
<file path=[Content_Types].xml><?xml version="1.0" encoding="utf-8"?>
<Types xmlns="http://schemas.openxmlformats.org/package/2006/content-types">
  <Default Extension="png" ContentType="image/png"/>
  <Default Extension="bin" ContentType="application/vnd.openxmlformats-officedocument.oleObject"/>
  <Default Extension="m4a" ContentType="audio/mp4"/>
  <Default Extension="wmf" ContentType="image/x-wmf"/>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Default Extension="wmv" ContentType="video/x-ms-wmv"/>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2.xml" ContentType="application/vnd.openxmlformats-officedocument.presentationml.tags+xml"/>
  <Override PartName="/ppt/notesSlides/notesSlide4.xml" ContentType="application/vnd.openxmlformats-officedocument.presentationml.notesSlide+xml"/>
  <Override PartName="/ppt/notesSlides/notesSlide5.xml" ContentType="application/vnd.openxmlformats-officedocument.presentationml.notesSlide+xml"/>
  <Override PartName="/ppt/tags/tag3.xml" ContentType="application/vnd.openxmlformats-officedocument.presentationml.tags+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4.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tags/tag5.xml" ContentType="application/vnd.openxmlformats-officedocument.presentationml.tags+xml"/>
  <Override PartName="/ppt/notesSlides/notesSlide10.xml" ContentType="application/vnd.openxmlformats-officedocument.presentationml.notesSlide+xml"/>
  <Override PartName="/ppt/tags/tag6.xml" ContentType="application/vnd.openxmlformats-officedocument.presentationml.tags+xml"/>
  <Override PartName="/ppt/notesSlides/notesSlide11.xml" ContentType="application/vnd.openxmlformats-officedocument.presentationml.notesSlide+xml"/>
  <Override PartName="/ppt/tags/tag7.xml" ContentType="application/vnd.openxmlformats-officedocument.presentationml.tags+xml"/>
  <Override PartName="/ppt/notesSlides/notesSlide12.xml" ContentType="application/vnd.openxmlformats-officedocument.presentationml.notesSlide+xml"/>
  <Override PartName="/ppt/tags/tag8.xml" ContentType="application/vnd.openxmlformats-officedocument.presentationml.tags+xml"/>
  <Override PartName="/ppt/notesSlides/notesSlide13.xml" ContentType="application/vnd.openxmlformats-officedocument.presentationml.notesSlide+xml"/>
  <Override PartName="/ppt/tags/tag9.xml" ContentType="application/vnd.openxmlformats-officedocument.presentationml.tags+xml"/>
  <Override PartName="/ppt/notesSlides/notesSlide14.xml" ContentType="application/vnd.openxmlformats-officedocument.presentationml.notesSlide+xml"/>
  <Override PartName="/ppt/tags/tag10.xml" ContentType="application/vnd.openxmlformats-officedocument.presentationml.tags+xml"/>
  <Override PartName="/ppt/notesSlides/notesSlide15.xml" ContentType="application/vnd.openxmlformats-officedocument.presentationml.notesSlide+xml"/>
  <Override PartName="/ppt/tags/tag11.xml" ContentType="application/vnd.openxmlformats-officedocument.presentationml.tags+xml"/>
  <Override PartName="/ppt/notesSlides/notesSlide16.xml" ContentType="application/vnd.openxmlformats-officedocument.presentationml.notesSlide+xml"/>
  <Override PartName="/ppt/tags/tag12.xml" ContentType="application/vnd.openxmlformats-officedocument.presentationml.tags+xml"/>
  <Override PartName="/ppt/notesSlides/notesSlide17.xml" ContentType="application/vnd.openxmlformats-officedocument.presentationml.notesSlide+xml"/>
  <Override PartName="/ppt/tags/tag13.xml" ContentType="application/vnd.openxmlformats-officedocument.presentationml.tags+xml"/>
  <Override PartName="/ppt/notesSlides/notesSlide18.xml" ContentType="application/vnd.openxmlformats-officedocument.presentationml.notesSlide+xml"/>
  <Override PartName="/ppt/tags/tag14.xml" ContentType="application/vnd.openxmlformats-officedocument.presentationml.tags+xml"/>
  <Override PartName="/ppt/notesSlides/notesSlide19.xml" ContentType="application/vnd.openxmlformats-officedocument.presentationml.notesSlide+xml"/>
  <Override PartName="/ppt/tags/tag15.xml" ContentType="application/vnd.openxmlformats-officedocument.presentationml.tags+xml"/>
  <Override PartName="/ppt/notesSlides/notesSlide20.xml" ContentType="application/vnd.openxmlformats-officedocument.presentationml.notesSlide+xml"/>
  <Override PartName="/ppt/tags/tag16.xml" ContentType="application/vnd.openxmlformats-officedocument.presentationml.tags+xml"/>
  <Override PartName="/ppt/notesSlides/notesSlide21.xml" ContentType="application/vnd.openxmlformats-officedocument.presentationml.notesSlide+xml"/>
  <Override PartName="/ppt/tags/tag17.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tags/tag18.xml" ContentType="application/vnd.openxmlformats-officedocument.presentationml.tags+xml"/>
  <Override PartName="/ppt/notesSlides/notesSlide25.xml" ContentType="application/vnd.openxmlformats-officedocument.presentationml.notesSlide+xml"/>
  <Override PartName="/ppt/tags/tag19.xml" ContentType="application/vnd.openxmlformats-officedocument.presentationml.tags+xml"/>
  <Override PartName="/ppt/notesSlides/notesSlide26.xml" ContentType="application/vnd.openxmlformats-officedocument.presentationml.notesSlide+xml"/>
  <Override PartName="/ppt/tags/tag20.xml" ContentType="application/vnd.openxmlformats-officedocument.presentationml.tags+xml"/>
  <Override PartName="/ppt/notesSlides/notesSlide27.xml" ContentType="application/vnd.openxmlformats-officedocument.presentationml.notesSlide+xml"/>
  <Override PartName="/ppt/tags/tag21.xml" ContentType="application/vnd.openxmlformats-officedocument.presentationml.tags+xml"/>
  <Override PartName="/ppt/notesSlides/notesSlide28.xml" ContentType="application/vnd.openxmlformats-officedocument.presentationml.notesSlide+xml"/>
  <Override PartName="/ppt/tags/tag22.xml" ContentType="application/vnd.openxmlformats-officedocument.presentationml.tags+xml"/>
  <Override PartName="/ppt/notesSlides/notesSlide29.xml" ContentType="application/vnd.openxmlformats-officedocument.presentationml.notesSlide+xml"/>
  <Override PartName="/ppt/tags/tag23.xml" ContentType="application/vnd.openxmlformats-officedocument.presentationml.tags+xml"/>
  <Override PartName="/ppt/notesSlides/notesSlide30.xml" ContentType="application/vnd.openxmlformats-officedocument.presentationml.notesSlide+xml"/>
  <Override PartName="/ppt/tags/tag24.xml" ContentType="application/vnd.openxmlformats-officedocument.presentationml.tags+xml"/>
  <Override PartName="/ppt/notesSlides/notesSlide31.xml" ContentType="application/vnd.openxmlformats-officedocument.presentationml.notesSlide+xml"/>
  <Override PartName="/ppt/tags/tag25.xml" ContentType="application/vnd.openxmlformats-officedocument.presentationml.tags+xml"/>
  <Override PartName="/ppt/notesSlides/notesSlide32.xml" ContentType="application/vnd.openxmlformats-officedocument.presentationml.notesSlide+xml"/>
  <Override PartName="/ppt/tags/tag26.xml" ContentType="application/vnd.openxmlformats-officedocument.presentationml.tags+xml"/>
  <Override PartName="/ppt/notesSlides/notesSlide33.xml" ContentType="application/vnd.openxmlformats-officedocument.presentationml.notesSlide+xml"/>
  <Override PartName="/ppt/tags/tag27.xml" ContentType="application/vnd.openxmlformats-officedocument.presentationml.tags+xml"/>
  <Override PartName="/ppt/notesSlides/notesSlide34.xml" ContentType="application/vnd.openxmlformats-officedocument.presentationml.notesSlide+xml"/>
  <Override PartName="/ppt/tags/tag28.xml" ContentType="application/vnd.openxmlformats-officedocument.presentationml.tags+xml"/>
  <Override PartName="/ppt/notesSlides/notesSlide35.xml" ContentType="application/vnd.openxmlformats-officedocument.presentationml.notesSlide+xml"/>
  <Override PartName="/ppt/tags/tag29.xml" ContentType="application/vnd.openxmlformats-officedocument.presentationml.tags+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39" r:id="rId1"/>
  </p:sldMasterIdLst>
  <p:notesMasterIdLst>
    <p:notesMasterId r:id="rId40"/>
  </p:notesMasterIdLst>
  <p:handoutMasterIdLst>
    <p:handoutMasterId r:id="rId41"/>
  </p:handoutMasterIdLst>
  <p:sldIdLst>
    <p:sldId id="287" r:id="rId2"/>
    <p:sldId id="309" r:id="rId3"/>
    <p:sldId id="274" r:id="rId4"/>
    <p:sldId id="292" r:id="rId5"/>
    <p:sldId id="295" r:id="rId6"/>
    <p:sldId id="291" r:id="rId7"/>
    <p:sldId id="296" r:id="rId8"/>
    <p:sldId id="313" r:id="rId9"/>
    <p:sldId id="294" r:id="rId10"/>
    <p:sldId id="267" r:id="rId11"/>
    <p:sldId id="297" r:id="rId12"/>
    <p:sldId id="285" r:id="rId13"/>
    <p:sldId id="315" r:id="rId14"/>
    <p:sldId id="286" r:id="rId15"/>
    <p:sldId id="308" r:id="rId16"/>
    <p:sldId id="322" r:id="rId17"/>
    <p:sldId id="278" r:id="rId18"/>
    <p:sldId id="298" r:id="rId19"/>
    <p:sldId id="302" r:id="rId20"/>
    <p:sldId id="279" r:id="rId21"/>
    <p:sldId id="273" r:id="rId22"/>
    <p:sldId id="270" r:id="rId23"/>
    <p:sldId id="303" r:id="rId24"/>
    <p:sldId id="323" r:id="rId25"/>
    <p:sldId id="304" r:id="rId26"/>
    <p:sldId id="272" r:id="rId27"/>
    <p:sldId id="330" r:id="rId28"/>
    <p:sldId id="334" r:id="rId29"/>
    <p:sldId id="327" r:id="rId30"/>
    <p:sldId id="328" r:id="rId31"/>
    <p:sldId id="332" r:id="rId32"/>
    <p:sldId id="335" r:id="rId33"/>
    <p:sldId id="336" r:id="rId34"/>
    <p:sldId id="276" r:id="rId35"/>
    <p:sldId id="268" r:id="rId36"/>
    <p:sldId id="269" r:id="rId37"/>
    <p:sldId id="310" r:id="rId38"/>
    <p:sldId id="324" r:id="rId39"/>
  </p:sldIdLst>
  <p:sldSz cx="9144000" cy="6858000" type="screen4x3"/>
  <p:notesSz cx="9236075" cy="7010400"/>
  <p:defaultTextStyle>
    <a:defPPr>
      <a:defRPr lang="en-US"/>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mn-cs"/>
      </a:defRPr>
    </a:lvl5pPr>
    <a:lvl6pPr marL="2286000" algn="l" defTabSz="914400" rtl="0" eaLnBrk="1" latinLnBrk="0" hangingPunct="1">
      <a:defRPr kern="1200">
        <a:solidFill>
          <a:schemeClr val="tx1"/>
        </a:solidFill>
        <a:latin typeface="Arial" panose="020B0604020202020204" pitchFamily="34" charset="0"/>
        <a:ea typeface="+mn-ea"/>
        <a:cs typeface="+mn-cs"/>
      </a:defRPr>
    </a:lvl6pPr>
    <a:lvl7pPr marL="2743200" algn="l" defTabSz="914400" rtl="0" eaLnBrk="1" latinLnBrk="0" hangingPunct="1">
      <a:defRPr kern="1200">
        <a:solidFill>
          <a:schemeClr val="tx1"/>
        </a:solidFill>
        <a:latin typeface="Arial" panose="020B0604020202020204" pitchFamily="34" charset="0"/>
        <a:ea typeface="+mn-ea"/>
        <a:cs typeface="+mn-cs"/>
      </a:defRPr>
    </a:lvl7pPr>
    <a:lvl8pPr marL="3200400" algn="l" defTabSz="914400" rtl="0" eaLnBrk="1" latinLnBrk="0" hangingPunct="1">
      <a:defRPr kern="1200">
        <a:solidFill>
          <a:schemeClr val="tx1"/>
        </a:solidFill>
        <a:latin typeface="Arial" panose="020B0604020202020204" pitchFamily="34" charset="0"/>
        <a:ea typeface="+mn-ea"/>
        <a:cs typeface="+mn-cs"/>
      </a:defRPr>
    </a:lvl8pPr>
    <a:lvl9pPr marL="3657600" algn="l" defTabSz="914400" rtl="0" eaLnBrk="1" latinLnBrk="0" hangingPunct="1">
      <a:defRPr kern="1200">
        <a:solidFill>
          <a:schemeClr val="tx1"/>
        </a:solidFill>
        <a:latin typeface="Arial" panose="020B0604020202020204"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FF"/>
    <a:srgbClr val="FFFF00"/>
    <a:srgbClr val="FFFFFF"/>
    <a:srgbClr val="FF00FF"/>
    <a:srgbClr val="0033CC"/>
    <a:srgbClr val="0066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105" autoAdjust="0"/>
    <p:restoredTop sz="73149" autoAdjust="0"/>
  </p:normalViewPr>
  <p:slideViewPr>
    <p:cSldViewPr>
      <p:cViewPr varScale="1">
        <p:scale>
          <a:sx n="81" d="100"/>
          <a:sy n="81" d="100"/>
        </p:scale>
        <p:origin x="1428" y="78"/>
      </p:cViewPr>
      <p:guideLst>
        <p:guide orient="horz" pos="2160"/>
        <p:guide pos="2880"/>
      </p:guideLst>
    </p:cSldViewPr>
  </p:slideViewPr>
  <p:outlineViewPr>
    <p:cViewPr>
      <p:scale>
        <a:sx n="33" d="100"/>
        <a:sy n="33" d="100"/>
      </p:scale>
      <p:origin x="0" y="-5304"/>
    </p:cViewPr>
  </p:outlineViewPr>
  <p:notesTextViewPr>
    <p:cViewPr>
      <p:scale>
        <a:sx n="100" d="100"/>
        <a:sy n="100" d="100"/>
      </p:scale>
      <p:origin x="0" y="0"/>
    </p:cViewPr>
  </p:notesTextViewPr>
  <p:sorterViewPr>
    <p:cViewPr>
      <p:scale>
        <a:sx n="100" d="100"/>
        <a:sy n="100" d="100"/>
      </p:scale>
      <p:origin x="0" y="0"/>
    </p:cViewPr>
  </p:sorterViewPr>
  <p:notesViewPr>
    <p:cSldViewPr>
      <p:cViewPr varScale="1">
        <p:scale>
          <a:sx n="99" d="100"/>
          <a:sy n="99" d="100"/>
        </p:scale>
        <p:origin x="3528" y="72"/>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presProps" Target="pres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microsoft.com/office/2015/10/relationships/revisionInfo" Target="revisionInfo.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notesMaster" Target="notesMasters/notesMaster1.xml"/><Relationship Id="rId45"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5.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4002930" cy="352425"/>
          </a:xfrm>
          <a:prstGeom prst="rect">
            <a:avLst/>
          </a:prstGeom>
        </p:spPr>
        <p:txBody>
          <a:bodyPr vert="horz" lIns="91440" tIns="45720" rIns="91440" bIns="45720" rtlCol="0"/>
          <a:lstStyle>
            <a:lvl1pPr algn="l">
              <a:defRPr sz="1200" smtClean="0"/>
            </a:lvl1pPr>
          </a:lstStyle>
          <a:p>
            <a:pPr>
              <a:defRPr/>
            </a:pPr>
            <a:endParaRPr lang="en-US"/>
          </a:p>
        </p:txBody>
      </p:sp>
      <p:sp>
        <p:nvSpPr>
          <p:cNvPr id="3" name="Date Placeholder 2"/>
          <p:cNvSpPr>
            <a:spLocks noGrp="1"/>
          </p:cNvSpPr>
          <p:nvPr>
            <p:ph type="dt" sz="quarter" idx="1"/>
          </p:nvPr>
        </p:nvSpPr>
        <p:spPr>
          <a:xfrm>
            <a:off x="5231569" y="1"/>
            <a:ext cx="4002930" cy="352425"/>
          </a:xfrm>
          <a:prstGeom prst="rect">
            <a:avLst/>
          </a:prstGeom>
        </p:spPr>
        <p:txBody>
          <a:bodyPr vert="horz" lIns="91440" tIns="45720" rIns="91440" bIns="45720" rtlCol="0"/>
          <a:lstStyle>
            <a:lvl1pPr algn="r">
              <a:defRPr sz="1200" smtClean="0"/>
            </a:lvl1pPr>
          </a:lstStyle>
          <a:p>
            <a:pPr>
              <a:defRPr/>
            </a:pPr>
            <a:fld id="{DF9FD7C5-0239-4CF1-825E-CD53B56688C5}" type="datetimeFigureOut">
              <a:rPr lang="en-US"/>
              <a:pPr>
                <a:defRPr/>
              </a:pPr>
              <a:t>9/21/2017</a:t>
            </a:fld>
            <a:endParaRPr lang="en-US"/>
          </a:p>
        </p:txBody>
      </p:sp>
      <p:sp>
        <p:nvSpPr>
          <p:cNvPr id="4" name="Footer Placeholder 3"/>
          <p:cNvSpPr>
            <a:spLocks noGrp="1"/>
          </p:cNvSpPr>
          <p:nvPr>
            <p:ph type="ftr" sz="quarter" idx="2"/>
          </p:nvPr>
        </p:nvSpPr>
        <p:spPr>
          <a:xfrm>
            <a:off x="1" y="6657976"/>
            <a:ext cx="4002930" cy="352425"/>
          </a:xfrm>
          <a:prstGeom prst="rect">
            <a:avLst/>
          </a:prstGeom>
        </p:spPr>
        <p:txBody>
          <a:bodyPr vert="horz" lIns="91440" tIns="45720" rIns="91440" bIns="45720" rtlCol="0" anchor="b"/>
          <a:lstStyle>
            <a:lvl1pPr algn="l">
              <a:defRPr sz="1200" smtClean="0"/>
            </a:lvl1pPr>
          </a:lstStyle>
          <a:p>
            <a:pPr>
              <a:defRPr/>
            </a:pPr>
            <a:endParaRPr lang="en-US"/>
          </a:p>
        </p:txBody>
      </p:sp>
      <p:sp>
        <p:nvSpPr>
          <p:cNvPr id="5" name="Slide Number Placeholder 4"/>
          <p:cNvSpPr>
            <a:spLocks noGrp="1"/>
          </p:cNvSpPr>
          <p:nvPr>
            <p:ph type="sldNum" sz="quarter" idx="3"/>
          </p:nvPr>
        </p:nvSpPr>
        <p:spPr>
          <a:xfrm>
            <a:off x="5231569" y="6657976"/>
            <a:ext cx="4002930" cy="352425"/>
          </a:xfrm>
          <a:prstGeom prst="rect">
            <a:avLst/>
          </a:prstGeom>
        </p:spPr>
        <p:txBody>
          <a:bodyPr vert="horz" lIns="91440" tIns="45720" rIns="91440" bIns="45720" rtlCol="0" anchor="b"/>
          <a:lstStyle>
            <a:lvl1pPr algn="r">
              <a:defRPr sz="1200" smtClean="0"/>
            </a:lvl1pPr>
          </a:lstStyle>
          <a:p>
            <a:pPr>
              <a:defRPr/>
            </a:pPr>
            <a:fld id="{6806BC21-F36D-48A5-8A77-4C49CFC68900}" type="slidenum">
              <a:rPr lang="en-US"/>
              <a:pPr>
                <a:defRPr/>
              </a:pPr>
              <a:t>‹#›</a:t>
            </a:fld>
            <a:endParaRPr lang="en-US"/>
          </a:p>
        </p:txBody>
      </p:sp>
    </p:spTree>
    <p:extLst>
      <p:ext uri="{BB962C8B-B14F-4D97-AF65-F5344CB8AC3E}">
        <p14:creationId xmlns:p14="http://schemas.microsoft.com/office/powerpoint/2010/main" val="104232840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1"/>
            <a:ext cx="4002930" cy="352425"/>
          </a:xfrm>
          <a:prstGeom prst="rect">
            <a:avLst/>
          </a:prstGeom>
        </p:spPr>
        <p:txBody>
          <a:bodyPr vert="horz" lIns="91440" tIns="45720" rIns="91440" bIns="45720" rtlCol="0"/>
          <a:lstStyle>
            <a:lvl1pPr algn="l">
              <a:defRPr sz="1200"/>
            </a:lvl1pPr>
          </a:lstStyle>
          <a:p>
            <a:pPr>
              <a:defRPr/>
            </a:pPr>
            <a:endParaRPr lang="en-US"/>
          </a:p>
        </p:txBody>
      </p:sp>
      <p:sp>
        <p:nvSpPr>
          <p:cNvPr id="3" name="Date Placeholder 2"/>
          <p:cNvSpPr>
            <a:spLocks noGrp="1"/>
          </p:cNvSpPr>
          <p:nvPr>
            <p:ph type="dt" idx="1"/>
          </p:nvPr>
        </p:nvSpPr>
        <p:spPr>
          <a:xfrm>
            <a:off x="5231569" y="1"/>
            <a:ext cx="4002930" cy="352425"/>
          </a:xfrm>
          <a:prstGeom prst="rect">
            <a:avLst/>
          </a:prstGeom>
        </p:spPr>
        <p:txBody>
          <a:bodyPr vert="horz" lIns="91440" tIns="45720" rIns="91440" bIns="45720" rtlCol="0"/>
          <a:lstStyle>
            <a:lvl1pPr algn="r">
              <a:defRPr sz="1200"/>
            </a:lvl1pPr>
          </a:lstStyle>
          <a:p>
            <a:pPr>
              <a:defRPr/>
            </a:pPr>
            <a:fld id="{A584D795-87D0-4D9F-9482-DDAA69969C6A}" type="datetimeFigureOut">
              <a:rPr lang="en-US"/>
              <a:pPr>
                <a:defRPr/>
              </a:pPr>
              <a:t>9/21/2017</a:t>
            </a:fld>
            <a:endParaRPr lang="en-US"/>
          </a:p>
        </p:txBody>
      </p:sp>
      <p:sp>
        <p:nvSpPr>
          <p:cNvPr id="4" name="Slide Image Placeholder 3"/>
          <p:cNvSpPr>
            <a:spLocks noGrp="1" noRot="1" noChangeAspect="1"/>
          </p:cNvSpPr>
          <p:nvPr>
            <p:ph type="sldImg" idx="2"/>
          </p:nvPr>
        </p:nvSpPr>
        <p:spPr>
          <a:xfrm>
            <a:off x="3041650" y="876300"/>
            <a:ext cx="3152775" cy="2365375"/>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924239" y="3373438"/>
            <a:ext cx="7387598" cy="2760662"/>
          </a:xfrm>
          <a:prstGeom prst="rect">
            <a:avLst/>
          </a:prstGeom>
        </p:spPr>
        <p:txBody>
          <a:bodyPr vert="horz" lIns="91440" tIns="45720" rIns="91440" bIns="45720" rtlCol="0"/>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 name="Footer Placeholder 5"/>
          <p:cNvSpPr>
            <a:spLocks noGrp="1"/>
          </p:cNvSpPr>
          <p:nvPr>
            <p:ph type="ftr" sz="quarter" idx="4"/>
          </p:nvPr>
        </p:nvSpPr>
        <p:spPr>
          <a:xfrm>
            <a:off x="1" y="6657976"/>
            <a:ext cx="4002930" cy="352425"/>
          </a:xfrm>
          <a:prstGeom prst="rect">
            <a:avLst/>
          </a:prstGeom>
        </p:spPr>
        <p:txBody>
          <a:bodyPr vert="horz" lIns="91440" tIns="45720" rIns="91440" bIns="45720" rtlCol="0" anchor="b"/>
          <a:lstStyle>
            <a:lvl1pPr algn="l">
              <a:defRPr sz="1200"/>
            </a:lvl1pPr>
          </a:lstStyle>
          <a:p>
            <a:pPr>
              <a:defRPr/>
            </a:pPr>
            <a:endParaRPr lang="en-US"/>
          </a:p>
        </p:txBody>
      </p:sp>
      <p:sp>
        <p:nvSpPr>
          <p:cNvPr id="7" name="Slide Number Placeholder 6"/>
          <p:cNvSpPr>
            <a:spLocks noGrp="1"/>
          </p:cNvSpPr>
          <p:nvPr>
            <p:ph type="sldNum" sz="quarter" idx="5"/>
          </p:nvPr>
        </p:nvSpPr>
        <p:spPr>
          <a:xfrm>
            <a:off x="5231569" y="6657976"/>
            <a:ext cx="4002930" cy="352425"/>
          </a:xfrm>
          <a:prstGeom prst="rect">
            <a:avLst/>
          </a:prstGeom>
        </p:spPr>
        <p:txBody>
          <a:bodyPr vert="horz" lIns="91440" tIns="45720" rIns="91440" bIns="45720" rtlCol="0" anchor="b"/>
          <a:lstStyle>
            <a:lvl1pPr algn="r">
              <a:defRPr sz="1200"/>
            </a:lvl1pPr>
          </a:lstStyle>
          <a:p>
            <a:pPr>
              <a:defRPr/>
            </a:pPr>
            <a:fld id="{B044249E-AA8F-4E7C-9AE5-9B60B2B45BA6}" type="slidenum">
              <a:rPr lang="en-US"/>
              <a:pPr>
                <a:defRPr/>
              </a:pPr>
              <a:t>‹#›</a:t>
            </a:fld>
            <a:endParaRPr lang="en-US"/>
          </a:p>
        </p:txBody>
      </p:sp>
    </p:spTree>
    <p:extLst>
      <p:ext uri="{BB962C8B-B14F-4D97-AF65-F5344CB8AC3E}">
        <p14:creationId xmlns:p14="http://schemas.microsoft.com/office/powerpoint/2010/main" val="63978585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t>The accurate characterization of the chemical composition of a sample depends on a variety of factors that must be considered by the analyst.  Knowledge of how different approaches to quantitation affect the measurement accuracy is requisite to the development of methods of analysis.  This presentation will describe some of the principles of quantitative analysis, particularly as applicable to chromatographic methods.</a:t>
            </a:r>
          </a:p>
        </p:txBody>
      </p:sp>
      <p:sp>
        <p:nvSpPr>
          <p:cNvPr id="61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92BA136-6DF6-4828-BE00-1C24F427182A}" type="slidenum">
              <a:rPr lang="en-US" altLang="en-US" smtClean="0"/>
              <a:pPr/>
              <a:t>1</a:t>
            </a:fld>
            <a:endParaRPr lang="en-US" altLang="en-US"/>
          </a:p>
        </p:txBody>
      </p:sp>
    </p:spTree>
    <p:extLst>
      <p:ext uri="{BB962C8B-B14F-4D97-AF65-F5344CB8AC3E}">
        <p14:creationId xmlns:p14="http://schemas.microsoft.com/office/powerpoint/2010/main" val="13309618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few recommendations can</a:t>
            </a:r>
            <a:r>
              <a:rPr lang="en-US" baseline="0" dirty="0"/>
              <a:t> be made concerning the development of analytical methods that utilize internal standards.  </a:t>
            </a:r>
          </a:p>
          <a:p>
            <a:endParaRPr lang="en-US" baseline="0" dirty="0"/>
          </a:p>
          <a:p>
            <a:r>
              <a:rPr lang="en-US" baseline="0" dirty="0"/>
              <a:t>For mass spectrometry, by far the best approach is to use an isotopically labeled version of the analyte.  Carbon 13 and deuterium labels are most commonly used for this purpose, but other isotopes may also be suitable if they are available.  It should be noted that isotopically labeled compounds often have small differences in retention compared with the corresponding unlabeled compounds.  Perdeuterated compounds can be fully resolved from the unlabeled compounds in both liquid chromatography and gas chromatography, and this is useful for methods that use nonselective detection, such as absorbance detection in LC, or flame ionization detection in GC.</a:t>
            </a:r>
          </a:p>
          <a:p>
            <a:endParaRPr lang="en-US" baseline="0" dirty="0"/>
          </a:p>
          <a:p>
            <a:r>
              <a:rPr lang="en-US" baseline="0" dirty="0"/>
              <a:t>for mass spectrometry, the rule of thumb is that the mass to charge difference should be at least 3 units, </a:t>
            </a:r>
          </a:p>
          <a:p>
            <a:endParaRPr lang="en-US" baseline="0" dirty="0"/>
          </a:p>
          <a:p>
            <a:r>
              <a:rPr lang="en-US" baseline="0" dirty="0"/>
              <a:t>…but not so great that chromatographic separation of the labeled and unlabeled compounds occurs.  Short term fluctuations in source conditions may alter ionization efficiency, and the internal standard should co-elute with the analyte to achieve the best compensation for these fluctuations.  </a:t>
            </a:r>
          </a:p>
          <a:p>
            <a:endParaRPr lang="en-US" baseline="0" dirty="0"/>
          </a:p>
          <a:p>
            <a:r>
              <a:rPr lang="en-US" baseline="0" dirty="0"/>
              <a:t>When considering whether to use 13C or deuterium labeled compounds, several factors should be considered.</a:t>
            </a:r>
          </a:p>
          <a:p>
            <a:endParaRPr lang="en-US" baseline="0" dirty="0"/>
          </a:p>
          <a:p>
            <a:r>
              <a:rPr lang="en-US" baseline="0" dirty="0"/>
              <a:t>The stability of deuterium labels should be evaluated since deuterium/hydrogen exchange can occur under certain conditions.  13C labels are not subject to exchange with unlabeled carbon.</a:t>
            </a:r>
          </a:p>
          <a:p>
            <a:endParaRPr lang="en-US" baseline="0" dirty="0"/>
          </a:p>
          <a:p>
            <a:r>
              <a:rPr lang="en-US" baseline="0" dirty="0"/>
              <a:t>It may be possible to separate deuterated (and especially, perdeuterated) compounds from the corresponding unlabeled compounds by reversed phase liquid chromatography and gas chromatography. This is usually not desirable with detection with mass spectrometry, but it may prove useful for absorbance detection and flame ionization detection, where separation of the internal standard is essential.  However, for these applications, there are few advantages for selecting isotopically labeled compounds over other unlabeled compounds, such as a methyl-substituted isomers.</a:t>
            </a:r>
          </a:p>
          <a:p>
            <a:endParaRPr lang="en-US" baseline="0"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10</a:t>
            </a:fld>
            <a:endParaRPr lang="en-US"/>
          </a:p>
        </p:txBody>
      </p:sp>
    </p:spTree>
    <p:extLst>
      <p:ext uri="{BB962C8B-B14F-4D97-AF65-F5344CB8AC3E}">
        <p14:creationId xmlns:p14="http://schemas.microsoft.com/office/powerpoint/2010/main" val="18681466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lnSpc>
                <a:spcPct val="90000"/>
              </a:lnSpc>
            </a:pPr>
            <a:r>
              <a:rPr lang="en-US" altLang="en-US" sz="1200" dirty="0"/>
              <a:t>If labeled reagent is not available, try to select a compound as similar as possible to the analyte (such as a methyl analog or an isomer) that is not present in the sample.</a:t>
            </a:r>
          </a:p>
          <a:p>
            <a:pPr eaLnBrk="1" hangingPunct="1">
              <a:lnSpc>
                <a:spcPct val="90000"/>
              </a:lnSpc>
            </a:pPr>
            <a:endParaRPr lang="en-US" altLang="en-US" sz="1200" dirty="0"/>
          </a:p>
          <a:p>
            <a:pPr eaLnBrk="1" hangingPunct="1">
              <a:lnSpc>
                <a:spcPct val="90000"/>
              </a:lnSpc>
            </a:pPr>
            <a:r>
              <a:rPr lang="en-US" altLang="en-US" sz="1200" dirty="0"/>
              <a:t>Internal standards need to be resolved from analytes and matrix components, either chromatographically</a:t>
            </a:r>
            <a:r>
              <a:rPr lang="en-US" altLang="en-US" sz="1200" baseline="0" dirty="0"/>
              <a:t> </a:t>
            </a:r>
            <a:r>
              <a:rPr lang="en-US" altLang="en-US" sz="1200" dirty="0"/>
              <a:t>or through selective detection,</a:t>
            </a:r>
            <a:r>
              <a:rPr lang="en-US" altLang="en-US" sz="1200" baseline="0" dirty="0"/>
              <a:t> as is the case with mass spectrometry.</a:t>
            </a:r>
            <a:endParaRPr lang="en-US" altLang="en-US" sz="1200" dirty="0"/>
          </a:p>
          <a:p>
            <a:pPr eaLnBrk="1" hangingPunct="1">
              <a:lnSpc>
                <a:spcPct val="90000"/>
              </a:lnSpc>
            </a:pPr>
            <a:endParaRPr lang="en-US" altLang="en-US" sz="1200" dirty="0"/>
          </a:p>
          <a:p>
            <a:pPr eaLnBrk="1" hangingPunct="1">
              <a:lnSpc>
                <a:spcPct val="90000"/>
              </a:lnSpc>
            </a:pPr>
            <a:r>
              <a:rPr lang="en-US" altLang="en-US" sz="1200" dirty="0"/>
              <a:t>For determination of multiple analytes, it is good practice to use several internal standards to cover ranges in volatility and/or different  isomer sets, to achieve the best results.  This is commonly done with complex environmental samples, which span</a:t>
            </a:r>
            <a:r>
              <a:rPr lang="en-US" altLang="en-US" sz="1200" baseline="0" dirty="0"/>
              <a:t> a range of properties for the analytes of interest.</a:t>
            </a:r>
            <a:endParaRPr lang="en-US" altLang="en-US" sz="1200" dirty="0"/>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11</a:t>
            </a:fld>
            <a:endParaRPr lang="en-US"/>
          </a:p>
        </p:txBody>
      </p:sp>
    </p:spTree>
    <p:extLst>
      <p:ext uri="{BB962C8B-B14F-4D97-AF65-F5344CB8AC3E}">
        <p14:creationId xmlns:p14="http://schemas.microsoft.com/office/powerpoint/2010/main" val="256975335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For the internal standard approach to quantitation, a few recommendations</a:t>
            </a:r>
            <a:r>
              <a:rPr lang="en-US" baseline="0" dirty="0"/>
              <a:t> can be made that can help to increase overall method accuracy.</a:t>
            </a:r>
          </a:p>
          <a:p>
            <a:endParaRPr lang="en-US" dirty="0"/>
          </a:p>
          <a:p>
            <a:pPr eaLnBrk="1" hangingPunct="1">
              <a:spcAft>
                <a:spcPts val="1800"/>
              </a:spcAft>
              <a:defRPr/>
            </a:pPr>
            <a:r>
              <a:rPr lang="en-US" altLang="en-US" sz="1200" kern="0" dirty="0"/>
              <a:t>Both the ratios and the absolute levels of analytes and internal standards should be similar for calibrants and unknowns</a:t>
            </a:r>
          </a:p>
          <a:p>
            <a:pPr eaLnBrk="1" hangingPunct="1">
              <a:spcAft>
                <a:spcPts val="1800"/>
              </a:spcAft>
              <a:defRPr/>
            </a:pPr>
            <a:endParaRPr lang="en-US" altLang="en-US" sz="1200" kern="0" dirty="0"/>
          </a:p>
          <a:p>
            <a:pPr eaLnBrk="1" hangingPunct="1">
              <a:spcAft>
                <a:spcPts val="1800"/>
              </a:spcAft>
              <a:defRPr/>
            </a:pPr>
            <a:r>
              <a:rPr lang="en-US" altLang="en-US" sz="1200" kern="0" dirty="0"/>
              <a:t>The Internal standard level should be greater than contributions from any interferences (such</a:t>
            </a:r>
            <a:r>
              <a:rPr lang="en-US" altLang="en-US" sz="1200" kern="0" baseline="0" dirty="0"/>
              <a:t> as </a:t>
            </a:r>
            <a:r>
              <a:rPr lang="en-US" altLang="en-US" sz="1200" kern="0" dirty="0"/>
              <a:t>noise, or  matrix constituents)</a:t>
            </a:r>
          </a:p>
          <a:p>
            <a:pPr eaLnBrk="1" hangingPunct="1">
              <a:spcAft>
                <a:spcPts val="1800"/>
              </a:spcAft>
              <a:defRPr/>
            </a:pPr>
            <a:endParaRPr lang="en-US" altLang="en-US" sz="1200" kern="0" dirty="0"/>
          </a:p>
          <a:p>
            <a:pPr eaLnBrk="1" hangingPunct="1">
              <a:spcAft>
                <a:spcPts val="1800"/>
              </a:spcAft>
              <a:defRPr/>
            </a:pPr>
            <a:r>
              <a:rPr lang="en-US" altLang="en-US" sz="1200" kern="0" dirty="0"/>
              <a:t>And for this reason, it may be better to use high levels of an internal standard than low levels that are similar to these interferences.  </a:t>
            </a:r>
          </a:p>
          <a:p>
            <a:pPr eaLnBrk="1" hangingPunct="1">
              <a:spcAft>
                <a:spcPts val="1800"/>
              </a:spcAft>
              <a:defRPr/>
            </a:pPr>
            <a:endParaRPr lang="en-US" sz="1200" kern="0" dirty="0"/>
          </a:p>
          <a:p>
            <a:pPr eaLnBrk="1" hangingPunct="1">
              <a:lnSpc>
                <a:spcPct val="90000"/>
              </a:lnSpc>
              <a:spcAft>
                <a:spcPts val="1800"/>
              </a:spcAft>
              <a:defRPr/>
            </a:pPr>
            <a:r>
              <a:rPr lang="en-US" altLang="en-US" sz="1200" kern="0" dirty="0"/>
              <a:t>Internal standards have different consequences for short term fluctuations (“noise”), and longer term fluctuations (such as “drift”)</a:t>
            </a:r>
          </a:p>
          <a:p>
            <a:pPr eaLnBrk="1" hangingPunct="1">
              <a:lnSpc>
                <a:spcPct val="90000"/>
              </a:lnSpc>
              <a:spcAft>
                <a:spcPts val="1800"/>
              </a:spcAft>
              <a:defRPr/>
            </a:pPr>
            <a:endParaRPr lang="en-US" altLang="en-US" sz="1200" kern="0" dirty="0"/>
          </a:p>
          <a:p>
            <a:pPr eaLnBrk="1" hangingPunct="1">
              <a:lnSpc>
                <a:spcPct val="90000"/>
              </a:lnSpc>
              <a:spcAft>
                <a:spcPts val="1800"/>
              </a:spcAft>
              <a:defRPr/>
            </a:pPr>
            <a:r>
              <a:rPr lang="en-US" altLang="en-US" sz="1200" kern="0" dirty="0"/>
              <a:t>For mass spectrometry, isotopically labeled internal standards coelute with the analyte; this provides the best compensation for noise and drift, and it is the basis for isotope dilution mass spectrometry</a:t>
            </a:r>
          </a:p>
          <a:p>
            <a:pPr eaLnBrk="1" hangingPunct="1">
              <a:lnSpc>
                <a:spcPct val="90000"/>
              </a:lnSpc>
              <a:spcAft>
                <a:spcPts val="1800"/>
              </a:spcAft>
              <a:defRPr/>
            </a:pPr>
            <a:endParaRPr lang="en-US" altLang="en-US" sz="1200" kern="0" dirty="0"/>
          </a:p>
          <a:p>
            <a:pPr eaLnBrk="1" hangingPunct="1">
              <a:lnSpc>
                <a:spcPct val="90000"/>
              </a:lnSpc>
              <a:spcAft>
                <a:spcPts val="1800"/>
              </a:spcAft>
              <a:defRPr/>
            </a:pPr>
            <a:r>
              <a:rPr lang="en-US" altLang="en-US" sz="1200" kern="0" dirty="0"/>
              <a:t>For liquid</a:t>
            </a:r>
            <a:r>
              <a:rPr lang="en-US" altLang="en-US" sz="1200" kern="0" baseline="0" dirty="0"/>
              <a:t> chromatography with detection that is not as selective as mass spectrometry,  i</a:t>
            </a:r>
            <a:r>
              <a:rPr lang="en-US" altLang="en-US" sz="1200" kern="0" dirty="0"/>
              <a:t>nternal standards must be separated from the analyte, and they do not compensate as well for short term fluctuations, but they may still compensate for drift</a:t>
            </a:r>
          </a:p>
          <a:p>
            <a:pPr eaLnBrk="1" hangingPunct="1">
              <a:spcAft>
                <a:spcPts val="1800"/>
              </a:spcAft>
              <a:defRPr/>
            </a:pP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12</a:t>
            </a:fld>
            <a:endParaRPr lang="en-US"/>
          </a:p>
        </p:txBody>
      </p:sp>
    </p:spTree>
    <p:extLst>
      <p:ext uri="{BB962C8B-B14F-4D97-AF65-F5344CB8AC3E}">
        <p14:creationId xmlns:p14="http://schemas.microsoft.com/office/powerpoint/2010/main" val="223774972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following figures show some</a:t>
            </a:r>
            <a:r>
              <a:rPr lang="en-US" sz="1200" kern="1200" baseline="0" dirty="0">
                <a:solidFill>
                  <a:schemeClr val="tx1"/>
                </a:solidFill>
                <a:effectLst/>
                <a:latin typeface="+mn-lt"/>
                <a:ea typeface="+mn-ea"/>
                <a:cs typeface="+mn-cs"/>
              </a:rPr>
              <a:t> of the desirable, and less than desirable, examples for use of an internal standard.  </a:t>
            </a:r>
            <a:r>
              <a:rPr lang="en-US" sz="1200" kern="1200" dirty="0">
                <a:solidFill>
                  <a:schemeClr val="tx1"/>
                </a:solidFill>
                <a:effectLst/>
                <a:latin typeface="+mn-lt"/>
                <a:ea typeface="+mn-ea"/>
                <a:cs typeface="+mn-cs"/>
              </a:rPr>
              <a:t>In principle, levels of the IS added should not affect the precision and accuracy of the IS approach.</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In practice, better precision and accuracy often results when the levels of the IS are added are similar to levels of the analyte in the unknown.  </a:t>
            </a:r>
            <a:r>
              <a:rPr lang="en-US" dirty="0"/>
              <a:t>In the first example which is desirable, The internal standard matches the level of the analyte in the unknown.  </a:t>
            </a:r>
            <a:r>
              <a:rPr lang="en-US" sz="1200" kern="1200" dirty="0">
                <a:solidFill>
                  <a:schemeClr val="tx1"/>
                </a:solidFill>
                <a:effectLst/>
                <a:latin typeface="+mn-lt"/>
                <a:ea typeface="+mn-ea"/>
                <a:cs typeface="+mn-cs"/>
              </a:rPr>
              <a:t>Contributions from noise and matrix interferences should be small compared with the response for the internal standard.  The need for linear instrumental response is reduced when the levels of internal standards and analytes are matched between calibrants and unknowns.</a:t>
            </a:r>
          </a:p>
          <a:p>
            <a:endParaRPr lang="en-US" dirty="0"/>
          </a:p>
          <a:p>
            <a:r>
              <a:rPr lang="en-US" dirty="0"/>
              <a:t>For the calibrant, it is desirable</a:t>
            </a:r>
            <a:r>
              <a:rPr lang="en-US" baseline="0" dirty="0"/>
              <a:t> for the ratio of the internal standard and the analyte to be similar to this ratio in unknown samples, and it is also desirable for the internal standard and analytes to have similar absolute levels.</a:t>
            </a:r>
          </a:p>
          <a:p>
            <a:endParaRPr lang="en-US" baseline="0" dirty="0"/>
          </a:p>
          <a:p>
            <a:r>
              <a:rPr lang="en-US" baseline="0" dirty="0"/>
              <a:t>The next example is less desirable.  Here, the levels of the internal standard and analyte are smaller than levels in the unknown.  It can be noted that the ratios of the internal standard and analyte are similar between the two cases.</a:t>
            </a:r>
          </a:p>
          <a:p>
            <a:endParaRPr lang="en-US" baseline="0" dirty="0"/>
          </a:p>
          <a:p>
            <a:r>
              <a:rPr lang="en-US" baseline="0" dirty="0"/>
              <a:t>The last case, which is also less than desirable shows a calibrant where the internal standard level is low compared with the internal standard in the unknown; however, the absolute response of the analyte is similar to that in the unknown.</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13</a:t>
            </a:fld>
            <a:endParaRPr lang="en-US"/>
          </a:p>
        </p:txBody>
      </p:sp>
    </p:spTree>
    <p:extLst>
      <p:ext uri="{BB962C8B-B14F-4D97-AF65-F5344CB8AC3E}">
        <p14:creationId xmlns:p14="http://schemas.microsoft.com/office/powerpoint/2010/main" val="4237354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In planning the preparation of calibration solutions,</a:t>
            </a:r>
            <a:r>
              <a:rPr lang="en-US" altLang="en-US" baseline="0" dirty="0"/>
              <a:t> the concentration range to be targeted should be  guided by knowledge or assumptions about the concentration of the unknown samples.</a:t>
            </a:r>
          </a:p>
          <a:p>
            <a:pPr marL="0" marR="0" indent="0" algn="l" defTabSz="914400" rtl="0" eaLnBrk="1" fontAlgn="base" latinLnBrk="0" hangingPunct="1">
              <a:lnSpc>
                <a:spcPct val="100000"/>
              </a:lnSpc>
              <a:spcBef>
                <a:spcPct val="0"/>
              </a:spcBef>
              <a:spcAft>
                <a:spcPct val="0"/>
              </a:spcAft>
              <a:buClrTx/>
              <a:buSzTx/>
              <a:buFontTx/>
              <a:buNone/>
              <a:tabLst/>
              <a:defRPr/>
            </a:pPr>
            <a:r>
              <a:rPr lang="en-US" altLang="en-US" dirty="0"/>
              <a:t>Ideally the levels in the calibrants should be similar to the levels in the unknowns.  This minimizes any issues of linearity of instrumental response.</a:t>
            </a:r>
          </a:p>
          <a:p>
            <a:pPr eaLnBrk="1" hangingPunct="1">
              <a:spcBef>
                <a:spcPct val="0"/>
              </a:spcBef>
            </a:pPr>
            <a:endParaRPr lang="en-US" altLang="en-US" dirty="0"/>
          </a:p>
          <a:p>
            <a:pPr eaLnBrk="1" hangingPunct="1">
              <a:spcBef>
                <a:spcPct val="0"/>
              </a:spcBef>
            </a:pPr>
            <a:r>
              <a:rPr lang="en-US" altLang="en-US" dirty="0"/>
              <a:t>When the target level of the analyte can be estimated to fall  within a reasonable</a:t>
            </a:r>
            <a:r>
              <a:rPr lang="en-US" altLang="en-US" baseline="0" dirty="0"/>
              <a:t> concentration range, calibrants can be created to bracket this range.  </a:t>
            </a:r>
          </a:p>
          <a:p>
            <a:pPr eaLnBrk="1" hangingPunct="1">
              <a:spcBef>
                <a:spcPct val="0"/>
              </a:spcBef>
            </a:pPr>
            <a:endParaRPr lang="en-US" altLang="en-US" baseline="0" dirty="0"/>
          </a:p>
          <a:p>
            <a:pPr eaLnBrk="1" hangingPunct="1">
              <a:spcBef>
                <a:spcPct val="0"/>
              </a:spcBef>
            </a:pPr>
            <a:r>
              <a:rPr lang="en-US" altLang="en-US" baseline="0" dirty="0"/>
              <a:t>If more specific information is known about the target level of the unknown, then the calibrants can be clustered to more closely bracket this level.</a:t>
            </a:r>
          </a:p>
          <a:p>
            <a:pPr eaLnBrk="1" hangingPunct="1">
              <a:spcBef>
                <a:spcPct val="0"/>
              </a:spcBef>
            </a:pPr>
            <a:endParaRPr lang="en-US" altLang="en-US" baseline="0" dirty="0"/>
          </a:p>
          <a:p>
            <a:pPr eaLnBrk="1" hangingPunct="1">
              <a:spcBef>
                <a:spcPct val="0"/>
              </a:spcBef>
            </a:pPr>
            <a:r>
              <a:rPr lang="en-US" altLang="en-US" baseline="0" dirty="0"/>
              <a:t>Finally, if the level of the unknown cannot be estimated, it may happened that the calibrants do not bracket the unknown.  Valid results can still be obtained by extrapolation if the instrument response is linear.</a:t>
            </a:r>
            <a:endParaRPr lang="en-US" altLang="en-US" dirty="0"/>
          </a:p>
        </p:txBody>
      </p:sp>
      <p:sp>
        <p:nvSpPr>
          <p:cNvPr id="235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00E394F9-7CB7-4F24-956D-92E2E6305EDE}" type="slidenum">
              <a:rPr lang="en-US" altLang="en-US" smtClean="0"/>
              <a:pPr/>
              <a:t>14</a:t>
            </a:fld>
            <a:endParaRPr lang="en-US" altLang="en-US"/>
          </a:p>
        </p:txBody>
      </p:sp>
    </p:spTree>
    <p:extLst>
      <p:ext uri="{BB962C8B-B14F-4D97-AF65-F5344CB8AC3E}">
        <p14:creationId xmlns:p14="http://schemas.microsoft.com/office/powerpoint/2010/main" val="30868704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dirty="0"/>
              <a:t>Several mathematical models are commonly used in calibration.  The selection of an appropriate model should</a:t>
            </a:r>
            <a:r>
              <a:rPr lang="en-US" baseline="0" dirty="0"/>
              <a:t> be based on knowledge of the measurement system – such as the anticipated analyte levels, matrix interferences, noise, and drift.</a:t>
            </a:r>
          </a:p>
          <a:p>
            <a:endParaRPr lang="en-US" altLang="en-US" baseline="0" dirty="0"/>
          </a:p>
          <a:p>
            <a:r>
              <a:rPr lang="en-US" altLang="en-US" baseline="0" dirty="0"/>
              <a:t>One approach is to use averaged response factors.  In this figure, 4 calibration solutions are shown.  A response factor can be calculated for each calibrant by dividing the analyte response by the level of that analyte.  These response factors can be averaged to give an averaged response factor.  This approach weights all calibrants equally.  It assumes a linear instrumental response, and a zero intercept.</a:t>
            </a:r>
          </a:p>
          <a:p>
            <a:endParaRPr lang="en-US" altLang="en-US" baseline="0" dirty="0"/>
          </a:p>
          <a:p>
            <a:r>
              <a:rPr lang="en-US" altLang="en-US" baseline="0" dirty="0"/>
              <a:t>Another common approach is to use a linear regression model with a zero intercept;  this model is described by the function y=mx.  For the four calibrants levels shown in the second example, a line can be calculated that passes through zero.  In the unweighted version of this model, dilute calibrants are less important than concentrated calibrants, so if one of the calibrants is very concentrated compared with the other calibrants, the concentrated calibrant will dominate the calculation of the linear regression more than the dilute calibrants.  As with averaged response factors, linear response is assumed, and a zero intercept is assumed.</a:t>
            </a:r>
          </a:p>
          <a:p>
            <a:endParaRPr lang="en-US" altLang="en-US" baseline="0" dirty="0"/>
          </a:p>
          <a:p>
            <a:r>
              <a:rPr lang="en-US" altLang="en-US" baseline="0" dirty="0"/>
              <a:t>In the third example, a linear regression model with a calculated intercept, y = mx + b, is fit to the data.  This approach is appropriate if a bias is expected for the calibrants.  A good example might be represented by calibrants that are prepared in a complex matrix material that exhibits a nonzero blank response.  </a:t>
            </a:r>
            <a:endParaRPr lang="en-US" altLang="en-US" dirty="0"/>
          </a:p>
        </p:txBody>
      </p:sp>
      <p:sp>
        <p:nvSpPr>
          <p:cNvPr id="256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A6D8ABDE-6916-476C-B2C6-F1203462FED0}" type="slidenum">
              <a:rPr lang="en-US" altLang="en-US" smtClean="0"/>
              <a:pPr/>
              <a:t>15</a:t>
            </a:fld>
            <a:endParaRPr lang="en-US" altLang="en-US"/>
          </a:p>
        </p:txBody>
      </p:sp>
    </p:spTree>
    <p:extLst>
      <p:ext uri="{BB962C8B-B14F-4D97-AF65-F5344CB8AC3E}">
        <p14:creationId xmlns:p14="http://schemas.microsoft.com/office/powerpoint/2010/main" val="97647760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a:t>Outliers are data observations that are distant from other observations or that appear to differ from a modeled relationship.  A detailed discussion of the identification and treatment of outliers is beyond the scope of the current presentation, but in certain instances, the exclusion of such data may be warranted.  The effect that inclusion or exclusion of a potential outlier has on calibration depends in part on the type of calibration model used.</a:t>
            </a:r>
          </a:p>
          <a:p>
            <a:endParaRPr lang="en-US" baseline="0" dirty="0"/>
          </a:p>
          <a:p>
            <a:r>
              <a:rPr lang="en-US" baseline="0" dirty="0"/>
              <a:t>In the first example, a potential outlier is shown for data modeled by unweighted linear regression model of the type y=mx.  </a:t>
            </a:r>
          </a:p>
          <a:p>
            <a:r>
              <a:rPr lang="en-US" baseline="0" dirty="0"/>
              <a:t>*If the outlier is excluded, the calibration line is modified in a way that significant effects extrapolated data at high levels.</a:t>
            </a:r>
          </a:p>
          <a:p>
            <a:endParaRPr lang="en-US" baseline="0" dirty="0"/>
          </a:p>
          <a:p>
            <a:r>
              <a:rPr lang="en-US" baseline="0" dirty="0"/>
              <a:t>In the second example, the same data and model is used to determine a low level analyte. </a:t>
            </a:r>
          </a:p>
          <a:p>
            <a:r>
              <a:rPr lang="en-US" baseline="0" dirty="0"/>
              <a:t>*here, if the outlier is excluded, the modified regression line only slightly changes the extrapolated data at low levels.</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16</a:t>
            </a:fld>
            <a:endParaRPr lang="en-US"/>
          </a:p>
        </p:txBody>
      </p:sp>
    </p:spTree>
    <p:extLst>
      <p:ext uri="{BB962C8B-B14F-4D97-AF65-F5344CB8AC3E}">
        <p14:creationId xmlns:p14="http://schemas.microsoft.com/office/powerpoint/2010/main" val="400525946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few other recommendations can be made to help achieve accurate</a:t>
            </a:r>
            <a:r>
              <a:rPr lang="en-US" baseline="0" dirty="0"/>
              <a:t> results.</a:t>
            </a:r>
          </a:p>
          <a:p>
            <a:endParaRPr lang="en-US" baseline="0" dirty="0"/>
          </a:p>
          <a:p>
            <a:pPr eaLnBrk="1" hangingPunct="1">
              <a:spcAft>
                <a:spcPts val="2400"/>
              </a:spcAft>
            </a:pPr>
            <a:r>
              <a:rPr lang="en-US" altLang="en-US" sz="1200" dirty="0"/>
              <a:t>Add the internal standard at the earliest opportunity</a:t>
            </a:r>
            <a:r>
              <a:rPr lang="en-US" altLang="en-US" sz="1200" baseline="0" dirty="0"/>
              <a:t> in the measurement scheme.</a:t>
            </a:r>
            <a:r>
              <a:rPr lang="en-US" altLang="en-US" sz="1200" dirty="0"/>
              <a:t> For example, if</a:t>
            </a:r>
            <a:r>
              <a:rPr lang="en-US" altLang="en-US" sz="1200" baseline="0" dirty="0"/>
              <a:t> there is an extraction step, it is best to add the internal standard before the extraction.  This helps to provide the best compensation for any manipulations in processing the sample. </a:t>
            </a:r>
          </a:p>
          <a:p>
            <a:pPr eaLnBrk="1" hangingPunct="1">
              <a:spcAft>
                <a:spcPts val="2400"/>
              </a:spcAft>
            </a:pPr>
            <a:endParaRPr lang="en-US" altLang="en-US" sz="1200" baseline="0" dirty="0"/>
          </a:p>
          <a:p>
            <a:pPr eaLnBrk="1" hangingPunct="1">
              <a:spcAft>
                <a:spcPts val="2400"/>
              </a:spcAft>
            </a:pPr>
            <a:r>
              <a:rPr lang="en-US" altLang="en-US" sz="1200" dirty="0"/>
              <a:t>Consider employing mass fraction based quantitation as apposed to volumetric</a:t>
            </a:r>
            <a:r>
              <a:rPr lang="en-US" altLang="en-US" sz="1200" baseline="0" dirty="0"/>
              <a:t> based quantitation.  It is much easier to accurately determine masses using modern electronic balances, than it is to use volumetric glassware.   Typically, measurements with volumetric glassware are accurate to only about 3 significant figures, whereas masses can be routinely determined to 5 or 6 significant figures.   </a:t>
            </a:r>
          </a:p>
          <a:p>
            <a:pPr eaLnBrk="1" hangingPunct="1">
              <a:spcAft>
                <a:spcPts val="2400"/>
              </a:spcAft>
            </a:pPr>
            <a:endParaRPr lang="en-US" altLang="en-US" sz="1200" baseline="0" dirty="0"/>
          </a:p>
          <a:p>
            <a:pPr eaLnBrk="1" hangingPunct="1">
              <a:spcAft>
                <a:spcPts val="2400"/>
              </a:spcAft>
            </a:pPr>
            <a:r>
              <a:rPr lang="en-US" altLang="en-US" sz="1200" dirty="0"/>
              <a:t>Devise weighing schemes so that “weight by difference” does not involve the difference of two large numbers.  For example, for the measurement of a milligram quantity, it is better</a:t>
            </a:r>
            <a:r>
              <a:rPr lang="en-US" altLang="en-US" sz="1200" baseline="0" dirty="0"/>
              <a:t> determine the mass as the difference of 20 mg minus 19 mg, rather than 100.020 g minus 100.019 g.</a:t>
            </a:r>
            <a:endParaRPr lang="en-US" altLang="en-US" sz="1200" dirty="0"/>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17</a:t>
            </a:fld>
            <a:endParaRPr lang="en-US"/>
          </a:p>
        </p:txBody>
      </p:sp>
    </p:spTree>
    <p:extLst>
      <p:ext uri="{BB962C8B-B14F-4D97-AF65-F5344CB8AC3E}">
        <p14:creationId xmlns:p14="http://schemas.microsoft.com/office/powerpoint/2010/main" val="51539341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spcAft>
                <a:spcPts val="2400"/>
              </a:spcAft>
            </a:pPr>
            <a:r>
              <a:rPr lang="en-US" altLang="en-US" sz="1200" dirty="0"/>
              <a:t>Use at least two independently weighed calibrants</a:t>
            </a:r>
          </a:p>
          <a:p>
            <a:pPr eaLnBrk="1" hangingPunct="1">
              <a:spcAft>
                <a:spcPts val="2400"/>
              </a:spcAft>
            </a:pPr>
            <a:endParaRPr lang="en-US" altLang="en-US" sz="1200" dirty="0"/>
          </a:p>
          <a:p>
            <a:pPr eaLnBrk="1" hangingPunct="1">
              <a:spcAft>
                <a:spcPts val="2400"/>
              </a:spcAft>
            </a:pPr>
            <a:r>
              <a:rPr lang="en-US" altLang="en-US" sz="1200" dirty="0"/>
              <a:t>Avoid the use of a </a:t>
            </a:r>
            <a:r>
              <a:rPr lang="en-US" altLang="en-US" sz="1200" i="1" dirty="0"/>
              <a:t>single</a:t>
            </a:r>
            <a:r>
              <a:rPr lang="en-US" altLang="en-US" sz="1200" dirty="0"/>
              <a:t> “stock solution”.  The question can be asked “what if an error is made in the original solution?’  Dilutions made from this stock</a:t>
            </a:r>
            <a:r>
              <a:rPr lang="en-US" altLang="en-US" sz="1200" baseline="0" dirty="0"/>
              <a:t> solution might exhibit good linearity, but a bias would exist if the original stock solution were biased.</a:t>
            </a:r>
          </a:p>
          <a:p>
            <a:pPr eaLnBrk="1" hangingPunct="1">
              <a:spcAft>
                <a:spcPts val="2400"/>
              </a:spcAft>
            </a:pPr>
            <a:r>
              <a:rPr lang="en-US" altLang="en-US" sz="1200" baseline="0" dirty="0"/>
              <a:t> </a:t>
            </a:r>
            <a:endParaRPr lang="en-US" altLang="en-US" sz="1200" dirty="0"/>
          </a:p>
          <a:p>
            <a:pPr eaLnBrk="1" hangingPunct="1">
              <a:spcAft>
                <a:spcPts val="2400"/>
              </a:spcAft>
            </a:pPr>
            <a:r>
              <a:rPr lang="en-US" altLang="en-US" sz="1200" dirty="0"/>
              <a:t>Dilutions are OK if analyte masses are too small to be accurately weighted in a single step.  Unnecessary</a:t>
            </a:r>
            <a:r>
              <a:rPr lang="en-US" altLang="en-US" sz="1200" baseline="0" dirty="0"/>
              <a:t> steps should be avoided; however if a fractional milligram quantity is required to directly prepare a dilute solution, it is probably better to prepare the solution by diluting a more concentrated solution, using gravimetric based measurements.</a:t>
            </a:r>
            <a:endParaRPr lang="en-US" altLang="en-US" sz="1200" dirty="0"/>
          </a:p>
          <a:p>
            <a:pPr eaLnBrk="1" hangingPunct="1">
              <a:spcAft>
                <a:spcPts val="2400"/>
              </a:spcAft>
            </a:pPr>
            <a:endParaRPr lang="en-US" altLang="en-US" sz="1200" dirty="0"/>
          </a:p>
          <a:p>
            <a:pPr eaLnBrk="1" hangingPunct="1">
              <a:spcAft>
                <a:spcPts val="2400"/>
              </a:spcAft>
            </a:pPr>
            <a:r>
              <a:rPr lang="en-US" altLang="en-US" sz="1200" dirty="0"/>
              <a:t>Best accuracy typically results if calibrants closely match the levels of the unknowns</a:t>
            </a:r>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18</a:t>
            </a:fld>
            <a:endParaRPr lang="en-US"/>
          </a:p>
        </p:txBody>
      </p:sp>
    </p:spTree>
    <p:extLst>
      <p:ext uri="{BB962C8B-B14F-4D97-AF65-F5344CB8AC3E}">
        <p14:creationId xmlns:p14="http://schemas.microsoft.com/office/powerpoint/2010/main" val="30964589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a:t>
            </a:r>
            <a:r>
              <a:rPr lang="en-US" baseline="0" dirty="0"/>
              <a:t> few special considerations apply to liquid chromatographic methods.</a:t>
            </a:r>
          </a:p>
          <a:p>
            <a:endParaRPr lang="en-US" baseline="0" dirty="0"/>
          </a:p>
          <a:p>
            <a:pPr eaLnBrk="1" hangingPunct="1">
              <a:spcAft>
                <a:spcPts val="1800"/>
              </a:spcAft>
            </a:pPr>
            <a:r>
              <a:rPr lang="en-US" altLang="en-US" sz="2000" dirty="0"/>
              <a:t>Injection is a volumetric process; and quantitation with mass fraction units assumes that the density of calibrants and unknowns are the same.  This is true for the external</a:t>
            </a:r>
            <a:r>
              <a:rPr lang="en-US" altLang="en-US" sz="2000" baseline="0" dirty="0"/>
              <a:t> approach to quantitation.  This is not a problem with the internal standard approach to quantitation.</a:t>
            </a:r>
          </a:p>
          <a:p>
            <a:pPr eaLnBrk="1" hangingPunct="1">
              <a:spcAft>
                <a:spcPts val="1800"/>
              </a:spcAft>
            </a:pPr>
            <a:r>
              <a:rPr lang="en-US" altLang="en-US" sz="2000" dirty="0"/>
              <a:t> </a:t>
            </a:r>
          </a:p>
          <a:p>
            <a:pPr eaLnBrk="1" hangingPunct="1">
              <a:spcAft>
                <a:spcPts val="2400"/>
              </a:spcAft>
            </a:pPr>
            <a:r>
              <a:rPr lang="en-US" altLang="en-US" sz="2000" dirty="0"/>
              <a:t>However,</a:t>
            </a:r>
            <a:r>
              <a:rPr lang="en-US" altLang="en-US" sz="2000" baseline="0" dirty="0"/>
              <a:t> for external standards, i</a:t>
            </a:r>
            <a:r>
              <a:rPr lang="en-US" altLang="en-US" sz="2000" dirty="0"/>
              <a:t>f densities do differ, a bias will be introduced through the injection of different masses of the samples and unknowns.</a:t>
            </a:r>
          </a:p>
          <a:p>
            <a:pPr eaLnBrk="1" hangingPunct="1">
              <a:spcAft>
                <a:spcPts val="2400"/>
              </a:spcAft>
            </a:pPr>
            <a:endParaRPr lang="en-US" altLang="en-US" sz="2000" dirty="0"/>
          </a:p>
          <a:p>
            <a:pPr eaLnBrk="1" hangingPunct="1">
              <a:spcAft>
                <a:spcPts val="0"/>
              </a:spcAft>
            </a:pPr>
            <a:r>
              <a:rPr lang="en-US" altLang="en-US" sz="2000" dirty="0"/>
              <a:t>In general, injection volumes should be kept as small as practical.</a:t>
            </a:r>
          </a:p>
          <a:p>
            <a:pPr lvl="1" eaLnBrk="1" hangingPunct="1">
              <a:spcAft>
                <a:spcPts val="0"/>
              </a:spcAft>
            </a:pPr>
            <a:r>
              <a:rPr lang="en-US" altLang="en-US" sz="1800" dirty="0"/>
              <a:t>for standard 4.6 mm </a:t>
            </a:r>
            <a:r>
              <a:rPr lang="en-US" altLang="en-US" sz="1800" dirty="0" err="1"/>
              <a:t>i.d.</a:t>
            </a:r>
            <a:r>
              <a:rPr lang="en-US" altLang="en-US" sz="1800" dirty="0"/>
              <a:t> columns, a good rule of thumb is to use a </a:t>
            </a:r>
            <a:r>
              <a:rPr lang="el-GR" altLang="en-US" sz="1800" dirty="0"/>
              <a:t>10 μ</a:t>
            </a:r>
            <a:r>
              <a:rPr lang="en-US" altLang="en-US" sz="1800" dirty="0"/>
              <a:t>L injection volume</a:t>
            </a:r>
          </a:p>
          <a:p>
            <a:pPr lvl="1" eaLnBrk="1" hangingPunct="1">
              <a:spcAft>
                <a:spcPts val="2400"/>
              </a:spcAft>
            </a:pPr>
            <a:r>
              <a:rPr lang="en-US" altLang="en-US" sz="1800" dirty="0"/>
              <a:t>for smaller inside diameter</a:t>
            </a:r>
            <a:r>
              <a:rPr lang="en-US" altLang="en-US" sz="1800" baseline="0" dirty="0"/>
              <a:t> columns, for example </a:t>
            </a:r>
            <a:r>
              <a:rPr lang="en-US" altLang="en-US" sz="1800" dirty="0"/>
              <a:t>2 mm </a:t>
            </a:r>
            <a:r>
              <a:rPr lang="en-US" altLang="en-US" sz="1800" dirty="0" err="1"/>
              <a:t>i.d.</a:t>
            </a:r>
            <a:r>
              <a:rPr lang="en-US" altLang="en-US" sz="1800" dirty="0"/>
              <a:t>, 3 </a:t>
            </a:r>
            <a:r>
              <a:rPr lang="el-GR" altLang="en-US" sz="1800" dirty="0"/>
              <a:t>μ</a:t>
            </a:r>
            <a:r>
              <a:rPr lang="en-US" altLang="en-US" sz="1800" dirty="0"/>
              <a:t>L is</a:t>
            </a:r>
            <a:r>
              <a:rPr lang="en-US" altLang="en-US" sz="1800" baseline="0" dirty="0"/>
              <a:t> suitable.</a:t>
            </a:r>
          </a:p>
          <a:p>
            <a:pPr lvl="1" eaLnBrk="1" hangingPunct="1">
              <a:spcAft>
                <a:spcPts val="2400"/>
              </a:spcAft>
            </a:pPr>
            <a:r>
              <a:rPr lang="en-US" altLang="en-US" sz="1800" baseline="0" dirty="0"/>
              <a:t>  </a:t>
            </a:r>
            <a:endParaRPr lang="en-US" altLang="en-US" sz="1800" dirty="0"/>
          </a:p>
          <a:p>
            <a:pPr eaLnBrk="1" hangingPunct="1">
              <a:spcAft>
                <a:spcPts val="2400"/>
              </a:spcAft>
            </a:pPr>
            <a:r>
              <a:rPr lang="en-US" altLang="en-US" sz="2000" dirty="0"/>
              <a:t>If possible, the sample and calibrant solvent should match the mobile phase composition.  If this is the case, or if the injection</a:t>
            </a:r>
            <a:r>
              <a:rPr lang="en-US" altLang="en-US" sz="2000" baseline="0" dirty="0"/>
              <a:t> solvent is even weaker than the mobile phase, then the peak shape for the separation will be maintained.</a:t>
            </a:r>
            <a:r>
              <a:rPr lang="en-US" altLang="en-US" sz="2000" dirty="0"/>
              <a:t> </a:t>
            </a:r>
          </a:p>
          <a:p>
            <a:pPr eaLnBrk="1" hangingPunct="1">
              <a:spcAft>
                <a:spcPts val="1800"/>
              </a:spcAft>
              <a:buFont typeface="Wingdings" panose="05000000000000000000" pitchFamily="2" charset="2"/>
              <a:buNone/>
            </a:pPr>
            <a:endParaRPr lang="en-US" altLang="en-US" sz="2000" dirty="0"/>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19</a:t>
            </a:fld>
            <a:endParaRPr lang="en-US"/>
          </a:p>
        </p:txBody>
      </p:sp>
    </p:spTree>
    <p:extLst>
      <p:ext uri="{BB962C8B-B14F-4D97-AF65-F5344CB8AC3E}">
        <p14:creationId xmlns:p14="http://schemas.microsoft.com/office/powerpoint/2010/main" val="289471933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Accuracy has been defined by the international community as the closeness</a:t>
            </a:r>
            <a:r>
              <a:rPr lang="en-US" baseline="0" dirty="0"/>
              <a:t> of agreement between a measured quantity value and a true quantity value of a measurand.</a:t>
            </a:r>
          </a:p>
          <a:p>
            <a:r>
              <a:rPr lang="en-US" baseline="0" dirty="0"/>
              <a:t>Accuracy can be thought of as a combination of two components of trueness and precision.  The difference between trueness and precision can be illustrated by target plots.  </a:t>
            </a:r>
          </a:p>
          <a:p>
            <a:endParaRPr lang="en-US" baseline="0" dirty="0"/>
          </a:p>
          <a:p>
            <a:r>
              <a:rPr lang="en-US" baseline="0" dirty="0"/>
              <a:t>So, in the first case, this is an illustration of good trueness and good precision; </a:t>
            </a:r>
          </a:p>
          <a:p>
            <a:endParaRPr lang="en-US" baseline="0" dirty="0"/>
          </a:p>
          <a:p>
            <a:r>
              <a:rPr lang="en-US" baseline="0" dirty="0"/>
              <a:t>at the right the example shows poor trueness and good precision; </a:t>
            </a:r>
          </a:p>
          <a:p>
            <a:endParaRPr lang="en-US" baseline="0" dirty="0"/>
          </a:p>
          <a:p>
            <a:r>
              <a:rPr lang="en-US" baseline="0" dirty="0"/>
              <a:t>good trueness and poor precision (bottom left); </a:t>
            </a:r>
          </a:p>
          <a:p>
            <a:endParaRPr lang="en-US" baseline="0" dirty="0"/>
          </a:p>
          <a:p>
            <a:r>
              <a:rPr lang="en-US" baseline="0" dirty="0"/>
              <a:t>and poor trueness and poor precision, bottom right.</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a:t>
            </a:fld>
            <a:endParaRPr lang="en-US"/>
          </a:p>
        </p:txBody>
      </p:sp>
    </p:spTree>
    <p:extLst>
      <p:ext uri="{BB962C8B-B14F-4D97-AF65-F5344CB8AC3E}">
        <p14:creationId xmlns:p14="http://schemas.microsoft.com/office/powerpoint/2010/main" val="296388581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planning the certification of a reference material, consideration</a:t>
            </a:r>
            <a:r>
              <a:rPr lang="en-US" baseline="0" dirty="0"/>
              <a:t> should be given to the order of analysis of calibrants and samples.  For example, it is easy to imagine how measurement bias might be introduced through the experimental design in the presence of system drift.  The following guidelines can help to reduce biases and enhance the assessment of the sources of measurement uncertainty.</a:t>
            </a:r>
          </a:p>
          <a:p>
            <a:endParaRPr lang="en-US" baseline="0" dirty="0"/>
          </a:p>
          <a:p>
            <a:pPr eaLnBrk="1" hangingPunct="1">
              <a:lnSpc>
                <a:spcPct val="90000"/>
              </a:lnSpc>
              <a:spcBef>
                <a:spcPts val="1200"/>
              </a:spcBef>
              <a:spcAft>
                <a:spcPct val="50000"/>
              </a:spcAft>
            </a:pPr>
            <a:r>
              <a:rPr lang="en-US" altLang="en-US" sz="2000" dirty="0"/>
              <a:t>When practical, the number of vials with calibrants should be comparable to the number of vials with unknown samples.  Obviously, this is only a guideline, but it is a good starting point.</a:t>
            </a:r>
          </a:p>
          <a:p>
            <a:pPr eaLnBrk="1" hangingPunct="1">
              <a:lnSpc>
                <a:spcPct val="90000"/>
              </a:lnSpc>
              <a:spcBef>
                <a:spcPts val="1200"/>
              </a:spcBef>
              <a:spcAft>
                <a:spcPct val="50000"/>
              </a:spcAft>
            </a:pPr>
            <a:endParaRPr lang="en-US" altLang="en-US" sz="2000" dirty="0"/>
          </a:p>
          <a:p>
            <a:pPr eaLnBrk="1" hangingPunct="1">
              <a:lnSpc>
                <a:spcPct val="90000"/>
              </a:lnSpc>
              <a:spcBef>
                <a:spcPts val="1200"/>
              </a:spcBef>
              <a:spcAft>
                <a:spcPct val="50000"/>
              </a:spcAft>
            </a:pPr>
            <a:r>
              <a:rPr lang="en-US" altLang="en-US" sz="2000" dirty="0"/>
              <a:t>Intersperse calibrants and unknowns throughout  the sample queue.  This is a better approach than</a:t>
            </a:r>
            <a:r>
              <a:rPr lang="en-US" altLang="en-US" sz="2000" baseline="0" dirty="0"/>
              <a:t> to group the calibrants together and the samples together, particularly in the presence of continuing drift in instrumental response.</a:t>
            </a:r>
          </a:p>
          <a:p>
            <a:pPr eaLnBrk="1" hangingPunct="1">
              <a:lnSpc>
                <a:spcPct val="90000"/>
              </a:lnSpc>
              <a:spcBef>
                <a:spcPts val="1200"/>
              </a:spcBef>
              <a:spcAft>
                <a:spcPct val="50000"/>
              </a:spcAft>
            </a:pPr>
            <a:endParaRPr lang="en-US" altLang="en-US" sz="2000" dirty="0"/>
          </a:p>
          <a:p>
            <a:pPr eaLnBrk="1" hangingPunct="1">
              <a:lnSpc>
                <a:spcPct val="90000"/>
              </a:lnSpc>
              <a:spcBef>
                <a:spcPts val="1200"/>
              </a:spcBef>
              <a:spcAft>
                <a:spcPct val="50000"/>
              </a:spcAft>
            </a:pPr>
            <a:r>
              <a:rPr lang="en-US" altLang="en-US" sz="2000" dirty="0"/>
              <a:t>Order samples and calibrants using a random selection scheme</a:t>
            </a:r>
          </a:p>
          <a:p>
            <a:pPr eaLnBrk="1" hangingPunct="1">
              <a:lnSpc>
                <a:spcPct val="90000"/>
              </a:lnSpc>
              <a:spcBef>
                <a:spcPts val="1200"/>
              </a:spcBef>
              <a:spcAft>
                <a:spcPct val="50000"/>
              </a:spcAft>
            </a:pPr>
            <a:endParaRPr lang="en-US" altLang="en-US" sz="2000" dirty="0"/>
          </a:p>
          <a:p>
            <a:pPr eaLnBrk="1" hangingPunct="1">
              <a:lnSpc>
                <a:spcPct val="90000"/>
              </a:lnSpc>
              <a:spcBef>
                <a:spcPts val="1200"/>
              </a:spcBef>
              <a:spcAft>
                <a:spcPct val="50000"/>
              </a:spcAft>
            </a:pPr>
            <a:r>
              <a:rPr lang="en-US" altLang="en-US" sz="2000" dirty="0"/>
              <a:t>To permit assessment of within sample and between sample effects, process subsamples from a single bottle for comparison with samples from multiple bottles</a:t>
            </a:r>
          </a:p>
          <a:p>
            <a:pPr eaLnBrk="1" hangingPunct="1">
              <a:lnSpc>
                <a:spcPct val="90000"/>
              </a:lnSpc>
              <a:spcBef>
                <a:spcPts val="1200"/>
              </a:spcBef>
              <a:spcAft>
                <a:spcPct val="50000"/>
              </a:spcAft>
            </a:pPr>
            <a:endParaRPr lang="en-US" altLang="en-US" sz="2000" dirty="0"/>
          </a:p>
          <a:p>
            <a:pPr eaLnBrk="1" hangingPunct="1">
              <a:lnSpc>
                <a:spcPct val="90000"/>
              </a:lnSpc>
              <a:spcBef>
                <a:spcPts val="1200"/>
              </a:spcBef>
            </a:pPr>
            <a:r>
              <a:rPr lang="en-US" altLang="en-US" sz="2000" dirty="0"/>
              <a:t>It is often quite useful to plot measurements as a diagnostic tool.  Trends in data can become apparent</a:t>
            </a:r>
            <a:r>
              <a:rPr lang="en-US" altLang="en-US" sz="2000" baseline="0" dirty="0"/>
              <a:t> by plotting l</a:t>
            </a:r>
            <a:r>
              <a:rPr lang="en-US" altLang="en-US" sz="2000" dirty="0"/>
              <a:t>evels as a function of run order, or</a:t>
            </a:r>
            <a:r>
              <a:rPr lang="en-US" altLang="en-US" sz="2000" baseline="0" dirty="0"/>
              <a:t> as a function of processing or bottle fill order.</a:t>
            </a:r>
            <a:endParaRPr lang="en-US" altLang="en-US" sz="2000" dirty="0"/>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20</a:t>
            </a:fld>
            <a:endParaRPr lang="en-US"/>
          </a:p>
        </p:txBody>
      </p:sp>
    </p:spTree>
    <p:extLst>
      <p:ext uri="{BB962C8B-B14F-4D97-AF65-F5344CB8AC3E}">
        <p14:creationId xmlns:p14="http://schemas.microsoft.com/office/powerpoint/2010/main" val="273470264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following figures</a:t>
            </a:r>
            <a:r>
              <a:rPr lang="en-US" baseline="0" dirty="0"/>
              <a:t> illustrate how the measurements of a reference material might change as a function of instrumental drift, sample inhomogeneity, or sample processing.  The modeled data were generated to represent samples and calibrants that were ordered randomly in the processing stream, and data have been plotted as a function of run order and processing order.</a:t>
            </a:r>
          </a:p>
          <a:p>
            <a:endParaRPr lang="en-US" baseline="0" dirty="0"/>
          </a:p>
          <a:p>
            <a:r>
              <a:rPr lang="en-US" baseline="0" dirty="0"/>
              <a:t>The first figure illustrates a case in which there is no experimental drift and no bottle to bottle inhomogeneity.  No trends are apparent in either of the two plots.  </a:t>
            </a:r>
          </a:p>
          <a:p>
            <a:endParaRPr lang="en-US" baseline="0" dirty="0"/>
          </a:p>
          <a:p>
            <a:r>
              <a:rPr lang="en-US" baseline="0" dirty="0"/>
              <a:t>The second figure illustrates a trend in instrumental drift as a function of run order, but when this data is plotted as a function of fill or processing order, the drift is not as apparent.</a:t>
            </a:r>
          </a:p>
          <a:p>
            <a:endParaRPr lang="en-US" baseline="0" dirty="0"/>
          </a:p>
          <a:p>
            <a:r>
              <a:rPr lang="en-US" baseline="0" dirty="0"/>
              <a:t>In the third figure, a case is illustrated with data acquired in the absence of instrumental drift.  A trend is shown that results during production (or filling) of the bottles.  A similar trend could also result from changes that occurred during processing of the samples prior to analysis.</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21</a:t>
            </a:fld>
            <a:endParaRPr lang="en-US"/>
          </a:p>
        </p:txBody>
      </p:sp>
    </p:spTree>
    <p:extLst>
      <p:ext uri="{BB962C8B-B14F-4D97-AF65-F5344CB8AC3E}">
        <p14:creationId xmlns:p14="http://schemas.microsoft.com/office/powerpoint/2010/main" val="185380272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few words can be said about the integration of chromatograms.</a:t>
            </a:r>
            <a:r>
              <a:rPr lang="en-US" baseline="0" dirty="0"/>
              <a:t>   </a:t>
            </a:r>
          </a:p>
          <a:p>
            <a:endParaRPr lang="en-US" baseline="0" dirty="0"/>
          </a:p>
          <a:p>
            <a:r>
              <a:rPr lang="en-US" baseline="0" dirty="0"/>
              <a:t>Although the accuracy of measurements can be enhanced by appropriate integration of chromatographic peaks, the resolution of the analytes either by chromatography or by selective detection is always better than any post run data manipulation.</a:t>
            </a:r>
          </a:p>
          <a:p>
            <a:endParaRPr lang="en-US" baseline="0" dirty="0"/>
          </a:p>
          <a:p>
            <a:pPr eaLnBrk="1" hangingPunct="1">
              <a:spcAft>
                <a:spcPts val="1800"/>
              </a:spcAft>
            </a:pPr>
            <a:r>
              <a:rPr lang="en-US" altLang="en-US" sz="1200" i="1" dirty="0"/>
              <a:t>Always</a:t>
            </a:r>
            <a:r>
              <a:rPr lang="en-US" altLang="en-US" sz="1200" dirty="0"/>
              <a:t> inspect how baselines are set by the data system.  The analyst can</a:t>
            </a:r>
            <a:r>
              <a:rPr lang="en-US" altLang="en-US" sz="1200" baseline="0" dirty="0"/>
              <a:t> often recognize problems with integration that data system algorithms do not handle properly.  Common issues include noise spikes, negative peaks, poorly resolved interferences, and instrumental drift.  </a:t>
            </a:r>
            <a:endParaRPr lang="en-US" altLang="en-US" sz="1200" dirty="0"/>
          </a:p>
          <a:p>
            <a:pPr eaLnBrk="1" hangingPunct="1">
              <a:spcAft>
                <a:spcPts val="1800"/>
              </a:spcAft>
            </a:pPr>
            <a:endParaRPr lang="en-US" altLang="en-US" sz="1200" dirty="0"/>
          </a:p>
          <a:p>
            <a:pPr eaLnBrk="1" hangingPunct="1">
              <a:spcAft>
                <a:spcPts val="1800"/>
              </a:spcAft>
            </a:pPr>
            <a:r>
              <a:rPr lang="en-US" altLang="en-US" sz="1200" dirty="0"/>
              <a:t>If appropriate, adjust integration settings or manually reintegrate to achieve best estimate of peak areas.  It should be noted that restrictions on manipulation of integration may be imposed by quality system provisions or regulatory requirements.</a:t>
            </a:r>
          </a:p>
          <a:p>
            <a:pPr eaLnBrk="1" hangingPunct="1">
              <a:spcAft>
                <a:spcPts val="1800"/>
              </a:spcAft>
            </a:pPr>
            <a:endParaRPr lang="en-US" altLang="en-US" sz="1200" dirty="0"/>
          </a:p>
          <a:p>
            <a:pPr eaLnBrk="1" hangingPunct="1">
              <a:spcAft>
                <a:spcPts val="1800"/>
              </a:spcAft>
            </a:pPr>
            <a:r>
              <a:rPr lang="en-US" altLang="en-US" sz="1200" dirty="0"/>
              <a:t>Use peak areas rather than peak heights:  peak area does not change with changes in retention </a:t>
            </a:r>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22</a:t>
            </a:fld>
            <a:endParaRPr lang="en-US"/>
          </a:p>
        </p:txBody>
      </p:sp>
    </p:spTree>
    <p:extLst>
      <p:ext uri="{BB962C8B-B14F-4D97-AF65-F5344CB8AC3E}">
        <p14:creationId xmlns:p14="http://schemas.microsoft.com/office/powerpoint/2010/main" val="381907404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Unfortunately, it is not always possible separate </a:t>
            </a:r>
            <a:r>
              <a:rPr lang="en-US" baseline="0" dirty="0"/>
              <a:t>the constituents in mixtures with full baseline resolution.  </a:t>
            </a:r>
            <a:r>
              <a:rPr lang="en-US" dirty="0"/>
              <a:t>This figure illustrates</a:t>
            </a:r>
            <a:r>
              <a:rPr lang="en-US" baseline="0" dirty="0"/>
              <a:t> a synthetically generated chromatogram with components of known response ratios.  The highlighted peaks were generated with an area ratio of 4 to 1, with a resolution of 1.0.  The question can be asked:  What is the best approach for integrating these peaks to provide the most accurate results?</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23</a:t>
            </a:fld>
            <a:endParaRPr lang="en-US"/>
          </a:p>
        </p:txBody>
      </p:sp>
    </p:spTree>
    <p:extLst>
      <p:ext uri="{BB962C8B-B14F-4D97-AF65-F5344CB8AC3E}">
        <p14:creationId xmlns:p14="http://schemas.microsoft.com/office/powerpoint/2010/main" val="368249294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Different approaches to integration can be demonstrated using a chromatographic data system.  When reintegrating data, it is useful to zoom in on peaks to be considered for more accurate results.</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first approach illustrated is valley baseline, where the integration lines are drawn from the minimum in the valley between adjacent peaks, to the baseline of the chromatogram.  Once the integration lines are drawn, adjustments can be made to the start and stop points for each peak.</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Another possibility is to consider the smaller peak as a rider on the first peak.  To do this, you need to set the integration to encompass both peaks, and then split the selection into two peaks.  The second peak can then be identified as a rider.  When integrated in this way, the area from rider peak is subtracted from the area for both peaks to give the area of the first peak.</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The integration for the rider can be converted to an exponentially skimmed rider.  After doing so, the integration line well approximates the peak shape of the major component, and perhaps better describes the area of the rider as well.</a:t>
            </a: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Another possibility is to drop a vertical from the valley point to the baseline</a:t>
            </a:r>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24</a:t>
            </a:fld>
            <a:endParaRPr lang="en-US"/>
          </a:p>
        </p:txBody>
      </p:sp>
    </p:spTree>
    <p:extLst>
      <p:ext uri="{BB962C8B-B14F-4D97-AF65-F5344CB8AC3E}">
        <p14:creationId xmlns:p14="http://schemas.microsoft.com/office/powerpoint/2010/main" val="15011495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following results were obtained for different integration methods</a:t>
            </a:r>
            <a:r>
              <a:rPr lang="en-US" baseline="0" dirty="0"/>
              <a:t> for the mathematically generated chromatogram.  The biases for these examples are dependent on both the resolution of the peaks, here set at 1.0, and the relative levels of the hypothetical components, which is set at 4 to 1 for each example.</a:t>
            </a:r>
          </a:p>
          <a:p>
            <a:endParaRPr lang="en-US" baseline="0" dirty="0"/>
          </a:p>
          <a:p>
            <a:r>
              <a:rPr lang="en-US" baseline="0" dirty="0"/>
              <a:t>In the first case, “valley – baseline”, shown by the red integration lines, there is an under representation of the areas of both of the components.  The larger component is under represented by about 13%, and the smaller component is under represented by nearly 50%.</a:t>
            </a:r>
          </a:p>
          <a:p>
            <a:endParaRPr lang="en-US" baseline="0" dirty="0"/>
          </a:p>
          <a:p>
            <a:r>
              <a:rPr lang="en-US" baseline="0" dirty="0"/>
              <a:t>It is also possible to integrate the two peaks by considering the smaller peak as a “rider” on the tail portion of the first peak.  With this approach, the area of the large peak is determined as the difference of the combined areas of the peaks minus the skimmed area of the smaller peak.  In the example, the area of the larger peak is over estimated by about 12%, and the area of the skimmed rider is underestimated by about 47%.</a:t>
            </a:r>
          </a:p>
          <a:p>
            <a:endParaRPr lang="en-US" baseline="0" dirty="0"/>
          </a:p>
          <a:p>
            <a:r>
              <a:rPr lang="en-US" baseline="0" dirty="0"/>
              <a:t>The next example illustrates an exponentially skimmed rider.  A Gaussian model is used to estimate the peak shape of the first component, and the area of the second component is determined as the difference of the combined areas for the two peaks minus the area of the larger peak.  This approach provides a better estimate of the larger component based on the assumed Gaussian peak shape, and improved estimate of the area of the smaller component, with a negative bias of about 10%.</a:t>
            </a:r>
          </a:p>
          <a:p>
            <a:endParaRPr lang="en-US" baseline="0" dirty="0"/>
          </a:p>
          <a:p>
            <a:r>
              <a:rPr lang="en-US" baseline="0" dirty="0"/>
              <a:t>Peak deconvolution is another approach to estimating the areas of unresolved peaks.  A mathematical model of the assumed peak shape is fit to the peaks, to provide an estimate of each peak in the absence of the other.  Most commonly, a Gaussian model is used to describe the chromatographic peak shape, however, in principle, this approach is not limited to any specific model.  The accuracy of peak deconvolution depends on the assumptions of the model, and how well the peak shape is described by the model.  In the current example, the areas of both peaks are only slightly underestimated.</a:t>
            </a:r>
          </a:p>
          <a:p>
            <a:endParaRPr lang="en-US" baseline="0" dirty="0"/>
          </a:p>
          <a:p>
            <a:r>
              <a:rPr lang="en-US" baseline="0" dirty="0"/>
              <a:t>The last example illustrated on this slide is based on area estimates defined by a vertical line drawn from the valley between the two peaks.  This simple approach often produces relatively unbiased results, particularly if the peak responses are comparable.  The reason that this works as well as it does is that the area of the first peak lost by truncating the tail portion of the peak is to some degree compensated by the area under the tail of the second peak, which is added to the first peak.  A similar rational can be made for the second peak.  In the current example, the area of the  major component is only slightly biased positively, and the area of the minor component is only slightly under represented at about 4%.</a:t>
            </a:r>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25</a:t>
            </a:fld>
            <a:endParaRPr lang="en-US"/>
          </a:p>
        </p:txBody>
      </p:sp>
    </p:spTree>
    <p:extLst>
      <p:ext uri="{BB962C8B-B14F-4D97-AF65-F5344CB8AC3E}">
        <p14:creationId xmlns:p14="http://schemas.microsoft.com/office/powerpoint/2010/main" val="22735052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Another way of examining biases for unresolved components is to evaluate the</a:t>
            </a:r>
            <a:r>
              <a:rPr lang="en-US" baseline="0" dirty="0"/>
              <a:t> magnitude of the biases as a function of resolution.</a:t>
            </a:r>
          </a:p>
          <a:p>
            <a:endParaRPr lang="en-US" baseline="0" dirty="0"/>
          </a:p>
          <a:p>
            <a:r>
              <a:rPr lang="en-US" baseline="0" dirty="0"/>
              <a:t>The series of separations shown in this example are again based on synthetically generated chromatograms for two components with the same area ratios (that is, 1 to 1), shown for different resolutions ranging from 0.6 to 2.0.</a:t>
            </a:r>
          </a:p>
          <a:p>
            <a:endParaRPr lang="en-US" baseline="0" dirty="0"/>
          </a:p>
          <a:p>
            <a:r>
              <a:rPr lang="en-US" baseline="0" dirty="0"/>
              <a:t>The resolution equation is shown at the right.  There are slightly different forms of this equation that depend on how retention is defined, but each provide similar results.  It is important to realize that a resolution of about 1.5 is usually considered representative of full, or baseline resolution, as can be observed in the examples at the left.</a:t>
            </a:r>
          </a:p>
          <a:p>
            <a:endParaRPr lang="en-US" baseline="0" dirty="0"/>
          </a:p>
          <a:p>
            <a:r>
              <a:rPr lang="en-US" baseline="0" dirty="0"/>
              <a:t>This figure shows the biases in the areas determined, plotted as a function of peak resolution.  There is a negative bias in the area determined for peak two, and a positive bias in the area determined for peak 1.  This has to do with the nature of the chromatographic elution process.  As components elute, peak band broadening occurs from diffusion and other processes.  More strongly retained components are broader than components that are less retained.  Even though the two peaks have the same area, the second, more strongly retained component is broader than the first component.  When these components are not fully resolved, the vertical baseline approach to integration does not equally estimate areas due to differences in the peak widths, and biases result.</a:t>
            </a:r>
          </a:p>
          <a:p>
            <a:endParaRPr lang="en-US" baseline="0" dirty="0"/>
          </a:p>
          <a:p>
            <a:r>
              <a:rPr lang="en-US" baseline="0" dirty="0"/>
              <a:t>The take home message is that if possible, fully separate the constituents in either the chromatographic or detection domains.  This of course is always the approach that is desired.</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26</a:t>
            </a:fld>
            <a:endParaRPr lang="en-US"/>
          </a:p>
        </p:txBody>
      </p:sp>
    </p:spTree>
    <p:extLst>
      <p:ext uri="{BB962C8B-B14F-4D97-AF65-F5344CB8AC3E}">
        <p14:creationId xmlns:p14="http://schemas.microsoft.com/office/powerpoint/2010/main" val="176144957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Even when components are fully resolved, measurement biases are still possible.  </a:t>
            </a:r>
          </a:p>
          <a:p>
            <a:endParaRPr lang="en-US" dirty="0"/>
          </a:p>
          <a:p>
            <a:r>
              <a:rPr lang="en-US" dirty="0"/>
              <a:t>An understanding of the causal relationships in quantitation</a:t>
            </a:r>
            <a:r>
              <a:rPr lang="en-US" baseline="0" dirty="0"/>
              <a:t> </a:t>
            </a:r>
            <a:r>
              <a:rPr lang="en-US" dirty="0"/>
              <a:t>is requisite to identifying the sources of</a:t>
            </a:r>
            <a:r>
              <a:rPr lang="en-US" baseline="0" dirty="0"/>
              <a:t> measurement bias.  </a:t>
            </a:r>
          </a:p>
          <a:p>
            <a:endParaRPr lang="en-US" baseline="0" dirty="0"/>
          </a:p>
          <a:p>
            <a:r>
              <a:rPr lang="en-US" baseline="0" dirty="0"/>
              <a:t>Biases can result from problems that originate with calibration, or with the sample analysis, or both.  Interferences in these two aspects of an analysis can bias results in different ways, and it is useful to understand these differences to pinpoint the sources of measurement error.</a:t>
            </a:r>
          </a:p>
          <a:p>
            <a:endParaRPr lang="en-US" baseline="0" dirty="0"/>
          </a:p>
          <a:p>
            <a:r>
              <a:rPr lang="en-US" baseline="0" dirty="0"/>
              <a:t>Control samples provide an indication of the presence of measurement bias.  The determination of the “direction” of the bias (that is, whether the bias is positive or negative), is an indicator of potential bias origins.</a:t>
            </a:r>
          </a:p>
          <a:p>
            <a:endParaRPr lang="en-US" baseline="0" dirty="0"/>
          </a:p>
          <a:p>
            <a:r>
              <a:rPr lang="en-US" baseline="0" dirty="0"/>
              <a:t>Other aspects of measurement bias can provide clues to the source of the bias.  </a:t>
            </a:r>
          </a:p>
          <a:p>
            <a:endParaRPr lang="en-US" baseline="0" dirty="0"/>
          </a:p>
          <a:p>
            <a:r>
              <a:rPr lang="en-US" baseline="0" dirty="0"/>
              <a:t>For example, if measurements appear to be consistently biased either low or high, this may indicate a problem with calibration.  </a:t>
            </a:r>
          </a:p>
          <a:p>
            <a:endParaRPr lang="en-US" baseline="0" dirty="0"/>
          </a:p>
          <a:p>
            <a:r>
              <a:rPr lang="en-US" baseline="0" dirty="0"/>
              <a:t>If the biases appear to fluctuate among different types of samples, then coelution or matrix effects may be at issue.</a:t>
            </a:r>
          </a:p>
          <a:p>
            <a:endParaRPr lang="en-US" baseline="0" dirty="0"/>
          </a:p>
          <a:p>
            <a:r>
              <a:rPr lang="en-US" baseline="0" dirty="0"/>
              <a:t>In the next few slides, the effect of different types of response incongruities are evaluated for calibration and sample analysis components, using an external standard approach to quantitation.</a:t>
            </a:r>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27</a:t>
            </a:fld>
            <a:endParaRPr lang="en-US"/>
          </a:p>
        </p:txBody>
      </p:sp>
    </p:spTree>
    <p:extLst>
      <p:ext uri="{BB962C8B-B14F-4D97-AF65-F5344CB8AC3E}">
        <p14:creationId xmlns:p14="http://schemas.microsoft.com/office/powerpoint/2010/main" val="235925545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following slides, “truth” denotes theoretical knowledge of the response</a:t>
            </a:r>
            <a:r>
              <a:rPr lang="en-US" baseline="0" dirty="0"/>
              <a:t> or amount of substance that is present, in the absence of any measurement bias.  In this simple example, 1 mass unit of the analyte gives a response of 1 area  unit.</a:t>
            </a:r>
          </a:p>
          <a:p>
            <a:endParaRPr lang="en-US" baseline="0" dirty="0"/>
          </a:p>
          <a:p>
            <a:r>
              <a:rPr lang="en-US" baseline="0" dirty="0"/>
              <a:t>Thus, if a response of 1 area unit is observed, in the absence of any biases, an amount of substance of 1 mass unit is known to be present.</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28</a:t>
            </a:fld>
            <a:endParaRPr lang="en-US"/>
          </a:p>
        </p:txBody>
      </p:sp>
    </p:spTree>
    <p:extLst>
      <p:ext uri="{BB962C8B-B14F-4D97-AF65-F5344CB8AC3E}">
        <p14:creationId xmlns:p14="http://schemas.microsoft.com/office/powerpoint/2010/main" val="32361323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second case, a situation is</a:t>
            </a:r>
            <a:r>
              <a:rPr lang="en-US" baseline="0" dirty="0"/>
              <a:t> represented in which an unknown factor causes the response of the analyte to be less than truth for the calibrant, but the response of the analyte is correct for the sample.  The question can be asked:  “will the measurement of the analyte in the sample be greater or less than truth”?</a:t>
            </a:r>
          </a:p>
          <a:p>
            <a:endParaRPr lang="en-US" baseline="0" dirty="0"/>
          </a:p>
          <a:p>
            <a:r>
              <a:rPr lang="en-US" baseline="0" dirty="0"/>
              <a:t>In this example, the response factor from calibration is less than truth.  A response of 1 area unit from the analysis of the sample corresponds to a larger mass quantity than truth, and the measurement bias is positive.</a:t>
            </a:r>
          </a:p>
          <a:p>
            <a:endParaRPr lang="en-US" baseline="0" dirty="0"/>
          </a:p>
          <a:p>
            <a:r>
              <a:rPr lang="en-US" baseline="0" dirty="0"/>
              <a:t>Several factors could potentially result in the reduced response for the calibrants.  During manipulation of the calibrants, liquid transfers might result in loss of the analyte.  Likewise, analyte volatility could reduce the quantity of analyte in calibrants.  If the purity of the reference standard is less than stated, then the quantity of analyte in the calibrants is reduced.  Finally, injection volume can directly affect response, when differences between the actual and assumed injection volumes differ.  Other  factors may influence response.  It should be noted that other modes of quantitation, such as  the use of internal standards, may compensate for some of these factors.</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29</a:t>
            </a:fld>
            <a:endParaRPr lang="en-US"/>
          </a:p>
        </p:txBody>
      </p:sp>
    </p:spTree>
    <p:extLst>
      <p:ext uri="{BB962C8B-B14F-4D97-AF65-F5344CB8AC3E}">
        <p14:creationId xmlns:p14="http://schemas.microsoft.com/office/powerpoint/2010/main" val="15163419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dirty="0"/>
          </a:p>
          <a:p>
            <a:r>
              <a:rPr lang="en-US" altLang="en-US" dirty="0"/>
              <a:t>Three approaches are commonly used in</a:t>
            </a:r>
            <a:r>
              <a:rPr lang="en-US" altLang="en-US" baseline="0" dirty="0"/>
              <a:t> quantitative analysis: External Standard Calibration Approach, Internal Standard Calibration Approach, and the Standard Additions.</a:t>
            </a:r>
            <a:r>
              <a:rPr lang="en-US" altLang="en-US" dirty="0"/>
              <a:t>  For these methods, instrumental response is related to the amount of substance through a calibration procedure using reference standards, for each analyte to be determined.</a:t>
            </a:r>
          </a:p>
          <a:p>
            <a:endParaRPr lang="en-US" altLang="en-US" dirty="0"/>
          </a:p>
        </p:txBody>
      </p:sp>
      <p:sp>
        <p:nvSpPr>
          <p:cNvPr id="92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65D87C5F-FB44-47CE-8027-6151CED206EC}" type="slidenum">
              <a:rPr lang="en-US" altLang="en-US" smtClean="0"/>
              <a:pPr/>
              <a:t>3</a:t>
            </a:fld>
            <a:endParaRPr lang="en-US" altLang="en-US"/>
          </a:p>
        </p:txBody>
      </p:sp>
    </p:spTree>
    <p:extLst>
      <p:ext uri="{BB962C8B-B14F-4D97-AF65-F5344CB8AC3E}">
        <p14:creationId xmlns:p14="http://schemas.microsoft.com/office/powerpoint/2010/main" val="21820682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third case, the opposite</a:t>
            </a:r>
            <a:r>
              <a:rPr lang="en-US" baseline="0" dirty="0"/>
              <a:t> situation is represented in which the response of the analyte in the calibrant is greater than truth.  Logically, it can be anticipated that the measurement of the analyte in the sample will be biased in the opposite direction compared with the previous case.</a:t>
            </a:r>
          </a:p>
          <a:p>
            <a:endParaRPr lang="en-US" baseline="0" dirty="0"/>
          </a:p>
          <a:p>
            <a:r>
              <a:rPr lang="en-US" baseline="0" dirty="0"/>
              <a:t>In the current example, a response of 1 area unit from the analysis of the sample corresponds to a smaller mass quantity than truth, and the measurement bias is negative.</a:t>
            </a:r>
          </a:p>
          <a:p>
            <a:endParaRPr lang="en-US" baseline="0" dirty="0"/>
          </a:p>
          <a:p>
            <a:r>
              <a:rPr lang="en-US" baseline="0" dirty="0"/>
              <a:t>Factors that could potentially result in increased response for the calibrants include steps that concentrate the analyte in the calibrant, such as solvent evaporation.  If the true reference standard purity is greater than the stated or measured purity, this would also result in a calibrant that contains more mass of the analyte than assumed.  The response for the analyte would be greater than truth if an interference is present that coelutes with the analyte.  If a larger quantity of the calibrant is injected than is assumed, this too would result in an increased analyte response.</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30</a:t>
            </a:fld>
            <a:endParaRPr lang="en-US"/>
          </a:p>
        </p:txBody>
      </p:sp>
    </p:spTree>
    <p:extLst>
      <p:ext uri="{BB962C8B-B14F-4D97-AF65-F5344CB8AC3E}">
        <p14:creationId xmlns:p14="http://schemas.microsoft.com/office/powerpoint/2010/main" val="236582685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next series of slides, the effects</a:t>
            </a:r>
            <a:r>
              <a:rPr lang="en-US" baseline="0" dirty="0"/>
              <a:t> of biases that originate in the sample are considered.  For this discussion, it is assumed that the response factor determined from the calibrants represents truth.  </a:t>
            </a:r>
          </a:p>
          <a:p>
            <a:endParaRPr lang="en-US" baseline="0" dirty="0"/>
          </a:p>
          <a:p>
            <a:r>
              <a:rPr lang="en-US" baseline="0" dirty="0"/>
              <a:t>Thus, as before, a response of 1 area unit corresponds to 1 mass unit.</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31</a:t>
            </a:fld>
            <a:endParaRPr lang="en-US"/>
          </a:p>
        </p:txBody>
      </p:sp>
    </p:spTree>
    <p:extLst>
      <p:ext uri="{BB962C8B-B14F-4D97-AF65-F5344CB8AC3E}">
        <p14:creationId xmlns:p14="http://schemas.microsoft.com/office/powerpoint/2010/main" val="286872845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Biases that result from</a:t>
            </a:r>
            <a:r>
              <a:rPr lang="en-US" baseline="0" dirty="0"/>
              <a:t> issues with the sample are intuitive.  </a:t>
            </a:r>
          </a:p>
          <a:p>
            <a:endParaRPr lang="en-US" baseline="0" dirty="0"/>
          </a:p>
          <a:p>
            <a:r>
              <a:rPr lang="en-US" baseline="0" dirty="0"/>
              <a:t>Perhaps most commonly, interferences that are present in the sample and that coelute with the analyte result in analyte levels that are greater than truth.  </a:t>
            </a:r>
          </a:p>
          <a:p>
            <a:endParaRPr lang="en-US" baseline="0" dirty="0"/>
          </a:p>
          <a:p>
            <a:r>
              <a:rPr lang="en-US" baseline="0" dirty="0"/>
              <a:t>Likewise, evaporation of the sample, or injection of a larger sample volume than assumed will result in positive measurement biases.</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32</a:t>
            </a:fld>
            <a:endParaRPr lang="en-US"/>
          </a:p>
        </p:txBody>
      </p:sp>
    </p:spTree>
    <p:extLst>
      <p:ext uri="{BB962C8B-B14F-4D97-AF65-F5344CB8AC3E}">
        <p14:creationId xmlns:p14="http://schemas.microsoft.com/office/powerpoint/2010/main" val="355943494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When the response</a:t>
            </a:r>
            <a:r>
              <a:rPr lang="en-US" baseline="0" dirty="0"/>
              <a:t> of the analyte is somehow reduced for samples, the measurement is negatively biased.  </a:t>
            </a:r>
          </a:p>
          <a:p>
            <a:endParaRPr lang="en-US" baseline="0" dirty="0"/>
          </a:p>
          <a:p>
            <a:r>
              <a:rPr lang="en-US" baseline="0" dirty="0"/>
              <a:t>Negative biases can result from analyte volatility, or from the injection of a volume less than the specified quantity.</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33</a:t>
            </a:fld>
            <a:endParaRPr lang="en-US"/>
          </a:p>
        </p:txBody>
      </p:sp>
    </p:spTree>
    <p:extLst>
      <p:ext uri="{BB962C8B-B14F-4D97-AF65-F5344CB8AC3E}">
        <p14:creationId xmlns:p14="http://schemas.microsoft.com/office/powerpoint/2010/main" val="426800594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use of control samples is an essential</a:t>
            </a:r>
            <a:r>
              <a:rPr lang="en-US" baseline="0" dirty="0"/>
              <a:t> component of chemical metrology.  Controls offer evidence for the validity of measurements, and provide tools for developing and troubleshooting analytical methods.</a:t>
            </a:r>
          </a:p>
          <a:p>
            <a:endParaRPr lang="en-US" baseline="0" dirty="0"/>
          </a:p>
          <a:p>
            <a:pPr eaLnBrk="1" hangingPunct="1">
              <a:lnSpc>
                <a:spcPct val="80000"/>
              </a:lnSpc>
              <a:spcAft>
                <a:spcPts val="2400"/>
              </a:spcAft>
            </a:pPr>
            <a:r>
              <a:rPr lang="en-US" altLang="en-US" sz="2400" dirty="0"/>
              <a:t>Ideally, a measurement control should offer the same analytical challenges as the sample.  For example, the control should have a</a:t>
            </a:r>
            <a:r>
              <a:rPr lang="en-US" altLang="en-US" sz="2400" baseline="0" dirty="0"/>
              <a:t> </a:t>
            </a:r>
            <a:r>
              <a:rPr lang="en-US" altLang="en-US" sz="2200" dirty="0"/>
              <a:t>matrix that is matched to the sample, analyte levels should be similar to the sample, the control should</a:t>
            </a:r>
            <a:r>
              <a:rPr lang="en-US" altLang="en-US" sz="2200" baseline="0" dirty="0"/>
              <a:t> have </a:t>
            </a:r>
            <a:r>
              <a:rPr lang="en-US" altLang="en-US" sz="2200" dirty="0"/>
              <a:t>similar interferences, similar bulk properties, and similar commutability.</a:t>
            </a:r>
          </a:p>
          <a:p>
            <a:pPr lvl="1" eaLnBrk="1" hangingPunct="1">
              <a:lnSpc>
                <a:spcPct val="80000"/>
              </a:lnSpc>
            </a:pPr>
            <a:endParaRPr lang="en-US" altLang="en-US" sz="2200" dirty="0"/>
          </a:p>
          <a:p>
            <a:pPr eaLnBrk="1" hangingPunct="1">
              <a:lnSpc>
                <a:spcPct val="80000"/>
              </a:lnSpc>
            </a:pPr>
            <a:r>
              <a:rPr lang="en-US" altLang="en-US" sz="2400" dirty="0"/>
              <a:t>After analysis of the control, the analyte levels determined should overlap the certified or reference levels (within measurement uncertainty).  At the</a:t>
            </a:r>
            <a:r>
              <a:rPr lang="en-US" altLang="en-US" sz="2400" baseline="0" dirty="0"/>
              <a:t> 95% level of confidence, some of the measurements may fall outside this overlapping range and still be within control.</a:t>
            </a:r>
            <a:endParaRPr lang="en-US" altLang="en-US" sz="2400" dirty="0"/>
          </a:p>
          <a:p>
            <a:pPr eaLnBrk="1" hangingPunct="1">
              <a:lnSpc>
                <a:spcPct val="80000"/>
              </a:lnSpc>
            </a:pPr>
            <a:endParaRPr lang="en-US" altLang="en-US" sz="2400" dirty="0"/>
          </a:p>
          <a:p>
            <a:pPr eaLnBrk="1" hangingPunct="1">
              <a:lnSpc>
                <a:spcPct val="80000"/>
              </a:lnSpc>
            </a:pPr>
            <a:r>
              <a:rPr lang="en-US" altLang="en-US" sz="2400" dirty="0"/>
              <a:t>If suitable standard</a:t>
            </a:r>
            <a:r>
              <a:rPr lang="en-US" altLang="en-US" sz="2400" baseline="0" dirty="0"/>
              <a:t> reference materials</a:t>
            </a:r>
            <a:r>
              <a:rPr lang="en-US" altLang="en-US" sz="2400" dirty="0"/>
              <a:t> are not available, the use other commercial or in-house controls is appropriate (e.g., previously characterized samples, or spiked blanks)</a:t>
            </a:r>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34</a:t>
            </a:fld>
            <a:endParaRPr lang="en-US"/>
          </a:p>
        </p:txBody>
      </p:sp>
    </p:spTree>
    <p:extLst>
      <p:ext uri="{BB962C8B-B14F-4D97-AF65-F5344CB8AC3E}">
        <p14:creationId xmlns:p14="http://schemas.microsoft.com/office/powerpoint/2010/main" val="191299016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term Traceability is defined differently for different situations.  In chemical</a:t>
            </a:r>
            <a:r>
              <a:rPr lang="en-US" baseline="0" dirty="0"/>
              <a:t> metrology, the term has been defined by the international community as … </a:t>
            </a:r>
            <a:r>
              <a:rPr lang="en-US" altLang="en-US" sz="1200" dirty="0">
                <a:solidFill>
                  <a:srgbClr val="0066FF"/>
                </a:solidFill>
              </a:rPr>
              <a:t>a “property of a measurement result whereby the result can be related to a reference through a documented unbroken chain of calibrations, each contributing to the measurement uncertainty”</a:t>
            </a:r>
          </a:p>
          <a:p>
            <a:endParaRPr lang="en-US" sz="1200" dirty="0">
              <a:solidFill>
                <a:srgbClr val="0066FF"/>
              </a:solidFill>
            </a:endParaRPr>
          </a:p>
          <a:p>
            <a:r>
              <a:rPr lang="en-US" sz="1200" dirty="0">
                <a:solidFill>
                  <a:srgbClr val="0066FF"/>
                </a:solidFill>
              </a:rPr>
              <a:t>This can be visualized by an illustration showing steps in the determination of mass.  In the first step, a certified reference material is used to assign</a:t>
            </a:r>
            <a:r>
              <a:rPr lang="en-US" sz="1200" baseline="0" dirty="0">
                <a:solidFill>
                  <a:srgbClr val="0066FF"/>
                </a:solidFill>
              </a:rPr>
              <a:t> a value to a reference standard denoted as “A”.   This reference standard can then be used to assign values a working standard or calibrant “B”.  Intermediate comparisons can continue until ultimately, the calibrant is used to assign a value to the unknown sample.  Because there is an unbroken chain of comparisons, the measurement of “C” is said to be traceable to the Certified Reference Material.  In most cases, the CRM is itself traceable to units of the SI, the highest metrological reference.  In this way, measurement traceability can be claimed all of the way to units of the SI. It should be emphasized that each of the comparisons involve measurement uncertainty, and these uncertainty contributions are combined to provide an assessment of uncertainty for the level assigned to the unknown C.</a:t>
            </a:r>
          </a:p>
          <a:p>
            <a:endParaRPr lang="en-US" sz="1200" baseline="0" dirty="0">
              <a:solidFill>
                <a:srgbClr val="0066FF"/>
              </a:solidFill>
            </a:endParaRPr>
          </a:p>
          <a:p>
            <a:r>
              <a:rPr lang="en-US" sz="1200" baseline="0" dirty="0">
                <a:solidFill>
                  <a:srgbClr val="0066FF"/>
                </a:solidFill>
              </a:rPr>
              <a:t>Measurement traceability depends on an “unbroken chain of comparisons” and the next illustration shows what can happen if one of the calibrations is not valid.  For example, if the calibrant B were in some way damaged, then the chain of comparisons from the CRM to the unknown sample is interrupted, and the validity of the measurement is compromised.  Traceability to the SI is no longer valid.</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35</a:t>
            </a:fld>
            <a:endParaRPr lang="en-US"/>
          </a:p>
        </p:txBody>
      </p:sp>
    </p:spTree>
    <p:extLst>
      <p:ext uri="{BB962C8B-B14F-4D97-AF65-F5344CB8AC3E}">
        <p14:creationId xmlns:p14="http://schemas.microsoft.com/office/powerpoint/2010/main" val="40972344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80000"/>
              </a:lnSpc>
            </a:pPr>
            <a:r>
              <a:rPr lang="en-US" altLang="en-US" sz="2000" dirty="0"/>
              <a:t>In principle, measurements that are </a:t>
            </a:r>
            <a:r>
              <a:rPr lang="en-US" altLang="en-US" sz="2000" dirty="0">
                <a:solidFill>
                  <a:srgbClr val="0066FF"/>
                </a:solidFill>
              </a:rPr>
              <a:t>traceable</a:t>
            </a:r>
            <a:r>
              <a:rPr lang="en-US" altLang="en-US" sz="2000" dirty="0"/>
              <a:t> are also </a:t>
            </a:r>
            <a:r>
              <a:rPr lang="en-US" altLang="en-US" sz="2000" dirty="0">
                <a:solidFill>
                  <a:srgbClr val="0066FF"/>
                </a:solidFill>
              </a:rPr>
              <a:t>comparable, across</a:t>
            </a:r>
            <a:r>
              <a:rPr lang="en-US" altLang="en-US" sz="2000" baseline="0" dirty="0">
                <a:solidFill>
                  <a:srgbClr val="0066FF"/>
                </a:solidFill>
              </a:rPr>
              <a:t> time and across different laboratories.</a:t>
            </a:r>
            <a:endParaRPr lang="en-US" altLang="en-US" sz="2000" dirty="0">
              <a:solidFill>
                <a:srgbClr val="0066FF"/>
              </a:solidFill>
            </a:endParaRPr>
          </a:p>
          <a:p>
            <a:pPr eaLnBrk="1" hangingPunct="1">
              <a:lnSpc>
                <a:spcPct val="80000"/>
              </a:lnSpc>
            </a:pPr>
            <a:endParaRPr lang="en-US" altLang="en-US" sz="2000" dirty="0"/>
          </a:p>
          <a:p>
            <a:pPr eaLnBrk="1" hangingPunct="1">
              <a:lnSpc>
                <a:spcPct val="80000"/>
              </a:lnSpc>
            </a:pPr>
            <a:r>
              <a:rPr lang="en-US" altLang="en-US" sz="2000" dirty="0"/>
              <a:t>To assess potential breaks in the traceability chain, ask the question:  </a:t>
            </a:r>
            <a:r>
              <a:rPr lang="en-US" altLang="en-US" sz="2000" i="1" dirty="0">
                <a:solidFill>
                  <a:srgbClr val="0066FF"/>
                </a:solidFill>
              </a:rPr>
              <a:t>“What </a:t>
            </a:r>
            <a:r>
              <a:rPr lang="en-US" altLang="en-US" sz="2000" i="1" u="sng" dirty="0">
                <a:solidFill>
                  <a:srgbClr val="0066FF"/>
                </a:solidFill>
              </a:rPr>
              <a:t>could</a:t>
            </a:r>
            <a:r>
              <a:rPr lang="en-US" altLang="en-US" sz="2000" i="1" dirty="0">
                <a:solidFill>
                  <a:srgbClr val="0066FF"/>
                </a:solidFill>
              </a:rPr>
              <a:t> go wrong with this measurement?”</a:t>
            </a:r>
          </a:p>
          <a:p>
            <a:pPr eaLnBrk="1" hangingPunct="1">
              <a:lnSpc>
                <a:spcPct val="80000"/>
              </a:lnSpc>
            </a:pPr>
            <a:endParaRPr lang="en-US" altLang="en-US" sz="2000" i="1" dirty="0">
              <a:solidFill>
                <a:srgbClr val="0066FF"/>
              </a:solidFill>
            </a:endParaRPr>
          </a:p>
          <a:p>
            <a:pPr eaLnBrk="1" hangingPunct="1">
              <a:lnSpc>
                <a:spcPct val="80000"/>
              </a:lnSpc>
            </a:pPr>
            <a:r>
              <a:rPr lang="en-US" altLang="en-US" sz="2000" i="0" dirty="0">
                <a:solidFill>
                  <a:srgbClr val="0066FF"/>
                </a:solidFill>
              </a:rPr>
              <a:t>Any number of issues can be listed as possible problems</a:t>
            </a:r>
            <a:r>
              <a:rPr lang="en-US" altLang="en-US" sz="2000" i="0" baseline="0" dirty="0">
                <a:solidFill>
                  <a:srgbClr val="0066FF"/>
                </a:solidFill>
              </a:rPr>
              <a:t> in an analytical method.  One can ask the question:  </a:t>
            </a:r>
            <a:r>
              <a:rPr lang="en-US" altLang="en-US" sz="1900" dirty="0"/>
              <a:t>Is the method</a:t>
            </a:r>
            <a:r>
              <a:rPr lang="en-US" altLang="en-US" sz="1900" baseline="0" dirty="0"/>
              <a:t> suitable to characterize the properties in question?  Does the method provide sufficient </a:t>
            </a:r>
            <a:r>
              <a:rPr lang="en-US" altLang="en-US" sz="1800" dirty="0"/>
              <a:t>Specificity, sensitivity, repeatability, and dynamic range</a:t>
            </a:r>
            <a:r>
              <a:rPr lang="en-US" altLang="en-US" sz="1800" baseline="0" dirty="0"/>
              <a:t> for the samples to be determined?  What are the </a:t>
            </a:r>
            <a:r>
              <a:rPr lang="en-US" altLang="en-US" sz="1800" dirty="0"/>
              <a:t>sources of bias for the method?</a:t>
            </a:r>
          </a:p>
          <a:p>
            <a:pPr eaLnBrk="1" hangingPunct="1">
              <a:lnSpc>
                <a:spcPct val="80000"/>
              </a:lnSpc>
            </a:pPr>
            <a:endParaRPr lang="en-US" altLang="en-US" sz="1800" dirty="0"/>
          </a:p>
          <a:p>
            <a:pPr eaLnBrk="1" hangingPunct="1">
              <a:lnSpc>
                <a:spcPct val="80000"/>
              </a:lnSpc>
            </a:pPr>
            <a:r>
              <a:rPr lang="en-US" altLang="en-US" sz="1900" dirty="0"/>
              <a:t>Is the instrument functioning correctly?</a:t>
            </a:r>
          </a:p>
          <a:p>
            <a:pPr eaLnBrk="1" hangingPunct="1">
              <a:lnSpc>
                <a:spcPct val="80000"/>
              </a:lnSpc>
            </a:pPr>
            <a:endParaRPr lang="en-US" altLang="en-US" sz="1900" dirty="0"/>
          </a:p>
          <a:p>
            <a:pPr eaLnBrk="1" hangingPunct="1">
              <a:lnSpc>
                <a:spcPct val="80000"/>
              </a:lnSpc>
            </a:pPr>
            <a:r>
              <a:rPr lang="en-US" altLang="en-US" sz="1900" dirty="0"/>
              <a:t>Is the reference material that is being used for</a:t>
            </a:r>
            <a:r>
              <a:rPr lang="en-US" altLang="en-US" sz="1900" baseline="0" dirty="0"/>
              <a:t> claims of traceability, </a:t>
            </a:r>
            <a:r>
              <a:rPr lang="en-US" altLang="en-US" sz="1900" dirty="0"/>
              <a:t>commutable?  In this context, the word commutability implies</a:t>
            </a:r>
            <a:r>
              <a:rPr lang="en-US" altLang="en-US" sz="1900" baseline="0" dirty="0"/>
              <a:t> that the reference material is suitable for the application.  Materials based on dissimilar sample types may not provide the same analytical challenges, and may not be commutable for the application</a:t>
            </a:r>
          </a:p>
          <a:p>
            <a:pPr eaLnBrk="1" hangingPunct="1">
              <a:lnSpc>
                <a:spcPct val="80000"/>
              </a:lnSpc>
            </a:pPr>
            <a:endParaRPr lang="en-US" altLang="en-US" sz="1900" baseline="0" dirty="0"/>
          </a:p>
          <a:p>
            <a:pPr eaLnBrk="1" hangingPunct="1">
              <a:lnSpc>
                <a:spcPct val="80000"/>
              </a:lnSpc>
            </a:pPr>
            <a:r>
              <a:rPr lang="en-US" altLang="en-US" sz="1900" baseline="0" dirty="0"/>
              <a:t>E</a:t>
            </a:r>
            <a:r>
              <a:rPr lang="en-US" altLang="en-US" sz="1900" dirty="0"/>
              <a:t>xtraction efficiency.  There are cases for which less than quantitative recoveries</a:t>
            </a:r>
            <a:r>
              <a:rPr lang="en-US" altLang="en-US" sz="1900" baseline="0" dirty="0"/>
              <a:t> are achieved during sample extraction, and depending on the method, this may result in measurement bias.</a:t>
            </a:r>
          </a:p>
          <a:p>
            <a:pPr eaLnBrk="1" hangingPunct="1">
              <a:lnSpc>
                <a:spcPct val="80000"/>
              </a:lnSpc>
            </a:pPr>
            <a:endParaRPr lang="en-US" altLang="en-US" sz="1900" baseline="0" dirty="0"/>
          </a:p>
          <a:p>
            <a:pPr eaLnBrk="1" hangingPunct="1">
              <a:lnSpc>
                <a:spcPct val="80000"/>
              </a:lnSpc>
            </a:pPr>
            <a:r>
              <a:rPr lang="en-US" altLang="en-US" sz="1900" dirty="0"/>
              <a:t>Matrix interferences can cause problems for sample analysis</a:t>
            </a:r>
          </a:p>
          <a:p>
            <a:pPr eaLnBrk="1" hangingPunct="1">
              <a:lnSpc>
                <a:spcPct val="80000"/>
              </a:lnSpc>
            </a:pPr>
            <a:endParaRPr lang="en-US" altLang="en-US" sz="1900" dirty="0"/>
          </a:p>
          <a:p>
            <a:pPr eaLnBrk="1" hangingPunct="1">
              <a:lnSpc>
                <a:spcPct val="80000"/>
              </a:lnSpc>
            </a:pPr>
            <a:r>
              <a:rPr lang="en-US" altLang="en-US" sz="1900" dirty="0"/>
              <a:t>Analyte instability</a:t>
            </a:r>
            <a:r>
              <a:rPr lang="en-US" altLang="en-US" sz="1900" baseline="0" dirty="0"/>
              <a:t> may provide another source of measurement bias</a:t>
            </a:r>
          </a:p>
          <a:p>
            <a:pPr eaLnBrk="1" hangingPunct="1">
              <a:lnSpc>
                <a:spcPct val="80000"/>
              </a:lnSpc>
            </a:pPr>
            <a:endParaRPr lang="en-US" altLang="en-US" sz="1900" baseline="0" dirty="0"/>
          </a:p>
          <a:p>
            <a:pPr eaLnBrk="1" hangingPunct="1">
              <a:lnSpc>
                <a:spcPct val="80000"/>
              </a:lnSpc>
            </a:pPr>
            <a:r>
              <a:rPr lang="en-US" altLang="en-US" sz="1900" baseline="0" dirty="0"/>
              <a:t>And finally, problems with c</a:t>
            </a:r>
            <a:r>
              <a:rPr lang="en-US" altLang="en-US" sz="1900" dirty="0"/>
              <a:t>alibration can affect the accuracy</a:t>
            </a:r>
            <a:r>
              <a:rPr lang="en-US" altLang="en-US" sz="1900" baseline="0" dirty="0"/>
              <a:t> and ultimately the traceability of a measurement.</a:t>
            </a:r>
            <a:endParaRPr lang="en-US" altLang="en-US" sz="1900" dirty="0"/>
          </a:p>
          <a:p>
            <a:endParaRPr lang="en-US" altLang="en-US" dirty="0"/>
          </a:p>
        </p:txBody>
      </p:sp>
      <p:sp>
        <p:nvSpPr>
          <p:cNvPr id="460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B33B19C5-5301-495F-9C3E-EC498DE30355}" type="slidenum">
              <a:rPr lang="en-US" altLang="en-US" smtClean="0"/>
              <a:pPr/>
              <a:t>36</a:t>
            </a:fld>
            <a:endParaRPr lang="en-US" altLang="en-US"/>
          </a:p>
        </p:txBody>
      </p:sp>
    </p:spTree>
    <p:extLst>
      <p:ext uri="{BB962C8B-B14F-4D97-AF65-F5344CB8AC3E}">
        <p14:creationId xmlns:p14="http://schemas.microsoft.com/office/powerpoint/2010/main" val="384777304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practice of higher order chemical metrology requires a significant commitment by the analyst that include:</a:t>
            </a:r>
          </a:p>
          <a:p>
            <a:endParaRPr lang="en-US" dirty="0"/>
          </a:p>
          <a:p>
            <a:r>
              <a:rPr lang="en-US" dirty="0"/>
              <a:t>Knowledge of measurement principles</a:t>
            </a:r>
          </a:p>
          <a:p>
            <a:r>
              <a:rPr lang="en-US" dirty="0"/>
              <a:t>Laboratory skills</a:t>
            </a:r>
          </a:p>
          <a:p>
            <a:r>
              <a:rPr lang="en-US" dirty="0"/>
              <a:t>Implementation of technology</a:t>
            </a:r>
          </a:p>
          <a:p>
            <a:r>
              <a:rPr lang="en-US" dirty="0"/>
              <a:t>Attention to detail</a:t>
            </a:r>
          </a:p>
          <a:p>
            <a:endParaRPr lang="en-US" dirty="0"/>
          </a:p>
          <a:p>
            <a:r>
              <a:rPr lang="en-US" dirty="0"/>
              <a:t>Analytical expertise is </a:t>
            </a:r>
            <a:r>
              <a:rPr lang="en-US" baseline="0" dirty="0"/>
              <a:t>developed through practice and experience and is a measure of this commitment.</a:t>
            </a:r>
            <a:endParaRPr lang="en-US" dirty="0"/>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37</a:t>
            </a:fld>
            <a:endParaRPr lang="en-US"/>
          </a:p>
        </p:txBody>
      </p:sp>
    </p:spTree>
    <p:extLst>
      <p:ext uri="{BB962C8B-B14F-4D97-AF65-F5344CB8AC3E}">
        <p14:creationId xmlns:p14="http://schemas.microsoft.com/office/powerpoint/2010/main" val="381284792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a:t>To learn more about the National Institute</a:t>
            </a:r>
            <a:r>
              <a:rPr lang="en-US" baseline="0" dirty="0"/>
              <a:t> of Standards and Technology, visit www.nist.gov</a:t>
            </a:r>
            <a:endParaRPr lang="en-US" dirty="0"/>
          </a:p>
        </p:txBody>
      </p:sp>
      <p:sp>
        <p:nvSpPr>
          <p:cNvPr id="4" name="Slide Number Placeholder 3"/>
          <p:cNvSpPr>
            <a:spLocks noGrp="1"/>
          </p:cNvSpPr>
          <p:nvPr>
            <p:ph type="sldNum" sz="quarter" idx="10"/>
          </p:nvPr>
        </p:nvSpPr>
        <p:spPr/>
        <p:txBody>
          <a:bodyPr/>
          <a:lstStyle/>
          <a:p>
            <a:fld id="{338D6A25-EF72-4010-BE44-5401C5FF23EE}" type="slidenum">
              <a:rPr lang="en-US" altLang="en-US" smtClean="0"/>
              <a:pPr/>
              <a:t>38</a:t>
            </a:fld>
            <a:endParaRPr lang="en-US" altLang="en-US"/>
          </a:p>
        </p:txBody>
      </p:sp>
    </p:spTree>
    <p:extLst>
      <p:ext uri="{BB962C8B-B14F-4D97-AF65-F5344CB8AC3E}">
        <p14:creationId xmlns:p14="http://schemas.microsoft.com/office/powerpoint/2010/main" val="20329483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External Standard Calibration approach is well suited to the analysis</a:t>
            </a:r>
            <a:r>
              <a:rPr lang="en-US" baseline="0" dirty="0"/>
              <a:t> of solutions or samples that do not require extensive processing steps.  It is less well suited to samples that need to be extracted, since all steps must recover 100% of the analyte.</a:t>
            </a:r>
          </a:p>
          <a:p>
            <a:endParaRPr lang="en-US" baseline="0" dirty="0"/>
          </a:p>
          <a:p>
            <a:r>
              <a:rPr lang="en-US" baseline="0" dirty="0"/>
              <a:t>The main advantage to this approach is that it is simple, and there are fewer things to go wrong.</a:t>
            </a:r>
          </a:p>
          <a:p>
            <a:endParaRPr lang="en-US" baseline="0" dirty="0"/>
          </a:p>
          <a:p>
            <a:r>
              <a:rPr lang="en-US" baseline="0" dirty="0"/>
              <a:t>The external standard approach has several disadvantages:</a:t>
            </a:r>
          </a:p>
          <a:p>
            <a:endParaRPr lang="en-US" baseline="0" dirty="0"/>
          </a:p>
          <a:p>
            <a:r>
              <a:rPr lang="en-US" baseline="0" dirty="0"/>
              <a:t>skill is required to minimize biases from sample processing</a:t>
            </a:r>
          </a:p>
          <a:p>
            <a:endParaRPr lang="en-US" baseline="0" dirty="0"/>
          </a:p>
          <a:p>
            <a:r>
              <a:rPr lang="en-US" baseline="0" dirty="0"/>
              <a:t>The approach is not well suited to complex matrix samples</a:t>
            </a:r>
          </a:p>
          <a:p>
            <a:endParaRPr lang="en-US" baseline="0" dirty="0"/>
          </a:p>
          <a:p>
            <a:r>
              <a:rPr lang="en-US" baseline="0" dirty="0"/>
              <a:t>Knowledge of the volumes or masses associated with all transfers or processing steps is required</a:t>
            </a:r>
          </a:p>
          <a:p>
            <a:endParaRPr lang="en-US" baseline="0" dirty="0"/>
          </a:p>
          <a:p>
            <a:r>
              <a:rPr lang="en-US" baseline="0" dirty="0"/>
              <a:t>And, quantitative transfers are required for all processing steps.</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4</a:t>
            </a:fld>
            <a:endParaRPr lang="en-US"/>
          </a:p>
        </p:txBody>
      </p:sp>
    </p:spTree>
    <p:extLst>
      <p:ext uri="{BB962C8B-B14F-4D97-AF65-F5344CB8AC3E}">
        <p14:creationId xmlns:p14="http://schemas.microsoft.com/office/powerpoint/2010/main" val="264913319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basis for external standard calibration is conceptually very simple.  Instrumental response</a:t>
            </a:r>
            <a:r>
              <a:rPr lang="en-US" baseline="0" dirty="0"/>
              <a:t> can be related to the quantity of analyte present.  Usually this response is linearly related to the mass of the analyte.  If one or more samples are prepared with known composition, the response of the instrument can be calibrated.  The figure on the left shows chromatograms for four calibrants with different concentrations.  Chromatographic response is characterized by the area of the peak corresponding to the analyte.  This area can be plotted as a function of the amount of substance present in the calibrant, usually in terms of concentration or mass fraction units, as is shown in the figure at the right.  The area response for the analyte in an unknown sample can then be related to concentration through this calibration curve.</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5</a:t>
            </a:fld>
            <a:endParaRPr lang="en-US"/>
          </a:p>
        </p:txBody>
      </p:sp>
    </p:spTree>
    <p:extLst>
      <p:ext uri="{BB962C8B-B14F-4D97-AF65-F5344CB8AC3E}">
        <p14:creationId xmlns:p14="http://schemas.microsoft.com/office/powerpoint/2010/main" val="238023205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  The internal standard calibration approach is similar to the external</a:t>
            </a:r>
            <a:r>
              <a:rPr lang="en-US" baseline="0" dirty="0"/>
              <a:t> standard approach, except that analyte response is determined relative to the response of a reference compound that is added to the calibrants and samples in known quantities.</a:t>
            </a:r>
          </a:p>
          <a:p>
            <a:endParaRPr lang="en-US" baseline="0" dirty="0"/>
          </a:p>
          <a:p>
            <a:r>
              <a:rPr lang="en-US" baseline="0" dirty="0"/>
              <a:t>2  With this approach, calibration is based on the </a:t>
            </a:r>
            <a:r>
              <a:rPr lang="en-US" u="sng" baseline="0" dirty="0"/>
              <a:t>ratio</a:t>
            </a:r>
            <a:r>
              <a:rPr lang="en-US" baseline="0" dirty="0"/>
              <a:t> of responses for analytes relative to the internal standards, rather than the absolute response of the analytes.</a:t>
            </a:r>
          </a:p>
          <a:p>
            <a:endParaRPr lang="en-US" baseline="0" dirty="0"/>
          </a:p>
          <a:p>
            <a:r>
              <a:rPr lang="en-US" baseline="0" dirty="0"/>
              <a:t>3  The primary advantage in this approach is that losses from transfers, dilutions, and other manipulations are to some degree compensated.  It may help to compensate for changes in instrumental response, and less skill is required by the analyst.</a:t>
            </a:r>
          </a:p>
          <a:p>
            <a:endParaRPr lang="en-US" baseline="0" dirty="0"/>
          </a:p>
          <a:p>
            <a:r>
              <a:rPr lang="en-US" baseline="0" dirty="0"/>
              <a:t>4  Disadvantages include:   it is a more complex approach in terms of calculations; and internal standards must be identified and used –  the internal standards must be added to both the calibrants and the unknown samples</a:t>
            </a:r>
          </a:p>
          <a:p>
            <a:endParaRPr lang="en-US" baseline="0" dirty="0"/>
          </a:p>
          <a:p>
            <a:r>
              <a:rPr lang="en-US" baseline="0" dirty="0"/>
              <a:t>5  Internal standards are added at the earliest opportunity in the sample workup to provide the best overall compensation for any of the manipulations</a:t>
            </a:r>
          </a:p>
          <a:p>
            <a:endParaRPr lang="en-US" baseline="0" dirty="0"/>
          </a:p>
          <a:p>
            <a:r>
              <a:rPr lang="en-US" baseline="0" dirty="0"/>
              <a:t>6  And knowledge of the volumes associated with calibrants and samples is not required;</a:t>
            </a:r>
          </a:p>
          <a:p>
            <a:endParaRPr lang="en-US" baseline="0" dirty="0"/>
          </a:p>
          <a:p>
            <a:r>
              <a:rPr lang="en-US" baseline="0" dirty="0"/>
              <a:t>7  Quantitative transfers are not required.</a:t>
            </a:r>
          </a:p>
          <a:p>
            <a:endParaRPr lang="en-US" dirty="0"/>
          </a:p>
          <a:p>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6</a:t>
            </a:fld>
            <a:endParaRPr lang="en-US"/>
          </a:p>
        </p:txBody>
      </p:sp>
    </p:spTree>
    <p:extLst>
      <p:ext uri="{BB962C8B-B14F-4D97-AF65-F5344CB8AC3E}">
        <p14:creationId xmlns:p14="http://schemas.microsoft.com/office/powerpoint/2010/main" val="12439212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way of thinking of the internal standard is as a volume corrector.  For example, with use of an internal standard, the</a:t>
            </a:r>
            <a:r>
              <a:rPr lang="en-US" baseline="0" dirty="0"/>
              <a:t> response ratio remains constant even if some of the sample is not recovered from a processing step.</a:t>
            </a:r>
            <a:endParaRPr lang="en-US" dirty="0"/>
          </a:p>
          <a:p>
            <a:endParaRPr lang="en-US" dirty="0"/>
          </a:p>
          <a:p>
            <a:r>
              <a:rPr lang="en-US" dirty="0"/>
              <a:t>Typically, a single</a:t>
            </a:r>
            <a:r>
              <a:rPr lang="en-US" baseline="0" dirty="0"/>
              <a:t> </a:t>
            </a:r>
            <a:r>
              <a:rPr lang="en-US" dirty="0"/>
              <a:t>internal standard solution is prepared for addition to calibrants and unknown samples.  It is also common to add the same</a:t>
            </a:r>
            <a:r>
              <a:rPr lang="en-US" baseline="0" dirty="0"/>
              <a:t> quantity of the internal standard to the calibrants and unknowns, to achieve a constant response for this component.  The calibration curve is prepared by plotting the ratio of the response for the analyte and associated internal standard as a function of the ratio of the concentrations of the analyte and internal standard.  If a single internal standard solution is used, the actual concentration of the internal standard does not need to be known since the values cancel mathematically in calculation of the unknown concentration.</a:t>
            </a:r>
            <a:endParaRPr lang="en-US" dirty="0"/>
          </a:p>
        </p:txBody>
      </p:sp>
      <p:sp>
        <p:nvSpPr>
          <p:cNvPr id="4" name="Slide Number Placeholder 3"/>
          <p:cNvSpPr>
            <a:spLocks noGrp="1"/>
          </p:cNvSpPr>
          <p:nvPr>
            <p:ph type="sldNum" sz="quarter" idx="10"/>
          </p:nvPr>
        </p:nvSpPr>
        <p:spPr/>
        <p:txBody>
          <a:bodyPr/>
          <a:lstStyle/>
          <a:p>
            <a:pPr>
              <a:defRPr/>
            </a:pPr>
            <a:fld id="{B044249E-AA8F-4E7C-9AE5-9B60B2B45BA6}" type="slidenum">
              <a:rPr lang="en-US" smtClean="0"/>
              <a:pPr>
                <a:defRPr/>
              </a:pPr>
              <a:t>7</a:t>
            </a:fld>
            <a:endParaRPr lang="en-US"/>
          </a:p>
        </p:txBody>
      </p:sp>
    </p:spTree>
    <p:extLst>
      <p:ext uri="{BB962C8B-B14F-4D97-AF65-F5344CB8AC3E}">
        <p14:creationId xmlns:p14="http://schemas.microsoft.com/office/powerpoint/2010/main" val="11509400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t>For the standard additions approach:   a known quantity of the analyte is added to the unknown to provide at least two levels.  The responses are plotted against the quantities added, and an extrapolation is made to zero response.  This negative quantity can be thought of as the amount of analyte that would have to be removed from the sample to achieve zero response, and it represents the amount of analyte present in the unknown.  A linear instrumental response is requisite</a:t>
            </a:r>
            <a:r>
              <a:rPr lang="en-US" altLang="en-US" baseline="0" dirty="0"/>
              <a:t> for this approach to work.</a:t>
            </a:r>
          </a:p>
          <a:p>
            <a:endParaRPr lang="en-US" altLang="en-US" baseline="0" dirty="0"/>
          </a:p>
          <a:p>
            <a:r>
              <a:rPr lang="en-US" altLang="en-US" b="1" baseline="0" dirty="0"/>
              <a:t>Advantages</a:t>
            </a:r>
            <a:r>
              <a:rPr lang="en-US" altLang="en-US" baseline="0" dirty="0"/>
              <a:t>:  include that quantitation is based on the sample matrix;  Similar advantages exist to using calibrants prepared in a blank sample matrix</a:t>
            </a:r>
          </a:p>
          <a:p>
            <a:endParaRPr lang="en-US" altLang="en-US" baseline="0" dirty="0"/>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en-US" sz="1200" b="1" dirty="0">
                <a:solidFill>
                  <a:srgbClr val="0066FF"/>
                </a:solidFill>
              </a:rPr>
              <a:t>Disadvantages:</a:t>
            </a:r>
            <a:r>
              <a:rPr lang="en-US" altLang="en-US" sz="1200" dirty="0"/>
              <a:t>  calculations are complex, sample processing is labor intensive; separate calibrations needed for each sample; and because of this, “N” for calibration is small compared with other approaches; and linear response is a requirement for this method.</a:t>
            </a:r>
          </a:p>
          <a:p>
            <a:pPr marL="0" marR="0" lvl="0" indent="0" algn="l" defTabSz="914400" rtl="0" eaLnBrk="0" fontAlgn="base" latinLnBrk="0" hangingPunct="0">
              <a:lnSpc>
                <a:spcPct val="100000"/>
              </a:lnSpc>
              <a:spcBef>
                <a:spcPct val="30000"/>
              </a:spcBef>
              <a:spcAft>
                <a:spcPct val="0"/>
              </a:spcAft>
              <a:buClrTx/>
              <a:buSzTx/>
              <a:buFontTx/>
              <a:buNone/>
              <a:tabLst/>
              <a:defRPr/>
            </a:pPr>
            <a:endParaRPr lang="en-US" altLang="en-US" sz="1200" dirty="0"/>
          </a:p>
          <a:p>
            <a:endParaRPr lang="en-US" altLang="en-US" dirty="0"/>
          </a:p>
        </p:txBody>
      </p:sp>
      <p:sp>
        <p:nvSpPr>
          <p:cNvPr id="15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C6B98F8D-DBD5-41E6-9C3F-2A79191023FE}" type="slidenum">
              <a:rPr lang="en-US" altLang="en-US" smtClean="0"/>
              <a:pPr/>
              <a:t>8</a:t>
            </a:fld>
            <a:endParaRPr lang="en-US" altLang="en-US"/>
          </a:p>
        </p:txBody>
      </p:sp>
    </p:spTree>
    <p:extLst>
      <p:ext uri="{BB962C8B-B14F-4D97-AF65-F5344CB8AC3E}">
        <p14:creationId xmlns:p14="http://schemas.microsoft.com/office/powerpoint/2010/main" val="225037937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r>
              <a:rPr lang="en-US" altLang="en-US" dirty="0"/>
              <a:t>This figure illustrates the standard additions approach to quantitation.  </a:t>
            </a:r>
            <a:r>
              <a:rPr lang="en-US" altLang="en-US" baseline="0" dirty="0"/>
              <a:t>The standard additions method combines calibration and sample analysis into a single process.  At least two sample analyses are required for quantitation.  Typically, the sample is analyzed without addition of the analyte, and one or more additional samples are analyzed which have been spiked with known quantities of the analyte.  The resulting calibration curve can be extrapolated to intersect the x-axis at a point that corresponds to the amount of analyte that would need to be removed to achieve a zero response.  This quantity represents the level of the analyte in the sample.</a:t>
            </a:r>
            <a:endParaRPr lang="en-US" altLang="en-US" dirty="0"/>
          </a:p>
        </p:txBody>
      </p:sp>
      <p:sp>
        <p:nvSpPr>
          <p:cNvPr id="174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fld id="{B6F6A198-60C3-4A5A-88AE-B1894B8E313C}" type="slidenum">
              <a:rPr lang="en-US" altLang="en-US" smtClean="0"/>
              <a:pPr/>
              <a:t>9</a:t>
            </a:fld>
            <a:endParaRPr lang="en-US" altLang="en-US"/>
          </a:p>
        </p:txBody>
      </p:sp>
    </p:spTree>
    <p:extLst>
      <p:ext uri="{BB962C8B-B14F-4D97-AF65-F5344CB8AC3E}">
        <p14:creationId xmlns:p14="http://schemas.microsoft.com/office/powerpoint/2010/main" val="14031547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solidFill>
          <a:schemeClr val="bg1"/>
        </a:solidFill>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763000" cy="5943600"/>
            <a:chOff x="0" y="0"/>
            <a:chExt cx="5520" cy="3744"/>
          </a:xfrm>
        </p:grpSpPr>
        <p:sp>
          <p:nvSpPr>
            <p:cNvPr id="5" name="Rectangle 3"/>
            <p:cNvSpPr>
              <a:spLocks noChangeArrowheads="1"/>
            </p:cNvSpPr>
            <p:nvPr/>
          </p:nvSpPr>
          <p:spPr bwMode="auto">
            <a:xfrm>
              <a:off x="0" y="0"/>
              <a:ext cx="1104" cy="3072"/>
            </a:xfrm>
            <a:prstGeom prst="rect">
              <a:avLst/>
            </a:prstGeom>
            <a:solidFill>
              <a:schemeClr val="accent1"/>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defRPr/>
              </a:pPr>
              <a:endParaRPr lang="en-US" altLang="en-US" sz="2400">
                <a:latin typeface="Times New Roman" panose="02020603050405020304" pitchFamily="18" charset="0"/>
              </a:endParaRPr>
            </a:p>
          </p:txBody>
        </p:sp>
        <p:grpSp>
          <p:nvGrpSpPr>
            <p:cNvPr id="6" name="Group 4"/>
            <p:cNvGrpSpPr>
              <a:grpSpLocks/>
            </p:cNvGrpSpPr>
            <p:nvPr userDrawn="1"/>
          </p:nvGrpSpPr>
          <p:grpSpPr bwMode="auto">
            <a:xfrm>
              <a:off x="0" y="2208"/>
              <a:ext cx="5520" cy="1536"/>
              <a:chOff x="0" y="2208"/>
              <a:chExt cx="5520" cy="1536"/>
            </a:xfrm>
          </p:grpSpPr>
          <p:sp>
            <p:nvSpPr>
              <p:cNvPr id="10" name="Rectangle 5"/>
              <p:cNvSpPr>
                <a:spLocks noChangeArrowheads="1"/>
              </p:cNvSpPr>
              <p:nvPr/>
            </p:nvSpPr>
            <p:spPr bwMode="ltGray">
              <a:xfrm>
                <a:off x="624" y="2208"/>
                <a:ext cx="4896" cy="1536"/>
              </a:xfrm>
              <a:prstGeom prst="rect">
                <a:avLst/>
              </a:prstGeom>
              <a:solidFill>
                <a:schemeClr val="bg2"/>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defRPr/>
                </a:pPr>
                <a:endParaRPr lang="en-US" altLang="en-US" sz="2400">
                  <a:latin typeface="Times New Roman" panose="02020603050405020304" pitchFamily="18" charset="0"/>
                </a:endParaRPr>
              </a:p>
            </p:txBody>
          </p:sp>
          <p:sp>
            <p:nvSpPr>
              <p:cNvPr id="11" name="Rectangle 6"/>
              <p:cNvSpPr>
                <a:spLocks noChangeArrowheads="1"/>
              </p:cNvSpPr>
              <p:nvPr/>
            </p:nvSpPr>
            <p:spPr bwMode="white">
              <a:xfrm>
                <a:off x="654" y="2352"/>
                <a:ext cx="4818" cy="1347"/>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defRPr/>
                </a:pPr>
                <a:endParaRPr lang="en-US" altLang="en-US" sz="2400">
                  <a:latin typeface="Times New Roman" panose="02020603050405020304" pitchFamily="18" charset="0"/>
                </a:endParaRPr>
              </a:p>
            </p:txBody>
          </p:sp>
          <p:sp>
            <p:nvSpPr>
              <p:cNvPr id="12" name="Line 7"/>
              <p:cNvSpPr>
                <a:spLocks noChangeShapeType="1"/>
              </p:cNvSpPr>
              <p:nvPr/>
            </p:nvSpPr>
            <p:spPr bwMode="auto">
              <a:xfrm>
                <a:off x="0" y="3072"/>
                <a:ext cx="624" cy="0"/>
              </a:xfrm>
              <a:prstGeom prst="line">
                <a:avLst/>
              </a:prstGeom>
              <a:noFill/>
              <a:ln w="508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nvGrpSpPr>
            <p:cNvPr id="7" name="Group 8"/>
            <p:cNvGrpSpPr>
              <a:grpSpLocks/>
            </p:cNvGrpSpPr>
            <p:nvPr userDrawn="1"/>
          </p:nvGrpSpPr>
          <p:grpSpPr bwMode="auto">
            <a:xfrm>
              <a:off x="400" y="336"/>
              <a:ext cx="5088" cy="192"/>
              <a:chOff x="400" y="336"/>
              <a:chExt cx="5088" cy="192"/>
            </a:xfrm>
          </p:grpSpPr>
          <p:sp>
            <p:nvSpPr>
              <p:cNvPr id="8" name="Rectangle 9"/>
              <p:cNvSpPr>
                <a:spLocks noChangeArrowheads="1"/>
              </p:cNvSpPr>
              <p:nvPr/>
            </p:nvSpPr>
            <p:spPr bwMode="auto">
              <a:xfrm>
                <a:off x="3952" y="336"/>
                <a:ext cx="1536" cy="192"/>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defRPr/>
                </a:pPr>
                <a:endParaRPr lang="en-US" altLang="en-US" sz="2400">
                  <a:latin typeface="Times New Roman" panose="02020603050405020304" pitchFamily="18" charset="0"/>
                </a:endParaRPr>
              </a:p>
            </p:txBody>
          </p:sp>
          <p:sp>
            <p:nvSpPr>
              <p:cNvPr id="9" name="Line 10"/>
              <p:cNvSpPr>
                <a:spLocks noChangeShapeType="1"/>
              </p:cNvSpPr>
              <p:nvPr/>
            </p:nvSpPr>
            <p:spPr bwMode="auto">
              <a:xfrm>
                <a:off x="400" y="432"/>
                <a:ext cx="5088" cy="0"/>
              </a:xfrm>
              <a:prstGeom prst="line">
                <a:avLst/>
              </a:prstGeom>
              <a:noFill/>
              <a:ln w="444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grpSp>
      <p:sp>
        <p:nvSpPr>
          <p:cNvPr id="133131" name="Rectangle 11"/>
          <p:cNvSpPr>
            <a:spLocks noGrp="1" noChangeArrowheads="1"/>
          </p:cNvSpPr>
          <p:nvPr>
            <p:ph type="ctrTitle"/>
          </p:nvPr>
        </p:nvSpPr>
        <p:spPr>
          <a:xfrm>
            <a:off x="2057400" y="1143000"/>
            <a:ext cx="6629400" cy="2209800"/>
          </a:xfrm>
        </p:spPr>
        <p:txBody>
          <a:bodyPr/>
          <a:lstStyle>
            <a:lvl1pPr>
              <a:defRPr sz="4800"/>
            </a:lvl1pPr>
          </a:lstStyle>
          <a:p>
            <a:pPr lvl="0"/>
            <a:r>
              <a:rPr lang="en-US" noProof="0"/>
              <a:t>Click to edit Master title style</a:t>
            </a:r>
          </a:p>
        </p:txBody>
      </p:sp>
      <p:sp>
        <p:nvSpPr>
          <p:cNvPr id="133132" name="Rectangle 12"/>
          <p:cNvSpPr>
            <a:spLocks noGrp="1" noChangeArrowheads="1"/>
          </p:cNvSpPr>
          <p:nvPr>
            <p:ph type="subTitle" idx="1"/>
          </p:nvPr>
        </p:nvSpPr>
        <p:spPr>
          <a:xfrm>
            <a:off x="1371600" y="3962400"/>
            <a:ext cx="6858000" cy="1600200"/>
          </a:xfrm>
        </p:spPr>
        <p:txBody>
          <a:bodyPr anchor="ctr"/>
          <a:lstStyle>
            <a:lvl1pPr marL="0" indent="0" algn="ctr">
              <a:buFont typeface="Wingdings" pitchFamily="2" charset="2"/>
              <a:buNone/>
              <a:defRPr/>
            </a:lvl1pPr>
          </a:lstStyle>
          <a:p>
            <a:pPr lvl="0"/>
            <a:r>
              <a:rPr lang="en-US" noProof="0"/>
              <a:t>Click to edit Master subtitle style</a:t>
            </a:r>
          </a:p>
        </p:txBody>
      </p:sp>
      <p:sp>
        <p:nvSpPr>
          <p:cNvPr id="13" name="Rectangle 13"/>
          <p:cNvSpPr>
            <a:spLocks noGrp="1" noChangeArrowheads="1"/>
          </p:cNvSpPr>
          <p:nvPr>
            <p:ph type="dt" sz="half" idx="10"/>
          </p:nvPr>
        </p:nvSpPr>
        <p:spPr>
          <a:xfrm>
            <a:off x="912813" y="6251575"/>
            <a:ext cx="1905000" cy="457200"/>
          </a:xfrm>
        </p:spPr>
        <p:txBody>
          <a:bodyPr/>
          <a:lstStyle>
            <a:lvl1pPr>
              <a:defRPr/>
            </a:lvl1pPr>
          </a:lstStyle>
          <a:p>
            <a:pPr>
              <a:defRPr/>
            </a:pPr>
            <a:endParaRPr lang="en-US"/>
          </a:p>
        </p:txBody>
      </p:sp>
      <p:sp>
        <p:nvSpPr>
          <p:cNvPr id="14" name="Rectangle 14"/>
          <p:cNvSpPr>
            <a:spLocks noGrp="1" noChangeArrowheads="1"/>
          </p:cNvSpPr>
          <p:nvPr>
            <p:ph type="ftr" sz="quarter" idx="11"/>
          </p:nvPr>
        </p:nvSpPr>
        <p:spPr>
          <a:xfrm>
            <a:off x="3354388" y="6248400"/>
            <a:ext cx="2895600" cy="457200"/>
          </a:xfrm>
        </p:spPr>
        <p:txBody>
          <a:bodyPr/>
          <a:lstStyle>
            <a:lvl1pPr>
              <a:defRPr/>
            </a:lvl1pPr>
          </a:lstStyle>
          <a:p>
            <a:pPr>
              <a:defRPr/>
            </a:pPr>
            <a:endParaRPr lang="en-US"/>
          </a:p>
        </p:txBody>
      </p:sp>
      <p:sp>
        <p:nvSpPr>
          <p:cNvPr id="15" name="Rectangle 15"/>
          <p:cNvSpPr>
            <a:spLocks noGrp="1" noChangeArrowheads="1"/>
          </p:cNvSpPr>
          <p:nvPr>
            <p:ph type="sldNum" sz="quarter" idx="12"/>
          </p:nvPr>
        </p:nvSpPr>
        <p:spPr/>
        <p:txBody>
          <a:bodyPr/>
          <a:lstStyle>
            <a:lvl1pPr>
              <a:defRPr/>
            </a:lvl1pPr>
          </a:lstStyle>
          <a:p>
            <a:pPr>
              <a:defRPr/>
            </a:pPr>
            <a:fld id="{39B25BA9-A9AA-45DF-A0F5-274DAD78B237}" type="slidenum">
              <a:rPr lang="en-US" altLang="en-US"/>
              <a:pPr>
                <a:defRPr/>
              </a:pPr>
              <a:t>‹#›</a:t>
            </a:fld>
            <a:endParaRPr lang="en-US" altLang="en-US"/>
          </a:p>
        </p:txBody>
      </p:sp>
    </p:spTree>
    <p:extLst>
      <p:ext uri="{BB962C8B-B14F-4D97-AF65-F5344CB8AC3E}">
        <p14:creationId xmlns:p14="http://schemas.microsoft.com/office/powerpoint/2010/main" val="106204026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97109527-E327-479F-A4A2-A85356519271}" type="slidenum">
              <a:rPr lang="en-US" altLang="en-US"/>
              <a:pPr>
                <a:defRPr/>
              </a:pPr>
              <a:t>‹#›</a:t>
            </a:fld>
            <a:endParaRPr lang="en-US" altLang="en-US"/>
          </a:p>
        </p:txBody>
      </p:sp>
    </p:spTree>
    <p:extLst>
      <p:ext uri="{BB962C8B-B14F-4D97-AF65-F5344CB8AC3E}">
        <p14:creationId xmlns:p14="http://schemas.microsoft.com/office/powerpoint/2010/main" val="13510082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43700" y="277813"/>
            <a:ext cx="19431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14400" y="277813"/>
            <a:ext cx="56769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DC39EB96-9E33-45BE-BE32-707586E44EF3}" type="slidenum">
              <a:rPr lang="en-US" altLang="en-US"/>
              <a:pPr>
                <a:defRPr/>
              </a:pPr>
              <a:t>‹#›</a:t>
            </a:fld>
            <a:endParaRPr lang="en-US" altLang="en-US"/>
          </a:p>
        </p:txBody>
      </p:sp>
    </p:spTree>
    <p:extLst>
      <p:ext uri="{BB962C8B-B14F-4D97-AF65-F5344CB8AC3E}">
        <p14:creationId xmlns:p14="http://schemas.microsoft.com/office/powerpoint/2010/main" val="94155527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914400" y="277813"/>
            <a:ext cx="7772400" cy="636587"/>
          </a:xfrm>
        </p:spPr>
        <p:txBody>
          <a:bodyPr/>
          <a:lstStyle/>
          <a:p>
            <a:r>
              <a:rPr lang="en-US"/>
              <a:t>Click to edit Master title style</a:t>
            </a:r>
          </a:p>
        </p:txBody>
      </p:sp>
      <p:sp>
        <p:nvSpPr>
          <p:cNvPr id="3" name="Text Placeholder 2"/>
          <p:cNvSpPr>
            <a:spLocks noGrp="1"/>
          </p:cNvSpPr>
          <p:nvPr>
            <p:ph type="body" sz="half" idx="1"/>
          </p:nvPr>
        </p:nvSpPr>
        <p:spPr>
          <a:xfrm>
            <a:off x="914400" y="1600200"/>
            <a:ext cx="38100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600200"/>
            <a:ext cx="38100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BC09CAD7-839C-4AA9-89DC-D235A18E1248}" type="slidenum">
              <a:rPr lang="en-US" altLang="en-US"/>
              <a:pPr>
                <a:defRPr/>
              </a:pPr>
              <a:t>‹#›</a:t>
            </a:fld>
            <a:endParaRPr lang="en-US" altLang="en-US"/>
          </a:p>
        </p:txBody>
      </p:sp>
    </p:spTree>
    <p:extLst>
      <p:ext uri="{BB962C8B-B14F-4D97-AF65-F5344CB8AC3E}">
        <p14:creationId xmlns:p14="http://schemas.microsoft.com/office/powerpoint/2010/main" val="380528725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914400" y="277813"/>
            <a:ext cx="7772400" cy="636587"/>
          </a:xfrm>
        </p:spPr>
        <p:txBody>
          <a:bodyPr/>
          <a:lstStyle/>
          <a:p>
            <a:r>
              <a:rPr lang="en-US"/>
              <a:t>Click to edit Master title style</a:t>
            </a:r>
          </a:p>
        </p:txBody>
      </p:sp>
      <p:sp>
        <p:nvSpPr>
          <p:cNvPr id="3" name="Content Placeholder 2"/>
          <p:cNvSpPr>
            <a:spLocks noGrp="1"/>
          </p:cNvSpPr>
          <p:nvPr>
            <p:ph sz="half" idx="1"/>
          </p:nvPr>
        </p:nvSpPr>
        <p:spPr>
          <a:xfrm>
            <a:off x="914400" y="1600200"/>
            <a:ext cx="38100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876800" y="1600200"/>
            <a:ext cx="38100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876800" y="3941763"/>
            <a:ext cx="38100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9"/>
          <p:cNvSpPr>
            <a:spLocks noGrp="1" noChangeArrowheads="1"/>
          </p:cNvSpPr>
          <p:nvPr>
            <p:ph type="dt" sz="half" idx="10"/>
          </p:nvPr>
        </p:nvSpPr>
        <p:spPr>
          <a:ln/>
        </p:spPr>
        <p:txBody>
          <a:bodyPr/>
          <a:lstStyle>
            <a:lvl1pPr>
              <a:defRPr/>
            </a:lvl1pPr>
          </a:lstStyle>
          <a:p>
            <a:pPr>
              <a:defRPr/>
            </a:pPr>
            <a:endParaRPr lang="en-US"/>
          </a:p>
        </p:txBody>
      </p:sp>
      <p:sp>
        <p:nvSpPr>
          <p:cNvPr id="7" name="Rectangle 10"/>
          <p:cNvSpPr>
            <a:spLocks noGrp="1" noChangeArrowheads="1"/>
          </p:cNvSpPr>
          <p:nvPr>
            <p:ph type="ftr" sz="quarter" idx="11"/>
          </p:nvPr>
        </p:nvSpPr>
        <p:spPr>
          <a:ln/>
        </p:spPr>
        <p:txBody>
          <a:bodyPr/>
          <a:lstStyle>
            <a:lvl1pPr>
              <a:defRPr/>
            </a:lvl1pPr>
          </a:lstStyle>
          <a:p>
            <a:pPr>
              <a:defRPr/>
            </a:pPr>
            <a:endParaRPr lang="en-US"/>
          </a:p>
        </p:txBody>
      </p:sp>
      <p:sp>
        <p:nvSpPr>
          <p:cNvPr id="8" name="Rectangle 11"/>
          <p:cNvSpPr>
            <a:spLocks noGrp="1" noChangeArrowheads="1"/>
          </p:cNvSpPr>
          <p:nvPr>
            <p:ph type="sldNum" sz="quarter" idx="12"/>
          </p:nvPr>
        </p:nvSpPr>
        <p:spPr>
          <a:ln/>
        </p:spPr>
        <p:txBody>
          <a:bodyPr/>
          <a:lstStyle>
            <a:lvl1pPr>
              <a:defRPr/>
            </a:lvl1pPr>
          </a:lstStyle>
          <a:p>
            <a:pPr>
              <a:defRPr/>
            </a:pPr>
            <a:fld id="{C9B5B86B-E462-4DF0-BB8D-558FAD568FC8}" type="slidenum">
              <a:rPr lang="en-US" altLang="en-US"/>
              <a:pPr>
                <a:defRPr/>
              </a:pPr>
              <a:t>‹#›</a:t>
            </a:fld>
            <a:endParaRPr lang="en-US" altLang="en-US"/>
          </a:p>
        </p:txBody>
      </p:sp>
    </p:spTree>
    <p:extLst>
      <p:ext uri="{BB962C8B-B14F-4D97-AF65-F5344CB8AC3E}">
        <p14:creationId xmlns:p14="http://schemas.microsoft.com/office/powerpoint/2010/main" val="66576130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914400" y="277813"/>
            <a:ext cx="7772400" cy="636587"/>
          </a:xfrm>
        </p:spPr>
        <p:txBody>
          <a:bodyPr/>
          <a:lstStyle/>
          <a:p>
            <a:r>
              <a:rPr lang="en-US"/>
              <a:t>Click to edit Master title style</a:t>
            </a:r>
          </a:p>
        </p:txBody>
      </p:sp>
      <p:sp>
        <p:nvSpPr>
          <p:cNvPr id="3" name="Content Placeholder 2"/>
          <p:cNvSpPr>
            <a:spLocks noGrp="1"/>
          </p:cNvSpPr>
          <p:nvPr>
            <p:ph sz="quarter" idx="1"/>
          </p:nvPr>
        </p:nvSpPr>
        <p:spPr>
          <a:xfrm>
            <a:off x="914400" y="1600200"/>
            <a:ext cx="38100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876800" y="1600200"/>
            <a:ext cx="38100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914400" y="3941763"/>
            <a:ext cx="38100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876800" y="3941763"/>
            <a:ext cx="38100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02063B27-EA69-4432-AFF1-5CA19D9EB55F}" type="slidenum">
              <a:rPr lang="en-US" altLang="en-US"/>
              <a:pPr>
                <a:defRPr/>
              </a:pPr>
              <a:t>‹#›</a:t>
            </a:fld>
            <a:endParaRPr lang="en-US" altLang="en-US"/>
          </a:p>
        </p:txBody>
      </p:sp>
    </p:spTree>
    <p:extLst>
      <p:ext uri="{BB962C8B-B14F-4D97-AF65-F5344CB8AC3E}">
        <p14:creationId xmlns:p14="http://schemas.microsoft.com/office/powerpoint/2010/main" val="348063624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914400" y="277813"/>
            <a:ext cx="7772400" cy="636587"/>
          </a:xfrm>
        </p:spPr>
        <p:txBody>
          <a:bodyPr/>
          <a:lstStyle/>
          <a:p>
            <a:r>
              <a:rPr lang="en-US"/>
              <a:t>Click to edit Master title style</a:t>
            </a:r>
          </a:p>
        </p:txBody>
      </p:sp>
      <p:sp>
        <p:nvSpPr>
          <p:cNvPr id="3" name="Text Placeholder 2"/>
          <p:cNvSpPr>
            <a:spLocks noGrp="1"/>
          </p:cNvSpPr>
          <p:nvPr>
            <p:ph type="body" sz="half" idx="1"/>
          </p:nvPr>
        </p:nvSpPr>
        <p:spPr>
          <a:xfrm>
            <a:off x="914400" y="1600200"/>
            <a:ext cx="38100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876800" y="1600200"/>
            <a:ext cx="38100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876800" y="3941763"/>
            <a:ext cx="38100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9"/>
          <p:cNvSpPr>
            <a:spLocks noGrp="1" noChangeArrowheads="1"/>
          </p:cNvSpPr>
          <p:nvPr>
            <p:ph type="dt" sz="half" idx="10"/>
          </p:nvPr>
        </p:nvSpPr>
        <p:spPr>
          <a:ln/>
        </p:spPr>
        <p:txBody>
          <a:bodyPr/>
          <a:lstStyle>
            <a:lvl1pPr>
              <a:defRPr/>
            </a:lvl1pPr>
          </a:lstStyle>
          <a:p>
            <a:pPr>
              <a:defRPr/>
            </a:pPr>
            <a:endParaRPr lang="en-US"/>
          </a:p>
        </p:txBody>
      </p:sp>
      <p:sp>
        <p:nvSpPr>
          <p:cNvPr id="7" name="Rectangle 10"/>
          <p:cNvSpPr>
            <a:spLocks noGrp="1" noChangeArrowheads="1"/>
          </p:cNvSpPr>
          <p:nvPr>
            <p:ph type="ftr" sz="quarter" idx="11"/>
          </p:nvPr>
        </p:nvSpPr>
        <p:spPr>
          <a:ln/>
        </p:spPr>
        <p:txBody>
          <a:bodyPr/>
          <a:lstStyle>
            <a:lvl1pPr>
              <a:defRPr/>
            </a:lvl1pPr>
          </a:lstStyle>
          <a:p>
            <a:pPr>
              <a:defRPr/>
            </a:pPr>
            <a:endParaRPr lang="en-US"/>
          </a:p>
        </p:txBody>
      </p:sp>
      <p:sp>
        <p:nvSpPr>
          <p:cNvPr id="8" name="Rectangle 11"/>
          <p:cNvSpPr>
            <a:spLocks noGrp="1" noChangeArrowheads="1"/>
          </p:cNvSpPr>
          <p:nvPr>
            <p:ph type="sldNum" sz="quarter" idx="12"/>
          </p:nvPr>
        </p:nvSpPr>
        <p:spPr>
          <a:ln/>
        </p:spPr>
        <p:txBody>
          <a:bodyPr/>
          <a:lstStyle>
            <a:lvl1pPr>
              <a:defRPr/>
            </a:lvl1pPr>
          </a:lstStyle>
          <a:p>
            <a:pPr>
              <a:defRPr/>
            </a:pPr>
            <a:fld id="{0BBC7D29-70C5-4098-8B5C-F7D1814353BE}" type="slidenum">
              <a:rPr lang="en-US" altLang="en-US"/>
              <a:pPr>
                <a:defRPr/>
              </a:pPr>
              <a:t>‹#›</a:t>
            </a:fld>
            <a:endParaRPr lang="en-US" altLang="en-US"/>
          </a:p>
        </p:txBody>
      </p:sp>
    </p:spTree>
    <p:extLst>
      <p:ext uri="{BB962C8B-B14F-4D97-AF65-F5344CB8AC3E}">
        <p14:creationId xmlns:p14="http://schemas.microsoft.com/office/powerpoint/2010/main" val="296632419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74A2994E-E179-4E7E-83E6-9DD4F837DCD3}" type="slidenum">
              <a:rPr lang="en-US" altLang="en-US"/>
              <a:pPr>
                <a:defRPr/>
              </a:pPr>
              <a:t>‹#›</a:t>
            </a:fld>
            <a:endParaRPr lang="en-US" altLang="en-US"/>
          </a:p>
        </p:txBody>
      </p:sp>
    </p:spTree>
    <p:extLst>
      <p:ext uri="{BB962C8B-B14F-4D97-AF65-F5344CB8AC3E}">
        <p14:creationId xmlns:p14="http://schemas.microsoft.com/office/powerpoint/2010/main" val="38893705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9"/>
          <p:cNvSpPr>
            <a:spLocks noGrp="1" noChangeArrowheads="1"/>
          </p:cNvSpPr>
          <p:nvPr>
            <p:ph type="dt" sz="half" idx="10"/>
          </p:nvPr>
        </p:nvSpPr>
        <p:spPr>
          <a:ln/>
        </p:spPr>
        <p:txBody>
          <a:bodyPr/>
          <a:lstStyle>
            <a:lvl1pPr>
              <a:defRPr/>
            </a:lvl1pPr>
          </a:lstStyle>
          <a:p>
            <a:pPr>
              <a:defRPr/>
            </a:pPr>
            <a:endParaRPr lang="en-US"/>
          </a:p>
        </p:txBody>
      </p:sp>
      <p:sp>
        <p:nvSpPr>
          <p:cNvPr id="5" name="Rectangle 10"/>
          <p:cNvSpPr>
            <a:spLocks noGrp="1" noChangeArrowheads="1"/>
          </p:cNvSpPr>
          <p:nvPr>
            <p:ph type="ftr" sz="quarter" idx="11"/>
          </p:nvPr>
        </p:nvSpPr>
        <p:spPr>
          <a:ln/>
        </p:spPr>
        <p:txBody>
          <a:bodyPr/>
          <a:lstStyle>
            <a:lvl1pPr>
              <a:defRPr/>
            </a:lvl1pPr>
          </a:lstStyle>
          <a:p>
            <a:pPr>
              <a:defRPr/>
            </a:pPr>
            <a:endParaRPr lang="en-US"/>
          </a:p>
        </p:txBody>
      </p:sp>
      <p:sp>
        <p:nvSpPr>
          <p:cNvPr id="6" name="Rectangle 11"/>
          <p:cNvSpPr>
            <a:spLocks noGrp="1" noChangeArrowheads="1"/>
          </p:cNvSpPr>
          <p:nvPr>
            <p:ph type="sldNum" sz="quarter" idx="12"/>
          </p:nvPr>
        </p:nvSpPr>
        <p:spPr>
          <a:ln/>
        </p:spPr>
        <p:txBody>
          <a:bodyPr/>
          <a:lstStyle>
            <a:lvl1pPr>
              <a:defRPr/>
            </a:lvl1pPr>
          </a:lstStyle>
          <a:p>
            <a:pPr>
              <a:defRPr/>
            </a:pPr>
            <a:fld id="{C52ED970-FB6C-4547-80FF-89756B6FD567}" type="slidenum">
              <a:rPr lang="en-US" altLang="en-US"/>
              <a:pPr>
                <a:defRPr/>
              </a:pPr>
              <a:t>‹#›</a:t>
            </a:fld>
            <a:endParaRPr lang="en-US" altLang="en-US"/>
          </a:p>
        </p:txBody>
      </p:sp>
    </p:spTree>
    <p:extLst>
      <p:ext uri="{BB962C8B-B14F-4D97-AF65-F5344CB8AC3E}">
        <p14:creationId xmlns:p14="http://schemas.microsoft.com/office/powerpoint/2010/main" val="88168374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4400" y="1600200"/>
            <a:ext cx="38100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76800" y="1600200"/>
            <a:ext cx="38100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27473DB2-0CD6-42C6-82F5-1FB2B45AF45B}" type="slidenum">
              <a:rPr lang="en-US" altLang="en-US"/>
              <a:pPr>
                <a:defRPr/>
              </a:pPr>
              <a:t>‹#›</a:t>
            </a:fld>
            <a:endParaRPr lang="en-US" altLang="en-US"/>
          </a:p>
        </p:txBody>
      </p:sp>
    </p:spTree>
    <p:extLst>
      <p:ext uri="{BB962C8B-B14F-4D97-AF65-F5344CB8AC3E}">
        <p14:creationId xmlns:p14="http://schemas.microsoft.com/office/powerpoint/2010/main" val="3685057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9"/>
          <p:cNvSpPr>
            <a:spLocks noGrp="1" noChangeArrowheads="1"/>
          </p:cNvSpPr>
          <p:nvPr>
            <p:ph type="dt" sz="half" idx="10"/>
          </p:nvPr>
        </p:nvSpPr>
        <p:spPr>
          <a:ln/>
        </p:spPr>
        <p:txBody>
          <a:bodyPr/>
          <a:lstStyle>
            <a:lvl1pPr>
              <a:defRPr/>
            </a:lvl1pPr>
          </a:lstStyle>
          <a:p>
            <a:pPr>
              <a:defRPr/>
            </a:pPr>
            <a:endParaRPr lang="en-US"/>
          </a:p>
        </p:txBody>
      </p:sp>
      <p:sp>
        <p:nvSpPr>
          <p:cNvPr id="8" name="Rectangle 10"/>
          <p:cNvSpPr>
            <a:spLocks noGrp="1" noChangeArrowheads="1"/>
          </p:cNvSpPr>
          <p:nvPr>
            <p:ph type="ftr" sz="quarter" idx="11"/>
          </p:nvPr>
        </p:nvSpPr>
        <p:spPr>
          <a:ln/>
        </p:spPr>
        <p:txBody>
          <a:bodyPr/>
          <a:lstStyle>
            <a:lvl1pPr>
              <a:defRPr/>
            </a:lvl1pPr>
          </a:lstStyle>
          <a:p>
            <a:pPr>
              <a:defRPr/>
            </a:pPr>
            <a:endParaRPr lang="en-US"/>
          </a:p>
        </p:txBody>
      </p:sp>
      <p:sp>
        <p:nvSpPr>
          <p:cNvPr id="9" name="Rectangle 11"/>
          <p:cNvSpPr>
            <a:spLocks noGrp="1" noChangeArrowheads="1"/>
          </p:cNvSpPr>
          <p:nvPr>
            <p:ph type="sldNum" sz="quarter" idx="12"/>
          </p:nvPr>
        </p:nvSpPr>
        <p:spPr>
          <a:ln/>
        </p:spPr>
        <p:txBody>
          <a:bodyPr/>
          <a:lstStyle>
            <a:lvl1pPr>
              <a:defRPr/>
            </a:lvl1pPr>
          </a:lstStyle>
          <a:p>
            <a:pPr>
              <a:defRPr/>
            </a:pPr>
            <a:fld id="{6CBC6877-EEF0-47D5-9903-BFF0F3CCEF31}" type="slidenum">
              <a:rPr lang="en-US" altLang="en-US"/>
              <a:pPr>
                <a:defRPr/>
              </a:pPr>
              <a:t>‹#›</a:t>
            </a:fld>
            <a:endParaRPr lang="en-US" altLang="en-US"/>
          </a:p>
        </p:txBody>
      </p:sp>
    </p:spTree>
    <p:extLst>
      <p:ext uri="{BB962C8B-B14F-4D97-AF65-F5344CB8AC3E}">
        <p14:creationId xmlns:p14="http://schemas.microsoft.com/office/powerpoint/2010/main" val="41702005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9"/>
          <p:cNvSpPr>
            <a:spLocks noGrp="1" noChangeArrowheads="1"/>
          </p:cNvSpPr>
          <p:nvPr>
            <p:ph type="dt" sz="half" idx="10"/>
          </p:nvPr>
        </p:nvSpPr>
        <p:spPr>
          <a:ln/>
        </p:spPr>
        <p:txBody>
          <a:bodyPr/>
          <a:lstStyle>
            <a:lvl1pPr>
              <a:defRPr/>
            </a:lvl1pPr>
          </a:lstStyle>
          <a:p>
            <a:pPr>
              <a:defRPr/>
            </a:pPr>
            <a:endParaRPr lang="en-US"/>
          </a:p>
        </p:txBody>
      </p:sp>
      <p:sp>
        <p:nvSpPr>
          <p:cNvPr id="4" name="Rectangle 10"/>
          <p:cNvSpPr>
            <a:spLocks noGrp="1" noChangeArrowheads="1"/>
          </p:cNvSpPr>
          <p:nvPr>
            <p:ph type="ftr" sz="quarter" idx="11"/>
          </p:nvPr>
        </p:nvSpPr>
        <p:spPr>
          <a:ln/>
        </p:spPr>
        <p:txBody>
          <a:bodyPr/>
          <a:lstStyle>
            <a:lvl1pPr>
              <a:defRPr/>
            </a:lvl1pPr>
          </a:lstStyle>
          <a:p>
            <a:pPr>
              <a:defRPr/>
            </a:pPr>
            <a:endParaRPr lang="en-US"/>
          </a:p>
        </p:txBody>
      </p:sp>
      <p:sp>
        <p:nvSpPr>
          <p:cNvPr id="5" name="Rectangle 11"/>
          <p:cNvSpPr>
            <a:spLocks noGrp="1" noChangeArrowheads="1"/>
          </p:cNvSpPr>
          <p:nvPr>
            <p:ph type="sldNum" sz="quarter" idx="12"/>
          </p:nvPr>
        </p:nvSpPr>
        <p:spPr>
          <a:ln/>
        </p:spPr>
        <p:txBody>
          <a:bodyPr/>
          <a:lstStyle>
            <a:lvl1pPr>
              <a:defRPr/>
            </a:lvl1pPr>
          </a:lstStyle>
          <a:p>
            <a:pPr>
              <a:defRPr/>
            </a:pPr>
            <a:fld id="{63A95B57-ACE7-450B-870D-34B3D8F4A33C}" type="slidenum">
              <a:rPr lang="en-US" altLang="en-US"/>
              <a:pPr>
                <a:defRPr/>
              </a:pPr>
              <a:t>‹#›</a:t>
            </a:fld>
            <a:endParaRPr lang="en-US" altLang="en-US"/>
          </a:p>
        </p:txBody>
      </p:sp>
    </p:spTree>
    <p:extLst>
      <p:ext uri="{BB962C8B-B14F-4D97-AF65-F5344CB8AC3E}">
        <p14:creationId xmlns:p14="http://schemas.microsoft.com/office/powerpoint/2010/main" val="11072854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9"/>
          <p:cNvSpPr>
            <a:spLocks noGrp="1" noChangeArrowheads="1"/>
          </p:cNvSpPr>
          <p:nvPr>
            <p:ph type="dt" sz="half" idx="10"/>
          </p:nvPr>
        </p:nvSpPr>
        <p:spPr>
          <a:ln/>
        </p:spPr>
        <p:txBody>
          <a:bodyPr/>
          <a:lstStyle>
            <a:lvl1pPr>
              <a:defRPr/>
            </a:lvl1pPr>
          </a:lstStyle>
          <a:p>
            <a:pPr>
              <a:defRPr/>
            </a:pPr>
            <a:endParaRPr lang="en-US"/>
          </a:p>
        </p:txBody>
      </p:sp>
      <p:sp>
        <p:nvSpPr>
          <p:cNvPr id="3" name="Rectangle 10"/>
          <p:cNvSpPr>
            <a:spLocks noGrp="1" noChangeArrowheads="1"/>
          </p:cNvSpPr>
          <p:nvPr>
            <p:ph type="ftr" sz="quarter" idx="11"/>
          </p:nvPr>
        </p:nvSpPr>
        <p:spPr>
          <a:ln/>
        </p:spPr>
        <p:txBody>
          <a:bodyPr/>
          <a:lstStyle>
            <a:lvl1pPr>
              <a:defRPr/>
            </a:lvl1pPr>
          </a:lstStyle>
          <a:p>
            <a:pPr>
              <a:defRPr/>
            </a:pPr>
            <a:endParaRPr lang="en-US"/>
          </a:p>
        </p:txBody>
      </p:sp>
      <p:sp>
        <p:nvSpPr>
          <p:cNvPr id="4" name="Rectangle 11"/>
          <p:cNvSpPr>
            <a:spLocks noGrp="1" noChangeArrowheads="1"/>
          </p:cNvSpPr>
          <p:nvPr>
            <p:ph type="sldNum" sz="quarter" idx="12"/>
          </p:nvPr>
        </p:nvSpPr>
        <p:spPr>
          <a:ln/>
        </p:spPr>
        <p:txBody>
          <a:bodyPr/>
          <a:lstStyle>
            <a:lvl1pPr>
              <a:defRPr/>
            </a:lvl1pPr>
          </a:lstStyle>
          <a:p>
            <a:pPr>
              <a:defRPr/>
            </a:pPr>
            <a:fld id="{182E1486-72AB-4D52-A1B0-19FAD3FD5A3C}" type="slidenum">
              <a:rPr lang="en-US" altLang="en-US"/>
              <a:pPr>
                <a:defRPr/>
              </a:pPr>
              <a:t>‹#›</a:t>
            </a:fld>
            <a:endParaRPr lang="en-US" altLang="en-US"/>
          </a:p>
        </p:txBody>
      </p:sp>
    </p:spTree>
    <p:extLst>
      <p:ext uri="{BB962C8B-B14F-4D97-AF65-F5344CB8AC3E}">
        <p14:creationId xmlns:p14="http://schemas.microsoft.com/office/powerpoint/2010/main" val="14519602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7B44405C-9465-4889-9327-863A7FC3B20E}" type="slidenum">
              <a:rPr lang="en-US" altLang="en-US"/>
              <a:pPr>
                <a:defRPr/>
              </a:pPr>
              <a:t>‹#›</a:t>
            </a:fld>
            <a:endParaRPr lang="en-US" altLang="en-US"/>
          </a:p>
        </p:txBody>
      </p:sp>
    </p:spTree>
    <p:extLst>
      <p:ext uri="{BB962C8B-B14F-4D97-AF65-F5344CB8AC3E}">
        <p14:creationId xmlns:p14="http://schemas.microsoft.com/office/powerpoint/2010/main" val="18043804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9"/>
          <p:cNvSpPr>
            <a:spLocks noGrp="1" noChangeArrowheads="1"/>
          </p:cNvSpPr>
          <p:nvPr>
            <p:ph type="dt" sz="half" idx="10"/>
          </p:nvPr>
        </p:nvSpPr>
        <p:spPr>
          <a:ln/>
        </p:spPr>
        <p:txBody>
          <a:bodyPr/>
          <a:lstStyle>
            <a:lvl1pPr>
              <a:defRPr/>
            </a:lvl1pPr>
          </a:lstStyle>
          <a:p>
            <a:pPr>
              <a:defRPr/>
            </a:pPr>
            <a:endParaRPr lang="en-US"/>
          </a:p>
        </p:txBody>
      </p:sp>
      <p:sp>
        <p:nvSpPr>
          <p:cNvPr id="6" name="Rectangle 10"/>
          <p:cNvSpPr>
            <a:spLocks noGrp="1" noChangeArrowheads="1"/>
          </p:cNvSpPr>
          <p:nvPr>
            <p:ph type="ftr" sz="quarter" idx="11"/>
          </p:nvPr>
        </p:nvSpPr>
        <p:spPr>
          <a:ln/>
        </p:spPr>
        <p:txBody>
          <a:bodyPr/>
          <a:lstStyle>
            <a:lvl1pPr>
              <a:defRPr/>
            </a:lvl1pPr>
          </a:lstStyle>
          <a:p>
            <a:pPr>
              <a:defRPr/>
            </a:pPr>
            <a:endParaRPr lang="en-US"/>
          </a:p>
        </p:txBody>
      </p:sp>
      <p:sp>
        <p:nvSpPr>
          <p:cNvPr id="7" name="Rectangle 11"/>
          <p:cNvSpPr>
            <a:spLocks noGrp="1" noChangeArrowheads="1"/>
          </p:cNvSpPr>
          <p:nvPr>
            <p:ph type="sldNum" sz="quarter" idx="12"/>
          </p:nvPr>
        </p:nvSpPr>
        <p:spPr>
          <a:ln/>
        </p:spPr>
        <p:txBody>
          <a:bodyPr/>
          <a:lstStyle>
            <a:lvl1pPr>
              <a:defRPr/>
            </a:lvl1pPr>
          </a:lstStyle>
          <a:p>
            <a:pPr>
              <a:defRPr/>
            </a:pPr>
            <a:fld id="{5E243FE1-90E7-401A-902C-069D3C6B21F1}" type="slidenum">
              <a:rPr lang="en-US" altLang="en-US"/>
              <a:pPr>
                <a:defRPr/>
              </a:pPr>
              <a:t>‹#›</a:t>
            </a:fld>
            <a:endParaRPr lang="en-US" altLang="en-US"/>
          </a:p>
        </p:txBody>
      </p:sp>
    </p:spTree>
    <p:extLst>
      <p:ext uri="{BB962C8B-B14F-4D97-AF65-F5344CB8AC3E}">
        <p14:creationId xmlns:p14="http://schemas.microsoft.com/office/powerpoint/2010/main" val="329410844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7"/>
          <a:srcRect/>
          <a:stretch>
            <a:fillRect/>
          </a:stretch>
        </a:blipFill>
        <a:effectLst/>
      </p:bgPr>
    </p:bg>
    <p:spTree>
      <p:nvGrpSpPr>
        <p:cNvPr id="1" name=""/>
        <p:cNvGrpSpPr/>
        <p:nvPr/>
      </p:nvGrpSpPr>
      <p:grpSpPr>
        <a:xfrm>
          <a:off x="0" y="0"/>
          <a:ext cx="0" cy="0"/>
          <a:chOff x="0" y="0"/>
          <a:chExt cx="0" cy="0"/>
        </a:xfrm>
      </p:grpSpPr>
      <p:sp>
        <p:nvSpPr>
          <p:cNvPr id="1026" name="Rectangle 3"/>
          <p:cNvSpPr>
            <a:spLocks noChangeArrowheads="1"/>
          </p:cNvSpPr>
          <p:nvPr/>
        </p:nvSpPr>
        <p:spPr bwMode="auto">
          <a:xfrm>
            <a:off x="0" y="0"/>
            <a:ext cx="381000" cy="4876800"/>
          </a:xfrm>
          <a:prstGeom prst="rect">
            <a:avLst/>
          </a:prstGeom>
          <a:solidFill>
            <a:schemeClr val="accent1"/>
          </a:solidFill>
          <a:ln>
            <a:noFill/>
          </a:ln>
          <a:effectLst/>
          <a:extLst>
            <a:ext uri="{91240B29-F687-4F45-9708-019B960494DF}">
              <a14:hiddenLine xmlns:a14="http://schemas.microsoft.com/office/drawing/2010/main" w="9525">
                <a:solidFill>
                  <a:schemeClr val="bg2"/>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defRPr/>
            </a:pPr>
            <a:endParaRPr lang="en-US" altLang="en-US" sz="2400">
              <a:latin typeface="Times New Roman" panose="02020603050405020304" pitchFamily="18" charset="0"/>
            </a:endParaRPr>
          </a:p>
        </p:txBody>
      </p:sp>
      <p:grpSp>
        <p:nvGrpSpPr>
          <p:cNvPr id="1027" name="Group 4"/>
          <p:cNvGrpSpPr>
            <a:grpSpLocks/>
          </p:cNvGrpSpPr>
          <p:nvPr/>
        </p:nvGrpSpPr>
        <p:grpSpPr bwMode="auto">
          <a:xfrm>
            <a:off x="381000" y="990600"/>
            <a:ext cx="8763000" cy="182563"/>
            <a:chOff x="240" y="893"/>
            <a:chExt cx="5232" cy="115"/>
          </a:xfrm>
        </p:grpSpPr>
        <p:sp>
          <p:nvSpPr>
            <p:cNvPr id="1034" name="Rectangle 5"/>
            <p:cNvSpPr>
              <a:spLocks noChangeArrowheads="1"/>
            </p:cNvSpPr>
            <p:nvPr/>
          </p:nvSpPr>
          <p:spPr bwMode="auto">
            <a:xfrm>
              <a:off x="4320" y="893"/>
              <a:ext cx="1152" cy="115"/>
            </a:xfrm>
            <a:prstGeom prst="rect">
              <a:avLst/>
            </a:prstGeom>
            <a:solidFill>
              <a:schemeClr val="folHlink"/>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defRPr/>
              </a:pPr>
              <a:endParaRPr lang="en-US" altLang="en-US" sz="2400">
                <a:latin typeface="Times New Roman" panose="02020603050405020304" pitchFamily="18" charset="0"/>
              </a:endParaRPr>
            </a:p>
          </p:txBody>
        </p:sp>
        <p:sp>
          <p:nvSpPr>
            <p:cNvPr id="1035" name="Line 6"/>
            <p:cNvSpPr>
              <a:spLocks noChangeShapeType="1"/>
            </p:cNvSpPr>
            <p:nvPr/>
          </p:nvSpPr>
          <p:spPr bwMode="auto">
            <a:xfrm>
              <a:off x="240" y="941"/>
              <a:ext cx="5232" cy="0"/>
            </a:xfrm>
            <a:prstGeom prst="line">
              <a:avLst/>
            </a:prstGeom>
            <a:noFill/>
            <a:ln w="190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sp>
        <p:nvSpPr>
          <p:cNvPr id="1028" name="Rectangle 7"/>
          <p:cNvSpPr>
            <a:spLocks noGrp="1" noChangeArrowheads="1"/>
          </p:cNvSpPr>
          <p:nvPr>
            <p:ph type="title"/>
          </p:nvPr>
        </p:nvSpPr>
        <p:spPr bwMode="auto">
          <a:xfrm>
            <a:off x="914400" y="277813"/>
            <a:ext cx="7772400" cy="6365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9" name="Rectangle 8"/>
          <p:cNvSpPr>
            <a:spLocks noGrp="1" noChangeArrowheads="1"/>
          </p:cNvSpPr>
          <p:nvPr>
            <p:ph type="body" idx="1"/>
          </p:nvPr>
        </p:nvSpPr>
        <p:spPr bwMode="auto">
          <a:xfrm>
            <a:off x="914400" y="1600200"/>
            <a:ext cx="7772400" cy="4530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32105" name="Rectangle 9"/>
          <p:cNvSpPr>
            <a:spLocks noGrp="1" noChangeArrowheads="1"/>
          </p:cNvSpPr>
          <p:nvPr>
            <p:ph type="dt" sz="half" idx="2"/>
          </p:nvPr>
        </p:nvSpPr>
        <p:spPr bwMode="auto">
          <a:xfrm>
            <a:off x="914400" y="6251575"/>
            <a:ext cx="19812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00">
                <a:latin typeface="Arial" charset="0"/>
              </a:defRPr>
            </a:lvl1pPr>
          </a:lstStyle>
          <a:p>
            <a:pPr>
              <a:defRPr/>
            </a:pPr>
            <a:endParaRPr lang="en-US"/>
          </a:p>
        </p:txBody>
      </p:sp>
      <p:sp>
        <p:nvSpPr>
          <p:cNvPr id="132106" name="Rectangle 10"/>
          <p:cNvSpPr>
            <a:spLocks noGrp="1" noChangeArrowheads="1"/>
          </p:cNvSpPr>
          <p:nvPr>
            <p:ph type="ftr" sz="quarter" idx="3"/>
          </p:nvPr>
        </p:nvSpPr>
        <p:spPr bwMode="auto">
          <a:xfrm>
            <a:off x="3352800" y="62484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00">
                <a:latin typeface="Arial" charset="0"/>
              </a:defRPr>
            </a:lvl1pPr>
          </a:lstStyle>
          <a:p>
            <a:pPr>
              <a:defRPr/>
            </a:pPr>
            <a:endParaRPr lang="en-US"/>
          </a:p>
        </p:txBody>
      </p:sp>
      <p:sp>
        <p:nvSpPr>
          <p:cNvPr id="132107" name="Rectangle 11"/>
          <p:cNvSpPr>
            <a:spLocks noGrp="1" noChangeArrowheads="1"/>
          </p:cNvSpPr>
          <p:nvPr>
            <p:ph type="sldNum" sz="quarter" idx="4"/>
          </p:nvPr>
        </p:nvSpPr>
        <p:spPr bwMode="auto">
          <a:xfrm>
            <a:off x="6781800" y="6248400"/>
            <a:ext cx="1905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00"/>
            </a:lvl1pPr>
          </a:lstStyle>
          <a:p>
            <a:pPr>
              <a:defRPr/>
            </a:pPr>
            <a:fld id="{0618F12E-5829-4D60-9B3A-49803C2DAB17}" type="slidenum">
              <a:rPr lang="en-US" altLang="en-US"/>
              <a:pPr>
                <a:defRPr/>
              </a:pPr>
              <a:t>‹#›</a:t>
            </a:fld>
            <a:endParaRPr lang="en-US" altLang="en-US"/>
          </a:p>
        </p:txBody>
      </p:sp>
      <p:sp>
        <p:nvSpPr>
          <p:cNvPr id="1033" name="Line 12"/>
          <p:cNvSpPr>
            <a:spLocks noChangeShapeType="1"/>
          </p:cNvSpPr>
          <p:nvPr/>
        </p:nvSpPr>
        <p:spPr bwMode="auto">
          <a:xfrm>
            <a:off x="0" y="4876800"/>
            <a:ext cx="381000" cy="0"/>
          </a:xfrm>
          <a:prstGeom prst="line">
            <a:avLst/>
          </a:prstGeom>
          <a:noFill/>
          <a:ln w="4445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Tree>
  </p:cSld>
  <p:clrMap bg1="lt1" tx1="dk1" bg2="lt2" tx2="dk2" accent1="accent1" accent2="accent2" accent3="accent3" accent4="accent4" accent5="accent5" accent6="accent6" hlink="hlink" folHlink="folHlink"/>
  <p:sldLayoutIdLst>
    <p:sldLayoutId id="2147483898" r:id="rId1"/>
    <p:sldLayoutId id="2147483884" r:id="rId2"/>
    <p:sldLayoutId id="2147483885" r:id="rId3"/>
    <p:sldLayoutId id="2147483886" r:id="rId4"/>
    <p:sldLayoutId id="2147483887" r:id="rId5"/>
    <p:sldLayoutId id="2147483888" r:id="rId6"/>
    <p:sldLayoutId id="2147483889" r:id="rId7"/>
    <p:sldLayoutId id="2147483890" r:id="rId8"/>
    <p:sldLayoutId id="2147483891" r:id="rId9"/>
    <p:sldLayoutId id="2147483892" r:id="rId10"/>
    <p:sldLayoutId id="2147483893" r:id="rId11"/>
    <p:sldLayoutId id="2147483894" r:id="rId12"/>
    <p:sldLayoutId id="2147483895" r:id="rId13"/>
    <p:sldLayoutId id="2147483896" r:id="rId14"/>
    <p:sldLayoutId id="2147483897" r:id="rId15"/>
  </p:sldLayoutIdLst>
  <p:txStyles>
    <p:titleStyle>
      <a:lvl1pPr algn="l" rtl="0" eaLnBrk="0" fontAlgn="base" hangingPunct="0">
        <a:spcBef>
          <a:spcPct val="0"/>
        </a:spcBef>
        <a:spcAft>
          <a:spcPct val="0"/>
        </a:spcAft>
        <a:defRPr sz="4200">
          <a:solidFill>
            <a:schemeClr val="tx2"/>
          </a:solidFill>
          <a:latin typeface="+mj-lt"/>
          <a:ea typeface="+mj-ea"/>
          <a:cs typeface="+mj-cs"/>
        </a:defRPr>
      </a:lvl1pPr>
      <a:lvl2pPr algn="l" rtl="0" eaLnBrk="0" fontAlgn="base" hangingPunct="0">
        <a:spcBef>
          <a:spcPct val="0"/>
        </a:spcBef>
        <a:spcAft>
          <a:spcPct val="0"/>
        </a:spcAft>
        <a:defRPr sz="4200">
          <a:solidFill>
            <a:schemeClr val="tx2"/>
          </a:solidFill>
          <a:latin typeface="Times New Roman" pitchFamily="18" charset="0"/>
        </a:defRPr>
      </a:lvl2pPr>
      <a:lvl3pPr algn="l" rtl="0" eaLnBrk="0" fontAlgn="base" hangingPunct="0">
        <a:spcBef>
          <a:spcPct val="0"/>
        </a:spcBef>
        <a:spcAft>
          <a:spcPct val="0"/>
        </a:spcAft>
        <a:defRPr sz="4200">
          <a:solidFill>
            <a:schemeClr val="tx2"/>
          </a:solidFill>
          <a:latin typeface="Times New Roman" pitchFamily="18" charset="0"/>
        </a:defRPr>
      </a:lvl3pPr>
      <a:lvl4pPr algn="l" rtl="0" eaLnBrk="0" fontAlgn="base" hangingPunct="0">
        <a:spcBef>
          <a:spcPct val="0"/>
        </a:spcBef>
        <a:spcAft>
          <a:spcPct val="0"/>
        </a:spcAft>
        <a:defRPr sz="4200">
          <a:solidFill>
            <a:schemeClr val="tx2"/>
          </a:solidFill>
          <a:latin typeface="Times New Roman" pitchFamily="18" charset="0"/>
        </a:defRPr>
      </a:lvl4pPr>
      <a:lvl5pPr algn="l" rtl="0" eaLnBrk="0" fontAlgn="base" hangingPunct="0">
        <a:spcBef>
          <a:spcPct val="0"/>
        </a:spcBef>
        <a:spcAft>
          <a:spcPct val="0"/>
        </a:spcAft>
        <a:defRPr sz="4200">
          <a:solidFill>
            <a:schemeClr val="tx2"/>
          </a:solidFill>
          <a:latin typeface="Times New Roman" pitchFamily="18" charset="0"/>
        </a:defRPr>
      </a:lvl5pPr>
      <a:lvl6pPr marL="457200" algn="l" rtl="0" fontAlgn="base">
        <a:spcBef>
          <a:spcPct val="0"/>
        </a:spcBef>
        <a:spcAft>
          <a:spcPct val="0"/>
        </a:spcAft>
        <a:defRPr sz="4200">
          <a:solidFill>
            <a:schemeClr val="tx2"/>
          </a:solidFill>
          <a:latin typeface="Times New Roman" pitchFamily="18" charset="0"/>
        </a:defRPr>
      </a:lvl6pPr>
      <a:lvl7pPr marL="914400" algn="l" rtl="0" fontAlgn="base">
        <a:spcBef>
          <a:spcPct val="0"/>
        </a:spcBef>
        <a:spcAft>
          <a:spcPct val="0"/>
        </a:spcAft>
        <a:defRPr sz="4200">
          <a:solidFill>
            <a:schemeClr val="tx2"/>
          </a:solidFill>
          <a:latin typeface="Times New Roman" pitchFamily="18" charset="0"/>
        </a:defRPr>
      </a:lvl7pPr>
      <a:lvl8pPr marL="1371600" algn="l" rtl="0" fontAlgn="base">
        <a:spcBef>
          <a:spcPct val="0"/>
        </a:spcBef>
        <a:spcAft>
          <a:spcPct val="0"/>
        </a:spcAft>
        <a:defRPr sz="4200">
          <a:solidFill>
            <a:schemeClr val="tx2"/>
          </a:solidFill>
          <a:latin typeface="Times New Roman" pitchFamily="18" charset="0"/>
        </a:defRPr>
      </a:lvl8pPr>
      <a:lvl9pPr marL="1828800" algn="l" rtl="0" fontAlgn="base">
        <a:spcBef>
          <a:spcPct val="0"/>
        </a:spcBef>
        <a:spcAft>
          <a:spcPct val="0"/>
        </a:spcAft>
        <a:defRPr sz="42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folHlink"/>
        </a:buClr>
        <a:buSzPct val="90000"/>
        <a:buFont typeface="Wingdings" panose="05000000000000000000"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75000"/>
        <a:buFont typeface="Wingdings" panose="05000000000000000000" pitchFamily="2" charset="2"/>
        <a:buChar char="n"/>
        <a:defRPr sz="2600">
          <a:solidFill>
            <a:schemeClr val="tx1"/>
          </a:solidFill>
          <a:latin typeface="+mn-lt"/>
        </a:defRPr>
      </a:lvl2pPr>
      <a:lvl3pPr marL="1143000" indent="-228600" algn="l" rtl="0" eaLnBrk="0" fontAlgn="base" hangingPunct="0">
        <a:spcBef>
          <a:spcPct val="20000"/>
        </a:spcBef>
        <a:spcAft>
          <a:spcPct val="0"/>
        </a:spcAft>
        <a:buClr>
          <a:schemeClr val="folHlink"/>
        </a:buClr>
        <a:buSzPct val="55000"/>
        <a:buFont typeface="Wingdings" panose="05000000000000000000" pitchFamily="2" charset="2"/>
        <a:buChar char="n"/>
        <a:defRPr sz="2300">
          <a:solidFill>
            <a:schemeClr val="tx1"/>
          </a:solidFill>
          <a:latin typeface="+mn-lt"/>
        </a:defRPr>
      </a:lvl3pPr>
      <a:lvl4pPr marL="16002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5pPr>
      <a:lvl6pPr marL="25146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1.m4a"/><Relationship Id="rId1" Type="http://schemas.microsoft.com/office/2007/relationships/media" Target="../media/media1.m4a"/><Relationship Id="rId5" Type="http://schemas.openxmlformats.org/officeDocument/2006/relationships/image" Target="../media/image2.png"/><Relationship Id="rId4"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audio" Target="../media/media10.m4a"/><Relationship Id="rId2" Type="http://schemas.microsoft.com/office/2007/relationships/media" Target="../media/media10.m4a"/><Relationship Id="rId1" Type="http://schemas.openxmlformats.org/officeDocument/2006/relationships/tags" Target="../tags/tag5.xml"/><Relationship Id="rId6" Type="http://schemas.openxmlformats.org/officeDocument/2006/relationships/image" Target="../media/image2.png"/><Relationship Id="rId5" Type="http://schemas.openxmlformats.org/officeDocument/2006/relationships/notesSlide" Target="../notesSlides/notesSlide10.xml"/><Relationship Id="rId4"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audio" Target="../media/media11.m4a"/><Relationship Id="rId2" Type="http://schemas.microsoft.com/office/2007/relationships/media" Target="../media/media11.m4a"/><Relationship Id="rId1" Type="http://schemas.openxmlformats.org/officeDocument/2006/relationships/tags" Target="../tags/tag6.xml"/><Relationship Id="rId6" Type="http://schemas.openxmlformats.org/officeDocument/2006/relationships/image" Target="../media/image2.png"/><Relationship Id="rId5" Type="http://schemas.openxmlformats.org/officeDocument/2006/relationships/notesSlide" Target="../notesSlides/notesSlide11.xml"/><Relationship Id="rId4"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audio" Target="../media/media12.m4a"/><Relationship Id="rId2" Type="http://schemas.microsoft.com/office/2007/relationships/media" Target="../media/media12.m4a"/><Relationship Id="rId1" Type="http://schemas.openxmlformats.org/officeDocument/2006/relationships/tags" Target="../tags/tag7.xml"/><Relationship Id="rId6" Type="http://schemas.openxmlformats.org/officeDocument/2006/relationships/image" Target="../media/image2.png"/><Relationship Id="rId5" Type="http://schemas.openxmlformats.org/officeDocument/2006/relationships/notesSlide" Target="../notesSlides/notesSlide12.xml"/><Relationship Id="rId4"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audio" Target="../media/media13.m4a"/><Relationship Id="rId2" Type="http://schemas.microsoft.com/office/2007/relationships/media" Target="../media/media13.m4a"/><Relationship Id="rId1" Type="http://schemas.openxmlformats.org/officeDocument/2006/relationships/tags" Target="../tags/tag8.xml"/><Relationship Id="rId6" Type="http://schemas.openxmlformats.org/officeDocument/2006/relationships/image" Target="../media/image2.png"/><Relationship Id="rId5" Type="http://schemas.openxmlformats.org/officeDocument/2006/relationships/notesSlide" Target="../notesSlides/notesSlide13.xml"/><Relationship Id="rId4"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audio" Target="../media/media14.m4a"/><Relationship Id="rId2" Type="http://schemas.microsoft.com/office/2007/relationships/media" Target="../media/media14.m4a"/><Relationship Id="rId1" Type="http://schemas.openxmlformats.org/officeDocument/2006/relationships/tags" Target="../tags/tag9.xml"/><Relationship Id="rId6" Type="http://schemas.openxmlformats.org/officeDocument/2006/relationships/image" Target="../media/image2.png"/><Relationship Id="rId5" Type="http://schemas.openxmlformats.org/officeDocument/2006/relationships/notesSlide" Target="../notesSlides/notesSlide14.xml"/><Relationship Id="rId4"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audio" Target="../media/media15.m4a"/><Relationship Id="rId7" Type="http://schemas.openxmlformats.org/officeDocument/2006/relationships/image" Target="../media/image10.wmf"/><Relationship Id="rId2" Type="http://schemas.microsoft.com/office/2007/relationships/media" Target="../media/media15.m4a"/><Relationship Id="rId1" Type="http://schemas.openxmlformats.org/officeDocument/2006/relationships/tags" Target="../tags/tag10.xml"/><Relationship Id="rId6" Type="http://schemas.openxmlformats.org/officeDocument/2006/relationships/image" Target="../media/image9.wmf"/><Relationship Id="rId5" Type="http://schemas.openxmlformats.org/officeDocument/2006/relationships/notesSlide" Target="../notesSlides/notesSlide15.xml"/><Relationship Id="rId4"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audio" Target="../media/media16.m4a"/><Relationship Id="rId7" Type="http://schemas.openxmlformats.org/officeDocument/2006/relationships/image" Target="../media/image11.png"/><Relationship Id="rId2" Type="http://schemas.microsoft.com/office/2007/relationships/media" Target="../media/media16.m4a"/><Relationship Id="rId1" Type="http://schemas.openxmlformats.org/officeDocument/2006/relationships/tags" Target="../tags/tag11.xml"/><Relationship Id="rId6" Type="http://schemas.openxmlformats.org/officeDocument/2006/relationships/image" Target="../media/image2.png"/><Relationship Id="rId5" Type="http://schemas.openxmlformats.org/officeDocument/2006/relationships/notesSlide" Target="../notesSlides/notesSlide16.xml"/><Relationship Id="rId10" Type="http://schemas.openxmlformats.org/officeDocument/2006/relationships/image" Target="../media/image14.png"/><Relationship Id="rId4" Type="http://schemas.openxmlformats.org/officeDocument/2006/relationships/slideLayout" Target="../slideLayouts/slideLayout2.xml"/><Relationship Id="rId9" Type="http://schemas.openxmlformats.org/officeDocument/2006/relationships/image" Target="../media/image13.png"/></Relationships>
</file>

<file path=ppt/slides/_rels/slide17.xml.rels><?xml version="1.0" encoding="UTF-8" standalone="yes"?>
<Relationships xmlns="http://schemas.openxmlformats.org/package/2006/relationships"><Relationship Id="rId3" Type="http://schemas.openxmlformats.org/officeDocument/2006/relationships/audio" Target="../media/media17.m4a"/><Relationship Id="rId2" Type="http://schemas.microsoft.com/office/2007/relationships/media" Target="../media/media17.m4a"/><Relationship Id="rId1" Type="http://schemas.openxmlformats.org/officeDocument/2006/relationships/tags" Target="../tags/tag12.xml"/><Relationship Id="rId6" Type="http://schemas.openxmlformats.org/officeDocument/2006/relationships/image" Target="../media/image2.png"/><Relationship Id="rId5" Type="http://schemas.openxmlformats.org/officeDocument/2006/relationships/notesSlide" Target="../notesSlides/notesSlide17.xml"/><Relationship Id="rId4"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audio" Target="../media/media18.m4a"/><Relationship Id="rId2" Type="http://schemas.microsoft.com/office/2007/relationships/media" Target="../media/media18.m4a"/><Relationship Id="rId1" Type="http://schemas.openxmlformats.org/officeDocument/2006/relationships/tags" Target="../tags/tag13.xml"/><Relationship Id="rId6" Type="http://schemas.openxmlformats.org/officeDocument/2006/relationships/image" Target="../media/image2.png"/><Relationship Id="rId5" Type="http://schemas.openxmlformats.org/officeDocument/2006/relationships/notesSlide" Target="../notesSlides/notesSlide18.xml"/><Relationship Id="rId4"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8" Type="http://schemas.openxmlformats.org/officeDocument/2006/relationships/image" Target="../media/image15.emf"/><Relationship Id="rId3" Type="http://schemas.microsoft.com/office/2007/relationships/media" Target="../media/media19.m4a"/><Relationship Id="rId7" Type="http://schemas.openxmlformats.org/officeDocument/2006/relationships/oleObject" Target="../embeddings/oleObject1.bin"/><Relationship Id="rId2" Type="http://schemas.openxmlformats.org/officeDocument/2006/relationships/tags" Target="../tags/tag14.xml"/><Relationship Id="rId1" Type="http://schemas.openxmlformats.org/officeDocument/2006/relationships/vmlDrawing" Target="../drawings/vmlDrawing1.vml"/><Relationship Id="rId6" Type="http://schemas.openxmlformats.org/officeDocument/2006/relationships/notesSlide" Target="../notesSlides/notesSlide19.xml"/><Relationship Id="rId5" Type="http://schemas.openxmlformats.org/officeDocument/2006/relationships/slideLayout" Target="../slideLayouts/slideLayout12.xml"/><Relationship Id="rId4" Type="http://schemas.openxmlformats.org/officeDocument/2006/relationships/audio" Target="../media/media19.m4a"/><Relationship Id="rId9" Type="http://schemas.openxmlformats.org/officeDocument/2006/relationships/image" Target="../media/image2.png"/></Relationships>
</file>

<file path=ppt/slides/_rels/slide2.xml.rels><?xml version="1.0" encoding="UTF-8" standalone="yes"?>
<Relationships xmlns="http://schemas.openxmlformats.org/package/2006/relationships"><Relationship Id="rId3" Type="http://schemas.openxmlformats.org/officeDocument/2006/relationships/audio" Target="../media/media2.m4a"/><Relationship Id="rId2" Type="http://schemas.microsoft.com/office/2007/relationships/media" Target="../media/media2.m4a"/><Relationship Id="rId1" Type="http://schemas.openxmlformats.org/officeDocument/2006/relationships/tags" Target="../tags/tag1.xml"/><Relationship Id="rId6" Type="http://schemas.openxmlformats.org/officeDocument/2006/relationships/image" Target="../media/image2.png"/><Relationship Id="rId5" Type="http://schemas.openxmlformats.org/officeDocument/2006/relationships/notesSlide" Target="../notesSlides/notesSlide2.xml"/><Relationship Id="rId4"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audio" Target="../media/media20.m4a"/><Relationship Id="rId2" Type="http://schemas.microsoft.com/office/2007/relationships/media" Target="../media/media20.m4a"/><Relationship Id="rId1" Type="http://schemas.openxmlformats.org/officeDocument/2006/relationships/tags" Target="../tags/tag15.xml"/><Relationship Id="rId6" Type="http://schemas.openxmlformats.org/officeDocument/2006/relationships/image" Target="../media/image2.png"/><Relationship Id="rId5" Type="http://schemas.openxmlformats.org/officeDocument/2006/relationships/notesSlide" Target="../notesSlides/notesSlide20.xml"/><Relationship Id="rId4"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audio" Target="../media/media21.m4a"/><Relationship Id="rId2" Type="http://schemas.microsoft.com/office/2007/relationships/media" Target="../media/media21.m4a"/><Relationship Id="rId1" Type="http://schemas.openxmlformats.org/officeDocument/2006/relationships/tags" Target="../tags/tag16.xml"/><Relationship Id="rId6" Type="http://schemas.openxmlformats.org/officeDocument/2006/relationships/image" Target="../media/image2.png"/><Relationship Id="rId5" Type="http://schemas.openxmlformats.org/officeDocument/2006/relationships/notesSlide" Target="../notesSlides/notesSlide21.xml"/><Relationship Id="rId4"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audio" Target="../media/media22.m4a"/><Relationship Id="rId2" Type="http://schemas.microsoft.com/office/2007/relationships/media" Target="../media/media22.m4a"/><Relationship Id="rId1" Type="http://schemas.openxmlformats.org/officeDocument/2006/relationships/tags" Target="../tags/tag17.xml"/><Relationship Id="rId6" Type="http://schemas.openxmlformats.org/officeDocument/2006/relationships/image" Target="../media/image2.png"/><Relationship Id="rId5" Type="http://schemas.openxmlformats.org/officeDocument/2006/relationships/notesSlide" Target="../notesSlides/notesSlide22.xml"/><Relationship Id="rId4"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audio" Target="../media/media23.m4a"/><Relationship Id="rId1" Type="http://schemas.microsoft.com/office/2007/relationships/media" Target="../media/media23.m4a"/><Relationship Id="rId6" Type="http://schemas.openxmlformats.org/officeDocument/2006/relationships/image" Target="../media/image2.png"/><Relationship Id="rId5" Type="http://schemas.openxmlformats.org/officeDocument/2006/relationships/image" Target="../media/image16.wmf"/><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video" Target="NULL" TargetMode="External"/><Relationship Id="rId7" Type="http://schemas.openxmlformats.org/officeDocument/2006/relationships/image" Target="../media/image2.png"/><Relationship Id="rId2" Type="http://schemas.openxmlformats.org/officeDocument/2006/relationships/audio" Target="../media/media24.m4a"/><Relationship Id="rId1" Type="http://schemas.microsoft.com/office/2007/relationships/media" Target="../media/media24.m4a"/><Relationship Id="rId6" Type="http://schemas.openxmlformats.org/officeDocument/2006/relationships/notesSlide" Target="../notesSlides/notesSlide24.xml"/><Relationship Id="rId5" Type="http://schemas.openxmlformats.org/officeDocument/2006/relationships/slideLayout" Target="../slideLayouts/slideLayout7.xml"/><Relationship Id="rId4" Type="http://schemas.microsoft.com/office/2007/relationships/media" Target="../media/media25.wmv"/></Relationships>
</file>

<file path=ppt/slides/_rels/slide25.xml.rels><?xml version="1.0" encoding="UTF-8" standalone="yes"?>
<Relationships xmlns="http://schemas.openxmlformats.org/package/2006/relationships"><Relationship Id="rId3" Type="http://schemas.openxmlformats.org/officeDocument/2006/relationships/audio" Target="../media/media26.m4a"/><Relationship Id="rId2" Type="http://schemas.microsoft.com/office/2007/relationships/media" Target="../media/media26.m4a"/><Relationship Id="rId1" Type="http://schemas.openxmlformats.org/officeDocument/2006/relationships/tags" Target="../tags/tag18.xml"/><Relationship Id="rId6" Type="http://schemas.openxmlformats.org/officeDocument/2006/relationships/image" Target="../media/image2.png"/><Relationship Id="rId5" Type="http://schemas.openxmlformats.org/officeDocument/2006/relationships/notesSlide" Target="../notesSlides/notesSlide25.xml"/><Relationship Id="rId4"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8" Type="http://schemas.openxmlformats.org/officeDocument/2006/relationships/image" Target="../media/image20.wmf"/><Relationship Id="rId3" Type="http://schemas.openxmlformats.org/officeDocument/2006/relationships/audio" Target="../media/media27.m4a"/><Relationship Id="rId7" Type="http://schemas.openxmlformats.org/officeDocument/2006/relationships/image" Target="../media/image19.wmf"/><Relationship Id="rId2" Type="http://schemas.microsoft.com/office/2007/relationships/media" Target="../media/media27.m4a"/><Relationship Id="rId1" Type="http://schemas.openxmlformats.org/officeDocument/2006/relationships/tags" Target="../tags/tag19.xml"/><Relationship Id="rId6" Type="http://schemas.openxmlformats.org/officeDocument/2006/relationships/image" Target="../media/image18.wmf"/><Relationship Id="rId5" Type="http://schemas.openxmlformats.org/officeDocument/2006/relationships/notesSlide" Target="../notesSlides/notesSlide26.xml"/><Relationship Id="rId10" Type="http://schemas.openxmlformats.org/officeDocument/2006/relationships/image" Target="../media/image2.png"/><Relationship Id="rId4" Type="http://schemas.openxmlformats.org/officeDocument/2006/relationships/slideLayout" Target="../slideLayouts/slideLayout14.xml"/><Relationship Id="rId9" Type="http://schemas.openxmlformats.org/officeDocument/2006/relationships/image" Target="../media/image21.wmf"/></Relationships>
</file>

<file path=ppt/slides/_rels/slide27.xml.rels><?xml version="1.0" encoding="UTF-8" standalone="yes"?>
<Relationships xmlns="http://schemas.openxmlformats.org/package/2006/relationships"><Relationship Id="rId3" Type="http://schemas.openxmlformats.org/officeDocument/2006/relationships/audio" Target="../media/media28.m4a"/><Relationship Id="rId2" Type="http://schemas.microsoft.com/office/2007/relationships/media" Target="../media/media28.m4a"/><Relationship Id="rId1" Type="http://schemas.openxmlformats.org/officeDocument/2006/relationships/tags" Target="../tags/tag20.xml"/><Relationship Id="rId6" Type="http://schemas.openxmlformats.org/officeDocument/2006/relationships/image" Target="../media/image2.png"/><Relationship Id="rId5" Type="http://schemas.openxmlformats.org/officeDocument/2006/relationships/notesSlide" Target="../notesSlides/notesSlide27.xml"/><Relationship Id="rId4"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audio" Target="../media/media29.m4a"/><Relationship Id="rId7" Type="http://schemas.openxmlformats.org/officeDocument/2006/relationships/image" Target="../media/image23.emf"/><Relationship Id="rId2" Type="http://schemas.microsoft.com/office/2007/relationships/media" Target="../media/media29.m4a"/><Relationship Id="rId1" Type="http://schemas.openxmlformats.org/officeDocument/2006/relationships/tags" Target="../tags/tag21.xml"/><Relationship Id="rId6" Type="http://schemas.openxmlformats.org/officeDocument/2006/relationships/image" Target="../media/image22.emf"/><Relationship Id="rId5" Type="http://schemas.openxmlformats.org/officeDocument/2006/relationships/notesSlide" Target="../notesSlides/notesSlide28.xml"/><Relationship Id="rId4" Type="http://schemas.openxmlformats.org/officeDocument/2006/relationships/slideLayout" Target="../slideLayouts/slideLayout2.xml"/><Relationship Id="rId9" Type="http://schemas.openxmlformats.org/officeDocument/2006/relationships/image" Target="../media/image2.png"/></Relationships>
</file>

<file path=ppt/slides/_rels/slide29.xml.rels><?xml version="1.0" encoding="UTF-8" standalone="yes"?>
<Relationships xmlns="http://schemas.openxmlformats.org/package/2006/relationships"><Relationship Id="rId8" Type="http://schemas.openxmlformats.org/officeDocument/2006/relationships/image" Target="../media/image24.emf"/><Relationship Id="rId3" Type="http://schemas.openxmlformats.org/officeDocument/2006/relationships/audio" Target="../media/media30.m4a"/><Relationship Id="rId7" Type="http://schemas.openxmlformats.org/officeDocument/2006/relationships/image" Target="../media/image23.emf"/><Relationship Id="rId2" Type="http://schemas.microsoft.com/office/2007/relationships/media" Target="../media/media30.m4a"/><Relationship Id="rId1" Type="http://schemas.openxmlformats.org/officeDocument/2006/relationships/tags" Target="../tags/tag22.xml"/><Relationship Id="rId6" Type="http://schemas.openxmlformats.org/officeDocument/2006/relationships/image" Target="../media/image25.emf"/><Relationship Id="rId5" Type="http://schemas.openxmlformats.org/officeDocument/2006/relationships/notesSlide" Target="../notesSlides/notesSlide29.xml"/><Relationship Id="rId4" Type="http://schemas.openxmlformats.org/officeDocument/2006/relationships/slideLayout" Target="../slideLayouts/slideLayout2.xml"/><Relationship Id="rId9"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3.m4a"/><Relationship Id="rId1" Type="http://schemas.microsoft.com/office/2007/relationships/media" Target="../media/media3.m4a"/><Relationship Id="rId5" Type="http://schemas.openxmlformats.org/officeDocument/2006/relationships/image" Target="../media/image2.png"/><Relationship Id="rId4"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8" Type="http://schemas.openxmlformats.org/officeDocument/2006/relationships/image" Target="../media/image28.emf"/><Relationship Id="rId3" Type="http://schemas.openxmlformats.org/officeDocument/2006/relationships/audio" Target="../media/media31.m4a"/><Relationship Id="rId7" Type="http://schemas.openxmlformats.org/officeDocument/2006/relationships/image" Target="../media/image27.emf"/><Relationship Id="rId2" Type="http://schemas.microsoft.com/office/2007/relationships/media" Target="../media/media31.m4a"/><Relationship Id="rId1" Type="http://schemas.openxmlformats.org/officeDocument/2006/relationships/tags" Target="../tags/tag23.xml"/><Relationship Id="rId6" Type="http://schemas.openxmlformats.org/officeDocument/2006/relationships/image" Target="../media/image26.emf"/><Relationship Id="rId5" Type="http://schemas.openxmlformats.org/officeDocument/2006/relationships/notesSlide" Target="../notesSlides/notesSlide30.xml"/><Relationship Id="rId4" Type="http://schemas.openxmlformats.org/officeDocument/2006/relationships/slideLayout" Target="../slideLayouts/slideLayout2.xml"/><Relationship Id="rId9" Type="http://schemas.openxmlformats.org/officeDocument/2006/relationships/image" Target="../media/image2.png"/></Relationships>
</file>

<file path=ppt/slides/_rels/slide31.xml.rels><?xml version="1.0" encoding="UTF-8" standalone="yes"?>
<Relationships xmlns="http://schemas.openxmlformats.org/package/2006/relationships"><Relationship Id="rId8" Type="http://schemas.openxmlformats.org/officeDocument/2006/relationships/image" Target="../media/image31.emf"/><Relationship Id="rId3" Type="http://schemas.openxmlformats.org/officeDocument/2006/relationships/audio" Target="../media/media32.m4a"/><Relationship Id="rId7" Type="http://schemas.openxmlformats.org/officeDocument/2006/relationships/image" Target="../media/image30.emf"/><Relationship Id="rId2" Type="http://schemas.microsoft.com/office/2007/relationships/media" Target="../media/media32.m4a"/><Relationship Id="rId1" Type="http://schemas.openxmlformats.org/officeDocument/2006/relationships/tags" Target="../tags/tag24.xml"/><Relationship Id="rId6" Type="http://schemas.openxmlformats.org/officeDocument/2006/relationships/image" Target="../media/image29.emf"/><Relationship Id="rId5" Type="http://schemas.openxmlformats.org/officeDocument/2006/relationships/notesSlide" Target="../notesSlides/notesSlide31.xml"/><Relationship Id="rId4" Type="http://schemas.openxmlformats.org/officeDocument/2006/relationships/slideLayout" Target="../slideLayouts/slideLayout2.xml"/><Relationship Id="rId9" Type="http://schemas.openxmlformats.org/officeDocument/2006/relationships/image" Target="../media/image2.png"/></Relationships>
</file>

<file path=ppt/slides/_rels/slide32.xml.rels><?xml version="1.0" encoding="UTF-8" standalone="yes"?>
<Relationships xmlns="http://schemas.openxmlformats.org/package/2006/relationships"><Relationship Id="rId8" Type="http://schemas.openxmlformats.org/officeDocument/2006/relationships/image" Target="../media/image30.emf"/><Relationship Id="rId3" Type="http://schemas.openxmlformats.org/officeDocument/2006/relationships/audio" Target="../media/media33.m4a"/><Relationship Id="rId7" Type="http://schemas.openxmlformats.org/officeDocument/2006/relationships/image" Target="../media/image33.emf"/><Relationship Id="rId2" Type="http://schemas.microsoft.com/office/2007/relationships/media" Target="../media/media33.m4a"/><Relationship Id="rId1" Type="http://schemas.openxmlformats.org/officeDocument/2006/relationships/tags" Target="../tags/tag25.xml"/><Relationship Id="rId6" Type="http://schemas.openxmlformats.org/officeDocument/2006/relationships/image" Target="../media/image32.emf"/><Relationship Id="rId5" Type="http://schemas.openxmlformats.org/officeDocument/2006/relationships/notesSlide" Target="../notesSlides/notesSlide32.xml"/><Relationship Id="rId4" Type="http://schemas.openxmlformats.org/officeDocument/2006/relationships/slideLayout" Target="../slideLayouts/slideLayout2.xml"/><Relationship Id="rId9" Type="http://schemas.openxmlformats.org/officeDocument/2006/relationships/image" Target="../media/image2.png"/></Relationships>
</file>

<file path=ppt/slides/_rels/slide33.xml.rels><?xml version="1.0" encoding="UTF-8" standalone="yes"?>
<Relationships xmlns="http://schemas.openxmlformats.org/package/2006/relationships"><Relationship Id="rId8" Type="http://schemas.openxmlformats.org/officeDocument/2006/relationships/image" Target="../media/image36.emf"/><Relationship Id="rId3" Type="http://schemas.openxmlformats.org/officeDocument/2006/relationships/audio" Target="../media/media34.m4a"/><Relationship Id="rId7" Type="http://schemas.openxmlformats.org/officeDocument/2006/relationships/image" Target="../media/image35.emf"/><Relationship Id="rId2" Type="http://schemas.microsoft.com/office/2007/relationships/media" Target="../media/media34.m4a"/><Relationship Id="rId1" Type="http://schemas.openxmlformats.org/officeDocument/2006/relationships/tags" Target="../tags/tag26.xml"/><Relationship Id="rId6" Type="http://schemas.openxmlformats.org/officeDocument/2006/relationships/image" Target="../media/image34.emf"/><Relationship Id="rId5" Type="http://schemas.openxmlformats.org/officeDocument/2006/relationships/notesSlide" Target="../notesSlides/notesSlide33.xml"/><Relationship Id="rId4" Type="http://schemas.openxmlformats.org/officeDocument/2006/relationships/slideLayout" Target="../slideLayouts/slideLayout2.xml"/><Relationship Id="rId9" Type="http://schemas.openxmlformats.org/officeDocument/2006/relationships/image" Target="../media/image2.png"/></Relationships>
</file>

<file path=ppt/slides/_rels/slide34.xml.rels><?xml version="1.0" encoding="UTF-8" standalone="yes"?>
<Relationships xmlns="http://schemas.openxmlformats.org/package/2006/relationships"><Relationship Id="rId3" Type="http://schemas.openxmlformats.org/officeDocument/2006/relationships/audio" Target="../media/media35.m4a"/><Relationship Id="rId2" Type="http://schemas.microsoft.com/office/2007/relationships/media" Target="../media/media35.m4a"/><Relationship Id="rId1" Type="http://schemas.openxmlformats.org/officeDocument/2006/relationships/tags" Target="../tags/tag27.xml"/><Relationship Id="rId6" Type="http://schemas.openxmlformats.org/officeDocument/2006/relationships/image" Target="../media/image2.png"/><Relationship Id="rId5" Type="http://schemas.openxmlformats.org/officeDocument/2006/relationships/notesSlide" Target="../notesSlides/notesSlide34.xml"/><Relationship Id="rId4"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audio" Target="../media/media36.m4a"/><Relationship Id="rId7" Type="http://schemas.openxmlformats.org/officeDocument/2006/relationships/image" Target="../media/image38.wmf"/><Relationship Id="rId2" Type="http://schemas.microsoft.com/office/2007/relationships/media" Target="../media/media36.m4a"/><Relationship Id="rId1" Type="http://schemas.openxmlformats.org/officeDocument/2006/relationships/tags" Target="../tags/tag28.xml"/><Relationship Id="rId6" Type="http://schemas.openxmlformats.org/officeDocument/2006/relationships/image" Target="../media/image37.wmf"/><Relationship Id="rId5" Type="http://schemas.openxmlformats.org/officeDocument/2006/relationships/notesSlide" Target="../notesSlides/notesSlide35.xml"/><Relationship Id="rId4"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3" Type="http://schemas.openxmlformats.org/officeDocument/2006/relationships/audio" Target="../media/media37.m4a"/><Relationship Id="rId2" Type="http://schemas.microsoft.com/office/2007/relationships/media" Target="../media/media37.m4a"/><Relationship Id="rId1" Type="http://schemas.openxmlformats.org/officeDocument/2006/relationships/tags" Target="../tags/tag29.xml"/><Relationship Id="rId6" Type="http://schemas.openxmlformats.org/officeDocument/2006/relationships/image" Target="../media/image2.png"/><Relationship Id="rId5" Type="http://schemas.openxmlformats.org/officeDocument/2006/relationships/notesSlide" Target="../notesSlides/notesSlide36.xml"/><Relationship Id="rId4"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38.m4a"/><Relationship Id="rId1" Type="http://schemas.microsoft.com/office/2007/relationships/media" Target="../media/media38.m4a"/><Relationship Id="rId5" Type="http://schemas.openxmlformats.org/officeDocument/2006/relationships/image" Target="../media/image2.png"/><Relationship Id="rId4"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audio" Target="../media/media39.m4a"/><Relationship Id="rId1" Type="http://schemas.microsoft.com/office/2007/relationships/media" Target="../media/media39.m4a"/><Relationship Id="rId6" Type="http://schemas.openxmlformats.org/officeDocument/2006/relationships/image" Target="../media/image2.png"/><Relationship Id="rId5" Type="http://schemas.openxmlformats.org/officeDocument/2006/relationships/image" Target="../media/image39.jpeg"/><Relationship Id="rId4" Type="http://schemas.openxmlformats.org/officeDocument/2006/relationships/notesSlide" Target="../notesSlides/notesSlide38.xml"/></Relationships>
</file>

<file path=ppt/slides/_rels/slide4.xml.rels><?xml version="1.0" encoding="UTF-8" standalone="yes"?>
<Relationships xmlns="http://schemas.openxmlformats.org/package/2006/relationships"><Relationship Id="rId3" Type="http://schemas.openxmlformats.org/officeDocument/2006/relationships/audio" Target="../media/media4.m4a"/><Relationship Id="rId2" Type="http://schemas.microsoft.com/office/2007/relationships/media" Target="../media/media4.m4a"/><Relationship Id="rId1" Type="http://schemas.openxmlformats.org/officeDocument/2006/relationships/tags" Target="../tags/tag2.xml"/><Relationship Id="rId6" Type="http://schemas.openxmlformats.org/officeDocument/2006/relationships/image" Target="../media/image2.png"/><Relationship Id="rId5" Type="http://schemas.openxmlformats.org/officeDocument/2006/relationships/notesSlide" Target="../notesSlides/notesSlide4.xml"/><Relationship Id="rId4"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2.png"/><Relationship Id="rId2" Type="http://schemas.openxmlformats.org/officeDocument/2006/relationships/audio" Target="../media/media5.m4a"/><Relationship Id="rId1" Type="http://schemas.microsoft.com/office/2007/relationships/media" Target="../media/media5.m4a"/><Relationship Id="rId6" Type="http://schemas.openxmlformats.org/officeDocument/2006/relationships/image" Target="../media/image4.jpeg"/><Relationship Id="rId5" Type="http://schemas.openxmlformats.org/officeDocument/2006/relationships/image" Target="../media/image3.wmf"/><Relationship Id="rId4"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3" Type="http://schemas.openxmlformats.org/officeDocument/2006/relationships/audio" Target="../media/media6.m4a"/><Relationship Id="rId2" Type="http://schemas.microsoft.com/office/2007/relationships/media" Target="../media/media6.m4a"/><Relationship Id="rId1" Type="http://schemas.openxmlformats.org/officeDocument/2006/relationships/tags" Target="../tags/tag3.xml"/><Relationship Id="rId6" Type="http://schemas.openxmlformats.org/officeDocument/2006/relationships/image" Target="../media/image2.png"/><Relationship Id="rId5" Type="http://schemas.openxmlformats.org/officeDocument/2006/relationships/notesSlide" Target="../notesSlides/notesSlide6.xml"/><Relationship Id="rId4"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2.png"/><Relationship Id="rId2" Type="http://schemas.openxmlformats.org/officeDocument/2006/relationships/audio" Target="../media/media7.m4a"/><Relationship Id="rId1" Type="http://schemas.microsoft.com/office/2007/relationships/media" Target="../media/media7.m4a"/><Relationship Id="rId6" Type="http://schemas.openxmlformats.org/officeDocument/2006/relationships/image" Target="../media/image6.jpeg"/><Relationship Id="rId5" Type="http://schemas.openxmlformats.org/officeDocument/2006/relationships/image" Target="../media/image5.wmf"/><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audio" Target="../media/media8.m4a"/><Relationship Id="rId2" Type="http://schemas.microsoft.com/office/2007/relationships/media" Target="../media/media8.m4a"/><Relationship Id="rId1" Type="http://schemas.openxmlformats.org/officeDocument/2006/relationships/tags" Target="../tags/tag4.xml"/><Relationship Id="rId6" Type="http://schemas.openxmlformats.org/officeDocument/2006/relationships/image" Target="../media/image2.png"/><Relationship Id="rId5" Type="http://schemas.openxmlformats.org/officeDocument/2006/relationships/notesSlide" Target="../notesSlides/notesSlide8.xml"/><Relationship Id="rId4"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2.png"/><Relationship Id="rId2" Type="http://schemas.openxmlformats.org/officeDocument/2006/relationships/audio" Target="../media/media9.m4a"/><Relationship Id="rId1" Type="http://schemas.microsoft.com/office/2007/relationships/media" Target="../media/media9.m4a"/><Relationship Id="rId6" Type="http://schemas.openxmlformats.org/officeDocument/2006/relationships/image" Target="../media/image8.jpeg"/><Relationship Id="rId5" Type="http://schemas.openxmlformats.org/officeDocument/2006/relationships/image" Target="../media/image7.wmf"/><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1219200" y="995228"/>
            <a:ext cx="6629400" cy="2209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lgn="l" rtl="0" eaLnBrk="0" fontAlgn="base" hangingPunct="0">
              <a:spcBef>
                <a:spcPct val="0"/>
              </a:spcBef>
              <a:spcAft>
                <a:spcPct val="0"/>
              </a:spcAft>
              <a:defRPr sz="4200">
                <a:solidFill>
                  <a:schemeClr val="tx2"/>
                </a:solidFill>
                <a:latin typeface="+mj-lt"/>
                <a:ea typeface="+mj-ea"/>
                <a:cs typeface="+mj-cs"/>
              </a:defRPr>
            </a:lvl1pPr>
            <a:lvl2pPr algn="l" rtl="0" eaLnBrk="0" fontAlgn="base" hangingPunct="0">
              <a:spcBef>
                <a:spcPct val="0"/>
              </a:spcBef>
              <a:spcAft>
                <a:spcPct val="0"/>
              </a:spcAft>
              <a:defRPr sz="4200">
                <a:solidFill>
                  <a:schemeClr val="tx2"/>
                </a:solidFill>
                <a:latin typeface="Times New Roman" pitchFamily="18" charset="0"/>
              </a:defRPr>
            </a:lvl2pPr>
            <a:lvl3pPr algn="l" rtl="0" eaLnBrk="0" fontAlgn="base" hangingPunct="0">
              <a:spcBef>
                <a:spcPct val="0"/>
              </a:spcBef>
              <a:spcAft>
                <a:spcPct val="0"/>
              </a:spcAft>
              <a:defRPr sz="4200">
                <a:solidFill>
                  <a:schemeClr val="tx2"/>
                </a:solidFill>
                <a:latin typeface="Times New Roman" pitchFamily="18" charset="0"/>
              </a:defRPr>
            </a:lvl3pPr>
            <a:lvl4pPr algn="l" rtl="0" eaLnBrk="0" fontAlgn="base" hangingPunct="0">
              <a:spcBef>
                <a:spcPct val="0"/>
              </a:spcBef>
              <a:spcAft>
                <a:spcPct val="0"/>
              </a:spcAft>
              <a:defRPr sz="4200">
                <a:solidFill>
                  <a:schemeClr val="tx2"/>
                </a:solidFill>
                <a:latin typeface="Times New Roman" pitchFamily="18" charset="0"/>
              </a:defRPr>
            </a:lvl4pPr>
            <a:lvl5pPr algn="l" rtl="0" eaLnBrk="0" fontAlgn="base" hangingPunct="0">
              <a:spcBef>
                <a:spcPct val="0"/>
              </a:spcBef>
              <a:spcAft>
                <a:spcPct val="0"/>
              </a:spcAft>
              <a:defRPr sz="4200">
                <a:solidFill>
                  <a:schemeClr val="tx2"/>
                </a:solidFill>
                <a:latin typeface="Times New Roman" pitchFamily="18" charset="0"/>
              </a:defRPr>
            </a:lvl5pPr>
            <a:lvl6pPr marL="457200" algn="l" rtl="0" fontAlgn="base">
              <a:spcBef>
                <a:spcPct val="0"/>
              </a:spcBef>
              <a:spcAft>
                <a:spcPct val="0"/>
              </a:spcAft>
              <a:defRPr sz="4200">
                <a:solidFill>
                  <a:schemeClr val="tx2"/>
                </a:solidFill>
                <a:latin typeface="Times New Roman" pitchFamily="18" charset="0"/>
              </a:defRPr>
            </a:lvl6pPr>
            <a:lvl7pPr marL="914400" algn="l" rtl="0" fontAlgn="base">
              <a:spcBef>
                <a:spcPct val="0"/>
              </a:spcBef>
              <a:spcAft>
                <a:spcPct val="0"/>
              </a:spcAft>
              <a:defRPr sz="4200">
                <a:solidFill>
                  <a:schemeClr val="tx2"/>
                </a:solidFill>
                <a:latin typeface="Times New Roman" pitchFamily="18" charset="0"/>
              </a:defRPr>
            </a:lvl7pPr>
            <a:lvl8pPr marL="1371600" algn="l" rtl="0" fontAlgn="base">
              <a:spcBef>
                <a:spcPct val="0"/>
              </a:spcBef>
              <a:spcAft>
                <a:spcPct val="0"/>
              </a:spcAft>
              <a:defRPr sz="4200">
                <a:solidFill>
                  <a:schemeClr val="tx2"/>
                </a:solidFill>
                <a:latin typeface="Times New Roman" pitchFamily="18" charset="0"/>
              </a:defRPr>
            </a:lvl8pPr>
            <a:lvl9pPr marL="1828800" algn="l" rtl="0" fontAlgn="base">
              <a:spcBef>
                <a:spcPct val="0"/>
              </a:spcBef>
              <a:spcAft>
                <a:spcPct val="0"/>
              </a:spcAft>
              <a:defRPr sz="4200">
                <a:solidFill>
                  <a:schemeClr val="tx2"/>
                </a:solidFill>
                <a:latin typeface="Times New Roman" pitchFamily="18" charset="0"/>
              </a:defRPr>
            </a:lvl9pPr>
          </a:lstStyle>
          <a:p>
            <a:pPr algn="ctr" eaLnBrk="1" hangingPunct="1">
              <a:defRPr/>
            </a:pPr>
            <a:r>
              <a:rPr lang="en-US" altLang="en-US" kern="0" dirty="0"/>
              <a:t>Principles of Quantitation:</a:t>
            </a:r>
          </a:p>
          <a:p>
            <a:pPr algn="ctr" eaLnBrk="1" hangingPunct="1">
              <a:defRPr/>
            </a:pPr>
            <a:r>
              <a:rPr lang="en-US" altLang="en-US" kern="0" dirty="0"/>
              <a:t>Chromatography</a:t>
            </a:r>
          </a:p>
        </p:txBody>
      </p:sp>
      <p:sp>
        <p:nvSpPr>
          <p:cNvPr id="5" name="TextBox 4"/>
          <p:cNvSpPr txBox="1"/>
          <p:nvPr/>
        </p:nvSpPr>
        <p:spPr>
          <a:xfrm>
            <a:off x="1676400" y="3396507"/>
            <a:ext cx="5715000" cy="1477328"/>
          </a:xfrm>
          <a:prstGeom prst="rect">
            <a:avLst/>
          </a:prstGeom>
          <a:noFill/>
        </p:spPr>
        <p:txBody>
          <a:bodyPr wrap="square" rtlCol="0">
            <a:spAutoFit/>
          </a:bodyPr>
          <a:lstStyle/>
          <a:p>
            <a:pPr algn="ctr"/>
            <a:r>
              <a:rPr lang="en-US" dirty="0"/>
              <a:t>Lane C. Sander, Ph.D.</a:t>
            </a:r>
          </a:p>
          <a:p>
            <a:pPr algn="ctr"/>
            <a:endParaRPr lang="en-US" dirty="0"/>
          </a:p>
          <a:p>
            <a:pPr algn="ctr"/>
            <a:r>
              <a:rPr lang="en-US" dirty="0"/>
              <a:t>Chemical Sciences Division</a:t>
            </a:r>
          </a:p>
          <a:p>
            <a:pPr algn="ctr"/>
            <a:r>
              <a:rPr lang="en-US"/>
              <a:t>Material </a:t>
            </a:r>
            <a:r>
              <a:rPr lang="en-US" dirty="0"/>
              <a:t>Measurement Laboratory</a:t>
            </a:r>
          </a:p>
          <a:p>
            <a:pPr algn="ctr"/>
            <a:r>
              <a:rPr lang="en-US" dirty="0"/>
              <a:t>National Institute of Standards and Technology</a:t>
            </a:r>
            <a:r>
              <a:rPr lang="en-US" baseline="30000" dirty="0"/>
              <a:t>1</a:t>
            </a:r>
            <a:r>
              <a:rPr lang="en-US" dirty="0"/>
              <a:t> </a:t>
            </a:r>
          </a:p>
        </p:txBody>
      </p:sp>
      <p:sp>
        <p:nvSpPr>
          <p:cNvPr id="6" name="Date Placeholder 1"/>
          <p:cNvSpPr>
            <a:spLocks noGrp="1"/>
          </p:cNvSpPr>
          <p:nvPr>
            <p:ph type="dt" sz="half" idx="10"/>
          </p:nvPr>
        </p:nvSpPr>
        <p:spPr>
          <a:xfrm>
            <a:off x="3213100" y="6413770"/>
            <a:ext cx="2641600" cy="457200"/>
          </a:xfrm>
        </p:spPr>
        <p:txBody>
          <a:bodyPr/>
          <a:lstStyle/>
          <a:p>
            <a:pPr algn="ctr">
              <a:defRPr/>
            </a:pPr>
            <a:fld id="{0E497D5D-72DA-4E9C-A52B-570FFA062F27}" type="datetime1">
              <a:rPr lang="en-US" smtClean="0"/>
              <a:pPr algn="ctr">
                <a:defRPr/>
              </a:pPr>
              <a:t>9/21/2017</a:t>
            </a:fld>
            <a:endParaRPr lang="en-US" dirty="0"/>
          </a:p>
        </p:txBody>
      </p:sp>
      <p:sp>
        <p:nvSpPr>
          <p:cNvPr id="7" name="TextBox 6"/>
          <p:cNvSpPr txBox="1"/>
          <p:nvPr/>
        </p:nvSpPr>
        <p:spPr>
          <a:xfrm>
            <a:off x="228600" y="5431927"/>
            <a:ext cx="8610600" cy="830997"/>
          </a:xfrm>
          <a:prstGeom prst="rect">
            <a:avLst/>
          </a:prstGeom>
          <a:noFill/>
        </p:spPr>
        <p:txBody>
          <a:bodyPr wrap="square" rtlCol="0">
            <a:spAutoFit/>
          </a:bodyPr>
          <a:lstStyle/>
          <a:p>
            <a:r>
              <a:rPr lang="en-US" sz="1200" baseline="30000" dirty="0"/>
              <a:t>1</a:t>
            </a:r>
            <a:r>
              <a:rPr lang="en-US" sz="1200" dirty="0"/>
              <a:t>Contribution of the National Institute of Standards and Technology.  Not subject to copyright.  Certain commercial equipment, instruments, or materials are identified to specify adequately the experimental procedure. Such identification does not imply recommendation or endorsement by the National Institute of Standards and Technology, nor does it imply that the materials or equipment identified are the best available for the purpose.</a:t>
            </a:r>
          </a:p>
        </p:txBody>
      </p:sp>
      <p:pic>
        <p:nvPicPr>
          <p:cNvPr id="2" name="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901238" y="6078538"/>
            <a:ext cx="609600" cy="6096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27000">
        <p:fade/>
      </p:transition>
    </mc:Choice>
    <mc:Fallback xmlns="">
      <p:transition spd="med" advTm="27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5983"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7" objId="2"/>
        <p14:stopEvt time="25659" objId="2"/>
      </p14:showEvtLst>
    </p:ext>
  </p:extLst>
</p:sld>
</file>

<file path=ppt/slides/slide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762000" y="277813"/>
            <a:ext cx="8686800" cy="636587"/>
          </a:xfrm>
        </p:spPr>
        <p:txBody>
          <a:bodyPr/>
          <a:lstStyle/>
          <a:p>
            <a:pPr eaLnBrk="1" hangingPunct="1"/>
            <a:r>
              <a:rPr lang="en-US" altLang="en-US" sz="3800"/>
              <a:t>Internal Standards:  Choice &amp; Number</a:t>
            </a:r>
          </a:p>
        </p:txBody>
      </p:sp>
      <p:sp>
        <p:nvSpPr>
          <p:cNvPr id="9219" name="Rectangle 3"/>
          <p:cNvSpPr>
            <a:spLocks noGrp="1" noChangeArrowheads="1"/>
          </p:cNvSpPr>
          <p:nvPr>
            <p:ph type="body" idx="1"/>
          </p:nvPr>
        </p:nvSpPr>
        <p:spPr>
          <a:xfrm>
            <a:off x="457200" y="1371600"/>
            <a:ext cx="8001000" cy="5257800"/>
          </a:xfrm>
        </p:spPr>
        <p:txBody>
          <a:bodyPr/>
          <a:lstStyle/>
          <a:p>
            <a:pPr eaLnBrk="1" hangingPunct="1">
              <a:lnSpc>
                <a:spcPct val="90000"/>
              </a:lnSpc>
              <a:spcAft>
                <a:spcPts val="1800"/>
              </a:spcAft>
            </a:pPr>
            <a:r>
              <a:rPr lang="en-US" altLang="en-US" sz="2400" dirty="0"/>
              <a:t>Isotopically labeled compounds are preferable</a:t>
            </a:r>
          </a:p>
          <a:p>
            <a:pPr lvl="1" eaLnBrk="1" hangingPunct="1">
              <a:lnSpc>
                <a:spcPct val="90000"/>
              </a:lnSpc>
              <a:spcAft>
                <a:spcPts val="1800"/>
              </a:spcAft>
            </a:pPr>
            <a:r>
              <a:rPr lang="en-US" altLang="en-US" sz="2400" dirty="0"/>
              <a:t>Perdeuterated compounds: resolved in RPLC separations (e.g., PAHs)</a:t>
            </a:r>
          </a:p>
          <a:p>
            <a:pPr lvl="1" eaLnBrk="1" hangingPunct="1">
              <a:lnSpc>
                <a:spcPct val="90000"/>
              </a:lnSpc>
              <a:spcAft>
                <a:spcPts val="1800"/>
              </a:spcAft>
            </a:pPr>
            <a:r>
              <a:rPr lang="en-US" altLang="en-US" sz="2400" dirty="0"/>
              <a:t>Typically for MS, </a:t>
            </a:r>
            <a:r>
              <a:rPr lang="en-US" altLang="en-US" sz="2400" i="1" dirty="0"/>
              <a:t>m/z</a:t>
            </a:r>
            <a:r>
              <a:rPr lang="en-US" altLang="en-US" sz="2400" dirty="0"/>
              <a:t> difference should be at least 3</a:t>
            </a:r>
          </a:p>
          <a:p>
            <a:pPr lvl="1" eaLnBrk="1" hangingPunct="1">
              <a:lnSpc>
                <a:spcPct val="90000"/>
              </a:lnSpc>
              <a:spcAft>
                <a:spcPts val="1800"/>
              </a:spcAft>
            </a:pPr>
            <a:r>
              <a:rPr lang="en-US" altLang="en-US" sz="2400" dirty="0"/>
              <a:t>Separation of analyte and IS </a:t>
            </a:r>
            <a:r>
              <a:rPr lang="en-US" altLang="en-US" sz="2400" i="1" u="sng" dirty="0" err="1"/>
              <a:t>is</a:t>
            </a:r>
            <a:r>
              <a:rPr lang="en-US" altLang="en-US" sz="2400" i="1" u="sng" dirty="0"/>
              <a:t> not</a:t>
            </a:r>
            <a:r>
              <a:rPr lang="en-US" altLang="en-US" sz="2400" dirty="0"/>
              <a:t> desirable for MS</a:t>
            </a:r>
          </a:p>
          <a:p>
            <a:pPr lvl="1" eaLnBrk="1" hangingPunct="1">
              <a:lnSpc>
                <a:spcPct val="90000"/>
              </a:lnSpc>
              <a:spcAft>
                <a:spcPts val="1800"/>
              </a:spcAft>
            </a:pPr>
            <a:r>
              <a:rPr lang="en-US" altLang="en-US" sz="2400" baseline="30000" dirty="0"/>
              <a:t>2</a:t>
            </a:r>
            <a:r>
              <a:rPr lang="en-US" altLang="en-US" sz="2400" dirty="0"/>
              <a:t>H vs </a:t>
            </a:r>
            <a:r>
              <a:rPr lang="en-US" altLang="en-US" sz="2400" baseline="30000" dirty="0"/>
              <a:t>13</a:t>
            </a:r>
            <a:r>
              <a:rPr lang="en-US" altLang="en-US" sz="2400" dirty="0"/>
              <a:t>C labels:</a:t>
            </a:r>
          </a:p>
          <a:p>
            <a:pPr lvl="2" eaLnBrk="1" hangingPunct="1">
              <a:lnSpc>
                <a:spcPct val="90000"/>
              </a:lnSpc>
            </a:pPr>
            <a:r>
              <a:rPr lang="en-US" altLang="en-US" sz="1800" dirty="0"/>
              <a:t>Deuterium / hydrogen exchange may occur with </a:t>
            </a:r>
            <a:r>
              <a:rPr lang="en-US" altLang="en-US" sz="1800" baseline="30000" dirty="0"/>
              <a:t>2</a:t>
            </a:r>
            <a:r>
              <a:rPr lang="en-US" altLang="en-US" sz="1800" dirty="0"/>
              <a:t>H labeled reagents </a:t>
            </a:r>
          </a:p>
          <a:p>
            <a:pPr lvl="2" eaLnBrk="1" hangingPunct="1">
              <a:lnSpc>
                <a:spcPct val="90000"/>
              </a:lnSpc>
            </a:pPr>
            <a:endParaRPr lang="en-US" altLang="en-US" sz="1800" baseline="30000" dirty="0"/>
          </a:p>
          <a:p>
            <a:pPr lvl="2" eaLnBrk="1" hangingPunct="1">
              <a:lnSpc>
                <a:spcPct val="90000"/>
              </a:lnSpc>
            </a:pPr>
            <a:r>
              <a:rPr lang="en-US" altLang="en-US" sz="1800" baseline="30000" dirty="0"/>
              <a:t>13</a:t>
            </a:r>
            <a:r>
              <a:rPr lang="en-US" altLang="en-US" sz="1800" dirty="0"/>
              <a:t>C retention is similar to unlabeled reagents; separation of perdeuterated and unlabeled reagents may be possible</a:t>
            </a:r>
          </a:p>
        </p:txBody>
      </p:sp>
      <p:pic>
        <p:nvPicPr>
          <p:cNvPr id="3" name="10">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248900" y="6170613"/>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150779">
        <p:fade/>
      </p:transition>
    </mc:Choice>
    <mc:Fallback xmlns="">
      <p:transition spd="med" advTm="150779">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49095"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21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21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219">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219">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9219">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9219">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31" fill="hold" display="0">
                  <p:stCondLst>
                    <p:cond delay="indefinite"/>
                  </p:stCondLst>
                  <p:endCondLst>
                    <p:cond evt="onStopAudio" delay="0">
                      <p:tgtEl>
                        <p:sldTgt/>
                      </p:tgtEl>
                    </p:cond>
                  </p:endCondLst>
                </p:cTn>
                <p:tgtEl>
                  <p:spTgt spid="3"/>
                </p:tgtEl>
              </p:cMediaNode>
            </p:audio>
          </p:childTnLst>
        </p:cTn>
      </p:par>
    </p:tnLst>
  </p:timing>
  <p:extLst mod="1">
    <p:ext uri="{E180D4A7-C9FB-4DFB-919C-405C955672EB}">
      <p14:showEvtLst xmlns:p14="http://schemas.microsoft.com/office/powerpoint/2010/main">
        <p14:playEvt time="9" objId="3"/>
        <p14:stopEvt time="149157" objId="3"/>
      </p14:showEvtLst>
    </p:ext>
  </p:extLst>
</p:sld>
</file>

<file path=ppt/slides/slide1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762000" y="277813"/>
            <a:ext cx="8686800" cy="636587"/>
          </a:xfrm>
        </p:spPr>
        <p:txBody>
          <a:bodyPr/>
          <a:lstStyle/>
          <a:p>
            <a:pPr eaLnBrk="1" hangingPunct="1"/>
            <a:r>
              <a:rPr lang="en-US" altLang="en-US" sz="3800"/>
              <a:t>Internal Standards:  Choice &amp; Number</a:t>
            </a:r>
          </a:p>
        </p:txBody>
      </p:sp>
      <p:sp>
        <p:nvSpPr>
          <p:cNvPr id="9219" name="Rectangle 3"/>
          <p:cNvSpPr>
            <a:spLocks noGrp="1" noChangeArrowheads="1"/>
          </p:cNvSpPr>
          <p:nvPr>
            <p:ph type="body" idx="1"/>
          </p:nvPr>
        </p:nvSpPr>
        <p:spPr>
          <a:xfrm>
            <a:off x="457200" y="1371600"/>
            <a:ext cx="8382000" cy="5257800"/>
          </a:xfrm>
        </p:spPr>
        <p:txBody>
          <a:bodyPr/>
          <a:lstStyle/>
          <a:p>
            <a:pPr eaLnBrk="1" hangingPunct="1">
              <a:lnSpc>
                <a:spcPct val="90000"/>
              </a:lnSpc>
            </a:pPr>
            <a:r>
              <a:rPr lang="en-US" altLang="en-US" sz="2400" dirty="0"/>
              <a:t>If labeled reagent is not available, try to select a compound as similar as possible to the analyte (i.e., methyl analog or isomer)</a:t>
            </a:r>
          </a:p>
          <a:p>
            <a:pPr eaLnBrk="1" hangingPunct="1">
              <a:lnSpc>
                <a:spcPct val="90000"/>
              </a:lnSpc>
            </a:pPr>
            <a:endParaRPr lang="en-US" altLang="en-US" sz="2400" dirty="0"/>
          </a:p>
          <a:p>
            <a:pPr eaLnBrk="1" hangingPunct="1">
              <a:lnSpc>
                <a:spcPct val="90000"/>
              </a:lnSpc>
            </a:pPr>
            <a:r>
              <a:rPr lang="en-US" altLang="en-US" sz="2400" dirty="0"/>
              <a:t>Internal standards should be resolved from analytes and matrix components, either by chromatography and/or by selective detection.</a:t>
            </a:r>
          </a:p>
          <a:p>
            <a:pPr eaLnBrk="1" hangingPunct="1">
              <a:lnSpc>
                <a:spcPct val="90000"/>
              </a:lnSpc>
            </a:pPr>
            <a:endParaRPr lang="en-US" altLang="en-US" sz="2400" dirty="0"/>
          </a:p>
          <a:p>
            <a:pPr eaLnBrk="1" hangingPunct="1">
              <a:lnSpc>
                <a:spcPct val="90000"/>
              </a:lnSpc>
            </a:pPr>
            <a:r>
              <a:rPr lang="en-US" altLang="en-US" sz="2400" dirty="0"/>
              <a:t>For determination of multiple analytes, use several internal standards to cover ranges in volatility and/or isomer sets</a:t>
            </a:r>
          </a:p>
        </p:txBody>
      </p:sp>
      <p:pic>
        <p:nvPicPr>
          <p:cNvPr id="2" name="11">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448925" y="6297613"/>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51098">
        <p:fade/>
      </p:transition>
    </mc:Choice>
    <mc:Fallback xmlns="">
      <p:transition spd="med" advTm="51098">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0364"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219">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21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219">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9"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8" objId="2"/>
        <p14:stopEvt time="50399" objId="2"/>
      </p14:showEvtLst>
    </p:ext>
  </p:extLs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tLang="en-US"/>
              <a:t>Internal Standards</a:t>
            </a:r>
          </a:p>
        </p:txBody>
      </p:sp>
      <p:sp>
        <p:nvSpPr>
          <p:cNvPr id="4" name="Rectangle 3"/>
          <p:cNvSpPr txBox="1">
            <a:spLocks noChangeArrowheads="1"/>
          </p:cNvSpPr>
          <p:nvPr/>
        </p:nvSpPr>
        <p:spPr>
          <a:xfrm>
            <a:off x="609600" y="1524000"/>
            <a:ext cx="3810000" cy="4530725"/>
          </a:xfrm>
          <a:prstGeom prst="rect">
            <a:avLst/>
          </a:prstGeom>
        </p:spPr>
        <p:txBody>
          <a:bodyPr/>
          <a:lstStyle>
            <a:lvl1pPr marL="342900" indent="-342900" algn="l" rtl="0" eaLnBrk="0" fontAlgn="base" hangingPunct="0">
              <a:spcBef>
                <a:spcPct val="20000"/>
              </a:spcBef>
              <a:spcAft>
                <a:spcPct val="0"/>
              </a:spcAft>
              <a:buClr>
                <a:schemeClr val="folHlink"/>
              </a:buClr>
              <a:buSzPct val="90000"/>
              <a:buFont typeface="Wingdings" panose="05000000000000000000"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75000"/>
              <a:buFont typeface="Wingdings" panose="05000000000000000000" pitchFamily="2" charset="2"/>
              <a:buChar char="n"/>
              <a:defRPr sz="2600">
                <a:solidFill>
                  <a:schemeClr val="tx1"/>
                </a:solidFill>
                <a:latin typeface="+mn-lt"/>
              </a:defRPr>
            </a:lvl2pPr>
            <a:lvl3pPr marL="1143000" indent="-228600" algn="l" rtl="0" eaLnBrk="0" fontAlgn="base" hangingPunct="0">
              <a:spcBef>
                <a:spcPct val="20000"/>
              </a:spcBef>
              <a:spcAft>
                <a:spcPct val="0"/>
              </a:spcAft>
              <a:buClr>
                <a:schemeClr val="folHlink"/>
              </a:buClr>
              <a:buSzPct val="55000"/>
              <a:buFont typeface="Wingdings" panose="05000000000000000000" pitchFamily="2" charset="2"/>
              <a:buChar char="n"/>
              <a:defRPr sz="2300">
                <a:solidFill>
                  <a:schemeClr val="tx1"/>
                </a:solidFill>
                <a:latin typeface="+mn-lt"/>
              </a:defRPr>
            </a:lvl3pPr>
            <a:lvl4pPr marL="16002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5pPr>
            <a:lvl6pPr marL="25146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9pPr>
          </a:lstStyle>
          <a:p>
            <a:pPr eaLnBrk="1" hangingPunct="1">
              <a:spcAft>
                <a:spcPts val="1800"/>
              </a:spcAft>
              <a:defRPr/>
            </a:pPr>
            <a:r>
              <a:rPr lang="en-US" altLang="en-US" sz="1800" kern="0" dirty="0"/>
              <a:t>For the internal standard approach, both the ratios and the absolute levels of analytes and internal standards should be similar for calibrants and unknowns</a:t>
            </a:r>
          </a:p>
          <a:p>
            <a:pPr eaLnBrk="1" hangingPunct="1">
              <a:spcAft>
                <a:spcPts val="1800"/>
              </a:spcAft>
              <a:defRPr/>
            </a:pPr>
            <a:r>
              <a:rPr lang="en-US" altLang="en-US" sz="1800" kern="0" dirty="0"/>
              <a:t>Internal standard level should be greater than contributions from interferences (noise, matrix constituents)</a:t>
            </a:r>
          </a:p>
          <a:p>
            <a:pPr eaLnBrk="1" hangingPunct="1">
              <a:spcAft>
                <a:spcPts val="1800"/>
              </a:spcAft>
              <a:defRPr/>
            </a:pPr>
            <a:r>
              <a:rPr lang="en-US" altLang="en-US" sz="1800" kern="0" dirty="0"/>
              <a:t>High levels of internal standard may be tolerable... (?)</a:t>
            </a:r>
          </a:p>
        </p:txBody>
      </p:sp>
      <p:sp>
        <p:nvSpPr>
          <p:cNvPr id="6" name="Rectangle 3"/>
          <p:cNvSpPr txBox="1">
            <a:spLocks noChangeArrowheads="1"/>
          </p:cNvSpPr>
          <p:nvPr/>
        </p:nvSpPr>
        <p:spPr>
          <a:xfrm>
            <a:off x="4876800" y="1539875"/>
            <a:ext cx="3886200" cy="4191000"/>
          </a:xfrm>
          <a:prstGeom prst="rect">
            <a:avLst/>
          </a:prstGeom>
        </p:spPr>
        <p:txBody>
          <a:bodyPr/>
          <a:lstStyle>
            <a:lvl1pPr marL="342900" indent="-342900" algn="l" rtl="0" eaLnBrk="0" fontAlgn="base" hangingPunct="0">
              <a:spcBef>
                <a:spcPct val="20000"/>
              </a:spcBef>
              <a:spcAft>
                <a:spcPct val="0"/>
              </a:spcAft>
              <a:buClr>
                <a:schemeClr val="folHlink"/>
              </a:buClr>
              <a:buSzPct val="90000"/>
              <a:buFont typeface="Wingdings" panose="05000000000000000000"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75000"/>
              <a:buFont typeface="Wingdings" panose="05000000000000000000" pitchFamily="2" charset="2"/>
              <a:buChar char="n"/>
              <a:defRPr sz="2600">
                <a:solidFill>
                  <a:schemeClr val="tx1"/>
                </a:solidFill>
                <a:latin typeface="+mn-lt"/>
              </a:defRPr>
            </a:lvl2pPr>
            <a:lvl3pPr marL="1143000" indent="-228600" algn="l" rtl="0" eaLnBrk="0" fontAlgn="base" hangingPunct="0">
              <a:spcBef>
                <a:spcPct val="20000"/>
              </a:spcBef>
              <a:spcAft>
                <a:spcPct val="0"/>
              </a:spcAft>
              <a:buClr>
                <a:schemeClr val="folHlink"/>
              </a:buClr>
              <a:buSzPct val="55000"/>
              <a:buFont typeface="Wingdings" panose="05000000000000000000" pitchFamily="2" charset="2"/>
              <a:buChar char="n"/>
              <a:defRPr sz="2300">
                <a:solidFill>
                  <a:schemeClr val="tx1"/>
                </a:solidFill>
                <a:latin typeface="+mn-lt"/>
              </a:defRPr>
            </a:lvl3pPr>
            <a:lvl4pPr marL="16002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5pPr>
            <a:lvl6pPr marL="25146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9pPr>
          </a:lstStyle>
          <a:p>
            <a:pPr eaLnBrk="1" hangingPunct="1">
              <a:lnSpc>
                <a:spcPct val="90000"/>
              </a:lnSpc>
              <a:spcAft>
                <a:spcPts val="1800"/>
              </a:spcAft>
              <a:defRPr/>
            </a:pPr>
            <a:r>
              <a:rPr lang="en-US" altLang="en-US" sz="1800" kern="0" dirty="0"/>
              <a:t>Internal standards have different consequences for short term fluctuations (“noise”) and longer term fluctuations (“drift”)</a:t>
            </a:r>
          </a:p>
          <a:p>
            <a:pPr eaLnBrk="1" hangingPunct="1">
              <a:lnSpc>
                <a:spcPct val="90000"/>
              </a:lnSpc>
              <a:spcAft>
                <a:spcPts val="1800"/>
              </a:spcAft>
              <a:defRPr/>
            </a:pPr>
            <a:r>
              <a:rPr lang="en-US" altLang="en-US" sz="1800" kern="0" dirty="0"/>
              <a:t>Isotopically labeled internal standards that coelute with the analyte improve MS precision by compensating for short term noise associated with ionization (this is the basis of IDMS)</a:t>
            </a:r>
          </a:p>
          <a:p>
            <a:pPr eaLnBrk="1" hangingPunct="1">
              <a:lnSpc>
                <a:spcPct val="90000"/>
              </a:lnSpc>
              <a:spcAft>
                <a:spcPts val="1800"/>
              </a:spcAft>
              <a:defRPr/>
            </a:pPr>
            <a:r>
              <a:rPr lang="en-US" altLang="en-US" sz="1800" kern="0" dirty="0"/>
              <a:t>Internal standards that are separated from the analyte do not compensate as well for short term fluctuations, but may compensate for drift</a:t>
            </a:r>
          </a:p>
          <a:p>
            <a:pPr eaLnBrk="1" hangingPunct="1">
              <a:lnSpc>
                <a:spcPct val="90000"/>
              </a:lnSpc>
              <a:spcAft>
                <a:spcPts val="1800"/>
              </a:spcAft>
              <a:defRPr/>
            </a:pPr>
            <a:endParaRPr lang="en-US" altLang="en-US" sz="2000" kern="0" dirty="0"/>
          </a:p>
        </p:txBody>
      </p:sp>
      <p:pic>
        <p:nvPicPr>
          <p:cNvPr id="2" name="1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193338" y="6188075"/>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86964">
        <p:fade/>
      </p:transition>
    </mc:Choice>
    <mc:Fallback xmlns="">
      <p:transition spd="med" advTm="86964">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85913"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31"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0" objId="2"/>
        <p14:stopEvt time="85946" objId="2"/>
      </p14:showEvtLst>
    </p:ext>
  </p:extLs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altLang="en-US"/>
              <a:t>Internal Standards</a:t>
            </a:r>
          </a:p>
        </p:txBody>
      </p:sp>
      <p:grpSp>
        <p:nvGrpSpPr>
          <p:cNvPr id="21507" name="Group 4"/>
          <p:cNvGrpSpPr>
            <a:grpSpLocks noChangeAspect="1"/>
          </p:cNvGrpSpPr>
          <p:nvPr/>
        </p:nvGrpSpPr>
        <p:grpSpPr bwMode="auto">
          <a:xfrm>
            <a:off x="685800" y="1295400"/>
            <a:ext cx="3543300" cy="996950"/>
            <a:chOff x="1764" y="1846"/>
            <a:chExt cx="2232" cy="628"/>
          </a:xfrm>
        </p:grpSpPr>
        <p:sp>
          <p:nvSpPr>
            <p:cNvPr id="21542" name="AutoShape 3"/>
            <p:cNvSpPr>
              <a:spLocks noChangeAspect="1" noChangeArrowheads="1" noTextEdit="1"/>
            </p:cNvSpPr>
            <p:nvPr/>
          </p:nvSpPr>
          <p:spPr bwMode="auto">
            <a:xfrm>
              <a:off x="1764" y="1846"/>
              <a:ext cx="2232" cy="6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543" name="Freeform 5"/>
            <p:cNvSpPr>
              <a:spLocks/>
            </p:cNvSpPr>
            <p:nvPr/>
          </p:nvSpPr>
          <p:spPr bwMode="auto">
            <a:xfrm>
              <a:off x="3564" y="2461"/>
              <a:ext cx="424" cy="1"/>
            </a:xfrm>
            <a:custGeom>
              <a:avLst/>
              <a:gdLst>
                <a:gd name="T0" fmla="*/ 6 w 424"/>
                <a:gd name="T1" fmla="*/ 0 h 1"/>
                <a:gd name="T2" fmla="*/ 13 w 424"/>
                <a:gd name="T3" fmla="*/ 0 h 1"/>
                <a:gd name="T4" fmla="*/ 25 w 424"/>
                <a:gd name="T5" fmla="*/ 0 h 1"/>
                <a:gd name="T6" fmla="*/ 36 w 424"/>
                <a:gd name="T7" fmla="*/ 0 h 1"/>
                <a:gd name="T8" fmla="*/ 48 w 424"/>
                <a:gd name="T9" fmla="*/ 0 h 1"/>
                <a:gd name="T10" fmla="*/ 59 w 424"/>
                <a:gd name="T11" fmla="*/ 0 h 1"/>
                <a:gd name="T12" fmla="*/ 73 w 424"/>
                <a:gd name="T13" fmla="*/ 0 h 1"/>
                <a:gd name="T14" fmla="*/ 84 w 424"/>
                <a:gd name="T15" fmla="*/ 0 h 1"/>
                <a:gd name="T16" fmla="*/ 94 w 424"/>
                <a:gd name="T17" fmla="*/ 0 h 1"/>
                <a:gd name="T18" fmla="*/ 105 w 424"/>
                <a:gd name="T19" fmla="*/ 0 h 1"/>
                <a:gd name="T20" fmla="*/ 115 w 424"/>
                <a:gd name="T21" fmla="*/ 0 h 1"/>
                <a:gd name="T22" fmla="*/ 123 w 424"/>
                <a:gd name="T23" fmla="*/ 0 h 1"/>
                <a:gd name="T24" fmla="*/ 136 w 424"/>
                <a:gd name="T25" fmla="*/ 0 h 1"/>
                <a:gd name="T26" fmla="*/ 148 w 424"/>
                <a:gd name="T27" fmla="*/ 0 h 1"/>
                <a:gd name="T28" fmla="*/ 159 w 424"/>
                <a:gd name="T29" fmla="*/ 0 h 1"/>
                <a:gd name="T30" fmla="*/ 173 w 424"/>
                <a:gd name="T31" fmla="*/ 0 h 1"/>
                <a:gd name="T32" fmla="*/ 186 w 424"/>
                <a:gd name="T33" fmla="*/ 0 h 1"/>
                <a:gd name="T34" fmla="*/ 200 w 424"/>
                <a:gd name="T35" fmla="*/ 0 h 1"/>
                <a:gd name="T36" fmla="*/ 211 w 424"/>
                <a:gd name="T37" fmla="*/ 0 h 1"/>
                <a:gd name="T38" fmla="*/ 223 w 424"/>
                <a:gd name="T39" fmla="*/ 0 h 1"/>
                <a:gd name="T40" fmla="*/ 236 w 424"/>
                <a:gd name="T41" fmla="*/ 0 h 1"/>
                <a:gd name="T42" fmla="*/ 248 w 424"/>
                <a:gd name="T43" fmla="*/ 0 h 1"/>
                <a:gd name="T44" fmla="*/ 259 w 424"/>
                <a:gd name="T45" fmla="*/ 0 h 1"/>
                <a:gd name="T46" fmla="*/ 273 w 424"/>
                <a:gd name="T47" fmla="*/ 0 h 1"/>
                <a:gd name="T48" fmla="*/ 282 w 424"/>
                <a:gd name="T49" fmla="*/ 0 h 1"/>
                <a:gd name="T50" fmla="*/ 294 w 424"/>
                <a:gd name="T51" fmla="*/ 0 h 1"/>
                <a:gd name="T52" fmla="*/ 303 w 424"/>
                <a:gd name="T53" fmla="*/ 1 h 1"/>
                <a:gd name="T54" fmla="*/ 317 w 424"/>
                <a:gd name="T55" fmla="*/ 1 h 1"/>
                <a:gd name="T56" fmla="*/ 328 w 424"/>
                <a:gd name="T57" fmla="*/ 1 h 1"/>
                <a:gd name="T58" fmla="*/ 342 w 424"/>
                <a:gd name="T59" fmla="*/ 1 h 1"/>
                <a:gd name="T60" fmla="*/ 355 w 424"/>
                <a:gd name="T61" fmla="*/ 1 h 1"/>
                <a:gd name="T62" fmla="*/ 369 w 424"/>
                <a:gd name="T63" fmla="*/ 1 h 1"/>
                <a:gd name="T64" fmla="*/ 380 w 424"/>
                <a:gd name="T65" fmla="*/ 1 h 1"/>
                <a:gd name="T66" fmla="*/ 394 w 424"/>
                <a:gd name="T67" fmla="*/ 1 h 1"/>
                <a:gd name="T68" fmla="*/ 405 w 424"/>
                <a:gd name="T69" fmla="*/ 1 h 1"/>
                <a:gd name="T70" fmla="*/ 419 w 424"/>
                <a:gd name="T71" fmla="*/ 1 h 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4" h="1">
                  <a:moveTo>
                    <a:pt x="0" y="0"/>
                  </a:moveTo>
                  <a:lnTo>
                    <a:pt x="6" y="0"/>
                  </a:lnTo>
                  <a:lnTo>
                    <a:pt x="9" y="0"/>
                  </a:lnTo>
                  <a:lnTo>
                    <a:pt x="13" y="0"/>
                  </a:lnTo>
                  <a:lnTo>
                    <a:pt x="19" y="0"/>
                  </a:lnTo>
                  <a:lnTo>
                    <a:pt x="25" y="0"/>
                  </a:lnTo>
                  <a:lnTo>
                    <a:pt x="31" y="0"/>
                  </a:lnTo>
                  <a:lnTo>
                    <a:pt x="36" y="0"/>
                  </a:lnTo>
                  <a:lnTo>
                    <a:pt x="42" y="0"/>
                  </a:lnTo>
                  <a:lnTo>
                    <a:pt x="48" y="0"/>
                  </a:lnTo>
                  <a:lnTo>
                    <a:pt x="54" y="0"/>
                  </a:lnTo>
                  <a:lnTo>
                    <a:pt x="59" y="0"/>
                  </a:lnTo>
                  <a:lnTo>
                    <a:pt x="65" y="0"/>
                  </a:lnTo>
                  <a:lnTo>
                    <a:pt x="73" y="0"/>
                  </a:lnTo>
                  <a:lnTo>
                    <a:pt x="79" y="0"/>
                  </a:lnTo>
                  <a:lnTo>
                    <a:pt x="84" y="0"/>
                  </a:lnTo>
                  <a:lnTo>
                    <a:pt x="88" y="0"/>
                  </a:lnTo>
                  <a:lnTo>
                    <a:pt x="94" y="0"/>
                  </a:lnTo>
                  <a:lnTo>
                    <a:pt x="100" y="0"/>
                  </a:lnTo>
                  <a:lnTo>
                    <a:pt x="105" y="0"/>
                  </a:lnTo>
                  <a:lnTo>
                    <a:pt x="111" y="0"/>
                  </a:lnTo>
                  <a:lnTo>
                    <a:pt x="115" y="0"/>
                  </a:lnTo>
                  <a:lnTo>
                    <a:pt x="119" y="0"/>
                  </a:lnTo>
                  <a:lnTo>
                    <a:pt x="123" y="0"/>
                  </a:lnTo>
                  <a:lnTo>
                    <a:pt x="129" y="0"/>
                  </a:lnTo>
                  <a:lnTo>
                    <a:pt x="136" y="0"/>
                  </a:lnTo>
                  <a:lnTo>
                    <a:pt x="142" y="0"/>
                  </a:lnTo>
                  <a:lnTo>
                    <a:pt x="148" y="0"/>
                  </a:lnTo>
                  <a:lnTo>
                    <a:pt x="153" y="0"/>
                  </a:lnTo>
                  <a:lnTo>
                    <a:pt x="159" y="0"/>
                  </a:lnTo>
                  <a:lnTo>
                    <a:pt x="165" y="0"/>
                  </a:lnTo>
                  <a:lnTo>
                    <a:pt x="173" y="0"/>
                  </a:lnTo>
                  <a:lnTo>
                    <a:pt x="178" y="0"/>
                  </a:lnTo>
                  <a:lnTo>
                    <a:pt x="186" y="0"/>
                  </a:lnTo>
                  <a:lnTo>
                    <a:pt x="192" y="0"/>
                  </a:lnTo>
                  <a:lnTo>
                    <a:pt x="200" y="0"/>
                  </a:lnTo>
                  <a:lnTo>
                    <a:pt x="205" y="0"/>
                  </a:lnTo>
                  <a:lnTo>
                    <a:pt x="211" y="0"/>
                  </a:lnTo>
                  <a:lnTo>
                    <a:pt x="219" y="0"/>
                  </a:lnTo>
                  <a:lnTo>
                    <a:pt x="223" y="0"/>
                  </a:lnTo>
                  <a:lnTo>
                    <a:pt x="230" y="0"/>
                  </a:lnTo>
                  <a:lnTo>
                    <a:pt x="236" y="0"/>
                  </a:lnTo>
                  <a:lnTo>
                    <a:pt x="242" y="0"/>
                  </a:lnTo>
                  <a:lnTo>
                    <a:pt x="248" y="0"/>
                  </a:lnTo>
                  <a:lnTo>
                    <a:pt x="253" y="0"/>
                  </a:lnTo>
                  <a:lnTo>
                    <a:pt x="259" y="0"/>
                  </a:lnTo>
                  <a:lnTo>
                    <a:pt x="265" y="0"/>
                  </a:lnTo>
                  <a:lnTo>
                    <a:pt x="273" y="0"/>
                  </a:lnTo>
                  <a:lnTo>
                    <a:pt x="278" y="0"/>
                  </a:lnTo>
                  <a:lnTo>
                    <a:pt x="282" y="0"/>
                  </a:lnTo>
                  <a:lnTo>
                    <a:pt x="288" y="0"/>
                  </a:lnTo>
                  <a:lnTo>
                    <a:pt x="294" y="0"/>
                  </a:lnTo>
                  <a:lnTo>
                    <a:pt x="298" y="1"/>
                  </a:lnTo>
                  <a:lnTo>
                    <a:pt x="303" y="1"/>
                  </a:lnTo>
                  <a:lnTo>
                    <a:pt x="309" y="1"/>
                  </a:lnTo>
                  <a:lnTo>
                    <a:pt x="317" y="1"/>
                  </a:lnTo>
                  <a:lnTo>
                    <a:pt x="323" y="1"/>
                  </a:lnTo>
                  <a:lnTo>
                    <a:pt x="328" y="1"/>
                  </a:lnTo>
                  <a:lnTo>
                    <a:pt x="336" y="1"/>
                  </a:lnTo>
                  <a:lnTo>
                    <a:pt x="342" y="1"/>
                  </a:lnTo>
                  <a:lnTo>
                    <a:pt x="349" y="1"/>
                  </a:lnTo>
                  <a:lnTo>
                    <a:pt x="355" y="1"/>
                  </a:lnTo>
                  <a:lnTo>
                    <a:pt x="363" y="1"/>
                  </a:lnTo>
                  <a:lnTo>
                    <a:pt x="369" y="1"/>
                  </a:lnTo>
                  <a:lnTo>
                    <a:pt x="374" y="1"/>
                  </a:lnTo>
                  <a:lnTo>
                    <a:pt x="380" y="1"/>
                  </a:lnTo>
                  <a:lnTo>
                    <a:pt x="388" y="1"/>
                  </a:lnTo>
                  <a:lnTo>
                    <a:pt x="394" y="1"/>
                  </a:lnTo>
                  <a:lnTo>
                    <a:pt x="399" y="1"/>
                  </a:lnTo>
                  <a:lnTo>
                    <a:pt x="405" y="1"/>
                  </a:lnTo>
                  <a:lnTo>
                    <a:pt x="411" y="1"/>
                  </a:lnTo>
                  <a:lnTo>
                    <a:pt x="419" y="1"/>
                  </a:lnTo>
                  <a:lnTo>
                    <a:pt x="424" y="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44" name="Freeform 6"/>
            <p:cNvSpPr>
              <a:spLocks/>
            </p:cNvSpPr>
            <p:nvPr/>
          </p:nvSpPr>
          <p:spPr bwMode="auto">
            <a:xfrm>
              <a:off x="2895" y="2019"/>
              <a:ext cx="669" cy="442"/>
            </a:xfrm>
            <a:custGeom>
              <a:avLst/>
              <a:gdLst>
                <a:gd name="T0" fmla="*/ 33 w 669"/>
                <a:gd name="T1" fmla="*/ 438 h 442"/>
                <a:gd name="T2" fmla="*/ 70 w 669"/>
                <a:gd name="T3" fmla="*/ 438 h 442"/>
                <a:gd name="T4" fmla="*/ 112 w 669"/>
                <a:gd name="T5" fmla="*/ 438 h 442"/>
                <a:gd name="T6" fmla="*/ 152 w 669"/>
                <a:gd name="T7" fmla="*/ 438 h 442"/>
                <a:gd name="T8" fmla="*/ 194 w 669"/>
                <a:gd name="T9" fmla="*/ 438 h 442"/>
                <a:gd name="T10" fmla="*/ 235 w 669"/>
                <a:gd name="T11" fmla="*/ 438 h 442"/>
                <a:gd name="T12" fmla="*/ 264 w 669"/>
                <a:gd name="T13" fmla="*/ 438 h 442"/>
                <a:gd name="T14" fmla="*/ 269 w 669"/>
                <a:gd name="T15" fmla="*/ 438 h 442"/>
                <a:gd name="T16" fmla="*/ 273 w 669"/>
                <a:gd name="T17" fmla="*/ 438 h 442"/>
                <a:gd name="T18" fmla="*/ 275 w 669"/>
                <a:gd name="T19" fmla="*/ 436 h 442"/>
                <a:gd name="T20" fmla="*/ 275 w 669"/>
                <a:gd name="T21" fmla="*/ 428 h 442"/>
                <a:gd name="T22" fmla="*/ 277 w 669"/>
                <a:gd name="T23" fmla="*/ 428 h 442"/>
                <a:gd name="T24" fmla="*/ 279 w 669"/>
                <a:gd name="T25" fmla="*/ 432 h 442"/>
                <a:gd name="T26" fmla="*/ 285 w 669"/>
                <a:gd name="T27" fmla="*/ 436 h 442"/>
                <a:gd name="T28" fmla="*/ 294 w 669"/>
                <a:gd name="T29" fmla="*/ 438 h 442"/>
                <a:gd name="T30" fmla="*/ 306 w 669"/>
                <a:gd name="T31" fmla="*/ 438 h 442"/>
                <a:gd name="T32" fmla="*/ 325 w 669"/>
                <a:gd name="T33" fmla="*/ 438 h 442"/>
                <a:gd name="T34" fmla="*/ 333 w 669"/>
                <a:gd name="T35" fmla="*/ 436 h 442"/>
                <a:gd name="T36" fmla="*/ 338 w 669"/>
                <a:gd name="T37" fmla="*/ 434 h 442"/>
                <a:gd name="T38" fmla="*/ 344 w 669"/>
                <a:gd name="T39" fmla="*/ 428 h 442"/>
                <a:gd name="T40" fmla="*/ 348 w 669"/>
                <a:gd name="T41" fmla="*/ 419 h 442"/>
                <a:gd name="T42" fmla="*/ 352 w 669"/>
                <a:gd name="T43" fmla="*/ 407 h 442"/>
                <a:gd name="T44" fmla="*/ 356 w 669"/>
                <a:gd name="T45" fmla="*/ 392 h 442"/>
                <a:gd name="T46" fmla="*/ 360 w 669"/>
                <a:gd name="T47" fmla="*/ 374 h 442"/>
                <a:gd name="T48" fmla="*/ 363 w 669"/>
                <a:gd name="T49" fmla="*/ 349 h 442"/>
                <a:gd name="T50" fmla="*/ 365 w 669"/>
                <a:gd name="T51" fmla="*/ 330 h 442"/>
                <a:gd name="T52" fmla="*/ 365 w 669"/>
                <a:gd name="T53" fmla="*/ 319 h 442"/>
                <a:gd name="T54" fmla="*/ 367 w 669"/>
                <a:gd name="T55" fmla="*/ 311 h 442"/>
                <a:gd name="T56" fmla="*/ 367 w 669"/>
                <a:gd name="T57" fmla="*/ 303 h 442"/>
                <a:gd name="T58" fmla="*/ 371 w 669"/>
                <a:gd name="T59" fmla="*/ 259 h 442"/>
                <a:gd name="T60" fmla="*/ 377 w 669"/>
                <a:gd name="T61" fmla="*/ 190 h 442"/>
                <a:gd name="T62" fmla="*/ 383 w 669"/>
                <a:gd name="T63" fmla="*/ 104 h 442"/>
                <a:gd name="T64" fmla="*/ 388 w 669"/>
                <a:gd name="T65" fmla="*/ 50 h 442"/>
                <a:gd name="T66" fmla="*/ 392 w 669"/>
                <a:gd name="T67" fmla="*/ 15 h 442"/>
                <a:gd name="T68" fmla="*/ 396 w 669"/>
                <a:gd name="T69" fmla="*/ 0 h 442"/>
                <a:gd name="T70" fmla="*/ 400 w 669"/>
                <a:gd name="T71" fmla="*/ 2 h 442"/>
                <a:gd name="T72" fmla="*/ 402 w 669"/>
                <a:gd name="T73" fmla="*/ 9 h 442"/>
                <a:gd name="T74" fmla="*/ 404 w 669"/>
                <a:gd name="T75" fmla="*/ 27 h 442"/>
                <a:gd name="T76" fmla="*/ 410 w 669"/>
                <a:gd name="T77" fmla="*/ 71 h 442"/>
                <a:gd name="T78" fmla="*/ 415 w 669"/>
                <a:gd name="T79" fmla="*/ 140 h 442"/>
                <a:gd name="T80" fmla="*/ 423 w 669"/>
                <a:gd name="T81" fmla="*/ 232 h 442"/>
                <a:gd name="T82" fmla="*/ 427 w 669"/>
                <a:gd name="T83" fmla="*/ 280 h 442"/>
                <a:gd name="T84" fmla="*/ 431 w 669"/>
                <a:gd name="T85" fmla="*/ 317 h 442"/>
                <a:gd name="T86" fmla="*/ 434 w 669"/>
                <a:gd name="T87" fmla="*/ 346 h 442"/>
                <a:gd name="T88" fmla="*/ 436 w 669"/>
                <a:gd name="T89" fmla="*/ 359 h 442"/>
                <a:gd name="T90" fmla="*/ 440 w 669"/>
                <a:gd name="T91" fmla="*/ 378 h 442"/>
                <a:gd name="T92" fmla="*/ 446 w 669"/>
                <a:gd name="T93" fmla="*/ 395 h 442"/>
                <a:gd name="T94" fmla="*/ 450 w 669"/>
                <a:gd name="T95" fmla="*/ 409 h 442"/>
                <a:gd name="T96" fmla="*/ 456 w 669"/>
                <a:gd name="T97" fmla="*/ 420 h 442"/>
                <a:gd name="T98" fmla="*/ 463 w 669"/>
                <a:gd name="T99" fmla="*/ 428 h 442"/>
                <a:gd name="T100" fmla="*/ 473 w 669"/>
                <a:gd name="T101" fmla="*/ 434 h 442"/>
                <a:gd name="T102" fmla="*/ 488 w 669"/>
                <a:gd name="T103" fmla="*/ 438 h 442"/>
                <a:gd name="T104" fmla="*/ 511 w 669"/>
                <a:gd name="T105" fmla="*/ 440 h 442"/>
                <a:gd name="T106" fmla="*/ 540 w 669"/>
                <a:gd name="T107" fmla="*/ 440 h 442"/>
                <a:gd name="T108" fmla="*/ 577 w 669"/>
                <a:gd name="T109" fmla="*/ 440 h 442"/>
                <a:gd name="T110" fmla="*/ 617 w 669"/>
                <a:gd name="T111" fmla="*/ 442 h 442"/>
                <a:gd name="T112" fmla="*/ 657 w 669"/>
                <a:gd name="T113" fmla="*/ 442 h 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69" h="442">
                  <a:moveTo>
                    <a:pt x="0" y="438"/>
                  </a:moveTo>
                  <a:lnTo>
                    <a:pt x="6" y="436"/>
                  </a:lnTo>
                  <a:lnTo>
                    <a:pt x="12" y="436"/>
                  </a:lnTo>
                  <a:lnTo>
                    <a:pt x="18" y="436"/>
                  </a:lnTo>
                  <a:lnTo>
                    <a:pt x="21" y="438"/>
                  </a:lnTo>
                  <a:lnTo>
                    <a:pt x="27" y="438"/>
                  </a:lnTo>
                  <a:lnTo>
                    <a:pt x="33" y="438"/>
                  </a:lnTo>
                  <a:lnTo>
                    <a:pt x="37" y="438"/>
                  </a:lnTo>
                  <a:lnTo>
                    <a:pt x="41" y="438"/>
                  </a:lnTo>
                  <a:lnTo>
                    <a:pt x="46" y="438"/>
                  </a:lnTo>
                  <a:lnTo>
                    <a:pt x="52" y="438"/>
                  </a:lnTo>
                  <a:lnTo>
                    <a:pt x="58" y="438"/>
                  </a:lnTo>
                  <a:lnTo>
                    <a:pt x="64" y="438"/>
                  </a:lnTo>
                  <a:lnTo>
                    <a:pt x="70" y="438"/>
                  </a:lnTo>
                  <a:lnTo>
                    <a:pt x="75" y="438"/>
                  </a:lnTo>
                  <a:lnTo>
                    <a:pt x="83" y="438"/>
                  </a:lnTo>
                  <a:lnTo>
                    <a:pt x="89" y="438"/>
                  </a:lnTo>
                  <a:lnTo>
                    <a:pt x="93" y="438"/>
                  </a:lnTo>
                  <a:lnTo>
                    <a:pt x="98" y="438"/>
                  </a:lnTo>
                  <a:lnTo>
                    <a:pt x="104" y="438"/>
                  </a:lnTo>
                  <a:lnTo>
                    <a:pt x="112" y="438"/>
                  </a:lnTo>
                  <a:lnTo>
                    <a:pt x="118" y="438"/>
                  </a:lnTo>
                  <a:lnTo>
                    <a:pt x="123" y="438"/>
                  </a:lnTo>
                  <a:lnTo>
                    <a:pt x="129" y="438"/>
                  </a:lnTo>
                  <a:lnTo>
                    <a:pt x="135" y="438"/>
                  </a:lnTo>
                  <a:lnTo>
                    <a:pt x="141" y="438"/>
                  </a:lnTo>
                  <a:lnTo>
                    <a:pt x="146" y="438"/>
                  </a:lnTo>
                  <a:lnTo>
                    <a:pt x="152" y="438"/>
                  </a:lnTo>
                  <a:lnTo>
                    <a:pt x="160" y="438"/>
                  </a:lnTo>
                  <a:lnTo>
                    <a:pt x="166" y="438"/>
                  </a:lnTo>
                  <a:lnTo>
                    <a:pt x="171" y="438"/>
                  </a:lnTo>
                  <a:lnTo>
                    <a:pt x="177" y="438"/>
                  </a:lnTo>
                  <a:lnTo>
                    <a:pt x="183" y="438"/>
                  </a:lnTo>
                  <a:lnTo>
                    <a:pt x="189" y="438"/>
                  </a:lnTo>
                  <a:lnTo>
                    <a:pt x="194" y="438"/>
                  </a:lnTo>
                  <a:lnTo>
                    <a:pt x="200" y="436"/>
                  </a:lnTo>
                  <a:lnTo>
                    <a:pt x="206" y="436"/>
                  </a:lnTo>
                  <a:lnTo>
                    <a:pt x="212" y="436"/>
                  </a:lnTo>
                  <a:lnTo>
                    <a:pt x="219" y="436"/>
                  </a:lnTo>
                  <a:lnTo>
                    <a:pt x="223" y="436"/>
                  </a:lnTo>
                  <a:lnTo>
                    <a:pt x="229" y="436"/>
                  </a:lnTo>
                  <a:lnTo>
                    <a:pt x="235" y="438"/>
                  </a:lnTo>
                  <a:lnTo>
                    <a:pt x="240" y="438"/>
                  </a:lnTo>
                  <a:lnTo>
                    <a:pt x="246" y="438"/>
                  </a:lnTo>
                  <a:lnTo>
                    <a:pt x="252" y="438"/>
                  </a:lnTo>
                  <a:lnTo>
                    <a:pt x="256" y="438"/>
                  </a:lnTo>
                  <a:lnTo>
                    <a:pt x="260" y="438"/>
                  </a:lnTo>
                  <a:lnTo>
                    <a:pt x="262" y="438"/>
                  </a:lnTo>
                  <a:lnTo>
                    <a:pt x="264" y="438"/>
                  </a:lnTo>
                  <a:lnTo>
                    <a:pt x="265" y="438"/>
                  </a:lnTo>
                  <a:lnTo>
                    <a:pt x="267" y="438"/>
                  </a:lnTo>
                  <a:lnTo>
                    <a:pt x="269" y="438"/>
                  </a:lnTo>
                  <a:lnTo>
                    <a:pt x="271" y="438"/>
                  </a:lnTo>
                  <a:lnTo>
                    <a:pt x="273" y="438"/>
                  </a:lnTo>
                  <a:lnTo>
                    <a:pt x="275" y="436"/>
                  </a:lnTo>
                  <a:lnTo>
                    <a:pt x="275" y="434"/>
                  </a:lnTo>
                  <a:lnTo>
                    <a:pt x="275" y="432"/>
                  </a:lnTo>
                  <a:lnTo>
                    <a:pt x="275" y="430"/>
                  </a:lnTo>
                  <a:lnTo>
                    <a:pt x="275" y="428"/>
                  </a:lnTo>
                  <a:lnTo>
                    <a:pt x="277" y="428"/>
                  </a:lnTo>
                  <a:lnTo>
                    <a:pt x="277" y="430"/>
                  </a:lnTo>
                  <a:lnTo>
                    <a:pt x="279" y="430"/>
                  </a:lnTo>
                  <a:lnTo>
                    <a:pt x="279" y="432"/>
                  </a:lnTo>
                  <a:lnTo>
                    <a:pt x="281" y="432"/>
                  </a:lnTo>
                  <a:lnTo>
                    <a:pt x="281" y="434"/>
                  </a:lnTo>
                  <a:lnTo>
                    <a:pt x="283" y="434"/>
                  </a:lnTo>
                  <a:lnTo>
                    <a:pt x="283" y="436"/>
                  </a:lnTo>
                  <a:lnTo>
                    <a:pt x="285" y="436"/>
                  </a:lnTo>
                  <a:lnTo>
                    <a:pt x="287" y="436"/>
                  </a:lnTo>
                  <a:lnTo>
                    <a:pt x="287" y="438"/>
                  </a:lnTo>
                  <a:lnTo>
                    <a:pt x="288" y="438"/>
                  </a:lnTo>
                  <a:lnTo>
                    <a:pt x="290" y="438"/>
                  </a:lnTo>
                  <a:lnTo>
                    <a:pt x="292" y="438"/>
                  </a:lnTo>
                  <a:lnTo>
                    <a:pt x="294" y="438"/>
                  </a:lnTo>
                  <a:lnTo>
                    <a:pt x="296" y="438"/>
                  </a:lnTo>
                  <a:lnTo>
                    <a:pt x="298" y="438"/>
                  </a:lnTo>
                  <a:lnTo>
                    <a:pt x="300" y="438"/>
                  </a:lnTo>
                  <a:lnTo>
                    <a:pt x="302" y="438"/>
                  </a:lnTo>
                  <a:lnTo>
                    <a:pt x="304" y="438"/>
                  </a:lnTo>
                  <a:lnTo>
                    <a:pt x="306" y="438"/>
                  </a:lnTo>
                  <a:lnTo>
                    <a:pt x="310" y="438"/>
                  </a:lnTo>
                  <a:lnTo>
                    <a:pt x="312" y="438"/>
                  </a:lnTo>
                  <a:lnTo>
                    <a:pt x="315" y="438"/>
                  </a:lnTo>
                  <a:lnTo>
                    <a:pt x="317" y="438"/>
                  </a:lnTo>
                  <a:lnTo>
                    <a:pt x="321" y="438"/>
                  </a:lnTo>
                  <a:lnTo>
                    <a:pt x="323" y="438"/>
                  </a:lnTo>
                  <a:lnTo>
                    <a:pt x="325" y="438"/>
                  </a:lnTo>
                  <a:lnTo>
                    <a:pt x="327" y="438"/>
                  </a:lnTo>
                  <a:lnTo>
                    <a:pt x="329" y="438"/>
                  </a:lnTo>
                  <a:lnTo>
                    <a:pt x="331" y="436"/>
                  </a:lnTo>
                  <a:lnTo>
                    <a:pt x="333" y="436"/>
                  </a:lnTo>
                  <a:lnTo>
                    <a:pt x="335" y="436"/>
                  </a:lnTo>
                  <a:lnTo>
                    <a:pt x="337" y="436"/>
                  </a:lnTo>
                  <a:lnTo>
                    <a:pt x="337" y="434"/>
                  </a:lnTo>
                  <a:lnTo>
                    <a:pt x="338" y="434"/>
                  </a:lnTo>
                  <a:lnTo>
                    <a:pt x="340" y="432"/>
                  </a:lnTo>
                  <a:lnTo>
                    <a:pt x="342" y="432"/>
                  </a:lnTo>
                  <a:lnTo>
                    <a:pt x="342" y="430"/>
                  </a:lnTo>
                  <a:lnTo>
                    <a:pt x="344" y="428"/>
                  </a:lnTo>
                  <a:lnTo>
                    <a:pt x="344" y="426"/>
                  </a:lnTo>
                  <a:lnTo>
                    <a:pt x="346" y="426"/>
                  </a:lnTo>
                  <a:lnTo>
                    <a:pt x="346" y="424"/>
                  </a:lnTo>
                  <a:lnTo>
                    <a:pt x="348" y="422"/>
                  </a:lnTo>
                  <a:lnTo>
                    <a:pt x="348" y="420"/>
                  </a:lnTo>
                  <a:lnTo>
                    <a:pt x="348" y="419"/>
                  </a:lnTo>
                  <a:lnTo>
                    <a:pt x="350" y="419"/>
                  </a:lnTo>
                  <a:lnTo>
                    <a:pt x="350" y="417"/>
                  </a:lnTo>
                  <a:lnTo>
                    <a:pt x="350" y="415"/>
                  </a:lnTo>
                  <a:lnTo>
                    <a:pt x="352" y="413"/>
                  </a:lnTo>
                  <a:lnTo>
                    <a:pt x="352" y="411"/>
                  </a:lnTo>
                  <a:lnTo>
                    <a:pt x="352" y="409"/>
                  </a:lnTo>
                  <a:lnTo>
                    <a:pt x="352" y="407"/>
                  </a:lnTo>
                  <a:lnTo>
                    <a:pt x="354" y="405"/>
                  </a:lnTo>
                  <a:lnTo>
                    <a:pt x="354" y="403"/>
                  </a:lnTo>
                  <a:lnTo>
                    <a:pt x="354" y="401"/>
                  </a:lnTo>
                  <a:lnTo>
                    <a:pt x="354" y="399"/>
                  </a:lnTo>
                  <a:lnTo>
                    <a:pt x="356" y="397"/>
                  </a:lnTo>
                  <a:lnTo>
                    <a:pt x="356" y="395"/>
                  </a:lnTo>
                  <a:lnTo>
                    <a:pt x="356" y="392"/>
                  </a:lnTo>
                  <a:lnTo>
                    <a:pt x="358" y="390"/>
                  </a:lnTo>
                  <a:lnTo>
                    <a:pt x="358" y="388"/>
                  </a:lnTo>
                  <a:lnTo>
                    <a:pt x="358" y="384"/>
                  </a:lnTo>
                  <a:lnTo>
                    <a:pt x="358" y="382"/>
                  </a:lnTo>
                  <a:lnTo>
                    <a:pt x="360" y="380"/>
                  </a:lnTo>
                  <a:lnTo>
                    <a:pt x="360" y="376"/>
                  </a:lnTo>
                  <a:lnTo>
                    <a:pt x="360" y="374"/>
                  </a:lnTo>
                  <a:lnTo>
                    <a:pt x="360" y="370"/>
                  </a:lnTo>
                  <a:lnTo>
                    <a:pt x="360" y="367"/>
                  </a:lnTo>
                  <a:lnTo>
                    <a:pt x="361" y="363"/>
                  </a:lnTo>
                  <a:lnTo>
                    <a:pt x="361" y="361"/>
                  </a:lnTo>
                  <a:lnTo>
                    <a:pt x="361" y="357"/>
                  </a:lnTo>
                  <a:lnTo>
                    <a:pt x="361" y="353"/>
                  </a:lnTo>
                  <a:lnTo>
                    <a:pt x="363" y="349"/>
                  </a:lnTo>
                  <a:lnTo>
                    <a:pt x="363" y="346"/>
                  </a:lnTo>
                  <a:lnTo>
                    <a:pt x="363" y="344"/>
                  </a:lnTo>
                  <a:lnTo>
                    <a:pt x="363" y="338"/>
                  </a:lnTo>
                  <a:lnTo>
                    <a:pt x="365" y="334"/>
                  </a:lnTo>
                  <a:lnTo>
                    <a:pt x="365" y="332"/>
                  </a:lnTo>
                  <a:lnTo>
                    <a:pt x="365" y="330"/>
                  </a:lnTo>
                  <a:lnTo>
                    <a:pt x="365" y="328"/>
                  </a:lnTo>
                  <a:lnTo>
                    <a:pt x="365" y="326"/>
                  </a:lnTo>
                  <a:lnTo>
                    <a:pt x="365" y="324"/>
                  </a:lnTo>
                  <a:lnTo>
                    <a:pt x="365" y="322"/>
                  </a:lnTo>
                  <a:lnTo>
                    <a:pt x="365" y="321"/>
                  </a:lnTo>
                  <a:lnTo>
                    <a:pt x="365" y="319"/>
                  </a:lnTo>
                  <a:lnTo>
                    <a:pt x="367" y="317"/>
                  </a:lnTo>
                  <a:lnTo>
                    <a:pt x="367" y="315"/>
                  </a:lnTo>
                  <a:lnTo>
                    <a:pt x="367" y="313"/>
                  </a:lnTo>
                  <a:lnTo>
                    <a:pt x="367" y="311"/>
                  </a:lnTo>
                  <a:lnTo>
                    <a:pt x="367" y="309"/>
                  </a:lnTo>
                  <a:lnTo>
                    <a:pt x="367" y="307"/>
                  </a:lnTo>
                  <a:lnTo>
                    <a:pt x="367" y="305"/>
                  </a:lnTo>
                  <a:lnTo>
                    <a:pt x="367" y="303"/>
                  </a:lnTo>
                  <a:lnTo>
                    <a:pt x="369" y="298"/>
                  </a:lnTo>
                  <a:lnTo>
                    <a:pt x="369" y="292"/>
                  </a:lnTo>
                  <a:lnTo>
                    <a:pt x="369" y="284"/>
                  </a:lnTo>
                  <a:lnTo>
                    <a:pt x="369" y="278"/>
                  </a:lnTo>
                  <a:lnTo>
                    <a:pt x="371" y="273"/>
                  </a:lnTo>
                  <a:lnTo>
                    <a:pt x="371" y="265"/>
                  </a:lnTo>
                  <a:lnTo>
                    <a:pt x="371" y="259"/>
                  </a:lnTo>
                  <a:lnTo>
                    <a:pt x="373" y="251"/>
                  </a:lnTo>
                  <a:lnTo>
                    <a:pt x="373" y="246"/>
                  </a:lnTo>
                  <a:lnTo>
                    <a:pt x="373" y="236"/>
                  </a:lnTo>
                  <a:lnTo>
                    <a:pt x="373" y="226"/>
                  </a:lnTo>
                  <a:lnTo>
                    <a:pt x="375" y="217"/>
                  </a:lnTo>
                  <a:lnTo>
                    <a:pt x="375" y="205"/>
                  </a:lnTo>
                  <a:lnTo>
                    <a:pt x="377" y="190"/>
                  </a:lnTo>
                  <a:lnTo>
                    <a:pt x="379" y="171"/>
                  </a:lnTo>
                  <a:lnTo>
                    <a:pt x="379" y="153"/>
                  </a:lnTo>
                  <a:lnTo>
                    <a:pt x="381" y="140"/>
                  </a:lnTo>
                  <a:lnTo>
                    <a:pt x="381" y="129"/>
                  </a:lnTo>
                  <a:lnTo>
                    <a:pt x="383" y="119"/>
                  </a:lnTo>
                  <a:lnTo>
                    <a:pt x="383" y="111"/>
                  </a:lnTo>
                  <a:lnTo>
                    <a:pt x="383" y="104"/>
                  </a:lnTo>
                  <a:lnTo>
                    <a:pt x="385" y="96"/>
                  </a:lnTo>
                  <a:lnTo>
                    <a:pt x="385" y="86"/>
                  </a:lnTo>
                  <a:lnTo>
                    <a:pt x="385" y="79"/>
                  </a:lnTo>
                  <a:lnTo>
                    <a:pt x="386" y="69"/>
                  </a:lnTo>
                  <a:lnTo>
                    <a:pt x="386" y="63"/>
                  </a:lnTo>
                  <a:lnTo>
                    <a:pt x="386" y="56"/>
                  </a:lnTo>
                  <a:lnTo>
                    <a:pt x="388" y="50"/>
                  </a:lnTo>
                  <a:lnTo>
                    <a:pt x="388" y="42"/>
                  </a:lnTo>
                  <a:lnTo>
                    <a:pt x="388" y="38"/>
                  </a:lnTo>
                  <a:lnTo>
                    <a:pt x="390" y="32"/>
                  </a:lnTo>
                  <a:lnTo>
                    <a:pt x="390" y="27"/>
                  </a:lnTo>
                  <a:lnTo>
                    <a:pt x="390" y="23"/>
                  </a:lnTo>
                  <a:lnTo>
                    <a:pt x="392" y="19"/>
                  </a:lnTo>
                  <a:lnTo>
                    <a:pt x="392" y="15"/>
                  </a:lnTo>
                  <a:lnTo>
                    <a:pt x="392" y="13"/>
                  </a:lnTo>
                  <a:lnTo>
                    <a:pt x="392" y="9"/>
                  </a:lnTo>
                  <a:lnTo>
                    <a:pt x="394" y="8"/>
                  </a:lnTo>
                  <a:lnTo>
                    <a:pt x="394" y="6"/>
                  </a:lnTo>
                  <a:lnTo>
                    <a:pt x="394" y="4"/>
                  </a:lnTo>
                  <a:lnTo>
                    <a:pt x="396" y="2"/>
                  </a:lnTo>
                  <a:lnTo>
                    <a:pt x="396" y="0"/>
                  </a:lnTo>
                  <a:lnTo>
                    <a:pt x="398" y="0"/>
                  </a:lnTo>
                  <a:lnTo>
                    <a:pt x="400" y="2"/>
                  </a:lnTo>
                  <a:lnTo>
                    <a:pt x="400" y="4"/>
                  </a:lnTo>
                  <a:lnTo>
                    <a:pt x="400" y="6"/>
                  </a:lnTo>
                  <a:lnTo>
                    <a:pt x="400" y="8"/>
                  </a:lnTo>
                  <a:lnTo>
                    <a:pt x="402" y="8"/>
                  </a:lnTo>
                  <a:lnTo>
                    <a:pt x="402" y="9"/>
                  </a:lnTo>
                  <a:lnTo>
                    <a:pt x="402" y="11"/>
                  </a:lnTo>
                  <a:lnTo>
                    <a:pt x="402" y="13"/>
                  </a:lnTo>
                  <a:lnTo>
                    <a:pt x="402" y="15"/>
                  </a:lnTo>
                  <a:lnTo>
                    <a:pt x="404" y="19"/>
                  </a:lnTo>
                  <a:lnTo>
                    <a:pt x="404" y="23"/>
                  </a:lnTo>
                  <a:lnTo>
                    <a:pt x="404" y="27"/>
                  </a:lnTo>
                  <a:lnTo>
                    <a:pt x="406" y="31"/>
                  </a:lnTo>
                  <a:lnTo>
                    <a:pt x="406" y="36"/>
                  </a:lnTo>
                  <a:lnTo>
                    <a:pt x="406" y="42"/>
                  </a:lnTo>
                  <a:lnTo>
                    <a:pt x="408" y="50"/>
                  </a:lnTo>
                  <a:lnTo>
                    <a:pt x="408" y="56"/>
                  </a:lnTo>
                  <a:lnTo>
                    <a:pt x="408" y="63"/>
                  </a:lnTo>
                  <a:lnTo>
                    <a:pt x="410" y="71"/>
                  </a:lnTo>
                  <a:lnTo>
                    <a:pt x="410" y="81"/>
                  </a:lnTo>
                  <a:lnTo>
                    <a:pt x="411" y="90"/>
                  </a:lnTo>
                  <a:lnTo>
                    <a:pt x="411" y="98"/>
                  </a:lnTo>
                  <a:lnTo>
                    <a:pt x="413" y="107"/>
                  </a:lnTo>
                  <a:lnTo>
                    <a:pt x="413" y="117"/>
                  </a:lnTo>
                  <a:lnTo>
                    <a:pt x="413" y="127"/>
                  </a:lnTo>
                  <a:lnTo>
                    <a:pt x="415" y="140"/>
                  </a:lnTo>
                  <a:lnTo>
                    <a:pt x="417" y="155"/>
                  </a:lnTo>
                  <a:lnTo>
                    <a:pt x="417" y="175"/>
                  </a:lnTo>
                  <a:lnTo>
                    <a:pt x="419" y="190"/>
                  </a:lnTo>
                  <a:lnTo>
                    <a:pt x="419" y="201"/>
                  </a:lnTo>
                  <a:lnTo>
                    <a:pt x="421" y="213"/>
                  </a:lnTo>
                  <a:lnTo>
                    <a:pt x="421" y="223"/>
                  </a:lnTo>
                  <a:lnTo>
                    <a:pt x="423" y="232"/>
                  </a:lnTo>
                  <a:lnTo>
                    <a:pt x="423" y="240"/>
                  </a:lnTo>
                  <a:lnTo>
                    <a:pt x="425" y="248"/>
                  </a:lnTo>
                  <a:lnTo>
                    <a:pt x="425" y="255"/>
                  </a:lnTo>
                  <a:lnTo>
                    <a:pt x="425" y="261"/>
                  </a:lnTo>
                  <a:lnTo>
                    <a:pt x="427" y="269"/>
                  </a:lnTo>
                  <a:lnTo>
                    <a:pt x="427" y="274"/>
                  </a:lnTo>
                  <a:lnTo>
                    <a:pt x="427" y="280"/>
                  </a:lnTo>
                  <a:lnTo>
                    <a:pt x="427" y="286"/>
                  </a:lnTo>
                  <a:lnTo>
                    <a:pt x="429" y="292"/>
                  </a:lnTo>
                  <a:lnTo>
                    <a:pt x="429" y="296"/>
                  </a:lnTo>
                  <a:lnTo>
                    <a:pt x="429" y="301"/>
                  </a:lnTo>
                  <a:lnTo>
                    <a:pt x="431" y="307"/>
                  </a:lnTo>
                  <a:lnTo>
                    <a:pt x="431" y="311"/>
                  </a:lnTo>
                  <a:lnTo>
                    <a:pt x="431" y="317"/>
                  </a:lnTo>
                  <a:lnTo>
                    <a:pt x="433" y="321"/>
                  </a:lnTo>
                  <a:lnTo>
                    <a:pt x="433" y="326"/>
                  </a:lnTo>
                  <a:lnTo>
                    <a:pt x="433" y="330"/>
                  </a:lnTo>
                  <a:lnTo>
                    <a:pt x="433" y="334"/>
                  </a:lnTo>
                  <a:lnTo>
                    <a:pt x="434" y="340"/>
                  </a:lnTo>
                  <a:lnTo>
                    <a:pt x="434" y="344"/>
                  </a:lnTo>
                  <a:lnTo>
                    <a:pt x="434" y="346"/>
                  </a:lnTo>
                  <a:lnTo>
                    <a:pt x="436" y="349"/>
                  </a:lnTo>
                  <a:lnTo>
                    <a:pt x="436" y="351"/>
                  </a:lnTo>
                  <a:lnTo>
                    <a:pt x="436" y="353"/>
                  </a:lnTo>
                  <a:lnTo>
                    <a:pt x="436" y="355"/>
                  </a:lnTo>
                  <a:lnTo>
                    <a:pt x="436" y="357"/>
                  </a:lnTo>
                  <a:lnTo>
                    <a:pt x="436" y="359"/>
                  </a:lnTo>
                  <a:lnTo>
                    <a:pt x="438" y="361"/>
                  </a:lnTo>
                  <a:lnTo>
                    <a:pt x="438" y="365"/>
                  </a:lnTo>
                  <a:lnTo>
                    <a:pt x="438" y="367"/>
                  </a:lnTo>
                  <a:lnTo>
                    <a:pt x="440" y="370"/>
                  </a:lnTo>
                  <a:lnTo>
                    <a:pt x="440" y="374"/>
                  </a:lnTo>
                  <a:lnTo>
                    <a:pt x="440" y="376"/>
                  </a:lnTo>
                  <a:lnTo>
                    <a:pt x="440" y="378"/>
                  </a:lnTo>
                  <a:lnTo>
                    <a:pt x="442" y="382"/>
                  </a:lnTo>
                  <a:lnTo>
                    <a:pt x="442" y="384"/>
                  </a:lnTo>
                  <a:lnTo>
                    <a:pt x="442" y="386"/>
                  </a:lnTo>
                  <a:lnTo>
                    <a:pt x="444" y="390"/>
                  </a:lnTo>
                  <a:lnTo>
                    <a:pt x="444" y="392"/>
                  </a:lnTo>
                  <a:lnTo>
                    <a:pt x="444" y="394"/>
                  </a:lnTo>
                  <a:lnTo>
                    <a:pt x="446" y="395"/>
                  </a:lnTo>
                  <a:lnTo>
                    <a:pt x="446" y="397"/>
                  </a:lnTo>
                  <a:lnTo>
                    <a:pt x="446" y="399"/>
                  </a:lnTo>
                  <a:lnTo>
                    <a:pt x="448" y="401"/>
                  </a:lnTo>
                  <a:lnTo>
                    <a:pt x="448" y="403"/>
                  </a:lnTo>
                  <a:lnTo>
                    <a:pt x="448" y="405"/>
                  </a:lnTo>
                  <a:lnTo>
                    <a:pt x="450" y="407"/>
                  </a:lnTo>
                  <a:lnTo>
                    <a:pt x="450" y="409"/>
                  </a:lnTo>
                  <a:lnTo>
                    <a:pt x="452" y="411"/>
                  </a:lnTo>
                  <a:lnTo>
                    <a:pt x="452" y="413"/>
                  </a:lnTo>
                  <a:lnTo>
                    <a:pt x="452" y="415"/>
                  </a:lnTo>
                  <a:lnTo>
                    <a:pt x="454" y="415"/>
                  </a:lnTo>
                  <a:lnTo>
                    <a:pt x="454" y="417"/>
                  </a:lnTo>
                  <a:lnTo>
                    <a:pt x="456" y="419"/>
                  </a:lnTo>
                  <a:lnTo>
                    <a:pt x="456" y="420"/>
                  </a:lnTo>
                  <a:lnTo>
                    <a:pt x="458" y="420"/>
                  </a:lnTo>
                  <a:lnTo>
                    <a:pt x="458" y="422"/>
                  </a:lnTo>
                  <a:lnTo>
                    <a:pt x="459" y="424"/>
                  </a:lnTo>
                  <a:lnTo>
                    <a:pt x="461" y="426"/>
                  </a:lnTo>
                  <a:lnTo>
                    <a:pt x="463" y="428"/>
                  </a:lnTo>
                  <a:lnTo>
                    <a:pt x="465" y="428"/>
                  </a:lnTo>
                  <a:lnTo>
                    <a:pt x="465" y="430"/>
                  </a:lnTo>
                  <a:lnTo>
                    <a:pt x="467" y="430"/>
                  </a:lnTo>
                  <a:lnTo>
                    <a:pt x="469" y="432"/>
                  </a:lnTo>
                  <a:lnTo>
                    <a:pt x="471" y="432"/>
                  </a:lnTo>
                  <a:lnTo>
                    <a:pt x="473" y="434"/>
                  </a:lnTo>
                  <a:lnTo>
                    <a:pt x="475" y="434"/>
                  </a:lnTo>
                  <a:lnTo>
                    <a:pt x="477" y="434"/>
                  </a:lnTo>
                  <a:lnTo>
                    <a:pt x="479" y="436"/>
                  </a:lnTo>
                  <a:lnTo>
                    <a:pt x="481" y="436"/>
                  </a:lnTo>
                  <a:lnTo>
                    <a:pt x="482" y="436"/>
                  </a:lnTo>
                  <a:lnTo>
                    <a:pt x="486" y="436"/>
                  </a:lnTo>
                  <a:lnTo>
                    <a:pt x="488" y="438"/>
                  </a:lnTo>
                  <a:lnTo>
                    <a:pt x="492" y="438"/>
                  </a:lnTo>
                  <a:lnTo>
                    <a:pt x="496" y="438"/>
                  </a:lnTo>
                  <a:lnTo>
                    <a:pt x="500" y="438"/>
                  </a:lnTo>
                  <a:lnTo>
                    <a:pt x="504" y="438"/>
                  </a:lnTo>
                  <a:lnTo>
                    <a:pt x="506" y="438"/>
                  </a:lnTo>
                  <a:lnTo>
                    <a:pt x="509" y="438"/>
                  </a:lnTo>
                  <a:lnTo>
                    <a:pt x="511" y="440"/>
                  </a:lnTo>
                  <a:lnTo>
                    <a:pt x="513" y="440"/>
                  </a:lnTo>
                  <a:lnTo>
                    <a:pt x="517" y="440"/>
                  </a:lnTo>
                  <a:lnTo>
                    <a:pt x="521" y="440"/>
                  </a:lnTo>
                  <a:lnTo>
                    <a:pt x="525" y="440"/>
                  </a:lnTo>
                  <a:lnTo>
                    <a:pt x="531" y="440"/>
                  </a:lnTo>
                  <a:lnTo>
                    <a:pt x="534" y="440"/>
                  </a:lnTo>
                  <a:lnTo>
                    <a:pt x="540" y="440"/>
                  </a:lnTo>
                  <a:lnTo>
                    <a:pt x="546" y="440"/>
                  </a:lnTo>
                  <a:lnTo>
                    <a:pt x="552" y="440"/>
                  </a:lnTo>
                  <a:lnTo>
                    <a:pt x="555" y="440"/>
                  </a:lnTo>
                  <a:lnTo>
                    <a:pt x="561" y="440"/>
                  </a:lnTo>
                  <a:lnTo>
                    <a:pt x="567" y="440"/>
                  </a:lnTo>
                  <a:lnTo>
                    <a:pt x="573" y="440"/>
                  </a:lnTo>
                  <a:lnTo>
                    <a:pt x="577" y="440"/>
                  </a:lnTo>
                  <a:lnTo>
                    <a:pt x="584" y="440"/>
                  </a:lnTo>
                  <a:lnTo>
                    <a:pt x="588" y="440"/>
                  </a:lnTo>
                  <a:lnTo>
                    <a:pt x="594" y="442"/>
                  </a:lnTo>
                  <a:lnTo>
                    <a:pt x="602" y="442"/>
                  </a:lnTo>
                  <a:lnTo>
                    <a:pt x="607" y="442"/>
                  </a:lnTo>
                  <a:lnTo>
                    <a:pt x="613" y="442"/>
                  </a:lnTo>
                  <a:lnTo>
                    <a:pt x="617" y="442"/>
                  </a:lnTo>
                  <a:lnTo>
                    <a:pt x="623" y="442"/>
                  </a:lnTo>
                  <a:lnTo>
                    <a:pt x="630" y="442"/>
                  </a:lnTo>
                  <a:lnTo>
                    <a:pt x="636" y="442"/>
                  </a:lnTo>
                  <a:lnTo>
                    <a:pt x="642" y="442"/>
                  </a:lnTo>
                  <a:lnTo>
                    <a:pt x="648" y="442"/>
                  </a:lnTo>
                  <a:lnTo>
                    <a:pt x="653" y="442"/>
                  </a:lnTo>
                  <a:lnTo>
                    <a:pt x="657" y="442"/>
                  </a:lnTo>
                  <a:lnTo>
                    <a:pt x="663" y="442"/>
                  </a:lnTo>
                  <a:lnTo>
                    <a:pt x="669" y="4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45" name="Freeform 7"/>
            <p:cNvSpPr>
              <a:spLocks/>
            </p:cNvSpPr>
            <p:nvPr/>
          </p:nvSpPr>
          <p:spPr bwMode="auto">
            <a:xfrm>
              <a:off x="2778" y="2426"/>
              <a:ext cx="117" cy="31"/>
            </a:xfrm>
            <a:custGeom>
              <a:avLst/>
              <a:gdLst>
                <a:gd name="T0" fmla="*/ 0 w 117"/>
                <a:gd name="T1" fmla="*/ 0 h 31"/>
                <a:gd name="T2" fmla="*/ 2 w 117"/>
                <a:gd name="T3" fmla="*/ 2 h 31"/>
                <a:gd name="T4" fmla="*/ 2 w 117"/>
                <a:gd name="T5" fmla="*/ 4 h 31"/>
                <a:gd name="T6" fmla="*/ 2 w 117"/>
                <a:gd name="T7" fmla="*/ 6 h 31"/>
                <a:gd name="T8" fmla="*/ 4 w 117"/>
                <a:gd name="T9" fmla="*/ 8 h 31"/>
                <a:gd name="T10" fmla="*/ 4 w 117"/>
                <a:gd name="T11" fmla="*/ 10 h 31"/>
                <a:gd name="T12" fmla="*/ 6 w 117"/>
                <a:gd name="T13" fmla="*/ 12 h 31"/>
                <a:gd name="T14" fmla="*/ 6 w 117"/>
                <a:gd name="T15" fmla="*/ 13 h 31"/>
                <a:gd name="T16" fmla="*/ 8 w 117"/>
                <a:gd name="T17" fmla="*/ 15 h 31"/>
                <a:gd name="T18" fmla="*/ 10 w 117"/>
                <a:gd name="T19" fmla="*/ 15 h 31"/>
                <a:gd name="T20" fmla="*/ 10 w 117"/>
                <a:gd name="T21" fmla="*/ 17 h 31"/>
                <a:gd name="T22" fmla="*/ 12 w 117"/>
                <a:gd name="T23" fmla="*/ 19 h 31"/>
                <a:gd name="T24" fmla="*/ 12 w 117"/>
                <a:gd name="T25" fmla="*/ 19 h 31"/>
                <a:gd name="T26" fmla="*/ 14 w 117"/>
                <a:gd name="T27" fmla="*/ 21 h 31"/>
                <a:gd name="T28" fmla="*/ 16 w 117"/>
                <a:gd name="T29" fmla="*/ 21 h 31"/>
                <a:gd name="T30" fmla="*/ 16 w 117"/>
                <a:gd name="T31" fmla="*/ 21 h 31"/>
                <a:gd name="T32" fmla="*/ 17 w 117"/>
                <a:gd name="T33" fmla="*/ 23 h 31"/>
                <a:gd name="T34" fmla="*/ 19 w 117"/>
                <a:gd name="T35" fmla="*/ 23 h 31"/>
                <a:gd name="T36" fmla="*/ 23 w 117"/>
                <a:gd name="T37" fmla="*/ 25 h 31"/>
                <a:gd name="T38" fmla="*/ 25 w 117"/>
                <a:gd name="T39" fmla="*/ 25 h 31"/>
                <a:gd name="T40" fmla="*/ 27 w 117"/>
                <a:gd name="T41" fmla="*/ 25 h 31"/>
                <a:gd name="T42" fmla="*/ 31 w 117"/>
                <a:gd name="T43" fmla="*/ 25 h 31"/>
                <a:gd name="T44" fmla="*/ 33 w 117"/>
                <a:gd name="T45" fmla="*/ 27 h 31"/>
                <a:gd name="T46" fmla="*/ 39 w 117"/>
                <a:gd name="T47" fmla="*/ 27 h 31"/>
                <a:gd name="T48" fmla="*/ 42 w 117"/>
                <a:gd name="T49" fmla="*/ 27 h 31"/>
                <a:gd name="T50" fmla="*/ 46 w 117"/>
                <a:gd name="T51" fmla="*/ 27 h 31"/>
                <a:gd name="T52" fmla="*/ 50 w 117"/>
                <a:gd name="T53" fmla="*/ 27 h 31"/>
                <a:gd name="T54" fmla="*/ 54 w 117"/>
                <a:gd name="T55" fmla="*/ 27 h 31"/>
                <a:gd name="T56" fmla="*/ 60 w 117"/>
                <a:gd name="T57" fmla="*/ 29 h 31"/>
                <a:gd name="T58" fmla="*/ 64 w 117"/>
                <a:gd name="T59" fmla="*/ 29 h 31"/>
                <a:gd name="T60" fmla="*/ 69 w 117"/>
                <a:gd name="T61" fmla="*/ 29 h 31"/>
                <a:gd name="T62" fmla="*/ 75 w 117"/>
                <a:gd name="T63" fmla="*/ 29 h 31"/>
                <a:gd name="T64" fmla="*/ 81 w 117"/>
                <a:gd name="T65" fmla="*/ 29 h 31"/>
                <a:gd name="T66" fmla="*/ 87 w 117"/>
                <a:gd name="T67" fmla="*/ 29 h 31"/>
                <a:gd name="T68" fmla="*/ 92 w 117"/>
                <a:gd name="T69" fmla="*/ 29 h 31"/>
                <a:gd name="T70" fmla="*/ 100 w 117"/>
                <a:gd name="T71" fmla="*/ 29 h 31"/>
                <a:gd name="T72" fmla="*/ 106 w 117"/>
                <a:gd name="T73" fmla="*/ 29 h 31"/>
                <a:gd name="T74" fmla="*/ 112 w 117"/>
                <a:gd name="T75" fmla="*/ 29 h 31"/>
                <a:gd name="T76" fmla="*/ 117 w 117"/>
                <a:gd name="T77" fmla="*/ 31 h 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7" h="31">
                  <a:moveTo>
                    <a:pt x="0" y="0"/>
                  </a:moveTo>
                  <a:lnTo>
                    <a:pt x="2" y="2"/>
                  </a:lnTo>
                  <a:lnTo>
                    <a:pt x="2" y="4"/>
                  </a:lnTo>
                  <a:lnTo>
                    <a:pt x="2" y="6"/>
                  </a:lnTo>
                  <a:lnTo>
                    <a:pt x="4" y="8"/>
                  </a:lnTo>
                  <a:lnTo>
                    <a:pt x="4" y="10"/>
                  </a:lnTo>
                  <a:lnTo>
                    <a:pt x="6" y="12"/>
                  </a:lnTo>
                  <a:lnTo>
                    <a:pt x="6" y="13"/>
                  </a:lnTo>
                  <a:lnTo>
                    <a:pt x="8" y="15"/>
                  </a:lnTo>
                  <a:lnTo>
                    <a:pt x="10" y="15"/>
                  </a:lnTo>
                  <a:lnTo>
                    <a:pt x="10" y="17"/>
                  </a:lnTo>
                  <a:lnTo>
                    <a:pt x="12" y="19"/>
                  </a:lnTo>
                  <a:lnTo>
                    <a:pt x="14" y="21"/>
                  </a:lnTo>
                  <a:lnTo>
                    <a:pt x="16" y="21"/>
                  </a:lnTo>
                  <a:lnTo>
                    <a:pt x="17" y="23"/>
                  </a:lnTo>
                  <a:lnTo>
                    <a:pt x="19" y="23"/>
                  </a:lnTo>
                  <a:lnTo>
                    <a:pt x="23" y="25"/>
                  </a:lnTo>
                  <a:lnTo>
                    <a:pt x="25" y="25"/>
                  </a:lnTo>
                  <a:lnTo>
                    <a:pt x="27" y="25"/>
                  </a:lnTo>
                  <a:lnTo>
                    <a:pt x="31" y="25"/>
                  </a:lnTo>
                  <a:lnTo>
                    <a:pt x="33" y="27"/>
                  </a:lnTo>
                  <a:lnTo>
                    <a:pt x="39" y="27"/>
                  </a:lnTo>
                  <a:lnTo>
                    <a:pt x="42" y="27"/>
                  </a:lnTo>
                  <a:lnTo>
                    <a:pt x="46" y="27"/>
                  </a:lnTo>
                  <a:lnTo>
                    <a:pt x="50" y="27"/>
                  </a:lnTo>
                  <a:lnTo>
                    <a:pt x="54" y="27"/>
                  </a:lnTo>
                  <a:lnTo>
                    <a:pt x="60" y="29"/>
                  </a:lnTo>
                  <a:lnTo>
                    <a:pt x="64" y="29"/>
                  </a:lnTo>
                  <a:lnTo>
                    <a:pt x="69" y="29"/>
                  </a:lnTo>
                  <a:lnTo>
                    <a:pt x="75" y="29"/>
                  </a:lnTo>
                  <a:lnTo>
                    <a:pt x="81" y="29"/>
                  </a:lnTo>
                  <a:lnTo>
                    <a:pt x="87" y="29"/>
                  </a:lnTo>
                  <a:lnTo>
                    <a:pt x="92" y="29"/>
                  </a:lnTo>
                  <a:lnTo>
                    <a:pt x="100" y="29"/>
                  </a:lnTo>
                  <a:lnTo>
                    <a:pt x="106" y="29"/>
                  </a:lnTo>
                  <a:lnTo>
                    <a:pt x="112" y="29"/>
                  </a:lnTo>
                  <a:lnTo>
                    <a:pt x="117"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46" name="Freeform 8"/>
            <p:cNvSpPr>
              <a:spLocks/>
            </p:cNvSpPr>
            <p:nvPr/>
          </p:nvSpPr>
          <p:spPr bwMode="auto">
            <a:xfrm>
              <a:off x="2427" y="2005"/>
              <a:ext cx="351" cy="446"/>
            </a:xfrm>
            <a:custGeom>
              <a:avLst/>
              <a:gdLst>
                <a:gd name="T0" fmla="*/ 17 w 351"/>
                <a:gd name="T1" fmla="*/ 444 h 446"/>
                <a:gd name="T2" fmla="*/ 38 w 351"/>
                <a:gd name="T3" fmla="*/ 446 h 446"/>
                <a:gd name="T4" fmla="*/ 52 w 351"/>
                <a:gd name="T5" fmla="*/ 444 h 446"/>
                <a:gd name="T6" fmla="*/ 65 w 351"/>
                <a:gd name="T7" fmla="*/ 440 h 446"/>
                <a:gd name="T8" fmla="*/ 75 w 351"/>
                <a:gd name="T9" fmla="*/ 440 h 446"/>
                <a:gd name="T10" fmla="*/ 90 w 351"/>
                <a:gd name="T11" fmla="*/ 442 h 446"/>
                <a:gd name="T12" fmla="*/ 100 w 351"/>
                <a:gd name="T13" fmla="*/ 444 h 446"/>
                <a:gd name="T14" fmla="*/ 119 w 351"/>
                <a:gd name="T15" fmla="*/ 444 h 446"/>
                <a:gd name="T16" fmla="*/ 142 w 351"/>
                <a:gd name="T17" fmla="*/ 444 h 446"/>
                <a:gd name="T18" fmla="*/ 167 w 351"/>
                <a:gd name="T19" fmla="*/ 446 h 446"/>
                <a:gd name="T20" fmla="*/ 190 w 351"/>
                <a:gd name="T21" fmla="*/ 446 h 446"/>
                <a:gd name="T22" fmla="*/ 213 w 351"/>
                <a:gd name="T23" fmla="*/ 446 h 446"/>
                <a:gd name="T24" fmla="*/ 232 w 351"/>
                <a:gd name="T25" fmla="*/ 446 h 446"/>
                <a:gd name="T26" fmla="*/ 247 w 351"/>
                <a:gd name="T27" fmla="*/ 444 h 446"/>
                <a:gd name="T28" fmla="*/ 259 w 351"/>
                <a:gd name="T29" fmla="*/ 442 h 446"/>
                <a:gd name="T30" fmla="*/ 265 w 351"/>
                <a:gd name="T31" fmla="*/ 442 h 446"/>
                <a:gd name="T32" fmla="*/ 271 w 351"/>
                <a:gd name="T33" fmla="*/ 440 h 446"/>
                <a:gd name="T34" fmla="*/ 274 w 351"/>
                <a:gd name="T35" fmla="*/ 438 h 446"/>
                <a:gd name="T36" fmla="*/ 276 w 351"/>
                <a:gd name="T37" fmla="*/ 434 h 446"/>
                <a:gd name="T38" fmla="*/ 278 w 351"/>
                <a:gd name="T39" fmla="*/ 429 h 446"/>
                <a:gd name="T40" fmla="*/ 282 w 351"/>
                <a:gd name="T41" fmla="*/ 421 h 446"/>
                <a:gd name="T42" fmla="*/ 284 w 351"/>
                <a:gd name="T43" fmla="*/ 409 h 446"/>
                <a:gd name="T44" fmla="*/ 286 w 351"/>
                <a:gd name="T45" fmla="*/ 398 h 446"/>
                <a:gd name="T46" fmla="*/ 288 w 351"/>
                <a:gd name="T47" fmla="*/ 383 h 446"/>
                <a:gd name="T48" fmla="*/ 288 w 351"/>
                <a:gd name="T49" fmla="*/ 369 h 446"/>
                <a:gd name="T50" fmla="*/ 290 w 351"/>
                <a:gd name="T51" fmla="*/ 360 h 446"/>
                <a:gd name="T52" fmla="*/ 290 w 351"/>
                <a:gd name="T53" fmla="*/ 350 h 446"/>
                <a:gd name="T54" fmla="*/ 290 w 351"/>
                <a:gd name="T55" fmla="*/ 342 h 446"/>
                <a:gd name="T56" fmla="*/ 292 w 351"/>
                <a:gd name="T57" fmla="*/ 335 h 446"/>
                <a:gd name="T58" fmla="*/ 292 w 351"/>
                <a:gd name="T59" fmla="*/ 327 h 446"/>
                <a:gd name="T60" fmla="*/ 294 w 351"/>
                <a:gd name="T61" fmla="*/ 304 h 446"/>
                <a:gd name="T62" fmla="*/ 295 w 351"/>
                <a:gd name="T63" fmla="*/ 275 h 446"/>
                <a:gd name="T64" fmla="*/ 297 w 351"/>
                <a:gd name="T65" fmla="*/ 237 h 446"/>
                <a:gd name="T66" fmla="*/ 301 w 351"/>
                <a:gd name="T67" fmla="*/ 167 h 446"/>
                <a:gd name="T68" fmla="*/ 303 w 351"/>
                <a:gd name="T69" fmla="*/ 116 h 446"/>
                <a:gd name="T70" fmla="*/ 305 w 351"/>
                <a:gd name="T71" fmla="*/ 77 h 446"/>
                <a:gd name="T72" fmla="*/ 307 w 351"/>
                <a:gd name="T73" fmla="*/ 50 h 446"/>
                <a:gd name="T74" fmla="*/ 309 w 351"/>
                <a:gd name="T75" fmla="*/ 29 h 446"/>
                <a:gd name="T76" fmla="*/ 311 w 351"/>
                <a:gd name="T77" fmla="*/ 14 h 446"/>
                <a:gd name="T78" fmla="*/ 311 w 351"/>
                <a:gd name="T79" fmla="*/ 4 h 446"/>
                <a:gd name="T80" fmla="*/ 313 w 351"/>
                <a:gd name="T81" fmla="*/ 0 h 446"/>
                <a:gd name="T82" fmla="*/ 315 w 351"/>
                <a:gd name="T83" fmla="*/ 0 h 446"/>
                <a:gd name="T84" fmla="*/ 317 w 351"/>
                <a:gd name="T85" fmla="*/ 6 h 446"/>
                <a:gd name="T86" fmla="*/ 317 w 351"/>
                <a:gd name="T87" fmla="*/ 16 h 446"/>
                <a:gd name="T88" fmla="*/ 319 w 351"/>
                <a:gd name="T89" fmla="*/ 33 h 446"/>
                <a:gd name="T90" fmla="*/ 320 w 351"/>
                <a:gd name="T91" fmla="*/ 56 h 446"/>
                <a:gd name="T92" fmla="*/ 322 w 351"/>
                <a:gd name="T93" fmla="*/ 77 h 446"/>
                <a:gd name="T94" fmla="*/ 324 w 351"/>
                <a:gd name="T95" fmla="*/ 95 h 446"/>
                <a:gd name="T96" fmla="*/ 324 w 351"/>
                <a:gd name="T97" fmla="*/ 110 h 446"/>
                <a:gd name="T98" fmla="*/ 324 w 351"/>
                <a:gd name="T99" fmla="*/ 121 h 446"/>
                <a:gd name="T100" fmla="*/ 326 w 351"/>
                <a:gd name="T101" fmla="*/ 148 h 446"/>
                <a:gd name="T102" fmla="*/ 330 w 351"/>
                <a:gd name="T103" fmla="*/ 221 h 446"/>
                <a:gd name="T104" fmla="*/ 332 w 351"/>
                <a:gd name="T105" fmla="*/ 260 h 446"/>
                <a:gd name="T106" fmla="*/ 336 w 351"/>
                <a:gd name="T107" fmla="*/ 288 h 446"/>
                <a:gd name="T108" fmla="*/ 336 w 351"/>
                <a:gd name="T109" fmla="*/ 313 h 446"/>
                <a:gd name="T110" fmla="*/ 338 w 351"/>
                <a:gd name="T111" fmla="*/ 335 h 446"/>
                <a:gd name="T112" fmla="*/ 340 w 351"/>
                <a:gd name="T113" fmla="*/ 354 h 446"/>
                <a:gd name="T114" fmla="*/ 342 w 351"/>
                <a:gd name="T115" fmla="*/ 373 h 446"/>
                <a:gd name="T116" fmla="*/ 345 w 351"/>
                <a:gd name="T117" fmla="*/ 388 h 446"/>
                <a:gd name="T118" fmla="*/ 347 w 351"/>
                <a:gd name="T119" fmla="*/ 400 h 446"/>
                <a:gd name="T120" fmla="*/ 349 w 351"/>
                <a:gd name="T121" fmla="*/ 411 h 446"/>
                <a:gd name="T122" fmla="*/ 351 w 351"/>
                <a:gd name="T123" fmla="*/ 421 h 4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51" h="446">
                  <a:moveTo>
                    <a:pt x="0" y="444"/>
                  </a:moveTo>
                  <a:lnTo>
                    <a:pt x="5" y="444"/>
                  </a:lnTo>
                  <a:lnTo>
                    <a:pt x="11" y="444"/>
                  </a:lnTo>
                  <a:lnTo>
                    <a:pt x="17" y="444"/>
                  </a:lnTo>
                  <a:lnTo>
                    <a:pt x="23" y="444"/>
                  </a:lnTo>
                  <a:lnTo>
                    <a:pt x="28" y="444"/>
                  </a:lnTo>
                  <a:lnTo>
                    <a:pt x="34" y="446"/>
                  </a:lnTo>
                  <a:lnTo>
                    <a:pt x="38" y="446"/>
                  </a:lnTo>
                  <a:lnTo>
                    <a:pt x="42" y="444"/>
                  </a:lnTo>
                  <a:lnTo>
                    <a:pt x="46" y="444"/>
                  </a:lnTo>
                  <a:lnTo>
                    <a:pt x="48" y="444"/>
                  </a:lnTo>
                  <a:lnTo>
                    <a:pt x="52" y="444"/>
                  </a:lnTo>
                  <a:lnTo>
                    <a:pt x="55" y="442"/>
                  </a:lnTo>
                  <a:lnTo>
                    <a:pt x="59" y="442"/>
                  </a:lnTo>
                  <a:lnTo>
                    <a:pt x="61" y="440"/>
                  </a:lnTo>
                  <a:lnTo>
                    <a:pt x="65" y="440"/>
                  </a:lnTo>
                  <a:lnTo>
                    <a:pt x="67" y="440"/>
                  </a:lnTo>
                  <a:lnTo>
                    <a:pt x="69" y="440"/>
                  </a:lnTo>
                  <a:lnTo>
                    <a:pt x="71" y="440"/>
                  </a:lnTo>
                  <a:lnTo>
                    <a:pt x="75" y="440"/>
                  </a:lnTo>
                  <a:lnTo>
                    <a:pt x="77" y="440"/>
                  </a:lnTo>
                  <a:lnTo>
                    <a:pt x="82" y="442"/>
                  </a:lnTo>
                  <a:lnTo>
                    <a:pt x="86" y="442"/>
                  </a:lnTo>
                  <a:lnTo>
                    <a:pt x="90" y="442"/>
                  </a:lnTo>
                  <a:lnTo>
                    <a:pt x="92" y="444"/>
                  </a:lnTo>
                  <a:lnTo>
                    <a:pt x="94" y="444"/>
                  </a:lnTo>
                  <a:lnTo>
                    <a:pt x="96" y="444"/>
                  </a:lnTo>
                  <a:lnTo>
                    <a:pt x="100" y="444"/>
                  </a:lnTo>
                  <a:lnTo>
                    <a:pt x="103" y="444"/>
                  </a:lnTo>
                  <a:lnTo>
                    <a:pt x="107" y="444"/>
                  </a:lnTo>
                  <a:lnTo>
                    <a:pt x="113" y="444"/>
                  </a:lnTo>
                  <a:lnTo>
                    <a:pt x="119" y="444"/>
                  </a:lnTo>
                  <a:lnTo>
                    <a:pt x="123" y="444"/>
                  </a:lnTo>
                  <a:lnTo>
                    <a:pt x="128" y="444"/>
                  </a:lnTo>
                  <a:lnTo>
                    <a:pt x="134" y="444"/>
                  </a:lnTo>
                  <a:lnTo>
                    <a:pt x="142" y="444"/>
                  </a:lnTo>
                  <a:lnTo>
                    <a:pt x="148" y="444"/>
                  </a:lnTo>
                  <a:lnTo>
                    <a:pt x="155" y="444"/>
                  </a:lnTo>
                  <a:lnTo>
                    <a:pt x="161" y="444"/>
                  </a:lnTo>
                  <a:lnTo>
                    <a:pt x="167" y="446"/>
                  </a:lnTo>
                  <a:lnTo>
                    <a:pt x="173" y="446"/>
                  </a:lnTo>
                  <a:lnTo>
                    <a:pt x="178" y="444"/>
                  </a:lnTo>
                  <a:lnTo>
                    <a:pt x="184" y="446"/>
                  </a:lnTo>
                  <a:lnTo>
                    <a:pt x="190" y="446"/>
                  </a:lnTo>
                  <a:lnTo>
                    <a:pt x="196" y="446"/>
                  </a:lnTo>
                  <a:lnTo>
                    <a:pt x="201" y="446"/>
                  </a:lnTo>
                  <a:lnTo>
                    <a:pt x="207" y="446"/>
                  </a:lnTo>
                  <a:lnTo>
                    <a:pt x="213" y="446"/>
                  </a:lnTo>
                  <a:lnTo>
                    <a:pt x="221" y="446"/>
                  </a:lnTo>
                  <a:lnTo>
                    <a:pt x="226" y="446"/>
                  </a:lnTo>
                  <a:lnTo>
                    <a:pt x="230" y="446"/>
                  </a:lnTo>
                  <a:lnTo>
                    <a:pt x="232" y="446"/>
                  </a:lnTo>
                  <a:lnTo>
                    <a:pt x="236" y="446"/>
                  </a:lnTo>
                  <a:lnTo>
                    <a:pt x="240" y="444"/>
                  </a:lnTo>
                  <a:lnTo>
                    <a:pt x="244" y="444"/>
                  </a:lnTo>
                  <a:lnTo>
                    <a:pt x="247" y="444"/>
                  </a:lnTo>
                  <a:lnTo>
                    <a:pt x="251" y="442"/>
                  </a:lnTo>
                  <a:lnTo>
                    <a:pt x="255" y="442"/>
                  </a:lnTo>
                  <a:lnTo>
                    <a:pt x="257" y="442"/>
                  </a:lnTo>
                  <a:lnTo>
                    <a:pt x="259" y="442"/>
                  </a:lnTo>
                  <a:lnTo>
                    <a:pt x="261" y="442"/>
                  </a:lnTo>
                  <a:lnTo>
                    <a:pt x="263" y="442"/>
                  </a:lnTo>
                  <a:lnTo>
                    <a:pt x="265" y="442"/>
                  </a:lnTo>
                  <a:lnTo>
                    <a:pt x="267" y="442"/>
                  </a:lnTo>
                  <a:lnTo>
                    <a:pt x="269" y="442"/>
                  </a:lnTo>
                  <a:lnTo>
                    <a:pt x="271" y="440"/>
                  </a:lnTo>
                  <a:lnTo>
                    <a:pt x="272" y="440"/>
                  </a:lnTo>
                  <a:lnTo>
                    <a:pt x="272" y="438"/>
                  </a:lnTo>
                  <a:lnTo>
                    <a:pt x="274" y="438"/>
                  </a:lnTo>
                  <a:lnTo>
                    <a:pt x="276" y="436"/>
                  </a:lnTo>
                  <a:lnTo>
                    <a:pt x="276" y="434"/>
                  </a:lnTo>
                  <a:lnTo>
                    <a:pt x="276" y="433"/>
                  </a:lnTo>
                  <a:lnTo>
                    <a:pt x="278" y="431"/>
                  </a:lnTo>
                  <a:lnTo>
                    <a:pt x="278" y="429"/>
                  </a:lnTo>
                  <a:lnTo>
                    <a:pt x="280" y="427"/>
                  </a:lnTo>
                  <a:lnTo>
                    <a:pt x="280" y="425"/>
                  </a:lnTo>
                  <a:lnTo>
                    <a:pt x="280" y="423"/>
                  </a:lnTo>
                  <a:lnTo>
                    <a:pt x="282" y="421"/>
                  </a:lnTo>
                  <a:lnTo>
                    <a:pt x="282" y="417"/>
                  </a:lnTo>
                  <a:lnTo>
                    <a:pt x="282" y="415"/>
                  </a:lnTo>
                  <a:lnTo>
                    <a:pt x="282" y="413"/>
                  </a:lnTo>
                  <a:lnTo>
                    <a:pt x="284" y="409"/>
                  </a:lnTo>
                  <a:lnTo>
                    <a:pt x="284" y="408"/>
                  </a:lnTo>
                  <a:lnTo>
                    <a:pt x="284" y="404"/>
                  </a:lnTo>
                  <a:lnTo>
                    <a:pt x="284" y="402"/>
                  </a:lnTo>
                  <a:lnTo>
                    <a:pt x="286" y="398"/>
                  </a:lnTo>
                  <a:lnTo>
                    <a:pt x="286" y="394"/>
                  </a:lnTo>
                  <a:lnTo>
                    <a:pt x="286" y="390"/>
                  </a:lnTo>
                  <a:lnTo>
                    <a:pt x="286" y="386"/>
                  </a:lnTo>
                  <a:lnTo>
                    <a:pt x="288" y="383"/>
                  </a:lnTo>
                  <a:lnTo>
                    <a:pt x="288" y="379"/>
                  </a:lnTo>
                  <a:lnTo>
                    <a:pt x="288" y="375"/>
                  </a:lnTo>
                  <a:lnTo>
                    <a:pt x="288" y="371"/>
                  </a:lnTo>
                  <a:lnTo>
                    <a:pt x="288" y="369"/>
                  </a:lnTo>
                  <a:lnTo>
                    <a:pt x="288" y="367"/>
                  </a:lnTo>
                  <a:lnTo>
                    <a:pt x="288" y="363"/>
                  </a:lnTo>
                  <a:lnTo>
                    <a:pt x="290" y="361"/>
                  </a:lnTo>
                  <a:lnTo>
                    <a:pt x="290" y="360"/>
                  </a:lnTo>
                  <a:lnTo>
                    <a:pt x="290" y="358"/>
                  </a:lnTo>
                  <a:lnTo>
                    <a:pt x="290" y="356"/>
                  </a:lnTo>
                  <a:lnTo>
                    <a:pt x="290" y="352"/>
                  </a:lnTo>
                  <a:lnTo>
                    <a:pt x="290" y="350"/>
                  </a:lnTo>
                  <a:lnTo>
                    <a:pt x="290" y="348"/>
                  </a:lnTo>
                  <a:lnTo>
                    <a:pt x="290" y="346"/>
                  </a:lnTo>
                  <a:lnTo>
                    <a:pt x="290" y="344"/>
                  </a:lnTo>
                  <a:lnTo>
                    <a:pt x="290" y="342"/>
                  </a:lnTo>
                  <a:lnTo>
                    <a:pt x="290" y="340"/>
                  </a:lnTo>
                  <a:lnTo>
                    <a:pt x="292" y="338"/>
                  </a:lnTo>
                  <a:lnTo>
                    <a:pt x="292" y="336"/>
                  </a:lnTo>
                  <a:lnTo>
                    <a:pt x="292" y="335"/>
                  </a:lnTo>
                  <a:lnTo>
                    <a:pt x="292" y="333"/>
                  </a:lnTo>
                  <a:lnTo>
                    <a:pt x="292" y="331"/>
                  </a:lnTo>
                  <a:lnTo>
                    <a:pt x="292" y="327"/>
                  </a:lnTo>
                  <a:lnTo>
                    <a:pt x="292" y="321"/>
                  </a:lnTo>
                  <a:lnTo>
                    <a:pt x="292" y="315"/>
                  </a:lnTo>
                  <a:lnTo>
                    <a:pt x="294" y="310"/>
                  </a:lnTo>
                  <a:lnTo>
                    <a:pt x="294" y="304"/>
                  </a:lnTo>
                  <a:lnTo>
                    <a:pt x="294" y="296"/>
                  </a:lnTo>
                  <a:lnTo>
                    <a:pt x="294" y="290"/>
                  </a:lnTo>
                  <a:lnTo>
                    <a:pt x="294" y="283"/>
                  </a:lnTo>
                  <a:lnTo>
                    <a:pt x="295" y="275"/>
                  </a:lnTo>
                  <a:lnTo>
                    <a:pt x="295" y="267"/>
                  </a:lnTo>
                  <a:lnTo>
                    <a:pt x="295" y="258"/>
                  </a:lnTo>
                  <a:lnTo>
                    <a:pt x="295" y="246"/>
                  </a:lnTo>
                  <a:lnTo>
                    <a:pt x="297" y="237"/>
                  </a:lnTo>
                  <a:lnTo>
                    <a:pt x="297" y="223"/>
                  </a:lnTo>
                  <a:lnTo>
                    <a:pt x="297" y="210"/>
                  </a:lnTo>
                  <a:lnTo>
                    <a:pt x="299" y="189"/>
                  </a:lnTo>
                  <a:lnTo>
                    <a:pt x="301" y="167"/>
                  </a:lnTo>
                  <a:lnTo>
                    <a:pt x="301" y="150"/>
                  </a:lnTo>
                  <a:lnTo>
                    <a:pt x="301" y="139"/>
                  </a:lnTo>
                  <a:lnTo>
                    <a:pt x="303" y="127"/>
                  </a:lnTo>
                  <a:lnTo>
                    <a:pt x="303" y="116"/>
                  </a:lnTo>
                  <a:lnTo>
                    <a:pt x="303" y="106"/>
                  </a:lnTo>
                  <a:lnTo>
                    <a:pt x="303" y="96"/>
                  </a:lnTo>
                  <a:lnTo>
                    <a:pt x="305" y="87"/>
                  </a:lnTo>
                  <a:lnTo>
                    <a:pt x="305" y="77"/>
                  </a:lnTo>
                  <a:lnTo>
                    <a:pt x="305" y="70"/>
                  </a:lnTo>
                  <a:lnTo>
                    <a:pt x="307" y="62"/>
                  </a:lnTo>
                  <a:lnTo>
                    <a:pt x="307" y="56"/>
                  </a:lnTo>
                  <a:lnTo>
                    <a:pt x="307" y="50"/>
                  </a:lnTo>
                  <a:lnTo>
                    <a:pt x="307" y="45"/>
                  </a:lnTo>
                  <a:lnTo>
                    <a:pt x="307" y="39"/>
                  </a:lnTo>
                  <a:lnTo>
                    <a:pt x="309" y="33"/>
                  </a:lnTo>
                  <a:lnTo>
                    <a:pt x="309" y="29"/>
                  </a:lnTo>
                  <a:lnTo>
                    <a:pt x="309" y="23"/>
                  </a:lnTo>
                  <a:lnTo>
                    <a:pt x="309" y="20"/>
                  </a:lnTo>
                  <a:lnTo>
                    <a:pt x="309" y="18"/>
                  </a:lnTo>
                  <a:lnTo>
                    <a:pt x="311" y="14"/>
                  </a:lnTo>
                  <a:lnTo>
                    <a:pt x="311" y="10"/>
                  </a:lnTo>
                  <a:lnTo>
                    <a:pt x="311" y="8"/>
                  </a:lnTo>
                  <a:lnTo>
                    <a:pt x="311" y="6"/>
                  </a:lnTo>
                  <a:lnTo>
                    <a:pt x="311" y="4"/>
                  </a:lnTo>
                  <a:lnTo>
                    <a:pt x="313" y="2"/>
                  </a:lnTo>
                  <a:lnTo>
                    <a:pt x="313" y="0"/>
                  </a:lnTo>
                  <a:lnTo>
                    <a:pt x="315" y="0"/>
                  </a:lnTo>
                  <a:lnTo>
                    <a:pt x="315" y="2"/>
                  </a:lnTo>
                  <a:lnTo>
                    <a:pt x="315" y="4"/>
                  </a:lnTo>
                  <a:lnTo>
                    <a:pt x="317" y="6"/>
                  </a:lnTo>
                  <a:lnTo>
                    <a:pt x="317" y="8"/>
                  </a:lnTo>
                  <a:lnTo>
                    <a:pt x="317" y="10"/>
                  </a:lnTo>
                  <a:lnTo>
                    <a:pt x="317" y="12"/>
                  </a:lnTo>
                  <a:lnTo>
                    <a:pt x="317" y="16"/>
                  </a:lnTo>
                  <a:lnTo>
                    <a:pt x="319" y="20"/>
                  </a:lnTo>
                  <a:lnTo>
                    <a:pt x="319" y="23"/>
                  </a:lnTo>
                  <a:lnTo>
                    <a:pt x="319" y="27"/>
                  </a:lnTo>
                  <a:lnTo>
                    <a:pt x="319" y="33"/>
                  </a:lnTo>
                  <a:lnTo>
                    <a:pt x="320" y="37"/>
                  </a:lnTo>
                  <a:lnTo>
                    <a:pt x="320" y="43"/>
                  </a:lnTo>
                  <a:lnTo>
                    <a:pt x="320" y="50"/>
                  </a:lnTo>
                  <a:lnTo>
                    <a:pt x="320" y="56"/>
                  </a:lnTo>
                  <a:lnTo>
                    <a:pt x="322" y="62"/>
                  </a:lnTo>
                  <a:lnTo>
                    <a:pt x="322" y="68"/>
                  </a:lnTo>
                  <a:lnTo>
                    <a:pt x="322" y="73"/>
                  </a:lnTo>
                  <a:lnTo>
                    <a:pt x="322" y="77"/>
                  </a:lnTo>
                  <a:lnTo>
                    <a:pt x="322" y="83"/>
                  </a:lnTo>
                  <a:lnTo>
                    <a:pt x="322" y="87"/>
                  </a:lnTo>
                  <a:lnTo>
                    <a:pt x="322" y="91"/>
                  </a:lnTo>
                  <a:lnTo>
                    <a:pt x="324" y="95"/>
                  </a:lnTo>
                  <a:lnTo>
                    <a:pt x="324" y="98"/>
                  </a:lnTo>
                  <a:lnTo>
                    <a:pt x="324" y="102"/>
                  </a:lnTo>
                  <a:lnTo>
                    <a:pt x="324" y="106"/>
                  </a:lnTo>
                  <a:lnTo>
                    <a:pt x="324" y="110"/>
                  </a:lnTo>
                  <a:lnTo>
                    <a:pt x="324" y="112"/>
                  </a:lnTo>
                  <a:lnTo>
                    <a:pt x="324" y="116"/>
                  </a:lnTo>
                  <a:lnTo>
                    <a:pt x="324" y="118"/>
                  </a:lnTo>
                  <a:lnTo>
                    <a:pt x="324" y="121"/>
                  </a:lnTo>
                  <a:lnTo>
                    <a:pt x="324" y="123"/>
                  </a:lnTo>
                  <a:lnTo>
                    <a:pt x="324" y="125"/>
                  </a:lnTo>
                  <a:lnTo>
                    <a:pt x="326" y="133"/>
                  </a:lnTo>
                  <a:lnTo>
                    <a:pt x="326" y="148"/>
                  </a:lnTo>
                  <a:lnTo>
                    <a:pt x="328" y="169"/>
                  </a:lnTo>
                  <a:lnTo>
                    <a:pt x="328" y="192"/>
                  </a:lnTo>
                  <a:lnTo>
                    <a:pt x="330" y="208"/>
                  </a:lnTo>
                  <a:lnTo>
                    <a:pt x="330" y="221"/>
                  </a:lnTo>
                  <a:lnTo>
                    <a:pt x="332" y="231"/>
                  </a:lnTo>
                  <a:lnTo>
                    <a:pt x="332" y="242"/>
                  </a:lnTo>
                  <a:lnTo>
                    <a:pt x="332" y="250"/>
                  </a:lnTo>
                  <a:lnTo>
                    <a:pt x="332" y="260"/>
                  </a:lnTo>
                  <a:lnTo>
                    <a:pt x="334" y="267"/>
                  </a:lnTo>
                  <a:lnTo>
                    <a:pt x="334" y="275"/>
                  </a:lnTo>
                  <a:lnTo>
                    <a:pt x="334" y="283"/>
                  </a:lnTo>
                  <a:lnTo>
                    <a:pt x="336" y="288"/>
                  </a:lnTo>
                  <a:lnTo>
                    <a:pt x="336" y="294"/>
                  </a:lnTo>
                  <a:lnTo>
                    <a:pt x="336" y="302"/>
                  </a:lnTo>
                  <a:lnTo>
                    <a:pt x="336" y="308"/>
                  </a:lnTo>
                  <a:lnTo>
                    <a:pt x="336" y="313"/>
                  </a:lnTo>
                  <a:lnTo>
                    <a:pt x="338" y="319"/>
                  </a:lnTo>
                  <a:lnTo>
                    <a:pt x="338" y="323"/>
                  </a:lnTo>
                  <a:lnTo>
                    <a:pt x="338" y="329"/>
                  </a:lnTo>
                  <a:lnTo>
                    <a:pt x="338" y="335"/>
                  </a:lnTo>
                  <a:lnTo>
                    <a:pt x="340" y="340"/>
                  </a:lnTo>
                  <a:lnTo>
                    <a:pt x="340" y="344"/>
                  </a:lnTo>
                  <a:lnTo>
                    <a:pt x="340" y="350"/>
                  </a:lnTo>
                  <a:lnTo>
                    <a:pt x="340" y="354"/>
                  </a:lnTo>
                  <a:lnTo>
                    <a:pt x="342" y="360"/>
                  </a:lnTo>
                  <a:lnTo>
                    <a:pt x="342" y="363"/>
                  </a:lnTo>
                  <a:lnTo>
                    <a:pt x="342" y="367"/>
                  </a:lnTo>
                  <a:lnTo>
                    <a:pt x="342" y="373"/>
                  </a:lnTo>
                  <a:lnTo>
                    <a:pt x="344" y="377"/>
                  </a:lnTo>
                  <a:lnTo>
                    <a:pt x="344" y="381"/>
                  </a:lnTo>
                  <a:lnTo>
                    <a:pt x="344" y="384"/>
                  </a:lnTo>
                  <a:lnTo>
                    <a:pt x="345" y="388"/>
                  </a:lnTo>
                  <a:lnTo>
                    <a:pt x="345" y="390"/>
                  </a:lnTo>
                  <a:lnTo>
                    <a:pt x="345" y="394"/>
                  </a:lnTo>
                  <a:lnTo>
                    <a:pt x="345" y="398"/>
                  </a:lnTo>
                  <a:lnTo>
                    <a:pt x="347" y="400"/>
                  </a:lnTo>
                  <a:lnTo>
                    <a:pt x="347" y="404"/>
                  </a:lnTo>
                  <a:lnTo>
                    <a:pt x="347" y="406"/>
                  </a:lnTo>
                  <a:lnTo>
                    <a:pt x="349" y="409"/>
                  </a:lnTo>
                  <a:lnTo>
                    <a:pt x="349" y="411"/>
                  </a:lnTo>
                  <a:lnTo>
                    <a:pt x="349" y="413"/>
                  </a:lnTo>
                  <a:lnTo>
                    <a:pt x="351" y="417"/>
                  </a:lnTo>
                  <a:lnTo>
                    <a:pt x="351" y="419"/>
                  </a:lnTo>
                  <a:lnTo>
                    <a:pt x="351" y="42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47" name="Rectangle 9"/>
            <p:cNvSpPr>
              <a:spLocks noChangeArrowheads="1"/>
            </p:cNvSpPr>
            <p:nvPr/>
          </p:nvSpPr>
          <p:spPr bwMode="auto">
            <a:xfrm>
              <a:off x="1774" y="2318"/>
              <a:ext cx="497"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dirty="0">
                  <a:solidFill>
                    <a:srgbClr val="373435"/>
                  </a:solidFill>
                </a:rPr>
                <a:t>Unknown</a:t>
              </a:r>
              <a:endParaRPr lang="en-US" altLang="en-US" sz="1800" dirty="0"/>
            </a:p>
          </p:txBody>
        </p:sp>
        <p:sp>
          <p:nvSpPr>
            <p:cNvPr id="21548" name="Rectangle 10"/>
            <p:cNvSpPr>
              <a:spLocks noChangeArrowheads="1"/>
            </p:cNvSpPr>
            <p:nvPr/>
          </p:nvSpPr>
          <p:spPr bwMode="auto">
            <a:xfrm>
              <a:off x="2561" y="1832"/>
              <a:ext cx="409"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Analyte</a:t>
              </a:r>
              <a:endParaRPr lang="en-US" altLang="en-US" sz="1800"/>
            </a:p>
          </p:txBody>
        </p:sp>
        <p:sp>
          <p:nvSpPr>
            <p:cNvPr id="21549" name="Rectangle 11"/>
            <p:cNvSpPr>
              <a:spLocks noChangeArrowheads="1"/>
            </p:cNvSpPr>
            <p:nvPr/>
          </p:nvSpPr>
          <p:spPr bwMode="auto">
            <a:xfrm>
              <a:off x="3260" y="1832"/>
              <a:ext cx="152"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IS</a:t>
              </a:r>
              <a:endParaRPr lang="en-US" altLang="en-US" sz="1800"/>
            </a:p>
          </p:txBody>
        </p:sp>
      </p:grpSp>
      <p:grpSp>
        <p:nvGrpSpPr>
          <p:cNvPr id="16" name="Group 14"/>
          <p:cNvGrpSpPr>
            <a:grpSpLocks noChangeAspect="1"/>
          </p:cNvGrpSpPr>
          <p:nvPr/>
        </p:nvGrpSpPr>
        <p:grpSpPr bwMode="auto">
          <a:xfrm>
            <a:off x="673100" y="2673350"/>
            <a:ext cx="3543300" cy="987425"/>
            <a:chOff x="1764" y="1849"/>
            <a:chExt cx="2232" cy="622"/>
          </a:xfrm>
        </p:grpSpPr>
        <p:sp>
          <p:nvSpPr>
            <p:cNvPr id="21533" name="AutoShape 13"/>
            <p:cNvSpPr>
              <a:spLocks noChangeAspect="1" noChangeArrowheads="1" noTextEdit="1"/>
            </p:cNvSpPr>
            <p:nvPr/>
          </p:nvSpPr>
          <p:spPr bwMode="auto">
            <a:xfrm>
              <a:off x="1764" y="1849"/>
              <a:ext cx="2232" cy="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534" name="Freeform 15"/>
            <p:cNvSpPr>
              <a:spLocks/>
            </p:cNvSpPr>
            <p:nvPr/>
          </p:nvSpPr>
          <p:spPr bwMode="auto">
            <a:xfrm>
              <a:off x="3564" y="2456"/>
              <a:ext cx="424" cy="2"/>
            </a:xfrm>
            <a:custGeom>
              <a:avLst/>
              <a:gdLst>
                <a:gd name="T0" fmla="*/ 6 w 424"/>
                <a:gd name="T1" fmla="*/ 2 h 2"/>
                <a:gd name="T2" fmla="*/ 13 w 424"/>
                <a:gd name="T3" fmla="*/ 2 h 2"/>
                <a:gd name="T4" fmla="*/ 25 w 424"/>
                <a:gd name="T5" fmla="*/ 2 h 2"/>
                <a:gd name="T6" fmla="*/ 36 w 424"/>
                <a:gd name="T7" fmla="*/ 0 h 2"/>
                <a:gd name="T8" fmla="*/ 48 w 424"/>
                <a:gd name="T9" fmla="*/ 2 h 2"/>
                <a:gd name="T10" fmla="*/ 59 w 424"/>
                <a:gd name="T11" fmla="*/ 2 h 2"/>
                <a:gd name="T12" fmla="*/ 73 w 424"/>
                <a:gd name="T13" fmla="*/ 2 h 2"/>
                <a:gd name="T14" fmla="*/ 84 w 424"/>
                <a:gd name="T15" fmla="*/ 0 h 2"/>
                <a:gd name="T16" fmla="*/ 94 w 424"/>
                <a:gd name="T17" fmla="*/ 2 h 2"/>
                <a:gd name="T18" fmla="*/ 105 w 424"/>
                <a:gd name="T19" fmla="*/ 2 h 2"/>
                <a:gd name="T20" fmla="*/ 115 w 424"/>
                <a:gd name="T21" fmla="*/ 2 h 2"/>
                <a:gd name="T22" fmla="*/ 123 w 424"/>
                <a:gd name="T23" fmla="*/ 2 h 2"/>
                <a:gd name="T24" fmla="*/ 136 w 424"/>
                <a:gd name="T25" fmla="*/ 2 h 2"/>
                <a:gd name="T26" fmla="*/ 148 w 424"/>
                <a:gd name="T27" fmla="*/ 2 h 2"/>
                <a:gd name="T28" fmla="*/ 159 w 424"/>
                <a:gd name="T29" fmla="*/ 0 h 2"/>
                <a:gd name="T30" fmla="*/ 173 w 424"/>
                <a:gd name="T31" fmla="*/ 2 h 2"/>
                <a:gd name="T32" fmla="*/ 186 w 424"/>
                <a:gd name="T33" fmla="*/ 0 h 2"/>
                <a:gd name="T34" fmla="*/ 200 w 424"/>
                <a:gd name="T35" fmla="*/ 0 h 2"/>
                <a:gd name="T36" fmla="*/ 211 w 424"/>
                <a:gd name="T37" fmla="*/ 0 h 2"/>
                <a:gd name="T38" fmla="*/ 223 w 424"/>
                <a:gd name="T39" fmla="*/ 2 h 2"/>
                <a:gd name="T40" fmla="*/ 236 w 424"/>
                <a:gd name="T41" fmla="*/ 2 h 2"/>
                <a:gd name="T42" fmla="*/ 248 w 424"/>
                <a:gd name="T43" fmla="*/ 2 h 2"/>
                <a:gd name="T44" fmla="*/ 259 w 424"/>
                <a:gd name="T45" fmla="*/ 2 h 2"/>
                <a:gd name="T46" fmla="*/ 273 w 424"/>
                <a:gd name="T47" fmla="*/ 2 h 2"/>
                <a:gd name="T48" fmla="*/ 282 w 424"/>
                <a:gd name="T49" fmla="*/ 2 h 2"/>
                <a:gd name="T50" fmla="*/ 294 w 424"/>
                <a:gd name="T51" fmla="*/ 2 h 2"/>
                <a:gd name="T52" fmla="*/ 303 w 424"/>
                <a:gd name="T53" fmla="*/ 2 h 2"/>
                <a:gd name="T54" fmla="*/ 317 w 424"/>
                <a:gd name="T55" fmla="*/ 2 h 2"/>
                <a:gd name="T56" fmla="*/ 328 w 424"/>
                <a:gd name="T57" fmla="*/ 2 h 2"/>
                <a:gd name="T58" fmla="*/ 342 w 424"/>
                <a:gd name="T59" fmla="*/ 2 h 2"/>
                <a:gd name="T60" fmla="*/ 355 w 424"/>
                <a:gd name="T61" fmla="*/ 2 h 2"/>
                <a:gd name="T62" fmla="*/ 369 w 424"/>
                <a:gd name="T63" fmla="*/ 2 h 2"/>
                <a:gd name="T64" fmla="*/ 380 w 424"/>
                <a:gd name="T65" fmla="*/ 2 h 2"/>
                <a:gd name="T66" fmla="*/ 394 w 424"/>
                <a:gd name="T67" fmla="*/ 2 h 2"/>
                <a:gd name="T68" fmla="*/ 405 w 424"/>
                <a:gd name="T69" fmla="*/ 2 h 2"/>
                <a:gd name="T70" fmla="*/ 419 w 424"/>
                <a:gd name="T71" fmla="*/ 2 h 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24" h="2">
                  <a:moveTo>
                    <a:pt x="0" y="0"/>
                  </a:moveTo>
                  <a:lnTo>
                    <a:pt x="6" y="2"/>
                  </a:lnTo>
                  <a:lnTo>
                    <a:pt x="9" y="2"/>
                  </a:lnTo>
                  <a:lnTo>
                    <a:pt x="13" y="2"/>
                  </a:lnTo>
                  <a:lnTo>
                    <a:pt x="19" y="2"/>
                  </a:lnTo>
                  <a:lnTo>
                    <a:pt x="25" y="2"/>
                  </a:lnTo>
                  <a:lnTo>
                    <a:pt x="31" y="0"/>
                  </a:lnTo>
                  <a:lnTo>
                    <a:pt x="36" y="0"/>
                  </a:lnTo>
                  <a:lnTo>
                    <a:pt x="42" y="0"/>
                  </a:lnTo>
                  <a:lnTo>
                    <a:pt x="48" y="2"/>
                  </a:lnTo>
                  <a:lnTo>
                    <a:pt x="54" y="2"/>
                  </a:lnTo>
                  <a:lnTo>
                    <a:pt x="59" y="2"/>
                  </a:lnTo>
                  <a:lnTo>
                    <a:pt x="65" y="2"/>
                  </a:lnTo>
                  <a:lnTo>
                    <a:pt x="73" y="2"/>
                  </a:lnTo>
                  <a:lnTo>
                    <a:pt x="79" y="0"/>
                  </a:lnTo>
                  <a:lnTo>
                    <a:pt x="84" y="0"/>
                  </a:lnTo>
                  <a:lnTo>
                    <a:pt x="88" y="0"/>
                  </a:lnTo>
                  <a:lnTo>
                    <a:pt x="94" y="2"/>
                  </a:lnTo>
                  <a:lnTo>
                    <a:pt x="100" y="2"/>
                  </a:lnTo>
                  <a:lnTo>
                    <a:pt x="105" y="2"/>
                  </a:lnTo>
                  <a:lnTo>
                    <a:pt x="111" y="2"/>
                  </a:lnTo>
                  <a:lnTo>
                    <a:pt x="115" y="2"/>
                  </a:lnTo>
                  <a:lnTo>
                    <a:pt x="119" y="2"/>
                  </a:lnTo>
                  <a:lnTo>
                    <a:pt x="123" y="2"/>
                  </a:lnTo>
                  <a:lnTo>
                    <a:pt x="129" y="2"/>
                  </a:lnTo>
                  <a:lnTo>
                    <a:pt x="136" y="2"/>
                  </a:lnTo>
                  <a:lnTo>
                    <a:pt x="142" y="2"/>
                  </a:lnTo>
                  <a:lnTo>
                    <a:pt x="148" y="2"/>
                  </a:lnTo>
                  <a:lnTo>
                    <a:pt x="153" y="0"/>
                  </a:lnTo>
                  <a:lnTo>
                    <a:pt x="159" y="0"/>
                  </a:lnTo>
                  <a:lnTo>
                    <a:pt x="165" y="2"/>
                  </a:lnTo>
                  <a:lnTo>
                    <a:pt x="173" y="2"/>
                  </a:lnTo>
                  <a:lnTo>
                    <a:pt x="178" y="2"/>
                  </a:lnTo>
                  <a:lnTo>
                    <a:pt x="186" y="0"/>
                  </a:lnTo>
                  <a:lnTo>
                    <a:pt x="192" y="0"/>
                  </a:lnTo>
                  <a:lnTo>
                    <a:pt x="200" y="0"/>
                  </a:lnTo>
                  <a:lnTo>
                    <a:pt x="205" y="0"/>
                  </a:lnTo>
                  <a:lnTo>
                    <a:pt x="211" y="0"/>
                  </a:lnTo>
                  <a:lnTo>
                    <a:pt x="219" y="0"/>
                  </a:lnTo>
                  <a:lnTo>
                    <a:pt x="223" y="2"/>
                  </a:lnTo>
                  <a:lnTo>
                    <a:pt x="230" y="2"/>
                  </a:lnTo>
                  <a:lnTo>
                    <a:pt x="236" y="2"/>
                  </a:lnTo>
                  <a:lnTo>
                    <a:pt x="242" y="2"/>
                  </a:lnTo>
                  <a:lnTo>
                    <a:pt x="248" y="2"/>
                  </a:lnTo>
                  <a:lnTo>
                    <a:pt x="253" y="2"/>
                  </a:lnTo>
                  <a:lnTo>
                    <a:pt x="259" y="2"/>
                  </a:lnTo>
                  <a:lnTo>
                    <a:pt x="265" y="2"/>
                  </a:lnTo>
                  <a:lnTo>
                    <a:pt x="273" y="2"/>
                  </a:lnTo>
                  <a:lnTo>
                    <a:pt x="278" y="2"/>
                  </a:lnTo>
                  <a:lnTo>
                    <a:pt x="282" y="2"/>
                  </a:lnTo>
                  <a:lnTo>
                    <a:pt x="288" y="2"/>
                  </a:lnTo>
                  <a:lnTo>
                    <a:pt x="294" y="2"/>
                  </a:lnTo>
                  <a:lnTo>
                    <a:pt x="298" y="2"/>
                  </a:lnTo>
                  <a:lnTo>
                    <a:pt x="303" y="2"/>
                  </a:lnTo>
                  <a:lnTo>
                    <a:pt x="309" y="2"/>
                  </a:lnTo>
                  <a:lnTo>
                    <a:pt x="317" y="2"/>
                  </a:lnTo>
                  <a:lnTo>
                    <a:pt x="323" y="2"/>
                  </a:lnTo>
                  <a:lnTo>
                    <a:pt x="328" y="2"/>
                  </a:lnTo>
                  <a:lnTo>
                    <a:pt x="336" y="2"/>
                  </a:lnTo>
                  <a:lnTo>
                    <a:pt x="342" y="2"/>
                  </a:lnTo>
                  <a:lnTo>
                    <a:pt x="349" y="2"/>
                  </a:lnTo>
                  <a:lnTo>
                    <a:pt x="355" y="2"/>
                  </a:lnTo>
                  <a:lnTo>
                    <a:pt x="363" y="2"/>
                  </a:lnTo>
                  <a:lnTo>
                    <a:pt x="369" y="2"/>
                  </a:lnTo>
                  <a:lnTo>
                    <a:pt x="374" y="2"/>
                  </a:lnTo>
                  <a:lnTo>
                    <a:pt x="380" y="2"/>
                  </a:lnTo>
                  <a:lnTo>
                    <a:pt x="388" y="2"/>
                  </a:lnTo>
                  <a:lnTo>
                    <a:pt x="394" y="2"/>
                  </a:lnTo>
                  <a:lnTo>
                    <a:pt x="399" y="2"/>
                  </a:lnTo>
                  <a:lnTo>
                    <a:pt x="405" y="2"/>
                  </a:lnTo>
                  <a:lnTo>
                    <a:pt x="411" y="2"/>
                  </a:lnTo>
                  <a:lnTo>
                    <a:pt x="419" y="2"/>
                  </a:lnTo>
                  <a:lnTo>
                    <a:pt x="424" y="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35" name="Freeform 16"/>
            <p:cNvSpPr>
              <a:spLocks/>
            </p:cNvSpPr>
            <p:nvPr/>
          </p:nvSpPr>
          <p:spPr bwMode="auto">
            <a:xfrm>
              <a:off x="2895" y="2014"/>
              <a:ext cx="669" cy="442"/>
            </a:xfrm>
            <a:custGeom>
              <a:avLst/>
              <a:gdLst>
                <a:gd name="T0" fmla="*/ 33 w 669"/>
                <a:gd name="T1" fmla="*/ 438 h 442"/>
                <a:gd name="T2" fmla="*/ 70 w 669"/>
                <a:gd name="T3" fmla="*/ 438 h 442"/>
                <a:gd name="T4" fmla="*/ 112 w 669"/>
                <a:gd name="T5" fmla="*/ 438 h 442"/>
                <a:gd name="T6" fmla="*/ 152 w 669"/>
                <a:gd name="T7" fmla="*/ 438 h 442"/>
                <a:gd name="T8" fmla="*/ 194 w 669"/>
                <a:gd name="T9" fmla="*/ 438 h 442"/>
                <a:gd name="T10" fmla="*/ 235 w 669"/>
                <a:gd name="T11" fmla="*/ 438 h 442"/>
                <a:gd name="T12" fmla="*/ 264 w 669"/>
                <a:gd name="T13" fmla="*/ 438 h 442"/>
                <a:gd name="T14" fmla="*/ 269 w 669"/>
                <a:gd name="T15" fmla="*/ 438 h 442"/>
                <a:gd name="T16" fmla="*/ 273 w 669"/>
                <a:gd name="T17" fmla="*/ 438 h 442"/>
                <a:gd name="T18" fmla="*/ 275 w 669"/>
                <a:gd name="T19" fmla="*/ 438 h 442"/>
                <a:gd name="T20" fmla="*/ 275 w 669"/>
                <a:gd name="T21" fmla="*/ 430 h 442"/>
                <a:gd name="T22" fmla="*/ 277 w 669"/>
                <a:gd name="T23" fmla="*/ 428 h 442"/>
                <a:gd name="T24" fmla="*/ 279 w 669"/>
                <a:gd name="T25" fmla="*/ 432 h 442"/>
                <a:gd name="T26" fmla="*/ 285 w 669"/>
                <a:gd name="T27" fmla="*/ 438 h 442"/>
                <a:gd name="T28" fmla="*/ 294 w 669"/>
                <a:gd name="T29" fmla="*/ 438 h 442"/>
                <a:gd name="T30" fmla="*/ 306 w 669"/>
                <a:gd name="T31" fmla="*/ 440 h 442"/>
                <a:gd name="T32" fmla="*/ 325 w 669"/>
                <a:gd name="T33" fmla="*/ 438 h 442"/>
                <a:gd name="T34" fmla="*/ 333 w 669"/>
                <a:gd name="T35" fmla="*/ 436 h 442"/>
                <a:gd name="T36" fmla="*/ 338 w 669"/>
                <a:gd name="T37" fmla="*/ 434 h 442"/>
                <a:gd name="T38" fmla="*/ 344 w 669"/>
                <a:gd name="T39" fmla="*/ 428 h 442"/>
                <a:gd name="T40" fmla="*/ 348 w 669"/>
                <a:gd name="T41" fmla="*/ 421 h 442"/>
                <a:gd name="T42" fmla="*/ 352 w 669"/>
                <a:gd name="T43" fmla="*/ 409 h 442"/>
                <a:gd name="T44" fmla="*/ 356 w 669"/>
                <a:gd name="T45" fmla="*/ 394 h 442"/>
                <a:gd name="T46" fmla="*/ 360 w 669"/>
                <a:gd name="T47" fmla="*/ 374 h 442"/>
                <a:gd name="T48" fmla="*/ 363 w 669"/>
                <a:gd name="T49" fmla="*/ 351 h 442"/>
                <a:gd name="T50" fmla="*/ 365 w 669"/>
                <a:gd name="T51" fmla="*/ 330 h 442"/>
                <a:gd name="T52" fmla="*/ 365 w 669"/>
                <a:gd name="T53" fmla="*/ 319 h 442"/>
                <a:gd name="T54" fmla="*/ 367 w 669"/>
                <a:gd name="T55" fmla="*/ 311 h 442"/>
                <a:gd name="T56" fmla="*/ 367 w 669"/>
                <a:gd name="T57" fmla="*/ 303 h 442"/>
                <a:gd name="T58" fmla="*/ 371 w 669"/>
                <a:gd name="T59" fmla="*/ 259 h 442"/>
                <a:gd name="T60" fmla="*/ 377 w 669"/>
                <a:gd name="T61" fmla="*/ 192 h 442"/>
                <a:gd name="T62" fmla="*/ 383 w 669"/>
                <a:gd name="T63" fmla="*/ 104 h 442"/>
                <a:gd name="T64" fmla="*/ 388 w 669"/>
                <a:gd name="T65" fmla="*/ 50 h 442"/>
                <a:gd name="T66" fmla="*/ 392 w 669"/>
                <a:gd name="T67" fmla="*/ 17 h 442"/>
                <a:gd name="T68" fmla="*/ 396 w 669"/>
                <a:gd name="T69" fmla="*/ 2 h 442"/>
                <a:gd name="T70" fmla="*/ 400 w 669"/>
                <a:gd name="T71" fmla="*/ 4 h 442"/>
                <a:gd name="T72" fmla="*/ 402 w 669"/>
                <a:gd name="T73" fmla="*/ 12 h 442"/>
                <a:gd name="T74" fmla="*/ 404 w 669"/>
                <a:gd name="T75" fmla="*/ 27 h 442"/>
                <a:gd name="T76" fmla="*/ 410 w 669"/>
                <a:gd name="T77" fmla="*/ 73 h 442"/>
                <a:gd name="T78" fmla="*/ 415 w 669"/>
                <a:gd name="T79" fmla="*/ 140 h 442"/>
                <a:gd name="T80" fmla="*/ 423 w 669"/>
                <a:gd name="T81" fmla="*/ 232 h 442"/>
                <a:gd name="T82" fmla="*/ 427 w 669"/>
                <a:gd name="T83" fmla="*/ 280 h 442"/>
                <a:gd name="T84" fmla="*/ 431 w 669"/>
                <a:gd name="T85" fmla="*/ 317 h 442"/>
                <a:gd name="T86" fmla="*/ 434 w 669"/>
                <a:gd name="T87" fmla="*/ 348 h 442"/>
                <a:gd name="T88" fmla="*/ 436 w 669"/>
                <a:gd name="T89" fmla="*/ 359 h 442"/>
                <a:gd name="T90" fmla="*/ 440 w 669"/>
                <a:gd name="T91" fmla="*/ 380 h 442"/>
                <a:gd name="T92" fmla="*/ 446 w 669"/>
                <a:gd name="T93" fmla="*/ 397 h 442"/>
                <a:gd name="T94" fmla="*/ 450 w 669"/>
                <a:gd name="T95" fmla="*/ 411 h 442"/>
                <a:gd name="T96" fmla="*/ 456 w 669"/>
                <a:gd name="T97" fmla="*/ 421 h 442"/>
                <a:gd name="T98" fmla="*/ 463 w 669"/>
                <a:gd name="T99" fmla="*/ 428 h 442"/>
                <a:gd name="T100" fmla="*/ 473 w 669"/>
                <a:gd name="T101" fmla="*/ 434 h 442"/>
                <a:gd name="T102" fmla="*/ 488 w 669"/>
                <a:gd name="T103" fmla="*/ 438 h 442"/>
                <a:gd name="T104" fmla="*/ 511 w 669"/>
                <a:gd name="T105" fmla="*/ 440 h 442"/>
                <a:gd name="T106" fmla="*/ 540 w 669"/>
                <a:gd name="T107" fmla="*/ 440 h 442"/>
                <a:gd name="T108" fmla="*/ 577 w 669"/>
                <a:gd name="T109" fmla="*/ 442 h 442"/>
                <a:gd name="T110" fmla="*/ 617 w 669"/>
                <a:gd name="T111" fmla="*/ 442 h 442"/>
                <a:gd name="T112" fmla="*/ 657 w 669"/>
                <a:gd name="T113" fmla="*/ 442 h 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69" h="442">
                  <a:moveTo>
                    <a:pt x="0" y="438"/>
                  </a:moveTo>
                  <a:lnTo>
                    <a:pt x="6" y="438"/>
                  </a:lnTo>
                  <a:lnTo>
                    <a:pt x="12" y="438"/>
                  </a:lnTo>
                  <a:lnTo>
                    <a:pt x="18" y="438"/>
                  </a:lnTo>
                  <a:lnTo>
                    <a:pt x="21" y="438"/>
                  </a:lnTo>
                  <a:lnTo>
                    <a:pt x="27" y="438"/>
                  </a:lnTo>
                  <a:lnTo>
                    <a:pt x="33" y="438"/>
                  </a:lnTo>
                  <a:lnTo>
                    <a:pt x="37" y="438"/>
                  </a:lnTo>
                  <a:lnTo>
                    <a:pt x="41" y="438"/>
                  </a:lnTo>
                  <a:lnTo>
                    <a:pt x="46" y="438"/>
                  </a:lnTo>
                  <a:lnTo>
                    <a:pt x="52" y="438"/>
                  </a:lnTo>
                  <a:lnTo>
                    <a:pt x="58" y="438"/>
                  </a:lnTo>
                  <a:lnTo>
                    <a:pt x="64" y="438"/>
                  </a:lnTo>
                  <a:lnTo>
                    <a:pt x="70" y="438"/>
                  </a:lnTo>
                  <a:lnTo>
                    <a:pt x="75" y="438"/>
                  </a:lnTo>
                  <a:lnTo>
                    <a:pt x="83" y="438"/>
                  </a:lnTo>
                  <a:lnTo>
                    <a:pt x="89" y="438"/>
                  </a:lnTo>
                  <a:lnTo>
                    <a:pt x="93" y="438"/>
                  </a:lnTo>
                  <a:lnTo>
                    <a:pt x="98" y="438"/>
                  </a:lnTo>
                  <a:lnTo>
                    <a:pt x="104" y="438"/>
                  </a:lnTo>
                  <a:lnTo>
                    <a:pt x="112" y="438"/>
                  </a:lnTo>
                  <a:lnTo>
                    <a:pt x="118" y="438"/>
                  </a:lnTo>
                  <a:lnTo>
                    <a:pt x="123" y="438"/>
                  </a:lnTo>
                  <a:lnTo>
                    <a:pt x="129" y="438"/>
                  </a:lnTo>
                  <a:lnTo>
                    <a:pt x="135" y="438"/>
                  </a:lnTo>
                  <a:lnTo>
                    <a:pt x="141" y="438"/>
                  </a:lnTo>
                  <a:lnTo>
                    <a:pt x="146" y="438"/>
                  </a:lnTo>
                  <a:lnTo>
                    <a:pt x="152" y="438"/>
                  </a:lnTo>
                  <a:lnTo>
                    <a:pt x="160" y="438"/>
                  </a:lnTo>
                  <a:lnTo>
                    <a:pt x="166" y="438"/>
                  </a:lnTo>
                  <a:lnTo>
                    <a:pt x="171" y="438"/>
                  </a:lnTo>
                  <a:lnTo>
                    <a:pt x="177" y="438"/>
                  </a:lnTo>
                  <a:lnTo>
                    <a:pt x="183" y="438"/>
                  </a:lnTo>
                  <a:lnTo>
                    <a:pt x="189" y="438"/>
                  </a:lnTo>
                  <a:lnTo>
                    <a:pt x="194" y="438"/>
                  </a:lnTo>
                  <a:lnTo>
                    <a:pt x="200" y="438"/>
                  </a:lnTo>
                  <a:lnTo>
                    <a:pt x="206" y="438"/>
                  </a:lnTo>
                  <a:lnTo>
                    <a:pt x="212" y="438"/>
                  </a:lnTo>
                  <a:lnTo>
                    <a:pt x="219" y="438"/>
                  </a:lnTo>
                  <a:lnTo>
                    <a:pt x="223" y="438"/>
                  </a:lnTo>
                  <a:lnTo>
                    <a:pt x="229" y="438"/>
                  </a:lnTo>
                  <a:lnTo>
                    <a:pt x="235" y="438"/>
                  </a:lnTo>
                  <a:lnTo>
                    <a:pt x="240" y="438"/>
                  </a:lnTo>
                  <a:lnTo>
                    <a:pt x="246" y="438"/>
                  </a:lnTo>
                  <a:lnTo>
                    <a:pt x="252" y="438"/>
                  </a:lnTo>
                  <a:lnTo>
                    <a:pt x="256" y="438"/>
                  </a:lnTo>
                  <a:lnTo>
                    <a:pt x="260" y="438"/>
                  </a:lnTo>
                  <a:lnTo>
                    <a:pt x="262" y="438"/>
                  </a:lnTo>
                  <a:lnTo>
                    <a:pt x="264" y="438"/>
                  </a:lnTo>
                  <a:lnTo>
                    <a:pt x="265" y="438"/>
                  </a:lnTo>
                  <a:lnTo>
                    <a:pt x="267" y="438"/>
                  </a:lnTo>
                  <a:lnTo>
                    <a:pt x="269" y="438"/>
                  </a:lnTo>
                  <a:lnTo>
                    <a:pt x="271" y="438"/>
                  </a:lnTo>
                  <a:lnTo>
                    <a:pt x="273" y="438"/>
                  </a:lnTo>
                  <a:lnTo>
                    <a:pt x="275" y="438"/>
                  </a:lnTo>
                  <a:lnTo>
                    <a:pt x="275" y="436"/>
                  </a:lnTo>
                  <a:lnTo>
                    <a:pt x="275" y="434"/>
                  </a:lnTo>
                  <a:lnTo>
                    <a:pt x="275" y="432"/>
                  </a:lnTo>
                  <a:lnTo>
                    <a:pt x="275" y="430"/>
                  </a:lnTo>
                  <a:lnTo>
                    <a:pt x="275" y="428"/>
                  </a:lnTo>
                  <a:lnTo>
                    <a:pt x="277" y="428"/>
                  </a:lnTo>
                  <a:lnTo>
                    <a:pt x="277" y="430"/>
                  </a:lnTo>
                  <a:lnTo>
                    <a:pt x="279" y="432"/>
                  </a:lnTo>
                  <a:lnTo>
                    <a:pt x="281" y="434"/>
                  </a:lnTo>
                  <a:lnTo>
                    <a:pt x="281" y="436"/>
                  </a:lnTo>
                  <a:lnTo>
                    <a:pt x="283" y="436"/>
                  </a:lnTo>
                  <a:lnTo>
                    <a:pt x="285" y="438"/>
                  </a:lnTo>
                  <a:lnTo>
                    <a:pt x="287" y="438"/>
                  </a:lnTo>
                  <a:lnTo>
                    <a:pt x="288" y="438"/>
                  </a:lnTo>
                  <a:lnTo>
                    <a:pt x="290" y="438"/>
                  </a:lnTo>
                  <a:lnTo>
                    <a:pt x="292" y="438"/>
                  </a:lnTo>
                  <a:lnTo>
                    <a:pt x="294" y="438"/>
                  </a:lnTo>
                  <a:lnTo>
                    <a:pt x="296" y="440"/>
                  </a:lnTo>
                  <a:lnTo>
                    <a:pt x="298" y="440"/>
                  </a:lnTo>
                  <a:lnTo>
                    <a:pt x="300" y="440"/>
                  </a:lnTo>
                  <a:lnTo>
                    <a:pt x="302" y="440"/>
                  </a:lnTo>
                  <a:lnTo>
                    <a:pt x="304" y="440"/>
                  </a:lnTo>
                  <a:lnTo>
                    <a:pt x="306" y="440"/>
                  </a:lnTo>
                  <a:lnTo>
                    <a:pt x="310" y="440"/>
                  </a:lnTo>
                  <a:lnTo>
                    <a:pt x="312" y="440"/>
                  </a:lnTo>
                  <a:lnTo>
                    <a:pt x="315" y="440"/>
                  </a:lnTo>
                  <a:lnTo>
                    <a:pt x="317" y="440"/>
                  </a:lnTo>
                  <a:lnTo>
                    <a:pt x="321" y="440"/>
                  </a:lnTo>
                  <a:lnTo>
                    <a:pt x="323" y="438"/>
                  </a:lnTo>
                  <a:lnTo>
                    <a:pt x="325" y="438"/>
                  </a:lnTo>
                  <a:lnTo>
                    <a:pt x="327" y="438"/>
                  </a:lnTo>
                  <a:lnTo>
                    <a:pt x="329" y="438"/>
                  </a:lnTo>
                  <a:lnTo>
                    <a:pt x="331" y="438"/>
                  </a:lnTo>
                  <a:lnTo>
                    <a:pt x="333" y="438"/>
                  </a:lnTo>
                  <a:lnTo>
                    <a:pt x="333" y="436"/>
                  </a:lnTo>
                  <a:lnTo>
                    <a:pt x="335" y="436"/>
                  </a:lnTo>
                  <a:lnTo>
                    <a:pt x="337" y="436"/>
                  </a:lnTo>
                  <a:lnTo>
                    <a:pt x="338" y="434"/>
                  </a:lnTo>
                  <a:lnTo>
                    <a:pt x="340" y="434"/>
                  </a:lnTo>
                  <a:lnTo>
                    <a:pt x="340" y="432"/>
                  </a:lnTo>
                  <a:lnTo>
                    <a:pt x="342" y="432"/>
                  </a:lnTo>
                  <a:lnTo>
                    <a:pt x="342" y="430"/>
                  </a:lnTo>
                  <a:lnTo>
                    <a:pt x="344" y="428"/>
                  </a:lnTo>
                  <a:lnTo>
                    <a:pt x="346" y="426"/>
                  </a:lnTo>
                  <a:lnTo>
                    <a:pt x="346" y="424"/>
                  </a:lnTo>
                  <a:lnTo>
                    <a:pt x="348" y="422"/>
                  </a:lnTo>
                  <a:lnTo>
                    <a:pt x="348" y="421"/>
                  </a:lnTo>
                  <a:lnTo>
                    <a:pt x="350" y="419"/>
                  </a:lnTo>
                  <a:lnTo>
                    <a:pt x="350" y="417"/>
                  </a:lnTo>
                  <a:lnTo>
                    <a:pt x="352" y="415"/>
                  </a:lnTo>
                  <a:lnTo>
                    <a:pt x="352" y="413"/>
                  </a:lnTo>
                  <a:lnTo>
                    <a:pt x="352" y="411"/>
                  </a:lnTo>
                  <a:lnTo>
                    <a:pt x="352" y="409"/>
                  </a:lnTo>
                  <a:lnTo>
                    <a:pt x="354" y="407"/>
                  </a:lnTo>
                  <a:lnTo>
                    <a:pt x="354" y="405"/>
                  </a:lnTo>
                  <a:lnTo>
                    <a:pt x="354" y="403"/>
                  </a:lnTo>
                  <a:lnTo>
                    <a:pt x="354" y="401"/>
                  </a:lnTo>
                  <a:lnTo>
                    <a:pt x="356" y="397"/>
                  </a:lnTo>
                  <a:lnTo>
                    <a:pt x="356" y="396"/>
                  </a:lnTo>
                  <a:lnTo>
                    <a:pt x="356" y="394"/>
                  </a:lnTo>
                  <a:lnTo>
                    <a:pt x="358" y="392"/>
                  </a:lnTo>
                  <a:lnTo>
                    <a:pt x="358" y="388"/>
                  </a:lnTo>
                  <a:lnTo>
                    <a:pt x="358" y="386"/>
                  </a:lnTo>
                  <a:lnTo>
                    <a:pt x="358" y="384"/>
                  </a:lnTo>
                  <a:lnTo>
                    <a:pt x="360" y="380"/>
                  </a:lnTo>
                  <a:lnTo>
                    <a:pt x="360" y="378"/>
                  </a:lnTo>
                  <a:lnTo>
                    <a:pt x="360" y="374"/>
                  </a:lnTo>
                  <a:lnTo>
                    <a:pt x="360" y="371"/>
                  </a:lnTo>
                  <a:lnTo>
                    <a:pt x="360" y="369"/>
                  </a:lnTo>
                  <a:lnTo>
                    <a:pt x="361" y="365"/>
                  </a:lnTo>
                  <a:lnTo>
                    <a:pt x="361" y="361"/>
                  </a:lnTo>
                  <a:lnTo>
                    <a:pt x="361" y="359"/>
                  </a:lnTo>
                  <a:lnTo>
                    <a:pt x="361" y="355"/>
                  </a:lnTo>
                  <a:lnTo>
                    <a:pt x="363" y="351"/>
                  </a:lnTo>
                  <a:lnTo>
                    <a:pt x="363" y="348"/>
                  </a:lnTo>
                  <a:lnTo>
                    <a:pt x="363" y="344"/>
                  </a:lnTo>
                  <a:lnTo>
                    <a:pt x="363" y="340"/>
                  </a:lnTo>
                  <a:lnTo>
                    <a:pt x="365" y="336"/>
                  </a:lnTo>
                  <a:lnTo>
                    <a:pt x="365" y="332"/>
                  </a:lnTo>
                  <a:lnTo>
                    <a:pt x="365" y="330"/>
                  </a:lnTo>
                  <a:lnTo>
                    <a:pt x="365" y="328"/>
                  </a:lnTo>
                  <a:lnTo>
                    <a:pt x="365" y="326"/>
                  </a:lnTo>
                  <a:lnTo>
                    <a:pt x="365" y="325"/>
                  </a:lnTo>
                  <a:lnTo>
                    <a:pt x="365" y="323"/>
                  </a:lnTo>
                  <a:lnTo>
                    <a:pt x="365" y="321"/>
                  </a:lnTo>
                  <a:lnTo>
                    <a:pt x="365" y="319"/>
                  </a:lnTo>
                  <a:lnTo>
                    <a:pt x="367" y="319"/>
                  </a:lnTo>
                  <a:lnTo>
                    <a:pt x="367" y="317"/>
                  </a:lnTo>
                  <a:lnTo>
                    <a:pt x="367" y="315"/>
                  </a:lnTo>
                  <a:lnTo>
                    <a:pt x="367" y="313"/>
                  </a:lnTo>
                  <a:lnTo>
                    <a:pt x="367" y="311"/>
                  </a:lnTo>
                  <a:lnTo>
                    <a:pt x="367" y="309"/>
                  </a:lnTo>
                  <a:lnTo>
                    <a:pt x="367" y="307"/>
                  </a:lnTo>
                  <a:lnTo>
                    <a:pt x="367" y="303"/>
                  </a:lnTo>
                  <a:lnTo>
                    <a:pt x="369" y="298"/>
                  </a:lnTo>
                  <a:lnTo>
                    <a:pt x="369" y="292"/>
                  </a:lnTo>
                  <a:lnTo>
                    <a:pt x="369" y="286"/>
                  </a:lnTo>
                  <a:lnTo>
                    <a:pt x="369" y="280"/>
                  </a:lnTo>
                  <a:lnTo>
                    <a:pt x="371" y="273"/>
                  </a:lnTo>
                  <a:lnTo>
                    <a:pt x="371" y="267"/>
                  </a:lnTo>
                  <a:lnTo>
                    <a:pt x="371" y="259"/>
                  </a:lnTo>
                  <a:lnTo>
                    <a:pt x="373" y="254"/>
                  </a:lnTo>
                  <a:lnTo>
                    <a:pt x="373" y="246"/>
                  </a:lnTo>
                  <a:lnTo>
                    <a:pt x="373" y="238"/>
                  </a:lnTo>
                  <a:lnTo>
                    <a:pt x="373" y="229"/>
                  </a:lnTo>
                  <a:lnTo>
                    <a:pt x="375" y="219"/>
                  </a:lnTo>
                  <a:lnTo>
                    <a:pt x="375" y="207"/>
                  </a:lnTo>
                  <a:lnTo>
                    <a:pt x="377" y="192"/>
                  </a:lnTo>
                  <a:lnTo>
                    <a:pt x="379" y="171"/>
                  </a:lnTo>
                  <a:lnTo>
                    <a:pt x="379" y="154"/>
                  </a:lnTo>
                  <a:lnTo>
                    <a:pt x="381" y="140"/>
                  </a:lnTo>
                  <a:lnTo>
                    <a:pt x="381" y="129"/>
                  </a:lnTo>
                  <a:lnTo>
                    <a:pt x="383" y="119"/>
                  </a:lnTo>
                  <a:lnTo>
                    <a:pt x="383" y="111"/>
                  </a:lnTo>
                  <a:lnTo>
                    <a:pt x="383" y="104"/>
                  </a:lnTo>
                  <a:lnTo>
                    <a:pt x="385" y="96"/>
                  </a:lnTo>
                  <a:lnTo>
                    <a:pt x="385" y="88"/>
                  </a:lnTo>
                  <a:lnTo>
                    <a:pt x="385" y="79"/>
                  </a:lnTo>
                  <a:lnTo>
                    <a:pt x="386" y="71"/>
                  </a:lnTo>
                  <a:lnTo>
                    <a:pt x="386" y="63"/>
                  </a:lnTo>
                  <a:lnTo>
                    <a:pt x="386" y="56"/>
                  </a:lnTo>
                  <a:lnTo>
                    <a:pt x="388" y="50"/>
                  </a:lnTo>
                  <a:lnTo>
                    <a:pt x="388" y="44"/>
                  </a:lnTo>
                  <a:lnTo>
                    <a:pt x="388" y="38"/>
                  </a:lnTo>
                  <a:lnTo>
                    <a:pt x="390" y="33"/>
                  </a:lnTo>
                  <a:lnTo>
                    <a:pt x="390" y="29"/>
                  </a:lnTo>
                  <a:lnTo>
                    <a:pt x="390" y="23"/>
                  </a:lnTo>
                  <a:lnTo>
                    <a:pt x="392" y="19"/>
                  </a:lnTo>
                  <a:lnTo>
                    <a:pt x="392" y="17"/>
                  </a:lnTo>
                  <a:lnTo>
                    <a:pt x="392" y="14"/>
                  </a:lnTo>
                  <a:lnTo>
                    <a:pt x="392" y="12"/>
                  </a:lnTo>
                  <a:lnTo>
                    <a:pt x="394" y="8"/>
                  </a:lnTo>
                  <a:lnTo>
                    <a:pt x="394" y="6"/>
                  </a:lnTo>
                  <a:lnTo>
                    <a:pt x="394" y="4"/>
                  </a:lnTo>
                  <a:lnTo>
                    <a:pt x="396" y="2"/>
                  </a:lnTo>
                  <a:lnTo>
                    <a:pt x="398" y="0"/>
                  </a:lnTo>
                  <a:lnTo>
                    <a:pt x="398" y="2"/>
                  </a:lnTo>
                  <a:lnTo>
                    <a:pt x="400" y="2"/>
                  </a:lnTo>
                  <a:lnTo>
                    <a:pt x="400" y="4"/>
                  </a:lnTo>
                  <a:lnTo>
                    <a:pt x="400" y="6"/>
                  </a:lnTo>
                  <a:lnTo>
                    <a:pt x="400" y="8"/>
                  </a:lnTo>
                  <a:lnTo>
                    <a:pt x="402" y="10"/>
                  </a:lnTo>
                  <a:lnTo>
                    <a:pt x="402" y="12"/>
                  </a:lnTo>
                  <a:lnTo>
                    <a:pt x="402" y="14"/>
                  </a:lnTo>
                  <a:lnTo>
                    <a:pt x="402" y="15"/>
                  </a:lnTo>
                  <a:lnTo>
                    <a:pt x="404" y="19"/>
                  </a:lnTo>
                  <a:lnTo>
                    <a:pt x="404" y="23"/>
                  </a:lnTo>
                  <a:lnTo>
                    <a:pt x="404" y="27"/>
                  </a:lnTo>
                  <a:lnTo>
                    <a:pt x="406" y="33"/>
                  </a:lnTo>
                  <a:lnTo>
                    <a:pt x="406" y="38"/>
                  </a:lnTo>
                  <a:lnTo>
                    <a:pt x="406" y="44"/>
                  </a:lnTo>
                  <a:lnTo>
                    <a:pt x="408" y="50"/>
                  </a:lnTo>
                  <a:lnTo>
                    <a:pt x="408" y="58"/>
                  </a:lnTo>
                  <a:lnTo>
                    <a:pt x="408" y="65"/>
                  </a:lnTo>
                  <a:lnTo>
                    <a:pt x="410" y="73"/>
                  </a:lnTo>
                  <a:lnTo>
                    <a:pt x="410" y="81"/>
                  </a:lnTo>
                  <a:lnTo>
                    <a:pt x="411" y="90"/>
                  </a:lnTo>
                  <a:lnTo>
                    <a:pt x="411" y="100"/>
                  </a:lnTo>
                  <a:lnTo>
                    <a:pt x="413" y="108"/>
                  </a:lnTo>
                  <a:lnTo>
                    <a:pt x="413" y="117"/>
                  </a:lnTo>
                  <a:lnTo>
                    <a:pt x="413" y="129"/>
                  </a:lnTo>
                  <a:lnTo>
                    <a:pt x="415" y="140"/>
                  </a:lnTo>
                  <a:lnTo>
                    <a:pt x="417" y="158"/>
                  </a:lnTo>
                  <a:lnTo>
                    <a:pt x="417" y="175"/>
                  </a:lnTo>
                  <a:lnTo>
                    <a:pt x="419" y="190"/>
                  </a:lnTo>
                  <a:lnTo>
                    <a:pt x="419" y="202"/>
                  </a:lnTo>
                  <a:lnTo>
                    <a:pt x="421" y="213"/>
                  </a:lnTo>
                  <a:lnTo>
                    <a:pt x="421" y="223"/>
                  </a:lnTo>
                  <a:lnTo>
                    <a:pt x="423" y="232"/>
                  </a:lnTo>
                  <a:lnTo>
                    <a:pt x="423" y="242"/>
                  </a:lnTo>
                  <a:lnTo>
                    <a:pt x="425" y="250"/>
                  </a:lnTo>
                  <a:lnTo>
                    <a:pt x="425" y="257"/>
                  </a:lnTo>
                  <a:lnTo>
                    <a:pt x="425" y="263"/>
                  </a:lnTo>
                  <a:lnTo>
                    <a:pt x="427" y="269"/>
                  </a:lnTo>
                  <a:lnTo>
                    <a:pt x="427" y="275"/>
                  </a:lnTo>
                  <a:lnTo>
                    <a:pt x="427" y="280"/>
                  </a:lnTo>
                  <a:lnTo>
                    <a:pt x="427" y="286"/>
                  </a:lnTo>
                  <a:lnTo>
                    <a:pt x="429" y="292"/>
                  </a:lnTo>
                  <a:lnTo>
                    <a:pt x="429" y="298"/>
                  </a:lnTo>
                  <a:lnTo>
                    <a:pt x="429" y="303"/>
                  </a:lnTo>
                  <a:lnTo>
                    <a:pt x="431" y="307"/>
                  </a:lnTo>
                  <a:lnTo>
                    <a:pt x="431" y="313"/>
                  </a:lnTo>
                  <a:lnTo>
                    <a:pt x="431" y="317"/>
                  </a:lnTo>
                  <a:lnTo>
                    <a:pt x="433" y="323"/>
                  </a:lnTo>
                  <a:lnTo>
                    <a:pt x="433" y="326"/>
                  </a:lnTo>
                  <a:lnTo>
                    <a:pt x="433" y="330"/>
                  </a:lnTo>
                  <a:lnTo>
                    <a:pt x="433" y="336"/>
                  </a:lnTo>
                  <a:lnTo>
                    <a:pt x="434" y="340"/>
                  </a:lnTo>
                  <a:lnTo>
                    <a:pt x="434" y="344"/>
                  </a:lnTo>
                  <a:lnTo>
                    <a:pt x="434" y="348"/>
                  </a:lnTo>
                  <a:lnTo>
                    <a:pt x="436" y="349"/>
                  </a:lnTo>
                  <a:lnTo>
                    <a:pt x="436" y="353"/>
                  </a:lnTo>
                  <a:lnTo>
                    <a:pt x="436" y="355"/>
                  </a:lnTo>
                  <a:lnTo>
                    <a:pt x="436" y="357"/>
                  </a:lnTo>
                  <a:lnTo>
                    <a:pt x="436" y="359"/>
                  </a:lnTo>
                  <a:lnTo>
                    <a:pt x="438" y="363"/>
                  </a:lnTo>
                  <a:lnTo>
                    <a:pt x="438" y="365"/>
                  </a:lnTo>
                  <a:lnTo>
                    <a:pt x="438" y="369"/>
                  </a:lnTo>
                  <a:lnTo>
                    <a:pt x="440" y="371"/>
                  </a:lnTo>
                  <a:lnTo>
                    <a:pt x="440" y="374"/>
                  </a:lnTo>
                  <a:lnTo>
                    <a:pt x="440" y="376"/>
                  </a:lnTo>
                  <a:lnTo>
                    <a:pt x="440" y="380"/>
                  </a:lnTo>
                  <a:lnTo>
                    <a:pt x="442" y="382"/>
                  </a:lnTo>
                  <a:lnTo>
                    <a:pt x="442" y="386"/>
                  </a:lnTo>
                  <a:lnTo>
                    <a:pt x="442" y="388"/>
                  </a:lnTo>
                  <a:lnTo>
                    <a:pt x="444" y="390"/>
                  </a:lnTo>
                  <a:lnTo>
                    <a:pt x="444" y="392"/>
                  </a:lnTo>
                  <a:lnTo>
                    <a:pt x="444" y="394"/>
                  </a:lnTo>
                  <a:lnTo>
                    <a:pt x="446" y="397"/>
                  </a:lnTo>
                  <a:lnTo>
                    <a:pt x="446" y="399"/>
                  </a:lnTo>
                  <a:lnTo>
                    <a:pt x="446" y="401"/>
                  </a:lnTo>
                  <a:lnTo>
                    <a:pt x="448" y="403"/>
                  </a:lnTo>
                  <a:lnTo>
                    <a:pt x="448" y="405"/>
                  </a:lnTo>
                  <a:lnTo>
                    <a:pt x="448" y="407"/>
                  </a:lnTo>
                  <a:lnTo>
                    <a:pt x="450" y="409"/>
                  </a:lnTo>
                  <a:lnTo>
                    <a:pt x="450" y="411"/>
                  </a:lnTo>
                  <a:lnTo>
                    <a:pt x="452" y="413"/>
                  </a:lnTo>
                  <a:lnTo>
                    <a:pt x="452" y="415"/>
                  </a:lnTo>
                  <a:lnTo>
                    <a:pt x="454" y="417"/>
                  </a:lnTo>
                  <a:lnTo>
                    <a:pt x="454" y="419"/>
                  </a:lnTo>
                  <a:lnTo>
                    <a:pt x="456" y="419"/>
                  </a:lnTo>
                  <a:lnTo>
                    <a:pt x="456" y="421"/>
                  </a:lnTo>
                  <a:lnTo>
                    <a:pt x="458" y="422"/>
                  </a:lnTo>
                  <a:lnTo>
                    <a:pt x="458" y="424"/>
                  </a:lnTo>
                  <a:lnTo>
                    <a:pt x="459" y="424"/>
                  </a:lnTo>
                  <a:lnTo>
                    <a:pt x="459" y="426"/>
                  </a:lnTo>
                  <a:lnTo>
                    <a:pt x="461" y="426"/>
                  </a:lnTo>
                  <a:lnTo>
                    <a:pt x="461" y="428"/>
                  </a:lnTo>
                  <a:lnTo>
                    <a:pt x="463" y="428"/>
                  </a:lnTo>
                  <a:lnTo>
                    <a:pt x="465" y="430"/>
                  </a:lnTo>
                  <a:lnTo>
                    <a:pt x="467" y="432"/>
                  </a:lnTo>
                  <a:lnTo>
                    <a:pt x="469" y="432"/>
                  </a:lnTo>
                  <a:lnTo>
                    <a:pt x="471" y="434"/>
                  </a:lnTo>
                  <a:lnTo>
                    <a:pt x="473" y="434"/>
                  </a:lnTo>
                  <a:lnTo>
                    <a:pt x="475" y="436"/>
                  </a:lnTo>
                  <a:lnTo>
                    <a:pt x="477" y="436"/>
                  </a:lnTo>
                  <a:lnTo>
                    <a:pt x="479" y="436"/>
                  </a:lnTo>
                  <a:lnTo>
                    <a:pt x="481" y="436"/>
                  </a:lnTo>
                  <a:lnTo>
                    <a:pt x="482" y="438"/>
                  </a:lnTo>
                  <a:lnTo>
                    <a:pt x="486" y="438"/>
                  </a:lnTo>
                  <a:lnTo>
                    <a:pt x="488" y="438"/>
                  </a:lnTo>
                  <a:lnTo>
                    <a:pt x="492" y="438"/>
                  </a:lnTo>
                  <a:lnTo>
                    <a:pt x="496" y="440"/>
                  </a:lnTo>
                  <a:lnTo>
                    <a:pt x="500" y="440"/>
                  </a:lnTo>
                  <a:lnTo>
                    <a:pt x="504" y="440"/>
                  </a:lnTo>
                  <a:lnTo>
                    <a:pt x="506" y="440"/>
                  </a:lnTo>
                  <a:lnTo>
                    <a:pt x="509" y="440"/>
                  </a:lnTo>
                  <a:lnTo>
                    <a:pt x="511" y="440"/>
                  </a:lnTo>
                  <a:lnTo>
                    <a:pt x="513" y="440"/>
                  </a:lnTo>
                  <a:lnTo>
                    <a:pt x="517" y="440"/>
                  </a:lnTo>
                  <a:lnTo>
                    <a:pt x="521" y="440"/>
                  </a:lnTo>
                  <a:lnTo>
                    <a:pt x="525" y="440"/>
                  </a:lnTo>
                  <a:lnTo>
                    <a:pt x="531" y="440"/>
                  </a:lnTo>
                  <a:lnTo>
                    <a:pt x="534" y="440"/>
                  </a:lnTo>
                  <a:lnTo>
                    <a:pt x="540" y="440"/>
                  </a:lnTo>
                  <a:lnTo>
                    <a:pt x="546" y="440"/>
                  </a:lnTo>
                  <a:lnTo>
                    <a:pt x="552" y="442"/>
                  </a:lnTo>
                  <a:lnTo>
                    <a:pt x="555" y="442"/>
                  </a:lnTo>
                  <a:lnTo>
                    <a:pt x="561" y="442"/>
                  </a:lnTo>
                  <a:lnTo>
                    <a:pt x="567" y="442"/>
                  </a:lnTo>
                  <a:lnTo>
                    <a:pt x="573" y="442"/>
                  </a:lnTo>
                  <a:lnTo>
                    <a:pt x="577" y="442"/>
                  </a:lnTo>
                  <a:lnTo>
                    <a:pt x="584" y="442"/>
                  </a:lnTo>
                  <a:lnTo>
                    <a:pt x="588" y="442"/>
                  </a:lnTo>
                  <a:lnTo>
                    <a:pt x="594" y="442"/>
                  </a:lnTo>
                  <a:lnTo>
                    <a:pt x="602" y="442"/>
                  </a:lnTo>
                  <a:lnTo>
                    <a:pt x="607" y="442"/>
                  </a:lnTo>
                  <a:lnTo>
                    <a:pt x="613" y="442"/>
                  </a:lnTo>
                  <a:lnTo>
                    <a:pt x="617" y="442"/>
                  </a:lnTo>
                  <a:lnTo>
                    <a:pt x="623" y="442"/>
                  </a:lnTo>
                  <a:lnTo>
                    <a:pt x="630" y="442"/>
                  </a:lnTo>
                  <a:lnTo>
                    <a:pt x="636" y="442"/>
                  </a:lnTo>
                  <a:lnTo>
                    <a:pt x="642" y="442"/>
                  </a:lnTo>
                  <a:lnTo>
                    <a:pt x="648" y="442"/>
                  </a:lnTo>
                  <a:lnTo>
                    <a:pt x="653" y="442"/>
                  </a:lnTo>
                  <a:lnTo>
                    <a:pt x="657" y="442"/>
                  </a:lnTo>
                  <a:lnTo>
                    <a:pt x="663" y="442"/>
                  </a:lnTo>
                  <a:lnTo>
                    <a:pt x="669" y="44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36" name="Freeform 17"/>
            <p:cNvSpPr>
              <a:spLocks/>
            </p:cNvSpPr>
            <p:nvPr/>
          </p:nvSpPr>
          <p:spPr bwMode="auto">
            <a:xfrm>
              <a:off x="2778" y="2421"/>
              <a:ext cx="117" cy="31"/>
            </a:xfrm>
            <a:custGeom>
              <a:avLst/>
              <a:gdLst>
                <a:gd name="T0" fmla="*/ 0 w 117"/>
                <a:gd name="T1" fmla="*/ 0 h 31"/>
                <a:gd name="T2" fmla="*/ 2 w 117"/>
                <a:gd name="T3" fmla="*/ 2 h 31"/>
                <a:gd name="T4" fmla="*/ 2 w 117"/>
                <a:gd name="T5" fmla="*/ 4 h 31"/>
                <a:gd name="T6" fmla="*/ 2 w 117"/>
                <a:gd name="T7" fmla="*/ 6 h 31"/>
                <a:gd name="T8" fmla="*/ 4 w 117"/>
                <a:gd name="T9" fmla="*/ 8 h 31"/>
                <a:gd name="T10" fmla="*/ 4 w 117"/>
                <a:gd name="T11" fmla="*/ 10 h 31"/>
                <a:gd name="T12" fmla="*/ 6 w 117"/>
                <a:gd name="T13" fmla="*/ 12 h 31"/>
                <a:gd name="T14" fmla="*/ 6 w 117"/>
                <a:gd name="T15" fmla="*/ 14 h 31"/>
                <a:gd name="T16" fmla="*/ 8 w 117"/>
                <a:gd name="T17" fmla="*/ 15 h 31"/>
                <a:gd name="T18" fmla="*/ 10 w 117"/>
                <a:gd name="T19" fmla="*/ 17 h 31"/>
                <a:gd name="T20" fmla="*/ 10 w 117"/>
                <a:gd name="T21" fmla="*/ 19 h 31"/>
                <a:gd name="T22" fmla="*/ 12 w 117"/>
                <a:gd name="T23" fmla="*/ 19 h 31"/>
                <a:gd name="T24" fmla="*/ 12 w 117"/>
                <a:gd name="T25" fmla="*/ 21 h 31"/>
                <a:gd name="T26" fmla="*/ 14 w 117"/>
                <a:gd name="T27" fmla="*/ 21 h 31"/>
                <a:gd name="T28" fmla="*/ 16 w 117"/>
                <a:gd name="T29" fmla="*/ 21 h 31"/>
                <a:gd name="T30" fmla="*/ 16 w 117"/>
                <a:gd name="T31" fmla="*/ 23 h 31"/>
                <a:gd name="T32" fmla="*/ 17 w 117"/>
                <a:gd name="T33" fmla="*/ 23 h 31"/>
                <a:gd name="T34" fmla="*/ 19 w 117"/>
                <a:gd name="T35" fmla="*/ 25 h 31"/>
                <a:gd name="T36" fmla="*/ 23 w 117"/>
                <a:gd name="T37" fmla="*/ 25 h 31"/>
                <a:gd name="T38" fmla="*/ 25 w 117"/>
                <a:gd name="T39" fmla="*/ 25 h 31"/>
                <a:gd name="T40" fmla="*/ 27 w 117"/>
                <a:gd name="T41" fmla="*/ 25 h 31"/>
                <a:gd name="T42" fmla="*/ 31 w 117"/>
                <a:gd name="T43" fmla="*/ 27 h 31"/>
                <a:gd name="T44" fmla="*/ 33 w 117"/>
                <a:gd name="T45" fmla="*/ 27 h 31"/>
                <a:gd name="T46" fmla="*/ 39 w 117"/>
                <a:gd name="T47" fmla="*/ 27 h 31"/>
                <a:gd name="T48" fmla="*/ 42 w 117"/>
                <a:gd name="T49" fmla="*/ 27 h 31"/>
                <a:gd name="T50" fmla="*/ 46 w 117"/>
                <a:gd name="T51" fmla="*/ 27 h 31"/>
                <a:gd name="T52" fmla="*/ 50 w 117"/>
                <a:gd name="T53" fmla="*/ 29 h 31"/>
                <a:gd name="T54" fmla="*/ 54 w 117"/>
                <a:gd name="T55" fmla="*/ 29 h 31"/>
                <a:gd name="T56" fmla="*/ 60 w 117"/>
                <a:gd name="T57" fmla="*/ 29 h 31"/>
                <a:gd name="T58" fmla="*/ 64 w 117"/>
                <a:gd name="T59" fmla="*/ 29 h 31"/>
                <a:gd name="T60" fmla="*/ 69 w 117"/>
                <a:gd name="T61" fmla="*/ 29 h 31"/>
                <a:gd name="T62" fmla="*/ 75 w 117"/>
                <a:gd name="T63" fmla="*/ 31 h 31"/>
                <a:gd name="T64" fmla="*/ 81 w 117"/>
                <a:gd name="T65" fmla="*/ 29 h 31"/>
                <a:gd name="T66" fmla="*/ 87 w 117"/>
                <a:gd name="T67" fmla="*/ 31 h 31"/>
                <a:gd name="T68" fmla="*/ 92 w 117"/>
                <a:gd name="T69" fmla="*/ 31 h 31"/>
                <a:gd name="T70" fmla="*/ 100 w 117"/>
                <a:gd name="T71" fmla="*/ 31 h 31"/>
                <a:gd name="T72" fmla="*/ 106 w 117"/>
                <a:gd name="T73" fmla="*/ 31 h 31"/>
                <a:gd name="T74" fmla="*/ 112 w 117"/>
                <a:gd name="T75" fmla="*/ 31 h 31"/>
                <a:gd name="T76" fmla="*/ 117 w 117"/>
                <a:gd name="T77" fmla="*/ 31 h 3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7" h="31">
                  <a:moveTo>
                    <a:pt x="0" y="0"/>
                  </a:moveTo>
                  <a:lnTo>
                    <a:pt x="2" y="2"/>
                  </a:lnTo>
                  <a:lnTo>
                    <a:pt x="2" y="4"/>
                  </a:lnTo>
                  <a:lnTo>
                    <a:pt x="2" y="6"/>
                  </a:lnTo>
                  <a:lnTo>
                    <a:pt x="4" y="8"/>
                  </a:lnTo>
                  <a:lnTo>
                    <a:pt x="4" y="10"/>
                  </a:lnTo>
                  <a:lnTo>
                    <a:pt x="6" y="12"/>
                  </a:lnTo>
                  <a:lnTo>
                    <a:pt x="6" y="14"/>
                  </a:lnTo>
                  <a:lnTo>
                    <a:pt x="8" y="15"/>
                  </a:lnTo>
                  <a:lnTo>
                    <a:pt x="10" y="17"/>
                  </a:lnTo>
                  <a:lnTo>
                    <a:pt x="10" y="19"/>
                  </a:lnTo>
                  <a:lnTo>
                    <a:pt x="12" y="19"/>
                  </a:lnTo>
                  <a:lnTo>
                    <a:pt x="12" y="21"/>
                  </a:lnTo>
                  <a:lnTo>
                    <a:pt x="14" y="21"/>
                  </a:lnTo>
                  <a:lnTo>
                    <a:pt x="16" y="21"/>
                  </a:lnTo>
                  <a:lnTo>
                    <a:pt x="16" y="23"/>
                  </a:lnTo>
                  <a:lnTo>
                    <a:pt x="17" y="23"/>
                  </a:lnTo>
                  <a:lnTo>
                    <a:pt x="19" y="25"/>
                  </a:lnTo>
                  <a:lnTo>
                    <a:pt x="23" y="25"/>
                  </a:lnTo>
                  <a:lnTo>
                    <a:pt x="25" y="25"/>
                  </a:lnTo>
                  <a:lnTo>
                    <a:pt x="27" y="25"/>
                  </a:lnTo>
                  <a:lnTo>
                    <a:pt x="31" y="27"/>
                  </a:lnTo>
                  <a:lnTo>
                    <a:pt x="33" y="27"/>
                  </a:lnTo>
                  <a:lnTo>
                    <a:pt x="39" y="27"/>
                  </a:lnTo>
                  <a:lnTo>
                    <a:pt x="42" y="27"/>
                  </a:lnTo>
                  <a:lnTo>
                    <a:pt x="46" y="27"/>
                  </a:lnTo>
                  <a:lnTo>
                    <a:pt x="50" y="29"/>
                  </a:lnTo>
                  <a:lnTo>
                    <a:pt x="54" y="29"/>
                  </a:lnTo>
                  <a:lnTo>
                    <a:pt x="60" y="29"/>
                  </a:lnTo>
                  <a:lnTo>
                    <a:pt x="64" y="29"/>
                  </a:lnTo>
                  <a:lnTo>
                    <a:pt x="69" y="29"/>
                  </a:lnTo>
                  <a:lnTo>
                    <a:pt x="75" y="31"/>
                  </a:lnTo>
                  <a:lnTo>
                    <a:pt x="81" y="29"/>
                  </a:lnTo>
                  <a:lnTo>
                    <a:pt x="87" y="31"/>
                  </a:lnTo>
                  <a:lnTo>
                    <a:pt x="92" y="31"/>
                  </a:lnTo>
                  <a:lnTo>
                    <a:pt x="100" y="31"/>
                  </a:lnTo>
                  <a:lnTo>
                    <a:pt x="106" y="31"/>
                  </a:lnTo>
                  <a:lnTo>
                    <a:pt x="112" y="31"/>
                  </a:lnTo>
                  <a:lnTo>
                    <a:pt x="117" y="31"/>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37" name="Freeform 18"/>
            <p:cNvSpPr>
              <a:spLocks/>
            </p:cNvSpPr>
            <p:nvPr/>
          </p:nvSpPr>
          <p:spPr bwMode="auto">
            <a:xfrm>
              <a:off x="2427" y="2001"/>
              <a:ext cx="351" cy="445"/>
            </a:xfrm>
            <a:custGeom>
              <a:avLst/>
              <a:gdLst>
                <a:gd name="T0" fmla="*/ 17 w 351"/>
                <a:gd name="T1" fmla="*/ 445 h 445"/>
                <a:gd name="T2" fmla="*/ 38 w 351"/>
                <a:gd name="T3" fmla="*/ 445 h 445"/>
                <a:gd name="T4" fmla="*/ 52 w 351"/>
                <a:gd name="T5" fmla="*/ 443 h 445"/>
                <a:gd name="T6" fmla="*/ 65 w 351"/>
                <a:gd name="T7" fmla="*/ 439 h 445"/>
                <a:gd name="T8" fmla="*/ 75 w 351"/>
                <a:gd name="T9" fmla="*/ 439 h 445"/>
                <a:gd name="T10" fmla="*/ 90 w 351"/>
                <a:gd name="T11" fmla="*/ 443 h 445"/>
                <a:gd name="T12" fmla="*/ 100 w 351"/>
                <a:gd name="T13" fmla="*/ 443 h 445"/>
                <a:gd name="T14" fmla="*/ 119 w 351"/>
                <a:gd name="T15" fmla="*/ 445 h 445"/>
                <a:gd name="T16" fmla="*/ 142 w 351"/>
                <a:gd name="T17" fmla="*/ 445 h 445"/>
                <a:gd name="T18" fmla="*/ 167 w 351"/>
                <a:gd name="T19" fmla="*/ 445 h 445"/>
                <a:gd name="T20" fmla="*/ 190 w 351"/>
                <a:gd name="T21" fmla="*/ 445 h 445"/>
                <a:gd name="T22" fmla="*/ 213 w 351"/>
                <a:gd name="T23" fmla="*/ 445 h 445"/>
                <a:gd name="T24" fmla="*/ 232 w 351"/>
                <a:gd name="T25" fmla="*/ 445 h 445"/>
                <a:gd name="T26" fmla="*/ 247 w 351"/>
                <a:gd name="T27" fmla="*/ 443 h 445"/>
                <a:gd name="T28" fmla="*/ 259 w 351"/>
                <a:gd name="T29" fmla="*/ 441 h 445"/>
                <a:gd name="T30" fmla="*/ 265 w 351"/>
                <a:gd name="T31" fmla="*/ 441 h 445"/>
                <a:gd name="T32" fmla="*/ 271 w 351"/>
                <a:gd name="T33" fmla="*/ 441 h 445"/>
                <a:gd name="T34" fmla="*/ 274 w 351"/>
                <a:gd name="T35" fmla="*/ 439 h 445"/>
                <a:gd name="T36" fmla="*/ 276 w 351"/>
                <a:gd name="T37" fmla="*/ 434 h 445"/>
                <a:gd name="T38" fmla="*/ 278 w 351"/>
                <a:gd name="T39" fmla="*/ 428 h 445"/>
                <a:gd name="T40" fmla="*/ 282 w 351"/>
                <a:gd name="T41" fmla="*/ 420 h 445"/>
                <a:gd name="T42" fmla="*/ 284 w 351"/>
                <a:gd name="T43" fmla="*/ 410 h 445"/>
                <a:gd name="T44" fmla="*/ 286 w 351"/>
                <a:gd name="T45" fmla="*/ 397 h 445"/>
                <a:gd name="T46" fmla="*/ 288 w 351"/>
                <a:gd name="T47" fmla="*/ 382 h 445"/>
                <a:gd name="T48" fmla="*/ 288 w 351"/>
                <a:gd name="T49" fmla="*/ 370 h 445"/>
                <a:gd name="T50" fmla="*/ 290 w 351"/>
                <a:gd name="T51" fmla="*/ 359 h 445"/>
                <a:gd name="T52" fmla="*/ 290 w 351"/>
                <a:gd name="T53" fmla="*/ 349 h 445"/>
                <a:gd name="T54" fmla="*/ 290 w 351"/>
                <a:gd name="T55" fmla="*/ 341 h 445"/>
                <a:gd name="T56" fmla="*/ 292 w 351"/>
                <a:gd name="T57" fmla="*/ 334 h 445"/>
                <a:gd name="T58" fmla="*/ 292 w 351"/>
                <a:gd name="T59" fmla="*/ 326 h 445"/>
                <a:gd name="T60" fmla="*/ 294 w 351"/>
                <a:gd name="T61" fmla="*/ 303 h 445"/>
                <a:gd name="T62" fmla="*/ 295 w 351"/>
                <a:gd name="T63" fmla="*/ 274 h 445"/>
                <a:gd name="T64" fmla="*/ 297 w 351"/>
                <a:gd name="T65" fmla="*/ 236 h 445"/>
                <a:gd name="T66" fmla="*/ 301 w 351"/>
                <a:gd name="T67" fmla="*/ 169 h 445"/>
                <a:gd name="T68" fmla="*/ 303 w 351"/>
                <a:gd name="T69" fmla="*/ 117 h 445"/>
                <a:gd name="T70" fmla="*/ 305 w 351"/>
                <a:gd name="T71" fmla="*/ 78 h 445"/>
                <a:gd name="T72" fmla="*/ 307 w 351"/>
                <a:gd name="T73" fmla="*/ 50 h 445"/>
                <a:gd name="T74" fmla="*/ 309 w 351"/>
                <a:gd name="T75" fmla="*/ 28 h 445"/>
                <a:gd name="T76" fmla="*/ 311 w 351"/>
                <a:gd name="T77" fmla="*/ 13 h 445"/>
                <a:gd name="T78" fmla="*/ 311 w 351"/>
                <a:gd name="T79" fmla="*/ 5 h 445"/>
                <a:gd name="T80" fmla="*/ 313 w 351"/>
                <a:gd name="T81" fmla="*/ 0 h 445"/>
                <a:gd name="T82" fmla="*/ 315 w 351"/>
                <a:gd name="T83" fmla="*/ 0 h 445"/>
                <a:gd name="T84" fmla="*/ 317 w 351"/>
                <a:gd name="T85" fmla="*/ 5 h 445"/>
                <a:gd name="T86" fmla="*/ 317 w 351"/>
                <a:gd name="T87" fmla="*/ 17 h 445"/>
                <a:gd name="T88" fmla="*/ 319 w 351"/>
                <a:gd name="T89" fmla="*/ 32 h 445"/>
                <a:gd name="T90" fmla="*/ 320 w 351"/>
                <a:gd name="T91" fmla="*/ 55 h 445"/>
                <a:gd name="T92" fmla="*/ 322 w 351"/>
                <a:gd name="T93" fmla="*/ 78 h 445"/>
                <a:gd name="T94" fmla="*/ 324 w 351"/>
                <a:gd name="T95" fmla="*/ 96 h 445"/>
                <a:gd name="T96" fmla="*/ 324 w 351"/>
                <a:gd name="T97" fmla="*/ 109 h 445"/>
                <a:gd name="T98" fmla="*/ 324 w 351"/>
                <a:gd name="T99" fmla="*/ 121 h 445"/>
                <a:gd name="T100" fmla="*/ 326 w 351"/>
                <a:gd name="T101" fmla="*/ 147 h 445"/>
                <a:gd name="T102" fmla="*/ 330 w 351"/>
                <a:gd name="T103" fmla="*/ 220 h 445"/>
                <a:gd name="T104" fmla="*/ 332 w 351"/>
                <a:gd name="T105" fmla="*/ 259 h 445"/>
                <a:gd name="T106" fmla="*/ 336 w 351"/>
                <a:gd name="T107" fmla="*/ 288 h 445"/>
                <a:gd name="T108" fmla="*/ 336 w 351"/>
                <a:gd name="T109" fmla="*/ 315 h 445"/>
                <a:gd name="T110" fmla="*/ 338 w 351"/>
                <a:gd name="T111" fmla="*/ 334 h 445"/>
                <a:gd name="T112" fmla="*/ 340 w 351"/>
                <a:gd name="T113" fmla="*/ 355 h 445"/>
                <a:gd name="T114" fmla="*/ 342 w 351"/>
                <a:gd name="T115" fmla="*/ 372 h 445"/>
                <a:gd name="T116" fmla="*/ 345 w 351"/>
                <a:gd name="T117" fmla="*/ 387 h 445"/>
                <a:gd name="T118" fmla="*/ 347 w 351"/>
                <a:gd name="T119" fmla="*/ 401 h 445"/>
                <a:gd name="T120" fmla="*/ 349 w 351"/>
                <a:gd name="T121" fmla="*/ 410 h 445"/>
                <a:gd name="T122" fmla="*/ 351 w 351"/>
                <a:gd name="T123" fmla="*/ 420 h 44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51" h="445">
                  <a:moveTo>
                    <a:pt x="0" y="445"/>
                  </a:moveTo>
                  <a:lnTo>
                    <a:pt x="5" y="445"/>
                  </a:lnTo>
                  <a:lnTo>
                    <a:pt x="11" y="445"/>
                  </a:lnTo>
                  <a:lnTo>
                    <a:pt x="17" y="445"/>
                  </a:lnTo>
                  <a:lnTo>
                    <a:pt x="23" y="445"/>
                  </a:lnTo>
                  <a:lnTo>
                    <a:pt x="28" y="445"/>
                  </a:lnTo>
                  <a:lnTo>
                    <a:pt x="34" y="445"/>
                  </a:lnTo>
                  <a:lnTo>
                    <a:pt x="38" y="445"/>
                  </a:lnTo>
                  <a:lnTo>
                    <a:pt x="42" y="445"/>
                  </a:lnTo>
                  <a:lnTo>
                    <a:pt x="46" y="445"/>
                  </a:lnTo>
                  <a:lnTo>
                    <a:pt x="48" y="443"/>
                  </a:lnTo>
                  <a:lnTo>
                    <a:pt x="52" y="443"/>
                  </a:lnTo>
                  <a:lnTo>
                    <a:pt x="55" y="443"/>
                  </a:lnTo>
                  <a:lnTo>
                    <a:pt x="59" y="441"/>
                  </a:lnTo>
                  <a:lnTo>
                    <a:pt x="61" y="441"/>
                  </a:lnTo>
                  <a:lnTo>
                    <a:pt x="65" y="439"/>
                  </a:lnTo>
                  <a:lnTo>
                    <a:pt x="67" y="439"/>
                  </a:lnTo>
                  <a:lnTo>
                    <a:pt x="69" y="439"/>
                  </a:lnTo>
                  <a:lnTo>
                    <a:pt x="71" y="439"/>
                  </a:lnTo>
                  <a:lnTo>
                    <a:pt x="75" y="439"/>
                  </a:lnTo>
                  <a:lnTo>
                    <a:pt x="77" y="441"/>
                  </a:lnTo>
                  <a:lnTo>
                    <a:pt x="82" y="441"/>
                  </a:lnTo>
                  <a:lnTo>
                    <a:pt x="86" y="443"/>
                  </a:lnTo>
                  <a:lnTo>
                    <a:pt x="90" y="443"/>
                  </a:lnTo>
                  <a:lnTo>
                    <a:pt x="92" y="443"/>
                  </a:lnTo>
                  <a:lnTo>
                    <a:pt x="94" y="443"/>
                  </a:lnTo>
                  <a:lnTo>
                    <a:pt x="96" y="443"/>
                  </a:lnTo>
                  <a:lnTo>
                    <a:pt x="100" y="443"/>
                  </a:lnTo>
                  <a:lnTo>
                    <a:pt x="103" y="443"/>
                  </a:lnTo>
                  <a:lnTo>
                    <a:pt x="107" y="443"/>
                  </a:lnTo>
                  <a:lnTo>
                    <a:pt x="113" y="445"/>
                  </a:lnTo>
                  <a:lnTo>
                    <a:pt x="119" y="445"/>
                  </a:lnTo>
                  <a:lnTo>
                    <a:pt x="123" y="445"/>
                  </a:lnTo>
                  <a:lnTo>
                    <a:pt x="128" y="445"/>
                  </a:lnTo>
                  <a:lnTo>
                    <a:pt x="134" y="445"/>
                  </a:lnTo>
                  <a:lnTo>
                    <a:pt x="142" y="445"/>
                  </a:lnTo>
                  <a:lnTo>
                    <a:pt x="148" y="445"/>
                  </a:lnTo>
                  <a:lnTo>
                    <a:pt x="155" y="445"/>
                  </a:lnTo>
                  <a:lnTo>
                    <a:pt x="161" y="445"/>
                  </a:lnTo>
                  <a:lnTo>
                    <a:pt x="167" y="445"/>
                  </a:lnTo>
                  <a:lnTo>
                    <a:pt x="173" y="445"/>
                  </a:lnTo>
                  <a:lnTo>
                    <a:pt x="178" y="445"/>
                  </a:lnTo>
                  <a:lnTo>
                    <a:pt x="184" y="445"/>
                  </a:lnTo>
                  <a:lnTo>
                    <a:pt x="190" y="445"/>
                  </a:lnTo>
                  <a:lnTo>
                    <a:pt x="196" y="445"/>
                  </a:lnTo>
                  <a:lnTo>
                    <a:pt x="201" y="445"/>
                  </a:lnTo>
                  <a:lnTo>
                    <a:pt x="207" y="445"/>
                  </a:lnTo>
                  <a:lnTo>
                    <a:pt x="213" y="445"/>
                  </a:lnTo>
                  <a:lnTo>
                    <a:pt x="221" y="445"/>
                  </a:lnTo>
                  <a:lnTo>
                    <a:pt x="226" y="445"/>
                  </a:lnTo>
                  <a:lnTo>
                    <a:pt x="230" y="445"/>
                  </a:lnTo>
                  <a:lnTo>
                    <a:pt x="232" y="445"/>
                  </a:lnTo>
                  <a:lnTo>
                    <a:pt x="236" y="445"/>
                  </a:lnTo>
                  <a:lnTo>
                    <a:pt x="240" y="445"/>
                  </a:lnTo>
                  <a:lnTo>
                    <a:pt x="244" y="445"/>
                  </a:lnTo>
                  <a:lnTo>
                    <a:pt x="247" y="443"/>
                  </a:lnTo>
                  <a:lnTo>
                    <a:pt x="251" y="443"/>
                  </a:lnTo>
                  <a:lnTo>
                    <a:pt x="255" y="443"/>
                  </a:lnTo>
                  <a:lnTo>
                    <a:pt x="257" y="443"/>
                  </a:lnTo>
                  <a:lnTo>
                    <a:pt x="259" y="441"/>
                  </a:lnTo>
                  <a:lnTo>
                    <a:pt x="261" y="441"/>
                  </a:lnTo>
                  <a:lnTo>
                    <a:pt x="263" y="441"/>
                  </a:lnTo>
                  <a:lnTo>
                    <a:pt x="265" y="443"/>
                  </a:lnTo>
                  <a:lnTo>
                    <a:pt x="265" y="441"/>
                  </a:lnTo>
                  <a:lnTo>
                    <a:pt x="267" y="441"/>
                  </a:lnTo>
                  <a:lnTo>
                    <a:pt x="269" y="441"/>
                  </a:lnTo>
                  <a:lnTo>
                    <a:pt x="271" y="441"/>
                  </a:lnTo>
                  <a:lnTo>
                    <a:pt x="272" y="439"/>
                  </a:lnTo>
                  <a:lnTo>
                    <a:pt x="274" y="439"/>
                  </a:lnTo>
                  <a:lnTo>
                    <a:pt x="274" y="437"/>
                  </a:lnTo>
                  <a:lnTo>
                    <a:pt x="276" y="437"/>
                  </a:lnTo>
                  <a:lnTo>
                    <a:pt x="276" y="435"/>
                  </a:lnTo>
                  <a:lnTo>
                    <a:pt x="276" y="434"/>
                  </a:lnTo>
                  <a:lnTo>
                    <a:pt x="278" y="432"/>
                  </a:lnTo>
                  <a:lnTo>
                    <a:pt x="278" y="430"/>
                  </a:lnTo>
                  <a:lnTo>
                    <a:pt x="278" y="428"/>
                  </a:lnTo>
                  <a:lnTo>
                    <a:pt x="280" y="426"/>
                  </a:lnTo>
                  <a:lnTo>
                    <a:pt x="280" y="424"/>
                  </a:lnTo>
                  <a:lnTo>
                    <a:pt x="280" y="422"/>
                  </a:lnTo>
                  <a:lnTo>
                    <a:pt x="282" y="420"/>
                  </a:lnTo>
                  <a:lnTo>
                    <a:pt x="282" y="418"/>
                  </a:lnTo>
                  <a:lnTo>
                    <a:pt x="282" y="416"/>
                  </a:lnTo>
                  <a:lnTo>
                    <a:pt x="282" y="412"/>
                  </a:lnTo>
                  <a:lnTo>
                    <a:pt x="284" y="410"/>
                  </a:lnTo>
                  <a:lnTo>
                    <a:pt x="284" y="407"/>
                  </a:lnTo>
                  <a:lnTo>
                    <a:pt x="284" y="405"/>
                  </a:lnTo>
                  <a:lnTo>
                    <a:pt x="284" y="401"/>
                  </a:lnTo>
                  <a:lnTo>
                    <a:pt x="286" y="397"/>
                  </a:lnTo>
                  <a:lnTo>
                    <a:pt x="286" y="393"/>
                  </a:lnTo>
                  <a:lnTo>
                    <a:pt x="286" y="389"/>
                  </a:lnTo>
                  <a:lnTo>
                    <a:pt x="286" y="386"/>
                  </a:lnTo>
                  <a:lnTo>
                    <a:pt x="288" y="382"/>
                  </a:lnTo>
                  <a:lnTo>
                    <a:pt x="288" y="378"/>
                  </a:lnTo>
                  <a:lnTo>
                    <a:pt x="288" y="374"/>
                  </a:lnTo>
                  <a:lnTo>
                    <a:pt x="288" y="372"/>
                  </a:lnTo>
                  <a:lnTo>
                    <a:pt x="288" y="370"/>
                  </a:lnTo>
                  <a:lnTo>
                    <a:pt x="288" y="366"/>
                  </a:lnTo>
                  <a:lnTo>
                    <a:pt x="288" y="364"/>
                  </a:lnTo>
                  <a:lnTo>
                    <a:pt x="290" y="362"/>
                  </a:lnTo>
                  <a:lnTo>
                    <a:pt x="290" y="359"/>
                  </a:lnTo>
                  <a:lnTo>
                    <a:pt x="290" y="357"/>
                  </a:lnTo>
                  <a:lnTo>
                    <a:pt x="290" y="355"/>
                  </a:lnTo>
                  <a:lnTo>
                    <a:pt x="290" y="353"/>
                  </a:lnTo>
                  <a:lnTo>
                    <a:pt x="290" y="349"/>
                  </a:lnTo>
                  <a:lnTo>
                    <a:pt x="290" y="347"/>
                  </a:lnTo>
                  <a:lnTo>
                    <a:pt x="290" y="345"/>
                  </a:lnTo>
                  <a:lnTo>
                    <a:pt x="290" y="343"/>
                  </a:lnTo>
                  <a:lnTo>
                    <a:pt x="290" y="341"/>
                  </a:lnTo>
                  <a:lnTo>
                    <a:pt x="290" y="339"/>
                  </a:lnTo>
                  <a:lnTo>
                    <a:pt x="292" y="338"/>
                  </a:lnTo>
                  <a:lnTo>
                    <a:pt x="292" y="336"/>
                  </a:lnTo>
                  <a:lnTo>
                    <a:pt x="292" y="334"/>
                  </a:lnTo>
                  <a:lnTo>
                    <a:pt x="292" y="332"/>
                  </a:lnTo>
                  <a:lnTo>
                    <a:pt x="292" y="330"/>
                  </a:lnTo>
                  <a:lnTo>
                    <a:pt x="292" y="326"/>
                  </a:lnTo>
                  <a:lnTo>
                    <a:pt x="292" y="320"/>
                  </a:lnTo>
                  <a:lnTo>
                    <a:pt x="292" y="315"/>
                  </a:lnTo>
                  <a:lnTo>
                    <a:pt x="294" y="309"/>
                  </a:lnTo>
                  <a:lnTo>
                    <a:pt x="294" y="303"/>
                  </a:lnTo>
                  <a:lnTo>
                    <a:pt x="294" y="297"/>
                  </a:lnTo>
                  <a:lnTo>
                    <a:pt x="294" y="290"/>
                  </a:lnTo>
                  <a:lnTo>
                    <a:pt x="294" y="282"/>
                  </a:lnTo>
                  <a:lnTo>
                    <a:pt x="295" y="274"/>
                  </a:lnTo>
                  <a:lnTo>
                    <a:pt x="295" y="267"/>
                  </a:lnTo>
                  <a:lnTo>
                    <a:pt x="295" y="257"/>
                  </a:lnTo>
                  <a:lnTo>
                    <a:pt x="295" y="247"/>
                  </a:lnTo>
                  <a:lnTo>
                    <a:pt x="297" y="236"/>
                  </a:lnTo>
                  <a:lnTo>
                    <a:pt x="297" y="224"/>
                  </a:lnTo>
                  <a:lnTo>
                    <a:pt x="297" y="209"/>
                  </a:lnTo>
                  <a:lnTo>
                    <a:pt x="299" y="190"/>
                  </a:lnTo>
                  <a:lnTo>
                    <a:pt x="301" y="169"/>
                  </a:lnTo>
                  <a:lnTo>
                    <a:pt x="301" y="151"/>
                  </a:lnTo>
                  <a:lnTo>
                    <a:pt x="301" y="140"/>
                  </a:lnTo>
                  <a:lnTo>
                    <a:pt x="303" y="128"/>
                  </a:lnTo>
                  <a:lnTo>
                    <a:pt x="303" y="117"/>
                  </a:lnTo>
                  <a:lnTo>
                    <a:pt x="303" y="105"/>
                  </a:lnTo>
                  <a:lnTo>
                    <a:pt x="303" y="96"/>
                  </a:lnTo>
                  <a:lnTo>
                    <a:pt x="305" y="86"/>
                  </a:lnTo>
                  <a:lnTo>
                    <a:pt x="305" y="78"/>
                  </a:lnTo>
                  <a:lnTo>
                    <a:pt x="305" y="71"/>
                  </a:lnTo>
                  <a:lnTo>
                    <a:pt x="307" y="63"/>
                  </a:lnTo>
                  <a:lnTo>
                    <a:pt x="307" y="55"/>
                  </a:lnTo>
                  <a:lnTo>
                    <a:pt x="307" y="50"/>
                  </a:lnTo>
                  <a:lnTo>
                    <a:pt x="307" y="44"/>
                  </a:lnTo>
                  <a:lnTo>
                    <a:pt x="307" y="38"/>
                  </a:lnTo>
                  <a:lnTo>
                    <a:pt x="309" y="34"/>
                  </a:lnTo>
                  <a:lnTo>
                    <a:pt x="309" y="28"/>
                  </a:lnTo>
                  <a:lnTo>
                    <a:pt x="309" y="25"/>
                  </a:lnTo>
                  <a:lnTo>
                    <a:pt x="309" y="21"/>
                  </a:lnTo>
                  <a:lnTo>
                    <a:pt x="309" y="17"/>
                  </a:lnTo>
                  <a:lnTo>
                    <a:pt x="311" y="13"/>
                  </a:lnTo>
                  <a:lnTo>
                    <a:pt x="311" y="11"/>
                  </a:lnTo>
                  <a:lnTo>
                    <a:pt x="311" y="9"/>
                  </a:lnTo>
                  <a:lnTo>
                    <a:pt x="311" y="5"/>
                  </a:lnTo>
                  <a:lnTo>
                    <a:pt x="313" y="4"/>
                  </a:lnTo>
                  <a:lnTo>
                    <a:pt x="313" y="2"/>
                  </a:lnTo>
                  <a:lnTo>
                    <a:pt x="313" y="0"/>
                  </a:lnTo>
                  <a:lnTo>
                    <a:pt x="315" y="0"/>
                  </a:lnTo>
                  <a:lnTo>
                    <a:pt x="315" y="2"/>
                  </a:lnTo>
                  <a:lnTo>
                    <a:pt x="315" y="4"/>
                  </a:lnTo>
                  <a:lnTo>
                    <a:pt x="317" y="5"/>
                  </a:lnTo>
                  <a:lnTo>
                    <a:pt x="317" y="7"/>
                  </a:lnTo>
                  <a:lnTo>
                    <a:pt x="317" y="9"/>
                  </a:lnTo>
                  <a:lnTo>
                    <a:pt x="317" y="13"/>
                  </a:lnTo>
                  <a:lnTo>
                    <a:pt x="317" y="17"/>
                  </a:lnTo>
                  <a:lnTo>
                    <a:pt x="319" y="19"/>
                  </a:lnTo>
                  <a:lnTo>
                    <a:pt x="319" y="23"/>
                  </a:lnTo>
                  <a:lnTo>
                    <a:pt x="319" y="28"/>
                  </a:lnTo>
                  <a:lnTo>
                    <a:pt x="319" y="32"/>
                  </a:lnTo>
                  <a:lnTo>
                    <a:pt x="320" y="38"/>
                  </a:lnTo>
                  <a:lnTo>
                    <a:pt x="320" y="44"/>
                  </a:lnTo>
                  <a:lnTo>
                    <a:pt x="320" y="50"/>
                  </a:lnTo>
                  <a:lnTo>
                    <a:pt x="320" y="55"/>
                  </a:lnTo>
                  <a:lnTo>
                    <a:pt x="322" y="63"/>
                  </a:lnTo>
                  <a:lnTo>
                    <a:pt x="322" y="69"/>
                  </a:lnTo>
                  <a:lnTo>
                    <a:pt x="322" y="73"/>
                  </a:lnTo>
                  <a:lnTo>
                    <a:pt x="322" y="78"/>
                  </a:lnTo>
                  <a:lnTo>
                    <a:pt x="322" y="82"/>
                  </a:lnTo>
                  <a:lnTo>
                    <a:pt x="322" y="86"/>
                  </a:lnTo>
                  <a:lnTo>
                    <a:pt x="322" y="92"/>
                  </a:lnTo>
                  <a:lnTo>
                    <a:pt x="324" y="96"/>
                  </a:lnTo>
                  <a:lnTo>
                    <a:pt x="324" y="99"/>
                  </a:lnTo>
                  <a:lnTo>
                    <a:pt x="324" y="101"/>
                  </a:lnTo>
                  <a:lnTo>
                    <a:pt x="324" y="105"/>
                  </a:lnTo>
                  <a:lnTo>
                    <a:pt x="324" y="109"/>
                  </a:lnTo>
                  <a:lnTo>
                    <a:pt x="324" y="113"/>
                  </a:lnTo>
                  <a:lnTo>
                    <a:pt x="324" y="115"/>
                  </a:lnTo>
                  <a:lnTo>
                    <a:pt x="324" y="119"/>
                  </a:lnTo>
                  <a:lnTo>
                    <a:pt x="324" y="121"/>
                  </a:lnTo>
                  <a:lnTo>
                    <a:pt x="324" y="123"/>
                  </a:lnTo>
                  <a:lnTo>
                    <a:pt x="324" y="124"/>
                  </a:lnTo>
                  <a:lnTo>
                    <a:pt x="326" y="132"/>
                  </a:lnTo>
                  <a:lnTo>
                    <a:pt x="326" y="147"/>
                  </a:lnTo>
                  <a:lnTo>
                    <a:pt x="328" y="169"/>
                  </a:lnTo>
                  <a:lnTo>
                    <a:pt x="328" y="192"/>
                  </a:lnTo>
                  <a:lnTo>
                    <a:pt x="330" y="207"/>
                  </a:lnTo>
                  <a:lnTo>
                    <a:pt x="330" y="220"/>
                  </a:lnTo>
                  <a:lnTo>
                    <a:pt x="332" y="232"/>
                  </a:lnTo>
                  <a:lnTo>
                    <a:pt x="332" y="242"/>
                  </a:lnTo>
                  <a:lnTo>
                    <a:pt x="332" y="251"/>
                  </a:lnTo>
                  <a:lnTo>
                    <a:pt x="332" y="259"/>
                  </a:lnTo>
                  <a:lnTo>
                    <a:pt x="334" y="268"/>
                  </a:lnTo>
                  <a:lnTo>
                    <a:pt x="334" y="274"/>
                  </a:lnTo>
                  <a:lnTo>
                    <a:pt x="334" y="282"/>
                  </a:lnTo>
                  <a:lnTo>
                    <a:pt x="336" y="288"/>
                  </a:lnTo>
                  <a:lnTo>
                    <a:pt x="336" y="295"/>
                  </a:lnTo>
                  <a:lnTo>
                    <a:pt x="336" y="301"/>
                  </a:lnTo>
                  <a:lnTo>
                    <a:pt x="336" y="309"/>
                  </a:lnTo>
                  <a:lnTo>
                    <a:pt x="336" y="315"/>
                  </a:lnTo>
                  <a:lnTo>
                    <a:pt x="338" y="318"/>
                  </a:lnTo>
                  <a:lnTo>
                    <a:pt x="338" y="324"/>
                  </a:lnTo>
                  <a:lnTo>
                    <a:pt x="338" y="330"/>
                  </a:lnTo>
                  <a:lnTo>
                    <a:pt x="338" y="334"/>
                  </a:lnTo>
                  <a:lnTo>
                    <a:pt x="340" y="339"/>
                  </a:lnTo>
                  <a:lnTo>
                    <a:pt x="340" y="345"/>
                  </a:lnTo>
                  <a:lnTo>
                    <a:pt x="340" y="349"/>
                  </a:lnTo>
                  <a:lnTo>
                    <a:pt x="340" y="355"/>
                  </a:lnTo>
                  <a:lnTo>
                    <a:pt x="342" y="359"/>
                  </a:lnTo>
                  <a:lnTo>
                    <a:pt x="342" y="364"/>
                  </a:lnTo>
                  <a:lnTo>
                    <a:pt x="342" y="368"/>
                  </a:lnTo>
                  <a:lnTo>
                    <a:pt x="342" y="372"/>
                  </a:lnTo>
                  <a:lnTo>
                    <a:pt x="344" y="376"/>
                  </a:lnTo>
                  <a:lnTo>
                    <a:pt x="344" y="380"/>
                  </a:lnTo>
                  <a:lnTo>
                    <a:pt x="344" y="384"/>
                  </a:lnTo>
                  <a:lnTo>
                    <a:pt x="345" y="387"/>
                  </a:lnTo>
                  <a:lnTo>
                    <a:pt x="345" y="391"/>
                  </a:lnTo>
                  <a:lnTo>
                    <a:pt x="345" y="395"/>
                  </a:lnTo>
                  <a:lnTo>
                    <a:pt x="345" y="397"/>
                  </a:lnTo>
                  <a:lnTo>
                    <a:pt x="347" y="401"/>
                  </a:lnTo>
                  <a:lnTo>
                    <a:pt x="347" y="403"/>
                  </a:lnTo>
                  <a:lnTo>
                    <a:pt x="347" y="407"/>
                  </a:lnTo>
                  <a:lnTo>
                    <a:pt x="349" y="409"/>
                  </a:lnTo>
                  <a:lnTo>
                    <a:pt x="349" y="410"/>
                  </a:lnTo>
                  <a:lnTo>
                    <a:pt x="349" y="414"/>
                  </a:lnTo>
                  <a:lnTo>
                    <a:pt x="351" y="416"/>
                  </a:lnTo>
                  <a:lnTo>
                    <a:pt x="351" y="418"/>
                  </a:lnTo>
                  <a:lnTo>
                    <a:pt x="351" y="42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38" name="Rectangle 19"/>
            <p:cNvSpPr>
              <a:spLocks noChangeArrowheads="1"/>
            </p:cNvSpPr>
            <p:nvPr/>
          </p:nvSpPr>
          <p:spPr bwMode="auto">
            <a:xfrm>
              <a:off x="1774" y="2214"/>
              <a:ext cx="513"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Calibrant </a:t>
              </a:r>
              <a:endParaRPr lang="en-US" altLang="en-US" sz="1800"/>
            </a:p>
          </p:txBody>
        </p:sp>
        <p:sp>
          <p:nvSpPr>
            <p:cNvPr id="21539" name="Rectangle 20"/>
            <p:cNvSpPr>
              <a:spLocks noChangeArrowheads="1"/>
            </p:cNvSpPr>
            <p:nvPr/>
          </p:nvSpPr>
          <p:spPr bwMode="auto">
            <a:xfrm>
              <a:off x="1774" y="2335"/>
              <a:ext cx="438"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“case 1”</a:t>
              </a:r>
              <a:endParaRPr lang="en-US" altLang="en-US" sz="1800"/>
            </a:p>
          </p:txBody>
        </p:sp>
        <p:sp>
          <p:nvSpPr>
            <p:cNvPr id="21540" name="Rectangle 21"/>
            <p:cNvSpPr>
              <a:spLocks noChangeArrowheads="1"/>
            </p:cNvSpPr>
            <p:nvPr/>
          </p:nvSpPr>
          <p:spPr bwMode="auto">
            <a:xfrm>
              <a:off x="2561" y="1835"/>
              <a:ext cx="409"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Analyte</a:t>
              </a:r>
              <a:endParaRPr lang="en-US" altLang="en-US" sz="1800"/>
            </a:p>
          </p:txBody>
        </p:sp>
        <p:sp>
          <p:nvSpPr>
            <p:cNvPr id="21541" name="Rectangle 22"/>
            <p:cNvSpPr>
              <a:spLocks noChangeArrowheads="1"/>
            </p:cNvSpPr>
            <p:nvPr/>
          </p:nvSpPr>
          <p:spPr bwMode="auto">
            <a:xfrm>
              <a:off x="3260" y="1835"/>
              <a:ext cx="152"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IS</a:t>
              </a:r>
              <a:endParaRPr lang="en-US" altLang="en-US" sz="1800"/>
            </a:p>
          </p:txBody>
        </p:sp>
      </p:grpSp>
      <p:grpSp>
        <p:nvGrpSpPr>
          <p:cNvPr id="27" name="Group 25"/>
          <p:cNvGrpSpPr>
            <a:grpSpLocks noChangeAspect="1"/>
          </p:cNvGrpSpPr>
          <p:nvPr/>
        </p:nvGrpSpPr>
        <p:grpSpPr bwMode="auto">
          <a:xfrm>
            <a:off x="661988" y="4310063"/>
            <a:ext cx="3541712" cy="387350"/>
            <a:chOff x="417" y="2715"/>
            <a:chExt cx="2231" cy="244"/>
          </a:xfrm>
        </p:grpSpPr>
        <p:sp>
          <p:nvSpPr>
            <p:cNvPr id="21524" name="AutoShape 24"/>
            <p:cNvSpPr>
              <a:spLocks noChangeAspect="1" noChangeArrowheads="1" noTextEdit="1"/>
            </p:cNvSpPr>
            <p:nvPr/>
          </p:nvSpPr>
          <p:spPr bwMode="auto">
            <a:xfrm>
              <a:off x="417" y="2715"/>
              <a:ext cx="2231" cy="2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525" name="Freeform 26"/>
            <p:cNvSpPr>
              <a:spLocks/>
            </p:cNvSpPr>
            <p:nvPr/>
          </p:nvSpPr>
          <p:spPr bwMode="auto">
            <a:xfrm>
              <a:off x="2216" y="2938"/>
              <a:ext cx="424" cy="0"/>
            </a:xfrm>
            <a:custGeom>
              <a:avLst/>
              <a:gdLst>
                <a:gd name="T0" fmla="*/ 6 w 424"/>
                <a:gd name="T1" fmla="*/ 13 w 424"/>
                <a:gd name="T2" fmla="*/ 25 w 424"/>
                <a:gd name="T3" fmla="*/ 36 w 424"/>
                <a:gd name="T4" fmla="*/ 48 w 424"/>
                <a:gd name="T5" fmla="*/ 60 w 424"/>
                <a:gd name="T6" fmla="*/ 73 w 424"/>
                <a:gd name="T7" fmla="*/ 84 w 424"/>
                <a:gd name="T8" fmla="*/ 94 w 424"/>
                <a:gd name="T9" fmla="*/ 106 w 424"/>
                <a:gd name="T10" fmla="*/ 115 w 424"/>
                <a:gd name="T11" fmla="*/ 123 w 424"/>
                <a:gd name="T12" fmla="*/ 136 w 424"/>
                <a:gd name="T13" fmla="*/ 148 w 424"/>
                <a:gd name="T14" fmla="*/ 159 w 424"/>
                <a:gd name="T15" fmla="*/ 173 w 424"/>
                <a:gd name="T16" fmla="*/ 186 w 424"/>
                <a:gd name="T17" fmla="*/ 200 w 424"/>
                <a:gd name="T18" fmla="*/ 211 w 424"/>
                <a:gd name="T19" fmla="*/ 223 w 424"/>
                <a:gd name="T20" fmla="*/ 236 w 424"/>
                <a:gd name="T21" fmla="*/ 248 w 424"/>
                <a:gd name="T22" fmla="*/ 259 w 424"/>
                <a:gd name="T23" fmla="*/ 273 w 424"/>
                <a:gd name="T24" fmla="*/ 282 w 424"/>
                <a:gd name="T25" fmla="*/ 294 w 424"/>
                <a:gd name="T26" fmla="*/ 303 w 424"/>
                <a:gd name="T27" fmla="*/ 317 w 424"/>
                <a:gd name="T28" fmla="*/ 328 w 424"/>
                <a:gd name="T29" fmla="*/ 342 w 424"/>
                <a:gd name="T30" fmla="*/ 355 w 424"/>
                <a:gd name="T31" fmla="*/ 369 w 424"/>
                <a:gd name="T32" fmla="*/ 380 w 424"/>
                <a:gd name="T33" fmla="*/ 394 w 424"/>
                <a:gd name="T34" fmla="*/ 405 w 424"/>
                <a:gd name="T35" fmla="*/ 419 w 4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36">
                  <a:pos x="T0" y="0"/>
                </a:cxn>
                <a:cxn ang="T37">
                  <a:pos x="T1" y="0"/>
                </a:cxn>
                <a:cxn ang="T38">
                  <a:pos x="T2" y="0"/>
                </a:cxn>
                <a:cxn ang="T39">
                  <a:pos x="T3" y="0"/>
                </a:cxn>
                <a:cxn ang="T40">
                  <a:pos x="T4" y="0"/>
                </a:cxn>
                <a:cxn ang="T41">
                  <a:pos x="T5" y="0"/>
                </a:cxn>
                <a:cxn ang="T42">
                  <a:pos x="T6" y="0"/>
                </a:cxn>
                <a:cxn ang="T43">
                  <a:pos x="T7" y="0"/>
                </a:cxn>
                <a:cxn ang="T44">
                  <a:pos x="T8" y="0"/>
                </a:cxn>
                <a:cxn ang="T45">
                  <a:pos x="T9" y="0"/>
                </a:cxn>
                <a:cxn ang="T46">
                  <a:pos x="T10" y="0"/>
                </a:cxn>
                <a:cxn ang="T47">
                  <a:pos x="T11" y="0"/>
                </a:cxn>
                <a:cxn ang="T48">
                  <a:pos x="T12" y="0"/>
                </a:cxn>
                <a:cxn ang="T49">
                  <a:pos x="T13" y="0"/>
                </a:cxn>
                <a:cxn ang="T50">
                  <a:pos x="T14" y="0"/>
                </a:cxn>
                <a:cxn ang="T51">
                  <a:pos x="T15" y="0"/>
                </a:cxn>
                <a:cxn ang="T52">
                  <a:pos x="T16" y="0"/>
                </a:cxn>
                <a:cxn ang="T53">
                  <a:pos x="T17" y="0"/>
                </a:cxn>
                <a:cxn ang="T54">
                  <a:pos x="T18" y="0"/>
                </a:cxn>
                <a:cxn ang="T55">
                  <a:pos x="T19" y="0"/>
                </a:cxn>
                <a:cxn ang="T56">
                  <a:pos x="T20" y="0"/>
                </a:cxn>
                <a:cxn ang="T57">
                  <a:pos x="T21" y="0"/>
                </a:cxn>
                <a:cxn ang="T58">
                  <a:pos x="T22" y="0"/>
                </a:cxn>
                <a:cxn ang="T59">
                  <a:pos x="T23" y="0"/>
                </a:cxn>
                <a:cxn ang="T60">
                  <a:pos x="T24" y="0"/>
                </a:cxn>
                <a:cxn ang="T61">
                  <a:pos x="T25" y="0"/>
                </a:cxn>
                <a:cxn ang="T62">
                  <a:pos x="T26" y="0"/>
                </a:cxn>
                <a:cxn ang="T63">
                  <a:pos x="T27" y="0"/>
                </a:cxn>
                <a:cxn ang="T64">
                  <a:pos x="T28" y="0"/>
                </a:cxn>
                <a:cxn ang="T65">
                  <a:pos x="T29" y="0"/>
                </a:cxn>
                <a:cxn ang="T66">
                  <a:pos x="T30" y="0"/>
                </a:cxn>
                <a:cxn ang="T67">
                  <a:pos x="T31" y="0"/>
                </a:cxn>
                <a:cxn ang="T68">
                  <a:pos x="T32" y="0"/>
                </a:cxn>
                <a:cxn ang="T69">
                  <a:pos x="T33" y="0"/>
                </a:cxn>
                <a:cxn ang="T70">
                  <a:pos x="T34" y="0"/>
                </a:cxn>
                <a:cxn ang="T71">
                  <a:pos x="T35" y="0"/>
                </a:cxn>
              </a:cxnLst>
              <a:rect l="0" t="0" r="r" b="b"/>
              <a:pathLst>
                <a:path w="424">
                  <a:moveTo>
                    <a:pt x="0" y="0"/>
                  </a:moveTo>
                  <a:lnTo>
                    <a:pt x="6" y="0"/>
                  </a:lnTo>
                  <a:lnTo>
                    <a:pt x="10" y="0"/>
                  </a:lnTo>
                  <a:lnTo>
                    <a:pt x="13" y="0"/>
                  </a:lnTo>
                  <a:lnTo>
                    <a:pt x="19" y="0"/>
                  </a:lnTo>
                  <a:lnTo>
                    <a:pt x="25" y="0"/>
                  </a:lnTo>
                  <a:lnTo>
                    <a:pt x="31" y="0"/>
                  </a:lnTo>
                  <a:lnTo>
                    <a:pt x="36" y="0"/>
                  </a:lnTo>
                  <a:lnTo>
                    <a:pt x="42" y="0"/>
                  </a:lnTo>
                  <a:lnTo>
                    <a:pt x="48" y="0"/>
                  </a:lnTo>
                  <a:lnTo>
                    <a:pt x="54" y="0"/>
                  </a:lnTo>
                  <a:lnTo>
                    <a:pt x="60" y="0"/>
                  </a:lnTo>
                  <a:lnTo>
                    <a:pt x="65" y="0"/>
                  </a:lnTo>
                  <a:lnTo>
                    <a:pt x="73" y="0"/>
                  </a:lnTo>
                  <a:lnTo>
                    <a:pt x="79" y="0"/>
                  </a:lnTo>
                  <a:lnTo>
                    <a:pt x="84" y="0"/>
                  </a:lnTo>
                  <a:lnTo>
                    <a:pt x="88" y="0"/>
                  </a:lnTo>
                  <a:lnTo>
                    <a:pt x="94" y="0"/>
                  </a:lnTo>
                  <a:lnTo>
                    <a:pt x="100" y="0"/>
                  </a:lnTo>
                  <a:lnTo>
                    <a:pt x="106" y="0"/>
                  </a:lnTo>
                  <a:lnTo>
                    <a:pt x="111" y="0"/>
                  </a:lnTo>
                  <a:lnTo>
                    <a:pt x="115" y="0"/>
                  </a:lnTo>
                  <a:lnTo>
                    <a:pt x="119" y="0"/>
                  </a:lnTo>
                  <a:lnTo>
                    <a:pt x="123" y="0"/>
                  </a:lnTo>
                  <a:lnTo>
                    <a:pt x="129" y="0"/>
                  </a:lnTo>
                  <a:lnTo>
                    <a:pt x="136" y="0"/>
                  </a:lnTo>
                  <a:lnTo>
                    <a:pt x="142" y="0"/>
                  </a:lnTo>
                  <a:lnTo>
                    <a:pt x="148" y="0"/>
                  </a:lnTo>
                  <a:lnTo>
                    <a:pt x="154" y="0"/>
                  </a:lnTo>
                  <a:lnTo>
                    <a:pt x="159" y="0"/>
                  </a:lnTo>
                  <a:lnTo>
                    <a:pt x="165" y="0"/>
                  </a:lnTo>
                  <a:lnTo>
                    <a:pt x="173" y="0"/>
                  </a:lnTo>
                  <a:lnTo>
                    <a:pt x="179" y="0"/>
                  </a:lnTo>
                  <a:lnTo>
                    <a:pt x="186" y="0"/>
                  </a:lnTo>
                  <a:lnTo>
                    <a:pt x="192" y="0"/>
                  </a:lnTo>
                  <a:lnTo>
                    <a:pt x="200" y="0"/>
                  </a:lnTo>
                  <a:lnTo>
                    <a:pt x="205" y="0"/>
                  </a:lnTo>
                  <a:lnTo>
                    <a:pt x="211" y="0"/>
                  </a:lnTo>
                  <a:lnTo>
                    <a:pt x="219" y="0"/>
                  </a:lnTo>
                  <a:lnTo>
                    <a:pt x="223" y="0"/>
                  </a:lnTo>
                  <a:lnTo>
                    <a:pt x="230" y="0"/>
                  </a:lnTo>
                  <a:lnTo>
                    <a:pt x="236" y="0"/>
                  </a:lnTo>
                  <a:lnTo>
                    <a:pt x="242" y="0"/>
                  </a:lnTo>
                  <a:lnTo>
                    <a:pt x="248" y="0"/>
                  </a:lnTo>
                  <a:lnTo>
                    <a:pt x="253" y="0"/>
                  </a:lnTo>
                  <a:lnTo>
                    <a:pt x="259" y="0"/>
                  </a:lnTo>
                  <a:lnTo>
                    <a:pt x="265" y="0"/>
                  </a:lnTo>
                  <a:lnTo>
                    <a:pt x="273" y="0"/>
                  </a:lnTo>
                  <a:lnTo>
                    <a:pt x="278" y="0"/>
                  </a:lnTo>
                  <a:lnTo>
                    <a:pt x="282" y="0"/>
                  </a:lnTo>
                  <a:lnTo>
                    <a:pt x="288" y="0"/>
                  </a:lnTo>
                  <a:lnTo>
                    <a:pt x="294" y="0"/>
                  </a:lnTo>
                  <a:lnTo>
                    <a:pt x="298" y="0"/>
                  </a:lnTo>
                  <a:lnTo>
                    <a:pt x="303" y="0"/>
                  </a:lnTo>
                  <a:lnTo>
                    <a:pt x="309" y="0"/>
                  </a:lnTo>
                  <a:lnTo>
                    <a:pt x="317" y="0"/>
                  </a:lnTo>
                  <a:lnTo>
                    <a:pt x="323" y="0"/>
                  </a:lnTo>
                  <a:lnTo>
                    <a:pt x="328" y="0"/>
                  </a:lnTo>
                  <a:lnTo>
                    <a:pt x="336" y="0"/>
                  </a:lnTo>
                  <a:lnTo>
                    <a:pt x="342" y="0"/>
                  </a:lnTo>
                  <a:lnTo>
                    <a:pt x="349" y="0"/>
                  </a:lnTo>
                  <a:lnTo>
                    <a:pt x="355" y="0"/>
                  </a:lnTo>
                  <a:lnTo>
                    <a:pt x="363" y="0"/>
                  </a:lnTo>
                  <a:lnTo>
                    <a:pt x="369" y="0"/>
                  </a:lnTo>
                  <a:lnTo>
                    <a:pt x="374" y="0"/>
                  </a:lnTo>
                  <a:lnTo>
                    <a:pt x="380" y="0"/>
                  </a:lnTo>
                  <a:lnTo>
                    <a:pt x="388" y="0"/>
                  </a:lnTo>
                  <a:lnTo>
                    <a:pt x="394" y="0"/>
                  </a:lnTo>
                  <a:lnTo>
                    <a:pt x="399" y="0"/>
                  </a:lnTo>
                  <a:lnTo>
                    <a:pt x="405" y="0"/>
                  </a:lnTo>
                  <a:lnTo>
                    <a:pt x="411" y="0"/>
                  </a:lnTo>
                  <a:lnTo>
                    <a:pt x="419" y="0"/>
                  </a:lnTo>
                  <a:lnTo>
                    <a:pt x="4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6" name="Freeform 27"/>
            <p:cNvSpPr>
              <a:spLocks/>
            </p:cNvSpPr>
            <p:nvPr/>
          </p:nvSpPr>
          <p:spPr bwMode="auto">
            <a:xfrm>
              <a:off x="1548" y="2915"/>
              <a:ext cx="668" cy="23"/>
            </a:xfrm>
            <a:custGeom>
              <a:avLst/>
              <a:gdLst>
                <a:gd name="T0" fmla="*/ 32 w 668"/>
                <a:gd name="T1" fmla="*/ 23 h 23"/>
                <a:gd name="T2" fmla="*/ 69 w 668"/>
                <a:gd name="T3" fmla="*/ 23 h 23"/>
                <a:gd name="T4" fmla="*/ 111 w 668"/>
                <a:gd name="T5" fmla="*/ 23 h 23"/>
                <a:gd name="T6" fmla="*/ 152 w 668"/>
                <a:gd name="T7" fmla="*/ 23 h 23"/>
                <a:gd name="T8" fmla="*/ 194 w 668"/>
                <a:gd name="T9" fmla="*/ 23 h 23"/>
                <a:gd name="T10" fmla="*/ 234 w 668"/>
                <a:gd name="T11" fmla="*/ 23 h 23"/>
                <a:gd name="T12" fmla="*/ 263 w 668"/>
                <a:gd name="T13" fmla="*/ 23 h 23"/>
                <a:gd name="T14" fmla="*/ 269 w 668"/>
                <a:gd name="T15" fmla="*/ 23 h 23"/>
                <a:gd name="T16" fmla="*/ 272 w 668"/>
                <a:gd name="T17" fmla="*/ 23 h 23"/>
                <a:gd name="T18" fmla="*/ 274 w 668"/>
                <a:gd name="T19" fmla="*/ 23 h 23"/>
                <a:gd name="T20" fmla="*/ 274 w 668"/>
                <a:gd name="T21" fmla="*/ 23 h 23"/>
                <a:gd name="T22" fmla="*/ 276 w 668"/>
                <a:gd name="T23" fmla="*/ 23 h 23"/>
                <a:gd name="T24" fmla="*/ 278 w 668"/>
                <a:gd name="T25" fmla="*/ 23 h 23"/>
                <a:gd name="T26" fmla="*/ 284 w 668"/>
                <a:gd name="T27" fmla="*/ 23 h 23"/>
                <a:gd name="T28" fmla="*/ 294 w 668"/>
                <a:gd name="T29" fmla="*/ 23 h 23"/>
                <a:gd name="T30" fmla="*/ 305 w 668"/>
                <a:gd name="T31" fmla="*/ 23 h 23"/>
                <a:gd name="T32" fmla="*/ 324 w 668"/>
                <a:gd name="T33" fmla="*/ 23 h 23"/>
                <a:gd name="T34" fmla="*/ 332 w 668"/>
                <a:gd name="T35" fmla="*/ 23 h 23"/>
                <a:gd name="T36" fmla="*/ 338 w 668"/>
                <a:gd name="T37" fmla="*/ 23 h 23"/>
                <a:gd name="T38" fmla="*/ 344 w 668"/>
                <a:gd name="T39" fmla="*/ 23 h 23"/>
                <a:gd name="T40" fmla="*/ 347 w 668"/>
                <a:gd name="T41" fmla="*/ 21 h 23"/>
                <a:gd name="T42" fmla="*/ 351 w 668"/>
                <a:gd name="T43" fmla="*/ 21 h 23"/>
                <a:gd name="T44" fmla="*/ 355 w 668"/>
                <a:gd name="T45" fmla="*/ 21 h 23"/>
                <a:gd name="T46" fmla="*/ 359 w 668"/>
                <a:gd name="T47" fmla="*/ 19 h 23"/>
                <a:gd name="T48" fmla="*/ 363 w 668"/>
                <a:gd name="T49" fmla="*/ 17 h 23"/>
                <a:gd name="T50" fmla="*/ 365 w 668"/>
                <a:gd name="T51" fmla="*/ 17 h 23"/>
                <a:gd name="T52" fmla="*/ 365 w 668"/>
                <a:gd name="T53" fmla="*/ 17 h 23"/>
                <a:gd name="T54" fmla="*/ 367 w 668"/>
                <a:gd name="T55" fmla="*/ 15 h 23"/>
                <a:gd name="T56" fmla="*/ 367 w 668"/>
                <a:gd name="T57" fmla="*/ 15 h 23"/>
                <a:gd name="T58" fmla="*/ 370 w 668"/>
                <a:gd name="T59" fmla="*/ 13 h 23"/>
                <a:gd name="T60" fmla="*/ 376 w 668"/>
                <a:gd name="T61" fmla="*/ 9 h 23"/>
                <a:gd name="T62" fmla="*/ 382 w 668"/>
                <a:gd name="T63" fmla="*/ 6 h 23"/>
                <a:gd name="T64" fmla="*/ 388 w 668"/>
                <a:gd name="T65" fmla="*/ 2 h 23"/>
                <a:gd name="T66" fmla="*/ 392 w 668"/>
                <a:gd name="T67" fmla="*/ 0 h 23"/>
                <a:gd name="T68" fmla="*/ 395 w 668"/>
                <a:gd name="T69" fmla="*/ 0 h 23"/>
                <a:gd name="T70" fmla="*/ 399 w 668"/>
                <a:gd name="T71" fmla="*/ 0 h 23"/>
                <a:gd name="T72" fmla="*/ 401 w 668"/>
                <a:gd name="T73" fmla="*/ 0 h 23"/>
                <a:gd name="T74" fmla="*/ 403 w 668"/>
                <a:gd name="T75" fmla="*/ 0 h 23"/>
                <a:gd name="T76" fmla="*/ 409 w 668"/>
                <a:gd name="T77" fmla="*/ 4 h 23"/>
                <a:gd name="T78" fmla="*/ 415 w 668"/>
                <a:gd name="T79" fmla="*/ 7 h 23"/>
                <a:gd name="T80" fmla="*/ 422 w 668"/>
                <a:gd name="T81" fmla="*/ 11 h 23"/>
                <a:gd name="T82" fmla="*/ 426 w 668"/>
                <a:gd name="T83" fmla="*/ 15 h 23"/>
                <a:gd name="T84" fmla="*/ 430 w 668"/>
                <a:gd name="T85" fmla="*/ 17 h 23"/>
                <a:gd name="T86" fmla="*/ 434 w 668"/>
                <a:gd name="T87" fmla="*/ 17 h 23"/>
                <a:gd name="T88" fmla="*/ 436 w 668"/>
                <a:gd name="T89" fmla="*/ 19 h 23"/>
                <a:gd name="T90" fmla="*/ 440 w 668"/>
                <a:gd name="T91" fmla="*/ 19 h 23"/>
                <a:gd name="T92" fmla="*/ 445 w 668"/>
                <a:gd name="T93" fmla="*/ 21 h 23"/>
                <a:gd name="T94" fmla="*/ 449 w 668"/>
                <a:gd name="T95" fmla="*/ 21 h 23"/>
                <a:gd name="T96" fmla="*/ 455 w 668"/>
                <a:gd name="T97" fmla="*/ 21 h 23"/>
                <a:gd name="T98" fmla="*/ 463 w 668"/>
                <a:gd name="T99" fmla="*/ 23 h 23"/>
                <a:gd name="T100" fmla="*/ 472 w 668"/>
                <a:gd name="T101" fmla="*/ 23 h 23"/>
                <a:gd name="T102" fmla="*/ 488 w 668"/>
                <a:gd name="T103" fmla="*/ 23 h 23"/>
                <a:gd name="T104" fmla="*/ 511 w 668"/>
                <a:gd name="T105" fmla="*/ 23 h 23"/>
                <a:gd name="T106" fmla="*/ 539 w 668"/>
                <a:gd name="T107" fmla="*/ 23 h 23"/>
                <a:gd name="T108" fmla="*/ 576 w 668"/>
                <a:gd name="T109" fmla="*/ 23 h 23"/>
                <a:gd name="T110" fmla="*/ 616 w 668"/>
                <a:gd name="T111" fmla="*/ 23 h 23"/>
                <a:gd name="T112" fmla="*/ 656 w 668"/>
                <a:gd name="T113" fmla="*/ 23 h 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68" h="23">
                  <a:moveTo>
                    <a:pt x="0" y="23"/>
                  </a:moveTo>
                  <a:lnTo>
                    <a:pt x="6" y="23"/>
                  </a:lnTo>
                  <a:lnTo>
                    <a:pt x="11" y="23"/>
                  </a:lnTo>
                  <a:lnTo>
                    <a:pt x="17" y="23"/>
                  </a:lnTo>
                  <a:lnTo>
                    <a:pt x="21" y="23"/>
                  </a:lnTo>
                  <a:lnTo>
                    <a:pt x="27" y="23"/>
                  </a:lnTo>
                  <a:lnTo>
                    <a:pt x="32" y="23"/>
                  </a:lnTo>
                  <a:lnTo>
                    <a:pt x="36" y="23"/>
                  </a:lnTo>
                  <a:lnTo>
                    <a:pt x="40" y="23"/>
                  </a:lnTo>
                  <a:lnTo>
                    <a:pt x="46" y="23"/>
                  </a:lnTo>
                  <a:lnTo>
                    <a:pt x="52" y="23"/>
                  </a:lnTo>
                  <a:lnTo>
                    <a:pt x="57" y="23"/>
                  </a:lnTo>
                  <a:lnTo>
                    <a:pt x="63" y="23"/>
                  </a:lnTo>
                  <a:lnTo>
                    <a:pt x="69" y="23"/>
                  </a:lnTo>
                  <a:lnTo>
                    <a:pt x="75" y="23"/>
                  </a:lnTo>
                  <a:lnTo>
                    <a:pt x="82" y="23"/>
                  </a:lnTo>
                  <a:lnTo>
                    <a:pt x="88" y="23"/>
                  </a:lnTo>
                  <a:lnTo>
                    <a:pt x="92" y="23"/>
                  </a:lnTo>
                  <a:lnTo>
                    <a:pt x="98" y="23"/>
                  </a:lnTo>
                  <a:lnTo>
                    <a:pt x="104" y="23"/>
                  </a:lnTo>
                  <a:lnTo>
                    <a:pt x="111" y="23"/>
                  </a:lnTo>
                  <a:lnTo>
                    <a:pt x="117" y="23"/>
                  </a:lnTo>
                  <a:lnTo>
                    <a:pt x="123" y="23"/>
                  </a:lnTo>
                  <a:lnTo>
                    <a:pt x="128" y="23"/>
                  </a:lnTo>
                  <a:lnTo>
                    <a:pt x="134" y="23"/>
                  </a:lnTo>
                  <a:lnTo>
                    <a:pt x="140" y="23"/>
                  </a:lnTo>
                  <a:lnTo>
                    <a:pt x="146" y="23"/>
                  </a:lnTo>
                  <a:lnTo>
                    <a:pt x="152" y="23"/>
                  </a:lnTo>
                  <a:lnTo>
                    <a:pt x="159" y="23"/>
                  </a:lnTo>
                  <a:lnTo>
                    <a:pt x="165" y="23"/>
                  </a:lnTo>
                  <a:lnTo>
                    <a:pt x="171" y="23"/>
                  </a:lnTo>
                  <a:lnTo>
                    <a:pt x="176" y="23"/>
                  </a:lnTo>
                  <a:lnTo>
                    <a:pt x="182" y="23"/>
                  </a:lnTo>
                  <a:lnTo>
                    <a:pt x="188" y="23"/>
                  </a:lnTo>
                  <a:lnTo>
                    <a:pt x="194" y="23"/>
                  </a:lnTo>
                  <a:lnTo>
                    <a:pt x="200" y="23"/>
                  </a:lnTo>
                  <a:lnTo>
                    <a:pt x="205" y="23"/>
                  </a:lnTo>
                  <a:lnTo>
                    <a:pt x="211" y="23"/>
                  </a:lnTo>
                  <a:lnTo>
                    <a:pt x="219" y="23"/>
                  </a:lnTo>
                  <a:lnTo>
                    <a:pt x="223" y="23"/>
                  </a:lnTo>
                  <a:lnTo>
                    <a:pt x="228" y="23"/>
                  </a:lnTo>
                  <a:lnTo>
                    <a:pt x="234" y="23"/>
                  </a:lnTo>
                  <a:lnTo>
                    <a:pt x="240" y="23"/>
                  </a:lnTo>
                  <a:lnTo>
                    <a:pt x="246" y="23"/>
                  </a:lnTo>
                  <a:lnTo>
                    <a:pt x="251" y="23"/>
                  </a:lnTo>
                  <a:lnTo>
                    <a:pt x="255" y="23"/>
                  </a:lnTo>
                  <a:lnTo>
                    <a:pt x="259" y="23"/>
                  </a:lnTo>
                  <a:lnTo>
                    <a:pt x="261" y="23"/>
                  </a:lnTo>
                  <a:lnTo>
                    <a:pt x="263" y="23"/>
                  </a:lnTo>
                  <a:lnTo>
                    <a:pt x="265" y="23"/>
                  </a:lnTo>
                  <a:lnTo>
                    <a:pt x="267" y="23"/>
                  </a:lnTo>
                  <a:lnTo>
                    <a:pt x="269" y="23"/>
                  </a:lnTo>
                  <a:lnTo>
                    <a:pt x="271" y="23"/>
                  </a:lnTo>
                  <a:lnTo>
                    <a:pt x="272" y="23"/>
                  </a:lnTo>
                  <a:lnTo>
                    <a:pt x="274" y="23"/>
                  </a:lnTo>
                  <a:lnTo>
                    <a:pt x="276" y="23"/>
                  </a:lnTo>
                  <a:lnTo>
                    <a:pt x="278" y="23"/>
                  </a:lnTo>
                  <a:lnTo>
                    <a:pt x="280" y="23"/>
                  </a:lnTo>
                  <a:lnTo>
                    <a:pt x="282" y="23"/>
                  </a:lnTo>
                  <a:lnTo>
                    <a:pt x="284" y="23"/>
                  </a:lnTo>
                  <a:lnTo>
                    <a:pt x="286" y="23"/>
                  </a:lnTo>
                  <a:lnTo>
                    <a:pt x="288" y="23"/>
                  </a:lnTo>
                  <a:lnTo>
                    <a:pt x="290" y="23"/>
                  </a:lnTo>
                  <a:lnTo>
                    <a:pt x="292" y="23"/>
                  </a:lnTo>
                  <a:lnTo>
                    <a:pt x="294" y="23"/>
                  </a:lnTo>
                  <a:lnTo>
                    <a:pt x="296" y="23"/>
                  </a:lnTo>
                  <a:lnTo>
                    <a:pt x="297" y="23"/>
                  </a:lnTo>
                  <a:lnTo>
                    <a:pt x="299" y="23"/>
                  </a:lnTo>
                  <a:lnTo>
                    <a:pt x="301" y="23"/>
                  </a:lnTo>
                  <a:lnTo>
                    <a:pt x="303" y="23"/>
                  </a:lnTo>
                  <a:lnTo>
                    <a:pt x="305" y="23"/>
                  </a:lnTo>
                  <a:lnTo>
                    <a:pt x="309" y="23"/>
                  </a:lnTo>
                  <a:lnTo>
                    <a:pt x="311" y="23"/>
                  </a:lnTo>
                  <a:lnTo>
                    <a:pt x="315" y="23"/>
                  </a:lnTo>
                  <a:lnTo>
                    <a:pt x="317" y="23"/>
                  </a:lnTo>
                  <a:lnTo>
                    <a:pt x="320" y="23"/>
                  </a:lnTo>
                  <a:lnTo>
                    <a:pt x="322" y="23"/>
                  </a:lnTo>
                  <a:lnTo>
                    <a:pt x="324" y="23"/>
                  </a:lnTo>
                  <a:lnTo>
                    <a:pt x="326" y="23"/>
                  </a:lnTo>
                  <a:lnTo>
                    <a:pt x="328" y="23"/>
                  </a:lnTo>
                  <a:lnTo>
                    <a:pt x="330" y="23"/>
                  </a:lnTo>
                  <a:lnTo>
                    <a:pt x="332" y="23"/>
                  </a:lnTo>
                  <a:lnTo>
                    <a:pt x="334" y="23"/>
                  </a:lnTo>
                  <a:lnTo>
                    <a:pt x="336" y="23"/>
                  </a:lnTo>
                  <a:lnTo>
                    <a:pt x="338" y="23"/>
                  </a:lnTo>
                  <a:lnTo>
                    <a:pt x="340" y="23"/>
                  </a:lnTo>
                  <a:lnTo>
                    <a:pt x="342" y="23"/>
                  </a:lnTo>
                  <a:lnTo>
                    <a:pt x="344" y="23"/>
                  </a:lnTo>
                  <a:lnTo>
                    <a:pt x="345" y="23"/>
                  </a:lnTo>
                  <a:lnTo>
                    <a:pt x="347" y="23"/>
                  </a:lnTo>
                  <a:lnTo>
                    <a:pt x="347" y="21"/>
                  </a:lnTo>
                  <a:lnTo>
                    <a:pt x="349" y="21"/>
                  </a:lnTo>
                  <a:lnTo>
                    <a:pt x="351" y="21"/>
                  </a:lnTo>
                  <a:lnTo>
                    <a:pt x="353" y="21"/>
                  </a:lnTo>
                  <a:lnTo>
                    <a:pt x="355" y="21"/>
                  </a:lnTo>
                  <a:lnTo>
                    <a:pt x="357" y="21"/>
                  </a:lnTo>
                  <a:lnTo>
                    <a:pt x="357" y="19"/>
                  </a:lnTo>
                  <a:lnTo>
                    <a:pt x="359" y="19"/>
                  </a:lnTo>
                  <a:lnTo>
                    <a:pt x="361" y="19"/>
                  </a:lnTo>
                  <a:lnTo>
                    <a:pt x="363" y="17"/>
                  </a:lnTo>
                  <a:lnTo>
                    <a:pt x="365" y="17"/>
                  </a:lnTo>
                  <a:lnTo>
                    <a:pt x="367" y="17"/>
                  </a:lnTo>
                  <a:lnTo>
                    <a:pt x="367" y="15"/>
                  </a:lnTo>
                  <a:lnTo>
                    <a:pt x="368" y="15"/>
                  </a:lnTo>
                  <a:lnTo>
                    <a:pt x="368" y="13"/>
                  </a:lnTo>
                  <a:lnTo>
                    <a:pt x="370" y="13"/>
                  </a:lnTo>
                  <a:lnTo>
                    <a:pt x="372" y="13"/>
                  </a:lnTo>
                  <a:lnTo>
                    <a:pt x="372" y="11"/>
                  </a:lnTo>
                  <a:lnTo>
                    <a:pt x="374" y="11"/>
                  </a:lnTo>
                  <a:lnTo>
                    <a:pt x="374" y="9"/>
                  </a:lnTo>
                  <a:lnTo>
                    <a:pt x="376" y="9"/>
                  </a:lnTo>
                  <a:lnTo>
                    <a:pt x="378" y="7"/>
                  </a:lnTo>
                  <a:lnTo>
                    <a:pt x="380" y="7"/>
                  </a:lnTo>
                  <a:lnTo>
                    <a:pt x="380" y="6"/>
                  </a:lnTo>
                  <a:lnTo>
                    <a:pt x="382" y="6"/>
                  </a:lnTo>
                  <a:lnTo>
                    <a:pt x="384" y="4"/>
                  </a:lnTo>
                  <a:lnTo>
                    <a:pt x="386" y="4"/>
                  </a:lnTo>
                  <a:lnTo>
                    <a:pt x="386" y="2"/>
                  </a:lnTo>
                  <a:lnTo>
                    <a:pt x="388" y="2"/>
                  </a:lnTo>
                  <a:lnTo>
                    <a:pt x="390" y="2"/>
                  </a:lnTo>
                  <a:lnTo>
                    <a:pt x="390" y="0"/>
                  </a:lnTo>
                  <a:lnTo>
                    <a:pt x="392" y="0"/>
                  </a:lnTo>
                  <a:lnTo>
                    <a:pt x="393" y="0"/>
                  </a:lnTo>
                  <a:lnTo>
                    <a:pt x="395" y="0"/>
                  </a:lnTo>
                  <a:lnTo>
                    <a:pt x="397" y="0"/>
                  </a:lnTo>
                  <a:lnTo>
                    <a:pt x="399" y="0"/>
                  </a:lnTo>
                  <a:lnTo>
                    <a:pt x="401" y="0"/>
                  </a:lnTo>
                  <a:lnTo>
                    <a:pt x="403" y="0"/>
                  </a:lnTo>
                  <a:lnTo>
                    <a:pt x="405" y="0"/>
                  </a:lnTo>
                  <a:lnTo>
                    <a:pt x="405" y="2"/>
                  </a:lnTo>
                  <a:lnTo>
                    <a:pt x="407" y="2"/>
                  </a:lnTo>
                  <a:lnTo>
                    <a:pt x="409" y="4"/>
                  </a:lnTo>
                  <a:lnTo>
                    <a:pt x="411" y="4"/>
                  </a:lnTo>
                  <a:lnTo>
                    <a:pt x="413" y="6"/>
                  </a:lnTo>
                  <a:lnTo>
                    <a:pt x="415" y="7"/>
                  </a:lnTo>
                  <a:lnTo>
                    <a:pt x="416" y="7"/>
                  </a:lnTo>
                  <a:lnTo>
                    <a:pt x="416" y="9"/>
                  </a:lnTo>
                  <a:lnTo>
                    <a:pt x="418" y="9"/>
                  </a:lnTo>
                  <a:lnTo>
                    <a:pt x="420" y="11"/>
                  </a:lnTo>
                  <a:lnTo>
                    <a:pt x="422" y="11"/>
                  </a:lnTo>
                  <a:lnTo>
                    <a:pt x="424" y="13"/>
                  </a:lnTo>
                  <a:lnTo>
                    <a:pt x="426" y="13"/>
                  </a:lnTo>
                  <a:lnTo>
                    <a:pt x="426" y="15"/>
                  </a:lnTo>
                  <a:lnTo>
                    <a:pt x="428" y="15"/>
                  </a:lnTo>
                  <a:lnTo>
                    <a:pt x="430" y="15"/>
                  </a:lnTo>
                  <a:lnTo>
                    <a:pt x="430" y="17"/>
                  </a:lnTo>
                  <a:lnTo>
                    <a:pt x="432" y="17"/>
                  </a:lnTo>
                  <a:lnTo>
                    <a:pt x="434" y="17"/>
                  </a:lnTo>
                  <a:lnTo>
                    <a:pt x="436" y="17"/>
                  </a:lnTo>
                  <a:lnTo>
                    <a:pt x="436" y="19"/>
                  </a:lnTo>
                  <a:lnTo>
                    <a:pt x="438" y="19"/>
                  </a:lnTo>
                  <a:lnTo>
                    <a:pt x="440" y="19"/>
                  </a:lnTo>
                  <a:lnTo>
                    <a:pt x="441" y="19"/>
                  </a:lnTo>
                  <a:lnTo>
                    <a:pt x="441" y="21"/>
                  </a:lnTo>
                  <a:lnTo>
                    <a:pt x="443" y="21"/>
                  </a:lnTo>
                  <a:lnTo>
                    <a:pt x="445" y="21"/>
                  </a:lnTo>
                  <a:lnTo>
                    <a:pt x="447" y="21"/>
                  </a:lnTo>
                  <a:lnTo>
                    <a:pt x="449" y="21"/>
                  </a:lnTo>
                  <a:lnTo>
                    <a:pt x="451" y="21"/>
                  </a:lnTo>
                  <a:lnTo>
                    <a:pt x="453" y="21"/>
                  </a:lnTo>
                  <a:lnTo>
                    <a:pt x="455" y="21"/>
                  </a:lnTo>
                  <a:lnTo>
                    <a:pt x="457" y="21"/>
                  </a:lnTo>
                  <a:lnTo>
                    <a:pt x="457" y="23"/>
                  </a:lnTo>
                  <a:lnTo>
                    <a:pt x="459" y="23"/>
                  </a:lnTo>
                  <a:lnTo>
                    <a:pt x="461" y="23"/>
                  </a:lnTo>
                  <a:lnTo>
                    <a:pt x="463" y="23"/>
                  </a:lnTo>
                  <a:lnTo>
                    <a:pt x="464" y="23"/>
                  </a:lnTo>
                  <a:lnTo>
                    <a:pt x="466" y="23"/>
                  </a:lnTo>
                  <a:lnTo>
                    <a:pt x="468" y="23"/>
                  </a:lnTo>
                  <a:lnTo>
                    <a:pt x="470" y="23"/>
                  </a:lnTo>
                  <a:lnTo>
                    <a:pt x="472" y="23"/>
                  </a:lnTo>
                  <a:lnTo>
                    <a:pt x="474" y="23"/>
                  </a:lnTo>
                  <a:lnTo>
                    <a:pt x="476" y="23"/>
                  </a:lnTo>
                  <a:lnTo>
                    <a:pt x="478" y="23"/>
                  </a:lnTo>
                  <a:lnTo>
                    <a:pt x="480" y="23"/>
                  </a:lnTo>
                  <a:lnTo>
                    <a:pt x="482" y="23"/>
                  </a:lnTo>
                  <a:lnTo>
                    <a:pt x="486" y="23"/>
                  </a:lnTo>
                  <a:lnTo>
                    <a:pt x="488" y="23"/>
                  </a:lnTo>
                  <a:lnTo>
                    <a:pt x="491" y="23"/>
                  </a:lnTo>
                  <a:lnTo>
                    <a:pt x="495" y="23"/>
                  </a:lnTo>
                  <a:lnTo>
                    <a:pt x="499" y="23"/>
                  </a:lnTo>
                  <a:lnTo>
                    <a:pt x="503" y="23"/>
                  </a:lnTo>
                  <a:lnTo>
                    <a:pt x="505" y="23"/>
                  </a:lnTo>
                  <a:lnTo>
                    <a:pt x="509" y="23"/>
                  </a:lnTo>
                  <a:lnTo>
                    <a:pt x="511" y="23"/>
                  </a:lnTo>
                  <a:lnTo>
                    <a:pt x="512" y="23"/>
                  </a:lnTo>
                  <a:lnTo>
                    <a:pt x="516" y="23"/>
                  </a:lnTo>
                  <a:lnTo>
                    <a:pt x="520" y="23"/>
                  </a:lnTo>
                  <a:lnTo>
                    <a:pt x="524" y="23"/>
                  </a:lnTo>
                  <a:lnTo>
                    <a:pt x="530" y="23"/>
                  </a:lnTo>
                  <a:lnTo>
                    <a:pt x="534" y="23"/>
                  </a:lnTo>
                  <a:lnTo>
                    <a:pt x="539" y="23"/>
                  </a:lnTo>
                  <a:lnTo>
                    <a:pt x="545" y="23"/>
                  </a:lnTo>
                  <a:lnTo>
                    <a:pt x="551" y="23"/>
                  </a:lnTo>
                  <a:lnTo>
                    <a:pt x="555" y="23"/>
                  </a:lnTo>
                  <a:lnTo>
                    <a:pt x="560" y="23"/>
                  </a:lnTo>
                  <a:lnTo>
                    <a:pt x="566" y="23"/>
                  </a:lnTo>
                  <a:lnTo>
                    <a:pt x="572" y="23"/>
                  </a:lnTo>
                  <a:lnTo>
                    <a:pt x="576" y="23"/>
                  </a:lnTo>
                  <a:lnTo>
                    <a:pt x="584" y="23"/>
                  </a:lnTo>
                  <a:lnTo>
                    <a:pt x="587" y="23"/>
                  </a:lnTo>
                  <a:lnTo>
                    <a:pt x="593" y="23"/>
                  </a:lnTo>
                  <a:lnTo>
                    <a:pt x="601" y="23"/>
                  </a:lnTo>
                  <a:lnTo>
                    <a:pt x="607" y="23"/>
                  </a:lnTo>
                  <a:lnTo>
                    <a:pt x="612" y="23"/>
                  </a:lnTo>
                  <a:lnTo>
                    <a:pt x="616" y="23"/>
                  </a:lnTo>
                  <a:lnTo>
                    <a:pt x="622" y="23"/>
                  </a:lnTo>
                  <a:lnTo>
                    <a:pt x="630" y="23"/>
                  </a:lnTo>
                  <a:lnTo>
                    <a:pt x="635" y="23"/>
                  </a:lnTo>
                  <a:lnTo>
                    <a:pt x="641" y="23"/>
                  </a:lnTo>
                  <a:lnTo>
                    <a:pt x="647" y="23"/>
                  </a:lnTo>
                  <a:lnTo>
                    <a:pt x="653" y="23"/>
                  </a:lnTo>
                  <a:lnTo>
                    <a:pt x="656" y="23"/>
                  </a:lnTo>
                  <a:lnTo>
                    <a:pt x="662" y="23"/>
                  </a:lnTo>
                  <a:lnTo>
                    <a:pt x="668"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7" name="Freeform 28"/>
            <p:cNvSpPr>
              <a:spLocks/>
            </p:cNvSpPr>
            <p:nvPr/>
          </p:nvSpPr>
          <p:spPr bwMode="auto">
            <a:xfrm>
              <a:off x="1431" y="2936"/>
              <a:ext cx="117" cy="2"/>
            </a:xfrm>
            <a:custGeom>
              <a:avLst/>
              <a:gdLst>
                <a:gd name="T0" fmla="*/ 0 w 117"/>
                <a:gd name="T1" fmla="*/ 0 h 2"/>
                <a:gd name="T2" fmla="*/ 2 w 117"/>
                <a:gd name="T3" fmla="*/ 0 h 2"/>
                <a:gd name="T4" fmla="*/ 2 w 117"/>
                <a:gd name="T5" fmla="*/ 0 h 2"/>
                <a:gd name="T6" fmla="*/ 2 w 117"/>
                <a:gd name="T7" fmla="*/ 0 h 2"/>
                <a:gd name="T8" fmla="*/ 4 w 117"/>
                <a:gd name="T9" fmla="*/ 0 h 2"/>
                <a:gd name="T10" fmla="*/ 4 w 117"/>
                <a:gd name="T11" fmla="*/ 0 h 2"/>
                <a:gd name="T12" fmla="*/ 6 w 117"/>
                <a:gd name="T13" fmla="*/ 0 h 2"/>
                <a:gd name="T14" fmla="*/ 6 w 117"/>
                <a:gd name="T15" fmla="*/ 0 h 2"/>
                <a:gd name="T16" fmla="*/ 7 w 117"/>
                <a:gd name="T17" fmla="*/ 2 h 2"/>
                <a:gd name="T18" fmla="*/ 9 w 117"/>
                <a:gd name="T19" fmla="*/ 2 h 2"/>
                <a:gd name="T20" fmla="*/ 9 w 117"/>
                <a:gd name="T21" fmla="*/ 2 h 2"/>
                <a:gd name="T22" fmla="*/ 11 w 117"/>
                <a:gd name="T23" fmla="*/ 2 h 2"/>
                <a:gd name="T24" fmla="*/ 11 w 117"/>
                <a:gd name="T25" fmla="*/ 2 h 2"/>
                <a:gd name="T26" fmla="*/ 13 w 117"/>
                <a:gd name="T27" fmla="*/ 2 h 2"/>
                <a:gd name="T28" fmla="*/ 15 w 117"/>
                <a:gd name="T29" fmla="*/ 2 h 2"/>
                <a:gd name="T30" fmla="*/ 15 w 117"/>
                <a:gd name="T31" fmla="*/ 2 h 2"/>
                <a:gd name="T32" fmla="*/ 17 w 117"/>
                <a:gd name="T33" fmla="*/ 2 h 2"/>
                <a:gd name="T34" fmla="*/ 19 w 117"/>
                <a:gd name="T35" fmla="*/ 2 h 2"/>
                <a:gd name="T36" fmla="*/ 23 w 117"/>
                <a:gd name="T37" fmla="*/ 2 h 2"/>
                <a:gd name="T38" fmla="*/ 25 w 117"/>
                <a:gd name="T39" fmla="*/ 2 h 2"/>
                <a:gd name="T40" fmla="*/ 27 w 117"/>
                <a:gd name="T41" fmla="*/ 2 h 2"/>
                <a:gd name="T42" fmla="*/ 30 w 117"/>
                <a:gd name="T43" fmla="*/ 2 h 2"/>
                <a:gd name="T44" fmla="*/ 32 w 117"/>
                <a:gd name="T45" fmla="*/ 2 h 2"/>
                <a:gd name="T46" fmla="*/ 38 w 117"/>
                <a:gd name="T47" fmla="*/ 2 h 2"/>
                <a:gd name="T48" fmla="*/ 42 w 117"/>
                <a:gd name="T49" fmla="*/ 2 h 2"/>
                <a:gd name="T50" fmla="*/ 46 w 117"/>
                <a:gd name="T51" fmla="*/ 2 h 2"/>
                <a:gd name="T52" fmla="*/ 50 w 117"/>
                <a:gd name="T53" fmla="*/ 2 h 2"/>
                <a:gd name="T54" fmla="*/ 54 w 117"/>
                <a:gd name="T55" fmla="*/ 2 h 2"/>
                <a:gd name="T56" fmla="*/ 59 w 117"/>
                <a:gd name="T57" fmla="*/ 2 h 2"/>
                <a:gd name="T58" fmla="*/ 63 w 117"/>
                <a:gd name="T59" fmla="*/ 2 h 2"/>
                <a:gd name="T60" fmla="*/ 69 w 117"/>
                <a:gd name="T61" fmla="*/ 2 h 2"/>
                <a:gd name="T62" fmla="*/ 75 w 117"/>
                <a:gd name="T63" fmla="*/ 2 h 2"/>
                <a:gd name="T64" fmla="*/ 80 w 117"/>
                <a:gd name="T65" fmla="*/ 2 h 2"/>
                <a:gd name="T66" fmla="*/ 86 w 117"/>
                <a:gd name="T67" fmla="*/ 2 h 2"/>
                <a:gd name="T68" fmla="*/ 92 w 117"/>
                <a:gd name="T69" fmla="*/ 2 h 2"/>
                <a:gd name="T70" fmla="*/ 100 w 117"/>
                <a:gd name="T71" fmla="*/ 2 h 2"/>
                <a:gd name="T72" fmla="*/ 105 w 117"/>
                <a:gd name="T73" fmla="*/ 2 h 2"/>
                <a:gd name="T74" fmla="*/ 111 w 117"/>
                <a:gd name="T75" fmla="*/ 2 h 2"/>
                <a:gd name="T76" fmla="*/ 117 w 117"/>
                <a:gd name="T77" fmla="*/ 2 h 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7" h="2">
                  <a:moveTo>
                    <a:pt x="0" y="0"/>
                  </a:moveTo>
                  <a:lnTo>
                    <a:pt x="2" y="0"/>
                  </a:lnTo>
                  <a:lnTo>
                    <a:pt x="4" y="0"/>
                  </a:lnTo>
                  <a:lnTo>
                    <a:pt x="6" y="0"/>
                  </a:lnTo>
                  <a:lnTo>
                    <a:pt x="7" y="2"/>
                  </a:lnTo>
                  <a:lnTo>
                    <a:pt x="9" y="2"/>
                  </a:lnTo>
                  <a:lnTo>
                    <a:pt x="11" y="2"/>
                  </a:lnTo>
                  <a:lnTo>
                    <a:pt x="13" y="2"/>
                  </a:lnTo>
                  <a:lnTo>
                    <a:pt x="15" y="2"/>
                  </a:lnTo>
                  <a:lnTo>
                    <a:pt x="17" y="2"/>
                  </a:lnTo>
                  <a:lnTo>
                    <a:pt x="19" y="2"/>
                  </a:lnTo>
                  <a:lnTo>
                    <a:pt x="23" y="2"/>
                  </a:lnTo>
                  <a:lnTo>
                    <a:pt x="25" y="2"/>
                  </a:lnTo>
                  <a:lnTo>
                    <a:pt x="27" y="2"/>
                  </a:lnTo>
                  <a:lnTo>
                    <a:pt x="30" y="2"/>
                  </a:lnTo>
                  <a:lnTo>
                    <a:pt x="32" y="2"/>
                  </a:lnTo>
                  <a:lnTo>
                    <a:pt x="38" y="2"/>
                  </a:lnTo>
                  <a:lnTo>
                    <a:pt x="42" y="2"/>
                  </a:lnTo>
                  <a:lnTo>
                    <a:pt x="46" y="2"/>
                  </a:lnTo>
                  <a:lnTo>
                    <a:pt x="50" y="2"/>
                  </a:lnTo>
                  <a:lnTo>
                    <a:pt x="54" y="2"/>
                  </a:lnTo>
                  <a:lnTo>
                    <a:pt x="59" y="2"/>
                  </a:lnTo>
                  <a:lnTo>
                    <a:pt x="63" y="2"/>
                  </a:lnTo>
                  <a:lnTo>
                    <a:pt x="69" y="2"/>
                  </a:lnTo>
                  <a:lnTo>
                    <a:pt x="75" y="2"/>
                  </a:lnTo>
                  <a:lnTo>
                    <a:pt x="80" y="2"/>
                  </a:lnTo>
                  <a:lnTo>
                    <a:pt x="86" y="2"/>
                  </a:lnTo>
                  <a:lnTo>
                    <a:pt x="92" y="2"/>
                  </a:lnTo>
                  <a:lnTo>
                    <a:pt x="100" y="2"/>
                  </a:lnTo>
                  <a:lnTo>
                    <a:pt x="105" y="2"/>
                  </a:lnTo>
                  <a:lnTo>
                    <a:pt x="111" y="2"/>
                  </a:lnTo>
                  <a:lnTo>
                    <a:pt x="117" y="2"/>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8" name="Freeform 29"/>
            <p:cNvSpPr>
              <a:spLocks/>
            </p:cNvSpPr>
            <p:nvPr/>
          </p:nvSpPr>
          <p:spPr bwMode="auto">
            <a:xfrm>
              <a:off x="1079" y="2913"/>
              <a:ext cx="352" cy="25"/>
            </a:xfrm>
            <a:custGeom>
              <a:avLst/>
              <a:gdLst>
                <a:gd name="T0" fmla="*/ 18 w 352"/>
                <a:gd name="T1" fmla="*/ 25 h 25"/>
                <a:gd name="T2" fmla="*/ 39 w 352"/>
                <a:gd name="T3" fmla="*/ 25 h 25"/>
                <a:gd name="T4" fmla="*/ 52 w 352"/>
                <a:gd name="T5" fmla="*/ 25 h 25"/>
                <a:gd name="T6" fmla="*/ 66 w 352"/>
                <a:gd name="T7" fmla="*/ 25 h 25"/>
                <a:gd name="T8" fmla="*/ 75 w 352"/>
                <a:gd name="T9" fmla="*/ 25 h 25"/>
                <a:gd name="T10" fmla="*/ 91 w 352"/>
                <a:gd name="T11" fmla="*/ 25 h 25"/>
                <a:gd name="T12" fmla="*/ 100 w 352"/>
                <a:gd name="T13" fmla="*/ 25 h 25"/>
                <a:gd name="T14" fmla="*/ 119 w 352"/>
                <a:gd name="T15" fmla="*/ 25 h 25"/>
                <a:gd name="T16" fmla="*/ 142 w 352"/>
                <a:gd name="T17" fmla="*/ 25 h 25"/>
                <a:gd name="T18" fmla="*/ 167 w 352"/>
                <a:gd name="T19" fmla="*/ 25 h 25"/>
                <a:gd name="T20" fmla="*/ 190 w 352"/>
                <a:gd name="T21" fmla="*/ 25 h 25"/>
                <a:gd name="T22" fmla="*/ 214 w 352"/>
                <a:gd name="T23" fmla="*/ 25 h 25"/>
                <a:gd name="T24" fmla="*/ 233 w 352"/>
                <a:gd name="T25" fmla="*/ 25 h 25"/>
                <a:gd name="T26" fmla="*/ 248 w 352"/>
                <a:gd name="T27" fmla="*/ 25 h 25"/>
                <a:gd name="T28" fmla="*/ 260 w 352"/>
                <a:gd name="T29" fmla="*/ 25 h 25"/>
                <a:gd name="T30" fmla="*/ 265 w 352"/>
                <a:gd name="T31" fmla="*/ 25 h 25"/>
                <a:gd name="T32" fmla="*/ 271 w 352"/>
                <a:gd name="T33" fmla="*/ 25 h 25"/>
                <a:gd name="T34" fmla="*/ 275 w 352"/>
                <a:gd name="T35" fmla="*/ 25 h 25"/>
                <a:gd name="T36" fmla="*/ 277 w 352"/>
                <a:gd name="T37" fmla="*/ 23 h 25"/>
                <a:gd name="T38" fmla="*/ 279 w 352"/>
                <a:gd name="T39" fmla="*/ 23 h 25"/>
                <a:gd name="T40" fmla="*/ 283 w 352"/>
                <a:gd name="T41" fmla="*/ 23 h 25"/>
                <a:gd name="T42" fmla="*/ 285 w 352"/>
                <a:gd name="T43" fmla="*/ 23 h 25"/>
                <a:gd name="T44" fmla="*/ 286 w 352"/>
                <a:gd name="T45" fmla="*/ 21 h 25"/>
                <a:gd name="T46" fmla="*/ 288 w 352"/>
                <a:gd name="T47" fmla="*/ 21 h 25"/>
                <a:gd name="T48" fmla="*/ 288 w 352"/>
                <a:gd name="T49" fmla="*/ 21 h 25"/>
                <a:gd name="T50" fmla="*/ 290 w 352"/>
                <a:gd name="T51" fmla="*/ 19 h 25"/>
                <a:gd name="T52" fmla="*/ 290 w 352"/>
                <a:gd name="T53" fmla="*/ 19 h 25"/>
                <a:gd name="T54" fmla="*/ 290 w 352"/>
                <a:gd name="T55" fmla="*/ 19 h 25"/>
                <a:gd name="T56" fmla="*/ 292 w 352"/>
                <a:gd name="T57" fmla="*/ 19 h 25"/>
                <a:gd name="T58" fmla="*/ 292 w 352"/>
                <a:gd name="T59" fmla="*/ 17 h 25"/>
                <a:gd name="T60" fmla="*/ 294 w 352"/>
                <a:gd name="T61" fmla="*/ 17 h 25"/>
                <a:gd name="T62" fmla="*/ 296 w 352"/>
                <a:gd name="T63" fmla="*/ 15 h 25"/>
                <a:gd name="T64" fmla="*/ 298 w 352"/>
                <a:gd name="T65" fmla="*/ 13 h 25"/>
                <a:gd name="T66" fmla="*/ 302 w 352"/>
                <a:gd name="T67" fmla="*/ 9 h 25"/>
                <a:gd name="T68" fmla="*/ 304 w 352"/>
                <a:gd name="T69" fmla="*/ 6 h 25"/>
                <a:gd name="T70" fmla="*/ 306 w 352"/>
                <a:gd name="T71" fmla="*/ 4 h 25"/>
                <a:gd name="T72" fmla="*/ 308 w 352"/>
                <a:gd name="T73" fmla="*/ 4 h 25"/>
                <a:gd name="T74" fmla="*/ 310 w 352"/>
                <a:gd name="T75" fmla="*/ 2 h 25"/>
                <a:gd name="T76" fmla="*/ 311 w 352"/>
                <a:gd name="T77" fmla="*/ 2 h 25"/>
                <a:gd name="T78" fmla="*/ 311 w 352"/>
                <a:gd name="T79" fmla="*/ 0 h 25"/>
                <a:gd name="T80" fmla="*/ 313 w 352"/>
                <a:gd name="T81" fmla="*/ 0 h 25"/>
                <a:gd name="T82" fmla="*/ 315 w 352"/>
                <a:gd name="T83" fmla="*/ 0 h 25"/>
                <a:gd name="T84" fmla="*/ 317 w 352"/>
                <a:gd name="T85" fmla="*/ 0 h 25"/>
                <a:gd name="T86" fmla="*/ 317 w 352"/>
                <a:gd name="T87" fmla="*/ 2 h 25"/>
                <a:gd name="T88" fmla="*/ 319 w 352"/>
                <a:gd name="T89" fmla="*/ 2 h 25"/>
                <a:gd name="T90" fmla="*/ 321 w 352"/>
                <a:gd name="T91" fmla="*/ 4 h 25"/>
                <a:gd name="T92" fmla="*/ 323 w 352"/>
                <a:gd name="T93" fmla="*/ 4 h 25"/>
                <a:gd name="T94" fmla="*/ 325 w 352"/>
                <a:gd name="T95" fmla="*/ 6 h 25"/>
                <a:gd name="T96" fmla="*/ 325 w 352"/>
                <a:gd name="T97" fmla="*/ 6 h 25"/>
                <a:gd name="T98" fmla="*/ 325 w 352"/>
                <a:gd name="T99" fmla="*/ 8 h 25"/>
                <a:gd name="T100" fmla="*/ 327 w 352"/>
                <a:gd name="T101" fmla="*/ 8 h 25"/>
                <a:gd name="T102" fmla="*/ 331 w 352"/>
                <a:gd name="T103" fmla="*/ 11 h 25"/>
                <a:gd name="T104" fmla="*/ 333 w 352"/>
                <a:gd name="T105" fmla="*/ 15 h 25"/>
                <a:gd name="T106" fmla="*/ 336 w 352"/>
                <a:gd name="T107" fmla="*/ 15 h 25"/>
                <a:gd name="T108" fmla="*/ 336 w 352"/>
                <a:gd name="T109" fmla="*/ 17 h 25"/>
                <a:gd name="T110" fmla="*/ 338 w 352"/>
                <a:gd name="T111" fmla="*/ 19 h 25"/>
                <a:gd name="T112" fmla="*/ 340 w 352"/>
                <a:gd name="T113" fmla="*/ 19 h 25"/>
                <a:gd name="T114" fmla="*/ 342 w 352"/>
                <a:gd name="T115" fmla="*/ 21 h 25"/>
                <a:gd name="T116" fmla="*/ 346 w 352"/>
                <a:gd name="T117" fmla="*/ 21 h 25"/>
                <a:gd name="T118" fmla="*/ 348 w 352"/>
                <a:gd name="T119" fmla="*/ 23 h 25"/>
                <a:gd name="T120" fmla="*/ 350 w 352"/>
                <a:gd name="T121" fmla="*/ 23 h 25"/>
                <a:gd name="T122" fmla="*/ 352 w 352"/>
                <a:gd name="T123" fmla="*/ 23 h 25"/>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52" h="25">
                  <a:moveTo>
                    <a:pt x="0" y="25"/>
                  </a:moveTo>
                  <a:lnTo>
                    <a:pt x="6" y="25"/>
                  </a:lnTo>
                  <a:lnTo>
                    <a:pt x="12" y="25"/>
                  </a:lnTo>
                  <a:lnTo>
                    <a:pt x="18" y="25"/>
                  </a:lnTo>
                  <a:lnTo>
                    <a:pt x="23" y="25"/>
                  </a:lnTo>
                  <a:lnTo>
                    <a:pt x="29" y="25"/>
                  </a:lnTo>
                  <a:lnTo>
                    <a:pt x="35" y="25"/>
                  </a:lnTo>
                  <a:lnTo>
                    <a:pt x="39" y="25"/>
                  </a:lnTo>
                  <a:lnTo>
                    <a:pt x="43" y="25"/>
                  </a:lnTo>
                  <a:lnTo>
                    <a:pt x="46" y="25"/>
                  </a:lnTo>
                  <a:lnTo>
                    <a:pt x="48" y="25"/>
                  </a:lnTo>
                  <a:lnTo>
                    <a:pt x="52" y="25"/>
                  </a:lnTo>
                  <a:lnTo>
                    <a:pt x="56" y="25"/>
                  </a:lnTo>
                  <a:lnTo>
                    <a:pt x="60" y="25"/>
                  </a:lnTo>
                  <a:lnTo>
                    <a:pt x="62" y="25"/>
                  </a:lnTo>
                  <a:lnTo>
                    <a:pt x="66" y="25"/>
                  </a:lnTo>
                  <a:lnTo>
                    <a:pt x="68" y="25"/>
                  </a:lnTo>
                  <a:lnTo>
                    <a:pt x="70" y="25"/>
                  </a:lnTo>
                  <a:lnTo>
                    <a:pt x="71" y="25"/>
                  </a:lnTo>
                  <a:lnTo>
                    <a:pt x="75" y="25"/>
                  </a:lnTo>
                  <a:lnTo>
                    <a:pt x="77" y="25"/>
                  </a:lnTo>
                  <a:lnTo>
                    <a:pt x="83" y="25"/>
                  </a:lnTo>
                  <a:lnTo>
                    <a:pt x="87" y="25"/>
                  </a:lnTo>
                  <a:lnTo>
                    <a:pt x="91" y="25"/>
                  </a:lnTo>
                  <a:lnTo>
                    <a:pt x="93" y="25"/>
                  </a:lnTo>
                  <a:lnTo>
                    <a:pt x="94" y="25"/>
                  </a:lnTo>
                  <a:lnTo>
                    <a:pt x="96" y="25"/>
                  </a:lnTo>
                  <a:lnTo>
                    <a:pt x="100" y="25"/>
                  </a:lnTo>
                  <a:lnTo>
                    <a:pt x="104" y="25"/>
                  </a:lnTo>
                  <a:lnTo>
                    <a:pt x="108" y="25"/>
                  </a:lnTo>
                  <a:lnTo>
                    <a:pt x="114" y="25"/>
                  </a:lnTo>
                  <a:lnTo>
                    <a:pt x="119" y="25"/>
                  </a:lnTo>
                  <a:lnTo>
                    <a:pt x="123" y="25"/>
                  </a:lnTo>
                  <a:lnTo>
                    <a:pt x="129" y="25"/>
                  </a:lnTo>
                  <a:lnTo>
                    <a:pt x="135" y="25"/>
                  </a:lnTo>
                  <a:lnTo>
                    <a:pt x="142" y="25"/>
                  </a:lnTo>
                  <a:lnTo>
                    <a:pt x="148" y="25"/>
                  </a:lnTo>
                  <a:lnTo>
                    <a:pt x="156" y="25"/>
                  </a:lnTo>
                  <a:lnTo>
                    <a:pt x="162" y="25"/>
                  </a:lnTo>
                  <a:lnTo>
                    <a:pt x="167" y="25"/>
                  </a:lnTo>
                  <a:lnTo>
                    <a:pt x="173" y="25"/>
                  </a:lnTo>
                  <a:lnTo>
                    <a:pt x="179" y="25"/>
                  </a:lnTo>
                  <a:lnTo>
                    <a:pt x="185" y="25"/>
                  </a:lnTo>
                  <a:lnTo>
                    <a:pt x="190" y="25"/>
                  </a:lnTo>
                  <a:lnTo>
                    <a:pt x="196" y="25"/>
                  </a:lnTo>
                  <a:lnTo>
                    <a:pt x="202" y="25"/>
                  </a:lnTo>
                  <a:lnTo>
                    <a:pt x="208" y="25"/>
                  </a:lnTo>
                  <a:lnTo>
                    <a:pt x="214" y="25"/>
                  </a:lnTo>
                  <a:lnTo>
                    <a:pt x="221" y="25"/>
                  </a:lnTo>
                  <a:lnTo>
                    <a:pt x="227" y="25"/>
                  </a:lnTo>
                  <a:lnTo>
                    <a:pt x="231" y="25"/>
                  </a:lnTo>
                  <a:lnTo>
                    <a:pt x="233" y="25"/>
                  </a:lnTo>
                  <a:lnTo>
                    <a:pt x="237" y="25"/>
                  </a:lnTo>
                  <a:lnTo>
                    <a:pt x="240" y="25"/>
                  </a:lnTo>
                  <a:lnTo>
                    <a:pt x="244" y="25"/>
                  </a:lnTo>
                  <a:lnTo>
                    <a:pt x="248" y="25"/>
                  </a:lnTo>
                  <a:lnTo>
                    <a:pt x="252" y="25"/>
                  </a:lnTo>
                  <a:lnTo>
                    <a:pt x="256" y="25"/>
                  </a:lnTo>
                  <a:lnTo>
                    <a:pt x="258" y="25"/>
                  </a:lnTo>
                  <a:lnTo>
                    <a:pt x="260" y="25"/>
                  </a:lnTo>
                  <a:lnTo>
                    <a:pt x="262" y="25"/>
                  </a:lnTo>
                  <a:lnTo>
                    <a:pt x="263" y="25"/>
                  </a:lnTo>
                  <a:lnTo>
                    <a:pt x="265" y="25"/>
                  </a:lnTo>
                  <a:lnTo>
                    <a:pt x="267" y="25"/>
                  </a:lnTo>
                  <a:lnTo>
                    <a:pt x="269" y="25"/>
                  </a:lnTo>
                  <a:lnTo>
                    <a:pt x="271" y="25"/>
                  </a:lnTo>
                  <a:lnTo>
                    <a:pt x="273" y="25"/>
                  </a:lnTo>
                  <a:lnTo>
                    <a:pt x="275" y="25"/>
                  </a:lnTo>
                  <a:lnTo>
                    <a:pt x="277" y="25"/>
                  </a:lnTo>
                  <a:lnTo>
                    <a:pt x="277" y="23"/>
                  </a:lnTo>
                  <a:lnTo>
                    <a:pt x="279" y="23"/>
                  </a:lnTo>
                  <a:lnTo>
                    <a:pt x="281" y="23"/>
                  </a:lnTo>
                  <a:lnTo>
                    <a:pt x="283" y="23"/>
                  </a:lnTo>
                  <a:lnTo>
                    <a:pt x="285" y="23"/>
                  </a:lnTo>
                  <a:lnTo>
                    <a:pt x="286" y="21"/>
                  </a:lnTo>
                  <a:lnTo>
                    <a:pt x="288" y="21"/>
                  </a:lnTo>
                  <a:lnTo>
                    <a:pt x="288" y="19"/>
                  </a:lnTo>
                  <a:lnTo>
                    <a:pt x="290" y="19"/>
                  </a:lnTo>
                  <a:lnTo>
                    <a:pt x="292" y="19"/>
                  </a:lnTo>
                  <a:lnTo>
                    <a:pt x="292" y="17"/>
                  </a:lnTo>
                  <a:lnTo>
                    <a:pt x="294" y="17"/>
                  </a:lnTo>
                  <a:lnTo>
                    <a:pt x="294" y="15"/>
                  </a:lnTo>
                  <a:lnTo>
                    <a:pt x="296" y="15"/>
                  </a:lnTo>
                  <a:lnTo>
                    <a:pt x="296" y="13"/>
                  </a:lnTo>
                  <a:lnTo>
                    <a:pt x="298" y="13"/>
                  </a:lnTo>
                  <a:lnTo>
                    <a:pt x="298" y="11"/>
                  </a:lnTo>
                  <a:lnTo>
                    <a:pt x="300" y="11"/>
                  </a:lnTo>
                  <a:lnTo>
                    <a:pt x="302" y="9"/>
                  </a:lnTo>
                  <a:lnTo>
                    <a:pt x="302" y="8"/>
                  </a:lnTo>
                  <a:lnTo>
                    <a:pt x="304" y="8"/>
                  </a:lnTo>
                  <a:lnTo>
                    <a:pt x="304" y="6"/>
                  </a:lnTo>
                  <a:lnTo>
                    <a:pt x="306" y="6"/>
                  </a:lnTo>
                  <a:lnTo>
                    <a:pt x="306" y="4"/>
                  </a:lnTo>
                  <a:lnTo>
                    <a:pt x="308" y="4"/>
                  </a:lnTo>
                  <a:lnTo>
                    <a:pt x="308" y="2"/>
                  </a:lnTo>
                  <a:lnTo>
                    <a:pt x="310" y="2"/>
                  </a:lnTo>
                  <a:lnTo>
                    <a:pt x="311" y="2"/>
                  </a:lnTo>
                  <a:lnTo>
                    <a:pt x="311" y="0"/>
                  </a:lnTo>
                  <a:lnTo>
                    <a:pt x="313" y="0"/>
                  </a:lnTo>
                  <a:lnTo>
                    <a:pt x="315" y="0"/>
                  </a:lnTo>
                  <a:lnTo>
                    <a:pt x="317" y="0"/>
                  </a:lnTo>
                  <a:lnTo>
                    <a:pt x="317" y="2"/>
                  </a:lnTo>
                  <a:lnTo>
                    <a:pt x="319" y="2"/>
                  </a:lnTo>
                  <a:lnTo>
                    <a:pt x="321" y="2"/>
                  </a:lnTo>
                  <a:lnTo>
                    <a:pt x="321" y="4"/>
                  </a:lnTo>
                  <a:lnTo>
                    <a:pt x="323" y="4"/>
                  </a:lnTo>
                  <a:lnTo>
                    <a:pt x="323" y="6"/>
                  </a:lnTo>
                  <a:lnTo>
                    <a:pt x="325" y="6"/>
                  </a:lnTo>
                  <a:lnTo>
                    <a:pt x="325" y="8"/>
                  </a:lnTo>
                  <a:lnTo>
                    <a:pt x="327" y="8"/>
                  </a:lnTo>
                  <a:lnTo>
                    <a:pt x="329" y="9"/>
                  </a:lnTo>
                  <a:lnTo>
                    <a:pt x="329" y="11"/>
                  </a:lnTo>
                  <a:lnTo>
                    <a:pt x="331" y="11"/>
                  </a:lnTo>
                  <a:lnTo>
                    <a:pt x="333" y="13"/>
                  </a:lnTo>
                  <a:lnTo>
                    <a:pt x="333" y="15"/>
                  </a:lnTo>
                  <a:lnTo>
                    <a:pt x="334" y="15"/>
                  </a:lnTo>
                  <a:lnTo>
                    <a:pt x="336" y="15"/>
                  </a:lnTo>
                  <a:lnTo>
                    <a:pt x="336" y="17"/>
                  </a:lnTo>
                  <a:lnTo>
                    <a:pt x="338" y="17"/>
                  </a:lnTo>
                  <a:lnTo>
                    <a:pt x="338" y="19"/>
                  </a:lnTo>
                  <a:lnTo>
                    <a:pt x="340" y="19"/>
                  </a:lnTo>
                  <a:lnTo>
                    <a:pt x="342" y="19"/>
                  </a:lnTo>
                  <a:lnTo>
                    <a:pt x="342" y="21"/>
                  </a:lnTo>
                  <a:lnTo>
                    <a:pt x="344" y="21"/>
                  </a:lnTo>
                  <a:lnTo>
                    <a:pt x="346" y="21"/>
                  </a:lnTo>
                  <a:lnTo>
                    <a:pt x="348" y="23"/>
                  </a:lnTo>
                  <a:lnTo>
                    <a:pt x="350" y="23"/>
                  </a:lnTo>
                  <a:lnTo>
                    <a:pt x="352" y="23"/>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9" name="Rectangle 30"/>
            <p:cNvSpPr>
              <a:spLocks noChangeArrowheads="1"/>
            </p:cNvSpPr>
            <p:nvPr/>
          </p:nvSpPr>
          <p:spPr bwMode="auto">
            <a:xfrm>
              <a:off x="427" y="2728"/>
              <a:ext cx="513"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Calibrant </a:t>
              </a:r>
              <a:endParaRPr lang="en-US" altLang="en-US" sz="1800"/>
            </a:p>
          </p:txBody>
        </p:sp>
        <p:sp>
          <p:nvSpPr>
            <p:cNvPr id="21530" name="Rectangle 31"/>
            <p:cNvSpPr>
              <a:spLocks noChangeArrowheads="1"/>
            </p:cNvSpPr>
            <p:nvPr/>
          </p:nvSpPr>
          <p:spPr bwMode="auto">
            <a:xfrm>
              <a:off x="427" y="2849"/>
              <a:ext cx="438"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“case 2”</a:t>
              </a:r>
              <a:endParaRPr lang="en-US" altLang="en-US" sz="1800"/>
            </a:p>
          </p:txBody>
        </p:sp>
        <p:sp>
          <p:nvSpPr>
            <p:cNvPr id="21531" name="Rectangle 32"/>
            <p:cNvSpPr>
              <a:spLocks noChangeArrowheads="1"/>
            </p:cNvSpPr>
            <p:nvPr/>
          </p:nvSpPr>
          <p:spPr bwMode="auto">
            <a:xfrm>
              <a:off x="1214" y="2701"/>
              <a:ext cx="409"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Analyte</a:t>
              </a:r>
              <a:endParaRPr lang="en-US" altLang="en-US" sz="1800"/>
            </a:p>
          </p:txBody>
        </p:sp>
        <p:sp>
          <p:nvSpPr>
            <p:cNvPr id="21532" name="Rectangle 33"/>
            <p:cNvSpPr>
              <a:spLocks noChangeArrowheads="1"/>
            </p:cNvSpPr>
            <p:nvPr/>
          </p:nvSpPr>
          <p:spPr bwMode="auto">
            <a:xfrm>
              <a:off x="1913" y="2701"/>
              <a:ext cx="152"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IS</a:t>
              </a:r>
              <a:endParaRPr lang="en-US" altLang="en-US" sz="1800"/>
            </a:p>
          </p:txBody>
        </p:sp>
      </p:grpSp>
      <p:grpSp>
        <p:nvGrpSpPr>
          <p:cNvPr id="38" name="Group 36"/>
          <p:cNvGrpSpPr>
            <a:grpSpLocks noChangeAspect="1"/>
          </p:cNvGrpSpPr>
          <p:nvPr/>
        </p:nvGrpSpPr>
        <p:grpSpPr bwMode="auto">
          <a:xfrm>
            <a:off x="696913" y="5178425"/>
            <a:ext cx="3543300" cy="1082675"/>
            <a:chOff x="1764" y="1819"/>
            <a:chExt cx="2232" cy="682"/>
          </a:xfrm>
        </p:grpSpPr>
        <p:sp>
          <p:nvSpPr>
            <p:cNvPr id="21515" name="AutoShape 35"/>
            <p:cNvSpPr>
              <a:spLocks noChangeAspect="1" noChangeArrowheads="1" noTextEdit="1"/>
            </p:cNvSpPr>
            <p:nvPr/>
          </p:nvSpPr>
          <p:spPr bwMode="auto">
            <a:xfrm>
              <a:off x="1764" y="1819"/>
              <a:ext cx="2232"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516" name="Freeform 37"/>
            <p:cNvSpPr>
              <a:spLocks/>
            </p:cNvSpPr>
            <p:nvPr/>
          </p:nvSpPr>
          <p:spPr bwMode="auto">
            <a:xfrm>
              <a:off x="3564" y="2488"/>
              <a:ext cx="424" cy="0"/>
            </a:xfrm>
            <a:custGeom>
              <a:avLst/>
              <a:gdLst>
                <a:gd name="T0" fmla="*/ 6 w 424"/>
                <a:gd name="T1" fmla="*/ 13 w 424"/>
                <a:gd name="T2" fmla="*/ 25 w 424"/>
                <a:gd name="T3" fmla="*/ 36 w 424"/>
                <a:gd name="T4" fmla="*/ 48 w 424"/>
                <a:gd name="T5" fmla="*/ 59 w 424"/>
                <a:gd name="T6" fmla="*/ 73 w 424"/>
                <a:gd name="T7" fmla="*/ 84 w 424"/>
                <a:gd name="T8" fmla="*/ 94 w 424"/>
                <a:gd name="T9" fmla="*/ 105 w 424"/>
                <a:gd name="T10" fmla="*/ 115 w 424"/>
                <a:gd name="T11" fmla="*/ 123 w 424"/>
                <a:gd name="T12" fmla="*/ 136 w 424"/>
                <a:gd name="T13" fmla="*/ 148 w 424"/>
                <a:gd name="T14" fmla="*/ 159 w 424"/>
                <a:gd name="T15" fmla="*/ 173 w 424"/>
                <a:gd name="T16" fmla="*/ 186 w 424"/>
                <a:gd name="T17" fmla="*/ 200 w 424"/>
                <a:gd name="T18" fmla="*/ 211 w 424"/>
                <a:gd name="T19" fmla="*/ 223 w 424"/>
                <a:gd name="T20" fmla="*/ 236 w 424"/>
                <a:gd name="T21" fmla="*/ 248 w 424"/>
                <a:gd name="T22" fmla="*/ 259 w 424"/>
                <a:gd name="T23" fmla="*/ 273 w 424"/>
                <a:gd name="T24" fmla="*/ 282 w 424"/>
                <a:gd name="T25" fmla="*/ 294 w 424"/>
                <a:gd name="T26" fmla="*/ 303 w 424"/>
                <a:gd name="T27" fmla="*/ 317 w 424"/>
                <a:gd name="T28" fmla="*/ 328 w 424"/>
                <a:gd name="T29" fmla="*/ 342 w 424"/>
                <a:gd name="T30" fmla="*/ 355 w 424"/>
                <a:gd name="T31" fmla="*/ 369 w 424"/>
                <a:gd name="T32" fmla="*/ 380 w 424"/>
                <a:gd name="T33" fmla="*/ 394 w 424"/>
                <a:gd name="T34" fmla="*/ 405 w 424"/>
                <a:gd name="T35" fmla="*/ 419 w 4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36">
                  <a:pos x="T0" y="0"/>
                </a:cxn>
                <a:cxn ang="T37">
                  <a:pos x="T1" y="0"/>
                </a:cxn>
                <a:cxn ang="T38">
                  <a:pos x="T2" y="0"/>
                </a:cxn>
                <a:cxn ang="T39">
                  <a:pos x="T3" y="0"/>
                </a:cxn>
                <a:cxn ang="T40">
                  <a:pos x="T4" y="0"/>
                </a:cxn>
                <a:cxn ang="T41">
                  <a:pos x="T5" y="0"/>
                </a:cxn>
                <a:cxn ang="T42">
                  <a:pos x="T6" y="0"/>
                </a:cxn>
                <a:cxn ang="T43">
                  <a:pos x="T7" y="0"/>
                </a:cxn>
                <a:cxn ang="T44">
                  <a:pos x="T8" y="0"/>
                </a:cxn>
                <a:cxn ang="T45">
                  <a:pos x="T9" y="0"/>
                </a:cxn>
                <a:cxn ang="T46">
                  <a:pos x="T10" y="0"/>
                </a:cxn>
                <a:cxn ang="T47">
                  <a:pos x="T11" y="0"/>
                </a:cxn>
                <a:cxn ang="T48">
                  <a:pos x="T12" y="0"/>
                </a:cxn>
                <a:cxn ang="T49">
                  <a:pos x="T13" y="0"/>
                </a:cxn>
                <a:cxn ang="T50">
                  <a:pos x="T14" y="0"/>
                </a:cxn>
                <a:cxn ang="T51">
                  <a:pos x="T15" y="0"/>
                </a:cxn>
                <a:cxn ang="T52">
                  <a:pos x="T16" y="0"/>
                </a:cxn>
                <a:cxn ang="T53">
                  <a:pos x="T17" y="0"/>
                </a:cxn>
                <a:cxn ang="T54">
                  <a:pos x="T18" y="0"/>
                </a:cxn>
                <a:cxn ang="T55">
                  <a:pos x="T19" y="0"/>
                </a:cxn>
                <a:cxn ang="T56">
                  <a:pos x="T20" y="0"/>
                </a:cxn>
                <a:cxn ang="T57">
                  <a:pos x="T21" y="0"/>
                </a:cxn>
                <a:cxn ang="T58">
                  <a:pos x="T22" y="0"/>
                </a:cxn>
                <a:cxn ang="T59">
                  <a:pos x="T23" y="0"/>
                </a:cxn>
                <a:cxn ang="T60">
                  <a:pos x="T24" y="0"/>
                </a:cxn>
                <a:cxn ang="T61">
                  <a:pos x="T25" y="0"/>
                </a:cxn>
                <a:cxn ang="T62">
                  <a:pos x="T26" y="0"/>
                </a:cxn>
                <a:cxn ang="T63">
                  <a:pos x="T27" y="0"/>
                </a:cxn>
                <a:cxn ang="T64">
                  <a:pos x="T28" y="0"/>
                </a:cxn>
                <a:cxn ang="T65">
                  <a:pos x="T29" y="0"/>
                </a:cxn>
                <a:cxn ang="T66">
                  <a:pos x="T30" y="0"/>
                </a:cxn>
                <a:cxn ang="T67">
                  <a:pos x="T31" y="0"/>
                </a:cxn>
                <a:cxn ang="T68">
                  <a:pos x="T32" y="0"/>
                </a:cxn>
                <a:cxn ang="T69">
                  <a:pos x="T33" y="0"/>
                </a:cxn>
                <a:cxn ang="T70">
                  <a:pos x="T34" y="0"/>
                </a:cxn>
                <a:cxn ang="T71">
                  <a:pos x="T35" y="0"/>
                </a:cxn>
              </a:cxnLst>
              <a:rect l="0" t="0" r="r" b="b"/>
              <a:pathLst>
                <a:path w="424">
                  <a:moveTo>
                    <a:pt x="0" y="0"/>
                  </a:moveTo>
                  <a:lnTo>
                    <a:pt x="6" y="0"/>
                  </a:lnTo>
                  <a:lnTo>
                    <a:pt x="9" y="0"/>
                  </a:lnTo>
                  <a:lnTo>
                    <a:pt x="13" y="0"/>
                  </a:lnTo>
                  <a:lnTo>
                    <a:pt x="19" y="0"/>
                  </a:lnTo>
                  <a:lnTo>
                    <a:pt x="25" y="0"/>
                  </a:lnTo>
                  <a:lnTo>
                    <a:pt x="31" y="0"/>
                  </a:lnTo>
                  <a:lnTo>
                    <a:pt x="36" y="0"/>
                  </a:lnTo>
                  <a:lnTo>
                    <a:pt x="42" y="0"/>
                  </a:lnTo>
                  <a:lnTo>
                    <a:pt x="48" y="0"/>
                  </a:lnTo>
                  <a:lnTo>
                    <a:pt x="54" y="0"/>
                  </a:lnTo>
                  <a:lnTo>
                    <a:pt x="59" y="0"/>
                  </a:lnTo>
                  <a:lnTo>
                    <a:pt x="65" y="0"/>
                  </a:lnTo>
                  <a:lnTo>
                    <a:pt x="73" y="0"/>
                  </a:lnTo>
                  <a:lnTo>
                    <a:pt x="79" y="0"/>
                  </a:lnTo>
                  <a:lnTo>
                    <a:pt x="84" y="0"/>
                  </a:lnTo>
                  <a:lnTo>
                    <a:pt x="88" y="0"/>
                  </a:lnTo>
                  <a:lnTo>
                    <a:pt x="94" y="0"/>
                  </a:lnTo>
                  <a:lnTo>
                    <a:pt x="100" y="0"/>
                  </a:lnTo>
                  <a:lnTo>
                    <a:pt x="105" y="0"/>
                  </a:lnTo>
                  <a:lnTo>
                    <a:pt x="111" y="0"/>
                  </a:lnTo>
                  <a:lnTo>
                    <a:pt x="115" y="0"/>
                  </a:lnTo>
                  <a:lnTo>
                    <a:pt x="119" y="0"/>
                  </a:lnTo>
                  <a:lnTo>
                    <a:pt x="123" y="0"/>
                  </a:lnTo>
                  <a:lnTo>
                    <a:pt x="129" y="0"/>
                  </a:lnTo>
                  <a:lnTo>
                    <a:pt x="136" y="0"/>
                  </a:lnTo>
                  <a:lnTo>
                    <a:pt x="142" y="0"/>
                  </a:lnTo>
                  <a:lnTo>
                    <a:pt x="148" y="0"/>
                  </a:lnTo>
                  <a:lnTo>
                    <a:pt x="153" y="0"/>
                  </a:lnTo>
                  <a:lnTo>
                    <a:pt x="159" y="0"/>
                  </a:lnTo>
                  <a:lnTo>
                    <a:pt x="165" y="0"/>
                  </a:lnTo>
                  <a:lnTo>
                    <a:pt x="173" y="0"/>
                  </a:lnTo>
                  <a:lnTo>
                    <a:pt x="178" y="0"/>
                  </a:lnTo>
                  <a:lnTo>
                    <a:pt x="186" y="0"/>
                  </a:lnTo>
                  <a:lnTo>
                    <a:pt x="192" y="0"/>
                  </a:lnTo>
                  <a:lnTo>
                    <a:pt x="200" y="0"/>
                  </a:lnTo>
                  <a:lnTo>
                    <a:pt x="205" y="0"/>
                  </a:lnTo>
                  <a:lnTo>
                    <a:pt x="211" y="0"/>
                  </a:lnTo>
                  <a:lnTo>
                    <a:pt x="219" y="0"/>
                  </a:lnTo>
                  <a:lnTo>
                    <a:pt x="223" y="0"/>
                  </a:lnTo>
                  <a:lnTo>
                    <a:pt x="230" y="0"/>
                  </a:lnTo>
                  <a:lnTo>
                    <a:pt x="236" y="0"/>
                  </a:lnTo>
                  <a:lnTo>
                    <a:pt x="242" y="0"/>
                  </a:lnTo>
                  <a:lnTo>
                    <a:pt x="248" y="0"/>
                  </a:lnTo>
                  <a:lnTo>
                    <a:pt x="253" y="0"/>
                  </a:lnTo>
                  <a:lnTo>
                    <a:pt x="259" y="0"/>
                  </a:lnTo>
                  <a:lnTo>
                    <a:pt x="265" y="0"/>
                  </a:lnTo>
                  <a:lnTo>
                    <a:pt x="273" y="0"/>
                  </a:lnTo>
                  <a:lnTo>
                    <a:pt x="278" y="0"/>
                  </a:lnTo>
                  <a:lnTo>
                    <a:pt x="282" y="0"/>
                  </a:lnTo>
                  <a:lnTo>
                    <a:pt x="288" y="0"/>
                  </a:lnTo>
                  <a:lnTo>
                    <a:pt x="294" y="0"/>
                  </a:lnTo>
                  <a:lnTo>
                    <a:pt x="298" y="0"/>
                  </a:lnTo>
                  <a:lnTo>
                    <a:pt x="303" y="0"/>
                  </a:lnTo>
                  <a:lnTo>
                    <a:pt x="309" y="0"/>
                  </a:lnTo>
                  <a:lnTo>
                    <a:pt x="317" y="0"/>
                  </a:lnTo>
                  <a:lnTo>
                    <a:pt x="323" y="0"/>
                  </a:lnTo>
                  <a:lnTo>
                    <a:pt x="328" y="0"/>
                  </a:lnTo>
                  <a:lnTo>
                    <a:pt x="336" y="0"/>
                  </a:lnTo>
                  <a:lnTo>
                    <a:pt x="342" y="0"/>
                  </a:lnTo>
                  <a:lnTo>
                    <a:pt x="349" y="0"/>
                  </a:lnTo>
                  <a:lnTo>
                    <a:pt x="355" y="0"/>
                  </a:lnTo>
                  <a:lnTo>
                    <a:pt x="363" y="0"/>
                  </a:lnTo>
                  <a:lnTo>
                    <a:pt x="369" y="0"/>
                  </a:lnTo>
                  <a:lnTo>
                    <a:pt x="374" y="0"/>
                  </a:lnTo>
                  <a:lnTo>
                    <a:pt x="380" y="0"/>
                  </a:lnTo>
                  <a:lnTo>
                    <a:pt x="388" y="0"/>
                  </a:lnTo>
                  <a:lnTo>
                    <a:pt x="394" y="0"/>
                  </a:lnTo>
                  <a:lnTo>
                    <a:pt x="399" y="0"/>
                  </a:lnTo>
                  <a:lnTo>
                    <a:pt x="405" y="0"/>
                  </a:lnTo>
                  <a:lnTo>
                    <a:pt x="411" y="0"/>
                  </a:lnTo>
                  <a:lnTo>
                    <a:pt x="419" y="0"/>
                  </a:lnTo>
                  <a:lnTo>
                    <a:pt x="424" y="0"/>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17" name="Freeform 38"/>
            <p:cNvSpPr>
              <a:spLocks/>
            </p:cNvSpPr>
            <p:nvPr/>
          </p:nvSpPr>
          <p:spPr bwMode="auto">
            <a:xfrm>
              <a:off x="2895" y="2443"/>
              <a:ext cx="669" cy="45"/>
            </a:xfrm>
            <a:custGeom>
              <a:avLst/>
              <a:gdLst>
                <a:gd name="T0" fmla="*/ 33 w 669"/>
                <a:gd name="T1" fmla="*/ 45 h 45"/>
                <a:gd name="T2" fmla="*/ 70 w 669"/>
                <a:gd name="T3" fmla="*/ 45 h 45"/>
                <a:gd name="T4" fmla="*/ 112 w 669"/>
                <a:gd name="T5" fmla="*/ 45 h 45"/>
                <a:gd name="T6" fmla="*/ 152 w 669"/>
                <a:gd name="T7" fmla="*/ 45 h 45"/>
                <a:gd name="T8" fmla="*/ 194 w 669"/>
                <a:gd name="T9" fmla="*/ 45 h 45"/>
                <a:gd name="T10" fmla="*/ 235 w 669"/>
                <a:gd name="T11" fmla="*/ 45 h 45"/>
                <a:gd name="T12" fmla="*/ 264 w 669"/>
                <a:gd name="T13" fmla="*/ 45 h 45"/>
                <a:gd name="T14" fmla="*/ 269 w 669"/>
                <a:gd name="T15" fmla="*/ 45 h 45"/>
                <a:gd name="T16" fmla="*/ 273 w 669"/>
                <a:gd name="T17" fmla="*/ 45 h 45"/>
                <a:gd name="T18" fmla="*/ 275 w 669"/>
                <a:gd name="T19" fmla="*/ 45 h 45"/>
                <a:gd name="T20" fmla="*/ 275 w 669"/>
                <a:gd name="T21" fmla="*/ 45 h 45"/>
                <a:gd name="T22" fmla="*/ 277 w 669"/>
                <a:gd name="T23" fmla="*/ 43 h 45"/>
                <a:gd name="T24" fmla="*/ 279 w 669"/>
                <a:gd name="T25" fmla="*/ 45 h 45"/>
                <a:gd name="T26" fmla="*/ 285 w 669"/>
                <a:gd name="T27" fmla="*/ 45 h 45"/>
                <a:gd name="T28" fmla="*/ 294 w 669"/>
                <a:gd name="T29" fmla="*/ 45 h 45"/>
                <a:gd name="T30" fmla="*/ 306 w 669"/>
                <a:gd name="T31" fmla="*/ 45 h 45"/>
                <a:gd name="T32" fmla="*/ 325 w 669"/>
                <a:gd name="T33" fmla="*/ 45 h 45"/>
                <a:gd name="T34" fmla="*/ 333 w 669"/>
                <a:gd name="T35" fmla="*/ 45 h 45"/>
                <a:gd name="T36" fmla="*/ 338 w 669"/>
                <a:gd name="T37" fmla="*/ 45 h 45"/>
                <a:gd name="T38" fmla="*/ 344 w 669"/>
                <a:gd name="T39" fmla="*/ 45 h 45"/>
                <a:gd name="T40" fmla="*/ 348 w 669"/>
                <a:gd name="T41" fmla="*/ 43 h 45"/>
                <a:gd name="T42" fmla="*/ 352 w 669"/>
                <a:gd name="T43" fmla="*/ 41 h 45"/>
                <a:gd name="T44" fmla="*/ 356 w 669"/>
                <a:gd name="T45" fmla="*/ 41 h 45"/>
                <a:gd name="T46" fmla="*/ 360 w 669"/>
                <a:gd name="T47" fmla="*/ 39 h 45"/>
                <a:gd name="T48" fmla="*/ 363 w 669"/>
                <a:gd name="T49" fmla="*/ 35 h 45"/>
                <a:gd name="T50" fmla="*/ 365 w 669"/>
                <a:gd name="T51" fmla="*/ 33 h 45"/>
                <a:gd name="T52" fmla="*/ 365 w 669"/>
                <a:gd name="T53" fmla="*/ 33 h 45"/>
                <a:gd name="T54" fmla="*/ 367 w 669"/>
                <a:gd name="T55" fmla="*/ 31 h 45"/>
                <a:gd name="T56" fmla="*/ 367 w 669"/>
                <a:gd name="T57" fmla="*/ 31 h 45"/>
                <a:gd name="T58" fmla="*/ 371 w 669"/>
                <a:gd name="T59" fmla="*/ 25 h 45"/>
                <a:gd name="T60" fmla="*/ 377 w 669"/>
                <a:gd name="T61" fmla="*/ 20 h 45"/>
                <a:gd name="T62" fmla="*/ 383 w 669"/>
                <a:gd name="T63" fmla="*/ 10 h 45"/>
                <a:gd name="T64" fmla="*/ 388 w 669"/>
                <a:gd name="T65" fmla="*/ 4 h 45"/>
                <a:gd name="T66" fmla="*/ 392 w 669"/>
                <a:gd name="T67" fmla="*/ 0 h 45"/>
                <a:gd name="T68" fmla="*/ 396 w 669"/>
                <a:gd name="T69" fmla="*/ 0 h 45"/>
                <a:gd name="T70" fmla="*/ 400 w 669"/>
                <a:gd name="T71" fmla="*/ 0 h 45"/>
                <a:gd name="T72" fmla="*/ 402 w 669"/>
                <a:gd name="T73" fmla="*/ 0 h 45"/>
                <a:gd name="T74" fmla="*/ 404 w 669"/>
                <a:gd name="T75" fmla="*/ 2 h 45"/>
                <a:gd name="T76" fmla="*/ 410 w 669"/>
                <a:gd name="T77" fmla="*/ 6 h 45"/>
                <a:gd name="T78" fmla="*/ 415 w 669"/>
                <a:gd name="T79" fmla="*/ 14 h 45"/>
                <a:gd name="T80" fmla="*/ 423 w 669"/>
                <a:gd name="T81" fmla="*/ 23 h 45"/>
                <a:gd name="T82" fmla="*/ 427 w 669"/>
                <a:gd name="T83" fmla="*/ 29 h 45"/>
                <a:gd name="T84" fmla="*/ 431 w 669"/>
                <a:gd name="T85" fmla="*/ 33 h 45"/>
                <a:gd name="T86" fmla="*/ 434 w 669"/>
                <a:gd name="T87" fmla="*/ 35 h 45"/>
                <a:gd name="T88" fmla="*/ 436 w 669"/>
                <a:gd name="T89" fmla="*/ 37 h 45"/>
                <a:gd name="T90" fmla="*/ 440 w 669"/>
                <a:gd name="T91" fmla="*/ 39 h 45"/>
                <a:gd name="T92" fmla="*/ 446 w 669"/>
                <a:gd name="T93" fmla="*/ 41 h 45"/>
                <a:gd name="T94" fmla="*/ 450 w 669"/>
                <a:gd name="T95" fmla="*/ 43 h 45"/>
                <a:gd name="T96" fmla="*/ 456 w 669"/>
                <a:gd name="T97" fmla="*/ 43 h 45"/>
                <a:gd name="T98" fmla="*/ 463 w 669"/>
                <a:gd name="T99" fmla="*/ 45 h 45"/>
                <a:gd name="T100" fmla="*/ 473 w 669"/>
                <a:gd name="T101" fmla="*/ 45 h 45"/>
                <a:gd name="T102" fmla="*/ 488 w 669"/>
                <a:gd name="T103" fmla="*/ 45 h 45"/>
                <a:gd name="T104" fmla="*/ 511 w 669"/>
                <a:gd name="T105" fmla="*/ 45 h 45"/>
                <a:gd name="T106" fmla="*/ 540 w 669"/>
                <a:gd name="T107" fmla="*/ 45 h 45"/>
                <a:gd name="T108" fmla="*/ 577 w 669"/>
                <a:gd name="T109" fmla="*/ 45 h 45"/>
                <a:gd name="T110" fmla="*/ 617 w 669"/>
                <a:gd name="T111" fmla="*/ 45 h 45"/>
                <a:gd name="T112" fmla="*/ 657 w 669"/>
                <a:gd name="T113" fmla="*/ 45 h 4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69" h="45">
                  <a:moveTo>
                    <a:pt x="0" y="45"/>
                  </a:moveTo>
                  <a:lnTo>
                    <a:pt x="6" y="45"/>
                  </a:lnTo>
                  <a:lnTo>
                    <a:pt x="12" y="45"/>
                  </a:lnTo>
                  <a:lnTo>
                    <a:pt x="18" y="45"/>
                  </a:lnTo>
                  <a:lnTo>
                    <a:pt x="21" y="45"/>
                  </a:lnTo>
                  <a:lnTo>
                    <a:pt x="27" y="45"/>
                  </a:lnTo>
                  <a:lnTo>
                    <a:pt x="33" y="45"/>
                  </a:lnTo>
                  <a:lnTo>
                    <a:pt x="37" y="45"/>
                  </a:lnTo>
                  <a:lnTo>
                    <a:pt x="41" y="45"/>
                  </a:lnTo>
                  <a:lnTo>
                    <a:pt x="46" y="45"/>
                  </a:lnTo>
                  <a:lnTo>
                    <a:pt x="52" y="45"/>
                  </a:lnTo>
                  <a:lnTo>
                    <a:pt x="58" y="45"/>
                  </a:lnTo>
                  <a:lnTo>
                    <a:pt x="64" y="45"/>
                  </a:lnTo>
                  <a:lnTo>
                    <a:pt x="70" y="45"/>
                  </a:lnTo>
                  <a:lnTo>
                    <a:pt x="75" y="45"/>
                  </a:lnTo>
                  <a:lnTo>
                    <a:pt x="83" y="45"/>
                  </a:lnTo>
                  <a:lnTo>
                    <a:pt x="89" y="45"/>
                  </a:lnTo>
                  <a:lnTo>
                    <a:pt x="93" y="45"/>
                  </a:lnTo>
                  <a:lnTo>
                    <a:pt x="98" y="45"/>
                  </a:lnTo>
                  <a:lnTo>
                    <a:pt x="104" y="45"/>
                  </a:lnTo>
                  <a:lnTo>
                    <a:pt x="112" y="45"/>
                  </a:lnTo>
                  <a:lnTo>
                    <a:pt x="118" y="45"/>
                  </a:lnTo>
                  <a:lnTo>
                    <a:pt x="123" y="45"/>
                  </a:lnTo>
                  <a:lnTo>
                    <a:pt x="129" y="45"/>
                  </a:lnTo>
                  <a:lnTo>
                    <a:pt x="135" y="45"/>
                  </a:lnTo>
                  <a:lnTo>
                    <a:pt x="141" y="45"/>
                  </a:lnTo>
                  <a:lnTo>
                    <a:pt x="146" y="45"/>
                  </a:lnTo>
                  <a:lnTo>
                    <a:pt x="152" y="45"/>
                  </a:lnTo>
                  <a:lnTo>
                    <a:pt x="160" y="45"/>
                  </a:lnTo>
                  <a:lnTo>
                    <a:pt x="166" y="45"/>
                  </a:lnTo>
                  <a:lnTo>
                    <a:pt x="171" y="45"/>
                  </a:lnTo>
                  <a:lnTo>
                    <a:pt x="177" y="45"/>
                  </a:lnTo>
                  <a:lnTo>
                    <a:pt x="183" y="45"/>
                  </a:lnTo>
                  <a:lnTo>
                    <a:pt x="189" y="45"/>
                  </a:lnTo>
                  <a:lnTo>
                    <a:pt x="194" y="45"/>
                  </a:lnTo>
                  <a:lnTo>
                    <a:pt x="200" y="45"/>
                  </a:lnTo>
                  <a:lnTo>
                    <a:pt x="206" y="45"/>
                  </a:lnTo>
                  <a:lnTo>
                    <a:pt x="212" y="45"/>
                  </a:lnTo>
                  <a:lnTo>
                    <a:pt x="219" y="45"/>
                  </a:lnTo>
                  <a:lnTo>
                    <a:pt x="223" y="45"/>
                  </a:lnTo>
                  <a:lnTo>
                    <a:pt x="229" y="45"/>
                  </a:lnTo>
                  <a:lnTo>
                    <a:pt x="235" y="45"/>
                  </a:lnTo>
                  <a:lnTo>
                    <a:pt x="240" y="45"/>
                  </a:lnTo>
                  <a:lnTo>
                    <a:pt x="246" y="45"/>
                  </a:lnTo>
                  <a:lnTo>
                    <a:pt x="252" y="45"/>
                  </a:lnTo>
                  <a:lnTo>
                    <a:pt x="256" y="45"/>
                  </a:lnTo>
                  <a:lnTo>
                    <a:pt x="260" y="45"/>
                  </a:lnTo>
                  <a:lnTo>
                    <a:pt x="262" y="45"/>
                  </a:lnTo>
                  <a:lnTo>
                    <a:pt x="264" y="45"/>
                  </a:lnTo>
                  <a:lnTo>
                    <a:pt x="265" y="45"/>
                  </a:lnTo>
                  <a:lnTo>
                    <a:pt x="267" y="45"/>
                  </a:lnTo>
                  <a:lnTo>
                    <a:pt x="269" y="45"/>
                  </a:lnTo>
                  <a:lnTo>
                    <a:pt x="271" y="45"/>
                  </a:lnTo>
                  <a:lnTo>
                    <a:pt x="273" y="45"/>
                  </a:lnTo>
                  <a:lnTo>
                    <a:pt x="275" y="45"/>
                  </a:lnTo>
                  <a:lnTo>
                    <a:pt x="275" y="43"/>
                  </a:lnTo>
                  <a:lnTo>
                    <a:pt x="277" y="43"/>
                  </a:lnTo>
                  <a:lnTo>
                    <a:pt x="277" y="45"/>
                  </a:lnTo>
                  <a:lnTo>
                    <a:pt x="279" y="45"/>
                  </a:lnTo>
                  <a:lnTo>
                    <a:pt x="281" y="45"/>
                  </a:lnTo>
                  <a:lnTo>
                    <a:pt x="283" y="45"/>
                  </a:lnTo>
                  <a:lnTo>
                    <a:pt x="285" y="45"/>
                  </a:lnTo>
                  <a:lnTo>
                    <a:pt x="287" y="45"/>
                  </a:lnTo>
                  <a:lnTo>
                    <a:pt x="288" y="45"/>
                  </a:lnTo>
                  <a:lnTo>
                    <a:pt x="290" y="45"/>
                  </a:lnTo>
                  <a:lnTo>
                    <a:pt x="292" y="45"/>
                  </a:lnTo>
                  <a:lnTo>
                    <a:pt x="294" y="45"/>
                  </a:lnTo>
                  <a:lnTo>
                    <a:pt x="296" y="45"/>
                  </a:lnTo>
                  <a:lnTo>
                    <a:pt x="298" y="45"/>
                  </a:lnTo>
                  <a:lnTo>
                    <a:pt x="300" y="45"/>
                  </a:lnTo>
                  <a:lnTo>
                    <a:pt x="302" y="45"/>
                  </a:lnTo>
                  <a:lnTo>
                    <a:pt x="304" y="45"/>
                  </a:lnTo>
                  <a:lnTo>
                    <a:pt x="306" y="45"/>
                  </a:lnTo>
                  <a:lnTo>
                    <a:pt x="310" y="45"/>
                  </a:lnTo>
                  <a:lnTo>
                    <a:pt x="312" y="45"/>
                  </a:lnTo>
                  <a:lnTo>
                    <a:pt x="315" y="45"/>
                  </a:lnTo>
                  <a:lnTo>
                    <a:pt x="317" y="45"/>
                  </a:lnTo>
                  <a:lnTo>
                    <a:pt x="321" y="45"/>
                  </a:lnTo>
                  <a:lnTo>
                    <a:pt x="323" y="45"/>
                  </a:lnTo>
                  <a:lnTo>
                    <a:pt x="325" y="45"/>
                  </a:lnTo>
                  <a:lnTo>
                    <a:pt x="327" y="45"/>
                  </a:lnTo>
                  <a:lnTo>
                    <a:pt x="329" y="45"/>
                  </a:lnTo>
                  <a:lnTo>
                    <a:pt x="331" y="45"/>
                  </a:lnTo>
                  <a:lnTo>
                    <a:pt x="333" y="45"/>
                  </a:lnTo>
                  <a:lnTo>
                    <a:pt x="335" y="45"/>
                  </a:lnTo>
                  <a:lnTo>
                    <a:pt x="337" y="45"/>
                  </a:lnTo>
                  <a:lnTo>
                    <a:pt x="338" y="45"/>
                  </a:lnTo>
                  <a:lnTo>
                    <a:pt x="340" y="45"/>
                  </a:lnTo>
                  <a:lnTo>
                    <a:pt x="342" y="45"/>
                  </a:lnTo>
                  <a:lnTo>
                    <a:pt x="344" y="45"/>
                  </a:lnTo>
                  <a:lnTo>
                    <a:pt x="344" y="43"/>
                  </a:lnTo>
                  <a:lnTo>
                    <a:pt x="346" y="43"/>
                  </a:lnTo>
                  <a:lnTo>
                    <a:pt x="348" y="43"/>
                  </a:lnTo>
                  <a:lnTo>
                    <a:pt x="350" y="43"/>
                  </a:lnTo>
                  <a:lnTo>
                    <a:pt x="352" y="43"/>
                  </a:lnTo>
                  <a:lnTo>
                    <a:pt x="352" y="41"/>
                  </a:lnTo>
                  <a:lnTo>
                    <a:pt x="354" y="41"/>
                  </a:lnTo>
                  <a:lnTo>
                    <a:pt x="356" y="41"/>
                  </a:lnTo>
                  <a:lnTo>
                    <a:pt x="358" y="39"/>
                  </a:lnTo>
                  <a:lnTo>
                    <a:pt x="360" y="39"/>
                  </a:lnTo>
                  <a:lnTo>
                    <a:pt x="360" y="37"/>
                  </a:lnTo>
                  <a:lnTo>
                    <a:pt x="361" y="37"/>
                  </a:lnTo>
                  <a:lnTo>
                    <a:pt x="363" y="35"/>
                  </a:lnTo>
                  <a:lnTo>
                    <a:pt x="365" y="35"/>
                  </a:lnTo>
                  <a:lnTo>
                    <a:pt x="365" y="33"/>
                  </a:lnTo>
                  <a:lnTo>
                    <a:pt x="367" y="33"/>
                  </a:lnTo>
                  <a:lnTo>
                    <a:pt x="367" y="31"/>
                  </a:lnTo>
                  <a:lnTo>
                    <a:pt x="369" y="31"/>
                  </a:lnTo>
                  <a:lnTo>
                    <a:pt x="369" y="29"/>
                  </a:lnTo>
                  <a:lnTo>
                    <a:pt x="371" y="27"/>
                  </a:lnTo>
                  <a:lnTo>
                    <a:pt x="371" y="25"/>
                  </a:lnTo>
                  <a:lnTo>
                    <a:pt x="373" y="25"/>
                  </a:lnTo>
                  <a:lnTo>
                    <a:pt x="373" y="23"/>
                  </a:lnTo>
                  <a:lnTo>
                    <a:pt x="375" y="21"/>
                  </a:lnTo>
                  <a:lnTo>
                    <a:pt x="377" y="20"/>
                  </a:lnTo>
                  <a:lnTo>
                    <a:pt x="379" y="18"/>
                  </a:lnTo>
                  <a:lnTo>
                    <a:pt x="379" y="16"/>
                  </a:lnTo>
                  <a:lnTo>
                    <a:pt x="381" y="14"/>
                  </a:lnTo>
                  <a:lnTo>
                    <a:pt x="381" y="12"/>
                  </a:lnTo>
                  <a:lnTo>
                    <a:pt x="383" y="12"/>
                  </a:lnTo>
                  <a:lnTo>
                    <a:pt x="383" y="10"/>
                  </a:lnTo>
                  <a:lnTo>
                    <a:pt x="385" y="10"/>
                  </a:lnTo>
                  <a:lnTo>
                    <a:pt x="385" y="8"/>
                  </a:lnTo>
                  <a:lnTo>
                    <a:pt x="386" y="6"/>
                  </a:lnTo>
                  <a:lnTo>
                    <a:pt x="388" y="4"/>
                  </a:lnTo>
                  <a:lnTo>
                    <a:pt x="390" y="2"/>
                  </a:lnTo>
                  <a:lnTo>
                    <a:pt x="392" y="2"/>
                  </a:lnTo>
                  <a:lnTo>
                    <a:pt x="392" y="0"/>
                  </a:lnTo>
                  <a:lnTo>
                    <a:pt x="394" y="0"/>
                  </a:lnTo>
                  <a:lnTo>
                    <a:pt x="396" y="0"/>
                  </a:lnTo>
                  <a:lnTo>
                    <a:pt x="398" y="0"/>
                  </a:lnTo>
                  <a:lnTo>
                    <a:pt x="400" y="0"/>
                  </a:lnTo>
                  <a:lnTo>
                    <a:pt x="402" y="0"/>
                  </a:lnTo>
                  <a:lnTo>
                    <a:pt x="404" y="2"/>
                  </a:lnTo>
                  <a:lnTo>
                    <a:pt x="406" y="2"/>
                  </a:lnTo>
                  <a:lnTo>
                    <a:pt x="406" y="4"/>
                  </a:lnTo>
                  <a:lnTo>
                    <a:pt x="408" y="4"/>
                  </a:lnTo>
                  <a:lnTo>
                    <a:pt x="408" y="6"/>
                  </a:lnTo>
                  <a:lnTo>
                    <a:pt x="410" y="6"/>
                  </a:lnTo>
                  <a:lnTo>
                    <a:pt x="410" y="8"/>
                  </a:lnTo>
                  <a:lnTo>
                    <a:pt x="411" y="8"/>
                  </a:lnTo>
                  <a:lnTo>
                    <a:pt x="411" y="10"/>
                  </a:lnTo>
                  <a:lnTo>
                    <a:pt x="413" y="10"/>
                  </a:lnTo>
                  <a:lnTo>
                    <a:pt x="413" y="12"/>
                  </a:lnTo>
                  <a:lnTo>
                    <a:pt x="415" y="14"/>
                  </a:lnTo>
                  <a:lnTo>
                    <a:pt x="417" y="16"/>
                  </a:lnTo>
                  <a:lnTo>
                    <a:pt x="417" y="18"/>
                  </a:lnTo>
                  <a:lnTo>
                    <a:pt x="419" y="20"/>
                  </a:lnTo>
                  <a:lnTo>
                    <a:pt x="421" y="21"/>
                  </a:lnTo>
                  <a:lnTo>
                    <a:pt x="421" y="23"/>
                  </a:lnTo>
                  <a:lnTo>
                    <a:pt x="423" y="23"/>
                  </a:lnTo>
                  <a:lnTo>
                    <a:pt x="423" y="25"/>
                  </a:lnTo>
                  <a:lnTo>
                    <a:pt x="425" y="25"/>
                  </a:lnTo>
                  <a:lnTo>
                    <a:pt x="425" y="27"/>
                  </a:lnTo>
                  <a:lnTo>
                    <a:pt x="427" y="27"/>
                  </a:lnTo>
                  <a:lnTo>
                    <a:pt x="427" y="29"/>
                  </a:lnTo>
                  <a:lnTo>
                    <a:pt x="429" y="29"/>
                  </a:lnTo>
                  <a:lnTo>
                    <a:pt x="429" y="31"/>
                  </a:lnTo>
                  <a:lnTo>
                    <a:pt x="431" y="31"/>
                  </a:lnTo>
                  <a:lnTo>
                    <a:pt x="431" y="33"/>
                  </a:lnTo>
                  <a:lnTo>
                    <a:pt x="433" y="33"/>
                  </a:lnTo>
                  <a:lnTo>
                    <a:pt x="433" y="35"/>
                  </a:lnTo>
                  <a:lnTo>
                    <a:pt x="434" y="35"/>
                  </a:lnTo>
                  <a:lnTo>
                    <a:pt x="436" y="35"/>
                  </a:lnTo>
                  <a:lnTo>
                    <a:pt x="436" y="37"/>
                  </a:lnTo>
                  <a:lnTo>
                    <a:pt x="438" y="37"/>
                  </a:lnTo>
                  <a:lnTo>
                    <a:pt x="440" y="37"/>
                  </a:lnTo>
                  <a:lnTo>
                    <a:pt x="440" y="39"/>
                  </a:lnTo>
                  <a:lnTo>
                    <a:pt x="442" y="39"/>
                  </a:lnTo>
                  <a:lnTo>
                    <a:pt x="444" y="39"/>
                  </a:lnTo>
                  <a:lnTo>
                    <a:pt x="444" y="41"/>
                  </a:lnTo>
                  <a:lnTo>
                    <a:pt x="446" y="41"/>
                  </a:lnTo>
                  <a:lnTo>
                    <a:pt x="448" y="41"/>
                  </a:lnTo>
                  <a:lnTo>
                    <a:pt x="450" y="41"/>
                  </a:lnTo>
                  <a:lnTo>
                    <a:pt x="450" y="43"/>
                  </a:lnTo>
                  <a:lnTo>
                    <a:pt x="452" y="43"/>
                  </a:lnTo>
                  <a:lnTo>
                    <a:pt x="454" y="43"/>
                  </a:lnTo>
                  <a:lnTo>
                    <a:pt x="456" y="43"/>
                  </a:lnTo>
                  <a:lnTo>
                    <a:pt x="458" y="43"/>
                  </a:lnTo>
                  <a:lnTo>
                    <a:pt x="459" y="43"/>
                  </a:lnTo>
                  <a:lnTo>
                    <a:pt x="461" y="43"/>
                  </a:lnTo>
                  <a:lnTo>
                    <a:pt x="463" y="45"/>
                  </a:lnTo>
                  <a:lnTo>
                    <a:pt x="465" y="45"/>
                  </a:lnTo>
                  <a:lnTo>
                    <a:pt x="467" y="45"/>
                  </a:lnTo>
                  <a:lnTo>
                    <a:pt x="469" y="45"/>
                  </a:lnTo>
                  <a:lnTo>
                    <a:pt x="471" y="45"/>
                  </a:lnTo>
                  <a:lnTo>
                    <a:pt x="473" y="45"/>
                  </a:lnTo>
                  <a:lnTo>
                    <a:pt x="475" y="45"/>
                  </a:lnTo>
                  <a:lnTo>
                    <a:pt x="477" y="45"/>
                  </a:lnTo>
                  <a:lnTo>
                    <a:pt x="479" y="45"/>
                  </a:lnTo>
                  <a:lnTo>
                    <a:pt x="481" y="45"/>
                  </a:lnTo>
                  <a:lnTo>
                    <a:pt x="482" y="45"/>
                  </a:lnTo>
                  <a:lnTo>
                    <a:pt x="486" y="45"/>
                  </a:lnTo>
                  <a:lnTo>
                    <a:pt x="488" y="45"/>
                  </a:lnTo>
                  <a:lnTo>
                    <a:pt x="492" y="45"/>
                  </a:lnTo>
                  <a:lnTo>
                    <a:pt x="496" y="45"/>
                  </a:lnTo>
                  <a:lnTo>
                    <a:pt x="500" y="45"/>
                  </a:lnTo>
                  <a:lnTo>
                    <a:pt x="504" y="45"/>
                  </a:lnTo>
                  <a:lnTo>
                    <a:pt x="506" y="45"/>
                  </a:lnTo>
                  <a:lnTo>
                    <a:pt x="509" y="45"/>
                  </a:lnTo>
                  <a:lnTo>
                    <a:pt x="511" y="45"/>
                  </a:lnTo>
                  <a:lnTo>
                    <a:pt x="513" y="45"/>
                  </a:lnTo>
                  <a:lnTo>
                    <a:pt x="517" y="45"/>
                  </a:lnTo>
                  <a:lnTo>
                    <a:pt x="521" y="45"/>
                  </a:lnTo>
                  <a:lnTo>
                    <a:pt x="525" y="45"/>
                  </a:lnTo>
                  <a:lnTo>
                    <a:pt x="531" y="45"/>
                  </a:lnTo>
                  <a:lnTo>
                    <a:pt x="534" y="45"/>
                  </a:lnTo>
                  <a:lnTo>
                    <a:pt x="540" y="45"/>
                  </a:lnTo>
                  <a:lnTo>
                    <a:pt x="546" y="45"/>
                  </a:lnTo>
                  <a:lnTo>
                    <a:pt x="552" y="45"/>
                  </a:lnTo>
                  <a:lnTo>
                    <a:pt x="555" y="45"/>
                  </a:lnTo>
                  <a:lnTo>
                    <a:pt x="561" y="45"/>
                  </a:lnTo>
                  <a:lnTo>
                    <a:pt x="567" y="45"/>
                  </a:lnTo>
                  <a:lnTo>
                    <a:pt x="573" y="45"/>
                  </a:lnTo>
                  <a:lnTo>
                    <a:pt x="577" y="45"/>
                  </a:lnTo>
                  <a:lnTo>
                    <a:pt x="584" y="45"/>
                  </a:lnTo>
                  <a:lnTo>
                    <a:pt x="588" y="45"/>
                  </a:lnTo>
                  <a:lnTo>
                    <a:pt x="594" y="45"/>
                  </a:lnTo>
                  <a:lnTo>
                    <a:pt x="602" y="45"/>
                  </a:lnTo>
                  <a:lnTo>
                    <a:pt x="607" y="45"/>
                  </a:lnTo>
                  <a:lnTo>
                    <a:pt x="613" y="45"/>
                  </a:lnTo>
                  <a:lnTo>
                    <a:pt x="617" y="45"/>
                  </a:lnTo>
                  <a:lnTo>
                    <a:pt x="623" y="45"/>
                  </a:lnTo>
                  <a:lnTo>
                    <a:pt x="630" y="45"/>
                  </a:lnTo>
                  <a:lnTo>
                    <a:pt x="636" y="45"/>
                  </a:lnTo>
                  <a:lnTo>
                    <a:pt x="642" y="45"/>
                  </a:lnTo>
                  <a:lnTo>
                    <a:pt x="648" y="45"/>
                  </a:lnTo>
                  <a:lnTo>
                    <a:pt x="653" y="45"/>
                  </a:lnTo>
                  <a:lnTo>
                    <a:pt x="657" y="45"/>
                  </a:lnTo>
                  <a:lnTo>
                    <a:pt x="663" y="45"/>
                  </a:lnTo>
                  <a:lnTo>
                    <a:pt x="669" y="4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18" name="Freeform 39"/>
            <p:cNvSpPr>
              <a:spLocks/>
            </p:cNvSpPr>
            <p:nvPr/>
          </p:nvSpPr>
          <p:spPr bwMode="auto">
            <a:xfrm>
              <a:off x="2778" y="2453"/>
              <a:ext cx="117" cy="35"/>
            </a:xfrm>
            <a:custGeom>
              <a:avLst/>
              <a:gdLst>
                <a:gd name="T0" fmla="*/ 0 w 117"/>
                <a:gd name="T1" fmla="*/ 0 h 35"/>
                <a:gd name="T2" fmla="*/ 2 w 117"/>
                <a:gd name="T3" fmla="*/ 4 h 35"/>
                <a:gd name="T4" fmla="*/ 2 w 117"/>
                <a:gd name="T5" fmla="*/ 6 h 35"/>
                <a:gd name="T6" fmla="*/ 2 w 117"/>
                <a:gd name="T7" fmla="*/ 8 h 35"/>
                <a:gd name="T8" fmla="*/ 4 w 117"/>
                <a:gd name="T9" fmla="*/ 10 h 35"/>
                <a:gd name="T10" fmla="*/ 4 w 117"/>
                <a:gd name="T11" fmla="*/ 11 h 35"/>
                <a:gd name="T12" fmla="*/ 6 w 117"/>
                <a:gd name="T13" fmla="*/ 13 h 35"/>
                <a:gd name="T14" fmla="*/ 6 w 117"/>
                <a:gd name="T15" fmla="*/ 15 h 35"/>
                <a:gd name="T16" fmla="*/ 8 w 117"/>
                <a:gd name="T17" fmla="*/ 17 h 35"/>
                <a:gd name="T18" fmla="*/ 10 w 117"/>
                <a:gd name="T19" fmla="*/ 19 h 35"/>
                <a:gd name="T20" fmla="*/ 10 w 117"/>
                <a:gd name="T21" fmla="*/ 21 h 35"/>
                <a:gd name="T22" fmla="*/ 12 w 117"/>
                <a:gd name="T23" fmla="*/ 21 h 35"/>
                <a:gd name="T24" fmla="*/ 12 w 117"/>
                <a:gd name="T25" fmla="*/ 23 h 35"/>
                <a:gd name="T26" fmla="*/ 14 w 117"/>
                <a:gd name="T27" fmla="*/ 23 h 35"/>
                <a:gd name="T28" fmla="*/ 16 w 117"/>
                <a:gd name="T29" fmla="*/ 25 h 35"/>
                <a:gd name="T30" fmla="*/ 16 w 117"/>
                <a:gd name="T31" fmla="*/ 25 h 35"/>
                <a:gd name="T32" fmla="*/ 17 w 117"/>
                <a:gd name="T33" fmla="*/ 27 h 35"/>
                <a:gd name="T34" fmla="*/ 19 w 117"/>
                <a:gd name="T35" fmla="*/ 27 h 35"/>
                <a:gd name="T36" fmla="*/ 23 w 117"/>
                <a:gd name="T37" fmla="*/ 29 h 35"/>
                <a:gd name="T38" fmla="*/ 25 w 117"/>
                <a:gd name="T39" fmla="*/ 29 h 35"/>
                <a:gd name="T40" fmla="*/ 27 w 117"/>
                <a:gd name="T41" fmla="*/ 29 h 35"/>
                <a:gd name="T42" fmla="*/ 31 w 117"/>
                <a:gd name="T43" fmla="*/ 29 h 35"/>
                <a:gd name="T44" fmla="*/ 33 w 117"/>
                <a:gd name="T45" fmla="*/ 31 h 35"/>
                <a:gd name="T46" fmla="*/ 39 w 117"/>
                <a:gd name="T47" fmla="*/ 31 h 35"/>
                <a:gd name="T48" fmla="*/ 42 w 117"/>
                <a:gd name="T49" fmla="*/ 31 h 35"/>
                <a:gd name="T50" fmla="*/ 46 w 117"/>
                <a:gd name="T51" fmla="*/ 31 h 35"/>
                <a:gd name="T52" fmla="*/ 50 w 117"/>
                <a:gd name="T53" fmla="*/ 31 h 35"/>
                <a:gd name="T54" fmla="*/ 54 w 117"/>
                <a:gd name="T55" fmla="*/ 33 h 35"/>
                <a:gd name="T56" fmla="*/ 60 w 117"/>
                <a:gd name="T57" fmla="*/ 33 h 35"/>
                <a:gd name="T58" fmla="*/ 64 w 117"/>
                <a:gd name="T59" fmla="*/ 33 h 35"/>
                <a:gd name="T60" fmla="*/ 69 w 117"/>
                <a:gd name="T61" fmla="*/ 33 h 35"/>
                <a:gd name="T62" fmla="*/ 75 w 117"/>
                <a:gd name="T63" fmla="*/ 33 h 35"/>
                <a:gd name="T64" fmla="*/ 81 w 117"/>
                <a:gd name="T65" fmla="*/ 33 h 35"/>
                <a:gd name="T66" fmla="*/ 87 w 117"/>
                <a:gd name="T67" fmla="*/ 33 h 35"/>
                <a:gd name="T68" fmla="*/ 92 w 117"/>
                <a:gd name="T69" fmla="*/ 35 h 35"/>
                <a:gd name="T70" fmla="*/ 100 w 117"/>
                <a:gd name="T71" fmla="*/ 35 h 35"/>
                <a:gd name="T72" fmla="*/ 106 w 117"/>
                <a:gd name="T73" fmla="*/ 35 h 35"/>
                <a:gd name="T74" fmla="*/ 112 w 117"/>
                <a:gd name="T75" fmla="*/ 35 h 35"/>
                <a:gd name="T76" fmla="*/ 117 w 117"/>
                <a:gd name="T77" fmla="*/ 35 h 3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7" h="35">
                  <a:moveTo>
                    <a:pt x="0" y="0"/>
                  </a:moveTo>
                  <a:lnTo>
                    <a:pt x="2" y="4"/>
                  </a:lnTo>
                  <a:lnTo>
                    <a:pt x="2" y="6"/>
                  </a:lnTo>
                  <a:lnTo>
                    <a:pt x="2" y="8"/>
                  </a:lnTo>
                  <a:lnTo>
                    <a:pt x="4" y="10"/>
                  </a:lnTo>
                  <a:lnTo>
                    <a:pt x="4" y="11"/>
                  </a:lnTo>
                  <a:lnTo>
                    <a:pt x="6" y="13"/>
                  </a:lnTo>
                  <a:lnTo>
                    <a:pt x="6" y="15"/>
                  </a:lnTo>
                  <a:lnTo>
                    <a:pt x="8" y="17"/>
                  </a:lnTo>
                  <a:lnTo>
                    <a:pt x="10" y="19"/>
                  </a:lnTo>
                  <a:lnTo>
                    <a:pt x="10" y="21"/>
                  </a:lnTo>
                  <a:lnTo>
                    <a:pt x="12" y="21"/>
                  </a:lnTo>
                  <a:lnTo>
                    <a:pt x="12" y="23"/>
                  </a:lnTo>
                  <a:lnTo>
                    <a:pt x="14" y="23"/>
                  </a:lnTo>
                  <a:lnTo>
                    <a:pt x="16" y="25"/>
                  </a:lnTo>
                  <a:lnTo>
                    <a:pt x="17" y="27"/>
                  </a:lnTo>
                  <a:lnTo>
                    <a:pt x="19" y="27"/>
                  </a:lnTo>
                  <a:lnTo>
                    <a:pt x="23" y="29"/>
                  </a:lnTo>
                  <a:lnTo>
                    <a:pt x="25" y="29"/>
                  </a:lnTo>
                  <a:lnTo>
                    <a:pt x="27" y="29"/>
                  </a:lnTo>
                  <a:lnTo>
                    <a:pt x="31" y="29"/>
                  </a:lnTo>
                  <a:lnTo>
                    <a:pt x="33" y="31"/>
                  </a:lnTo>
                  <a:lnTo>
                    <a:pt x="39" y="31"/>
                  </a:lnTo>
                  <a:lnTo>
                    <a:pt x="42" y="31"/>
                  </a:lnTo>
                  <a:lnTo>
                    <a:pt x="46" y="31"/>
                  </a:lnTo>
                  <a:lnTo>
                    <a:pt x="50" y="31"/>
                  </a:lnTo>
                  <a:lnTo>
                    <a:pt x="54" y="33"/>
                  </a:lnTo>
                  <a:lnTo>
                    <a:pt x="60" y="33"/>
                  </a:lnTo>
                  <a:lnTo>
                    <a:pt x="64" y="33"/>
                  </a:lnTo>
                  <a:lnTo>
                    <a:pt x="69" y="33"/>
                  </a:lnTo>
                  <a:lnTo>
                    <a:pt x="75" y="33"/>
                  </a:lnTo>
                  <a:lnTo>
                    <a:pt x="81" y="33"/>
                  </a:lnTo>
                  <a:lnTo>
                    <a:pt x="87" y="33"/>
                  </a:lnTo>
                  <a:lnTo>
                    <a:pt x="92" y="35"/>
                  </a:lnTo>
                  <a:lnTo>
                    <a:pt x="100" y="35"/>
                  </a:lnTo>
                  <a:lnTo>
                    <a:pt x="106" y="35"/>
                  </a:lnTo>
                  <a:lnTo>
                    <a:pt x="112" y="35"/>
                  </a:lnTo>
                  <a:lnTo>
                    <a:pt x="117" y="35"/>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19" name="Freeform 40"/>
            <p:cNvSpPr>
              <a:spLocks/>
            </p:cNvSpPr>
            <p:nvPr/>
          </p:nvSpPr>
          <p:spPr bwMode="auto">
            <a:xfrm>
              <a:off x="2427" y="1984"/>
              <a:ext cx="351" cy="498"/>
            </a:xfrm>
            <a:custGeom>
              <a:avLst/>
              <a:gdLst>
                <a:gd name="T0" fmla="*/ 17 w 351"/>
                <a:gd name="T1" fmla="*/ 496 h 498"/>
                <a:gd name="T2" fmla="*/ 38 w 351"/>
                <a:gd name="T3" fmla="*/ 498 h 498"/>
                <a:gd name="T4" fmla="*/ 52 w 351"/>
                <a:gd name="T5" fmla="*/ 496 h 498"/>
                <a:gd name="T6" fmla="*/ 65 w 351"/>
                <a:gd name="T7" fmla="*/ 492 h 498"/>
                <a:gd name="T8" fmla="*/ 75 w 351"/>
                <a:gd name="T9" fmla="*/ 492 h 498"/>
                <a:gd name="T10" fmla="*/ 90 w 351"/>
                <a:gd name="T11" fmla="*/ 494 h 498"/>
                <a:gd name="T12" fmla="*/ 100 w 351"/>
                <a:gd name="T13" fmla="*/ 496 h 498"/>
                <a:gd name="T14" fmla="*/ 119 w 351"/>
                <a:gd name="T15" fmla="*/ 496 h 498"/>
                <a:gd name="T16" fmla="*/ 142 w 351"/>
                <a:gd name="T17" fmla="*/ 496 h 498"/>
                <a:gd name="T18" fmla="*/ 167 w 351"/>
                <a:gd name="T19" fmla="*/ 498 h 498"/>
                <a:gd name="T20" fmla="*/ 190 w 351"/>
                <a:gd name="T21" fmla="*/ 498 h 498"/>
                <a:gd name="T22" fmla="*/ 213 w 351"/>
                <a:gd name="T23" fmla="*/ 498 h 498"/>
                <a:gd name="T24" fmla="*/ 232 w 351"/>
                <a:gd name="T25" fmla="*/ 498 h 498"/>
                <a:gd name="T26" fmla="*/ 247 w 351"/>
                <a:gd name="T27" fmla="*/ 496 h 498"/>
                <a:gd name="T28" fmla="*/ 259 w 351"/>
                <a:gd name="T29" fmla="*/ 494 h 498"/>
                <a:gd name="T30" fmla="*/ 265 w 351"/>
                <a:gd name="T31" fmla="*/ 494 h 498"/>
                <a:gd name="T32" fmla="*/ 271 w 351"/>
                <a:gd name="T33" fmla="*/ 492 h 498"/>
                <a:gd name="T34" fmla="*/ 274 w 351"/>
                <a:gd name="T35" fmla="*/ 490 h 498"/>
                <a:gd name="T36" fmla="*/ 276 w 351"/>
                <a:gd name="T37" fmla="*/ 484 h 498"/>
                <a:gd name="T38" fmla="*/ 278 w 351"/>
                <a:gd name="T39" fmla="*/ 479 h 498"/>
                <a:gd name="T40" fmla="*/ 282 w 351"/>
                <a:gd name="T41" fmla="*/ 469 h 498"/>
                <a:gd name="T42" fmla="*/ 284 w 351"/>
                <a:gd name="T43" fmla="*/ 457 h 498"/>
                <a:gd name="T44" fmla="*/ 286 w 351"/>
                <a:gd name="T45" fmla="*/ 444 h 498"/>
                <a:gd name="T46" fmla="*/ 288 w 351"/>
                <a:gd name="T47" fmla="*/ 427 h 498"/>
                <a:gd name="T48" fmla="*/ 288 w 351"/>
                <a:gd name="T49" fmla="*/ 413 h 498"/>
                <a:gd name="T50" fmla="*/ 290 w 351"/>
                <a:gd name="T51" fmla="*/ 402 h 498"/>
                <a:gd name="T52" fmla="*/ 290 w 351"/>
                <a:gd name="T53" fmla="*/ 390 h 498"/>
                <a:gd name="T54" fmla="*/ 290 w 351"/>
                <a:gd name="T55" fmla="*/ 381 h 498"/>
                <a:gd name="T56" fmla="*/ 292 w 351"/>
                <a:gd name="T57" fmla="*/ 373 h 498"/>
                <a:gd name="T58" fmla="*/ 292 w 351"/>
                <a:gd name="T59" fmla="*/ 365 h 498"/>
                <a:gd name="T60" fmla="*/ 294 w 351"/>
                <a:gd name="T61" fmla="*/ 338 h 498"/>
                <a:gd name="T62" fmla="*/ 295 w 351"/>
                <a:gd name="T63" fmla="*/ 308 h 498"/>
                <a:gd name="T64" fmla="*/ 297 w 351"/>
                <a:gd name="T65" fmla="*/ 263 h 498"/>
                <a:gd name="T66" fmla="*/ 301 w 351"/>
                <a:gd name="T67" fmla="*/ 188 h 498"/>
                <a:gd name="T68" fmla="*/ 303 w 351"/>
                <a:gd name="T69" fmla="*/ 131 h 498"/>
                <a:gd name="T70" fmla="*/ 305 w 351"/>
                <a:gd name="T71" fmla="*/ 89 h 498"/>
                <a:gd name="T72" fmla="*/ 307 w 351"/>
                <a:gd name="T73" fmla="*/ 56 h 498"/>
                <a:gd name="T74" fmla="*/ 309 w 351"/>
                <a:gd name="T75" fmla="*/ 33 h 498"/>
                <a:gd name="T76" fmla="*/ 311 w 351"/>
                <a:gd name="T77" fmla="*/ 18 h 498"/>
                <a:gd name="T78" fmla="*/ 311 w 351"/>
                <a:gd name="T79" fmla="*/ 6 h 498"/>
                <a:gd name="T80" fmla="*/ 313 w 351"/>
                <a:gd name="T81" fmla="*/ 2 h 498"/>
                <a:gd name="T82" fmla="*/ 315 w 351"/>
                <a:gd name="T83" fmla="*/ 2 h 498"/>
                <a:gd name="T84" fmla="*/ 317 w 351"/>
                <a:gd name="T85" fmla="*/ 8 h 498"/>
                <a:gd name="T86" fmla="*/ 317 w 351"/>
                <a:gd name="T87" fmla="*/ 19 h 498"/>
                <a:gd name="T88" fmla="*/ 319 w 351"/>
                <a:gd name="T89" fmla="*/ 37 h 498"/>
                <a:gd name="T90" fmla="*/ 320 w 351"/>
                <a:gd name="T91" fmla="*/ 64 h 498"/>
                <a:gd name="T92" fmla="*/ 322 w 351"/>
                <a:gd name="T93" fmla="*/ 89 h 498"/>
                <a:gd name="T94" fmla="*/ 324 w 351"/>
                <a:gd name="T95" fmla="*/ 106 h 498"/>
                <a:gd name="T96" fmla="*/ 324 w 351"/>
                <a:gd name="T97" fmla="*/ 123 h 498"/>
                <a:gd name="T98" fmla="*/ 324 w 351"/>
                <a:gd name="T99" fmla="*/ 135 h 498"/>
                <a:gd name="T100" fmla="*/ 326 w 351"/>
                <a:gd name="T101" fmla="*/ 165 h 498"/>
                <a:gd name="T102" fmla="*/ 330 w 351"/>
                <a:gd name="T103" fmla="*/ 248 h 498"/>
                <a:gd name="T104" fmla="*/ 332 w 351"/>
                <a:gd name="T105" fmla="*/ 290 h 498"/>
                <a:gd name="T106" fmla="*/ 336 w 351"/>
                <a:gd name="T107" fmla="*/ 323 h 498"/>
                <a:gd name="T108" fmla="*/ 336 w 351"/>
                <a:gd name="T109" fmla="*/ 350 h 498"/>
                <a:gd name="T110" fmla="*/ 338 w 351"/>
                <a:gd name="T111" fmla="*/ 375 h 498"/>
                <a:gd name="T112" fmla="*/ 340 w 351"/>
                <a:gd name="T113" fmla="*/ 396 h 498"/>
                <a:gd name="T114" fmla="*/ 342 w 351"/>
                <a:gd name="T115" fmla="*/ 415 h 498"/>
                <a:gd name="T116" fmla="*/ 345 w 351"/>
                <a:gd name="T117" fmla="*/ 432 h 498"/>
                <a:gd name="T118" fmla="*/ 347 w 351"/>
                <a:gd name="T119" fmla="*/ 448 h 498"/>
                <a:gd name="T120" fmla="*/ 349 w 351"/>
                <a:gd name="T121" fmla="*/ 459 h 498"/>
                <a:gd name="T122" fmla="*/ 351 w 351"/>
                <a:gd name="T123" fmla="*/ 469 h 4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51" h="498">
                  <a:moveTo>
                    <a:pt x="0" y="496"/>
                  </a:moveTo>
                  <a:lnTo>
                    <a:pt x="5" y="496"/>
                  </a:lnTo>
                  <a:lnTo>
                    <a:pt x="11" y="496"/>
                  </a:lnTo>
                  <a:lnTo>
                    <a:pt x="17" y="496"/>
                  </a:lnTo>
                  <a:lnTo>
                    <a:pt x="23" y="496"/>
                  </a:lnTo>
                  <a:lnTo>
                    <a:pt x="28" y="496"/>
                  </a:lnTo>
                  <a:lnTo>
                    <a:pt x="34" y="498"/>
                  </a:lnTo>
                  <a:lnTo>
                    <a:pt x="38" y="498"/>
                  </a:lnTo>
                  <a:lnTo>
                    <a:pt x="42" y="496"/>
                  </a:lnTo>
                  <a:lnTo>
                    <a:pt x="46" y="496"/>
                  </a:lnTo>
                  <a:lnTo>
                    <a:pt x="48" y="496"/>
                  </a:lnTo>
                  <a:lnTo>
                    <a:pt x="52" y="496"/>
                  </a:lnTo>
                  <a:lnTo>
                    <a:pt x="55" y="494"/>
                  </a:lnTo>
                  <a:lnTo>
                    <a:pt x="59" y="492"/>
                  </a:lnTo>
                  <a:lnTo>
                    <a:pt x="61" y="492"/>
                  </a:lnTo>
                  <a:lnTo>
                    <a:pt x="65" y="492"/>
                  </a:lnTo>
                  <a:lnTo>
                    <a:pt x="67" y="490"/>
                  </a:lnTo>
                  <a:lnTo>
                    <a:pt x="69" y="490"/>
                  </a:lnTo>
                  <a:lnTo>
                    <a:pt x="71" y="490"/>
                  </a:lnTo>
                  <a:lnTo>
                    <a:pt x="75" y="492"/>
                  </a:lnTo>
                  <a:lnTo>
                    <a:pt x="77" y="492"/>
                  </a:lnTo>
                  <a:lnTo>
                    <a:pt x="82" y="494"/>
                  </a:lnTo>
                  <a:lnTo>
                    <a:pt x="86" y="494"/>
                  </a:lnTo>
                  <a:lnTo>
                    <a:pt x="90" y="494"/>
                  </a:lnTo>
                  <a:lnTo>
                    <a:pt x="92" y="496"/>
                  </a:lnTo>
                  <a:lnTo>
                    <a:pt x="94" y="496"/>
                  </a:lnTo>
                  <a:lnTo>
                    <a:pt x="96" y="496"/>
                  </a:lnTo>
                  <a:lnTo>
                    <a:pt x="100" y="496"/>
                  </a:lnTo>
                  <a:lnTo>
                    <a:pt x="103" y="496"/>
                  </a:lnTo>
                  <a:lnTo>
                    <a:pt x="107" y="496"/>
                  </a:lnTo>
                  <a:lnTo>
                    <a:pt x="113" y="496"/>
                  </a:lnTo>
                  <a:lnTo>
                    <a:pt x="119" y="496"/>
                  </a:lnTo>
                  <a:lnTo>
                    <a:pt x="123" y="496"/>
                  </a:lnTo>
                  <a:lnTo>
                    <a:pt x="128" y="496"/>
                  </a:lnTo>
                  <a:lnTo>
                    <a:pt x="134" y="496"/>
                  </a:lnTo>
                  <a:lnTo>
                    <a:pt x="142" y="496"/>
                  </a:lnTo>
                  <a:lnTo>
                    <a:pt x="148" y="496"/>
                  </a:lnTo>
                  <a:lnTo>
                    <a:pt x="155" y="496"/>
                  </a:lnTo>
                  <a:lnTo>
                    <a:pt x="161" y="496"/>
                  </a:lnTo>
                  <a:lnTo>
                    <a:pt x="167" y="498"/>
                  </a:lnTo>
                  <a:lnTo>
                    <a:pt x="173" y="498"/>
                  </a:lnTo>
                  <a:lnTo>
                    <a:pt x="178" y="496"/>
                  </a:lnTo>
                  <a:lnTo>
                    <a:pt x="184" y="498"/>
                  </a:lnTo>
                  <a:lnTo>
                    <a:pt x="190" y="498"/>
                  </a:lnTo>
                  <a:lnTo>
                    <a:pt x="196" y="498"/>
                  </a:lnTo>
                  <a:lnTo>
                    <a:pt x="201" y="498"/>
                  </a:lnTo>
                  <a:lnTo>
                    <a:pt x="207" y="498"/>
                  </a:lnTo>
                  <a:lnTo>
                    <a:pt x="213" y="498"/>
                  </a:lnTo>
                  <a:lnTo>
                    <a:pt x="221" y="498"/>
                  </a:lnTo>
                  <a:lnTo>
                    <a:pt x="226" y="498"/>
                  </a:lnTo>
                  <a:lnTo>
                    <a:pt x="230" y="498"/>
                  </a:lnTo>
                  <a:lnTo>
                    <a:pt x="232" y="498"/>
                  </a:lnTo>
                  <a:lnTo>
                    <a:pt x="236" y="498"/>
                  </a:lnTo>
                  <a:lnTo>
                    <a:pt x="240" y="496"/>
                  </a:lnTo>
                  <a:lnTo>
                    <a:pt x="244" y="496"/>
                  </a:lnTo>
                  <a:lnTo>
                    <a:pt x="247" y="496"/>
                  </a:lnTo>
                  <a:lnTo>
                    <a:pt x="251" y="494"/>
                  </a:lnTo>
                  <a:lnTo>
                    <a:pt x="255" y="494"/>
                  </a:lnTo>
                  <a:lnTo>
                    <a:pt x="257" y="494"/>
                  </a:lnTo>
                  <a:lnTo>
                    <a:pt x="259" y="494"/>
                  </a:lnTo>
                  <a:lnTo>
                    <a:pt x="261" y="494"/>
                  </a:lnTo>
                  <a:lnTo>
                    <a:pt x="263" y="494"/>
                  </a:lnTo>
                  <a:lnTo>
                    <a:pt x="265" y="494"/>
                  </a:lnTo>
                  <a:lnTo>
                    <a:pt x="267" y="494"/>
                  </a:lnTo>
                  <a:lnTo>
                    <a:pt x="269" y="494"/>
                  </a:lnTo>
                  <a:lnTo>
                    <a:pt x="271" y="492"/>
                  </a:lnTo>
                  <a:lnTo>
                    <a:pt x="272" y="492"/>
                  </a:lnTo>
                  <a:lnTo>
                    <a:pt x="272" y="490"/>
                  </a:lnTo>
                  <a:lnTo>
                    <a:pt x="274" y="490"/>
                  </a:lnTo>
                  <a:lnTo>
                    <a:pt x="274" y="488"/>
                  </a:lnTo>
                  <a:lnTo>
                    <a:pt x="276" y="488"/>
                  </a:lnTo>
                  <a:lnTo>
                    <a:pt x="276" y="486"/>
                  </a:lnTo>
                  <a:lnTo>
                    <a:pt x="276" y="484"/>
                  </a:lnTo>
                  <a:lnTo>
                    <a:pt x="276" y="482"/>
                  </a:lnTo>
                  <a:lnTo>
                    <a:pt x="278" y="482"/>
                  </a:lnTo>
                  <a:lnTo>
                    <a:pt x="278" y="480"/>
                  </a:lnTo>
                  <a:lnTo>
                    <a:pt x="278" y="479"/>
                  </a:lnTo>
                  <a:lnTo>
                    <a:pt x="280" y="477"/>
                  </a:lnTo>
                  <a:lnTo>
                    <a:pt x="280" y="475"/>
                  </a:lnTo>
                  <a:lnTo>
                    <a:pt x="280" y="471"/>
                  </a:lnTo>
                  <a:lnTo>
                    <a:pt x="282" y="469"/>
                  </a:lnTo>
                  <a:lnTo>
                    <a:pt x="282" y="467"/>
                  </a:lnTo>
                  <a:lnTo>
                    <a:pt x="282" y="463"/>
                  </a:lnTo>
                  <a:lnTo>
                    <a:pt x="282" y="461"/>
                  </a:lnTo>
                  <a:lnTo>
                    <a:pt x="284" y="457"/>
                  </a:lnTo>
                  <a:lnTo>
                    <a:pt x="284" y="456"/>
                  </a:lnTo>
                  <a:lnTo>
                    <a:pt x="284" y="452"/>
                  </a:lnTo>
                  <a:lnTo>
                    <a:pt x="284" y="448"/>
                  </a:lnTo>
                  <a:lnTo>
                    <a:pt x="286" y="444"/>
                  </a:lnTo>
                  <a:lnTo>
                    <a:pt x="286" y="440"/>
                  </a:lnTo>
                  <a:lnTo>
                    <a:pt x="286" y="436"/>
                  </a:lnTo>
                  <a:lnTo>
                    <a:pt x="286" y="431"/>
                  </a:lnTo>
                  <a:lnTo>
                    <a:pt x="288" y="427"/>
                  </a:lnTo>
                  <a:lnTo>
                    <a:pt x="288" y="423"/>
                  </a:lnTo>
                  <a:lnTo>
                    <a:pt x="288" y="419"/>
                  </a:lnTo>
                  <a:lnTo>
                    <a:pt x="288" y="415"/>
                  </a:lnTo>
                  <a:lnTo>
                    <a:pt x="288" y="413"/>
                  </a:lnTo>
                  <a:lnTo>
                    <a:pt x="288" y="409"/>
                  </a:lnTo>
                  <a:lnTo>
                    <a:pt x="288" y="407"/>
                  </a:lnTo>
                  <a:lnTo>
                    <a:pt x="290" y="404"/>
                  </a:lnTo>
                  <a:lnTo>
                    <a:pt x="290" y="402"/>
                  </a:lnTo>
                  <a:lnTo>
                    <a:pt x="290" y="398"/>
                  </a:lnTo>
                  <a:lnTo>
                    <a:pt x="290" y="396"/>
                  </a:lnTo>
                  <a:lnTo>
                    <a:pt x="290" y="394"/>
                  </a:lnTo>
                  <a:lnTo>
                    <a:pt x="290" y="390"/>
                  </a:lnTo>
                  <a:lnTo>
                    <a:pt x="290" y="388"/>
                  </a:lnTo>
                  <a:lnTo>
                    <a:pt x="290" y="386"/>
                  </a:lnTo>
                  <a:lnTo>
                    <a:pt x="290" y="384"/>
                  </a:lnTo>
                  <a:lnTo>
                    <a:pt x="290" y="381"/>
                  </a:lnTo>
                  <a:lnTo>
                    <a:pt x="290" y="379"/>
                  </a:lnTo>
                  <a:lnTo>
                    <a:pt x="292" y="379"/>
                  </a:lnTo>
                  <a:lnTo>
                    <a:pt x="292" y="375"/>
                  </a:lnTo>
                  <a:lnTo>
                    <a:pt x="292" y="373"/>
                  </a:lnTo>
                  <a:lnTo>
                    <a:pt x="292" y="371"/>
                  </a:lnTo>
                  <a:lnTo>
                    <a:pt x="292" y="369"/>
                  </a:lnTo>
                  <a:lnTo>
                    <a:pt x="292" y="365"/>
                  </a:lnTo>
                  <a:lnTo>
                    <a:pt x="292" y="358"/>
                  </a:lnTo>
                  <a:lnTo>
                    <a:pt x="292" y="352"/>
                  </a:lnTo>
                  <a:lnTo>
                    <a:pt x="294" y="346"/>
                  </a:lnTo>
                  <a:lnTo>
                    <a:pt x="294" y="338"/>
                  </a:lnTo>
                  <a:lnTo>
                    <a:pt x="294" y="331"/>
                  </a:lnTo>
                  <a:lnTo>
                    <a:pt x="294" y="325"/>
                  </a:lnTo>
                  <a:lnTo>
                    <a:pt x="294" y="315"/>
                  </a:lnTo>
                  <a:lnTo>
                    <a:pt x="295" y="308"/>
                  </a:lnTo>
                  <a:lnTo>
                    <a:pt x="295" y="298"/>
                  </a:lnTo>
                  <a:lnTo>
                    <a:pt x="295" y="288"/>
                  </a:lnTo>
                  <a:lnTo>
                    <a:pt x="295" y="277"/>
                  </a:lnTo>
                  <a:lnTo>
                    <a:pt x="297" y="263"/>
                  </a:lnTo>
                  <a:lnTo>
                    <a:pt x="297" y="250"/>
                  </a:lnTo>
                  <a:lnTo>
                    <a:pt x="297" y="235"/>
                  </a:lnTo>
                  <a:lnTo>
                    <a:pt x="299" y="212"/>
                  </a:lnTo>
                  <a:lnTo>
                    <a:pt x="301" y="188"/>
                  </a:lnTo>
                  <a:lnTo>
                    <a:pt x="301" y="169"/>
                  </a:lnTo>
                  <a:lnTo>
                    <a:pt x="301" y="156"/>
                  </a:lnTo>
                  <a:lnTo>
                    <a:pt x="303" y="144"/>
                  </a:lnTo>
                  <a:lnTo>
                    <a:pt x="303" y="131"/>
                  </a:lnTo>
                  <a:lnTo>
                    <a:pt x="303" y="119"/>
                  </a:lnTo>
                  <a:lnTo>
                    <a:pt x="303" y="108"/>
                  </a:lnTo>
                  <a:lnTo>
                    <a:pt x="305" y="98"/>
                  </a:lnTo>
                  <a:lnTo>
                    <a:pt x="305" y="89"/>
                  </a:lnTo>
                  <a:lnTo>
                    <a:pt x="305" y="79"/>
                  </a:lnTo>
                  <a:lnTo>
                    <a:pt x="307" y="71"/>
                  </a:lnTo>
                  <a:lnTo>
                    <a:pt x="307" y="64"/>
                  </a:lnTo>
                  <a:lnTo>
                    <a:pt x="307" y="56"/>
                  </a:lnTo>
                  <a:lnTo>
                    <a:pt x="307" y="50"/>
                  </a:lnTo>
                  <a:lnTo>
                    <a:pt x="307" y="44"/>
                  </a:lnTo>
                  <a:lnTo>
                    <a:pt x="309" y="39"/>
                  </a:lnTo>
                  <a:lnTo>
                    <a:pt x="309" y="33"/>
                  </a:lnTo>
                  <a:lnTo>
                    <a:pt x="309" y="29"/>
                  </a:lnTo>
                  <a:lnTo>
                    <a:pt x="309" y="23"/>
                  </a:lnTo>
                  <a:lnTo>
                    <a:pt x="309" y="19"/>
                  </a:lnTo>
                  <a:lnTo>
                    <a:pt x="311" y="18"/>
                  </a:lnTo>
                  <a:lnTo>
                    <a:pt x="311" y="14"/>
                  </a:lnTo>
                  <a:lnTo>
                    <a:pt x="311" y="12"/>
                  </a:lnTo>
                  <a:lnTo>
                    <a:pt x="311" y="8"/>
                  </a:lnTo>
                  <a:lnTo>
                    <a:pt x="311" y="6"/>
                  </a:lnTo>
                  <a:lnTo>
                    <a:pt x="313" y="4"/>
                  </a:lnTo>
                  <a:lnTo>
                    <a:pt x="313" y="2"/>
                  </a:lnTo>
                  <a:lnTo>
                    <a:pt x="313" y="0"/>
                  </a:lnTo>
                  <a:lnTo>
                    <a:pt x="315" y="0"/>
                  </a:lnTo>
                  <a:lnTo>
                    <a:pt x="315" y="2"/>
                  </a:lnTo>
                  <a:lnTo>
                    <a:pt x="315" y="4"/>
                  </a:lnTo>
                  <a:lnTo>
                    <a:pt x="315" y="6"/>
                  </a:lnTo>
                  <a:lnTo>
                    <a:pt x="317" y="8"/>
                  </a:lnTo>
                  <a:lnTo>
                    <a:pt x="317" y="10"/>
                  </a:lnTo>
                  <a:lnTo>
                    <a:pt x="317" y="12"/>
                  </a:lnTo>
                  <a:lnTo>
                    <a:pt x="317" y="16"/>
                  </a:lnTo>
                  <a:lnTo>
                    <a:pt x="317" y="19"/>
                  </a:lnTo>
                  <a:lnTo>
                    <a:pt x="319" y="23"/>
                  </a:lnTo>
                  <a:lnTo>
                    <a:pt x="319" y="27"/>
                  </a:lnTo>
                  <a:lnTo>
                    <a:pt x="319" y="33"/>
                  </a:lnTo>
                  <a:lnTo>
                    <a:pt x="319" y="37"/>
                  </a:lnTo>
                  <a:lnTo>
                    <a:pt x="320" y="44"/>
                  </a:lnTo>
                  <a:lnTo>
                    <a:pt x="320" y="50"/>
                  </a:lnTo>
                  <a:lnTo>
                    <a:pt x="320" y="56"/>
                  </a:lnTo>
                  <a:lnTo>
                    <a:pt x="320" y="64"/>
                  </a:lnTo>
                  <a:lnTo>
                    <a:pt x="322" y="71"/>
                  </a:lnTo>
                  <a:lnTo>
                    <a:pt x="322" y="77"/>
                  </a:lnTo>
                  <a:lnTo>
                    <a:pt x="322" y="83"/>
                  </a:lnTo>
                  <a:lnTo>
                    <a:pt x="322" y="89"/>
                  </a:lnTo>
                  <a:lnTo>
                    <a:pt x="322" y="92"/>
                  </a:lnTo>
                  <a:lnTo>
                    <a:pt x="322" y="98"/>
                  </a:lnTo>
                  <a:lnTo>
                    <a:pt x="322" y="102"/>
                  </a:lnTo>
                  <a:lnTo>
                    <a:pt x="324" y="106"/>
                  </a:lnTo>
                  <a:lnTo>
                    <a:pt x="324" y="112"/>
                  </a:lnTo>
                  <a:lnTo>
                    <a:pt x="324" y="115"/>
                  </a:lnTo>
                  <a:lnTo>
                    <a:pt x="324" y="119"/>
                  </a:lnTo>
                  <a:lnTo>
                    <a:pt x="324" y="123"/>
                  </a:lnTo>
                  <a:lnTo>
                    <a:pt x="324" y="127"/>
                  </a:lnTo>
                  <a:lnTo>
                    <a:pt x="324" y="131"/>
                  </a:lnTo>
                  <a:lnTo>
                    <a:pt x="324" y="133"/>
                  </a:lnTo>
                  <a:lnTo>
                    <a:pt x="324" y="135"/>
                  </a:lnTo>
                  <a:lnTo>
                    <a:pt x="324" y="139"/>
                  </a:lnTo>
                  <a:lnTo>
                    <a:pt x="324" y="140"/>
                  </a:lnTo>
                  <a:lnTo>
                    <a:pt x="326" y="150"/>
                  </a:lnTo>
                  <a:lnTo>
                    <a:pt x="326" y="165"/>
                  </a:lnTo>
                  <a:lnTo>
                    <a:pt x="328" y="188"/>
                  </a:lnTo>
                  <a:lnTo>
                    <a:pt x="328" y="215"/>
                  </a:lnTo>
                  <a:lnTo>
                    <a:pt x="330" y="233"/>
                  </a:lnTo>
                  <a:lnTo>
                    <a:pt x="330" y="248"/>
                  </a:lnTo>
                  <a:lnTo>
                    <a:pt x="332" y="260"/>
                  </a:lnTo>
                  <a:lnTo>
                    <a:pt x="332" y="271"/>
                  </a:lnTo>
                  <a:lnTo>
                    <a:pt x="332" y="281"/>
                  </a:lnTo>
                  <a:lnTo>
                    <a:pt x="332" y="290"/>
                  </a:lnTo>
                  <a:lnTo>
                    <a:pt x="334" y="300"/>
                  </a:lnTo>
                  <a:lnTo>
                    <a:pt x="334" y="308"/>
                  </a:lnTo>
                  <a:lnTo>
                    <a:pt x="334" y="315"/>
                  </a:lnTo>
                  <a:lnTo>
                    <a:pt x="336" y="323"/>
                  </a:lnTo>
                  <a:lnTo>
                    <a:pt x="336" y="331"/>
                  </a:lnTo>
                  <a:lnTo>
                    <a:pt x="336" y="336"/>
                  </a:lnTo>
                  <a:lnTo>
                    <a:pt x="336" y="344"/>
                  </a:lnTo>
                  <a:lnTo>
                    <a:pt x="336" y="350"/>
                  </a:lnTo>
                  <a:lnTo>
                    <a:pt x="338" y="356"/>
                  </a:lnTo>
                  <a:lnTo>
                    <a:pt x="338" y="361"/>
                  </a:lnTo>
                  <a:lnTo>
                    <a:pt x="338" y="369"/>
                  </a:lnTo>
                  <a:lnTo>
                    <a:pt x="338" y="375"/>
                  </a:lnTo>
                  <a:lnTo>
                    <a:pt x="340" y="381"/>
                  </a:lnTo>
                  <a:lnTo>
                    <a:pt x="340" y="386"/>
                  </a:lnTo>
                  <a:lnTo>
                    <a:pt x="340" y="390"/>
                  </a:lnTo>
                  <a:lnTo>
                    <a:pt x="340" y="396"/>
                  </a:lnTo>
                  <a:lnTo>
                    <a:pt x="342" y="402"/>
                  </a:lnTo>
                  <a:lnTo>
                    <a:pt x="342" y="406"/>
                  </a:lnTo>
                  <a:lnTo>
                    <a:pt x="342" y="411"/>
                  </a:lnTo>
                  <a:lnTo>
                    <a:pt x="342" y="415"/>
                  </a:lnTo>
                  <a:lnTo>
                    <a:pt x="344" y="419"/>
                  </a:lnTo>
                  <a:lnTo>
                    <a:pt x="344" y="425"/>
                  </a:lnTo>
                  <a:lnTo>
                    <a:pt x="344" y="429"/>
                  </a:lnTo>
                  <a:lnTo>
                    <a:pt x="345" y="432"/>
                  </a:lnTo>
                  <a:lnTo>
                    <a:pt x="345" y="436"/>
                  </a:lnTo>
                  <a:lnTo>
                    <a:pt x="345" y="440"/>
                  </a:lnTo>
                  <a:lnTo>
                    <a:pt x="345" y="444"/>
                  </a:lnTo>
                  <a:lnTo>
                    <a:pt x="347" y="448"/>
                  </a:lnTo>
                  <a:lnTo>
                    <a:pt x="347" y="450"/>
                  </a:lnTo>
                  <a:lnTo>
                    <a:pt x="347" y="454"/>
                  </a:lnTo>
                  <a:lnTo>
                    <a:pt x="349" y="457"/>
                  </a:lnTo>
                  <a:lnTo>
                    <a:pt x="349" y="459"/>
                  </a:lnTo>
                  <a:lnTo>
                    <a:pt x="349" y="463"/>
                  </a:lnTo>
                  <a:lnTo>
                    <a:pt x="351" y="465"/>
                  </a:lnTo>
                  <a:lnTo>
                    <a:pt x="351" y="467"/>
                  </a:lnTo>
                  <a:lnTo>
                    <a:pt x="351" y="469"/>
                  </a:lnTo>
                </a:path>
              </a:pathLst>
            </a:custGeom>
            <a:noFill/>
            <a:ln w="1270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0" name="Rectangle 41"/>
            <p:cNvSpPr>
              <a:spLocks noChangeArrowheads="1"/>
            </p:cNvSpPr>
            <p:nvPr/>
          </p:nvSpPr>
          <p:spPr bwMode="auto">
            <a:xfrm>
              <a:off x="1774" y="2245"/>
              <a:ext cx="513"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Calibrant </a:t>
              </a:r>
              <a:endParaRPr lang="en-US" altLang="en-US" sz="1800"/>
            </a:p>
          </p:txBody>
        </p:sp>
        <p:sp>
          <p:nvSpPr>
            <p:cNvPr id="21521" name="Rectangle 42"/>
            <p:cNvSpPr>
              <a:spLocks noChangeArrowheads="1"/>
            </p:cNvSpPr>
            <p:nvPr/>
          </p:nvSpPr>
          <p:spPr bwMode="auto">
            <a:xfrm>
              <a:off x="1774" y="2366"/>
              <a:ext cx="438"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“case 3”</a:t>
              </a:r>
              <a:endParaRPr lang="en-US" altLang="en-US" sz="1800"/>
            </a:p>
          </p:txBody>
        </p:sp>
        <p:sp>
          <p:nvSpPr>
            <p:cNvPr id="21522" name="Rectangle 43"/>
            <p:cNvSpPr>
              <a:spLocks noChangeArrowheads="1"/>
            </p:cNvSpPr>
            <p:nvPr/>
          </p:nvSpPr>
          <p:spPr bwMode="auto">
            <a:xfrm>
              <a:off x="2561" y="1805"/>
              <a:ext cx="409"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Analyte</a:t>
              </a:r>
              <a:endParaRPr lang="en-US" altLang="en-US" sz="1800"/>
            </a:p>
          </p:txBody>
        </p:sp>
        <p:sp>
          <p:nvSpPr>
            <p:cNvPr id="21523" name="Rectangle 44"/>
            <p:cNvSpPr>
              <a:spLocks noChangeArrowheads="1"/>
            </p:cNvSpPr>
            <p:nvPr/>
          </p:nvSpPr>
          <p:spPr bwMode="auto">
            <a:xfrm>
              <a:off x="3260" y="2270"/>
              <a:ext cx="152"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400">
                  <a:solidFill>
                    <a:srgbClr val="373435"/>
                  </a:solidFill>
                </a:rPr>
                <a:t>IS</a:t>
              </a:r>
              <a:endParaRPr lang="en-US" altLang="en-US" sz="1800"/>
            </a:p>
          </p:txBody>
        </p:sp>
      </p:grpSp>
      <p:sp>
        <p:nvSpPr>
          <p:cNvPr id="21511" name="TextBox 47"/>
          <p:cNvSpPr txBox="1">
            <a:spLocks noChangeArrowheads="1"/>
          </p:cNvSpPr>
          <p:nvPr/>
        </p:nvSpPr>
        <p:spPr bwMode="auto">
          <a:xfrm>
            <a:off x="4476750" y="1619250"/>
            <a:ext cx="46672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800"/>
              <a:t>Good:  level of internal standard matches the level of the analyte in the unknown</a:t>
            </a:r>
          </a:p>
        </p:txBody>
      </p:sp>
      <p:sp>
        <p:nvSpPr>
          <p:cNvPr id="49" name="TextBox 48"/>
          <p:cNvSpPr txBox="1">
            <a:spLocks noChangeArrowheads="1"/>
          </p:cNvSpPr>
          <p:nvPr/>
        </p:nvSpPr>
        <p:spPr bwMode="auto">
          <a:xfrm>
            <a:off x="4460875" y="2641600"/>
            <a:ext cx="4722813"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800"/>
              <a:t>Good:  level of internal standard matches the level of the analyte, and both levels are comparable between calibrant and unknown</a:t>
            </a:r>
          </a:p>
        </p:txBody>
      </p:sp>
      <p:sp>
        <p:nvSpPr>
          <p:cNvPr id="50" name="TextBox 49"/>
          <p:cNvSpPr txBox="1">
            <a:spLocks noChangeArrowheads="1"/>
          </p:cNvSpPr>
          <p:nvPr/>
        </p:nvSpPr>
        <p:spPr bwMode="auto">
          <a:xfrm>
            <a:off x="4449763" y="3992563"/>
            <a:ext cx="461803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800" dirty="0"/>
              <a:t>Less desirable:  levels are not comparable between calibrant and unknown even though the ratios of analyte/IS </a:t>
            </a:r>
            <a:r>
              <a:rPr lang="en-US" altLang="en-US" sz="1800" i="1" dirty="0"/>
              <a:t>are</a:t>
            </a:r>
            <a:r>
              <a:rPr lang="en-US" altLang="en-US" sz="1800" dirty="0"/>
              <a:t> similar</a:t>
            </a:r>
          </a:p>
        </p:txBody>
      </p:sp>
      <p:sp>
        <p:nvSpPr>
          <p:cNvPr id="51" name="TextBox 50"/>
          <p:cNvSpPr txBox="1">
            <a:spLocks noChangeArrowheads="1"/>
          </p:cNvSpPr>
          <p:nvPr/>
        </p:nvSpPr>
        <p:spPr bwMode="auto">
          <a:xfrm>
            <a:off x="4476750" y="5489575"/>
            <a:ext cx="47212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800" dirty="0"/>
              <a:t>Less desirable:  levels of the IS are not comparable between calibrant and unknown</a:t>
            </a:r>
          </a:p>
        </p:txBody>
      </p:sp>
      <p:pic>
        <p:nvPicPr>
          <p:cNvPr id="2" name="1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541000" y="6188075"/>
            <a:ext cx="609600" cy="609600"/>
          </a:xfrm>
          <a:prstGeom prst="rect">
            <a:avLst/>
          </a:prstGeom>
        </p:spPr>
      </p:pic>
    </p:spTree>
    <p:custDataLst>
      <p:tags r:id="rId1"/>
    </p:custDataLst>
    <p:extLst>
      <p:ext uri="{BB962C8B-B14F-4D97-AF65-F5344CB8AC3E}">
        <p14:creationId xmlns:p14="http://schemas.microsoft.com/office/powerpoint/2010/main" val="1297854772"/>
      </p:ext>
    </p:extLst>
  </p:cSld>
  <p:clrMapOvr>
    <a:masterClrMapping/>
  </p:clrMapOvr>
  <mc:AlternateContent xmlns:mc="http://schemas.openxmlformats.org/markup-compatibility/2006" xmlns:p14="http://schemas.microsoft.com/office/powerpoint/2010/main">
    <mc:Choice Requires="p14">
      <p:transition spd="med" p14:dur="700" advTm="118242">
        <p:fade/>
      </p:transition>
    </mc:Choice>
    <mc:Fallback xmlns="">
      <p:transition spd="med" advTm="118242">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17353"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50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51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9"/>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0"/>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31" fill="hold" display="0">
                  <p:stCondLst>
                    <p:cond delay="indefinite"/>
                  </p:stCondLst>
                  <p:endCondLst>
                    <p:cond evt="onStopAudio" delay="0">
                      <p:tgtEl>
                        <p:sldTgt/>
                      </p:tgtEl>
                    </p:cond>
                  </p:endCondLst>
                </p:cTn>
                <p:tgtEl>
                  <p:spTgt spid="2"/>
                </p:tgtEl>
              </p:cMediaNode>
            </p:audio>
          </p:childTnLst>
        </p:cTn>
      </p:par>
    </p:tnLst>
    <p:bldLst>
      <p:bldP spid="21511" grpId="0"/>
      <p:bldP spid="49" grpId="0"/>
      <p:bldP spid="50" grpId="0"/>
      <p:bldP spid="51" grpId="0"/>
    </p:bldLst>
  </p:timing>
  <p:extLst mod="1">
    <p:ext uri="{E180D4A7-C9FB-4DFB-919C-405C955672EB}">
      <p14:showEvtLst xmlns:p14="http://schemas.microsoft.com/office/powerpoint/2010/main">
        <p14:playEvt time="0" objId="2"/>
        <p14:stopEvt time="117410" objId="2"/>
      </p14:showEvtLst>
    </p:ext>
  </p:extLs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p:txBody>
          <a:bodyPr/>
          <a:lstStyle/>
          <a:p>
            <a:r>
              <a:rPr lang="en-US" altLang="en-US"/>
              <a:t>Calibration</a:t>
            </a:r>
          </a:p>
        </p:txBody>
      </p:sp>
      <p:grpSp>
        <p:nvGrpSpPr>
          <p:cNvPr id="22531" name="Group 129"/>
          <p:cNvGrpSpPr>
            <a:grpSpLocks/>
          </p:cNvGrpSpPr>
          <p:nvPr/>
        </p:nvGrpSpPr>
        <p:grpSpPr bwMode="auto">
          <a:xfrm>
            <a:off x="601663" y="2624138"/>
            <a:ext cx="2120900" cy="1679575"/>
            <a:chOff x="602456" y="2619376"/>
            <a:chExt cx="2120900" cy="1679575"/>
          </a:xfrm>
        </p:grpSpPr>
        <p:sp>
          <p:nvSpPr>
            <p:cNvPr id="22571" name="Freeform 67"/>
            <p:cNvSpPr>
              <a:spLocks noEditPoints="1"/>
            </p:cNvSpPr>
            <p:nvPr/>
          </p:nvSpPr>
          <p:spPr bwMode="auto">
            <a:xfrm>
              <a:off x="602456" y="2619376"/>
              <a:ext cx="1924050" cy="1679575"/>
            </a:xfrm>
            <a:custGeom>
              <a:avLst/>
              <a:gdLst>
                <a:gd name="T0" fmla="*/ 0 w 1212"/>
                <a:gd name="T1" fmla="*/ 2147483646 h 1058"/>
                <a:gd name="T2" fmla="*/ 0 w 1212"/>
                <a:gd name="T3" fmla="*/ 0 h 1058"/>
                <a:gd name="T4" fmla="*/ 2147483646 w 1212"/>
                <a:gd name="T5" fmla="*/ 0 h 1058"/>
                <a:gd name="T6" fmla="*/ 2147483646 w 1212"/>
                <a:gd name="T7" fmla="*/ 2147483646 h 1058"/>
                <a:gd name="T8" fmla="*/ 2147483646 w 1212"/>
                <a:gd name="T9" fmla="*/ 2147483646 h 1058"/>
                <a:gd name="T10" fmla="*/ 0 w 1212"/>
                <a:gd name="T11" fmla="*/ 2147483646 h 1058"/>
                <a:gd name="T12" fmla="*/ 2147483646 w 1212"/>
                <a:gd name="T13" fmla="*/ 2147483646 h 1058"/>
                <a:gd name="T14" fmla="*/ 0 w 1212"/>
                <a:gd name="T15" fmla="*/ 2147483646 h 1058"/>
                <a:gd name="T16" fmla="*/ 0 w 1212"/>
                <a:gd name="T17" fmla="*/ 2147483646 h 1058"/>
                <a:gd name="T18" fmla="*/ 2147483646 w 1212"/>
                <a:gd name="T19" fmla="*/ 2147483646 h 1058"/>
                <a:gd name="T20" fmla="*/ 2147483646 w 1212"/>
                <a:gd name="T21" fmla="*/ 2147483646 h 1058"/>
                <a:gd name="T22" fmla="*/ 2147483646 w 1212"/>
                <a:gd name="T23" fmla="*/ 2147483646 h 1058"/>
                <a:gd name="T24" fmla="*/ 2147483646 w 1212"/>
                <a:gd name="T25" fmla="*/ 2147483646 h 1058"/>
                <a:gd name="T26" fmla="*/ 2147483646 w 1212"/>
                <a:gd name="T27" fmla="*/ 2147483646 h 1058"/>
                <a:gd name="T28" fmla="*/ 2147483646 w 1212"/>
                <a:gd name="T29" fmla="*/ 2147483646 h 10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12" h="1058">
                  <a:moveTo>
                    <a:pt x="0" y="1046"/>
                  </a:moveTo>
                  <a:lnTo>
                    <a:pt x="0" y="0"/>
                  </a:lnTo>
                  <a:lnTo>
                    <a:pt x="24" y="0"/>
                  </a:lnTo>
                  <a:lnTo>
                    <a:pt x="24" y="1046"/>
                  </a:lnTo>
                  <a:lnTo>
                    <a:pt x="12" y="1058"/>
                  </a:lnTo>
                  <a:lnTo>
                    <a:pt x="0" y="1046"/>
                  </a:lnTo>
                  <a:close/>
                  <a:moveTo>
                    <a:pt x="12" y="1058"/>
                  </a:moveTo>
                  <a:lnTo>
                    <a:pt x="0" y="1058"/>
                  </a:lnTo>
                  <a:lnTo>
                    <a:pt x="0" y="1046"/>
                  </a:lnTo>
                  <a:lnTo>
                    <a:pt x="12" y="1058"/>
                  </a:lnTo>
                  <a:close/>
                  <a:moveTo>
                    <a:pt x="1212" y="1058"/>
                  </a:moveTo>
                  <a:lnTo>
                    <a:pt x="12" y="1058"/>
                  </a:lnTo>
                  <a:lnTo>
                    <a:pt x="12" y="1035"/>
                  </a:lnTo>
                  <a:lnTo>
                    <a:pt x="1212" y="1035"/>
                  </a:lnTo>
                  <a:lnTo>
                    <a:pt x="1212" y="1058"/>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2" name="Freeform 68"/>
            <p:cNvSpPr>
              <a:spLocks/>
            </p:cNvSpPr>
            <p:nvPr/>
          </p:nvSpPr>
          <p:spPr bwMode="auto">
            <a:xfrm>
              <a:off x="650081" y="2725738"/>
              <a:ext cx="1517650" cy="1517650"/>
            </a:xfrm>
            <a:custGeom>
              <a:avLst/>
              <a:gdLst>
                <a:gd name="T0" fmla="*/ 2147483646 w 956"/>
                <a:gd name="T1" fmla="*/ 2147483646 h 956"/>
                <a:gd name="T2" fmla="*/ 2147483646 w 956"/>
                <a:gd name="T3" fmla="*/ 2147483646 h 956"/>
                <a:gd name="T4" fmla="*/ 0 w 956"/>
                <a:gd name="T5" fmla="*/ 2147483646 h 956"/>
                <a:gd name="T6" fmla="*/ 2147483646 w 956"/>
                <a:gd name="T7" fmla="*/ 0 h 956"/>
                <a:gd name="T8" fmla="*/ 2147483646 w 956"/>
                <a:gd name="T9" fmla="*/ 2147483646 h 9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6" h="956">
                  <a:moveTo>
                    <a:pt x="956" y="15"/>
                  </a:moveTo>
                  <a:lnTo>
                    <a:pt x="17" y="956"/>
                  </a:lnTo>
                  <a:lnTo>
                    <a:pt x="0" y="938"/>
                  </a:lnTo>
                  <a:lnTo>
                    <a:pt x="938" y="0"/>
                  </a:lnTo>
                  <a:lnTo>
                    <a:pt x="956" y="15"/>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3" name="Freeform 69"/>
            <p:cNvSpPr>
              <a:spLocks/>
            </p:cNvSpPr>
            <p:nvPr/>
          </p:nvSpPr>
          <p:spPr bwMode="auto">
            <a:xfrm>
              <a:off x="2069306" y="2713038"/>
              <a:ext cx="111125" cy="111125"/>
            </a:xfrm>
            <a:custGeom>
              <a:avLst/>
              <a:gdLst>
                <a:gd name="T0" fmla="*/ 2147483646 w 70"/>
                <a:gd name="T1" fmla="*/ 0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0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0">
                  <a:moveTo>
                    <a:pt x="35" y="0"/>
                  </a:moveTo>
                  <a:lnTo>
                    <a:pt x="50" y="2"/>
                  </a:lnTo>
                  <a:lnTo>
                    <a:pt x="59" y="8"/>
                  </a:lnTo>
                  <a:lnTo>
                    <a:pt x="67" y="20"/>
                  </a:lnTo>
                  <a:lnTo>
                    <a:pt x="70" y="35"/>
                  </a:lnTo>
                  <a:lnTo>
                    <a:pt x="67" y="49"/>
                  </a:lnTo>
                  <a:lnTo>
                    <a:pt x="59" y="58"/>
                  </a:lnTo>
                  <a:lnTo>
                    <a:pt x="50" y="67"/>
                  </a:lnTo>
                  <a:lnTo>
                    <a:pt x="35" y="70"/>
                  </a:lnTo>
                  <a:lnTo>
                    <a:pt x="20" y="67"/>
                  </a:lnTo>
                  <a:lnTo>
                    <a:pt x="9" y="58"/>
                  </a:lnTo>
                  <a:lnTo>
                    <a:pt x="3" y="49"/>
                  </a:lnTo>
                  <a:lnTo>
                    <a:pt x="0" y="35"/>
                  </a:lnTo>
                  <a:lnTo>
                    <a:pt x="3" y="20"/>
                  </a:lnTo>
                  <a:lnTo>
                    <a:pt x="9" y="8"/>
                  </a:lnTo>
                  <a:lnTo>
                    <a:pt x="20" y="2"/>
                  </a:lnTo>
                  <a:lnTo>
                    <a:pt x="35"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4" name="Freeform 70"/>
            <p:cNvSpPr>
              <a:spLocks/>
            </p:cNvSpPr>
            <p:nvPr/>
          </p:nvSpPr>
          <p:spPr bwMode="auto">
            <a:xfrm>
              <a:off x="2069306" y="2713038"/>
              <a:ext cx="111125" cy="111125"/>
            </a:xfrm>
            <a:custGeom>
              <a:avLst/>
              <a:gdLst>
                <a:gd name="T0" fmla="*/ 2147483646 w 70"/>
                <a:gd name="T1" fmla="*/ 0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0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0">
                  <a:moveTo>
                    <a:pt x="35" y="0"/>
                  </a:moveTo>
                  <a:lnTo>
                    <a:pt x="50" y="2"/>
                  </a:lnTo>
                  <a:lnTo>
                    <a:pt x="59" y="8"/>
                  </a:lnTo>
                  <a:lnTo>
                    <a:pt x="67" y="20"/>
                  </a:lnTo>
                  <a:lnTo>
                    <a:pt x="70" y="35"/>
                  </a:lnTo>
                  <a:lnTo>
                    <a:pt x="67" y="49"/>
                  </a:lnTo>
                  <a:lnTo>
                    <a:pt x="59" y="58"/>
                  </a:lnTo>
                  <a:lnTo>
                    <a:pt x="50" y="67"/>
                  </a:lnTo>
                  <a:lnTo>
                    <a:pt x="35" y="70"/>
                  </a:lnTo>
                  <a:lnTo>
                    <a:pt x="20" y="67"/>
                  </a:lnTo>
                  <a:lnTo>
                    <a:pt x="9" y="58"/>
                  </a:lnTo>
                  <a:lnTo>
                    <a:pt x="3" y="49"/>
                  </a:lnTo>
                  <a:lnTo>
                    <a:pt x="0" y="35"/>
                  </a:lnTo>
                  <a:lnTo>
                    <a:pt x="3" y="20"/>
                  </a:lnTo>
                  <a:lnTo>
                    <a:pt x="9" y="8"/>
                  </a:lnTo>
                  <a:lnTo>
                    <a:pt x="20" y="2"/>
                  </a:lnTo>
                  <a:lnTo>
                    <a:pt x="35"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5" name="Freeform 71"/>
            <p:cNvSpPr>
              <a:spLocks/>
            </p:cNvSpPr>
            <p:nvPr/>
          </p:nvSpPr>
          <p:spPr bwMode="auto">
            <a:xfrm>
              <a:off x="1831181" y="2949576"/>
              <a:ext cx="111125" cy="112713"/>
            </a:xfrm>
            <a:custGeom>
              <a:avLst/>
              <a:gdLst>
                <a:gd name="T0" fmla="*/ 2147483646 w 70"/>
                <a:gd name="T1" fmla="*/ 0 h 71"/>
                <a:gd name="T2" fmla="*/ 2147483646 w 70"/>
                <a:gd name="T3" fmla="*/ 0 h 71"/>
                <a:gd name="T4" fmla="*/ 2147483646 w 70"/>
                <a:gd name="T5" fmla="*/ 2147483646 h 71"/>
                <a:gd name="T6" fmla="*/ 2147483646 w 70"/>
                <a:gd name="T7" fmla="*/ 2147483646 h 71"/>
                <a:gd name="T8" fmla="*/ 2147483646 w 70"/>
                <a:gd name="T9" fmla="*/ 2147483646 h 71"/>
                <a:gd name="T10" fmla="*/ 2147483646 w 70"/>
                <a:gd name="T11" fmla="*/ 2147483646 h 71"/>
                <a:gd name="T12" fmla="*/ 2147483646 w 70"/>
                <a:gd name="T13" fmla="*/ 2147483646 h 71"/>
                <a:gd name="T14" fmla="*/ 2147483646 w 70"/>
                <a:gd name="T15" fmla="*/ 2147483646 h 71"/>
                <a:gd name="T16" fmla="*/ 2147483646 w 70"/>
                <a:gd name="T17" fmla="*/ 2147483646 h 71"/>
                <a:gd name="T18" fmla="*/ 2147483646 w 70"/>
                <a:gd name="T19" fmla="*/ 2147483646 h 71"/>
                <a:gd name="T20" fmla="*/ 2147483646 w 70"/>
                <a:gd name="T21" fmla="*/ 2147483646 h 71"/>
                <a:gd name="T22" fmla="*/ 2147483646 w 70"/>
                <a:gd name="T23" fmla="*/ 2147483646 h 71"/>
                <a:gd name="T24" fmla="*/ 0 w 70"/>
                <a:gd name="T25" fmla="*/ 2147483646 h 71"/>
                <a:gd name="T26" fmla="*/ 2147483646 w 70"/>
                <a:gd name="T27" fmla="*/ 2147483646 h 71"/>
                <a:gd name="T28" fmla="*/ 2147483646 w 70"/>
                <a:gd name="T29" fmla="*/ 2147483646 h 71"/>
                <a:gd name="T30" fmla="*/ 2147483646 w 70"/>
                <a:gd name="T31" fmla="*/ 0 h 71"/>
                <a:gd name="T32" fmla="*/ 2147483646 w 70"/>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35" y="0"/>
                  </a:moveTo>
                  <a:lnTo>
                    <a:pt x="50" y="0"/>
                  </a:lnTo>
                  <a:lnTo>
                    <a:pt x="62" y="9"/>
                  </a:lnTo>
                  <a:lnTo>
                    <a:pt x="67" y="21"/>
                  </a:lnTo>
                  <a:lnTo>
                    <a:pt x="70" y="36"/>
                  </a:lnTo>
                  <a:lnTo>
                    <a:pt x="67" y="47"/>
                  </a:lnTo>
                  <a:lnTo>
                    <a:pt x="62" y="59"/>
                  </a:lnTo>
                  <a:lnTo>
                    <a:pt x="50" y="68"/>
                  </a:lnTo>
                  <a:lnTo>
                    <a:pt x="35" y="71"/>
                  </a:lnTo>
                  <a:lnTo>
                    <a:pt x="20" y="68"/>
                  </a:lnTo>
                  <a:lnTo>
                    <a:pt x="12" y="59"/>
                  </a:lnTo>
                  <a:lnTo>
                    <a:pt x="3" y="47"/>
                  </a:lnTo>
                  <a:lnTo>
                    <a:pt x="0" y="36"/>
                  </a:lnTo>
                  <a:lnTo>
                    <a:pt x="3" y="21"/>
                  </a:lnTo>
                  <a:lnTo>
                    <a:pt x="12" y="9"/>
                  </a:lnTo>
                  <a:lnTo>
                    <a:pt x="20" y="0"/>
                  </a:lnTo>
                  <a:lnTo>
                    <a:pt x="35"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6" name="Freeform 72"/>
            <p:cNvSpPr>
              <a:spLocks/>
            </p:cNvSpPr>
            <p:nvPr/>
          </p:nvSpPr>
          <p:spPr bwMode="auto">
            <a:xfrm>
              <a:off x="1831181" y="2949576"/>
              <a:ext cx="111125" cy="112713"/>
            </a:xfrm>
            <a:custGeom>
              <a:avLst/>
              <a:gdLst>
                <a:gd name="T0" fmla="*/ 2147483646 w 70"/>
                <a:gd name="T1" fmla="*/ 0 h 71"/>
                <a:gd name="T2" fmla="*/ 2147483646 w 70"/>
                <a:gd name="T3" fmla="*/ 0 h 71"/>
                <a:gd name="T4" fmla="*/ 2147483646 w 70"/>
                <a:gd name="T5" fmla="*/ 2147483646 h 71"/>
                <a:gd name="T6" fmla="*/ 2147483646 w 70"/>
                <a:gd name="T7" fmla="*/ 2147483646 h 71"/>
                <a:gd name="T8" fmla="*/ 2147483646 w 70"/>
                <a:gd name="T9" fmla="*/ 2147483646 h 71"/>
                <a:gd name="T10" fmla="*/ 2147483646 w 70"/>
                <a:gd name="T11" fmla="*/ 2147483646 h 71"/>
                <a:gd name="T12" fmla="*/ 2147483646 w 70"/>
                <a:gd name="T13" fmla="*/ 2147483646 h 71"/>
                <a:gd name="T14" fmla="*/ 2147483646 w 70"/>
                <a:gd name="T15" fmla="*/ 2147483646 h 71"/>
                <a:gd name="T16" fmla="*/ 2147483646 w 70"/>
                <a:gd name="T17" fmla="*/ 2147483646 h 71"/>
                <a:gd name="T18" fmla="*/ 2147483646 w 70"/>
                <a:gd name="T19" fmla="*/ 2147483646 h 71"/>
                <a:gd name="T20" fmla="*/ 2147483646 w 70"/>
                <a:gd name="T21" fmla="*/ 2147483646 h 71"/>
                <a:gd name="T22" fmla="*/ 2147483646 w 70"/>
                <a:gd name="T23" fmla="*/ 2147483646 h 71"/>
                <a:gd name="T24" fmla="*/ 0 w 70"/>
                <a:gd name="T25" fmla="*/ 2147483646 h 71"/>
                <a:gd name="T26" fmla="*/ 2147483646 w 70"/>
                <a:gd name="T27" fmla="*/ 2147483646 h 71"/>
                <a:gd name="T28" fmla="*/ 2147483646 w 70"/>
                <a:gd name="T29" fmla="*/ 2147483646 h 71"/>
                <a:gd name="T30" fmla="*/ 2147483646 w 70"/>
                <a:gd name="T31" fmla="*/ 0 h 71"/>
                <a:gd name="T32" fmla="*/ 2147483646 w 70"/>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1">
                  <a:moveTo>
                    <a:pt x="35" y="0"/>
                  </a:moveTo>
                  <a:lnTo>
                    <a:pt x="50" y="0"/>
                  </a:lnTo>
                  <a:lnTo>
                    <a:pt x="62" y="9"/>
                  </a:lnTo>
                  <a:lnTo>
                    <a:pt x="67" y="21"/>
                  </a:lnTo>
                  <a:lnTo>
                    <a:pt x="70" y="36"/>
                  </a:lnTo>
                  <a:lnTo>
                    <a:pt x="67" y="47"/>
                  </a:lnTo>
                  <a:lnTo>
                    <a:pt x="62" y="59"/>
                  </a:lnTo>
                  <a:lnTo>
                    <a:pt x="50" y="68"/>
                  </a:lnTo>
                  <a:lnTo>
                    <a:pt x="35" y="71"/>
                  </a:lnTo>
                  <a:lnTo>
                    <a:pt x="20" y="68"/>
                  </a:lnTo>
                  <a:lnTo>
                    <a:pt x="12" y="59"/>
                  </a:lnTo>
                  <a:lnTo>
                    <a:pt x="3" y="47"/>
                  </a:lnTo>
                  <a:lnTo>
                    <a:pt x="0" y="36"/>
                  </a:lnTo>
                  <a:lnTo>
                    <a:pt x="3" y="21"/>
                  </a:lnTo>
                  <a:lnTo>
                    <a:pt x="12" y="9"/>
                  </a:lnTo>
                  <a:lnTo>
                    <a:pt x="20" y="0"/>
                  </a:lnTo>
                  <a:lnTo>
                    <a:pt x="35"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7" name="Freeform 73"/>
            <p:cNvSpPr>
              <a:spLocks/>
            </p:cNvSpPr>
            <p:nvPr/>
          </p:nvSpPr>
          <p:spPr bwMode="auto">
            <a:xfrm>
              <a:off x="1191418" y="3589338"/>
              <a:ext cx="112713" cy="112713"/>
            </a:xfrm>
            <a:custGeom>
              <a:avLst/>
              <a:gdLst>
                <a:gd name="T0" fmla="*/ 2147483646 w 71"/>
                <a:gd name="T1" fmla="*/ 0 h 71"/>
                <a:gd name="T2" fmla="*/ 2147483646 w 71"/>
                <a:gd name="T3" fmla="*/ 2147483646 h 71"/>
                <a:gd name="T4" fmla="*/ 2147483646 w 71"/>
                <a:gd name="T5" fmla="*/ 2147483646 h 71"/>
                <a:gd name="T6" fmla="*/ 2147483646 w 71"/>
                <a:gd name="T7" fmla="*/ 2147483646 h 71"/>
                <a:gd name="T8" fmla="*/ 2147483646 w 71"/>
                <a:gd name="T9" fmla="*/ 2147483646 h 71"/>
                <a:gd name="T10" fmla="*/ 2147483646 w 71"/>
                <a:gd name="T11" fmla="*/ 2147483646 h 71"/>
                <a:gd name="T12" fmla="*/ 2147483646 w 71"/>
                <a:gd name="T13" fmla="*/ 2147483646 h 71"/>
                <a:gd name="T14" fmla="*/ 2147483646 w 71"/>
                <a:gd name="T15" fmla="*/ 2147483646 h 71"/>
                <a:gd name="T16" fmla="*/ 2147483646 w 71"/>
                <a:gd name="T17" fmla="*/ 2147483646 h 71"/>
                <a:gd name="T18" fmla="*/ 2147483646 w 71"/>
                <a:gd name="T19" fmla="*/ 2147483646 h 71"/>
                <a:gd name="T20" fmla="*/ 2147483646 w 71"/>
                <a:gd name="T21" fmla="*/ 2147483646 h 71"/>
                <a:gd name="T22" fmla="*/ 0 w 71"/>
                <a:gd name="T23" fmla="*/ 2147483646 h 71"/>
                <a:gd name="T24" fmla="*/ 0 w 71"/>
                <a:gd name="T25" fmla="*/ 2147483646 h 71"/>
                <a:gd name="T26" fmla="*/ 0 w 71"/>
                <a:gd name="T27" fmla="*/ 2147483646 h 71"/>
                <a:gd name="T28" fmla="*/ 2147483646 w 71"/>
                <a:gd name="T29" fmla="*/ 2147483646 h 71"/>
                <a:gd name="T30" fmla="*/ 2147483646 w 71"/>
                <a:gd name="T31" fmla="*/ 2147483646 h 71"/>
                <a:gd name="T32" fmla="*/ 2147483646 w 71"/>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1">
                  <a:moveTo>
                    <a:pt x="35" y="0"/>
                  </a:moveTo>
                  <a:lnTo>
                    <a:pt x="47" y="3"/>
                  </a:lnTo>
                  <a:lnTo>
                    <a:pt x="59" y="12"/>
                  </a:lnTo>
                  <a:lnTo>
                    <a:pt x="68" y="21"/>
                  </a:lnTo>
                  <a:lnTo>
                    <a:pt x="71" y="35"/>
                  </a:lnTo>
                  <a:lnTo>
                    <a:pt x="68" y="50"/>
                  </a:lnTo>
                  <a:lnTo>
                    <a:pt x="59" y="62"/>
                  </a:lnTo>
                  <a:lnTo>
                    <a:pt x="47" y="68"/>
                  </a:lnTo>
                  <a:lnTo>
                    <a:pt x="35" y="71"/>
                  </a:lnTo>
                  <a:lnTo>
                    <a:pt x="21" y="68"/>
                  </a:lnTo>
                  <a:lnTo>
                    <a:pt x="9" y="62"/>
                  </a:lnTo>
                  <a:lnTo>
                    <a:pt x="0" y="50"/>
                  </a:lnTo>
                  <a:lnTo>
                    <a:pt x="0" y="35"/>
                  </a:lnTo>
                  <a:lnTo>
                    <a:pt x="0" y="21"/>
                  </a:lnTo>
                  <a:lnTo>
                    <a:pt x="9" y="12"/>
                  </a:lnTo>
                  <a:lnTo>
                    <a:pt x="21" y="3"/>
                  </a:lnTo>
                  <a:lnTo>
                    <a:pt x="35"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78" name="Freeform 74"/>
            <p:cNvSpPr>
              <a:spLocks/>
            </p:cNvSpPr>
            <p:nvPr/>
          </p:nvSpPr>
          <p:spPr bwMode="auto">
            <a:xfrm>
              <a:off x="1191418" y="3589338"/>
              <a:ext cx="112713" cy="112713"/>
            </a:xfrm>
            <a:custGeom>
              <a:avLst/>
              <a:gdLst>
                <a:gd name="T0" fmla="*/ 2147483646 w 71"/>
                <a:gd name="T1" fmla="*/ 0 h 71"/>
                <a:gd name="T2" fmla="*/ 2147483646 w 71"/>
                <a:gd name="T3" fmla="*/ 2147483646 h 71"/>
                <a:gd name="T4" fmla="*/ 2147483646 w 71"/>
                <a:gd name="T5" fmla="*/ 2147483646 h 71"/>
                <a:gd name="T6" fmla="*/ 2147483646 w 71"/>
                <a:gd name="T7" fmla="*/ 2147483646 h 71"/>
                <a:gd name="T8" fmla="*/ 2147483646 w 71"/>
                <a:gd name="T9" fmla="*/ 2147483646 h 71"/>
                <a:gd name="T10" fmla="*/ 2147483646 w 71"/>
                <a:gd name="T11" fmla="*/ 2147483646 h 71"/>
                <a:gd name="T12" fmla="*/ 2147483646 w 71"/>
                <a:gd name="T13" fmla="*/ 2147483646 h 71"/>
                <a:gd name="T14" fmla="*/ 2147483646 w 71"/>
                <a:gd name="T15" fmla="*/ 2147483646 h 71"/>
                <a:gd name="T16" fmla="*/ 2147483646 w 71"/>
                <a:gd name="T17" fmla="*/ 2147483646 h 71"/>
                <a:gd name="T18" fmla="*/ 2147483646 w 71"/>
                <a:gd name="T19" fmla="*/ 2147483646 h 71"/>
                <a:gd name="T20" fmla="*/ 2147483646 w 71"/>
                <a:gd name="T21" fmla="*/ 2147483646 h 71"/>
                <a:gd name="T22" fmla="*/ 0 w 71"/>
                <a:gd name="T23" fmla="*/ 2147483646 h 71"/>
                <a:gd name="T24" fmla="*/ 0 w 71"/>
                <a:gd name="T25" fmla="*/ 2147483646 h 71"/>
                <a:gd name="T26" fmla="*/ 0 w 71"/>
                <a:gd name="T27" fmla="*/ 2147483646 h 71"/>
                <a:gd name="T28" fmla="*/ 2147483646 w 71"/>
                <a:gd name="T29" fmla="*/ 2147483646 h 71"/>
                <a:gd name="T30" fmla="*/ 2147483646 w 71"/>
                <a:gd name="T31" fmla="*/ 2147483646 h 71"/>
                <a:gd name="T32" fmla="*/ 2147483646 w 71"/>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1">
                  <a:moveTo>
                    <a:pt x="35" y="0"/>
                  </a:moveTo>
                  <a:lnTo>
                    <a:pt x="47" y="3"/>
                  </a:lnTo>
                  <a:lnTo>
                    <a:pt x="59" y="12"/>
                  </a:lnTo>
                  <a:lnTo>
                    <a:pt x="68" y="21"/>
                  </a:lnTo>
                  <a:lnTo>
                    <a:pt x="71" y="35"/>
                  </a:lnTo>
                  <a:lnTo>
                    <a:pt x="68" y="50"/>
                  </a:lnTo>
                  <a:lnTo>
                    <a:pt x="59" y="62"/>
                  </a:lnTo>
                  <a:lnTo>
                    <a:pt x="47" y="68"/>
                  </a:lnTo>
                  <a:lnTo>
                    <a:pt x="35" y="71"/>
                  </a:lnTo>
                  <a:lnTo>
                    <a:pt x="21" y="68"/>
                  </a:lnTo>
                  <a:lnTo>
                    <a:pt x="9" y="62"/>
                  </a:lnTo>
                  <a:lnTo>
                    <a:pt x="0" y="50"/>
                  </a:lnTo>
                  <a:lnTo>
                    <a:pt x="0" y="35"/>
                  </a:lnTo>
                  <a:lnTo>
                    <a:pt x="0" y="21"/>
                  </a:lnTo>
                  <a:lnTo>
                    <a:pt x="9" y="12"/>
                  </a:lnTo>
                  <a:lnTo>
                    <a:pt x="21" y="3"/>
                  </a:lnTo>
                  <a:lnTo>
                    <a:pt x="35"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79" name="Freeform 75"/>
            <p:cNvSpPr>
              <a:spLocks/>
            </p:cNvSpPr>
            <p:nvPr/>
          </p:nvSpPr>
          <p:spPr bwMode="auto">
            <a:xfrm>
              <a:off x="765968" y="4005263"/>
              <a:ext cx="117475" cy="115888"/>
            </a:xfrm>
            <a:custGeom>
              <a:avLst/>
              <a:gdLst>
                <a:gd name="T0" fmla="*/ 2147483646 w 74"/>
                <a:gd name="T1" fmla="*/ 0 h 73"/>
                <a:gd name="T2" fmla="*/ 2147483646 w 74"/>
                <a:gd name="T3" fmla="*/ 2147483646 h 73"/>
                <a:gd name="T4" fmla="*/ 2147483646 w 74"/>
                <a:gd name="T5" fmla="*/ 2147483646 h 73"/>
                <a:gd name="T6" fmla="*/ 2147483646 w 74"/>
                <a:gd name="T7" fmla="*/ 2147483646 h 73"/>
                <a:gd name="T8" fmla="*/ 2147483646 w 74"/>
                <a:gd name="T9" fmla="*/ 2147483646 h 73"/>
                <a:gd name="T10" fmla="*/ 2147483646 w 74"/>
                <a:gd name="T11" fmla="*/ 2147483646 h 73"/>
                <a:gd name="T12" fmla="*/ 2147483646 w 74"/>
                <a:gd name="T13" fmla="*/ 2147483646 h 73"/>
                <a:gd name="T14" fmla="*/ 2147483646 w 74"/>
                <a:gd name="T15" fmla="*/ 2147483646 h 73"/>
                <a:gd name="T16" fmla="*/ 2147483646 w 74"/>
                <a:gd name="T17" fmla="*/ 2147483646 h 73"/>
                <a:gd name="T18" fmla="*/ 2147483646 w 74"/>
                <a:gd name="T19" fmla="*/ 2147483646 h 73"/>
                <a:gd name="T20" fmla="*/ 2147483646 w 74"/>
                <a:gd name="T21" fmla="*/ 2147483646 h 73"/>
                <a:gd name="T22" fmla="*/ 2147483646 w 74"/>
                <a:gd name="T23" fmla="*/ 2147483646 h 73"/>
                <a:gd name="T24" fmla="*/ 0 w 74"/>
                <a:gd name="T25" fmla="*/ 2147483646 h 73"/>
                <a:gd name="T26" fmla="*/ 2147483646 w 74"/>
                <a:gd name="T27" fmla="*/ 2147483646 h 73"/>
                <a:gd name="T28" fmla="*/ 2147483646 w 74"/>
                <a:gd name="T29" fmla="*/ 2147483646 h 73"/>
                <a:gd name="T30" fmla="*/ 2147483646 w 74"/>
                <a:gd name="T31" fmla="*/ 2147483646 h 73"/>
                <a:gd name="T32" fmla="*/ 2147483646 w 74"/>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73">
                  <a:moveTo>
                    <a:pt x="39" y="0"/>
                  </a:moveTo>
                  <a:lnTo>
                    <a:pt x="50" y="3"/>
                  </a:lnTo>
                  <a:lnTo>
                    <a:pt x="62" y="12"/>
                  </a:lnTo>
                  <a:lnTo>
                    <a:pt x="71" y="23"/>
                  </a:lnTo>
                  <a:lnTo>
                    <a:pt x="74" y="38"/>
                  </a:lnTo>
                  <a:lnTo>
                    <a:pt x="71" y="50"/>
                  </a:lnTo>
                  <a:lnTo>
                    <a:pt x="62" y="62"/>
                  </a:lnTo>
                  <a:lnTo>
                    <a:pt x="50" y="70"/>
                  </a:lnTo>
                  <a:lnTo>
                    <a:pt x="39" y="73"/>
                  </a:lnTo>
                  <a:lnTo>
                    <a:pt x="24" y="70"/>
                  </a:lnTo>
                  <a:lnTo>
                    <a:pt x="12" y="62"/>
                  </a:lnTo>
                  <a:lnTo>
                    <a:pt x="3" y="50"/>
                  </a:lnTo>
                  <a:lnTo>
                    <a:pt x="0" y="38"/>
                  </a:lnTo>
                  <a:lnTo>
                    <a:pt x="3" y="23"/>
                  </a:lnTo>
                  <a:lnTo>
                    <a:pt x="12" y="12"/>
                  </a:lnTo>
                  <a:lnTo>
                    <a:pt x="24" y="3"/>
                  </a:lnTo>
                  <a:lnTo>
                    <a:pt x="39"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80" name="Freeform 76"/>
            <p:cNvSpPr>
              <a:spLocks/>
            </p:cNvSpPr>
            <p:nvPr/>
          </p:nvSpPr>
          <p:spPr bwMode="auto">
            <a:xfrm>
              <a:off x="765968" y="4005263"/>
              <a:ext cx="117475" cy="115888"/>
            </a:xfrm>
            <a:custGeom>
              <a:avLst/>
              <a:gdLst>
                <a:gd name="T0" fmla="*/ 2147483646 w 74"/>
                <a:gd name="T1" fmla="*/ 0 h 73"/>
                <a:gd name="T2" fmla="*/ 2147483646 w 74"/>
                <a:gd name="T3" fmla="*/ 2147483646 h 73"/>
                <a:gd name="T4" fmla="*/ 2147483646 w 74"/>
                <a:gd name="T5" fmla="*/ 2147483646 h 73"/>
                <a:gd name="T6" fmla="*/ 2147483646 w 74"/>
                <a:gd name="T7" fmla="*/ 2147483646 h 73"/>
                <a:gd name="T8" fmla="*/ 2147483646 w 74"/>
                <a:gd name="T9" fmla="*/ 2147483646 h 73"/>
                <a:gd name="T10" fmla="*/ 2147483646 w 74"/>
                <a:gd name="T11" fmla="*/ 2147483646 h 73"/>
                <a:gd name="T12" fmla="*/ 2147483646 w 74"/>
                <a:gd name="T13" fmla="*/ 2147483646 h 73"/>
                <a:gd name="T14" fmla="*/ 2147483646 w 74"/>
                <a:gd name="T15" fmla="*/ 2147483646 h 73"/>
                <a:gd name="T16" fmla="*/ 2147483646 w 74"/>
                <a:gd name="T17" fmla="*/ 2147483646 h 73"/>
                <a:gd name="T18" fmla="*/ 2147483646 w 74"/>
                <a:gd name="T19" fmla="*/ 2147483646 h 73"/>
                <a:gd name="T20" fmla="*/ 2147483646 w 74"/>
                <a:gd name="T21" fmla="*/ 2147483646 h 73"/>
                <a:gd name="T22" fmla="*/ 2147483646 w 74"/>
                <a:gd name="T23" fmla="*/ 2147483646 h 73"/>
                <a:gd name="T24" fmla="*/ 0 w 74"/>
                <a:gd name="T25" fmla="*/ 2147483646 h 73"/>
                <a:gd name="T26" fmla="*/ 2147483646 w 74"/>
                <a:gd name="T27" fmla="*/ 2147483646 h 73"/>
                <a:gd name="T28" fmla="*/ 2147483646 w 74"/>
                <a:gd name="T29" fmla="*/ 2147483646 h 73"/>
                <a:gd name="T30" fmla="*/ 2147483646 w 74"/>
                <a:gd name="T31" fmla="*/ 2147483646 h 73"/>
                <a:gd name="T32" fmla="*/ 2147483646 w 74"/>
                <a:gd name="T33" fmla="*/ 0 h 7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73">
                  <a:moveTo>
                    <a:pt x="39" y="0"/>
                  </a:moveTo>
                  <a:lnTo>
                    <a:pt x="50" y="3"/>
                  </a:lnTo>
                  <a:lnTo>
                    <a:pt x="62" y="12"/>
                  </a:lnTo>
                  <a:lnTo>
                    <a:pt x="71" y="23"/>
                  </a:lnTo>
                  <a:lnTo>
                    <a:pt x="74" y="38"/>
                  </a:lnTo>
                  <a:lnTo>
                    <a:pt x="71" y="50"/>
                  </a:lnTo>
                  <a:lnTo>
                    <a:pt x="62" y="62"/>
                  </a:lnTo>
                  <a:lnTo>
                    <a:pt x="50" y="70"/>
                  </a:lnTo>
                  <a:lnTo>
                    <a:pt x="39" y="73"/>
                  </a:lnTo>
                  <a:lnTo>
                    <a:pt x="24" y="70"/>
                  </a:lnTo>
                  <a:lnTo>
                    <a:pt x="12" y="62"/>
                  </a:lnTo>
                  <a:lnTo>
                    <a:pt x="3" y="50"/>
                  </a:lnTo>
                  <a:lnTo>
                    <a:pt x="0" y="38"/>
                  </a:lnTo>
                  <a:lnTo>
                    <a:pt x="3" y="23"/>
                  </a:lnTo>
                  <a:lnTo>
                    <a:pt x="12" y="12"/>
                  </a:lnTo>
                  <a:lnTo>
                    <a:pt x="24" y="3"/>
                  </a:lnTo>
                  <a:lnTo>
                    <a:pt x="39"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81" name="Rectangle 77"/>
            <p:cNvSpPr>
              <a:spLocks noChangeArrowheads="1"/>
            </p:cNvSpPr>
            <p:nvPr/>
          </p:nvSpPr>
          <p:spPr bwMode="auto">
            <a:xfrm>
              <a:off x="1648618" y="3170238"/>
              <a:ext cx="144463" cy="36513"/>
            </a:xfrm>
            <a:prstGeom prst="rect">
              <a:avLst/>
            </a:prstGeom>
            <a:solidFill>
              <a:srgbClr val="ED32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en-US" altLang="en-US" sz="1800"/>
            </a:p>
          </p:txBody>
        </p:sp>
        <p:sp>
          <p:nvSpPr>
            <p:cNvPr id="22582" name="Rectangle 78"/>
            <p:cNvSpPr>
              <a:spLocks noChangeArrowheads="1"/>
            </p:cNvSpPr>
            <p:nvPr/>
          </p:nvSpPr>
          <p:spPr bwMode="auto">
            <a:xfrm>
              <a:off x="1699418" y="3113088"/>
              <a:ext cx="42863" cy="149225"/>
            </a:xfrm>
            <a:prstGeom prst="rect">
              <a:avLst/>
            </a:prstGeom>
            <a:solidFill>
              <a:srgbClr val="ED32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en-US" altLang="en-US" sz="1800"/>
            </a:p>
          </p:txBody>
        </p:sp>
        <p:sp>
          <p:nvSpPr>
            <p:cNvPr id="22583" name="Rectangle 79"/>
            <p:cNvSpPr>
              <a:spLocks noChangeArrowheads="1"/>
            </p:cNvSpPr>
            <p:nvPr/>
          </p:nvSpPr>
          <p:spPr bwMode="auto">
            <a:xfrm>
              <a:off x="1999456" y="2903538"/>
              <a:ext cx="3508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cal</a:t>
              </a:r>
              <a:endParaRPr lang="en-US" altLang="en-US" sz="1800"/>
            </a:p>
          </p:txBody>
        </p:sp>
        <p:sp>
          <p:nvSpPr>
            <p:cNvPr id="22584" name="Rectangle 80"/>
            <p:cNvSpPr>
              <a:spLocks noChangeArrowheads="1"/>
            </p:cNvSpPr>
            <p:nvPr/>
          </p:nvSpPr>
          <p:spPr bwMode="auto">
            <a:xfrm>
              <a:off x="2213768" y="2641601"/>
              <a:ext cx="3508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cal</a:t>
              </a:r>
              <a:endParaRPr lang="en-US" altLang="en-US" sz="1800"/>
            </a:p>
          </p:txBody>
        </p:sp>
        <p:sp>
          <p:nvSpPr>
            <p:cNvPr id="22585" name="Rectangle 81"/>
            <p:cNvSpPr>
              <a:spLocks noChangeArrowheads="1"/>
            </p:cNvSpPr>
            <p:nvPr/>
          </p:nvSpPr>
          <p:spPr bwMode="auto">
            <a:xfrm>
              <a:off x="1321593" y="3538538"/>
              <a:ext cx="3508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cal</a:t>
              </a:r>
              <a:endParaRPr lang="en-US" altLang="en-US" sz="1800"/>
            </a:p>
          </p:txBody>
        </p:sp>
        <p:sp>
          <p:nvSpPr>
            <p:cNvPr id="22586" name="Rectangle 82"/>
            <p:cNvSpPr>
              <a:spLocks noChangeArrowheads="1"/>
            </p:cNvSpPr>
            <p:nvPr/>
          </p:nvSpPr>
          <p:spPr bwMode="auto">
            <a:xfrm>
              <a:off x="910431" y="3952876"/>
              <a:ext cx="3508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cal</a:t>
              </a:r>
              <a:endParaRPr lang="en-US" altLang="en-US" sz="1800"/>
            </a:p>
          </p:txBody>
        </p:sp>
        <p:sp>
          <p:nvSpPr>
            <p:cNvPr id="22587" name="Rectangle 83"/>
            <p:cNvSpPr>
              <a:spLocks noChangeArrowheads="1"/>
            </p:cNvSpPr>
            <p:nvPr/>
          </p:nvSpPr>
          <p:spPr bwMode="auto">
            <a:xfrm>
              <a:off x="1816893" y="3122613"/>
              <a:ext cx="90646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dirty="0">
                  <a:solidFill>
                    <a:srgbClr val="373435"/>
                  </a:solidFill>
                </a:rPr>
                <a:t>unknown</a:t>
              </a:r>
              <a:endParaRPr lang="en-US" altLang="en-US" sz="1800" dirty="0"/>
            </a:p>
          </p:txBody>
        </p:sp>
      </p:grpSp>
      <p:grpSp>
        <p:nvGrpSpPr>
          <p:cNvPr id="131" name="Group 130"/>
          <p:cNvGrpSpPr>
            <a:grpSpLocks/>
          </p:cNvGrpSpPr>
          <p:nvPr/>
        </p:nvGrpSpPr>
        <p:grpSpPr bwMode="auto">
          <a:xfrm>
            <a:off x="3381375" y="2624138"/>
            <a:ext cx="2438400" cy="1679575"/>
            <a:chOff x="3240881" y="2624774"/>
            <a:chExt cx="2438400" cy="1679575"/>
          </a:xfrm>
        </p:grpSpPr>
        <p:sp>
          <p:nvSpPr>
            <p:cNvPr id="22557" name="Freeform 89"/>
            <p:cNvSpPr>
              <a:spLocks noEditPoints="1"/>
            </p:cNvSpPr>
            <p:nvPr/>
          </p:nvSpPr>
          <p:spPr bwMode="auto">
            <a:xfrm>
              <a:off x="3240881" y="2624774"/>
              <a:ext cx="1927225" cy="1679575"/>
            </a:xfrm>
            <a:custGeom>
              <a:avLst/>
              <a:gdLst>
                <a:gd name="T0" fmla="*/ 0 w 1214"/>
                <a:gd name="T1" fmla="*/ 2147483646 h 1058"/>
                <a:gd name="T2" fmla="*/ 0 w 1214"/>
                <a:gd name="T3" fmla="*/ 0 h 1058"/>
                <a:gd name="T4" fmla="*/ 2147483646 w 1214"/>
                <a:gd name="T5" fmla="*/ 0 h 1058"/>
                <a:gd name="T6" fmla="*/ 2147483646 w 1214"/>
                <a:gd name="T7" fmla="*/ 2147483646 h 1058"/>
                <a:gd name="T8" fmla="*/ 2147483646 w 1214"/>
                <a:gd name="T9" fmla="*/ 2147483646 h 1058"/>
                <a:gd name="T10" fmla="*/ 0 w 1214"/>
                <a:gd name="T11" fmla="*/ 2147483646 h 1058"/>
                <a:gd name="T12" fmla="*/ 2147483646 w 1214"/>
                <a:gd name="T13" fmla="*/ 2147483646 h 1058"/>
                <a:gd name="T14" fmla="*/ 0 w 1214"/>
                <a:gd name="T15" fmla="*/ 2147483646 h 1058"/>
                <a:gd name="T16" fmla="*/ 0 w 1214"/>
                <a:gd name="T17" fmla="*/ 2147483646 h 1058"/>
                <a:gd name="T18" fmla="*/ 2147483646 w 1214"/>
                <a:gd name="T19" fmla="*/ 2147483646 h 1058"/>
                <a:gd name="T20" fmla="*/ 2147483646 w 1214"/>
                <a:gd name="T21" fmla="*/ 2147483646 h 1058"/>
                <a:gd name="T22" fmla="*/ 2147483646 w 1214"/>
                <a:gd name="T23" fmla="*/ 2147483646 h 1058"/>
                <a:gd name="T24" fmla="*/ 2147483646 w 1214"/>
                <a:gd name="T25" fmla="*/ 2147483646 h 1058"/>
                <a:gd name="T26" fmla="*/ 2147483646 w 1214"/>
                <a:gd name="T27" fmla="*/ 2147483646 h 1058"/>
                <a:gd name="T28" fmla="*/ 2147483646 w 1214"/>
                <a:gd name="T29" fmla="*/ 2147483646 h 10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14" h="1058">
                  <a:moveTo>
                    <a:pt x="0" y="1046"/>
                  </a:moveTo>
                  <a:lnTo>
                    <a:pt x="0" y="0"/>
                  </a:lnTo>
                  <a:lnTo>
                    <a:pt x="26" y="0"/>
                  </a:lnTo>
                  <a:lnTo>
                    <a:pt x="26" y="1046"/>
                  </a:lnTo>
                  <a:lnTo>
                    <a:pt x="15" y="1058"/>
                  </a:lnTo>
                  <a:lnTo>
                    <a:pt x="0" y="1046"/>
                  </a:lnTo>
                  <a:close/>
                  <a:moveTo>
                    <a:pt x="15" y="1058"/>
                  </a:moveTo>
                  <a:lnTo>
                    <a:pt x="0" y="1058"/>
                  </a:lnTo>
                  <a:lnTo>
                    <a:pt x="0" y="1046"/>
                  </a:lnTo>
                  <a:lnTo>
                    <a:pt x="15" y="1058"/>
                  </a:lnTo>
                  <a:close/>
                  <a:moveTo>
                    <a:pt x="1214" y="1058"/>
                  </a:moveTo>
                  <a:lnTo>
                    <a:pt x="15" y="1058"/>
                  </a:lnTo>
                  <a:lnTo>
                    <a:pt x="15" y="1035"/>
                  </a:lnTo>
                  <a:lnTo>
                    <a:pt x="1214" y="1035"/>
                  </a:lnTo>
                  <a:lnTo>
                    <a:pt x="1214" y="1058"/>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8" name="Freeform 90"/>
            <p:cNvSpPr>
              <a:spLocks/>
            </p:cNvSpPr>
            <p:nvPr/>
          </p:nvSpPr>
          <p:spPr bwMode="auto">
            <a:xfrm>
              <a:off x="3286918" y="2731136"/>
              <a:ext cx="1517650" cy="1517650"/>
            </a:xfrm>
            <a:custGeom>
              <a:avLst/>
              <a:gdLst>
                <a:gd name="T0" fmla="*/ 2147483646 w 956"/>
                <a:gd name="T1" fmla="*/ 2147483646 h 956"/>
                <a:gd name="T2" fmla="*/ 2147483646 w 956"/>
                <a:gd name="T3" fmla="*/ 2147483646 h 956"/>
                <a:gd name="T4" fmla="*/ 0 w 956"/>
                <a:gd name="T5" fmla="*/ 2147483646 h 956"/>
                <a:gd name="T6" fmla="*/ 2147483646 w 956"/>
                <a:gd name="T7" fmla="*/ 0 h 956"/>
                <a:gd name="T8" fmla="*/ 2147483646 w 956"/>
                <a:gd name="T9" fmla="*/ 2147483646 h 9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6" h="956">
                  <a:moveTo>
                    <a:pt x="956" y="15"/>
                  </a:moveTo>
                  <a:lnTo>
                    <a:pt x="18" y="956"/>
                  </a:lnTo>
                  <a:lnTo>
                    <a:pt x="0" y="938"/>
                  </a:lnTo>
                  <a:lnTo>
                    <a:pt x="938" y="0"/>
                  </a:lnTo>
                  <a:lnTo>
                    <a:pt x="956" y="15"/>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59" name="Freeform 91"/>
            <p:cNvSpPr>
              <a:spLocks/>
            </p:cNvSpPr>
            <p:nvPr/>
          </p:nvSpPr>
          <p:spPr bwMode="auto">
            <a:xfrm>
              <a:off x="4328318" y="3105786"/>
              <a:ext cx="112713" cy="111125"/>
            </a:xfrm>
            <a:custGeom>
              <a:avLst/>
              <a:gdLst>
                <a:gd name="T0" fmla="*/ 2147483646 w 71"/>
                <a:gd name="T1" fmla="*/ 0 h 70"/>
                <a:gd name="T2" fmla="*/ 2147483646 w 71"/>
                <a:gd name="T3" fmla="*/ 2147483646 h 70"/>
                <a:gd name="T4" fmla="*/ 2147483646 w 71"/>
                <a:gd name="T5" fmla="*/ 2147483646 h 70"/>
                <a:gd name="T6" fmla="*/ 2147483646 w 71"/>
                <a:gd name="T7" fmla="*/ 2147483646 h 70"/>
                <a:gd name="T8" fmla="*/ 2147483646 w 71"/>
                <a:gd name="T9" fmla="*/ 2147483646 h 70"/>
                <a:gd name="T10" fmla="*/ 2147483646 w 71"/>
                <a:gd name="T11" fmla="*/ 2147483646 h 70"/>
                <a:gd name="T12" fmla="*/ 2147483646 w 71"/>
                <a:gd name="T13" fmla="*/ 2147483646 h 70"/>
                <a:gd name="T14" fmla="*/ 2147483646 w 71"/>
                <a:gd name="T15" fmla="*/ 2147483646 h 70"/>
                <a:gd name="T16" fmla="*/ 2147483646 w 71"/>
                <a:gd name="T17" fmla="*/ 2147483646 h 70"/>
                <a:gd name="T18" fmla="*/ 2147483646 w 71"/>
                <a:gd name="T19" fmla="*/ 2147483646 h 70"/>
                <a:gd name="T20" fmla="*/ 2147483646 w 71"/>
                <a:gd name="T21" fmla="*/ 2147483646 h 70"/>
                <a:gd name="T22" fmla="*/ 2147483646 w 71"/>
                <a:gd name="T23" fmla="*/ 2147483646 h 70"/>
                <a:gd name="T24" fmla="*/ 0 w 71"/>
                <a:gd name="T25" fmla="*/ 2147483646 h 70"/>
                <a:gd name="T26" fmla="*/ 2147483646 w 71"/>
                <a:gd name="T27" fmla="*/ 2147483646 h 70"/>
                <a:gd name="T28" fmla="*/ 2147483646 w 71"/>
                <a:gd name="T29" fmla="*/ 2147483646 h 70"/>
                <a:gd name="T30" fmla="*/ 2147483646 w 71"/>
                <a:gd name="T31" fmla="*/ 2147483646 h 70"/>
                <a:gd name="T32" fmla="*/ 2147483646 w 71"/>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35" y="0"/>
                  </a:moveTo>
                  <a:lnTo>
                    <a:pt x="50" y="2"/>
                  </a:lnTo>
                  <a:lnTo>
                    <a:pt x="59" y="8"/>
                  </a:lnTo>
                  <a:lnTo>
                    <a:pt x="68" y="20"/>
                  </a:lnTo>
                  <a:lnTo>
                    <a:pt x="71" y="35"/>
                  </a:lnTo>
                  <a:lnTo>
                    <a:pt x="68" y="50"/>
                  </a:lnTo>
                  <a:lnTo>
                    <a:pt x="59" y="61"/>
                  </a:lnTo>
                  <a:lnTo>
                    <a:pt x="50" y="67"/>
                  </a:lnTo>
                  <a:lnTo>
                    <a:pt x="35" y="70"/>
                  </a:lnTo>
                  <a:lnTo>
                    <a:pt x="21" y="67"/>
                  </a:lnTo>
                  <a:lnTo>
                    <a:pt x="9" y="61"/>
                  </a:lnTo>
                  <a:lnTo>
                    <a:pt x="3" y="50"/>
                  </a:lnTo>
                  <a:lnTo>
                    <a:pt x="0" y="35"/>
                  </a:lnTo>
                  <a:lnTo>
                    <a:pt x="3" y="20"/>
                  </a:lnTo>
                  <a:lnTo>
                    <a:pt x="9" y="8"/>
                  </a:lnTo>
                  <a:lnTo>
                    <a:pt x="21" y="2"/>
                  </a:lnTo>
                  <a:lnTo>
                    <a:pt x="35"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0" name="Freeform 92"/>
            <p:cNvSpPr>
              <a:spLocks/>
            </p:cNvSpPr>
            <p:nvPr/>
          </p:nvSpPr>
          <p:spPr bwMode="auto">
            <a:xfrm>
              <a:off x="4328318" y="3105786"/>
              <a:ext cx="112713" cy="111125"/>
            </a:xfrm>
            <a:custGeom>
              <a:avLst/>
              <a:gdLst>
                <a:gd name="T0" fmla="*/ 2147483646 w 71"/>
                <a:gd name="T1" fmla="*/ 0 h 70"/>
                <a:gd name="T2" fmla="*/ 2147483646 w 71"/>
                <a:gd name="T3" fmla="*/ 2147483646 h 70"/>
                <a:gd name="T4" fmla="*/ 2147483646 w 71"/>
                <a:gd name="T5" fmla="*/ 2147483646 h 70"/>
                <a:gd name="T6" fmla="*/ 2147483646 w 71"/>
                <a:gd name="T7" fmla="*/ 2147483646 h 70"/>
                <a:gd name="T8" fmla="*/ 2147483646 w 71"/>
                <a:gd name="T9" fmla="*/ 2147483646 h 70"/>
                <a:gd name="T10" fmla="*/ 2147483646 w 71"/>
                <a:gd name="T11" fmla="*/ 2147483646 h 70"/>
                <a:gd name="T12" fmla="*/ 2147483646 w 71"/>
                <a:gd name="T13" fmla="*/ 2147483646 h 70"/>
                <a:gd name="T14" fmla="*/ 2147483646 w 71"/>
                <a:gd name="T15" fmla="*/ 2147483646 h 70"/>
                <a:gd name="T16" fmla="*/ 2147483646 w 71"/>
                <a:gd name="T17" fmla="*/ 2147483646 h 70"/>
                <a:gd name="T18" fmla="*/ 2147483646 w 71"/>
                <a:gd name="T19" fmla="*/ 2147483646 h 70"/>
                <a:gd name="T20" fmla="*/ 2147483646 w 71"/>
                <a:gd name="T21" fmla="*/ 2147483646 h 70"/>
                <a:gd name="T22" fmla="*/ 2147483646 w 71"/>
                <a:gd name="T23" fmla="*/ 2147483646 h 70"/>
                <a:gd name="T24" fmla="*/ 0 w 71"/>
                <a:gd name="T25" fmla="*/ 2147483646 h 70"/>
                <a:gd name="T26" fmla="*/ 2147483646 w 71"/>
                <a:gd name="T27" fmla="*/ 2147483646 h 70"/>
                <a:gd name="T28" fmla="*/ 2147483646 w 71"/>
                <a:gd name="T29" fmla="*/ 2147483646 h 70"/>
                <a:gd name="T30" fmla="*/ 2147483646 w 71"/>
                <a:gd name="T31" fmla="*/ 2147483646 h 70"/>
                <a:gd name="T32" fmla="*/ 2147483646 w 71"/>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35" y="0"/>
                  </a:moveTo>
                  <a:lnTo>
                    <a:pt x="50" y="2"/>
                  </a:lnTo>
                  <a:lnTo>
                    <a:pt x="59" y="8"/>
                  </a:lnTo>
                  <a:lnTo>
                    <a:pt x="68" y="20"/>
                  </a:lnTo>
                  <a:lnTo>
                    <a:pt x="71" y="35"/>
                  </a:lnTo>
                  <a:lnTo>
                    <a:pt x="68" y="50"/>
                  </a:lnTo>
                  <a:lnTo>
                    <a:pt x="59" y="61"/>
                  </a:lnTo>
                  <a:lnTo>
                    <a:pt x="50" y="67"/>
                  </a:lnTo>
                  <a:lnTo>
                    <a:pt x="35" y="70"/>
                  </a:lnTo>
                  <a:lnTo>
                    <a:pt x="21" y="67"/>
                  </a:lnTo>
                  <a:lnTo>
                    <a:pt x="9" y="61"/>
                  </a:lnTo>
                  <a:lnTo>
                    <a:pt x="3" y="50"/>
                  </a:lnTo>
                  <a:lnTo>
                    <a:pt x="0" y="35"/>
                  </a:lnTo>
                  <a:lnTo>
                    <a:pt x="3" y="20"/>
                  </a:lnTo>
                  <a:lnTo>
                    <a:pt x="9" y="8"/>
                  </a:lnTo>
                  <a:lnTo>
                    <a:pt x="21" y="2"/>
                  </a:lnTo>
                  <a:lnTo>
                    <a:pt x="35"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1" name="Freeform 93"/>
            <p:cNvSpPr>
              <a:spLocks/>
            </p:cNvSpPr>
            <p:nvPr/>
          </p:nvSpPr>
          <p:spPr bwMode="auto">
            <a:xfrm>
              <a:off x="4267993" y="3161349"/>
              <a:ext cx="111125" cy="111125"/>
            </a:xfrm>
            <a:custGeom>
              <a:avLst/>
              <a:gdLst>
                <a:gd name="T0" fmla="*/ 2147483646 w 70"/>
                <a:gd name="T1" fmla="*/ 0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0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0">
                  <a:moveTo>
                    <a:pt x="35" y="0"/>
                  </a:moveTo>
                  <a:lnTo>
                    <a:pt x="50" y="3"/>
                  </a:lnTo>
                  <a:lnTo>
                    <a:pt x="62" y="12"/>
                  </a:lnTo>
                  <a:lnTo>
                    <a:pt x="67" y="20"/>
                  </a:lnTo>
                  <a:lnTo>
                    <a:pt x="70" y="35"/>
                  </a:lnTo>
                  <a:lnTo>
                    <a:pt x="67" y="50"/>
                  </a:lnTo>
                  <a:lnTo>
                    <a:pt x="62" y="62"/>
                  </a:lnTo>
                  <a:lnTo>
                    <a:pt x="50" y="67"/>
                  </a:lnTo>
                  <a:lnTo>
                    <a:pt x="35" y="70"/>
                  </a:lnTo>
                  <a:lnTo>
                    <a:pt x="20" y="67"/>
                  </a:lnTo>
                  <a:lnTo>
                    <a:pt x="12" y="62"/>
                  </a:lnTo>
                  <a:lnTo>
                    <a:pt x="3" y="50"/>
                  </a:lnTo>
                  <a:lnTo>
                    <a:pt x="0" y="35"/>
                  </a:lnTo>
                  <a:lnTo>
                    <a:pt x="3" y="20"/>
                  </a:lnTo>
                  <a:lnTo>
                    <a:pt x="12" y="12"/>
                  </a:lnTo>
                  <a:lnTo>
                    <a:pt x="20" y="3"/>
                  </a:lnTo>
                  <a:lnTo>
                    <a:pt x="35"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2" name="Freeform 94"/>
            <p:cNvSpPr>
              <a:spLocks/>
            </p:cNvSpPr>
            <p:nvPr/>
          </p:nvSpPr>
          <p:spPr bwMode="auto">
            <a:xfrm>
              <a:off x="4267993" y="3161349"/>
              <a:ext cx="111125" cy="111125"/>
            </a:xfrm>
            <a:custGeom>
              <a:avLst/>
              <a:gdLst>
                <a:gd name="T0" fmla="*/ 2147483646 w 70"/>
                <a:gd name="T1" fmla="*/ 0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0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0">
                  <a:moveTo>
                    <a:pt x="35" y="0"/>
                  </a:moveTo>
                  <a:lnTo>
                    <a:pt x="50" y="3"/>
                  </a:lnTo>
                  <a:lnTo>
                    <a:pt x="62" y="12"/>
                  </a:lnTo>
                  <a:lnTo>
                    <a:pt x="67" y="20"/>
                  </a:lnTo>
                  <a:lnTo>
                    <a:pt x="70" y="35"/>
                  </a:lnTo>
                  <a:lnTo>
                    <a:pt x="67" y="50"/>
                  </a:lnTo>
                  <a:lnTo>
                    <a:pt x="62" y="62"/>
                  </a:lnTo>
                  <a:lnTo>
                    <a:pt x="50" y="67"/>
                  </a:lnTo>
                  <a:lnTo>
                    <a:pt x="35" y="70"/>
                  </a:lnTo>
                  <a:lnTo>
                    <a:pt x="20" y="67"/>
                  </a:lnTo>
                  <a:lnTo>
                    <a:pt x="12" y="62"/>
                  </a:lnTo>
                  <a:lnTo>
                    <a:pt x="3" y="50"/>
                  </a:lnTo>
                  <a:lnTo>
                    <a:pt x="0" y="35"/>
                  </a:lnTo>
                  <a:lnTo>
                    <a:pt x="3" y="20"/>
                  </a:lnTo>
                  <a:lnTo>
                    <a:pt x="12" y="12"/>
                  </a:lnTo>
                  <a:lnTo>
                    <a:pt x="20" y="3"/>
                  </a:lnTo>
                  <a:lnTo>
                    <a:pt x="35"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3" name="Freeform 95"/>
            <p:cNvSpPr>
              <a:spLocks/>
            </p:cNvSpPr>
            <p:nvPr/>
          </p:nvSpPr>
          <p:spPr bwMode="auto">
            <a:xfrm>
              <a:off x="4066381" y="3366136"/>
              <a:ext cx="112713" cy="112713"/>
            </a:xfrm>
            <a:custGeom>
              <a:avLst/>
              <a:gdLst>
                <a:gd name="T0" fmla="*/ 2147483646 w 71"/>
                <a:gd name="T1" fmla="*/ 0 h 71"/>
                <a:gd name="T2" fmla="*/ 2147483646 w 71"/>
                <a:gd name="T3" fmla="*/ 2147483646 h 71"/>
                <a:gd name="T4" fmla="*/ 2147483646 w 71"/>
                <a:gd name="T5" fmla="*/ 2147483646 h 71"/>
                <a:gd name="T6" fmla="*/ 2147483646 w 71"/>
                <a:gd name="T7" fmla="*/ 2147483646 h 71"/>
                <a:gd name="T8" fmla="*/ 2147483646 w 71"/>
                <a:gd name="T9" fmla="*/ 2147483646 h 71"/>
                <a:gd name="T10" fmla="*/ 2147483646 w 71"/>
                <a:gd name="T11" fmla="*/ 2147483646 h 71"/>
                <a:gd name="T12" fmla="*/ 2147483646 w 71"/>
                <a:gd name="T13" fmla="*/ 2147483646 h 71"/>
                <a:gd name="T14" fmla="*/ 2147483646 w 71"/>
                <a:gd name="T15" fmla="*/ 2147483646 h 71"/>
                <a:gd name="T16" fmla="*/ 2147483646 w 71"/>
                <a:gd name="T17" fmla="*/ 2147483646 h 71"/>
                <a:gd name="T18" fmla="*/ 2147483646 w 71"/>
                <a:gd name="T19" fmla="*/ 2147483646 h 71"/>
                <a:gd name="T20" fmla="*/ 2147483646 w 71"/>
                <a:gd name="T21" fmla="*/ 2147483646 h 71"/>
                <a:gd name="T22" fmla="*/ 2147483646 w 71"/>
                <a:gd name="T23" fmla="*/ 2147483646 h 71"/>
                <a:gd name="T24" fmla="*/ 0 w 71"/>
                <a:gd name="T25" fmla="*/ 2147483646 h 71"/>
                <a:gd name="T26" fmla="*/ 2147483646 w 71"/>
                <a:gd name="T27" fmla="*/ 2147483646 h 71"/>
                <a:gd name="T28" fmla="*/ 2147483646 w 71"/>
                <a:gd name="T29" fmla="*/ 2147483646 h 71"/>
                <a:gd name="T30" fmla="*/ 2147483646 w 71"/>
                <a:gd name="T31" fmla="*/ 2147483646 h 71"/>
                <a:gd name="T32" fmla="*/ 2147483646 w 71"/>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1">
                  <a:moveTo>
                    <a:pt x="36" y="0"/>
                  </a:moveTo>
                  <a:lnTo>
                    <a:pt x="50" y="3"/>
                  </a:lnTo>
                  <a:lnTo>
                    <a:pt x="62" y="9"/>
                  </a:lnTo>
                  <a:lnTo>
                    <a:pt x="68" y="21"/>
                  </a:lnTo>
                  <a:lnTo>
                    <a:pt x="71" y="35"/>
                  </a:lnTo>
                  <a:lnTo>
                    <a:pt x="68" y="50"/>
                  </a:lnTo>
                  <a:lnTo>
                    <a:pt x="62" y="59"/>
                  </a:lnTo>
                  <a:lnTo>
                    <a:pt x="50" y="68"/>
                  </a:lnTo>
                  <a:lnTo>
                    <a:pt x="36" y="71"/>
                  </a:lnTo>
                  <a:lnTo>
                    <a:pt x="21" y="68"/>
                  </a:lnTo>
                  <a:lnTo>
                    <a:pt x="9" y="59"/>
                  </a:lnTo>
                  <a:lnTo>
                    <a:pt x="3" y="50"/>
                  </a:lnTo>
                  <a:lnTo>
                    <a:pt x="0" y="35"/>
                  </a:lnTo>
                  <a:lnTo>
                    <a:pt x="3" y="21"/>
                  </a:lnTo>
                  <a:lnTo>
                    <a:pt x="9" y="9"/>
                  </a:lnTo>
                  <a:lnTo>
                    <a:pt x="21" y="3"/>
                  </a:lnTo>
                  <a:lnTo>
                    <a:pt x="36"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4" name="Freeform 96"/>
            <p:cNvSpPr>
              <a:spLocks/>
            </p:cNvSpPr>
            <p:nvPr/>
          </p:nvSpPr>
          <p:spPr bwMode="auto">
            <a:xfrm>
              <a:off x="4066381" y="3366136"/>
              <a:ext cx="112713" cy="112713"/>
            </a:xfrm>
            <a:custGeom>
              <a:avLst/>
              <a:gdLst>
                <a:gd name="T0" fmla="*/ 2147483646 w 71"/>
                <a:gd name="T1" fmla="*/ 0 h 71"/>
                <a:gd name="T2" fmla="*/ 2147483646 w 71"/>
                <a:gd name="T3" fmla="*/ 2147483646 h 71"/>
                <a:gd name="T4" fmla="*/ 2147483646 w 71"/>
                <a:gd name="T5" fmla="*/ 2147483646 h 71"/>
                <a:gd name="T6" fmla="*/ 2147483646 w 71"/>
                <a:gd name="T7" fmla="*/ 2147483646 h 71"/>
                <a:gd name="T8" fmla="*/ 2147483646 w 71"/>
                <a:gd name="T9" fmla="*/ 2147483646 h 71"/>
                <a:gd name="T10" fmla="*/ 2147483646 w 71"/>
                <a:gd name="T11" fmla="*/ 2147483646 h 71"/>
                <a:gd name="T12" fmla="*/ 2147483646 w 71"/>
                <a:gd name="T13" fmla="*/ 2147483646 h 71"/>
                <a:gd name="T14" fmla="*/ 2147483646 w 71"/>
                <a:gd name="T15" fmla="*/ 2147483646 h 71"/>
                <a:gd name="T16" fmla="*/ 2147483646 w 71"/>
                <a:gd name="T17" fmla="*/ 2147483646 h 71"/>
                <a:gd name="T18" fmla="*/ 2147483646 w 71"/>
                <a:gd name="T19" fmla="*/ 2147483646 h 71"/>
                <a:gd name="T20" fmla="*/ 2147483646 w 71"/>
                <a:gd name="T21" fmla="*/ 2147483646 h 71"/>
                <a:gd name="T22" fmla="*/ 2147483646 w 71"/>
                <a:gd name="T23" fmla="*/ 2147483646 h 71"/>
                <a:gd name="T24" fmla="*/ 0 w 71"/>
                <a:gd name="T25" fmla="*/ 2147483646 h 71"/>
                <a:gd name="T26" fmla="*/ 2147483646 w 71"/>
                <a:gd name="T27" fmla="*/ 2147483646 h 71"/>
                <a:gd name="T28" fmla="*/ 2147483646 w 71"/>
                <a:gd name="T29" fmla="*/ 2147483646 h 71"/>
                <a:gd name="T30" fmla="*/ 2147483646 w 71"/>
                <a:gd name="T31" fmla="*/ 2147483646 h 71"/>
                <a:gd name="T32" fmla="*/ 2147483646 w 71"/>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1">
                  <a:moveTo>
                    <a:pt x="36" y="0"/>
                  </a:moveTo>
                  <a:lnTo>
                    <a:pt x="50" y="3"/>
                  </a:lnTo>
                  <a:lnTo>
                    <a:pt x="62" y="9"/>
                  </a:lnTo>
                  <a:lnTo>
                    <a:pt x="68" y="21"/>
                  </a:lnTo>
                  <a:lnTo>
                    <a:pt x="71" y="35"/>
                  </a:lnTo>
                  <a:lnTo>
                    <a:pt x="68" y="50"/>
                  </a:lnTo>
                  <a:lnTo>
                    <a:pt x="62" y="59"/>
                  </a:lnTo>
                  <a:lnTo>
                    <a:pt x="50" y="68"/>
                  </a:lnTo>
                  <a:lnTo>
                    <a:pt x="36" y="71"/>
                  </a:lnTo>
                  <a:lnTo>
                    <a:pt x="21" y="68"/>
                  </a:lnTo>
                  <a:lnTo>
                    <a:pt x="9" y="59"/>
                  </a:lnTo>
                  <a:lnTo>
                    <a:pt x="3" y="50"/>
                  </a:lnTo>
                  <a:lnTo>
                    <a:pt x="0" y="35"/>
                  </a:lnTo>
                  <a:lnTo>
                    <a:pt x="3" y="21"/>
                  </a:lnTo>
                  <a:lnTo>
                    <a:pt x="9" y="9"/>
                  </a:lnTo>
                  <a:lnTo>
                    <a:pt x="21" y="3"/>
                  </a:lnTo>
                  <a:lnTo>
                    <a:pt x="36"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5" name="Freeform 97"/>
            <p:cNvSpPr>
              <a:spLocks/>
            </p:cNvSpPr>
            <p:nvPr/>
          </p:nvSpPr>
          <p:spPr bwMode="auto">
            <a:xfrm>
              <a:off x="4020343" y="3404236"/>
              <a:ext cx="112713" cy="111125"/>
            </a:xfrm>
            <a:custGeom>
              <a:avLst/>
              <a:gdLst>
                <a:gd name="T0" fmla="*/ 2147483646 w 71"/>
                <a:gd name="T1" fmla="*/ 0 h 70"/>
                <a:gd name="T2" fmla="*/ 2147483646 w 71"/>
                <a:gd name="T3" fmla="*/ 2147483646 h 70"/>
                <a:gd name="T4" fmla="*/ 2147483646 w 71"/>
                <a:gd name="T5" fmla="*/ 2147483646 h 70"/>
                <a:gd name="T6" fmla="*/ 2147483646 w 71"/>
                <a:gd name="T7" fmla="*/ 2147483646 h 70"/>
                <a:gd name="T8" fmla="*/ 2147483646 w 71"/>
                <a:gd name="T9" fmla="*/ 2147483646 h 70"/>
                <a:gd name="T10" fmla="*/ 2147483646 w 71"/>
                <a:gd name="T11" fmla="*/ 2147483646 h 70"/>
                <a:gd name="T12" fmla="*/ 2147483646 w 71"/>
                <a:gd name="T13" fmla="*/ 2147483646 h 70"/>
                <a:gd name="T14" fmla="*/ 2147483646 w 71"/>
                <a:gd name="T15" fmla="*/ 2147483646 h 70"/>
                <a:gd name="T16" fmla="*/ 2147483646 w 71"/>
                <a:gd name="T17" fmla="*/ 2147483646 h 70"/>
                <a:gd name="T18" fmla="*/ 2147483646 w 71"/>
                <a:gd name="T19" fmla="*/ 2147483646 h 70"/>
                <a:gd name="T20" fmla="*/ 2147483646 w 71"/>
                <a:gd name="T21" fmla="*/ 2147483646 h 70"/>
                <a:gd name="T22" fmla="*/ 2147483646 w 71"/>
                <a:gd name="T23" fmla="*/ 2147483646 h 70"/>
                <a:gd name="T24" fmla="*/ 0 w 71"/>
                <a:gd name="T25" fmla="*/ 2147483646 h 70"/>
                <a:gd name="T26" fmla="*/ 2147483646 w 71"/>
                <a:gd name="T27" fmla="*/ 2147483646 h 70"/>
                <a:gd name="T28" fmla="*/ 2147483646 w 71"/>
                <a:gd name="T29" fmla="*/ 2147483646 h 70"/>
                <a:gd name="T30" fmla="*/ 2147483646 w 71"/>
                <a:gd name="T31" fmla="*/ 2147483646 h 70"/>
                <a:gd name="T32" fmla="*/ 2147483646 w 71"/>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35" y="0"/>
                  </a:moveTo>
                  <a:lnTo>
                    <a:pt x="50" y="3"/>
                  </a:lnTo>
                  <a:lnTo>
                    <a:pt x="62" y="8"/>
                  </a:lnTo>
                  <a:lnTo>
                    <a:pt x="68" y="20"/>
                  </a:lnTo>
                  <a:lnTo>
                    <a:pt x="71" y="35"/>
                  </a:lnTo>
                  <a:lnTo>
                    <a:pt x="68" y="50"/>
                  </a:lnTo>
                  <a:lnTo>
                    <a:pt x="62" y="61"/>
                  </a:lnTo>
                  <a:lnTo>
                    <a:pt x="50" y="67"/>
                  </a:lnTo>
                  <a:lnTo>
                    <a:pt x="35" y="70"/>
                  </a:lnTo>
                  <a:lnTo>
                    <a:pt x="21" y="67"/>
                  </a:lnTo>
                  <a:lnTo>
                    <a:pt x="12" y="61"/>
                  </a:lnTo>
                  <a:lnTo>
                    <a:pt x="3" y="50"/>
                  </a:lnTo>
                  <a:lnTo>
                    <a:pt x="0" y="35"/>
                  </a:lnTo>
                  <a:lnTo>
                    <a:pt x="3" y="20"/>
                  </a:lnTo>
                  <a:lnTo>
                    <a:pt x="12" y="8"/>
                  </a:lnTo>
                  <a:lnTo>
                    <a:pt x="21" y="3"/>
                  </a:lnTo>
                  <a:lnTo>
                    <a:pt x="35"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66" name="Freeform 98"/>
            <p:cNvSpPr>
              <a:spLocks/>
            </p:cNvSpPr>
            <p:nvPr/>
          </p:nvSpPr>
          <p:spPr bwMode="auto">
            <a:xfrm>
              <a:off x="4020343" y="3404236"/>
              <a:ext cx="112713" cy="111125"/>
            </a:xfrm>
            <a:custGeom>
              <a:avLst/>
              <a:gdLst>
                <a:gd name="T0" fmla="*/ 2147483646 w 71"/>
                <a:gd name="T1" fmla="*/ 0 h 70"/>
                <a:gd name="T2" fmla="*/ 2147483646 w 71"/>
                <a:gd name="T3" fmla="*/ 2147483646 h 70"/>
                <a:gd name="T4" fmla="*/ 2147483646 w 71"/>
                <a:gd name="T5" fmla="*/ 2147483646 h 70"/>
                <a:gd name="T6" fmla="*/ 2147483646 w 71"/>
                <a:gd name="T7" fmla="*/ 2147483646 h 70"/>
                <a:gd name="T8" fmla="*/ 2147483646 w 71"/>
                <a:gd name="T9" fmla="*/ 2147483646 h 70"/>
                <a:gd name="T10" fmla="*/ 2147483646 w 71"/>
                <a:gd name="T11" fmla="*/ 2147483646 h 70"/>
                <a:gd name="T12" fmla="*/ 2147483646 w 71"/>
                <a:gd name="T13" fmla="*/ 2147483646 h 70"/>
                <a:gd name="T14" fmla="*/ 2147483646 w 71"/>
                <a:gd name="T15" fmla="*/ 2147483646 h 70"/>
                <a:gd name="T16" fmla="*/ 2147483646 w 71"/>
                <a:gd name="T17" fmla="*/ 2147483646 h 70"/>
                <a:gd name="T18" fmla="*/ 2147483646 w 71"/>
                <a:gd name="T19" fmla="*/ 2147483646 h 70"/>
                <a:gd name="T20" fmla="*/ 2147483646 w 71"/>
                <a:gd name="T21" fmla="*/ 2147483646 h 70"/>
                <a:gd name="T22" fmla="*/ 2147483646 w 71"/>
                <a:gd name="T23" fmla="*/ 2147483646 h 70"/>
                <a:gd name="T24" fmla="*/ 0 w 71"/>
                <a:gd name="T25" fmla="*/ 2147483646 h 70"/>
                <a:gd name="T26" fmla="*/ 2147483646 w 71"/>
                <a:gd name="T27" fmla="*/ 2147483646 h 70"/>
                <a:gd name="T28" fmla="*/ 2147483646 w 71"/>
                <a:gd name="T29" fmla="*/ 2147483646 h 70"/>
                <a:gd name="T30" fmla="*/ 2147483646 w 71"/>
                <a:gd name="T31" fmla="*/ 2147483646 h 70"/>
                <a:gd name="T32" fmla="*/ 2147483646 w 71"/>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0">
                  <a:moveTo>
                    <a:pt x="35" y="0"/>
                  </a:moveTo>
                  <a:lnTo>
                    <a:pt x="50" y="3"/>
                  </a:lnTo>
                  <a:lnTo>
                    <a:pt x="62" y="8"/>
                  </a:lnTo>
                  <a:lnTo>
                    <a:pt x="68" y="20"/>
                  </a:lnTo>
                  <a:lnTo>
                    <a:pt x="71" y="35"/>
                  </a:lnTo>
                  <a:lnTo>
                    <a:pt x="68" y="50"/>
                  </a:lnTo>
                  <a:lnTo>
                    <a:pt x="62" y="61"/>
                  </a:lnTo>
                  <a:lnTo>
                    <a:pt x="50" y="67"/>
                  </a:lnTo>
                  <a:lnTo>
                    <a:pt x="35" y="70"/>
                  </a:lnTo>
                  <a:lnTo>
                    <a:pt x="21" y="67"/>
                  </a:lnTo>
                  <a:lnTo>
                    <a:pt x="12" y="61"/>
                  </a:lnTo>
                  <a:lnTo>
                    <a:pt x="3" y="50"/>
                  </a:lnTo>
                  <a:lnTo>
                    <a:pt x="0" y="35"/>
                  </a:lnTo>
                  <a:lnTo>
                    <a:pt x="3" y="20"/>
                  </a:lnTo>
                  <a:lnTo>
                    <a:pt x="12" y="8"/>
                  </a:lnTo>
                  <a:lnTo>
                    <a:pt x="21" y="3"/>
                  </a:lnTo>
                  <a:lnTo>
                    <a:pt x="35"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67" name="Rectangle 99"/>
            <p:cNvSpPr>
              <a:spLocks noChangeArrowheads="1"/>
            </p:cNvSpPr>
            <p:nvPr/>
          </p:nvSpPr>
          <p:spPr bwMode="auto">
            <a:xfrm>
              <a:off x="4145756" y="3301049"/>
              <a:ext cx="146050" cy="41275"/>
            </a:xfrm>
            <a:prstGeom prst="rect">
              <a:avLst/>
            </a:prstGeom>
            <a:solidFill>
              <a:srgbClr val="ED32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en-US" altLang="en-US" sz="1800"/>
            </a:p>
          </p:txBody>
        </p:sp>
        <p:sp>
          <p:nvSpPr>
            <p:cNvPr id="22568" name="Rectangle 100"/>
            <p:cNvSpPr>
              <a:spLocks noChangeArrowheads="1"/>
            </p:cNvSpPr>
            <p:nvPr/>
          </p:nvSpPr>
          <p:spPr bwMode="auto">
            <a:xfrm>
              <a:off x="4198143" y="3250249"/>
              <a:ext cx="41275" cy="144463"/>
            </a:xfrm>
            <a:prstGeom prst="rect">
              <a:avLst/>
            </a:prstGeom>
            <a:solidFill>
              <a:srgbClr val="ED32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en-US" altLang="en-US" sz="1800"/>
            </a:p>
          </p:txBody>
        </p:sp>
        <p:sp>
          <p:nvSpPr>
            <p:cNvPr id="22569" name="Rectangle 101"/>
            <p:cNvSpPr>
              <a:spLocks noChangeArrowheads="1"/>
            </p:cNvSpPr>
            <p:nvPr/>
          </p:nvSpPr>
          <p:spPr bwMode="auto">
            <a:xfrm>
              <a:off x="4361656" y="3262949"/>
              <a:ext cx="1317625" cy="96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calibration </a:t>
              </a:r>
            </a:p>
            <a:p>
              <a:pPr>
                <a:spcBef>
                  <a:spcPct val="0"/>
                </a:spcBef>
                <a:buClrTx/>
                <a:buSzTx/>
                <a:buFontTx/>
                <a:buNone/>
              </a:pPr>
              <a:r>
                <a:rPr lang="en-US" altLang="en-US" sz="1500">
                  <a:solidFill>
                    <a:srgbClr val="373435"/>
                  </a:solidFill>
                </a:rPr>
                <a:t>clustered near </a:t>
              </a:r>
            </a:p>
            <a:p>
              <a:pPr>
                <a:spcBef>
                  <a:spcPct val="0"/>
                </a:spcBef>
                <a:buClrTx/>
                <a:buSzTx/>
                <a:buFontTx/>
                <a:buNone/>
              </a:pPr>
              <a:r>
                <a:rPr lang="en-US" altLang="en-US" sz="1500">
                  <a:solidFill>
                    <a:srgbClr val="373435"/>
                  </a:solidFill>
                </a:rPr>
                <a:t>unknown</a:t>
              </a:r>
            </a:p>
            <a:p>
              <a:pPr>
                <a:spcBef>
                  <a:spcPct val="0"/>
                </a:spcBef>
                <a:buClrTx/>
                <a:buSzTx/>
                <a:buFontTx/>
                <a:buNone/>
              </a:pPr>
              <a:endParaRPr lang="en-US" altLang="en-US" sz="1800"/>
            </a:p>
          </p:txBody>
        </p:sp>
        <p:sp>
          <p:nvSpPr>
            <p:cNvPr id="22570" name="Rectangle 102"/>
            <p:cNvSpPr>
              <a:spLocks noChangeArrowheads="1"/>
            </p:cNvSpPr>
            <p:nvPr/>
          </p:nvSpPr>
          <p:spPr bwMode="auto">
            <a:xfrm>
              <a:off x="4368006" y="3629661"/>
              <a:ext cx="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en-US" altLang="en-US" sz="1800"/>
            </a:p>
          </p:txBody>
        </p:sp>
      </p:grpSp>
      <p:grpSp>
        <p:nvGrpSpPr>
          <p:cNvPr id="132" name="Group 131"/>
          <p:cNvGrpSpPr>
            <a:grpSpLocks/>
          </p:cNvGrpSpPr>
          <p:nvPr/>
        </p:nvGrpSpPr>
        <p:grpSpPr bwMode="auto">
          <a:xfrm>
            <a:off x="6478588" y="2624138"/>
            <a:ext cx="2541587" cy="1679575"/>
            <a:chOff x="6478589" y="2603500"/>
            <a:chExt cx="2541588" cy="1679575"/>
          </a:xfrm>
        </p:grpSpPr>
        <p:sp>
          <p:nvSpPr>
            <p:cNvPr id="22540" name="Freeform 108"/>
            <p:cNvSpPr>
              <a:spLocks noEditPoints="1"/>
            </p:cNvSpPr>
            <p:nvPr/>
          </p:nvSpPr>
          <p:spPr bwMode="auto">
            <a:xfrm>
              <a:off x="6478589" y="2603500"/>
              <a:ext cx="1924050" cy="1679575"/>
            </a:xfrm>
            <a:custGeom>
              <a:avLst/>
              <a:gdLst>
                <a:gd name="T0" fmla="*/ 0 w 1212"/>
                <a:gd name="T1" fmla="*/ 2147483646 h 1058"/>
                <a:gd name="T2" fmla="*/ 0 w 1212"/>
                <a:gd name="T3" fmla="*/ 0 h 1058"/>
                <a:gd name="T4" fmla="*/ 2147483646 w 1212"/>
                <a:gd name="T5" fmla="*/ 0 h 1058"/>
                <a:gd name="T6" fmla="*/ 2147483646 w 1212"/>
                <a:gd name="T7" fmla="*/ 2147483646 h 1058"/>
                <a:gd name="T8" fmla="*/ 2147483646 w 1212"/>
                <a:gd name="T9" fmla="*/ 2147483646 h 1058"/>
                <a:gd name="T10" fmla="*/ 0 w 1212"/>
                <a:gd name="T11" fmla="*/ 2147483646 h 1058"/>
                <a:gd name="T12" fmla="*/ 2147483646 w 1212"/>
                <a:gd name="T13" fmla="*/ 2147483646 h 1058"/>
                <a:gd name="T14" fmla="*/ 0 w 1212"/>
                <a:gd name="T15" fmla="*/ 2147483646 h 1058"/>
                <a:gd name="T16" fmla="*/ 0 w 1212"/>
                <a:gd name="T17" fmla="*/ 2147483646 h 1058"/>
                <a:gd name="T18" fmla="*/ 2147483646 w 1212"/>
                <a:gd name="T19" fmla="*/ 2147483646 h 1058"/>
                <a:gd name="T20" fmla="*/ 2147483646 w 1212"/>
                <a:gd name="T21" fmla="*/ 2147483646 h 1058"/>
                <a:gd name="T22" fmla="*/ 2147483646 w 1212"/>
                <a:gd name="T23" fmla="*/ 2147483646 h 1058"/>
                <a:gd name="T24" fmla="*/ 2147483646 w 1212"/>
                <a:gd name="T25" fmla="*/ 2147483646 h 1058"/>
                <a:gd name="T26" fmla="*/ 2147483646 w 1212"/>
                <a:gd name="T27" fmla="*/ 2147483646 h 1058"/>
                <a:gd name="T28" fmla="*/ 2147483646 w 1212"/>
                <a:gd name="T29" fmla="*/ 2147483646 h 105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12" h="1058">
                  <a:moveTo>
                    <a:pt x="0" y="1047"/>
                  </a:moveTo>
                  <a:lnTo>
                    <a:pt x="0" y="0"/>
                  </a:lnTo>
                  <a:lnTo>
                    <a:pt x="24" y="0"/>
                  </a:lnTo>
                  <a:lnTo>
                    <a:pt x="24" y="1047"/>
                  </a:lnTo>
                  <a:lnTo>
                    <a:pt x="12" y="1058"/>
                  </a:lnTo>
                  <a:lnTo>
                    <a:pt x="0" y="1047"/>
                  </a:lnTo>
                  <a:close/>
                  <a:moveTo>
                    <a:pt x="12" y="1058"/>
                  </a:moveTo>
                  <a:lnTo>
                    <a:pt x="0" y="1058"/>
                  </a:lnTo>
                  <a:lnTo>
                    <a:pt x="0" y="1047"/>
                  </a:lnTo>
                  <a:lnTo>
                    <a:pt x="12" y="1058"/>
                  </a:lnTo>
                  <a:close/>
                  <a:moveTo>
                    <a:pt x="1212" y="1058"/>
                  </a:moveTo>
                  <a:lnTo>
                    <a:pt x="12" y="1058"/>
                  </a:lnTo>
                  <a:lnTo>
                    <a:pt x="12" y="1035"/>
                  </a:lnTo>
                  <a:lnTo>
                    <a:pt x="1212" y="1035"/>
                  </a:lnTo>
                  <a:lnTo>
                    <a:pt x="1212" y="1058"/>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1" name="Freeform 109"/>
            <p:cNvSpPr>
              <a:spLocks/>
            </p:cNvSpPr>
            <p:nvPr/>
          </p:nvSpPr>
          <p:spPr bwMode="auto">
            <a:xfrm>
              <a:off x="6526214" y="2709863"/>
              <a:ext cx="1517650" cy="1517650"/>
            </a:xfrm>
            <a:custGeom>
              <a:avLst/>
              <a:gdLst>
                <a:gd name="T0" fmla="*/ 2147483646 w 956"/>
                <a:gd name="T1" fmla="*/ 2147483646 h 956"/>
                <a:gd name="T2" fmla="*/ 2147483646 w 956"/>
                <a:gd name="T3" fmla="*/ 2147483646 h 956"/>
                <a:gd name="T4" fmla="*/ 0 w 956"/>
                <a:gd name="T5" fmla="*/ 2147483646 h 956"/>
                <a:gd name="T6" fmla="*/ 2147483646 w 956"/>
                <a:gd name="T7" fmla="*/ 0 h 956"/>
                <a:gd name="T8" fmla="*/ 2147483646 w 956"/>
                <a:gd name="T9" fmla="*/ 2147483646 h 9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56" h="956">
                  <a:moveTo>
                    <a:pt x="956" y="15"/>
                  </a:moveTo>
                  <a:lnTo>
                    <a:pt x="17" y="956"/>
                  </a:lnTo>
                  <a:lnTo>
                    <a:pt x="0" y="938"/>
                  </a:lnTo>
                  <a:lnTo>
                    <a:pt x="938" y="0"/>
                  </a:lnTo>
                  <a:lnTo>
                    <a:pt x="956" y="15"/>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2" name="Freeform 110"/>
            <p:cNvSpPr>
              <a:spLocks/>
            </p:cNvSpPr>
            <p:nvPr/>
          </p:nvSpPr>
          <p:spPr bwMode="auto">
            <a:xfrm>
              <a:off x="7175502" y="3452813"/>
              <a:ext cx="111125" cy="111125"/>
            </a:xfrm>
            <a:custGeom>
              <a:avLst/>
              <a:gdLst>
                <a:gd name="T0" fmla="*/ 2147483646 w 70"/>
                <a:gd name="T1" fmla="*/ 0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0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0">
                  <a:moveTo>
                    <a:pt x="35" y="0"/>
                  </a:moveTo>
                  <a:lnTo>
                    <a:pt x="50" y="3"/>
                  </a:lnTo>
                  <a:lnTo>
                    <a:pt x="61" y="12"/>
                  </a:lnTo>
                  <a:lnTo>
                    <a:pt x="67" y="23"/>
                  </a:lnTo>
                  <a:lnTo>
                    <a:pt x="70" y="35"/>
                  </a:lnTo>
                  <a:lnTo>
                    <a:pt x="67" y="50"/>
                  </a:lnTo>
                  <a:lnTo>
                    <a:pt x="61" y="62"/>
                  </a:lnTo>
                  <a:lnTo>
                    <a:pt x="50" y="70"/>
                  </a:lnTo>
                  <a:lnTo>
                    <a:pt x="35" y="70"/>
                  </a:lnTo>
                  <a:lnTo>
                    <a:pt x="20" y="70"/>
                  </a:lnTo>
                  <a:lnTo>
                    <a:pt x="11" y="62"/>
                  </a:lnTo>
                  <a:lnTo>
                    <a:pt x="3" y="50"/>
                  </a:lnTo>
                  <a:lnTo>
                    <a:pt x="0" y="35"/>
                  </a:lnTo>
                  <a:lnTo>
                    <a:pt x="3" y="23"/>
                  </a:lnTo>
                  <a:lnTo>
                    <a:pt x="11" y="12"/>
                  </a:lnTo>
                  <a:lnTo>
                    <a:pt x="20" y="3"/>
                  </a:lnTo>
                  <a:lnTo>
                    <a:pt x="35"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3" name="Freeform 111"/>
            <p:cNvSpPr>
              <a:spLocks/>
            </p:cNvSpPr>
            <p:nvPr/>
          </p:nvSpPr>
          <p:spPr bwMode="auto">
            <a:xfrm>
              <a:off x="7175502" y="3452813"/>
              <a:ext cx="111125" cy="111125"/>
            </a:xfrm>
            <a:custGeom>
              <a:avLst/>
              <a:gdLst>
                <a:gd name="T0" fmla="*/ 2147483646 w 70"/>
                <a:gd name="T1" fmla="*/ 0 h 70"/>
                <a:gd name="T2" fmla="*/ 2147483646 w 70"/>
                <a:gd name="T3" fmla="*/ 2147483646 h 70"/>
                <a:gd name="T4" fmla="*/ 2147483646 w 70"/>
                <a:gd name="T5" fmla="*/ 2147483646 h 70"/>
                <a:gd name="T6" fmla="*/ 2147483646 w 70"/>
                <a:gd name="T7" fmla="*/ 2147483646 h 70"/>
                <a:gd name="T8" fmla="*/ 2147483646 w 70"/>
                <a:gd name="T9" fmla="*/ 2147483646 h 70"/>
                <a:gd name="T10" fmla="*/ 2147483646 w 70"/>
                <a:gd name="T11" fmla="*/ 2147483646 h 70"/>
                <a:gd name="T12" fmla="*/ 2147483646 w 70"/>
                <a:gd name="T13" fmla="*/ 2147483646 h 70"/>
                <a:gd name="T14" fmla="*/ 2147483646 w 70"/>
                <a:gd name="T15" fmla="*/ 2147483646 h 70"/>
                <a:gd name="T16" fmla="*/ 2147483646 w 70"/>
                <a:gd name="T17" fmla="*/ 2147483646 h 70"/>
                <a:gd name="T18" fmla="*/ 2147483646 w 70"/>
                <a:gd name="T19" fmla="*/ 2147483646 h 70"/>
                <a:gd name="T20" fmla="*/ 2147483646 w 70"/>
                <a:gd name="T21" fmla="*/ 2147483646 h 70"/>
                <a:gd name="T22" fmla="*/ 2147483646 w 70"/>
                <a:gd name="T23" fmla="*/ 2147483646 h 70"/>
                <a:gd name="T24" fmla="*/ 0 w 70"/>
                <a:gd name="T25" fmla="*/ 2147483646 h 70"/>
                <a:gd name="T26" fmla="*/ 2147483646 w 70"/>
                <a:gd name="T27" fmla="*/ 2147483646 h 70"/>
                <a:gd name="T28" fmla="*/ 2147483646 w 70"/>
                <a:gd name="T29" fmla="*/ 2147483646 h 70"/>
                <a:gd name="T30" fmla="*/ 2147483646 w 70"/>
                <a:gd name="T31" fmla="*/ 2147483646 h 70"/>
                <a:gd name="T32" fmla="*/ 2147483646 w 70"/>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0" h="70">
                  <a:moveTo>
                    <a:pt x="35" y="0"/>
                  </a:moveTo>
                  <a:lnTo>
                    <a:pt x="50" y="3"/>
                  </a:lnTo>
                  <a:lnTo>
                    <a:pt x="61" y="12"/>
                  </a:lnTo>
                  <a:lnTo>
                    <a:pt x="67" y="23"/>
                  </a:lnTo>
                  <a:lnTo>
                    <a:pt x="70" y="35"/>
                  </a:lnTo>
                  <a:lnTo>
                    <a:pt x="67" y="50"/>
                  </a:lnTo>
                  <a:lnTo>
                    <a:pt x="61" y="62"/>
                  </a:lnTo>
                  <a:lnTo>
                    <a:pt x="50" y="70"/>
                  </a:lnTo>
                  <a:lnTo>
                    <a:pt x="35" y="70"/>
                  </a:lnTo>
                  <a:lnTo>
                    <a:pt x="20" y="70"/>
                  </a:lnTo>
                  <a:lnTo>
                    <a:pt x="11" y="62"/>
                  </a:lnTo>
                  <a:lnTo>
                    <a:pt x="3" y="50"/>
                  </a:lnTo>
                  <a:lnTo>
                    <a:pt x="0" y="35"/>
                  </a:lnTo>
                  <a:lnTo>
                    <a:pt x="3" y="23"/>
                  </a:lnTo>
                  <a:lnTo>
                    <a:pt x="11" y="12"/>
                  </a:lnTo>
                  <a:lnTo>
                    <a:pt x="20" y="3"/>
                  </a:lnTo>
                  <a:lnTo>
                    <a:pt x="35"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4" name="Freeform 112"/>
            <p:cNvSpPr>
              <a:spLocks/>
            </p:cNvSpPr>
            <p:nvPr/>
          </p:nvSpPr>
          <p:spPr bwMode="auto">
            <a:xfrm>
              <a:off x="6848477" y="3779838"/>
              <a:ext cx="115888" cy="111125"/>
            </a:xfrm>
            <a:custGeom>
              <a:avLst/>
              <a:gdLst>
                <a:gd name="T0" fmla="*/ 2147483646 w 73"/>
                <a:gd name="T1" fmla="*/ 0 h 70"/>
                <a:gd name="T2" fmla="*/ 2147483646 w 73"/>
                <a:gd name="T3" fmla="*/ 2147483646 h 70"/>
                <a:gd name="T4" fmla="*/ 2147483646 w 73"/>
                <a:gd name="T5" fmla="*/ 2147483646 h 70"/>
                <a:gd name="T6" fmla="*/ 2147483646 w 73"/>
                <a:gd name="T7" fmla="*/ 2147483646 h 70"/>
                <a:gd name="T8" fmla="*/ 2147483646 w 73"/>
                <a:gd name="T9" fmla="*/ 2147483646 h 70"/>
                <a:gd name="T10" fmla="*/ 2147483646 w 73"/>
                <a:gd name="T11" fmla="*/ 2147483646 h 70"/>
                <a:gd name="T12" fmla="*/ 2147483646 w 73"/>
                <a:gd name="T13" fmla="*/ 2147483646 h 70"/>
                <a:gd name="T14" fmla="*/ 2147483646 w 73"/>
                <a:gd name="T15" fmla="*/ 2147483646 h 70"/>
                <a:gd name="T16" fmla="*/ 2147483646 w 73"/>
                <a:gd name="T17" fmla="*/ 2147483646 h 70"/>
                <a:gd name="T18" fmla="*/ 2147483646 w 73"/>
                <a:gd name="T19" fmla="*/ 2147483646 h 70"/>
                <a:gd name="T20" fmla="*/ 2147483646 w 73"/>
                <a:gd name="T21" fmla="*/ 2147483646 h 70"/>
                <a:gd name="T22" fmla="*/ 2147483646 w 73"/>
                <a:gd name="T23" fmla="*/ 2147483646 h 70"/>
                <a:gd name="T24" fmla="*/ 0 w 73"/>
                <a:gd name="T25" fmla="*/ 2147483646 h 70"/>
                <a:gd name="T26" fmla="*/ 2147483646 w 73"/>
                <a:gd name="T27" fmla="*/ 2147483646 h 70"/>
                <a:gd name="T28" fmla="*/ 2147483646 w 73"/>
                <a:gd name="T29" fmla="*/ 2147483646 h 70"/>
                <a:gd name="T30" fmla="*/ 2147483646 w 73"/>
                <a:gd name="T31" fmla="*/ 2147483646 h 70"/>
                <a:gd name="T32" fmla="*/ 2147483646 w 73"/>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38" y="0"/>
                  </a:moveTo>
                  <a:lnTo>
                    <a:pt x="50" y="3"/>
                  </a:lnTo>
                  <a:lnTo>
                    <a:pt x="61" y="9"/>
                  </a:lnTo>
                  <a:lnTo>
                    <a:pt x="70" y="20"/>
                  </a:lnTo>
                  <a:lnTo>
                    <a:pt x="73" y="35"/>
                  </a:lnTo>
                  <a:lnTo>
                    <a:pt x="70" y="50"/>
                  </a:lnTo>
                  <a:lnTo>
                    <a:pt x="61" y="61"/>
                  </a:lnTo>
                  <a:lnTo>
                    <a:pt x="50" y="67"/>
                  </a:lnTo>
                  <a:lnTo>
                    <a:pt x="38" y="70"/>
                  </a:lnTo>
                  <a:lnTo>
                    <a:pt x="23" y="67"/>
                  </a:lnTo>
                  <a:lnTo>
                    <a:pt x="12" y="61"/>
                  </a:lnTo>
                  <a:lnTo>
                    <a:pt x="3" y="50"/>
                  </a:lnTo>
                  <a:lnTo>
                    <a:pt x="0" y="35"/>
                  </a:lnTo>
                  <a:lnTo>
                    <a:pt x="3" y="20"/>
                  </a:lnTo>
                  <a:lnTo>
                    <a:pt x="12" y="9"/>
                  </a:lnTo>
                  <a:lnTo>
                    <a:pt x="23" y="3"/>
                  </a:lnTo>
                  <a:lnTo>
                    <a:pt x="38"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5" name="Freeform 113"/>
            <p:cNvSpPr>
              <a:spLocks/>
            </p:cNvSpPr>
            <p:nvPr/>
          </p:nvSpPr>
          <p:spPr bwMode="auto">
            <a:xfrm>
              <a:off x="6848477" y="3779838"/>
              <a:ext cx="115888" cy="111125"/>
            </a:xfrm>
            <a:custGeom>
              <a:avLst/>
              <a:gdLst>
                <a:gd name="T0" fmla="*/ 2147483646 w 73"/>
                <a:gd name="T1" fmla="*/ 0 h 70"/>
                <a:gd name="T2" fmla="*/ 2147483646 w 73"/>
                <a:gd name="T3" fmla="*/ 2147483646 h 70"/>
                <a:gd name="T4" fmla="*/ 2147483646 w 73"/>
                <a:gd name="T5" fmla="*/ 2147483646 h 70"/>
                <a:gd name="T6" fmla="*/ 2147483646 w 73"/>
                <a:gd name="T7" fmla="*/ 2147483646 h 70"/>
                <a:gd name="T8" fmla="*/ 2147483646 w 73"/>
                <a:gd name="T9" fmla="*/ 2147483646 h 70"/>
                <a:gd name="T10" fmla="*/ 2147483646 w 73"/>
                <a:gd name="T11" fmla="*/ 2147483646 h 70"/>
                <a:gd name="T12" fmla="*/ 2147483646 w 73"/>
                <a:gd name="T13" fmla="*/ 2147483646 h 70"/>
                <a:gd name="T14" fmla="*/ 2147483646 w 73"/>
                <a:gd name="T15" fmla="*/ 2147483646 h 70"/>
                <a:gd name="T16" fmla="*/ 2147483646 w 73"/>
                <a:gd name="T17" fmla="*/ 2147483646 h 70"/>
                <a:gd name="T18" fmla="*/ 2147483646 w 73"/>
                <a:gd name="T19" fmla="*/ 2147483646 h 70"/>
                <a:gd name="T20" fmla="*/ 2147483646 w 73"/>
                <a:gd name="T21" fmla="*/ 2147483646 h 70"/>
                <a:gd name="T22" fmla="*/ 2147483646 w 73"/>
                <a:gd name="T23" fmla="*/ 2147483646 h 70"/>
                <a:gd name="T24" fmla="*/ 0 w 73"/>
                <a:gd name="T25" fmla="*/ 2147483646 h 70"/>
                <a:gd name="T26" fmla="*/ 2147483646 w 73"/>
                <a:gd name="T27" fmla="*/ 2147483646 h 70"/>
                <a:gd name="T28" fmla="*/ 2147483646 w 73"/>
                <a:gd name="T29" fmla="*/ 2147483646 h 70"/>
                <a:gd name="T30" fmla="*/ 2147483646 w 73"/>
                <a:gd name="T31" fmla="*/ 2147483646 h 70"/>
                <a:gd name="T32" fmla="*/ 2147483646 w 73"/>
                <a:gd name="T33" fmla="*/ 0 h 7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3" h="70">
                  <a:moveTo>
                    <a:pt x="38" y="0"/>
                  </a:moveTo>
                  <a:lnTo>
                    <a:pt x="50" y="3"/>
                  </a:lnTo>
                  <a:lnTo>
                    <a:pt x="61" y="9"/>
                  </a:lnTo>
                  <a:lnTo>
                    <a:pt x="70" y="20"/>
                  </a:lnTo>
                  <a:lnTo>
                    <a:pt x="73" y="35"/>
                  </a:lnTo>
                  <a:lnTo>
                    <a:pt x="70" y="50"/>
                  </a:lnTo>
                  <a:lnTo>
                    <a:pt x="61" y="61"/>
                  </a:lnTo>
                  <a:lnTo>
                    <a:pt x="50" y="67"/>
                  </a:lnTo>
                  <a:lnTo>
                    <a:pt x="38" y="70"/>
                  </a:lnTo>
                  <a:lnTo>
                    <a:pt x="23" y="67"/>
                  </a:lnTo>
                  <a:lnTo>
                    <a:pt x="12" y="61"/>
                  </a:lnTo>
                  <a:lnTo>
                    <a:pt x="3" y="50"/>
                  </a:lnTo>
                  <a:lnTo>
                    <a:pt x="0" y="35"/>
                  </a:lnTo>
                  <a:lnTo>
                    <a:pt x="3" y="20"/>
                  </a:lnTo>
                  <a:lnTo>
                    <a:pt x="12" y="9"/>
                  </a:lnTo>
                  <a:lnTo>
                    <a:pt x="23" y="3"/>
                  </a:lnTo>
                  <a:lnTo>
                    <a:pt x="38"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6" name="Freeform 114"/>
            <p:cNvSpPr>
              <a:spLocks/>
            </p:cNvSpPr>
            <p:nvPr/>
          </p:nvSpPr>
          <p:spPr bwMode="auto">
            <a:xfrm>
              <a:off x="7067552" y="3573463"/>
              <a:ext cx="112713" cy="112713"/>
            </a:xfrm>
            <a:custGeom>
              <a:avLst/>
              <a:gdLst>
                <a:gd name="T0" fmla="*/ 2147483646 w 71"/>
                <a:gd name="T1" fmla="*/ 0 h 71"/>
                <a:gd name="T2" fmla="*/ 2147483646 w 71"/>
                <a:gd name="T3" fmla="*/ 2147483646 h 71"/>
                <a:gd name="T4" fmla="*/ 2147483646 w 71"/>
                <a:gd name="T5" fmla="*/ 2147483646 h 71"/>
                <a:gd name="T6" fmla="*/ 2147483646 w 71"/>
                <a:gd name="T7" fmla="*/ 2147483646 h 71"/>
                <a:gd name="T8" fmla="*/ 2147483646 w 71"/>
                <a:gd name="T9" fmla="*/ 2147483646 h 71"/>
                <a:gd name="T10" fmla="*/ 2147483646 w 71"/>
                <a:gd name="T11" fmla="*/ 2147483646 h 71"/>
                <a:gd name="T12" fmla="*/ 2147483646 w 71"/>
                <a:gd name="T13" fmla="*/ 2147483646 h 71"/>
                <a:gd name="T14" fmla="*/ 2147483646 w 71"/>
                <a:gd name="T15" fmla="*/ 2147483646 h 71"/>
                <a:gd name="T16" fmla="*/ 2147483646 w 71"/>
                <a:gd name="T17" fmla="*/ 2147483646 h 71"/>
                <a:gd name="T18" fmla="*/ 2147483646 w 71"/>
                <a:gd name="T19" fmla="*/ 2147483646 h 71"/>
                <a:gd name="T20" fmla="*/ 2147483646 w 71"/>
                <a:gd name="T21" fmla="*/ 2147483646 h 71"/>
                <a:gd name="T22" fmla="*/ 0 w 71"/>
                <a:gd name="T23" fmla="*/ 2147483646 h 71"/>
                <a:gd name="T24" fmla="*/ 0 w 71"/>
                <a:gd name="T25" fmla="*/ 2147483646 h 71"/>
                <a:gd name="T26" fmla="*/ 0 w 71"/>
                <a:gd name="T27" fmla="*/ 2147483646 h 71"/>
                <a:gd name="T28" fmla="*/ 2147483646 w 71"/>
                <a:gd name="T29" fmla="*/ 2147483646 h 71"/>
                <a:gd name="T30" fmla="*/ 2147483646 w 71"/>
                <a:gd name="T31" fmla="*/ 2147483646 h 71"/>
                <a:gd name="T32" fmla="*/ 2147483646 w 71"/>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1">
                  <a:moveTo>
                    <a:pt x="35" y="0"/>
                  </a:moveTo>
                  <a:lnTo>
                    <a:pt x="47" y="3"/>
                  </a:lnTo>
                  <a:lnTo>
                    <a:pt x="59" y="12"/>
                  </a:lnTo>
                  <a:lnTo>
                    <a:pt x="68" y="21"/>
                  </a:lnTo>
                  <a:lnTo>
                    <a:pt x="71" y="36"/>
                  </a:lnTo>
                  <a:lnTo>
                    <a:pt x="68" y="50"/>
                  </a:lnTo>
                  <a:lnTo>
                    <a:pt x="59" y="62"/>
                  </a:lnTo>
                  <a:lnTo>
                    <a:pt x="47" y="68"/>
                  </a:lnTo>
                  <a:lnTo>
                    <a:pt x="35" y="71"/>
                  </a:lnTo>
                  <a:lnTo>
                    <a:pt x="21" y="68"/>
                  </a:lnTo>
                  <a:lnTo>
                    <a:pt x="9" y="62"/>
                  </a:lnTo>
                  <a:lnTo>
                    <a:pt x="0" y="50"/>
                  </a:lnTo>
                  <a:lnTo>
                    <a:pt x="0" y="36"/>
                  </a:lnTo>
                  <a:lnTo>
                    <a:pt x="0" y="21"/>
                  </a:lnTo>
                  <a:lnTo>
                    <a:pt x="9" y="12"/>
                  </a:lnTo>
                  <a:lnTo>
                    <a:pt x="21" y="3"/>
                  </a:lnTo>
                  <a:lnTo>
                    <a:pt x="35"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7" name="Freeform 115"/>
            <p:cNvSpPr>
              <a:spLocks/>
            </p:cNvSpPr>
            <p:nvPr/>
          </p:nvSpPr>
          <p:spPr bwMode="auto">
            <a:xfrm>
              <a:off x="7067552" y="3573463"/>
              <a:ext cx="112713" cy="112713"/>
            </a:xfrm>
            <a:custGeom>
              <a:avLst/>
              <a:gdLst>
                <a:gd name="T0" fmla="*/ 2147483646 w 71"/>
                <a:gd name="T1" fmla="*/ 0 h 71"/>
                <a:gd name="T2" fmla="*/ 2147483646 w 71"/>
                <a:gd name="T3" fmla="*/ 2147483646 h 71"/>
                <a:gd name="T4" fmla="*/ 2147483646 w 71"/>
                <a:gd name="T5" fmla="*/ 2147483646 h 71"/>
                <a:gd name="T6" fmla="*/ 2147483646 w 71"/>
                <a:gd name="T7" fmla="*/ 2147483646 h 71"/>
                <a:gd name="T8" fmla="*/ 2147483646 w 71"/>
                <a:gd name="T9" fmla="*/ 2147483646 h 71"/>
                <a:gd name="T10" fmla="*/ 2147483646 w 71"/>
                <a:gd name="T11" fmla="*/ 2147483646 h 71"/>
                <a:gd name="T12" fmla="*/ 2147483646 w 71"/>
                <a:gd name="T13" fmla="*/ 2147483646 h 71"/>
                <a:gd name="T14" fmla="*/ 2147483646 w 71"/>
                <a:gd name="T15" fmla="*/ 2147483646 h 71"/>
                <a:gd name="T16" fmla="*/ 2147483646 w 71"/>
                <a:gd name="T17" fmla="*/ 2147483646 h 71"/>
                <a:gd name="T18" fmla="*/ 2147483646 w 71"/>
                <a:gd name="T19" fmla="*/ 2147483646 h 71"/>
                <a:gd name="T20" fmla="*/ 2147483646 w 71"/>
                <a:gd name="T21" fmla="*/ 2147483646 h 71"/>
                <a:gd name="T22" fmla="*/ 0 w 71"/>
                <a:gd name="T23" fmla="*/ 2147483646 h 71"/>
                <a:gd name="T24" fmla="*/ 0 w 71"/>
                <a:gd name="T25" fmla="*/ 2147483646 h 71"/>
                <a:gd name="T26" fmla="*/ 0 w 71"/>
                <a:gd name="T27" fmla="*/ 2147483646 h 71"/>
                <a:gd name="T28" fmla="*/ 2147483646 w 71"/>
                <a:gd name="T29" fmla="*/ 2147483646 h 71"/>
                <a:gd name="T30" fmla="*/ 2147483646 w 71"/>
                <a:gd name="T31" fmla="*/ 2147483646 h 71"/>
                <a:gd name="T32" fmla="*/ 2147483646 w 71"/>
                <a:gd name="T33" fmla="*/ 0 h 7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1" h="71">
                  <a:moveTo>
                    <a:pt x="35" y="0"/>
                  </a:moveTo>
                  <a:lnTo>
                    <a:pt x="47" y="3"/>
                  </a:lnTo>
                  <a:lnTo>
                    <a:pt x="59" y="12"/>
                  </a:lnTo>
                  <a:lnTo>
                    <a:pt x="68" y="21"/>
                  </a:lnTo>
                  <a:lnTo>
                    <a:pt x="71" y="36"/>
                  </a:lnTo>
                  <a:lnTo>
                    <a:pt x="68" y="50"/>
                  </a:lnTo>
                  <a:lnTo>
                    <a:pt x="59" y="62"/>
                  </a:lnTo>
                  <a:lnTo>
                    <a:pt x="47" y="68"/>
                  </a:lnTo>
                  <a:lnTo>
                    <a:pt x="35" y="71"/>
                  </a:lnTo>
                  <a:lnTo>
                    <a:pt x="21" y="68"/>
                  </a:lnTo>
                  <a:lnTo>
                    <a:pt x="9" y="62"/>
                  </a:lnTo>
                  <a:lnTo>
                    <a:pt x="0" y="50"/>
                  </a:lnTo>
                  <a:lnTo>
                    <a:pt x="0" y="36"/>
                  </a:lnTo>
                  <a:lnTo>
                    <a:pt x="0" y="21"/>
                  </a:lnTo>
                  <a:lnTo>
                    <a:pt x="9" y="12"/>
                  </a:lnTo>
                  <a:lnTo>
                    <a:pt x="21" y="3"/>
                  </a:lnTo>
                  <a:lnTo>
                    <a:pt x="35"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48" name="Freeform 116"/>
            <p:cNvSpPr>
              <a:spLocks/>
            </p:cNvSpPr>
            <p:nvPr/>
          </p:nvSpPr>
          <p:spPr bwMode="auto">
            <a:xfrm>
              <a:off x="6642102" y="3989388"/>
              <a:ext cx="117475" cy="117475"/>
            </a:xfrm>
            <a:custGeom>
              <a:avLst/>
              <a:gdLst>
                <a:gd name="T0" fmla="*/ 2147483646 w 74"/>
                <a:gd name="T1" fmla="*/ 0 h 74"/>
                <a:gd name="T2" fmla="*/ 2147483646 w 74"/>
                <a:gd name="T3" fmla="*/ 2147483646 h 74"/>
                <a:gd name="T4" fmla="*/ 2147483646 w 74"/>
                <a:gd name="T5" fmla="*/ 2147483646 h 74"/>
                <a:gd name="T6" fmla="*/ 2147483646 w 74"/>
                <a:gd name="T7" fmla="*/ 2147483646 h 74"/>
                <a:gd name="T8" fmla="*/ 2147483646 w 74"/>
                <a:gd name="T9" fmla="*/ 2147483646 h 74"/>
                <a:gd name="T10" fmla="*/ 2147483646 w 74"/>
                <a:gd name="T11" fmla="*/ 2147483646 h 74"/>
                <a:gd name="T12" fmla="*/ 2147483646 w 74"/>
                <a:gd name="T13" fmla="*/ 2147483646 h 74"/>
                <a:gd name="T14" fmla="*/ 2147483646 w 74"/>
                <a:gd name="T15" fmla="*/ 2147483646 h 74"/>
                <a:gd name="T16" fmla="*/ 2147483646 w 74"/>
                <a:gd name="T17" fmla="*/ 2147483646 h 74"/>
                <a:gd name="T18" fmla="*/ 2147483646 w 74"/>
                <a:gd name="T19" fmla="*/ 2147483646 h 74"/>
                <a:gd name="T20" fmla="*/ 2147483646 w 74"/>
                <a:gd name="T21" fmla="*/ 2147483646 h 74"/>
                <a:gd name="T22" fmla="*/ 2147483646 w 74"/>
                <a:gd name="T23" fmla="*/ 2147483646 h 74"/>
                <a:gd name="T24" fmla="*/ 0 w 74"/>
                <a:gd name="T25" fmla="*/ 2147483646 h 74"/>
                <a:gd name="T26" fmla="*/ 2147483646 w 74"/>
                <a:gd name="T27" fmla="*/ 2147483646 h 74"/>
                <a:gd name="T28" fmla="*/ 2147483646 w 74"/>
                <a:gd name="T29" fmla="*/ 2147483646 h 74"/>
                <a:gd name="T30" fmla="*/ 2147483646 w 74"/>
                <a:gd name="T31" fmla="*/ 2147483646 h 74"/>
                <a:gd name="T32" fmla="*/ 2147483646 w 7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74">
                  <a:moveTo>
                    <a:pt x="39" y="0"/>
                  </a:moveTo>
                  <a:lnTo>
                    <a:pt x="50" y="3"/>
                  </a:lnTo>
                  <a:lnTo>
                    <a:pt x="62" y="12"/>
                  </a:lnTo>
                  <a:lnTo>
                    <a:pt x="71" y="24"/>
                  </a:lnTo>
                  <a:lnTo>
                    <a:pt x="74" y="38"/>
                  </a:lnTo>
                  <a:lnTo>
                    <a:pt x="71" y="50"/>
                  </a:lnTo>
                  <a:lnTo>
                    <a:pt x="62" y="62"/>
                  </a:lnTo>
                  <a:lnTo>
                    <a:pt x="50" y="71"/>
                  </a:lnTo>
                  <a:lnTo>
                    <a:pt x="39" y="74"/>
                  </a:lnTo>
                  <a:lnTo>
                    <a:pt x="24" y="71"/>
                  </a:lnTo>
                  <a:lnTo>
                    <a:pt x="12" y="62"/>
                  </a:lnTo>
                  <a:lnTo>
                    <a:pt x="3" y="50"/>
                  </a:lnTo>
                  <a:lnTo>
                    <a:pt x="0" y="38"/>
                  </a:lnTo>
                  <a:lnTo>
                    <a:pt x="3" y="24"/>
                  </a:lnTo>
                  <a:lnTo>
                    <a:pt x="12" y="12"/>
                  </a:lnTo>
                  <a:lnTo>
                    <a:pt x="24" y="3"/>
                  </a:lnTo>
                  <a:lnTo>
                    <a:pt x="39" y="0"/>
                  </a:lnTo>
                  <a:close/>
                </a:path>
              </a:pathLst>
            </a:custGeom>
            <a:solidFill>
              <a:srgbClr val="37343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549" name="Freeform 117"/>
            <p:cNvSpPr>
              <a:spLocks/>
            </p:cNvSpPr>
            <p:nvPr/>
          </p:nvSpPr>
          <p:spPr bwMode="auto">
            <a:xfrm>
              <a:off x="6642102" y="3989388"/>
              <a:ext cx="117475" cy="117475"/>
            </a:xfrm>
            <a:custGeom>
              <a:avLst/>
              <a:gdLst>
                <a:gd name="T0" fmla="*/ 2147483646 w 74"/>
                <a:gd name="T1" fmla="*/ 0 h 74"/>
                <a:gd name="T2" fmla="*/ 2147483646 w 74"/>
                <a:gd name="T3" fmla="*/ 2147483646 h 74"/>
                <a:gd name="T4" fmla="*/ 2147483646 w 74"/>
                <a:gd name="T5" fmla="*/ 2147483646 h 74"/>
                <a:gd name="T6" fmla="*/ 2147483646 w 74"/>
                <a:gd name="T7" fmla="*/ 2147483646 h 74"/>
                <a:gd name="T8" fmla="*/ 2147483646 w 74"/>
                <a:gd name="T9" fmla="*/ 2147483646 h 74"/>
                <a:gd name="T10" fmla="*/ 2147483646 w 74"/>
                <a:gd name="T11" fmla="*/ 2147483646 h 74"/>
                <a:gd name="T12" fmla="*/ 2147483646 w 74"/>
                <a:gd name="T13" fmla="*/ 2147483646 h 74"/>
                <a:gd name="T14" fmla="*/ 2147483646 w 74"/>
                <a:gd name="T15" fmla="*/ 2147483646 h 74"/>
                <a:gd name="T16" fmla="*/ 2147483646 w 74"/>
                <a:gd name="T17" fmla="*/ 2147483646 h 74"/>
                <a:gd name="T18" fmla="*/ 2147483646 w 74"/>
                <a:gd name="T19" fmla="*/ 2147483646 h 74"/>
                <a:gd name="T20" fmla="*/ 2147483646 w 74"/>
                <a:gd name="T21" fmla="*/ 2147483646 h 74"/>
                <a:gd name="T22" fmla="*/ 2147483646 w 74"/>
                <a:gd name="T23" fmla="*/ 2147483646 h 74"/>
                <a:gd name="T24" fmla="*/ 0 w 74"/>
                <a:gd name="T25" fmla="*/ 2147483646 h 74"/>
                <a:gd name="T26" fmla="*/ 2147483646 w 74"/>
                <a:gd name="T27" fmla="*/ 2147483646 h 74"/>
                <a:gd name="T28" fmla="*/ 2147483646 w 74"/>
                <a:gd name="T29" fmla="*/ 2147483646 h 74"/>
                <a:gd name="T30" fmla="*/ 2147483646 w 74"/>
                <a:gd name="T31" fmla="*/ 2147483646 h 74"/>
                <a:gd name="T32" fmla="*/ 2147483646 w 74"/>
                <a:gd name="T33" fmla="*/ 0 h 7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74" h="74">
                  <a:moveTo>
                    <a:pt x="39" y="0"/>
                  </a:moveTo>
                  <a:lnTo>
                    <a:pt x="50" y="3"/>
                  </a:lnTo>
                  <a:lnTo>
                    <a:pt x="62" y="12"/>
                  </a:lnTo>
                  <a:lnTo>
                    <a:pt x="71" y="24"/>
                  </a:lnTo>
                  <a:lnTo>
                    <a:pt x="74" y="38"/>
                  </a:lnTo>
                  <a:lnTo>
                    <a:pt x="71" y="50"/>
                  </a:lnTo>
                  <a:lnTo>
                    <a:pt x="62" y="62"/>
                  </a:lnTo>
                  <a:lnTo>
                    <a:pt x="50" y="71"/>
                  </a:lnTo>
                  <a:lnTo>
                    <a:pt x="39" y="74"/>
                  </a:lnTo>
                  <a:lnTo>
                    <a:pt x="24" y="71"/>
                  </a:lnTo>
                  <a:lnTo>
                    <a:pt x="12" y="62"/>
                  </a:lnTo>
                  <a:lnTo>
                    <a:pt x="3" y="50"/>
                  </a:lnTo>
                  <a:lnTo>
                    <a:pt x="0" y="38"/>
                  </a:lnTo>
                  <a:lnTo>
                    <a:pt x="3" y="24"/>
                  </a:lnTo>
                  <a:lnTo>
                    <a:pt x="12" y="12"/>
                  </a:lnTo>
                  <a:lnTo>
                    <a:pt x="24" y="3"/>
                  </a:lnTo>
                  <a:lnTo>
                    <a:pt x="39" y="0"/>
                  </a:lnTo>
                  <a:close/>
                </a:path>
              </a:pathLst>
            </a:custGeom>
            <a:noFill/>
            <a:ln w="4763">
              <a:solidFill>
                <a:srgbClr val="37343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550" name="Rectangle 118"/>
            <p:cNvSpPr>
              <a:spLocks noChangeArrowheads="1"/>
            </p:cNvSpPr>
            <p:nvPr/>
          </p:nvSpPr>
          <p:spPr bwMode="auto">
            <a:xfrm>
              <a:off x="7940677" y="2719388"/>
              <a:ext cx="149225" cy="38100"/>
            </a:xfrm>
            <a:prstGeom prst="rect">
              <a:avLst/>
            </a:prstGeom>
            <a:solidFill>
              <a:srgbClr val="ED32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en-US" altLang="en-US" sz="1800"/>
            </a:p>
          </p:txBody>
        </p:sp>
        <p:sp>
          <p:nvSpPr>
            <p:cNvPr id="22551" name="Rectangle 119"/>
            <p:cNvSpPr>
              <a:spLocks noChangeArrowheads="1"/>
            </p:cNvSpPr>
            <p:nvPr/>
          </p:nvSpPr>
          <p:spPr bwMode="auto">
            <a:xfrm>
              <a:off x="7996239" y="2663825"/>
              <a:ext cx="38100" cy="144463"/>
            </a:xfrm>
            <a:prstGeom prst="rect">
              <a:avLst/>
            </a:prstGeom>
            <a:solidFill>
              <a:srgbClr val="ED323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endParaRPr lang="en-US" altLang="en-US" sz="1800"/>
            </a:p>
          </p:txBody>
        </p:sp>
        <p:sp>
          <p:nvSpPr>
            <p:cNvPr id="22552" name="Rectangle 120"/>
            <p:cNvSpPr>
              <a:spLocks noChangeArrowheads="1"/>
            </p:cNvSpPr>
            <p:nvPr/>
          </p:nvSpPr>
          <p:spPr bwMode="auto">
            <a:xfrm>
              <a:off x="7021514" y="3732213"/>
              <a:ext cx="3508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cal</a:t>
              </a:r>
              <a:endParaRPr lang="en-US" altLang="en-US" sz="1800"/>
            </a:p>
          </p:txBody>
        </p:sp>
        <p:sp>
          <p:nvSpPr>
            <p:cNvPr id="22553" name="Rectangle 121"/>
            <p:cNvSpPr>
              <a:spLocks noChangeArrowheads="1"/>
            </p:cNvSpPr>
            <p:nvPr/>
          </p:nvSpPr>
          <p:spPr bwMode="auto">
            <a:xfrm>
              <a:off x="7319964" y="3386138"/>
              <a:ext cx="3508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cal</a:t>
              </a:r>
              <a:endParaRPr lang="en-US" altLang="en-US" sz="1800"/>
            </a:p>
          </p:txBody>
        </p:sp>
        <p:sp>
          <p:nvSpPr>
            <p:cNvPr id="22554" name="Rectangle 122"/>
            <p:cNvSpPr>
              <a:spLocks noChangeArrowheads="1"/>
            </p:cNvSpPr>
            <p:nvPr/>
          </p:nvSpPr>
          <p:spPr bwMode="auto">
            <a:xfrm>
              <a:off x="7197727" y="3522663"/>
              <a:ext cx="3508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cal</a:t>
              </a:r>
              <a:endParaRPr lang="en-US" altLang="en-US" sz="1800"/>
            </a:p>
          </p:txBody>
        </p:sp>
        <p:sp>
          <p:nvSpPr>
            <p:cNvPr id="22555" name="Rectangle 123"/>
            <p:cNvSpPr>
              <a:spLocks noChangeArrowheads="1"/>
            </p:cNvSpPr>
            <p:nvPr/>
          </p:nvSpPr>
          <p:spPr bwMode="auto">
            <a:xfrm>
              <a:off x="6788152" y="3937000"/>
              <a:ext cx="350838"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cal</a:t>
              </a:r>
              <a:endParaRPr lang="en-US" altLang="en-US" sz="1800"/>
            </a:p>
          </p:txBody>
        </p:sp>
        <p:sp>
          <p:nvSpPr>
            <p:cNvPr id="22556" name="Rectangle 124"/>
            <p:cNvSpPr>
              <a:spLocks noChangeArrowheads="1"/>
            </p:cNvSpPr>
            <p:nvPr/>
          </p:nvSpPr>
          <p:spPr bwMode="auto">
            <a:xfrm>
              <a:off x="8113714" y="2611438"/>
              <a:ext cx="906463"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500">
                  <a:solidFill>
                    <a:srgbClr val="373435"/>
                  </a:solidFill>
                </a:rPr>
                <a:t>unknown</a:t>
              </a:r>
              <a:endParaRPr lang="en-US" altLang="en-US" sz="1800"/>
            </a:p>
          </p:txBody>
        </p:sp>
      </p:grpSp>
      <p:sp>
        <p:nvSpPr>
          <p:cNvPr id="22534" name="Rectangle 45"/>
          <p:cNvSpPr>
            <a:spLocks noChangeArrowheads="1"/>
          </p:cNvSpPr>
          <p:nvPr/>
        </p:nvSpPr>
        <p:spPr bwMode="auto">
          <a:xfrm>
            <a:off x="782638" y="1871663"/>
            <a:ext cx="173037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rgbClr val="1F1A17"/>
                </a:solidFill>
              </a:rPr>
              <a:t>Case 1</a:t>
            </a:r>
          </a:p>
          <a:p>
            <a:pPr algn="ctr" eaLnBrk="1" hangingPunct="1">
              <a:spcBef>
                <a:spcPct val="0"/>
              </a:spcBef>
              <a:buClrTx/>
              <a:buSzTx/>
              <a:buFontTx/>
              <a:buNone/>
            </a:pPr>
            <a:r>
              <a:rPr lang="en-US" altLang="en-US" sz="1800" dirty="0">
                <a:solidFill>
                  <a:srgbClr val="1F1A17"/>
                </a:solidFill>
              </a:rPr>
              <a:t>(unknown levels)</a:t>
            </a:r>
            <a:endParaRPr lang="en-US" altLang="en-US" sz="1800" dirty="0"/>
          </a:p>
        </p:txBody>
      </p:sp>
      <p:sp>
        <p:nvSpPr>
          <p:cNvPr id="134" name="Rectangle 46"/>
          <p:cNvSpPr>
            <a:spLocks noChangeArrowheads="1"/>
          </p:cNvSpPr>
          <p:nvPr/>
        </p:nvSpPr>
        <p:spPr bwMode="auto">
          <a:xfrm>
            <a:off x="3879850" y="1871663"/>
            <a:ext cx="116840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solidFill>
                  <a:srgbClr val="1F1A17"/>
                </a:solidFill>
              </a:rPr>
              <a:t>Case 2</a:t>
            </a:r>
          </a:p>
          <a:p>
            <a:pPr algn="ctr" eaLnBrk="1" hangingPunct="1">
              <a:spcBef>
                <a:spcPct val="0"/>
              </a:spcBef>
              <a:buClrTx/>
              <a:buSzTx/>
              <a:buFontTx/>
              <a:buNone/>
            </a:pPr>
            <a:r>
              <a:rPr lang="en-US" altLang="en-US" sz="1800" dirty="0">
                <a:solidFill>
                  <a:srgbClr val="1F1A17"/>
                </a:solidFill>
              </a:rPr>
              <a:t>(bracketed)</a:t>
            </a:r>
            <a:endParaRPr lang="en-US" altLang="en-US" sz="1800" dirty="0"/>
          </a:p>
        </p:txBody>
      </p:sp>
      <p:sp>
        <p:nvSpPr>
          <p:cNvPr id="135" name="Rectangle 72"/>
          <p:cNvSpPr>
            <a:spLocks noChangeArrowheads="1"/>
          </p:cNvSpPr>
          <p:nvPr/>
        </p:nvSpPr>
        <p:spPr bwMode="auto">
          <a:xfrm>
            <a:off x="6834188" y="1871663"/>
            <a:ext cx="1474787"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a:solidFill>
                  <a:srgbClr val="1F1A17"/>
                </a:solidFill>
              </a:rPr>
              <a:t>Case 3 </a:t>
            </a:r>
          </a:p>
          <a:p>
            <a:pPr algn="ctr" eaLnBrk="1" hangingPunct="1">
              <a:spcBef>
                <a:spcPct val="0"/>
              </a:spcBef>
              <a:buClrTx/>
              <a:buSzTx/>
              <a:buFontTx/>
              <a:buNone/>
            </a:pPr>
            <a:r>
              <a:rPr lang="en-US" altLang="en-US" sz="1800">
                <a:solidFill>
                  <a:srgbClr val="1F1A17"/>
                </a:solidFill>
              </a:rPr>
              <a:t>(extrapolation)</a:t>
            </a:r>
            <a:endParaRPr lang="en-US" altLang="en-US" sz="1800"/>
          </a:p>
        </p:txBody>
      </p:sp>
      <p:sp>
        <p:nvSpPr>
          <p:cNvPr id="22537" name="Rectangle 135"/>
          <p:cNvSpPr>
            <a:spLocks noChangeArrowheads="1"/>
          </p:cNvSpPr>
          <p:nvPr/>
        </p:nvSpPr>
        <p:spPr bwMode="auto">
          <a:xfrm>
            <a:off x="601663" y="4840288"/>
            <a:ext cx="2217737"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1F1A17"/>
                </a:solidFill>
              </a:rPr>
              <a:t>Case 1 is the best approach if the target level of the unknown can be only broadly estimated</a:t>
            </a:r>
            <a:endParaRPr lang="en-US" altLang="en-US" sz="2000" dirty="0"/>
          </a:p>
        </p:txBody>
      </p:sp>
      <p:sp>
        <p:nvSpPr>
          <p:cNvPr id="137" name="Rectangle 136"/>
          <p:cNvSpPr>
            <a:spLocks noChangeArrowheads="1"/>
          </p:cNvSpPr>
          <p:nvPr/>
        </p:nvSpPr>
        <p:spPr bwMode="auto">
          <a:xfrm>
            <a:off x="3381375" y="4840288"/>
            <a:ext cx="221773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a:solidFill>
                  <a:srgbClr val="1F1A17"/>
                </a:solidFill>
              </a:rPr>
              <a:t>Case 2 is the best approach if the approximate level of the unknown is known</a:t>
            </a:r>
            <a:endParaRPr lang="en-US" altLang="en-US" sz="2000"/>
          </a:p>
        </p:txBody>
      </p:sp>
      <p:sp>
        <p:nvSpPr>
          <p:cNvPr id="138" name="Rectangle 137"/>
          <p:cNvSpPr>
            <a:spLocks noChangeArrowheads="1"/>
          </p:cNvSpPr>
          <p:nvPr/>
        </p:nvSpPr>
        <p:spPr bwMode="auto">
          <a:xfrm>
            <a:off x="6332538" y="4840288"/>
            <a:ext cx="221615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600" dirty="0">
                <a:solidFill>
                  <a:srgbClr val="1F1A17"/>
                </a:solidFill>
              </a:rPr>
              <a:t>Case 3 is less desirable; valid results are obtained by extrapolation if the instrumental response is linear</a:t>
            </a:r>
            <a:endParaRPr lang="en-US" altLang="en-US" sz="2000" dirty="0"/>
          </a:p>
        </p:txBody>
      </p:sp>
      <p:pic>
        <p:nvPicPr>
          <p:cNvPr id="2" name="14">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504488" y="6334125"/>
            <a:ext cx="609600" cy="609600"/>
          </a:xfrm>
          <a:prstGeom prst="rect">
            <a:avLst/>
          </a:prstGeom>
        </p:spPr>
      </p:pic>
      <p:sp>
        <p:nvSpPr>
          <p:cNvPr id="3" name="TextBox 2"/>
          <p:cNvSpPr txBox="1"/>
          <p:nvPr/>
        </p:nvSpPr>
        <p:spPr>
          <a:xfrm rot="16200000">
            <a:off x="-129982" y="3249101"/>
            <a:ext cx="1133644" cy="369332"/>
          </a:xfrm>
          <a:prstGeom prst="rect">
            <a:avLst/>
          </a:prstGeom>
          <a:noFill/>
        </p:spPr>
        <p:txBody>
          <a:bodyPr wrap="none" rtlCol="0">
            <a:spAutoFit/>
          </a:bodyPr>
          <a:lstStyle/>
          <a:p>
            <a:r>
              <a:rPr lang="en-US" dirty="0"/>
              <a:t>response</a:t>
            </a:r>
          </a:p>
        </p:txBody>
      </p:sp>
      <p:sp>
        <p:nvSpPr>
          <p:cNvPr id="4" name="TextBox 3"/>
          <p:cNvSpPr txBox="1"/>
          <p:nvPr/>
        </p:nvSpPr>
        <p:spPr>
          <a:xfrm>
            <a:off x="1169968" y="4270375"/>
            <a:ext cx="954107" cy="369332"/>
          </a:xfrm>
          <a:prstGeom prst="rect">
            <a:avLst/>
          </a:prstGeom>
          <a:noFill/>
        </p:spPr>
        <p:txBody>
          <a:bodyPr wrap="none" rtlCol="0">
            <a:spAutoFit/>
          </a:bodyPr>
          <a:lstStyle/>
          <a:p>
            <a:r>
              <a:rPr lang="en-US" dirty="0"/>
              <a:t>amount</a:t>
            </a:r>
          </a:p>
        </p:txBody>
      </p:sp>
      <p:sp>
        <p:nvSpPr>
          <p:cNvPr id="64" name="TextBox 63"/>
          <p:cNvSpPr txBox="1"/>
          <p:nvPr/>
        </p:nvSpPr>
        <p:spPr>
          <a:xfrm rot="16200000">
            <a:off x="2622465" y="3249101"/>
            <a:ext cx="1133644" cy="369332"/>
          </a:xfrm>
          <a:prstGeom prst="rect">
            <a:avLst/>
          </a:prstGeom>
          <a:noFill/>
        </p:spPr>
        <p:txBody>
          <a:bodyPr wrap="none" rtlCol="0">
            <a:spAutoFit/>
          </a:bodyPr>
          <a:lstStyle/>
          <a:p>
            <a:r>
              <a:rPr lang="en-US" dirty="0"/>
              <a:t>response</a:t>
            </a:r>
          </a:p>
        </p:txBody>
      </p:sp>
      <p:sp>
        <p:nvSpPr>
          <p:cNvPr id="65" name="TextBox 64"/>
          <p:cNvSpPr txBox="1"/>
          <p:nvPr/>
        </p:nvSpPr>
        <p:spPr>
          <a:xfrm rot="16200000">
            <a:off x="5749603" y="3218934"/>
            <a:ext cx="1133644" cy="369332"/>
          </a:xfrm>
          <a:prstGeom prst="rect">
            <a:avLst/>
          </a:prstGeom>
          <a:noFill/>
        </p:spPr>
        <p:txBody>
          <a:bodyPr wrap="none" rtlCol="0">
            <a:spAutoFit/>
          </a:bodyPr>
          <a:lstStyle/>
          <a:p>
            <a:r>
              <a:rPr lang="en-US" dirty="0"/>
              <a:t>response</a:t>
            </a:r>
          </a:p>
        </p:txBody>
      </p:sp>
      <p:sp>
        <p:nvSpPr>
          <p:cNvPr id="66" name="TextBox 65"/>
          <p:cNvSpPr txBox="1"/>
          <p:nvPr/>
        </p:nvSpPr>
        <p:spPr>
          <a:xfrm>
            <a:off x="3879850" y="4269295"/>
            <a:ext cx="954107" cy="369332"/>
          </a:xfrm>
          <a:prstGeom prst="rect">
            <a:avLst/>
          </a:prstGeom>
          <a:noFill/>
        </p:spPr>
        <p:txBody>
          <a:bodyPr wrap="none" rtlCol="0">
            <a:spAutoFit/>
          </a:bodyPr>
          <a:lstStyle/>
          <a:p>
            <a:r>
              <a:rPr lang="en-US" dirty="0"/>
              <a:t>amount</a:t>
            </a:r>
          </a:p>
        </p:txBody>
      </p:sp>
      <p:sp>
        <p:nvSpPr>
          <p:cNvPr id="67" name="TextBox 66"/>
          <p:cNvSpPr txBox="1"/>
          <p:nvPr/>
        </p:nvSpPr>
        <p:spPr>
          <a:xfrm>
            <a:off x="6963558" y="4257676"/>
            <a:ext cx="954107" cy="369332"/>
          </a:xfrm>
          <a:prstGeom prst="rect">
            <a:avLst/>
          </a:prstGeom>
          <a:noFill/>
        </p:spPr>
        <p:txBody>
          <a:bodyPr wrap="none" rtlCol="0">
            <a:spAutoFit/>
          </a:bodyPr>
          <a:lstStyle/>
          <a:p>
            <a:r>
              <a:rPr lang="en-US" dirty="0"/>
              <a:t>amount</a:t>
            </a:r>
          </a:p>
        </p:txBody>
      </p:sp>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64000">
        <p:fade/>
      </p:transition>
    </mc:Choice>
    <mc:Fallback xmlns="">
      <p:transition spd="med" advTm="64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62693"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53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253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5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3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3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3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3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6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43" fill="hold" display="0">
                  <p:stCondLst>
                    <p:cond delay="indefinite"/>
                  </p:stCondLst>
                  <p:endCondLst>
                    <p:cond evt="onStopAudio" delay="0">
                      <p:tgtEl>
                        <p:sldTgt/>
                      </p:tgtEl>
                    </p:cond>
                  </p:endCondLst>
                </p:cTn>
                <p:tgtEl>
                  <p:spTgt spid="2"/>
                </p:tgtEl>
              </p:cMediaNode>
            </p:audio>
          </p:childTnLst>
        </p:cTn>
      </p:par>
    </p:tnLst>
    <p:bldLst>
      <p:bldP spid="22534" grpId="0"/>
      <p:bldP spid="134" grpId="0"/>
      <p:bldP spid="135" grpId="0"/>
      <p:bldP spid="22537" grpId="0"/>
      <p:bldP spid="137" grpId="0"/>
      <p:bldP spid="138" grpId="0"/>
      <p:bldP spid="3" grpId="0"/>
      <p:bldP spid="4" grpId="0"/>
      <p:bldP spid="64" grpId="0"/>
      <p:bldP spid="65" grpId="0"/>
      <p:bldP spid="66" grpId="0"/>
      <p:bldP spid="67" grpId="0"/>
    </p:bldLst>
  </p:timing>
  <p:extLst mod="1">
    <p:ext uri="{E180D4A7-C9FB-4DFB-919C-405C955672EB}">
      <p14:showEvtLst xmlns:p14="http://schemas.microsoft.com/office/powerpoint/2010/main">
        <p14:playEvt time="18" objId="2"/>
        <p14:stopEvt time="62750" objId="2"/>
      </p14:showEvtLst>
    </p:ext>
  </p:extLs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p:txBody>
          <a:bodyPr/>
          <a:lstStyle/>
          <a:p>
            <a:pPr eaLnBrk="1" hangingPunct="1"/>
            <a:r>
              <a:rPr lang="en-US" altLang="en-US" dirty="0"/>
              <a:t>Calibration Models</a:t>
            </a:r>
          </a:p>
        </p:txBody>
      </p:sp>
      <p:pic>
        <p:nvPicPr>
          <p:cNvPr id="13315" name="Picture 326"/>
          <p:cNvPicPr>
            <a:picLocks noGrp="1" noChangeAspect="1" noChangeArrowheads="1"/>
          </p:cNvPicPr>
          <p:nvPr>
            <p:ph sz="quarter" idx="2"/>
          </p:nvPr>
        </p:nvPicPr>
        <p:blipFill>
          <a:blip r:embed="rId6">
            <a:extLst>
              <a:ext uri="{28A0092B-C50C-407E-A947-70E740481C1C}">
                <a14:useLocalDpi xmlns:a14="http://schemas.microsoft.com/office/drawing/2010/main" val="0"/>
              </a:ext>
            </a:extLst>
          </a:blip>
          <a:srcRect/>
          <a:stretch>
            <a:fillRect/>
          </a:stretch>
        </p:blipFill>
        <p:spPr>
          <a:xfrm>
            <a:off x="3743325" y="2405063"/>
            <a:ext cx="2127250" cy="1760537"/>
          </a:xfrm>
          <a:noFill/>
        </p:spPr>
      </p:pic>
      <p:sp>
        <p:nvSpPr>
          <p:cNvPr id="24580" name="Rectangle 150"/>
          <p:cNvSpPr>
            <a:spLocks noChangeArrowheads="1"/>
          </p:cNvSpPr>
          <p:nvPr/>
        </p:nvSpPr>
        <p:spPr bwMode="auto">
          <a:xfrm>
            <a:off x="1087438" y="1284288"/>
            <a:ext cx="16764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700" dirty="0">
                <a:solidFill>
                  <a:srgbClr val="1F1A17"/>
                </a:solidFill>
              </a:rPr>
              <a:t>averaged</a:t>
            </a:r>
          </a:p>
          <a:p>
            <a:pPr eaLnBrk="1" hangingPunct="1">
              <a:spcBef>
                <a:spcPct val="0"/>
              </a:spcBef>
              <a:buClrTx/>
              <a:buSzTx/>
              <a:buFontTx/>
              <a:buNone/>
            </a:pPr>
            <a:r>
              <a:rPr lang="en-US" altLang="en-US" sz="1700" dirty="0">
                <a:solidFill>
                  <a:srgbClr val="1F1A17"/>
                </a:solidFill>
              </a:rPr>
              <a:t>response factors </a:t>
            </a:r>
            <a:endParaRPr lang="en-US" altLang="en-US" sz="1800" dirty="0"/>
          </a:p>
        </p:txBody>
      </p:sp>
      <p:sp>
        <p:nvSpPr>
          <p:cNvPr id="13320" name="Rectangle 220"/>
          <p:cNvSpPr>
            <a:spLocks noChangeArrowheads="1"/>
          </p:cNvSpPr>
          <p:nvPr/>
        </p:nvSpPr>
        <p:spPr bwMode="auto">
          <a:xfrm>
            <a:off x="3884613" y="1284288"/>
            <a:ext cx="16144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700">
                <a:solidFill>
                  <a:srgbClr val="1F1A17"/>
                </a:solidFill>
              </a:rPr>
              <a:t>zero intercept</a:t>
            </a:r>
          </a:p>
          <a:p>
            <a:pPr eaLnBrk="1" hangingPunct="1">
              <a:spcBef>
                <a:spcPct val="0"/>
              </a:spcBef>
              <a:buClrTx/>
              <a:buSzTx/>
              <a:buFontTx/>
              <a:buNone/>
            </a:pPr>
            <a:r>
              <a:rPr lang="en-US" altLang="en-US" sz="1700">
                <a:solidFill>
                  <a:srgbClr val="1F1A17"/>
                </a:solidFill>
              </a:rPr>
              <a:t>linear regression</a:t>
            </a:r>
            <a:endParaRPr lang="en-US" altLang="en-US" sz="1800"/>
          </a:p>
        </p:txBody>
      </p:sp>
      <p:sp>
        <p:nvSpPr>
          <p:cNvPr id="13328" name="Rectangle 297"/>
          <p:cNvSpPr>
            <a:spLocks noChangeArrowheads="1"/>
          </p:cNvSpPr>
          <p:nvPr/>
        </p:nvSpPr>
        <p:spPr bwMode="auto">
          <a:xfrm>
            <a:off x="6735763" y="1276350"/>
            <a:ext cx="1884362" cy="53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700">
                <a:solidFill>
                  <a:srgbClr val="1F1A17"/>
                </a:solidFill>
              </a:rPr>
              <a:t>calculated intercept</a:t>
            </a:r>
          </a:p>
          <a:p>
            <a:pPr eaLnBrk="1" hangingPunct="1">
              <a:spcBef>
                <a:spcPct val="0"/>
              </a:spcBef>
              <a:buClrTx/>
              <a:buSzTx/>
              <a:buFontTx/>
              <a:buNone/>
            </a:pPr>
            <a:r>
              <a:rPr lang="en-US" altLang="en-US" sz="1700">
                <a:solidFill>
                  <a:srgbClr val="1F1A17"/>
                </a:solidFill>
              </a:rPr>
              <a:t>linear regression</a:t>
            </a:r>
            <a:endParaRPr lang="en-US" altLang="en-US" sz="1800"/>
          </a:p>
        </p:txBody>
      </p:sp>
      <p:grpSp>
        <p:nvGrpSpPr>
          <p:cNvPr id="4" name="Group 3"/>
          <p:cNvGrpSpPr>
            <a:grpSpLocks/>
          </p:cNvGrpSpPr>
          <p:nvPr/>
        </p:nvGrpSpPr>
        <p:grpSpPr bwMode="auto">
          <a:xfrm>
            <a:off x="3695700" y="4683125"/>
            <a:ext cx="2327275" cy="1458913"/>
            <a:chOff x="3402013" y="4867275"/>
            <a:chExt cx="2327275" cy="1458913"/>
          </a:xfrm>
        </p:grpSpPr>
        <p:sp>
          <p:nvSpPr>
            <p:cNvPr id="24759" name="Rectangle 222"/>
            <p:cNvSpPr>
              <a:spLocks noChangeArrowheads="1"/>
            </p:cNvSpPr>
            <p:nvPr/>
          </p:nvSpPr>
          <p:spPr bwMode="auto">
            <a:xfrm>
              <a:off x="3576638" y="5221288"/>
              <a:ext cx="68262"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i="1">
                  <a:solidFill>
                    <a:schemeClr val="accent2"/>
                  </a:solidFill>
                  <a:latin typeface="Times New Roman" panose="02020603050405020304" pitchFamily="18" charset="0"/>
                </a:rPr>
                <a:t>y</a:t>
              </a:r>
              <a:endParaRPr lang="en-US" altLang="en-US" sz="1800" b="1">
                <a:solidFill>
                  <a:schemeClr val="accent2"/>
                </a:solidFill>
              </a:endParaRPr>
            </a:p>
          </p:txBody>
        </p:sp>
        <p:sp>
          <p:nvSpPr>
            <p:cNvPr id="24760" name="Rectangle 223"/>
            <p:cNvSpPr>
              <a:spLocks noChangeArrowheads="1"/>
            </p:cNvSpPr>
            <p:nvPr/>
          </p:nvSpPr>
          <p:spPr bwMode="auto">
            <a:xfrm>
              <a:off x="3803650" y="5221288"/>
              <a:ext cx="19526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i="1">
                  <a:solidFill>
                    <a:schemeClr val="accent2"/>
                  </a:solidFill>
                  <a:latin typeface="Times New Roman" panose="02020603050405020304" pitchFamily="18" charset="0"/>
                </a:rPr>
                <a:t>mx</a:t>
              </a:r>
              <a:endParaRPr lang="en-US" altLang="en-US" sz="1800" b="1">
                <a:solidFill>
                  <a:schemeClr val="accent2"/>
                </a:solidFill>
              </a:endParaRPr>
            </a:p>
          </p:txBody>
        </p:sp>
        <p:sp>
          <p:nvSpPr>
            <p:cNvPr id="24761" name="Rectangle 224"/>
            <p:cNvSpPr>
              <a:spLocks noChangeArrowheads="1"/>
            </p:cNvSpPr>
            <p:nvPr/>
          </p:nvSpPr>
          <p:spPr bwMode="auto">
            <a:xfrm>
              <a:off x="3684588" y="5221288"/>
              <a:ext cx="84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a:solidFill>
                    <a:schemeClr val="accent2"/>
                  </a:solidFill>
                  <a:latin typeface="Symbol" panose="05050102010706020507" pitchFamily="18" charset="2"/>
                </a:rPr>
                <a:t>=</a:t>
              </a:r>
              <a:endParaRPr lang="en-US" altLang="en-US" sz="1800" b="1">
                <a:solidFill>
                  <a:schemeClr val="accent2"/>
                </a:solidFill>
              </a:endParaRPr>
            </a:p>
          </p:txBody>
        </p:sp>
        <p:sp>
          <p:nvSpPr>
            <p:cNvPr id="24762" name="Freeform 225"/>
            <p:cNvSpPr>
              <a:spLocks/>
            </p:cNvSpPr>
            <p:nvPr/>
          </p:nvSpPr>
          <p:spPr bwMode="auto">
            <a:xfrm>
              <a:off x="3846513" y="5118100"/>
              <a:ext cx="76200" cy="93663"/>
            </a:xfrm>
            <a:custGeom>
              <a:avLst/>
              <a:gdLst>
                <a:gd name="T0" fmla="*/ 2147483646 w 48"/>
                <a:gd name="T1" fmla="*/ 2147483646 h 59"/>
                <a:gd name="T2" fmla="*/ 0 w 48"/>
                <a:gd name="T3" fmla="*/ 0 h 59"/>
                <a:gd name="T4" fmla="*/ 2147483646 w 48"/>
                <a:gd name="T5" fmla="*/ 2147483646 h 59"/>
                <a:gd name="T6" fmla="*/ 2147483646 w 48"/>
                <a:gd name="T7" fmla="*/ 2147483646 h 59"/>
                <a:gd name="T8" fmla="*/ 2147483646 w 48"/>
                <a:gd name="T9" fmla="*/ 2147483646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59">
                  <a:moveTo>
                    <a:pt x="2" y="59"/>
                  </a:moveTo>
                  <a:lnTo>
                    <a:pt x="0" y="0"/>
                  </a:lnTo>
                  <a:lnTo>
                    <a:pt x="48" y="20"/>
                  </a:lnTo>
                  <a:lnTo>
                    <a:pt x="2" y="5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3" name="Freeform 226"/>
            <p:cNvSpPr>
              <a:spLocks/>
            </p:cNvSpPr>
            <p:nvPr/>
          </p:nvSpPr>
          <p:spPr bwMode="auto">
            <a:xfrm>
              <a:off x="3876675" y="4938713"/>
              <a:ext cx="385763" cy="203200"/>
            </a:xfrm>
            <a:custGeom>
              <a:avLst/>
              <a:gdLst>
                <a:gd name="T0" fmla="*/ 2147483646 w 243"/>
                <a:gd name="T1" fmla="*/ 2147483646 h 128"/>
                <a:gd name="T2" fmla="*/ 2147483646 w 243"/>
                <a:gd name="T3" fmla="*/ 0 h 128"/>
                <a:gd name="T4" fmla="*/ 2147483646 w 243"/>
                <a:gd name="T5" fmla="*/ 0 h 128"/>
                <a:gd name="T6" fmla="*/ 2147483646 w 243"/>
                <a:gd name="T7" fmla="*/ 0 h 128"/>
                <a:gd name="T8" fmla="*/ 2147483646 w 243"/>
                <a:gd name="T9" fmla="*/ 2147483646 h 128"/>
                <a:gd name="T10" fmla="*/ 2147483646 w 243"/>
                <a:gd name="T11" fmla="*/ 2147483646 h 128"/>
                <a:gd name="T12" fmla="*/ 2147483646 w 243"/>
                <a:gd name="T13" fmla="*/ 2147483646 h 128"/>
                <a:gd name="T14" fmla="*/ 2147483646 w 243"/>
                <a:gd name="T15" fmla="*/ 2147483646 h 128"/>
                <a:gd name="T16" fmla="*/ 2147483646 w 243"/>
                <a:gd name="T17" fmla="*/ 2147483646 h 128"/>
                <a:gd name="T18" fmla="*/ 2147483646 w 243"/>
                <a:gd name="T19" fmla="*/ 2147483646 h 128"/>
                <a:gd name="T20" fmla="*/ 2147483646 w 243"/>
                <a:gd name="T21" fmla="*/ 2147483646 h 128"/>
                <a:gd name="T22" fmla="*/ 2147483646 w 243"/>
                <a:gd name="T23" fmla="*/ 2147483646 h 128"/>
                <a:gd name="T24" fmla="*/ 2147483646 w 243"/>
                <a:gd name="T25" fmla="*/ 2147483646 h 128"/>
                <a:gd name="T26" fmla="*/ 2147483646 w 243"/>
                <a:gd name="T27" fmla="*/ 2147483646 h 128"/>
                <a:gd name="T28" fmla="*/ 0 w 243"/>
                <a:gd name="T29" fmla="*/ 2147483646 h 128"/>
                <a:gd name="T30" fmla="*/ 2147483646 w 243"/>
                <a:gd name="T31" fmla="*/ 2147483646 h 128"/>
                <a:gd name="T32" fmla="*/ 2147483646 w 243"/>
                <a:gd name="T33" fmla="*/ 2147483646 h 128"/>
                <a:gd name="T34" fmla="*/ 2147483646 w 243"/>
                <a:gd name="T35" fmla="*/ 2147483646 h 128"/>
                <a:gd name="T36" fmla="*/ 2147483646 w 243"/>
                <a:gd name="T37" fmla="*/ 2147483646 h 128"/>
                <a:gd name="T38" fmla="*/ 2147483646 w 243"/>
                <a:gd name="T39" fmla="*/ 2147483646 h 128"/>
                <a:gd name="T40" fmla="*/ 2147483646 w 243"/>
                <a:gd name="T41" fmla="*/ 2147483646 h 128"/>
                <a:gd name="T42" fmla="*/ 2147483646 w 243"/>
                <a:gd name="T43" fmla="*/ 2147483646 h 128"/>
                <a:gd name="T44" fmla="*/ 2147483646 w 243"/>
                <a:gd name="T45" fmla="*/ 2147483646 h 128"/>
                <a:gd name="T46" fmla="*/ 2147483646 w 243"/>
                <a:gd name="T47" fmla="*/ 2147483646 h 128"/>
                <a:gd name="T48" fmla="*/ 2147483646 w 243"/>
                <a:gd name="T49" fmla="*/ 2147483646 h 128"/>
                <a:gd name="T50" fmla="*/ 2147483646 w 243"/>
                <a:gd name="T51" fmla="*/ 2147483646 h 128"/>
                <a:gd name="T52" fmla="*/ 2147483646 w 243"/>
                <a:gd name="T53" fmla="*/ 2147483646 h 128"/>
                <a:gd name="T54" fmla="*/ 2147483646 w 243"/>
                <a:gd name="T55" fmla="*/ 2147483646 h 128"/>
                <a:gd name="T56" fmla="*/ 2147483646 w 243"/>
                <a:gd name="T57" fmla="*/ 2147483646 h 128"/>
                <a:gd name="T58" fmla="*/ 2147483646 w 243"/>
                <a:gd name="T59" fmla="*/ 2147483646 h 128"/>
                <a:gd name="T60" fmla="*/ 2147483646 w 243"/>
                <a:gd name="T61" fmla="*/ 2147483646 h 1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43" h="128">
                  <a:moveTo>
                    <a:pt x="243" y="3"/>
                  </a:moveTo>
                  <a:lnTo>
                    <a:pt x="203" y="0"/>
                  </a:lnTo>
                  <a:lnTo>
                    <a:pt x="166" y="0"/>
                  </a:lnTo>
                  <a:lnTo>
                    <a:pt x="150" y="0"/>
                  </a:lnTo>
                  <a:lnTo>
                    <a:pt x="133" y="2"/>
                  </a:lnTo>
                  <a:lnTo>
                    <a:pt x="117" y="5"/>
                  </a:lnTo>
                  <a:lnTo>
                    <a:pt x="102" y="9"/>
                  </a:lnTo>
                  <a:lnTo>
                    <a:pt x="88" y="16"/>
                  </a:lnTo>
                  <a:lnTo>
                    <a:pt x="73" y="25"/>
                  </a:lnTo>
                  <a:lnTo>
                    <a:pt x="60" y="35"/>
                  </a:lnTo>
                  <a:lnTo>
                    <a:pt x="47" y="47"/>
                  </a:lnTo>
                  <a:lnTo>
                    <a:pt x="35" y="64"/>
                  </a:lnTo>
                  <a:lnTo>
                    <a:pt x="24" y="80"/>
                  </a:lnTo>
                  <a:lnTo>
                    <a:pt x="11" y="100"/>
                  </a:lnTo>
                  <a:lnTo>
                    <a:pt x="0" y="124"/>
                  </a:lnTo>
                  <a:lnTo>
                    <a:pt x="9" y="128"/>
                  </a:lnTo>
                  <a:lnTo>
                    <a:pt x="20" y="104"/>
                  </a:lnTo>
                  <a:lnTo>
                    <a:pt x="31" y="86"/>
                  </a:lnTo>
                  <a:lnTo>
                    <a:pt x="42" y="68"/>
                  </a:lnTo>
                  <a:lnTo>
                    <a:pt x="53" y="53"/>
                  </a:lnTo>
                  <a:lnTo>
                    <a:pt x="66" y="42"/>
                  </a:lnTo>
                  <a:lnTo>
                    <a:pt x="79" y="31"/>
                  </a:lnTo>
                  <a:lnTo>
                    <a:pt x="91" y="24"/>
                  </a:lnTo>
                  <a:lnTo>
                    <a:pt x="104" y="18"/>
                  </a:lnTo>
                  <a:lnTo>
                    <a:pt x="119" y="13"/>
                  </a:lnTo>
                  <a:lnTo>
                    <a:pt x="133" y="11"/>
                  </a:lnTo>
                  <a:lnTo>
                    <a:pt x="150" y="9"/>
                  </a:lnTo>
                  <a:lnTo>
                    <a:pt x="166" y="7"/>
                  </a:lnTo>
                  <a:lnTo>
                    <a:pt x="203" y="9"/>
                  </a:lnTo>
                  <a:lnTo>
                    <a:pt x="242" y="13"/>
                  </a:lnTo>
                  <a:lnTo>
                    <a:pt x="243"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64" name="Rectangle 227"/>
            <p:cNvSpPr>
              <a:spLocks noChangeArrowheads="1"/>
            </p:cNvSpPr>
            <p:nvPr/>
          </p:nvSpPr>
          <p:spPr bwMode="auto">
            <a:xfrm>
              <a:off x="4310063" y="4867275"/>
              <a:ext cx="118427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000">
                  <a:solidFill>
                    <a:srgbClr val="1F1A17"/>
                  </a:solidFill>
                  <a:latin typeface="Times New Roman" panose="02020603050405020304" pitchFamily="18" charset="0"/>
                </a:rPr>
                <a:t>slope of regression line</a:t>
              </a:r>
              <a:endParaRPr lang="en-US" altLang="en-US" sz="1800"/>
            </a:p>
          </p:txBody>
        </p:sp>
        <p:sp>
          <p:nvSpPr>
            <p:cNvPr id="24765" name="Rectangle 313"/>
            <p:cNvSpPr>
              <a:spLocks noChangeArrowheads="1"/>
            </p:cNvSpPr>
            <p:nvPr/>
          </p:nvSpPr>
          <p:spPr bwMode="auto">
            <a:xfrm>
              <a:off x="3402013" y="5557838"/>
              <a:ext cx="23272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unweighted:  dilute calibrants </a:t>
              </a:r>
              <a:endParaRPr lang="en-US" altLang="en-US" sz="1800"/>
            </a:p>
          </p:txBody>
        </p:sp>
        <p:sp>
          <p:nvSpPr>
            <p:cNvPr id="24766" name="Rectangle 314"/>
            <p:cNvSpPr>
              <a:spLocks noChangeArrowheads="1"/>
            </p:cNvSpPr>
            <p:nvPr/>
          </p:nvSpPr>
          <p:spPr bwMode="auto">
            <a:xfrm>
              <a:off x="3402013" y="5746750"/>
              <a:ext cx="1868487"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are less important than </a:t>
              </a:r>
              <a:endParaRPr lang="en-US" altLang="en-US" sz="1800"/>
            </a:p>
          </p:txBody>
        </p:sp>
        <p:sp>
          <p:nvSpPr>
            <p:cNvPr id="24767" name="Rectangle 315"/>
            <p:cNvSpPr>
              <a:spLocks noChangeArrowheads="1"/>
            </p:cNvSpPr>
            <p:nvPr/>
          </p:nvSpPr>
          <p:spPr bwMode="auto">
            <a:xfrm>
              <a:off x="3402013" y="5935663"/>
              <a:ext cx="1849437"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concentrated calibrants</a:t>
              </a:r>
              <a:endParaRPr lang="en-US" altLang="en-US" sz="1800"/>
            </a:p>
          </p:txBody>
        </p:sp>
        <p:sp>
          <p:nvSpPr>
            <p:cNvPr id="24768" name="Rectangle 316"/>
            <p:cNvSpPr>
              <a:spLocks noChangeArrowheads="1"/>
            </p:cNvSpPr>
            <p:nvPr/>
          </p:nvSpPr>
          <p:spPr bwMode="auto">
            <a:xfrm>
              <a:off x="3402013" y="6127750"/>
              <a:ext cx="199707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linear response assumed</a:t>
              </a:r>
              <a:endParaRPr lang="en-US" altLang="en-US" sz="1800"/>
            </a:p>
          </p:txBody>
        </p:sp>
      </p:grpSp>
      <p:grpSp>
        <p:nvGrpSpPr>
          <p:cNvPr id="3" name="Group 2"/>
          <p:cNvGrpSpPr>
            <a:grpSpLocks/>
          </p:cNvGrpSpPr>
          <p:nvPr/>
        </p:nvGrpSpPr>
        <p:grpSpPr bwMode="auto">
          <a:xfrm>
            <a:off x="6586538" y="4573588"/>
            <a:ext cx="2360612" cy="1970087"/>
            <a:chOff x="6024563" y="4733925"/>
            <a:chExt cx="2360612" cy="1970088"/>
          </a:xfrm>
        </p:grpSpPr>
        <p:sp>
          <p:nvSpPr>
            <p:cNvPr id="24742" name="Rectangle 299"/>
            <p:cNvSpPr>
              <a:spLocks noChangeArrowheads="1"/>
            </p:cNvSpPr>
            <p:nvPr/>
          </p:nvSpPr>
          <p:spPr bwMode="auto">
            <a:xfrm>
              <a:off x="6024563" y="5221288"/>
              <a:ext cx="68262"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i="1">
                  <a:solidFill>
                    <a:schemeClr val="accent2"/>
                  </a:solidFill>
                  <a:latin typeface="Times New Roman" panose="02020603050405020304" pitchFamily="18" charset="0"/>
                </a:rPr>
                <a:t>y</a:t>
              </a:r>
              <a:endParaRPr lang="en-US" altLang="en-US" sz="1800" b="1">
                <a:solidFill>
                  <a:schemeClr val="accent2"/>
                </a:solidFill>
              </a:endParaRPr>
            </a:p>
          </p:txBody>
        </p:sp>
        <p:sp>
          <p:nvSpPr>
            <p:cNvPr id="24743" name="Rectangle 300"/>
            <p:cNvSpPr>
              <a:spLocks noChangeArrowheads="1"/>
            </p:cNvSpPr>
            <p:nvPr/>
          </p:nvSpPr>
          <p:spPr bwMode="auto">
            <a:xfrm>
              <a:off x="6251575" y="5221288"/>
              <a:ext cx="195263"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i="1">
                  <a:solidFill>
                    <a:schemeClr val="accent2"/>
                  </a:solidFill>
                  <a:latin typeface="Times New Roman" panose="02020603050405020304" pitchFamily="18" charset="0"/>
                </a:rPr>
                <a:t>mx</a:t>
              </a:r>
              <a:endParaRPr lang="en-US" altLang="en-US" sz="1800" b="1">
                <a:solidFill>
                  <a:schemeClr val="accent2"/>
                </a:solidFill>
              </a:endParaRPr>
            </a:p>
          </p:txBody>
        </p:sp>
        <p:sp>
          <p:nvSpPr>
            <p:cNvPr id="24744" name="Rectangle 301"/>
            <p:cNvSpPr>
              <a:spLocks noChangeArrowheads="1"/>
            </p:cNvSpPr>
            <p:nvPr/>
          </p:nvSpPr>
          <p:spPr bwMode="auto">
            <a:xfrm>
              <a:off x="6559550" y="5221288"/>
              <a:ext cx="762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i="1">
                  <a:solidFill>
                    <a:schemeClr val="accent2"/>
                  </a:solidFill>
                  <a:latin typeface="Times New Roman" panose="02020603050405020304" pitchFamily="18" charset="0"/>
                </a:rPr>
                <a:t>b</a:t>
              </a:r>
              <a:endParaRPr lang="en-US" altLang="en-US" sz="1800" b="1">
                <a:solidFill>
                  <a:schemeClr val="accent2"/>
                </a:solidFill>
              </a:endParaRPr>
            </a:p>
          </p:txBody>
        </p:sp>
        <p:sp>
          <p:nvSpPr>
            <p:cNvPr id="24745" name="Rectangle 302"/>
            <p:cNvSpPr>
              <a:spLocks noChangeArrowheads="1"/>
            </p:cNvSpPr>
            <p:nvPr/>
          </p:nvSpPr>
          <p:spPr bwMode="auto">
            <a:xfrm>
              <a:off x="6132513" y="5221288"/>
              <a:ext cx="841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a:solidFill>
                    <a:schemeClr val="accent2"/>
                  </a:solidFill>
                  <a:latin typeface="Symbol" panose="05050102010706020507" pitchFamily="18" charset="2"/>
                </a:rPr>
                <a:t>=</a:t>
              </a:r>
              <a:endParaRPr lang="en-US" altLang="en-US" sz="1800" b="1">
                <a:solidFill>
                  <a:schemeClr val="accent2"/>
                </a:solidFill>
              </a:endParaRPr>
            </a:p>
          </p:txBody>
        </p:sp>
        <p:sp>
          <p:nvSpPr>
            <p:cNvPr id="24746" name="Rectangle 303"/>
            <p:cNvSpPr>
              <a:spLocks noChangeArrowheads="1"/>
            </p:cNvSpPr>
            <p:nvPr/>
          </p:nvSpPr>
          <p:spPr bwMode="auto">
            <a:xfrm>
              <a:off x="6470650" y="521335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a:solidFill>
                    <a:schemeClr val="accent2"/>
                  </a:solidFill>
                  <a:latin typeface="Symbol" panose="05050102010706020507" pitchFamily="18" charset="2"/>
                </a:rPr>
                <a:t>+</a:t>
              </a:r>
              <a:endParaRPr lang="en-US" altLang="en-US" sz="1800" b="1">
                <a:solidFill>
                  <a:schemeClr val="accent2"/>
                </a:solidFill>
              </a:endParaRPr>
            </a:p>
          </p:txBody>
        </p:sp>
        <p:sp>
          <p:nvSpPr>
            <p:cNvPr id="24747" name="Freeform 304"/>
            <p:cNvSpPr>
              <a:spLocks/>
            </p:cNvSpPr>
            <p:nvPr/>
          </p:nvSpPr>
          <p:spPr bwMode="auto">
            <a:xfrm>
              <a:off x="6291263" y="5124450"/>
              <a:ext cx="82550" cy="90488"/>
            </a:xfrm>
            <a:custGeom>
              <a:avLst/>
              <a:gdLst>
                <a:gd name="T0" fmla="*/ 2147483646 w 52"/>
                <a:gd name="T1" fmla="*/ 2147483646 h 57"/>
                <a:gd name="T2" fmla="*/ 0 w 52"/>
                <a:gd name="T3" fmla="*/ 0 h 57"/>
                <a:gd name="T4" fmla="*/ 2147483646 w 52"/>
                <a:gd name="T5" fmla="*/ 2147483646 h 57"/>
                <a:gd name="T6" fmla="*/ 2147483646 w 52"/>
                <a:gd name="T7" fmla="*/ 2147483646 h 57"/>
                <a:gd name="T8" fmla="*/ 2147483646 w 52"/>
                <a:gd name="T9" fmla="*/ 2147483646 h 5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57">
                  <a:moveTo>
                    <a:pt x="13" y="57"/>
                  </a:moveTo>
                  <a:lnTo>
                    <a:pt x="0" y="0"/>
                  </a:lnTo>
                  <a:lnTo>
                    <a:pt x="52" y="13"/>
                  </a:lnTo>
                  <a:lnTo>
                    <a:pt x="13" y="5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8" name="Freeform 305"/>
            <p:cNvSpPr>
              <a:spLocks/>
            </p:cNvSpPr>
            <p:nvPr/>
          </p:nvSpPr>
          <p:spPr bwMode="auto">
            <a:xfrm>
              <a:off x="6324600" y="4775200"/>
              <a:ext cx="385763" cy="363538"/>
            </a:xfrm>
            <a:custGeom>
              <a:avLst/>
              <a:gdLst>
                <a:gd name="T0" fmla="*/ 2147483646 w 243"/>
                <a:gd name="T1" fmla="*/ 2147483646 h 229"/>
                <a:gd name="T2" fmla="*/ 2147483646 w 243"/>
                <a:gd name="T3" fmla="*/ 2147483646 h 229"/>
                <a:gd name="T4" fmla="*/ 2147483646 w 243"/>
                <a:gd name="T5" fmla="*/ 2147483646 h 229"/>
                <a:gd name="T6" fmla="*/ 2147483646 w 243"/>
                <a:gd name="T7" fmla="*/ 0 h 229"/>
                <a:gd name="T8" fmla="*/ 2147483646 w 243"/>
                <a:gd name="T9" fmla="*/ 0 h 229"/>
                <a:gd name="T10" fmla="*/ 2147483646 w 243"/>
                <a:gd name="T11" fmla="*/ 2147483646 h 229"/>
                <a:gd name="T12" fmla="*/ 2147483646 w 243"/>
                <a:gd name="T13" fmla="*/ 2147483646 h 229"/>
                <a:gd name="T14" fmla="*/ 2147483646 w 243"/>
                <a:gd name="T15" fmla="*/ 2147483646 h 229"/>
                <a:gd name="T16" fmla="*/ 2147483646 w 243"/>
                <a:gd name="T17" fmla="*/ 2147483646 h 229"/>
                <a:gd name="T18" fmla="*/ 2147483646 w 243"/>
                <a:gd name="T19" fmla="*/ 2147483646 h 229"/>
                <a:gd name="T20" fmla="*/ 2147483646 w 243"/>
                <a:gd name="T21" fmla="*/ 2147483646 h 229"/>
                <a:gd name="T22" fmla="*/ 2147483646 w 243"/>
                <a:gd name="T23" fmla="*/ 2147483646 h 229"/>
                <a:gd name="T24" fmla="*/ 2147483646 w 243"/>
                <a:gd name="T25" fmla="*/ 2147483646 h 229"/>
                <a:gd name="T26" fmla="*/ 2147483646 w 243"/>
                <a:gd name="T27" fmla="*/ 2147483646 h 229"/>
                <a:gd name="T28" fmla="*/ 2147483646 w 243"/>
                <a:gd name="T29" fmla="*/ 2147483646 h 229"/>
                <a:gd name="T30" fmla="*/ 2147483646 w 243"/>
                <a:gd name="T31" fmla="*/ 2147483646 h 229"/>
                <a:gd name="T32" fmla="*/ 0 w 243"/>
                <a:gd name="T33" fmla="*/ 2147483646 h 229"/>
                <a:gd name="T34" fmla="*/ 2147483646 w 243"/>
                <a:gd name="T35" fmla="*/ 2147483646 h 229"/>
                <a:gd name="T36" fmla="*/ 2147483646 w 243"/>
                <a:gd name="T37" fmla="*/ 2147483646 h 229"/>
                <a:gd name="T38" fmla="*/ 2147483646 w 243"/>
                <a:gd name="T39" fmla="*/ 2147483646 h 229"/>
                <a:gd name="T40" fmla="*/ 2147483646 w 243"/>
                <a:gd name="T41" fmla="*/ 2147483646 h 229"/>
                <a:gd name="T42" fmla="*/ 2147483646 w 243"/>
                <a:gd name="T43" fmla="*/ 2147483646 h 229"/>
                <a:gd name="T44" fmla="*/ 2147483646 w 243"/>
                <a:gd name="T45" fmla="*/ 2147483646 h 229"/>
                <a:gd name="T46" fmla="*/ 2147483646 w 243"/>
                <a:gd name="T47" fmla="*/ 2147483646 h 229"/>
                <a:gd name="T48" fmla="*/ 2147483646 w 243"/>
                <a:gd name="T49" fmla="*/ 2147483646 h 229"/>
                <a:gd name="T50" fmla="*/ 2147483646 w 243"/>
                <a:gd name="T51" fmla="*/ 2147483646 h 229"/>
                <a:gd name="T52" fmla="*/ 2147483646 w 243"/>
                <a:gd name="T53" fmla="*/ 2147483646 h 229"/>
                <a:gd name="T54" fmla="*/ 2147483646 w 243"/>
                <a:gd name="T55" fmla="*/ 2147483646 h 229"/>
                <a:gd name="T56" fmla="*/ 2147483646 w 243"/>
                <a:gd name="T57" fmla="*/ 2147483646 h 229"/>
                <a:gd name="T58" fmla="*/ 2147483646 w 243"/>
                <a:gd name="T59" fmla="*/ 2147483646 h 229"/>
                <a:gd name="T60" fmla="*/ 2147483646 w 243"/>
                <a:gd name="T61" fmla="*/ 2147483646 h 229"/>
                <a:gd name="T62" fmla="*/ 2147483646 w 243"/>
                <a:gd name="T63" fmla="*/ 2147483646 h 229"/>
                <a:gd name="T64" fmla="*/ 2147483646 w 243"/>
                <a:gd name="T65" fmla="*/ 2147483646 h 229"/>
                <a:gd name="T66" fmla="*/ 2147483646 w 243"/>
                <a:gd name="T67" fmla="*/ 2147483646 h 229"/>
                <a:gd name="T68" fmla="*/ 2147483646 w 243"/>
                <a:gd name="T69" fmla="*/ 2147483646 h 2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43" h="229">
                  <a:moveTo>
                    <a:pt x="243" y="9"/>
                  </a:moveTo>
                  <a:lnTo>
                    <a:pt x="223" y="6"/>
                  </a:lnTo>
                  <a:lnTo>
                    <a:pt x="203" y="2"/>
                  </a:lnTo>
                  <a:lnTo>
                    <a:pt x="185" y="0"/>
                  </a:lnTo>
                  <a:lnTo>
                    <a:pt x="166" y="0"/>
                  </a:lnTo>
                  <a:lnTo>
                    <a:pt x="150" y="2"/>
                  </a:lnTo>
                  <a:lnTo>
                    <a:pt x="131" y="6"/>
                  </a:lnTo>
                  <a:lnTo>
                    <a:pt x="117" y="11"/>
                  </a:lnTo>
                  <a:lnTo>
                    <a:pt x="100" y="20"/>
                  </a:lnTo>
                  <a:lnTo>
                    <a:pt x="86" y="31"/>
                  </a:lnTo>
                  <a:lnTo>
                    <a:pt x="73" y="48"/>
                  </a:lnTo>
                  <a:lnTo>
                    <a:pt x="60" y="66"/>
                  </a:lnTo>
                  <a:lnTo>
                    <a:pt x="47" y="90"/>
                  </a:lnTo>
                  <a:lnTo>
                    <a:pt x="34" y="117"/>
                  </a:lnTo>
                  <a:lnTo>
                    <a:pt x="23" y="149"/>
                  </a:lnTo>
                  <a:lnTo>
                    <a:pt x="11" y="185"/>
                  </a:lnTo>
                  <a:lnTo>
                    <a:pt x="0" y="227"/>
                  </a:lnTo>
                  <a:lnTo>
                    <a:pt x="9" y="229"/>
                  </a:lnTo>
                  <a:lnTo>
                    <a:pt x="20" y="189"/>
                  </a:lnTo>
                  <a:lnTo>
                    <a:pt x="31" y="152"/>
                  </a:lnTo>
                  <a:lnTo>
                    <a:pt x="42" y="121"/>
                  </a:lnTo>
                  <a:lnTo>
                    <a:pt x="55" y="94"/>
                  </a:lnTo>
                  <a:lnTo>
                    <a:pt x="67" y="72"/>
                  </a:lnTo>
                  <a:lnTo>
                    <a:pt x="78" y="53"/>
                  </a:lnTo>
                  <a:lnTo>
                    <a:pt x="93" y="39"/>
                  </a:lnTo>
                  <a:lnTo>
                    <a:pt x="106" y="28"/>
                  </a:lnTo>
                  <a:lnTo>
                    <a:pt x="120" y="19"/>
                  </a:lnTo>
                  <a:lnTo>
                    <a:pt x="135" y="13"/>
                  </a:lnTo>
                  <a:lnTo>
                    <a:pt x="150" y="9"/>
                  </a:lnTo>
                  <a:lnTo>
                    <a:pt x="166" y="9"/>
                  </a:lnTo>
                  <a:lnTo>
                    <a:pt x="185" y="9"/>
                  </a:lnTo>
                  <a:lnTo>
                    <a:pt x="203" y="11"/>
                  </a:lnTo>
                  <a:lnTo>
                    <a:pt x="221" y="15"/>
                  </a:lnTo>
                  <a:lnTo>
                    <a:pt x="241" y="19"/>
                  </a:lnTo>
                  <a:lnTo>
                    <a:pt x="243" y="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49" name="Rectangle 306"/>
            <p:cNvSpPr>
              <a:spLocks noChangeArrowheads="1"/>
            </p:cNvSpPr>
            <p:nvPr/>
          </p:nvSpPr>
          <p:spPr bwMode="auto">
            <a:xfrm>
              <a:off x="6756400" y="4733925"/>
              <a:ext cx="1184275"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000">
                  <a:solidFill>
                    <a:srgbClr val="1F1A17"/>
                  </a:solidFill>
                  <a:latin typeface="Times New Roman" panose="02020603050405020304" pitchFamily="18" charset="0"/>
                </a:rPr>
                <a:t>slope of regression line</a:t>
              </a:r>
              <a:endParaRPr lang="en-US" altLang="en-US" sz="1800"/>
            </a:p>
          </p:txBody>
        </p:sp>
        <p:sp>
          <p:nvSpPr>
            <p:cNvPr id="24750" name="Freeform 307"/>
            <p:cNvSpPr>
              <a:spLocks/>
            </p:cNvSpPr>
            <p:nvPr/>
          </p:nvSpPr>
          <p:spPr bwMode="auto">
            <a:xfrm>
              <a:off x="6570663" y="5135563"/>
              <a:ext cx="82550" cy="93662"/>
            </a:xfrm>
            <a:custGeom>
              <a:avLst/>
              <a:gdLst>
                <a:gd name="T0" fmla="*/ 2147483646 w 52"/>
                <a:gd name="T1" fmla="*/ 2147483646 h 59"/>
                <a:gd name="T2" fmla="*/ 0 w 52"/>
                <a:gd name="T3" fmla="*/ 0 h 59"/>
                <a:gd name="T4" fmla="*/ 2147483646 w 52"/>
                <a:gd name="T5" fmla="*/ 2147483646 h 59"/>
                <a:gd name="T6" fmla="*/ 2147483646 w 52"/>
                <a:gd name="T7" fmla="*/ 2147483646 h 59"/>
                <a:gd name="T8" fmla="*/ 2147483646 w 52"/>
                <a:gd name="T9" fmla="*/ 2147483646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59">
                  <a:moveTo>
                    <a:pt x="15" y="59"/>
                  </a:moveTo>
                  <a:lnTo>
                    <a:pt x="0" y="0"/>
                  </a:lnTo>
                  <a:lnTo>
                    <a:pt x="52" y="13"/>
                  </a:lnTo>
                  <a:lnTo>
                    <a:pt x="15" y="5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1" name="Freeform 308"/>
            <p:cNvSpPr>
              <a:spLocks/>
            </p:cNvSpPr>
            <p:nvPr/>
          </p:nvSpPr>
          <p:spPr bwMode="auto">
            <a:xfrm>
              <a:off x="6605588" y="4981575"/>
              <a:ext cx="177800" cy="171450"/>
            </a:xfrm>
            <a:custGeom>
              <a:avLst/>
              <a:gdLst>
                <a:gd name="T0" fmla="*/ 2147483646 w 112"/>
                <a:gd name="T1" fmla="*/ 2147483646 h 108"/>
                <a:gd name="T2" fmla="*/ 2147483646 w 112"/>
                <a:gd name="T3" fmla="*/ 2147483646 h 108"/>
                <a:gd name="T4" fmla="*/ 2147483646 w 112"/>
                <a:gd name="T5" fmla="*/ 0 h 108"/>
                <a:gd name="T6" fmla="*/ 2147483646 w 112"/>
                <a:gd name="T7" fmla="*/ 2147483646 h 108"/>
                <a:gd name="T8" fmla="*/ 2147483646 w 112"/>
                <a:gd name="T9" fmla="*/ 2147483646 h 108"/>
                <a:gd name="T10" fmla="*/ 2147483646 w 112"/>
                <a:gd name="T11" fmla="*/ 2147483646 h 108"/>
                <a:gd name="T12" fmla="*/ 2147483646 w 112"/>
                <a:gd name="T13" fmla="*/ 2147483646 h 108"/>
                <a:gd name="T14" fmla="*/ 2147483646 w 112"/>
                <a:gd name="T15" fmla="*/ 2147483646 h 108"/>
                <a:gd name="T16" fmla="*/ 2147483646 w 112"/>
                <a:gd name="T17" fmla="*/ 2147483646 h 108"/>
                <a:gd name="T18" fmla="*/ 2147483646 w 112"/>
                <a:gd name="T19" fmla="*/ 2147483646 h 108"/>
                <a:gd name="T20" fmla="*/ 2147483646 w 112"/>
                <a:gd name="T21" fmla="*/ 2147483646 h 108"/>
                <a:gd name="T22" fmla="*/ 2147483646 w 112"/>
                <a:gd name="T23" fmla="*/ 2147483646 h 108"/>
                <a:gd name="T24" fmla="*/ 0 w 112"/>
                <a:gd name="T25" fmla="*/ 2147483646 h 108"/>
                <a:gd name="T26" fmla="*/ 2147483646 w 112"/>
                <a:gd name="T27" fmla="*/ 2147483646 h 108"/>
                <a:gd name="T28" fmla="*/ 2147483646 w 112"/>
                <a:gd name="T29" fmla="*/ 2147483646 h 108"/>
                <a:gd name="T30" fmla="*/ 2147483646 w 112"/>
                <a:gd name="T31" fmla="*/ 2147483646 h 108"/>
                <a:gd name="T32" fmla="*/ 2147483646 w 112"/>
                <a:gd name="T33" fmla="*/ 2147483646 h 108"/>
                <a:gd name="T34" fmla="*/ 2147483646 w 112"/>
                <a:gd name="T35" fmla="*/ 2147483646 h 108"/>
                <a:gd name="T36" fmla="*/ 2147483646 w 112"/>
                <a:gd name="T37" fmla="*/ 2147483646 h 108"/>
                <a:gd name="T38" fmla="*/ 2147483646 w 112"/>
                <a:gd name="T39" fmla="*/ 2147483646 h 108"/>
                <a:gd name="T40" fmla="*/ 2147483646 w 112"/>
                <a:gd name="T41" fmla="*/ 2147483646 h 108"/>
                <a:gd name="T42" fmla="*/ 2147483646 w 112"/>
                <a:gd name="T43" fmla="*/ 2147483646 h 108"/>
                <a:gd name="T44" fmla="*/ 2147483646 w 112"/>
                <a:gd name="T45" fmla="*/ 2147483646 h 108"/>
                <a:gd name="T46" fmla="*/ 2147483646 w 112"/>
                <a:gd name="T47" fmla="*/ 2147483646 h 108"/>
                <a:gd name="T48" fmla="*/ 2147483646 w 112"/>
                <a:gd name="T49" fmla="*/ 2147483646 h 108"/>
                <a:gd name="T50" fmla="*/ 2147483646 w 112"/>
                <a:gd name="T51" fmla="*/ 2147483646 h 108"/>
                <a:gd name="T52" fmla="*/ 2147483646 w 112"/>
                <a:gd name="T53" fmla="*/ 2147483646 h 10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12" h="108">
                  <a:moveTo>
                    <a:pt x="112" y="6"/>
                  </a:moveTo>
                  <a:lnTo>
                    <a:pt x="94" y="2"/>
                  </a:lnTo>
                  <a:lnTo>
                    <a:pt x="77" y="0"/>
                  </a:lnTo>
                  <a:lnTo>
                    <a:pt x="70" y="2"/>
                  </a:lnTo>
                  <a:lnTo>
                    <a:pt x="61" y="4"/>
                  </a:lnTo>
                  <a:lnTo>
                    <a:pt x="53" y="6"/>
                  </a:lnTo>
                  <a:lnTo>
                    <a:pt x="46" y="11"/>
                  </a:lnTo>
                  <a:lnTo>
                    <a:pt x="39" y="17"/>
                  </a:lnTo>
                  <a:lnTo>
                    <a:pt x="33" y="24"/>
                  </a:lnTo>
                  <a:lnTo>
                    <a:pt x="26" y="31"/>
                  </a:lnTo>
                  <a:lnTo>
                    <a:pt x="20" y="42"/>
                  </a:lnTo>
                  <a:lnTo>
                    <a:pt x="9" y="70"/>
                  </a:lnTo>
                  <a:lnTo>
                    <a:pt x="0" y="106"/>
                  </a:lnTo>
                  <a:lnTo>
                    <a:pt x="8" y="108"/>
                  </a:lnTo>
                  <a:lnTo>
                    <a:pt x="19" y="72"/>
                  </a:lnTo>
                  <a:lnTo>
                    <a:pt x="30" y="46"/>
                  </a:lnTo>
                  <a:lnTo>
                    <a:pt x="33" y="37"/>
                  </a:lnTo>
                  <a:lnTo>
                    <a:pt x="41" y="28"/>
                  </a:lnTo>
                  <a:lnTo>
                    <a:pt x="46" y="22"/>
                  </a:lnTo>
                  <a:lnTo>
                    <a:pt x="52" y="17"/>
                  </a:lnTo>
                  <a:lnTo>
                    <a:pt x="57" y="13"/>
                  </a:lnTo>
                  <a:lnTo>
                    <a:pt x="64" y="11"/>
                  </a:lnTo>
                  <a:lnTo>
                    <a:pt x="70" y="9"/>
                  </a:lnTo>
                  <a:lnTo>
                    <a:pt x="77" y="9"/>
                  </a:lnTo>
                  <a:lnTo>
                    <a:pt x="94" y="11"/>
                  </a:lnTo>
                  <a:lnTo>
                    <a:pt x="110" y="13"/>
                  </a:lnTo>
                  <a:lnTo>
                    <a:pt x="11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52" name="Rectangle 309"/>
            <p:cNvSpPr>
              <a:spLocks noChangeArrowheads="1"/>
            </p:cNvSpPr>
            <p:nvPr/>
          </p:nvSpPr>
          <p:spPr bwMode="auto">
            <a:xfrm>
              <a:off x="6818313" y="4918075"/>
              <a:ext cx="655637"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000">
                  <a:solidFill>
                    <a:srgbClr val="1F1A17"/>
                  </a:solidFill>
                  <a:latin typeface="Times New Roman" panose="02020603050405020304" pitchFamily="18" charset="0"/>
                </a:rPr>
                <a:t>“y” intercept</a:t>
              </a:r>
              <a:endParaRPr lang="en-US" altLang="en-US" sz="1800"/>
            </a:p>
          </p:txBody>
        </p:sp>
        <p:sp>
          <p:nvSpPr>
            <p:cNvPr id="24753" name="Rectangle 317"/>
            <p:cNvSpPr>
              <a:spLocks noChangeArrowheads="1"/>
            </p:cNvSpPr>
            <p:nvPr/>
          </p:nvSpPr>
          <p:spPr bwMode="auto">
            <a:xfrm>
              <a:off x="6067425" y="5557838"/>
              <a:ext cx="1766888"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appropriate if a bias is</a:t>
              </a:r>
              <a:endParaRPr lang="en-US" altLang="en-US" sz="1800"/>
            </a:p>
          </p:txBody>
        </p:sp>
        <p:sp>
          <p:nvSpPr>
            <p:cNvPr id="24754" name="Rectangle 318"/>
            <p:cNvSpPr>
              <a:spLocks noChangeArrowheads="1"/>
            </p:cNvSpPr>
            <p:nvPr/>
          </p:nvSpPr>
          <p:spPr bwMode="auto">
            <a:xfrm>
              <a:off x="6067425" y="5746750"/>
              <a:ext cx="2106613"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suspected, e.g., calibrants </a:t>
              </a:r>
              <a:endParaRPr lang="en-US" altLang="en-US" sz="1800"/>
            </a:p>
          </p:txBody>
        </p:sp>
        <p:sp>
          <p:nvSpPr>
            <p:cNvPr id="24755" name="Rectangle 319"/>
            <p:cNvSpPr>
              <a:spLocks noChangeArrowheads="1"/>
            </p:cNvSpPr>
            <p:nvPr/>
          </p:nvSpPr>
          <p:spPr bwMode="auto">
            <a:xfrm>
              <a:off x="6067425" y="5935663"/>
              <a:ext cx="2208213"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prepared by spiking a blank </a:t>
              </a:r>
              <a:endParaRPr lang="en-US" altLang="en-US" sz="1800"/>
            </a:p>
          </p:txBody>
        </p:sp>
        <p:sp>
          <p:nvSpPr>
            <p:cNvPr id="24756" name="Rectangle 320"/>
            <p:cNvSpPr>
              <a:spLocks noChangeArrowheads="1"/>
            </p:cNvSpPr>
            <p:nvPr/>
          </p:nvSpPr>
          <p:spPr bwMode="auto">
            <a:xfrm>
              <a:off x="6067425" y="6127750"/>
              <a:ext cx="2171700"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matrix (such as blank urine)</a:t>
              </a:r>
              <a:endParaRPr lang="en-US" altLang="en-US" sz="1800"/>
            </a:p>
          </p:txBody>
        </p:sp>
        <p:sp>
          <p:nvSpPr>
            <p:cNvPr id="24757" name="Rectangle 321"/>
            <p:cNvSpPr>
              <a:spLocks noChangeArrowheads="1"/>
            </p:cNvSpPr>
            <p:nvPr/>
          </p:nvSpPr>
          <p:spPr bwMode="auto">
            <a:xfrm>
              <a:off x="6067425" y="6316663"/>
              <a:ext cx="2317750"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which might exhibit a nonzero</a:t>
              </a:r>
              <a:endParaRPr lang="en-US" altLang="en-US" sz="1800"/>
            </a:p>
          </p:txBody>
        </p:sp>
        <p:sp>
          <p:nvSpPr>
            <p:cNvPr id="24758" name="Rectangle 322"/>
            <p:cNvSpPr>
              <a:spLocks noChangeArrowheads="1"/>
            </p:cNvSpPr>
            <p:nvPr/>
          </p:nvSpPr>
          <p:spPr bwMode="auto">
            <a:xfrm>
              <a:off x="6067425" y="6505575"/>
              <a:ext cx="126047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blank response</a:t>
              </a:r>
              <a:endParaRPr lang="en-US" altLang="en-US" sz="1800"/>
            </a:p>
          </p:txBody>
        </p:sp>
      </p:grpSp>
      <p:grpSp>
        <p:nvGrpSpPr>
          <p:cNvPr id="24585" name="Group 4"/>
          <p:cNvGrpSpPr>
            <a:grpSpLocks/>
          </p:cNvGrpSpPr>
          <p:nvPr/>
        </p:nvGrpSpPr>
        <p:grpSpPr bwMode="auto">
          <a:xfrm>
            <a:off x="590550" y="5029200"/>
            <a:ext cx="2517775" cy="1146175"/>
            <a:chOff x="533400" y="5224463"/>
            <a:chExt cx="2517775" cy="1146175"/>
          </a:xfrm>
        </p:grpSpPr>
        <p:sp>
          <p:nvSpPr>
            <p:cNvPr id="24737" name="Rectangle 149"/>
            <p:cNvSpPr>
              <a:spLocks noChangeArrowheads="1"/>
            </p:cNvSpPr>
            <p:nvPr/>
          </p:nvSpPr>
          <p:spPr bwMode="auto">
            <a:xfrm>
              <a:off x="579438" y="5224463"/>
              <a:ext cx="2471737"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i="1">
                  <a:solidFill>
                    <a:schemeClr val="accent2"/>
                  </a:solidFill>
                  <a:latin typeface="Times New Roman" panose="02020603050405020304" pitchFamily="18" charset="0"/>
                </a:rPr>
                <a:t>Ave RF = (RF1 + RF2 + RF3 + RF4)/4</a:t>
              </a:r>
              <a:endParaRPr lang="en-US" altLang="en-US" sz="1800" b="1">
                <a:solidFill>
                  <a:schemeClr val="accent2"/>
                </a:solidFill>
              </a:endParaRPr>
            </a:p>
          </p:txBody>
        </p:sp>
        <p:sp>
          <p:nvSpPr>
            <p:cNvPr id="24738" name="Rectangle 310"/>
            <p:cNvSpPr>
              <a:spLocks noChangeArrowheads="1"/>
            </p:cNvSpPr>
            <p:nvPr/>
          </p:nvSpPr>
          <p:spPr bwMode="auto">
            <a:xfrm>
              <a:off x="547688" y="5562600"/>
              <a:ext cx="1398587"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dirty="0">
                  <a:solidFill>
                    <a:srgbClr val="1F1A17"/>
                  </a:solidFill>
                </a:rPr>
                <a:t>-  all calibrants are </a:t>
              </a:r>
              <a:endParaRPr lang="en-US" altLang="en-US" sz="1800" dirty="0"/>
            </a:p>
          </p:txBody>
        </p:sp>
        <p:sp>
          <p:nvSpPr>
            <p:cNvPr id="24739" name="Rectangle 311"/>
            <p:cNvSpPr>
              <a:spLocks noChangeArrowheads="1"/>
            </p:cNvSpPr>
            <p:nvPr/>
          </p:nvSpPr>
          <p:spPr bwMode="auto">
            <a:xfrm>
              <a:off x="547688" y="5751513"/>
              <a:ext cx="1370012"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weighted equally</a:t>
              </a:r>
              <a:endParaRPr lang="en-US" altLang="en-US" sz="1800"/>
            </a:p>
          </p:txBody>
        </p:sp>
        <p:sp>
          <p:nvSpPr>
            <p:cNvPr id="24740" name="Rectangle 312"/>
            <p:cNvSpPr>
              <a:spLocks noChangeArrowheads="1"/>
            </p:cNvSpPr>
            <p:nvPr/>
          </p:nvSpPr>
          <p:spPr bwMode="auto">
            <a:xfrm>
              <a:off x="547688" y="5940425"/>
              <a:ext cx="1997075"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dirty="0">
                  <a:solidFill>
                    <a:srgbClr val="1F1A17"/>
                  </a:solidFill>
                </a:rPr>
                <a:t>-  linear response assumed</a:t>
              </a:r>
              <a:endParaRPr lang="en-US" altLang="en-US" sz="1800" dirty="0"/>
            </a:p>
          </p:txBody>
        </p:sp>
        <p:sp>
          <p:nvSpPr>
            <p:cNvPr id="24741" name="Rectangle 323"/>
            <p:cNvSpPr>
              <a:spLocks noChangeArrowheads="1"/>
            </p:cNvSpPr>
            <p:nvPr/>
          </p:nvSpPr>
          <p:spPr bwMode="auto">
            <a:xfrm>
              <a:off x="533400" y="6172200"/>
              <a:ext cx="186848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zero intercept assumed</a:t>
              </a:r>
              <a:endParaRPr lang="en-US" altLang="en-US" sz="1800"/>
            </a:p>
          </p:txBody>
        </p:sp>
      </p:grpSp>
      <p:pic>
        <p:nvPicPr>
          <p:cNvPr id="13355" name="Picture 328"/>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6526213" y="2405063"/>
            <a:ext cx="2214562" cy="1760537"/>
          </a:xfrm>
          <a:noFill/>
        </p:spPr>
      </p:pic>
      <p:grpSp>
        <p:nvGrpSpPr>
          <p:cNvPr id="24587" name="Group 1"/>
          <p:cNvGrpSpPr>
            <a:grpSpLocks/>
          </p:cNvGrpSpPr>
          <p:nvPr/>
        </p:nvGrpSpPr>
        <p:grpSpPr bwMode="auto">
          <a:xfrm>
            <a:off x="474663" y="2444750"/>
            <a:ext cx="2614612" cy="1720850"/>
            <a:chOff x="777875" y="3441700"/>
            <a:chExt cx="1671638" cy="1100138"/>
          </a:xfrm>
        </p:grpSpPr>
        <p:sp>
          <p:nvSpPr>
            <p:cNvPr id="24589" name="Freeform 332"/>
            <p:cNvSpPr>
              <a:spLocks/>
            </p:cNvSpPr>
            <p:nvPr/>
          </p:nvSpPr>
          <p:spPr bwMode="auto">
            <a:xfrm>
              <a:off x="1066800" y="3441700"/>
              <a:ext cx="23813" cy="1100138"/>
            </a:xfrm>
            <a:custGeom>
              <a:avLst/>
              <a:gdLst>
                <a:gd name="T0" fmla="*/ 2147483646 w 15"/>
                <a:gd name="T1" fmla="*/ 2147483646 h 693"/>
                <a:gd name="T2" fmla="*/ 2147483646 w 15"/>
                <a:gd name="T3" fmla="*/ 2147483646 h 693"/>
                <a:gd name="T4" fmla="*/ 2147483646 w 15"/>
                <a:gd name="T5" fmla="*/ 0 h 693"/>
                <a:gd name="T6" fmla="*/ 0 w 15"/>
                <a:gd name="T7" fmla="*/ 0 h 693"/>
                <a:gd name="T8" fmla="*/ 0 w 15"/>
                <a:gd name="T9" fmla="*/ 2147483646 h 693"/>
                <a:gd name="T10" fmla="*/ 2147483646 w 15"/>
                <a:gd name="T11" fmla="*/ 2147483646 h 693"/>
                <a:gd name="T12" fmla="*/ 0 w 15"/>
                <a:gd name="T13" fmla="*/ 2147483646 h 693"/>
                <a:gd name="T14" fmla="*/ 0 w 15"/>
                <a:gd name="T15" fmla="*/ 2147483646 h 693"/>
                <a:gd name="T16" fmla="*/ 2147483646 w 15"/>
                <a:gd name="T17" fmla="*/ 2147483646 h 6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693">
                  <a:moveTo>
                    <a:pt x="8" y="693"/>
                  </a:moveTo>
                  <a:lnTo>
                    <a:pt x="15" y="684"/>
                  </a:lnTo>
                  <a:lnTo>
                    <a:pt x="15" y="0"/>
                  </a:lnTo>
                  <a:lnTo>
                    <a:pt x="0" y="0"/>
                  </a:lnTo>
                  <a:lnTo>
                    <a:pt x="0" y="684"/>
                  </a:lnTo>
                  <a:lnTo>
                    <a:pt x="8" y="693"/>
                  </a:lnTo>
                  <a:lnTo>
                    <a:pt x="0" y="684"/>
                  </a:lnTo>
                  <a:lnTo>
                    <a:pt x="0" y="693"/>
                  </a:lnTo>
                  <a:lnTo>
                    <a:pt x="8" y="69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0" name="Rectangle 333"/>
            <p:cNvSpPr>
              <a:spLocks noChangeArrowheads="1"/>
            </p:cNvSpPr>
            <p:nvPr/>
          </p:nvSpPr>
          <p:spPr bwMode="auto">
            <a:xfrm>
              <a:off x="1079500" y="4514850"/>
              <a:ext cx="1241425" cy="2698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4591" name="Freeform 334"/>
            <p:cNvSpPr>
              <a:spLocks/>
            </p:cNvSpPr>
            <p:nvPr/>
          </p:nvSpPr>
          <p:spPr bwMode="auto">
            <a:xfrm>
              <a:off x="1079500" y="4508500"/>
              <a:ext cx="17463" cy="19050"/>
            </a:xfrm>
            <a:custGeom>
              <a:avLst/>
              <a:gdLst>
                <a:gd name="T0" fmla="*/ 2147483646 w 11"/>
                <a:gd name="T1" fmla="*/ 0 h 12"/>
                <a:gd name="T2" fmla="*/ 2147483646 w 11"/>
                <a:gd name="T3" fmla="*/ 2147483646 h 12"/>
                <a:gd name="T4" fmla="*/ 2147483646 w 11"/>
                <a:gd name="T5" fmla="*/ 2147483646 h 12"/>
                <a:gd name="T6" fmla="*/ 0 w 11"/>
                <a:gd name="T7" fmla="*/ 2147483646 h 12"/>
                <a:gd name="T8" fmla="*/ 2147483646 w 11"/>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2">
                  <a:moveTo>
                    <a:pt x="3" y="0"/>
                  </a:moveTo>
                  <a:lnTo>
                    <a:pt x="11" y="4"/>
                  </a:lnTo>
                  <a:lnTo>
                    <a:pt x="7" y="12"/>
                  </a:lnTo>
                  <a:lnTo>
                    <a:pt x="0" y="8"/>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2" name="Freeform 335"/>
            <p:cNvSpPr>
              <a:spLocks/>
            </p:cNvSpPr>
            <p:nvPr/>
          </p:nvSpPr>
          <p:spPr bwMode="auto">
            <a:xfrm>
              <a:off x="1090613" y="4484688"/>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4" y="0"/>
                  </a:moveTo>
                  <a:lnTo>
                    <a:pt x="12" y="4"/>
                  </a:lnTo>
                  <a:lnTo>
                    <a:pt x="8" y="11"/>
                  </a:lnTo>
                  <a:lnTo>
                    <a:pt x="0" y="7"/>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3" name="Freeform 336"/>
            <p:cNvSpPr>
              <a:spLocks/>
            </p:cNvSpPr>
            <p:nvPr/>
          </p:nvSpPr>
          <p:spPr bwMode="auto">
            <a:xfrm>
              <a:off x="1106488" y="4457700"/>
              <a:ext cx="17463" cy="20638"/>
            </a:xfrm>
            <a:custGeom>
              <a:avLst/>
              <a:gdLst>
                <a:gd name="T0" fmla="*/ 2147483646 w 11"/>
                <a:gd name="T1" fmla="*/ 0 h 13"/>
                <a:gd name="T2" fmla="*/ 2147483646 w 11"/>
                <a:gd name="T3" fmla="*/ 2147483646 h 13"/>
                <a:gd name="T4" fmla="*/ 2147483646 w 11"/>
                <a:gd name="T5" fmla="*/ 2147483646 h 13"/>
                <a:gd name="T6" fmla="*/ 0 w 11"/>
                <a:gd name="T7" fmla="*/ 2147483646 h 13"/>
                <a:gd name="T8" fmla="*/ 2147483646 w 11"/>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3">
                  <a:moveTo>
                    <a:pt x="4" y="0"/>
                  </a:moveTo>
                  <a:lnTo>
                    <a:pt x="11" y="5"/>
                  </a:lnTo>
                  <a:lnTo>
                    <a:pt x="8" y="13"/>
                  </a:lnTo>
                  <a:lnTo>
                    <a:pt x="0" y="9"/>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4" name="Freeform 337"/>
            <p:cNvSpPr>
              <a:spLocks/>
            </p:cNvSpPr>
            <p:nvPr/>
          </p:nvSpPr>
          <p:spPr bwMode="auto">
            <a:xfrm>
              <a:off x="1119188" y="4432300"/>
              <a:ext cx="17463" cy="22225"/>
            </a:xfrm>
            <a:custGeom>
              <a:avLst/>
              <a:gdLst>
                <a:gd name="T0" fmla="*/ 2147483646 w 11"/>
                <a:gd name="T1" fmla="*/ 0 h 14"/>
                <a:gd name="T2" fmla="*/ 2147483646 w 11"/>
                <a:gd name="T3" fmla="*/ 2147483646 h 14"/>
                <a:gd name="T4" fmla="*/ 2147483646 w 11"/>
                <a:gd name="T5" fmla="*/ 2147483646 h 14"/>
                <a:gd name="T6" fmla="*/ 0 w 11"/>
                <a:gd name="T7" fmla="*/ 2147483646 h 14"/>
                <a:gd name="T8" fmla="*/ 2147483646 w 11"/>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4">
                  <a:moveTo>
                    <a:pt x="3" y="0"/>
                  </a:moveTo>
                  <a:lnTo>
                    <a:pt x="11" y="4"/>
                  </a:lnTo>
                  <a:lnTo>
                    <a:pt x="7" y="14"/>
                  </a:lnTo>
                  <a:lnTo>
                    <a:pt x="0" y="8"/>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5" name="Freeform 338"/>
            <p:cNvSpPr>
              <a:spLocks/>
            </p:cNvSpPr>
            <p:nvPr/>
          </p:nvSpPr>
          <p:spPr bwMode="auto">
            <a:xfrm>
              <a:off x="1133475" y="4408488"/>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4" y="0"/>
                  </a:moveTo>
                  <a:lnTo>
                    <a:pt x="12" y="4"/>
                  </a:lnTo>
                  <a:lnTo>
                    <a:pt x="8" y="11"/>
                  </a:lnTo>
                  <a:lnTo>
                    <a:pt x="0" y="7"/>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6" name="Freeform 339"/>
            <p:cNvSpPr>
              <a:spLocks/>
            </p:cNvSpPr>
            <p:nvPr/>
          </p:nvSpPr>
          <p:spPr bwMode="auto">
            <a:xfrm>
              <a:off x="1146175" y="4383088"/>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4" y="0"/>
                  </a:moveTo>
                  <a:lnTo>
                    <a:pt x="13" y="4"/>
                  </a:lnTo>
                  <a:lnTo>
                    <a:pt x="7" y="12"/>
                  </a:lnTo>
                  <a:lnTo>
                    <a:pt x="0" y="8"/>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7" name="Freeform 340"/>
            <p:cNvSpPr>
              <a:spLocks/>
            </p:cNvSpPr>
            <p:nvPr/>
          </p:nvSpPr>
          <p:spPr bwMode="auto">
            <a:xfrm>
              <a:off x="1160463" y="4356100"/>
              <a:ext cx="19050" cy="22225"/>
            </a:xfrm>
            <a:custGeom>
              <a:avLst/>
              <a:gdLst>
                <a:gd name="T0" fmla="*/ 2147483646 w 12"/>
                <a:gd name="T1" fmla="*/ 0 h 14"/>
                <a:gd name="T2" fmla="*/ 2147483646 w 12"/>
                <a:gd name="T3" fmla="*/ 2147483646 h 14"/>
                <a:gd name="T4" fmla="*/ 2147483646 w 12"/>
                <a:gd name="T5" fmla="*/ 2147483646 h 14"/>
                <a:gd name="T6" fmla="*/ 0 w 12"/>
                <a:gd name="T7" fmla="*/ 2147483646 h 14"/>
                <a:gd name="T8" fmla="*/ 2147483646 w 12"/>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4">
                  <a:moveTo>
                    <a:pt x="4" y="0"/>
                  </a:moveTo>
                  <a:lnTo>
                    <a:pt x="12" y="6"/>
                  </a:lnTo>
                  <a:lnTo>
                    <a:pt x="8" y="14"/>
                  </a:lnTo>
                  <a:lnTo>
                    <a:pt x="0" y="8"/>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8" name="Freeform 341"/>
            <p:cNvSpPr>
              <a:spLocks/>
            </p:cNvSpPr>
            <p:nvPr/>
          </p:nvSpPr>
          <p:spPr bwMode="auto">
            <a:xfrm>
              <a:off x="1173163" y="4332288"/>
              <a:ext cx="20638" cy="17463"/>
            </a:xfrm>
            <a:custGeom>
              <a:avLst/>
              <a:gdLst>
                <a:gd name="T0" fmla="*/ 2147483646 w 13"/>
                <a:gd name="T1" fmla="*/ 0 h 11"/>
                <a:gd name="T2" fmla="*/ 2147483646 w 13"/>
                <a:gd name="T3" fmla="*/ 2147483646 h 11"/>
                <a:gd name="T4" fmla="*/ 2147483646 w 13"/>
                <a:gd name="T5" fmla="*/ 2147483646 h 11"/>
                <a:gd name="T6" fmla="*/ 0 w 13"/>
                <a:gd name="T7" fmla="*/ 2147483646 h 11"/>
                <a:gd name="T8" fmla="*/ 2147483646 w 1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1">
                  <a:moveTo>
                    <a:pt x="4" y="0"/>
                  </a:moveTo>
                  <a:lnTo>
                    <a:pt x="13" y="4"/>
                  </a:lnTo>
                  <a:lnTo>
                    <a:pt x="8" y="11"/>
                  </a:lnTo>
                  <a:lnTo>
                    <a:pt x="0" y="7"/>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99" name="Freeform 342"/>
            <p:cNvSpPr>
              <a:spLocks/>
            </p:cNvSpPr>
            <p:nvPr/>
          </p:nvSpPr>
          <p:spPr bwMode="auto">
            <a:xfrm>
              <a:off x="1189038" y="4306888"/>
              <a:ext cx="17463" cy="19050"/>
            </a:xfrm>
            <a:custGeom>
              <a:avLst/>
              <a:gdLst>
                <a:gd name="T0" fmla="*/ 2147483646 w 11"/>
                <a:gd name="T1" fmla="*/ 0 h 12"/>
                <a:gd name="T2" fmla="*/ 2147483646 w 11"/>
                <a:gd name="T3" fmla="*/ 2147483646 h 12"/>
                <a:gd name="T4" fmla="*/ 2147483646 w 11"/>
                <a:gd name="T5" fmla="*/ 2147483646 h 12"/>
                <a:gd name="T6" fmla="*/ 0 w 11"/>
                <a:gd name="T7" fmla="*/ 2147483646 h 12"/>
                <a:gd name="T8" fmla="*/ 2147483646 w 11"/>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2">
                  <a:moveTo>
                    <a:pt x="3" y="0"/>
                  </a:moveTo>
                  <a:lnTo>
                    <a:pt x="11" y="4"/>
                  </a:lnTo>
                  <a:lnTo>
                    <a:pt x="7" y="12"/>
                  </a:lnTo>
                  <a:lnTo>
                    <a:pt x="0" y="8"/>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0" name="Freeform 343"/>
            <p:cNvSpPr>
              <a:spLocks/>
            </p:cNvSpPr>
            <p:nvPr/>
          </p:nvSpPr>
          <p:spPr bwMode="auto">
            <a:xfrm>
              <a:off x="1200150" y="4279900"/>
              <a:ext cx="22225" cy="22225"/>
            </a:xfrm>
            <a:custGeom>
              <a:avLst/>
              <a:gdLst>
                <a:gd name="T0" fmla="*/ 2147483646 w 14"/>
                <a:gd name="T1" fmla="*/ 0 h 14"/>
                <a:gd name="T2" fmla="*/ 2147483646 w 14"/>
                <a:gd name="T3" fmla="*/ 2147483646 h 14"/>
                <a:gd name="T4" fmla="*/ 2147483646 w 14"/>
                <a:gd name="T5" fmla="*/ 2147483646 h 14"/>
                <a:gd name="T6" fmla="*/ 0 w 14"/>
                <a:gd name="T7" fmla="*/ 2147483646 h 14"/>
                <a:gd name="T8" fmla="*/ 2147483646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4" y="0"/>
                  </a:moveTo>
                  <a:lnTo>
                    <a:pt x="14" y="6"/>
                  </a:lnTo>
                  <a:lnTo>
                    <a:pt x="8" y="14"/>
                  </a:lnTo>
                  <a:lnTo>
                    <a:pt x="0" y="10"/>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1" name="Freeform 344"/>
            <p:cNvSpPr>
              <a:spLocks/>
            </p:cNvSpPr>
            <p:nvPr/>
          </p:nvSpPr>
          <p:spPr bwMode="auto">
            <a:xfrm>
              <a:off x="1216025" y="4256088"/>
              <a:ext cx="17463" cy="20638"/>
            </a:xfrm>
            <a:custGeom>
              <a:avLst/>
              <a:gdLst>
                <a:gd name="T0" fmla="*/ 2147483646 w 11"/>
                <a:gd name="T1" fmla="*/ 0 h 13"/>
                <a:gd name="T2" fmla="*/ 0 w 11"/>
                <a:gd name="T3" fmla="*/ 2147483646 h 13"/>
                <a:gd name="T4" fmla="*/ 2147483646 w 11"/>
                <a:gd name="T5" fmla="*/ 2147483646 h 13"/>
                <a:gd name="T6" fmla="*/ 2147483646 w 11"/>
                <a:gd name="T7" fmla="*/ 2147483646 h 13"/>
                <a:gd name="T8" fmla="*/ 2147483646 w 11"/>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3">
                  <a:moveTo>
                    <a:pt x="4" y="0"/>
                  </a:moveTo>
                  <a:lnTo>
                    <a:pt x="0" y="7"/>
                  </a:lnTo>
                  <a:lnTo>
                    <a:pt x="8" y="13"/>
                  </a:lnTo>
                  <a:lnTo>
                    <a:pt x="11" y="4"/>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2" name="Freeform 345"/>
            <p:cNvSpPr>
              <a:spLocks/>
            </p:cNvSpPr>
            <p:nvPr/>
          </p:nvSpPr>
          <p:spPr bwMode="auto">
            <a:xfrm>
              <a:off x="2071688" y="3575050"/>
              <a:ext cx="73025" cy="73025"/>
            </a:xfrm>
            <a:custGeom>
              <a:avLst/>
              <a:gdLst>
                <a:gd name="T0" fmla="*/ 2147483646 w 46"/>
                <a:gd name="T1" fmla="*/ 0 h 46"/>
                <a:gd name="T2" fmla="*/ 2147483646 w 46"/>
                <a:gd name="T3" fmla="*/ 2147483646 h 46"/>
                <a:gd name="T4" fmla="*/ 2147483646 w 46"/>
                <a:gd name="T5" fmla="*/ 2147483646 h 46"/>
                <a:gd name="T6" fmla="*/ 2147483646 w 46"/>
                <a:gd name="T7" fmla="*/ 2147483646 h 46"/>
                <a:gd name="T8" fmla="*/ 2147483646 w 46"/>
                <a:gd name="T9" fmla="*/ 2147483646 h 46"/>
                <a:gd name="T10" fmla="*/ 2147483646 w 46"/>
                <a:gd name="T11" fmla="*/ 2147483646 h 46"/>
                <a:gd name="T12" fmla="*/ 2147483646 w 46"/>
                <a:gd name="T13" fmla="*/ 2147483646 h 46"/>
                <a:gd name="T14" fmla="*/ 2147483646 w 46"/>
                <a:gd name="T15" fmla="*/ 2147483646 h 46"/>
                <a:gd name="T16" fmla="*/ 2147483646 w 46"/>
                <a:gd name="T17" fmla="*/ 2147483646 h 46"/>
                <a:gd name="T18" fmla="*/ 2147483646 w 46"/>
                <a:gd name="T19" fmla="*/ 2147483646 h 46"/>
                <a:gd name="T20" fmla="*/ 2147483646 w 46"/>
                <a:gd name="T21" fmla="*/ 2147483646 h 46"/>
                <a:gd name="T22" fmla="*/ 2147483646 w 46"/>
                <a:gd name="T23" fmla="*/ 2147483646 h 46"/>
                <a:gd name="T24" fmla="*/ 0 w 46"/>
                <a:gd name="T25" fmla="*/ 2147483646 h 46"/>
                <a:gd name="T26" fmla="*/ 2147483646 w 46"/>
                <a:gd name="T27" fmla="*/ 2147483646 h 46"/>
                <a:gd name="T28" fmla="*/ 2147483646 w 46"/>
                <a:gd name="T29" fmla="*/ 2147483646 h 46"/>
                <a:gd name="T30" fmla="*/ 2147483646 w 46"/>
                <a:gd name="T31" fmla="*/ 2147483646 h 46"/>
                <a:gd name="T32" fmla="*/ 2147483646 w 46"/>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46">
                  <a:moveTo>
                    <a:pt x="23" y="0"/>
                  </a:moveTo>
                  <a:lnTo>
                    <a:pt x="33" y="2"/>
                  </a:lnTo>
                  <a:lnTo>
                    <a:pt x="38" y="6"/>
                  </a:lnTo>
                  <a:lnTo>
                    <a:pt x="44" y="14"/>
                  </a:lnTo>
                  <a:lnTo>
                    <a:pt x="46" y="23"/>
                  </a:lnTo>
                  <a:lnTo>
                    <a:pt x="44" y="33"/>
                  </a:lnTo>
                  <a:lnTo>
                    <a:pt x="38" y="41"/>
                  </a:lnTo>
                  <a:lnTo>
                    <a:pt x="33" y="44"/>
                  </a:lnTo>
                  <a:lnTo>
                    <a:pt x="23" y="46"/>
                  </a:lnTo>
                  <a:lnTo>
                    <a:pt x="14" y="44"/>
                  </a:lnTo>
                  <a:lnTo>
                    <a:pt x="6" y="41"/>
                  </a:lnTo>
                  <a:lnTo>
                    <a:pt x="2" y="33"/>
                  </a:lnTo>
                  <a:lnTo>
                    <a:pt x="0" y="23"/>
                  </a:lnTo>
                  <a:lnTo>
                    <a:pt x="2" y="14"/>
                  </a:lnTo>
                  <a:lnTo>
                    <a:pt x="6" y="6"/>
                  </a:lnTo>
                  <a:lnTo>
                    <a:pt x="14" y="2"/>
                  </a:lnTo>
                  <a:lnTo>
                    <a:pt x="2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3" name="Freeform 346"/>
            <p:cNvSpPr>
              <a:spLocks/>
            </p:cNvSpPr>
            <p:nvPr/>
          </p:nvSpPr>
          <p:spPr bwMode="auto">
            <a:xfrm>
              <a:off x="2071688" y="3575050"/>
              <a:ext cx="73025" cy="73025"/>
            </a:xfrm>
            <a:custGeom>
              <a:avLst/>
              <a:gdLst>
                <a:gd name="T0" fmla="*/ 2147483646 w 46"/>
                <a:gd name="T1" fmla="*/ 0 h 46"/>
                <a:gd name="T2" fmla="*/ 2147483646 w 46"/>
                <a:gd name="T3" fmla="*/ 2147483646 h 46"/>
                <a:gd name="T4" fmla="*/ 2147483646 w 46"/>
                <a:gd name="T5" fmla="*/ 2147483646 h 46"/>
                <a:gd name="T6" fmla="*/ 2147483646 w 46"/>
                <a:gd name="T7" fmla="*/ 2147483646 h 46"/>
                <a:gd name="T8" fmla="*/ 2147483646 w 46"/>
                <a:gd name="T9" fmla="*/ 2147483646 h 46"/>
                <a:gd name="T10" fmla="*/ 2147483646 w 46"/>
                <a:gd name="T11" fmla="*/ 2147483646 h 46"/>
                <a:gd name="T12" fmla="*/ 2147483646 w 46"/>
                <a:gd name="T13" fmla="*/ 2147483646 h 46"/>
                <a:gd name="T14" fmla="*/ 2147483646 w 46"/>
                <a:gd name="T15" fmla="*/ 2147483646 h 46"/>
                <a:gd name="T16" fmla="*/ 2147483646 w 46"/>
                <a:gd name="T17" fmla="*/ 2147483646 h 46"/>
                <a:gd name="T18" fmla="*/ 2147483646 w 46"/>
                <a:gd name="T19" fmla="*/ 2147483646 h 46"/>
                <a:gd name="T20" fmla="*/ 2147483646 w 46"/>
                <a:gd name="T21" fmla="*/ 2147483646 h 46"/>
                <a:gd name="T22" fmla="*/ 2147483646 w 46"/>
                <a:gd name="T23" fmla="*/ 2147483646 h 46"/>
                <a:gd name="T24" fmla="*/ 0 w 46"/>
                <a:gd name="T25" fmla="*/ 2147483646 h 46"/>
                <a:gd name="T26" fmla="*/ 2147483646 w 46"/>
                <a:gd name="T27" fmla="*/ 2147483646 h 46"/>
                <a:gd name="T28" fmla="*/ 2147483646 w 46"/>
                <a:gd name="T29" fmla="*/ 2147483646 h 46"/>
                <a:gd name="T30" fmla="*/ 2147483646 w 46"/>
                <a:gd name="T31" fmla="*/ 2147483646 h 46"/>
                <a:gd name="T32" fmla="*/ 2147483646 w 46"/>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46">
                  <a:moveTo>
                    <a:pt x="23" y="0"/>
                  </a:moveTo>
                  <a:lnTo>
                    <a:pt x="33" y="2"/>
                  </a:lnTo>
                  <a:lnTo>
                    <a:pt x="38" y="6"/>
                  </a:lnTo>
                  <a:lnTo>
                    <a:pt x="44" y="14"/>
                  </a:lnTo>
                  <a:lnTo>
                    <a:pt x="46" y="23"/>
                  </a:lnTo>
                  <a:lnTo>
                    <a:pt x="44" y="33"/>
                  </a:lnTo>
                  <a:lnTo>
                    <a:pt x="38" y="41"/>
                  </a:lnTo>
                  <a:lnTo>
                    <a:pt x="33" y="44"/>
                  </a:lnTo>
                  <a:lnTo>
                    <a:pt x="23" y="46"/>
                  </a:lnTo>
                  <a:lnTo>
                    <a:pt x="14" y="44"/>
                  </a:lnTo>
                  <a:lnTo>
                    <a:pt x="6" y="41"/>
                  </a:lnTo>
                  <a:lnTo>
                    <a:pt x="2" y="33"/>
                  </a:lnTo>
                  <a:lnTo>
                    <a:pt x="0" y="23"/>
                  </a:lnTo>
                  <a:lnTo>
                    <a:pt x="2" y="14"/>
                  </a:lnTo>
                  <a:lnTo>
                    <a:pt x="6" y="6"/>
                  </a:lnTo>
                  <a:lnTo>
                    <a:pt x="14" y="2"/>
                  </a:lnTo>
                  <a:lnTo>
                    <a:pt x="23"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4" name="Freeform 347"/>
            <p:cNvSpPr>
              <a:spLocks/>
            </p:cNvSpPr>
            <p:nvPr/>
          </p:nvSpPr>
          <p:spPr bwMode="auto">
            <a:xfrm>
              <a:off x="1846263" y="3640138"/>
              <a:ext cx="73025" cy="73025"/>
            </a:xfrm>
            <a:custGeom>
              <a:avLst/>
              <a:gdLst>
                <a:gd name="T0" fmla="*/ 2147483646 w 46"/>
                <a:gd name="T1" fmla="*/ 0 h 46"/>
                <a:gd name="T2" fmla="*/ 2147483646 w 46"/>
                <a:gd name="T3" fmla="*/ 2147483646 h 46"/>
                <a:gd name="T4" fmla="*/ 2147483646 w 46"/>
                <a:gd name="T5" fmla="*/ 2147483646 h 46"/>
                <a:gd name="T6" fmla="*/ 2147483646 w 46"/>
                <a:gd name="T7" fmla="*/ 2147483646 h 46"/>
                <a:gd name="T8" fmla="*/ 2147483646 w 46"/>
                <a:gd name="T9" fmla="*/ 2147483646 h 46"/>
                <a:gd name="T10" fmla="*/ 2147483646 w 46"/>
                <a:gd name="T11" fmla="*/ 2147483646 h 46"/>
                <a:gd name="T12" fmla="*/ 2147483646 w 46"/>
                <a:gd name="T13" fmla="*/ 2147483646 h 46"/>
                <a:gd name="T14" fmla="*/ 2147483646 w 46"/>
                <a:gd name="T15" fmla="*/ 2147483646 h 46"/>
                <a:gd name="T16" fmla="*/ 2147483646 w 46"/>
                <a:gd name="T17" fmla="*/ 2147483646 h 46"/>
                <a:gd name="T18" fmla="*/ 2147483646 w 46"/>
                <a:gd name="T19" fmla="*/ 2147483646 h 46"/>
                <a:gd name="T20" fmla="*/ 2147483646 w 46"/>
                <a:gd name="T21" fmla="*/ 2147483646 h 46"/>
                <a:gd name="T22" fmla="*/ 2147483646 w 46"/>
                <a:gd name="T23" fmla="*/ 2147483646 h 46"/>
                <a:gd name="T24" fmla="*/ 0 w 46"/>
                <a:gd name="T25" fmla="*/ 2147483646 h 46"/>
                <a:gd name="T26" fmla="*/ 2147483646 w 46"/>
                <a:gd name="T27" fmla="*/ 2147483646 h 46"/>
                <a:gd name="T28" fmla="*/ 2147483646 w 46"/>
                <a:gd name="T29" fmla="*/ 2147483646 h 46"/>
                <a:gd name="T30" fmla="*/ 2147483646 w 46"/>
                <a:gd name="T31" fmla="*/ 2147483646 h 46"/>
                <a:gd name="T32" fmla="*/ 2147483646 w 46"/>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46">
                  <a:moveTo>
                    <a:pt x="23" y="0"/>
                  </a:moveTo>
                  <a:lnTo>
                    <a:pt x="33" y="1"/>
                  </a:lnTo>
                  <a:lnTo>
                    <a:pt x="40" y="5"/>
                  </a:lnTo>
                  <a:lnTo>
                    <a:pt x="44" y="13"/>
                  </a:lnTo>
                  <a:lnTo>
                    <a:pt x="46" y="23"/>
                  </a:lnTo>
                  <a:lnTo>
                    <a:pt x="44" y="32"/>
                  </a:lnTo>
                  <a:lnTo>
                    <a:pt x="40" y="38"/>
                  </a:lnTo>
                  <a:lnTo>
                    <a:pt x="33" y="44"/>
                  </a:lnTo>
                  <a:lnTo>
                    <a:pt x="23" y="46"/>
                  </a:lnTo>
                  <a:lnTo>
                    <a:pt x="14" y="44"/>
                  </a:lnTo>
                  <a:lnTo>
                    <a:pt x="6" y="38"/>
                  </a:lnTo>
                  <a:lnTo>
                    <a:pt x="2" y="32"/>
                  </a:lnTo>
                  <a:lnTo>
                    <a:pt x="0" y="23"/>
                  </a:lnTo>
                  <a:lnTo>
                    <a:pt x="2" y="13"/>
                  </a:lnTo>
                  <a:lnTo>
                    <a:pt x="6" y="5"/>
                  </a:lnTo>
                  <a:lnTo>
                    <a:pt x="14" y="1"/>
                  </a:lnTo>
                  <a:lnTo>
                    <a:pt x="2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5" name="Freeform 348"/>
            <p:cNvSpPr>
              <a:spLocks/>
            </p:cNvSpPr>
            <p:nvPr/>
          </p:nvSpPr>
          <p:spPr bwMode="auto">
            <a:xfrm>
              <a:off x="1846263" y="3640138"/>
              <a:ext cx="73025" cy="73025"/>
            </a:xfrm>
            <a:custGeom>
              <a:avLst/>
              <a:gdLst>
                <a:gd name="T0" fmla="*/ 2147483646 w 46"/>
                <a:gd name="T1" fmla="*/ 0 h 46"/>
                <a:gd name="T2" fmla="*/ 2147483646 w 46"/>
                <a:gd name="T3" fmla="*/ 2147483646 h 46"/>
                <a:gd name="T4" fmla="*/ 2147483646 w 46"/>
                <a:gd name="T5" fmla="*/ 2147483646 h 46"/>
                <a:gd name="T6" fmla="*/ 2147483646 w 46"/>
                <a:gd name="T7" fmla="*/ 2147483646 h 46"/>
                <a:gd name="T8" fmla="*/ 2147483646 w 46"/>
                <a:gd name="T9" fmla="*/ 2147483646 h 46"/>
                <a:gd name="T10" fmla="*/ 2147483646 w 46"/>
                <a:gd name="T11" fmla="*/ 2147483646 h 46"/>
                <a:gd name="T12" fmla="*/ 2147483646 w 46"/>
                <a:gd name="T13" fmla="*/ 2147483646 h 46"/>
                <a:gd name="T14" fmla="*/ 2147483646 w 46"/>
                <a:gd name="T15" fmla="*/ 2147483646 h 46"/>
                <a:gd name="T16" fmla="*/ 2147483646 w 46"/>
                <a:gd name="T17" fmla="*/ 2147483646 h 46"/>
                <a:gd name="T18" fmla="*/ 2147483646 w 46"/>
                <a:gd name="T19" fmla="*/ 2147483646 h 46"/>
                <a:gd name="T20" fmla="*/ 2147483646 w 46"/>
                <a:gd name="T21" fmla="*/ 2147483646 h 46"/>
                <a:gd name="T22" fmla="*/ 2147483646 w 46"/>
                <a:gd name="T23" fmla="*/ 2147483646 h 46"/>
                <a:gd name="T24" fmla="*/ 0 w 46"/>
                <a:gd name="T25" fmla="*/ 2147483646 h 46"/>
                <a:gd name="T26" fmla="*/ 2147483646 w 46"/>
                <a:gd name="T27" fmla="*/ 2147483646 h 46"/>
                <a:gd name="T28" fmla="*/ 2147483646 w 46"/>
                <a:gd name="T29" fmla="*/ 2147483646 h 46"/>
                <a:gd name="T30" fmla="*/ 2147483646 w 46"/>
                <a:gd name="T31" fmla="*/ 2147483646 h 46"/>
                <a:gd name="T32" fmla="*/ 2147483646 w 46"/>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46">
                  <a:moveTo>
                    <a:pt x="23" y="0"/>
                  </a:moveTo>
                  <a:lnTo>
                    <a:pt x="33" y="1"/>
                  </a:lnTo>
                  <a:lnTo>
                    <a:pt x="40" y="5"/>
                  </a:lnTo>
                  <a:lnTo>
                    <a:pt x="44" y="13"/>
                  </a:lnTo>
                  <a:lnTo>
                    <a:pt x="46" y="23"/>
                  </a:lnTo>
                  <a:lnTo>
                    <a:pt x="44" y="32"/>
                  </a:lnTo>
                  <a:lnTo>
                    <a:pt x="40" y="38"/>
                  </a:lnTo>
                  <a:lnTo>
                    <a:pt x="33" y="44"/>
                  </a:lnTo>
                  <a:lnTo>
                    <a:pt x="23" y="46"/>
                  </a:lnTo>
                  <a:lnTo>
                    <a:pt x="14" y="44"/>
                  </a:lnTo>
                  <a:lnTo>
                    <a:pt x="6" y="38"/>
                  </a:lnTo>
                  <a:lnTo>
                    <a:pt x="2" y="32"/>
                  </a:lnTo>
                  <a:lnTo>
                    <a:pt x="0" y="23"/>
                  </a:lnTo>
                  <a:lnTo>
                    <a:pt x="2" y="13"/>
                  </a:lnTo>
                  <a:lnTo>
                    <a:pt x="6" y="5"/>
                  </a:lnTo>
                  <a:lnTo>
                    <a:pt x="14" y="1"/>
                  </a:lnTo>
                  <a:lnTo>
                    <a:pt x="23"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6" name="Freeform 349"/>
            <p:cNvSpPr>
              <a:spLocks/>
            </p:cNvSpPr>
            <p:nvPr/>
          </p:nvSpPr>
          <p:spPr bwMode="auto">
            <a:xfrm>
              <a:off x="1504950" y="4148138"/>
              <a:ext cx="73025" cy="74613"/>
            </a:xfrm>
            <a:custGeom>
              <a:avLst/>
              <a:gdLst>
                <a:gd name="T0" fmla="*/ 2147483646 w 46"/>
                <a:gd name="T1" fmla="*/ 0 h 47"/>
                <a:gd name="T2" fmla="*/ 2147483646 w 46"/>
                <a:gd name="T3" fmla="*/ 2147483646 h 47"/>
                <a:gd name="T4" fmla="*/ 2147483646 w 46"/>
                <a:gd name="T5" fmla="*/ 2147483646 h 47"/>
                <a:gd name="T6" fmla="*/ 2147483646 w 46"/>
                <a:gd name="T7" fmla="*/ 2147483646 h 47"/>
                <a:gd name="T8" fmla="*/ 2147483646 w 46"/>
                <a:gd name="T9" fmla="*/ 2147483646 h 47"/>
                <a:gd name="T10" fmla="*/ 2147483646 w 46"/>
                <a:gd name="T11" fmla="*/ 2147483646 h 47"/>
                <a:gd name="T12" fmla="*/ 2147483646 w 46"/>
                <a:gd name="T13" fmla="*/ 2147483646 h 47"/>
                <a:gd name="T14" fmla="*/ 2147483646 w 46"/>
                <a:gd name="T15" fmla="*/ 2147483646 h 47"/>
                <a:gd name="T16" fmla="*/ 2147483646 w 46"/>
                <a:gd name="T17" fmla="*/ 2147483646 h 47"/>
                <a:gd name="T18" fmla="*/ 2147483646 w 46"/>
                <a:gd name="T19" fmla="*/ 2147483646 h 47"/>
                <a:gd name="T20" fmla="*/ 2147483646 w 46"/>
                <a:gd name="T21" fmla="*/ 2147483646 h 47"/>
                <a:gd name="T22" fmla="*/ 2147483646 w 46"/>
                <a:gd name="T23" fmla="*/ 2147483646 h 47"/>
                <a:gd name="T24" fmla="*/ 0 w 46"/>
                <a:gd name="T25" fmla="*/ 2147483646 h 47"/>
                <a:gd name="T26" fmla="*/ 2147483646 w 46"/>
                <a:gd name="T27" fmla="*/ 2147483646 h 47"/>
                <a:gd name="T28" fmla="*/ 2147483646 w 46"/>
                <a:gd name="T29" fmla="*/ 2147483646 h 47"/>
                <a:gd name="T30" fmla="*/ 2147483646 w 46"/>
                <a:gd name="T31" fmla="*/ 2147483646 h 47"/>
                <a:gd name="T32" fmla="*/ 2147483646 w 46"/>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47">
                  <a:moveTo>
                    <a:pt x="23" y="0"/>
                  </a:moveTo>
                  <a:lnTo>
                    <a:pt x="33" y="2"/>
                  </a:lnTo>
                  <a:lnTo>
                    <a:pt x="40" y="6"/>
                  </a:lnTo>
                  <a:lnTo>
                    <a:pt x="44" y="14"/>
                  </a:lnTo>
                  <a:lnTo>
                    <a:pt x="46" y="24"/>
                  </a:lnTo>
                  <a:lnTo>
                    <a:pt x="44" y="33"/>
                  </a:lnTo>
                  <a:lnTo>
                    <a:pt x="40" y="41"/>
                  </a:lnTo>
                  <a:lnTo>
                    <a:pt x="33" y="45"/>
                  </a:lnTo>
                  <a:lnTo>
                    <a:pt x="23" y="47"/>
                  </a:lnTo>
                  <a:lnTo>
                    <a:pt x="16" y="45"/>
                  </a:lnTo>
                  <a:lnTo>
                    <a:pt x="8" y="41"/>
                  </a:lnTo>
                  <a:lnTo>
                    <a:pt x="2" y="33"/>
                  </a:lnTo>
                  <a:lnTo>
                    <a:pt x="0" y="24"/>
                  </a:lnTo>
                  <a:lnTo>
                    <a:pt x="2" y="14"/>
                  </a:lnTo>
                  <a:lnTo>
                    <a:pt x="8" y="6"/>
                  </a:lnTo>
                  <a:lnTo>
                    <a:pt x="16" y="2"/>
                  </a:lnTo>
                  <a:lnTo>
                    <a:pt x="2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7" name="Freeform 350"/>
            <p:cNvSpPr>
              <a:spLocks/>
            </p:cNvSpPr>
            <p:nvPr/>
          </p:nvSpPr>
          <p:spPr bwMode="auto">
            <a:xfrm>
              <a:off x="1504950" y="4148138"/>
              <a:ext cx="73025" cy="74613"/>
            </a:xfrm>
            <a:custGeom>
              <a:avLst/>
              <a:gdLst>
                <a:gd name="T0" fmla="*/ 2147483646 w 46"/>
                <a:gd name="T1" fmla="*/ 0 h 47"/>
                <a:gd name="T2" fmla="*/ 2147483646 w 46"/>
                <a:gd name="T3" fmla="*/ 2147483646 h 47"/>
                <a:gd name="T4" fmla="*/ 2147483646 w 46"/>
                <a:gd name="T5" fmla="*/ 2147483646 h 47"/>
                <a:gd name="T6" fmla="*/ 2147483646 w 46"/>
                <a:gd name="T7" fmla="*/ 2147483646 h 47"/>
                <a:gd name="T8" fmla="*/ 2147483646 w 46"/>
                <a:gd name="T9" fmla="*/ 2147483646 h 47"/>
                <a:gd name="T10" fmla="*/ 2147483646 w 46"/>
                <a:gd name="T11" fmla="*/ 2147483646 h 47"/>
                <a:gd name="T12" fmla="*/ 2147483646 w 46"/>
                <a:gd name="T13" fmla="*/ 2147483646 h 47"/>
                <a:gd name="T14" fmla="*/ 2147483646 w 46"/>
                <a:gd name="T15" fmla="*/ 2147483646 h 47"/>
                <a:gd name="T16" fmla="*/ 2147483646 w 46"/>
                <a:gd name="T17" fmla="*/ 2147483646 h 47"/>
                <a:gd name="T18" fmla="*/ 2147483646 w 46"/>
                <a:gd name="T19" fmla="*/ 2147483646 h 47"/>
                <a:gd name="T20" fmla="*/ 2147483646 w 46"/>
                <a:gd name="T21" fmla="*/ 2147483646 h 47"/>
                <a:gd name="T22" fmla="*/ 2147483646 w 46"/>
                <a:gd name="T23" fmla="*/ 2147483646 h 47"/>
                <a:gd name="T24" fmla="*/ 0 w 46"/>
                <a:gd name="T25" fmla="*/ 2147483646 h 47"/>
                <a:gd name="T26" fmla="*/ 2147483646 w 46"/>
                <a:gd name="T27" fmla="*/ 2147483646 h 47"/>
                <a:gd name="T28" fmla="*/ 2147483646 w 46"/>
                <a:gd name="T29" fmla="*/ 2147483646 h 47"/>
                <a:gd name="T30" fmla="*/ 2147483646 w 46"/>
                <a:gd name="T31" fmla="*/ 2147483646 h 47"/>
                <a:gd name="T32" fmla="*/ 2147483646 w 46"/>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6" h="47">
                  <a:moveTo>
                    <a:pt x="23" y="0"/>
                  </a:moveTo>
                  <a:lnTo>
                    <a:pt x="33" y="2"/>
                  </a:lnTo>
                  <a:lnTo>
                    <a:pt x="40" y="6"/>
                  </a:lnTo>
                  <a:lnTo>
                    <a:pt x="44" y="14"/>
                  </a:lnTo>
                  <a:lnTo>
                    <a:pt x="46" y="24"/>
                  </a:lnTo>
                  <a:lnTo>
                    <a:pt x="44" y="33"/>
                  </a:lnTo>
                  <a:lnTo>
                    <a:pt x="40" y="41"/>
                  </a:lnTo>
                  <a:lnTo>
                    <a:pt x="33" y="45"/>
                  </a:lnTo>
                  <a:lnTo>
                    <a:pt x="23" y="47"/>
                  </a:lnTo>
                  <a:lnTo>
                    <a:pt x="16" y="45"/>
                  </a:lnTo>
                  <a:lnTo>
                    <a:pt x="8" y="41"/>
                  </a:lnTo>
                  <a:lnTo>
                    <a:pt x="2" y="33"/>
                  </a:lnTo>
                  <a:lnTo>
                    <a:pt x="0" y="24"/>
                  </a:lnTo>
                  <a:lnTo>
                    <a:pt x="2" y="14"/>
                  </a:lnTo>
                  <a:lnTo>
                    <a:pt x="8" y="6"/>
                  </a:lnTo>
                  <a:lnTo>
                    <a:pt x="16" y="2"/>
                  </a:lnTo>
                  <a:lnTo>
                    <a:pt x="23"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08" name="Freeform 351"/>
            <p:cNvSpPr>
              <a:spLocks/>
            </p:cNvSpPr>
            <p:nvPr/>
          </p:nvSpPr>
          <p:spPr bwMode="auto">
            <a:xfrm>
              <a:off x="1192213" y="4213225"/>
              <a:ext cx="76200" cy="73025"/>
            </a:xfrm>
            <a:custGeom>
              <a:avLst/>
              <a:gdLst>
                <a:gd name="T0" fmla="*/ 2147483646 w 48"/>
                <a:gd name="T1" fmla="*/ 0 h 46"/>
                <a:gd name="T2" fmla="*/ 2147483646 w 48"/>
                <a:gd name="T3" fmla="*/ 2147483646 h 46"/>
                <a:gd name="T4" fmla="*/ 2147483646 w 48"/>
                <a:gd name="T5" fmla="*/ 2147483646 h 46"/>
                <a:gd name="T6" fmla="*/ 2147483646 w 48"/>
                <a:gd name="T7" fmla="*/ 2147483646 h 46"/>
                <a:gd name="T8" fmla="*/ 2147483646 w 48"/>
                <a:gd name="T9" fmla="*/ 2147483646 h 46"/>
                <a:gd name="T10" fmla="*/ 2147483646 w 48"/>
                <a:gd name="T11" fmla="*/ 2147483646 h 46"/>
                <a:gd name="T12" fmla="*/ 2147483646 w 48"/>
                <a:gd name="T13" fmla="*/ 2147483646 h 46"/>
                <a:gd name="T14" fmla="*/ 2147483646 w 48"/>
                <a:gd name="T15" fmla="*/ 2147483646 h 46"/>
                <a:gd name="T16" fmla="*/ 2147483646 w 48"/>
                <a:gd name="T17" fmla="*/ 2147483646 h 46"/>
                <a:gd name="T18" fmla="*/ 2147483646 w 48"/>
                <a:gd name="T19" fmla="*/ 2147483646 h 46"/>
                <a:gd name="T20" fmla="*/ 2147483646 w 48"/>
                <a:gd name="T21" fmla="*/ 2147483646 h 46"/>
                <a:gd name="T22" fmla="*/ 2147483646 w 48"/>
                <a:gd name="T23" fmla="*/ 2147483646 h 46"/>
                <a:gd name="T24" fmla="*/ 0 w 48"/>
                <a:gd name="T25" fmla="*/ 2147483646 h 46"/>
                <a:gd name="T26" fmla="*/ 2147483646 w 48"/>
                <a:gd name="T27" fmla="*/ 2147483646 h 46"/>
                <a:gd name="T28" fmla="*/ 2147483646 w 48"/>
                <a:gd name="T29" fmla="*/ 2147483646 h 46"/>
                <a:gd name="T30" fmla="*/ 2147483646 w 48"/>
                <a:gd name="T31" fmla="*/ 2147483646 h 46"/>
                <a:gd name="T32" fmla="*/ 2147483646 w 48"/>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6">
                  <a:moveTo>
                    <a:pt x="24" y="0"/>
                  </a:moveTo>
                  <a:lnTo>
                    <a:pt x="32" y="2"/>
                  </a:lnTo>
                  <a:lnTo>
                    <a:pt x="40" y="7"/>
                  </a:lnTo>
                  <a:lnTo>
                    <a:pt x="46" y="15"/>
                  </a:lnTo>
                  <a:lnTo>
                    <a:pt x="48" y="23"/>
                  </a:lnTo>
                  <a:lnTo>
                    <a:pt x="46" y="32"/>
                  </a:lnTo>
                  <a:lnTo>
                    <a:pt x="40" y="40"/>
                  </a:lnTo>
                  <a:lnTo>
                    <a:pt x="32" y="44"/>
                  </a:lnTo>
                  <a:lnTo>
                    <a:pt x="24" y="46"/>
                  </a:lnTo>
                  <a:lnTo>
                    <a:pt x="15" y="44"/>
                  </a:lnTo>
                  <a:lnTo>
                    <a:pt x="7" y="40"/>
                  </a:lnTo>
                  <a:lnTo>
                    <a:pt x="1" y="32"/>
                  </a:lnTo>
                  <a:lnTo>
                    <a:pt x="0" y="23"/>
                  </a:lnTo>
                  <a:lnTo>
                    <a:pt x="1" y="15"/>
                  </a:lnTo>
                  <a:lnTo>
                    <a:pt x="7" y="7"/>
                  </a:lnTo>
                  <a:lnTo>
                    <a:pt x="15" y="2"/>
                  </a:lnTo>
                  <a:lnTo>
                    <a:pt x="2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09" name="Freeform 352"/>
            <p:cNvSpPr>
              <a:spLocks/>
            </p:cNvSpPr>
            <p:nvPr/>
          </p:nvSpPr>
          <p:spPr bwMode="auto">
            <a:xfrm>
              <a:off x="1192213" y="4213225"/>
              <a:ext cx="76200" cy="73025"/>
            </a:xfrm>
            <a:custGeom>
              <a:avLst/>
              <a:gdLst>
                <a:gd name="T0" fmla="*/ 2147483646 w 48"/>
                <a:gd name="T1" fmla="*/ 0 h 46"/>
                <a:gd name="T2" fmla="*/ 2147483646 w 48"/>
                <a:gd name="T3" fmla="*/ 2147483646 h 46"/>
                <a:gd name="T4" fmla="*/ 2147483646 w 48"/>
                <a:gd name="T5" fmla="*/ 2147483646 h 46"/>
                <a:gd name="T6" fmla="*/ 2147483646 w 48"/>
                <a:gd name="T7" fmla="*/ 2147483646 h 46"/>
                <a:gd name="T8" fmla="*/ 2147483646 w 48"/>
                <a:gd name="T9" fmla="*/ 2147483646 h 46"/>
                <a:gd name="T10" fmla="*/ 2147483646 w 48"/>
                <a:gd name="T11" fmla="*/ 2147483646 h 46"/>
                <a:gd name="T12" fmla="*/ 2147483646 w 48"/>
                <a:gd name="T13" fmla="*/ 2147483646 h 46"/>
                <a:gd name="T14" fmla="*/ 2147483646 w 48"/>
                <a:gd name="T15" fmla="*/ 2147483646 h 46"/>
                <a:gd name="T16" fmla="*/ 2147483646 w 48"/>
                <a:gd name="T17" fmla="*/ 2147483646 h 46"/>
                <a:gd name="T18" fmla="*/ 2147483646 w 48"/>
                <a:gd name="T19" fmla="*/ 2147483646 h 46"/>
                <a:gd name="T20" fmla="*/ 2147483646 w 48"/>
                <a:gd name="T21" fmla="*/ 2147483646 h 46"/>
                <a:gd name="T22" fmla="*/ 2147483646 w 48"/>
                <a:gd name="T23" fmla="*/ 2147483646 h 46"/>
                <a:gd name="T24" fmla="*/ 0 w 48"/>
                <a:gd name="T25" fmla="*/ 2147483646 h 46"/>
                <a:gd name="T26" fmla="*/ 2147483646 w 48"/>
                <a:gd name="T27" fmla="*/ 2147483646 h 46"/>
                <a:gd name="T28" fmla="*/ 2147483646 w 48"/>
                <a:gd name="T29" fmla="*/ 2147483646 h 46"/>
                <a:gd name="T30" fmla="*/ 2147483646 w 48"/>
                <a:gd name="T31" fmla="*/ 2147483646 h 46"/>
                <a:gd name="T32" fmla="*/ 2147483646 w 48"/>
                <a:gd name="T33" fmla="*/ 0 h 4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48" h="46">
                  <a:moveTo>
                    <a:pt x="24" y="0"/>
                  </a:moveTo>
                  <a:lnTo>
                    <a:pt x="32" y="2"/>
                  </a:lnTo>
                  <a:lnTo>
                    <a:pt x="40" y="7"/>
                  </a:lnTo>
                  <a:lnTo>
                    <a:pt x="46" y="15"/>
                  </a:lnTo>
                  <a:lnTo>
                    <a:pt x="48" y="23"/>
                  </a:lnTo>
                  <a:lnTo>
                    <a:pt x="46" y="32"/>
                  </a:lnTo>
                  <a:lnTo>
                    <a:pt x="40" y="40"/>
                  </a:lnTo>
                  <a:lnTo>
                    <a:pt x="32" y="44"/>
                  </a:lnTo>
                  <a:lnTo>
                    <a:pt x="24" y="46"/>
                  </a:lnTo>
                  <a:lnTo>
                    <a:pt x="15" y="44"/>
                  </a:lnTo>
                  <a:lnTo>
                    <a:pt x="7" y="40"/>
                  </a:lnTo>
                  <a:lnTo>
                    <a:pt x="1" y="32"/>
                  </a:lnTo>
                  <a:lnTo>
                    <a:pt x="0" y="23"/>
                  </a:lnTo>
                  <a:lnTo>
                    <a:pt x="1" y="15"/>
                  </a:lnTo>
                  <a:lnTo>
                    <a:pt x="7" y="7"/>
                  </a:lnTo>
                  <a:lnTo>
                    <a:pt x="15" y="2"/>
                  </a:lnTo>
                  <a:lnTo>
                    <a:pt x="24" y="0"/>
                  </a:lnTo>
                </a:path>
              </a:pathLst>
            </a:custGeom>
            <a:noFill/>
            <a:ln w="3175">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4610" name="Freeform 353"/>
            <p:cNvSpPr>
              <a:spLocks/>
            </p:cNvSpPr>
            <p:nvPr/>
          </p:nvSpPr>
          <p:spPr bwMode="auto">
            <a:xfrm>
              <a:off x="1079500" y="4511675"/>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7" y="0"/>
                  </a:moveTo>
                  <a:lnTo>
                    <a:pt x="13" y="6"/>
                  </a:lnTo>
                  <a:lnTo>
                    <a:pt x="5" y="12"/>
                  </a:lnTo>
                  <a:lnTo>
                    <a:pt x="0" y="4"/>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1" name="Freeform 354"/>
            <p:cNvSpPr>
              <a:spLocks/>
            </p:cNvSpPr>
            <p:nvPr/>
          </p:nvSpPr>
          <p:spPr bwMode="auto">
            <a:xfrm>
              <a:off x="1103313" y="4494213"/>
              <a:ext cx="17463" cy="20638"/>
            </a:xfrm>
            <a:custGeom>
              <a:avLst/>
              <a:gdLst>
                <a:gd name="T0" fmla="*/ 2147483646 w 11"/>
                <a:gd name="T1" fmla="*/ 0 h 13"/>
                <a:gd name="T2" fmla="*/ 2147483646 w 11"/>
                <a:gd name="T3" fmla="*/ 2147483646 h 13"/>
                <a:gd name="T4" fmla="*/ 2147483646 w 11"/>
                <a:gd name="T5" fmla="*/ 2147483646 h 13"/>
                <a:gd name="T6" fmla="*/ 0 w 11"/>
                <a:gd name="T7" fmla="*/ 2147483646 h 13"/>
                <a:gd name="T8" fmla="*/ 2147483646 w 11"/>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3">
                  <a:moveTo>
                    <a:pt x="8" y="0"/>
                  </a:moveTo>
                  <a:lnTo>
                    <a:pt x="11" y="7"/>
                  </a:lnTo>
                  <a:lnTo>
                    <a:pt x="6" y="13"/>
                  </a:lnTo>
                  <a:lnTo>
                    <a:pt x="0" y="5"/>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2" name="Freeform 355"/>
            <p:cNvSpPr>
              <a:spLocks/>
            </p:cNvSpPr>
            <p:nvPr/>
          </p:nvSpPr>
          <p:spPr bwMode="auto">
            <a:xfrm>
              <a:off x="1123950" y="4475163"/>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8" y="0"/>
                  </a:moveTo>
                  <a:lnTo>
                    <a:pt x="14" y="8"/>
                  </a:lnTo>
                  <a:lnTo>
                    <a:pt x="6" y="13"/>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3" name="Freeform 356"/>
            <p:cNvSpPr>
              <a:spLocks/>
            </p:cNvSpPr>
            <p:nvPr/>
          </p:nvSpPr>
          <p:spPr bwMode="auto">
            <a:xfrm>
              <a:off x="1149350" y="4459288"/>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7" y="0"/>
                  </a:moveTo>
                  <a:lnTo>
                    <a:pt x="13" y="6"/>
                  </a:lnTo>
                  <a:lnTo>
                    <a:pt x="5" y="12"/>
                  </a:lnTo>
                  <a:lnTo>
                    <a:pt x="0" y="6"/>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4" name="Freeform 357"/>
            <p:cNvSpPr>
              <a:spLocks/>
            </p:cNvSpPr>
            <p:nvPr/>
          </p:nvSpPr>
          <p:spPr bwMode="auto">
            <a:xfrm>
              <a:off x="1173163" y="4441825"/>
              <a:ext cx="19050" cy="20638"/>
            </a:xfrm>
            <a:custGeom>
              <a:avLst/>
              <a:gdLst>
                <a:gd name="T0" fmla="*/ 2147483646 w 12"/>
                <a:gd name="T1" fmla="*/ 0 h 13"/>
                <a:gd name="T2" fmla="*/ 2147483646 w 12"/>
                <a:gd name="T3" fmla="*/ 2147483646 h 13"/>
                <a:gd name="T4" fmla="*/ 2147483646 w 12"/>
                <a:gd name="T5" fmla="*/ 2147483646 h 13"/>
                <a:gd name="T6" fmla="*/ 0 w 12"/>
                <a:gd name="T7" fmla="*/ 2147483646 h 13"/>
                <a:gd name="T8" fmla="*/ 2147483646 w 1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3">
                  <a:moveTo>
                    <a:pt x="6" y="0"/>
                  </a:moveTo>
                  <a:lnTo>
                    <a:pt x="12" y="8"/>
                  </a:lnTo>
                  <a:lnTo>
                    <a:pt x="4" y="13"/>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5" name="Freeform 358"/>
            <p:cNvSpPr>
              <a:spLocks/>
            </p:cNvSpPr>
            <p:nvPr/>
          </p:nvSpPr>
          <p:spPr bwMode="auto">
            <a:xfrm>
              <a:off x="1193800" y="4422775"/>
              <a:ext cx="22225" cy="22225"/>
            </a:xfrm>
            <a:custGeom>
              <a:avLst/>
              <a:gdLst>
                <a:gd name="T0" fmla="*/ 2147483646 w 14"/>
                <a:gd name="T1" fmla="*/ 0 h 14"/>
                <a:gd name="T2" fmla="*/ 2147483646 w 14"/>
                <a:gd name="T3" fmla="*/ 2147483646 h 14"/>
                <a:gd name="T4" fmla="*/ 2147483646 w 14"/>
                <a:gd name="T5" fmla="*/ 2147483646 h 14"/>
                <a:gd name="T6" fmla="*/ 0 w 14"/>
                <a:gd name="T7" fmla="*/ 2147483646 h 14"/>
                <a:gd name="T8" fmla="*/ 2147483646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8" y="0"/>
                  </a:moveTo>
                  <a:lnTo>
                    <a:pt x="14" y="8"/>
                  </a:lnTo>
                  <a:lnTo>
                    <a:pt x="6" y="14"/>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6" name="Freeform 359"/>
            <p:cNvSpPr>
              <a:spLocks/>
            </p:cNvSpPr>
            <p:nvPr/>
          </p:nvSpPr>
          <p:spPr bwMode="auto">
            <a:xfrm>
              <a:off x="1219200" y="4408488"/>
              <a:ext cx="17463" cy="17463"/>
            </a:xfrm>
            <a:custGeom>
              <a:avLst/>
              <a:gdLst>
                <a:gd name="T0" fmla="*/ 2147483646 w 11"/>
                <a:gd name="T1" fmla="*/ 0 h 11"/>
                <a:gd name="T2" fmla="*/ 2147483646 w 11"/>
                <a:gd name="T3" fmla="*/ 2147483646 h 11"/>
                <a:gd name="T4" fmla="*/ 2147483646 w 11"/>
                <a:gd name="T5" fmla="*/ 2147483646 h 11"/>
                <a:gd name="T6" fmla="*/ 0 w 11"/>
                <a:gd name="T7" fmla="*/ 2147483646 h 11"/>
                <a:gd name="T8" fmla="*/ 2147483646 w 11"/>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1">
                  <a:moveTo>
                    <a:pt x="6" y="0"/>
                  </a:moveTo>
                  <a:lnTo>
                    <a:pt x="11" y="7"/>
                  </a:lnTo>
                  <a:lnTo>
                    <a:pt x="4" y="11"/>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7" name="Freeform 360"/>
            <p:cNvSpPr>
              <a:spLocks/>
            </p:cNvSpPr>
            <p:nvPr/>
          </p:nvSpPr>
          <p:spPr bwMode="auto">
            <a:xfrm>
              <a:off x="1239838" y="4389438"/>
              <a:ext cx="22225" cy="22225"/>
            </a:xfrm>
            <a:custGeom>
              <a:avLst/>
              <a:gdLst>
                <a:gd name="T0" fmla="*/ 2147483646 w 14"/>
                <a:gd name="T1" fmla="*/ 0 h 14"/>
                <a:gd name="T2" fmla="*/ 2147483646 w 14"/>
                <a:gd name="T3" fmla="*/ 2147483646 h 14"/>
                <a:gd name="T4" fmla="*/ 2147483646 w 14"/>
                <a:gd name="T5" fmla="*/ 2147483646 h 14"/>
                <a:gd name="T6" fmla="*/ 0 w 14"/>
                <a:gd name="T7" fmla="*/ 2147483646 h 14"/>
                <a:gd name="T8" fmla="*/ 2147483646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8" y="0"/>
                  </a:moveTo>
                  <a:lnTo>
                    <a:pt x="14" y="8"/>
                  </a:lnTo>
                  <a:lnTo>
                    <a:pt x="6" y="14"/>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8" name="Freeform 361"/>
            <p:cNvSpPr>
              <a:spLocks/>
            </p:cNvSpPr>
            <p:nvPr/>
          </p:nvSpPr>
          <p:spPr bwMode="auto">
            <a:xfrm>
              <a:off x="1265238" y="4375150"/>
              <a:ext cx="17463" cy="17463"/>
            </a:xfrm>
            <a:custGeom>
              <a:avLst/>
              <a:gdLst>
                <a:gd name="T0" fmla="*/ 2147483646 w 11"/>
                <a:gd name="T1" fmla="*/ 0 h 11"/>
                <a:gd name="T2" fmla="*/ 2147483646 w 11"/>
                <a:gd name="T3" fmla="*/ 2147483646 h 11"/>
                <a:gd name="T4" fmla="*/ 2147483646 w 11"/>
                <a:gd name="T5" fmla="*/ 2147483646 h 11"/>
                <a:gd name="T6" fmla="*/ 0 w 11"/>
                <a:gd name="T7" fmla="*/ 2147483646 h 11"/>
                <a:gd name="T8" fmla="*/ 2147483646 w 11"/>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1">
                  <a:moveTo>
                    <a:pt x="7" y="0"/>
                  </a:moveTo>
                  <a:lnTo>
                    <a:pt x="11" y="5"/>
                  </a:lnTo>
                  <a:lnTo>
                    <a:pt x="5" y="11"/>
                  </a:lnTo>
                  <a:lnTo>
                    <a:pt x="0" y="3"/>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19" name="Freeform 362"/>
            <p:cNvSpPr>
              <a:spLocks/>
            </p:cNvSpPr>
            <p:nvPr/>
          </p:nvSpPr>
          <p:spPr bwMode="auto">
            <a:xfrm>
              <a:off x="1285875" y="4356100"/>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8" y="0"/>
                  </a:moveTo>
                  <a:lnTo>
                    <a:pt x="13" y="8"/>
                  </a:lnTo>
                  <a:lnTo>
                    <a:pt x="6" y="12"/>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0" name="Freeform 363"/>
            <p:cNvSpPr>
              <a:spLocks/>
            </p:cNvSpPr>
            <p:nvPr/>
          </p:nvSpPr>
          <p:spPr bwMode="auto">
            <a:xfrm>
              <a:off x="1309688" y="4338638"/>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8" y="0"/>
                  </a:moveTo>
                  <a:lnTo>
                    <a:pt x="14" y="7"/>
                  </a:lnTo>
                  <a:lnTo>
                    <a:pt x="6" y="13"/>
                  </a:lnTo>
                  <a:lnTo>
                    <a:pt x="0" y="5"/>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1" name="Freeform 364"/>
            <p:cNvSpPr>
              <a:spLocks/>
            </p:cNvSpPr>
            <p:nvPr/>
          </p:nvSpPr>
          <p:spPr bwMode="auto">
            <a:xfrm>
              <a:off x="1335088" y="4322763"/>
              <a:ext cx="17463" cy="19050"/>
            </a:xfrm>
            <a:custGeom>
              <a:avLst/>
              <a:gdLst>
                <a:gd name="T0" fmla="*/ 2147483646 w 11"/>
                <a:gd name="T1" fmla="*/ 0 h 12"/>
                <a:gd name="T2" fmla="*/ 2147483646 w 11"/>
                <a:gd name="T3" fmla="*/ 2147483646 h 12"/>
                <a:gd name="T4" fmla="*/ 2147483646 w 11"/>
                <a:gd name="T5" fmla="*/ 2147483646 h 12"/>
                <a:gd name="T6" fmla="*/ 0 w 11"/>
                <a:gd name="T7" fmla="*/ 2147483646 h 12"/>
                <a:gd name="T8" fmla="*/ 2147483646 w 11"/>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2">
                  <a:moveTo>
                    <a:pt x="5" y="0"/>
                  </a:moveTo>
                  <a:lnTo>
                    <a:pt x="11" y="6"/>
                  </a:lnTo>
                  <a:lnTo>
                    <a:pt x="4" y="12"/>
                  </a:lnTo>
                  <a:lnTo>
                    <a:pt x="0" y="4"/>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2" name="Freeform 365"/>
            <p:cNvSpPr>
              <a:spLocks/>
            </p:cNvSpPr>
            <p:nvPr/>
          </p:nvSpPr>
          <p:spPr bwMode="auto">
            <a:xfrm>
              <a:off x="1355725" y="4303713"/>
              <a:ext cx="22225" cy="22225"/>
            </a:xfrm>
            <a:custGeom>
              <a:avLst/>
              <a:gdLst>
                <a:gd name="T0" fmla="*/ 2147483646 w 14"/>
                <a:gd name="T1" fmla="*/ 0 h 14"/>
                <a:gd name="T2" fmla="*/ 2147483646 w 14"/>
                <a:gd name="T3" fmla="*/ 2147483646 h 14"/>
                <a:gd name="T4" fmla="*/ 2147483646 w 14"/>
                <a:gd name="T5" fmla="*/ 2147483646 h 14"/>
                <a:gd name="T6" fmla="*/ 0 w 14"/>
                <a:gd name="T7" fmla="*/ 2147483646 h 14"/>
                <a:gd name="T8" fmla="*/ 2147483646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8" y="0"/>
                  </a:moveTo>
                  <a:lnTo>
                    <a:pt x="14" y="8"/>
                  </a:lnTo>
                  <a:lnTo>
                    <a:pt x="6" y="14"/>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3" name="Freeform 366"/>
            <p:cNvSpPr>
              <a:spLocks/>
            </p:cNvSpPr>
            <p:nvPr/>
          </p:nvSpPr>
          <p:spPr bwMode="auto">
            <a:xfrm>
              <a:off x="1381125" y="4286250"/>
              <a:ext cx="17463" cy="20638"/>
            </a:xfrm>
            <a:custGeom>
              <a:avLst/>
              <a:gdLst>
                <a:gd name="T0" fmla="*/ 2147483646 w 11"/>
                <a:gd name="T1" fmla="*/ 0 h 13"/>
                <a:gd name="T2" fmla="*/ 2147483646 w 11"/>
                <a:gd name="T3" fmla="*/ 2147483646 h 13"/>
                <a:gd name="T4" fmla="*/ 2147483646 w 11"/>
                <a:gd name="T5" fmla="*/ 2147483646 h 13"/>
                <a:gd name="T6" fmla="*/ 0 w 11"/>
                <a:gd name="T7" fmla="*/ 2147483646 h 13"/>
                <a:gd name="T8" fmla="*/ 2147483646 w 11"/>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3">
                  <a:moveTo>
                    <a:pt x="7" y="0"/>
                  </a:moveTo>
                  <a:lnTo>
                    <a:pt x="11" y="8"/>
                  </a:lnTo>
                  <a:lnTo>
                    <a:pt x="5" y="13"/>
                  </a:lnTo>
                  <a:lnTo>
                    <a:pt x="0" y="6"/>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4" name="Freeform 367"/>
            <p:cNvSpPr>
              <a:spLocks/>
            </p:cNvSpPr>
            <p:nvPr/>
          </p:nvSpPr>
          <p:spPr bwMode="auto">
            <a:xfrm>
              <a:off x="1401763" y="4270375"/>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8" y="0"/>
                  </a:moveTo>
                  <a:lnTo>
                    <a:pt x="13" y="6"/>
                  </a:lnTo>
                  <a:lnTo>
                    <a:pt x="6" y="12"/>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5" name="Freeform 368"/>
            <p:cNvSpPr>
              <a:spLocks/>
            </p:cNvSpPr>
            <p:nvPr/>
          </p:nvSpPr>
          <p:spPr bwMode="auto">
            <a:xfrm>
              <a:off x="1425575" y="4252913"/>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8" y="0"/>
                  </a:moveTo>
                  <a:lnTo>
                    <a:pt x="14" y="7"/>
                  </a:lnTo>
                  <a:lnTo>
                    <a:pt x="6" y="13"/>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6" name="Freeform 369"/>
            <p:cNvSpPr>
              <a:spLocks/>
            </p:cNvSpPr>
            <p:nvPr/>
          </p:nvSpPr>
          <p:spPr bwMode="auto">
            <a:xfrm>
              <a:off x="1450975" y="4233863"/>
              <a:ext cx="17463" cy="22225"/>
            </a:xfrm>
            <a:custGeom>
              <a:avLst/>
              <a:gdLst>
                <a:gd name="T0" fmla="*/ 2147483646 w 11"/>
                <a:gd name="T1" fmla="*/ 0 h 14"/>
                <a:gd name="T2" fmla="*/ 2147483646 w 11"/>
                <a:gd name="T3" fmla="*/ 2147483646 h 14"/>
                <a:gd name="T4" fmla="*/ 2147483646 w 11"/>
                <a:gd name="T5" fmla="*/ 2147483646 h 14"/>
                <a:gd name="T6" fmla="*/ 0 w 11"/>
                <a:gd name="T7" fmla="*/ 2147483646 h 14"/>
                <a:gd name="T8" fmla="*/ 2147483646 w 11"/>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4">
                  <a:moveTo>
                    <a:pt x="5" y="0"/>
                  </a:moveTo>
                  <a:lnTo>
                    <a:pt x="11" y="8"/>
                  </a:lnTo>
                  <a:lnTo>
                    <a:pt x="3" y="14"/>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7" name="Freeform 370"/>
            <p:cNvSpPr>
              <a:spLocks/>
            </p:cNvSpPr>
            <p:nvPr/>
          </p:nvSpPr>
          <p:spPr bwMode="auto">
            <a:xfrm>
              <a:off x="1471613" y="4219575"/>
              <a:ext cx="22225" cy="17463"/>
            </a:xfrm>
            <a:custGeom>
              <a:avLst/>
              <a:gdLst>
                <a:gd name="T0" fmla="*/ 2147483646 w 14"/>
                <a:gd name="T1" fmla="*/ 0 h 11"/>
                <a:gd name="T2" fmla="*/ 2147483646 w 14"/>
                <a:gd name="T3" fmla="*/ 2147483646 h 11"/>
                <a:gd name="T4" fmla="*/ 2147483646 w 14"/>
                <a:gd name="T5" fmla="*/ 2147483646 h 11"/>
                <a:gd name="T6" fmla="*/ 0 w 14"/>
                <a:gd name="T7" fmla="*/ 2147483646 h 11"/>
                <a:gd name="T8" fmla="*/ 2147483646 w 14"/>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1">
                  <a:moveTo>
                    <a:pt x="8" y="0"/>
                  </a:moveTo>
                  <a:lnTo>
                    <a:pt x="14" y="7"/>
                  </a:lnTo>
                  <a:lnTo>
                    <a:pt x="6" y="11"/>
                  </a:lnTo>
                  <a:lnTo>
                    <a:pt x="0" y="5"/>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8" name="Freeform 371"/>
            <p:cNvSpPr>
              <a:spLocks/>
            </p:cNvSpPr>
            <p:nvPr/>
          </p:nvSpPr>
          <p:spPr bwMode="auto">
            <a:xfrm>
              <a:off x="1495425" y="4200525"/>
              <a:ext cx="19050" cy="22225"/>
            </a:xfrm>
            <a:custGeom>
              <a:avLst/>
              <a:gdLst>
                <a:gd name="T0" fmla="*/ 2147483646 w 12"/>
                <a:gd name="T1" fmla="*/ 0 h 14"/>
                <a:gd name="T2" fmla="*/ 2147483646 w 12"/>
                <a:gd name="T3" fmla="*/ 2147483646 h 14"/>
                <a:gd name="T4" fmla="*/ 2147483646 w 12"/>
                <a:gd name="T5" fmla="*/ 2147483646 h 14"/>
                <a:gd name="T6" fmla="*/ 0 w 12"/>
                <a:gd name="T7" fmla="*/ 2147483646 h 14"/>
                <a:gd name="T8" fmla="*/ 2147483646 w 12"/>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4">
                  <a:moveTo>
                    <a:pt x="6" y="0"/>
                  </a:moveTo>
                  <a:lnTo>
                    <a:pt x="12" y="8"/>
                  </a:lnTo>
                  <a:lnTo>
                    <a:pt x="4" y="14"/>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29" name="Freeform 372"/>
            <p:cNvSpPr>
              <a:spLocks/>
            </p:cNvSpPr>
            <p:nvPr/>
          </p:nvSpPr>
          <p:spPr bwMode="auto">
            <a:xfrm>
              <a:off x="1517650" y="4186238"/>
              <a:ext cx="20638" cy="17463"/>
            </a:xfrm>
            <a:custGeom>
              <a:avLst/>
              <a:gdLst>
                <a:gd name="T0" fmla="*/ 2147483646 w 13"/>
                <a:gd name="T1" fmla="*/ 0 h 11"/>
                <a:gd name="T2" fmla="*/ 2147483646 w 13"/>
                <a:gd name="T3" fmla="*/ 2147483646 h 11"/>
                <a:gd name="T4" fmla="*/ 2147483646 w 13"/>
                <a:gd name="T5" fmla="*/ 2147483646 h 11"/>
                <a:gd name="T6" fmla="*/ 0 w 13"/>
                <a:gd name="T7" fmla="*/ 2147483646 h 11"/>
                <a:gd name="T8" fmla="*/ 2147483646 w 1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1">
                  <a:moveTo>
                    <a:pt x="8" y="0"/>
                  </a:moveTo>
                  <a:lnTo>
                    <a:pt x="13" y="5"/>
                  </a:lnTo>
                  <a:lnTo>
                    <a:pt x="6" y="11"/>
                  </a:lnTo>
                  <a:lnTo>
                    <a:pt x="0" y="3"/>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0" name="Freeform 373"/>
            <p:cNvSpPr>
              <a:spLocks/>
            </p:cNvSpPr>
            <p:nvPr/>
          </p:nvSpPr>
          <p:spPr bwMode="auto">
            <a:xfrm>
              <a:off x="1079500" y="4508500"/>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5" y="0"/>
                  </a:moveTo>
                  <a:lnTo>
                    <a:pt x="13" y="6"/>
                  </a:lnTo>
                  <a:lnTo>
                    <a:pt x="5" y="14"/>
                  </a:lnTo>
                  <a:lnTo>
                    <a:pt x="0" y="8"/>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1" name="Freeform 374"/>
            <p:cNvSpPr>
              <a:spLocks/>
            </p:cNvSpPr>
            <p:nvPr/>
          </p:nvSpPr>
          <p:spPr bwMode="auto">
            <a:xfrm>
              <a:off x="1096963" y="4487863"/>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8" y="0"/>
                  </a:moveTo>
                  <a:lnTo>
                    <a:pt x="14" y="7"/>
                  </a:lnTo>
                  <a:lnTo>
                    <a:pt x="8" y="13"/>
                  </a:lnTo>
                  <a:lnTo>
                    <a:pt x="0" y="7"/>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2" name="Freeform 375"/>
            <p:cNvSpPr>
              <a:spLocks/>
            </p:cNvSpPr>
            <p:nvPr/>
          </p:nvSpPr>
          <p:spPr bwMode="auto">
            <a:xfrm>
              <a:off x="1119188" y="4468813"/>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5" y="0"/>
                  </a:moveTo>
                  <a:lnTo>
                    <a:pt x="13" y="6"/>
                  </a:lnTo>
                  <a:lnTo>
                    <a:pt x="5" y="12"/>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3" name="Freeform 376"/>
            <p:cNvSpPr>
              <a:spLocks/>
            </p:cNvSpPr>
            <p:nvPr/>
          </p:nvSpPr>
          <p:spPr bwMode="auto">
            <a:xfrm>
              <a:off x="1136650" y="4448175"/>
              <a:ext cx="20638" cy="17463"/>
            </a:xfrm>
            <a:custGeom>
              <a:avLst/>
              <a:gdLst>
                <a:gd name="T0" fmla="*/ 2147483646 w 13"/>
                <a:gd name="T1" fmla="*/ 0 h 11"/>
                <a:gd name="T2" fmla="*/ 2147483646 w 13"/>
                <a:gd name="T3" fmla="*/ 2147483646 h 11"/>
                <a:gd name="T4" fmla="*/ 2147483646 w 13"/>
                <a:gd name="T5" fmla="*/ 2147483646 h 11"/>
                <a:gd name="T6" fmla="*/ 0 w 13"/>
                <a:gd name="T7" fmla="*/ 2147483646 h 11"/>
                <a:gd name="T8" fmla="*/ 2147483646 w 1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1">
                  <a:moveTo>
                    <a:pt x="8" y="0"/>
                  </a:moveTo>
                  <a:lnTo>
                    <a:pt x="13" y="6"/>
                  </a:lnTo>
                  <a:lnTo>
                    <a:pt x="8" y="11"/>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4" name="Freeform 377"/>
            <p:cNvSpPr>
              <a:spLocks/>
            </p:cNvSpPr>
            <p:nvPr/>
          </p:nvSpPr>
          <p:spPr bwMode="auto">
            <a:xfrm>
              <a:off x="1157288" y="4425950"/>
              <a:ext cx="19050" cy="19050"/>
            </a:xfrm>
            <a:custGeom>
              <a:avLst/>
              <a:gdLst>
                <a:gd name="T0" fmla="*/ 2147483646 w 12"/>
                <a:gd name="T1" fmla="*/ 0 h 12"/>
                <a:gd name="T2" fmla="*/ 2147483646 w 12"/>
                <a:gd name="T3" fmla="*/ 2147483646 h 12"/>
                <a:gd name="T4" fmla="*/ 2147483646 w 12"/>
                <a:gd name="T5" fmla="*/ 2147483646 h 12"/>
                <a:gd name="T6" fmla="*/ 0 w 12"/>
                <a:gd name="T7" fmla="*/ 2147483646 h 12"/>
                <a:gd name="T8" fmla="*/ 2147483646 w 12"/>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2">
                  <a:moveTo>
                    <a:pt x="6" y="0"/>
                  </a:moveTo>
                  <a:lnTo>
                    <a:pt x="12" y="6"/>
                  </a:lnTo>
                  <a:lnTo>
                    <a:pt x="6" y="12"/>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5" name="Freeform 378"/>
            <p:cNvSpPr>
              <a:spLocks/>
            </p:cNvSpPr>
            <p:nvPr/>
          </p:nvSpPr>
          <p:spPr bwMode="auto">
            <a:xfrm>
              <a:off x="1176338" y="4405313"/>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8" y="0"/>
                  </a:moveTo>
                  <a:lnTo>
                    <a:pt x="13" y="6"/>
                  </a:lnTo>
                  <a:lnTo>
                    <a:pt x="8" y="13"/>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6" name="Freeform 379"/>
            <p:cNvSpPr>
              <a:spLocks/>
            </p:cNvSpPr>
            <p:nvPr/>
          </p:nvSpPr>
          <p:spPr bwMode="auto">
            <a:xfrm>
              <a:off x="1196975" y="4383088"/>
              <a:ext cx="19050" cy="22225"/>
            </a:xfrm>
            <a:custGeom>
              <a:avLst/>
              <a:gdLst>
                <a:gd name="T0" fmla="*/ 2147483646 w 12"/>
                <a:gd name="T1" fmla="*/ 0 h 14"/>
                <a:gd name="T2" fmla="*/ 2147483646 w 12"/>
                <a:gd name="T3" fmla="*/ 2147483646 h 14"/>
                <a:gd name="T4" fmla="*/ 2147483646 w 12"/>
                <a:gd name="T5" fmla="*/ 2147483646 h 14"/>
                <a:gd name="T6" fmla="*/ 0 w 12"/>
                <a:gd name="T7" fmla="*/ 2147483646 h 14"/>
                <a:gd name="T8" fmla="*/ 2147483646 w 12"/>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4">
                  <a:moveTo>
                    <a:pt x="6" y="0"/>
                  </a:moveTo>
                  <a:lnTo>
                    <a:pt x="12" y="6"/>
                  </a:lnTo>
                  <a:lnTo>
                    <a:pt x="6" y="14"/>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7" name="Freeform 380"/>
            <p:cNvSpPr>
              <a:spLocks/>
            </p:cNvSpPr>
            <p:nvPr/>
          </p:nvSpPr>
          <p:spPr bwMode="auto">
            <a:xfrm>
              <a:off x="1216025" y="4362450"/>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6" y="0"/>
                  </a:moveTo>
                  <a:lnTo>
                    <a:pt x="13" y="6"/>
                  </a:lnTo>
                  <a:lnTo>
                    <a:pt x="8" y="13"/>
                  </a:lnTo>
                  <a:lnTo>
                    <a:pt x="0" y="8"/>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8" name="Freeform 381"/>
            <p:cNvSpPr>
              <a:spLocks/>
            </p:cNvSpPr>
            <p:nvPr/>
          </p:nvSpPr>
          <p:spPr bwMode="auto">
            <a:xfrm>
              <a:off x="1236663" y="4341813"/>
              <a:ext cx="19050" cy="20638"/>
            </a:xfrm>
            <a:custGeom>
              <a:avLst/>
              <a:gdLst>
                <a:gd name="T0" fmla="*/ 2147483646 w 12"/>
                <a:gd name="T1" fmla="*/ 0 h 13"/>
                <a:gd name="T2" fmla="*/ 2147483646 w 12"/>
                <a:gd name="T3" fmla="*/ 2147483646 h 13"/>
                <a:gd name="T4" fmla="*/ 2147483646 w 12"/>
                <a:gd name="T5" fmla="*/ 2147483646 h 13"/>
                <a:gd name="T6" fmla="*/ 0 w 12"/>
                <a:gd name="T7" fmla="*/ 2147483646 h 13"/>
                <a:gd name="T8" fmla="*/ 2147483646 w 1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3">
                  <a:moveTo>
                    <a:pt x="6" y="0"/>
                  </a:moveTo>
                  <a:lnTo>
                    <a:pt x="12" y="7"/>
                  </a:lnTo>
                  <a:lnTo>
                    <a:pt x="6" y="13"/>
                  </a:lnTo>
                  <a:lnTo>
                    <a:pt x="0" y="7"/>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39" name="Freeform 382"/>
            <p:cNvSpPr>
              <a:spLocks/>
            </p:cNvSpPr>
            <p:nvPr/>
          </p:nvSpPr>
          <p:spPr bwMode="auto">
            <a:xfrm>
              <a:off x="1255713" y="4319588"/>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6" y="0"/>
                  </a:moveTo>
                  <a:lnTo>
                    <a:pt x="13" y="8"/>
                  </a:lnTo>
                  <a:lnTo>
                    <a:pt x="8" y="14"/>
                  </a:lnTo>
                  <a:lnTo>
                    <a:pt x="0" y="8"/>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0" name="Freeform 383"/>
            <p:cNvSpPr>
              <a:spLocks/>
            </p:cNvSpPr>
            <p:nvPr/>
          </p:nvSpPr>
          <p:spPr bwMode="auto">
            <a:xfrm>
              <a:off x="1276350" y="4302125"/>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6" y="0"/>
                  </a:moveTo>
                  <a:lnTo>
                    <a:pt x="12" y="5"/>
                  </a:lnTo>
                  <a:lnTo>
                    <a:pt x="6" y="11"/>
                  </a:lnTo>
                  <a:lnTo>
                    <a:pt x="0" y="5"/>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1" name="Freeform 384"/>
            <p:cNvSpPr>
              <a:spLocks/>
            </p:cNvSpPr>
            <p:nvPr/>
          </p:nvSpPr>
          <p:spPr bwMode="auto">
            <a:xfrm>
              <a:off x="1295400" y="4279900"/>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6" y="0"/>
                  </a:moveTo>
                  <a:lnTo>
                    <a:pt x="13" y="6"/>
                  </a:lnTo>
                  <a:lnTo>
                    <a:pt x="7" y="12"/>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2" name="Freeform 385"/>
            <p:cNvSpPr>
              <a:spLocks/>
            </p:cNvSpPr>
            <p:nvPr/>
          </p:nvSpPr>
          <p:spPr bwMode="auto">
            <a:xfrm>
              <a:off x="1316038" y="4259263"/>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6" y="0"/>
                  </a:moveTo>
                  <a:lnTo>
                    <a:pt x="12" y="5"/>
                  </a:lnTo>
                  <a:lnTo>
                    <a:pt x="6" y="11"/>
                  </a:lnTo>
                  <a:lnTo>
                    <a:pt x="0" y="5"/>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3" name="Freeform 386"/>
            <p:cNvSpPr>
              <a:spLocks/>
            </p:cNvSpPr>
            <p:nvPr/>
          </p:nvSpPr>
          <p:spPr bwMode="auto">
            <a:xfrm>
              <a:off x="1335088" y="4237038"/>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5" y="0"/>
                  </a:moveTo>
                  <a:lnTo>
                    <a:pt x="13" y="6"/>
                  </a:lnTo>
                  <a:lnTo>
                    <a:pt x="7" y="14"/>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4" name="Freeform 387"/>
            <p:cNvSpPr>
              <a:spLocks/>
            </p:cNvSpPr>
            <p:nvPr/>
          </p:nvSpPr>
          <p:spPr bwMode="auto">
            <a:xfrm>
              <a:off x="1355725" y="4216400"/>
              <a:ext cx="19050" cy="20638"/>
            </a:xfrm>
            <a:custGeom>
              <a:avLst/>
              <a:gdLst>
                <a:gd name="T0" fmla="*/ 2147483646 w 12"/>
                <a:gd name="T1" fmla="*/ 0 h 13"/>
                <a:gd name="T2" fmla="*/ 2147483646 w 12"/>
                <a:gd name="T3" fmla="*/ 2147483646 h 13"/>
                <a:gd name="T4" fmla="*/ 2147483646 w 12"/>
                <a:gd name="T5" fmla="*/ 2147483646 h 13"/>
                <a:gd name="T6" fmla="*/ 0 w 12"/>
                <a:gd name="T7" fmla="*/ 2147483646 h 13"/>
                <a:gd name="T8" fmla="*/ 2147483646 w 1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3">
                  <a:moveTo>
                    <a:pt x="6" y="0"/>
                  </a:moveTo>
                  <a:lnTo>
                    <a:pt x="12" y="5"/>
                  </a:lnTo>
                  <a:lnTo>
                    <a:pt x="6" y="13"/>
                  </a:lnTo>
                  <a:lnTo>
                    <a:pt x="0" y="7"/>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5" name="Freeform 388"/>
            <p:cNvSpPr>
              <a:spLocks/>
            </p:cNvSpPr>
            <p:nvPr/>
          </p:nvSpPr>
          <p:spPr bwMode="auto">
            <a:xfrm>
              <a:off x="1374775" y="4194175"/>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5" y="0"/>
                  </a:moveTo>
                  <a:lnTo>
                    <a:pt x="13" y="6"/>
                  </a:lnTo>
                  <a:lnTo>
                    <a:pt x="7" y="14"/>
                  </a:lnTo>
                  <a:lnTo>
                    <a:pt x="0" y="8"/>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6" name="Freeform 389"/>
            <p:cNvSpPr>
              <a:spLocks/>
            </p:cNvSpPr>
            <p:nvPr/>
          </p:nvSpPr>
          <p:spPr bwMode="auto">
            <a:xfrm>
              <a:off x="1395413" y="4173538"/>
              <a:ext cx="19050" cy="20638"/>
            </a:xfrm>
            <a:custGeom>
              <a:avLst/>
              <a:gdLst>
                <a:gd name="T0" fmla="*/ 2147483646 w 12"/>
                <a:gd name="T1" fmla="*/ 0 h 13"/>
                <a:gd name="T2" fmla="*/ 2147483646 w 12"/>
                <a:gd name="T3" fmla="*/ 2147483646 h 13"/>
                <a:gd name="T4" fmla="*/ 2147483646 w 12"/>
                <a:gd name="T5" fmla="*/ 2147483646 h 13"/>
                <a:gd name="T6" fmla="*/ 0 w 12"/>
                <a:gd name="T7" fmla="*/ 2147483646 h 13"/>
                <a:gd name="T8" fmla="*/ 2147483646 w 1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3">
                  <a:moveTo>
                    <a:pt x="6" y="0"/>
                  </a:moveTo>
                  <a:lnTo>
                    <a:pt x="12" y="8"/>
                  </a:lnTo>
                  <a:lnTo>
                    <a:pt x="6" y="13"/>
                  </a:lnTo>
                  <a:lnTo>
                    <a:pt x="0" y="8"/>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7" name="Freeform 390"/>
            <p:cNvSpPr>
              <a:spLocks/>
            </p:cNvSpPr>
            <p:nvPr/>
          </p:nvSpPr>
          <p:spPr bwMode="auto">
            <a:xfrm>
              <a:off x="1414463" y="4151313"/>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5" y="0"/>
                  </a:moveTo>
                  <a:lnTo>
                    <a:pt x="13" y="8"/>
                  </a:lnTo>
                  <a:lnTo>
                    <a:pt x="7" y="14"/>
                  </a:lnTo>
                  <a:lnTo>
                    <a:pt x="0" y="8"/>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8" name="Freeform 391"/>
            <p:cNvSpPr>
              <a:spLocks/>
            </p:cNvSpPr>
            <p:nvPr/>
          </p:nvSpPr>
          <p:spPr bwMode="auto">
            <a:xfrm>
              <a:off x="1435100" y="4133850"/>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6" y="0"/>
                  </a:moveTo>
                  <a:lnTo>
                    <a:pt x="12" y="6"/>
                  </a:lnTo>
                  <a:lnTo>
                    <a:pt x="6" y="11"/>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49" name="Freeform 392"/>
            <p:cNvSpPr>
              <a:spLocks/>
            </p:cNvSpPr>
            <p:nvPr/>
          </p:nvSpPr>
          <p:spPr bwMode="auto">
            <a:xfrm>
              <a:off x="1454150" y="4111625"/>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5" y="0"/>
                  </a:moveTo>
                  <a:lnTo>
                    <a:pt x="13" y="6"/>
                  </a:lnTo>
                  <a:lnTo>
                    <a:pt x="5" y="12"/>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0" name="Freeform 393"/>
            <p:cNvSpPr>
              <a:spLocks/>
            </p:cNvSpPr>
            <p:nvPr/>
          </p:nvSpPr>
          <p:spPr bwMode="auto">
            <a:xfrm>
              <a:off x="1474788" y="4090988"/>
              <a:ext cx="19050" cy="20638"/>
            </a:xfrm>
            <a:custGeom>
              <a:avLst/>
              <a:gdLst>
                <a:gd name="T0" fmla="*/ 2147483646 w 12"/>
                <a:gd name="T1" fmla="*/ 0 h 13"/>
                <a:gd name="T2" fmla="*/ 2147483646 w 12"/>
                <a:gd name="T3" fmla="*/ 2147483646 h 13"/>
                <a:gd name="T4" fmla="*/ 2147483646 w 12"/>
                <a:gd name="T5" fmla="*/ 2147483646 h 13"/>
                <a:gd name="T6" fmla="*/ 0 w 12"/>
                <a:gd name="T7" fmla="*/ 2147483646 h 13"/>
                <a:gd name="T8" fmla="*/ 2147483646 w 1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3">
                  <a:moveTo>
                    <a:pt x="6" y="0"/>
                  </a:moveTo>
                  <a:lnTo>
                    <a:pt x="12" y="6"/>
                  </a:lnTo>
                  <a:lnTo>
                    <a:pt x="6" y="13"/>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1" name="Freeform 394"/>
            <p:cNvSpPr>
              <a:spLocks/>
            </p:cNvSpPr>
            <p:nvPr/>
          </p:nvSpPr>
          <p:spPr bwMode="auto">
            <a:xfrm>
              <a:off x="1493838" y="4068763"/>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5" y="0"/>
                  </a:moveTo>
                  <a:lnTo>
                    <a:pt x="13" y="6"/>
                  </a:lnTo>
                  <a:lnTo>
                    <a:pt x="5" y="14"/>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2" name="Freeform 395"/>
            <p:cNvSpPr>
              <a:spLocks/>
            </p:cNvSpPr>
            <p:nvPr/>
          </p:nvSpPr>
          <p:spPr bwMode="auto">
            <a:xfrm>
              <a:off x="1511300" y="4048125"/>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8" y="0"/>
                  </a:moveTo>
                  <a:lnTo>
                    <a:pt x="13" y="6"/>
                  </a:lnTo>
                  <a:lnTo>
                    <a:pt x="8" y="13"/>
                  </a:lnTo>
                  <a:lnTo>
                    <a:pt x="0" y="8"/>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3" name="Freeform 396"/>
            <p:cNvSpPr>
              <a:spLocks/>
            </p:cNvSpPr>
            <p:nvPr/>
          </p:nvSpPr>
          <p:spPr bwMode="auto">
            <a:xfrm>
              <a:off x="1531938" y="4027488"/>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6" y="0"/>
                  </a:moveTo>
                  <a:lnTo>
                    <a:pt x="14" y="5"/>
                  </a:lnTo>
                  <a:lnTo>
                    <a:pt x="6" y="13"/>
                  </a:lnTo>
                  <a:lnTo>
                    <a:pt x="0" y="7"/>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4" name="Freeform 397"/>
            <p:cNvSpPr>
              <a:spLocks/>
            </p:cNvSpPr>
            <p:nvPr/>
          </p:nvSpPr>
          <p:spPr bwMode="auto">
            <a:xfrm>
              <a:off x="1550988" y="4005263"/>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8" y="0"/>
                  </a:moveTo>
                  <a:lnTo>
                    <a:pt x="13" y="8"/>
                  </a:lnTo>
                  <a:lnTo>
                    <a:pt x="8" y="14"/>
                  </a:lnTo>
                  <a:lnTo>
                    <a:pt x="0" y="8"/>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5" name="Freeform 398"/>
            <p:cNvSpPr>
              <a:spLocks/>
            </p:cNvSpPr>
            <p:nvPr/>
          </p:nvSpPr>
          <p:spPr bwMode="auto">
            <a:xfrm>
              <a:off x="1571625" y="3987800"/>
              <a:ext cx="22225" cy="17463"/>
            </a:xfrm>
            <a:custGeom>
              <a:avLst/>
              <a:gdLst>
                <a:gd name="T0" fmla="*/ 2147483646 w 14"/>
                <a:gd name="T1" fmla="*/ 0 h 11"/>
                <a:gd name="T2" fmla="*/ 2147483646 w 14"/>
                <a:gd name="T3" fmla="*/ 2147483646 h 11"/>
                <a:gd name="T4" fmla="*/ 2147483646 w 14"/>
                <a:gd name="T5" fmla="*/ 2147483646 h 11"/>
                <a:gd name="T6" fmla="*/ 0 w 14"/>
                <a:gd name="T7" fmla="*/ 2147483646 h 11"/>
                <a:gd name="T8" fmla="*/ 2147483646 w 14"/>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1">
                  <a:moveTo>
                    <a:pt x="6" y="0"/>
                  </a:moveTo>
                  <a:lnTo>
                    <a:pt x="14" y="5"/>
                  </a:lnTo>
                  <a:lnTo>
                    <a:pt x="6" y="11"/>
                  </a:lnTo>
                  <a:lnTo>
                    <a:pt x="0" y="5"/>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6" name="Freeform 399"/>
            <p:cNvSpPr>
              <a:spLocks/>
            </p:cNvSpPr>
            <p:nvPr/>
          </p:nvSpPr>
          <p:spPr bwMode="auto">
            <a:xfrm>
              <a:off x="1590675" y="3965575"/>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8" y="0"/>
                  </a:moveTo>
                  <a:lnTo>
                    <a:pt x="13" y="6"/>
                  </a:lnTo>
                  <a:lnTo>
                    <a:pt x="8" y="12"/>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7" name="Freeform 400"/>
            <p:cNvSpPr>
              <a:spLocks/>
            </p:cNvSpPr>
            <p:nvPr/>
          </p:nvSpPr>
          <p:spPr bwMode="auto">
            <a:xfrm>
              <a:off x="1611313" y="3944938"/>
              <a:ext cx="22225" cy="17463"/>
            </a:xfrm>
            <a:custGeom>
              <a:avLst/>
              <a:gdLst>
                <a:gd name="T0" fmla="*/ 2147483646 w 14"/>
                <a:gd name="T1" fmla="*/ 0 h 11"/>
                <a:gd name="T2" fmla="*/ 2147483646 w 14"/>
                <a:gd name="T3" fmla="*/ 2147483646 h 11"/>
                <a:gd name="T4" fmla="*/ 2147483646 w 14"/>
                <a:gd name="T5" fmla="*/ 2147483646 h 11"/>
                <a:gd name="T6" fmla="*/ 0 w 14"/>
                <a:gd name="T7" fmla="*/ 2147483646 h 11"/>
                <a:gd name="T8" fmla="*/ 2147483646 w 14"/>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1">
                  <a:moveTo>
                    <a:pt x="6" y="0"/>
                  </a:moveTo>
                  <a:lnTo>
                    <a:pt x="14" y="5"/>
                  </a:lnTo>
                  <a:lnTo>
                    <a:pt x="6" y="11"/>
                  </a:lnTo>
                  <a:lnTo>
                    <a:pt x="0" y="5"/>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8" name="Freeform 401"/>
            <p:cNvSpPr>
              <a:spLocks/>
            </p:cNvSpPr>
            <p:nvPr/>
          </p:nvSpPr>
          <p:spPr bwMode="auto">
            <a:xfrm>
              <a:off x="1630363" y="3922713"/>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8" y="0"/>
                  </a:moveTo>
                  <a:lnTo>
                    <a:pt x="13" y="6"/>
                  </a:lnTo>
                  <a:lnTo>
                    <a:pt x="8" y="14"/>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59" name="Freeform 402"/>
            <p:cNvSpPr>
              <a:spLocks/>
            </p:cNvSpPr>
            <p:nvPr/>
          </p:nvSpPr>
          <p:spPr bwMode="auto">
            <a:xfrm>
              <a:off x="1651000" y="3902075"/>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6" y="0"/>
                  </a:moveTo>
                  <a:lnTo>
                    <a:pt x="14" y="6"/>
                  </a:lnTo>
                  <a:lnTo>
                    <a:pt x="6" y="13"/>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0" name="Freeform 403"/>
            <p:cNvSpPr>
              <a:spLocks/>
            </p:cNvSpPr>
            <p:nvPr/>
          </p:nvSpPr>
          <p:spPr bwMode="auto">
            <a:xfrm>
              <a:off x="1670050" y="3879850"/>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7" y="0"/>
                  </a:moveTo>
                  <a:lnTo>
                    <a:pt x="13" y="6"/>
                  </a:lnTo>
                  <a:lnTo>
                    <a:pt x="7" y="14"/>
                  </a:lnTo>
                  <a:lnTo>
                    <a:pt x="0" y="8"/>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1" name="Freeform 404"/>
            <p:cNvSpPr>
              <a:spLocks/>
            </p:cNvSpPr>
            <p:nvPr/>
          </p:nvSpPr>
          <p:spPr bwMode="auto">
            <a:xfrm>
              <a:off x="1690688" y="3859213"/>
              <a:ext cx="19050" cy="20638"/>
            </a:xfrm>
            <a:custGeom>
              <a:avLst/>
              <a:gdLst>
                <a:gd name="T0" fmla="*/ 2147483646 w 12"/>
                <a:gd name="T1" fmla="*/ 0 h 13"/>
                <a:gd name="T2" fmla="*/ 2147483646 w 12"/>
                <a:gd name="T3" fmla="*/ 2147483646 h 13"/>
                <a:gd name="T4" fmla="*/ 2147483646 w 12"/>
                <a:gd name="T5" fmla="*/ 2147483646 h 13"/>
                <a:gd name="T6" fmla="*/ 0 w 12"/>
                <a:gd name="T7" fmla="*/ 2147483646 h 13"/>
                <a:gd name="T8" fmla="*/ 2147483646 w 1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3">
                  <a:moveTo>
                    <a:pt x="6" y="0"/>
                  </a:moveTo>
                  <a:lnTo>
                    <a:pt x="12" y="8"/>
                  </a:lnTo>
                  <a:lnTo>
                    <a:pt x="6" y="13"/>
                  </a:lnTo>
                  <a:lnTo>
                    <a:pt x="0" y="8"/>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2" name="Freeform 405"/>
            <p:cNvSpPr>
              <a:spLocks/>
            </p:cNvSpPr>
            <p:nvPr/>
          </p:nvSpPr>
          <p:spPr bwMode="auto">
            <a:xfrm>
              <a:off x="1709738" y="3836988"/>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7" y="0"/>
                  </a:moveTo>
                  <a:lnTo>
                    <a:pt x="13" y="8"/>
                  </a:lnTo>
                  <a:lnTo>
                    <a:pt x="7" y="14"/>
                  </a:lnTo>
                  <a:lnTo>
                    <a:pt x="0" y="8"/>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3" name="Freeform 406"/>
            <p:cNvSpPr>
              <a:spLocks/>
            </p:cNvSpPr>
            <p:nvPr/>
          </p:nvSpPr>
          <p:spPr bwMode="auto">
            <a:xfrm>
              <a:off x="1730375" y="3819525"/>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6" y="0"/>
                  </a:moveTo>
                  <a:lnTo>
                    <a:pt x="12" y="6"/>
                  </a:lnTo>
                  <a:lnTo>
                    <a:pt x="6" y="11"/>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4" name="Freeform 407"/>
            <p:cNvSpPr>
              <a:spLocks/>
            </p:cNvSpPr>
            <p:nvPr/>
          </p:nvSpPr>
          <p:spPr bwMode="auto">
            <a:xfrm>
              <a:off x="1749425" y="3797300"/>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5" y="0"/>
                  </a:moveTo>
                  <a:lnTo>
                    <a:pt x="13" y="6"/>
                  </a:lnTo>
                  <a:lnTo>
                    <a:pt x="7" y="12"/>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5" name="Freeform 408"/>
            <p:cNvSpPr>
              <a:spLocks/>
            </p:cNvSpPr>
            <p:nvPr/>
          </p:nvSpPr>
          <p:spPr bwMode="auto">
            <a:xfrm>
              <a:off x="1770063" y="3776663"/>
              <a:ext cx="19050" cy="19050"/>
            </a:xfrm>
            <a:custGeom>
              <a:avLst/>
              <a:gdLst>
                <a:gd name="T0" fmla="*/ 2147483646 w 12"/>
                <a:gd name="T1" fmla="*/ 0 h 12"/>
                <a:gd name="T2" fmla="*/ 2147483646 w 12"/>
                <a:gd name="T3" fmla="*/ 2147483646 h 12"/>
                <a:gd name="T4" fmla="*/ 2147483646 w 12"/>
                <a:gd name="T5" fmla="*/ 2147483646 h 12"/>
                <a:gd name="T6" fmla="*/ 0 w 12"/>
                <a:gd name="T7" fmla="*/ 2147483646 h 12"/>
                <a:gd name="T8" fmla="*/ 2147483646 w 12"/>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2">
                  <a:moveTo>
                    <a:pt x="6" y="0"/>
                  </a:moveTo>
                  <a:lnTo>
                    <a:pt x="12" y="6"/>
                  </a:lnTo>
                  <a:lnTo>
                    <a:pt x="6" y="12"/>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6" name="Freeform 409"/>
            <p:cNvSpPr>
              <a:spLocks/>
            </p:cNvSpPr>
            <p:nvPr/>
          </p:nvSpPr>
          <p:spPr bwMode="auto">
            <a:xfrm>
              <a:off x="1789113" y="3756025"/>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5" y="0"/>
                  </a:moveTo>
                  <a:lnTo>
                    <a:pt x="13" y="5"/>
                  </a:lnTo>
                  <a:lnTo>
                    <a:pt x="7" y="13"/>
                  </a:lnTo>
                  <a:lnTo>
                    <a:pt x="0" y="5"/>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7" name="Freeform 410"/>
            <p:cNvSpPr>
              <a:spLocks/>
            </p:cNvSpPr>
            <p:nvPr/>
          </p:nvSpPr>
          <p:spPr bwMode="auto">
            <a:xfrm>
              <a:off x="1809750" y="3733800"/>
              <a:ext cx="19050" cy="22225"/>
            </a:xfrm>
            <a:custGeom>
              <a:avLst/>
              <a:gdLst>
                <a:gd name="T0" fmla="*/ 2147483646 w 12"/>
                <a:gd name="T1" fmla="*/ 0 h 14"/>
                <a:gd name="T2" fmla="*/ 2147483646 w 12"/>
                <a:gd name="T3" fmla="*/ 2147483646 h 14"/>
                <a:gd name="T4" fmla="*/ 2147483646 w 12"/>
                <a:gd name="T5" fmla="*/ 2147483646 h 14"/>
                <a:gd name="T6" fmla="*/ 0 w 12"/>
                <a:gd name="T7" fmla="*/ 2147483646 h 14"/>
                <a:gd name="T8" fmla="*/ 2147483646 w 12"/>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4">
                  <a:moveTo>
                    <a:pt x="6" y="0"/>
                  </a:moveTo>
                  <a:lnTo>
                    <a:pt x="12" y="6"/>
                  </a:lnTo>
                  <a:lnTo>
                    <a:pt x="6" y="14"/>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8" name="Freeform 411"/>
            <p:cNvSpPr>
              <a:spLocks/>
            </p:cNvSpPr>
            <p:nvPr/>
          </p:nvSpPr>
          <p:spPr bwMode="auto">
            <a:xfrm>
              <a:off x="1828800" y="3713163"/>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5" y="0"/>
                  </a:moveTo>
                  <a:lnTo>
                    <a:pt x="13" y="5"/>
                  </a:lnTo>
                  <a:lnTo>
                    <a:pt x="7" y="13"/>
                  </a:lnTo>
                  <a:lnTo>
                    <a:pt x="0" y="7"/>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69" name="Freeform 412"/>
            <p:cNvSpPr>
              <a:spLocks/>
            </p:cNvSpPr>
            <p:nvPr/>
          </p:nvSpPr>
          <p:spPr bwMode="auto">
            <a:xfrm>
              <a:off x="1849438" y="3690938"/>
              <a:ext cx="19050" cy="22225"/>
            </a:xfrm>
            <a:custGeom>
              <a:avLst/>
              <a:gdLst>
                <a:gd name="T0" fmla="*/ 2147483646 w 12"/>
                <a:gd name="T1" fmla="*/ 0 h 14"/>
                <a:gd name="T2" fmla="*/ 2147483646 w 12"/>
                <a:gd name="T3" fmla="*/ 2147483646 h 14"/>
                <a:gd name="T4" fmla="*/ 2147483646 w 12"/>
                <a:gd name="T5" fmla="*/ 2147483646 h 14"/>
                <a:gd name="T6" fmla="*/ 0 w 12"/>
                <a:gd name="T7" fmla="*/ 2147483646 h 14"/>
                <a:gd name="T8" fmla="*/ 2147483646 w 12"/>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4">
                  <a:moveTo>
                    <a:pt x="6" y="0"/>
                  </a:moveTo>
                  <a:lnTo>
                    <a:pt x="12" y="8"/>
                  </a:lnTo>
                  <a:lnTo>
                    <a:pt x="6" y="14"/>
                  </a:lnTo>
                  <a:lnTo>
                    <a:pt x="0" y="8"/>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0" name="Freeform 413"/>
            <p:cNvSpPr>
              <a:spLocks/>
            </p:cNvSpPr>
            <p:nvPr/>
          </p:nvSpPr>
          <p:spPr bwMode="auto">
            <a:xfrm>
              <a:off x="1868488" y="3676650"/>
              <a:ext cx="17463" cy="14288"/>
            </a:xfrm>
            <a:custGeom>
              <a:avLst/>
              <a:gdLst>
                <a:gd name="T0" fmla="*/ 2147483646 w 11"/>
                <a:gd name="T1" fmla="*/ 0 h 9"/>
                <a:gd name="T2" fmla="*/ 0 w 11"/>
                <a:gd name="T3" fmla="*/ 2147483646 h 9"/>
                <a:gd name="T4" fmla="*/ 2147483646 w 11"/>
                <a:gd name="T5" fmla="*/ 2147483646 h 9"/>
                <a:gd name="T6" fmla="*/ 2147483646 w 11"/>
                <a:gd name="T7" fmla="*/ 2147483646 h 9"/>
                <a:gd name="T8" fmla="*/ 2147483646 w 11"/>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9">
                  <a:moveTo>
                    <a:pt x="3" y="0"/>
                  </a:moveTo>
                  <a:lnTo>
                    <a:pt x="0" y="3"/>
                  </a:lnTo>
                  <a:lnTo>
                    <a:pt x="7" y="9"/>
                  </a:lnTo>
                  <a:lnTo>
                    <a:pt x="11" y="5"/>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1" name="Freeform 414"/>
            <p:cNvSpPr>
              <a:spLocks/>
            </p:cNvSpPr>
            <p:nvPr/>
          </p:nvSpPr>
          <p:spPr bwMode="auto">
            <a:xfrm>
              <a:off x="1079500" y="4508500"/>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7" y="0"/>
                  </a:moveTo>
                  <a:lnTo>
                    <a:pt x="13" y="8"/>
                  </a:lnTo>
                  <a:lnTo>
                    <a:pt x="5" y="14"/>
                  </a:lnTo>
                  <a:lnTo>
                    <a:pt x="0" y="8"/>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2" name="Freeform 415"/>
            <p:cNvSpPr>
              <a:spLocks/>
            </p:cNvSpPr>
            <p:nvPr/>
          </p:nvSpPr>
          <p:spPr bwMode="auto">
            <a:xfrm>
              <a:off x="1100138" y="4491038"/>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8" y="0"/>
                  </a:moveTo>
                  <a:lnTo>
                    <a:pt x="13" y="7"/>
                  </a:lnTo>
                  <a:lnTo>
                    <a:pt x="6" y="13"/>
                  </a:lnTo>
                  <a:lnTo>
                    <a:pt x="0" y="5"/>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3" name="Freeform 416"/>
            <p:cNvSpPr>
              <a:spLocks/>
            </p:cNvSpPr>
            <p:nvPr/>
          </p:nvSpPr>
          <p:spPr bwMode="auto">
            <a:xfrm>
              <a:off x="1120775" y="4471988"/>
              <a:ext cx="22225" cy="22225"/>
            </a:xfrm>
            <a:custGeom>
              <a:avLst/>
              <a:gdLst>
                <a:gd name="T0" fmla="*/ 2147483646 w 14"/>
                <a:gd name="T1" fmla="*/ 0 h 14"/>
                <a:gd name="T2" fmla="*/ 2147483646 w 14"/>
                <a:gd name="T3" fmla="*/ 2147483646 h 14"/>
                <a:gd name="T4" fmla="*/ 2147483646 w 14"/>
                <a:gd name="T5" fmla="*/ 2147483646 h 14"/>
                <a:gd name="T6" fmla="*/ 0 w 14"/>
                <a:gd name="T7" fmla="*/ 2147483646 h 14"/>
                <a:gd name="T8" fmla="*/ 2147483646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8" y="0"/>
                  </a:moveTo>
                  <a:lnTo>
                    <a:pt x="14" y="6"/>
                  </a:lnTo>
                  <a:lnTo>
                    <a:pt x="6" y="14"/>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4" name="Freeform 417"/>
            <p:cNvSpPr>
              <a:spLocks/>
            </p:cNvSpPr>
            <p:nvPr/>
          </p:nvSpPr>
          <p:spPr bwMode="auto">
            <a:xfrm>
              <a:off x="1143000" y="4454525"/>
              <a:ext cx="20638" cy="17463"/>
            </a:xfrm>
            <a:custGeom>
              <a:avLst/>
              <a:gdLst>
                <a:gd name="T0" fmla="*/ 2147483646 w 13"/>
                <a:gd name="T1" fmla="*/ 0 h 11"/>
                <a:gd name="T2" fmla="*/ 2147483646 w 13"/>
                <a:gd name="T3" fmla="*/ 2147483646 h 11"/>
                <a:gd name="T4" fmla="*/ 2147483646 w 13"/>
                <a:gd name="T5" fmla="*/ 2147483646 h 11"/>
                <a:gd name="T6" fmla="*/ 0 w 13"/>
                <a:gd name="T7" fmla="*/ 2147483646 h 11"/>
                <a:gd name="T8" fmla="*/ 2147483646 w 1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1">
                  <a:moveTo>
                    <a:pt x="8" y="0"/>
                  </a:moveTo>
                  <a:lnTo>
                    <a:pt x="13" y="5"/>
                  </a:lnTo>
                  <a:lnTo>
                    <a:pt x="6" y="11"/>
                  </a:lnTo>
                  <a:lnTo>
                    <a:pt x="0" y="5"/>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5" name="Freeform 418"/>
            <p:cNvSpPr>
              <a:spLocks/>
            </p:cNvSpPr>
            <p:nvPr/>
          </p:nvSpPr>
          <p:spPr bwMode="auto">
            <a:xfrm>
              <a:off x="1163638" y="4432300"/>
              <a:ext cx="22225" cy="22225"/>
            </a:xfrm>
            <a:custGeom>
              <a:avLst/>
              <a:gdLst>
                <a:gd name="T0" fmla="*/ 2147483646 w 14"/>
                <a:gd name="T1" fmla="*/ 0 h 14"/>
                <a:gd name="T2" fmla="*/ 2147483646 w 14"/>
                <a:gd name="T3" fmla="*/ 2147483646 h 14"/>
                <a:gd name="T4" fmla="*/ 2147483646 w 14"/>
                <a:gd name="T5" fmla="*/ 2147483646 h 14"/>
                <a:gd name="T6" fmla="*/ 0 w 14"/>
                <a:gd name="T7" fmla="*/ 2147483646 h 14"/>
                <a:gd name="T8" fmla="*/ 2147483646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8" y="0"/>
                  </a:moveTo>
                  <a:lnTo>
                    <a:pt x="14" y="8"/>
                  </a:lnTo>
                  <a:lnTo>
                    <a:pt x="6" y="14"/>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6" name="Freeform 419"/>
            <p:cNvSpPr>
              <a:spLocks/>
            </p:cNvSpPr>
            <p:nvPr/>
          </p:nvSpPr>
          <p:spPr bwMode="auto">
            <a:xfrm>
              <a:off x="1185863" y="4414838"/>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7" y="0"/>
                  </a:moveTo>
                  <a:lnTo>
                    <a:pt x="13" y="7"/>
                  </a:lnTo>
                  <a:lnTo>
                    <a:pt x="5" y="13"/>
                  </a:lnTo>
                  <a:lnTo>
                    <a:pt x="0" y="5"/>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7" name="Freeform 420"/>
            <p:cNvSpPr>
              <a:spLocks/>
            </p:cNvSpPr>
            <p:nvPr/>
          </p:nvSpPr>
          <p:spPr bwMode="auto">
            <a:xfrm>
              <a:off x="1206500" y="4395788"/>
              <a:ext cx="22225" cy="19050"/>
            </a:xfrm>
            <a:custGeom>
              <a:avLst/>
              <a:gdLst>
                <a:gd name="T0" fmla="*/ 2147483646 w 14"/>
                <a:gd name="T1" fmla="*/ 0 h 12"/>
                <a:gd name="T2" fmla="*/ 2147483646 w 14"/>
                <a:gd name="T3" fmla="*/ 2147483646 h 12"/>
                <a:gd name="T4" fmla="*/ 2147483646 w 14"/>
                <a:gd name="T5" fmla="*/ 2147483646 h 12"/>
                <a:gd name="T6" fmla="*/ 0 w 14"/>
                <a:gd name="T7" fmla="*/ 2147483646 h 12"/>
                <a:gd name="T8" fmla="*/ 2147483646 w 14"/>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2">
                  <a:moveTo>
                    <a:pt x="8" y="0"/>
                  </a:moveTo>
                  <a:lnTo>
                    <a:pt x="14" y="6"/>
                  </a:lnTo>
                  <a:lnTo>
                    <a:pt x="8" y="12"/>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8" name="Freeform 421"/>
            <p:cNvSpPr>
              <a:spLocks/>
            </p:cNvSpPr>
            <p:nvPr/>
          </p:nvSpPr>
          <p:spPr bwMode="auto">
            <a:xfrm>
              <a:off x="1228725" y="4375150"/>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7" y="0"/>
                  </a:moveTo>
                  <a:lnTo>
                    <a:pt x="13" y="7"/>
                  </a:lnTo>
                  <a:lnTo>
                    <a:pt x="7" y="13"/>
                  </a:lnTo>
                  <a:lnTo>
                    <a:pt x="0" y="7"/>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79" name="Freeform 422"/>
            <p:cNvSpPr>
              <a:spLocks/>
            </p:cNvSpPr>
            <p:nvPr/>
          </p:nvSpPr>
          <p:spPr bwMode="auto">
            <a:xfrm>
              <a:off x="1252538" y="4356100"/>
              <a:ext cx="17463" cy="22225"/>
            </a:xfrm>
            <a:custGeom>
              <a:avLst/>
              <a:gdLst>
                <a:gd name="T0" fmla="*/ 2147483646 w 11"/>
                <a:gd name="T1" fmla="*/ 0 h 14"/>
                <a:gd name="T2" fmla="*/ 2147483646 w 11"/>
                <a:gd name="T3" fmla="*/ 2147483646 h 14"/>
                <a:gd name="T4" fmla="*/ 2147483646 w 11"/>
                <a:gd name="T5" fmla="*/ 2147483646 h 14"/>
                <a:gd name="T6" fmla="*/ 0 w 11"/>
                <a:gd name="T7" fmla="*/ 2147483646 h 14"/>
                <a:gd name="T8" fmla="*/ 2147483646 w 11"/>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4">
                  <a:moveTo>
                    <a:pt x="6" y="0"/>
                  </a:moveTo>
                  <a:lnTo>
                    <a:pt x="11" y="8"/>
                  </a:lnTo>
                  <a:lnTo>
                    <a:pt x="6" y="14"/>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0" name="Freeform 423"/>
            <p:cNvSpPr>
              <a:spLocks/>
            </p:cNvSpPr>
            <p:nvPr/>
          </p:nvSpPr>
          <p:spPr bwMode="auto">
            <a:xfrm>
              <a:off x="1273175" y="4338638"/>
              <a:ext cx="19050" cy="20638"/>
            </a:xfrm>
            <a:custGeom>
              <a:avLst/>
              <a:gdLst>
                <a:gd name="T0" fmla="*/ 2147483646 w 12"/>
                <a:gd name="T1" fmla="*/ 0 h 13"/>
                <a:gd name="T2" fmla="*/ 2147483646 w 12"/>
                <a:gd name="T3" fmla="*/ 2147483646 h 13"/>
                <a:gd name="T4" fmla="*/ 2147483646 w 12"/>
                <a:gd name="T5" fmla="*/ 2147483646 h 13"/>
                <a:gd name="T6" fmla="*/ 0 w 12"/>
                <a:gd name="T7" fmla="*/ 2147483646 h 13"/>
                <a:gd name="T8" fmla="*/ 2147483646 w 1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3">
                  <a:moveTo>
                    <a:pt x="6" y="0"/>
                  </a:moveTo>
                  <a:lnTo>
                    <a:pt x="12" y="5"/>
                  </a:lnTo>
                  <a:lnTo>
                    <a:pt x="6" y="13"/>
                  </a:lnTo>
                  <a:lnTo>
                    <a:pt x="0" y="5"/>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1" name="Freeform 424"/>
            <p:cNvSpPr>
              <a:spLocks/>
            </p:cNvSpPr>
            <p:nvPr/>
          </p:nvSpPr>
          <p:spPr bwMode="auto">
            <a:xfrm>
              <a:off x="1295400" y="4319588"/>
              <a:ext cx="17463" cy="19050"/>
            </a:xfrm>
            <a:custGeom>
              <a:avLst/>
              <a:gdLst>
                <a:gd name="T0" fmla="*/ 2147483646 w 11"/>
                <a:gd name="T1" fmla="*/ 0 h 12"/>
                <a:gd name="T2" fmla="*/ 2147483646 w 11"/>
                <a:gd name="T3" fmla="*/ 2147483646 h 12"/>
                <a:gd name="T4" fmla="*/ 2147483646 w 11"/>
                <a:gd name="T5" fmla="*/ 2147483646 h 12"/>
                <a:gd name="T6" fmla="*/ 0 w 11"/>
                <a:gd name="T7" fmla="*/ 2147483646 h 12"/>
                <a:gd name="T8" fmla="*/ 2147483646 w 11"/>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2">
                  <a:moveTo>
                    <a:pt x="6" y="0"/>
                  </a:moveTo>
                  <a:lnTo>
                    <a:pt x="11" y="6"/>
                  </a:lnTo>
                  <a:lnTo>
                    <a:pt x="6" y="12"/>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2" name="Freeform 425"/>
            <p:cNvSpPr>
              <a:spLocks/>
            </p:cNvSpPr>
            <p:nvPr/>
          </p:nvSpPr>
          <p:spPr bwMode="auto">
            <a:xfrm>
              <a:off x="1316038" y="4298950"/>
              <a:ext cx="19050" cy="20638"/>
            </a:xfrm>
            <a:custGeom>
              <a:avLst/>
              <a:gdLst>
                <a:gd name="T0" fmla="*/ 2147483646 w 12"/>
                <a:gd name="T1" fmla="*/ 0 h 13"/>
                <a:gd name="T2" fmla="*/ 2147483646 w 12"/>
                <a:gd name="T3" fmla="*/ 2147483646 h 13"/>
                <a:gd name="T4" fmla="*/ 2147483646 w 12"/>
                <a:gd name="T5" fmla="*/ 2147483646 h 13"/>
                <a:gd name="T6" fmla="*/ 0 w 12"/>
                <a:gd name="T7" fmla="*/ 2147483646 h 13"/>
                <a:gd name="T8" fmla="*/ 2147483646 w 1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3">
                  <a:moveTo>
                    <a:pt x="6" y="0"/>
                  </a:moveTo>
                  <a:lnTo>
                    <a:pt x="12" y="7"/>
                  </a:lnTo>
                  <a:lnTo>
                    <a:pt x="6" y="13"/>
                  </a:lnTo>
                  <a:lnTo>
                    <a:pt x="0" y="7"/>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3" name="Freeform 426"/>
            <p:cNvSpPr>
              <a:spLocks/>
            </p:cNvSpPr>
            <p:nvPr/>
          </p:nvSpPr>
          <p:spPr bwMode="auto">
            <a:xfrm>
              <a:off x="1338263" y="4279900"/>
              <a:ext cx="17463" cy="22225"/>
            </a:xfrm>
            <a:custGeom>
              <a:avLst/>
              <a:gdLst>
                <a:gd name="T0" fmla="*/ 2147483646 w 11"/>
                <a:gd name="T1" fmla="*/ 0 h 14"/>
                <a:gd name="T2" fmla="*/ 2147483646 w 11"/>
                <a:gd name="T3" fmla="*/ 2147483646 h 14"/>
                <a:gd name="T4" fmla="*/ 2147483646 w 11"/>
                <a:gd name="T5" fmla="*/ 2147483646 h 14"/>
                <a:gd name="T6" fmla="*/ 0 w 11"/>
                <a:gd name="T7" fmla="*/ 2147483646 h 14"/>
                <a:gd name="T8" fmla="*/ 2147483646 w 11"/>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4">
                  <a:moveTo>
                    <a:pt x="5" y="0"/>
                  </a:moveTo>
                  <a:lnTo>
                    <a:pt x="11" y="8"/>
                  </a:lnTo>
                  <a:lnTo>
                    <a:pt x="5" y="14"/>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4" name="Freeform 427"/>
            <p:cNvSpPr>
              <a:spLocks/>
            </p:cNvSpPr>
            <p:nvPr/>
          </p:nvSpPr>
          <p:spPr bwMode="auto">
            <a:xfrm>
              <a:off x="1358900" y="4262438"/>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6" y="0"/>
                  </a:moveTo>
                  <a:lnTo>
                    <a:pt x="12" y="5"/>
                  </a:lnTo>
                  <a:lnTo>
                    <a:pt x="6" y="11"/>
                  </a:lnTo>
                  <a:lnTo>
                    <a:pt x="0" y="5"/>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5" name="Freeform 428"/>
            <p:cNvSpPr>
              <a:spLocks/>
            </p:cNvSpPr>
            <p:nvPr/>
          </p:nvSpPr>
          <p:spPr bwMode="auto">
            <a:xfrm>
              <a:off x="1381125" y="4243388"/>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5" y="0"/>
                  </a:moveTo>
                  <a:lnTo>
                    <a:pt x="13" y="6"/>
                  </a:lnTo>
                  <a:lnTo>
                    <a:pt x="5" y="12"/>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6" name="Freeform 429"/>
            <p:cNvSpPr>
              <a:spLocks/>
            </p:cNvSpPr>
            <p:nvPr/>
          </p:nvSpPr>
          <p:spPr bwMode="auto">
            <a:xfrm>
              <a:off x="1401763" y="4222750"/>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6" y="0"/>
                  </a:moveTo>
                  <a:lnTo>
                    <a:pt x="13" y="7"/>
                  </a:lnTo>
                  <a:lnTo>
                    <a:pt x="6" y="13"/>
                  </a:lnTo>
                  <a:lnTo>
                    <a:pt x="0" y="5"/>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7" name="Freeform 430"/>
            <p:cNvSpPr>
              <a:spLocks/>
            </p:cNvSpPr>
            <p:nvPr/>
          </p:nvSpPr>
          <p:spPr bwMode="auto">
            <a:xfrm>
              <a:off x="1422400" y="4203700"/>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8" y="0"/>
                  </a:moveTo>
                  <a:lnTo>
                    <a:pt x="14" y="8"/>
                  </a:lnTo>
                  <a:lnTo>
                    <a:pt x="6" y="13"/>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8" name="Freeform 431"/>
            <p:cNvSpPr>
              <a:spLocks/>
            </p:cNvSpPr>
            <p:nvPr/>
          </p:nvSpPr>
          <p:spPr bwMode="auto">
            <a:xfrm>
              <a:off x="1444625" y="4186238"/>
              <a:ext cx="20638" cy="17463"/>
            </a:xfrm>
            <a:custGeom>
              <a:avLst/>
              <a:gdLst>
                <a:gd name="T0" fmla="*/ 2147483646 w 13"/>
                <a:gd name="T1" fmla="*/ 0 h 11"/>
                <a:gd name="T2" fmla="*/ 2147483646 w 13"/>
                <a:gd name="T3" fmla="*/ 2147483646 h 11"/>
                <a:gd name="T4" fmla="*/ 2147483646 w 13"/>
                <a:gd name="T5" fmla="*/ 2147483646 h 11"/>
                <a:gd name="T6" fmla="*/ 0 w 13"/>
                <a:gd name="T7" fmla="*/ 2147483646 h 11"/>
                <a:gd name="T8" fmla="*/ 2147483646 w 1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1">
                  <a:moveTo>
                    <a:pt x="7" y="0"/>
                  </a:moveTo>
                  <a:lnTo>
                    <a:pt x="13" y="5"/>
                  </a:lnTo>
                  <a:lnTo>
                    <a:pt x="6" y="11"/>
                  </a:lnTo>
                  <a:lnTo>
                    <a:pt x="0" y="5"/>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89" name="Freeform 432"/>
            <p:cNvSpPr>
              <a:spLocks/>
            </p:cNvSpPr>
            <p:nvPr/>
          </p:nvSpPr>
          <p:spPr bwMode="auto">
            <a:xfrm>
              <a:off x="1465263" y="4164013"/>
              <a:ext cx="22225" cy="22225"/>
            </a:xfrm>
            <a:custGeom>
              <a:avLst/>
              <a:gdLst>
                <a:gd name="T0" fmla="*/ 2147483646 w 14"/>
                <a:gd name="T1" fmla="*/ 0 h 14"/>
                <a:gd name="T2" fmla="*/ 2147483646 w 14"/>
                <a:gd name="T3" fmla="*/ 2147483646 h 14"/>
                <a:gd name="T4" fmla="*/ 2147483646 w 14"/>
                <a:gd name="T5" fmla="*/ 2147483646 h 14"/>
                <a:gd name="T6" fmla="*/ 0 w 14"/>
                <a:gd name="T7" fmla="*/ 2147483646 h 14"/>
                <a:gd name="T8" fmla="*/ 2147483646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8" y="0"/>
                  </a:moveTo>
                  <a:lnTo>
                    <a:pt x="14" y="8"/>
                  </a:lnTo>
                  <a:lnTo>
                    <a:pt x="6" y="14"/>
                  </a:lnTo>
                  <a:lnTo>
                    <a:pt x="0" y="8"/>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0" name="Freeform 433"/>
            <p:cNvSpPr>
              <a:spLocks/>
            </p:cNvSpPr>
            <p:nvPr/>
          </p:nvSpPr>
          <p:spPr bwMode="auto">
            <a:xfrm>
              <a:off x="1487488" y="4146550"/>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7" y="0"/>
                  </a:moveTo>
                  <a:lnTo>
                    <a:pt x="13" y="7"/>
                  </a:lnTo>
                  <a:lnTo>
                    <a:pt x="5" y="13"/>
                  </a:lnTo>
                  <a:lnTo>
                    <a:pt x="0" y="5"/>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1" name="Freeform 434"/>
            <p:cNvSpPr>
              <a:spLocks/>
            </p:cNvSpPr>
            <p:nvPr/>
          </p:nvSpPr>
          <p:spPr bwMode="auto">
            <a:xfrm>
              <a:off x="1508125" y="4127500"/>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8" y="0"/>
                  </a:moveTo>
                  <a:lnTo>
                    <a:pt x="14" y="6"/>
                  </a:lnTo>
                  <a:lnTo>
                    <a:pt x="6" y="13"/>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2" name="Freeform 435"/>
            <p:cNvSpPr>
              <a:spLocks/>
            </p:cNvSpPr>
            <p:nvPr/>
          </p:nvSpPr>
          <p:spPr bwMode="auto">
            <a:xfrm>
              <a:off x="1530350" y="4108450"/>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7" y="0"/>
                  </a:moveTo>
                  <a:lnTo>
                    <a:pt x="13" y="6"/>
                  </a:lnTo>
                  <a:lnTo>
                    <a:pt x="5" y="12"/>
                  </a:lnTo>
                  <a:lnTo>
                    <a:pt x="0" y="6"/>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3" name="Freeform 436"/>
            <p:cNvSpPr>
              <a:spLocks/>
            </p:cNvSpPr>
            <p:nvPr/>
          </p:nvSpPr>
          <p:spPr bwMode="auto">
            <a:xfrm>
              <a:off x="1550988" y="4087813"/>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8" y="0"/>
                  </a:moveTo>
                  <a:lnTo>
                    <a:pt x="13" y="8"/>
                  </a:lnTo>
                  <a:lnTo>
                    <a:pt x="6" y="13"/>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4" name="Freeform 437"/>
            <p:cNvSpPr>
              <a:spLocks/>
            </p:cNvSpPr>
            <p:nvPr/>
          </p:nvSpPr>
          <p:spPr bwMode="auto">
            <a:xfrm>
              <a:off x="1571625" y="4068763"/>
              <a:ext cx="22225" cy="22225"/>
            </a:xfrm>
            <a:custGeom>
              <a:avLst/>
              <a:gdLst>
                <a:gd name="T0" fmla="*/ 2147483646 w 14"/>
                <a:gd name="T1" fmla="*/ 0 h 14"/>
                <a:gd name="T2" fmla="*/ 2147483646 w 14"/>
                <a:gd name="T3" fmla="*/ 2147483646 h 14"/>
                <a:gd name="T4" fmla="*/ 2147483646 w 14"/>
                <a:gd name="T5" fmla="*/ 2147483646 h 14"/>
                <a:gd name="T6" fmla="*/ 0 w 14"/>
                <a:gd name="T7" fmla="*/ 2147483646 h 14"/>
                <a:gd name="T8" fmla="*/ 2147483646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8" y="0"/>
                  </a:moveTo>
                  <a:lnTo>
                    <a:pt x="14" y="8"/>
                  </a:lnTo>
                  <a:lnTo>
                    <a:pt x="8" y="14"/>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5" name="Freeform 438"/>
            <p:cNvSpPr>
              <a:spLocks/>
            </p:cNvSpPr>
            <p:nvPr/>
          </p:nvSpPr>
          <p:spPr bwMode="auto">
            <a:xfrm>
              <a:off x="1593850" y="4051300"/>
              <a:ext cx="20638" cy="17463"/>
            </a:xfrm>
            <a:custGeom>
              <a:avLst/>
              <a:gdLst>
                <a:gd name="T0" fmla="*/ 2147483646 w 13"/>
                <a:gd name="T1" fmla="*/ 0 h 11"/>
                <a:gd name="T2" fmla="*/ 2147483646 w 13"/>
                <a:gd name="T3" fmla="*/ 2147483646 h 11"/>
                <a:gd name="T4" fmla="*/ 2147483646 w 13"/>
                <a:gd name="T5" fmla="*/ 2147483646 h 11"/>
                <a:gd name="T6" fmla="*/ 0 w 13"/>
                <a:gd name="T7" fmla="*/ 2147483646 h 11"/>
                <a:gd name="T8" fmla="*/ 2147483646 w 13"/>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1">
                  <a:moveTo>
                    <a:pt x="8" y="0"/>
                  </a:moveTo>
                  <a:lnTo>
                    <a:pt x="13" y="6"/>
                  </a:lnTo>
                  <a:lnTo>
                    <a:pt x="8" y="11"/>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6" name="Freeform 439"/>
            <p:cNvSpPr>
              <a:spLocks/>
            </p:cNvSpPr>
            <p:nvPr/>
          </p:nvSpPr>
          <p:spPr bwMode="auto">
            <a:xfrm>
              <a:off x="1617663" y="4032250"/>
              <a:ext cx="19050" cy="19050"/>
            </a:xfrm>
            <a:custGeom>
              <a:avLst/>
              <a:gdLst>
                <a:gd name="T0" fmla="*/ 2147483646 w 12"/>
                <a:gd name="T1" fmla="*/ 0 h 12"/>
                <a:gd name="T2" fmla="*/ 2147483646 w 12"/>
                <a:gd name="T3" fmla="*/ 2147483646 h 12"/>
                <a:gd name="T4" fmla="*/ 2147483646 w 12"/>
                <a:gd name="T5" fmla="*/ 2147483646 h 12"/>
                <a:gd name="T6" fmla="*/ 0 w 12"/>
                <a:gd name="T7" fmla="*/ 2147483646 h 12"/>
                <a:gd name="T8" fmla="*/ 2147483646 w 12"/>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2">
                  <a:moveTo>
                    <a:pt x="6" y="0"/>
                  </a:moveTo>
                  <a:lnTo>
                    <a:pt x="12" y="6"/>
                  </a:lnTo>
                  <a:lnTo>
                    <a:pt x="6" y="12"/>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7" name="Freeform 440"/>
            <p:cNvSpPr>
              <a:spLocks/>
            </p:cNvSpPr>
            <p:nvPr/>
          </p:nvSpPr>
          <p:spPr bwMode="auto">
            <a:xfrm>
              <a:off x="1639888" y="4011613"/>
              <a:ext cx="17463" cy="20638"/>
            </a:xfrm>
            <a:custGeom>
              <a:avLst/>
              <a:gdLst>
                <a:gd name="T0" fmla="*/ 2147483646 w 11"/>
                <a:gd name="T1" fmla="*/ 0 h 13"/>
                <a:gd name="T2" fmla="*/ 2147483646 w 11"/>
                <a:gd name="T3" fmla="*/ 2147483646 h 13"/>
                <a:gd name="T4" fmla="*/ 2147483646 w 11"/>
                <a:gd name="T5" fmla="*/ 2147483646 h 13"/>
                <a:gd name="T6" fmla="*/ 0 w 11"/>
                <a:gd name="T7" fmla="*/ 2147483646 h 13"/>
                <a:gd name="T8" fmla="*/ 2147483646 w 11"/>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3">
                  <a:moveTo>
                    <a:pt x="5" y="0"/>
                  </a:moveTo>
                  <a:lnTo>
                    <a:pt x="11" y="8"/>
                  </a:lnTo>
                  <a:lnTo>
                    <a:pt x="5" y="13"/>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8" name="Freeform 441"/>
            <p:cNvSpPr>
              <a:spLocks/>
            </p:cNvSpPr>
            <p:nvPr/>
          </p:nvSpPr>
          <p:spPr bwMode="auto">
            <a:xfrm>
              <a:off x="1660525" y="3992563"/>
              <a:ext cx="19050" cy="22225"/>
            </a:xfrm>
            <a:custGeom>
              <a:avLst/>
              <a:gdLst>
                <a:gd name="T0" fmla="*/ 2147483646 w 12"/>
                <a:gd name="T1" fmla="*/ 0 h 14"/>
                <a:gd name="T2" fmla="*/ 2147483646 w 12"/>
                <a:gd name="T3" fmla="*/ 2147483646 h 14"/>
                <a:gd name="T4" fmla="*/ 2147483646 w 12"/>
                <a:gd name="T5" fmla="*/ 2147483646 h 14"/>
                <a:gd name="T6" fmla="*/ 0 w 12"/>
                <a:gd name="T7" fmla="*/ 2147483646 h 14"/>
                <a:gd name="T8" fmla="*/ 2147483646 w 12"/>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4">
                  <a:moveTo>
                    <a:pt x="6" y="0"/>
                  </a:moveTo>
                  <a:lnTo>
                    <a:pt x="12" y="8"/>
                  </a:lnTo>
                  <a:lnTo>
                    <a:pt x="6" y="14"/>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99" name="Freeform 442"/>
            <p:cNvSpPr>
              <a:spLocks/>
            </p:cNvSpPr>
            <p:nvPr/>
          </p:nvSpPr>
          <p:spPr bwMode="auto">
            <a:xfrm>
              <a:off x="1681163" y="3975100"/>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6" y="0"/>
                  </a:moveTo>
                  <a:lnTo>
                    <a:pt x="12" y="6"/>
                  </a:lnTo>
                  <a:lnTo>
                    <a:pt x="6" y="11"/>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0" name="Freeform 443"/>
            <p:cNvSpPr>
              <a:spLocks/>
            </p:cNvSpPr>
            <p:nvPr/>
          </p:nvSpPr>
          <p:spPr bwMode="auto">
            <a:xfrm>
              <a:off x="1703388" y="3952875"/>
              <a:ext cx="17463" cy="22225"/>
            </a:xfrm>
            <a:custGeom>
              <a:avLst/>
              <a:gdLst>
                <a:gd name="T0" fmla="*/ 2147483646 w 11"/>
                <a:gd name="T1" fmla="*/ 0 h 14"/>
                <a:gd name="T2" fmla="*/ 2147483646 w 11"/>
                <a:gd name="T3" fmla="*/ 2147483646 h 14"/>
                <a:gd name="T4" fmla="*/ 2147483646 w 11"/>
                <a:gd name="T5" fmla="*/ 2147483646 h 14"/>
                <a:gd name="T6" fmla="*/ 0 w 11"/>
                <a:gd name="T7" fmla="*/ 2147483646 h 14"/>
                <a:gd name="T8" fmla="*/ 2147483646 w 11"/>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4">
                  <a:moveTo>
                    <a:pt x="6" y="0"/>
                  </a:moveTo>
                  <a:lnTo>
                    <a:pt x="11" y="8"/>
                  </a:lnTo>
                  <a:lnTo>
                    <a:pt x="6" y="14"/>
                  </a:lnTo>
                  <a:lnTo>
                    <a:pt x="0" y="8"/>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1" name="Freeform 444"/>
            <p:cNvSpPr>
              <a:spLocks/>
            </p:cNvSpPr>
            <p:nvPr/>
          </p:nvSpPr>
          <p:spPr bwMode="auto">
            <a:xfrm>
              <a:off x="1724025" y="3935413"/>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6" y="0"/>
                  </a:moveTo>
                  <a:lnTo>
                    <a:pt x="14" y="8"/>
                  </a:lnTo>
                  <a:lnTo>
                    <a:pt x="6" y="13"/>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2" name="Freeform 445"/>
            <p:cNvSpPr>
              <a:spLocks/>
            </p:cNvSpPr>
            <p:nvPr/>
          </p:nvSpPr>
          <p:spPr bwMode="auto">
            <a:xfrm>
              <a:off x="1746250" y="3916363"/>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6" y="0"/>
                  </a:moveTo>
                  <a:lnTo>
                    <a:pt x="13" y="6"/>
                  </a:lnTo>
                  <a:lnTo>
                    <a:pt x="6" y="14"/>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3" name="Freeform 446"/>
            <p:cNvSpPr>
              <a:spLocks/>
            </p:cNvSpPr>
            <p:nvPr/>
          </p:nvSpPr>
          <p:spPr bwMode="auto">
            <a:xfrm>
              <a:off x="1766888" y="3898900"/>
              <a:ext cx="22225" cy="17463"/>
            </a:xfrm>
            <a:custGeom>
              <a:avLst/>
              <a:gdLst>
                <a:gd name="T0" fmla="*/ 2147483646 w 14"/>
                <a:gd name="T1" fmla="*/ 0 h 11"/>
                <a:gd name="T2" fmla="*/ 2147483646 w 14"/>
                <a:gd name="T3" fmla="*/ 2147483646 h 11"/>
                <a:gd name="T4" fmla="*/ 2147483646 w 14"/>
                <a:gd name="T5" fmla="*/ 2147483646 h 11"/>
                <a:gd name="T6" fmla="*/ 0 w 14"/>
                <a:gd name="T7" fmla="*/ 2147483646 h 11"/>
                <a:gd name="T8" fmla="*/ 2147483646 w 14"/>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1">
                  <a:moveTo>
                    <a:pt x="6" y="0"/>
                  </a:moveTo>
                  <a:lnTo>
                    <a:pt x="14" y="6"/>
                  </a:lnTo>
                  <a:lnTo>
                    <a:pt x="6" y="11"/>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4" name="Freeform 447"/>
            <p:cNvSpPr>
              <a:spLocks/>
            </p:cNvSpPr>
            <p:nvPr/>
          </p:nvSpPr>
          <p:spPr bwMode="auto">
            <a:xfrm>
              <a:off x="1789113" y="3876675"/>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7" y="0"/>
                  </a:moveTo>
                  <a:lnTo>
                    <a:pt x="13" y="8"/>
                  </a:lnTo>
                  <a:lnTo>
                    <a:pt x="5" y="14"/>
                  </a:lnTo>
                  <a:lnTo>
                    <a:pt x="0" y="6"/>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5" name="Freeform 448"/>
            <p:cNvSpPr>
              <a:spLocks/>
            </p:cNvSpPr>
            <p:nvPr/>
          </p:nvSpPr>
          <p:spPr bwMode="auto">
            <a:xfrm>
              <a:off x="1809750" y="3859213"/>
              <a:ext cx="22225" cy="20638"/>
            </a:xfrm>
            <a:custGeom>
              <a:avLst/>
              <a:gdLst>
                <a:gd name="T0" fmla="*/ 2147483646 w 14"/>
                <a:gd name="T1" fmla="*/ 0 h 13"/>
                <a:gd name="T2" fmla="*/ 2147483646 w 14"/>
                <a:gd name="T3" fmla="*/ 2147483646 h 13"/>
                <a:gd name="T4" fmla="*/ 2147483646 w 14"/>
                <a:gd name="T5" fmla="*/ 2147483646 h 13"/>
                <a:gd name="T6" fmla="*/ 0 w 14"/>
                <a:gd name="T7" fmla="*/ 2147483646 h 13"/>
                <a:gd name="T8" fmla="*/ 2147483646 w 14"/>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8" y="0"/>
                  </a:moveTo>
                  <a:lnTo>
                    <a:pt x="14" y="8"/>
                  </a:lnTo>
                  <a:lnTo>
                    <a:pt x="6" y="13"/>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6" name="Freeform 449"/>
            <p:cNvSpPr>
              <a:spLocks/>
            </p:cNvSpPr>
            <p:nvPr/>
          </p:nvSpPr>
          <p:spPr bwMode="auto">
            <a:xfrm>
              <a:off x="1831975" y="3840163"/>
              <a:ext cx="20638" cy="19050"/>
            </a:xfrm>
            <a:custGeom>
              <a:avLst/>
              <a:gdLst>
                <a:gd name="T0" fmla="*/ 2147483646 w 13"/>
                <a:gd name="T1" fmla="*/ 0 h 12"/>
                <a:gd name="T2" fmla="*/ 2147483646 w 13"/>
                <a:gd name="T3" fmla="*/ 2147483646 h 12"/>
                <a:gd name="T4" fmla="*/ 2147483646 w 13"/>
                <a:gd name="T5" fmla="*/ 2147483646 h 12"/>
                <a:gd name="T6" fmla="*/ 0 w 13"/>
                <a:gd name="T7" fmla="*/ 2147483646 h 12"/>
                <a:gd name="T8" fmla="*/ 2147483646 w 13"/>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2">
                  <a:moveTo>
                    <a:pt x="7" y="0"/>
                  </a:moveTo>
                  <a:lnTo>
                    <a:pt x="13" y="6"/>
                  </a:lnTo>
                  <a:lnTo>
                    <a:pt x="5" y="12"/>
                  </a:lnTo>
                  <a:lnTo>
                    <a:pt x="0" y="6"/>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7" name="Freeform 450"/>
            <p:cNvSpPr>
              <a:spLocks/>
            </p:cNvSpPr>
            <p:nvPr/>
          </p:nvSpPr>
          <p:spPr bwMode="auto">
            <a:xfrm>
              <a:off x="1852613" y="3819525"/>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8" y="0"/>
                  </a:moveTo>
                  <a:lnTo>
                    <a:pt x="13" y="8"/>
                  </a:lnTo>
                  <a:lnTo>
                    <a:pt x="6" y="13"/>
                  </a:lnTo>
                  <a:lnTo>
                    <a:pt x="0" y="8"/>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8" name="Freeform 451"/>
            <p:cNvSpPr>
              <a:spLocks/>
            </p:cNvSpPr>
            <p:nvPr/>
          </p:nvSpPr>
          <p:spPr bwMode="auto">
            <a:xfrm>
              <a:off x="1873250" y="3800475"/>
              <a:ext cx="22225" cy="22225"/>
            </a:xfrm>
            <a:custGeom>
              <a:avLst/>
              <a:gdLst>
                <a:gd name="T0" fmla="*/ 2147483646 w 14"/>
                <a:gd name="T1" fmla="*/ 0 h 14"/>
                <a:gd name="T2" fmla="*/ 2147483646 w 14"/>
                <a:gd name="T3" fmla="*/ 2147483646 h 14"/>
                <a:gd name="T4" fmla="*/ 2147483646 w 14"/>
                <a:gd name="T5" fmla="*/ 2147483646 h 14"/>
                <a:gd name="T6" fmla="*/ 0 w 14"/>
                <a:gd name="T7" fmla="*/ 2147483646 h 14"/>
                <a:gd name="T8" fmla="*/ 2147483646 w 14"/>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4">
                  <a:moveTo>
                    <a:pt x="8" y="0"/>
                  </a:moveTo>
                  <a:lnTo>
                    <a:pt x="14" y="8"/>
                  </a:lnTo>
                  <a:lnTo>
                    <a:pt x="6" y="14"/>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09" name="Freeform 452"/>
            <p:cNvSpPr>
              <a:spLocks/>
            </p:cNvSpPr>
            <p:nvPr/>
          </p:nvSpPr>
          <p:spPr bwMode="auto">
            <a:xfrm>
              <a:off x="1895475" y="3783013"/>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7" y="0"/>
                  </a:moveTo>
                  <a:lnTo>
                    <a:pt x="13" y="6"/>
                  </a:lnTo>
                  <a:lnTo>
                    <a:pt x="6" y="13"/>
                  </a:lnTo>
                  <a:lnTo>
                    <a:pt x="0" y="6"/>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0" name="Freeform 453"/>
            <p:cNvSpPr>
              <a:spLocks/>
            </p:cNvSpPr>
            <p:nvPr/>
          </p:nvSpPr>
          <p:spPr bwMode="auto">
            <a:xfrm>
              <a:off x="1916113" y="3763963"/>
              <a:ext cx="22225" cy="19050"/>
            </a:xfrm>
            <a:custGeom>
              <a:avLst/>
              <a:gdLst>
                <a:gd name="T0" fmla="*/ 2147483646 w 14"/>
                <a:gd name="T1" fmla="*/ 0 h 12"/>
                <a:gd name="T2" fmla="*/ 2147483646 w 14"/>
                <a:gd name="T3" fmla="*/ 2147483646 h 12"/>
                <a:gd name="T4" fmla="*/ 2147483646 w 14"/>
                <a:gd name="T5" fmla="*/ 2147483646 h 12"/>
                <a:gd name="T6" fmla="*/ 0 w 14"/>
                <a:gd name="T7" fmla="*/ 2147483646 h 12"/>
                <a:gd name="T8" fmla="*/ 2147483646 w 14"/>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2">
                  <a:moveTo>
                    <a:pt x="8" y="0"/>
                  </a:moveTo>
                  <a:lnTo>
                    <a:pt x="14" y="6"/>
                  </a:lnTo>
                  <a:lnTo>
                    <a:pt x="8" y="12"/>
                  </a:lnTo>
                  <a:lnTo>
                    <a:pt x="0" y="6"/>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1" name="Freeform 454"/>
            <p:cNvSpPr>
              <a:spLocks/>
            </p:cNvSpPr>
            <p:nvPr/>
          </p:nvSpPr>
          <p:spPr bwMode="auto">
            <a:xfrm>
              <a:off x="1938338" y="3743325"/>
              <a:ext cx="20638" cy="20638"/>
            </a:xfrm>
            <a:custGeom>
              <a:avLst/>
              <a:gdLst>
                <a:gd name="T0" fmla="*/ 2147483646 w 13"/>
                <a:gd name="T1" fmla="*/ 0 h 13"/>
                <a:gd name="T2" fmla="*/ 2147483646 w 13"/>
                <a:gd name="T3" fmla="*/ 2147483646 h 13"/>
                <a:gd name="T4" fmla="*/ 2147483646 w 13"/>
                <a:gd name="T5" fmla="*/ 2147483646 h 13"/>
                <a:gd name="T6" fmla="*/ 0 w 13"/>
                <a:gd name="T7" fmla="*/ 2147483646 h 13"/>
                <a:gd name="T8" fmla="*/ 2147483646 w 13"/>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3">
                  <a:moveTo>
                    <a:pt x="7" y="0"/>
                  </a:moveTo>
                  <a:lnTo>
                    <a:pt x="13" y="8"/>
                  </a:lnTo>
                  <a:lnTo>
                    <a:pt x="7" y="13"/>
                  </a:lnTo>
                  <a:lnTo>
                    <a:pt x="0" y="8"/>
                  </a:lnTo>
                  <a:lnTo>
                    <a:pt x="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2" name="Freeform 455"/>
            <p:cNvSpPr>
              <a:spLocks/>
            </p:cNvSpPr>
            <p:nvPr/>
          </p:nvSpPr>
          <p:spPr bwMode="auto">
            <a:xfrm>
              <a:off x="1962150" y="3724275"/>
              <a:ext cx="19050" cy="22225"/>
            </a:xfrm>
            <a:custGeom>
              <a:avLst/>
              <a:gdLst>
                <a:gd name="T0" fmla="*/ 2147483646 w 12"/>
                <a:gd name="T1" fmla="*/ 0 h 14"/>
                <a:gd name="T2" fmla="*/ 2147483646 w 12"/>
                <a:gd name="T3" fmla="*/ 2147483646 h 14"/>
                <a:gd name="T4" fmla="*/ 2147483646 w 12"/>
                <a:gd name="T5" fmla="*/ 2147483646 h 14"/>
                <a:gd name="T6" fmla="*/ 0 w 12"/>
                <a:gd name="T7" fmla="*/ 2147483646 h 14"/>
                <a:gd name="T8" fmla="*/ 2147483646 w 12"/>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4">
                  <a:moveTo>
                    <a:pt x="6" y="0"/>
                  </a:moveTo>
                  <a:lnTo>
                    <a:pt x="12" y="8"/>
                  </a:lnTo>
                  <a:lnTo>
                    <a:pt x="6" y="14"/>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3" name="Freeform 456"/>
            <p:cNvSpPr>
              <a:spLocks/>
            </p:cNvSpPr>
            <p:nvPr/>
          </p:nvSpPr>
          <p:spPr bwMode="auto">
            <a:xfrm>
              <a:off x="1982788" y="3706813"/>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6" y="0"/>
                  </a:moveTo>
                  <a:lnTo>
                    <a:pt x="12" y="6"/>
                  </a:lnTo>
                  <a:lnTo>
                    <a:pt x="6" y="11"/>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4" name="Freeform 457"/>
            <p:cNvSpPr>
              <a:spLocks/>
            </p:cNvSpPr>
            <p:nvPr/>
          </p:nvSpPr>
          <p:spPr bwMode="auto">
            <a:xfrm>
              <a:off x="2005013" y="3687763"/>
              <a:ext cx="17463" cy="19050"/>
            </a:xfrm>
            <a:custGeom>
              <a:avLst/>
              <a:gdLst>
                <a:gd name="T0" fmla="*/ 2147483646 w 11"/>
                <a:gd name="T1" fmla="*/ 0 h 12"/>
                <a:gd name="T2" fmla="*/ 2147483646 w 11"/>
                <a:gd name="T3" fmla="*/ 2147483646 h 12"/>
                <a:gd name="T4" fmla="*/ 2147483646 w 11"/>
                <a:gd name="T5" fmla="*/ 2147483646 h 12"/>
                <a:gd name="T6" fmla="*/ 0 w 11"/>
                <a:gd name="T7" fmla="*/ 2147483646 h 12"/>
                <a:gd name="T8" fmla="*/ 2147483646 w 11"/>
                <a:gd name="T9" fmla="*/ 0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2">
                  <a:moveTo>
                    <a:pt x="6" y="0"/>
                  </a:moveTo>
                  <a:lnTo>
                    <a:pt x="11" y="6"/>
                  </a:lnTo>
                  <a:lnTo>
                    <a:pt x="6" y="12"/>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5" name="Freeform 458"/>
            <p:cNvSpPr>
              <a:spLocks/>
            </p:cNvSpPr>
            <p:nvPr/>
          </p:nvSpPr>
          <p:spPr bwMode="auto">
            <a:xfrm>
              <a:off x="2025650" y="3667125"/>
              <a:ext cx="19050" cy="20638"/>
            </a:xfrm>
            <a:custGeom>
              <a:avLst/>
              <a:gdLst>
                <a:gd name="T0" fmla="*/ 2147483646 w 12"/>
                <a:gd name="T1" fmla="*/ 0 h 13"/>
                <a:gd name="T2" fmla="*/ 2147483646 w 12"/>
                <a:gd name="T3" fmla="*/ 2147483646 h 13"/>
                <a:gd name="T4" fmla="*/ 2147483646 w 12"/>
                <a:gd name="T5" fmla="*/ 2147483646 h 13"/>
                <a:gd name="T6" fmla="*/ 0 w 12"/>
                <a:gd name="T7" fmla="*/ 2147483646 h 13"/>
                <a:gd name="T8" fmla="*/ 2147483646 w 12"/>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3">
                  <a:moveTo>
                    <a:pt x="6" y="0"/>
                  </a:moveTo>
                  <a:lnTo>
                    <a:pt x="12" y="8"/>
                  </a:lnTo>
                  <a:lnTo>
                    <a:pt x="6" y="13"/>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6" name="Freeform 459"/>
            <p:cNvSpPr>
              <a:spLocks/>
            </p:cNvSpPr>
            <p:nvPr/>
          </p:nvSpPr>
          <p:spPr bwMode="auto">
            <a:xfrm>
              <a:off x="2047875" y="3648075"/>
              <a:ext cx="17463" cy="22225"/>
            </a:xfrm>
            <a:custGeom>
              <a:avLst/>
              <a:gdLst>
                <a:gd name="T0" fmla="*/ 2147483646 w 11"/>
                <a:gd name="T1" fmla="*/ 0 h 14"/>
                <a:gd name="T2" fmla="*/ 2147483646 w 11"/>
                <a:gd name="T3" fmla="*/ 2147483646 h 14"/>
                <a:gd name="T4" fmla="*/ 2147483646 w 11"/>
                <a:gd name="T5" fmla="*/ 2147483646 h 14"/>
                <a:gd name="T6" fmla="*/ 0 w 11"/>
                <a:gd name="T7" fmla="*/ 2147483646 h 14"/>
                <a:gd name="T8" fmla="*/ 2147483646 w 11"/>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4">
                  <a:moveTo>
                    <a:pt x="5" y="0"/>
                  </a:moveTo>
                  <a:lnTo>
                    <a:pt x="11" y="8"/>
                  </a:lnTo>
                  <a:lnTo>
                    <a:pt x="5" y="14"/>
                  </a:lnTo>
                  <a:lnTo>
                    <a:pt x="0" y="6"/>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7" name="Freeform 460"/>
            <p:cNvSpPr>
              <a:spLocks/>
            </p:cNvSpPr>
            <p:nvPr/>
          </p:nvSpPr>
          <p:spPr bwMode="auto">
            <a:xfrm>
              <a:off x="2068513" y="3630613"/>
              <a:ext cx="19050" cy="17463"/>
            </a:xfrm>
            <a:custGeom>
              <a:avLst/>
              <a:gdLst>
                <a:gd name="T0" fmla="*/ 2147483646 w 12"/>
                <a:gd name="T1" fmla="*/ 0 h 11"/>
                <a:gd name="T2" fmla="*/ 2147483646 w 12"/>
                <a:gd name="T3" fmla="*/ 2147483646 h 11"/>
                <a:gd name="T4" fmla="*/ 2147483646 w 12"/>
                <a:gd name="T5" fmla="*/ 2147483646 h 11"/>
                <a:gd name="T6" fmla="*/ 0 w 12"/>
                <a:gd name="T7" fmla="*/ 2147483646 h 11"/>
                <a:gd name="T8" fmla="*/ 2147483646 w 12"/>
                <a:gd name="T9" fmla="*/ 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1">
                  <a:moveTo>
                    <a:pt x="6" y="0"/>
                  </a:moveTo>
                  <a:lnTo>
                    <a:pt x="12" y="6"/>
                  </a:lnTo>
                  <a:lnTo>
                    <a:pt x="6" y="11"/>
                  </a:lnTo>
                  <a:lnTo>
                    <a:pt x="0" y="6"/>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8" name="Freeform 461"/>
            <p:cNvSpPr>
              <a:spLocks/>
            </p:cNvSpPr>
            <p:nvPr/>
          </p:nvSpPr>
          <p:spPr bwMode="auto">
            <a:xfrm>
              <a:off x="2090738" y="3608388"/>
              <a:ext cx="20638" cy="22225"/>
            </a:xfrm>
            <a:custGeom>
              <a:avLst/>
              <a:gdLst>
                <a:gd name="T0" fmla="*/ 2147483646 w 13"/>
                <a:gd name="T1" fmla="*/ 0 h 14"/>
                <a:gd name="T2" fmla="*/ 2147483646 w 13"/>
                <a:gd name="T3" fmla="*/ 2147483646 h 14"/>
                <a:gd name="T4" fmla="*/ 2147483646 w 13"/>
                <a:gd name="T5" fmla="*/ 2147483646 h 14"/>
                <a:gd name="T6" fmla="*/ 0 w 13"/>
                <a:gd name="T7" fmla="*/ 2147483646 h 14"/>
                <a:gd name="T8" fmla="*/ 2147483646 w 13"/>
                <a:gd name="T9" fmla="*/ 0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4">
                  <a:moveTo>
                    <a:pt x="5" y="0"/>
                  </a:moveTo>
                  <a:lnTo>
                    <a:pt x="13" y="8"/>
                  </a:lnTo>
                  <a:lnTo>
                    <a:pt x="5" y="14"/>
                  </a:lnTo>
                  <a:lnTo>
                    <a:pt x="0" y="8"/>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19" name="Rectangle 462"/>
            <p:cNvSpPr>
              <a:spLocks noChangeArrowheads="1"/>
            </p:cNvSpPr>
            <p:nvPr/>
          </p:nvSpPr>
          <p:spPr bwMode="auto">
            <a:xfrm>
              <a:off x="1119188" y="4081463"/>
              <a:ext cx="274638"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Cal 1</a:t>
              </a:r>
              <a:endParaRPr lang="en-US" altLang="en-US" sz="1800"/>
            </a:p>
          </p:txBody>
        </p:sp>
        <p:sp>
          <p:nvSpPr>
            <p:cNvPr id="24720" name="Rectangle 463"/>
            <p:cNvSpPr>
              <a:spLocks noChangeArrowheads="1"/>
            </p:cNvSpPr>
            <p:nvPr/>
          </p:nvSpPr>
          <p:spPr bwMode="auto">
            <a:xfrm>
              <a:off x="1597025" y="4129088"/>
              <a:ext cx="274638"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Cal 2</a:t>
              </a:r>
              <a:endParaRPr lang="en-US" altLang="en-US" sz="1800"/>
            </a:p>
          </p:txBody>
        </p:sp>
        <p:sp>
          <p:nvSpPr>
            <p:cNvPr id="24721" name="Rectangle 464"/>
            <p:cNvSpPr>
              <a:spLocks noChangeArrowheads="1"/>
            </p:cNvSpPr>
            <p:nvPr/>
          </p:nvSpPr>
          <p:spPr bwMode="auto">
            <a:xfrm>
              <a:off x="1743075" y="3516313"/>
              <a:ext cx="219075"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Cal </a:t>
              </a:r>
              <a:endParaRPr lang="en-US" altLang="en-US" sz="1800"/>
            </a:p>
          </p:txBody>
        </p:sp>
        <p:sp>
          <p:nvSpPr>
            <p:cNvPr id="24722" name="Rectangle 465"/>
            <p:cNvSpPr>
              <a:spLocks noChangeArrowheads="1"/>
            </p:cNvSpPr>
            <p:nvPr/>
          </p:nvSpPr>
          <p:spPr bwMode="auto">
            <a:xfrm>
              <a:off x="1922463" y="3516313"/>
              <a:ext cx="100013"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3</a:t>
              </a:r>
              <a:endParaRPr lang="en-US" altLang="en-US" sz="1800"/>
            </a:p>
          </p:txBody>
        </p:sp>
        <p:sp>
          <p:nvSpPr>
            <p:cNvPr id="24723" name="Rectangle 466"/>
            <p:cNvSpPr>
              <a:spLocks noChangeArrowheads="1"/>
            </p:cNvSpPr>
            <p:nvPr/>
          </p:nvSpPr>
          <p:spPr bwMode="auto">
            <a:xfrm>
              <a:off x="2166938" y="3549650"/>
              <a:ext cx="219075"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Cal </a:t>
              </a:r>
              <a:endParaRPr lang="en-US" altLang="en-US" sz="1800"/>
            </a:p>
          </p:txBody>
        </p:sp>
        <p:sp>
          <p:nvSpPr>
            <p:cNvPr id="24724" name="Rectangle 467"/>
            <p:cNvSpPr>
              <a:spLocks noChangeArrowheads="1"/>
            </p:cNvSpPr>
            <p:nvPr/>
          </p:nvSpPr>
          <p:spPr bwMode="auto">
            <a:xfrm>
              <a:off x="2349500" y="3549650"/>
              <a:ext cx="100013" cy="136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4</a:t>
              </a:r>
              <a:endParaRPr lang="en-US" altLang="en-US" sz="1800"/>
            </a:p>
          </p:txBody>
        </p:sp>
        <p:sp>
          <p:nvSpPr>
            <p:cNvPr id="24725" name="Rectangle 468"/>
            <p:cNvSpPr>
              <a:spLocks noChangeArrowheads="1"/>
            </p:cNvSpPr>
            <p:nvPr/>
          </p:nvSpPr>
          <p:spPr bwMode="auto">
            <a:xfrm>
              <a:off x="1709738" y="4373563"/>
              <a:ext cx="192088"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chemeClr val="accent2"/>
                  </a:solidFill>
                </a:rPr>
                <a:t>RF2</a:t>
              </a:r>
              <a:endParaRPr lang="en-US" altLang="en-US" sz="1800">
                <a:solidFill>
                  <a:schemeClr val="accent2"/>
                </a:solidFill>
              </a:endParaRPr>
            </a:p>
          </p:txBody>
        </p:sp>
        <p:sp>
          <p:nvSpPr>
            <p:cNvPr id="24726" name="Rectangle 469"/>
            <p:cNvSpPr>
              <a:spLocks noChangeArrowheads="1"/>
            </p:cNvSpPr>
            <p:nvPr/>
          </p:nvSpPr>
          <p:spPr bwMode="auto">
            <a:xfrm>
              <a:off x="1258888" y="3702050"/>
              <a:ext cx="192088"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chemeClr val="accent2"/>
                  </a:solidFill>
                </a:rPr>
                <a:t>RF3</a:t>
              </a:r>
              <a:endParaRPr lang="en-US" altLang="en-US" sz="1800">
                <a:solidFill>
                  <a:schemeClr val="accent2"/>
                </a:solidFill>
              </a:endParaRPr>
            </a:p>
          </p:txBody>
        </p:sp>
        <p:sp>
          <p:nvSpPr>
            <p:cNvPr id="24727" name="Rectangle 470"/>
            <p:cNvSpPr>
              <a:spLocks noChangeArrowheads="1"/>
            </p:cNvSpPr>
            <p:nvPr/>
          </p:nvSpPr>
          <p:spPr bwMode="auto">
            <a:xfrm>
              <a:off x="2019300" y="3956050"/>
              <a:ext cx="192088"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chemeClr val="accent2"/>
                  </a:solidFill>
                </a:rPr>
                <a:t>RF4</a:t>
              </a:r>
              <a:endParaRPr lang="en-US" altLang="en-US" sz="1800">
                <a:solidFill>
                  <a:schemeClr val="accent2"/>
                </a:solidFill>
              </a:endParaRPr>
            </a:p>
          </p:txBody>
        </p:sp>
        <p:sp>
          <p:nvSpPr>
            <p:cNvPr id="24728" name="Rectangle 471"/>
            <p:cNvSpPr>
              <a:spLocks noChangeArrowheads="1"/>
            </p:cNvSpPr>
            <p:nvPr/>
          </p:nvSpPr>
          <p:spPr bwMode="auto">
            <a:xfrm>
              <a:off x="777875" y="4175125"/>
              <a:ext cx="192088" cy="122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chemeClr val="accent2"/>
                  </a:solidFill>
                </a:rPr>
                <a:t>RF1</a:t>
              </a:r>
              <a:endParaRPr lang="en-US" altLang="en-US" sz="1800">
                <a:solidFill>
                  <a:schemeClr val="accent2"/>
                </a:solidFill>
              </a:endParaRPr>
            </a:p>
          </p:txBody>
        </p:sp>
        <p:sp>
          <p:nvSpPr>
            <p:cNvPr id="24729" name="Freeform 472"/>
            <p:cNvSpPr>
              <a:spLocks/>
            </p:cNvSpPr>
            <p:nvPr/>
          </p:nvSpPr>
          <p:spPr bwMode="auto">
            <a:xfrm>
              <a:off x="1454150" y="4279900"/>
              <a:ext cx="69850" cy="58738"/>
            </a:xfrm>
            <a:custGeom>
              <a:avLst/>
              <a:gdLst>
                <a:gd name="T0" fmla="*/ 2147483646 w 44"/>
                <a:gd name="T1" fmla="*/ 0 h 37"/>
                <a:gd name="T2" fmla="*/ 0 w 44"/>
                <a:gd name="T3" fmla="*/ 0 h 37"/>
                <a:gd name="T4" fmla="*/ 2147483646 w 44"/>
                <a:gd name="T5" fmla="*/ 2147483646 h 37"/>
                <a:gd name="T6" fmla="*/ 2147483646 w 44"/>
                <a:gd name="T7" fmla="*/ 0 h 37"/>
                <a:gd name="T8" fmla="*/ 0 w 44"/>
                <a:gd name="T9" fmla="*/ 0 h 37"/>
                <a:gd name="T10" fmla="*/ 2147483646 w 44"/>
                <a:gd name="T11" fmla="*/ 0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37">
                  <a:moveTo>
                    <a:pt x="44" y="0"/>
                  </a:moveTo>
                  <a:lnTo>
                    <a:pt x="0" y="0"/>
                  </a:lnTo>
                  <a:lnTo>
                    <a:pt x="23" y="37"/>
                  </a:lnTo>
                  <a:lnTo>
                    <a:pt x="44" y="0"/>
                  </a:lnTo>
                  <a:lnTo>
                    <a:pt x="0" y="0"/>
                  </a:lnTo>
                  <a:lnTo>
                    <a:pt x="44" y="0"/>
                  </a:lnTo>
                  <a:close/>
                </a:path>
              </a:pathLst>
            </a:custGeom>
            <a:solidFill>
              <a:srgbClr val="DA25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0" name="Freeform 473"/>
            <p:cNvSpPr>
              <a:spLocks/>
            </p:cNvSpPr>
            <p:nvPr/>
          </p:nvSpPr>
          <p:spPr bwMode="auto">
            <a:xfrm>
              <a:off x="1501775" y="4306888"/>
              <a:ext cx="198438" cy="112713"/>
            </a:xfrm>
            <a:custGeom>
              <a:avLst/>
              <a:gdLst>
                <a:gd name="T0" fmla="*/ 2147483646 w 125"/>
                <a:gd name="T1" fmla="*/ 2147483646 h 71"/>
                <a:gd name="T2" fmla="*/ 0 w 125"/>
                <a:gd name="T3" fmla="*/ 0 h 71"/>
                <a:gd name="T4" fmla="*/ 0 w 125"/>
                <a:gd name="T5" fmla="*/ 2147483646 h 71"/>
                <a:gd name="T6" fmla="*/ 2147483646 w 125"/>
                <a:gd name="T7" fmla="*/ 2147483646 h 71"/>
                <a:gd name="T8" fmla="*/ 2147483646 w 125"/>
                <a:gd name="T9" fmla="*/ 2147483646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 h="71">
                  <a:moveTo>
                    <a:pt x="125" y="70"/>
                  </a:moveTo>
                  <a:lnTo>
                    <a:pt x="0" y="0"/>
                  </a:lnTo>
                  <a:lnTo>
                    <a:pt x="0" y="2"/>
                  </a:lnTo>
                  <a:lnTo>
                    <a:pt x="123" y="71"/>
                  </a:lnTo>
                  <a:lnTo>
                    <a:pt x="125" y="70"/>
                  </a:lnTo>
                  <a:close/>
                </a:path>
              </a:pathLst>
            </a:custGeom>
            <a:solidFill>
              <a:srgbClr val="DA25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1" name="Freeform 474"/>
            <p:cNvSpPr>
              <a:spLocks/>
            </p:cNvSpPr>
            <p:nvPr/>
          </p:nvSpPr>
          <p:spPr bwMode="auto">
            <a:xfrm>
              <a:off x="1831975" y="3902075"/>
              <a:ext cx="66675" cy="60325"/>
            </a:xfrm>
            <a:custGeom>
              <a:avLst/>
              <a:gdLst>
                <a:gd name="T0" fmla="*/ 2147483646 w 42"/>
                <a:gd name="T1" fmla="*/ 2147483646 h 38"/>
                <a:gd name="T2" fmla="*/ 0 w 42"/>
                <a:gd name="T3" fmla="*/ 0 h 38"/>
                <a:gd name="T4" fmla="*/ 2147483646 w 42"/>
                <a:gd name="T5" fmla="*/ 2147483646 h 38"/>
                <a:gd name="T6" fmla="*/ 2147483646 w 42"/>
                <a:gd name="T7" fmla="*/ 2147483646 h 38"/>
                <a:gd name="T8" fmla="*/ 0 w 42"/>
                <a:gd name="T9" fmla="*/ 0 h 38"/>
                <a:gd name="T10" fmla="*/ 2147483646 w 42"/>
                <a:gd name="T11" fmla="*/ 2147483646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 h="38">
                  <a:moveTo>
                    <a:pt x="42" y="2"/>
                  </a:moveTo>
                  <a:lnTo>
                    <a:pt x="0" y="0"/>
                  </a:lnTo>
                  <a:lnTo>
                    <a:pt x="21" y="38"/>
                  </a:lnTo>
                  <a:lnTo>
                    <a:pt x="42" y="2"/>
                  </a:lnTo>
                  <a:lnTo>
                    <a:pt x="0" y="0"/>
                  </a:lnTo>
                  <a:lnTo>
                    <a:pt x="42" y="2"/>
                  </a:lnTo>
                  <a:close/>
                </a:path>
              </a:pathLst>
            </a:custGeom>
            <a:solidFill>
              <a:srgbClr val="DA25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2" name="Freeform 475"/>
            <p:cNvSpPr>
              <a:spLocks/>
            </p:cNvSpPr>
            <p:nvPr/>
          </p:nvSpPr>
          <p:spPr bwMode="auto">
            <a:xfrm>
              <a:off x="1876425" y="3929063"/>
              <a:ext cx="138113" cy="79375"/>
            </a:xfrm>
            <a:custGeom>
              <a:avLst/>
              <a:gdLst>
                <a:gd name="T0" fmla="*/ 2147483646 w 87"/>
                <a:gd name="T1" fmla="*/ 2147483646 h 50"/>
                <a:gd name="T2" fmla="*/ 2147483646 w 87"/>
                <a:gd name="T3" fmla="*/ 0 h 50"/>
                <a:gd name="T4" fmla="*/ 0 w 87"/>
                <a:gd name="T5" fmla="*/ 2147483646 h 50"/>
                <a:gd name="T6" fmla="*/ 2147483646 w 87"/>
                <a:gd name="T7" fmla="*/ 2147483646 h 50"/>
                <a:gd name="T8" fmla="*/ 2147483646 w 87"/>
                <a:gd name="T9" fmla="*/ 2147483646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 h="50">
                  <a:moveTo>
                    <a:pt x="87" y="48"/>
                  </a:moveTo>
                  <a:lnTo>
                    <a:pt x="2" y="0"/>
                  </a:lnTo>
                  <a:lnTo>
                    <a:pt x="0" y="2"/>
                  </a:lnTo>
                  <a:lnTo>
                    <a:pt x="85" y="50"/>
                  </a:lnTo>
                  <a:lnTo>
                    <a:pt x="87" y="48"/>
                  </a:lnTo>
                  <a:close/>
                </a:path>
              </a:pathLst>
            </a:custGeom>
            <a:solidFill>
              <a:srgbClr val="DA25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3" name="Freeform 476"/>
            <p:cNvSpPr>
              <a:spLocks/>
            </p:cNvSpPr>
            <p:nvPr/>
          </p:nvSpPr>
          <p:spPr bwMode="auto">
            <a:xfrm>
              <a:off x="1571625" y="3822700"/>
              <a:ext cx="68263" cy="57150"/>
            </a:xfrm>
            <a:custGeom>
              <a:avLst/>
              <a:gdLst>
                <a:gd name="T0" fmla="*/ 0 w 43"/>
                <a:gd name="T1" fmla="*/ 2147483646 h 36"/>
                <a:gd name="T2" fmla="*/ 2147483646 w 43"/>
                <a:gd name="T3" fmla="*/ 2147483646 h 36"/>
                <a:gd name="T4" fmla="*/ 2147483646 w 43"/>
                <a:gd name="T5" fmla="*/ 0 h 36"/>
                <a:gd name="T6" fmla="*/ 0 w 43"/>
                <a:gd name="T7" fmla="*/ 2147483646 h 36"/>
                <a:gd name="T8" fmla="*/ 2147483646 w 43"/>
                <a:gd name="T9" fmla="*/ 2147483646 h 36"/>
                <a:gd name="T10" fmla="*/ 0 w 43"/>
                <a:gd name="T11" fmla="*/ 2147483646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 h="36">
                  <a:moveTo>
                    <a:pt x="0" y="36"/>
                  </a:moveTo>
                  <a:lnTo>
                    <a:pt x="43" y="36"/>
                  </a:lnTo>
                  <a:lnTo>
                    <a:pt x="20" y="0"/>
                  </a:lnTo>
                  <a:lnTo>
                    <a:pt x="0" y="36"/>
                  </a:lnTo>
                  <a:lnTo>
                    <a:pt x="43" y="36"/>
                  </a:lnTo>
                  <a:lnTo>
                    <a:pt x="0" y="36"/>
                  </a:lnTo>
                  <a:close/>
                </a:path>
              </a:pathLst>
            </a:custGeom>
            <a:solidFill>
              <a:srgbClr val="DA25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4" name="Freeform 477"/>
            <p:cNvSpPr>
              <a:spLocks/>
            </p:cNvSpPr>
            <p:nvPr/>
          </p:nvSpPr>
          <p:spPr bwMode="auto">
            <a:xfrm>
              <a:off x="1468438" y="3779838"/>
              <a:ext cx="125413" cy="73025"/>
            </a:xfrm>
            <a:custGeom>
              <a:avLst/>
              <a:gdLst>
                <a:gd name="T0" fmla="*/ 0 w 79"/>
                <a:gd name="T1" fmla="*/ 2147483646 h 46"/>
                <a:gd name="T2" fmla="*/ 2147483646 w 79"/>
                <a:gd name="T3" fmla="*/ 2147483646 h 46"/>
                <a:gd name="T4" fmla="*/ 2147483646 w 79"/>
                <a:gd name="T5" fmla="*/ 2147483646 h 46"/>
                <a:gd name="T6" fmla="*/ 2147483646 w 79"/>
                <a:gd name="T7" fmla="*/ 0 h 46"/>
                <a:gd name="T8" fmla="*/ 0 w 79"/>
                <a:gd name="T9" fmla="*/ 2147483646 h 4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9" h="46">
                  <a:moveTo>
                    <a:pt x="0" y="2"/>
                  </a:moveTo>
                  <a:lnTo>
                    <a:pt x="77" y="46"/>
                  </a:lnTo>
                  <a:lnTo>
                    <a:pt x="79" y="44"/>
                  </a:lnTo>
                  <a:lnTo>
                    <a:pt x="2" y="0"/>
                  </a:lnTo>
                  <a:lnTo>
                    <a:pt x="0" y="2"/>
                  </a:lnTo>
                  <a:close/>
                </a:path>
              </a:pathLst>
            </a:custGeom>
            <a:solidFill>
              <a:srgbClr val="DA25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5" name="Freeform 478"/>
            <p:cNvSpPr>
              <a:spLocks/>
            </p:cNvSpPr>
            <p:nvPr/>
          </p:nvSpPr>
          <p:spPr bwMode="auto">
            <a:xfrm>
              <a:off x="1079500" y="4292600"/>
              <a:ext cx="69850" cy="57150"/>
            </a:xfrm>
            <a:custGeom>
              <a:avLst/>
              <a:gdLst>
                <a:gd name="T0" fmla="*/ 0 w 44"/>
                <a:gd name="T1" fmla="*/ 2147483646 h 36"/>
                <a:gd name="T2" fmla="*/ 2147483646 w 44"/>
                <a:gd name="T3" fmla="*/ 2147483646 h 36"/>
                <a:gd name="T4" fmla="*/ 2147483646 w 44"/>
                <a:gd name="T5" fmla="*/ 0 h 36"/>
                <a:gd name="T6" fmla="*/ 0 w 44"/>
                <a:gd name="T7" fmla="*/ 2147483646 h 36"/>
                <a:gd name="T8" fmla="*/ 2147483646 w 44"/>
                <a:gd name="T9" fmla="*/ 2147483646 h 36"/>
                <a:gd name="T10" fmla="*/ 0 w 44"/>
                <a:gd name="T11" fmla="*/ 2147483646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36">
                  <a:moveTo>
                    <a:pt x="0" y="36"/>
                  </a:moveTo>
                  <a:lnTo>
                    <a:pt x="44" y="36"/>
                  </a:lnTo>
                  <a:lnTo>
                    <a:pt x="21" y="0"/>
                  </a:lnTo>
                  <a:lnTo>
                    <a:pt x="0" y="36"/>
                  </a:lnTo>
                  <a:lnTo>
                    <a:pt x="44" y="36"/>
                  </a:lnTo>
                  <a:lnTo>
                    <a:pt x="0" y="36"/>
                  </a:lnTo>
                  <a:close/>
                </a:path>
              </a:pathLst>
            </a:custGeom>
            <a:solidFill>
              <a:srgbClr val="DA25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36" name="Freeform 479"/>
            <p:cNvSpPr>
              <a:spLocks/>
            </p:cNvSpPr>
            <p:nvPr/>
          </p:nvSpPr>
          <p:spPr bwMode="auto">
            <a:xfrm>
              <a:off x="968375" y="4246563"/>
              <a:ext cx="134938" cy="76200"/>
            </a:xfrm>
            <a:custGeom>
              <a:avLst/>
              <a:gdLst>
                <a:gd name="T0" fmla="*/ 0 w 85"/>
                <a:gd name="T1" fmla="*/ 2147483646 h 48"/>
                <a:gd name="T2" fmla="*/ 2147483646 w 85"/>
                <a:gd name="T3" fmla="*/ 2147483646 h 48"/>
                <a:gd name="T4" fmla="*/ 2147483646 w 85"/>
                <a:gd name="T5" fmla="*/ 2147483646 h 48"/>
                <a:gd name="T6" fmla="*/ 2147483646 w 85"/>
                <a:gd name="T7" fmla="*/ 0 h 48"/>
                <a:gd name="T8" fmla="*/ 0 w 85"/>
                <a:gd name="T9" fmla="*/ 2147483646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5" h="48">
                  <a:moveTo>
                    <a:pt x="0" y="2"/>
                  </a:moveTo>
                  <a:lnTo>
                    <a:pt x="83" y="48"/>
                  </a:lnTo>
                  <a:lnTo>
                    <a:pt x="85" y="46"/>
                  </a:lnTo>
                  <a:lnTo>
                    <a:pt x="2" y="0"/>
                  </a:lnTo>
                  <a:lnTo>
                    <a:pt x="0" y="2"/>
                  </a:lnTo>
                  <a:close/>
                </a:path>
              </a:pathLst>
            </a:custGeom>
            <a:solidFill>
              <a:srgbClr val="DA251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92" name="Rectangle 316"/>
          <p:cNvSpPr>
            <a:spLocks noChangeArrowheads="1"/>
          </p:cNvSpPr>
          <p:nvPr/>
        </p:nvSpPr>
        <p:spPr bwMode="auto">
          <a:xfrm>
            <a:off x="3695700" y="6181725"/>
            <a:ext cx="1839913"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1F1A17"/>
                </a:solidFill>
              </a:rPr>
              <a:t>-  zero intercept is forced</a:t>
            </a:r>
            <a:endParaRPr lang="en-US" altLang="en-US" sz="1800"/>
          </a:p>
        </p:txBody>
      </p:sp>
      <p:pic>
        <p:nvPicPr>
          <p:cNvPr id="2" name="15">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1015663" y="5949950"/>
            <a:ext cx="609600" cy="609600"/>
          </a:xfrm>
          <a:prstGeom prst="rect">
            <a:avLst/>
          </a:prstGeom>
        </p:spPr>
      </p:pic>
      <p:sp>
        <p:nvSpPr>
          <p:cNvPr id="195" name="TextBox 194"/>
          <p:cNvSpPr txBox="1"/>
          <p:nvPr/>
        </p:nvSpPr>
        <p:spPr>
          <a:xfrm rot="16200000">
            <a:off x="222682" y="3061595"/>
            <a:ext cx="1133644" cy="369332"/>
          </a:xfrm>
          <a:prstGeom prst="rect">
            <a:avLst/>
          </a:prstGeom>
          <a:noFill/>
        </p:spPr>
        <p:txBody>
          <a:bodyPr wrap="none" rtlCol="0">
            <a:spAutoFit/>
          </a:bodyPr>
          <a:lstStyle/>
          <a:p>
            <a:r>
              <a:rPr lang="en-US" dirty="0"/>
              <a:t>response</a:t>
            </a:r>
          </a:p>
        </p:txBody>
      </p:sp>
      <p:sp>
        <p:nvSpPr>
          <p:cNvPr id="196" name="TextBox 195"/>
          <p:cNvSpPr txBox="1"/>
          <p:nvPr/>
        </p:nvSpPr>
        <p:spPr>
          <a:xfrm>
            <a:off x="1522632" y="4082869"/>
            <a:ext cx="954107" cy="369332"/>
          </a:xfrm>
          <a:prstGeom prst="rect">
            <a:avLst/>
          </a:prstGeom>
          <a:noFill/>
        </p:spPr>
        <p:txBody>
          <a:bodyPr wrap="none" rtlCol="0">
            <a:spAutoFit/>
          </a:bodyPr>
          <a:lstStyle/>
          <a:p>
            <a:r>
              <a:rPr lang="en-US" dirty="0"/>
              <a:t>amount</a:t>
            </a:r>
          </a:p>
        </p:txBody>
      </p:sp>
      <p:sp>
        <p:nvSpPr>
          <p:cNvPr id="197" name="TextBox 196"/>
          <p:cNvSpPr txBox="1"/>
          <p:nvPr/>
        </p:nvSpPr>
        <p:spPr>
          <a:xfrm rot="16200000">
            <a:off x="3041496" y="3061595"/>
            <a:ext cx="1133644" cy="369332"/>
          </a:xfrm>
          <a:prstGeom prst="rect">
            <a:avLst/>
          </a:prstGeom>
          <a:noFill/>
        </p:spPr>
        <p:txBody>
          <a:bodyPr wrap="none" rtlCol="0">
            <a:spAutoFit/>
          </a:bodyPr>
          <a:lstStyle/>
          <a:p>
            <a:r>
              <a:rPr lang="en-US" dirty="0"/>
              <a:t>response</a:t>
            </a:r>
          </a:p>
        </p:txBody>
      </p:sp>
      <p:sp>
        <p:nvSpPr>
          <p:cNvPr id="198" name="TextBox 197"/>
          <p:cNvSpPr txBox="1"/>
          <p:nvPr/>
        </p:nvSpPr>
        <p:spPr>
          <a:xfrm rot="16200000">
            <a:off x="5903312" y="3019940"/>
            <a:ext cx="1133644" cy="369332"/>
          </a:xfrm>
          <a:prstGeom prst="rect">
            <a:avLst/>
          </a:prstGeom>
          <a:noFill/>
        </p:spPr>
        <p:txBody>
          <a:bodyPr wrap="none" rtlCol="0">
            <a:spAutoFit/>
          </a:bodyPr>
          <a:lstStyle/>
          <a:p>
            <a:r>
              <a:rPr lang="en-US" dirty="0"/>
              <a:t>response</a:t>
            </a:r>
          </a:p>
        </p:txBody>
      </p:sp>
      <p:sp>
        <p:nvSpPr>
          <p:cNvPr id="199" name="TextBox 198"/>
          <p:cNvSpPr txBox="1"/>
          <p:nvPr/>
        </p:nvSpPr>
        <p:spPr>
          <a:xfrm>
            <a:off x="4232514" y="4081789"/>
            <a:ext cx="954107" cy="369332"/>
          </a:xfrm>
          <a:prstGeom prst="rect">
            <a:avLst/>
          </a:prstGeom>
          <a:noFill/>
        </p:spPr>
        <p:txBody>
          <a:bodyPr wrap="none" rtlCol="0">
            <a:spAutoFit/>
          </a:bodyPr>
          <a:lstStyle/>
          <a:p>
            <a:r>
              <a:rPr lang="en-US" dirty="0"/>
              <a:t>amount</a:t>
            </a:r>
          </a:p>
        </p:txBody>
      </p:sp>
      <p:sp>
        <p:nvSpPr>
          <p:cNvPr id="200" name="TextBox 199"/>
          <p:cNvSpPr txBox="1"/>
          <p:nvPr/>
        </p:nvSpPr>
        <p:spPr>
          <a:xfrm>
            <a:off x="7316222" y="4070170"/>
            <a:ext cx="954107" cy="369332"/>
          </a:xfrm>
          <a:prstGeom prst="rect">
            <a:avLst/>
          </a:prstGeom>
          <a:noFill/>
        </p:spPr>
        <p:txBody>
          <a:bodyPr wrap="none" rtlCol="0">
            <a:spAutoFit/>
          </a:bodyPr>
          <a:lstStyle/>
          <a:p>
            <a:r>
              <a:rPr lang="en-US" dirty="0"/>
              <a:t>amount</a:t>
            </a:r>
          </a:p>
        </p:txBody>
      </p:sp>
    </p:spTree>
    <p:custDataLst>
      <p:tags r:id="rId1"/>
    </p:custDataLst>
    <p:extLst>
      <p:ext uri="{BB962C8B-B14F-4D97-AF65-F5344CB8AC3E}">
        <p14:creationId xmlns:p14="http://schemas.microsoft.com/office/powerpoint/2010/main" val="2364819309"/>
      </p:ext>
    </p:extLst>
  </p:cSld>
  <p:clrMapOvr>
    <a:masterClrMapping/>
  </p:clrMapOvr>
  <mc:AlternateContent xmlns:mc="http://schemas.openxmlformats.org/markup-compatibility/2006" xmlns:p14="http://schemas.microsoft.com/office/powerpoint/2010/main">
    <mc:Choice Requires="p14">
      <p:transition spd="med" p14:dur="700" advTm="127093">
        <p:fade/>
      </p:transition>
    </mc:Choice>
    <mc:Fallback xmlns="">
      <p:transition spd="med" advTm="127093">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26037"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58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458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58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9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3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32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9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13328"/>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335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98"/>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0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45" fill="hold" display="0">
                  <p:stCondLst>
                    <p:cond delay="indefinite"/>
                  </p:stCondLst>
                  <p:endCondLst>
                    <p:cond evt="onStopAudio" delay="0">
                      <p:tgtEl>
                        <p:sldTgt/>
                      </p:tgtEl>
                    </p:cond>
                  </p:endCondLst>
                </p:cTn>
                <p:tgtEl>
                  <p:spTgt spid="2"/>
                </p:tgtEl>
              </p:cMediaNode>
            </p:audio>
          </p:childTnLst>
        </p:cTn>
      </p:par>
    </p:tnLst>
    <p:bldLst>
      <p:bldP spid="24580" grpId="0"/>
      <p:bldP spid="13320" grpId="0"/>
      <p:bldP spid="13328" grpId="0"/>
      <p:bldP spid="192" grpId="0"/>
      <p:bldP spid="195" grpId="0"/>
      <p:bldP spid="196" grpId="0"/>
      <p:bldP spid="197" grpId="0"/>
      <p:bldP spid="198" grpId="0"/>
      <p:bldP spid="199" grpId="0"/>
      <p:bldP spid="200" grpId="0"/>
    </p:bldLst>
  </p:timing>
  <p:extLst mod="1">
    <p:ext uri="{E180D4A7-C9FB-4DFB-919C-405C955672EB}">
      <p14:showEvtLst xmlns:p14="http://schemas.microsoft.com/office/powerpoint/2010/main">
        <p14:playEvt time="1" objId="2"/>
        <p14:stopEvt time="126101" objId="2"/>
      </p14:showEvtLst>
    </p:ext>
  </p:extLs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Outliers</a:t>
            </a:r>
          </a:p>
        </p:txBody>
      </p:sp>
      <p:sp>
        <p:nvSpPr>
          <p:cNvPr id="10" name="Rectangle 9"/>
          <p:cNvSpPr>
            <a:spLocks noChangeArrowheads="1"/>
          </p:cNvSpPr>
          <p:nvPr/>
        </p:nvSpPr>
        <p:spPr bwMode="auto">
          <a:xfrm>
            <a:off x="533400" y="4343400"/>
            <a:ext cx="3657600" cy="1677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marL="285750" indent="-285750" eaLnBrk="1" hangingPunct="1">
              <a:spcBef>
                <a:spcPct val="0"/>
              </a:spcBef>
              <a:spcAft>
                <a:spcPts val="1800"/>
              </a:spcAft>
              <a:buClrTx/>
              <a:buSzTx/>
            </a:pPr>
            <a:r>
              <a:rPr lang="en-US" altLang="en-US" sz="1400" dirty="0">
                <a:solidFill>
                  <a:srgbClr val="1F1A17"/>
                </a:solidFill>
              </a:rPr>
              <a:t>High level calibrants are weighted more than lower level calibrants for linear regression</a:t>
            </a:r>
          </a:p>
          <a:p>
            <a:pPr marL="285750" indent="-285750" eaLnBrk="1" hangingPunct="1">
              <a:spcBef>
                <a:spcPct val="0"/>
              </a:spcBef>
              <a:buClrTx/>
              <a:buSzTx/>
            </a:pPr>
            <a:r>
              <a:rPr lang="en-US" altLang="en-US" sz="1400" dirty="0">
                <a:solidFill>
                  <a:srgbClr val="1F1A17"/>
                </a:solidFill>
              </a:rPr>
              <a:t>Large effect for extrapolation to higher levels</a:t>
            </a:r>
          </a:p>
          <a:p>
            <a:pPr marL="342900" indent="-342900" eaLnBrk="1" hangingPunct="1">
              <a:spcBef>
                <a:spcPct val="0"/>
              </a:spcBef>
              <a:buClrTx/>
              <a:buSzTx/>
            </a:pPr>
            <a:endParaRPr lang="en-US" altLang="en-US" sz="1800" dirty="0"/>
          </a:p>
        </p:txBody>
      </p:sp>
      <p:sp>
        <p:nvSpPr>
          <p:cNvPr id="23" name="Rectangle 22"/>
          <p:cNvSpPr>
            <a:spLocks noChangeArrowheads="1"/>
          </p:cNvSpPr>
          <p:nvPr/>
        </p:nvSpPr>
        <p:spPr bwMode="auto">
          <a:xfrm>
            <a:off x="5181600" y="4343400"/>
            <a:ext cx="3657600" cy="1677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marL="285750" indent="-285750" eaLnBrk="1" hangingPunct="1">
              <a:spcBef>
                <a:spcPct val="0"/>
              </a:spcBef>
              <a:spcAft>
                <a:spcPts val="1800"/>
              </a:spcAft>
              <a:buClrTx/>
              <a:buSzTx/>
            </a:pPr>
            <a:r>
              <a:rPr lang="en-US" altLang="en-US" sz="1400" dirty="0">
                <a:solidFill>
                  <a:srgbClr val="1F1A17"/>
                </a:solidFill>
              </a:rPr>
              <a:t>For the same data [expanded scale], a low level unknown is only slightly affected</a:t>
            </a:r>
          </a:p>
          <a:p>
            <a:pPr marL="285750" indent="-285750" eaLnBrk="1" hangingPunct="1">
              <a:spcBef>
                <a:spcPct val="0"/>
              </a:spcBef>
              <a:buClrTx/>
              <a:buSzTx/>
            </a:pPr>
            <a:r>
              <a:rPr lang="en-US" altLang="en-US" sz="1400" dirty="0">
                <a:solidFill>
                  <a:srgbClr val="1F1A17"/>
                </a:solidFill>
              </a:rPr>
              <a:t>Zero intercept strongly influences low level analytes.</a:t>
            </a:r>
          </a:p>
          <a:p>
            <a:pPr marL="342900" indent="-342900" eaLnBrk="1" hangingPunct="1">
              <a:spcBef>
                <a:spcPct val="0"/>
              </a:spcBef>
              <a:buClrTx/>
              <a:buSzTx/>
            </a:pPr>
            <a:endParaRPr lang="en-US" altLang="en-US" sz="1800" dirty="0"/>
          </a:p>
        </p:txBody>
      </p:sp>
      <p:pic>
        <p:nvPicPr>
          <p:cNvPr id="6" name="16">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1034713" y="5492750"/>
            <a:ext cx="609600" cy="609600"/>
          </a:xfrm>
          <a:prstGeom prst="rect">
            <a:avLst/>
          </a:prstGeom>
        </p:spPr>
      </p:pic>
      <p:pic>
        <p:nvPicPr>
          <p:cNvPr id="11" name="Picture 10"/>
          <p:cNvPicPr>
            <a:picLocks noChangeAspect="1"/>
          </p:cNvPicPr>
          <p:nvPr/>
        </p:nvPicPr>
        <p:blipFill>
          <a:blip r:embed="rId7"/>
          <a:stretch>
            <a:fillRect/>
          </a:stretch>
        </p:blipFill>
        <p:spPr>
          <a:xfrm>
            <a:off x="920542" y="1692625"/>
            <a:ext cx="3047619" cy="2142857"/>
          </a:xfrm>
          <a:prstGeom prst="rect">
            <a:avLst/>
          </a:prstGeom>
        </p:spPr>
      </p:pic>
      <p:pic>
        <p:nvPicPr>
          <p:cNvPr id="12" name="Picture 11"/>
          <p:cNvPicPr>
            <a:picLocks noChangeAspect="1"/>
          </p:cNvPicPr>
          <p:nvPr/>
        </p:nvPicPr>
        <p:blipFill>
          <a:blip r:embed="rId8"/>
          <a:stretch>
            <a:fillRect/>
          </a:stretch>
        </p:blipFill>
        <p:spPr>
          <a:xfrm>
            <a:off x="920542" y="1692625"/>
            <a:ext cx="3047619" cy="2142857"/>
          </a:xfrm>
          <a:prstGeom prst="rect">
            <a:avLst/>
          </a:prstGeom>
        </p:spPr>
      </p:pic>
      <p:pic>
        <p:nvPicPr>
          <p:cNvPr id="13" name="Picture 12"/>
          <p:cNvPicPr>
            <a:picLocks noChangeAspect="1"/>
          </p:cNvPicPr>
          <p:nvPr/>
        </p:nvPicPr>
        <p:blipFill>
          <a:blip r:embed="rId9"/>
          <a:stretch>
            <a:fillRect/>
          </a:stretch>
        </p:blipFill>
        <p:spPr>
          <a:xfrm>
            <a:off x="5562600" y="1692625"/>
            <a:ext cx="2466667" cy="2161905"/>
          </a:xfrm>
          <a:prstGeom prst="rect">
            <a:avLst/>
          </a:prstGeom>
        </p:spPr>
      </p:pic>
      <p:pic>
        <p:nvPicPr>
          <p:cNvPr id="14" name="Picture 13"/>
          <p:cNvPicPr>
            <a:picLocks noChangeAspect="1"/>
          </p:cNvPicPr>
          <p:nvPr/>
        </p:nvPicPr>
        <p:blipFill>
          <a:blip r:embed="rId10"/>
          <a:stretch>
            <a:fillRect/>
          </a:stretch>
        </p:blipFill>
        <p:spPr>
          <a:xfrm>
            <a:off x="5562600" y="1692625"/>
            <a:ext cx="2466667" cy="2142857"/>
          </a:xfrm>
          <a:prstGeom prst="rect">
            <a:avLst/>
          </a:prstGeom>
        </p:spPr>
      </p:pic>
      <p:sp>
        <p:nvSpPr>
          <p:cNvPr id="16" name="TextBox 15"/>
          <p:cNvSpPr txBox="1"/>
          <p:nvPr/>
        </p:nvSpPr>
        <p:spPr>
          <a:xfrm rot="16200000">
            <a:off x="192924" y="2674172"/>
            <a:ext cx="1133644" cy="369332"/>
          </a:xfrm>
          <a:prstGeom prst="rect">
            <a:avLst/>
          </a:prstGeom>
          <a:noFill/>
        </p:spPr>
        <p:txBody>
          <a:bodyPr wrap="none" rtlCol="0">
            <a:spAutoFit/>
          </a:bodyPr>
          <a:lstStyle/>
          <a:p>
            <a:r>
              <a:rPr lang="en-US" dirty="0"/>
              <a:t>response</a:t>
            </a:r>
          </a:p>
        </p:txBody>
      </p:sp>
      <p:sp>
        <p:nvSpPr>
          <p:cNvPr id="17" name="TextBox 16"/>
          <p:cNvSpPr txBox="1"/>
          <p:nvPr/>
        </p:nvSpPr>
        <p:spPr>
          <a:xfrm>
            <a:off x="1647528" y="3780150"/>
            <a:ext cx="954107" cy="369332"/>
          </a:xfrm>
          <a:prstGeom prst="rect">
            <a:avLst/>
          </a:prstGeom>
          <a:noFill/>
        </p:spPr>
        <p:txBody>
          <a:bodyPr wrap="none" rtlCol="0">
            <a:spAutoFit/>
          </a:bodyPr>
          <a:lstStyle/>
          <a:p>
            <a:r>
              <a:rPr lang="en-US" dirty="0"/>
              <a:t>amount</a:t>
            </a:r>
          </a:p>
        </p:txBody>
      </p:sp>
      <p:sp>
        <p:nvSpPr>
          <p:cNvPr id="18" name="TextBox 17"/>
          <p:cNvSpPr txBox="1"/>
          <p:nvPr/>
        </p:nvSpPr>
        <p:spPr>
          <a:xfrm rot="16200000">
            <a:off x="4811112" y="2745186"/>
            <a:ext cx="1133644" cy="369332"/>
          </a:xfrm>
          <a:prstGeom prst="rect">
            <a:avLst/>
          </a:prstGeom>
          <a:noFill/>
        </p:spPr>
        <p:txBody>
          <a:bodyPr wrap="none" rtlCol="0">
            <a:spAutoFit/>
          </a:bodyPr>
          <a:lstStyle/>
          <a:p>
            <a:r>
              <a:rPr lang="en-US" dirty="0"/>
              <a:t>response</a:t>
            </a:r>
          </a:p>
        </p:txBody>
      </p:sp>
      <p:sp>
        <p:nvSpPr>
          <p:cNvPr id="21" name="TextBox 20"/>
          <p:cNvSpPr txBox="1"/>
          <p:nvPr/>
        </p:nvSpPr>
        <p:spPr>
          <a:xfrm>
            <a:off x="6452072" y="3809324"/>
            <a:ext cx="954107" cy="369332"/>
          </a:xfrm>
          <a:prstGeom prst="rect">
            <a:avLst/>
          </a:prstGeom>
          <a:noFill/>
        </p:spPr>
        <p:txBody>
          <a:bodyPr wrap="none" rtlCol="0">
            <a:spAutoFit/>
          </a:bodyPr>
          <a:lstStyle/>
          <a:p>
            <a:r>
              <a:rPr lang="en-US" dirty="0"/>
              <a:t>amount</a:t>
            </a:r>
          </a:p>
        </p:txBody>
      </p:sp>
    </p:spTree>
    <p:custDataLst>
      <p:tags r:id="rId1"/>
    </p:custDataLst>
    <p:extLst>
      <p:ext uri="{BB962C8B-B14F-4D97-AF65-F5344CB8AC3E}">
        <p14:creationId xmlns:p14="http://schemas.microsoft.com/office/powerpoint/2010/main" val="1428263681"/>
      </p:ext>
    </p:extLst>
  </p:cSld>
  <p:clrMapOvr>
    <a:masterClrMapping/>
  </p:clrMapOvr>
  <mc:AlternateContent xmlns:mc="http://schemas.openxmlformats.org/markup-compatibility/2006" xmlns:p14="http://schemas.microsoft.com/office/powerpoint/2010/main">
    <mc:Choice Requires="p14">
      <p:transition spd="med" p14:dur="700" advTm="70850">
        <p:fade/>
      </p:transition>
    </mc:Choice>
    <mc:Fallback xmlns="">
      <p:transition spd="med" advTm="7085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70263" fill="hold"/>
                                        <p:tgtEl>
                                          <p:spTgt spid="6"/>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0">
                                            <p:txEl>
                                              <p:pRg st="1" end="1"/>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xEl>
                                              <p:pRg st="0" end="0"/>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23">
                                            <p:txEl>
                                              <p:pRg st="1" end="1"/>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39" fill="hold" display="0">
                  <p:stCondLst>
                    <p:cond delay="indefinite"/>
                  </p:stCondLst>
                  <p:endCondLst>
                    <p:cond evt="onStopAudio" delay="0">
                      <p:tgtEl>
                        <p:sldTgt/>
                      </p:tgtEl>
                    </p:cond>
                  </p:endCondLst>
                </p:cTn>
                <p:tgtEl>
                  <p:spTgt spid="6"/>
                </p:tgtEl>
              </p:cMediaNode>
            </p:audio>
          </p:childTnLst>
        </p:cTn>
      </p:par>
    </p:tnLst>
    <p:bldLst>
      <p:bldP spid="16" grpId="0"/>
      <p:bldP spid="17" grpId="0"/>
      <p:bldP spid="18" grpId="0"/>
      <p:bldP spid="21" grpId="0"/>
    </p:bldLst>
  </p:timing>
  <p:extLst mod="1">
    <p:ext uri="{E180D4A7-C9FB-4DFB-919C-405C955672EB}">
      <p14:showEvtLst xmlns:p14="http://schemas.microsoft.com/office/powerpoint/2010/main">
        <p14:playEvt time="0" objId="6"/>
        <p14:stopEvt time="70307" objId="6"/>
      </p14:showEvtLst>
    </p:ext>
  </p:extLs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p:txBody>
          <a:bodyPr/>
          <a:lstStyle/>
          <a:p>
            <a:pPr eaLnBrk="1" hangingPunct="1"/>
            <a:r>
              <a:rPr lang="en-US" altLang="en-US"/>
              <a:t>Miscellaneous Considerations</a:t>
            </a:r>
          </a:p>
        </p:txBody>
      </p:sp>
      <p:sp>
        <p:nvSpPr>
          <p:cNvPr id="21507" name="Rectangle 3"/>
          <p:cNvSpPr>
            <a:spLocks noGrp="1" noChangeArrowheads="1"/>
          </p:cNvSpPr>
          <p:nvPr>
            <p:ph type="body" idx="1"/>
          </p:nvPr>
        </p:nvSpPr>
        <p:spPr>
          <a:xfrm>
            <a:off x="914400" y="1524000"/>
            <a:ext cx="7772400" cy="5181600"/>
          </a:xfrm>
        </p:spPr>
        <p:txBody>
          <a:bodyPr/>
          <a:lstStyle/>
          <a:p>
            <a:pPr eaLnBrk="1" hangingPunct="1">
              <a:spcAft>
                <a:spcPts val="2400"/>
              </a:spcAft>
              <a:buFont typeface="Wingdings" panose="05000000000000000000" pitchFamily="2" charset="2"/>
              <a:buNone/>
            </a:pPr>
            <a:r>
              <a:rPr lang="en-US" altLang="en-US" sz="2400" dirty="0">
                <a:solidFill>
                  <a:srgbClr val="0066FF"/>
                </a:solidFill>
              </a:rPr>
              <a:t>Sample handling</a:t>
            </a:r>
          </a:p>
          <a:p>
            <a:pPr eaLnBrk="1" hangingPunct="1">
              <a:spcAft>
                <a:spcPts val="2400"/>
              </a:spcAft>
            </a:pPr>
            <a:r>
              <a:rPr lang="en-US" altLang="en-US" sz="2400" dirty="0"/>
              <a:t>Add the internal standard at the earliest opportunity, i.e., before extraction</a:t>
            </a:r>
          </a:p>
          <a:p>
            <a:pPr eaLnBrk="1" hangingPunct="1">
              <a:spcAft>
                <a:spcPts val="2400"/>
              </a:spcAft>
            </a:pPr>
            <a:r>
              <a:rPr lang="en-US" altLang="en-US" sz="2400" dirty="0"/>
              <a:t>Consider employing mass fraction based quantitation (use fluid masses rather than volumes)</a:t>
            </a:r>
          </a:p>
          <a:p>
            <a:pPr eaLnBrk="1" hangingPunct="1">
              <a:spcAft>
                <a:spcPts val="2400"/>
              </a:spcAft>
            </a:pPr>
            <a:r>
              <a:rPr lang="en-US" altLang="en-US" sz="2400" dirty="0"/>
              <a:t>Devise weighing schemes so “weight by difference” does not involve the difference of two large numbers</a:t>
            </a:r>
          </a:p>
          <a:p>
            <a:pPr lvl="1" eaLnBrk="1" hangingPunct="1">
              <a:spcAft>
                <a:spcPts val="2400"/>
              </a:spcAft>
            </a:pPr>
            <a:r>
              <a:rPr lang="en-US" altLang="en-US" sz="2000" dirty="0"/>
              <a:t>20 mg – 19 mg is better than 100.020 g – 100.019 g</a:t>
            </a:r>
          </a:p>
          <a:p>
            <a:pPr eaLnBrk="1" hangingPunct="1">
              <a:spcAft>
                <a:spcPts val="2400"/>
              </a:spcAft>
            </a:pPr>
            <a:endParaRPr lang="en-US" altLang="en-US" sz="2400" dirty="0"/>
          </a:p>
        </p:txBody>
      </p:sp>
      <p:pic>
        <p:nvPicPr>
          <p:cNvPr id="2" name="17">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375900" y="6243638"/>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87161">
        <p:fade/>
      </p:transition>
    </mc:Choice>
    <mc:Fallback xmlns="">
      <p:transition spd="med" advTm="8716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6447"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50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1507">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1507">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150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3"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8" objId="2"/>
        <p14:stopEvt time="86494" objId="2"/>
      </p14:showEvtLst>
    </p:ext>
  </p:extLs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p:txBody>
          <a:bodyPr/>
          <a:lstStyle/>
          <a:p>
            <a:pPr eaLnBrk="1" hangingPunct="1"/>
            <a:r>
              <a:rPr lang="en-US" altLang="en-US"/>
              <a:t>Miscellaneous Considerations</a:t>
            </a:r>
          </a:p>
        </p:txBody>
      </p:sp>
      <p:sp>
        <p:nvSpPr>
          <p:cNvPr id="154628" name="Rectangle 4"/>
          <p:cNvSpPr>
            <a:spLocks noChangeArrowheads="1"/>
          </p:cNvSpPr>
          <p:nvPr/>
        </p:nvSpPr>
        <p:spPr bwMode="auto">
          <a:xfrm>
            <a:off x="914400" y="1524000"/>
            <a:ext cx="7772400" cy="510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Aft>
                <a:spcPts val="2400"/>
              </a:spcAft>
              <a:buFont typeface="Wingdings" panose="05000000000000000000" pitchFamily="2" charset="2"/>
              <a:buNone/>
            </a:pPr>
            <a:r>
              <a:rPr lang="en-US" altLang="en-US" sz="2400" dirty="0">
                <a:solidFill>
                  <a:srgbClr val="0066FF"/>
                </a:solidFill>
              </a:rPr>
              <a:t>Calibration solutions</a:t>
            </a:r>
          </a:p>
          <a:p>
            <a:pPr eaLnBrk="1" hangingPunct="1">
              <a:spcAft>
                <a:spcPts val="2400"/>
              </a:spcAft>
            </a:pPr>
            <a:r>
              <a:rPr lang="en-US" altLang="en-US" sz="2400" dirty="0"/>
              <a:t>Use at least two independently weighed calibrants</a:t>
            </a:r>
          </a:p>
          <a:p>
            <a:pPr eaLnBrk="1" hangingPunct="1">
              <a:spcAft>
                <a:spcPts val="2400"/>
              </a:spcAft>
            </a:pPr>
            <a:r>
              <a:rPr lang="en-US" altLang="en-US" sz="2400" dirty="0"/>
              <a:t>Avoid the use of a </a:t>
            </a:r>
            <a:r>
              <a:rPr lang="en-US" altLang="en-US" sz="2400" i="1" dirty="0"/>
              <a:t>single</a:t>
            </a:r>
            <a:r>
              <a:rPr lang="en-US" altLang="en-US" sz="2400" dirty="0"/>
              <a:t> “stock solution” – what if an error is made in the original solution?</a:t>
            </a:r>
          </a:p>
          <a:p>
            <a:pPr eaLnBrk="1" hangingPunct="1">
              <a:spcAft>
                <a:spcPts val="2400"/>
              </a:spcAft>
            </a:pPr>
            <a:r>
              <a:rPr lang="en-US" altLang="en-US" sz="2400" dirty="0"/>
              <a:t>Dilutions are OK if analyte masses are too small to be accurately weighted</a:t>
            </a:r>
          </a:p>
          <a:p>
            <a:pPr eaLnBrk="1" hangingPunct="1">
              <a:spcAft>
                <a:spcPts val="2400"/>
              </a:spcAft>
            </a:pPr>
            <a:r>
              <a:rPr lang="en-US" altLang="en-US" sz="2400" dirty="0"/>
              <a:t>Best accuracy results if calibrants closely match unknowns</a:t>
            </a:r>
          </a:p>
        </p:txBody>
      </p:sp>
      <p:pic>
        <p:nvPicPr>
          <p:cNvPr id="2" name="18">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321925" y="6334125"/>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58993">
        <p:fade/>
      </p:transition>
    </mc:Choice>
    <mc:Fallback xmlns="">
      <p:transition spd="med" advTm="58993">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58537"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462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5462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54628">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54628">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3"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6" objId="2"/>
        <p14:stopEvt time="58565" objId="2"/>
      </p14:showEvtLst>
    </p:ext>
  </p:extLs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p:txBody>
          <a:bodyPr/>
          <a:lstStyle/>
          <a:p>
            <a:pPr eaLnBrk="1" hangingPunct="1"/>
            <a:r>
              <a:rPr lang="en-US" altLang="en-US"/>
              <a:t>Miscellaneous Considerations</a:t>
            </a:r>
          </a:p>
        </p:txBody>
      </p:sp>
      <p:sp>
        <p:nvSpPr>
          <p:cNvPr id="30723" name="Rectangle 3"/>
          <p:cNvSpPr>
            <a:spLocks noGrp="1" noChangeArrowheads="1"/>
          </p:cNvSpPr>
          <p:nvPr>
            <p:ph type="body" sz="half" idx="1"/>
          </p:nvPr>
        </p:nvSpPr>
        <p:spPr>
          <a:xfrm>
            <a:off x="685800" y="1219200"/>
            <a:ext cx="5486400" cy="5410200"/>
          </a:xfrm>
        </p:spPr>
        <p:txBody>
          <a:bodyPr/>
          <a:lstStyle/>
          <a:p>
            <a:pPr eaLnBrk="1" hangingPunct="1">
              <a:spcAft>
                <a:spcPts val="1800"/>
              </a:spcAft>
              <a:buFont typeface="Wingdings" panose="05000000000000000000" pitchFamily="2" charset="2"/>
              <a:buNone/>
            </a:pPr>
            <a:r>
              <a:rPr lang="en-US" altLang="en-US" sz="2000" dirty="0">
                <a:solidFill>
                  <a:srgbClr val="0066FF"/>
                </a:solidFill>
              </a:rPr>
              <a:t>Sample Introduction (Liquid Chromatography)</a:t>
            </a:r>
          </a:p>
          <a:p>
            <a:pPr eaLnBrk="1" hangingPunct="1">
              <a:spcAft>
                <a:spcPts val="1800"/>
              </a:spcAft>
            </a:pPr>
            <a:r>
              <a:rPr lang="en-US" altLang="en-US" sz="2000" dirty="0"/>
              <a:t>Injection is a volumetric process; quantitation with mass fraction units assumes that the density of calibrants and unknowns are the same (external standard) </a:t>
            </a:r>
          </a:p>
          <a:p>
            <a:pPr eaLnBrk="1" hangingPunct="1">
              <a:spcAft>
                <a:spcPts val="2400"/>
              </a:spcAft>
            </a:pPr>
            <a:r>
              <a:rPr lang="en-US" altLang="en-US" sz="2000" dirty="0"/>
              <a:t>If densities differ, a bias will be introduced through the injection of different masses</a:t>
            </a:r>
          </a:p>
          <a:p>
            <a:pPr eaLnBrk="1" hangingPunct="1">
              <a:spcAft>
                <a:spcPts val="0"/>
              </a:spcAft>
            </a:pPr>
            <a:r>
              <a:rPr lang="en-US" altLang="en-US" sz="2000" dirty="0"/>
              <a:t>Injection volumes should be as small as practical </a:t>
            </a:r>
          </a:p>
          <a:p>
            <a:pPr lvl="1" eaLnBrk="1" hangingPunct="1">
              <a:spcAft>
                <a:spcPts val="0"/>
              </a:spcAft>
            </a:pPr>
            <a:r>
              <a:rPr lang="el-GR" altLang="en-US" sz="1800" dirty="0"/>
              <a:t>10 μ</a:t>
            </a:r>
            <a:r>
              <a:rPr lang="en-US" altLang="en-US" sz="1800" dirty="0"/>
              <a:t>L for 4.6 mm i.d. columns</a:t>
            </a:r>
          </a:p>
          <a:p>
            <a:pPr lvl="1" eaLnBrk="1" hangingPunct="1">
              <a:spcAft>
                <a:spcPts val="2400"/>
              </a:spcAft>
            </a:pPr>
            <a:r>
              <a:rPr lang="en-US" altLang="en-US" sz="1800" dirty="0"/>
              <a:t>3 </a:t>
            </a:r>
            <a:r>
              <a:rPr lang="el-GR" altLang="en-US" sz="1800" dirty="0"/>
              <a:t>μ</a:t>
            </a:r>
            <a:r>
              <a:rPr lang="en-US" altLang="en-US" sz="1800" dirty="0"/>
              <a:t>L for 2 mm i.d., columns</a:t>
            </a:r>
          </a:p>
          <a:p>
            <a:pPr eaLnBrk="1" hangingPunct="1">
              <a:spcAft>
                <a:spcPts val="2400"/>
              </a:spcAft>
            </a:pPr>
            <a:r>
              <a:rPr lang="en-US" altLang="en-US" sz="2000" dirty="0"/>
              <a:t>If possible, the sample and calibrant solvent should match the mobile phase composition </a:t>
            </a:r>
          </a:p>
          <a:p>
            <a:pPr eaLnBrk="1" hangingPunct="1">
              <a:spcAft>
                <a:spcPts val="1800"/>
              </a:spcAft>
              <a:buFont typeface="Wingdings" panose="05000000000000000000" pitchFamily="2" charset="2"/>
              <a:buNone/>
            </a:pPr>
            <a:endParaRPr lang="en-US" altLang="en-US" sz="2000" dirty="0"/>
          </a:p>
          <a:p>
            <a:pPr eaLnBrk="1" hangingPunct="1">
              <a:spcAft>
                <a:spcPts val="1800"/>
              </a:spcAft>
              <a:buFont typeface="Wingdings" panose="05000000000000000000" pitchFamily="2" charset="2"/>
              <a:buNone/>
            </a:pPr>
            <a:endParaRPr lang="en-US" altLang="en-US" sz="2000" dirty="0"/>
          </a:p>
        </p:txBody>
      </p:sp>
      <p:graphicFrame>
        <p:nvGraphicFramePr>
          <p:cNvPr id="30724" name="Object 4"/>
          <p:cNvGraphicFramePr>
            <a:graphicFrameLocks noGrp="1" noChangeAspect="1"/>
          </p:cNvGraphicFramePr>
          <p:nvPr>
            <p:ph sz="half" idx="2"/>
          </p:nvPr>
        </p:nvGraphicFramePr>
        <p:xfrm>
          <a:off x="6324600" y="1377950"/>
          <a:ext cx="2547938" cy="2578100"/>
        </p:xfrm>
        <a:graphic>
          <a:graphicData uri="http://schemas.openxmlformats.org/presentationml/2006/ole">
            <mc:AlternateContent xmlns:mc="http://schemas.openxmlformats.org/markup-compatibility/2006">
              <mc:Choice xmlns:v="urn:schemas-microsoft-com:vml" Requires="v">
                <p:oleObj spid="_x0000_s31898" name="Worksheet" r:id="rId7" imgW="2419350" imgH="2448098" progId="Excel.Sheet.8">
                  <p:embed/>
                </p:oleObj>
              </mc:Choice>
              <mc:Fallback>
                <p:oleObj name="Worksheet" r:id="rId7" imgW="2419350" imgH="2448098" progId="Excel.Sheet.8">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24600" y="1377950"/>
                        <a:ext cx="2547938" cy="25781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pic>
        <p:nvPicPr>
          <p:cNvPr id="2" name="19">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0961688" y="5840413"/>
            <a:ext cx="609600" cy="609600"/>
          </a:xfrm>
          <a:prstGeom prst="rect">
            <a:avLst/>
          </a:prstGeom>
        </p:spPr>
      </p:pic>
    </p:spTree>
    <p:custDataLst>
      <p:tags r:id="rId2"/>
    </p:custDataLst>
    <p:extLst>
      <p:ext uri="{BB962C8B-B14F-4D97-AF65-F5344CB8AC3E}">
        <p14:creationId xmlns:p14="http://schemas.microsoft.com/office/powerpoint/2010/main" val="4218532793"/>
      </p:ext>
    </p:extLst>
  </p:cSld>
  <p:clrMapOvr>
    <a:masterClrMapping/>
  </p:clrMapOvr>
  <mc:AlternateContent xmlns:mc="http://schemas.openxmlformats.org/markup-compatibility/2006" xmlns:p14="http://schemas.microsoft.com/office/powerpoint/2010/main">
    <mc:Choice Requires="p14">
      <p:transition spd="med" p14:dur="700" advTm="82583">
        <p:fade/>
      </p:transition>
    </mc:Choice>
    <mc:Fallback xmlns="">
      <p:transition spd="med" advTm="82583">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1943"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072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072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0723">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072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072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072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7"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8" objId="2"/>
        <p14:stopEvt time="82021" objId="2"/>
      </p14:showEvtLst>
    </p:ext>
  </p:extLs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p:txBody>
          <a:bodyPr/>
          <a:lstStyle/>
          <a:p>
            <a:pPr eaLnBrk="1" hangingPunct="1"/>
            <a:r>
              <a:rPr lang="en-US" altLang="en-US"/>
              <a:t>Accuracy</a:t>
            </a:r>
          </a:p>
        </p:txBody>
      </p:sp>
      <p:sp>
        <p:nvSpPr>
          <p:cNvPr id="7171" name="Rectangle 3"/>
          <p:cNvSpPr>
            <a:spLocks noGrp="1" noChangeArrowheads="1"/>
          </p:cNvSpPr>
          <p:nvPr>
            <p:ph type="body" idx="1"/>
          </p:nvPr>
        </p:nvSpPr>
        <p:spPr>
          <a:xfrm>
            <a:off x="457200" y="1219200"/>
            <a:ext cx="8686800" cy="1371600"/>
          </a:xfrm>
        </p:spPr>
        <p:txBody>
          <a:bodyPr/>
          <a:lstStyle/>
          <a:p>
            <a:pPr eaLnBrk="1" hangingPunct="1"/>
            <a:r>
              <a:rPr lang="en-US" altLang="en-US" sz="1400"/>
              <a:t>Accuracy has been defined as:</a:t>
            </a:r>
          </a:p>
          <a:p>
            <a:pPr eaLnBrk="1" hangingPunct="1">
              <a:buFont typeface="Wingdings" panose="05000000000000000000" pitchFamily="2" charset="2"/>
              <a:buNone/>
            </a:pPr>
            <a:r>
              <a:rPr lang="en-US" altLang="en-US" sz="1400">
                <a:solidFill>
                  <a:srgbClr val="0066FF"/>
                </a:solidFill>
              </a:rPr>
              <a:t>	closeness of agreement between a measured quantity value and a true quantity value of a measurand</a:t>
            </a:r>
            <a:endParaRPr lang="en-US" altLang="en-US" sz="1400"/>
          </a:p>
          <a:p>
            <a:pPr eaLnBrk="1" hangingPunct="1"/>
            <a:r>
              <a:rPr lang="en-US" altLang="en-US" sz="1400"/>
              <a:t>Accuracy can be thought of as the combination of “trueness” and “precision”</a:t>
            </a:r>
          </a:p>
          <a:p>
            <a:pPr eaLnBrk="1" hangingPunct="1">
              <a:buFont typeface="Wingdings" panose="05000000000000000000" pitchFamily="2" charset="2"/>
              <a:buNone/>
            </a:pPr>
            <a:r>
              <a:rPr lang="en-US" altLang="en-US" sz="1400"/>
              <a:t>	</a:t>
            </a:r>
            <a:endParaRPr lang="en-US" altLang="en-US" sz="1400">
              <a:solidFill>
                <a:srgbClr val="0066FF"/>
              </a:solidFill>
            </a:endParaRPr>
          </a:p>
          <a:p>
            <a:pPr eaLnBrk="1" hangingPunct="1"/>
            <a:endParaRPr lang="en-US" altLang="en-US" sz="1400">
              <a:solidFill>
                <a:srgbClr val="0066FF"/>
              </a:solidFill>
            </a:endParaRPr>
          </a:p>
        </p:txBody>
      </p:sp>
      <p:sp>
        <p:nvSpPr>
          <p:cNvPr id="7172" name="Oval 4"/>
          <p:cNvSpPr>
            <a:spLocks noChangeArrowheads="1"/>
          </p:cNvSpPr>
          <p:nvPr/>
        </p:nvSpPr>
        <p:spPr bwMode="auto">
          <a:xfrm>
            <a:off x="4608513" y="2254250"/>
            <a:ext cx="1457325" cy="1449388"/>
          </a:xfrm>
          <a:prstGeom prst="ellipse">
            <a:avLst/>
          </a:prstGeom>
          <a:solidFill>
            <a:srgbClr val="DEDED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73" name="Oval 5"/>
          <p:cNvSpPr>
            <a:spLocks noChangeArrowheads="1"/>
          </p:cNvSpPr>
          <p:nvPr/>
        </p:nvSpPr>
        <p:spPr bwMode="auto">
          <a:xfrm>
            <a:off x="2263775" y="2254250"/>
            <a:ext cx="1449388" cy="1449388"/>
          </a:xfrm>
          <a:prstGeom prst="ellipse">
            <a:avLst/>
          </a:prstGeom>
          <a:solidFill>
            <a:srgbClr val="DEDED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74" name="Oval 6"/>
          <p:cNvSpPr>
            <a:spLocks noChangeArrowheads="1"/>
          </p:cNvSpPr>
          <p:nvPr/>
        </p:nvSpPr>
        <p:spPr bwMode="auto">
          <a:xfrm>
            <a:off x="2447925" y="2438400"/>
            <a:ext cx="1081088" cy="1081088"/>
          </a:xfrm>
          <a:prstGeom prst="ellipse">
            <a:avLst/>
          </a:prstGeom>
          <a:solidFill>
            <a:srgbClr val="FFFFFF"/>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75" name="Oval 7"/>
          <p:cNvSpPr>
            <a:spLocks noChangeArrowheads="1"/>
          </p:cNvSpPr>
          <p:nvPr/>
        </p:nvSpPr>
        <p:spPr bwMode="auto">
          <a:xfrm>
            <a:off x="2647950" y="2638425"/>
            <a:ext cx="682625" cy="682625"/>
          </a:xfrm>
          <a:prstGeom prst="ellipse">
            <a:avLst/>
          </a:prstGeom>
          <a:solidFill>
            <a:srgbClr val="DEDED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76" name="Oval 8"/>
          <p:cNvSpPr>
            <a:spLocks noChangeArrowheads="1"/>
          </p:cNvSpPr>
          <p:nvPr/>
        </p:nvSpPr>
        <p:spPr bwMode="auto">
          <a:xfrm>
            <a:off x="2817813" y="2808288"/>
            <a:ext cx="341312" cy="341312"/>
          </a:xfrm>
          <a:prstGeom prst="ellipse">
            <a:avLst/>
          </a:prstGeom>
          <a:solidFill>
            <a:srgbClr val="FFFFFF"/>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77" name="Oval 13"/>
          <p:cNvSpPr>
            <a:spLocks noChangeArrowheads="1"/>
          </p:cNvSpPr>
          <p:nvPr/>
        </p:nvSpPr>
        <p:spPr bwMode="auto">
          <a:xfrm>
            <a:off x="2263775" y="4670425"/>
            <a:ext cx="1449388" cy="1457325"/>
          </a:xfrm>
          <a:prstGeom prst="ellipse">
            <a:avLst/>
          </a:prstGeom>
          <a:solidFill>
            <a:srgbClr val="DEDED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nvGrpSpPr>
          <p:cNvPr id="160819" name="Group 51"/>
          <p:cNvGrpSpPr>
            <a:grpSpLocks/>
          </p:cNvGrpSpPr>
          <p:nvPr/>
        </p:nvGrpSpPr>
        <p:grpSpPr bwMode="auto">
          <a:xfrm>
            <a:off x="2881313" y="2822575"/>
            <a:ext cx="292100" cy="312738"/>
            <a:chOff x="1815" y="1778"/>
            <a:chExt cx="184" cy="197"/>
          </a:xfrm>
        </p:grpSpPr>
        <p:sp>
          <p:nvSpPr>
            <p:cNvPr id="7216" name="Oval 9"/>
            <p:cNvSpPr>
              <a:spLocks noChangeArrowheads="1"/>
            </p:cNvSpPr>
            <p:nvPr/>
          </p:nvSpPr>
          <p:spPr bwMode="auto">
            <a:xfrm>
              <a:off x="1874" y="1778"/>
              <a:ext cx="49" cy="45"/>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17" name="Oval 10"/>
            <p:cNvSpPr>
              <a:spLocks noChangeArrowheads="1"/>
            </p:cNvSpPr>
            <p:nvPr/>
          </p:nvSpPr>
          <p:spPr bwMode="auto">
            <a:xfrm>
              <a:off x="1892" y="1899"/>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18" name="Oval 11"/>
            <p:cNvSpPr>
              <a:spLocks noChangeArrowheads="1"/>
            </p:cNvSpPr>
            <p:nvPr/>
          </p:nvSpPr>
          <p:spPr bwMode="auto">
            <a:xfrm>
              <a:off x="1815" y="1930"/>
              <a:ext cx="50" cy="45"/>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19" name="Oval 12"/>
            <p:cNvSpPr>
              <a:spLocks noChangeArrowheads="1"/>
            </p:cNvSpPr>
            <p:nvPr/>
          </p:nvSpPr>
          <p:spPr bwMode="auto">
            <a:xfrm>
              <a:off x="1950" y="1841"/>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20" name="Oval 14"/>
            <p:cNvSpPr>
              <a:spLocks noChangeArrowheads="1"/>
            </p:cNvSpPr>
            <p:nvPr/>
          </p:nvSpPr>
          <p:spPr bwMode="auto">
            <a:xfrm>
              <a:off x="1824" y="1836"/>
              <a:ext cx="50" cy="50"/>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sp>
        <p:nvSpPr>
          <p:cNvPr id="7179" name="Oval 15"/>
          <p:cNvSpPr>
            <a:spLocks noChangeArrowheads="1"/>
          </p:cNvSpPr>
          <p:nvPr/>
        </p:nvSpPr>
        <p:spPr bwMode="auto">
          <a:xfrm>
            <a:off x="4800600" y="2438400"/>
            <a:ext cx="1081088" cy="1081088"/>
          </a:xfrm>
          <a:prstGeom prst="ellipse">
            <a:avLst/>
          </a:prstGeom>
          <a:solidFill>
            <a:srgbClr val="FFFFFF"/>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80" name="Oval 16"/>
          <p:cNvSpPr>
            <a:spLocks noChangeArrowheads="1"/>
          </p:cNvSpPr>
          <p:nvPr/>
        </p:nvSpPr>
        <p:spPr bwMode="auto">
          <a:xfrm>
            <a:off x="2447925" y="4856163"/>
            <a:ext cx="1081088" cy="1087437"/>
          </a:xfrm>
          <a:prstGeom prst="ellipse">
            <a:avLst/>
          </a:prstGeom>
          <a:solidFill>
            <a:srgbClr val="FFFFFF"/>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81" name="Oval 17"/>
          <p:cNvSpPr>
            <a:spLocks noChangeArrowheads="1"/>
          </p:cNvSpPr>
          <p:nvPr/>
        </p:nvSpPr>
        <p:spPr bwMode="auto">
          <a:xfrm>
            <a:off x="5000625" y="2638425"/>
            <a:ext cx="681038" cy="682625"/>
          </a:xfrm>
          <a:prstGeom prst="ellipse">
            <a:avLst/>
          </a:prstGeom>
          <a:solidFill>
            <a:srgbClr val="DEDED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82" name="Oval 18"/>
          <p:cNvSpPr>
            <a:spLocks noChangeArrowheads="1"/>
          </p:cNvSpPr>
          <p:nvPr/>
        </p:nvSpPr>
        <p:spPr bwMode="auto">
          <a:xfrm>
            <a:off x="5170488" y="2808288"/>
            <a:ext cx="341312" cy="341312"/>
          </a:xfrm>
          <a:prstGeom prst="ellipse">
            <a:avLst/>
          </a:prstGeom>
          <a:solidFill>
            <a:srgbClr val="FFFFFF"/>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nvGrpSpPr>
          <p:cNvPr id="160816" name="Group 48"/>
          <p:cNvGrpSpPr>
            <a:grpSpLocks/>
          </p:cNvGrpSpPr>
          <p:nvPr/>
        </p:nvGrpSpPr>
        <p:grpSpPr bwMode="auto">
          <a:xfrm>
            <a:off x="6272213" y="2822575"/>
            <a:ext cx="298450" cy="312738"/>
            <a:chOff x="3951" y="1778"/>
            <a:chExt cx="188" cy="197"/>
          </a:xfrm>
        </p:grpSpPr>
        <p:sp>
          <p:nvSpPr>
            <p:cNvPr id="7211" name="Oval 19"/>
            <p:cNvSpPr>
              <a:spLocks noChangeArrowheads="1"/>
            </p:cNvSpPr>
            <p:nvPr/>
          </p:nvSpPr>
          <p:spPr bwMode="auto">
            <a:xfrm>
              <a:off x="4014" y="1778"/>
              <a:ext cx="49" cy="45"/>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12" name="Oval 20"/>
            <p:cNvSpPr>
              <a:spLocks noChangeArrowheads="1"/>
            </p:cNvSpPr>
            <p:nvPr/>
          </p:nvSpPr>
          <p:spPr bwMode="auto">
            <a:xfrm>
              <a:off x="4027" y="1899"/>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13" name="Oval 21"/>
            <p:cNvSpPr>
              <a:spLocks noChangeArrowheads="1"/>
            </p:cNvSpPr>
            <p:nvPr/>
          </p:nvSpPr>
          <p:spPr bwMode="auto">
            <a:xfrm>
              <a:off x="3951" y="1930"/>
              <a:ext cx="49" cy="45"/>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14" name="Oval 22"/>
            <p:cNvSpPr>
              <a:spLocks noChangeArrowheads="1"/>
            </p:cNvSpPr>
            <p:nvPr/>
          </p:nvSpPr>
          <p:spPr bwMode="auto">
            <a:xfrm>
              <a:off x="4090" y="1841"/>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15" name="Oval 23"/>
            <p:cNvSpPr>
              <a:spLocks noChangeArrowheads="1"/>
            </p:cNvSpPr>
            <p:nvPr/>
          </p:nvSpPr>
          <p:spPr bwMode="auto">
            <a:xfrm>
              <a:off x="3965" y="1836"/>
              <a:ext cx="49" cy="50"/>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sp>
        <p:nvSpPr>
          <p:cNvPr id="7184" name="Oval 24"/>
          <p:cNvSpPr>
            <a:spLocks noChangeArrowheads="1"/>
          </p:cNvSpPr>
          <p:nvPr/>
        </p:nvSpPr>
        <p:spPr bwMode="auto">
          <a:xfrm>
            <a:off x="2647950" y="5054600"/>
            <a:ext cx="682625" cy="690563"/>
          </a:xfrm>
          <a:prstGeom prst="ellipse">
            <a:avLst/>
          </a:prstGeom>
          <a:solidFill>
            <a:srgbClr val="DEDED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85" name="Oval 25"/>
          <p:cNvSpPr>
            <a:spLocks noChangeArrowheads="1"/>
          </p:cNvSpPr>
          <p:nvPr/>
        </p:nvSpPr>
        <p:spPr bwMode="auto">
          <a:xfrm>
            <a:off x="2817813" y="5226050"/>
            <a:ext cx="341312" cy="347663"/>
          </a:xfrm>
          <a:prstGeom prst="ellipse">
            <a:avLst/>
          </a:prstGeom>
          <a:solidFill>
            <a:srgbClr val="FFFFFF"/>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86" name="Oval 27"/>
          <p:cNvSpPr>
            <a:spLocks noChangeArrowheads="1"/>
          </p:cNvSpPr>
          <p:nvPr/>
        </p:nvSpPr>
        <p:spPr bwMode="auto">
          <a:xfrm>
            <a:off x="4608513" y="4670425"/>
            <a:ext cx="1457325" cy="1457325"/>
          </a:xfrm>
          <a:prstGeom prst="ellipse">
            <a:avLst/>
          </a:prstGeom>
          <a:solidFill>
            <a:srgbClr val="DEDED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87" name="Oval 29"/>
          <p:cNvSpPr>
            <a:spLocks noChangeArrowheads="1"/>
          </p:cNvSpPr>
          <p:nvPr/>
        </p:nvSpPr>
        <p:spPr bwMode="auto">
          <a:xfrm>
            <a:off x="4800600" y="4856163"/>
            <a:ext cx="1081088" cy="1087437"/>
          </a:xfrm>
          <a:prstGeom prst="ellipse">
            <a:avLst/>
          </a:prstGeom>
          <a:solidFill>
            <a:srgbClr val="FFFFFF"/>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nvGrpSpPr>
          <p:cNvPr id="160817" name="Group 49"/>
          <p:cNvGrpSpPr>
            <a:grpSpLocks/>
          </p:cNvGrpSpPr>
          <p:nvPr/>
        </p:nvGrpSpPr>
        <p:grpSpPr bwMode="auto">
          <a:xfrm>
            <a:off x="2398713" y="4749800"/>
            <a:ext cx="1108075" cy="1185863"/>
            <a:chOff x="1511" y="2992"/>
            <a:chExt cx="698" cy="747"/>
          </a:xfrm>
        </p:grpSpPr>
        <p:sp>
          <p:nvSpPr>
            <p:cNvPr id="7206" name="Oval 26"/>
            <p:cNvSpPr>
              <a:spLocks noChangeArrowheads="1"/>
            </p:cNvSpPr>
            <p:nvPr/>
          </p:nvSpPr>
          <p:spPr bwMode="auto">
            <a:xfrm>
              <a:off x="1896" y="2992"/>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07" name="Oval 28"/>
            <p:cNvSpPr>
              <a:spLocks noChangeArrowheads="1"/>
            </p:cNvSpPr>
            <p:nvPr/>
          </p:nvSpPr>
          <p:spPr bwMode="auto">
            <a:xfrm>
              <a:off x="1811" y="3690"/>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08" name="Oval 30"/>
            <p:cNvSpPr>
              <a:spLocks noChangeArrowheads="1"/>
            </p:cNvSpPr>
            <p:nvPr/>
          </p:nvSpPr>
          <p:spPr bwMode="auto">
            <a:xfrm>
              <a:off x="1511" y="3408"/>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09" name="Oval 31"/>
            <p:cNvSpPr>
              <a:spLocks noChangeArrowheads="1"/>
            </p:cNvSpPr>
            <p:nvPr/>
          </p:nvSpPr>
          <p:spPr bwMode="auto">
            <a:xfrm>
              <a:off x="2160" y="3551"/>
              <a:ext cx="49" cy="50"/>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10" name="Oval 32"/>
            <p:cNvSpPr>
              <a:spLocks noChangeArrowheads="1"/>
            </p:cNvSpPr>
            <p:nvPr/>
          </p:nvSpPr>
          <p:spPr bwMode="auto">
            <a:xfrm>
              <a:off x="1824" y="3359"/>
              <a:ext cx="50"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sp>
        <p:nvSpPr>
          <p:cNvPr id="7189" name="Oval 33"/>
          <p:cNvSpPr>
            <a:spLocks noChangeArrowheads="1"/>
          </p:cNvSpPr>
          <p:nvPr/>
        </p:nvSpPr>
        <p:spPr bwMode="auto">
          <a:xfrm>
            <a:off x="5000625" y="5054600"/>
            <a:ext cx="681038" cy="690563"/>
          </a:xfrm>
          <a:prstGeom prst="ellipse">
            <a:avLst/>
          </a:prstGeom>
          <a:solidFill>
            <a:srgbClr val="DEDED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190" name="Oval 34"/>
          <p:cNvSpPr>
            <a:spLocks noChangeArrowheads="1"/>
          </p:cNvSpPr>
          <p:nvPr/>
        </p:nvSpPr>
        <p:spPr bwMode="auto">
          <a:xfrm>
            <a:off x="5170488" y="5226050"/>
            <a:ext cx="341312" cy="347663"/>
          </a:xfrm>
          <a:prstGeom prst="ellipse">
            <a:avLst/>
          </a:prstGeom>
          <a:solidFill>
            <a:srgbClr val="FFFFFF"/>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nvGrpSpPr>
          <p:cNvPr id="160818" name="Group 50"/>
          <p:cNvGrpSpPr>
            <a:grpSpLocks/>
          </p:cNvGrpSpPr>
          <p:nvPr/>
        </p:nvGrpSpPr>
        <p:grpSpPr bwMode="auto">
          <a:xfrm>
            <a:off x="6102350" y="4749800"/>
            <a:ext cx="1108075" cy="1185863"/>
            <a:chOff x="3844" y="2992"/>
            <a:chExt cx="698" cy="747"/>
          </a:xfrm>
        </p:grpSpPr>
        <p:sp>
          <p:nvSpPr>
            <p:cNvPr id="7201" name="Oval 35"/>
            <p:cNvSpPr>
              <a:spLocks noChangeArrowheads="1"/>
            </p:cNvSpPr>
            <p:nvPr/>
          </p:nvSpPr>
          <p:spPr bwMode="auto">
            <a:xfrm>
              <a:off x="4229" y="2992"/>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02" name="Oval 36"/>
            <p:cNvSpPr>
              <a:spLocks noChangeArrowheads="1"/>
            </p:cNvSpPr>
            <p:nvPr/>
          </p:nvSpPr>
          <p:spPr bwMode="auto">
            <a:xfrm>
              <a:off x="4144" y="3690"/>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03" name="Oval 37"/>
            <p:cNvSpPr>
              <a:spLocks noChangeArrowheads="1"/>
            </p:cNvSpPr>
            <p:nvPr/>
          </p:nvSpPr>
          <p:spPr bwMode="auto">
            <a:xfrm>
              <a:off x="3844" y="3408"/>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04" name="Oval 38"/>
            <p:cNvSpPr>
              <a:spLocks noChangeArrowheads="1"/>
            </p:cNvSpPr>
            <p:nvPr/>
          </p:nvSpPr>
          <p:spPr bwMode="auto">
            <a:xfrm>
              <a:off x="4497" y="3551"/>
              <a:ext cx="45" cy="50"/>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7205" name="Oval 39"/>
            <p:cNvSpPr>
              <a:spLocks noChangeArrowheads="1"/>
            </p:cNvSpPr>
            <p:nvPr/>
          </p:nvSpPr>
          <p:spPr bwMode="auto">
            <a:xfrm>
              <a:off x="4157" y="3359"/>
              <a:ext cx="49" cy="49"/>
            </a:xfrm>
            <a:prstGeom prst="ellipse">
              <a:avLst/>
            </a:prstGeom>
            <a:solidFill>
              <a:srgbClr val="25221E"/>
            </a:solidFill>
            <a:ln w="0">
              <a:solidFill>
                <a:srgbClr val="25221E"/>
              </a:solidFill>
              <a:round/>
              <a:headEnd/>
              <a:tailEnd/>
            </a:ln>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sp>
        <p:nvSpPr>
          <p:cNvPr id="7192" name="Rectangle 40"/>
          <p:cNvSpPr>
            <a:spLocks noChangeArrowheads="1"/>
          </p:cNvSpPr>
          <p:nvPr/>
        </p:nvSpPr>
        <p:spPr bwMode="auto">
          <a:xfrm>
            <a:off x="2416175" y="3833813"/>
            <a:ext cx="1085850"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0066FF"/>
                </a:solidFill>
              </a:rPr>
              <a:t>Good trueness</a:t>
            </a:r>
            <a:endParaRPr lang="en-US" altLang="en-US" sz="1800">
              <a:solidFill>
                <a:srgbClr val="0066FF"/>
              </a:solidFill>
            </a:endParaRPr>
          </a:p>
        </p:txBody>
      </p:sp>
      <p:sp>
        <p:nvSpPr>
          <p:cNvPr id="7193" name="Rectangle 41"/>
          <p:cNvSpPr>
            <a:spLocks noChangeArrowheads="1"/>
          </p:cNvSpPr>
          <p:nvPr/>
        </p:nvSpPr>
        <p:spPr bwMode="auto">
          <a:xfrm>
            <a:off x="2416175" y="4025900"/>
            <a:ext cx="111283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0066FF"/>
                </a:solidFill>
              </a:rPr>
              <a:t>Good precision</a:t>
            </a:r>
            <a:endParaRPr lang="en-US" altLang="en-US" sz="1800">
              <a:solidFill>
                <a:srgbClr val="0066FF"/>
              </a:solidFill>
            </a:endParaRPr>
          </a:p>
        </p:txBody>
      </p:sp>
      <p:sp>
        <p:nvSpPr>
          <p:cNvPr id="7194" name="Rectangle 42"/>
          <p:cNvSpPr>
            <a:spLocks noChangeArrowheads="1"/>
          </p:cNvSpPr>
          <p:nvPr/>
        </p:nvSpPr>
        <p:spPr bwMode="auto">
          <a:xfrm>
            <a:off x="2416175" y="6315075"/>
            <a:ext cx="1085850"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0066FF"/>
                </a:solidFill>
              </a:rPr>
              <a:t>Good trueness</a:t>
            </a:r>
            <a:endParaRPr lang="en-US" altLang="en-US" sz="1800">
              <a:solidFill>
                <a:srgbClr val="0066FF"/>
              </a:solidFill>
            </a:endParaRPr>
          </a:p>
        </p:txBody>
      </p:sp>
      <p:sp>
        <p:nvSpPr>
          <p:cNvPr id="7195" name="Rectangle 43"/>
          <p:cNvSpPr>
            <a:spLocks noChangeArrowheads="1"/>
          </p:cNvSpPr>
          <p:nvPr/>
        </p:nvSpPr>
        <p:spPr bwMode="auto">
          <a:xfrm>
            <a:off x="2416175" y="6507163"/>
            <a:ext cx="10572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0066FF"/>
                </a:solidFill>
              </a:rPr>
              <a:t>Poor precision</a:t>
            </a:r>
            <a:endParaRPr lang="en-US" altLang="en-US" sz="1800">
              <a:solidFill>
                <a:srgbClr val="0066FF"/>
              </a:solidFill>
            </a:endParaRPr>
          </a:p>
        </p:txBody>
      </p:sp>
      <p:sp>
        <p:nvSpPr>
          <p:cNvPr id="7196" name="Rectangle 44"/>
          <p:cNvSpPr>
            <a:spLocks noChangeArrowheads="1"/>
          </p:cNvSpPr>
          <p:nvPr/>
        </p:nvSpPr>
        <p:spPr bwMode="auto">
          <a:xfrm>
            <a:off x="4772025" y="3832225"/>
            <a:ext cx="103028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0066FF"/>
                </a:solidFill>
              </a:rPr>
              <a:t>Poor trueness</a:t>
            </a:r>
            <a:endParaRPr lang="en-US" altLang="en-US" sz="1800">
              <a:solidFill>
                <a:srgbClr val="0066FF"/>
              </a:solidFill>
            </a:endParaRPr>
          </a:p>
        </p:txBody>
      </p:sp>
      <p:sp>
        <p:nvSpPr>
          <p:cNvPr id="7197" name="Rectangle 45"/>
          <p:cNvSpPr>
            <a:spLocks noChangeArrowheads="1"/>
          </p:cNvSpPr>
          <p:nvPr/>
        </p:nvSpPr>
        <p:spPr bwMode="auto">
          <a:xfrm>
            <a:off x="4772025" y="4022725"/>
            <a:ext cx="1112838"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0066FF"/>
                </a:solidFill>
              </a:rPr>
              <a:t>Good precision</a:t>
            </a:r>
            <a:endParaRPr lang="en-US" altLang="en-US" sz="1800">
              <a:solidFill>
                <a:srgbClr val="0066FF"/>
              </a:solidFill>
            </a:endParaRPr>
          </a:p>
        </p:txBody>
      </p:sp>
      <p:sp>
        <p:nvSpPr>
          <p:cNvPr id="7198" name="Rectangle 46"/>
          <p:cNvSpPr>
            <a:spLocks noChangeArrowheads="1"/>
          </p:cNvSpPr>
          <p:nvPr/>
        </p:nvSpPr>
        <p:spPr bwMode="auto">
          <a:xfrm>
            <a:off x="4795838" y="6311900"/>
            <a:ext cx="1030287" cy="19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0066FF"/>
                </a:solidFill>
              </a:rPr>
              <a:t>Poor trueness</a:t>
            </a:r>
          </a:p>
        </p:txBody>
      </p:sp>
      <p:sp>
        <p:nvSpPr>
          <p:cNvPr id="7199" name="Rectangle 47"/>
          <p:cNvSpPr>
            <a:spLocks noChangeArrowheads="1"/>
          </p:cNvSpPr>
          <p:nvPr/>
        </p:nvSpPr>
        <p:spPr bwMode="auto">
          <a:xfrm>
            <a:off x="4795838" y="6503988"/>
            <a:ext cx="1057275" cy="198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300">
                <a:solidFill>
                  <a:srgbClr val="0066FF"/>
                </a:solidFill>
              </a:rPr>
              <a:t>Poor precision</a:t>
            </a:r>
          </a:p>
        </p:txBody>
      </p:sp>
      <p:pic>
        <p:nvPicPr>
          <p:cNvPr id="2" name="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248900" y="6005513"/>
            <a:ext cx="609600" cy="609600"/>
          </a:xfrm>
          <a:prstGeom prst="rect">
            <a:avLst/>
          </a:prstGeom>
        </p:spPr>
      </p:pic>
    </p:spTree>
    <p:custDataLst>
      <p:tags r:id="rId1"/>
    </p:custDataLst>
    <p:extLst>
      <p:ext uri="{BB962C8B-B14F-4D97-AF65-F5344CB8AC3E}">
        <p14:creationId xmlns:p14="http://schemas.microsoft.com/office/powerpoint/2010/main" val="1761605717"/>
      </p:ext>
    </p:extLst>
  </p:cSld>
  <p:clrMapOvr>
    <a:masterClrMapping/>
  </p:clrMapOvr>
  <mc:AlternateContent xmlns:mc="http://schemas.openxmlformats.org/markup-compatibility/2006" xmlns:p14="http://schemas.microsoft.com/office/powerpoint/2010/main">
    <mc:Choice Requires="p14">
      <p:transition spd="med" p14:dur="700" advTm="48350">
        <p:fade/>
      </p:transition>
    </mc:Choice>
    <mc:Fallback xmlns="">
      <p:transition spd="med" advTm="4835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48042"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08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08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6081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608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3"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3" objId="2"/>
        <p14:stopEvt time="48091" objId="2"/>
      </p14:showEvtLst>
    </p:ext>
  </p:extLs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p:txBody>
          <a:bodyPr/>
          <a:lstStyle/>
          <a:p>
            <a:pPr eaLnBrk="1" hangingPunct="1"/>
            <a:r>
              <a:rPr lang="en-US" altLang="en-US"/>
              <a:t>Sample Queue Design</a:t>
            </a:r>
          </a:p>
        </p:txBody>
      </p:sp>
      <p:sp>
        <p:nvSpPr>
          <p:cNvPr id="23555" name="Rectangle 3"/>
          <p:cNvSpPr>
            <a:spLocks noGrp="1" noChangeArrowheads="1"/>
          </p:cNvSpPr>
          <p:nvPr>
            <p:ph type="body" idx="1"/>
          </p:nvPr>
        </p:nvSpPr>
        <p:spPr>
          <a:xfrm>
            <a:off x="914400" y="1600200"/>
            <a:ext cx="7924800" cy="4530725"/>
          </a:xfrm>
        </p:spPr>
        <p:txBody>
          <a:bodyPr/>
          <a:lstStyle/>
          <a:p>
            <a:pPr eaLnBrk="1" hangingPunct="1">
              <a:lnSpc>
                <a:spcPct val="90000"/>
              </a:lnSpc>
              <a:spcBef>
                <a:spcPts val="1200"/>
              </a:spcBef>
              <a:spcAft>
                <a:spcPct val="50000"/>
              </a:spcAft>
            </a:pPr>
            <a:r>
              <a:rPr lang="en-US" altLang="en-US" sz="2000" dirty="0"/>
              <a:t>When practical, the number of vials with calibrants measured should be comparable to the number of vials measured with unknown samples</a:t>
            </a:r>
          </a:p>
          <a:p>
            <a:pPr eaLnBrk="1" hangingPunct="1">
              <a:lnSpc>
                <a:spcPct val="90000"/>
              </a:lnSpc>
              <a:spcBef>
                <a:spcPts val="1200"/>
              </a:spcBef>
              <a:spcAft>
                <a:spcPct val="50000"/>
              </a:spcAft>
            </a:pPr>
            <a:r>
              <a:rPr lang="en-US" altLang="en-US" sz="2000" dirty="0"/>
              <a:t>Intersperse calibrants and unknowns in the sample queue</a:t>
            </a:r>
          </a:p>
          <a:p>
            <a:pPr eaLnBrk="1" hangingPunct="1">
              <a:lnSpc>
                <a:spcPct val="90000"/>
              </a:lnSpc>
              <a:spcBef>
                <a:spcPts val="1200"/>
              </a:spcBef>
              <a:spcAft>
                <a:spcPct val="50000"/>
              </a:spcAft>
            </a:pPr>
            <a:r>
              <a:rPr lang="en-US" altLang="en-US" sz="2000" dirty="0"/>
              <a:t>Order samples and calibrants using a random selection scheme</a:t>
            </a:r>
          </a:p>
          <a:p>
            <a:pPr eaLnBrk="1" hangingPunct="1">
              <a:lnSpc>
                <a:spcPct val="90000"/>
              </a:lnSpc>
              <a:spcBef>
                <a:spcPts val="1200"/>
              </a:spcBef>
              <a:spcAft>
                <a:spcPct val="50000"/>
              </a:spcAft>
            </a:pPr>
            <a:r>
              <a:rPr lang="en-US" altLang="en-US" sz="2000" dirty="0"/>
              <a:t>To permit assessment of within sample and between sample effects, process subsamples from a single bottle for comparison with samples from multiple bottles</a:t>
            </a:r>
          </a:p>
          <a:p>
            <a:pPr eaLnBrk="1" hangingPunct="1">
              <a:lnSpc>
                <a:spcPct val="90000"/>
              </a:lnSpc>
              <a:spcBef>
                <a:spcPts val="1200"/>
              </a:spcBef>
            </a:pPr>
            <a:r>
              <a:rPr lang="en-US" altLang="en-US" sz="2000" dirty="0"/>
              <a:t>Plot measurements </a:t>
            </a:r>
          </a:p>
          <a:p>
            <a:pPr lvl="1" eaLnBrk="1" hangingPunct="1">
              <a:lnSpc>
                <a:spcPct val="90000"/>
              </a:lnSpc>
            </a:pPr>
            <a:r>
              <a:rPr lang="en-US" altLang="en-US" sz="2000" dirty="0"/>
              <a:t>Levels vs run order</a:t>
            </a:r>
          </a:p>
          <a:p>
            <a:pPr lvl="1" eaLnBrk="1" hangingPunct="1">
              <a:lnSpc>
                <a:spcPct val="90000"/>
              </a:lnSpc>
            </a:pPr>
            <a:r>
              <a:rPr lang="en-US" altLang="en-US" sz="2000" dirty="0"/>
              <a:t>Levels vs sample processing order (or bottle fill order)</a:t>
            </a:r>
          </a:p>
          <a:p>
            <a:pPr eaLnBrk="1" hangingPunct="1">
              <a:lnSpc>
                <a:spcPct val="90000"/>
              </a:lnSpc>
              <a:spcAft>
                <a:spcPct val="50000"/>
              </a:spcAft>
            </a:pPr>
            <a:endParaRPr lang="en-US" altLang="en-US" sz="2000" dirty="0"/>
          </a:p>
        </p:txBody>
      </p:sp>
      <p:pic>
        <p:nvPicPr>
          <p:cNvPr id="2" name="20">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302875" y="6243638"/>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91947">
        <p:fade/>
      </p:transition>
    </mc:Choice>
    <mc:Fallback xmlns="">
      <p:transition spd="med" advTm="91947">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90929"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355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3555">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3555">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3555">
                                            <p:txEl>
                                              <p:pRg st="3" end="3"/>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3555">
                                            <p:txEl>
                                              <p:pRg st="4" end="4"/>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3555">
                                            <p:txEl>
                                              <p:pRg st="5" end="5"/>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355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31"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7" objId="2"/>
        <p14:stopEvt time="90983" objId="2"/>
      </p14:showEvtLst>
    </p:ext>
  </p:extLs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5"/>
          <p:cNvSpPr>
            <a:spLocks noGrp="1" noChangeArrowheads="1"/>
          </p:cNvSpPr>
          <p:nvPr>
            <p:ph type="title"/>
          </p:nvPr>
        </p:nvSpPr>
        <p:spPr/>
        <p:txBody>
          <a:bodyPr/>
          <a:lstStyle/>
          <a:p>
            <a:pPr eaLnBrk="1" hangingPunct="1"/>
            <a:r>
              <a:rPr lang="en-US" altLang="en-US"/>
              <a:t>Drift and Inhomogeneity</a:t>
            </a:r>
          </a:p>
        </p:txBody>
      </p:sp>
      <p:sp>
        <p:nvSpPr>
          <p:cNvPr id="33795" name="Text Box 7"/>
          <p:cNvSpPr txBox="1">
            <a:spLocks noChangeArrowheads="1"/>
          </p:cNvSpPr>
          <p:nvPr/>
        </p:nvSpPr>
        <p:spPr bwMode="auto">
          <a:xfrm>
            <a:off x="914400" y="1295400"/>
            <a:ext cx="7391400" cy="784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50000"/>
              </a:spcBef>
              <a:buClrTx/>
              <a:buSzTx/>
              <a:buFont typeface="Wingdings" panose="05000000000000000000" pitchFamily="2" charset="2"/>
              <a:buNone/>
            </a:pPr>
            <a:r>
              <a:rPr lang="en-US" altLang="en-US" sz="1800">
                <a:solidFill>
                  <a:srgbClr val="0066FF"/>
                </a:solidFill>
              </a:rPr>
              <a:t>Randomize samples and calibrants in processing stream</a:t>
            </a:r>
          </a:p>
          <a:p>
            <a:pPr eaLnBrk="1" hangingPunct="1">
              <a:spcBef>
                <a:spcPct val="50000"/>
              </a:spcBef>
              <a:buClrTx/>
              <a:buSzTx/>
              <a:buFontTx/>
              <a:buNone/>
            </a:pPr>
            <a:r>
              <a:rPr lang="en-US" altLang="en-US" sz="1800">
                <a:solidFill>
                  <a:srgbClr val="0066FF"/>
                </a:solidFill>
              </a:rPr>
              <a:t>Plot data as a function of run order and processing order</a:t>
            </a:r>
          </a:p>
        </p:txBody>
      </p:sp>
      <p:sp>
        <p:nvSpPr>
          <p:cNvPr id="33796" name="Freeform 1025"/>
          <p:cNvSpPr>
            <a:spLocks/>
          </p:cNvSpPr>
          <p:nvPr/>
        </p:nvSpPr>
        <p:spPr bwMode="auto">
          <a:xfrm>
            <a:off x="3032125" y="4992688"/>
            <a:ext cx="4763" cy="3175"/>
          </a:xfrm>
          <a:custGeom>
            <a:avLst/>
            <a:gdLst>
              <a:gd name="T0" fmla="*/ 2147483646 w 3"/>
              <a:gd name="T1" fmla="*/ 0 h 2"/>
              <a:gd name="T2" fmla="*/ 2147483646 w 3"/>
              <a:gd name="T3" fmla="*/ 0 h 2"/>
              <a:gd name="T4" fmla="*/ 0 w 3"/>
              <a:gd name="T5" fmla="*/ 0 h 2"/>
              <a:gd name="T6" fmla="*/ 0 w 3"/>
              <a:gd name="T7" fmla="*/ 2147483646 h 2"/>
              <a:gd name="T8" fmla="*/ 2147483646 w 3"/>
              <a:gd name="T9" fmla="*/ 2147483646 h 2"/>
              <a:gd name="T10" fmla="*/ 2147483646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0"/>
                </a:moveTo>
                <a:lnTo>
                  <a:pt x="3" y="0"/>
                </a:lnTo>
                <a:lnTo>
                  <a:pt x="0" y="0"/>
                </a:lnTo>
                <a:lnTo>
                  <a:pt x="0" y="2"/>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97" name="Freeform 1032"/>
          <p:cNvSpPr>
            <a:spLocks/>
          </p:cNvSpPr>
          <p:nvPr/>
        </p:nvSpPr>
        <p:spPr bwMode="auto">
          <a:xfrm>
            <a:off x="2976563" y="4992688"/>
            <a:ext cx="3175" cy="3175"/>
          </a:xfrm>
          <a:custGeom>
            <a:avLst/>
            <a:gdLst>
              <a:gd name="T0" fmla="*/ 0 w 2"/>
              <a:gd name="T1" fmla="*/ 2147483646 h 2"/>
              <a:gd name="T2" fmla="*/ 2147483646 w 2"/>
              <a:gd name="T3" fmla="*/ 2147483646 h 2"/>
              <a:gd name="T4" fmla="*/ 2147483646 w 2"/>
              <a:gd name="T5" fmla="*/ 2147483646 h 2"/>
              <a:gd name="T6" fmla="*/ 2147483646 w 2"/>
              <a:gd name="T7" fmla="*/ 2147483646 h 2"/>
              <a:gd name="T8" fmla="*/ 2147483646 w 2"/>
              <a:gd name="T9" fmla="*/ 2147483646 h 2"/>
              <a:gd name="T10" fmla="*/ 0 w 2"/>
              <a:gd name="T11" fmla="*/ 2147483646 h 2"/>
              <a:gd name="T12" fmla="*/ 0 w 2"/>
              <a:gd name="T13" fmla="*/ 0 h 2"/>
              <a:gd name="T14" fmla="*/ 0 w 2"/>
              <a:gd name="T15" fmla="*/ 2147483646 h 2"/>
              <a:gd name="T16" fmla="*/ 0 w 2"/>
              <a:gd name="T17" fmla="*/ 2147483646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2" y="2"/>
                </a:lnTo>
                <a:lnTo>
                  <a:pt x="0"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98" name="Freeform 1365"/>
          <p:cNvSpPr>
            <a:spLocks/>
          </p:cNvSpPr>
          <p:nvPr/>
        </p:nvSpPr>
        <p:spPr bwMode="auto">
          <a:xfrm>
            <a:off x="3668713" y="3719513"/>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7" h="1587">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799" name="Freeform 1369"/>
          <p:cNvSpPr>
            <a:spLocks/>
          </p:cNvSpPr>
          <p:nvPr/>
        </p:nvSpPr>
        <p:spPr bwMode="auto">
          <a:xfrm>
            <a:off x="3722688" y="3719513"/>
            <a:ext cx="3175" cy="1587"/>
          </a:xfrm>
          <a:custGeom>
            <a:avLst/>
            <a:gdLst>
              <a:gd name="T0" fmla="*/ 0 w 2"/>
              <a:gd name="T1" fmla="*/ 0 h 1587"/>
              <a:gd name="T2" fmla="*/ 2147483646 w 2"/>
              <a:gd name="T3" fmla="*/ 0 h 1587"/>
              <a:gd name="T4" fmla="*/ 2147483646 w 2"/>
              <a:gd name="T5" fmla="*/ 0 h 1587"/>
              <a:gd name="T6" fmla="*/ 2147483646 w 2"/>
              <a:gd name="T7" fmla="*/ 0 h 1587"/>
              <a:gd name="T8" fmla="*/ 2147483646 w 2"/>
              <a:gd name="T9" fmla="*/ 0 h 1587"/>
              <a:gd name="T10" fmla="*/ 0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0" name="Freeform 1385"/>
          <p:cNvSpPr>
            <a:spLocks/>
          </p:cNvSpPr>
          <p:nvPr/>
        </p:nvSpPr>
        <p:spPr bwMode="auto">
          <a:xfrm>
            <a:off x="3714750" y="3711575"/>
            <a:ext cx="1588" cy="4763"/>
          </a:xfrm>
          <a:custGeom>
            <a:avLst/>
            <a:gdLst>
              <a:gd name="T0" fmla="*/ 0 w 1588"/>
              <a:gd name="T1" fmla="*/ 2147483646 h 3"/>
              <a:gd name="T2" fmla="*/ 0 w 1588"/>
              <a:gd name="T3" fmla="*/ 0 h 3"/>
              <a:gd name="T4" fmla="*/ 0 w 1588"/>
              <a:gd name="T5" fmla="*/ 0 h 3"/>
              <a:gd name="T6" fmla="*/ 0 w 1588"/>
              <a:gd name="T7" fmla="*/ 0 h 3"/>
              <a:gd name="T8" fmla="*/ 0 w 1588"/>
              <a:gd name="T9" fmla="*/ 0 h 3"/>
              <a:gd name="T10" fmla="*/ 0 w 1588"/>
              <a:gd name="T11" fmla="*/ 2147483646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8" h="3">
                <a:moveTo>
                  <a:pt x="0" y="3"/>
                </a:move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1" name="Freeform 1404"/>
          <p:cNvSpPr>
            <a:spLocks/>
          </p:cNvSpPr>
          <p:nvPr/>
        </p:nvSpPr>
        <p:spPr bwMode="auto">
          <a:xfrm>
            <a:off x="3763963" y="3673475"/>
            <a:ext cx="4762" cy="1588"/>
          </a:xfrm>
          <a:custGeom>
            <a:avLst/>
            <a:gdLst>
              <a:gd name="T0" fmla="*/ 2147483646 w 3"/>
              <a:gd name="T1" fmla="*/ 0 h 1588"/>
              <a:gd name="T2" fmla="*/ 0 w 3"/>
              <a:gd name="T3" fmla="*/ 0 h 1588"/>
              <a:gd name="T4" fmla="*/ 0 w 3"/>
              <a:gd name="T5" fmla="*/ 0 h 1588"/>
              <a:gd name="T6" fmla="*/ 0 w 3"/>
              <a:gd name="T7" fmla="*/ 0 h 1588"/>
              <a:gd name="T8" fmla="*/ 0 w 3"/>
              <a:gd name="T9" fmla="*/ 0 h 1588"/>
              <a:gd name="T10" fmla="*/ 2147483646 w 3"/>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88">
                <a:moveTo>
                  <a:pt x="3" y="0"/>
                </a:moveTo>
                <a:lnTo>
                  <a:pt x="0"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2" name="Freeform 1414"/>
          <p:cNvSpPr>
            <a:spLocks/>
          </p:cNvSpPr>
          <p:nvPr/>
        </p:nvSpPr>
        <p:spPr bwMode="auto">
          <a:xfrm>
            <a:off x="3792538" y="3641725"/>
            <a:ext cx="3175" cy="3175"/>
          </a:xfrm>
          <a:custGeom>
            <a:avLst/>
            <a:gdLst>
              <a:gd name="T0" fmla="*/ 0 w 2"/>
              <a:gd name="T1" fmla="*/ 0 h 2"/>
              <a:gd name="T2" fmla="*/ 0 w 2"/>
              <a:gd name="T3" fmla="*/ 2147483646 h 2"/>
              <a:gd name="T4" fmla="*/ 0 w 2"/>
              <a:gd name="T5" fmla="*/ 2147483646 h 2"/>
              <a:gd name="T6" fmla="*/ 0 w 2"/>
              <a:gd name="T7" fmla="*/ 2147483646 h 2"/>
              <a:gd name="T8" fmla="*/ 0 w 2"/>
              <a:gd name="T9" fmla="*/ 2147483646 h 2"/>
              <a:gd name="T10" fmla="*/ 0 w 2"/>
              <a:gd name="T11" fmla="*/ 0 h 2"/>
              <a:gd name="T12" fmla="*/ 2147483646 w 2"/>
              <a:gd name="T13" fmla="*/ 0 h 2"/>
              <a:gd name="T14" fmla="*/ 0 w 2"/>
              <a:gd name="T15" fmla="*/ 0 h 2"/>
              <a:gd name="T16" fmla="*/ 0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0"/>
                </a:moveTo>
                <a:lnTo>
                  <a:pt x="0" y="2"/>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3" name="Freeform 2226"/>
          <p:cNvSpPr>
            <a:spLocks/>
          </p:cNvSpPr>
          <p:nvPr/>
        </p:nvSpPr>
        <p:spPr bwMode="auto">
          <a:xfrm>
            <a:off x="4570413" y="4926013"/>
            <a:ext cx="3175" cy="1587"/>
          </a:xfrm>
          <a:custGeom>
            <a:avLst/>
            <a:gdLst>
              <a:gd name="T0" fmla="*/ 2147483646 w 2"/>
              <a:gd name="T1" fmla="*/ 0 h 1587"/>
              <a:gd name="T2" fmla="*/ 0 w 2"/>
              <a:gd name="T3" fmla="*/ 0 h 1587"/>
              <a:gd name="T4" fmla="*/ 0 w 2"/>
              <a:gd name="T5" fmla="*/ 0 h 1587"/>
              <a:gd name="T6" fmla="*/ 0 w 2"/>
              <a:gd name="T7" fmla="*/ 0 h 1587"/>
              <a:gd name="T8" fmla="*/ 0 w 2"/>
              <a:gd name="T9" fmla="*/ 0 h 1587"/>
              <a:gd name="T10" fmla="*/ 2147483646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4" name="Freeform 2227"/>
          <p:cNvSpPr>
            <a:spLocks/>
          </p:cNvSpPr>
          <p:nvPr/>
        </p:nvSpPr>
        <p:spPr bwMode="auto">
          <a:xfrm>
            <a:off x="4570413" y="4919663"/>
            <a:ext cx="3175" cy="6350"/>
          </a:xfrm>
          <a:custGeom>
            <a:avLst/>
            <a:gdLst>
              <a:gd name="T0" fmla="*/ 0 w 2"/>
              <a:gd name="T1" fmla="*/ 0 h 4"/>
              <a:gd name="T2" fmla="*/ 0 w 2"/>
              <a:gd name="T3" fmla="*/ 0 h 4"/>
              <a:gd name="T4" fmla="*/ 0 w 2"/>
              <a:gd name="T5" fmla="*/ 2147483646 h 4"/>
              <a:gd name="T6" fmla="*/ 2147483646 w 2"/>
              <a:gd name="T7" fmla="*/ 2147483646 h 4"/>
              <a:gd name="T8" fmla="*/ 2147483646 w 2"/>
              <a:gd name="T9" fmla="*/ 0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lnTo>
                  <a:pt x="0" y="0"/>
                </a:lnTo>
                <a:lnTo>
                  <a:pt x="0" y="4"/>
                </a:lnTo>
                <a:lnTo>
                  <a:pt x="2" y="4"/>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5" name="Freeform 2232"/>
          <p:cNvSpPr>
            <a:spLocks/>
          </p:cNvSpPr>
          <p:nvPr/>
        </p:nvSpPr>
        <p:spPr bwMode="auto">
          <a:xfrm>
            <a:off x="4625975" y="4926013"/>
            <a:ext cx="4763" cy="1587"/>
          </a:xfrm>
          <a:custGeom>
            <a:avLst/>
            <a:gdLst>
              <a:gd name="T0" fmla="*/ 0 w 3"/>
              <a:gd name="T1" fmla="*/ 0 h 1587"/>
              <a:gd name="T2" fmla="*/ 2147483646 w 3"/>
              <a:gd name="T3" fmla="*/ 0 h 1587"/>
              <a:gd name="T4" fmla="*/ 2147483646 w 3"/>
              <a:gd name="T5" fmla="*/ 0 h 1587"/>
              <a:gd name="T6" fmla="*/ 2147483646 w 3"/>
              <a:gd name="T7" fmla="*/ 0 h 1587"/>
              <a:gd name="T8" fmla="*/ 2147483646 w 3"/>
              <a:gd name="T9" fmla="*/ 0 h 1587"/>
              <a:gd name="T10" fmla="*/ 0 w 3"/>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87">
                <a:moveTo>
                  <a:pt x="0" y="0"/>
                </a:move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6" name="Freeform 2246"/>
          <p:cNvSpPr>
            <a:spLocks/>
          </p:cNvSpPr>
          <p:nvPr/>
        </p:nvSpPr>
        <p:spPr bwMode="auto">
          <a:xfrm>
            <a:off x="4686300" y="5056188"/>
            <a:ext cx="6350" cy="3175"/>
          </a:xfrm>
          <a:custGeom>
            <a:avLst/>
            <a:gdLst>
              <a:gd name="T0" fmla="*/ 0 w 4"/>
              <a:gd name="T1" fmla="*/ 2147483646 h 2"/>
              <a:gd name="T2" fmla="*/ 0 w 4"/>
              <a:gd name="T3" fmla="*/ 2147483646 h 2"/>
              <a:gd name="T4" fmla="*/ 2147483646 w 4"/>
              <a:gd name="T5" fmla="*/ 2147483646 h 2"/>
              <a:gd name="T6" fmla="*/ 2147483646 w 4"/>
              <a:gd name="T7" fmla="*/ 0 h 2"/>
              <a:gd name="T8" fmla="*/ 0 w 4"/>
              <a:gd name="T9" fmla="*/ 0 h 2"/>
              <a:gd name="T10" fmla="*/ 0 w 4"/>
              <a:gd name="T11" fmla="*/ 214748364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2"/>
                </a:moveTo>
                <a:lnTo>
                  <a:pt x="0" y="2"/>
                </a:lnTo>
                <a:lnTo>
                  <a:pt x="4" y="2"/>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7" name="Freeform 2247"/>
          <p:cNvSpPr>
            <a:spLocks/>
          </p:cNvSpPr>
          <p:nvPr/>
        </p:nvSpPr>
        <p:spPr bwMode="auto">
          <a:xfrm>
            <a:off x="4686300" y="5056188"/>
            <a:ext cx="6350" cy="3175"/>
          </a:xfrm>
          <a:custGeom>
            <a:avLst/>
            <a:gdLst>
              <a:gd name="T0" fmla="*/ 2147483646 w 4"/>
              <a:gd name="T1" fmla="*/ 2147483646 h 2"/>
              <a:gd name="T2" fmla="*/ 2147483646 w 4"/>
              <a:gd name="T3" fmla="*/ 0 h 2"/>
              <a:gd name="T4" fmla="*/ 0 w 4"/>
              <a:gd name="T5" fmla="*/ 0 h 2"/>
              <a:gd name="T6" fmla="*/ 0 w 4"/>
              <a:gd name="T7" fmla="*/ 2147483646 h 2"/>
              <a:gd name="T8" fmla="*/ 2147483646 w 4"/>
              <a:gd name="T9" fmla="*/ 2147483646 h 2"/>
              <a:gd name="T10" fmla="*/ 2147483646 w 4"/>
              <a:gd name="T11" fmla="*/ 2147483646 h 2"/>
              <a:gd name="T12" fmla="*/ 2147483646 w 4"/>
              <a:gd name="T13" fmla="*/ 2147483646 h 2"/>
              <a:gd name="T14" fmla="*/ 2147483646 w 4"/>
              <a:gd name="T15" fmla="*/ 2147483646 h 2"/>
              <a:gd name="T16" fmla="*/ 2147483646 w 4"/>
              <a:gd name="T17" fmla="*/ 2147483646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4" y="2"/>
                </a:moveTo>
                <a:lnTo>
                  <a:pt x="4" y="0"/>
                </a:lnTo>
                <a:lnTo>
                  <a:pt x="0" y="0"/>
                </a:lnTo>
                <a:lnTo>
                  <a:pt x="0"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8" name="Freeform 2254"/>
          <p:cNvSpPr>
            <a:spLocks/>
          </p:cNvSpPr>
          <p:nvPr/>
        </p:nvSpPr>
        <p:spPr bwMode="auto">
          <a:xfrm>
            <a:off x="4741863" y="5056188"/>
            <a:ext cx="4762" cy="3175"/>
          </a:xfrm>
          <a:custGeom>
            <a:avLst/>
            <a:gdLst>
              <a:gd name="T0" fmla="*/ 2147483646 w 3"/>
              <a:gd name="T1" fmla="*/ 0 h 2"/>
              <a:gd name="T2" fmla="*/ 0 w 3"/>
              <a:gd name="T3" fmla="*/ 0 h 2"/>
              <a:gd name="T4" fmla="*/ 0 w 3"/>
              <a:gd name="T5" fmla="*/ 0 h 2"/>
              <a:gd name="T6" fmla="*/ 0 w 3"/>
              <a:gd name="T7" fmla="*/ 0 h 2"/>
              <a:gd name="T8" fmla="*/ 0 w 3"/>
              <a:gd name="T9" fmla="*/ 0 h 2"/>
              <a:gd name="T10" fmla="*/ 2147483646 w 3"/>
              <a:gd name="T11" fmla="*/ 0 h 2"/>
              <a:gd name="T12" fmla="*/ 2147483646 w 3"/>
              <a:gd name="T13" fmla="*/ 2147483646 h 2"/>
              <a:gd name="T14" fmla="*/ 2147483646 w 3"/>
              <a:gd name="T15" fmla="*/ 0 h 2"/>
              <a:gd name="T16" fmla="*/ 2147483646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3" y="0"/>
                </a:moveTo>
                <a:lnTo>
                  <a:pt x="0" y="0"/>
                </a:lnTo>
                <a:lnTo>
                  <a:pt x="3" y="0"/>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9" name="Freeform 2296"/>
          <p:cNvSpPr>
            <a:spLocks/>
          </p:cNvSpPr>
          <p:nvPr/>
        </p:nvSpPr>
        <p:spPr bwMode="auto">
          <a:xfrm>
            <a:off x="4833938" y="5084763"/>
            <a:ext cx="7937" cy="3175"/>
          </a:xfrm>
          <a:custGeom>
            <a:avLst/>
            <a:gdLst>
              <a:gd name="T0" fmla="*/ 2147483646 w 5"/>
              <a:gd name="T1" fmla="*/ 2147483646 h 2"/>
              <a:gd name="T2" fmla="*/ 2147483646 w 5"/>
              <a:gd name="T3" fmla="*/ 0 h 2"/>
              <a:gd name="T4" fmla="*/ 0 w 5"/>
              <a:gd name="T5" fmla="*/ 0 h 2"/>
              <a:gd name="T6" fmla="*/ 0 w 5"/>
              <a:gd name="T7" fmla="*/ 2147483646 h 2"/>
              <a:gd name="T8" fmla="*/ 2147483646 w 5"/>
              <a:gd name="T9" fmla="*/ 2147483646 h 2"/>
              <a:gd name="T10" fmla="*/ 2147483646 w 5"/>
              <a:gd name="T11" fmla="*/ 214748364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2"/>
                </a:moveTo>
                <a:lnTo>
                  <a:pt x="5" y="0"/>
                </a:lnTo>
                <a:lnTo>
                  <a:pt x="0" y="0"/>
                </a:lnTo>
                <a:lnTo>
                  <a:pt x="0"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0" name="Freeform 24"/>
          <p:cNvSpPr>
            <a:spLocks/>
          </p:cNvSpPr>
          <p:nvPr/>
        </p:nvSpPr>
        <p:spPr bwMode="auto">
          <a:xfrm>
            <a:off x="1790700" y="3933825"/>
            <a:ext cx="23813" cy="3175"/>
          </a:xfrm>
          <a:custGeom>
            <a:avLst/>
            <a:gdLst>
              <a:gd name="T0" fmla="*/ 2147483646 w 15"/>
              <a:gd name="T1" fmla="*/ 2147483646 h 2"/>
              <a:gd name="T2" fmla="*/ 2147483646 w 15"/>
              <a:gd name="T3" fmla="*/ 0 h 2"/>
              <a:gd name="T4" fmla="*/ 0 w 15"/>
              <a:gd name="T5" fmla="*/ 0 h 2"/>
              <a:gd name="T6" fmla="*/ 0 w 15"/>
              <a:gd name="T7" fmla="*/ 2147483646 h 2"/>
              <a:gd name="T8" fmla="*/ 2147483646 w 15"/>
              <a:gd name="T9" fmla="*/ 2147483646 h 2"/>
              <a:gd name="T10" fmla="*/ 2147483646 w 15"/>
              <a:gd name="T11" fmla="*/ 2147483646 h 2"/>
              <a:gd name="T12" fmla="*/ 2147483646 w 15"/>
              <a:gd name="T13" fmla="*/ 2147483646 h 2"/>
              <a:gd name="T14" fmla="*/ 2147483646 w 15"/>
              <a:gd name="T15" fmla="*/ 0 h 2"/>
              <a:gd name="T16" fmla="*/ 2147483646 w 15"/>
              <a:gd name="T17" fmla="*/ 0 h 2"/>
              <a:gd name="T18" fmla="*/ 2147483646 w 15"/>
              <a:gd name="T19" fmla="*/ 2147483646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
                <a:moveTo>
                  <a:pt x="15" y="2"/>
                </a:moveTo>
                <a:lnTo>
                  <a:pt x="15" y="0"/>
                </a:lnTo>
                <a:lnTo>
                  <a:pt x="0" y="0"/>
                </a:lnTo>
                <a:lnTo>
                  <a:pt x="0" y="2"/>
                </a:lnTo>
                <a:lnTo>
                  <a:pt x="15" y="2"/>
                </a:lnTo>
                <a:lnTo>
                  <a:pt x="15"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1" name="Freeform 78"/>
          <p:cNvSpPr>
            <a:spLocks/>
          </p:cNvSpPr>
          <p:nvPr/>
        </p:nvSpPr>
        <p:spPr bwMode="auto">
          <a:xfrm>
            <a:off x="1836738" y="3690938"/>
            <a:ext cx="3175" cy="1587"/>
          </a:xfrm>
          <a:custGeom>
            <a:avLst/>
            <a:gdLst>
              <a:gd name="T0" fmla="*/ 2147483646 w 2"/>
              <a:gd name="T1" fmla="*/ 0 h 1587"/>
              <a:gd name="T2" fmla="*/ 0 w 2"/>
              <a:gd name="T3" fmla="*/ 0 h 1587"/>
              <a:gd name="T4" fmla="*/ 0 w 2"/>
              <a:gd name="T5" fmla="*/ 0 h 1587"/>
              <a:gd name="T6" fmla="*/ 0 w 2"/>
              <a:gd name="T7" fmla="*/ 0 h 1587"/>
              <a:gd name="T8" fmla="*/ 0 w 2"/>
              <a:gd name="T9" fmla="*/ 0 h 1587"/>
              <a:gd name="T10" fmla="*/ 2147483646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2" name="Freeform 84"/>
          <p:cNvSpPr>
            <a:spLocks/>
          </p:cNvSpPr>
          <p:nvPr/>
        </p:nvSpPr>
        <p:spPr bwMode="auto">
          <a:xfrm>
            <a:off x="1892300" y="3687763"/>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8" h="2">
                <a:moveTo>
                  <a:pt x="0" y="0"/>
                </a:move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3" name="Freeform 98"/>
          <p:cNvSpPr>
            <a:spLocks/>
          </p:cNvSpPr>
          <p:nvPr/>
        </p:nvSpPr>
        <p:spPr bwMode="auto">
          <a:xfrm>
            <a:off x="1882775" y="3378200"/>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4" name="Freeform 101"/>
          <p:cNvSpPr>
            <a:spLocks/>
          </p:cNvSpPr>
          <p:nvPr/>
        </p:nvSpPr>
        <p:spPr bwMode="auto">
          <a:xfrm>
            <a:off x="1909763" y="3346450"/>
            <a:ext cx="7937" cy="3175"/>
          </a:xfrm>
          <a:custGeom>
            <a:avLst/>
            <a:gdLst>
              <a:gd name="T0" fmla="*/ 2147483646 w 5"/>
              <a:gd name="T1" fmla="*/ 0 h 2"/>
              <a:gd name="T2" fmla="*/ 2147483646 w 5"/>
              <a:gd name="T3" fmla="*/ 0 h 2"/>
              <a:gd name="T4" fmla="*/ 0 w 5"/>
              <a:gd name="T5" fmla="*/ 0 h 2"/>
              <a:gd name="T6" fmla="*/ 0 w 5"/>
              <a:gd name="T7" fmla="*/ 2147483646 h 2"/>
              <a:gd name="T8" fmla="*/ 2147483646 w 5"/>
              <a:gd name="T9" fmla="*/ 2147483646 h 2"/>
              <a:gd name="T10" fmla="*/ 2147483646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lnTo>
                  <a:pt x="5" y="0"/>
                </a:lnTo>
                <a:lnTo>
                  <a:pt x="0" y="0"/>
                </a:lnTo>
                <a:lnTo>
                  <a:pt x="0" y="2"/>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5" name="Freeform 108"/>
          <p:cNvSpPr>
            <a:spLocks/>
          </p:cNvSpPr>
          <p:nvPr/>
        </p:nvSpPr>
        <p:spPr bwMode="auto">
          <a:xfrm>
            <a:off x="1909763" y="3346450"/>
            <a:ext cx="7937" cy="3175"/>
          </a:xfrm>
          <a:custGeom>
            <a:avLst/>
            <a:gdLst>
              <a:gd name="T0" fmla="*/ 2147483646 w 5"/>
              <a:gd name="T1" fmla="*/ 2147483646 h 2"/>
              <a:gd name="T2" fmla="*/ 2147483646 w 5"/>
              <a:gd name="T3" fmla="*/ 0 h 2"/>
              <a:gd name="T4" fmla="*/ 0 w 5"/>
              <a:gd name="T5" fmla="*/ 0 h 2"/>
              <a:gd name="T6" fmla="*/ 0 w 5"/>
              <a:gd name="T7" fmla="*/ 2147483646 h 2"/>
              <a:gd name="T8" fmla="*/ 2147483646 w 5"/>
              <a:gd name="T9" fmla="*/ 2147483646 h 2"/>
              <a:gd name="T10" fmla="*/ 2147483646 w 5"/>
              <a:gd name="T11" fmla="*/ 214748364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2"/>
                </a:moveTo>
                <a:lnTo>
                  <a:pt x="5" y="0"/>
                </a:lnTo>
                <a:lnTo>
                  <a:pt x="0" y="0"/>
                </a:lnTo>
                <a:lnTo>
                  <a:pt x="0"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6" name="Freeform 118"/>
          <p:cNvSpPr>
            <a:spLocks/>
          </p:cNvSpPr>
          <p:nvPr/>
        </p:nvSpPr>
        <p:spPr bwMode="auto">
          <a:xfrm>
            <a:off x="1931988" y="3684588"/>
            <a:ext cx="3175" cy="6350"/>
          </a:xfrm>
          <a:custGeom>
            <a:avLst/>
            <a:gdLst>
              <a:gd name="T0" fmla="*/ 0 w 2"/>
              <a:gd name="T1" fmla="*/ 0 h 4"/>
              <a:gd name="T2" fmla="*/ 0 w 2"/>
              <a:gd name="T3" fmla="*/ 0 h 4"/>
              <a:gd name="T4" fmla="*/ 0 w 2"/>
              <a:gd name="T5" fmla="*/ 2147483646 h 4"/>
              <a:gd name="T6" fmla="*/ 2147483646 w 2"/>
              <a:gd name="T7" fmla="*/ 2147483646 h 4"/>
              <a:gd name="T8" fmla="*/ 2147483646 w 2"/>
              <a:gd name="T9" fmla="*/ 0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lnTo>
                  <a:pt x="0" y="0"/>
                </a:lnTo>
                <a:lnTo>
                  <a:pt x="0" y="4"/>
                </a:lnTo>
                <a:lnTo>
                  <a:pt x="2" y="4"/>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7" name="Freeform 163"/>
          <p:cNvSpPr>
            <a:spLocks/>
          </p:cNvSpPr>
          <p:nvPr/>
        </p:nvSpPr>
        <p:spPr bwMode="auto">
          <a:xfrm>
            <a:off x="2085975" y="3436938"/>
            <a:ext cx="3175" cy="1587"/>
          </a:xfrm>
          <a:custGeom>
            <a:avLst/>
            <a:gdLst>
              <a:gd name="T0" fmla="*/ 0 w 2"/>
              <a:gd name="T1" fmla="*/ 0 h 1587"/>
              <a:gd name="T2" fmla="*/ 2147483646 w 2"/>
              <a:gd name="T3" fmla="*/ 0 h 1587"/>
              <a:gd name="T4" fmla="*/ 2147483646 w 2"/>
              <a:gd name="T5" fmla="*/ 0 h 1587"/>
              <a:gd name="T6" fmla="*/ 2147483646 w 2"/>
              <a:gd name="T7" fmla="*/ 0 h 1587"/>
              <a:gd name="T8" fmla="*/ 2147483646 w 2"/>
              <a:gd name="T9" fmla="*/ 0 h 1587"/>
              <a:gd name="T10" fmla="*/ 0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8" name="Freeform 168"/>
          <p:cNvSpPr>
            <a:spLocks/>
          </p:cNvSpPr>
          <p:nvPr/>
        </p:nvSpPr>
        <p:spPr bwMode="auto">
          <a:xfrm>
            <a:off x="2057400" y="3413125"/>
            <a:ext cx="4763" cy="3175"/>
          </a:xfrm>
          <a:custGeom>
            <a:avLst/>
            <a:gdLst>
              <a:gd name="T0" fmla="*/ 0 w 3"/>
              <a:gd name="T1" fmla="*/ 0 h 2"/>
              <a:gd name="T2" fmla="*/ 0 w 3"/>
              <a:gd name="T3" fmla="*/ 2147483646 h 2"/>
              <a:gd name="T4" fmla="*/ 0 w 3"/>
              <a:gd name="T5" fmla="*/ 2147483646 h 2"/>
              <a:gd name="T6" fmla="*/ 0 w 3"/>
              <a:gd name="T7" fmla="*/ 2147483646 h 2"/>
              <a:gd name="T8" fmla="*/ 0 w 3"/>
              <a:gd name="T9" fmla="*/ 2147483646 h 2"/>
              <a:gd name="T10" fmla="*/ 0 w 3"/>
              <a:gd name="T11" fmla="*/ 0 h 2"/>
              <a:gd name="T12" fmla="*/ 2147483646 w 3"/>
              <a:gd name="T13" fmla="*/ 0 h 2"/>
              <a:gd name="T14" fmla="*/ 0 w 3"/>
              <a:gd name="T15" fmla="*/ 0 h 2"/>
              <a:gd name="T16" fmla="*/ 0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0" y="0"/>
                </a:moveTo>
                <a:lnTo>
                  <a:pt x="0" y="2"/>
                </a:lnTo>
                <a:lnTo>
                  <a:pt x="0"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19" name="Freeform 199"/>
          <p:cNvSpPr>
            <a:spLocks/>
          </p:cNvSpPr>
          <p:nvPr/>
        </p:nvSpPr>
        <p:spPr bwMode="auto">
          <a:xfrm>
            <a:off x="2128838" y="3433763"/>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7" h="1587">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0" name="Freeform 420"/>
          <p:cNvSpPr>
            <a:spLocks/>
          </p:cNvSpPr>
          <p:nvPr/>
        </p:nvSpPr>
        <p:spPr bwMode="auto">
          <a:xfrm>
            <a:off x="2670175" y="3603625"/>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1" name="Freeform 426"/>
          <p:cNvSpPr>
            <a:spLocks/>
          </p:cNvSpPr>
          <p:nvPr/>
        </p:nvSpPr>
        <p:spPr bwMode="auto">
          <a:xfrm>
            <a:off x="2725738" y="3603625"/>
            <a:ext cx="4762" cy="1588"/>
          </a:xfrm>
          <a:custGeom>
            <a:avLst/>
            <a:gdLst>
              <a:gd name="T0" fmla="*/ 0 w 3"/>
              <a:gd name="T1" fmla="*/ 0 h 1588"/>
              <a:gd name="T2" fmla="*/ 2147483646 w 3"/>
              <a:gd name="T3" fmla="*/ 0 h 1588"/>
              <a:gd name="T4" fmla="*/ 2147483646 w 3"/>
              <a:gd name="T5" fmla="*/ 0 h 1588"/>
              <a:gd name="T6" fmla="*/ 2147483646 w 3"/>
              <a:gd name="T7" fmla="*/ 0 h 1588"/>
              <a:gd name="T8" fmla="*/ 2147483646 w 3"/>
              <a:gd name="T9" fmla="*/ 0 h 1588"/>
              <a:gd name="T10" fmla="*/ 0 w 3"/>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88">
                <a:moveTo>
                  <a:pt x="0" y="0"/>
                </a:move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2" name="Freeform 438"/>
          <p:cNvSpPr>
            <a:spLocks/>
          </p:cNvSpPr>
          <p:nvPr/>
        </p:nvSpPr>
        <p:spPr bwMode="auto">
          <a:xfrm>
            <a:off x="2744788" y="3575050"/>
            <a:ext cx="6350" cy="3175"/>
          </a:xfrm>
          <a:custGeom>
            <a:avLst/>
            <a:gdLst>
              <a:gd name="T0" fmla="*/ 0 w 4"/>
              <a:gd name="T1" fmla="*/ 2147483646 h 2"/>
              <a:gd name="T2" fmla="*/ 0 w 4"/>
              <a:gd name="T3" fmla="*/ 2147483646 h 2"/>
              <a:gd name="T4" fmla="*/ 2147483646 w 4"/>
              <a:gd name="T5" fmla="*/ 2147483646 h 2"/>
              <a:gd name="T6" fmla="*/ 2147483646 w 4"/>
              <a:gd name="T7" fmla="*/ 0 h 2"/>
              <a:gd name="T8" fmla="*/ 0 w 4"/>
              <a:gd name="T9" fmla="*/ 0 h 2"/>
              <a:gd name="T10" fmla="*/ 0 w 4"/>
              <a:gd name="T11" fmla="*/ 2147483646 h 2"/>
              <a:gd name="T12" fmla="*/ 0 w 4"/>
              <a:gd name="T13" fmla="*/ 2147483646 h 2"/>
              <a:gd name="T14" fmla="*/ 0 w 4"/>
              <a:gd name="T15" fmla="*/ 2147483646 h 2"/>
              <a:gd name="T16" fmla="*/ 0 w 4"/>
              <a:gd name="T17" fmla="*/ 2147483646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2"/>
                </a:moveTo>
                <a:lnTo>
                  <a:pt x="0" y="2"/>
                </a:lnTo>
                <a:lnTo>
                  <a:pt x="4" y="2"/>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3" name="Freeform 446"/>
          <p:cNvSpPr>
            <a:spLocks/>
          </p:cNvSpPr>
          <p:nvPr/>
        </p:nvSpPr>
        <p:spPr bwMode="auto">
          <a:xfrm>
            <a:off x="2779713" y="3546475"/>
            <a:ext cx="1587" cy="1588"/>
          </a:xfrm>
          <a:custGeom>
            <a:avLst/>
            <a:gdLst>
              <a:gd name="T0" fmla="*/ 0 w 1587"/>
              <a:gd name="T1" fmla="*/ 0 h 1588"/>
              <a:gd name="T2" fmla="*/ 0 w 1587"/>
              <a:gd name="T3" fmla="*/ 0 h 1588"/>
              <a:gd name="T4" fmla="*/ 0 w 1587"/>
              <a:gd name="T5" fmla="*/ 0 h 1588"/>
              <a:gd name="T6" fmla="*/ 0 w 1587"/>
              <a:gd name="T7" fmla="*/ 0 h 1588"/>
              <a:gd name="T8" fmla="*/ 0 w 1587"/>
              <a:gd name="T9" fmla="*/ 0 h 1588"/>
              <a:gd name="T10" fmla="*/ 0 w 1587"/>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7" h="1588">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4" name="Freeform 461"/>
          <p:cNvSpPr>
            <a:spLocks/>
          </p:cNvSpPr>
          <p:nvPr/>
        </p:nvSpPr>
        <p:spPr bwMode="auto">
          <a:xfrm>
            <a:off x="2768600" y="3525838"/>
            <a:ext cx="1588" cy="1587"/>
          </a:xfrm>
          <a:custGeom>
            <a:avLst/>
            <a:gdLst>
              <a:gd name="T0" fmla="*/ 0 w 1588"/>
              <a:gd name="T1" fmla="*/ 0 h 1587"/>
              <a:gd name="T2" fmla="*/ 0 w 1588"/>
              <a:gd name="T3" fmla="*/ 0 h 1587"/>
              <a:gd name="T4" fmla="*/ 0 w 1588"/>
              <a:gd name="T5" fmla="*/ 0 h 1587"/>
              <a:gd name="T6" fmla="*/ 0 w 1588"/>
              <a:gd name="T7" fmla="*/ 0 h 1587"/>
              <a:gd name="T8" fmla="*/ 0 w 1588"/>
              <a:gd name="T9" fmla="*/ 0 h 1587"/>
              <a:gd name="T10" fmla="*/ 0 w 1588"/>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8" h="1587">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5" name="Freeform 465"/>
          <p:cNvSpPr>
            <a:spLocks/>
          </p:cNvSpPr>
          <p:nvPr/>
        </p:nvSpPr>
        <p:spPr bwMode="auto">
          <a:xfrm>
            <a:off x="2820988" y="3525838"/>
            <a:ext cx="4762" cy="1587"/>
          </a:xfrm>
          <a:custGeom>
            <a:avLst/>
            <a:gdLst>
              <a:gd name="T0" fmla="*/ 0 w 3"/>
              <a:gd name="T1" fmla="*/ 0 h 1587"/>
              <a:gd name="T2" fmla="*/ 2147483646 w 3"/>
              <a:gd name="T3" fmla="*/ 0 h 1587"/>
              <a:gd name="T4" fmla="*/ 2147483646 w 3"/>
              <a:gd name="T5" fmla="*/ 0 h 1587"/>
              <a:gd name="T6" fmla="*/ 2147483646 w 3"/>
              <a:gd name="T7" fmla="*/ 0 h 1587"/>
              <a:gd name="T8" fmla="*/ 2147483646 w 3"/>
              <a:gd name="T9" fmla="*/ 0 h 1587"/>
              <a:gd name="T10" fmla="*/ 0 w 3"/>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87">
                <a:moveTo>
                  <a:pt x="0" y="0"/>
                </a:move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6" name="Freeform 481"/>
          <p:cNvSpPr>
            <a:spLocks/>
          </p:cNvSpPr>
          <p:nvPr/>
        </p:nvSpPr>
        <p:spPr bwMode="auto">
          <a:xfrm>
            <a:off x="2820988" y="3690938"/>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7" h="1587">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7" name="Freeform 485"/>
          <p:cNvSpPr>
            <a:spLocks/>
          </p:cNvSpPr>
          <p:nvPr/>
        </p:nvSpPr>
        <p:spPr bwMode="auto">
          <a:xfrm>
            <a:off x="2874963" y="3690938"/>
            <a:ext cx="3175" cy="1587"/>
          </a:xfrm>
          <a:custGeom>
            <a:avLst/>
            <a:gdLst>
              <a:gd name="T0" fmla="*/ 0 w 2"/>
              <a:gd name="T1" fmla="*/ 0 h 1587"/>
              <a:gd name="T2" fmla="*/ 2147483646 w 2"/>
              <a:gd name="T3" fmla="*/ 0 h 1587"/>
              <a:gd name="T4" fmla="*/ 2147483646 w 2"/>
              <a:gd name="T5" fmla="*/ 0 h 1587"/>
              <a:gd name="T6" fmla="*/ 2147483646 w 2"/>
              <a:gd name="T7" fmla="*/ 0 h 1587"/>
              <a:gd name="T8" fmla="*/ 2147483646 w 2"/>
              <a:gd name="T9" fmla="*/ 0 h 1587"/>
              <a:gd name="T10" fmla="*/ 0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8" name="Freeform 490"/>
          <p:cNvSpPr>
            <a:spLocks/>
          </p:cNvSpPr>
          <p:nvPr/>
        </p:nvSpPr>
        <p:spPr bwMode="auto">
          <a:xfrm>
            <a:off x="2843213" y="3667125"/>
            <a:ext cx="6350" cy="3175"/>
          </a:xfrm>
          <a:custGeom>
            <a:avLst/>
            <a:gdLst>
              <a:gd name="T0" fmla="*/ 2147483646 w 4"/>
              <a:gd name="T1" fmla="*/ 2147483646 h 2"/>
              <a:gd name="T2" fmla="*/ 2147483646 w 4"/>
              <a:gd name="T3" fmla="*/ 0 h 2"/>
              <a:gd name="T4" fmla="*/ 0 w 4"/>
              <a:gd name="T5" fmla="*/ 0 h 2"/>
              <a:gd name="T6" fmla="*/ 0 w 4"/>
              <a:gd name="T7" fmla="*/ 2147483646 h 2"/>
              <a:gd name="T8" fmla="*/ 2147483646 w 4"/>
              <a:gd name="T9" fmla="*/ 2147483646 h 2"/>
              <a:gd name="T10" fmla="*/ 2147483646 w 4"/>
              <a:gd name="T11" fmla="*/ 214748364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2"/>
                </a:moveTo>
                <a:lnTo>
                  <a:pt x="4" y="0"/>
                </a:lnTo>
                <a:lnTo>
                  <a:pt x="0" y="0"/>
                </a:lnTo>
                <a:lnTo>
                  <a:pt x="0"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29" name="Freeform 500"/>
          <p:cNvSpPr>
            <a:spLocks/>
          </p:cNvSpPr>
          <p:nvPr/>
        </p:nvSpPr>
        <p:spPr bwMode="auto">
          <a:xfrm>
            <a:off x="2867025" y="3575050"/>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8" h="1588">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0" name="Freeform 597"/>
          <p:cNvSpPr>
            <a:spLocks/>
          </p:cNvSpPr>
          <p:nvPr/>
        </p:nvSpPr>
        <p:spPr bwMode="auto">
          <a:xfrm>
            <a:off x="1790700" y="5116513"/>
            <a:ext cx="3175" cy="1587"/>
          </a:xfrm>
          <a:custGeom>
            <a:avLst/>
            <a:gdLst>
              <a:gd name="T0" fmla="*/ 2147483646 w 2"/>
              <a:gd name="T1" fmla="*/ 0 h 1587"/>
              <a:gd name="T2" fmla="*/ 0 w 2"/>
              <a:gd name="T3" fmla="*/ 0 h 1587"/>
              <a:gd name="T4" fmla="*/ 0 w 2"/>
              <a:gd name="T5" fmla="*/ 0 h 1587"/>
              <a:gd name="T6" fmla="*/ 0 w 2"/>
              <a:gd name="T7" fmla="*/ 0 h 1587"/>
              <a:gd name="T8" fmla="*/ 0 w 2"/>
              <a:gd name="T9" fmla="*/ 0 h 1587"/>
              <a:gd name="T10" fmla="*/ 2147483646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1" name="Freeform 603"/>
          <p:cNvSpPr>
            <a:spLocks/>
          </p:cNvSpPr>
          <p:nvPr/>
        </p:nvSpPr>
        <p:spPr bwMode="auto">
          <a:xfrm>
            <a:off x="1846263" y="5113338"/>
            <a:ext cx="1587" cy="3175"/>
          </a:xfrm>
          <a:custGeom>
            <a:avLst/>
            <a:gdLst>
              <a:gd name="T0" fmla="*/ 0 w 1587"/>
              <a:gd name="T1" fmla="*/ 0 h 2"/>
              <a:gd name="T2" fmla="*/ 0 w 1587"/>
              <a:gd name="T3" fmla="*/ 2147483646 h 2"/>
              <a:gd name="T4" fmla="*/ 0 w 1587"/>
              <a:gd name="T5" fmla="*/ 2147483646 h 2"/>
              <a:gd name="T6" fmla="*/ 0 w 1587"/>
              <a:gd name="T7" fmla="*/ 2147483646 h 2"/>
              <a:gd name="T8" fmla="*/ 0 w 1587"/>
              <a:gd name="T9" fmla="*/ 2147483646 h 2"/>
              <a:gd name="T10" fmla="*/ 0 w 1587"/>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7" h="2">
                <a:moveTo>
                  <a:pt x="0" y="0"/>
                </a:move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5437" name="Group 2621"/>
          <p:cNvGrpSpPr>
            <a:grpSpLocks/>
          </p:cNvGrpSpPr>
          <p:nvPr/>
        </p:nvGrpSpPr>
        <p:grpSpPr bwMode="auto">
          <a:xfrm>
            <a:off x="703263" y="2462212"/>
            <a:ext cx="2470150" cy="3398838"/>
            <a:chOff x="443" y="1534"/>
            <a:chExt cx="1556" cy="2141"/>
          </a:xfrm>
        </p:grpSpPr>
        <p:sp>
          <p:nvSpPr>
            <p:cNvPr id="35371" name="Freeform 1017"/>
            <p:cNvSpPr>
              <a:spLocks noEditPoints="1"/>
            </p:cNvSpPr>
            <p:nvPr/>
          </p:nvSpPr>
          <p:spPr bwMode="auto">
            <a:xfrm>
              <a:off x="1873" y="3127"/>
              <a:ext cx="40" cy="38"/>
            </a:xfrm>
            <a:custGeom>
              <a:avLst/>
              <a:gdLst>
                <a:gd name="T0" fmla="*/ 22 w 40"/>
                <a:gd name="T1" fmla="*/ 38 h 38"/>
                <a:gd name="T2" fmla="*/ 20 w 40"/>
                <a:gd name="T3" fmla="*/ 38 h 38"/>
                <a:gd name="T4" fmla="*/ 0 w 40"/>
                <a:gd name="T5" fmla="*/ 20 h 38"/>
                <a:gd name="T6" fmla="*/ 20 w 40"/>
                <a:gd name="T7" fmla="*/ 0 h 38"/>
                <a:gd name="T8" fmla="*/ 22 w 40"/>
                <a:gd name="T9" fmla="*/ 0 h 38"/>
                <a:gd name="T10" fmla="*/ 37 w 40"/>
                <a:gd name="T11" fmla="*/ 20 h 38"/>
                <a:gd name="T12" fmla="*/ 40 w 40"/>
                <a:gd name="T13" fmla="*/ 20 h 38"/>
                <a:gd name="T14" fmla="*/ 37 w 40"/>
                <a:gd name="T15" fmla="*/ 20 h 38"/>
                <a:gd name="T16" fmla="*/ 22 w 40"/>
                <a:gd name="T17" fmla="*/ 38 h 38"/>
                <a:gd name="T18" fmla="*/ 37 w 40"/>
                <a:gd name="T19" fmla="*/ 20 h 38"/>
                <a:gd name="T20" fmla="*/ 20 w 40"/>
                <a:gd name="T21" fmla="*/ 5 h 38"/>
                <a:gd name="T22" fmla="*/ 22 w 40"/>
                <a:gd name="T23" fmla="*/ 5 h 38"/>
                <a:gd name="T24" fmla="*/ 4 w 40"/>
                <a:gd name="T25" fmla="*/ 20 h 38"/>
                <a:gd name="T26" fmla="*/ 22 w 40"/>
                <a:gd name="T27" fmla="*/ 34 h 38"/>
                <a:gd name="T28" fmla="*/ 20 w 40"/>
                <a:gd name="T29" fmla="*/ 34 h 38"/>
                <a:gd name="T30" fmla="*/ 37 w 40"/>
                <a:gd name="T31" fmla="*/ 20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8">
                  <a:moveTo>
                    <a:pt x="22" y="38"/>
                  </a:moveTo>
                  <a:lnTo>
                    <a:pt x="20" y="38"/>
                  </a:lnTo>
                  <a:lnTo>
                    <a:pt x="0" y="20"/>
                  </a:lnTo>
                  <a:lnTo>
                    <a:pt x="20" y="0"/>
                  </a:lnTo>
                  <a:lnTo>
                    <a:pt x="22" y="0"/>
                  </a:lnTo>
                  <a:lnTo>
                    <a:pt x="37" y="20"/>
                  </a:lnTo>
                  <a:lnTo>
                    <a:pt x="40" y="20"/>
                  </a:lnTo>
                  <a:lnTo>
                    <a:pt x="37" y="20"/>
                  </a:lnTo>
                  <a:lnTo>
                    <a:pt x="22" y="38"/>
                  </a:lnTo>
                  <a:close/>
                  <a:moveTo>
                    <a:pt x="37" y="20"/>
                  </a:moveTo>
                  <a:lnTo>
                    <a:pt x="20" y="5"/>
                  </a:lnTo>
                  <a:lnTo>
                    <a:pt x="22" y="5"/>
                  </a:lnTo>
                  <a:lnTo>
                    <a:pt x="4" y="20"/>
                  </a:lnTo>
                  <a:lnTo>
                    <a:pt x="22" y="34"/>
                  </a:lnTo>
                  <a:lnTo>
                    <a:pt x="20" y="34"/>
                  </a:lnTo>
                  <a:lnTo>
                    <a:pt x="3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72" name="Freeform 1018"/>
            <p:cNvSpPr>
              <a:spLocks/>
            </p:cNvSpPr>
            <p:nvPr/>
          </p:nvSpPr>
          <p:spPr bwMode="auto">
            <a:xfrm>
              <a:off x="1890" y="3163"/>
              <a:ext cx="5" cy="2"/>
            </a:xfrm>
            <a:custGeom>
              <a:avLst/>
              <a:gdLst>
                <a:gd name="T0" fmla="*/ 0 w 5"/>
                <a:gd name="T1" fmla="*/ 2 h 2"/>
                <a:gd name="T2" fmla="*/ 3 w 5"/>
                <a:gd name="T3" fmla="*/ 2 h 2"/>
                <a:gd name="T4" fmla="*/ 5 w 5"/>
                <a:gd name="T5" fmla="*/ 2 h 2"/>
                <a:gd name="T6" fmla="*/ 5 w 5"/>
                <a:gd name="T7" fmla="*/ 0 h 2"/>
                <a:gd name="T8" fmla="*/ 3 w 5"/>
                <a:gd name="T9" fmla="*/ 0 h 2"/>
                <a:gd name="T10" fmla="*/ 0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2"/>
                  </a:moveTo>
                  <a:lnTo>
                    <a:pt x="3" y="2"/>
                  </a:lnTo>
                  <a:lnTo>
                    <a:pt x="5" y="2"/>
                  </a:lnTo>
                  <a:lnTo>
                    <a:pt x="5" y="0"/>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73" name="Freeform 1019"/>
            <p:cNvSpPr>
              <a:spLocks/>
            </p:cNvSpPr>
            <p:nvPr/>
          </p:nvSpPr>
          <p:spPr bwMode="auto">
            <a:xfrm>
              <a:off x="1870" y="3145"/>
              <a:ext cx="23" cy="20"/>
            </a:xfrm>
            <a:custGeom>
              <a:avLst/>
              <a:gdLst>
                <a:gd name="T0" fmla="*/ 3 w 23"/>
                <a:gd name="T1" fmla="*/ 0 h 20"/>
                <a:gd name="T2" fmla="*/ 3 w 23"/>
                <a:gd name="T3" fmla="*/ 2 h 20"/>
                <a:gd name="T4" fmla="*/ 20 w 23"/>
                <a:gd name="T5" fmla="*/ 20 h 20"/>
                <a:gd name="T6" fmla="*/ 23 w 23"/>
                <a:gd name="T7" fmla="*/ 18 h 20"/>
                <a:gd name="T8" fmla="*/ 5 w 23"/>
                <a:gd name="T9" fmla="*/ 0 h 20"/>
                <a:gd name="T10" fmla="*/ 3 w 23"/>
                <a:gd name="T11" fmla="*/ 0 h 20"/>
                <a:gd name="T12" fmla="*/ 3 w 23"/>
                <a:gd name="T13" fmla="*/ 0 h 20"/>
                <a:gd name="T14" fmla="*/ 0 w 23"/>
                <a:gd name="T15" fmla="*/ 2 h 20"/>
                <a:gd name="T16" fmla="*/ 3 w 23"/>
                <a:gd name="T17" fmla="*/ 2 h 20"/>
                <a:gd name="T18" fmla="*/ 3 w 23"/>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0">
                  <a:moveTo>
                    <a:pt x="3" y="0"/>
                  </a:moveTo>
                  <a:lnTo>
                    <a:pt x="3" y="2"/>
                  </a:lnTo>
                  <a:lnTo>
                    <a:pt x="20" y="20"/>
                  </a:lnTo>
                  <a:lnTo>
                    <a:pt x="23" y="18"/>
                  </a:lnTo>
                  <a:lnTo>
                    <a:pt x="5" y="0"/>
                  </a:lnTo>
                  <a:lnTo>
                    <a:pt x="3" y="0"/>
                  </a:lnTo>
                  <a:lnTo>
                    <a:pt x="0" y="2"/>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74" name="Freeform 1020"/>
            <p:cNvSpPr>
              <a:spLocks/>
            </p:cNvSpPr>
            <p:nvPr/>
          </p:nvSpPr>
          <p:spPr bwMode="auto">
            <a:xfrm>
              <a:off x="1870" y="3145"/>
              <a:ext cx="5" cy="2"/>
            </a:xfrm>
            <a:custGeom>
              <a:avLst/>
              <a:gdLst>
                <a:gd name="T0" fmla="*/ 5 w 5"/>
                <a:gd name="T1" fmla="*/ 2 h 2"/>
                <a:gd name="T2" fmla="*/ 3 w 5"/>
                <a:gd name="T3" fmla="*/ 2 h 2"/>
                <a:gd name="T4" fmla="*/ 3 w 5"/>
                <a:gd name="T5" fmla="*/ 2 h 2"/>
                <a:gd name="T6" fmla="*/ 3 w 5"/>
                <a:gd name="T7" fmla="*/ 2 h 2"/>
                <a:gd name="T8" fmla="*/ 3 w 5"/>
                <a:gd name="T9" fmla="*/ 2 h 2"/>
                <a:gd name="T10" fmla="*/ 5 w 5"/>
                <a:gd name="T11" fmla="*/ 2 h 2"/>
                <a:gd name="T12" fmla="*/ 3 w 5"/>
                <a:gd name="T13" fmla="*/ 0 h 2"/>
                <a:gd name="T14" fmla="*/ 0 w 5"/>
                <a:gd name="T15" fmla="*/ 2 h 2"/>
                <a:gd name="T16" fmla="*/ 3 w 5"/>
                <a:gd name="T17" fmla="*/ 2 h 2"/>
                <a:gd name="T18" fmla="*/ 5 w 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2"/>
                  </a:moveTo>
                  <a:lnTo>
                    <a:pt x="3" y="2"/>
                  </a:lnTo>
                  <a:lnTo>
                    <a:pt x="5" y="2"/>
                  </a:lnTo>
                  <a:lnTo>
                    <a:pt x="3" y="0"/>
                  </a:lnTo>
                  <a:lnTo>
                    <a:pt x="0" y="2"/>
                  </a:lnTo>
                  <a:lnTo>
                    <a:pt x="3"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75" name="Freeform 1021"/>
            <p:cNvSpPr>
              <a:spLocks/>
            </p:cNvSpPr>
            <p:nvPr/>
          </p:nvSpPr>
          <p:spPr bwMode="auto">
            <a:xfrm>
              <a:off x="1870" y="3145"/>
              <a:ext cx="5" cy="2"/>
            </a:xfrm>
            <a:custGeom>
              <a:avLst/>
              <a:gdLst>
                <a:gd name="T0" fmla="*/ 5 w 5"/>
                <a:gd name="T1" fmla="*/ 2 h 2"/>
                <a:gd name="T2" fmla="*/ 3 w 5"/>
                <a:gd name="T3" fmla="*/ 2 h 2"/>
                <a:gd name="T4" fmla="*/ 3 w 5"/>
                <a:gd name="T5" fmla="*/ 2 h 2"/>
                <a:gd name="T6" fmla="*/ 3 w 5"/>
                <a:gd name="T7" fmla="*/ 2 h 2"/>
                <a:gd name="T8" fmla="*/ 3 w 5"/>
                <a:gd name="T9" fmla="*/ 2 h 2"/>
                <a:gd name="T10" fmla="*/ 5 w 5"/>
                <a:gd name="T11" fmla="*/ 2 h 2"/>
                <a:gd name="T12" fmla="*/ 3 w 5"/>
                <a:gd name="T13" fmla="*/ 0 h 2"/>
                <a:gd name="T14" fmla="*/ 0 w 5"/>
                <a:gd name="T15" fmla="*/ 2 h 2"/>
                <a:gd name="T16" fmla="*/ 3 w 5"/>
                <a:gd name="T17" fmla="*/ 2 h 2"/>
                <a:gd name="T18" fmla="*/ 5 w 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2"/>
                  </a:moveTo>
                  <a:lnTo>
                    <a:pt x="3" y="2"/>
                  </a:lnTo>
                  <a:lnTo>
                    <a:pt x="5" y="2"/>
                  </a:lnTo>
                  <a:lnTo>
                    <a:pt x="3" y="0"/>
                  </a:lnTo>
                  <a:lnTo>
                    <a:pt x="0" y="2"/>
                  </a:lnTo>
                  <a:lnTo>
                    <a:pt x="3"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76" name="Freeform 1022"/>
            <p:cNvSpPr>
              <a:spLocks/>
            </p:cNvSpPr>
            <p:nvPr/>
          </p:nvSpPr>
          <p:spPr bwMode="auto">
            <a:xfrm>
              <a:off x="1873" y="3127"/>
              <a:ext cx="20" cy="20"/>
            </a:xfrm>
            <a:custGeom>
              <a:avLst/>
              <a:gdLst>
                <a:gd name="T0" fmla="*/ 20 w 20"/>
                <a:gd name="T1" fmla="*/ 0 h 20"/>
                <a:gd name="T2" fmla="*/ 17 w 20"/>
                <a:gd name="T3" fmla="*/ 0 h 20"/>
                <a:gd name="T4" fmla="*/ 0 w 20"/>
                <a:gd name="T5" fmla="*/ 18 h 20"/>
                <a:gd name="T6" fmla="*/ 2 w 20"/>
                <a:gd name="T7" fmla="*/ 20 h 20"/>
                <a:gd name="T8" fmla="*/ 20 w 20"/>
                <a:gd name="T9" fmla="*/ 3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7" y="0"/>
                  </a:lnTo>
                  <a:lnTo>
                    <a:pt x="0" y="18"/>
                  </a:lnTo>
                  <a:lnTo>
                    <a:pt x="2" y="20"/>
                  </a:lnTo>
                  <a:lnTo>
                    <a:pt x="20" y="3"/>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77" name="Freeform 1023"/>
            <p:cNvSpPr>
              <a:spLocks/>
            </p:cNvSpPr>
            <p:nvPr/>
          </p:nvSpPr>
          <p:spPr bwMode="auto">
            <a:xfrm>
              <a:off x="1893" y="3127"/>
              <a:ext cx="4" cy="3"/>
            </a:xfrm>
            <a:custGeom>
              <a:avLst/>
              <a:gdLst>
                <a:gd name="T0" fmla="*/ 4 w 4"/>
                <a:gd name="T1" fmla="*/ 0 h 3"/>
                <a:gd name="T2" fmla="*/ 2 w 4"/>
                <a:gd name="T3" fmla="*/ 0 h 3"/>
                <a:gd name="T4" fmla="*/ 0 w 4"/>
                <a:gd name="T5" fmla="*/ 0 h 3"/>
                <a:gd name="T6" fmla="*/ 0 w 4"/>
                <a:gd name="T7" fmla="*/ 3 h 3"/>
                <a:gd name="T8" fmla="*/ 2 w 4"/>
                <a:gd name="T9" fmla="*/ 3 h 3"/>
                <a:gd name="T10" fmla="*/ 4 w 4"/>
                <a:gd name="T11" fmla="*/ 0 h 3"/>
                <a:gd name="T12" fmla="*/ 4 w 4"/>
                <a:gd name="T13" fmla="*/ 0 h 3"/>
                <a:gd name="T14" fmla="*/ 4 w 4"/>
                <a:gd name="T15" fmla="*/ 0 h 3"/>
                <a:gd name="T16" fmla="*/ 2 w 4"/>
                <a:gd name="T17" fmla="*/ 0 h 3"/>
                <a:gd name="T18" fmla="*/ 4 w 4"/>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
                  <a:moveTo>
                    <a:pt x="4" y="0"/>
                  </a:moveTo>
                  <a:lnTo>
                    <a:pt x="2" y="0"/>
                  </a:lnTo>
                  <a:lnTo>
                    <a:pt x="0" y="0"/>
                  </a:lnTo>
                  <a:lnTo>
                    <a:pt x="0" y="3"/>
                  </a:lnTo>
                  <a:lnTo>
                    <a:pt x="2" y="3"/>
                  </a:lnTo>
                  <a:lnTo>
                    <a:pt x="4" y="0"/>
                  </a:lnTo>
                  <a:lnTo>
                    <a:pt x="2" y="0"/>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78" name="Freeform 1024"/>
            <p:cNvSpPr>
              <a:spLocks/>
            </p:cNvSpPr>
            <p:nvPr/>
          </p:nvSpPr>
          <p:spPr bwMode="auto">
            <a:xfrm>
              <a:off x="1893" y="3127"/>
              <a:ext cx="17" cy="20"/>
            </a:xfrm>
            <a:custGeom>
              <a:avLst/>
              <a:gdLst>
                <a:gd name="T0" fmla="*/ 17 w 17"/>
                <a:gd name="T1" fmla="*/ 20 h 20"/>
                <a:gd name="T2" fmla="*/ 17 w 17"/>
                <a:gd name="T3" fmla="*/ 18 h 20"/>
                <a:gd name="T4" fmla="*/ 4 w 17"/>
                <a:gd name="T5" fmla="*/ 0 h 20"/>
                <a:gd name="T6" fmla="*/ 0 w 17"/>
                <a:gd name="T7" fmla="*/ 3 h 20"/>
                <a:gd name="T8" fmla="*/ 15 w 17"/>
                <a:gd name="T9" fmla="*/ 20 h 20"/>
                <a:gd name="T10" fmla="*/ 17 w 17"/>
                <a:gd name="T11" fmla="*/ 20 h 20"/>
                <a:gd name="T12" fmla="*/ 15 w 17"/>
                <a:gd name="T13" fmla="*/ 20 h 20"/>
                <a:gd name="T14" fmla="*/ 15 w 17"/>
                <a:gd name="T15" fmla="*/ 20 h 20"/>
                <a:gd name="T16" fmla="*/ 17 w 17"/>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0">
                  <a:moveTo>
                    <a:pt x="17" y="20"/>
                  </a:moveTo>
                  <a:lnTo>
                    <a:pt x="17" y="18"/>
                  </a:lnTo>
                  <a:lnTo>
                    <a:pt x="4" y="0"/>
                  </a:lnTo>
                  <a:lnTo>
                    <a:pt x="0" y="3"/>
                  </a:lnTo>
                  <a:lnTo>
                    <a:pt x="15" y="20"/>
                  </a:lnTo>
                  <a:lnTo>
                    <a:pt x="17" y="20"/>
                  </a:lnTo>
                  <a:lnTo>
                    <a:pt x="15" y="20"/>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79" name="Freeform 1026"/>
            <p:cNvSpPr>
              <a:spLocks/>
            </p:cNvSpPr>
            <p:nvPr/>
          </p:nvSpPr>
          <p:spPr bwMode="auto">
            <a:xfrm>
              <a:off x="1908" y="3145"/>
              <a:ext cx="5" cy="2"/>
            </a:xfrm>
            <a:custGeom>
              <a:avLst/>
              <a:gdLst>
                <a:gd name="T0" fmla="*/ 0 w 5"/>
                <a:gd name="T1" fmla="*/ 0 h 2"/>
                <a:gd name="T2" fmla="*/ 2 w 5"/>
                <a:gd name="T3" fmla="*/ 2 h 2"/>
                <a:gd name="T4" fmla="*/ 5 w 5"/>
                <a:gd name="T5" fmla="*/ 2 h 2"/>
                <a:gd name="T6" fmla="*/ 5 w 5"/>
                <a:gd name="T7" fmla="*/ 0 h 2"/>
                <a:gd name="T8" fmla="*/ 2 w 5"/>
                <a:gd name="T9" fmla="*/ 0 h 2"/>
                <a:gd name="T10" fmla="*/ 0 w 5"/>
                <a:gd name="T11" fmla="*/ 0 h 2"/>
                <a:gd name="T12" fmla="*/ 2 w 5"/>
                <a:gd name="T13" fmla="*/ 0 h 2"/>
                <a:gd name="T14" fmla="*/ 0 w 5"/>
                <a:gd name="T15" fmla="*/ 0 h 2"/>
                <a:gd name="T16" fmla="*/ 0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0"/>
                  </a:moveTo>
                  <a:lnTo>
                    <a:pt x="2" y="2"/>
                  </a:lnTo>
                  <a:lnTo>
                    <a:pt x="5" y="2"/>
                  </a:lnTo>
                  <a:lnTo>
                    <a:pt x="5" y="0"/>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80" name="Freeform 1027"/>
            <p:cNvSpPr>
              <a:spLocks/>
            </p:cNvSpPr>
            <p:nvPr/>
          </p:nvSpPr>
          <p:spPr bwMode="auto">
            <a:xfrm>
              <a:off x="1893" y="3145"/>
              <a:ext cx="17" cy="20"/>
            </a:xfrm>
            <a:custGeom>
              <a:avLst/>
              <a:gdLst>
                <a:gd name="T0" fmla="*/ 2 w 17"/>
                <a:gd name="T1" fmla="*/ 20 h 20"/>
                <a:gd name="T2" fmla="*/ 4 w 17"/>
                <a:gd name="T3" fmla="*/ 20 h 20"/>
                <a:gd name="T4" fmla="*/ 17 w 17"/>
                <a:gd name="T5" fmla="*/ 2 h 20"/>
                <a:gd name="T6" fmla="*/ 15 w 17"/>
                <a:gd name="T7" fmla="*/ 0 h 20"/>
                <a:gd name="T8" fmla="*/ 0 w 17"/>
                <a:gd name="T9" fmla="*/ 18 h 20"/>
                <a:gd name="T10" fmla="*/ 2 w 17"/>
                <a:gd name="T11" fmla="*/ 20 h 20"/>
                <a:gd name="T12" fmla="*/ 2 w 17"/>
                <a:gd name="T13" fmla="*/ 20 h 20"/>
                <a:gd name="T14" fmla="*/ 4 w 17"/>
                <a:gd name="T15" fmla="*/ 20 h 20"/>
                <a:gd name="T16" fmla="*/ 4 w 17"/>
                <a:gd name="T17" fmla="*/ 20 h 20"/>
                <a:gd name="T18" fmla="*/ 2 w 17"/>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0">
                  <a:moveTo>
                    <a:pt x="2" y="20"/>
                  </a:moveTo>
                  <a:lnTo>
                    <a:pt x="4" y="20"/>
                  </a:lnTo>
                  <a:lnTo>
                    <a:pt x="17" y="2"/>
                  </a:lnTo>
                  <a:lnTo>
                    <a:pt x="15" y="0"/>
                  </a:lnTo>
                  <a:lnTo>
                    <a:pt x="0" y="18"/>
                  </a:lnTo>
                  <a:lnTo>
                    <a:pt x="2" y="20"/>
                  </a:lnTo>
                  <a:lnTo>
                    <a:pt x="4" y="20"/>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81" name="Freeform 1028"/>
            <p:cNvSpPr>
              <a:spLocks/>
            </p:cNvSpPr>
            <p:nvPr/>
          </p:nvSpPr>
          <p:spPr bwMode="auto">
            <a:xfrm>
              <a:off x="1910" y="3145"/>
              <a:ext cx="3" cy="2"/>
            </a:xfrm>
            <a:custGeom>
              <a:avLst/>
              <a:gdLst>
                <a:gd name="T0" fmla="*/ 0 w 3"/>
                <a:gd name="T1" fmla="*/ 0 h 2"/>
                <a:gd name="T2" fmla="*/ 0 w 3"/>
                <a:gd name="T3" fmla="*/ 2 h 2"/>
                <a:gd name="T4" fmla="*/ 0 w 3"/>
                <a:gd name="T5" fmla="*/ 2 h 2"/>
                <a:gd name="T6" fmla="*/ 0 w 3"/>
                <a:gd name="T7" fmla="*/ 2 h 2"/>
                <a:gd name="T8" fmla="*/ 0 w 3"/>
                <a:gd name="T9" fmla="*/ 2 h 2"/>
                <a:gd name="T10" fmla="*/ 0 w 3"/>
                <a:gd name="T11" fmla="*/ 0 h 2"/>
                <a:gd name="T12" fmla="*/ 0 w 3"/>
                <a:gd name="T13" fmla="*/ 2 h 2"/>
                <a:gd name="T14" fmla="*/ 3 w 3"/>
                <a:gd name="T15" fmla="*/ 2 h 2"/>
                <a:gd name="T16" fmla="*/ 0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0" y="0"/>
                  </a:moveTo>
                  <a:lnTo>
                    <a:pt x="0" y="2"/>
                  </a:lnTo>
                  <a:lnTo>
                    <a:pt x="0" y="0"/>
                  </a:lnTo>
                  <a:lnTo>
                    <a:pt x="0" y="2"/>
                  </a:lnTo>
                  <a:lnTo>
                    <a:pt x="3"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82" name="Freeform 1029"/>
            <p:cNvSpPr>
              <a:spLocks/>
            </p:cNvSpPr>
            <p:nvPr/>
          </p:nvSpPr>
          <p:spPr bwMode="auto">
            <a:xfrm>
              <a:off x="1890" y="3130"/>
              <a:ext cx="20" cy="17"/>
            </a:xfrm>
            <a:custGeom>
              <a:avLst/>
              <a:gdLst>
                <a:gd name="T0" fmla="*/ 3 w 20"/>
                <a:gd name="T1" fmla="*/ 0 h 17"/>
                <a:gd name="T2" fmla="*/ 0 w 20"/>
                <a:gd name="T3" fmla="*/ 4 h 17"/>
                <a:gd name="T4" fmla="*/ 18 w 20"/>
                <a:gd name="T5" fmla="*/ 17 h 17"/>
                <a:gd name="T6" fmla="*/ 20 w 20"/>
                <a:gd name="T7" fmla="*/ 15 h 17"/>
                <a:gd name="T8" fmla="*/ 3 w 20"/>
                <a:gd name="T9" fmla="*/ 0 h 17"/>
                <a:gd name="T10" fmla="*/ 3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3" y="0"/>
                  </a:moveTo>
                  <a:lnTo>
                    <a:pt x="0" y="4"/>
                  </a:lnTo>
                  <a:lnTo>
                    <a:pt x="18" y="17"/>
                  </a:lnTo>
                  <a:lnTo>
                    <a:pt x="20" y="15"/>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83" name="Freeform 1030"/>
            <p:cNvSpPr>
              <a:spLocks/>
            </p:cNvSpPr>
            <p:nvPr/>
          </p:nvSpPr>
          <p:spPr bwMode="auto">
            <a:xfrm>
              <a:off x="1893" y="3130"/>
              <a:ext cx="4" cy="4"/>
            </a:xfrm>
            <a:custGeom>
              <a:avLst/>
              <a:gdLst>
                <a:gd name="T0" fmla="*/ 4 w 4"/>
                <a:gd name="T1" fmla="*/ 4 h 4"/>
                <a:gd name="T2" fmla="*/ 2 w 4"/>
                <a:gd name="T3" fmla="*/ 0 h 4"/>
                <a:gd name="T4" fmla="*/ 0 w 4"/>
                <a:gd name="T5" fmla="*/ 0 h 4"/>
                <a:gd name="T6" fmla="*/ 0 w 4"/>
                <a:gd name="T7" fmla="*/ 4 h 4"/>
                <a:gd name="T8" fmla="*/ 2 w 4"/>
                <a:gd name="T9" fmla="*/ 4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2" y="0"/>
                  </a:lnTo>
                  <a:lnTo>
                    <a:pt x="0" y="0"/>
                  </a:lnTo>
                  <a:lnTo>
                    <a:pt x="0" y="4"/>
                  </a:lnTo>
                  <a:lnTo>
                    <a:pt x="2"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84" name="Freeform 1031"/>
            <p:cNvSpPr>
              <a:spLocks/>
            </p:cNvSpPr>
            <p:nvPr/>
          </p:nvSpPr>
          <p:spPr bwMode="auto">
            <a:xfrm>
              <a:off x="1875" y="3130"/>
              <a:ext cx="22" cy="17"/>
            </a:xfrm>
            <a:custGeom>
              <a:avLst/>
              <a:gdLst>
                <a:gd name="T0" fmla="*/ 0 w 22"/>
                <a:gd name="T1" fmla="*/ 17 h 17"/>
                <a:gd name="T2" fmla="*/ 4 w 22"/>
                <a:gd name="T3" fmla="*/ 17 h 17"/>
                <a:gd name="T4" fmla="*/ 22 w 22"/>
                <a:gd name="T5" fmla="*/ 4 h 17"/>
                <a:gd name="T6" fmla="*/ 20 w 22"/>
                <a:gd name="T7" fmla="*/ 0 h 17"/>
                <a:gd name="T8" fmla="*/ 0 w 22"/>
                <a:gd name="T9" fmla="*/ 15 h 17"/>
                <a:gd name="T10" fmla="*/ 0 w 22"/>
                <a:gd name="T11" fmla="*/ 17 h 17"/>
                <a:gd name="T12" fmla="*/ 0 w 22"/>
                <a:gd name="T13" fmla="*/ 15 h 17"/>
                <a:gd name="T14" fmla="*/ 0 w 22"/>
                <a:gd name="T15" fmla="*/ 17 h 17"/>
                <a:gd name="T16" fmla="*/ 0 w 22"/>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7">
                  <a:moveTo>
                    <a:pt x="0" y="17"/>
                  </a:moveTo>
                  <a:lnTo>
                    <a:pt x="4" y="17"/>
                  </a:lnTo>
                  <a:lnTo>
                    <a:pt x="22" y="4"/>
                  </a:lnTo>
                  <a:lnTo>
                    <a:pt x="20" y="0"/>
                  </a:lnTo>
                  <a:lnTo>
                    <a:pt x="0" y="15"/>
                  </a:lnTo>
                  <a:lnTo>
                    <a:pt x="0" y="17"/>
                  </a:lnTo>
                  <a:lnTo>
                    <a:pt x="0" y="15"/>
                  </a:lnTo>
                  <a:lnTo>
                    <a:pt x="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85" name="Freeform 1033"/>
            <p:cNvSpPr>
              <a:spLocks/>
            </p:cNvSpPr>
            <p:nvPr/>
          </p:nvSpPr>
          <p:spPr bwMode="auto">
            <a:xfrm>
              <a:off x="1875" y="3145"/>
              <a:ext cx="22" cy="18"/>
            </a:xfrm>
            <a:custGeom>
              <a:avLst/>
              <a:gdLst>
                <a:gd name="T0" fmla="*/ 20 w 22"/>
                <a:gd name="T1" fmla="*/ 18 h 18"/>
                <a:gd name="T2" fmla="*/ 22 w 22"/>
                <a:gd name="T3" fmla="*/ 13 h 18"/>
                <a:gd name="T4" fmla="*/ 4 w 22"/>
                <a:gd name="T5" fmla="*/ 0 h 18"/>
                <a:gd name="T6" fmla="*/ 0 w 22"/>
                <a:gd name="T7" fmla="*/ 2 h 18"/>
                <a:gd name="T8" fmla="*/ 20 w 22"/>
                <a:gd name="T9" fmla="*/ 18 h 18"/>
                <a:gd name="T10" fmla="*/ 20 w 22"/>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8">
                  <a:moveTo>
                    <a:pt x="20" y="18"/>
                  </a:moveTo>
                  <a:lnTo>
                    <a:pt x="22" y="13"/>
                  </a:lnTo>
                  <a:lnTo>
                    <a:pt x="4" y="0"/>
                  </a:lnTo>
                  <a:lnTo>
                    <a:pt x="0" y="2"/>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86" name="Freeform 1034"/>
            <p:cNvSpPr>
              <a:spLocks/>
            </p:cNvSpPr>
            <p:nvPr/>
          </p:nvSpPr>
          <p:spPr bwMode="auto">
            <a:xfrm>
              <a:off x="1890" y="3158"/>
              <a:ext cx="5" cy="5"/>
            </a:xfrm>
            <a:custGeom>
              <a:avLst/>
              <a:gdLst>
                <a:gd name="T0" fmla="*/ 0 w 5"/>
                <a:gd name="T1" fmla="*/ 0 h 5"/>
                <a:gd name="T2" fmla="*/ 3 w 5"/>
                <a:gd name="T3" fmla="*/ 5 h 5"/>
                <a:gd name="T4" fmla="*/ 5 w 5"/>
                <a:gd name="T5" fmla="*/ 5 h 5"/>
                <a:gd name="T6" fmla="*/ 5 w 5"/>
                <a:gd name="T7" fmla="*/ 0 h 5"/>
                <a:gd name="T8" fmla="*/ 3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lnTo>
                    <a:pt x="3" y="5"/>
                  </a:lnTo>
                  <a:lnTo>
                    <a:pt x="5" y="5"/>
                  </a:lnTo>
                  <a:lnTo>
                    <a:pt x="5"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87" name="Freeform 1035"/>
            <p:cNvSpPr>
              <a:spLocks/>
            </p:cNvSpPr>
            <p:nvPr/>
          </p:nvSpPr>
          <p:spPr bwMode="auto">
            <a:xfrm>
              <a:off x="1890" y="3145"/>
              <a:ext cx="23" cy="18"/>
            </a:xfrm>
            <a:custGeom>
              <a:avLst/>
              <a:gdLst>
                <a:gd name="T0" fmla="*/ 20 w 23"/>
                <a:gd name="T1" fmla="*/ 0 h 18"/>
                <a:gd name="T2" fmla="*/ 18 w 23"/>
                <a:gd name="T3" fmla="*/ 0 h 18"/>
                <a:gd name="T4" fmla="*/ 0 w 23"/>
                <a:gd name="T5" fmla="*/ 13 h 18"/>
                <a:gd name="T6" fmla="*/ 3 w 23"/>
                <a:gd name="T7" fmla="*/ 18 h 18"/>
                <a:gd name="T8" fmla="*/ 20 w 23"/>
                <a:gd name="T9" fmla="*/ 2 h 18"/>
                <a:gd name="T10" fmla="*/ 20 w 23"/>
                <a:gd name="T11" fmla="*/ 0 h 18"/>
                <a:gd name="T12" fmla="*/ 20 w 23"/>
                <a:gd name="T13" fmla="*/ 2 h 18"/>
                <a:gd name="T14" fmla="*/ 23 w 23"/>
                <a:gd name="T15" fmla="*/ 2 h 18"/>
                <a:gd name="T16" fmla="*/ 20 w 23"/>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8">
                  <a:moveTo>
                    <a:pt x="20" y="0"/>
                  </a:moveTo>
                  <a:lnTo>
                    <a:pt x="18" y="0"/>
                  </a:lnTo>
                  <a:lnTo>
                    <a:pt x="0" y="13"/>
                  </a:lnTo>
                  <a:lnTo>
                    <a:pt x="3" y="18"/>
                  </a:lnTo>
                  <a:lnTo>
                    <a:pt x="20" y="2"/>
                  </a:lnTo>
                  <a:lnTo>
                    <a:pt x="20" y="0"/>
                  </a:lnTo>
                  <a:lnTo>
                    <a:pt x="20" y="2"/>
                  </a:lnTo>
                  <a:lnTo>
                    <a:pt x="23"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88" name="Rectangle 1036"/>
            <p:cNvSpPr>
              <a:spLocks noChangeArrowheads="1"/>
            </p:cNvSpPr>
            <p:nvPr/>
          </p:nvSpPr>
          <p:spPr bwMode="auto">
            <a:xfrm>
              <a:off x="1037" y="3487"/>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7.0</a:t>
              </a:r>
              <a:endParaRPr lang="en-US" altLang="en-US" sz="1800"/>
            </a:p>
          </p:txBody>
        </p:sp>
        <p:sp>
          <p:nvSpPr>
            <p:cNvPr id="35389" name="Rectangle 1037"/>
            <p:cNvSpPr>
              <a:spLocks noChangeArrowheads="1"/>
            </p:cNvSpPr>
            <p:nvPr/>
          </p:nvSpPr>
          <p:spPr bwMode="auto">
            <a:xfrm>
              <a:off x="1037" y="3369"/>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8.0</a:t>
              </a:r>
              <a:endParaRPr lang="en-US" altLang="en-US" sz="1800"/>
            </a:p>
          </p:txBody>
        </p:sp>
        <p:sp>
          <p:nvSpPr>
            <p:cNvPr id="35390" name="Rectangle 1038"/>
            <p:cNvSpPr>
              <a:spLocks noChangeArrowheads="1"/>
            </p:cNvSpPr>
            <p:nvPr/>
          </p:nvSpPr>
          <p:spPr bwMode="auto">
            <a:xfrm>
              <a:off x="1037" y="3250"/>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9.0</a:t>
              </a:r>
              <a:endParaRPr lang="en-US" altLang="en-US" sz="1800"/>
            </a:p>
          </p:txBody>
        </p:sp>
        <p:sp>
          <p:nvSpPr>
            <p:cNvPr id="35391" name="Rectangle 1039"/>
            <p:cNvSpPr>
              <a:spLocks noChangeArrowheads="1"/>
            </p:cNvSpPr>
            <p:nvPr/>
          </p:nvSpPr>
          <p:spPr bwMode="auto">
            <a:xfrm>
              <a:off x="1013" y="3132"/>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10.0</a:t>
              </a:r>
              <a:endParaRPr lang="en-US" altLang="en-US" sz="1800"/>
            </a:p>
          </p:txBody>
        </p:sp>
        <p:sp>
          <p:nvSpPr>
            <p:cNvPr id="35392" name="Rectangle 1040"/>
            <p:cNvSpPr>
              <a:spLocks noChangeArrowheads="1"/>
            </p:cNvSpPr>
            <p:nvPr/>
          </p:nvSpPr>
          <p:spPr bwMode="auto">
            <a:xfrm>
              <a:off x="1013" y="3017"/>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11.0</a:t>
              </a:r>
              <a:endParaRPr lang="en-US" altLang="en-US" sz="1800"/>
            </a:p>
          </p:txBody>
        </p:sp>
        <p:sp>
          <p:nvSpPr>
            <p:cNvPr id="35393" name="Rectangle 1041"/>
            <p:cNvSpPr>
              <a:spLocks noChangeArrowheads="1"/>
            </p:cNvSpPr>
            <p:nvPr/>
          </p:nvSpPr>
          <p:spPr bwMode="auto">
            <a:xfrm>
              <a:off x="1013" y="2897"/>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12.0</a:t>
              </a:r>
              <a:endParaRPr lang="en-US" altLang="en-US" sz="1800"/>
            </a:p>
          </p:txBody>
        </p:sp>
        <p:sp>
          <p:nvSpPr>
            <p:cNvPr id="35394" name="Rectangle 1042"/>
            <p:cNvSpPr>
              <a:spLocks noChangeArrowheads="1"/>
            </p:cNvSpPr>
            <p:nvPr/>
          </p:nvSpPr>
          <p:spPr bwMode="auto">
            <a:xfrm>
              <a:off x="1132" y="3562"/>
              <a:ext cx="2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0</a:t>
              </a:r>
              <a:endParaRPr lang="en-US" altLang="en-US" sz="1800"/>
            </a:p>
          </p:txBody>
        </p:sp>
        <p:sp>
          <p:nvSpPr>
            <p:cNvPr id="35395" name="Rectangle 1043"/>
            <p:cNvSpPr>
              <a:spLocks noChangeArrowheads="1"/>
            </p:cNvSpPr>
            <p:nvPr/>
          </p:nvSpPr>
          <p:spPr bwMode="auto">
            <a:xfrm>
              <a:off x="1259"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200</a:t>
              </a:r>
              <a:endParaRPr lang="en-US" altLang="en-US" sz="1800"/>
            </a:p>
          </p:txBody>
        </p:sp>
        <p:sp>
          <p:nvSpPr>
            <p:cNvPr id="35396" name="Rectangle 1044"/>
            <p:cNvSpPr>
              <a:spLocks noChangeArrowheads="1"/>
            </p:cNvSpPr>
            <p:nvPr/>
          </p:nvSpPr>
          <p:spPr bwMode="auto">
            <a:xfrm>
              <a:off x="1405"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400</a:t>
              </a:r>
              <a:endParaRPr lang="en-US" altLang="en-US" sz="1800"/>
            </a:p>
          </p:txBody>
        </p:sp>
        <p:sp>
          <p:nvSpPr>
            <p:cNvPr id="35397" name="Rectangle 1045"/>
            <p:cNvSpPr>
              <a:spLocks noChangeArrowheads="1"/>
            </p:cNvSpPr>
            <p:nvPr/>
          </p:nvSpPr>
          <p:spPr bwMode="auto">
            <a:xfrm>
              <a:off x="1556"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600</a:t>
              </a:r>
              <a:endParaRPr lang="en-US" altLang="en-US" sz="1800"/>
            </a:p>
          </p:txBody>
        </p:sp>
        <p:sp>
          <p:nvSpPr>
            <p:cNvPr id="35398" name="Rectangle 1046"/>
            <p:cNvSpPr>
              <a:spLocks noChangeArrowheads="1"/>
            </p:cNvSpPr>
            <p:nvPr/>
          </p:nvSpPr>
          <p:spPr bwMode="auto">
            <a:xfrm>
              <a:off x="1709"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800</a:t>
              </a:r>
              <a:endParaRPr lang="en-US" altLang="en-US" sz="1800"/>
            </a:p>
          </p:txBody>
        </p:sp>
        <p:sp>
          <p:nvSpPr>
            <p:cNvPr id="35399" name="Rectangle 1047"/>
            <p:cNvSpPr>
              <a:spLocks noChangeArrowheads="1"/>
            </p:cNvSpPr>
            <p:nvPr/>
          </p:nvSpPr>
          <p:spPr bwMode="auto">
            <a:xfrm>
              <a:off x="1842" y="3562"/>
              <a:ext cx="9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1000</a:t>
              </a:r>
              <a:endParaRPr lang="en-US" altLang="en-US" sz="1800"/>
            </a:p>
          </p:txBody>
        </p:sp>
        <p:sp>
          <p:nvSpPr>
            <p:cNvPr id="35400" name="Freeform 1048"/>
            <p:cNvSpPr>
              <a:spLocks noEditPoints="1"/>
            </p:cNvSpPr>
            <p:nvPr/>
          </p:nvSpPr>
          <p:spPr bwMode="auto">
            <a:xfrm>
              <a:off x="962" y="2873"/>
              <a:ext cx="1037" cy="802"/>
            </a:xfrm>
            <a:custGeom>
              <a:avLst/>
              <a:gdLst>
                <a:gd name="T0" fmla="*/ 0 w 1037"/>
                <a:gd name="T1" fmla="*/ 0 h 802"/>
                <a:gd name="T2" fmla="*/ 1035 w 1037"/>
                <a:gd name="T3" fmla="*/ 0 h 802"/>
                <a:gd name="T4" fmla="*/ 1037 w 1037"/>
                <a:gd name="T5" fmla="*/ 0 h 802"/>
                <a:gd name="T6" fmla="*/ 1037 w 1037"/>
                <a:gd name="T7" fmla="*/ 800 h 802"/>
                <a:gd name="T8" fmla="*/ 1035 w 1037"/>
                <a:gd name="T9" fmla="*/ 802 h 802"/>
                <a:gd name="T10" fmla="*/ 0 w 1037"/>
                <a:gd name="T11" fmla="*/ 802 h 802"/>
                <a:gd name="T12" fmla="*/ 0 w 1037"/>
                <a:gd name="T13" fmla="*/ 800 h 802"/>
                <a:gd name="T14" fmla="*/ 0 w 1037"/>
                <a:gd name="T15" fmla="*/ 0 h 802"/>
                <a:gd name="T16" fmla="*/ 4 w 1037"/>
                <a:gd name="T17" fmla="*/ 800 h 802"/>
                <a:gd name="T18" fmla="*/ 0 w 1037"/>
                <a:gd name="T19" fmla="*/ 800 h 802"/>
                <a:gd name="T20" fmla="*/ 1035 w 1037"/>
                <a:gd name="T21" fmla="*/ 800 h 802"/>
                <a:gd name="T22" fmla="*/ 1035 w 1037"/>
                <a:gd name="T23" fmla="*/ 0 h 802"/>
                <a:gd name="T24" fmla="*/ 1035 w 1037"/>
                <a:gd name="T25" fmla="*/ 4 h 802"/>
                <a:gd name="T26" fmla="*/ 0 w 1037"/>
                <a:gd name="T27" fmla="*/ 4 h 802"/>
                <a:gd name="T28" fmla="*/ 4 w 1037"/>
                <a:gd name="T29" fmla="*/ 0 h 802"/>
                <a:gd name="T30" fmla="*/ 4 w 1037"/>
                <a:gd name="T31" fmla="*/ 800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7" h="802">
                  <a:moveTo>
                    <a:pt x="0" y="0"/>
                  </a:moveTo>
                  <a:lnTo>
                    <a:pt x="1035" y="0"/>
                  </a:lnTo>
                  <a:lnTo>
                    <a:pt x="1037" y="0"/>
                  </a:lnTo>
                  <a:lnTo>
                    <a:pt x="1037" y="800"/>
                  </a:lnTo>
                  <a:lnTo>
                    <a:pt x="1035" y="802"/>
                  </a:lnTo>
                  <a:lnTo>
                    <a:pt x="0" y="802"/>
                  </a:lnTo>
                  <a:lnTo>
                    <a:pt x="0" y="800"/>
                  </a:lnTo>
                  <a:lnTo>
                    <a:pt x="0" y="0"/>
                  </a:lnTo>
                  <a:close/>
                  <a:moveTo>
                    <a:pt x="4" y="800"/>
                  </a:moveTo>
                  <a:lnTo>
                    <a:pt x="0" y="800"/>
                  </a:lnTo>
                  <a:lnTo>
                    <a:pt x="1035" y="800"/>
                  </a:lnTo>
                  <a:lnTo>
                    <a:pt x="1035" y="0"/>
                  </a:lnTo>
                  <a:lnTo>
                    <a:pt x="1035" y="4"/>
                  </a:lnTo>
                  <a:lnTo>
                    <a:pt x="0" y="4"/>
                  </a:lnTo>
                  <a:lnTo>
                    <a:pt x="4" y="0"/>
                  </a:lnTo>
                  <a:lnTo>
                    <a:pt x="4" y="80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01" name="Freeform 1049"/>
            <p:cNvSpPr>
              <a:spLocks/>
            </p:cNvSpPr>
            <p:nvPr/>
          </p:nvSpPr>
          <p:spPr bwMode="auto">
            <a:xfrm>
              <a:off x="962" y="2873"/>
              <a:ext cx="1037" cy="802"/>
            </a:xfrm>
            <a:custGeom>
              <a:avLst/>
              <a:gdLst>
                <a:gd name="T0" fmla="*/ 0 w 1037"/>
                <a:gd name="T1" fmla="*/ 0 h 802"/>
                <a:gd name="T2" fmla="*/ 1035 w 1037"/>
                <a:gd name="T3" fmla="*/ 0 h 802"/>
                <a:gd name="T4" fmla="*/ 1037 w 1037"/>
                <a:gd name="T5" fmla="*/ 0 h 802"/>
                <a:gd name="T6" fmla="*/ 1037 w 1037"/>
                <a:gd name="T7" fmla="*/ 800 h 802"/>
                <a:gd name="T8" fmla="*/ 1035 w 1037"/>
                <a:gd name="T9" fmla="*/ 802 h 802"/>
                <a:gd name="T10" fmla="*/ 0 w 1037"/>
                <a:gd name="T11" fmla="*/ 802 h 802"/>
                <a:gd name="T12" fmla="*/ 0 w 1037"/>
                <a:gd name="T13" fmla="*/ 800 h 802"/>
                <a:gd name="T14" fmla="*/ 0 w 1037"/>
                <a:gd name="T15" fmla="*/ 0 h 8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7" h="802">
                  <a:moveTo>
                    <a:pt x="0" y="0"/>
                  </a:moveTo>
                  <a:lnTo>
                    <a:pt x="1035" y="0"/>
                  </a:lnTo>
                  <a:lnTo>
                    <a:pt x="1037" y="0"/>
                  </a:lnTo>
                  <a:lnTo>
                    <a:pt x="1037" y="800"/>
                  </a:lnTo>
                  <a:lnTo>
                    <a:pt x="1035" y="802"/>
                  </a:lnTo>
                  <a:lnTo>
                    <a:pt x="0" y="802"/>
                  </a:lnTo>
                  <a:lnTo>
                    <a:pt x="0" y="800"/>
                  </a:lnTo>
                  <a:lnTo>
                    <a:pt x="0" y="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02" name="Freeform 1050"/>
            <p:cNvSpPr>
              <a:spLocks/>
            </p:cNvSpPr>
            <p:nvPr/>
          </p:nvSpPr>
          <p:spPr bwMode="auto">
            <a:xfrm>
              <a:off x="962" y="2873"/>
              <a:ext cx="1035" cy="800"/>
            </a:xfrm>
            <a:custGeom>
              <a:avLst/>
              <a:gdLst>
                <a:gd name="T0" fmla="*/ 4 w 1035"/>
                <a:gd name="T1" fmla="*/ 800 h 800"/>
                <a:gd name="T2" fmla="*/ 0 w 1035"/>
                <a:gd name="T3" fmla="*/ 800 h 800"/>
                <a:gd name="T4" fmla="*/ 1035 w 1035"/>
                <a:gd name="T5" fmla="*/ 800 h 800"/>
                <a:gd name="T6" fmla="*/ 1035 w 1035"/>
                <a:gd name="T7" fmla="*/ 0 h 800"/>
                <a:gd name="T8" fmla="*/ 1035 w 1035"/>
                <a:gd name="T9" fmla="*/ 4 h 800"/>
                <a:gd name="T10" fmla="*/ 0 w 1035"/>
                <a:gd name="T11" fmla="*/ 4 h 800"/>
                <a:gd name="T12" fmla="*/ 4 w 1035"/>
                <a:gd name="T13" fmla="*/ 0 h 800"/>
                <a:gd name="T14" fmla="*/ 4 w 1035"/>
                <a:gd name="T15" fmla="*/ 800 h 8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5" h="800">
                  <a:moveTo>
                    <a:pt x="4" y="800"/>
                  </a:moveTo>
                  <a:lnTo>
                    <a:pt x="0" y="800"/>
                  </a:lnTo>
                  <a:lnTo>
                    <a:pt x="1035" y="800"/>
                  </a:lnTo>
                  <a:lnTo>
                    <a:pt x="1035" y="0"/>
                  </a:lnTo>
                  <a:lnTo>
                    <a:pt x="1035" y="4"/>
                  </a:lnTo>
                  <a:lnTo>
                    <a:pt x="0" y="4"/>
                  </a:lnTo>
                  <a:lnTo>
                    <a:pt x="4" y="0"/>
                  </a:lnTo>
                  <a:lnTo>
                    <a:pt x="4" y="80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403" name="Rectangle 12"/>
            <p:cNvSpPr>
              <a:spLocks noChangeArrowheads="1"/>
            </p:cNvSpPr>
            <p:nvPr/>
          </p:nvSpPr>
          <p:spPr bwMode="auto">
            <a:xfrm>
              <a:off x="962" y="1957"/>
              <a:ext cx="1035" cy="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5404" name="Rectangle 13"/>
            <p:cNvSpPr>
              <a:spLocks noChangeArrowheads="1"/>
            </p:cNvSpPr>
            <p:nvPr/>
          </p:nvSpPr>
          <p:spPr bwMode="auto">
            <a:xfrm>
              <a:off x="1146" y="2013"/>
              <a:ext cx="773" cy="58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5405" name="Rectangle 14"/>
            <p:cNvSpPr>
              <a:spLocks noChangeArrowheads="1"/>
            </p:cNvSpPr>
            <p:nvPr/>
          </p:nvSpPr>
          <p:spPr bwMode="auto">
            <a:xfrm>
              <a:off x="1143" y="2008"/>
              <a:ext cx="3" cy="590"/>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5406" name="Freeform 15"/>
            <p:cNvSpPr>
              <a:spLocks/>
            </p:cNvSpPr>
            <p:nvPr/>
          </p:nvSpPr>
          <p:spPr bwMode="auto">
            <a:xfrm>
              <a:off x="1141" y="2006"/>
              <a:ext cx="2" cy="592"/>
            </a:xfrm>
            <a:custGeom>
              <a:avLst/>
              <a:gdLst>
                <a:gd name="T0" fmla="*/ 2 w 2"/>
                <a:gd name="T1" fmla="*/ 0 h 592"/>
                <a:gd name="T2" fmla="*/ 0 w 2"/>
                <a:gd name="T3" fmla="*/ 2 h 592"/>
                <a:gd name="T4" fmla="*/ 0 w 2"/>
                <a:gd name="T5" fmla="*/ 592 h 592"/>
                <a:gd name="T6" fmla="*/ 2 w 2"/>
                <a:gd name="T7" fmla="*/ 592 h 592"/>
                <a:gd name="T8" fmla="*/ 2 w 2"/>
                <a:gd name="T9" fmla="*/ 2 h 592"/>
                <a:gd name="T10" fmla="*/ 2 w 2"/>
                <a:gd name="T11" fmla="*/ 0 h 592"/>
                <a:gd name="T12" fmla="*/ 2 w 2"/>
                <a:gd name="T13" fmla="*/ 0 h 592"/>
                <a:gd name="T14" fmla="*/ 0 w 2"/>
                <a:gd name="T15" fmla="*/ 0 h 592"/>
                <a:gd name="T16" fmla="*/ 0 w 2"/>
                <a:gd name="T17" fmla="*/ 2 h 592"/>
                <a:gd name="T18" fmla="*/ 2 w 2"/>
                <a:gd name="T19" fmla="*/ 0 h 5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92">
                  <a:moveTo>
                    <a:pt x="2" y="0"/>
                  </a:moveTo>
                  <a:lnTo>
                    <a:pt x="0" y="2"/>
                  </a:lnTo>
                  <a:lnTo>
                    <a:pt x="0" y="592"/>
                  </a:lnTo>
                  <a:lnTo>
                    <a:pt x="2" y="592"/>
                  </a:lnTo>
                  <a:lnTo>
                    <a:pt x="2"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07" name="Freeform 16"/>
            <p:cNvSpPr>
              <a:spLocks/>
            </p:cNvSpPr>
            <p:nvPr/>
          </p:nvSpPr>
          <p:spPr bwMode="auto">
            <a:xfrm>
              <a:off x="1143" y="2006"/>
              <a:ext cx="5" cy="4"/>
            </a:xfrm>
            <a:custGeom>
              <a:avLst/>
              <a:gdLst>
                <a:gd name="T0" fmla="*/ 5 w 5"/>
                <a:gd name="T1" fmla="*/ 2 h 4"/>
                <a:gd name="T2" fmla="*/ 3 w 5"/>
                <a:gd name="T3" fmla="*/ 0 h 4"/>
                <a:gd name="T4" fmla="*/ 0 w 5"/>
                <a:gd name="T5" fmla="*/ 0 h 4"/>
                <a:gd name="T6" fmla="*/ 0 w 5"/>
                <a:gd name="T7" fmla="*/ 4 h 4"/>
                <a:gd name="T8" fmla="*/ 3 w 5"/>
                <a:gd name="T9" fmla="*/ 4 h 4"/>
                <a:gd name="T10" fmla="*/ 5 w 5"/>
                <a:gd name="T11" fmla="*/ 2 h 4"/>
                <a:gd name="T12" fmla="*/ 5 w 5"/>
                <a:gd name="T13" fmla="*/ 2 h 4"/>
                <a:gd name="T14" fmla="*/ 5 w 5"/>
                <a:gd name="T15" fmla="*/ 0 h 4"/>
                <a:gd name="T16" fmla="*/ 3 w 5"/>
                <a:gd name="T17" fmla="*/ 0 h 4"/>
                <a:gd name="T18" fmla="*/ 5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5" y="2"/>
                  </a:moveTo>
                  <a:lnTo>
                    <a:pt x="3" y="0"/>
                  </a:lnTo>
                  <a:lnTo>
                    <a:pt x="0" y="0"/>
                  </a:lnTo>
                  <a:lnTo>
                    <a:pt x="0" y="4"/>
                  </a:lnTo>
                  <a:lnTo>
                    <a:pt x="3" y="4"/>
                  </a:lnTo>
                  <a:lnTo>
                    <a:pt x="5" y="2"/>
                  </a:lnTo>
                  <a:lnTo>
                    <a:pt x="5" y="0"/>
                  </a:lnTo>
                  <a:lnTo>
                    <a:pt x="3" y="0"/>
                  </a:lnTo>
                  <a:lnTo>
                    <a:pt x="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08" name="Freeform 17"/>
            <p:cNvSpPr>
              <a:spLocks/>
            </p:cNvSpPr>
            <p:nvPr/>
          </p:nvSpPr>
          <p:spPr bwMode="auto">
            <a:xfrm>
              <a:off x="1143" y="2008"/>
              <a:ext cx="5" cy="592"/>
            </a:xfrm>
            <a:custGeom>
              <a:avLst/>
              <a:gdLst>
                <a:gd name="T0" fmla="*/ 3 w 5"/>
                <a:gd name="T1" fmla="*/ 592 h 592"/>
                <a:gd name="T2" fmla="*/ 5 w 5"/>
                <a:gd name="T3" fmla="*/ 590 h 592"/>
                <a:gd name="T4" fmla="*/ 5 w 5"/>
                <a:gd name="T5" fmla="*/ 0 h 592"/>
                <a:gd name="T6" fmla="*/ 0 w 5"/>
                <a:gd name="T7" fmla="*/ 0 h 592"/>
                <a:gd name="T8" fmla="*/ 0 w 5"/>
                <a:gd name="T9" fmla="*/ 590 h 592"/>
                <a:gd name="T10" fmla="*/ 3 w 5"/>
                <a:gd name="T11" fmla="*/ 592 h 592"/>
                <a:gd name="T12" fmla="*/ 3 w 5"/>
                <a:gd name="T13" fmla="*/ 592 h 592"/>
                <a:gd name="T14" fmla="*/ 5 w 5"/>
                <a:gd name="T15" fmla="*/ 592 h 592"/>
                <a:gd name="T16" fmla="*/ 5 w 5"/>
                <a:gd name="T17" fmla="*/ 590 h 592"/>
                <a:gd name="T18" fmla="*/ 3 w 5"/>
                <a:gd name="T19" fmla="*/ 592 h 5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92">
                  <a:moveTo>
                    <a:pt x="3" y="592"/>
                  </a:moveTo>
                  <a:lnTo>
                    <a:pt x="5" y="590"/>
                  </a:lnTo>
                  <a:lnTo>
                    <a:pt x="5" y="0"/>
                  </a:lnTo>
                  <a:lnTo>
                    <a:pt x="0" y="0"/>
                  </a:lnTo>
                  <a:lnTo>
                    <a:pt x="0" y="590"/>
                  </a:lnTo>
                  <a:lnTo>
                    <a:pt x="3" y="592"/>
                  </a:lnTo>
                  <a:lnTo>
                    <a:pt x="5" y="592"/>
                  </a:lnTo>
                  <a:lnTo>
                    <a:pt x="5" y="590"/>
                  </a:lnTo>
                  <a:lnTo>
                    <a:pt x="3" y="59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09" name="Freeform 18"/>
            <p:cNvSpPr>
              <a:spLocks/>
            </p:cNvSpPr>
            <p:nvPr/>
          </p:nvSpPr>
          <p:spPr bwMode="auto">
            <a:xfrm>
              <a:off x="1141" y="2595"/>
              <a:ext cx="5" cy="5"/>
            </a:xfrm>
            <a:custGeom>
              <a:avLst/>
              <a:gdLst>
                <a:gd name="T0" fmla="*/ 0 w 5"/>
                <a:gd name="T1" fmla="*/ 3 h 5"/>
                <a:gd name="T2" fmla="*/ 2 w 5"/>
                <a:gd name="T3" fmla="*/ 5 h 5"/>
                <a:gd name="T4" fmla="*/ 5 w 5"/>
                <a:gd name="T5" fmla="*/ 5 h 5"/>
                <a:gd name="T6" fmla="*/ 5 w 5"/>
                <a:gd name="T7" fmla="*/ 0 h 5"/>
                <a:gd name="T8" fmla="*/ 2 w 5"/>
                <a:gd name="T9" fmla="*/ 0 h 5"/>
                <a:gd name="T10" fmla="*/ 0 w 5"/>
                <a:gd name="T11" fmla="*/ 3 h 5"/>
                <a:gd name="T12" fmla="*/ 0 w 5"/>
                <a:gd name="T13" fmla="*/ 3 h 5"/>
                <a:gd name="T14" fmla="*/ 0 w 5"/>
                <a:gd name="T15" fmla="*/ 5 h 5"/>
                <a:gd name="T16" fmla="*/ 2 w 5"/>
                <a:gd name="T17" fmla="*/ 5 h 5"/>
                <a:gd name="T18" fmla="*/ 0 w 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0" y="3"/>
                  </a:moveTo>
                  <a:lnTo>
                    <a:pt x="2" y="5"/>
                  </a:lnTo>
                  <a:lnTo>
                    <a:pt x="5" y="5"/>
                  </a:lnTo>
                  <a:lnTo>
                    <a:pt x="5"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0" name="Freeform 19"/>
            <p:cNvSpPr>
              <a:spLocks noEditPoints="1"/>
            </p:cNvSpPr>
            <p:nvPr/>
          </p:nvSpPr>
          <p:spPr bwMode="auto">
            <a:xfrm>
              <a:off x="1128" y="2008"/>
              <a:ext cx="15" cy="594"/>
            </a:xfrm>
            <a:custGeom>
              <a:avLst/>
              <a:gdLst>
                <a:gd name="T0" fmla="*/ 0 w 15"/>
                <a:gd name="T1" fmla="*/ 590 h 594"/>
                <a:gd name="T2" fmla="*/ 15 w 15"/>
                <a:gd name="T3" fmla="*/ 590 h 594"/>
                <a:gd name="T4" fmla="*/ 15 w 15"/>
                <a:gd name="T5" fmla="*/ 594 h 594"/>
                <a:gd name="T6" fmla="*/ 0 w 15"/>
                <a:gd name="T7" fmla="*/ 594 h 594"/>
                <a:gd name="T8" fmla="*/ 0 w 15"/>
                <a:gd name="T9" fmla="*/ 590 h 594"/>
                <a:gd name="T10" fmla="*/ 0 w 15"/>
                <a:gd name="T11" fmla="*/ 472 h 594"/>
                <a:gd name="T12" fmla="*/ 15 w 15"/>
                <a:gd name="T13" fmla="*/ 472 h 594"/>
                <a:gd name="T14" fmla="*/ 15 w 15"/>
                <a:gd name="T15" fmla="*/ 474 h 594"/>
                <a:gd name="T16" fmla="*/ 0 w 15"/>
                <a:gd name="T17" fmla="*/ 474 h 594"/>
                <a:gd name="T18" fmla="*/ 0 w 15"/>
                <a:gd name="T19" fmla="*/ 472 h 594"/>
                <a:gd name="T20" fmla="*/ 0 w 15"/>
                <a:gd name="T21" fmla="*/ 357 h 594"/>
                <a:gd name="T22" fmla="*/ 15 w 15"/>
                <a:gd name="T23" fmla="*/ 357 h 594"/>
                <a:gd name="T24" fmla="*/ 15 w 15"/>
                <a:gd name="T25" fmla="*/ 359 h 594"/>
                <a:gd name="T26" fmla="*/ 0 w 15"/>
                <a:gd name="T27" fmla="*/ 359 h 594"/>
                <a:gd name="T28" fmla="*/ 0 w 15"/>
                <a:gd name="T29" fmla="*/ 357 h 594"/>
                <a:gd name="T30" fmla="*/ 0 w 15"/>
                <a:gd name="T31" fmla="*/ 237 h 594"/>
                <a:gd name="T32" fmla="*/ 15 w 15"/>
                <a:gd name="T33" fmla="*/ 237 h 594"/>
                <a:gd name="T34" fmla="*/ 15 w 15"/>
                <a:gd name="T35" fmla="*/ 242 h 594"/>
                <a:gd name="T36" fmla="*/ 0 w 15"/>
                <a:gd name="T37" fmla="*/ 242 h 594"/>
                <a:gd name="T38" fmla="*/ 0 w 15"/>
                <a:gd name="T39" fmla="*/ 237 h 594"/>
                <a:gd name="T40" fmla="*/ 0 w 15"/>
                <a:gd name="T41" fmla="*/ 120 h 594"/>
                <a:gd name="T42" fmla="*/ 15 w 15"/>
                <a:gd name="T43" fmla="*/ 120 h 594"/>
                <a:gd name="T44" fmla="*/ 15 w 15"/>
                <a:gd name="T45" fmla="*/ 122 h 594"/>
                <a:gd name="T46" fmla="*/ 0 w 15"/>
                <a:gd name="T47" fmla="*/ 122 h 594"/>
                <a:gd name="T48" fmla="*/ 0 w 15"/>
                <a:gd name="T49" fmla="*/ 120 h 594"/>
                <a:gd name="T50" fmla="*/ 0 w 15"/>
                <a:gd name="T51" fmla="*/ 0 h 594"/>
                <a:gd name="T52" fmla="*/ 15 w 15"/>
                <a:gd name="T53" fmla="*/ 0 h 594"/>
                <a:gd name="T54" fmla="*/ 15 w 15"/>
                <a:gd name="T55" fmla="*/ 5 h 594"/>
                <a:gd name="T56" fmla="*/ 0 w 15"/>
                <a:gd name="T57" fmla="*/ 5 h 594"/>
                <a:gd name="T58" fmla="*/ 0 w 15"/>
                <a:gd name="T59" fmla="*/ 0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 h="594">
                  <a:moveTo>
                    <a:pt x="0" y="590"/>
                  </a:moveTo>
                  <a:lnTo>
                    <a:pt x="15" y="590"/>
                  </a:lnTo>
                  <a:lnTo>
                    <a:pt x="15" y="594"/>
                  </a:lnTo>
                  <a:lnTo>
                    <a:pt x="0" y="594"/>
                  </a:lnTo>
                  <a:lnTo>
                    <a:pt x="0" y="590"/>
                  </a:lnTo>
                  <a:close/>
                  <a:moveTo>
                    <a:pt x="0" y="472"/>
                  </a:moveTo>
                  <a:lnTo>
                    <a:pt x="15" y="472"/>
                  </a:lnTo>
                  <a:lnTo>
                    <a:pt x="15" y="474"/>
                  </a:lnTo>
                  <a:lnTo>
                    <a:pt x="0" y="474"/>
                  </a:lnTo>
                  <a:lnTo>
                    <a:pt x="0" y="472"/>
                  </a:lnTo>
                  <a:close/>
                  <a:moveTo>
                    <a:pt x="0" y="357"/>
                  </a:moveTo>
                  <a:lnTo>
                    <a:pt x="15" y="357"/>
                  </a:lnTo>
                  <a:lnTo>
                    <a:pt x="15" y="359"/>
                  </a:lnTo>
                  <a:lnTo>
                    <a:pt x="0" y="359"/>
                  </a:lnTo>
                  <a:lnTo>
                    <a:pt x="0" y="357"/>
                  </a:lnTo>
                  <a:close/>
                  <a:moveTo>
                    <a:pt x="0" y="237"/>
                  </a:moveTo>
                  <a:lnTo>
                    <a:pt x="15" y="237"/>
                  </a:lnTo>
                  <a:lnTo>
                    <a:pt x="15" y="242"/>
                  </a:lnTo>
                  <a:lnTo>
                    <a:pt x="0" y="242"/>
                  </a:lnTo>
                  <a:lnTo>
                    <a:pt x="0" y="237"/>
                  </a:lnTo>
                  <a:close/>
                  <a:moveTo>
                    <a:pt x="0" y="120"/>
                  </a:moveTo>
                  <a:lnTo>
                    <a:pt x="15" y="120"/>
                  </a:lnTo>
                  <a:lnTo>
                    <a:pt x="15" y="122"/>
                  </a:lnTo>
                  <a:lnTo>
                    <a:pt x="0" y="122"/>
                  </a:lnTo>
                  <a:lnTo>
                    <a:pt x="0" y="120"/>
                  </a:lnTo>
                  <a:close/>
                  <a:moveTo>
                    <a:pt x="0" y="0"/>
                  </a:moveTo>
                  <a:lnTo>
                    <a:pt x="15" y="0"/>
                  </a:lnTo>
                  <a:lnTo>
                    <a:pt x="15" y="5"/>
                  </a:lnTo>
                  <a:lnTo>
                    <a:pt x="0" y="5"/>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1" name="Freeform 20"/>
            <p:cNvSpPr>
              <a:spLocks/>
            </p:cNvSpPr>
            <p:nvPr/>
          </p:nvSpPr>
          <p:spPr bwMode="auto">
            <a:xfrm>
              <a:off x="1128" y="2595"/>
              <a:ext cx="15" cy="5"/>
            </a:xfrm>
            <a:custGeom>
              <a:avLst/>
              <a:gdLst>
                <a:gd name="T0" fmla="*/ 15 w 15"/>
                <a:gd name="T1" fmla="*/ 3 h 5"/>
                <a:gd name="T2" fmla="*/ 15 w 15"/>
                <a:gd name="T3" fmla="*/ 0 h 5"/>
                <a:gd name="T4" fmla="*/ 0 w 15"/>
                <a:gd name="T5" fmla="*/ 0 h 5"/>
                <a:gd name="T6" fmla="*/ 0 w 15"/>
                <a:gd name="T7" fmla="*/ 5 h 5"/>
                <a:gd name="T8" fmla="*/ 15 w 15"/>
                <a:gd name="T9" fmla="*/ 5 h 5"/>
                <a:gd name="T10" fmla="*/ 15 w 15"/>
                <a:gd name="T11" fmla="*/ 3 h 5"/>
                <a:gd name="T12" fmla="*/ 15 w 15"/>
                <a:gd name="T13" fmla="*/ 3 h 5"/>
                <a:gd name="T14" fmla="*/ 15 w 15"/>
                <a:gd name="T15" fmla="*/ 0 h 5"/>
                <a:gd name="T16" fmla="*/ 15 w 15"/>
                <a:gd name="T17" fmla="*/ 0 h 5"/>
                <a:gd name="T18" fmla="*/ 15 w 1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5">
                  <a:moveTo>
                    <a:pt x="15" y="3"/>
                  </a:moveTo>
                  <a:lnTo>
                    <a:pt x="15" y="0"/>
                  </a:lnTo>
                  <a:lnTo>
                    <a:pt x="0" y="0"/>
                  </a:lnTo>
                  <a:lnTo>
                    <a:pt x="0" y="5"/>
                  </a:lnTo>
                  <a:lnTo>
                    <a:pt x="15" y="5"/>
                  </a:lnTo>
                  <a:lnTo>
                    <a:pt x="15" y="3"/>
                  </a:lnTo>
                  <a:lnTo>
                    <a:pt x="15" y="0"/>
                  </a:lnTo>
                  <a:lnTo>
                    <a:pt x="1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2" name="Freeform 21"/>
            <p:cNvSpPr>
              <a:spLocks/>
            </p:cNvSpPr>
            <p:nvPr/>
          </p:nvSpPr>
          <p:spPr bwMode="auto">
            <a:xfrm>
              <a:off x="1141" y="2598"/>
              <a:ext cx="2" cy="6"/>
            </a:xfrm>
            <a:custGeom>
              <a:avLst/>
              <a:gdLst>
                <a:gd name="T0" fmla="*/ 2 w 2"/>
                <a:gd name="T1" fmla="*/ 6 h 6"/>
                <a:gd name="T2" fmla="*/ 2 w 2"/>
                <a:gd name="T3" fmla="*/ 4 h 6"/>
                <a:gd name="T4" fmla="*/ 2 w 2"/>
                <a:gd name="T5" fmla="*/ 0 h 6"/>
                <a:gd name="T6" fmla="*/ 0 w 2"/>
                <a:gd name="T7" fmla="*/ 0 h 6"/>
                <a:gd name="T8" fmla="*/ 0 w 2"/>
                <a:gd name="T9" fmla="*/ 4 h 6"/>
                <a:gd name="T10" fmla="*/ 2 w 2"/>
                <a:gd name="T11" fmla="*/ 6 h 6"/>
                <a:gd name="T12" fmla="*/ 2 w 2"/>
                <a:gd name="T13" fmla="*/ 6 h 6"/>
                <a:gd name="T14" fmla="*/ 2 w 2"/>
                <a:gd name="T15" fmla="*/ 6 h 6"/>
                <a:gd name="T16" fmla="*/ 2 w 2"/>
                <a:gd name="T17" fmla="*/ 4 h 6"/>
                <a:gd name="T18" fmla="*/ 2 w 2"/>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6">
                  <a:moveTo>
                    <a:pt x="2" y="6"/>
                  </a:moveTo>
                  <a:lnTo>
                    <a:pt x="2" y="4"/>
                  </a:lnTo>
                  <a:lnTo>
                    <a:pt x="2" y="0"/>
                  </a:lnTo>
                  <a:lnTo>
                    <a:pt x="0" y="0"/>
                  </a:lnTo>
                  <a:lnTo>
                    <a:pt x="0" y="4"/>
                  </a:lnTo>
                  <a:lnTo>
                    <a:pt x="2" y="6"/>
                  </a:lnTo>
                  <a:lnTo>
                    <a:pt x="2" y="4"/>
                  </a:lnTo>
                  <a:lnTo>
                    <a:pt x="2" y="6"/>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3" name="Freeform 22"/>
            <p:cNvSpPr>
              <a:spLocks/>
            </p:cNvSpPr>
            <p:nvPr/>
          </p:nvSpPr>
          <p:spPr bwMode="auto">
            <a:xfrm>
              <a:off x="1126" y="2600"/>
              <a:ext cx="17" cy="4"/>
            </a:xfrm>
            <a:custGeom>
              <a:avLst/>
              <a:gdLst>
                <a:gd name="T0" fmla="*/ 0 w 17"/>
                <a:gd name="T1" fmla="*/ 2 h 4"/>
                <a:gd name="T2" fmla="*/ 2 w 17"/>
                <a:gd name="T3" fmla="*/ 4 h 4"/>
                <a:gd name="T4" fmla="*/ 17 w 17"/>
                <a:gd name="T5" fmla="*/ 4 h 4"/>
                <a:gd name="T6" fmla="*/ 17 w 17"/>
                <a:gd name="T7" fmla="*/ 0 h 4"/>
                <a:gd name="T8" fmla="*/ 2 w 17"/>
                <a:gd name="T9" fmla="*/ 0 h 4"/>
                <a:gd name="T10" fmla="*/ 0 w 17"/>
                <a:gd name="T11" fmla="*/ 2 h 4"/>
                <a:gd name="T12" fmla="*/ 0 w 17"/>
                <a:gd name="T13" fmla="*/ 2 h 4"/>
                <a:gd name="T14" fmla="*/ 0 w 17"/>
                <a:gd name="T15" fmla="*/ 4 h 4"/>
                <a:gd name="T16" fmla="*/ 2 w 17"/>
                <a:gd name="T17" fmla="*/ 4 h 4"/>
                <a:gd name="T18" fmla="*/ 0 w 1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
                  <a:moveTo>
                    <a:pt x="0" y="2"/>
                  </a:moveTo>
                  <a:lnTo>
                    <a:pt x="2" y="4"/>
                  </a:lnTo>
                  <a:lnTo>
                    <a:pt x="17" y="4"/>
                  </a:lnTo>
                  <a:lnTo>
                    <a:pt x="17"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4" name="Freeform 23"/>
            <p:cNvSpPr>
              <a:spLocks/>
            </p:cNvSpPr>
            <p:nvPr/>
          </p:nvSpPr>
          <p:spPr bwMode="auto">
            <a:xfrm>
              <a:off x="1126" y="2595"/>
              <a:ext cx="4" cy="7"/>
            </a:xfrm>
            <a:custGeom>
              <a:avLst/>
              <a:gdLst>
                <a:gd name="T0" fmla="*/ 2 w 4"/>
                <a:gd name="T1" fmla="*/ 0 h 7"/>
                <a:gd name="T2" fmla="*/ 0 w 4"/>
                <a:gd name="T3" fmla="*/ 3 h 7"/>
                <a:gd name="T4" fmla="*/ 0 w 4"/>
                <a:gd name="T5" fmla="*/ 7 h 7"/>
                <a:gd name="T6" fmla="*/ 4 w 4"/>
                <a:gd name="T7" fmla="*/ 7 h 7"/>
                <a:gd name="T8" fmla="*/ 4 w 4"/>
                <a:gd name="T9" fmla="*/ 3 h 7"/>
                <a:gd name="T10" fmla="*/ 2 w 4"/>
                <a:gd name="T11" fmla="*/ 0 h 7"/>
                <a:gd name="T12" fmla="*/ 2 w 4"/>
                <a:gd name="T13" fmla="*/ 0 h 7"/>
                <a:gd name="T14" fmla="*/ 0 w 4"/>
                <a:gd name="T15" fmla="*/ 0 h 7"/>
                <a:gd name="T16" fmla="*/ 0 w 4"/>
                <a:gd name="T17" fmla="*/ 3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3"/>
                  </a:lnTo>
                  <a:lnTo>
                    <a:pt x="0" y="7"/>
                  </a:lnTo>
                  <a:lnTo>
                    <a:pt x="4" y="7"/>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5" name="Freeform 25"/>
            <p:cNvSpPr>
              <a:spLocks/>
            </p:cNvSpPr>
            <p:nvPr/>
          </p:nvSpPr>
          <p:spPr bwMode="auto">
            <a:xfrm>
              <a:off x="1141" y="2480"/>
              <a:ext cx="2" cy="5"/>
            </a:xfrm>
            <a:custGeom>
              <a:avLst/>
              <a:gdLst>
                <a:gd name="T0" fmla="*/ 2 w 2"/>
                <a:gd name="T1" fmla="*/ 5 h 5"/>
                <a:gd name="T2" fmla="*/ 2 w 2"/>
                <a:gd name="T3" fmla="*/ 2 h 5"/>
                <a:gd name="T4" fmla="*/ 2 w 2"/>
                <a:gd name="T5" fmla="*/ 0 h 5"/>
                <a:gd name="T6" fmla="*/ 0 w 2"/>
                <a:gd name="T7" fmla="*/ 0 h 5"/>
                <a:gd name="T8" fmla="*/ 0 w 2"/>
                <a:gd name="T9" fmla="*/ 2 h 5"/>
                <a:gd name="T10" fmla="*/ 2 w 2"/>
                <a:gd name="T11" fmla="*/ 5 h 5"/>
                <a:gd name="T12" fmla="*/ 2 w 2"/>
                <a:gd name="T13" fmla="*/ 5 h 5"/>
                <a:gd name="T14" fmla="*/ 2 w 2"/>
                <a:gd name="T15" fmla="*/ 5 h 5"/>
                <a:gd name="T16" fmla="*/ 2 w 2"/>
                <a:gd name="T17" fmla="*/ 2 h 5"/>
                <a:gd name="T18" fmla="*/ 2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5"/>
                  </a:moveTo>
                  <a:lnTo>
                    <a:pt x="2" y="2"/>
                  </a:lnTo>
                  <a:lnTo>
                    <a:pt x="2" y="0"/>
                  </a:lnTo>
                  <a:lnTo>
                    <a:pt x="0" y="0"/>
                  </a:lnTo>
                  <a:lnTo>
                    <a:pt x="0" y="2"/>
                  </a:lnTo>
                  <a:lnTo>
                    <a:pt x="2" y="5"/>
                  </a:lnTo>
                  <a:lnTo>
                    <a:pt x="2" y="2"/>
                  </a:lnTo>
                  <a:lnTo>
                    <a:pt x="2" y="5"/>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6" name="Freeform 26"/>
            <p:cNvSpPr>
              <a:spLocks/>
            </p:cNvSpPr>
            <p:nvPr/>
          </p:nvSpPr>
          <p:spPr bwMode="auto">
            <a:xfrm>
              <a:off x="1126" y="2480"/>
              <a:ext cx="17" cy="5"/>
            </a:xfrm>
            <a:custGeom>
              <a:avLst/>
              <a:gdLst>
                <a:gd name="T0" fmla="*/ 0 w 17"/>
                <a:gd name="T1" fmla="*/ 2 h 5"/>
                <a:gd name="T2" fmla="*/ 2 w 17"/>
                <a:gd name="T3" fmla="*/ 5 h 5"/>
                <a:gd name="T4" fmla="*/ 17 w 17"/>
                <a:gd name="T5" fmla="*/ 5 h 5"/>
                <a:gd name="T6" fmla="*/ 17 w 17"/>
                <a:gd name="T7" fmla="*/ 0 h 5"/>
                <a:gd name="T8" fmla="*/ 2 w 17"/>
                <a:gd name="T9" fmla="*/ 0 h 5"/>
                <a:gd name="T10" fmla="*/ 0 w 17"/>
                <a:gd name="T11" fmla="*/ 2 h 5"/>
                <a:gd name="T12" fmla="*/ 0 w 17"/>
                <a:gd name="T13" fmla="*/ 2 h 5"/>
                <a:gd name="T14" fmla="*/ 0 w 17"/>
                <a:gd name="T15" fmla="*/ 5 h 5"/>
                <a:gd name="T16" fmla="*/ 2 w 17"/>
                <a:gd name="T17" fmla="*/ 5 h 5"/>
                <a:gd name="T18" fmla="*/ 0 w 17"/>
                <a:gd name="T19" fmla="*/ 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5">
                  <a:moveTo>
                    <a:pt x="0" y="2"/>
                  </a:moveTo>
                  <a:lnTo>
                    <a:pt x="2" y="5"/>
                  </a:lnTo>
                  <a:lnTo>
                    <a:pt x="17" y="5"/>
                  </a:lnTo>
                  <a:lnTo>
                    <a:pt x="17" y="0"/>
                  </a:lnTo>
                  <a:lnTo>
                    <a:pt x="2" y="0"/>
                  </a:lnTo>
                  <a:lnTo>
                    <a:pt x="0" y="2"/>
                  </a:lnTo>
                  <a:lnTo>
                    <a:pt x="0" y="5"/>
                  </a:lnTo>
                  <a:lnTo>
                    <a:pt x="2" y="5"/>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7" name="Freeform 27"/>
            <p:cNvSpPr>
              <a:spLocks/>
            </p:cNvSpPr>
            <p:nvPr/>
          </p:nvSpPr>
          <p:spPr bwMode="auto">
            <a:xfrm>
              <a:off x="1126" y="2478"/>
              <a:ext cx="4" cy="4"/>
            </a:xfrm>
            <a:custGeom>
              <a:avLst/>
              <a:gdLst>
                <a:gd name="T0" fmla="*/ 2 w 4"/>
                <a:gd name="T1" fmla="*/ 0 h 4"/>
                <a:gd name="T2" fmla="*/ 0 w 4"/>
                <a:gd name="T3" fmla="*/ 2 h 4"/>
                <a:gd name="T4" fmla="*/ 0 w 4"/>
                <a:gd name="T5" fmla="*/ 4 h 4"/>
                <a:gd name="T6" fmla="*/ 4 w 4"/>
                <a:gd name="T7" fmla="*/ 4 h 4"/>
                <a:gd name="T8" fmla="*/ 4 w 4"/>
                <a:gd name="T9" fmla="*/ 2 h 4"/>
                <a:gd name="T10" fmla="*/ 2 w 4"/>
                <a:gd name="T11" fmla="*/ 0 h 4"/>
                <a:gd name="T12" fmla="*/ 2 w 4"/>
                <a:gd name="T13" fmla="*/ 0 h 4"/>
                <a:gd name="T14" fmla="*/ 0 w 4"/>
                <a:gd name="T15" fmla="*/ 0 h 4"/>
                <a:gd name="T16" fmla="*/ 0 w 4"/>
                <a:gd name="T17" fmla="*/ 2 h 4"/>
                <a:gd name="T18" fmla="*/ 2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0"/>
                  </a:moveTo>
                  <a:lnTo>
                    <a:pt x="0" y="2"/>
                  </a:lnTo>
                  <a:lnTo>
                    <a:pt x="0" y="4"/>
                  </a:lnTo>
                  <a:lnTo>
                    <a:pt x="4" y="4"/>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8" name="Freeform 28"/>
            <p:cNvSpPr>
              <a:spLocks/>
            </p:cNvSpPr>
            <p:nvPr/>
          </p:nvSpPr>
          <p:spPr bwMode="auto">
            <a:xfrm>
              <a:off x="1128" y="2363"/>
              <a:ext cx="15" cy="4"/>
            </a:xfrm>
            <a:custGeom>
              <a:avLst/>
              <a:gdLst>
                <a:gd name="T0" fmla="*/ 15 w 15"/>
                <a:gd name="T1" fmla="*/ 2 h 4"/>
                <a:gd name="T2" fmla="*/ 15 w 15"/>
                <a:gd name="T3" fmla="*/ 0 h 4"/>
                <a:gd name="T4" fmla="*/ 0 w 15"/>
                <a:gd name="T5" fmla="*/ 0 h 4"/>
                <a:gd name="T6" fmla="*/ 0 w 15"/>
                <a:gd name="T7" fmla="*/ 4 h 4"/>
                <a:gd name="T8" fmla="*/ 15 w 15"/>
                <a:gd name="T9" fmla="*/ 4 h 4"/>
                <a:gd name="T10" fmla="*/ 15 w 15"/>
                <a:gd name="T11" fmla="*/ 2 h 4"/>
                <a:gd name="T12" fmla="*/ 15 w 15"/>
                <a:gd name="T13" fmla="*/ 2 h 4"/>
                <a:gd name="T14" fmla="*/ 15 w 15"/>
                <a:gd name="T15" fmla="*/ 0 h 4"/>
                <a:gd name="T16" fmla="*/ 15 w 15"/>
                <a:gd name="T17" fmla="*/ 0 h 4"/>
                <a:gd name="T18" fmla="*/ 15 w 1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5" y="2"/>
                  </a:moveTo>
                  <a:lnTo>
                    <a:pt x="15" y="0"/>
                  </a:lnTo>
                  <a:lnTo>
                    <a:pt x="0" y="0"/>
                  </a:lnTo>
                  <a:lnTo>
                    <a:pt x="0" y="4"/>
                  </a:lnTo>
                  <a:lnTo>
                    <a:pt x="15" y="4"/>
                  </a:lnTo>
                  <a:lnTo>
                    <a:pt x="15" y="2"/>
                  </a:lnTo>
                  <a:lnTo>
                    <a:pt x="15"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19" name="Freeform 29"/>
            <p:cNvSpPr>
              <a:spLocks/>
            </p:cNvSpPr>
            <p:nvPr/>
          </p:nvSpPr>
          <p:spPr bwMode="auto">
            <a:xfrm>
              <a:off x="1141" y="2365"/>
              <a:ext cx="2" cy="4"/>
            </a:xfrm>
            <a:custGeom>
              <a:avLst/>
              <a:gdLst>
                <a:gd name="T0" fmla="*/ 2 w 2"/>
                <a:gd name="T1" fmla="*/ 4 h 4"/>
                <a:gd name="T2" fmla="*/ 2 w 2"/>
                <a:gd name="T3" fmla="*/ 2 h 4"/>
                <a:gd name="T4" fmla="*/ 2 w 2"/>
                <a:gd name="T5" fmla="*/ 0 h 4"/>
                <a:gd name="T6" fmla="*/ 0 w 2"/>
                <a:gd name="T7" fmla="*/ 0 h 4"/>
                <a:gd name="T8" fmla="*/ 0 w 2"/>
                <a:gd name="T9" fmla="*/ 2 h 4"/>
                <a:gd name="T10" fmla="*/ 2 w 2"/>
                <a:gd name="T11" fmla="*/ 4 h 4"/>
                <a:gd name="T12" fmla="*/ 2 w 2"/>
                <a:gd name="T13" fmla="*/ 4 h 4"/>
                <a:gd name="T14" fmla="*/ 2 w 2"/>
                <a:gd name="T15" fmla="*/ 4 h 4"/>
                <a:gd name="T16" fmla="*/ 2 w 2"/>
                <a:gd name="T17" fmla="*/ 2 h 4"/>
                <a:gd name="T18" fmla="*/ 2 w 2"/>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4"/>
                  </a:moveTo>
                  <a:lnTo>
                    <a:pt x="2" y="2"/>
                  </a:lnTo>
                  <a:lnTo>
                    <a:pt x="2" y="0"/>
                  </a:lnTo>
                  <a:lnTo>
                    <a:pt x="0" y="0"/>
                  </a:lnTo>
                  <a:lnTo>
                    <a:pt x="0" y="2"/>
                  </a:lnTo>
                  <a:lnTo>
                    <a:pt x="2" y="4"/>
                  </a:lnTo>
                  <a:lnTo>
                    <a:pt x="2" y="2"/>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0" name="Freeform 30"/>
            <p:cNvSpPr>
              <a:spLocks/>
            </p:cNvSpPr>
            <p:nvPr/>
          </p:nvSpPr>
          <p:spPr bwMode="auto">
            <a:xfrm>
              <a:off x="1126" y="2367"/>
              <a:ext cx="17" cy="2"/>
            </a:xfrm>
            <a:custGeom>
              <a:avLst/>
              <a:gdLst>
                <a:gd name="T0" fmla="*/ 0 w 17"/>
                <a:gd name="T1" fmla="*/ 0 h 2"/>
                <a:gd name="T2" fmla="*/ 2 w 17"/>
                <a:gd name="T3" fmla="*/ 2 h 2"/>
                <a:gd name="T4" fmla="*/ 17 w 17"/>
                <a:gd name="T5" fmla="*/ 2 h 2"/>
                <a:gd name="T6" fmla="*/ 17 w 17"/>
                <a:gd name="T7" fmla="*/ 0 h 2"/>
                <a:gd name="T8" fmla="*/ 2 w 17"/>
                <a:gd name="T9" fmla="*/ 0 h 2"/>
                <a:gd name="T10" fmla="*/ 0 w 17"/>
                <a:gd name="T11" fmla="*/ 0 h 2"/>
                <a:gd name="T12" fmla="*/ 0 w 17"/>
                <a:gd name="T13" fmla="*/ 0 h 2"/>
                <a:gd name="T14" fmla="*/ 0 w 17"/>
                <a:gd name="T15" fmla="*/ 2 h 2"/>
                <a:gd name="T16" fmla="*/ 2 w 17"/>
                <a:gd name="T17" fmla="*/ 2 h 2"/>
                <a:gd name="T18" fmla="*/ 0 w 17"/>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
                  <a:moveTo>
                    <a:pt x="0" y="0"/>
                  </a:moveTo>
                  <a:lnTo>
                    <a:pt x="2" y="2"/>
                  </a:lnTo>
                  <a:lnTo>
                    <a:pt x="17" y="2"/>
                  </a:lnTo>
                  <a:lnTo>
                    <a:pt x="17" y="0"/>
                  </a:lnTo>
                  <a:lnTo>
                    <a:pt x="2" y="0"/>
                  </a:lnTo>
                  <a:lnTo>
                    <a:pt x="0" y="0"/>
                  </a:lnTo>
                  <a:lnTo>
                    <a:pt x="0" y="2"/>
                  </a:lnTo>
                  <a:lnTo>
                    <a:pt x="2" y="2"/>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1" name="Freeform 31"/>
            <p:cNvSpPr>
              <a:spLocks/>
            </p:cNvSpPr>
            <p:nvPr/>
          </p:nvSpPr>
          <p:spPr bwMode="auto">
            <a:xfrm>
              <a:off x="1126" y="2363"/>
              <a:ext cx="4" cy="4"/>
            </a:xfrm>
            <a:custGeom>
              <a:avLst/>
              <a:gdLst>
                <a:gd name="T0" fmla="*/ 2 w 4"/>
                <a:gd name="T1" fmla="*/ 0 h 4"/>
                <a:gd name="T2" fmla="*/ 0 w 4"/>
                <a:gd name="T3" fmla="*/ 2 h 4"/>
                <a:gd name="T4" fmla="*/ 0 w 4"/>
                <a:gd name="T5" fmla="*/ 4 h 4"/>
                <a:gd name="T6" fmla="*/ 4 w 4"/>
                <a:gd name="T7" fmla="*/ 4 h 4"/>
                <a:gd name="T8" fmla="*/ 4 w 4"/>
                <a:gd name="T9" fmla="*/ 2 h 4"/>
                <a:gd name="T10" fmla="*/ 2 w 4"/>
                <a:gd name="T11" fmla="*/ 0 h 4"/>
                <a:gd name="T12" fmla="*/ 2 w 4"/>
                <a:gd name="T13" fmla="*/ 0 h 4"/>
                <a:gd name="T14" fmla="*/ 0 w 4"/>
                <a:gd name="T15" fmla="*/ 0 h 4"/>
                <a:gd name="T16" fmla="*/ 0 w 4"/>
                <a:gd name="T17" fmla="*/ 2 h 4"/>
                <a:gd name="T18" fmla="*/ 2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0"/>
                  </a:moveTo>
                  <a:lnTo>
                    <a:pt x="0" y="2"/>
                  </a:lnTo>
                  <a:lnTo>
                    <a:pt x="0" y="4"/>
                  </a:lnTo>
                  <a:lnTo>
                    <a:pt x="4" y="4"/>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2" name="Freeform 32"/>
            <p:cNvSpPr>
              <a:spLocks/>
            </p:cNvSpPr>
            <p:nvPr/>
          </p:nvSpPr>
          <p:spPr bwMode="auto">
            <a:xfrm>
              <a:off x="1128" y="2243"/>
              <a:ext cx="15" cy="4"/>
            </a:xfrm>
            <a:custGeom>
              <a:avLst/>
              <a:gdLst>
                <a:gd name="T0" fmla="*/ 15 w 15"/>
                <a:gd name="T1" fmla="*/ 2 h 4"/>
                <a:gd name="T2" fmla="*/ 15 w 15"/>
                <a:gd name="T3" fmla="*/ 0 h 4"/>
                <a:gd name="T4" fmla="*/ 0 w 15"/>
                <a:gd name="T5" fmla="*/ 0 h 4"/>
                <a:gd name="T6" fmla="*/ 0 w 15"/>
                <a:gd name="T7" fmla="*/ 4 h 4"/>
                <a:gd name="T8" fmla="*/ 15 w 15"/>
                <a:gd name="T9" fmla="*/ 4 h 4"/>
                <a:gd name="T10" fmla="*/ 15 w 15"/>
                <a:gd name="T11" fmla="*/ 2 h 4"/>
                <a:gd name="T12" fmla="*/ 15 w 15"/>
                <a:gd name="T13" fmla="*/ 2 h 4"/>
                <a:gd name="T14" fmla="*/ 15 w 15"/>
                <a:gd name="T15" fmla="*/ 0 h 4"/>
                <a:gd name="T16" fmla="*/ 15 w 15"/>
                <a:gd name="T17" fmla="*/ 0 h 4"/>
                <a:gd name="T18" fmla="*/ 15 w 1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5" y="2"/>
                  </a:moveTo>
                  <a:lnTo>
                    <a:pt x="15" y="0"/>
                  </a:lnTo>
                  <a:lnTo>
                    <a:pt x="0" y="0"/>
                  </a:lnTo>
                  <a:lnTo>
                    <a:pt x="0" y="4"/>
                  </a:lnTo>
                  <a:lnTo>
                    <a:pt x="15" y="4"/>
                  </a:lnTo>
                  <a:lnTo>
                    <a:pt x="15" y="2"/>
                  </a:lnTo>
                  <a:lnTo>
                    <a:pt x="15"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3" name="Freeform 33"/>
            <p:cNvSpPr>
              <a:spLocks/>
            </p:cNvSpPr>
            <p:nvPr/>
          </p:nvSpPr>
          <p:spPr bwMode="auto">
            <a:xfrm>
              <a:off x="1141" y="2245"/>
              <a:ext cx="2" cy="7"/>
            </a:xfrm>
            <a:custGeom>
              <a:avLst/>
              <a:gdLst>
                <a:gd name="T0" fmla="*/ 2 w 2"/>
                <a:gd name="T1" fmla="*/ 7 h 7"/>
                <a:gd name="T2" fmla="*/ 2 w 2"/>
                <a:gd name="T3" fmla="*/ 5 h 7"/>
                <a:gd name="T4" fmla="*/ 2 w 2"/>
                <a:gd name="T5" fmla="*/ 0 h 7"/>
                <a:gd name="T6" fmla="*/ 0 w 2"/>
                <a:gd name="T7" fmla="*/ 0 h 7"/>
                <a:gd name="T8" fmla="*/ 0 w 2"/>
                <a:gd name="T9" fmla="*/ 5 h 7"/>
                <a:gd name="T10" fmla="*/ 2 w 2"/>
                <a:gd name="T11" fmla="*/ 7 h 7"/>
                <a:gd name="T12" fmla="*/ 2 w 2"/>
                <a:gd name="T13" fmla="*/ 7 h 7"/>
                <a:gd name="T14" fmla="*/ 2 w 2"/>
                <a:gd name="T15" fmla="*/ 7 h 7"/>
                <a:gd name="T16" fmla="*/ 2 w 2"/>
                <a:gd name="T17" fmla="*/ 5 h 7"/>
                <a:gd name="T18" fmla="*/ 2 w 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7">
                  <a:moveTo>
                    <a:pt x="2" y="7"/>
                  </a:moveTo>
                  <a:lnTo>
                    <a:pt x="2" y="5"/>
                  </a:lnTo>
                  <a:lnTo>
                    <a:pt x="2" y="0"/>
                  </a:lnTo>
                  <a:lnTo>
                    <a:pt x="0" y="0"/>
                  </a:lnTo>
                  <a:lnTo>
                    <a:pt x="0" y="5"/>
                  </a:lnTo>
                  <a:lnTo>
                    <a:pt x="2" y="7"/>
                  </a:lnTo>
                  <a:lnTo>
                    <a:pt x="2" y="5"/>
                  </a:lnTo>
                  <a:lnTo>
                    <a:pt x="2" y="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4" name="Freeform 34"/>
            <p:cNvSpPr>
              <a:spLocks/>
            </p:cNvSpPr>
            <p:nvPr/>
          </p:nvSpPr>
          <p:spPr bwMode="auto">
            <a:xfrm>
              <a:off x="1126" y="2247"/>
              <a:ext cx="17" cy="5"/>
            </a:xfrm>
            <a:custGeom>
              <a:avLst/>
              <a:gdLst>
                <a:gd name="T0" fmla="*/ 0 w 17"/>
                <a:gd name="T1" fmla="*/ 3 h 5"/>
                <a:gd name="T2" fmla="*/ 2 w 17"/>
                <a:gd name="T3" fmla="*/ 5 h 5"/>
                <a:gd name="T4" fmla="*/ 17 w 17"/>
                <a:gd name="T5" fmla="*/ 5 h 5"/>
                <a:gd name="T6" fmla="*/ 17 w 17"/>
                <a:gd name="T7" fmla="*/ 0 h 5"/>
                <a:gd name="T8" fmla="*/ 2 w 17"/>
                <a:gd name="T9" fmla="*/ 0 h 5"/>
                <a:gd name="T10" fmla="*/ 0 w 17"/>
                <a:gd name="T11" fmla="*/ 3 h 5"/>
                <a:gd name="T12" fmla="*/ 0 w 17"/>
                <a:gd name="T13" fmla="*/ 3 h 5"/>
                <a:gd name="T14" fmla="*/ 0 w 17"/>
                <a:gd name="T15" fmla="*/ 5 h 5"/>
                <a:gd name="T16" fmla="*/ 2 w 17"/>
                <a:gd name="T17" fmla="*/ 5 h 5"/>
                <a:gd name="T18" fmla="*/ 0 w 1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5">
                  <a:moveTo>
                    <a:pt x="0" y="3"/>
                  </a:moveTo>
                  <a:lnTo>
                    <a:pt x="2" y="5"/>
                  </a:lnTo>
                  <a:lnTo>
                    <a:pt x="17" y="5"/>
                  </a:lnTo>
                  <a:lnTo>
                    <a:pt x="17"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5" name="Freeform 35"/>
            <p:cNvSpPr>
              <a:spLocks/>
            </p:cNvSpPr>
            <p:nvPr/>
          </p:nvSpPr>
          <p:spPr bwMode="auto">
            <a:xfrm>
              <a:off x="1126" y="2243"/>
              <a:ext cx="4" cy="7"/>
            </a:xfrm>
            <a:custGeom>
              <a:avLst/>
              <a:gdLst>
                <a:gd name="T0" fmla="*/ 2 w 4"/>
                <a:gd name="T1" fmla="*/ 0 h 7"/>
                <a:gd name="T2" fmla="*/ 0 w 4"/>
                <a:gd name="T3" fmla="*/ 2 h 7"/>
                <a:gd name="T4" fmla="*/ 0 w 4"/>
                <a:gd name="T5" fmla="*/ 7 h 7"/>
                <a:gd name="T6" fmla="*/ 4 w 4"/>
                <a:gd name="T7" fmla="*/ 7 h 7"/>
                <a:gd name="T8" fmla="*/ 4 w 4"/>
                <a:gd name="T9" fmla="*/ 2 h 7"/>
                <a:gd name="T10" fmla="*/ 2 w 4"/>
                <a:gd name="T11" fmla="*/ 0 h 7"/>
                <a:gd name="T12" fmla="*/ 2 w 4"/>
                <a:gd name="T13" fmla="*/ 0 h 7"/>
                <a:gd name="T14" fmla="*/ 0 w 4"/>
                <a:gd name="T15" fmla="*/ 0 h 7"/>
                <a:gd name="T16" fmla="*/ 0 w 4"/>
                <a:gd name="T17" fmla="*/ 2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2"/>
                  </a:lnTo>
                  <a:lnTo>
                    <a:pt x="0" y="7"/>
                  </a:lnTo>
                  <a:lnTo>
                    <a:pt x="4" y="7"/>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6" name="Freeform 36"/>
            <p:cNvSpPr>
              <a:spLocks/>
            </p:cNvSpPr>
            <p:nvPr/>
          </p:nvSpPr>
          <p:spPr bwMode="auto">
            <a:xfrm>
              <a:off x="1128" y="2126"/>
              <a:ext cx="15" cy="2"/>
            </a:xfrm>
            <a:custGeom>
              <a:avLst/>
              <a:gdLst>
                <a:gd name="T0" fmla="*/ 15 w 15"/>
                <a:gd name="T1" fmla="*/ 2 h 2"/>
                <a:gd name="T2" fmla="*/ 15 w 15"/>
                <a:gd name="T3" fmla="*/ 0 h 2"/>
                <a:gd name="T4" fmla="*/ 0 w 15"/>
                <a:gd name="T5" fmla="*/ 0 h 2"/>
                <a:gd name="T6" fmla="*/ 0 w 15"/>
                <a:gd name="T7" fmla="*/ 2 h 2"/>
                <a:gd name="T8" fmla="*/ 15 w 15"/>
                <a:gd name="T9" fmla="*/ 2 h 2"/>
                <a:gd name="T10" fmla="*/ 15 w 15"/>
                <a:gd name="T11" fmla="*/ 2 h 2"/>
                <a:gd name="T12" fmla="*/ 15 w 15"/>
                <a:gd name="T13" fmla="*/ 2 h 2"/>
                <a:gd name="T14" fmla="*/ 15 w 15"/>
                <a:gd name="T15" fmla="*/ 0 h 2"/>
                <a:gd name="T16" fmla="*/ 15 w 15"/>
                <a:gd name="T17" fmla="*/ 0 h 2"/>
                <a:gd name="T18" fmla="*/ 15 w 1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
                  <a:moveTo>
                    <a:pt x="15" y="2"/>
                  </a:moveTo>
                  <a:lnTo>
                    <a:pt x="15" y="0"/>
                  </a:lnTo>
                  <a:lnTo>
                    <a:pt x="0" y="0"/>
                  </a:lnTo>
                  <a:lnTo>
                    <a:pt x="0" y="2"/>
                  </a:lnTo>
                  <a:lnTo>
                    <a:pt x="15" y="2"/>
                  </a:lnTo>
                  <a:lnTo>
                    <a:pt x="15"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7" name="Freeform 37"/>
            <p:cNvSpPr>
              <a:spLocks/>
            </p:cNvSpPr>
            <p:nvPr/>
          </p:nvSpPr>
          <p:spPr bwMode="auto">
            <a:xfrm>
              <a:off x="1141" y="2128"/>
              <a:ext cx="2" cy="4"/>
            </a:xfrm>
            <a:custGeom>
              <a:avLst/>
              <a:gdLst>
                <a:gd name="T0" fmla="*/ 2 w 2"/>
                <a:gd name="T1" fmla="*/ 4 h 4"/>
                <a:gd name="T2" fmla="*/ 2 w 2"/>
                <a:gd name="T3" fmla="*/ 2 h 4"/>
                <a:gd name="T4" fmla="*/ 2 w 2"/>
                <a:gd name="T5" fmla="*/ 0 h 4"/>
                <a:gd name="T6" fmla="*/ 0 w 2"/>
                <a:gd name="T7" fmla="*/ 0 h 4"/>
                <a:gd name="T8" fmla="*/ 0 w 2"/>
                <a:gd name="T9" fmla="*/ 2 h 4"/>
                <a:gd name="T10" fmla="*/ 2 w 2"/>
                <a:gd name="T11" fmla="*/ 4 h 4"/>
                <a:gd name="T12" fmla="*/ 2 w 2"/>
                <a:gd name="T13" fmla="*/ 4 h 4"/>
                <a:gd name="T14" fmla="*/ 2 w 2"/>
                <a:gd name="T15" fmla="*/ 4 h 4"/>
                <a:gd name="T16" fmla="*/ 2 w 2"/>
                <a:gd name="T17" fmla="*/ 2 h 4"/>
                <a:gd name="T18" fmla="*/ 2 w 2"/>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4"/>
                  </a:moveTo>
                  <a:lnTo>
                    <a:pt x="2" y="2"/>
                  </a:lnTo>
                  <a:lnTo>
                    <a:pt x="2" y="0"/>
                  </a:lnTo>
                  <a:lnTo>
                    <a:pt x="0" y="0"/>
                  </a:lnTo>
                  <a:lnTo>
                    <a:pt x="0" y="2"/>
                  </a:lnTo>
                  <a:lnTo>
                    <a:pt x="2" y="4"/>
                  </a:lnTo>
                  <a:lnTo>
                    <a:pt x="2" y="2"/>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8" name="Freeform 38"/>
            <p:cNvSpPr>
              <a:spLocks/>
            </p:cNvSpPr>
            <p:nvPr/>
          </p:nvSpPr>
          <p:spPr bwMode="auto">
            <a:xfrm>
              <a:off x="1126" y="2128"/>
              <a:ext cx="17" cy="4"/>
            </a:xfrm>
            <a:custGeom>
              <a:avLst/>
              <a:gdLst>
                <a:gd name="T0" fmla="*/ 0 w 17"/>
                <a:gd name="T1" fmla="*/ 2 h 4"/>
                <a:gd name="T2" fmla="*/ 2 w 17"/>
                <a:gd name="T3" fmla="*/ 4 h 4"/>
                <a:gd name="T4" fmla="*/ 17 w 17"/>
                <a:gd name="T5" fmla="*/ 4 h 4"/>
                <a:gd name="T6" fmla="*/ 17 w 17"/>
                <a:gd name="T7" fmla="*/ 0 h 4"/>
                <a:gd name="T8" fmla="*/ 2 w 17"/>
                <a:gd name="T9" fmla="*/ 0 h 4"/>
                <a:gd name="T10" fmla="*/ 0 w 17"/>
                <a:gd name="T11" fmla="*/ 2 h 4"/>
                <a:gd name="T12" fmla="*/ 0 w 17"/>
                <a:gd name="T13" fmla="*/ 2 h 4"/>
                <a:gd name="T14" fmla="*/ 0 w 17"/>
                <a:gd name="T15" fmla="*/ 4 h 4"/>
                <a:gd name="T16" fmla="*/ 2 w 17"/>
                <a:gd name="T17" fmla="*/ 4 h 4"/>
                <a:gd name="T18" fmla="*/ 0 w 1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
                  <a:moveTo>
                    <a:pt x="0" y="2"/>
                  </a:moveTo>
                  <a:lnTo>
                    <a:pt x="2" y="4"/>
                  </a:lnTo>
                  <a:lnTo>
                    <a:pt x="17" y="4"/>
                  </a:lnTo>
                  <a:lnTo>
                    <a:pt x="17"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29" name="Freeform 39"/>
            <p:cNvSpPr>
              <a:spLocks/>
            </p:cNvSpPr>
            <p:nvPr/>
          </p:nvSpPr>
          <p:spPr bwMode="auto">
            <a:xfrm>
              <a:off x="1126" y="2126"/>
              <a:ext cx="4" cy="4"/>
            </a:xfrm>
            <a:custGeom>
              <a:avLst/>
              <a:gdLst>
                <a:gd name="T0" fmla="*/ 2 w 4"/>
                <a:gd name="T1" fmla="*/ 0 h 4"/>
                <a:gd name="T2" fmla="*/ 0 w 4"/>
                <a:gd name="T3" fmla="*/ 2 h 4"/>
                <a:gd name="T4" fmla="*/ 0 w 4"/>
                <a:gd name="T5" fmla="*/ 4 h 4"/>
                <a:gd name="T6" fmla="*/ 4 w 4"/>
                <a:gd name="T7" fmla="*/ 4 h 4"/>
                <a:gd name="T8" fmla="*/ 4 w 4"/>
                <a:gd name="T9" fmla="*/ 2 h 4"/>
                <a:gd name="T10" fmla="*/ 2 w 4"/>
                <a:gd name="T11" fmla="*/ 0 h 4"/>
                <a:gd name="T12" fmla="*/ 2 w 4"/>
                <a:gd name="T13" fmla="*/ 0 h 4"/>
                <a:gd name="T14" fmla="*/ 0 w 4"/>
                <a:gd name="T15" fmla="*/ 0 h 4"/>
                <a:gd name="T16" fmla="*/ 0 w 4"/>
                <a:gd name="T17" fmla="*/ 2 h 4"/>
                <a:gd name="T18" fmla="*/ 2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0"/>
                  </a:moveTo>
                  <a:lnTo>
                    <a:pt x="0" y="2"/>
                  </a:lnTo>
                  <a:lnTo>
                    <a:pt x="0" y="4"/>
                  </a:lnTo>
                  <a:lnTo>
                    <a:pt x="4" y="4"/>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30" name="Freeform 40"/>
            <p:cNvSpPr>
              <a:spLocks/>
            </p:cNvSpPr>
            <p:nvPr/>
          </p:nvSpPr>
          <p:spPr bwMode="auto">
            <a:xfrm>
              <a:off x="1128" y="2006"/>
              <a:ext cx="15" cy="4"/>
            </a:xfrm>
            <a:custGeom>
              <a:avLst/>
              <a:gdLst>
                <a:gd name="T0" fmla="*/ 15 w 15"/>
                <a:gd name="T1" fmla="*/ 2 h 4"/>
                <a:gd name="T2" fmla="*/ 15 w 15"/>
                <a:gd name="T3" fmla="*/ 0 h 4"/>
                <a:gd name="T4" fmla="*/ 0 w 15"/>
                <a:gd name="T5" fmla="*/ 0 h 4"/>
                <a:gd name="T6" fmla="*/ 0 w 15"/>
                <a:gd name="T7" fmla="*/ 4 h 4"/>
                <a:gd name="T8" fmla="*/ 15 w 15"/>
                <a:gd name="T9" fmla="*/ 4 h 4"/>
                <a:gd name="T10" fmla="*/ 15 w 15"/>
                <a:gd name="T11" fmla="*/ 2 h 4"/>
                <a:gd name="T12" fmla="*/ 15 w 15"/>
                <a:gd name="T13" fmla="*/ 2 h 4"/>
                <a:gd name="T14" fmla="*/ 15 w 15"/>
                <a:gd name="T15" fmla="*/ 0 h 4"/>
                <a:gd name="T16" fmla="*/ 15 w 15"/>
                <a:gd name="T17" fmla="*/ 0 h 4"/>
                <a:gd name="T18" fmla="*/ 15 w 1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5" y="2"/>
                  </a:moveTo>
                  <a:lnTo>
                    <a:pt x="15" y="0"/>
                  </a:lnTo>
                  <a:lnTo>
                    <a:pt x="0" y="0"/>
                  </a:lnTo>
                  <a:lnTo>
                    <a:pt x="0" y="4"/>
                  </a:lnTo>
                  <a:lnTo>
                    <a:pt x="15" y="4"/>
                  </a:lnTo>
                  <a:lnTo>
                    <a:pt x="15" y="2"/>
                  </a:lnTo>
                  <a:lnTo>
                    <a:pt x="15"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31" name="Freeform 41"/>
            <p:cNvSpPr>
              <a:spLocks/>
            </p:cNvSpPr>
            <p:nvPr/>
          </p:nvSpPr>
          <p:spPr bwMode="auto">
            <a:xfrm>
              <a:off x="1141" y="2008"/>
              <a:ext cx="2" cy="5"/>
            </a:xfrm>
            <a:custGeom>
              <a:avLst/>
              <a:gdLst>
                <a:gd name="T0" fmla="*/ 2 w 2"/>
                <a:gd name="T1" fmla="*/ 5 h 5"/>
                <a:gd name="T2" fmla="*/ 2 w 2"/>
                <a:gd name="T3" fmla="*/ 5 h 5"/>
                <a:gd name="T4" fmla="*/ 2 w 2"/>
                <a:gd name="T5" fmla="*/ 0 h 5"/>
                <a:gd name="T6" fmla="*/ 0 w 2"/>
                <a:gd name="T7" fmla="*/ 0 h 5"/>
                <a:gd name="T8" fmla="*/ 0 w 2"/>
                <a:gd name="T9" fmla="*/ 5 h 5"/>
                <a:gd name="T10" fmla="*/ 2 w 2"/>
                <a:gd name="T11" fmla="*/ 5 h 5"/>
                <a:gd name="T12" fmla="*/ 2 w 2"/>
                <a:gd name="T13" fmla="*/ 5 h 5"/>
                <a:gd name="T14" fmla="*/ 2 w 2"/>
                <a:gd name="T15" fmla="*/ 5 h 5"/>
                <a:gd name="T16" fmla="*/ 2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5"/>
                  </a:moveTo>
                  <a:lnTo>
                    <a:pt x="2" y="5"/>
                  </a:lnTo>
                  <a:lnTo>
                    <a:pt x="2" y="0"/>
                  </a:lnTo>
                  <a:lnTo>
                    <a:pt x="0" y="0"/>
                  </a:lnTo>
                  <a:lnTo>
                    <a:pt x="0" y="5"/>
                  </a:lnTo>
                  <a:lnTo>
                    <a:pt x="2" y="5"/>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32" name="Freeform 42"/>
            <p:cNvSpPr>
              <a:spLocks/>
            </p:cNvSpPr>
            <p:nvPr/>
          </p:nvSpPr>
          <p:spPr bwMode="auto">
            <a:xfrm>
              <a:off x="1126" y="2010"/>
              <a:ext cx="17" cy="3"/>
            </a:xfrm>
            <a:custGeom>
              <a:avLst/>
              <a:gdLst>
                <a:gd name="T0" fmla="*/ 0 w 17"/>
                <a:gd name="T1" fmla="*/ 3 h 3"/>
                <a:gd name="T2" fmla="*/ 2 w 17"/>
                <a:gd name="T3" fmla="*/ 3 h 3"/>
                <a:gd name="T4" fmla="*/ 17 w 17"/>
                <a:gd name="T5" fmla="*/ 3 h 3"/>
                <a:gd name="T6" fmla="*/ 17 w 17"/>
                <a:gd name="T7" fmla="*/ 0 h 3"/>
                <a:gd name="T8" fmla="*/ 2 w 17"/>
                <a:gd name="T9" fmla="*/ 0 h 3"/>
                <a:gd name="T10" fmla="*/ 0 w 17"/>
                <a:gd name="T11" fmla="*/ 3 h 3"/>
                <a:gd name="T12" fmla="*/ 0 w 17"/>
                <a:gd name="T13" fmla="*/ 3 h 3"/>
                <a:gd name="T14" fmla="*/ 0 w 17"/>
                <a:gd name="T15" fmla="*/ 3 h 3"/>
                <a:gd name="T16" fmla="*/ 2 w 17"/>
                <a:gd name="T17" fmla="*/ 3 h 3"/>
                <a:gd name="T18" fmla="*/ 0 w 17"/>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3">
                  <a:moveTo>
                    <a:pt x="0" y="3"/>
                  </a:moveTo>
                  <a:lnTo>
                    <a:pt x="2" y="3"/>
                  </a:lnTo>
                  <a:lnTo>
                    <a:pt x="17" y="3"/>
                  </a:lnTo>
                  <a:lnTo>
                    <a:pt x="17" y="0"/>
                  </a:lnTo>
                  <a:lnTo>
                    <a:pt x="2" y="0"/>
                  </a:lnTo>
                  <a:lnTo>
                    <a:pt x="0" y="3"/>
                  </a:lnTo>
                  <a:lnTo>
                    <a:pt x="2" y="3"/>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33" name="Freeform 43"/>
            <p:cNvSpPr>
              <a:spLocks/>
            </p:cNvSpPr>
            <p:nvPr/>
          </p:nvSpPr>
          <p:spPr bwMode="auto">
            <a:xfrm>
              <a:off x="1126" y="2006"/>
              <a:ext cx="4" cy="7"/>
            </a:xfrm>
            <a:custGeom>
              <a:avLst/>
              <a:gdLst>
                <a:gd name="T0" fmla="*/ 2 w 4"/>
                <a:gd name="T1" fmla="*/ 0 h 7"/>
                <a:gd name="T2" fmla="*/ 0 w 4"/>
                <a:gd name="T3" fmla="*/ 2 h 7"/>
                <a:gd name="T4" fmla="*/ 0 w 4"/>
                <a:gd name="T5" fmla="*/ 7 h 7"/>
                <a:gd name="T6" fmla="*/ 4 w 4"/>
                <a:gd name="T7" fmla="*/ 7 h 7"/>
                <a:gd name="T8" fmla="*/ 4 w 4"/>
                <a:gd name="T9" fmla="*/ 2 h 7"/>
                <a:gd name="T10" fmla="*/ 2 w 4"/>
                <a:gd name="T11" fmla="*/ 0 h 7"/>
                <a:gd name="T12" fmla="*/ 2 w 4"/>
                <a:gd name="T13" fmla="*/ 0 h 7"/>
                <a:gd name="T14" fmla="*/ 0 w 4"/>
                <a:gd name="T15" fmla="*/ 0 h 7"/>
                <a:gd name="T16" fmla="*/ 0 w 4"/>
                <a:gd name="T17" fmla="*/ 2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2"/>
                  </a:lnTo>
                  <a:lnTo>
                    <a:pt x="0" y="7"/>
                  </a:lnTo>
                  <a:lnTo>
                    <a:pt x="4" y="7"/>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34" name="Rectangle 44"/>
            <p:cNvSpPr>
              <a:spLocks noChangeArrowheads="1"/>
            </p:cNvSpPr>
            <p:nvPr/>
          </p:nvSpPr>
          <p:spPr bwMode="auto">
            <a:xfrm>
              <a:off x="1143" y="2598"/>
              <a:ext cx="774" cy="4"/>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5435" name="Freeform 45"/>
            <p:cNvSpPr>
              <a:spLocks/>
            </p:cNvSpPr>
            <p:nvPr/>
          </p:nvSpPr>
          <p:spPr bwMode="auto">
            <a:xfrm>
              <a:off x="1143" y="2595"/>
              <a:ext cx="776" cy="5"/>
            </a:xfrm>
            <a:custGeom>
              <a:avLst/>
              <a:gdLst>
                <a:gd name="T0" fmla="*/ 776 w 776"/>
                <a:gd name="T1" fmla="*/ 3 h 5"/>
                <a:gd name="T2" fmla="*/ 774 w 776"/>
                <a:gd name="T3" fmla="*/ 0 h 5"/>
                <a:gd name="T4" fmla="*/ 0 w 776"/>
                <a:gd name="T5" fmla="*/ 0 h 5"/>
                <a:gd name="T6" fmla="*/ 0 w 776"/>
                <a:gd name="T7" fmla="*/ 5 h 5"/>
                <a:gd name="T8" fmla="*/ 774 w 776"/>
                <a:gd name="T9" fmla="*/ 5 h 5"/>
                <a:gd name="T10" fmla="*/ 776 w 776"/>
                <a:gd name="T11" fmla="*/ 3 h 5"/>
                <a:gd name="T12" fmla="*/ 776 w 776"/>
                <a:gd name="T13" fmla="*/ 3 h 5"/>
                <a:gd name="T14" fmla="*/ 776 w 776"/>
                <a:gd name="T15" fmla="*/ 0 h 5"/>
                <a:gd name="T16" fmla="*/ 774 w 776"/>
                <a:gd name="T17" fmla="*/ 0 h 5"/>
                <a:gd name="T18" fmla="*/ 776 w 776"/>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6" h="5">
                  <a:moveTo>
                    <a:pt x="776" y="3"/>
                  </a:moveTo>
                  <a:lnTo>
                    <a:pt x="774" y="0"/>
                  </a:lnTo>
                  <a:lnTo>
                    <a:pt x="0" y="0"/>
                  </a:lnTo>
                  <a:lnTo>
                    <a:pt x="0" y="5"/>
                  </a:lnTo>
                  <a:lnTo>
                    <a:pt x="774" y="5"/>
                  </a:lnTo>
                  <a:lnTo>
                    <a:pt x="776" y="3"/>
                  </a:lnTo>
                  <a:lnTo>
                    <a:pt x="776" y="0"/>
                  </a:lnTo>
                  <a:lnTo>
                    <a:pt x="774" y="0"/>
                  </a:lnTo>
                  <a:lnTo>
                    <a:pt x="776"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36" name="Freeform 46"/>
            <p:cNvSpPr>
              <a:spLocks/>
            </p:cNvSpPr>
            <p:nvPr/>
          </p:nvSpPr>
          <p:spPr bwMode="auto">
            <a:xfrm>
              <a:off x="1915" y="2598"/>
              <a:ext cx="4" cy="6"/>
            </a:xfrm>
            <a:custGeom>
              <a:avLst/>
              <a:gdLst>
                <a:gd name="T0" fmla="*/ 2 w 4"/>
                <a:gd name="T1" fmla="*/ 6 h 6"/>
                <a:gd name="T2" fmla="*/ 4 w 4"/>
                <a:gd name="T3" fmla="*/ 4 h 6"/>
                <a:gd name="T4" fmla="*/ 4 w 4"/>
                <a:gd name="T5" fmla="*/ 0 h 6"/>
                <a:gd name="T6" fmla="*/ 0 w 4"/>
                <a:gd name="T7" fmla="*/ 0 h 6"/>
                <a:gd name="T8" fmla="*/ 0 w 4"/>
                <a:gd name="T9" fmla="*/ 4 h 6"/>
                <a:gd name="T10" fmla="*/ 2 w 4"/>
                <a:gd name="T11" fmla="*/ 6 h 6"/>
                <a:gd name="T12" fmla="*/ 2 w 4"/>
                <a:gd name="T13" fmla="*/ 6 h 6"/>
                <a:gd name="T14" fmla="*/ 4 w 4"/>
                <a:gd name="T15" fmla="*/ 6 h 6"/>
                <a:gd name="T16" fmla="*/ 4 w 4"/>
                <a:gd name="T17" fmla="*/ 4 h 6"/>
                <a:gd name="T18" fmla="*/ 2 w 4"/>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6">
                  <a:moveTo>
                    <a:pt x="2" y="6"/>
                  </a:moveTo>
                  <a:lnTo>
                    <a:pt x="4" y="4"/>
                  </a:lnTo>
                  <a:lnTo>
                    <a:pt x="4" y="0"/>
                  </a:lnTo>
                  <a:lnTo>
                    <a:pt x="0" y="0"/>
                  </a:lnTo>
                  <a:lnTo>
                    <a:pt x="0" y="4"/>
                  </a:lnTo>
                  <a:lnTo>
                    <a:pt x="2" y="6"/>
                  </a:lnTo>
                  <a:lnTo>
                    <a:pt x="4" y="6"/>
                  </a:lnTo>
                  <a:lnTo>
                    <a:pt x="4" y="4"/>
                  </a:lnTo>
                  <a:lnTo>
                    <a:pt x="2" y="6"/>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37" name="Freeform 47"/>
            <p:cNvSpPr>
              <a:spLocks/>
            </p:cNvSpPr>
            <p:nvPr/>
          </p:nvSpPr>
          <p:spPr bwMode="auto">
            <a:xfrm>
              <a:off x="1141" y="2600"/>
              <a:ext cx="776" cy="4"/>
            </a:xfrm>
            <a:custGeom>
              <a:avLst/>
              <a:gdLst>
                <a:gd name="T0" fmla="*/ 0 w 776"/>
                <a:gd name="T1" fmla="*/ 2 h 4"/>
                <a:gd name="T2" fmla="*/ 2 w 776"/>
                <a:gd name="T3" fmla="*/ 4 h 4"/>
                <a:gd name="T4" fmla="*/ 776 w 776"/>
                <a:gd name="T5" fmla="*/ 4 h 4"/>
                <a:gd name="T6" fmla="*/ 776 w 776"/>
                <a:gd name="T7" fmla="*/ 0 h 4"/>
                <a:gd name="T8" fmla="*/ 2 w 776"/>
                <a:gd name="T9" fmla="*/ 0 h 4"/>
                <a:gd name="T10" fmla="*/ 0 w 776"/>
                <a:gd name="T11" fmla="*/ 2 h 4"/>
                <a:gd name="T12" fmla="*/ 0 w 776"/>
                <a:gd name="T13" fmla="*/ 2 h 4"/>
                <a:gd name="T14" fmla="*/ 0 w 776"/>
                <a:gd name="T15" fmla="*/ 4 h 4"/>
                <a:gd name="T16" fmla="*/ 2 w 776"/>
                <a:gd name="T17" fmla="*/ 4 h 4"/>
                <a:gd name="T18" fmla="*/ 0 w 776"/>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6" h="4">
                  <a:moveTo>
                    <a:pt x="0" y="2"/>
                  </a:moveTo>
                  <a:lnTo>
                    <a:pt x="2" y="4"/>
                  </a:lnTo>
                  <a:lnTo>
                    <a:pt x="776" y="4"/>
                  </a:lnTo>
                  <a:lnTo>
                    <a:pt x="776"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38" name="Freeform 48"/>
            <p:cNvSpPr>
              <a:spLocks/>
            </p:cNvSpPr>
            <p:nvPr/>
          </p:nvSpPr>
          <p:spPr bwMode="auto">
            <a:xfrm>
              <a:off x="1141" y="2595"/>
              <a:ext cx="2" cy="7"/>
            </a:xfrm>
            <a:custGeom>
              <a:avLst/>
              <a:gdLst>
                <a:gd name="T0" fmla="*/ 2 w 2"/>
                <a:gd name="T1" fmla="*/ 0 h 7"/>
                <a:gd name="T2" fmla="*/ 0 w 2"/>
                <a:gd name="T3" fmla="*/ 3 h 7"/>
                <a:gd name="T4" fmla="*/ 0 w 2"/>
                <a:gd name="T5" fmla="*/ 7 h 7"/>
                <a:gd name="T6" fmla="*/ 2 w 2"/>
                <a:gd name="T7" fmla="*/ 7 h 7"/>
                <a:gd name="T8" fmla="*/ 2 w 2"/>
                <a:gd name="T9" fmla="*/ 3 h 7"/>
                <a:gd name="T10" fmla="*/ 2 w 2"/>
                <a:gd name="T11" fmla="*/ 0 h 7"/>
                <a:gd name="T12" fmla="*/ 2 w 2"/>
                <a:gd name="T13" fmla="*/ 0 h 7"/>
                <a:gd name="T14" fmla="*/ 0 w 2"/>
                <a:gd name="T15" fmla="*/ 0 h 7"/>
                <a:gd name="T16" fmla="*/ 0 w 2"/>
                <a:gd name="T17" fmla="*/ 3 h 7"/>
                <a:gd name="T18" fmla="*/ 2 w 2"/>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7">
                  <a:moveTo>
                    <a:pt x="2" y="0"/>
                  </a:moveTo>
                  <a:lnTo>
                    <a:pt x="0" y="3"/>
                  </a:lnTo>
                  <a:lnTo>
                    <a:pt x="0" y="7"/>
                  </a:lnTo>
                  <a:lnTo>
                    <a:pt x="2" y="7"/>
                  </a:lnTo>
                  <a:lnTo>
                    <a:pt x="2"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39" name="Freeform 49"/>
            <p:cNvSpPr>
              <a:spLocks noEditPoints="1"/>
            </p:cNvSpPr>
            <p:nvPr/>
          </p:nvSpPr>
          <p:spPr bwMode="auto">
            <a:xfrm>
              <a:off x="1143" y="2598"/>
              <a:ext cx="776" cy="15"/>
            </a:xfrm>
            <a:custGeom>
              <a:avLst/>
              <a:gdLst>
                <a:gd name="T0" fmla="*/ 3 w 776"/>
                <a:gd name="T1" fmla="*/ 0 h 15"/>
                <a:gd name="T2" fmla="*/ 3 w 776"/>
                <a:gd name="T3" fmla="*/ 15 h 15"/>
                <a:gd name="T4" fmla="*/ 0 w 776"/>
                <a:gd name="T5" fmla="*/ 15 h 15"/>
                <a:gd name="T6" fmla="*/ 0 w 776"/>
                <a:gd name="T7" fmla="*/ 0 h 15"/>
                <a:gd name="T8" fmla="*/ 3 w 776"/>
                <a:gd name="T9" fmla="*/ 0 h 15"/>
                <a:gd name="T10" fmla="*/ 158 w 776"/>
                <a:gd name="T11" fmla="*/ 0 h 15"/>
                <a:gd name="T12" fmla="*/ 158 w 776"/>
                <a:gd name="T13" fmla="*/ 15 h 15"/>
                <a:gd name="T14" fmla="*/ 153 w 776"/>
                <a:gd name="T15" fmla="*/ 15 h 15"/>
                <a:gd name="T16" fmla="*/ 153 w 776"/>
                <a:gd name="T17" fmla="*/ 0 h 15"/>
                <a:gd name="T18" fmla="*/ 158 w 776"/>
                <a:gd name="T19" fmla="*/ 0 h 15"/>
                <a:gd name="T20" fmla="*/ 313 w 776"/>
                <a:gd name="T21" fmla="*/ 0 h 15"/>
                <a:gd name="T22" fmla="*/ 313 w 776"/>
                <a:gd name="T23" fmla="*/ 15 h 15"/>
                <a:gd name="T24" fmla="*/ 309 w 776"/>
                <a:gd name="T25" fmla="*/ 15 h 15"/>
                <a:gd name="T26" fmla="*/ 309 w 776"/>
                <a:gd name="T27" fmla="*/ 0 h 15"/>
                <a:gd name="T28" fmla="*/ 313 w 776"/>
                <a:gd name="T29" fmla="*/ 0 h 15"/>
                <a:gd name="T30" fmla="*/ 468 w 776"/>
                <a:gd name="T31" fmla="*/ 0 h 15"/>
                <a:gd name="T32" fmla="*/ 468 w 776"/>
                <a:gd name="T33" fmla="*/ 15 h 15"/>
                <a:gd name="T34" fmla="*/ 464 w 776"/>
                <a:gd name="T35" fmla="*/ 15 h 15"/>
                <a:gd name="T36" fmla="*/ 464 w 776"/>
                <a:gd name="T37" fmla="*/ 0 h 15"/>
                <a:gd name="T38" fmla="*/ 468 w 776"/>
                <a:gd name="T39" fmla="*/ 0 h 15"/>
                <a:gd name="T40" fmla="*/ 623 w 776"/>
                <a:gd name="T41" fmla="*/ 0 h 15"/>
                <a:gd name="T42" fmla="*/ 623 w 776"/>
                <a:gd name="T43" fmla="*/ 15 h 15"/>
                <a:gd name="T44" fmla="*/ 619 w 776"/>
                <a:gd name="T45" fmla="*/ 15 h 15"/>
                <a:gd name="T46" fmla="*/ 619 w 776"/>
                <a:gd name="T47" fmla="*/ 0 h 15"/>
                <a:gd name="T48" fmla="*/ 623 w 776"/>
                <a:gd name="T49" fmla="*/ 0 h 15"/>
                <a:gd name="T50" fmla="*/ 776 w 776"/>
                <a:gd name="T51" fmla="*/ 0 h 15"/>
                <a:gd name="T52" fmla="*/ 776 w 776"/>
                <a:gd name="T53" fmla="*/ 15 h 15"/>
                <a:gd name="T54" fmla="*/ 774 w 776"/>
                <a:gd name="T55" fmla="*/ 15 h 15"/>
                <a:gd name="T56" fmla="*/ 774 w 776"/>
                <a:gd name="T57" fmla="*/ 0 h 15"/>
                <a:gd name="T58" fmla="*/ 776 w 776"/>
                <a:gd name="T59" fmla="*/ 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76" h="15">
                  <a:moveTo>
                    <a:pt x="3" y="0"/>
                  </a:moveTo>
                  <a:lnTo>
                    <a:pt x="3" y="15"/>
                  </a:lnTo>
                  <a:lnTo>
                    <a:pt x="0" y="15"/>
                  </a:lnTo>
                  <a:lnTo>
                    <a:pt x="0" y="0"/>
                  </a:lnTo>
                  <a:lnTo>
                    <a:pt x="3" y="0"/>
                  </a:lnTo>
                  <a:close/>
                  <a:moveTo>
                    <a:pt x="158" y="0"/>
                  </a:moveTo>
                  <a:lnTo>
                    <a:pt x="158" y="15"/>
                  </a:lnTo>
                  <a:lnTo>
                    <a:pt x="153" y="15"/>
                  </a:lnTo>
                  <a:lnTo>
                    <a:pt x="153" y="0"/>
                  </a:lnTo>
                  <a:lnTo>
                    <a:pt x="158" y="0"/>
                  </a:lnTo>
                  <a:close/>
                  <a:moveTo>
                    <a:pt x="313" y="0"/>
                  </a:moveTo>
                  <a:lnTo>
                    <a:pt x="313" y="15"/>
                  </a:lnTo>
                  <a:lnTo>
                    <a:pt x="309" y="15"/>
                  </a:lnTo>
                  <a:lnTo>
                    <a:pt x="309" y="0"/>
                  </a:lnTo>
                  <a:lnTo>
                    <a:pt x="313" y="0"/>
                  </a:lnTo>
                  <a:close/>
                  <a:moveTo>
                    <a:pt x="468" y="0"/>
                  </a:moveTo>
                  <a:lnTo>
                    <a:pt x="468" y="15"/>
                  </a:lnTo>
                  <a:lnTo>
                    <a:pt x="464" y="15"/>
                  </a:lnTo>
                  <a:lnTo>
                    <a:pt x="464" y="0"/>
                  </a:lnTo>
                  <a:lnTo>
                    <a:pt x="468" y="0"/>
                  </a:lnTo>
                  <a:close/>
                  <a:moveTo>
                    <a:pt x="623" y="0"/>
                  </a:moveTo>
                  <a:lnTo>
                    <a:pt x="623" y="15"/>
                  </a:lnTo>
                  <a:lnTo>
                    <a:pt x="619" y="15"/>
                  </a:lnTo>
                  <a:lnTo>
                    <a:pt x="619" y="0"/>
                  </a:lnTo>
                  <a:lnTo>
                    <a:pt x="623" y="0"/>
                  </a:lnTo>
                  <a:close/>
                  <a:moveTo>
                    <a:pt x="776" y="0"/>
                  </a:moveTo>
                  <a:lnTo>
                    <a:pt x="776" y="15"/>
                  </a:lnTo>
                  <a:lnTo>
                    <a:pt x="774" y="15"/>
                  </a:lnTo>
                  <a:lnTo>
                    <a:pt x="774" y="0"/>
                  </a:lnTo>
                  <a:lnTo>
                    <a:pt x="776"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0" name="Freeform 50"/>
            <p:cNvSpPr>
              <a:spLocks/>
            </p:cNvSpPr>
            <p:nvPr/>
          </p:nvSpPr>
          <p:spPr bwMode="auto">
            <a:xfrm>
              <a:off x="1143" y="2598"/>
              <a:ext cx="5" cy="17"/>
            </a:xfrm>
            <a:custGeom>
              <a:avLst/>
              <a:gdLst>
                <a:gd name="T0" fmla="*/ 3 w 5"/>
                <a:gd name="T1" fmla="*/ 17 h 17"/>
                <a:gd name="T2" fmla="*/ 5 w 5"/>
                <a:gd name="T3" fmla="*/ 15 h 17"/>
                <a:gd name="T4" fmla="*/ 5 w 5"/>
                <a:gd name="T5" fmla="*/ 0 h 17"/>
                <a:gd name="T6" fmla="*/ 0 w 5"/>
                <a:gd name="T7" fmla="*/ 0 h 17"/>
                <a:gd name="T8" fmla="*/ 0 w 5"/>
                <a:gd name="T9" fmla="*/ 15 h 17"/>
                <a:gd name="T10" fmla="*/ 3 w 5"/>
                <a:gd name="T11" fmla="*/ 17 h 17"/>
                <a:gd name="T12" fmla="*/ 3 w 5"/>
                <a:gd name="T13" fmla="*/ 17 h 17"/>
                <a:gd name="T14" fmla="*/ 5 w 5"/>
                <a:gd name="T15" fmla="*/ 17 h 17"/>
                <a:gd name="T16" fmla="*/ 5 w 5"/>
                <a:gd name="T17" fmla="*/ 15 h 17"/>
                <a:gd name="T18" fmla="*/ 3 w 5"/>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7">
                  <a:moveTo>
                    <a:pt x="3" y="17"/>
                  </a:moveTo>
                  <a:lnTo>
                    <a:pt x="5" y="15"/>
                  </a:lnTo>
                  <a:lnTo>
                    <a:pt x="5" y="0"/>
                  </a:lnTo>
                  <a:lnTo>
                    <a:pt x="0" y="0"/>
                  </a:lnTo>
                  <a:lnTo>
                    <a:pt x="0" y="15"/>
                  </a:lnTo>
                  <a:lnTo>
                    <a:pt x="3" y="17"/>
                  </a:lnTo>
                  <a:lnTo>
                    <a:pt x="5" y="17"/>
                  </a:lnTo>
                  <a:lnTo>
                    <a:pt x="5" y="15"/>
                  </a:lnTo>
                  <a:lnTo>
                    <a:pt x="3"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1" name="Freeform 51"/>
            <p:cNvSpPr>
              <a:spLocks/>
            </p:cNvSpPr>
            <p:nvPr/>
          </p:nvSpPr>
          <p:spPr bwMode="auto">
            <a:xfrm>
              <a:off x="1141" y="2611"/>
              <a:ext cx="5" cy="4"/>
            </a:xfrm>
            <a:custGeom>
              <a:avLst/>
              <a:gdLst>
                <a:gd name="T0" fmla="*/ 0 w 5"/>
                <a:gd name="T1" fmla="*/ 2 h 4"/>
                <a:gd name="T2" fmla="*/ 2 w 5"/>
                <a:gd name="T3" fmla="*/ 4 h 4"/>
                <a:gd name="T4" fmla="*/ 5 w 5"/>
                <a:gd name="T5" fmla="*/ 4 h 4"/>
                <a:gd name="T6" fmla="*/ 5 w 5"/>
                <a:gd name="T7" fmla="*/ 0 h 4"/>
                <a:gd name="T8" fmla="*/ 2 w 5"/>
                <a:gd name="T9" fmla="*/ 0 h 4"/>
                <a:gd name="T10" fmla="*/ 0 w 5"/>
                <a:gd name="T11" fmla="*/ 2 h 4"/>
                <a:gd name="T12" fmla="*/ 0 w 5"/>
                <a:gd name="T13" fmla="*/ 2 h 4"/>
                <a:gd name="T14" fmla="*/ 0 w 5"/>
                <a:gd name="T15" fmla="*/ 4 h 4"/>
                <a:gd name="T16" fmla="*/ 2 w 5"/>
                <a:gd name="T17" fmla="*/ 4 h 4"/>
                <a:gd name="T18" fmla="*/ 0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2"/>
                  </a:moveTo>
                  <a:lnTo>
                    <a:pt x="2" y="4"/>
                  </a:lnTo>
                  <a:lnTo>
                    <a:pt x="5" y="4"/>
                  </a:lnTo>
                  <a:lnTo>
                    <a:pt x="5"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2" name="Freeform 52"/>
            <p:cNvSpPr>
              <a:spLocks/>
            </p:cNvSpPr>
            <p:nvPr/>
          </p:nvSpPr>
          <p:spPr bwMode="auto">
            <a:xfrm>
              <a:off x="1141" y="2595"/>
              <a:ext cx="2" cy="18"/>
            </a:xfrm>
            <a:custGeom>
              <a:avLst/>
              <a:gdLst>
                <a:gd name="T0" fmla="*/ 2 w 2"/>
                <a:gd name="T1" fmla="*/ 0 h 18"/>
                <a:gd name="T2" fmla="*/ 0 w 2"/>
                <a:gd name="T3" fmla="*/ 3 h 18"/>
                <a:gd name="T4" fmla="*/ 0 w 2"/>
                <a:gd name="T5" fmla="*/ 18 h 18"/>
                <a:gd name="T6" fmla="*/ 2 w 2"/>
                <a:gd name="T7" fmla="*/ 18 h 18"/>
                <a:gd name="T8" fmla="*/ 2 w 2"/>
                <a:gd name="T9" fmla="*/ 3 h 18"/>
                <a:gd name="T10" fmla="*/ 2 w 2"/>
                <a:gd name="T11" fmla="*/ 0 h 18"/>
                <a:gd name="T12" fmla="*/ 2 w 2"/>
                <a:gd name="T13" fmla="*/ 0 h 18"/>
                <a:gd name="T14" fmla="*/ 0 w 2"/>
                <a:gd name="T15" fmla="*/ 0 h 18"/>
                <a:gd name="T16" fmla="*/ 0 w 2"/>
                <a:gd name="T17" fmla="*/ 3 h 18"/>
                <a:gd name="T18" fmla="*/ 2 w 2"/>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8">
                  <a:moveTo>
                    <a:pt x="2" y="0"/>
                  </a:moveTo>
                  <a:lnTo>
                    <a:pt x="0" y="3"/>
                  </a:lnTo>
                  <a:lnTo>
                    <a:pt x="0" y="18"/>
                  </a:lnTo>
                  <a:lnTo>
                    <a:pt x="2" y="18"/>
                  </a:lnTo>
                  <a:lnTo>
                    <a:pt x="2"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3" name="Freeform 53"/>
            <p:cNvSpPr>
              <a:spLocks/>
            </p:cNvSpPr>
            <p:nvPr/>
          </p:nvSpPr>
          <p:spPr bwMode="auto">
            <a:xfrm>
              <a:off x="1143" y="2595"/>
              <a:ext cx="5" cy="5"/>
            </a:xfrm>
            <a:custGeom>
              <a:avLst/>
              <a:gdLst>
                <a:gd name="T0" fmla="*/ 5 w 5"/>
                <a:gd name="T1" fmla="*/ 3 h 5"/>
                <a:gd name="T2" fmla="*/ 3 w 5"/>
                <a:gd name="T3" fmla="*/ 0 h 5"/>
                <a:gd name="T4" fmla="*/ 0 w 5"/>
                <a:gd name="T5" fmla="*/ 0 h 5"/>
                <a:gd name="T6" fmla="*/ 0 w 5"/>
                <a:gd name="T7" fmla="*/ 5 h 5"/>
                <a:gd name="T8" fmla="*/ 3 w 5"/>
                <a:gd name="T9" fmla="*/ 5 h 5"/>
                <a:gd name="T10" fmla="*/ 5 w 5"/>
                <a:gd name="T11" fmla="*/ 3 h 5"/>
                <a:gd name="T12" fmla="*/ 5 w 5"/>
                <a:gd name="T13" fmla="*/ 3 h 5"/>
                <a:gd name="T14" fmla="*/ 5 w 5"/>
                <a:gd name="T15" fmla="*/ 0 h 5"/>
                <a:gd name="T16" fmla="*/ 3 w 5"/>
                <a:gd name="T17" fmla="*/ 0 h 5"/>
                <a:gd name="T18" fmla="*/ 5 w 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5" y="3"/>
                  </a:moveTo>
                  <a:lnTo>
                    <a:pt x="3" y="0"/>
                  </a:lnTo>
                  <a:lnTo>
                    <a:pt x="0" y="0"/>
                  </a:lnTo>
                  <a:lnTo>
                    <a:pt x="0" y="5"/>
                  </a:lnTo>
                  <a:lnTo>
                    <a:pt x="3" y="5"/>
                  </a:lnTo>
                  <a:lnTo>
                    <a:pt x="5" y="3"/>
                  </a:lnTo>
                  <a:lnTo>
                    <a:pt x="5" y="0"/>
                  </a:lnTo>
                  <a:lnTo>
                    <a:pt x="3" y="0"/>
                  </a:lnTo>
                  <a:lnTo>
                    <a:pt x="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4" name="Freeform 54"/>
            <p:cNvSpPr>
              <a:spLocks/>
            </p:cNvSpPr>
            <p:nvPr/>
          </p:nvSpPr>
          <p:spPr bwMode="auto">
            <a:xfrm>
              <a:off x="1299" y="2598"/>
              <a:ext cx="4" cy="17"/>
            </a:xfrm>
            <a:custGeom>
              <a:avLst/>
              <a:gdLst>
                <a:gd name="T0" fmla="*/ 2 w 4"/>
                <a:gd name="T1" fmla="*/ 17 h 17"/>
                <a:gd name="T2" fmla="*/ 4 w 4"/>
                <a:gd name="T3" fmla="*/ 15 h 17"/>
                <a:gd name="T4" fmla="*/ 4 w 4"/>
                <a:gd name="T5" fmla="*/ 0 h 17"/>
                <a:gd name="T6" fmla="*/ 0 w 4"/>
                <a:gd name="T7" fmla="*/ 0 h 17"/>
                <a:gd name="T8" fmla="*/ 0 w 4"/>
                <a:gd name="T9" fmla="*/ 15 h 17"/>
                <a:gd name="T10" fmla="*/ 2 w 4"/>
                <a:gd name="T11" fmla="*/ 17 h 17"/>
                <a:gd name="T12" fmla="*/ 2 w 4"/>
                <a:gd name="T13" fmla="*/ 17 h 17"/>
                <a:gd name="T14" fmla="*/ 4 w 4"/>
                <a:gd name="T15" fmla="*/ 17 h 17"/>
                <a:gd name="T16" fmla="*/ 4 w 4"/>
                <a:gd name="T17" fmla="*/ 15 h 17"/>
                <a:gd name="T18" fmla="*/ 2 w 4"/>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7">
                  <a:moveTo>
                    <a:pt x="2" y="17"/>
                  </a:moveTo>
                  <a:lnTo>
                    <a:pt x="4" y="15"/>
                  </a:lnTo>
                  <a:lnTo>
                    <a:pt x="4" y="0"/>
                  </a:lnTo>
                  <a:lnTo>
                    <a:pt x="0" y="0"/>
                  </a:lnTo>
                  <a:lnTo>
                    <a:pt x="0" y="15"/>
                  </a:lnTo>
                  <a:lnTo>
                    <a:pt x="2" y="17"/>
                  </a:lnTo>
                  <a:lnTo>
                    <a:pt x="4" y="17"/>
                  </a:lnTo>
                  <a:lnTo>
                    <a:pt x="4" y="15"/>
                  </a:lnTo>
                  <a:lnTo>
                    <a:pt x="2"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5" name="Freeform 55"/>
            <p:cNvSpPr>
              <a:spLocks/>
            </p:cNvSpPr>
            <p:nvPr/>
          </p:nvSpPr>
          <p:spPr bwMode="auto">
            <a:xfrm>
              <a:off x="1296" y="2611"/>
              <a:ext cx="5" cy="4"/>
            </a:xfrm>
            <a:custGeom>
              <a:avLst/>
              <a:gdLst>
                <a:gd name="T0" fmla="*/ 0 w 5"/>
                <a:gd name="T1" fmla="*/ 2 h 4"/>
                <a:gd name="T2" fmla="*/ 0 w 5"/>
                <a:gd name="T3" fmla="*/ 4 h 4"/>
                <a:gd name="T4" fmla="*/ 5 w 5"/>
                <a:gd name="T5" fmla="*/ 4 h 4"/>
                <a:gd name="T6" fmla="*/ 5 w 5"/>
                <a:gd name="T7" fmla="*/ 0 h 4"/>
                <a:gd name="T8" fmla="*/ 0 w 5"/>
                <a:gd name="T9" fmla="*/ 0 h 4"/>
                <a:gd name="T10" fmla="*/ 0 w 5"/>
                <a:gd name="T11" fmla="*/ 2 h 4"/>
                <a:gd name="T12" fmla="*/ 0 w 5"/>
                <a:gd name="T13" fmla="*/ 2 h 4"/>
                <a:gd name="T14" fmla="*/ 0 w 5"/>
                <a:gd name="T15" fmla="*/ 4 h 4"/>
                <a:gd name="T16" fmla="*/ 0 w 5"/>
                <a:gd name="T17" fmla="*/ 4 h 4"/>
                <a:gd name="T18" fmla="*/ 0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2"/>
                  </a:moveTo>
                  <a:lnTo>
                    <a:pt x="0" y="4"/>
                  </a:lnTo>
                  <a:lnTo>
                    <a:pt x="5" y="4"/>
                  </a:lnTo>
                  <a:lnTo>
                    <a:pt x="5" y="0"/>
                  </a:lnTo>
                  <a:lnTo>
                    <a:pt x="0" y="0"/>
                  </a:lnTo>
                  <a:lnTo>
                    <a:pt x="0" y="2"/>
                  </a:lnTo>
                  <a:lnTo>
                    <a:pt x="0"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6" name="Freeform 56"/>
            <p:cNvSpPr>
              <a:spLocks/>
            </p:cNvSpPr>
            <p:nvPr/>
          </p:nvSpPr>
          <p:spPr bwMode="auto">
            <a:xfrm>
              <a:off x="1296" y="2595"/>
              <a:ext cx="3" cy="18"/>
            </a:xfrm>
            <a:custGeom>
              <a:avLst/>
              <a:gdLst>
                <a:gd name="T0" fmla="*/ 0 w 3"/>
                <a:gd name="T1" fmla="*/ 0 h 18"/>
                <a:gd name="T2" fmla="*/ 0 w 3"/>
                <a:gd name="T3" fmla="*/ 3 h 18"/>
                <a:gd name="T4" fmla="*/ 0 w 3"/>
                <a:gd name="T5" fmla="*/ 18 h 18"/>
                <a:gd name="T6" fmla="*/ 3 w 3"/>
                <a:gd name="T7" fmla="*/ 18 h 18"/>
                <a:gd name="T8" fmla="*/ 3 w 3"/>
                <a:gd name="T9" fmla="*/ 3 h 18"/>
                <a:gd name="T10" fmla="*/ 0 w 3"/>
                <a:gd name="T11" fmla="*/ 0 h 18"/>
                <a:gd name="T12" fmla="*/ 0 w 3"/>
                <a:gd name="T13" fmla="*/ 0 h 18"/>
                <a:gd name="T14" fmla="*/ 0 w 3"/>
                <a:gd name="T15" fmla="*/ 0 h 18"/>
                <a:gd name="T16" fmla="*/ 0 w 3"/>
                <a:gd name="T17" fmla="*/ 3 h 18"/>
                <a:gd name="T18" fmla="*/ 0 w 3"/>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8">
                  <a:moveTo>
                    <a:pt x="0" y="0"/>
                  </a:moveTo>
                  <a:lnTo>
                    <a:pt x="0" y="3"/>
                  </a:lnTo>
                  <a:lnTo>
                    <a:pt x="0" y="18"/>
                  </a:lnTo>
                  <a:lnTo>
                    <a:pt x="3" y="18"/>
                  </a:lnTo>
                  <a:lnTo>
                    <a:pt x="3" y="3"/>
                  </a:lnTo>
                  <a:lnTo>
                    <a:pt x="0" y="0"/>
                  </a:lnTo>
                  <a:lnTo>
                    <a:pt x="0" y="3"/>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7" name="Freeform 57"/>
            <p:cNvSpPr>
              <a:spLocks/>
            </p:cNvSpPr>
            <p:nvPr/>
          </p:nvSpPr>
          <p:spPr bwMode="auto">
            <a:xfrm>
              <a:off x="1296" y="2595"/>
              <a:ext cx="7" cy="5"/>
            </a:xfrm>
            <a:custGeom>
              <a:avLst/>
              <a:gdLst>
                <a:gd name="T0" fmla="*/ 7 w 7"/>
                <a:gd name="T1" fmla="*/ 3 h 5"/>
                <a:gd name="T2" fmla="*/ 5 w 7"/>
                <a:gd name="T3" fmla="*/ 0 h 5"/>
                <a:gd name="T4" fmla="*/ 0 w 7"/>
                <a:gd name="T5" fmla="*/ 0 h 5"/>
                <a:gd name="T6" fmla="*/ 0 w 7"/>
                <a:gd name="T7" fmla="*/ 5 h 5"/>
                <a:gd name="T8" fmla="*/ 5 w 7"/>
                <a:gd name="T9" fmla="*/ 5 h 5"/>
                <a:gd name="T10" fmla="*/ 7 w 7"/>
                <a:gd name="T11" fmla="*/ 3 h 5"/>
                <a:gd name="T12" fmla="*/ 7 w 7"/>
                <a:gd name="T13" fmla="*/ 3 h 5"/>
                <a:gd name="T14" fmla="*/ 7 w 7"/>
                <a:gd name="T15" fmla="*/ 0 h 5"/>
                <a:gd name="T16" fmla="*/ 5 w 7"/>
                <a:gd name="T17" fmla="*/ 0 h 5"/>
                <a:gd name="T18" fmla="*/ 7 w 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7" y="3"/>
                  </a:moveTo>
                  <a:lnTo>
                    <a:pt x="5" y="0"/>
                  </a:lnTo>
                  <a:lnTo>
                    <a:pt x="0" y="0"/>
                  </a:lnTo>
                  <a:lnTo>
                    <a:pt x="0" y="5"/>
                  </a:lnTo>
                  <a:lnTo>
                    <a:pt x="5" y="5"/>
                  </a:lnTo>
                  <a:lnTo>
                    <a:pt x="7" y="3"/>
                  </a:lnTo>
                  <a:lnTo>
                    <a:pt x="7" y="0"/>
                  </a:lnTo>
                  <a:lnTo>
                    <a:pt x="5" y="0"/>
                  </a:lnTo>
                  <a:lnTo>
                    <a:pt x="7"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8" name="Freeform 58"/>
            <p:cNvSpPr>
              <a:spLocks/>
            </p:cNvSpPr>
            <p:nvPr/>
          </p:nvSpPr>
          <p:spPr bwMode="auto">
            <a:xfrm>
              <a:off x="1454" y="2598"/>
              <a:ext cx="4" cy="17"/>
            </a:xfrm>
            <a:custGeom>
              <a:avLst/>
              <a:gdLst>
                <a:gd name="T0" fmla="*/ 2 w 4"/>
                <a:gd name="T1" fmla="*/ 17 h 17"/>
                <a:gd name="T2" fmla="*/ 4 w 4"/>
                <a:gd name="T3" fmla="*/ 15 h 17"/>
                <a:gd name="T4" fmla="*/ 4 w 4"/>
                <a:gd name="T5" fmla="*/ 0 h 17"/>
                <a:gd name="T6" fmla="*/ 0 w 4"/>
                <a:gd name="T7" fmla="*/ 0 h 17"/>
                <a:gd name="T8" fmla="*/ 0 w 4"/>
                <a:gd name="T9" fmla="*/ 15 h 17"/>
                <a:gd name="T10" fmla="*/ 2 w 4"/>
                <a:gd name="T11" fmla="*/ 17 h 17"/>
                <a:gd name="T12" fmla="*/ 2 w 4"/>
                <a:gd name="T13" fmla="*/ 17 h 17"/>
                <a:gd name="T14" fmla="*/ 4 w 4"/>
                <a:gd name="T15" fmla="*/ 17 h 17"/>
                <a:gd name="T16" fmla="*/ 4 w 4"/>
                <a:gd name="T17" fmla="*/ 15 h 17"/>
                <a:gd name="T18" fmla="*/ 2 w 4"/>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7">
                  <a:moveTo>
                    <a:pt x="2" y="17"/>
                  </a:moveTo>
                  <a:lnTo>
                    <a:pt x="4" y="15"/>
                  </a:lnTo>
                  <a:lnTo>
                    <a:pt x="4" y="0"/>
                  </a:lnTo>
                  <a:lnTo>
                    <a:pt x="0" y="0"/>
                  </a:lnTo>
                  <a:lnTo>
                    <a:pt x="0" y="15"/>
                  </a:lnTo>
                  <a:lnTo>
                    <a:pt x="2" y="17"/>
                  </a:lnTo>
                  <a:lnTo>
                    <a:pt x="4" y="17"/>
                  </a:lnTo>
                  <a:lnTo>
                    <a:pt x="4" y="15"/>
                  </a:lnTo>
                  <a:lnTo>
                    <a:pt x="2"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49" name="Freeform 59"/>
            <p:cNvSpPr>
              <a:spLocks/>
            </p:cNvSpPr>
            <p:nvPr/>
          </p:nvSpPr>
          <p:spPr bwMode="auto">
            <a:xfrm>
              <a:off x="1449" y="2611"/>
              <a:ext cx="7" cy="4"/>
            </a:xfrm>
            <a:custGeom>
              <a:avLst/>
              <a:gdLst>
                <a:gd name="T0" fmla="*/ 0 w 7"/>
                <a:gd name="T1" fmla="*/ 2 h 4"/>
                <a:gd name="T2" fmla="*/ 3 w 7"/>
                <a:gd name="T3" fmla="*/ 4 h 4"/>
                <a:gd name="T4" fmla="*/ 7 w 7"/>
                <a:gd name="T5" fmla="*/ 4 h 4"/>
                <a:gd name="T6" fmla="*/ 7 w 7"/>
                <a:gd name="T7" fmla="*/ 0 h 4"/>
                <a:gd name="T8" fmla="*/ 3 w 7"/>
                <a:gd name="T9" fmla="*/ 0 h 4"/>
                <a:gd name="T10" fmla="*/ 0 w 7"/>
                <a:gd name="T11" fmla="*/ 2 h 4"/>
                <a:gd name="T12" fmla="*/ 0 w 7"/>
                <a:gd name="T13" fmla="*/ 2 h 4"/>
                <a:gd name="T14" fmla="*/ 0 w 7"/>
                <a:gd name="T15" fmla="*/ 4 h 4"/>
                <a:gd name="T16" fmla="*/ 3 w 7"/>
                <a:gd name="T17" fmla="*/ 4 h 4"/>
                <a:gd name="T18" fmla="*/ 0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0" y="2"/>
                  </a:moveTo>
                  <a:lnTo>
                    <a:pt x="3" y="4"/>
                  </a:lnTo>
                  <a:lnTo>
                    <a:pt x="7" y="4"/>
                  </a:lnTo>
                  <a:lnTo>
                    <a:pt x="7" y="0"/>
                  </a:lnTo>
                  <a:lnTo>
                    <a:pt x="3" y="0"/>
                  </a:lnTo>
                  <a:lnTo>
                    <a:pt x="0" y="2"/>
                  </a:lnTo>
                  <a:lnTo>
                    <a:pt x="0" y="4"/>
                  </a:lnTo>
                  <a:lnTo>
                    <a:pt x="3"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0" name="Freeform 60"/>
            <p:cNvSpPr>
              <a:spLocks/>
            </p:cNvSpPr>
            <p:nvPr/>
          </p:nvSpPr>
          <p:spPr bwMode="auto">
            <a:xfrm>
              <a:off x="1449" y="2595"/>
              <a:ext cx="5" cy="18"/>
            </a:xfrm>
            <a:custGeom>
              <a:avLst/>
              <a:gdLst>
                <a:gd name="T0" fmla="*/ 3 w 5"/>
                <a:gd name="T1" fmla="*/ 0 h 18"/>
                <a:gd name="T2" fmla="*/ 0 w 5"/>
                <a:gd name="T3" fmla="*/ 3 h 18"/>
                <a:gd name="T4" fmla="*/ 0 w 5"/>
                <a:gd name="T5" fmla="*/ 18 h 18"/>
                <a:gd name="T6" fmla="*/ 5 w 5"/>
                <a:gd name="T7" fmla="*/ 18 h 18"/>
                <a:gd name="T8" fmla="*/ 5 w 5"/>
                <a:gd name="T9" fmla="*/ 3 h 18"/>
                <a:gd name="T10" fmla="*/ 3 w 5"/>
                <a:gd name="T11" fmla="*/ 0 h 18"/>
                <a:gd name="T12" fmla="*/ 3 w 5"/>
                <a:gd name="T13" fmla="*/ 0 h 18"/>
                <a:gd name="T14" fmla="*/ 0 w 5"/>
                <a:gd name="T15" fmla="*/ 0 h 18"/>
                <a:gd name="T16" fmla="*/ 0 w 5"/>
                <a:gd name="T17" fmla="*/ 3 h 18"/>
                <a:gd name="T18" fmla="*/ 3 w 5"/>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3" y="0"/>
                  </a:moveTo>
                  <a:lnTo>
                    <a:pt x="0" y="3"/>
                  </a:lnTo>
                  <a:lnTo>
                    <a:pt x="0" y="18"/>
                  </a:lnTo>
                  <a:lnTo>
                    <a:pt x="5" y="18"/>
                  </a:lnTo>
                  <a:lnTo>
                    <a:pt x="5" y="3"/>
                  </a:lnTo>
                  <a:lnTo>
                    <a:pt x="3" y="0"/>
                  </a:lnTo>
                  <a:lnTo>
                    <a:pt x="0" y="0"/>
                  </a:lnTo>
                  <a:lnTo>
                    <a:pt x="0" y="3"/>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1" name="Freeform 61"/>
            <p:cNvSpPr>
              <a:spLocks/>
            </p:cNvSpPr>
            <p:nvPr/>
          </p:nvSpPr>
          <p:spPr bwMode="auto">
            <a:xfrm>
              <a:off x="1452" y="2595"/>
              <a:ext cx="6" cy="5"/>
            </a:xfrm>
            <a:custGeom>
              <a:avLst/>
              <a:gdLst>
                <a:gd name="T0" fmla="*/ 6 w 6"/>
                <a:gd name="T1" fmla="*/ 3 h 5"/>
                <a:gd name="T2" fmla="*/ 4 w 6"/>
                <a:gd name="T3" fmla="*/ 0 h 5"/>
                <a:gd name="T4" fmla="*/ 0 w 6"/>
                <a:gd name="T5" fmla="*/ 0 h 5"/>
                <a:gd name="T6" fmla="*/ 0 w 6"/>
                <a:gd name="T7" fmla="*/ 5 h 5"/>
                <a:gd name="T8" fmla="*/ 4 w 6"/>
                <a:gd name="T9" fmla="*/ 5 h 5"/>
                <a:gd name="T10" fmla="*/ 6 w 6"/>
                <a:gd name="T11" fmla="*/ 3 h 5"/>
                <a:gd name="T12" fmla="*/ 6 w 6"/>
                <a:gd name="T13" fmla="*/ 3 h 5"/>
                <a:gd name="T14" fmla="*/ 6 w 6"/>
                <a:gd name="T15" fmla="*/ 0 h 5"/>
                <a:gd name="T16" fmla="*/ 4 w 6"/>
                <a:gd name="T17" fmla="*/ 0 h 5"/>
                <a:gd name="T18" fmla="*/ 6 w 6"/>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5">
                  <a:moveTo>
                    <a:pt x="6" y="3"/>
                  </a:moveTo>
                  <a:lnTo>
                    <a:pt x="4" y="0"/>
                  </a:lnTo>
                  <a:lnTo>
                    <a:pt x="0" y="0"/>
                  </a:lnTo>
                  <a:lnTo>
                    <a:pt x="0" y="5"/>
                  </a:lnTo>
                  <a:lnTo>
                    <a:pt x="4" y="5"/>
                  </a:lnTo>
                  <a:lnTo>
                    <a:pt x="6" y="3"/>
                  </a:lnTo>
                  <a:lnTo>
                    <a:pt x="6" y="0"/>
                  </a:lnTo>
                  <a:lnTo>
                    <a:pt x="4" y="0"/>
                  </a:lnTo>
                  <a:lnTo>
                    <a:pt x="6"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2" name="Freeform 62"/>
            <p:cNvSpPr>
              <a:spLocks/>
            </p:cNvSpPr>
            <p:nvPr/>
          </p:nvSpPr>
          <p:spPr bwMode="auto">
            <a:xfrm>
              <a:off x="1609" y="2598"/>
              <a:ext cx="4" cy="17"/>
            </a:xfrm>
            <a:custGeom>
              <a:avLst/>
              <a:gdLst>
                <a:gd name="T0" fmla="*/ 2 w 4"/>
                <a:gd name="T1" fmla="*/ 17 h 17"/>
                <a:gd name="T2" fmla="*/ 4 w 4"/>
                <a:gd name="T3" fmla="*/ 15 h 17"/>
                <a:gd name="T4" fmla="*/ 4 w 4"/>
                <a:gd name="T5" fmla="*/ 0 h 17"/>
                <a:gd name="T6" fmla="*/ 0 w 4"/>
                <a:gd name="T7" fmla="*/ 0 h 17"/>
                <a:gd name="T8" fmla="*/ 0 w 4"/>
                <a:gd name="T9" fmla="*/ 15 h 17"/>
                <a:gd name="T10" fmla="*/ 2 w 4"/>
                <a:gd name="T11" fmla="*/ 17 h 17"/>
                <a:gd name="T12" fmla="*/ 2 w 4"/>
                <a:gd name="T13" fmla="*/ 17 h 17"/>
                <a:gd name="T14" fmla="*/ 4 w 4"/>
                <a:gd name="T15" fmla="*/ 17 h 17"/>
                <a:gd name="T16" fmla="*/ 4 w 4"/>
                <a:gd name="T17" fmla="*/ 15 h 17"/>
                <a:gd name="T18" fmla="*/ 2 w 4"/>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7">
                  <a:moveTo>
                    <a:pt x="2" y="17"/>
                  </a:moveTo>
                  <a:lnTo>
                    <a:pt x="4" y="15"/>
                  </a:lnTo>
                  <a:lnTo>
                    <a:pt x="4" y="0"/>
                  </a:lnTo>
                  <a:lnTo>
                    <a:pt x="0" y="0"/>
                  </a:lnTo>
                  <a:lnTo>
                    <a:pt x="0" y="15"/>
                  </a:lnTo>
                  <a:lnTo>
                    <a:pt x="2" y="17"/>
                  </a:lnTo>
                  <a:lnTo>
                    <a:pt x="4" y="17"/>
                  </a:lnTo>
                  <a:lnTo>
                    <a:pt x="4" y="15"/>
                  </a:lnTo>
                  <a:lnTo>
                    <a:pt x="2"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3" name="Freeform 63"/>
            <p:cNvSpPr>
              <a:spLocks/>
            </p:cNvSpPr>
            <p:nvPr/>
          </p:nvSpPr>
          <p:spPr bwMode="auto">
            <a:xfrm>
              <a:off x="1604" y="2611"/>
              <a:ext cx="7" cy="4"/>
            </a:xfrm>
            <a:custGeom>
              <a:avLst/>
              <a:gdLst>
                <a:gd name="T0" fmla="*/ 0 w 7"/>
                <a:gd name="T1" fmla="*/ 2 h 4"/>
                <a:gd name="T2" fmla="*/ 3 w 7"/>
                <a:gd name="T3" fmla="*/ 4 h 4"/>
                <a:gd name="T4" fmla="*/ 7 w 7"/>
                <a:gd name="T5" fmla="*/ 4 h 4"/>
                <a:gd name="T6" fmla="*/ 7 w 7"/>
                <a:gd name="T7" fmla="*/ 0 h 4"/>
                <a:gd name="T8" fmla="*/ 3 w 7"/>
                <a:gd name="T9" fmla="*/ 0 h 4"/>
                <a:gd name="T10" fmla="*/ 0 w 7"/>
                <a:gd name="T11" fmla="*/ 2 h 4"/>
                <a:gd name="T12" fmla="*/ 0 w 7"/>
                <a:gd name="T13" fmla="*/ 2 h 4"/>
                <a:gd name="T14" fmla="*/ 0 w 7"/>
                <a:gd name="T15" fmla="*/ 4 h 4"/>
                <a:gd name="T16" fmla="*/ 3 w 7"/>
                <a:gd name="T17" fmla="*/ 4 h 4"/>
                <a:gd name="T18" fmla="*/ 0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0" y="2"/>
                  </a:moveTo>
                  <a:lnTo>
                    <a:pt x="3" y="4"/>
                  </a:lnTo>
                  <a:lnTo>
                    <a:pt x="7" y="4"/>
                  </a:lnTo>
                  <a:lnTo>
                    <a:pt x="7" y="0"/>
                  </a:lnTo>
                  <a:lnTo>
                    <a:pt x="3" y="0"/>
                  </a:lnTo>
                  <a:lnTo>
                    <a:pt x="0" y="2"/>
                  </a:lnTo>
                  <a:lnTo>
                    <a:pt x="0" y="4"/>
                  </a:lnTo>
                  <a:lnTo>
                    <a:pt x="3"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4" name="Freeform 64"/>
            <p:cNvSpPr>
              <a:spLocks/>
            </p:cNvSpPr>
            <p:nvPr/>
          </p:nvSpPr>
          <p:spPr bwMode="auto">
            <a:xfrm>
              <a:off x="1604" y="2595"/>
              <a:ext cx="5" cy="18"/>
            </a:xfrm>
            <a:custGeom>
              <a:avLst/>
              <a:gdLst>
                <a:gd name="T0" fmla="*/ 3 w 5"/>
                <a:gd name="T1" fmla="*/ 0 h 18"/>
                <a:gd name="T2" fmla="*/ 0 w 5"/>
                <a:gd name="T3" fmla="*/ 3 h 18"/>
                <a:gd name="T4" fmla="*/ 0 w 5"/>
                <a:gd name="T5" fmla="*/ 18 h 18"/>
                <a:gd name="T6" fmla="*/ 5 w 5"/>
                <a:gd name="T7" fmla="*/ 18 h 18"/>
                <a:gd name="T8" fmla="*/ 5 w 5"/>
                <a:gd name="T9" fmla="*/ 3 h 18"/>
                <a:gd name="T10" fmla="*/ 3 w 5"/>
                <a:gd name="T11" fmla="*/ 0 h 18"/>
                <a:gd name="T12" fmla="*/ 3 w 5"/>
                <a:gd name="T13" fmla="*/ 0 h 18"/>
                <a:gd name="T14" fmla="*/ 0 w 5"/>
                <a:gd name="T15" fmla="*/ 0 h 18"/>
                <a:gd name="T16" fmla="*/ 0 w 5"/>
                <a:gd name="T17" fmla="*/ 3 h 18"/>
                <a:gd name="T18" fmla="*/ 3 w 5"/>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3" y="0"/>
                  </a:moveTo>
                  <a:lnTo>
                    <a:pt x="0" y="3"/>
                  </a:lnTo>
                  <a:lnTo>
                    <a:pt x="0" y="18"/>
                  </a:lnTo>
                  <a:lnTo>
                    <a:pt x="5" y="18"/>
                  </a:lnTo>
                  <a:lnTo>
                    <a:pt x="5" y="3"/>
                  </a:lnTo>
                  <a:lnTo>
                    <a:pt x="3" y="0"/>
                  </a:lnTo>
                  <a:lnTo>
                    <a:pt x="0" y="0"/>
                  </a:lnTo>
                  <a:lnTo>
                    <a:pt x="0" y="3"/>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5" name="Freeform 65"/>
            <p:cNvSpPr>
              <a:spLocks/>
            </p:cNvSpPr>
            <p:nvPr/>
          </p:nvSpPr>
          <p:spPr bwMode="auto">
            <a:xfrm>
              <a:off x="1607" y="2595"/>
              <a:ext cx="6" cy="5"/>
            </a:xfrm>
            <a:custGeom>
              <a:avLst/>
              <a:gdLst>
                <a:gd name="T0" fmla="*/ 6 w 6"/>
                <a:gd name="T1" fmla="*/ 3 h 5"/>
                <a:gd name="T2" fmla="*/ 4 w 6"/>
                <a:gd name="T3" fmla="*/ 0 h 5"/>
                <a:gd name="T4" fmla="*/ 0 w 6"/>
                <a:gd name="T5" fmla="*/ 0 h 5"/>
                <a:gd name="T6" fmla="*/ 0 w 6"/>
                <a:gd name="T7" fmla="*/ 5 h 5"/>
                <a:gd name="T8" fmla="*/ 4 w 6"/>
                <a:gd name="T9" fmla="*/ 5 h 5"/>
                <a:gd name="T10" fmla="*/ 6 w 6"/>
                <a:gd name="T11" fmla="*/ 3 h 5"/>
                <a:gd name="T12" fmla="*/ 6 w 6"/>
                <a:gd name="T13" fmla="*/ 3 h 5"/>
                <a:gd name="T14" fmla="*/ 6 w 6"/>
                <a:gd name="T15" fmla="*/ 0 h 5"/>
                <a:gd name="T16" fmla="*/ 4 w 6"/>
                <a:gd name="T17" fmla="*/ 0 h 5"/>
                <a:gd name="T18" fmla="*/ 6 w 6"/>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5">
                  <a:moveTo>
                    <a:pt x="6" y="3"/>
                  </a:moveTo>
                  <a:lnTo>
                    <a:pt x="4" y="0"/>
                  </a:lnTo>
                  <a:lnTo>
                    <a:pt x="0" y="0"/>
                  </a:lnTo>
                  <a:lnTo>
                    <a:pt x="0" y="5"/>
                  </a:lnTo>
                  <a:lnTo>
                    <a:pt x="4" y="5"/>
                  </a:lnTo>
                  <a:lnTo>
                    <a:pt x="6" y="3"/>
                  </a:lnTo>
                  <a:lnTo>
                    <a:pt x="6" y="0"/>
                  </a:lnTo>
                  <a:lnTo>
                    <a:pt x="4" y="0"/>
                  </a:lnTo>
                  <a:lnTo>
                    <a:pt x="6"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6" name="Freeform 66"/>
            <p:cNvSpPr>
              <a:spLocks/>
            </p:cNvSpPr>
            <p:nvPr/>
          </p:nvSpPr>
          <p:spPr bwMode="auto">
            <a:xfrm>
              <a:off x="1764" y="2598"/>
              <a:ext cx="2" cy="17"/>
            </a:xfrm>
            <a:custGeom>
              <a:avLst/>
              <a:gdLst>
                <a:gd name="T0" fmla="*/ 2 w 2"/>
                <a:gd name="T1" fmla="*/ 17 h 17"/>
                <a:gd name="T2" fmla="*/ 2 w 2"/>
                <a:gd name="T3" fmla="*/ 15 h 17"/>
                <a:gd name="T4" fmla="*/ 2 w 2"/>
                <a:gd name="T5" fmla="*/ 0 h 17"/>
                <a:gd name="T6" fmla="*/ 0 w 2"/>
                <a:gd name="T7" fmla="*/ 0 h 17"/>
                <a:gd name="T8" fmla="*/ 0 w 2"/>
                <a:gd name="T9" fmla="*/ 15 h 17"/>
                <a:gd name="T10" fmla="*/ 2 w 2"/>
                <a:gd name="T11" fmla="*/ 17 h 17"/>
                <a:gd name="T12" fmla="*/ 2 w 2"/>
                <a:gd name="T13" fmla="*/ 17 h 17"/>
                <a:gd name="T14" fmla="*/ 2 w 2"/>
                <a:gd name="T15" fmla="*/ 17 h 17"/>
                <a:gd name="T16" fmla="*/ 2 w 2"/>
                <a:gd name="T17" fmla="*/ 15 h 17"/>
                <a:gd name="T18" fmla="*/ 2 w 2"/>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7">
                  <a:moveTo>
                    <a:pt x="2" y="17"/>
                  </a:moveTo>
                  <a:lnTo>
                    <a:pt x="2" y="15"/>
                  </a:lnTo>
                  <a:lnTo>
                    <a:pt x="2" y="0"/>
                  </a:lnTo>
                  <a:lnTo>
                    <a:pt x="0" y="0"/>
                  </a:lnTo>
                  <a:lnTo>
                    <a:pt x="0" y="15"/>
                  </a:lnTo>
                  <a:lnTo>
                    <a:pt x="2" y="17"/>
                  </a:lnTo>
                  <a:lnTo>
                    <a:pt x="2" y="15"/>
                  </a:lnTo>
                  <a:lnTo>
                    <a:pt x="2"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7" name="Freeform 67"/>
            <p:cNvSpPr>
              <a:spLocks/>
            </p:cNvSpPr>
            <p:nvPr/>
          </p:nvSpPr>
          <p:spPr bwMode="auto">
            <a:xfrm>
              <a:off x="1760" y="2611"/>
              <a:ext cx="6" cy="4"/>
            </a:xfrm>
            <a:custGeom>
              <a:avLst/>
              <a:gdLst>
                <a:gd name="T0" fmla="*/ 0 w 6"/>
                <a:gd name="T1" fmla="*/ 2 h 4"/>
                <a:gd name="T2" fmla="*/ 2 w 6"/>
                <a:gd name="T3" fmla="*/ 4 h 4"/>
                <a:gd name="T4" fmla="*/ 6 w 6"/>
                <a:gd name="T5" fmla="*/ 4 h 4"/>
                <a:gd name="T6" fmla="*/ 6 w 6"/>
                <a:gd name="T7" fmla="*/ 0 h 4"/>
                <a:gd name="T8" fmla="*/ 2 w 6"/>
                <a:gd name="T9" fmla="*/ 0 h 4"/>
                <a:gd name="T10" fmla="*/ 0 w 6"/>
                <a:gd name="T11" fmla="*/ 2 h 4"/>
                <a:gd name="T12" fmla="*/ 0 w 6"/>
                <a:gd name="T13" fmla="*/ 2 h 4"/>
                <a:gd name="T14" fmla="*/ 0 w 6"/>
                <a:gd name="T15" fmla="*/ 4 h 4"/>
                <a:gd name="T16" fmla="*/ 2 w 6"/>
                <a:gd name="T17" fmla="*/ 4 h 4"/>
                <a:gd name="T18" fmla="*/ 0 w 6"/>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4">
                  <a:moveTo>
                    <a:pt x="0" y="2"/>
                  </a:moveTo>
                  <a:lnTo>
                    <a:pt x="2" y="4"/>
                  </a:lnTo>
                  <a:lnTo>
                    <a:pt x="6" y="4"/>
                  </a:lnTo>
                  <a:lnTo>
                    <a:pt x="6"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8" name="Freeform 68"/>
            <p:cNvSpPr>
              <a:spLocks/>
            </p:cNvSpPr>
            <p:nvPr/>
          </p:nvSpPr>
          <p:spPr bwMode="auto">
            <a:xfrm>
              <a:off x="1760" y="2595"/>
              <a:ext cx="4" cy="18"/>
            </a:xfrm>
            <a:custGeom>
              <a:avLst/>
              <a:gdLst>
                <a:gd name="T0" fmla="*/ 2 w 4"/>
                <a:gd name="T1" fmla="*/ 0 h 18"/>
                <a:gd name="T2" fmla="*/ 0 w 4"/>
                <a:gd name="T3" fmla="*/ 3 h 18"/>
                <a:gd name="T4" fmla="*/ 0 w 4"/>
                <a:gd name="T5" fmla="*/ 18 h 18"/>
                <a:gd name="T6" fmla="*/ 4 w 4"/>
                <a:gd name="T7" fmla="*/ 18 h 18"/>
                <a:gd name="T8" fmla="*/ 4 w 4"/>
                <a:gd name="T9" fmla="*/ 3 h 18"/>
                <a:gd name="T10" fmla="*/ 2 w 4"/>
                <a:gd name="T11" fmla="*/ 0 h 18"/>
                <a:gd name="T12" fmla="*/ 2 w 4"/>
                <a:gd name="T13" fmla="*/ 0 h 18"/>
                <a:gd name="T14" fmla="*/ 0 w 4"/>
                <a:gd name="T15" fmla="*/ 0 h 18"/>
                <a:gd name="T16" fmla="*/ 0 w 4"/>
                <a:gd name="T17" fmla="*/ 3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3"/>
                  </a:lnTo>
                  <a:lnTo>
                    <a:pt x="0" y="18"/>
                  </a:lnTo>
                  <a:lnTo>
                    <a:pt x="4" y="18"/>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59" name="Freeform 69"/>
            <p:cNvSpPr>
              <a:spLocks/>
            </p:cNvSpPr>
            <p:nvPr/>
          </p:nvSpPr>
          <p:spPr bwMode="auto">
            <a:xfrm>
              <a:off x="1762" y="2595"/>
              <a:ext cx="4" cy="5"/>
            </a:xfrm>
            <a:custGeom>
              <a:avLst/>
              <a:gdLst>
                <a:gd name="T0" fmla="*/ 4 w 4"/>
                <a:gd name="T1" fmla="*/ 3 h 5"/>
                <a:gd name="T2" fmla="*/ 4 w 4"/>
                <a:gd name="T3" fmla="*/ 0 h 5"/>
                <a:gd name="T4" fmla="*/ 0 w 4"/>
                <a:gd name="T5" fmla="*/ 0 h 5"/>
                <a:gd name="T6" fmla="*/ 0 w 4"/>
                <a:gd name="T7" fmla="*/ 5 h 5"/>
                <a:gd name="T8" fmla="*/ 4 w 4"/>
                <a:gd name="T9" fmla="*/ 5 h 5"/>
                <a:gd name="T10" fmla="*/ 4 w 4"/>
                <a:gd name="T11" fmla="*/ 3 h 5"/>
                <a:gd name="T12" fmla="*/ 4 w 4"/>
                <a:gd name="T13" fmla="*/ 3 h 5"/>
                <a:gd name="T14" fmla="*/ 4 w 4"/>
                <a:gd name="T15" fmla="*/ 0 h 5"/>
                <a:gd name="T16" fmla="*/ 4 w 4"/>
                <a:gd name="T17" fmla="*/ 0 h 5"/>
                <a:gd name="T18" fmla="*/ 4 w 4"/>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4" y="3"/>
                  </a:moveTo>
                  <a:lnTo>
                    <a:pt x="4" y="0"/>
                  </a:lnTo>
                  <a:lnTo>
                    <a:pt x="0" y="0"/>
                  </a:lnTo>
                  <a:lnTo>
                    <a:pt x="0" y="5"/>
                  </a:lnTo>
                  <a:lnTo>
                    <a:pt x="4" y="5"/>
                  </a:lnTo>
                  <a:lnTo>
                    <a:pt x="4" y="3"/>
                  </a:lnTo>
                  <a:lnTo>
                    <a:pt x="4" y="0"/>
                  </a:lnTo>
                  <a:lnTo>
                    <a:pt x="4"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0" name="Freeform 70"/>
            <p:cNvSpPr>
              <a:spLocks/>
            </p:cNvSpPr>
            <p:nvPr/>
          </p:nvSpPr>
          <p:spPr bwMode="auto">
            <a:xfrm>
              <a:off x="1919" y="2598"/>
              <a:ext cx="2" cy="17"/>
            </a:xfrm>
            <a:custGeom>
              <a:avLst/>
              <a:gdLst>
                <a:gd name="T0" fmla="*/ 0 w 2"/>
                <a:gd name="T1" fmla="*/ 17 h 17"/>
                <a:gd name="T2" fmla="*/ 2 w 2"/>
                <a:gd name="T3" fmla="*/ 15 h 17"/>
                <a:gd name="T4" fmla="*/ 2 w 2"/>
                <a:gd name="T5" fmla="*/ 0 h 17"/>
                <a:gd name="T6" fmla="*/ 0 w 2"/>
                <a:gd name="T7" fmla="*/ 0 h 17"/>
                <a:gd name="T8" fmla="*/ 0 w 2"/>
                <a:gd name="T9" fmla="*/ 15 h 17"/>
                <a:gd name="T10" fmla="*/ 0 w 2"/>
                <a:gd name="T11" fmla="*/ 17 h 17"/>
                <a:gd name="T12" fmla="*/ 0 w 2"/>
                <a:gd name="T13" fmla="*/ 17 h 17"/>
                <a:gd name="T14" fmla="*/ 2 w 2"/>
                <a:gd name="T15" fmla="*/ 17 h 17"/>
                <a:gd name="T16" fmla="*/ 2 w 2"/>
                <a:gd name="T17" fmla="*/ 15 h 17"/>
                <a:gd name="T18" fmla="*/ 0 w 2"/>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7">
                  <a:moveTo>
                    <a:pt x="0" y="17"/>
                  </a:moveTo>
                  <a:lnTo>
                    <a:pt x="2" y="15"/>
                  </a:lnTo>
                  <a:lnTo>
                    <a:pt x="2" y="0"/>
                  </a:lnTo>
                  <a:lnTo>
                    <a:pt x="0" y="0"/>
                  </a:lnTo>
                  <a:lnTo>
                    <a:pt x="0" y="15"/>
                  </a:lnTo>
                  <a:lnTo>
                    <a:pt x="0" y="17"/>
                  </a:lnTo>
                  <a:lnTo>
                    <a:pt x="2" y="17"/>
                  </a:lnTo>
                  <a:lnTo>
                    <a:pt x="2" y="15"/>
                  </a:lnTo>
                  <a:lnTo>
                    <a:pt x="0"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1" name="Freeform 71"/>
            <p:cNvSpPr>
              <a:spLocks/>
            </p:cNvSpPr>
            <p:nvPr/>
          </p:nvSpPr>
          <p:spPr bwMode="auto">
            <a:xfrm>
              <a:off x="1915" y="2611"/>
              <a:ext cx="4" cy="4"/>
            </a:xfrm>
            <a:custGeom>
              <a:avLst/>
              <a:gdLst>
                <a:gd name="T0" fmla="*/ 0 w 4"/>
                <a:gd name="T1" fmla="*/ 2 h 4"/>
                <a:gd name="T2" fmla="*/ 2 w 4"/>
                <a:gd name="T3" fmla="*/ 4 h 4"/>
                <a:gd name="T4" fmla="*/ 4 w 4"/>
                <a:gd name="T5" fmla="*/ 4 h 4"/>
                <a:gd name="T6" fmla="*/ 4 w 4"/>
                <a:gd name="T7" fmla="*/ 0 h 4"/>
                <a:gd name="T8" fmla="*/ 2 w 4"/>
                <a:gd name="T9" fmla="*/ 0 h 4"/>
                <a:gd name="T10" fmla="*/ 0 w 4"/>
                <a:gd name="T11" fmla="*/ 2 h 4"/>
                <a:gd name="T12" fmla="*/ 0 w 4"/>
                <a:gd name="T13" fmla="*/ 2 h 4"/>
                <a:gd name="T14" fmla="*/ 0 w 4"/>
                <a:gd name="T15" fmla="*/ 4 h 4"/>
                <a:gd name="T16" fmla="*/ 2 w 4"/>
                <a:gd name="T17" fmla="*/ 4 h 4"/>
                <a:gd name="T18" fmla="*/ 0 w 4"/>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0" y="2"/>
                  </a:moveTo>
                  <a:lnTo>
                    <a:pt x="2" y="4"/>
                  </a:lnTo>
                  <a:lnTo>
                    <a:pt x="4" y="4"/>
                  </a:lnTo>
                  <a:lnTo>
                    <a:pt x="4"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2" name="Freeform 72"/>
            <p:cNvSpPr>
              <a:spLocks/>
            </p:cNvSpPr>
            <p:nvPr/>
          </p:nvSpPr>
          <p:spPr bwMode="auto">
            <a:xfrm>
              <a:off x="1915" y="2595"/>
              <a:ext cx="4" cy="18"/>
            </a:xfrm>
            <a:custGeom>
              <a:avLst/>
              <a:gdLst>
                <a:gd name="T0" fmla="*/ 2 w 4"/>
                <a:gd name="T1" fmla="*/ 0 h 18"/>
                <a:gd name="T2" fmla="*/ 0 w 4"/>
                <a:gd name="T3" fmla="*/ 3 h 18"/>
                <a:gd name="T4" fmla="*/ 0 w 4"/>
                <a:gd name="T5" fmla="*/ 18 h 18"/>
                <a:gd name="T6" fmla="*/ 4 w 4"/>
                <a:gd name="T7" fmla="*/ 18 h 18"/>
                <a:gd name="T8" fmla="*/ 4 w 4"/>
                <a:gd name="T9" fmla="*/ 3 h 18"/>
                <a:gd name="T10" fmla="*/ 2 w 4"/>
                <a:gd name="T11" fmla="*/ 0 h 18"/>
                <a:gd name="T12" fmla="*/ 2 w 4"/>
                <a:gd name="T13" fmla="*/ 0 h 18"/>
                <a:gd name="T14" fmla="*/ 0 w 4"/>
                <a:gd name="T15" fmla="*/ 0 h 18"/>
                <a:gd name="T16" fmla="*/ 0 w 4"/>
                <a:gd name="T17" fmla="*/ 3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3"/>
                  </a:lnTo>
                  <a:lnTo>
                    <a:pt x="0" y="18"/>
                  </a:lnTo>
                  <a:lnTo>
                    <a:pt x="4" y="18"/>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3" name="Freeform 73"/>
            <p:cNvSpPr>
              <a:spLocks/>
            </p:cNvSpPr>
            <p:nvPr/>
          </p:nvSpPr>
          <p:spPr bwMode="auto">
            <a:xfrm>
              <a:off x="1917" y="2595"/>
              <a:ext cx="4" cy="5"/>
            </a:xfrm>
            <a:custGeom>
              <a:avLst/>
              <a:gdLst>
                <a:gd name="T0" fmla="*/ 4 w 4"/>
                <a:gd name="T1" fmla="*/ 3 h 5"/>
                <a:gd name="T2" fmla="*/ 2 w 4"/>
                <a:gd name="T3" fmla="*/ 0 h 5"/>
                <a:gd name="T4" fmla="*/ 0 w 4"/>
                <a:gd name="T5" fmla="*/ 0 h 5"/>
                <a:gd name="T6" fmla="*/ 0 w 4"/>
                <a:gd name="T7" fmla="*/ 5 h 5"/>
                <a:gd name="T8" fmla="*/ 2 w 4"/>
                <a:gd name="T9" fmla="*/ 5 h 5"/>
                <a:gd name="T10" fmla="*/ 4 w 4"/>
                <a:gd name="T11" fmla="*/ 3 h 5"/>
                <a:gd name="T12" fmla="*/ 4 w 4"/>
                <a:gd name="T13" fmla="*/ 3 h 5"/>
                <a:gd name="T14" fmla="*/ 4 w 4"/>
                <a:gd name="T15" fmla="*/ 0 h 5"/>
                <a:gd name="T16" fmla="*/ 2 w 4"/>
                <a:gd name="T17" fmla="*/ 0 h 5"/>
                <a:gd name="T18" fmla="*/ 4 w 4"/>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4" y="3"/>
                  </a:moveTo>
                  <a:lnTo>
                    <a:pt x="2" y="0"/>
                  </a:lnTo>
                  <a:lnTo>
                    <a:pt x="0" y="0"/>
                  </a:lnTo>
                  <a:lnTo>
                    <a:pt x="0" y="5"/>
                  </a:lnTo>
                  <a:lnTo>
                    <a:pt x="2" y="5"/>
                  </a:lnTo>
                  <a:lnTo>
                    <a:pt x="4" y="3"/>
                  </a:lnTo>
                  <a:lnTo>
                    <a:pt x="4" y="0"/>
                  </a:lnTo>
                  <a:lnTo>
                    <a:pt x="2" y="0"/>
                  </a:lnTo>
                  <a:lnTo>
                    <a:pt x="4"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4" name="Freeform 74"/>
            <p:cNvSpPr>
              <a:spLocks/>
            </p:cNvSpPr>
            <p:nvPr/>
          </p:nvSpPr>
          <p:spPr bwMode="auto">
            <a:xfrm>
              <a:off x="1157" y="2307"/>
              <a:ext cx="33" cy="31"/>
            </a:xfrm>
            <a:custGeom>
              <a:avLst/>
              <a:gdLst>
                <a:gd name="T0" fmla="*/ 17 w 33"/>
                <a:gd name="T1" fmla="*/ 31 h 31"/>
                <a:gd name="T2" fmla="*/ 0 w 33"/>
                <a:gd name="T3" fmla="*/ 18 h 31"/>
                <a:gd name="T4" fmla="*/ 17 w 33"/>
                <a:gd name="T5" fmla="*/ 0 h 31"/>
                <a:gd name="T6" fmla="*/ 33 w 33"/>
                <a:gd name="T7" fmla="*/ 18 h 31"/>
                <a:gd name="T8" fmla="*/ 17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7" y="31"/>
                  </a:moveTo>
                  <a:lnTo>
                    <a:pt x="0" y="18"/>
                  </a:lnTo>
                  <a:lnTo>
                    <a:pt x="17" y="0"/>
                  </a:lnTo>
                  <a:lnTo>
                    <a:pt x="33" y="18"/>
                  </a:lnTo>
                  <a:lnTo>
                    <a:pt x="17"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5" name="Freeform 75"/>
            <p:cNvSpPr>
              <a:spLocks noEditPoints="1"/>
            </p:cNvSpPr>
            <p:nvPr/>
          </p:nvSpPr>
          <p:spPr bwMode="auto">
            <a:xfrm>
              <a:off x="1157" y="2307"/>
              <a:ext cx="35" cy="36"/>
            </a:xfrm>
            <a:custGeom>
              <a:avLst/>
              <a:gdLst>
                <a:gd name="T0" fmla="*/ 17 w 35"/>
                <a:gd name="T1" fmla="*/ 36 h 36"/>
                <a:gd name="T2" fmla="*/ 15 w 35"/>
                <a:gd name="T3" fmla="*/ 36 h 36"/>
                <a:gd name="T4" fmla="*/ 0 w 35"/>
                <a:gd name="T5" fmla="*/ 18 h 36"/>
                <a:gd name="T6" fmla="*/ 0 w 35"/>
                <a:gd name="T7" fmla="*/ 14 h 36"/>
                <a:gd name="T8" fmla="*/ 15 w 35"/>
                <a:gd name="T9" fmla="*/ 0 h 36"/>
                <a:gd name="T10" fmla="*/ 17 w 35"/>
                <a:gd name="T11" fmla="*/ 0 h 36"/>
                <a:gd name="T12" fmla="*/ 35 w 35"/>
                <a:gd name="T13" fmla="*/ 14 h 36"/>
                <a:gd name="T14" fmla="*/ 35 w 35"/>
                <a:gd name="T15" fmla="*/ 18 h 36"/>
                <a:gd name="T16" fmla="*/ 17 w 35"/>
                <a:gd name="T17" fmla="*/ 36 h 36"/>
                <a:gd name="T18" fmla="*/ 33 w 35"/>
                <a:gd name="T19" fmla="*/ 14 h 36"/>
                <a:gd name="T20" fmla="*/ 33 w 35"/>
                <a:gd name="T21" fmla="*/ 18 h 36"/>
                <a:gd name="T22" fmla="*/ 15 w 35"/>
                <a:gd name="T23" fmla="*/ 0 h 36"/>
                <a:gd name="T24" fmla="*/ 17 w 35"/>
                <a:gd name="T25" fmla="*/ 0 h 36"/>
                <a:gd name="T26" fmla="*/ 0 w 35"/>
                <a:gd name="T27" fmla="*/ 18 h 36"/>
                <a:gd name="T28" fmla="*/ 0 w 35"/>
                <a:gd name="T29" fmla="*/ 14 h 36"/>
                <a:gd name="T30" fmla="*/ 17 w 35"/>
                <a:gd name="T31" fmla="*/ 31 h 36"/>
                <a:gd name="T32" fmla="*/ 15 w 35"/>
                <a:gd name="T33" fmla="*/ 31 h 36"/>
                <a:gd name="T34" fmla="*/ 33 w 35"/>
                <a:gd name="T35" fmla="*/ 1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6">
                  <a:moveTo>
                    <a:pt x="17" y="36"/>
                  </a:moveTo>
                  <a:lnTo>
                    <a:pt x="15" y="36"/>
                  </a:lnTo>
                  <a:lnTo>
                    <a:pt x="0" y="18"/>
                  </a:lnTo>
                  <a:lnTo>
                    <a:pt x="0" y="14"/>
                  </a:lnTo>
                  <a:lnTo>
                    <a:pt x="15" y="0"/>
                  </a:lnTo>
                  <a:lnTo>
                    <a:pt x="17" y="0"/>
                  </a:lnTo>
                  <a:lnTo>
                    <a:pt x="35" y="14"/>
                  </a:lnTo>
                  <a:lnTo>
                    <a:pt x="35" y="18"/>
                  </a:lnTo>
                  <a:lnTo>
                    <a:pt x="17" y="36"/>
                  </a:lnTo>
                  <a:close/>
                  <a:moveTo>
                    <a:pt x="33" y="14"/>
                  </a:moveTo>
                  <a:lnTo>
                    <a:pt x="33" y="18"/>
                  </a:lnTo>
                  <a:lnTo>
                    <a:pt x="15" y="0"/>
                  </a:lnTo>
                  <a:lnTo>
                    <a:pt x="17" y="0"/>
                  </a:lnTo>
                  <a:lnTo>
                    <a:pt x="0" y="18"/>
                  </a:lnTo>
                  <a:lnTo>
                    <a:pt x="0" y="14"/>
                  </a:lnTo>
                  <a:lnTo>
                    <a:pt x="17" y="31"/>
                  </a:lnTo>
                  <a:lnTo>
                    <a:pt x="15" y="31"/>
                  </a:lnTo>
                  <a:lnTo>
                    <a:pt x="33" y="1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6" name="Freeform 76"/>
            <p:cNvSpPr>
              <a:spLocks/>
            </p:cNvSpPr>
            <p:nvPr/>
          </p:nvSpPr>
          <p:spPr bwMode="auto">
            <a:xfrm>
              <a:off x="1170" y="2341"/>
              <a:ext cx="4" cy="4"/>
            </a:xfrm>
            <a:custGeom>
              <a:avLst/>
              <a:gdLst>
                <a:gd name="T0" fmla="*/ 0 w 4"/>
                <a:gd name="T1" fmla="*/ 2 h 4"/>
                <a:gd name="T2" fmla="*/ 2 w 4"/>
                <a:gd name="T3" fmla="*/ 4 h 4"/>
                <a:gd name="T4" fmla="*/ 4 w 4"/>
                <a:gd name="T5" fmla="*/ 4 h 4"/>
                <a:gd name="T6" fmla="*/ 4 w 4"/>
                <a:gd name="T7" fmla="*/ 0 h 4"/>
                <a:gd name="T8" fmla="*/ 2 w 4"/>
                <a:gd name="T9" fmla="*/ 0 h 4"/>
                <a:gd name="T10" fmla="*/ 0 w 4"/>
                <a:gd name="T11" fmla="*/ 2 h 4"/>
                <a:gd name="T12" fmla="*/ 0 w 4"/>
                <a:gd name="T13" fmla="*/ 2 h 4"/>
                <a:gd name="T14" fmla="*/ 0 w 4"/>
                <a:gd name="T15" fmla="*/ 4 h 4"/>
                <a:gd name="T16" fmla="*/ 2 w 4"/>
                <a:gd name="T17" fmla="*/ 4 h 4"/>
                <a:gd name="T18" fmla="*/ 0 w 4"/>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0" y="2"/>
                  </a:moveTo>
                  <a:lnTo>
                    <a:pt x="2" y="4"/>
                  </a:lnTo>
                  <a:lnTo>
                    <a:pt x="4" y="4"/>
                  </a:lnTo>
                  <a:lnTo>
                    <a:pt x="4" y="0"/>
                  </a:lnTo>
                  <a:lnTo>
                    <a:pt x="2" y="0"/>
                  </a:lnTo>
                  <a:lnTo>
                    <a:pt x="0" y="2"/>
                  </a:lnTo>
                  <a:lnTo>
                    <a:pt x="0" y="4"/>
                  </a:lnTo>
                  <a:lnTo>
                    <a:pt x="2"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7" name="Freeform 77"/>
            <p:cNvSpPr>
              <a:spLocks/>
            </p:cNvSpPr>
            <p:nvPr/>
          </p:nvSpPr>
          <p:spPr bwMode="auto">
            <a:xfrm>
              <a:off x="1155" y="2323"/>
              <a:ext cx="17" cy="20"/>
            </a:xfrm>
            <a:custGeom>
              <a:avLst/>
              <a:gdLst>
                <a:gd name="T0" fmla="*/ 0 w 17"/>
                <a:gd name="T1" fmla="*/ 2 h 20"/>
                <a:gd name="T2" fmla="*/ 0 w 17"/>
                <a:gd name="T3" fmla="*/ 2 h 20"/>
                <a:gd name="T4" fmla="*/ 15 w 17"/>
                <a:gd name="T5" fmla="*/ 20 h 20"/>
                <a:gd name="T6" fmla="*/ 17 w 17"/>
                <a:gd name="T7" fmla="*/ 18 h 20"/>
                <a:gd name="T8" fmla="*/ 4 w 17"/>
                <a:gd name="T9" fmla="*/ 0 h 20"/>
                <a:gd name="T10" fmla="*/ 0 w 17"/>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2"/>
                  </a:moveTo>
                  <a:lnTo>
                    <a:pt x="0" y="2"/>
                  </a:lnTo>
                  <a:lnTo>
                    <a:pt x="15" y="20"/>
                  </a:lnTo>
                  <a:lnTo>
                    <a:pt x="17" y="18"/>
                  </a:lnTo>
                  <a:lnTo>
                    <a:pt x="4"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8" name="Freeform 79"/>
            <p:cNvSpPr>
              <a:spLocks/>
            </p:cNvSpPr>
            <p:nvPr/>
          </p:nvSpPr>
          <p:spPr bwMode="auto">
            <a:xfrm>
              <a:off x="1155" y="2321"/>
              <a:ext cx="4" cy="4"/>
            </a:xfrm>
            <a:custGeom>
              <a:avLst/>
              <a:gdLst>
                <a:gd name="T0" fmla="*/ 0 w 4"/>
                <a:gd name="T1" fmla="*/ 0 h 4"/>
                <a:gd name="T2" fmla="*/ 0 w 4"/>
                <a:gd name="T3" fmla="*/ 0 h 4"/>
                <a:gd name="T4" fmla="*/ 0 w 4"/>
                <a:gd name="T5" fmla="*/ 4 h 4"/>
                <a:gd name="T6" fmla="*/ 4 w 4"/>
                <a:gd name="T7" fmla="*/ 4 h 4"/>
                <a:gd name="T8" fmla="*/ 4 w 4"/>
                <a:gd name="T9" fmla="*/ 0 h 4"/>
                <a:gd name="T10" fmla="*/ 0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0"/>
                  </a:moveTo>
                  <a:lnTo>
                    <a:pt x="0" y="0"/>
                  </a:lnTo>
                  <a:lnTo>
                    <a:pt x="0" y="4"/>
                  </a:lnTo>
                  <a:lnTo>
                    <a:pt x="4" y="4"/>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69" name="Freeform 80"/>
            <p:cNvSpPr>
              <a:spLocks/>
            </p:cNvSpPr>
            <p:nvPr/>
          </p:nvSpPr>
          <p:spPr bwMode="auto">
            <a:xfrm>
              <a:off x="1155" y="2305"/>
              <a:ext cx="17" cy="18"/>
            </a:xfrm>
            <a:custGeom>
              <a:avLst/>
              <a:gdLst>
                <a:gd name="T0" fmla="*/ 17 w 17"/>
                <a:gd name="T1" fmla="*/ 0 h 18"/>
                <a:gd name="T2" fmla="*/ 15 w 17"/>
                <a:gd name="T3" fmla="*/ 0 h 18"/>
                <a:gd name="T4" fmla="*/ 0 w 17"/>
                <a:gd name="T5" fmla="*/ 16 h 18"/>
                <a:gd name="T6" fmla="*/ 4 w 17"/>
                <a:gd name="T7" fmla="*/ 18 h 18"/>
                <a:gd name="T8" fmla="*/ 17 w 17"/>
                <a:gd name="T9" fmla="*/ 2 h 18"/>
                <a:gd name="T10" fmla="*/ 17 w 1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17" y="0"/>
                  </a:moveTo>
                  <a:lnTo>
                    <a:pt x="15" y="0"/>
                  </a:lnTo>
                  <a:lnTo>
                    <a:pt x="0" y="16"/>
                  </a:lnTo>
                  <a:lnTo>
                    <a:pt x="4" y="18"/>
                  </a:lnTo>
                  <a:lnTo>
                    <a:pt x="17" y="2"/>
                  </a:lnTo>
                  <a:lnTo>
                    <a:pt x="1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0" name="Freeform 81"/>
            <p:cNvSpPr>
              <a:spLocks/>
            </p:cNvSpPr>
            <p:nvPr/>
          </p:nvSpPr>
          <p:spPr bwMode="auto">
            <a:xfrm>
              <a:off x="1172" y="2305"/>
              <a:ext cx="5" cy="5"/>
            </a:xfrm>
            <a:custGeom>
              <a:avLst/>
              <a:gdLst>
                <a:gd name="T0" fmla="*/ 5 w 5"/>
                <a:gd name="T1" fmla="*/ 0 h 5"/>
                <a:gd name="T2" fmla="*/ 2 w 5"/>
                <a:gd name="T3" fmla="*/ 0 h 5"/>
                <a:gd name="T4" fmla="*/ 0 w 5"/>
                <a:gd name="T5" fmla="*/ 0 h 5"/>
                <a:gd name="T6" fmla="*/ 0 w 5"/>
                <a:gd name="T7" fmla="*/ 5 h 5"/>
                <a:gd name="T8" fmla="*/ 2 w 5"/>
                <a:gd name="T9" fmla="*/ 5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2" y="0"/>
                  </a:lnTo>
                  <a:lnTo>
                    <a:pt x="0" y="0"/>
                  </a:lnTo>
                  <a:lnTo>
                    <a:pt x="0" y="5"/>
                  </a:lnTo>
                  <a:lnTo>
                    <a:pt x="2" y="5"/>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1" name="Freeform 82"/>
            <p:cNvSpPr>
              <a:spLocks/>
            </p:cNvSpPr>
            <p:nvPr/>
          </p:nvSpPr>
          <p:spPr bwMode="auto">
            <a:xfrm>
              <a:off x="1174" y="2305"/>
              <a:ext cx="20" cy="18"/>
            </a:xfrm>
            <a:custGeom>
              <a:avLst/>
              <a:gdLst>
                <a:gd name="T0" fmla="*/ 20 w 20"/>
                <a:gd name="T1" fmla="*/ 16 h 18"/>
                <a:gd name="T2" fmla="*/ 20 w 20"/>
                <a:gd name="T3" fmla="*/ 16 h 18"/>
                <a:gd name="T4" fmla="*/ 3 w 20"/>
                <a:gd name="T5" fmla="*/ 0 h 18"/>
                <a:gd name="T6" fmla="*/ 0 w 20"/>
                <a:gd name="T7" fmla="*/ 2 h 18"/>
                <a:gd name="T8" fmla="*/ 18 w 20"/>
                <a:gd name="T9" fmla="*/ 18 h 18"/>
                <a:gd name="T10" fmla="*/ 20 w 20"/>
                <a:gd name="T11" fmla="*/ 16 h 18"/>
                <a:gd name="T12" fmla="*/ 20 w 20"/>
                <a:gd name="T13" fmla="*/ 16 h 18"/>
                <a:gd name="T14" fmla="*/ 20 w 20"/>
                <a:gd name="T15" fmla="*/ 16 h 18"/>
                <a:gd name="T16" fmla="*/ 20 w 20"/>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8">
                  <a:moveTo>
                    <a:pt x="20" y="16"/>
                  </a:moveTo>
                  <a:lnTo>
                    <a:pt x="20" y="16"/>
                  </a:lnTo>
                  <a:lnTo>
                    <a:pt x="3" y="0"/>
                  </a:lnTo>
                  <a:lnTo>
                    <a:pt x="0" y="2"/>
                  </a:lnTo>
                  <a:lnTo>
                    <a:pt x="18" y="18"/>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2" name="Freeform 83"/>
            <p:cNvSpPr>
              <a:spLocks/>
            </p:cNvSpPr>
            <p:nvPr/>
          </p:nvSpPr>
          <p:spPr bwMode="auto">
            <a:xfrm>
              <a:off x="1190" y="2321"/>
              <a:ext cx="4" cy="4"/>
            </a:xfrm>
            <a:custGeom>
              <a:avLst/>
              <a:gdLst>
                <a:gd name="T0" fmla="*/ 4 w 4"/>
                <a:gd name="T1" fmla="*/ 4 h 4"/>
                <a:gd name="T2" fmla="*/ 4 w 4"/>
                <a:gd name="T3" fmla="*/ 4 h 4"/>
                <a:gd name="T4" fmla="*/ 4 w 4"/>
                <a:gd name="T5" fmla="*/ 0 h 4"/>
                <a:gd name="T6" fmla="*/ 0 w 4"/>
                <a:gd name="T7" fmla="*/ 0 h 4"/>
                <a:gd name="T8" fmla="*/ 0 w 4"/>
                <a:gd name="T9" fmla="*/ 4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4" y="4"/>
                  </a:lnTo>
                  <a:lnTo>
                    <a:pt x="4" y="0"/>
                  </a:lnTo>
                  <a:lnTo>
                    <a:pt x="0" y="0"/>
                  </a:lnTo>
                  <a:lnTo>
                    <a:pt x="0"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3" name="Freeform 85"/>
            <p:cNvSpPr>
              <a:spLocks/>
            </p:cNvSpPr>
            <p:nvPr/>
          </p:nvSpPr>
          <p:spPr bwMode="auto">
            <a:xfrm>
              <a:off x="1174" y="2323"/>
              <a:ext cx="20" cy="22"/>
            </a:xfrm>
            <a:custGeom>
              <a:avLst/>
              <a:gdLst>
                <a:gd name="T0" fmla="*/ 0 w 20"/>
                <a:gd name="T1" fmla="*/ 22 h 22"/>
                <a:gd name="T2" fmla="*/ 3 w 20"/>
                <a:gd name="T3" fmla="*/ 22 h 22"/>
                <a:gd name="T4" fmla="*/ 20 w 20"/>
                <a:gd name="T5" fmla="*/ 2 h 22"/>
                <a:gd name="T6" fmla="*/ 18 w 20"/>
                <a:gd name="T7" fmla="*/ 0 h 22"/>
                <a:gd name="T8" fmla="*/ 0 w 20"/>
                <a:gd name="T9" fmla="*/ 18 h 22"/>
                <a:gd name="T10" fmla="*/ 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2"/>
                  </a:moveTo>
                  <a:lnTo>
                    <a:pt x="3" y="22"/>
                  </a:lnTo>
                  <a:lnTo>
                    <a:pt x="20" y="2"/>
                  </a:lnTo>
                  <a:lnTo>
                    <a:pt x="18" y="0"/>
                  </a:lnTo>
                  <a:lnTo>
                    <a:pt x="0" y="18"/>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4" name="Freeform 86"/>
            <p:cNvSpPr>
              <a:spLocks/>
            </p:cNvSpPr>
            <p:nvPr/>
          </p:nvSpPr>
          <p:spPr bwMode="auto">
            <a:xfrm>
              <a:off x="1188" y="2321"/>
              <a:ext cx="2" cy="4"/>
            </a:xfrm>
            <a:custGeom>
              <a:avLst/>
              <a:gdLst>
                <a:gd name="T0" fmla="*/ 0 w 2"/>
                <a:gd name="T1" fmla="*/ 4 h 4"/>
                <a:gd name="T2" fmla="*/ 2 w 2"/>
                <a:gd name="T3" fmla="*/ 4 h 4"/>
                <a:gd name="T4" fmla="*/ 2 w 2"/>
                <a:gd name="T5" fmla="*/ 0 h 4"/>
                <a:gd name="T6" fmla="*/ 0 w 2"/>
                <a:gd name="T7" fmla="*/ 0 h 4"/>
                <a:gd name="T8" fmla="*/ 0 w 2"/>
                <a:gd name="T9" fmla="*/ 4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4"/>
                  </a:lnTo>
                  <a:lnTo>
                    <a:pt x="2"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5" name="Freeform 87"/>
            <p:cNvSpPr>
              <a:spLocks/>
            </p:cNvSpPr>
            <p:nvPr/>
          </p:nvSpPr>
          <p:spPr bwMode="auto">
            <a:xfrm>
              <a:off x="1170" y="2305"/>
              <a:ext cx="20" cy="20"/>
            </a:xfrm>
            <a:custGeom>
              <a:avLst/>
              <a:gdLst>
                <a:gd name="T0" fmla="*/ 2 w 20"/>
                <a:gd name="T1" fmla="*/ 0 h 20"/>
                <a:gd name="T2" fmla="*/ 0 w 20"/>
                <a:gd name="T3" fmla="*/ 2 h 20"/>
                <a:gd name="T4" fmla="*/ 18 w 20"/>
                <a:gd name="T5" fmla="*/ 20 h 20"/>
                <a:gd name="T6" fmla="*/ 20 w 20"/>
                <a:gd name="T7" fmla="*/ 18 h 20"/>
                <a:gd name="T8" fmla="*/ 2 w 20"/>
                <a:gd name="T9" fmla="*/ 0 h 20"/>
                <a:gd name="T10" fmla="*/ 2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0"/>
                  </a:moveTo>
                  <a:lnTo>
                    <a:pt x="0" y="2"/>
                  </a:lnTo>
                  <a:lnTo>
                    <a:pt x="18" y="20"/>
                  </a:lnTo>
                  <a:lnTo>
                    <a:pt x="20" y="18"/>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6" name="Freeform 88"/>
            <p:cNvSpPr>
              <a:spLocks/>
            </p:cNvSpPr>
            <p:nvPr/>
          </p:nvSpPr>
          <p:spPr bwMode="auto">
            <a:xfrm>
              <a:off x="1172" y="2305"/>
              <a:ext cx="5" cy="5"/>
            </a:xfrm>
            <a:custGeom>
              <a:avLst/>
              <a:gdLst>
                <a:gd name="T0" fmla="*/ 5 w 5"/>
                <a:gd name="T1" fmla="*/ 2 h 5"/>
                <a:gd name="T2" fmla="*/ 2 w 5"/>
                <a:gd name="T3" fmla="*/ 0 h 5"/>
                <a:gd name="T4" fmla="*/ 0 w 5"/>
                <a:gd name="T5" fmla="*/ 0 h 5"/>
                <a:gd name="T6" fmla="*/ 0 w 5"/>
                <a:gd name="T7" fmla="*/ 5 h 5"/>
                <a:gd name="T8" fmla="*/ 2 w 5"/>
                <a:gd name="T9" fmla="*/ 5 h 5"/>
                <a:gd name="T10" fmla="*/ 5 w 5"/>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2"/>
                  </a:moveTo>
                  <a:lnTo>
                    <a:pt x="2" y="0"/>
                  </a:lnTo>
                  <a:lnTo>
                    <a:pt x="0" y="0"/>
                  </a:lnTo>
                  <a:lnTo>
                    <a:pt x="0" y="5"/>
                  </a:lnTo>
                  <a:lnTo>
                    <a:pt x="2" y="5"/>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7" name="Freeform 89"/>
            <p:cNvSpPr>
              <a:spLocks/>
            </p:cNvSpPr>
            <p:nvPr/>
          </p:nvSpPr>
          <p:spPr bwMode="auto">
            <a:xfrm>
              <a:off x="1155" y="2305"/>
              <a:ext cx="22" cy="20"/>
            </a:xfrm>
            <a:custGeom>
              <a:avLst/>
              <a:gdLst>
                <a:gd name="T0" fmla="*/ 0 w 22"/>
                <a:gd name="T1" fmla="*/ 20 h 20"/>
                <a:gd name="T2" fmla="*/ 4 w 22"/>
                <a:gd name="T3" fmla="*/ 20 h 20"/>
                <a:gd name="T4" fmla="*/ 22 w 22"/>
                <a:gd name="T5" fmla="*/ 2 h 20"/>
                <a:gd name="T6" fmla="*/ 19 w 22"/>
                <a:gd name="T7" fmla="*/ 0 h 20"/>
                <a:gd name="T8" fmla="*/ 0 w 22"/>
                <a:gd name="T9" fmla="*/ 18 h 20"/>
                <a:gd name="T10" fmla="*/ 0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20"/>
                  </a:moveTo>
                  <a:lnTo>
                    <a:pt x="4" y="20"/>
                  </a:lnTo>
                  <a:lnTo>
                    <a:pt x="22" y="2"/>
                  </a:lnTo>
                  <a:lnTo>
                    <a:pt x="19"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8" name="Freeform 90"/>
            <p:cNvSpPr>
              <a:spLocks/>
            </p:cNvSpPr>
            <p:nvPr/>
          </p:nvSpPr>
          <p:spPr bwMode="auto">
            <a:xfrm>
              <a:off x="1155" y="2321"/>
              <a:ext cx="4" cy="4"/>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79" name="Freeform 91"/>
            <p:cNvSpPr>
              <a:spLocks/>
            </p:cNvSpPr>
            <p:nvPr/>
          </p:nvSpPr>
          <p:spPr bwMode="auto">
            <a:xfrm>
              <a:off x="1155" y="2321"/>
              <a:ext cx="22" cy="20"/>
            </a:xfrm>
            <a:custGeom>
              <a:avLst/>
              <a:gdLst>
                <a:gd name="T0" fmla="*/ 19 w 22"/>
                <a:gd name="T1" fmla="*/ 20 h 20"/>
                <a:gd name="T2" fmla="*/ 22 w 22"/>
                <a:gd name="T3" fmla="*/ 17 h 20"/>
                <a:gd name="T4" fmla="*/ 4 w 22"/>
                <a:gd name="T5" fmla="*/ 0 h 20"/>
                <a:gd name="T6" fmla="*/ 0 w 22"/>
                <a:gd name="T7" fmla="*/ 2 h 20"/>
                <a:gd name="T8" fmla="*/ 19 w 22"/>
                <a:gd name="T9" fmla="*/ 20 h 20"/>
                <a:gd name="T10" fmla="*/ 19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19" y="20"/>
                  </a:moveTo>
                  <a:lnTo>
                    <a:pt x="22" y="17"/>
                  </a:lnTo>
                  <a:lnTo>
                    <a:pt x="4" y="0"/>
                  </a:lnTo>
                  <a:lnTo>
                    <a:pt x="0" y="2"/>
                  </a:lnTo>
                  <a:lnTo>
                    <a:pt x="19"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0" name="Freeform 92"/>
            <p:cNvSpPr>
              <a:spLocks/>
            </p:cNvSpPr>
            <p:nvPr/>
          </p:nvSpPr>
          <p:spPr bwMode="auto">
            <a:xfrm>
              <a:off x="1170" y="2338"/>
              <a:ext cx="4" cy="3"/>
            </a:xfrm>
            <a:custGeom>
              <a:avLst/>
              <a:gdLst>
                <a:gd name="T0" fmla="*/ 0 w 4"/>
                <a:gd name="T1" fmla="*/ 0 h 3"/>
                <a:gd name="T2" fmla="*/ 2 w 4"/>
                <a:gd name="T3" fmla="*/ 3 h 3"/>
                <a:gd name="T4" fmla="*/ 4 w 4"/>
                <a:gd name="T5" fmla="*/ 3 h 3"/>
                <a:gd name="T6" fmla="*/ 4 w 4"/>
                <a:gd name="T7" fmla="*/ 0 h 3"/>
                <a:gd name="T8" fmla="*/ 2 w 4"/>
                <a:gd name="T9" fmla="*/ 0 h 3"/>
                <a:gd name="T10" fmla="*/ 0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0" y="0"/>
                  </a:moveTo>
                  <a:lnTo>
                    <a:pt x="2" y="3"/>
                  </a:lnTo>
                  <a:lnTo>
                    <a:pt x="4" y="3"/>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1" name="Freeform 93"/>
            <p:cNvSpPr>
              <a:spLocks/>
            </p:cNvSpPr>
            <p:nvPr/>
          </p:nvSpPr>
          <p:spPr bwMode="auto">
            <a:xfrm>
              <a:off x="1170" y="2321"/>
              <a:ext cx="20" cy="20"/>
            </a:xfrm>
            <a:custGeom>
              <a:avLst/>
              <a:gdLst>
                <a:gd name="T0" fmla="*/ 20 w 20"/>
                <a:gd name="T1" fmla="*/ 0 h 20"/>
                <a:gd name="T2" fmla="*/ 18 w 20"/>
                <a:gd name="T3" fmla="*/ 0 h 20"/>
                <a:gd name="T4" fmla="*/ 0 w 20"/>
                <a:gd name="T5" fmla="*/ 17 h 20"/>
                <a:gd name="T6" fmla="*/ 2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8" y="0"/>
                  </a:lnTo>
                  <a:lnTo>
                    <a:pt x="0" y="17"/>
                  </a:lnTo>
                  <a:lnTo>
                    <a:pt x="2"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2" name="Freeform 94"/>
            <p:cNvSpPr>
              <a:spLocks/>
            </p:cNvSpPr>
            <p:nvPr/>
          </p:nvSpPr>
          <p:spPr bwMode="auto">
            <a:xfrm>
              <a:off x="1190" y="2108"/>
              <a:ext cx="31" cy="33"/>
            </a:xfrm>
            <a:custGeom>
              <a:avLst/>
              <a:gdLst>
                <a:gd name="T0" fmla="*/ 13 w 31"/>
                <a:gd name="T1" fmla="*/ 33 h 33"/>
                <a:gd name="T2" fmla="*/ 0 w 31"/>
                <a:gd name="T3" fmla="*/ 20 h 33"/>
                <a:gd name="T4" fmla="*/ 13 w 31"/>
                <a:gd name="T5" fmla="*/ 0 h 33"/>
                <a:gd name="T6" fmla="*/ 31 w 31"/>
                <a:gd name="T7" fmla="*/ 20 h 33"/>
                <a:gd name="T8" fmla="*/ 13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3" y="33"/>
                  </a:moveTo>
                  <a:lnTo>
                    <a:pt x="0" y="20"/>
                  </a:lnTo>
                  <a:lnTo>
                    <a:pt x="13" y="0"/>
                  </a:lnTo>
                  <a:lnTo>
                    <a:pt x="31" y="20"/>
                  </a:lnTo>
                  <a:lnTo>
                    <a:pt x="13"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3" name="Freeform 95"/>
            <p:cNvSpPr>
              <a:spLocks noEditPoints="1"/>
            </p:cNvSpPr>
            <p:nvPr/>
          </p:nvSpPr>
          <p:spPr bwMode="auto">
            <a:xfrm>
              <a:off x="1186" y="2108"/>
              <a:ext cx="39" cy="38"/>
            </a:xfrm>
            <a:custGeom>
              <a:avLst/>
              <a:gdLst>
                <a:gd name="T0" fmla="*/ 22 w 39"/>
                <a:gd name="T1" fmla="*/ 38 h 38"/>
                <a:gd name="T2" fmla="*/ 17 w 39"/>
                <a:gd name="T3" fmla="*/ 38 h 38"/>
                <a:gd name="T4" fmla="*/ 0 w 39"/>
                <a:gd name="T5" fmla="*/ 20 h 38"/>
                <a:gd name="T6" fmla="*/ 0 w 39"/>
                <a:gd name="T7" fmla="*/ 15 h 38"/>
                <a:gd name="T8" fmla="*/ 17 w 39"/>
                <a:gd name="T9" fmla="*/ 0 h 38"/>
                <a:gd name="T10" fmla="*/ 22 w 39"/>
                <a:gd name="T11" fmla="*/ 0 h 38"/>
                <a:gd name="T12" fmla="*/ 35 w 39"/>
                <a:gd name="T13" fmla="*/ 15 h 38"/>
                <a:gd name="T14" fmla="*/ 39 w 39"/>
                <a:gd name="T15" fmla="*/ 20 h 38"/>
                <a:gd name="T16" fmla="*/ 35 w 39"/>
                <a:gd name="T17" fmla="*/ 20 h 38"/>
                <a:gd name="T18" fmla="*/ 22 w 39"/>
                <a:gd name="T19" fmla="*/ 38 h 38"/>
                <a:gd name="T20" fmla="*/ 35 w 39"/>
                <a:gd name="T21" fmla="*/ 15 h 38"/>
                <a:gd name="T22" fmla="*/ 35 w 39"/>
                <a:gd name="T23" fmla="*/ 20 h 38"/>
                <a:gd name="T24" fmla="*/ 17 w 39"/>
                <a:gd name="T25" fmla="*/ 0 h 38"/>
                <a:gd name="T26" fmla="*/ 22 w 39"/>
                <a:gd name="T27" fmla="*/ 0 h 38"/>
                <a:gd name="T28" fmla="*/ 4 w 39"/>
                <a:gd name="T29" fmla="*/ 20 h 38"/>
                <a:gd name="T30" fmla="*/ 4 w 39"/>
                <a:gd name="T31" fmla="*/ 15 h 38"/>
                <a:gd name="T32" fmla="*/ 22 w 39"/>
                <a:gd name="T33" fmla="*/ 33 h 38"/>
                <a:gd name="T34" fmla="*/ 17 w 39"/>
                <a:gd name="T35" fmla="*/ 33 h 38"/>
                <a:gd name="T36" fmla="*/ 35 w 39"/>
                <a:gd name="T37" fmla="*/ 15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38">
                  <a:moveTo>
                    <a:pt x="22" y="38"/>
                  </a:moveTo>
                  <a:lnTo>
                    <a:pt x="17" y="38"/>
                  </a:lnTo>
                  <a:lnTo>
                    <a:pt x="0" y="20"/>
                  </a:lnTo>
                  <a:lnTo>
                    <a:pt x="0" y="15"/>
                  </a:lnTo>
                  <a:lnTo>
                    <a:pt x="17" y="0"/>
                  </a:lnTo>
                  <a:lnTo>
                    <a:pt x="22" y="0"/>
                  </a:lnTo>
                  <a:lnTo>
                    <a:pt x="35" y="15"/>
                  </a:lnTo>
                  <a:lnTo>
                    <a:pt x="39" y="20"/>
                  </a:lnTo>
                  <a:lnTo>
                    <a:pt x="35" y="20"/>
                  </a:lnTo>
                  <a:lnTo>
                    <a:pt x="22" y="38"/>
                  </a:lnTo>
                  <a:close/>
                  <a:moveTo>
                    <a:pt x="35" y="15"/>
                  </a:moveTo>
                  <a:lnTo>
                    <a:pt x="35" y="20"/>
                  </a:lnTo>
                  <a:lnTo>
                    <a:pt x="17" y="0"/>
                  </a:lnTo>
                  <a:lnTo>
                    <a:pt x="22" y="0"/>
                  </a:lnTo>
                  <a:lnTo>
                    <a:pt x="4" y="20"/>
                  </a:lnTo>
                  <a:lnTo>
                    <a:pt x="4" y="15"/>
                  </a:lnTo>
                  <a:lnTo>
                    <a:pt x="22" y="33"/>
                  </a:lnTo>
                  <a:lnTo>
                    <a:pt x="17" y="33"/>
                  </a:lnTo>
                  <a:lnTo>
                    <a:pt x="35"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4" name="Freeform 96"/>
            <p:cNvSpPr>
              <a:spLocks/>
            </p:cNvSpPr>
            <p:nvPr/>
          </p:nvSpPr>
          <p:spPr bwMode="auto">
            <a:xfrm>
              <a:off x="1203" y="2143"/>
              <a:ext cx="5" cy="3"/>
            </a:xfrm>
            <a:custGeom>
              <a:avLst/>
              <a:gdLst>
                <a:gd name="T0" fmla="*/ 0 w 5"/>
                <a:gd name="T1" fmla="*/ 3 h 3"/>
                <a:gd name="T2" fmla="*/ 0 w 5"/>
                <a:gd name="T3" fmla="*/ 3 h 3"/>
                <a:gd name="T4" fmla="*/ 5 w 5"/>
                <a:gd name="T5" fmla="*/ 3 h 3"/>
                <a:gd name="T6" fmla="*/ 5 w 5"/>
                <a:gd name="T7" fmla="*/ 0 h 3"/>
                <a:gd name="T8" fmla="*/ 0 w 5"/>
                <a:gd name="T9" fmla="*/ 0 h 3"/>
                <a:gd name="T10" fmla="*/ 0 w 5"/>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
                  <a:moveTo>
                    <a:pt x="0" y="3"/>
                  </a:moveTo>
                  <a:lnTo>
                    <a:pt x="0" y="3"/>
                  </a:lnTo>
                  <a:lnTo>
                    <a:pt x="5" y="3"/>
                  </a:lnTo>
                  <a:lnTo>
                    <a:pt x="5"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5" name="Freeform 97"/>
            <p:cNvSpPr>
              <a:spLocks/>
            </p:cNvSpPr>
            <p:nvPr/>
          </p:nvSpPr>
          <p:spPr bwMode="auto">
            <a:xfrm>
              <a:off x="1183" y="2126"/>
              <a:ext cx="23" cy="20"/>
            </a:xfrm>
            <a:custGeom>
              <a:avLst/>
              <a:gdLst>
                <a:gd name="T0" fmla="*/ 0 w 23"/>
                <a:gd name="T1" fmla="*/ 2 h 20"/>
                <a:gd name="T2" fmla="*/ 0 w 23"/>
                <a:gd name="T3" fmla="*/ 2 h 20"/>
                <a:gd name="T4" fmla="*/ 20 w 23"/>
                <a:gd name="T5" fmla="*/ 20 h 20"/>
                <a:gd name="T6" fmla="*/ 23 w 23"/>
                <a:gd name="T7" fmla="*/ 17 h 20"/>
                <a:gd name="T8" fmla="*/ 5 w 23"/>
                <a:gd name="T9" fmla="*/ 0 h 20"/>
                <a:gd name="T10" fmla="*/ 0 w 23"/>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0" y="2"/>
                  </a:moveTo>
                  <a:lnTo>
                    <a:pt x="0" y="2"/>
                  </a:lnTo>
                  <a:lnTo>
                    <a:pt x="20" y="20"/>
                  </a:lnTo>
                  <a:lnTo>
                    <a:pt x="23" y="17"/>
                  </a:lnTo>
                  <a:lnTo>
                    <a:pt x="5"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6" name="Freeform 99"/>
            <p:cNvSpPr>
              <a:spLocks/>
            </p:cNvSpPr>
            <p:nvPr/>
          </p:nvSpPr>
          <p:spPr bwMode="auto">
            <a:xfrm>
              <a:off x="1183" y="2121"/>
              <a:ext cx="5" cy="7"/>
            </a:xfrm>
            <a:custGeom>
              <a:avLst/>
              <a:gdLst>
                <a:gd name="T0" fmla="*/ 3 w 5"/>
                <a:gd name="T1" fmla="*/ 0 h 7"/>
                <a:gd name="T2" fmla="*/ 0 w 5"/>
                <a:gd name="T3" fmla="*/ 2 h 7"/>
                <a:gd name="T4" fmla="*/ 0 w 5"/>
                <a:gd name="T5" fmla="*/ 7 h 7"/>
                <a:gd name="T6" fmla="*/ 5 w 5"/>
                <a:gd name="T7" fmla="*/ 7 h 7"/>
                <a:gd name="T8" fmla="*/ 5 w 5"/>
                <a:gd name="T9" fmla="*/ 2 h 7"/>
                <a:gd name="T10" fmla="*/ 3 w 5"/>
                <a:gd name="T11" fmla="*/ 0 h 7"/>
                <a:gd name="T12" fmla="*/ 3 w 5"/>
                <a:gd name="T13" fmla="*/ 0 h 7"/>
                <a:gd name="T14" fmla="*/ 0 w 5"/>
                <a:gd name="T15" fmla="*/ 2 h 7"/>
                <a:gd name="T16" fmla="*/ 0 w 5"/>
                <a:gd name="T17" fmla="*/ 2 h 7"/>
                <a:gd name="T18" fmla="*/ 3 w 5"/>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3" y="0"/>
                  </a:moveTo>
                  <a:lnTo>
                    <a:pt x="0" y="2"/>
                  </a:lnTo>
                  <a:lnTo>
                    <a:pt x="0" y="7"/>
                  </a:lnTo>
                  <a:lnTo>
                    <a:pt x="5" y="7"/>
                  </a:lnTo>
                  <a:lnTo>
                    <a:pt x="5" y="2"/>
                  </a:lnTo>
                  <a:lnTo>
                    <a:pt x="3" y="0"/>
                  </a:lnTo>
                  <a:lnTo>
                    <a:pt x="0"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7" name="Freeform 100"/>
            <p:cNvSpPr>
              <a:spLocks/>
            </p:cNvSpPr>
            <p:nvPr/>
          </p:nvSpPr>
          <p:spPr bwMode="auto">
            <a:xfrm>
              <a:off x="1186" y="2108"/>
              <a:ext cx="20" cy="18"/>
            </a:xfrm>
            <a:custGeom>
              <a:avLst/>
              <a:gdLst>
                <a:gd name="T0" fmla="*/ 17 w 20"/>
                <a:gd name="T1" fmla="*/ 0 h 18"/>
                <a:gd name="T2" fmla="*/ 17 w 20"/>
                <a:gd name="T3" fmla="*/ 0 h 18"/>
                <a:gd name="T4" fmla="*/ 0 w 20"/>
                <a:gd name="T5" fmla="*/ 13 h 18"/>
                <a:gd name="T6" fmla="*/ 2 w 20"/>
                <a:gd name="T7" fmla="*/ 18 h 18"/>
                <a:gd name="T8" fmla="*/ 20 w 20"/>
                <a:gd name="T9" fmla="*/ 2 h 18"/>
                <a:gd name="T10" fmla="*/ 17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17" y="0"/>
                  </a:moveTo>
                  <a:lnTo>
                    <a:pt x="17" y="0"/>
                  </a:lnTo>
                  <a:lnTo>
                    <a:pt x="0" y="13"/>
                  </a:lnTo>
                  <a:lnTo>
                    <a:pt x="2" y="18"/>
                  </a:lnTo>
                  <a:lnTo>
                    <a:pt x="20" y="2"/>
                  </a:lnTo>
                  <a:lnTo>
                    <a:pt x="1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8" name="Freeform 102"/>
            <p:cNvSpPr>
              <a:spLocks/>
            </p:cNvSpPr>
            <p:nvPr/>
          </p:nvSpPr>
          <p:spPr bwMode="auto">
            <a:xfrm>
              <a:off x="1206" y="2108"/>
              <a:ext cx="17" cy="15"/>
            </a:xfrm>
            <a:custGeom>
              <a:avLst/>
              <a:gdLst>
                <a:gd name="T0" fmla="*/ 15 w 17"/>
                <a:gd name="T1" fmla="*/ 15 h 15"/>
                <a:gd name="T2" fmla="*/ 17 w 17"/>
                <a:gd name="T3" fmla="*/ 13 h 15"/>
                <a:gd name="T4" fmla="*/ 2 w 17"/>
                <a:gd name="T5" fmla="*/ 0 h 15"/>
                <a:gd name="T6" fmla="*/ 0 w 17"/>
                <a:gd name="T7" fmla="*/ 2 h 15"/>
                <a:gd name="T8" fmla="*/ 15 w 17"/>
                <a:gd name="T9" fmla="*/ 15 h 15"/>
                <a:gd name="T10" fmla="*/ 15 w 17"/>
                <a:gd name="T11" fmla="*/ 1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5">
                  <a:moveTo>
                    <a:pt x="15" y="15"/>
                  </a:moveTo>
                  <a:lnTo>
                    <a:pt x="17" y="13"/>
                  </a:lnTo>
                  <a:lnTo>
                    <a:pt x="2" y="0"/>
                  </a:lnTo>
                  <a:lnTo>
                    <a:pt x="0" y="2"/>
                  </a:lnTo>
                  <a:lnTo>
                    <a:pt x="15"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89" name="Freeform 103"/>
            <p:cNvSpPr>
              <a:spLocks/>
            </p:cNvSpPr>
            <p:nvPr/>
          </p:nvSpPr>
          <p:spPr bwMode="auto">
            <a:xfrm>
              <a:off x="1221" y="2121"/>
              <a:ext cx="7" cy="7"/>
            </a:xfrm>
            <a:custGeom>
              <a:avLst/>
              <a:gdLst>
                <a:gd name="T0" fmla="*/ 4 w 7"/>
                <a:gd name="T1" fmla="*/ 7 h 7"/>
                <a:gd name="T2" fmla="*/ 7 w 7"/>
                <a:gd name="T3" fmla="*/ 5 h 7"/>
                <a:gd name="T4" fmla="*/ 2 w 7"/>
                <a:gd name="T5" fmla="*/ 0 h 7"/>
                <a:gd name="T6" fmla="*/ 0 w 7"/>
                <a:gd name="T7" fmla="*/ 2 h 7"/>
                <a:gd name="T8" fmla="*/ 2 w 7"/>
                <a:gd name="T9" fmla="*/ 7 h 7"/>
                <a:gd name="T10" fmla="*/ 4 w 7"/>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7">
                  <a:moveTo>
                    <a:pt x="4" y="7"/>
                  </a:moveTo>
                  <a:lnTo>
                    <a:pt x="7" y="5"/>
                  </a:lnTo>
                  <a:lnTo>
                    <a:pt x="2" y="0"/>
                  </a:lnTo>
                  <a:lnTo>
                    <a:pt x="0" y="2"/>
                  </a:lnTo>
                  <a:lnTo>
                    <a:pt x="2" y="7"/>
                  </a:lnTo>
                  <a:lnTo>
                    <a:pt x="4"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0" name="Freeform 104"/>
            <p:cNvSpPr>
              <a:spLocks/>
            </p:cNvSpPr>
            <p:nvPr/>
          </p:nvSpPr>
          <p:spPr bwMode="auto">
            <a:xfrm>
              <a:off x="1221" y="2126"/>
              <a:ext cx="4" cy="2"/>
            </a:xfrm>
            <a:custGeom>
              <a:avLst/>
              <a:gdLst>
                <a:gd name="T0" fmla="*/ 0 w 4"/>
                <a:gd name="T1" fmla="*/ 0 h 2"/>
                <a:gd name="T2" fmla="*/ 0 w 4"/>
                <a:gd name="T3" fmla="*/ 2 h 2"/>
                <a:gd name="T4" fmla="*/ 4 w 4"/>
                <a:gd name="T5" fmla="*/ 2 h 2"/>
                <a:gd name="T6" fmla="*/ 4 w 4"/>
                <a:gd name="T7" fmla="*/ 0 h 2"/>
                <a:gd name="T8" fmla="*/ 0 w 4"/>
                <a:gd name="T9" fmla="*/ 0 h 2"/>
                <a:gd name="T10" fmla="*/ 0 w 4"/>
                <a:gd name="T11" fmla="*/ 0 h 2"/>
                <a:gd name="T12" fmla="*/ 0 w 4"/>
                <a:gd name="T13" fmla="*/ 0 h 2"/>
                <a:gd name="T14" fmla="*/ 0 w 4"/>
                <a:gd name="T15" fmla="*/ 0 h 2"/>
                <a:gd name="T16" fmla="*/ 0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0" y="2"/>
                  </a:lnTo>
                  <a:lnTo>
                    <a:pt x="4" y="2"/>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1" name="Freeform 105"/>
            <p:cNvSpPr>
              <a:spLocks/>
            </p:cNvSpPr>
            <p:nvPr/>
          </p:nvSpPr>
          <p:spPr bwMode="auto">
            <a:xfrm>
              <a:off x="1206" y="2126"/>
              <a:ext cx="17" cy="20"/>
            </a:xfrm>
            <a:custGeom>
              <a:avLst/>
              <a:gdLst>
                <a:gd name="T0" fmla="*/ 2 w 17"/>
                <a:gd name="T1" fmla="*/ 20 h 20"/>
                <a:gd name="T2" fmla="*/ 2 w 17"/>
                <a:gd name="T3" fmla="*/ 20 h 20"/>
                <a:gd name="T4" fmla="*/ 17 w 17"/>
                <a:gd name="T5" fmla="*/ 2 h 20"/>
                <a:gd name="T6" fmla="*/ 15 w 17"/>
                <a:gd name="T7" fmla="*/ 0 h 20"/>
                <a:gd name="T8" fmla="*/ 0 w 17"/>
                <a:gd name="T9" fmla="*/ 17 h 20"/>
                <a:gd name="T10" fmla="*/ 2 w 17"/>
                <a:gd name="T11" fmla="*/ 20 h 20"/>
                <a:gd name="T12" fmla="*/ 2 w 17"/>
                <a:gd name="T13" fmla="*/ 20 h 20"/>
                <a:gd name="T14" fmla="*/ 2 w 17"/>
                <a:gd name="T15" fmla="*/ 20 h 20"/>
                <a:gd name="T16" fmla="*/ 2 w 17"/>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0">
                  <a:moveTo>
                    <a:pt x="2" y="20"/>
                  </a:moveTo>
                  <a:lnTo>
                    <a:pt x="2" y="20"/>
                  </a:lnTo>
                  <a:lnTo>
                    <a:pt x="17" y="2"/>
                  </a:lnTo>
                  <a:lnTo>
                    <a:pt x="15" y="0"/>
                  </a:lnTo>
                  <a:lnTo>
                    <a:pt x="0" y="17"/>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2" name="Freeform 106"/>
            <p:cNvSpPr>
              <a:spLocks/>
            </p:cNvSpPr>
            <p:nvPr/>
          </p:nvSpPr>
          <p:spPr bwMode="auto">
            <a:xfrm>
              <a:off x="1219" y="2123"/>
              <a:ext cx="4" cy="5"/>
            </a:xfrm>
            <a:custGeom>
              <a:avLst/>
              <a:gdLst>
                <a:gd name="T0" fmla="*/ 2 w 4"/>
                <a:gd name="T1" fmla="*/ 5 h 5"/>
                <a:gd name="T2" fmla="*/ 4 w 4"/>
                <a:gd name="T3" fmla="*/ 5 h 5"/>
                <a:gd name="T4" fmla="*/ 4 w 4"/>
                <a:gd name="T5" fmla="*/ 0 h 5"/>
                <a:gd name="T6" fmla="*/ 0 w 4"/>
                <a:gd name="T7" fmla="*/ 0 h 5"/>
                <a:gd name="T8" fmla="*/ 0 w 4"/>
                <a:gd name="T9" fmla="*/ 5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5"/>
                  </a:lnTo>
                  <a:lnTo>
                    <a:pt x="4" y="0"/>
                  </a:lnTo>
                  <a:lnTo>
                    <a:pt x="0" y="0"/>
                  </a:lnTo>
                  <a:lnTo>
                    <a:pt x="0" y="5"/>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3" name="Freeform 107"/>
            <p:cNvSpPr>
              <a:spLocks/>
            </p:cNvSpPr>
            <p:nvPr/>
          </p:nvSpPr>
          <p:spPr bwMode="auto">
            <a:xfrm>
              <a:off x="1203" y="2108"/>
              <a:ext cx="20" cy="20"/>
            </a:xfrm>
            <a:custGeom>
              <a:avLst/>
              <a:gdLst>
                <a:gd name="T0" fmla="*/ 0 w 20"/>
                <a:gd name="T1" fmla="*/ 0 h 20"/>
                <a:gd name="T2" fmla="*/ 0 w 20"/>
                <a:gd name="T3" fmla="*/ 2 h 20"/>
                <a:gd name="T4" fmla="*/ 18 w 20"/>
                <a:gd name="T5" fmla="*/ 20 h 20"/>
                <a:gd name="T6" fmla="*/ 20 w 20"/>
                <a:gd name="T7" fmla="*/ 18 h 20"/>
                <a:gd name="T8" fmla="*/ 3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8"/>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4" name="Freeform 109"/>
            <p:cNvSpPr>
              <a:spLocks/>
            </p:cNvSpPr>
            <p:nvPr/>
          </p:nvSpPr>
          <p:spPr bwMode="auto">
            <a:xfrm>
              <a:off x="1188" y="2108"/>
              <a:ext cx="20" cy="20"/>
            </a:xfrm>
            <a:custGeom>
              <a:avLst/>
              <a:gdLst>
                <a:gd name="T0" fmla="*/ 0 w 20"/>
                <a:gd name="T1" fmla="*/ 20 h 20"/>
                <a:gd name="T2" fmla="*/ 2 w 20"/>
                <a:gd name="T3" fmla="*/ 20 h 20"/>
                <a:gd name="T4" fmla="*/ 20 w 20"/>
                <a:gd name="T5" fmla="*/ 2 h 20"/>
                <a:gd name="T6" fmla="*/ 18 w 20"/>
                <a:gd name="T7" fmla="*/ 0 h 20"/>
                <a:gd name="T8" fmla="*/ 0 w 20"/>
                <a:gd name="T9" fmla="*/ 18 h 20"/>
                <a:gd name="T10" fmla="*/ 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0"/>
                  </a:moveTo>
                  <a:lnTo>
                    <a:pt x="2" y="20"/>
                  </a:lnTo>
                  <a:lnTo>
                    <a:pt x="20" y="2"/>
                  </a:lnTo>
                  <a:lnTo>
                    <a:pt x="18"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5" name="Freeform 110"/>
            <p:cNvSpPr>
              <a:spLocks/>
            </p:cNvSpPr>
            <p:nvPr/>
          </p:nvSpPr>
          <p:spPr bwMode="auto">
            <a:xfrm>
              <a:off x="1188" y="2121"/>
              <a:ext cx="2" cy="7"/>
            </a:xfrm>
            <a:custGeom>
              <a:avLst/>
              <a:gdLst>
                <a:gd name="T0" fmla="*/ 2 w 2"/>
                <a:gd name="T1" fmla="*/ 0 h 7"/>
                <a:gd name="T2" fmla="*/ 0 w 2"/>
                <a:gd name="T3" fmla="*/ 2 h 7"/>
                <a:gd name="T4" fmla="*/ 0 w 2"/>
                <a:gd name="T5" fmla="*/ 7 h 7"/>
                <a:gd name="T6" fmla="*/ 2 w 2"/>
                <a:gd name="T7" fmla="*/ 7 h 7"/>
                <a:gd name="T8" fmla="*/ 2 w 2"/>
                <a:gd name="T9" fmla="*/ 2 h 7"/>
                <a:gd name="T10" fmla="*/ 2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2" y="0"/>
                  </a:moveTo>
                  <a:lnTo>
                    <a:pt x="0" y="2"/>
                  </a:lnTo>
                  <a:lnTo>
                    <a:pt x="0" y="7"/>
                  </a:lnTo>
                  <a:lnTo>
                    <a:pt x="2" y="7"/>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6" name="Freeform 111"/>
            <p:cNvSpPr>
              <a:spLocks/>
            </p:cNvSpPr>
            <p:nvPr/>
          </p:nvSpPr>
          <p:spPr bwMode="auto">
            <a:xfrm>
              <a:off x="1188" y="2121"/>
              <a:ext cx="20" cy="22"/>
            </a:xfrm>
            <a:custGeom>
              <a:avLst/>
              <a:gdLst>
                <a:gd name="T0" fmla="*/ 20 w 20"/>
                <a:gd name="T1" fmla="*/ 22 h 22"/>
                <a:gd name="T2" fmla="*/ 20 w 20"/>
                <a:gd name="T3" fmla="*/ 18 h 22"/>
                <a:gd name="T4" fmla="*/ 2 w 20"/>
                <a:gd name="T5" fmla="*/ 0 h 22"/>
                <a:gd name="T6" fmla="*/ 0 w 20"/>
                <a:gd name="T7" fmla="*/ 2 h 22"/>
                <a:gd name="T8" fmla="*/ 18 w 20"/>
                <a:gd name="T9" fmla="*/ 22 h 22"/>
                <a:gd name="T10" fmla="*/ 2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2"/>
                  </a:moveTo>
                  <a:lnTo>
                    <a:pt x="20" y="18"/>
                  </a:lnTo>
                  <a:lnTo>
                    <a:pt x="2" y="0"/>
                  </a:lnTo>
                  <a:lnTo>
                    <a:pt x="0" y="2"/>
                  </a:lnTo>
                  <a:lnTo>
                    <a:pt x="18" y="22"/>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7" name="Freeform 112"/>
            <p:cNvSpPr>
              <a:spLocks/>
            </p:cNvSpPr>
            <p:nvPr/>
          </p:nvSpPr>
          <p:spPr bwMode="auto">
            <a:xfrm>
              <a:off x="1203" y="2139"/>
              <a:ext cx="5" cy="4"/>
            </a:xfrm>
            <a:custGeom>
              <a:avLst/>
              <a:gdLst>
                <a:gd name="T0" fmla="*/ 0 w 5"/>
                <a:gd name="T1" fmla="*/ 0 h 4"/>
                <a:gd name="T2" fmla="*/ 0 w 5"/>
                <a:gd name="T3" fmla="*/ 4 h 4"/>
                <a:gd name="T4" fmla="*/ 5 w 5"/>
                <a:gd name="T5" fmla="*/ 4 h 4"/>
                <a:gd name="T6" fmla="*/ 5 w 5"/>
                <a:gd name="T7" fmla="*/ 0 h 4"/>
                <a:gd name="T8" fmla="*/ 0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4"/>
                  </a:lnTo>
                  <a:lnTo>
                    <a:pt x="5" y="4"/>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8" name="Freeform 113"/>
            <p:cNvSpPr>
              <a:spLocks/>
            </p:cNvSpPr>
            <p:nvPr/>
          </p:nvSpPr>
          <p:spPr bwMode="auto">
            <a:xfrm>
              <a:off x="1203" y="2121"/>
              <a:ext cx="20" cy="22"/>
            </a:xfrm>
            <a:custGeom>
              <a:avLst/>
              <a:gdLst>
                <a:gd name="T0" fmla="*/ 20 w 20"/>
                <a:gd name="T1" fmla="*/ 2 h 22"/>
                <a:gd name="T2" fmla="*/ 18 w 20"/>
                <a:gd name="T3" fmla="*/ 0 h 22"/>
                <a:gd name="T4" fmla="*/ 0 w 20"/>
                <a:gd name="T5" fmla="*/ 18 h 22"/>
                <a:gd name="T6" fmla="*/ 3 w 20"/>
                <a:gd name="T7" fmla="*/ 22 h 22"/>
                <a:gd name="T8" fmla="*/ 20 w 20"/>
                <a:gd name="T9" fmla="*/ 2 h 22"/>
                <a:gd name="T10" fmla="*/ 20 w 20"/>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
                  </a:moveTo>
                  <a:lnTo>
                    <a:pt x="18" y="0"/>
                  </a:lnTo>
                  <a:lnTo>
                    <a:pt x="0" y="18"/>
                  </a:lnTo>
                  <a:lnTo>
                    <a:pt x="3" y="2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499" name="Freeform 114"/>
            <p:cNvSpPr>
              <a:spLocks/>
            </p:cNvSpPr>
            <p:nvPr/>
          </p:nvSpPr>
          <p:spPr bwMode="auto">
            <a:xfrm>
              <a:off x="1219" y="2307"/>
              <a:ext cx="35" cy="31"/>
            </a:xfrm>
            <a:custGeom>
              <a:avLst/>
              <a:gdLst>
                <a:gd name="T0" fmla="*/ 18 w 35"/>
                <a:gd name="T1" fmla="*/ 31 h 31"/>
                <a:gd name="T2" fmla="*/ 0 w 35"/>
                <a:gd name="T3" fmla="*/ 14 h 31"/>
                <a:gd name="T4" fmla="*/ 18 w 35"/>
                <a:gd name="T5" fmla="*/ 0 h 31"/>
                <a:gd name="T6" fmla="*/ 35 w 35"/>
                <a:gd name="T7" fmla="*/ 14 h 31"/>
                <a:gd name="T8" fmla="*/ 18 w 35"/>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1">
                  <a:moveTo>
                    <a:pt x="18" y="31"/>
                  </a:moveTo>
                  <a:lnTo>
                    <a:pt x="0" y="14"/>
                  </a:lnTo>
                  <a:lnTo>
                    <a:pt x="18" y="0"/>
                  </a:lnTo>
                  <a:lnTo>
                    <a:pt x="35" y="14"/>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0" name="Freeform 115"/>
            <p:cNvSpPr>
              <a:spLocks noEditPoints="1"/>
            </p:cNvSpPr>
            <p:nvPr/>
          </p:nvSpPr>
          <p:spPr bwMode="auto">
            <a:xfrm>
              <a:off x="1219" y="2303"/>
              <a:ext cx="35" cy="35"/>
            </a:xfrm>
            <a:custGeom>
              <a:avLst/>
              <a:gdLst>
                <a:gd name="T0" fmla="*/ 18 w 35"/>
                <a:gd name="T1" fmla="*/ 35 h 35"/>
                <a:gd name="T2" fmla="*/ 0 w 35"/>
                <a:gd name="T3" fmla="*/ 22 h 35"/>
                <a:gd name="T4" fmla="*/ 0 w 35"/>
                <a:gd name="T5" fmla="*/ 18 h 35"/>
                <a:gd name="T6" fmla="*/ 18 w 35"/>
                <a:gd name="T7" fmla="*/ 0 h 35"/>
                <a:gd name="T8" fmla="*/ 35 w 35"/>
                <a:gd name="T9" fmla="*/ 18 h 35"/>
                <a:gd name="T10" fmla="*/ 35 w 35"/>
                <a:gd name="T11" fmla="*/ 22 h 35"/>
                <a:gd name="T12" fmla="*/ 18 w 35"/>
                <a:gd name="T13" fmla="*/ 35 h 35"/>
                <a:gd name="T14" fmla="*/ 31 w 35"/>
                <a:gd name="T15" fmla="*/ 18 h 35"/>
                <a:gd name="T16" fmla="*/ 31 w 35"/>
                <a:gd name="T17" fmla="*/ 22 h 35"/>
                <a:gd name="T18" fmla="*/ 18 w 35"/>
                <a:gd name="T19" fmla="*/ 4 h 35"/>
                <a:gd name="T20" fmla="*/ 2 w 35"/>
                <a:gd name="T21" fmla="*/ 22 h 35"/>
                <a:gd name="T22" fmla="*/ 2 w 35"/>
                <a:gd name="T23" fmla="*/ 18 h 35"/>
                <a:gd name="T24" fmla="*/ 18 w 35"/>
                <a:gd name="T25" fmla="*/ 35 h 35"/>
                <a:gd name="T26" fmla="*/ 31 w 35"/>
                <a:gd name="T27" fmla="*/ 18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5">
                  <a:moveTo>
                    <a:pt x="18" y="35"/>
                  </a:moveTo>
                  <a:lnTo>
                    <a:pt x="0" y="22"/>
                  </a:lnTo>
                  <a:lnTo>
                    <a:pt x="0" y="18"/>
                  </a:lnTo>
                  <a:lnTo>
                    <a:pt x="18" y="0"/>
                  </a:lnTo>
                  <a:lnTo>
                    <a:pt x="35" y="18"/>
                  </a:lnTo>
                  <a:lnTo>
                    <a:pt x="35" y="22"/>
                  </a:lnTo>
                  <a:lnTo>
                    <a:pt x="18" y="35"/>
                  </a:lnTo>
                  <a:close/>
                  <a:moveTo>
                    <a:pt x="31" y="18"/>
                  </a:moveTo>
                  <a:lnTo>
                    <a:pt x="31" y="22"/>
                  </a:lnTo>
                  <a:lnTo>
                    <a:pt x="18" y="4"/>
                  </a:lnTo>
                  <a:lnTo>
                    <a:pt x="2" y="22"/>
                  </a:lnTo>
                  <a:lnTo>
                    <a:pt x="2" y="18"/>
                  </a:lnTo>
                  <a:lnTo>
                    <a:pt x="18" y="35"/>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1" name="Freeform 116"/>
            <p:cNvSpPr>
              <a:spLocks/>
            </p:cNvSpPr>
            <p:nvPr/>
          </p:nvSpPr>
          <p:spPr bwMode="auto">
            <a:xfrm>
              <a:off x="1234" y="2338"/>
              <a:ext cx="3" cy="3"/>
            </a:xfrm>
            <a:custGeom>
              <a:avLst/>
              <a:gdLst>
                <a:gd name="T0" fmla="*/ 3 w 3"/>
                <a:gd name="T1" fmla="*/ 0 h 3"/>
                <a:gd name="T2" fmla="*/ 3 w 3"/>
                <a:gd name="T3" fmla="*/ 0 h 3"/>
                <a:gd name="T4" fmla="*/ 3 w 3"/>
                <a:gd name="T5" fmla="*/ 0 h 3"/>
                <a:gd name="T6" fmla="*/ 3 w 3"/>
                <a:gd name="T7" fmla="*/ 0 h 3"/>
                <a:gd name="T8" fmla="*/ 3 w 3"/>
                <a:gd name="T9" fmla="*/ 0 h 3"/>
                <a:gd name="T10" fmla="*/ 3 w 3"/>
                <a:gd name="T11" fmla="*/ 0 h 3"/>
                <a:gd name="T12" fmla="*/ 0 w 3"/>
                <a:gd name="T13" fmla="*/ 3 h 3"/>
                <a:gd name="T14" fmla="*/ 3 w 3"/>
                <a:gd name="T15" fmla="*/ 3 h 3"/>
                <a:gd name="T16" fmla="*/ 3 w 3"/>
                <a:gd name="T17" fmla="*/ 3 h 3"/>
                <a:gd name="T18" fmla="*/ 3 w 3"/>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
                  <a:moveTo>
                    <a:pt x="3" y="0"/>
                  </a:moveTo>
                  <a:lnTo>
                    <a:pt x="3" y="0"/>
                  </a:lnTo>
                  <a:lnTo>
                    <a:pt x="0" y="3"/>
                  </a:lnTo>
                  <a:lnTo>
                    <a:pt x="3" y="3"/>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2" name="Freeform 117"/>
            <p:cNvSpPr>
              <a:spLocks/>
            </p:cNvSpPr>
            <p:nvPr/>
          </p:nvSpPr>
          <p:spPr bwMode="auto">
            <a:xfrm>
              <a:off x="1217" y="2323"/>
              <a:ext cx="20" cy="18"/>
            </a:xfrm>
            <a:custGeom>
              <a:avLst/>
              <a:gdLst>
                <a:gd name="T0" fmla="*/ 0 w 20"/>
                <a:gd name="T1" fmla="*/ 2 h 18"/>
                <a:gd name="T2" fmla="*/ 0 w 20"/>
                <a:gd name="T3" fmla="*/ 2 h 18"/>
                <a:gd name="T4" fmla="*/ 17 w 20"/>
                <a:gd name="T5" fmla="*/ 18 h 18"/>
                <a:gd name="T6" fmla="*/ 20 w 20"/>
                <a:gd name="T7" fmla="*/ 15 h 18"/>
                <a:gd name="T8" fmla="*/ 2 w 20"/>
                <a:gd name="T9" fmla="*/ 0 h 18"/>
                <a:gd name="T10" fmla="*/ 0 w 20"/>
                <a:gd name="T11" fmla="*/ 2 h 18"/>
                <a:gd name="T12" fmla="*/ 0 w 20"/>
                <a:gd name="T13" fmla="*/ 2 h 18"/>
                <a:gd name="T14" fmla="*/ 0 w 20"/>
                <a:gd name="T15" fmla="*/ 2 h 18"/>
                <a:gd name="T16" fmla="*/ 0 w 20"/>
                <a:gd name="T17" fmla="*/ 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8">
                  <a:moveTo>
                    <a:pt x="0" y="2"/>
                  </a:moveTo>
                  <a:lnTo>
                    <a:pt x="0" y="2"/>
                  </a:lnTo>
                  <a:lnTo>
                    <a:pt x="17" y="18"/>
                  </a:lnTo>
                  <a:lnTo>
                    <a:pt x="20" y="15"/>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3" name="Freeform 119"/>
            <p:cNvSpPr>
              <a:spLocks/>
            </p:cNvSpPr>
            <p:nvPr/>
          </p:nvSpPr>
          <p:spPr bwMode="auto">
            <a:xfrm>
              <a:off x="1219" y="2321"/>
              <a:ext cx="1" cy="2"/>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2"/>
                  </a:move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4" name="Freeform 120"/>
            <p:cNvSpPr>
              <a:spLocks/>
            </p:cNvSpPr>
            <p:nvPr/>
          </p:nvSpPr>
          <p:spPr bwMode="auto">
            <a:xfrm>
              <a:off x="1217" y="2301"/>
              <a:ext cx="20" cy="22"/>
            </a:xfrm>
            <a:custGeom>
              <a:avLst/>
              <a:gdLst>
                <a:gd name="T0" fmla="*/ 20 w 20"/>
                <a:gd name="T1" fmla="*/ 2 h 22"/>
                <a:gd name="T2" fmla="*/ 17 w 20"/>
                <a:gd name="T3" fmla="*/ 2 h 22"/>
                <a:gd name="T4" fmla="*/ 0 w 20"/>
                <a:gd name="T5" fmla="*/ 20 h 22"/>
                <a:gd name="T6" fmla="*/ 2 w 20"/>
                <a:gd name="T7" fmla="*/ 22 h 22"/>
                <a:gd name="T8" fmla="*/ 20 w 20"/>
                <a:gd name="T9" fmla="*/ 4 h 22"/>
                <a:gd name="T10" fmla="*/ 20 w 20"/>
                <a:gd name="T11" fmla="*/ 2 h 22"/>
                <a:gd name="T12" fmla="*/ 20 w 20"/>
                <a:gd name="T13" fmla="*/ 2 h 22"/>
                <a:gd name="T14" fmla="*/ 20 w 20"/>
                <a:gd name="T15" fmla="*/ 0 h 22"/>
                <a:gd name="T16" fmla="*/ 17 w 20"/>
                <a:gd name="T17" fmla="*/ 2 h 22"/>
                <a:gd name="T18" fmla="*/ 20 w 20"/>
                <a:gd name="T19" fmla="*/ 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20" y="2"/>
                  </a:moveTo>
                  <a:lnTo>
                    <a:pt x="17" y="2"/>
                  </a:lnTo>
                  <a:lnTo>
                    <a:pt x="0" y="20"/>
                  </a:lnTo>
                  <a:lnTo>
                    <a:pt x="2" y="22"/>
                  </a:lnTo>
                  <a:lnTo>
                    <a:pt x="20" y="4"/>
                  </a:lnTo>
                  <a:lnTo>
                    <a:pt x="20" y="2"/>
                  </a:lnTo>
                  <a:lnTo>
                    <a:pt x="20" y="0"/>
                  </a:lnTo>
                  <a:lnTo>
                    <a:pt x="17"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5" name="Freeform 121"/>
            <p:cNvSpPr>
              <a:spLocks/>
            </p:cNvSpPr>
            <p:nvPr/>
          </p:nvSpPr>
          <p:spPr bwMode="auto">
            <a:xfrm>
              <a:off x="1234" y="2301"/>
              <a:ext cx="3" cy="4"/>
            </a:xfrm>
            <a:custGeom>
              <a:avLst/>
              <a:gdLst>
                <a:gd name="T0" fmla="*/ 0 w 3"/>
                <a:gd name="T1" fmla="*/ 4 h 4"/>
                <a:gd name="T2" fmla="*/ 3 w 3"/>
                <a:gd name="T3" fmla="*/ 2 h 4"/>
                <a:gd name="T4" fmla="*/ 3 w 3"/>
                <a:gd name="T5" fmla="*/ 2 h 4"/>
                <a:gd name="T6" fmla="*/ 3 w 3"/>
                <a:gd name="T7" fmla="*/ 2 h 4"/>
                <a:gd name="T8" fmla="*/ 3 w 3"/>
                <a:gd name="T9" fmla="*/ 2 h 4"/>
                <a:gd name="T10" fmla="*/ 0 w 3"/>
                <a:gd name="T11" fmla="*/ 4 h 4"/>
                <a:gd name="T12" fmla="*/ 3 w 3"/>
                <a:gd name="T13" fmla="*/ 2 h 4"/>
                <a:gd name="T14" fmla="*/ 3 w 3"/>
                <a:gd name="T15" fmla="*/ 0 h 4"/>
                <a:gd name="T16" fmla="*/ 0 w 3"/>
                <a:gd name="T17" fmla="*/ 2 h 4"/>
                <a:gd name="T18" fmla="*/ 0 w 3"/>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4"/>
                  </a:moveTo>
                  <a:lnTo>
                    <a:pt x="3" y="2"/>
                  </a:lnTo>
                  <a:lnTo>
                    <a:pt x="0" y="4"/>
                  </a:lnTo>
                  <a:lnTo>
                    <a:pt x="3" y="2"/>
                  </a:lnTo>
                  <a:lnTo>
                    <a:pt x="3"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6" name="Freeform 122"/>
            <p:cNvSpPr>
              <a:spLocks/>
            </p:cNvSpPr>
            <p:nvPr/>
          </p:nvSpPr>
          <p:spPr bwMode="auto">
            <a:xfrm>
              <a:off x="1234" y="2303"/>
              <a:ext cx="22" cy="20"/>
            </a:xfrm>
            <a:custGeom>
              <a:avLst/>
              <a:gdLst>
                <a:gd name="T0" fmla="*/ 22 w 22"/>
                <a:gd name="T1" fmla="*/ 18 h 20"/>
                <a:gd name="T2" fmla="*/ 22 w 22"/>
                <a:gd name="T3" fmla="*/ 18 h 20"/>
                <a:gd name="T4" fmla="*/ 3 w 22"/>
                <a:gd name="T5" fmla="*/ 0 h 20"/>
                <a:gd name="T6" fmla="*/ 0 w 22"/>
                <a:gd name="T7" fmla="*/ 2 h 20"/>
                <a:gd name="T8" fmla="*/ 18 w 22"/>
                <a:gd name="T9" fmla="*/ 20 h 20"/>
                <a:gd name="T10" fmla="*/ 22 w 22"/>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18"/>
                  </a:moveTo>
                  <a:lnTo>
                    <a:pt x="22" y="18"/>
                  </a:lnTo>
                  <a:lnTo>
                    <a:pt x="3" y="0"/>
                  </a:lnTo>
                  <a:lnTo>
                    <a:pt x="0" y="2"/>
                  </a:lnTo>
                  <a:lnTo>
                    <a:pt x="18" y="20"/>
                  </a:lnTo>
                  <a:lnTo>
                    <a:pt x="2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7" name="Freeform 123"/>
            <p:cNvSpPr>
              <a:spLocks/>
            </p:cNvSpPr>
            <p:nvPr/>
          </p:nvSpPr>
          <p:spPr bwMode="auto">
            <a:xfrm>
              <a:off x="1252" y="2321"/>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8" name="Freeform 124"/>
            <p:cNvSpPr>
              <a:spLocks/>
            </p:cNvSpPr>
            <p:nvPr/>
          </p:nvSpPr>
          <p:spPr bwMode="auto">
            <a:xfrm>
              <a:off x="1252" y="2321"/>
              <a:ext cx="4" cy="4"/>
            </a:xfrm>
            <a:custGeom>
              <a:avLst/>
              <a:gdLst>
                <a:gd name="T0" fmla="*/ 2 w 4"/>
                <a:gd name="T1" fmla="*/ 4 h 4"/>
                <a:gd name="T2" fmla="*/ 4 w 4"/>
                <a:gd name="T3" fmla="*/ 4 h 4"/>
                <a:gd name="T4" fmla="*/ 4 w 4"/>
                <a:gd name="T5" fmla="*/ 0 h 4"/>
                <a:gd name="T6" fmla="*/ 0 w 4"/>
                <a:gd name="T7" fmla="*/ 0 h 4"/>
                <a:gd name="T8" fmla="*/ 0 w 4"/>
                <a:gd name="T9" fmla="*/ 4 h 4"/>
                <a:gd name="T10" fmla="*/ 2 w 4"/>
                <a:gd name="T11" fmla="*/ 4 h 4"/>
                <a:gd name="T12" fmla="*/ 2 w 4"/>
                <a:gd name="T13" fmla="*/ 4 h 4"/>
                <a:gd name="T14" fmla="*/ 4 w 4"/>
                <a:gd name="T15" fmla="*/ 4 h 4"/>
                <a:gd name="T16" fmla="*/ 4 w 4"/>
                <a:gd name="T17" fmla="*/ 4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4"/>
                  </a:moveTo>
                  <a:lnTo>
                    <a:pt x="4" y="4"/>
                  </a:lnTo>
                  <a:lnTo>
                    <a:pt x="4" y="0"/>
                  </a:lnTo>
                  <a:lnTo>
                    <a:pt x="0" y="0"/>
                  </a:lnTo>
                  <a:lnTo>
                    <a:pt x="0" y="4"/>
                  </a:lnTo>
                  <a:lnTo>
                    <a:pt x="2" y="4"/>
                  </a:lnTo>
                  <a:lnTo>
                    <a:pt x="4" y="4"/>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09" name="Freeform 125"/>
            <p:cNvSpPr>
              <a:spLocks/>
            </p:cNvSpPr>
            <p:nvPr/>
          </p:nvSpPr>
          <p:spPr bwMode="auto">
            <a:xfrm>
              <a:off x="1234" y="2323"/>
              <a:ext cx="20" cy="18"/>
            </a:xfrm>
            <a:custGeom>
              <a:avLst/>
              <a:gdLst>
                <a:gd name="T0" fmla="*/ 0 w 20"/>
                <a:gd name="T1" fmla="*/ 18 h 18"/>
                <a:gd name="T2" fmla="*/ 3 w 20"/>
                <a:gd name="T3" fmla="*/ 18 h 18"/>
                <a:gd name="T4" fmla="*/ 20 w 20"/>
                <a:gd name="T5" fmla="*/ 2 h 18"/>
                <a:gd name="T6" fmla="*/ 18 w 20"/>
                <a:gd name="T7" fmla="*/ 0 h 18"/>
                <a:gd name="T8" fmla="*/ 0 w 20"/>
                <a:gd name="T9" fmla="*/ 15 h 18"/>
                <a:gd name="T10" fmla="*/ 0 w 20"/>
                <a:gd name="T11" fmla="*/ 18 h 18"/>
                <a:gd name="T12" fmla="*/ 0 w 20"/>
                <a:gd name="T13" fmla="*/ 18 h 18"/>
                <a:gd name="T14" fmla="*/ 3 w 20"/>
                <a:gd name="T15" fmla="*/ 18 h 18"/>
                <a:gd name="T16" fmla="*/ 3 w 20"/>
                <a:gd name="T17" fmla="*/ 18 h 18"/>
                <a:gd name="T18" fmla="*/ 0 w 20"/>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0" y="18"/>
                  </a:moveTo>
                  <a:lnTo>
                    <a:pt x="3" y="18"/>
                  </a:lnTo>
                  <a:lnTo>
                    <a:pt x="20" y="2"/>
                  </a:lnTo>
                  <a:lnTo>
                    <a:pt x="18" y="0"/>
                  </a:lnTo>
                  <a:lnTo>
                    <a:pt x="0" y="15"/>
                  </a:lnTo>
                  <a:lnTo>
                    <a:pt x="0" y="18"/>
                  </a:lnTo>
                  <a:lnTo>
                    <a:pt x="3" y="18"/>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0" name="Freeform 126"/>
            <p:cNvSpPr>
              <a:spLocks/>
            </p:cNvSpPr>
            <p:nvPr/>
          </p:nvSpPr>
          <p:spPr bwMode="auto">
            <a:xfrm>
              <a:off x="1248" y="2321"/>
              <a:ext cx="4" cy="4"/>
            </a:xfrm>
            <a:custGeom>
              <a:avLst/>
              <a:gdLst>
                <a:gd name="T0" fmla="*/ 2 w 4"/>
                <a:gd name="T1" fmla="*/ 4 h 4"/>
                <a:gd name="T2" fmla="*/ 4 w 4"/>
                <a:gd name="T3" fmla="*/ 4 h 4"/>
                <a:gd name="T4" fmla="*/ 4 w 4"/>
                <a:gd name="T5" fmla="*/ 0 h 4"/>
                <a:gd name="T6" fmla="*/ 0 w 4"/>
                <a:gd name="T7" fmla="*/ 0 h 4"/>
                <a:gd name="T8" fmla="*/ 0 w 4"/>
                <a:gd name="T9" fmla="*/ 4 h 4"/>
                <a:gd name="T10" fmla="*/ 2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4"/>
                  </a:moveTo>
                  <a:lnTo>
                    <a:pt x="4" y="4"/>
                  </a:lnTo>
                  <a:lnTo>
                    <a:pt x="4" y="0"/>
                  </a:lnTo>
                  <a:lnTo>
                    <a:pt x="0" y="0"/>
                  </a:lnTo>
                  <a:lnTo>
                    <a:pt x="0" y="4"/>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1" name="Freeform 127"/>
            <p:cNvSpPr>
              <a:spLocks/>
            </p:cNvSpPr>
            <p:nvPr/>
          </p:nvSpPr>
          <p:spPr bwMode="auto">
            <a:xfrm>
              <a:off x="1234" y="2303"/>
              <a:ext cx="18" cy="22"/>
            </a:xfrm>
            <a:custGeom>
              <a:avLst/>
              <a:gdLst>
                <a:gd name="T0" fmla="*/ 0 w 18"/>
                <a:gd name="T1" fmla="*/ 2 h 22"/>
                <a:gd name="T2" fmla="*/ 0 w 18"/>
                <a:gd name="T3" fmla="*/ 4 h 22"/>
                <a:gd name="T4" fmla="*/ 16 w 18"/>
                <a:gd name="T5" fmla="*/ 22 h 22"/>
                <a:gd name="T6" fmla="*/ 18 w 18"/>
                <a:gd name="T7" fmla="*/ 20 h 22"/>
                <a:gd name="T8" fmla="*/ 3 w 18"/>
                <a:gd name="T9" fmla="*/ 2 h 22"/>
                <a:gd name="T10" fmla="*/ 0 w 18"/>
                <a:gd name="T11" fmla="*/ 2 h 22"/>
                <a:gd name="T12" fmla="*/ 3 w 18"/>
                <a:gd name="T13" fmla="*/ 2 h 22"/>
                <a:gd name="T14" fmla="*/ 3 w 18"/>
                <a:gd name="T15" fmla="*/ 0 h 22"/>
                <a:gd name="T16" fmla="*/ 0 w 18"/>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0" y="2"/>
                  </a:moveTo>
                  <a:lnTo>
                    <a:pt x="0" y="4"/>
                  </a:lnTo>
                  <a:lnTo>
                    <a:pt x="16" y="22"/>
                  </a:lnTo>
                  <a:lnTo>
                    <a:pt x="18" y="20"/>
                  </a:lnTo>
                  <a:lnTo>
                    <a:pt x="3" y="2"/>
                  </a:lnTo>
                  <a:lnTo>
                    <a:pt x="0" y="2"/>
                  </a:lnTo>
                  <a:lnTo>
                    <a:pt x="3" y="2"/>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2" name="Freeform 128"/>
            <p:cNvSpPr>
              <a:spLocks/>
            </p:cNvSpPr>
            <p:nvPr/>
          </p:nvSpPr>
          <p:spPr bwMode="auto">
            <a:xfrm>
              <a:off x="1234" y="2303"/>
              <a:ext cx="3" cy="4"/>
            </a:xfrm>
            <a:custGeom>
              <a:avLst/>
              <a:gdLst>
                <a:gd name="T0" fmla="*/ 0 w 3"/>
                <a:gd name="T1" fmla="*/ 2 h 4"/>
                <a:gd name="T2" fmla="*/ 3 w 3"/>
                <a:gd name="T3" fmla="*/ 4 h 4"/>
                <a:gd name="T4" fmla="*/ 3 w 3"/>
                <a:gd name="T5" fmla="*/ 4 h 4"/>
                <a:gd name="T6" fmla="*/ 3 w 3"/>
                <a:gd name="T7" fmla="*/ 4 h 4"/>
                <a:gd name="T8" fmla="*/ 3 w 3"/>
                <a:gd name="T9" fmla="*/ 4 h 4"/>
                <a:gd name="T10" fmla="*/ 0 w 3"/>
                <a:gd name="T11" fmla="*/ 2 h 4"/>
                <a:gd name="T12" fmla="*/ 3 w 3"/>
                <a:gd name="T13" fmla="*/ 2 h 4"/>
                <a:gd name="T14" fmla="*/ 3 w 3"/>
                <a:gd name="T15" fmla="*/ 0 h 4"/>
                <a:gd name="T16" fmla="*/ 0 w 3"/>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0" y="2"/>
                  </a:moveTo>
                  <a:lnTo>
                    <a:pt x="3" y="4"/>
                  </a:lnTo>
                  <a:lnTo>
                    <a:pt x="0" y="2"/>
                  </a:lnTo>
                  <a:lnTo>
                    <a:pt x="3" y="2"/>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3" name="Freeform 129"/>
            <p:cNvSpPr>
              <a:spLocks/>
            </p:cNvSpPr>
            <p:nvPr/>
          </p:nvSpPr>
          <p:spPr bwMode="auto">
            <a:xfrm>
              <a:off x="1219" y="2305"/>
              <a:ext cx="18" cy="20"/>
            </a:xfrm>
            <a:custGeom>
              <a:avLst/>
              <a:gdLst>
                <a:gd name="T0" fmla="*/ 0 w 18"/>
                <a:gd name="T1" fmla="*/ 20 h 20"/>
                <a:gd name="T2" fmla="*/ 4 w 18"/>
                <a:gd name="T3" fmla="*/ 20 h 20"/>
                <a:gd name="T4" fmla="*/ 18 w 18"/>
                <a:gd name="T5" fmla="*/ 2 h 20"/>
                <a:gd name="T6" fmla="*/ 15 w 18"/>
                <a:gd name="T7" fmla="*/ 0 h 20"/>
                <a:gd name="T8" fmla="*/ 2 w 18"/>
                <a:gd name="T9" fmla="*/ 18 h 20"/>
                <a:gd name="T10" fmla="*/ 0 w 18"/>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20"/>
                  </a:moveTo>
                  <a:lnTo>
                    <a:pt x="4" y="20"/>
                  </a:lnTo>
                  <a:lnTo>
                    <a:pt x="18" y="2"/>
                  </a:lnTo>
                  <a:lnTo>
                    <a:pt x="15" y="0"/>
                  </a:lnTo>
                  <a:lnTo>
                    <a:pt x="2"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4" name="Freeform 130"/>
            <p:cNvSpPr>
              <a:spLocks/>
            </p:cNvSpPr>
            <p:nvPr/>
          </p:nvSpPr>
          <p:spPr bwMode="auto">
            <a:xfrm>
              <a:off x="1219" y="2321"/>
              <a:ext cx="4" cy="4"/>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5" name="Freeform 131"/>
            <p:cNvSpPr>
              <a:spLocks/>
            </p:cNvSpPr>
            <p:nvPr/>
          </p:nvSpPr>
          <p:spPr bwMode="auto">
            <a:xfrm>
              <a:off x="1221" y="2321"/>
              <a:ext cx="16" cy="22"/>
            </a:xfrm>
            <a:custGeom>
              <a:avLst/>
              <a:gdLst>
                <a:gd name="T0" fmla="*/ 16 w 16"/>
                <a:gd name="T1" fmla="*/ 20 h 22"/>
                <a:gd name="T2" fmla="*/ 16 w 16"/>
                <a:gd name="T3" fmla="*/ 17 h 22"/>
                <a:gd name="T4" fmla="*/ 2 w 16"/>
                <a:gd name="T5" fmla="*/ 0 h 22"/>
                <a:gd name="T6" fmla="*/ 0 w 16"/>
                <a:gd name="T7" fmla="*/ 2 h 22"/>
                <a:gd name="T8" fmla="*/ 13 w 16"/>
                <a:gd name="T9" fmla="*/ 20 h 22"/>
                <a:gd name="T10" fmla="*/ 16 w 16"/>
                <a:gd name="T11" fmla="*/ 20 h 22"/>
                <a:gd name="T12" fmla="*/ 13 w 16"/>
                <a:gd name="T13" fmla="*/ 20 h 22"/>
                <a:gd name="T14" fmla="*/ 16 w 16"/>
                <a:gd name="T15" fmla="*/ 22 h 22"/>
                <a:gd name="T16" fmla="*/ 16 w 16"/>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2">
                  <a:moveTo>
                    <a:pt x="16" y="20"/>
                  </a:moveTo>
                  <a:lnTo>
                    <a:pt x="16" y="17"/>
                  </a:lnTo>
                  <a:lnTo>
                    <a:pt x="2" y="0"/>
                  </a:lnTo>
                  <a:lnTo>
                    <a:pt x="0" y="2"/>
                  </a:lnTo>
                  <a:lnTo>
                    <a:pt x="13" y="20"/>
                  </a:lnTo>
                  <a:lnTo>
                    <a:pt x="16" y="20"/>
                  </a:lnTo>
                  <a:lnTo>
                    <a:pt x="13" y="20"/>
                  </a:lnTo>
                  <a:lnTo>
                    <a:pt x="16" y="22"/>
                  </a:lnTo>
                  <a:lnTo>
                    <a:pt x="1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6" name="Freeform 132"/>
            <p:cNvSpPr>
              <a:spLocks/>
            </p:cNvSpPr>
            <p:nvPr/>
          </p:nvSpPr>
          <p:spPr bwMode="auto">
            <a:xfrm>
              <a:off x="1234" y="2338"/>
              <a:ext cx="3" cy="5"/>
            </a:xfrm>
            <a:custGeom>
              <a:avLst/>
              <a:gdLst>
                <a:gd name="T0" fmla="*/ 3 w 3"/>
                <a:gd name="T1" fmla="*/ 3 h 5"/>
                <a:gd name="T2" fmla="*/ 3 w 3"/>
                <a:gd name="T3" fmla="*/ 0 h 5"/>
                <a:gd name="T4" fmla="*/ 3 w 3"/>
                <a:gd name="T5" fmla="*/ 0 h 5"/>
                <a:gd name="T6" fmla="*/ 3 w 3"/>
                <a:gd name="T7" fmla="*/ 0 h 5"/>
                <a:gd name="T8" fmla="*/ 3 w 3"/>
                <a:gd name="T9" fmla="*/ 0 h 5"/>
                <a:gd name="T10" fmla="*/ 3 w 3"/>
                <a:gd name="T11" fmla="*/ 3 h 5"/>
                <a:gd name="T12" fmla="*/ 0 w 3"/>
                <a:gd name="T13" fmla="*/ 3 h 5"/>
                <a:gd name="T14" fmla="*/ 3 w 3"/>
                <a:gd name="T15" fmla="*/ 5 h 5"/>
                <a:gd name="T16" fmla="*/ 3 w 3"/>
                <a:gd name="T17" fmla="*/ 3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3" y="3"/>
                  </a:moveTo>
                  <a:lnTo>
                    <a:pt x="3" y="0"/>
                  </a:lnTo>
                  <a:lnTo>
                    <a:pt x="3" y="3"/>
                  </a:lnTo>
                  <a:lnTo>
                    <a:pt x="0" y="3"/>
                  </a:lnTo>
                  <a:lnTo>
                    <a:pt x="3" y="5"/>
                  </a:lnTo>
                  <a:lnTo>
                    <a:pt x="3"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7" name="Freeform 133"/>
            <p:cNvSpPr>
              <a:spLocks/>
            </p:cNvSpPr>
            <p:nvPr/>
          </p:nvSpPr>
          <p:spPr bwMode="auto">
            <a:xfrm>
              <a:off x="1234" y="2321"/>
              <a:ext cx="18" cy="20"/>
            </a:xfrm>
            <a:custGeom>
              <a:avLst/>
              <a:gdLst>
                <a:gd name="T0" fmla="*/ 18 w 18"/>
                <a:gd name="T1" fmla="*/ 0 h 20"/>
                <a:gd name="T2" fmla="*/ 16 w 18"/>
                <a:gd name="T3" fmla="*/ 0 h 20"/>
                <a:gd name="T4" fmla="*/ 0 w 18"/>
                <a:gd name="T5" fmla="*/ 17 h 20"/>
                <a:gd name="T6" fmla="*/ 3 w 18"/>
                <a:gd name="T7" fmla="*/ 20 h 20"/>
                <a:gd name="T8" fmla="*/ 18 w 18"/>
                <a:gd name="T9" fmla="*/ 2 h 20"/>
                <a:gd name="T10" fmla="*/ 18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0"/>
                  </a:moveTo>
                  <a:lnTo>
                    <a:pt x="16" y="0"/>
                  </a:lnTo>
                  <a:lnTo>
                    <a:pt x="0" y="17"/>
                  </a:lnTo>
                  <a:lnTo>
                    <a:pt x="3" y="20"/>
                  </a:lnTo>
                  <a:lnTo>
                    <a:pt x="18"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8" name="Freeform 134"/>
            <p:cNvSpPr>
              <a:spLocks/>
            </p:cNvSpPr>
            <p:nvPr/>
          </p:nvSpPr>
          <p:spPr bwMode="auto">
            <a:xfrm>
              <a:off x="1250" y="2290"/>
              <a:ext cx="33" cy="31"/>
            </a:xfrm>
            <a:custGeom>
              <a:avLst/>
              <a:gdLst>
                <a:gd name="T0" fmla="*/ 18 w 33"/>
                <a:gd name="T1" fmla="*/ 31 h 31"/>
                <a:gd name="T2" fmla="*/ 0 w 33"/>
                <a:gd name="T3" fmla="*/ 17 h 31"/>
                <a:gd name="T4" fmla="*/ 18 w 33"/>
                <a:gd name="T5" fmla="*/ 0 h 31"/>
                <a:gd name="T6" fmla="*/ 33 w 33"/>
                <a:gd name="T7" fmla="*/ 17 h 31"/>
                <a:gd name="T8" fmla="*/ 18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8" y="31"/>
                  </a:moveTo>
                  <a:lnTo>
                    <a:pt x="0" y="17"/>
                  </a:lnTo>
                  <a:lnTo>
                    <a:pt x="18" y="0"/>
                  </a:lnTo>
                  <a:lnTo>
                    <a:pt x="33" y="17"/>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19" name="Freeform 135"/>
            <p:cNvSpPr>
              <a:spLocks noEditPoints="1"/>
            </p:cNvSpPr>
            <p:nvPr/>
          </p:nvSpPr>
          <p:spPr bwMode="auto">
            <a:xfrm>
              <a:off x="1248" y="2290"/>
              <a:ext cx="40" cy="35"/>
            </a:xfrm>
            <a:custGeom>
              <a:avLst/>
              <a:gdLst>
                <a:gd name="T0" fmla="*/ 20 w 40"/>
                <a:gd name="T1" fmla="*/ 35 h 35"/>
                <a:gd name="T2" fmla="*/ 17 w 40"/>
                <a:gd name="T3" fmla="*/ 35 h 35"/>
                <a:gd name="T4" fmla="*/ 2 w 40"/>
                <a:gd name="T5" fmla="*/ 17 h 35"/>
                <a:gd name="T6" fmla="*/ 0 w 40"/>
                <a:gd name="T7" fmla="*/ 17 h 35"/>
                <a:gd name="T8" fmla="*/ 2 w 40"/>
                <a:gd name="T9" fmla="*/ 13 h 35"/>
                <a:gd name="T10" fmla="*/ 17 w 40"/>
                <a:gd name="T11" fmla="*/ 0 h 35"/>
                <a:gd name="T12" fmla="*/ 20 w 40"/>
                <a:gd name="T13" fmla="*/ 0 h 35"/>
                <a:gd name="T14" fmla="*/ 40 w 40"/>
                <a:gd name="T15" fmla="*/ 13 h 35"/>
                <a:gd name="T16" fmla="*/ 40 w 40"/>
                <a:gd name="T17" fmla="*/ 17 h 35"/>
                <a:gd name="T18" fmla="*/ 20 w 40"/>
                <a:gd name="T19" fmla="*/ 35 h 35"/>
                <a:gd name="T20" fmla="*/ 35 w 40"/>
                <a:gd name="T21" fmla="*/ 13 h 35"/>
                <a:gd name="T22" fmla="*/ 35 w 40"/>
                <a:gd name="T23" fmla="*/ 17 h 35"/>
                <a:gd name="T24" fmla="*/ 17 w 40"/>
                <a:gd name="T25" fmla="*/ 0 h 35"/>
                <a:gd name="T26" fmla="*/ 20 w 40"/>
                <a:gd name="T27" fmla="*/ 0 h 35"/>
                <a:gd name="T28" fmla="*/ 2 w 40"/>
                <a:gd name="T29" fmla="*/ 17 h 35"/>
                <a:gd name="T30" fmla="*/ 2 w 40"/>
                <a:gd name="T31" fmla="*/ 13 h 35"/>
                <a:gd name="T32" fmla="*/ 20 w 40"/>
                <a:gd name="T33" fmla="*/ 31 h 35"/>
                <a:gd name="T34" fmla="*/ 17 w 40"/>
                <a:gd name="T35" fmla="*/ 31 h 35"/>
                <a:gd name="T36" fmla="*/ 35 w 40"/>
                <a:gd name="T37" fmla="*/ 13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5">
                  <a:moveTo>
                    <a:pt x="20" y="35"/>
                  </a:moveTo>
                  <a:lnTo>
                    <a:pt x="17" y="35"/>
                  </a:lnTo>
                  <a:lnTo>
                    <a:pt x="2" y="17"/>
                  </a:lnTo>
                  <a:lnTo>
                    <a:pt x="0" y="17"/>
                  </a:lnTo>
                  <a:lnTo>
                    <a:pt x="2" y="13"/>
                  </a:lnTo>
                  <a:lnTo>
                    <a:pt x="17" y="0"/>
                  </a:lnTo>
                  <a:lnTo>
                    <a:pt x="20" y="0"/>
                  </a:lnTo>
                  <a:lnTo>
                    <a:pt x="40" y="13"/>
                  </a:lnTo>
                  <a:lnTo>
                    <a:pt x="40" y="17"/>
                  </a:lnTo>
                  <a:lnTo>
                    <a:pt x="20" y="35"/>
                  </a:lnTo>
                  <a:close/>
                  <a:moveTo>
                    <a:pt x="35" y="13"/>
                  </a:moveTo>
                  <a:lnTo>
                    <a:pt x="35" y="17"/>
                  </a:lnTo>
                  <a:lnTo>
                    <a:pt x="17" y="0"/>
                  </a:lnTo>
                  <a:lnTo>
                    <a:pt x="20" y="0"/>
                  </a:lnTo>
                  <a:lnTo>
                    <a:pt x="2" y="17"/>
                  </a:lnTo>
                  <a:lnTo>
                    <a:pt x="2" y="13"/>
                  </a:lnTo>
                  <a:lnTo>
                    <a:pt x="20" y="31"/>
                  </a:lnTo>
                  <a:lnTo>
                    <a:pt x="17" y="31"/>
                  </a:lnTo>
                  <a:lnTo>
                    <a:pt x="35"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0" name="Freeform 136"/>
            <p:cNvSpPr>
              <a:spLocks/>
            </p:cNvSpPr>
            <p:nvPr/>
          </p:nvSpPr>
          <p:spPr bwMode="auto">
            <a:xfrm>
              <a:off x="1263" y="2323"/>
              <a:ext cx="5" cy="4"/>
            </a:xfrm>
            <a:custGeom>
              <a:avLst/>
              <a:gdLst>
                <a:gd name="T0" fmla="*/ 0 w 5"/>
                <a:gd name="T1" fmla="*/ 2 h 4"/>
                <a:gd name="T2" fmla="*/ 2 w 5"/>
                <a:gd name="T3" fmla="*/ 4 h 4"/>
                <a:gd name="T4" fmla="*/ 5 w 5"/>
                <a:gd name="T5" fmla="*/ 4 h 4"/>
                <a:gd name="T6" fmla="*/ 5 w 5"/>
                <a:gd name="T7" fmla="*/ 0 h 4"/>
                <a:gd name="T8" fmla="*/ 2 w 5"/>
                <a:gd name="T9" fmla="*/ 0 h 4"/>
                <a:gd name="T10" fmla="*/ 0 w 5"/>
                <a:gd name="T11" fmla="*/ 2 h 4"/>
                <a:gd name="T12" fmla="*/ 0 w 5"/>
                <a:gd name="T13" fmla="*/ 2 h 4"/>
                <a:gd name="T14" fmla="*/ 0 w 5"/>
                <a:gd name="T15" fmla="*/ 4 h 4"/>
                <a:gd name="T16" fmla="*/ 2 w 5"/>
                <a:gd name="T17" fmla="*/ 4 h 4"/>
                <a:gd name="T18" fmla="*/ 0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2"/>
                  </a:moveTo>
                  <a:lnTo>
                    <a:pt x="2" y="4"/>
                  </a:lnTo>
                  <a:lnTo>
                    <a:pt x="5" y="4"/>
                  </a:lnTo>
                  <a:lnTo>
                    <a:pt x="5" y="0"/>
                  </a:lnTo>
                  <a:lnTo>
                    <a:pt x="2" y="0"/>
                  </a:lnTo>
                  <a:lnTo>
                    <a:pt x="0" y="2"/>
                  </a:lnTo>
                  <a:lnTo>
                    <a:pt x="0" y="4"/>
                  </a:lnTo>
                  <a:lnTo>
                    <a:pt x="2"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1" name="Freeform 137"/>
            <p:cNvSpPr>
              <a:spLocks/>
            </p:cNvSpPr>
            <p:nvPr/>
          </p:nvSpPr>
          <p:spPr bwMode="auto">
            <a:xfrm>
              <a:off x="1250" y="2305"/>
              <a:ext cx="15" cy="20"/>
            </a:xfrm>
            <a:custGeom>
              <a:avLst/>
              <a:gdLst>
                <a:gd name="T0" fmla="*/ 0 w 15"/>
                <a:gd name="T1" fmla="*/ 0 h 20"/>
                <a:gd name="T2" fmla="*/ 0 w 15"/>
                <a:gd name="T3" fmla="*/ 2 h 20"/>
                <a:gd name="T4" fmla="*/ 13 w 15"/>
                <a:gd name="T5" fmla="*/ 20 h 20"/>
                <a:gd name="T6" fmla="*/ 15 w 15"/>
                <a:gd name="T7" fmla="*/ 18 h 20"/>
                <a:gd name="T8" fmla="*/ 2 w 15"/>
                <a:gd name="T9" fmla="*/ 0 h 20"/>
                <a:gd name="T10" fmla="*/ 0 w 15"/>
                <a:gd name="T11" fmla="*/ 0 h 20"/>
                <a:gd name="T12" fmla="*/ 2 w 15"/>
                <a:gd name="T13" fmla="*/ 0 h 20"/>
                <a:gd name="T14" fmla="*/ 2 w 15"/>
                <a:gd name="T15" fmla="*/ 0 h 20"/>
                <a:gd name="T16" fmla="*/ 0 w 15"/>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0">
                  <a:moveTo>
                    <a:pt x="0" y="0"/>
                  </a:moveTo>
                  <a:lnTo>
                    <a:pt x="0" y="2"/>
                  </a:lnTo>
                  <a:lnTo>
                    <a:pt x="13" y="20"/>
                  </a:lnTo>
                  <a:lnTo>
                    <a:pt x="15" y="18"/>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2" name="Freeform 138"/>
            <p:cNvSpPr>
              <a:spLocks/>
            </p:cNvSpPr>
            <p:nvPr/>
          </p:nvSpPr>
          <p:spPr bwMode="auto">
            <a:xfrm>
              <a:off x="1245" y="2305"/>
              <a:ext cx="5" cy="5"/>
            </a:xfrm>
            <a:custGeom>
              <a:avLst/>
              <a:gdLst>
                <a:gd name="T0" fmla="*/ 0 w 5"/>
                <a:gd name="T1" fmla="*/ 0 h 5"/>
                <a:gd name="T2" fmla="*/ 3 w 5"/>
                <a:gd name="T3" fmla="*/ 5 h 5"/>
                <a:gd name="T4" fmla="*/ 5 w 5"/>
                <a:gd name="T5" fmla="*/ 5 h 5"/>
                <a:gd name="T6" fmla="*/ 5 w 5"/>
                <a:gd name="T7" fmla="*/ 0 h 5"/>
                <a:gd name="T8" fmla="*/ 3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lnTo>
                    <a:pt x="3" y="5"/>
                  </a:lnTo>
                  <a:lnTo>
                    <a:pt x="5" y="5"/>
                  </a:lnTo>
                  <a:lnTo>
                    <a:pt x="5"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3" name="Freeform 139"/>
            <p:cNvSpPr>
              <a:spLocks/>
            </p:cNvSpPr>
            <p:nvPr/>
          </p:nvSpPr>
          <p:spPr bwMode="auto">
            <a:xfrm>
              <a:off x="1245" y="2303"/>
              <a:ext cx="7" cy="4"/>
            </a:xfrm>
            <a:custGeom>
              <a:avLst/>
              <a:gdLst>
                <a:gd name="T0" fmla="*/ 7 w 7"/>
                <a:gd name="T1" fmla="*/ 2 h 4"/>
                <a:gd name="T2" fmla="*/ 5 w 7"/>
                <a:gd name="T3" fmla="*/ 0 h 4"/>
                <a:gd name="T4" fmla="*/ 0 w 7"/>
                <a:gd name="T5" fmla="*/ 2 h 4"/>
                <a:gd name="T6" fmla="*/ 3 w 7"/>
                <a:gd name="T7" fmla="*/ 4 h 4"/>
                <a:gd name="T8" fmla="*/ 7 w 7"/>
                <a:gd name="T9" fmla="*/ 2 h 4"/>
                <a:gd name="T10" fmla="*/ 7 w 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2"/>
                  </a:moveTo>
                  <a:lnTo>
                    <a:pt x="5" y="0"/>
                  </a:lnTo>
                  <a:lnTo>
                    <a:pt x="0" y="2"/>
                  </a:lnTo>
                  <a:lnTo>
                    <a:pt x="3" y="4"/>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4" name="Freeform 140"/>
            <p:cNvSpPr>
              <a:spLocks/>
            </p:cNvSpPr>
            <p:nvPr/>
          </p:nvSpPr>
          <p:spPr bwMode="auto">
            <a:xfrm>
              <a:off x="1250" y="2287"/>
              <a:ext cx="15" cy="18"/>
            </a:xfrm>
            <a:custGeom>
              <a:avLst/>
              <a:gdLst>
                <a:gd name="T0" fmla="*/ 15 w 15"/>
                <a:gd name="T1" fmla="*/ 0 h 18"/>
                <a:gd name="T2" fmla="*/ 13 w 15"/>
                <a:gd name="T3" fmla="*/ 0 h 18"/>
                <a:gd name="T4" fmla="*/ 0 w 15"/>
                <a:gd name="T5" fmla="*/ 16 h 18"/>
                <a:gd name="T6" fmla="*/ 2 w 15"/>
                <a:gd name="T7" fmla="*/ 18 h 18"/>
                <a:gd name="T8" fmla="*/ 15 w 15"/>
                <a:gd name="T9" fmla="*/ 3 h 18"/>
                <a:gd name="T10" fmla="*/ 15 w 15"/>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8">
                  <a:moveTo>
                    <a:pt x="15" y="0"/>
                  </a:moveTo>
                  <a:lnTo>
                    <a:pt x="13" y="0"/>
                  </a:lnTo>
                  <a:lnTo>
                    <a:pt x="0" y="16"/>
                  </a:lnTo>
                  <a:lnTo>
                    <a:pt x="2" y="18"/>
                  </a:lnTo>
                  <a:lnTo>
                    <a:pt x="15" y="3"/>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5" name="Freeform 141"/>
            <p:cNvSpPr>
              <a:spLocks/>
            </p:cNvSpPr>
            <p:nvPr/>
          </p:nvSpPr>
          <p:spPr bwMode="auto">
            <a:xfrm>
              <a:off x="1265" y="2287"/>
              <a:ext cx="5" cy="3"/>
            </a:xfrm>
            <a:custGeom>
              <a:avLst/>
              <a:gdLst>
                <a:gd name="T0" fmla="*/ 5 w 5"/>
                <a:gd name="T1" fmla="*/ 0 h 3"/>
                <a:gd name="T2" fmla="*/ 3 w 5"/>
                <a:gd name="T3" fmla="*/ 0 h 3"/>
                <a:gd name="T4" fmla="*/ 0 w 5"/>
                <a:gd name="T5" fmla="*/ 0 h 3"/>
                <a:gd name="T6" fmla="*/ 0 w 5"/>
                <a:gd name="T7" fmla="*/ 3 h 3"/>
                <a:gd name="T8" fmla="*/ 3 w 5"/>
                <a:gd name="T9" fmla="*/ 3 h 3"/>
                <a:gd name="T10" fmla="*/ 5 w 5"/>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
                  <a:moveTo>
                    <a:pt x="5" y="0"/>
                  </a:moveTo>
                  <a:lnTo>
                    <a:pt x="3" y="0"/>
                  </a:lnTo>
                  <a:lnTo>
                    <a:pt x="0" y="0"/>
                  </a:lnTo>
                  <a:lnTo>
                    <a:pt x="0" y="3"/>
                  </a:lnTo>
                  <a:lnTo>
                    <a:pt x="3" y="3"/>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6" name="Freeform 142"/>
            <p:cNvSpPr>
              <a:spLocks/>
            </p:cNvSpPr>
            <p:nvPr/>
          </p:nvSpPr>
          <p:spPr bwMode="auto">
            <a:xfrm>
              <a:off x="1268" y="2287"/>
              <a:ext cx="20" cy="18"/>
            </a:xfrm>
            <a:custGeom>
              <a:avLst/>
              <a:gdLst>
                <a:gd name="T0" fmla="*/ 20 w 20"/>
                <a:gd name="T1" fmla="*/ 16 h 18"/>
                <a:gd name="T2" fmla="*/ 20 w 20"/>
                <a:gd name="T3" fmla="*/ 14 h 18"/>
                <a:gd name="T4" fmla="*/ 2 w 20"/>
                <a:gd name="T5" fmla="*/ 0 h 18"/>
                <a:gd name="T6" fmla="*/ 0 w 20"/>
                <a:gd name="T7" fmla="*/ 3 h 18"/>
                <a:gd name="T8" fmla="*/ 17 w 20"/>
                <a:gd name="T9" fmla="*/ 18 h 18"/>
                <a:gd name="T10" fmla="*/ 20 w 20"/>
                <a:gd name="T11" fmla="*/ 16 h 18"/>
                <a:gd name="T12" fmla="*/ 20 w 20"/>
                <a:gd name="T13" fmla="*/ 16 h 18"/>
                <a:gd name="T14" fmla="*/ 20 w 20"/>
                <a:gd name="T15" fmla="*/ 16 h 18"/>
                <a:gd name="T16" fmla="*/ 20 w 20"/>
                <a:gd name="T17" fmla="*/ 14 h 18"/>
                <a:gd name="T18" fmla="*/ 20 w 20"/>
                <a:gd name="T19" fmla="*/ 1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16"/>
                  </a:moveTo>
                  <a:lnTo>
                    <a:pt x="20" y="14"/>
                  </a:lnTo>
                  <a:lnTo>
                    <a:pt x="2" y="0"/>
                  </a:lnTo>
                  <a:lnTo>
                    <a:pt x="0" y="3"/>
                  </a:lnTo>
                  <a:lnTo>
                    <a:pt x="17" y="18"/>
                  </a:lnTo>
                  <a:lnTo>
                    <a:pt x="20" y="16"/>
                  </a:lnTo>
                  <a:lnTo>
                    <a:pt x="20" y="14"/>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7" name="Freeform 143"/>
            <p:cNvSpPr>
              <a:spLocks/>
            </p:cNvSpPr>
            <p:nvPr/>
          </p:nvSpPr>
          <p:spPr bwMode="auto">
            <a:xfrm>
              <a:off x="1285" y="2303"/>
              <a:ext cx="3" cy="4"/>
            </a:xfrm>
            <a:custGeom>
              <a:avLst/>
              <a:gdLst>
                <a:gd name="T0" fmla="*/ 3 w 3"/>
                <a:gd name="T1" fmla="*/ 4 h 4"/>
                <a:gd name="T2" fmla="*/ 3 w 3"/>
                <a:gd name="T3" fmla="*/ 4 h 4"/>
                <a:gd name="T4" fmla="*/ 3 w 3"/>
                <a:gd name="T5" fmla="*/ 0 h 4"/>
                <a:gd name="T6" fmla="*/ 0 w 3"/>
                <a:gd name="T7" fmla="*/ 0 h 4"/>
                <a:gd name="T8" fmla="*/ 0 w 3"/>
                <a:gd name="T9" fmla="*/ 4 h 4"/>
                <a:gd name="T10" fmla="*/ 3 w 3"/>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3" y="4"/>
                  </a:moveTo>
                  <a:lnTo>
                    <a:pt x="3" y="4"/>
                  </a:lnTo>
                  <a:lnTo>
                    <a:pt x="3" y="0"/>
                  </a:lnTo>
                  <a:lnTo>
                    <a:pt x="0" y="0"/>
                  </a:lnTo>
                  <a:lnTo>
                    <a:pt x="0" y="4"/>
                  </a:lnTo>
                  <a:lnTo>
                    <a:pt x="3"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8" name="Freeform 144"/>
            <p:cNvSpPr>
              <a:spLocks/>
            </p:cNvSpPr>
            <p:nvPr/>
          </p:nvSpPr>
          <p:spPr bwMode="auto">
            <a:xfrm>
              <a:off x="1285" y="2305"/>
              <a:ext cx="3" cy="2"/>
            </a:xfrm>
            <a:custGeom>
              <a:avLst/>
              <a:gdLst>
                <a:gd name="T0" fmla="*/ 0 w 3"/>
                <a:gd name="T1" fmla="*/ 0 h 2"/>
                <a:gd name="T2" fmla="*/ 3 w 3"/>
                <a:gd name="T3" fmla="*/ 2 h 2"/>
                <a:gd name="T4" fmla="*/ 3 w 3"/>
                <a:gd name="T5" fmla="*/ 2 h 2"/>
                <a:gd name="T6" fmla="*/ 3 w 3"/>
                <a:gd name="T7" fmla="*/ 2 h 2"/>
                <a:gd name="T8" fmla="*/ 3 w 3"/>
                <a:gd name="T9" fmla="*/ 2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lnTo>
                    <a:pt x="3"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29" name="Freeform 145"/>
            <p:cNvSpPr>
              <a:spLocks/>
            </p:cNvSpPr>
            <p:nvPr/>
          </p:nvSpPr>
          <p:spPr bwMode="auto">
            <a:xfrm>
              <a:off x="1268" y="2305"/>
              <a:ext cx="20" cy="22"/>
            </a:xfrm>
            <a:custGeom>
              <a:avLst/>
              <a:gdLst>
                <a:gd name="T0" fmla="*/ 0 w 20"/>
                <a:gd name="T1" fmla="*/ 22 h 22"/>
                <a:gd name="T2" fmla="*/ 2 w 20"/>
                <a:gd name="T3" fmla="*/ 20 h 22"/>
                <a:gd name="T4" fmla="*/ 20 w 20"/>
                <a:gd name="T5" fmla="*/ 2 h 22"/>
                <a:gd name="T6" fmla="*/ 17 w 20"/>
                <a:gd name="T7" fmla="*/ 0 h 22"/>
                <a:gd name="T8" fmla="*/ 0 w 20"/>
                <a:gd name="T9" fmla="*/ 18 h 22"/>
                <a:gd name="T10" fmla="*/ 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2"/>
                  </a:moveTo>
                  <a:lnTo>
                    <a:pt x="2" y="20"/>
                  </a:lnTo>
                  <a:lnTo>
                    <a:pt x="20" y="2"/>
                  </a:lnTo>
                  <a:lnTo>
                    <a:pt x="17" y="0"/>
                  </a:lnTo>
                  <a:lnTo>
                    <a:pt x="0" y="18"/>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0" name="Freeform 146"/>
            <p:cNvSpPr>
              <a:spLocks/>
            </p:cNvSpPr>
            <p:nvPr/>
          </p:nvSpPr>
          <p:spPr bwMode="auto">
            <a:xfrm>
              <a:off x="1281" y="2303"/>
              <a:ext cx="4" cy="4"/>
            </a:xfrm>
            <a:custGeom>
              <a:avLst/>
              <a:gdLst>
                <a:gd name="T0" fmla="*/ 0 w 4"/>
                <a:gd name="T1" fmla="*/ 4 h 4"/>
                <a:gd name="T2" fmla="*/ 4 w 4"/>
                <a:gd name="T3" fmla="*/ 4 h 4"/>
                <a:gd name="T4" fmla="*/ 4 w 4"/>
                <a:gd name="T5" fmla="*/ 0 h 4"/>
                <a:gd name="T6" fmla="*/ 0 w 4"/>
                <a:gd name="T7" fmla="*/ 0 h 4"/>
                <a:gd name="T8" fmla="*/ 0 w 4"/>
                <a:gd name="T9" fmla="*/ 4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4"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1" name="Freeform 147"/>
            <p:cNvSpPr>
              <a:spLocks/>
            </p:cNvSpPr>
            <p:nvPr/>
          </p:nvSpPr>
          <p:spPr bwMode="auto">
            <a:xfrm>
              <a:off x="1263" y="2287"/>
              <a:ext cx="20" cy="20"/>
            </a:xfrm>
            <a:custGeom>
              <a:avLst/>
              <a:gdLst>
                <a:gd name="T0" fmla="*/ 2 w 20"/>
                <a:gd name="T1" fmla="*/ 0 h 20"/>
                <a:gd name="T2" fmla="*/ 0 w 20"/>
                <a:gd name="T3" fmla="*/ 3 h 20"/>
                <a:gd name="T4" fmla="*/ 18 w 20"/>
                <a:gd name="T5" fmla="*/ 20 h 20"/>
                <a:gd name="T6" fmla="*/ 20 w 20"/>
                <a:gd name="T7" fmla="*/ 18 h 20"/>
                <a:gd name="T8" fmla="*/ 2 w 20"/>
                <a:gd name="T9" fmla="*/ 0 h 20"/>
                <a:gd name="T10" fmla="*/ 2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0"/>
                  </a:moveTo>
                  <a:lnTo>
                    <a:pt x="0" y="3"/>
                  </a:lnTo>
                  <a:lnTo>
                    <a:pt x="18" y="20"/>
                  </a:lnTo>
                  <a:lnTo>
                    <a:pt x="20" y="18"/>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2" name="Freeform 148"/>
            <p:cNvSpPr>
              <a:spLocks/>
            </p:cNvSpPr>
            <p:nvPr/>
          </p:nvSpPr>
          <p:spPr bwMode="auto">
            <a:xfrm>
              <a:off x="1265" y="2287"/>
              <a:ext cx="5" cy="3"/>
            </a:xfrm>
            <a:custGeom>
              <a:avLst/>
              <a:gdLst>
                <a:gd name="T0" fmla="*/ 5 w 5"/>
                <a:gd name="T1" fmla="*/ 3 h 3"/>
                <a:gd name="T2" fmla="*/ 3 w 5"/>
                <a:gd name="T3" fmla="*/ 0 h 3"/>
                <a:gd name="T4" fmla="*/ 0 w 5"/>
                <a:gd name="T5" fmla="*/ 0 h 3"/>
                <a:gd name="T6" fmla="*/ 0 w 5"/>
                <a:gd name="T7" fmla="*/ 3 h 3"/>
                <a:gd name="T8" fmla="*/ 3 w 5"/>
                <a:gd name="T9" fmla="*/ 3 h 3"/>
                <a:gd name="T10" fmla="*/ 5 w 5"/>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
                  <a:moveTo>
                    <a:pt x="5" y="3"/>
                  </a:moveTo>
                  <a:lnTo>
                    <a:pt x="3" y="0"/>
                  </a:lnTo>
                  <a:lnTo>
                    <a:pt x="0" y="0"/>
                  </a:lnTo>
                  <a:lnTo>
                    <a:pt x="0" y="3"/>
                  </a:lnTo>
                  <a:lnTo>
                    <a:pt x="3" y="3"/>
                  </a:lnTo>
                  <a:lnTo>
                    <a:pt x="5"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3" name="Freeform 149"/>
            <p:cNvSpPr>
              <a:spLocks/>
            </p:cNvSpPr>
            <p:nvPr/>
          </p:nvSpPr>
          <p:spPr bwMode="auto">
            <a:xfrm>
              <a:off x="1248" y="2287"/>
              <a:ext cx="22" cy="20"/>
            </a:xfrm>
            <a:custGeom>
              <a:avLst/>
              <a:gdLst>
                <a:gd name="T0" fmla="*/ 0 w 22"/>
                <a:gd name="T1" fmla="*/ 20 h 20"/>
                <a:gd name="T2" fmla="*/ 4 w 22"/>
                <a:gd name="T3" fmla="*/ 20 h 20"/>
                <a:gd name="T4" fmla="*/ 22 w 22"/>
                <a:gd name="T5" fmla="*/ 3 h 20"/>
                <a:gd name="T6" fmla="*/ 20 w 22"/>
                <a:gd name="T7" fmla="*/ 0 h 20"/>
                <a:gd name="T8" fmla="*/ 2 w 22"/>
                <a:gd name="T9" fmla="*/ 18 h 20"/>
                <a:gd name="T10" fmla="*/ 0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20"/>
                  </a:moveTo>
                  <a:lnTo>
                    <a:pt x="4" y="20"/>
                  </a:lnTo>
                  <a:lnTo>
                    <a:pt x="22" y="3"/>
                  </a:lnTo>
                  <a:lnTo>
                    <a:pt x="20" y="0"/>
                  </a:lnTo>
                  <a:lnTo>
                    <a:pt x="2"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4" name="Freeform 150"/>
            <p:cNvSpPr>
              <a:spLocks/>
            </p:cNvSpPr>
            <p:nvPr/>
          </p:nvSpPr>
          <p:spPr bwMode="auto">
            <a:xfrm>
              <a:off x="1248" y="2303"/>
              <a:ext cx="4" cy="4"/>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5" name="Freeform 151"/>
            <p:cNvSpPr>
              <a:spLocks/>
            </p:cNvSpPr>
            <p:nvPr/>
          </p:nvSpPr>
          <p:spPr bwMode="auto">
            <a:xfrm>
              <a:off x="1250" y="2303"/>
              <a:ext cx="20" cy="20"/>
            </a:xfrm>
            <a:custGeom>
              <a:avLst/>
              <a:gdLst>
                <a:gd name="T0" fmla="*/ 18 w 20"/>
                <a:gd name="T1" fmla="*/ 20 h 20"/>
                <a:gd name="T2" fmla="*/ 20 w 20"/>
                <a:gd name="T3" fmla="*/ 18 h 20"/>
                <a:gd name="T4" fmla="*/ 2 w 20"/>
                <a:gd name="T5" fmla="*/ 0 h 20"/>
                <a:gd name="T6" fmla="*/ 0 w 20"/>
                <a:gd name="T7" fmla="*/ 2 h 20"/>
                <a:gd name="T8" fmla="*/ 18 w 20"/>
                <a:gd name="T9" fmla="*/ 20 h 20"/>
                <a:gd name="T10" fmla="*/ 18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18" y="20"/>
                  </a:moveTo>
                  <a:lnTo>
                    <a:pt x="20" y="18"/>
                  </a:lnTo>
                  <a:lnTo>
                    <a:pt x="2" y="0"/>
                  </a:lnTo>
                  <a:lnTo>
                    <a:pt x="0" y="2"/>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6" name="Freeform 152"/>
            <p:cNvSpPr>
              <a:spLocks/>
            </p:cNvSpPr>
            <p:nvPr/>
          </p:nvSpPr>
          <p:spPr bwMode="auto">
            <a:xfrm>
              <a:off x="1263" y="2318"/>
              <a:ext cx="5" cy="5"/>
            </a:xfrm>
            <a:custGeom>
              <a:avLst/>
              <a:gdLst>
                <a:gd name="T0" fmla="*/ 0 w 5"/>
                <a:gd name="T1" fmla="*/ 3 h 5"/>
                <a:gd name="T2" fmla="*/ 2 w 5"/>
                <a:gd name="T3" fmla="*/ 5 h 5"/>
                <a:gd name="T4" fmla="*/ 5 w 5"/>
                <a:gd name="T5" fmla="*/ 5 h 5"/>
                <a:gd name="T6" fmla="*/ 5 w 5"/>
                <a:gd name="T7" fmla="*/ 0 h 5"/>
                <a:gd name="T8" fmla="*/ 2 w 5"/>
                <a:gd name="T9" fmla="*/ 0 h 5"/>
                <a:gd name="T10" fmla="*/ 0 w 5"/>
                <a:gd name="T11" fmla="*/ 3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3"/>
                  </a:moveTo>
                  <a:lnTo>
                    <a:pt x="2" y="5"/>
                  </a:lnTo>
                  <a:lnTo>
                    <a:pt x="5" y="5"/>
                  </a:lnTo>
                  <a:lnTo>
                    <a:pt x="5" y="0"/>
                  </a:lnTo>
                  <a:lnTo>
                    <a:pt x="2"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7" name="Freeform 153"/>
            <p:cNvSpPr>
              <a:spLocks/>
            </p:cNvSpPr>
            <p:nvPr/>
          </p:nvSpPr>
          <p:spPr bwMode="auto">
            <a:xfrm>
              <a:off x="1263" y="2303"/>
              <a:ext cx="22" cy="20"/>
            </a:xfrm>
            <a:custGeom>
              <a:avLst/>
              <a:gdLst>
                <a:gd name="T0" fmla="*/ 22 w 22"/>
                <a:gd name="T1" fmla="*/ 0 h 20"/>
                <a:gd name="T2" fmla="*/ 18 w 22"/>
                <a:gd name="T3" fmla="*/ 0 h 20"/>
                <a:gd name="T4" fmla="*/ 0 w 22"/>
                <a:gd name="T5" fmla="*/ 18 h 20"/>
                <a:gd name="T6" fmla="*/ 2 w 22"/>
                <a:gd name="T7" fmla="*/ 20 h 20"/>
                <a:gd name="T8" fmla="*/ 20 w 22"/>
                <a:gd name="T9" fmla="*/ 2 h 20"/>
                <a:gd name="T10" fmla="*/ 2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0"/>
                  </a:moveTo>
                  <a:lnTo>
                    <a:pt x="18" y="0"/>
                  </a:lnTo>
                  <a:lnTo>
                    <a:pt x="0" y="18"/>
                  </a:lnTo>
                  <a:lnTo>
                    <a:pt x="2" y="20"/>
                  </a:lnTo>
                  <a:lnTo>
                    <a:pt x="20" y="2"/>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8" name="Freeform 154"/>
            <p:cNvSpPr>
              <a:spLocks/>
            </p:cNvSpPr>
            <p:nvPr/>
          </p:nvSpPr>
          <p:spPr bwMode="auto">
            <a:xfrm>
              <a:off x="1279" y="2152"/>
              <a:ext cx="37" cy="33"/>
            </a:xfrm>
            <a:custGeom>
              <a:avLst/>
              <a:gdLst>
                <a:gd name="T0" fmla="*/ 17 w 37"/>
                <a:gd name="T1" fmla="*/ 33 h 33"/>
                <a:gd name="T2" fmla="*/ 0 w 37"/>
                <a:gd name="T3" fmla="*/ 13 h 33"/>
                <a:gd name="T4" fmla="*/ 17 w 37"/>
                <a:gd name="T5" fmla="*/ 0 h 33"/>
                <a:gd name="T6" fmla="*/ 37 w 37"/>
                <a:gd name="T7" fmla="*/ 13 h 33"/>
                <a:gd name="T8" fmla="*/ 17 w 37"/>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3">
                  <a:moveTo>
                    <a:pt x="17" y="33"/>
                  </a:moveTo>
                  <a:lnTo>
                    <a:pt x="0" y="13"/>
                  </a:lnTo>
                  <a:lnTo>
                    <a:pt x="17" y="0"/>
                  </a:lnTo>
                  <a:lnTo>
                    <a:pt x="37" y="13"/>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39" name="Freeform 155"/>
            <p:cNvSpPr>
              <a:spLocks noEditPoints="1"/>
            </p:cNvSpPr>
            <p:nvPr/>
          </p:nvSpPr>
          <p:spPr bwMode="auto">
            <a:xfrm>
              <a:off x="1279" y="2148"/>
              <a:ext cx="37" cy="37"/>
            </a:xfrm>
            <a:custGeom>
              <a:avLst/>
              <a:gdLst>
                <a:gd name="T0" fmla="*/ 17 w 37"/>
                <a:gd name="T1" fmla="*/ 37 h 37"/>
                <a:gd name="T2" fmla="*/ 0 w 37"/>
                <a:gd name="T3" fmla="*/ 22 h 37"/>
                <a:gd name="T4" fmla="*/ 0 w 37"/>
                <a:gd name="T5" fmla="*/ 17 h 37"/>
                <a:gd name="T6" fmla="*/ 17 w 37"/>
                <a:gd name="T7" fmla="*/ 0 h 37"/>
                <a:gd name="T8" fmla="*/ 37 w 37"/>
                <a:gd name="T9" fmla="*/ 17 h 37"/>
                <a:gd name="T10" fmla="*/ 37 w 37"/>
                <a:gd name="T11" fmla="*/ 22 h 37"/>
                <a:gd name="T12" fmla="*/ 17 w 37"/>
                <a:gd name="T13" fmla="*/ 37 h 37"/>
                <a:gd name="T14" fmla="*/ 33 w 37"/>
                <a:gd name="T15" fmla="*/ 17 h 37"/>
                <a:gd name="T16" fmla="*/ 33 w 37"/>
                <a:gd name="T17" fmla="*/ 22 h 37"/>
                <a:gd name="T18" fmla="*/ 17 w 37"/>
                <a:gd name="T19" fmla="*/ 4 h 37"/>
                <a:gd name="T20" fmla="*/ 4 w 37"/>
                <a:gd name="T21" fmla="*/ 22 h 37"/>
                <a:gd name="T22" fmla="*/ 4 w 37"/>
                <a:gd name="T23" fmla="*/ 17 h 37"/>
                <a:gd name="T24" fmla="*/ 17 w 37"/>
                <a:gd name="T25" fmla="*/ 33 h 37"/>
                <a:gd name="T26" fmla="*/ 33 w 37"/>
                <a:gd name="T27" fmla="*/ 17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 h="37">
                  <a:moveTo>
                    <a:pt x="17" y="37"/>
                  </a:moveTo>
                  <a:lnTo>
                    <a:pt x="0" y="22"/>
                  </a:lnTo>
                  <a:lnTo>
                    <a:pt x="0" y="17"/>
                  </a:lnTo>
                  <a:lnTo>
                    <a:pt x="17" y="0"/>
                  </a:lnTo>
                  <a:lnTo>
                    <a:pt x="37" y="17"/>
                  </a:lnTo>
                  <a:lnTo>
                    <a:pt x="37" y="22"/>
                  </a:lnTo>
                  <a:lnTo>
                    <a:pt x="17" y="37"/>
                  </a:lnTo>
                  <a:close/>
                  <a:moveTo>
                    <a:pt x="33" y="17"/>
                  </a:moveTo>
                  <a:lnTo>
                    <a:pt x="33" y="22"/>
                  </a:lnTo>
                  <a:lnTo>
                    <a:pt x="17" y="4"/>
                  </a:lnTo>
                  <a:lnTo>
                    <a:pt x="4" y="22"/>
                  </a:lnTo>
                  <a:lnTo>
                    <a:pt x="4" y="17"/>
                  </a:lnTo>
                  <a:lnTo>
                    <a:pt x="17" y="33"/>
                  </a:lnTo>
                  <a:lnTo>
                    <a:pt x="33"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0" name="Freeform 156"/>
            <p:cNvSpPr>
              <a:spLocks/>
            </p:cNvSpPr>
            <p:nvPr/>
          </p:nvSpPr>
          <p:spPr bwMode="auto">
            <a:xfrm>
              <a:off x="1296" y="2183"/>
              <a:ext cx="3" cy="5"/>
            </a:xfrm>
            <a:custGeom>
              <a:avLst/>
              <a:gdLst>
                <a:gd name="T0" fmla="*/ 3 w 3"/>
                <a:gd name="T1" fmla="*/ 0 h 5"/>
                <a:gd name="T2" fmla="*/ 0 w 3"/>
                <a:gd name="T3" fmla="*/ 2 h 5"/>
                <a:gd name="T4" fmla="*/ 0 w 3"/>
                <a:gd name="T5" fmla="*/ 2 h 5"/>
                <a:gd name="T6" fmla="*/ 0 w 3"/>
                <a:gd name="T7" fmla="*/ 2 h 5"/>
                <a:gd name="T8" fmla="*/ 0 w 3"/>
                <a:gd name="T9" fmla="*/ 2 h 5"/>
                <a:gd name="T10" fmla="*/ 3 w 3"/>
                <a:gd name="T11" fmla="*/ 0 h 5"/>
                <a:gd name="T12" fmla="*/ 0 w 3"/>
                <a:gd name="T13" fmla="*/ 2 h 5"/>
                <a:gd name="T14" fmla="*/ 0 w 3"/>
                <a:gd name="T15" fmla="*/ 5 h 5"/>
                <a:gd name="T16" fmla="*/ 3 w 3"/>
                <a:gd name="T17" fmla="*/ 2 h 5"/>
                <a:gd name="T18" fmla="*/ 3 w 3"/>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5">
                  <a:moveTo>
                    <a:pt x="3" y="0"/>
                  </a:moveTo>
                  <a:lnTo>
                    <a:pt x="0" y="2"/>
                  </a:lnTo>
                  <a:lnTo>
                    <a:pt x="3" y="0"/>
                  </a:lnTo>
                  <a:lnTo>
                    <a:pt x="0" y="2"/>
                  </a:lnTo>
                  <a:lnTo>
                    <a:pt x="0" y="5"/>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1" name="Freeform 157"/>
            <p:cNvSpPr>
              <a:spLocks/>
            </p:cNvSpPr>
            <p:nvPr/>
          </p:nvSpPr>
          <p:spPr bwMode="auto">
            <a:xfrm>
              <a:off x="1276" y="2168"/>
              <a:ext cx="23" cy="17"/>
            </a:xfrm>
            <a:custGeom>
              <a:avLst/>
              <a:gdLst>
                <a:gd name="T0" fmla="*/ 0 w 23"/>
                <a:gd name="T1" fmla="*/ 2 h 17"/>
                <a:gd name="T2" fmla="*/ 3 w 23"/>
                <a:gd name="T3" fmla="*/ 4 h 17"/>
                <a:gd name="T4" fmla="*/ 20 w 23"/>
                <a:gd name="T5" fmla="*/ 17 h 17"/>
                <a:gd name="T6" fmla="*/ 23 w 23"/>
                <a:gd name="T7" fmla="*/ 15 h 17"/>
                <a:gd name="T8" fmla="*/ 5 w 23"/>
                <a:gd name="T9" fmla="*/ 0 h 17"/>
                <a:gd name="T10" fmla="*/ 0 w 23"/>
                <a:gd name="T11" fmla="*/ 2 h 17"/>
                <a:gd name="T12" fmla="*/ 0 w 23"/>
                <a:gd name="T13" fmla="*/ 2 h 17"/>
                <a:gd name="T14" fmla="*/ 0 w 23"/>
                <a:gd name="T15" fmla="*/ 2 h 17"/>
                <a:gd name="T16" fmla="*/ 3 w 23"/>
                <a:gd name="T17" fmla="*/ 4 h 17"/>
                <a:gd name="T18" fmla="*/ 0 w 23"/>
                <a:gd name="T19" fmla="*/ 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17">
                  <a:moveTo>
                    <a:pt x="0" y="2"/>
                  </a:moveTo>
                  <a:lnTo>
                    <a:pt x="3" y="4"/>
                  </a:lnTo>
                  <a:lnTo>
                    <a:pt x="20" y="17"/>
                  </a:lnTo>
                  <a:lnTo>
                    <a:pt x="23" y="15"/>
                  </a:lnTo>
                  <a:lnTo>
                    <a:pt x="5" y="0"/>
                  </a:lnTo>
                  <a:lnTo>
                    <a:pt x="0" y="2"/>
                  </a:lnTo>
                  <a:lnTo>
                    <a:pt x="3"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2" name="Freeform 158"/>
            <p:cNvSpPr>
              <a:spLocks/>
            </p:cNvSpPr>
            <p:nvPr/>
          </p:nvSpPr>
          <p:spPr bwMode="auto">
            <a:xfrm>
              <a:off x="1276" y="2165"/>
              <a:ext cx="5" cy="5"/>
            </a:xfrm>
            <a:custGeom>
              <a:avLst/>
              <a:gdLst>
                <a:gd name="T0" fmla="*/ 3 w 5"/>
                <a:gd name="T1" fmla="*/ 0 h 5"/>
                <a:gd name="T2" fmla="*/ 0 w 5"/>
                <a:gd name="T3" fmla="*/ 0 h 5"/>
                <a:gd name="T4" fmla="*/ 0 w 5"/>
                <a:gd name="T5" fmla="*/ 5 h 5"/>
                <a:gd name="T6" fmla="*/ 5 w 5"/>
                <a:gd name="T7" fmla="*/ 5 h 5"/>
                <a:gd name="T8" fmla="*/ 5 w 5"/>
                <a:gd name="T9" fmla="*/ 0 h 5"/>
                <a:gd name="T10" fmla="*/ 3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3" y="0"/>
                  </a:moveTo>
                  <a:lnTo>
                    <a:pt x="0" y="0"/>
                  </a:lnTo>
                  <a:lnTo>
                    <a:pt x="0" y="5"/>
                  </a:lnTo>
                  <a:lnTo>
                    <a:pt x="5" y="5"/>
                  </a:lnTo>
                  <a:lnTo>
                    <a:pt x="5"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3" name="Freeform 159"/>
            <p:cNvSpPr>
              <a:spLocks/>
            </p:cNvSpPr>
            <p:nvPr/>
          </p:nvSpPr>
          <p:spPr bwMode="auto">
            <a:xfrm>
              <a:off x="1279" y="2165"/>
              <a:ext cx="2" cy="3"/>
            </a:xfrm>
            <a:custGeom>
              <a:avLst/>
              <a:gdLst>
                <a:gd name="T0" fmla="*/ 2 w 2"/>
                <a:gd name="T1" fmla="*/ 3 h 3"/>
                <a:gd name="T2" fmla="*/ 0 w 2"/>
                <a:gd name="T3" fmla="*/ 0 h 3"/>
                <a:gd name="T4" fmla="*/ 0 w 2"/>
                <a:gd name="T5" fmla="*/ 0 h 3"/>
                <a:gd name="T6" fmla="*/ 0 w 2"/>
                <a:gd name="T7" fmla="*/ 0 h 3"/>
                <a:gd name="T8" fmla="*/ 0 w 2"/>
                <a:gd name="T9" fmla="*/ 0 h 3"/>
                <a:gd name="T10" fmla="*/ 2 w 2"/>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3"/>
                  </a:moveTo>
                  <a:lnTo>
                    <a:pt x="0" y="0"/>
                  </a:lnTo>
                  <a:lnTo>
                    <a:pt x="2"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4" name="Freeform 160"/>
            <p:cNvSpPr>
              <a:spLocks/>
            </p:cNvSpPr>
            <p:nvPr/>
          </p:nvSpPr>
          <p:spPr bwMode="auto">
            <a:xfrm>
              <a:off x="1279" y="2146"/>
              <a:ext cx="20" cy="22"/>
            </a:xfrm>
            <a:custGeom>
              <a:avLst/>
              <a:gdLst>
                <a:gd name="T0" fmla="*/ 20 w 20"/>
                <a:gd name="T1" fmla="*/ 2 h 22"/>
                <a:gd name="T2" fmla="*/ 17 w 20"/>
                <a:gd name="T3" fmla="*/ 2 h 22"/>
                <a:gd name="T4" fmla="*/ 0 w 20"/>
                <a:gd name="T5" fmla="*/ 19 h 22"/>
                <a:gd name="T6" fmla="*/ 2 w 20"/>
                <a:gd name="T7" fmla="*/ 22 h 22"/>
                <a:gd name="T8" fmla="*/ 20 w 20"/>
                <a:gd name="T9" fmla="*/ 4 h 22"/>
                <a:gd name="T10" fmla="*/ 20 w 20"/>
                <a:gd name="T11" fmla="*/ 2 h 22"/>
                <a:gd name="T12" fmla="*/ 20 w 20"/>
                <a:gd name="T13" fmla="*/ 2 h 22"/>
                <a:gd name="T14" fmla="*/ 17 w 20"/>
                <a:gd name="T15" fmla="*/ 0 h 22"/>
                <a:gd name="T16" fmla="*/ 17 w 20"/>
                <a:gd name="T17" fmla="*/ 2 h 22"/>
                <a:gd name="T18" fmla="*/ 20 w 20"/>
                <a:gd name="T19" fmla="*/ 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20" y="2"/>
                  </a:moveTo>
                  <a:lnTo>
                    <a:pt x="17" y="2"/>
                  </a:lnTo>
                  <a:lnTo>
                    <a:pt x="0" y="19"/>
                  </a:lnTo>
                  <a:lnTo>
                    <a:pt x="2" y="22"/>
                  </a:lnTo>
                  <a:lnTo>
                    <a:pt x="20" y="4"/>
                  </a:lnTo>
                  <a:lnTo>
                    <a:pt x="20" y="2"/>
                  </a:lnTo>
                  <a:lnTo>
                    <a:pt x="17" y="0"/>
                  </a:lnTo>
                  <a:lnTo>
                    <a:pt x="17"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5" name="Freeform 161"/>
            <p:cNvSpPr>
              <a:spLocks/>
            </p:cNvSpPr>
            <p:nvPr/>
          </p:nvSpPr>
          <p:spPr bwMode="auto">
            <a:xfrm>
              <a:off x="1296" y="2146"/>
              <a:ext cx="3" cy="4"/>
            </a:xfrm>
            <a:custGeom>
              <a:avLst/>
              <a:gdLst>
                <a:gd name="T0" fmla="*/ 0 w 3"/>
                <a:gd name="T1" fmla="*/ 4 h 4"/>
                <a:gd name="T2" fmla="*/ 0 w 3"/>
                <a:gd name="T3" fmla="*/ 2 h 4"/>
                <a:gd name="T4" fmla="*/ 0 w 3"/>
                <a:gd name="T5" fmla="*/ 2 h 4"/>
                <a:gd name="T6" fmla="*/ 0 w 3"/>
                <a:gd name="T7" fmla="*/ 2 h 4"/>
                <a:gd name="T8" fmla="*/ 0 w 3"/>
                <a:gd name="T9" fmla="*/ 2 h 4"/>
                <a:gd name="T10" fmla="*/ 0 w 3"/>
                <a:gd name="T11" fmla="*/ 4 h 4"/>
                <a:gd name="T12" fmla="*/ 3 w 3"/>
                <a:gd name="T13" fmla="*/ 2 h 4"/>
                <a:gd name="T14" fmla="*/ 0 w 3"/>
                <a:gd name="T15" fmla="*/ 0 h 4"/>
                <a:gd name="T16" fmla="*/ 0 w 3"/>
                <a:gd name="T17" fmla="*/ 2 h 4"/>
                <a:gd name="T18" fmla="*/ 0 w 3"/>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4"/>
                  </a:moveTo>
                  <a:lnTo>
                    <a:pt x="0" y="2"/>
                  </a:lnTo>
                  <a:lnTo>
                    <a:pt x="0" y="4"/>
                  </a:lnTo>
                  <a:lnTo>
                    <a:pt x="3" y="2"/>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6" name="Freeform 162"/>
            <p:cNvSpPr>
              <a:spLocks/>
            </p:cNvSpPr>
            <p:nvPr/>
          </p:nvSpPr>
          <p:spPr bwMode="auto">
            <a:xfrm>
              <a:off x="1296" y="2148"/>
              <a:ext cx="20" cy="20"/>
            </a:xfrm>
            <a:custGeom>
              <a:avLst/>
              <a:gdLst>
                <a:gd name="T0" fmla="*/ 20 w 20"/>
                <a:gd name="T1" fmla="*/ 17 h 20"/>
                <a:gd name="T2" fmla="*/ 20 w 20"/>
                <a:gd name="T3" fmla="*/ 17 h 20"/>
                <a:gd name="T4" fmla="*/ 3 w 20"/>
                <a:gd name="T5" fmla="*/ 0 h 20"/>
                <a:gd name="T6" fmla="*/ 0 w 20"/>
                <a:gd name="T7" fmla="*/ 2 h 20"/>
                <a:gd name="T8" fmla="*/ 18 w 20"/>
                <a:gd name="T9" fmla="*/ 20 h 20"/>
                <a:gd name="T10" fmla="*/ 20 w 20"/>
                <a:gd name="T11" fmla="*/ 17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17"/>
                  </a:moveTo>
                  <a:lnTo>
                    <a:pt x="20" y="17"/>
                  </a:lnTo>
                  <a:lnTo>
                    <a:pt x="3" y="0"/>
                  </a:lnTo>
                  <a:lnTo>
                    <a:pt x="0" y="2"/>
                  </a:lnTo>
                  <a:lnTo>
                    <a:pt x="18" y="20"/>
                  </a:lnTo>
                  <a:lnTo>
                    <a:pt x="2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7" name="Freeform 164"/>
            <p:cNvSpPr>
              <a:spLocks/>
            </p:cNvSpPr>
            <p:nvPr/>
          </p:nvSpPr>
          <p:spPr bwMode="auto">
            <a:xfrm>
              <a:off x="1314" y="2165"/>
              <a:ext cx="2" cy="7"/>
            </a:xfrm>
            <a:custGeom>
              <a:avLst/>
              <a:gdLst>
                <a:gd name="T0" fmla="*/ 2 w 2"/>
                <a:gd name="T1" fmla="*/ 7 h 7"/>
                <a:gd name="T2" fmla="*/ 2 w 2"/>
                <a:gd name="T3" fmla="*/ 5 h 7"/>
                <a:gd name="T4" fmla="*/ 2 w 2"/>
                <a:gd name="T5" fmla="*/ 0 h 7"/>
                <a:gd name="T6" fmla="*/ 0 w 2"/>
                <a:gd name="T7" fmla="*/ 0 h 7"/>
                <a:gd name="T8" fmla="*/ 0 w 2"/>
                <a:gd name="T9" fmla="*/ 5 h 7"/>
                <a:gd name="T10" fmla="*/ 2 w 2"/>
                <a:gd name="T11" fmla="*/ 7 h 7"/>
                <a:gd name="T12" fmla="*/ 2 w 2"/>
                <a:gd name="T13" fmla="*/ 7 h 7"/>
                <a:gd name="T14" fmla="*/ 2 w 2"/>
                <a:gd name="T15" fmla="*/ 5 h 7"/>
                <a:gd name="T16" fmla="*/ 2 w 2"/>
                <a:gd name="T17" fmla="*/ 5 h 7"/>
                <a:gd name="T18" fmla="*/ 2 w 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7">
                  <a:moveTo>
                    <a:pt x="2" y="7"/>
                  </a:moveTo>
                  <a:lnTo>
                    <a:pt x="2" y="5"/>
                  </a:lnTo>
                  <a:lnTo>
                    <a:pt x="2" y="0"/>
                  </a:lnTo>
                  <a:lnTo>
                    <a:pt x="0" y="0"/>
                  </a:lnTo>
                  <a:lnTo>
                    <a:pt x="0" y="5"/>
                  </a:lnTo>
                  <a:lnTo>
                    <a:pt x="2" y="7"/>
                  </a:lnTo>
                  <a:lnTo>
                    <a:pt x="2" y="5"/>
                  </a:lnTo>
                  <a:lnTo>
                    <a:pt x="2"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8" name="Freeform 165"/>
            <p:cNvSpPr>
              <a:spLocks/>
            </p:cNvSpPr>
            <p:nvPr/>
          </p:nvSpPr>
          <p:spPr bwMode="auto">
            <a:xfrm>
              <a:off x="1296" y="2168"/>
              <a:ext cx="20" cy="20"/>
            </a:xfrm>
            <a:custGeom>
              <a:avLst/>
              <a:gdLst>
                <a:gd name="T0" fmla="*/ 0 w 20"/>
                <a:gd name="T1" fmla="*/ 17 h 20"/>
                <a:gd name="T2" fmla="*/ 3 w 20"/>
                <a:gd name="T3" fmla="*/ 17 h 20"/>
                <a:gd name="T4" fmla="*/ 20 w 20"/>
                <a:gd name="T5" fmla="*/ 4 h 20"/>
                <a:gd name="T6" fmla="*/ 18 w 20"/>
                <a:gd name="T7" fmla="*/ 0 h 20"/>
                <a:gd name="T8" fmla="*/ 0 w 20"/>
                <a:gd name="T9" fmla="*/ 15 h 20"/>
                <a:gd name="T10" fmla="*/ 0 w 20"/>
                <a:gd name="T11" fmla="*/ 17 h 20"/>
                <a:gd name="T12" fmla="*/ 0 w 20"/>
                <a:gd name="T13" fmla="*/ 17 h 20"/>
                <a:gd name="T14" fmla="*/ 0 w 20"/>
                <a:gd name="T15" fmla="*/ 20 h 20"/>
                <a:gd name="T16" fmla="*/ 3 w 20"/>
                <a:gd name="T17" fmla="*/ 17 h 20"/>
                <a:gd name="T18" fmla="*/ 0 w 20"/>
                <a:gd name="T19" fmla="*/ 17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0" y="17"/>
                  </a:moveTo>
                  <a:lnTo>
                    <a:pt x="3" y="17"/>
                  </a:lnTo>
                  <a:lnTo>
                    <a:pt x="20" y="4"/>
                  </a:lnTo>
                  <a:lnTo>
                    <a:pt x="18" y="0"/>
                  </a:lnTo>
                  <a:lnTo>
                    <a:pt x="0" y="15"/>
                  </a:lnTo>
                  <a:lnTo>
                    <a:pt x="0" y="17"/>
                  </a:lnTo>
                  <a:lnTo>
                    <a:pt x="0" y="20"/>
                  </a:lnTo>
                  <a:lnTo>
                    <a:pt x="3" y="17"/>
                  </a:lnTo>
                  <a:lnTo>
                    <a:pt x="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49" name="Freeform 166"/>
            <p:cNvSpPr>
              <a:spLocks/>
            </p:cNvSpPr>
            <p:nvPr/>
          </p:nvSpPr>
          <p:spPr bwMode="auto">
            <a:xfrm>
              <a:off x="1310" y="2165"/>
              <a:ext cx="4" cy="7"/>
            </a:xfrm>
            <a:custGeom>
              <a:avLst/>
              <a:gdLst>
                <a:gd name="T0" fmla="*/ 0 w 4"/>
                <a:gd name="T1" fmla="*/ 7 h 7"/>
                <a:gd name="T2" fmla="*/ 4 w 4"/>
                <a:gd name="T3" fmla="*/ 5 h 7"/>
                <a:gd name="T4" fmla="*/ 4 w 4"/>
                <a:gd name="T5" fmla="*/ 0 h 7"/>
                <a:gd name="T6" fmla="*/ 0 w 4"/>
                <a:gd name="T7" fmla="*/ 0 h 7"/>
                <a:gd name="T8" fmla="*/ 0 w 4"/>
                <a:gd name="T9" fmla="*/ 5 h 7"/>
                <a:gd name="T10" fmla="*/ 0 w 4"/>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0" y="7"/>
                  </a:moveTo>
                  <a:lnTo>
                    <a:pt x="4" y="5"/>
                  </a:lnTo>
                  <a:lnTo>
                    <a:pt x="4" y="0"/>
                  </a:lnTo>
                  <a:lnTo>
                    <a:pt x="0" y="0"/>
                  </a:lnTo>
                  <a:lnTo>
                    <a:pt x="0" y="5"/>
                  </a:lnTo>
                  <a:lnTo>
                    <a:pt x="0"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0" name="Freeform 167"/>
            <p:cNvSpPr>
              <a:spLocks/>
            </p:cNvSpPr>
            <p:nvPr/>
          </p:nvSpPr>
          <p:spPr bwMode="auto">
            <a:xfrm>
              <a:off x="1296" y="2150"/>
              <a:ext cx="18" cy="22"/>
            </a:xfrm>
            <a:custGeom>
              <a:avLst/>
              <a:gdLst>
                <a:gd name="T0" fmla="*/ 0 w 18"/>
                <a:gd name="T1" fmla="*/ 0 h 22"/>
                <a:gd name="T2" fmla="*/ 0 w 18"/>
                <a:gd name="T3" fmla="*/ 2 h 22"/>
                <a:gd name="T4" fmla="*/ 14 w 18"/>
                <a:gd name="T5" fmla="*/ 22 h 22"/>
                <a:gd name="T6" fmla="*/ 18 w 18"/>
                <a:gd name="T7" fmla="*/ 20 h 22"/>
                <a:gd name="T8" fmla="*/ 3 w 18"/>
                <a:gd name="T9" fmla="*/ 0 h 22"/>
                <a:gd name="T10" fmla="*/ 0 w 18"/>
                <a:gd name="T11" fmla="*/ 0 h 22"/>
                <a:gd name="T12" fmla="*/ 3 w 18"/>
                <a:gd name="T13" fmla="*/ 0 h 22"/>
                <a:gd name="T14" fmla="*/ 0 w 18"/>
                <a:gd name="T15" fmla="*/ 0 h 22"/>
                <a:gd name="T16" fmla="*/ 0 w 18"/>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0" y="0"/>
                  </a:moveTo>
                  <a:lnTo>
                    <a:pt x="0" y="2"/>
                  </a:lnTo>
                  <a:lnTo>
                    <a:pt x="14" y="22"/>
                  </a:lnTo>
                  <a:lnTo>
                    <a:pt x="18" y="20"/>
                  </a:lnTo>
                  <a:lnTo>
                    <a:pt x="3" y="0"/>
                  </a:lnTo>
                  <a:lnTo>
                    <a:pt x="0"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1" name="Freeform 169"/>
            <p:cNvSpPr>
              <a:spLocks/>
            </p:cNvSpPr>
            <p:nvPr/>
          </p:nvSpPr>
          <p:spPr bwMode="auto">
            <a:xfrm>
              <a:off x="1281" y="2150"/>
              <a:ext cx="18" cy="22"/>
            </a:xfrm>
            <a:custGeom>
              <a:avLst/>
              <a:gdLst>
                <a:gd name="T0" fmla="*/ 0 w 18"/>
                <a:gd name="T1" fmla="*/ 20 h 22"/>
                <a:gd name="T2" fmla="*/ 4 w 18"/>
                <a:gd name="T3" fmla="*/ 22 h 22"/>
                <a:gd name="T4" fmla="*/ 18 w 18"/>
                <a:gd name="T5" fmla="*/ 2 h 22"/>
                <a:gd name="T6" fmla="*/ 15 w 18"/>
                <a:gd name="T7" fmla="*/ 0 h 22"/>
                <a:gd name="T8" fmla="*/ 0 w 18"/>
                <a:gd name="T9" fmla="*/ 20 h 22"/>
                <a:gd name="T10" fmla="*/ 0 w 18"/>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2">
                  <a:moveTo>
                    <a:pt x="0" y="20"/>
                  </a:moveTo>
                  <a:lnTo>
                    <a:pt x="4" y="22"/>
                  </a:lnTo>
                  <a:lnTo>
                    <a:pt x="18" y="2"/>
                  </a:lnTo>
                  <a:lnTo>
                    <a:pt x="15" y="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2" name="Freeform 170"/>
            <p:cNvSpPr>
              <a:spLocks/>
            </p:cNvSpPr>
            <p:nvPr/>
          </p:nvSpPr>
          <p:spPr bwMode="auto">
            <a:xfrm>
              <a:off x="1281" y="2165"/>
              <a:ext cx="4" cy="5"/>
            </a:xfrm>
            <a:custGeom>
              <a:avLst/>
              <a:gdLst>
                <a:gd name="T0" fmla="*/ 2 w 4"/>
                <a:gd name="T1" fmla="*/ 0 h 5"/>
                <a:gd name="T2" fmla="*/ 0 w 4"/>
                <a:gd name="T3" fmla="*/ 0 h 5"/>
                <a:gd name="T4" fmla="*/ 0 w 4"/>
                <a:gd name="T5" fmla="*/ 5 h 5"/>
                <a:gd name="T6" fmla="*/ 4 w 4"/>
                <a:gd name="T7" fmla="*/ 5 h 5"/>
                <a:gd name="T8" fmla="*/ 4 w 4"/>
                <a:gd name="T9" fmla="*/ 0 h 5"/>
                <a:gd name="T10" fmla="*/ 2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0"/>
                  </a:moveTo>
                  <a:lnTo>
                    <a:pt x="0" y="0"/>
                  </a:lnTo>
                  <a:lnTo>
                    <a:pt x="0" y="5"/>
                  </a:lnTo>
                  <a:lnTo>
                    <a:pt x="4" y="5"/>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3" name="Freeform 171"/>
            <p:cNvSpPr>
              <a:spLocks/>
            </p:cNvSpPr>
            <p:nvPr/>
          </p:nvSpPr>
          <p:spPr bwMode="auto">
            <a:xfrm>
              <a:off x="1281" y="2165"/>
              <a:ext cx="18" cy="18"/>
            </a:xfrm>
            <a:custGeom>
              <a:avLst/>
              <a:gdLst>
                <a:gd name="T0" fmla="*/ 18 w 18"/>
                <a:gd name="T1" fmla="*/ 16 h 18"/>
                <a:gd name="T2" fmla="*/ 18 w 18"/>
                <a:gd name="T3" fmla="*/ 14 h 18"/>
                <a:gd name="T4" fmla="*/ 2 w 18"/>
                <a:gd name="T5" fmla="*/ 0 h 18"/>
                <a:gd name="T6" fmla="*/ 0 w 18"/>
                <a:gd name="T7" fmla="*/ 3 h 18"/>
                <a:gd name="T8" fmla="*/ 15 w 18"/>
                <a:gd name="T9" fmla="*/ 16 h 18"/>
                <a:gd name="T10" fmla="*/ 18 w 18"/>
                <a:gd name="T11" fmla="*/ 16 h 18"/>
                <a:gd name="T12" fmla="*/ 15 w 18"/>
                <a:gd name="T13" fmla="*/ 16 h 18"/>
                <a:gd name="T14" fmla="*/ 15 w 18"/>
                <a:gd name="T15" fmla="*/ 18 h 18"/>
                <a:gd name="T16" fmla="*/ 18 w 18"/>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8">
                  <a:moveTo>
                    <a:pt x="18" y="16"/>
                  </a:moveTo>
                  <a:lnTo>
                    <a:pt x="18" y="14"/>
                  </a:lnTo>
                  <a:lnTo>
                    <a:pt x="2" y="0"/>
                  </a:lnTo>
                  <a:lnTo>
                    <a:pt x="0" y="3"/>
                  </a:lnTo>
                  <a:lnTo>
                    <a:pt x="15" y="16"/>
                  </a:lnTo>
                  <a:lnTo>
                    <a:pt x="18" y="16"/>
                  </a:lnTo>
                  <a:lnTo>
                    <a:pt x="15" y="16"/>
                  </a:lnTo>
                  <a:lnTo>
                    <a:pt x="15" y="18"/>
                  </a:lnTo>
                  <a:lnTo>
                    <a:pt x="18"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4" name="Freeform 172"/>
            <p:cNvSpPr>
              <a:spLocks/>
            </p:cNvSpPr>
            <p:nvPr/>
          </p:nvSpPr>
          <p:spPr bwMode="auto">
            <a:xfrm>
              <a:off x="1296" y="2181"/>
              <a:ext cx="3" cy="2"/>
            </a:xfrm>
            <a:custGeom>
              <a:avLst/>
              <a:gdLst>
                <a:gd name="T0" fmla="*/ 3 w 3"/>
                <a:gd name="T1" fmla="*/ 0 h 2"/>
                <a:gd name="T2" fmla="*/ 0 w 3"/>
                <a:gd name="T3" fmla="*/ 0 h 2"/>
                <a:gd name="T4" fmla="*/ 0 w 3"/>
                <a:gd name="T5" fmla="*/ 0 h 2"/>
                <a:gd name="T6" fmla="*/ 0 w 3"/>
                <a:gd name="T7" fmla="*/ 0 h 2"/>
                <a:gd name="T8" fmla="*/ 0 w 3"/>
                <a:gd name="T9" fmla="*/ 0 h 2"/>
                <a:gd name="T10" fmla="*/ 3 w 3"/>
                <a:gd name="T11" fmla="*/ 0 h 2"/>
                <a:gd name="T12" fmla="*/ 0 w 3"/>
                <a:gd name="T13" fmla="*/ 0 h 2"/>
                <a:gd name="T14" fmla="*/ 0 w 3"/>
                <a:gd name="T15" fmla="*/ 2 h 2"/>
                <a:gd name="T16" fmla="*/ 3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3" y="0"/>
                  </a:moveTo>
                  <a:lnTo>
                    <a:pt x="0" y="0"/>
                  </a:lnTo>
                  <a:lnTo>
                    <a:pt x="3" y="0"/>
                  </a:lnTo>
                  <a:lnTo>
                    <a:pt x="0" y="0"/>
                  </a:lnTo>
                  <a:lnTo>
                    <a:pt x="0"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5" name="Freeform 173"/>
            <p:cNvSpPr>
              <a:spLocks/>
            </p:cNvSpPr>
            <p:nvPr/>
          </p:nvSpPr>
          <p:spPr bwMode="auto">
            <a:xfrm>
              <a:off x="1296" y="2165"/>
              <a:ext cx="18" cy="16"/>
            </a:xfrm>
            <a:custGeom>
              <a:avLst/>
              <a:gdLst>
                <a:gd name="T0" fmla="*/ 18 w 18"/>
                <a:gd name="T1" fmla="*/ 0 h 16"/>
                <a:gd name="T2" fmla="*/ 14 w 18"/>
                <a:gd name="T3" fmla="*/ 0 h 16"/>
                <a:gd name="T4" fmla="*/ 0 w 18"/>
                <a:gd name="T5" fmla="*/ 14 h 16"/>
                <a:gd name="T6" fmla="*/ 3 w 18"/>
                <a:gd name="T7" fmla="*/ 16 h 16"/>
                <a:gd name="T8" fmla="*/ 16 w 18"/>
                <a:gd name="T9" fmla="*/ 3 h 16"/>
                <a:gd name="T10" fmla="*/ 18 w 18"/>
                <a:gd name="T11" fmla="*/ 0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6">
                  <a:moveTo>
                    <a:pt x="18" y="0"/>
                  </a:moveTo>
                  <a:lnTo>
                    <a:pt x="14" y="0"/>
                  </a:lnTo>
                  <a:lnTo>
                    <a:pt x="0" y="14"/>
                  </a:lnTo>
                  <a:lnTo>
                    <a:pt x="3" y="16"/>
                  </a:lnTo>
                  <a:lnTo>
                    <a:pt x="16" y="3"/>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6" name="Freeform 174"/>
            <p:cNvSpPr>
              <a:spLocks/>
            </p:cNvSpPr>
            <p:nvPr/>
          </p:nvSpPr>
          <p:spPr bwMode="auto">
            <a:xfrm>
              <a:off x="1312" y="2194"/>
              <a:ext cx="33" cy="38"/>
            </a:xfrm>
            <a:custGeom>
              <a:avLst/>
              <a:gdLst>
                <a:gd name="T0" fmla="*/ 18 w 33"/>
                <a:gd name="T1" fmla="*/ 38 h 38"/>
                <a:gd name="T2" fmla="*/ 0 w 33"/>
                <a:gd name="T3" fmla="*/ 18 h 38"/>
                <a:gd name="T4" fmla="*/ 18 w 33"/>
                <a:gd name="T5" fmla="*/ 0 h 38"/>
                <a:gd name="T6" fmla="*/ 33 w 33"/>
                <a:gd name="T7" fmla="*/ 18 h 38"/>
                <a:gd name="T8" fmla="*/ 18 w 33"/>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8">
                  <a:moveTo>
                    <a:pt x="18" y="38"/>
                  </a:moveTo>
                  <a:lnTo>
                    <a:pt x="0" y="18"/>
                  </a:lnTo>
                  <a:lnTo>
                    <a:pt x="18" y="0"/>
                  </a:lnTo>
                  <a:lnTo>
                    <a:pt x="33" y="18"/>
                  </a:lnTo>
                  <a:lnTo>
                    <a:pt x="18" y="38"/>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7" name="Freeform 175"/>
            <p:cNvSpPr>
              <a:spLocks noEditPoints="1"/>
            </p:cNvSpPr>
            <p:nvPr/>
          </p:nvSpPr>
          <p:spPr bwMode="auto">
            <a:xfrm>
              <a:off x="1312" y="2194"/>
              <a:ext cx="35" cy="38"/>
            </a:xfrm>
            <a:custGeom>
              <a:avLst/>
              <a:gdLst>
                <a:gd name="T0" fmla="*/ 18 w 35"/>
                <a:gd name="T1" fmla="*/ 38 h 38"/>
                <a:gd name="T2" fmla="*/ 13 w 35"/>
                <a:gd name="T3" fmla="*/ 38 h 38"/>
                <a:gd name="T4" fmla="*/ 0 w 35"/>
                <a:gd name="T5" fmla="*/ 18 h 38"/>
                <a:gd name="T6" fmla="*/ 13 w 35"/>
                <a:gd name="T7" fmla="*/ 0 h 38"/>
                <a:gd name="T8" fmla="*/ 18 w 35"/>
                <a:gd name="T9" fmla="*/ 0 h 38"/>
                <a:gd name="T10" fmla="*/ 35 w 35"/>
                <a:gd name="T11" fmla="*/ 18 h 38"/>
                <a:gd name="T12" fmla="*/ 18 w 35"/>
                <a:gd name="T13" fmla="*/ 38 h 38"/>
                <a:gd name="T14" fmla="*/ 33 w 35"/>
                <a:gd name="T15" fmla="*/ 18 h 38"/>
                <a:gd name="T16" fmla="*/ 13 w 35"/>
                <a:gd name="T17" fmla="*/ 5 h 38"/>
                <a:gd name="T18" fmla="*/ 18 w 35"/>
                <a:gd name="T19" fmla="*/ 5 h 38"/>
                <a:gd name="T20" fmla="*/ 0 w 35"/>
                <a:gd name="T21" fmla="*/ 18 h 38"/>
                <a:gd name="T22" fmla="*/ 18 w 35"/>
                <a:gd name="T23" fmla="*/ 34 h 38"/>
                <a:gd name="T24" fmla="*/ 13 w 35"/>
                <a:gd name="T25" fmla="*/ 34 h 38"/>
                <a:gd name="T26" fmla="*/ 33 w 35"/>
                <a:gd name="T27" fmla="*/ 18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8">
                  <a:moveTo>
                    <a:pt x="18" y="38"/>
                  </a:moveTo>
                  <a:lnTo>
                    <a:pt x="13" y="38"/>
                  </a:lnTo>
                  <a:lnTo>
                    <a:pt x="0" y="18"/>
                  </a:lnTo>
                  <a:lnTo>
                    <a:pt x="13" y="0"/>
                  </a:lnTo>
                  <a:lnTo>
                    <a:pt x="18" y="0"/>
                  </a:lnTo>
                  <a:lnTo>
                    <a:pt x="35" y="18"/>
                  </a:lnTo>
                  <a:lnTo>
                    <a:pt x="18" y="38"/>
                  </a:lnTo>
                  <a:close/>
                  <a:moveTo>
                    <a:pt x="33" y="18"/>
                  </a:moveTo>
                  <a:lnTo>
                    <a:pt x="13" y="5"/>
                  </a:lnTo>
                  <a:lnTo>
                    <a:pt x="18" y="5"/>
                  </a:lnTo>
                  <a:lnTo>
                    <a:pt x="0" y="18"/>
                  </a:lnTo>
                  <a:lnTo>
                    <a:pt x="18" y="34"/>
                  </a:lnTo>
                  <a:lnTo>
                    <a:pt x="13" y="34"/>
                  </a:lnTo>
                  <a:lnTo>
                    <a:pt x="3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8" name="Freeform 176"/>
            <p:cNvSpPr>
              <a:spLocks/>
            </p:cNvSpPr>
            <p:nvPr/>
          </p:nvSpPr>
          <p:spPr bwMode="auto">
            <a:xfrm>
              <a:off x="1325" y="2230"/>
              <a:ext cx="5" cy="2"/>
            </a:xfrm>
            <a:custGeom>
              <a:avLst/>
              <a:gdLst>
                <a:gd name="T0" fmla="*/ 0 w 5"/>
                <a:gd name="T1" fmla="*/ 2 h 2"/>
                <a:gd name="T2" fmla="*/ 0 w 5"/>
                <a:gd name="T3" fmla="*/ 2 h 2"/>
                <a:gd name="T4" fmla="*/ 5 w 5"/>
                <a:gd name="T5" fmla="*/ 2 h 2"/>
                <a:gd name="T6" fmla="*/ 5 w 5"/>
                <a:gd name="T7" fmla="*/ 0 h 2"/>
                <a:gd name="T8" fmla="*/ 0 w 5"/>
                <a:gd name="T9" fmla="*/ 0 h 2"/>
                <a:gd name="T10" fmla="*/ 0 w 5"/>
                <a:gd name="T11" fmla="*/ 2 h 2"/>
                <a:gd name="T12" fmla="*/ 0 w 5"/>
                <a:gd name="T13" fmla="*/ 2 h 2"/>
                <a:gd name="T14" fmla="*/ 0 w 5"/>
                <a:gd name="T15" fmla="*/ 2 h 2"/>
                <a:gd name="T16" fmla="*/ 0 w 5"/>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2"/>
                  </a:moveTo>
                  <a:lnTo>
                    <a:pt x="0" y="2"/>
                  </a:lnTo>
                  <a:lnTo>
                    <a:pt x="5" y="2"/>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59" name="Freeform 177"/>
            <p:cNvSpPr>
              <a:spLocks/>
            </p:cNvSpPr>
            <p:nvPr/>
          </p:nvSpPr>
          <p:spPr bwMode="auto">
            <a:xfrm>
              <a:off x="1310" y="2212"/>
              <a:ext cx="17" cy="20"/>
            </a:xfrm>
            <a:custGeom>
              <a:avLst/>
              <a:gdLst>
                <a:gd name="T0" fmla="*/ 0 w 17"/>
                <a:gd name="T1" fmla="*/ 0 h 20"/>
                <a:gd name="T2" fmla="*/ 0 w 17"/>
                <a:gd name="T3" fmla="*/ 2 h 20"/>
                <a:gd name="T4" fmla="*/ 15 w 17"/>
                <a:gd name="T5" fmla="*/ 20 h 20"/>
                <a:gd name="T6" fmla="*/ 17 w 17"/>
                <a:gd name="T7" fmla="*/ 18 h 20"/>
                <a:gd name="T8" fmla="*/ 4 w 17"/>
                <a:gd name="T9" fmla="*/ 0 h 20"/>
                <a:gd name="T10" fmla="*/ 0 w 17"/>
                <a:gd name="T11" fmla="*/ 0 h 20"/>
                <a:gd name="T12" fmla="*/ 0 w 17"/>
                <a:gd name="T13" fmla="*/ 0 h 20"/>
                <a:gd name="T14" fmla="*/ 0 w 17"/>
                <a:gd name="T15" fmla="*/ 0 h 20"/>
                <a:gd name="T16" fmla="*/ 0 w 17"/>
                <a:gd name="T17" fmla="*/ 2 h 20"/>
                <a:gd name="T18" fmla="*/ 0 w 17"/>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0">
                  <a:moveTo>
                    <a:pt x="0" y="0"/>
                  </a:moveTo>
                  <a:lnTo>
                    <a:pt x="0" y="2"/>
                  </a:lnTo>
                  <a:lnTo>
                    <a:pt x="15" y="20"/>
                  </a:lnTo>
                  <a:lnTo>
                    <a:pt x="17" y="18"/>
                  </a:lnTo>
                  <a:lnTo>
                    <a:pt x="4"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0" name="Freeform 178"/>
            <p:cNvSpPr>
              <a:spLocks/>
            </p:cNvSpPr>
            <p:nvPr/>
          </p:nvSpPr>
          <p:spPr bwMode="auto">
            <a:xfrm>
              <a:off x="1310" y="2212"/>
              <a:ext cx="4" cy="2"/>
            </a:xfrm>
            <a:custGeom>
              <a:avLst/>
              <a:gdLst>
                <a:gd name="T0" fmla="*/ 4 w 4"/>
                <a:gd name="T1" fmla="*/ 2 h 2"/>
                <a:gd name="T2" fmla="*/ 2 w 4"/>
                <a:gd name="T3" fmla="*/ 0 h 2"/>
                <a:gd name="T4" fmla="*/ 2 w 4"/>
                <a:gd name="T5" fmla="*/ 0 h 2"/>
                <a:gd name="T6" fmla="*/ 2 w 4"/>
                <a:gd name="T7" fmla="*/ 0 h 2"/>
                <a:gd name="T8" fmla="*/ 2 w 4"/>
                <a:gd name="T9" fmla="*/ 0 h 2"/>
                <a:gd name="T10" fmla="*/ 4 w 4"/>
                <a:gd name="T11" fmla="*/ 2 h 2"/>
                <a:gd name="T12" fmla="*/ 0 w 4"/>
                <a:gd name="T13" fmla="*/ 0 h 2"/>
                <a:gd name="T14" fmla="*/ 0 w 4"/>
                <a:gd name="T15" fmla="*/ 0 h 2"/>
                <a:gd name="T16" fmla="*/ 0 w 4"/>
                <a:gd name="T17" fmla="*/ 2 h 2"/>
                <a:gd name="T18" fmla="*/ 4 w 4"/>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2"/>
                  </a:moveTo>
                  <a:lnTo>
                    <a:pt x="2" y="0"/>
                  </a:lnTo>
                  <a:lnTo>
                    <a:pt x="4" y="2"/>
                  </a:lnTo>
                  <a:lnTo>
                    <a:pt x="0" y="0"/>
                  </a:lnTo>
                  <a:lnTo>
                    <a:pt x="0"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1" name="Freeform 179"/>
            <p:cNvSpPr>
              <a:spLocks/>
            </p:cNvSpPr>
            <p:nvPr/>
          </p:nvSpPr>
          <p:spPr bwMode="auto">
            <a:xfrm>
              <a:off x="1310" y="2212"/>
              <a:ext cx="4" cy="2"/>
            </a:xfrm>
            <a:custGeom>
              <a:avLst/>
              <a:gdLst>
                <a:gd name="T0" fmla="*/ 4 w 4"/>
                <a:gd name="T1" fmla="*/ 2 h 2"/>
                <a:gd name="T2" fmla="*/ 2 w 4"/>
                <a:gd name="T3" fmla="*/ 0 h 2"/>
                <a:gd name="T4" fmla="*/ 2 w 4"/>
                <a:gd name="T5" fmla="*/ 0 h 2"/>
                <a:gd name="T6" fmla="*/ 2 w 4"/>
                <a:gd name="T7" fmla="*/ 0 h 2"/>
                <a:gd name="T8" fmla="*/ 2 w 4"/>
                <a:gd name="T9" fmla="*/ 0 h 2"/>
                <a:gd name="T10" fmla="*/ 4 w 4"/>
                <a:gd name="T11" fmla="*/ 2 h 2"/>
                <a:gd name="T12" fmla="*/ 0 w 4"/>
                <a:gd name="T13" fmla="*/ 0 h 2"/>
                <a:gd name="T14" fmla="*/ 0 w 4"/>
                <a:gd name="T15" fmla="*/ 0 h 2"/>
                <a:gd name="T16" fmla="*/ 0 w 4"/>
                <a:gd name="T17" fmla="*/ 2 h 2"/>
                <a:gd name="T18" fmla="*/ 4 w 4"/>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2"/>
                  </a:moveTo>
                  <a:lnTo>
                    <a:pt x="2" y="0"/>
                  </a:lnTo>
                  <a:lnTo>
                    <a:pt x="4" y="2"/>
                  </a:lnTo>
                  <a:lnTo>
                    <a:pt x="0" y="0"/>
                  </a:lnTo>
                  <a:lnTo>
                    <a:pt x="0"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2" name="Freeform 180"/>
            <p:cNvSpPr>
              <a:spLocks/>
            </p:cNvSpPr>
            <p:nvPr/>
          </p:nvSpPr>
          <p:spPr bwMode="auto">
            <a:xfrm>
              <a:off x="1310" y="2194"/>
              <a:ext cx="17" cy="20"/>
            </a:xfrm>
            <a:custGeom>
              <a:avLst/>
              <a:gdLst>
                <a:gd name="T0" fmla="*/ 15 w 17"/>
                <a:gd name="T1" fmla="*/ 0 h 20"/>
                <a:gd name="T2" fmla="*/ 15 w 17"/>
                <a:gd name="T3" fmla="*/ 0 h 20"/>
                <a:gd name="T4" fmla="*/ 0 w 17"/>
                <a:gd name="T5" fmla="*/ 18 h 20"/>
                <a:gd name="T6" fmla="*/ 4 w 17"/>
                <a:gd name="T7" fmla="*/ 20 h 20"/>
                <a:gd name="T8" fmla="*/ 17 w 17"/>
                <a:gd name="T9" fmla="*/ 3 h 20"/>
                <a:gd name="T10" fmla="*/ 15 w 17"/>
                <a:gd name="T11" fmla="*/ 0 h 20"/>
                <a:gd name="T12" fmla="*/ 15 w 17"/>
                <a:gd name="T13" fmla="*/ 0 h 20"/>
                <a:gd name="T14" fmla="*/ 15 w 17"/>
                <a:gd name="T15" fmla="*/ 0 h 20"/>
                <a:gd name="T16" fmla="*/ 15 w 17"/>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0">
                  <a:moveTo>
                    <a:pt x="15" y="0"/>
                  </a:moveTo>
                  <a:lnTo>
                    <a:pt x="15" y="0"/>
                  </a:lnTo>
                  <a:lnTo>
                    <a:pt x="0" y="18"/>
                  </a:lnTo>
                  <a:lnTo>
                    <a:pt x="4" y="20"/>
                  </a:lnTo>
                  <a:lnTo>
                    <a:pt x="17" y="3"/>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3" name="Freeform 181"/>
            <p:cNvSpPr>
              <a:spLocks/>
            </p:cNvSpPr>
            <p:nvPr/>
          </p:nvSpPr>
          <p:spPr bwMode="auto">
            <a:xfrm>
              <a:off x="1325" y="2194"/>
              <a:ext cx="7" cy="3"/>
            </a:xfrm>
            <a:custGeom>
              <a:avLst/>
              <a:gdLst>
                <a:gd name="T0" fmla="*/ 7 w 7"/>
                <a:gd name="T1" fmla="*/ 0 h 3"/>
                <a:gd name="T2" fmla="*/ 5 w 7"/>
                <a:gd name="T3" fmla="*/ 0 h 3"/>
                <a:gd name="T4" fmla="*/ 0 w 7"/>
                <a:gd name="T5" fmla="*/ 0 h 3"/>
                <a:gd name="T6" fmla="*/ 0 w 7"/>
                <a:gd name="T7" fmla="*/ 3 h 3"/>
                <a:gd name="T8" fmla="*/ 5 w 7"/>
                <a:gd name="T9" fmla="*/ 3 h 3"/>
                <a:gd name="T10" fmla="*/ 7 w 7"/>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7" y="0"/>
                  </a:moveTo>
                  <a:lnTo>
                    <a:pt x="5" y="0"/>
                  </a:lnTo>
                  <a:lnTo>
                    <a:pt x="0" y="0"/>
                  </a:lnTo>
                  <a:lnTo>
                    <a:pt x="0" y="3"/>
                  </a:lnTo>
                  <a:lnTo>
                    <a:pt x="5" y="3"/>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4" name="Freeform 182"/>
            <p:cNvSpPr>
              <a:spLocks/>
            </p:cNvSpPr>
            <p:nvPr/>
          </p:nvSpPr>
          <p:spPr bwMode="auto">
            <a:xfrm>
              <a:off x="1327" y="2194"/>
              <a:ext cx="23" cy="20"/>
            </a:xfrm>
            <a:custGeom>
              <a:avLst/>
              <a:gdLst>
                <a:gd name="T0" fmla="*/ 23 w 23"/>
                <a:gd name="T1" fmla="*/ 20 h 20"/>
                <a:gd name="T2" fmla="*/ 23 w 23"/>
                <a:gd name="T3" fmla="*/ 18 h 20"/>
                <a:gd name="T4" fmla="*/ 5 w 23"/>
                <a:gd name="T5" fmla="*/ 0 h 20"/>
                <a:gd name="T6" fmla="*/ 0 w 23"/>
                <a:gd name="T7" fmla="*/ 3 h 20"/>
                <a:gd name="T8" fmla="*/ 20 w 23"/>
                <a:gd name="T9" fmla="*/ 20 h 20"/>
                <a:gd name="T10" fmla="*/ 23 w 23"/>
                <a:gd name="T11" fmla="*/ 20 h 20"/>
                <a:gd name="T12" fmla="*/ 23 w 23"/>
                <a:gd name="T13" fmla="*/ 20 h 20"/>
                <a:gd name="T14" fmla="*/ 23 w 23"/>
                <a:gd name="T15" fmla="*/ 18 h 20"/>
                <a:gd name="T16" fmla="*/ 23 w 23"/>
                <a:gd name="T17" fmla="*/ 18 h 20"/>
                <a:gd name="T18" fmla="*/ 23 w 23"/>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0">
                  <a:moveTo>
                    <a:pt x="23" y="20"/>
                  </a:moveTo>
                  <a:lnTo>
                    <a:pt x="23" y="18"/>
                  </a:lnTo>
                  <a:lnTo>
                    <a:pt x="5" y="0"/>
                  </a:lnTo>
                  <a:lnTo>
                    <a:pt x="0" y="3"/>
                  </a:lnTo>
                  <a:lnTo>
                    <a:pt x="20" y="20"/>
                  </a:lnTo>
                  <a:lnTo>
                    <a:pt x="23" y="20"/>
                  </a:lnTo>
                  <a:lnTo>
                    <a:pt x="23" y="18"/>
                  </a:lnTo>
                  <a:lnTo>
                    <a:pt x="23"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5" name="Freeform 183"/>
            <p:cNvSpPr>
              <a:spLocks/>
            </p:cNvSpPr>
            <p:nvPr/>
          </p:nvSpPr>
          <p:spPr bwMode="auto">
            <a:xfrm>
              <a:off x="1347" y="2212"/>
              <a:ext cx="3" cy="2"/>
            </a:xfrm>
            <a:custGeom>
              <a:avLst/>
              <a:gdLst>
                <a:gd name="T0" fmla="*/ 0 w 3"/>
                <a:gd name="T1" fmla="*/ 0 h 2"/>
                <a:gd name="T2" fmla="*/ 0 w 3"/>
                <a:gd name="T3" fmla="*/ 0 h 2"/>
                <a:gd name="T4" fmla="*/ 0 w 3"/>
                <a:gd name="T5" fmla="*/ 0 h 2"/>
                <a:gd name="T6" fmla="*/ 0 w 3"/>
                <a:gd name="T7" fmla="*/ 0 h 2"/>
                <a:gd name="T8" fmla="*/ 0 w 3"/>
                <a:gd name="T9" fmla="*/ 0 h 2"/>
                <a:gd name="T10" fmla="*/ 0 w 3"/>
                <a:gd name="T11" fmla="*/ 0 h 2"/>
                <a:gd name="T12" fmla="*/ 3 w 3"/>
                <a:gd name="T13" fmla="*/ 2 h 2"/>
                <a:gd name="T14" fmla="*/ 3 w 3"/>
                <a:gd name="T15" fmla="*/ 0 h 2"/>
                <a:gd name="T16" fmla="*/ 3 w 3"/>
                <a:gd name="T17" fmla="*/ 0 h 2"/>
                <a:gd name="T18" fmla="*/ 0 w 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
                  <a:moveTo>
                    <a:pt x="0" y="0"/>
                  </a:moveTo>
                  <a:lnTo>
                    <a:pt x="0" y="0"/>
                  </a:lnTo>
                  <a:lnTo>
                    <a:pt x="3" y="2"/>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6" name="Freeform 184"/>
            <p:cNvSpPr>
              <a:spLocks/>
            </p:cNvSpPr>
            <p:nvPr/>
          </p:nvSpPr>
          <p:spPr bwMode="auto">
            <a:xfrm>
              <a:off x="1347" y="2212"/>
              <a:ext cx="3" cy="2"/>
            </a:xfrm>
            <a:custGeom>
              <a:avLst/>
              <a:gdLst>
                <a:gd name="T0" fmla="*/ 0 w 3"/>
                <a:gd name="T1" fmla="*/ 0 h 2"/>
                <a:gd name="T2" fmla="*/ 0 w 3"/>
                <a:gd name="T3" fmla="*/ 0 h 2"/>
                <a:gd name="T4" fmla="*/ 0 w 3"/>
                <a:gd name="T5" fmla="*/ 0 h 2"/>
                <a:gd name="T6" fmla="*/ 0 w 3"/>
                <a:gd name="T7" fmla="*/ 0 h 2"/>
                <a:gd name="T8" fmla="*/ 0 w 3"/>
                <a:gd name="T9" fmla="*/ 0 h 2"/>
                <a:gd name="T10" fmla="*/ 0 w 3"/>
                <a:gd name="T11" fmla="*/ 0 h 2"/>
                <a:gd name="T12" fmla="*/ 3 w 3"/>
                <a:gd name="T13" fmla="*/ 2 h 2"/>
                <a:gd name="T14" fmla="*/ 3 w 3"/>
                <a:gd name="T15" fmla="*/ 0 h 2"/>
                <a:gd name="T16" fmla="*/ 3 w 3"/>
                <a:gd name="T17" fmla="*/ 0 h 2"/>
                <a:gd name="T18" fmla="*/ 0 w 3"/>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
                  <a:moveTo>
                    <a:pt x="0" y="0"/>
                  </a:moveTo>
                  <a:lnTo>
                    <a:pt x="0" y="0"/>
                  </a:lnTo>
                  <a:lnTo>
                    <a:pt x="3" y="2"/>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7" name="Freeform 185"/>
            <p:cNvSpPr>
              <a:spLocks/>
            </p:cNvSpPr>
            <p:nvPr/>
          </p:nvSpPr>
          <p:spPr bwMode="auto">
            <a:xfrm>
              <a:off x="1327" y="2212"/>
              <a:ext cx="23" cy="20"/>
            </a:xfrm>
            <a:custGeom>
              <a:avLst/>
              <a:gdLst>
                <a:gd name="T0" fmla="*/ 3 w 23"/>
                <a:gd name="T1" fmla="*/ 20 h 20"/>
                <a:gd name="T2" fmla="*/ 5 w 23"/>
                <a:gd name="T3" fmla="*/ 20 h 20"/>
                <a:gd name="T4" fmla="*/ 23 w 23"/>
                <a:gd name="T5" fmla="*/ 2 h 20"/>
                <a:gd name="T6" fmla="*/ 20 w 23"/>
                <a:gd name="T7" fmla="*/ 0 h 20"/>
                <a:gd name="T8" fmla="*/ 0 w 23"/>
                <a:gd name="T9" fmla="*/ 18 h 20"/>
                <a:gd name="T10" fmla="*/ 3 w 23"/>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3" y="20"/>
                  </a:moveTo>
                  <a:lnTo>
                    <a:pt x="5" y="20"/>
                  </a:lnTo>
                  <a:lnTo>
                    <a:pt x="23" y="2"/>
                  </a:lnTo>
                  <a:lnTo>
                    <a:pt x="20" y="0"/>
                  </a:lnTo>
                  <a:lnTo>
                    <a:pt x="0" y="18"/>
                  </a:lnTo>
                  <a:lnTo>
                    <a:pt x="3"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8" name="Freeform 186"/>
            <p:cNvSpPr>
              <a:spLocks/>
            </p:cNvSpPr>
            <p:nvPr/>
          </p:nvSpPr>
          <p:spPr bwMode="auto">
            <a:xfrm>
              <a:off x="1345" y="2212"/>
              <a:ext cx="2" cy="2"/>
            </a:xfrm>
            <a:custGeom>
              <a:avLst/>
              <a:gdLst>
                <a:gd name="T0" fmla="*/ 0 w 2"/>
                <a:gd name="T1" fmla="*/ 0 h 2"/>
                <a:gd name="T2" fmla="*/ 0 w 2"/>
                <a:gd name="T3" fmla="*/ 0 h 2"/>
                <a:gd name="T4" fmla="*/ 0 w 2"/>
                <a:gd name="T5" fmla="*/ 0 h 2"/>
                <a:gd name="T6" fmla="*/ 0 w 2"/>
                <a:gd name="T7" fmla="*/ 0 h 2"/>
                <a:gd name="T8" fmla="*/ 0 w 2"/>
                <a:gd name="T9" fmla="*/ 0 h 2"/>
                <a:gd name="T10" fmla="*/ 0 w 2"/>
                <a:gd name="T11" fmla="*/ 0 h 2"/>
                <a:gd name="T12" fmla="*/ 0 w 2"/>
                <a:gd name="T13" fmla="*/ 2 h 2"/>
                <a:gd name="T14" fmla="*/ 2 w 2"/>
                <a:gd name="T15" fmla="*/ 0 h 2"/>
                <a:gd name="T16" fmla="*/ 0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0"/>
                  </a:moveTo>
                  <a:lnTo>
                    <a:pt x="0" y="0"/>
                  </a:lnTo>
                  <a:lnTo>
                    <a:pt x="0" y="2"/>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69" name="Freeform 187"/>
            <p:cNvSpPr>
              <a:spLocks/>
            </p:cNvSpPr>
            <p:nvPr/>
          </p:nvSpPr>
          <p:spPr bwMode="auto">
            <a:xfrm>
              <a:off x="1325" y="2197"/>
              <a:ext cx="20" cy="17"/>
            </a:xfrm>
            <a:custGeom>
              <a:avLst/>
              <a:gdLst>
                <a:gd name="T0" fmla="*/ 0 w 20"/>
                <a:gd name="T1" fmla="*/ 0 h 17"/>
                <a:gd name="T2" fmla="*/ 0 w 20"/>
                <a:gd name="T3" fmla="*/ 4 h 17"/>
                <a:gd name="T4" fmla="*/ 18 w 20"/>
                <a:gd name="T5" fmla="*/ 17 h 17"/>
                <a:gd name="T6" fmla="*/ 20 w 20"/>
                <a:gd name="T7" fmla="*/ 15 h 17"/>
                <a:gd name="T8" fmla="*/ 2 w 20"/>
                <a:gd name="T9" fmla="*/ 0 h 17"/>
                <a:gd name="T10" fmla="*/ 0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0" y="0"/>
                  </a:moveTo>
                  <a:lnTo>
                    <a:pt x="0" y="4"/>
                  </a:lnTo>
                  <a:lnTo>
                    <a:pt x="18" y="17"/>
                  </a:lnTo>
                  <a:lnTo>
                    <a:pt x="20" y="15"/>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0" name="Freeform 188"/>
            <p:cNvSpPr>
              <a:spLocks/>
            </p:cNvSpPr>
            <p:nvPr/>
          </p:nvSpPr>
          <p:spPr bwMode="auto">
            <a:xfrm>
              <a:off x="1325" y="2197"/>
              <a:ext cx="7" cy="4"/>
            </a:xfrm>
            <a:custGeom>
              <a:avLst/>
              <a:gdLst>
                <a:gd name="T0" fmla="*/ 7 w 7"/>
                <a:gd name="T1" fmla="*/ 4 h 4"/>
                <a:gd name="T2" fmla="*/ 5 w 7"/>
                <a:gd name="T3" fmla="*/ 0 h 4"/>
                <a:gd name="T4" fmla="*/ 0 w 7"/>
                <a:gd name="T5" fmla="*/ 0 h 4"/>
                <a:gd name="T6" fmla="*/ 0 w 7"/>
                <a:gd name="T7" fmla="*/ 4 h 4"/>
                <a:gd name="T8" fmla="*/ 5 w 7"/>
                <a:gd name="T9" fmla="*/ 4 h 4"/>
                <a:gd name="T10" fmla="*/ 7 w 7"/>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5" y="0"/>
                  </a:lnTo>
                  <a:lnTo>
                    <a:pt x="0" y="0"/>
                  </a:lnTo>
                  <a:lnTo>
                    <a:pt x="0" y="4"/>
                  </a:lnTo>
                  <a:lnTo>
                    <a:pt x="5" y="4"/>
                  </a:lnTo>
                  <a:lnTo>
                    <a:pt x="7"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1" name="Freeform 189"/>
            <p:cNvSpPr>
              <a:spLocks/>
            </p:cNvSpPr>
            <p:nvPr/>
          </p:nvSpPr>
          <p:spPr bwMode="auto">
            <a:xfrm>
              <a:off x="1310" y="2197"/>
              <a:ext cx="22" cy="17"/>
            </a:xfrm>
            <a:custGeom>
              <a:avLst/>
              <a:gdLst>
                <a:gd name="T0" fmla="*/ 0 w 22"/>
                <a:gd name="T1" fmla="*/ 17 h 17"/>
                <a:gd name="T2" fmla="*/ 2 w 22"/>
                <a:gd name="T3" fmla="*/ 17 h 17"/>
                <a:gd name="T4" fmla="*/ 22 w 22"/>
                <a:gd name="T5" fmla="*/ 4 h 17"/>
                <a:gd name="T6" fmla="*/ 20 w 22"/>
                <a:gd name="T7" fmla="*/ 0 h 17"/>
                <a:gd name="T8" fmla="*/ 0 w 22"/>
                <a:gd name="T9" fmla="*/ 15 h 17"/>
                <a:gd name="T10" fmla="*/ 0 w 22"/>
                <a:gd name="T11" fmla="*/ 17 h 17"/>
                <a:gd name="T12" fmla="*/ 0 w 22"/>
                <a:gd name="T13" fmla="*/ 15 h 17"/>
                <a:gd name="T14" fmla="*/ 0 w 22"/>
                <a:gd name="T15" fmla="*/ 15 h 17"/>
                <a:gd name="T16" fmla="*/ 0 w 22"/>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7">
                  <a:moveTo>
                    <a:pt x="0" y="17"/>
                  </a:moveTo>
                  <a:lnTo>
                    <a:pt x="2" y="17"/>
                  </a:lnTo>
                  <a:lnTo>
                    <a:pt x="22" y="4"/>
                  </a:lnTo>
                  <a:lnTo>
                    <a:pt x="20" y="0"/>
                  </a:lnTo>
                  <a:lnTo>
                    <a:pt x="0" y="15"/>
                  </a:lnTo>
                  <a:lnTo>
                    <a:pt x="0" y="17"/>
                  </a:lnTo>
                  <a:lnTo>
                    <a:pt x="0" y="15"/>
                  </a:lnTo>
                  <a:lnTo>
                    <a:pt x="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2" name="Freeform 190"/>
            <p:cNvSpPr>
              <a:spLocks/>
            </p:cNvSpPr>
            <p:nvPr/>
          </p:nvSpPr>
          <p:spPr bwMode="auto">
            <a:xfrm>
              <a:off x="1310" y="2212"/>
              <a:ext cx="2" cy="2"/>
            </a:xfrm>
            <a:custGeom>
              <a:avLst/>
              <a:gdLst>
                <a:gd name="T0" fmla="*/ 0 w 2"/>
                <a:gd name="T1" fmla="*/ 2 h 2"/>
                <a:gd name="T2" fmla="*/ 2 w 2"/>
                <a:gd name="T3" fmla="*/ 0 h 2"/>
                <a:gd name="T4" fmla="*/ 2 w 2"/>
                <a:gd name="T5" fmla="*/ 0 h 2"/>
                <a:gd name="T6" fmla="*/ 2 w 2"/>
                <a:gd name="T7" fmla="*/ 0 h 2"/>
                <a:gd name="T8" fmla="*/ 2 w 2"/>
                <a:gd name="T9" fmla="*/ 0 h 2"/>
                <a:gd name="T10" fmla="*/ 0 w 2"/>
                <a:gd name="T11" fmla="*/ 2 h 2"/>
                <a:gd name="T12" fmla="*/ 0 w 2"/>
                <a:gd name="T13" fmla="*/ 0 h 2"/>
                <a:gd name="T14" fmla="*/ 0 w 2"/>
                <a:gd name="T15" fmla="*/ 0 h 2"/>
                <a:gd name="T16" fmla="*/ 0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2" y="0"/>
                  </a:lnTo>
                  <a:lnTo>
                    <a:pt x="0"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3" name="Freeform 191"/>
            <p:cNvSpPr>
              <a:spLocks/>
            </p:cNvSpPr>
            <p:nvPr/>
          </p:nvSpPr>
          <p:spPr bwMode="auto">
            <a:xfrm>
              <a:off x="1310" y="2212"/>
              <a:ext cx="22" cy="18"/>
            </a:xfrm>
            <a:custGeom>
              <a:avLst/>
              <a:gdLst>
                <a:gd name="T0" fmla="*/ 20 w 22"/>
                <a:gd name="T1" fmla="*/ 18 h 18"/>
                <a:gd name="T2" fmla="*/ 22 w 22"/>
                <a:gd name="T3" fmla="*/ 13 h 18"/>
                <a:gd name="T4" fmla="*/ 2 w 22"/>
                <a:gd name="T5" fmla="*/ 0 h 18"/>
                <a:gd name="T6" fmla="*/ 0 w 22"/>
                <a:gd name="T7" fmla="*/ 2 h 18"/>
                <a:gd name="T8" fmla="*/ 20 w 22"/>
                <a:gd name="T9" fmla="*/ 18 h 18"/>
                <a:gd name="T10" fmla="*/ 20 w 22"/>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8">
                  <a:moveTo>
                    <a:pt x="20" y="18"/>
                  </a:moveTo>
                  <a:lnTo>
                    <a:pt x="22" y="13"/>
                  </a:lnTo>
                  <a:lnTo>
                    <a:pt x="2" y="0"/>
                  </a:lnTo>
                  <a:lnTo>
                    <a:pt x="0" y="2"/>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4" name="Freeform 192"/>
            <p:cNvSpPr>
              <a:spLocks/>
            </p:cNvSpPr>
            <p:nvPr/>
          </p:nvSpPr>
          <p:spPr bwMode="auto">
            <a:xfrm>
              <a:off x="1325" y="2225"/>
              <a:ext cx="5" cy="5"/>
            </a:xfrm>
            <a:custGeom>
              <a:avLst/>
              <a:gdLst>
                <a:gd name="T0" fmla="*/ 0 w 5"/>
                <a:gd name="T1" fmla="*/ 0 h 5"/>
                <a:gd name="T2" fmla="*/ 0 w 5"/>
                <a:gd name="T3" fmla="*/ 5 h 5"/>
                <a:gd name="T4" fmla="*/ 5 w 5"/>
                <a:gd name="T5" fmla="*/ 5 h 5"/>
                <a:gd name="T6" fmla="*/ 5 w 5"/>
                <a:gd name="T7" fmla="*/ 0 h 5"/>
                <a:gd name="T8" fmla="*/ 0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lnTo>
                    <a:pt x="0" y="5"/>
                  </a:lnTo>
                  <a:lnTo>
                    <a:pt x="5" y="5"/>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5" name="Freeform 193"/>
            <p:cNvSpPr>
              <a:spLocks/>
            </p:cNvSpPr>
            <p:nvPr/>
          </p:nvSpPr>
          <p:spPr bwMode="auto">
            <a:xfrm>
              <a:off x="1325" y="2212"/>
              <a:ext cx="22" cy="18"/>
            </a:xfrm>
            <a:custGeom>
              <a:avLst/>
              <a:gdLst>
                <a:gd name="T0" fmla="*/ 20 w 22"/>
                <a:gd name="T1" fmla="*/ 0 h 18"/>
                <a:gd name="T2" fmla="*/ 18 w 22"/>
                <a:gd name="T3" fmla="*/ 0 h 18"/>
                <a:gd name="T4" fmla="*/ 0 w 22"/>
                <a:gd name="T5" fmla="*/ 13 h 18"/>
                <a:gd name="T6" fmla="*/ 2 w 22"/>
                <a:gd name="T7" fmla="*/ 18 h 18"/>
                <a:gd name="T8" fmla="*/ 20 w 22"/>
                <a:gd name="T9" fmla="*/ 2 h 18"/>
                <a:gd name="T10" fmla="*/ 20 w 22"/>
                <a:gd name="T11" fmla="*/ 0 h 18"/>
                <a:gd name="T12" fmla="*/ 20 w 22"/>
                <a:gd name="T13" fmla="*/ 2 h 18"/>
                <a:gd name="T14" fmla="*/ 22 w 22"/>
                <a:gd name="T15" fmla="*/ 0 h 18"/>
                <a:gd name="T16" fmla="*/ 20 w 2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0" y="0"/>
                  </a:moveTo>
                  <a:lnTo>
                    <a:pt x="18" y="0"/>
                  </a:lnTo>
                  <a:lnTo>
                    <a:pt x="0" y="13"/>
                  </a:lnTo>
                  <a:lnTo>
                    <a:pt x="2" y="18"/>
                  </a:lnTo>
                  <a:lnTo>
                    <a:pt x="20" y="2"/>
                  </a:lnTo>
                  <a:lnTo>
                    <a:pt x="20" y="0"/>
                  </a:lnTo>
                  <a:lnTo>
                    <a:pt x="20" y="2"/>
                  </a:lnTo>
                  <a:lnTo>
                    <a:pt x="22"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6" name="Freeform 194"/>
            <p:cNvSpPr>
              <a:spLocks/>
            </p:cNvSpPr>
            <p:nvPr/>
          </p:nvSpPr>
          <p:spPr bwMode="auto">
            <a:xfrm>
              <a:off x="1345" y="2148"/>
              <a:ext cx="31" cy="33"/>
            </a:xfrm>
            <a:custGeom>
              <a:avLst/>
              <a:gdLst>
                <a:gd name="T0" fmla="*/ 13 w 31"/>
                <a:gd name="T1" fmla="*/ 33 h 33"/>
                <a:gd name="T2" fmla="*/ 0 w 31"/>
                <a:gd name="T3" fmla="*/ 15 h 33"/>
                <a:gd name="T4" fmla="*/ 13 w 31"/>
                <a:gd name="T5" fmla="*/ 0 h 33"/>
                <a:gd name="T6" fmla="*/ 31 w 31"/>
                <a:gd name="T7" fmla="*/ 15 h 33"/>
                <a:gd name="T8" fmla="*/ 13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3" y="33"/>
                  </a:moveTo>
                  <a:lnTo>
                    <a:pt x="0" y="15"/>
                  </a:lnTo>
                  <a:lnTo>
                    <a:pt x="13" y="0"/>
                  </a:lnTo>
                  <a:lnTo>
                    <a:pt x="31" y="15"/>
                  </a:lnTo>
                  <a:lnTo>
                    <a:pt x="13"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7" name="Freeform 195"/>
            <p:cNvSpPr>
              <a:spLocks noEditPoints="1"/>
            </p:cNvSpPr>
            <p:nvPr/>
          </p:nvSpPr>
          <p:spPr bwMode="auto">
            <a:xfrm>
              <a:off x="1341" y="2146"/>
              <a:ext cx="40" cy="35"/>
            </a:xfrm>
            <a:custGeom>
              <a:avLst/>
              <a:gdLst>
                <a:gd name="T0" fmla="*/ 22 w 40"/>
                <a:gd name="T1" fmla="*/ 35 h 35"/>
                <a:gd name="T2" fmla="*/ 17 w 40"/>
                <a:gd name="T3" fmla="*/ 35 h 35"/>
                <a:gd name="T4" fmla="*/ 0 w 40"/>
                <a:gd name="T5" fmla="*/ 19 h 35"/>
                <a:gd name="T6" fmla="*/ 0 w 40"/>
                <a:gd name="T7" fmla="*/ 17 h 35"/>
                <a:gd name="T8" fmla="*/ 17 w 40"/>
                <a:gd name="T9" fmla="*/ 0 h 35"/>
                <a:gd name="T10" fmla="*/ 22 w 40"/>
                <a:gd name="T11" fmla="*/ 0 h 35"/>
                <a:gd name="T12" fmla="*/ 35 w 40"/>
                <a:gd name="T13" fmla="*/ 17 h 35"/>
                <a:gd name="T14" fmla="*/ 40 w 40"/>
                <a:gd name="T15" fmla="*/ 17 h 35"/>
                <a:gd name="T16" fmla="*/ 35 w 40"/>
                <a:gd name="T17" fmla="*/ 19 h 35"/>
                <a:gd name="T18" fmla="*/ 22 w 40"/>
                <a:gd name="T19" fmla="*/ 35 h 35"/>
                <a:gd name="T20" fmla="*/ 35 w 40"/>
                <a:gd name="T21" fmla="*/ 17 h 35"/>
                <a:gd name="T22" fmla="*/ 35 w 40"/>
                <a:gd name="T23" fmla="*/ 19 h 35"/>
                <a:gd name="T24" fmla="*/ 17 w 40"/>
                <a:gd name="T25" fmla="*/ 2 h 35"/>
                <a:gd name="T26" fmla="*/ 22 w 40"/>
                <a:gd name="T27" fmla="*/ 2 h 35"/>
                <a:gd name="T28" fmla="*/ 4 w 40"/>
                <a:gd name="T29" fmla="*/ 19 h 35"/>
                <a:gd name="T30" fmla="*/ 4 w 40"/>
                <a:gd name="T31" fmla="*/ 17 h 35"/>
                <a:gd name="T32" fmla="*/ 22 w 40"/>
                <a:gd name="T33" fmla="*/ 35 h 35"/>
                <a:gd name="T34" fmla="*/ 17 w 40"/>
                <a:gd name="T35" fmla="*/ 35 h 35"/>
                <a:gd name="T36" fmla="*/ 35 w 40"/>
                <a:gd name="T37" fmla="*/ 17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5">
                  <a:moveTo>
                    <a:pt x="22" y="35"/>
                  </a:moveTo>
                  <a:lnTo>
                    <a:pt x="17" y="35"/>
                  </a:lnTo>
                  <a:lnTo>
                    <a:pt x="0" y="19"/>
                  </a:lnTo>
                  <a:lnTo>
                    <a:pt x="0" y="17"/>
                  </a:lnTo>
                  <a:lnTo>
                    <a:pt x="17" y="0"/>
                  </a:lnTo>
                  <a:lnTo>
                    <a:pt x="22" y="0"/>
                  </a:lnTo>
                  <a:lnTo>
                    <a:pt x="35" y="17"/>
                  </a:lnTo>
                  <a:lnTo>
                    <a:pt x="40" y="17"/>
                  </a:lnTo>
                  <a:lnTo>
                    <a:pt x="35" y="19"/>
                  </a:lnTo>
                  <a:lnTo>
                    <a:pt x="22" y="35"/>
                  </a:lnTo>
                  <a:close/>
                  <a:moveTo>
                    <a:pt x="35" y="17"/>
                  </a:moveTo>
                  <a:lnTo>
                    <a:pt x="35" y="19"/>
                  </a:lnTo>
                  <a:lnTo>
                    <a:pt x="17" y="2"/>
                  </a:lnTo>
                  <a:lnTo>
                    <a:pt x="22" y="2"/>
                  </a:lnTo>
                  <a:lnTo>
                    <a:pt x="4" y="19"/>
                  </a:lnTo>
                  <a:lnTo>
                    <a:pt x="4" y="17"/>
                  </a:lnTo>
                  <a:lnTo>
                    <a:pt x="22" y="35"/>
                  </a:lnTo>
                  <a:lnTo>
                    <a:pt x="17" y="35"/>
                  </a:lnTo>
                  <a:lnTo>
                    <a:pt x="35"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8" name="Freeform 196"/>
            <p:cNvSpPr>
              <a:spLocks/>
            </p:cNvSpPr>
            <p:nvPr/>
          </p:nvSpPr>
          <p:spPr bwMode="auto">
            <a:xfrm>
              <a:off x="1358" y="2179"/>
              <a:ext cx="5" cy="4"/>
            </a:xfrm>
            <a:custGeom>
              <a:avLst/>
              <a:gdLst>
                <a:gd name="T0" fmla="*/ 0 w 5"/>
                <a:gd name="T1" fmla="*/ 4 h 4"/>
                <a:gd name="T2" fmla="*/ 0 w 5"/>
                <a:gd name="T3" fmla="*/ 4 h 4"/>
                <a:gd name="T4" fmla="*/ 5 w 5"/>
                <a:gd name="T5" fmla="*/ 4 h 4"/>
                <a:gd name="T6" fmla="*/ 5 w 5"/>
                <a:gd name="T7" fmla="*/ 0 h 4"/>
                <a:gd name="T8" fmla="*/ 0 w 5"/>
                <a:gd name="T9" fmla="*/ 0 h 4"/>
                <a:gd name="T10" fmla="*/ 0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4"/>
                  </a:moveTo>
                  <a:lnTo>
                    <a:pt x="0" y="4"/>
                  </a:lnTo>
                  <a:lnTo>
                    <a:pt x="5" y="4"/>
                  </a:lnTo>
                  <a:lnTo>
                    <a:pt x="5"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79" name="Freeform 197"/>
            <p:cNvSpPr>
              <a:spLocks/>
            </p:cNvSpPr>
            <p:nvPr/>
          </p:nvSpPr>
          <p:spPr bwMode="auto">
            <a:xfrm>
              <a:off x="1338" y="2165"/>
              <a:ext cx="23" cy="18"/>
            </a:xfrm>
            <a:custGeom>
              <a:avLst/>
              <a:gdLst>
                <a:gd name="T0" fmla="*/ 0 w 23"/>
                <a:gd name="T1" fmla="*/ 0 h 18"/>
                <a:gd name="T2" fmla="*/ 0 w 23"/>
                <a:gd name="T3" fmla="*/ 3 h 18"/>
                <a:gd name="T4" fmla="*/ 20 w 23"/>
                <a:gd name="T5" fmla="*/ 18 h 18"/>
                <a:gd name="T6" fmla="*/ 23 w 23"/>
                <a:gd name="T7" fmla="*/ 14 h 18"/>
                <a:gd name="T8" fmla="*/ 3 w 23"/>
                <a:gd name="T9" fmla="*/ 0 h 18"/>
                <a:gd name="T10" fmla="*/ 0 w 23"/>
                <a:gd name="T11" fmla="*/ 0 h 18"/>
                <a:gd name="T12" fmla="*/ 0 w 23"/>
                <a:gd name="T13" fmla="*/ 0 h 18"/>
                <a:gd name="T14" fmla="*/ 0 w 23"/>
                <a:gd name="T15" fmla="*/ 3 h 18"/>
                <a:gd name="T16" fmla="*/ 0 w 23"/>
                <a:gd name="T17" fmla="*/ 3 h 18"/>
                <a:gd name="T18" fmla="*/ 0 w 23"/>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18">
                  <a:moveTo>
                    <a:pt x="0" y="0"/>
                  </a:moveTo>
                  <a:lnTo>
                    <a:pt x="0" y="3"/>
                  </a:lnTo>
                  <a:lnTo>
                    <a:pt x="20" y="18"/>
                  </a:lnTo>
                  <a:lnTo>
                    <a:pt x="23" y="14"/>
                  </a:lnTo>
                  <a:lnTo>
                    <a:pt x="3" y="0"/>
                  </a:lnTo>
                  <a:lnTo>
                    <a:pt x="0" y="0"/>
                  </a:lnTo>
                  <a:lnTo>
                    <a:pt x="0"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0" name="Freeform 198"/>
            <p:cNvSpPr>
              <a:spLocks/>
            </p:cNvSpPr>
            <p:nvPr/>
          </p:nvSpPr>
          <p:spPr bwMode="auto">
            <a:xfrm>
              <a:off x="1338" y="2161"/>
              <a:ext cx="5" cy="4"/>
            </a:xfrm>
            <a:custGeom>
              <a:avLst/>
              <a:gdLst>
                <a:gd name="T0" fmla="*/ 0 w 5"/>
                <a:gd name="T1" fmla="*/ 0 h 4"/>
                <a:gd name="T2" fmla="*/ 0 w 5"/>
                <a:gd name="T3" fmla="*/ 2 h 4"/>
                <a:gd name="T4" fmla="*/ 0 w 5"/>
                <a:gd name="T5" fmla="*/ 4 h 4"/>
                <a:gd name="T6" fmla="*/ 5 w 5"/>
                <a:gd name="T7" fmla="*/ 4 h 4"/>
                <a:gd name="T8" fmla="*/ 5 w 5"/>
                <a:gd name="T9" fmla="*/ 2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2"/>
                  </a:lnTo>
                  <a:lnTo>
                    <a:pt x="0" y="4"/>
                  </a:lnTo>
                  <a:lnTo>
                    <a:pt x="5" y="4"/>
                  </a:lnTo>
                  <a:lnTo>
                    <a:pt x="5"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1" name="Freeform 200"/>
            <p:cNvSpPr>
              <a:spLocks/>
            </p:cNvSpPr>
            <p:nvPr/>
          </p:nvSpPr>
          <p:spPr bwMode="auto">
            <a:xfrm>
              <a:off x="1338" y="2143"/>
              <a:ext cx="23" cy="20"/>
            </a:xfrm>
            <a:custGeom>
              <a:avLst/>
              <a:gdLst>
                <a:gd name="T0" fmla="*/ 20 w 23"/>
                <a:gd name="T1" fmla="*/ 0 h 20"/>
                <a:gd name="T2" fmla="*/ 18 w 23"/>
                <a:gd name="T3" fmla="*/ 0 h 20"/>
                <a:gd name="T4" fmla="*/ 0 w 23"/>
                <a:gd name="T5" fmla="*/ 18 h 20"/>
                <a:gd name="T6" fmla="*/ 3 w 23"/>
                <a:gd name="T7" fmla="*/ 20 h 20"/>
                <a:gd name="T8" fmla="*/ 23 w 23"/>
                <a:gd name="T9" fmla="*/ 3 h 20"/>
                <a:gd name="T10" fmla="*/ 20 w 23"/>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20" y="0"/>
                  </a:moveTo>
                  <a:lnTo>
                    <a:pt x="18" y="0"/>
                  </a:lnTo>
                  <a:lnTo>
                    <a:pt x="0" y="18"/>
                  </a:lnTo>
                  <a:lnTo>
                    <a:pt x="3" y="20"/>
                  </a:lnTo>
                  <a:lnTo>
                    <a:pt x="23" y="3"/>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2" name="Freeform 201"/>
            <p:cNvSpPr>
              <a:spLocks/>
            </p:cNvSpPr>
            <p:nvPr/>
          </p:nvSpPr>
          <p:spPr bwMode="auto">
            <a:xfrm>
              <a:off x="1358" y="2143"/>
              <a:ext cx="5" cy="3"/>
            </a:xfrm>
            <a:custGeom>
              <a:avLst/>
              <a:gdLst>
                <a:gd name="T0" fmla="*/ 5 w 5"/>
                <a:gd name="T1" fmla="*/ 0 h 3"/>
                <a:gd name="T2" fmla="*/ 5 w 5"/>
                <a:gd name="T3" fmla="*/ 0 h 3"/>
                <a:gd name="T4" fmla="*/ 0 w 5"/>
                <a:gd name="T5" fmla="*/ 0 h 3"/>
                <a:gd name="T6" fmla="*/ 0 w 5"/>
                <a:gd name="T7" fmla="*/ 3 h 3"/>
                <a:gd name="T8" fmla="*/ 5 w 5"/>
                <a:gd name="T9" fmla="*/ 3 h 3"/>
                <a:gd name="T10" fmla="*/ 5 w 5"/>
                <a:gd name="T11" fmla="*/ 0 h 3"/>
                <a:gd name="T12" fmla="*/ 5 w 5"/>
                <a:gd name="T13" fmla="*/ 0 h 3"/>
                <a:gd name="T14" fmla="*/ 5 w 5"/>
                <a:gd name="T15" fmla="*/ 0 h 3"/>
                <a:gd name="T16" fmla="*/ 5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5" y="0"/>
                  </a:moveTo>
                  <a:lnTo>
                    <a:pt x="5" y="0"/>
                  </a:lnTo>
                  <a:lnTo>
                    <a:pt x="0" y="0"/>
                  </a:lnTo>
                  <a:lnTo>
                    <a:pt x="0" y="3"/>
                  </a:lnTo>
                  <a:lnTo>
                    <a:pt x="5" y="3"/>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3" name="Freeform 202"/>
            <p:cNvSpPr>
              <a:spLocks/>
            </p:cNvSpPr>
            <p:nvPr/>
          </p:nvSpPr>
          <p:spPr bwMode="auto">
            <a:xfrm>
              <a:off x="1361" y="2143"/>
              <a:ext cx="17" cy="22"/>
            </a:xfrm>
            <a:custGeom>
              <a:avLst/>
              <a:gdLst>
                <a:gd name="T0" fmla="*/ 15 w 17"/>
                <a:gd name="T1" fmla="*/ 22 h 22"/>
                <a:gd name="T2" fmla="*/ 17 w 17"/>
                <a:gd name="T3" fmla="*/ 18 h 22"/>
                <a:gd name="T4" fmla="*/ 2 w 17"/>
                <a:gd name="T5" fmla="*/ 0 h 22"/>
                <a:gd name="T6" fmla="*/ 0 w 17"/>
                <a:gd name="T7" fmla="*/ 3 h 22"/>
                <a:gd name="T8" fmla="*/ 15 w 17"/>
                <a:gd name="T9" fmla="*/ 20 h 22"/>
                <a:gd name="T10" fmla="*/ 15 w 17"/>
                <a:gd name="T11" fmla="*/ 22 h 22"/>
                <a:gd name="T12" fmla="*/ 15 w 17"/>
                <a:gd name="T13" fmla="*/ 20 h 22"/>
                <a:gd name="T14" fmla="*/ 15 w 17"/>
                <a:gd name="T15" fmla="*/ 22 h 22"/>
                <a:gd name="T16" fmla="*/ 15 w 17"/>
                <a:gd name="T17" fmla="*/ 2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15" y="22"/>
                  </a:moveTo>
                  <a:lnTo>
                    <a:pt x="17" y="18"/>
                  </a:lnTo>
                  <a:lnTo>
                    <a:pt x="2" y="0"/>
                  </a:lnTo>
                  <a:lnTo>
                    <a:pt x="0" y="3"/>
                  </a:lnTo>
                  <a:lnTo>
                    <a:pt x="15" y="20"/>
                  </a:lnTo>
                  <a:lnTo>
                    <a:pt x="15" y="22"/>
                  </a:lnTo>
                  <a:lnTo>
                    <a:pt x="15" y="20"/>
                  </a:lnTo>
                  <a:lnTo>
                    <a:pt x="15"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4" name="Freeform 203"/>
            <p:cNvSpPr>
              <a:spLocks/>
            </p:cNvSpPr>
            <p:nvPr/>
          </p:nvSpPr>
          <p:spPr bwMode="auto">
            <a:xfrm>
              <a:off x="1376" y="2161"/>
              <a:ext cx="5" cy="4"/>
            </a:xfrm>
            <a:custGeom>
              <a:avLst/>
              <a:gdLst>
                <a:gd name="T0" fmla="*/ 5 w 5"/>
                <a:gd name="T1" fmla="*/ 2 h 4"/>
                <a:gd name="T2" fmla="*/ 5 w 5"/>
                <a:gd name="T3" fmla="*/ 0 h 4"/>
                <a:gd name="T4" fmla="*/ 0 w 5"/>
                <a:gd name="T5" fmla="*/ 0 h 4"/>
                <a:gd name="T6" fmla="*/ 0 w 5"/>
                <a:gd name="T7" fmla="*/ 4 h 4"/>
                <a:gd name="T8" fmla="*/ 5 w 5"/>
                <a:gd name="T9" fmla="*/ 4 h 4"/>
                <a:gd name="T10" fmla="*/ 5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2"/>
                  </a:moveTo>
                  <a:lnTo>
                    <a:pt x="5" y="0"/>
                  </a:lnTo>
                  <a:lnTo>
                    <a:pt x="0" y="0"/>
                  </a:lnTo>
                  <a:lnTo>
                    <a:pt x="0" y="4"/>
                  </a:lnTo>
                  <a:lnTo>
                    <a:pt x="5" y="4"/>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5" name="Freeform 204"/>
            <p:cNvSpPr>
              <a:spLocks/>
            </p:cNvSpPr>
            <p:nvPr/>
          </p:nvSpPr>
          <p:spPr bwMode="auto">
            <a:xfrm>
              <a:off x="1376" y="2161"/>
              <a:ext cx="5" cy="7"/>
            </a:xfrm>
            <a:custGeom>
              <a:avLst/>
              <a:gdLst>
                <a:gd name="T0" fmla="*/ 0 w 5"/>
                <a:gd name="T1" fmla="*/ 4 h 7"/>
                <a:gd name="T2" fmla="*/ 2 w 5"/>
                <a:gd name="T3" fmla="*/ 7 h 7"/>
                <a:gd name="T4" fmla="*/ 5 w 5"/>
                <a:gd name="T5" fmla="*/ 2 h 7"/>
                <a:gd name="T6" fmla="*/ 2 w 5"/>
                <a:gd name="T7" fmla="*/ 0 h 7"/>
                <a:gd name="T8" fmla="*/ 0 w 5"/>
                <a:gd name="T9" fmla="*/ 4 h 7"/>
                <a:gd name="T10" fmla="*/ 0 w 5"/>
                <a:gd name="T11" fmla="*/ 4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7">
                  <a:moveTo>
                    <a:pt x="0" y="4"/>
                  </a:moveTo>
                  <a:lnTo>
                    <a:pt x="2" y="7"/>
                  </a:lnTo>
                  <a:lnTo>
                    <a:pt x="5" y="2"/>
                  </a:lnTo>
                  <a:lnTo>
                    <a:pt x="2"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6" name="Freeform 205"/>
            <p:cNvSpPr>
              <a:spLocks/>
            </p:cNvSpPr>
            <p:nvPr/>
          </p:nvSpPr>
          <p:spPr bwMode="auto">
            <a:xfrm>
              <a:off x="1361" y="2165"/>
              <a:ext cx="17" cy="18"/>
            </a:xfrm>
            <a:custGeom>
              <a:avLst/>
              <a:gdLst>
                <a:gd name="T0" fmla="*/ 2 w 17"/>
                <a:gd name="T1" fmla="*/ 18 h 18"/>
                <a:gd name="T2" fmla="*/ 2 w 17"/>
                <a:gd name="T3" fmla="*/ 16 h 18"/>
                <a:gd name="T4" fmla="*/ 17 w 17"/>
                <a:gd name="T5" fmla="*/ 3 h 18"/>
                <a:gd name="T6" fmla="*/ 15 w 17"/>
                <a:gd name="T7" fmla="*/ 0 h 18"/>
                <a:gd name="T8" fmla="*/ 0 w 17"/>
                <a:gd name="T9" fmla="*/ 14 h 18"/>
                <a:gd name="T10" fmla="*/ 2 w 17"/>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2" y="18"/>
                  </a:moveTo>
                  <a:lnTo>
                    <a:pt x="2" y="16"/>
                  </a:lnTo>
                  <a:lnTo>
                    <a:pt x="17" y="3"/>
                  </a:lnTo>
                  <a:lnTo>
                    <a:pt x="15" y="0"/>
                  </a:lnTo>
                  <a:lnTo>
                    <a:pt x="0" y="14"/>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7" name="Freeform 206"/>
            <p:cNvSpPr>
              <a:spLocks/>
            </p:cNvSpPr>
            <p:nvPr/>
          </p:nvSpPr>
          <p:spPr bwMode="auto">
            <a:xfrm>
              <a:off x="1374" y="2163"/>
              <a:ext cx="4" cy="5"/>
            </a:xfrm>
            <a:custGeom>
              <a:avLst/>
              <a:gdLst>
                <a:gd name="T0" fmla="*/ 2 w 4"/>
                <a:gd name="T1" fmla="*/ 5 h 5"/>
                <a:gd name="T2" fmla="*/ 4 w 4"/>
                <a:gd name="T3" fmla="*/ 2 h 5"/>
                <a:gd name="T4" fmla="*/ 4 w 4"/>
                <a:gd name="T5" fmla="*/ 0 h 5"/>
                <a:gd name="T6" fmla="*/ 0 w 4"/>
                <a:gd name="T7" fmla="*/ 0 h 5"/>
                <a:gd name="T8" fmla="*/ 0 w 4"/>
                <a:gd name="T9" fmla="*/ 2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2"/>
                  </a:lnTo>
                  <a:lnTo>
                    <a:pt x="4" y="0"/>
                  </a:lnTo>
                  <a:lnTo>
                    <a:pt x="0" y="0"/>
                  </a:lnTo>
                  <a:lnTo>
                    <a:pt x="0" y="2"/>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8" name="Freeform 207"/>
            <p:cNvSpPr>
              <a:spLocks/>
            </p:cNvSpPr>
            <p:nvPr/>
          </p:nvSpPr>
          <p:spPr bwMode="auto">
            <a:xfrm>
              <a:off x="1356" y="2146"/>
              <a:ext cx="22" cy="22"/>
            </a:xfrm>
            <a:custGeom>
              <a:avLst/>
              <a:gdLst>
                <a:gd name="T0" fmla="*/ 2 w 22"/>
                <a:gd name="T1" fmla="*/ 0 h 22"/>
                <a:gd name="T2" fmla="*/ 0 w 22"/>
                <a:gd name="T3" fmla="*/ 4 h 22"/>
                <a:gd name="T4" fmla="*/ 20 w 22"/>
                <a:gd name="T5" fmla="*/ 22 h 22"/>
                <a:gd name="T6" fmla="*/ 22 w 22"/>
                <a:gd name="T7" fmla="*/ 19 h 22"/>
                <a:gd name="T8" fmla="*/ 5 w 22"/>
                <a:gd name="T9" fmla="*/ 2 h 22"/>
                <a:gd name="T10" fmla="*/ 2 w 22"/>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 y="0"/>
                  </a:moveTo>
                  <a:lnTo>
                    <a:pt x="0" y="4"/>
                  </a:lnTo>
                  <a:lnTo>
                    <a:pt x="20" y="22"/>
                  </a:lnTo>
                  <a:lnTo>
                    <a:pt x="22" y="19"/>
                  </a:lnTo>
                  <a:lnTo>
                    <a:pt x="5"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89" name="Freeform 208"/>
            <p:cNvSpPr>
              <a:spLocks/>
            </p:cNvSpPr>
            <p:nvPr/>
          </p:nvSpPr>
          <p:spPr bwMode="auto">
            <a:xfrm>
              <a:off x="1358" y="2146"/>
              <a:ext cx="5" cy="4"/>
            </a:xfrm>
            <a:custGeom>
              <a:avLst/>
              <a:gdLst>
                <a:gd name="T0" fmla="*/ 5 w 5"/>
                <a:gd name="T1" fmla="*/ 4 h 4"/>
                <a:gd name="T2" fmla="*/ 5 w 5"/>
                <a:gd name="T3" fmla="*/ 0 h 4"/>
                <a:gd name="T4" fmla="*/ 0 w 5"/>
                <a:gd name="T5" fmla="*/ 0 h 4"/>
                <a:gd name="T6" fmla="*/ 0 w 5"/>
                <a:gd name="T7" fmla="*/ 4 h 4"/>
                <a:gd name="T8" fmla="*/ 5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5" y="0"/>
                  </a:lnTo>
                  <a:lnTo>
                    <a:pt x="0" y="0"/>
                  </a:lnTo>
                  <a:lnTo>
                    <a:pt x="0"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90" name="Freeform 209"/>
            <p:cNvSpPr>
              <a:spLocks/>
            </p:cNvSpPr>
            <p:nvPr/>
          </p:nvSpPr>
          <p:spPr bwMode="auto">
            <a:xfrm>
              <a:off x="1343" y="2148"/>
              <a:ext cx="20" cy="20"/>
            </a:xfrm>
            <a:custGeom>
              <a:avLst/>
              <a:gdLst>
                <a:gd name="T0" fmla="*/ 0 w 20"/>
                <a:gd name="T1" fmla="*/ 17 h 20"/>
                <a:gd name="T2" fmla="*/ 2 w 20"/>
                <a:gd name="T3" fmla="*/ 20 h 20"/>
                <a:gd name="T4" fmla="*/ 20 w 20"/>
                <a:gd name="T5" fmla="*/ 2 h 20"/>
                <a:gd name="T6" fmla="*/ 18 w 20"/>
                <a:gd name="T7" fmla="*/ 0 h 20"/>
                <a:gd name="T8" fmla="*/ 0 w 20"/>
                <a:gd name="T9" fmla="*/ 17 h 20"/>
                <a:gd name="T10" fmla="*/ 0 w 20"/>
                <a:gd name="T11" fmla="*/ 17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17"/>
                  </a:moveTo>
                  <a:lnTo>
                    <a:pt x="2" y="20"/>
                  </a:lnTo>
                  <a:lnTo>
                    <a:pt x="20" y="2"/>
                  </a:lnTo>
                  <a:lnTo>
                    <a:pt x="18" y="0"/>
                  </a:lnTo>
                  <a:lnTo>
                    <a:pt x="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91" name="Freeform 210"/>
            <p:cNvSpPr>
              <a:spLocks/>
            </p:cNvSpPr>
            <p:nvPr/>
          </p:nvSpPr>
          <p:spPr bwMode="auto">
            <a:xfrm>
              <a:off x="1343" y="2161"/>
              <a:ext cx="2" cy="4"/>
            </a:xfrm>
            <a:custGeom>
              <a:avLst/>
              <a:gdLst>
                <a:gd name="T0" fmla="*/ 2 w 2"/>
                <a:gd name="T1" fmla="*/ 0 h 4"/>
                <a:gd name="T2" fmla="*/ 0 w 2"/>
                <a:gd name="T3" fmla="*/ 2 h 4"/>
                <a:gd name="T4" fmla="*/ 0 w 2"/>
                <a:gd name="T5" fmla="*/ 4 h 4"/>
                <a:gd name="T6" fmla="*/ 2 w 2"/>
                <a:gd name="T7" fmla="*/ 4 h 4"/>
                <a:gd name="T8" fmla="*/ 2 w 2"/>
                <a:gd name="T9" fmla="*/ 2 h 4"/>
                <a:gd name="T10" fmla="*/ 2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lnTo>
                    <a:pt x="0" y="2"/>
                  </a:lnTo>
                  <a:lnTo>
                    <a:pt x="0" y="4"/>
                  </a:lnTo>
                  <a:lnTo>
                    <a:pt x="2" y="4"/>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92" name="Freeform 211"/>
            <p:cNvSpPr>
              <a:spLocks/>
            </p:cNvSpPr>
            <p:nvPr/>
          </p:nvSpPr>
          <p:spPr bwMode="auto">
            <a:xfrm>
              <a:off x="1343" y="2161"/>
              <a:ext cx="20" cy="22"/>
            </a:xfrm>
            <a:custGeom>
              <a:avLst/>
              <a:gdLst>
                <a:gd name="T0" fmla="*/ 20 w 20"/>
                <a:gd name="T1" fmla="*/ 22 h 22"/>
                <a:gd name="T2" fmla="*/ 20 w 20"/>
                <a:gd name="T3" fmla="*/ 18 h 22"/>
                <a:gd name="T4" fmla="*/ 2 w 20"/>
                <a:gd name="T5" fmla="*/ 0 h 22"/>
                <a:gd name="T6" fmla="*/ 0 w 20"/>
                <a:gd name="T7" fmla="*/ 2 h 22"/>
                <a:gd name="T8" fmla="*/ 18 w 20"/>
                <a:gd name="T9" fmla="*/ 20 h 22"/>
                <a:gd name="T10" fmla="*/ 2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2"/>
                  </a:moveTo>
                  <a:lnTo>
                    <a:pt x="20" y="18"/>
                  </a:lnTo>
                  <a:lnTo>
                    <a:pt x="2" y="0"/>
                  </a:lnTo>
                  <a:lnTo>
                    <a:pt x="0" y="2"/>
                  </a:lnTo>
                  <a:lnTo>
                    <a:pt x="18" y="20"/>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5593" name="Group 413"/>
            <p:cNvGrpSpPr>
              <a:grpSpLocks/>
            </p:cNvGrpSpPr>
            <p:nvPr/>
          </p:nvGrpSpPr>
          <p:grpSpPr bwMode="auto">
            <a:xfrm>
              <a:off x="1356" y="2117"/>
              <a:ext cx="335" cy="224"/>
              <a:chOff x="1356" y="2117"/>
              <a:chExt cx="335" cy="224"/>
            </a:xfrm>
          </p:grpSpPr>
          <p:sp>
            <p:nvSpPr>
              <p:cNvPr id="36193" name="Freeform 213"/>
              <p:cNvSpPr>
                <a:spLocks/>
              </p:cNvSpPr>
              <p:nvPr/>
            </p:nvSpPr>
            <p:spPr bwMode="auto">
              <a:xfrm>
                <a:off x="1356" y="2179"/>
                <a:ext cx="7" cy="4"/>
              </a:xfrm>
              <a:custGeom>
                <a:avLst/>
                <a:gdLst>
                  <a:gd name="T0" fmla="*/ 0 w 7"/>
                  <a:gd name="T1" fmla="*/ 0 h 4"/>
                  <a:gd name="T2" fmla="*/ 2 w 7"/>
                  <a:gd name="T3" fmla="*/ 4 h 4"/>
                  <a:gd name="T4" fmla="*/ 7 w 7"/>
                  <a:gd name="T5" fmla="*/ 4 h 4"/>
                  <a:gd name="T6" fmla="*/ 7 w 7"/>
                  <a:gd name="T7" fmla="*/ 0 h 4"/>
                  <a:gd name="T8" fmla="*/ 2 w 7"/>
                  <a:gd name="T9" fmla="*/ 0 h 4"/>
                  <a:gd name="T10" fmla="*/ 0 w 7"/>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0"/>
                    </a:moveTo>
                    <a:lnTo>
                      <a:pt x="2" y="4"/>
                    </a:lnTo>
                    <a:lnTo>
                      <a:pt x="7" y="4"/>
                    </a:lnTo>
                    <a:lnTo>
                      <a:pt x="7"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94" name="Freeform 214"/>
              <p:cNvSpPr>
                <a:spLocks/>
              </p:cNvSpPr>
              <p:nvPr/>
            </p:nvSpPr>
            <p:spPr bwMode="auto">
              <a:xfrm>
                <a:off x="1356" y="2161"/>
                <a:ext cx="22" cy="20"/>
              </a:xfrm>
              <a:custGeom>
                <a:avLst/>
                <a:gdLst>
                  <a:gd name="T0" fmla="*/ 22 w 22"/>
                  <a:gd name="T1" fmla="*/ 2 h 20"/>
                  <a:gd name="T2" fmla="*/ 20 w 22"/>
                  <a:gd name="T3" fmla="*/ 0 h 20"/>
                  <a:gd name="T4" fmla="*/ 0 w 22"/>
                  <a:gd name="T5" fmla="*/ 18 h 20"/>
                  <a:gd name="T6" fmla="*/ 5 w 22"/>
                  <a:gd name="T7" fmla="*/ 20 h 20"/>
                  <a:gd name="T8" fmla="*/ 22 w 22"/>
                  <a:gd name="T9" fmla="*/ 2 h 20"/>
                  <a:gd name="T10" fmla="*/ 22 w 22"/>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2"/>
                    </a:moveTo>
                    <a:lnTo>
                      <a:pt x="20" y="0"/>
                    </a:lnTo>
                    <a:lnTo>
                      <a:pt x="0" y="18"/>
                    </a:lnTo>
                    <a:lnTo>
                      <a:pt x="5" y="20"/>
                    </a:lnTo>
                    <a:lnTo>
                      <a:pt x="2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95" name="Freeform 215"/>
              <p:cNvSpPr>
                <a:spLocks/>
              </p:cNvSpPr>
              <p:nvPr/>
            </p:nvSpPr>
            <p:spPr bwMode="auto">
              <a:xfrm>
                <a:off x="1374" y="2303"/>
                <a:ext cx="35" cy="33"/>
              </a:xfrm>
              <a:custGeom>
                <a:avLst/>
                <a:gdLst>
                  <a:gd name="T0" fmla="*/ 18 w 35"/>
                  <a:gd name="T1" fmla="*/ 33 h 33"/>
                  <a:gd name="T2" fmla="*/ 0 w 35"/>
                  <a:gd name="T3" fmla="*/ 18 h 33"/>
                  <a:gd name="T4" fmla="*/ 18 w 35"/>
                  <a:gd name="T5" fmla="*/ 0 h 33"/>
                  <a:gd name="T6" fmla="*/ 35 w 35"/>
                  <a:gd name="T7" fmla="*/ 18 h 33"/>
                  <a:gd name="T8" fmla="*/ 18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8" y="33"/>
                    </a:moveTo>
                    <a:lnTo>
                      <a:pt x="0" y="18"/>
                    </a:lnTo>
                    <a:lnTo>
                      <a:pt x="18" y="0"/>
                    </a:lnTo>
                    <a:lnTo>
                      <a:pt x="35" y="18"/>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96" name="Freeform 216"/>
              <p:cNvSpPr>
                <a:spLocks noEditPoints="1"/>
              </p:cNvSpPr>
              <p:nvPr/>
            </p:nvSpPr>
            <p:spPr bwMode="auto">
              <a:xfrm>
                <a:off x="1374" y="2303"/>
                <a:ext cx="35" cy="35"/>
              </a:xfrm>
              <a:custGeom>
                <a:avLst/>
                <a:gdLst>
                  <a:gd name="T0" fmla="*/ 18 w 35"/>
                  <a:gd name="T1" fmla="*/ 35 h 35"/>
                  <a:gd name="T2" fmla="*/ 0 w 35"/>
                  <a:gd name="T3" fmla="*/ 18 h 35"/>
                  <a:gd name="T4" fmla="*/ 0 w 35"/>
                  <a:gd name="T5" fmla="*/ 15 h 35"/>
                  <a:gd name="T6" fmla="*/ 18 w 35"/>
                  <a:gd name="T7" fmla="*/ 0 h 35"/>
                  <a:gd name="T8" fmla="*/ 35 w 35"/>
                  <a:gd name="T9" fmla="*/ 15 h 35"/>
                  <a:gd name="T10" fmla="*/ 35 w 35"/>
                  <a:gd name="T11" fmla="*/ 18 h 35"/>
                  <a:gd name="T12" fmla="*/ 18 w 35"/>
                  <a:gd name="T13" fmla="*/ 35 h 35"/>
                  <a:gd name="T14" fmla="*/ 31 w 35"/>
                  <a:gd name="T15" fmla="*/ 15 h 35"/>
                  <a:gd name="T16" fmla="*/ 31 w 35"/>
                  <a:gd name="T17" fmla="*/ 18 h 35"/>
                  <a:gd name="T18" fmla="*/ 18 w 35"/>
                  <a:gd name="T19" fmla="*/ 0 h 35"/>
                  <a:gd name="T20" fmla="*/ 2 w 35"/>
                  <a:gd name="T21" fmla="*/ 18 h 35"/>
                  <a:gd name="T22" fmla="*/ 2 w 35"/>
                  <a:gd name="T23" fmla="*/ 15 h 35"/>
                  <a:gd name="T24" fmla="*/ 18 w 35"/>
                  <a:gd name="T25" fmla="*/ 33 h 35"/>
                  <a:gd name="T26" fmla="*/ 31 w 35"/>
                  <a:gd name="T27" fmla="*/ 15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5">
                    <a:moveTo>
                      <a:pt x="18" y="35"/>
                    </a:moveTo>
                    <a:lnTo>
                      <a:pt x="0" y="18"/>
                    </a:lnTo>
                    <a:lnTo>
                      <a:pt x="0" y="15"/>
                    </a:lnTo>
                    <a:lnTo>
                      <a:pt x="18" y="0"/>
                    </a:lnTo>
                    <a:lnTo>
                      <a:pt x="35" y="15"/>
                    </a:lnTo>
                    <a:lnTo>
                      <a:pt x="35" y="18"/>
                    </a:lnTo>
                    <a:lnTo>
                      <a:pt x="18" y="35"/>
                    </a:lnTo>
                    <a:close/>
                    <a:moveTo>
                      <a:pt x="31" y="15"/>
                    </a:moveTo>
                    <a:lnTo>
                      <a:pt x="31" y="18"/>
                    </a:lnTo>
                    <a:lnTo>
                      <a:pt x="18" y="0"/>
                    </a:lnTo>
                    <a:lnTo>
                      <a:pt x="2" y="18"/>
                    </a:lnTo>
                    <a:lnTo>
                      <a:pt x="2" y="15"/>
                    </a:lnTo>
                    <a:lnTo>
                      <a:pt x="18" y="33"/>
                    </a:lnTo>
                    <a:lnTo>
                      <a:pt x="31"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97" name="Freeform 217"/>
              <p:cNvSpPr>
                <a:spLocks/>
              </p:cNvSpPr>
              <p:nvPr/>
            </p:nvSpPr>
            <p:spPr bwMode="auto">
              <a:xfrm>
                <a:off x="1389" y="2338"/>
                <a:ext cx="3" cy="3"/>
              </a:xfrm>
              <a:custGeom>
                <a:avLst/>
                <a:gdLst>
                  <a:gd name="T0" fmla="*/ 3 w 3"/>
                  <a:gd name="T1" fmla="*/ 0 h 3"/>
                  <a:gd name="T2" fmla="*/ 3 w 3"/>
                  <a:gd name="T3" fmla="*/ 0 h 3"/>
                  <a:gd name="T4" fmla="*/ 3 w 3"/>
                  <a:gd name="T5" fmla="*/ 0 h 3"/>
                  <a:gd name="T6" fmla="*/ 3 w 3"/>
                  <a:gd name="T7" fmla="*/ 0 h 3"/>
                  <a:gd name="T8" fmla="*/ 3 w 3"/>
                  <a:gd name="T9" fmla="*/ 0 h 3"/>
                  <a:gd name="T10" fmla="*/ 3 w 3"/>
                  <a:gd name="T11" fmla="*/ 0 h 3"/>
                  <a:gd name="T12" fmla="*/ 0 w 3"/>
                  <a:gd name="T13" fmla="*/ 3 h 3"/>
                  <a:gd name="T14" fmla="*/ 3 w 3"/>
                  <a:gd name="T15" fmla="*/ 3 h 3"/>
                  <a:gd name="T16" fmla="*/ 3 w 3"/>
                  <a:gd name="T17" fmla="*/ 3 h 3"/>
                  <a:gd name="T18" fmla="*/ 3 w 3"/>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3">
                    <a:moveTo>
                      <a:pt x="3" y="0"/>
                    </a:moveTo>
                    <a:lnTo>
                      <a:pt x="3" y="0"/>
                    </a:lnTo>
                    <a:lnTo>
                      <a:pt x="0" y="3"/>
                    </a:lnTo>
                    <a:lnTo>
                      <a:pt x="3" y="3"/>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98" name="Freeform 218"/>
              <p:cNvSpPr>
                <a:spLocks/>
              </p:cNvSpPr>
              <p:nvPr/>
            </p:nvSpPr>
            <p:spPr bwMode="auto">
              <a:xfrm>
                <a:off x="1372" y="2321"/>
                <a:ext cx="20" cy="20"/>
              </a:xfrm>
              <a:custGeom>
                <a:avLst/>
                <a:gdLst>
                  <a:gd name="T0" fmla="*/ 0 w 20"/>
                  <a:gd name="T1" fmla="*/ 0 h 20"/>
                  <a:gd name="T2" fmla="*/ 0 w 20"/>
                  <a:gd name="T3" fmla="*/ 2 h 20"/>
                  <a:gd name="T4" fmla="*/ 17 w 20"/>
                  <a:gd name="T5" fmla="*/ 20 h 20"/>
                  <a:gd name="T6" fmla="*/ 20 w 20"/>
                  <a:gd name="T7" fmla="*/ 17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7" y="20"/>
                    </a:lnTo>
                    <a:lnTo>
                      <a:pt x="20" y="17"/>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99" name="Freeform 219"/>
              <p:cNvSpPr>
                <a:spLocks/>
              </p:cNvSpPr>
              <p:nvPr/>
            </p:nvSpPr>
            <p:spPr bwMode="auto">
              <a:xfrm>
                <a:off x="1374" y="232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0" name="Freeform 220"/>
              <p:cNvSpPr>
                <a:spLocks/>
              </p:cNvSpPr>
              <p:nvPr/>
            </p:nvSpPr>
            <p:spPr bwMode="auto">
              <a:xfrm>
                <a:off x="1372" y="2316"/>
                <a:ext cx="2" cy="5"/>
              </a:xfrm>
              <a:custGeom>
                <a:avLst/>
                <a:gdLst>
                  <a:gd name="T0" fmla="*/ 0 w 2"/>
                  <a:gd name="T1" fmla="*/ 0 h 5"/>
                  <a:gd name="T2" fmla="*/ 0 w 2"/>
                  <a:gd name="T3" fmla="*/ 2 h 5"/>
                  <a:gd name="T4" fmla="*/ 0 w 2"/>
                  <a:gd name="T5" fmla="*/ 5 h 5"/>
                  <a:gd name="T6" fmla="*/ 2 w 2"/>
                  <a:gd name="T7" fmla="*/ 5 h 5"/>
                  <a:gd name="T8" fmla="*/ 2 w 2"/>
                  <a:gd name="T9" fmla="*/ 2 h 5"/>
                  <a:gd name="T10" fmla="*/ 0 w 2"/>
                  <a:gd name="T11" fmla="*/ 0 h 5"/>
                  <a:gd name="T12" fmla="*/ 0 w 2"/>
                  <a:gd name="T13" fmla="*/ 0 h 5"/>
                  <a:gd name="T14" fmla="*/ 0 w 2"/>
                  <a:gd name="T15" fmla="*/ 0 h 5"/>
                  <a:gd name="T16" fmla="*/ 0 w 2"/>
                  <a:gd name="T17" fmla="*/ 2 h 5"/>
                  <a:gd name="T18" fmla="*/ 0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0"/>
                    </a:moveTo>
                    <a:lnTo>
                      <a:pt x="0" y="2"/>
                    </a:lnTo>
                    <a:lnTo>
                      <a:pt x="0" y="5"/>
                    </a:lnTo>
                    <a:lnTo>
                      <a:pt x="2" y="5"/>
                    </a:lnTo>
                    <a:lnTo>
                      <a:pt x="2"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1" name="Freeform 221"/>
              <p:cNvSpPr>
                <a:spLocks/>
              </p:cNvSpPr>
              <p:nvPr/>
            </p:nvSpPr>
            <p:spPr bwMode="auto">
              <a:xfrm>
                <a:off x="1372" y="2301"/>
                <a:ext cx="20" cy="17"/>
              </a:xfrm>
              <a:custGeom>
                <a:avLst/>
                <a:gdLst>
                  <a:gd name="T0" fmla="*/ 20 w 20"/>
                  <a:gd name="T1" fmla="*/ 0 h 17"/>
                  <a:gd name="T2" fmla="*/ 17 w 20"/>
                  <a:gd name="T3" fmla="*/ 0 h 17"/>
                  <a:gd name="T4" fmla="*/ 0 w 20"/>
                  <a:gd name="T5" fmla="*/ 15 h 17"/>
                  <a:gd name="T6" fmla="*/ 2 w 20"/>
                  <a:gd name="T7" fmla="*/ 17 h 17"/>
                  <a:gd name="T8" fmla="*/ 20 w 20"/>
                  <a:gd name="T9" fmla="*/ 4 h 17"/>
                  <a:gd name="T10" fmla="*/ 20 w 20"/>
                  <a:gd name="T11" fmla="*/ 0 h 17"/>
                  <a:gd name="T12" fmla="*/ 20 w 20"/>
                  <a:gd name="T13" fmla="*/ 0 h 17"/>
                  <a:gd name="T14" fmla="*/ 20 w 20"/>
                  <a:gd name="T15" fmla="*/ 0 h 17"/>
                  <a:gd name="T16" fmla="*/ 17 w 20"/>
                  <a:gd name="T17" fmla="*/ 0 h 17"/>
                  <a:gd name="T18" fmla="*/ 20 w 20"/>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7">
                    <a:moveTo>
                      <a:pt x="20" y="0"/>
                    </a:moveTo>
                    <a:lnTo>
                      <a:pt x="17" y="0"/>
                    </a:lnTo>
                    <a:lnTo>
                      <a:pt x="0" y="15"/>
                    </a:lnTo>
                    <a:lnTo>
                      <a:pt x="2" y="17"/>
                    </a:lnTo>
                    <a:lnTo>
                      <a:pt x="20" y="4"/>
                    </a:lnTo>
                    <a:lnTo>
                      <a:pt x="20" y="0"/>
                    </a:lnTo>
                    <a:lnTo>
                      <a:pt x="17"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2" name="Freeform 222"/>
              <p:cNvSpPr>
                <a:spLocks/>
              </p:cNvSpPr>
              <p:nvPr/>
            </p:nvSpPr>
            <p:spPr bwMode="auto">
              <a:xfrm>
                <a:off x="1389" y="2301"/>
                <a:ext cx="3" cy="4"/>
              </a:xfrm>
              <a:custGeom>
                <a:avLst/>
                <a:gdLst>
                  <a:gd name="T0" fmla="*/ 0 w 3"/>
                  <a:gd name="T1" fmla="*/ 4 h 4"/>
                  <a:gd name="T2" fmla="*/ 3 w 3"/>
                  <a:gd name="T3" fmla="*/ 2 h 4"/>
                  <a:gd name="T4" fmla="*/ 3 w 3"/>
                  <a:gd name="T5" fmla="*/ 2 h 4"/>
                  <a:gd name="T6" fmla="*/ 3 w 3"/>
                  <a:gd name="T7" fmla="*/ 2 h 4"/>
                  <a:gd name="T8" fmla="*/ 3 w 3"/>
                  <a:gd name="T9" fmla="*/ 2 h 4"/>
                  <a:gd name="T10" fmla="*/ 0 w 3"/>
                  <a:gd name="T11" fmla="*/ 4 h 4"/>
                  <a:gd name="T12" fmla="*/ 3 w 3"/>
                  <a:gd name="T13" fmla="*/ 0 h 4"/>
                  <a:gd name="T14" fmla="*/ 3 w 3"/>
                  <a:gd name="T15" fmla="*/ 0 h 4"/>
                  <a:gd name="T16" fmla="*/ 0 w 3"/>
                  <a:gd name="T17" fmla="*/ 0 h 4"/>
                  <a:gd name="T18" fmla="*/ 0 w 3"/>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4"/>
                    </a:moveTo>
                    <a:lnTo>
                      <a:pt x="3" y="2"/>
                    </a:lnTo>
                    <a:lnTo>
                      <a:pt x="0" y="4"/>
                    </a:lnTo>
                    <a:lnTo>
                      <a:pt x="3"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3" name="Freeform 223"/>
              <p:cNvSpPr>
                <a:spLocks/>
              </p:cNvSpPr>
              <p:nvPr/>
            </p:nvSpPr>
            <p:spPr bwMode="auto">
              <a:xfrm>
                <a:off x="1389" y="2301"/>
                <a:ext cx="23" cy="17"/>
              </a:xfrm>
              <a:custGeom>
                <a:avLst/>
                <a:gdLst>
                  <a:gd name="T0" fmla="*/ 23 w 23"/>
                  <a:gd name="T1" fmla="*/ 17 h 17"/>
                  <a:gd name="T2" fmla="*/ 20 w 23"/>
                  <a:gd name="T3" fmla="*/ 15 h 17"/>
                  <a:gd name="T4" fmla="*/ 3 w 23"/>
                  <a:gd name="T5" fmla="*/ 0 h 17"/>
                  <a:gd name="T6" fmla="*/ 0 w 23"/>
                  <a:gd name="T7" fmla="*/ 4 h 17"/>
                  <a:gd name="T8" fmla="*/ 18 w 23"/>
                  <a:gd name="T9" fmla="*/ 17 h 17"/>
                  <a:gd name="T10" fmla="*/ 23 w 23"/>
                  <a:gd name="T11" fmla="*/ 17 h 17"/>
                  <a:gd name="T12" fmla="*/ 23 w 23"/>
                  <a:gd name="T13" fmla="*/ 17 h 17"/>
                  <a:gd name="T14" fmla="*/ 23 w 23"/>
                  <a:gd name="T15" fmla="*/ 15 h 17"/>
                  <a:gd name="T16" fmla="*/ 20 w 23"/>
                  <a:gd name="T17" fmla="*/ 15 h 17"/>
                  <a:gd name="T18" fmla="*/ 23 w 23"/>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17">
                    <a:moveTo>
                      <a:pt x="23" y="17"/>
                    </a:moveTo>
                    <a:lnTo>
                      <a:pt x="20" y="15"/>
                    </a:lnTo>
                    <a:lnTo>
                      <a:pt x="3" y="0"/>
                    </a:lnTo>
                    <a:lnTo>
                      <a:pt x="0" y="4"/>
                    </a:lnTo>
                    <a:lnTo>
                      <a:pt x="18" y="17"/>
                    </a:lnTo>
                    <a:lnTo>
                      <a:pt x="23" y="17"/>
                    </a:lnTo>
                    <a:lnTo>
                      <a:pt x="23" y="15"/>
                    </a:lnTo>
                    <a:lnTo>
                      <a:pt x="20" y="15"/>
                    </a:lnTo>
                    <a:lnTo>
                      <a:pt x="23"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4" name="Freeform 224"/>
              <p:cNvSpPr>
                <a:spLocks/>
              </p:cNvSpPr>
              <p:nvPr/>
            </p:nvSpPr>
            <p:spPr bwMode="auto">
              <a:xfrm>
                <a:off x="1407" y="2318"/>
                <a:ext cx="5" cy="5"/>
              </a:xfrm>
              <a:custGeom>
                <a:avLst/>
                <a:gdLst>
                  <a:gd name="T0" fmla="*/ 2 w 5"/>
                  <a:gd name="T1" fmla="*/ 5 h 5"/>
                  <a:gd name="T2" fmla="*/ 5 w 5"/>
                  <a:gd name="T3" fmla="*/ 3 h 5"/>
                  <a:gd name="T4" fmla="*/ 5 w 5"/>
                  <a:gd name="T5" fmla="*/ 0 h 5"/>
                  <a:gd name="T6" fmla="*/ 0 w 5"/>
                  <a:gd name="T7" fmla="*/ 0 h 5"/>
                  <a:gd name="T8" fmla="*/ 0 w 5"/>
                  <a:gd name="T9" fmla="*/ 3 h 5"/>
                  <a:gd name="T10" fmla="*/ 2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2" y="5"/>
                    </a:moveTo>
                    <a:lnTo>
                      <a:pt x="5" y="3"/>
                    </a:lnTo>
                    <a:lnTo>
                      <a:pt x="5"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5" name="Freeform 225"/>
              <p:cNvSpPr>
                <a:spLocks/>
              </p:cNvSpPr>
              <p:nvPr/>
            </p:nvSpPr>
            <p:spPr bwMode="auto">
              <a:xfrm>
                <a:off x="1407" y="2321"/>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6" name="Freeform 226"/>
              <p:cNvSpPr>
                <a:spLocks/>
              </p:cNvSpPr>
              <p:nvPr/>
            </p:nvSpPr>
            <p:spPr bwMode="auto">
              <a:xfrm>
                <a:off x="1389" y="2321"/>
                <a:ext cx="20" cy="20"/>
              </a:xfrm>
              <a:custGeom>
                <a:avLst/>
                <a:gdLst>
                  <a:gd name="T0" fmla="*/ 0 w 20"/>
                  <a:gd name="T1" fmla="*/ 20 h 20"/>
                  <a:gd name="T2" fmla="*/ 3 w 20"/>
                  <a:gd name="T3" fmla="*/ 20 h 20"/>
                  <a:gd name="T4" fmla="*/ 20 w 20"/>
                  <a:gd name="T5" fmla="*/ 2 h 20"/>
                  <a:gd name="T6" fmla="*/ 18 w 20"/>
                  <a:gd name="T7" fmla="*/ 0 h 20"/>
                  <a:gd name="T8" fmla="*/ 0 w 20"/>
                  <a:gd name="T9" fmla="*/ 17 h 20"/>
                  <a:gd name="T10" fmla="*/ 0 w 20"/>
                  <a:gd name="T11" fmla="*/ 20 h 20"/>
                  <a:gd name="T12" fmla="*/ 0 w 20"/>
                  <a:gd name="T13" fmla="*/ 20 h 20"/>
                  <a:gd name="T14" fmla="*/ 3 w 20"/>
                  <a:gd name="T15" fmla="*/ 20 h 20"/>
                  <a:gd name="T16" fmla="*/ 3 w 20"/>
                  <a:gd name="T17" fmla="*/ 20 h 20"/>
                  <a:gd name="T18" fmla="*/ 0 w 20"/>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0" y="20"/>
                    </a:moveTo>
                    <a:lnTo>
                      <a:pt x="3" y="20"/>
                    </a:lnTo>
                    <a:lnTo>
                      <a:pt x="20" y="2"/>
                    </a:lnTo>
                    <a:lnTo>
                      <a:pt x="18" y="0"/>
                    </a:lnTo>
                    <a:lnTo>
                      <a:pt x="0" y="17"/>
                    </a:lnTo>
                    <a:lnTo>
                      <a:pt x="0" y="20"/>
                    </a:lnTo>
                    <a:lnTo>
                      <a:pt x="3"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7" name="Freeform 227"/>
              <p:cNvSpPr>
                <a:spLocks/>
              </p:cNvSpPr>
              <p:nvPr/>
            </p:nvSpPr>
            <p:spPr bwMode="auto">
              <a:xfrm>
                <a:off x="1403" y="2318"/>
                <a:ext cx="4" cy="5"/>
              </a:xfrm>
              <a:custGeom>
                <a:avLst/>
                <a:gdLst>
                  <a:gd name="T0" fmla="*/ 2 w 4"/>
                  <a:gd name="T1" fmla="*/ 5 h 5"/>
                  <a:gd name="T2" fmla="*/ 4 w 4"/>
                  <a:gd name="T3" fmla="*/ 3 h 5"/>
                  <a:gd name="T4" fmla="*/ 4 w 4"/>
                  <a:gd name="T5" fmla="*/ 0 h 5"/>
                  <a:gd name="T6" fmla="*/ 0 w 4"/>
                  <a:gd name="T7" fmla="*/ 0 h 5"/>
                  <a:gd name="T8" fmla="*/ 0 w 4"/>
                  <a:gd name="T9" fmla="*/ 3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3"/>
                    </a:lnTo>
                    <a:lnTo>
                      <a:pt x="4"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8" name="Freeform 228"/>
              <p:cNvSpPr>
                <a:spLocks/>
              </p:cNvSpPr>
              <p:nvPr/>
            </p:nvSpPr>
            <p:spPr bwMode="auto">
              <a:xfrm>
                <a:off x="1389" y="2301"/>
                <a:ext cx="18" cy="22"/>
              </a:xfrm>
              <a:custGeom>
                <a:avLst/>
                <a:gdLst>
                  <a:gd name="T0" fmla="*/ 0 w 18"/>
                  <a:gd name="T1" fmla="*/ 2 h 22"/>
                  <a:gd name="T2" fmla="*/ 0 w 18"/>
                  <a:gd name="T3" fmla="*/ 4 h 22"/>
                  <a:gd name="T4" fmla="*/ 16 w 18"/>
                  <a:gd name="T5" fmla="*/ 22 h 22"/>
                  <a:gd name="T6" fmla="*/ 18 w 18"/>
                  <a:gd name="T7" fmla="*/ 20 h 22"/>
                  <a:gd name="T8" fmla="*/ 3 w 18"/>
                  <a:gd name="T9" fmla="*/ 2 h 22"/>
                  <a:gd name="T10" fmla="*/ 0 w 18"/>
                  <a:gd name="T11" fmla="*/ 2 h 22"/>
                  <a:gd name="T12" fmla="*/ 3 w 18"/>
                  <a:gd name="T13" fmla="*/ 2 h 22"/>
                  <a:gd name="T14" fmla="*/ 3 w 18"/>
                  <a:gd name="T15" fmla="*/ 0 h 22"/>
                  <a:gd name="T16" fmla="*/ 0 w 18"/>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0" y="2"/>
                    </a:moveTo>
                    <a:lnTo>
                      <a:pt x="0" y="4"/>
                    </a:lnTo>
                    <a:lnTo>
                      <a:pt x="16" y="22"/>
                    </a:lnTo>
                    <a:lnTo>
                      <a:pt x="18" y="20"/>
                    </a:lnTo>
                    <a:lnTo>
                      <a:pt x="3" y="2"/>
                    </a:lnTo>
                    <a:lnTo>
                      <a:pt x="0" y="2"/>
                    </a:lnTo>
                    <a:lnTo>
                      <a:pt x="3" y="2"/>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09" name="Freeform 229"/>
              <p:cNvSpPr>
                <a:spLocks/>
              </p:cNvSpPr>
              <p:nvPr/>
            </p:nvSpPr>
            <p:spPr bwMode="auto">
              <a:xfrm>
                <a:off x="1389" y="2301"/>
                <a:ext cx="3" cy="2"/>
              </a:xfrm>
              <a:custGeom>
                <a:avLst/>
                <a:gdLst>
                  <a:gd name="T0" fmla="*/ 0 w 3"/>
                  <a:gd name="T1" fmla="*/ 2 h 2"/>
                  <a:gd name="T2" fmla="*/ 3 w 3"/>
                  <a:gd name="T3" fmla="*/ 2 h 2"/>
                  <a:gd name="T4" fmla="*/ 3 w 3"/>
                  <a:gd name="T5" fmla="*/ 2 h 2"/>
                  <a:gd name="T6" fmla="*/ 3 w 3"/>
                  <a:gd name="T7" fmla="*/ 2 h 2"/>
                  <a:gd name="T8" fmla="*/ 3 w 3"/>
                  <a:gd name="T9" fmla="*/ 2 h 2"/>
                  <a:gd name="T10" fmla="*/ 0 w 3"/>
                  <a:gd name="T11" fmla="*/ 2 h 2"/>
                  <a:gd name="T12" fmla="*/ 3 w 3"/>
                  <a:gd name="T13" fmla="*/ 2 h 2"/>
                  <a:gd name="T14" fmla="*/ 3 w 3"/>
                  <a:gd name="T15" fmla="*/ 0 h 2"/>
                  <a:gd name="T16" fmla="*/ 0 w 3"/>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0" y="2"/>
                    </a:moveTo>
                    <a:lnTo>
                      <a:pt x="3" y="2"/>
                    </a:lnTo>
                    <a:lnTo>
                      <a:pt x="0" y="2"/>
                    </a:lnTo>
                    <a:lnTo>
                      <a:pt x="3" y="2"/>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0" name="Freeform 230"/>
              <p:cNvSpPr>
                <a:spLocks/>
              </p:cNvSpPr>
              <p:nvPr/>
            </p:nvSpPr>
            <p:spPr bwMode="auto">
              <a:xfrm>
                <a:off x="1374" y="2303"/>
                <a:ext cx="18" cy="20"/>
              </a:xfrm>
              <a:custGeom>
                <a:avLst/>
                <a:gdLst>
                  <a:gd name="T0" fmla="*/ 0 w 18"/>
                  <a:gd name="T1" fmla="*/ 18 h 20"/>
                  <a:gd name="T2" fmla="*/ 4 w 18"/>
                  <a:gd name="T3" fmla="*/ 20 h 20"/>
                  <a:gd name="T4" fmla="*/ 18 w 18"/>
                  <a:gd name="T5" fmla="*/ 2 h 20"/>
                  <a:gd name="T6" fmla="*/ 15 w 18"/>
                  <a:gd name="T7" fmla="*/ 0 h 20"/>
                  <a:gd name="T8" fmla="*/ 2 w 18"/>
                  <a:gd name="T9" fmla="*/ 18 h 20"/>
                  <a:gd name="T10" fmla="*/ 0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18"/>
                    </a:moveTo>
                    <a:lnTo>
                      <a:pt x="4" y="20"/>
                    </a:lnTo>
                    <a:lnTo>
                      <a:pt x="18" y="2"/>
                    </a:lnTo>
                    <a:lnTo>
                      <a:pt x="15" y="0"/>
                    </a:lnTo>
                    <a:lnTo>
                      <a:pt x="2" y="18"/>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1" name="Freeform 231"/>
              <p:cNvSpPr>
                <a:spLocks/>
              </p:cNvSpPr>
              <p:nvPr/>
            </p:nvSpPr>
            <p:spPr bwMode="auto">
              <a:xfrm>
                <a:off x="1374" y="2316"/>
                <a:ext cx="4" cy="5"/>
              </a:xfrm>
              <a:custGeom>
                <a:avLst/>
                <a:gdLst>
                  <a:gd name="T0" fmla="*/ 4 w 4"/>
                  <a:gd name="T1" fmla="*/ 0 h 5"/>
                  <a:gd name="T2" fmla="*/ 0 w 4"/>
                  <a:gd name="T3" fmla="*/ 2 h 5"/>
                  <a:gd name="T4" fmla="*/ 0 w 4"/>
                  <a:gd name="T5" fmla="*/ 5 h 5"/>
                  <a:gd name="T6" fmla="*/ 4 w 4"/>
                  <a:gd name="T7" fmla="*/ 5 h 5"/>
                  <a:gd name="T8" fmla="*/ 4 w 4"/>
                  <a:gd name="T9" fmla="*/ 2 h 5"/>
                  <a:gd name="T10" fmla="*/ 4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lnTo>
                      <a:pt x="0" y="2"/>
                    </a:lnTo>
                    <a:lnTo>
                      <a:pt x="0" y="5"/>
                    </a:lnTo>
                    <a:lnTo>
                      <a:pt x="4" y="5"/>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2" name="Freeform 232"/>
              <p:cNvSpPr>
                <a:spLocks/>
              </p:cNvSpPr>
              <p:nvPr/>
            </p:nvSpPr>
            <p:spPr bwMode="auto">
              <a:xfrm>
                <a:off x="1376" y="2316"/>
                <a:ext cx="16" cy="22"/>
              </a:xfrm>
              <a:custGeom>
                <a:avLst/>
                <a:gdLst>
                  <a:gd name="T0" fmla="*/ 16 w 16"/>
                  <a:gd name="T1" fmla="*/ 20 h 22"/>
                  <a:gd name="T2" fmla="*/ 16 w 16"/>
                  <a:gd name="T3" fmla="*/ 18 h 22"/>
                  <a:gd name="T4" fmla="*/ 2 w 16"/>
                  <a:gd name="T5" fmla="*/ 0 h 22"/>
                  <a:gd name="T6" fmla="*/ 0 w 16"/>
                  <a:gd name="T7" fmla="*/ 2 h 22"/>
                  <a:gd name="T8" fmla="*/ 13 w 16"/>
                  <a:gd name="T9" fmla="*/ 20 h 22"/>
                  <a:gd name="T10" fmla="*/ 16 w 16"/>
                  <a:gd name="T11" fmla="*/ 20 h 22"/>
                  <a:gd name="T12" fmla="*/ 13 w 16"/>
                  <a:gd name="T13" fmla="*/ 20 h 22"/>
                  <a:gd name="T14" fmla="*/ 16 w 16"/>
                  <a:gd name="T15" fmla="*/ 22 h 22"/>
                  <a:gd name="T16" fmla="*/ 16 w 16"/>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2">
                    <a:moveTo>
                      <a:pt x="16" y="20"/>
                    </a:moveTo>
                    <a:lnTo>
                      <a:pt x="16" y="18"/>
                    </a:lnTo>
                    <a:lnTo>
                      <a:pt x="2" y="0"/>
                    </a:lnTo>
                    <a:lnTo>
                      <a:pt x="0" y="2"/>
                    </a:lnTo>
                    <a:lnTo>
                      <a:pt x="13" y="20"/>
                    </a:lnTo>
                    <a:lnTo>
                      <a:pt x="16" y="20"/>
                    </a:lnTo>
                    <a:lnTo>
                      <a:pt x="13" y="20"/>
                    </a:lnTo>
                    <a:lnTo>
                      <a:pt x="16" y="22"/>
                    </a:lnTo>
                    <a:lnTo>
                      <a:pt x="1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3" name="Freeform 233"/>
              <p:cNvSpPr>
                <a:spLocks/>
              </p:cNvSpPr>
              <p:nvPr/>
            </p:nvSpPr>
            <p:spPr bwMode="auto">
              <a:xfrm>
                <a:off x="1389" y="2336"/>
                <a:ext cx="3" cy="2"/>
              </a:xfrm>
              <a:custGeom>
                <a:avLst/>
                <a:gdLst>
                  <a:gd name="T0" fmla="*/ 3 w 3"/>
                  <a:gd name="T1" fmla="*/ 0 h 2"/>
                  <a:gd name="T2" fmla="*/ 3 w 3"/>
                  <a:gd name="T3" fmla="*/ 0 h 2"/>
                  <a:gd name="T4" fmla="*/ 3 w 3"/>
                  <a:gd name="T5" fmla="*/ 0 h 2"/>
                  <a:gd name="T6" fmla="*/ 3 w 3"/>
                  <a:gd name="T7" fmla="*/ 0 h 2"/>
                  <a:gd name="T8" fmla="*/ 3 w 3"/>
                  <a:gd name="T9" fmla="*/ 0 h 2"/>
                  <a:gd name="T10" fmla="*/ 3 w 3"/>
                  <a:gd name="T11" fmla="*/ 0 h 2"/>
                  <a:gd name="T12" fmla="*/ 0 w 3"/>
                  <a:gd name="T13" fmla="*/ 0 h 2"/>
                  <a:gd name="T14" fmla="*/ 3 w 3"/>
                  <a:gd name="T15" fmla="*/ 2 h 2"/>
                  <a:gd name="T16" fmla="*/ 3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3" y="0"/>
                    </a:moveTo>
                    <a:lnTo>
                      <a:pt x="3" y="0"/>
                    </a:lnTo>
                    <a:lnTo>
                      <a:pt x="0" y="0"/>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4" name="Freeform 234"/>
              <p:cNvSpPr>
                <a:spLocks/>
              </p:cNvSpPr>
              <p:nvPr/>
            </p:nvSpPr>
            <p:spPr bwMode="auto">
              <a:xfrm>
                <a:off x="1389" y="2316"/>
                <a:ext cx="18" cy="20"/>
              </a:xfrm>
              <a:custGeom>
                <a:avLst/>
                <a:gdLst>
                  <a:gd name="T0" fmla="*/ 18 w 18"/>
                  <a:gd name="T1" fmla="*/ 2 h 20"/>
                  <a:gd name="T2" fmla="*/ 16 w 18"/>
                  <a:gd name="T3" fmla="*/ 0 h 20"/>
                  <a:gd name="T4" fmla="*/ 0 w 18"/>
                  <a:gd name="T5" fmla="*/ 18 h 20"/>
                  <a:gd name="T6" fmla="*/ 3 w 18"/>
                  <a:gd name="T7" fmla="*/ 20 h 20"/>
                  <a:gd name="T8" fmla="*/ 18 w 18"/>
                  <a:gd name="T9" fmla="*/ 2 h 20"/>
                  <a:gd name="T10" fmla="*/ 18 w 18"/>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2"/>
                    </a:moveTo>
                    <a:lnTo>
                      <a:pt x="16" y="0"/>
                    </a:lnTo>
                    <a:lnTo>
                      <a:pt x="0" y="18"/>
                    </a:lnTo>
                    <a:lnTo>
                      <a:pt x="3" y="20"/>
                    </a:lnTo>
                    <a:lnTo>
                      <a:pt x="18"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5" name="Freeform 235"/>
              <p:cNvSpPr>
                <a:spLocks/>
              </p:cNvSpPr>
              <p:nvPr/>
            </p:nvSpPr>
            <p:spPr bwMode="auto">
              <a:xfrm>
                <a:off x="1405" y="2216"/>
                <a:ext cx="33" cy="34"/>
              </a:xfrm>
              <a:custGeom>
                <a:avLst/>
                <a:gdLst>
                  <a:gd name="T0" fmla="*/ 18 w 33"/>
                  <a:gd name="T1" fmla="*/ 34 h 34"/>
                  <a:gd name="T2" fmla="*/ 0 w 33"/>
                  <a:gd name="T3" fmla="*/ 18 h 34"/>
                  <a:gd name="T4" fmla="*/ 18 w 33"/>
                  <a:gd name="T5" fmla="*/ 0 h 34"/>
                  <a:gd name="T6" fmla="*/ 33 w 33"/>
                  <a:gd name="T7" fmla="*/ 18 h 34"/>
                  <a:gd name="T8" fmla="*/ 18 w 33"/>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4">
                    <a:moveTo>
                      <a:pt x="18" y="34"/>
                    </a:moveTo>
                    <a:lnTo>
                      <a:pt x="0" y="18"/>
                    </a:lnTo>
                    <a:lnTo>
                      <a:pt x="18" y="0"/>
                    </a:lnTo>
                    <a:lnTo>
                      <a:pt x="33" y="18"/>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6" name="Freeform 236"/>
              <p:cNvSpPr>
                <a:spLocks noEditPoints="1"/>
              </p:cNvSpPr>
              <p:nvPr/>
            </p:nvSpPr>
            <p:spPr bwMode="auto">
              <a:xfrm>
                <a:off x="1403" y="2216"/>
                <a:ext cx="37" cy="36"/>
              </a:xfrm>
              <a:custGeom>
                <a:avLst/>
                <a:gdLst>
                  <a:gd name="T0" fmla="*/ 20 w 37"/>
                  <a:gd name="T1" fmla="*/ 36 h 36"/>
                  <a:gd name="T2" fmla="*/ 17 w 37"/>
                  <a:gd name="T3" fmla="*/ 36 h 36"/>
                  <a:gd name="T4" fmla="*/ 2 w 37"/>
                  <a:gd name="T5" fmla="*/ 18 h 36"/>
                  <a:gd name="T6" fmla="*/ 0 w 37"/>
                  <a:gd name="T7" fmla="*/ 18 h 36"/>
                  <a:gd name="T8" fmla="*/ 2 w 37"/>
                  <a:gd name="T9" fmla="*/ 16 h 36"/>
                  <a:gd name="T10" fmla="*/ 17 w 37"/>
                  <a:gd name="T11" fmla="*/ 0 h 36"/>
                  <a:gd name="T12" fmla="*/ 20 w 37"/>
                  <a:gd name="T13" fmla="*/ 0 h 36"/>
                  <a:gd name="T14" fmla="*/ 37 w 37"/>
                  <a:gd name="T15" fmla="*/ 16 h 36"/>
                  <a:gd name="T16" fmla="*/ 37 w 37"/>
                  <a:gd name="T17" fmla="*/ 18 h 36"/>
                  <a:gd name="T18" fmla="*/ 20 w 37"/>
                  <a:gd name="T19" fmla="*/ 36 h 36"/>
                  <a:gd name="T20" fmla="*/ 35 w 37"/>
                  <a:gd name="T21" fmla="*/ 16 h 36"/>
                  <a:gd name="T22" fmla="*/ 35 w 37"/>
                  <a:gd name="T23" fmla="*/ 18 h 36"/>
                  <a:gd name="T24" fmla="*/ 17 w 37"/>
                  <a:gd name="T25" fmla="*/ 0 h 36"/>
                  <a:gd name="T26" fmla="*/ 20 w 37"/>
                  <a:gd name="T27" fmla="*/ 0 h 36"/>
                  <a:gd name="T28" fmla="*/ 2 w 37"/>
                  <a:gd name="T29" fmla="*/ 18 h 36"/>
                  <a:gd name="T30" fmla="*/ 2 w 37"/>
                  <a:gd name="T31" fmla="*/ 16 h 36"/>
                  <a:gd name="T32" fmla="*/ 20 w 37"/>
                  <a:gd name="T33" fmla="*/ 34 h 36"/>
                  <a:gd name="T34" fmla="*/ 17 w 37"/>
                  <a:gd name="T35" fmla="*/ 34 h 36"/>
                  <a:gd name="T36" fmla="*/ 35 w 37"/>
                  <a:gd name="T37" fmla="*/ 16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 h="36">
                    <a:moveTo>
                      <a:pt x="20" y="36"/>
                    </a:moveTo>
                    <a:lnTo>
                      <a:pt x="17" y="36"/>
                    </a:lnTo>
                    <a:lnTo>
                      <a:pt x="2" y="18"/>
                    </a:lnTo>
                    <a:lnTo>
                      <a:pt x="0" y="18"/>
                    </a:lnTo>
                    <a:lnTo>
                      <a:pt x="2" y="16"/>
                    </a:lnTo>
                    <a:lnTo>
                      <a:pt x="17" y="0"/>
                    </a:lnTo>
                    <a:lnTo>
                      <a:pt x="20" y="0"/>
                    </a:lnTo>
                    <a:lnTo>
                      <a:pt x="37" y="16"/>
                    </a:lnTo>
                    <a:lnTo>
                      <a:pt x="37" y="18"/>
                    </a:lnTo>
                    <a:lnTo>
                      <a:pt x="20" y="36"/>
                    </a:lnTo>
                    <a:close/>
                    <a:moveTo>
                      <a:pt x="35" y="16"/>
                    </a:moveTo>
                    <a:lnTo>
                      <a:pt x="35" y="18"/>
                    </a:lnTo>
                    <a:lnTo>
                      <a:pt x="17" y="0"/>
                    </a:lnTo>
                    <a:lnTo>
                      <a:pt x="20" y="0"/>
                    </a:lnTo>
                    <a:lnTo>
                      <a:pt x="2" y="18"/>
                    </a:lnTo>
                    <a:lnTo>
                      <a:pt x="2" y="16"/>
                    </a:lnTo>
                    <a:lnTo>
                      <a:pt x="20" y="34"/>
                    </a:lnTo>
                    <a:lnTo>
                      <a:pt x="17" y="34"/>
                    </a:lnTo>
                    <a:lnTo>
                      <a:pt x="35"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7" name="Freeform 237"/>
              <p:cNvSpPr>
                <a:spLocks/>
              </p:cNvSpPr>
              <p:nvPr/>
            </p:nvSpPr>
            <p:spPr bwMode="auto">
              <a:xfrm>
                <a:off x="1418" y="2252"/>
                <a:ext cx="5" cy="2"/>
              </a:xfrm>
              <a:custGeom>
                <a:avLst/>
                <a:gdLst>
                  <a:gd name="T0" fmla="*/ 0 w 5"/>
                  <a:gd name="T1" fmla="*/ 2 h 2"/>
                  <a:gd name="T2" fmla="*/ 2 w 5"/>
                  <a:gd name="T3" fmla="*/ 2 h 2"/>
                  <a:gd name="T4" fmla="*/ 5 w 5"/>
                  <a:gd name="T5" fmla="*/ 2 h 2"/>
                  <a:gd name="T6" fmla="*/ 5 w 5"/>
                  <a:gd name="T7" fmla="*/ 0 h 2"/>
                  <a:gd name="T8" fmla="*/ 2 w 5"/>
                  <a:gd name="T9" fmla="*/ 0 h 2"/>
                  <a:gd name="T10" fmla="*/ 0 w 5"/>
                  <a:gd name="T11" fmla="*/ 2 h 2"/>
                  <a:gd name="T12" fmla="*/ 0 w 5"/>
                  <a:gd name="T13" fmla="*/ 2 h 2"/>
                  <a:gd name="T14" fmla="*/ 0 w 5"/>
                  <a:gd name="T15" fmla="*/ 2 h 2"/>
                  <a:gd name="T16" fmla="*/ 2 w 5"/>
                  <a:gd name="T17" fmla="*/ 2 h 2"/>
                  <a:gd name="T18" fmla="*/ 0 w 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0" y="2"/>
                    </a:moveTo>
                    <a:lnTo>
                      <a:pt x="2" y="2"/>
                    </a:lnTo>
                    <a:lnTo>
                      <a:pt x="5" y="2"/>
                    </a:lnTo>
                    <a:lnTo>
                      <a:pt x="5" y="0"/>
                    </a:lnTo>
                    <a:lnTo>
                      <a:pt x="2" y="0"/>
                    </a:lnTo>
                    <a:lnTo>
                      <a:pt x="0" y="2"/>
                    </a:lnTo>
                    <a:lnTo>
                      <a:pt x="2" y="2"/>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8" name="Freeform 238"/>
              <p:cNvSpPr>
                <a:spLocks/>
              </p:cNvSpPr>
              <p:nvPr/>
            </p:nvSpPr>
            <p:spPr bwMode="auto">
              <a:xfrm>
                <a:off x="1405" y="2232"/>
                <a:ext cx="15" cy="22"/>
              </a:xfrm>
              <a:custGeom>
                <a:avLst/>
                <a:gdLst>
                  <a:gd name="T0" fmla="*/ 0 w 15"/>
                  <a:gd name="T1" fmla="*/ 0 h 22"/>
                  <a:gd name="T2" fmla="*/ 0 w 15"/>
                  <a:gd name="T3" fmla="*/ 4 h 22"/>
                  <a:gd name="T4" fmla="*/ 13 w 15"/>
                  <a:gd name="T5" fmla="*/ 22 h 22"/>
                  <a:gd name="T6" fmla="*/ 15 w 15"/>
                  <a:gd name="T7" fmla="*/ 20 h 22"/>
                  <a:gd name="T8" fmla="*/ 2 w 15"/>
                  <a:gd name="T9" fmla="*/ 2 h 22"/>
                  <a:gd name="T10" fmla="*/ 0 w 15"/>
                  <a:gd name="T11" fmla="*/ 0 h 22"/>
                  <a:gd name="T12" fmla="*/ 2 w 15"/>
                  <a:gd name="T13" fmla="*/ 2 h 22"/>
                  <a:gd name="T14" fmla="*/ 2 w 15"/>
                  <a:gd name="T15" fmla="*/ 0 h 22"/>
                  <a:gd name="T16" fmla="*/ 0 w 15"/>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2">
                    <a:moveTo>
                      <a:pt x="0" y="0"/>
                    </a:moveTo>
                    <a:lnTo>
                      <a:pt x="0" y="4"/>
                    </a:lnTo>
                    <a:lnTo>
                      <a:pt x="13" y="22"/>
                    </a:lnTo>
                    <a:lnTo>
                      <a:pt x="15" y="20"/>
                    </a:lnTo>
                    <a:lnTo>
                      <a:pt x="2" y="2"/>
                    </a:lnTo>
                    <a:lnTo>
                      <a:pt x="0" y="0"/>
                    </a:lnTo>
                    <a:lnTo>
                      <a:pt x="2" y="2"/>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19" name="Freeform 239"/>
              <p:cNvSpPr>
                <a:spLocks/>
              </p:cNvSpPr>
              <p:nvPr/>
            </p:nvSpPr>
            <p:spPr bwMode="auto">
              <a:xfrm>
                <a:off x="1401" y="2232"/>
                <a:ext cx="4" cy="4"/>
              </a:xfrm>
              <a:custGeom>
                <a:avLst/>
                <a:gdLst>
                  <a:gd name="T0" fmla="*/ 0 w 4"/>
                  <a:gd name="T1" fmla="*/ 2 h 4"/>
                  <a:gd name="T2" fmla="*/ 2 w 4"/>
                  <a:gd name="T3" fmla="*/ 4 h 4"/>
                  <a:gd name="T4" fmla="*/ 4 w 4"/>
                  <a:gd name="T5" fmla="*/ 4 h 4"/>
                  <a:gd name="T6" fmla="*/ 4 w 4"/>
                  <a:gd name="T7" fmla="*/ 0 h 4"/>
                  <a:gd name="T8" fmla="*/ 2 w 4"/>
                  <a:gd name="T9" fmla="*/ 0 h 4"/>
                  <a:gd name="T10" fmla="*/ 0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2"/>
                    </a:moveTo>
                    <a:lnTo>
                      <a:pt x="2" y="4"/>
                    </a:lnTo>
                    <a:lnTo>
                      <a:pt x="4" y="4"/>
                    </a:lnTo>
                    <a:lnTo>
                      <a:pt x="4"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0" name="Freeform 240"/>
              <p:cNvSpPr>
                <a:spLocks/>
              </p:cNvSpPr>
              <p:nvPr/>
            </p:nvSpPr>
            <p:spPr bwMode="auto">
              <a:xfrm>
                <a:off x="1401" y="2230"/>
                <a:ext cx="6" cy="6"/>
              </a:xfrm>
              <a:custGeom>
                <a:avLst/>
                <a:gdLst>
                  <a:gd name="T0" fmla="*/ 6 w 6"/>
                  <a:gd name="T1" fmla="*/ 2 h 6"/>
                  <a:gd name="T2" fmla="*/ 4 w 6"/>
                  <a:gd name="T3" fmla="*/ 0 h 6"/>
                  <a:gd name="T4" fmla="*/ 0 w 6"/>
                  <a:gd name="T5" fmla="*/ 4 h 6"/>
                  <a:gd name="T6" fmla="*/ 2 w 6"/>
                  <a:gd name="T7" fmla="*/ 6 h 6"/>
                  <a:gd name="T8" fmla="*/ 6 w 6"/>
                  <a:gd name="T9" fmla="*/ 2 h 6"/>
                  <a:gd name="T10" fmla="*/ 6 w 6"/>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
                    <a:moveTo>
                      <a:pt x="6" y="2"/>
                    </a:moveTo>
                    <a:lnTo>
                      <a:pt x="4" y="0"/>
                    </a:lnTo>
                    <a:lnTo>
                      <a:pt x="0" y="4"/>
                    </a:lnTo>
                    <a:lnTo>
                      <a:pt x="2" y="6"/>
                    </a:lnTo>
                    <a:lnTo>
                      <a:pt x="6"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1" name="Freeform 241"/>
              <p:cNvSpPr>
                <a:spLocks/>
              </p:cNvSpPr>
              <p:nvPr/>
            </p:nvSpPr>
            <p:spPr bwMode="auto">
              <a:xfrm>
                <a:off x="1405" y="2214"/>
                <a:ext cx="15" cy="18"/>
              </a:xfrm>
              <a:custGeom>
                <a:avLst/>
                <a:gdLst>
                  <a:gd name="T0" fmla="*/ 15 w 15"/>
                  <a:gd name="T1" fmla="*/ 0 h 18"/>
                  <a:gd name="T2" fmla="*/ 13 w 15"/>
                  <a:gd name="T3" fmla="*/ 2 h 18"/>
                  <a:gd name="T4" fmla="*/ 0 w 15"/>
                  <a:gd name="T5" fmla="*/ 16 h 18"/>
                  <a:gd name="T6" fmla="*/ 2 w 15"/>
                  <a:gd name="T7" fmla="*/ 18 h 18"/>
                  <a:gd name="T8" fmla="*/ 15 w 15"/>
                  <a:gd name="T9" fmla="*/ 5 h 18"/>
                  <a:gd name="T10" fmla="*/ 15 w 15"/>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8">
                    <a:moveTo>
                      <a:pt x="15" y="0"/>
                    </a:moveTo>
                    <a:lnTo>
                      <a:pt x="13" y="2"/>
                    </a:lnTo>
                    <a:lnTo>
                      <a:pt x="0" y="16"/>
                    </a:lnTo>
                    <a:lnTo>
                      <a:pt x="2" y="18"/>
                    </a:lnTo>
                    <a:lnTo>
                      <a:pt x="15" y="5"/>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2" name="Freeform 242"/>
              <p:cNvSpPr>
                <a:spLocks/>
              </p:cNvSpPr>
              <p:nvPr/>
            </p:nvSpPr>
            <p:spPr bwMode="auto">
              <a:xfrm>
                <a:off x="1420" y="2214"/>
                <a:ext cx="5" cy="5"/>
              </a:xfrm>
              <a:custGeom>
                <a:avLst/>
                <a:gdLst>
                  <a:gd name="T0" fmla="*/ 5 w 5"/>
                  <a:gd name="T1" fmla="*/ 0 h 5"/>
                  <a:gd name="T2" fmla="*/ 3 w 5"/>
                  <a:gd name="T3" fmla="*/ 0 h 5"/>
                  <a:gd name="T4" fmla="*/ 0 w 5"/>
                  <a:gd name="T5" fmla="*/ 0 h 5"/>
                  <a:gd name="T6" fmla="*/ 0 w 5"/>
                  <a:gd name="T7" fmla="*/ 5 h 5"/>
                  <a:gd name="T8" fmla="*/ 3 w 5"/>
                  <a:gd name="T9" fmla="*/ 5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3" y="0"/>
                    </a:lnTo>
                    <a:lnTo>
                      <a:pt x="0" y="0"/>
                    </a:lnTo>
                    <a:lnTo>
                      <a:pt x="0" y="5"/>
                    </a:lnTo>
                    <a:lnTo>
                      <a:pt x="3" y="5"/>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3" name="Freeform 243"/>
              <p:cNvSpPr>
                <a:spLocks/>
              </p:cNvSpPr>
              <p:nvPr/>
            </p:nvSpPr>
            <p:spPr bwMode="auto">
              <a:xfrm>
                <a:off x="1423" y="2214"/>
                <a:ext cx="20" cy="18"/>
              </a:xfrm>
              <a:custGeom>
                <a:avLst/>
                <a:gdLst>
                  <a:gd name="T0" fmla="*/ 20 w 20"/>
                  <a:gd name="T1" fmla="*/ 18 h 18"/>
                  <a:gd name="T2" fmla="*/ 20 w 20"/>
                  <a:gd name="T3" fmla="*/ 16 h 18"/>
                  <a:gd name="T4" fmla="*/ 2 w 20"/>
                  <a:gd name="T5" fmla="*/ 0 h 18"/>
                  <a:gd name="T6" fmla="*/ 0 w 20"/>
                  <a:gd name="T7" fmla="*/ 5 h 18"/>
                  <a:gd name="T8" fmla="*/ 17 w 20"/>
                  <a:gd name="T9" fmla="*/ 18 h 18"/>
                  <a:gd name="T10" fmla="*/ 20 w 20"/>
                  <a:gd name="T11" fmla="*/ 18 h 18"/>
                  <a:gd name="T12" fmla="*/ 20 w 20"/>
                  <a:gd name="T13" fmla="*/ 18 h 18"/>
                  <a:gd name="T14" fmla="*/ 20 w 20"/>
                  <a:gd name="T15" fmla="*/ 16 h 18"/>
                  <a:gd name="T16" fmla="*/ 20 w 20"/>
                  <a:gd name="T17" fmla="*/ 16 h 18"/>
                  <a:gd name="T18" fmla="*/ 20 w 20"/>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18"/>
                    </a:moveTo>
                    <a:lnTo>
                      <a:pt x="20" y="16"/>
                    </a:lnTo>
                    <a:lnTo>
                      <a:pt x="2" y="0"/>
                    </a:lnTo>
                    <a:lnTo>
                      <a:pt x="0" y="5"/>
                    </a:lnTo>
                    <a:lnTo>
                      <a:pt x="17" y="18"/>
                    </a:lnTo>
                    <a:lnTo>
                      <a:pt x="20" y="18"/>
                    </a:lnTo>
                    <a:lnTo>
                      <a:pt x="20" y="16"/>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4" name="Freeform 244"/>
              <p:cNvSpPr>
                <a:spLocks/>
              </p:cNvSpPr>
              <p:nvPr/>
            </p:nvSpPr>
            <p:spPr bwMode="auto">
              <a:xfrm>
                <a:off x="1440" y="2232"/>
                <a:ext cx="3" cy="4"/>
              </a:xfrm>
              <a:custGeom>
                <a:avLst/>
                <a:gdLst>
                  <a:gd name="T0" fmla="*/ 3 w 3"/>
                  <a:gd name="T1" fmla="*/ 4 h 4"/>
                  <a:gd name="T2" fmla="*/ 3 w 3"/>
                  <a:gd name="T3" fmla="*/ 2 h 4"/>
                  <a:gd name="T4" fmla="*/ 3 w 3"/>
                  <a:gd name="T5" fmla="*/ 0 h 4"/>
                  <a:gd name="T6" fmla="*/ 0 w 3"/>
                  <a:gd name="T7" fmla="*/ 0 h 4"/>
                  <a:gd name="T8" fmla="*/ 0 w 3"/>
                  <a:gd name="T9" fmla="*/ 2 h 4"/>
                  <a:gd name="T10" fmla="*/ 3 w 3"/>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3" y="4"/>
                    </a:moveTo>
                    <a:lnTo>
                      <a:pt x="3" y="2"/>
                    </a:lnTo>
                    <a:lnTo>
                      <a:pt x="3" y="0"/>
                    </a:lnTo>
                    <a:lnTo>
                      <a:pt x="0" y="0"/>
                    </a:lnTo>
                    <a:lnTo>
                      <a:pt x="0" y="2"/>
                    </a:lnTo>
                    <a:lnTo>
                      <a:pt x="3"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5" name="Freeform 245"/>
              <p:cNvSpPr>
                <a:spLocks/>
              </p:cNvSpPr>
              <p:nvPr/>
            </p:nvSpPr>
            <p:spPr bwMode="auto">
              <a:xfrm>
                <a:off x="1440" y="223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6" name="Freeform 246"/>
              <p:cNvSpPr>
                <a:spLocks/>
              </p:cNvSpPr>
              <p:nvPr/>
            </p:nvSpPr>
            <p:spPr bwMode="auto">
              <a:xfrm>
                <a:off x="1423" y="2234"/>
                <a:ext cx="20" cy="20"/>
              </a:xfrm>
              <a:custGeom>
                <a:avLst/>
                <a:gdLst>
                  <a:gd name="T0" fmla="*/ 0 w 20"/>
                  <a:gd name="T1" fmla="*/ 20 h 20"/>
                  <a:gd name="T2" fmla="*/ 2 w 20"/>
                  <a:gd name="T3" fmla="*/ 20 h 20"/>
                  <a:gd name="T4" fmla="*/ 20 w 20"/>
                  <a:gd name="T5" fmla="*/ 2 h 20"/>
                  <a:gd name="T6" fmla="*/ 17 w 20"/>
                  <a:gd name="T7" fmla="*/ 0 h 20"/>
                  <a:gd name="T8" fmla="*/ 0 w 20"/>
                  <a:gd name="T9" fmla="*/ 18 h 20"/>
                  <a:gd name="T10" fmla="*/ 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0"/>
                    </a:moveTo>
                    <a:lnTo>
                      <a:pt x="2" y="20"/>
                    </a:lnTo>
                    <a:lnTo>
                      <a:pt x="20" y="2"/>
                    </a:lnTo>
                    <a:lnTo>
                      <a:pt x="17"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7" name="Freeform 247"/>
              <p:cNvSpPr>
                <a:spLocks/>
              </p:cNvSpPr>
              <p:nvPr/>
            </p:nvSpPr>
            <p:spPr bwMode="auto">
              <a:xfrm>
                <a:off x="1436" y="2232"/>
                <a:ext cx="4" cy="4"/>
              </a:xfrm>
              <a:custGeom>
                <a:avLst/>
                <a:gdLst>
                  <a:gd name="T0" fmla="*/ 0 w 4"/>
                  <a:gd name="T1" fmla="*/ 4 h 4"/>
                  <a:gd name="T2" fmla="*/ 4 w 4"/>
                  <a:gd name="T3" fmla="*/ 2 h 4"/>
                  <a:gd name="T4" fmla="*/ 4 w 4"/>
                  <a:gd name="T5" fmla="*/ 0 h 4"/>
                  <a:gd name="T6" fmla="*/ 0 w 4"/>
                  <a:gd name="T7" fmla="*/ 0 h 4"/>
                  <a:gd name="T8" fmla="*/ 0 w 4"/>
                  <a:gd name="T9" fmla="*/ 2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2"/>
                    </a:lnTo>
                    <a:lnTo>
                      <a:pt x="4"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8" name="Freeform 248"/>
              <p:cNvSpPr>
                <a:spLocks/>
              </p:cNvSpPr>
              <p:nvPr/>
            </p:nvSpPr>
            <p:spPr bwMode="auto">
              <a:xfrm>
                <a:off x="1418" y="2214"/>
                <a:ext cx="20" cy="22"/>
              </a:xfrm>
              <a:custGeom>
                <a:avLst/>
                <a:gdLst>
                  <a:gd name="T0" fmla="*/ 2 w 20"/>
                  <a:gd name="T1" fmla="*/ 0 h 22"/>
                  <a:gd name="T2" fmla="*/ 0 w 20"/>
                  <a:gd name="T3" fmla="*/ 5 h 22"/>
                  <a:gd name="T4" fmla="*/ 18 w 20"/>
                  <a:gd name="T5" fmla="*/ 22 h 22"/>
                  <a:gd name="T6" fmla="*/ 20 w 20"/>
                  <a:gd name="T7" fmla="*/ 20 h 22"/>
                  <a:gd name="T8" fmla="*/ 2 w 20"/>
                  <a:gd name="T9" fmla="*/ 2 h 22"/>
                  <a:gd name="T10" fmla="*/ 2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 y="0"/>
                    </a:moveTo>
                    <a:lnTo>
                      <a:pt x="0" y="5"/>
                    </a:lnTo>
                    <a:lnTo>
                      <a:pt x="18" y="22"/>
                    </a:lnTo>
                    <a:lnTo>
                      <a:pt x="20" y="20"/>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29" name="Freeform 249"/>
              <p:cNvSpPr>
                <a:spLocks/>
              </p:cNvSpPr>
              <p:nvPr/>
            </p:nvSpPr>
            <p:spPr bwMode="auto">
              <a:xfrm>
                <a:off x="1420" y="2214"/>
                <a:ext cx="5" cy="5"/>
              </a:xfrm>
              <a:custGeom>
                <a:avLst/>
                <a:gdLst>
                  <a:gd name="T0" fmla="*/ 5 w 5"/>
                  <a:gd name="T1" fmla="*/ 5 h 5"/>
                  <a:gd name="T2" fmla="*/ 3 w 5"/>
                  <a:gd name="T3" fmla="*/ 0 h 5"/>
                  <a:gd name="T4" fmla="*/ 0 w 5"/>
                  <a:gd name="T5" fmla="*/ 0 h 5"/>
                  <a:gd name="T6" fmla="*/ 0 w 5"/>
                  <a:gd name="T7" fmla="*/ 5 h 5"/>
                  <a:gd name="T8" fmla="*/ 3 w 5"/>
                  <a:gd name="T9" fmla="*/ 5 h 5"/>
                  <a:gd name="T10" fmla="*/ 5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5"/>
                    </a:moveTo>
                    <a:lnTo>
                      <a:pt x="3" y="0"/>
                    </a:lnTo>
                    <a:lnTo>
                      <a:pt x="0" y="0"/>
                    </a:lnTo>
                    <a:lnTo>
                      <a:pt x="0" y="5"/>
                    </a:lnTo>
                    <a:lnTo>
                      <a:pt x="3"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0" name="Freeform 250"/>
              <p:cNvSpPr>
                <a:spLocks/>
              </p:cNvSpPr>
              <p:nvPr/>
            </p:nvSpPr>
            <p:spPr bwMode="auto">
              <a:xfrm>
                <a:off x="1403" y="2216"/>
                <a:ext cx="22" cy="20"/>
              </a:xfrm>
              <a:custGeom>
                <a:avLst/>
                <a:gdLst>
                  <a:gd name="T0" fmla="*/ 0 w 22"/>
                  <a:gd name="T1" fmla="*/ 18 h 20"/>
                  <a:gd name="T2" fmla="*/ 4 w 22"/>
                  <a:gd name="T3" fmla="*/ 20 h 20"/>
                  <a:gd name="T4" fmla="*/ 22 w 22"/>
                  <a:gd name="T5" fmla="*/ 3 h 20"/>
                  <a:gd name="T6" fmla="*/ 20 w 22"/>
                  <a:gd name="T7" fmla="*/ 0 h 20"/>
                  <a:gd name="T8" fmla="*/ 2 w 22"/>
                  <a:gd name="T9" fmla="*/ 18 h 20"/>
                  <a:gd name="T10" fmla="*/ 0 w 22"/>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18"/>
                    </a:moveTo>
                    <a:lnTo>
                      <a:pt x="4" y="20"/>
                    </a:lnTo>
                    <a:lnTo>
                      <a:pt x="22" y="3"/>
                    </a:lnTo>
                    <a:lnTo>
                      <a:pt x="20" y="0"/>
                    </a:lnTo>
                    <a:lnTo>
                      <a:pt x="2" y="18"/>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1" name="Freeform 251"/>
              <p:cNvSpPr>
                <a:spLocks/>
              </p:cNvSpPr>
              <p:nvPr/>
            </p:nvSpPr>
            <p:spPr bwMode="auto">
              <a:xfrm>
                <a:off x="1403" y="2230"/>
                <a:ext cx="4" cy="4"/>
              </a:xfrm>
              <a:custGeom>
                <a:avLst/>
                <a:gdLst>
                  <a:gd name="T0" fmla="*/ 4 w 4"/>
                  <a:gd name="T1" fmla="*/ 0 h 4"/>
                  <a:gd name="T2" fmla="*/ 0 w 4"/>
                  <a:gd name="T3" fmla="*/ 2 h 4"/>
                  <a:gd name="T4" fmla="*/ 0 w 4"/>
                  <a:gd name="T5" fmla="*/ 4 h 4"/>
                  <a:gd name="T6" fmla="*/ 4 w 4"/>
                  <a:gd name="T7" fmla="*/ 4 h 4"/>
                  <a:gd name="T8" fmla="*/ 4 w 4"/>
                  <a:gd name="T9" fmla="*/ 2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0" y="2"/>
                    </a:lnTo>
                    <a:lnTo>
                      <a:pt x="0" y="4"/>
                    </a:lnTo>
                    <a:lnTo>
                      <a:pt x="4" y="4"/>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2" name="Freeform 252"/>
              <p:cNvSpPr>
                <a:spLocks/>
              </p:cNvSpPr>
              <p:nvPr/>
            </p:nvSpPr>
            <p:spPr bwMode="auto">
              <a:xfrm>
                <a:off x="1405" y="2230"/>
                <a:ext cx="20" cy="22"/>
              </a:xfrm>
              <a:custGeom>
                <a:avLst/>
                <a:gdLst>
                  <a:gd name="T0" fmla="*/ 18 w 20"/>
                  <a:gd name="T1" fmla="*/ 22 h 22"/>
                  <a:gd name="T2" fmla="*/ 20 w 20"/>
                  <a:gd name="T3" fmla="*/ 17 h 22"/>
                  <a:gd name="T4" fmla="*/ 2 w 20"/>
                  <a:gd name="T5" fmla="*/ 0 h 22"/>
                  <a:gd name="T6" fmla="*/ 0 w 20"/>
                  <a:gd name="T7" fmla="*/ 2 h 22"/>
                  <a:gd name="T8" fmla="*/ 18 w 20"/>
                  <a:gd name="T9" fmla="*/ 20 h 22"/>
                  <a:gd name="T10" fmla="*/ 18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18" y="22"/>
                    </a:moveTo>
                    <a:lnTo>
                      <a:pt x="20" y="17"/>
                    </a:lnTo>
                    <a:lnTo>
                      <a:pt x="2" y="0"/>
                    </a:lnTo>
                    <a:lnTo>
                      <a:pt x="0" y="2"/>
                    </a:lnTo>
                    <a:lnTo>
                      <a:pt x="18" y="20"/>
                    </a:lnTo>
                    <a:lnTo>
                      <a:pt x="18"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3" name="Freeform 253"/>
              <p:cNvSpPr>
                <a:spLocks/>
              </p:cNvSpPr>
              <p:nvPr/>
            </p:nvSpPr>
            <p:spPr bwMode="auto">
              <a:xfrm>
                <a:off x="1418" y="2247"/>
                <a:ext cx="5" cy="5"/>
              </a:xfrm>
              <a:custGeom>
                <a:avLst/>
                <a:gdLst>
                  <a:gd name="T0" fmla="*/ 0 w 5"/>
                  <a:gd name="T1" fmla="*/ 0 h 5"/>
                  <a:gd name="T2" fmla="*/ 2 w 5"/>
                  <a:gd name="T3" fmla="*/ 5 h 5"/>
                  <a:gd name="T4" fmla="*/ 5 w 5"/>
                  <a:gd name="T5" fmla="*/ 5 h 5"/>
                  <a:gd name="T6" fmla="*/ 5 w 5"/>
                  <a:gd name="T7" fmla="*/ 0 h 5"/>
                  <a:gd name="T8" fmla="*/ 2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lnTo>
                      <a:pt x="2" y="5"/>
                    </a:lnTo>
                    <a:lnTo>
                      <a:pt x="5" y="5"/>
                    </a:lnTo>
                    <a:lnTo>
                      <a:pt x="5"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4" name="Freeform 254"/>
              <p:cNvSpPr>
                <a:spLocks/>
              </p:cNvSpPr>
              <p:nvPr/>
            </p:nvSpPr>
            <p:spPr bwMode="auto">
              <a:xfrm>
                <a:off x="1418" y="2230"/>
                <a:ext cx="22" cy="20"/>
              </a:xfrm>
              <a:custGeom>
                <a:avLst/>
                <a:gdLst>
                  <a:gd name="T0" fmla="*/ 22 w 22"/>
                  <a:gd name="T1" fmla="*/ 2 h 20"/>
                  <a:gd name="T2" fmla="*/ 18 w 22"/>
                  <a:gd name="T3" fmla="*/ 0 h 20"/>
                  <a:gd name="T4" fmla="*/ 0 w 22"/>
                  <a:gd name="T5" fmla="*/ 17 h 20"/>
                  <a:gd name="T6" fmla="*/ 2 w 22"/>
                  <a:gd name="T7" fmla="*/ 20 h 20"/>
                  <a:gd name="T8" fmla="*/ 20 w 22"/>
                  <a:gd name="T9" fmla="*/ 2 h 20"/>
                  <a:gd name="T10" fmla="*/ 22 w 22"/>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2"/>
                    </a:moveTo>
                    <a:lnTo>
                      <a:pt x="18" y="0"/>
                    </a:lnTo>
                    <a:lnTo>
                      <a:pt x="0" y="17"/>
                    </a:lnTo>
                    <a:lnTo>
                      <a:pt x="2" y="20"/>
                    </a:lnTo>
                    <a:lnTo>
                      <a:pt x="20" y="2"/>
                    </a:lnTo>
                    <a:lnTo>
                      <a:pt x="2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5" name="Freeform 255"/>
              <p:cNvSpPr>
                <a:spLocks/>
              </p:cNvSpPr>
              <p:nvPr/>
            </p:nvSpPr>
            <p:spPr bwMode="auto">
              <a:xfrm>
                <a:off x="1434" y="2303"/>
                <a:ext cx="35" cy="33"/>
              </a:xfrm>
              <a:custGeom>
                <a:avLst/>
                <a:gdLst>
                  <a:gd name="T0" fmla="*/ 18 w 35"/>
                  <a:gd name="T1" fmla="*/ 33 h 33"/>
                  <a:gd name="T2" fmla="*/ 0 w 35"/>
                  <a:gd name="T3" fmla="*/ 18 h 33"/>
                  <a:gd name="T4" fmla="*/ 18 w 35"/>
                  <a:gd name="T5" fmla="*/ 0 h 33"/>
                  <a:gd name="T6" fmla="*/ 35 w 35"/>
                  <a:gd name="T7" fmla="*/ 18 h 33"/>
                  <a:gd name="T8" fmla="*/ 18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8" y="33"/>
                    </a:moveTo>
                    <a:lnTo>
                      <a:pt x="0" y="18"/>
                    </a:lnTo>
                    <a:lnTo>
                      <a:pt x="18" y="0"/>
                    </a:lnTo>
                    <a:lnTo>
                      <a:pt x="35" y="18"/>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6" name="Freeform 256"/>
              <p:cNvSpPr>
                <a:spLocks noEditPoints="1"/>
              </p:cNvSpPr>
              <p:nvPr/>
            </p:nvSpPr>
            <p:spPr bwMode="auto">
              <a:xfrm>
                <a:off x="1434" y="2303"/>
                <a:ext cx="35" cy="35"/>
              </a:xfrm>
              <a:custGeom>
                <a:avLst/>
                <a:gdLst>
                  <a:gd name="T0" fmla="*/ 22 w 35"/>
                  <a:gd name="T1" fmla="*/ 35 h 35"/>
                  <a:gd name="T2" fmla="*/ 18 w 35"/>
                  <a:gd name="T3" fmla="*/ 35 h 35"/>
                  <a:gd name="T4" fmla="*/ 0 w 35"/>
                  <a:gd name="T5" fmla="*/ 18 h 35"/>
                  <a:gd name="T6" fmla="*/ 0 w 35"/>
                  <a:gd name="T7" fmla="*/ 15 h 35"/>
                  <a:gd name="T8" fmla="*/ 18 w 35"/>
                  <a:gd name="T9" fmla="*/ 0 h 35"/>
                  <a:gd name="T10" fmla="*/ 22 w 35"/>
                  <a:gd name="T11" fmla="*/ 0 h 35"/>
                  <a:gd name="T12" fmla="*/ 35 w 35"/>
                  <a:gd name="T13" fmla="*/ 15 h 35"/>
                  <a:gd name="T14" fmla="*/ 35 w 35"/>
                  <a:gd name="T15" fmla="*/ 18 h 35"/>
                  <a:gd name="T16" fmla="*/ 22 w 35"/>
                  <a:gd name="T17" fmla="*/ 35 h 35"/>
                  <a:gd name="T18" fmla="*/ 33 w 35"/>
                  <a:gd name="T19" fmla="*/ 15 h 35"/>
                  <a:gd name="T20" fmla="*/ 33 w 35"/>
                  <a:gd name="T21" fmla="*/ 18 h 35"/>
                  <a:gd name="T22" fmla="*/ 18 w 35"/>
                  <a:gd name="T23" fmla="*/ 4 h 35"/>
                  <a:gd name="T24" fmla="*/ 22 w 35"/>
                  <a:gd name="T25" fmla="*/ 4 h 35"/>
                  <a:gd name="T26" fmla="*/ 4 w 35"/>
                  <a:gd name="T27" fmla="*/ 18 h 35"/>
                  <a:gd name="T28" fmla="*/ 4 w 35"/>
                  <a:gd name="T29" fmla="*/ 15 h 35"/>
                  <a:gd name="T30" fmla="*/ 22 w 35"/>
                  <a:gd name="T31" fmla="*/ 33 h 35"/>
                  <a:gd name="T32" fmla="*/ 18 w 35"/>
                  <a:gd name="T33" fmla="*/ 33 h 35"/>
                  <a:gd name="T34" fmla="*/ 33 w 35"/>
                  <a:gd name="T35" fmla="*/ 15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5">
                    <a:moveTo>
                      <a:pt x="22" y="35"/>
                    </a:moveTo>
                    <a:lnTo>
                      <a:pt x="18" y="35"/>
                    </a:lnTo>
                    <a:lnTo>
                      <a:pt x="0" y="18"/>
                    </a:lnTo>
                    <a:lnTo>
                      <a:pt x="0" y="15"/>
                    </a:lnTo>
                    <a:lnTo>
                      <a:pt x="18" y="0"/>
                    </a:lnTo>
                    <a:lnTo>
                      <a:pt x="22" y="0"/>
                    </a:lnTo>
                    <a:lnTo>
                      <a:pt x="35" y="15"/>
                    </a:lnTo>
                    <a:lnTo>
                      <a:pt x="35" y="18"/>
                    </a:lnTo>
                    <a:lnTo>
                      <a:pt x="22" y="35"/>
                    </a:lnTo>
                    <a:close/>
                    <a:moveTo>
                      <a:pt x="33" y="15"/>
                    </a:moveTo>
                    <a:lnTo>
                      <a:pt x="33" y="18"/>
                    </a:lnTo>
                    <a:lnTo>
                      <a:pt x="18" y="4"/>
                    </a:lnTo>
                    <a:lnTo>
                      <a:pt x="22" y="4"/>
                    </a:lnTo>
                    <a:lnTo>
                      <a:pt x="4" y="18"/>
                    </a:lnTo>
                    <a:lnTo>
                      <a:pt x="4" y="15"/>
                    </a:lnTo>
                    <a:lnTo>
                      <a:pt x="22" y="33"/>
                    </a:lnTo>
                    <a:lnTo>
                      <a:pt x="18" y="33"/>
                    </a:lnTo>
                    <a:lnTo>
                      <a:pt x="33"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7" name="Freeform 257"/>
              <p:cNvSpPr>
                <a:spLocks/>
              </p:cNvSpPr>
              <p:nvPr/>
            </p:nvSpPr>
            <p:spPr bwMode="auto">
              <a:xfrm>
                <a:off x="1452" y="2338"/>
                <a:ext cx="4" cy="3"/>
              </a:xfrm>
              <a:custGeom>
                <a:avLst/>
                <a:gdLst>
                  <a:gd name="T0" fmla="*/ 0 w 4"/>
                  <a:gd name="T1" fmla="*/ 3 h 3"/>
                  <a:gd name="T2" fmla="*/ 0 w 4"/>
                  <a:gd name="T3" fmla="*/ 3 h 3"/>
                  <a:gd name="T4" fmla="*/ 4 w 4"/>
                  <a:gd name="T5" fmla="*/ 3 h 3"/>
                  <a:gd name="T6" fmla="*/ 4 w 4"/>
                  <a:gd name="T7" fmla="*/ 0 h 3"/>
                  <a:gd name="T8" fmla="*/ 0 w 4"/>
                  <a:gd name="T9" fmla="*/ 0 h 3"/>
                  <a:gd name="T10" fmla="*/ 0 w 4"/>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0" y="3"/>
                    </a:moveTo>
                    <a:lnTo>
                      <a:pt x="0" y="3"/>
                    </a:lnTo>
                    <a:lnTo>
                      <a:pt x="4" y="3"/>
                    </a:lnTo>
                    <a:lnTo>
                      <a:pt x="4"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8" name="Freeform 258"/>
              <p:cNvSpPr>
                <a:spLocks/>
              </p:cNvSpPr>
              <p:nvPr/>
            </p:nvSpPr>
            <p:spPr bwMode="auto">
              <a:xfrm>
                <a:off x="1432" y="2321"/>
                <a:ext cx="22" cy="20"/>
              </a:xfrm>
              <a:custGeom>
                <a:avLst/>
                <a:gdLst>
                  <a:gd name="T0" fmla="*/ 0 w 22"/>
                  <a:gd name="T1" fmla="*/ 0 h 20"/>
                  <a:gd name="T2" fmla="*/ 2 w 22"/>
                  <a:gd name="T3" fmla="*/ 2 h 20"/>
                  <a:gd name="T4" fmla="*/ 20 w 22"/>
                  <a:gd name="T5" fmla="*/ 20 h 20"/>
                  <a:gd name="T6" fmla="*/ 22 w 22"/>
                  <a:gd name="T7" fmla="*/ 17 h 20"/>
                  <a:gd name="T8" fmla="*/ 4 w 22"/>
                  <a:gd name="T9" fmla="*/ 0 h 20"/>
                  <a:gd name="T10" fmla="*/ 0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0"/>
                    </a:moveTo>
                    <a:lnTo>
                      <a:pt x="2" y="2"/>
                    </a:lnTo>
                    <a:lnTo>
                      <a:pt x="20" y="20"/>
                    </a:lnTo>
                    <a:lnTo>
                      <a:pt x="22" y="17"/>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39" name="Freeform 259"/>
              <p:cNvSpPr>
                <a:spLocks/>
              </p:cNvSpPr>
              <p:nvPr/>
            </p:nvSpPr>
            <p:spPr bwMode="auto">
              <a:xfrm>
                <a:off x="1434" y="2321"/>
                <a:ext cx="2" cy="1"/>
              </a:xfrm>
              <a:custGeom>
                <a:avLst/>
                <a:gdLst>
                  <a:gd name="T0" fmla="*/ 2 w 2"/>
                  <a:gd name="T1" fmla="*/ 0 h 1"/>
                  <a:gd name="T2" fmla="*/ 0 w 2"/>
                  <a:gd name="T3" fmla="*/ 0 h 1"/>
                  <a:gd name="T4" fmla="*/ 0 w 2"/>
                  <a:gd name="T5" fmla="*/ 0 h 1"/>
                  <a:gd name="T6" fmla="*/ 0 w 2"/>
                  <a:gd name="T7" fmla="*/ 0 h 1"/>
                  <a:gd name="T8" fmla="*/ 0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0" name="Freeform 260"/>
              <p:cNvSpPr>
                <a:spLocks/>
              </p:cNvSpPr>
              <p:nvPr/>
            </p:nvSpPr>
            <p:spPr bwMode="auto">
              <a:xfrm>
                <a:off x="1432" y="2316"/>
                <a:ext cx="4" cy="5"/>
              </a:xfrm>
              <a:custGeom>
                <a:avLst/>
                <a:gdLst>
                  <a:gd name="T0" fmla="*/ 2 w 4"/>
                  <a:gd name="T1" fmla="*/ 0 h 5"/>
                  <a:gd name="T2" fmla="*/ 0 w 4"/>
                  <a:gd name="T3" fmla="*/ 2 h 5"/>
                  <a:gd name="T4" fmla="*/ 0 w 4"/>
                  <a:gd name="T5" fmla="*/ 5 h 5"/>
                  <a:gd name="T6" fmla="*/ 4 w 4"/>
                  <a:gd name="T7" fmla="*/ 5 h 5"/>
                  <a:gd name="T8" fmla="*/ 4 w 4"/>
                  <a:gd name="T9" fmla="*/ 2 h 5"/>
                  <a:gd name="T10" fmla="*/ 2 w 4"/>
                  <a:gd name="T11" fmla="*/ 0 h 5"/>
                  <a:gd name="T12" fmla="*/ 2 w 4"/>
                  <a:gd name="T13" fmla="*/ 0 h 5"/>
                  <a:gd name="T14" fmla="*/ 0 w 4"/>
                  <a:gd name="T15" fmla="*/ 0 h 5"/>
                  <a:gd name="T16" fmla="*/ 0 w 4"/>
                  <a:gd name="T17" fmla="*/ 2 h 5"/>
                  <a:gd name="T18" fmla="*/ 2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2" y="0"/>
                    </a:moveTo>
                    <a:lnTo>
                      <a:pt x="0" y="2"/>
                    </a:lnTo>
                    <a:lnTo>
                      <a:pt x="0" y="5"/>
                    </a:lnTo>
                    <a:lnTo>
                      <a:pt x="4" y="5"/>
                    </a:lnTo>
                    <a:lnTo>
                      <a:pt x="4" y="2"/>
                    </a:lnTo>
                    <a:lnTo>
                      <a:pt x="2" y="0"/>
                    </a:lnTo>
                    <a:lnTo>
                      <a:pt x="0" y="0"/>
                    </a:lnTo>
                    <a:lnTo>
                      <a:pt x="0"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1" name="Freeform 261"/>
              <p:cNvSpPr>
                <a:spLocks/>
              </p:cNvSpPr>
              <p:nvPr/>
            </p:nvSpPr>
            <p:spPr bwMode="auto">
              <a:xfrm>
                <a:off x="1434" y="2301"/>
                <a:ext cx="20" cy="17"/>
              </a:xfrm>
              <a:custGeom>
                <a:avLst/>
                <a:gdLst>
                  <a:gd name="T0" fmla="*/ 18 w 20"/>
                  <a:gd name="T1" fmla="*/ 0 h 17"/>
                  <a:gd name="T2" fmla="*/ 18 w 20"/>
                  <a:gd name="T3" fmla="*/ 0 h 17"/>
                  <a:gd name="T4" fmla="*/ 0 w 20"/>
                  <a:gd name="T5" fmla="*/ 15 h 17"/>
                  <a:gd name="T6" fmla="*/ 2 w 20"/>
                  <a:gd name="T7" fmla="*/ 17 h 17"/>
                  <a:gd name="T8" fmla="*/ 20 w 20"/>
                  <a:gd name="T9" fmla="*/ 4 h 17"/>
                  <a:gd name="T10" fmla="*/ 18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18" y="0"/>
                    </a:moveTo>
                    <a:lnTo>
                      <a:pt x="18" y="0"/>
                    </a:lnTo>
                    <a:lnTo>
                      <a:pt x="0" y="15"/>
                    </a:lnTo>
                    <a:lnTo>
                      <a:pt x="2" y="17"/>
                    </a:lnTo>
                    <a:lnTo>
                      <a:pt x="20" y="4"/>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2" name="Freeform 262"/>
              <p:cNvSpPr>
                <a:spLocks/>
              </p:cNvSpPr>
              <p:nvPr/>
            </p:nvSpPr>
            <p:spPr bwMode="auto">
              <a:xfrm>
                <a:off x="1452" y="2301"/>
                <a:ext cx="4" cy="4"/>
              </a:xfrm>
              <a:custGeom>
                <a:avLst/>
                <a:gdLst>
                  <a:gd name="T0" fmla="*/ 4 w 4"/>
                  <a:gd name="T1" fmla="*/ 2 h 4"/>
                  <a:gd name="T2" fmla="*/ 4 w 4"/>
                  <a:gd name="T3" fmla="*/ 0 h 4"/>
                  <a:gd name="T4" fmla="*/ 0 w 4"/>
                  <a:gd name="T5" fmla="*/ 0 h 4"/>
                  <a:gd name="T6" fmla="*/ 0 w 4"/>
                  <a:gd name="T7" fmla="*/ 4 h 4"/>
                  <a:gd name="T8" fmla="*/ 4 w 4"/>
                  <a:gd name="T9" fmla="*/ 4 h 4"/>
                  <a:gd name="T10" fmla="*/ 4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2"/>
                    </a:moveTo>
                    <a:lnTo>
                      <a:pt x="4" y="0"/>
                    </a:lnTo>
                    <a:lnTo>
                      <a:pt x="0" y="0"/>
                    </a:lnTo>
                    <a:lnTo>
                      <a:pt x="0" y="4"/>
                    </a:lnTo>
                    <a:lnTo>
                      <a:pt x="4" y="4"/>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3" name="Freeform 263"/>
              <p:cNvSpPr>
                <a:spLocks/>
              </p:cNvSpPr>
              <p:nvPr/>
            </p:nvSpPr>
            <p:spPr bwMode="auto">
              <a:xfrm>
                <a:off x="1454" y="2303"/>
                <a:ext cx="17" cy="15"/>
              </a:xfrm>
              <a:custGeom>
                <a:avLst/>
                <a:gdLst>
                  <a:gd name="T0" fmla="*/ 17 w 17"/>
                  <a:gd name="T1" fmla="*/ 15 h 15"/>
                  <a:gd name="T2" fmla="*/ 17 w 17"/>
                  <a:gd name="T3" fmla="*/ 13 h 15"/>
                  <a:gd name="T4" fmla="*/ 2 w 17"/>
                  <a:gd name="T5" fmla="*/ 0 h 15"/>
                  <a:gd name="T6" fmla="*/ 0 w 17"/>
                  <a:gd name="T7" fmla="*/ 2 h 15"/>
                  <a:gd name="T8" fmla="*/ 15 w 17"/>
                  <a:gd name="T9" fmla="*/ 15 h 15"/>
                  <a:gd name="T10" fmla="*/ 17 w 17"/>
                  <a:gd name="T11" fmla="*/ 1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5">
                    <a:moveTo>
                      <a:pt x="17" y="15"/>
                    </a:moveTo>
                    <a:lnTo>
                      <a:pt x="17" y="13"/>
                    </a:lnTo>
                    <a:lnTo>
                      <a:pt x="2" y="0"/>
                    </a:lnTo>
                    <a:lnTo>
                      <a:pt x="0" y="2"/>
                    </a:lnTo>
                    <a:lnTo>
                      <a:pt x="15" y="15"/>
                    </a:lnTo>
                    <a:lnTo>
                      <a:pt x="17"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4" name="Freeform 264"/>
              <p:cNvSpPr>
                <a:spLocks/>
              </p:cNvSpPr>
              <p:nvPr/>
            </p:nvSpPr>
            <p:spPr bwMode="auto">
              <a:xfrm>
                <a:off x="1469" y="2318"/>
                <a:ext cx="2" cy="5"/>
              </a:xfrm>
              <a:custGeom>
                <a:avLst/>
                <a:gdLst>
                  <a:gd name="T0" fmla="*/ 2 w 2"/>
                  <a:gd name="T1" fmla="*/ 5 h 5"/>
                  <a:gd name="T2" fmla="*/ 2 w 2"/>
                  <a:gd name="T3" fmla="*/ 3 h 5"/>
                  <a:gd name="T4" fmla="*/ 2 w 2"/>
                  <a:gd name="T5" fmla="*/ 0 h 5"/>
                  <a:gd name="T6" fmla="*/ 0 w 2"/>
                  <a:gd name="T7" fmla="*/ 0 h 5"/>
                  <a:gd name="T8" fmla="*/ 0 w 2"/>
                  <a:gd name="T9" fmla="*/ 3 h 5"/>
                  <a:gd name="T10" fmla="*/ 2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5"/>
                    </a:moveTo>
                    <a:lnTo>
                      <a:pt x="2" y="3"/>
                    </a:lnTo>
                    <a:lnTo>
                      <a:pt x="2"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5" name="Freeform 265"/>
              <p:cNvSpPr>
                <a:spLocks/>
              </p:cNvSpPr>
              <p:nvPr/>
            </p:nvSpPr>
            <p:spPr bwMode="auto">
              <a:xfrm>
                <a:off x="1469" y="232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6" name="Freeform 266"/>
              <p:cNvSpPr>
                <a:spLocks/>
              </p:cNvSpPr>
              <p:nvPr/>
            </p:nvSpPr>
            <p:spPr bwMode="auto">
              <a:xfrm>
                <a:off x="1454" y="2321"/>
                <a:ext cx="17" cy="20"/>
              </a:xfrm>
              <a:custGeom>
                <a:avLst/>
                <a:gdLst>
                  <a:gd name="T0" fmla="*/ 2 w 17"/>
                  <a:gd name="T1" fmla="*/ 20 h 20"/>
                  <a:gd name="T2" fmla="*/ 4 w 17"/>
                  <a:gd name="T3" fmla="*/ 20 h 20"/>
                  <a:gd name="T4" fmla="*/ 17 w 17"/>
                  <a:gd name="T5" fmla="*/ 2 h 20"/>
                  <a:gd name="T6" fmla="*/ 15 w 17"/>
                  <a:gd name="T7" fmla="*/ 0 h 20"/>
                  <a:gd name="T8" fmla="*/ 0 w 17"/>
                  <a:gd name="T9" fmla="*/ 17 h 20"/>
                  <a:gd name="T10" fmla="*/ 2 w 17"/>
                  <a:gd name="T11" fmla="*/ 20 h 20"/>
                  <a:gd name="T12" fmla="*/ 2 w 17"/>
                  <a:gd name="T13" fmla="*/ 20 h 20"/>
                  <a:gd name="T14" fmla="*/ 2 w 17"/>
                  <a:gd name="T15" fmla="*/ 20 h 20"/>
                  <a:gd name="T16" fmla="*/ 4 w 17"/>
                  <a:gd name="T17" fmla="*/ 20 h 20"/>
                  <a:gd name="T18" fmla="*/ 2 w 17"/>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0">
                    <a:moveTo>
                      <a:pt x="2" y="20"/>
                    </a:moveTo>
                    <a:lnTo>
                      <a:pt x="4" y="20"/>
                    </a:lnTo>
                    <a:lnTo>
                      <a:pt x="17" y="2"/>
                    </a:lnTo>
                    <a:lnTo>
                      <a:pt x="15" y="0"/>
                    </a:lnTo>
                    <a:lnTo>
                      <a:pt x="0" y="17"/>
                    </a:lnTo>
                    <a:lnTo>
                      <a:pt x="2" y="20"/>
                    </a:lnTo>
                    <a:lnTo>
                      <a:pt x="4" y="20"/>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7" name="Freeform 267"/>
              <p:cNvSpPr>
                <a:spLocks/>
              </p:cNvSpPr>
              <p:nvPr/>
            </p:nvSpPr>
            <p:spPr bwMode="auto">
              <a:xfrm>
                <a:off x="1465" y="2318"/>
                <a:ext cx="4" cy="5"/>
              </a:xfrm>
              <a:custGeom>
                <a:avLst/>
                <a:gdLst>
                  <a:gd name="T0" fmla="*/ 0 w 4"/>
                  <a:gd name="T1" fmla="*/ 5 h 5"/>
                  <a:gd name="T2" fmla="*/ 4 w 4"/>
                  <a:gd name="T3" fmla="*/ 3 h 5"/>
                  <a:gd name="T4" fmla="*/ 4 w 4"/>
                  <a:gd name="T5" fmla="*/ 0 h 5"/>
                  <a:gd name="T6" fmla="*/ 0 w 4"/>
                  <a:gd name="T7" fmla="*/ 0 h 5"/>
                  <a:gd name="T8" fmla="*/ 0 w 4"/>
                  <a:gd name="T9" fmla="*/ 3 h 5"/>
                  <a:gd name="T10" fmla="*/ 0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5"/>
                    </a:moveTo>
                    <a:lnTo>
                      <a:pt x="4" y="3"/>
                    </a:lnTo>
                    <a:lnTo>
                      <a:pt x="4" y="0"/>
                    </a:lnTo>
                    <a:lnTo>
                      <a:pt x="0"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8" name="Freeform 268"/>
              <p:cNvSpPr>
                <a:spLocks/>
              </p:cNvSpPr>
              <p:nvPr/>
            </p:nvSpPr>
            <p:spPr bwMode="auto">
              <a:xfrm>
                <a:off x="1452" y="2305"/>
                <a:ext cx="15" cy="18"/>
              </a:xfrm>
              <a:custGeom>
                <a:avLst/>
                <a:gdLst>
                  <a:gd name="T0" fmla="*/ 0 w 15"/>
                  <a:gd name="T1" fmla="*/ 0 h 18"/>
                  <a:gd name="T2" fmla="*/ 0 w 15"/>
                  <a:gd name="T3" fmla="*/ 2 h 18"/>
                  <a:gd name="T4" fmla="*/ 13 w 15"/>
                  <a:gd name="T5" fmla="*/ 18 h 18"/>
                  <a:gd name="T6" fmla="*/ 15 w 15"/>
                  <a:gd name="T7" fmla="*/ 16 h 18"/>
                  <a:gd name="T8" fmla="*/ 2 w 15"/>
                  <a:gd name="T9" fmla="*/ 0 h 18"/>
                  <a:gd name="T10" fmla="*/ 0 w 15"/>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8">
                    <a:moveTo>
                      <a:pt x="0" y="0"/>
                    </a:moveTo>
                    <a:lnTo>
                      <a:pt x="0" y="2"/>
                    </a:lnTo>
                    <a:lnTo>
                      <a:pt x="13" y="18"/>
                    </a:lnTo>
                    <a:lnTo>
                      <a:pt x="15" y="16"/>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49" name="Freeform 269"/>
              <p:cNvSpPr>
                <a:spLocks/>
              </p:cNvSpPr>
              <p:nvPr/>
            </p:nvSpPr>
            <p:spPr bwMode="auto">
              <a:xfrm>
                <a:off x="1452" y="2305"/>
                <a:ext cx="4" cy="5"/>
              </a:xfrm>
              <a:custGeom>
                <a:avLst/>
                <a:gdLst>
                  <a:gd name="T0" fmla="*/ 4 w 4"/>
                  <a:gd name="T1" fmla="*/ 2 h 5"/>
                  <a:gd name="T2" fmla="*/ 4 w 4"/>
                  <a:gd name="T3" fmla="*/ 0 h 5"/>
                  <a:gd name="T4" fmla="*/ 0 w 4"/>
                  <a:gd name="T5" fmla="*/ 0 h 5"/>
                  <a:gd name="T6" fmla="*/ 0 w 4"/>
                  <a:gd name="T7" fmla="*/ 5 h 5"/>
                  <a:gd name="T8" fmla="*/ 4 w 4"/>
                  <a:gd name="T9" fmla="*/ 5 h 5"/>
                  <a:gd name="T10" fmla="*/ 4 w 4"/>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2"/>
                    </a:moveTo>
                    <a:lnTo>
                      <a:pt x="4" y="0"/>
                    </a:lnTo>
                    <a:lnTo>
                      <a:pt x="0" y="0"/>
                    </a:lnTo>
                    <a:lnTo>
                      <a:pt x="0" y="5"/>
                    </a:lnTo>
                    <a:lnTo>
                      <a:pt x="4" y="5"/>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0" name="Freeform 270"/>
              <p:cNvSpPr>
                <a:spLocks/>
              </p:cNvSpPr>
              <p:nvPr/>
            </p:nvSpPr>
            <p:spPr bwMode="auto">
              <a:xfrm>
                <a:off x="1436" y="2305"/>
                <a:ext cx="20" cy="20"/>
              </a:xfrm>
              <a:custGeom>
                <a:avLst/>
                <a:gdLst>
                  <a:gd name="T0" fmla="*/ 0 w 20"/>
                  <a:gd name="T1" fmla="*/ 16 h 20"/>
                  <a:gd name="T2" fmla="*/ 2 w 20"/>
                  <a:gd name="T3" fmla="*/ 18 h 20"/>
                  <a:gd name="T4" fmla="*/ 20 w 20"/>
                  <a:gd name="T5" fmla="*/ 2 h 20"/>
                  <a:gd name="T6" fmla="*/ 18 w 20"/>
                  <a:gd name="T7" fmla="*/ 0 h 20"/>
                  <a:gd name="T8" fmla="*/ 0 w 20"/>
                  <a:gd name="T9" fmla="*/ 16 h 20"/>
                  <a:gd name="T10" fmla="*/ 0 w 20"/>
                  <a:gd name="T11" fmla="*/ 16 h 20"/>
                  <a:gd name="T12" fmla="*/ 0 w 20"/>
                  <a:gd name="T13" fmla="*/ 16 h 20"/>
                  <a:gd name="T14" fmla="*/ 0 w 20"/>
                  <a:gd name="T15" fmla="*/ 20 h 20"/>
                  <a:gd name="T16" fmla="*/ 2 w 20"/>
                  <a:gd name="T17" fmla="*/ 18 h 20"/>
                  <a:gd name="T18" fmla="*/ 0 w 20"/>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0" y="16"/>
                    </a:moveTo>
                    <a:lnTo>
                      <a:pt x="2" y="18"/>
                    </a:lnTo>
                    <a:lnTo>
                      <a:pt x="20" y="2"/>
                    </a:lnTo>
                    <a:lnTo>
                      <a:pt x="18" y="0"/>
                    </a:lnTo>
                    <a:lnTo>
                      <a:pt x="0" y="16"/>
                    </a:lnTo>
                    <a:lnTo>
                      <a:pt x="0" y="20"/>
                    </a:lnTo>
                    <a:lnTo>
                      <a:pt x="2" y="18"/>
                    </a:lnTo>
                    <a:lnTo>
                      <a:pt x="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1" name="Freeform 271"/>
              <p:cNvSpPr>
                <a:spLocks/>
              </p:cNvSpPr>
              <p:nvPr/>
            </p:nvSpPr>
            <p:spPr bwMode="auto">
              <a:xfrm>
                <a:off x="1436" y="2316"/>
                <a:ext cx="4" cy="5"/>
              </a:xfrm>
              <a:custGeom>
                <a:avLst/>
                <a:gdLst>
                  <a:gd name="T0" fmla="*/ 2 w 4"/>
                  <a:gd name="T1" fmla="*/ 0 h 5"/>
                  <a:gd name="T2" fmla="*/ 0 w 4"/>
                  <a:gd name="T3" fmla="*/ 2 h 5"/>
                  <a:gd name="T4" fmla="*/ 0 w 4"/>
                  <a:gd name="T5" fmla="*/ 5 h 5"/>
                  <a:gd name="T6" fmla="*/ 4 w 4"/>
                  <a:gd name="T7" fmla="*/ 5 h 5"/>
                  <a:gd name="T8" fmla="*/ 4 w 4"/>
                  <a:gd name="T9" fmla="*/ 2 h 5"/>
                  <a:gd name="T10" fmla="*/ 2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0"/>
                    </a:moveTo>
                    <a:lnTo>
                      <a:pt x="0" y="2"/>
                    </a:lnTo>
                    <a:lnTo>
                      <a:pt x="0" y="5"/>
                    </a:lnTo>
                    <a:lnTo>
                      <a:pt x="4" y="5"/>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2" name="Freeform 272"/>
              <p:cNvSpPr>
                <a:spLocks/>
              </p:cNvSpPr>
              <p:nvPr/>
            </p:nvSpPr>
            <p:spPr bwMode="auto">
              <a:xfrm>
                <a:off x="1436" y="2316"/>
                <a:ext cx="20" cy="22"/>
              </a:xfrm>
              <a:custGeom>
                <a:avLst/>
                <a:gdLst>
                  <a:gd name="T0" fmla="*/ 20 w 20"/>
                  <a:gd name="T1" fmla="*/ 22 h 22"/>
                  <a:gd name="T2" fmla="*/ 20 w 20"/>
                  <a:gd name="T3" fmla="*/ 18 h 22"/>
                  <a:gd name="T4" fmla="*/ 2 w 20"/>
                  <a:gd name="T5" fmla="*/ 0 h 22"/>
                  <a:gd name="T6" fmla="*/ 0 w 20"/>
                  <a:gd name="T7" fmla="*/ 2 h 22"/>
                  <a:gd name="T8" fmla="*/ 18 w 20"/>
                  <a:gd name="T9" fmla="*/ 20 h 22"/>
                  <a:gd name="T10" fmla="*/ 2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2"/>
                    </a:moveTo>
                    <a:lnTo>
                      <a:pt x="20" y="18"/>
                    </a:lnTo>
                    <a:lnTo>
                      <a:pt x="2" y="0"/>
                    </a:lnTo>
                    <a:lnTo>
                      <a:pt x="0" y="2"/>
                    </a:lnTo>
                    <a:lnTo>
                      <a:pt x="18" y="20"/>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3" name="Freeform 273"/>
              <p:cNvSpPr>
                <a:spLocks/>
              </p:cNvSpPr>
              <p:nvPr/>
            </p:nvSpPr>
            <p:spPr bwMode="auto">
              <a:xfrm>
                <a:off x="1449" y="2334"/>
                <a:ext cx="7" cy="4"/>
              </a:xfrm>
              <a:custGeom>
                <a:avLst/>
                <a:gdLst>
                  <a:gd name="T0" fmla="*/ 3 w 7"/>
                  <a:gd name="T1" fmla="*/ 0 h 4"/>
                  <a:gd name="T2" fmla="*/ 3 w 7"/>
                  <a:gd name="T3" fmla="*/ 4 h 4"/>
                  <a:gd name="T4" fmla="*/ 7 w 7"/>
                  <a:gd name="T5" fmla="*/ 4 h 4"/>
                  <a:gd name="T6" fmla="*/ 7 w 7"/>
                  <a:gd name="T7" fmla="*/ 0 h 4"/>
                  <a:gd name="T8" fmla="*/ 3 w 7"/>
                  <a:gd name="T9" fmla="*/ 0 h 4"/>
                  <a:gd name="T10" fmla="*/ 3 w 7"/>
                  <a:gd name="T11" fmla="*/ 0 h 4"/>
                  <a:gd name="T12" fmla="*/ 3 w 7"/>
                  <a:gd name="T13" fmla="*/ 0 h 4"/>
                  <a:gd name="T14" fmla="*/ 0 w 7"/>
                  <a:gd name="T15" fmla="*/ 4 h 4"/>
                  <a:gd name="T16" fmla="*/ 3 w 7"/>
                  <a:gd name="T17" fmla="*/ 4 h 4"/>
                  <a:gd name="T18" fmla="*/ 3 w 7"/>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3" y="0"/>
                    </a:moveTo>
                    <a:lnTo>
                      <a:pt x="3" y="4"/>
                    </a:lnTo>
                    <a:lnTo>
                      <a:pt x="7" y="4"/>
                    </a:lnTo>
                    <a:lnTo>
                      <a:pt x="7" y="0"/>
                    </a:lnTo>
                    <a:lnTo>
                      <a:pt x="3" y="0"/>
                    </a:lnTo>
                    <a:lnTo>
                      <a:pt x="0" y="4"/>
                    </a:lnTo>
                    <a:lnTo>
                      <a:pt x="3" y="4"/>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4" name="Freeform 274"/>
              <p:cNvSpPr>
                <a:spLocks/>
              </p:cNvSpPr>
              <p:nvPr/>
            </p:nvSpPr>
            <p:spPr bwMode="auto">
              <a:xfrm>
                <a:off x="1452" y="2316"/>
                <a:ext cx="17" cy="20"/>
              </a:xfrm>
              <a:custGeom>
                <a:avLst/>
                <a:gdLst>
                  <a:gd name="T0" fmla="*/ 17 w 17"/>
                  <a:gd name="T1" fmla="*/ 2 h 20"/>
                  <a:gd name="T2" fmla="*/ 13 w 17"/>
                  <a:gd name="T3" fmla="*/ 0 h 20"/>
                  <a:gd name="T4" fmla="*/ 0 w 17"/>
                  <a:gd name="T5" fmla="*/ 18 h 20"/>
                  <a:gd name="T6" fmla="*/ 2 w 17"/>
                  <a:gd name="T7" fmla="*/ 20 h 20"/>
                  <a:gd name="T8" fmla="*/ 15 w 17"/>
                  <a:gd name="T9" fmla="*/ 2 h 20"/>
                  <a:gd name="T10" fmla="*/ 17 w 17"/>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2"/>
                    </a:moveTo>
                    <a:lnTo>
                      <a:pt x="13" y="0"/>
                    </a:lnTo>
                    <a:lnTo>
                      <a:pt x="0" y="18"/>
                    </a:lnTo>
                    <a:lnTo>
                      <a:pt x="2" y="20"/>
                    </a:lnTo>
                    <a:lnTo>
                      <a:pt x="15" y="2"/>
                    </a:lnTo>
                    <a:lnTo>
                      <a:pt x="1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5" name="Freeform 275"/>
              <p:cNvSpPr>
                <a:spLocks/>
              </p:cNvSpPr>
              <p:nvPr/>
            </p:nvSpPr>
            <p:spPr bwMode="auto">
              <a:xfrm>
                <a:off x="1467" y="2119"/>
                <a:ext cx="31" cy="38"/>
              </a:xfrm>
              <a:custGeom>
                <a:avLst/>
                <a:gdLst>
                  <a:gd name="T0" fmla="*/ 18 w 31"/>
                  <a:gd name="T1" fmla="*/ 38 h 38"/>
                  <a:gd name="T2" fmla="*/ 0 w 31"/>
                  <a:gd name="T3" fmla="*/ 18 h 38"/>
                  <a:gd name="T4" fmla="*/ 18 w 31"/>
                  <a:gd name="T5" fmla="*/ 0 h 38"/>
                  <a:gd name="T6" fmla="*/ 31 w 31"/>
                  <a:gd name="T7" fmla="*/ 18 h 38"/>
                  <a:gd name="T8" fmla="*/ 18 w 31"/>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8">
                    <a:moveTo>
                      <a:pt x="18" y="38"/>
                    </a:moveTo>
                    <a:lnTo>
                      <a:pt x="0" y="18"/>
                    </a:lnTo>
                    <a:lnTo>
                      <a:pt x="18" y="0"/>
                    </a:lnTo>
                    <a:lnTo>
                      <a:pt x="31" y="18"/>
                    </a:lnTo>
                    <a:lnTo>
                      <a:pt x="18" y="38"/>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6" name="Freeform 276"/>
              <p:cNvSpPr>
                <a:spLocks noEditPoints="1"/>
              </p:cNvSpPr>
              <p:nvPr/>
            </p:nvSpPr>
            <p:spPr bwMode="auto">
              <a:xfrm>
                <a:off x="1467" y="2119"/>
                <a:ext cx="36" cy="38"/>
              </a:xfrm>
              <a:custGeom>
                <a:avLst/>
                <a:gdLst>
                  <a:gd name="T0" fmla="*/ 18 w 36"/>
                  <a:gd name="T1" fmla="*/ 38 h 38"/>
                  <a:gd name="T2" fmla="*/ 13 w 36"/>
                  <a:gd name="T3" fmla="*/ 38 h 38"/>
                  <a:gd name="T4" fmla="*/ 0 w 36"/>
                  <a:gd name="T5" fmla="*/ 18 h 38"/>
                  <a:gd name="T6" fmla="*/ 13 w 36"/>
                  <a:gd name="T7" fmla="*/ 0 h 38"/>
                  <a:gd name="T8" fmla="*/ 18 w 36"/>
                  <a:gd name="T9" fmla="*/ 0 h 38"/>
                  <a:gd name="T10" fmla="*/ 36 w 36"/>
                  <a:gd name="T11" fmla="*/ 18 h 38"/>
                  <a:gd name="T12" fmla="*/ 18 w 36"/>
                  <a:gd name="T13" fmla="*/ 38 h 38"/>
                  <a:gd name="T14" fmla="*/ 31 w 36"/>
                  <a:gd name="T15" fmla="*/ 18 h 38"/>
                  <a:gd name="T16" fmla="*/ 13 w 36"/>
                  <a:gd name="T17" fmla="*/ 4 h 38"/>
                  <a:gd name="T18" fmla="*/ 18 w 36"/>
                  <a:gd name="T19" fmla="*/ 4 h 38"/>
                  <a:gd name="T20" fmla="*/ 0 w 36"/>
                  <a:gd name="T21" fmla="*/ 18 h 38"/>
                  <a:gd name="T22" fmla="*/ 18 w 36"/>
                  <a:gd name="T23" fmla="*/ 33 h 38"/>
                  <a:gd name="T24" fmla="*/ 13 w 36"/>
                  <a:gd name="T25" fmla="*/ 33 h 38"/>
                  <a:gd name="T26" fmla="*/ 31 w 36"/>
                  <a:gd name="T27" fmla="*/ 18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8">
                    <a:moveTo>
                      <a:pt x="18" y="38"/>
                    </a:moveTo>
                    <a:lnTo>
                      <a:pt x="13" y="38"/>
                    </a:lnTo>
                    <a:lnTo>
                      <a:pt x="0" y="18"/>
                    </a:lnTo>
                    <a:lnTo>
                      <a:pt x="13" y="0"/>
                    </a:lnTo>
                    <a:lnTo>
                      <a:pt x="18" y="0"/>
                    </a:lnTo>
                    <a:lnTo>
                      <a:pt x="36" y="18"/>
                    </a:lnTo>
                    <a:lnTo>
                      <a:pt x="18" y="38"/>
                    </a:lnTo>
                    <a:close/>
                    <a:moveTo>
                      <a:pt x="31" y="18"/>
                    </a:moveTo>
                    <a:lnTo>
                      <a:pt x="13" y="4"/>
                    </a:lnTo>
                    <a:lnTo>
                      <a:pt x="18" y="4"/>
                    </a:lnTo>
                    <a:lnTo>
                      <a:pt x="0" y="18"/>
                    </a:lnTo>
                    <a:lnTo>
                      <a:pt x="18" y="33"/>
                    </a:lnTo>
                    <a:lnTo>
                      <a:pt x="13" y="33"/>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7" name="Freeform 277"/>
              <p:cNvSpPr>
                <a:spLocks/>
              </p:cNvSpPr>
              <p:nvPr/>
            </p:nvSpPr>
            <p:spPr bwMode="auto">
              <a:xfrm>
                <a:off x="1480" y="2154"/>
                <a:ext cx="5" cy="3"/>
              </a:xfrm>
              <a:custGeom>
                <a:avLst/>
                <a:gdLst>
                  <a:gd name="T0" fmla="*/ 0 w 5"/>
                  <a:gd name="T1" fmla="*/ 3 h 3"/>
                  <a:gd name="T2" fmla="*/ 0 w 5"/>
                  <a:gd name="T3" fmla="*/ 3 h 3"/>
                  <a:gd name="T4" fmla="*/ 5 w 5"/>
                  <a:gd name="T5" fmla="*/ 3 h 3"/>
                  <a:gd name="T6" fmla="*/ 5 w 5"/>
                  <a:gd name="T7" fmla="*/ 0 h 3"/>
                  <a:gd name="T8" fmla="*/ 0 w 5"/>
                  <a:gd name="T9" fmla="*/ 0 h 3"/>
                  <a:gd name="T10" fmla="*/ 0 w 5"/>
                  <a:gd name="T11" fmla="*/ 3 h 3"/>
                  <a:gd name="T12" fmla="*/ 0 w 5"/>
                  <a:gd name="T13" fmla="*/ 3 h 3"/>
                  <a:gd name="T14" fmla="*/ 0 w 5"/>
                  <a:gd name="T15" fmla="*/ 3 h 3"/>
                  <a:gd name="T16" fmla="*/ 0 w 5"/>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0" y="3"/>
                    </a:moveTo>
                    <a:lnTo>
                      <a:pt x="0" y="3"/>
                    </a:lnTo>
                    <a:lnTo>
                      <a:pt x="5" y="3"/>
                    </a:lnTo>
                    <a:lnTo>
                      <a:pt x="5"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8" name="Freeform 278"/>
              <p:cNvSpPr>
                <a:spLocks/>
              </p:cNvSpPr>
              <p:nvPr/>
            </p:nvSpPr>
            <p:spPr bwMode="auto">
              <a:xfrm>
                <a:off x="1465" y="2137"/>
                <a:ext cx="18" cy="20"/>
              </a:xfrm>
              <a:custGeom>
                <a:avLst/>
                <a:gdLst>
                  <a:gd name="T0" fmla="*/ 0 w 18"/>
                  <a:gd name="T1" fmla="*/ 0 h 20"/>
                  <a:gd name="T2" fmla="*/ 0 w 18"/>
                  <a:gd name="T3" fmla="*/ 2 h 20"/>
                  <a:gd name="T4" fmla="*/ 15 w 18"/>
                  <a:gd name="T5" fmla="*/ 20 h 20"/>
                  <a:gd name="T6" fmla="*/ 18 w 18"/>
                  <a:gd name="T7" fmla="*/ 17 h 20"/>
                  <a:gd name="T8" fmla="*/ 2 w 18"/>
                  <a:gd name="T9" fmla="*/ 0 h 20"/>
                  <a:gd name="T10" fmla="*/ 0 w 18"/>
                  <a:gd name="T11" fmla="*/ 0 h 20"/>
                  <a:gd name="T12" fmla="*/ 0 w 18"/>
                  <a:gd name="T13" fmla="*/ 0 h 20"/>
                  <a:gd name="T14" fmla="*/ 0 w 18"/>
                  <a:gd name="T15" fmla="*/ 0 h 20"/>
                  <a:gd name="T16" fmla="*/ 0 w 18"/>
                  <a:gd name="T17" fmla="*/ 2 h 20"/>
                  <a:gd name="T18" fmla="*/ 0 w 18"/>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0">
                    <a:moveTo>
                      <a:pt x="0" y="0"/>
                    </a:moveTo>
                    <a:lnTo>
                      <a:pt x="0" y="2"/>
                    </a:lnTo>
                    <a:lnTo>
                      <a:pt x="15" y="20"/>
                    </a:lnTo>
                    <a:lnTo>
                      <a:pt x="18" y="17"/>
                    </a:lnTo>
                    <a:lnTo>
                      <a:pt x="2"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59" name="Freeform 279"/>
              <p:cNvSpPr>
                <a:spLocks/>
              </p:cNvSpPr>
              <p:nvPr/>
            </p:nvSpPr>
            <p:spPr bwMode="auto">
              <a:xfrm>
                <a:off x="1465" y="2137"/>
                <a:ext cx="2" cy="2"/>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2 h 2"/>
                  <a:gd name="T12" fmla="*/ 0 w 2"/>
                  <a:gd name="T13" fmla="*/ 0 h 2"/>
                  <a:gd name="T14" fmla="*/ 0 w 2"/>
                  <a:gd name="T15" fmla="*/ 0 h 2"/>
                  <a:gd name="T16" fmla="*/ 0 w 2"/>
                  <a:gd name="T17" fmla="*/ 2 h 2"/>
                  <a:gd name="T18" fmla="*/ 2 w 2"/>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2"/>
                    </a:moveTo>
                    <a:lnTo>
                      <a:pt x="2" y="0"/>
                    </a:lnTo>
                    <a:lnTo>
                      <a:pt x="2" y="2"/>
                    </a:lnTo>
                    <a:lnTo>
                      <a:pt x="0" y="0"/>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0" name="Freeform 280"/>
              <p:cNvSpPr>
                <a:spLocks/>
              </p:cNvSpPr>
              <p:nvPr/>
            </p:nvSpPr>
            <p:spPr bwMode="auto">
              <a:xfrm>
                <a:off x="1465" y="2137"/>
                <a:ext cx="2" cy="2"/>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2 h 2"/>
                  <a:gd name="T12" fmla="*/ 0 w 2"/>
                  <a:gd name="T13" fmla="*/ 0 h 2"/>
                  <a:gd name="T14" fmla="*/ 0 w 2"/>
                  <a:gd name="T15" fmla="*/ 0 h 2"/>
                  <a:gd name="T16" fmla="*/ 0 w 2"/>
                  <a:gd name="T17" fmla="*/ 2 h 2"/>
                  <a:gd name="T18" fmla="*/ 2 w 2"/>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2"/>
                    </a:moveTo>
                    <a:lnTo>
                      <a:pt x="2" y="0"/>
                    </a:lnTo>
                    <a:lnTo>
                      <a:pt x="2" y="2"/>
                    </a:lnTo>
                    <a:lnTo>
                      <a:pt x="0" y="0"/>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1" name="Freeform 281"/>
              <p:cNvSpPr>
                <a:spLocks/>
              </p:cNvSpPr>
              <p:nvPr/>
            </p:nvSpPr>
            <p:spPr bwMode="auto">
              <a:xfrm>
                <a:off x="1465" y="2117"/>
                <a:ext cx="18" cy="22"/>
              </a:xfrm>
              <a:custGeom>
                <a:avLst/>
                <a:gdLst>
                  <a:gd name="T0" fmla="*/ 15 w 18"/>
                  <a:gd name="T1" fmla="*/ 0 h 22"/>
                  <a:gd name="T2" fmla="*/ 15 w 18"/>
                  <a:gd name="T3" fmla="*/ 2 h 22"/>
                  <a:gd name="T4" fmla="*/ 0 w 18"/>
                  <a:gd name="T5" fmla="*/ 20 h 22"/>
                  <a:gd name="T6" fmla="*/ 2 w 18"/>
                  <a:gd name="T7" fmla="*/ 22 h 22"/>
                  <a:gd name="T8" fmla="*/ 18 w 18"/>
                  <a:gd name="T9" fmla="*/ 4 h 22"/>
                  <a:gd name="T10" fmla="*/ 15 w 18"/>
                  <a:gd name="T11" fmla="*/ 0 h 22"/>
                  <a:gd name="T12" fmla="*/ 15 w 18"/>
                  <a:gd name="T13" fmla="*/ 0 h 22"/>
                  <a:gd name="T14" fmla="*/ 15 w 18"/>
                  <a:gd name="T15" fmla="*/ 0 h 22"/>
                  <a:gd name="T16" fmla="*/ 15 w 18"/>
                  <a:gd name="T17" fmla="*/ 2 h 22"/>
                  <a:gd name="T18" fmla="*/ 15 w 18"/>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15" y="0"/>
                    </a:moveTo>
                    <a:lnTo>
                      <a:pt x="15" y="2"/>
                    </a:lnTo>
                    <a:lnTo>
                      <a:pt x="0" y="20"/>
                    </a:lnTo>
                    <a:lnTo>
                      <a:pt x="2" y="22"/>
                    </a:lnTo>
                    <a:lnTo>
                      <a:pt x="18" y="4"/>
                    </a:lnTo>
                    <a:lnTo>
                      <a:pt x="15" y="0"/>
                    </a:lnTo>
                    <a:lnTo>
                      <a:pt x="15"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2" name="Freeform 282"/>
              <p:cNvSpPr>
                <a:spLocks/>
              </p:cNvSpPr>
              <p:nvPr/>
            </p:nvSpPr>
            <p:spPr bwMode="auto">
              <a:xfrm>
                <a:off x="1480" y="2117"/>
                <a:ext cx="5" cy="4"/>
              </a:xfrm>
              <a:custGeom>
                <a:avLst/>
                <a:gdLst>
                  <a:gd name="T0" fmla="*/ 5 w 5"/>
                  <a:gd name="T1" fmla="*/ 2 h 4"/>
                  <a:gd name="T2" fmla="*/ 5 w 5"/>
                  <a:gd name="T3" fmla="*/ 0 h 4"/>
                  <a:gd name="T4" fmla="*/ 0 w 5"/>
                  <a:gd name="T5" fmla="*/ 0 h 4"/>
                  <a:gd name="T6" fmla="*/ 0 w 5"/>
                  <a:gd name="T7" fmla="*/ 4 h 4"/>
                  <a:gd name="T8" fmla="*/ 5 w 5"/>
                  <a:gd name="T9" fmla="*/ 4 h 4"/>
                  <a:gd name="T10" fmla="*/ 5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2"/>
                    </a:moveTo>
                    <a:lnTo>
                      <a:pt x="5" y="0"/>
                    </a:lnTo>
                    <a:lnTo>
                      <a:pt x="0" y="0"/>
                    </a:lnTo>
                    <a:lnTo>
                      <a:pt x="0" y="4"/>
                    </a:lnTo>
                    <a:lnTo>
                      <a:pt x="5" y="4"/>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3" name="Freeform 283"/>
              <p:cNvSpPr>
                <a:spLocks/>
              </p:cNvSpPr>
              <p:nvPr/>
            </p:nvSpPr>
            <p:spPr bwMode="auto">
              <a:xfrm>
                <a:off x="1483" y="2119"/>
                <a:ext cx="22" cy="20"/>
              </a:xfrm>
              <a:custGeom>
                <a:avLst/>
                <a:gdLst>
                  <a:gd name="T0" fmla="*/ 22 w 22"/>
                  <a:gd name="T1" fmla="*/ 20 h 20"/>
                  <a:gd name="T2" fmla="*/ 22 w 22"/>
                  <a:gd name="T3" fmla="*/ 18 h 20"/>
                  <a:gd name="T4" fmla="*/ 2 w 22"/>
                  <a:gd name="T5" fmla="*/ 0 h 20"/>
                  <a:gd name="T6" fmla="*/ 0 w 22"/>
                  <a:gd name="T7" fmla="*/ 2 h 20"/>
                  <a:gd name="T8" fmla="*/ 17 w 22"/>
                  <a:gd name="T9" fmla="*/ 20 h 20"/>
                  <a:gd name="T10" fmla="*/ 22 w 22"/>
                  <a:gd name="T11" fmla="*/ 20 h 20"/>
                  <a:gd name="T12" fmla="*/ 22 w 22"/>
                  <a:gd name="T13" fmla="*/ 20 h 20"/>
                  <a:gd name="T14" fmla="*/ 22 w 22"/>
                  <a:gd name="T15" fmla="*/ 18 h 20"/>
                  <a:gd name="T16" fmla="*/ 22 w 22"/>
                  <a:gd name="T17" fmla="*/ 18 h 20"/>
                  <a:gd name="T18" fmla="*/ 22 w 22"/>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2" y="20"/>
                    </a:moveTo>
                    <a:lnTo>
                      <a:pt x="22" y="18"/>
                    </a:lnTo>
                    <a:lnTo>
                      <a:pt x="2" y="0"/>
                    </a:lnTo>
                    <a:lnTo>
                      <a:pt x="0" y="2"/>
                    </a:lnTo>
                    <a:lnTo>
                      <a:pt x="17" y="20"/>
                    </a:lnTo>
                    <a:lnTo>
                      <a:pt x="22" y="20"/>
                    </a:lnTo>
                    <a:lnTo>
                      <a:pt x="22" y="18"/>
                    </a:lnTo>
                    <a:lnTo>
                      <a:pt x="2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4" name="Freeform 284"/>
              <p:cNvSpPr>
                <a:spLocks/>
              </p:cNvSpPr>
              <p:nvPr/>
            </p:nvSpPr>
            <p:spPr bwMode="auto">
              <a:xfrm>
                <a:off x="1500" y="2137"/>
                <a:ext cx="5" cy="2"/>
              </a:xfrm>
              <a:custGeom>
                <a:avLst/>
                <a:gdLst>
                  <a:gd name="T0" fmla="*/ 0 w 5"/>
                  <a:gd name="T1" fmla="*/ 0 h 2"/>
                  <a:gd name="T2" fmla="*/ 3 w 5"/>
                  <a:gd name="T3" fmla="*/ 0 h 2"/>
                  <a:gd name="T4" fmla="*/ 3 w 5"/>
                  <a:gd name="T5" fmla="*/ 0 h 2"/>
                  <a:gd name="T6" fmla="*/ 3 w 5"/>
                  <a:gd name="T7" fmla="*/ 0 h 2"/>
                  <a:gd name="T8" fmla="*/ 3 w 5"/>
                  <a:gd name="T9" fmla="*/ 0 h 2"/>
                  <a:gd name="T10" fmla="*/ 0 w 5"/>
                  <a:gd name="T11" fmla="*/ 0 h 2"/>
                  <a:gd name="T12" fmla="*/ 5 w 5"/>
                  <a:gd name="T13" fmla="*/ 2 h 2"/>
                  <a:gd name="T14" fmla="*/ 5 w 5"/>
                  <a:gd name="T15" fmla="*/ 0 h 2"/>
                  <a:gd name="T16" fmla="*/ 5 w 5"/>
                  <a:gd name="T17" fmla="*/ 0 h 2"/>
                  <a:gd name="T18" fmla="*/ 0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0" y="0"/>
                    </a:moveTo>
                    <a:lnTo>
                      <a:pt x="3" y="0"/>
                    </a:lnTo>
                    <a:lnTo>
                      <a:pt x="0" y="0"/>
                    </a:lnTo>
                    <a:lnTo>
                      <a:pt x="5" y="2"/>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5" name="Freeform 285"/>
              <p:cNvSpPr>
                <a:spLocks/>
              </p:cNvSpPr>
              <p:nvPr/>
            </p:nvSpPr>
            <p:spPr bwMode="auto">
              <a:xfrm>
                <a:off x="1500" y="2137"/>
                <a:ext cx="5" cy="2"/>
              </a:xfrm>
              <a:custGeom>
                <a:avLst/>
                <a:gdLst>
                  <a:gd name="T0" fmla="*/ 0 w 5"/>
                  <a:gd name="T1" fmla="*/ 0 h 2"/>
                  <a:gd name="T2" fmla="*/ 3 w 5"/>
                  <a:gd name="T3" fmla="*/ 0 h 2"/>
                  <a:gd name="T4" fmla="*/ 3 w 5"/>
                  <a:gd name="T5" fmla="*/ 0 h 2"/>
                  <a:gd name="T6" fmla="*/ 3 w 5"/>
                  <a:gd name="T7" fmla="*/ 0 h 2"/>
                  <a:gd name="T8" fmla="*/ 3 w 5"/>
                  <a:gd name="T9" fmla="*/ 0 h 2"/>
                  <a:gd name="T10" fmla="*/ 0 w 5"/>
                  <a:gd name="T11" fmla="*/ 0 h 2"/>
                  <a:gd name="T12" fmla="*/ 5 w 5"/>
                  <a:gd name="T13" fmla="*/ 2 h 2"/>
                  <a:gd name="T14" fmla="*/ 5 w 5"/>
                  <a:gd name="T15" fmla="*/ 0 h 2"/>
                  <a:gd name="T16" fmla="*/ 5 w 5"/>
                  <a:gd name="T17" fmla="*/ 0 h 2"/>
                  <a:gd name="T18" fmla="*/ 0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0" y="0"/>
                    </a:moveTo>
                    <a:lnTo>
                      <a:pt x="3" y="0"/>
                    </a:lnTo>
                    <a:lnTo>
                      <a:pt x="0" y="0"/>
                    </a:lnTo>
                    <a:lnTo>
                      <a:pt x="5" y="2"/>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6" name="Freeform 286"/>
              <p:cNvSpPr>
                <a:spLocks/>
              </p:cNvSpPr>
              <p:nvPr/>
            </p:nvSpPr>
            <p:spPr bwMode="auto">
              <a:xfrm>
                <a:off x="1483" y="2137"/>
                <a:ext cx="22" cy="20"/>
              </a:xfrm>
              <a:custGeom>
                <a:avLst/>
                <a:gdLst>
                  <a:gd name="T0" fmla="*/ 2 w 22"/>
                  <a:gd name="T1" fmla="*/ 20 h 20"/>
                  <a:gd name="T2" fmla="*/ 2 w 22"/>
                  <a:gd name="T3" fmla="*/ 20 h 20"/>
                  <a:gd name="T4" fmla="*/ 22 w 22"/>
                  <a:gd name="T5" fmla="*/ 2 h 20"/>
                  <a:gd name="T6" fmla="*/ 17 w 22"/>
                  <a:gd name="T7" fmla="*/ 0 h 20"/>
                  <a:gd name="T8" fmla="*/ 0 w 22"/>
                  <a:gd name="T9" fmla="*/ 17 h 20"/>
                  <a:gd name="T10" fmla="*/ 2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20"/>
                    </a:moveTo>
                    <a:lnTo>
                      <a:pt x="2" y="20"/>
                    </a:lnTo>
                    <a:lnTo>
                      <a:pt x="22" y="2"/>
                    </a:lnTo>
                    <a:lnTo>
                      <a:pt x="17" y="0"/>
                    </a:lnTo>
                    <a:lnTo>
                      <a:pt x="0" y="17"/>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7" name="Freeform 287"/>
              <p:cNvSpPr>
                <a:spLocks/>
              </p:cNvSpPr>
              <p:nvPr/>
            </p:nvSpPr>
            <p:spPr bwMode="auto">
              <a:xfrm>
                <a:off x="1498" y="2137"/>
                <a:ext cx="5" cy="2"/>
              </a:xfrm>
              <a:custGeom>
                <a:avLst/>
                <a:gdLst>
                  <a:gd name="T0" fmla="*/ 2 w 5"/>
                  <a:gd name="T1" fmla="*/ 0 h 2"/>
                  <a:gd name="T2" fmla="*/ 0 w 5"/>
                  <a:gd name="T3" fmla="*/ 0 h 2"/>
                  <a:gd name="T4" fmla="*/ 0 w 5"/>
                  <a:gd name="T5" fmla="*/ 0 h 2"/>
                  <a:gd name="T6" fmla="*/ 0 w 5"/>
                  <a:gd name="T7" fmla="*/ 0 h 2"/>
                  <a:gd name="T8" fmla="*/ 0 w 5"/>
                  <a:gd name="T9" fmla="*/ 0 h 2"/>
                  <a:gd name="T10" fmla="*/ 2 w 5"/>
                  <a:gd name="T11" fmla="*/ 0 h 2"/>
                  <a:gd name="T12" fmla="*/ 2 w 5"/>
                  <a:gd name="T13" fmla="*/ 2 h 2"/>
                  <a:gd name="T14" fmla="*/ 5 w 5"/>
                  <a:gd name="T15" fmla="*/ 0 h 2"/>
                  <a:gd name="T16" fmla="*/ 2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2" y="0"/>
                    </a:moveTo>
                    <a:lnTo>
                      <a:pt x="0" y="0"/>
                    </a:lnTo>
                    <a:lnTo>
                      <a:pt x="2" y="0"/>
                    </a:lnTo>
                    <a:lnTo>
                      <a:pt x="2" y="2"/>
                    </a:lnTo>
                    <a:lnTo>
                      <a:pt x="5"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8" name="Freeform 288"/>
              <p:cNvSpPr>
                <a:spLocks/>
              </p:cNvSpPr>
              <p:nvPr/>
            </p:nvSpPr>
            <p:spPr bwMode="auto">
              <a:xfrm>
                <a:off x="1480" y="2121"/>
                <a:ext cx="20" cy="18"/>
              </a:xfrm>
              <a:custGeom>
                <a:avLst/>
                <a:gdLst>
                  <a:gd name="T0" fmla="*/ 0 w 20"/>
                  <a:gd name="T1" fmla="*/ 0 h 18"/>
                  <a:gd name="T2" fmla="*/ 0 w 20"/>
                  <a:gd name="T3" fmla="*/ 5 h 18"/>
                  <a:gd name="T4" fmla="*/ 18 w 20"/>
                  <a:gd name="T5" fmla="*/ 18 h 18"/>
                  <a:gd name="T6" fmla="*/ 20 w 20"/>
                  <a:gd name="T7" fmla="*/ 16 h 18"/>
                  <a:gd name="T8" fmla="*/ 3 w 20"/>
                  <a:gd name="T9" fmla="*/ 0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5"/>
                    </a:lnTo>
                    <a:lnTo>
                      <a:pt x="18" y="18"/>
                    </a:lnTo>
                    <a:lnTo>
                      <a:pt x="20" y="16"/>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69" name="Freeform 289"/>
              <p:cNvSpPr>
                <a:spLocks/>
              </p:cNvSpPr>
              <p:nvPr/>
            </p:nvSpPr>
            <p:spPr bwMode="auto">
              <a:xfrm>
                <a:off x="1480" y="2121"/>
                <a:ext cx="5" cy="5"/>
              </a:xfrm>
              <a:custGeom>
                <a:avLst/>
                <a:gdLst>
                  <a:gd name="T0" fmla="*/ 5 w 5"/>
                  <a:gd name="T1" fmla="*/ 5 h 5"/>
                  <a:gd name="T2" fmla="*/ 5 w 5"/>
                  <a:gd name="T3" fmla="*/ 0 h 5"/>
                  <a:gd name="T4" fmla="*/ 0 w 5"/>
                  <a:gd name="T5" fmla="*/ 0 h 5"/>
                  <a:gd name="T6" fmla="*/ 0 w 5"/>
                  <a:gd name="T7" fmla="*/ 5 h 5"/>
                  <a:gd name="T8" fmla="*/ 5 w 5"/>
                  <a:gd name="T9" fmla="*/ 5 h 5"/>
                  <a:gd name="T10" fmla="*/ 5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5"/>
                    </a:moveTo>
                    <a:lnTo>
                      <a:pt x="5" y="0"/>
                    </a:lnTo>
                    <a:lnTo>
                      <a:pt x="0" y="0"/>
                    </a:lnTo>
                    <a:lnTo>
                      <a:pt x="0"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0" name="Freeform 290"/>
              <p:cNvSpPr>
                <a:spLocks/>
              </p:cNvSpPr>
              <p:nvPr/>
            </p:nvSpPr>
            <p:spPr bwMode="auto">
              <a:xfrm>
                <a:off x="1463" y="2121"/>
                <a:ext cx="22" cy="18"/>
              </a:xfrm>
              <a:custGeom>
                <a:avLst/>
                <a:gdLst>
                  <a:gd name="T0" fmla="*/ 2 w 22"/>
                  <a:gd name="T1" fmla="*/ 18 h 18"/>
                  <a:gd name="T2" fmla="*/ 4 w 22"/>
                  <a:gd name="T3" fmla="*/ 18 h 18"/>
                  <a:gd name="T4" fmla="*/ 22 w 22"/>
                  <a:gd name="T5" fmla="*/ 5 h 18"/>
                  <a:gd name="T6" fmla="*/ 20 w 22"/>
                  <a:gd name="T7" fmla="*/ 0 h 18"/>
                  <a:gd name="T8" fmla="*/ 2 w 22"/>
                  <a:gd name="T9" fmla="*/ 16 h 18"/>
                  <a:gd name="T10" fmla="*/ 2 w 22"/>
                  <a:gd name="T11" fmla="*/ 18 h 18"/>
                  <a:gd name="T12" fmla="*/ 2 w 22"/>
                  <a:gd name="T13" fmla="*/ 16 h 18"/>
                  <a:gd name="T14" fmla="*/ 0 w 22"/>
                  <a:gd name="T15" fmla="*/ 16 h 18"/>
                  <a:gd name="T16" fmla="*/ 2 w 22"/>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 y="18"/>
                    </a:moveTo>
                    <a:lnTo>
                      <a:pt x="4" y="18"/>
                    </a:lnTo>
                    <a:lnTo>
                      <a:pt x="22" y="5"/>
                    </a:lnTo>
                    <a:lnTo>
                      <a:pt x="20" y="0"/>
                    </a:lnTo>
                    <a:lnTo>
                      <a:pt x="2" y="16"/>
                    </a:lnTo>
                    <a:lnTo>
                      <a:pt x="2" y="18"/>
                    </a:lnTo>
                    <a:lnTo>
                      <a:pt x="2" y="16"/>
                    </a:lnTo>
                    <a:lnTo>
                      <a:pt x="0" y="16"/>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1" name="Freeform 291"/>
              <p:cNvSpPr>
                <a:spLocks/>
              </p:cNvSpPr>
              <p:nvPr/>
            </p:nvSpPr>
            <p:spPr bwMode="auto">
              <a:xfrm>
                <a:off x="1463" y="2137"/>
                <a:ext cx="4" cy="2"/>
              </a:xfrm>
              <a:custGeom>
                <a:avLst/>
                <a:gdLst>
                  <a:gd name="T0" fmla="*/ 2 w 4"/>
                  <a:gd name="T1" fmla="*/ 2 h 2"/>
                  <a:gd name="T2" fmla="*/ 4 w 4"/>
                  <a:gd name="T3" fmla="*/ 0 h 2"/>
                  <a:gd name="T4" fmla="*/ 4 w 4"/>
                  <a:gd name="T5" fmla="*/ 0 h 2"/>
                  <a:gd name="T6" fmla="*/ 4 w 4"/>
                  <a:gd name="T7" fmla="*/ 0 h 2"/>
                  <a:gd name="T8" fmla="*/ 4 w 4"/>
                  <a:gd name="T9" fmla="*/ 0 h 2"/>
                  <a:gd name="T10" fmla="*/ 2 w 4"/>
                  <a:gd name="T11" fmla="*/ 2 h 2"/>
                  <a:gd name="T12" fmla="*/ 2 w 4"/>
                  <a:gd name="T13" fmla="*/ 0 h 2"/>
                  <a:gd name="T14" fmla="*/ 0 w 4"/>
                  <a:gd name="T15" fmla="*/ 0 h 2"/>
                  <a:gd name="T16" fmla="*/ 2 w 4"/>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2" y="2"/>
                    </a:moveTo>
                    <a:lnTo>
                      <a:pt x="4" y="0"/>
                    </a:lnTo>
                    <a:lnTo>
                      <a:pt x="2" y="2"/>
                    </a:lnTo>
                    <a:lnTo>
                      <a:pt x="2" y="0"/>
                    </a:lnTo>
                    <a:lnTo>
                      <a:pt x="0" y="0"/>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2" name="Freeform 292"/>
              <p:cNvSpPr>
                <a:spLocks/>
              </p:cNvSpPr>
              <p:nvPr/>
            </p:nvSpPr>
            <p:spPr bwMode="auto">
              <a:xfrm>
                <a:off x="1465" y="2137"/>
                <a:ext cx="20" cy="17"/>
              </a:xfrm>
              <a:custGeom>
                <a:avLst/>
                <a:gdLst>
                  <a:gd name="T0" fmla="*/ 20 w 20"/>
                  <a:gd name="T1" fmla="*/ 17 h 17"/>
                  <a:gd name="T2" fmla="*/ 20 w 20"/>
                  <a:gd name="T3" fmla="*/ 13 h 17"/>
                  <a:gd name="T4" fmla="*/ 2 w 20"/>
                  <a:gd name="T5" fmla="*/ 0 h 17"/>
                  <a:gd name="T6" fmla="*/ 0 w 20"/>
                  <a:gd name="T7" fmla="*/ 2 h 17"/>
                  <a:gd name="T8" fmla="*/ 18 w 20"/>
                  <a:gd name="T9" fmla="*/ 17 h 17"/>
                  <a:gd name="T10" fmla="*/ 20 w 20"/>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20" y="17"/>
                    </a:moveTo>
                    <a:lnTo>
                      <a:pt x="20" y="13"/>
                    </a:lnTo>
                    <a:lnTo>
                      <a:pt x="2" y="0"/>
                    </a:lnTo>
                    <a:lnTo>
                      <a:pt x="0" y="2"/>
                    </a:lnTo>
                    <a:lnTo>
                      <a:pt x="18" y="17"/>
                    </a:lnTo>
                    <a:lnTo>
                      <a:pt x="2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3" name="Freeform 293"/>
              <p:cNvSpPr>
                <a:spLocks/>
              </p:cNvSpPr>
              <p:nvPr/>
            </p:nvSpPr>
            <p:spPr bwMode="auto">
              <a:xfrm>
                <a:off x="1480" y="2150"/>
                <a:ext cx="5" cy="4"/>
              </a:xfrm>
              <a:custGeom>
                <a:avLst/>
                <a:gdLst>
                  <a:gd name="T0" fmla="*/ 0 w 5"/>
                  <a:gd name="T1" fmla="*/ 0 h 4"/>
                  <a:gd name="T2" fmla="*/ 0 w 5"/>
                  <a:gd name="T3" fmla="*/ 4 h 4"/>
                  <a:gd name="T4" fmla="*/ 5 w 5"/>
                  <a:gd name="T5" fmla="*/ 4 h 4"/>
                  <a:gd name="T6" fmla="*/ 5 w 5"/>
                  <a:gd name="T7" fmla="*/ 0 h 4"/>
                  <a:gd name="T8" fmla="*/ 0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4"/>
                    </a:lnTo>
                    <a:lnTo>
                      <a:pt x="5" y="4"/>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4" name="Freeform 294"/>
              <p:cNvSpPr>
                <a:spLocks/>
              </p:cNvSpPr>
              <p:nvPr/>
            </p:nvSpPr>
            <p:spPr bwMode="auto">
              <a:xfrm>
                <a:off x="1480" y="2137"/>
                <a:ext cx="23" cy="17"/>
              </a:xfrm>
              <a:custGeom>
                <a:avLst/>
                <a:gdLst>
                  <a:gd name="T0" fmla="*/ 20 w 23"/>
                  <a:gd name="T1" fmla="*/ 0 h 17"/>
                  <a:gd name="T2" fmla="*/ 18 w 23"/>
                  <a:gd name="T3" fmla="*/ 0 h 17"/>
                  <a:gd name="T4" fmla="*/ 0 w 23"/>
                  <a:gd name="T5" fmla="*/ 13 h 17"/>
                  <a:gd name="T6" fmla="*/ 3 w 23"/>
                  <a:gd name="T7" fmla="*/ 17 h 17"/>
                  <a:gd name="T8" fmla="*/ 20 w 23"/>
                  <a:gd name="T9" fmla="*/ 2 h 17"/>
                  <a:gd name="T10" fmla="*/ 20 w 23"/>
                  <a:gd name="T11" fmla="*/ 0 h 17"/>
                  <a:gd name="T12" fmla="*/ 20 w 23"/>
                  <a:gd name="T13" fmla="*/ 2 h 17"/>
                  <a:gd name="T14" fmla="*/ 23 w 23"/>
                  <a:gd name="T15" fmla="*/ 0 h 17"/>
                  <a:gd name="T16" fmla="*/ 20 w 23"/>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7">
                    <a:moveTo>
                      <a:pt x="20" y="0"/>
                    </a:moveTo>
                    <a:lnTo>
                      <a:pt x="18" y="0"/>
                    </a:lnTo>
                    <a:lnTo>
                      <a:pt x="0" y="13"/>
                    </a:lnTo>
                    <a:lnTo>
                      <a:pt x="3" y="17"/>
                    </a:lnTo>
                    <a:lnTo>
                      <a:pt x="20" y="2"/>
                    </a:lnTo>
                    <a:lnTo>
                      <a:pt x="20" y="0"/>
                    </a:lnTo>
                    <a:lnTo>
                      <a:pt x="20" y="2"/>
                    </a:lnTo>
                    <a:lnTo>
                      <a:pt x="23"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5" name="Freeform 295"/>
              <p:cNvSpPr>
                <a:spLocks/>
              </p:cNvSpPr>
              <p:nvPr/>
            </p:nvSpPr>
            <p:spPr bwMode="auto">
              <a:xfrm>
                <a:off x="1498" y="2170"/>
                <a:ext cx="33" cy="33"/>
              </a:xfrm>
              <a:custGeom>
                <a:avLst/>
                <a:gdLst>
                  <a:gd name="T0" fmla="*/ 16 w 33"/>
                  <a:gd name="T1" fmla="*/ 33 h 33"/>
                  <a:gd name="T2" fmla="*/ 0 w 33"/>
                  <a:gd name="T3" fmla="*/ 15 h 33"/>
                  <a:gd name="T4" fmla="*/ 16 w 33"/>
                  <a:gd name="T5" fmla="*/ 0 h 33"/>
                  <a:gd name="T6" fmla="*/ 33 w 33"/>
                  <a:gd name="T7" fmla="*/ 15 h 33"/>
                  <a:gd name="T8" fmla="*/ 16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6" y="33"/>
                    </a:moveTo>
                    <a:lnTo>
                      <a:pt x="0" y="15"/>
                    </a:lnTo>
                    <a:lnTo>
                      <a:pt x="16" y="0"/>
                    </a:lnTo>
                    <a:lnTo>
                      <a:pt x="33" y="15"/>
                    </a:lnTo>
                    <a:lnTo>
                      <a:pt x="16"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6" name="Freeform 296"/>
              <p:cNvSpPr>
                <a:spLocks noEditPoints="1"/>
              </p:cNvSpPr>
              <p:nvPr/>
            </p:nvSpPr>
            <p:spPr bwMode="auto">
              <a:xfrm>
                <a:off x="1496" y="2165"/>
                <a:ext cx="40" cy="38"/>
              </a:xfrm>
              <a:custGeom>
                <a:avLst/>
                <a:gdLst>
                  <a:gd name="T0" fmla="*/ 22 w 40"/>
                  <a:gd name="T1" fmla="*/ 38 h 38"/>
                  <a:gd name="T2" fmla="*/ 18 w 40"/>
                  <a:gd name="T3" fmla="*/ 38 h 38"/>
                  <a:gd name="T4" fmla="*/ 0 w 40"/>
                  <a:gd name="T5" fmla="*/ 23 h 38"/>
                  <a:gd name="T6" fmla="*/ 0 w 40"/>
                  <a:gd name="T7" fmla="*/ 20 h 38"/>
                  <a:gd name="T8" fmla="*/ 18 w 40"/>
                  <a:gd name="T9" fmla="*/ 0 h 38"/>
                  <a:gd name="T10" fmla="*/ 22 w 40"/>
                  <a:gd name="T11" fmla="*/ 0 h 38"/>
                  <a:gd name="T12" fmla="*/ 35 w 40"/>
                  <a:gd name="T13" fmla="*/ 20 h 38"/>
                  <a:gd name="T14" fmla="*/ 40 w 40"/>
                  <a:gd name="T15" fmla="*/ 20 h 38"/>
                  <a:gd name="T16" fmla="*/ 35 w 40"/>
                  <a:gd name="T17" fmla="*/ 23 h 38"/>
                  <a:gd name="T18" fmla="*/ 22 w 40"/>
                  <a:gd name="T19" fmla="*/ 38 h 38"/>
                  <a:gd name="T20" fmla="*/ 35 w 40"/>
                  <a:gd name="T21" fmla="*/ 20 h 38"/>
                  <a:gd name="T22" fmla="*/ 35 w 40"/>
                  <a:gd name="T23" fmla="*/ 23 h 38"/>
                  <a:gd name="T24" fmla="*/ 18 w 40"/>
                  <a:gd name="T25" fmla="*/ 5 h 38"/>
                  <a:gd name="T26" fmla="*/ 22 w 40"/>
                  <a:gd name="T27" fmla="*/ 5 h 38"/>
                  <a:gd name="T28" fmla="*/ 2 w 40"/>
                  <a:gd name="T29" fmla="*/ 23 h 38"/>
                  <a:gd name="T30" fmla="*/ 2 w 40"/>
                  <a:gd name="T31" fmla="*/ 20 h 38"/>
                  <a:gd name="T32" fmla="*/ 22 w 40"/>
                  <a:gd name="T33" fmla="*/ 38 h 38"/>
                  <a:gd name="T34" fmla="*/ 18 w 40"/>
                  <a:gd name="T35" fmla="*/ 38 h 38"/>
                  <a:gd name="T36" fmla="*/ 35 w 40"/>
                  <a:gd name="T37" fmla="*/ 2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8">
                    <a:moveTo>
                      <a:pt x="22" y="38"/>
                    </a:moveTo>
                    <a:lnTo>
                      <a:pt x="18" y="38"/>
                    </a:lnTo>
                    <a:lnTo>
                      <a:pt x="0" y="23"/>
                    </a:lnTo>
                    <a:lnTo>
                      <a:pt x="0" y="20"/>
                    </a:lnTo>
                    <a:lnTo>
                      <a:pt x="18" y="0"/>
                    </a:lnTo>
                    <a:lnTo>
                      <a:pt x="22" y="0"/>
                    </a:lnTo>
                    <a:lnTo>
                      <a:pt x="35" y="20"/>
                    </a:lnTo>
                    <a:lnTo>
                      <a:pt x="40" y="20"/>
                    </a:lnTo>
                    <a:lnTo>
                      <a:pt x="35" y="23"/>
                    </a:lnTo>
                    <a:lnTo>
                      <a:pt x="22" y="38"/>
                    </a:lnTo>
                    <a:close/>
                    <a:moveTo>
                      <a:pt x="35" y="20"/>
                    </a:moveTo>
                    <a:lnTo>
                      <a:pt x="35" y="23"/>
                    </a:lnTo>
                    <a:lnTo>
                      <a:pt x="18" y="5"/>
                    </a:lnTo>
                    <a:lnTo>
                      <a:pt x="22" y="5"/>
                    </a:lnTo>
                    <a:lnTo>
                      <a:pt x="2" y="23"/>
                    </a:lnTo>
                    <a:lnTo>
                      <a:pt x="2" y="20"/>
                    </a:lnTo>
                    <a:lnTo>
                      <a:pt x="22" y="38"/>
                    </a:lnTo>
                    <a:lnTo>
                      <a:pt x="18" y="38"/>
                    </a:lnTo>
                    <a:lnTo>
                      <a:pt x="35"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7" name="Freeform 297"/>
              <p:cNvSpPr>
                <a:spLocks/>
              </p:cNvSpPr>
              <p:nvPr/>
            </p:nvSpPr>
            <p:spPr bwMode="auto">
              <a:xfrm>
                <a:off x="1511" y="2201"/>
                <a:ext cx="7" cy="2"/>
              </a:xfrm>
              <a:custGeom>
                <a:avLst/>
                <a:gdLst>
                  <a:gd name="T0" fmla="*/ 0 w 7"/>
                  <a:gd name="T1" fmla="*/ 2 h 2"/>
                  <a:gd name="T2" fmla="*/ 3 w 7"/>
                  <a:gd name="T3" fmla="*/ 2 h 2"/>
                  <a:gd name="T4" fmla="*/ 7 w 7"/>
                  <a:gd name="T5" fmla="*/ 2 h 2"/>
                  <a:gd name="T6" fmla="*/ 7 w 7"/>
                  <a:gd name="T7" fmla="*/ 0 h 2"/>
                  <a:gd name="T8" fmla="*/ 3 w 7"/>
                  <a:gd name="T9" fmla="*/ 0 h 2"/>
                  <a:gd name="T10" fmla="*/ 0 w 7"/>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0" y="2"/>
                    </a:moveTo>
                    <a:lnTo>
                      <a:pt x="3" y="2"/>
                    </a:lnTo>
                    <a:lnTo>
                      <a:pt x="7" y="2"/>
                    </a:lnTo>
                    <a:lnTo>
                      <a:pt x="7" y="0"/>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8" name="Freeform 298"/>
              <p:cNvSpPr>
                <a:spLocks/>
              </p:cNvSpPr>
              <p:nvPr/>
            </p:nvSpPr>
            <p:spPr bwMode="auto">
              <a:xfrm>
                <a:off x="1494" y="2185"/>
                <a:ext cx="20" cy="18"/>
              </a:xfrm>
              <a:custGeom>
                <a:avLst/>
                <a:gdLst>
                  <a:gd name="T0" fmla="*/ 0 w 20"/>
                  <a:gd name="T1" fmla="*/ 3 h 18"/>
                  <a:gd name="T2" fmla="*/ 0 w 20"/>
                  <a:gd name="T3" fmla="*/ 5 h 18"/>
                  <a:gd name="T4" fmla="*/ 17 w 20"/>
                  <a:gd name="T5" fmla="*/ 18 h 18"/>
                  <a:gd name="T6" fmla="*/ 20 w 20"/>
                  <a:gd name="T7" fmla="*/ 16 h 18"/>
                  <a:gd name="T8" fmla="*/ 2 w 20"/>
                  <a:gd name="T9" fmla="*/ 0 h 18"/>
                  <a:gd name="T10" fmla="*/ 0 w 20"/>
                  <a:gd name="T11" fmla="*/ 3 h 18"/>
                  <a:gd name="T12" fmla="*/ 0 w 20"/>
                  <a:gd name="T13" fmla="*/ 3 h 18"/>
                  <a:gd name="T14" fmla="*/ 0 w 20"/>
                  <a:gd name="T15" fmla="*/ 5 h 18"/>
                  <a:gd name="T16" fmla="*/ 0 w 20"/>
                  <a:gd name="T17" fmla="*/ 5 h 18"/>
                  <a:gd name="T18" fmla="*/ 0 w 20"/>
                  <a:gd name="T19" fmla="*/ 3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0" y="3"/>
                    </a:moveTo>
                    <a:lnTo>
                      <a:pt x="0" y="5"/>
                    </a:lnTo>
                    <a:lnTo>
                      <a:pt x="17" y="18"/>
                    </a:lnTo>
                    <a:lnTo>
                      <a:pt x="20" y="16"/>
                    </a:lnTo>
                    <a:lnTo>
                      <a:pt x="2" y="0"/>
                    </a:lnTo>
                    <a:lnTo>
                      <a:pt x="0" y="3"/>
                    </a:lnTo>
                    <a:lnTo>
                      <a:pt x="0" y="5"/>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79" name="Freeform 299"/>
              <p:cNvSpPr>
                <a:spLocks/>
              </p:cNvSpPr>
              <p:nvPr/>
            </p:nvSpPr>
            <p:spPr bwMode="auto">
              <a:xfrm>
                <a:off x="1494" y="2183"/>
                <a:ext cx="4" cy="5"/>
              </a:xfrm>
              <a:custGeom>
                <a:avLst/>
                <a:gdLst>
                  <a:gd name="T0" fmla="*/ 0 w 4"/>
                  <a:gd name="T1" fmla="*/ 0 h 5"/>
                  <a:gd name="T2" fmla="*/ 0 w 4"/>
                  <a:gd name="T3" fmla="*/ 2 h 5"/>
                  <a:gd name="T4" fmla="*/ 0 w 4"/>
                  <a:gd name="T5" fmla="*/ 5 h 5"/>
                  <a:gd name="T6" fmla="*/ 4 w 4"/>
                  <a:gd name="T7" fmla="*/ 5 h 5"/>
                  <a:gd name="T8" fmla="*/ 4 w 4"/>
                  <a:gd name="T9" fmla="*/ 2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0" y="2"/>
                    </a:lnTo>
                    <a:lnTo>
                      <a:pt x="0" y="5"/>
                    </a:lnTo>
                    <a:lnTo>
                      <a:pt x="4" y="5"/>
                    </a:lnTo>
                    <a:lnTo>
                      <a:pt x="4"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0" name="Freeform 300"/>
              <p:cNvSpPr>
                <a:spLocks/>
              </p:cNvSpPr>
              <p:nvPr/>
            </p:nvSpPr>
            <p:spPr bwMode="auto">
              <a:xfrm>
                <a:off x="1496" y="2185"/>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1" name="Freeform 301"/>
              <p:cNvSpPr>
                <a:spLocks/>
              </p:cNvSpPr>
              <p:nvPr/>
            </p:nvSpPr>
            <p:spPr bwMode="auto">
              <a:xfrm>
                <a:off x="1494" y="2165"/>
                <a:ext cx="20" cy="20"/>
              </a:xfrm>
              <a:custGeom>
                <a:avLst/>
                <a:gdLst>
                  <a:gd name="T0" fmla="*/ 20 w 20"/>
                  <a:gd name="T1" fmla="*/ 0 h 20"/>
                  <a:gd name="T2" fmla="*/ 17 w 20"/>
                  <a:gd name="T3" fmla="*/ 0 h 20"/>
                  <a:gd name="T4" fmla="*/ 0 w 20"/>
                  <a:gd name="T5" fmla="*/ 18 h 20"/>
                  <a:gd name="T6" fmla="*/ 2 w 20"/>
                  <a:gd name="T7" fmla="*/ 20 h 20"/>
                  <a:gd name="T8" fmla="*/ 20 w 20"/>
                  <a:gd name="T9" fmla="*/ 3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7" y="0"/>
                    </a:lnTo>
                    <a:lnTo>
                      <a:pt x="0" y="18"/>
                    </a:lnTo>
                    <a:lnTo>
                      <a:pt x="2" y="20"/>
                    </a:lnTo>
                    <a:lnTo>
                      <a:pt x="20" y="3"/>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2" name="Freeform 302"/>
              <p:cNvSpPr>
                <a:spLocks/>
              </p:cNvSpPr>
              <p:nvPr/>
            </p:nvSpPr>
            <p:spPr bwMode="auto">
              <a:xfrm>
                <a:off x="1514" y="2165"/>
                <a:ext cx="4" cy="3"/>
              </a:xfrm>
              <a:custGeom>
                <a:avLst/>
                <a:gdLst>
                  <a:gd name="T0" fmla="*/ 4 w 4"/>
                  <a:gd name="T1" fmla="*/ 0 h 3"/>
                  <a:gd name="T2" fmla="*/ 4 w 4"/>
                  <a:gd name="T3" fmla="*/ 0 h 3"/>
                  <a:gd name="T4" fmla="*/ 0 w 4"/>
                  <a:gd name="T5" fmla="*/ 0 h 3"/>
                  <a:gd name="T6" fmla="*/ 0 w 4"/>
                  <a:gd name="T7" fmla="*/ 3 h 3"/>
                  <a:gd name="T8" fmla="*/ 4 w 4"/>
                  <a:gd name="T9" fmla="*/ 3 h 3"/>
                  <a:gd name="T10" fmla="*/ 4 w 4"/>
                  <a:gd name="T11" fmla="*/ 0 h 3"/>
                  <a:gd name="T12" fmla="*/ 4 w 4"/>
                  <a:gd name="T13" fmla="*/ 0 h 3"/>
                  <a:gd name="T14" fmla="*/ 4 w 4"/>
                  <a:gd name="T15" fmla="*/ 0 h 3"/>
                  <a:gd name="T16" fmla="*/ 4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4" y="0"/>
                    </a:moveTo>
                    <a:lnTo>
                      <a:pt x="4" y="0"/>
                    </a:lnTo>
                    <a:lnTo>
                      <a:pt x="0" y="0"/>
                    </a:lnTo>
                    <a:lnTo>
                      <a:pt x="0" y="3"/>
                    </a:lnTo>
                    <a:lnTo>
                      <a:pt x="4" y="3"/>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3" name="Freeform 303"/>
              <p:cNvSpPr>
                <a:spLocks/>
              </p:cNvSpPr>
              <p:nvPr/>
            </p:nvSpPr>
            <p:spPr bwMode="auto">
              <a:xfrm>
                <a:off x="1516" y="2165"/>
                <a:ext cx="18" cy="20"/>
              </a:xfrm>
              <a:custGeom>
                <a:avLst/>
                <a:gdLst>
                  <a:gd name="T0" fmla="*/ 15 w 18"/>
                  <a:gd name="T1" fmla="*/ 20 h 20"/>
                  <a:gd name="T2" fmla="*/ 18 w 18"/>
                  <a:gd name="T3" fmla="*/ 18 h 20"/>
                  <a:gd name="T4" fmla="*/ 2 w 18"/>
                  <a:gd name="T5" fmla="*/ 0 h 20"/>
                  <a:gd name="T6" fmla="*/ 0 w 18"/>
                  <a:gd name="T7" fmla="*/ 3 h 20"/>
                  <a:gd name="T8" fmla="*/ 13 w 18"/>
                  <a:gd name="T9" fmla="*/ 20 h 20"/>
                  <a:gd name="T10" fmla="*/ 15 w 18"/>
                  <a:gd name="T11" fmla="*/ 20 h 20"/>
                  <a:gd name="T12" fmla="*/ 13 w 18"/>
                  <a:gd name="T13" fmla="*/ 20 h 20"/>
                  <a:gd name="T14" fmla="*/ 15 w 18"/>
                  <a:gd name="T15" fmla="*/ 20 h 20"/>
                  <a:gd name="T16" fmla="*/ 15 w 18"/>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15" y="20"/>
                    </a:moveTo>
                    <a:lnTo>
                      <a:pt x="18" y="18"/>
                    </a:lnTo>
                    <a:lnTo>
                      <a:pt x="2" y="0"/>
                    </a:lnTo>
                    <a:lnTo>
                      <a:pt x="0" y="3"/>
                    </a:lnTo>
                    <a:lnTo>
                      <a:pt x="13" y="20"/>
                    </a:lnTo>
                    <a:lnTo>
                      <a:pt x="15" y="20"/>
                    </a:lnTo>
                    <a:lnTo>
                      <a:pt x="13" y="20"/>
                    </a:lnTo>
                    <a:lnTo>
                      <a:pt x="15"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4" name="Freeform 304"/>
              <p:cNvSpPr>
                <a:spLocks/>
              </p:cNvSpPr>
              <p:nvPr/>
            </p:nvSpPr>
            <p:spPr bwMode="auto">
              <a:xfrm>
                <a:off x="1531" y="2183"/>
                <a:ext cx="5" cy="2"/>
              </a:xfrm>
              <a:custGeom>
                <a:avLst/>
                <a:gdLst>
                  <a:gd name="T0" fmla="*/ 5 w 5"/>
                  <a:gd name="T1" fmla="*/ 2 h 2"/>
                  <a:gd name="T2" fmla="*/ 5 w 5"/>
                  <a:gd name="T3" fmla="*/ 0 h 2"/>
                  <a:gd name="T4" fmla="*/ 0 w 5"/>
                  <a:gd name="T5" fmla="*/ 0 h 2"/>
                  <a:gd name="T6" fmla="*/ 0 w 5"/>
                  <a:gd name="T7" fmla="*/ 2 h 2"/>
                  <a:gd name="T8" fmla="*/ 5 w 5"/>
                  <a:gd name="T9" fmla="*/ 2 h 2"/>
                  <a:gd name="T10" fmla="*/ 5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2"/>
                    </a:moveTo>
                    <a:lnTo>
                      <a:pt x="5" y="0"/>
                    </a:lnTo>
                    <a:lnTo>
                      <a:pt x="0" y="0"/>
                    </a:lnTo>
                    <a:lnTo>
                      <a:pt x="0"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5" name="Freeform 305"/>
              <p:cNvSpPr>
                <a:spLocks/>
              </p:cNvSpPr>
              <p:nvPr/>
            </p:nvSpPr>
            <p:spPr bwMode="auto">
              <a:xfrm>
                <a:off x="1529" y="2183"/>
                <a:ext cx="7" cy="7"/>
              </a:xfrm>
              <a:custGeom>
                <a:avLst/>
                <a:gdLst>
                  <a:gd name="T0" fmla="*/ 0 w 7"/>
                  <a:gd name="T1" fmla="*/ 5 h 7"/>
                  <a:gd name="T2" fmla="*/ 5 w 7"/>
                  <a:gd name="T3" fmla="*/ 7 h 7"/>
                  <a:gd name="T4" fmla="*/ 7 w 7"/>
                  <a:gd name="T5" fmla="*/ 2 h 7"/>
                  <a:gd name="T6" fmla="*/ 5 w 7"/>
                  <a:gd name="T7" fmla="*/ 0 h 7"/>
                  <a:gd name="T8" fmla="*/ 0 w 7"/>
                  <a:gd name="T9" fmla="*/ 5 h 7"/>
                  <a:gd name="T10" fmla="*/ 0 w 7"/>
                  <a:gd name="T11" fmla="*/ 5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7">
                    <a:moveTo>
                      <a:pt x="0" y="5"/>
                    </a:moveTo>
                    <a:lnTo>
                      <a:pt x="5" y="7"/>
                    </a:lnTo>
                    <a:lnTo>
                      <a:pt x="7" y="2"/>
                    </a:lnTo>
                    <a:lnTo>
                      <a:pt x="5"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6" name="Freeform 306"/>
              <p:cNvSpPr>
                <a:spLocks/>
              </p:cNvSpPr>
              <p:nvPr/>
            </p:nvSpPr>
            <p:spPr bwMode="auto">
              <a:xfrm>
                <a:off x="1516" y="2188"/>
                <a:ext cx="18" cy="15"/>
              </a:xfrm>
              <a:custGeom>
                <a:avLst/>
                <a:gdLst>
                  <a:gd name="T0" fmla="*/ 2 w 18"/>
                  <a:gd name="T1" fmla="*/ 15 h 15"/>
                  <a:gd name="T2" fmla="*/ 2 w 18"/>
                  <a:gd name="T3" fmla="*/ 15 h 15"/>
                  <a:gd name="T4" fmla="*/ 18 w 18"/>
                  <a:gd name="T5" fmla="*/ 2 h 15"/>
                  <a:gd name="T6" fmla="*/ 13 w 18"/>
                  <a:gd name="T7" fmla="*/ 0 h 15"/>
                  <a:gd name="T8" fmla="*/ 0 w 18"/>
                  <a:gd name="T9" fmla="*/ 13 h 15"/>
                  <a:gd name="T10" fmla="*/ 2 w 18"/>
                  <a:gd name="T11" fmla="*/ 1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5">
                    <a:moveTo>
                      <a:pt x="2" y="15"/>
                    </a:moveTo>
                    <a:lnTo>
                      <a:pt x="2" y="15"/>
                    </a:lnTo>
                    <a:lnTo>
                      <a:pt x="18" y="2"/>
                    </a:lnTo>
                    <a:lnTo>
                      <a:pt x="13" y="0"/>
                    </a:lnTo>
                    <a:lnTo>
                      <a:pt x="0" y="13"/>
                    </a:lnTo>
                    <a:lnTo>
                      <a:pt x="2"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7" name="Freeform 307"/>
              <p:cNvSpPr>
                <a:spLocks/>
              </p:cNvSpPr>
              <p:nvPr/>
            </p:nvSpPr>
            <p:spPr bwMode="auto">
              <a:xfrm>
                <a:off x="1529" y="2185"/>
                <a:ext cx="5" cy="5"/>
              </a:xfrm>
              <a:custGeom>
                <a:avLst/>
                <a:gdLst>
                  <a:gd name="T0" fmla="*/ 0 w 5"/>
                  <a:gd name="T1" fmla="*/ 5 h 5"/>
                  <a:gd name="T2" fmla="*/ 5 w 5"/>
                  <a:gd name="T3" fmla="*/ 3 h 5"/>
                  <a:gd name="T4" fmla="*/ 5 w 5"/>
                  <a:gd name="T5" fmla="*/ 0 h 5"/>
                  <a:gd name="T6" fmla="*/ 0 w 5"/>
                  <a:gd name="T7" fmla="*/ 0 h 5"/>
                  <a:gd name="T8" fmla="*/ 0 w 5"/>
                  <a:gd name="T9" fmla="*/ 3 h 5"/>
                  <a:gd name="T10" fmla="*/ 0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5"/>
                    </a:moveTo>
                    <a:lnTo>
                      <a:pt x="5" y="3"/>
                    </a:lnTo>
                    <a:lnTo>
                      <a:pt x="5" y="0"/>
                    </a:lnTo>
                    <a:lnTo>
                      <a:pt x="0"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8" name="Freeform 308"/>
              <p:cNvSpPr>
                <a:spLocks/>
              </p:cNvSpPr>
              <p:nvPr/>
            </p:nvSpPr>
            <p:spPr bwMode="auto">
              <a:xfrm>
                <a:off x="1511" y="2168"/>
                <a:ext cx="23" cy="22"/>
              </a:xfrm>
              <a:custGeom>
                <a:avLst/>
                <a:gdLst>
                  <a:gd name="T0" fmla="*/ 3 w 23"/>
                  <a:gd name="T1" fmla="*/ 0 h 22"/>
                  <a:gd name="T2" fmla="*/ 0 w 23"/>
                  <a:gd name="T3" fmla="*/ 4 h 22"/>
                  <a:gd name="T4" fmla="*/ 18 w 23"/>
                  <a:gd name="T5" fmla="*/ 22 h 22"/>
                  <a:gd name="T6" fmla="*/ 23 w 23"/>
                  <a:gd name="T7" fmla="*/ 20 h 22"/>
                  <a:gd name="T8" fmla="*/ 3 w 23"/>
                  <a:gd name="T9" fmla="*/ 0 h 22"/>
                  <a:gd name="T10" fmla="*/ 3 w 23"/>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3" y="0"/>
                    </a:moveTo>
                    <a:lnTo>
                      <a:pt x="0" y="4"/>
                    </a:lnTo>
                    <a:lnTo>
                      <a:pt x="18" y="22"/>
                    </a:lnTo>
                    <a:lnTo>
                      <a:pt x="23" y="2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89" name="Freeform 309"/>
              <p:cNvSpPr>
                <a:spLocks/>
              </p:cNvSpPr>
              <p:nvPr/>
            </p:nvSpPr>
            <p:spPr bwMode="auto">
              <a:xfrm>
                <a:off x="1514" y="2168"/>
                <a:ext cx="4" cy="4"/>
              </a:xfrm>
              <a:custGeom>
                <a:avLst/>
                <a:gdLst>
                  <a:gd name="T0" fmla="*/ 4 w 4"/>
                  <a:gd name="T1" fmla="*/ 4 h 4"/>
                  <a:gd name="T2" fmla="*/ 4 w 4"/>
                  <a:gd name="T3" fmla="*/ 0 h 4"/>
                  <a:gd name="T4" fmla="*/ 0 w 4"/>
                  <a:gd name="T5" fmla="*/ 0 h 4"/>
                  <a:gd name="T6" fmla="*/ 0 w 4"/>
                  <a:gd name="T7" fmla="*/ 4 h 4"/>
                  <a:gd name="T8" fmla="*/ 4 w 4"/>
                  <a:gd name="T9" fmla="*/ 4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4" y="0"/>
                    </a:lnTo>
                    <a:lnTo>
                      <a:pt x="0" y="0"/>
                    </a:lnTo>
                    <a:lnTo>
                      <a:pt x="0"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0" name="Freeform 310"/>
              <p:cNvSpPr>
                <a:spLocks/>
              </p:cNvSpPr>
              <p:nvPr/>
            </p:nvSpPr>
            <p:spPr bwMode="auto">
              <a:xfrm>
                <a:off x="1498" y="2168"/>
                <a:ext cx="20" cy="22"/>
              </a:xfrm>
              <a:custGeom>
                <a:avLst/>
                <a:gdLst>
                  <a:gd name="T0" fmla="*/ 0 w 20"/>
                  <a:gd name="T1" fmla="*/ 20 h 22"/>
                  <a:gd name="T2" fmla="*/ 2 w 20"/>
                  <a:gd name="T3" fmla="*/ 22 h 22"/>
                  <a:gd name="T4" fmla="*/ 20 w 20"/>
                  <a:gd name="T5" fmla="*/ 4 h 22"/>
                  <a:gd name="T6" fmla="*/ 18 w 20"/>
                  <a:gd name="T7" fmla="*/ 0 h 22"/>
                  <a:gd name="T8" fmla="*/ 0 w 20"/>
                  <a:gd name="T9" fmla="*/ 20 h 22"/>
                  <a:gd name="T10" fmla="*/ 0 w 20"/>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0"/>
                    </a:moveTo>
                    <a:lnTo>
                      <a:pt x="2" y="22"/>
                    </a:lnTo>
                    <a:lnTo>
                      <a:pt x="20" y="4"/>
                    </a:lnTo>
                    <a:lnTo>
                      <a:pt x="18" y="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1" name="Freeform 311"/>
              <p:cNvSpPr>
                <a:spLocks/>
              </p:cNvSpPr>
              <p:nvPr/>
            </p:nvSpPr>
            <p:spPr bwMode="auto">
              <a:xfrm>
                <a:off x="1498" y="2183"/>
                <a:ext cx="2" cy="5"/>
              </a:xfrm>
              <a:custGeom>
                <a:avLst/>
                <a:gdLst>
                  <a:gd name="T0" fmla="*/ 2 w 2"/>
                  <a:gd name="T1" fmla="*/ 0 h 5"/>
                  <a:gd name="T2" fmla="*/ 0 w 2"/>
                  <a:gd name="T3" fmla="*/ 2 h 5"/>
                  <a:gd name="T4" fmla="*/ 0 w 2"/>
                  <a:gd name="T5" fmla="*/ 5 h 5"/>
                  <a:gd name="T6" fmla="*/ 2 w 2"/>
                  <a:gd name="T7" fmla="*/ 5 h 5"/>
                  <a:gd name="T8" fmla="*/ 2 w 2"/>
                  <a:gd name="T9" fmla="*/ 2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0" y="2"/>
                    </a:lnTo>
                    <a:lnTo>
                      <a:pt x="0" y="5"/>
                    </a:lnTo>
                    <a:lnTo>
                      <a:pt x="2" y="5"/>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2" name="Freeform 312"/>
              <p:cNvSpPr>
                <a:spLocks/>
              </p:cNvSpPr>
              <p:nvPr/>
            </p:nvSpPr>
            <p:spPr bwMode="auto">
              <a:xfrm>
                <a:off x="1498" y="2183"/>
                <a:ext cx="20" cy="20"/>
              </a:xfrm>
              <a:custGeom>
                <a:avLst/>
                <a:gdLst>
                  <a:gd name="T0" fmla="*/ 20 w 20"/>
                  <a:gd name="T1" fmla="*/ 20 h 20"/>
                  <a:gd name="T2" fmla="*/ 20 w 20"/>
                  <a:gd name="T3" fmla="*/ 18 h 20"/>
                  <a:gd name="T4" fmla="*/ 2 w 20"/>
                  <a:gd name="T5" fmla="*/ 0 h 20"/>
                  <a:gd name="T6" fmla="*/ 0 w 20"/>
                  <a:gd name="T7" fmla="*/ 2 h 20"/>
                  <a:gd name="T8" fmla="*/ 18 w 20"/>
                  <a:gd name="T9" fmla="*/ 20 h 20"/>
                  <a:gd name="T10" fmla="*/ 2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0"/>
                    </a:moveTo>
                    <a:lnTo>
                      <a:pt x="20" y="18"/>
                    </a:lnTo>
                    <a:lnTo>
                      <a:pt x="2" y="0"/>
                    </a:lnTo>
                    <a:lnTo>
                      <a:pt x="0" y="2"/>
                    </a:lnTo>
                    <a:lnTo>
                      <a:pt x="18" y="20"/>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3" name="Freeform 313"/>
              <p:cNvSpPr>
                <a:spLocks/>
              </p:cNvSpPr>
              <p:nvPr/>
            </p:nvSpPr>
            <p:spPr bwMode="auto">
              <a:xfrm>
                <a:off x="1511" y="2201"/>
                <a:ext cx="7" cy="2"/>
              </a:xfrm>
              <a:custGeom>
                <a:avLst/>
                <a:gdLst>
                  <a:gd name="T0" fmla="*/ 0 w 7"/>
                  <a:gd name="T1" fmla="*/ 0 h 2"/>
                  <a:gd name="T2" fmla="*/ 3 w 7"/>
                  <a:gd name="T3" fmla="*/ 2 h 2"/>
                  <a:gd name="T4" fmla="*/ 7 w 7"/>
                  <a:gd name="T5" fmla="*/ 2 h 2"/>
                  <a:gd name="T6" fmla="*/ 7 w 7"/>
                  <a:gd name="T7" fmla="*/ 0 h 2"/>
                  <a:gd name="T8" fmla="*/ 3 w 7"/>
                  <a:gd name="T9" fmla="*/ 0 h 2"/>
                  <a:gd name="T10" fmla="*/ 0 w 7"/>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0" y="0"/>
                    </a:moveTo>
                    <a:lnTo>
                      <a:pt x="3" y="2"/>
                    </a:lnTo>
                    <a:lnTo>
                      <a:pt x="7" y="2"/>
                    </a:lnTo>
                    <a:lnTo>
                      <a:pt x="7"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4" name="Freeform 314"/>
              <p:cNvSpPr>
                <a:spLocks/>
              </p:cNvSpPr>
              <p:nvPr/>
            </p:nvSpPr>
            <p:spPr bwMode="auto">
              <a:xfrm>
                <a:off x="1511" y="2183"/>
                <a:ext cx="23" cy="20"/>
              </a:xfrm>
              <a:custGeom>
                <a:avLst/>
                <a:gdLst>
                  <a:gd name="T0" fmla="*/ 23 w 23"/>
                  <a:gd name="T1" fmla="*/ 2 h 20"/>
                  <a:gd name="T2" fmla="*/ 18 w 23"/>
                  <a:gd name="T3" fmla="*/ 0 h 20"/>
                  <a:gd name="T4" fmla="*/ 0 w 23"/>
                  <a:gd name="T5" fmla="*/ 18 h 20"/>
                  <a:gd name="T6" fmla="*/ 3 w 23"/>
                  <a:gd name="T7" fmla="*/ 20 h 20"/>
                  <a:gd name="T8" fmla="*/ 23 w 23"/>
                  <a:gd name="T9" fmla="*/ 2 h 20"/>
                  <a:gd name="T10" fmla="*/ 23 w 23"/>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23" y="2"/>
                    </a:moveTo>
                    <a:lnTo>
                      <a:pt x="18" y="0"/>
                    </a:lnTo>
                    <a:lnTo>
                      <a:pt x="0" y="18"/>
                    </a:lnTo>
                    <a:lnTo>
                      <a:pt x="3" y="20"/>
                    </a:lnTo>
                    <a:lnTo>
                      <a:pt x="2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5" name="Freeform 315"/>
              <p:cNvSpPr>
                <a:spLocks/>
              </p:cNvSpPr>
              <p:nvPr/>
            </p:nvSpPr>
            <p:spPr bwMode="auto">
              <a:xfrm>
                <a:off x="1527" y="2290"/>
                <a:ext cx="38" cy="31"/>
              </a:xfrm>
              <a:custGeom>
                <a:avLst/>
                <a:gdLst>
                  <a:gd name="T0" fmla="*/ 20 w 38"/>
                  <a:gd name="T1" fmla="*/ 31 h 31"/>
                  <a:gd name="T2" fmla="*/ 0 w 38"/>
                  <a:gd name="T3" fmla="*/ 17 h 31"/>
                  <a:gd name="T4" fmla="*/ 20 w 38"/>
                  <a:gd name="T5" fmla="*/ 0 h 31"/>
                  <a:gd name="T6" fmla="*/ 38 w 38"/>
                  <a:gd name="T7" fmla="*/ 17 h 31"/>
                  <a:gd name="T8" fmla="*/ 20 w 38"/>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1">
                    <a:moveTo>
                      <a:pt x="20" y="31"/>
                    </a:moveTo>
                    <a:lnTo>
                      <a:pt x="0" y="17"/>
                    </a:lnTo>
                    <a:lnTo>
                      <a:pt x="20" y="0"/>
                    </a:lnTo>
                    <a:lnTo>
                      <a:pt x="38" y="17"/>
                    </a:lnTo>
                    <a:lnTo>
                      <a:pt x="20"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6" name="Freeform 316"/>
              <p:cNvSpPr>
                <a:spLocks noEditPoints="1"/>
              </p:cNvSpPr>
              <p:nvPr/>
            </p:nvSpPr>
            <p:spPr bwMode="auto">
              <a:xfrm>
                <a:off x="1527" y="2290"/>
                <a:ext cx="38" cy="35"/>
              </a:xfrm>
              <a:custGeom>
                <a:avLst/>
                <a:gdLst>
                  <a:gd name="T0" fmla="*/ 20 w 38"/>
                  <a:gd name="T1" fmla="*/ 35 h 35"/>
                  <a:gd name="T2" fmla="*/ 0 w 38"/>
                  <a:gd name="T3" fmla="*/ 17 h 35"/>
                  <a:gd name="T4" fmla="*/ 0 w 38"/>
                  <a:gd name="T5" fmla="*/ 13 h 35"/>
                  <a:gd name="T6" fmla="*/ 20 w 38"/>
                  <a:gd name="T7" fmla="*/ 0 h 35"/>
                  <a:gd name="T8" fmla="*/ 38 w 38"/>
                  <a:gd name="T9" fmla="*/ 13 h 35"/>
                  <a:gd name="T10" fmla="*/ 38 w 38"/>
                  <a:gd name="T11" fmla="*/ 17 h 35"/>
                  <a:gd name="T12" fmla="*/ 20 w 38"/>
                  <a:gd name="T13" fmla="*/ 35 h 35"/>
                  <a:gd name="T14" fmla="*/ 33 w 38"/>
                  <a:gd name="T15" fmla="*/ 13 h 35"/>
                  <a:gd name="T16" fmla="*/ 33 w 38"/>
                  <a:gd name="T17" fmla="*/ 17 h 35"/>
                  <a:gd name="T18" fmla="*/ 20 w 38"/>
                  <a:gd name="T19" fmla="*/ 2 h 35"/>
                  <a:gd name="T20" fmla="*/ 4 w 38"/>
                  <a:gd name="T21" fmla="*/ 17 h 35"/>
                  <a:gd name="T22" fmla="*/ 4 w 38"/>
                  <a:gd name="T23" fmla="*/ 13 h 35"/>
                  <a:gd name="T24" fmla="*/ 20 w 38"/>
                  <a:gd name="T25" fmla="*/ 31 h 35"/>
                  <a:gd name="T26" fmla="*/ 33 w 38"/>
                  <a:gd name="T27" fmla="*/ 13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35">
                    <a:moveTo>
                      <a:pt x="20" y="35"/>
                    </a:moveTo>
                    <a:lnTo>
                      <a:pt x="0" y="17"/>
                    </a:lnTo>
                    <a:lnTo>
                      <a:pt x="0" y="13"/>
                    </a:lnTo>
                    <a:lnTo>
                      <a:pt x="20" y="0"/>
                    </a:lnTo>
                    <a:lnTo>
                      <a:pt x="38" y="13"/>
                    </a:lnTo>
                    <a:lnTo>
                      <a:pt x="38" y="17"/>
                    </a:lnTo>
                    <a:lnTo>
                      <a:pt x="20" y="35"/>
                    </a:lnTo>
                    <a:close/>
                    <a:moveTo>
                      <a:pt x="33" y="13"/>
                    </a:moveTo>
                    <a:lnTo>
                      <a:pt x="33" y="17"/>
                    </a:lnTo>
                    <a:lnTo>
                      <a:pt x="20" y="2"/>
                    </a:lnTo>
                    <a:lnTo>
                      <a:pt x="4" y="17"/>
                    </a:lnTo>
                    <a:lnTo>
                      <a:pt x="4" y="13"/>
                    </a:lnTo>
                    <a:lnTo>
                      <a:pt x="20" y="31"/>
                    </a:lnTo>
                    <a:lnTo>
                      <a:pt x="33"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7" name="Freeform 317"/>
              <p:cNvSpPr>
                <a:spLocks/>
              </p:cNvSpPr>
              <p:nvPr/>
            </p:nvSpPr>
            <p:spPr bwMode="auto">
              <a:xfrm>
                <a:off x="1545" y="2323"/>
                <a:ext cx="2" cy="4"/>
              </a:xfrm>
              <a:custGeom>
                <a:avLst/>
                <a:gdLst>
                  <a:gd name="T0" fmla="*/ 2 w 2"/>
                  <a:gd name="T1" fmla="*/ 0 h 4"/>
                  <a:gd name="T2" fmla="*/ 2 w 2"/>
                  <a:gd name="T3" fmla="*/ 2 h 4"/>
                  <a:gd name="T4" fmla="*/ 2 w 2"/>
                  <a:gd name="T5" fmla="*/ 2 h 4"/>
                  <a:gd name="T6" fmla="*/ 2 w 2"/>
                  <a:gd name="T7" fmla="*/ 2 h 4"/>
                  <a:gd name="T8" fmla="*/ 2 w 2"/>
                  <a:gd name="T9" fmla="*/ 2 h 4"/>
                  <a:gd name="T10" fmla="*/ 2 w 2"/>
                  <a:gd name="T11" fmla="*/ 0 h 4"/>
                  <a:gd name="T12" fmla="*/ 0 w 2"/>
                  <a:gd name="T13" fmla="*/ 2 h 4"/>
                  <a:gd name="T14" fmla="*/ 2 w 2"/>
                  <a:gd name="T15" fmla="*/ 4 h 4"/>
                  <a:gd name="T16" fmla="*/ 2 w 2"/>
                  <a:gd name="T17" fmla="*/ 2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lnTo>
                      <a:pt x="2" y="2"/>
                    </a:lnTo>
                    <a:lnTo>
                      <a:pt x="2" y="0"/>
                    </a:lnTo>
                    <a:lnTo>
                      <a:pt x="0" y="2"/>
                    </a:lnTo>
                    <a:lnTo>
                      <a:pt x="2" y="4"/>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8" name="Freeform 318"/>
              <p:cNvSpPr>
                <a:spLocks/>
              </p:cNvSpPr>
              <p:nvPr/>
            </p:nvSpPr>
            <p:spPr bwMode="auto">
              <a:xfrm>
                <a:off x="1527" y="2305"/>
                <a:ext cx="20" cy="20"/>
              </a:xfrm>
              <a:custGeom>
                <a:avLst/>
                <a:gdLst>
                  <a:gd name="T0" fmla="*/ 0 w 20"/>
                  <a:gd name="T1" fmla="*/ 2 h 20"/>
                  <a:gd name="T2" fmla="*/ 0 w 20"/>
                  <a:gd name="T3" fmla="*/ 2 h 20"/>
                  <a:gd name="T4" fmla="*/ 18 w 20"/>
                  <a:gd name="T5" fmla="*/ 20 h 20"/>
                  <a:gd name="T6" fmla="*/ 20 w 20"/>
                  <a:gd name="T7" fmla="*/ 18 h 20"/>
                  <a:gd name="T8" fmla="*/ 2 w 20"/>
                  <a:gd name="T9" fmla="*/ 0 h 20"/>
                  <a:gd name="T10" fmla="*/ 0 w 20"/>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
                    </a:moveTo>
                    <a:lnTo>
                      <a:pt x="0" y="2"/>
                    </a:lnTo>
                    <a:lnTo>
                      <a:pt x="18" y="20"/>
                    </a:lnTo>
                    <a:lnTo>
                      <a:pt x="20" y="18"/>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299" name="Freeform 319"/>
              <p:cNvSpPr>
                <a:spLocks/>
              </p:cNvSpPr>
              <p:nvPr/>
            </p:nvSpPr>
            <p:spPr bwMode="auto">
              <a:xfrm>
                <a:off x="1527" y="2307"/>
                <a:ext cx="2" cy="1"/>
              </a:xfrm>
              <a:custGeom>
                <a:avLst/>
                <a:gdLst>
                  <a:gd name="T0" fmla="*/ 2 w 2"/>
                  <a:gd name="T1" fmla="*/ 0 h 1"/>
                  <a:gd name="T2" fmla="*/ 0 w 2"/>
                  <a:gd name="T3" fmla="*/ 0 h 1"/>
                  <a:gd name="T4" fmla="*/ 0 w 2"/>
                  <a:gd name="T5" fmla="*/ 0 h 1"/>
                  <a:gd name="T6" fmla="*/ 0 w 2"/>
                  <a:gd name="T7" fmla="*/ 0 h 1"/>
                  <a:gd name="T8" fmla="*/ 0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0" name="Freeform 320"/>
              <p:cNvSpPr>
                <a:spLocks/>
              </p:cNvSpPr>
              <p:nvPr/>
            </p:nvSpPr>
            <p:spPr bwMode="auto">
              <a:xfrm>
                <a:off x="1527" y="2301"/>
                <a:ext cx="2" cy="6"/>
              </a:xfrm>
              <a:custGeom>
                <a:avLst/>
                <a:gdLst>
                  <a:gd name="T0" fmla="*/ 0 w 2"/>
                  <a:gd name="T1" fmla="*/ 0 h 6"/>
                  <a:gd name="T2" fmla="*/ 0 w 2"/>
                  <a:gd name="T3" fmla="*/ 2 h 6"/>
                  <a:gd name="T4" fmla="*/ 0 w 2"/>
                  <a:gd name="T5" fmla="*/ 6 h 6"/>
                  <a:gd name="T6" fmla="*/ 2 w 2"/>
                  <a:gd name="T7" fmla="*/ 6 h 6"/>
                  <a:gd name="T8" fmla="*/ 2 w 2"/>
                  <a:gd name="T9" fmla="*/ 2 h 6"/>
                  <a:gd name="T10" fmla="*/ 0 w 2"/>
                  <a:gd name="T11" fmla="*/ 0 h 6"/>
                  <a:gd name="T12" fmla="*/ 0 w 2"/>
                  <a:gd name="T13" fmla="*/ 0 h 6"/>
                  <a:gd name="T14" fmla="*/ 0 w 2"/>
                  <a:gd name="T15" fmla="*/ 2 h 6"/>
                  <a:gd name="T16" fmla="*/ 0 w 2"/>
                  <a:gd name="T17" fmla="*/ 2 h 6"/>
                  <a:gd name="T18" fmla="*/ 0 w 2"/>
                  <a:gd name="T19" fmla="*/ 0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6">
                    <a:moveTo>
                      <a:pt x="0" y="0"/>
                    </a:moveTo>
                    <a:lnTo>
                      <a:pt x="0" y="2"/>
                    </a:lnTo>
                    <a:lnTo>
                      <a:pt x="0" y="6"/>
                    </a:lnTo>
                    <a:lnTo>
                      <a:pt x="2" y="6"/>
                    </a:lnTo>
                    <a:lnTo>
                      <a:pt x="2"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1" name="Freeform 321"/>
              <p:cNvSpPr>
                <a:spLocks/>
              </p:cNvSpPr>
              <p:nvPr/>
            </p:nvSpPr>
            <p:spPr bwMode="auto">
              <a:xfrm>
                <a:off x="1527" y="2287"/>
                <a:ext cx="20" cy="18"/>
              </a:xfrm>
              <a:custGeom>
                <a:avLst/>
                <a:gdLst>
                  <a:gd name="T0" fmla="*/ 20 w 20"/>
                  <a:gd name="T1" fmla="*/ 0 h 18"/>
                  <a:gd name="T2" fmla="*/ 18 w 20"/>
                  <a:gd name="T3" fmla="*/ 0 h 18"/>
                  <a:gd name="T4" fmla="*/ 0 w 20"/>
                  <a:gd name="T5" fmla="*/ 14 h 18"/>
                  <a:gd name="T6" fmla="*/ 2 w 20"/>
                  <a:gd name="T7" fmla="*/ 18 h 18"/>
                  <a:gd name="T8" fmla="*/ 20 w 20"/>
                  <a:gd name="T9" fmla="*/ 3 h 18"/>
                  <a:gd name="T10" fmla="*/ 20 w 20"/>
                  <a:gd name="T11" fmla="*/ 0 h 18"/>
                  <a:gd name="T12" fmla="*/ 20 w 20"/>
                  <a:gd name="T13" fmla="*/ 0 h 18"/>
                  <a:gd name="T14" fmla="*/ 20 w 20"/>
                  <a:gd name="T15" fmla="*/ 0 h 18"/>
                  <a:gd name="T16" fmla="*/ 18 w 20"/>
                  <a:gd name="T17" fmla="*/ 0 h 18"/>
                  <a:gd name="T18" fmla="*/ 20 w 20"/>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0"/>
                    </a:moveTo>
                    <a:lnTo>
                      <a:pt x="18" y="0"/>
                    </a:lnTo>
                    <a:lnTo>
                      <a:pt x="0" y="14"/>
                    </a:lnTo>
                    <a:lnTo>
                      <a:pt x="2" y="18"/>
                    </a:lnTo>
                    <a:lnTo>
                      <a:pt x="20" y="3"/>
                    </a:lnTo>
                    <a:lnTo>
                      <a:pt x="20" y="0"/>
                    </a:lnTo>
                    <a:lnTo>
                      <a:pt x="18"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2" name="Freeform 322"/>
              <p:cNvSpPr>
                <a:spLocks/>
              </p:cNvSpPr>
              <p:nvPr/>
            </p:nvSpPr>
            <p:spPr bwMode="auto">
              <a:xfrm>
                <a:off x="1545" y="2287"/>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0 w 2"/>
                  <a:gd name="T11" fmla="*/ 3 h 3"/>
                  <a:gd name="T12" fmla="*/ 2 w 2"/>
                  <a:gd name="T13" fmla="*/ 0 h 3"/>
                  <a:gd name="T14" fmla="*/ 2 w 2"/>
                  <a:gd name="T15" fmla="*/ 0 h 3"/>
                  <a:gd name="T16" fmla="*/ 0 w 2"/>
                  <a:gd name="T17" fmla="*/ 0 h 3"/>
                  <a:gd name="T18" fmla="*/ 0 w 2"/>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
                    <a:moveTo>
                      <a:pt x="0" y="3"/>
                    </a:moveTo>
                    <a:lnTo>
                      <a:pt x="2" y="3"/>
                    </a:lnTo>
                    <a:lnTo>
                      <a:pt x="0" y="3"/>
                    </a:lnTo>
                    <a:lnTo>
                      <a:pt x="2"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3" name="Freeform 323"/>
              <p:cNvSpPr>
                <a:spLocks/>
              </p:cNvSpPr>
              <p:nvPr/>
            </p:nvSpPr>
            <p:spPr bwMode="auto">
              <a:xfrm>
                <a:off x="1545" y="2287"/>
                <a:ext cx="20" cy="18"/>
              </a:xfrm>
              <a:custGeom>
                <a:avLst/>
                <a:gdLst>
                  <a:gd name="T0" fmla="*/ 20 w 20"/>
                  <a:gd name="T1" fmla="*/ 16 h 18"/>
                  <a:gd name="T2" fmla="*/ 20 w 20"/>
                  <a:gd name="T3" fmla="*/ 14 h 18"/>
                  <a:gd name="T4" fmla="*/ 2 w 20"/>
                  <a:gd name="T5" fmla="*/ 0 h 18"/>
                  <a:gd name="T6" fmla="*/ 0 w 20"/>
                  <a:gd name="T7" fmla="*/ 3 h 18"/>
                  <a:gd name="T8" fmla="*/ 17 w 20"/>
                  <a:gd name="T9" fmla="*/ 18 h 18"/>
                  <a:gd name="T10" fmla="*/ 20 w 20"/>
                  <a:gd name="T11" fmla="*/ 16 h 18"/>
                  <a:gd name="T12" fmla="*/ 20 w 20"/>
                  <a:gd name="T13" fmla="*/ 16 h 18"/>
                  <a:gd name="T14" fmla="*/ 20 w 20"/>
                  <a:gd name="T15" fmla="*/ 16 h 18"/>
                  <a:gd name="T16" fmla="*/ 20 w 20"/>
                  <a:gd name="T17" fmla="*/ 14 h 18"/>
                  <a:gd name="T18" fmla="*/ 20 w 20"/>
                  <a:gd name="T19" fmla="*/ 1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16"/>
                    </a:moveTo>
                    <a:lnTo>
                      <a:pt x="20" y="14"/>
                    </a:lnTo>
                    <a:lnTo>
                      <a:pt x="2" y="0"/>
                    </a:lnTo>
                    <a:lnTo>
                      <a:pt x="0" y="3"/>
                    </a:lnTo>
                    <a:lnTo>
                      <a:pt x="17" y="18"/>
                    </a:lnTo>
                    <a:lnTo>
                      <a:pt x="20" y="16"/>
                    </a:lnTo>
                    <a:lnTo>
                      <a:pt x="20" y="14"/>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4" name="Freeform 324"/>
              <p:cNvSpPr>
                <a:spLocks/>
              </p:cNvSpPr>
              <p:nvPr/>
            </p:nvSpPr>
            <p:spPr bwMode="auto">
              <a:xfrm>
                <a:off x="1562" y="2303"/>
                <a:ext cx="3" cy="4"/>
              </a:xfrm>
              <a:custGeom>
                <a:avLst/>
                <a:gdLst>
                  <a:gd name="T0" fmla="*/ 3 w 3"/>
                  <a:gd name="T1" fmla="*/ 4 h 4"/>
                  <a:gd name="T2" fmla="*/ 3 w 3"/>
                  <a:gd name="T3" fmla="*/ 4 h 4"/>
                  <a:gd name="T4" fmla="*/ 3 w 3"/>
                  <a:gd name="T5" fmla="*/ 0 h 4"/>
                  <a:gd name="T6" fmla="*/ 0 w 3"/>
                  <a:gd name="T7" fmla="*/ 0 h 4"/>
                  <a:gd name="T8" fmla="*/ 0 w 3"/>
                  <a:gd name="T9" fmla="*/ 4 h 4"/>
                  <a:gd name="T10" fmla="*/ 3 w 3"/>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3" y="4"/>
                    </a:moveTo>
                    <a:lnTo>
                      <a:pt x="3" y="4"/>
                    </a:lnTo>
                    <a:lnTo>
                      <a:pt x="3" y="0"/>
                    </a:lnTo>
                    <a:lnTo>
                      <a:pt x="0" y="0"/>
                    </a:lnTo>
                    <a:lnTo>
                      <a:pt x="0" y="4"/>
                    </a:lnTo>
                    <a:lnTo>
                      <a:pt x="3"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5" name="Freeform 325"/>
              <p:cNvSpPr>
                <a:spLocks/>
              </p:cNvSpPr>
              <p:nvPr/>
            </p:nvSpPr>
            <p:spPr bwMode="auto">
              <a:xfrm>
                <a:off x="1562" y="2305"/>
                <a:ext cx="3" cy="2"/>
              </a:xfrm>
              <a:custGeom>
                <a:avLst/>
                <a:gdLst>
                  <a:gd name="T0" fmla="*/ 0 w 3"/>
                  <a:gd name="T1" fmla="*/ 0 h 2"/>
                  <a:gd name="T2" fmla="*/ 3 w 3"/>
                  <a:gd name="T3" fmla="*/ 2 h 2"/>
                  <a:gd name="T4" fmla="*/ 3 w 3"/>
                  <a:gd name="T5" fmla="*/ 2 h 2"/>
                  <a:gd name="T6" fmla="*/ 3 w 3"/>
                  <a:gd name="T7" fmla="*/ 2 h 2"/>
                  <a:gd name="T8" fmla="*/ 3 w 3"/>
                  <a:gd name="T9" fmla="*/ 2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lnTo>
                      <a:pt x="3"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6" name="Freeform 326"/>
              <p:cNvSpPr>
                <a:spLocks/>
              </p:cNvSpPr>
              <p:nvPr/>
            </p:nvSpPr>
            <p:spPr bwMode="auto">
              <a:xfrm>
                <a:off x="1545" y="2305"/>
                <a:ext cx="20" cy="22"/>
              </a:xfrm>
              <a:custGeom>
                <a:avLst/>
                <a:gdLst>
                  <a:gd name="T0" fmla="*/ 0 w 20"/>
                  <a:gd name="T1" fmla="*/ 20 h 22"/>
                  <a:gd name="T2" fmla="*/ 2 w 20"/>
                  <a:gd name="T3" fmla="*/ 20 h 22"/>
                  <a:gd name="T4" fmla="*/ 20 w 20"/>
                  <a:gd name="T5" fmla="*/ 2 h 22"/>
                  <a:gd name="T6" fmla="*/ 17 w 20"/>
                  <a:gd name="T7" fmla="*/ 0 h 22"/>
                  <a:gd name="T8" fmla="*/ 0 w 20"/>
                  <a:gd name="T9" fmla="*/ 18 h 22"/>
                  <a:gd name="T10" fmla="*/ 0 w 20"/>
                  <a:gd name="T11" fmla="*/ 20 h 22"/>
                  <a:gd name="T12" fmla="*/ 0 w 20"/>
                  <a:gd name="T13" fmla="*/ 20 h 22"/>
                  <a:gd name="T14" fmla="*/ 2 w 20"/>
                  <a:gd name="T15" fmla="*/ 22 h 22"/>
                  <a:gd name="T16" fmla="*/ 2 w 20"/>
                  <a:gd name="T17" fmla="*/ 20 h 22"/>
                  <a:gd name="T18" fmla="*/ 0 w 20"/>
                  <a:gd name="T19" fmla="*/ 2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0" y="20"/>
                    </a:moveTo>
                    <a:lnTo>
                      <a:pt x="2" y="20"/>
                    </a:lnTo>
                    <a:lnTo>
                      <a:pt x="20" y="2"/>
                    </a:lnTo>
                    <a:lnTo>
                      <a:pt x="17" y="0"/>
                    </a:lnTo>
                    <a:lnTo>
                      <a:pt x="0" y="18"/>
                    </a:lnTo>
                    <a:lnTo>
                      <a:pt x="0" y="20"/>
                    </a:lnTo>
                    <a:lnTo>
                      <a:pt x="2" y="22"/>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7" name="Freeform 327"/>
              <p:cNvSpPr>
                <a:spLocks/>
              </p:cNvSpPr>
              <p:nvPr/>
            </p:nvSpPr>
            <p:spPr bwMode="auto">
              <a:xfrm>
                <a:off x="1558" y="2303"/>
                <a:ext cx="4" cy="4"/>
              </a:xfrm>
              <a:custGeom>
                <a:avLst/>
                <a:gdLst>
                  <a:gd name="T0" fmla="*/ 0 w 4"/>
                  <a:gd name="T1" fmla="*/ 4 h 4"/>
                  <a:gd name="T2" fmla="*/ 4 w 4"/>
                  <a:gd name="T3" fmla="*/ 4 h 4"/>
                  <a:gd name="T4" fmla="*/ 4 w 4"/>
                  <a:gd name="T5" fmla="*/ 0 h 4"/>
                  <a:gd name="T6" fmla="*/ 0 w 4"/>
                  <a:gd name="T7" fmla="*/ 0 h 4"/>
                  <a:gd name="T8" fmla="*/ 0 w 4"/>
                  <a:gd name="T9" fmla="*/ 4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4"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8" name="Freeform 328"/>
              <p:cNvSpPr>
                <a:spLocks/>
              </p:cNvSpPr>
              <p:nvPr/>
            </p:nvSpPr>
            <p:spPr bwMode="auto">
              <a:xfrm>
                <a:off x="1545" y="2290"/>
                <a:ext cx="17" cy="17"/>
              </a:xfrm>
              <a:custGeom>
                <a:avLst/>
                <a:gdLst>
                  <a:gd name="T0" fmla="*/ 0 w 17"/>
                  <a:gd name="T1" fmla="*/ 2 h 17"/>
                  <a:gd name="T2" fmla="*/ 0 w 17"/>
                  <a:gd name="T3" fmla="*/ 4 h 17"/>
                  <a:gd name="T4" fmla="*/ 13 w 17"/>
                  <a:gd name="T5" fmla="*/ 17 h 17"/>
                  <a:gd name="T6" fmla="*/ 17 w 17"/>
                  <a:gd name="T7" fmla="*/ 15 h 17"/>
                  <a:gd name="T8" fmla="*/ 2 w 17"/>
                  <a:gd name="T9" fmla="*/ 2 h 17"/>
                  <a:gd name="T10" fmla="*/ 0 w 17"/>
                  <a:gd name="T11" fmla="*/ 2 h 17"/>
                  <a:gd name="T12" fmla="*/ 2 w 17"/>
                  <a:gd name="T13" fmla="*/ 2 h 17"/>
                  <a:gd name="T14" fmla="*/ 2 w 17"/>
                  <a:gd name="T15" fmla="*/ 0 h 17"/>
                  <a:gd name="T16" fmla="*/ 0 w 17"/>
                  <a:gd name="T17" fmla="*/ 2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7">
                    <a:moveTo>
                      <a:pt x="0" y="2"/>
                    </a:moveTo>
                    <a:lnTo>
                      <a:pt x="0" y="4"/>
                    </a:lnTo>
                    <a:lnTo>
                      <a:pt x="13" y="17"/>
                    </a:lnTo>
                    <a:lnTo>
                      <a:pt x="17" y="15"/>
                    </a:lnTo>
                    <a:lnTo>
                      <a:pt x="2" y="2"/>
                    </a:lnTo>
                    <a:lnTo>
                      <a:pt x="0" y="2"/>
                    </a:lnTo>
                    <a:lnTo>
                      <a:pt x="2"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09" name="Freeform 329"/>
              <p:cNvSpPr>
                <a:spLocks/>
              </p:cNvSpPr>
              <p:nvPr/>
            </p:nvSpPr>
            <p:spPr bwMode="auto">
              <a:xfrm>
                <a:off x="1545" y="2290"/>
                <a:ext cx="2" cy="2"/>
              </a:xfrm>
              <a:custGeom>
                <a:avLst/>
                <a:gdLst>
                  <a:gd name="T0" fmla="*/ 0 w 2"/>
                  <a:gd name="T1" fmla="*/ 2 h 2"/>
                  <a:gd name="T2" fmla="*/ 2 w 2"/>
                  <a:gd name="T3" fmla="*/ 2 h 2"/>
                  <a:gd name="T4" fmla="*/ 2 w 2"/>
                  <a:gd name="T5" fmla="*/ 2 h 2"/>
                  <a:gd name="T6" fmla="*/ 2 w 2"/>
                  <a:gd name="T7" fmla="*/ 2 h 2"/>
                  <a:gd name="T8" fmla="*/ 2 w 2"/>
                  <a:gd name="T9" fmla="*/ 2 h 2"/>
                  <a:gd name="T10" fmla="*/ 0 w 2"/>
                  <a:gd name="T11" fmla="*/ 2 h 2"/>
                  <a:gd name="T12" fmla="*/ 2 w 2"/>
                  <a:gd name="T13" fmla="*/ 2 h 2"/>
                  <a:gd name="T14" fmla="*/ 2 w 2"/>
                  <a:gd name="T15" fmla="*/ 0 h 2"/>
                  <a:gd name="T16" fmla="*/ 0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2" y="2"/>
                    </a:lnTo>
                    <a:lnTo>
                      <a:pt x="0" y="2"/>
                    </a:lnTo>
                    <a:lnTo>
                      <a:pt x="2"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0" name="Freeform 330"/>
              <p:cNvSpPr>
                <a:spLocks/>
              </p:cNvSpPr>
              <p:nvPr/>
            </p:nvSpPr>
            <p:spPr bwMode="auto">
              <a:xfrm>
                <a:off x="1529" y="2292"/>
                <a:ext cx="18" cy="15"/>
              </a:xfrm>
              <a:custGeom>
                <a:avLst/>
                <a:gdLst>
                  <a:gd name="T0" fmla="*/ 0 w 18"/>
                  <a:gd name="T1" fmla="*/ 15 h 15"/>
                  <a:gd name="T2" fmla="*/ 5 w 18"/>
                  <a:gd name="T3" fmla="*/ 15 h 15"/>
                  <a:gd name="T4" fmla="*/ 18 w 18"/>
                  <a:gd name="T5" fmla="*/ 2 h 15"/>
                  <a:gd name="T6" fmla="*/ 16 w 18"/>
                  <a:gd name="T7" fmla="*/ 0 h 15"/>
                  <a:gd name="T8" fmla="*/ 0 w 18"/>
                  <a:gd name="T9" fmla="*/ 13 h 15"/>
                  <a:gd name="T10" fmla="*/ 0 w 18"/>
                  <a:gd name="T11" fmla="*/ 1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5">
                    <a:moveTo>
                      <a:pt x="0" y="15"/>
                    </a:moveTo>
                    <a:lnTo>
                      <a:pt x="5" y="15"/>
                    </a:lnTo>
                    <a:lnTo>
                      <a:pt x="18" y="2"/>
                    </a:lnTo>
                    <a:lnTo>
                      <a:pt x="16" y="0"/>
                    </a:lnTo>
                    <a:lnTo>
                      <a:pt x="0" y="13"/>
                    </a:lnTo>
                    <a:lnTo>
                      <a:pt x="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1" name="Freeform 331"/>
              <p:cNvSpPr>
                <a:spLocks/>
              </p:cNvSpPr>
              <p:nvPr/>
            </p:nvSpPr>
            <p:spPr bwMode="auto">
              <a:xfrm>
                <a:off x="1529" y="2303"/>
                <a:ext cx="5" cy="4"/>
              </a:xfrm>
              <a:custGeom>
                <a:avLst/>
                <a:gdLst>
                  <a:gd name="T0" fmla="*/ 5 w 5"/>
                  <a:gd name="T1" fmla="*/ 0 h 4"/>
                  <a:gd name="T2" fmla="*/ 0 w 5"/>
                  <a:gd name="T3" fmla="*/ 0 h 4"/>
                  <a:gd name="T4" fmla="*/ 0 w 5"/>
                  <a:gd name="T5" fmla="*/ 4 h 4"/>
                  <a:gd name="T6" fmla="*/ 5 w 5"/>
                  <a:gd name="T7" fmla="*/ 4 h 4"/>
                  <a:gd name="T8" fmla="*/ 5 w 5"/>
                  <a:gd name="T9" fmla="*/ 0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0" y="0"/>
                    </a:lnTo>
                    <a:lnTo>
                      <a:pt x="0" y="4"/>
                    </a:lnTo>
                    <a:lnTo>
                      <a:pt x="5" y="4"/>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2" name="Freeform 332"/>
              <p:cNvSpPr>
                <a:spLocks/>
              </p:cNvSpPr>
              <p:nvPr/>
            </p:nvSpPr>
            <p:spPr bwMode="auto">
              <a:xfrm>
                <a:off x="1529" y="2303"/>
                <a:ext cx="18" cy="20"/>
              </a:xfrm>
              <a:custGeom>
                <a:avLst/>
                <a:gdLst>
                  <a:gd name="T0" fmla="*/ 18 w 18"/>
                  <a:gd name="T1" fmla="*/ 20 h 20"/>
                  <a:gd name="T2" fmla="*/ 18 w 18"/>
                  <a:gd name="T3" fmla="*/ 18 h 20"/>
                  <a:gd name="T4" fmla="*/ 5 w 18"/>
                  <a:gd name="T5" fmla="*/ 0 h 20"/>
                  <a:gd name="T6" fmla="*/ 0 w 18"/>
                  <a:gd name="T7" fmla="*/ 2 h 20"/>
                  <a:gd name="T8" fmla="*/ 16 w 18"/>
                  <a:gd name="T9" fmla="*/ 20 h 20"/>
                  <a:gd name="T10" fmla="*/ 18 w 18"/>
                  <a:gd name="T11" fmla="*/ 20 h 20"/>
                  <a:gd name="T12" fmla="*/ 16 w 18"/>
                  <a:gd name="T13" fmla="*/ 20 h 20"/>
                  <a:gd name="T14" fmla="*/ 18 w 18"/>
                  <a:gd name="T15" fmla="*/ 20 h 20"/>
                  <a:gd name="T16" fmla="*/ 18 w 18"/>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18" y="20"/>
                    </a:moveTo>
                    <a:lnTo>
                      <a:pt x="18" y="18"/>
                    </a:lnTo>
                    <a:lnTo>
                      <a:pt x="5" y="0"/>
                    </a:lnTo>
                    <a:lnTo>
                      <a:pt x="0" y="2"/>
                    </a:lnTo>
                    <a:lnTo>
                      <a:pt x="16" y="20"/>
                    </a:lnTo>
                    <a:lnTo>
                      <a:pt x="18" y="20"/>
                    </a:lnTo>
                    <a:lnTo>
                      <a:pt x="16" y="20"/>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3" name="Freeform 333"/>
              <p:cNvSpPr>
                <a:spLocks/>
              </p:cNvSpPr>
              <p:nvPr/>
            </p:nvSpPr>
            <p:spPr bwMode="auto">
              <a:xfrm>
                <a:off x="1545" y="2321"/>
                <a:ext cx="2" cy="2"/>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2 h 2"/>
                  <a:gd name="T12" fmla="*/ 0 w 2"/>
                  <a:gd name="T13" fmla="*/ 2 h 2"/>
                  <a:gd name="T14" fmla="*/ 2 w 2"/>
                  <a:gd name="T15" fmla="*/ 2 h 2"/>
                  <a:gd name="T16" fmla="*/ 2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2"/>
                    </a:moveTo>
                    <a:lnTo>
                      <a:pt x="2" y="0"/>
                    </a:lnTo>
                    <a:lnTo>
                      <a:pt x="2" y="2"/>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4" name="Freeform 334"/>
              <p:cNvSpPr>
                <a:spLocks/>
              </p:cNvSpPr>
              <p:nvPr/>
            </p:nvSpPr>
            <p:spPr bwMode="auto">
              <a:xfrm>
                <a:off x="1545" y="2303"/>
                <a:ext cx="17" cy="20"/>
              </a:xfrm>
              <a:custGeom>
                <a:avLst/>
                <a:gdLst>
                  <a:gd name="T0" fmla="*/ 17 w 17"/>
                  <a:gd name="T1" fmla="*/ 0 h 20"/>
                  <a:gd name="T2" fmla="*/ 13 w 17"/>
                  <a:gd name="T3" fmla="*/ 0 h 20"/>
                  <a:gd name="T4" fmla="*/ 0 w 17"/>
                  <a:gd name="T5" fmla="*/ 18 h 20"/>
                  <a:gd name="T6" fmla="*/ 2 w 17"/>
                  <a:gd name="T7" fmla="*/ 20 h 20"/>
                  <a:gd name="T8" fmla="*/ 17 w 17"/>
                  <a:gd name="T9" fmla="*/ 2 h 20"/>
                  <a:gd name="T10" fmla="*/ 17 w 17"/>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0"/>
                    </a:moveTo>
                    <a:lnTo>
                      <a:pt x="13" y="0"/>
                    </a:lnTo>
                    <a:lnTo>
                      <a:pt x="0" y="18"/>
                    </a:lnTo>
                    <a:lnTo>
                      <a:pt x="2" y="20"/>
                    </a:lnTo>
                    <a:lnTo>
                      <a:pt x="17" y="2"/>
                    </a:lnTo>
                    <a:lnTo>
                      <a:pt x="1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5" name="Freeform 335"/>
              <p:cNvSpPr>
                <a:spLocks/>
              </p:cNvSpPr>
              <p:nvPr/>
            </p:nvSpPr>
            <p:spPr bwMode="auto">
              <a:xfrm>
                <a:off x="1560" y="2279"/>
                <a:ext cx="33" cy="35"/>
              </a:xfrm>
              <a:custGeom>
                <a:avLst/>
                <a:gdLst>
                  <a:gd name="T0" fmla="*/ 18 w 33"/>
                  <a:gd name="T1" fmla="*/ 35 h 35"/>
                  <a:gd name="T2" fmla="*/ 0 w 33"/>
                  <a:gd name="T3" fmla="*/ 17 h 35"/>
                  <a:gd name="T4" fmla="*/ 18 w 33"/>
                  <a:gd name="T5" fmla="*/ 0 h 35"/>
                  <a:gd name="T6" fmla="*/ 33 w 33"/>
                  <a:gd name="T7" fmla="*/ 17 h 35"/>
                  <a:gd name="T8" fmla="*/ 18 w 33"/>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5">
                    <a:moveTo>
                      <a:pt x="18" y="35"/>
                    </a:moveTo>
                    <a:lnTo>
                      <a:pt x="0" y="17"/>
                    </a:lnTo>
                    <a:lnTo>
                      <a:pt x="18" y="0"/>
                    </a:lnTo>
                    <a:lnTo>
                      <a:pt x="33" y="17"/>
                    </a:lnTo>
                    <a:lnTo>
                      <a:pt x="18" y="35"/>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6" name="Freeform 336"/>
              <p:cNvSpPr>
                <a:spLocks noEditPoints="1"/>
              </p:cNvSpPr>
              <p:nvPr/>
            </p:nvSpPr>
            <p:spPr bwMode="auto">
              <a:xfrm>
                <a:off x="1556" y="2279"/>
                <a:ext cx="40" cy="35"/>
              </a:xfrm>
              <a:custGeom>
                <a:avLst/>
                <a:gdLst>
                  <a:gd name="T0" fmla="*/ 22 w 40"/>
                  <a:gd name="T1" fmla="*/ 35 h 35"/>
                  <a:gd name="T2" fmla="*/ 20 w 40"/>
                  <a:gd name="T3" fmla="*/ 35 h 35"/>
                  <a:gd name="T4" fmla="*/ 4 w 40"/>
                  <a:gd name="T5" fmla="*/ 17 h 35"/>
                  <a:gd name="T6" fmla="*/ 0 w 40"/>
                  <a:gd name="T7" fmla="*/ 17 h 35"/>
                  <a:gd name="T8" fmla="*/ 4 w 40"/>
                  <a:gd name="T9" fmla="*/ 17 h 35"/>
                  <a:gd name="T10" fmla="*/ 20 w 40"/>
                  <a:gd name="T11" fmla="*/ 0 h 35"/>
                  <a:gd name="T12" fmla="*/ 22 w 40"/>
                  <a:gd name="T13" fmla="*/ 0 h 35"/>
                  <a:gd name="T14" fmla="*/ 40 w 40"/>
                  <a:gd name="T15" fmla="*/ 17 h 35"/>
                  <a:gd name="T16" fmla="*/ 22 w 40"/>
                  <a:gd name="T17" fmla="*/ 35 h 35"/>
                  <a:gd name="T18" fmla="*/ 37 w 40"/>
                  <a:gd name="T19" fmla="*/ 17 h 35"/>
                  <a:gd name="T20" fmla="*/ 20 w 40"/>
                  <a:gd name="T21" fmla="*/ 2 h 35"/>
                  <a:gd name="T22" fmla="*/ 22 w 40"/>
                  <a:gd name="T23" fmla="*/ 2 h 35"/>
                  <a:gd name="T24" fmla="*/ 4 w 40"/>
                  <a:gd name="T25" fmla="*/ 17 h 35"/>
                  <a:gd name="T26" fmla="*/ 22 w 40"/>
                  <a:gd name="T27" fmla="*/ 31 h 35"/>
                  <a:gd name="T28" fmla="*/ 20 w 40"/>
                  <a:gd name="T29" fmla="*/ 31 h 35"/>
                  <a:gd name="T30" fmla="*/ 37 w 40"/>
                  <a:gd name="T31" fmla="*/ 17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5">
                    <a:moveTo>
                      <a:pt x="22" y="35"/>
                    </a:moveTo>
                    <a:lnTo>
                      <a:pt x="20" y="35"/>
                    </a:lnTo>
                    <a:lnTo>
                      <a:pt x="4" y="17"/>
                    </a:lnTo>
                    <a:lnTo>
                      <a:pt x="0" y="17"/>
                    </a:lnTo>
                    <a:lnTo>
                      <a:pt x="4" y="17"/>
                    </a:lnTo>
                    <a:lnTo>
                      <a:pt x="20" y="0"/>
                    </a:lnTo>
                    <a:lnTo>
                      <a:pt x="22" y="0"/>
                    </a:lnTo>
                    <a:lnTo>
                      <a:pt x="40" y="17"/>
                    </a:lnTo>
                    <a:lnTo>
                      <a:pt x="22" y="35"/>
                    </a:lnTo>
                    <a:close/>
                    <a:moveTo>
                      <a:pt x="37" y="17"/>
                    </a:moveTo>
                    <a:lnTo>
                      <a:pt x="20" y="2"/>
                    </a:lnTo>
                    <a:lnTo>
                      <a:pt x="22" y="2"/>
                    </a:lnTo>
                    <a:lnTo>
                      <a:pt x="4" y="17"/>
                    </a:lnTo>
                    <a:lnTo>
                      <a:pt x="22" y="31"/>
                    </a:lnTo>
                    <a:lnTo>
                      <a:pt x="20" y="31"/>
                    </a:lnTo>
                    <a:lnTo>
                      <a:pt x="37"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7" name="Freeform 337"/>
              <p:cNvSpPr>
                <a:spLocks/>
              </p:cNvSpPr>
              <p:nvPr/>
            </p:nvSpPr>
            <p:spPr bwMode="auto">
              <a:xfrm>
                <a:off x="1573" y="2312"/>
                <a:ext cx="5" cy="4"/>
              </a:xfrm>
              <a:custGeom>
                <a:avLst/>
                <a:gdLst>
                  <a:gd name="T0" fmla="*/ 0 w 5"/>
                  <a:gd name="T1" fmla="*/ 2 h 4"/>
                  <a:gd name="T2" fmla="*/ 3 w 5"/>
                  <a:gd name="T3" fmla="*/ 4 h 4"/>
                  <a:gd name="T4" fmla="*/ 5 w 5"/>
                  <a:gd name="T5" fmla="*/ 4 h 4"/>
                  <a:gd name="T6" fmla="*/ 5 w 5"/>
                  <a:gd name="T7" fmla="*/ 0 h 4"/>
                  <a:gd name="T8" fmla="*/ 3 w 5"/>
                  <a:gd name="T9" fmla="*/ 0 h 4"/>
                  <a:gd name="T10" fmla="*/ 0 w 5"/>
                  <a:gd name="T11" fmla="*/ 2 h 4"/>
                  <a:gd name="T12" fmla="*/ 0 w 5"/>
                  <a:gd name="T13" fmla="*/ 2 h 4"/>
                  <a:gd name="T14" fmla="*/ 0 w 5"/>
                  <a:gd name="T15" fmla="*/ 4 h 4"/>
                  <a:gd name="T16" fmla="*/ 3 w 5"/>
                  <a:gd name="T17" fmla="*/ 4 h 4"/>
                  <a:gd name="T18" fmla="*/ 0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2"/>
                    </a:moveTo>
                    <a:lnTo>
                      <a:pt x="3" y="4"/>
                    </a:lnTo>
                    <a:lnTo>
                      <a:pt x="5" y="4"/>
                    </a:lnTo>
                    <a:lnTo>
                      <a:pt x="5" y="0"/>
                    </a:lnTo>
                    <a:lnTo>
                      <a:pt x="3" y="0"/>
                    </a:lnTo>
                    <a:lnTo>
                      <a:pt x="0" y="2"/>
                    </a:lnTo>
                    <a:lnTo>
                      <a:pt x="0" y="4"/>
                    </a:lnTo>
                    <a:lnTo>
                      <a:pt x="3"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8" name="Freeform 338"/>
              <p:cNvSpPr>
                <a:spLocks/>
              </p:cNvSpPr>
              <p:nvPr/>
            </p:nvSpPr>
            <p:spPr bwMode="auto">
              <a:xfrm>
                <a:off x="1558" y="2294"/>
                <a:ext cx="18" cy="20"/>
              </a:xfrm>
              <a:custGeom>
                <a:avLst/>
                <a:gdLst>
                  <a:gd name="T0" fmla="*/ 2 w 18"/>
                  <a:gd name="T1" fmla="*/ 0 h 20"/>
                  <a:gd name="T2" fmla="*/ 0 w 18"/>
                  <a:gd name="T3" fmla="*/ 2 h 20"/>
                  <a:gd name="T4" fmla="*/ 15 w 18"/>
                  <a:gd name="T5" fmla="*/ 20 h 20"/>
                  <a:gd name="T6" fmla="*/ 18 w 18"/>
                  <a:gd name="T7" fmla="*/ 18 h 20"/>
                  <a:gd name="T8" fmla="*/ 4 w 18"/>
                  <a:gd name="T9" fmla="*/ 0 h 20"/>
                  <a:gd name="T10" fmla="*/ 2 w 18"/>
                  <a:gd name="T11" fmla="*/ 0 h 20"/>
                  <a:gd name="T12" fmla="*/ 4 w 18"/>
                  <a:gd name="T13" fmla="*/ 0 h 20"/>
                  <a:gd name="T14" fmla="*/ 2 w 18"/>
                  <a:gd name="T15" fmla="*/ 0 h 20"/>
                  <a:gd name="T16" fmla="*/ 2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2" y="0"/>
                    </a:moveTo>
                    <a:lnTo>
                      <a:pt x="0" y="2"/>
                    </a:lnTo>
                    <a:lnTo>
                      <a:pt x="15" y="20"/>
                    </a:lnTo>
                    <a:lnTo>
                      <a:pt x="18" y="18"/>
                    </a:lnTo>
                    <a:lnTo>
                      <a:pt x="4" y="0"/>
                    </a:lnTo>
                    <a:lnTo>
                      <a:pt x="2" y="0"/>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19" name="Freeform 339"/>
              <p:cNvSpPr>
                <a:spLocks/>
              </p:cNvSpPr>
              <p:nvPr/>
            </p:nvSpPr>
            <p:spPr bwMode="auto">
              <a:xfrm>
                <a:off x="1556" y="2294"/>
                <a:ext cx="4" cy="4"/>
              </a:xfrm>
              <a:custGeom>
                <a:avLst/>
                <a:gdLst>
                  <a:gd name="T0" fmla="*/ 0 w 4"/>
                  <a:gd name="T1" fmla="*/ 4 h 4"/>
                  <a:gd name="T2" fmla="*/ 0 w 4"/>
                  <a:gd name="T3" fmla="*/ 4 h 4"/>
                  <a:gd name="T4" fmla="*/ 4 w 4"/>
                  <a:gd name="T5" fmla="*/ 4 h 4"/>
                  <a:gd name="T6" fmla="*/ 4 w 4"/>
                  <a:gd name="T7" fmla="*/ 0 h 4"/>
                  <a:gd name="T8" fmla="*/ 0 w 4"/>
                  <a:gd name="T9" fmla="*/ 0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0" y="4"/>
                    </a:lnTo>
                    <a:lnTo>
                      <a:pt x="4" y="4"/>
                    </a:lnTo>
                    <a:lnTo>
                      <a:pt x="4"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0" name="Freeform 340"/>
              <p:cNvSpPr>
                <a:spLocks/>
              </p:cNvSpPr>
              <p:nvPr/>
            </p:nvSpPr>
            <p:spPr bwMode="auto">
              <a:xfrm>
                <a:off x="1556" y="2294"/>
                <a:ext cx="6" cy="4"/>
              </a:xfrm>
              <a:custGeom>
                <a:avLst/>
                <a:gdLst>
                  <a:gd name="T0" fmla="*/ 6 w 6"/>
                  <a:gd name="T1" fmla="*/ 2 h 4"/>
                  <a:gd name="T2" fmla="*/ 4 w 6"/>
                  <a:gd name="T3" fmla="*/ 0 h 4"/>
                  <a:gd name="T4" fmla="*/ 0 w 6"/>
                  <a:gd name="T5" fmla="*/ 0 h 4"/>
                  <a:gd name="T6" fmla="*/ 0 w 6"/>
                  <a:gd name="T7" fmla="*/ 4 h 4"/>
                  <a:gd name="T8" fmla="*/ 4 w 6"/>
                  <a:gd name="T9" fmla="*/ 4 h 4"/>
                  <a:gd name="T10" fmla="*/ 6 w 6"/>
                  <a:gd name="T11" fmla="*/ 2 h 4"/>
                  <a:gd name="T12" fmla="*/ 4 w 6"/>
                  <a:gd name="T13" fmla="*/ 4 h 4"/>
                  <a:gd name="T14" fmla="*/ 4 w 6"/>
                  <a:gd name="T15" fmla="*/ 4 h 4"/>
                  <a:gd name="T16" fmla="*/ 6 w 6"/>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4">
                    <a:moveTo>
                      <a:pt x="6" y="2"/>
                    </a:moveTo>
                    <a:lnTo>
                      <a:pt x="4" y="0"/>
                    </a:lnTo>
                    <a:lnTo>
                      <a:pt x="0" y="0"/>
                    </a:lnTo>
                    <a:lnTo>
                      <a:pt x="0" y="4"/>
                    </a:lnTo>
                    <a:lnTo>
                      <a:pt x="4" y="4"/>
                    </a:lnTo>
                    <a:lnTo>
                      <a:pt x="6" y="2"/>
                    </a:lnTo>
                    <a:lnTo>
                      <a:pt x="4" y="4"/>
                    </a:lnTo>
                    <a:lnTo>
                      <a:pt x="6"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1" name="Freeform 341"/>
              <p:cNvSpPr>
                <a:spLocks/>
              </p:cNvSpPr>
              <p:nvPr/>
            </p:nvSpPr>
            <p:spPr bwMode="auto">
              <a:xfrm>
                <a:off x="1558" y="2276"/>
                <a:ext cx="18" cy="20"/>
              </a:xfrm>
              <a:custGeom>
                <a:avLst/>
                <a:gdLst>
                  <a:gd name="T0" fmla="*/ 18 w 18"/>
                  <a:gd name="T1" fmla="*/ 0 h 20"/>
                  <a:gd name="T2" fmla="*/ 15 w 18"/>
                  <a:gd name="T3" fmla="*/ 0 h 20"/>
                  <a:gd name="T4" fmla="*/ 0 w 18"/>
                  <a:gd name="T5" fmla="*/ 18 h 20"/>
                  <a:gd name="T6" fmla="*/ 4 w 18"/>
                  <a:gd name="T7" fmla="*/ 20 h 20"/>
                  <a:gd name="T8" fmla="*/ 18 w 18"/>
                  <a:gd name="T9" fmla="*/ 3 h 20"/>
                  <a:gd name="T10" fmla="*/ 18 w 18"/>
                  <a:gd name="T11" fmla="*/ 0 h 20"/>
                  <a:gd name="T12" fmla="*/ 18 w 18"/>
                  <a:gd name="T13" fmla="*/ 0 h 20"/>
                  <a:gd name="T14" fmla="*/ 15 w 18"/>
                  <a:gd name="T15" fmla="*/ 0 h 20"/>
                  <a:gd name="T16" fmla="*/ 15 w 18"/>
                  <a:gd name="T17" fmla="*/ 0 h 20"/>
                  <a:gd name="T18" fmla="*/ 18 w 18"/>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0">
                    <a:moveTo>
                      <a:pt x="18" y="0"/>
                    </a:moveTo>
                    <a:lnTo>
                      <a:pt x="15" y="0"/>
                    </a:lnTo>
                    <a:lnTo>
                      <a:pt x="0" y="18"/>
                    </a:lnTo>
                    <a:lnTo>
                      <a:pt x="4" y="20"/>
                    </a:lnTo>
                    <a:lnTo>
                      <a:pt x="18" y="3"/>
                    </a:lnTo>
                    <a:lnTo>
                      <a:pt x="18" y="0"/>
                    </a:lnTo>
                    <a:lnTo>
                      <a:pt x="15" y="0"/>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2" name="Freeform 342"/>
              <p:cNvSpPr>
                <a:spLocks/>
              </p:cNvSpPr>
              <p:nvPr/>
            </p:nvSpPr>
            <p:spPr bwMode="auto">
              <a:xfrm>
                <a:off x="1576" y="2276"/>
                <a:ext cx="4" cy="5"/>
              </a:xfrm>
              <a:custGeom>
                <a:avLst/>
                <a:gdLst>
                  <a:gd name="T0" fmla="*/ 4 w 4"/>
                  <a:gd name="T1" fmla="*/ 0 h 5"/>
                  <a:gd name="T2" fmla="*/ 2 w 4"/>
                  <a:gd name="T3" fmla="*/ 0 h 5"/>
                  <a:gd name="T4" fmla="*/ 0 w 4"/>
                  <a:gd name="T5" fmla="*/ 0 h 5"/>
                  <a:gd name="T6" fmla="*/ 0 w 4"/>
                  <a:gd name="T7" fmla="*/ 5 h 5"/>
                  <a:gd name="T8" fmla="*/ 2 w 4"/>
                  <a:gd name="T9" fmla="*/ 5 h 5"/>
                  <a:gd name="T10" fmla="*/ 4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lnTo>
                      <a:pt x="2" y="0"/>
                    </a:lnTo>
                    <a:lnTo>
                      <a:pt x="0" y="0"/>
                    </a:lnTo>
                    <a:lnTo>
                      <a:pt x="0" y="5"/>
                    </a:lnTo>
                    <a:lnTo>
                      <a:pt x="2" y="5"/>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3" name="Freeform 343"/>
              <p:cNvSpPr>
                <a:spLocks/>
              </p:cNvSpPr>
              <p:nvPr/>
            </p:nvSpPr>
            <p:spPr bwMode="auto">
              <a:xfrm>
                <a:off x="1578" y="2276"/>
                <a:ext cx="20" cy="20"/>
              </a:xfrm>
              <a:custGeom>
                <a:avLst/>
                <a:gdLst>
                  <a:gd name="T0" fmla="*/ 20 w 20"/>
                  <a:gd name="T1" fmla="*/ 20 h 20"/>
                  <a:gd name="T2" fmla="*/ 20 w 20"/>
                  <a:gd name="T3" fmla="*/ 18 h 20"/>
                  <a:gd name="T4" fmla="*/ 2 w 20"/>
                  <a:gd name="T5" fmla="*/ 0 h 20"/>
                  <a:gd name="T6" fmla="*/ 0 w 20"/>
                  <a:gd name="T7" fmla="*/ 3 h 20"/>
                  <a:gd name="T8" fmla="*/ 18 w 20"/>
                  <a:gd name="T9" fmla="*/ 20 h 20"/>
                  <a:gd name="T10" fmla="*/ 20 w 20"/>
                  <a:gd name="T11" fmla="*/ 20 h 20"/>
                  <a:gd name="T12" fmla="*/ 20 w 20"/>
                  <a:gd name="T13" fmla="*/ 20 h 20"/>
                  <a:gd name="T14" fmla="*/ 20 w 20"/>
                  <a:gd name="T15" fmla="*/ 20 h 20"/>
                  <a:gd name="T16" fmla="*/ 20 w 20"/>
                  <a:gd name="T17" fmla="*/ 18 h 20"/>
                  <a:gd name="T18" fmla="*/ 20 w 20"/>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20" y="20"/>
                    </a:moveTo>
                    <a:lnTo>
                      <a:pt x="20" y="18"/>
                    </a:lnTo>
                    <a:lnTo>
                      <a:pt x="2" y="0"/>
                    </a:lnTo>
                    <a:lnTo>
                      <a:pt x="0" y="3"/>
                    </a:lnTo>
                    <a:lnTo>
                      <a:pt x="18" y="20"/>
                    </a:lnTo>
                    <a:lnTo>
                      <a:pt x="20" y="20"/>
                    </a:lnTo>
                    <a:lnTo>
                      <a:pt x="20" y="18"/>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4" name="Freeform 344"/>
              <p:cNvSpPr>
                <a:spLocks/>
              </p:cNvSpPr>
              <p:nvPr/>
            </p:nvSpPr>
            <p:spPr bwMode="auto">
              <a:xfrm>
                <a:off x="1596" y="2294"/>
                <a:ext cx="2" cy="2"/>
              </a:xfrm>
              <a:custGeom>
                <a:avLst/>
                <a:gdLst>
                  <a:gd name="T0" fmla="*/ 0 w 2"/>
                  <a:gd name="T1" fmla="*/ 0 h 2"/>
                  <a:gd name="T2" fmla="*/ 0 w 2"/>
                  <a:gd name="T3" fmla="*/ 2 h 2"/>
                  <a:gd name="T4" fmla="*/ 0 w 2"/>
                  <a:gd name="T5" fmla="*/ 2 h 2"/>
                  <a:gd name="T6" fmla="*/ 0 w 2"/>
                  <a:gd name="T7" fmla="*/ 2 h 2"/>
                  <a:gd name="T8" fmla="*/ 0 w 2"/>
                  <a:gd name="T9" fmla="*/ 2 h 2"/>
                  <a:gd name="T10" fmla="*/ 0 w 2"/>
                  <a:gd name="T11" fmla="*/ 0 h 2"/>
                  <a:gd name="T12" fmla="*/ 2 w 2"/>
                  <a:gd name="T13" fmla="*/ 2 h 2"/>
                  <a:gd name="T14" fmla="*/ 2 w 2"/>
                  <a:gd name="T15" fmla="*/ 2 h 2"/>
                  <a:gd name="T16" fmla="*/ 2 w 2"/>
                  <a:gd name="T17" fmla="*/ 0 h 2"/>
                  <a:gd name="T18" fmla="*/ 0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0"/>
                    </a:moveTo>
                    <a:lnTo>
                      <a:pt x="0" y="2"/>
                    </a:lnTo>
                    <a:lnTo>
                      <a:pt x="0" y="0"/>
                    </a:lnTo>
                    <a:lnTo>
                      <a:pt x="2" y="2"/>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5" name="Freeform 345"/>
              <p:cNvSpPr>
                <a:spLocks/>
              </p:cNvSpPr>
              <p:nvPr/>
            </p:nvSpPr>
            <p:spPr bwMode="auto">
              <a:xfrm>
                <a:off x="1596" y="2294"/>
                <a:ext cx="2" cy="2"/>
              </a:xfrm>
              <a:custGeom>
                <a:avLst/>
                <a:gdLst>
                  <a:gd name="T0" fmla="*/ 0 w 2"/>
                  <a:gd name="T1" fmla="*/ 0 h 2"/>
                  <a:gd name="T2" fmla="*/ 0 w 2"/>
                  <a:gd name="T3" fmla="*/ 2 h 2"/>
                  <a:gd name="T4" fmla="*/ 0 w 2"/>
                  <a:gd name="T5" fmla="*/ 2 h 2"/>
                  <a:gd name="T6" fmla="*/ 0 w 2"/>
                  <a:gd name="T7" fmla="*/ 2 h 2"/>
                  <a:gd name="T8" fmla="*/ 0 w 2"/>
                  <a:gd name="T9" fmla="*/ 2 h 2"/>
                  <a:gd name="T10" fmla="*/ 0 w 2"/>
                  <a:gd name="T11" fmla="*/ 0 h 2"/>
                  <a:gd name="T12" fmla="*/ 2 w 2"/>
                  <a:gd name="T13" fmla="*/ 2 h 2"/>
                  <a:gd name="T14" fmla="*/ 2 w 2"/>
                  <a:gd name="T15" fmla="*/ 2 h 2"/>
                  <a:gd name="T16" fmla="*/ 2 w 2"/>
                  <a:gd name="T17" fmla="*/ 0 h 2"/>
                  <a:gd name="T18" fmla="*/ 0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0"/>
                    </a:moveTo>
                    <a:lnTo>
                      <a:pt x="0" y="2"/>
                    </a:lnTo>
                    <a:lnTo>
                      <a:pt x="0" y="0"/>
                    </a:lnTo>
                    <a:lnTo>
                      <a:pt x="2" y="2"/>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6" name="Freeform 346"/>
              <p:cNvSpPr>
                <a:spLocks/>
              </p:cNvSpPr>
              <p:nvPr/>
            </p:nvSpPr>
            <p:spPr bwMode="auto">
              <a:xfrm>
                <a:off x="1578" y="2294"/>
                <a:ext cx="20" cy="22"/>
              </a:xfrm>
              <a:custGeom>
                <a:avLst/>
                <a:gdLst>
                  <a:gd name="T0" fmla="*/ 0 w 20"/>
                  <a:gd name="T1" fmla="*/ 22 h 22"/>
                  <a:gd name="T2" fmla="*/ 2 w 20"/>
                  <a:gd name="T3" fmla="*/ 22 h 22"/>
                  <a:gd name="T4" fmla="*/ 20 w 20"/>
                  <a:gd name="T5" fmla="*/ 2 h 22"/>
                  <a:gd name="T6" fmla="*/ 18 w 20"/>
                  <a:gd name="T7" fmla="*/ 0 h 22"/>
                  <a:gd name="T8" fmla="*/ 0 w 20"/>
                  <a:gd name="T9" fmla="*/ 18 h 22"/>
                  <a:gd name="T10" fmla="*/ 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2"/>
                    </a:moveTo>
                    <a:lnTo>
                      <a:pt x="2" y="22"/>
                    </a:lnTo>
                    <a:lnTo>
                      <a:pt x="20" y="2"/>
                    </a:lnTo>
                    <a:lnTo>
                      <a:pt x="18" y="0"/>
                    </a:lnTo>
                    <a:lnTo>
                      <a:pt x="0" y="18"/>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7" name="Freeform 347"/>
              <p:cNvSpPr>
                <a:spLocks/>
              </p:cNvSpPr>
              <p:nvPr/>
            </p:nvSpPr>
            <p:spPr bwMode="auto">
              <a:xfrm>
                <a:off x="1593" y="2294"/>
                <a:ext cx="3" cy="2"/>
              </a:xfrm>
              <a:custGeom>
                <a:avLst/>
                <a:gdLst>
                  <a:gd name="T0" fmla="*/ 0 w 3"/>
                  <a:gd name="T1" fmla="*/ 0 h 2"/>
                  <a:gd name="T2" fmla="*/ 0 w 3"/>
                  <a:gd name="T3" fmla="*/ 2 h 2"/>
                  <a:gd name="T4" fmla="*/ 0 w 3"/>
                  <a:gd name="T5" fmla="*/ 2 h 2"/>
                  <a:gd name="T6" fmla="*/ 0 w 3"/>
                  <a:gd name="T7" fmla="*/ 2 h 2"/>
                  <a:gd name="T8" fmla="*/ 0 w 3"/>
                  <a:gd name="T9" fmla="*/ 2 h 2"/>
                  <a:gd name="T10" fmla="*/ 0 w 3"/>
                  <a:gd name="T11" fmla="*/ 0 h 2"/>
                  <a:gd name="T12" fmla="*/ 0 w 3"/>
                  <a:gd name="T13" fmla="*/ 2 h 2"/>
                  <a:gd name="T14" fmla="*/ 3 w 3"/>
                  <a:gd name="T15" fmla="*/ 2 h 2"/>
                  <a:gd name="T16" fmla="*/ 0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0" y="0"/>
                    </a:moveTo>
                    <a:lnTo>
                      <a:pt x="0" y="2"/>
                    </a:lnTo>
                    <a:lnTo>
                      <a:pt x="0" y="0"/>
                    </a:lnTo>
                    <a:lnTo>
                      <a:pt x="0" y="2"/>
                    </a:lnTo>
                    <a:lnTo>
                      <a:pt x="3"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8" name="Freeform 348"/>
              <p:cNvSpPr>
                <a:spLocks/>
              </p:cNvSpPr>
              <p:nvPr/>
            </p:nvSpPr>
            <p:spPr bwMode="auto">
              <a:xfrm>
                <a:off x="1573" y="2281"/>
                <a:ext cx="20" cy="15"/>
              </a:xfrm>
              <a:custGeom>
                <a:avLst/>
                <a:gdLst>
                  <a:gd name="T0" fmla="*/ 3 w 20"/>
                  <a:gd name="T1" fmla="*/ 0 h 15"/>
                  <a:gd name="T2" fmla="*/ 0 w 20"/>
                  <a:gd name="T3" fmla="*/ 2 h 15"/>
                  <a:gd name="T4" fmla="*/ 18 w 20"/>
                  <a:gd name="T5" fmla="*/ 15 h 15"/>
                  <a:gd name="T6" fmla="*/ 20 w 20"/>
                  <a:gd name="T7" fmla="*/ 13 h 15"/>
                  <a:gd name="T8" fmla="*/ 3 w 20"/>
                  <a:gd name="T9" fmla="*/ 0 h 15"/>
                  <a:gd name="T10" fmla="*/ 3 w 20"/>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5">
                    <a:moveTo>
                      <a:pt x="3" y="0"/>
                    </a:moveTo>
                    <a:lnTo>
                      <a:pt x="0" y="2"/>
                    </a:lnTo>
                    <a:lnTo>
                      <a:pt x="18" y="15"/>
                    </a:lnTo>
                    <a:lnTo>
                      <a:pt x="20" y="13"/>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29" name="Freeform 349"/>
              <p:cNvSpPr>
                <a:spLocks/>
              </p:cNvSpPr>
              <p:nvPr/>
            </p:nvSpPr>
            <p:spPr bwMode="auto">
              <a:xfrm>
                <a:off x="1576" y="2281"/>
                <a:ext cx="4" cy="2"/>
              </a:xfrm>
              <a:custGeom>
                <a:avLst/>
                <a:gdLst>
                  <a:gd name="T0" fmla="*/ 4 w 4"/>
                  <a:gd name="T1" fmla="*/ 2 h 2"/>
                  <a:gd name="T2" fmla="*/ 2 w 4"/>
                  <a:gd name="T3" fmla="*/ 0 h 2"/>
                  <a:gd name="T4" fmla="*/ 0 w 4"/>
                  <a:gd name="T5" fmla="*/ 0 h 2"/>
                  <a:gd name="T6" fmla="*/ 0 w 4"/>
                  <a:gd name="T7" fmla="*/ 2 h 2"/>
                  <a:gd name="T8" fmla="*/ 2 w 4"/>
                  <a:gd name="T9" fmla="*/ 2 h 2"/>
                  <a:gd name="T10" fmla="*/ 4 w 4"/>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2"/>
                    </a:moveTo>
                    <a:lnTo>
                      <a:pt x="2" y="0"/>
                    </a:lnTo>
                    <a:lnTo>
                      <a:pt x="0" y="0"/>
                    </a:lnTo>
                    <a:lnTo>
                      <a:pt x="0" y="2"/>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0" name="Freeform 350"/>
              <p:cNvSpPr>
                <a:spLocks/>
              </p:cNvSpPr>
              <p:nvPr/>
            </p:nvSpPr>
            <p:spPr bwMode="auto">
              <a:xfrm>
                <a:off x="1558" y="2281"/>
                <a:ext cx="22" cy="15"/>
              </a:xfrm>
              <a:custGeom>
                <a:avLst/>
                <a:gdLst>
                  <a:gd name="T0" fmla="*/ 2 w 22"/>
                  <a:gd name="T1" fmla="*/ 15 h 15"/>
                  <a:gd name="T2" fmla="*/ 4 w 22"/>
                  <a:gd name="T3" fmla="*/ 15 h 15"/>
                  <a:gd name="T4" fmla="*/ 22 w 22"/>
                  <a:gd name="T5" fmla="*/ 2 h 15"/>
                  <a:gd name="T6" fmla="*/ 20 w 22"/>
                  <a:gd name="T7" fmla="*/ 0 h 15"/>
                  <a:gd name="T8" fmla="*/ 2 w 22"/>
                  <a:gd name="T9" fmla="*/ 13 h 15"/>
                  <a:gd name="T10" fmla="*/ 2 w 22"/>
                  <a:gd name="T11" fmla="*/ 15 h 15"/>
                  <a:gd name="T12" fmla="*/ 2 w 22"/>
                  <a:gd name="T13" fmla="*/ 13 h 15"/>
                  <a:gd name="T14" fmla="*/ 0 w 22"/>
                  <a:gd name="T15" fmla="*/ 15 h 15"/>
                  <a:gd name="T16" fmla="*/ 2 w 22"/>
                  <a:gd name="T17" fmla="*/ 15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5">
                    <a:moveTo>
                      <a:pt x="2" y="15"/>
                    </a:moveTo>
                    <a:lnTo>
                      <a:pt x="4" y="15"/>
                    </a:lnTo>
                    <a:lnTo>
                      <a:pt x="22" y="2"/>
                    </a:lnTo>
                    <a:lnTo>
                      <a:pt x="20" y="0"/>
                    </a:lnTo>
                    <a:lnTo>
                      <a:pt x="2" y="13"/>
                    </a:lnTo>
                    <a:lnTo>
                      <a:pt x="2" y="15"/>
                    </a:lnTo>
                    <a:lnTo>
                      <a:pt x="2" y="13"/>
                    </a:lnTo>
                    <a:lnTo>
                      <a:pt x="0" y="15"/>
                    </a:lnTo>
                    <a:lnTo>
                      <a:pt x="2"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1" name="Freeform 351"/>
              <p:cNvSpPr>
                <a:spLocks/>
              </p:cNvSpPr>
              <p:nvPr/>
            </p:nvSpPr>
            <p:spPr bwMode="auto">
              <a:xfrm>
                <a:off x="1558" y="2294"/>
                <a:ext cx="2" cy="2"/>
              </a:xfrm>
              <a:custGeom>
                <a:avLst/>
                <a:gdLst>
                  <a:gd name="T0" fmla="*/ 2 w 2"/>
                  <a:gd name="T1" fmla="*/ 2 h 2"/>
                  <a:gd name="T2" fmla="*/ 2 w 2"/>
                  <a:gd name="T3" fmla="*/ 2 h 2"/>
                  <a:gd name="T4" fmla="*/ 2 w 2"/>
                  <a:gd name="T5" fmla="*/ 2 h 2"/>
                  <a:gd name="T6" fmla="*/ 2 w 2"/>
                  <a:gd name="T7" fmla="*/ 2 h 2"/>
                  <a:gd name="T8" fmla="*/ 2 w 2"/>
                  <a:gd name="T9" fmla="*/ 2 h 2"/>
                  <a:gd name="T10" fmla="*/ 2 w 2"/>
                  <a:gd name="T11" fmla="*/ 2 h 2"/>
                  <a:gd name="T12" fmla="*/ 2 w 2"/>
                  <a:gd name="T13" fmla="*/ 0 h 2"/>
                  <a:gd name="T14" fmla="*/ 0 w 2"/>
                  <a:gd name="T15" fmla="*/ 2 h 2"/>
                  <a:gd name="T16" fmla="*/ 2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2"/>
                    </a:moveTo>
                    <a:lnTo>
                      <a:pt x="2" y="2"/>
                    </a:lnTo>
                    <a:lnTo>
                      <a:pt x="2" y="0"/>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2" name="Freeform 352"/>
              <p:cNvSpPr>
                <a:spLocks/>
              </p:cNvSpPr>
              <p:nvPr/>
            </p:nvSpPr>
            <p:spPr bwMode="auto">
              <a:xfrm>
                <a:off x="1560" y="2294"/>
                <a:ext cx="20" cy="18"/>
              </a:xfrm>
              <a:custGeom>
                <a:avLst/>
                <a:gdLst>
                  <a:gd name="T0" fmla="*/ 18 w 20"/>
                  <a:gd name="T1" fmla="*/ 18 h 18"/>
                  <a:gd name="T2" fmla="*/ 20 w 20"/>
                  <a:gd name="T3" fmla="*/ 16 h 18"/>
                  <a:gd name="T4" fmla="*/ 2 w 20"/>
                  <a:gd name="T5" fmla="*/ 0 h 18"/>
                  <a:gd name="T6" fmla="*/ 0 w 20"/>
                  <a:gd name="T7" fmla="*/ 2 h 18"/>
                  <a:gd name="T8" fmla="*/ 18 w 20"/>
                  <a:gd name="T9" fmla="*/ 18 h 18"/>
                  <a:gd name="T10" fmla="*/ 18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18" y="18"/>
                    </a:moveTo>
                    <a:lnTo>
                      <a:pt x="20" y="16"/>
                    </a:lnTo>
                    <a:lnTo>
                      <a:pt x="2" y="0"/>
                    </a:lnTo>
                    <a:lnTo>
                      <a:pt x="0" y="2"/>
                    </a:lnTo>
                    <a:lnTo>
                      <a:pt x="18"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3" name="Freeform 353"/>
              <p:cNvSpPr>
                <a:spLocks/>
              </p:cNvSpPr>
              <p:nvPr/>
            </p:nvSpPr>
            <p:spPr bwMode="auto">
              <a:xfrm>
                <a:off x="1573" y="2310"/>
                <a:ext cx="5" cy="2"/>
              </a:xfrm>
              <a:custGeom>
                <a:avLst/>
                <a:gdLst>
                  <a:gd name="T0" fmla="*/ 0 w 5"/>
                  <a:gd name="T1" fmla="*/ 0 h 2"/>
                  <a:gd name="T2" fmla="*/ 3 w 5"/>
                  <a:gd name="T3" fmla="*/ 2 h 2"/>
                  <a:gd name="T4" fmla="*/ 5 w 5"/>
                  <a:gd name="T5" fmla="*/ 2 h 2"/>
                  <a:gd name="T6" fmla="*/ 5 w 5"/>
                  <a:gd name="T7" fmla="*/ 0 h 2"/>
                  <a:gd name="T8" fmla="*/ 3 w 5"/>
                  <a:gd name="T9" fmla="*/ 0 h 2"/>
                  <a:gd name="T10" fmla="*/ 0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0"/>
                    </a:moveTo>
                    <a:lnTo>
                      <a:pt x="3" y="2"/>
                    </a:lnTo>
                    <a:lnTo>
                      <a:pt x="5" y="2"/>
                    </a:lnTo>
                    <a:lnTo>
                      <a:pt x="5"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4" name="Freeform 354"/>
              <p:cNvSpPr>
                <a:spLocks/>
              </p:cNvSpPr>
              <p:nvPr/>
            </p:nvSpPr>
            <p:spPr bwMode="auto">
              <a:xfrm>
                <a:off x="1573" y="2294"/>
                <a:ext cx="23" cy="18"/>
              </a:xfrm>
              <a:custGeom>
                <a:avLst/>
                <a:gdLst>
                  <a:gd name="T0" fmla="*/ 20 w 23"/>
                  <a:gd name="T1" fmla="*/ 0 h 18"/>
                  <a:gd name="T2" fmla="*/ 18 w 23"/>
                  <a:gd name="T3" fmla="*/ 0 h 18"/>
                  <a:gd name="T4" fmla="*/ 0 w 23"/>
                  <a:gd name="T5" fmla="*/ 16 h 18"/>
                  <a:gd name="T6" fmla="*/ 3 w 23"/>
                  <a:gd name="T7" fmla="*/ 18 h 18"/>
                  <a:gd name="T8" fmla="*/ 20 w 23"/>
                  <a:gd name="T9" fmla="*/ 2 h 18"/>
                  <a:gd name="T10" fmla="*/ 20 w 23"/>
                  <a:gd name="T11" fmla="*/ 0 h 18"/>
                  <a:gd name="T12" fmla="*/ 20 w 23"/>
                  <a:gd name="T13" fmla="*/ 2 h 18"/>
                  <a:gd name="T14" fmla="*/ 23 w 23"/>
                  <a:gd name="T15" fmla="*/ 2 h 18"/>
                  <a:gd name="T16" fmla="*/ 20 w 23"/>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8">
                    <a:moveTo>
                      <a:pt x="20" y="0"/>
                    </a:moveTo>
                    <a:lnTo>
                      <a:pt x="18" y="0"/>
                    </a:lnTo>
                    <a:lnTo>
                      <a:pt x="0" y="16"/>
                    </a:lnTo>
                    <a:lnTo>
                      <a:pt x="3" y="18"/>
                    </a:lnTo>
                    <a:lnTo>
                      <a:pt x="20" y="2"/>
                    </a:lnTo>
                    <a:lnTo>
                      <a:pt x="20" y="0"/>
                    </a:lnTo>
                    <a:lnTo>
                      <a:pt x="20" y="2"/>
                    </a:lnTo>
                    <a:lnTo>
                      <a:pt x="23"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5" name="Freeform 355"/>
              <p:cNvSpPr>
                <a:spLocks/>
              </p:cNvSpPr>
              <p:nvPr/>
            </p:nvSpPr>
            <p:spPr bwMode="auto">
              <a:xfrm>
                <a:off x="1593" y="2232"/>
                <a:ext cx="31" cy="31"/>
              </a:xfrm>
              <a:custGeom>
                <a:avLst/>
                <a:gdLst>
                  <a:gd name="T0" fmla="*/ 14 w 31"/>
                  <a:gd name="T1" fmla="*/ 31 h 31"/>
                  <a:gd name="T2" fmla="*/ 0 w 31"/>
                  <a:gd name="T3" fmla="*/ 18 h 31"/>
                  <a:gd name="T4" fmla="*/ 14 w 31"/>
                  <a:gd name="T5" fmla="*/ 0 h 31"/>
                  <a:gd name="T6" fmla="*/ 31 w 31"/>
                  <a:gd name="T7" fmla="*/ 18 h 31"/>
                  <a:gd name="T8" fmla="*/ 14 w 31"/>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1">
                    <a:moveTo>
                      <a:pt x="14" y="31"/>
                    </a:moveTo>
                    <a:lnTo>
                      <a:pt x="0" y="18"/>
                    </a:lnTo>
                    <a:lnTo>
                      <a:pt x="14" y="0"/>
                    </a:lnTo>
                    <a:lnTo>
                      <a:pt x="31" y="18"/>
                    </a:lnTo>
                    <a:lnTo>
                      <a:pt x="14"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6" name="Freeform 356"/>
              <p:cNvSpPr>
                <a:spLocks noEditPoints="1"/>
              </p:cNvSpPr>
              <p:nvPr/>
            </p:nvSpPr>
            <p:spPr bwMode="auto">
              <a:xfrm>
                <a:off x="1589" y="2232"/>
                <a:ext cx="35" cy="35"/>
              </a:xfrm>
              <a:custGeom>
                <a:avLst/>
                <a:gdLst>
                  <a:gd name="T0" fmla="*/ 22 w 35"/>
                  <a:gd name="T1" fmla="*/ 35 h 35"/>
                  <a:gd name="T2" fmla="*/ 18 w 35"/>
                  <a:gd name="T3" fmla="*/ 35 h 35"/>
                  <a:gd name="T4" fmla="*/ 0 w 35"/>
                  <a:gd name="T5" fmla="*/ 18 h 35"/>
                  <a:gd name="T6" fmla="*/ 0 w 35"/>
                  <a:gd name="T7" fmla="*/ 13 h 35"/>
                  <a:gd name="T8" fmla="*/ 18 w 35"/>
                  <a:gd name="T9" fmla="*/ 0 h 35"/>
                  <a:gd name="T10" fmla="*/ 22 w 35"/>
                  <a:gd name="T11" fmla="*/ 0 h 35"/>
                  <a:gd name="T12" fmla="*/ 35 w 35"/>
                  <a:gd name="T13" fmla="*/ 13 h 35"/>
                  <a:gd name="T14" fmla="*/ 35 w 35"/>
                  <a:gd name="T15" fmla="*/ 18 h 35"/>
                  <a:gd name="T16" fmla="*/ 22 w 35"/>
                  <a:gd name="T17" fmla="*/ 35 h 35"/>
                  <a:gd name="T18" fmla="*/ 33 w 35"/>
                  <a:gd name="T19" fmla="*/ 13 h 35"/>
                  <a:gd name="T20" fmla="*/ 33 w 35"/>
                  <a:gd name="T21" fmla="*/ 18 h 35"/>
                  <a:gd name="T22" fmla="*/ 18 w 35"/>
                  <a:gd name="T23" fmla="*/ 0 h 35"/>
                  <a:gd name="T24" fmla="*/ 22 w 35"/>
                  <a:gd name="T25" fmla="*/ 0 h 35"/>
                  <a:gd name="T26" fmla="*/ 4 w 35"/>
                  <a:gd name="T27" fmla="*/ 18 h 35"/>
                  <a:gd name="T28" fmla="*/ 4 w 35"/>
                  <a:gd name="T29" fmla="*/ 13 h 35"/>
                  <a:gd name="T30" fmla="*/ 22 w 35"/>
                  <a:gd name="T31" fmla="*/ 31 h 35"/>
                  <a:gd name="T32" fmla="*/ 18 w 35"/>
                  <a:gd name="T33" fmla="*/ 31 h 35"/>
                  <a:gd name="T34" fmla="*/ 33 w 35"/>
                  <a:gd name="T35" fmla="*/ 13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5">
                    <a:moveTo>
                      <a:pt x="22" y="35"/>
                    </a:moveTo>
                    <a:lnTo>
                      <a:pt x="18" y="35"/>
                    </a:lnTo>
                    <a:lnTo>
                      <a:pt x="0" y="18"/>
                    </a:lnTo>
                    <a:lnTo>
                      <a:pt x="0" y="13"/>
                    </a:lnTo>
                    <a:lnTo>
                      <a:pt x="18" y="0"/>
                    </a:lnTo>
                    <a:lnTo>
                      <a:pt x="22" y="0"/>
                    </a:lnTo>
                    <a:lnTo>
                      <a:pt x="35" y="13"/>
                    </a:lnTo>
                    <a:lnTo>
                      <a:pt x="35" y="18"/>
                    </a:lnTo>
                    <a:lnTo>
                      <a:pt x="22" y="35"/>
                    </a:lnTo>
                    <a:close/>
                    <a:moveTo>
                      <a:pt x="33" y="13"/>
                    </a:moveTo>
                    <a:lnTo>
                      <a:pt x="33" y="18"/>
                    </a:lnTo>
                    <a:lnTo>
                      <a:pt x="18" y="0"/>
                    </a:lnTo>
                    <a:lnTo>
                      <a:pt x="22" y="0"/>
                    </a:lnTo>
                    <a:lnTo>
                      <a:pt x="4" y="18"/>
                    </a:lnTo>
                    <a:lnTo>
                      <a:pt x="4" y="13"/>
                    </a:lnTo>
                    <a:lnTo>
                      <a:pt x="22" y="31"/>
                    </a:lnTo>
                    <a:lnTo>
                      <a:pt x="18" y="31"/>
                    </a:lnTo>
                    <a:lnTo>
                      <a:pt x="33"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7" name="Freeform 357"/>
              <p:cNvSpPr>
                <a:spLocks/>
              </p:cNvSpPr>
              <p:nvPr/>
            </p:nvSpPr>
            <p:spPr bwMode="auto">
              <a:xfrm>
                <a:off x="1607" y="2265"/>
                <a:ext cx="4" cy="5"/>
              </a:xfrm>
              <a:custGeom>
                <a:avLst/>
                <a:gdLst>
                  <a:gd name="T0" fmla="*/ 0 w 4"/>
                  <a:gd name="T1" fmla="*/ 2 h 5"/>
                  <a:gd name="T2" fmla="*/ 0 w 4"/>
                  <a:gd name="T3" fmla="*/ 5 h 5"/>
                  <a:gd name="T4" fmla="*/ 4 w 4"/>
                  <a:gd name="T5" fmla="*/ 5 h 5"/>
                  <a:gd name="T6" fmla="*/ 4 w 4"/>
                  <a:gd name="T7" fmla="*/ 0 h 5"/>
                  <a:gd name="T8" fmla="*/ 0 w 4"/>
                  <a:gd name="T9" fmla="*/ 0 h 5"/>
                  <a:gd name="T10" fmla="*/ 0 w 4"/>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2"/>
                    </a:moveTo>
                    <a:lnTo>
                      <a:pt x="0" y="5"/>
                    </a:lnTo>
                    <a:lnTo>
                      <a:pt x="4" y="5"/>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8" name="Freeform 358"/>
              <p:cNvSpPr>
                <a:spLocks/>
              </p:cNvSpPr>
              <p:nvPr/>
            </p:nvSpPr>
            <p:spPr bwMode="auto">
              <a:xfrm>
                <a:off x="1587" y="2247"/>
                <a:ext cx="22" cy="20"/>
              </a:xfrm>
              <a:custGeom>
                <a:avLst/>
                <a:gdLst>
                  <a:gd name="T0" fmla="*/ 0 w 22"/>
                  <a:gd name="T1" fmla="*/ 3 h 20"/>
                  <a:gd name="T2" fmla="*/ 0 w 22"/>
                  <a:gd name="T3" fmla="*/ 3 h 20"/>
                  <a:gd name="T4" fmla="*/ 20 w 22"/>
                  <a:gd name="T5" fmla="*/ 20 h 20"/>
                  <a:gd name="T6" fmla="*/ 22 w 22"/>
                  <a:gd name="T7" fmla="*/ 18 h 20"/>
                  <a:gd name="T8" fmla="*/ 4 w 22"/>
                  <a:gd name="T9" fmla="*/ 0 h 20"/>
                  <a:gd name="T10" fmla="*/ 0 w 22"/>
                  <a:gd name="T11" fmla="*/ 3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3"/>
                    </a:moveTo>
                    <a:lnTo>
                      <a:pt x="0" y="3"/>
                    </a:lnTo>
                    <a:lnTo>
                      <a:pt x="20" y="20"/>
                    </a:lnTo>
                    <a:lnTo>
                      <a:pt x="22" y="18"/>
                    </a:lnTo>
                    <a:lnTo>
                      <a:pt x="4"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39" name="Freeform 359"/>
              <p:cNvSpPr>
                <a:spLocks/>
              </p:cNvSpPr>
              <p:nvPr/>
            </p:nvSpPr>
            <p:spPr bwMode="auto">
              <a:xfrm>
                <a:off x="1589" y="2250"/>
                <a:ext cx="2" cy="1"/>
              </a:xfrm>
              <a:custGeom>
                <a:avLst/>
                <a:gdLst>
                  <a:gd name="T0" fmla="*/ 2 w 2"/>
                  <a:gd name="T1" fmla="*/ 0 h 1"/>
                  <a:gd name="T2" fmla="*/ 0 w 2"/>
                  <a:gd name="T3" fmla="*/ 0 h 1"/>
                  <a:gd name="T4" fmla="*/ 0 w 2"/>
                  <a:gd name="T5" fmla="*/ 0 h 1"/>
                  <a:gd name="T6" fmla="*/ 0 w 2"/>
                  <a:gd name="T7" fmla="*/ 0 h 1"/>
                  <a:gd name="T8" fmla="*/ 0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0" name="Freeform 360"/>
              <p:cNvSpPr>
                <a:spLocks/>
              </p:cNvSpPr>
              <p:nvPr/>
            </p:nvSpPr>
            <p:spPr bwMode="auto">
              <a:xfrm>
                <a:off x="1587" y="2243"/>
                <a:ext cx="4" cy="7"/>
              </a:xfrm>
              <a:custGeom>
                <a:avLst/>
                <a:gdLst>
                  <a:gd name="T0" fmla="*/ 2 w 4"/>
                  <a:gd name="T1" fmla="*/ 0 h 7"/>
                  <a:gd name="T2" fmla="*/ 0 w 4"/>
                  <a:gd name="T3" fmla="*/ 2 h 7"/>
                  <a:gd name="T4" fmla="*/ 0 w 4"/>
                  <a:gd name="T5" fmla="*/ 7 h 7"/>
                  <a:gd name="T6" fmla="*/ 4 w 4"/>
                  <a:gd name="T7" fmla="*/ 7 h 7"/>
                  <a:gd name="T8" fmla="*/ 4 w 4"/>
                  <a:gd name="T9" fmla="*/ 2 h 7"/>
                  <a:gd name="T10" fmla="*/ 2 w 4"/>
                  <a:gd name="T11" fmla="*/ 0 h 7"/>
                  <a:gd name="T12" fmla="*/ 2 w 4"/>
                  <a:gd name="T13" fmla="*/ 0 h 7"/>
                  <a:gd name="T14" fmla="*/ 0 w 4"/>
                  <a:gd name="T15" fmla="*/ 2 h 7"/>
                  <a:gd name="T16" fmla="*/ 0 w 4"/>
                  <a:gd name="T17" fmla="*/ 2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2"/>
                    </a:lnTo>
                    <a:lnTo>
                      <a:pt x="0" y="7"/>
                    </a:lnTo>
                    <a:lnTo>
                      <a:pt x="4" y="7"/>
                    </a:lnTo>
                    <a:lnTo>
                      <a:pt x="4" y="2"/>
                    </a:lnTo>
                    <a:lnTo>
                      <a:pt x="2" y="0"/>
                    </a:lnTo>
                    <a:lnTo>
                      <a:pt x="0"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1" name="Freeform 361"/>
              <p:cNvSpPr>
                <a:spLocks/>
              </p:cNvSpPr>
              <p:nvPr/>
            </p:nvSpPr>
            <p:spPr bwMode="auto">
              <a:xfrm>
                <a:off x="1589" y="2230"/>
                <a:ext cx="20" cy="17"/>
              </a:xfrm>
              <a:custGeom>
                <a:avLst/>
                <a:gdLst>
                  <a:gd name="T0" fmla="*/ 18 w 20"/>
                  <a:gd name="T1" fmla="*/ 0 h 17"/>
                  <a:gd name="T2" fmla="*/ 18 w 20"/>
                  <a:gd name="T3" fmla="*/ 0 h 17"/>
                  <a:gd name="T4" fmla="*/ 0 w 20"/>
                  <a:gd name="T5" fmla="*/ 13 h 17"/>
                  <a:gd name="T6" fmla="*/ 2 w 20"/>
                  <a:gd name="T7" fmla="*/ 17 h 17"/>
                  <a:gd name="T8" fmla="*/ 20 w 20"/>
                  <a:gd name="T9" fmla="*/ 2 h 17"/>
                  <a:gd name="T10" fmla="*/ 18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18" y="0"/>
                    </a:moveTo>
                    <a:lnTo>
                      <a:pt x="18" y="0"/>
                    </a:lnTo>
                    <a:lnTo>
                      <a:pt x="0" y="13"/>
                    </a:lnTo>
                    <a:lnTo>
                      <a:pt x="2" y="17"/>
                    </a:lnTo>
                    <a:lnTo>
                      <a:pt x="20"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2" name="Freeform 362"/>
              <p:cNvSpPr>
                <a:spLocks/>
              </p:cNvSpPr>
              <p:nvPr/>
            </p:nvSpPr>
            <p:spPr bwMode="auto">
              <a:xfrm>
                <a:off x="1607" y="2230"/>
                <a:ext cx="4" cy="2"/>
              </a:xfrm>
              <a:custGeom>
                <a:avLst/>
                <a:gdLst>
                  <a:gd name="T0" fmla="*/ 4 w 4"/>
                  <a:gd name="T1" fmla="*/ 0 h 2"/>
                  <a:gd name="T2" fmla="*/ 4 w 4"/>
                  <a:gd name="T3" fmla="*/ 0 h 2"/>
                  <a:gd name="T4" fmla="*/ 0 w 4"/>
                  <a:gd name="T5" fmla="*/ 0 h 2"/>
                  <a:gd name="T6" fmla="*/ 0 w 4"/>
                  <a:gd name="T7" fmla="*/ 2 h 2"/>
                  <a:gd name="T8" fmla="*/ 4 w 4"/>
                  <a:gd name="T9" fmla="*/ 2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lnTo>
                      <a:pt x="4" y="0"/>
                    </a:lnTo>
                    <a:lnTo>
                      <a:pt x="0" y="0"/>
                    </a:lnTo>
                    <a:lnTo>
                      <a:pt x="0" y="2"/>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3" name="Freeform 363"/>
              <p:cNvSpPr>
                <a:spLocks/>
              </p:cNvSpPr>
              <p:nvPr/>
            </p:nvSpPr>
            <p:spPr bwMode="auto">
              <a:xfrm>
                <a:off x="1609" y="2230"/>
                <a:ext cx="18" cy="17"/>
              </a:xfrm>
              <a:custGeom>
                <a:avLst/>
                <a:gdLst>
                  <a:gd name="T0" fmla="*/ 18 w 18"/>
                  <a:gd name="T1" fmla="*/ 15 h 17"/>
                  <a:gd name="T2" fmla="*/ 18 w 18"/>
                  <a:gd name="T3" fmla="*/ 15 h 17"/>
                  <a:gd name="T4" fmla="*/ 2 w 18"/>
                  <a:gd name="T5" fmla="*/ 0 h 17"/>
                  <a:gd name="T6" fmla="*/ 0 w 18"/>
                  <a:gd name="T7" fmla="*/ 2 h 17"/>
                  <a:gd name="T8" fmla="*/ 15 w 18"/>
                  <a:gd name="T9" fmla="*/ 17 h 17"/>
                  <a:gd name="T10" fmla="*/ 18 w 18"/>
                  <a:gd name="T11" fmla="*/ 15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18" y="15"/>
                    </a:moveTo>
                    <a:lnTo>
                      <a:pt x="18" y="15"/>
                    </a:lnTo>
                    <a:lnTo>
                      <a:pt x="2" y="0"/>
                    </a:lnTo>
                    <a:lnTo>
                      <a:pt x="0" y="2"/>
                    </a:lnTo>
                    <a:lnTo>
                      <a:pt x="15" y="17"/>
                    </a:lnTo>
                    <a:lnTo>
                      <a:pt x="18"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4" name="Freeform 364"/>
              <p:cNvSpPr>
                <a:spLocks/>
              </p:cNvSpPr>
              <p:nvPr/>
            </p:nvSpPr>
            <p:spPr bwMode="auto">
              <a:xfrm>
                <a:off x="1622" y="2245"/>
                <a:ext cx="5" cy="5"/>
              </a:xfrm>
              <a:custGeom>
                <a:avLst/>
                <a:gdLst>
                  <a:gd name="T0" fmla="*/ 5 w 5"/>
                  <a:gd name="T1" fmla="*/ 5 h 5"/>
                  <a:gd name="T2" fmla="*/ 5 w 5"/>
                  <a:gd name="T3" fmla="*/ 5 h 5"/>
                  <a:gd name="T4" fmla="*/ 5 w 5"/>
                  <a:gd name="T5" fmla="*/ 0 h 5"/>
                  <a:gd name="T6" fmla="*/ 0 w 5"/>
                  <a:gd name="T7" fmla="*/ 0 h 5"/>
                  <a:gd name="T8" fmla="*/ 0 w 5"/>
                  <a:gd name="T9" fmla="*/ 5 h 5"/>
                  <a:gd name="T10" fmla="*/ 5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5"/>
                    </a:moveTo>
                    <a:lnTo>
                      <a:pt x="5" y="5"/>
                    </a:lnTo>
                    <a:lnTo>
                      <a:pt x="5" y="0"/>
                    </a:lnTo>
                    <a:lnTo>
                      <a:pt x="0" y="0"/>
                    </a:lnTo>
                    <a:lnTo>
                      <a:pt x="0"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5" name="Freeform 365"/>
              <p:cNvSpPr>
                <a:spLocks/>
              </p:cNvSpPr>
              <p:nvPr/>
            </p:nvSpPr>
            <p:spPr bwMode="auto">
              <a:xfrm>
                <a:off x="1624" y="2247"/>
                <a:ext cx="1" cy="3"/>
              </a:xfrm>
              <a:custGeom>
                <a:avLst/>
                <a:gdLst>
                  <a:gd name="T0" fmla="*/ 0 w 1"/>
                  <a:gd name="T1" fmla="*/ 0 h 3"/>
                  <a:gd name="T2" fmla="*/ 0 w 1"/>
                  <a:gd name="T3" fmla="*/ 3 h 3"/>
                  <a:gd name="T4" fmla="*/ 0 w 1"/>
                  <a:gd name="T5" fmla="*/ 3 h 3"/>
                  <a:gd name="T6" fmla="*/ 0 w 1"/>
                  <a:gd name="T7" fmla="*/ 3 h 3"/>
                  <a:gd name="T8" fmla="*/ 0 w 1"/>
                  <a:gd name="T9" fmla="*/ 3 h 3"/>
                  <a:gd name="T10" fmla="*/ 0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0"/>
                    </a:moveTo>
                    <a:lnTo>
                      <a:pt x="0"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6" name="Freeform 366"/>
              <p:cNvSpPr>
                <a:spLocks/>
              </p:cNvSpPr>
              <p:nvPr/>
            </p:nvSpPr>
            <p:spPr bwMode="auto">
              <a:xfrm>
                <a:off x="1609" y="2247"/>
                <a:ext cx="18" cy="23"/>
              </a:xfrm>
              <a:custGeom>
                <a:avLst/>
                <a:gdLst>
                  <a:gd name="T0" fmla="*/ 2 w 18"/>
                  <a:gd name="T1" fmla="*/ 23 h 23"/>
                  <a:gd name="T2" fmla="*/ 2 w 18"/>
                  <a:gd name="T3" fmla="*/ 20 h 23"/>
                  <a:gd name="T4" fmla="*/ 18 w 18"/>
                  <a:gd name="T5" fmla="*/ 3 h 23"/>
                  <a:gd name="T6" fmla="*/ 15 w 18"/>
                  <a:gd name="T7" fmla="*/ 0 h 23"/>
                  <a:gd name="T8" fmla="*/ 0 w 18"/>
                  <a:gd name="T9" fmla="*/ 18 h 23"/>
                  <a:gd name="T10" fmla="*/ 2 w 18"/>
                  <a:gd name="T11" fmla="*/ 23 h 23"/>
                  <a:gd name="T12" fmla="*/ 2 w 18"/>
                  <a:gd name="T13" fmla="*/ 23 h 23"/>
                  <a:gd name="T14" fmla="*/ 2 w 18"/>
                  <a:gd name="T15" fmla="*/ 23 h 23"/>
                  <a:gd name="T16" fmla="*/ 2 w 18"/>
                  <a:gd name="T17" fmla="*/ 20 h 23"/>
                  <a:gd name="T18" fmla="*/ 2 w 18"/>
                  <a:gd name="T19" fmla="*/ 23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3">
                    <a:moveTo>
                      <a:pt x="2" y="23"/>
                    </a:moveTo>
                    <a:lnTo>
                      <a:pt x="2" y="20"/>
                    </a:lnTo>
                    <a:lnTo>
                      <a:pt x="18" y="3"/>
                    </a:lnTo>
                    <a:lnTo>
                      <a:pt x="15" y="0"/>
                    </a:lnTo>
                    <a:lnTo>
                      <a:pt x="0" y="18"/>
                    </a:lnTo>
                    <a:lnTo>
                      <a:pt x="2" y="23"/>
                    </a:lnTo>
                    <a:lnTo>
                      <a:pt x="2" y="20"/>
                    </a:lnTo>
                    <a:lnTo>
                      <a:pt x="2" y="2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7" name="Freeform 367"/>
              <p:cNvSpPr>
                <a:spLocks/>
              </p:cNvSpPr>
              <p:nvPr/>
            </p:nvSpPr>
            <p:spPr bwMode="auto">
              <a:xfrm>
                <a:off x="1620" y="2245"/>
                <a:ext cx="2" cy="5"/>
              </a:xfrm>
              <a:custGeom>
                <a:avLst/>
                <a:gdLst>
                  <a:gd name="T0" fmla="*/ 0 w 2"/>
                  <a:gd name="T1" fmla="*/ 5 h 5"/>
                  <a:gd name="T2" fmla="*/ 2 w 2"/>
                  <a:gd name="T3" fmla="*/ 5 h 5"/>
                  <a:gd name="T4" fmla="*/ 2 w 2"/>
                  <a:gd name="T5" fmla="*/ 0 h 5"/>
                  <a:gd name="T6" fmla="*/ 0 w 2"/>
                  <a:gd name="T7" fmla="*/ 0 h 5"/>
                  <a:gd name="T8" fmla="*/ 0 w 2"/>
                  <a:gd name="T9" fmla="*/ 5 h 5"/>
                  <a:gd name="T10" fmla="*/ 0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5"/>
                    </a:moveTo>
                    <a:lnTo>
                      <a:pt x="2" y="5"/>
                    </a:lnTo>
                    <a:lnTo>
                      <a:pt x="2" y="0"/>
                    </a:lnTo>
                    <a:lnTo>
                      <a:pt x="0"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8" name="Freeform 368"/>
              <p:cNvSpPr>
                <a:spLocks/>
              </p:cNvSpPr>
              <p:nvPr/>
            </p:nvSpPr>
            <p:spPr bwMode="auto">
              <a:xfrm>
                <a:off x="1602" y="2230"/>
                <a:ext cx="20" cy="20"/>
              </a:xfrm>
              <a:custGeom>
                <a:avLst/>
                <a:gdLst>
                  <a:gd name="T0" fmla="*/ 5 w 20"/>
                  <a:gd name="T1" fmla="*/ 0 h 20"/>
                  <a:gd name="T2" fmla="*/ 5 w 20"/>
                  <a:gd name="T3" fmla="*/ 2 h 20"/>
                  <a:gd name="T4" fmla="*/ 18 w 20"/>
                  <a:gd name="T5" fmla="*/ 20 h 20"/>
                  <a:gd name="T6" fmla="*/ 20 w 20"/>
                  <a:gd name="T7" fmla="*/ 17 h 20"/>
                  <a:gd name="T8" fmla="*/ 7 w 20"/>
                  <a:gd name="T9" fmla="*/ 0 h 20"/>
                  <a:gd name="T10" fmla="*/ 5 w 20"/>
                  <a:gd name="T11" fmla="*/ 0 h 20"/>
                  <a:gd name="T12" fmla="*/ 5 w 20"/>
                  <a:gd name="T13" fmla="*/ 0 h 20"/>
                  <a:gd name="T14" fmla="*/ 0 w 20"/>
                  <a:gd name="T15" fmla="*/ 0 h 20"/>
                  <a:gd name="T16" fmla="*/ 5 w 20"/>
                  <a:gd name="T17" fmla="*/ 2 h 20"/>
                  <a:gd name="T18" fmla="*/ 5 w 20"/>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5" y="0"/>
                    </a:moveTo>
                    <a:lnTo>
                      <a:pt x="5" y="2"/>
                    </a:lnTo>
                    <a:lnTo>
                      <a:pt x="18" y="20"/>
                    </a:lnTo>
                    <a:lnTo>
                      <a:pt x="20" y="17"/>
                    </a:lnTo>
                    <a:lnTo>
                      <a:pt x="7" y="0"/>
                    </a:lnTo>
                    <a:lnTo>
                      <a:pt x="5" y="0"/>
                    </a:lnTo>
                    <a:lnTo>
                      <a:pt x="0" y="0"/>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49" name="Freeform 369"/>
              <p:cNvSpPr>
                <a:spLocks/>
              </p:cNvSpPr>
              <p:nvPr/>
            </p:nvSpPr>
            <p:spPr bwMode="auto">
              <a:xfrm>
                <a:off x="1607" y="2230"/>
                <a:ext cx="4" cy="2"/>
              </a:xfrm>
              <a:custGeom>
                <a:avLst/>
                <a:gdLst>
                  <a:gd name="T0" fmla="*/ 4 w 4"/>
                  <a:gd name="T1" fmla="*/ 2 h 2"/>
                  <a:gd name="T2" fmla="*/ 4 w 4"/>
                  <a:gd name="T3" fmla="*/ 0 h 2"/>
                  <a:gd name="T4" fmla="*/ 0 w 4"/>
                  <a:gd name="T5" fmla="*/ 0 h 2"/>
                  <a:gd name="T6" fmla="*/ 0 w 4"/>
                  <a:gd name="T7" fmla="*/ 2 h 2"/>
                  <a:gd name="T8" fmla="*/ 4 w 4"/>
                  <a:gd name="T9" fmla="*/ 2 h 2"/>
                  <a:gd name="T10" fmla="*/ 4 w 4"/>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2"/>
                    </a:moveTo>
                    <a:lnTo>
                      <a:pt x="4" y="0"/>
                    </a:lnTo>
                    <a:lnTo>
                      <a:pt x="0" y="0"/>
                    </a:lnTo>
                    <a:lnTo>
                      <a:pt x="0"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0" name="Freeform 370"/>
              <p:cNvSpPr>
                <a:spLocks/>
              </p:cNvSpPr>
              <p:nvPr/>
            </p:nvSpPr>
            <p:spPr bwMode="auto">
              <a:xfrm>
                <a:off x="1591" y="2230"/>
                <a:ext cx="20" cy="20"/>
              </a:xfrm>
              <a:custGeom>
                <a:avLst/>
                <a:gdLst>
                  <a:gd name="T0" fmla="*/ 0 w 20"/>
                  <a:gd name="T1" fmla="*/ 20 h 20"/>
                  <a:gd name="T2" fmla="*/ 2 w 20"/>
                  <a:gd name="T3" fmla="*/ 20 h 20"/>
                  <a:gd name="T4" fmla="*/ 20 w 20"/>
                  <a:gd name="T5" fmla="*/ 2 h 20"/>
                  <a:gd name="T6" fmla="*/ 18 w 20"/>
                  <a:gd name="T7" fmla="*/ 0 h 20"/>
                  <a:gd name="T8" fmla="*/ 0 w 20"/>
                  <a:gd name="T9" fmla="*/ 17 h 20"/>
                  <a:gd name="T10" fmla="*/ 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0"/>
                    </a:moveTo>
                    <a:lnTo>
                      <a:pt x="2" y="20"/>
                    </a:lnTo>
                    <a:lnTo>
                      <a:pt x="20" y="2"/>
                    </a:lnTo>
                    <a:lnTo>
                      <a:pt x="18" y="0"/>
                    </a:lnTo>
                    <a:lnTo>
                      <a:pt x="0" y="17"/>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1" name="Freeform 371"/>
              <p:cNvSpPr>
                <a:spLocks/>
              </p:cNvSpPr>
              <p:nvPr/>
            </p:nvSpPr>
            <p:spPr bwMode="auto">
              <a:xfrm>
                <a:off x="1591" y="2245"/>
                <a:ext cx="2" cy="5"/>
              </a:xfrm>
              <a:custGeom>
                <a:avLst/>
                <a:gdLst>
                  <a:gd name="T0" fmla="*/ 2 w 2"/>
                  <a:gd name="T1" fmla="*/ 0 h 5"/>
                  <a:gd name="T2" fmla="*/ 0 w 2"/>
                  <a:gd name="T3" fmla="*/ 0 h 5"/>
                  <a:gd name="T4" fmla="*/ 0 w 2"/>
                  <a:gd name="T5" fmla="*/ 5 h 5"/>
                  <a:gd name="T6" fmla="*/ 2 w 2"/>
                  <a:gd name="T7" fmla="*/ 5 h 5"/>
                  <a:gd name="T8" fmla="*/ 2 w 2"/>
                  <a:gd name="T9" fmla="*/ 0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0" y="0"/>
                    </a:lnTo>
                    <a:lnTo>
                      <a:pt x="0" y="5"/>
                    </a:lnTo>
                    <a:lnTo>
                      <a:pt x="2" y="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2" name="Freeform 372"/>
              <p:cNvSpPr>
                <a:spLocks/>
              </p:cNvSpPr>
              <p:nvPr/>
            </p:nvSpPr>
            <p:spPr bwMode="auto">
              <a:xfrm>
                <a:off x="1591" y="2245"/>
                <a:ext cx="20" cy="20"/>
              </a:xfrm>
              <a:custGeom>
                <a:avLst/>
                <a:gdLst>
                  <a:gd name="T0" fmla="*/ 20 w 20"/>
                  <a:gd name="T1" fmla="*/ 20 h 20"/>
                  <a:gd name="T2" fmla="*/ 20 w 20"/>
                  <a:gd name="T3" fmla="*/ 18 h 20"/>
                  <a:gd name="T4" fmla="*/ 2 w 20"/>
                  <a:gd name="T5" fmla="*/ 0 h 20"/>
                  <a:gd name="T6" fmla="*/ 0 w 20"/>
                  <a:gd name="T7" fmla="*/ 2 h 20"/>
                  <a:gd name="T8" fmla="*/ 18 w 20"/>
                  <a:gd name="T9" fmla="*/ 20 h 20"/>
                  <a:gd name="T10" fmla="*/ 2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0"/>
                    </a:moveTo>
                    <a:lnTo>
                      <a:pt x="20" y="18"/>
                    </a:lnTo>
                    <a:lnTo>
                      <a:pt x="2" y="0"/>
                    </a:lnTo>
                    <a:lnTo>
                      <a:pt x="0" y="2"/>
                    </a:lnTo>
                    <a:lnTo>
                      <a:pt x="18" y="20"/>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3" name="Freeform 373"/>
              <p:cNvSpPr>
                <a:spLocks/>
              </p:cNvSpPr>
              <p:nvPr/>
            </p:nvSpPr>
            <p:spPr bwMode="auto">
              <a:xfrm>
                <a:off x="1602" y="2261"/>
                <a:ext cx="9" cy="4"/>
              </a:xfrm>
              <a:custGeom>
                <a:avLst/>
                <a:gdLst>
                  <a:gd name="T0" fmla="*/ 5 w 9"/>
                  <a:gd name="T1" fmla="*/ 2 h 4"/>
                  <a:gd name="T2" fmla="*/ 5 w 9"/>
                  <a:gd name="T3" fmla="*/ 4 h 4"/>
                  <a:gd name="T4" fmla="*/ 9 w 9"/>
                  <a:gd name="T5" fmla="*/ 4 h 4"/>
                  <a:gd name="T6" fmla="*/ 9 w 9"/>
                  <a:gd name="T7" fmla="*/ 0 h 4"/>
                  <a:gd name="T8" fmla="*/ 5 w 9"/>
                  <a:gd name="T9" fmla="*/ 0 h 4"/>
                  <a:gd name="T10" fmla="*/ 5 w 9"/>
                  <a:gd name="T11" fmla="*/ 2 h 4"/>
                  <a:gd name="T12" fmla="*/ 5 w 9"/>
                  <a:gd name="T13" fmla="*/ 2 h 4"/>
                  <a:gd name="T14" fmla="*/ 0 w 9"/>
                  <a:gd name="T15" fmla="*/ 4 h 4"/>
                  <a:gd name="T16" fmla="*/ 5 w 9"/>
                  <a:gd name="T17" fmla="*/ 4 h 4"/>
                  <a:gd name="T18" fmla="*/ 5 w 9"/>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4">
                    <a:moveTo>
                      <a:pt x="5" y="2"/>
                    </a:moveTo>
                    <a:lnTo>
                      <a:pt x="5" y="4"/>
                    </a:lnTo>
                    <a:lnTo>
                      <a:pt x="9" y="4"/>
                    </a:lnTo>
                    <a:lnTo>
                      <a:pt x="9" y="0"/>
                    </a:lnTo>
                    <a:lnTo>
                      <a:pt x="5" y="0"/>
                    </a:lnTo>
                    <a:lnTo>
                      <a:pt x="5" y="2"/>
                    </a:lnTo>
                    <a:lnTo>
                      <a:pt x="0" y="4"/>
                    </a:lnTo>
                    <a:lnTo>
                      <a:pt x="5" y="4"/>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4" name="Freeform 374"/>
              <p:cNvSpPr>
                <a:spLocks/>
              </p:cNvSpPr>
              <p:nvPr/>
            </p:nvSpPr>
            <p:spPr bwMode="auto">
              <a:xfrm>
                <a:off x="1607" y="2245"/>
                <a:ext cx="15" cy="20"/>
              </a:xfrm>
              <a:custGeom>
                <a:avLst/>
                <a:gdLst>
                  <a:gd name="T0" fmla="*/ 15 w 15"/>
                  <a:gd name="T1" fmla="*/ 0 h 20"/>
                  <a:gd name="T2" fmla="*/ 13 w 15"/>
                  <a:gd name="T3" fmla="*/ 0 h 20"/>
                  <a:gd name="T4" fmla="*/ 0 w 15"/>
                  <a:gd name="T5" fmla="*/ 18 h 20"/>
                  <a:gd name="T6" fmla="*/ 2 w 15"/>
                  <a:gd name="T7" fmla="*/ 20 h 20"/>
                  <a:gd name="T8" fmla="*/ 15 w 15"/>
                  <a:gd name="T9" fmla="*/ 2 h 20"/>
                  <a:gd name="T10" fmla="*/ 15 w 15"/>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0"/>
                    </a:moveTo>
                    <a:lnTo>
                      <a:pt x="13" y="0"/>
                    </a:lnTo>
                    <a:lnTo>
                      <a:pt x="0" y="18"/>
                    </a:lnTo>
                    <a:lnTo>
                      <a:pt x="2" y="20"/>
                    </a:lnTo>
                    <a:lnTo>
                      <a:pt x="15"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5" name="Freeform 375"/>
              <p:cNvSpPr>
                <a:spLocks/>
              </p:cNvSpPr>
              <p:nvPr/>
            </p:nvSpPr>
            <p:spPr bwMode="auto">
              <a:xfrm>
                <a:off x="1622" y="2137"/>
                <a:ext cx="31" cy="37"/>
              </a:xfrm>
              <a:custGeom>
                <a:avLst/>
                <a:gdLst>
                  <a:gd name="T0" fmla="*/ 18 w 31"/>
                  <a:gd name="T1" fmla="*/ 37 h 37"/>
                  <a:gd name="T2" fmla="*/ 0 w 31"/>
                  <a:gd name="T3" fmla="*/ 20 h 37"/>
                  <a:gd name="T4" fmla="*/ 18 w 31"/>
                  <a:gd name="T5" fmla="*/ 0 h 37"/>
                  <a:gd name="T6" fmla="*/ 31 w 31"/>
                  <a:gd name="T7" fmla="*/ 20 h 37"/>
                  <a:gd name="T8" fmla="*/ 18 w 31"/>
                  <a:gd name="T9" fmla="*/ 37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7">
                    <a:moveTo>
                      <a:pt x="18" y="37"/>
                    </a:moveTo>
                    <a:lnTo>
                      <a:pt x="0" y="20"/>
                    </a:lnTo>
                    <a:lnTo>
                      <a:pt x="18" y="0"/>
                    </a:lnTo>
                    <a:lnTo>
                      <a:pt x="31" y="20"/>
                    </a:lnTo>
                    <a:lnTo>
                      <a:pt x="18" y="37"/>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6" name="Freeform 376"/>
              <p:cNvSpPr>
                <a:spLocks noEditPoints="1"/>
              </p:cNvSpPr>
              <p:nvPr/>
            </p:nvSpPr>
            <p:spPr bwMode="auto">
              <a:xfrm>
                <a:off x="1622" y="2137"/>
                <a:ext cx="36" cy="37"/>
              </a:xfrm>
              <a:custGeom>
                <a:avLst/>
                <a:gdLst>
                  <a:gd name="T0" fmla="*/ 18 w 36"/>
                  <a:gd name="T1" fmla="*/ 37 h 37"/>
                  <a:gd name="T2" fmla="*/ 13 w 36"/>
                  <a:gd name="T3" fmla="*/ 37 h 37"/>
                  <a:gd name="T4" fmla="*/ 0 w 36"/>
                  <a:gd name="T5" fmla="*/ 20 h 37"/>
                  <a:gd name="T6" fmla="*/ 13 w 36"/>
                  <a:gd name="T7" fmla="*/ 0 h 37"/>
                  <a:gd name="T8" fmla="*/ 18 w 36"/>
                  <a:gd name="T9" fmla="*/ 0 h 37"/>
                  <a:gd name="T10" fmla="*/ 36 w 36"/>
                  <a:gd name="T11" fmla="*/ 20 h 37"/>
                  <a:gd name="T12" fmla="*/ 18 w 36"/>
                  <a:gd name="T13" fmla="*/ 37 h 37"/>
                  <a:gd name="T14" fmla="*/ 31 w 36"/>
                  <a:gd name="T15" fmla="*/ 20 h 37"/>
                  <a:gd name="T16" fmla="*/ 13 w 36"/>
                  <a:gd name="T17" fmla="*/ 4 h 37"/>
                  <a:gd name="T18" fmla="*/ 18 w 36"/>
                  <a:gd name="T19" fmla="*/ 4 h 37"/>
                  <a:gd name="T20" fmla="*/ 0 w 36"/>
                  <a:gd name="T21" fmla="*/ 20 h 37"/>
                  <a:gd name="T22" fmla="*/ 18 w 36"/>
                  <a:gd name="T23" fmla="*/ 33 h 37"/>
                  <a:gd name="T24" fmla="*/ 13 w 36"/>
                  <a:gd name="T25" fmla="*/ 33 h 37"/>
                  <a:gd name="T26" fmla="*/ 31 w 36"/>
                  <a:gd name="T27" fmla="*/ 20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7">
                    <a:moveTo>
                      <a:pt x="18" y="37"/>
                    </a:moveTo>
                    <a:lnTo>
                      <a:pt x="13" y="37"/>
                    </a:lnTo>
                    <a:lnTo>
                      <a:pt x="0" y="20"/>
                    </a:lnTo>
                    <a:lnTo>
                      <a:pt x="13" y="0"/>
                    </a:lnTo>
                    <a:lnTo>
                      <a:pt x="18" y="0"/>
                    </a:lnTo>
                    <a:lnTo>
                      <a:pt x="36" y="20"/>
                    </a:lnTo>
                    <a:lnTo>
                      <a:pt x="18" y="37"/>
                    </a:lnTo>
                    <a:close/>
                    <a:moveTo>
                      <a:pt x="31" y="20"/>
                    </a:moveTo>
                    <a:lnTo>
                      <a:pt x="13" y="4"/>
                    </a:lnTo>
                    <a:lnTo>
                      <a:pt x="18" y="4"/>
                    </a:lnTo>
                    <a:lnTo>
                      <a:pt x="0" y="20"/>
                    </a:lnTo>
                    <a:lnTo>
                      <a:pt x="18" y="33"/>
                    </a:lnTo>
                    <a:lnTo>
                      <a:pt x="13" y="33"/>
                    </a:lnTo>
                    <a:lnTo>
                      <a:pt x="31"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7" name="Freeform 377"/>
              <p:cNvSpPr>
                <a:spLocks/>
              </p:cNvSpPr>
              <p:nvPr/>
            </p:nvSpPr>
            <p:spPr bwMode="auto">
              <a:xfrm>
                <a:off x="1635" y="2172"/>
                <a:ext cx="5" cy="2"/>
              </a:xfrm>
              <a:custGeom>
                <a:avLst/>
                <a:gdLst>
                  <a:gd name="T0" fmla="*/ 0 w 5"/>
                  <a:gd name="T1" fmla="*/ 2 h 2"/>
                  <a:gd name="T2" fmla="*/ 0 w 5"/>
                  <a:gd name="T3" fmla="*/ 2 h 2"/>
                  <a:gd name="T4" fmla="*/ 5 w 5"/>
                  <a:gd name="T5" fmla="*/ 2 h 2"/>
                  <a:gd name="T6" fmla="*/ 5 w 5"/>
                  <a:gd name="T7" fmla="*/ 0 h 2"/>
                  <a:gd name="T8" fmla="*/ 0 w 5"/>
                  <a:gd name="T9" fmla="*/ 0 h 2"/>
                  <a:gd name="T10" fmla="*/ 0 w 5"/>
                  <a:gd name="T11" fmla="*/ 2 h 2"/>
                  <a:gd name="T12" fmla="*/ 0 w 5"/>
                  <a:gd name="T13" fmla="*/ 2 h 2"/>
                  <a:gd name="T14" fmla="*/ 0 w 5"/>
                  <a:gd name="T15" fmla="*/ 2 h 2"/>
                  <a:gd name="T16" fmla="*/ 0 w 5"/>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2"/>
                    </a:moveTo>
                    <a:lnTo>
                      <a:pt x="0" y="2"/>
                    </a:lnTo>
                    <a:lnTo>
                      <a:pt x="5" y="2"/>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8" name="Freeform 378"/>
              <p:cNvSpPr>
                <a:spLocks/>
              </p:cNvSpPr>
              <p:nvPr/>
            </p:nvSpPr>
            <p:spPr bwMode="auto">
              <a:xfrm>
                <a:off x="1620" y="2154"/>
                <a:ext cx="18" cy="20"/>
              </a:xfrm>
              <a:custGeom>
                <a:avLst/>
                <a:gdLst>
                  <a:gd name="T0" fmla="*/ 0 w 18"/>
                  <a:gd name="T1" fmla="*/ 0 h 20"/>
                  <a:gd name="T2" fmla="*/ 0 w 18"/>
                  <a:gd name="T3" fmla="*/ 3 h 20"/>
                  <a:gd name="T4" fmla="*/ 15 w 18"/>
                  <a:gd name="T5" fmla="*/ 20 h 20"/>
                  <a:gd name="T6" fmla="*/ 18 w 18"/>
                  <a:gd name="T7" fmla="*/ 18 h 20"/>
                  <a:gd name="T8" fmla="*/ 2 w 18"/>
                  <a:gd name="T9" fmla="*/ 0 h 20"/>
                  <a:gd name="T10" fmla="*/ 0 w 18"/>
                  <a:gd name="T11" fmla="*/ 0 h 20"/>
                  <a:gd name="T12" fmla="*/ 0 w 18"/>
                  <a:gd name="T13" fmla="*/ 0 h 20"/>
                  <a:gd name="T14" fmla="*/ 0 w 18"/>
                  <a:gd name="T15" fmla="*/ 3 h 20"/>
                  <a:gd name="T16" fmla="*/ 0 w 18"/>
                  <a:gd name="T17" fmla="*/ 3 h 20"/>
                  <a:gd name="T18" fmla="*/ 0 w 18"/>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0">
                    <a:moveTo>
                      <a:pt x="0" y="0"/>
                    </a:moveTo>
                    <a:lnTo>
                      <a:pt x="0" y="3"/>
                    </a:lnTo>
                    <a:lnTo>
                      <a:pt x="15" y="20"/>
                    </a:lnTo>
                    <a:lnTo>
                      <a:pt x="18" y="18"/>
                    </a:lnTo>
                    <a:lnTo>
                      <a:pt x="2" y="0"/>
                    </a:lnTo>
                    <a:lnTo>
                      <a:pt x="0" y="0"/>
                    </a:lnTo>
                    <a:lnTo>
                      <a:pt x="0"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59" name="Freeform 379"/>
              <p:cNvSpPr>
                <a:spLocks/>
              </p:cNvSpPr>
              <p:nvPr/>
            </p:nvSpPr>
            <p:spPr bwMode="auto">
              <a:xfrm>
                <a:off x="1620" y="2154"/>
                <a:ext cx="2" cy="3"/>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 name="T16" fmla="*/ 0 w 2"/>
                  <a:gd name="T17" fmla="*/ 3 h 3"/>
                  <a:gd name="T18" fmla="*/ 2 w 2"/>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
                    <a:moveTo>
                      <a:pt x="2" y="3"/>
                    </a:moveTo>
                    <a:lnTo>
                      <a:pt x="2" y="3"/>
                    </a:lnTo>
                    <a:lnTo>
                      <a:pt x="0" y="0"/>
                    </a:lnTo>
                    <a:lnTo>
                      <a:pt x="0" y="3"/>
                    </a:lnTo>
                    <a:lnTo>
                      <a:pt x="2"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0" name="Freeform 380"/>
              <p:cNvSpPr>
                <a:spLocks/>
              </p:cNvSpPr>
              <p:nvPr/>
            </p:nvSpPr>
            <p:spPr bwMode="auto">
              <a:xfrm>
                <a:off x="1620" y="2154"/>
                <a:ext cx="2" cy="3"/>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0 w 2"/>
                  <a:gd name="T13" fmla="*/ 0 h 3"/>
                  <a:gd name="T14" fmla="*/ 0 w 2"/>
                  <a:gd name="T15" fmla="*/ 3 h 3"/>
                  <a:gd name="T16" fmla="*/ 0 w 2"/>
                  <a:gd name="T17" fmla="*/ 3 h 3"/>
                  <a:gd name="T18" fmla="*/ 2 w 2"/>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
                    <a:moveTo>
                      <a:pt x="2" y="3"/>
                    </a:moveTo>
                    <a:lnTo>
                      <a:pt x="2" y="3"/>
                    </a:lnTo>
                    <a:lnTo>
                      <a:pt x="0" y="0"/>
                    </a:lnTo>
                    <a:lnTo>
                      <a:pt x="0" y="3"/>
                    </a:lnTo>
                    <a:lnTo>
                      <a:pt x="2"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1" name="Freeform 381"/>
              <p:cNvSpPr>
                <a:spLocks/>
              </p:cNvSpPr>
              <p:nvPr/>
            </p:nvSpPr>
            <p:spPr bwMode="auto">
              <a:xfrm>
                <a:off x="1620" y="2137"/>
                <a:ext cx="18" cy="20"/>
              </a:xfrm>
              <a:custGeom>
                <a:avLst/>
                <a:gdLst>
                  <a:gd name="T0" fmla="*/ 15 w 18"/>
                  <a:gd name="T1" fmla="*/ 0 h 20"/>
                  <a:gd name="T2" fmla="*/ 15 w 18"/>
                  <a:gd name="T3" fmla="*/ 0 h 20"/>
                  <a:gd name="T4" fmla="*/ 0 w 18"/>
                  <a:gd name="T5" fmla="*/ 17 h 20"/>
                  <a:gd name="T6" fmla="*/ 2 w 18"/>
                  <a:gd name="T7" fmla="*/ 20 h 20"/>
                  <a:gd name="T8" fmla="*/ 18 w 18"/>
                  <a:gd name="T9" fmla="*/ 2 h 20"/>
                  <a:gd name="T10" fmla="*/ 15 w 18"/>
                  <a:gd name="T11" fmla="*/ 0 h 20"/>
                  <a:gd name="T12" fmla="*/ 15 w 18"/>
                  <a:gd name="T13" fmla="*/ 0 h 20"/>
                  <a:gd name="T14" fmla="*/ 15 w 18"/>
                  <a:gd name="T15" fmla="*/ 0 h 20"/>
                  <a:gd name="T16" fmla="*/ 15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15" y="0"/>
                    </a:moveTo>
                    <a:lnTo>
                      <a:pt x="15" y="0"/>
                    </a:lnTo>
                    <a:lnTo>
                      <a:pt x="0" y="17"/>
                    </a:lnTo>
                    <a:lnTo>
                      <a:pt x="2" y="20"/>
                    </a:lnTo>
                    <a:lnTo>
                      <a:pt x="18"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2" name="Freeform 382"/>
              <p:cNvSpPr>
                <a:spLocks/>
              </p:cNvSpPr>
              <p:nvPr/>
            </p:nvSpPr>
            <p:spPr bwMode="auto">
              <a:xfrm>
                <a:off x="1635" y="2137"/>
                <a:ext cx="5" cy="2"/>
              </a:xfrm>
              <a:custGeom>
                <a:avLst/>
                <a:gdLst>
                  <a:gd name="T0" fmla="*/ 5 w 5"/>
                  <a:gd name="T1" fmla="*/ 0 h 2"/>
                  <a:gd name="T2" fmla="*/ 5 w 5"/>
                  <a:gd name="T3" fmla="*/ 0 h 2"/>
                  <a:gd name="T4" fmla="*/ 0 w 5"/>
                  <a:gd name="T5" fmla="*/ 0 h 2"/>
                  <a:gd name="T6" fmla="*/ 0 w 5"/>
                  <a:gd name="T7" fmla="*/ 2 h 2"/>
                  <a:gd name="T8" fmla="*/ 5 w 5"/>
                  <a:gd name="T9" fmla="*/ 2 h 2"/>
                  <a:gd name="T10" fmla="*/ 5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lnTo>
                      <a:pt x="5" y="0"/>
                    </a:lnTo>
                    <a:lnTo>
                      <a:pt x="0" y="0"/>
                    </a:lnTo>
                    <a:lnTo>
                      <a:pt x="0" y="2"/>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3" name="Freeform 383"/>
              <p:cNvSpPr>
                <a:spLocks/>
              </p:cNvSpPr>
              <p:nvPr/>
            </p:nvSpPr>
            <p:spPr bwMode="auto">
              <a:xfrm>
                <a:off x="1638" y="2137"/>
                <a:ext cx="22" cy="20"/>
              </a:xfrm>
              <a:custGeom>
                <a:avLst/>
                <a:gdLst>
                  <a:gd name="T0" fmla="*/ 20 w 22"/>
                  <a:gd name="T1" fmla="*/ 20 h 20"/>
                  <a:gd name="T2" fmla="*/ 20 w 22"/>
                  <a:gd name="T3" fmla="*/ 17 h 20"/>
                  <a:gd name="T4" fmla="*/ 2 w 22"/>
                  <a:gd name="T5" fmla="*/ 0 h 20"/>
                  <a:gd name="T6" fmla="*/ 0 w 22"/>
                  <a:gd name="T7" fmla="*/ 2 h 20"/>
                  <a:gd name="T8" fmla="*/ 17 w 22"/>
                  <a:gd name="T9" fmla="*/ 20 h 20"/>
                  <a:gd name="T10" fmla="*/ 20 w 22"/>
                  <a:gd name="T11" fmla="*/ 20 h 20"/>
                  <a:gd name="T12" fmla="*/ 20 w 22"/>
                  <a:gd name="T13" fmla="*/ 20 h 20"/>
                  <a:gd name="T14" fmla="*/ 22 w 22"/>
                  <a:gd name="T15" fmla="*/ 20 h 20"/>
                  <a:gd name="T16" fmla="*/ 20 w 22"/>
                  <a:gd name="T17" fmla="*/ 17 h 20"/>
                  <a:gd name="T18" fmla="*/ 20 w 22"/>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0" y="20"/>
                    </a:moveTo>
                    <a:lnTo>
                      <a:pt x="20" y="17"/>
                    </a:lnTo>
                    <a:lnTo>
                      <a:pt x="2" y="0"/>
                    </a:lnTo>
                    <a:lnTo>
                      <a:pt x="0" y="2"/>
                    </a:lnTo>
                    <a:lnTo>
                      <a:pt x="17" y="20"/>
                    </a:lnTo>
                    <a:lnTo>
                      <a:pt x="20" y="20"/>
                    </a:lnTo>
                    <a:lnTo>
                      <a:pt x="22" y="20"/>
                    </a:lnTo>
                    <a:lnTo>
                      <a:pt x="20" y="17"/>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4" name="Freeform 384"/>
              <p:cNvSpPr>
                <a:spLocks/>
              </p:cNvSpPr>
              <p:nvPr/>
            </p:nvSpPr>
            <p:spPr bwMode="auto">
              <a:xfrm>
                <a:off x="1655" y="2154"/>
                <a:ext cx="5" cy="3"/>
              </a:xfrm>
              <a:custGeom>
                <a:avLst/>
                <a:gdLst>
                  <a:gd name="T0" fmla="*/ 0 w 5"/>
                  <a:gd name="T1" fmla="*/ 0 h 3"/>
                  <a:gd name="T2" fmla="*/ 3 w 5"/>
                  <a:gd name="T3" fmla="*/ 3 h 3"/>
                  <a:gd name="T4" fmla="*/ 3 w 5"/>
                  <a:gd name="T5" fmla="*/ 3 h 3"/>
                  <a:gd name="T6" fmla="*/ 3 w 5"/>
                  <a:gd name="T7" fmla="*/ 3 h 3"/>
                  <a:gd name="T8" fmla="*/ 3 w 5"/>
                  <a:gd name="T9" fmla="*/ 3 h 3"/>
                  <a:gd name="T10" fmla="*/ 0 w 5"/>
                  <a:gd name="T11" fmla="*/ 0 h 3"/>
                  <a:gd name="T12" fmla="*/ 3 w 5"/>
                  <a:gd name="T13" fmla="*/ 3 h 3"/>
                  <a:gd name="T14" fmla="*/ 5 w 5"/>
                  <a:gd name="T15" fmla="*/ 3 h 3"/>
                  <a:gd name="T16" fmla="*/ 3 w 5"/>
                  <a:gd name="T17" fmla="*/ 0 h 3"/>
                  <a:gd name="T18" fmla="*/ 0 w 5"/>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
                    <a:moveTo>
                      <a:pt x="0" y="0"/>
                    </a:moveTo>
                    <a:lnTo>
                      <a:pt x="3" y="3"/>
                    </a:lnTo>
                    <a:lnTo>
                      <a:pt x="0" y="0"/>
                    </a:lnTo>
                    <a:lnTo>
                      <a:pt x="3" y="3"/>
                    </a:lnTo>
                    <a:lnTo>
                      <a:pt x="5" y="3"/>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5" name="Freeform 385"/>
              <p:cNvSpPr>
                <a:spLocks/>
              </p:cNvSpPr>
              <p:nvPr/>
            </p:nvSpPr>
            <p:spPr bwMode="auto">
              <a:xfrm>
                <a:off x="1655" y="2154"/>
                <a:ext cx="5" cy="3"/>
              </a:xfrm>
              <a:custGeom>
                <a:avLst/>
                <a:gdLst>
                  <a:gd name="T0" fmla="*/ 0 w 5"/>
                  <a:gd name="T1" fmla="*/ 0 h 3"/>
                  <a:gd name="T2" fmla="*/ 3 w 5"/>
                  <a:gd name="T3" fmla="*/ 3 h 3"/>
                  <a:gd name="T4" fmla="*/ 3 w 5"/>
                  <a:gd name="T5" fmla="*/ 3 h 3"/>
                  <a:gd name="T6" fmla="*/ 3 w 5"/>
                  <a:gd name="T7" fmla="*/ 3 h 3"/>
                  <a:gd name="T8" fmla="*/ 3 w 5"/>
                  <a:gd name="T9" fmla="*/ 3 h 3"/>
                  <a:gd name="T10" fmla="*/ 0 w 5"/>
                  <a:gd name="T11" fmla="*/ 0 h 3"/>
                  <a:gd name="T12" fmla="*/ 3 w 5"/>
                  <a:gd name="T13" fmla="*/ 3 h 3"/>
                  <a:gd name="T14" fmla="*/ 5 w 5"/>
                  <a:gd name="T15" fmla="*/ 3 h 3"/>
                  <a:gd name="T16" fmla="*/ 3 w 5"/>
                  <a:gd name="T17" fmla="*/ 0 h 3"/>
                  <a:gd name="T18" fmla="*/ 0 w 5"/>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
                    <a:moveTo>
                      <a:pt x="0" y="0"/>
                    </a:moveTo>
                    <a:lnTo>
                      <a:pt x="3" y="3"/>
                    </a:lnTo>
                    <a:lnTo>
                      <a:pt x="0" y="0"/>
                    </a:lnTo>
                    <a:lnTo>
                      <a:pt x="3" y="3"/>
                    </a:lnTo>
                    <a:lnTo>
                      <a:pt x="5" y="3"/>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6" name="Freeform 386"/>
              <p:cNvSpPr>
                <a:spLocks/>
              </p:cNvSpPr>
              <p:nvPr/>
            </p:nvSpPr>
            <p:spPr bwMode="auto">
              <a:xfrm>
                <a:off x="1638" y="2154"/>
                <a:ext cx="20" cy="20"/>
              </a:xfrm>
              <a:custGeom>
                <a:avLst/>
                <a:gdLst>
                  <a:gd name="T0" fmla="*/ 2 w 20"/>
                  <a:gd name="T1" fmla="*/ 20 h 20"/>
                  <a:gd name="T2" fmla="*/ 2 w 20"/>
                  <a:gd name="T3" fmla="*/ 20 h 20"/>
                  <a:gd name="T4" fmla="*/ 20 w 20"/>
                  <a:gd name="T5" fmla="*/ 3 h 20"/>
                  <a:gd name="T6" fmla="*/ 17 w 20"/>
                  <a:gd name="T7" fmla="*/ 0 h 20"/>
                  <a:gd name="T8" fmla="*/ 0 w 20"/>
                  <a:gd name="T9" fmla="*/ 18 h 20"/>
                  <a:gd name="T10" fmla="*/ 2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20"/>
                    </a:moveTo>
                    <a:lnTo>
                      <a:pt x="2" y="20"/>
                    </a:lnTo>
                    <a:lnTo>
                      <a:pt x="20" y="3"/>
                    </a:lnTo>
                    <a:lnTo>
                      <a:pt x="17"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7" name="Freeform 387"/>
              <p:cNvSpPr>
                <a:spLocks/>
              </p:cNvSpPr>
              <p:nvPr/>
            </p:nvSpPr>
            <p:spPr bwMode="auto">
              <a:xfrm>
                <a:off x="1653" y="2154"/>
                <a:ext cx="5" cy="3"/>
              </a:xfrm>
              <a:custGeom>
                <a:avLst/>
                <a:gdLst>
                  <a:gd name="T0" fmla="*/ 2 w 5"/>
                  <a:gd name="T1" fmla="*/ 0 h 3"/>
                  <a:gd name="T2" fmla="*/ 0 w 5"/>
                  <a:gd name="T3" fmla="*/ 3 h 3"/>
                  <a:gd name="T4" fmla="*/ 0 w 5"/>
                  <a:gd name="T5" fmla="*/ 3 h 3"/>
                  <a:gd name="T6" fmla="*/ 0 w 5"/>
                  <a:gd name="T7" fmla="*/ 3 h 3"/>
                  <a:gd name="T8" fmla="*/ 0 w 5"/>
                  <a:gd name="T9" fmla="*/ 3 h 3"/>
                  <a:gd name="T10" fmla="*/ 2 w 5"/>
                  <a:gd name="T11" fmla="*/ 0 h 3"/>
                  <a:gd name="T12" fmla="*/ 2 w 5"/>
                  <a:gd name="T13" fmla="*/ 3 h 3"/>
                  <a:gd name="T14" fmla="*/ 5 w 5"/>
                  <a:gd name="T15" fmla="*/ 3 h 3"/>
                  <a:gd name="T16" fmla="*/ 2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2" y="0"/>
                    </a:moveTo>
                    <a:lnTo>
                      <a:pt x="0" y="3"/>
                    </a:lnTo>
                    <a:lnTo>
                      <a:pt x="2" y="0"/>
                    </a:lnTo>
                    <a:lnTo>
                      <a:pt x="2" y="3"/>
                    </a:lnTo>
                    <a:lnTo>
                      <a:pt x="5" y="3"/>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8" name="Freeform 388"/>
              <p:cNvSpPr>
                <a:spLocks/>
              </p:cNvSpPr>
              <p:nvPr/>
            </p:nvSpPr>
            <p:spPr bwMode="auto">
              <a:xfrm>
                <a:off x="1635" y="2139"/>
                <a:ext cx="20" cy="18"/>
              </a:xfrm>
              <a:custGeom>
                <a:avLst/>
                <a:gdLst>
                  <a:gd name="T0" fmla="*/ 0 w 20"/>
                  <a:gd name="T1" fmla="*/ 0 h 18"/>
                  <a:gd name="T2" fmla="*/ 0 w 20"/>
                  <a:gd name="T3" fmla="*/ 4 h 18"/>
                  <a:gd name="T4" fmla="*/ 18 w 20"/>
                  <a:gd name="T5" fmla="*/ 18 h 18"/>
                  <a:gd name="T6" fmla="*/ 20 w 20"/>
                  <a:gd name="T7" fmla="*/ 15 h 18"/>
                  <a:gd name="T8" fmla="*/ 3 w 20"/>
                  <a:gd name="T9" fmla="*/ 0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4"/>
                    </a:lnTo>
                    <a:lnTo>
                      <a:pt x="18" y="18"/>
                    </a:lnTo>
                    <a:lnTo>
                      <a:pt x="20" y="15"/>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69" name="Freeform 389"/>
              <p:cNvSpPr>
                <a:spLocks/>
              </p:cNvSpPr>
              <p:nvPr/>
            </p:nvSpPr>
            <p:spPr bwMode="auto">
              <a:xfrm>
                <a:off x="1635" y="2139"/>
                <a:ext cx="5" cy="4"/>
              </a:xfrm>
              <a:custGeom>
                <a:avLst/>
                <a:gdLst>
                  <a:gd name="T0" fmla="*/ 5 w 5"/>
                  <a:gd name="T1" fmla="*/ 4 h 4"/>
                  <a:gd name="T2" fmla="*/ 5 w 5"/>
                  <a:gd name="T3" fmla="*/ 0 h 4"/>
                  <a:gd name="T4" fmla="*/ 0 w 5"/>
                  <a:gd name="T5" fmla="*/ 0 h 4"/>
                  <a:gd name="T6" fmla="*/ 0 w 5"/>
                  <a:gd name="T7" fmla="*/ 4 h 4"/>
                  <a:gd name="T8" fmla="*/ 5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5" y="0"/>
                    </a:lnTo>
                    <a:lnTo>
                      <a:pt x="0" y="0"/>
                    </a:lnTo>
                    <a:lnTo>
                      <a:pt x="0"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0" name="Freeform 390"/>
              <p:cNvSpPr>
                <a:spLocks/>
              </p:cNvSpPr>
              <p:nvPr/>
            </p:nvSpPr>
            <p:spPr bwMode="auto">
              <a:xfrm>
                <a:off x="1618" y="2139"/>
                <a:ext cx="22" cy="18"/>
              </a:xfrm>
              <a:custGeom>
                <a:avLst/>
                <a:gdLst>
                  <a:gd name="T0" fmla="*/ 2 w 22"/>
                  <a:gd name="T1" fmla="*/ 18 h 18"/>
                  <a:gd name="T2" fmla="*/ 4 w 22"/>
                  <a:gd name="T3" fmla="*/ 18 h 18"/>
                  <a:gd name="T4" fmla="*/ 22 w 22"/>
                  <a:gd name="T5" fmla="*/ 4 h 18"/>
                  <a:gd name="T6" fmla="*/ 20 w 22"/>
                  <a:gd name="T7" fmla="*/ 0 h 18"/>
                  <a:gd name="T8" fmla="*/ 2 w 22"/>
                  <a:gd name="T9" fmla="*/ 15 h 18"/>
                  <a:gd name="T10" fmla="*/ 2 w 22"/>
                  <a:gd name="T11" fmla="*/ 18 h 18"/>
                  <a:gd name="T12" fmla="*/ 2 w 22"/>
                  <a:gd name="T13" fmla="*/ 15 h 18"/>
                  <a:gd name="T14" fmla="*/ 0 w 22"/>
                  <a:gd name="T15" fmla="*/ 18 h 18"/>
                  <a:gd name="T16" fmla="*/ 2 w 22"/>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 y="18"/>
                    </a:moveTo>
                    <a:lnTo>
                      <a:pt x="4" y="18"/>
                    </a:lnTo>
                    <a:lnTo>
                      <a:pt x="22" y="4"/>
                    </a:lnTo>
                    <a:lnTo>
                      <a:pt x="20" y="0"/>
                    </a:lnTo>
                    <a:lnTo>
                      <a:pt x="2" y="15"/>
                    </a:lnTo>
                    <a:lnTo>
                      <a:pt x="2" y="18"/>
                    </a:lnTo>
                    <a:lnTo>
                      <a:pt x="2" y="15"/>
                    </a:lnTo>
                    <a:lnTo>
                      <a:pt x="0" y="18"/>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1" name="Freeform 391"/>
              <p:cNvSpPr>
                <a:spLocks/>
              </p:cNvSpPr>
              <p:nvPr/>
            </p:nvSpPr>
            <p:spPr bwMode="auto">
              <a:xfrm>
                <a:off x="1618" y="2154"/>
                <a:ext cx="4" cy="3"/>
              </a:xfrm>
              <a:custGeom>
                <a:avLst/>
                <a:gdLst>
                  <a:gd name="T0" fmla="*/ 2 w 4"/>
                  <a:gd name="T1" fmla="*/ 3 h 3"/>
                  <a:gd name="T2" fmla="*/ 4 w 4"/>
                  <a:gd name="T3" fmla="*/ 3 h 3"/>
                  <a:gd name="T4" fmla="*/ 4 w 4"/>
                  <a:gd name="T5" fmla="*/ 3 h 3"/>
                  <a:gd name="T6" fmla="*/ 4 w 4"/>
                  <a:gd name="T7" fmla="*/ 3 h 3"/>
                  <a:gd name="T8" fmla="*/ 4 w 4"/>
                  <a:gd name="T9" fmla="*/ 3 h 3"/>
                  <a:gd name="T10" fmla="*/ 2 w 4"/>
                  <a:gd name="T11" fmla="*/ 3 h 3"/>
                  <a:gd name="T12" fmla="*/ 2 w 4"/>
                  <a:gd name="T13" fmla="*/ 0 h 3"/>
                  <a:gd name="T14" fmla="*/ 0 w 4"/>
                  <a:gd name="T15" fmla="*/ 3 h 3"/>
                  <a:gd name="T16" fmla="*/ 2 w 4"/>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2" y="3"/>
                    </a:moveTo>
                    <a:lnTo>
                      <a:pt x="4" y="3"/>
                    </a:lnTo>
                    <a:lnTo>
                      <a:pt x="2" y="3"/>
                    </a:lnTo>
                    <a:lnTo>
                      <a:pt x="2" y="0"/>
                    </a:lnTo>
                    <a:lnTo>
                      <a:pt x="0" y="3"/>
                    </a:lnTo>
                    <a:lnTo>
                      <a:pt x="2"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2" name="Freeform 392"/>
              <p:cNvSpPr>
                <a:spLocks/>
              </p:cNvSpPr>
              <p:nvPr/>
            </p:nvSpPr>
            <p:spPr bwMode="auto">
              <a:xfrm>
                <a:off x="1620" y="2154"/>
                <a:ext cx="20" cy="18"/>
              </a:xfrm>
              <a:custGeom>
                <a:avLst/>
                <a:gdLst>
                  <a:gd name="T0" fmla="*/ 20 w 20"/>
                  <a:gd name="T1" fmla="*/ 18 h 18"/>
                  <a:gd name="T2" fmla="*/ 20 w 20"/>
                  <a:gd name="T3" fmla="*/ 14 h 18"/>
                  <a:gd name="T4" fmla="*/ 2 w 20"/>
                  <a:gd name="T5" fmla="*/ 0 h 18"/>
                  <a:gd name="T6" fmla="*/ 0 w 20"/>
                  <a:gd name="T7" fmla="*/ 3 h 18"/>
                  <a:gd name="T8" fmla="*/ 18 w 20"/>
                  <a:gd name="T9" fmla="*/ 18 h 18"/>
                  <a:gd name="T10" fmla="*/ 20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18"/>
                    </a:moveTo>
                    <a:lnTo>
                      <a:pt x="20" y="14"/>
                    </a:lnTo>
                    <a:lnTo>
                      <a:pt x="2" y="0"/>
                    </a:lnTo>
                    <a:lnTo>
                      <a:pt x="0" y="3"/>
                    </a:lnTo>
                    <a:lnTo>
                      <a:pt x="18" y="18"/>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3" name="Freeform 393"/>
              <p:cNvSpPr>
                <a:spLocks/>
              </p:cNvSpPr>
              <p:nvPr/>
            </p:nvSpPr>
            <p:spPr bwMode="auto">
              <a:xfrm>
                <a:off x="1635" y="2168"/>
                <a:ext cx="5" cy="4"/>
              </a:xfrm>
              <a:custGeom>
                <a:avLst/>
                <a:gdLst>
                  <a:gd name="T0" fmla="*/ 0 w 5"/>
                  <a:gd name="T1" fmla="*/ 0 h 4"/>
                  <a:gd name="T2" fmla="*/ 0 w 5"/>
                  <a:gd name="T3" fmla="*/ 4 h 4"/>
                  <a:gd name="T4" fmla="*/ 5 w 5"/>
                  <a:gd name="T5" fmla="*/ 4 h 4"/>
                  <a:gd name="T6" fmla="*/ 5 w 5"/>
                  <a:gd name="T7" fmla="*/ 0 h 4"/>
                  <a:gd name="T8" fmla="*/ 0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4"/>
                    </a:lnTo>
                    <a:lnTo>
                      <a:pt x="5" y="4"/>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4" name="Freeform 394"/>
              <p:cNvSpPr>
                <a:spLocks/>
              </p:cNvSpPr>
              <p:nvPr/>
            </p:nvSpPr>
            <p:spPr bwMode="auto">
              <a:xfrm>
                <a:off x="1635" y="2154"/>
                <a:ext cx="23" cy="18"/>
              </a:xfrm>
              <a:custGeom>
                <a:avLst/>
                <a:gdLst>
                  <a:gd name="T0" fmla="*/ 20 w 23"/>
                  <a:gd name="T1" fmla="*/ 0 h 18"/>
                  <a:gd name="T2" fmla="*/ 18 w 23"/>
                  <a:gd name="T3" fmla="*/ 0 h 18"/>
                  <a:gd name="T4" fmla="*/ 0 w 23"/>
                  <a:gd name="T5" fmla="*/ 14 h 18"/>
                  <a:gd name="T6" fmla="*/ 3 w 23"/>
                  <a:gd name="T7" fmla="*/ 18 h 18"/>
                  <a:gd name="T8" fmla="*/ 20 w 23"/>
                  <a:gd name="T9" fmla="*/ 3 h 18"/>
                  <a:gd name="T10" fmla="*/ 20 w 23"/>
                  <a:gd name="T11" fmla="*/ 0 h 18"/>
                  <a:gd name="T12" fmla="*/ 20 w 23"/>
                  <a:gd name="T13" fmla="*/ 3 h 18"/>
                  <a:gd name="T14" fmla="*/ 23 w 23"/>
                  <a:gd name="T15" fmla="*/ 3 h 18"/>
                  <a:gd name="T16" fmla="*/ 20 w 23"/>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8">
                    <a:moveTo>
                      <a:pt x="20" y="0"/>
                    </a:moveTo>
                    <a:lnTo>
                      <a:pt x="18" y="0"/>
                    </a:lnTo>
                    <a:lnTo>
                      <a:pt x="0" y="14"/>
                    </a:lnTo>
                    <a:lnTo>
                      <a:pt x="3" y="18"/>
                    </a:lnTo>
                    <a:lnTo>
                      <a:pt x="20" y="3"/>
                    </a:lnTo>
                    <a:lnTo>
                      <a:pt x="20" y="0"/>
                    </a:lnTo>
                    <a:lnTo>
                      <a:pt x="20" y="3"/>
                    </a:lnTo>
                    <a:lnTo>
                      <a:pt x="23" y="3"/>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5" name="Freeform 395"/>
              <p:cNvSpPr>
                <a:spLocks/>
              </p:cNvSpPr>
              <p:nvPr/>
            </p:nvSpPr>
            <p:spPr bwMode="auto">
              <a:xfrm>
                <a:off x="1653" y="2212"/>
                <a:ext cx="33" cy="38"/>
              </a:xfrm>
              <a:custGeom>
                <a:avLst/>
                <a:gdLst>
                  <a:gd name="T0" fmla="*/ 16 w 33"/>
                  <a:gd name="T1" fmla="*/ 38 h 38"/>
                  <a:gd name="T2" fmla="*/ 0 w 33"/>
                  <a:gd name="T3" fmla="*/ 20 h 38"/>
                  <a:gd name="T4" fmla="*/ 16 w 33"/>
                  <a:gd name="T5" fmla="*/ 0 h 38"/>
                  <a:gd name="T6" fmla="*/ 33 w 33"/>
                  <a:gd name="T7" fmla="*/ 20 h 38"/>
                  <a:gd name="T8" fmla="*/ 16 w 33"/>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8">
                    <a:moveTo>
                      <a:pt x="16" y="38"/>
                    </a:moveTo>
                    <a:lnTo>
                      <a:pt x="0" y="20"/>
                    </a:lnTo>
                    <a:lnTo>
                      <a:pt x="16" y="0"/>
                    </a:lnTo>
                    <a:lnTo>
                      <a:pt x="33" y="20"/>
                    </a:lnTo>
                    <a:lnTo>
                      <a:pt x="16" y="38"/>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6" name="Freeform 396"/>
              <p:cNvSpPr>
                <a:spLocks noEditPoints="1"/>
              </p:cNvSpPr>
              <p:nvPr/>
            </p:nvSpPr>
            <p:spPr bwMode="auto">
              <a:xfrm>
                <a:off x="1651" y="2212"/>
                <a:ext cx="40" cy="38"/>
              </a:xfrm>
              <a:custGeom>
                <a:avLst/>
                <a:gdLst>
                  <a:gd name="T0" fmla="*/ 20 w 40"/>
                  <a:gd name="T1" fmla="*/ 38 h 38"/>
                  <a:gd name="T2" fmla="*/ 18 w 40"/>
                  <a:gd name="T3" fmla="*/ 38 h 38"/>
                  <a:gd name="T4" fmla="*/ 0 w 40"/>
                  <a:gd name="T5" fmla="*/ 20 h 38"/>
                  <a:gd name="T6" fmla="*/ 18 w 40"/>
                  <a:gd name="T7" fmla="*/ 0 h 38"/>
                  <a:gd name="T8" fmla="*/ 20 w 40"/>
                  <a:gd name="T9" fmla="*/ 0 h 38"/>
                  <a:gd name="T10" fmla="*/ 35 w 40"/>
                  <a:gd name="T11" fmla="*/ 20 h 38"/>
                  <a:gd name="T12" fmla="*/ 40 w 40"/>
                  <a:gd name="T13" fmla="*/ 20 h 38"/>
                  <a:gd name="T14" fmla="*/ 35 w 40"/>
                  <a:gd name="T15" fmla="*/ 20 h 38"/>
                  <a:gd name="T16" fmla="*/ 20 w 40"/>
                  <a:gd name="T17" fmla="*/ 38 h 38"/>
                  <a:gd name="T18" fmla="*/ 35 w 40"/>
                  <a:gd name="T19" fmla="*/ 20 h 38"/>
                  <a:gd name="T20" fmla="*/ 18 w 40"/>
                  <a:gd name="T21" fmla="*/ 4 h 38"/>
                  <a:gd name="T22" fmla="*/ 20 w 40"/>
                  <a:gd name="T23" fmla="*/ 4 h 38"/>
                  <a:gd name="T24" fmla="*/ 2 w 40"/>
                  <a:gd name="T25" fmla="*/ 20 h 38"/>
                  <a:gd name="T26" fmla="*/ 20 w 40"/>
                  <a:gd name="T27" fmla="*/ 33 h 38"/>
                  <a:gd name="T28" fmla="*/ 18 w 40"/>
                  <a:gd name="T29" fmla="*/ 33 h 38"/>
                  <a:gd name="T30" fmla="*/ 35 w 40"/>
                  <a:gd name="T31" fmla="*/ 20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8">
                    <a:moveTo>
                      <a:pt x="20" y="38"/>
                    </a:moveTo>
                    <a:lnTo>
                      <a:pt x="18" y="38"/>
                    </a:lnTo>
                    <a:lnTo>
                      <a:pt x="0" y="20"/>
                    </a:lnTo>
                    <a:lnTo>
                      <a:pt x="18" y="0"/>
                    </a:lnTo>
                    <a:lnTo>
                      <a:pt x="20" y="0"/>
                    </a:lnTo>
                    <a:lnTo>
                      <a:pt x="35" y="20"/>
                    </a:lnTo>
                    <a:lnTo>
                      <a:pt x="40" y="20"/>
                    </a:lnTo>
                    <a:lnTo>
                      <a:pt x="35" y="20"/>
                    </a:lnTo>
                    <a:lnTo>
                      <a:pt x="20" y="38"/>
                    </a:lnTo>
                    <a:close/>
                    <a:moveTo>
                      <a:pt x="35" y="20"/>
                    </a:moveTo>
                    <a:lnTo>
                      <a:pt x="18" y="4"/>
                    </a:lnTo>
                    <a:lnTo>
                      <a:pt x="20" y="4"/>
                    </a:lnTo>
                    <a:lnTo>
                      <a:pt x="2" y="20"/>
                    </a:lnTo>
                    <a:lnTo>
                      <a:pt x="20" y="33"/>
                    </a:lnTo>
                    <a:lnTo>
                      <a:pt x="18" y="33"/>
                    </a:lnTo>
                    <a:lnTo>
                      <a:pt x="35"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7" name="Freeform 397"/>
              <p:cNvSpPr>
                <a:spLocks/>
              </p:cNvSpPr>
              <p:nvPr/>
            </p:nvSpPr>
            <p:spPr bwMode="auto">
              <a:xfrm>
                <a:off x="1667" y="2247"/>
                <a:ext cx="4" cy="5"/>
              </a:xfrm>
              <a:custGeom>
                <a:avLst/>
                <a:gdLst>
                  <a:gd name="T0" fmla="*/ 0 w 4"/>
                  <a:gd name="T1" fmla="*/ 3 h 5"/>
                  <a:gd name="T2" fmla="*/ 2 w 4"/>
                  <a:gd name="T3" fmla="*/ 5 h 5"/>
                  <a:gd name="T4" fmla="*/ 4 w 4"/>
                  <a:gd name="T5" fmla="*/ 5 h 5"/>
                  <a:gd name="T6" fmla="*/ 4 w 4"/>
                  <a:gd name="T7" fmla="*/ 0 h 5"/>
                  <a:gd name="T8" fmla="*/ 2 w 4"/>
                  <a:gd name="T9" fmla="*/ 0 h 5"/>
                  <a:gd name="T10" fmla="*/ 0 w 4"/>
                  <a:gd name="T11" fmla="*/ 3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3"/>
                    </a:moveTo>
                    <a:lnTo>
                      <a:pt x="2" y="5"/>
                    </a:lnTo>
                    <a:lnTo>
                      <a:pt x="4" y="5"/>
                    </a:lnTo>
                    <a:lnTo>
                      <a:pt x="4" y="0"/>
                    </a:lnTo>
                    <a:lnTo>
                      <a:pt x="2"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8" name="Freeform 398"/>
              <p:cNvSpPr>
                <a:spLocks/>
              </p:cNvSpPr>
              <p:nvPr/>
            </p:nvSpPr>
            <p:spPr bwMode="auto">
              <a:xfrm>
                <a:off x="1647" y="2230"/>
                <a:ext cx="22" cy="20"/>
              </a:xfrm>
              <a:custGeom>
                <a:avLst/>
                <a:gdLst>
                  <a:gd name="T0" fmla="*/ 2 w 22"/>
                  <a:gd name="T1" fmla="*/ 0 h 20"/>
                  <a:gd name="T2" fmla="*/ 2 w 22"/>
                  <a:gd name="T3" fmla="*/ 2 h 20"/>
                  <a:gd name="T4" fmla="*/ 20 w 22"/>
                  <a:gd name="T5" fmla="*/ 20 h 20"/>
                  <a:gd name="T6" fmla="*/ 22 w 22"/>
                  <a:gd name="T7" fmla="*/ 17 h 20"/>
                  <a:gd name="T8" fmla="*/ 4 w 22"/>
                  <a:gd name="T9" fmla="*/ 0 h 20"/>
                  <a:gd name="T10" fmla="*/ 2 w 22"/>
                  <a:gd name="T11" fmla="*/ 0 h 20"/>
                  <a:gd name="T12" fmla="*/ 2 w 22"/>
                  <a:gd name="T13" fmla="*/ 0 h 20"/>
                  <a:gd name="T14" fmla="*/ 0 w 22"/>
                  <a:gd name="T15" fmla="*/ 2 h 20"/>
                  <a:gd name="T16" fmla="*/ 2 w 22"/>
                  <a:gd name="T17" fmla="*/ 2 h 20"/>
                  <a:gd name="T18" fmla="*/ 2 w 22"/>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 y="0"/>
                    </a:moveTo>
                    <a:lnTo>
                      <a:pt x="2" y="2"/>
                    </a:lnTo>
                    <a:lnTo>
                      <a:pt x="20" y="20"/>
                    </a:lnTo>
                    <a:lnTo>
                      <a:pt x="22" y="17"/>
                    </a:lnTo>
                    <a:lnTo>
                      <a:pt x="4" y="0"/>
                    </a:lnTo>
                    <a:lnTo>
                      <a:pt x="2" y="0"/>
                    </a:lnTo>
                    <a:lnTo>
                      <a:pt x="0" y="2"/>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79" name="Freeform 399"/>
              <p:cNvSpPr>
                <a:spLocks/>
              </p:cNvSpPr>
              <p:nvPr/>
            </p:nvSpPr>
            <p:spPr bwMode="auto">
              <a:xfrm>
                <a:off x="1647" y="2230"/>
                <a:ext cx="4" cy="2"/>
              </a:xfrm>
              <a:custGeom>
                <a:avLst/>
                <a:gdLst>
                  <a:gd name="T0" fmla="*/ 4 w 4"/>
                  <a:gd name="T1" fmla="*/ 2 h 2"/>
                  <a:gd name="T2" fmla="*/ 4 w 4"/>
                  <a:gd name="T3" fmla="*/ 2 h 2"/>
                  <a:gd name="T4" fmla="*/ 4 w 4"/>
                  <a:gd name="T5" fmla="*/ 2 h 2"/>
                  <a:gd name="T6" fmla="*/ 4 w 4"/>
                  <a:gd name="T7" fmla="*/ 2 h 2"/>
                  <a:gd name="T8" fmla="*/ 4 w 4"/>
                  <a:gd name="T9" fmla="*/ 2 h 2"/>
                  <a:gd name="T10" fmla="*/ 4 w 4"/>
                  <a:gd name="T11" fmla="*/ 2 h 2"/>
                  <a:gd name="T12" fmla="*/ 2 w 4"/>
                  <a:gd name="T13" fmla="*/ 0 h 2"/>
                  <a:gd name="T14" fmla="*/ 0 w 4"/>
                  <a:gd name="T15" fmla="*/ 2 h 2"/>
                  <a:gd name="T16" fmla="*/ 2 w 4"/>
                  <a:gd name="T17" fmla="*/ 2 h 2"/>
                  <a:gd name="T18" fmla="*/ 4 w 4"/>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2"/>
                    </a:moveTo>
                    <a:lnTo>
                      <a:pt x="4" y="2"/>
                    </a:lnTo>
                    <a:lnTo>
                      <a:pt x="2" y="0"/>
                    </a:lnTo>
                    <a:lnTo>
                      <a:pt x="0" y="2"/>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0" name="Freeform 400"/>
              <p:cNvSpPr>
                <a:spLocks/>
              </p:cNvSpPr>
              <p:nvPr/>
            </p:nvSpPr>
            <p:spPr bwMode="auto">
              <a:xfrm>
                <a:off x="1647" y="2230"/>
                <a:ext cx="4" cy="2"/>
              </a:xfrm>
              <a:custGeom>
                <a:avLst/>
                <a:gdLst>
                  <a:gd name="T0" fmla="*/ 4 w 4"/>
                  <a:gd name="T1" fmla="*/ 2 h 2"/>
                  <a:gd name="T2" fmla="*/ 4 w 4"/>
                  <a:gd name="T3" fmla="*/ 2 h 2"/>
                  <a:gd name="T4" fmla="*/ 4 w 4"/>
                  <a:gd name="T5" fmla="*/ 2 h 2"/>
                  <a:gd name="T6" fmla="*/ 4 w 4"/>
                  <a:gd name="T7" fmla="*/ 2 h 2"/>
                  <a:gd name="T8" fmla="*/ 4 w 4"/>
                  <a:gd name="T9" fmla="*/ 2 h 2"/>
                  <a:gd name="T10" fmla="*/ 4 w 4"/>
                  <a:gd name="T11" fmla="*/ 2 h 2"/>
                  <a:gd name="T12" fmla="*/ 2 w 4"/>
                  <a:gd name="T13" fmla="*/ 0 h 2"/>
                  <a:gd name="T14" fmla="*/ 0 w 4"/>
                  <a:gd name="T15" fmla="*/ 2 h 2"/>
                  <a:gd name="T16" fmla="*/ 2 w 4"/>
                  <a:gd name="T17" fmla="*/ 2 h 2"/>
                  <a:gd name="T18" fmla="*/ 4 w 4"/>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2"/>
                    </a:moveTo>
                    <a:lnTo>
                      <a:pt x="4" y="2"/>
                    </a:lnTo>
                    <a:lnTo>
                      <a:pt x="2" y="0"/>
                    </a:lnTo>
                    <a:lnTo>
                      <a:pt x="0" y="2"/>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1" name="Freeform 401"/>
              <p:cNvSpPr>
                <a:spLocks/>
              </p:cNvSpPr>
              <p:nvPr/>
            </p:nvSpPr>
            <p:spPr bwMode="auto">
              <a:xfrm>
                <a:off x="1649" y="2212"/>
                <a:ext cx="20" cy="20"/>
              </a:xfrm>
              <a:custGeom>
                <a:avLst/>
                <a:gdLst>
                  <a:gd name="T0" fmla="*/ 20 w 20"/>
                  <a:gd name="T1" fmla="*/ 0 h 20"/>
                  <a:gd name="T2" fmla="*/ 18 w 20"/>
                  <a:gd name="T3" fmla="*/ 0 h 20"/>
                  <a:gd name="T4" fmla="*/ 0 w 20"/>
                  <a:gd name="T5" fmla="*/ 18 h 20"/>
                  <a:gd name="T6" fmla="*/ 2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8" y="0"/>
                    </a:lnTo>
                    <a:lnTo>
                      <a:pt x="0" y="18"/>
                    </a:lnTo>
                    <a:lnTo>
                      <a:pt x="2"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2" name="Freeform 402"/>
              <p:cNvSpPr>
                <a:spLocks/>
              </p:cNvSpPr>
              <p:nvPr/>
            </p:nvSpPr>
            <p:spPr bwMode="auto">
              <a:xfrm>
                <a:off x="1669" y="2212"/>
                <a:ext cx="4" cy="2"/>
              </a:xfrm>
              <a:custGeom>
                <a:avLst/>
                <a:gdLst>
                  <a:gd name="T0" fmla="*/ 4 w 4"/>
                  <a:gd name="T1" fmla="*/ 0 h 2"/>
                  <a:gd name="T2" fmla="*/ 2 w 4"/>
                  <a:gd name="T3" fmla="*/ 0 h 2"/>
                  <a:gd name="T4" fmla="*/ 0 w 4"/>
                  <a:gd name="T5" fmla="*/ 0 h 2"/>
                  <a:gd name="T6" fmla="*/ 0 w 4"/>
                  <a:gd name="T7" fmla="*/ 2 h 2"/>
                  <a:gd name="T8" fmla="*/ 2 w 4"/>
                  <a:gd name="T9" fmla="*/ 2 h 2"/>
                  <a:gd name="T10" fmla="*/ 4 w 4"/>
                  <a:gd name="T11" fmla="*/ 0 h 2"/>
                  <a:gd name="T12" fmla="*/ 4 w 4"/>
                  <a:gd name="T13" fmla="*/ 0 h 2"/>
                  <a:gd name="T14" fmla="*/ 4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0" y="0"/>
                    </a:lnTo>
                    <a:lnTo>
                      <a:pt x="0" y="2"/>
                    </a:lnTo>
                    <a:lnTo>
                      <a:pt x="2" y="2"/>
                    </a:lnTo>
                    <a:lnTo>
                      <a:pt x="4" y="0"/>
                    </a:lnTo>
                    <a:lnTo>
                      <a:pt x="2" y="0"/>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3" name="Freeform 403"/>
              <p:cNvSpPr>
                <a:spLocks/>
              </p:cNvSpPr>
              <p:nvPr/>
            </p:nvSpPr>
            <p:spPr bwMode="auto">
              <a:xfrm>
                <a:off x="1671" y="2212"/>
                <a:ext cx="18" cy="20"/>
              </a:xfrm>
              <a:custGeom>
                <a:avLst/>
                <a:gdLst>
                  <a:gd name="T0" fmla="*/ 15 w 18"/>
                  <a:gd name="T1" fmla="*/ 20 h 20"/>
                  <a:gd name="T2" fmla="*/ 18 w 18"/>
                  <a:gd name="T3" fmla="*/ 18 h 20"/>
                  <a:gd name="T4" fmla="*/ 2 w 18"/>
                  <a:gd name="T5" fmla="*/ 0 h 20"/>
                  <a:gd name="T6" fmla="*/ 0 w 18"/>
                  <a:gd name="T7" fmla="*/ 2 h 20"/>
                  <a:gd name="T8" fmla="*/ 13 w 18"/>
                  <a:gd name="T9" fmla="*/ 20 h 20"/>
                  <a:gd name="T10" fmla="*/ 15 w 18"/>
                  <a:gd name="T11" fmla="*/ 20 h 20"/>
                  <a:gd name="T12" fmla="*/ 13 w 18"/>
                  <a:gd name="T13" fmla="*/ 20 h 20"/>
                  <a:gd name="T14" fmla="*/ 15 w 18"/>
                  <a:gd name="T15" fmla="*/ 20 h 20"/>
                  <a:gd name="T16" fmla="*/ 15 w 18"/>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15" y="20"/>
                    </a:moveTo>
                    <a:lnTo>
                      <a:pt x="18" y="18"/>
                    </a:lnTo>
                    <a:lnTo>
                      <a:pt x="2" y="0"/>
                    </a:lnTo>
                    <a:lnTo>
                      <a:pt x="0" y="2"/>
                    </a:lnTo>
                    <a:lnTo>
                      <a:pt x="13" y="20"/>
                    </a:lnTo>
                    <a:lnTo>
                      <a:pt x="15" y="20"/>
                    </a:lnTo>
                    <a:lnTo>
                      <a:pt x="13" y="20"/>
                    </a:lnTo>
                    <a:lnTo>
                      <a:pt x="15"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4" name="Freeform 404"/>
              <p:cNvSpPr>
                <a:spLocks/>
              </p:cNvSpPr>
              <p:nvPr/>
            </p:nvSpPr>
            <p:spPr bwMode="auto">
              <a:xfrm>
                <a:off x="1686" y="2230"/>
                <a:ext cx="5" cy="2"/>
              </a:xfrm>
              <a:custGeom>
                <a:avLst/>
                <a:gdLst>
                  <a:gd name="T0" fmla="*/ 5 w 5"/>
                  <a:gd name="T1" fmla="*/ 0 h 2"/>
                  <a:gd name="T2" fmla="*/ 5 w 5"/>
                  <a:gd name="T3" fmla="*/ 0 h 2"/>
                  <a:gd name="T4" fmla="*/ 0 w 5"/>
                  <a:gd name="T5" fmla="*/ 0 h 2"/>
                  <a:gd name="T6" fmla="*/ 0 w 5"/>
                  <a:gd name="T7" fmla="*/ 2 h 2"/>
                  <a:gd name="T8" fmla="*/ 5 w 5"/>
                  <a:gd name="T9" fmla="*/ 2 h 2"/>
                  <a:gd name="T10" fmla="*/ 5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lnTo>
                      <a:pt x="5" y="0"/>
                    </a:lnTo>
                    <a:lnTo>
                      <a:pt x="0" y="0"/>
                    </a:lnTo>
                    <a:lnTo>
                      <a:pt x="0" y="2"/>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5" name="Freeform 405"/>
              <p:cNvSpPr>
                <a:spLocks/>
              </p:cNvSpPr>
              <p:nvPr/>
            </p:nvSpPr>
            <p:spPr bwMode="auto">
              <a:xfrm>
                <a:off x="1684" y="2230"/>
                <a:ext cx="7" cy="2"/>
              </a:xfrm>
              <a:custGeom>
                <a:avLst/>
                <a:gdLst>
                  <a:gd name="T0" fmla="*/ 0 w 7"/>
                  <a:gd name="T1" fmla="*/ 0 h 2"/>
                  <a:gd name="T2" fmla="*/ 2 w 7"/>
                  <a:gd name="T3" fmla="*/ 2 h 2"/>
                  <a:gd name="T4" fmla="*/ 7 w 7"/>
                  <a:gd name="T5" fmla="*/ 2 h 2"/>
                  <a:gd name="T6" fmla="*/ 7 w 7"/>
                  <a:gd name="T7" fmla="*/ 0 h 2"/>
                  <a:gd name="T8" fmla="*/ 2 w 7"/>
                  <a:gd name="T9" fmla="*/ 0 h 2"/>
                  <a:gd name="T10" fmla="*/ 0 w 7"/>
                  <a:gd name="T11" fmla="*/ 0 h 2"/>
                  <a:gd name="T12" fmla="*/ 2 w 7"/>
                  <a:gd name="T13" fmla="*/ 0 h 2"/>
                  <a:gd name="T14" fmla="*/ 2 w 7"/>
                  <a:gd name="T15" fmla="*/ 0 h 2"/>
                  <a:gd name="T16" fmla="*/ 0 w 7"/>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2">
                    <a:moveTo>
                      <a:pt x="0" y="0"/>
                    </a:moveTo>
                    <a:lnTo>
                      <a:pt x="2" y="2"/>
                    </a:lnTo>
                    <a:lnTo>
                      <a:pt x="7" y="2"/>
                    </a:lnTo>
                    <a:lnTo>
                      <a:pt x="7" y="0"/>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6" name="Freeform 406"/>
              <p:cNvSpPr>
                <a:spLocks/>
              </p:cNvSpPr>
              <p:nvPr/>
            </p:nvSpPr>
            <p:spPr bwMode="auto">
              <a:xfrm>
                <a:off x="1671" y="2230"/>
                <a:ext cx="18" cy="22"/>
              </a:xfrm>
              <a:custGeom>
                <a:avLst/>
                <a:gdLst>
                  <a:gd name="T0" fmla="*/ 0 w 18"/>
                  <a:gd name="T1" fmla="*/ 22 h 22"/>
                  <a:gd name="T2" fmla="*/ 2 w 18"/>
                  <a:gd name="T3" fmla="*/ 20 h 22"/>
                  <a:gd name="T4" fmla="*/ 18 w 18"/>
                  <a:gd name="T5" fmla="*/ 2 h 22"/>
                  <a:gd name="T6" fmla="*/ 13 w 18"/>
                  <a:gd name="T7" fmla="*/ 0 h 22"/>
                  <a:gd name="T8" fmla="*/ 0 w 18"/>
                  <a:gd name="T9" fmla="*/ 17 h 22"/>
                  <a:gd name="T10" fmla="*/ 0 w 18"/>
                  <a:gd name="T11" fmla="*/ 22 h 22"/>
                  <a:gd name="T12" fmla="*/ 0 w 18"/>
                  <a:gd name="T13" fmla="*/ 22 h 22"/>
                  <a:gd name="T14" fmla="*/ 2 w 18"/>
                  <a:gd name="T15" fmla="*/ 22 h 22"/>
                  <a:gd name="T16" fmla="*/ 2 w 18"/>
                  <a:gd name="T17" fmla="*/ 20 h 22"/>
                  <a:gd name="T18" fmla="*/ 0 w 18"/>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0" y="22"/>
                    </a:moveTo>
                    <a:lnTo>
                      <a:pt x="2" y="20"/>
                    </a:lnTo>
                    <a:lnTo>
                      <a:pt x="18" y="2"/>
                    </a:lnTo>
                    <a:lnTo>
                      <a:pt x="13" y="0"/>
                    </a:lnTo>
                    <a:lnTo>
                      <a:pt x="0" y="17"/>
                    </a:lnTo>
                    <a:lnTo>
                      <a:pt x="0" y="22"/>
                    </a:lnTo>
                    <a:lnTo>
                      <a:pt x="2" y="22"/>
                    </a:lnTo>
                    <a:lnTo>
                      <a:pt x="2" y="20"/>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7" name="Freeform 407"/>
              <p:cNvSpPr>
                <a:spLocks/>
              </p:cNvSpPr>
              <p:nvPr/>
            </p:nvSpPr>
            <p:spPr bwMode="auto">
              <a:xfrm>
                <a:off x="1686" y="2230"/>
                <a:ext cx="3" cy="2"/>
              </a:xfrm>
              <a:custGeom>
                <a:avLst/>
                <a:gdLst>
                  <a:gd name="T0" fmla="*/ 0 w 3"/>
                  <a:gd name="T1" fmla="*/ 0 h 2"/>
                  <a:gd name="T2" fmla="*/ 0 w 3"/>
                  <a:gd name="T3" fmla="*/ 2 h 2"/>
                  <a:gd name="T4" fmla="*/ 0 w 3"/>
                  <a:gd name="T5" fmla="*/ 2 h 2"/>
                  <a:gd name="T6" fmla="*/ 0 w 3"/>
                  <a:gd name="T7" fmla="*/ 2 h 2"/>
                  <a:gd name="T8" fmla="*/ 0 w 3"/>
                  <a:gd name="T9" fmla="*/ 2 h 2"/>
                  <a:gd name="T10" fmla="*/ 0 w 3"/>
                  <a:gd name="T11" fmla="*/ 0 h 2"/>
                  <a:gd name="T12" fmla="*/ 0 w 3"/>
                  <a:gd name="T13" fmla="*/ 2 h 2"/>
                  <a:gd name="T14" fmla="*/ 3 w 3"/>
                  <a:gd name="T15" fmla="*/ 2 h 2"/>
                  <a:gd name="T16" fmla="*/ 0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0" y="0"/>
                    </a:moveTo>
                    <a:lnTo>
                      <a:pt x="0" y="2"/>
                    </a:lnTo>
                    <a:lnTo>
                      <a:pt x="0" y="0"/>
                    </a:lnTo>
                    <a:lnTo>
                      <a:pt x="0" y="2"/>
                    </a:lnTo>
                    <a:lnTo>
                      <a:pt x="3"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8" name="Freeform 408"/>
              <p:cNvSpPr>
                <a:spLocks/>
              </p:cNvSpPr>
              <p:nvPr/>
            </p:nvSpPr>
            <p:spPr bwMode="auto">
              <a:xfrm>
                <a:off x="1667" y="2214"/>
                <a:ext cx="19" cy="18"/>
              </a:xfrm>
              <a:custGeom>
                <a:avLst/>
                <a:gdLst>
                  <a:gd name="T0" fmla="*/ 2 w 19"/>
                  <a:gd name="T1" fmla="*/ 0 h 18"/>
                  <a:gd name="T2" fmla="*/ 0 w 19"/>
                  <a:gd name="T3" fmla="*/ 5 h 18"/>
                  <a:gd name="T4" fmla="*/ 17 w 19"/>
                  <a:gd name="T5" fmla="*/ 18 h 18"/>
                  <a:gd name="T6" fmla="*/ 19 w 19"/>
                  <a:gd name="T7" fmla="*/ 16 h 18"/>
                  <a:gd name="T8" fmla="*/ 2 w 19"/>
                  <a:gd name="T9" fmla="*/ 0 h 18"/>
                  <a:gd name="T10" fmla="*/ 2 w 19"/>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8">
                    <a:moveTo>
                      <a:pt x="2" y="0"/>
                    </a:moveTo>
                    <a:lnTo>
                      <a:pt x="0" y="5"/>
                    </a:lnTo>
                    <a:lnTo>
                      <a:pt x="17" y="18"/>
                    </a:lnTo>
                    <a:lnTo>
                      <a:pt x="19" y="16"/>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89" name="Freeform 409"/>
              <p:cNvSpPr>
                <a:spLocks/>
              </p:cNvSpPr>
              <p:nvPr/>
            </p:nvSpPr>
            <p:spPr bwMode="auto">
              <a:xfrm>
                <a:off x="1669" y="2214"/>
                <a:ext cx="4" cy="5"/>
              </a:xfrm>
              <a:custGeom>
                <a:avLst/>
                <a:gdLst>
                  <a:gd name="T0" fmla="*/ 4 w 4"/>
                  <a:gd name="T1" fmla="*/ 5 h 5"/>
                  <a:gd name="T2" fmla="*/ 2 w 4"/>
                  <a:gd name="T3" fmla="*/ 0 h 5"/>
                  <a:gd name="T4" fmla="*/ 0 w 4"/>
                  <a:gd name="T5" fmla="*/ 0 h 5"/>
                  <a:gd name="T6" fmla="*/ 0 w 4"/>
                  <a:gd name="T7" fmla="*/ 5 h 5"/>
                  <a:gd name="T8" fmla="*/ 2 w 4"/>
                  <a:gd name="T9" fmla="*/ 5 h 5"/>
                  <a:gd name="T10" fmla="*/ 4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5"/>
                    </a:moveTo>
                    <a:lnTo>
                      <a:pt x="2" y="0"/>
                    </a:lnTo>
                    <a:lnTo>
                      <a:pt x="0" y="0"/>
                    </a:lnTo>
                    <a:lnTo>
                      <a:pt x="0" y="5"/>
                    </a:lnTo>
                    <a:lnTo>
                      <a:pt x="2" y="5"/>
                    </a:lnTo>
                    <a:lnTo>
                      <a:pt x="4"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90" name="Freeform 410"/>
              <p:cNvSpPr>
                <a:spLocks/>
              </p:cNvSpPr>
              <p:nvPr/>
            </p:nvSpPr>
            <p:spPr bwMode="auto">
              <a:xfrm>
                <a:off x="1651" y="2214"/>
                <a:ext cx="22" cy="18"/>
              </a:xfrm>
              <a:custGeom>
                <a:avLst/>
                <a:gdLst>
                  <a:gd name="T0" fmla="*/ 2 w 22"/>
                  <a:gd name="T1" fmla="*/ 18 h 18"/>
                  <a:gd name="T2" fmla="*/ 4 w 22"/>
                  <a:gd name="T3" fmla="*/ 18 h 18"/>
                  <a:gd name="T4" fmla="*/ 22 w 22"/>
                  <a:gd name="T5" fmla="*/ 5 h 18"/>
                  <a:gd name="T6" fmla="*/ 20 w 22"/>
                  <a:gd name="T7" fmla="*/ 0 h 18"/>
                  <a:gd name="T8" fmla="*/ 2 w 22"/>
                  <a:gd name="T9" fmla="*/ 16 h 18"/>
                  <a:gd name="T10" fmla="*/ 2 w 22"/>
                  <a:gd name="T11" fmla="*/ 18 h 18"/>
                  <a:gd name="T12" fmla="*/ 2 w 22"/>
                  <a:gd name="T13" fmla="*/ 16 h 18"/>
                  <a:gd name="T14" fmla="*/ 0 w 22"/>
                  <a:gd name="T15" fmla="*/ 18 h 18"/>
                  <a:gd name="T16" fmla="*/ 2 w 22"/>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 y="18"/>
                    </a:moveTo>
                    <a:lnTo>
                      <a:pt x="4" y="18"/>
                    </a:lnTo>
                    <a:lnTo>
                      <a:pt x="22" y="5"/>
                    </a:lnTo>
                    <a:lnTo>
                      <a:pt x="20" y="0"/>
                    </a:lnTo>
                    <a:lnTo>
                      <a:pt x="2" y="16"/>
                    </a:lnTo>
                    <a:lnTo>
                      <a:pt x="2" y="18"/>
                    </a:lnTo>
                    <a:lnTo>
                      <a:pt x="2" y="16"/>
                    </a:lnTo>
                    <a:lnTo>
                      <a:pt x="0" y="18"/>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91" name="Freeform 411"/>
              <p:cNvSpPr>
                <a:spLocks/>
              </p:cNvSpPr>
              <p:nvPr/>
            </p:nvSpPr>
            <p:spPr bwMode="auto">
              <a:xfrm>
                <a:off x="1651" y="2230"/>
                <a:ext cx="2" cy="2"/>
              </a:xfrm>
              <a:custGeom>
                <a:avLst/>
                <a:gdLst>
                  <a:gd name="T0" fmla="*/ 2 w 2"/>
                  <a:gd name="T1" fmla="*/ 2 h 2"/>
                  <a:gd name="T2" fmla="*/ 2 w 2"/>
                  <a:gd name="T3" fmla="*/ 2 h 2"/>
                  <a:gd name="T4" fmla="*/ 2 w 2"/>
                  <a:gd name="T5" fmla="*/ 2 h 2"/>
                  <a:gd name="T6" fmla="*/ 2 w 2"/>
                  <a:gd name="T7" fmla="*/ 2 h 2"/>
                  <a:gd name="T8" fmla="*/ 2 w 2"/>
                  <a:gd name="T9" fmla="*/ 2 h 2"/>
                  <a:gd name="T10" fmla="*/ 2 w 2"/>
                  <a:gd name="T11" fmla="*/ 2 h 2"/>
                  <a:gd name="T12" fmla="*/ 2 w 2"/>
                  <a:gd name="T13" fmla="*/ 0 h 2"/>
                  <a:gd name="T14" fmla="*/ 0 w 2"/>
                  <a:gd name="T15" fmla="*/ 2 h 2"/>
                  <a:gd name="T16" fmla="*/ 2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2"/>
                    </a:moveTo>
                    <a:lnTo>
                      <a:pt x="2" y="2"/>
                    </a:lnTo>
                    <a:lnTo>
                      <a:pt x="2" y="0"/>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392" name="Freeform 412"/>
              <p:cNvSpPr>
                <a:spLocks/>
              </p:cNvSpPr>
              <p:nvPr/>
            </p:nvSpPr>
            <p:spPr bwMode="auto">
              <a:xfrm>
                <a:off x="1653" y="2230"/>
                <a:ext cx="20" cy="17"/>
              </a:xfrm>
              <a:custGeom>
                <a:avLst/>
                <a:gdLst>
                  <a:gd name="T0" fmla="*/ 18 w 20"/>
                  <a:gd name="T1" fmla="*/ 17 h 17"/>
                  <a:gd name="T2" fmla="*/ 20 w 20"/>
                  <a:gd name="T3" fmla="*/ 13 h 17"/>
                  <a:gd name="T4" fmla="*/ 2 w 20"/>
                  <a:gd name="T5" fmla="*/ 0 h 17"/>
                  <a:gd name="T6" fmla="*/ 0 w 20"/>
                  <a:gd name="T7" fmla="*/ 2 h 17"/>
                  <a:gd name="T8" fmla="*/ 18 w 20"/>
                  <a:gd name="T9" fmla="*/ 17 h 17"/>
                  <a:gd name="T10" fmla="*/ 18 w 20"/>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18" y="17"/>
                    </a:moveTo>
                    <a:lnTo>
                      <a:pt x="20" y="13"/>
                    </a:lnTo>
                    <a:lnTo>
                      <a:pt x="2" y="0"/>
                    </a:lnTo>
                    <a:lnTo>
                      <a:pt x="0" y="2"/>
                    </a:lnTo>
                    <a:lnTo>
                      <a:pt x="18"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594" name="Freeform 414"/>
            <p:cNvSpPr>
              <a:spLocks/>
            </p:cNvSpPr>
            <p:nvPr/>
          </p:nvSpPr>
          <p:spPr bwMode="auto">
            <a:xfrm>
              <a:off x="1667" y="2243"/>
              <a:ext cx="4" cy="4"/>
            </a:xfrm>
            <a:custGeom>
              <a:avLst/>
              <a:gdLst>
                <a:gd name="T0" fmla="*/ 0 w 4"/>
                <a:gd name="T1" fmla="*/ 0 h 4"/>
                <a:gd name="T2" fmla="*/ 2 w 4"/>
                <a:gd name="T3" fmla="*/ 4 h 4"/>
                <a:gd name="T4" fmla="*/ 4 w 4"/>
                <a:gd name="T5" fmla="*/ 4 h 4"/>
                <a:gd name="T6" fmla="*/ 4 w 4"/>
                <a:gd name="T7" fmla="*/ 0 h 4"/>
                <a:gd name="T8" fmla="*/ 2 w 4"/>
                <a:gd name="T9" fmla="*/ 0 h 4"/>
                <a:gd name="T10" fmla="*/ 0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0"/>
                  </a:moveTo>
                  <a:lnTo>
                    <a:pt x="2" y="4"/>
                  </a:lnTo>
                  <a:lnTo>
                    <a:pt x="4" y="4"/>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95" name="Freeform 415"/>
            <p:cNvSpPr>
              <a:spLocks/>
            </p:cNvSpPr>
            <p:nvPr/>
          </p:nvSpPr>
          <p:spPr bwMode="auto">
            <a:xfrm>
              <a:off x="1667" y="2230"/>
              <a:ext cx="22" cy="17"/>
            </a:xfrm>
            <a:custGeom>
              <a:avLst/>
              <a:gdLst>
                <a:gd name="T0" fmla="*/ 19 w 22"/>
                <a:gd name="T1" fmla="*/ 0 h 17"/>
                <a:gd name="T2" fmla="*/ 17 w 22"/>
                <a:gd name="T3" fmla="*/ 0 h 17"/>
                <a:gd name="T4" fmla="*/ 0 w 22"/>
                <a:gd name="T5" fmla="*/ 13 h 17"/>
                <a:gd name="T6" fmla="*/ 2 w 22"/>
                <a:gd name="T7" fmla="*/ 17 h 17"/>
                <a:gd name="T8" fmla="*/ 19 w 22"/>
                <a:gd name="T9" fmla="*/ 2 h 17"/>
                <a:gd name="T10" fmla="*/ 19 w 22"/>
                <a:gd name="T11" fmla="*/ 0 h 17"/>
                <a:gd name="T12" fmla="*/ 19 w 22"/>
                <a:gd name="T13" fmla="*/ 2 h 17"/>
                <a:gd name="T14" fmla="*/ 22 w 22"/>
                <a:gd name="T15" fmla="*/ 2 h 17"/>
                <a:gd name="T16" fmla="*/ 19 w 22"/>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7">
                  <a:moveTo>
                    <a:pt x="19" y="0"/>
                  </a:moveTo>
                  <a:lnTo>
                    <a:pt x="17" y="0"/>
                  </a:lnTo>
                  <a:lnTo>
                    <a:pt x="0" y="13"/>
                  </a:lnTo>
                  <a:lnTo>
                    <a:pt x="2" y="17"/>
                  </a:lnTo>
                  <a:lnTo>
                    <a:pt x="19" y="2"/>
                  </a:lnTo>
                  <a:lnTo>
                    <a:pt x="19" y="0"/>
                  </a:lnTo>
                  <a:lnTo>
                    <a:pt x="19" y="2"/>
                  </a:lnTo>
                  <a:lnTo>
                    <a:pt x="22" y="2"/>
                  </a:lnTo>
                  <a:lnTo>
                    <a:pt x="19"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96" name="Freeform 416"/>
            <p:cNvSpPr>
              <a:spLocks/>
            </p:cNvSpPr>
            <p:nvPr/>
          </p:nvSpPr>
          <p:spPr bwMode="auto">
            <a:xfrm>
              <a:off x="1682" y="2252"/>
              <a:ext cx="38" cy="33"/>
            </a:xfrm>
            <a:custGeom>
              <a:avLst/>
              <a:gdLst>
                <a:gd name="T0" fmla="*/ 18 w 38"/>
                <a:gd name="T1" fmla="*/ 33 h 33"/>
                <a:gd name="T2" fmla="*/ 0 w 38"/>
                <a:gd name="T3" fmla="*/ 18 h 33"/>
                <a:gd name="T4" fmla="*/ 18 w 38"/>
                <a:gd name="T5" fmla="*/ 0 h 33"/>
                <a:gd name="T6" fmla="*/ 38 w 38"/>
                <a:gd name="T7" fmla="*/ 18 h 33"/>
                <a:gd name="T8" fmla="*/ 18 w 38"/>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3">
                  <a:moveTo>
                    <a:pt x="18" y="33"/>
                  </a:moveTo>
                  <a:lnTo>
                    <a:pt x="0" y="18"/>
                  </a:lnTo>
                  <a:lnTo>
                    <a:pt x="18" y="0"/>
                  </a:lnTo>
                  <a:lnTo>
                    <a:pt x="38" y="18"/>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97" name="Freeform 417"/>
            <p:cNvSpPr>
              <a:spLocks noEditPoints="1"/>
            </p:cNvSpPr>
            <p:nvPr/>
          </p:nvSpPr>
          <p:spPr bwMode="auto">
            <a:xfrm>
              <a:off x="1682" y="2252"/>
              <a:ext cx="38" cy="38"/>
            </a:xfrm>
            <a:custGeom>
              <a:avLst/>
              <a:gdLst>
                <a:gd name="T0" fmla="*/ 18 w 38"/>
                <a:gd name="T1" fmla="*/ 38 h 38"/>
                <a:gd name="T2" fmla="*/ 0 w 38"/>
                <a:gd name="T3" fmla="*/ 18 h 38"/>
                <a:gd name="T4" fmla="*/ 0 w 38"/>
                <a:gd name="T5" fmla="*/ 15 h 38"/>
                <a:gd name="T6" fmla="*/ 18 w 38"/>
                <a:gd name="T7" fmla="*/ 0 h 38"/>
                <a:gd name="T8" fmla="*/ 38 w 38"/>
                <a:gd name="T9" fmla="*/ 15 h 38"/>
                <a:gd name="T10" fmla="*/ 38 w 38"/>
                <a:gd name="T11" fmla="*/ 18 h 38"/>
                <a:gd name="T12" fmla="*/ 18 w 38"/>
                <a:gd name="T13" fmla="*/ 38 h 38"/>
                <a:gd name="T14" fmla="*/ 33 w 38"/>
                <a:gd name="T15" fmla="*/ 15 h 38"/>
                <a:gd name="T16" fmla="*/ 33 w 38"/>
                <a:gd name="T17" fmla="*/ 18 h 38"/>
                <a:gd name="T18" fmla="*/ 18 w 38"/>
                <a:gd name="T19" fmla="*/ 0 h 38"/>
                <a:gd name="T20" fmla="*/ 4 w 38"/>
                <a:gd name="T21" fmla="*/ 18 h 38"/>
                <a:gd name="T22" fmla="*/ 4 w 38"/>
                <a:gd name="T23" fmla="*/ 15 h 38"/>
                <a:gd name="T24" fmla="*/ 18 w 38"/>
                <a:gd name="T25" fmla="*/ 33 h 38"/>
                <a:gd name="T26" fmla="*/ 33 w 38"/>
                <a:gd name="T27" fmla="*/ 15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38">
                  <a:moveTo>
                    <a:pt x="18" y="38"/>
                  </a:moveTo>
                  <a:lnTo>
                    <a:pt x="0" y="18"/>
                  </a:lnTo>
                  <a:lnTo>
                    <a:pt x="0" y="15"/>
                  </a:lnTo>
                  <a:lnTo>
                    <a:pt x="18" y="0"/>
                  </a:lnTo>
                  <a:lnTo>
                    <a:pt x="38" y="15"/>
                  </a:lnTo>
                  <a:lnTo>
                    <a:pt x="38" y="18"/>
                  </a:lnTo>
                  <a:lnTo>
                    <a:pt x="18" y="38"/>
                  </a:lnTo>
                  <a:close/>
                  <a:moveTo>
                    <a:pt x="33" y="15"/>
                  </a:moveTo>
                  <a:lnTo>
                    <a:pt x="33" y="18"/>
                  </a:lnTo>
                  <a:lnTo>
                    <a:pt x="18" y="0"/>
                  </a:lnTo>
                  <a:lnTo>
                    <a:pt x="4" y="18"/>
                  </a:lnTo>
                  <a:lnTo>
                    <a:pt x="4" y="15"/>
                  </a:lnTo>
                  <a:lnTo>
                    <a:pt x="18" y="33"/>
                  </a:lnTo>
                  <a:lnTo>
                    <a:pt x="33"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98" name="Freeform 418"/>
            <p:cNvSpPr>
              <a:spLocks/>
            </p:cNvSpPr>
            <p:nvPr/>
          </p:nvSpPr>
          <p:spPr bwMode="auto">
            <a:xfrm>
              <a:off x="1700" y="2287"/>
              <a:ext cx="2" cy="5"/>
            </a:xfrm>
            <a:custGeom>
              <a:avLst/>
              <a:gdLst>
                <a:gd name="T0" fmla="*/ 2 w 2"/>
                <a:gd name="T1" fmla="*/ 0 h 5"/>
                <a:gd name="T2" fmla="*/ 0 w 2"/>
                <a:gd name="T3" fmla="*/ 3 h 5"/>
                <a:gd name="T4" fmla="*/ 0 w 2"/>
                <a:gd name="T5" fmla="*/ 3 h 5"/>
                <a:gd name="T6" fmla="*/ 0 w 2"/>
                <a:gd name="T7" fmla="*/ 3 h 5"/>
                <a:gd name="T8" fmla="*/ 0 w 2"/>
                <a:gd name="T9" fmla="*/ 3 h 5"/>
                <a:gd name="T10" fmla="*/ 2 w 2"/>
                <a:gd name="T11" fmla="*/ 0 h 5"/>
                <a:gd name="T12" fmla="*/ 0 w 2"/>
                <a:gd name="T13" fmla="*/ 3 h 5"/>
                <a:gd name="T14" fmla="*/ 0 w 2"/>
                <a:gd name="T15" fmla="*/ 5 h 5"/>
                <a:gd name="T16" fmla="*/ 2 w 2"/>
                <a:gd name="T17" fmla="*/ 3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0"/>
                  </a:moveTo>
                  <a:lnTo>
                    <a:pt x="0" y="3"/>
                  </a:lnTo>
                  <a:lnTo>
                    <a:pt x="2" y="0"/>
                  </a:lnTo>
                  <a:lnTo>
                    <a:pt x="0" y="3"/>
                  </a:lnTo>
                  <a:lnTo>
                    <a:pt x="0" y="5"/>
                  </a:lnTo>
                  <a:lnTo>
                    <a:pt x="2" y="3"/>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599" name="Freeform 419"/>
            <p:cNvSpPr>
              <a:spLocks/>
            </p:cNvSpPr>
            <p:nvPr/>
          </p:nvSpPr>
          <p:spPr bwMode="auto">
            <a:xfrm>
              <a:off x="1680" y="2270"/>
              <a:ext cx="22" cy="20"/>
            </a:xfrm>
            <a:custGeom>
              <a:avLst/>
              <a:gdLst>
                <a:gd name="T0" fmla="*/ 0 w 22"/>
                <a:gd name="T1" fmla="*/ 0 h 20"/>
                <a:gd name="T2" fmla="*/ 2 w 22"/>
                <a:gd name="T3" fmla="*/ 2 h 20"/>
                <a:gd name="T4" fmla="*/ 20 w 22"/>
                <a:gd name="T5" fmla="*/ 20 h 20"/>
                <a:gd name="T6" fmla="*/ 22 w 22"/>
                <a:gd name="T7" fmla="*/ 17 h 20"/>
                <a:gd name="T8" fmla="*/ 4 w 22"/>
                <a:gd name="T9" fmla="*/ 0 h 20"/>
                <a:gd name="T10" fmla="*/ 0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0"/>
                  </a:moveTo>
                  <a:lnTo>
                    <a:pt x="2" y="2"/>
                  </a:lnTo>
                  <a:lnTo>
                    <a:pt x="20" y="20"/>
                  </a:lnTo>
                  <a:lnTo>
                    <a:pt x="22" y="17"/>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0" name="Freeform 421"/>
            <p:cNvSpPr>
              <a:spLocks/>
            </p:cNvSpPr>
            <p:nvPr/>
          </p:nvSpPr>
          <p:spPr bwMode="auto">
            <a:xfrm>
              <a:off x="1680" y="2265"/>
              <a:ext cx="4" cy="5"/>
            </a:xfrm>
            <a:custGeom>
              <a:avLst/>
              <a:gdLst>
                <a:gd name="T0" fmla="*/ 2 w 4"/>
                <a:gd name="T1" fmla="*/ 0 h 5"/>
                <a:gd name="T2" fmla="*/ 0 w 4"/>
                <a:gd name="T3" fmla="*/ 2 h 5"/>
                <a:gd name="T4" fmla="*/ 0 w 4"/>
                <a:gd name="T5" fmla="*/ 5 h 5"/>
                <a:gd name="T6" fmla="*/ 4 w 4"/>
                <a:gd name="T7" fmla="*/ 5 h 5"/>
                <a:gd name="T8" fmla="*/ 4 w 4"/>
                <a:gd name="T9" fmla="*/ 2 h 5"/>
                <a:gd name="T10" fmla="*/ 2 w 4"/>
                <a:gd name="T11" fmla="*/ 0 h 5"/>
                <a:gd name="T12" fmla="*/ 2 w 4"/>
                <a:gd name="T13" fmla="*/ 0 h 5"/>
                <a:gd name="T14" fmla="*/ 0 w 4"/>
                <a:gd name="T15" fmla="*/ 0 h 5"/>
                <a:gd name="T16" fmla="*/ 0 w 4"/>
                <a:gd name="T17" fmla="*/ 2 h 5"/>
                <a:gd name="T18" fmla="*/ 2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2" y="0"/>
                  </a:moveTo>
                  <a:lnTo>
                    <a:pt x="0" y="2"/>
                  </a:lnTo>
                  <a:lnTo>
                    <a:pt x="0" y="5"/>
                  </a:lnTo>
                  <a:lnTo>
                    <a:pt x="4" y="5"/>
                  </a:lnTo>
                  <a:lnTo>
                    <a:pt x="4" y="2"/>
                  </a:lnTo>
                  <a:lnTo>
                    <a:pt x="2" y="0"/>
                  </a:lnTo>
                  <a:lnTo>
                    <a:pt x="0" y="0"/>
                  </a:lnTo>
                  <a:lnTo>
                    <a:pt x="0"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1" name="Freeform 422"/>
            <p:cNvSpPr>
              <a:spLocks/>
            </p:cNvSpPr>
            <p:nvPr/>
          </p:nvSpPr>
          <p:spPr bwMode="auto">
            <a:xfrm>
              <a:off x="1682" y="2250"/>
              <a:ext cx="20" cy="17"/>
            </a:xfrm>
            <a:custGeom>
              <a:avLst/>
              <a:gdLst>
                <a:gd name="T0" fmla="*/ 20 w 20"/>
                <a:gd name="T1" fmla="*/ 2 h 17"/>
                <a:gd name="T2" fmla="*/ 18 w 20"/>
                <a:gd name="T3" fmla="*/ 2 h 17"/>
                <a:gd name="T4" fmla="*/ 0 w 20"/>
                <a:gd name="T5" fmla="*/ 15 h 17"/>
                <a:gd name="T6" fmla="*/ 2 w 20"/>
                <a:gd name="T7" fmla="*/ 17 h 17"/>
                <a:gd name="T8" fmla="*/ 20 w 20"/>
                <a:gd name="T9" fmla="*/ 4 h 17"/>
                <a:gd name="T10" fmla="*/ 20 w 20"/>
                <a:gd name="T11" fmla="*/ 2 h 17"/>
                <a:gd name="T12" fmla="*/ 20 w 20"/>
                <a:gd name="T13" fmla="*/ 2 h 17"/>
                <a:gd name="T14" fmla="*/ 18 w 20"/>
                <a:gd name="T15" fmla="*/ 0 h 17"/>
                <a:gd name="T16" fmla="*/ 18 w 20"/>
                <a:gd name="T17" fmla="*/ 2 h 17"/>
                <a:gd name="T18" fmla="*/ 20 w 20"/>
                <a:gd name="T19" fmla="*/ 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7">
                  <a:moveTo>
                    <a:pt x="20" y="2"/>
                  </a:moveTo>
                  <a:lnTo>
                    <a:pt x="18" y="2"/>
                  </a:lnTo>
                  <a:lnTo>
                    <a:pt x="0" y="15"/>
                  </a:lnTo>
                  <a:lnTo>
                    <a:pt x="2" y="17"/>
                  </a:lnTo>
                  <a:lnTo>
                    <a:pt x="20" y="4"/>
                  </a:lnTo>
                  <a:lnTo>
                    <a:pt x="20" y="2"/>
                  </a:lnTo>
                  <a:lnTo>
                    <a:pt x="18" y="0"/>
                  </a:lnTo>
                  <a:lnTo>
                    <a:pt x="18"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2" name="Freeform 423"/>
            <p:cNvSpPr>
              <a:spLocks/>
            </p:cNvSpPr>
            <p:nvPr/>
          </p:nvSpPr>
          <p:spPr bwMode="auto">
            <a:xfrm>
              <a:off x="1700" y="2250"/>
              <a:ext cx="2" cy="4"/>
            </a:xfrm>
            <a:custGeom>
              <a:avLst/>
              <a:gdLst>
                <a:gd name="T0" fmla="*/ 0 w 2"/>
                <a:gd name="T1" fmla="*/ 4 h 4"/>
                <a:gd name="T2" fmla="*/ 0 w 2"/>
                <a:gd name="T3" fmla="*/ 2 h 4"/>
                <a:gd name="T4" fmla="*/ 0 w 2"/>
                <a:gd name="T5" fmla="*/ 2 h 4"/>
                <a:gd name="T6" fmla="*/ 0 w 2"/>
                <a:gd name="T7" fmla="*/ 2 h 4"/>
                <a:gd name="T8" fmla="*/ 0 w 2"/>
                <a:gd name="T9" fmla="*/ 2 h 4"/>
                <a:gd name="T10" fmla="*/ 0 w 2"/>
                <a:gd name="T11" fmla="*/ 4 h 4"/>
                <a:gd name="T12" fmla="*/ 2 w 2"/>
                <a:gd name="T13" fmla="*/ 2 h 4"/>
                <a:gd name="T14" fmla="*/ 0 w 2"/>
                <a:gd name="T15" fmla="*/ 0 h 4"/>
                <a:gd name="T16" fmla="*/ 0 w 2"/>
                <a:gd name="T17" fmla="*/ 2 h 4"/>
                <a:gd name="T18" fmla="*/ 0 w 2"/>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4"/>
                  </a:moveTo>
                  <a:lnTo>
                    <a:pt x="0" y="2"/>
                  </a:lnTo>
                  <a:lnTo>
                    <a:pt x="0" y="4"/>
                  </a:lnTo>
                  <a:lnTo>
                    <a:pt x="2" y="2"/>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3" name="Freeform 424"/>
            <p:cNvSpPr>
              <a:spLocks/>
            </p:cNvSpPr>
            <p:nvPr/>
          </p:nvSpPr>
          <p:spPr bwMode="auto">
            <a:xfrm>
              <a:off x="1700" y="2252"/>
              <a:ext cx="20" cy="15"/>
            </a:xfrm>
            <a:custGeom>
              <a:avLst/>
              <a:gdLst>
                <a:gd name="T0" fmla="*/ 20 w 20"/>
                <a:gd name="T1" fmla="*/ 15 h 15"/>
                <a:gd name="T2" fmla="*/ 20 w 20"/>
                <a:gd name="T3" fmla="*/ 13 h 15"/>
                <a:gd name="T4" fmla="*/ 2 w 20"/>
                <a:gd name="T5" fmla="*/ 0 h 15"/>
                <a:gd name="T6" fmla="*/ 0 w 20"/>
                <a:gd name="T7" fmla="*/ 2 h 15"/>
                <a:gd name="T8" fmla="*/ 17 w 20"/>
                <a:gd name="T9" fmla="*/ 15 h 15"/>
                <a:gd name="T10" fmla="*/ 20 w 20"/>
                <a:gd name="T11" fmla="*/ 15 h 15"/>
                <a:gd name="T12" fmla="*/ 20 w 20"/>
                <a:gd name="T13" fmla="*/ 15 h 15"/>
                <a:gd name="T14" fmla="*/ 20 w 20"/>
                <a:gd name="T15" fmla="*/ 13 h 15"/>
                <a:gd name="T16" fmla="*/ 20 w 20"/>
                <a:gd name="T17" fmla="*/ 13 h 15"/>
                <a:gd name="T18" fmla="*/ 20 w 20"/>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5">
                  <a:moveTo>
                    <a:pt x="20" y="15"/>
                  </a:moveTo>
                  <a:lnTo>
                    <a:pt x="20" y="13"/>
                  </a:lnTo>
                  <a:lnTo>
                    <a:pt x="2" y="0"/>
                  </a:lnTo>
                  <a:lnTo>
                    <a:pt x="0" y="2"/>
                  </a:lnTo>
                  <a:lnTo>
                    <a:pt x="17" y="15"/>
                  </a:lnTo>
                  <a:lnTo>
                    <a:pt x="20" y="15"/>
                  </a:lnTo>
                  <a:lnTo>
                    <a:pt x="20" y="13"/>
                  </a:lnTo>
                  <a:lnTo>
                    <a:pt x="2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4" name="Freeform 425"/>
            <p:cNvSpPr>
              <a:spLocks/>
            </p:cNvSpPr>
            <p:nvPr/>
          </p:nvSpPr>
          <p:spPr bwMode="auto">
            <a:xfrm>
              <a:off x="1717" y="2267"/>
              <a:ext cx="3" cy="5"/>
            </a:xfrm>
            <a:custGeom>
              <a:avLst/>
              <a:gdLst>
                <a:gd name="T0" fmla="*/ 3 w 3"/>
                <a:gd name="T1" fmla="*/ 5 h 5"/>
                <a:gd name="T2" fmla="*/ 3 w 3"/>
                <a:gd name="T3" fmla="*/ 3 h 5"/>
                <a:gd name="T4" fmla="*/ 3 w 3"/>
                <a:gd name="T5" fmla="*/ 0 h 5"/>
                <a:gd name="T6" fmla="*/ 0 w 3"/>
                <a:gd name="T7" fmla="*/ 0 h 5"/>
                <a:gd name="T8" fmla="*/ 0 w 3"/>
                <a:gd name="T9" fmla="*/ 3 h 5"/>
                <a:gd name="T10" fmla="*/ 3 w 3"/>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5">
                  <a:moveTo>
                    <a:pt x="3" y="5"/>
                  </a:moveTo>
                  <a:lnTo>
                    <a:pt x="3" y="3"/>
                  </a:lnTo>
                  <a:lnTo>
                    <a:pt x="3" y="0"/>
                  </a:lnTo>
                  <a:lnTo>
                    <a:pt x="0" y="0"/>
                  </a:lnTo>
                  <a:lnTo>
                    <a:pt x="0" y="3"/>
                  </a:lnTo>
                  <a:lnTo>
                    <a:pt x="3"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5" name="Freeform 427"/>
            <p:cNvSpPr>
              <a:spLocks/>
            </p:cNvSpPr>
            <p:nvPr/>
          </p:nvSpPr>
          <p:spPr bwMode="auto">
            <a:xfrm>
              <a:off x="1700" y="2270"/>
              <a:ext cx="20" cy="22"/>
            </a:xfrm>
            <a:custGeom>
              <a:avLst/>
              <a:gdLst>
                <a:gd name="T0" fmla="*/ 0 w 20"/>
                <a:gd name="T1" fmla="*/ 20 h 22"/>
                <a:gd name="T2" fmla="*/ 2 w 20"/>
                <a:gd name="T3" fmla="*/ 20 h 22"/>
                <a:gd name="T4" fmla="*/ 20 w 20"/>
                <a:gd name="T5" fmla="*/ 2 h 22"/>
                <a:gd name="T6" fmla="*/ 17 w 20"/>
                <a:gd name="T7" fmla="*/ 0 h 22"/>
                <a:gd name="T8" fmla="*/ 0 w 20"/>
                <a:gd name="T9" fmla="*/ 17 h 22"/>
                <a:gd name="T10" fmla="*/ 0 w 20"/>
                <a:gd name="T11" fmla="*/ 20 h 22"/>
                <a:gd name="T12" fmla="*/ 0 w 20"/>
                <a:gd name="T13" fmla="*/ 20 h 22"/>
                <a:gd name="T14" fmla="*/ 0 w 20"/>
                <a:gd name="T15" fmla="*/ 22 h 22"/>
                <a:gd name="T16" fmla="*/ 2 w 20"/>
                <a:gd name="T17" fmla="*/ 20 h 22"/>
                <a:gd name="T18" fmla="*/ 0 w 20"/>
                <a:gd name="T19" fmla="*/ 2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0" y="20"/>
                  </a:moveTo>
                  <a:lnTo>
                    <a:pt x="2" y="20"/>
                  </a:lnTo>
                  <a:lnTo>
                    <a:pt x="20" y="2"/>
                  </a:lnTo>
                  <a:lnTo>
                    <a:pt x="17" y="0"/>
                  </a:lnTo>
                  <a:lnTo>
                    <a:pt x="0" y="17"/>
                  </a:lnTo>
                  <a:lnTo>
                    <a:pt x="0" y="20"/>
                  </a:lnTo>
                  <a:lnTo>
                    <a:pt x="0" y="22"/>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6" name="Freeform 428"/>
            <p:cNvSpPr>
              <a:spLocks/>
            </p:cNvSpPr>
            <p:nvPr/>
          </p:nvSpPr>
          <p:spPr bwMode="auto">
            <a:xfrm>
              <a:off x="1713" y="2267"/>
              <a:ext cx="4" cy="5"/>
            </a:xfrm>
            <a:custGeom>
              <a:avLst/>
              <a:gdLst>
                <a:gd name="T0" fmla="*/ 0 w 4"/>
                <a:gd name="T1" fmla="*/ 5 h 5"/>
                <a:gd name="T2" fmla="*/ 4 w 4"/>
                <a:gd name="T3" fmla="*/ 3 h 5"/>
                <a:gd name="T4" fmla="*/ 4 w 4"/>
                <a:gd name="T5" fmla="*/ 0 h 5"/>
                <a:gd name="T6" fmla="*/ 0 w 4"/>
                <a:gd name="T7" fmla="*/ 0 h 5"/>
                <a:gd name="T8" fmla="*/ 0 w 4"/>
                <a:gd name="T9" fmla="*/ 3 h 5"/>
                <a:gd name="T10" fmla="*/ 0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5"/>
                  </a:moveTo>
                  <a:lnTo>
                    <a:pt x="4" y="3"/>
                  </a:lnTo>
                  <a:lnTo>
                    <a:pt x="4" y="0"/>
                  </a:lnTo>
                  <a:lnTo>
                    <a:pt x="0"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7" name="Freeform 429"/>
            <p:cNvSpPr>
              <a:spLocks/>
            </p:cNvSpPr>
            <p:nvPr/>
          </p:nvSpPr>
          <p:spPr bwMode="auto">
            <a:xfrm>
              <a:off x="1700" y="2250"/>
              <a:ext cx="17" cy="22"/>
            </a:xfrm>
            <a:custGeom>
              <a:avLst/>
              <a:gdLst>
                <a:gd name="T0" fmla="*/ 0 w 17"/>
                <a:gd name="T1" fmla="*/ 2 h 22"/>
                <a:gd name="T2" fmla="*/ 0 w 17"/>
                <a:gd name="T3" fmla="*/ 4 h 22"/>
                <a:gd name="T4" fmla="*/ 13 w 17"/>
                <a:gd name="T5" fmla="*/ 22 h 22"/>
                <a:gd name="T6" fmla="*/ 17 w 17"/>
                <a:gd name="T7" fmla="*/ 20 h 22"/>
                <a:gd name="T8" fmla="*/ 2 w 17"/>
                <a:gd name="T9" fmla="*/ 2 h 22"/>
                <a:gd name="T10" fmla="*/ 0 w 17"/>
                <a:gd name="T11" fmla="*/ 2 h 22"/>
                <a:gd name="T12" fmla="*/ 2 w 17"/>
                <a:gd name="T13" fmla="*/ 2 h 22"/>
                <a:gd name="T14" fmla="*/ 0 w 17"/>
                <a:gd name="T15" fmla="*/ 0 h 22"/>
                <a:gd name="T16" fmla="*/ 0 w 17"/>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0" y="2"/>
                  </a:moveTo>
                  <a:lnTo>
                    <a:pt x="0" y="4"/>
                  </a:lnTo>
                  <a:lnTo>
                    <a:pt x="13" y="22"/>
                  </a:lnTo>
                  <a:lnTo>
                    <a:pt x="17" y="20"/>
                  </a:lnTo>
                  <a:lnTo>
                    <a:pt x="2" y="2"/>
                  </a:ln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8" name="Freeform 430"/>
            <p:cNvSpPr>
              <a:spLocks/>
            </p:cNvSpPr>
            <p:nvPr/>
          </p:nvSpPr>
          <p:spPr bwMode="auto">
            <a:xfrm>
              <a:off x="1700" y="2250"/>
              <a:ext cx="2" cy="2"/>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2 w 2"/>
                <a:gd name="T13" fmla="*/ 2 h 2"/>
                <a:gd name="T14" fmla="*/ 0 w 2"/>
                <a:gd name="T15" fmla="*/ 0 h 2"/>
                <a:gd name="T16" fmla="*/ 0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09" name="Freeform 431"/>
            <p:cNvSpPr>
              <a:spLocks/>
            </p:cNvSpPr>
            <p:nvPr/>
          </p:nvSpPr>
          <p:spPr bwMode="auto">
            <a:xfrm>
              <a:off x="1684" y="2252"/>
              <a:ext cx="18" cy="20"/>
            </a:xfrm>
            <a:custGeom>
              <a:avLst/>
              <a:gdLst>
                <a:gd name="T0" fmla="*/ 0 w 18"/>
                <a:gd name="T1" fmla="*/ 18 h 20"/>
                <a:gd name="T2" fmla="*/ 5 w 18"/>
                <a:gd name="T3" fmla="*/ 20 h 20"/>
                <a:gd name="T4" fmla="*/ 18 w 18"/>
                <a:gd name="T5" fmla="*/ 2 h 20"/>
                <a:gd name="T6" fmla="*/ 16 w 18"/>
                <a:gd name="T7" fmla="*/ 0 h 20"/>
                <a:gd name="T8" fmla="*/ 0 w 18"/>
                <a:gd name="T9" fmla="*/ 18 h 20"/>
                <a:gd name="T10" fmla="*/ 0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18"/>
                  </a:moveTo>
                  <a:lnTo>
                    <a:pt x="5" y="20"/>
                  </a:lnTo>
                  <a:lnTo>
                    <a:pt x="18" y="2"/>
                  </a:lnTo>
                  <a:lnTo>
                    <a:pt x="16"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0" name="Freeform 432"/>
            <p:cNvSpPr>
              <a:spLocks/>
            </p:cNvSpPr>
            <p:nvPr/>
          </p:nvSpPr>
          <p:spPr bwMode="auto">
            <a:xfrm>
              <a:off x="1684" y="2265"/>
              <a:ext cx="5" cy="5"/>
            </a:xfrm>
            <a:custGeom>
              <a:avLst/>
              <a:gdLst>
                <a:gd name="T0" fmla="*/ 5 w 5"/>
                <a:gd name="T1" fmla="*/ 0 h 5"/>
                <a:gd name="T2" fmla="*/ 0 w 5"/>
                <a:gd name="T3" fmla="*/ 2 h 5"/>
                <a:gd name="T4" fmla="*/ 0 w 5"/>
                <a:gd name="T5" fmla="*/ 5 h 5"/>
                <a:gd name="T6" fmla="*/ 5 w 5"/>
                <a:gd name="T7" fmla="*/ 5 h 5"/>
                <a:gd name="T8" fmla="*/ 5 w 5"/>
                <a:gd name="T9" fmla="*/ 2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0" y="2"/>
                  </a:lnTo>
                  <a:lnTo>
                    <a:pt x="0" y="5"/>
                  </a:lnTo>
                  <a:lnTo>
                    <a:pt x="5" y="5"/>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1" name="Freeform 433"/>
            <p:cNvSpPr>
              <a:spLocks/>
            </p:cNvSpPr>
            <p:nvPr/>
          </p:nvSpPr>
          <p:spPr bwMode="auto">
            <a:xfrm>
              <a:off x="1684" y="2265"/>
              <a:ext cx="18" cy="22"/>
            </a:xfrm>
            <a:custGeom>
              <a:avLst/>
              <a:gdLst>
                <a:gd name="T0" fmla="*/ 18 w 18"/>
                <a:gd name="T1" fmla="*/ 20 h 22"/>
                <a:gd name="T2" fmla="*/ 18 w 18"/>
                <a:gd name="T3" fmla="*/ 18 h 22"/>
                <a:gd name="T4" fmla="*/ 5 w 18"/>
                <a:gd name="T5" fmla="*/ 0 h 22"/>
                <a:gd name="T6" fmla="*/ 0 w 18"/>
                <a:gd name="T7" fmla="*/ 2 h 22"/>
                <a:gd name="T8" fmla="*/ 16 w 18"/>
                <a:gd name="T9" fmla="*/ 20 h 22"/>
                <a:gd name="T10" fmla="*/ 18 w 18"/>
                <a:gd name="T11" fmla="*/ 20 h 22"/>
                <a:gd name="T12" fmla="*/ 16 w 18"/>
                <a:gd name="T13" fmla="*/ 20 h 22"/>
                <a:gd name="T14" fmla="*/ 16 w 18"/>
                <a:gd name="T15" fmla="*/ 22 h 22"/>
                <a:gd name="T16" fmla="*/ 18 w 18"/>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18" y="20"/>
                  </a:moveTo>
                  <a:lnTo>
                    <a:pt x="18" y="18"/>
                  </a:lnTo>
                  <a:lnTo>
                    <a:pt x="5" y="0"/>
                  </a:lnTo>
                  <a:lnTo>
                    <a:pt x="0" y="2"/>
                  </a:lnTo>
                  <a:lnTo>
                    <a:pt x="16" y="20"/>
                  </a:lnTo>
                  <a:lnTo>
                    <a:pt x="18" y="20"/>
                  </a:lnTo>
                  <a:lnTo>
                    <a:pt x="16" y="20"/>
                  </a:lnTo>
                  <a:lnTo>
                    <a:pt x="16" y="22"/>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2" name="Freeform 434"/>
            <p:cNvSpPr>
              <a:spLocks/>
            </p:cNvSpPr>
            <p:nvPr/>
          </p:nvSpPr>
          <p:spPr bwMode="auto">
            <a:xfrm>
              <a:off x="1700" y="2285"/>
              <a:ext cx="2" cy="2"/>
            </a:xfrm>
            <a:custGeom>
              <a:avLst/>
              <a:gdLst>
                <a:gd name="T0" fmla="*/ 2 w 2"/>
                <a:gd name="T1" fmla="*/ 0 h 2"/>
                <a:gd name="T2" fmla="*/ 0 w 2"/>
                <a:gd name="T3" fmla="*/ 0 h 2"/>
                <a:gd name="T4" fmla="*/ 0 w 2"/>
                <a:gd name="T5" fmla="*/ 0 h 2"/>
                <a:gd name="T6" fmla="*/ 0 w 2"/>
                <a:gd name="T7" fmla="*/ 0 h 2"/>
                <a:gd name="T8" fmla="*/ 0 w 2"/>
                <a:gd name="T9" fmla="*/ 0 h 2"/>
                <a:gd name="T10" fmla="*/ 2 w 2"/>
                <a:gd name="T11" fmla="*/ 0 h 2"/>
                <a:gd name="T12" fmla="*/ 0 w 2"/>
                <a:gd name="T13" fmla="*/ 0 h 2"/>
                <a:gd name="T14" fmla="*/ 0 w 2"/>
                <a:gd name="T15" fmla="*/ 2 h 2"/>
                <a:gd name="T16" fmla="*/ 2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0"/>
                  </a:moveTo>
                  <a:lnTo>
                    <a:pt x="0" y="0"/>
                  </a:lnTo>
                  <a:lnTo>
                    <a:pt x="2" y="0"/>
                  </a:lnTo>
                  <a:lnTo>
                    <a:pt x="0" y="0"/>
                  </a:lnTo>
                  <a:lnTo>
                    <a:pt x="0"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3" name="Freeform 435"/>
            <p:cNvSpPr>
              <a:spLocks/>
            </p:cNvSpPr>
            <p:nvPr/>
          </p:nvSpPr>
          <p:spPr bwMode="auto">
            <a:xfrm>
              <a:off x="1700" y="2265"/>
              <a:ext cx="17" cy="20"/>
            </a:xfrm>
            <a:custGeom>
              <a:avLst/>
              <a:gdLst>
                <a:gd name="T0" fmla="*/ 17 w 17"/>
                <a:gd name="T1" fmla="*/ 2 h 20"/>
                <a:gd name="T2" fmla="*/ 13 w 17"/>
                <a:gd name="T3" fmla="*/ 0 h 20"/>
                <a:gd name="T4" fmla="*/ 0 w 17"/>
                <a:gd name="T5" fmla="*/ 18 h 20"/>
                <a:gd name="T6" fmla="*/ 2 w 17"/>
                <a:gd name="T7" fmla="*/ 20 h 20"/>
                <a:gd name="T8" fmla="*/ 17 w 17"/>
                <a:gd name="T9" fmla="*/ 2 h 20"/>
                <a:gd name="T10" fmla="*/ 17 w 17"/>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2"/>
                  </a:moveTo>
                  <a:lnTo>
                    <a:pt x="13" y="0"/>
                  </a:lnTo>
                  <a:lnTo>
                    <a:pt x="0" y="18"/>
                  </a:lnTo>
                  <a:lnTo>
                    <a:pt x="2" y="20"/>
                  </a:lnTo>
                  <a:lnTo>
                    <a:pt x="1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4" name="Freeform 436"/>
            <p:cNvSpPr>
              <a:spLocks/>
            </p:cNvSpPr>
            <p:nvPr/>
          </p:nvSpPr>
          <p:spPr bwMode="auto">
            <a:xfrm>
              <a:off x="1715" y="2216"/>
              <a:ext cx="34" cy="34"/>
            </a:xfrm>
            <a:custGeom>
              <a:avLst/>
              <a:gdLst>
                <a:gd name="T0" fmla="*/ 18 w 34"/>
                <a:gd name="T1" fmla="*/ 34 h 34"/>
                <a:gd name="T2" fmla="*/ 0 w 34"/>
                <a:gd name="T3" fmla="*/ 18 h 34"/>
                <a:gd name="T4" fmla="*/ 18 w 34"/>
                <a:gd name="T5" fmla="*/ 0 h 34"/>
                <a:gd name="T6" fmla="*/ 34 w 34"/>
                <a:gd name="T7" fmla="*/ 18 h 34"/>
                <a:gd name="T8" fmla="*/ 18 w 34"/>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4">
                  <a:moveTo>
                    <a:pt x="18" y="34"/>
                  </a:moveTo>
                  <a:lnTo>
                    <a:pt x="0" y="18"/>
                  </a:lnTo>
                  <a:lnTo>
                    <a:pt x="18" y="0"/>
                  </a:lnTo>
                  <a:lnTo>
                    <a:pt x="34" y="18"/>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5" name="Freeform 437"/>
            <p:cNvSpPr>
              <a:spLocks noEditPoints="1"/>
            </p:cNvSpPr>
            <p:nvPr/>
          </p:nvSpPr>
          <p:spPr bwMode="auto">
            <a:xfrm>
              <a:off x="1711" y="2216"/>
              <a:ext cx="40" cy="36"/>
            </a:xfrm>
            <a:custGeom>
              <a:avLst/>
              <a:gdLst>
                <a:gd name="T0" fmla="*/ 22 w 40"/>
                <a:gd name="T1" fmla="*/ 36 h 36"/>
                <a:gd name="T2" fmla="*/ 18 w 40"/>
                <a:gd name="T3" fmla="*/ 36 h 36"/>
                <a:gd name="T4" fmla="*/ 4 w 40"/>
                <a:gd name="T5" fmla="*/ 18 h 36"/>
                <a:gd name="T6" fmla="*/ 0 w 40"/>
                <a:gd name="T7" fmla="*/ 18 h 36"/>
                <a:gd name="T8" fmla="*/ 4 w 40"/>
                <a:gd name="T9" fmla="*/ 16 h 36"/>
                <a:gd name="T10" fmla="*/ 18 w 40"/>
                <a:gd name="T11" fmla="*/ 0 h 36"/>
                <a:gd name="T12" fmla="*/ 22 w 40"/>
                <a:gd name="T13" fmla="*/ 0 h 36"/>
                <a:gd name="T14" fmla="*/ 40 w 40"/>
                <a:gd name="T15" fmla="*/ 16 h 36"/>
                <a:gd name="T16" fmla="*/ 40 w 40"/>
                <a:gd name="T17" fmla="*/ 18 h 36"/>
                <a:gd name="T18" fmla="*/ 22 w 40"/>
                <a:gd name="T19" fmla="*/ 36 h 36"/>
                <a:gd name="T20" fmla="*/ 38 w 40"/>
                <a:gd name="T21" fmla="*/ 16 h 36"/>
                <a:gd name="T22" fmla="*/ 38 w 40"/>
                <a:gd name="T23" fmla="*/ 18 h 36"/>
                <a:gd name="T24" fmla="*/ 18 w 40"/>
                <a:gd name="T25" fmla="*/ 0 h 36"/>
                <a:gd name="T26" fmla="*/ 22 w 40"/>
                <a:gd name="T27" fmla="*/ 0 h 36"/>
                <a:gd name="T28" fmla="*/ 4 w 40"/>
                <a:gd name="T29" fmla="*/ 18 h 36"/>
                <a:gd name="T30" fmla="*/ 4 w 40"/>
                <a:gd name="T31" fmla="*/ 16 h 36"/>
                <a:gd name="T32" fmla="*/ 22 w 40"/>
                <a:gd name="T33" fmla="*/ 34 h 36"/>
                <a:gd name="T34" fmla="*/ 18 w 40"/>
                <a:gd name="T35" fmla="*/ 34 h 36"/>
                <a:gd name="T36" fmla="*/ 38 w 40"/>
                <a:gd name="T37" fmla="*/ 16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6">
                  <a:moveTo>
                    <a:pt x="22" y="36"/>
                  </a:moveTo>
                  <a:lnTo>
                    <a:pt x="18" y="36"/>
                  </a:lnTo>
                  <a:lnTo>
                    <a:pt x="4" y="18"/>
                  </a:lnTo>
                  <a:lnTo>
                    <a:pt x="0" y="18"/>
                  </a:lnTo>
                  <a:lnTo>
                    <a:pt x="4" y="16"/>
                  </a:lnTo>
                  <a:lnTo>
                    <a:pt x="18" y="0"/>
                  </a:lnTo>
                  <a:lnTo>
                    <a:pt x="22" y="0"/>
                  </a:lnTo>
                  <a:lnTo>
                    <a:pt x="40" y="16"/>
                  </a:lnTo>
                  <a:lnTo>
                    <a:pt x="40" y="18"/>
                  </a:lnTo>
                  <a:lnTo>
                    <a:pt x="22" y="36"/>
                  </a:lnTo>
                  <a:close/>
                  <a:moveTo>
                    <a:pt x="38" y="16"/>
                  </a:moveTo>
                  <a:lnTo>
                    <a:pt x="38" y="18"/>
                  </a:lnTo>
                  <a:lnTo>
                    <a:pt x="18" y="0"/>
                  </a:lnTo>
                  <a:lnTo>
                    <a:pt x="22" y="0"/>
                  </a:lnTo>
                  <a:lnTo>
                    <a:pt x="4" y="18"/>
                  </a:lnTo>
                  <a:lnTo>
                    <a:pt x="4" y="16"/>
                  </a:lnTo>
                  <a:lnTo>
                    <a:pt x="22" y="34"/>
                  </a:lnTo>
                  <a:lnTo>
                    <a:pt x="18" y="34"/>
                  </a:lnTo>
                  <a:lnTo>
                    <a:pt x="38"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6" name="Freeform 439"/>
            <p:cNvSpPr>
              <a:spLocks/>
            </p:cNvSpPr>
            <p:nvPr/>
          </p:nvSpPr>
          <p:spPr bwMode="auto">
            <a:xfrm>
              <a:off x="1713" y="2232"/>
              <a:ext cx="18" cy="22"/>
            </a:xfrm>
            <a:custGeom>
              <a:avLst/>
              <a:gdLst>
                <a:gd name="T0" fmla="*/ 2 w 18"/>
                <a:gd name="T1" fmla="*/ 0 h 22"/>
                <a:gd name="T2" fmla="*/ 0 w 18"/>
                <a:gd name="T3" fmla="*/ 4 h 22"/>
                <a:gd name="T4" fmla="*/ 16 w 18"/>
                <a:gd name="T5" fmla="*/ 22 h 22"/>
                <a:gd name="T6" fmla="*/ 18 w 18"/>
                <a:gd name="T7" fmla="*/ 20 h 22"/>
                <a:gd name="T8" fmla="*/ 4 w 18"/>
                <a:gd name="T9" fmla="*/ 2 h 22"/>
                <a:gd name="T10" fmla="*/ 2 w 18"/>
                <a:gd name="T11" fmla="*/ 0 h 22"/>
                <a:gd name="T12" fmla="*/ 4 w 18"/>
                <a:gd name="T13" fmla="*/ 2 h 22"/>
                <a:gd name="T14" fmla="*/ 2 w 18"/>
                <a:gd name="T15" fmla="*/ 0 h 22"/>
                <a:gd name="T16" fmla="*/ 2 w 18"/>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2" y="0"/>
                  </a:moveTo>
                  <a:lnTo>
                    <a:pt x="0" y="4"/>
                  </a:lnTo>
                  <a:lnTo>
                    <a:pt x="16" y="22"/>
                  </a:lnTo>
                  <a:lnTo>
                    <a:pt x="18" y="20"/>
                  </a:lnTo>
                  <a:lnTo>
                    <a:pt x="4" y="2"/>
                  </a:lnTo>
                  <a:lnTo>
                    <a:pt x="2" y="0"/>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7" name="Freeform 440"/>
            <p:cNvSpPr>
              <a:spLocks/>
            </p:cNvSpPr>
            <p:nvPr/>
          </p:nvSpPr>
          <p:spPr bwMode="auto">
            <a:xfrm>
              <a:off x="1711" y="2232"/>
              <a:ext cx="4" cy="4"/>
            </a:xfrm>
            <a:custGeom>
              <a:avLst/>
              <a:gdLst>
                <a:gd name="T0" fmla="*/ 0 w 4"/>
                <a:gd name="T1" fmla="*/ 2 h 4"/>
                <a:gd name="T2" fmla="*/ 0 w 4"/>
                <a:gd name="T3" fmla="*/ 4 h 4"/>
                <a:gd name="T4" fmla="*/ 4 w 4"/>
                <a:gd name="T5" fmla="*/ 4 h 4"/>
                <a:gd name="T6" fmla="*/ 4 w 4"/>
                <a:gd name="T7" fmla="*/ 0 h 4"/>
                <a:gd name="T8" fmla="*/ 0 w 4"/>
                <a:gd name="T9" fmla="*/ 0 h 4"/>
                <a:gd name="T10" fmla="*/ 0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2"/>
                  </a:moveTo>
                  <a:lnTo>
                    <a:pt x="0" y="4"/>
                  </a:lnTo>
                  <a:lnTo>
                    <a:pt x="4" y="4"/>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8" name="Freeform 441"/>
            <p:cNvSpPr>
              <a:spLocks/>
            </p:cNvSpPr>
            <p:nvPr/>
          </p:nvSpPr>
          <p:spPr bwMode="auto">
            <a:xfrm>
              <a:off x="1711" y="2230"/>
              <a:ext cx="4" cy="6"/>
            </a:xfrm>
            <a:custGeom>
              <a:avLst/>
              <a:gdLst>
                <a:gd name="T0" fmla="*/ 4 w 4"/>
                <a:gd name="T1" fmla="*/ 2 h 6"/>
                <a:gd name="T2" fmla="*/ 2 w 4"/>
                <a:gd name="T3" fmla="*/ 0 h 6"/>
                <a:gd name="T4" fmla="*/ 0 w 4"/>
                <a:gd name="T5" fmla="*/ 4 h 6"/>
                <a:gd name="T6" fmla="*/ 2 w 4"/>
                <a:gd name="T7" fmla="*/ 6 h 6"/>
                <a:gd name="T8" fmla="*/ 4 w 4"/>
                <a:gd name="T9" fmla="*/ 2 h 6"/>
                <a:gd name="T10" fmla="*/ 4 w 4"/>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6">
                  <a:moveTo>
                    <a:pt x="4" y="2"/>
                  </a:moveTo>
                  <a:lnTo>
                    <a:pt x="2" y="0"/>
                  </a:lnTo>
                  <a:lnTo>
                    <a:pt x="0" y="4"/>
                  </a:lnTo>
                  <a:lnTo>
                    <a:pt x="2" y="6"/>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19" name="Freeform 442"/>
            <p:cNvSpPr>
              <a:spLocks/>
            </p:cNvSpPr>
            <p:nvPr/>
          </p:nvSpPr>
          <p:spPr bwMode="auto">
            <a:xfrm>
              <a:off x="1713" y="2214"/>
              <a:ext cx="18" cy="18"/>
            </a:xfrm>
            <a:custGeom>
              <a:avLst/>
              <a:gdLst>
                <a:gd name="T0" fmla="*/ 16 w 18"/>
                <a:gd name="T1" fmla="*/ 0 h 18"/>
                <a:gd name="T2" fmla="*/ 16 w 18"/>
                <a:gd name="T3" fmla="*/ 2 h 18"/>
                <a:gd name="T4" fmla="*/ 0 w 18"/>
                <a:gd name="T5" fmla="*/ 16 h 18"/>
                <a:gd name="T6" fmla="*/ 2 w 18"/>
                <a:gd name="T7" fmla="*/ 18 h 18"/>
                <a:gd name="T8" fmla="*/ 18 w 18"/>
                <a:gd name="T9" fmla="*/ 5 h 18"/>
                <a:gd name="T10" fmla="*/ 16 w 1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16" y="0"/>
                  </a:moveTo>
                  <a:lnTo>
                    <a:pt x="16" y="2"/>
                  </a:lnTo>
                  <a:lnTo>
                    <a:pt x="0" y="16"/>
                  </a:lnTo>
                  <a:lnTo>
                    <a:pt x="2" y="18"/>
                  </a:lnTo>
                  <a:lnTo>
                    <a:pt x="18" y="5"/>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0" name="Freeform 443"/>
            <p:cNvSpPr>
              <a:spLocks/>
            </p:cNvSpPr>
            <p:nvPr/>
          </p:nvSpPr>
          <p:spPr bwMode="auto">
            <a:xfrm>
              <a:off x="1729" y="2214"/>
              <a:ext cx="6" cy="5"/>
            </a:xfrm>
            <a:custGeom>
              <a:avLst/>
              <a:gdLst>
                <a:gd name="T0" fmla="*/ 6 w 6"/>
                <a:gd name="T1" fmla="*/ 0 h 5"/>
                <a:gd name="T2" fmla="*/ 4 w 6"/>
                <a:gd name="T3" fmla="*/ 0 h 5"/>
                <a:gd name="T4" fmla="*/ 0 w 6"/>
                <a:gd name="T5" fmla="*/ 0 h 5"/>
                <a:gd name="T6" fmla="*/ 0 w 6"/>
                <a:gd name="T7" fmla="*/ 5 h 5"/>
                <a:gd name="T8" fmla="*/ 4 w 6"/>
                <a:gd name="T9" fmla="*/ 5 h 5"/>
                <a:gd name="T10" fmla="*/ 6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6" y="0"/>
                  </a:moveTo>
                  <a:lnTo>
                    <a:pt x="4" y="0"/>
                  </a:lnTo>
                  <a:lnTo>
                    <a:pt x="0" y="0"/>
                  </a:lnTo>
                  <a:lnTo>
                    <a:pt x="0" y="5"/>
                  </a:lnTo>
                  <a:lnTo>
                    <a:pt x="4" y="5"/>
                  </a:lnTo>
                  <a:lnTo>
                    <a:pt x="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1" name="Freeform 444"/>
            <p:cNvSpPr>
              <a:spLocks/>
            </p:cNvSpPr>
            <p:nvPr/>
          </p:nvSpPr>
          <p:spPr bwMode="auto">
            <a:xfrm>
              <a:off x="1733" y="2214"/>
              <a:ext cx="20" cy="18"/>
            </a:xfrm>
            <a:custGeom>
              <a:avLst/>
              <a:gdLst>
                <a:gd name="T0" fmla="*/ 20 w 20"/>
                <a:gd name="T1" fmla="*/ 18 h 18"/>
                <a:gd name="T2" fmla="*/ 20 w 20"/>
                <a:gd name="T3" fmla="*/ 16 h 18"/>
                <a:gd name="T4" fmla="*/ 2 w 20"/>
                <a:gd name="T5" fmla="*/ 0 h 18"/>
                <a:gd name="T6" fmla="*/ 0 w 20"/>
                <a:gd name="T7" fmla="*/ 5 h 18"/>
                <a:gd name="T8" fmla="*/ 18 w 20"/>
                <a:gd name="T9" fmla="*/ 18 h 18"/>
                <a:gd name="T10" fmla="*/ 20 w 20"/>
                <a:gd name="T11" fmla="*/ 18 h 18"/>
                <a:gd name="T12" fmla="*/ 20 w 20"/>
                <a:gd name="T13" fmla="*/ 18 h 18"/>
                <a:gd name="T14" fmla="*/ 20 w 20"/>
                <a:gd name="T15" fmla="*/ 16 h 18"/>
                <a:gd name="T16" fmla="*/ 20 w 20"/>
                <a:gd name="T17" fmla="*/ 16 h 18"/>
                <a:gd name="T18" fmla="*/ 20 w 20"/>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18"/>
                  </a:moveTo>
                  <a:lnTo>
                    <a:pt x="20" y="16"/>
                  </a:lnTo>
                  <a:lnTo>
                    <a:pt x="2" y="0"/>
                  </a:lnTo>
                  <a:lnTo>
                    <a:pt x="0" y="5"/>
                  </a:lnTo>
                  <a:lnTo>
                    <a:pt x="18" y="18"/>
                  </a:lnTo>
                  <a:lnTo>
                    <a:pt x="20" y="18"/>
                  </a:lnTo>
                  <a:lnTo>
                    <a:pt x="20" y="16"/>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2" name="Freeform 445"/>
            <p:cNvSpPr>
              <a:spLocks/>
            </p:cNvSpPr>
            <p:nvPr/>
          </p:nvSpPr>
          <p:spPr bwMode="auto">
            <a:xfrm>
              <a:off x="1749" y="2232"/>
              <a:ext cx="4" cy="4"/>
            </a:xfrm>
            <a:custGeom>
              <a:avLst/>
              <a:gdLst>
                <a:gd name="T0" fmla="*/ 4 w 4"/>
                <a:gd name="T1" fmla="*/ 4 h 4"/>
                <a:gd name="T2" fmla="*/ 4 w 4"/>
                <a:gd name="T3" fmla="*/ 2 h 4"/>
                <a:gd name="T4" fmla="*/ 4 w 4"/>
                <a:gd name="T5" fmla="*/ 0 h 4"/>
                <a:gd name="T6" fmla="*/ 0 w 4"/>
                <a:gd name="T7" fmla="*/ 0 h 4"/>
                <a:gd name="T8" fmla="*/ 0 w 4"/>
                <a:gd name="T9" fmla="*/ 2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4" y="2"/>
                  </a:lnTo>
                  <a:lnTo>
                    <a:pt x="4" y="0"/>
                  </a:lnTo>
                  <a:lnTo>
                    <a:pt x="0" y="0"/>
                  </a:lnTo>
                  <a:lnTo>
                    <a:pt x="0" y="2"/>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3" name="Freeform 447"/>
            <p:cNvSpPr>
              <a:spLocks/>
            </p:cNvSpPr>
            <p:nvPr/>
          </p:nvSpPr>
          <p:spPr bwMode="auto">
            <a:xfrm>
              <a:off x="1731" y="2234"/>
              <a:ext cx="22" cy="20"/>
            </a:xfrm>
            <a:custGeom>
              <a:avLst/>
              <a:gdLst>
                <a:gd name="T0" fmla="*/ 2 w 22"/>
                <a:gd name="T1" fmla="*/ 20 h 20"/>
                <a:gd name="T2" fmla="*/ 4 w 22"/>
                <a:gd name="T3" fmla="*/ 20 h 20"/>
                <a:gd name="T4" fmla="*/ 22 w 22"/>
                <a:gd name="T5" fmla="*/ 2 h 20"/>
                <a:gd name="T6" fmla="*/ 20 w 22"/>
                <a:gd name="T7" fmla="*/ 0 h 20"/>
                <a:gd name="T8" fmla="*/ 0 w 22"/>
                <a:gd name="T9" fmla="*/ 18 h 20"/>
                <a:gd name="T10" fmla="*/ 2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20"/>
                  </a:moveTo>
                  <a:lnTo>
                    <a:pt x="4" y="20"/>
                  </a:lnTo>
                  <a:lnTo>
                    <a:pt x="22" y="2"/>
                  </a:lnTo>
                  <a:lnTo>
                    <a:pt x="20"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4" name="Freeform 448"/>
            <p:cNvSpPr>
              <a:spLocks/>
            </p:cNvSpPr>
            <p:nvPr/>
          </p:nvSpPr>
          <p:spPr bwMode="auto">
            <a:xfrm>
              <a:off x="1746" y="2232"/>
              <a:ext cx="3" cy="4"/>
            </a:xfrm>
            <a:custGeom>
              <a:avLst/>
              <a:gdLst>
                <a:gd name="T0" fmla="*/ 0 w 3"/>
                <a:gd name="T1" fmla="*/ 4 h 4"/>
                <a:gd name="T2" fmla="*/ 3 w 3"/>
                <a:gd name="T3" fmla="*/ 2 h 4"/>
                <a:gd name="T4" fmla="*/ 3 w 3"/>
                <a:gd name="T5" fmla="*/ 0 h 4"/>
                <a:gd name="T6" fmla="*/ 0 w 3"/>
                <a:gd name="T7" fmla="*/ 0 h 4"/>
                <a:gd name="T8" fmla="*/ 0 w 3"/>
                <a:gd name="T9" fmla="*/ 2 h 4"/>
                <a:gd name="T10" fmla="*/ 0 w 3"/>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0" y="4"/>
                  </a:moveTo>
                  <a:lnTo>
                    <a:pt x="3" y="2"/>
                  </a:lnTo>
                  <a:lnTo>
                    <a:pt x="3"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5" name="Freeform 449"/>
            <p:cNvSpPr>
              <a:spLocks/>
            </p:cNvSpPr>
            <p:nvPr/>
          </p:nvSpPr>
          <p:spPr bwMode="auto">
            <a:xfrm>
              <a:off x="1729" y="2214"/>
              <a:ext cx="20" cy="22"/>
            </a:xfrm>
            <a:custGeom>
              <a:avLst/>
              <a:gdLst>
                <a:gd name="T0" fmla="*/ 0 w 20"/>
                <a:gd name="T1" fmla="*/ 0 h 22"/>
                <a:gd name="T2" fmla="*/ 0 w 20"/>
                <a:gd name="T3" fmla="*/ 5 h 22"/>
                <a:gd name="T4" fmla="*/ 17 w 20"/>
                <a:gd name="T5" fmla="*/ 22 h 22"/>
                <a:gd name="T6" fmla="*/ 20 w 20"/>
                <a:gd name="T7" fmla="*/ 20 h 22"/>
                <a:gd name="T8" fmla="*/ 2 w 20"/>
                <a:gd name="T9" fmla="*/ 2 h 22"/>
                <a:gd name="T10" fmla="*/ 0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0"/>
                  </a:moveTo>
                  <a:lnTo>
                    <a:pt x="0" y="5"/>
                  </a:lnTo>
                  <a:lnTo>
                    <a:pt x="17" y="22"/>
                  </a:lnTo>
                  <a:lnTo>
                    <a:pt x="20" y="20"/>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6" name="Freeform 450"/>
            <p:cNvSpPr>
              <a:spLocks/>
            </p:cNvSpPr>
            <p:nvPr/>
          </p:nvSpPr>
          <p:spPr bwMode="auto">
            <a:xfrm>
              <a:off x="1729" y="2214"/>
              <a:ext cx="6" cy="5"/>
            </a:xfrm>
            <a:custGeom>
              <a:avLst/>
              <a:gdLst>
                <a:gd name="T0" fmla="*/ 6 w 6"/>
                <a:gd name="T1" fmla="*/ 5 h 5"/>
                <a:gd name="T2" fmla="*/ 4 w 6"/>
                <a:gd name="T3" fmla="*/ 0 h 5"/>
                <a:gd name="T4" fmla="*/ 0 w 6"/>
                <a:gd name="T5" fmla="*/ 0 h 5"/>
                <a:gd name="T6" fmla="*/ 0 w 6"/>
                <a:gd name="T7" fmla="*/ 5 h 5"/>
                <a:gd name="T8" fmla="*/ 4 w 6"/>
                <a:gd name="T9" fmla="*/ 5 h 5"/>
                <a:gd name="T10" fmla="*/ 6 w 6"/>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6" y="5"/>
                  </a:moveTo>
                  <a:lnTo>
                    <a:pt x="4" y="0"/>
                  </a:lnTo>
                  <a:lnTo>
                    <a:pt x="0" y="0"/>
                  </a:lnTo>
                  <a:lnTo>
                    <a:pt x="0" y="5"/>
                  </a:lnTo>
                  <a:lnTo>
                    <a:pt x="4" y="5"/>
                  </a:lnTo>
                  <a:lnTo>
                    <a:pt x="6"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7" name="Freeform 451"/>
            <p:cNvSpPr>
              <a:spLocks/>
            </p:cNvSpPr>
            <p:nvPr/>
          </p:nvSpPr>
          <p:spPr bwMode="auto">
            <a:xfrm>
              <a:off x="1713" y="2216"/>
              <a:ext cx="22" cy="20"/>
            </a:xfrm>
            <a:custGeom>
              <a:avLst/>
              <a:gdLst>
                <a:gd name="T0" fmla="*/ 0 w 22"/>
                <a:gd name="T1" fmla="*/ 18 h 20"/>
                <a:gd name="T2" fmla="*/ 2 w 22"/>
                <a:gd name="T3" fmla="*/ 20 h 20"/>
                <a:gd name="T4" fmla="*/ 22 w 22"/>
                <a:gd name="T5" fmla="*/ 3 h 20"/>
                <a:gd name="T6" fmla="*/ 18 w 22"/>
                <a:gd name="T7" fmla="*/ 0 h 20"/>
                <a:gd name="T8" fmla="*/ 0 w 22"/>
                <a:gd name="T9" fmla="*/ 18 h 20"/>
                <a:gd name="T10" fmla="*/ 0 w 22"/>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18"/>
                  </a:moveTo>
                  <a:lnTo>
                    <a:pt x="2" y="20"/>
                  </a:lnTo>
                  <a:lnTo>
                    <a:pt x="22" y="3"/>
                  </a:lnTo>
                  <a:lnTo>
                    <a:pt x="18"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8" name="Freeform 452"/>
            <p:cNvSpPr>
              <a:spLocks/>
            </p:cNvSpPr>
            <p:nvPr/>
          </p:nvSpPr>
          <p:spPr bwMode="auto">
            <a:xfrm>
              <a:off x="1713" y="2230"/>
              <a:ext cx="4" cy="4"/>
            </a:xfrm>
            <a:custGeom>
              <a:avLst/>
              <a:gdLst>
                <a:gd name="T0" fmla="*/ 2 w 4"/>
                <a:gd name="T1" fmla="*/ 0 h 4"/>
                <a:gd name="T2" fmla="*/ 0 w 4"/>
                <a:gd name="T3" fmla="*/ 2 h 4"/>
                <a:gd name="T4" fmla="*/ 0 w 4"/>
                <a:gd name="T5" fmla="*/ 4 h 4"/>
                <a:gd name="T6" fmla="*/ 4 w 4"/>
                <a:gd name="T7" fmla="*/ 4 h 4"/>
                <a:gd name="T8" fmla="*/ 4 w 4"/>
                <a:gd name="T9" fmla="*/ 2 h 4"/>
                <a:gd name="T10" fmla="*/ 2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0"/>
                  </a:moveTo>
                  <a:lnTo>
                    <a:pt x="0" y="2"/>
                  </a:lnTo>
                  <a:lnTo>
                    <a:pt x="0" y="4"/>
                  </a:lnTo>
                  <a:lnTo>
                    <a:pt x="4" y="4"/>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29" name="Freeform 453"/>
            <p:cNvSpPr>
              <a:spLocks/>
            </p:cNvSpPr>
            <p:nvPr/>
          </p:nvSpPr>
          <p:spPr bwMode="auto">
            <a:xfrm>
              <a:off x="1713" y="2230"/>
              <a:ext cx="22" cy="22"/>
            </a:xfrm>
            <a:custGeom>
              <a:avLst/>
              <a:gdLst>
                <a:gd name="T0" fmla="*/ 20 w 22"/>
                <a:gd name="T1" fmla="*/ 22 h 22"/>
                <a:gd name="T2" fmla="*/ 22 w 22"/>
                <a:gd name="T3" fmla="*/ 17 h 22"/>
                <a:gd name="T4" fmla="*/ 2 w 22"/>
                <a:gd name="T5" fmla="*/ 0 h 22"/>
                <a:gd name="T6" fmla="*/ 0 w 22"/>
                <a:gd name="T7" fmla="*/ 2 h 22"/>
                <a:gd name="T8" fmla="*/ 18 w 22"/>
                <a:gd name="T9" fmla="*/ 20 h 22"/>
                <a:gd name="T10" fmla="*/ 20 w 22"/>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0" y="22"/>
                  </a:moveTo>
                  <a:lnTo>
                    <a:pt x="22" y="17"/>
                  </a:lnTo>
                  <a:lnTo>
                    <a:pt x="2" y="0"/>
                  </a:lnTo>
                  <a:lnTo>
                    <a:pt x="0" y="2"/>
                  </a:lnTo>
                  <a:lnTo>
                    <a:pt x="18" y="20"/>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0" name="Freeform 454"/>
            <p:cNvSpPr>
              <a:spLocks/>
            </p:cNvSpPr>
            <p:nvPr/>
          </p:nvSpPr>
          <p:spPr bwMode="auto">
            <a:xfrm>
              <a:off x="1729" y="2247"/>
              <a:ext cx="4" cy="5"/>
            </a:xfrm>
            <a:custGeom>
              <a:avLst/>
              <a:gdLst>
                <a:gd name="T0" fmla="*/ 0 w 4"/>
                <a:gd name="T1" fmla="*/ 0 h 5"/>
                <a:gd name="T2" fmla="*/ 0 w 4"/>
                <a:gd name="T3" fmla="*/ 5 h 5"/>
                <a:gd name="T4" fmla="*/ 4 w 4"/>
                <a:gd name="T5" fmla="*/ 5 h 5"/>
                <a:gd name="T6" fmla="*/ 4 w 4"/>
                <a:gd name="T7" fmla="*/ 0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0" y="5"/>
                  </a:lnTo>
                  <a:lnTo>
                    <a:pt x="4" y="5"/>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1" name="Freeform 455"/>
            <p:cNvSpPr>
              <a:spLocks/>
            </p:cNvSpPr>
            <p:nvPr/>
          </p:nvSpPr>
          <p:spPr bwMode="auto">
            <a:xfrm>
              <a:off x="1729" y="2230"/>
              <a:ext cx="20" cy="20"/>
            </a:xfrm>
            <a:custGeom>
              <a:avLst/>
              <a:gdLst>
                <a:gd name="T0" fmla="*/ 20 w 20"/>
                <a:gd name="T1" fmla="*/ 2 h 20"/>
                <a:gd name="T2" fmla="*/ 17 w 20"/>
                <a:gd name="T3" fmla="*/ 0 h 20"/>
                <a:gd name="T4" fmla="*/ 0 w 20"/>
                <a:gd name="T5" fmla="*/ 17 h 20"/>
                <a:gd name="T6" fmla="*/ 2 w 20"/>
                <a:gd name="T7" fmla="*/ 20 h 20"/>
                <a:gd name="T8" fmla="*/ 20 w 20"/>
                <a:gd name="T9" fmla="*/ 2 h 20"/>
                <a:gd name="T10" fmla="*/ 20 w 20"/>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
                  </a:moveTo>
                  <a:lnTo>
                    <a:pt x="17" y="0"/>
                  </a:lnTo>
                  <a:lnTo>
                    <a:pt x="0" y="17"/>
                  </a:lnTo>
                  <a:lnTo>
                    <a:pt x="2" y="20"/>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2" name="Freeform 456"/>
            <p:cNvSpPr>
              <a:spLocks/>
            </p:cNvSpPr>
            <p:nvPr/>
          </p:nvSpPr>
          <p:spPr bwMode="auto">
            <a:xfrm>
              <a:off x="1749" y="2205"/>
              <a:ext cx="31" cy="34"/>
            </a:xfrm>
            <a:custGeom>
              <a:avLst/>
              <a:gdLst>
                <a:gd name="T0" fmla="*/ 13 w 31"/>
                <a:gd name="T1" fmla="*/ 34 h 34"/>
                <a:gd name="T2" fmla="*/ 0 w 31"/>
                <a:gd name="T3" fmla="*/ 16 h 34"/>
                <a:gd name="T4" fmla="*/ 13 w 31"/>
                <a:gd name="T5" fmla="*/ 0 h 34"/>
                <a:gd name="T6" fmla="*/ 31 w 31"/>
                <a:gd name="T7" fmla="*/ 16 h 34"/>
                <a:gd name="T8" fmla="*/ 13 w 31"/>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4">
                  <a:moveTo>
                    <a:pt x="13" y="34"/>
                  </a:moveTo>
                  <a:lnTo>
                    <a:pt x="0" y="16"/>
                  </a:lnTo>
                  <a:lnTo>
                    <a:pt x="13" y="0"/>
                  </a:lnTo>
                  <a:lnTo>
                    <a:pt x="31" y="16"/>
                  </a:lnTo>
                  <a:lnTo>
                    <a:pt x="13"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3" name="Freeform 457"/>
            <p:cNvSpPr>
              <a:spLocks noEditPoints="1"/>
            </p:cNvSpPr>
            <p:nvPr/>
          </p:nvSpPr>
          <p:spPr bwMode="auto">
            <a:xfrm>
              <a:off x="1744" y="2203"/>
              <a:ext cx="36" cy="36"/>
            </a:xfrm>
            <a:custGeom>
              <a:avLst/>
              <a:gdLst>
                <a:gd name="T0" fmla="*/ 22 w 36"/>
                <a:gd name="T1" fmla="*/ 36 h 36"/>
                <a:gd name="T2" fmla="*/ 18 w 36"/>
                <a:gd name="T3" fmla="*/ 36 h 36"/>
                <a:gd name="T4" fmla="*/ 0 w 36"/>
                <a:gd name="T5" fmla="*/ 20 h 36"/>
                <a:gd name="T6" fmla="*/ 0 w 36"/>
                <a:gd name="T7" fmla="*/ 18 h 36"/>
                <a:gd name="T8" fmla="*/ 18 w 36"/>
                <a:gd name="T9" fmla="*/ 0 h 36"/>
                <a:gd name="T10" fmla="*/ 22 w 36"/>
                <a:gd name="T11" fmla="*/ 0 h 36"/>
                <a:gd name="T12" fmla="*/ 36 w 36"/>
                <a:gd name="T13" fmla="*/ 18 h 36"/>
                <a:gd name="T14" fmla="*/ 36 w 36"/>
                <a:gd name="T15" fmla="*/ 20 h 36"/>
                <a:gd name="T16" fmla="*/ 22 w 36"/>
                <a:gd name="T17" fmla="*/ 36 h 36"/>
                <a:gd name="T18" fmla="*/ 36 w 36"/>
                <a:gd name="T19" fmla="*/ 18 h 36"/>
                <a:gd name="T20" fmla="*/ 36 w 36"/>
                <a:gd name="T21" fmla="*/ 20 h 36"/>
                <a:gd name="T22" fmla="*/ 18 w 36"/>
                <a:gd name="T23" fmla="*/ 2 h 36"/>
                <a:gd name="T24" fmla="*/ 22 w 36"/>
                <a:gd name="T25" fmla="*/ 2 h 36"/>
                <a:gd name="T26" fmla="*/ 5 w 36"/>
                <a:gd name="T27" fmla="*/ 20 h 36"/>
                <a:gd name="T28" fmla="*/ 5 w 36"/>
                <a:gd name="T29" fmla="*/ 18 h 36"/>
                <a:gd name="T30" fmla="*/ 22 w 36"/>
                <a:gd name="T31" fmla="*/ 36 h 36"/>
                <a:gd name="T32" fmla="*/ 18 w 36"/>
                <a:gd name="T33" fmla="*/ 36 h 36"/>
                <a:gd name="T34" fmla="*/ 36 w 36"/>
                <a:gd name="T35" fmla="*/ 18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6">
                  <a:moveTo>
                    <a:pt x="22" y="36"/>
                  </a:moveTo>
                  <a:lnTo>
                    <a:pt x="18" y="36"/>
                  </a:lnTo>
                  <a:lnTo>
                    <a:pt x="0" y="20"/>
                  </a:lnTo>
                  <a:lnTo>
                    <a:pt x="0" y="18"/>
                  </a:lnTo>
                  <a:lnTo>
                    <a:pt x="18" y="0"/>
                  </a:lnTo>
                  <a:lnTo>
                    <a:pt x="22" y="0"/>
                  </a:lnTo>
                  <a:lnTo>
                    <a:pt x="36" y="18"/>
                  </a:lnTo>
                  <a:lnTo>
                    <a:pt x="36" y="20"/>
                  </a:lnTo>
                  <a:lnTo>
                    <a:pt x="22" y="36"/>
                  </a:lnTo>
                  <a:close/>
                  <a:moveTo>
                    <a:pt x="36" y="18"/>
                  </a:moveTo>
                  <a:lnTo>
                    <a:pt x="36" y="20"/>
                  </a:lnTo>
                  <a:lnTo>
                    <a:pt x="18" y="2"/>
                  </a:lnTo>
                  <a:lnTo>
                    <a:pt x="22" y="2"/>
                  </a:lnTo>
                  <a:lnTo>
                    <a:pt x="5" y="20"/>
                  </a:lnTo>
                  <a:lnTo>
                    <a:pt x="5" y="18"/>
                  </a:lnTo>
                  <a:lnTo>
                    <a:pt x="22" y="36"/>
                  </a:lnTo>
                  <a:lnTo>
                    <a:pt x="18" y="36"/>
                  </a:lnTo>
                  <a:lnTo>
                    <a:pt x="36"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4" name="Freeform 458"/>
            <p:cNvSpPr>
              <a:spLocks/>
            </p:cNvSpPr>
            <p:nvPr/>
          </p:nvSpPr>
          <p:spPr bwMode="auto">
            <a:xfrm>
              <a:off x="1762" y="2236"/>
              <a:ext cx="4" cy="5"/>
            </a:xfrm>
            <a:custGeom>
              <a:avLst/>
              <a:gdLst>
                <a:gd name="T0" fmla="*/ 0 w 4"/>
                <a:gd name="T1" fmla="*/ 3 h 5"/>
                <a:gd name="T2" fmla="*/ 0 w 4"/>
                <a:gd name="T3" fmla="*/ 5 h 5"/>
                <a:gd name="T4" fmla="*/ 4 w 4"/>
                <a:gd name="T5" fmla="*/ 5 h 5"/>
                <a:gd name="T6" fmla="*/ 4 w 4"/>
                <a:gd name="T7" fmla="*/ 0 h 5"/>
                <a:gd name="T8" fmla="*/ 0 w 4"/>
                <a:gd name="T9" fmla="*/ 0 h 5"/>
                <a:gd name="T10" fmla="*/ 0 w 4"/>
                <a:gd name="T11" fmla="*/ 3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3"/>
                  </a:moveTo>
                  <a:lnTo>
                    <a:pt x="0" y="5"/>
                  </a:lnTo>
                  <a:lnTo>
                    <a:pt x="4" y="5"/>
                  </a:lnTo>
                  <a:lnTo>
                    <a:pt x="4"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5" name="Freeform 459"/>
            <p:cNvSpPr>
              <a:spLocks/>
            </p:cNvSpPr>
            <p:nvPr/>
          </p:nvSpPr>
          <p:spPr bwMode="auto">
            <a:xfrm>
              <a:off x="1742" y="2223"/>
              <a:ext cx="22" cy="16"/>
            </a:xfrm>
            <a:custGeom>
              <a:avLst/>
              <a:gdLst>
                <a:gd name="T0" fmla="*/ 0 w 22"/>
                <a:gd name="T1" fmla="*/ 0 h 16"/>
                <a:gd name="T2" fmla="*/ 0 w 22"/>
                <a:gd name="T3" fmla="*/ 2 h 16"/>
                <a:gd name="T4" fmla="*/ 20 w 22"/>
                <a:gd name="T5" fmla="*/ 16 h 16"/>
                <a:gd name="T6" fmla="*/ 22 w 22"/>
                <a:gd name="T7" fmla="*/ 13 h 16"/>
                <a:gd name="T8" fmla="*/ 2 w 22"/>
                <a:gd name="T9" fmla="*/ 0 h 16"/>
                <a:gd name="T10" fmla="*/ 0 w 22"/>
                <a:gd name="T11" fmla="*/ 0 h 16"/>
                <a:gd name="T12" fmla="*/ 0 w 22"/>
                <a:gd name="T13" fmla="*/ 0 h 16"/>
                <a:gd name="T14" fmla="*/ 0 w 22"/>
                <a:gd name="T15" fmla="*/ 2 h 16"/>
                <a:gd name="T16" fmla="*/ 0 w 22"/>
                <a:gd name="T17" fmla="*/ 2 h 16"/>
                <a:gd name="T18" fmla="*/ 0 w 22"/>
                <a:gd name="T19" fmla="*/ 0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6">
                  <a:moveTo>
                    <a:pt x="0" y="0"/>
                  </a:moveTo>
                  <a:lnTo>
                    <a:pt x="0" y="2"/>
                  </a:lnTo>
                  <a:lnTo>
                    <a:pt x="20" y="16"/>
                  </a:lnTo>
                  <a:lnTo>
                    <a:pt x="22" y="13"/>
                  </a:lnTo>
                  <a:lnTo>
                    <a:pt x="2"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6" name="Freeform 460"/>
            <p:cNvSpPr>
              <a:spLocks/>
            </p:cNvSpPr>
            <p:nvPr/>
          </p:nvSpPr>
          <p:spPr bwMode="auto">
            <a:xfrm>
              <a:off x="1742" y="2219"/>
              <a:ext cx="4" cy="4"/>
            </a:xfrm>
            <a:custGeom>
              <a:avLst/>
              <a:gdLst>
                <a:gd name="T0" fmla="*/ 0 w 4"/>
                <a:gd name="T1" fmla="*/ 0 h 4"/>
                <a:gd name="T2" fmla="*/ 0 w 4"/>
                <a:gd name="T3" fmla="*/ 2 h 4"/>
                <a:gd name="T4" fmla="*/ 0 w 4"/>
                <a:gd name="T5" fmla="*/ 4 h 4"/>
                <a:gd name="T6" fmla="*/ 4 w 4"/>
                <a:gd name="T7" fmla="*/ 4 h 4"/>
                <a:gd name="T8" fmla="*/ 4 w 4"/>
                <a:gd name="T9" fmla="*/ 2 h 4"/>
                <a:gd name="T10" fmla="*/ 0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0"/>
                  </a:moveTo>
                  <a:lnTo>
                    <a:pt x="0" y="2"/>
                  </a:lnTo>
                  <a:lnTo>
                    <a:pt x="0" y="4"/>
                  </a:lnTo>
                  <a:lnTo>
                    <a:pt x="4" y="4"/>
                  </a:lnTo>
                  <a:lnTo>
                    <a:pt x="4"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7" name="Freeform 462"/>
            <p:cNvSpPr>
              <a:spLocks/>
            </p:cNvSpPr>
            <p:nvPr/>
          </p:nvSpPr>
          <p:spPr bwMode="auto">
            <a:xfrm>
              <a:off x="1742" y="2201"/>
              <a:ext cx="22" cy="20"/>
            </a:xfrm>
            <a:custGeom>
              <a:avLst/>
              <a:gdLst>
                <a:gd name="T0" fmla="*/ 20 w 22"/>
                <a:gd name="T1" fmla="*/ 0 h 20"/>
                <a:gd name="T2" fmla="*/ 18 w 22"/>
                <a:gd name="T3" fmla="*/ 0 h 20"/>
                <a:gd name="T4" fmla="*/ 0 w 22"/>
                <a:gd name="T5" fmla="*/ 18 h 20"/>
                <a:gd name="T6" fmla="*/ 2 w 22"/>
                <a:gd name="T7" fmla="*/ 20 h 20"/>
                <a:gd name="T8" fmla="*/ 22 w 22"/>
                <a:gd name="T9" fmla="*/ 2 h 20"/>
                <a:gd name="T10" fmla="*/ 20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0" y="0"/>
                  </a:moveTo>
                  <a:lnTo>
                    <a:pt x="18" y="0"/>
                  </a:lnTo>
                  <a:lnTo>
                    <a:pt x="0" y="18"/>
                  </a:lnTo>
                  <a:lnTo>
                    <a:pt x="2" y="20"/>
                  </a:lnTo>
                  <a:lnTo>
                    <a:pt x="22"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8" name="Freeform 463"/>
            <p:cNvSpPr>
              <a:spLocks/>
            </p:cNvSpPr>
            <p:nvPr/>
          </p:nvSpPr>
          <p:spPr bwMode="auto">
            <a:xfrm>
              <a:off x="1762" y="2201"/>
              <a:ext cx="4" cy="2"/>
            </a:xfrm>
            <a:custGeom>
              <a:avLst/>
              <a:gdLst>
                <a:gd name="T0" fmla="*/ 4 w 4"/>
                <a:gd name="T1" fmla="*/ 0 h 2"/>
                <a:gd name="T2" fmla="*/ 4 w 4"/>
                <a:gd name="T3" fmla="*/ 0 h 2"/>
                <a:gd name="T4" fmla="*/ 0 w 4"/>
                <a:gd name="T5" fmla="*/ 0 h 2"/>
                <a:gd name="T6" fmla="*/ 0 w 4"/>
                <a:gd name="T7" fmla="*/ 2 h 2"/>
                <a:gd name="T8" fmla="*/ 4 w 4"/>
                <a:gd name="T9" fmla="*/ 2 h 2"/>
                <a:gd name="T10" fmla="*/ 4 w 4"/>
                <a:gd name="T11" fmla="*/ 0 h 2"/>
                <a:gd name="T12" fmla="*/ 4 w 4"/>
                <a:gd name="T13" fmla="*/ 0 h 2"/>
                <a:gd name="T14" fmla="*/ 4 w 4"/>
                <a:gd name="T15" fmla="*/ 0 h 2"/>
                <a:gd name="T16" fmla="*/ 4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4" y="0"/>
                  </a:moveTo>
                  <a:lnTo>
                    <a:pt x="4" y="0"/>
                  </a:lnTo>
                  <a:lnTo>
                    <a:pt x="0" y="0"/>
                  </a:lnTo>
                  <a:lnTo>
                    <a:pt x="0" y="2"/>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39" name="Freeform 464"/>
            <p:cNvSpPr>
              <a:spLocks/>
            </p:cNvSpPr>
            <p:nvPr/>
          </p:nvSpPr>
          <p:spPr bwMode="auto">
            <a:xfrm>
              <a:off x="1764" y="2201"/>
              <a:ext cx="18" cy="20"/>
            </a:xfrm>
            <a:custGeom>
              <a:avLst/>
              <a:gdLst>
                <a:gd name="T0" fmla="*/ 18 w 18"/>
                <a:gd name="T1" fmla="*/ 20 h 20"/>
                <a:gd name="T2" fmla="*/ 18 w 18"/>
                <a:gd name="T3" fmla="*/ 18 h 20"/>
                <a:gd name="T4" fmla="*/ 2 w 18"/>
                <a:gd name="T5" fmla="*/ 0 h 20"/>
                <a:gd name="T6" fmla="*/ 0 w 18"/>
                <a:gd name="T7" fmla="*/ 2 h 20"/>
                <a:gd name="T8" fmla="*/ 16 w 18"/>
                <a:gd name="T9" fmla="*/ 20 h 20"/>
                <a:gd name="T10" fmla="*/ 18 w 18"/>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20"/>
                  </a:moveTo>
                  <a:lnTo>
                    <a:pt x="18" y="18"/>
                  </a:lnTo>
                  <a:lnTo>
                    <a:pt x="2" y="0"/>
                  </a:lnTo>
                  <a:lnTo>
                    <a:pt x="0" y="2"/>
                  </a:lnTo>
                  <a:lnTo>
                    <a:pt x="16" y="20"/>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0" name="Freeform 466"/>
            <p:cNvSpPr>
              <a:spLocks/>
            </p:cNvSpPr>
            <p:nvPr/>
          </p:nvSpPr>
          <p:spPr bwMode="auto">
            <a:xfrm>
              <a:off x="1777" y="2221"/>
              <a:ext cx="5" cy="4"/>
            </a:xfrm>
            <a:custGeom>
              <a:avLst/>
              <a:gdLst>
                <a:gd name="T0" fmla="*/ 5 w 5"/>
                <a:gd name="T1" fmla="*/ 4 h 4"/>
                <a:gd name="T2" fmla="*/ 5 w 5"/>
                <a:gd name="T3" fmla="*/ 2 h 4"/>
                <a:gd name="T4" fmla="*/ 5 w 5"/>
                <a:gd name="T5" fmla="*/ 0 h 4"/>
                <a:gd name="T6" fmla="*/ 0 w 5"/>
                <a:gd name="T7" fmla="*/ 0 h 4"/>
                <a:gd name="T8" fmla="*/ 0 w 5"/>
                <a:gd name="T9" fmla="*/ 2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5" y="2"/>
                  </a:lnTo>
                  <a:lnTo>
                    <a:pt x="5" y="0"/>
                  </a:lnTo>
                  <a:lnTo>
                    <a:pt x="0" y="0"/>
                  </a:lnTo>
                  <a:lnTo>
                    <a:pt x="0" y="2"/>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1" name="Freeform 467"/>
            <p:cNvSpPr>
              <a:spLocks/>
            </p:cNvSpPr>
            <p:nvPr/>
          </p:nvSpPr>
          <p:spPr bwMode="auto">
            <a:xfrm>
              <a:off x="1764" y="2223"/>
              <a:ext cx="18" cy="18"/>
            </a:xfrm>
            <a:custGeom>
              <a:avLst/>
              <a:gdLst>
                <a:gd name="T0" fmla="*/ 2 w 18"/>
                <a:gd name="T1" fmla="*/ 18 h 18"/>
                <a:gd name="T2" fmla="*/ 2 w 18"/>
                <a:gd name="T3" fmla="*/ 16 h 18"/>
                <a:gd name="T4" fmla="*/ 18 w 18"/>
                <a:gd name="T5" fmla="*/ 2 h 18"/>
                <a:gd name="T6" fmla="*/ 16 w 18"/>
                <a:gd name="T7" fmla="*/ 0 h 18"/>
                <a:gd name="T8" fmla="*/ 0 w 18"/>
                <a:gd name="T9" fmla="*/ 13 h 18"/>
                <a:gd name="T10" fmla="*/ 2 w 18"/>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2" y="18"/>
                  </a:moveTo>
                  <a:lnTo>
                    <a:pt x="2" y="16"/>
                  </a:lnTo>
                  <a:lnTo>
                    <a:pt x="18" y="2"/>
                  </a:lnTo>
                  <a:lnTo>
                    <a:pt x="16" y="0"/>
                  </a:lnTo>
                  <a:lnTo>
                    <a:pt x="0" y="13"/>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2" name="Freeform 468"/>
            <p:cNvSpPr>
              <a:spLocks/>
            </p:cNvSpPr>
            <p:nvPr/>
          </p:nvSpPr>
          <p:spPr bwMode="auto">
            <a:xfrm>
              <a:off x="1777" y="2221"/>
              <a:ext cx="5" cy="4"/>
            </a:xfrm>
            <a:custGeom>
              <a:avLst/>
              <a:gdLst>
                <a:gd name="T0" fmla="*/ 3 w 5"/>
                <a:gd name="T1" fmla="*/ 4 h 4"/>
                <a:gd name="T2" fmla="*/ 5 w 5"/>
                <a:gd name="T3" fmla="*/ 2 h 4"/>
                <a:gd name="T4" fmla="*/ 5 w 5"/>
                <a:gd name="T5" fmla="*/ 0 h 4"/>
                <a:gd name="T6" fmla="*/ 0 w 5"/>
                <a:gd name="T7" fmla="*/ 0 h 4"/>
                <a:gd name="T8" fmla="*/ 0 w 5"/>
                <a:gd name="T9" fmla="*/ 2 h 4"/>
                <a:gd name="T10" fmla="*/ 3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3" y="4"/>
                  </a:moveTo>
                  <a:lnTo>
                    <a:pt x="5" y="2"/>
                  </a:lnTo>
                  <a:lnTo>
                    <a:pt x="5" y="0"/>
                  </a:lnTo>
                  <a:lnTo>
                    <a:pt x="0" y="0"/>
                  </a:lnTo>
                  <a:lnTo>
                    <a:pt x="0" y="2"/>
                  </a:lnTo>
                  <a:lnTo>
                    <a:pt x="3"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3" name="Freeform 469"/>
            <p:cNvSpPr>
              <a:spLocks/>
            </p:cNvSpPr>
            <p:nvPr/>
          </p:nvSpPr>
          <p:spPr bwMode="auto">
            <a:xfrm>
              <a:off x="1760" y="2203"/>
              <a:ext cx="22" cy="22"/>
            </a:xfrm>
            <a:custGeom>
              <a:avLst/>
              <a:gdLst>
                <a:gd name="T0" fmla="*/ 2 w 22"/>
                <a:gd name="T1" fmla="*/ 0 h 22"/>
                <a:gd name="T2" fmla="*/ 0 w 22"/>
                <a:gd name="T3" fmla="*/ 5 h 22"/>
                <a:gd name="T4" fmla="*/ 20 w 22"/>
                <a:gd name="T5" fmla="*/ 22 h 22"/>
                <a:gd name="T6" fmla="*/ 22 w 22"/>
                <a:gd name="T7" fmla="*/ 20 h 22"/>
                <a:gd name="T8" fmla="*/ 4 w 22"/>
                <a:gd name="T9" fmla="*/ 2 h 22"/>
                <a:gd name="T10" fmla="*/ 2 w 22"/>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 y="0"/>
                  </a:moveTo>
                  <a:lnTo>
                    <a:pt x="0" y="5"/>
                  </a:lnTo>
                  <a:lnTo>
                    <a:pt x="20" y="22"/>
                  </a:lnTo>
                  <a:lnTo>
                    <a:pt x="22" y="20"/>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4" name="Freeform 470"/>
            <p:cNvSpPr>
              <a:spLocks/>
            </p:cNvSpPr>
            <p:nvPr/>
          </p:nvSpPr>
          <p:spPr bwMode="auto">
            <a:xfrm>
              <a:off x="1762" y="2203"/>
              <a:ext cx="4" cy="5"/>
            </a:xfrm>
            <a:custGeom>
              <a:avLst/>
              <a:gdLst>
                <a:gd name="T0" fmla="*/ 4 w 4"/>
                <a:gd name="T1" fmla="*/ 5 h 5"/>
                <a:gd name="T2" fmla="*/ 4 w 4"/>
                <a:gd name="T3" fmla="*/ 0 h 5"/>
                <a:gd name="T4" fmla="*/ 0 w 4"/>
                <a:gd name="T5" fmla="*/ 0 h 5"/>
                <a:gd name="T6" fmla="*/ 0 w 4"/>
                <a:gd name="T7" fmla="*/ 5 h 5"/>
                <a:gd name="T8" fmla="*/ 4 w 4"/>
                <a:gd name="T9" fmla="*/ 5 h 5"/>
                <a:gd name="T10" fmla="*/ 4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5"/>
                  </a:moveTo>
                  <a:lnTo>
                    <a:pt x="4" y="0"/>
                  </a:lnTo>
                  <a:lnTo>
                    <a:pt x="0" y="0"/>
                  </a:lnTo>
                  <a:lnTo>
                    <a:pt x="0" y="5"/>
                  </a:lnTo>
                  <a:lnTo>
                    <a:pt x="4"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5" name="Freeform 471"/>
            <p:cNvSpPr>
              <a:spLocks/>
            </p:cNvSpPr>
            <p:nvPr/>
          </p:nvSpPr>
          <p:spPr bwMode="auto">
            <a:xfrm>
              <a:off x="1746" y="2205"/>
              <a:ext cx="20" cy="20"/>
            </a:xfrm>
            <a:custGeom>
              <a:avLst/>
              <a:gdLst>
                <a:gd name="T0" fmla="*/ 0 w 20"/>
                <a:gd name="T1" fmla="*/ 18 h 20"/>
                <a:gd name="T2" fmla="*/ 3 w 20"/>
                <a:gd name="T3" fmla="*/ 20 h 20"/>
                <a:gd name="T4" fmla="*/ 20 w 20"/>
                <a:gd name="T5" fmla="*/ 3 h 20"/>
                <a:gd name="T6" fmla="*/ 18 w 20"/>
                <a:gd name="T7" fmla="*/ 0 h 20"/>
                <a:gd name="T8" fmla="*/ 0 w 20"/>
                <a:gd name="T9" fmla="*/ 18 h 20"/>
                <a:gd name="T10" fmla="*/ 0 w 20"/>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18"/>
                  </a:moveTo>
                  <a:lnTo>
                    <a:pt x="3" y="20"/>
                  </a:lnTo>
                  <a:lnTo>
                    <a:pt x="20" y="3"/>
                  </a:lnTo>
                  <a:lnTo>
                    <a:pt x="18"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6" name="Freeform 472"/>
            <p:cNvSpPr>
              <a:spLocks/>
            </p:cNvSpPr>
            <p:nvPr/>
          </p:nvSpPr>
          <p:spPr bwMode="auto">
            <a:xfrm>
              <a:off x="1746" y="2219"/>
              <a:ext cx="3" cy="4"/>
            </a:xfrm>
            <a:custGeom>
              <a:avLst/>
              <a:gdLst>
                <a:gd name="T0" fmla="*/ 3 w 3"/>
                <a:gd name="T1" fmla="*/ 0 h 4"/>
                <a:gd name="T2" fmla="*/ 0 w 3"/>
                <a:gd name="T3" fmla="*/ 2 h 4"/>
                <a:gd name="T4" fmla="*/ 0 w 3"/>
                <a:gd name="T5" fmla="*/ 4 h 4"/>
                <a:gd name="T6" fmla="*/ 3 w 3"/>
                <a:gd name="T7" fmla="*/ 4 h 4"/>
                <a:gd name="T8" fmla="*/ 3 w 3"/>
                <a:gd name="T9" fmla="*/ 2 h 4"/>
                <a:gd name="T10" fmla="*/ 3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3" y="0"/>
                  </a:moveTo>
                  <a:lnTo>
                    <a:pt x="0" y="2"/>
                  </a:lnTo>
                  <a:lnTo>
                    <a:pt x="0" y="4"/>
                  </a:lnTo>
                  <a:lnTo>
                    <a:pt x="3" y="4"/>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7" name="Freeform 473"/>
            <p:cNvSpPr>
              <a:spLocks/>
            </p:cNvSpPr>
            <p:nvPr/>
          </p:nvSpPr>
          <p:spPr bwMode="auto">
            <a:xfrm>
              <a:off x="1746" y="2219"/>
              <a:ext cx="20" cy="22"/>
            </a:xfrm>
            <a:custGeom>
              <a:avLst/>
              <a:gdLst>
                <a:gd name="T0" fmla="*/ 20 w 20"/>
                <a:gd name="T1" fmla="*/ 22 h 22"/>
                <a:gd name="T2" fmla="*/ 20 w 20"/>
                <a:gd name="T3" fmla="*/ 17 h 22"/>
                <a:gd name="T4" fmla="*/ 3 w 20"/>
                <a:gd name="T5" fmla="*/ 0 h 22"/>
                <a:gd name="T6" fmla="*/ 0 w 20"/>
                <a:gd name="T7" fmla="*/ 2 h 22"/>
                <a:gd name="T8" fmla="*/ 18 w 20"/>
                <a:gd name="T9" fmla="*/ 20 h 22"/>
                <a:gd name="T10" fmla="*/ 2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2"/>
                  </a:moveTo>
                  <a:lnTo>
                    <a:pt x="20" y="17"/>
                  </a:lnTo>
                  <a:lnTo>
                    <a:pt x="3" y="0"/>
                  </a:lnTo>
                  <a:lnTo>
                    <a:pt x="0" y="2"/>
                  </a:lnTo>
                  <a:lnTo>
                    <a:pt x="18" y="20"/>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8" name="Freeform 474"/>
            <p:cNvSpPr>
              <a:spLocks/>
            </p:cNvSpPr>
            <p:nvPr/>
          </p:nvSpPr>
          <p:spPr bwMode="auto">
            <a:xfrm>
              <a:off x="1760" y="2236"/>
              <a:ext cx="6" cy="5"/>
            </a:xfrm>
            <a:custGeom>
              <a:avLst/>
              <a:gdLst>
                <a:gd name="T0" fmla="*/ 0 w 6"/>
                <a:gd name="T1" fmla="*/ 0 h 5"/>
                <a:gd name="T2" fmla="*/ 2 w 6"/>
                <a:gd name="T3" fmla="*/ 5 h 5"/>
                <a:gd name="T4" fmla="*/ 6 w 6"/>
                <a:gd name="T5" fmla="*/ 5 h 5"/>
                <a:gd name="T6" fmla="*/ 6 w 6"/>
                <a:gd name="T7" fmla="*/ 0 h 5"/>
                <a:gd name="T8" fmla="*/ 2 w 6"/>
                <a:gd name="T9" fmla="*/ 0 h 5"/>
                <a:gd name="T10" fmla="*/ 0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0" y="0"/>
                  </a:moveTo>
                  <a:lnTo>
                    <a:pt x="2" y="5"/>
                  </a:lnTo>
                  <a:lnTo>
                    <a:pt x="6" y="5"/>
                  </a:lnTo>
                  <a:lnTo>
                    <a:pt x="6"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49" name="Freeform 475"/>
            <p:cNvSpPr>
              <a:spLocks/>
            </p:cNvSpPr>
            <p:nvPr/>
          </p:nvSpPr>
          <p:spPr bwMode="auto">
            <a:xfrm>
              <a:off x="1760" y="2219"/>
              <a:ext cx="22" cy="20"/>
            </a:xfrm>
            <a:custGeom>
              <a:avLst/>
              <a:gdLst>
                <a:gd name="T0" fmla="*/ 22 w 22"/>
                <a:gd name="T1" fmla="*/ 2 h 20"/>
                <a:gd name="T2" fmla="*/ 20 w 22"/>
                <a:gd name="T3" fmla="*/ 0 h 20"/>
                <a:gd name="T4" fmla="*/ 0 w 22"/>
                <a:gd name="T5" fmla="*/ 17 h 20"/>
                <a:gd name="T6" fmla="*/ 4 w 22"/>
                <a:gd name="T7" fmla="*/ 20 h 20"/>
                <a:gd name="T8" fmla="*/ 22 w 22"/>
                <a:gd name="T9" fmla="*/ 2 h 20"/>
                <a:gd name="T10" fmla="*/ 22 w 22"/>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2"/>
                  </a:moveTo>
                  <a:lnTo>
                    <a:pt x="20" y="0"/>
                  </a:lnTo>
                  <a:lnTo>
                    <a:pt x="0" y="17"/>
                  </a:lnTo>
                  <a:lnTo>
                    <a:pt x="4" y="20"/>
                  </a:lnTo>
                  <a:lnTo>
                    <a:pt x="2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0" name="Freeform 476"/>
            <p:cNvSpPr>
              <a:spLocks/>
            </p:cNvSpPr>
            <p:nvPr/>
          </p:nvSpPr>
          <p:spPr bwMode="auto">
            <a:xfrm>
              <a:off x="1777" y="2310"/>
              <a:ext cx="31" cy="33"/>
            </a:xfrm>
            <a:custGeom>
              <a:avLst/>
              <a:gdLst>
                <a:gd name="T0" fmla="*/ 18 w 31"/>
                <a:gd name="T1" fmla="*/ 33 h 33"/>
                <a:gd name="T2" fmla="*/ 0 w 31"/>
                <a:gd name="T3" fmla="*/ 15 h 33"/>
                <a:gd name="T4" fmla="*/ 18 w 31"/>
                <a:gd name="T5" fmla="*/ 0 h 33"/>
                <a:gd name="T6" fmla="*/ 31 w 31"/>
                <a:gd name="T7" fmla="*/ 15 h 33"/>
                <a:gd name="T8" fmla="*/ 18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8" y="33"/>
                  </a:moveTo>
                  <a:lnTo>
                    <a:pt x="0" y="15"/>
                  </a:lnTo>
                  <a:lnTo>
                    <a:pt x="18" y="0"/>
                  </a:lnTo>
                  <a:lnTo>
                    <a:pt x="31" y="15"/>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1" name="Freeform 477"/>
            <p:cNvSpPr>
              <a:spLocks noEditPoints="1"/>
            </p:cNvSpPr>
            <p:nvPr/>
          </p:nvSpPr>
          <p:spPr bwMode="auto">
            <a:xfrm>
              <a:off x="1777" y="2307"/>
              <a:ext cx="36" cy="36"/>
            </a:xfrm>
            <a:custGeom>
              <a:avLst/>
              <a:gdLst>
                <a:gd name="T0" fmla="*/ 18 w 36"/>
                <a:gd name="T1" fmla="*/ 36 h 36"/>
                <a:gd name="T2" fmla="*/ 14 w 36"/>
                <a:gd name="T3" fmla="*/ 36 h 36"/>
                <a:gd name="T4" fmla="*/ 0 w 36"/>
                <a:gd name="T5" fmla="*/ 20 h 36"/>
                <a:gd name="T6" fmla="*/ 0 w 36"/>
                <a:gd name="T7" fmla="*/ 18 h 36"/>
                <a:gd name="T8" fmla="*/ 14 w 36"/>
                <a:gd name="T9" fmla="*/ 0 h 36"/>
                <a:gd name="T10" fmla="*/ 18 w 36"/>
                <a:gd name="T11" fmla="*/ 0 h 36"/>
                <a:gd name="T12" fmla="*/ 36 w 36"/>
                <a:gd name="T13" fmla="*/ 18 h 36"/>
                <a:gd name="T14" fmla="*/ 36 w 36"/>
                <a:gd name="T15" fmla="*/ 20 h 36"/>
                <a:gd name="T16" fmla="*/ 18 w 36"/>
                <a:gd name="T17" fmla="*/ 36 h 36"/>
                <a:gd name="T18" fmla="*/ 31 w 36"/>
                <a:gd name="T19" fmla="*/ 18 h 36"/>
                <a:gd name="T20" fmla="*/ 31 w 36"/>
                <a:gd name="T21" fmla="*/ 20 h 36"/>
                <a:gd name="T22" fmla="*/ 14 w 36"/>
                <a:gd name="T23" fmla="*/ 3 h 36"/>
                <a:gd name="T24" fmla="*/ 18 w 36"/>
                <a:gd name="T25" fmla="*/ 3 h 36"/>
                <a:gd name="T26" fmla="*/ 0 w 36"/>
                <a:gd name="T27" fmla="*/ 20 h 36"/>
                <a:gd name="T28" fmla="*/ 0 w 36"/>
                <a:gd name="T29" fmla="*/ 18 h 36"/>
                <a:gd name="T30" fmla="*/ 18 w 36"/>
                <a:gd name="T31" fmla="*/ 36 h 36"/>
                <a:gd name="T32" fmla="*/ 14 w 36"/>
                <a:gd name="T33" fmla="*/ 36 h 36"/>
                <a:gd name="T34" fmla="*/ 31 w 36"/>
                <a:gd name="T35" fmla="*/ 18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6">
                  <a:moveTo>
                    <a:pt x="18" y="36"/>
                  </a:moveTo>
                  <a:lnTo>
                    <a:pt x="14" y="36"/>
                  </a:lnTo>
                  <a:lnTo>
                    <a:pt x="0" y="20"/>
                  </a:lnTo>
                  <a:lnTo>
                    <a:pt x="0" y="18"/>
                  </a:lnTo>
                  <a:lnTo>
                    <a:pt x="14" y="0"/>
                  </a:lnTo>
                  <a:lnTo>
                    <a:pt x="18" y="0"/>
                  </a:lnTo>
                  <a:lnTo>
                    <a:pt x="36" y="18"/>
                  </a:lnTo>
                  <a:lnTo>
                    <a:pt x="36" y="20"/>
                  </a:lnTo>
                  <a:lnTo>
                    <a:pt x="18" y="36"/>
                  </a:lnTo>
                  <a:close/>
                  <a:moveTo>
                    <a:pt x="31" y="18"/>
                  </a:moveTo>
                  <a:lnTo>
                    <a:pt x="31" y="20"/>
                  </a:lnTo>
                  <a:lnTo>
                    <a:pt x="14" y="3"/>
                  </a:lnTo>
                  <a:lnTo>
                    <a:pt x="18" y="3"/>
                  </a:lnTo>
                  <a:lnTo>
                    <a:pt x="0" y="20"/>
                  </a:lnTo>
                  <a:lnTo>
                    <a:pt x="0" y="18"/>
                  </a:lnTo>
                  <a:lnTo>
                    <a:pt x="18" y="36"/>
                  </a:lnTo>
                  <a:lnTo>
                    <a:pt x="14" y="36"/>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2" name="Freeform 478"/>
            <p:cNvSpPr>
              <a:spLocks/>
            </p:cNvSpPr>
            <p:nvPr/>
          </p:nvSpPr>
          <p:spPr bwMode="auto">
            <a:xfrm>
              <a:off x="1788" y="2341"/>
              <a:ext cx="7" cy="4"/>
            </a:xfrm>
            <a:custGeom>
              <a:avLst/>
              <a:gdLst>
                <a:gd name="T0" fmla="*/ 0 w 7"/>
                <a:gd name="T1" fmla="*/ 4 h 4"/>
                <a:gd name="T2" fmla="*/ 3 w 7"/>
                <a:gd name="T3" fmla="*/ 4 h 4"/>
                <a:gd name="T4" fmla="*/ 7 w 7"/>
                <a:gd name="T5" fmla="*/ 4 h 4"/>
                <a:gd name="T6" fmla="*/ 7 w 7"/>
                <a:gd name="T7" fmla="*/ 0 h 4"/>
                <a:gd name="T8" fmla="*/ 3 w 7"/>
                <a:gd name="T9" fmla="*/ 0 h 4"/>
                <a:gd name="T10" fmla="*/ 0 w 7"/>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3" y="4"/>
                  </a:lnTo>
                  <a:lnTo>
                    <a:pt x="7" y="4"/>
                  </a:lnTo>
                  <a:lnTo>
                    <a:pt x="7" y="0"/>
                  </a:lnTo>
                  <a:lnTo>
                    <a:pt x="3"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3" name="Freeform 479"/>
            <p:cNvSpPr>
              <a:spLocks/>
            </p:cNvSpPr>
            <p:nvPr/>
          </p:nvSpPr>
          <p:spPr bwMode="auto">
            <a:xfrm>
              <a:off x="1775" y="2327"/>
              <a:ext cx="18" cy="18"/>
            </a:xfrm>
            <a:custGeom>
              <a:avLst/>
              <a:gdLst>
                <a:gd name="T0" fmla="*/ 0 w 18"/>
                <a:gd name="T1" fmla="*/ 0 h 18"/>
                <a:gd name="T2" fmla="*/ 0 w 18"/>
                <a:gd name="T3" fmla="*/ 3 h 18"/>
                <a:gd name="T4" fmla="*/ 13 w 18"/>
                <a:gd name="T5" fmla="*/ 18 h 18"/>
                <a:gd name="T6" fmla="*/ 18 w 18"/>
                <a:gd name="T7" fmla="*/ 14 h 18"/>
                <a:gd name="T8" fmla="*/ 2 w 18"/>
                <a:gd name="T9" fmla="*/ 0 h 18"/>
                <a:gd name="T10" fmla="*/ 0 w 1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0" y="0"/>
                  </a:moveTo>
                  <a:lnTo>
                    <a:pt x="0" y="3"/>
                  </a:lnTo>
                  <a:lnTo>
                    <a:pt x="13" y="18"/>
                  </a:lnTo>
                  <a:lnTo>
                    <a:pt x="18" y="14"/>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4" name="Freeform 480"/>
            <p:cNvSpPr>
              <a:spLocks/>
            </p:cNvSpPr>
            <p:nvPr/>
          </p:nvSpPr>
          <p:spPr bwMode="auto">
            <a:xfrm>
              <a:off x="1775" y="2323"/>
              <a:ext cx="2" cy="4"/>
            </a:xfrm>
            <a:custGeom>
              <a:avLst/>
              <a:gdLst>
                <a:gd name="T0" fmla="*/ 0 w 2"/>
                <a:gd name="T1" fmla="*/ 0 h 4"/>
                <a:gd name="T2" fmla="*/ 0 w 2"/>
                <a:gd name="T3" fmla="*/ 2 h 4"/>
                <a:gd name="T4" fmla="*/ 0 w 2"/>
                <a:gd name="T5" fmla="*/ 4 h 4"/>
                <a:gd name="T6" fmla="*/ 2 w 2"/>
                <a:gd name="T7" fmla="*/ 4 h 4"/>
                <a:gd name="T8" fmla="*/ 2 w 2"/>
                <a:gd name="T9" fmla="*/ 2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lnTo>
                    <a:pt x="0" y="2"/>
                  </a:lnTo>
                  <a:lnTo>
                    <a:pt x="0" y="4"/>
                  </a:lnTo>
                  <a:lnTo>
                    <a:pt x="2" y="4"/>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5" name="Freeform 482"/>
            <p:cNvSpPr>
              <a:spLocks/>
            </p:cNvSpPr>
            <p:nvPr/>
          </p:nvSpPr>
          <p:spPr bwMode="auto">
            <a:xfrm>
              <a:off x="1775" y="2305"/>
              <a:ext cx="18" cy="20"/>
            </a:xfrm>
            <a:custGeom>
              <a:avLst/>
              <a:gdLst>
                <a:gd name="T0" fmla="*/ 16 w 18"/>
                <a:gd name="T1" fmla="*/ 0 h 20"/>
                <a:gd name="T2" fmla="*/ 13 w 18"/>
                <a:gd name="T3" fmla="*/ 0 h 20"/>
                <a:gd name="T4" fmla="*/ 0 w 18"/>
                <a:gd name="T5" fmla="*/ 18 h 20"/>
                <a:gd name="T6" fmla="*/ 2 w 18"/>
                <a:gd name="T7" fmla="*/ 20 h 20"/>
                <a:gd name="T8" fmla="*/ 18 w 18"/>
                <a:gd name="T9" fmla="*/ 2 h 20"/>
                <a:gd name="T10" fmla="*/ 16 w 18"/>
                <a:gd name="T11" fmla="*/ 0 h 20"/>
                <a:gd name="T12" fmla="*/ 16 w 18"/>
                <a:gd name="T13" fmla="*/ 0 h 20"/>
                <a:gd name="T14" fmla="*/ 16 w 18"/>
                <a:gd name="T15" fmla="*/ 0 h 20"/>
                <a:gd name="T16" fmla="*/ 13 w 18"/>
                <a:gd name="T17" fmla="*/ 0 h 20"/>
                <a:gd name="T18" fmla="*/ 16 w 18"/>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0">
                  <a:moveTo>
                    <a:pt x="16" y="0"/>
                  </a:moveTo>
                  <a:lnTo>
                    <a:pt x="13" y="0"/>
                  </a:lnTo>
                  <a:lnTo>
                    <a:pt x="0" y="18"/>
                  </a:lnTo>
                  <a:lnTo>
                    <a:pt x="2" y="20"/>
                  </a:lnTo>
                  <a:lnTo>
                    <a:pt x="18" y="2"/>
                  </a:lnTo>
                  <a:lnTo>
                    <a:pt x="16" y="0"/>
                  </a:lnTo>
                  <a:lnTo>
                    <a:pt x="13" y="0"/>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6" name="Freeform 483"/>
            <p:cNvSpPr>
              <a:spLocks/>
            </p:cNvSpPr>
            <p:nvPr/>
          </p:nvSpPr>
          <p:spPr bwMode="auto">
            <a:xfrm>
              <a:off x="1791" y="2305"/>
              <a:ext cx="4" cy="5"/>
            </a:xfrm>
            <a:custGeom>
              <a:avLst/>
              <a:gdLst>
                <a:gd name="T0" fmla="*/ 4 w 4"/>
                <a:gd name="T1" fmla="*/ 0 h 5"/>
                <a:gd name="T2" fmla="*/ 4 w 4"/>
                <a:gd name="T3" fmla="*/ 0 h 5"/>
                <a:gd name="T4" fmla="*/ 0 w 4"/>
                <a:gd name="T5" fmla="*/ 0 h 5"/>
                <a:gd name="T6" fmla="*/ 0 w 4"/>
                <a:gd name="T7" fmla="*/ 5 h 5"/>
                <a:gd name="T8" fmla="*/ 4 w 4"/>
                <a:gd name="T9" fmla="*/ 5 h 5"/>
                <a:gd name="T10" fmla="*/ 4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lnTo>
                    <a:pt x="4" y="0"/>
                  </a:lnTo>
                  <a:lnTo>
                    <a:pt x="0" y="0"/>
                  </a:lnTo>
                  <a:lnTo>
                    <a:pt x="0" y="5"/>
                  </a:lnTo>
                  <a:lnTo>
                    <a:pt x="4" y="5"/>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7" name="Freeform 484"/>
            <p:cNvSpPr>
              <a:spLocks/>
            </p:cNvSpPr>
            <p:nvPr/>
          </p:nvSpPr>
          <p:spPr bwMode="auto">
            <a:xfrm>
              <a:off x="1793" y="2305"/>
              <a:ext cx="22" cy="20"/>
            </a:xfrm>
            <a:custGeom>
              <a:avLst/>
              <a:gdLst>
                <a:gd name="T0" fmla="*/ 22 w 22"/>
                <a:gd name="T1" fmla="*/ 20 h 20"/>
                <a:gd name="T2" fmla="*/ 20 w 22"/>
                <a:gd name="T3" fmla="*/ 18 h 20"/>
                <a:gd name="T4" fmla="*/ 2 w 22"/>
                <a:gd name="T5" fmla="*/ 0 h 20"/>
                <a:gd name="T6" fmla="*/ 0 w 22"/>
                <a:gd name="T7" fmla="*/ 2 h 20"/>
                <a:gd name="T8" fmla="*/ 18 w 22"/>
                <a:gd name="T9" fmla="*/ 20 h 20"/>
                <a:gd name="T10" fmla="*/ 22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20"/>
                  </a:moveTo>
                  <a:lnTo>
                    <a:pt x="20" y="18"/>
                  </a:lnTo>
                  <a:lnTo>
                    <a:pt x="2" y="0"/>
                  </a:lnTo>
                  <a:lnTo>
                    <a:pt x="0" y="2"/>
                  </a:lnTo>
                  <a:lnTo>
                    <a:pt x="18" y="20"/>
                  </a:lnTo>
                  <a:lnTo>
                    <a:pt x="2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8" name="Freeform 486"/>
            <p:cNvSpPr>
              <a:spLocks/>
            </p:cNvSpPr>
            <p:nvPr/>
          </p:nvSpPr>
          <p:spPr bwMode="auto">
            <a:xfrm>
              <a:off x="1811" y="2325"/>
              <a:ext cx="4" cy="5"/>
            </a:xfrm>
            <a:custGeom>
              <a:avLst/>
              <a:gdLst>
                <a:gd name="T0" fmla="*/ 2 w 4"/>
                <a:gd name="T1" fmla="*/ 5 h 5"/>
                <a:gd name="T2" fmla="*/ 4 w 4"/>
                <a:gd name="T3" fmla="*/ 2 h 5"/>
                <a:gd name="T4" fmla="*/ 4 w 4"/>
                <a:gd name="T5" fmla="*/ 0 h 5"/>
                <a:gd name="T6" fmla="*/ 0 w 4"/>
                <a:gd name="T7" fmla="*/ 0 h 5"/>
                <a:gd name="T8" fmla="*/ 0 w 4"/>
                <a:gd name="T9" fmla="*/ 2 h 5"/>
                <a:gd name="T10" fmla="*/ 2 w 4"/>
                <a:gd name="T11" fmla="*/ 5 h 5"/>
                <a:gd name="T12" fmla="*/ 2 w 4"/>
                <a:gd name="T13" fmla="*/ 5 h 5"/>
                <a:gd name="T14" fmla="*/ 4 w 4"/>
                <a:gd name="T15" fmla="*/ 5 h 5"/>
                <a:gd name="T16" fmla="*/ 4 w 4"/>
                <a:gd name="T17" fmla="*/ 2 h 5"/>
                <a:gd name="T18" fmla="*/ 2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2" y="5"/>
                  </a:moveTo>
                  <a:lnTo>
                    <a:pt x="4" y="2"/>
                  </a:lnTo>
                  <a:lnTo>
                    <a:pt x="4" y="0"/>
                  </a:lnTo>
                  <a:lnTo>
                    <a:pt x="0" y="0"/>
                  </a:lnTo>
                  <a:lnTo>
                    <a:pt x="0" y="2"/>
                  </a:lnTo>
                  <a:lnTo>
                    <a:pt x="2" y="5"/>
                  </a:lnTo>
                  <a:lnTo>
                    <a:pt x="4" y="5"/>
                  </a:lnTo>
                  <a:lnTo>
                    <a:pt x="4" y="2"/>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59" name="Freeform 487"/>
            <p:cNvSpPr>
              <a:spLocks/>
            </p:cNvSpPr>
            <p:nvPr/>
          </p:nvSpPr>
          <p:spPr bwMode="auto">
            <a:xfrm>
              <a:off x="1793" y="2327"/>
              <a:ext cx="20" cy="18"/>
            </a:xfrm>
            <a:custGeom>
              <a:avLst/>
              <a:gdLst>
                <a:gd name="T0" fmla="*/ 2 w 20"/>
                <a:gd name="T1" fmla="*/ 18 h 18"/>
                <a:gd name="T2" fmla="*/ 2 w 20"/>
                <a:gd name="T3" fmla="*/ 18 h 18"/>
                <a:gd name="T4" fmla="*/ 20 w 20"/>
                <a:gd name="T5" fmla="*/ 3 h 18"/>
                <a:gd name="T6" fmla="*/ 18 w 20"/>
                <a:gd name="T7" fmla="*/ 0 h 18"/>
                <a:gd name="T8" fmla="*/ 0 w 20"/>
                <a:gd name="T9" fmla="*/ 14 h 18"/>
                <a:gd name="T10" fmla="*/ 2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 y="18"/>
                  </a:moveTo>
                  <a:lnTo>
                    <a:pt x="2" y="18"/>
                  </a:lnTo>
                  <a:lnTo>
                    <a:pt x="20" y="3"/>
                  </a:lnTo>
                  <a:lnTo>
                    <a:pt x="18" y="0"/>
                  </a:lnTo>
                  <a:lnTo>
                    <a:pt x="0" y="14"/>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0" name="Freeform 488"/>
            <p:cNvSpPr>
              <a:spLocks/>
            </p:cNvSpPr>
            <p:nvPr/>
          </p:nvSpPr>
          <p:spPr bwMode="auto">
            <a:xfrm>
              <a:off x="1806" y="2325"/>
              <a:ext cx="5" cy="5"/>
            </a:xfrm>
            <a:custGeom>
              <a:avLst/>
              <a:gdLst>
                <a:gd name="T0" fmla="*/ 2 w 5"/>
                <a:gd name="T1" fmla="*/ 5 h 5"/>
                <a:gd name="T2" fmla="*/ 5 w 5"/>
                <a:gd name="T3" fmla="*/ 2 h 5"/>
                <a:gd name="T4" fmla="*/ 5 w 5"/>
                <a:gd name="T5" fmla="*/ 0 h 5"/>
                <a:gd name="T6" fmla="*/ 0 w 5"/>
                <a:gd name="T7" fmla="*/ 0 h 5"/>
                <a:gd name="T8" fmla="*/ 0 w 5"/>
                <a:gd name="T9" fmla="*/ 2 h 5"/>
                <a:gd name="T10" fmla="*/ 2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2" y="5"/>
                  </a:moveTo>
                  <a:lnTo>
                    <a:pt x="5" y="2"/>
                  </a:lnTo>
                  <a:lnTo>
                    <a:pt x="5" y="0"/>
                  </a:lnTo>
                  <a:lnTo>
                    <a:pt x="0" y="0"/>
                  </a:lnTo>
                  <a:lnTo>
                    <a:pt x="0" y="2"/>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1" name="Freeform 489"/>
            <p:cNvSpPr>
              <a:spLocks/>
            </p:cNvSpPr>
            <p:nvPr/>
          </p:nvSpPr>
          <p:spPr bwMode="auto">
            <a:xfrm>
              <a:off x="1788" y="2310"/>
              <a:ext cx="23" cy="20"/>
            </a:xfrm>
            <a:custGeom>
              <a:avLst/>
              <a:gdLst>
                <a:gd name="T0" fmla="*/ 3 w 23"/>
                <a:gd name="T1" fmla="*/ 0 h 20"/>
                <a:gd name="T2" fmla="*/ 0 w 23"/>
                <a:gd name="T3" fmla="*/ 2 h 20"/>
                <a:gd name="T4" fmla="*/ 20 w 23"/>
                <a:gd name="T5" fmla="*/ 20 h 20"/>
                <a:gd name="T6" fmla="*/ 23 w 23"/>
                <a:gd name="T7" fmla="*/ 17 h 20"/>
                <a:gd name="T8" fmla="*/ 5 w 23"/>
                <a:gd name="T9" fmla="*/ 0 h 20"/>
                <a:gd name="T10" fmla="*/ 3 w 23"/>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3" y="0"/>
                  </a:moveTo>
                  <a:lnTo>
                    <a:pt x="0" y="2"/>
                  </a:lnTo>
                  <a:lnTo>
                    <a:pt x="20" y="20"/>
                  </a:lnTo>
                  <a:lnTo>
                    <a:pt x="23" y="17"/>
                  </a:lnTo>
                  <a:lnTo>
                    <a:pt x="5"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2" name="Freeform 491"/>
            <p:cNvSpPr>
              <a:spLocks/>
            </p:cNvSpPr>
            <p:nvPr/>
          </p:nvSpPr>
          <p:spPr bwMode="auto">
            <a:xfrm>
              <a:off x="1775" y="2310"/>
              <a:ext cx="20" cy="20"/>
            </a:xfrm>
            <a:custGeom>
              <a:avLst/>
              <a:gdLst>
                <a:gd name="T0" fmla="*/ 0 w 20"/>
                <a:gd name="T1" fmla="*/ 17 h 20"/>
                <a:gd name="T2" fmla="*/ 2 w 20"/>
                <a:gd name="T3" fmla="*/ 20 h 20"/>
                <a:gd name="T4" fmla="*/ 20 w 20"/>
                <a:gd name="T5" fmla="*/ 2 h 20"/>
                <a:gd name="T6" fmla="*/ 18 w 20"/>
                <a:gd name="T7" fmla="*/ 0 h 20"/>
                <a:gd name="T8" fmla="*/ 0 w 20"/>
                <a:gd name="T9" fmla="*/ 17 h 20"/>
                <a:gd name="T10" fmla="*/ 0 w 20"/>
                <a:gd name="T11" fmla="*/ 17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17"/>
                  </a:moveTo>
                  <a:lnTo>
                    <a:pt x="2" y="20"/>
                  </a:lnTo>
                  <a:lnTo>
                    <a:pt x="20" y="2"/>
                  </a:lnTo>
                  <a:lnTo>
                    <a:pt x="18" y="0"/>
                  </a:lnTo>
                  <a:lnTo>
                    <a:pt x="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3" name="Freeform 492"/>
            <p:cNvSpPr>
              <a:spLocks/>
            </p:cNvSpPr>
            <p:nvPr/>
          </p:nvSpPr>
          <p:spPr bwMode="auto">
            <a:xfrm>
              <a:off x="1775" y="2323"/>
              <a:ext cx="2" cy="4"/>
            </a:xfrm>
            <a:custGeom>
              <a:avLst/>
              <a:gdLst>
                <a:gd name="T0" fmla="*/ 2 w 2"/>
                <a:gd name="T1" fmla="*/ 0 h 4"/>
                <a:gd name="T2" fmla="*/ 0 w 2"/>
                <a:gd name="T3" fmla="*/ 2 h 4"/>
                <a:gd name="T4" fmla="*/ 0 w 2"/>
                <a:gd name="T5" fmla="*/ 4 h 4"/>
                <a:gd name="T6" fmla="*/ 2 w 2"/>
                <a:gd name="T7" fmla="*/ 4 h 4"/>
                <a:gd name="T8" fmla="*/ 2 w 2"/>
                <a:gd name="T9" fmla="*/ 2 h 4"/>
                <a:gd name="T10" fmla="*/ 2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lnTo>
                    <a:pt x="0" y="2"/>
                  </a:lnTo>
                  <a:lnTo>
                    <a:pt x="0" y="4"/>
                  </a:lnTo>
                  <a:lnTo>
                    <a:pt x="2" y="4"/>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4" name="Freeform 493"/>
            <p:cNvSpPr>
              <a:spLocks/>
            </p:cNvSpPr>
            <p:nvPr/>
          </p:nvSpPr>
          <p:spPr bwMode="auto">
            <a:xfrm>
              <a:off x="1775" y="2323"/>
              <a:ext cx="20" cy="22"/>
            </a:xfrm>
            <a:custGeom>
              <a:avLst/>
              <a:gdLst>
                <a:gd name="T0" fmla="*/ 20 w 20"/>
                <a:gd name="T1" fmla="*/ 22 h 22"/>
                <a:gd name="T2" fmla="*/ 20 w 20"/>
                <a:gd name="T3" fmla="*/ 18 h 22"/>
                <a:gd name="T4" fmla="*/ 2 w 20"/>
                <a:gd name="T5" fmla="*/ 0 h 22"/>
                <a:gd name="T6" fmla="*/ 0 w 20"/>
                <a:gd name="T7" fmla="*/ 2 h 22"/>
                <a:gd name="T8" fmla="*/ 18 w 20"/>
                <a:gd name="T9" fmla="*/ 22 h 22"/>
                <a:gd name="T10" fmla="*/ 2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2"/>
                  </a:moveTo>
                  <a:lnTo>
                    <a:pt x="20" y="18"/>
                  </a:lnTo>
                  <a:lnTo>
                    <a:pt x="2" y="0"/>
                  </a:lnTo>
                  <a:lnTo>
                    <a:pt x="0" y="2"/>
                  </a:lnTo>
                  <a:lnTo>
                    <a:pt x="18" y="22"/>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5" name="Freeform 494"/>
            <p:cNvSpPr>
              <a:spLocks/>
            </p:cNvSpPr>
            <p:nvPr/>
          </p:nvSpPr>
          <p:spPr bwMode="auto">
            <a:xfrm>
              <a:off x="1788" y="2341"/>
              <a:ext cx="7" cy="4"/>
            </a:xfrm>
            <a:custGeom>
              <a:avLst/>
              <a:gdLst>
                <a:gd name="T0" fmla="*/ 0 w 7"/>
                <a:gd name="T1" fmla="*/ 0 h 4"/>
                <a:gd name="T2" fmla="*/ 3 w 7"/>
                <a:gd name="T3" fmla="*/ 4 h 4"/>
                <a:gd name="T4" fmla="*/ 7 w 7"/>
                <a:gd name="T5" fmla="*/ 4 h 4"/>
                <a:gd name="T6" fmla="*/ 7 w 7"/>
                <a:gd name="T7" fmla="*/ 0 h 4"/>
                <a:gd name="T8" fmla="*/ 3 w 7"/>
                <a:gd name="T9" fmla="*/ 0 h 4"/>
                <a:gd name="T10" fmla="*/ 0 w 7"/>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0"/>
                  </a:moveTo>
                  <a:lnTo>
                    <a:pt x="3" y="4"/>
                  </a:lnTo>
                  <a:lnTo>
                    <a:pt x="7" y="4"/>
                  </a:lnTo>
                  <a:lnTo>
                    <a:pt x="7"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6" name="Freeform 495"/>
            <p:cNvSpPr>
              <a:spLocks/>
            </p:cNvSpPr>
            <p:nvPr/>
          </p:nvSpPr>
          <p:spPr bwMode="auto">
            <a:xfrm>
              <a:off x="1788" y="2323"/>
              <a:ext cx="23" cy="22"/>
            </a:xfrm>
            <a:custGeom>
              <a:avLst/>
              <a:gdLst>
                <a:gd name="T0" fmla="*/ 23 w 23"/>
                <a:gd name="T1" fmla="*/ 2 h 22"/>
                <a:gd name="T2" fmla="*/ 20 w 23"/>
                <a:gd name="T3" fmla="*/ 0 h 22"/>
                <a:gd name="T4" fmla="*/ 0 w 23"/>
                <a:gd name="T5" fmla="*/ 18 h 22"/>
                <a:gd name="T6" fmla="*/ 5 w 23"/>
                <a:gd name="T7" fmla="*/ 22 h 22"/>
                <a:gd name="T8" fmla="*/ 23 w 23"/>
                <a:gd name="T9" fmla="*/ 2 h 22"/>
                <a:gd name="T10" fmla="*/ 23 w 23"/>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23" y="2"/>
                  </a:moveTo>
                  <a:lnTo>
                    <a:pt x="20" y="0"/>
                  </a:lnTo>
                  <a:lnTo>
                    <a:pt x="0" y="18"/>
                  </a:lnTo>
                  <a:lnTo>
                    <a:pt x="5" y="22"/>
                  </a:lnTo>
                  <a:lnTo>
                    <a:pt x="2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7" name="Freeform 496"/>
            <p:cNvSpPr>
              <a:spLocks/>
            </p:cNvSpPr>
            <p:nvPr/>
          </p:nvSpPr>
          <p:spPr bwMode="auto">
            <a:xfrm>
              <a:off x="1808" y="2234"/>
              <a:ext cx="34" cy="33"/>
            </a:xfrm>
            <a:custGeom>
              <a:avLst/>
              <a:gdLst>
                <a:gd name="T0" fmla="*/ 16 w 34"/>
                <a:gd name="T1" fmla="*/ 33 h 33"/>
                <a:gd name="T2" fmla="*/ 0 w 34"/>
                <a:gd name="T3" fmla="*/ 18 h 33"/>
                <a:gd name="T4" fmla="*/ 16 w 34"/>
                <a:gd name="T5" fmla="*/ 0 h 33"/>
                <a:gd name="T6" fmla="*/ 34 w 34"/>
                <a:gd name="T7" fmla="*/ 18 h 33"/>
                <a:gd name="T8" fmla="*/ 16 w 34"/>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3">
                  <a:moveTo>
                    <a:pt x="16" y="33"/>
                  </a:moveTo>
                  <a:lnTo>
                    <a:pt x="0" y="18"/>
                  </a:lnTo>
                  <a:lnTo>
                    <a:pt x="16" y="0"/>
                  </a:lnTo>
                  <a:lnTo>
                    <a:pt x="34" y="18"/>
                  </a:lnTo>
                  <a:lnTo>
                    <a:pt x="16"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8" name="Freeform 497"/>
            <p:cNvSpPr>
              <a:spLocks noEditPoints="1"/>
            </p:cNvSpPr>
            <p:nvPr/>
          </p:nvSpPr>
          <p:spPr bwMode="auto">
            <a:xfrm>
              <a:off x="1806" y="2234"/>
              <a:ext cx="38" cy="36"/>
            </a:xfrm>
            <a:custGeom>
              <a:avLst/>
              <a:gdLst>
                <a:gd name="T0" fmla="*/ 20 w 38"/>
                <a:gd name="T1" fmla="*/ 36 h 36"/>
                <a:gd name="T2" fmla="*/ 18 w 38"/>
                <a:gd name="T3" fmla="*/ 36 h 36"/>
                <a:gd name="T4" fmla="*/ 0 w 38"/>
                <a:gd name="T5" fmla="*/ 18 h 36"/>
                <a:gd name="T6" fmla="*/ 0 w 38"/>
                <a:gd name="T7" fmla="*/ 16 h 36"/>
                <a:gd name="T8" fmla="*/ 18 w 38"/>
                <a:gd name="T9" fmla="*/ 0 h 36"/>
                <a:gd name="T10" fmla="*/ 20 w 38"/>
                <a:gd name="T11" fmla="*/ 0 h 36"/>
                <a:gd name="T12" fmla="*/ 36 w 38"/>
                <a:gd name="T13" fmla="*/ 16 h 36"/>
                <a:gd name="T14" fmla="*/ 38 w 38"/>
                <a:gd name="T15" fmla="*/ 18 h 36"/>
                <a:gd name="T16" fmla="*/ 36 w 38"/>
                <a:gd name="T17" fmla="*/ 18 h 36"/>
                <a:gd name="T18" fmla="*/ 20 w 38"/>
                <a:gd name="T19" fmla="*/ 36 h 36"/>
                <a:gd name="T20" fmla="*/ 36 w 38"/>
                <a:gd name="T21" fmla="*/ 16 h 36"/>
                <a:gd name="T22" fmla="*/ 36 w 38"/>
                <a:gd name="T23" fmla="*/ 18 h 36"/>
                <a:gd name="T24" fmla="*/ 18 w 38"/>
                <a:gd name="T25" fmla="*/ 5 h 36"/>
                <a:gd name="T26" fmla="*/ 20 w 38"/>
                <a:gd name="T27" fmla="*/ 5 h 36"/>
                <a:gd name="T28" fmla="*/ 2 w 38"/>
                <a:gd name="T29" fmla="*/ 18 h 36"/>
                <a:gd name="T30" fmla="*/ 2 w 38"/>
                <a:gd name="T31" fmla="*/ 16 h 36"/>
                <a:gd name="T32" fmla="*/ 20 w 38"/>
                <a:gd name="T33" fmla="*/ 33 h 36"/>
                <a:gd name="T34" fmla="*/ 18 w 38"/>
                <a:gd name="T35" fmla="*/ 33 h 36"/>
                <a:gd name="T36" fmla="*/ 36 w 38"/>
                <a:gd name="T37" fmla="*/ 16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36">
                  <a:moveTo>
                    <a:pt x="20" y="36"/>
                  </a:moveTo>
                  <a:lnTo>
                    <a:pt x="18" y="36"/>
                  </a:lnTo>
                  <a:lnTo>
                    <a:pt x="0" y="18"/>
                  </a:lnTo>
                  <a:lnTo>
                    <a:pt x="0" y="16"/>
                  </a:lnTo>
                  <a:lnTo>
                    <a:pt x="18" y="0"/>
                  </a:lnTo>
                  <a:lnTo>
                    <a:pt x="20" y="0"/>
                  </a:lnTo>
                  <a:lnTo>
                    <a:pt x="36" y="16"/>
                  </a:lnTo>
                  <a:lnTo>
                    <a:pt x="38" y="18"/>
                  </a:lnTo>
                  <a:lnTo>
                    <a:pt x="36" y="18"/>
                  </a:lnTo>
                  <a:lnTo>
                    <a:pt x="20" y="36"/>
                  </a:lnTo>
                  <a:close/>
                  <a:moveTo>
                    <a:pt x="36" y="16"/>
                  </a:moveTo>
                  <a:lnTo>
                    <a:pt x="36" y="18"/>
                  </a:lnTo>
                  <a:lnTo>
                    <a:pt x="18" y="5"/>
                  </a:lnTo>
                  <a:lnTo>
                    <a:pt x="20" y="5"/>
                  </a:lnTo>
                  <a:lnTo>
                    <a:pt x="2" y="18"/>
                  </a:lnTo>
                  <a:lnTo>
                    <a:pt x="2" y="16"/>
                  </a:lnTo>
                  <a:lnTo>
                    <a:pt x="20" y="33"/>
                  </a:lnTo>
                  <a:lnTo>
                    <a:pt x="18" y="33"/>
                  </a:lnTo>
                  <a:lnTo>
                    <a:pt x="36"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69" name="Freeform 498"/>
            <p:cNvSpPr>
              <a:spLocks/>
            </p:cNvSpPr>
            <p:nvPr/>
          </p:nvSpPr>
          <p:spPr bwMode="auto">
            <a:xfrm>
              <a:off x="1822" y="2270"/>
              <a:ext cx="4" cy="2"/>
            </a:xfrm>
            <a:custGeom>
              <a:avLst/>
              <a:gdLst>
                <a:gd name="T0" fmla="*/ 0 w 4"/>
                <a:gd name="T1" fmla="*/ 2 h 2"/>
                <a:gd name="T2" fmla="*/ 2 w 4"/>
                <a:gd name="T3" fmla="*/ 2 h 2"/>
                <a:gd name="T4" fmla="*/ 4 w 4"/>
                <a:gd name="T5" fmla="*/ 2 h 2"/>
                <a:gd name="T6" fmla="*/ 4 w 4"/>
                <a:gd name="T7" fmla="*/ 0 h 2"/>
                <a:gd name="T8" fmla="*/ 2 w 4"/>
                <a:gd name="T9" fmla="*/ 0 h 2"/>
                <a:gd name="T10" fmla="*/ 0 w 4"/>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2"/>
                  </a:moveTo>
                  <a:lnTo>
                    <a:pt x="2" y="2"/>
                  </a:lnTo>
                  <a:lnTo>
                    <a:pt x="4" y="2"/>
                  </a:lnTo>
                  <a:lnTo>
                    <a:pt x="4"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0" name="Freeform 499"/>
            <p:cNvSpPr>
              <a:spLocks/>
            </p:cNvSpPr>
            <p:nvPr/>
          </p:nvSpPr>
          <p:spPr bwMode="auto">
            <a:xfrm>
              <a:off x="1804" y="2252"/>
              <a:ext cx="20" cy="20"/>
            </a:xfrm>
            <a:custGeom>
              <a:avLst/>
              <a:gdLst>
                <a:gd name="T0" fmla="*/ 0 w 20"/>
                <a:gd name="T1" fmla="*/ 0 h 20"/>
                <a:gd name="T2" fmla="*/ 0 w 20"/>
                <a:gd name="T3" fmla="*/ 2 h 20"/>
                <a:gd name="T4" fmla="*/ 18 w 20"/>
                <a:gd name="T5" fmla="*/ 20 h 20"/>
                <a:gd name="T6" fmla="*/ 20 w 20"/>
                <a:gd name="T7" fmla="*/ 18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1" name="Freeform 501"/>
            <p:cNvSpPr>
              <a:spLocks/>
            </p:cNvSpPr>
            <p:nvPr/>
          </p:nvSpPr>
          <p:spPr bwMode="auto">
            <a:xfrm>
              <a:off x="1804" y="2247"/>
              <a:ext cx="2" cy="5"/>
            </a:xfrm>
            <a:custGeom>
              <a:avLst/>
              <a:gdLst>
                <a:gd name="T0" fmla="*/ 0 w 2"/>
                <a:gd name="T1" fmla="*/ 0 h 5"/>
                <a:gd name="T2" fmla="*/ 0 w 2"/>
                <a:gd name="T3" fmla="*/ 3 h 5"/>
                <a:gd name="T4" fmla="*/ 0 w 2"/>
                <a:gd name="T5" fmla="*/ 5 h 5"/>
                <a:gd name="T6" fmla="*/ 2 w 2"/>
                <a:gd name="T7" fmla="*/ 5 h 5"/>
                <a:gd name="T8" fmla="*/ 2 w 2"/>
                <a:gd name="T9" fmla="*/ 3 h 5"/>
                <a:gd name="T10" fmla="*/ 0 w 2"/>
                <a:gd name="T11" fmla="*/ 0 h 5"/>
                <a:gd name="T12" fmla="*/ 0 w 2"/>
                <a:gd name="T13" fmla="*/ 0 h 5"/>
                <a:gd name="T14" fmla="*/ 0 w 2"/>
                <a:gd name="T15" fmla="*/ 0 h 5"/>
                <a:gd name="T16" fmla="*/ 0 w 2"/>
                <a:gd name="T17" fmla="*/ 3 h 5"/>
                <a:gd name="T18" fmla="*/ 0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0"/>
                  </a:moveTo>
                  <a:lnTo>
                    <a:pt x="0" y="3"/>
                  </a:lnTo>
                  <a:lnTo>
                    <a:pt x="0" y="5"/>
                  </a:lnTo>
                  <a:lnTo>
                    <a:pt x="2" y="5"/>
                  </a:lnTo>
                  <a:lnTo>
                    <a:pt x="2" y="3"/>
                  </a:lnTo>
                  <a:lnTo>
                    <a:pt x="0" y="0"/>
                  </a:lnTo>
                  <a:lnTo>
                    <a:pt x="0"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2" name="Freeform 502"/>
            <p:cNvSpPr>
              <a:spLocks/>
            </p:cNvSpPr>
            <p:nvPr/>
          </p:nvSpPr>
          <p:spPr bwMode="auto">
            <a:xfrm>
              <a:off x="1804" y="2232"/>
              <a:ext cx="20" cy="18"/>
            </a:xfrm>
            <a:custGeom>
              <a:avLst/>
              <a:gdLst>
                <a:gd name="T0" fmla="*/ 20 w 20"/>
                <a:gd name="T1" fmla="*/ 0 h 18"/>
                <a:gd name="T2" fmla="*/ 18 w 20"/>
                <a:gd name="T3" fmla="*/ 2 h 18"/>
                <a:gd name="T4" fmla="*/ 0 w 20"/>
                <a:gd name="T5" fmla="*/ 15 h 18"/>
                <a:gd name="T6" fmla="*/ 2 w 20"/>
                <a:gd name="T7" fmla="*/ 18 h 18"/>
                <a:gd name="T8" fmla="*/ 20 w 20"/>
                <a:gd name="T9" fmla="*/ 4 h 18"/>
                <a:gd name="T10" fmla="*/ 2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0"/>
                  </a:moveTo>
                  <a:lnTo>
                    <a:pt x="18" y="2"/>
                  </a:lnTo>
                  <a:lnTo>
                    <a:pt x="0" y="15"/>
                  </a:lnTo>
                  <a:lnTo>
                    <a:pt x="2" y="18"/>
                  </a:lnTo>
                  <a:lnTo>
                    <a:pt x="20" y="4"/>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3" name="Freeform 503"/>
            <p:cNvSpPr>
              <a:spLocks/>
            </p:cNvSpPr>
            <p:nvPr/>
          </p:nvSpPr>
          <p:spPr bwMode="auto">
            <a:xfrm>
              <a:off x="1824" y="2232"/>
              <a:ext cx="4" cy="4"/>
            </a:xfrm>
            <a:custGeom>
              <a:avLst/>
              <a:gdLst>
                <a:gd name="T0" fmla="*/ 4 w 4"/>
                <a:gd name="T1" fmla="*/ 2 h 4"/>
                <a:gd name="T2" fmla="*/ 2 w 4"/>
                <a:gd name="T3" fmla="*/ 0 h 4"/>
                <a:gd name="T4" fmla="*/ 0 w 4"/>
                <a:gd name="T5" fmla="*/ 0 h 4"/>
                <a:gd name="T6" fmla="*/ 0 w 4"/>
                <a:gd name="T7" fmla="*/ 4 h 4"/>
                <a:gd name="T8" fmla="*/ 2 w 4"/>
                <a:gd name="T9" fmla="*/ 4 h 4"/>
                <a:gd name="T10" fmla="*/ 4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2"/>
                  </a:moveTo>
                  <a:lnTo>
                    <a:pt x="2" y="0"/>
                  </a:lnTo>
                  <a:lnTo>
                    <a:pt x="0" y="0"/>
                  </a:lnTo>
                  <a:lnTo>
                    <a:pt x="0" y="4"/>
                  </a:lnTo>
                  <a:lnTo>
                    <a:pt x="2" y="4"/>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4" name="Freeform 504"/>
            <p:cNvSpPr>
              <a:spLocks/>
            </p:cNvSpPr>
            <p:nvPr/>
          </p:nvSpPr>
          <p:spPr bwMode="auto">
            <a:xfrm>
              <a:off x="1826" y="2234"/>
              <a:ext cx="16" cy="16"/>
            </a:xfrm>
            <a:custGeom>
              <a:avLst/>
              <a:gdLst>
                <a:gd name="T0" fmla="*/ 13 w 16"/>
                <a:gd name="T1" fmla="*/ 16 h 16"/>
                <a:gd name="T2" fmla="*/ 16 w 16"/>
                <a:gd name="T3" fmla="*/ 13 h 16"/>
                <a:gd name="T4" fmla="*/ 2 w 16"/>
                <a:gd name="T5" fmla="*/ 0 h 16"/>
                <a:gd name="T6" fmla="*/ 0 w 16"/>
                <a:gd name="T7" fmla="*/ 2 h 16"/>
                <a:gd name="T8" fmla="*/ 13 w 16"/>
                <a:gd name="T9" fmla="*/ 16 h 16"/>
                <a:gd name="T10" fmla="*/ 13 w 16"/>
                <a:gd name="T11" fmla="*/ 1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16">
                  <a:moveTo>
                    <a:pt x="13" y="16"/>
                  </a:moveTo>
                  <a:lnTo>
                    <a:pt x="16" y="13"/>
                  </a:lnTo>
                  <a:lnTo>
                    <a:pt x="2" y="0"/>
                  </a:lnTo>
                  <a:lnTo>
                    <a:pt x="0" y="2"/>
                  </a:lnTo>
                  <a:lnTo>
                    <a:pt x="13"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5" name="Freeform 505"/>
            <p:cNvSpPr>
              <a:spLocks/>
            </p:cNvSpPr>
            <p:nvPr/>
          </p:nvSpPr>
          <p:spPr bwMode="auto">
            <a:xfrm>
              <a:off x="1839" y="2247"/>
              <a:ext cx="7" cy="7"/>
            </a:xfrm>
            <a:custGeom>
              <a:avLst/>
              <a:gdLst>
                <a:gd name="T0" fmla="*/ 5 w 7"/>
                <a:gd name="T1" fmla="*/ 7 h 7"/>
                <a:gd name="T2" fmla="*/ 7 w 7"/>
                <a:gd name="T3" fmla="*/ 5 h 7"/>
                <a:gd name="T4" fmla="*/ 3 w 7"/>
                <a:gd name="T5" fmla="*/ 0 h 7"/>
                <a:gd name="T6" fmla="*/ 0 w 7"/>
                <a:gd name="T7" fmla="*/ 3 h 7"/>
                <a:gd name="T8" fmla="*/ 5 w 7"/>
                <a:gd name="T9" fmla="*/ 7 h 7"/>
                <a:gd name="T10" fmla="*/ 5 w 7"/>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7">
                  <a:moveTo>
                    <a:pt x="5" y="7"/>
                  </a:moveTo>
                  <a:lnTo>
                    <a:pt x="7" y="5"/>
                  </a:lnTo>
                  <a:lnTo>
                    <a:pt x="3" y="0"/>
                  </a:lnTo>
                  <a:lnTo>
                    <a:pt x="0" y="3"/>
                  </a:lnTo>
                  <a:lnTo>
                    <a:pt x="5"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6" name="Freeform 506"/>
            <p:cNvSpPr>
              <a:spLocks/>
            </p:cNvSpPr>
            <p:nvPr/>
          </p:nvSpPr>
          <p:spPr bwMode="auto">
            <a:xfrm>
              <a:off x="1839" y="2252"/>
              <a:ext cx="5" cy="2"/>
            </a:xfrm>
            <a:custGeom>
              <a:avLst/>
              <a:gdLst>
                <a:gd name="T0" fmla="*/ 0 w 5"/>
                <a:gd name="T1" fmla="*/ 0 h 2"/>
                <a:gd name="T2" fmla="*/ 3 w 5"/>
                <a:gd name="T3" fmla="*/ 2 h 2"/>
                <a:gd name="T4" fmla="*/ 5 w 5"/>
                <a:gd name="T5" fmla="*/ 2 h 2"/>
                <a:gd name="T6" fmla="*/ 5 w 5"/>
                <a:gd name="T7" fmla="*/ 0 h 2"/>
                <a:gd name="T8" fmla="*/ 3 w 5"/>
                <a:gd name="T9" fmla="*/ 0 h 2"/>
                <a:gd name="T10" fmla="*/ 0 w 5"/>
                <a:gd name="T11" fmla="*/ 0 h 2"/>
                <a:gd name="T12" fmla="*/ 3 w 5"/>
                <a:gd name="T13" fmla="*/ 0 h 2"/>
                <a:gd name="T14" fmla="*/ 0 w 5"/>
                <a:gd name="T15" fmla="*/ 0 h 2"/>
                <a:gd name="T16" fmla="*/ 0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0"/>
                  </a:moveTo>
                  <a:lnTo>
                    <a:pt x="3" y="2"/>
                  </a:lnTo>
                  <a:lnTo>
                    <a:pt x="5" y="2"/>
                  </a:lnTo>
                  <a:lnTo>
                    <a:pt x="5" y="0"/>
                  </a:lnTo>
                  <a:lnTo>
                    <a:pt x="3" y="0"/>
                  </a:lnTo>
                  <a:lnTo>
                    <a:pt x="0"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7" name="Freeform 507"/>
            <p:cNvSpPr>
              <a:spLocks/>
            </p:cNvSpPr>
            <p:nvPr/>
          </p:nvSpPr>
          <p:spPr bwMode="auto">
            <a:xfrm>
              <a:off x="1826" y="2252"/>
              <a:ext cx="16" cy="20"/>
            </a:xfrm>
            <a:custGeom>
              <a:avLst/>
              <a:gdLst>
                <a:gd name="T0" fmla="*/ 0 w 16"/>
                <a:gd name="T1" fmla="*/ 20 h 20"/>
                <a:gd name="T2" fmla="*/ 2 w 16"/>
                <a:gd name="T3" fmla="*/ 20 h 20"/>
                <a:gd name="T4" fmla="*/ 16 w 16"/>
                <a:gd name="T5" fmla="*/ 2 h 20"/>
                <a:gd name="T6" fmla="*/ 13 w 16"/>
                <a:gd name="T7" fmla="*/ 0 h 20"/>
                <a:gd name="T8" fmla="*/ 0 w 16"/>
                <a:gd name="T9" fmla="*/ 18 h 20"/>
                <a:gd name="T10" fmla="*/ 0 w 16"/>
                <a:gd name="T11" fmla="*/ 20 h 20"/>
                <a:gd name="T12" fmla="*/ 0 w 16"/>
                <a:gd name="T13" fmla="*/ 20 h 20"/>
                <a:gd name="T14" fmla="*/ 2 w 16"/>
                <a:gd name="T15" fmla="*/ 20 h 20"/>
                <a:gd name="T16" fmla="*/ 2 w 16"/>
                <a:gd name="T17" fmla="*/ 20 h 20"/>
                <a:gd name="T18" fmla="*/ 0 w 16"/>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20">
                  <a:moveTo>
                    <a:pt x="0" y="20"/>
                  </a:moveTo>
                  <a:lnTo>
                    <a:pt x="2" y="20"/>
                  </a:lnTo>
                  <a:lnTo>
                    <a:pt x="16" y="2"/>
                  </a:lnTo>
                  <a:lnTo>
                    <a:pt x="13" y="0"/>
                  </a:lnTo>
                  <a:lnTo>
                    <a:pt x="0" y="18"/>
                  </a:lnTo>
                  <a:lnTo>
                    <a:pt x="0" y="20"/>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8" name="Freeform 508"/>
            <p:cNvSpPr>
              <a:spLocks/>
            </p:cNvSpPr>
            <p:nvPr/>
          </p:nvSpPr>
          <p:spPr bwMode="auto">
            <a:xfrm>
              <a:off x="1839" y="2250"/>
              <a:ext cx="5" cy="6"/>
            </a:xfrm>
            <a:custGeom>
              <a:avLst/>
              <a:gdLst>
                <a:gd name="T0" fmla="*/ 0 w 5"/>
                <a:gd name="T1" fmla="*/ 4 h 6"/>
                <a:gd name="T2" fmla="*/ 5 w 5"/>
                <a:gd name="T3" fmla="*/ 2 h 6"/>
                <a:gd name="T4" fmla="*/ 5 w 5"/>
                <a:gd name="T5" fmla="*/ 0 h 6"/>
                <a:gd name="T6" fmla="*/ 0 w 5"/>
                <a:gd name="T7" fmla="*/ 0 h 6"/>
                <a:gd name="T8" fmla="*/ 0 w 5"/>
                <a:gd name="T9" fmla="*/ 2 h 6"/>
                <a:gd name="T10" fmla="*/ 0 w 5"/>
                <a:gd name="T11" fmla="*/ 4 h 6"/>
                <a:gd name="T12" fmla="*/ 0 w 5"/>
                <a:gd name="T13" fmla="*/ 4 h 6"/>
                <a:gd name="T14" fmla="*/ 5 w 5"/>
                <a:gd name="T15" fmla="*/ 6 h 6"/>
                <a:gd name="T16" fmla="*/ 5 w 5"/>
                <a:gd name="T17" fmla="*/ 2 h 6"/>
                <a:gd name="T18" fmla="*/ 0 w 5"/>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6">
                  <a:moveTo>
                    <a:pt x="0" y="4"/>
                  </a:moveTo>
                  <a:lnTo>
                    <a:pt x="5" y="2"/>
                  </a:lnTo>
                  <a:lnTo>
                    <a:pt x="5" y="0"/>
                  </a:lnTo>
                  <a:lnTo>
                    <a:pt x="0" y="0"/>
                  </a:lnTo>
                  <a:lnTo>
                    <a:pt x="0" y="2"/>
                  </a:lnTo>
                  <a:lnTo>
                    <a:pt x="0" y="4"/>
                  </a:lnTo>
                  <a:lnTo>
                    <a:pt x="5" y="6"/>
                  </a:lnTo>
                  <a:lnTo>
                    <a:pt x="5"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79" name="Freeform 509"/>
            <p:cNvSpPr>
              <a:spLocks/>
            </p:cNvSpPr>
            <p:nvPr/>
          </p:nvSpPr>
          <p:spPr bwMode="auto">
            <a:xfrm>
              <a:off x="1822" y="2236"/>
              <a:ext cx="20" cy="18"/>
            </a:xfrm>
            <a:custGeom>
              <a:avLst/>
              <a:gdLst>
                <a:gd name="T0" fmla="*/ 2 w 20"/>
                <a:gd name="T1" fmla="*/ 0 h 18"/>
                <a:gd name="T2" fmla="*/ 0 w 20"/>
                <a:gd name="T3" fmla="*/ 3 h 18"/>
                <a:gd name="T4" fmla="*/ 17 w 20"/>
                <a:gd name="T5" fmla="*/ 18 h 18"/>
                <a:gd name="T6" fmla="*/ 20 w 20"/>
                <a:gd name="T7" fmla="*/ 16 h 18"/>
                <a:gd name="T8" fmla="*/ 2 w 20"/>
                <a:gd name="T9" fmla="*/ 0 h 18"/>
                <a:gd name="T10" fmla="*/ 2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 y="0"/>
                  </a:moveTo>
                  <a:lnTo>
                    <a:pt x="0" y="3"/>
                  </a:lnTo>
                  <a:lnTo>
                    <a:pt x="17" y="18"/>
                  </a:lnTo>
                  <a:lnTo>
                    <a:pt x="20" y="16"/>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80" name="Freeform 510"/>
            <p:cNvSpPr>
              <a:spLocks/>
            </p:cNvSpPr>
            <p:nvPr/>
          </p:nvSpPr>
          <p:spPr bwMode="auto">
            <a:xfrm>
              <a:off x="1824" y="2236"/>
              <a:ext cx="4" cy="5"/>
            </a:xfrm>
            <a:custGeom>
              <a:avLst/>
              <a:gdLst>
                <a:gd name="T0" fmla="*/ 4 w 4"/>
                <a:gd name="T1" fmla="*/ 3 h 5"/>
                <a:gd name="T2" fmla="*/ 2 w 4"/>
                <a:gd name="T3" fmla="*/ 0 h 5"/>
                <a:gd name="T4" fmla="*/ 0 w 4"/>
                <a:gd name="T5" fmla="*/ 0 h 5"/>
                <a:gd name="T6" fmla="*/ 0 w 4"/>
                <a:gd name="T7" fmla="*/ 5 h 5"/>
                <a:gd name="T8" fmla="*/ 2 w 4"/>
                <a:gd name="T9" fmla="*/ 5 h 5"/>
                <a:gd name="T10" fmla="*/ 4 w 4"/>
                <a:gd name="T11" fmla="*/ 3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3"/>
                  </a:moveTo>
                  <a:lnTo>
                    <a:pt x="2" y="0"/>
                  </a:lnTo>
                  <a:lnTo>
                    <a:pt x="0" y="0"/>
                  </a:lnTo>
                  <a:lnTo>
                    <a:pt x="0" y="5"/>
                  </a:lnTo>
                  <a:lnTo>
                    <a:pt x="2" y="5"/>
                  </a:lnTo>
                  <a:lnTo>
                    <a:pt x="4"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81" name="Freeform 511"/>
            <p:cNvSpPr>
              <a:spLocks/>
            </p:cNvSpPr>
            <p:nvPr/>
          </p:nvSpPr>
          <p:spPr bwMode="auto">
            <a:xfrm>
              <a:off x="1806" y="2236"/>
              <a:ext cx="22" cy="20"/>
            </a:xfrm>
            <a:custGeom>
              <a:avLst/>
              <a:gdLst>
                <a:gd name="T0" fmla="*/ 0 w 22"/>
                <a:gd name="T1" fmla="*/ 16 h 20"/>
                <a:gd name="T2" fmla="*/ 5 w 22"/>
                <a:gd name="T3" fmla="*/ 18 h 20"/>
                <a:gd name="T4" fmla="*/ 22 w 22"/>
                <a:gd name="T5" fmla="*/ 3 h 20"/>
                <a:gd name="T6" fmla="*/ 20 w 22"/>
                <a:gd name="T7" fmla="*/ 0 h 20"/>
                <a:gd name="T8" fmla="*/ 2 w 22"/>
                <a:gd name="T9" fmla="*/ 16 h 20"/>
                <a:gd name="T10" fmla="*/ 0 w 22"/>
                <a:gd name="T11" fmla="*/ 16 h 20"/>
                <a:gd name="T12" fmla="*/ 0 w 22"/>
                <a:gd name="T13" fmla="*/ 16 h 20"/>
                <a:gd name="T14" fmla="*/ 0 w 22"/>
                <a:gd name="T15" fmla="*/ 20 h 20"/>
                <a:gd name="T16" fmla="*/ 5 w 22"/>
                <a:gd name="T17" fmla="*/ 18 h 20"/>
                <a:gd name="T18" fmla="*/ 0 w 22"/>
                <a:gd name="T19" fmla="*/ 16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0" y="16"/>
                  </a:moveTo>
                  <a:lnTo>
                    <a:pt x="5" y="18"/>
                  </a:lnTo>
                  <a:lnTo>
                    <a:pt x="22" y="3"/>
                  </a:lnTo>
                  <a:lnTo>
                    <a:pt x="20" y="0"/>
                  </a:lnTo>
                  <a:lnTo>
                    <a:pt x="2" y="16"/>
                  </a:lnTo>
                  <a:lnTo>
                    <a:pt x="0" y="16"/>
                  </a:lnTo>
                  <a:lnTo>
                    <a:pt x="0" y="20"/>
                  </a:lnTo>
                  <a:lnTo>
                    <a:pt x="5" y="18"/>
                  </a:lnTo>
                  <a:lnTo>
                    <a:pt x="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82" name="Freeform 512"/>
            <p:cNvSpPr>
              <a:spLocks/>
            </p:cNvSpPr>
            <p:nvPr/>
          </p:nvSpPr>
          <p:spPr bwMode="auto">
            <a:xfrm>
              <a:off x="1806" y="2247"/>
              <a:ext cx="5" cy="5"/>
            </a:xfrm>
            <a:custGeom>
              <a:avLst/>
              <a:gdLst>
                <a:gd name="T0" fmla="*/ 5 w 5"/>
                <a:gd name="T1" fmla="*/ 0 h 5"/>
                <a:gd name="T2" fmla="*/ 0 w 5"/>
                <a:gd name="T3" fmla="*/ 3 h 5"/>
                <a:gd name="T4" fmla="*/ 0 w 5"/>
                <a:gd name="T5" fmla="*/ 5 h 5"/>
                <a:gd name="T6" fmla="*/ 5 w 5"/>
                <a:gd name="T7" fmla="*/ 5 h 5"/>
                <a:gd name="T8" fmla="*/ 5 w 5"/>
                <a:gd name="T9" fmla="*/ 3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0" y="3"/>
                  </a:lnTo>
                  <a:lnTo>
                    <a:pt x="0" y="5"/>
                  </a:lnTo>
                  <a:lnTo>
                    <a:pt x="5" y="5"/>
                  </a:lnTo>
                  <a:lnTo>
                    <a:pt x="5" y="3"/>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83" name="Freeform 513"/>
            <p:cNvSpPr>
              <a:spLocks/>
            </p:cNvSpPr>
            <p:nvPr/>
          </p:nvSpPr>
          <p:spPr bwMode="auto">
            <a:xfrm>
              <a:off x="1808" y="2247"/>
              <a:ext cx="20" cy="23"/>
            </a:xfrm>
            <a:custGeom>
              <a:avLst/>
              <a:gdLst>
                <a:gd name="T0" fmla="*/ 18 w 20"/>
                <a:gd name="T1" fmla="*/ 23 h 23"/>
                <a:gd name="T2" fmla="*/ 20 w 20"/>
                <a:gd name="T3" fmla="*/ 18 h 23"/>
                <a:gd name="T4" fmla="*/ 3 w 20"/>
                <a:gd name="T5" fmla="*/ 0 h 23"/>
                <a:gd name="T6" fmla="*/ 0 w 20"/>
                <a:gd name="T7" fmla="*/ 3 h 23"/>
                <a:gd name="T8" fmla="*/ 18 w 20"/>
                <a:gd name="T9" fmla="*/ 20 h 23"/>
                <a:gd name="T10" fmla="*/ 18 w 20"/>
                <a:gd name="T11" fmla="*/ 2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18" y="23"/>
                  </a:moveTo>
                  <a:lnTo>
                    <a:pt x="20" y="18"/>
                  </a:lnTo>
                  <a:lnTo>
                    <a:pt x="3" y="0"/>
                  </a:lnTo>
                  <a:lnTo>
                    <a:pt x="0" y="3"/>
                  </a:lnTo>
                  <a:lnTo>
                    <a:pt x="18" y="20"/>
                  </a:lnTo>
                  <a:lnTo>
                    <a:pt x="18" y="2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84" name="Freeform 514"/>
            <p:cNvSpPr>
              <a:spLocks/>
            </p:cNvSpPr>
            <p:nvPr/>
          </p:nvSpPr>
          <p:spPr bwMode="auto">
            <a:xfrm>
              <a:off x="1822" y="2265"/>
              <a:ext cx="4" cy="5"/>
            </a:xfrm>
            <a:custGeom>
              <a:avLst/>
              <a:gdLst>
                <a:gd name="T0" fmla="*/ 0 w 4"/>
                <a:gd name="T1" fmla="*/ 0 h 5"/>
                <a:gd name="T2" fmla="*/ 2 w 4"/>
                <a:gd name="T3" fmla="*/ 5 h 5"/>
                <a:gd name="T4" fmla="*/ 4 w 4"/>
                <a:gd name="T5" fmla="*/ 5 h 5"/>
                <a:gd name="T6" fmla="*/ 4 w 4"/>
                <a:gd name="T7" fmla="*/ 0 h 5"/>
                <a:gd name="T8" fmla="*/ 2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2" y="5"/>
                  </a:lnTo>
                  <a:lnTo>
                    <a:pt x="4" y="5"/>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85" name="Freeform 515"/>
            <p:cNvSpPr>
              <a:spLocks/>
            </p:cNvSpPr>
            <p:nvPr/>
          </p:nvSpPr>
          <p:spPr bwMode="auto">
            <a:xfrm>
              <a:off x="1822" y="2247"/>
              <a:ext cx="22" cy="20"/>
            </a:xfrm>
            <a:custGeom>
              <a:avLst/>
              <a:gdLst>
                <a:gd name="T0" fmla="*/ 22 w 22"/>
                <a:gd name="T1" fmla="*/ 3 h 20"/>
                <a:gd name="T2" fmla="*/ 17 w 22"/>
                <a:gd name="T3" fmla="*/ 0 h 20"/>
                <a:gd name="T4" fmla="*/ 0 w 22"/>
                <a:gd name="T5" fmla="*/ 18 h 20"/>
                <a:gd name="T6" fmla="*/ 2 w 22"/>
                <a:gd name="T7" fmla="*/ 20 h 20"/>
                <a:gd name="T8" fmla="*/ 20 w 22"/>
                <a:gd name="T9" fmla="*/ 3 h 20"/>
                <a:gd name="T10" fmla="*/ 22 w 22"/>
                <a:gd name="T11" fmla="*/ 3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3"/>
                  </a:moveTo>
                  <a:lnTo>
                    <a:pt x="17" y="0"/>
                  </a:lnTo>
                  <a:lnTo>
                    <a:pt x="0" y="18"/>
                  </a:lnTo>
                  <a:lnTo>
                    <a:pt x="2" y="20"/>
                  </a:lnTo>
                  <a:lnTo>
                    <a:pt x="20" y="3"/>
                  </a:lnTo>
                  <a:lnTo>
                    <a:pt x="22"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86" name="Rectangle 516"/>
            <p:cNvSpPr>
              <a:spLocks noChangeArrowheads="1"/>
            </p:cNvSpPr>
            <p:nvPr/>
          </p:nvSpPr>
          <p:spPr bwMode="auto">
            <a:xfrm>
              <a:off x="1037" y="2571"/>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7.0</a:t>
              </a:r>
              <a:endParaRPr lang="en-US" altLang="en-US" sz="1800"/>
            </a:p>
          </p:txBody>
        </p:sp>
        <p:sp>
          <p:nvSpPr>
            <p:cNvPr id="35687" name="Rectangle 517"/>
            <p:cNvSpPr>
              <a:spLocks noChangeArrowheads="1"/>
            </p:cNvSpPr>
            <p:nvPr/>
          </p:nvSpPr>
          <p:spPr bwMode="auto">
            <a:xfrm>
              <a:off x="1037" y="2454"/>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8.0</a:t>
              </a:r>
              <a:endParaRPr lang="en-US" altLang="en-US" sz="1800"/>
            </a:p>
          </p:txBody>
        </p:sp>
        <p:sp>
          <p:nvSpPr>
            <p:cNvPr id="35688" name="Rectangle 518"/>
            <p:cNvSpPr>
              <a:spLocks noChangeArrowheads="1"/>
            </p:cNvSpPr>
            <p:nvPr/>
          </p:nvSpPr>
          <p:spPr bwMode="auto">
            <a:xfrm>
              <a:off x="1037" y="2334"/>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9.0</a:t>
              </a:r>
              <a:endParaRPr lang="en-US" altLang="en-US" sz="1800"/>
            </a:p>
          </p:txBody>
        </p:sp>
        <p:sp>
          <p:nvSpPr>
            <p:cNvPr id="35689" name="Rectangle 519"/>
            <p:cNvSpPr>
              <a:spLocks noChangeArrowheads="1"/>
            </p:cNvSpPr>
            <p:nvPr/>
          </p:nvSpPr>
          <p:spPr bwMode="auto">
            <a:xfrm>
              <a:off x="1013" y="2217"/>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10.0</a:t>
              </a:r>
              <a:endParaRPr lang="en-US" altLang="en-US" sz="1800"/>
            </a:p>
          </p:txBody>
        </p:sp>
        <p:sp>
          <p:nvSpPr>
            <p:cNvPr id="35690" name="Rectangle 520"/>
            <p:cNvSpPr>
              <a:spLocks noChangeArrowheads="1"/>
            </p:cNvSpPr>
            <p:nvPr/>
          </p:nvSpPr>
          <p:spPr bwMode="auto">
            <a:xfrm>
              <a:off x="1013" y="2102"/>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11.0</a:t>
              </a:r>
              <a:endParaRPr lang="en-US" altLang="en-US" sz="1800"/>
            </a:p>
          </p:txBody>
        </p:sp>
        <p:sp>
          <p:nvSpPr>
            <p:cNvPr id="35691" name="Rectangle 521"/>
            <p:cNvSpPr>
              <a:spLocks noChangeArrowheads="1"/>
            </p:cNvSpPr>
            <p:nvPr/>
          </p:nvSpPr>
          <p:spPr bwMode="auto">
            <a:xfrm>
              <a:off x="1013" y="1982"/>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12.0</a:t>
              </a:r>
              <a:endParaRPr lang="en-US" altLang="en-US" sz="1800"/>
            </a:p>
          </p:txBody>
        </p:sp>
        <p:sp>
          <p:nvSpPr>
            <p:cNvPr id="35692" name="Rectangle 522"/>
            <p:cNvSpPr>
              <a:spLocks noChangeArrowheads="1"/>
            </p:cNvSpPr>
            <p:nvPr/>
          </p:nvSpPr>
          <p:spPr bwMode="auto">
            <a:xfrm>
              <a:off x="1132" y="2647"/>
              <a:ext cx="2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0</a:t>
              </a:r>
              <a:endParaRPr lang="en-US" altLang="en-US" sz="1800"/>
            </a:p>
          </p:txBody>
        </p:sp>
        <p:sp>
          <p:nvSpPr>
            <p:cNvPr id="35693" name="Rectangle 523"/>
            <p:cNvSpPr>
              <a:spLocks noChangeArrowheads="1"/>
            </p:cNvSpPr>
            <p:nvPr/>
          </p:nvSpPr>
          <p:spPr bwMode="auto">
            <a:xfrm>
              <a:off x="1288" y="2647"/>
              <a:ext cx="2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5</a:t>
              </a:r>
              <a:endParaRPr lang="en-US" altLang="en-US" sz="1800"/>
            </a:p>
          </p:txBody>
        </p:sp>
        <p:sp>
          <p:nvSpPr>
            <p:cNvPr id="35694" name="Rectangle 524"/>
            <p:cNvSpPr>
              <a:spLocks noChangeArrowheads="1"/>
            </p:cNvSpPr>
            <p:nvPr/>
          </p:nvSpPr>
          <p:spPr bwMode="auto">
            <a:xfrm>
              <a:off x="1427"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a:t>
              </a:r>
              <a:endParaRPr lang="en-US" altLang="en-US" sz="1800"/>
            </a:p>
          </p:txBody>
        </p:sp>
        <p:sp>
          <p:nvSpPr>
            <p:cNvPr id="35695" name="Rectangle 525"/>
            <p:cNvSpPr>
              <a:spLocks noChangeArrowheads="1"/>
            </p:cNvSpPr>
            <p:nvPr/>
          </p:nvSpPr>
          <p:spPr bwMode="auto">
            <a:xfrm>
              <a:off x="1582"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dirty="0">
                  <a:solidFill>
                    <a:srgbClr val="131516"/>
                  </a:solidFill>
                  <a:latin typeface="Calibri" panose="020F0502020204030204" pitchFamily="34" charset="0"/>
                </a:rPr>
                <a:t>15</a:t>
              </a:r>
              <a:endParaRPr lang="en-US" altLang="en-US" sz="1800" dirty="0"/>
            </a:p>
          </p:txBody>
        </p:sp>
        <p:sp>
          <p:nvSpPr>
            <p:cNvPr id="35696" name="Rectangle 526"/>
            <p:cNvSpPr>
              <a:spLocks noChangeArrowheads="1"/>
            </p:cNvSpPr>
            <p:nvPr/>
          </p:nvSpPr>
          <p:spPr bwMode="auto">
            <a:xfrm>
              <a:off x="1737"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20</a:t>
              </a:r>
              <a:endParaRPr lang="en-US" altLang="en-US" sz="1800"/>
            </a:p>
          </p:txBody>
        </p:sp>
        <p:sp>
          <p:nvSpPr>
            <p:cNvPr id="35697" name="Rectangle 527"/>
            <p:cNvSpPr>
              <a:spLocks noChangeArrowheads="1"/>
            </p:cNvSpPr>
            <p:nvPr/>
          </p:nvSpPr>
          <p:spPr bwMode="auto">
            <a:xfrm>
              <a:off x="1893"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25</a:t>
              </a:r>
              <a:endParaRPr lang="en-US" altLang="en-US" sz="1800"/>
            </a:p>
          </p:txBody>
        </p:sp>
        <p:sp>
          <p:nvSpPr>
            <p:cNvPr id="35698" name="Freeform 528"/>
            <p:cNvSpPr>
              <a:spLocks noEditPoints="1"/>
            </p:cNvSpPr>
            <p:nvPr/>
          </p:nvSpPr>
          <p:spPr bwMode="auto">
            <a:xfrm>
              <a:off x="962" y="1957"/>
              <a:ext cx="1037" cy="803"/>
            </a:xfrm>
            <a:custGeom>
              <a:avLst/>
              <a:gdLst>
                <a:gd name="T0" fmla="*/ 0 w 1037"/>
                <a:gd name="T1" fmla="*/ 0 h 803"/>
                <a:gd name="T2" fmla="*/ 1035 w 1037"/>
                <a:gd name="T3" fmla="*/ 0 h 803"/>
                <a:gd name="T4" fmla="*/ 1037 w 1037"/>
                <a:gd name="T5" fmla="*/ 0 h 803"/>
                <a:gd name="T6" fmla="*/ 1037 w 1037"/>
                <a:gd name="T7" fmla="*/ 800 h 803"/>
                <a:gd name="T8" fmla="*/ 1035 w 1037"/>
                <a:gd name="T9" fmla="*/ 803 h 803"/>
                <a:gd name="T10" fmla="*/ 0 w 1037"/>
                <a:gd name="T11" fmla="*/ 803 h 803"/>
                <a:gd name="T12" fmla="*/ 0 w 1037"/>
                <a:gd name="T13" fmla="*/ 800 h 803"/>
                <a:gd name="T14" fmla="*/ 0 w 1037"/>
                <a:gd name="T15" fmla="*/ 0 h 803"/>
                <a:gd name="T16" fmla="*/ 4 w 1037"/>
                <a:gd name="T17" fmla="*/ 800 h 803"/>
                <a:gd name="T18" fmla="*/ 0 w 1037"/>
                <a:gd name="T19" fmla="*/ 800 h 803"/>
                <a:gd name="T20" fmla="*/ 1035 w 1037"/>
                <a:gd name="T21" fmla="*/ 800 h 803"/>
                <a:gd name="T22" fmla="*/ 1035 w 1037"/>
                <a:gd name="T23" fmla="*/ 0 h 803"/>
                <a:gd name="T24" fmla="*/ 1035 w 1037"/>
                <a:gd name="T25" fmla="*/ 5 h 803"/>
                <a:gd name="T26" fmla="*/ 0 w 1037"/>
                <a:gd name="T27" fmla="*/ 5 h 803"/>
                <a:gd name="T28" fmla="*/ 4 w 1037"/>
                <a:gd name="T29" fmla="*/ 0 h 803"/>
                <a:gd name="T30" fmla="*/ 4 w 1037"/>
                <a:gd name="T31" fmla="*/ 800 h 8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7" h="803">
                  <a:moveTo>
                    <a:pt x="0" y="0"/>
                  </a:moveTo>
                  <a:lnTo>
                    <a:pt x="1035" y="0"/>
                  </a:lnTo>
                  <a:lnTo>
                    <a:pt x="1037" y="0"/>
                  </a:lnTo>
                  <a:lnTo>
                    <a:pt x="1037" y="800"/>
                  </a:lnTo>
                  <a:lnTo>
                    <a:pt x="1035" y="803"/>
                  </a:lnTo>
                  <a:lnTo>
                    <a:pt x="0" y="803"/>
                  </a:lnTo>
                  <a:lnTo>
                    <a:pt x="0" y="800"/>
                  </a:lnTo>
                  <a:lnTo>
                    <a:pt x="0" y="0"/>
                  </a:lnTo>
                  <a:close/>
                  <a:moveTo>
                    <a:pt x="4" y="800"/>
                  </a:moveTo>
                  <a:lnTo>
                    <a:pt x="0" y="800"/>
                  </a:lnTo>
                  <a:lnTo>
                    <a:pt x="1035" y="800"/>
                  </a:lnTo>
                  <a:lnTo>
                    <a:pt x="1035" y="0"/>
                  </a:lnTo>
                  <a:lnTo>
                    <a:pt x="1035" y="5"/>
                  </a:lnTo>
                  <a:lnTo>
                    <a:pt x="0" y="5"/>
                  </a:lnTo>
                  <a:lnTo>
                    <a:pt x="4" y="0"/>
                  </a:lnTo>
                  <a:lnTo>
                    <a:pt x="4" y="80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699" name="Freeform 529"/>
            <p:cNvSpPr>
              <a:spLocks/>
            </p:cNvSpPr>
            <p:nvPr/>
          </p:nvSpPr>
          <p:spPr bwMode="auto">
            <a:xfrm>
              <a:off x="962" y="1957"/>
              <a:ext cx="1037" cy="803"/>
            </a:xfrm>
            <a:custGeom>
              <a:avLst/>
              <a:gdLst>
                <a:gd name="T0" fmla="*/ 0 w 1037"/>
                <a:gd name="T1" fmla="*/ 0 h 803"/>
                <a:gd name="T2" fmla="*/ 1035 w 1037"/>
                <a:gd name="T3" fmla="*/ 0 h 803"/>
                <a:gd name="T4" fmla="*/ 1037 w 1037"/>
                <a:gd name="T5" fmla="*/ 0 h 803"/>
                <a:gd name="T6" fmla="*/ 1037 w 1037"/>
                <a:gd name="T7" fmla="*/ 800 h 803"/>
                <a:gd name="T8" fmla="*/ 1035 w 1037"/>
                <a:gd name="T9" fmla="*/ 803 h 803"/>
                <a:gd name="T10" fmla="*/ 0 w 1037"/>
                <a:gd name="T11" fmla="*/ 803 h 803"/>
                <a:gd name="T12" fmla="*/ 0 w 1037"/>
                <a:gd name="T13" fmla="*/ 800 h 803"/>
                <a:gd name="T14" fmla="*/ 0 w 1037"/>
                <a:gd name="T15" fmla="*/ 0 h 8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7" h="803">
                  <a:moveTo>
                    <a:pt x="0" y="0"/>
                  </a:moveTo>
                  <a:lnTo>
                    <a:pt x="1035" y="0"/>
                  </a:lnTo>
                  <a:lnTo>
                    <a:pt x="1037" y="0"/>
                  </a:lnTo>
                  <a:lnTo>
                    <a:pt x="1037" y="800"/>
                  </a:lnTo>
                  <a:lnTo>
                    <a:pt x="1035" y="803"/>
                  </a:lnTo>
                  <a:lnTo>
                    <a:pt x="0" y="803"/>
                  </a:lnTo>
                  <a:lnTo>
                    <a:pt x="0" y="800"/>
                  </a:lnTo>
                  <a:lnTo>
                    <a:pt x="0" y="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00" name="Freeform 530"/>
            <p:cNvSpPr>
              <a:spLocks/>
            </p:cNvSpPr>
            <p:nvPr/>
          </p:nvSpPr>
          <p:spPr bwMode="auto">
            <a:xfrm>
              <a:off x="962" y="1957"/>
              <a:ext cx="1035" cy="800"/>
            </a:xfrm>
            <a:custGeom>
              <a:avLst/>
              <a:gdLst>
                <a:gd name="T0" fmla="*/ 4 w 1035"/>
                <a:gd name="T1" fmla="*/ 800 h 800"/>
                <a:gd name="T2" fmla="*/ 0 w 1035"/>
                <a:gd name="T3" fmla="*/ 800 h 800"/>
                <a:gd name="T4" fmla="*/ 1035 w 1035"/>
                <a:gd name="T5" fmla="*/ 800 h 800"/>
                <a:gd name="T6" fmla="*/ 1035 w 1035"/>
                <a:gd name="T7" fmla="*/ 0 h 800"/>
                <a:gd name="T8" fmla="*/ 1035 w 1035"/>
                <a:gd name="T9" fmla="*/ 5 h 800"/>
                <a:gd name="T10" fmla="*/ 0 w 1035"/>
                <a:gd name="T11" fmla="*/ 5 h 800"/>
                <a:gd name="T12" fmla="*/ 4 w 1035"/>
                <a:gd name="T13" fmla="*/ 0 h 800"/>
                <a:gd name="T14" fmla="*/ 4 w 1035"/>
                <a:gd name="T15" fmla="*/ 800 h 8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5" h="800">
                  <a:moveTo>
                    <a:pt x="4" y="800"/>
                  </a:moveTo>
                  <a:lnTo>
                    <a:pt x="0" y="800"/>
                  </a:lnTo>
                  <a:lnTo>
                    <a:pt x="1035" y="800"/>
                  </a:lnTo>
                  <a:lnTo>
                    <a:pt x="1035" y="0"/>
                  </a:lnTo>
                  <a:lnTo>
                    <a:pt x="1035" y="5"/>
                  </a:lnTo>
                  <a:lnTo>
                    <a:pt x="0" y="5"/>
                  </a:lnTo>
                  <a:lnTo>
                    <a:pt x="4" y="0"/>
                  </a:lnTo>
                  <a:lnTo>
                    <a:pt x="4" y="80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701" name="Rectangle 531"/>
            <p:cNvSpPr>
              <a:spLocks noChangeArrowheads="1"/>
            </p:cNvSpPr>
            <p:nvPr/>
          </p:nvSpPr>
          <p:spPr bwMode="auto">
            <a:xfrm>
              <a:off x="962" y="2873"/>
              <a:ext cx="1035" cy="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5702" name="Rectangle 532"/>
            <p:cNvSpPr>
              <a:spLocks noChangeArrowheads="1"/>
            </p:cNvSpPr>
            <p:nvPr/>
          </p:nvSpPr>
          <p:spPr bwMode="auto">
            <a:xfrm>
              <a:off x="1146" y="2928"/>
              <a:ext cx="749" cy="5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5703" name="Rectangle 533"/>
            <p:cNvSpPr>
              <a:spLocks noChangeArrowheads="1"/>
            </p:cNvSpPr>
            <p:nvPr/>
          </p:nvSpPr>
          <p:spPr bwMode="auto">
            <a:xfrm>
              <a:off x="1143" y="2924"/>
              <a:ext cx="3" cy="589"/>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5704" name="Freeform 534"/>
            <p:cNvSpPr>
              <a:spLocks/>
            </p:cNvSpPr>
            <p:nvPr/>
          </p:nvSpPr>
          <p:spPr bwMode="auto">
            <a:xfrm>
              <a:off x="1141" y="2921"/>
              <a:ext cx="2" cy="592"/>
            </a:xfrm>
            <a:custGeom>
              <a:avLst/>
              <a:gdLst>
                <a:gd name="T0" fmla="*/ 2 w 2"/>
                <a:gd name="T1" fmla="*/ 0 h 592"/>
                <a:gd name="T2" fmla="*/ 0 w 2"/>
                <a:gd name="T3" fmla="*/ 3 h 592"/>
                <a:gd name="T4" fmla="*/ 0 w 2"/>
                <a:gd name="T5" fmla="*/ 592 h 592"/>
                <a:gd name="T6" fmla="*/ 2 w 2"/>
                <a:gd name="T7" fmla="*/ 592 h 592"/>
                <a:gd name="T8" fmla="*/ 2 w 2"/>
                <a:gd name="T9" fmla="*/ 3 h 592"/>
                <a:gd name="T10" fmla="*/ 2 w 2"/>
                <a:gd name="T11" fmla="*/ 0 h 592"/>
                <a:gd name="T12" fmla="*/ 2 w 2"/>
                <a:gd name="T13" fmla="*/ 0 h 592"/>
                <a:gd name="T14" fmla="*/ 0 w 2"/>
                <a:gd name="T15" fmla="*/ 0 h 592"/>
                <a:gd name="T16" fmla="*/ 0 w 2"/>
                <a:gd name="T17" fmla="*/ 3 h 592"/>
                <a:gd name="T18" fmla="*/ 2 w 2"/>
                <a:gd name="T19" fmla="*/ 0 h 5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92">
                  <a:moveTo>
                    <a:pt x="2" y="0"/>
                  </a:moveTo>
                  <a:lnTo>
                    <a:pt x="0" y="3"/>
                  </a:lnTo>
                  <a:lnTo>
                    <a:pt x="0" y="592"/>
                  </a:lnTo>
                  <a:lnTo>
                    <a:pt x="2" y="592"/>
                  </a:lnTo>
                  <a:lnTo>
                    <a:pt x="2"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05" name="Freeform 535"/>
            <p:cNvSpPr>
              <a:spLocks/>
            </p:cNvSpPr>
            <p:nvPr/>
          </p:nvSpPr>
          <p:spPr bwMode="auto">
            <a:xfrm>
              <a:off x="1143" y="2921"/>
              <a:ext cx="5" cy="5"/>
            </a:xfrm>
            <a:custGeom>
              <a:avLst/>
              <a:gdLst>
                <a:gd name="T0" fmla="*/ 5 w 5"/>
                <a:gd name="T1" fmla="*/ 3 h 5"/>
                <a:gd name="T2" fmla="*/ 3 w 5"/>
                <a:gd name="T3" fmla="*/ 0 h 5"/>
                <a:gd name="T4" fmla="*/ 0 w 5"/>
                <a:gd name="T5" fmla="*/ 0 h 5"/>
                <a:gd name="T6" fmla="*/ 0 w 5"/>
                <a:gd name="T7" fmla="*/ 5 h 5"/>
                <a:gd name="T8" fmla="*/ 3 w 5"/>
                <a:gd name="T9" fmla="*/ 5 h 5"/>
                <a:gd name="T10" fmla="*/ 5 w 5"/>
                <a:gd name="T11" fmla="*/ 3 h 5"/>
                <a:gd name="T12" fmla="*/ 5 w 5"/>
                <a:gd name="T13" fmla="*/ 3 h 5"/>
                <a:gd name="T14" fmla="*/ 5 w 5"/>
                <a:gd name="T15" fmla="*/ 0 h 5"/>
                <a:gd name="T16" fmla="*/ 3 w 5"/>
                <a:gd name="T17" fmla="*/ 0 h 5"/>
                <a:gd name="T18" fmla="*/ 5 w 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5" y="3"/>
                  </a:moveTo>
                  <a:lnTo>
                    <a:pt x="3" y="0"/>
                  </a:lnTo>
                  <a:lnTo>
                    <a:pt x="0" y="0"/>
                  </a:lnTo>
                  <a:lnTo>
                    <a:pt x="0" y="5"/>
                  </a:lnTo>
                  <a:lnTo>
                    <a:pt x="3" y="5"/>
                  </a:lnTo>
                  <a:lnTo>
                    <a:pt x="5" y="3"/>
                  </a:lnTo>
                  <a:lnTo>
                    <a:pt x="5" y="0"/>
                  </a:lnTo>
                  <a:lnTo>
                    <a:pt x="3" y="0"/>
                  </a:lnTo>
                  <a:lnTo>
                    <a:pt x="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06" name="Freeform 536"/>
            <p:cNvSpPr>
              <a:spLocks/>
            </p:cNvSpPr>
            <p:nvPr/>
          </p:nvSpPr>
          <p:spPr bwMode="auto">
            <a:xfrm>
              <a:off x="1143" y="2924"/>
              <a:ext cx="5" cy="591"/>
            </a:xfrm>
            <a:custGeom>
              <a:avLst/>
              <a:gdLst>
                <a:gd name="T0" fmla="*/ 3 w 5"/>
                <a:gd name="T1" fmla="*/ 591 h 591"/>
                <a:gd name="T2" fmla="*/ 5 w 5"/>
                <a:gd name="T3" fmla="*/ 589 h 591"/>
                <a:gd name="T4" fmla="*/ 5 w 5"/>
                <a:gd name="T5" fmla="*/ 0 h 591"/>
                <a:gd name="T6" fmla="*/ 0 w 5"/>
                <a:gd name="T7" fmla="*/ 0 h 591"/>
                <a:gd name="T8" fmla="*/ 0 w 5"/>
                <a:gd name="T9" fmla="*/ 589 h 591"/>
                <a:gd name="T10" fmla="*/ 3 w 5"/>
                <a:gd name="T11" fmla="*/ 591 h 591"/>
                <a:gd name="T12" fmla="*/ 3 w 5"/>
                <a:gd name="T13" fmla="*/ 591 h 591"/>
                <a:gd name="T14" fmla="*/ 5 w 5"/>
                <a:gd name="T15" fmla="*/ 591 h 591"/>
                <a:gd name="T16" fmla="*/ 5 w 5"/>
                <a:gd name="T17" fmla="*/ 589 h 591"/>
                <a:gd name="T18" fmla="*/ 3 w 5"/>
                <a:gd name="T19" fmla="*/ 591 h 5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91">
                  <a:moveTo>
                    <a:pt x="3" y="591"/>
                  </a:moveTo>
                  <a:lnTo>
                    <a:pt x="5" y="589"/>
                  </a:lnTo>
                  <a:lnTo>
                    <a:pt x="5" y="0"/>
                  </a:lnTo>
                  <a:lnTo>
                    <a:pt x="0" y="0"/>
                  </a:lnTo>
                  <a:lnTo>
                    <a:pt x="0" y="589"/>
                  </a:lnTo>
                  <a:lnTo>
                    <a:pt x="3" y="591"/>
                  </a:lnTo>
                  <a:lnTo>
                    <a:pt x="5" y="591"/>
                  </a:lnTo>
                  <a:lnTo>
                    <a:pt x="5" y="589"/>
                  </a:lnTo>
                  <a:lnTo>
                    <a:pt x="3" y="591"/>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07" name="Freeform 537"/>
            <p:cNvSpPr>
              <a:spLocks/>
            </p:cNvSpPr>
            <p:nvPr/>
          </p:nvSpPr>
          <p:spPr bwMode="auto">
            <a:xfrm>
              <a:off x="1141" y="3511"/>
              <a:ext cx="5" cy="4"/>
            </a:xfrm>
            <a:custGeom>
              <a:avLst/>
              <a:gdLst>
                <a:gd name="T0" fmla="*/ 0 w 5"/>
                <a:gd name="T1" fmla="*/ 2 h 4"/>
                <a:gd name="T2" fmla="*/ 2 w 5"/>
                <a:gd name="T3" fmla="*/ 4 h 4"/>
                <a:gd name="T4" fmla="*/ 5 w 5"/>
                <a:gd name="T5" fmla="*/ 4 h 4"/>
                <a:gd name="T6" fmla="*/ 5 w 5"/>
                <a:gd name="T7" fmla="*/ 0 h 4"/>
                <a:gd name="T8" fmla="*/ 2 w 5"/>
                <a:gd name="T9" fmla="*/ 0 h 4"/>
                <a:gd name="T10" fmla="*/ 0 w 5"/>
                <a:gd name="T11" fmla="*/ 2 h 4"/>
                <a:gd name="T12" fmla="*/ 0 w 5"/>
                <a:gd name="T13" fmla="*/ 2 h 4"/>
                <a:gd name="T14" fmla="*/ 0 w 5"/>
                <a:gd name="T15" fmla="*/ 4 h 4"/>
                <a:gd name="T16" fmla="*/ 2 w 5"/>
                <a:gd name="T17" fmla="*/ 4 h 4"/>
                <a:gd name="T18" fmla="*/ 0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2"/>
                  </a:moveTo>
                  <a:lnTo>
                    <a:pt x="2" y="4"/>
                  </a:lnTo>
                  <a:lnTo>
                    <a:pt x="5" y="4"/>
                  </a:lnTo>
                  <a:lnTo>
                    <a:pt x="5"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08" name="Freeform 538"/>
            <p:cNvSpPr>
              <a:spLocks noEditPoints="1"/>
            </p:cNvSpPr>
            <p:nvPr/>
          </p:nvSpPr>
          <p:spPr bwMode="auto">
            <a:xfrm>
              <a:off x="1128" y="2924"/>
              <a:ext cx="15" cy="594"/>
            </a:xfrm>
            <a:custGeom>
              <a:avLst/>
              <a:gdLst>
                <a:gd name="T0" fmla="*/ 0 w 15"/>
                <a:gd name="T1" fmla="*/ 589 h 594"/>
                <a:gd name="T2" fmla="*/ 15 w 15"/>
                <a:gd name="T3" fmla="*/ 589 h 594"/>
                <a:gd name="T4" fmla="*/ 15 w 15"/>
                <a:gd name="T5" fmla="*/ 594 h 594"/>
                <a:gd name="T6" fmla="*/ 0 w 15"/>
                <a:gd name="T7" fmla="*/ 594 h 594"/>
                <a:gd name="T8" fmla="*/ 0 w 15"/>
                <a:gd name="T9" fmla="*/ 589 h 594"/>
                <a:gd name="T10" fmla="*/ 0 w 15"/>
                <a:gd name="T11" fmla="*/ 472 h 594"/>
                <a:gd name="T12" fmla="*/ 15 w 15"/>
                <a:gd name="T13" fmla="*/ 472 h 594"/>
                <a:gd name="T14" fmla="*/ 15 w 15"/>
                <a:gd name="T15" fmla="*/ 474 h 594"/>
                <a:gd name="T16" fmla="*/ 0 w 15"/>
                <a:gd name="T17" fmla="*/ 474 h 594"/>
                <a:gd name="T18" fmla="*/ 0 w 15"/>
                <a:gd name="T19" fmla="*/ 472 h 594"/>
                <a:gd name="T20" fmla="*/ 0 w 15"/>
                <a:gd name="T21" fmla="*/ 356 h 594"/>
                <a:gd name="T22" fmla="*/ 15 w 15"/>
                <a:gd name="T23" fmla="*/ 356 h 594"/>
                <a:gd name="T24" fmla="*/ 15 w 15"/>
                <a:gd name="T25" fmla="*/ 359 h 594"/>
                <a:gd name="T26" fmla="*/ 0 w 15"/>
                <a:gd name="T27" fmla="*/ 359 h 594"/>
                <a:gd name="T28" fmla="*/ 0 w 15"/>
                <a:gd name="T29" fmla="*/ 356 h 594"/>
                <a:gd name="T30" fmla="*/ 0 w 15"/>
                <a:gd name="T31" fmla="*/ 237 h 594"/>
                <a:gd name="T32" fmla="*/ 15 w 15"/>
                <a:gd name="T33" fmla="*/ 237 h 594"/>
                <a:gd name="T34" fmla="*/ 15 w 15"/>
                <a:gd name="T35" fmla="*/ 241 h 594"/>
                <a:gd name="T36" fmla="*/ 0 w 15"/>
                <a:gd name="T37" fmla="*/ 241 h 594"/>
                <a:gd name="T38" fmla="*/ 0 w 15"/>
                <a:gd name="T39" fmla="*/ 237 h 594"/>
                <a:gd name="T40" fmla="*/ 0 w 15"/>
                <a:gd name="T41" fmla="*/ 117 h 594"/>
                <a:gd name="T42" fmla="*/ 15 w 15"/>
                <a:gd name="T43" fmla="*/ 117 h 594"/>
                <a:gd name="T44" fmla="*/ 15 w 15"/>
                <a:gd name="T45" fmla="*/ 121 h 594"/>
                <a:gd name="T46" fmla="*/ 0 w 15"/>
                <a:gd name="T47" fmla="*/ 121 h 594"/>
                <a:gd name="T48" fmla="*/ 0 w 15"/>
                <a:gd name="T49" fmla="*/ 117 h 594"/>
                <a:gd name="T50" fmla="*/ 0 w 15"/>
                <a:gd name="T51" fmla="*/ 0 h 594"/>
                <a:gd name="T52" fmla="*/ 15 w 15"/>
                <a:gd name="T53" fmla="*/ 0 h 594"/>
                <a:gd name="T54" fmla="*/ 15 w 15"/>
                <a:gd name="T55" fmla="*/ 4 h 594"/>
                <a:gd name="T56" fmla="*/ 0 w 15"/>
                <a:gd name="T57" fmla="*/ 4 h 594"/>
                <a:gd name="T58" fmla="*/ 0 w 15"/>
                <a:gd name="T59" fmla="*/ 0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 h="594">
                  <a:moveTo>
                    <a:pt x="0" y="589"/>
                  </a:moveTo>
                  <a:lnTo>
                    <a:pt x="15" y="589"/>
                  </a:lnTo>
                  <a:lnTo>
                    <a:pt x="15" y="594"/>
                  </a:lnTo>
                  <a:lnTo>
                    <a:pt x="0" y="594"/>
                  </a:lnTo>
                  <a:lnTo>
                    <a:pt x="0" y="589"/>
                  </a:lnTo>
                  <a:close/>
                  <a:moveTo>
                    <a:pt x="0" y="472"/>
                  </a:moveTo>
                  <a:lnTo>
                    <a:pt x="15" y="472"/>
                  </a:lnTo>
                  <a:lnTo>
                    <a:pt x="15" y="474"/>
                  </a:lnTo>
                  <a:lnTo>
                    <a:pt x="0" y="474"/>
                  </a:lnTo>
                  <a:lnTo>
                    <a:pt x="0" y="472"/>
                  </a:lnTo>
                  <a:close/>
                  <a:moveTo>
                    <a:pt x="0" y="356"/>
                  </a:moveTo>
                  <a:lnTo>
                    <a:pt x="15" y="356"/>
                  </a:lnTo>
                  <a:lnTo>
                    <a:pt x="15" y="359"/>
                  </a:lnTo>
                  <a:lnTo>
                    <a:pt x="0" y="359"/>
                  </a:lnTo>
                  <a:lnTo>
                    <a:pt x="0" y="356"/>
                  </a:lnTo>
                  <a:close/>
                  <a:moveTo>
                    <a:pt x="0" y="237"/>
                  </a:moveTo>
                  <a:lnTo>
                    <a:pt x="15" y="237"/>
                  </a:lnTo>
                  <a:lnTo>
                    <a:pt x="15" y="241"/>
                  </a:lnTo>
                  <a:lnTo>
                    <a:pt x="0" y="241"/>
                  </a:lnTo>
                  <a:lnTo>
                    <a:pt x="0" y="237"/>
                  </a:lnTo>
                  <a:close/>
                  <a:moveTo>
                    <a:pt x="0" y="117"/>
                  </a:moveTo>
                  <a:lnTo>
                    <a:pt x="15" y="117"/>
                  </a:lnTo>
                  <a:lnTo>
                    <a:pt x="15" y="121"/>
                  </a:lnTo>
                  <a:lnTo>
                    <a:pt x="0" y="121"/>
                  </a:lnTo>
                  <a:lnTo>
                    <a:pt x="0" y="117"/>
                  </a:lnTo>
                  <a:close/>
                  <a:moveTo>
                    <a:pt x="0" y="0"/>
                  </a:moveTo>
                  <a:lnTo>
                    <a:pt x="15" y="0"/>
                  </a:lnTo>
                  <a:lnTo>
                    <a:pt x="15" y="4"/>
                  </a:lnTo>
                  <a:lnTo>
                    <a:pt x="0" y="4"/>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09" name="Freeform 539"/>
            <p:cNvSpPr>
              <a:spLocks/>
            </p:cNvSpPr>
            <p:nvPr/>
          </p:nvSpPr>
          <p:spPr bwMode="auto">
            <a:xfrm>
              <a:off x="1128" y="3511"/>
              <a:ext cx="15" cy="4"/>
            </a:xfrm>
            <a:custGeom>
              <a:avLst/>
              <a:gdLst>
                <a:gd name="T0" fmla="*/ 15 w 15"/>
                <a:gd name="T1" fmla="*/ 2 h 4"/>
                <a:gd name="T2" fmla="*/ 15 w 15"/>
                <a:gd name="T3" fmla="*/ 0 h 4"/>
                <a:gd name="T4" fmla="*/ 0 w 15"/>
                <a:gd name="T5" fmla="*/ 0 h 4"/>
                <a:gd name="T6" fmla="*/ 0 w 15"/>
                <a:gd name="T7" fmla="*/ 4 h 4"/>
                <a:gd name="T8" fmla="*/ 15 w 15"/>
                <a:gd name="T9" fmla="*/ 4 h 4"/>
                <a:gd name="T10" fmla="*/ 15 w 15"/>
                <a:gd name="T11" fmla="*/ 2 h 4"/>
                <a:gd name="T12" fmla="*/ 15 w 15"/>
                <a:gd name="T13" fmla="*/ 2 h 4"/>
                <a:gd name="T14" fmla="*/ 15 w 15"/>
                <a:gd name="T15" fmla="*/ 0 h 4"/>
                <a:gd name="T16" fmla="*/ 15 w 15"/>
                <a:gd name="T17" fmla="*/ 0 h 4"/>
                <a:gd name="T18" fmla="*/ 15 w 1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5" y="2"/>
                  </a:moveTo>
                  <a:lnTo>
                    <a:pt x="15" y="0"/>
                  </a:lnTo>
                  <a:lnTo>
                    <a:pt x="0" y="0"/>
                  </a:lnTo>
                  <a:lnTo>
                    <a:pt x="0" y="4"/>
                  </a:lnTo>
                  <a:lnTo>
                    <a:pt x="15" y="4"/>
                  </a:lnTo>
                  <a:lnTo>
                    <a:pt x="15" y="2"/>
                  </a:lnTo>
                  <a:lnTo>
                    <a:pt x="15"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0" name="Freeform 540"/>
            <p:cNvSpPr>
              <a:spLocks/>
            </p:cNvSpPr>
            <p:nvPr/>
          </p:nvSpPr>
          <p:spPr bwMode="auto">
            <a:xfrm>
              <a:off x="1141" y="3513"/>
              <a:ext cx="2" cy="7"/>
            </a:xfrm>
            <a:custGeom>
              <a:avLst/>
              <a:gdLst>
                <a:gd name="T0" fmla="*/ 2 w 2"/>
                <a:gd name="T1" fmla="*/ 7 h 7"/>
                <a:gd name="T2" fmla="*/ 2 w 2"/>
                <a:gd name="T3" fmla="*/ 5 h 7"/>
                <a:gd name="T4" fmla="*/ 2 w 2"/>
                <a:gd name="T5" fmla="*/ 0 h 7"/>
                <a:gd name="T6" fmla="*/ 0 w 2"/>
                <a:gd name="T7" fmla="*/ 0 h 7"/>
                <a:gd name="T8" fmla="*/ 0 w 2"/>
                <a:gd name="T9" fmla="*/ 5 h 7"/>
                <a:gd name="T10" fmla="*/ 2 w 2"/>
                <a:gd name="T11" fmla="*/ 7 h 7"/>
                <a:gd name="T12" fmla="*/ 2 w 2"/>
                <a:gd name="T13" fmla="*/ 7 h 7"/>
                <a:gd name="T14" fmla="*/ 2 w 2"/>
                <a:gd name="T15" fmla="*/ 7 h 7"/>
                <a:gd name="T16" fmla="*/ 2 w 2"/>
                <a:gd name="T17" fmla="*/ 5 h 7"/>
                <a:gd name="T18" fmla="*/ 2 w 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7">
                  <a:moveTo>
                    <a:pt x="2" y="7"/>
                  </a:moveTo>
                  <a:lnTo>
                    <a:pt x="2" y="5"/>
                  </a:lnTo>
                  <a:lnTo>
                    <a:pt x="2" y="0"/>
                  </a:lnTo>
                  <a:lnTo>
                    <a:pt x="0" y="0"/>
                  </a:lnTo>
                  <a:lnTo>
                    <a:pt x="0" y="5"/>
                  </a:lnTo>
                  <a:lnTo>
                    <a:pt x="2" y="7"/>
                  </a:lnTo>
                  <a:lnTo>
                    <a:pt x="2" y="5"/>
                  </a:lnTo>
                  <a:lnTo>
                    <a:pt x="2" y="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1" name="Freeform 541"/>
            <p:cNvSpPr>
              <a:spLocks/>
            </p:cNvSpPr>
            <p:nvPr/>
          </p:nvSpPr>
          <p:spPr bwMode="auto">
            <a:xfrm>
              <a:off x="1126" y="3515"/>
              <a:ext cx="17" cy="5"/>
            </a:xfrm>
            <a:custGeom>
              <a:avLst/>
              <a:gdLst>
                <a:gd name="T0" fmla="*/ 0 w 17"/>
                <a:gd name="T1" fmla="*/ 3 h 5"/>
                <a:gd name="T2" fmla="*/ 2 w 17"/>
                <a:gd name="T3" fmla="*/ 5 h 5"/>
                <a:gd name="T4" fmla="*/ 17 w 17"/>
                <a:gd name="T5" fmla="*/ 5 h 5"/>
                <a:gd name="T6" fmla="*/ 17 w 17"/>
                <a:gd name="T7" fmla="*/ 0 h 5"/>
                <a:gd name="T8" fmla="*/ 2 w 17"/>
                <a:gd name="T9" fmla="*/ 0 h 5"/>
                <a:gd name="T10" fmla="*/ 0 w 17"/>
                <a:gd name="T11" fmla="*/ 3 h 5"/>
                <a:gd name="T12" fmla="*/ 0 w 17"/>
                <a:gd name="T13" fmla="*/ 3 h 5"/>
                <a:gd name="T14" fmla="*/ 0 w 17"/>
                <a:gd name="T15" fmla="*/ 5 h 5"/>
                <a:gd name="T16" fmla="*/ 2 w 17"/>
                <a:gd name="T17" fmla="*/ 5 h 5"/>
                <a:gd name="T18" fmla="*/ 0 w 1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5">
                  <a:moveTo>
                    <a:pt x="0" y="3"/>
                  </a:moveTo>
                  <a:lnTo>
                    <a:pt x="2" y="5"/>
                  </a:lnTo>
                  <a:lnTo>
                    <a:pt x="17" y="5"/>
                  </a:lnTo>
                  <a:lnTo>
                    <a:pt x="17"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2" name="Freeform 542"/>
            <p:cNvSpPr>
              <a:spLocks/>
            </p:cNvSpPr>
            <p:nvPr/>
          </p:nvSpPr>
          <p:spPr bwMode="auto">
            <a:xfrm>
              <a:off x="1126" y="3511"/>
              <a:ext cx="4" cy="7"/>
            </a:xfrm>
            <a:custGeom>
              <a:avLst/>
              <a:gdLst>
                <a:gd name="T0" fmla="*/ 2 w 4"/>
                <a:gd name="T1" fmla="*/ 0 h 7"/>
                <a:gd name="T2" fmla="*/ 0 w 4"/>
                <a:gd name="T3" fmla="*/ 2 h 7"/>
                <a:gd name="T4" fmla="*/ 0 w 4"/>
                <a:gd name="T5" fmla="*/ 7 h 7"/>
                <a:gd name="T6" fmla="*/ 4 w 4"/>
                <a:gd name="T7" fmla="*/ 7 h 7"/>
                <a:gd name="T8" fmla="*/ 4 w 4"/>
                <a:gd name="T9" fmla="*/ 2 h 7"/>
                <a:gd name="T10" fmla="*/ 2 w 4"/>
                <a:gd name="T11" fmla="*/ 0 h 7"/>
                <a:gd name="T12" fmla="*/ 2 w 4"/>
                <a:gd name="T13" fmla="*/ 0 h 7"/>
                <a:gd name="T14" fmla="*/ 0 w 4"/>
                <a:gd name="T15" fmla="*/ 0 h 7"/>
                <a:gd name="T16" fmla="*/ 0 w 4"/>
                <a:gd name="T17" fmla="*/ 2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2"/>
                  </a:lnTo>
                  <a:lnTo>
                    <a:pt x="0" y="7"/>
                  </a:lnTo>
                  <a:lnTo>
                    <a:pt x="4" y="7"/>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3" name="Freeform 543"/>
            <p:cNvSpPr>
              <a:spLocks/>
            </p:cNvSpPr>
            <p:nvPr/>
          </p:nvSpPr>
          <p:spPr bwMode="auto">
            <a:xfrm>
              <a:off x="1128" y="3393"/>
              <a:ext cx="15" cy="3"/>
            </a:xfrm>
            <a:custGeom>
              <a:avLst/>
              <a:gdLst>
                <a:gd name="T0" fmla="*/ 15 w 15"/>
                <a:gd name="T1" fmla="*/ 3 h 3"/>
                <a:gd name="T2" fmla="*/ 15 w 15"/>
                <a:gd name="T3" fmla="*/ 0 h 3"/>
                <a:gd name="T4" fmla="*/ 0 w 15"/>
                <a:gd name="T5" fmla="*/ 0 h 3"/>
                <a:gd name="T6" fmla="*/ 0 w 15"/>
                <a:gd name="T7" fmla="*/ 3 h 3"/>
                <a:gd name="T8" fmla="*/ 15 w 15"/>
                <a:gd name="T9" fmla="*/ 3 h 3"/>
                <a:gd name="T10" fmla="*/ 15 w 15"/>
                <a:gd name="T11" fmla="*/ 3 h 3"/>
                <a:gd name="T12" fmla="*/ 15 w 15"/>
                <a:gd name="T13" fmla="*/ 3 h 3"/>
                <a:gd name="T14" fmla="*/ 15 w 15"/>
                <a:gd name="T15" fmla="*/ 0 h 3"/>
                <a:gd name="T16" fmla="*/ 15 w 15"/>
                <a:gd name="T17" fmla="*/ 0 h 3"/>
                <a:gd name="T18" fmla="*/ 15 w 15"/>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3">
                  <a:moveTo>
                    <a:pt x="15" y="3"/>
                  </a:moveTo>
                  <a:lnTo>
                    <a:pt x="15" y="0"/>
                  </a:lnTo>
                  <a:lnTo>
                    <a:pt x="0" y="0"/>
                  </a:lnTo>
                  <a:lnTo>
                    <a:pt x="0" y="3"/>
                  </a:lnTo>
                  <a:lnTo>
                    <a:pt x="15" y="3"/>
                  </a:lnTo>
                  <a:lnTo>
                    <a:pt x="15" y="0"/>
                  </a:lnTo>
                  <a:lnTo>
                    <a:pt x="1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4" name="Freeform 544"/>
            <p:cNvSpPr>
              <a:spLocks/>
            </p:cNvSpPr>
            <p:nvPr/>
          </p:nvSpPr>
          <p:spPr bwMode="auto">
            <a:xfrm>
              <a:off x="1141" y="3396"/>
              <a:ext cx="2" cy="4"/>
            </a:xfrm>
            <a:custGeom>
              <a:avLst/>
              <a:gdLst>
                <a:gd name="T0" fmla="*/ 2 w 2"/>
                <a:gd name="T1" fmla="*/ 4 h 4"/>
                <a:gd name="T2" fmla="*/ 2 w 2"/>
                <a:gd name="T3" fmla="*/ 2 h 4"/>
                <a:gd name="T4" fmla="*/ 2 w 2"/>
                <a:gd name="T5" fmla="*/ 0 h 4"/>
                <a:gd name="T6" fmla="*/ 0 w 2"/>
                <a:gd name="T7" fmla="*/ 0 h 4"/>
                <a:gd name="T8" fmla="*/ 0 w 2"/>
                <a:gd name="T9" fmla="*/ 2 h 4"/>
                <a:gd name="T10" fmla="*/ 2 w 2"/>
                <a:gd name="T11" fmla="*/ 4 h 4"/>
                <a:gd name="T12" fmla="*/ 2 w 2"/>
                <a:gd name="T13" fmla="*/ 4 h 4"/>
                <a:gd name="T14" fmla="*/ 2 w 2"/>
                <a:gd name="T15" fmla="*/ 4 h 4"/>
                <a:gd name="T16" fmla="*/ 2 w 2"/>
                <a:gd name="T17" fmla="*/ 2 h 4"/>
                <a:gd name="T18" fmla="*/ 2 w 2"/>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4"/>
                  </a:moveTo>
                  <a:lnTo>
                    <a:pt x="2" y="2"/>
                  </a:lnTo>
                  <a:lnTo>
                    <a:pt x="2" y="0"/>
                  </a:lnTo>
                  <a:lnTo>
                    <a:pt x="0" y="0"/>
                  </a:lnTo>
                  <a:lnTo>
                    <a:pt x="0" y="2"/>
                  </a:lnTo>
                  <a:lnTo>
                    <a:pt x="2" y="4"/>
                  </a:lnTo>
                  <a:lnTo>
                    <a:pt x="2" y="2"/>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5" name="Freeform 545"/>
            <p:cNvSpPr>
              <a:spLocks/>
            </p:cNvSpPr>
            <p:nvPr/>
          </p:nvSpPr>
          <p:spPr bwMode="auto">
            <a:xfrm>
              <a:off x="1126" y="3396"/>
              <a:ext cx="17" cy="4"/>
            </a:xfrm>
            <a:custGeom>
              <a:avLst/>
              <a:gdLst>
                <a:gd name="T0" fmla="*/ 0 w 17"/>
                <a:gd name="T1" fmla="*/ 2 h 4"/>
                <a:gd name="T2" fmla="*/ 2 w 17"/>
                <a:gd name="T3" fmla="*/ 4 h 4"/>
                <a:gd name="T4" fmla="*/ 17 w 17"/>
                <a:gd name="T5" fmla="*/ 4 h 4"/>
                <a:gd name="T6" fmla="*/ 17 w 17"/>
                <a:gd name="T7" fmla="*/ 0 h 4"/>
                <a:gd name="T8" fmla="*/ 2 w 17"/>
                <a:gd name="T9" fmla="*/ 0 h 4"/>
                <a:gd name="T10" fmla="*/ 0 w 17"/>
                <a:gd name="T11" fmla="*/ 2 h 4"/>
                <a:gd name="T12" fmla="*/ 0 w 17"/>
                <a:gd name="T13" fmla="*/ 2 h 4"/>
                <a:gd name="T14" fmla="*/ 0 w 17"/>
                <a:gd name="T15" fmla="*/ 4 h 4"/>
                <a:gd name="T16" fmla="*/ 2 w 17"/>
                <a:gd name="T17" fmla="*/ 4 h 4"/>
                <a:gd name="T18" fmla="*/ 0 w 1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
                  <a:moveTo>
                    <a:pt x="0" y="2"/>
                  </a:moveTo>
                  <a:lnTo>
                    <a:pt x="2" y="4"/>
                  </a:lnTo>
                  <a:lnTo>
                    <a:pt x="17" y="4"/>
                  </a:lnTo>
                  <a:lnTo>
                    <a:pt x="17"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6" name="Freeform 546"/>
            <p:cNvSpPr>
              <a:spLocks/>
            </p:cNvSpPr>
            <p:nvPr/>
          </p:nvSpPr>
          <p:spPr bwMode="auto">
            <a:xfrm>
              <a:off x="1126" y="3393"/>
              <a:ext cx="4" cy="5"/>
            </a:xfrm>
            <a:custGeom>
              <a:avLst/>
              <a:gdLst>
                <a:gd name="T0" fmla="*/ 2 w 4"/>
                <a:gd name="T1" fmla="*/ 0 h 5"/>
                <a:gd name="T2" fmla="*/ 0 w 4"/>
                <a:gd name="T3" fmla="*/ 3 h 5"/>
                <a:gd name="T4" fmla="*/ 0 w 4"/>
                <a:gd name="T5" fmla="*/ 5 h 5"/>
                <a:gd name="T6" fmla="*/ 4 w 4"/>
                <a:gd name="T7" fmla="*/ 5 h 5"/>
                <a:gd name="T8" fmla="*/ 4 w 4"/>
                <a:gd name="T9" fmla="*/ 3 h 5"/>
                <a:gd name="T10" fmla="*/ 2 w 4"/>
                <a:gd name="T11" fmla="*/ 0 h 5"/>
                <a:gd name="T12" fmla="*/ 2 w 4"/>
                <a:gd name="T13" fmla="*/ 0 h 5"/>
                <a:gd name="T14" fmla="*/ 0 w 4"/>
                <a:gd name="T15" fmla="*/ 0 h 5"/>
                <a:gd name="T16" fmla="*/ 0 w 4"/>
                <a:gd name="T17" fmla="*/ 3 h 5"/>
                <a:gd name="T18" fmla="*/ 2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2" y="0"/>
                  </a:moveTo>
                  <a:lnTo>
                    <a:pt x="0" y="3"/>
                  </a:lnTo>
                  <a:lnTo>
                    <a:pt x="0" y="5"/>
                  </a:lnTo>
                  <a:lnTo>
                    <a:pt x="4" y="5"/>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7" name="Freeform 547"/>
            <p:cNvSpPr>
              <a:spLocks/>
            </p:cNvSpPr>
            <p:nvPr/>
          </p:nvSpPr>
          <p:spPr bwMode="auto">
            <a:xfrm>
              <a:off x="1128" y="3278"/>
              <a:ext cx="15" cy="2"/>
            </a:xfrm>
            <a:custGeom>
              <a:avLst/>
              <a:gdLst>
                <a:gd name="T0" fmla="*/ 15 w 15"/>
                <a:gd name="T1" fmla="*/ 2 h 2"/>
                <a:gd name="T2" fmla="*/ 15 w 15"/>
                <a:gd name="T3" fmla="*/ 0 h 2"/>
                <a:gd name="T4" fmla="*/ 0 w 15"/>
                <a:gd name="T5" fmla="*/ 0 h 2"/>
                <a:gd name="T6" fmla="*/ 0 w 15"/>
                <a:gd name="T7" fmla="*/ 2 h 2"/>
                <a:gd name="T8" fmla="*/ 15 w 15"/>
                <a:gd name="T9" fmla="*/ 2 h 2"/>
                <a:gd name="T10" fmla="*/ 15 w 15"/>
                <a:gd name="T11" fmla="*/ 2 h 2"/>
                <a:gd name="T12" fmla="*/ 15 w 15"/>
                <a:gd name="T13" fmla="*/ 2 h 2"/>
                <a:gd name="T14" fmla="*/ 15 w 15"/>
                <a:gd name="T15" fmla="*/ 0 h 2"/>
                <a:gd name="T16" fmla="*/ 15 w 15"/>
                <a:gd name="T17" fmla="*/ 0 h 2"/>
                <a:gd name="T18" fmla="*/ 15 w 1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
                  <a:moveTo>
                    <a:pt x="15" y="2"/>
                  </a:moveTo>
                  <a:lnTo>
                    <a:pt x="15" y="0"/>
                  </a:lnTo>
                  <a:lnTo>
                    <a:pt x="0" y="0"/>
                  </a:lnTo>
                  <a:lnTo>
                    <a:pt x="0" y="2"/>
                  </a:lnTo>
                  <a:lnTo>
                    <a:pt x="15" y="2"/>
                  </a:lnTo>
                  <a:lnTo>
                    <a:pt x="15"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8" name="Freeform 548"/>
            <p:cNvSpPr>
              <a:spLocks/>
            </p:cNvSpPr>
            <p:nvPr/>
          </p:nvSpPr>
          <p:spPr bwMode="auto">
            <a:xfrm>
              <a:off x="1141" y="3280"/>
              <a:ext cx="2" cy="5"/>
            </a:xfrm>
            <a:custGeom>
              <a:avLst/>
              <a:gdLst>
                <a:gd name="T0" fmla="*/ 2 w 2"/>
                <a:gd name="T1" fmla="*/ 5 h 5"/>
                <a:gd name="T2" fmla="*/ 2 w 2"/>
                <a:gd name="T3" fmla="*/ 3 h 5"/>
                <a:gd name="T4" fmla="*/ 2 w 2"/>
                <a:gd name="T5" fmla="*/ 0 h 5"/>
                <a:gd name="T6" fmla="*/ 0 w 2"/>
                <a:gd name="T7" fmla="*/ 0 h 5"/>
                <a:gd name="T8" fmla="*/ 0 w 2"/>
                <a:gd name="T9" fmla="*/ 3 h 5"/>
                <a:gd name="T10" fmla="*/ 2 w 2"/>
                <a:gd name="T11" fmla="*/ 5 h 5"/>
                <a:gd name="T12" fmla="*/ 2 w 2"/>
                <a:gd name="T13" fmla="*/ 5 h 5"/>
                <a:gd name="T14" fmla="*/ 2 w 2"/>
                <a:gd name="T15" fmla="*/ 5 h 5"/>
                <a:gd name="T16" fmla="*/ 2 w 2"/>
                <a:gd name="T17" fmla="*/ 3 h 5"/>
                <a:gd name="T18" fmla="*/ 2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5"/>
                  </a:moveTo>
                  <a:lnTo>
                    <a:pt x="2" y="3"/>
                  </a:lnTo>
                  <a:lnTo>
                    <a:pt x="2" y="0"/>
                  </a:lnTo>
                  <a:lnTo>
                    <a:pt x="0" y="0"/>
                  </a:lnTo>
                  <a:lnTo>
                    <a:pt x="0" y="3"/>
                  </a:lnTo>
                  <a:lnTo>
                    <a:pt x="2" y="5"/>
                  </a:lnTo>
                  <a:lnTo>
                    <a:pt x="2" y="3"/>
                  </a:lnTo>
                  <a:lnTo>
                    <a:pt x="2" y="5"/>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19" name="Freeform 549"/>
            <p:cNvSpPr>
              <a:spLocks/>
            </p:cNvSpPr>
            <p:nvPr/>
          </p:nvSpPr>
          <p:spPr bwMode="auto">
            <a:xfrm>
              <a:off x="1126" y="3280"/>
              <a:ext cx="17" cy="5"/>
            </a:xfrm>
            <a:custGeom>
              <a:avLst/>
              <a:gdLst>
                <a:gd name="T0" fmla="*/ 0 w 17"/>
                <a:gd name="T1" fmla="*/ 3 h 5"/>
                <a:gd name="T2" fmla="*/ 2 w 17"/>
                <a:gd name="T3" fmla="*/ 5 h 5"/>
                <a:gd name="T4" fmla="*/ 17 w 17"/>
                <a:gd name="T5" fmla="*/ 5 h 5"/>
                <a:gd name="T6" fmla="*/ 17 w 17"/>
                <a:gd name="T7" fmla="*/ 0 h 5"/>
                <a:gd name="T8" fmla="*/ 2 w 17"/>
                <a:gd name="T9" fmla="*/ 0 h 5"/>
                <a:gd name="T10" fmla="*/ 0 w 17"/>
                <a:gd name="T11" fmla="*/ 3 h 5"/>
                <a:gd name="T12" fmla="*/ 0 w 17"/>
                <a:gd name="T13" fmla="*/ 3 h 5"/>
                <a:gd name="T14" fmla="*/ 0 w 17"/>
                <a:gd name="T15" fmla="*/ 5 h 5"/>
                <a:gd name="T16" fmla="*/ 2 w 17"/>
                <a:gd name="T17" fmla="*/ 5 h 5"/>
                <a:gd name="T18" fmla="*/ 0 w 1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5">
                  <a:moveTo>
                    <a:pt x="0" y="3"/>
                  </a:moveTo>
                  <a:lnTo>
                    <a:pt x="2" y="5"/>
                  </a:lnTo>
                  <a:lnTo>
                    <a:pt x="17" y="5"/>
                  </a:lnTo>
                  <a:lnTo>
                    <a:pt x="17"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0" name="Freeform 550"/>
            <p:cNvSpPr>
              <a:spLocks/>
            </p:cNvSpPr>
            <p:nvPr/>
          </p:nvSpPr>
          <p:spPr bwMode="auto">
            <a:xfrm>
              <a:off x="1126" y="3278"/>
              <a:ext cx="4" cy="5"/>
            </a:xfrm>
            <a:custGeom>
              <a:avLst/>
              <a:gdLst>
                <a:gd name="T0" fmla="*/ 2 w 4"/>
                <a:gd name="T1" fmla="*/ 0 h 5"/>
                <a:gd name="T2" fmla="*/ 0 w 4"/>
                <a:gd name="T3" fmla="*/ 2 h 5"/>
                <a:gd name="T4" fmla="*/ 0 w 4"/>
                <a:gd name="T5" fmla="*/ 5 h 5"/>
                <a:gd name="T6" fmla="*/ 4 w 4"/>
                <a:gd name="T7" fmla="*/ 5 h 5"/>
                <a:gd name="T8" fmla="*/ 4 w 4"/>
                <a:gd name="T9" fmla="*/ 2 h 5"/>
                <a:gd name="T10" fmla="*/ 2 w 4"/>
                <a:gd name="T11" fmla="*/ 0 h 5"/>
                <a:gd name="T12" fmla="*/ 2 w 4"/>
                <a:gd name="T13" fmla="*/ 0 h 5"/>
                <a:gd name="T14" fmla="*/ 0 w 4"/>
                <a:gd name="T15" fmla="*/ 0 h 5"/>
                <a:gd name="T16" fmla="*/ 0 w 4"/>
                <a:gd name="T17" fmla="*/ 2 h 5"/>
                <a:gd name="T18" fmla="*/ 2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2" y="0"/>
                  </a:moveTo>
                  <a:lnTo>
                    <a:pt x="0" y="2"/>
                  </a:lnTo>
                  <a:lnTo>
                    <a:pt x="0" y="5"/>
                  </a:lnTo>
                  <a:lnTo>
                    <a:pt x="4" y="5"/>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1" name="Freeform 551"/>
            <p:cNvSpPr>
              <a:spLocks/>
            </p:cNvSpPr>
            <p:nvPr/>
          </p:nvSpPr>
          <p:spPr bwMode="auto">
            <a:xfrm>
              <a:off x="1128" y="3158"/>
              <a:ext cx="15" cy="5"/>
            </a:xfrm>
            <a:custGeom>
              <a:avLst/>
              <a:gdLst>
                <a:gd name="T0" fmla="*/ 15 w 15"/>
                <a:gd name="T1" fmla="*/ 3 h 5"/>
                <a:gd name="T2" fmla="*/ 15 w 15"/>
                <a:gd name="T3" fmla="*/ 0 h 5"/>
                <a:gd name="T4" fmla="*/ 0 w 15"/>
                <a:gd name="T5" fmla="*/ 0 h 5"/>
                <a:gd name="T6" fmla="*/ 0 w 15"/>
                <a:gd name="T7" fmla="*/ 5 h 5"/>
                <a:gd name="T8" fmla="*/ 15 w 15"/>
                <a:gd name="T9" fmla="*/ 5 h 5"/>
                <a:gd name="T10" fmla="*/ 15 w 15"/>
                <a:gd name="T11" fmla="*/ 3 h 5"/>
                <a:gd name="T12" fmla="*/ 15 w 15"/>
                <a:gd name="T13" fmla="*/ 3 h 5"/>
                <a:gd name="T14" fmla="*/ 15 w 15"/>
                <a:gd name="T15" fmla="*/ 0 h 5"/>
                <a:gd name="T16" fmla="*/ 15 w 15"/>
                <a:gd name="T17" fmla="*/ 0 h 5"/>
                <a:gd name="T18" fmla="*/ 15 w 1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5">
                  <a:moveTo>
                    <a:pt x="15" y="3"/>
                  </a:moveTo>
                  <a:lnTo>
                    <a:pt x="15" y="0"/>
                  </a:lnTo>
                  <a:lnTo>
                    <a:pt x="0" y="0"/>
                  </a:lnTo>
                  <a:lnTo>
                    <a:pt x="0" y="5"/>
                  </a:lnTo>
                  <a:lnTo>
                    <a:pt x="15" y="5"/>
                  </a:lnTo>
                  <a:lnTo>
                    <a:pt x="15" y="3"/>
                  </a:lnTo>
                  <a:lnTo>
                    <a:pt x="15" y="0"/>
                  </a:lnTo>
                  <a:lnTo>
                    <a:pt x="1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2" name="Freeform 552"/>
            <p:cNvSpPr>
              <a:spLocks/>
            </p:cNvSpPr>
            <p:nvPr/>
          </p:nvSpPr>
          <p:spPr bwMode="auto">
            <a:xfrm>
              <a:off x="1141" y="3161"/>
              <a:ext cx="2" cy="4"/>
            </a:xfrm>
            <a:custGeom>
              <a:avLst/>
              <a:gdLst>
                <a:gd name="T0" fmla="*/ 2 w 2"/>
                <a:gd name="T1" fmla="*/ 4 h 4"/>
                <a:gd name="T2" fmla="*/ 2 w 2"/>
                <a:gd name="T3" fmla="*/ 4 h 4"/>
                <a:gd name="T4" fmla="*/ 2 w 2"/>
                <a:gd name="T5" fmla="*/ 0 h 4"/>
                <a:gd name="T6" fmla="*/ 0 w 2"/>
                <a:gd name="T7" fmla="*/ 0 h 4"/>
                <a:gd name="T8" fmla="*/ 0 w 2"/>
                <a:gd name="T9" fmla="*/ 4 h 4"/>
                <a:gd name="T10" fmla="*/ 2 w 2"/>
                <a:gd name="T11" fmla="*/ 4 h 4"/>
                <a:gd name="T12" fmla="*/ 2 w 2"/>
                <a:gd name="T13" fmla="*/ 4 h 4"/>
                <a:gd name="T14" fmla="*/ 2 w 2"/>
                <a:gd name="T15" fmla="*/ 4 h 4"/>
                <a:gd name="T16" fmla="*/ 2 w 2"/>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4"/>
                  </a:moveTo>
                  <a:lnTo>
                    <a:pt x="2" y="4"/>
                  </a:lnTo>
                  <a:lnTo>
                    <a:pt x="2" y="0"/>
                  </a:lnTo>
                  <a:lnTo>
                    <a:pt x="0" y="0"/>
                  </a:lnTo>
                  <a:lnTo>
                    <a:pt x="0" y="4"/>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3" name="Freeform 553"/>
            <p:cNvSpPr>
              <a:spLocks/>
            </p:cNvSpPr>
            <p:nvPr/>
          </p:nvSpPr>
          <p:spPr bwMode="auto">
            <a:xfrm>
              <a:off x="1126" y="3163"/>
              <a:ext cx="17" cy="2"/>
            </a:xfrm>
            <a:custGeom>
              <a:avLst/>
              <a:gdLst>
                <a:gd name="T0" fmla="*/ 0 w 17"/>
                <a:gd name="T1" fmla="*/ 2 h 2"/>
                <a:gd name="T2" fmla="*/ 2 w 17"/>
                <a:gd name="T3" fmla="*/ 2 h 2"/>
                <a:gd name="T4" fmla="*/ 17 w 17"/>
                <a:gd name="T5" fmla="*/ 2 h 2"/>
                <a:gd name="T6" fmla="*/ 17 w 17"/>
                <a:gd name="T7" fmla="*/ 0 h 2"/>
                <a:gd name="T8" fmla="*/ 2 w 17"/>
                <a:gd name="T9" fmla="*/ 0 h 2"/>
                <a:gd name="T10" fmla="*/ 0 w 17"/>
                <a:gd name="T11" fmla="*/ 2 h 2"/>
                <a:gd name="T12" fmla="*/ 0 w 17"/>
                <a:gd name="T13" fmla="*/ 2 h 2"/>
                <a:gd name="T14" fmla="*/ 0 w 17"/>
                <a:gd name="T15" fmla="*/ 2 h 2"/>
                <a:gd name="T16" fmla="*/ 2 w 17"/>
                <a:gd name="T17" fmla="*/ 2 h 2"/>
                <a:gd name="T18" fmla="*/ 0 w 17"/>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
                  <a:moveTo>
                    <a:pt x="0" y="2"/>
                  </a:moveTo>
                  <a:lnTo>
                    <a:pt x="2" y="2"/>
                  </a:lnTo>
                  <a:lnTo>
                    <a:pt x="17" y="2"/>
                  </a:lnTo>
                  <a:lnTo>
                    <a:pt x="17" y="0"/>
                  </a:lnTo>
                  <a:lnTo>
                    <a:pt x="2" y="0"/>
                  </a:lnTo>
                  <a:lnTo>
                    <a:pt x="0" y="2"/>
                  </a:lnTo>
                  <a:lnTo>
                    <a:pt x="2" y="2"/>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4" name="Freeform 554"/>
            <p:cNvSpPr>
              <a:spLocks/>
            </p:cNvSpPr>
            <p:nvPr/>
          </p:nvSpPr>
          <p:spPr bwMode="auto">
            <a:xfrm>
              <a:off x="1126" y="3158"/>
              <a:ext cx="4" cy="7"/>
            </a:xfrm>
            <a:custGeom>
              <a:avLst/>
              <a:gdLst>
                <a:gd name="T0" fmla="*/ 2 w 4"/>
                <a:gd name="T1" fmla="*/ 0 h 7"/>
                <a:gd name="T2" fmla="*/ 0 w 4"/>
                <a:gd name="T3" fmla="*/ 3 h 7"/>
                <a:gd name="T4" fmla="*/ 0 w 4"/>
                <a:gd name="T5" fmla="*/ 7 h 7"/>
                <a:gd name="T6" fmla="*/ 4 w 4"/>
                <a:gd name="T7" fmla="*/ 7 h 7"/>
                <a:gd name="T8" fmla="*/ 4 w 4"/>
                <a:gd name="T9" fmla="*/ 3 h 7"/>
                <a:gd name="T10" fmla="*/ 2 w 4"/>
                <a:gd name="T11" fmla="*/ 0 h 7"/>
                <a:gd name="T12" fmla="*/ 2 w 4"/>
                <a:gd name="T13" fmla="*/ 0 h 7"/>
                <a:gd name="T14" fmla="*/ 0 w 4"/>
                <a:gd name="T15" fmla="*/ 0 h 7"/>
                <a:gd name="T16" fmla="*/ 0 w 4"/>
                <a:gd name="T17" fmla="*/ 3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3"/>
                  </a:lnTo>
                  <a:lnTo>
                    <a:pt x="0" y="7"/>
                  </a:lnTo>
                  <a:lnTo>
                    <a:pt x="4" y="7"/>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5" name="Freeform 555"/>
            <p:cNvSpPr>
              <a:spLocks/>
            </p:cNvSpPr>
            <p:nvPr/>
          </p:nvSpPr>
          <p:spPr bwMode="auto">
            <a:xfrm>
              <a:off x="1128" y="3041"/>
              <a:ext cx="15" cy="2"/>
            </a:xfrm>
            <a:custGeom>
              <a:avLst/>
              <a:gdLst>
                <a:gd name="T0" fmla="*/ 15 w 15"/>
                <a:gd name="T1" fmla="*/ 0 h 2"/>
                <a:gd name="T2" fmla="*/ 15 w 15"/>
                <a:gd name="T3" fmla="*/ 0 h 2"/>
                <a:gd name="T4" fmla="*/ 0 w 15"/>
                <a:gd name="T5" fmla="*/ 0 h 2"/>
                <a:gd name="T6" fmla="*/ 0 w 15"/>
                <a:gd name="T7" fmla="*/ 2 h 2"/>
                <a:gd name="T8" fmla="*/ 15 w 15"/>
                <a:gd name="T9" fmla="*/ 2 h 2"/>
                <a:gd name="T10" fmla="*/ 15 w 15"/>
                <a:gd name="T11" fmla="*/ 0 h 2"/>
                <a:gd name="T12" fmla="*/ 15 w 15"/>
                <a:gd name="T13" fmla="*/ 0 h 2"/>
                <a:gd name="T14" fmla="*/ 15 w 15"/>
                <a:gd name="T15" fmla="*/ 0 h 2"/>
                <a:gd name="T16" fmla="*/ 15 w 1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
                  <a:moveTo>
                    <a:pt x="15" y="0"/>
                  </a:moveTo>
                  <a:lnTo>
                    <a:pt x="15" y="0"/>
                  </a:lnTo>
                  <a:lnTo>
                    <a:pt x="0" y="0"/>
                  </a:lnTo>
                  <a:lnTo>
                    <a:pt x="0" y="2"/>
                  </a:lnTo>
                  <a:lnTo>
                    <a:pt x="15" y="2"/>
                  </a:lnTo>
                  <a:lnTo>
                    <a:pt x="15"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6" name="Freeform 556"/>
            <p:cNvSpPr>
              <a:spLocks/>
            </p:cNvSpPr>
            <p:nvPr/>
          </p:nvSpPr>
          <p:spPr bwMode="auto">
            <a:xfrm>
              <a:off x="1141" y="3041"/>
              <a:ext cx="2" cy="7"/>
            </a:xfrm>
            <a:custGeom>
              <a:avLst/>
              <a:gdLst>
                <a:gd name="T0" fmla="*/ 2 w 2"/>
                <a:gd name="T1" fmla="*/ 7 h 7"/>
                <a:gd name="T2" fmla="*/ 2 w 2"/>
                <a:gd name="T3" fmla="*/ 4 h 7"/>
                <a:gd name="T4" fmla="*/ 2 w 2"/>
                <a:gd name="T5" fmla="*/ 0 h 7"/>
                <a:gd name="T6" fmla="*/ 0 w 2"/>
                <a:gd name="T7" fmla="*/ 0 h 7"/>
                <a:gd name="T8" fmla="*/ 0 w 2"/>
                <a:gd name="T9" fmla="*/ 4 h 7"/>
                <a:gd name="T10" fmla="*/ 2 w 2"/>
                <a:gd name="T11" fmla="*/ 7 h 7"/>
                <a:gd name="T12" fmla="*/ 2 w 2"/>
                <a:gd name="T13" fmla="*/ 7 h 7"/>
                <a:gd name="T14" fmla="*/ 2 w 2"/>
                <a:gd name="T15" fmla="*/ 7 h 7"/>
                <a:gd name="T16" fmla="*/ 2 w 2"/>
                <a:gd name="T17" fmla="*/ 4 h 7"/>
                <a:gd name="T18" fmla="*/ 2 w 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7">
                  <a:moveTo>
                    <a:pt x="2" y="7"/>
                  </a:moveTo>
                  <a:lnTo>
                    <a:pt x="2" y="4"/>
                  </a:lnTo>
                  <a:lnTo>
                    <a:pt x="2" y="0"/>
                  </a:lnTo>
                  <a:lnTo>
                    <a:pt x="0" y="0"/>
                  </a:lnTo>
                  <a:lnTo>
                    <a:pt x="0" y="4"/>
                  </a:lnTo>
                  <a:lnTo>
                    <a:pt x="2" y="7"/>
                  </a:lnTo>
                  <a:lnTo>
                    <a:pt x="2" y="4"/>
                  </a:lnTo>
                  <a:lnTo>
                    <a:pt x="2" y="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7" name="Freeform 557"/>
            <p:cNvSpPr>
              <a:spLocks/>
            </p:cNvSpPr>
            <p:nvPr/>
          </p:nvSpPr>
          <p:spPr bwMode="auto">
            <a:xfrm>
              <a:off x="1126" y="3043"/>
              <a:ext cx="17" cy="5"/>
            </a:xfrm>
            <a:custGeom>
              <a:avLst/>
              <a:gdLst>
                <a:gd name="T0" fmla="*/ 0 w 17"/>
                <a:gd name="T1" fmla="*/ 2 h 5"/>
                <a:gd name="T2" fmla="*/ 2 w 17"/>
                <a:gd name="T3" fmla="*/ 5 h 5"/>
                <a:gd name="T4" fmla="*/ 17 w 17"/>
                <a:gd name="T5" fmla="*/ 5 h 5"/>
                <a:gd name="T6" fmla="*/ 17 w 17"/>
                <a:gd name="T7" fmla="*/ 0 h 5"/>
                <a:gd name="T8" fmla="*/ 2 w 17"/>
                <a:gd name="T9" fmla="*/ 0 h 5"/>
                <a:gd name="T10" fmla="*/ 0 w 17"/>
                <a:gd name="T11" fmla="*/ 2 h 5"/>
                <a:gd name="T12" fmla="*/ 0 w 17"/>
                <a:gd name="T13" fmla="*/ 2 h 5"/>
                <a:gd name="T14" fmla="*/ 0 w 17"/>
                <a:gd name="T15" fmla="*/ 5 h 5"/>
                <a:gd name="T16" fmla="*/ 2 w 17"/>
                <a:gd name="T17" fmla="*/ 5 h 5"/>
                <a:gd name="T18" fmla="*/ 0 w 17"/>
                <a:gd name="T19" fmla="*/ 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5">
                  <a:moveTo>
                    <a:pt x="0" y="2"/>
                  </a:moveTo>
                  <a:lnTo>
                    <a:pt x="2" y="5"/>
                  </a:lnTo>
                  <a:lnTo>
                    <a:pt x="17" y="5"/>
                  </a:lnTo>
                  <a:lnTo>
                    <a:pt x="17" y="0"/>
                  </a:lnTo>
                  <a:lnTo>
                    <a:pt x="2" y="0"/>
                  </a:lnTo>
                  <a:lnTo>
                    <a:pt x="0" y="2"/>
                  </a:lnTo>
                  <a:lnTo>
                    <a:pt x="0" y="5"/>
                  </a:lnTo>
                  <a:lnTo>
                    <a:pt x="2" y="5"/>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8" name="Freeform 558"/>
            <p:cNvSpPr>
              <a:spLocks/>
            </p:cNvSpPr>
            <p:nvPr/>
          </p:nvSpPr>
          <p:spPr bwMode="auto">
            <a:xfrm>
              <a:off x="1126" y="3041"/>
              <a:ext cx="4" cy="4"/>
            </a:xfrm>
            <a:custGeom>
              <a:avLst/>
              <a:gdLst>
                <a:gd name="T0" fmla="*/ 2 w 4"/>
                <a:gd name="T1" fmla="*/ 0 h 4"/>
                <a:gd name="T2" fmla="*/ 0 w 4"/>
                <a:gd name="T3" fmla="*/ 0 h 4"/>
                <a:gd name="T4" fmla="*/ 0 w 4"/>
                <a:gd name="T5" fmla="*/ 4 h 4"/>
                <a:gd name="T6" fmla="*/ 4 w 4"/>
                <a:gd name="T7" fmla="*/ 4 h 4"/>
                <a:gd name="T8" fmla="*/ 4 w 4"/>
                <a:gd name="T9" fmla="*/ 0 h 4"/>
                <a:gd name="T10" fmla="*/ 2 w 4"/>
                <a:gd name="T11" fmla="*/ 0 h 4"/>
                <a:gd name="T12" fmla="*/ 2 w 4"/>
                <a:gd name="T13" fmla="*/ 0 h 4"/>
                <a:gd name="T14" fmla="*/ 0 w 4"/>
                <a:gd name="T15" fmla="*/ 0 h 4"/>
                <a:gd name="T16" fmla="*/ 0 w 4"/>
                <a:gd name="T17" fmla="*/ 0 h 4"/>
                <a:gd name="T18" fmla="*/ 2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0"/>
                  </a:moveTo>
                  <a:lnTo>
                    <a:pt x="0" y="0"/>
                  </a:lnTo>
                  <a:lnTo>
                    <a:pt x="0" y="4"/>
                  </a:lnTo>
                  <a:lnTo>
                    <a:pt x="4" y="4"/>
                  </a:lnTo>
                  <a:lnTo>
                    <a:pt x="4" y="0"/>
                  </a:lnTo>
                  <a:lnTo>
                    <a:pt x="2" y="0"/>
                  </a:lnTo>
                  <a:lnTo>
                    <a:pt x="0" y="0"/>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29" name="Freeform 559"/>
            <p:cNvSpPr>
              <a:spLocks/>
            </p:cNvSpPr>
            <p:nvPr/>
          </p:nvSpPr>
          <p:spPr bwMode="auto">
            <a:xfrm>
              <a:off x="1128" y="2921"/>
              <a:ext cx="15" cy="5"/>
            </a:xfrm>
            <a:custGeom>
              <a:avLst/>
              <a:gdLst>
                <a:gd name="T0" fmla="*/ 15 w 15"/>
                <a:gd name="T1" fmla="*/ 3 h 5"/>
                <a:gd name="T2" fmla="*/ 15 w 15"/>
                <a:gd name="T3" fmla="*/ 0 h 5"/>
                <a:gd name="T4" fmla="*/ 0 w 15"/>
                <a:gd name="T5" fmla="*/ 0 h 5"/>
                <a:gd name="T6" fmla="*/ 0 w 15"/>
                <a:gd name="T7" fmla="*/ 5 h 5"/>
                <a:gd name="T8" fmla="*/ 15 w 15"/>
                <a:gd name="T9" fmla="*/ 5 h 5"/>
                <a:gd name="T10" fmla="*/ 15 w 15"/>
                <a:gd name="T11" fmla="*/ 3 h 5"/>
                <a:gd name="T12" fmla="*/ 15 w 15"/>
                <a:gd name="T13" fmla="*/ 3 h 5"/>
                <a:gd name="T14" fmla="*/ 15 w 15"/>
                <a:gd name="T15" fmla="*/ 0 h 5"/>
                <a:gd name="T16" fmla="*/ 15 w 15"/>
                <a:gd name="T17" fmla="*/ 0 h 5"/>
                <a:gd name="T18" fmla="*/ 15 w 1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5">
                  <a:moveTo>
                    <a:pt x="15" y="3"/>
                  </a:moveTo>
                  <a:lnTo>
                    <a:pt x="15" y="0"/>
                  </a:lnTo>
                  <a:lnTo>
                    <a:pt x="0" y="0"/>
                  </a:lnTo>
                  <a:lnTo>
                    <a:pt x="0" y="5"/>
                  </a:lnTo>
                  <a:lnTo>
                    <a:pt x="15" y="5"/>
                  </a:lnTo>
                  <a:lnTo>
                    <a:pt x="15" y="3"/>
                  </a:lnTo>
                  <a:lnTo>
                    <a:pt x="15" y="0"/>
                  </a:lnTo>
                  <a:lnTo>
                    <a:pt x="1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30" name="Freeform 560"/>
            <p:cNvSpPr>
              <a:spLocks/>
            </p:cNvSpPr>
            <p:nvPr/>
          </p:nvSpPr>
          <p:spPr bwMode="auto">
            <a:xfrm>
              <a:off x="1141" y="2924"/>
              <a:ext cx="2" cy="4"/>
            </a:xfrm>
            <a:custGeom>
              <a:avLst/>
              <a:gdLst>
                <a:gd name="T0" fmla="*/ 2 w 2"/>
                <a:gd name="T1" fmla="*/ 4 h 4"/>
                <a:gd name="T2" fmla="*/ 2 w 2"/>
                <a:gd name="T3" fmla="*/ 4 h 4"/>
                <a:gd name="T4" fmla="*/ 2 w 2"/>
                <a:gd name="T5" fmla="*/ 0 h 4"/>
                <a:gd name="T6" fmla="*/ 0 w 2"/>
                <a:gd name="T7" fmla="*/ 0 h 4"/>
                <a:gd name="T8" fmla="*/ 0 w 2"/>
                <a:gd name="T9" fmla="*/ 4 h 4"/>
                <a:gd name="T10" fmla="*/ 2 w 2"/>
                <a:gd name="T11" fmla="*/ 4 h 4"/>
                <a:gd name="T12" fmla="*/ 2 w 2"/>
                <a:gd name="T13" fmla="*/ 4 h 4"/>
                <a:gd name="T14" fmla="*/ 2 w 2"/>
                <a:gd name="T15" fmla="*/ 4 h 4"/>
                <a:gd name="T16" fmla="*/ 2 w 2"/>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4"/>
                  </a:moveTo>
                  <a:lnTo>
                    <a:pt x="2" y="4"/>
                  </a:lnTo>
                  <a:lnTo>
                    <a:pt x="2" y="0"/>
                  </a:lnTo>
                  <a:lnTo>
                    <a:pt x="0" y="0"/>
                  </a:lnTo>
                  <a:lnTo>
                    <a:pt x="0" y="4"/>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31" name="Freeform 561"/>
            <p:cNvSpPr>
              <a:spLocks/>
            </p:cNvSpPr>
            <p:nvPr/>
          </p:nvSpPr>
          <p:spPr bwMode="auto">
            <a:xfrm>
              <a:off x="1126" y="2926"/>
              <a:ext cx="17" cy="2"/>
            </a:xfrm>
            <a:custGeom>
              <a:avLst/>
              <a:gdLst>
                <a:gd name="T0" fmla="*/ 0 w 17"/>
                <a:gd name="T1" fmla="*/ 2 h 2"/>
                <a:gd name="T2" fmla="*/ 2 w 17"/>
                <a:gd name="T3" fmla="*/ 2 h 2"/>
                <a:gd name="T4" fmla="*/ 17 w 17"/>
                <a:gd name="T5" fmla="*/ 2 h 2"/>
                <a:gd name="T6" fmla="*/ 17 w 17"/>
                <a:gd name="T7" fmla="*/ 0 h 2"/>
                <a:gd name="T8" fmla="*/ 2 w 17"/>
                <a:gd name="T9" fmla="*/ 0 h 2"/>
                <a:gd name="T10" fmla="*/ 0 w 17"/>
                <a:gd name="T11" fmla="*/ 2 h 2"/>
                <a:gd name="T12" fmla="*/ 0 w 17"/>
                <a:gd name="T13" fmla="*/ 2 h 2"/>
                <a:gd name="T14" fmla="*/ 0 w 17"/>
                <a:gd name="T15" fmla="*/ 2 h 2"/>
                <a:gd name="T16" fmla="*/ 2 w 17"/>
                <a:gd name="T17" fmla="*/ 2 h 2"/>
                <a:gd name="T18" fmla="*/ 0 w 17"/>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
                  <a:moveTo>
                    <a:pt x="0" y="2"/>
                  </a:moveTo>
                  <a:lnTo>
                    <a:pt x="2" y="2"/>
                  </a:lnTo>
                  <a:lnTo>
                    <a:pt x="17" y="2"/>
                  </a:lnTo>
                  <a:lnTo>
                    <a:pt x="17" y="0"/>
                  </a:lnTo>
                  <a:lnTo>
                    <a:pt x="2" y="0"/>
                  </a:lnTo>
                  <a:lnTo>
                    <a:pt x="0" y="2"/>
                  </a:lnTo>
                  <a:lnTo>
                    <a:pt x="2" y="2"/>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32" name="Freeform 562"/>
            <p:cNvSpPr>
              <a:spLocks/>
            </p:cNvSpPr>
            <p:nvPr/>
          </p:nvSpPr>
          <p:spPr bwMode="auto">
            <a:xfrm>
              <a:off x="1126" y="2921"/>
              <a:ext cx="4" cy="7"/>
            </a:xfrm>
            <a:custGeom>
              <a:avLst/>
              <a:gdLst>
                <a:gd name="T0" fmla="*/ 2 w 4"/>
                <a:gd name="T1" fmla="*/ 0 h 7"/>
                <a:gd name="T2" fmla="*/ 0 w 4"/>
                <a:gd name="T3" fmla="*/ 3 h 7"/>
                <a:gd name="T4" fmla="*/ 0 w 4"/>
                <a:gd name="T5" fmla="*/ 7 h 7"/>
                <a:gd name="T6" fmla="*/ 4 w 4"/>
                <a:gd name="T7" fmla="*/ 7 h 7"/>
                <a:gd name="T8" fmla="*/ 4 w 4"/>
                <a:gd name="T9" fmla="*/ 3 h 7"/>
                <a:gd name="T10" fmla="*/ 2 w 4"/>
                <a:gd name="T11" fmla="*/ 0 h 7"/>
                <a:gd name="T12" fmla="*/ 2 w 4"/>
                <a:gd name="T13" fmla="*/ 0 h 7"/>
                <a:gd name="T14" fmla="*/ 0 w 4"/>
                <a:gd name="T15" fmla="*/ 0 h 7"/>
                <a:gd name="T16" fmla="*/ 0 w 4"/>
                <a:gd name="T17" fmla="*/ 3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3"/>
                  </a:lnTo>
                  <a:lnTo>
                    <a:pt x="0" y="7"/>
                  </a:lnTo>
                  <a:lnTo>
                    <a:pt x="4" y="7"/>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33" name="Rectangle 563"/>
            <p:cNvSpPr>
              <a:spLocks noChangeArrowheads="1"/>
            </p:cNvSpPr>
            <p:nvPr/>
          </p:nvSpPr>
          <p:spPr bwMode="auto">
            <a:xfrm>
              <a:off x="1143" y="3513"/>
              <a:ext cx="750" cy="5"/>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5734" name="Freeform 564"/>
            <p:cNvSpPr>
              <a:spLocks/>
            </p:cNvSpPr>
            <p:nvPr/>
          </p:nvSpPr>
          <p:spPr bwMode="auto">
            <a:xfrm>
              <a:off x="1143" y="3511"/>
              <a:ext cx="750" cy="4"/>
            </a:xfrm>
            <a:custGeom>
              <a:avLst/>
              <a:gdLst>
                <a:gd name="T0" fmla="*/ 750 w 750"/>
                <a:gd name="T1" fmla="*/ 2 h 4"/>
                <a:gd name="T2" fmla="*/ 750 w 750"/>
                <a:gd name="T3" fmla="*/ 0 h 4"/>
                <a:gd name="T4" fmla="*/ 0 w 750"/>
                <a:gd name="T5" fmla="*/ 0 h 4"/>
                <a:gd name="T6" fmla="*/ 0 w 750"/>
                <a:gd name="T7" fmla="*/ 4 h 4"/>
                <a:gd name="T8" fmla="*/ 750 w 750"/>
                <a:gd name="T9" fmla="*/ 4 h 4"/>
                <a:gd name="T10" fmla="*/ 750 w 750"/>
                <a:gd name="T11" fmla="*/ 2 h 4"/>
                <a:gd name="T12" fmla="*/ 750 w 750"/>
                <a:gd name="T13" fmla="*/ 2 h 4"/>
                <a:gd name="T14" fmla="*/ 750 w 750"/>
                <a:gd name="T15" fmla="*/ 0 h 4"/>
                <a:gd name="T16" fmla="*/ 750 w 750"/>
                <a:gd name="T17" fmla="*/ 0 h 4"/>
                <a:gd name="T18" fmla="*/ 750 w 750"/>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0" h="4">
                  <a:moveTo>
                    <a:pt x="750" y="2"/>
                  </a:moveTo>
                  <a:lnTo>
                    <a:pt x="750" y="0"/>
                  </a:lnTo>
                  <a:lnTo>
                    <a:pt x="0" y="0"/>
                  </a:lnTo>
                  <a:lnTo>
                    <a:pt x="0" y="4"/>
                  </a:lnTo>
                  <a:lnTo>
                    <a:pt x="750" y="4"/>
                  </a:lnTo>
                  <a:lnTo>
                    <a:pt x="750" y="2"/>
                  </a:lnTo>
                  <a:lnTo>
                    <a:pt x="750" y="0"/>
                  </a:lnTo>
                  <a:lnTo>
                    <a:pt x="75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35" name="Freeform 565"/>
            <p:cNvSpPr>
              <a:spLocks/>
            </p:cNvSpPr>
            <p:nvPr/>
          </p:nvSpPr>
          <p:spPr bwMode="auto">
            <a:xfrm>
              <a:off x="1890" y="3513"/>
              <a:ext cx="3" cy="7"/>
            </a:xfrm>
            <a:custGeom>
              <a:avLst/>
              <a:gdLst>
                <a:gd name="T0" fmla="*/ 3 w 3"/>
                <a:gd name="T1" fmla="*/ 7 h 7"/>
                <a:gd name="T2" fmla="*/ 3 w 3"/>
                <a:gd name="T3" fmla="*/ 5 h 7"/>
                <a:gd name="T4" fmla="*/ 3 w 3"/>
                <a:gd name="T5" fmla="*/ 0 h 7"/>
                <a:gd name="T6" fmla="*/ 0 w 3"/>
                <a:gd name="T7" fmla="*/ 0 h 7"/>
                <a:gd name="T8" fmla="*/ 0 w 3"/>
                <a:gd name="T9" fmla="*/ 5 h 7"/>
                <a:gd name="T10" fmla="*/ 3 w 3"/>
                <a:gd name="T11" fmla="*/ 7 h 7"/>
                <a:gd name="T12" fmla="*/ 3 w 3"/>
                <a:gd name="T13" fmla="*/ 7 h 7"/>
                <a:gd name="T14" fmla="*/ 3 w 3"/>
                <a:gd name="T15" fmla="*/ 7 h 7"/>
                <a:gd name="T16" fmla="*/ 3 w 3"/>
                <a:gd name="T17" fmla="*/ 5 h 7"/>
                <a:gd name="T18" fmla="*/ 3 w 3"/>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7">
                  <a:moveTo>
                    <a:pt x="3" y="7"/>
                  </a:moveTo>
                  <a:lnTo>
                    <a:pt x="3" y="5"/>
                  </a:lnTo>
                  <a:lnTo>
                    <a:pt x="3" y="0"/>
                  </a:lnTo>
                  <a:lnTo>
                    <a:pt x="0" y="0"/>
                  </a:lnTo>
                  <a:lnTo>
                    <a:pt x="0" y="5"/>
                  </a:lnTo>
                  <a:lnTo>
                    <a:pt x="3" y="7"/>
                  </a:lnTo>
                  <a:lnTo>
                    <a:pt x="3" y="5"/>
                  </a:lnTo>
                  <a:lnTo>
                    <a:pt x="3" y="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36" name="Freeform 566"/>
            <p:cNvSpPr>
              <a:spLocks/>
            </p:cNvSpPr>
            <p:nvPr/>
          </p:nvSpPr>
          <p:spPr bwMode="auto">
            <a:xfrm>
              <a:off x="1141" y="3515"/>
              <a:ext cx="752" cy="5"/>
            </a:xfrm>
            <a:custGeom>
              <a:avLst/>
              <a:gdLst>
                <a:gd name="T0" fmla="*/ 0 w 752"/>
                <a:gd name="T1" fmla="*/ 3 h 5"/>
                <a:gd name="T2" fmla="*/ 2 w 752"/>
                <a:gd name="T3" fmla="*/ 5 h 5"/>
                <a:gd name="T4" fmla="*/ 752 w 752"/>
                <a:gd name="T5" fmla="*/ 5 h 5"/>
                <a:gd name="T6" fmla="*/ 752 w 752"/>
                <a:gd name="T7" fmla="*/ 0 h 5"/>
                <a:gd name="T8" fmla="*/ 2 w 752"/>
                <a:gd name="T9" fmla="*/ 0 h 5"/>
                <a:gd name="T10" fmla="*/ 0 w 752"/>
                <a:gd name="T11" fmla="*/ 3 h 5"/>
                <a:gd name="T12" fmla="*/ 0 w 752"/>
                <a:gd name="T13" fmla="*/ 3 h 5"/>
                <a:gd name="T14" fmla="*/ 0 w 752"/>
                <a:gd name="T15" fmla="*/ 5 h 5"/>
                <a:gd name="T16" fmla="*/ 2 w 752"/>
                <a:gd name="T17" fmla="*/ 5 h 5"/>
                <a:gd name="T18" fmla="*/ 0 w 752"/>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2" h="5">
                  <a:moveTo>
                    <a:pt x="0" y="3"/>
                  </a:moveTo>
                  <a:lnTo>
                    <a:pt x="2" y="5"/>
                  </a:lnTo>
                  <a:lnTo>
                    <a:pt x="752" y="5"/>
                  </a:lnTo>
                  <a:lnTo>
                    <a:pt x="752"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37" name="Freeform 567"/>
            <p:cNvSpPr>
              <a:spLocks/>
            </p:cNvSpPr>
            <p:nvPr/>
          </p:nvSpPr>
          <p:spPr bwMode="auto">
            <a:xfrm>
              <a:off x="1141" y="3511"/>
              <a:ext cx="2" cy="7"/>
            </a:xfrm>
            <a:custGeom>
              <a:avLst/>
              <a:gdLst>
                <a:gd name="T0" fmla="*/ 2 w 2"/>
                <a:gd name="T1" fmla="*/ 0 h 7"/>
                <a:gd name="T2" fmla="*/ 0 w 2"/>
                <a:gd name="T3" fmla="*/ 2 h 7"/>
                <a:gd name="T4" fmla="*/ 0 w 2"/>
                <a:gd name="T5" fmla="*/ 7 h 7"/>
                <a:gd name="T6" fmla="*/ 2 w 2"/>
                <a:gd name="T7" fmla="*/ 7 h 7"/>
                <a:gd name="T8" fmla="*/ 2 w 2"/>
                <a:gd name="T9" fmla="*/ 2 h 7"/>
                <a:gd name="T10" fmla="*/ 2 w 2"/>
                <a:gd name="T11" fmla="*/ 0 h 7"/>
                <a:gd name="T12" fmla="*/ 2 w 2"/>
                <a:gd name="T13" fmla="*/ 0 h 7"/>
                <a:gd name="T14" fmla="*/ 0 w 2"/>
                <a:gd name="T15" fmla="*/ 0 h 7"/>
                <a:gd name="T16" fmla="*/ 0 w 2"/>
                <a:gd name="T17" fmla="*/ 2 h 7"/>
                <a:gd name="T18" fmla="*/ 2 w 2"/>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7">
                  <a:moveTo>
                    <a:pt x="2" y="0"/>
                  </a:moveTo>
                  <a:lnTo>
                    <a:pt x="0" y="2"/>
                  </a:lnTo>
                  <a:lnTo>
                    <a:pt x="0" y="7"/>
                  </a:lnTo>
                  <a:lnTo>
                    <a:pt x="2" y="7"/>
                  </a:lnTo>
                  <a:lnTo>
                    <a:pt x="2"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38" name="Freeform 568"/>
            <p:cNvSpPr>
              <a:spLocks noEditPoints="1"/>
            </p:cNvSpPr>
            <p:nvPr/>
          </p:nvSpPr>
          <p:spPr bwMode="auto">
            <a:xfrm>
              <a:off x="1143" y="3513"/>
              <a:ext cx="752" cy="16"/>
            </a:xfrm>
            <a:custGeom>
              <a:avLst/>
              <a:gdLst>
                <a:gd name="T0" fmla="*/ 3 w 752"/>
                <a:gd name="T1" fmla="*/ 0 h 16"/>
                <a:gd name="T2" fmla="*/ 3 w 752"/>
                <a:gd name="T3" fmla="*/ 16 h 16"/>
                <a:gd name="T4" fmla="*/ 0 w 752"/>
                <a:gd name="T5" fmla="*/ 16 h 16"/>
                <a:gd name="T6" fmla="*/ 0 w 752"/>
                <a:gd name="T7" fmla="*/ 0 h 16"/>
                <a:gd name="T8" fmla="*/ 3 w 752"/>
                <a:gd name="T9" fmla="*/ 0 h 16"/>
                <a:gd name="T10" fmla="*/ 153 w 752"/>
                <a:gd name="T11" fmla="*/ 0 h 16"/>
                <a:gd name="T12" fmla="*/ 153 w 752"/>
                <a:gd name="T13" fmla="*/ 16 h 16"/>
                <a:gd name="T14" fmla="*/ 151 w 752"/>
                <a:gd name="T15" fmla="*/ 16 h 16"/>
                <a:gd name="T16" fmla="*/ 151 w 752"/>
                <a:gd name="T17" fmla="*/ 0 h 16"/>
                <a:gd name="T18" fmla="*/ 153 w 752"/>
                <a:gd name="T19" fmla="*/ 0 h 16"/>
                <a:gd name="T20" fmla="*/ 302 w 752"/>
                <a:gd name="T21" fmla="*/ 0 h 16"/>
                <a:gd name="T22" fmla="*/ 302 w 752"/>
                <a:gd name="T23" fmla="*/ 16 h 16"/>
                <a:gd name="T24" fmla="*/ 297 w 752"/>
                <a:gd name="T25" fmla="*/ 16 h 16"/>
                <a:gd name="T26" fmla="*/ 297 w 752"/>
                <a:gd name="T27" fmla="*/ 0 h 16"/>
                <a:gd name="T28" fmla="*/ 302 w 752"/>
                <a:gd name="T29" fmla="*/ 0 h 16"/>
                <a:gd name="T30" fmla="*/ 453 w 752"/>
                <a:gd name="T31" fmla="*/ 0 h 16"/>
                <a:gd name="T32" fmla="*/ 453 w 752"/>
                <a:gd name="T33" fmla="*/ 16 h 16"/>
                <a:gd name="T34" fmla="*/ 450 w 752"/>
                <a:gd name="T35" fmla="*/ 16 h 16"/>
                <a:gd name="T36" fmla="*/ 450 w 752"/>
                <a:gd name="T37" fmla="*/ 0 h 16"/>
                <a:gd name="T38" fmla="*/ 453 w 752"/>
                <a:gd name="T39" fmla="*/ 0 h 16"/>
                <a:gd name="T40" fmla="*/ 606 w 752"/>
                <a:gd name="T41" fmla="*/ 0 h 16"/>
                <a:gd name="T42" fmla="*/ 606 w 752"/>
                <a:gd name="T43" fmla="*/ 16 h 16"/>
                <a:gd name="T44" fmla="*/ 601 w 752"/>
                <a:gd name="T45" fmla="*/ 16 h 16"/>
                <a:gd name="T46" fmla="*/ 601 w 752"/>
                <a:gd name="T47" fmla="*/ 0 h 16"/>
                <a:gd name="T48" fmla="*/ 606 w 752"/>
                <a:gd name="T49" fmla="*/ 0 h 16"/>
                <a:gd name="T50" fmla="*/ 752 w 752"/>
                <a:gd name="T51" fmla="*/ 0 h 16"/>
                <a:gd name="T52" fmla="*/ 752 w 752"/>
                <a:gd name="T53" fmla="*/ 16 h 16"/>
                <a:gd name="T54" fmla="*/ 750 w 752"/>
                <a:gd name="T55" fmla="*/ 16 h 16"/>
                <a:gd name="T56" fmla="*/ 750 w 752"/>
                <a:gd name="T57" fmla="*/ 0 h 16"/>
                <a:gd name="T58" fmla="*/ 752 w 752"/>
                <a:gd name="T59" fmla="*/ 0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52" h="16">
                  <a:moveTo>
                    <a:pt x="3" y="0"/>
                  </a:moveTo>
                  <a:lnTo>
                    <a:pt x="3" y="16"/>
                  </a:lnTo>
                  <a:lnTo>
                    <a:pt x="0" y="16"/>
                  </a:lnTo>
                  <a:lnTo>
                    <a:pt x="0" y="0"/>
                  </a:lnTo>
                  <a:lnTo>
                    <a:pt x="3" y="0"/>
                  </a:lnTo>
                  <a:close/>
                  <a:moveTo>
                    <a:pt x="153" y="0"/>
                  </a:moveTo>
                  <a:lnTo>
                    <a:pt x="153" y="16"/>
                  </a:lnTo>
                  <a:lnTo>
                    <a:pt x="151" y="16"/>
                  </a:lnTo>
                  <a:lnTo>
                    <a:pt x="151" y="0"/>
                  </a:lnTo>
                  <a:lnTo>
                    <a:pt x="153" y="0"/>
                  </a:lnTo>
                  <a:close/>
                  <a:moveTo>
                    <a:pt x="302" y="0"/>
                  </a:moveTo>
                  <a:lnTo>
                    <a:pt x="302" y="16"/>
                  </a:lnTo>
                  <a:lnTo>
                    <a:pt x="297" y="16"/>
                  </a:lnTo>
                  <a:lnTo>
                    <a:pt x="297" y="0"/>
                  </a:lnTo>
                  <a:lnTo>
                    <a:pt x="302" y="0"/>
                  </a:lnTo>
                  <a:close/>
                  <a:moveTo>
                    <a:pt x="453" y="0"/>
                  </a:moveTo>
                  <a:lnTo>
                    <a:pt x="453" y="16"/>
                  </a:lnTo>
                  <a:lnTo>
                    <a:pt x="450" y="16"/>
                  </a:lnTo>
                  <a:lnTo>
                    <a:pt x="450" y="0"/>
                  </a:lnTo>
                  <a:lnTo>
                    <a:pt x="453" y="0"/>
                  </a:lnTo>
                  <a:close/>
                  <a:moveTo>
                    <a:pt x="606" y="0"/>
                  </a:moveTo>
                  <a:lnTo>
                    <a:pt x="606" y="16"/>
                  </a:lnTo>
                  <a:lnTo>
                    <a:pt x="601" y="16"/>
                  </a:lnTo>
                  <a:lnTo>
                    <a:pt x="601" y="0"/>
                  </a:lnTo>
                  <a:lnTo>
                    <a:pt x="606" y="0"/>
                  </a:lnTo>
                  <a:close/>
                  <a:moveTo>
                    <a:pt x="752" y="0"/>
                  </a:moveTo>
                  <a:lnTo>
                    <a:pt x="752" y="16"/>
                  </a:lnTo>
                  <a:lnTo>
                    <a:pt x="750" y="16"/>
                  </a:lnTo>
                  <a:lnTo>
                    <a:pt x="750" y="0"/>
                  </a:lnTo>
                  <a:lnTo>
                    <a:pt x="75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39" name="Freeform 569"/>
            <p:cNvSpPr>
              <a:spLocks/>
            </p:cNvSpPr>
            <p:nvPr/>
          </p:nvSpPr>
          <p:spPr bwMode="auto">
            <a:xfrm>
              <a:off x="1143" y="3513"/>
              <a:ext cx="5" cy="18"/>
            </a:xfrm>
            <a:custGeom>
              <a:avLst/>
              <a:gdLst>
                <a:gd name="T0" fmla="*/ 3 w 5"/>
                <a:gd name="T1" fmla="*/ 18 h 18"/>
                <a:gd name="T2" fmla="*/ 5 w 5"/>
                <a:gd name="T3" fmla="*/ 16 h 18"/>
                <a:gd name="T4" fmla="*/ 5 w 5"/>
                <a:gd name="T5" fmla="*/ 0 h 18"/>
                <a:gd name="T6" fmla="*/ 0 w 5"/>
                <a:gd name="T7" fmla="*/ 0 h 18"/>
                <a:gd name="T8" fmla="*/ 0 w 5"/>
                <a:gd name="T9" fmla="*/ 16 h 18"/>
                <a:gd name="T10" fmla="*/ 3 w 5"/>
                <a:gd name="T11" fmla="*/ 18 h 18"/>
                <a:gd name="T12" fmla="*/ 3 w 5"/>
                <a:gd name="T13" fmla="*/ 18 h 18"/>
                <a:gd name="T14" fmla="*/ 5 w 5"/>
                <a:gd name="T15" fmla="*/ 18 h 18"/>
                <a:gd name="T16" fmla="*/ 5 w 5"/>
                <a:gd name="T17" fmla="*/ 16 h 18"/>
                <a:gd name="T18" fmla="*/ 3 w 5"/>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3" y="18"/>
                  </a:moveTo>
                  <a:lnTo>
                    <a:pt x="5" y="16"/>
                  </a:lnTo>
                  <a:lnTo>
                    <a:pt x="5" y="0"/>
                  </a:lnTo>
                  <a:lnTo>
                    <a:pt x="0" y="0"/>
                  </a:lnTo>
                  <a:lnTo>
                    <a:pt x="0" y="16"/>
                  </a:lnTo>
                  <a:lnTo>
                    <a:pt x="3" y="18"/>
                  </a:lnTo>
                  <a:lnTo>
                    <a:pt x="5" y="18"/>
                  </a:lnTo>
                  <a:lnTo>
                    <a:pt x="5" y="16"/>
                  </a:lnTo>
                  <a:lnTo>
                    <a:pt x="3"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0" name="Freeform 570"/>
            <p:cNvSpPr>
              <a:spLocks/>
            </p:cNvSpPr>
            <p:nvPr/>
          </p:nvSpPr>
          <p:spPr bwMode="auto">
            <a:xfrm>
              <a:off x="1141" y="3526"/>
              <a:ext cx="5" cy="5"/>
            </a:xfrm>
            <a:custGeom>
              <a:avLst/>
              <a:gdLst>
                <a:gd name="T0" fmla="*/ 0 w 5"/>
                <a:gd name="T1" fmla="*/ 3 h 5"/>
                <a:gd name="T2" fmla="*/ 2 w 5"/>
                <a:gd name="T3" fmla="*/ 5 h 5"/>
                <a:gd name="T4" fmla="*/ 5 w 5"/>
                <a:gd name="T5" fmla="*/ 5 h 5"/>
                <a:gd name="T6" fmla="*/ 5 w 5"/>
                <a:gd name="T7" fmla="*/ 0 h 5"/>
                <a:gd name="T8" fmla="*/ 2 w 5"/>
                <a:gd name="T9" fmla="*/ 0 h 5"/>
                <a:gd name="T10" fmla="*/ 0 w 5"/>
                <a:gd name="T11" fmla="*/ 3 h 5"/>
                <a:gd name="T12" fmla="*/ 0 w 5"/>
                <a:gd name="T13" fmla="*/ 3 h 5"/>
                <a:gd name="T14" fmla="*/ 0 w 5"/>
                <a:gd name="T15" fmla="*/ 5 h 5"/>
                <a:gd name="T16" fmla="*/ 2 w 5"/>
                <a:gd name="T17" fmla="*/ 5 h 5"/>
                <a:gd name="T18" fmla="*/ 0 w 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0" y="3"/>
                  </a:moveTo>
                  <a:lnTo>
                    <a:pt x="2" y="5"/>
                  </a:lnTo>
                  <a:lnTo>
                    <a:pt x="5" y="5"/>
                  </a:lnTo>
                  <a:lnTo>
                    <a:pt x="5"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1" name="Freeform 571"/>
            <p:cNvSpPr>
              <a:spLocks/>
            </p:cNvSpPr>
            <p:nvPr/>
          </p:nvSpPr>
          <p:spPr bwMode="auto">
            <a:xfrm>
              <a:off x="1141" y="3511"/>
              <a:ext cx="2" cy="18"/>
            </a:xfrm>
            <a:custGeom>
              <a:avLst/>
              <a:gdLst>
                <a:gd name="T0" fmla="*/ 2 w 2"/>
                <a:gd name="T1" fmla="*/ 0 h 18"/>
                <a:gd name="T2" fmla="*/ 0 w 2"/>
                <a:gd name="T3" fmla="*/ 2 h 18"/>
                <a:gd name="T4" fmla="*/ 0 w 2"/>
                <a:gd name="T5" fmla="*/ 18 h 18"/>
                <a:gd name="T6" fmla="*/ 2 w 2"/>
                <a:gd name="T7" fmla="*/ 18 h 18"/>
                <a:gd name="T8" fmla="*/ 2 w 2"/>
                <a:gd name="T9" fmla="*/ 2 h 18"/>
                <a:gd name="T10" fmla="*/ 2 w 2"/>
                <a:gd name="T11" fmla="*/ 0 h 18"/>
                <a:gd name="T12" fmla="*/ 2 w 2"/>
                <a:gd name="T13" fmla="*/ 0 h 18"/>
                <a:gd name="T14" fmla="*/ 0 w 2"/>
                <a:gd name="T15" fmla="*/ 0 h 18"/>
                <a:gd name="T16" fmla="*/ 0 w 2"/>
                <a:gd name="T17" fmla="*/ 2 h 18"/>
                <a:gd name="T18" fmla="*/ 2 w 2"/>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8">
                  <a:moveTo>
                    <a:pt x="2" y="0"/>
                  </a:moveTo>
                  <a:lnTo>
                    <a:pt x="0" y="2"/>
                  </a:lnTo>
                  <a:lnTo>
                    <a:pt x="0" y="18"/>
                  </a:lnTo>
                  <a:lnTo>
                    <a:pt x="2" y="18"/>
                  </a:lnTo>
                  <a:lnTo>
                    <a:pt x="2"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2" name="Freeform 572"/>
            <p:cNvSpPr>
              <a:spLocks/>
            </p:cNvSpPr>
            <p:nvPr/>
          </p:nvSpPr>
          <p:spPr bwMode="auto">
            <a:xfrm>
              <a:off x="1143" y="3511"/>
              <a:ext cx="5" cy="4"/>
            </a:xfrm>
            <a:custGeom>
              <a:avLst/>
              <a:gdLst>
                <a:gd name="T0" fmla="*/ 5 w 5"/>
                <a:gd name="T1" fmla="*/ 2 h 4"/>
                <a:gd name="T2" fmla="*/ 3 w 5"/>
                <a:gd name="T3" fmla="*/ 0 h 4"/>
                <a:gd name="T4" fmla="*/ 0 w 5"/>
                <a:gd name="T5" fmla="*/ 0 h 4"/>
                <a:gd name="T6" fmla="*/ 0 w 5"/>
                <a:gd name="T7" fmla="*/ 4 h 4"/>
                <a:gd name="T8" fmla="*/ 3 w 5"/>
                <a:gd name="T9" fmla="*/ 4 h 4"/>
                <a:gd name="T10" fmla="*/ 5 w 5"/>
                <a:gd name="T11" fmla="*/ 2 h 4"/>
                <a:gd name="T12" fmla="*/ 5 w 5"/>
                <a:gd name="T13" fmla="*/ 2 h 4"/>
                <a:gd name="T14" fmla="*/ 5 w 5"/>
                <a:gd name="T15" fmla="*/ 0 h 4"/>
                <a:gd name="T16" fmla="*/ 3 w 5"/>
                <a:gd name="T17" fmla="*/ 0 h 4"/>
                <a:gd name="T18" fmla="*/ 5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5" y="2"/>
                  </a:moveTo>
                  <a:lnTo>
                    <a:pt x="3" y="0"/>
                  </a:lnTo>
                  <a:lnTo>
                    <a:pt x="0" y="0"/>
                  </a:lnTo>
                  <a:lnTo>
                    <a:pt x="0" y="4"/>
                  </a:lnTo>
                  <a:lnTo>
                    <a:pt x="3" y="4"/>
                  </a:lnTo>
                  <a:lnTo>
                    <a:pt x="5" y="2"/>
                  </a:lnTo>
                  <a:lnTo>
                    <a:pt x="5" y="0"/>
                  </a:lnTo>
                  <a:lnTo>
                    <a:pt x="3" y="0"/>
                  </a:lnTo>
                  <a:lnTo>
                    <a:pt x="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3" name="Freeform 573"/>
            <p:cNvSpPr>
              <a:spLocks/>
            </p:cNvSpPr>
            <p:nvPr/>
          </p:nvSpPr>
          <p:spPr bwMode="auto">
            <a:xfrm>
              <a:off x="1296" y="3513"/>
              <a:ext cx="3" cy="18"/>
            </a:xfrm>
            <a:custGeom>
              <a:avLst/>
              <a:gdLst>
                <a:gd name="T0" fmla="*/ 0 w 3"/>
                <a:gd name="T1" fmla="*/ 18 h 18"/>
                <a:gd name="T2" fmla="*/ 3 w 3"/>
                <a:gd name="T3" fmla="*/ 16 h 18"/>
                <a:gd name="T4" fmla="*/ 3 w 3"/>
                <a:gd name="T5" fmla="*/ 0 h 18"/>
                <a:gd name="T6" fmla="*/ 0 w 3"/>
                <a:gd name="T7" fmla="*/ 0 h 18"/>
                <a:gd name="T8" fmla="*/ 0 w 3"/>
                <a:gd name="T9" fmla="*/ 16 h 18"/>
                <a:gd name="T10" fmla="*/ 0 w 3"/>
                <a:gd name="T11" fmla="*/ 18 h 18"/>
                <a:gd name="T12" fmla="*/ 0 w 3"/>
                <a:gd name="T13" fmla="*/ 18 h 18"/>
                <a:gd name="T14" fmla="*/ 3 w 3"/>
                <a:gd name="T15" fmla="*/ 18 h 18"/>
                <a:gd name="T16" fmla="*/ 3 w 3"/>
                <a:gd name="T17" fmla="*/ 16 h 18"/>
                <a:gd name="T18" fmla="*/ 0 w 3"/>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8">
                  <a:moveTo>
                    <a:pt x="0" y="18"/>
                  </a:moveTo>
                  <a:lnTo>
                    <a:pt x="3" y="16"/>
                  </a:lnTo>
                  <a:lnTo>
                    <a:pt x="3" y="0"/>
                  </a:lnTo>
                  <a:lnTo>
                    <a:pt x="0" y="0"/>
                  </a:lnTo>
                  <a:lnTo>
                    <a:pt x="0" y="16"/>
                  </a:lnTo>
                  <a:lnTo>
                    <a:pt x="0" y="18"/>
                  </a:lnTo>
                  <a:lnTo>
                    <a:pt x="3" y="18"/>
                  </a:lnTo>
                  <a:lnTo>
                    <a:pt x="3" y="16"/>
                  </a:lnTo>
                  <a:lnTo>
                    <a:pt x="0"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4" name="Freeform 574"/>
            <p:cNvSpPr>
              <a:spLocks/>
            </p:cNvSpPr>
            <p:nvPr/>
          </p:nvSpPr>
          <p:spPr bwMode="auto">
            <a:xfrm>
              <a:off x="1292" y="3526"/>
              <a:ext cx="4" cy="5"/>
            </a:xfrm>
            <a:custGeom>
              <a:avLst/>
              <a:gdLst>
                <a:gd name="T0" fmla="*/ 0 w 4"/>
                <a:gd name="T1" fmla="*/ 3 h 5"/>
                <a:gd name="T2" fmla="*/ 2 w 4"/>
                <a:gd name="T3" fmla="*/ 5 h 5"/>
                <a:gd name="T4" fmla="*/ 4 w 4"/>
                <a:gd name="T5" fmla="*/ 5 h 5"/>
                <a:gd name="T6" fmla="*/ 4 w 4"/>
                <a:gd name="T7" fmla="*/ 0 h 5"/>
                <a:gd name="T8" fmla="*/ 2 w 4"/>
                <a:gd name="T9" fmla="*/ 0 h 5"/>
                <a:gd name="T10" fmla="*/ 0 w 4"/>
                <a:gd name="T11" fmla="*/ 3 h 5"/>
                <a:gd name="T12" fmla="*/ 0 w 4"/>
                <a:gd name="T13" fmla="*/ 3 h 5"/>
                <a:gd name="T14" fmla="*/ 0 w 4"/>
                <a:gd name="T15" fmla="*/ 5 h 5"/>
                <a:gd name="T16" fmla="*/ 2 w 4"/>
                <a:gd name="T17" fmla="*/ 5 h 5"/>
                <a:gd name="T18" fmla="*/ 0 w 4"/>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0" y="3"/>
                  </a:moveTo>
                  <a:lnTo>
                    <a:pt x="2" y="5"/>
                  </a:lnTo>
                  <a:lnTo>
                    <a:pt x="4" y="5"/>
                  </a:lnTo>
                  <a:lnTo>
                    <a:pt x="4"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5" name="Freeform 575"/>
            <p:cNvSpPr>
              <a:spLocks/>
            </p:cNvSpPr>
            <p:nvPr/>
          </p:nvSpPr>
          <p:spPr bwMode="auto">
            <a:xfrm>
              <a:off x="1292" y="3511"/>
              <a:ext cx="4" cy="18"/>
            </a:xfrm>
            <a:custGeom>
              <a:avLst/>
              <a:gdLst>
                <a:gd name="T0" fmla="*/ 2 w 4"/>
                <a:gd name="T1" fmla="*/ 0 h 18"/>
                <a:gd name="T2" fmla="*/ 0 w 4"/>
                <a:gd name="T3" fmla="*/ 2 h 18"/>
                <a:gd name="T4" fmla="*/ 0 w 4"/>
                <a:gd name="T5" fmla="*/ 18 h 18"/>
                <a:gd name="T6" fmla="*/ 4 w 4"/>
                <a:gd name="T7" fmla="*/ 18 h 18"/>
                <a:gd name="T8" fmla="*/ 4 w 4"/>
                <a:gd name="T9" fmla="*/ 2 h 18"/>
                <a:gd name="T10" fmla="*/ 2 w 4"/>
                <a:gd name="T11" fmla="*/ 0 h 18"/>
                <a:gd name="T12" fmla="*/ 2 w 4"/>
                <a:gd name="T13" fmla="*/ 0 h 18"/>
                <a:gd name="T14" fmla="*/ 0 w 4"/>
                <a:gd name="T15" fmla="*/ 0 h 18"/>
                <a:gd name="T16" fmla="*/ 0 w 4"/>
                <a:gd name="T17" fmla="*/ 2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2"/>
                  </a:lnTo>
                  <a:lnTo>
                    <a:pt x="0" y="18"/>
                  </a:lnTo>
                  <a:lnTo>
                    <a:pt x="4" y="18"/>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6" name="Freeform 576"/>
            <p:cNvSpPr>
              <a:spLocks/>
            </p:cNvSpPr>
            <p:nvPr/>
          </p:nvSpPr>
          <p:spPr bwMode="auto">
            <a:xfrm>
              <a:off x="1294" y="3511"/>
              <a:ext cx="5" cy="4"/>
            </a:xfrm>
            <a:custGeom>
              <a:avLst/>
              <a:gdLst>
                <a:gd name="T0" fmla="*/ 5 w 5"/>
                <a:gd name="T1" fmla="*/ 2 h 4"/>
                <a:gd name="T2" fmla="*/ 2 w 5"/>
                <a:gd name="T3" fmla="*/ 0 h 4"/>
                <a:gd name="T4" fmla="*/ 0 w 5"/>
                <a:gd name="T5" fmla="*/ 0 h 4"/>
                <a:gd name="T6" fmla="*/ 0 w 5"/>
                <a:gd name="T7" fmla="*/ 4 h 4"/>
                <a:gd name="T8" fmla="*/ 2 w 5"/>
                <a:gd name="T9" fmla="*/ 4 h 4"/>
                <a:gd name="T10" fmla="*/ 5 w 5"/>
                <a:gd name="T11" fmla="*/ 2 h 4"/>
                <a:gd name="T12" fmla="*/ 5 w 5"/>
                <a:gd name="T13" fmla="*/ 2 h 4"/>
                <a:gd name="T14" fmla="*/ 5 w 5"/>
                <a:gd name="T15" fmla="*/ 0 h 4"/>
                <a:gd name="T16" fmla="*/ 2 w 5"/>
                <a:gd name="T17" fmla="*/ 0 h 4"/>
                <a:gd name="T18" fmla="*/ 5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5" y="2"/>
                  </a:moveTo>
                  <a:lnTo>
                    <a:pt x="2" y="0"/>
                  </a:lnTo>
                  <a:lnTo>
                    <a:pt x="0" y="0"/>
                  </a:lnTo>
                  <a:lnTo>
                    <a:pt x="0" y="4"/>
                  </a:lnTo>
                  <a:lnTo>
                    <a:pt x="2" y="4"/>
                  </a:lnTo>
                  <a:lnTo>
                    <a:pt x="5" y="2"/>
                  </a:lnTo>
                  <a:lnTo>
                    <a:pt x="5" y="0"/>
                  </a:lnTo>
                  <a:lnTo>
                    <a:pt x="2" y="0"/>
                  </a:lnTo>
                  <a:lnTo>
                    <a:pt x="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7" name="Freeform 577"/>
            <p:cNvSpPr>
              <a:spLocks/>
            </p:cNvSpPr>
            <p:nvPr/>
          </p:nvSpPr>
          <p:spPr bwMode="auto">
            <a:xfrm>
              <a:off x="1443" y="3513"/>
              <a:ext cx="4" cy="18"/>
            </a:xfrm>
            <a:custGeom>
              <a:avLst/>
              <a:gdLst>
                <a:gd name="T0" fmla="*/ 2 w 4"/>
                <a:gd name="T1" fmla="*/ 18 h 18"/>
                <a:gd name="T2" fmla="*/ 4 w 4"/>
                <a:gd name="T3" fmla="*/ 16 h 18"/>
                <a:gd name="T4" fmla="*/ 4 w 4"/>
                <a:gd name="T5" fmla="*/ 0 h 18"/>
                <a:gd name="T6" fmla="*/ 0 w 4"/>
                <a:gd name="T7" fmla="*/ 0 h 18"/>
                <a:gd name="T8" fmla="*/ 0 w 4"/>
                <a:gd name="T9" fmla="*/ 16 h 18"/>
                <a:gd name="T10" fmla="*/ 2 w 4"/>
                <a:gd name="T11" fmla="*/ 18 h 18"/>
                <a:gd name="T12" fmla="*/ 2 w 4"/>
                <a:gd name="T13" fmla="*/ 18 h 18"/>
                <a:gd name="T14" fmla="*/ 4 w 4"/>
                <a:gd name="T15" fmla="*/ 18 h 18"/>
                <a:gd name="T16" fmla="*/ 4 w 4"/>
                <a:gd name="T17" fmla="*/ 16 h 18"/>
                <a:gd name="T18" fmla="*/ 2 w 4"/>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18"/>
                  </a:moveTo>
                  <a:lnTo>
                    <a:pt x="4" y="16"/>
                  </a:lnTo>
                  <a:lnTo>
                    <a:pt x="4" y="0"/>
                  </a:lnTo>
                  <a:lnTo>
                    <a:pt x="0" y="0"/>
                  </a:lnTo>
                  <a:lnTo>
                    <a:pt x="0" y="16"/>
                  </a:lnTo>
                  <a:lnTo>
                    <a:pt x="2" y="18"/>
                  </a:lnTo>
                  <a:lnTo>
                    <a:pt x="4" y="18"/>
                  </a:lnTo>
                  <a:lnTo>
                    <a:pt x="4" y="16"/>
                  </a:lnTo>
                  <a:lnTo>
                    <a:pt x="2"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8" name="Freeform 578"/>
            <p:cNvSpPr>
              <a:spLocks/>
            </p:cNvSpPr>
            <p:nvPr/>
          </p:nvSpPr>
          <p:spPr bwMode="auto">
            <a:xfrm>
              <a:off x="1440" y="3526"/>
              <a:ext cx="5" cy="5"/>
            </a:xfrm>
            <a:custGeom>
              <a:avLst/>
              <a:gdLst>
                <a:gd name="T0" fmla="*/ 0 w 5"/>
                <a:gd name="T1" fmla="*/ 3 h 5"/>
                <a:gd name="T2" fmla="*/ 0 w 5"/>
                <a:gd name="T3" fmla="*/ 5 h 5"/>
                <a:gd name="T4" fmla="*/ 5 w 5"/>
                <a:gd name="T5" fmla="*/ 5 h 5"/>
                <a:gd name="T6" fmla="*/ 5 w 5"/>
                <a:gd name="T7" fmla="*/ 0 h 5"/>
                <a:gd name="T8" fmla="*/ 0 w 5"/>
                <a:gd name="T9" fmla="*/ 0 h 5"/>
                <a:gd name="T10" fmla="*/ 0 w 5"/>
                <a:gd name="T11" fmla="*/ 3 h 5"/>
                <a:gd name="T12" fmla="*/ 0 w 5"/>
                <a:gd name="T13" fmla="*/ 3 h 5"/>
                <a:gd name="T14" fmla="*/ 0 w 5"/>
                <a:gd name="T15" fmla="*/ 5 h 5"/>
                <a:gd name="T16" fmla="*/ 0 w 5"/>
                <a:gd name="T17" fmla="*/ 5 h 5"/>
                <a:gd name="T18" fmla="*/ 0 w 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0" y="3"/>
                  </a:moveTo>
                  <a:lnTo>
                    <a:pt x="0" y="5"/>
                  </a:lnTo>
                  <a:lnTo>
                    <a:pt x="5" y="5"/>
                  </a:lnTo>
                  <a:lnTo>
                    <a:pt x="5" y="0"/>
                  </a:lnTo>
                  <a:lnTo>
                    <a:pt x="0" y="0"/>
                  </a:lnTo>
                  <a:lnTo>
                    <a:pt x="0" y="3"/>
                  </a:lnTo>
                  <a:lnTo>
                    <a:pt x="0"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49" name="Freeform 579"/>
            <p:cNvSpPr>
              <a:spLocks/>
            </p:cNvSpPr>
            <p:nvPr/>
          </p:nvSpPr>
          <p:spPr bwMode="auto">
            <a:xfrm>
              <a:off x="1440" y="3511"/>
              <a:ext cx="3" cy="18"/>
            </a:xfrm>
            <a:custGeom>
              <a:avLst/>
              <a:gdLst>
                <a:gd name="T0" fmla="*/ 0 w 3"/>
                <a:gd name="T1" fmla="*/ 0 h 18"/>
                <a:gd name="T2" fmla="*/ 0 w 3"/>
                <a:gd name="T3" fmla="*/ 2 h 18"/>
                <a:gd name="T4" fmla="*/ 0 w 3"/>
                <a:gd name="T5" fmla="*/ 18 h 18"/>
                <a:gd name="T6" fmla="*/ 3 w 3"/>
                <a:gd name="T7" fmla="*/ 18 h 18"/>
                <a:gd name="T8" fmla="*/ 3 w 3"/>
                <a:gd name="T9" fmla="*/ 2 h 18"/>
                <a:gd name="T10" fmla="*/ 0 w 3"/>
                <a:gd name="T11" fmla="*/ 0 h 18"/>
                <a:gd name="T12" fmla="*/ 0 w 3"/>
                <a:gd name="T13" fmla="*/ 0 h 18"/>
                <a:gd name="T14" fmla="*/ 0 w 3"/>
                <a:gd name="T15" fmla="*/ 0 h 18"/>
                <a:gd name="T16" fmla="*/ 0 w 3"/>
                <a:gd name="T17" fmla="*/ 2 h 18"/>
                <a:gd name="T18" fmla="*/ 0 w 3"/>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8">
                  <a:moveTo>
                    <a:pt x="0" y="0"/>
                  </a:moveTo>
                  <a:lnTo>
                    <a:pt x="0" y="2"/>
                  </a:lnTo>
                  <a:lnTo>
                    <a:pt x="0" y="18"/>
                  </a:lnTo>
                  <a:lnTo>
                    <a:pt x="3" y="18"/>
                  </a:lnTo>
                  <a:lnTo>
                    <a:pt x="3" y="2"/>
                  </a:lnTo>
                  <a:lnTo>
                    <a:pt x="0" y="0"/>
                  </a:lnTo>
                  <a:lnTo>
                    <a:pt x="0" y="2"/>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0" name="Freeform 580"/>
            <p:cNvSpPr>
              <a:spLocks/>
            </p:cNvSpPr>
            <p:nvPr/>
          </p:nvSpPr>
          <p:spPr bwMode="auto">
            <a:xfrm>
              <a:off x="1440" y="3511"/>
              <a:ext cx="7" cy="4"/>
            </a:xfrm>
            <a:custGeom>
              <a:avLst/>
              <a:gdLst>
                <a:gd name="T0" fmla="*/ 7 w 7"/>
                <a:gd name="T1" fmla="*/ 2 h 4"/>
                <a:gd name="T2" fmla="*/ 5 w 7"/>
                <a:gd name="T3" fmla="*/ 0 h 4"/>
                <a:gd name="T4" fmla="*/ 0 w 7"/>
                <a:gd name="T5" fmla="*/ 0 h 4"/>
                <a:gd name="T6" fmla="*/ 0 w 7"/>
                <a:gd name="T7" fmla="*/ 4 h 4"/>
                <a:gd name="T8" fmla="*/ 5 w 7"/>
                <a:gd name="T9" fmla="*/ 4 h 4"/>
                <a:gd name="T10" fmla="*/ 7 w 7"/>
                <a:gd name="T11" fmla="*/ 2 h 4"/>
                <a:gd name="T12" fmla="*/ 7 w 7"/>
                <a:gd name="T13" fmla="*/ 2 h 4"/>
                <a:gd name="T14" fmla="*/ 7 w 7"/>
                <a:gd name="T15" fmla="*/ 0 h 4"/>
                <a:gd name="T16" fmla="*/ 5 w 7"/>
                <a:gd name="T17" fmla="*/ 0 h 4"/>
                <a:gd name="T18" fmla="*/ 7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7" y="2"/>
                  </a:moveTo>
                  <a:lnTo>
                    <a:pt x="5" y="0"/>
                  </a:lnTo>
                  <a:lnTo>
                    <a:pt x="0" y="0"/>
                  </a:lnTo>
                  <a:lnTo>
                    <a:pt x="0" y="4"/>
                  </a:lnTo>
                  <a:lnTo>
                    <a:pt x="5" y="4"/>
                  </a:lnTo>
                  <a:lnTo>
                    <a:pt x="7" y="2"/>
                  </a:lnTo>
                  <a:lnTo>
                    <a:pt x="7" y="0"/>
                  </a:lnTo>
                  <a:lnTo>
                    <a:pt x="5" y="0"/>
                  </a:lnTo>
                  <a:lnTo>
                    <a:pt x="7"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1" name="Freeform 581"/>
            <p:cNvSpPr>
              <a:spLocks/>
            </p:cNvSpPr>
            <p:nvPr/>
          </p:nvSpPr>
          <p:spPr bwMode="auto">
            <a:xfrm>
              <a:off x="1593" y="3513"/>
              <a:ext cx="5" cy="18"/>
            </a:xfrm>
            <a:custGeom>
              <a:avLst/>
              <a:gdLst>
                <a:gd name="T0" fmla="*/ 3 w 5"/>
                <a:gd name="T1" fmla="*/ 18 h 18"/>
                <a:gd name="T2" fmla="*/ 5 w 5"/>
                <a:gd name="T3" fmla="*/ 16 h 18"/>
                <a:gd name="T4" fmla="*/ 5 w 5"/>
                <a:gd name="T5" fmla="*/ 0 h 18"/>
                <a:gd name="T6" fmla="*/ 0 w 5"/>
                <a:gd name="T7" fmla="*/ 0 h 18"/>
                <a:gd name="T8" fmla="*/ 0 w 5"/>
                <a:gd name="T9" fmla="*/ 16 h 18"/>
                <a:gd name="T10" fmla="*/ 3 w 5"/>
                <a:gd name="T11" fmla="*/ 18 h 18"/>
                <a:gd name="T12" fmla="*/ 3 w 5"/>
                <a:gd name="T13" fmla="*/ 18 h 18"/>
                <a:gd name="T14" fmla="*/ 5 w 5"/>
                <a:gd name="T15" fmla="*/ 18 h 18"/>
                <a:gd name="T16" fmla="*/ 5 w 5"/>
                <a:gd name="T17" fmla="*/ 16 h 18"/>
                <a:gd name="T18" fmla="*/ 3 w 5"/>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3" y="18"/>
                  </a:moveTo>
                  <a:lnTo>
                    <a:pt x="5" y="16"/>
                  </a:lnTo>
                  <a:lnTo>
                    <a:pt x="5" y="0"/>
                  </a:lnTo>
                  <a:lnTo>
                    <a:pt x="0" y="0"/>
                  </a:lnTo>
                  <a:lnTo>
                    <a:pt x="0" y="16"/>
                  </a:lnTo>
                  <a:lnTo>
                    <a:pt x="3" y="18"/>
                  </a:lnTo>
                  <a:lnTo>
                    <a:pt x="5" y="18"/>
                  </a:lnTo>
                  <a:lnTo>
                    <a:pt x="5" y="16"/>
                  </a:lnTo>
                  <a:lnTo>
                    <a:pt x="3"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2" name="Freeform 582"/>
            <p:cNvSpPr>
              <a:spLocks/>
            </p:cNvSpPr>
            <p:nvPr/>
          </p:nvSpPr>
          <p:spPr bwMode="auto">
            <a:xfrm>
              <a:off x="1591" y="3526"/>
              <a:ext cx="5" cy="5"/>
            </a:xfrm>
            <a:custGeom>
              <a:avLst/>
              <a:gdLst>
                <a:gd name="T0" fmla="*/ 0 w 5"/>
                <a:gd name="T1" fmla="*/ 3 h 5"/>
                <a:gd name="T2" fmla="*/ 2 w 5"/>
                <a:gd name="T3" fmla="*/ 5 h 5"/>
                <a:gd name="T4" fmla="*/ 5 w 5"/>
                <a:gd name="T5" fmla="*/ 5 h 5"/>
                <a:gd name="T6" fmla="*/ 5 w 5"/>
                <a:gd name="T7" fmla="*/ 0 h 5"/>
                <a:gd name="T8" fmla="*/ 2 w 5"/>
                <a:gd name="T9" fmla="*/ 0 h 5"/>
                <a:gd name="T10" fmla="*/ 0 w 5"/>
                <a:gd name="T11" fmla="*/ 3 h 5"/>
                <a:gd name="T12" fmla="*/ 0 w 5"/>
                <a:gd name="T13" fmla="*/ 3 h 5"/>
                <a:gd name="T14" fmla="*/ 0 w 5"/>
                <a:gd name="T15" fmla="*/ 5 h 5"/>
                <a:gd name="T16" fmla="*/ 2 w 5"/>
                <a:gd name="T17" fmla="*/ 5 h 5"/>
                <a:gd name="T18" fmla="*/ 0 w 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0" y="3"/>
                  </a:moveTo>
                  <a:lnTo>
                    <a:pt x="2" y="5"/>
                  </a:lnTo>
                  <a:lnTo>
                    <a:pt x="5" y="5"/>
                  </a:lnTo>
                  <a:lnTo>
                    <a:pt x="5"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3" name="Freeform 583"/>
            <p:cNvSpPr>
              <a:spLocks/>
            </p:cNvSpPr>
            <p:nvPr/>
          </p:nvSpPr>
          <p:spPr bwMode="auto">
            <a:xfrm>
              <a:off x="1591" y="3511"/>
              <a:ext cx="2" cy="18"/>
            </a:xfrm>
            <a:custGeom>
              <a:avLst/>
              <a:gdLst>
                <a:gd name="T0" fmla="*/ 2 w 2"/>
                <a:gd name="T1" fmla="*/ 0 h 18"/>
                <a:gd name="T2" fmla="*/ 0 w 2"/>
                <a:gd name="T3" fmla="*/ 2 h 18"/>
                <a:gd name="T4" fmla="*/ 0 w 2"/>
                <a:gd name="T5" fmla="*/ 18 h 18"/>
                <a:gd name="T6" fmla="*/ 2 w 2"/>
                <a:gd name="T7" fmla="*/ 18 h 18"/>
                <a:gd name="T8" fmla="*/ 2 w 2"/>
                <a:gd name="T9" fmla="*/ 2 h 18"/>
                <a:gd name="T10" fmla="*/ 2 w 2"/>
                <a:gd name="T11" fmla="*/ 0 h 18"/>
                <a:gd name="T12" fmla="*/ 2 w 2"/>
                <a:gd name="T13" fmla="*/ 0 h 18"/>
                <a:gd name="T14" fmla="*/ 0 w 2"/>
                <a:gd name="T15" fmla="*/ 0 h 18"/>
                <a:gd name="T16" fmla="*/ 0 w 2"/>
                <a:gd name="T17" fmla="*/ 2 h 18"/>
                <a:gd name="T18" fmla="*/ 2 w 2"/>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8">
                  <a:moveTo>
                    <a:pt x="2" y="0"/>
                  </a:moveTo>
                  <a:lnTo>
                    <a:pt x="0" y="2"/>
                  </a:lnTo>
                  <a:lnTo>
                    <a:pt x="0" y="18"/>
                  </a:lnTo>
                  <a:lnTo>
                    <a:pt x="2" y="18"/>
                  </a:lnTo>
                  <a:lnTo>
                    <a:pt x="2"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4" name="Freeform 584"/>
            <p:cNvSpPr>
              <a:spLocks/>
            </p:cNvSpPr>
            <p:nvPr/>
          </p:nvSpPr>
          <p:spPr bwMode="auto">
            <a:xfrm>
              <a:off x="1593" y="3511"/>
              <a:ext cx="5" cy="4"/>
            </a:xfrm>
            <a:custGeom>
              <a:avLst/>
              <a:gdLst>
                <a:gd name="T0" fmla="*/ 5 w 5"/>
                <a:gd name="T1" fmla="*/ 2 h 4"/>
                <a:gd name="T2" fmla="*/ 3 w 5"/>
                <a:gd name="T3" fmla="*/ 0 h 4"/>
                <a:gd name="T4" fmla="*/ 0 w 5"/>
                <a:gd name="T5" fmla="*/ 0 h 4"/>
                <a:gd name="T6" fmla="*/ 0 w 5"/>
                <a:gd name="T7" fmla="*/ 4 h 4"/>
                <a:gd name="T8" fmla="*/ 3 w 5"/>
                <a:gd name="T9" fmla="*/ 4 h 4"/>
                <a:gd name="T10" fmla="*/ 5 w 5"/>
                <a:gd name="T11" fmla="*/ 2 h 4"/>
                <a:gd name="T12" fmla="*/ 5 w 5"/>
                <a:gd name="T13" fmla="*/ 2 h 4"/>
                <a:gd name="T14" fmla="*/ 5 w 5"/>
                <a:gd name="T15" fmla="*/ 0 h 4"/>
                <a:gd name="T16" fmla="*/ 3 w 5"/>
                <a:gd name="T17" fmla="*/ 0 h 4"/>
                <a:gd name="T18" fmla="*/ 5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5" y="2"/>
                  </a:moveTo>
                  <a:lnTo>
                    <a:pt x="3" y="0"/>
                  </a:lnTo>
                  <a:lnTo>
                    <a:pt x="0" y="0"/>
                  </a:lnTo>
                  <a:lnTo>
                    <a:pt x="0" y="4"/>
                  </a:lnTo>
                  <a:lnTo>
                    <a:pt x="3" y="4"/>
                  </a:lnTo>
                  <a:lnTo>
                    <a:pt x="5" y="2"/>
                  </a:lnTo>
                  <a:lnTo>
                    <a:pt x="5" y="0"/>
                  </a:lnTo>
                  <a:lnTo>
                    <a:pt x="3" y="0"/>
                  </a:lnTo>
                  <a:lnTo>
                    <a:pt x="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5" name="Freeform 585"/>
            <p:cNvSpPr>
              <a:spLocks/>
            </p:cNvSpPr>
            <p:nvPr/>
          </p:nvSpPr>
          <p:spPr bwMode="auto">
            <a:xfrm>
              <a:off x="1746" y="3513"/>
              <a:ext cx="3" cy="18"/>
            </a:xfrm>
            <a:custGeom>
              <a:avLst/>
              <a:gdLst>
                <a:gd name="T0" fmla="*/ 3 w 3"/>
                <a:gd name="T1" fmla="*/ 18 h 18"/>
                <a:gd name="T2" fmla="*/ 3 w 3"/>
                <a:gd name="T3" fmla="*/ 16 h 18"/>
                <a:gd name="T4" fmla="*/ 3 w 3"/>
                <a:gd name="T5" fmla="*/ 0 h 18"/>
                <a:gd name="T6" fmla="*/ 0 w 3"/>
                <a:gd name="T7" fmla="*/ 0 h 18"/>
                <a:gd name="T8" fmla="*/ 0 w 3"/>
                <a:gd name="T9" fmla="*/ 16 h 18"/>
                <a:gd name="T10" fmla="*/ 3 w 3"/>
                <a:gd name="T11" fmla="*/ 18 h 18"/>
                <a:gd name="T12" fmla="*/ 3 w 3"/>
                <a:gd name="T13" fmla="*/ 18 h 18"/>
                <a:gd name="T14" fmla="*/ 3 w 3"/>
                <a:gd name="T15" fmla="*/ 18 h 18"/>
                <a:gd name="T16" fmla="*/ 3 w 3"/>
                <a:gd name="T17" fmla="*/ 16 h 18"/>
                <a:gd name="T18" fmla="*/ 3 w 3"/>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8">
                  <a:moveTo>
                    <a:pt x="3" y="18"/>
                  </a:moveTo>
                  <a:lnTo>
                    <a:pt x="3" y="16"/>
                  </a:lnTo>
                  <a:lnTo>
                    <a:pt x="3" y="0"/>
                  </a:lnTo>
                  <a:lnTo>
                    <a:pt x="0" y="0"/>
                  </a:lnTo>
                  <a:lnTo>
                    <a:pt x="0" y="16"/>
                  </a:lnTo>
                  <a:lnTo>
                    <a:pt x="3" y="18"/>
                  </a:lnTo>
                  <a:lnTo>
                    <a:pt x="3" y="16"/>
                  </a:lnTo>
                  <a:lnTo>
                    <a:pt x="3"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6" name="Freeform 586"/>
            <p:cNvSpPr>
              <a:spLocks/>
            </p:cNvSpPr>
            <p:nvPr/>
          </p:nvSpPr>
          <p:spPr bwMode="auto">
            <a:xfrm>
              <a:off x="1742" y="3526"/>
              <a:ext cx="7" cy="5"/>
            </a:xfrm>
            <a:custGeom>
              <a:avLst/>
              <a:gdLst>
                <a:gd name="T0" fmla="*/ 0 w 7"/>
                <a:gd name="T1" fmla="*/ 3 h 5"/>
                <a:gd name="T2" fmla="*/ 2 w 7"/>
                <a:gd name="T3" fmla="*/ 5 h 5"/>
                <a:gd name="T4" fmla="*/ 7 w 7"/>
                <a:gd name="T5" fmla="*/ 5 h 5"/>
                <a:gd name="T6" fmla="*/ 7 w 7"/>
                <a:gd name="T7" fmla="*/ 0 h 5"/>
                <a:gd name="T8" fmla="*/ 2 w 7"/>
                <a:gd name="T9" fmla="*/ 0 h 5"/>
                <a:gd name="T10" fmla="*/ 0 w 7"/>
                <a:gd name="T11" fmla="*/ 3 h 5"/>
                <a:gd name="T12" fmla="*/ 0 w 7"/>
                <a:gd name="T13" fmla="*/ 3 h 5"/>
                <a:gd name="T14" fmla="*/ 0 w 7"/>
                <a:gd name="T15" fmla="*/ 5 h 5"/>
                <a:gd name="T16" fmla="*/ 2 w 7"/>
                <a:gd name="T17" fmla="*/ 5 h 5"/>
                <a:gd name="T18" fmla="*/ 0 w 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0" y="3"/>
                  </a:moveTo>
                  <a:lnTo>
                    <a:pt x="2" y="5"/>
                  </a:lnTo>
                  <a:lnTo>
                    <a:pt x="7" y="5"/>
                  </a:lnTo>
                  <a:lnTo>
                    <a:pt x="7"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7" name="Freeform 587"/>
            <p:cNvSpPr>
              <a:spLocks/>
            </p:cNvSpPr>
            <p:nvPr/>
          </p:nvSpPr>
          <p:spPr bwMode="auto">
            <a:xfrm>
              <a:off x="1742" y="3511"/>
              <a:ext cx="4" cy="18"/>
            </a:xfrm>
            <a:custGeom>
              <a:avLst/>
              <a:gdLst>
                <a:gd name="T0" fmla="*/ 2 w 4"/>
                <a:gd name="T1" fmla="*/ 0 h 18"/>
                <a:gd name="T2" fmla="*/ 0 w 4"/>
                <a:gd name="T3" fmla="*/ 2 h 18"/>
                <a:gd name="T4" fmla="*/ 0 w 4"/>
                <a:gd name="T5" fmla="*/ 18 h 18"/>
                <a:gd name="T6" fmla="*/ 4 w 4"/>
                <a:gd name="T7" fmla="*/ 18 h 18"/>
                <a:gd name="T8" fmla="*/ 4 w 4"/>
                <a:gd name="T9" fmla="*/ 2 h 18"/>
                <a:gd name="T10" fmla="*/ 2 w 4"/>
                <a:gd name="T11" fmla="*/ 0 h 18"/>
                <a:gd name="T12" fmla="*/ 2 w 4"/>
                <a:gd name="T13" fmla="*/ 0 h 18"/>
                <a:gd name="T14" fmla="*/ 0 w 4"/>
                <a:gd name="T15" fmla="*/ 0 h 18"/>
                <a:gd name="T16" fmla="*/ 0 w 4"/>
                <a:gd name="T17" fmla="*/ 2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2"/>
                  </a:lnTo>
                  <a:lnTo>
                    <a:pt x="0" y="18"/>
                  </a:lnTo>
                  <a:lnTo>
                    <a:pt x="4" y="18"/>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8" name="Freeform 588"/>
            <p:cNvSpPr>
              <a:spLocks/>
            </p:cNvSpPr>
            <p:nvPr/>
          </p:nvSpPr>
          <p:spPr bwMode="auto">
            <a:xfrm>
              <a:off x="1744" y="3511"/>
              <a:ext cx="5" cy="4"/>
            </a:xfrm>
            <a:custGeom>
              <a:avLst/>
              <a:gdLst>
                <a:gd name="T0" fmla="*/ 5 w 5"/>
                <a:gd name="T1" fmla="*/ 2 h 4"/>
                <a:gd name="T2" fmla="*/ 5 w 5"/>
                <a:gd name="T3" fmla="*/ 0 h 4"/>
                <a:gd name="T4" fmla="*/ 0 w 5"/>
                <a:gd name="T5" fmla="*/ 0 h 4"/>
                <a:gd name="T6" fmla="*/ 0 w 5"/>
                <a:gd name="T7" fmla="*/ 4 h 4"/>
                <a:gd name="T8" fmla="*/ 5 w 5"/>
                <a:gd name="T9" fmla="*/ 4 h 4"/>
                <a:gd name="T10" fmla="*/ 5 w 5"/>
                <a:gd name="T11" fmla="*/ 2 h 4"/>
                <a:gd name="T12" fmla="*/ 5 w 5"/>
                <a:gd name="T13" fmla="*/ 2 h 4"/>
                <a:gd name="T14" fmla="*/ 5 w 5"/>
                <a:gd name="T15" fmla="*/ 0 h 4"/>
                <a:gd name="T16" fmla="*/ 5 w 5"/>
                <a:gd name="T17" fmla="*/ 0 h 4"/>
                <a:gd name="T18" fmla="*/ 5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5" y="2"/>
                  </a:moveTo>
                  <a:lnTo>
                    <a:pt x="5" y="0"/>
                  </a:lnTo>
                  <a:lnTo>
                    <a:pt x="0" y="0"/>
                  </a:lnTo>
                  <a:lnTo>
                    <a:pt x="0" y="4"/>
                  </a:lnTo>
                  <a:lnTo>
                    <a:pt x="5" y="4"/>
                  </a:lnTo>
                  <a:lnTo>
                    <a:pt x="5" y="2"/>
                  </a:lnTo>
                  <a:lnTo>
                    <a:pt x="5" y="0"/>
                  </a:lnTo>
                  <a:lnTo>
                    <a:pt x="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59" name="Freeform 589"/>
            <p:cNvSpPr>
              <a:spLocks/>
            </p:cNvSpPr>
            <p:nvPr/>
          </p:nvSpPr>
          <p:spPr bwMode="auto">
            <a:xfrm>
              <a:off x="1893" y="3513"/>
              <a:ext cx="4" cy="18"/>
            </a:xfrm>
            <a:custGeom>
              <a:avLst/>
              <a:gdLst>
                <a:gd name="T0" fmla="*/ 2 w 4"/>
                <a:gd name="T1" fmla="*/ 18 h 18"/>
                <a:gd name="T2" fmla="*/ 4 w 4"/>
                <a:gd name="T3" fmla="*/ 16 h 18"/>
                <a:gd name="T4" fmla="*/ 4 w 4"/>
                <a:gd name="T5" fmla="*/ 0 h 18"/>
                <a:gd name="T6" fmla="*/ 0 w 4"/>
                <a:gd name="T7" fmla="*/ 0 h 18"/>
                <a:gd name="T8" fmla="*/ 0 w 4"/>
                <a:gd name="T9" fmla="*/ 16 h 18"/>
                <a:gd name="T10" fmla="*/ 2 w 4"/>
                <a:gd name="T11" fmla="*/ 18 h 18"/>
                <a:gd name="T12" fmla="*/ 2 w 4"/>
                <a:gd name="T13" fmla="*/ 18 h 18"/>
                <a:gd name="T14" fmla="*/ 4 w 4"/>
                <a:gd name="T15" fmla="*/ 18 h 18"/>
                <a:gd name="T16" fmla="*/ 4 w 4"/>
                <a:gd name="T17" fmla="*/ 16 h 18"/>
                <a:gd name="T18" fmla="*/ 2 w 4"/>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18"/>
                  </a:moveTo>
                  <a:lnTo>
                    <a:pt x="4" y="16"/>
                  </a:lnTo>
                  <a:lnTo>
                    <a:pt x="4" y="0"/>
                  </a:lnTo>
                  <a:lnTo>
                    <a:pt x="0" y="0"/>
                  </a:lnTo>
                  <a:lnTo>
                    <a:pt x="0" y="16"/>
                  </a:lnTo>
                  <a:lnTo>
                    <a:pt x="2" y="18"/>
                  </a:lnTo>
                  <a:lnTo>
                    <a:pt x="4" y="18"/>
                  </a:lnTo>
                  <a:lnTo>
                    <a:pt x="4" y="16"/>
                  </a:lnTo>
                  <a:lnTo>
                    <a:pt x="2"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0" name="Freeform 590"/>
            <p:cNvSpPr>
              <a:spLocks/>
            </p:cNvSpPr>
            <p:nvPr/>
          </p:nvSpPr>
          <p:spPr bwMode="auto">
            <a:xfrm>
              <a:off x="1890" y="3526"/>
              <a:ext cx="5" cy="5"/>
            </a:xfrm>
            <a:custGeom>
              <a:avLst/>
              <a:gdLst>
                <a:gd name="T0" fmla="*/ 0 w 5"/>
                <a:gd name="T1" fmla="*/ 3 h 5"/>
                <a:gd name="T2" fmla="*/ 3 w 5"/>
                <a:gd name="T3" fmla="*/ 5 h 5"/>
                <a:gd name="T4" fmla="*/ 5 w 5"/>
                <a:gd name="T5" fmla="*/ 5 h 5"/>
                <a:gd name="T6" fmla="*/ 5 w 5"/>
                <a:gd name="T7" fmla="*/ 0 h 5"/>
                <a:gd name="T8" fmla="*/ 3 w 5"/>
                <a:gd name="T9" fmla="*/ 0 h 5"/>
                <a:gd name="T10" fmla="*/ 0 w 5"/>
                <a:gd name="T11" fmla="*/ 3 h 5"/>
                <a:gd name="T12" fmla="*/ 0 w 5"/>
                <a:gd name="T13" fmla="*/ 3 h 5"/>
                <a:gd name="T14" fmla="*/ 0 w 5"/>
                <a:gd name="T15" fmla="*/ 5 h 5"/>
                <a:gd name="T16" fmla="*/ 3 w 5"/>
                <a:gd name="T17" fmla="*/ 5 h 5"/>
                <a:gd name="T18" fmla="*/ 0 w 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0" y="3"/>
                  </a:moveTo>
                  <a:lnTo>
                    <a:pt x="3" y="5"/>
                  </a:lnTo>
                  <a:lnTo>
                    <a:pt x="5" y="5"/>
                  </a:lnTo>
                  <a:lnTo>
                    <a:pt x="5" y="0"/>
                  </a:lnTo>
                  <a:lnTo>
                    <a:pt x="3" y="0"/>
                  </a:lnTo>
                  <a:lnTo>
                    <a:pt x="0" y="3"/>
                  </a:lnTo>
                  <a:lnTo>
                    <a:pt x="0" y="5"/>
                  </a:lnTo>
                  <a:lnTo>
                    <a:pt x="3"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1" name="Freeform 591"/>
            <p:cNvSpPr>
              <a:spLocks/>
            </p:cNvSpPr>
            <p:nvPr/>
          </p:nvSpPr>
          <p:spPr bwMode="auto">
            <a:xfrm>
              <a:off x="1890" y="3511"/>
              <a:ext cx="3" cy="18"/>
            </a:xfrm>
            <a:custGeom>
              <a:avLst/>
              <a:gdLst>
                <a:gd name="T0" fmla="*/ 3 w 3"/>
                <a:gd name="T1" fmla="*/ 0 h 18"/>
                <a:gd name="T2" fmla="*/ 0 w 3"/>
                <a:gd name="T3" fmla="*/ 2 h 18"/>
                <a:gd name="T4" fmla="*/ 0 w 3"/>
                <a:gd name="T5" fmla="*/ 18 h 18"/>
                <a:gd name="T6" fmla="*/ 3 w 3"/>
                <a:gd name="T7" fmla="*/ 18 h 18"/>
                <a:gd name="T8" fmla="*/ 3 w 3"/>
                <a:gd name="T9" fmla="*/ 2 h 18"/>
                <a:gd name="T10" fmla="*/ 3 w 3"/>
                <a:gd name="T11" fmla="*/ 0 h 18"/>
                <a:gd name="T12" fmla="*/ 3 w 3"/>
                <a:gd name="T13" fmla="*/ 0 h 18"/>
                <a:gd name="T14" fmla="*/ 0 w 3"/>
                <a:gd name="T15" fmla="*/ 0 h 18"/>
                <a:gd name="T16" fmla="*/ 0 w 3"/>
                <a:gd name="T17" fmla="*/ 2 h 18"/>
                <a:gd name="T18" fmla="*/ 3 w 3"/>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8">
                  <a:moveTo>
                    <a:pt x="3" y="0"/>
                  </a:moveTo>
                  <a:lnTo>
                    <a:pt x="0" y="2"/>
                  </a:lnTo>
                  <a:lnTo>
                    <a:pt x="0" y="18"/>
                  </a:lnTo>
                  <a:lnTo>
                    <a:pt x="3" y="18"/>
                  </a:lnTo>
                  <a:lnTo>
                    <a:pt x="3" y="2"/>
                  </a:lnTo>
                  <a:lnTo>
                    <a:pt x="3" y="0"/>
                  </a:lnTo>
                  <a:lnTo>
                    <a:pt x="0" y="0"/>
                  </a:lnTo>
                  <a:lnTo>
                    <a:pt x="0" y="2"/>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2" name="Freeform 592"/>
            <p:cNvSpPr>
              <a:spLocks/>
            </p:cNvSpPr>
            <p:nvPr/>
          </p:nvSpPr>
          <p:spPr bwMode="auto">
            <a:xfrm>
              <a:off x="1893" y="3511"/>
              <a:ext cx="4" cy="4"/>
            </a:xfrm>
            <a:custGeom>
              <a:avLst/>
              <a:gdLst>
                <a:gd name="T0" fmla="*/ 4 w 4"/>
                <a:gd name="T1" fmla="*/ 2 h 4"/>
                <a:gd name="T2" fmla="*/ 2 w 4"/>
                <a:gd name="T3" fmla="*/ 0 h 4"/>
                <a:gd name="T4" fmla="*/ 0 w 4"/>
                <a:gd name="T5" fmla="*/ 0 h 4"/>
                <a:gd name="T6" fmla="*/ 0 w 4"/>
                <a:gd name="T7" fmla="*/ 4 h 4"/>
                <a:gd name="T8" fmla="*/ 2 w 4"/>
                <a:gd name="T9" fmla="*/ 4 h 4"/>
                <a:gd name="T10" fmla="*/ 4 w 4"/>
                <a:gd name="T11" fmla="*/ 2 h 4"/>
                <a:gd name="T12" fmla="*/ 4 w 4"/>
                <a:gd name="T13" fmla="*/ 2 h 4"/>
                <a:gd name="T14" fmla="*/ 4 w 4"/>
                <a:gd name="T15" fmla="*/ 0 h 4"/>
                <a:gd name="T16" fmla="*/ 2 w 4"/>
                <a:gd name="T17" fmla="*/ 0 h 4"/>
                <a:gd name="T18" fmla="*/ 4 w 4"/>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4" y="2"/>
                  </a:moveTo>
                  <a:lnTo>
                    <a:pt x="2" y="0"/>
                  </a:lnTo>
                  <a:lnTo>
                    <a:pt x="0" y="0"/>
                  </a:lnTo>
                  <a:lnTo>
                    <a:pt x="0" y="4"/>
                  </a:lnTo>
                  <a:lnTo>
                    <a:pt x="2" y="4"/>
                  </a:lnTo>
                  <a:lnTo>
                    <a:pt x="4" y="2"/>
                  </a:lnTo>
                  <a:lnTo>
                    <a:pt x="4" y="0"/>
                  </a:lnTo>
                  <a:lnTo>
                    <a:pt x="2" y="0"/>
                  </a:lnTo>
                  <a:lnTo>
                    <a:pt x="4"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3" name="Freeform 593"/>
            <p:cNvSpPr>
              <a:spLocks/>
            </p:cNvSpPr>
            <p:nvPr/>
          </p:nvSpPr>
          <p:spPr bwMode="auto">
            <a:xfrm>
              <a:off x="1128" y="3205"/>
              <a:ext cx="33" cy="31"/>
            </a:xfrm>
            <a:custGeom>
              <a:avLst/>
              <a:gdLst>
                <a:gd name="T0" fmla="*/ 18 w 33"/>
                <a:gd name="T1" fmla="*/ 31 h 31"/>
                <a:gd name="T2" fmla="*/ 0 w 33"/>
                <a:gd name="T3" fmla="*/ 18 h 31"/>
                <a:gd name="T4" fmla="*/ 18 w 33"/>
                <a:gd name="T5" fmla="*/ 0 h 31"/>
                <a:gd name="T6" fmla="*/ 33 w 33"/>
                <a:gd name="T7" fmla="*/ 18 h 31"/>
                <a:gd name="T8" fmla="*/ 18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8" y="31"/>
                  </a:moveTo>
                  <a:lnTo>
                    <a:pt x="0" y="18"/>
                  </a:lnTo>
                  <a:lnTo>
                    <a:pt x="18" y="0"/>
                  </a:lnTo>
                  <a:lnTo>
                    <a:pt x="33" y="18"/>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4" name="Freeform 594"/>
            <p:cNvSpPr>
              <a:spLocks noEditPoints="1"/>
            </p:cNvSpPr>
            <p:nvPr/>
          </p:nvSpPr>
          <p:spPr bwMode="auto">
            <a:xfrm>
              <a:off x="1128" y="3205"/>
              <a:ext cx="35" cy="35"/>
            </a:xfrm>
            <a:custGeom>
              <a:avLst/>
              <a:gdLst>
                <a:gd name="T0" fmla="*/ 18 w 35"/>
                <a:gd name="T1" fmla="*/ 35 h 35"/>
                <a:gd name="T2" fmla="*/ 15 w 35"/>
                <a:gd name="T3" fmla="*/ 35 h 35"/>
                <a:gd name="T4" fmla="*/ 0 w 35"/>
                <a:gd name="T5" fmla="*/ 18 h 35"/>
                <a:gd name="T6" fmla="*/ 0 w 35"/>
                <a:gd name="T7" fmla="*/ 13 h 35"/>
                <a:gd name="T8" fmla="*/ 15 w 35"/>
                <a:gd name="T9" fmla="*/ 0 h 35"/>
                <a:gd name="T10" fmla="*/ 18 w 35"/>
                <a:gd name="T11" fmla="*/ 0 h 35"/>
                <a:gd name="T12" fmla="*/ 35 w 35"/>
                <a:gd name="T13" fmla="*/ 13 h 35"/>
                <a:gd name="T14" fmla="*/ 35 w 35"/>
                <a:gd name="T15" fmla="*/ 18 h 35"/>
                <a:gd name="T16" fmla="*/ 18 w 35"/>
                <a:gd name="T17" fmla="*/ 35 h 35"/>
                <a:gd name="T18" fmla="*/ 33 w 35"/>
                <a:gd name="T19" fmla="*/ 13 h 35"/>
                <a:gd name="T20" fmla="*/ 33 w 35"/>
                <a:gd name="T21" fmla="*/ 18 h 35"/>
                <a:gd name="T22" fmla="*/ 15 w 35"/>
                <a:gd name="T23" fmla="*/ 0 h 35"/>
                <a:gd name="T24" fmla="*/ 18 w 35"/>
                <a:gd name="T25" fmla="*/ 0 h 35"/>
                <a:gd name="T26" fmla="*/ 0 w 35"/>
                <a:gd name="T27" fmla="*/ 18 h 35"/>
                <a:gd name="T28" fmla="*/ 0 w 35"/>
                <a:gd name="T29" fmla="*/ 13 h 35"/>
                <a:gd name="T30" fmla="*/ 18 w 35"/>
                <a:gd name="T31" fmla="*/ 31 h 35"/>
                <a:gd name="T32" fmla="*/ 15 w 35"/>
                <a:gd name="T33" fmla="*/ 31 h 35"/>
                <a:gd name="T34" fmla="*/ 33 w 35"/>
                <a:gd name="T35" fmla="*/ 13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5">
                  <a:moveTo>
                    <a:pt x="18" y="35"/>
                  </a:moveTo>
                  <a:lnTo>
                    <a:pt x="15" y="35"/>
                  </a:lnTo>
                  <a:lnTo>
                    <a:pt x="0" y="18"/>
                  </a:lnTo>
                  <a:lnTo>
                    <a:pt x="0" y="13"/>
                  </a:lnTo>
                  <a:lnTo>
                    <a:pt x="15" y="0"/>
                  </a:lnTo>
                  <a:lnTo>
                    <a:pt x="18" y="0"/>
                  </a:lnTo>
                  <a:lnTo>
                    <a:pt x="35" y="13"/>
                  </a:lnTo>
                  <a:lnTo>
                    <a:pt x="35" y="18"/>
                  </a:lnTo>
                  <a:lnTo>
                    <a:pt x="18" y="35"/>
                  </a:lnTo>
                  <a:close/>
                  <a:moveTo>
                    <a:pt x="33" y="13"/>
                  </a:moveTo>
                  <a:lnTo>
                    <a:pt x="33" y="18"/>
                  </a:lnTo>
                  <a:lnTo>
                    <a:pt x="15" y="0"/>
                  </a:lnTo>
                  <a:lnTo>
                    <a:pt x="18" y="0"/>
                  </a:lnTo>
                  <a:lnTo>
                    <a:pt x="0" y="18"/>
                  </a:lnTo>
                  <a:lnTo>
                    <a:pt x="0" y="13"/>
                  </a:lnTo>
                  <a:lnTo>
                    <a:pt x="18" y="31"/>
                  </a:lnTo>
                  <a:lnTo>
                    <a:pt x="15" y="31"/>
                  </a:lnTo>
                  <a:lnTo>
                    <a:pt x="33"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5" name="Freeform 595"/>
            <p:cNvSpPr>
              <a:spLocks/>
            </p:cNvSpPr>
            <p:nvPr/>
          </p:nvSpPr>
          <p:spPr bwMode="auto">
            <a:xfrm>
              <a:off x="1141" y="3238"/>
              <a:ext cx="5" cy="5"/>
            </a:xfrm>
            <a:custGeom>
              <a:avLst/>
              <a:gdLst>
                <a:gd name="T0" fmla="*/ 0 w 5"/>
                <a:gd name="T1" fmla="*/ 2 h 5"/>
                <a:gd name="T2" fmla="*/ 2 w 5"/>
                <a:gd name="T3" fmla="*/ 5 h 5"/>
                <a:gd name="T4" fmla="*/ 5 w 5"/>
                <a:gd name="T5" fmla="*/ 5 h 5"/>
                <a:gd name="T6" fmla="*/ 5 w 5"/>
                <a:gd name="T7" fmla="*/ 0 h 5"/>
                <a:gd name="T8" fmla="*/ 2 w 5"/>
                <a:gd name="T9" fmla="*/ 0 h 5"/>
                <a:gd name="T10" fmla="*/ 0 w 5"/>
                <a:gd name="T11" fmla="*/ 2 h 5"/>
                <a:gd name="T12" fmla="*/ 0 w 5"/>
                <a:gd name="T13" fmla="*/ 2 h 5"/>
                <a:gd name="T14" fmla="*/ 0 w 5"/>
                <a:gd name="T15" fmla="*/ 5 h 5"/>
                <a:gd name="T16" fmla="*/ 2 w 5"/>
                <a:gd name="T17" fmla="*/ 5 h 5"/>
                <a:gd name="T18" fmla="*/ 0 w 5"/>
                <a:gd name="T19" fmla="*/ 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0" y="2"/>
                  </a:moveTo>
                  <a:lnTo>
                    <a:pt x="2" y="5"/>
                  </a:lnTo>
                  <a:lnTo>
                    <a:pt x="5" y="5"/>
                  </a:lnTo>
                  <a:lnTo>
                    <a:pt x="5" y="0"/>
                  </a:lnTo>
                  <a:lnTo>
                    <a:pt x="2" y="0"/>
                  </a:lnTo>
                  <a:lnTo>
                    <a:pt x="0" y="2"/>
                  </a:lnTo>
                  <a:lnTo>
                    <a:pt x="0" y="5"/>
                  </a:lnTo>
                  <a:lnTo>
                    <a:pt x="2" y="5"/>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6" name="Freeform 596"/>
            <p:cNvSpPr>
              <a:spLocks/>
            </p:cNvSpPr>
            <p:nvPr/>
          </p:nvSpPr>
          <p:spPr bwMode="auto">
            <a:xfrm>
              <a:off x="1126" y="3221"/>
              <a:ext cx="17" cy="19"/>
            </a:xfrm>
            <a:custGeom>
              <a:avLst/>
              <a:gdLst>
                <a:gd name="T0" fmla="*/ 0 w 17"/>
                <a:gd name="T1" fmla="*/ 2 h 19"/>
                <a:gd name="T2" fmla="*/ 0 w 17"/>
                <a:gd name="T3" fmla="*/ 2 h 19"/>
                <a:gd name="T4" fmla="*/ 15 w 17"/>
                <a:gd name="T5" fmla="*/ 19 h 19"/>
                <a:gd name="T6" fmla="*/ 17 w 17"/>
                <a:gd name="T7" fmla="*/ 17 h 19"/>
                <a:gd name="T8" fmla="*/ 4 w 17"/>
                <a:gd name="T9" fmla="*/ 0 h 19"/>
                <a:gd name="T10" fmla="*/ 0 w 17"/>
                <a:gd name="T11" fmla="*/ 2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9">
                  <a:moveTo>
                    <a:pt x="0" y="2"/>
                  </a:moveTo>
                  <a:lnTo>
                    <a:pt x="0" y="2"/>
                  </a:lnTo>
                  <a:lnTo>
                    <a:pt x="15" y="19"/>
                  </a:lnTo>
                  <a:lnTo>
                    <a:pt x="17" y="17"/>
                  </a:lnTo>
                  <a:lnTo>
                    <a:pt x="4"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7" name="Freeform 598"/>
            <p:cNvSpPr>
              <a:spLocks/>
            </p:cNvSpPr>
            <p:nvPr/>
          </p:nvSpPr>
          <p:spPr bwMode="auto">
            <a:xfrm>
              <a:off x="1126" y="3216"/>
              <a:ext cx="4" cy="7"/>
            </a:xfrm>
            <a:custGeom>
              <a:avLst/>
              <a:gdLst>
                <a:gd name="T0" fmla="*/ 0 w 4"/>
                <a:gd name="T1" fmla="*/ 0 h 7"/>
                <a:gd name="T2" fmla="*/ 0 w 4"/>
                <a:gd name="T3" fmla="*/ 2 h 7"/>
                <a:gd name="T4" fmla="*/ 0 w 4"/>
                <a:gd name="T5" fmla="*/ 7 h 7"/>
                <a:gd name="T6" fmla="*/ 4 w 4"/>
                <a:gd name="T7" fmla="*/ 7 h 7"/>
                <a:gd name="T8" fmla="*/ 4 w 4"/>
                <a:gd name="T9" fmla="*/ 2 h 7"/>
                <a:gd name="T10" fmla="*/ 0 w 4"/>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0" y="0"/>
                  </a:moveTo>
                  <a:lnTo>
                    <a:pt x="0" y="2"/>
                  </a:lnTo>
                  <a:lnTo>
                    <a:pt x="0" y="7"/>
                  </a:lnTo>
                  <a:lnTo>
                    <a:pt x="4" y="7"/>
                  </a:lnTo>
                  <a:lnTo>
                    <a:pt x="4"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8" name="Freeform 599"/>
            <p:cNvSpPr>
              <a:spLocks/>
            </p:cNvSpPr>
            <p:nvPr/>
          </p:nvSpPr>
          <p:spPr bwMode="auto">
            <a:xfrm>
              <a:off x="1126" y="3203"/>
              <a:ext cx="17" cy="18"/>
            </a:xfrm>
            <a:custGeom>
              <a:avLst/>
              <a:gdLst>
                <a:gd name="T0" fmla="*/ 17 w 17"/>
                <a:gd name="T1" fmla="*/ 0 h 18"/>
                <a:gd name="T2" fmla="*/ 15 w 17"/>
                <a:gd name="T3" fmla="*/ 0 h 18"/>
                <a:gd name="T4" fmla="*/ 0 w 17"/>
                <a:gd name="T5" fmla="*/ 13 h 18"/>
                <a:gd name="T6" fmla="*/ 4 w 17"/>
                <a:gd name="T7" fmla="*/ 18 h 18"/>
                <a:gd name="T8" fmla="*/ 17 w 17"/>
                <a:gd name="T9" fmla="*/ 2 h 18"/>
                <a:gd name="T10" fmla="*/ 17 w 1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17" y="0"/>
                  </a:moveTo>
                  <a:lnTo>
                    <a:pt x="15" y="0"/>
                  </a:lnTo>
                  <a:lnTo>
                    <a:pt x="0" y="13"/>
                  </a:lnTo>
                  <a:lnTo>
                    <a:pt x="4" y="18"/>
                  </a:lnTo>
                  <a:lnTo>
                    <a:pt x="17" y="2"/>
                  </a:lnTo>
                  <a:lnTo>
                    <a:pt x="1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69" name="Freeform 600"/>
            <p:cNvSpPr>
              <a:spLocks/>
            </p:cNvSpPr>
            <p:nvPr/>
          </p:nvSpPr>
          <p:spPr bwMode="auto">
            <a:xfrm>
              <a:off x="1143" y="3203"/>
              <a:ext cx="5" cy="2"/>
            </a:xfrm>
            <a:custGeom>
              <a:avLst/>
              <a:gdLst>
                <a:gd name="T0" fmla="*/ 5 w 5"/>
                <a:gd name="T1" fmla="*/ 0 h 2"/>
                <a:gd name="T2" fmla="*/ 3 w 5"/>
                <a:gd name="T3" fmla="*/ 0 h 2"/>
                <a:gd name="T4" fmla="*/ 0 w 5"/>
                <a:gd name="T5" fmla="*/ 0 h 2"/>
                <a:gd name="T6" fmla="*/ 0 w 5"/>
                <a:gd name="T7" fmla="*/ 2 h 2"/>
                <a:gd name="T8" fmla="*/ 3 w 5"/>
                <a:gd name="T9" fmla="*/ 2 h 2"/>
                <a:gd name="T10" fmla="*/ 5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lnTo>
                    <a:pt x="3" y="0"/>
                  </a:lnTo>
                  <a:lnTo>
                    <a:pt x="0" y="0"/>
                  </a:lnTo>
                  <a:lnTo>
                    <a:pt x="0" y="2"/>
                  </a:lnTo>
                  <a:lnTo>
                    <a:pt x="3"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0" name="Freeform 601"/>
            <p:cNvSpPr>
              <a:spLocks/>
            </p:cNvSpPr>
            <p:nvPr/>
          </p:nvSpPr>
          <p:spPr bwMode="auto">
            <a:xfrm>
              <a:off x="1146" y="3203"/>
              <a:ext cx="20" cy="18"/>
            </a:xfrm>
            <a:custGeom>
              <a:avLst/>
              <a:gdLst>
                <a:gd name="T0" fmla="*/ 20 w 20"/>
                <a:gd name="T1" fmla="*/ 15 h 18"/>
                <a:gd name="T2" fmla="*/ 20 w 20"/>
                <a:gd name="T3" fmla="*/ 13 h 18"/>
                <a:gd name="T4" fmla="*/ 2 w 20"/>
                <a:gd name="T5" fmla="*/ 0 h 18"/>
                <a:gd name="T6" fmla="*/ 0 w 20"/>
                <a:gd name="T7" fmla="*/ 2 h 18"/>
                <a:gd name="T8" fmla="*/ 17 w 20"/>
                <a:gd name="T9" fmla="*/ 18 h 18"/>
                <a:gd name="T10" fmla="*/ 20 w 20"/>
                <a:gd name="T11" fmla="*/ 15 h 18"/>
                <a:gd name="T12" fmla="*/ 20 w 20"/>
                <a:gd name="T13" fmla="*/ 15 h 18"/>
                <a:gd name="T14" fmla="*/ 20 w 20"/>
                <a:gd name="T15" fmla="*/ 15 h 18"/>
                <a:gd name="T16" fmla="*/ 20 w 20"/>
                <a:gd name="T17" fmla="*/ 13 h 18"/>
                <a:gd name="T18" fmla="*/ 20 w 20"/>
                <a:gd name="T19" fmla="*/ 1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15"/>
                  </a:moveTo>
                  <a:lnTo>
                    <a:pt x="20" y="13"/>
                  </a:lnTo>
                  <a:lnTo>
                    <a:pt x="2" y="0"/>
                  </a:lnTo>
                  <a:lnTo>
                    <a:pt x="0" y="2"/>
                  </a:lnTo>
                  <a:lnTo>
                    <a:pt x="17" y="18"/>
                  </a:lnTo>
                  <a:lnTo>
                    <a:pt x="20" y="15"/>
                  </a:lnTo>
                  <a:lnTo>
                    <a:pt x="20" y="13"/>
                  </a:lnTo>
                  <a:lnTo>
                    <a:pt x="2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1" name="Freeform 602"/>
            <p:cNvSpPr>
              <a:spLocks/>
            </p:cNvSpPr>
            <p:nvPr/>
          </p:nvSpPr>
          <p:spPr bwMode="auto">
            <a:xfrm>
              <a:off x="1161" y="3218"/>
              <a:ext cx="5" cy="5"/>
            </a:xfrm>
            <a:custGeom>
              <a:avLst/>
              <a:gdLst>
                <a:gd name="T0" fmla="*/ 5 w 5"/>
                <a:gd name="T1" fmla="*/ 5 h 5"/>
                <a:gd name="T2" fmla="*/ 5 w 5"/>
                <a:gd name="T3" fmla="*/ 5 h 5"/>
                <a:gd name="T4" fmla="*/ 5 w 5"/>
                <a:gd name="T5" fmla="*/ 0 h 5"/>
                <a:gd name="T6" fmla="*/ 0 w 5"/>
                <a:gd name="T7" fmla="*/ 0 h 5"/>
                <a:gd name="T8" fmla="*/ 0 w 5"/>
                <a:gd name="T9" fmla="*/ 5 h 5"/>
                <a:gd name="T10" fmla="*/ 5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5"/>
                  </a:moveTo>
                  <a:lnTo>
                    <a:pt x="5" y="5"/>
                  </a:lnTo>
                  <a:lnTo>
                    <a:pt x="5" y="0"/>
                  </a:lnTo>
                  <a:lnTo>
                    <a:pt x="0" y="0"/>
                  </a:lnTo>
                  <a:lnTo>
                    <a:pt x="0"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2" name="Freeform 604"/>
            <p:cNvSpPr>
              <a:spLocks/>
            </p:cNvSpPr>
            <p:nvPr/>
          </p:nvSpPr>
          <p:spPr bwMode="auto">
            <a:xfrm>
              <a:off x="1146" y="3221"/>
              <a:ext cx="20" cy="22"/>
            </a:xfrm>
            <a:custGeom>
              <a:avLst/>
              <a:gdLst>
                <a:gd name="T0" fmla="*/ 0 w 20"/>
                <a:gd name="T1" fmla="*/ 22 h 22"/>
                <a:gd name="T2" fmla="*/ 2 w 20"/>
                <a:gd name="T3" fmla="*/ 19 h 22"/>
                <a:gd name="T4" fmla="*/ 20 w 20"/>
                <a:gd name="T5" fmla="*/ 2 h 22"/>
                <a:gd name="T6" fmla="*/ 17 w 20"/>
                <a:gd name="T7" fmla="*/ 0 h 22"/>
                <a:gd name="T8" fmla="*/ 0 w 20"/>
                <a:gd name="T9" fmla="*/ 17 h 22"/>
                <a:gd name="T10" fmla="*/ 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2"/>
                  </a:moveTo>
                  <a:lnTo>
                    <a:pt x="2" y="19"/>
                  </a:lnTo>
                  <a:lnTo>
                    <a:pt x="20" y="2"/>
                  </a:lnTo>
                  <a:lnTo>
                    <a:pt x="17" y="0"/>
                  </a:lnTo>
                  <a:lnTo>
                    <a:pt x="0" y="17"/>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3" name="Freeform 605"/>
            <p:cNvSpPr>
              <a:spLocks/>
            </p:cNvSpPr>
            <p:nvPr/>
          </p:nvSpPr>
          <p:spPr bwMode="auto">
            <a:xfrm>
              <a:off x="1159" y="3218"/>
              <a:ext cx="2" cy="5"/>
            </a:xfrm>
            <a:custGeom>
              <a:avLst/>
              <a:gdLst>
                <a:gd name="T0" fmla="*/ 0 w 2"/>
                <a:gd name="T1" fmla="*/ 5 h 5"/>
                <a:gd name="T2" fmla="*/ 2 w 2"/>
                <a:gd name="T3" fmla="*/ 5 h 5"/>
                <a:gd name="T4" fmla="*/ 2 w 2"/>
                <a:gd name="T5" fmla="*/ 0 h 5"/>
                <a:gd name="T6" fmla="*/ 0 w 2"/>
                <a:gd name="T7" fmla="*/ 0 h 5"/>
                <a:gd name="T8" fmla="*/ 0 w 2"/>
                <a:gd name="T9" fmla="*/ 5 h 5"/>
                <a:gd name="T10" fmla="*/ 0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5"/>
                  </a:moveTo>
                  <a:lnTo>
                    <a:pt x="2" y="5"/>
                  </a:lnTo>
                  <a:lnTo>
                    <a:pt x="2" y="0"/>
                  </a:lnTo>
                  <a:lnTo>
                    <a:pt x="0"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4" name="Freeform 606"/>
            <p:cNvSpPr>
              <a:spLocks/>
            </p:cNvSpPr>
            <p:nvPr/>
          </p:nvSpPr>
          <p:spPr bwMode="auto">
            <a:xfrm>
              <a:off x="1141" y="3203"/>
              <a:ext cx="20" cy="20"/>
            </a:xfrm>
            <a:custGeom>
              <a:avLst/>
              <a:gdLst>
                <a:gd name="T0" fmla="*/ 2 w 20"/>
                <a:gd name="T1" fmla="*/ 0 h 20"/>
                <a:gd name="T2" fmla="*/ 0 w 20"/>
                <a:gd name="T3" fmla="*/ 2 h 20"/>
                <a:gd name="T4" fmla="*/ 18 w 20"/>
                <a:gd name="T5" fmla="*/ 20 h 20"/>
                <a:gd name="T6" fmla="*/ 20 w 20"/>
                <a:gd name="T7" fmla="*/ 18 h 20"/>
                <a:gd name="T8" fmla="*/ 2 w 20"/>
                <a:gd name="T9" fmla="*/ 0 h 20"/>
                <a:gd name="T10" fmla="*/ 2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0"/>
                  </a:moveTo>
                  <a:lnTo>
                    <a:pt x="0" y="2"/>
                  </a:lnTo>
                  <a:lnTo>
                    <a:pt x="18" y="20"/>
                  </a:lnTo>
                  <a:lnTo>
                    <a:pt x="20" y="18"/>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5" name="Freeform 607"/>
            <p:cNvSpPr>
              <a:spLocks/>
            </p:cNvSpPr>
            <p:nvPr/>
          </p:nvSpPr>
          <p:spPr bwMode="auto">
            <a:xfrm>
              <a:off x="1143" y="3203"/>
              <a:ext cx="5" cy="2"/>
            </a:xfrm>
            <a:custGeom>
              <a:avLst/>
              <a:gdLst>
                <a:gd name="T0" fmla="*/ 5 w 5"/>
                <a:gd name="T1" fmla="*/ 2 h 2"/>
                <a:gd name="T2" fmla="*/ 3 w 5"/>
                <a:gd name="T3" fmla="*/ 0 h 2"/>
                <a:gd name="T4" fmla="*/ 0 w 5"/>
                <a:gd name="T5" fmla="*/ 0 h 2"/>
                <a:gd name="T6" fmla="*/ 0 w 5"/>
                <a:gd name="T7" fmla="*/ 2 h 2"/>
                <a:gd name="T8" fmla="*/ 3 w 5"/>
                <a:gd name="T9" fmla="*/ 2 h 2"/>
                <a:gd name="T10" fmla="*/ 5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2"/>
                  </a:moveTo>
                  <a:lnTo>
                    <a:pt x="3" y="0"/>
                  </a:lnTo>
                  <a:lnTo>
                    <a:pt x="0" y="0"/>
                  </a:lnTo>
                  <a:lnTo>
                    <a:pt x="0" y="2"/>
                  </a:lnTo>
                  <a:lnTo>
                    <a:pt x="3"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6" name="Freeform 608"/>
            <p:cNvSpPr>
              <a:spLocks/>
            </p:cNvSpPr>
            <p:nvPr/>
          </p:nvSpPr>
          <p:spPr bwMode="auto">
            <a:xfrm>
              <a:off x="1126" y="3203"/>
              <a:ext cx="22" cy="20"/>
            </a:xfrm>
            <a:custGeom>
              <a:avLst/>
              <a:gdLst>
                <a:gd name="T0" fmla="*/ 0 w 22"/>
                <a:gd name="T1" fmla="*/ 20 h 20"/>
                <a:gd name="T2" fmla="*/ 4 w 22"/>
                <a:gd name="T3" fmla="*/ 20 h 20"/>
                <a:gd name="T4" fmla="*/ 22 w 22"/>
                <a:gd name="T5" fmla="*/ 2 h 20"/>
                <a:gd name="T6" fmla="*/ 20 w 22"/>
                <a:gd name="T7" fmla="*/ 0 h 20"/>
                <a:gd name="T8" fmla="*/ 0 w 22"/>
                <a:gd name="T9" fmla="*/ 18 h 20"/>
                <a:gd name="T10" fmla="*/ 0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20"/>
                  </a:moveTo>
                  <a:lnTo>
                    <a:pt x="4" y="20"/>
                  </a:lnTo>
                  <a:lnTo>
                    <a:pt x="22" y="2"/>
                  </a:lnTo>
                  <a:lnTo>
                    <a:pt x="20"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7" name="Freeform 609"/>
            <p:cNvSpPr>
              <a:spLocks/>
            </p:cNvSpPr>
            <p:nvPr/>
          </p:nvSpPr>
          <p:spPr bwMode="auto">
            <a:xfrm>
              <a:off x="1126" y="3216"/>
              <a:ext cx="4" cy="7"/>
            </a:xfrm>
            <a:custGeom>
              <a:avLst/>
              <a:gdLst>
                <a:gd name="T0" fmla="*/ 4 w 4"/>
                <a:gd name="T1" fmla="*/ 0 h 7"/>
                <a:gd name="T2" fmla="*/ 0 w 4"/>
                <a:gd name="T3" fmla="*/ 2 h 7"/>
                <a:gd name="T4" fmla="*/ 0 w 4"/>
                <a:gd name="T5" fmla="*/ 7 h 7"/>
                <a:gd name="T6" fmla="*/ 4 w 4"/>
                <a:gd name="T7" fmla="*/ 7 h 7"/>
                <a:gd name="T8" fmla="*/ 4 w 4"/>
                <a:gd name="T9" fmla="*/ 2 h 7"/>
                <a:gd name="T10" fmla="*/ 4 w 4"/>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4" y="0"/>
                  </a:moveTo>
                  <a:lnTo>
                    <a:pt x="0" y="2"/>
                  </a:lnTo>
                  <a:lnTo>
                    <a:pt x="0" y="7"/>
                  </a:lnTo>
                  <a:lnTo>
                    <a:pt x="4" y="7"/>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8" name="Freeform 610"/>
            <p:cNvSpPr>
              <a:spLocks/>
            </p:cNvSpPr>
            <p:nvPr/>
          </p:nvSpPr>
          <p:spPr bwMode="auto">
            <a:xfrm>
              <a:off x="1126" y="3216"/>
              <a:ext cx="22" cy="22"/>
            </a:xfrm>
            <a:custGeom>
              <a:avLst/>
              <a:gdLst>
                <a:gd name="T0" fmla="*/ 20 w 22"/>
                <a:gd name="T1" fmla="*/ 22 h 22"/>
                <a:gd name="T2" fmla="*/ 22 w 22"/>
                <a:gd name="T3" fmla="*/ 20 h 22"/>
                <a:gd name="T4" fmla="*/ 4 w 22"/>
                <a:gd name="T5" fmla="*/ 0 h 22"/>
                <a:gd name="T6" fmla="*/ 0 w 22"/>
                <a:gd name="T7" fmla="*/ 5 h 22"/>
                <a:gd name="T8" fmla="*/ 20 w 22"/>
                <a:gd name="T9" fmla="*/ 22 h 22"/>
                <a:gd name="T10" fmla="*/ 20 w 22"/>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0" y="22"/>
                  </a:moveTo>
                  <a:lnTo>
                    <a:pt x="22" y="20"/>
                  </a:lnTo>
                  <a:lnTo>
                    <a:pt x="4" y="0"/>
                  </a:lnTo>
                  <a:lnTo>
                    <a:pt x="0" y="5"/>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79" name="Freeform 611"/>
            <p:cNvSpPr>
              <a:spLocks/>
            </p:cNvSpPr>
            <p:nvPr/>
          </p:nvSpPr>
          <p:spPr bwMode="auto">
            <a:xfrm>
              <a:off x="1141" y="3234"/>
              <a:ext cx="5" cy="4"/>
            </a:xfrm>
            <a:custGeom>
              <a:avLst/>
              <a:gdLst>
                <a:gd name="T0" fmla="*/ 0 w 5"/>
                <a:gd name="T1" fmla="*/ 2 h 4"/>
                <a:gd name="T2" fmla="*/ 2 w 5"/>
                <a:gd name="T3" fmla="*/ 4 h 4"/>
                <a:gd name="T4" fmla="*/ 5 w 5"/>
                <a:gd name="T5" fmla="*/ 4 h 4"/>
                <a:gd name="T6" fmla="*/ 5 w 5"/>
                <a:gd name="T7" fmla="*/ 0 h 4"/>
                <a:gd name="T8" fmla="*/ 2 w 5"/>
                <a:gd name="T9" fmla="*/ 0 h 4"/>
                <a:gd name="T10" fmla="*/ 0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2"/>
                  </a:moveTo>
                  <a:lnTo>
                    <a:pt x="2" y="4"/>
                  </a:lnTo>
                  <a:lnTo>
                    <a:pt x="5" y="4"/>
                  </a:lnTo>
                  <a:lnTo>
                    <a:pt x="5"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80" name="Freeform 612"/>
            <p:cNvSpPr>
              <a:spLocks/>
            </p:cNvSpPr>
            <p:nvPr/>
          </p:nvSpPr>
          <p:spPr bwMode="auto">
            <a:xfrm>
              <a:off x="1141" y="3216"/>
              <a:ext cx="20" cy="22"/>
            </a:xfrm>
            <a:custGeom>
              <a:avLst/>
              <a:gdLst>
                <a:gd name="T0" fmla="*/ 20 w 20"/>
                <a:gd name="T1" fmla="*/ 2 h 22"/>
                <a:gd name="T2" fmla="*/ 18 w 20"/>
                <a:gd name="T3" fmla="*/ 0 h 22"/>
                <a:gd name="T4" fmla="*/ 0 w 20"/>
                <a:gd name="T5" fmla="*/ 20 h 22"/>
                <a:gd name="T6" fmla="*/ 2 w 20"/>
                <a:gd name="T7" fmla="*/ 22 h 22"/>
                <a:gd name="T8" fmla="*/ 20 w 20"/>
                <a:gd name="T9" fmla="*/ 5 h 22"/>
                <a:gd name="T10" fmla="*/ 20 w 20"/>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
                  </a:moveTo>
                  <a:lnTo>
                    <a:pt x="18" y="0"/>
                  </a:lnTo>
                  <a:lnTo>
                    <a:pt x="0" y="20"/>
                  </a:lnTo>
                  <a:lnTo>
                    <a:pt x="2" y="22"/>
                  </a:lnTo>
                  <a:lnTo>
                    <a:pt x="20" y="5"/>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81" name="Freeform 613"/>
            <p:cNvSpPr>
              <a:spLocks/>
            </p:cNvSpPr>
            <p:nvPr/>
          </p:nvSpPr>
          <p:spPr bwMode="auto">
            <a:xfrm>
              <a:off x="1128" y="3147"/>
              <a:ext cx="33" cy="31"/>
            </a:xfrm>
            <a:custGeom>
              <a:avLst/>
              <a:gdLst>
                <a:gd name="T0" fmla="*/ 18 w 33"/>
                <a:gd name="T1" fmla="*/ 31 h 31"/>
                <a:gd name="T2" fmla="*/ 0 w 33"/>
                <a:gd name="T3" fmla="*/ 18 h 31"/>
                <a:gd name="T4" fmla="*/ 18 w 33"/>
                <a:gd name="T5" fmla="*/ 0 h 31"/>
                <a:gd name="T6" fmla="*/ 33 w 33"/>
                <a:gd name="T7" fmla="*/ 18 h 31"/>
                <a:gd name="T8" fmla="*/ 18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8" y="31"/>
                  </a:moveTo>
                  <a:lnTo>
                    <a:pt x="0" y="18"/>
                  </a:lnTo>
                  <a:lnTo>
                    <a:pt x="18" y="0"/>
                  </a:lnTo>
                  <a:lnTo>
                    <a:pt x="33" y="18"/>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5782" name="Group 815"/>
            <p:cNvGrpSpPr>
              <a:grpSpLocks/>
            </p:cNvGrpSpPr>
            <p:nvPr/>
          </p:nvGrpSpPr>
          <p:grpSpPr bwMode="auto">
            <a:xfrm>
              <a:off x="1126" y="3023"/>
              <a:ext cx="414" cy="237"/>
              <a:chOff x="1126" y="3023"/>
              <a:chExt cx="414" cy="237"/>
            </a:xfrm>
          </p:grpSpPr>
          <p:sp>
            <p:nvSpPr>
              <p:cNvPr id="35993" name="Freeform 615"/>
              <p:cNvSpPr>
                <a:spLocks noEditPoints="1"/>
              </p:cNvSpPr>
              <p:nvPr/>
            </p:nvSpPr>
            <p:spPr bwMode="auto">
              <a:xfrm>
                <a:off x="1128" y="3147"/>
                <a:ext cx="35" cy="36"/>
              </a:xfrm>
              <a:custGeom>
                <a:avLst/>
                <a:gdLst>
                  <a:gd name="T0" fmla="*/ 18 w 35"/>
                  <a:gd name="T1" fmla="*/ 36 h 36"/>
                  <a:gd name="T2" fmla="*/ 15 w 35"/>
                  <a:gd name="T3" fmla="*/ 36 h 36"/>
                  <a:gd name="T4" fmla="*/ 0 w 35"/>
                  <a:gd name="T5" fmla="*/ 18 h 36"/>
                  <a:gd name="T6" fmla="*/ 0 w 35"/>
                  <a:gd name="T7" fmla="*/ 14 h 36"/>
                  <a:gd name="T8" fmla="*/ 15 w 35"/>
                  <a:gd name="T9" fmla="*/ 0 h 36"/>
                  <a:gd name="T10" fmla="*/ 18 w 35"/>
                  <a:gd name="T11" fmla="*/ 0 h 36"/>
                  <a:gd name="T12" fmla="*/ 35 w 35"/>
                  <a:gd name="T13" fmla="*/ 14 h 36"/>
                  <a:gd name="T14" fmla="*/ 35 w 35"/>
                  <a:gd name="T15" fmla="*/ 18 h 36"/>
                  <a:gd name="T16" fmla="*/ 18 w 35"/>
                  <a:gd name="T17" fmla="*/ 36 h 36"/>
                  <a:gd name="T18" fmla="*/ 33 w 35"/>
                  <a:gd name="T19" fmla="*/ 14 h 36"/>
                  <a:gd name="T20" fmla="*/ 33 w 35"/>
                  <a:gd name="T21" fmla="*/ 18 h 36"/>
                  <a:gd name="T22" fmla="*/ 15 w 35"/>
                  <a:gd name="T23" fmla="*/ 0 h 36"/>
                  <a:gd name="T24" fmla="*/ 18 w 35"/>
                  <a:gd name="T25" fmla="*/ 0 h 36"/>
                  <a:gd name="T26" fmla="*/ 0 w 35"/>
                  <a:gd name="T27" fmla="*/ 18 h 36"/>
                  <a:gd name="T28" fmla="*/ 0 w 35"/>
                  <a:gd name="T29" fmla="*/ 14 h 36"/>
                  <a:gd name="T30" fmla="*/ 18 w 35"/>
                  <a:gd name="T31" fmla="*/ 31 h 36"/>
                  <a:gd name="T32" fmla="*/ 15 w 35"/>
                  <a:gd name="T33" fmla="*/ 31 h 36"/>
                  <a:gd name="T34" fmla="*/ 33 w 35"/>
                  <a:gd name="T35" fmla="*/ 1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6">
                    <a:moveTo>
                      <a:pt x="18" y="36"/>
                    </a:moveTo>
                    <a:lnTo>
                      <a:pt x="15" y="36"/>
                    </a:lnTo>
                    <a:lnTo>
                      <a:pt x="0" y="18"/>
                    </a:lnTo>
                    <a:lnTo>
                      <a:pt x="0" y="14"/>
                    </a:lnTo>
                    <a:lnTo>
                      <a:pt x="15" y="0"/>
                    </a:lnTo>
                    <a:lnTo>
                      <a:pt x="18" y="0"/>
                    </a:lnTo>
                    <a:lnTo>
                      <a:pt x="35" y="14"/>
                    </a:lnTo>
                    <a:lnTo>
                      <a:pt x="35" y="18"/>
                    </a:lnTo>
                    <a:lnTo>
                      <a:pt x="18" y="36"/>
                    </a:lnTo>
                    <a:close/>
                    <a:moveTo>
                      <a:pt x="33" y="14"/>
                    </a:moveTo>
                    <a:lnTo>
                      <a:pt x="33" y="18"/>
                    </a:lnTo>
                    <a:lnTo>
                      <a:pt x="15" y="0"/>
                    </a:lnTo>
                    <a:lnTo>
                      <a:pt x="18" y="0"/>
                    </a:lnTo>
                    <a:lnTo>
                      <a:pt x="0" y="18"/>
                    </a:lnTo>
                    <a:lnTo>
                      <a:pt x="0" y="14"/>
                    </a:lnTo>
                    <a:lnTo>
                      <a:pt x="18" y="31"/>
                    </a:lnTo>
                    <a:lnTo>
                      <a:pt x="15" y="31"/>
                    </a:lnTo>
                    <a:lnTo>
                      <a:pt x="33" y="1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4" name="Freeform 616"/>
              <p:cNvSpPr>
                <a:spLocks/>
              </p:cNvSpPr>
              <p:nvPr/>
            </p:nvSpPr>
            <p:spPr bwMode="auto">
              <a:xfrm>
                <a:off x="1141" y="3181"/>
                <a:ext cx="5" cy="4"/>
              </a:xfrm>
              <a:custGeom>
                <a:avLst/>
                <a:gdLst>
                  <a:gd name="T0" fmla="*/ 0 w 5"/>
                  <a:gd name="T1" fmla="*/ 2 h 4"/>
                  <a:gd name="T2" fmla="*/ 2 w 5"/>
                  <a:gd name="T3" fmla="*/ 4 h 4"/>
                  <a:gd name="T4" fmla="*/ 5 w 5"/>
                  <a:gd name="T5" fmla="*/ 4 h 4"/>
                  <a:gd name="T6" fmla="*/ 5 w 5"/>
                  <a:gd name="T7" fmla="*/ 0 h 4"/>
                  <a:gd name="T8" fmla="*/ 2 w 5"/>
                  <a:gd name="T9" fmla="*/ 0 h 4"/>
                  <a:gd name="T10" fmla="*/ 0 w 5"/>
                  <a:gd name="T11" fmla="*/ 2 h 4"/>
                  <a:gd name="T12" fmla="*/ 0 w 5"/>
                  <a:gd name="T13" fmla="*/ 2 h 4"/>
                  <a:gd name="T14" fmla="*/ 0 w 5"/>
                  <a:gd name="T15" fmla="*/ 4 h 4"/>
                  <a:gd name="T16" fmla="*/ 2 w 5"/>
                  <a:gd name="T17" fmla="*/ 4 h 4"/>
                  <a:gd name="T18" fmla="*/ 0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2"/>
                    </a:moveTo>
                    <a:lnTo>
                      <a:pt x="2" y="4"/>
                    </a:lnTo>
                    <a:lnTo>
                      <a:pt x="5" y="4"/>
                    </a:lnTo>
                    <a:lnTo>
                      <a:pt x="5" y="0"/>
                    </a:lnTo>
                    <a:lnTo>
                      <a:pt x="2" y="0"/>
                    </a:lnTo>
                    <a:lnTo>
                      <a:pt x="0" y="2"/>
                    </a:lnTo>
                    <a:lnTo>
                      <a:pt x="0" y="4"/>
                    </a:lnTo>
                    <a:lnTo>
                      <a:pt x="2"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5" name="Freeform 617"/>
              <p:cNvSpPr>
                <a:spLocks/>
              </p:cNvSpPr>
              <p:nvPr/>
            </p:nvSpPr>
            <p:spPr bwMode="auto">
              <a:xfrm>
                <a:off x="1126" y="3163"/>
                <a:ext cx="17" cy="20"/>
              </a:xfrm>
              <a:custGeom>
                <a:avLst/>
                <a:gdLst>
                  <a:gd name="T0" fmla="*/ 0 w 17"/>
                  <a:gd name="T1" fmla="*/ 2 h 20"/>
                  <a:gd name="T2" fmla="*/ 0 w 17"/>
                  <a:gd name="T3" fmla="*/ 2 h 20"/>
                  <a:gd name="T4" fmla="*/ 15 w 17"/>
                  <a:gd name="T5" fmla="*/ 20 h 20"/>
                  <a:gd name="T6" fmla="*/ 17 w 17"/>
                  <a:gd name="T7" fmla="*/ 18 h 20"/>
                  <a:gd name="T8" fmla="*/ 4 w 17"/>
                  <a:gd name="T9" fmla="*/ 0 h 20"/>
                  <a:gd name="T10" fmla="*/ 0 w 17"/>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2"/>
                    </a:moveTo>
                    <a:lnTo>
                      <a:pt x="0" y="2"/>
                    </a:lnTo>
                    <a:lnTo>
                      <a:pt x="15" y="20"/>
                    </a:lnTo>
                    <a:lnTo>
                      <a:pt x="17" y="18"/>
                    </a:lnTo>
                    <a:lnTo>
                      <a:pt x="4"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6" name="Freeform 618"/>
              <p:cNvSpPr>
                <a:spLocks/>
              </p:cNvSpPr>
              <p:nvPr/>
            </p:nvSpPr>
            <p:spPr bwMode="auto">
              <a:xfrm>
                <a:off x="1128" y="3165"/>
                <a:ext cx="2" cy="1"/>
              </a:xfrm>
              <a:custGeom>
                <a:avLst/>
                <a:gdLst>
                  <a:gd name="T0" fmla="*/ 2 w 2"/>
                  <a:gd name="T1" fmla="*/ 0 h 1"/>
                  <a:gd name="T2" fmla="*/ 0 w 2"/>
                  <a:gd name="T3" fmla="*/ 0 h 1"/>
                  <a:gd name="T4" fmla="*/ 0 w 2"/>
                  <a:gd name="T5" fmla="*/ 0 h 1"/>
                  <a:gd name="T6" fmla="*/ 0 w 2"/>
                  <a:gd name="T7" fmla="*/ 0 h 1"/>
                  <a:gd name="T8" fmla="*/ 0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7" name="Freeform 619"/>
              <p:cNvSpPr>
                <a:spLocks/>
              </p:cNvSpPr>
              <p:nvPr/>
            </p:nvSpPr>
            <p:spPr bwMode="auto">
              <a:xfrm>
                <a:off x="1126" y="3158"/>
                <a:ext cx="4" cy="7"/>
              </a:xfrm>
              <a:custGeom>
                <a:avLst/>
                <a:gdLst>
                  <a:gd name="T0" fmla="*/ 0 w 4"/>
                  <a:gd name="T1" fmla="*/ 0 h 7"/>
                  <a:gd name="T2" fmla="*/ 0 w 4"/>
                  <a:gd name="T3" fmla="*/ 3 h 7"/>
                  <a:gd name="T4" fmla="*/ 0 w 4"/>
                  <a:gd name="T5" fmla="*/ 7 h 7"/>
                  <a:gd name="T6" fmla="*/ 4 w 4"/>
                  <a:gd name="T7" fmla="*/ 7 h 7"/>
                  <a:gd name="T8" fmla="*/ 4 w 4"/>
                  <a:gd name="T9" fmla="*/ 3 h 7"/>
                  <a:gd name="T10" fmla="*/ 0 w 4"/>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0" y="0"/>
                    </a:moveTo>
                    <a:lnTo>
                      <a:pt x="0" y="3"/>
                    </a:lnTo>
                    <a:lnTo>
                      <a:pt x="0" y="7"/>
                    </a:lnTo>
                    <a:lnTo>
                      <a:pt x="4" y="7"/>
                    </a:lnTo>
                    <a:lnTo>
                      <a:pt x="4"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8" name="Freeform 620"/>
              <p:cNvSpPr>
                <a:spLocks/>
              </p:cNvSpPr>
              <p:nvPr/>
            </p:nvSpPr>
            <p:spPr bwMode="auto">
              <a:xfrm>
                <a:off x="1126" y="3145"/>
                <a:ext cx="17" cy="18"/>
              </a:xfrm>
              <a:custGeom>
                <a:avLst/>
                <a:gdLst>
                  <a:gd name="T0" fmla="*/ 17 w 17"/>
                  <a:gd name="T1" fmla="*/ 0 h 18"/>
                  <a:gd name="T2" fmla="*/ 15 w 17"/>
                  <a:gd name="T3" fmla="*/ 0 h 18"/>
                  <a:gd name="T4" fmla="*/ 0 w 17"/>
                  <a:gd name="T5" fmla="*/ 13 h 18"/>
                  <a:gd name="T6" fmla="*/ 4 w 17"/>
                  <a:gd name="T7" fmla="*/ 18 h 18"/>
                  <a:gd name="T8" fmla="*/ 17 w 17"/>
                  <a:gd name="T9" fmla="*/ 2 h 18"/>
                  <a:gd name="T10" fmla="*/ 17 w 1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17" y="0"/>
                    </a:moveTo>
                    <a:lnTo>
                      <a:pt x="15" y="0"/>
                    </a:lnTo>
                    <a:lnTo>
                      <a:pt x="0" y="13"/>
                    </a:lnTo>
                    <a:lnTo>
                      <a:pt x="4" y="18"/>
                    </a:lnTo>
                    <a:lnTo>
                      <a:pt x="17" y="2"/>
                    </a:lnTo>
                    <a:lnTo>
                      <a:pt x="1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9" name="Freeform 621"/>
              <p:cNvSpPr>
                <a:spLocks/>
              </p:cNvSpPr>
              <p:nvPr/>
            </p:nvSpPr>
            <p:spPr bwMode="auto">
              <a:xfrm>
                <a:off x="1143" y="3145"/>
                <a:ext cx="5" cy="2"/>
              </a:xfrm>
              <a:custGeom>
                <a:avLst/>
                <a:gdLst>
                  <a:gd name="T0" fmla="*/ 5 w 5"/>
                  <a:gd name="T1" fmla="*/ 0 h 2"/>
                  <a:gd name="T2" fmla="*/ 3 w 5"/>
                  <a:gd name="T3" fmla="*/ 0 h 2"/>
                  <a:gd name="T4" fmla="*/ 0 w 5"/>
                  <a:gd name="T5" fmla="*/ 0 h 2"/>
                  <a:gd name="T6" fmla="*/ 0 w 5"/>
                  <a:gd name="T7" fmla="*/ 2 h 2"/>
                  <a:gd name="T8" fmla="*/ 3 w 5"/>
                  <a:gd name="T9" fmla="*/ 2 h 2"/>
                  <a:gd name="T10" fmla="*/ 5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lnTo>
                      <a:pt x="3" y="0"/>
                    </a:lnTo>
                    <a:lnTo>
                      <a:pt x="0" y="0"/>
                    </a:lnTo>
                    <a:lnTo>
                      <a:pt x="0" y="2"/>
                    </a:lnTo>
                    <a:lnTo>
                      <a:pt x="3"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0" name="Freeform 622"/>
              <p:cNvSpPr>
                <a:spLocks/>
              </p:cNvSpPr>
              <p:nvPr/>
            </p:nvSpPr>
            <p:spPr bwMode="auto">
              <a:xfrm>
                <a:off x="1146" y="3145"/>
                <a:ext cx="20" cy="18"/>
              </a:xfrm>
              <a:custGeom>
                <a:avLst/>
                <a:gdLst>
                  <a:gd name="T0" fmla="*/ 20 w 20"/>
                  <a:gd name="T1" fmla="*/ 16 h 18"/>
                  <a:gd name="T2" fmla="*/ 20 w 20"/>
                  <a:gd name="T3" fmla="*/ 13 h 18"/>
                  <a:gd name="T4" fmla="*/ 2 w 20"/>
                  <a:gd name="T5" fmla="*/ 0 h 18"/>
                  <a:gd name="T6" fmla="*/ 0 w 20"/>
                  <a:gd name="T7" fmla="*/ 2 h 18"/>
                  <a:gd name="T8" fmla="*/ 17 w 20"/>
                  <a:gd name="T9" fmla="*/ 18 h 18"/>
                  <a:gd name="T10" fmla="*/ 20 w 20"/>
                  <a:gd name="T11" fmla="*/ 16 h 18"/>
                  <a:gd name="T12" fmla="*/ 20 w 20"/>
                  <a:gd name="T13" fmla="*/ 16 h 18"/>
                  <a:gd name="T14" fmla="*/ 20 w 20"/>
                  <a:gd name="T15" fmla="*/ 16 h 18"/>
                  <a:gd name="T16" fmla="*/ 20 w 20"/>
                  <a:gd name="T17" fmla="*/ 13 h 18"/>
                  <a:gd name="T18" fmla="*/ 20 w 20"/>
                  <a:gd name="T19" fmla="*/ 1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16"/>
                    </a:moveTo>
                    <a:lnTo>
                      <a:pt x="20" y="13"/>
                    </a:lnTo>
                    <a:lnTo>
                      <a:pt x="2" y="0"/>
                    </a:lnTo>
                    <a:lnTo>
                      <a:pt x="0" y="2"/>
                    </a:lnTo>
                    <a:lnTo>
                      <a:pt x="17" y="18"/>
                    </a:lnTo>
                    <a:lnTo>
                      <a:pt x="20" y="16"/>
                    </a:lnTo>
                    <a:lnTo>
                      <a:pt x="20" y="13"/>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1" name="Freeform 623"/>
              <p:cNvSpPr>
                <a:spLocks/>
              </p:cNvSpPr>
              <p:nvPr/>
            </p:nvSpPr>
            <p:spPr bwMode="auto">
              <a:xfrm>
                <a:off x="1161" y="3161"/>
                <a:ext cx="5" cy="4"/>
              </a:xfrm>
              <a:custGeom>
                <a:avLst/>
                <a:gdLst>
                  <a:gd name="T0" fmla="*/ 5 w 5"/>
                  <a:gd name="T1" fmla="*/ 4 h 4"/>
                  <a:gd name="T2" fmla="*/ 5 w 5"/>
                  <a:gd name="T3" fmla="*/ 4 h 4"/>
                  <a:gd name="T4" fmla="*/ 5 w 5"/>
                  <a:gd name="T5" fmla="*/ 0 h 4"/>
                  <a:gd name="T6" fmla="*/ 0 w 5"/>
                  <a:gd name="T7" fmla="*/ 0 h 4"/>
                  <a:gd name="T8" fmla="*/ 0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5" y="4"/>
                    </a:lnTo>
                    <a:lnTo>
                      <a:pt x="5" y="0"/>
                    </a:lnTo>
                    <a:lnTo>
                      <a:pt x="0" y="0"/>
                    </a:lnTo>
                    <a:lnTo>
                      <a:pt x="0"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2" name="Freeform 624"/>
              <p:cNvSpPr>
                <a:spLocks/>
              </p:cNvSpPr>
              <p:nvPr/>
            </p:nvSpPr>
            <p:spPr bwMode="auto">
              <a:xfrm>
                <a:off x="1163" y="3163"/>
                <a:ext cx="1" cy="2"/>
              </a:xfrm>
              <a:custGeom>
                <a:avLst/>
                <a:gdLst>
                  <a:gd name="T0" fmla="*/ 0 w 1"/>
                  <a:gd name="T1" fmla="*/ 0 h 2"/>
                  <a:gd name="T2" fmla="*/ 0 w 1"/>
                  <a:gd name="T3" fmla="*/ 2 h 2"/>
                  <a:gd name="T4" fmla="*/ 0 w 1"/>
                  <a:gd name="T5" fmla="*/ 2 h 2"/>
                  <a:gd name="T6" fmla="*/ 0 w 1"/>
                  <a:gd name="T7" fmla="*/ 2 h 2"/>
                  <a:gd name="T8" fmla="*/ 0 w 1"/>
                  <a:gd name="T9" fmla="*/ 2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3" name="Freeform 625"/>
              <p:cNvSpPr>
                <a:spLocks/>
              </p:cNvSpPr>
              <p:nvPr/>
            </p:nvSpPr>
            <p:spPr bwMode="auto">
              <a:xfrm>
                <a:off x="1146" y="3163"/>
                <a:ext cx="20" cy="22"/>
              </a:xfrm>
              <a:custGeom>
                <a:avLst/>
                <a:gdLst>
                  <a:gd name="T0" fmla="*/ 0 w 20"/>
                  <a:gd name="T1" fmla="*/ 22 h 22"/>
                  <a:gd name="T2" fmla="*/ 2 w 20"/>
                  <a:gd name="T3" fmla="*/ 20 h 22"/>
                  <a:gd name="T4" fmla="*/ 20 w 20"/>
                  <a:gd name="T5" fmla="*/ 2 h 22"/>
                  <a:gd name="T6" fmla="*/ 17 w 20"/>
                  <a:gd name="T7" fmla="*/ 0 h 22"/>
                  <a:gd name="T8" fmla="*/ 0 w 20"/>
                  <a:gd name="T9" fmla="*/ 18 h 22"/>
                  <a:gd name="T10" fmla="*/ 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2"/>
                    </a:moveTo>
                    <a:lnTo>
                      <a:pt x="2" y="20"/>
                    </a:lnTo>
                    <a:lnTo>
                      <a:pt x="20" y="2"/>
                    </a:lnTo>
                    <a:lnTo>
                      <a:pt x="17" y="0"/>
                    </a:lnTo>
                    <a:lnTo>
                      <a:pt x="0" y="18"/>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4" name="Freeform 626"/>
              <p:cNvSpPr>
                <a:spLocks/>
              </p:cNvSpPr>
              <p:nvPr/>
            </p:nvSpPr>
            <p:spPr bwMode="auto">
              <a:xfrm>
                <a:off x="1159" y="3161"/>
                <a:ext cx="2" cy="4"/>
              </a:xfrm>
              <a:custGeom>
                <a:avLst/>
                <a:gdLst>
                  <a:gd name="T0" fmla="*/ 0 w 2"/>
                  <a:gd name="T1" fmla="*/ 4 h 4"/>
                  <a:gd name="T2" fmla="*/ 2 w 2"/>
                  <a:gd name="T3" fmla="*/ 4 h 4"/>
                  <a:gd name="T4" fmla="*/ 2 w 2"/>
                  <a:gd name="T5" fmla="*/ 0 h 4"/>
                  <a:gd name="T6" fmla="*/ 0 w 2"/>
                  <a:gd name="T7" fmla="*/ 0 h 4"/>
                  <a:gd name="T8" fmla="*/ 0 w 2"/>
                  <a:gd name="T9" fmla="*/ 4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4"/>
                    </a:lnTo>
                    <a:lnTo>
                      <a:pt x="2"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5" name="Freeform 627"/>
              <p:cNvSpPr>
                <a:spLocks/>
              </p:cNvSpPr>
              <p:nvPr/>
            </p:nvSpPr>
            <p:spPr bwMode="auto">
              <a:xfrm>
                <a:off x="1141" y="3145"/>
                <a:ext cx="20" cy="20"/>
              </a:xfrm>
              <a:custGeom>
                <a:avLst/>
                <a:gdLst>
                  <a:gd name="T0" fmla="*/ 2 w 20"/>
                  <a:gd name="T1" fmla="*/ 0 h 20"/>
                  <a:gd name="T2" fmla="*/ 0 w 20"/>
                  <a:gd name="T3" fmla="*/ 2 h 20"/>
                  <a:gd name="T4" fmla="*/ 18 w 20"/>
                  <a:gd name="T5" fmla="*/ 20 h 20"/>
                  <a:gd name="T6" fmla="*/ 20 w 20"/>
                  <a:gd name="T7" fmla="*/ 18 h 20"/>
                  <a:gd name="T8" fmla="*/ 2 w 20"/>
                  <a:gd name="T9" fmla="*/ 0 h 20"/>
                  <a:gd name="T10" fmla="*/ 2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0"/>
                    </a:moveTo>
                    <a:lnTo>
                      <a:pt x="0" y="2"/>
                    </a:lnTo>
                    <a:lnTo>
                      <a:pt x="18" y="20"/>
                    </a:lnTo>
                    <a:lnTo>
                      <a:pt x="20" y="18"/>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6" name="Freeform 628"/>
              <p:cNvSpPr>
                <a:spLocks/>
              </p:cNvSpPr>
              <p:nvPr/>
            </p:nvSpPr>
            <p:spPr bwMode="auto">
              <a:xfrm>
                <a:off x="1143" y="3145"/>
                <a:ext cx="5" cy="2"/>
              </a:xfrm>
              <a:custGeom>
                <a:avLst/>
                <a:gdLst>
                  <a:gd name="T0" fmla="*/ 5 w 5"/>
                  <a:gd name="T1" fmla="*/ 2 h 2"/>
                  <a:gd name="T2" fmla="*/ 3 w 5"/>
                  <a:gd name="T3" fmla="*/ 0 h 2"/>
                  <a:gd name="T4" fmla="*/ 0 w 5"/>
                  <a:gd name="T5" fmla="*/ 0 h 2"/>
                  <a:gd name="T6" fmla="*/ 0 w 5"/>
                  <a:gd name="T7" fmla="*/ 2 h 2"/>
                  <a:gd name="T8" fmla="*/ 3 w 5"/>
                  <a:gd name="T9" fmla="*/ 2 h 2"/>
                  <a:gd name="T10" fmla="*/ 5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2"/>
                    </a:moveTo>
                    <a:lnTo>
                      <a:pt x="3" y="0"/>
                    </a:lnTo>
                    <a:lnTo>
                      <a:pt x="0" y="0"/>
                    </a:lnTo>
                    <a:lnTo>
                      <a:pt x="0" y="2"/>
                    </a:lnTo>
                    <a:lnTo>
                      <a:pt x="3"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7" name="Freeform 629"/>
              <p:cNvSpPr>
                <a:spLocks/>
              </p:cNvSpPr>
              <p:nvPr/>
            </p:nvSpPr>
            <p:spPr bwMode="auto">
              <a:xfrm>
                <a:off x="1126" y="3145"/>
                <a:ext cx="22" cy="20"/>
              </a:xfrm>
              <a:custGeom>
                <a:avLst/>
                <a:gdLst>
                  <a:gd name="T0" fmla="*/ 0 w 22"/>
                  <a:gd name="T1" fmla="*/ 20 h 20"/>
                  <a:gd name="T2" fmla="*/ 4 w 22"/>
                  <a:gd name="T3" fmla="*/ 20 h 20"/>
                  <a:gd name="T4" fmla="*/ 22 w 22"/>
                  <a:gd name="T5" fmla="*/ 2 h 20"/>
                  <a:gd name="T6" fmla="*/ 20 w 22"/>
                  <a:gd name="T7" fmla="*/ 0 h 20"/>
                  <a:gd name="T8" fmla="*/ 0 w 22"/>
                  <a:gd name="T9" fmla="*/ 18 h 20"/>
                  <a:gd name="T10" fmla="*/ 0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20"/>
                    </a:moveTo>
                    <a:lnTo>
                      <a:pt x="4" y="20"/>
                    </a:lnTo>
                    <a:lnTo>
                      <a:pt x="22" y="2"/>
                    </a:lnTo>
                    <a:lnTo>
                      <a:pt x="20"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8" name="Freeform 630"/>
              <p:cNvSpPr>
                <a:spLocks/>
              </p:cNvSpPr>
              <p:nvPr/>
            </p:nvSpPr>
            <p:spPr bwMode="auto">
              <a:xfrm>
                <a:off x="1126" y="3158"/>
                <a:ext cx="4" cy="7"/>
              </a:xfrm>
              <a:custGeom>
                <a:avLst/>
                <a:gdLst>
                  <a:gd name="T0" fmla="*/ 4 w 4"/>
                  <a:gd name="T1" fmla="*/ 0 h 7"/>
                  <a:gd name="T2" fmla="*/ 0 w 4"/>
                  <a:gd name="T3" fmla="*/ 3 h 7"/>
                  <a:gd name="T4" fmla="*/ 0 w 4"/>
                  <a:gd name="T5" fmla="*/ 7 h 7"/>
                  <a:gd name="T6" fmla="*/ 4 w 4"/>
                  <a:gd name="T7" fmla="*/ 7 h 7"/>
                  <a:gd name="T8" fmla="*/ 4 w 4"/>
                  <a:gd name="T9" fmla="*/ 3 h 7"/>
                  <a:gd name="T10" fmla="*/ 4 w 4"/>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4" y="0"/>
                    </a:moveTo>
                    <a:lnTo>
                      <a:pt x="0" y="3"/>
                    </a:lnTo>
                    <a:lnTo>
                      <a:pt x="0" y="7"/>
                    </a:lnTo>
                    <a:lnTo>
                      <a:pt x="4" y="7"/>
                    </a:lnTo>
                    <a:lnTo>
                      <a:pt x="4" y="3"/>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09" name="Freeform 631"/>
              <p:cNvSpPr>
                <a:spLocks/>
              </p:cNvSpPr>
              <p:nvPr/>
            </p:nvSpPr>
            <p:spPr bwMode="auto">
              <a:xfrm>
                <a:off x="1126" y="3158"/>
                <a:ext cx="22" cy="23"/>
              </a:xfrm>
              <a:custGeom>
                <a:avLst/>
                <a:gdLst>
                  <a:gd name="T0" fmla="*/ 20 w 22"/>
                  <a:gd name="T1" fmla="*/ 23 h 23"/>
                  <a:gd name="T2" fmla="*/ 22 w 22"/>
                  <a:gd name="T3" fmla="*/ 20 h 23"/>
                  <a:gd name="T4" fmla="*/ 4 w 22"/>
                  <a:gd name="T5" fmla="*/ 0 h 23"/>
                  <a:gd name="T6" fmla="*/ 0 w 22"/>
                  <a:gd name="T7" fmla="*/ 5 h 23"/>
                  <a:gd name="T8" fmla="*/ 20 w 22"/>
                  <a:gd name="T9" fmla="*/ 23 h 23"/>
                  <a:gd name="T10" fmla="*/ 20 w 22"/>
                  <a:gd name="T11" fmla="*/ 2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20" y="23"/>
                    </a:moveTo>
                    <a:lnTo>
                      <a:pt x="22" y="20"/>
                    </a:lnTo>
                    <a:lnTo>
                      <a:pt x="4" y="0"/>
                    </a:lnTo>
                    <a:lnTo>
                      <a:pt x="0" y="5"/>
                    </a:lnTo>
                    <a:lnTo>
                      <a:pt x="20" y="2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0" name="Freeform 632"/>
              <p:cNvSpPr>
                <a:spLocks/>
              </p:cNvSpPr>
              <p:nvPr/>
            </p:nvSpPr>
            <p:spPr bwMode="auto">
              <a:xfrm>
                <a:off x="1141" y="3176"/>
                <a:ext cx="5" cy="5"/>
              </a:xfrm>
              <a:custGeom>
                <a:avLst/>
                <a:gdLst>
                  <a:gd name="T0" fmla="*/ 0 w 5"/>
                  <a:gd name="T1" fmla="*/ 2 h 5"/>
                  <a:gd name="T2" fmla="*/ 2 w 5"/>
                  <a:gd name="T3" fmla="*/ 5 h 5"/>
                  <a:gd name="T4" fmla="*/ 5 w 5"/>
                  <a:gd name="T5" fmla="*/ 5 h 5"/>
                  <a:gd name="T6" fmla="*/ 5 w 5"/>
                  <a:gd name="T7" fmla="*/ 0 h 5"/>
                  <a:gd name="T8" fmla="*/ 2 w 5"/>
                  <a:gd name="T9" fmla="*/ 0 h 5"/>
                  <a:gd name="T10" fmla="*/ 0 w 5"/>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2"/>
                    </a:moveTo>
                    <a:lnTo>
                      <a:pt x="2" y="5"/>
                    </a:lnTo>
                    <a:lnTo>
                      <a:pt x="5" y="5"/>
                    </a:lnTo>
                    <a:lnTo>
                      <a:pt x="5"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1" name="Freeform 633"/>
              <p:cNvSpPr>
                <a:spLocks/>
              </p:cNvSpPr>
              <p:nvPr/>
            </p:nvSpPr>
            <p:spPr bwMode="auto">
              <a:xfrm>
                <a:off x="1141" y="3158"/>
                <a:ext cx="20" cy="23"/>
              </a:xfrm>
              <a:custGeom>
                <a:avLst/>
                <a:gdLst>
                  <a:gd name="T0" fmla="*/ 20 w 20"/>
                  <a:gd name="T1" fmla="*/ 3 h 23"/>
                  <a:gd name="T2" fmla="*/ 18 w 20"/>
                  <a:gd name="T3" fmla="*/ 0 h 23"/>
                  <a:gd name="T4" fmla="*/ 0 w 20"/>
                  <a:gd name="T5" fmla="*/ 20 h 23"/>
                  <a:gd name="T6" fmla="*/ 2 w 20"/>
                  <a:gd name="T7" fmla="*/ 23 h 23"/>
                  <a:gd name="T8" fmla="*/ 20 w 20"/>
                  <a:gd name="T9" fmla="*/ 5 h 23"/>
                  <a:gd name="T10" fmla="*/ 20 w 20"/>
                  <a:gd name="T11" fmla="*/ 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3"/>
                    </a:moveTo>
                    <a:lnTo>
                      <a:pt x="18" y="0"/>
                    </a:lnTo>
                    <a:lnTo>
                      <a:pt x="0" y="20"/>
                    </a:lnTo>
                    <a:lnTo>
                      <a:pt x="2" y="23"/>
                    </a:lnTo>
                    <a:lnTo>
                      <a:pt x="20" y="5"/>
                    </a:lnTo>
                    <a:lnTo>
                      <a:pt x="2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2" name="Freeform 634"/>
              <p:cNvSpPr>
                <a:spLocks/>
              </p:cNvSpPr>
              <p:nvPr/>
            </p:nvSpPr>
            <p:spPr bwMode="auto">
              <a:xfrm>
                <a:off x="1203" y="3223"/>
                <a:ext cx="34" cy="31"/>
              </a:xfrm>
              <a:custGeom>
                <a:avLst/>
                <a:gdLst>
                  <a:gd name="T0" fmla="*/ 16 w 34"/>
                  <a:gd name="T1" fmla="*/ 31 h 31"/>
                  <a:gd name="T2" fmla="*/ 0 w 34"/>
                  <a:gd name="T3" fmla="*/ 17 h 31"/>
                  <a:gd name="T4" fmla="*/ 16 w 34"/>
                  <a:gd name="T5" fmla="*/ 0 h 31"/>
                  <a:gd name="T6" fmla="*/ 34 w 34"/>
                  <a:gd name="T7" fmla="*/ 17 h 31"/>
                  <a:gd name="T8" fmla="*/ 16 w 34"/>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1">
                    <a:moveTo>
                      <a:pt x="16" y="31"/>
                    </a:moveTo>
                    <a:lnTo>
                      <a:pt x="0" y="17"/>
                    </a:lnTo>
                    <a:lnTo>
                      <a:pt x="16" y="0"/>
                    </a:lnTo>
                    <a:lnTo>
                      <a:pt x="34" y="17"/>
                    </a:lnTo>
                    <a:lnTo>
                      <a:pt x="16"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3" name="Freeform 635"/>
              <p:cNvSpPr>
                <a:spLocks noEditPoints="1"/>
              </p:cNvSpPr>
              <p:nvPr/>
            </p:nvSpPr>
            <p:spPr bwMode="auto">
              <a:xfrm>
                <a:off x="1201" y="3223"/>
                <a:ext cx="36" cy="35"/>
              </a:xfrm>
              <a:custGeom>
                <a:avLst/>
                <a:gdLst>
                  <a:gd name="T0" fmla="*/ 20 w 36"/>
                  <a:gd name="T1" fmla="*/ 35 h 35"/>
                  <a:gd name="T2" fmla="*/ 18 w 36"/>
                  <a:gd name="T3" fmla="*/ 35 h 35"/>
                  <a:gd name="T4" fmla="*/ 0 w 36"/>
                  <a:gd name="T5" fmla="*/ 17 h 35"/>
                  <a:gd name="T6" fmla="*/ 0 w 36"/>
                  <a:gd name="T7" fmla="*/ 13 h 35"/>
                  <a:gd name="T8" fmla="*/ 18 w 36"/>
                  <a:gd name="T9" fmla="*/ 0 h 35"/>
                  <a:gd name="T10" fmla="*/ 20 w 36"/>
                  <a:gd name="T11" fmla="*/ 0 h 35"/>
                  <a:gd name="T12" fmla="*/ 36 w 36"/>
                  <a:gd name="T13" fmla="*/ 13 h 35"/>
                  <a:gd name="T14" fmla="*/ 36 w 36"/>
                  <a:gd name="T15" fmla="*/ 17 h 35"/>
                  <a:gd name="T16" fmla="*/ 20 w 36"/>
                  <a:gd name="T17" fmla="*/ 35 h 35"/>
                  <a:gd name="T18" fmla="*/ 36 w 36"/>
                  <a:gd name="T19" fmla="*/ 13 h 35"/>
                  <a:gd name="T20" fmla="*/ 36 w 36"/>
                  <a:gd name="T21" fmla="*/ 17 h 35"/>
                  <a:gd name="T22" fmla="*/ 18 w 36"/>
                  <a:gd name="T23" fmla="*/ 0 h 35"/>
                  <a:gd name="T24" fmla="*/ 20 w 36"/>
                  <a:gd name="T25" fmla="*/ 0 h 35"/>
                  <a:gd name="T26" fmla="*/ 2 w 36"/>
                  <a:gd name="T27" fmla="*/ 17 h 35"/>
                  <a:gd name="T28" fmla="*/ 2 w 36"/>
                  <a:gd name="T29" fmla="*/ 13 h 35"/>
                  <a:gd name="T30" fmla="*/ 20 w 36"/>
                  <a:gd name="T31" fmla="*/ 31 h 35"/>
                  <a:gd name="T32" fmla="*/ 18 w 36"/>
                  <a:gd name="T33" fmla="*/ 31 h 35"/>
                  <a:gd name="T34" fmla="*/ 36 w 36"/>
                  <a:gd name="T35" fmla="*/ 13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5">
                    <a:moveTo>
                      <a:pt x="20" y="35"/>
                    </a:moveTo>
                    <a:lnTo>
                      <a:pt x="18" y="35"/>
                    </a:lnTo>
                    <a:lnTo>
                      <a:pt x="0" y="17"/>
                    </a:lnTo>
                    <a:lnTo>
                      <a:pt x="0" y="13"/>
                    </a:lnTo>
                    <a:lnTo>
                      <a:pt x="18" y="0"/>
                    </a:lnTo>
                    <a:lnTo>
                      <a:pt x="20" y="0"/>
                    </a:lnTo>
                    <a:lnTo>
                      <a:pt x="36" y="13"/>
                    </a:lnTo>
                    <a:lnTo>
                      <a:pt x="36" y="17"/>
                    </a:lnTo>
                    <a:lnTo>
                      <a:pt x="20" y="35"/>
                    </a:lnTo>
                    <a:close/>
                    <a:moveTo>
                      <a:pt x="36" y="13"/>
                    </a:moveTo>
                    <a:lnTo>
                      <a:pt x="36" y="17"/>
                    </a:lnTo>
                    <a:lnTo>
                      <a:pt x="18" y="0"/>
                    </a:lnTo>
                    <a:lnTo>
                      <a:pt x="20" y="0"/>
                    </a:lnTo>
                    <a:lnTo>
                      <a:pt x="2" y="17"/>
                    </a:lnTo>
                    <a:lnTo>
                      <a:pt x="2" y="13"/>
                    </a:lnTo>
                    <a:lnTo>
                      <a:pt x="20" y="31"/>
                    </a:lnTo>
                    <a:lnTo>
                      <a:pt x="18" y="31"/>
                    </a:lnTo>
                    <a:lnTo>
                      <a:pt x="36"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4" name="Freeform 636"/>
              <p:cNvSpPr>
                <a:spLocks/>
              </p:cNvSpPr>
              <p:nvPr/>
            </p:nvSpPr>
            <p:spPr bwMode="auto">
              <a:xfrm>
                <a:off x="1217" y="3256"/>
                <a:ext cx="4" cy="4"/>
              </a:xfrm>
              <a:custGeom>
                <a:avLst/>
                <a:gdLst>
                  <a:gd name="T0" fmla="*/ 0 w 4"/>
                  <a:gd name="T1" fmla="*/ 2 h 4"/>
                  <a:gd name="T2" fmla="*/ 2 w 4"/>
                  <a:gd name="T3" fmla="*/ 4 h 4"/>
                  <a:gd name="T4" fmla="*/ 4 w 4"/>
                  <a:gd name="T5" fmla="*/ 4 h 4"/>
                  <a:gd name="T6" fmla="*/ 4 w 4"/>
                  <a:gd name="T7" fmla="*/ 0 h 4"/>
                  <a:gd name="T8" fmla="*/ 2 w 4"/>
                  <a:gd name="T9" fmla="*/ 0 h 4"/>
                  <a:gd name="T10" fmla="*/ 0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2"/>
                    </a:moveTo>
                    <a:lnTo>
                      <a:pt x="2" y="4"/>
                    </a:lnTo>
                    <a:lnTo>
                      <a:pt x="4" y="4"/>
                    </a:lnTo>
                    <a:lnTo>
                      <a:pt x="4"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5" name="Freeform 637"/>
              <p:cNvSpPr>
                <a:spLocks/>
              </p:cNvSpPr>
              <p:nvPr/>
            </p:nvSpPr>
            <p:spPr bwMode="auto">
              <a:xfrm>
                <a:off x="1199" y="3238"/>
                <a:ext cx="20" cy="20"/>
              </a:xfrm>
              <a:custGeom>
                <a:avLst/>
                <a:gdLst>
                  <a:gd name="T0" fmla="*/ 0 w 20"/>
                  <a:gd name="T1" fmla="*/ 2 h 20"/>
                  <a:gd name="T2" fmla="*/ 0 w 20"/>
                  <a:gd name="T3" fmla="*/ 2 h 20"/>
                  <a:gd name="T4" fmla="*/ 18 w 20"/>
                  <a:gd name="T5" fmla="*/ 20 h 20"/>
                  <a:gd name="T6" fmla="*/ 20 w 20"/>
                  <a:gd name="T7" fmla="*/ 18 h 20"/>
                  <a:gd name="T8" fmla="*/ 2 w 20"/>
                  <a:gd name="T9" fmla="*/ 0 h 20"/>
                  <a:gd name="T10" fmla="*/ 0 w 20"/>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
                    </a:moveTo>
                    <a:lnTo>
                      <a:pt x="0" y="2"/>
                    </a:lnTo>
                    <a:lnTo>
                      <a:pt x="18" y="20"/>
                    </a:lnTo>
                    <a:lnTo>
                      <a:pt x="20" y="18"/>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6" name="Freeform 638"/>
              <p:cNvSpPr>
                <a:spLocks/>
              </p:cNvSpPr>
              <p:nvPr/>
            </p:nvSpPr>
            <p:spPr bwMode="auto">
              <a:xfrm>
                <a:off x="1201" y="324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7" name="Freeform 639"/>
              <p:cNvSpPr>
                <a:spLocks/>
              </p:cNvSpPr>
              <p:nvPr/>
            </p:nvSpPr>
            <p:spPr bwMode="auto">
              <a:xfrm>
                <a:off x="1199" y="3236"/>
                <a:ext cx="2" cy="4"/>
              </a:xfrm>
              <a:custGeom>
                <a:avLst/>
                <a:gdLst>
                  <a:gd name="T0" fmla="*/ 0 w 2"/>
                  <a:gd name="T1" fmla="*/ 0 h 4"/>
                  <a:gd name="T2" fmla="*/ 0 w 2"/>
                  <a:gd name="T3" fmla="*/ 0 h 4"/>
                  <a:gd name="T4" fmla="*/ 0 w 2"/>
                  <a:gd name="T5" fmla="*/ 4 h 4"/>
                  <a:gd name="T6" fmla="*/ 2 w 2"/>
                  <a:gd name="T7" fmla="*/ 4 h 4"/>
                  <a:gd name="T8" fmla="*/ 2 w 2"/>
                  <a:gd name="T9" fmla="*/ 0 h 4"/>
                  <a:gd name="T10" fmla="*/ 0 w 2"/>
                  <a:gd name="T11" fmla="*/ 0 h 4"/>
                  <a:gd name="T12" fmla="*/ 0 w 2"/>
                  <a:gd name="T13" fmla="*/ 0 h 4"/>
                  <a:gd name="T14" fmla="*/ 0 w 2"/>
                  <a:gd name="T15" fmla="*/ 0 h 4"/>
                  <a:gd name="T16" fmla="*/ 0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0" y="0"/>
                    </a:moveTo>
                    <a:lnTo>
                      <a:pt x="0" y="0"/>
                    </a:lnTo>
                    <a:lnTo>
                      <a:pt x="0" y="4"/>
                    </a:lnTo>
                    <a:lnTo>
                      <a:pt x="2" y="4"/>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8" name="Freeform 640"/>
              <p:cNvSpPr>
                <a:spLocks/>
              </p:cNvSpPr>
              <p:nvPr/>
            </p:nvSpPr>
            <p:spPr bwMode="auto">
              <a:xfrm>
                <a:off x="1199" y="3221"/>
                <a:ext cx="20" cy="17"/>
              </a:xfrm>
              <a:custGeom>
                <a:avLst/>
                <a:gdLst>
                  <a:gd name="T0" fmla="*/ 20 w 20"/>
                  <a:gd name="T1" fmla="*/ 0 h 17"/>
                  <a:gd name="T2" fmla="*/ 18 w 20"/>
                  <a:gd name="T3" fmla="*/ 0 h 17"/>
                  <a:gd name="T4" fmla="*/ 0 w 20"/>
                  <a:gd name="T5" fmla="*/ 15 h 17"/>
                  <a:gd name="T6" fmla="*/ 2 w 20"/>
                  <a:gd name="T7" fmla="*/ 17 h 17"/>
                  <a:gd name="T8" fmla="*/ 20 w 20"/>
                  <a:gd name="T9" fmla="*/ 2 h 17"/>
                  <a:gd name="T10" fmla="*/ 20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20" y="0"/>
                    </a:moveTo>
                    <a:lnTo>
                      <a:pt x="18" y="0"/>
                    </a:lnTo>
                    <a:lnTo>
                      <a:pt x="0" y="15"/>
                    </a:lnTo>
                    <a:lnTo>
                      <a:pt x="2" y="17"/>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19" name="Freeform 641"/>
              <p:cNvSpPr>
                <a:spLocks/>
              </p:cNvSpPr>
              <p:nvPr/>
            </p:nvSpPr>
            <p:spPr bwMode="auto">
              <a:xfrm>
                <a:off x="1219" y="3221"/>
                <a:ext cx="4" cy="2"/>
              </a:xfrm>
              <a:custGeom>
                <a:avLst/>
                <a:gdLst>
                  <a:gd name="T0" fmla="*/ 4 w 4"/>
                  <a:gd name="T1" fmla="*/ 0 h 2"/>
                  <a:gd name="T2" fmla="*/ 2 w 4"/>
                  <a:gd name="T3" fmla="*/ 0 h 2"/>
                  <a:gd name="T4" fmla="*/ 0 w 4"/>
                  <a:gd name="T5" fmla="*/ 0 h 2"/>
                  <a:gd name="T6" fmla="*/ 0 w 4"/>
                  <a:gd name="T7" fmla="*/ 2 h 2"/>
                  <a:gd name="T8" fmla="*/ 2 w 4"/>
                  <a:gd name="T9" fmla="*/ 2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lnTo>
                      <a:pt x="2" y="0"/>
                    </a:lnTo>
                    <a:lnTo>
                      <a:pt x="0" y="0"/>
                    </a:lnTo>
                    <a:lnTo>
                      <a:pt x="0" y="2"/>
                    </a:lnTo>
                    <a:lnTo>
                      <a:pt x="2"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0" name="Freeform 642"/>
              <p:cNvSpPr>
                <a:spLocks/>
              </p:cNvSpPr>
              <p:nvPr/>
            </p:nvSpPr>
            <p:spPr bwMode="auto">
              <a:xfrm>
                <a:off x="1221" y="3221"/>
                <a:ext cx="18" cy="17"/>
              </a:xfrm>
              <a:custGeom>
                <a:avLst/>
                <a:gdLst>
                  <a:gd name="T0" fmla="*/ 18 w 18"/>
                  <a:gd name="T1" fmla="*/ 15 h 17"/>
                  <a:gd name="T2" fmla="*/ 16 w 18"/>
                  <a:gd name="T3" fmla="*/ 15 h 17"/>
                  <a:gd name="T4" fmla="*/ 2 w 18"/>
                  <a:gd name="T5" fmla="*/ 0 h 17"/>
                  <a:gd name="T6" fmla="*/ 0 w 18"/>
                  <a:gd name="T7" fmla="*/ 2 h 17"/>
                  <a:gd name="T8" fmla="*/ 13 w 18"/>
                  <a:gd name="T9" fmla="*/ 17 h 17"/>
                  <a:gd name="T10" fmla="*/ 18 w 18"/>
                  <a:gd name="T11" fmla="*/ 15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18" y="15"/>
                    </a:moveTo>
                    <a:lnTo>
                      <a:pt x="16" y="15"/>
                    </a:lnTo>
                    <a:lnTo>
                      <a:pt x="2" y="0"/>
                    </a:lnTo>
                    <a:lnTo>
                      <a:pt x="0" y="2"/>
                    </a:lnTo>
                    <a:lnTo>
                      <a:pt x="13" y="17"/>
                    </a:lnTo>
                    <a:lnTo>
                      <a:pt x="18"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1" name="Freeform 643"/>
              <p:cNvSpPr>
                <a:spLocks/>
              </p:cNvSpPr>
              <p:nvPr/>
            </p:nvSpPr>
            <p:spPr bwMode="auto">
              <a:xfrm>
                <a:off x="1234" y="3236"/>
                <a:ext cx="5" cy="4"/>
              </a:xfrm>
              <a:custGeom>
                <a:avLst/>
                <a:gdLst>
                  <a:gd name="T0" fmla="*/ 3 w 5"/>
                  <a:gd name="T1" fmla="*/ 4 h 4"/>
                  <a:gd name="T2" fmla="*/ 5 w 5"/>
                  <a:gd name="T3" fmla="*/ 4 h 4"/>
                  <a:gd name="T4" fmla="*/ 5 w 5"/>
                  <a:gd name="T5" fmla="*/ 0 h 4"/>
                  <a:gd name="T6" fmla="*/ 0 w 5"/>
                  <a:gd name="T7" fmla="*/ 0 h 4"/>
                  <a:gd name="T8" fmla="*/ 0 w 5"/>
                  <a:gd name="T9" fmla="*/ 4 h 4"/>
                  <a:gd name="T10" fmla="*/ 3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3" y="4"/>
                    </a:moveTo>
                    <a:lnTo>
                      <a:pt x="5" y="4"/>
                    </a:lnTo>
                    <a:lnTo>
                      <a:pt x="5" y="0"/>
                    </a:lnTo>
                    <a:lnTo>
                      <a:pt x="0" y="0"/>
                    </a:lnTo>
                    <a:lnTo>
                      <a:pt x="0" y="4"/>
                    </a:lnTo>
                    <a:lnTo>
                      <a:pt x="3"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2" name="Freeform 644"/>
              <p:cNvSpPr>
                <a:spLocks/>
              </p:cNvSpPr>
              <p:nvPr/>
            </p:nvSpPr>
            <p:spPr bwMode="auto">
              <a:xfrm>
                <a:off x="1234" y="3238"/>
                <a:ext cx="3" cy="2"/>
              </a:xfrm>
              <a:custGeom>
                <a:avLst/>
                <a:gdLst>
                  <a:gd name="T0" fmla="*/ 0 w 3"/>
                  <a:gd name="T1" fmla="*/ 0 h 2"/>
                  <a:gd name="T2" fmla="*/ 3 w 3"/>
                  <a:gd name="T3" fmla="*/ 2 h 2"/>
                  <a:gd name="T4" fmla="*/ 3 w 3"/>
                  <a:gd name="T5" fmla="*/ 2 h 2"/>
                  <a:gd name="T6" fmla="*/ 3 w 3"/>
                  <a:gd name="T7" fmla="*/ 2 h 2"/>
                  <a:gd name="T8" fmla="*/ 3 w 3"/>
                  <a:gd name="T9" fmla="*/ 2 h 2"/>
                  <a:gd name="T10" fmla="*/ 0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0" y="0"/>
                    </a:moveTo>
                    <a:lnTo>
                      <a:pt x="3"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3" name="Freeform 645"/>
              <p:cNvSpPr>
                <a:spLocks/>
              </p:cNvSpPr>
              <p:nvPr/>
            </p:nvSpPr>
            <p:spPr bwMode="auto">
              <a:xfrm>
                <a:off x="1221" y="3238"/>
                <a:ext cx="16" cy="22"/>
              </a:xfrm>
              <a:custGeom>
                <a:avLst/>
                <a:gdLst>
                  <a:gd name="T0" fmla="*/ 0 w 16"/>
                  <a:gd name="T1" fmla="*/ 22 h 22"/>
                  <a:gd name="T2" fmla="*/ 2 w 16"/>
                  <a:gd name="T3" fmla="*/ 20 h 22"/>
                  <a:gd name="T4" fmla="*/ 16 w 16"/>
                  <a:gd name="T5" fmla="*/ 2 h 22"/>
                  <a:gd name="T6" fmla="*/ 13 w 16"/>
                  <a:gd name="T7" fmla="*/ 0 h 22"/>
                  <a:gd name="T8" fmla="*/ 0 w 16"/>
                  <a:gd name="T9" fmla="*/ 18 h 22"/>
                  <a:gd name="T10" fmla="*/ 0 w 16"/>
                  <a:gd name="T11" fmla="*/ 22 h 22"/>
                  <a:gd name="T12" fmla="*/ 0 w 16"/>
                  <a:gd name="T13" fmla="*/ 22 h 22"/>
                  <a:gd name="T14" fmla="*/ 2 w 16"/>
                  <a:gd name="T15" fmla="*/ 22 h 22"/>
                  <a:gd name="T16" fmla="*/ 2 w 16"/>
                  <a:gd name="T17" fmla="*/ 20 h 22"/>
                  <a:gd name="T18" fmla="*/ 0 w 16"/>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22">
                    <a:moveTo>
                      <a:pt x="0" y="22"/>
                    </a:moveTo>
                    <a:lnTo>
                      <a:pt x="2" y="20"/>
                    </a:lnTo>
                    <a:lnTo>
                      <a:pt x="16" y="2"/>
                    </a:lnTo>
                    <a:lnTo>
                      <a:pt x="13" y="0"/>
                    </a:lnTo>
                    <a:lnTo>
                      <a:pt x="0" y="18"/>
                    </a:lnTo>
                    <a:lnTo>
                      <a:pt x="0" y="22"/>
                    </a:lnTo>
                    <a:lnTo>
                      <a:pt x="2" y="22"/>
                    </a:lnTo>
                    <a:lnTo>
                      <a:pt x="2" y="20"/>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4" name="Freeform 646"/>
              <p:cNvSpPr>
                <a:spLocks/>
              </p:cNvSpPr>
              <p:nvPr/>
            </p:nvSpPr>
            <p:spPr bwMode="auto">
              <a:xfrm>
                <a:off x="1234" y="3236"/>
                <a:ext cx="5" cy="4"/>
              </a:xfrm>
              <a:custGeom>
                <a:avLst/>
                <a:gdLst>
                  <a:gd name="T0" fmla="*/ 0 w 5"/>
                  <a:gd name="T1" fmla="*/ 4 h 4"/>
                  <a:gd name="T2" fmla="*/ 5 w 5"/>
                  <a:gd name="T3" fmla="*/ 4 h 4"/>
                  <a:gd name="T4" fmla="*/ 5 w 5"/>
                  <a:gd name="T5" fmla="*/ 0 h 4"/>
                  <a:gd name="T6" fmla="*/ 0 w 5"/>
                  <a:gd name="T7" fmla="*/ 0 h 4"/>
                  <a:gd name="T8" fmla="*/ 0 w 5"/>
                  <a:gd name="T9" fmla="*/ 4 h 4"/>
                  <a:gd name="T10" fmla="*/ 0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4"/>
                    </a:moveTo>
                    <a:lnTo>
                      <a:pt x="5" y="4"/>
                    </a:lnTo>
                    <a:lnTo>
                      <a:pt x="5"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5" name="Freeform 647"/>
              <p:cNvSpPr>
                <a:spLocks/>
              </p:cNvSpPr>
              <p:nvPr/>
            </p:nvSpPr>
            <p:spPr bwMode="auto">
              <a:xfrm>
                <a:off x="1217" y="3221"/>
                <a:ext cx="20" cy="19"/>
              </a:xfrm>
              <a:custGeom>
                <a:avLst/>
                <a:gdLst>
                  <a:gd name="T0" fmla="*/ 2 w 20"/>
                  <a:gd name="T1" fmla="*/ 0 h 19"/>
                  <a:gd name="T2" fmla="*/ 0 w 20"/>
                  <a:gd name="T3" fmla="*/ 2 h 19"/>
                  <a:gd name="T4" fmla="*/ 17 w 20"/>
                  <a:gd name="T5" fmla="*/ 19 h 19"/>
                  <a:gd name="T6" fmla="*/ 20 w 20"/>
                  <a:gd name="T7" fmla="*/ 17 h 19"/>
                  <a:gd name="T8" fmla="*/ 2 w 20"/>
                  <a:gd name="T9" fmla="*/ 0 h 19"/>
                  <a:gd name="T10" fmla="*/ 2 w 20"/>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9">
                    <a:moveTo>
                      <a:pt x="2" y="0"/>
                    </a:moveTo>
                    <a:lnTo>
                      <a:pt x="0" y="2"/>
                    </a:lnTo>
                    <a:lnTo>
                      <a:pt x="17" y="19"/>
                    </a:lnTo>
                    <a:lnTo>
                      <a:pt x="20" y="17"/>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6" name="Freeform 648"/>
              <p:cNvSpPr>
                <a:spLocks/>
              </p:cNvSpPr>
              <p:nvPr/>
            </p:nvSpPr>
            <p:spPr bwMode="auto">
              <a:xfrm>
                <a:off x="1219" y="3221"/>
                <a:ext cx="4" cy="2"/>
              </a:xfrm>
              <a:custGeom>
                <a:avLst/>
                <a:gdLst>
                  <a:gd name="T0" fmla="*/ 4 w 4"/>
                  <a:gd name="T1" fmla="*/ 2 h 2"/>
                  <a:gd name="T2" fmla="*/ 2 w 4"/>
                  <a:gd name="T3" fmla="*/ 0 h 2"/>
                  <a:gd name="T4" fmla="*/ 0 w 4"/>
                  <a:gd name="T5" fmla="*/ 0 h 2"/>
                  <a:gd name="T6" fmla="*/ 0 w 4"/>
                  <a:gd name="T7" fmla="*/ 2 h 2"/>
                  <a:gd name="T8" fmla="*/ 2 w 4"/>
                  <a:gd name="T9" fmla="*/ 2 h 2"/>
                  <a:gd name="T10" fmla="*/ 4 w 4"/>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2"/>
                    </a:moveTo>
                    <a:lnTo>
                      <a:pt x="2" y="0"/>
                    </a:lnTo>
                    <a:lnTo>
                      <a:pt x="0" y="0"/>
                    </a:lnTo>
                    <a:lnTo>
                      <a:pt x="0" y="2"/>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7" name="Freeform 649"/>
              <p:cNvSpPr>
                <a:spLocks/>
              </p:cNvSpPr>
              <p:nvPr/>
            </p:nvSpPr>
            <p:spPr bwMode="auto">
              <a:xfrm>
                <a:off x="1201" y="3221"/>
                <a:ext cx="22" cy="19"/>
              </a:xfrm>
              <a:custGeom>
                <a:avLst/>
                <a:gdLst>
                  <a:gd name="T0" fmla="*/ 0 w 22"/>
                  <a:gd name="T1" fmla="*/ 19 h 19"/>
                  <a:gd name="T2" fmla="*/ 5 w 22"/>
                  <a:gd name="T3" fmla="*/ 19 h 19"/>
                  <a:gd name="T4" fmla="*/ 22 w 22"/>
                  <a:gd name="T5" fmla="*/ 2 h 19"/>
                  <a:gd name="T6" fmla="*/ 20 w 22"/>
                  <a:gd name="T7" fmla="*/ 0 h 19"/>
                  <a:gd name="T8" fmla="*/ 2 w 22"/>
                  <a:gd name="T9" fmla="*/ 17 h 19"/>
                  <a:gd name="T10" fmla="*/ 0 w 22"/>
                  <a:gd name="T11" fmla="*/ 19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9">
                    <a:moveTo>
                      <a:pt x="0" y="19"/>
                    </a:moveTo>
                    <a:lnTo>
                      <a:pt x="5" y="19"/>
                    </a:lnTo>
                    <a:lnTo>
                      <a:pt x="22" y="2"/>
                    </a:lnTo>
                    <a:lnTo>
                      <a:pt x="20" y="0"/>
                    </a:lnTo>
                    <a:lnTo>
                      <a:pt x="2" y="17"/>
                    </a:lnTo>
                    <a:lnTo>
                      <a:pt x="0" y="19"/>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8" name="Freeform 650"/>
              <p:cNvSpPr>
                <a:spLocks/>
              </p:cNvSpPr>
              <p:nvPr/>
            </p:nvSpPr>
            <p:spPr bwMode="auto">
              <a:xfrm>
                <a:off x="1201" y="3236"/>
                <a:ext cx="5" cy="4"/>
              </a:xfrm>
              <a:custGeom>
                <a:avLst/>
                <a:gdLst>
                  <a:gd name="T0" fmla="*/ 5 w 5"/>
                  <a:gd name="T1" fmla="*/ 0 h 4"/>
                  <a:gd name="T2" fmla="*/ 0 w 5"/>
                  <a:gd name="T3" fmla="*/ 0 h 4"/>
                  <a:gd name="T4" fmla="*/ 0 w 5"/>
                  <a:gd name="T5" fmla="*/ 4 h 4"/>
                  <a:gd name="T6" fmla="*/ 5 w 5"/>
                  <a:gd name="T7" fmla="*/ 4 h 4"/>
                  <a:gd name="T8" fmla="*/ 5 w 5"/>
                  <a:gd name="T9" fmla="*/ 0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0" y="0"/>
                    </a:lnTo>
                    <a:lnTo>
                      <a:pt x="0" y="4"/>
                    </a:lnTo>
                    <a:lnTo>
                      <a:pt x="5" y="4"/>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29" name="Freeform 651"/>
              <p:cNvSpPr>
                <a:spLocks/>
              </p:cNvSpPr>
              <p:nvPr/>
            </p:nvSpPr>
            <p:spPr bwMode="auto">
              <a:xfrm>
                <a:off x="1203" y="3236"/>
                <a:ext cx="20" cy="20"/>
              </a:xfrm>
              <a:custGeom>
                <a:avLst/>
                <a:gdLst>
                  <a:gd name="T0" fmla="*/ 18 w 20"/>
                  <a:gd name="T1" fmla="*/ 20 h 20"/>
                  <a:gd name="T2" fmla="*/ 20 w 20"/>
                  <a:gd name="T3" fmla="*/ 18 h 20"/>
                  <a:gd name="T4" fmla="*/ 3 w 20"/>
                  <a:gd name="T5" fmla="*/ 0 h 20"/>
                  <a:gd name="T6" fmla="*/ 0 w 20"/>
                  <a:gd name="T7" fmla="*/ 2 h 20"/>
                  <a:gd name="T8" fmla="*/ 18 w 20"/>
                  <a:gd name="T9" fmla="*/ 20 h 20"/>
                  <a:gd name="T10" fmla="*/ 18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18" y="20"/>
                    </a:moveTo>
                    <a:lnTo>
                      <a:pt x="20" y="18"/>
                    </a:lnTo>
                    <a:lnTo>
                      <a:pt x="3" y="0"/>
                    </a:lnTo>
                    <a:lnTo>
                      <a:pt x="0" y="2"/>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0" name="Freeform 652"/>
              <p:cNvSpPr>
                <a:spLocks/>
              </p:cNvSpPr>
              <p:nvPr/>
            </p:nvSpPr>
            <p:spPr bwMode="auto">
              <a:xfrm>
                <a:off x="1217" y="3252"/>
                <a:ext cx="4" cy="4"/>
              </a:xfrm>
              <a:custGeom>
                <a:avLst/>
                <a:gdLst>
                  <a:gd name="T0" fmla="*/ 0 w 4"/>
                  <a:gd name="T1" fmla="*/ 2 h 4"/>
                  <a:gd name="T2" fmla="*/ 2 w 4"/>
                  <a:gd name="T3" fmla="*/ 4 h 4"/>
                  <a:gd name="T4" fmla="*/ 4 w 4"/>
                  <a:gd name="T5" fmla="*/ 4 h 4"/>
                  <a:gd name="T6" fmla="*/ 4 w 4"/>
                  <a:gd name="T7" fmla="*/ 0 h 4"/>
                  <a:gd name="T8" fmla="*/ 2 w 4"/>
                  <a:gd name="T9" fmla="*/ 0 h 4"/>
                  <a:gd name="T10" fmla="*/ 0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2"/>
                    </a:moveTo>
                    <a:lnTo>
                      <a:pt x="2" y="4"/>
                    </a:lnTo>
                    <a:lnTo>
                      <a:pt x="4" y="4"/>
                    </a:lnTo>
                    <a:lnTo>
                      <a:pt x="4"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1" name="Freeform 653"/>
              <p:cNvSpPr>
                <a:spLocks/>
              </p:cNvSpPr>
              <p:nvPr/>
            </p:nvSpPr>
            <p:spPr bwMode="auto">
              <a:xfrm>
                <a:off x="1217" y="3236"/>
                <a:ext cx="22" cy="20"/>
              </a:xfrm>
              <a:custGeom>
                <a:avLst/>
                <a:gdLst>
                  <a:gd name="T0" fmla="*/ 22 w 22"/>
                  <a:gd name="T1" fmla="*/ 0 h 20"/>
                  <a:gd name="T2" fmla="*/ 17 w 22"/>
                  <a:gd name="T3" fmla="*/ 0 h 20"/>
                  <a:gd name="T4" fmla="*/ 0 w 22"/>
                  <a:gd name="T5" fmla="*/ 18 h 20"/>
                  <a:gd name="T6" fmla="*/ 2 w 22"/>
                  <a:gd name="T7" fmla="*/ 20 h 20"/>
                  <a:gd name="T8" fmla="*/ 20 w 22"/>
                  <a:gd name="T9" fmla="*/ 2 h 20"/>
                  <a:gd name="T10" fmla="*/ 2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0"/>
                    </a:moveTo>
                    <a:lnTo>
                      <a:pt x="17" y="0"/>
                    </a:lnTo>
                    <a:lnTo>
                      <a:pt x="0" y="18"/>
                    </a:lnTo>
                    <a:lnTo>
                      <a:pt x="2" y="20"/>
                    </a:lnTo>
                    <a:lnTo>
                      <a:pt x="20" y="2"/>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2" name="Freeform 654"/>
              <p:cNvSpPr>
                <a:spLocks/>
              </p:cNvSpPr>
              <p:nvPr/>
            </p:nvSpPr>
            <p:spPr bwMode="auto">
              <a:xfrm>
                <a:off x="1203" y="3085"/>
                <a:ext cx="34" cy="34"/>
              </a:xfrm>
              <a:custGeom>
                <a:avLst/>
                <a:gdLst>
                  <a:gd name="T0" fmla="*/ 16 w 34"/>
                  <a:gd name="T1" fmla="*/ 34 h 34"/>
                  <a:gd name="T2" fmla="*/ 0 w 34"/>
                  <a:gd name="T3" fmla="*/ 14 h 34"/>
                  <a:gd name="T4" fmla="*/ 16 w 34"/>
                  <a:gd name="T5" fmla="*/ 0 h 34"/>
                  <a:gd name="T6" fmla="*/ 34 w 34"/>
                  <a:gd name="T7" fmla="*/ 14 h 34"/>
                  <a:gd name="T8" fmla="*/ 16 w 34"/>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4">
                    <a:moveTo>
                      <a:pt x="16" y="34"/>
                    </a:moveTo>
                    <a:lnTo>
                      <a:pt x="0" y="14"/>
                    </a:lnTo>
                    <a:lnTo>
                      <a:pt x="16" y="0"/>
                    </a:lnTo>
                    <a:lnTo>
                      <a:pt x="34" y="14"/>
                    </a:lnTo>
                    <a:lnTo>
                      <a:pt x="16"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3" name="Freeform 655"/>
              <p:cNvSpPr>
                <a:spLocks noEditPoints="1"/>
              </p:cNvSpPr>
              <p:nvPr/>
            </p:nvSpPr>
            <p:spPr bwMode="auto">
              <a:xfrm>
                <a:off x="1201" y="3081"/>
                <a:ext cx="36" cy="38"/>
              </a:xfrm>
              <a:custGeom>
                <a:avLst/>
                <a:gdLst>
                  <a:gd name="T0" fmla="*/ 20 w 36"/>
                  <a:gd name="T1" fmla="*/ 38 h 38"/>
                  <a:gd name="T2" fmla="*/ 18 w 36"/>
                  <a:gd name="T3" fmla="*/ 38 h 38"/>
                  <a:gd name="T4" fmla="*/ 0 w 36"/>
                  <a:gd name="T5" fmla="*/ 22 h 38"/>
                  <a:gd name="T6" fmla="*/ 0 w 36"/>
                  <a:gd name="T7" fmla="*/ 18 h 38"/>
                  <a:gd name="T8" fmla="*/ 18 w 36"/>
                  <a:gd name="T9" fmla="*/ 0 h 38"/>
                  <a:gd name="T10" fmla="*/ 20 w 36"/>
                  <a:gd name="T11" fmla="*/ 0 h 38"/>
                  <a:gd name="T12" fmla="*/ 36 w 36"/>
                  <a:gd name="T13" fmla="*/ 18 h 38"/>
                  <a:gd name="T14" fmla="*/ 36 w 36"/>
                  <a:gd name="T15" fmla="*/ 22 h 38"/>
                  <a:gd name="T16" fmla="*/ 20 w 36"/>
                  <a:gd name="T17" fmla="*/ 38 h 38"/>
                  <a:gd name="T18" fmla="*/ 36 w 36"/>
                  <a:gd name="T19" fmla="*/ 18 h 38"/>
                  <a:gd name="T20" fmla="*/ 36 w 36"/>
                  <a:gd name="T21" fmla="*/ 22 h 38"/>
                  <a:gd name="T22" fmla="*/ 18 w 36"/>
                  <a:gd name="T23" fmla="*/ 4 h 38"/>
                  <a:gd name="T24" fmla="*/ 20 w 36"/>
                  <a:gd name="T25" fmla="*/ 4 h 38"/>
                  <a:gd name="T26" fmla="*/ 2 w 36"/>
                  <a:gd name="T27" fmla="*/ 22 h 38"/>
                  <a:gd name="T28" fmla="*/ 2 w 36"/>
                  <a:gd name="T29" fmla="*/ 18 h 38"/>
                  <a:gd name="T30" fmla="*/ 20 w 36"/>
                  <a:gd name="T31" fmla="*/ 38 h 38"/>
                  <a:gd name="T32" fmla="*/ 18 w 36"/>
                  <a:gd name="T33" fmla="*/ 38 h 38"/>
                  <a:gd name="T34" fmla="*/ 36 w 36"/>
                  <a:gd name="T35" fmla="*/ 18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8">
                    <a:moveTo>
                      <a:pt x="20" y="38"/>
                    </a:moveTo>
                    <a:lnTo>
                      <a:pt x="18" y="38"/>
                    </a:lnTo>
                    <a:lnTo>
                      <a:pt x="0" y="22"/>
                    </a:lnTo>
                    <a:lnTo>
                      <a:pt x="0" y="18"/>
                    </a:lnTo>
                    <a:lnTo>
                      <a:pt x="18" y="0"/>
                    </a:lnTo>
                    <a:lnTo>
                      <a:pt x="20" y="0"/>
                    </a:lnTo>
                    <a:lnTo>
                      <a:pt x="36" y="18"/>
                    </a:lnTo>
                    <a:lnTo>
                      <a:pt x="36" y="22"/>
                    </a:lnTo>
                    <a:lnTo>
                      <a:pt x="20" y="38"/>
                    </a:lnTo>
                    <a:close/>
                    <a:moveTo>
                      <a:pt x="36" y="18"/>
                    </a:moveTo>
                    <a:lnTo>
                      <a:pt x="36" y="22"/>
                    </a:lnTo>
                    <a:lnTo>
                      <a:pt x="18" y="4"/>
                    </a:lnTo>
                    <a:lnTo>
                      <a:pt x="20" y="4"/>
                    </a:lnTo>
                    <a:lnTo>
                      <a:pt x="2" y="22"/>
                    </a:lnTo>
                    <a:lnTo>
                      <a:pt x="2" y="18"/>
                    </a:lnTo>
                    <a:lnTo>
                      <a:pt x="20" y="38"/>
                    </a:lnTo>
                    <a:lnTo>
                      <a:pt x="18" y="38"/>
                    </a:lnTo>
                    <a:lnTo>
                      <a:pt x="36"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4" name="Freeform 656"/>
              <p:cNvSpPr>
                <a:spLocks/>
              </p:cNvSpPr>
              <p:nvPr/>
            </p:nvSpPr>
            <p:spPr bwMode="auto">
              <a:xfrm>
                <a:off x="1217" y="3116"/>
                <a:ext cx="4" cy="3"/>
              </a:xfrm>
              <a:custGeom>
                <a:avLst/>
                <a:gdLst>
                  <a:gd name="T0" fmla="*/ 0 w 4"/>
                  <a:gd name="T1" fmla="*/ 3 h 3"/>
                  <a:gd name="T2" fmla="*/ 2 w 4"/>
                  <a:gd name="T3" fmla="*/ 3 h 3"/>
                  <a:gd name="T4" fmla="*/ 4 w 4"/>
                  <a:gd name="T5" fmla="*/ 3 h 3"/>
                  <a:gd name="T6" fmla="*/ 4 w 4"/>
                  <a:gd name="T7" fmla="*/ 0 h 3"/>
                  <a:gd name="T8" fmla="*/ 2 w 4"/>
                  <a:gd name="T9" fmla="*/ 0 h 3"/>
                  <a:gd name="T10" fmla="*/ 0 w 4"/>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0" y="3"/>
                    </a:moveTo>
                    <a:lnTo>
                      <a:pt x="2" y="3"/>
                    </a:lnTo>
                    <a:lnTo>
                      <a:pt x="4" y="3"/>
                    </a:lnTo>
                    <a:lnTo>
                      <a:pt x="4" y="0"/>
                    </a:lnTo>
                    <a:lnTo>
                      <a:pt x="2"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5" name="Freeform 657"/>
              <p:cNvSpPr>
                <a:spLocks/>
              </p:cNvSpPr>
              <p:nvPr/>
            </p:nvSpPr>
            <p:spPr bwMode="auto">
              <a:xfrm>
                <a:off x="1199" y="3101"/>
                <a:ext cx="20" cy="18"/>
              </a:xfrm>
              <a:custGeom>
                <a:avLst/>
                <a:gdLst>
                  <a:gd name="T0" fmla="*/ 0 w 20"/>
                  <a:gd name="T1" fmla="*/ 2 h 18"/>
                  <a:gd name="T2" fmla="*/ 0 w 20"/>
                  <a:gd name="T3" fmla="*/ 4 h 18"/>
                  <a:gd name="T4" fmla="*/ 18 w 20"/>
                  <a:gd name="T5" fmla="*/ 18 h 18"/>
                  <a:gd name="T6" fmla="*/ 20 w 20"/>
                  <a:gd name="T7" fmla="*/ 15 h 18"/>
                  <a:gd name="T8" fmla="*/ 2 w 20"/>
                  <a:gd name="T9" fmla="*/ 0 h 18"/>
                  <a:gd name="T10" fmla="*/ 0 w 20"/>
                  <a:gd name="T11" fmla="*/ 2 h 18"/>
                  <a:gd name="T12" fmla="*/ 0 w 20"/>
                  <a:gd name="T13" fmla="*/ 2 h 18"/>
                  <a:gd name="T14" fmla="*/ 0 w 20"/>
                  <a:gd name="T15" fmla="*/ 2 h 18"/>
                  <a:gd name="T16" fmla="*/ 0 w 20"/>
                  <a:gd name="T17" fmla="*/ 4 h 18"/>
                  <a:gd name="T18" fmla="*/ 0 w 20"/>
                  <a:gd name="T19" fmla="*/ 2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0" y="2"/>
                    </a:moveTo>
                    <a:lnTo>
                      <a:pt x="0" y="4"/>
                    </a:lnTo>
                    <a:lnTo>
                      <a:pt x="18" y="18"/>
                    </a:lnTo>
                    <a:lnTo>
                      <a:pt x="20" y="15"/>
                    </a:lnTo>
                    <a:lnTo>
                      <a:pt x="2" y="0"/>
                    </a:lnTo>
                    <a:lnTo>
                      <a:pt x="0" y="2"/>
                    </a:lnTo>
                    <a:lnTo>
                      <a:pt x="0"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6" name="Freeform 658"/>
              <p:cNvSpPr>
                <a:spLocks/>
              </p:cNvSpPr>
              <p:nvPr/>
            </p:nvSpPr>
            <p:spPr bwMode="auto">
              <a:xfrm>
                <a:off x="1199" y="3099"/>
                <a:ext cx="2" cy="4"/>
              </a:xfrm>
              <a:custGeom>
                <a:avLst/>
                <a:gdLst>
                  <a:gd name="T0" fmla="*/ 0 w 2"/>
                  <a:gd name="T1" fmla="*/ 0 h 4"/>
                  <a:gd name="T2" fmla="*/ 0 w 2"/>
                  <a:gd name="T3" fmla="*/ 0 h 4"/>
                  <a:gd name="T4" fmla="*/ 0 w 2"/>
                  <a:gd name="T5" fmla="*/ 4 h 4"/>
                  <a:gd name="T6" fmla="*/ 2 w 2"/>
                  <a:gd name="T7" fmla="*/ 4 h 4"/>
                  <a:gd name="T8" fmla="*/ 2 w 2"/>
                  <a:gd name="T9" fmla="*/ 0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lnTo>
                      <a:pt x="0" y="0"/>
                    </a:lnTo>
                    <a:lnTo>
                      <a:pt x="0" y="4"/>
                    </a:lnTo>
                    <a:lnTo>
                      <a:pt x="2" y="4"/>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7" name="Freeform 659"/>
              <p:cNvSpPr>
                <a:spLocks/>
              </p:cNvSpPr>
              <p:nvPr/>
            </p:nvSpPr>
            <p:spPr bwMode="auto">
              <a:xfrm>
                <a:off x="1201" y="3099"/>
                <a:ext cx="1" cy="2"/>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2"/>
                    </a:move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8" name="Freeform 660"/>
              <p:cNvSpPr>
                <a:spLocks/>
              </p:cNvSpPr>
              <p:nvPr/>
            </p:nvSpPr>
            <p:spPr bwMode="auto">
              <a:xfrm>
                <a:off x="1199" y="3081"/>
                <a:ext cx="20" cy="20"/>
              </a:xfrm>
              <a:custGeom>
                <a:avLst/>
                <a:gdLst>
                  <a:gd name="T0" fmla="*/ 20 w 20"/>
                  <a:gd name="T1" fmla="*/ 0 h 20"/>
                  <a:gd name="T2" fmla="*/ 18 w 20"/>
                  <a:gd name="T3" fmla="*/ 0 h 20"/>
                  <a:gd name="T4" fmla="*/ 0 w 20"/>
                  <a:gd name="T5" fmla="*/ 18 h 20"/>
                  <a:gd name="T6" fmla="*/ 2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8" y="0"/>
                    </a:lnTo>
                    <a:lnTo>
                      <a:pt x="0" y="18"/>
                    </a:lnTo>
                    <a:lnTo>
                      <a:pt x="2"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39" name="Freeform 661"/>
              <p:cNvSpPr>
                <a:spLocks/>
              </p:cNvSpPr>
              <p:nvPr/>
            </p:nvSpPr>
            <p:spPr bwMode="auto">
              <a:xfrm>
                <a:off x="1219" y="3081"/>
                <a:ext cx="4" cy="2"/>
              </a:xfrm>
              <a:custGeom>
                <a:avLst/>
                <a:gdLst>
                  <a:gd name="T0" fmla="*/ 4 w 4"/>
                  <a:gd name="T1" fmla="*/ 0 h 2"/>
                  <a:gd name="T2" fmla="*/ 2 w 4"/>
                  <a:gd name="T3" fmla="*/ 0 h 2"/>
                  <a:gd name="T4" fmla="*/ 0 w 4"/>
                  <a:gd name="T5" fmla="*/ 0 h 2"/>
                  <a:gd name="T6" fmla="*/ 0 w 4"/>
                  <a:gd name="T7" fmla="*/ 2 h 2"/>
                  <a:gd name="T8" fmla="*/ 2 w 4"/>
                  <a:gd name="T9" fmla="*/ 2 h 2"/>
                  <a:gd name="T10" fmla="*/ 4 w 4"/>
                  <a:gd name="T11" fmla="*/ 0 h 2"/>
                  <a:gd name="T12" fmla="*/ 4 w 4"/>
                  <a:gd name="T13" fmla="*/ 0 h 2"/>
                  <a:gd name="T14" fmla="*/ 4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0" y="0"/>
                    </a:lnTo>
                    <a:lnTo>
                      <a:pt x="0" y="2"/>
                    </a:lnTo>
                    <a:lnTo>
                      <a:pt x="2" y="2"/>
                    </a:lnTo>
                    <a:lnTo>
                      <a:pt x="4" y="0"/>
                    </a:lnTo>
                    <a:lnTo>
                      <a:pt x="2" y="0"/>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0" name="Freeform 662"/>
              <p:cNvSpPr>
                <a:spLocks/>
              </p:cNvSpPr>
              <p:nvPr/>
            </p:nvSpPr>
            <p:spPr bwMode="auto">
              <a:xfrm>
                <a:off x="1221" y="3081"/>
                <a:ext cx="18" cy="20"/>
              </a:xfrm>
              <a:custGeom>
                <a:avLst/>
                <a:gdLst>
                  <a:gd name="T0" fmla="*/ 18 w 18"/>
                  <a:gd name="T1" fmla="*/ 18 h 20"/>
                  <a:gd name="T2" fmla="*/ 16 w 18"/>
                  <a:gd name="T3" fmla="*/ 18 h 20"/>
                  <a:gd name="T4" fmla="*/ 2 w 18"/>
                  <a:gd name="T5" fmla="*/ 0 h 20"/>
                  <a:gd name="T6" fmla="*/ 0 w 18"/>
                  <a:gd name="T7" fmla="*/ 2 h 20"/>
                  <a:gd name="T8" fmla="*/ 13 w 18"/>
                  <a:gd name="T9" fmla="*/ 20 h 20"/>
                  <a:gd name="T10" fmla="*/ 18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18"/>
                    </a:moveTo>
                    <a:lnTo>
                      <a:pt x="16" y="18"/>
                    </a:lnTo>
                    <a:lnTo>
                      <a:pt x="2" y="0"/>
                    </a:lnTo>
                    <a:lnTo>
                      <a:pt x="0" y="2"/>
                    </a:lnTo>
                    <a:lnTo>
                      <a:pt x="13" y="20"/>
                    </a:lnTo>
                    <a:lnTo>
                      <a:pt x="18"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1" name="Freeform 663"/>
              <p:cNvSpPr>
                <a:spLocks/>
              </p:cNvSpPr>
              <p:nvPr/>
            </p:nvSpPr>
            <p:spPr bwMode="auto">
              <a:xfrm>
                <a:off x="1234" y="3099"/>
                <a:ext cx="3" cy="1"/>
              </a:xfrm>
              <a:custGeom>
                <a:avLst/>
                <a:gdLst>
                  <a:gd name="T0" fmla="*/ 0 w 3"/>
                  <a:gd name="T1" fmla="*/ 0 h 1"/>
                  <a:gd name="T2" fmla="*/ 3 w 3"/>
                  <a:gd name="T3" fmla="*/ 0 h 1"/>
                  <a:gd name="T4" fmla="*/ 3 w 3"/>
                  <a:gd name="T5" fmla="*/ 0 h 1"/>
                  <a:gd name="T6" fmla="*/ 3 w 3"/>
                  <a:gd name="T7" fmla="*/ 0 h 1"/>
                  <a:gd name="T8" fmla="*/ 3 w 3"/>
                  <a:gd name="T9" fmla="*/ 0 h 1"/>
                  <a:gd name="T10" fmla="*/ 0 w 3"/>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
                    <a:moveTo>
                      <a:pt x="0" y="0"/>
                    </a:move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2" name="Freeform 664"/>
              <p:cNvSpPr>
                <a:spLocks/>
              </p:cNvSpPr>
              <p:nvPr/>
            </p:nvSpPr>
            <p:spPr bwMode="auto">
              <a:xfrm>
                <a:off x="1234" y="3099"/>
                <a:ext cx="5" cy="6"/>
              </a:xfrm>
              <a:custGeom>
                <a:avLst/>
                <a:gdLst>
                  <a:gd name="T0" fmla="*/ 3 w 5"/>
                  <a:gd name="T1" fmla="*/ 6 h 6"/>
                  <a:gd name="T2" fmla="*/ 5 w 5"/>
                  <a:gd name="T3" fmla="*/ 4 h 6"/>
                  <a:gd name="T4" fmla="*/ 5 w 5"/>
                  <a:gd name="T5" fmla="*/ 0 h 6"/>
                  <a:gd name="T6" fmla="*/ 0 w 5"/>
                  <a:gd name="T7" fmla="*/ 0 h 6"/>
                  <a:gd name="T8" fmla="*/ 0 w 5"/>
                  <a:gd name="T9" fmla="*/ 4 h 6"/>
                  <a:gd name="T10" fmla="*/ 3 w 5"/>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6">
                    <a:moveTo>
                      <a:pt x="3" y="6"/>
                    </a:moveTo>
                    <a:lnTo>
                      <a:pt x="5" y="4"/>
                    </a:lnTo>
                    <a:lnTo>
                      <a:pt x="5" y="0"/>
                    </a:lnTo>
                    <a:lnTo>
                      <a:pt x="0" y="0"/>
                    </a:lnTo>
                    <a:lnTo>
                      <a:pt x="0" y="4"/>
                    </a:lnTo>
                    <a:lnTo>
                      <a:pt x="3"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3" name="Freeform 665"/>
              <p:cNvSpPr>
                <a:spLocks/>
              </p:cNvSpPr>
              <p:nvPr/>
            </p:nvSpPr>
            <p:spPr bwMode="auto">
              <a:xfrm>
                <a:off x="1221" y="3103"/>
                <a:ext cx="16" cy="16"/>
              </a:xfrm>
              <a:custGeom>
                <a:avLst/>
                <a:gdLst>
                  <a:gd name="T0" fmla="*/ 0 w 16"/>
                  <a:gd name="T1" fmla="*/ 16 h 16"/>
                  <a:gd name="T2" fmla="*/ 2 w 16"/>
                  <a:gd name="T3" fmla="*/ 16 h 16"/>
                  <a:gd name="T4" fmla="*/ 16 w 16"/>
                  <a:gd name="T5" fmla="*/ 2 h 16"/>
                  <a:gd name="T6" fmla="*/ 13 w 16"/>
                  <a:gd name="T7" fmla="*/ 0 h 16"/>
                  <a:gd name="T8" fmla="*/ 0 w 16"/>
                  <a:gd name="T9" fmla="*/ 13 h 16"/>
                  <a:gd name="T10" fmla="*/ 0 w 16"/>
                  <a:gd name="T11" fmla="*/ 1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16">
                    <a:moveTo>
                      <a:pt x="0" y="16"/>
                    </a:moveTo>
                    <a:lnTo>
                      <a:pt x="2" y="16"/>
                    </a:lnTo>
                    <a:lnTo>
                      <a:pt x="16" y="2"/>
                    </a:lnTo>
                    <a:lnTo>
                      <a:pt x="13" y="0"/>
                    </a:lnTo>
                    <a:lnTo>
                      <a:pt x="0" y="13"/>
                    </a:lnTo>
                    <a:lnTo>
                      <a:pt x="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4" name="Freeform 666"/>
              <p:cNvSpPr>
                <a:spLocks/>
              </p:cNvSpPr>
              <p:nvPr/>
            </p:nvSpPr>
            <p:spPr bwMode="auto">
              <a:xfrm>
                <a:off x="1234" y="3099"/>
                <a:ext cx="5" cy="6"/>
              </a:xfrm>
              <a:custGeom>
                <a:avLst/>
                <a:gdLst>
                  <a:gd name="T0" fmla="*/ 0 w 5"/>
                  <a:gd name="T1" fmla="*/ 6 h 6"/>
                  <a:gd name="T2" fmla="*/ 5 w 5"/>
                  <a:gd name="T3" fmla="*/ 4 h 6"/>
                  <a:gd name="T4" fmla="*/ 5 w 5"/>
                  <a:gd name="T5" fmla="*/ 0 h 6"/>
                  <a:gd name="T6" fmla="*/ 0 w 5"/>
                  <a:gd name="T7" fmla="*/ 0 h 6"/>
                  <a:gd name="T8" fmla="*/ 0 w 5"/>
                  <a:gd name="T9" fmla="*/ 4 h 6"/>
                  <a:gd name="T10" fmla="*/ 0 w 5"/>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6">
                    <a:moveTo>
                      <a:pt x="0" y="6"/>
                    </a:moveTo>
                    <a:lnTo>
                      <a:pt x="5" y="4"/>
                    </a:lnTo>
                    <a:lnTo>
                      <a:pt x="5" y="0"/>
                    </a:lnTo>
                    <a:lnTo>
                      <a:pt x="0" y="0"/>
                    </a:lnTo>
                    <a:lnTo>
                      <a:pt x="0" y="4"/>
                    </a:lnTo>
                    <a:lnTo>
                      <a:pt x="0"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5" name="Freeform 667"/>
              <p:cNvSpPr>
                <a:spLocks/>
              </p:cNvSpPr>
              <p:nvPr/>
            </p:nvSpPr>
            <p:spPr bwMode="auto">
              <a:xfrm>
                <a:off x="1217" y="3083"/>
                <a:ext cx="20" cy="22"/>
              </a:xfrm>
              <a:custGeom>
                <a:avLst/>
                <a:gdLst>
                  <a:gd name="T0" fmla="*/ 2 w 20"/>
                  <a:gd name="T1" fmla="*/ 0 h 22"/>
                  <a:gd name="T2" fmla="*/ 0 w 20"/>
                  <a:gd name="T3" fmla="*/ 5 h 22"/>
                  <a:gd name="T4" fmla="*/ 17 w 20"/>
                  <a:gd name="T5" fmla="*/ 22 h 22"/>
                  <a:gd name="T6" fmla="*/ 20 w 20"/>
                  <a:gd name="T7" fmla="*/ 20 h 22"/>
                  <a:gd name="T8" fmla="*/ 2 w 20"/>
                  <a:gd name="T9" fmla="*/ 0 h 22"/>
                  <a:gd name="T10" fmla="*/ 2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 y="0"/>
                    </a:moveTo>
                    <a:lnTo>
                      <a:pt x="0" y="5"/>
                    </a:lnTo>
                    <a:lnTo>
                      <a:pt x="17" y="22"/>
                    </a:lnTo>
                    <a:lnTo>
                      <a:pt x="20" y="2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6" name="Freeform 668"/>
              <p:cNvSpPr>
                <a:spLocks/>
              </p:cNvSpPr>
              <p:nvPr/>
            </p:nvSpPr>
            <p:spPr bwMode="auto">
              <a:xfrm>
                <a:off x="1219" y="3083"/>
                <a:ext cx="4" cy="5"/>
              </a:xfrm>
              <a:custGeom>
                <a:avLst/>
                <a:gdLst>
                  <a:gd name="T0" fmla="*/ 4 w 4"/>
                  <a:gd name="T1" fmla="*/ 5 h 5"/>
                  <a:gd name="T2" fmla="*/ 2 w 4"/>
                  <a:gd name="T3" fmla="*/ 0 h 5"/>
                  <a:gd name="T4" fmla="*/ 0 w 4"/>
                  <a:gd name="T5" fmla="*/ 0 h 5"/>
                  <a:gd name="T6" fmla="*/ 0 w 4"/>
                  <a:gd name="T7" fmla="*/ 5 h 5"/>
                  <a:gd name="T8" fmla="*/ 2 w 4"/>
                  <a:gd name="T9" fmla="*/ 5 h 5"/>
                  <a:gd name="T10" fmla="*/ 4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5"/>
                    </a:moveTo>
                    <a:lnTo>
                      <a:pt x="2" y="0"/>
                    </a:lnTo>
                    <a:lnTo>
                      <a:pt x="0" y="0"/>
                    </a:lnTo>
                    <a:lnTo>
                      <a:pt x="0" y="5"/>
                    </a:lnTo>
                    <a:lnTo>
                      <a:pt x="2" y="5"/>
                    </a:lnTo>
                    <a:lnTo>
                      <a:pt x="4"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7" name="Freeform 669"/>
              <p:cNvSpPr>
                <a:spLocks/>
              </p:cNvSpPr>
              <p:nvPr/>
            </p:nvSpPr>
            <p:spPr bwMode="auto">
              <a:xfrm>
                <a:off x="1201" y="3083"/>
                <a:ext cx="22" cy="22"/>
              </a:xfrm>
              <a:custGeom>
                <a:avLst/>
                <a:gdLst>
                  <a:gd name="T0" fmla="*/ 0 w 22"/>
                  <a:gd name="T1" fmla="*/ 20 h 22"/>
                  <a:gd name="T2" fmla="*/ 5 w 22"/>
                  <a:gd name="T3" fmla="*/ 22 h 22"/>
                  <a:gd name="T4" fmla="*/ 22 w 22"/>
                  <a:gd name="T5" fmla="*/ 5 h 22"/>
                  <a:gd name="T6" fmla="*/ 20 w 22"/>
                  <a:gd name="T7" fmla="*/ 0 h 22"/>
                  <a:gd name="T8" fmla="*/ 2 w 22"/>
                  <a:gd name="T9" fmla="*/ 20 h 22"/>
                  <a:gd name="T10" fmla="*/ 0 w 22"/>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0" y="20"/>
                    </a:moveTo>
                    <a:lnTo>
                      <a:pt x="5" y="22"/>
                    </a:lnTo>
                    <a:lnTo>
                      <a:pt x="22" y="5"/>
                    </a:lnTo>
                    <a:lnTo>
                      <a:pt x="20" y="0"/>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8" name="Freeform 670"/>
              <p:cNvSpPr>
                <a:spLocks/>
              </p:cNvSpPr>
              <p:nvPr/>
            </p:nvSpPr>
            <p:spPr bwMode="auto">
              <a:xfrm>
                <a:off x="1201" y="3099"/>
                <a:ext cx="5" cy="4"/>
              </a:xfrm>
              <a:custGeom>
                <a:avLst/>
                <a:gdLst>
                  <a:gd name="T0" fmla="*/ 5 w 5"/>
                  <a:gd name="T1" fmla="*/ 0 h 4"/>
                  <a:gd name="T2" fmla="*/ 0 w 5"/>
                  <a:gd name="T3" fmla="*/ 0 h 4"/>
                  <a:gd name="T4" fmla="*/ 0 w 5"/>
                  <a:gd name="T5" fmla="*/ 4 h 4"/>
                  <a:gd name="T6" fmla="*/ 5 w 5"/>
                  <a:gd name="T7" fmla="*/ 4 h 4"/>
                  <a:gd name="T8" fmla="*/ 5 w 5"/>
                  <a:gd name="T9" fmla="*/ 0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0" y="0"/>
                    </a:lnTo>
                    <a:lnTo>
                      <a:pt x="0" y="4"/>
                    </a:lnTo>
                    <a:lnTo>
                      <a:pt x="5" y="4"/>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49" name="Freeform 671"/>
              <p:cNvSpPr>
                <a:spLocks/>
              </p:cNvSpPr>
              <p:nvPr/>
            </p:nvSpPr>
            <p:spPr bwMode="auto">
              <a:xfrm>
                <a:off x="1203" y="3099"/>
                <a:ext cx="20" cy="20"/>
              </a:xfrm>
              <a:custGeom>
                <a:avLst/>
                <a:gdLst>
                  <a:gd name="T0" fmla="*/ 18 w 20"/>
                  <a:gd name="T1" fmla="*/ 20 h 20"/>
                  <a:gd name="T2" fmla="*/ 20 w 20"/>
                  <a:gd name="T3" fmla="*/ 17 h 20"/>
                  <a:gd name="T4" fmla="*/ 3 w 20"/>
                  <a:gd name="T5" fmla="*/ 0 h 20"/>
                  <a:gd name="T6" fmla="*/ 0 w 20"/>
                  <a:gd name="T7" fmla="*/ 2 h 20"/>
                  <a:gd name="T8" fmla="*/ 18 w 20"/>
                  <a:gd name="T9" fmla="*/ 20 h 20"/>
                  <a:gd name="T10" fmla="*/ 18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18" y="20"/>
                    </a:moveTo>
                    <a:lnTo>
                      <a:pt x="20" y="17"/>
                    </a:lnTo>
                    <a:lnTo>
                      <a:pt x="3" y="0"/>
                    </a:lnTo>
                    <a:lnTo>
                      <a:pt x="0" y="2"/>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0" name="Freeform 672"/>
              <p:cNvSpPr>
                <a:spLocks/>
              </p:cNvSpPr>
              <p:nvPr/>
            </p:nvSpPr>
            <p:spPr bwMode="auto">
              <a:xfrm>
                <a:off x="1217" y="3116"/>
                <a:ext cx="4" cy="3"/>
              </a:xfrm>
              <a:custGeom>
                <a:avLst/>
                <a:gdLst>
                  <a:gd name="T0" fmla="*/ 0 w 4"/>
                  <a:gd name="T1" fmla="*/ 0 h 3"/>
                  <a:gd name="T2" fmla="*/ 2 w 4"/>
                  <a:gd name="T3" fmla="*/ 3 h 3"/>
                  <a:gd name="T4" fmla="*/ 4 w 4"/>
                  <a:gd name="T5" fmla="*/ 3 h 3"/>
                  <a:gd name="T6" fmla="*/ 4 w 4"/>
                  <a:gd name="T7" fmla="*/ 0 h 3"/>
                  <a:gd name="T8" fmla="*/ 2 w 4"/>
                  <a:gd name="T9" fmla="*/ 0 h 3"/>
                  <a:gd name="T10" fmla="*/ 0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0" y="0"/>
                    </a:moveTo>
                    <a:lnTo>
                      <a:pt x="2" y="3"/>
                    </a:lnTo>
                    <a:lnTo>
                      <a:pt x="4" y="3"/>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1" name="Freeform 673"/>
              <p:cNvSpPr>
                <a:spLocks/>
              </p:cNvSpPr>
              <p:nvPr/>
            </p:nvSpPr>
            <p:spPr bwMode="auto">
              <a:xfrm>
                <a:off x="1217" y="3099"/>
                <a:ext cx="22" cy="20"/>
              </a:xfrm>
              <a:custGeom>
                <a:avLst/>
                <a:gdLst>
                  <a:gd name="T0" fmla="*/ 22 w 22"/>
                  <a:gd name="T1" fmla="*/ 0 h 20"/>
                  <a:gd name="T2" fmla="*/ 17 w 22"/>
                  <a:gd name="T3" fmla="*/ 0 h 20"/>
                  <a:gd name="T4" fmla="*/ 0 w 22"/>
                  <a:gd name="T5" fmla="*/ 17 h 20"/>
                  <a:gd name="T6" fmla="*/ 2 w 22"/>
                  <a:gd name="T7" fmla="*/ 20 h 20"/>
                  <a:gd name="T8" fmla="*/ 20 w 22"/>
                  <a:gd name="T9" fmla="*/ 2 h 20"/>
                  <a:gd name="T10" fmla="*/ 2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0"/>
                    </a:moveTo>
                    <a:lnTo>
                      <a:pt x="17" y="0"/>
                    </a:lnTo>
                    <a:lnTo>
                      <a:pt x="0" y="17"/>
                    </a:lnTo>
                    <a:lnTo>
                      <a:pt x="2" y="20"/>
                    </a:lnTo>
                    <a:lnTo>
                      <a:pt x="20" y="2"/>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2" name="Freeform 674"/>
              <p:cNvSpPr>
                <a:spLocks/>
              </p:cNvSpPr>
              <p:nvPr/>
            </p:nvSpPr>
            <p:spPr bwMode="auto">
              <a:xfrm>
                <a:off x="1276" y="3034"/>
                <a:ext cx="36" cy="36"/>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6">
                    <a:moveTo>
                      <a:pt x="18" y="36"/>
                    </a:moveTo>
                    <a:lnTo>
                      <a:pt x="0" y="18"/>
                    </a:lnTo>
                    <a:lnTo>
                      <a:pt x="18" y="0"/>
                    </a:lnTo>
                    <a:lnTo>
                      <a:pt x="36" y="18"/>
                    </a:lnTo>
                    <a:lnTo>
                      <a:pt x="18" y="36"/>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3" name="Freeform 675"/>
              <p:cNvSpPr>
                <a:spLocks noEditPoints="1"/>
              </p:cNvSpPr>
              <p:nvPr/>
            </p:nvSpPr>
            <p:spPr bwMode="auto">
              <a:xfrm>
                <a:off x="1276" y="3034"/>
                <a:ext cx="36" cy="36"/>
              </a:xfrm>
              <a:custGeom>
                <a:avLst/>
                <a:gdLst>
                  <a:gd name="T0" fmla="*/ 18 w 36"/>
                  <a:gd name="T1" fmla="*/ 36 h 36"/>
                  <a:gd name="T2" fmla="*/ 0 w 36"/>
                  <a:gd name="T3" fmla="*/ 18 h 36"/>
                  <a:gd name="T4" fmla="*/ 18 w 36"/>
                  <a:gd name="T5" fmla="*/ 0 h 36"/>
                  <a:gd name="T6" fmla="*/ 36 w 36"/>
                  <a:gd name="T7" fmla="*/ 18 h 36"/>
                  <a:gd name="T8" fmla="*/ 18 w 36"/>
                  <a:gd name="T9" fmla="*/ 36 h 36"/>
                  <a:gd name="T10" fmla="*/ 31 w 36"/>
                  <a:gd name="T11" fmla="*/ 18 h 36"/>
                  <a:gd name="T12" fmla="*/ 18 w 36"/>
                  <a:gd name="T13" fmla="*/ 5 h 36"/>
                  <a:gd name="T14" fmla="*/ 3 w 36"/>
                  <a:gd name="T15" fmla="*/ 18 h 36"/>
                  <a:gd name="T16" fmla="*/ 18 w 36"/>
                  <a:gd name="T17" fmla="*/ 34 h 36"/>
                  <a:gd name="T18" fmla="*/ 31 w 36"/>
                  <a:gd name="T19" fmla="*/ 18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36">
                    <a:moveTo>
                      <a:pt x="18" y="36"/>
                    </a:moveTo>
                    <a:lnTo>
                      <a:pt x="0" y="18"/>
                    </a:lnTo>
                    <a:lnTo>
                      <a:pt x="18" y="0"/>
                    </a:lnTo>
                    <a:lnTo>
                      <a:pt x="36" y="18"/>
                    </a:lnTo>
                    <a:lnTo>
                      <a:pt x="18" y="36"/>
                    </a:lnTo>
                    <a:close/>
                    <a:moveTo>
                      <a:pt x="31" y="18"/>
                    </a:moveTo>
                    <a:lnTo>
                      <a:pt x="18" y="5"/>
                    </a:lnTo>
                    <a:lnTo>
                      <a:pt x="3" y="18"/>
                    </a:lnTo>
                    <a:lnTo>
                      <a:pt x="18" y="34"/>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4" name="Freeform 676"/>
              <p:cNvSpPr>
                <a:spLocks/>
              </p:cNvSpPr>
              <p:nvPr/>
            </p:nvSpPr>
            <p:spPr bwMode="auto">
              <a:xfrm>
                <a:off x="1292" y="3070"/>
                <a:ext cx="2" cy="4"/>
              </a:xfrm>
              <a:custGeom>
                <a:avLst/>
                <a:gdLst>
                  <a:gd name="T0" fmla="*/ 2 w 2"/>
                  <a:gd name="T1" fmla="*/ 0 h 4"/>
                  <a:gd name="T2" fmla="*/ 2 w 2"/>
                  <a:gd name="T3" fmla="*/ 0 h 4"/>
                  <a:gd name="T4" fmla="*/ 2 w 2"/>
                  <a:gd name="T5" fmla="*/ 0 h 4"/>
                  <a:gd name="T6" fmla="*/ 2 w 2"/>
                  <a:gd name="T7" fmla="*/ 0 h 4"/>
                  <a:gd name="T8" fmla="*/ 2 w 2"/>
                  <a:gd name="T9" fmla="*/ 0 h 4"/>
                  <a:gd name="T10" fmla="*/ 2 w 2"/>
                  <a:gd name="T11" fmla="*/ 0 h 4"/>
                  <a:gd name="T12" fmla="*/ 0 w 2"/>
                  <a:gd name="T13" fmla="*/ 2 h 4"/>
                  <a:gd name="T14" fmla="*/ 2 w 2"/>
                  <a:gd name="T15" fmla="*/ 4 h 4"/>
                  <a:gd name="T16" fmla="*/ 2 w 2"/>
                  <a:gd name="T17" fmla="*/ 2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lnTo>
                      <a:pt x="2" y="0"/>
                    </a:lnTo>
                    <a:lnTo>
                      <a:pt x="0" y="2"/>
                    </a:lnTo>
                    <a:lnTo>
                      <a:pt x="2" y="4"/>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5" name="Freeform 677"/>
              <p:cNvSpPr>
                <a:spLocks/>
              </p:cNvSpPr>
              <p:nvPr/>
            </p:nvSpPr>
            <p:spPr bwMode="auto">
              <a:xfrm>
                <a:off x="1274" y="3052"/>
                <a:ext cx="20" cy="20"/>
              </a:xfrm>
              <a:custGeom>
                <a:avLst/>
                <a:gdLst>
                  <a:gd name="T0" fmla="*/ 0 w 20"/>
                  <a:gd name="T1" fmla="*/ 0 h 20"/>
                  <a:gd name="T2" fmla="*/ 0 w 20"/>
                  <a:gd name="T3" fmla="*/ 2 h 20"/>
                  <a:gd name="T4" fmla="*/ 18 w 20"/>
                  <a:gd name="T5" fmla="*/ 20 h 20"/>
                  <a:gd name="T6" fmla="*/ 20 w 20"/>
                  <a:gd name="T7" fmla="*/ 18 h 20"/>
                  <a:gd name="T8" fmla="*/ 2 w 20"/>
                  <a:gd name="T9" fmla="*/ 0 h 20"/>
                  <a:gd name="T10" fmla="*/ 0 w 20"/>
                  <a:gd name="T11" fmla="*/ 0 h 20"/>
                  <a:gd name="T12" fmla="*/ 0 w 20"/>
                  <a:gd name="T13" fmla="*/ 0 h 20"/>
                  <a:gd name="T14" fmla="*/ 0 w 20"/>
                  <a:gd name="T15" fmla="*/ 0 h 20"/>
                  <a:gd name="T16" fmla="*/ 0 w 20"/>
                  <a:gd name="T17" fmla="*/ 2 h 20"/>
                  <a:gd name="T18" fmla="*/ 0 w 20"/>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0" y="0"/>
                    </a:moveTo>
                    <a:lnTo>
                      <a:pt x="0" y="2"/>
                    </a:lnTo>
                    <a:lnTo>
                      <a:pt x="18" y="20"/>
                    </a:lnTo>
                    <a:lnTo>
                      <a:pt x="20" y="18"/>
                    </a:lnTo>
                    <a:lnTo>
                      <a:pt x="2"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6" name="Freeform 678"/>
              <p:cNvSpPr>
                <a:spLocks/>
              </p:cNvSpPr>
              <p:nvPr/>
            </p:nvSpPr>
            <p:spPr bwMode="auto">
              <a:xfrm>
                <a:off x="1274" y="3052"/>
                <a:ext cx="2" cy="2"/>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2 h 2"/>
                  <a:gd name="T12" fmla="*/ 0 w 2"/>
                  <a:gd name="T13" fmla="*/ 0 h 2"/>
                  <a:gd name="T14" fmla="*/ 0 w 2"/>
                  <a:gd name="T15" fmla="*/ 0 h 2"/>
                  <a:gd name="T16" fmla="*/ 0 w 2"/>
                  <a:gd name="T17" fmla="*/ 2 h 2"/>
                  <a:gd name="T18" fmla="*/ 2 w 2"/>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2"/>
                    </a:moveTo>
                    <a:lnTo>
                      <a:pt x="2" y="0"/>
                    </a:lnTo>
                    <a:lnTo>
                      <a:pt x="2" y="2"/>
                    </a:lnTo>
                    <a:lnTo>
                      <a:pt x="0" y="0"/>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7" name="Freeform 679"/>
              <p:cNvSpPr>
                <a:spLocks/>
              </p:cNvSpPr>
              <p:nvPr/>
            </p:nvSpPr>
            <p:spPr bwMode="auto">
              <a:xfrm>
                <a:off x="1274" y="3052"/>
                <a:ext cx="2" cy="2"/>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2 h 2"/>
                  <a:gd name="T12" fmla="*/ 0 w 2"/>
                  <a:gd name="T13" fmla="*/ 0 h 2"/>
                  <a:gd name="T14" fmla="*/ 0 w 2"/>
                  <a:gd name="T15" fmla="*/ 0 h 2"/>
                  <a:gd name="T16" fmla="*/ 0 w 2"/>
                  <a:gd name="T17" fmla="*/ 2 h 2"/>
                  <a:gd name="T18" fmla="*/ 2 w 2"/>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2"/>
                    </a:moveTo>
                    <a:lnTo>
                      <a:pt x="2" y="0"/>
                    </a:lnTo>
                    <a:lnTo>
                      <a:pt x="2" y="2"/>
                    </a:lnTo>
                    <a:lnTo>
                      <a:pt x="0" y="0"/>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8" name="Freeform 680"/>
              <p:cNvSpPr>
                <a:spLocks/>
              </p:cNvSpPr>
              <p:nvPr/>
            </p:nvSpPr>
            <p:spPr bwMode="auto">
              <a:xfrm>
                <a:off x="1274" y="3032"/>
                <a:ext cx="20" cy="22"/>
              </a:xfrm>
              <a:custGeom>
                <a:avLst/>
                <a:gdLst>
                  <a:gd name="T0" fmla="*/ 20 w 20"/>
                  <a:gd name="T1" fmla="*/ 2 h 22"/>
                  <a:gd name="T2" fmla="*/ 18 w 20"/>
                  <a:gd name="T3" fmla="*/ 2 h 22"/>
                  <a:gd name="T4" fmla="*/ 0 w 20"/>
                  <a:gd name="T5" fmla="*/ 20 h 22"/>
                  <a:gd name="T6" fmla="*/ 2 w 20"/>
                  <a:gd name="T7" fmla="*/ 22 h 22"/>
                  <a:gd name="T8" fmla="*/ 20 w 20"/>
                  <a:gd name="T9" fmla="*/ 5 h 22"/>
                  <a:gd name="T10" fmla="*/ 20 w 20"/>
                  <a:gd name="T11" fmla="*/ 2 h 22"/>
                  <a:gd name="T12" fmla="*/ 20 w 20"/>
                  <a:gd name="T13" fmla="*/ 2 h 22"/>
                  <a:gd name="T14" fmla="*/ 20 w 20"/>
                  <a:gd name="T15" fmla="*/ 0 h 22"/>
                  <a:gd name="T16" fmla="*/ 18 w 20"/>
                  <a:gd name="T17" fmla="*/ 2 h 22"/>
                  <a:gd name="T18" fmla="*/ 20 w 20"/>
                  <a:gd name="T19" fmla="*/ 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20" y="2"/>
                    </a:moveTo>
                    <a:lnTo>
                      <a:pt x="18" y="2"/>
                    </a:lnTo>
                    <a:lnTo>
                      <a:pt x="0" y="20"/>
                    </a:lnTo>
                    <a:lnTo>
                      <a:pt x="2" y="22"/>
                    </a:lnTo>
                    <a:lnTo>
                      <a:pt x="20" y="5"/>
                    </a:lnTo>
                    <a:lnTo>
                      <a:pt x="20" y="2"/>
                    </a:lnTo>
                    <a:lnTo>
                      <a:pt x="20" y="0"/>
                    </a:lnTo>
                    <a:lnTo>
                      <a:pt x="18"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59" name="Freeform 681"/>
              <p:cNvSpPr>
                <a:spLocks/>
              </p:cNvSpPr>
              <p:nvPr/>
            </p:nvSpPr>
            <p:spPr bwMode="auto">
              <a:xfrm>
                <a:off x="1292" y="3032"/>
                <a:ext cx="2" cy="5"/>
              </a:xfrm>
              <a:custGeom>
                <a:avLst/>
                <a:gdLst>
                  <a:gd name="T0" fmla="*/ 0 w 2"/>
                  <a:gd name="T1" fmla="*/ 5 h 5"/>
                  <a:gd name="T2" fmla="*/ 2 w 2"/>
                  <a:gd name="T3" fmla="*/ 2 h 5"/>
                  <a:gd name="T4" fmla="*/ 2 w 2"/>
                  <a:gd name="T5" fmla="*/ 2 h 5"/>
                  <a:gd name="T6" fmla="*/ 2 w 2"/>
                  <a:gd name="T7" fmla="*/ 2 h 5"/>
                  <a:gd name="T8" fmla="*/ 2 w 2"/>
                  <a:gd name="T9" fmla="*/ 2 h 5"/>
                  <a:gd name="T10" fmla="*/ 0 w 2"/>
                  <a:gd name="T11" fmla="*/ 5 h 5"/>
                  <a:gd name="T12" fmla="*/ 2 w 2"/>
                  <a:gd name="T13" fmla="*/ 2 h 5"/>
                  <a:gd name="T14" fmla="*/ 2 w 2"/>
                  <a:gd name="T15" fmla="*/ 0 h 5"/>
                  <a:gd name="T16" fmla="*/ 0 w 2"/>
                  <a:gd name="T17" fmla="*/ 2 h 5"/>
                  <a:gd name="T18" fmla="*/ 0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5"/>
                    </a:moveTo>
                    <a:lnTo>
                      <a:pt x="2" y="2"/>
                    </a:lnTo>
                    <a:lnTo>
                      <a:pt x="0" y="5"/>
                    </a:lnTo>
                    <a:lnTo>
                      <a:pt x="2" y="2"/>
                    </a:lnTo>
                    <a:lnTo>
                      <a:pt x="2" y="0"/>
                    </a:lnTo>
                    <a:lnTo>
                      <a:pt x="0" y="2"/>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0" name="Freeform 682"/>
              <p:cNvSpPr>
                <a:spLocks/>
              </p:cNvSpPr>
              <p:nvPr/>
            </p:nvSpPr>
            <p:spPr bwMode="auto">
              <a:xfrm>
                <a:off x="1292" y="3034"/>
                <a:ext cx="22" cy="20"/>
              </a:xfrm>
              <a:custGeom>
                <a:avLst/>
                <a:gdLst>
                  <a:gd name="T0" fmla="*/ 20 w 22"/>
                  <a:gd name="T1" fmla="*/ 20 h 20"/>
                  <a:gd name="T2" fmla="*/ 20 w 22"/>
                  <a:gd name="T3" fmla="*/ 18 h 20"/>
                  <a:gd name="T4" fmla="*/ 2 w 22"/>
                  <a:gd name="T5" fmla="*/ 0 h 20"/>
                  <a:gd name="T6" fmla="*/ 0 w 22"/>
                  <a:gd name="T7" fmla="*/ 3 h 20"/>
                  <a:gd name="T8" fmla="*/ 18 w 22"/>
                  <a:gd name="T9" fmla="*/ 20 h 20"/>
                  <a:gd name="T10" fmla="*/ 20 w 22"/>
                  <a:gd name="T11" fmla="*/ 20 h 20"/>
                  <a:gd name="T12" fmla="*/ 20 w 22"/>
                  <a:gd name="T13" fmla="*/ 20 h 20"/>
                  <a:gd name="T14" fmla="*/ 22 w 22"/>
                  <a:gd name="T15" fmla="*/ 18 h 20"/>
                  <a:gd name="T16" fmla="*/ 20 w 22"/>
                  <a:gd name="T17" fmla="*/ 18 h 20"/>
                  <a:gd name="T18" fmla="*/ 20 w 22"/>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0" y="20"/>
                    </a:moveTo>
                    <a:lnTo>
                      <a:pt x="20" y="18"/>
                    </a:lnTo>
                    <a:lnTo>
                      <a:pt x="2" y="0"/>
                    </a:lnTo>
                    <a:lnTo>
                      <a:pt x="0" y="3"/>
                    </a:lnTo>
                    <a:lnTo>
                      <a:pt x="18" y="20"/>
                    </a:lnTo>
                    <a:lnTo>
                      <a:pt x="20" y="20"/>
                    </a:lnTo>
                    <a:lnTo>
                      <a:pt x="22" y="18"/>
                    </a:lnTo>
                    <a:lnTo>
                      <a:pt x="20" y="18"/>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1" name="Freeform 683"/>
              <p:cNvSpPr>
                <a:spLocks/>
              </p:cNvSpPr>
              <p:nvPr/>
            </p:nvSpPr>
            <p:spPr bwMode="auto">
              <a:xfrm>
                <a:off x="1310" y="3052"/>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2 w 4"/>
                  <a:gd name="T13" fmla="*/ 2 h 2"/>
                  <a:gd name="T14" fmla="*/ 4 w 4"/>
                  <a:gd name="T15" fmla="*/ 0 h 2"/>
                  <a:gd name="T16" fmla="*/ 2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2" y="2"/>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2" name="Freeform 684"/>
              <p:cNvSpPr>
                <a:spLocks/>
              </p:cNvSpPr>
              <p:nvPr/>
            </p:nvSpPr>
            <p:spPr bwMode="auto">
              <a:xfrm>
                <a:off x="1310" y="3052"/>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2 w 4"/>
                  <a:gd name="T13" fmla="*/ 2 h 2"/>
                  <a:gd name="T14" fmla="*/ 4 w 4"/>
                  <a:gd name="T15" fmla="*/ 0 h 2"/>
                  <a:gd name="T16" fmla="*/ 2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2" y="2"/>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3" name="Freeform 685"/>
              <p:cNvSpPr>
                <a:spLocks/>
              </p:cNvSpPr>
              <p:nvPr/>
            </p:nvSpPr>
            <p:spPr bwMode="auto">
              <a:xfrm>
                <a:off x="1292" y="3052"/>
                <a:ext cx="20" cy="22"/>
              </a:xfrm>
              <a:custGeom>
                <a:avLst/>
                <a:gdLst>
                  <a:gd name="T0" fmla="*/ 0 w 20"/>
                  <a:gd name="T1" fmla="*/ 20 h 22"/>
                  <a:gd name="T2" fmla="*/ 2 w 20"/>
                  <a:gd name="T3" fmla="*/ 20 h 22"/>
                  <a:gd name="T4" fmla="*/ 20 w 20"/>
                  <a:gd name="T5" fmla="*/ 2 h 22"/>
                  <a:gd name="T6" fmla="*/ 18 w 20"/>
                  <a:gd name="T7" fmla="*/ 0 h 22"/>
                  <a:gd name="T8" fmla="*/ 0 w 20"/>
                  <a:gd name="T9" fmla="*/ 18 h 22"/>
                  <a:gd name="T10" fmla="*/ 0 w 20"/>
                  <a:gd name="T11" fmla="*/ 20 h 22"/>
                  <a:gd name="T12" fmla="*/ 0 w 20"/>
                  <a:gd name="T13" fmla="*/ 20 h 22"/>
                  <a:gd name="T14" fmla="*/ 2 w 20"/>
                  <a:gd name="T15" fmla="*/ 22 h 22"/>
                  <a:gd name="T16" fmla="*/ 2 w 20"/>
                  <a:gd name="T17" fmla="*/ 20 h 22"/>
                  <a:gd name="T18" fmla="*/ 0 w 20"/>
                  <a:gd name="T19" fmla="*/ 2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0" y="20"/>
                    </a:moveTo>
                    <a:lnTo>
                      <a:pt x="2" y="20"/>
                    </a:lnTo>
                    <a:lnTo>
                      <a:pt x="20" y="2"/>
                    </a:lnTo>
                    <a:lnTo>
                      <a:pt x="18" y="0"/>
                    </a:lnTo>
                    <a:lnTo>
                      <a:pt x="0" y="18"/>
                    </a:lnTo>
                    <a:lnTo>
                      <a:pt x="0" y="20"/>
                    </a:lnTo>
                    <a:lnTo>
                      <a:pt x="2" y="22"/>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4" name="Freeform 686"/>
              <p:cNvSpPr>
                <a:spLocks/>
              </p:cNvSpPr>
              <p:nvPr/>
            </p:nvSpPr>
            <p:spPr bwMode="auto">
              <a:xfrm>
                <a:off x="1307" y="3052"/>
                <a:ext cx="3" cy="2"/>
              </a:xfrm>
              <a:custGeom>
                <a:avLst/>
                <a:gdLst>
                  <a:gd name="T0" fmla="*/ 3 w 3"/>
                  <a:gd name="T1" fmla="*/ 0 h 2"/>
                  <a:gd name="T2" fmla="*/ 0 w 3"/>
                  <a:gd name="T3" fmla="*/ 0 h 2"/>
                  <a:gd name="T4" fmla="*/ 0 w 3"/>
                  <a:gd name="T5" fmla="*/ 0 h 2"/>
                  <a:gd name="T6" fmla="*/ 0 w 3"/>
                  <a:gd name="T7" fmla="*/ 0 h 2"/>
                  <a:gd name="T8" fmla="*/ 0 w 3"/>
                  <a:gd name="T9" fmla="*/ 0 h 2"/>
                  <a:gd name="T10" fmla="*/ 3 w 3"/>
                  <a:gd name="T11" fmla="*/ 0 h 2"/>
                  <a:gd name="T12" fmla="*/ 3 w 3"/>
                  <a:gd name="T13" fmla="*/ 2 h 2"/>
                  <a:gd name="T14" fmla="*/ 3 w 3"/>
                  <a:gd name="T15" fmla="*/ 0 h 2"/>
                  <a:gd name="T16" fmla="*/ 3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3" y="0"/>
                    </a:moveTo>
                    <a:lnTo>
                      <a:pt x="0" y="0"/>
                    </a:lnTo>
                    <a:lnTo>
                      <a:pt x="3" y="0"/>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5" name="Freeform 687"/>
              <p:cNvSpPr>
                <a:spLocks/>
              </p:cNvSpPr>
              <p:nvPr/>
            </p:nvSpPr>
            <p:spPr bwMode="auto">
              <a:xfrm>
                <a:off x="1292" y="3037"/>
                <a:ext cx="18" cy="17"/>
              </a:xfrm>
              <a:custGeom>
                <a:avLst/>
                <a:gdLst>
                  <a:gd name="T0" fmla="*/ 0 w 18"/>
                  <a:gd name="T1" fmla="*/ 0 h 17"/>
                  <a:gd name="T2" fmla="*/ 0 w 18"/>
                  <a:gd name="T3" fmla="*/ 2 h 17"/>
                  <a:gd name="T4" fmla="*/ 15 w 18"/>
                  <a:gd name="T5" fmla="*/ 17 h 17"/>
                  <a:gd name="T6" fmla="*/ 18 w 18"/>
                  <a:gd name="T7" fmla="*/ 15 h 17"/>
                  <a:gd name="T8" fmla="*/ 2 w 18"/>
                  <a:gd name="T9" fmla="*/ 0 h 17"/>
                  <a:gd name="T10" fmla="*/ 0 w 18"/>
                  <a:gd name="T11" fmla="*/ 0 h 17"/>
                  <a:gd name="T12" fmla="*/ 2 w 18"/>
                  <a:gd name="T13" fmla="*/ 0 h 17"/>
                  <a:gd name="T14" fmla="*/ 2 w 18"/>
                  <a:gd name="T15" fmla="*/ 0 h 17"/>
                  <a:gd name="T16" fmla="*/ 0 w 18"/>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7">
                    <a:moveTo>
                      <a:pt x="0" y="0"/>
                    </a:moveTo>
                    <a:lnTo>
                      <a:pt x="0" y="2"/>
                    </a:lnTo>
                    <a:lnTo>
                      <a:pt x="15" y="17"/>
                    </a:lnTo>
                    <a:lnTo>
                      <a:pt x="18" y="15"/>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6" name="Freeform 688"/>
              <p:cNvSpPr>
                <a:spLocks/>
              </p:cNvSpPr>
              <p:nvPr/>
            </p:nvSpPr>
            <p:spPr bwMode="auto">
              <a:xfrm>
                <a:off x="1292" y="3037"/>
                <a:ext cx="2" cy="2"/>
              </a:xfrm>
              <a:custGeom>
                <a:avLst/>
                <a:gdLst>
                  <a:gd name="T0" fmla="*/ 0 w 2"/>
                  <a:gd name="T1" fmla="*/ 0 h 2"/>
                  <a:gd name="T2" fmla="*/ 2 w 2"/>
                  <a:gd name="T3" fmla="*/ 2 h 2"/>
                  <a:gd name="T4" fmla="*/ 2 w 2"/>
                  <a:gd name="T5" fmla="*/ 2 h 2"/>
                  <a:gd name="T6" fmla="*/ 2 w 2"/>
                  <a:gd name="T7" fmla="*/ 2 h 2"/>
                  <a:gd name="T8" fmla="*/ 2 w 2"/>
                  <a:gd name="T9" fmla="*/ 2 h 2"/>
                  <a:gd name="T10" fmla="*/ 0 w 2"/>
                  <a:gd name="T11" fmla="*/ 0 h 2"/>
                  <a:gd name="T12" fmla="*/ 2 w 2"/>
                  <a:gd name="T13" fmla="*/ 0 h 2"/>
                  <a:gd name="T14" fmla="*/ 2 w 2"/>
                  <a:gd name="T15" fmla="*/ 0 h 2"/>
                  <a:gd name="T16" fmla="*/ 0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0"/>
                    </a:moveTo>
                    <a:lnTo>
                      <a:pt x="2" y="2"/>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7" name="Freeform 689"/>
              <p:cNvSpPr>
                <a:spLocks/>
              </p:cNvSpPr>
              <p:nvPr/>
            </p:nvSpPr>
            <p:spPr bwMode="auto">
              <a:xfrm>
                <a:off x="1276" y="3037"/>
                <a:ext cx="18" cy="17"/>
              </a:xfrm>
              <a:custGeom>
                <a:avLst/>
                <a:gdLst>
                  <a:gd name="T0" fmla="*/ 3 w 18"/>
                  <a:gd name="T1" fmla="*/ 17 h 17"/>
                  <a:gd name="T2" fmla="*/ 5 w 18"/>
                  <a:gd name="T3" fmla="*/ 17 h 17"/>
                  <a:gd name="T4" fmla="*/ 18 w 18"/>
                  <a:gd name="T5" fmla="*/ 2 h 17"/>
                  <a:gd name="T6" fmla="*/ 16 w 18"/>
                  <a:gd name="T7" fmla="*/ 0 h 17"/>
                  <a:gd name="T8" fmla="*/ 3 w 18"/>
                  <a:gd name="T9" fmla="*/ 15 h 17"/>
                  <a:gd name="T10" fmla="*/ 3 w 18"/>
                  <a:gd name="T11" fmla="*/ 17 h 17"/>
                  <a:gd name="T12" fmla="*/ 3 w 18"/>
                  <a:gd name="T13" fmla="*/ 15 h 17"/>
                  <a:gd name="T14" fmla="*/ 0 w 18"/>
                  <a:gd name="T15" fmla="*/ 15 h 17"/>
                  <a:gd name="T16" fmla="*/ 3 w 18"/>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7">
                    <a:moveTo>
                      <a:pt x="3" y="17"/>
                    </a:moveTo>
                    <a:lnTo>
                      <a:pt x="5" y="17"/>
                    </a:lnTo>
                    <a:lnTo>
                      <a:pt x="18" y="2"/>
                    </a:lnTo>
                    <a:lnTo>
                      <a:pt x="16" y="0"/>
                    </a:lnTo>
                    <a:lnTo>
                      <a:pt x="3" y="15"/>
                    </a:lnTo>
                    <a:lnTo>
                      <a:pt x="3" y="17"/>
                    </a:lnTo>
                    <a:lnTo>
                      <a:pt x="3" y="15"/>
                    </a:lnTo>
                    <a:lnTo>
                      <a:pt x="0" y="15"/>
                    </a:lnTo>
                    <a:lnTo>
                      <a:pt x="3"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8" name="Freeform 690"/>
              <p:cNvSpPr>
                <a:spLocks/>
              </p:cNvSpPr>
              <p:nvPr/>
            </p:nvSpPr>
            <p:spPr bwMode="auto">
              <a:xfrm>
                <a:off x="1276" y="3052"/>
                <a:ext cx="3" cy="2"/>
              </a:xfrm>
              <a:custGeom>
                <a:avLst/>
                <a:gdLst>
                  <a:gd name="T0" fmla="*/ 3 w 3"/>
                  <a:gd name="T1" fmla="*/ 2 h 2"/>
                  <a:gd name="T2" fmla="*/ 3 w 3"/>
                  <a:gd name="T3" fmla="*/ 0 h 2"/>
                  <a:gd name="T4" fmla="*/ 3 w 3"/>
                  <a:gd name="T5" fmla="*/ 0 h 2"/>
                  <a:gd name="T6" fmla="*/ 3 w 3"/>
                  <a:gd name="T7" fmla="*/ 0 h 2"/>
                  <a:gd name="T8" fmla="*/ 3 w 3"/>
                  <a:gd name="T9" fmla="*/ 0 h 2"/>
                  <a:gd name="T10" fmla="*/ 3 w 3"/>
                  <a:gd name="T11" fmla="*/ 2 h 2"/>
                  <a:gd name="T12" fmla="*/ 3 w 3"/>
                  <a:gd name="T13" fmla="*/ 0 h 2"/>
                  <a:gd name="T14" fmla="*/ 0 w 3"/>
                  <a:gd name="T15" fmla="*/ 0 h 2"/>
                  <a:gd name="T16" fmla="*/ 3 w 3"/>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3" y="2"/>
                    </a:moveTo>
                    <a:lnTo>
                      <a:pt x="3" y="0"/>
                    </a:lnTo>
                    <a:lnTo>
                      <a:pt x="3" y="2"/>
                    </a:lnTo>
                    <a:lnTo>
                      <a:pt x="3" y="0"/>
                    </a:lnTo>
                    <a:lnTo>
                      <a:pt x="0" y="0"/>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69" name="Freeform 691"/>
              <p:cNvSpPr>
                <a:spLocks/>
              </p:cNvSpPr>
              <p:nvPr/>
            </p:nvSpPr>
            <p:spPr bwMode="auto">
              <a:xfrm>
                <a:off x="1279" y="3052"/>
                <a:ext cx="15" cy="18"/>
              </a:xfrm>
              <a:custGeom>
                <a:avLst/>
                <a:gdLst>
                  <a:gd name="T0" fmla="*/ 15 w 15"/>
                  <a:gd name="T1" fmla="*/ 16 h 18"/>
                  <a:gd name="T2" fmla="*/ 15 w 15"/>
                  <a:gd name="T3" fmla="*/ 13 h 18"/>
                  <a:gd name="T4" fmla="*/ 2 w 15"/>
                  <a:gd name="T5" fmla="*/ 0 h 18"/>
                  <a:gd name="T6" fmla="*/ 0 w 15"/>
                  <a:gd name="T7" fmla="*/ 2 h 18"/>
                  <a:gd name="T8" fmla="*/ 13 w 15"/>
                  <a:gd name="T9" fmla="*/ 16 h 18"/>
                  <a:gd name="T10" fmla="*/ 15 w 15"/>
                  <a:gd name="T11" fmla="*/ 16 h 18"/>
                  <a:gd name="T12" fmla="*/ 13 w 15"/>
                  <a:gd name="T13" fmla="*/ 16 h 18"/>
                  <a:gd name="T14" fmla="*/ 15 w 15"/>
                  <a:gd name="T15" fmla="*/ 18 h 18"/>
                  <a:gd name="T16" fmla="*/ 15 w 15"/>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18">
                    <a:moveTo>
                      <a:pt x="15" y="16"/>
                    </a:moveTo>
                    <a:lnTo>
                      <a:pt x="15" y="13"/>
                    </a:lnTo>
                    <a:lnTo>
                      <a:pt x="2" y="0"/>
                    </a:lnTo>
                    <a:lnTo>
                      <a:pt x="0" y="2"/>
                    </a:lnTo>
                    <a:lnTo>
                      <a:pt x="13" y="16"/>
                    </a:lnTo>
                    <a:lnTo>
                      <a:pt x="15" y="16"/>
                    </a:lnTo>
                    <a:lnTo>
                      <a:pt x="13" y="16"/>
                    </a:lnTo>
                    <a:lnTo>
                      <a:pt x="15" y="18"/>
                    </a:lnTo>
                    <a:lnTo>
                      <a:pt x="15"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0" name="Freeform 692"/>
              <p:cNvSpPr>
                <a:spLocks/>
              </p:cNvSpPr>
              <p:nvPr/>
            </p:nvSpPr>
            <p:spPr bwMode="auto">
              <a:xfrm>
                <a:off x="1292" y="3068"/>
                <a:ext cx="2" cy="2"/>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0 w 2"/>
                  <a:gd name="T13" fmla="*/ 0 h 2"/>
                  <a:gd name="T14" fmla="*/ 2 w 2"/>
                  <a:gd name="T15" fmla="*/ 2 h 2"/>
                  <a:gd name="T16" fmla="*/ 2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0"/>
                    </a:moveTo>
                    <a:lnTo>
                      <a:pt x="2" y="0"/>
                    </a:lnTo>
                    <a:lnTo>
                      <a:pt x="0" y="0"/>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1" name="Freeform 693"/>
              <p:cNvSpPr>
                <a:spLocks/>
              </p:cNvSpPr>
              <p:nvPr/>
            </p:nvSpPr>
            <p:spPr bwMode="auto">
              <a:xfrm>
                <a:off x="1292" y="3052"/>
                <a:ext cx="18" cy="16"/>
              </a:xfrm>
              <a:custGeom>
                <a:avLst/>
                <a:gdLst>
                  <a:gd name="T0" fmla="*/ 18 w 18"/>
                  <a:gd name="T1" fmla="*/ 0 h 16"/>
                  <a:gd name="T2" fmla="*/ 15 w 18"/>
                  <a:gd name="T3" fmla="*/ 0 h 16"/>
                  <a:gd name="T4" fmla="*/ 0 w 18"/>
                  <a:gd name="T5" fmla="*/ 13 h 16"/>
                  <a:gd name="T6" fmla="*/ 2 w 18"/>
                  <a:gd name="T7" fmla="*/ 16 h 16"/>
                  <a:gd name="T8" fmla="*/ 18 w 18"/>
                  <a:gd name="T9" fmla="*/ 2 h 16"/>
                  <a:gd name="T10" fmla="*/ 18 w 18"/>
                  <a:gd name="T11" fmla="*/ 0 h 16"/>
                  <a:gd name="T12" fmla="*/ 18 w 18"/>
                  <a:gd name="T13" fmla="*/ 2 h 16"/>
                  <a:gd name="T14" fmla="*/ 18 w 18"/>
                  <a:gd name="T15" fmla="*/ 0 h 16"/>
                  <a:gd name="T16" fmla="*/ 18 w 18"/>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6">
                    <a:moveTo>
                      <a:pt x="18" y="0"/>
                    </a:moveTo>
                    <a:lnTo>
                      <a:pt x="15" y="0"/>
                    </a:lnTo>
                    <a:lnTo>
                      <a:pt x="0" y="13"/>
                    </a:lnTo>
                    <a:lnTo>
                      <a:pt x="2" y="16"/>
                    </a:lnTo>
                    <a:lnTo>
                      <a:pt x="18" y="2"/>
                    </a:lnTo>
                    <a:lnTo>
                      <a:pt x="18" y="0"/>
                    </a:lnTo>
                    <a:lnTo>
                      <a:pt x="18"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2" name="Freeform 694"/>
              <p:cNvSpPr>
                <a:spLocks/>
              </p:cNvSpPr>
              <p:nvPr/>
            </p:nvSpPr>
            <p:spPr bwMode="auto">
              <a:xfrm>
                <a:off x="1276" y="3150"/>
                <a:ext cx="36" cy="33"/>
              </a:xfrm>
              <a:custGeom>
                <a:avLst/>
                <a:gdLst>
                  <a:gd name="T0" fmla="*/ 18 w 36"/>
                  <a:gd name="T1" fmla="*/ 33 h 33"/>
                  <a:gd name="T2" fmla="*/ 0 w 36"/>
                  <a:gd name="T3" fmla="*/ 17 h 33"/>
                  <a:gd name="T4" fmla="*/ 18 w 36"/>
                  <a:gd name="T5" fmla="*/ 0 h 33"/>
                  <a:gd name="T6" fmla="*/ 36 w 36"/>
                  <a:gd name="T7" fmla="*/ 17 h 33"/>
                  <a:gd name="T8" fmla="*/ 18 w 36"/>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3">
                    <a:moveTo>
                      <a:pt x="18" y="33"/>
                    </a:moveTo>
                    <a:lnTo>
                      <a:pt x="0" y="17"/>
                    </a:lnTo>
                    <a:lnTo>
                      <a:pt x="18" y="0"/>
                    </a:lnTo>
                    <a:lnTo>
                      <a:pt x="36" y="17"/>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3" name="Freeform 695"/>
              <p:cNvSpPr>
                <a:spLocks noEditPoints="1"/>
              </p:cNvSpPr>
              <p:nvPr/>
            </p:nvSpPr>
            <p:spPr bwMode="auto">
              <a:xfrm>
                <a:off x="1276" y="3150"/>
                <a:ext cx="36" cy="35"/>
              </a:xfrm>
              <a:custGeom>
                <a:avLst/>
                <a:gdLst>
                  <a:gd name="T0" fmla="*/ 18 w 36"/>
                  <a:gd name="T1" fmla="*/ 35 h 35"/>
                  <a:gd name="T2" fmla="*/ 0 w 36"/>
                  <a:gd name="T3" fmla="*/ 17 h 35"/>
                  <a:gd name="T4" fmla="*/ 0 w 36"/>
                  <a:gd name="T5" fmla="*/ 15 h 35"/>
                  <a:gd name="T6" fmla="*/ 18 w 36"/>
                  <a:gd name="T7" fmla="*/ 0 h 35"/>
                  <a:gd name="T8" fmla="*/ 36 w 36"/>
                  <a:gd name="T9" fmla="*/ 15 h 35"/>
                  <a:gd name="T10" fmla="*/ 36 w 36"/>
                  <a:gd name="T11" fmla="*/ 17 h 35"/>
                  <a:gd name="T12" fmla="*/ 18 w 36"/>
                  <a:gd name="T13" fmla="*/ 35 h 35"/>
                  <a:gd name="T14" fmla="*/ 31 w 36"/>
                  <a:gd name="T15" fmla="*/ 15 h 35"/>
                  <a:gd name="T16" fmla="*/ 31 w 36"/>
                  <a:gd name="T17" fmla="*/ 17 h 35"/>
                  <a:gd name="T18" fmla="*/ 18 w 36"/>
                  <a:gd name="T19" fmla="*/ 4 h 35"/>
                  <a:gd name="T20" fmla="*/ 3 w 36"/>
                  <a:gd name="T21" fmla="*/ 17 h 35"/>
                  <a:gd name="T22" fmla="*/ 3 w 36"/>
                  <a:gd name="T23" fmla="*/ 15 h 35"/>
                  <a:gd name="T24" fmla="*/ 18 w 36"/>
                  <a:gd name="T25" fmla="*/ 33 h 35"/>
                  <a:gd name="T26" fmla="*/ 31 w 36"/>
                  <a:gd name="T27" fmla="*/ 15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5">
                    <a:moveTo>
                      <a:pt x="18" y="35"/>
                    </a:moveTo>
                    <a:lnTo>
                      <a:pt x="0" y="17"/>
                    </a:lnTo>
                    <a:lnTo>
                      <a:pt x="0" y="15"/>
                    </a:lnTo>
                    <a:lnTo>
                      <a:pt x="18" y="0"/>
                    </a:lnTo>
                    <a:lnTo>
                      <a:pt x="36" y="15"/>
                    </a:lnTo>
                    <a:lnTo>
                      <a:pt x="36" y="17"/>
                    </a:lnTo>
                    <a:lnTo>
                      <a:pt x="18" y="35"/>
                    </a:lnTo>
                    <a:close/>
                    <a:moveTo>
                      <a:pt x="31" y="15"/>
                    </a:moveTo>
                    <a:lnTo>
                      <a:pt x="31" y="17"/>
                    </a:lnTo>
                    <a:lnTo>
                      <a:pt x="18" y="4"/>
                    </a:lnTo>
                    <a:lnTo>
                      <a:pt x="3" y="17"/>
                    </a:lnTo>
                    <a:lnTo>
                      <a:pt x="3" y="15"/>
                    </a:lnTo>
                    <a:lnTo>
                      <a:pt x="18" y="33"/>
                    </a:lnTo>
                    <a:lnTo>
                      <a:pt x="31"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4" name="Freeform 696"/>
              <p:cNvSpPr>
                <a:spLocks/>
              </p:cNvSpPr>
              <p:nvPr/>
            </p:nvSpPr>
            <p:spPr bwMode="auto">
              <a:xfrm>
                <a:off x="1292" y="3185"/>
                <a:ext cx="2" cy="5"/>
              </a:xfrm>
              <a:custGeom>
                <a:avLst/>
                <a:gdLst>
                  <a:gd name="T0" fmla="*/ 2 w 2"/>
                  <a:gd name="T1" fmla="*/ 0 h 5"/>
                  <a:gd name="T2" fmla="*/ 2 w 2"/>
                  <a:gd name="T3" fmla="*/ 0 h 5"/>
                  <a:gd name="T4" fmla="*/ 2 w 2"/>
                  <a:gd name="T5" fmla="*/ 0 h 5"/>
                  <a:gd name="T6" fmla="*/ 2 w 2"/>
                  <a:gd name="T7" fmla="*/ 0 h 5"/>
                  <a:gd name="T8" fmla="*/ 2 w 2"/>
                  <a:gd name="T9" fmla="*/ 0 h 5"/>
                  <a:gd name="T10" fmla="*/ 2 w 2"/>
                  <a:gd name="T11" fmla="*/ 0 h 5"/>
                  <a:gd name="T12" fmla="*/ 0 w 2"/>
                  <a:gd name="T13" fmla="*/ 2 h 5"/>
                  <a:gd name="T14" fmla="*/ 2 w 2"/>
                  <a:gd name="T15" fmla="*/ 5 h 5"/>
                  <a:gd name="T16" fmla="*/ 2 w 2"/>
                  <a:gd name="T17" fmla="*/ 2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0"/>
                    </a:moveTo>
                    <a:lnTo>
                      <a:pt x="2" y="0"/>
                    </a:lnTo>
                    <a:lnTo>
                      <a:pt x="0" y="2"/>
                    </a:lnTo>
                    <a:lnTo>
                      <a:pt x="2" y="5"/>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5" name="Freeform 697"/>
              <p:cNvSpPr>
                <a:spLocks/>
              </p:cNvSpPr>
              <p:nvPr/>
            </p:nvSpPr>
            <p:spPr bwMode="auto">
              <a:xfrm>
                <a:off x="1274" y="3167"/>
                <a:ext cx="20" cy="20"/>
              </a:xfrm>
              <a:custGeom>
                <a:avLst/>
                <a:gdLst>
                  <a:gd name="T0" fmla="*/ 0 w 20"/>
                  <a:gd name="T1" fmla="*/ 0 h 20"/>
                  <a:gd name="T2" fmla="*/ 0 w 20"/>
                  <a:gd name="T3" fmla="*/ 3 h 20"/>
                  <a:gd name="T4" fmla="*/ 18 w 20"/>
                  <a:gd name="T5" fmla="*/ 20 h 20"/>
                  <a:gd name="T6" fmla="*/ 20 w 20"/>
                  <a:gd name="T7" fmla="*/ 18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3"/>
                    </a:lnTo>
                    <a:lnTo>
                      <a:pt x="18" y="20"/>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6" name="Freeform 698"/>
              <p:cNvSpPr>
                <a:spLocks/>
              </p:cNvSpPr>
              <p:nvPr/>
            </p:nvSpPr>
            <p:spPr bwMode="auto">
              <a:xfrm>
                <a:off x="1276" y="3167"/>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7" name="Freeform 699"/>
              <p:cNvSpPr>
                <a:spLocks/>
              </p:cNvSpPr>
              <p:nvPr/>
            </p:nvSpPr>
            <p:spPr bwMode="auto">
              <a:xfrm>
                <a:off x="1274" y="3163"/>
                <a:ext cx="2" cy="4"/>
              </a:xfrm>
              <a:custGeom>
                <a:avLst/>
                <a:gdLst>
                  <a:gd name="T0" fmla="*/ 0 w 2"/>
                  <a:gd name="T1" fmla="*/ 0 h 4"/>
                  <a:gd name="T2" fmla="*/ 0 w 2"/>
                  <a:gd name="T3" fmla="*/ 2 h 4"/>
                  <a:gd name="T4" fmla="*/ 0 w 2"/>
                  <a:gd name="T5" fmla="*/ 4 h 4"/>
                  <a:gd name="T6" fmla="*/ 2 w 2"/>
                  <a:gd name="T7" fmla="*/ 4 h 4"/>
                  <a:gd name="T8" fmla="*/ 2 w 2"/>
                  <a:gd name="T9" fmla="*/ 2 h 4"/>
                  <a:gd name="T10" fmla="*/ 0 w 2"/>
                  <a:gd name="T11" fmla="*/ 0 h 4"/>
                  <a:gd name="T12" fmla="*/ 0 w 2"/>
                  <a:gd name="T13" fmla="*/ 0 h 4"/>
                  <a:gd name="T14" fmla="*/ 0 w 2"/>
                  <a:gd name="T15" fmla="*/ 0 h 4"/>
                  <a:gd name="T16" fmla="*/ 0 w 2"/>
                  <a:gd name="T17" fmla="*/ 2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0"/>
                    </a:moveTo>
                    <a:lnTo>
                      <a:pt x="0" y="2"/>
                    </a:lnTo>
                    <a:lnTo>
                      <a:pt x="0" y="4"/>
                    </a:lnTo>
                    <a:lnTo>
                      <a:pt x="2" y="4"/>
                    </a:lnTo>
                    <a:lnTo>
                      <a:pt x="2"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8" name="Freeform 700"/>
              <p:cNvSpPr>
                <a:spLocks/>
              </p:cNvSpPr>
              <p:nvPr/>
            </p:nvSpPr>
            <p:spPr bwMode="auto">
              <a:xfrm>
                <a:off x="1274" y="3147"/>
                <a:ext cx="20" cy="18"/>
              </a:xfrm>
              <a:custGeom>
                <a:avLst/>
                <a:gdLst>
                  <a:gd name="T0" fmla="*/ 20 w 20"/>
                  <a:gd name="T1" fmla="*/ 3 h 18"/>
                  <a:gd name="T2" fmla="*/ 18 w 20"/>
                  <a:gd name="T3" fmla="*/ 3 h 18"/>
                  <a:gd name="T4" fmla="*/ 0 w 20"/>
                  <a:gd name="T5" fmla="*/ 16 h 18"/>
                  <a:gd name="T6" fmla="*/ 2 w 20"/>
                  <a:gd name="T7" fmla="*/ 18 h 18"/>
                  <a:gd name="T8" fmla="*/ 20 w 20"/>
                  <a:gd name="T9" fmla="*/ 5 h 18"/>
                  <a:gd name="T10" fmla="*/ 20 w 20"/>
                  <a:gd name="T11" fmla="*/ 3 h 18"/>
                  <a:gd name="T12" fmla="*/ 20 w 20"/>
                  <a:gd name="T13" fmla="*/ 3 h 18"/>
                  <a:gd name="T14" fmla="*/ 20 w 20"/>
                  <a:gd name="T15" fmla="*/ 0 h 18"/>
                  <a:gd name="T16" fmla="*/ 18 w 20"/>
                  <a:gd name="T17" fmla="*/ 3 h 18"/>
                  <a:gd name="T18" fmla="*/ 20 w 20"/>
                  <a:gd name="T19" fmla="*/ 3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3"/>
                    </a:moveTo>
                    <a:lnTo>
                      <a:pt x="18" y="3"/>
                    </a:lnTo>
                    <a:lnTo>
                      <a:pt x="0" y="16"/>
                    </a:lnTo>
                    <a:lnTo>
                      <a:pt x="2" y="18"/>
                    </a:lnTo>
                    <a:lnTo>
                      <a:pt x="20" y="5"/>
                    </a:lnTo>
                    <a:lnTo>
                      <a:pt x="20" y="3"/>
                    </a:lnTo>
                    <a:lnTo>
                      <a:pt x="20" y="0"/>
                    </a:lnTo>
                    <a:lnTo>
                      <a:pt x="18" y="3"/>
                    </a:lnTo>
                    <a:lnTo>
                      <a:pt x="2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79" name="Freeform 701"/>
              <p:cNvSpPr>
                <a:spLocks/>
              </p:cNvSpPr>
              <p:nvPr/>
            </p:nvSpPr>
            <p:spPr bwMode="auto">
              <a:xfrm>
                <a:off x="1292" y="3147"/>
                <a:ext cx="2" cy="5"/>
              </a:xfrm>
              <a:custGeom>
                <a:avLst/>
                <a:gdLst>
                  <a:gd name="T0" fmla="*/ 0 w 2"/>
                  <a:gd name="T1" fmla="*/ 5 h 5"/>
                  <a:gd name="T2" fmla="*/ 2 w 2"/>
                  <a:gd name="T3" fmla="*/ 3 h 5"/>
                  <a:gd name="T4" fmla="*/ 2 w 2"/>
                  <a:gd name="T5" fmla="*/ 3 h 5"/>
                  <a:gd name="T6" fmla="*/ 2 w 2"/>
                  <a:gd name="T7" fmla="*/ 3 h 5"/>
                  <a:gd name="T8" fmla="*/ 2 w 2"/>
                  <a:gd name="T9" fmla="*/ 3 h 5"/>
                  <a:gd name="T10" fmla="*/ 0 w 2"/>
                  <a:gd name="T11" fmla="*/ 5 h 5"/>
                  <a:gd name="T12" fmla="*/ 2 w 2"/>
                  <a:gd name="T13" fmla="*/ 3 h 5"/>
                  <a:gd name="T14" fmla="*/ 2 w 2"/>
                  <a:gd name="T15" fmla="*/ 0 h 5"/>
                  <a:gd name="T16" fmla="*/ 0 w 2"/>
                  <a:gd name="T17" fmla="*/ 3 h 5"/>
                  <a:gd name="T18" fmla="*/ 0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5"/>
                    </a:moveTo>
                    <a:lnTo>
                      <a:pt x="2" y="3"/>
                    </a:lnTo>
                    <a:lnTo>
                      <a:pt x="0" y="5"/>
                    </a:lnTo>
                    <a:lnTo>
                      <a:pt x="2" y="3"/>
                    </a:lnTo>
                    <a:lnTo>
                      <a:pt x="2"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0" name="Freeform 702"/>
              <p:cNvSpPr>
                <a:spLocks/>
              </p:cNvSpPr>
              <p:nvPr/>
            </p:nvSpPr>
            <p:spPr bwMode="auto">
              <a:xfrm>
                <a:off x="1292" y="3150"/>
                <a:ext cx="22" cy="15"/>
              </a:xfrm>
              <a:custGeom>
                <a:avLst/>
                <a:gdLst>
                  <a:gd name="T0" fmla="*/ 22 w 22"/>
                  <a:gd name="T1" fmla="*/ 15 h 15"/>
                  <a:gd name="T2" fmla="*/ 20 w 22"/>
                  <a:gd name="T3" fmla="*/ 13 h 15"/>
                  <a:gd name="T4" fmla="*/ 2 w 22"/>
                  <a:gd name="T5" fmla="*/ 0 h 15"/>
                  <a:gd name="T6" fmla="*/ 0 w 22"/>
                  <a:gd name="T7" fmla="*/ 2 h 15"/>
                  <a:gd name="T8" fmla="*/ 18 w 22"/>
                  <a:gd name="T9" fmla="*/ 15 h 15"/>
                  <a:gd name="T10" fmla="*/ 22 w 22"/>
                  <a:gd name="T11" fmla="*/ 15 h 15"/>
                  <a:gd name="T12" fmla="*/ 22 w 22"/>
                  <a:gd name="T13" fmla="*/ 15 h 15"/>
                  <a:gd name="T14" fmla="*/ 22 w 22"/>
                  <a:gd name="T15" fmla="*/ 13 h 15"/>
                  <a:gd name="T16" fmla="*/ 20 w 22"/>
                  <a:gd name="T17" fmla="*/ 13 h 15"/>
                  <a:gd name="T18" fmla="*/ 22 w 22"/>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5">
                    <a:moveTo>
                      <a:pt x="22" y="15"/>
                    </a:moveTo>
                    <a:lnTo>
                      <a:pt x="20" y="13"/>
                    </a:lnTo>
                    <a:lnTo>
                      <a:pt x="2" y="0"/>
                    </a:lnTo>
                    <a:lnTo>
                      <a:pt x="0" y="2"/>
                    </a:lnTo>
                    <a:lnTo>
                      <a:pt x="18" y="15"/>
                    </a:lnTo>
                    <a:lnTo>
                      <a:pt x="22" y="15"/>
                    </a:lnTo>
                    <a:lnTo>
                      <a:pt x="22" y="13"/>
                    </a:lnTo>
                    <a:lnTo>
                      <a:pt x="20" y="13"/>
                    </a:lnTo>
                    <a:lnTo>
                      <a:pt x="22"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1" name="Freeform 703"/>
              <p:cNvSpPr>
                <a:spLocks/>
              </p:cNvSpPr>
              <p:nvPr/>
            </p:nvSpPr>
            <p:spPr bwMode="auto">
              <a:xfrm>
                <a:off x="1310" y="3165"/>
                <a:ext cx="4" cy="5"/>
              </a:xfrm>
              <a:custGeom>
                <a:avLst/>
                <a:gdLst>
                  <a:gd name="T0" fmla="*/ 2 w 4"/>
                  <a:gd name="T1" fmla="*/ 5 h 5"/>
                  <a:gd name="T2" fmla="*/ 4 w 4"/>
                  <a:gd name="T3" fmla="*/ 2 h 5"/>
                  <a:gd name="T4" fmla="*/ 4 w 4"/>
                  <a:gd name="T5" fmla="*/ 0 h 5"/>
                  <a:gd name="T6" fmla="*/ 0 w 4"/>
                  <a:gd name="T7" fmla="*/ 0 h 5"/>
                  <a:gd name="T8" fmla="*/ 0 w 4"/>
                  <a:gd name="T9" fmla="*/ 2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2"/>
                    </a:lnTo>
                    <a:lnTo>
                      <a:pt x="4" y="0"/>
                    </a:lnTo>
                    <a:lnTo>
                      <a:pt x="0" y="0"/>
                    </a:lnTo>
                    <a:lnTo>
                      <a:pt x="0" y="2"/>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2" name="Freeform 704"/>
              <p:cNvSpPr>
                <a:spLocks/>
              </p:cNvSpPr>
              <p:nvPr/>
            </p:nvSpPr>
            <p:spPr bwMode="auto">
              <a:xfrm>
                <a:off x="1310" y="3167"/>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3" name="Freeform 705"/>
              <p:cNvSpPr>
                <a:spLocks/>
              </p:cNvSpPr>
              <p:nvPr/>
            </p:nvSpPr>
            <p:spPr bwMode="auto">
              <a:xfrm>
                <a:off x="1292" y="3167"/>
                <a:ext cx="20" cy="23"/>
              </a:xfrm>
              <a:custGeom>
                <a:avLst/>
                <a:gdLst>
                  <a:gd name="T0" fmla="*/ 0 w 20"/>
                  <a:gd name="T1" fmla="*/ 20 h 23"/>
                  <a:gd name="T2" fmla="*/ 2 w 20"/>
                  <a:gd name="T3" fmla="*/ 20 h 23"/>
                  <a:gd name="T4" fmla="*/ 20 w 20"/>
                  <a:gd name="T5" fmla="*/ 3 h 23"/>
                  <a:gd name="T6" fmla="*/ 18 w 20"/>
                  <a:gd name="T7" fmla="*/ 0 h 23"/>
                  <a:gd name="T8" fmla="*/ 0 w 20"/>
                  <a:gd name="T9" fmla="*/ 18 h 23"/>
                  <a:gd name="T10" fmla="*/ 0 w 20"/>
                  <a:gd name="T11" fmla="*/ 20 h 23"/>
                  <a:gd name="T12" fmla="*/ 0 w 20"/>
                  <a:gd name="T13" fmla="*/ 20 h 23"/>
                  <a:gd name="T14" fmla="*/ 2 w 20"/>
                  <a:gd name="T15" fmla="*/ 23 h 23"/>
                  <a:gd name="T16" fmla="*/ 2 w 20"/>
                  <a:gd name="T17" fmla="*/ 20 h 23"/>
                  <a:gd name="T18" fmla="*/ 0 w 20"/>
                  <a:gd name="T19" fmla="*/ 2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3">
                    <a:moveTo>
                      <a:pt x="0" y="20"/>
                    </a:moveTo>
                    <a:lnTo>
                      <a:pt x="2" y="20"/>
                    </a:lnTo>
                    <a:lnTo>
                      <a:pt x="20" y="3"/>
                    </a:lnTo>
                    <a:lnTo>
                      <a:pt x="18" y="0"/>
                    </a:lnTo>
                    <a:lnTo>
                      <a:pt x="0" y="18"/>
                    </a:lnTo>
                    <a:lnTo>
                      <a:pt x="0" y="20"/>
                    </a:lnTo>
                    <a:lnTo>
                      <a:pt x="2" y="23"/>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4" name="Freeform 706"/>
              <p:cNvSpPr>
                <a:spLocks/>
              </p:cNvSpPr>
              <p:nvPr/>
            </p:nvSpPr>
            <p:spPr bwMode="auto">
              <a:xfrm>
                <a:off x="1305" y="3165"/>
                <a:ext cx="5" cy="5"/>
              </a:xfrm>
              <a:custGeom>
                <a:avLst/>
                <a:gdLst>
                  <a:gd name="T0" fmla="*/ 2 w 5"/>
                  <a:gd name="T1" fmla="*/ 5 h 5"/>
                  <a:gd name="T2" fmla="*/ 5 w 5"/>
                  <a:gd name="T3" fmla="*/ 2 h 5"/>
                  <a:gd name="T4" fmla="*/ 5 w 5"/>
                  <a:gd name="T5" fmla="*/ 0 h 5"/>
                  <a:gd name="T6" fmla="*/ 0 w 5"/>
                  <a:gd name="T7" fmla="*/ 0 h 5"/>
                  <a:gd name="T8" fmla="*/ 0 w 5"/>
                  <a:gd name="T9" fmla="*/ 2 h 5"/>
                  <a:gd name="T10" fmla="*/ 2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2" y="5"/>
                    </a:moveTo>
                    <a:lnTo>
                      <a:pt x="5" y="2"/>
                    </a:lnTo>
                    <a:lnTo>
                      <a:pt x="5" y="0"/>
                    </a:lnTo>
                    <a:lnTo>
                      <a:pt x="0" y="0"/>
                    </a:lnTo>
                    <a:lnTo>
                      <a:pt x="0" y="2"/>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5" name="Freeform 707"/>
              <p:cNvSpPr>
                <a:spLocks/>
              </p:cNvSpPr>
              <p:nvPr/>
            </p:nvSpPr>
            <p:spPr bwMode="auto">
              <a:xfrm>
                <a:off x="1292" y="3152"/>
                <a:ext cx="18" cy="18"/>
              </a:xfrm>
              <a:custGeom>
                <a:avLst/>
                <a:gdLst>
                  <a:gd name="T0" fmla="*/ 0 w 18"/>
                  <a:gd name="T1" fmla="*/ 0 h 18"/>
                  <a:gd name="T2" fmla="*/ 0 w 18"/>
                  <a:gd name="T3" fmla="*/ 2 h 18"/>
                  <a:gd name="T4" fmla="*/ 15 w 18"/>
                  <a:gd name="T5" fmla="*/ 18 h 18"/>
                  <a:gd name="T6" fmla="*/ 18 w 18"/>
                  <a:gd name="T7" fmla="*/ 15 h 18"/>
                  <a:gd name="T8" fmla="*/ 2 w 18"/>
                  <a:gd name="T9" fmla="*/ 0 h 18"/>
                  <a:gd name="T10" fmla="*/ 0 w 18"/>
                  <a:gd name="T11" fmla="*/ 0 h 18"/>
                  <a:gd name="T12" fmla="*/ 2 w 18"/>
                  <a:gd name="T13" fmla="*/ 0 h 18"/>
                  <a:gd name="T14" fmla="*/ 2 w 18"/>
                  <a:gd name="T15" fmla="*/ 0 h 18"/>
                  <a:gd name="T16" fmla="*/ 0 w 18"/>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8">
                    <a:moveTo>
                      <a:pt x="0" y="0"/>
                    </a:moveTo>
                    <a:lnTo>
                      <a:pt x="0" y="2"/>
                    </a:lnTo>
                    <a:lnTo>
                      <a:pt x="15" y="18"/>
                    </a:lnTo>
                    <a:lnTo>
                      <a:pt x="18" y="15"/>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6" name="Freeform 708"/>
              <p:cNvSpPr>
                <a:spLocks/>
              </p:cNvSpPr>
              <p:nvPr/>
            </p:nvSpPr>
            <p:spPr bwMode="auto">
              <a:xfrm>
                <a:off x="1292" y="3152"/>
                <a:ext cx="2" cy="2"/>
              </a:xfrm>
              <a:custGeom>
                <a:avLst/>
                <a:gdLst>
                  <a:gd name="T0" fmla="*/ 0 w 2"/>
                  <a:gd name="T1" fmla="*/ 0 h 2"/>
                  <a:gd name="T2" fmla="*/ 2 w 2"/>
                  <a:gd name="T3" fmla="*/ 2 h 2"/>
                  <a:gd name="T4" fmla="*/ 2 w 2"/>
                  <a:gd name="T5" fmla="*/ 2 h 2"/>
                  <a:gd name="T6" fmla="*/ 2 w 2"/>
                  <a:gd name="T7" fmla="*/ 2 h 2"/>
                  <a:gd name="T8" fmla="*/ 2 w 2"/>
                  <a:gd name="T9" fmla="*/ 2 h 2"/>
                  <a:gd name="T10" fmla="*/ 0 w 2"/>
                  <a:gd name="T11" fmla="*/ 0 h 2"/>
                  <a:gd name="T12" fmla="*/ 2 w 2"/>
                  <a:gd name="T13" fmla="*/ 0 h 2"/>
                  <a:gd name="T14" fmla="*/ 2 w 2"/>
                  <a:gd name="T15" fmla="*/ 0 h 2"/>
                  <a:gd name="T16" fmla="*/ 0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0"/>
                    </a:moveTo>
                    <a:lnTo>
                      <a:pt x="2" y="2"/>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7" name="Freeform 709"/>
              <p:cNvSpPr>
                <a:spLocks/>
              </p:cNvSpPr>
              <p:nvPr/>
            </p:nvSpPr>
            <p:spPr bwMode="auto">
              <a:xfrm>
                <a:off x="1276" y="3152"/>
                <a:ext cx="18" cy="18"/>
              </a:xfrm>
              <a:custGeom>
                <a:avLst/>
                <a:gdLst>
                  <a:gd name="T0" fmla="*/ 0 w 18"/>
                  <a:gd name="T1" fmla="*/ 15 h 18"/>
                  <a:gd name="T2" fmla="*/ 5 w 18"/>
                  <a:gd name="T3" fmla="*/ 18 h 18"/>
                  <a:gd name="T4" fmla="*/ 18 w 18"/>
                  <a:gd name="T5" fmla="*/ 2 h 18"/>
                  <a:gd name="T6" fmla="*/ 16 w 18"/>
                  <a:gd name="T7" fmla="*/ 0 h 18"/>
                  <a:gd name="T8" fmla="*/ 3 w 18"/>
                  <a:gd name="T9" fmla="*/ 15 h 18"/>
                  <a:gd name="T10" fmla="*/ 0 w 18"/>
                  <a:gd name="T11" fmla="*/ 15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0" y="15"/>
                    </a:moveTo>
                    <a:lnTo>
                      <a:pt x="5" y="18"/>
                    </a:lnTo>
                    <a:lnTo>
                      <a:pt x="18" y="2"/>
                    </a:lnTo>
                    <a:lnTo>
                      <a:pt x="16" y="0"/>
                    </a:lnTo>
                    <a:lnTo>
                      <a:pt x="3" y="15"/>
                    </a:lnTo>
                    <a:lnTo>
                      <a:pt x="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8" name="Freeform 710"/>
              <p:cNvSpPr>
                <a:spLocks/>
              </p:cNvSpPr>
              <p:nvPr/>
            </p:nvSpPr>
            <p:spPr bwMode="auto">
              <a:xfrm>
                <a:off x="1276" y="3163"/>
                <a:ext cx="5" cy="4"/>
              </a:xfrm>
              <a:custGeom>
                <a:avLst/>
                <a:gdLst>
                  <a:gd name="T0" fmla="*/ 5 w 5"/>
                  <a:gd name="T1" fmla="*/ 0 h 4"/>
                  <a:gd name="T2" fmla="*/ 0 w 5"/>
                  <a:gd name="T3" fmla="*/ 2 h 4"/>
                  <a:gd name="T4" fmla="*/ 0 w 5"/>
                  <a:gd name="T5" fmla="*/ 4 h 4"/>
                  <a:gd name="T6" fmla="*/ 5 w 5"/>
                  <a:gd name="T7" fmla="*/ 4 h 4"/>
                  <a:gd name="T8" fmla="*/ 5 w 5"/>
                  <a:gd name="T9" fmla="*/ 2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0" y="2"/>
                    </a:lnTo>
                    <a:lnTo>
                      <a:pt x="0" y="4"/>
                    </a:lnTo>
                    <a:lnTo>
                      <a:pt x="5" y="4"/>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89" name="Freeform 711"/>
              <p:cNvSpPr>
                <a:spLocks/>
              </p:cNvSpPr>
              <p:nvPr/>
            </p:nvSpPr>
            <p:spPr bwMode="auto">
              <a:xfrm>
                <a:off x="1279" y="3163"/>
                <a:ext cx="15" cy="22"/>
              </a:xfrm>
              <a:custGeom>
                <a:avLst/>
                <a:gdLst>
                  <a:gd name="T0" fmla="*/ 15 w 15"/>
                  <a:gd name="T1" fmla="*/ 20 h 22"/>
                  <a:gd name="T2" fmla="*/ 15 w 15"/>
                  <a:gd name="T3" fmla="*/ 18 h 22"/>
                  <a:gd name="T4" fmla="*/ 2 w 15"/>
                  <a:gd name="T5" fmla="*/ 0 h 22"/>
                  <a:gd name="T6" fmla="*/ 0 w 15"/>
                  <a:gd name="T7" fmla="*/ 2 h 22"/>
                  <a:gd name="T8" fmla="*/ 13 w 15"/>
                  <a:gd name="T9" fmla="*/ 20 h 22"/>
                  <a:gd name="T10" fmla="*/ 15 w 15"/>
                  <a:gd name="T11" fmla="*/ 20 h 22"/>
                  <a:gd name="T12" fmla="*/ 13 w 15"/>
                  <a:gd name="T13" fmla="*/ 20 h 22"/>
                  <a:gd name="T14" fmla="*/ 15 w 15"/>
                  <a:gd name="T15" fmla="*/ 22 h 22"/>
                  <a:gd name="T16" fmla="*/ 15 w 15"/>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2">
                    <a:moveTo>
                      <a:pt x="15" y="20"/>
                    </a:moveTo>
                    <a:lnTo>
                      <a:pt x="15" y="18"/>
                    </a:lnTo>
                    <a:lnTo>
                      <a:pt x="2" y="0"/>
                    </a:lnTo>
                    <a:lnTo>
                      <a:pt x="0" y="2"/>
                    </a:lnTo>
                    <a:lnTo>
                      <a:pt x="13" y="20"/>
                    </a:lnTo>
                    <a:lnTo>
                      <a:pt x="15" y="20"/>
                    </a:lnTo>
                    <a:lnTo>
                      <a:pt x="13" y="20"/>
                    </a:lnTo>
                    <a:lnTo>
                      <a:pt x="15" y="22"/>
                    </a:lnTo>
                    <a:lnTo>
                      <a:pt x="15"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0" name="Freeform 712"/>
              <p:cNvSpPr>
                <a:spLocks/>
              </p:cNvSpPr>
              <p:nvPr/>
            </p:nvSpPr>
            <p:spPr bwMode="auto">
              <a:xfrm>
                <a:off x="1292" y="3183"/>
                <a:ext cx="2" cy="2"/>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0 w 2"/>
                  <a:gd name="T13" fmla="*/ 0 h 2"/>
                  <a:gd name="T14" fmla="*/ 2 w 2"/>
                  <a:gd name="T15" fmla="*/ 2 h 2"/>
                  <a:gd name="T16" fmla="*/ 2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0"/>
                    </a:moveTo>
                    <a:lnTo>
                      <a:pt x="2" y="0"/>
                    </a:lnTo>
                    <a:lnTo>
                      <a:pt x="0" y="0"/>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1" name="Freeform 713"/>
              <p:cNvSpPr>
                <a:spLocks/>
              </p:cNvSpPr>
              <p:nvPr/>
            </p:nvSpPr>
            <p:spPr bwMode="auto">
              <a:xfrm>
                <a:off x="1292" y="3163"/>
                <a:ext cx="18" cy="20"/>
              </a:xfrm>
              <a:custGeom>
                <a:avLst/>
                <a:gdLst>
                  <a:gd name="T0" fmla="*/ 18 w 18"/>
                  <a:gd name="T1" fmla="*/ 2 h 20"/>
                  <a:gd name="T2" fmla="*/ 15 w 18"/>
                  <a:gd name="T3" fmla="*/ 0 h 20"/>
                  <a:gd name="T4" fmla="*/ 0 w 18"/>
                  <a:gd name="T5" fmla="*/ 18 h 20"/>
                  <a:gd name="T6" fmla="*/ 2 w 18"/>
                  <a:gd name="T7" fmla="*/ 20 h 20"/>
                  <a:gd name="T8" fmla="*/ 18 w 18"/>
                  <a:gd name="T9" fmla="*/ 2 h 20"/>
                  <a:gd name="T10" fmla="*/ 18 w 18"/>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2"/>
                    </a:moveTo>
                    <a:lnTo>
                      <a:pt x="15" y="0"/>
                    </a:lnTo>
                    <a:lnTo>
                      <a:pt x="0" y="18"/>
                    </a:lnTo>
                    <a:lnTo>
                      <a:pt x="2" y="20"/>
                    </a:lnTo>
                    <a:lnTo>
                      <a:pt x="18"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2" name="Freeform 714"/>
              <p:cNvSpPr>
                <a:spLocks/>
              </p:cNvSpPr>
              <p:nvPr/>
            </p:nvSpPr>
            <p:spPr bwMode="auto">
              <a:xfrm>
                <a:off x="1352" y="3063"/>
                <a:ext cx="35" cy="33"/>
              </a:xfrm>
              <a:custGeom>
                <a:avLst/>
                <a:gdLst>
                  <a:gd name="T0" fmla="*/ 18 w 35"/>
                  <a:gd name="T1" fmla="*/ 33 h 33"/>
                  <a:gd name="T2" fmla="*/ 0 w 35"/>
                  <a:gd name="T3" fmla="*/ 16 h 33"/>
                  <a:gd name="T4" fmla="*/ 18 w 35"/>
                  <a:gd name="T5" fmla="*/ 0 h 33"/>
                  <a:gd name="T6" fmla="*/ 35 w 35"/>
                  <a:gd name="T7" fmla="*/ 16 h 33"/>
                  <a:gd name="T8" fmla="*/ 18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8" y="33"/>
                    </a:moveTo>
                    <a:lnTo>
                      <a:pt x="0" y="16"/>
                    </a:lnTo>
                    <a:lnTo>
                      <a:pt x="18" y="0"/>
                    </a:lnTo>
                    <a:lnTo>
                      <a:pt x="35" y="16"/>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3" name="Freeform 715"/>
              <p:cNvSpPr>
                <a:spLocks noEditPoints="1"/>
              </p:cNvSpPr>
              <p:nvPr/>
            </p:nvSpPr>
            <p:spPr bwMode="auto">
              <a:xfrm>
                <a:off x="1352" y="3061"/>
                <a:ext cx="35" cy="35"/>
              </a:xfrm>
              <a:custGeom>
                <a:avLst/>
                <a:gdLst>
                  <a:gd name="T0" fmla="*/ 18 w 35"/>
                  <a:gd name="T1" fmla="*/ 35 h 35"/>
                  <a:gd name="T2" fmla="*/ 0 w 35"/>
                  <a:gd name="T3" fmla="*/ 20 h 35"/>
                  <a:gd name="T4" fmla="*/ 0 w 35"/>
                  <a:gd name="T5" fmla="*/ 18 h 35"/>
                  <a:gd name="T6" fmla="*/ 18 w 35"/>
                  <a:gd name="T7" fmla="*/ 0 h 35"/>
                  <a:gd name="T8" fmla="*/ 35 w 35"/>
                  <a:gd name="T9" fmla="*/ 18 h 35"/>
                  <a:gd name="T10" fmla="*/ 35 w 35"/>
                  <a:gd name="T11" fmla="*/ 20 h 35"/>
                  <a:gd name="T12" fmla="*/ 18 w 35"/>
                  <a:gd name="T13" fmla="*/ 35 h 35"/>
                  <a:gd name="T14" fmla="*/ 31 w 35"/>
                  <a:gd name="T15" fmla="*/ 18 h 35"/>
                  <a:gd name="T16" fmla="*/ 31 w 35"/>
                  <a:gd name="T17" fmla="*/ 20 h 35"/>
                  <a:gd name="T18" fmla="*/ 18 w 35"/>
                  <a:gd name="T19" fmla="*/ 2 h 35"/>
                  <a:gd name="T20" fmla="*/ 2 w 35"/>
                  <a:gd name="T21" fmla="*/ 20 h 35"/>
                  <a:gd name="T22" fmla="*/ 2 w 35"/>
                  <a:gd name="T23" fmla="*/ 18 h 35"/>
                  <a:gd name="T24" fmla="*/ 18 w 35"/>
                  <a:gd name="T25" fmla="*/ 35 h 35"/>
                  <a:gd name="T26" fmla="*/ 31 w 35"/>
                  <a:gd name="T27" fmla="*/ 18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5">
                    <a:moveTo>
                      <a:pt x="18" y="35"/>
                    </a:moveTo>
                    <a:lnTo>
                      <a:pt x="0" y="20"/>
                    </a:lnTo>
                    <a:lnTo>
                      <a:pt x="0" y="18"/>
                    </a:lnTo>
                    <a:lnTo>
                      <a:pt x="18" y="0"/>
                    </a:lnTo>
                    <a:lnTo>
                      <a:pt x="35" y="18"/>
                    </a:lnTo>
                    <a:lnTo>
                      <a:pt x="35" y="20"/>
                    </a:lnTo>
                    <a:lnTo>
                      <a:pt x="18" y="35"/>
                    </a:lnTo>
                    <a:close/>
                    <a:moveTo>
                      <a:pt x="31" y="18"/>
                    </a:moveTo>
                    <a:lnTo>
                      <a:pt x="31" y="20"/>
                    </a:lnTo>
                    <a:lnTo>
                      <a:pt x="18" y="2"/>
                    </a:lnTo>
                    <a:lnTo>
                      <a:pt x="2" y="20"/>
                    </a:lnTo>
                    <a:lnTo>
                      <a:pt x="2" y="18"/>
                    </a:lnTo>
                    <a:lnTo>
                      <a:pt x="18" y="35"/>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4" name="Freeform 716"/>
              <p:cNvSpPr>
                <a:spLocks/>
              </p:cNvSpPr>
              <p:nvPr/>
            </p:nvSpPr>
            <p:spPr bwMode="auto">
              <a:xfrm>
                <a:off x="1367" y="3094"/>
                <a:ext cx="3" cy="5"/>
              </a:xfrm>
              <a:custGeom>
                <a:avLst/>
                <a:gdLst>
                  <a:gd name="T0" fmla="*/ 3 w 3"/>
                  <a:gd name="T1" fmla="*/ 0 h 5"/>
                  <a:gd name="T2" fmla="*/ 3 w 3"/>
                  <a:gd name="T3" fmla="*/ 2 h 5"/>
                  <a:gd name="T4" fmla="*/ 3 w 3"/>
                  <a:gd name="T5" fmla="*/ 2 h 5"/>
                  <a:gd name="T6" fmla="*/ 3 w 3"/>
                  <a:gd name="T7" fmla="*/ 2 h 5"/>
                  <a:gd name="T8" fmla="*/ 3 w 3"/>
                  <a:gd name="T9" fmla="*/ 2 h 5"/>
                  <a:gd name="T10" fmla="*/ 3 w 3"/>
                  <a:gd name="T11" fmla="*/ 0 h 5"/>
                  <a:gd name="T12" fmla="*/ 0 w 3"/>
                  <a:gd name="T13" fmla="*/ 2 h 5"/>
                  <a:gd name="T14" fmla="*/ 3 w 3"/>
                  <a:gd name="T15" fmla="*/ 5 h 5"/>
                  <a:gd name="T16" fmla="*/ 3 w 3"/>
                  <a:gd name="T17" fmla="*/ 2 h 5"/>
                  <a:gd name="T18" fmla="*/ 3 w 3"/>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5">
                    <a:moveTo>
                      <a:pt x="3" y="0"/>
                    </a:moveTo>
                    <a:lnTo>
                      <a:pt x="3" y="2"/>
                    </a:lnTo>
                    <a:lnTo>
                      <a:pt x="3" y="0"/>
                    </a:lnTo>
                    <a:lnTo>
                      <a:pt x="0" y="2"/>
                    </a:lnTo>
                    <a:lnTo>
                      <a:pt x="3" y="5"/>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5" name="Freeform 717"/>
              <p:cNvSpPr>
                <a:spLocks/>
              </p:cNvSpPr>
              <p:nvPr/>
            </p:nvSpPr>
            <p:spPr bwMode="auto">
              <a:xfrm>
                <a:off x="1350" y="3081"/>
                <a:ext cx="20" cy="15"/>
              </a:xfrm>
              <a:custGeom>
                <a:avLst/>
                <a:gdLst>
                  <a:gd name="T0" fmla="*/ 0 w 20"/>
                  <a:gd name="T1" fmla="*/ 0 h 15"/>
                  <a:gd name="T2" fmla="*/ 0 w 20"/>
                  <a:gd name="T3" fmla="*/ 2 h 15"/>
                  <a:gd name="T4" fmla="*/ 17 w 20"/>
                  <a:gd name="T5" fmla="*/ 15 h 15"/>
                  <a:gd name="T6" fmla="*/ 20 w 20"/>
                  <a:gd name="T7" fmla="*/ 13 h 15"/>
                  <a:gd name="T8" fmla="*/ 2 w 20"/>
                  <a:gd name="T9" fmla="*/ 0 h 15"/>
                  <a:gd name="T10" fmla="*/ 0 w 20"/>
                  <a:gd name="T11" fmla="*/ 0 h 15"/>
                  <a:gd name="T12" fmla="*/ 0 w 20"/>
                  <a:gd name="T13" fmla="*/ 0 h 15"/>
                  <a:gd name="T14" fmla="*/ 0 w 20"/>
                  <a:gd name="T15" fmla="*/ 2 h 15"/>
                  <a:gd name="T16" fmla="*/ 0 w 20"/>
                  <a:gd name="T17" fmla="*/ 2 h 15"/>
                  <a:gd name="T18" fmla="*/ 0 w 20"/>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5">
                    <a:moveTo>
                      <a:pt x="0" y="0"/>
                    </a:moveTo>
                    <a:lnTo>
                      <a:pt x="0" y="2"/>
                    </a:lnTo>
                    <a:lnTo>
                      <a:pt x="17" y="15"/>
                    </a:lnTo>
                    <a:lnTo>
                      <a:pt x="20" y="13"/>
                    </a:lnTo>
                    <a:lnTo>
                      <a:pt x="2"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6" name="Freeform 718"/>
              <p:cNvSpPr>
                <a:spLocks/>
              </p:cNvSpPr>
              <p:nvPr/>
            </p:nvSpPr>
            <p:spPr bwMode="auto">
              <a:xfrm>
                <a:off x="1350" y="3076"/>
                <a:ext cx="4" cy="5"/>
              </a:xfrm>
              <a:custGeom>
                <a:avLst/>
                <a:gdLst>
                  <a:gd name="T0" fmla="*/ 0 w 4"/>
                  <a:gd name="T1" fmla="*/ 0 h 5"/>
                  <a:gd name="T2" fmla="*/ 0 w 4"/>
                  <a:gd name="T3" fmla="*/ 3 h 5"/>
                  <a:gd name="T4" fmla="*/ 0 w 4"/>
                  <a:gd name="T5" fmla="*/ 5 h 5"/>
                  <a:gd name="T6" fmla="*/ 4 w 4"/>
                  <a:gd name="T7" fmla="*/ 5 h 5"/>
                  <a:gd name="T8" fmla="*/ 4 w 4"/>
                  <a:gd name="T9" fmla="*/ 3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0" y="3"/>
                    </a:lnTo>
                    <a:lnTo>
                      <a:pt x="0" y="5"/>
                    </a:lnTo>
                    <a:lnTo>
                      <a:pt x="4" y="5"/>
                    </a:lnTo>
                    <a:lnTo>
                      <a:pt x="4"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7" name="Freeform 719"/>
              <p:cNvSpPr>
                <a:spLocks/>
              </p:cNvSpPr>
              <p:nvPr/>
            </p:nvSpPr>
            <p:spPr bwMode="auto">
              <a:xfrm>
                <a:off x="1352" y="307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8" name="Freeform 720"/>
              <p:cNvSpPr>
                <a:spLocks/>
              </p:cNvSpPr>
              <p:nvPr/>
            </p:nvSpPr>
            <p:spPr bwMode="auto">
              <a:xfrm>
                <a:off x="1350" y="3057"/>
                <a:ext cx="20" cy="22"/>
              </a:xfrm>
              <a:custGeom>
                <a:avLst/>
                <a:gdLst>
                  <a:gd name="T0" fmla="*/ 20 w 20"/>
                  <a:gd name="T1" fmla="*/ 2 h 22"/>
                  <a:gd name="T2" fmla="*/ 17 w 20"/>
                  <a:gd name="T3" fmla="*/ 2 h 22"/>
                  <a:gd name="T4" fmla="*/ 0 w 20"/>
                  <a:gd name="T5" fmla="*/ 19 h 22"/>
                  <a:gd name="T6" fmla="*/ 2 w 20"/>
                  <a:gd name="T7" fmla="*/ 22 h 22"/>
                  <a:gd name="T8" fmla="*/ 20 w 20"/>
                  <a:gd name="T9" fmla="*/ 4 h 22"/>
                  <a:gd name="T10" fmla="*/ 20 w 20"/>
                  <a:gd name="T11" fmla="*/ 2 h 22"/>
                  <a:gd name="T12" fmla="*/ 20 w 20"/>
                  <a:gd name="T13" fmla="*/ 2 h 22"/>
                  <a:gd name="T14" fmla="*/ 20 w 20"/>
                  <a:gd name="T15" fmla="*/ 0 h 22"/>
                  <a:gd name="T16" fmla="*/ 17 w 20"/>
                  <a:gd name="T17" fmla="*/ 2 h 22"/>
                  <a:gd name="T18" fmla="*/ 20 w 20"/>
                  <a:gd name="T19" fmla="*/ 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20" y="2"/>
                    </a:moveTo>
                    <a:lnTo>
                      <a:pt x="17" y="2"/>
                    </a:lnTo>
                    <a:lnTo>
                      <a:pt x="0" y="19"/>
                    </a:lnTo>
                    <a:lnTo>
                      <a:pt x="2" y="22"/>
                    </a:lnTo>
                    <a:lnTo>
                      <a:pt x="20" y="4"/>
                    </a:lnTo>
                    <a:lnTo>
                      <a:pt x="20" y="2"/>
                    </a:lnTo>
                    <a:lnTo>
                      <a:pt x="20" y="0"/>
                    </a:lnTo>
                    <a:lnTo>
                      <a:pt x="17"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099" name="Freeform 721"/>
              <p:cNvSpPr>
                <a:spLocks/>
              </p:cNvSpPr>
              <p:nvPr/>
            </p:nvSpPr>
            <p:spPr bwMode="auto">
              <a:xfrm>
                <a:off x="1367" y="3057"/>
                <a:ext cx="3" cy="4"/>
              </a:xfrm>
              <a:custGeom>
                <a:avLst/>
                <a:gdLst>
                  <a:gd name="T0" fmla="*/ 0 w 3"/>
                  <a:gd name="T1" fmla="*/ 4 h 4"/>
                  <a:gd name="T2" fmla="*/ 3 w 3"/>
                  <a:gd name="T3" fmla="*/ 4 h 4"/>
                  <a:gd name="T4" fmla="*/ 3 w 3"/>
                  <a:gd name="T5" fmla="*/ 4 h 4"/>
                  <a:gd name="T6" fmla="*/ 3 w 3"/>
                  <a:gd name="T7" fmla="*/ 4 h 4"/>
                  <a:gd name="T8" fmla="*/ 3 w 3"/>
                  <a:gd name="T9" fmla="*/ 4 h 4"/>
                  <a:gd name="T10" fmla="*/ 0 w 3"/>
                  <a:gd name="T11" fmla="*/ 4 h 4"/>
                  <a:gd name="T12" fmla="*/ 3 w 3"/>
                  <a:gd name="T13" fmla="*/ 2 h 4"/>
                  <a:gd name="T14" fmla="*/ 3 w 3"/>
                  <a:gd name="T15" fmla="*/ 0 h 4"/>
                  <a:gd name="T16" fmla="*/ 0 w 3"/>
                  <a:gd name="T17" fmla="*/ 2 h 4"/>
                  <a:gd name="T18" fmla="*/ 0 w 3"/>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4"/>
                    </a:moveTo>
                    <a:lnTo>
                      <a:pt x="3" y="4"/>
                    </a:lnTo>
                    <a:lnTo>
                      <a:pt x="0" y="4"/>
                    </a:lnTo>
                    <a:lnTo>
                      <a:pt x="3" y="2"/>
                    </a:lnTo>
                    <a:lnTo>
                      <a:pt x="3"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0" name="Freeform 722"/>
              <p:cNvSpPr>
                <a:spLocks/>
              </p:cNvSpPr>
              <p:nvPr/>
            </p:nvSpPr>
            <p:spPr bwMode="auto">
              <a:xfrm>
                <a:off x="1367" y="3059"/>
                <a:ext cx="22" cy="20"/>
              </a:xfrm>
              <a:custGeom>
                <a:avLst/>
                <a:gdLst>
                  <a:gd name="T0" fmla="*/ 22 w 22"/>
                  <a:gd name="T1" fmla="*/ 20 h 20"/>
                  <a:gd name="T2" fmla="*/ 22 w 22"/>
                  <a:gd name="T3" fmla="*/ 17 h 20"/>
                  <a:gd name="T4" fmla="*/ 3 w 22"/>
                  <a:gd name="T5" fmla="*/ 0 h 20"/>
                  <a:gd name="T6" fmla="*/ 0 w 22"/>
                  <a:gd name="T7" fmla="*/ 2 h 20"/>
                  <a:gd name="T8" fmla="*/ 18 w 22"/>
                  <a:gd name="T9" fmla="*/ 20 h 20"/>
                  <a:gd name="T10" fmla="*/ 22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20"/>
                    </a:moveTo>
                    <a:lnTo>
                      <a:pt x="22" y="17"/>
                    </a:lnTo>
                    <a:lnTo>
                      <a:pt x="3" y="0"/>
                    </a:lnTo>
                    <a:lnTo>
                      <a:pt x="0" y="2"/>
                    </a:lnTo>
                    <a:lnTo>
                      <a:pt x="18" y="20"/>
                    </a:lnTo>
                    <a:lnTo>
                      <a:pt x="2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1" name="Freeform 723"/>
              <p:cNvSpPr>
                <a:spLocks/>
              </p:cNvSpPr>
              <p:nvPr/>
            </p:nvSpPr>
            <p:spPr bwMode="auto">
              <a:xfrm>
                <a:off x="1385" y="3079"/>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2" name="Freeform 724"/>
              <p:cNvSpPr>
                <a:spLocks/>
              </p:cNvSpPr>
              <p:nvPr/>
            </p:nvSpPr>
            <p:spPr bwMode="auto">
              <a:xfrm>
                <a:off x="1385" y="3079"/>
                <a:ext cx="4" cy="4"/>
              </a:xfrm>
              <a:custGeom>
                <a:avLst/>
                <a:gdLst>
                  <a:gd name="T0" fmla="*/ 4 w 4"/>
                  <a:gd name="T1" fmla="*/ 4 h 4"/>
                  <a:gd name="T2" fmla="*/ 4 w 4"/>
                  <a:gd name="T3" fmla="*/ 2 h 4"/>
                  <a:gd name="T4" fmla="*/ 4 w 4"/>
                  <a:gd name="T5" fmla="*/ 0 h 4"/>
                  <a:gd name="T6" fmla="*/ 0 w 4"/>
                  <a:gd name="T7" fmla="*/ 0 h 4"/>
                  <a:gd name="T8" fmla="*/ 0 w 4"/>
                  <a:gd name="T9" fmla="*/ 2 h 4"/>
                  <a:gd name="T10" fmla="*/ 4 w 4"/>
                  <a:gd name="T11" fmla="*/ 4 h 4"/>
                  <a:gd name="T12" fmla="*/ 4 w 4"/>
                  <a:gd name="T13" fmla="*/ 4 h 4"/>
                  <a:gd name="T14" fmla="*/ 4 w 4"/>
                  <a:gd name="T15" fmla="*/ 4 h 4"/>
                  <a:gd name="T16" fmla="*/ 4 w 4"/>
                  <a:gd name="T17" fmla="*/ 2 h 4"/>
                  <a:gd name="T18" fmla="*/ 4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4" y="4"/>
                    </a:moveTo>
                    <a:lnTo>
                      <a:pt x="4" y="2"/>
                    </a:lnTo>
                    <a:lnTo>
                      <a:pt x="4" y="0"/>
                    </a:lnTo>
                    <a:lnTo>
                      <a:pt x="0" y="0"/>
                    </a:lnTo>
                    <a:lnTo>
                      <a:pt x="0" y="2"/>
                    </a:lnTo>
                    <a:lnTo>
                      <a:pt x="4" y="4"/>
                    </a:lnTo>
                    <a:lnTo>
                      <a:pt x="4" y="2"/>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3" name="Freeform 725"/>
              <p:cNvSpPr>
                <a:spLocks/>
              </p:cNvSpPr>
              <p:nvPr/>
            </p:nvSpPr>
            <p:spPr bwMode="auto">
              <a:xfrm>
                <a:off x="1367" y="3081"/>
                <a:ext cx="22" cy="18"/>
              </a:xfrm>
              <a:custGeom>
                <a:avLst/>
                <a:gdLst>
                  <a:gd name="T0" fmla="*/ 0 w 22"/>
                  <a:gd name="T1" fmla="*/ 15 h 18"/>
                  <a:gd name="T2" fmla="*/ 3 w 22"/>
                  <a:gd name="T3" fmla="*/ 15 h 18"/>
                  <a:gd name="T4" fmla="*/ 22 w 22"/>
                  <a:gd name="T5" fmla="*/ 2 h 18"/>
                  <a:gd name="T6" fmla="*/ 20 w 22"/>
                  <a:gd name="T7" fmla="*/ 0 h 18"/>
                  <a:gd name="T8" fmla="*/ 0 w 22"/>
                  <a:gd name="T9" fmla="*/ 13 h 18"/>
                  <a:gd name="T10" fmla="*/ 0 w 22"/>
                  <a:gd name="T11" fmla="*/ 15 h 18"/>
                  <a:gd name="T12" fmla="*/ 0 w 22"/>
                  <a:gd name="T13" fmla="*/ 15 h 18"/>
                  <a:gd name="T14" fmla="*/ 3 w 22"/>
                  <a:gd name="T15" fmla="*/ 18 h 18"/>
                  <a:gd name="T16" fmla="*/ 3 w 22"/>
                  <a:gd name="T17" fmla="*/ 15 h 18"/>
                  <a:gd name="T18" fmla="*/ 0 w 22"/>
                  <a:gd name="T19" fmla="*/ 1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8">
                    <a:moveTo>
                      <a:pt x="0" y="15"/>
                    </a:moveTo>
                    <a:lnTo>
                      <a:pt x="3" y="15"/>
                    </a:lnTo>
                    <a:lnTo>
                      <a:pt x="22" y="2"/>
                    </a:lnTo>
                    <a:lnTo>
                      <a:pt x="20" y="0"/>
                    </a:lnTo>
                    <a:lnTo>
                      <a:pt x="0" y="13"/>
                    </a:lnTo>
                    <a:lnTo>
                      <a:pt x="0" y="15"/>
                    </a:lnTo>
                    <a:lnTo>
                      <a:pt x="3" y="18"/>
                    </a:lnTo>
                    <a:lnTo>
                      <a:pt x="3" y="15"/>
                    </a:lnTo>
                    <a:lnTo>
                      <a:pt x="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4" name="Freeform 726"/>
              <p:cNvSpPr>
                <a:spLocks/>
              </p:cNvSpPr>
              <p:nvPr/>
            </p:nvSpPr>
            <p:spPr bwMode="auto">
              <a:xfrm>
                <a:off x="1383" y="3079"/>
                <a:ext cx="2" cy="4"/>
              </a:xfrm>
              <a:custGeom>
                <a:avLst/>
                <a:gdLst>
                  <a:gd name="T0" fmla="*/ 0 w 2"/>
                  <a:gd name="T1" fmla="*/ 4 h 4"/>
                  <a:gd name="T2" fmla="*/ 2 w 2"/>
                  <a:gd name="T3" fmla="*/ 2 h 4"/>
                  <a:gd name="T4" fmla="*/ 2 w 2"/>
                  <a:gd name="T5" fmla="*/ 0 h 4"/>
                  <a:gd name="T6" fmla="*/ 0 w 2"/>
                  <a:gd name="T7" fmla="*/ 0 h 4"/>
                  <a:gd name="T8" fmla="*/ 0 w 2"/>
                  <a:gd name="T9" fmla="*/ 2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2"/>
                    </a:lnTo>
                    <a:lnTo>
                      <a:pt x="2"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5" name="Freeform 727"/>
              <p:cNvSpPr>
                <a:spLocks/>
              </p:cNvSpPr>
              <p:nvPr/>
            </p:nvSpPr>
            <p:spPr bwMode="auto">
              <a:xfrm>
                <a:off x="1367" y="3061"/>
                <a:ext cx="18" cy="22"/>
              </a:xfrm>
              <a:custGeom>
                <a:avLst/>
                <a:gdLst>
                  <a:gd name="T0" fmla="*/ 0 w 18"/>
                  <a:gd name="T1" fmla="*/ 2 h 22"/>
                  <a:gd name="T2" fmla="*/ 0 w 18"/>
                  <a:gd name="T3" fmla="*/ 4 h 22"/>
                  <a:gd name="T4" fmla="*/ 16 w 18"/>
                  <a:gd name="T5" fmla="*/ 22 h 22"/>
                  <a:gd name="T6" fmla="*/ 18 w 18"/>
                  <a:gd name="T7" fmla="*/ 20 h 22"/>
                  <a:gd name="T8" fmla="*/ 5 w 18"/>
                  <a:gd name="T9" fmla="*/ 2 h 22"/>
                  <a:gd name="T10" fmla="*/ 0 w 18"/>
                  <a:gd name="T11" fmla="*/ 2 h 22"/>
                  <a:gd name="T12" fmla="*/ 5 w 18"/>
                  <a:gd name="T13" fmla="*/ 2 h 22"/>
                  <a:gd name="T14" fmla="*/ 3 w 18"/>
                  <a:gd name="T15" fmla="*/ 0 h 22"/>
                  <a:gd name="T16" fmla="*/ 0 w 18"/>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0" y="2"/>
                    </a:moveTo>
                    <a:lnTo>
                      <a:pt x="0" y="4"/>
                    </a:lnTo>
                    <a:lnTo>
                      <a:pt x="16" y="22"/>
                    </a:lnTo>
                    <a:lnTo>
                      <a:pt x="18" y="20"/>
                    </a:lnTo>
                    <a:lnTo>
                      <a:pt x="5" y="2"/>
                    </a:lnTo>
                    <a:lnTo>
                      <a:pt x="0" y="2"/>
                    </a:lnTo>
                    <a:lnTo>
                      <a:pt x="5" y="2"/>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6" name="Freeform 728"/>
              <p:cNvSpPr>
                <a:spLocks/>
              </p:cNvSpPr>
              <p:nvPr/>
            </p:nvSpPr>
            <p:spPr bwMode="auto">
              <a:xfrm>
                <a:off x="1367" y="3061"/>
                <a:ext cx="5" cy="2"/>
              </a:xfrm>
              <a:custGeom>
                <a:avLst/>
                <a:gdLst>
                  <a:gd name="T0" fmla="*/ 0 w 5"/>
                  <a:gd name="T1" fmla="*/ 2 h 2"/>
                  <a:gd name="T2" fmla="*/ 3 w 5"/>
                  <a:gd name="T3" fmla="*/ 2 h 2"/>
                  <a:gd name="T4" fmla="*/ 3 w 5"/>
                  <a:gd name="T5" fmla="*/ 2 h 2"/>
                  <a:gd name="T6" fmla="*/ 3 w 5"/>
                  <a:gd name="T7" fmla="*/ 2 h 2"/>
                  <a:gd name="T8" fmla="*/ 3 w 5"/>
                  <a:gd name="T9" fmla="*/ 2 h 2"/>
                  <a:gd name="T10" fmla="*/ 0 w 5"/>
                  <a:gd name="T11" fmla="*/ 2 h 2"/>
                  <a:gd name="T12" fmla="*/ 5 w 5"/>
                  <a:gd name="T13" fmla="*/ 2 h 2"/>
                  <a:gd name="T14" fmla="*/ 3 w 5"/>
                  <a:gd name="T15" fmla="*/ 0 h 2"/>
                  <a:gd name="T16" fmla="*/ 0 w 5"/>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2"/>
                    </a:moveTo>
                    <a:lnTo>
                      <a:pt x="3" y="2"/>
                    </a:lnTo>
                    <a:lnTo>
                      <a:pt x="0" y="2"/>
                    </a:lnTo>
                    <a:lnTo>
                      <a:pt x="5" y="2"/>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7" name="Freeform 729"/>
              <p:cNvSpPr>
                <a:spLocks/>
              </p:cNvSpPr>
              <p:nvPr/>
            </p:nvSpPr>
            <p:spPr bwMode="auto">
              <a:xfrm>
                <a:off x="1354" y="3063"/>
                <a:ext cx="18" cy="20"/>
              </a:xfrm>
              <a:custGeom>
                <a:avLst/>
                <a:gdLst>
                  <a:gd name="T0" fmla="*/ 0 w 18"/>
                  <a:gd name="T1" fmla="*/ 18 h 20"/>
                  <a:gd name="T2" fmla="*/ 2 w 18"/>
                  <a:gd name="T3" fmla="*/ 20 h 20"/>
                  <a:gd name="T4" fmla="*/ 18 w 18"/>
                  <a:gd name="T5" fmla="*/ 2 h 20"/>
                  <a:gd name="T6" fmla="*/ 13 w 18"/>
                  <a:gd name="T7" fmla="*/ 0 h 20"/>
                  <a:gd name="T8" fmla="*/ 0 w 18"/>
                  <a:gd name="T9" fmla="*/ 18 h 20"/>
                  <a:gd name="T10" fmla="*/ 0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18"/>
                    </a:moveTo>
                    <a:lnTo>
                      <a:pt x="2" y="20"/>
                    </a:lnTo>
                    <a:lnTo>
                      <a:pt x="18" y="2"/>
                    </a:lnTo>
                    <a:lnTo>
                      <a:pt x="13"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8" name="Freeform 730"/>
              <p:cNvSpPr>
                <a:spLocks/>
              </p:cNvSpPr>
              <p:nvPr/>
            </p:nvSpPr>
            <p:spPr bwMode="auto">
              <a:xfrm>
                <a:off x="1354" y="3076"/>
                <a:ext cx="2" cy="5"/>
              </a:xfrm>
              <a:custGeom>
                <a:avLst/>
                <a:gdLst>
                  <a:gd name="T0" fmla="*/ 2 w 2"/>
                  <a:gd name="T1" fmla="*/ 0 h 5"/>
                  <a:gd name="T2" fmla="*/ 0 w 2"/>
                  <a:gd name="T3" fmla="*/ 3 h 5"/>
                  <a:gd name="T4" fmla="*/ 0 w 2"/>
                  <a:gd name="T5" fmla="*/ 5 h 5"/>
                  <a:gd name="T6" fmla="*/ 2 w 2"/>
                  <a:gd name="T7" fmla="*/ 5 h 5"/>
                  <a:gd name="T8" fmla="*/ 2 w 2"/>
                  <a:gd name="T9" fmla="*/ 3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0" y="3"/>
                    </a:lnTo>
                    <a:lnTo>
                      <a:pt x="0" y="5"/>
                    </a:lnTo>
                    <a:lnTo>
                      <a:pt x="2" y="5"/>
                    </a:lnTo>
                    <a:lnTo>
                      <a:pt x="2" y="3"/>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09" name="Freeform 731"/>
              <p:cNvSpPr>
                <a:spLocks/>
              </p:cNvSpPr>
              <p:nvPr/>
            </p:nvSpPr>
            <p:spPr bwMode="auto">
              <a:xfrm>
                <a:off x="1354" y="3076"/>
                <a:ext cx="18" cy="23"/>
              </a:xfrm>
              <a:custGeom>
                <a:avLst/>
                <a:gdLst>
                  <a:gd name="T0" fmla="*/ 18 w 18"/>
                  <a:gd name="T1" fmla="*/ 20 h 23"/>
                  <a:gd name="T2" fmla="*/ 18 w 18"/>
                  <a:gd name="T3" fmla="*/ 18 h 23"/>
                  <a:gd name="T4" fmla="*/ 2 w 18"/>
                  <a:gd name="T5" fmla="*/ 0 h 23"/>
                  <a:gd name="T6" fmla="*/ 0 w 18"/>
                  <a:gd name="T7" fmla="*/ 3 h 23"/>
                  <a:gd name="T8" fmla="*/ 13 w 18"/>
                  <a:gd name="T9" fmla="*/ 20 h 23"/>
                  <a:gd name="T10" fmla="*/ 18 w 18"/>
                  <a:gd name="T11" fmla="*/ 20 h 23"/>
                  <a:gd name="T12" fmla="*/ 13 w 18"/>
                  <a:gd name="T13" fmla="*/ 20 h 23"/>
                  <a:gd name="T14" fmla="*/ 16 w 18"/>
                  <a:gd name="T15" fmla="*/ 23 h 23"/>
                  <a:gd name="T16" fmla="*/ 18 w 18"/>
                  <a:gd name="T17" fmla="*/ 2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3">
                    <a:moveTo>
                      <a:pt x="18" y="20"/>
                    </a:moveTo>
                    <a:lnTo>
                      <a:pt x="18" y="18"/>
                    </a:lnTo>
                    <a:lnTo>
                      <a:pt x="2" y="0"/>
                    </a:lnTo>
                    <a:lnTo>
                      <a:pt x="0" y="3"/>
                    </a:lnTo>
                    <a:lnTo>
                      <a:pt x="13" y="20"/>
                    </a:lnTo>
                    <a:lnTo>
                      <a:pt x="18" y="20"/>
                    </a:lnTo>
                    <a:lnTo>
                      <a:pt x="13" y="20"/>
                    </a:lnTo>
                    <a:lnTo>
                      <a:pt x="16" y="23"/>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0" name="Freeform 732"/>
              <p:cNvSpPr>
                <a:spLocks/>
              </p:cNvSpPr>
              <p:nvPr/>
            </p:nvSpPr>
            <p:spPr bwMode="auto">
              <a:xfrm>
                <a:off x="1367" y="3096"/>
                <a:ext cx="5" cy="3"/>
              </a:xfrm>
              <a:custGeom>
                <a:avLst/>
                <a:gdLst>
                  <a:gd name="T0" fmla="*/ 5 w 5"/>
                  <a:gd name="T1" fmla="*/ 0 h 3"/>
                  <a:gd name="T2" fmla="*/ 3 w 5"/>
                  <a:gd name="T3" fmla="*/ 0 h 3"/>
                  <a:gd name="T4" fmla="*/ 3 w 5"/>
                  <a:gd name="T5" fmla="*/ 0 h 3"/>
                  <a:gd name="T6" fmla="*/ 3 w 5"/>
                  <a:gd name="T7" fmla="*/ 0 h 3"/>
                  <a:gd name="T8" fmla="*/ 3 w 5"/>
                  <a:gd name="T9" fmla="*/ 0 h 3"/>
                  <a:gd name="T10" fmla="*/ 5 w 5"/>
                  <a:gd name="T11" fmla="*/ 0 h 3"/>
                  <a:gd name="T12" fmla="*/ 0 w 5"/>
                  <a:gd name="T13" fmla="*/ 0 h 3"/>
                  <a:gd name="T14" fmla="*/ 3 w 5"/>
                  <a:gd name="T15" fmla="*/ 3 h 3"/>
                  <a:gd name="T16" fmla="*/ 5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5" y="0"/>
                    </a:moveTo>
                    <a:lnTo>
                      <a:pt x="3" y="0"/>
                    </a:lnTo>
                    <a:lnTo>
                      <a:pt x="5" y="0"/>
                    </a:lnTo>
                    <a:lnTo>
                      <a:pt x="0" y="0"/>
                    </a:lnTo>
                    <a:lnTo>
                      <a:pt x="3" y="3"/>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1" name="Freeform 733"/>
              <p:cNvSpPr>
                <a:spLocks/>
              </p:cNvSpPr>
              <p:nvPr/>
            </p:nvSpPr>
            <p:spPr bwMode="auto">
              <a:xfrm>
                <a:off x="1367" y="3076"/>
                <a:ext cx="18" cy="20"/>
              </a:xfrm>
              <a:custGeom>
                <a:avLst/>
                <a:gdLst>
                  <a:gd name="T0" fmla="*/ 18 w 18"/>
                  <a:gd name="T1" fmla="*/ 3 h 20"/>
                  <a:gd name="T2" fmla="*/ 16 w 18"/>
                  <a:gd name="T3" fmla="*/ 0 h 20"/>
                  <a:gd name="T4" fmla="*/ 0 w 18"/>
                  <a:gd name="T5" fmla="*/ 18 h 20"/>
                  <a:gd name="T6" fmla="*/ 5 w 18"/>
                  <a:gd name="T7" fmla="*/ 20 h 20"/>
                  <a:gd name="T8" fmla="*/ 18 w 18"/>
                  <a:gd name="T9" fmla="*/ 3 h 20"/>
                  <a:gd name="T10" fmla="*/ 18 w 18"/>
                  <a:gd name="T11" fmla="*/ 3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3"/>
                    </a:moveTo>
                    <a:lnTo>
                      <a:pt x="16" y="0"/>
                    </a:lnTo>
                    <a:lnTo>
                      <a:pt x="0" y="18"/>
                    </a:lnTo>
                    <a:lnTo>
                      <a:pt x="5" y="20"/>
                    </a:lnTo>
                    <a:lnTo>
                      <a:pt x="18"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2" name="Freeform 734"/>
              <p:cNvSpPr>
                <a:spLocks/>
              </p:cNvSpPr>
              <p:nvPr/>
            </p:nvSpPr>
            <p:spPr bwMode="auto">
              <a:xfrm>
                <a:off x="1352" y="3167"/>
                <a:ext cx="35" cy="34"/>
              </a:xfrm>
              <a:custGeom>
                <a:avLst/>
                <a:gdLst>
                  <a:gd name="T0" fmla="*/ 18 w 35"/>
                  <a:gd name="T1" fmla="*/ 34 h 34"/>
                  <a:gd name="T2" fmla="*/ 0 w 35"/>
                  <a:gd name="T3" fmla="*/ 18 h 34"/>
                  <a:gd name="T4" fmla="*/ 18 w 35"/>
                  <a:gd name="T5" fmla="*/ 0 h 34"/>
                  <a:gd name="T6" fmla="*/ 35 w 35"/>
                  <a:gd name="T7" fmla="*/ 18 h 34"/>
                  <a:gd name="T8" fmla="*/ 18 w 35"/>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4">
                    <a:moveTo>
                      <a:pt x="18" y="34"/>
                    </a:moveTo>
                    <a:lnTo>
                      <a:pt x="0" y="18"/>
                    </a:lnTo>
                    <a:lnTo>
                      <a:pt x="18" y="0"/>
                    </a:lnTo>
                    <a:lnTo>
                      <a:pt x="35" y="18"/>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3" name="Freeform 735"/>
              <p:cNvSpPr>
                <a:spLocks noEditPoints="1"/>
              </p:cNvSpPr>
              <p:nvPr/>
            </p:nvSpPr>
            <p:spPr bwMode="auto">
              <a:xfrm>
                <a:off x="1352" y="3167"/>
                <a:ext cx="35" cy="38"/>
              </a:xfrm>
              <a:custGeom>
                <a:avLst/>
                <a:gdLst>
                  <a:gd name="T0" fmla="*/ 18 w 35"/>
                  <a:gd name="T1" fmla="*/ 38 h 38"/>
                  <a:gd name="T2" fmla="*/ 0 w 35"/>
                  <a:gd name="T3" fmla="*/ 18 h 38"/>
                  <a:gd name="T4" fmla="*/ 0 w 35"/>
                  <a:gd name="T5" fmla="*/ 16 h 38"/>
                  <a:gd name="T6" fmla="*/ 18 w 35"/>
                  <a:gd name="T7" fmla="*/ 0 h 38"/>
                  <a:gd name="T8" fmla="*/ 35 w 35"/>
                  <a:gd name="T9" fmla="*/ 16 h 38"/>
                  <a:gd name="T10" fmla="*/ 35 w 35"/>
                  <a:gd name="T11" fmla="*/ 18 h 38"/>
                  <a:gd name="T12" fmla="*/ 18 w 35"/>
                  <a:gd name="T13" fmla="*/ 38 h 38"/>
                  <a:gd name="T14" fmla="*/ 31 w 35"/>
                  <a:gd name="T15" fmla="*/ 16 h 38"/>
                  <a:gd name="T16" fmla="*/ 31 w 35"/>
                  <a:gd name="T17" fmla="*/ 18 h 38"/>
                  <a:gd name="T18" fmla="*/ 18 w 35"/>
                  <a:gd name="T19" fmla="*/ 0 h 38"/>
                  <a:gd name="T20" fmla="*/ 2 w 35"/>
                  <a:gd name="T21" fmla="*/ 18 h 38"/>
                  <a:gd name="T22" fmla="*/ 2 w 35"/>
                  <a:gd name="T23" fmla="*/ 16 h 38"/>
                  <a:gd name="T24" fmla="*/ 18 w 35"/>
                  <a:gd name="T25" fmla="*/ 34 h 38"/>
                  <a:gd name="T26" fmla="*/ 31 w 35"/>
                  <a:gd name="T27" fmla="*/ 16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8">
                    <a:moveTo>
                      <a:pt x="18" y="38"/>
                    </a:moveTo>
                    <a:lnTo>
                      <a:pt x="0" y="18"/>
                    </a:lnTo>
                    <a:lnTo>
                      <a:pt x="0" y="16"/>
                    </a:lnTo>
                    <a:lnTo>
                      <a:pt x="18" y="0"/>
                    </a:lnTo>
                    <a:lnTo>
                      <a:pt x="35" y="16"/>
                    </a:lnTo>
                    <a:lnTo>
                      <a:pt x="35" y="18"/>
                    </a:lnTo>
                    <a:lnTo>
                      <a:pt x="18" y="38"/>
                    </a:lnTo>
                    <a:close/>
                    <a:moveTo>
                      <a:pt x="31" y="16"/>
                    </a:moveTo>
                    <a:lnTo>
                      <a:pt x="31" y="18"/>
                    </a:lnTo>
                    <a:lnTo>
                      <a:pt x="18" y="0"/>
                    </a:lnTo>
                    <a:lnTo>
                      <a:pt x="2" y="18"/>
                    </a:lnTo>
                    <a:lnTo>
                      <a:pt x="2" y="16"/>
                    </a:lnTo>
                    <a:lnTo>
                      <a:pt x="18" y="34"/>
                    </a:lnTo>
                    <a:lnTo>
                      <a:pt x="31"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4" name="Freeform 736"/>
              <p:cNvSpPr>
                <a:spLocks/>
              </p:cNvSpPr>
              <p:nvPr/>
            </p:nvSpPr>
            <p:spPr bwMode="auto">
              <a:xfrm>
                <a:off x="1367" y="3203"/>
                <a:ext cx="3" cy="4"/>
              </a:xfrm>
              <a:custGeom>
                <a:avLst/>
                <a:gdLst>
                  <a:gd name="T0" fmla="*/ 3 w 3"/>
                  <a:gd name="T1" fmla="*/ 0 h 4"/>
                  <a:gd name="T2" fmla="*/ 3 w 3"/>
                  <a:gd name="T3" fmla="*/ 2 h 4"/>
                  <a:gd name="T4" fmla="*/ 3 w 3"/>
                  <a:gd name="T5" fmla="*/ 2 h 4"/>
                  <a:gd name="T6" fmla="*/ 3 w 3"/>
                  <a:gd name="T7" fmla="*/ 2 h 4"/>
                  <a:gd name="T8" fmla="*/ 3 w 3"/>
                  <a:gd name="T9" fmla="*/ 2 h 4"/>
                  <a:gd name="T10" fmla="*/ 3 w 3"/>
                  <a:gd name="T11" fmla="*/ 0 h 4"/>
                  <a:gd name="T12" fmla="*/ 0 w 3"/>
                  <a:gd name="T13" fmla="*/ 2 h 4"/>
                  <a:gd name="T14" fmla="*/ 3 w 3"/>
                  <a:gd name="T15" fmla="*/ 4 h 4"/>
                  <a:gd name="T16" fmla="*/ 3 w 3"/>
                  <a:gd name="T17" fmla="*/ 2 h 4"/>
                  <a:gd name="T18" fmla="*/ 3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0"/>
                    </a:moveTo>
                    <a:lnTo>
                      <a:pt x="3" y="2"/>
                    </a:lnTo>
                    <a:lnTo>
                      <a:pt x="3" y="0"/>
                    </a:lnTo>
                    <a:lnTo>
                      <a:pt x="0" y="2"/>
                    </a:lnTo>
                    <a:lnTo>
                      <a:pt x="3" y="4"/>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5" name="Freeform 737"/>
              <p:cNvSpPr>
                <a:spLocks/>
              </p:cNvSpPr>
              <p:nvPr/>
            </p:nvSpPr>
            <p:spPr bwMode="auto">
              <a:xfrm>
                <a:off x="1350" y="3185"/>
                <a:ext cx="20" cy="20"/>
              </a:xfrm>
              <a:custGeom>
                <a:avLst/>
                <a:gdLst>
                  <a:gd name="T0" fmla="*/ 0 w 20"/>
                  <a:gd name="T1" fmla="*/ 0 h 20"/>
                  <a:gd name="T2" fmla="*/ 0 w 20"/>
                  <a:gd name="T3" fmla="*/ 2 h 20"/>
                  <a:gd name="T4" fmla="*/ 17 w 20"/>
                  <a:gd name="T5" fmla="*/ 20 h 20"/>
                  <a:gd name="T6" fmla="*/ 20 w 20"/>
                  <a:gd name="T7" fmla="*/ 18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7" y="20"/>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6" name="Freeform 738"/>
              <p:cNvSpPr>
                <a:spLocks/>
              </p:cNvSpPr>
              <p:nvPr/>
            </p:nvSpPr>
            <p:spPr bwMode="auto">
              <a:xfrm>
                <a:off x="1352" y="3185"/>
                <a:ext cx="2" cy="1"/>
              </a:xfrm>
              <a:custGeom>
                <a:avLst/>
                <a:gdLst>
                  <a:gd name="T0" fmla="*/ 2 w 2"/>
                  <a:gd name="T1" fmla="*/ 0 h 1"/>
                  <a:gd name="T2" fmla="*/ 0 w 2"/>
                  <a:gd name="T3" fmla="*/ 0 h 1"/>
                  <a:gd name="T4" fmla="*/ 0 w 2"/>
                  <a:gd name="T5" fmla="*/ 0 h 1"/>
                  <a:gd name="T6" fmla="*/ 0 w 2"/>
                  <a:gd name="T7" fmla="*/ 0 h 1"/>
                  <a:gd name="T8" fmla="*/ 0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7" name="Freeform 739"/>
              <p:cNvSpPr>
                <a:spLocks/>
              </p:cNvSpPr>
              <p:nvPr/>
            </p:nvSpPr>
            <p:spPr bwMode="auto">
              <a:xfrm>
                <a:off x="1350" y="3181"/>
                <a:ext cx="4" cy="4"/>
              </a:xfrm>
              <a:custGeom>
                <a:avLst/>
                <a:gdLst>
                  <a:gd name="T0" fmla="*/ 0 w 4"/>
                  <a:gd name="T1" fmla="*/ 0 h 4"/>
                  <a:gd name="T2" fmla="*/ 0 w 4"/>
                  <a:gd name="T3" fmla="*/ 2 h 4"/>
                  <a:gd name="T4" fmla="*/ 0 w 4"/>
                  <a:gd name="T5" fmla="*/ 4 h 4"/>
                  <a:gd name="T6" fmla="*/ 4 w 4"/>
                  <a:gd name="T7" fmla="*/ 4 h 4"/>
                  <a:gd name="T8" fmla="*/ 4 w 4"/>
                  <a:gd name="T9" fmla="*/ 2 h 4"/>
                  <a:gd name="T10" fmla="*/ 0 w 4"/>
                  <a:gd name="T11" fmla="*/ 0 h 4"/>
                  <a:gd name="T12" fmla="*/ 0 w 4"/>
                  <a:gd name="T13" fmla="*/ 0 h 4"/>
                  <a:gd name="T14" fmla="*/ 0 w 4"/>
                  <a:gd name="T15" fmla="*/ 0 h 4"/>
                  <a:gd name="T16" fmla="*/ 0 w 4"/>
                  <a:gd name="T17" fmla="*/ 2 h 4"/>
                  <a:gd name="T18" fmla="*/ 0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0" y="0"/>
                    </a:moveTo>
                    <a:lnTo>
                      <a:pt x="0" y="2"/>
                    </a:lnTo>
                    <a:lnTo>
                      <a:pt x="0" y="4"/>
                    </a:lnTo>
                    <a:lnTo>
                      <a:pt x="4" y="4"/>
                    </a:lnTo>
                    <a:lnTo>
                      <a:pt x="4"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8" name="Freeform 740"/>
              <p:cNvSpPr>
                <a:spLocks/>
              </p:cNvSpPr>
              <p:nvPr/>
            </p:nvSpPr>
            <p:spPr bwMode="auto">
              <a:xfrm>
                <a:off x="1350" y="3165"/>
                <a:ext cx="20" cy="18"/>
              </a:xfrm>
              <a:custGeom>
                <a:avLst/>
                <a:gdLst>
                  <a:gd name="T0" fmla="*/ 20 w 20"/>
                  <a:gd name="T1" fmla="*/ 2 h 18"/>
                  <a:gd name="T2" fmla="*/ 17 w 20"/>
                  <a:gd name="T3" fmla="*/ 2 h 18"/>
                  <a:gd name="T4" fmla="*/ 0 w 20"/>
                  <a:gd name="T5" fmla="*/ 16 h 18"/>
                  <a:gd name="T6" fmla="*/ 2 w 20"/>
                  <a:gd name="T7" fmla="*/ 18 h 18"/>
                  <a:gd name="T8" fmla="*/ 20 w 20"/>
                  <a:gd name="T9" fmla="*/ 5 h 18"/>
                  <a:gd name="T10" fmla="*/ 20 w 20"/>
                  <a:gd name="T11" fmla="*/ 2 h 18"/>
                  <a:gd name="T12" fmla="*/ 20 w 20"/>
                  <a:gd name="T13" fmla="*/ 2 h 18"/>
                  <a:gd name="T14" fmla="*/ 20 w 20"/>
                  <a:gd name="T15" fmla="*/ 0 h 18"/>
                  <a:gd name="T16" fmla="*/ 17 w 20"/>
                  <a:gd name="T17" fmla="*/ 2 h 18"/>
                  <a:gd name="T18" fmla="*/ 20 w 20"/>
                  <a:gd name="T19" fmla="*/ 2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2"/>
                    </a:moveTo>
                    <a:lnTo>
                      <a:pt x="17" y="2"/>
                    </a:lnTo>
                    <a:lnTo>
                      <a:pt x="0" y="16"/>
                    </a:lnTo>
                    <a:lnTo>
                      <a:pt x="2" y="18"/>
                    </a:lnTo>
                    <a:lnTo>
                      <a:pt x="20" y="5"/>
                    </a:lnTo>
                    <a:lnTo>
                      <a:pt x="20" y="2"/>
                    </a:lnTo>
                    <a:lnTo>
                      <a:pt x="20" y="0"/>
                    </a:lnTo>
                    <a:lnTo>
                      <a:pt x="17"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19" name="Freeform 741"/>
              <p:cNvSpPr>
                <a:spLocks/>
              </p:cNvSpPr>
              <p:nvPr/>
            </p:nvSpPr>
            <p:spPr bwMode="auto">
              <a:xfrm>
                <a:off x="1367" y="3165"/>
                <a:ext cx="3" cy="5"/>
              </a:xfrm>
              <a:custGeom>
                <a:avLst/>
                <a:gdLst>
                  <a:gd name="T0" fmla="*/ 0 w 3"/>
                  <a:gd name="T1" fmla="*/ 5 h 5"/>
                  <a:gd name="T2" fmla="*/ 3 w 3"/>
                  <a:gd name="T3" fmla="*/ 2 h 5"/>
                  <a:gd name="T4" fmla="*/ 3 w 3"/>
                  <a:gd name="T5" fmla="*/ 2 h 5"/>
                  <a:gd name="T6" fmla="*/ 3 w 3"/>
                  <a:gd name="T7" fmla="*/ 2 h 5"/>
                  <a:gd name="T8" fmla="*/ 3 w 3"/>
                  <a:gd name="T9" fmla="*/ 2 h 5"/>
                  <a:gd name="T10" fmla="*/ 0 w 3"/>
                  <a:gd name="T11" fmla="*/ 5 h 5"/>
                  <a:gd name="T12" fmla="*/ 3 w 3"/>
                  <a:gd name="T13" fmla="*/ 2 h 5"/>
                  <a:gd name="T14" fmla="*/ 3 w 3"/>
                  <a:gd name="T15" fmla="*/ 0 h 5"/>
                  <a:gd name="T16" fmla="*/ 0 w 3"/>
                  <a:gd name="T17" fmla="*/ 2 h 5"/>
                  <a:gd name="T18" fmla="*/ 0 w 3"/>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5">
                    <a:moveTo>
                      <a:pt x="0" y="5"/>
                    </a:moveTo>
                    <a:lnTo>
                      <a:pt x="3" y="2"/>
                    </a:lnTo>
                    <a:lnTo>
                      <a:pt x="0" y="5"/>
                    </a:lnTo>
                    <a:lnTo>
                      <a:pt x="3" y="2"/>
                    </a:lnTo>
                    <a:lnTo>
                      <a:pt x="3" y="0"/>
                    </a:lnTo>
                    <a:lnTo>
                      <a:pt x="0" y="2"/>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0" name="Freeform 742"/>
              <p:cNvSpPr>
                <a:spLocks/>
              </p:cNvSpPr>
              <p:nvPr/>
            </p:nvSpPr>
            <p:spPr bwMode="auto">
              <a:xfrm>
                <a:off x="1367" y="3167"/>
                <a:ext cx="22" cy="16"/>
              </a:xfrm>
              <a:custGeom>
                <a:avLst/>
                <a:gdLst>
                  <a:gd name="T0" fmla="*/ 22 w 22"/>
                  <a:gd name="T1" fmla="*/ 16 h 16"/>
                  <a:gd name="T2" fmla="*/ 22 w 22"/>
                  <a:gd name="T3" fmla="*/ 14 h 16"/>
                  <a:gd name="T4" fmla="*/ 3 w 22"/>
                  <a:gd name="T5" fmla="*/ 0 h 16"/>
                  <a:gd name="T6" fmla="*/ 0 w 22"/>
                  <a:gd name="T7" fmla="*/ 3 h 16"/>
                  <a:gd name="T8" fmla="*/ 20 w 22"/>
                  <a:gd name="T9" fmla="*/ 16 h 16"/>
                  <a:gd name="T10" fmla="*/ 22 w 22"/>
                  <a:gd name="T11" fmla="*/ 16 h 16"/>
                  <a:gd name="T12" fmla="*/ 22 w 22"/>
                  <a:gd name="T13" fmla="*/ 16 h 16"/>
                  <a:gd name="T14" fmla="*/ 22 w 22"/>
                  <a:gd name="T15" fmla="*/ 14 h 16"/>
                  <a:gd name="T16" fmla="*/ 22 w 22"/>
                  <a:gd name="T17" fmla="*/ 14 h 16"/>
                  <a:gd name="T18" fmla="*/ 22 w 22"/>
                  <a:gd name="T19" fmla="*/ 16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6">
                    <a:moveTo>
                      <a:pt x="22" y="16"/>
                    </a:moveTo>
                    <a:lnTo>
                      <a:pt x="22" y="14"/>
                    </a:lnTo>
                    <a:lnTo>
                      <a:pt x="3" y="0"/>
                    </a:lnTo>
                    <a:lnTo>
                      <a:pt x="0" y="3"/>
                    </a:lnTo>
                    <a:lnTo>
                      <a:pt x="20" y="16"/>
                    </a:lnTo>
                    <a:lnTo>
                      <a:pt x="22" y="16"/>
                    </a:lnTo>
                    <a:lnTo>
                      <a:pt x="22" y="14"/>
                    </a:lnTo>
                    <a:lnTo>
                      <a:pt x="22"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1" name="Freeform 743"/>
              <p:cNvSpPr>
                <a:spLocks/>
              </p:cNvSpPr>
              <p:nvPr/>
            </p:nvSpPr>
            <p:spPr bwMode="auto">
              <a:xfrm>
                <a:off x="1385" y="3183"/>
                <a:ext cx="4" cy="4"/>
              </a:xfrm>
              <a:custGeom>
                <a:avLst/>
                <a:gdLst>
                  <a:gd name="T0" fmla="*/ 4 w 4"/>
                  <a:gd name="T1" fmla="*/ 4 h 4"/>
                  <a:gd name="T2" fmla="*/ 4 w 4"/>
                  <a:gd name="T3" fmla="*/ 2 h 4"/>
                  <a:gd name="T4" fmla="*/ 4 w 4"/>
                  <a:gd name="T5" fmla="*/ 0 h 4"/>
                  <a:gd name="T6" fmla="*/ 0 w 4"/>
                  <a:gd name="T7" fmla="*/ 0 h 4"/>
                  <a:gd name="T8" fmla="*/ 0 w 4"/>
                  <a:gd name="T9" fmla="*/ 2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4" y="2"/>
                    </a:lnTo>
                    <a:lnTo>
                      <a:pt x="4" y="0"/>
                    </a:lnTo>
                    <a:lnTo>
                      <a:pt x="0" y="0"/>
                    </a:lnTo>
                    <a:lnTo>
                      <a:pt x="0" y="2"/>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2" name="Freeform 744"/>
              <p:cNvSpPr>
                <a:spLocks/>
              </p:cNvSpPr>
              <p:nvPr/>
            </p:nvSpPr>
            <p:spPr bwMode="auto">
              <a:xfrm>
                <a:off x="1385" y="3185"/>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3" name="Freeform 745"/>
              <p:cNvSpPr>
                <a:spLocks/>
              </p:cNvSpPr>
              <p:nvPr/>
            </p:nvSpPr>
            <p:spPr bwMode="auto">
              <a:xfrm>
                <a:off x="1367" y="3185"/>
                <a:ext cx="22" cy="22"/>
              </a:xfrm>
              <a:custGeom>
                <a:avLst/>
                <a:gdLst>
                  <a:gd name="T0" fmla="*/ 0 w 22"/>
                  <a:gd name="T1" fmla="*/ 20 h 22"/>
                  <a:gd name="T2" fmla="*/ 3 w 22"/>
                  <a:gd name="T3" fmla="*/ 20 h 22"/>
                  <a:gd name="T4" fmla="*/ 22 w 22"/>
                  <a:gd name="T5" fmla="*/ 2 h 22"/>
                  <a:gd name="T6" fmla="*/ 18 w 22"/>
                  <a:gd name="T7" fmla="*/ 0 h 22"/>
                  <a:gd name="T8" fmla="*/ 0 w 22"/>
                  <a:gd name="T9" fmla="*/ 18 h 22"/>
                  <a:gd name="T10" fmla="*/ 0 w 22"/>
                  <a:gd name="T11" fmla="*/ 20 h 22"/>
                  <a:gd name="T12" fmla="*/ 0 w 22"/>
                  <a:gd name="T13" fmla="*/ 20 h 22"/>
                  <a:gd name="T14" fmla="*/ 3 w 22"/>
                  <a:gd name="T15" fmla="*/ 22 h 22"/>
                  <a:gd name="T16" fmla="*/ 3 w 22"/>
                  <a:gd name="T17" fmla="*/ 20 h 22"/>
                  <a:gd name="T18" fmla="*/ 0 w 22"/>
                  <a:gd name="T19" fmla="*/ 2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0" y="20"/>
                    </a:moveTo>
                    <a:lnTo>
                      <a:pt x="3" y="20"/>
                    </a:lnTo>
                    <a:lnTo>
                      <a:pt x="22" y="2"/>
                    </a:lnTo>
                    <a:lnTo>
                      <a:pt x="18" y="0"/>
                    </a:lnTo>
                    <a:lnTo>
                      <a:pt x="0" y="18"/>
                    </a:lnTo>
                    <a:lnTo>
                      <a:pt x="0" y="20"/>
                    </a:lnTo>
                    <a:lnTo>
                      <a:pt x="3" y="22"/>
                    </a:lnTo>
                    <a:lnTo>
                      <a:pt x="3"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4" name="Freeform 746"/>
              <p:cNvSpPr>
                <a:spLocks/>
              </p:cNvSpPr>
              <p:nvPr/>
            </p:nvSpPr>
            <p:spPr bwMode="auto">
              <a:xfrm>
                <a:off x="1383" y="3183"/>
                <a:ext cx="2" cy="4"/>
              </a:xfrm>
              <a:custGeom>
                <a:avLst/>
                <a:gdLst>
                  <a:gd name="T0" fmla="*/ 0 w 2"/>
                  <a:gd name="T1" fmla="*/ 4 h 4"/>
                  <a:gd name="T2" fmla="*/ 2 w 2"/>
                  <a:gd name="T3" fmla="*/ 2 h 4"/>
                  <a:gd name="T4" fmla="*/ 2 w 2"/>
                  <a:gd name="T5" fmla="*/ 0 h 4"/>
                  <a:gd name="T6" fmla="*/ 0 w 2"/>
                  <a:gd name="T7" fmla="*/ 0 h 4"/>
                  <a:gd name="T8" fmla="*/ 0 w 2"/>
                  <a:gd name="T9" fmla="*/ 2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2"/>
                    </a:lnTo>
                    <a:lnTo>
                      <a:pt x="2"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5" name="Freeform 747"/>
              <p:cNvSpPr>
                <a:spLocks/>
              </p:cNvSpPr>
              <p:nvPr/>
            </p:nvSpPr>
            <p:spPr bwMode="auto">
              <a:xfrm>
                <a:off x="1367" y="3165"/>
                <a:ext cx="18" cy="22"/>
              </a:xfrm>
              <a:custGeom>
                <a:avLst/>
                <a:gdLst>
                  <a:gd name="T0" fmla="*/ 0 w 18"/>
                  <a:gd name="T1" fmla="*/ 2 h 22"/>
                  <a:gd name="T2" fmla="*/ 0 w 18"/>
                  <a:gd name="T3" fmla="*/ 5 h 22"/>
                  <a:gd name="T4" fmla="*/ 16 w 18"/>
                  <a:gd name="T5" fmla="*/ 22 h 22"/>
                  <a:gd name="T6" fmla="*/ 18 w 18"/>
                  <a:gd name="T7" fmla="*/ 20 h 22"/>
                  <a:gd name="T8" fmla="*/ 5 w 18"/>
                  <a:gd name="T9" fmla="*/ 2 h 22"/>
                  <a:gd name="T10" fmla="*/ 0 w 18"/>
                  <a:gd name="T11" fmla="*/ 2 h 22"/>
                  <a:gd name="T12" fmla="*/ 5 w 18"/>
                  <a:gd name="T13" fmla="*/ 2 h 22"/>
                  <a:gd name="T14" fmla="*/ 3 w 18"/>
                  <a:gd name="T15" fmla="*/ 0 h 22"/>
                  <a:gd name="T16" fmla="*/ 0 w 18"/>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0" y="2"/>
                    </a:moveTo>
                    <a:lnTo>
                      <a:pt x="0" y="5"/>
                    </a:lnTo>
                    <a:lnTo>
                      <a:pt x="16" y="22"/>
                    </a:lnTo>
                    <a:lnTo>
                      <a:pt x="18" y="20"/>
                    </a:lnTo>
                    <a:lnTo>
                      <a:pt x="5" y="2"/>
                    </a:lnTo>
                    <a:lnTo>
                      <a:pt x="0" y="2"/>
                    </a:lnTo>
                    <a:lnTo>
                      <a:pt x="5" y="2"/>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6" name="Freeform 748"/>
              <p:cNvSpPr>
                <a:spLocks/>
              </p:cNvSpPr>
              <p:nvPr/>
            </p:nvSpPr>
            <p:spPr bwMode="auto">
              <a:xfrm>
                <a:off x="1367" y="3165"/>
                <a:ext cx="5" cy="2"/>
              </a:xfrm>
              <a:custGeom>
                <a:avLst/>
                <a:gdLst>
                  <a:gd name="T0" fmla="*/ 0 w 5"/>
                  <a:gd name="T1" fmla="*/ 2 h 2"/>
                  <a:gd name="T2" fmla="*/ 3 w 5"/>
                  <a:gd name="T3" fmla="*/ 2 h 2"/>
                  <a:gd name="T4" fmla="*/ 3 w 5"/>
                  <a:gd name="T5" fmla="*/ 2 h 2"/>
                  <a:gd name="T6" fmla="*/ 3 w 5"/>
                  <a:gd name="T7" fmla="*/ 2 h 2"/>
                  <a:gd name="T8" fmla="*/ 3 w 5"/>
                  <a:gd name="T9" fmla="*/ 2 h 2"/>
                  <a:gd name="T10" fmla="*/ 0 w 5"/>
                  <a:gd name="T11" fmla="*/ 2 h 2"/>
                  <a:gd name="T12" fmla="*/ 5 w 5"/>
                  <a:gd name="T13" fmla="*/ 2 h 2"/>
                  <a:gd name="T14" fmla="*/ 3 w 5"/>
                  <a:gd name="T15" fmla="*/ 0 h 2"/>
                  <a:gd name="T16" fmla="*/ 0 w 5"/>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2"/>
                    </a:moveTo>
                    <a:lnTo>
                      <a:pt x="3" y="2"/>
                    </a:lnTo>
                    <a:lnTo>
                      <a:pt x="0" y="2"/>
                    </a:lnTo>
                    <a:lnTo>
                      <a:pt x="5" y="2"/>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7" name="Freeform 749"/>
              <p:cNvSpPr>
                <a:spLocks/>
              </p:cNvSpPr>
              <p:nvPr/>
            </p:nvSpPr>
            <p:spPr bwMode="auto">
              <a:xfrm>
                <a:off x="1354" y="3167"/>
                <a:ext cx="18" cy="20"/>
              </a:xfrm>
              <a:custGeom>
                <a:avLst/>
                <a:gdLst>
                  <a:gd name="T0" fmla="*/ 0 w 18"/>
                  <a:gd name="T1" fmla="*/ 18 h 20"/>
                  <a:gd name="T2" fmla="*/ 2 w 18"/>
                  <a:gd name="T3" fmla="*/ 20 h 20"/>
                  <a:gd name="T4" fmla="*/ 18 w 18"/>
                  <a:gd name="T5" fmla="*/ 3 h 20"/>
                  <a:gd name="T6" fmla="*/ 13 w 18"/>
                  <a:gd name="T7" fmla="*/ 0 h 20"/>
                  <a:gd name="T8" fmla="*/ 0 w 18"/>
                  <a:gd name="T9" fmla="*/ 18 h 20"/>
                  <a:gd name="T10" fmla="*/ 0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18"/>
                    </a:moveTo>
                    <a:lnTo>
                      <a:pt x="2" y="20"/>
                    </a:lnTo>
                    <a:lnTo>
                      <a:pt x="18" y="3"/>
                    </a:lnTo>
                    <a:lnTo>
                      <a:pt x="13"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8" name="Freeform 750"/>
              <p:cNvSpPr>
                <a:spLocks/>
              </p:cNvSpPr>
              <p:nvPr/>
            </p:nvSpPr>
            <p:spPr bwMode="auto">
              <a:xfrm>
                <a:off x="1354" y="3181"/>
                <a:ext cx="2" cy="4"/>
              </a:xfrm>
              <a:custGeom>
                <a:avLst/>
                <a:gdLst>
                  <a:gd name="T0" fmla="*/ 2 w 2"/>
                  <a:gd name="T1" fmla="*/ 0 h 4"/>
                  <a:gd name="T2" fmla="*/ 0 w 2"/>
                  <a:gd name="T3" fmla="*/ 2 h 4"/>
                  <a:gd name="T4" fmla="*/ 0 w 2"/>
                  <a:gd name="T5" fmla="*/ 4 h 4"/>
                  <a:gd name="T6" fmla="*/ 2 w 2"/>
                  <a:gd name="T7" fmla="*/ 4 h 4"/>
                  <a:gd name="T8" fmla="*/ 2 w 2"/>
                  <a:gd name="T9" fmla="*/ 2 h 4"/>
                  <a:gd name="T10" fmla="*/ 2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lnTo>
                      <a:pt x="0" y="2"/>
                    </a:lnTo>
                    <a:lnTo>
                      <a:pt x="0" y="4"/>
                    </a:lnTo>
                    <a:lnTo>
                      <a:pt x="2" y="4"/>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29" name="Freeform 751"/>
              <p:cNvSpPr>
                <a:spLocks/>
              </p:cNvSpPr>
              <p:nvPr/>
            </p:nvSpPr>
            <p:spPr bwMode="auto">
              <a:xfrm>
                <a:off x="1354" y="3181"/>
                <a:ext cx="18" cy="22"/>
              </a:xfrm>
              <a:custGeom>
                <a:avLst/>
                <a:gdLst>
                  <a:gd name="T0" fmla="*/ 18 w 18"/>
                  <a:gd name="T1" fmla="*/ 20 h 22"/>
                  <a:gd name="T2" fmla="*/ 18 w 18"/>
                  <a:gd name="T3" fmla="*/ 17 h 22"/>
                  <a:gd name="T4" fmla="*/ 2 w 18"/>
                  <a:gd name="T5" fmla="*/ 0 h 22"/>
                  <a:gd name="T6" fmla="*/ 0 w 18"/>
                  <a:gd name="T7" fmla="*/ 2 h 22"/>
                  <a:gd name="T8" fmla="*/ 13 w 18"/>
                  <a:gd name="T9" fmla="*/ 20 h 22"/>
                  <a:gd name="T10" fmla="*/ 18 w 18"/>
                  <a:gd name="T11" fmla="*/ 20 h 22"/>
                  <a:gd name="T12" fmla="*/ 13 w 18"/>
                  <a:gd name="T13" fmla="*/ 20 h 22"/>
                  <a:gd name="T14" fmla="*/ 16 w 18"/>
                  <a:gd name="T15" fmla="*/ 22 h 22"/>
                  <a:gd name="T16" fmla="*/ 18 w 18"/>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18" y="20"/>
                    </a:moveTo>
                    <a:lnTo>
                      <a:pt x="18" y="17"/>
                    </a:lnTo>
                    <a:lnTo>
                      <a:pt x="2" y="0"/>
                    </a:lnTo>
                    <a:lnTo>
                      <a:pt x="0" y="2"/>
                    </a:lnTo>
                    <a:lnTo>
                      <a:pt x="13" y="20"/>
                    </a:lnTo>
                    <a:lnTo>
                      <a:pt x="18" y="20"/>
                    </a:lnTo>
                    <a:lnTo>
                      <a:pt x="13" y="20"/>
                    </a:lnTo>
                    <a:lnTo>
                      <a:pt x="16" y="22"/>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0" name="Freeform 752"/>
              <p:cNvSpPr>
                <a:spLocks/>
              </p:cNvSpPr>
              <p:nvPr/>
            </p:nvSpPr>
            <p:spPr bwMode="auto">
              <a:xfrm>
                <a:off x="1367" y="3201"/>
                <a:ext cx="5" cy="2"/>
              </a:xfrm>
              <a:custGeom>
                <a:avLst/>
                <a:gdLst>
                  <a:gd name="T0" fmla="*/ 5 w 5"/>
                  <a:gd name="T1" fmla="*/ 0 h 2"/>
                  <a:gd name="T2" fmla="*/ 3 w 5"/>
                  <a:gd name="T3" fmla="*/ 0 h 2"/>
                  <a:gd name="T4" fmla="*/ 3 w 5"/>
                  <a:gd name="T5" fmla="*/ 0 h 2"/>
                  <a:gd name="T6" fmla="*/ 3 w 5"/>
                  <a:gd name="T7" fmla="*/ 0 h 2"/>
                  <a:gd name="T8" fmla="*/ 3 w 5"/>
                  <a:gd name="T9" fmla="*/ 0 h 2"/>
                  <a:gd name="T10" fmla="*/ 5 w 5"/>
                  <a:gd name="T11" fmla="*/ 0 h 2"/>
                  <a:gd name="T12" fmla="*/ 0 w 5"/>
                  <a:gd name="T13" fmla="*/ 0 h 2"/>
                  <a:gd name="T14" fmla="*/ 3 w 5"/>
                  <a:gd name="T15" fmla="*/ 2 h 2"/>
                  <a:gd name="T16" fmla="*/ 5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5" y="0"/>
                    </a:moveTo>
                    <a:lnTo>
                      <a:pt x="3" y="0"/>
                    </a:lnTo>
                    <a:lnTo>
                      <a:pt x="5" y="0"/>
                    </a:lnTo>
                    <a:lnTo>
                      <a:pt x="0" y="0"/>
                    </a:lnTo>
                    <a:lnTo>
                      <a:pt x="3"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1" name="Freeform 753"/>
              <p:cNvSpPr>
                <a:spLocks/>
              </p:cNvSpPr>
              <p:nvPr/>
            </p:nvSpPr>
            <p:spPr bwMode="auto">
              <a:xfrm>
                <a:off x="1367" y="3181"/>
                <a:ext cx="18" cy="20"/>
              </a:xfrm>
              <a:custGeom>
                <a:avLst/>
                <a:gdLst>
                  <a:gd name="T0" fmla="*/ 18 w 18"/>
                  <a:gd name="T1" fmla="*/ 2 h 20"/>
                  <a:gd name="T2" fmla="*/ 16 w 18"/>
                  <a:gd name="T3" fmla="*/ 0 h 20"/>
                  <a:gd name="T4" fmla="*/ 0 w 18"/>
                  <a:gd name="T5" fmla="*/ 17 h 20"/>
                  <a:gd name="T6" fmla="*/ 5 w 18"/>
                  <a:gd name="T7" fmla="*/ 20 h 20"/>
                  <a:gd name="T8" fmla="*/ 18 w 18"/>
                  <a:gd name="T9" fmla="*/ 2 h 20"/>
                  <a:gd name="T10" fmla="*/ 18 w 18"/>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2"/>
                    </a:moveTo>
                    <a:lnTo>
                      <a:pt x="16" y="0"/>
                    </a:lnTo>
                    <a:lnTo>
                      <a:pt x="0" y="17"/>
                    </a:lnTo>
                    <a:lnTo>
                      <a:pt x="5" y="20"/>
                    </a:lnTo>
                    <a:lnTo>
                      <a:pt x="18"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2" name="Freeform 754"/>
              <p:cNvSpPr>
                <a:spLocks/>
              </p:cNvSpPr>
              <p:nvPr/>
            </p:nvSpPr>
            <p:spPr bwMode="auto">
              <a:xfrm>
                <a:off x="1427" y="3023"/>
                <a:ext cx="33" cy="34"/>
              </a:xfrm>
              <a:custGeom>
                <a:avLst/>
                <a:gdLst>
                  <a:gd name="T0" fmla="*/ 18 w 33"/>
                  <a:gd name="T1" fmla="*/ 34 h 34"/>
                  <a:gd name="T2" fmla="*/ 0 w 33"/>
                  <a:gd name="T3" fmla="*/ 18 h 34"/>
                  <a:gd name="T4" fmla="*/ 18 w 33"/>
                  <a:gd name="T5" fmla="*/ 0 h 34"/>
                  <a:gd name="T6" fmla="*/ 33 w 33"/>
                  <a:gd name="T7" fmla="*/ 18 h 34"/>
                  <a:gd name="T8" fmla="*/ 18 w 33"/>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4">
                    <a:moveTo>
                      <a:pt x="18" y="34"/>
                    </a:moveTo>
                    <a:lnTo>
                      <a:pt x="0" y="18"/>
                    </a:lnTo>
                    <a:lnTo>
                      <a:pt x="18" y="0"/>
                    </a:lnTo>
                    <a:lnTo>
                      <a:pt x="33" y="18"/>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3" name="Freeform 755"/>
              <p:cNvSpPr>
                <a:spLocks noEditPoints="1"/>
              </p:cNvSpPr>
              <p:nvPr/>
            </p:nvSpPr>
            <p:spPr bwMode="auto">
              <a:xfrm>
                <a:off x="1427" y="3023"/>
                <a:ext cx="36" cy="38"/>
              </a:xfrm>
              <a:custGeom>
                <a:avLst/>
                <a:gdLst>
                  <a:gd name="T0" fmla="*/ 18 w 36"/>
                  <a:gd name="T1" fmla="*/ 38 h 38"/>
                  <a:gd name="T2" fmla="*/ 13 w 36"/>
                  <a:gd name="T3" fmla="*/ 38 h 38"/>
                  <a:gd name="T4" fmla="*/ 0 w 36"/>
                  <a:gd name="T5" fmla="*/ 18 h 38"/>
                  <a:gd name="T6" fmla="*/ 0 w 36"/>
                  <a:gd name="T7" fmla="*/ 16 h 38"/>
                  <a:gd name="T8" fmla="*/ 13 w 36"/>
                  <a:gd name="T9" fmla="*/ 0 h 38"/>
                  <a:gd name="T10" fmla="*/ 18 w 36"/>
                  <a:gd name="T11" fmla="*/ 0 h 38"/>
                  <a:gd name="T12" fmla="*/ 36 w 36"/>
                  <a:gd name="T13" fmla="*/ 16 h 38"/>
                  <a:gd name="T14" fmla="*/ 36 w 36"/>
                  <a:gd name="T15" fmla="*/ 18 h 38"/>
                  <a:gd name="T16" fmla="*/ 18 w 36"/>
                  <a:gd name="T17" fmla="*/ 38 h 38"/>
                  <a:gd name="T18" fmla="*/ 33 w 36"/>
                  <a:gd name="T19" fmla="*/ 16 h 38"/>
                  <a:gd name="T20" fmla="*/ 33 w 36"/>
                  <a:gd name="T21" fmla="*/ 18 h 38"/>
                  <a:gd name="T22" fmla="*/ 13 w 36"/>
                  <a:gd name="T23" fmla="*/ 0 h 38"/>
                  <a:gd name="T24" fmla="*/ 18 w 36"/>
                  <a:gd name="T25" fmla="*/ 0 h 38"/>
                  <a:gd name="T26" fmla="*/ 0 w 36"/>
                  <a:gd name="T27" fmla="*/ 18 h 38"/>
                  <a:gd name="T28" fmla="*/ 0 w 36"/>
                  <a:gd name="T29" fmla="*/ 16 h 38"/>
                  <a:gd name="T30" fmla="*/ 18 w 36"/>
                  <a:gd name="T31" fmla="*/ 34 h 38"/>
                  <a:gd name="T32" fmla="*/ 13 w 36"/>
                  <a:gd name="T33" fmla="*/ 34 h 38"/>
                  <a:gd name="T34" fmla="*/ 33 w 36"/>
                  <a:gd name="T35" fmla="*/ 16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8">
                    <a:moveTo>
                      <a:pt x="18" y="38"/>
                    </a:moveTo>
                    <a:lnTo>
                      <a:pt x="13" y="38"/>
                    </a:lnTo>
                    <a:lnTo>
                      <a:pt x="0" y="18"/>
                    </a:lnTo>
                    <a:lnTo>
                      <a:pt x="0" y="16"/>
                    </a:lnTo>
                    <a:lnTo>
                      <a:pt x="13" y="0"/>
                    </a:lnTo>
                    <a:lnTo>
                      <a:pt x="18" y="0"/>
                    </a:lnTo>
                    <a:lnTo>
                      <a:pt x="36" y="16"/>
                    </a:lnTo>
                    <a:lnTo>
                      <a:pt x="36" y="18"/>
                    </a:lnTo>
                    <a:lnTo>
                      <a:pt x="18" y="38"/>
                    </a:lnTo>
                    <a:close/>
                    <a:moveTo>
                      <a:pt x="33" y="16"/>
                    </a:moveTo>
                    <a:lnTo>
                      <a:pt x="33" y="18"/>
                    </a:lnTo>
                    <a:lnTo>
                      <a:pt x="13" y="0"/>
                    </a:lnTo>
                    <a:lnTo>
                      <a:pt x="18" y="0"/>
                    </a:lnTo>
                    <a:lnTo>
                      <a:pt x="0" y="18"/>
                    </a:lnTo>
                    <a:lnTo>
                      <a:pt x="0" y="16"/>
                    </a:lnTo>
                    <a:lnTo>
                      <a:pt x="18" y="34"/>
                    </a:lnTo>
                    <a:lnTo>
                      <a:pt x="13" y="34"/>
                    </a:lnTo>
                    <a:lnTo>
                      <a:pt x="33"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4" name="Freeform 756"/>
              <p:cNvSpPr>
                <a:spLocks/>
              </p:cNvSpPr>
              <p:nvPr/>
            </p:nvSpPr>
            <p:spPr bwMode="auto">
              <a:xfrm>
                <a:off x="1440" y="3059"/>
                <a:ext cx="5" cy="2"/>
              </a:xfrm>
              <a:custGeom>
                <a:avLst/>
                <a:gdLst>
                  <a:gd name="T0" fmla="*/ 0 w 5"/>
                  <a:gd name="T1" fmla="*/ 2 h 2"/>
                  <a:gd name="T2" fmla="*/ 0 w 5"/>
                  <a:gd name="T3" fmla="*/ 2 h 2"/>
                  <a:gd name="T4" fmla="*/ 5 w 5"/>
                  <a:gd name="T5" fmla="*/ 2 h 2"/>
                  <a:gd name="T6" fmla="*/ 5 w 5"/>
                  <a:gd name="T7" fmla="*/ 0 h 2"/>
                  <a:gd name="T8" fmla="*/ 0 w 5"/>
                  <a:gd name="T9" fmla="*/ 0 h 2"/>
                  <a:gd name="T10" fmla="*/ 0 w 5"/>
                  <a:gd name="T11" fmla="*/ 2 h 2"/>
                  <a:gd name="T12" fmla="*/ 0 w 5"/>
                  <a:gd name="T13" fmla="*/ 2 h 2"/>
                  <a:gd name="T14" fmla="*/ 0 w 5"/>
                  <a:gd name="T15" fmla="*/ 2 h 2"/>
                  <a:gd name="T16" fmla="*/ 0 w 5"/>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2"/>
                    </a:moveTo>
                    <a:lnTo>
                      <a:pt x="0" y="2"/>
                    </a:lnTo>
                    <a:lnTo>
                      <a:pt x="5" y="2"/>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5" name="Freeform 757"/>
              <p:cNvSpPr>
                <a:spLocks/>
              </p:cNvSpPr>
              <p:nvPr/>
            </p:nvSpPr>
            <p:spPr bwMode="auto">
              <a:xfrm>
                <a:off x="1425" y="3041"/>
                <a:ext cx="18" cy="20"/>
              </a:xfrm>
              <a:custGeom>
                <a:avLst/>
                <a:gdLst>
                  <a:gd name="T0" fmla="*/ 0 w 18"/>
                  <a:gd name="T1" fmla="*/ 0 h 20"/>
                  <a:gd name="T2" fmla="*/ 0 w 18"/>
                  <a:gd name="T3" fmla="*/ 2 h 20"/>
                  <a:gd name="T4" fmla="*/ 15 w 18"/>
                  <a:gd name="T5" fmla="*/ 20 h 20"/>
                  <a:gd name="T6" fmla="*/ 18 w 18"/>
                  <a:gd name="T7" fmla="*/ 18 h 20"/>
                  <a:gd name="T8" fmla="*/ 4 w 18"/>
                  <a:gd name="T9" fmla="*/ 0 h 20"/>
                  <a:gd name="T10" fmla="*/ 0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0"/>
                    </a:moveTo>
                    <a:lnTo>
                      <a:pt x="0" y="2"/>
                    </a:lnTo>
                    <a:lnTo>
                      <a:pt x="15" y="20"/>
                    </a:lnTo>
                    <a:lnTo>
                      <a:pt x="18" y="18"/>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6" name="Freeform 758"/>
              <p:cNvSpPr>
                <a:spLocks/>
              </p:cNvSpPr>
              <p:nvPr/>
            </p:nvSpPr>
            <p:spPr bwMode="auto">
              <a:xfrm>
                <a:off x="1427" y="3041"/>
                <a:ext cx="2" cy="1"/>
              </a:xfrm>
              <a:custGeom>
                <a:avLst/>
                <a:gdLst>
                  <a:gd name="T0" fmla="*/ 2 w 2"/>
                  <a:gd name="T1" fmla="*/ 0 h 1"/>
                  <a:gd name="T2" fmla="*/ 0 w 2"/>
                  <a:gd name="T3" fmla="*/ 0 h 1"/>
                  <a:gd name="T4" fmla="*/ 0 w 2"/>
                  <a:gd name="T5" fmla="*/ 0 h 1"/>
                  <a:gd name="T6" fmla="*/ 0 w 2"/>
                  <a:gd name="T7" fmla="*/ 0 h 1"/>
                  <a:gd name="T8" fmla="*/ 0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7" name="Freeform 759"/>
              <p:cNvSpPr>
                <a:spLocks/>
              </p:cNvSpPr>
              <p:nvPr/>
            </p:nvSpPr>
            <p:spPr bwMode="auto">
              <a:xfrm>
                <a:off x="1425" y="3037"/>
                <a:ext cx="4" cy="4"/>
              </a:xfrm>
              <a:custGeom>
                <a:avLst/>
                <a:gdLst>
                  <a:gd name="T0" fmla="*/ 0 w 4"/>
                  <a:gd name="T1" fmla="*/ 0 h 4"/>
                  <a:gd name="T2" fmla="*/ 0 w 4"/>
                  <a:gd name="T3" fmla="*/ 2 h 4"/>
                  <a:gd name="T4" fmla="*/ 0 w 4"/>
                  <a:gd name="T5" fmla="*/ 4 h 4"/>
                  <a:gd name="T6" fmla="*/ 4 w 4"/>
                  <a:gd name="T7" fmla="*/ 4 h 4"/>
                  <a:gd name="T8" fmla="*/ 4 w 4"/>
                  <a:gd name="T9" fmla="*/ 2 h 4"/>
                  <a:gd name="T10" fmla="*/ 0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0"/>
                    </a:moveTo>
                    <a:lnTo>
                      <a:pt x="0" y="2"/>
                    </a:lnTo>
                    <a:lnTo>
                      <a:pt x="0" y="4"/>
                    </a:lnTo>
                    <a:lnTo>
                      <a:pt x="4" y="4"/>
                    </a:lnTo>
                    <a:lnTo>
                      <a:pt x="4"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8" name="Freeform 760"/>
              <p:cNvSpPr>
                <a:spLocks/>
              </p:cNvSpPr>
              <p:nvPr/>
            </p:nvSpPr>
            <p:spPr bwMode="auto">
              <a:xfrm>
                <a:off x="1425" y="3023"/>
                <a:ext cx="18" cy="16"/>
              </a:xfrm>
              <a:custGeom>
                <a:avLst/>
                <a:gdLst>
                  <a:gd name="T0" fmla="*/ 15 w 18"/>
                  <a:gd name="T1" fmla="*/ 0 h 16"/>
                  <a:gd name="T2" fmla="*/ 15 w 18"/>
                  <a:gd name="T3" fmla="*/ 0 h 16"/>
                  <a:gd name="T4" fmla="*/ 0 w 18"/>
                  <a:gd name="T5" fmla="*/ 14 h 16"/>
                  <a:gd name="T6" fmla="*/ 2 w 18"/>
                  <a:gd name="T7" fmla="*/ 16 h 16"/>
                  <a:gd name="T8" fmla="*/ 18 w 18"/>
                  <a:gd name="T9" fmla="*/ 2 h 16"/>
                  <a:gd name="T10" fmla="*/ 15 w 18"/>
                  <a:gd name="T11" fmla="*/ 0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6">
                    <a:moveTo>
                      <a:pt x="15" y="0"/>
                    </a:moveTo>
                    <a:lnTo>
                      <a:pt x="15" y="0"/>
                    </a:lnTo>
                    <a:lnTo>
                      <a:pt x="0" y="14"/>
                    </a:lnTo>
                    <a:lnTo>
                      <a:pt x="2" y="16"/>
                    </a:lnTo>
                    <a:lnTo>
                      <a:pt x="18"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39" name="Freeform 761"/>
              <p:cNvSpPr>
                <a:spLocks/>
              </p:cNvSpPr>
              <p:nvPr/>
            </p:nvSpPr>
            <p:spPr bwMode="auto">
              <a:xfrm>
                <a:off x="1440" y="3023"/>
                <a:ext cx="7" cy="2"/>
              </a:xfrm>
              <a:custGeom>
                <a:avLst/>
                <a:gdLst>
                  <a:gd name="T0" fmla="*/ 7 w 7"/>
                  <a:gd name="T1" fmla="*/ 0 h 2"/>
                  <a:gd name="T2" fmla="*/ 5 w 7"/>
                  <a:gd name="T3" fmla="*/ 0 h 2"/>
                  <a:gd name="T4" fmla="*/ 0 w 7"/>
                  <a:gd name="T5" fmla="*/ 0 h 2"/>
                  <a:gd name="T6" fmla="*/ 0 w 7"/>
                  <a:gd name="T7" fmla="*/ 2 h 2"/>
                  <a:gd name="T8" fmla="*/ 5 w 7"/>
                  <a:gd name="T9" fmla="*/ 2 h 2"/>
                  <a:gd name="T10" fmla="*/ 7 w 7"/>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0"/>
                    </a:moveTo>
                    <a:lnTo>
                      <a:pt x="5" y="0"/>
                    </a:lnTo>
                    <a:lnTo>
                      <a:pt x="0" y="0"/>
                    </a:lnTo>
                    <a:lnTo>
                      <a:pt x="0" y="2"/>
                    </a:lnTo>
                    <a:lnTo>
                      <a:pt x="5" y="2"/>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0" name="Freeform 762"/>
              <p:cNvSpPr>
                <a:spLocks/>
              </p:cNvSpPr>
              <p:nvPr/>
            </p:nvSpPr>
            <p:spPr bwMode="auto">
              <a:xfrm>
                <a:off x="1445" y="3023"/>
                <a:ext cx="20" cy="16"/>
              </a:xfrm>
              <a:custGeom>
                <a:avLst/>
                <a:gdLst>
                  <a:gd name="T0" fmla="*/ 20 w 20"/>
                  <a:gd name="T1" fmla="*/ 16 h 16"/>
                  <a:gd name="T2" fmla="*/ 20 w 20"/>
                  <a:gd name="T3" fmla="*/ 14 h 16"/>
                  <a:gd name="T4" fmla="*/ 2 w 20"/>
                  <a:gd name="T5" fmla="*/ 0 h 16"/>
                  <a:gd name="T6" fmla="*/ 0 w 20"/>
                  <a:gd name="T7" fmla="*/ 2 h 16"/>
                  <a:gd name="T8" fmla="*/ 18 w 20"/>
                  <a:gd name="T9" fmla="*/ 16 h 16"/>
                  <a:gd name="T10" fmla="*/ 20 w 20"/>
                  <a:gd name="T11" fmla="*/ 16 h 16"/>
                  <a:gd name="T12" fmla="*/ 20 w 20"/>
                  <a:gd name="T13" fmla="*/ 16 h 16"/>
                  <a:gd name="T14" fmla="*/ 20 w 20"/>
                  <a:gd name="T15" fmla="*/ 14 h 16"/>
                  <a:gd name="T16" fmla="*/ 20 w 20"/>
                  <a:gd name="T17" fmla="*/ 14 h 16"/>
                  <a:gd name="T18" fmla="*/ 20 w 20"/>
                  <a:gd name="T19" fmla="*/ 16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6">
                    <a:moveTo>
                      <a:pt x="20" y="16"/>
                    </a:moveTo>
                    <a:lnTo>
                      <a:pt x="20" y="14"/>
                    </a:lnTo>
                    <a:lnTo>
                      <a:pt x="2" y="0"/>
                    </a:lnTo>
                    <a:lnTo>
                      <a:pt x="0" y="2"/>
                    </a:lnTo>
                    <a:lnTo>
                      <a:pt x="18" y="16"/>
                    </a:lnTo>
                    <a:lnTo>
                      <a:pt x="20" y="16"/>
                    </a:lnTo>
                    <a:lnTo>
                      <a:pt x="20" y="14"/>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1" name="Freeform 763"/>
              <p:cNvSpPr>
                <a:spLocks/>
              </p:cNvSpPr>
              <p:nvPr/>
            </p:nvSpPr>
            <p:spPr bwMode="auto">
              <a:xfrm>
                <a:off x="1460" y="3039"/>
                <a:ext cx="5" cy="4"/>
              </a:xfrm>
              <a:custGeom>
                <a:avLst/>
                <a:gdLst>
                  <a:gd name="T0" fmla="*/ 5 w 5"/>
                  <a:gd name="T1" fmla="*/ 4 h 4"/>
                  <a:gd name="T2" fmla="*/ 5 w 5"/>
                  <a:gd name="T3" fmla="*/ 2 h 4"/>
                  <a:gd name="T4" fmla="*/ 5 w 5"/>
                  <a:gd name="T5" fmla="*/ 0 h 4"/>
                  <a:gd name="T6" fmla="*/ 0 w 5"/>
                  <a:gd name="T7" fmla="*/ 0 h 4"/>
                  <a:gd name="T8" fmla="*/ 0 w 5"/>
                  <a:gd name="T9" fmla="*/ 2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5" y="2"/>
                    </a:lnTo>
                    <a:lnTo>
                      <a:pt x="5" y="0"/>
                    </a:lnTo>
                    <a:lnTo>
                      <a:pt x="0" y="0"/>
                    </a:lnTo>
                    <a:lnTo>
                      <a:pt x="0" y="2"/>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2" name="Freeform 764"/>
              <p:cNvSpPr>
                <a:spLocks/>
              </p:cNvSpPr>
              <p:nvPr/>
            </p:nvSpPr>
            <p:spPr bwMode="auto">
              <a:xfrm>
                <a:off x="1463" y="304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3" name="Freeform 765"/>
              <p:cNvSpPr>
                <a:spLocks/>
              </p:cNvSpPr>
              <p:nvPr/>
            </p:nvSpPr>
            <p:spPr bwMode="auto">
              <a:xfrm>
                <a:off x="1443" y="3041"/>
                <a:ext cx="22" cy="20"/>
              </a:xfrm>
              <a:custGeom>
                <a:avLst/>
                <a:gdLst>
                  <a:gd name="T0" fmla="*/ 2 w 22"/>
                  <a:gd name="T1" fmla="*/ 20 h 20"/>
                  <a:gd name="T2" fmla="*/ 4 w 22"/>
                  <a:gd name="T3" fmla="*/ 20 h 20"/>
                  <a:gd name="T4" fmla="*/ 22 w 22"/>
                  <a:gd name="T5" fmla="*/ 2 h 20"/>
                  <a:gd name="T6" fmla="*/ 20 w 22"/>
                  <a:gd name="T7" fmla="*/ 0 h 20"/>
                  <a:gd name="T8" fmla="*/ 0 w 22"/>
                  <a:gd name="T9" fmla="*/ 18 h 20"/>
                  <a:gd name="T10" fmla="*/ 2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20"/>
                    </a:moveTo>
                    <a:lnTo>
                      <a:pt x="4" y="20"/>
                    </a:lnTo>
                    <a:lnTo>
                      <a:pt x="22" y="2"/>
                    </a:lnTo>
                    <a:lnTo>
                      <a:pt x="20"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4" name="Freeform 766"/>
              <p:cNvSpPr>
                <a:spLocks/>
              </p:cNvSpPr>
              <p:nvPr/>
            </p:nvSpPr>
            <p:spPr bwMode="auto">
              <a:xfrm>
                <a:off x="1458" y="3039"/>
                <a:ext cx="2" cy="4"/>
              </a:xfrm>
              <a:custGeom>
                <a:avLst/>
                <a:gdLst>
                  <a:gd name="T0" fmla="*/ 0 w 2"/>
                  <a:gd name="T1" fmla="*/ 4 h 4"/>
                  <a:gd name="T2" fmla="*/ 2 w 2"/>
                  <a:gd name="T3" fmla="*/ 2 h 4"/>
                  <a:gd name="T4" fmla="*/ 2 w 2"/>
                  <a:gd name="T5" fmla="*/ 0 h 4"/>
                  <a:gd name="T6" fmla="*/ 0 w 2"/>
                  <a:gd name="T7" fmla="*/ 0 h 4"/>
                  <a:gd name="T8" fmla="*/ 0 w 2"/>
                  <a:gd name="T9" fmla="*/ 2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2"/>
                    </a:lnTo>
                    <a:lnTo>
                      <a:pt x="2"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5" name="Freeform 767"/>
              <p:cNvSpPr>
                <a:spLocks/>
              </p:cNvSpPr>
              <p:nvPr/>
            </p:nvSpPr>
            <p:spPr bwMode="auto">
              <a:xfrm>
                <a:off x="1440" y="3023"/>
                <a:ext cx="20" cy="20"/>
              </a:xfrm>
              <a:custGeom>
                <a:avLst/>
                <a:gdLst>
                  <a:gd name="T0" fmla="*/ 0 w 20"/>
                  <a:gd name="T1" fmla="*/ 0 h 20"/>
                  <a:gd name="T2" fmla="*/ 0 w 20"/>
                  <a:gd name="T3" fmla="*/ 2 h 20"/>
                  <a:gd name="T4" fmla="*/ 18 w 20"/>
                  <a:gd name="T5" fmla="*/ 20 h 20"/>
                  <a:gd name="T6" fmla="*/ 20 w 20"/>
                  <a:gd name="T7" fmla="*/ 18 h 20"/>
                  <a:gd name="T8" fmla="*/ 3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8"/>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6" name="Freeform 768"/>
              <p:cNvSpPr>
                <a:spLocks/>
              </p:cNvSpPr>
              <p:nvPr/>
            </p:nvSpPr>
            <p:spPr bwMode="auto">
              <a:xfrm>
                <a:off x="1440" y="3023"/>
                <a:ext cx="7" cy="2"/>
              </a:xfrm>
              <a:custGeom>
                <a:avLst/>
                <a:gdLst>
                  <a:gd name="T0" fmla="*/ 7 w 7"/>
                  <a:gd name="T1" fmla="*/ 2 h 2"/>
                  <a:gd name="T2" fmla="*/ 5 w 7"/>
                  <a:gd name="T3" fmla="*/ 0 h 2"/>
                  <a:gd name="T4" fmla="*/ 0 w 7"/>
                  <a:gd name="T5" fmla="*/ 0 h 2"/>
                  <a:gd name="T6" fmla="*/ 0 w 7"/>
                  <a:gd name="T7" fmla="*/ 2 h 2"/>
                  <a:gd name="T8" fmla="*/ 5 w 7"/>
                  <a:gd name="T9" fmla="*/ 2 h 2"/>
                  <a:gd name="T10" fmla="*/ 7 w 7"/>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2"/>
                    </a:moveTo>
                    <a:lnTo>
                      <a:pt x="5" y="0"/>
                    </a:lnTo>
                    <a:lnTo>
                      <a:pt x="0" y="0"/>
                    </a:lnTo>
                    <a:lnTo>
                      <a:pt x="0" y="2"/>
                    </a:lnTo>
                    <a:lnTo>
                      <a:pt x="5" y="2"/>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7" name="Freeform 769"/>
              <p:cNvSpPr>
                <a:spLocks/>
              </p:cNvSpPr>
              <p:nvPr/>
            </p:nvSpPr>
            <p:spPr bwMode="auto">
              <a:xfrm>
                <a:off x="1425" y="3023"/>
                <a:ext cx="22" cy="20"/>
              </a:xfrm>
              <a:custGeom>
                <a:avLst/>
                <a:gdLst>
                  <a:gd name="T0" fmla="*/ 0 w 22"/>
                  <a:gd name="T1" fmla="*/ 18 h 20"/>
                  <a:gd name="T2" fmla="*/ 2 w 22"/>
                  <a:gd name="T3" fmla="*/ 20 h 20"/>
                  <a:gd name="T4" fmla="*/ 22 w 22"/>
                  <a:gd name="T5" fmla="*/ 2 h 20"/>
                  <a:gd name="T6" fmla="*/ 18 w 22"/>
                  <a:gd name="T7" fmla="*/ 0 h 20"/>
                  <a:gd name="T8" fmla="*/ 0 w 22"/>
                  <a:gd name="T9" fmla="*/ 18 h 20"/>
                  <a:gd name="T10" fmla="*/ 0 w 22"/>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18"/>
                    </a:moveTo>
                    <a:lnTo>
                      <a:pt x="2" y="20"/>
                    </a:lnTo>
                    <a:lnTo>
                      <a:pt x="22" y="2"/>
                    </a:lnTo>
                    <a:lnTo>
                      <a:pt x="18"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8" name="Freeform 770"/>
              <p:cNvSpPr>
                <a:spLocks/>
              </p:cNvSpPr>
              <p:nvPr/>
            </p:nvSpPr>
            <p:spPr bwMode="auto">
              <a:xfrm>
                <a:off x="1425" y="3037"/>
                <a:ext cx="4" cy="4"/>
              </a:xfrm>
              <a:custGeom>
                <a:avLst/>
                <a:gdLst>
                  <a:gd name="T0" fmla="*/ 2 w 4"/>
                  <a:gd name="T1" fmla="*/ 0 h 4"/>
                  <a:gd name="T2" fmla="*/ 0 w 4"/>
                  <a:gd name="T3" fmla="*/ 2 h 4"/>
                  <a:gd name="T4" fmla="*/ 0 w 4"/>
                  <a:gd name="T5" fmla="*/ 4 h 4"/>
                  <a:gd name="T6" fmla="*/ 4 w 4"/>
                  <a:gd name="T7" fmla="*/ 4 h 4"/>
                  <a:gd name="T8" fmla="*/ 4 w 4"/>
                  <a:gd name="T9" fmla="*/ 2 h 4"/>
                  <a:gd name="T10" fmla="*/ 2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0"/>
                    </a:moveTo>
                    <a:lnTo>
                      <a:pt x="0" y="2"/>
                    </a:lnTo>
                    <a:lnTo>
                      <a:pt x="0" y="4"/>
                    </a:lnTo>
                    <a:lnTo>
                      <a:pt x="4" y="4"/>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49" name="Freeform 771"/>
              <p:cNvSpPr>
                <a:spLocks/>
              </p:cNvSpPr>
              <p:nvPr/>
            </p:nvSpPr>
            <p:spPr bwMode="auto">
              <a:xfrm>
                <a:off x="1425" y="3037"/>
                <a:ext cx="22" cy="22"/>
              </a:xfrm>
              <a:custGeom>
                <a:avLst/>
                <a:gdLst>
                  <a:gd name="T0" fmla="*/ 20 w 22"/>
                  <a:gd name="T1" fmla="*/ 22 h 22"/>
                  <a:gd name="T2" fmla="*/ 22 w 22"/>
                  <a:gd name="T3" fmla="*/ 17 h 22"/>
                  <a:gd name="T4" fmla="*/ 2 w 22"/>
                  <a:gd name="T5" fmla="*/ 0 h 22"/>
                  <a:gd name="T6" fmla="*/ 0 w 22"/>
                  <a:gd name="T7" fmla="*/ 2 h 22"/>
                  <a:gd name="T8" fmla="*/ 18 w 22"/>
                  <a:gd name="T9" fmla="*/ 22 h 22"/>
                  <a:gd name="T10" fmla="*/ 20 w 22"/>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0" y="22"/>
                    </a:moveTo>
                    <a:lnTo>
                      <a:pt x="22" y="17"/>
                    </a:lnTo>
                    <a:lnTo>
                      <a:pt x="2" y="0"/>
                    </a:lnTo>
                    <a:lnTo>
                      <a:pt x="0" y="2"/>
                    </a:lnTo>
                    <a:lnTo>
                      <a:pt x="18" y="22"/>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0" name="Freeform 772"/>
              <p:cNvSpPr>
                <a:spLocks/>
              </p:cNvSpPr>
              <p:nvPr/>
            </p:nvSpPr>
            <p:spPr bwMode="auto">
              <a:xfrm>
                <a:off x="1440" y="3054"/>
                <a:ext cx="5" cy="5"/>
              </a:xfrm>
              <a:custGeom>
                <a:avLst/>
                <a:gdLst>
                  <a:gd name="T0" fmla="*/ 0 w 5"/>
                  <a:gd name="T1" fmla="*/ 0 h 5"/>
                  <a:gd name="T2" fmla="*/ 0 w 5"/>
                  <a:gd name="T3" fmla="*/ 5 h 5"/>
                  <a:gd name="T4" fmla="*/ 5 w 5"/>
                  <a:gd name="T5" fmla="*/ 5 h 5"/>
                  <a:gd name="T6" fmla="*/ 5 w 5"/>
                  <a:gd name="T7" fmla="*/ 0 h 5"/>
                  <a:gd name="T8" fmla="*/ 0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lnTo>
                      <a:pt x="0" y="5"/>
                    </a:lnTo>
                    <a:lnTo>
                      <a:pt x="5" y="5"/>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1" name="Freeform 773"/>
              <p:cNvSpPr>
                <a:spLocks/>
              </p:cNvSpPr>
              <p:nvPr/>
            </p:nvSpPr>
            <p:spPr bwMode="auto">
              <a:xfrm>
                <a:off x="1440" y="3037"/>
                <a:ext cx="20" cy="22"/>
              </a:xfrm>
              <a:custGeom>
                <a:avLst/>
                <a:gdLst>
                  <a:gd name="T0" fmla="*/ 20 w 20"/>
                  <a:gd name="T1" fmla="*/ 2 h 22"/>
                  <a:gd name="T2" fmla="*/ 18 w 20"/>
                  <a:gd name="T3" fmla="*/ 0 h 22"/>
                  <a:gd name="T4" fmla="*/ 0 w 20"/>
                  <a:gd name="T5" fmla="*/ 17 h 22"/>
                  <a:gd name="T6" fmla="*/ 3 w 20"/>
                  <a:gd name="T7" fmla="*/ 22 h 22"/>
                  <a:gd name="T8" fmla="*/ 20 w 20"/>
                  <a:gd name="T9" fmla="*/ 2 h 22"/>
                  <a:gd name="T10" fmla="*/ 20 w 20"/>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
                    </a:moveTo>
                    <a:lnTo>
                      <a:pt x="18" y="0"/>
                    </a:lnTo>
                    <a:lnTo>
                      <a:pt x="0" y="17"/>
                    </a:lnTo>
                    <a:lnTo>
                      <a:pt x="3" y="2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2" name="Freeform 774"/>
              <p:cNvSpPr>
                <a:spLocks/>
              </p:cNvSpPr>
              <p:nvPr/>
            </p:nvSpPr>
            <p:spPr bwMode="auto">
              <a:xfrm>
                <a:off x="1427" y="3205"/>
                <a:ext cx="33" cy="31"/>
              </a:xfrm>
              <a:custGeom>
                <a:avLst/>
                <a:gdLst>
                  <a:gd name="T0" fmla="*/ 18 w 33"/>
                  <a:gd name="T1" fmla="*/ 31 h 31"/>
                  <a:gd name="T2" fmla="*/ 0 w 33"/>
                  <a:gd name="T3" fmla="*/ 18 h 31"/>
                  <a:gd name="T4" fmla="*/ 18 w 33"/>
                  <a:gd name="T5" fmla="*/ 0 h 31"/>
                  <a:gd name="T6" fmla="*/ 33 w 33"/>
                  <a:gd name="T7" fmla="*/ 18 h 31"/>
                  <a:gd name="T8" fmla="*/ 18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8" y="31"/>
                    </a:moveTo>
                    <a:lnTo>
                      <a:pt x="0" y="18"/>
                    </a:lnTo>
                    <a:lnTo>
                      <a:pt x="18" y="0"/>
                    </a:lnTo>
                    <a:lnTo>
                      <a:pt x="33" y="18"/>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3" name="Freeform 775"/>
              <p:cNvSpPr>
                <a:spLocks noEditPoints="1"/>
              </p:cNvSpPr>
              <p:nvPr/>
            </p:nvSpPr>
            <p:spPr bwMode="auto">
              <a:xfrm>
                <a:off x="1427" y="3205"/>
                <a:ext cx="36" cy="35"/>
              </a:xfrm>
              <a:custGeom>
                <a:avLst/>
                <a:gdLst>
                  <a:gd name="T0" fmla="*/ 18 w 36"/>
                  <a:gd name="T1" fmla="*/ 35 h 35"/>
                  <a:gd name="T2" fmla="*/ 13 w 36"/>
                  <a:gd name="T3" fmla="*/ 35 h 35"/>
                  <a:gd name="T4" fmla="*/ 0 w 36"/>
                  <a:gd name="T5" fmla="*/ 18 h 35"/>
                  <a:gd name="T6" fmla="*/ 0 w 36"/>
                  <a:gd name="T7" fmla="*/ 13 h 35"/>
                  <a:gd name="T8" fmla="*/ 13 w 36"/>
                  <a:gd name="T9" fmla="*/ 0 h 35"/>
                  <a:gd name="T10" fmla="*/ 18 w 36"/>
                  <a:gd name="T11" fmla="*/ 0 h 35"/>
                  <a:gd name="T12" fmla="*/ 36 w 36"/>
                  <a:gd name="T13" fmla="*/ 13 h 35"/>
                  <a:gd name="T14" fmla="*/ 36 w 36"/>
                  <a:gd name="T15" fmla="*/ 18 h 35"/>
                  <a:gd name="T16" fmla="*/ 18 w 36"/>
                  <a:gd name="T17" fmla="*/ 35 h 35"/>
                  <a:gd name="T18" fmla="*/ 33 w 36"/>
                  <a:gd name="T19" fmla="*/ 13 h 35"/>
                  <a:gd name="T20" fmla="*/ 33 w 36"/>
                  <a:gd name="T21" fmla="*/ 18 h 35"/>
                  <a:gd name="T22" fmla="*/ 13 w 36"/>
                  <a:gd name="T23" fmla="*/ 2 h 35"/>
                  <a:gd name="T24" fmla="*/ 18 w 36"/>
                  <a:gd name="T25" fmla="*/ 2 h 35"/>
                  <a:gd name="T26" fmla="*/ 0 w 36"/>
                  <a:gd name="T27" fmla="*/ 18 h 35"/>
                  <a:gd name="T28" fmla="*/ 0 w 36"/>
                  <a:gd name="T29" fmla="*/ 13 h 35"/>
                  <a:gd name="T30" fmla="*/ 18 w 36"/>
                  <a:gd name="T31" fmla="*/ 31 h 35"/>
                  <a:gd name="T32" fmla="*/ 13 w 36"/>
                  <a:gd name="T33" fmla="*/ 31 h 35"/>
                  <a:gd name="T34" fmla="*/ 33 w 36"/>
                  <a:gd name="T35" fmla="*/ 13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5">
                    <a:moveTo>
                      <a:pt x="18" y="35"/>
                    </a:moveTo>
                    <a:lnTo>
                      <a:pt x="13" y="35"/>
                    </a:lnTo>
                    <a:lnTo>
                      <a:pt x="0" y="18"/>
                    </a:lnTo>
                    <a:lnTo>
                      <a:pt x="0" y="13"/>
                    </a:lnTo>
                    <a:lnTo>
                      <a:pt x="13" y="0"/>
                    </a:lnTo>
                    <a:lnTo>
                      <a:pt x="18" y="0"/>
                    </a:lnTo>
                    <a:lnTo>
                      <a:pt x="36" y="13"/>
                    </a:lnTo>
                    <a:lnTo>
                      <a:pt x="36" y="18"/>
                    </a:lnTo>
                    <a:lnTo>
                      <a:pt x="18" y="35"/>
                    </a:lnTo>
                    <a:close/>
                    <a:moveTo>
                      <a:pt x="33" y="13"/>
                    </a:moveTo>
                    <a:lnTo>
                      <a:pt x="33" y="18"/>
                    </a:lnTo>
                    <a:lnTo>
                      <a:pt x="13" y="2"/>
                    </a:lnTo>
                    <a:lnTo>
                      <a:pt x="18" y="2"/>
                    </a:lnTo>
                    <a:lnTo>
                      <a:pt x="0" y="18"/>
                    </a:lnTo>
                    <a:lnTo>
                      <a:pt x="0" y="13"/>
                    </a:lnTo>
                    <a:lnTo>
                      <a:pt x="18" y="31"/>
                    </a:lnTo>
                    <a:lnTo>
                      <a:pt x="13" y="31"/>
                    </a:lnTo>
                    <a:lnTo>
                      <a:pt x="33"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4" name="Freeform 776"/>
              <p:cNvSpPr>
                <a:spLocks/>
              </p:cNvSpPr>
              <p:nvPr/>
            </p:nvSpPr>
            <p:spPr bwMode="auto">
              <a:xfrm>
                <a:off x="1440" y="3238"/>
                <a:ext cx="5" cy="5"/>
              </a:xfrm>
              <a:custGeom>
                <a:avLst/>
                <a:gdLst>
                  <a:gd name="T0" fmla="*/ 0 w 5"/>
                  <a:gd name="T1" fmla="*/ 2 h 5"/>
                  <a:gd name="T2" fmla="*/ 0 w 5"/>
                  <a:gd name="T3" fmla="*/ 5 h 5"/>
                  <a:gd name="T4" fmla="*/ 5 w 5"/>
                  <a:gd name="T5" fmla="*/ 5 h 5"/>
                  <a:gd name="T6" fmla="*/ 5 w 5"/>
                  <a:gd name="T7" fmla="*/ 0 h 5"/>
                  <a:gd name="T8" fmla="*/ 0 w 5"/>
                  <a:gd name="T9" fmla="*/ 0 h 5"/>
                  <a:gd name="T10" fmla="*/ 0 w 5"/>
                  <a:gd name="T11" fmla="*/ 2 h 5"/>
                  <a:gd name="T12" fmla="*/ 0 w 5"/>
                  <a:gd name="T13" fmla="*/ 2 h 5"/>
                  <a:gd name="T14" fmla="*/ 0 w 5"/>
                  <a:gd name="T15" fmla="*/ 5 h 5"/>
                  <a:gd name="T16" fmla="*/ 0 w 5"/>
                  <a:gd name="T17" fmla="*/ 5 h 5"/>
                  <a:gd name="T18" fmla="*/ 0 w 5"/>
                  <a:gd name="T19" fmla="*/ 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0" y="2"/>
                    </a:moveTo>
                    <a:lnTo>
                      <a:pt x="0" y="5"/>
                    </a:lnTo>
                    <a:lnTo>
                      <a:pt x="5" y="5"/>
                    </a:lnTo>
                    <a:lnTo>
                      <a:pt x="5" y="0"/>
                    </a:lnTo>
                    <a:lnTo>
                      <a:pt x="0" y="0"/>
                    </a:lnTo>
                    <a:lnTo>
                      <a:pt x="0" y="2"/>
                    </a:lnTo>
                    <a:lnTo>
                      <a:pt x="0" y="5"/>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5" name="Freeform 777"/>
              <p:cNvSpPr>
                <a:spLocks/>
              </p:cNvSpPr>
              <p:nvPr/>
            </p:nvSpPr>
            <p:spPr bwMode="auto">
              <a:xfrm>
                <a:off x="1425" y="3221"/>
                <a:ext cx="18" cy="19"/>
              </a:xfrm>
              <a:custGeom>
                <a:avLst/>
                <a:gdLst>
                  <a:gd name="T0" fmla="*/ 0 w 18"/>
                  <a:gd name="T1" fmla="*/ 2 h 19"/>
                  <a:gd name="T2" fmla="*/ 0 w 18"/>
                  <a:gd name="T3" fmla="*/ 2 h 19"/>
                  <a:gd name="T4" fmla="*/ 15 w 18"/>
                  <a:gd name="T5" fmla="*/ 19 h 19"/>
                  <a:gd name="T6" fmla="*/ 18 w 18"/>
                  <a:gd name="T7" fmla="*/ 17 h 19"/>
                  <a:gd name="T8" fmla="*/ 4 w 18"/>
                  <a:gd name="T9" fmla="*/ 0 h 19"/>
                  <a:gd name="T10" fmla="*/ 0 w 18"/>
                  <a:gd name="T11" fmla="*/ 2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9">
                    <a:moveTo>
                      <a:pt x="0" y="2"/>
                    </a:moveTo>
                    <a:lnTo>
                      <a:pt x="0" y="2"/>
                    </a:lnTo>
                    <a:lnTo>
                      <a:pt x="15" y="19"/>
                    </a:lnTo>
                    <a:lnTo>
                      <a:pt x="18" y="17"/>
                    </a:lnTo>
                    <a:lnTo>
                      <a:pt x="4"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6" name="Freeform 778"/>
              <p:cNvSpPr>
                <a:spLocks/>
              </p:cNvSpPr>
              <p:nvPr/>
            </p:nvSpPr>
            <p:spPr bwMode="auto">
              <a:xfrm>
                <a:off x="1427" y="3223"/>
                <a:ext cx="2" cy="1"/>
              </a:xfrm>
              <a:custGeom>
                <a:avLst/>
                <a:gdLst>
                  <a:gd name="T0" fmla="*/ 2 w 2"/>
                  <a:gd name="T1" fmla="*/ 0 h 1"/>
                  <a:gd name="T2" fmla="*/ 0 w 2"/>
                  <a:gd name="T3" fmla="*/ 0 h 1"/>
                  <a:gd name="T4" fmla="*/ 0 w 2"/>
                  <a:gd name="T5" fmla="*/ 0 h 1"/>
                  <a:gd name="T6" fmla="*/ 0 w 2"/>
                  <a:gd name="T7" fmla="*/ 0 h 1"/>
                  <a:gd name="T8" fmla="*/ 0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7" name="Freeform 779"/>
              <p:cNvSpPr>
                <a:spLocks/>
              </p:cNvSpPr>
              <p:nvPr/>
            </p:nvSpPr>
            <p:spPr bwMode="auto">
              <a:xfrm>
                <a:off x="1425" y="3216"/>
                <a:ext cx="4" cy="7"/>
              </a:xfrm>
              <a:custGeom>
                <a:avLst/>
                <a:gdLst>
                  <a:gd name="T0" fmla="*/ 0 w 4"/>
                  <a:gd name="T1" fmla="*/ 0 h 7"/>
                  <a:gd name="T2" fmla="*/ 0 w 4"/>
                  <a:gd name="T3" fmla="*/ 2 h 7"/>
                  <a:gd name="T4" fmla="*/ 0 w 4"/>
                  <a:gd name="T5" fmla="*/ 7 h 7"/>
                  <a:gd name="T6" fmla="*/ 4 w 4"/>
                  <a:gd name="T7" fmla="*/ 7 h 7"/>
                  <a:gd name="T8" fmla="*/ 4 w 4"/>
                  <a:gd name="T9" fmla="*/ 2 h 7"/>
                  <a:gd name="T10" fmla="*/ 0 w 4"/>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0" y="0"/>
                    </a:moveTo>
                    <a:lnTo>
                      <a:pt x="0" y="2"/>
                    </a:lnTo>
                    <a:lnTo>
                      <a:pt x="0" y="7"/>
                    </a:lnTo>
                    <a:lnTo>
                      <a:pt x="4" y="7"/>
                    </a:lnTo>
                    <a:lnTo>
                      <a:pt x="4"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8" name="Freeform 780"/>
              <p:cNvSpPr>
                <a:spLocks/>
              </p:cNvSpPr>
              <p:nvPr/>
            </p:nvSpPr>
            <p:spPr bwMode="auto">
              <a:xfrm>
                <a:off x="1425" y="3203"/>
                <a:ext cx="18" cy="18"/>
              </a:xfrm>
              <a:custGeom>
                <a:avLst/>
                <a:gdLst>
                  <a:gd name="T0" fmla="*/ 15 w 18"/>
                  <a:gd name="T1" fmla="*/ 0 h 18"/>
                  <a:gd name="T2" fmla="*/ 15 w 18"/>
                  <a:gd name="T3" fmla="*/ 0 h 18"/>
                  <a:gd name="T4" fmla="*/ 0 w 18"/>
                  <a:gd name="T5" fmla="*/ 13 h 18"/>
                  <a:gd name="T6" fmla="*/ 2 w 18"/>
                  <a:gd name="T7" fmla="*/ 18 h 18"/>
                  <a:gd name="T8" fmla="*/ 18 w 18"/>
                  <a:gd name="T9" fmla="*/ 2 h 18"/>
                  <a:gd name="T10" fmla="*/ 15 w 1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15" y="0"/>
                    </a:moveTo>
                    <a:lnTo>
                      <a:pt x="15" y="0"/>
                    </a:lnTo>
                    <a:lnTo>
                      <a:pt x="0" y="13"/>
                    </a:lnTo>
                    <a:lnTo>
                      <a:pt x="2" y="18"/>
                    </a:lnTo>
                    <a:lnTo>
                      <a:pt x="18"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59" name="Freeform 781"/>
              <p:cNvSpPr>
                <a:spLocks/>
              </p:cNvSpPr>
              <p:nvPr/>
            </p:nvSpPr>
            <p:spPr bwMode="auto">
              <a:xfrm>
                <a:off x="1440" y="3203"/>
                <a:ext cx="7" cy="2"/>
              </a:xfrm>
              <a:custGeom>
                <a:avLst/>
                <a:gdLst>
                  <a:gd name="T0" fmla="*/ 7 w 7"/>
                  <a:gd name="T1" fmla="*/ 0 h 2"/>
                  <a:gd name="T2" fmla="*/ 5 w 7"/>
                  <a:gd name="T3" fmla="*/ 0 h 2"/>
                  <a:gd name="T4" fmla="*/ 0 w 7"/>
                  <a:gd name="T5" fmla="*/ 0 h 2"/>
                  <a:gd name="T6" fmla="*/ 0 w 7"/>
                  <a:gd name="T7" fmla="*/ 2 h 2"/>
                  <a:gd name="T8" fmla="*/ 5 w 7"/>
                  <a:gd name="T9" fmla="*/ 2 h 2"/>
                  <a:gd name="T10" fmla="*/ 7 w 7"/>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0"/>
                    </a:moveTo>
                    <a:lnTo>
                      <a:pt x="5" y="0"/>
                    </a:lnTo>
                    <a:lnTo>
                      <a:pt x="0" y="0"/>
                    </a:lnTo>
                    <a:lnTo>
                      <a:pt x="0" y="2"/>
                    </a:lnTo>
                    <a:lnTo>
                      <a:pt x="5" y="2"/>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0" name="Freeform 782"/>
              <p:cNvSpPr>
                <a:spLocks/>
              </p:cNvSpPr>
              <p:nvPr/>
            </p:nvSpPr>
            <p:spPr bwMode="auto">
              <a:xfrm>
                <a:off x="1445" y="3203"/>
                <a:ext cx="20" cy="18"/>
              </a:xfrm>
              <a:custGeom>
                <a:avLst/>
                <a:gdLst>
                  <a:gd name="T0" fmla="*/ 20 w 20"/>
                  <a:gd name="T1" fmla="*/ 15 h 18"/>
                  <a:gd name="T2" fmla="*/ 20 w 20"/>
                  <a:gd name="T3" fmla="*/ 13 h 18"/>
                  <a:gd name="T4" fmla="*/ 2 w 20"/>
                  <a:gd name="T5" fmla="*/ 0 h 18"/>
                  <a:gd name="T6" fmla="*/ 0 w 20"/>
                  <a:gd name="T7" fmla="*/ 2 h 18"/>
                  <a:gd name="T8" fmla="*/ 18 w 20"/>
                  <a:gd name="T9" fmla="*/ 18 h 18"/>
                  <a:gd name="T10" fmla="*/ 20 w 20"/>
                  <a:gd name="T11" fmla="*/ 15 h 18"/>
                  <a:gd name="T12" fmla="*/ 20 w 20"/>
                  <a:gd name="T13" fmla="*/ 15 h 18"/>
                  <a:gd name="T14" fmla="*/ 20 w 20"/>
                  <a:gd name="T15" fmla="*/ 15 h 18"/>
                  <a:gd name="T16" fmla="*/ 20 w 20"/>
                  <a:gd name="T17" fmla="*/ 13 h 18"/>
                  <a:gd name="T18" fmla="*/ 20 w 20"/>
                  <a:gd name="T19" fmla="*/ 1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15"/>
                    </a:moveTo>
                    <a:lnTo>
                      <a:pt x="20" y="13"/>
                    </a:lnTo>
                    <a:lnTo>
                      <a:pt x="2" y="0"/>
                    </a:lnTo>
                    <a:lnTo>
                      <a:pt x="0" y="2"/>
                    </a:lnTo>
                    <a:lnTo>
                      <a:pt x="18" y="18"/>
                    </a:lnTo>
                    <a:lnTo>
                      <a:pt x="20" y="15"/>
                    </a:lnTo>
                    <a:lnTo>
                      <a:pt x="20" y="13"/>
                    </a:lnTo>
                    <a:lnTo>
                      <a:pt x="2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1" name="Freeform 783"/>
              <p:cNvSpPr>
                <a:spLocks/>
              </p:cNvSpPr>
              <p:nvPr/>
            </p:nvSpPr>
            <p:spPr bwMode="auto">
              <a:xfrm>
                <a:off x="1460" y="3218"/>
                <a:ext cx="5" cy="5"/>
              </a:xfrm>
              <a:custGeom>
                <a:avLst/>
                <a:gdLst>
                  <a:gd name="T0" fmla="*/ 5 w 5"/>
                  <a:gd name="T1" fmla="*/ 5 h 5"/>
                  <a:gd name="T2" fmla="*/ 5 w 5"/>
                  <a:gd name="T3" fmla="*/ 5 h 5"/>
                  <a:gd name="T4" fmla="*/ 5 w 5"/>
                  <a:gd name="T5" fmla="*/ 0 h 5"/>
                  <a:gd name="T6" fmla="*/ 0 w 5"/>
                  <a:gd name="T7" fmla="*/ 0 h 5"/>
                  <a:gd name="T8" fmla="*/ 0 w 5"/>
                  <a:gd name="T9" fmla="*/ 5 h 5"/>
                  <a:gd name="T10" fmla="*/ 5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5"/>
                    </a:moveTo>
                    <a:lnTo>
                      <a:pt x="5" y="5"/>
                    </a:lnTo>
                    <a:lnTo>
                      <a:pt x="5" y="0"/>
                    </a:lnTo>
                    <a:lnTo>
                      <a:pt x="0" y="0"/>
                    </a:lnTo>
                    <a:lnTo>
                      <a:pt x="0"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2" name="Freeform 784"/>
              <p:cNvSpPr>
                <a:spLocks/>
              </p:cNvSpPr>
              <p:nvPr/>
            </p:nvSpPr>
            <p:spPr bwMode="auto">
              <a:xfrm>
                <a:off x="1463" y="3221"/>
                <a:ext cx="1" cy="2"/>
              </a:xfrm>
              <a:custGeom>
                <a:avLst/>
                <a:gdLst>
                  <a:gd name="T0" fmla="*/ 0 w 1"/>
                  <a:gd name="T1" fmla="*/ 0 h 2"/>
                  <a:gd name="T2" fmla="*/ 0 w 1"/>
                  <a:gd name="T3" fmla="*/ 2 h 2"/>
                  <a:gd name="T4" fmla="*/ 0 w 1"/>
                  <a:gd name="T5" fmla="*/ 2 h 2"/>
                  <a:gd name="T6" fmla="*/ 0 w 1"/>
                  <a:gd name="T7" fmla="*/ 2 h 2"/>
                  <a:gd name="T8" fmla="*/ 0 w 1"/>
                  <a:gd name="T9" fmla="*/ 2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3" name="Freeform 785"/>
              <p:cNvSpPr>
                <a:spLocks/>
              </p:cNvSpPr>
              <p:nvPr/>
            </p:nvSpPr>
            <p:spPr bwMode="auto">
              <a:xfrm>
                <a:off x="1443" y="3221"/>
                <a:ext cx="22" cy="22"/>
              </a:xfrm>
              <a:custGeom>
                <a:avLst/>
                <a:gdLst>
                  <a:gd name="T0" fmla="*/ 2 w 22"/>
                  <a:gd name="T1" fmla="*/ 22 h 22"/>
                  <a:gd name="T2" fmla="*/ 4 w 22"/>
                  <a:gd name="T3" fmla="*/ 19 h 22"/>
                  <a:gd name="T4" fmla="*/ 22 w 22"/>
                  <a:gd name="T5" fmla="*/ 2 h 22"/>
                  <a:gd name="T6" fmla="*/ 20 w 22"/>
                  <a:gd name="T7" fmla="*/ 0 h 22"/>
                  <a:gd name="T8" fmla="*/ 0 w 22"/>
                  <a:gd name="T9" fmla="*/ 17 h 22"/>
                  <a:gd name="T10" fmla="*/ 2 w 22"/>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 y="22"/>
                    </a:moveTo>
                    <a:lnTo>
                      <a:pt x="4" y="19"/>
                    </a:lnTo>
                    <a:lnTo>
                      <a:pt x="22" y="2"/>
                    </a:lnTo>
                    <a:lnTo>
                      <a:pt x="20" y="0"/>
                    </a:lnTo>
                    <a:lnTo>
                      <a:pt x="0" y="17"/>
                    </a:lnTo>
                    <a:lnTo>
                      <a:pt x="2"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4" name="Freeform 786"/>
              <p:cNvSpPr>
                <a:spLocks/>
              </p:cNvSpPr>
              <p:nvPr/>
            </p:nvSpPr>
            <p:spPr bwMode="auto">
              <a:xfrm>
                <a:off x="1458" y="3218"/>
                <a:ext cx="2" cy="7"/>
              </a:xfrm>
              <a:custGeom>
                <a:avLst/>
                <a:gdLst>
                  <a:gd name="T0" fmla="*/ 0 w 2"/>
                  <a:gd name="T1" fmla="*/ 5 h 7"/>
                  <a:gd name="T2" fmla="*/ 2 w 2"/>
                  <a:gd name="T3" fmla="*/ 5 h 7"/>
                  <a:gd name="T4" fmla="*/ 2 w 2"/>
                  <a:gd name="T5" fmla="*/ 0 h 7"/>
                  <a:gd name="T6" fmla="*/ 0 w 2"/>
                  <a:gd name="T7" fmla="*/ 0 h 7"/>
                  <a:gd name="T8" fmla="*/ 0 w 2"/>
                  <a:gd name="T9" fmla="*/ 5 h 7"/>
                  <a:gd name="T10" fmla="*/ 0 w 2"/>
                  <a:gd name="T11" fmla="*/ 5 h 7"/>
                  <a:gd name="T12" fmla="*/ 0 w 2"/>
                  <a:gd name="T13" fmla="*/ 5 h 7"/>
                  <a:gd name="T14" fmla="*/ 2 w 2"/>
                  <a:gd name="T15" fmla="*/ 7 h 7"/>
                  <a:gd name="T16" fmla="*/ 2 w 2"/>
                  <a:gd name="T17" fmla="*/ 5 h 7"/>
                  <a:gd name="T18" fmla="*/ 0 w 2"/>
                  <a:gd name="T19" fmla="*/ 5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7">
                    <a:moveTo>
                      <a:pt x="0" y="5"/>
                    </a:moveTo>
                    <a:lnTo>
                      <a:pt x="2" y="5"/>
                    </a:lnTo>
                    <a:lnTo>
                      <a:pt x="2" y="0"/>
                    </a:lnTo>
                    <a:lnTo>
                      <a:pt x="0" y="0"/>
                    </a:lnTo>
                    <a:lnTo>
                      <a:pt x="0" y="5"/>
                    </a:lnTo>
                    <a:lnTo>
                      <a:pt x="2" y="7"/>
                    </a:lnTo>
                    <a:lnTo>
                      <a:pt x="2" y="5"/>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5" name="Freeform 787"/>
              <p:cNvSpPr>
                <a:spLocks/>
              </p:cNvSpPr>
              <p:nvPr/>
            </p:nvSpPr>
            <p:spPr bwMode="auto">
              <a:xfrm>
                <a:off x="1440" y="3205"/>
                <a:ext cx="20" cy="18"/>
              </a:xfrm>
              <a:custGeom>
                <a:avLst/>
                <a:gdLst>
                  <a:gd name="T0" fmla="*/ 0 w 20"/>
                  <a:gd name="T1" fmla="*/ 0 h 18"/>
                  <a:gd name="T2" fmla="*/ 0 w 20"/>
                  <a:gd name="T3" fmla="*/ 4 h 18"/>
                  <a:gd name="T4" fmla="*/ 18 w 20"/>
                  <a:gd name="T5" fmla="*/ 18 h 18"/>
                  <a:gd name="T6" fmla="*/ 20 w 20"/>
                  <a:gd name="T7" fmla="*/ 16 h 18"/>
                  <a:gd name="T8" fmla="*/ 3 w 20"/>
                  <a:gd name="T9" fmla="*/ 2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4"/>
                    </a:lnTo>
                    <a:lnTo>
                      <a:pt x="18" y="18"/>
                    </a:lnTo>
                    <a:lnTo>
                      <a:pt x="20" y="16"/>
                    </a:lnTo>
                    <a:lnTo>
                      <a:pt x="3"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6" name="Freeform 788"/>
              <p:cNvSpPr>
                <a:spLocks/>
              </p:cNvSpPr>
              <p:nvPr/>
            </p:nvSpPr>
            <p:spPr bwMode="auto">
              <a:xfrm>
                <a:off x="1440" y="3205"/>
                <a:ext cx="7" cy="4"/>
              </a:xfrm>
              <a:custGeom>
                <a:avLst/>
                <a:gdLst>
                  <a:gd name="T0" fmla="*/ 7 w 7"/>
                  <a:gd name="T1" fmla="*/ 4 h 4"/>
                  <a:gd name="T2" fmla="*/ 5 w 7"/>
                  <a:gd name="T3" fmla="*/ 0 h 4"/>
                  <a:gd name="T4" fmla="*/ 0 w 7"/>
                  <a:gd name="T5" fmla="*/ 0 h 4"/>
                  <a:gd name="T6" fmla="*/ 0 w 7"/>
                  <a:gd name="T7" fmla="*/ 4 h 4"/>
                  <a:gd name="T8" fmla="*/ 5 w 7"/>
                  <a:gd name="T9" fmla="*/ 4 h 4"/>
                  <a:gd name="T10" fmla="*/ 7 w 7"/>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5" y="0"/>
                    </a:lnTo>
                    <a:lnTo>
                      <a:pt x="0" y="0"/>
                    </a:lnTo>
                    <a:lnTo>
                      <a:pt x="0" y="4"/>
                    </a:lnTo>
                    <a:lnTo>
                      <a:pt x="5" y="4"/>
                    </a:lnTo>
                    <a:lnTo>
                      <a:pt x="7"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7" name="Freeform 789"/>
              <p:cNvSpPr>
                <a:spLocks/>
              </p:cNvSpPr>
              <p:nvPr/>
            </p:nvSpPr>
            <p:spPr bwMode="auto">
              <a:xfrm>
                <a:off x="1425" y="3207"/>
                <a:ext cx="22" cy="18"/>
              </a:xfrm>
              <a:custGeom>
                <a:avLst/>
                <a:gdLst>
                  <a:gd name="T0" fmla="*/ 0 w 22"/>
                  <a:gd name="T1" fmla="*/ 16 h 18"/>
                  <a:gd name="T2" fmla="*/ 2 w 22"/>
                  <a:gd name="T3" fmla="*/ 16 h 18"/>
                  <a:gd name="T4" fmla="*/ 22 w 22"/>
                  <a:gd name="T5" fmla="*/ 2 h 18"/>
                  <a:gd name="T6" fmla="*/ 20 w 22"/>
                  <a:gd name="T7" fmla="*/ 0 h 18"/>
                  <a:gd name="T8" fmla="*/ 0 w 22"/>
                  <a:gd name="T9" fmla="*/ 14 h 18"/>
                  <a:gd name="T10" fmla="*/ 0 w 22"/>
                  <a:gd name="T11" fmla="*/ 16 h 18"/>
                  <a:gd name="T12" fmla="*/ 0 w 22"/>
                  <a:gd name="T13" fmla="*/ 16 h 18"/>
                  <a:gd name="T14" fmla="*/ 0 w 22"/>
                  <a:gd name="T15" fmla="*/ 18 h 18"/>
                  <a:gd name="T16" fmla="*/ 2 w 22"/>
                  <a:gd name="T17" fmla="*/ 16 h 18"/>
                  <a:gd name="T18" fmla="*/ 0 w 22"/>
                  <a:gd name="T19" fmla="*/ 1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8">
                    <a:moveTo>
                      <a:pt x="0" y="16"/>
                    </a:moveTo>
                    <a:lnTo>
                      <a:pt x="2" y="16"/>
                    </a:lnTo>
                    <a:lnTo>
                      <a:pt x="22" y="2"/>
                    </a:lnTo>
                    <a:lnTo>
                      <a:pt x="20" y="0"/>
                    </a:lnTo>
                    <a:lnTo>
                      <a:pt x="0" y="14"/>
                    </a:lnTo>
                    <a:lnTo>
                      <a:pt x="0" y="16"/>
                    </a:lnTo>
                    <a:lnTo>
                      <a:pt x="0" y="18"/>
                    </a:lnTo>
                    <a:lnTo>
                      <a:pt x="2" y="16"/>
                    </a:lnTo>
                    <a:lnTo>
                      <a:pt x="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8" name="Freeform 790"/>
              <p:cNvSpPr>
                <a:spLocks/>
              </p:cNvSpPr>
              <p:nvPr/>
            </p:nvSpPr>
            <p:spPr bwMode="auto">
              <a:xfrm>
                <a:off x="1425" y="3216"/>
                <a:ext cx="4" cy="7"/>
              </a:xfrm>
              <a:custGeom>
                <a:avLst/>
                <a:gdLst>
                  <a:gd name="T0" fmla="*/ 2 w 4"/>
                  <a:gd name="T1" fmla="*/ 0 h 7"/>
                  <a:gd name="T2" fmla="*/ 0 w 4"/>
                  <a:gd name="T3" fmla="*/ 2 h 7"/>
                  <a:gd name="T4" fmla="*/ 0 w 4"/>
                  <a:gd name="T5" fmla="*/ 7 h 7"/>
                  <a:gd name="T6" fmla="*/ 4 w 4"/>
                  <a:gd name="T7" fmla="*/ 7 h 7"/>
                  <a:gd name="T8" fmla="*/ 4 w 4"/>
                  <a:gd name="T9" fmla="*/ 2 h 7"/>
                  <a:gd name="T10" fmla="*/ 2 w 4"/>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2" y="0"/>
                    </a:moveTo>
                    <a:lnTo>
                      <a:pt x="0" y="2"/>
                    </a:lnTo>
                    <a:lnTo>
                      <a:pt x="0" y="7"/>
                    </a:lnTo>
                    <a:lnTo>
                      <a:pt x="4" y="7"/>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69" name="Freeform 791"/>
              <p:cNvSpPr>
                <a:spLocks/>
              </p:cNvSpPr>
              <p:nvPr/>
            </p:nvSpPr>
            <p:spPr bwMode="auto">
              <a:xfrm>
                <a:off x="1425" y="3216"/>
                <a:ext cx="22" cy="22"/>
              </a:xfrm>
              <a:custGeom>
                <a:avLst/>
                <a:gdLst>
                  <a:gd name="T0" fmla="*/ 20 w 22"/>
                  <a:gd name="T1" fmla="*/ 22 h 22"/>
                  <a:gd name="T2" fmla="*/ 22 w 22"/>
                  <a:gd name="T3" fmla="*/ 20 h 22"/>
                  <a:gd name="T4" fmla="*/ 2 w 22"/>
                  <a:gd name="T5" fmla="*/ 0 h 22"/>
                  <a:gd name="T6" fmla="*/ 0 w 22"/>
                  <a:gd name="T7" fmla="*/ 5 h 22"/>
                  <a:gd name="T8" fmla="*/ 18 w 22"/>
                  <a:gd name="T9" fmla="*/ 22 h 22"/>
                  <a:gd name="T10" fmla="*/ 20 w 22"/>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0" y="22"/>
                    </a:moveTo>
                    <a:lnTo>
                      <a:pt x="22" y="20"/>
                    </a:lnTo>
                    <a:lnTo>
                      <a:pt x="2" y="0"/>
                    </a:lnTo>
                    <a:lnTo>
                      <a:pt x="0" y="5"/>
                    </a:lnTo>
                    <a:lnTo>
                      <a:pt x="18" y="22"/>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0" name="Freeform 792"/>
              <p:cNvSpPr>
                <a:spLocks/>
              </p:cNvSpPr>
              <p:nvPr/>
            </p:nvSpPr>
            <p:spPr bwMode="auto">
              <a:xfrm>
                <a:off x="1440" y="3234"/>
                <a:ext cx="5" cy="4"/>
              </a:xfrm>
              <a:custGeom>
                <a:avLst/>
                <a:gdLst>
                  <a:gd name="T0" fmla="*/ 0 w 5"/>
                  <a:gd name="T1" fmla="*/ 2 h 4"/>
                  <a:gd name="T2" fmla="*/ 0 w 5"/>
                  <a:gd name="T3" fmla="*/ 4 h 4"/>
                  <a:gd name="T4" fmla="*/ 5 w 5"/>
                  <a:gd name="T5" fmla="*/ 4 h 4"/>
                  <a:gd name="T6" fmla="*/ 5 w 5"/>
                  <a:gd name="T7" fmla="*/ 0 h 4"/>
                  <a:gd name="T8" fmla="*/ 0 w 5"/>
                  <a:gd name="T9" fmla="*/ 0 h 4"/>
                  <a:gd name="T10" fmla="*/ 0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2"/>
                    </a:moveTo>
                    <a:lnTo>
                      <a:pt x="0" y="4"/>
                    </a:lnTo>
                    <a:lnTo>
                      <a:pt x="5" y="4"/>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1" name="Freeform 793"/>
              <p:cNvSpPr>
                <a:spLocks/>
              </p:cNvSpPr>
              <p:nvPr/>
            </p:nvSpPr>
            <p:spPr bwMode="auto">
              <a:xfrm>
                <a:off x="1440" y="3216"/>
                <a:ext cx="20" cy="22"/>
              </a:xfrm>
              <a:custGeom>
                <a:avLst/>
                <a:gdLst>
                  <a:gd name="T0" fmla="*/ 20 w 20"/>
                  <a:gd name="T1" fmla="*/ 2 h 22"/>
                  <a:gd name="T2" fmla="*/ 18 w 20"/>
                  <a:gd name="T3" fmla="*/ 0 h 22"/>
                  <a:gd name="T4" fmla="*/ 0 w 20"/>
                  <a:gd name="T5" fmla="*/ 20 h 22"/>
                  <a:gd name="T6" fmla="*/ 3 w 20"/>
                  <a:gd name="T7" fmla="*/ 22 h 22"/>
                  <a:gd name="T8" fmla="*/ 20 w 20"/>
                  <a:gd name="T9" fmla="*/ 5 h 22"/>
                  <a:gd name="T10" fmla="*/ 20 w 20"/>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
                    </a:moveTo>
                    <a:lnTo>
                      <a:pt x="18" y="0"/>
                    </a:lnTo>
                    <a:lnTo>
                      <a:pt x="0" y="20"/>
                    </a:lnTo>
                    <a:lnTo>
                      <a:pt x="3" y="22"/>
                    </a:lnTo>
                    <a:lnTo>
                      <a:pt x="20" y="5"/>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2" name="Freeform 794"/>
              <p:cNvSpPr>
                <a:spLocks/>
              </p:cNvSpPr>
              <p:nvPr/>
            </p:nvSpPr>
            <p:spPr bwMode="auto">
              <a:xfrm>
                <a:off x="1503" y="3223"/>
                <a:ext cx="33" cy="31"/>
              </a:xfrm>
              <a:custGeom>
                <a:avLst/>
                <a:gdLst>
                  <a:gd name="T0" fmla="*/ 15 w 33"/>
                  <a:gd name="T1" fmla="*/ 31 h 31"/>
                  <a:gd name="T2" fmla="*/ 0 w 33"/>
                  <a:gd name="T3" fmla="*/ 13 h 31"/>
                  <a:gd name="T4" fmla="*/ 15 w 33"/>
                  <a:gd name="T5" fmla="*/ 0 h 31"/>
                  <a:gd name="T6" fmla="*/ 33 w 33"/>
                  <a:gd name="T7" fmla="*/ 13 h 31"/>
                  <a:gd name="T8" fmla="*/ 15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5" y="31"/>
                    </a:moveTo>
                    <a:lnTo>
                      <a:pt x="0" y="13"/>
                    </a:lnTo>
                    <a:lnTo>
                      <a:pt x="15" y="0"/>
                    </a:lnTo>
                    <a:lnTo>
                      <a:pt x="33" y="13"/>
                    </a:lnTo>
                    <a:lnTo>
                      <a:pt x="15"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3" name="Freeform 795"/>
              <p:cNvSpPr>
                <a:spLocks noEditPoints="1"/>
              </p:cNvSpPr>
              <p:nvPr/>
            </p:nvSpPr>
            <p:spPr bwMode="auto">
              <a:xfrm>
                <a:off x="1498" y="3218"/>
                <a:ext cx="40" cy="36"/>
              </a:xfrm>
              <a:custGeom>
                <a:avLst/>
                <a:gdLst>
                  <a:gd name="T0" fmla="*/ 22 w 40"/>
                  <a:gd name="T1" fmla="*/ 36 h 36"/>
                  <a:gd name="T2" fmla="*/ 20 w 40"/>
                  <a:gd name="T3" fmla="*/ 36 h 36"/>
                  <a:gd name="T4" fmla="*/ 0 w 40"/>
                  <a:gd name="T5" fmla="*/ 22 h 36"/>
                  <a:gd name="T6" fmla="*/ 0 w 40"/>
                  <a:gd name="T7" fmla="*/ 18 h 36"/>
                  <a:gd name="T8" fmla="*/ 20 w 40"/>
                  <a:gd name="T9" fmla="*/ 0 h 36"/>
                  <a:gd name="T10" fmla="*/ 22 w 40"/>
                  <a:gd name="T11" fmla="*/ 0 h 36"/>
                  <a:gd name="T12" fmla="*/ 38 w 40"/>
                  <a:gd name="T13" fmla="*/ 18 h 36"/>
                  <a:gd name="T14" fmla="*/ 40 w 40"/>
                  <a:gd name="T15" fmla="*/ 18 h 36"/>
                  <a:gd name="T16" fmla="*/ 38 w 40"/>
                  <a:gd name="T17" fmla="*/ 22 h 36"/>
                  <a:gd name="T18" fmla="*/ 22 w 40"/>
                  <a:gd name="T19" fmla="*/ 36 h 36"/>
                  <a:gd name="T20" fmla="*/ 38 w 40"/>
                  <a:gd name="T21" fmla="*/ 18 h 36"/>
                  <a:gd name="T22" fmla="*/ 38 w 40"/>
                  <a:gd name="T23" fmla="*/ 22 h 36"/>
                  <a:gd name="T24" fmla="*/ 20 w 40"/>
                  <a:gd name="T25" fmla="*/ 5 h 36"/>
                  <a:gd name="T26" fmla="*/ 22 w 40"/>
                  <a:gd name="T27" fmla="*/ 5 h 36"/>
                  <a:gd name="T28" fmla="*/ 5 w 40"/>
                  <a:gd name="T29" fmla="*/ 22 h 36"/>
                  <a:gd name="T30" fmla="*/ 5 w 40"/>
                  <a:gd name="T31" fmla="*/ 18 h 36"/>
                  <a:gd name="T32" fmla="*/ 22 w 40"/>
                  <a:gd name="T33" fmla="*/ 36 h 36"/>
                  <a:gd name="T34" fmla="*/ 20 w 40"/>
                  <a:gd name="T35" fmla="*/ 36 h 36"/>
                  <a:gd name="T36" fmla="*/ 38 w 40"/>
                  <a:gd name="T37" fmla="*/ 18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6">
                    <a:moveTo>
                      <a:pt x="22" y="36"/>
                    </a:moveTo>
                    <a:lnTo>
                      <a:pt x="20" y="36"/>
                    </a:lnTo>
                    <a:lnTo>
                      <a:pt x="0" y="22"/>
                    </a:lnTo>
                    <a:lnTo>
                      <a:pt x="0" y="18"/>
                    </a:lnTo>
                    <a:lnTo>
                      <a:pt x="20" y="0"/>
                    </a:lnTo>
                    <a:lnTo>
                      <a:pt x="22" y="0"/>
                    </a:lnTo>
                    <a:lnTo>
                      <a:pt x="38" y="18"/>
                    </a:lnTo>
                    <a:lnTo>
                      <a:pt x="40" y="18"/>
                    </a:lnTo>
                    <a:lnTo>
                      <a:pt x="38" y="22"/>
                    </a:lnTo>
                    <a:lnTo>
                      <a:pt x="22" y="36"/>
                    </a:lnTo>
                    <a:close/>
                    <a:moveTo>
                      <a:pt x="38" y="18"/>
                    </a:moveTo>
                    <a:lnTo>
                      <a:pt x="38" y="22"/>
                    </a:lnTo>
                    <a:lnTo>
                      <a:pt x="20" y="5"/>
                    </a:lnTo>
                    <a:lnTo>
                      <a:pt x="22" y="5"/>
                    </a:lnTo>
                    <a:lnTo>
                      <a:pt x="5" y="22"/>
                    </a:lnTo>
                    <a:lnTo>
                      <a:pt x="5" y="18"/>
                    </a:lnTo>
                    <a:lnTo>
                      <a:pt x="22" y="36"/>
                    </a:lnTo>
                    <a:lnTo>
                      <a:pt x="20" y="36"/>
                    </a:lnTo>
                    <a:lnTo>
                      <a:pt x="38"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4" name="Freeform 796"/>
              <p:cNvSpPr>
                <a:spLocks/>
              </p:cNvSpPr>
              <p:nvPr/>
            </p:nvSpPr>
            <p:spPr bwMode="auto">
              <a:xfrm>
                <a:off x="1516" y="3252"/>
                <a:ext cx="4" cy="4"/>
              </a:xfrm>
              <a:custGeom>
                <a:avLst/>
                <a:gdLst>
                  <a:gd name="T0" fmla="*/ 0 w 4"/>
                  <a:gd name="T1" fmla="*/ 4 h 4"/>
                  <a:gd name="T2" fmla="*/ 2 w 4"/>
                  <a:gd name="T3" fmla="*/ 4 h 4"/>
                  <a:gd name="T4" fmla="*/ 4 w 4"/>
                  <a:gd name="T5" fmla="*/ 4 h 4"/>
                  <a:gd name="T6" fmla="*/ 4 w 4"/>
                  <a:gd name="T7" fmla="*/ 0 h 4"/>
                  <a:gd name="T8" fmla="*/ 2 w 4"/>
                  <a:gd name="T9" fmla="*/ 0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2" y="4"/>
                    </a:lnTo>
                    <a:lnTo>
                      <a:pt x="4" y="4"/>
                    </a:lnTo>
                    <a:lnTo>
                      <a:pt x="4" y="0"/>
                    </a:lnTo>
                    <a:lnTo>
                      <a:pt x="2"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5" name="Freeform 797"/>
              <p:cNvSpPr>
                <a:spLocks/>
              </p:cNvSpPr>
              <p:nvPr/>
            </p:nvSpPr>
            <p:spPr bwMode="auto">
              <a:xfrm>
                <a:off x="1498" y="3238"/>
                <a:ext cx="20" cy="18"/>
              </a:xfrm>
              <a:custGeom>
                <a:avLst/>
                <a:gdLst>
                  <a:gd name="T0" fmla="*/ 0 w 20"/>
                  <a:gd name="T1" fmla="*/ 2 h 18"/>
                  <a:gd name="T2" fmla="*/ 0 w 20"/>
                  <a:gd name="T3" fmla="*/ 2 h 18"/>
                  <a:gd name="T4" fmla="*/ 18 w 20"/>
                  <a:gd name="T5" fmla="*/ 18 h 18"/>
                  <a:gd name="T6" fmla="*/ 20 w 20"/>
                  <a:gd name="T7" fmla="*/ 16 h 18"/>
                  <a:gd name="T8" fmla="*/ 2 w 20"/>
                  <a:gd name="T9" fmla="*/ 0 h 18"/>
                  <a:gd name="T10" fmla="*/ 0 w 20"/>
                  <a:gd name="T11" fmla="*/ 2 h 18"/>
                  <a:gd name="T12" fmla="*/ 0 w 20"/>
                  <a:gd name="T13" fmla="*/ 2 h 18"/>
                  <a:gd name="T14" fmla="*/ 0 w 20"/>
                  <a:gd name="T15" fmla="*/ 2 h 18"/>
                  <a:gd name="T16" fmla="*/ 0 w 20"/>
                  <a:gd name="T17" fmla="*/ 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8">
                    <a:moveTo>
                      <a:pt x="0" y="2"/>
                    </a:moveTo>
                    <a:lnTo>
                      <a:pt x="0" y="2"/>
                    </a:lnTo>
                    <a:lnTo>
                      <a:pt x="18" y="18"/>
                    </a:lnTo>
                    <a:lnTo>
                      <a:pt x="20" y="16"/>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6" name="Freeform 798"/>
              <p:cNvSpPr>
                <a:spLocks/>
              </p:cNvSpPr>
              <p:nvPr/>
            </p:nvSpPr>
            <p:spPr bwMode="auto">
              <a:xfrm>
                <a:off x="1498" y="3236"/>
                <a:ext cx="2" cy="4"/>
              </a:xfrm>
              <a:custGeom>
                <a:avLst/>
                <a:gdLst>
                  <a:gd name="T0" fmla="*/ 0 w 2"/>
                  <a:gd name="T1" fmla="*/ 0 h 4"/>
                  <a:gd name="T2" fmla="*/ 0 w 2"/>
                  <a:gd name="T3" fmla="*/ 0 h 4"/>
                  <a:gd name="T4" fmla="*/ 0 w 2"/>
                  <a:gd name="T5" fmla="*/ 4 h 4"/>
                  <a:gd name="T6" fmla="*/ 2 w 2"/>
                  <a:gd name="T7" fmla="*/ 4 h 4"/>
                  <a:gd name="T8" fmla="*/ 2 w 2"/>
                  <a:gd name="T9" fmla="*/ 0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lnTo>
                      <a:pt x="0" y="0"/>
                    </a:lnTo>
                    <a:lnTo>
                      <a:pt x="0" y="4"/>
                    </a:lnTo>
                    <a:lnTo>
                      <a:pt x="2" y="4"/>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7" name="Freeform 799"/>
              <p:cNvSpPr>
                <a:spLocks/>
              </p:cNvSpPr>
              <p:nvPr/>
            </p:nvSpPr>
            <p:spPr bwMode="auto">
              <a:xfrm>
                <a:off x="1498" y="3236"/>
                <a:ext cx="2" cy="2"/>
              </a:xfrm>
              <a:custGeom>
                <a:avLst/>
                <a:gdLst>
                  <a:gd name="T0" fmla="*/ 2 w 2"/>
                  <a:gd name="T1" fmla="*/ 2 h 2"/>
                  <a:gd name="T2" fmla="*/ 0 w 2"/>
                  <a:gd name="T3" fmla="*/ 0 h 2"/>
                  <a:gd name="T4" fmla="*/ 0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2"/>
                    </a:moveTo>
                    <a:lnTo>
                      <a:pt x="0" y="0"/>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8" name="Freeform 800"/>
              <p:cNvSpPr>
                <a:spLocks/>
              </p:cNvSpPr>
              <p:nvPr/>
            </p:nvSpPr>
            <p:spPr bwMode="auto">
              <a:xfrm>
                <a:off x="1498" y="3216"/>
                <a:ext cx="20" cy="22"/>
              </a:xfrm>
              <a:custGeom>
                <a:avLst/>
                <a:gdLst>
                  <a:gd name="T0" fmla="*/ 20 w 20"/>
                  <a:gd name="T1" fmla="*/ 0 h 22"/>
                  <a:gd name="T2" fmla="*/ 18 w 20"/>
                  <a:gd name="T3" fmla="*/ 0 h 22"/>
                  <a:gd name="T4" fmla="*/ 0 w 20"/>
                  <a:gd name="T5" fmla="*/ 20 h 22"/>
                  <a:gd name="T6" fmla="*/ 2 w 20"/>
                  <a:gd name="T7" fmla="*/ 22 h 22"/>
                  <a:gd name="T8" fmla="*/ 20 w 20"/>
                  <a:gd name="T9" fmla="*/ 5 h 22"/>
                  <a:gd name="T10" fmla="*/ 20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0"/>
                    </a:moveTo>
                    <a:lnTo>
                      <a:pt x="18" y="0"/>
                    </a:lnTo>
                    <a:lnTo>
                      <a:pt x="0" y="20"/>
                    </a:lnTo>
                    <a:lnTo>
                      <a:pt x="2" y="22"/>
                    </a:lnTo>
                    <a:lnTo>
                      <a:pt x="20" y="5"/>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79" name="Freeform 801"/>
              <p:cNvSpPr>
                <a:spLocks/>
              </p:cNvSpPr>
              <p:nvPr/>
            </p:nvSpPr>
            <p:spPr bwMode="auto">
              <a:xfrm>
                <a:off x="1518" y="3216"/>
                <a:ext cx="4" cy="5"/>
              </a:xfrm>
              <a:custGeom>
                <a:avLst/>
                <a:gdLst>
                  <a:gd name="T0" fmla="*/ 4 w 4"/>
                  <a:gd name="T1" fmla="*/ 2 h 5"/>
                  <a:gd name="T2" fmla="*/ 2 w 4"/>
                  <a:gd name="T3" fmla="*/ 0 h 5"/>
                  <a:gd name="T4" fmla="*/ 0 w 4"/>
                  <a:gd name="T5" fmla="*/ 0 h 5"/>
                  <a:gd name="T6" fmla="*/ 0 w 4"/>
                  <a:gd name="T7" fmla="*/ 5 h 5"/>
                  <a:gd name="T8" fmla="*/ 2 w 4"/>
                  <a:gd name="T9" fmla="*/ 5 h 5"/>
                  <a:gd name="T10" fmla="*/ 4 w 4"/>
                  <a:gd name="T11" fmla="*/ 2 h 5"/>
                  <a:gd name="T12" fmla="*/ 4 w 4"/>
                  <a:gd name="T13" fmla="*/ 2 h 5"/>
                  <a:gd name="T14" fmla="*/ 4 w 4"/>
                  <a:gd name="T15" fmla="*/ 0 h 5"/>
                  <a:gd name="T16" fmla="*/ 2 w 4"/>
                  <a:gd name="T17" fmla="*/ 0 h 5"/>
                  <a:gd name="T18" fmla="*/ 4 w 4"/>
                  <a:gd name="T19" fmla="*/ 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4" y="2"/>
                    </a:moveTo>
                    <a:lnTo>
                      <a:pt x="2" y="0"/>
                    </a:lnTo>
                    <a:lnTo>
                      <a:pt x="0" y="0"/>
                    </a:lnTo>
                    <a:lnTo>
                      <a:pt x="0" y="5"/>
                    </a:lnTo>
                    <a:lnTo>
                      <a:pt x="2" y="5"/>
                    </a:lnTo>
                    <a:lnTo>
                      <a:pt x="4" y="2"/>
                    </a:lnTo>
                    <a:lnTo>
                      <a:pt x="4" y="0"/>
                    </a:lnTo>
                    <a:lnTo>
                      <a:pt x="2" y="0"/>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0" name="Freeform 802"/>
              <p:cNvSpPr>
                <a:spLocks/>
              </p:cNvSpPr>
              <p:nvPr/>
            </p:nvSpPr>
            <p:spPr bwMode="auto">
              <a:xfrm>
                <a:off x="1520" y="3218"/>
                <a:ext cx="16" cy="20"/>
              </a:xfrm>
              <a:custGeom>
                <a:avLst/>
                <a:gdLst>
                  <a:gd name="T0" fmla="*/ 16 w 16"/>
                  <a:gd name="T1" fmla="*/ 20 h 20"/>
                  <a:gd name="T2" fmla="*/ 16 w 16"/>
                  <a:gd name="T3" fmla="*/ 18 h 20"/>
                  <a:gd name="T4" fmla="*/ 2 w 16"/>
                  <a:gd name="T5" fmla="*/ 0 h 20"/>
                  <a:gd name="T6" fmla="*/ 0 w 16"/>
                  <a:gd name="T7" fmla="*/ 3 h 20"/>
                  <a:gd name="T8" fmla="*/ 14 w 16"/>
                  <a:gd name="T9" fmla="*/ 20 h 20"/>
                  <a:gd name="T10" fmla="*/ 16 w 16"/>
                  <a:gd name="T11" fmla="*/ 20 h 20"/>
                  <a:gd name="T12" fmla="*/ 14 w 16"/>
                  <a:gd name="T13" fmla="*/ 20 h 20"/>
                  <a:gd name="T14" fmla="*/ 14 w 16"/>
                  <a:gd name="T15" fmla="*/ 20 h 20"/>
                  <a:gd name="T16" fmla="*/ 16 w 16"/>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0">
                    <a:moveTo>
                      <a:pt x="16" y="20"/>
                    </a:moveTo>
                    <a:lnTo>
                      <a:pt x="16" y="18"/>
                    </a:lnTo>
                    <a:lnTo>
                      <a:pt x="2" y="0"/>
                    </a:lnTo>
                    <a:lnTo>
                      <a:pt x="0" y="3"/>
                    </a:lnTo>
                    <a:lnTo>
                      <a:pt x="14" y="20"/>
                    </a:lnTo>
                    <a:lnTo>
                      <a:pt x="16" y="20"/>
                    </a:lnTo>
                    <a:lnTo>
                      <a:pt x="14" y="20"/>
                    </a:lnTo>
                    <a:lnTo>
                      <a:pt x="1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1" name="Freeform 803"/>
              <p:cNvSpPr>
                <a:spLocks/>
              </p:cNvSpPr>
              <p:nvPr/>
            </p:nvSpPr>
            <p:spPr bwMode="auto">
              <a:xfrm>
                <a:off x="1536" y="3234"/>
                <a:ext cx="4" cy="4"/>
              </a:xfrm>
              <a:custGeom>
                <a:avLst/>
                <a:gdLst>
                  <a:gd name="T0" fmla="*/ 4 w 4"/>
                  <a:gd name="T1" fmla="*/ 4 h 4"/>
                  <a:gd name="T2" fmla="*/ 2 w 4"/>
                  <a:gd name="T3" fmla="*/ 0 h 4"/>
                  <a:gd name="T4" fmla="*/ 0 w 4"/>
                  <a:gd name="T5" fmla="*/ 0 h 4"/>
                  <a:gd name="T6" fmla="*/ 0 w 4"/>
                  <a:gd name="T7" fmla="*/ 4 h 4"/>
                  <a:gd name="T8" fmla="*/ 2 w 4"/>
                  <a:gd name="T9" fmla="*/ 4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2" y="0"/>
                    </a:lnTo>
                    <a:lnTo>
                      <a:pt x="0" y="0"/>
                    </a:lnTo>
                    <a:lnTo>
                      <a:pt x="0" y="4"/>
                    </a:lnTo>
                    <a:lnTo>
                      <a:pt x="2"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2" name="Freeform 804"/>
              <p:cNvSpPr>
                <a:spLocks/>
              </p:cNvSpPr>
              <p:nvPr/>
            </p:nvSpPr>
            <p:spPr bwMode="auto">
              <a:xfrm>
                <a:off x="1534" y="3236"/>
                <a:ext cx="6" cy="4"/>
              </a:xfrm>
              <a:custGeom>
                <a:avLst/>
                <a:gdLst>
                  <a:gd name="T0" fmla="*/ 0 w 6"/>
                  <a:gd name="T1" fmla="*/ 2 h 4"/>
                  <a:gd name="T2" fmla="*/ 2 w 6"/>
                  <a:gd name="T3" fmla="*/ 4 h 4"/>
                  <a:gd name="T4" fmla="*/ 6 w 6"/>
                  <a:gd name="T5" fmla="*/ 2 h 4"/>
                  <a:gd name="T6" fmla="*/ 4 w 6"/>
                  <a:gd name="T7" fmla="*/ 0 h 4"/>
                  <a:gd name="T8" fmla="*/ 0 w 6"/>
                  <a:gd name="T9" fmla="*/ 2 h 4"/>
                  <a:gd name="T10" fmla="*/ 0 w 6"/>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0" y="2"/>
                    </a:moveTo>
                    <a:lnTo>
                      <a:pt x="2" y="4"/>
                    </a:lnTo>
                    <a:lnTo>
                      <a:pt x="6" y="2"/>
                    </a:lnTo>
                    <a:lnTo>
                      <a:pt x="4"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3" name="Freeform 805"/>
              <p:cNvSpPr>
                <a:spLocks/>
              </p:cNvSpPr>
              <p:nvPr/>
            </p:nvSpPr>
            <p:spPr bwMode="auto">
              <a:xfrm>
                <a:off x="1520" y="3238"/>
                <a:ext cx="16" cy="18"/>
              </a:xfrm>
              <a:custGeom>
                <a:avLst/>
                <a:gdLst>
                  <a:gd name="T0" fmla="*/ 0 w 16"/>
                  <a:gd name="T1" fmla="*/ 18 h 18"/>
                  <a:gd name="T2" fmla="*/ 2 w 16"/>
                  <a:gd name="T3" fmla="*/ 18 h 18"/>
                  <a:gd name="T4" fmla="*/ 16 w 16"/>
                  <a:gd name="T5" fmla="*/ 2 h 18"/>
                  <a:gd name="T6" fmla="*/ 14 w 16"/>
                  <a:gd name="T7" fmla="*/ 0 h 18"/>
                  <a:gd name="T8" fmla="*/ 0 w 16"/>
                  <a:gd name="T9" fmla="*/ 16 h 18"/>
                  <a:gd name="T10" fmla="*/ 0 w 16"/>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18">
                    <a:moveTo>
                      <a:pt x="0" y="18"/>
                    </a:moveTo>
                    <a:lnTo>
                      <a:pt x="2" y="18"/>
                    </a:lnTo>
                    <a:lnTo>
                      <a:pt x="16" y="2"/>
                    </a:lnTo>
                    <a:lnTo>
                      <a:pt x="14" y="0"/>
                    </a:lnTo>
                    <a:lnTo>
                      <a:pt x="0" y="16"/>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4" name="Freeform 806"/>
              <p:cNvSpPr>
                <a:spLocks/>
              </p:cNvSpPr>
              <p:nvPr/>
            </p:nvSpPr>
            <p:spPr bwMode="auto">
              <a:xfrm>
                <a:off x="1534" y="3236"/>
                <a:ext cx="2" cy="4"/>
              </a:xfrm>
              <a:custGeom>
                <a:avLst/>
                <a:gdLst>
                  <a:gd name="T0" fmla="*/ 0 w 2"/>
                  <a:gd name="T1" fmla="*/ 4 h 4"/>
                  <a:gd name="T2" fmla="*/ 2 w 2"/>
                  <a:gd name="T3" fmla="*/ 4 h 4"/>
                  <a:gd name="T4" fmla="*/ 2 w 2"/>
                  <a:gd name="T5" fmla="*/ 0 h 4"/>
                  <a:gd name="T6" fmla="*/ 0 w 2"/>
                  <a:gd name="T7" fmla="*/ 0 h 4"/>
                  <a:gd name="T8" fmla="*/ 0 w 2"/>
                  <a:gd name="T9" fmla="*/ 4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4"/>
                    </a:lnTo>
                    <a:lnTo>
                      <a:pt x="2"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5" name="Freeform 807"/>
              <p:cNvSpPr>
                <a:spLocks/>
              </p:cNvSpPr>
              <p:nvPr/>
            </p:nvSpPr>
            <p:spPr bwMode="auto">
              <a:xfrm>
                <a:off x="1516" y="3221"/>
                <a:ext cx="20" cy="19"/>
              </a:xfrm>
              <a:custGeom>
                <a:avLst/>
                <a:gdLst>
                  <a:gd name="T0" fmla="*/ 2 w 20"/>
                  <a:gd name="T1" fmla="*/ 0 h 19"/>
                  <a:gd name="T2" fmla="*/ 0 w 20"/>
                  <a:gd name="T3" fmla="*/ 2 h 19"/>
                  <a:gd name="T4" fmla="*/ 18 w 20"/>
                  <a:gd name="T5" fmla="*/ 19 h 19"/>
                  <a:gd name="T6" fmla="*/ 20 w 20"/>
                  <a:gd name="T7" fmla="*/ 17 h 19"/>
                  <a:gd name="T8" fmla="*/ 2 w 20"/>
                  <a:gd name="T9" fmla="*/ 0 h 19"/>
                  <a:gd name="T10" fmla="*/ 2 w 20"/>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9">
                    <a:moveTo>
                      <a:pt x="2" y="0"/>
                    </a:moveTo>
                    <a:lnTo>
                      <a:pt x="0" y="2"/>
                    </a:lnTo>
                    <a:lnTo>
                      <a:pt x="18" y="19"/>
                    </a:lnTo>
                    <a:lnTo>
                      <a:pt x="20" y="17"/>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6" name="Freeform 808"/>
              <p:cNvSpPr>
                <a:spLocks/>
              </p:cNvSpPr>
              <p:nvPr/>
            </p:nvSpPr>
            <p:spPr bwMode="auto">
              <a:xfrm>
                <a:off x="1518" y="3221"/>
                <a:ext cx="4" cy="2"/>
              </a:xfrm>
              <a:custGeom>
                <a:avLst/>
                <a:gdLst>
                  <a:gd name="T0" fmla="*/ 4 w 4"/>
                  <a:gd name="T1" fmla="*/ 2 h 2"/>
                  <a:gd name="T2" fmla="*/ 2 w 4"/>
                  <a:gd name="T3" fmla="*/ 0 h 2"/>
                  <a:gd name="T4" fmla="*/ 0 w 4"/>
                  <a:gd name="T5" fmla="*/ 0 h 2"/>
                  <a:gd name="T6" fmla="*/ 0 w 4"/>
                  <a:gd name="T7" fmla="*/ 2 h 2"/>
                  <a:gd name="T8" fmla="*/ 2 w 4"/>
                  <a:gd name="T9" fmla="*/ 2 h 2"/>
                  <a:gd name="T10" fmla="*/ 4 w 4"/>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2"/>
                    </a:moveTo>
                    <a:lnTo>
                      <a:pt x="2" y="0"/>
                    </a:lnTo>
                    <a:lnTo>
                      <a:pt x="0" y="0"/>
                    </a:lnTo>
                    <a:lnTo>
                      <a:pt x="0" y="2"/>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7" name="Freeform 809"/>
              <p:cNvSpPr>
                <a:spLocks/>
              </p:cNvSpPr>
              <p:nvPr/>
            </p:nvSpPr>
            <p:spPr bwMode="auto">
              <a:xfrm>
                <a:off x="1500" y="3221"/>
                <a:ext cx="22" cy="19"/>
              </a:xfrm>
              <a:custGeom>
                <a:avLst/>
                <a:gdLst>
                  <a:gd name="T0" fmla="*/ 0 w 22"/>
                  <a:gd name="T1" fmla="*/ 19 h 19"/>
                  <a:gd name="T2" fmla="*/ 5 w 22"/>
                  <a:gd name="T3" fmla="*/ 19 h 19"/>
                  <a:gd name="T4" fmla="*/ 22 w 22"/>
                  <a:gd name="T5" fmla="*/ 2 h 19"/>
                  <a:gd name="T6" fmla="*/ 20 w 22"/>
                  <a:gd name="T7" fmla="*/ 0 h 19"/>
                  <a:gd name="T8" fmla="*/ 0 w 22"/>
                  <a:gd name="T9" fmla="*/ 17 h 19"/>
                  <a:gd name="T10" fmla="*/ 0 w 22"/>
                  <a:gd name="T11" fmla="*/ 19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9">
                    <a:moveTo>
                      <a:pt x="0" y="19"/>
                    </a:moveTo>
                    <a:lnTo>
                      <a:pt x="5" y="19"/>
                    </a:lnTo>
                    <a:lnTo>
                      <a:pt x="22" y="2"/>
                    </a:lnTo>
                    <a:lnTo>
                      <a:pt x="20" y="0"/>
                    </a:lnTo>
                    <a:lnTo>
                      <a:pt x="0" y="17"/>
                    </a:lnTo>
                    <a:lnTo>
                      <a:pt x="0" y="19"/>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8" name="Freeform 810"/>
              <p:cNvSpPr>
                <a:spLocks/>
              </p:cNvSpPr>
              <p:nvPr/>
            </p:nvSpPr>
            <p:spPr bwMode="auto">
              <a:xfrm>
                <a:off x="1500" y="3236"/>
                <a:ext cx="5" cy="4"/>
              </a:xfrm>
              <a:custGeom>
                <a:avLst/>
                <a:gdLst>
                  <a:gd name="T0" fmla="*/ 5 w 5"/>
                  <a:gd name="T1" fmla="*/ 0 h 4"/>
                  <a:gd name="T2" fmla="*/ 0 w 5"/>
                  <a:gd name="T3" fmla="*/ 0 h 4"/>
                  <a:gd name="T4" fmla="*/ 0 w 5"/>
                  <a:gd name="T5" fmla="*/ 4 h 4"/>
                  <a:gd name="T6" fmla="*/ 5 w 5"/>
                  <a:gd name="T7" fmla="*/ 4 h 4"/>
                  <a:gd name="T8" fmla="*/ 5 w 5"/>
                  <a:gd name="T9" fmla="*/ 0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0" y="0"/>
                    </a:lnTo>
                    <a:lnTo>
                      <a:pt x="0" y="4"/>
                    </a:lnTo>
                    <a:lnTo>
                      <a:pt x="5" y="4"/>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89" name="Freeform 811"/>
              <p:cNvSpPr>
                <a:spLocks/>
              </p:cNvSpPr>
              <p:nvPr/>
            </p:nvSpPr>
            <p:spPr bwMode="auto">
              <a:xfrm>
                <a:off x="1500" y="3236"/>
                <a:ext cx="22" cy="20"/>
              </a:xfrm>
              <a:custGeom>
                <a:avLst/>
                <a:gdLst>
                  <a:gd name="T0" fmla="*/ 20 w 22"/>
                  <a:gd name="T1" fmla="*/ 20 h 20"/>
                  <a:gd name="T2" fmla="*/ 22 w 22"/>
                  <a:gd name="T3" fmla="*/ 18 h 20"/>
                  <a:gd name="T4" fmla="*/ 5 w 22"/>
                  <a:gd name="T5" fmla="*/ 0 h 20"/>
                  <a:gd name="T6" fmla="*/ 0 w 22"/>
                  <a:gd name="T7" fmla="*/ 2 h 20"/>
                  <a:gd name="T8" fmla="*/ 20 w 22"/>
                  <a:gd name="T9" fmla="*/ 20 h 20"/>
                  <a:gd name="T10" fmla="*/ 20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0" y="20"/>
                    </a:moveTo>
                    <a:lnTo>
                      <a:pt x="22" y="18"/>
                    </a:lnTo>
                    <a:lnTo>
                      <a:pt x="5" y="0"/>
                    </a:lnTo>
                    <a:lnTo>
                      <a:pt x="0" y="2"/>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90" name="Freeform 812"/>
              <p:cNvSpPr>
                <a:spLocks/>
              </p:cNvSpPr>
              <p:nvPr/>
            </p:nvSpPr>
            <p:spPr bwMode="auto">
              <a:xfrm>
                <a:off x="1516" y="3252"/>
                <a:ext cx="4" cy="4"/>
              </a:xfrm>
              <a:custGeom>
                <a:avLst/>
                <a:gdLst>
                  <a:gd name="T0" fmla="*/ 0 w 4"/>
                  <a:gd name="T1" fmla="*/ 2 h 4"/>
                  <a:gd name="T2" fmla="*/ 2 w 4"/>
                  <a:gd name="T3" fmla="*/ 4 h 4"/>
                  <a:gd name="T4" fmla="*/ 4 w 4"/>
                  <a:gd name="T5" fmla="*/ 4 h 4"/>
                  <a:gd name="T6" fmla="*/ 4 w 4"/>
                  <a:gd name="T7" fmla="*/ 0 h 4"/>
                  <a:gd name="T8" fmla="*/ 2 w 4"/>
                  <a:gd name="T9" fmla="*/ 0 h 4"/>
                  <a:gd name="T10" fmla="*/ 0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2"/>
                    </a:moveTo>
                    <a:lnTo>
                      <a:pt x="2" y="4"/>
                    </a:lnTo>
                    <a:lnTo>
                      <a:pt x="4" y="4"/>
                    </a:lnTo>
                    <a:lnTo>
                      <a:pt x="4"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91" name="Freeform 813"/>
              <p:cNvSpPr>
                <a:spLocks/>
              </p:cNvSpPr>
              <p:nvPr/>
            </p:nvSpPr>
            <p:spPr bwMode="auto">
              <a:xfrm>
                <a:off x="1516" y="3236"/>
                <a:ext cx="20" cy="20"/>
              </a:xfrm>
              <a:custGeom>
                <a:avLst/>
                <a:gdLst>
                  <a:gd name="T0" fmla="*/ 20 w 20"/>
                  <a:gd name="T1" fmla="*/ 0 h 20"/>
                  <a:gd name="T2" fmla="*/ 18 w 20"/>
                  <a:gd name="T3" fmla="*/ 0 h 20"/>
                  <a:gd name="T4" fmla="*/ 0 w 20"/>
                  <a:gd name="T5" fmla="*/ 18 h 20"/>
                  <a:gd name="T6" fmla="*/ 2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8" y="0"/>
                    </a:lnTo>
                    <a:lnTo>
                      <a:pt x="0" y="18"/>
                    </a:lnTo>
                    <a:lnTo>
                      <a:pt x="2"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6192" name="Freeform 814"/>
              <p:cNvSpPr>
                <a:spLocks/>
              </p:cNvSpPr>
              <p:nvPr/>
            </p:nvSpPr>
            <p:spPr bwMode="auto">
              <a:xfrm>
                <a:off x="1503" y="3194"/>
                <a:ext cx="33" cy="35"/>
              </a:xfrm>
              <a:custGeom>
                <a:avLst/>
                <a:gdLst>
                  <a:gd name="T0" fmla="*/ 15 w 33"/>
                  <a:gd name="T1" fmla="*/ 35 h 35"/>
                  <a:gd name="T2" fmla="*/ 0 w 33"/>
                  <a:gd name="T3" fmla="*/ 18 h 35"/>
                  <a:gd name="T4" fmla="*/ 15 w 33"/>
                  <a:gd name="T5" fmla="*/ 0 h 35"/>
                  <a:gd name="T6" fmla="*/ 33 w 33"/>
                  <a:gd name="T7" fmla="*/ 18 h 35"/>
                  <a:gd name="T8" fmla="*/ 15 w 33"/>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5">
                    <a:moveTo>
                      <a:pt x="15" y="35"/>
                    </a:moveTo>
                    <a:lnTo>
                      <a:pt x="0" y="18"/>
                    </a:lnTo>
                    <a:lnTo>
                      <a:pt x="15" y="0"/>
                    </a:lnTo>
                    <a:lnTo>
                      <a:pt x="33" y="18"/>
                    </a:lnTo>
                    <a:lnTo>
                      <a:pt x="15" y="35"/>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5783" name="Group 1016"/>
            <p:cNvGrpSpPr>
              <a:grpSpLocks/>
            </p:cNvGrpSpPr>
            <p:nvPr/>
          </p:nvGrpSpPr>
          <p:grpSpPr bwMode="auto">
            <a:xfrm>
              <a:off x="1496" y="3052"/>
              <a:ext cx="417" cy="208"/>
              <a:chOff x="1496" y="3052"/>
              <a:chExt cx="417" cy="208"/>
            </a:xfrm>
          </p:grpSpPr>
          <p:sp>
            <p:nvSpPr>
              <p:cNvPr id="35793" name="Freeform 816"/>
              <p:cNvSpPr>
                <a:spLocks noEditPoints="1"/>
              </p:cNvSpPr>
              <p:nvPr/>
            </p:nvSpPr>
            <p:spPr bwMode="auto">
              <a:xfrm>
                <a:off x="1498" y="3194"/>
                <a:ext cx="40" cy="35"/>
              </a:xfrm>
              <a:custGeom>
                <a:avLst/>
                <a:gdLst>
                  <a:gd name="T0" fmla="*/ 22 w 40"/>
                  <a:gd name="T1" fmla="*/ 35 h 35"/>
                  <a:gd name="T2" fmla="*/ 20 w 40"/>
                  <a:gd name="T3" fmla="*/ 35 h 35"/>
                  <a:gd name="T4" fmla="*/ 0 w 40"/>
                  <a:gd name="T5" fmla="*/ 18 h 35"/>
                  <a:gd name="T6" fmla="*/ 20 w 40"/>
                  <a:gd name="T7" fmla="*/ 0 h 35"/>
                  <a:gd name="T8" fmla="*/ 22 w 40"/>
                  <a:gd name="T9" fmla="*/ 0 h 35"/>
                  <a:gd name="T10" fmla="*/ 38 w 40"/>
                  <a:gd name="T11" fmla="*/ 18 h 35"/>
                  <a:gd name="T12" fmla="*/ 40 w 40"/>
                  <a:gd name="T13" fmla="*/ 18 h 35"/>
                  <a:gd name="T14" fmla="*/ 38 w 40"/>
                  <a:gd name="T15" fmla="*/ 18 h 35"/>
                  <a:gd name="T16" fmla="*/ 22 w 40"/>
                  <a:gd name="T17" fmla="*/ 35 h 35"/>
                  <a:gd name="T18" fmla="*/ 38 w 40"/>
                  <a:gd name="T19" fmla="*/ 18 h 35"/>
                  <a:gd name="T20" fmla="*/ 20 w 40"/>
                  <a:gd name="T21" fmla="*/ 2 h 35"/>
                  <a:gd name="T22" fmla="*/ 22 w 40"/>
                  <a:gd name="T23" fmla="*/ 2 h 35"/>
                  <a:gd name="T24" fmla="*/ 5 w 40"/>
                  <a:gd name="T25" fmla="*/ 18 h 35"/>
                  <a:gd name="T26" fmla="*/ 22 w 40"/>
                  <a:gd name="T27" fmla="*/ 31 h 35"/>
                  <a:gd name="T28" fmla="*/ 20 w 40"/>
                  <a:gd name="T29" fmla="*/ 31 h 35"/>
                  <a:gd name="T30" fmla="*/ 38 w 40"/>
                  <a:gd name="T31" fmla="*/ 18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5">
                    <a:moveTo>
                      <a:pt x="22" y="35"/>
                    </a:moveTo>
                    <a:lnTo>
                      <a:pt x="20" y="35"/>
                    </a:lnTo>
                    <a:lnTo>
                      <a:pt x="0" y="18"/>
                    </a:lnTo>
                    <a:lnTo>
                      <a:pt x="20" y="0"/>
                    </a:lnTo>
                    <a:lnTo>
                      <a:pt x="22" y="0"/>
                    </a:lnTo>
                    <a:lnTo>
                      <a:pt x="38" y="18"/>
                    </a:lnTo>
                    <a:lnTo>
                      <a:pt x="40" y="18"/>
                    </a:lnTo>
                    <a:lnTo>
                      <a:pt x="38" y="18"/>
                    </a:lnTo>
                    <a:lnTo>
                      <a:pt x="22" y="35"/>
                    </a:lnTo>
                    <a:close/>
                    <a:moveTo>
                      <a:pt x="38" y="18"/>
                    </a:moveTo>
                    <a:lnTo>
                      <a:pt x="20" y="2"/>
                    </a:lnTo>
                    <a:lnTo>
                      <a:pt x="22" y="2"/>
                    </a:lnTo>
                    <a:lnTo>
                      <a:pt x="5" y="18"/>
                    </a:lnTo>
                    <a:lnTo>
                      <a:pt x="22" y="31"/>
                    </a:lnTo>
                    <a:lnTo>
                      <a:pt x="20" y="31"/>
                    </a:lnTo>
                    <a:lnTo>
                      <a:pt x="38"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94" name="Freeform 817"/>
              <p:cNvSpPr>
                <a:spLocks/>
              </p:cNvSpPr>
              <p:nvPr/>
            </p:nvSpPr>
            <p:spPr bwMode="auto">
              <a:xfrm>
                <a:off x="1516" y="3227"/>
                <a:ext cx="4" cy="5"/>
              </a:xfrm>
              <a:custGeom>
                <a:avLst/>
                <a:gdLst>
                  <a:gd name="T0" fmla="*/ 0 w 4"/>
                  <a:gd name="T1" fmla="*/ 2 h 5"/>
                  <a:gd name="T2" fmla="*/ 2 w 4"/>
                  <a:gd name="T3" fmla="*/ 5 h 5"/>
                  <a:gd name="T4" fmla="*/ 4 w 4"/>
                  <a:gd name="T5" fmla="*/ 5 h 5"/>
                  <a:gd name="T6" fmla="*/ 4 w 4"/>
                  <a:gd name="T7" fmla="*/ 0 h 5"/>
                  <a:gd name="T8" fmla="*/ 2 w 4"/>
                  <a:gd name="T9" fmla="*/ 0 h 5"/>
                  <a:gd name="T10" fmla="*/ 0 w 4"/>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2"/>
                    </a:moveTo>
                    <a:lnTo>
                      <a:pt x="2" y="5"/>
                    </a:lnTo>
                    <a:lnTo>
                      <a:pt x="4" y="5"/>
                    </a:lnTo>
                    <a:lnTo>
                      <a:pt x="4"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95" name="Freeform 818"/>
              <p:cNvSpPr>
                <a:spLocks/>
              </p:cNvSpPr>
              <p:nvPr/>
            </p:nvSpPr>
            <p:spPr bwMode="auto">
              <a:xfrm>
                <a:off x="1496" y="3209"/>
                <a:ext cx="22" cy="20"/>
              </a:xfrm>
              <a:custGeom>
                <a:avLst/>
                <a:gdLst>
                  <a:gd name="T0" fmla="*/ 2 w 22"/>
                  <a:gd name="T1" fmla="*/ 0 h 20"/>
                  <a:gd name="T2" fmla="*/ 2 w 22"/>
                  <a:gd name="T3" fmla="*/ 3 h 20"/>
                  <a:gd name="T4" fmla="*/ 20 w 22"/>
                  <a:gd name="T5" fmla="*/ 20 h 20"/>
                  <a:gd name="T6" fmla="*/ 22 w 22"/>
                  <a:gd name="T7" fmla="*/ 18 h 20"/>
                  <a:gd name="T8" fmla="*/ 4 w 22"/>
                  <a:gd name="T9" fmla="*/ 0 h 20"/>
                  <a:gd name="T10" fmla="*/ 2 w 22"/>
                  <a:gd name="T11" fmla="*/ 0 h 20"/>
                  <a:gd name="T12" fmla="*/ 2 w 22"/>
                  <a:gd name="T13" fmla="*/ 0 h 20"/>
                  <a:gd name="T14" fmla="*/ 0 w 22"/>
                  <a:gd name="T15" fmla="*/ 3 h 20"/>
                  <a:gd name="T16" fmla="*/ 2 w 22"/>
                  <a:gd name="T17" fmla="*/ 3 h 20"/>
                  <a:gd name="T18" fmla="*/ 2 w 22"/>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 y="0"/>
                    </a:moveTo>
                    <a:lnTo>
                      <a:pt x="2" y="3"/>
                    </a:lnTo>
                    <a:lnTo>
                      <a:pt x="20" y="20"/>
                    </a:lnTo>
                    <a:lnTo>
                      <a:pt x="22" y="18"/>
                    </a:lnTo>
                    <a:lnTo>
                      <a:pt x="4" y="0"/>
                    </a:lnTo>
                    <a:lnTo>
                      <a:pt x="2" y="0"/>
                    </a:lnTo>
                    <a:lnTo>
                      <a:pt x="0" y="3"/>
                    </a:lnTo>
                    <a:lnTo>
                      <a:pt x="2" y="3"/>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96" name="Freeform 819"/>
              <p:cNvSpPr>
                <a:spLocks/>
              </p:cNvSpPr>
              <p:nvPr/>
            </p:nvSpPr>
            <p:spPr bwMode="auto">
              <a:xfrm>
                <a:off x="1496" y="3209"/>
                <a:ext cx="4" cy="3"/>
              </a:xfrm>
              <a:custGeom>
                <a:avLst/>
                <a:gdLst>
                  <a:gd name="T0" fmla="*/ 4 w 4"/>
                  <a:gd name="T1" fmla="*/ 3 h 3"/>
                  <a:gd name="T2" fmla="*/ 2 w 4"/>
                  <a:gd name="T3" fmla="*/ 3 h 3"/>
                  <a:gd name="T4" fmla="*/ 2 w 4"/>
                  <a:gd name="T5" fmla="*/ 3 h 3"/>
                  <a:gd name="T6" fmla="*/ 2 w 4"/>
                  <a:gd name="T7" fmla="*/ 3 h 3"/>
                  <a:gd name="T8" fmla="*/ 2 w 4"/>
                  <a:gd name="T9" fmla="*/ 3 h 3"/>
                  <a:gd name="T10" fmla="*/ 4 w 4"/>
                  <a:gd name="T11" fmla="*/ 3 h 3"/>
                  <a:gd name="T12" fmla="*/ 2 w 4"/>
                  <a:gd name="T13" fmla="*/ 0 h 3"/>
                  <a:gd name="T14" fmla="*/ 0 w 4"/>
                  <a:gd name="T15" fmla="*/ 3 h 3"/>
                  <a:gd name="T16" fmla="*/ 2 w 4"/>
                  <a:gd name="T17" fmla="*/ 3 h 3"/>
                  <a:gd name="T18" fmla="*/ 4 w 4"/>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
                    <a:moveTo>
                      <a:pt x="4" y="3"/>
                    </a:moveTo>
                    <a:lnTo>
                      <a:pt x="2" y="3"/>
                    </a:lnTo>
                    <a:lnTo>
                      <a:pt x="4" y="3"/>
                    </a:lnTo>
                    <a:lnTo>
                      <a:pt x="2" y="0"/>
                    </a:lnTo>
                    <a:lnTo>
                      <a:pt x="0" y="3"/>
                    </a:lnTo>
                    <a:lnTo>
                      <a:pt x="2" y="3"/>
                    </a:lnTo>
                    <a:lnTo>
                      <a:pt x="4"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97" name="Freeform 820"/>
              <p:cNvSpPr>
                <a:spLocks/>
              </p:cNvSpPr>
              <p:nvPr/>
            </p:nvSpPr>
            <p:spPr bwMode="auto">
              <a:xfrm>
                <a:off x="1496" y="3209"/>
                <a:ext cx="4" cy="3"/>
              </a:xfrm>
              <a:custGeom>
                <a:avLst/>
                <a:gdLst>
                  <a:gd name="T0" fmla="*/ 4 w 4"/>
                  <a:gd name="T1" fmla="*/ 3 h 3"/>
                  <a:gd name="T2" fmla="*/ 2 w 4"/>
                  <a:gd name="T3" fmla="*/ 3 h 3"/>
                  <a:gd name="T4" fmla="*/ 2 w 4"/>
                  <a:gd name="T5" fmla="*/ 3 h 3"/>
                  <a:gd name="T6" fmla="*/ 2 w 4"/>
                  <a:gd name="T7" fmla="*/ 3 h 3"/>
                  <a:gd name="T8" fmla="*/ 2 w 4"/>
                  <a:gd name="T9" fmla="*/ 3 h 3"/>
                  <a:gd name="T10" fmla="*/ 4 w 4"/>
                  <a:gd name="T11" fmla="*/ 3 h 3"/>
                  <a:gd name="T12" fmla="*/ 2 w 4"/>
                  <a:gd name="T13" fmla="*/ 0 h 3"/>
                  <a:gd name="T14" fmla="*/ 0 w 4"/>
                  <a:gd name="T15" fmla="*/ 3 h 3"/>
                  <a:gd name="T16" fmla="*/ 2 w 4"/>
                  <a:gd name="T17" fmla="*/ 3 h 3"/>
                  <a:gd name="T18" fmla="*/ 4 w 4"/>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3">
                    <a:moveTo>
                      <a:pt x="4" y="3"/>
                    </a:moveTo>
                    <a:lnTo>
                      <a:pt x="2" y="3"/>
                    </a:lnTo>
                    <a:lnTo>
                      <a:pt x="4" y="3"/>
                    </a:lnTo>
                    <a:lnTo>
                      <a:pt x="2" y="0"/>
                    </a:lnTo>
                    <a:lnTo>
                      <a:pt x="0" y="3"/>
                    </a:lnTo>
                    <a:lnTo>
                      <a:pt x="2" y="3"/>
                    </a:lnTo>
                    <a:lnTo>
                      <a:pt x="4"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98" name="Freeform 821"/>
              <p:cNvSpPr>
                <a:spLocks/>
              </p:cNvSpPr>
              <p:nvPr/>
            </p:nvSpPr>
            <p:spPr bwMode="auto">
              <a:xfrm>
                <a:off x="1498" y="3192"/>
                <a:ext cx="20" cy="20"/>
              </a:xfrm>
              <a:custGeom>
                <a:avLst/>
                <a:gdLst>
                  <a:gd name="T0" fmla="*/ 20 w 20"/>
                  <a:gd name="T1" fmla="*/ 0 h 20"/>
                  <a:gd name="T2" fmla="*/ 18 w 20"/>
                  <a:gd name="T3" fmla="*/ 0 h 20"/>
                  <a:gd name="T4" fmla="*/ 0 w 20"/>
                  <a:gd name="T5" fmla="*/ 17 h 20"/>
                  <a:gd name="T6" fmla="*/ 2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8" y="0"/>
                    </a:lnTo>
                    <a:lnTo>
                      <a:pt x="0" y="17"/>
                    </a:lnTo>
                    <a:lnTo>
                      <a:pt x="2"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799" name="Freeform 822"/>
              <p:cNvSpPr>
                <a:spLocks/>
              </p:cNvSpPr>
              <p:nvPr/>
            </p:nvSpPr>
            <p:spPr bwMode="auto">
              <a:xfrm>
                <a:off x="1518" y="3192"/>
                <a:ext cx="4" cy="2"/>
              </a:xfrm>
              <a:custGeom>
                <a:avLst/>
                <a:gdLst>
                  <a:gd name="T0" fmla="*/ 4 w 4"/>
                  <a:gd name="T1" fmla="*/ 0 h 2"/>
                  <a:gd name="T2" fmla="*/ 2 w 4"/>
                  <a:gd name="T3" fmla="*/ 0 h 2"/>
                  <a:gd name="T4" fmla="*/ 0 w 4"/>
                  <a:gd name="T5" fmla="*/ 0 h 2"/>
                  <a:gd name="T6" fmla="*/ 0 w 4"/>
                  <a:gd name="T7" fmla="*/ 2 h 2"/>
                  <a:gd name="T8" fmla="*/ 2 w 4"/>
                  <a:gd name="T9" fmla="*/ 2 h 2"/>
                  <a:gd name="T10" fmla="*/ 4 w 4"/>
                  <a:gd name="T11" fmla="*/ 0 h 2"/>
                  <a:gd name="T12" fmla="*/ 4 w 4"/>
                  <a:gd name="T13" fmla="*/ 0 h 2"/>
                  <a:gd name="T14" fmla="*/ 4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0" y="0"/>
                    </a:lnTo>
                    <a:lnTo>
                      <a:pt x="0" y="2"/>
                    </a:lnTo>
                    <a:lnTo>
                      <a:pt x="2" y="2"/>
                    </a:lnTo>
                    <a:lnTo>
                      <a:pt x="4" y="0"/>
                    </a:lnTo>
                    <a:lnTo>
                      <a:pt x="2" y="0"/>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0" name="Freeform 823"/>
              <p:cNvSpPr>
                <a:spLocks/>
              </p:cNvSpPr>
              <p:nvPr/>
            </p:nvSpPr>
            <p:spPr bwMode="auto">
              <a:xfrm>
                <a:off x="1520" y="3192"/>
                <a:ext cx="16" cy="22"/>
              </a:xfrm>
              <a:custGeom>
                <a:avLst/>
                <a:gdLst>
                  <a:gd name="T0" fmla="*/ 16 w 16"/>
                  <a:gd name="T1" fmla="*/ 22 h 22"/>
                  <a:gd name="T2" fmla="*/ 16 w 16"/>
                  <a:gd name="T3" fmla="*/ 17 h 22"/>
                  <a:gd name="T4" fmla="*/ 2 w 16"/>
                  <a:gd name="T5" fmla="*/ 0 h 22"/>
                  <a:gd name="T6" fmla="*/ 0 w 16"/>
                  <a:gd name="T7" fmla="*/ 2 h 22"/>
                  <a:gd name="T8" fmla="*/ 14 w 16"/>
                  <a:gd name="T9" fmla="*/ 20 h 22"/>
                  <a:gd name="T10" fmla="*/ 16 w 16"/>
                  <a:gd name="T11" fmla="*/ 22 h 22"/>
                  <a:gd name="T12" fmla="*/ 14 w 16"/>
                  <a:gd name="T13" fmla="*/ 20 h 22"/>
                  <a:gd name="T14" fmla="*/ 14 w 16"/>
                  <a:gd name="T15" fmla="*/ 22 h 22"/>
                  <a:gd name="T16" fmla="*/ 16 w 16"/>
                  <a:gd name="T17" fmla="*/ 2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2">
                    <a:moveTo>
                      <a:pt x="16" y="22"/>
                    </a:moveTo>
                    <a:lnTo>
                      <a:pt x="16" y="17"/>
                    </a:lnTo>
                    <a:lnTo>
                      <a:pt x="2" y="0"/>
                    </a:lnTo>
                    <a:lnTo>
                      <a:pt x="0" y="2"/>
                    </a:lnTo>
                    <a:lnTo>
                      <a:pt x="14" y="20"/>
                    </a:lnTo>
                    <a:lnTo>
                      <a:pt x="16" y="22"/>
                    </a:lnTo>
                    <a:lnTo>
                      <a:pt x="14" y="20"/>
                    </a:lnTo>
                    <a:lnTo>
                      <a:pt x="14" y="22"/>
                    </a:lnTo>
                    <a:lnTo>
                      <a:pt x="16"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1" name="Freeform 824"/>
              <p:cNvSpPr>
                <a:spLocks/>
              </p:cNvSpPr>
              <p:nvPr/>
            </p:nvSpPr>
            <p:spPr bwMode="auto">
              <a:xfrm>
                <a:off x="1536" y="3209"/>
                <a:ext cx="2" cy="5"/>
              </a:xfrm>
              <a:custGeom>
                <a:avLst/>
                <a:gdLst>
                  <a:gd name="T0" fmla="*/ 2 w 2"/>
                  <a:gd name="T1" fmla="*/ 0 h 5"/>
                  <a:gd name="T2" fmla="*/ 2 w 2"/>
                  <a:gd name="T3" fmla="*/ 0 h 5"/>
                  <a:gd name="T4" fmla="*/ 0 w 2"/>
                  <a:gd name="T5" fmla="*/ 0 h 5"/>
                  <a:gd name="T6" fmla="*/ 0 w 2"/>
                  <a:gd name="T7" fmla="*/ 5 h 5"/>
                  <a:gd name="T8" fmla="*/ 2 w 2"/>
                  <a:gd name="T9" fmla="*/ 5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2" y="0"/>
                    </a:lnTo>
                    <a:lnTo>
                      <a:pt x="0" y="0"/>
                    </a:lnTo>
                    <a:lnTo>
                      <a:pt x="0" y="5"/>
                    </a:lnTo>
                    <a:lnTo>
                      <a:pt x="2" y="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2" name="Freeform 825"/>
              <p:cNvSpPr>
                <a:spLocks/>
              </p:cNvSpPr>
              <p:nvPr/>
            </p:nvSpPr>
            <p:spPr bwMode="auto">
              <a:xfrm>
                <a:off x="1534" y="3209"/>
                <a:ext cx="4" cy="5"/>
              </a:xfrm>
              <a:custGeom>
                <a:avLst/>
                <a:gdLst>
                  <a:gd name="T0" fmla="*/ 0 w 4"/>
                  <a:gd name="T1" fmla="*/ 0 h 5"/>
                  <a:gd name="T2" fmla="*/ 2 w 4"/>
                  <a:gd name="T3" fmla="*/ 5 h 5"/>
                  <a:gd name="T4" fmla="*/ 4 w 4"/>
                  <a:gd name="T5" fmla="*/ 5 h 5"/>
                  <a:gd name="T6" fmla="*/ 4 w 4"/>
                  <a:gd name="T7" fmla="*/ 0 h 5"/>
                  <a:gd name="T8" fmla="*/ 2 w 4"/>
                  <a:gd name="T9" fmla="*/ 0 h 5"/>
                  <a:gd name="T10" fmla="*/ 0 w 4"/>
                  <a:gd name="T11" fmla="*/ 0 h 5"/>
                  <a:gd name="T12" fmla="*/ 2 w 4"/>
                  <a:gd name="T13" fmla="*/ 0 h 5"/>
                  <a:gd name="T14" fmla="*/ 0 w 4"/>
                  <a:gd name="T15" fmla="*/ 0 h 5"/>
                  <a:gd name="T16" fmla="*/ 0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5">
                    <a:moveTo>
                      <a:pt x="0" y="0"/>
                    </a:moveTo>
                    <a:lnTo>
                      <a:pt x="2" y="5"/>
                    </a:lnTo>
                    <a:lnTo>
                      <a:pt x="4" y="5"/>
                    </a:lnTo>
                    <a:lnTo>
                      <a:pt x="4" y="0"/>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3" name="Freeform 826"/>
              <p:cNvSpPr>
                <a:spLocks/>
              </p:cNvSpPr>
              <p:nvPr/>
            </p:nvSpPr>
            <p:spPr bwMode="auto">
              <a:xfrm>
                <a:off x="1520" y="3209"/>
                <a:ext cx="16" cy="23"/>
              </a:xfrm>
              <a:custGeom>
                <a:avLst/>
                <a:gdLst>
                  <a:gd name="T0" fmla="*/ 0 w 16"/>
                  <a:gd name="T1" fmla="*/ 23 h 23"/>
                  <a:gd name="T2" fmla="*/ 2 w 16"/>
                  <a:gd name="T3" fmla="*/ 20 h 23"/>
                  <a:gd name="T4" fmla="*/ 16 w 16"/>
                  <a:gd name="T5" fmla="*/ 3 h 23"/>
                  <a:gd name="T6" fmla="*/ 14 w 16"/>
                  <a:gd name="T7" fmla="*/ 0 h 23"/>
                  <a:gd name="T8" fmla="*/ 0 w 16"/>
                  <a:gd name="T9" fmla="*/ 18 h 23"/>
                  <a:gd name="T10" fmla="*/ 0 w 16"/>
                  <a:gd name="T11" fmla="*/ 23 h 23"/>
                  <a:gd name="T12" fmla="*/ 0 w 16"/>
                  <a:gd name="T13" fmla="*/ 23 h 23"/>
                  <a:gd name="T14" fmla="*/ 2 w 16"/>
                  <a:gd name="T15" fmla="*/ 23 h 23"/>
                  <a:gd name="T16" fmla="*/ 2 w 16"/>
                  <a:gd name="T17" fmla="*/ 20 h 23"/>
                  <a:gd name="T18" fmla="*/ 0 w 16"/>
                  <a:gd name="T19" fmla="*/ 23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23">
                    <a:moveTo>
                      <a:pt x="0" y="23"/>
                    </a:moveTo>
                    <a:lnTo>
                      <a:pt x="2" y="20"/>
                    </a:lnTo>
                    <a:lnTo>
                      <a:pt x="16" y="3"/>
                    </a:lnTo>
                    <a:lnTo>
                      <a:pt x="14" y="0"/>
                    </a:lnTo>
                    <a:lnTo>
                      <a:pt x="0" y="18"/>
                    </a:lnTo>
                    <a:lnTo>
                      <a:pt x="0" y="23"/>
                    </a:lnTo>
                    <a:lnTo>
                      <a:pt x="2" y="23"/>
                    </a:lnTo>
                    <a:lnTo>
                      <a:pt x="2" y="20"/>
                    </a:lnTo>
                    <a:lnTo>
                      <a:pt x="0" y="2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4" name="Freeform 827"/>
              <p:cNvSpPr>
                <a:spLocks/>
              </p:cNvSpPr>
              <p:nvPr/>
            </p:nvSpPr>
            <p:spPr bwMode="auto">
              <a:xfrm>
                <a:off x="1536" y="3209"/>
                <a:ext cx="2" cy="3"/>
              </a:xfrm>
              <a:custGeom>
                <a:avLst/>
                <a:gdLst>
                  <a:gd name="T0" fmla="*/ 0 w 2"/>
                  <a:gd name="T1" fmla="*/ 0 h 3"/>
                  <a:gd name="T2" fmla="*/ 0 w 2"/>
                  <a:gd name="T3" fmla="*/ 3 h 3"/>
                  <a:gd name="T4" fmla="*/ 0 w 2"/>
                  <a:gd name="T5" fmla="*/ 3 h 3"/>
                  <a:gd name="T6" fmla="*/ 0 w 2"/>
                  <a:gd name="T7" fmla="*/ 3 h 3"/>
                  <a:gd name="T8" fmla="*/ 0 w 2"/>
                  <a:gd name="T9" fmla="*/ 3 h 3"/>
                  <a:gd name="T10" fmla="*/ 0 w 2"/>
                  <a:gd name="T11" fmla="*/ 0 h 3"/>
                  <a:gd name="T12" fmla="*/ 0 w 2"/>
                  <a:gd name="T13" fmla="*/ 3 h 3"/>
                  <a:gd name="T14" fmla="*/ 2 w 2"/>
                  <a:gd name="T15" fmla="*/ 3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0"/>
                    </a:moveTo>
                    <a:lnTo>
                      <a:pt x="0" y="3"/>
                    </a:lnTo>
                    <a:lnTo>
                      <a:pt x="0" y="0"/>
                    </a:lnTo>
                    <a:lnTo>
                      <a:pt x="0" y="3"/>
                    </a:lnTo>
                    <a:lnTo>
                      <a:pt x="2"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5" name="Freeform 828"/>
              <p:cNvSpPr>
                <a:spLocks/>
              </p:cNvSpPr>
              <p:nvPr/>
            </p:nvSpPr>
            <p:spPr bwMode="auto">
              <a:xfrm>
                <a:off x="1516" y="3194"/>
                <a:ext cx="20" cy="18"/>
              </a:xfrm>
              <a:custGeom>
                <a:avLst/>
                <a:gdLst>
                  <a:gd name="T0" fmla="*/ 2 w 20"/>
                  <a:gd name="T1" fmla="*/ 0 h 18"/>
                  <a:gd name="T2" fmla="*/ 0 w 20"/>
                  <a:gd name="T3" fmla="*/ 4 h 18"/>
                  <a:gd name="T4" fmla="*/ 18 w 20"/>
                  <a:gd name="T5" fmla="*/ 18 h 18"/>
                  <a:gd name="T6" fmla="*/ 20 w 20"/>
                  <a:gd name="T7" fmla="*/ 15 h 18"/>
                  <a:gd name="T8" fmla="*/ 2 w 20"/>
                  <a:gd name="T9" fmla="*/ 2 h 18"/>
                  <a:gd name="T10" fmla="*/ 2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 y="0"/>
                    </a:moveTo>
                    <a:lnTo>
                      <a:pt x="0" y="4"/>
                    </a:lnTo>
                    <a:lnTo>
                      <a:pt x="18" y="18"/>
                    </a:lnTo>
                    <a:lnTo>
                      <a:pt x="20" y="15"/>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6" name="Freeform 829"/>
              <p:cNvSpPr>
                <a:spLocks/>
              </p:cNvSpPr>
              <p:nvPr/>
            </p:nvSpPr>
            <p:spPr bwMode="auto">
              <a:xfrm>
                <a:off x="1518" y="3194"/>
                <a:ext cx="4" cy="4"/>
              </a:xfrm>
              <a:custGeom>
                <a:avLst/>
                <a:gdLst>
                  <a:gd name="T0" fmla="*/ 4 w 4"/>
                  <a:gd name="T1" fmla="*/ 4 h 4"/>
                  <a:gd name="T2" fmla="*/ 2 w 4"/>
                  <a:gd name="T3" fmla="*/ 0 h 4"/>
                  <a:gd name="T4" fmla="*/ 0 w 4"/>
                  <a:gd name="T5" fmla="*/ 0 h 4"/>
                  <a:gd name="T6" fmla="*/ 0 w 4"/>
                  <a:gd name="T7" fmla="*/ 4 h 4"/>
                  <a:gd name="T8" fmla="*/ 2 w 4"/>
                  <a:gd name="T9" fmla="*/ 4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2" y="0"/>
                    </a:lnTo>
                    <a:lnTo>
                      <a:pt x="0" y="0"/>
                    </a:lnTo>
                    <a:lnTo>
                      <a:pt x="0" y="4"/>
                    </a:lnTo>
                    <a:lnTo>
                      <a:pt x="2"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7" name="Freeform 830"/>
              <p:cNvSpPr>
                <a:spLocks/>
              </p:cNvSpPr>
              <p:nvPr/>
            </p:nvSpPr>
            <p:spPr bwMode="auto">
              <a:xfrm>
                <a:off x="1500" y="3196"/>
                <a:ext cx="22" cy="16"/>
              </a:xfrm>
              <a:custGeom>
                <a:avLst/>
                <a:gdLst>
                  <a:gd name="T0" fmla="*/ 3 w 22"/>
                  <a:gd name="T1" fmla="*/ 16 h 16"/>
                  <a:gd name="T2" fmla="*/ 5 w 22"/>
                  <a:gd name="T3" fmla="*/ 16 h 16"/>
                  <a:gd name="T4" fmla="*/ 22 w 22"/>
                  <a:gd name="T5" fmla="*/ 2 h 16"/>
                  <a:gd name="T6" fmla="*/ 20 w 22"/>
                  <a:gd name="T7" fmla="*/ 0 h 16"/>
                  <a:gd name="T8" fmla="*/ 3 w 22"/>
                  <a:gd name="T9" fmla="*/ 13 h 16"/>
                  <a:gd name="T10" fmla="*/ 3 w 22"/>
                  <a:gd name="T11" fmla="*/ 16 h 16"/>
                  <a:gd name="T12" fmla="*/ 3 w 22"/>
                  <a:gd name="T13" fmla="*/ 13 h 16"/>
                  <a:gd name="T14" fmla="*/ 0 w 22"/>
                  <a:gd name="T15" fmla="*/ 16 h 16"/>
                  <a:gd name="T16" fmla="*/ 3 w 22"/>
                  <a:gd name="T17" fmla="*/ 16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6">
                    <a:moveTo>
                      <a:pt x="3" y="16"/>
                    </a:moveTo>
                    <a:lnTo>
                      <a:pt x="5" y="16"/>
                    </a:lnTo>
                    <a:lnTo>
                      <a:pt x="22" y="2"/>
                    </a:lnTo>
                    <a:lnTo>
                      <a:pt x="20" y="0"/>
                    </a:lnTo>
                    <a:lnTo>
                      <a:pt x="3" y="13"/>
                    </a:lnTo>
                    <a:lnTo>
                      <a:pt x="3" y="16"/>
                    </a:lnTo>
                    <a:lnTo>
                      <a:pt x="3" y="13"/>
                    </a:lnTo>
                    <a:lnTo>
                      <a:pt x="0" y="16"/>
                    </a:lnTo>
                    <a:lnTo>
                      <a:pt x="3"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8" name="Freeform 831"/>
              <p:cNvSpPr>
                <a:spLocks/>
              </p:cNvSpPr>
              <p:nvPr/>
            </p:nvSpPr>
            <p:spPr bwMode="auto">
              <a:xfrm>
                <a:off x="1500" y="3209"/>
                <a:ext cx="3" cy="3"/>
              </a:xfrm>
              <a:custGeom>
                <a:avLst/>
                <a:gdLst>
                  <a:gd name="T0" fmla="*/ 3 w 3"/>
                  <a:gd name="T1" fmla="*/ 3 h 3"/>
                  <a:gd name="T2" fmla="*/ 3 w 3"/>
                  <a:gd name="T3" fmla="*/ 3 h 3"/>
                  <a:gd name="T4" fmla="*/ 3 w 3"/>
                  <a:gd name="T5" fmla="*/ 3 h 3"/>
                  <a:gd name="T6" fmla="*/ 3 w 3"/>
                  <a:gd name="T7" fmla="*/ 3 h 3"/>
                  <a:gd name="T8" fmla="*/ 3 w 3"/>
                  <a:gd name="T9" fmla="*/ 3 h 3"/>
                  <a:gd name="T10" fmla="*/ 3 w 3"/>
                  <a:gd name="T11" fmla="*/ 3 h 3"/>
                  <a:gd name="T12" fmla="*/ 3 w 3"/>
                  <a:gd name="T13" fmla="*/ 0 h 3"/>
                  <a:gd name="T14" fmla="*/ 0 w 3"/>
                  <a:gd name="T15" fmla="*/ 3 h 3"/>
                  <a:gd name="T16" fmla="*/ 3 w 3"/>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3"/>
                    </a:moveTo>
                    <a:lnTo>
                      <a:pt x="3" y="3"/>
                    </a:lnTo>
                    <a:lnTo>
                      <a:pt x="3" y="0"/>
                    </a:lnTo>
                    <a:lnTo>
                      <a:pt x="0" y="3"/>
                    </a:lnTo>
                    <a:lnTo>
                      <a:pt x="3"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09" name="Freeform 832"/>
              <p:cNvSpPr>
                <a:spLocks/>
              </p:cNvSpPr>
              <p:nvPr/>
            </p:nvSpPr>
            <p:spPr bwMode="auto">
              <a:xfrm>
                <a:off x="1503" y="3209"/>
                <a:ext cx="19" cy="18"/>
              </a:xfrm>
              <a:custGeom>
                <a:avLst/>
                <a:gdLst>
                  <a:gd name="T0" fmla="*/ 17 w 19"/>
                  <a:gd name="T1" fmla="*/ 18 h 18"/>
                  <a:gd name="T2" fmla="*/ 19 w 19"/>
                  <a:gd name="T3" fmla="*/ 16 h 18"/>
                  <a:gd name="T4" fmla="*/ 2 w 19"/>
                  <a:gd name="T5" fmla="*/ 0 h 18"/>
                  <a:gd name="T6" fmla="*/ 0 w 19"/>
                  <a:gd name="T7" fmla="*/ 3 h 18"/>
                  <a:gd name="T8" fmla="*/ 17 w 19"/>
                  <a:gd name="T9" fmla="*/ 18 h 18"/>
                  <a:gd name="T10" fmla="*/ 17 w 19"/>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8">
                    <a:moveTo>
                      <a:pt x="17" y="18"/>
                    </a:moveTo>
                    <a:lnTo>
                      <a:pt x="19" y="16"/>
                    </a:lnTo>
                    <a:lnTo>
                      <a:pt x="2" y="0"/>
                    </a:lnTo>
                    <a:lnTo>
                      <a:pt x="0" y="3"/>
                    </a:lnTo>
                    <a:lnTo>
                      <a:pt x="17"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0" name="Freeform 833"/>
              <p:cNvSpPr>
                <a:spLocks/>
              </p:cNvSpPr>
              <p:nvPr/>
            </p:nvSpPr>
            <p:spPr bwMode="auto">
              <a:xfrm>
                <a:off x="1516" y="3223"/>
                <a:ext cx="4" cy="4"/>
              </a:xfrm>
              <a:custGeom>
                <a:avLst/>
                <a:gdLst>
                  <a:gd name="T0" fmla="*/ 0 w 4"/>
                  <a:gd name="T1" fmla="*/ 2 h 4"/>
                  <a:gd name="T2" fmla="*/ 2 w 4"/>
                  <a:gd name="T3" fmla="*/ 4 h 4"/>
                  <a:gd name="T4" fmla="*/ 4 w 4"/>
                  <a:gd name="T5" fmla="*/ 4 h 4"/>
                  <a:gd name="T6" fmla="*/ 4 w 4"/>
                  <a:gd name="T7" fmla="*/ 0 h 4"/>
                  <a:gd name="T8" fmla="*/ 2 w 4"/>
                  <a:gd name="T9" fmla="*/ 0 h 4"/>
                  <a:gd name="T10" fmla="*/ 0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2"/>
                    </a:moveTo>
                    <a:lnTo>
                      <a:pt x="2" y="4"/>
                    </a:lnTo>
                    <a:lnTo>
                      <a:pt x="4" y="4"/>
                    </a:lnTo>
                    <a:lnTo>
                      <a:pt x="4"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1" name="Freeform 834"/>
              <p:cNvSpPr>
                <a:spLocks/>
              </p:cNvSpPr>
              <p:nvPr/>
            </p:nvSpPr>
            <p:spPr bwMode="auto">
              <a:xfrm>
                <a:off x="1516" y="3209"/>
                <a:ext cx="22" cy="18"/>
              </a:xfrm>
              <a:custGeom>
                <a:avLst/>
                <a:gdLst>
                  <a:gd name="T0" fmla="*/ 20 w 22"/>
                  <a:gd name="T1" fmla="*/ 0 h 18"/>
                  <a:gd name="T2" fmla="*/ 18 w 22"/>
                  <a:gd name="T3" fmla="*/ 0 h 18"/>
                  <a:gd name="T4" fmla="*/ 0 w 22"/>
                  <a:gd name="T5" fmla="*/ 16 h 18"/>
                  <a:gd name="T6" fmla="*/ 2 w 22"/>
                  <a:gd name="T7" fmla="*/ 18 h 18"/>
                  <a:gd name="T8" fmla="*/ 20 w 22"/>
                  <a:gd name="T9" fmla="*/ 3 h 18"/>
                  <a:gd name="T10" fmla="*/ 20 w 22"/>
                  <a:gd name="T11" fmla="*/ 0 h 18"/>
                  <a:gd name="T12" fmla="*/ 20 w 22"/>
                  <a:gd name="T13" fmla="*/ 3 h 18"/>
                  <a:gd name="T14" fmla="*/ 22 w 22"/>
                  <a:gd name="T15" fmla="*/ 3 h 18"/>
                  <a:gd name="T16" fmla="*/ 20 w 2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0" y="0"/>
                    </a:moveTo>
                    <a:lnTo>
                      <a:pt x="18" y="0"/>
                    </a:lnTo>
                    <a:lnTo>
                      <a:pt x="0" y="16"/>
                    </a:lnTo>
                    <a:lnTo>
                      <a:pt x="2" y="18"/>
                    </a:lnTo>
                    <a:lnTo>
                      <a:pt x="20" y="3"/>
                    </a:lnTo>
                    <a:lnTo>
                      <a:pt x="20" y="0"/>
                    </a:lnTo>
                    <a:lnTo>
                      <a:pt x="20" y="3"/>
                    </a:lnTo>
                    <a:lnTo>
                      <a:pt x="22" y="3"/>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2" name="Freeform 835"/>
              <p:cNvSpPr>
                <a:spLocks/>
              </p:cNvSpPr>
              <p:nvPr/>
            </p:nvSpPr>
            <p:spPr bwMode="auto">
              <a:xfrm>
                <a:off x="1578" y="3132"/>
                <a:ext cx="33" cy="33"/>
              </a:xfrm>
              <a:custGeom>
                <a:avLst/>
                <a:gdLst>
                  <a:gd name="T0" fmla="*/ 15 w 33"/>
                  <a:gd name="T1" fmla="*/ 33 h 33"/>
                  <a:gd name="T2" fmla="*/ 0 w 33"/>
                  <a:gd name="T3" fmla="*/ 18 h 33"/>
                  <a:gd name="T4" fmla="*/ 15 w 33"/>
                  <a:gd name="T5" fmla="*/ 0 h 33"/>
                  <a:gd name="T6" fmla="*/ 33 w 33"/>
                  <a:gd name="T7" fmla="*/ 18 h 33"/>
                  <a:gd name="T8" fmla="*/ 15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5" y="33"/>
                    </a:moveTo>
                    <a:lnTo>
                      <a:pt x="0" y="18"/>
                    </a:lnTo>
                    <a:lnTo>
                      <a:pt x="15" y="0"/>
                    </a:lnTo>
                    <a:lnTo>
                      <a:pt x="33" y="18"/>
                    </a:lnTo>
                    <a:lnTo>
                      <a:pt x="15"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3" name="Freeform 836"/>
              <p:cNvSpPr>
                <a:spLocks noEditPoints="1"/>
              </p:cNvSpPr>
              <p:nvPr/>
            </p:nvSpPr>
            <p:spPr bwMode="auto">
              <a:xfrm>
                <a:off x="1576" y="3132"/>
                <a:ext cx="35" cy="35"/>
              </a:xfrm>
              <a:custGeom>
                <a:avLst/>
                <a:gdLst>
                  <a:gd name="T0" fmla="*/ 20 w 35"/>
                  <a:gd name="T1" fmla="*/ 35 h 35"/>
                  <a:gd name="T2" fmla="*/ 17 w 35"/>
                  <a:gd name="T3" fmla="*/ 35 h 35"/>
                  <a:gd name="T4" fmla="*/ 0 w 35"/>
                  <a:gd name="T5" fmla="*/ 18 h 35"/>
                  <a:gd name="T6" fmla="*/ 0 w 35"/>
                  <a:gd name="T7" fmla="*/ 15 h 35"/>
                  <a:gd name="T8" fmla="*/ 17 w 35"/>
                  <a:gd name="T9" fmla="*/ 0 h 35"/>
                  <a:gd name="T10" fmla="*/ 20 w 35"/>
                  <a:gd name="T11" fmla="*/ 0 h 35"/>
                  <a:gd name="T12" fmla="*/ 35 w 35"/>
                  <a:gd name="T13" fmla="*/ 15 h 35"/>
                  <a:gd name="T14" fmla="*/ 35 w 35"/>
                  <a:gd name="T15" fmla="*/ 18 h 35"/>
                  <a:gd name="T16" fmla="*/ 20 w 35"/>
                  <a:gd name="T17" fmla="*/ 35 h 35"/>
                  <a:gd name="T18" fmla="*/ 35 w 35"/>
                  <a:gd name="T19" fmla="*/ 15 h 35"/>
                  <a:gd name="T20" fmla="*/ 35 w 35"/>
                  <a:gd name="T21" fmla="*/ 18 h 35"/>
                  <a:gd name="T22" fmla="*/ 17 w 35"/>
                  <a:gd name="T23" fmla="*/ 0 h 35"/>
                  <a:gd name="T24" fmla="*/ 20 w 35"/>
                  <a:gd name="T25" fmla="*/ 0 h 35"/>
                  <a:gd name="T26" fmla="*/ 2 w 35"/>
                  <a:gd name="T27" fmla="*/ 18 h 35"/>
                  <a:gd name="T28" fmla="*/ 2 w 35"/>
                  <a:gd name="T29" fmla="*/ 15 h 35"/>
                  <a:gd name="T30" fmla="*/ 20 w 35"/>
                  <a:gd name="T31" fmla="*/ 33 h 35"/>
                  <a:gd name="T32" fmla="*/ 17 w 35"/>
                  <a:gd name="T33" fmla="*/ 33 h 35"/>
                  <a:gd name="T34" fmla="*/ 35 w 35"/>
                  <a:gd name="T35" fmla="*/ 15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5">
                    <a:moveTo>
                      <a:pt x="20" y="35"/>
                    </a:moveTo>
                    <a:lnTo>
                      <a:pt x="17" y="35"/>
                    </a:lnTo>
                    <a:lnTo>
                      <a:pt x="0" y="18"/>
                    </a:lnTo>
                    <a:lnTo>
                      <a:pt x="0" y="15"/>
                    </a:lnTo>
                    <a:lnTo>
                      <a:pt x="17" y="0"/>
                    </a:lnTo>
                    <a:lnTo>
                      <a:pt x="20" y="0"/>
                    </a:lnTo>
                    <a:lnTo>
                      <a:pt x="35" y="15"/>
                    </a:lnTo>
                    <a:lnTo>
                      <a:pt x="35" y="18"/>
                    </a:lnTo>
                    <a:lnTo>
                      <a:pt x="20" y="35"/>
                    </a:lnTo>
                    <a:close/>
                    <a:moveTo>
                      <a:pt x="35" y="15"/>
                    </a:moveTo>
                    <a:lnTo>
                      <a:pt x="35" y="18"/>
                    </a:lnTo>
                    <a:lnTo>
                      <a:pt x="17" y="0"/>
                    </a:lnTo>
                    <a:lnTo>
                      <a:pt x="20" y="0"/>
                    </a:lnTo>
                    <a:lnTo>
                      <a:pt x="2" y="18"/>
                    </a:lnTo>
                    <a:lnTo>
                      <a:pt x="2" y="15"/>
                    </a:lnTo>
                    <a:lnTo>
                      <a:pt x="20" y="33"/>
                    </a:lnTo>
                    <a:lnTo>
                      <a:pt x="17" y="33"/>
                    </a:lnTo>
                    <a:lnTo>
                      <a:pt x="35"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4" name="Freeform 837"/>
              <p:cNvSpPr>
                <a:spLocks/>
              </p:cNvSpPr>
              <p:nvPr/>
            </p:nvSpPr>
            <p:spPr bwMode="auto">
              <a:xfrm>
                <a:off x="1591" y="3165"/>
                <a:ext cx="5" cy="5"/>
              </a:xfrm>
              <a:custGeom>
                <a:avLst/>
                <a:gdLst>
                  <a:gd name="T0" fmla="*/ 0 w 5"/>
                  <a:gd name="T1" fmla="*/ 5 h 5"/>
                  <a:gd name="T2" fmla="*/ 2 w 5"/>
                  <a:gd name="T3" fmla="*/ 5 h 5"/>
                  <a:gd name="T4" fmla="*/ 5 w 5"/>
                  <a:gd name="T5" fmla="*/ 5 h 5"/>
                  <a:gd name="T6" fmla="*/ 5 w 5"/>
                  <a:gd name="T7" fmla="*/ 0 h 5"/>
                  <a:gd name="T8" fmla="*/ 2 w 5"/>
                  <a:gd name="T9" fmla="*/ 0 h 5"/>
                  <a:gd name="T10" fmla="*/ 0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5"/>
                    </a:moveTo>
                    <a:lnTo>
                      <a:pt x="2" y="5"/>
                    </a:lnTo>
                    <a:lnTo>
                      <a:pt x="5" y="5"/>
                    </a:lnTo>
                    <a:lnTo>
                      <a:pt x="5" y="0"/>
                    </a:lnTo>
                    <a:lnTo>
                      <a:pt x="2"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5" name="Freeform 838"/>
              <p:cNvSpPr>
                <a:spLocks/>
              </p:cNvSpPr>
              <p:nvPr/>
            </p:nvSpPr>
            <p:spPr bwMode="auto">
              <a:xfrm>
                <a:off x="1573" y="3150"/>
                <a:ext cx="20" cy="20"/>
              </a:xfrm>
              <a:custGeom>
                <a:avLst/>
                <a:gdLst>
                  <a:gd name="T0" fmla="*/ 0 w 20"/>
                  <a:gd name="T1" fmla="*/ 0 h 20"/>
                  <a:gd name="T2" fmla="*/ 0 w 20"/>
                  <a:gd name="T3" fmla="*/ 2 h 20"/>
                  <a:gd name="T4" fmla="*/ 18 w 20"/>
                  <a:gd name="T5" fmla="*/ 20 h 20"/>
                  <a:gd name="T6" fmla="*/ 20 w 20"/>
                  <a:gd name="T7" fmla="*/ 17 h 20"/>
                  <a:gd name="T8" fmla="*/ 3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7"/>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6" name="Freeform 839"/>
              <p:cNvSpPr>
                <a:spLocks/>
              </p:cNvSpPr>
              <p:nvPr/>
            </p:nvSpPr>
            <p:spPr bwMode="auto">
              <a:xfrm>
                <a:off x="1576" y="315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7" name="Freeform 840"/>
              <p:cNvSpPr>
                <a:spLocks/>
              </p:cNvSpPr>
              <p:nvPr/>
            </p:nvSpPr>
            <p:spPr bwMode="auto">
              <a:xfrm>
                <a:off x="1573" y="3145"/>
                <a:ext cx="3" cy="5"/>
              </a:xfrm>
              <a:custGeom>
                <a:avLst/>
                <a:gdLst>
                  <a:gd name="T0" fmla="*/ 0 w 3"/>
                  <a:gd name="T1" fmla="*/ 0 h 5"/>
                  <a:gd name="T2" fmla="*/ 0 w 3"/>
                  <a:gd name="T3" fmla="*/ 2 h 5"/>
                  <a:gd name="T4" fmla="*/ 0 w 3"/>
                  <a:gd name="T5" fmla="*/ 5 h 5"/>
                  <a:gd name="T6" fmla="*/ 3 w 3"/>
                  <a:gd name="T7" fmla="*/ 5 h 5"/>
                  <a:gd name="T8" fmla="*/ 3 w 3"/>
                  <a:gd name="T9" fmla="*/ 2 h 5"/>
                  <a:gd name="T10" fmla="*/ 0 w 3"/>
                  <a:gd name="T11" fmla="*/ 0 h 5"/>
                  <a:gd name="T12" fmla="*/ 0 w 3"/>
                  <a:gd name="T13" fmla="*/ 0 h 5"/>
                  <a:gd name="T14" fmla="*/ 0 w 3"/>
                  <a:gd name="T15" fmla="*/ 0 h 5"/>
                  <a:gd name="T16" fmla="*/ 0 w 3"/>
                  <a:gd name="T17" fmla="*/ 2 h 5"/>
                  <a:gd name="T18" fmla="*/ 0 w 3"/>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5">
                    <a:moveTo>
                      <a:pt x="0" y="0"/>
                    </a:moveTo>
                    <a:lnTo>
                      <a:pt x="0" y="2"/>
                    </a:lnTo>
                    <a:lnTo>
                      <a:pt x="0" y="5"/>
                    </a:lnTo>
                    <a:lnTo>
                      <a:pt x="3" y="5"/>
                    </a:lnTo>
                    <a:lnTo>
                      <a:pt x="3"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8" name="Freeform 841"/>
              <p:cNvSpPr>
                <a:spLocks/>
              </p:cNvSpPr>
              <p:nvPr/>
            </p:nvSpPr>
            <p:spPr bwMode="auto">
              <a:xfrm>
                <a:off x="1573" y="3130"/>
                <a:ext cx="20" cy="17"/>
              </a:xfrm>
              <a:custGeom>
                <a:avLst/>
                <a:gdLst>
                  <a:gd name="T0" fmla="*/ 20 w 20"/>
                  <a:gd name="T1" fmla="*/ 0 h 17"/>
                  <a:gd name="T2" fmla="*/ 18 w 20"/>
                  <a:gd name="T3" fmla="*/ 0 h 17"/>
                  <a:gd name="T4" fmla="*/ 0 w 20"/>
                  <a:gd name="T5" fmla="*/ 15 h 17"/>
                  <a:gd name="T6" fmla="*/ 3 w 20"/>
                  <a:gd name="T7" fmla="*/ 17 h 17"/>
                  <a:gd name="T8" fmla="*/ 20 w 20"/>
                  <a:gd name="T9" fmla="*/ 4 h 17"/>
                  <a:gd name="T10" fmla="*/ 20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20" y="0"/>
                    </a:moveTo>
                    <a:lnTo>
                      <a:pt x="18" y="0"/>
                    </a:lnTo>
                    <a:lnTo>
                      <a:pt x="0" y="15"/>
                    </a:lnTo>
                    <a:lnTo>
                      <a:pt x="3" y="17"/>
                    </a:lnTo>
                    <a:lnTo>
                      <a:pt x="20" y="4"/>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19" name="Freeform 842"/>
              <p:cNvSpPr>
                <a:spLocks/>
              </p:cNvSpPr>
              <p:nvPr/>
            </p:nvSpPr>
            <p:spPr bwMode="auto">
              <a:xfrm>
                <a:off x="1593" y="3130"/>
                <a:ext cx="5" cy="4"/>
              </a:xfrm>
              <a:custGeom>
                <a:avLst/>
                <a:gdLst>
                  <a:gd name="T0" fmla="*/ 5 w 5"/>
                  <a:gd name="T1" fmla="*/ 0 h 4"/>
                  <a:gd name="T2" fmla="*/ 3 w 5"/>
                  <a:gd name="T3" fmla="*/ 0 h 4"/>
                  <a:gd name="T4" fmla="*/ 0 w 5"/>
                  <a:gd name="T5" fmla="*/ 0 h 4"/>
                  <a:gd name="T6" fmla="*/ 0 w 5"/>
                  <a:gd name="T7" fmla="*/ 4 h 4"/>
                  <a:gd name="T8" fmla="*/ 3 w 5"/>
                  <a:gd name="T9" fmla="*/ 4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3" y="0"/>
                    </a:lnTo>
                    <a:lnTo>
                      <a:pt x="0" y="0"/>
                    </a:lnTo>
                    <a:lnTo>
                      <a:pt x="0" y="4"/>
                    </a:lnTo>
                    <a:lnTo>
                      <a:pt x="3" y="4"/>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0" name="Freeform 843"/>
              <p:cNvSpPr>
                <a:spLocks/>
              </p:cNvSpPr>
              <p:nvPr/>
            </p:nvSpPr>
            <p:spPr bwMode="auto">
              <a:xfrm>
                <a:off x="1596" y="3130"/>
                <a:ext cx="17" cy="17"/>
              </a:xfrm>
              <a:custGeom>
                <a:avLst/>
                <a:gdLst>
                  <a:gd name="T0" fmla="*/ 17 w 17"/>
                  <a:gd name="T1" fmla="*/ 17 h 17"/>
                  <a:gd name="T2" fmla="*/ 15 w 17"/>
                  <a:gd name="T3" fmla="*/ 15 h 17"/>
                  <a:gd name="T4" fmla="*/ 2 w 17"/>
                  <a:gd name="T5" fmla="*/ 0 h 17"/>
                  <a:gd name="T6" fmla="*/ 0 w 17"/>
                  <a:gd name="T7" fmla="*/ 4 h 17"/>
                  <a:gd name="T8" fmla="*/ 13 w 17"/>
                  <a:gd name="T9" fmla="*/ 17 h 17"/>
                  <a:gd name="T10" fmla="*/ 17 w 17"/>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7">
                    <a:moveTo>
                      <a:pt x="17" y="17"/>
                    </a:moveTo>
                    <a:lnTo>
                      <a:pt x="15" y="15"/>
                    </a:lnTo>
                    <a:lnTo>
                      <a:pt x="2" y="0"/>
                    </a:lnTo>
                    <a:lnTo>
                      <a:pt x="0" y="4"/>
                    </a:lnTo>
                    <a:lnTo>
                      <a:pt x="13" y="17"/>
                    </a:lnTo>
                    <a:lnTo>
                      <a:pt x="17"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1" name="Freeform 844"/>
              <p:cNvSpPr>
                <a:spLocks/>
              </p:cNvSpPr>
              <p:nvPr/>
            </p:nvSpPr>
            <p:spPr bwMode="auto">
              <a:xfrm>
                <a:off x="1609" y="3147"/>
                <a:ext cx="4" cy="5"/>
              </a:xfrm>
              <a:custGeom>
                <a:avLst/>
                <a:gdLst>
                  <a:gd name="T0" fmla="*/ 2 w 4"/>
                  <a:gd name="T1" fmla="*/ 5 h 5"/>
                  <a:gd name="T2" fmla="*/ 4 w 4"/>
                  <a:gd name="T3" fmla="*/ 3 h 5"/>
                  <a:gd name="T4" fmla="*/ 4 w 4"/>
                  <a:gd name="T5" fmla="*/ 0 h 5"/>
                  <a:gd name="T6" fmla="*/ 0 w 4"/>
                  <a:gd name="T7" fmla="*/ 0 h 5"/>
                  <a:gd name="T8" fmla="*/ 0 w 4"/>
                  <a:gd name="T9" fmla="*/ 3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3"/>
                    </a:lnTo>
                    <a:lnTo>
                      <a:pt x="4"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2" name="Freeform 845"/>
              <p:cNvSpPr>
                <a:spLocks/>
              </p:cNvSpPr>
              <p:nvPr/>
            </p:nvSpPr>
            <p:spPr bwMode="auto">
              <a:xfrm>
                <a:off x="1609" y="3150"/>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3" name="Freeform 846"/>
              <p:cNvSpPr>
                <a:spLocks/>
              </p:cNvSpPr>
              <p:nvPr/>
            </p:nvSpPr>
            <p:spPr bwMode="auto">
              <a:xfrm>
                <a:off x="1596" y="3150"/>
                <a:ext cx="15" cy="20"/>
              </a:xfrm>
              <a:custGeom>
                <a:avLst/>
                <a:gdLst>
                  <a:gd name="T0" fmla="*/ 0 w 15"/>
                  <a:gd name="T1" fmla="*/ 20 h 20"/>
                  <a:gd name="T2" fmla="*/ 2 w 15"/>
                  <a:gd name="T3" fmla="*/ 20 h 20"/>
                  <a:gd name="T4" fmla="*/ 15 w 15"/>
                  <a:gd name="T5" fmla="*/ 2 h 20"/>
                  <a:gd name="T6" fmla="*/ 13 w 15"/>
                  <a:gd name="T7" fmla="*/ 0 h 20"/>
                  <a:gd name="T8" fmla="*/ 0 w 15"/>
                  <a:gd name="T9" fmla="*/ 17 h 20"/>
                  <a:gd name="T10" fmla="*/ 0 w 15"/>
                  <a:gd name="T11" fmla="*/ 20 h 20"/>
                  <a:gd name="T12" fmla="*/ 0 w 15"/>
                  <a:gd name="T13" fmla="*/ 20 h 20"/>
                  <a:gd name="T14" fmla="*/ 2 w 15"/>
                  <a:gd name="T15" fmla="*/ 20 h 20"/>
                  <a:gd name="T16" fmla="*/ 2 w 15"/>
                  <a:gd name="T17" fmla="*/ 20 h 20"/>
                  <a:gd name="T18" fmla="*/ 0 w 15"/>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0">
                    <a:moveTo>
                      <a:pt x="0" y="20"/>
                    </a:moveTo>
                    <a:lnTo>
                      <a:pt x="2" y="20"/>
                    </a:lnTo>
                    <a:lnTo>
                      <a:pt x="15" y="2"/>
                    </a:lnTo>
                    <a:lnTo>
                      <a:pt x="13" y="0"/>
                    </a:lnTo>
                    <a:lnTo>
                      <a:pt x="0" y="17"/>
                    </a:lnTo>
                    <a:lnTo>
                      <a:pt x="0" y="20"/>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4" name="Freeform 847"/>
              <p:cNvSpPr>
                <a:spLocks/>
              </p:cNvSpPr>
              <p:nvPr/>
            </p:nvSpPr>
            <p:spPr bwMode="auto">
              <a:xfrm>
                <a:off x="1609" y="3147"/>
                <a:ext cx="4" cy="5"/>
              </a:xfrm>
              <a:custGeom>
                <a:avLst/>
                <a:gdLst>
                  <a:gd name="T0" fmla="*/ 0 w 4"/>
                  <a:gd name="T1" fmla="*/ 5 h 5"/>
                  <a:gd name="T2" fmla="*/ 4 w 4"/>
                  <a:gd name="T3" fmla="*/ 3 h 5"/>
                  <a:gd name="T4" fmla="*/ 4 w 4"/>
                  <a:gd name="T5" fmla="*/ 0 h 5"/>
                  <a:gd name="T6" fmla="*/ 0 w 4"/>
                  <a:gd name="T7" fmla="*/ 0 h 5"/>
                  <a:gd name="T8" fmla="*/ 0 w 4"/>
                  <a:gd name="T9" fmla="*/ 3 h 5"/>
                  <a:gd name="T10" fmla="*/ 0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5"/>
                    </a:moveTo>
                    <a:lnTo>
                      <a:pt x="4" y="3"/>
                    </a:lnTo>
                    <a:lnTo>
                      <a:pt x="4" y="0"/>
                    </a:lnTo>
                    <a:lnTo>
                      <a:pt x="0"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5" name="Freeform 848"/>
              <p:cNvSpPr>
                <a:spLocks/>
              </p:cNvSpPr>
              <p:nvPr/>
            </p:nvSpPr>
            <p:spPr bwMode="auto">
              <a:xfrm>
                <a:off x="1591" y="3130"/>
                <a:ext cx="20" cy="22"/>
              </a:xfrm>
              <a:custGeom>
                <a:avLst/>
                <a:gdLst>
                  <a:gd name="T0" fmla="*/ 2 w 20"/>
                  <a:gd name="T1" fmla="*/ 0 h 22"/>
                  <a:gd name="T2" fmla="*/ 0 w 20"/>
                  <a:gd name="T3" fmla="*/ 4 h 22"/>
                  <a:gd name="T4" fmla="*/ 18 w 20"/>
                  <a:gd name="T5" fmla="*/ 22 h 22"/>
                  <a:gd name="T6" fmla="*/ 20 w 20"/>
                  <a:gd name="T7" fmla="*/ 20 h 22"/>
                  <a:gd name="T8" fmla="*/ 2 w 20"/>
                  <a:gd name="T9" fmla="*/ 0 h 22"/>
                  <a:gd name="T10" fmla="*/ 2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 y="0"/>
                    </a:moveTo>
                    <a:lnTo>
                      <a:pt x="0" y="4"/>
                    </a:lnTo>
                    <a:lnTo>
                      <a:pt x="18" y="22"/>
                    </a:lnTo>
                    <a:lnTo>
                      <a:pt x="20" y="2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6" name="Freeform 849"/>
              <p:cNvSpPr>
                <a:spLocks/>
              </p:cNvSpPr>
              <p:nvPr/>
            </p:nvSpPr>
            <p:spPr bwMode="auto">
              <a:xfrm>
                <a:off x="1593" y="3130"/>
                <a:ext cx="5" cy="4"/>
              </a:xfrm>
              <a:custGeom>
                <a:avLst/>
                <a:gdLst>
                  <a:gd name="T0" fmla="*/ 5 w 5"/>
                  <a:gd name="T1" fmla="*/ 4 h 4"/>
                  <a:gd name="T2" fmla="*/ 3 w 5"/>
                  <a:gd name="T3" fmla="*/ 0 h 4"/>
                  <a:gd name="T4" fmla="*/ 0 w 5"/>
                  <a:gd name="T5" fmla="*/ 0 h 4"/>
                  <a:gd name="T6" fmla="*/ 0 w 5"/>
                  <a:gd name="T7" fmla="*/ 4 h 4"/>
                  <a:gd name="T8" fmla="*/ 3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3" y="0"/>
                    </a:lnTo>
                    <a:lnTo>
                      <a:pt x="0" y="0"/>
                    </a:lnTo>
                    <a:lnTo>
                      <a:pt x="0" y="4"/>
                    </a:lnTo>
                    <a:lnTo>
                      <a:pt x="3"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7" name="Freeform 850"/>
              <p:cNvSpPr>
                <a:spLocks/>
              </p:cNvSpPr>
              <p:nvPr/>
            </p:nvSpPr>
            <p:spPr bwMode="auto">
              <a:xfrm>
                <a:off x="1576" y="3130"/>
                <a:ext cx="22" cy="22"/>
              </a:xfrm>
              <a:custGeom>
                <a:avLst/>
                <a:gdLst>
                  <a:gd name="T0" fmla="*/ 0 w 22"/>
                  <a:gd name="T1" fmla="*/ 20 h 22"/>
                  <a:gd name="T2" fmla="*/ 4 w 22"/>
                  <a:gd name="T3" fmla="*/ 22 h 22"/>
                  <a:gd name="T4" fmla="*/ 22 w 22"/>
                  <a:gd name="T5" fmla="*/ 4 h 22"/>
                  <a:gd name="T6" fmla="*/ 20 w 22"/>
                  <a:gd name="T7" fmla="*/ 0 h 22"/>
                  <a:gd name="T8" fmla="*/ 2 w 22"/>
                  <a:gd name="T9" fmla="*/ 20 h 22"/>
                  <a:gd name="T10" fmla="*/ 0 w 22"/>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0" y="20"/>
                    </a:moveTo>
                    <a:lnTo>
                      <a:pt x="4" y="22"/>
                    </a:lnTo>
                    <a:lnTo>
                      <a:pt x="22" y="4"/>
                    </a:lnTo>
                    <a:lnTo>
                      <a:pt x="20" y="0"/>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8" name="Freeform 851"/>
              <p:cNvSpPr>
                <a:spLocks/>
              </p:cNvSpPr>
              <p:nvPr/>
            </p:nvSpPr>
            <p:spPr bwMode="auto">
              <a:xfrm>
                <a:off x="1576" y="3145"/>
                <a:ext cx="4" cy="5"/>
              </a:xfrm>
              <a:custGeom>
                <a:avLst/>
                <a:gdLst>
                  <a:gd name="T0" fmla="*/ 4 w 4"/>
                  <a:gd name="T1" fmla="*/ 0 h 5"/>
                  <a:gd name="T2" fmla="*/ 0 w 4"/>
                  <a:gd name="T3" fmla="*/ 2 h 5"/>
                  <a:gd name="T4" fmla="*/ 0 w 4"/>
                  <a:gd name="T5" fmla="*/ 5 h 5"/>
                  <a:gd name="T6" fmla="*/ 4 w 4"/>
                  <a:gd name="T7" fmla="*/ 5 h 5"/>
                  <a:gd name="T8" fmla="*/ 4 w 4"/>
                  <a:gd name="T9" fmla="*/ 2 h 5"/>
                  <a:gd name="T10" fmla="*/ 4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lnTo>
                      <a:pt x="0" y="2"/>
                    </a:lnTo>
                    <a:lnTo>
                      <a:pt x="0" y="5"/>
                    </a:lnTo>
                    <a:lnTo>
                      <a:pt x="4" y="5"/>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29" name="Freeform 852"/>
              <p:cNvSpPr>
                <a:spLocks/>
              </p:cNvSpPr>
              <p:nvPr/>
            </p:nvSpPr>
            <p:spPr bwMode="auto">
              <a:xfrm>
                <a:off x="1578" y="3145"/>
                <a:ext cx="20" cy="20"/>
              </a:xfrm>
              <a:custGeom>
                <a:avLst/>
                <a:gdLst>
                  <a:gd name="T0" fmla="*/ 18 w 20"/>
                  <a:gd name="T1" fmla="*/ 20 h 20"/>
                  <a:gd name="T2" fmla="*/ 20 w 20"/>
                  <a:gd name="T3" fmla="*/ 18 h 20"/>
                  <a:gd name="T4" fmla="*/ 2 w 20"/>
                  <a:gd name="T5" fmla="*/ 0 h 20"/>
                  <a:gd name="T6" fmla="*/ 0 w 20"/>
                  <a:gd name="T7" fmla="*/ 2 h 20"/>
                  <a:gd name="T8" fmla="*/ 18 w 20"/>
                  <a:gd name="T9" fmla="*/ 20 h 20"/>
                  <a:gd name="T10" fmla="*/ 18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18" y="20"/>
                    </a:moveTo>
                    <a:lnTo>
                      <a:pt x="20" y="18"/>
                    </a:lnTo>
                    <a:lnTo>
                      <a:pt x="2" y="0"/>
                    </a:lnTo>
                    <a:lnTo>
                      <a:pt x="0" y="2"/>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0" name="Freeform 853"/>
              <p:cNvSpPr>
                <a:spLocks/>
              </p:cNvSpPr>
              <p:nvPr/>
            </p:nvSpPr>
            <p:spPr bwMode="auto">
              <a:xfrm>
                <a:off x="1591" y="3163"/>
                <a:ext cx="5" cy="2"/>
              </a:xfrm>
              <a:custGeom>
                <a:avLst/>
                <a:gdLst>
                  <a:gd name="T0" fmla="*/ 0 w 5"/>
                  <a:gd name="T1" fmla="*/ 0 h 2"/>
                  <a:gd name="T2" fmla="*/ 2 w 5"/>
                  <a:gd name="T3" fmla="*/ 2 h 2"/>
                  <a:gd name="T4" fmla="*/ 5 w 5"/>
                  <a:gd name="T5" fmla="*/ 2 h 2"/>
                  <a:gd name="T6" fmla="*/ 5 w 5"/>
                  <a:gd name="T7" fmla="*/ 0 h 2"/>
                  <a:gd name="T8" fmla="*/ 2 w 5"/>
                  <a:gd name="T9" fmla="*/ 0 h 2"/>
                  <a:gd name="T10" fmla="*/ 0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0"/>
                    </a:moveTo>
                    <a:lnTo>
                      <a:pt x="2" y="2"/>
                    </a:lnTo>
                    <a:lnTo>
                      <a:pt x="5" y="2"/>
                    </a:lnTo>
                    <a:lnTo>
                      <a:pt x="5"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1" name="Freeform 854"/>
              <p:cNvSpPr>
                <a:spLocks/>
              </p:cNvSpPr>
              <p:nvPr/>
            </p:nvSpPr>
            <p:spPr bwMode="auto">
              <a:xfrm>
                <a:off x="1591" y="3145"/>
                <a:ext cx="22" cy="20"/>
              </a:xfrm>
              <a:custGeom>
                <a:avLst/>
                <a:gdLst>
                  <a:gd name="T0" fmla="*/ 22 w 22"/>
                  <a:gd name="T1" fmla="*/ 2 h 20"/>
                  <a:gd name="T2" fmla="*/ 18 w 22"/>
                  <a:gd name="T3" fmla="*/ 0 h 20"/>
                  <a:gd name="T4" fmla="*/ 0 w 22"/>
                  <a:gd name="T5" fmla="*/ 18 h 20"/>
                  <a:gd name="T6" fmla="*/ 2 w 22"/>
                  <a:gd name="T7" fmla="*/ 20 h 20"/>
                  <a:gd name="T8" fmla="*/ 20 w 22"/>
                  <a:gd name="T9" fmla="*/ 2 h 20"/>
                  <a:gd name="T10" fmla="*/ 22 w 22"/>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2"/>
                    </a:moveTo>
                    <a:lnTo>
                      <a:pt x="18" y="0"/>
                    </a:lnTo>
                    <a:lnTo>
                      <a:pt x="0" y="18"/>
                    </a:lnTo>
                    <a:lnTo>
                      <a:pt x="2" y="20"/>
                    </a:lnTo>
                    <a:lnTo>
                      <a:pt x="20" y="2"/>
                    </a:lnTo>
                    <a:lnTo>
                      <a:pt x="2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2" name="Freeform 855"/>
              <p:cNvSpPr>
                <a:spLocks/>
              </p:cNvSpPr>
              <p:nvPr/>
            </p:nvSpPr>
            <p:spPr bwMode="auto">
              <a:xfrm>
                <a:off x="1578" y="3121"/>
                <a:ext cx="33" cy="33"/>
              </a:xfrm>
              <a:custGeom>
                <a:avLst/>
                <a:gdLst>
                  <a:gd name="T0" fmla="*/ 15 w 33"/>
                  <a:gd name="T1" fmla="*/ 33 h 33"/>
                  <a:gd name="T2" fmla="*/ 0 w 33"/>
                  <a:gd name="T3" fmla="*/ 15 h 33"/>
                  <a:gd name="T4" fmla="*/ 15 w 33"/>
                  <a:gd name="T5" fmla="*/ 0 h 33"/>
                  <a:gd name="T6" fmla="*/ 33 w 33"/>
                  <a:gd name="T7" fmla="*/ 15 h 33"/>
                  <a:gd name="T8" fmla="*/ 15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5" y="33"/>
                    </a:moveTo>
                    <a:lnTo>
                      <a:pt x="0" y="15"/>
                    </a:lnTo>
                    <a:lnTo>
                      <a:pt x="15" y="0"/>
                    </a:lnTo>
                    <a:lnTo>
                      <a:pt x="33" y="15"/>
                    </a:lnTo>
                    <a:lnTo>
                      <a:pt x="15"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3" name="Freeform 856"/>
              <p:cNvSpPr>
                <a:spLocks noEditPoints="1"/>
              </p:cNvSpPr>
              <p:nvPr/>
            </p:nvSpPr>
            <p:spPr bwMode="auto">
              <a:xfrm>
                <a:off x="1576" y="3119"/>
                <a:ext cx="35" cy="35"/>
              </a:xfrm>
              <a:custGeom>
                <a:avLst/>
                <a:gdLst>
                  <a:gd name="T0" fmla="*/ 20 w 35"/>
                  <a:gd name="T1" fmla="*/ 35 h 35"/>
                  <a:gd name="T2" fmla="*/ 17 w 35"/>
                  <a:gd name="T3" fmla="*/ 35 h 35"/>
                  <a:gd name="T4" fmla="*/ 0 w 35"/>
                  <a:gd name="T5" fmla="*/ 20 h 35"/>
                  <a:gd name="T6" fmla="*/ 0 w 35"/>
                  <a:gd name="T7" fmla="*/ 17 h 35"/>
                  <a:gd name="T8" fmla="*/ 17 w 35"/>
                  <a:gd name="T9" fmla="*/ 0 h 35"/>
                  <a:gd name="T10" fmla="*/ 20 w 35"/>
                  <a:gd name="T11" fmla="*/ 0 h 35"/>
                  <a:gd name="T12" fmla="*/ 35 w 35"/>
                  <a:gd name="T13" fmla="*/ 17 h 35"/>
                  <a:gd name="T14" fmla="*/ 35 w 35"/>
                  <a:gd name="T15" fmla="*/ 20 h 35"/>
                  <a:gd name="T16" fmla="*/ 20 w 35"/>
                  <a:gd name="T17" fmla="*/ 35 h 35"/>
                  <a:gd name="T18" fmla="*/ 35 w 35"/>
                  <a:gd name="T19" fmla="*/ 17 h 35"/>
                  <a:gd name="T20" fmla="*/ 35 w 35"/>
                  <a:gd name="T21" fmla="*/ 20 h 35"/>
                  <a:gd name="T22" fmla="*/ 17 w 35"/>
                  <a:gd name="T23" fmla="*/ 2 h 35"/>
                  <a:gd name="T24" fmla="*/ 20 w 35"/>
                  <a:gd name="T25" fmla="*/ 2 h 35"/>
                  <a:gd name="T26" fmla="*/ 2 w 35"/>
                  <a:gd name="T27" fmla="*/ 20 h 35"/>
                  <a:gd name="T28" fmla="*/ 2 w 35"/>
                  <a:gd name="T29" fmla="*/ 17 h 35"/>
                  <a:gd name="T30" fmla="*/ 20 w 35"/>
                  <a:gd name="T31" fmla="*/ 35 h 35"/>
                  <a:gd name="T32" fmla="*/ 17 w 35"/>
                  <a:gd name="T33" fmla="*/ 35 h 35"/>
                  <a:gd name="T34" fmla="*/ 35 w 35"/>
                  <a:gd name="T35" fmla="*/ 17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5">
                    <a:moveTo>
                      <a:pt x="20" y="35"/>
                    </a:moveTo>
                    <a:lnTo>
                      <a:pt x="17" y="35"/>
                    </a:lnTo>
                    <a:lnTo>
                      <a:pt x="0" y="20"/>
                    </a:lnTo>
                    <a:lnTo>
                      <a:pt x="0" y="17"/>
                    </a:lnTo>
                    <a:lnTo>
                      <a:pt x="17" y="0"/>
                    </a:lnTo>
                    <a:lnTo>
                      <a:pt x="20" y="0"/>
                    </a:lnTo>
                    <a:lnTo>
                      <a:pt x="35" y="17"/>
                    </a:lnTo>
                    <a:lnTo>
                      <a:pt x="35" y="20"/>
                    </a:lnTo>
                    <a:lnTo>
                      <a:pt x="20" y="35"/>
                    </a:lnTo>
                    <a:close/>
                    <a:moveTo>
                      <a:pt x="35" y="17"/>
                    </a:moveTo>
                    <a:lnTo>
                      <a:pt x="35" y="20"/>
                    </a:lnTo>
                    <a:lnTo>
                      <a:pt x="17" y="2"/>
                    </a:lnTo>
                    <a:lnTo>
                      <a:pt x="20" y="2"/>
                    </a:lnTo>
                    <a:lnTo>
                      <a:pt x="2" y="20"/>
                    </a:lnTo>
                    <a:lnTo>
                      <a:pt x="2" y="17"/>
                    </a:lnTo>
                    <a:lnTo>
                      <a:pt x="20" y="35"/>
                    </a:lnTo>
                    <a:lnTo>
                      <a:pt x="17" y="35"/>
                    </a:lnTo>
                    <a:lnTo>
                      <a:pt x="35"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4" name="Freeform 857"/>
              <p:cNvSpPr>
                <a:spLocks/>
              </p:cNvSpPr>
              <p:nvPr/>
            </p:nvSpPr>
            <p:spPr bwMode="auto">
              <a:xfrm>
                <a:off x="1591" y="3152"/>
                <a:ext cx="5" cy="4"/>
              </a:xfrm>
              <a:custGeom>
                <a:avLst/>
                <a:gdLst>
                  <a:gd name="T0" fmla="*/ 0 w 5"/>
                  <a:gd name="T1" fmla="*/ 2 h 4"/>
                  <a:gd name="T2" fmla="*/ 2 w 5"/>
                  <a:gd name="T3" fmla="*/ 4 h 4"/>
                  <a:gd name="T4" fmla="*/ 5 w 5"/>
                  <a:gd name="T5" fmla="*/ 4 h 4"/>
                  <a:gd name="T6" fmla="*/ 5 w 5"/>
                  <a:gd name="T7" fmla="*/ 0 h 4"/>
                  <a:gd name="T8" fmla="*/ 2 w 5"/>
                  <a:gd name="T9" fmla="*/ 0 h 4"/>
                  <a:gd name="T10" fmla="*/ 0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2"/>
                    </a:moveTo>
                    <a:lnTo>
                      <a:pt x="2" y="4"/>
                    </a:lnTo>
                    <a:lnTo>
                      <a:pt x="5" y="4"/>
                    </a:lnTo>
                    <a:lnTo>
                      <a:pt x="5"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5" name="Freeform 858"/>
              <p:cNvSpPr>
                <a:spLocks/>
              </p:cNvSpPr>
              <p:nvPr/>
            </p:nvSpPr>
            <p:spPr bwMode="auto">
              <a:xfrm>
                <a:off x="1573" y="3139"/>
                <a:ext cx="20" cy="15"/>
              </a:xfrm>
              <a:custGeom>
                <a:avLst/>
                <a:gdLst>
                  <a:gd name="T0" fmla="*/ 0 w 20"/>
                  <a:gd name="T1" fmla="*/ 0 h 15"/>
                  <a:gd name="T2" fmla="*/ 0 w 20"/>
                  <a:gd name="T3" fmla="*/ 2 h 15"/>
                  <a:gd name="T4" fmla="*/ 18 w 20"/>
                  <a:gd name="T5" fmla="*/ 15 h 15"/>
                  <a:gd name="T6" fmla="*/ 20 w 20"/>
                  <a:gd name="T7" fmla="*/ 13 h 15"/>
                  <a:gd name="T8" fmla="*/ 3 w 20"/>
                  <a:gd name="T9" fmla="*/ 0 h 15"/>
                  <a:gd name="T10" fmla="*/ 0 w 20"/>
                  <a:gd name="T11" fmla="*/ 0 h 15"/>
                  <a:gd name="T12" fmla="*/ 0 w 20"/>
                  <a:gd name="T13" fmla="*/ 0 h 15"/>
                  <a:gd name="T14" fmla="*/ 0 w 20"/>
                  <a:gd name="T15" fmla="*/ 2 h 15"/>
                  <a:gd name="T16" fmla="*/ 0 w 20"/>
                  <a:gd name="T17" fmla="*/ 2 h 15"/>
                  <a:gd name="T18" fmla="*/ 0 w 20"/>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5">
                    <a:moveTo>
                      <a:pt x="0" y="0"/>
                    </a:moveTo>
                    <a:lnTo>
                      <a:pt x="0" y="2"/>
                    </a:lnTo>
                    <a:lnTo>
                      <a:pt x="18" y="15"/>
                    </a:lnTo>
                    <a:lnTo>
                      <a:pt x="20" y="13"/>
                    </a:lnTo>
                    <a:lnTo>
                      <a:pt x="3"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6" name="Freeform 859"/>
              <p:cNvSpPr>
                <a:spLocks/>
              </p:cNvSpPr>
              <p:nvPr/>
            </p:nvSpPr>
            <p:spPr bwMode="auto">
              <a:xfrm>
                <a:off x="1573" y="3134"/>
                <a:ext cx="3" cy="5"/>
              </a:xfrm>
              <a:custGeom>
                <a:avLst/>
                <a:gdLst>
                  <a:gd name="T0" fmla="*/ 0 w 3"/>
                  <a:gd name="T1" fmla="*/ 0 h 5"/>
                  <a:gd name="T2" fmla="*/ 0 w 3"/>
                  <a:gd name="T3" fmla="*/ 2 h 5"/>
                  <a:gd name="T4" fmla="*/ 0 w 3"/>
                  <a:gd name="T5" fmla="*/ 5 h 5"/>
                  <a:gd name="T6" fmla="*/ 3 w 3"/>
                  <a:gd name="T7" fmla="*/ 5 h 5"/>
                  <a:gd name="T8" fmla="*/ 3 w 3"/>
                  <a:gd name="T9" fmla="*/ 2 h 5"/>
                  <a:gd name="T10" fmla="*/ 0 w 3"/>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5">
                    <a:moveTo>
                      <a:pt x="0" y="0"/>
                    </a:moveTo>
                    <a:lnTo>
                      <a:pt x="0" y="2"/>
                    </a:lnTo>
                    <a:lnTo>
                      <a:pt x="0" y="5"/>
                    </a:lnTo>
                    <a:lnTo>
                      <a:pt x="3" y="5"/>
                    </a:lnTo>
                    <a:lnTo>
                      <a:pt x="3"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7" name="Freeform 860"/>
              <p:cNvSpPr>
                <a:spLocks/>
              </p:cNvSpPr>
              <p:nvPr/>
            </p:nvSpPr>
            <p:spPr bwMode="auto">
              <a:xfrm>
                <a:off x="1576" y="313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8" name="Freeform 861"/>
              <p:cNvSpPr>
                <a:spLocks/>
              </p:cNvSpPr>
              <p:nvPr/>
            </p:nvSpPr>
            <p:spPr bwMode="auto">
              <a:xfrm>
                <a:off x="1573" y="3116"/>
                <a:ext cx="20" cy="20"/>
              </a:xfrm>
              <a:custGeom>
                <a:avLst/>
                <a:gdLst>
                  <a:gd name="T0" fmla="*/ 20 w 20"/>
                  <a:gd name="T1" fmla="*/ 0 h 20"/>
                  <a:gd name="T2" fmla="*/ 18 w 20"/>
                  <a:gd name="T3" fmla="*/ 0 h 20"/>
                  <a:gd name="T4" fmla="*/ 0 w 20"/>
                  <a:gd name="T5" fmla="*/ 18 h 20"/>
                  <a:gd name="T6" fmla="*/ 3 w 20"/>
                  <a:gd name="T7" fmla="*/ 20 h 20"/>
                  <a:gd name="T8" fmla="*/ 20 w 20"/>
                  <a:gd name="T9" fmla="*/ 3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8" y="0"/>
                    </a:lnTo>
                    <a:lnTo>
                      <a:pt x="0" y="18"/>
                    </a:lnTo>
                    <a:lnTo>
                      <a:pt x="3" y="20"/>
                    </a:lnTo>
                    <a:lnTo>
                      <a:pt x="20" y="3"/>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39" name="Freeform 862"/>
              <p:cNvSpPr>
                <a:spLocks/>
              </p:cNvSpPr>
              <p:nvPr/>
            </p:nvSpPr>
            <p:spPr bwMode="auto">
              <a:xfrm>
                <a:off x="1593" y="3116"/>
                <a:ext cx="5" cy="3"/>
              </a:xfrm>
              <a:custGeom>
                <a:avLst/>
                <a:gdLst>
                  <a:gd name="T0" fmla="*/ 5 w 5"/>
                  <a:gd name="T1" fmla="*/ 0 h 3"/>
                  <a:gd name="T2" fmla="*/ 3 w 5"/>
                  <a:gd name="T3" fmla="*/ 0 h 3"/>
                  <a:gd name="T4" fmla="*/ 0 w 5"/>
                  <a:gd name="T5" fmla="*/ 0 h 3"/>
                  <a:gd name="T6" fmla="*/ 0 w 5"/>
                  <a:gd name="T7" fmla="*/ 3 h 3"/>
                  <a:gd name="T8" fmla="*/ 3 w 5"/>
                  <a:gd name="T9" fmla="*/ 3 h 3"/>
                  <a:gd name="T10" fmla="*/ 5 w 5"/>
                  <a:gd name="T11" fmla="*/ 0 h 3"/>
                  <a:gd name="T12" fmla="*/ 5 w 5"/>
                  <a:gd name="T13" fmla="*/ 0 h 3"/>
                  <a:gd name="T14" fmla="*/ 5 w 5"/>
                  <a:gd name="T15" fmla="*/ 0 h 3"/>
                  <a:gd name="T16" fmla="*/ 3 w 5"/>
                  <a:gd name="T17" fmla="*/ 0 h 3"/>
                  <a:gd name="T18" fmla="*/ 5 w 5"/>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
                    <a:moveTo>
                      <a:pt x="5" y="0"/>
                    </a:moveTo>
                    <a:lnTo>
                      <a:pt x="3" y="0"/>
                    </a:lnTo>
                    <a:lnTo>
                      <a:pt x="0" y="0"/>
                    </a:lnTo>
                    <a:lnTo>
                      <a:pt x="0" y="3"/>
                    </a:lnTo>
                    <a:lnTo>
                      <a:pt x="3" y="3"/>
                    </a:lnTo>
                    <a:lnTo>
                      <a:pt x="5" y="0"/>
                    </a:lnTo>
                    <a:lnTo>
                      <a:pt x="3" y="0"/>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0" name="Freeform 863"/>
              <p:cNvSpPr>
                <a:spLocks/>
              </p:cNvSpPr>
              <p:nvPr/>
            </p:nvSpPr>
            <p:spPr bwMode="auto">
              <a:xfrm>
                <a:off x="1596" y="3116"/>
                <a:ext cx="17" cy="20"/>
              </a:xfrm>
              <a:custGeom>
                <a:avLst/>
                <a:gdLst>
                  <a:gd name="T0" fmla="*/ 17 w 17"/>
                  <a:gd name="T1" fmla="*/ 20 h 20"/>
                  <a:gd name="T2" fmla="*/ 15 w 17"/>
                  <a:gd name="T3" fmla="*/ 18 h 20"/>
                  <a:gd name="T4" fmla="*/ 2 w 17"/>
                  <a:gd name="T5" fmla="*/ 0 h 20"/>
                  <a:gd name="T6" fmla="*/ 0 w 17"/>
                  <a:gd name="T7" fmla="*/ 3 h 20"/>
                  <a:gd name="T8" fmla="*/ 13 w 17"/>
                  <a:gd name="T9" fmla="*/ 20 h 20"/>
                  <a:gd name="T10" fmla="*/ 17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20"/>
                    </a:moveTo>
                    <a:lnTo>
                      <a:pt x="15" y="18"/>
                    </a:lnTo>
                    <a:lnTo>
                      <a:pt x="2" y="0"/>
                    </a:lnTo>
                    <a:lnTo>
                      <a:pt x="0" y="3"/>
                    </a:lnTo>
                    <a:lnTo>
                      <a:pt x="13" y="20"/>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1" name="Freeform 864"/>
              <p:cNvSpPr>
                <a:spLocks/>
              </p:cNvSpPr>
              <p:nvPr/>
            </p:nvSpPr>
            <p:spPr bwMode="auto">
              <a:xfrm>
                <a:off x="1609" y="3136"/>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2" name="Freeform 865"/>
              <p:cNvSpPr>
                <a:spLocks/>
              </p:cNvSpPr>
              <p:nvPr/>
            </p:nvSpPr>
            <p:spPr bwMode="auto">
              <a:xfrm>
                <a:off x="1609" y="3136"/>
                <a:ext cx="4" cy="5"/>
              </a:xfrm>
              <a:custGeom>
                <a:avLst/>
                <a:gdLst>
                  <a:gd name="T0" fmla="*/ 2 w 4"/>
                  <a:gd name="T1" fmla="*/ 5 h 5"/>
                  <a:gd name="T2" fmla="*/ 4 w 4"/>
                  <a:gd name="T3" fmla="*/ 3 h 5"/>
                  <a:gd name="T4" fmla="*/ 4 w 4"/>
                  <a:gd name="T5" fmla="*/ 0 h 5"/>
                  <a:gd name="T6" fmla="*/ 0 w 4"/>
                  <a:gd name="T7" fmla="*/ 0 h 5"/>
                  <a:gd name="T8" fmla="*/ 0 w 4"/>
                  <a:gd name="T9" fmla="*/ 3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3"/>
                    </a:lnTo>
                    <a:lnTo>
                      <a:pt x="4"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3" name="Freeform 866"/>
              <p:cNvSpPr>
                <a:spLocks/>
              </p:cNvSpPr>
              <p:nvPr/>
            </p:nvSpPr>
            <p:spPr bwMode="auto">
              <a:xfrm>
                <a:off x="1596" y="3139"/>
                <a:ext cx="15" cy="17"/>
              </a:xfrm>
              <a:custGeom>
                <a:avLst/>
                <a:gdLst>
                  <a:gd name="T0" fmla="*/ 0 w 15"/>
                  <a:gd name="T1" fmla="*/ 17 h 17"/>
                  <a:gd name="T2" fmla="*/ 2 w 15"/>
                  <a:gd name="T3" fmla="*/ 15 h 17"/>
                  <a:gd name="T4" fmla="*/ 15 w 15"/>
                  <a:gd name="T5" fmla="*/ 2 h 17"/>
                  <a:gd name="T6" fmla="*/ 13 w 15"/>
                  <a:gd name="T7" fmla="*/ 0 h 17"/>
                  <a:gd name="T8" fmla="*/ 0 w 15"/>
                  <a:gd name="T9" fmla="*/ 13 h 17"/>
                  <a:gd name="T10" fmla="*/ 0 w 15"/>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7">
                    <a:moveTo>
                      <a:pt x="0" y="17"/>
                    </a:moveTo>
                    <a:lnTo>
                      <a:pt x="2" y="15"/>
                    </a:lnTo>
                    <a:lnTo>
                      <a:pt x="15" y="2"/>
                    </a:lnTo>
                    <a:lnTo>
                      <a:pt x="13" y="0"/>
                    </a:lnTo>
                    <a:lnTo>
                      <a:pt x="0" y="13"/>
                    </a:lnTo>
                    <a:lnTo>
                      <a:pt x="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4" name="Freeform 867"/>
              <p:cNvSpPr>
                <a:spLocks/>
              </p:cNvSpPr>
              <p:nvPr/>
            </p:nvSpPr>
            <p:spPr bwMode="auto">
              <a:xfrm>
                <a:off x="1609" y="3136"/>
                <a:ext cx="4" cy="5"/>
              </a:xfrm>
              <a:custGeom>
                <a:avLst/>
                <a:gdLst>
                  <a:gd name="T0" fmla="*/ 0 w 4"/>
                  <a:gd name="T1" fmla="*/ 5 h 5"/>
                  <a:gd name="T2" fmla="*/ 4 w 4"/>
                  <a:gd name="T3" fmla="*/ 3 h 5"/>
                  <a:gd name="T4" fmla="*/ 4 w 4"/>
                  <a:gd name="T5" fmla="*/ 0 h 5"/>
                  <a:gd name="T6" fmla="*/ 0 w 4"/>
                  <a:gd name="T7" fmla="*/ 0 h 5"/>
                  <a:gd name="T8" fmla="*/ 0 w 4"/>
                  <a:gd name="T9" fmla="*/ 3 h 5"/>
                  <a:gd name="T10" fmla="*/ 0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5"/>
                    </a:moveTo>
                    <a:lnTo>
                      <a:pt x="4" y="3"/>
                    </a:lnTo>
                    <a:lnTo>
                      <a:pt x="4" y="0"/>
                    </a:lnTo>
                    <a:lnTo>
                      <a:pt x="0"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5" name="Freeform 868"/>
              <p:cNvSpPr>
                <a:spLocks/>
              </p:cNvSpPr>
              <p:nvPr/>
            </p:nvSpPr>
            <p:spPr bwMode="auto">
              <a:xfrm>
                <a:off x="1591" y="3119"/>
                <a:ext cx="20" cy="22"/>
              </a:xfrm>
              <a:custGeom>
                <a:avLst/>
                <a:gdLst>
                  <a:gd name="T0" fmla="*/ 2 w 20"/>
                  <a:gd name="T1" fmla="*/ 0 h 22"/>
                  <a:gd name="T2" fmla="*/ 0 w 20"/>
                  <a:gd name="T3" fmla="*/ 4 h 22"/>
                  <a:gd name="T4" fmla="*/ 18 w 20"/>
                  <a:gd name="T5" fmla="*/ 22 h 22"/>
                  <a:gd name="T6" fmla="*/ 20 w 20"/>
                  <a:gd name="T7" fmla="*/ 20 h 22"/>
                  <a:gd name="T8" fmla="*/ 2 w 20"/>
                  <a:gd name="T9" fmla="*/ 2 h 22"/>
                  <a:gd name="T10" fmla="*/ 2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 y="0"/>
                    </a:moveTo>
                    <a:lnTo>
                      <a:pt x="0" y="4"/>
                    </a:lnTo>
                    <a:lnTo>
                      <a:pt x="18" y="22"/>
                    </a:lnTo>
                    <a:lnTo>
                      <a:pt x="20" y="20"/>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6" name="Freeform 869"/>
              <p:cNvSpPr>
                <a:spLocks/>
              </p:cNvSpPr>
              <p:nvPr/>
            </p:nvSpPr>
            <p:spPr bwMode="auto">
              <a:xfrm>
                <a:off x="1593" y="3119"/>
                <a:ext cx="5" cy="4"/>
              </a:xfrm>
              <a:custGeom>
                <a:avLst/>
                <a:gdLst>
                  <a:gd name="T0" fmla="*/ 5 w 5"/>
                  <a:gd name="T1" fmla="*/ 4 h 4"/>
                  <a:gd name="T2" fmla="*/ 3 w 5"/>
                  <a:gd name="T3" fmla="*/ 0 h 4"/>
                  <a:gd name="T4" fmla="*/ 0 w 5"/>
                  <a:gd name="T5" fmla="*/ 0 h 4"/>
                  <a:gd name="T6" fmla="*/ 0 w 5"/>
                  <a:gd name="T7" fmla="*/ 4 h 4"/>
                  <a:gd name="T8" fmla="*/ 3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3" y="0"/>
                    </a:lnTo>
                    <a:lnTo>
                      <a:pt x="0" y="0"/>
                    </a:lnTo>
                    <a:lnTo>
                      <a:pt x="0" y="4"/>
                    </a:lnTo>
                    <a:lnTo>
                      <a:pt x="3"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7" name="Freeform 870"/>
              <p:cNvSpPr>
                <a:spLocks/>
              </p:cNvSpPr>
              <p:nvPr/>
            </p:nvSpPr>
            <p:spPr bwMode="auto">
              <a:xfrm>
                <a:off x="1576" y="3121"/>
                <a:ext cx="22" cy="20"/>
              </a:xfrm>
              <a:custGeom>
                <a:avLst/>
                <a:gdLst>
                  <a:gd name="T0" fmla="*/ 0 w 22"/>
                  <a:gd name="T1" fmla="*/ 18 h 20"/>
                  <a:gd name="T2" fmla="*/ 4 w 22"/>
                  <a:gd name="T3" fmla="*/ 20 h 20"/>
                  <a:gd name="T4" fmla="*/ 22 w 22"/>
                  <a:gd name="T5" fmla="*/ 2 h 20"/>
                  <a:gd name="T6" fmla="*/ 20 w 22"/>
                  <a:gd name="T7" fmla="*/ 0 h 20"/>
                  <a:gd name="T8" fmla="*/ 2 w 22"/>
                  <a:gd name="T9" fmla="*/ 18 h 20"/>
                  <a:gd name="T10" fmla="*/ 0 w 22"/>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18"/>
                    </a:moveTo>
                    <a:lnTo>
                      <a:pt x="4" y="20"/>
                    </a:lnTo>
                    <a:lnTo>
                      <a:pt x="22" y="2"/>
                    </a:lnTo>
                    <a:lnTo>
                      <a:pt x="20" y="0"/>
                    </a:lnTo>
                    <a:lnTo>
                      <a:pt x="2" y="18"/>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8" name="Freeform 871"/>
              <p:cNvSpPr>
                <a:spLocks/>
              </p:cNvSpPr>
              <p:nvPr/>
            </p:nvSpPr>
            <p:spPr bwMode="auto">
              <a:xfrm>
                <a:off x="1576" y="3134"/>
                <a:ext cx="4" cy="5"/>
              </a:xfrm>
              <a:custGeom>
                <a:avLst/>
                <a:gdLst>
                  <a:gd name="T0" fmla="*/ 4 w 4"/>
                  <a:gd name="T1" fmla="*/ 0 h 5"/>
                  <a:gd name="T2" fmla="*/ 0 w 4"/>
                  <a:gd name="T3" fmla="*/ 2 h 5"/>
                  <a:gd name="T4" fmla="*/ 0 w 4"/>
                  <a:gd name="T5" fmla="*/ 5 h 5"/>
                  <a:gd name="T6" fmla="*/ 4 w 4"/>
                  <a:gd name="T7" fmla="*/ 5 h 5"/>
                  <a:gd name="T8" fmla="*/ 4 w 4"/>
                  <a:gd name="T9" fmla="*/ 2 h 5"/>
                  <a:gd name="T10" fmla="*/ 4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lnTo>
                      <a:pt x="0" y="2"/>
                    </a:lnTo>
                    <a:lnTo>
                      <a:pt x="0" y="5"/>
                    </a:lnTo>
                    <a:lnTo>
                      <a:pt x="4" y="5"/>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49" name="Freeform 872"/>
              <p:cNvSpPr>
                <a:spLocks/>
              </p:cNvSpPr>
              <p:nvPr/>
            </p:nvSpPr>
            <p:spPr bwMode="auto">
              <a:xfrm>
                <a:off x="1578" y="3134"/>
                <a:ext cx="20" cy="22"/>
              </a:xfrm>
              <a:custGeom>
                <a:avLst/>
                <a:gdLst>
                  <a:gd name="T0" fmla="*/ 18 w 20"/>
                  <a:gd name="T1" fmla="*/ 22 h 22"/>
                  <a:gd name="T2" fmla="*/ 20 w 20"/>
                  <a:gd name="T3" fmla="*/ 18 h 22"/>
                  <a:gd name="T4" fmla="*/ 2 w 20"/>
                  <a:gd name="T5" fmla="*/ 0 h 22"/>
                  <a:gd name="T6" fmla="*/ 0 w 20"/>
                  <a:gd name="T7" fmla="*/ 2 h 22"/>
                  <a:gd name="T8" fmla="*/ 18 w 20"/>
                  <a:gd name="T9" fmla="*/ 20 h 22"/>
                  <a:gd name="T10" fmla="*/ 18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18" y="22"/>
                    </a:moveTo>
                    <a:lnTo>
                      <a:pt x="20" y="18"/>
                    </a:lnTo>
                    <a:lnTo>
                      <a:pt x="2" y="0"/>
                    </a:lnTo>
                    <a:lnTo>
                      <a:pt x="0" y="2"/>
                    </a:lnTo>
                    <a:lnTo>
                      <a:pt x="18" y="20"/>
                    </a:lnTo>
                    <a:lnTo>
                      <a:pt x="18"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0" name="Freeform 873"/>
              <p:cNvSpPr>
                <a:spLocks/>
              </p:cNvSpPr>
              <p:nvPr/>
            </p:nvSpPr>
            <p:spPr bwMode="auto">
              <a:xfrm>
                <a:off x="1591" y="3152"/>
                <a:ext cx="5" cy="4"/>
              </a:xfrm>
              <a:custGeom>
                <a:avLst/>
                <a:gdLst>
                  <a:gd name="T0" fmla="*/ 0 w 5"/>
                  <a:gd name="T1" fmla="*/ 0 h 4"/>
                  <a:gd name="T2" fmla="*/ 2 w 5"/>
                  <a:gd name="T3" fmla="*/ 4 h 4"/>
                  <a:gd name="T4" fmla="*/ 5 w 5"/>
                  <a:gd name="T5" fmla="*/ 4 h 4"/>
                  <a:gd name="T6" fmla="*/ 5 w 5"/>
                  <a:gd name="T7" fmla="*/ 0 h 4"/>
                  <a:gd name="T8" fmla="*/ 2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2" y="4"/>
                    </a:lnTo>
                    <a:lnTo>
                      <a:pt x="5" y="4"/>
                    </a:lnTo>
                    <a:lnTo>
                      <a:pt x="5"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1" name="Freeform 874"/>
              <p:cNvSpPr>
                <a:spLocks/>
              </p:cNvSpPr>
              <p:nvPr/>
            </p:nvSpPr>
            <p:spPr bwMode="auto">
              <a:xfrm>
                <a:off x="1591" y="3134"/>
                <a:ext cx="22" cy="20"/>
              </a:xfrm>
              <a:custGeom>
                <a:avLst/>
                <a:gdLst>
                  <a:gd name="T0" fmla="*/ 22 w 22"/>
                  <a:gd name="T1" fmla="*/ 2 h 20"/>
                  <a:gd name="T2" fmla="*/ 18 w 22"/>
                  <a:gd name="T3" fmla="*/ 0 h 20"/>
                  <a:gd name="T4" fmla="*/ 0 w 22"/>
                  <a:gd name="T5" fmla="*/ 18 h 20"/>
                  <a:gd name="T6" fmla="*/ 2 w 22"/>
                  <a:gd name="T7" fmla="*/ 20 h 20"/>
                  <a:gd name="T8" fmla="*/ 20 w 22"/>
                  <a:gd name="T9" fmla="*/ 2 h 20"/>
                  <a:gd name="T10" fmla="*/ 22 w 22"/>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2"/>
                    </a:moveTo>
                    <a:lnTo>
                      <a:pt x="18" y="0"/>
                    </a:lnTo>
                    <a:lnTo>
                      <a:pt x="0" y="18"/>
                    </a:lnTo>
                    <a:lnTo>
                      <a:pt x="2" y="20"/>
                    </a:lnTo>
                    <a:lnTo>
                      <a:pt x="20" y="2"/>
                    </a:lnTo>
                    <a:lnTo>
                      <a:pt x="2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2" name="Freeform 875"/>
              <p:cNvSpPr>
                <a:spLocks/>
              </p:cNvSpPr>
              <p:nvPr/>
            </p:nvSpPr>
            <p:spPr bwMode="auto">
              <a:xfrm>
                <a:off x="1651" y="3218"/>
                <a:ext cx="35" cy="34"/>
              </a:xfrm>
              <a:custGeom>
                <a:avLst/>
                <a:gdLst>
                  <a:gd name="T0" fmla="*/ 18 w 35"/>
                  <a:gd name="T1" fmla="*/ 34 h 34"/>
                  <a:gd name="T2" fmla="*/ 0 w 35"/>
                  <a:gd name="T3" fmla="*/ 18 h 34"/>
                  <a:gd name="T4" fmla="*/ 18 w 35"/>
                  <a:gd name="T5" fmla="*/ 0 h 34"/>
                  <a:gd name="T6" fmla="*/ 35 w 35"/>
                  <a:gd name="T7" fmla="*/ 18 h 34"/>
                  <a:gd name="T8" fmla="*/ 18 w 35"/>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4">
                    <a:moveTo>
                      <a:pt x="18" y="34"/>
                    </a:moveTo>
                    <a:lnTo>
                      <a:pt x="0" y="18"/>
                    </a:lnTo>
                    <a:lnTo>
                      <a:pt x="18" y="0"/>
                    </a:lnTo>
                    <a:lnTo>
                      <a:pt x="35" y="18"/>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3" name="Freeform 876"/>
              <p:cNvSpPr>
                <a:spLocks noEditPoints="1"/>
              </p:cNvSpPr>
              <p:nvPr/>
            </p:nvSpPr>
            <p:spPr bwMode="auto">
              <a:xfrm>
                <a:off x="1651" y="3218"/>
                <a:ext cx="35" cy="36"/>
              </a:xfrm>
              <a:custGeom>
                <a:avLst/>
                <a:gdLst>
                  <a:gd name="T0" fmla="*/ 18 w 35"/>
                  <a:gd name="T1" fmla="*/ 36 h 36"/>
                  <a:gd name="T2" fmla="*/ 0 w 35"/>
                  <a:gd name="T3" fmla="*/ 18 h 36"/>
                  <a:gd name="T4" fmla="*/ 0 w 35"/>
                  <a:gd name="T5" fmla="*/ 16 h 36"/>
                  <a:gd name="T6" fmla="*/ 18 w 35"/>
                  <a:gd name="T7" fmla="*/ 0 h 36"/>
                  <a:gd name="T8" fmla="*/ 35 w 35"/>
                  <a:gd name="T9" fmla="*/ 16 h 36"/>
                  <a:gd name="T10" fmla="*/ 35 w 35"/>
                  <a:gd name="T11" fmla="*/ 18 h 36"/>
                  <a:gd name="T12" fmla="*/ 18 w 35"/>
                  <a:gd name="T13" fmla="*/ 36 h 36"/>
                  <a:gd name="T14" fmla="*/ 31 w 35"/>
                  <a:gd name="T15" fmla="*/ 16 h 36"/>
                  <a:gd name="T16" fmla="*/ 31 w 35"/>
                  <a:gd name="T17" fmla="*/ 18 h 36"/>
                  <a:gd name="T18" fmla="*/ 18 w 35"/>
                  <a:gd name="T19" fmla="*/ 0 h 36"/>
                  <a:gd name="T20" fmla="*/ 2 w 35"/>
                  <a:gd name="T21" fmla="*/ 18 h 36"/>
                  <a:gd name="T22" fmla="*/ 2 w 35"/>
                  <a:gd name="T23" fmla="*/ 16 h 36"/>
                  <a:gd name="T24" fmla="*/ 18 w 35"/>
                  <a:gd name="T25" fmla="*/ 34 h 36"/>
                  <a:gd name="T26" fmla="*/ 31 w 35"/>
                  <a:gd name="T27" fmla="*/ 1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6">
                    <a:moveTo>
                      <a:pt x="18" y="36"/>
                    </a:moveTo>
                    <a:lnTo>
                      <a:pt x="0" y="18"/>
                    </a:lnTo>
                    <a:lnTo>
                      <a:pt x="0" y="16"/>
                    </a:lnTo>
                    <a:lnTo>
                      <a:pt x="18" y="0"/>
                    </a:lnTo>
                    <a:lnTo>
                      <a:pt x="35" y="16"/>
                    </a:lnTo>
                    <a:lnTo>
                      <a:pt x="35" y="18"/>
                    </a:lnTo>
                    <a:lnTo>
                      <a:pt x="18" y="36"/>
                    </a:lnTo>
                    <a:close/>
                    <a:moveTo>
                      <a:pt x="31" y="16"/>
                    </a:moveTo>
                    <a:lnTo>
                      <a:pt x="31" y="18"/>
                    </a:lnTo>
                    <a:lnTo>
                      <a:pt x="18" y="0"/>
                    </a:lnTo>
                    <a:lnTo>
                      <a:pt x="2" y="18"/>
                    </a:lnTo>
                    <a:lnTo>
                      <a:pt x="2" y="16"/>
                    </a:lnTo>
                    <a:lnTo>
                      <a:pt x="18" y="34"/>
                    </a:lnTo>
                    <a:lnTo>
                      <a:pt x="31"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4" name="Freeform 877"/>
              <p:cNvSpPr>
                <a:spLocks/>
              </p:cNvSpPr>
              <p:nvPr/>
            </p:nvSpPr>
            <p:spPr bwMode="auto">
              <a:xfrm>
                <a:off x="1667" y="3254"/>
                <a:ext cx="2" cy="2"/>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0 w 2"/>
                  <a:gd name="T13" fmla="*/ 2 h 2"/>
                  <a:gd name="T14" fmla="*/ 2 w 2"/>
                  <a:gd name="T15" fmla="*/ 2 h 2"/>
                  <a:gd name="T16" fmla="*/ 2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2"/>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5" name="Freeform 878"/>
              <p:cNvSpPr>
                <a:spLocks/>
              </p:cNvSpPr>
              <p:nvPr/>
            </p:nvSpPr>
            <p:spPr bwMode="auto">
              <a:xfrm>
                <a:off x="1649" y="3236"/>
                <a:ext cx="20" cy="20"/>
              </a:xfrm>
              <a:custGeom>
                <a:avLst/>
                <a:gdLst>
                  <a:gd name="T0" fmla="*/ 0 w 20"/>
                  <a:gd name="T1" fmla="*/ 0 h 20"/>
                  <a:gd name="T2" fmla="*/ 0 w 20"/>
                  <a:gd name="T3" fmla="*/ 2 h 20"/>
                  <a:gd name="T4" fmla="*/ 18 w 20"/>
                  <a:gd name="T5" fmla="*/ 20 h 20"/>
                  <a:gd name="T6" fmla="*/ 20 w 20"/>
                  <a:gd name="T7" fmla="*/ 18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6" name="Freeform 879"/>
              <p:cNvSpPr>
                <a:spLocks/>
              </p:cNvSpPr>
              <p:nvPr/>
            </p:nvSpPr>
            <p:spPr bwMode="auto">
              <a:xfrm>
                <a:off x="1651" y="323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7" name="Freeform 880"/>
              <p:cNvSpPr>
                <a:spLocks/>
              </p:cNvSpPr>
              <p:nvPr/>
            </p:nvSpPr>
            <p:spPr bwMode="auto">
              <a:xfrm>
                <a:off x="1649" y="3232"/>
                <a:ext cx="2" cy="4"/>
              </a:xfrm>
              <a:custGeom>
                <a:avLst/>
                <a:gdLst>
                  <a:gd name="T0" fmla="*/ 0 w 2"/>
                  <a:gd name="T1" fmla="*/ 0 h 4"/>
                  <a:gd name="T2" fmla="*/ 0 w 2"/>
                  <a:gd name="T3" fmla="*/ 2 h 4"/>
                  <a:gd name="T4" fmla="*/ 0 w 2"/>
                  <a:gd name="T5" fmla="*/ 4 h 4"/>
                  <a:gd name="T6" fmla="*/ 2 w 2"/>
                  <a:gd name="T7" fmla="*/ 4 h 4"/>
                  <a:gd name="T8" fmla="*/ 2 w 2"/>
                  <a:gd name="T9" fmla="*/ 2 h 4"/>
                  <a:gd name="T10" fmla="*/ 0 w 2"/>
                  <a:gd name="T11" fmla="*/ 0 h 4"/>
                  <a:gd name="T12" fmla="*/ 0 w 2"/>
                  <a:gd name="T13" fmla="*/ 0 h 4"/>
                  <a:gd name="T14" fmla="*/ 0 w 2"/>
                  <a:gd name="T15" fmla="*/ 0 h 4"/>
                  <a:gd name="T16" fmla="*/ 0 w 2"/>
                  <a:gd name="T17" fmla="*/ 2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0"/>
                    </a:moveTo>
                    <a:lnTo>
                      <a:pt x="0" y="2"/>
                    </a:lnTo>
                    <a:lnTo>
                      <a:pt x="0" y="4"/>
                    </a:lnTo>
                    <a:lnTo>
                      <a:pt x="2" y="4"/>
                    </a:lnTo>
                    <a:lnTo>
                      <a:pt x="2"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8" name="Freeform 881"/>
              <p:cNvSpPr>
                <a:spLocks/>
              </p:cNvSpPr>
              <p:nvPr/>
            </p:nvSpPr>
            <p:spPr bwMode="auto">
              <a:xfrm>
                <a:off x="1649" y="3216"/>
                <a:ext cx="20" cy="18"/>
              </a:xfrm>
              <a:custGeom>
                <a:avLst/>
                <a:gdLst>
                  <a:gd name="T0" fmla="*/ 20 w 20"/>
                  <a:gd name="T1" fmla="*/ 0 h 18"/>
                  <a:gd name="T2" fmla="*/ 18 w 20"/>
                  <a:gd name="T3" fmla="*/ 0 h 18"/>
                  <a:gd name="T4" fmla="*/ 0 w 20"/>
                  <a:gd name="T5" fmla="*/ 16 h 18"/>
                  <a:gd name="T6" fmla="*/ 2 w 20"/>
                  <a:gd name="T7" fmla="*/ 18 h 18"/>
                  <a:gd name="T8" fmla="*/ 20 w 20"/>
                  <a:gd name="T9" fmla="*/ 5 h 18"/>
                  <a:gd name="T10" fmla="*/ 20 w 20"/>
                  <a:gd name="T11" fmla="*/ 0 h 18"/>
                  <a:gd name="T12" fmla="*/ 20 w 20"/>
                  <a:gd name="T13" fmla="*/ 0 h 18"/>
                  <a:gd name="T14" fmla="*/ 20 w 20"/>
                  <a:gd name="T15" fmla="*/ 0 h 18"/>
                  <a:gd name="T16" fmla="*/ 18 w 20"/>
                  <a:gd name="T17" fmla="*/ 0 h 18"/>
                  <a:gd name="T18" fmla="*/ 20 w 20"/>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0"/>
                    </a:moveTo>
                    <a:lnTo>
                      <a:pt x="18" y="0"/>
                    </a:lnTo>
                    <a:lnTo>
                      <a:pt x="0" y="16"/>
                    </a:lnTo>
                    <a:lnTo>
                      <a:pt x="2" y="18"/>
                    </a:lnTo>
                    <a:lnTo>
                      <a:pt x="20" y="5"/>
                    </a:lnTo>
                    <a:lnTo>
                      <a:pt x="20" y="0"/>
                    </a:lnTo>
                    <a:lnTo>
                      <a:pt x="18"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59" name="Freeform 882"/>
              <p:cNvSpPr>
                <a:spLocks/>
              </p:cNvSpPr>
              <p:nvPr/>
            </p:nvSpPr>
            <p:spPr bwMode="auto">
              <a:xfrm>
                <a:off x="1667" y="3216"/>
                <a:ext cx="2" cy="5"/>
              </a:xfrm>
              <a:custGeom>
                <a:avLst/>
                <a:gdLst>
                  <a:gd name="T0" fmla="*/ 0 w 2"/>
                  <a:gd name="T1" fmla="*/ 5 h 5"/>
                  <a:gd name="T2" fmla="*/ 2 w 2"/>
                  <a:gd name="T3" fmla="*/ 2 h 5"/>
                  <a:gd name="T4" fmla="*/ 2 w 2"/>
                  <a:gd name="T5" fmla="*/ 2 h 5"/>
                  <a:gd name="T6" fmla="*/ 2 w 2"/>
                  <a:gd name="T7" fmla="*/ 2 h 5"/>
                  <a:gd name="T8" fmla="*/ 2 w 2"/>
                  <a:gd name="T9" fmla="*/ 2 h 5"/>
                  <a:gd name="T10" fmla="*/ 0 w 2"/>
                  <a:gd name="T11" fmla="*/ 5 h 5"/>
                  <a:gd name="T12" fmla="*/ 2 w 2"/>
                  <a:gd name="T13" fmla="*/ 0 h 5"/>
                  <a:gd name="T14" fmla="*/ 2 w 2"/>
                  <a:gd name="T15" fmla="*/ 0 h 5"/>
                  <a:gd name="T16" fmla="*/ 0 w 2"/>
                  <a:gd name="T17" fmla="*/ 0 h 5"/>
                  <a:gd name="T18" fmla="*/ 0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5"/>
                    </a:moveTo>
                    <a:lnTo>
                      <a:pt x="2" y="2"/>
                    </a:lnTo>
                    <a:lnTo>
                      <a:pt x="0" y="5"/>
                    </a:lnTo>
                    <a:lnTo>
                      <a:pt x="2" y="0"/>
                    </a:lnTo>
                    <a:lnTo>
                      <a:pt x="0"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0" name="Freeform 883"/>
              <p:cNvSpPr>
                <a:spLocks/>
              </p:cNvSpPr>
              <p:nvPr/>
            </p:nvSpPr>
            <p:spPr bwMode="auto">
              <a:xfrm>
                <a:off x="1667" y="3216"/>
                <a:ext cx="22" cy="18"/>
              </a:xfrm>
              <a:custGeom>
                <a:avLst/>
                <a:gdLst>
                  <a:gd name="T0" fmla="*/ 22 w 22"/>
                  <a:gd name="T1" fmla="*/ 18 h 18"/>
                  <a:gd name="T2" fmla="*/ 19 w 22"/>
                  <a:gd name="T3" fmla="*/ 16 h 18"/>
                  <a:gd name="T4" fmla="*/ 2 w 22"/>
                  <a:gd name="T5" fmla="*/ 0 h 18"/>
                  <a:gd name="T6" fmla="*/ 0 w 22"/>
                  <a:gd name="T7" fmla="*/ 5 h 18"/>
                  <a:gd name="T8" fmla="*/ 17 w 22"/>
                  <a:gd name="T9" fmla="*/ 18 h 18"/>
                  <a:gd name="T10" fmla="*/ 22 w 22"/>
                  <a:gd name="T11" fmla="*/ 18 h 18"/>
                  <a:gd name="T12" fmla="*/ 22 w 22"/>
                  <a:gd name="T13" fmla="*/ 18 h 18"/>
                  <a:gd name="T14" fmla="*/ 22 w 22"/>
                  <a:gd name="T15" fmla="*/ 16 h 18"/>
                  <a:gd name="T16" fmla="*/ 19 w 22"/>
                  <a:gd name="T17" fmla="*/ 16 h 18"/>
                  <a:gd name="T18" fmla="*/ 22 w 22"/>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8">
                    <a:moveTo>
                      <a:pt x="22" y="18"/>
                    </a:moveTo>
                    <a:lnTo>
                      <a:pt x="19" y="16"/>
                    </a:lnTo>
                    <a:lnTo>
                      <a:pt x="2" y="0"/>
                    </a:lnTo>
                    <a:lnTo>
                      <a:pt x="0" y="5"/>
                    </a:lnTo>
                    <a:lnTo>
                      <a:pt x="17" y="18"/>
                    </a:lnTo>
                    <a:lnTo>
                      <a:pt x="22" y="18"/>
                    </a:lnTo>
                    <a:lnTo>
                      <a:pt x="22" y="16"/>
                    </a:lnTo>
                    <a:lnTo>
                      <a:pt x="19" y="16"/>
                    </a:lnTo>
                    <a:lnTo>
                      <a:pt x="2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1" name="Freeform 884"/>
              <p:cNvSpPr>
                <a:spLocks/>
              </p:cNvSpPr>
              <p:nvPr/>
            </p:nvSpPr>
            <p:spPr bwMode="auto">
              <a:xfrm>
                <a:off x="1684" y="3234"/>
                <a:ext cx="5" cy="4"/>
              </a:xfrm>
              <a:custGeom>
                <a:avLst/>
                <a:gdLst>
                  <a:gd name="T0" fmla="*/ 2 w 5"/>
                  <a:gd name="T1" fmla="*/ 4 h 4"/>
                  <a:gd name="T2" fmla="*/ 5 w 5"/>
                  <a:gd name="T3" fmla="*/ 2 h 4"/>
                  <a:gd name="T4" fmla="*/ 5 w 5"/>
                  <a:gd name="T5" fmla="*/ 0 h 4"/>
                  <a:gd name="T6" fmla="*/ 0 w 5"/>
                  <a:gd name="T7" fmla="*/ 0 h 4"/>
                  <a:gd name="T8" fmla="*/ 0 w 5"/>
                  <a:gd name="T9" fmla="*/ 2 h 4"/>
                  <a:gd name="T10" fmla="*/ 2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2" y="4"/>
                    </a:moveTo>
                    <a:lnTo>
                      <a:pt x="5" y="2"/>
                    </a:lnTo>
                    <a:lnTo>
                      <a:pt x="5" y="0"/>
                    </a:lnTo>
                    <a:lnTo>
                      <a:pt x="0" y="0"/>
                    </a:lnTo>
                    <a:lnTo>
                      <a:pt x="0" y="2"/>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2" name="Freeform 885"/>
              <p:cNvSpPr>
                <a:spLocks/>
              </p:cNvSpPr>
              <p:nvPr/>
            </p:nvSpPr>
            <p:spPr bwMode="auto">
              <a:xfrm>
                <a:off x="1684" y="3236"/>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3" name="Freeform 886"/>
              <p:cNvSpPr>
                <a:spLocks/>
              </p:cNvSpPr>
              <p:nvPr/>
            </p:nvSpPr>
            <p:spPr bwMode="auto">
              <a:xfrm>
                <a:off x="1667" y="3236"/>
                <a:ext cx="19" cy="20"/>
              </a:xfrm>
              <a:custGeom>
                <a:avLst/>
                <a:gdLst>
                  <a:gd name="T0" fmla="*/ 0 w 19"/>
                  <a:gd name="T1" fmla="*/ 20 h 20"/>
                  <a:gd name="T2" fmla="*/ 2 w 19"/>
                  <a:gd name="T3" fmla="*/ 20 h 20"/>
                  <a:gd name="T4" fmla="*/ 19 w 19"/>
                  <a:gd name="T5" fmla="*/ 2 h 20"/>
                  <a:gd name="T6" fmla="*/ 17 w 19"/>
                  <a:gd name="T7" fmla="*/ 0 h 20"/>
                  <a:gd name="T8" fmla="*/ 0 w 19"/>
                  <a:gd name="T9" fmla="*/ 18 h 20"/>
                  <a:gd name="T10" fmla="*/ 0 w 19"/>
                  <a:gd name="T11" fmla="*/ 20 h 20"/>
                  <a:gd name="T12" fmla="*/ 0 w 19"/>
                  <a:gd name="T13" fmla="*/ 20 h 20"/>
                  <a:gd name="T14" fmla="*/ 2 w 19"/>
                  <a:gd name="T15" fmla="*/ 20 h 20"/>
                  <a:gd name="T16" fmla="*/ 2 w 19"/>
                  <a:gd name="T17" fmla="*/ 20 h 20"/>
                  <a:gd name="T18" fmla="*/ 0 w 19"/>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20">
                    <a:moveTo>
                      <a:pt x="0" y="20"/>
                    </a:moveTo>
                    <a:lnTo>
                      <a:pt x="2" y="20"/>
                    </a:lnTo>
                    <a:lnTo>
                      <a:pt x="19" y="2"/>
                    </a:lnTo>
                    <a:lnTo>
                      <a:pt x="17" y="0"/>
                    </a:lnTo>
                    <a:lnTo>
                      <a:pt x="0" y="18"/>
                    </a:lnTo>
                    <a:lnTo>
                      <a:pt x="0" y="20"/>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4" name="Freeform 887"/>
              <p:cNvSpPr>
                <a:spLocks/>
              </p:cNvSpPr>
              <p:nvPr/>
            </p:nvSpPr>
            <p:spPr bwMode="auto">
              <a:xfrm>
                <a:off x="1680" y="3234"/>
                <a:ext cx="4" cy="4"/>
              </a:xfrm>
              <a:custGeom>
                <a:avLst/>
                <a:gdLst>
                  <a:gd name="T0" fmla="*/ 2 w 4"/>
                  <a:gd name="T1" fmla="*/ 4 h 4"/>
                  <a:gd name="T2" fmla="*/ 4 w 4"/>
                  <a:gd name="T3" fmla="*/ 2 h 4"/>
                  <a:gd name="T4" fmla="*/ 4 w 4"/>
                  <a:gd name="T5" fmla="*/ 0 h 4"/>
                  <a:gd name="T6" fmla="*/ 0 w 4"/>
                  <a:gd name="T7" fmla="*/ 0 h 4"/>
                  <a:gd name="T8" fmla="*/ 0 w 4"/>
                  <a:gd name="T9" fmla="*/ 2 h 4"/>
                  <a:gd name="T10" fmla="*/ 2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4"/>
                    </a:moveTo>
                    <a:lnTo>
                      <a:pt x="4" y="2"/>
                    </a:lnTo>
                    <a:lnTo>
                      <a:pt x="4" y="0"/>
                    </a:lnTo>
                    <a:lnTo>
                      <a:pt x="0" y="0"/>
                    </a:lnTo>
                    <a:lnTo>
                      <a:pt x="0" y="2"/>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5" name="Freeform 888"/>
              <p:cNvSpPr>
                <a:spLocks/>
              </p:cNvSpPr>
              <p:nvPr/>
            </p:nvSpPr>
            <p:spPr bwMode="auto">
              <a:xfrm>
                <a:off x="1667" y="3216"/>
                <a:ext cx="17" cy="22"/>
              </a:xfrm>
              <a:custGeom>
                <a:avLst/>
                <a:gdLst>
                  <a:gd name="T0" fmla="*/ 0 w 17"/>
                  <a:gd name="T1" fmla="*/ 2 h 22"/>
                  <a:gd name="T2" fmla="*/ 0 w 17"/>
                  <a:gd name="T3" fmla="*/ 5 h 22"/>
                  <a:gd name="T4" fmla="*/ 15 w 17"/>
                  <a:gd name="T5" fmla="*/ 22 h 22"/>
                  <a:gd name="T6" fmla="*/ 17 w 17"/>
                  <a:gd name="T7" fmla="*/ 20 h 22"/>
                  <a:gd name="T8" fmla="*/ 2 w 17"/>
                  <a:gd name="T9" fmla="*/ 2 h 22"/>
                  <a:gd name="T10" fmla="*/ 0 w 17"/>
                  <a:gd name="T11" fmla="*/ 2 h 22"/>
                  <a:gd name="T12" fmla="*/ 2 w 17"/>
                  <a:gd name="T13" fmla="*/ 2 h 22"/>
                  <a:gd name="T14" fmla="*/ 2 w 17"/>
                  <a:gd name="T15" fmla="*/ 0 h 22"/>
                  <a:gd name="T16" fmla="*/ 0 w 17"/>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0" y="2"/>
                    </a:moveTo>
                    <a:lnTo>
                      <a:pt x="0" y="5"/>
                    </a:lnTo>
                    <a:lnTo>
                      <a:pt x="15" y="22"/>
                    </a:lnTo>
                    <a:lnTo>
                      <a:pt x="17" y="20"/>
                    </a:lnTo>
                    <a:lnTo>
                      <a:pt x="2" y="2"/>
                    </a:lnTo>
                    <a:lnTo>
                      <a:pt x="0" y="2"/>
                    </a:lnTo>
                    <a:lnTo>
                      <a:pt x="2"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6" name="Freeform 889"/>
              <p:cNvSpPr>
                <a:spLocks/>
              </p:cNvSpPr>
              <p:nvPr/>
            </p:nvSpPr>
            <p:spPr bwMode="auto">
              <a:xfrm>
                <a:off x="1667" y="3216"/>
                <a:ext cx="2" cy="2"/>
              </a:xfrm>
              <a:custGeom>
                <a:avLst/>
                <a:gdLst>
                  <a:gd name="T0" fmla="*/ 0 w 2"/>
                  <a:gd name="T1" fmla="*/ 2 h 2"/>
                  <a:gd name="T2" fmla="*/ 2 w 2"/>
                  <a:gd name="T3" fmla="*/ 2 h 2"/>
                  <a:gd name="T4" fmla="*/ 2 w 2"/>
                  <a:gd name="T5" fmla="*/ 2 h 2"/>
                  <a:gd name="T6" fmla="*/ 2 w 2"/>
                  <a:gd name="T7" fmla="*/ 2 h 2"/>
                  <a:gd name="T8" fmla="*/ 2 w 2"/>
                  <a:gd name="T9" fmla="*/ 2 h 2"/>
                  <a:gd name="T10" fmla="*/ 0 w 2"/>
                  <a:gd name="T11" fmla="*/ 2 h 2"/>
                  <a:gd name="T12" fmla="*/ 2 w 2"/>
                  <a:gd name="T13" fmla="*/ 2 h 2"/>
                  <a:gd name="T14" fmla="*/ 2 w 2"/>
                  <a:gd name="T15" fmla="*/ 0 h 2"/>
                  <a:gd name="T16" fmla="*/ 0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2" y="2"/>
                    </a:lnTo>
                    <a:lnTo>
                      <a:pt x="0" y="2"/>
                    </a:lnTo>
                    <a:lnTo>
                      <a:pt x="2"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7" name="Freeform 890"/>
              <p:cNvSpPr>
                <a:spLocks/>
              </p:cNvSpPr>
              <p:nvPr/>
            </p:nvSpPr>
            <p:spPr bwMode="auto">
              <a:xfrm>
                <a:off x="1651" y="3218"/>
                <a:ext cx="18" cy="20"/>
              </a:xfrm>
              <a:custGeom>
                <a:avLst/>
                <a:gdLst>
                  <a:gd name="T0" fmla="*/ 0 w 18"/>
                  <a:gd name="T1" fmla="*/ 18 h 20"/>
                  <a:gd name="T2" fmla="*/ 4 w 18"/>
                  <a:gd name="T3" fmla="*/ 20 h 20"/>
                  <a:gd name="T4" fmla="*/ 18 w 18"/>
                  <a:gd name="T5" fmla="*/ 3 h 20"/>
                  <a:gd name="T6" fmla="*/ 16 w 18"/>
                  <a:gd name="T7" fmla="*/ 0 h 20"/>
                  <a:gd name="T8" fmla="*/ 2 w 18"/>
                  <a:gd name="T9" fmla="*/ 18 h 20"/>
                  <a:gd name="T10" fmla="*/ 0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18"/>
                    </a:moveTo>
                    <a:lnTo>
                      <a:pt x="4" y="20"/>
                    </a:lnTo>
                    <a:lnTo>
                      <a:pt x="18" y="3"/>
                    </a:lnTo>
                    <a:lnTo>
                      <a:pt x="16" y="0"/>
                    </a:lnTo>
                    <a:lnTo>
                      <a:pt x="2" y="18"/>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8" name="Freeform 891"/>
              <p:cNvSpPr>
                <a:spLocks/>
              </p:cNvSpPr>
              <p:nvPr/>
            </p:nvSpPr>
            <p:spPr bwMode="auto">
              <a:xfrm>
                <a:off x="1651" y="3232"/>
                <a:ext cx="4" cy="4"/>
              </a:xfrm>
              <a:custGeom>
                <a:avLst/>
                <a:gdLst>
                  <a:gd name="T0" fmla="*/ 4 w 4"/>
                  <a:gd name="T1" fmla="*/ 0 h 4"/>
                  <a:gd name="T2" fmla="*/ 0 w 4"/>
                  <a:gd name="T3" fmla="*/ 2 h 4"/>
                  <a:gd name="T4" fmla="*/ 0 w 4"/>
                  <a:gd name="T5" fmla="*/ 4 h 4"/>
                  <a:gd name="T6" fmla="*/ 4 w 4"/>
                  <a:gd name="T7" fmla="*/ 4 h 4"/>
                  <a:gd name="T8" fmla="*/ 4 w 4"/>
                  <a:gd name="T9" fmla="*/ 2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0" y="2"/>
                    </a:lnTo>
                    <a:lnTo>
                      <a:pt x="0" y="4"/>
                    </a:lnTo>
                    <a:lnTo>
                      <a:pt x="4" y="4"/>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69" name="Freeform 892"/>
              <p:cNvSpPr>
                <a:spLocks/>
              </p:cNvSpPr>
              <p:nvPr/>
            </p:nvSpPr>
            <p:spPr bwMode="auto">
              <a:xfrm>
                <a:off x="1653" y="3232"/>
                <a:ext cx="16" cy="22"/>
              </a:xfrm>
              <a:custGeom>
                <a:avLst/>
                <a:gdLst>
                  <a:gd name="T0" fmla="*/ 16 w 16"/>
                  <a:gd name="T1" fmla="*/ 20 h 22"/>
                  <a:gd name="T2" fmla="*/ 16 w 16"/>
                  <a:gd name="T3" fmla="*/ 17 h 22"/>
                  <a:gd name="T4" fmla="*/ 2 w 16"/>
                  <a:gd name="T5" fmla="*/ 0 h 22"/>
                  <a:gd name="T6" fmla="*/ 0 w 16"/>
                  <a:gd name="T7" fmla="*/ 2 h 22"/>
                  <a:gd name="T8" fmla="*/ 14 w 16"/>
                  <a:gd name="T9" fmla="*/ 20 h 22"/>
                  <a:gd name="T10" fmla="*/ 16 w 16"/>
                  <a:gd name="T11" fmla="*/ 20 h 22"/>
                  <a:gd name="T12" fmla="*/ 14 w 16"/>
                  <a:gd name="T13" fmla="*/ 20 h 22"/>
                  <a:gd name="T14" fmla="*/ 16 w 16"/>
                  <a:gd name="T15" fmla="*/ 22 h 22"/>
                  <a:gd name="T16" fmla="*/ 16 w 16"/>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2">
                    <a:moveTo>
                      <a:pt x="16" y="20"/>
                    </a:moveTo>
                    <a:lnTo>
                      <a:pt x="16" y="17"/>
                    </a:lnTo>
                    <a:lnTo>
                      <a:pt x="2" y="0"/>
                    </a:lnTo>
                    <a:lnTo>
                      <a:pt x="0" y="2"/>
                    </a:lnTo>
                    <a:lnTo>
                      <a:pt x="14" y="20"/>
                    </a:lnTo>
                    <a:lnTo>
                      <a:pt x="16" y="20"/>
                    </a:lnTo>
                    <a:lnTo>
                      <a:pt x="14" y="20"/>
                    </a:lnTo>
                    <a:lnTo>
                      <a:pt x="16" y="22"/>
                    </a:lnTo>
                    <a:lnTo>
                      <a:pt x="1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0" name="Freeform 893"/>
              <p:cNvSpPr>
                <a:spLocks/>
              </p:cNvSpPr>
              <p:nvPr/>
            </p:nvSpPr>
            <p:spPr bwMode="auto">
              <a:xfrm>
                <a:off x="1667" y="3252"/>
                <a:ext cx="2" cy="2"/>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0 w 2"/>
                  <a:gd name="T13" fmla="*/ 0 h 2"/>
                  <a:gd name="T14" fmla="*/ 2 w 2"/>
                  <a:gd name="T15" fmla="*/ 2 h 2"/>
                  <a:gd name="T16" fmla="*/ 2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0"/>
                    </a:moveTo>
                    <a:lnTo>
                      <a:pt x="2" y="0"/>
                    </a:lnTo>
                    <a:lnTo>
                      <a:pt x="0" y="0"/>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1" name="Freeform 894"/>
              <p:cNvSpPr>
                <a:spLocks/>
              </p:cNvSpPr>
              <p:nvPr/>
            </p:nvSpPr>
            <p:spPr bwMode="auto">
              <a:xfrm>
                <a:off x="1667" y="3232"/>
                <a:ext cx="17" cy="20"/>
              </a:xfrm>
              <a:custGeom>
                <a:avLst/>
                <a:gdLst>
                  <a:gd name="T0" fmla="*/ 17 w 17"/>
                  <a:gd name="T1" fmla="*/ 2 h 20"/>
                  <a:gd name="T2" fmla="*/ 15 w 17"/>
                  <a:gd name="T3" fmla="*/ 0 h 20"/>
                  <a:gd name="T4" fmla="*/ 0 w 17"/>
                  <a:gd name="T5" fmla="*/ 17 h 20"/>
                  <a:gd name="T6" fmla="*/ 2 w 17"/>
                  <a:gd name="T7" fmla="*/ 20 h 20"/>
                  <a:gd name="T8" fmla="*/ 17 w 17"/>
                  <a:gd name="T9" fmla="*/ 2 h 20"/>
                  <a:gd name="T10" fmla="*/ 17 w 17"/>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2"/>
                    </a:moveTo>
                    <a:lnTo>
                      <a:pt x="15" y="0"/>
                    </a:lnTo>
                    <a:lnTo>
                      <a:pt x="0" y="17"/>
                    </a:lnTo>
                    <a:lnTo>
                      <a:pt x="2" y="20"/>
                    </a:lnTo>
                    <a:lnTo>
                      <a:pt x="1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2" name="Freeform 895"/>
              <p:cNvSpPr>
                <a:spLocks/>
              </p:cNvSpPr>
              <p:nvPr/>
            </p:nvSpPr>
            <p:spPr bwMode="auto">
              <a:xfrm>
                <a:off x="1651" y="3132"/>
                <a:ext cx="35" cy="33"/>
              </a:xfrm>
              <a:custGeom>
                <a:avLst/>
                <a:gdLst>
                  <a:gd name="T0" fmla="*/ 18 w 35"/>
                  <a:gd name="T1" fmla="*/ 33 h 33"/>
                  <a:gd name="T2" fmla="*/ 0 w 35"/>
                  <a:gd name="T3" fmla="*/ 18 h 33"/>
                  <a:gd name="T4" fmla="*/ 18 w 35"/>
                  <a:gd name="T5" fmla="*/ 0 h 33"/>
                  <a:gd name="T6" fmla="*/ 35 w 35"/>
                  <a:gd name="T7" fmla="*/ 18 h 33"/>
                  <a:gd name="T8" fmla="*/ 18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8" y="33"/>
                    </a:moveTo>
                    <a:lnTo>
                      <a:pt x="0" y="18"/>
                    </a:lnTo>
                    <a:lnTo>
                      <a:pt x="18" y="0"/>
                    </a:lnTo>
                    <a:lnTo>
                      <a:pt x="35" y="18"/>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3" name="Freeform 896"/>
              <p:cNvSpPr>
                <a:spLocks noEditPoints="1"/>
              </p:cNvSpPr>
              <p:nvPr/>
            </p:nvSpPr>
            <p:spPr bwMode="auto">
              <a:xfrm>
                <a:off x="1651" y="3132"/>
                <a:ext cx="35" cy="35"/>
              </a:xfrm>
              <a:custGeom>
                <a:avLst/>
                <a:gdLst>
                  <a:gd name="T0" fmla="*/ 18 w 35"/>
                  <a:gd name="T1" fmla="*/ 35 h 35"/>
                  <a:gd name="T2" fmla="*/ 0 w 35"/>
                  <a:gd name="T3" fmla="*/ 18 h 35"/>
                  <a:gd name="T4" fmla="*/ 0 w 35"/>
                  <a:gd name="T5" fmla="*/ 15 h 35"/>
                  <a:gd name="T6" fmla="*/ 18 w 35"/>
                  <a:gd name="T7" fmla="*/ 0 h 35"/>
                  <a:gd name="T8" fmla="*/ 35 w 35"/>
                  <a:gd name="T9" fmla="*/ 15 h 35"/>
                  <a:gd name="T10" fmla="*/ 35 w 35"/>
                  <a:gd name="T11" fmla="*/ 18 h 35"/>
                  <a:gd name="T12" fmla="*/ 18 w 35"/>
                  <a:gd name="T13" fmla="*/ 35 h 35"/>
                  <a:gd name="T14" fmla="*/ 31 w 35"/>
                  <a:gd name="T15" fmla="*/ 15 h 35"/>
                  <a:gd name="T16" fmla="*/ 31 w 35"/>
                  <a:gd name="T17" fmla="*/ 18 h 35"/>
                  <a:gd name="T18" fmla="*/ 18 w 35"/>
                  <a:gd name="T19" fmla="*/ 0 h 35"/>
                  <a:gd name="T20" fmla="*/ 2 w 35"/>
                  <a:gd name="T21" fmla="*/ 18 h 35"/>
                  <a:gd name="T22" fmla="*/ 2 w 35"/>
                  <a:gd name="T23" fmla="*/ 15 h 35"/>
                  <a:gd name="T24" fmla="*/ 18 w 35"/>
                  <a:gd name="T25" fmla="*/ 33 h 35"/>
                  <a:gd name="T26" fmla="*/ 31 w 35"/>
                  <a:gd name="T27" fmla="*/ 15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5">
                    <a:moveTo>
                      <a:pt x="18" y="35"/>
                    </a:moveTo>
                    <a:lnTo>
                      <a:pt x="0" y="18"/>
                    </a:lnTo>
                    <a:lnTo>
                      <a:pt x="0" y="15"/>
                    </a:lnTo>
                    <a:lnTo>
                      <a:pt x="18" y="0"/>
                    </a:lnTo>
                    <a:lnTo>
                      <a:pt x="35" y="15"/>
                    </a:lnTo>
                    <a:lnTo>
                      <a:pt x="35" y="18"/>
                    </a:lnTo>
                    <a:lnTo>
                      <a:pt x="18" y="35"/>
                    </a:lnTo>
                    <a:close/>
                    <a:moveTo>
                      <a:pt x="31" y="15"/>
                    </a:moveTo>
                    <a:lnTo>
                      <a:pt x="31" y="18"/>
                    </a:lnTo>
                    <a:lnTo>
                      <a:pt x="18" y="0"/>
                    </a:lnTo>
                    <a:lnTo>
                      <a:pt x="2" y="18"/>
                    </a:lnTo>
                    <a:lnTo>
                      <a:pt x="2" y="15"/>
                    </a:lnTo>
                    <a:lnTo>
                      <a:pt x="18" y="33"/>
                    </a:lnTo>
                    <a:lnTo>
                      <a:pt x="31"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4" name="Freeform 897"/>
              <p:cNvSpPr>
                <a:spLocks/>
              </p:cNvSpPr>
              <p:nvPr/>
            </p:nvSpPr>
            <p:spPr bwMode="auto">
              <a:xfrm>
                <a:off x="1667" y="3167"/>
                <a:ext cx="2" cy="3"/>
              </a:xfrm>
              <a:custGeom>
                <a:avLst/>
                <a:gdLst>
                  <a:gd name="T0" fmla="*/ 2 w 2"/>
                  <a:gd name="T1" fmla="*/ 0 h 3"/>
                  <a:gd name="T2" fmla="*/ 2 w 2"/>
                  <a:gd name="T3" fmla="*/ 0 h 3"/>
                  <a:gd name="T4" fmla="*/ 2 w 2"/>
                  <a:gd name="T5" fmla="*/ 0 h 3"/>
                  <a:gd name="T6" fmla="*/ 2 w 2"/>
                  <a:gd name="T7" fmla="*/ 0 h 3"/>
                  <a:gd name="T8" fmla="*/ 2 w 2"/>
                  <a:gd name="T9" fmla="*/ 0 h 3"/>
                  <a:gd name="T10" fmla="*/ 2 w 2"/>
                  <a:gd name="T11" fmla="*/ 0 h 3"/>
                  <a:gd name="T12" fmla="*/ 0 w 2"/>
                  <a:gd name="T13" fmla="*/ 3 h 3"/>
                  <a:gd name="T14" fmla="*/ 2 w 2"/>
                  <a:gd name="T15" fmla="*/ 3 h 3"/>
                  <a:gd name="T16" fmla="*/ 2 w 2"/>
                  <a:gd name="T17" fmla="*/ 3 h 3"/>
                  <a:gd name="T18" fmla="*/ 2 w 2"/>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
                    <a:moveTo>
                      <a:pt x="2" y="0"/>
                    </a:moveTo>
                    <a:lnTo>
                      <a:pt x="2" y="0"/>
                    </a:lnTo>
                    <a:lnTo>
                      <a:pt x="0" y="3"/>
                    </a:lnTo>
                    <a:lnTo>
                      <a:pt x="2" y="3"/>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5" name="Freeform 898"/>
              <p:cNvSpPr>
                <a:spLocks/>
              </p:cNvSpPr>
              <p:nvPr/>
            </p:nvSpPr>
            <p:spPr bwMode="auto">
              <a:xfrm>
                <a:off x="1649" y="3150"/>
                <a:ext cx="20" cy="20"/>
              </a:xfrm>
              <a:custGeom>
                <a:avLst/>
                <a:gdLst>
                  <a:gd name="T0" fmla="*/ 0 w 20"/>
                  <a:gd name="T1" fmla="*/ 0 h 20"/>
                  <a:gd name="T2" fmla="*/ 0 w 20"/>
                  <a:gd name="T3" fmla="*/ 2 h 20"/>
                  <a:gd name="T4" fmla="*/ 18 w 20"/>
                  <a:gd name="T5" fmla="*/ 20 h 20"/>
                  <a:gd name="T6" fmla="*/ 20 w 20"/>
                  <a:gd name="T7" fmla="*/ 17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7"/>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6" name="Freeform 899"/>
              <p:cNvSpPr>
                <a:spLocks/>
              </p:cNvSpPr>
              <p:nvPr/>
            </p:nvSpPr>
            <p:spPr bwMode="auto">
              <a:xfrm>
                <a:off x="1651" y="315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7" name="Freeform 900"/>
              <p:cNvSpPr>
                <a:spLocks/>
              </p:cNvSpPr>
              <p:nvPr/>
            </p:nvSpPr>
            <p:spPr bwMode="auto">
              <a:xfrm>
                <a:off x="1649" y="3145"/>
                <a:ext cx="2" cy="5"/>
              </a:xfrm>
              <a:custGeom>
                <a:avLst/>
                <a:gdLst>
                  <a:gd name="T0" fmla="*/ 0 w 2"/>
                  <a:gd name="T1" fmla="*/ 0 h 5"/>
                  <a:gd name="T2" fmla="*/ 0 w 2"/>
                  <a:gd name="T3" fmla="*/ 2 h 5"/>
                  <a:gd name="T4" fmla="*/ 0 w 2"/>
                  <a:gd name="T5" fmla="*/ 5 h 5"/>
                  <a:gd name="T6" fmla="*/ 2 w 2"/>
                  <a:gd name="T7" fmla="*/ 5 h 5"/>
                  <a:gd name="T8" fmla="*/ 2 w 2"/>
                  <a:gd name="T9" fmla="*/ 2 h 5"/>
                  <a:gd name="T10" fmla="*/ 0 w 2"/>
                  <a:gd name="T11" fmla="*/ 0 h 5"/>
                  <a:gd name="T12" fmla="*/ 0 w 2"/>
                  <a:gd name="T13" fmla="*/ 0 h 5"/>
                  <a:gd name="T14" fmla="*/ 0 w 2"/>
                  <a:gd name="T15" fmla="*/ 0 h 5"/>
                  <a:gd name="T16" fmla="*/ 0 w 2"/>
                  <a:gd name="T17" fmla="*/ 2 h 5"/>
                  <a:gd name="T18" fmla="*/ 0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0"/>
                    </a:moveTo>
                    <a:lnTo>
                      <a:pt x="0" y="2"/>
                    </a:lnTo>
                    <a:lnTo>
                      <a:pt x="0" y="5"/>
                    </a:lnTo>
                    <a:lnTo>
                      <a:pt x="2" y="5"/>
                    </a:lnTo>
                    <a:lnTo>
                      <a:pt x="2"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8" name="Freeform 901"/>
              <p:cNvSpPr>
                <a:spLocks/>
              </p:cNvSpPr>
              <p:nvPr/>
            </p:nvSpPr>
            <p:spPr bwMode="auto">
              <a:xfrm>
                <a:off x="1649" y="3130"/>
                <a:ext cx="20" cy="17"/>
              </a:xfrm>
              <a:custGeom>
                <a:avLst/>
                <a:gdLst>
                  <a:gd name="T0" fmla="*/ 20 w 20"/>
                  <a:gd name="T1" fmla="*/ 0 h 17"/>
                  <a:gd name="T2" fmla="*/ 18 w 20"/>
                  <a:gd name="T3" fmla="*/ 0 h 17"/>
                  <a:gd name="T4" fmla="*/ 0 w 20"/>
                  <a:gd name="T5" fmla="*/ 15 h 17"/>
                  <a:gd name="T6" fmla="*/ 2 w 20"/>
                  <a:gd name="T7" fmla="*/ 17 h 17"/>
                  <a:gd name="T8" fmla="*/ 20 w 20"/>
                  <a:gd name="T9" fmla="*/ 4 h 17"/>
                  <a:gd name="T10" fmla="*/ 20 w 20"/>
                  <a:gd name="T11" fmla="*/ 0 h 17"/>
                  <a:gd name="T12" fmla="*/ 20 w 20"/>
                  <a:gd name="T13" fmla="*/ 0 h 17"/>
                  <a:gd name="T14" fmla="*/ 20 w 20"/>
                  <a:gd name="T15" fmla="*/ 0 h 17"/>
                  <a:gd name="T16" fmla="*/ 18 w 20"/>
                  <a:gd name="T17" fmla="*/ 0 h 17"/>
                  <a:gd name="T18" fmla="*/ 20 w 20"/>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7">
                    <a:moveTo>
                      <a:pt x="20" y="0"/>
                    </a:moveTo>
                    <a:lnTo>
                      <a:pt x="18" y="0"/>
                    </a:lnTo>
                    <a:lnTo>
                      <a:pt x="0" y="15"/>
                    </a:lnTo>
                    <a:lnTo>
                      <a:pt x="2" y="17"/>
                    </a:lnTo>
                    <a:lnTo>
                      <a:pt x="20" y="4"/>
                    </a:lnTo>
                    <a:lnTo>
                      <a:pt x="20" y="0"/>
                    </a:lnTo>
                    <a:lnTo>
                      <a:pt x="18"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79" name="Freeform 902"/>
              <p:cNvSpPr>
                <a:spLocks/>
              </p:cNvSpPr>
              <p:nvPr/>
            </p:nvSpPr>
            <p:spPr bwMode="auto">
              <a:xfrm>
                <a:off x="1667" y="3130"/>
                <a:ext cx="2" cy="4"/>
              </a:xfrm>
              <a:custGeom>
                <a:avLst/>
                <a:gdLst>
                  <a:gd name="T0" fmla="*/ 0 w 2"/>
                  <a:gd name="T1" fmla="*/ 4 h 4"/>
                  <a:gd name="T2" fmla="*/ 2 w 2"/>
                  <a:gd name="T3" fmla="*/ 2 h 4"/>
                  <a:gd name="T4" fmla="*/ 2 w 2"/>
                  <a:gd name="T5" fmla="*/ 2 h 4"/>
                  <a:gd name="T6" fmla="*/ 2 w 2"/>
                  <a:gd name="T7" fmla="*/ 2 h 4"/>
                  <a:gd name="T8" fmla="*/ 2 w 2"/>
                  <a:gd name="T9" fmla="*/ 2 h 4"/>
                  <a:gd name="T10" fmla="*/ 0 w 2"/>
                  <a:gd name="T11" fmla="*/ 4 h 4"/>
                  <a:gd name="T12" fmla="*/ 2 w 2"/>
                  <a:gd name="T13" fmla="*/ 0 h 4"/>
                  <a:gd name="T14" fmla="*/ 2 w 2"/>
                  <a:gd name="T15" fmla="*/ 0 h 4"/>
                  <a:gd name="T16" fmla="*/ 0 w 2"/>
                  <a:gd name="T17" fmla="*/ 0 h 4"/>
                  <a:gd name="T18" fmla="*/ 0 w 2"/>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4"/>
                    </a:moveTo>
                    <a:lnTo>
                      <a:pt x="2" y="2"/>
                    </a:lnTo>
                    <a:lnTo>
                      <a:pt x="0" y="4"/>
                    </a:lnTo>
                    <a:lnTo>
                      <a:pt x="2"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0" name="Freeform 903"/>
              <p:cNvSpPr>
                <a:spLocks/>
              </p:cNvSpPr>
              <p:nvPr/>
            </p:nvSpPr>
            <p:spPr bwMode="auto">
              <a:xfrm>
                <a:off x="1667" y="3130"/>
                <a:ext cx="22" cy="17"/>
              </a:xfrm>
              <a:custGeom>
                <a:avLst/>
                <a:gdLst>
                  <a:gd name="T0" fmla="*/ 22 w 22"/>
                  <a:gd name="T1" fmla="*/ 17 h 17"/>
                  <a:gd name="T2" fmla="*/ 19 w 22"/>
                  <a:gd name="T3" fmla="*/ 15 h 17"/>
                  <a:gd name="T4" fmla="*/ 2 w 22"/>
                  <a:gd name="T5" fmla="*/ 0 h 17"/>
                  <a:gd name="T6" fmla="*/ 0 w 22"/>
                  <a:gd name="T7" fmla="*/ 4 h 17"/>
                  <a:gd name="T8" fmla="*/ 17 w 22"/>
                  <a:gd name="T9" fmla="*/ 17 h 17"/>
                  <a:gd name="T10" fmla="*/ 22 w 22"/>
                  <a:gd name="T11" fmla="*/ 17 h 17"/>
                  <a:gd name="T12" fmla="*/ 22 w 22"/>
                  <a:gd name="T13" fmla="*/ 17 h 17"/>
                  <a:gd name="T14" fmla="*/ 22 w 22"/>
                  <a:gd name="T15" fmla="*/ 15 h 17"/>
                  <a:gd name="T16" fmla="*/ 19 w 22"/>
                  <a:gd name="T17" fmla="*/ 15 h 17"/>
                  <a:gd name="T18" fmla="*/ 22 w 22"/>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7">
                    <a:moveTo>
                      <a:pt x="22" y="17"/>
                    </a:moveTo>
                    <a:lnTo>
                      <a:pt x="19" y="15"/>
                    </a:lnTo>
                    <a:lnTo>
                      <a:pt x="2" y="0"/>
                    </a:lnTo>
                    <a:lnTo>
                      <a:pt x="0" y="4"/>
                    </a:lnTo>
                    <a:lnTo>
                      <a:pt x="17" y="17"/>
                    </a:lnTo>
                    <a:lnTo>
                      <a:pt x="22" y="17"/>
                    </a:lnTo>
                    <a:lnTo>
                      <a:pt x="22" y="15"/>
                    </a:lnTo>
                    <a:lnTo>
                      <a:pt x="19" y="15"/>
                    </a:lnTo>
                    <a:lnTo>
                      <a:pt x="22"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1" name="Freeform 904"/>
              <p:cNvSpPr>
                <a:spLocks/>
              </p:cNvSpPr>
              <p:nvPr/>
            </p:nvSpPr>
            <p:spPr bwMode="auto">
              <a:xfrm>
                <a:off x="1684" y="3147"/>
                <a:ext cx="5" cy="5"/>
              </a:xfrm>
              <a:custGeom>
                <a:avLst/>
                <a:gdLst>
                  <a:gd name="T0" fmla="*/ 2 w 5"/>
                  <a:gd name="T1" fmla="*/ 5 h 5"/>
                  <a:gd name="T2" fmla="*/ 5 w 5"/>
                  <a:gd name="T3" fmla="*/ 3 h 5"/>
                  <a:gd name="T4" fmla="*/ 5 w 5"/>
                  <a:gd name="T5" fmla="*/ 0 h 5"/>
                  <a:gd name="T6" fmla="*/ 0 w 5"/>
                  <a:gd name="T7" fmla="*/ 0 h 5"/>
                  <a:gd name="T8" fmla="*/ 0 w 5"/>
                  <a:gd name="T9" fmla="*/ 3 h 5"/>
                  <a:gd name="T10" fmla="*/ 2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2" y="5"/>
                    </a:moveTo>
                    <a:lnTo>
                      <a:pt x="5" y="3"/>
                    </a:lnTo>
                    <a:lnTo>
                      <a:pt x="5"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2" name="Freeform 905"/>
              <p:cNvSpPr>
                <a:spLocks/>
              </p:cNvSpPr>
              <p:nvPr/>
            </p:nvSpPr>
            <p:spPr bwMode="auto">
              <a:xfrm>
                <a:off x="1684" y="3150"/>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3" name="Freeform 906"/>
              <p:cNvSpPr>
                <a:spLocks/>
              </p:cNvSpPr>
              <p:nvPr/>
            </p:nvSpPr>
            <p:spPr bwMode="auto">
              <a:xfrm>
                <a:off x="1667" y="3150"/>
                <a:ext cx="19" cy="20"/>
              </a:xfrm>
              <a:custGeom>
                <a:avLst/>
                <a:gdLst>
                  <a:gd name="T0" fmla="*/ 0 w 19"/>
                  <a:gd name="T1" fmla="*/ 20 h 20"/>
                  <a:gd name="T2" fmla="*/ 2 w 19"/>
                  <a:gd name="T3" fmla="*/ 20 h 20"/>
                  <a:gd name="T4" fmla="*/ 19 w 19"/>
                  <a:gd name="T5" fmla="*/ 2 h 20"/>
                  <a:gd name="T6" fmla="*/ 17 w 19"/>
                  <a:gd name="T7" fmla="*/ 0 h 20"/>
                  <a:gd name="T8" fmla="*/ 0 w 19"/>
                  <a:gd name="T9" fmla="*/ 17 h 20"/>
                  <a:gd name="T10" fmla="*/ 0 w 19"/>
                  <a:gd name="T11" fmla="*/ 20 h 20"/>
                  <a:gd name="T12" fmla="*/ 0 w 19"/>
                  <a:gd name="T13" fmla="*/ 20 h 20"/>
                  <a:gd name="T14" fmla="*/ 2 w 19"/>
                  <a:gd name="T15" fmla="*/ 20 h 20"/>
                  <a:gd name="T16" fmla="*/ 2 w 19"/>
                  <a:gd name="T17" fmla="*/ 20 h 20"/>
                  <a:gd name="T18" fmla="*/ 0 w 19"/>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20">
                    <a:moveTo>
                      <a:pt x="0" y="20"/>
                    </a:moveTo>
                    <a:lnTo>
                      <a:pt x="2" y="20"/>
                    </a:lnTo>
                    <a:lnTo>
                      <a:pt x="19" y="2"/>
                    </a:lnTo>
                    <a:lnTo>
                      <a:pt x="17" y="0"/>
                    </a:lnTo>
                    <a:lnTo>
                      <a:pt x="0" y="17"/>
                    </a:lnTo>
                    <a:lnTo>
                      <a:pt x="0" y="20"/>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4" name="Freeform 907"/>
              <p:cNvSpPr>
                <a:spLocks/>
              </p:cNvSpPr>
              <p:nvPr/>
            </p:nvSpPr>
            <p:spPr bwMode="auto">
              <a:xfrm>
                <a:off x="1680" y="3147"/>
                <a:ext cx="4" cy="5"/>
              </a:xfrm>
              <a:custGeom>
                <a:avLst/>
                <a:gdLst>
                  <a:gd name="T0" fmla="*/ 2 w 4"/>
                  <a:gd name="T1" fmla="*/ 5 h 5"/>
                  <a:gd name="T2" fmla="*/ 4 w 4"/>
                  <a:gd name="T3" fmla="*/ 3 h 5"/>
                  <a:gd name="T4" fmla="*/ 4 w 4"/>
                  <a:gd name="T5" fmla="*/ 0 h 5"/>
                  <a:gd name="T6" fmla="*/ 0 w 4"/>
                  <a:gd name="T7" fmla="*/ 0 h 5"/>
                  <a:gd name="T8" fmla="*/ 0 w 4"/>
                  <a:gd name="T9" fmla="*/ 3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3"/>
                    </a:lnTo>
                    <a:lnTo>
                      <a:pt x="4"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5" name="Freeform 908"/>
              <p:cNvSpPr>
                <a:spLocks/>
              </p:cNvSpPr>
              <p:nvPr/>
            </p:nvSpPr>
            <p:spPr bwMode="auto">
              <a:xfrm>
                <a:off x="1667" y="3130"/>
                <a:ext cx="17" cy="22"/>
              </a:xfrm>
              <a:custGeom>
                <a:avLst/>
                <a:gdLst>
                  <a:gd name="T0" fmla="*/ 0 w 17"/>
                  <a:gd name="T1" fmla="*/ 2 h 22"/>
                  <a:gd name="T2" fmla="*/ 0 w 17"/>
                  <a:gd name="T3" fmla="*/ 4 h 22"/>
                  <a:gd name="T4" fmla="*/ 15 w 17"/>
                  <a:gd name="T5" fmla="*/ 22 h 22"/>
                  <a:gd name="T6" fmla="*/ 17 w 17"/>
                  <a:gd name="T7" fmla="*/ 20 h 22"/>
                  <a:gd name="T8" fmla="*/ 2 w 17"/>
                  <a:gd name="T9" fmla="*/ 2 h 22"/>
                  <a:gd name="T10" fmla="*/ 0 w 17"/>
                  <a:gd name="T11" fmla="*/ 2 h 22"/>
                  <a:gd name="T12" fmla="*/ 2 w 17"/>
                  <a:gd name="T13" fmla="*/ 2 h 22"/>
                  <a:gd name="T14" fmla="*/ 2 w 17"/>
                  <a:gd name="T15" fmla="*/ 0 h 22"/>
                  <a:gd name="T16" fmla="*/ 0 w 17"/>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0" y="2"/>
                    </a:moveTo>
                    <a:lnTo>
                      <a:pt x="0" y="4"/>
                    </a:lnTo>
                    <a:lnTo>
                      <a:pt x="15" y="22"/>
                    </a:lnTo>
                    <a:lnTo>
                      <a:pt x="17" y="20"/>
                    </a:lnTo>
                    <a:lnTo>
                      <a:pt x="2" y="2"/>
                    </a:lnTo>
                    <a:lnTo>
                      <a:pt x="0" y="2"/>
                    </a:lnTo>
                    <a:lnTo>
                      <a:pt x="2"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6" name="Freeform 909"/>
              <p:cNvSpPr>
                <a:spLocks/>
              </p:cNvSpPr>
              <p:nvPr/>
            </p:nvSpPr>
            <p:spPr bwMode="auto">
              <a:xfrm>
                <a:off x="1667" y="3130"/>
                <a:ext cx="2" cy="2"/>
              </a:xfrm>
              <a:custGeom>
                <a:avLst/>
                <a:gdLst>
                  <a:gd name="T0" fmla="*/ 0 w 2"/>
                  <a:gd name="T1" fmla="*/ 2 h 2"/>
                  <a:gd name="T2" fmla="*/ 2 w 2"/>
                  <a:gd name="T3" fmla="*/ 2 h 2"/>
                  <a:gd name="T4" fmla="*/ 2 w 2"/>
                  <a:gd name="T5" fmla="*/ 2 h 2"/>
                  <a:gd name="T6" fmla="*/ 2 w 2"/>
                  <a:gd name="T7" fmla="*/ 2 h 2"/>
                  <a:gd name="T8" fmla="*/ 2 w 2"/>
                  <a:gd name="T9" fmla="*/ 2 h 2"/>
                  <a:gd name="T10" fmla="*/ 0 w 2"/>
                  <a:gd name="T11" fmla="*/ 2 h 2"/>
                  <a:gd name="T12" fmla="*/ 2 w 2"/>
                  <a:gd name="T13" fmla="*/ 2 h 2"/>
                  <a:gd name="T14" fmla="*/ 2 w 2"/>
                  <a:gd name="T15" fmla="*/ 0 h 2"/>
                  <a:gd name="T16" fmla="*/ 0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2" y="2"/>
                    </a:lnTo>
                    <a:lnTo>
                      <a:pt x="0" y="2"/>
                    </a:lnTo>
                    <a:lnTo>
                      <a:pt x="2"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7" name="Freeform 910"/>
              <p:cNvSpPr>
                <a:spLocks/>
              </p:cNvSpPr>
              <p:nvPr/>
            </p:nvSpPr>
            <p:spPr bwMode="auto">
              <a:xfrm>
                <a:off x="1651" y="3132"/>
                <a:ext cx="18" cy="20"/>
              </a:xfrm>
              <a:custGeom>
                <a:avLst/>
                <a:gdLst>
                  <a:gd name="T0" fmla="*/ 0 w 18"/>
                  <a:gd name="T1" fmla="*/ 18 h 20"/>
                  <a:gd name="T2" fmla="*/ 4 w 18"/>
                  <a:gd name="T3" fmla="*/ 20 h 20"/>
                  <a:gd name="T4" fmla="*/ 18 w 18"/>
                  <a:gd name="T5" fmla="*/ 2 h 20"/>
                  <a:gd name="T6" fmla="*/ 16 w 18"/>
                  <a:gd name="T7" fmla="*/ 0 h 20"/>
                  <a:gd name="T8" fmla="*/ 2 w 18"/>
                  <a:gd name="T9" fmla="*/ 18 h 20"/>
                  <a:gd name="T10" fmla="*/ 0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18"/>
                    </a:moveTo>
                    <a:lnTo>
                      <a:pt x="4" y="20"/>
                    </a:lnTo>
                    <a:lnTo>
                      <a:pt x="18" y="2"/>
                    </a:lnTo>
                    <a:lnTo>
                      <a:pt x="16" y="0"/>
                    </a:lnTo>
                    <a:lnTo>
                      <a:pt x="2" y="18"/>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8" name="Freeform 911"/>
              <p:cNvSpPr>
                <a:spLocks/>
              </p:cNvSpPr>
              <p:nvPr/>
            </p:nvSpPr>
            <p:spPr bwMode="auto">
              <a:xfrm>
                <a:off x="1651" y="3145"/>
                <a:ext cx="4" cy="5"/>
              </a:xfrm>
              <a:custGeom>
                <a:avLst/>
                <a:gdLst>
                  <a:gd name="T0" fmla="*/ 4 w 4"/>
                  <a:gd name="T1" fmla="*/ 0 h 5"/>
                  <a:gd name="T2" fmla="*/ 0 w 4"/>
                  <a:gd name="T3" fmla="*/ 2 h 5"/>
                  <a:gd name="T4" fmla="*/ 0 w 4"/>
                  <a:gd name="T5" fmla="*/ 5 h 5"/>
                  <a:gd name="T6" fmla="*/ 4 w 4"/>
                  <a:gd name="T7" fmla="*/ 5 h 5"/>
                  <a:gd name="T8" fmla="*/ 4 w 4"/>
                  <a:gd name="T9" fmla="*/ 2 h 5"/>
                  <a:gd name="T10" fmla="*/ 4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lnTo>
                      <a:pt x="0" y="2"/>
                    </a:lnTo>
                    <a:lnTo>
                      <a:pt x="0" y="5"/>
                    </a:lnTo>
                    <a:lnTo>
                      <a:pt x="4" y="5"/>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89" name="Freeform 912"/>
              <p:cNvSpPr>
                <a:spLocks/>
              </p:cNvSpPr>
              <p:nvPr/>
            </p:nvSpPr>
            <p:spPr bwMode="auto">
              <a:xfrm>
                <a:off x="1653" y="3145"/>
                <a:ext cx="16" cy="22"/>
              </a:xfrm>
              <a:custGeom>
                <a:avLst/>
                <a:gdLst>
                  <a:gd name="T0" fmla="*/ 16 w 16"/>
                  <a:gd name="T1" fmla="*/ 20 h 22"/>
                  <a:gd name="T2" fmla="*/ 16 w 16"/>
                  <a:gd name="T3" fmla="*/ 18 h 22"/>
                  <a:gd name="T4" fmla="*/ 2 w 16"/>
                  <a:gd name="T5" fmla="*/ 0 h 22"/>
                  <a:gd name="T6" fmla="*/ 0 w 16"/>
                  <a:gd name="T7" fmla="*/ 2 h 22"/>
                  <a:gd name="T8" fmla="*/ 14 w 16"/>
                  <a:gd name="T9" fmla="*/ 20 h 22"/>
                  <a:gd name="T10" fmla="*/ 16 w 16"/>
                  <a:gd name="T11" fmla="*/ 20 h 22"/>
                  <a:gd name="T12" fmla="*/ 14 w 16"/>
                  <a:gd name="T13" fmla="*/ 20 h 22"/>
                  <a:gd name="T14" fmla="*/ 16 w 16"/>
                  <a:gd name="T15" fmla="*/ 22 h 22"/>
                  <a:gd name="T16" fmla="*/ 16 w 16"/>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2">
                    <a:moveTo>
                      <a:pt x="16" y="20"/>
                    </a:moveTo>
                    <a:lnTo>
                      <a:pt x="16" y="18"/>
                    </a:lnTo>
                    <a:lnTo>
                      <a:pt x="2" y="0"/>
                    </a:lnTo>
                    <a:lnTo>
                      <a:pt x="0" y="2"/>
                    </a:lnTo>
                    <a:lnTo>
                      <a:pt x="14" y="20"/>
                    </a:lnTo>
                    <a:lnTo>
                      <a:pt x="16" y="20"/>
                    </a:lnTo>
                    <a:lnTo>
                      <a:pt x="14" y="20"/>
                    </a:lnTo>
                    <a:lnTo>
                      <a:pt x="16" y="22"/>
                    </a:lnTo>
                    <a:lnTo>
                      <a:pt x="1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0" name="Freeform 913"/>
              <p:cNvSpPr>
                <a:spLocks/>
              </p:cNvSpPr>
              <p:nvPr/>
            </p:nvSpPr>
            <p:spPr bwMode="auto">
              <a:xfrm>
                <a:off x="1667" y="3165"/>
                <a:ext cx="2" cy="2"/>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0 w 2"/>
                  <a:gd name="T13" fmla="*/ 0 h 2"/>
                  <a:gd name="T14" fmla="*/ 2 w 2"/>
                  <a:gd name="T15" fmla="*/ 2 h 2"/>
                  <a:gd name="T16" fmla="*/ 2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0"/>
                    </a:moveTo>
                    <a:lnTo>
                      <a:pt x="2" y="0"/>
                    </a:lnTo>
                    <a:lnTo>
                      <a:pt x="0" y="0"/>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1" name="Freeform 914"/>
              <p:cNvSpPr>
                <a:spLocks/>
              </p:cNvSpPr>
              <p:nvPr/>
            </p:nvSpPr>
            <p:spPr bwMode="auto">
              <a:xfrm>
                <a:off x="1667" y="3145"/>
                <a:ext cx="17" cy="20"/>
              </a:xfrm>
              <a:custGeom>
                <a:avLst/>
                <a:gdLst>
                  <a:gd name="T0" fmla="*/ 17 w 17"/>
                  <a:gd name="T1" fmla="*/ 2 h 20"/>
                  <a:gd name="T2" fmla="*/ 15 w 17"/>
                  <a:gd name="T3" fmla="*/ 0 h 20"/>
                  <a:gd name="T4" fmla="*/ 0 w 17"/>
                  <a:gd name="T5" fmla="*/ 18 h 20"/>
                  <a:gd name="T6" fmla="*/ 2 w 17"/>
                  <a:gd name="T7" fmla="*/ 20 h 20"/>
                  <a:gd name="T8" fmla="*/ 17 w 17"/>
                  <a:gd name="T9" fmla="*/ 2 h 20"/>
                  <a:gd name="T10" fmla="*/ 17 w 17"/>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2"/>
                    </a:moveTo>
                    <a:lnTo>
                      <a:pt x="15" y="0"/>
                    </a:lnTo>
                    <a:lnTo>
                      <a:pt x="0" y="18"/>
                    </a:lnTo>
                    <a:lnTo>
                      <a:pt x="2" y="20"/>
                    </a:lnTo>
                    <a:lnTo>
                      <a:pt x="1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2" name="Freeform 915"/>
              <p:cNvSpPr>
                <a:spLocks/>
              </p:cNvSpPr>
              <p:nvPr/>
            </p:nvSpPr>
            <p:spPr bwMode="auto">
              <a:xfrm>
                <a:off x="1726" y="3068"/>
                <a:ext cx="31" cy="31"/>
              </a:xfrm>
              <a:custGeom>
                <a:avLst/>
                <a:gdLst>
                  <a:gd name="T0" fmla="*/ 18 w 31"/>
                  <a:gd name="T1" fmla="*/ 31 h 31"/>
                  <a:gd name="T2" fmla="*/ 0 w 31"/>
                  <a:gd name="T3" fmla="*/ 13 h 31"/>
                  <a:gd name="T4" fmla="*/ 18 w 31"/>
                  <a:gd name="T5" fmla="*/ 0 h 31"/>
                  <a:gd name="T6" fmla="*/ 31 w 31"/>
                  <a:gd name="T7" fmla="*/ 13 h 31"/>
                  <a:gd name="T8" fmla="*/ 18 w 31"/>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1">
                    <a:moveTo>
                      <a:pt x="18" y="31"/>
                    </a:moveTo>
                    <a:lnTo>
                      <a:pt x="0" y="13"/>
                    </a:lnTo>
                    <a:lnTo>
                      <a:pt x="18" y="0"/>
                    </a:lnTo>
                    <a:lnTo>
                      <a:pt x="31" y="13"/>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3" name="Freeform 916"/>
              <p:cNvSpPr>
                <a:spLocks noEditPoints="1"/>
              </p:cNvSpPr>
              <p:nvPr/>
            </p:nvSpPr>
            <p:spPr bwMode="auto">
              <a:xfrm>
                <a:off x="1726" y="3063"/>
                <a:ext cx="36" cy="36"/>
              </a:xfrm>
              <a:custGeom>
                <a:avLst/>
                <a:gdLst>
                  <a:gd name="T0" fmla="*/ 18 w 36"/>
                  <a:gd name="T1" fmla="*/ 36 h 36"/>
                  <a:gd name="T2" fmla="*/ 14 w 36"/>
                  <a:gd name="T3" fmla="*/ 36 h 36"/>
                  <a:gd name="T4" fmla="*/ 0 w 36"/>
                  <a:gd name="T5" fmla="*/ 22 h 36"/>
                  <a:gd name="T6" fmla="*/ 0 w 36"/>
                  <a:gd name="T7" fmla="*/ 18 h 36"/>
                  <a:gd name="T8" fmla="*/ 14 w 36"/>
                  <a:gd name="T9" fmla="*/ 0 h 36"/>
                  <a:gd name="T10" fmla="*/ 18 w 36"/>
                  <a:gd name="T11" fmla="*/ 0 h 36"/>
                  <a:gd name="T12" fmla="*/ 36 w 36"/>
                  <a:gd name="T13" fmla="*/ 18 h 36"/>
                  <a:gd name="T14" fmla="*/ 36 w 36"/>
                  <a:gd name="T15" fmla="*/ 22 h 36"/>
                  <a:gd name="T16" fmla="*/ 18 w 36"/>
                  <a:gd name="T17" fmla="*/ 36 h 36"/>
                  <a:gd name="T18" fmla="*/ 31 w 36"/>
                  <a:gd name="T19" fmla="*/ 18 h 36"/>
                  <a:gd name="T20" fmla="*/ 31 w 36"/>
                  <a:gd name="T21" fmla="*/ 22 h 36"/>
                  <a:gd name="T22" fmla="*/ 14 w 36"/>
                  <a:gd name="T23" fmla="*/ 5 h 36"/>
                  <a:gd name="T24" fmla="*/ 18 w 36"/>
                  <a:gd name="T25" fmla="*/ 5 h 36"/>
                  <a:gd name="T26" fmla="*/ 3 w 36"/>
                  <a:gd name="T27" fmla="*/ 22 h 36"/>
                  <a:gd name="T28" fmla="*/ 3 w 36"/>
                  <a:gd name="T29" fmla="*/ 18 h 36"/>
                  <a:gd name="T30" fmla="*/ 18 w 36"/>
                  <a:gd name="T31" fmla="*/ 33 h 36"/>
                  <a:gd name="T32" fmla="*/ 14 w 36"/>
                  <a:gd name="T33" fmla="*/ 33 h 36"/>
                  <a:gd name="T34" fmla="*/ 31 w 36"/>
                  <a:gd name="T35" fmla="*/ 18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6">
                    <a:moveTo>
                      <a:pt x="18" y="36"/>
                    </a:moveTo>
                    <a:lnTo>
                      <a:pt x="14" y="36"/>
                    </a:lnTo>
                    <a:lnTo>
                      <a:pt x="0" y="22"/>
                    </a:lnTo>
                    <a:lnTo>
                      <a:pt x="0" y="18"/>
                    </a:lnTo>
                    <a:lnTo>
                      <a:pt x="14" y="0"/>
                    </a:lnTo>
                    <a:lnTo>
                      <a:pt x="18" y="0"/>
                    </a:lnTo>
                    <a:lnTo>
                      <a:pt x="36" y="18"/>
                    </a:lnTo>
                    <a:lnTo>
                      <a:pt x="36" y="22"/>
                    </a:lnTo>
                    <a:lnTo>
                      <a:pt x="18" y="36"/>
                    </a:lnTo>
                    <a:close/>
                    <a:moveTo>
                      <a:pt x="31" y="18"/>
                    </a:moveTo>
                    <a:lnTo>
                      <a:pt x="31" y="22"/>
                    </a:lnTo>
                    <a:lnTo>
                      <a:pt x="14" y="5"/>
                    </a:lnTo>
                    <a:lnTo>
                      <a:pt x="18" y="5"/>
                    </a:lnTo>
                    <a:lnTo>
                      <a:pt x="3" y="22"/>
                    </a:lnTo>
                    <a:lnTo>
                      <a:pt x="3" y="18"/>
                    </a:lnTo>
                    <a:lnTo>
                      <a:pt x="18" y="33"/>
                    </a:lnTo>
                    <a:lnTo>
                      <a:pt x="14" y="33"/>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4" name="Freeform 917"/>
              <p:cNvSpPr>
                <a:spLocks/>
              </p:cNvSpPr>
              <p:nvPr/>
            </p:nvSpPr>
            <p:spPr bwMode="auto">
              <a:xfrm>
                <a:off x="1740" y="3099"/>
                <a:ext cx="4" cy="2"/>
              </a:xfrm>
              <a:custGeom>
                <a:avLst/>
                <a:gdLst>
                  <a:gd name="T0" fmla="*/ 0 w 4"/>
                  <a:gd name="T1" fmla="*/ 2 h 2"/>
                  <a:gd name="T2" fmla="*/ 0 w 4"/>
                  <a:gd name="T3" fmla="*/ 2 h 2"/>
                  <a:gd name="T4" fmla="*/ 4 w 4"/>
                  <a:gd name="T5" fmla="*/ 2 h 2"/>
                  <a:gd name="T6" fmla="*/ 4 w 4"/>
                  <a:gd name="T7" fmla="*/ 0 h 2"/>
                  <a:gd name="T8" fmla="*/ 0 w 4"/>
                  <a:gd name="T9" fmla="*/ 0 h 2"/>
                  <a:gd name="T10" fmla="*/ 0 w 4"/>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2"/>
                    </a:moveTo>
                    <a:lnTo>
                      <a:pt x="0" y="2"/>
                    </a:lnTo>
                    <a:lnTo>
                      <a:pt x="4" y="2"/>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5" name="Freeform 918"/>
              <p:cNvSpPr>
                <a:spLocks/>
              </p:cNvSpPr>
              <p:nvPr/>
            </p:nvSpPr>
            <p:spPr bwMode="auto">
              <a:xfrm>
                <a:off x="1724" y="3083"/>
                <a:ext cx="18" cy="18"/>
              </a:xfrm>
              <a:custGeom>
                <a:avLst/>
                <a:gdLst>
                  <a:gd name="T0" fmla="*/ 0 w 18"/>
                  <a:gd name="T1" fmla="*/ 2 h 18"/>
                  <a:gd name="T2" fmla="*/ 0 w 18"/>
                  <a:gd name="T3" fmla="*/ 5 h 18"/>
                  <a:gd name="T4" fmla="*/ 16 w 18"/>
                  <a:gd name="T5" fmla="*/ 18 h 18"/>
                  <a:gd name="T6" fmla="*/ 18 w 18"/>
                  <a:gd name="T7" fmla="*/ 16 h 18"/>
                  <a:gd name="T8" fmla="*/ 2 w 18"/>
                  <a:gd name="T9" fmla="*/ 0 h 18"/>
                  <a:gd name="T10" fmla="*/ 0 w 18"/>
                  <a:gd name="T11" fmla="*/ 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0" y="2"/>
                    </a:moveTo>
                    <a:lnTo>
                      <a:pt x="0" y="5"/>
                    </a:lnTo>
                    <a:lnTo>
                      <a:pt x="16" y="18"/>
                    </a:lnTo>
                    <a:lnTo>
                      <a:pt x="18" y="16"/>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6" name="Freeform 919"/>
              <p:cNvSpPr>
                <a:spLocks/>
              </p:cNvSpPr>
              <p:nvPr/>
            </p:nvSpPr>
            <p:spPr bwMode="auto">
              <a:xfrm>
                <a:off x="1724" y="3081"/>
                <a:ext cx="5" cy="4"/>
              </a:xfrm>
              <a:custGeom>
                <a:avLst/>
                <a:gdLst>
                  <a:gd name="T0" fmla="*/ 0 w 5"/>
                  <a:gd name="T1" fmla="*/ 0 h 4"/>
                  <a:gd name="T2" fmla="*/ 0 w 5"/>
                  <a:gd name="T3" fmla="*/ 0 h 4"/>
                  <a:gd name="T4" fmla="*/ 0 w 5"/>
                  <a:gd name="T5" fmla="*/ 4 h 4"/>
                  <a:gd name="T6" fmla="*/ 5 w 5"/>
                  <a:gd name="T7" fmla="*/ 4 h 4"/>
                  <a:gd name="T8" fmla="*/ 5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0"/>
                    </a:lnTo>
                    <a:lnTo>
                      <a:pt x="0" y="4"/>
                    </a:lnTo>
                    <a:lnTo>
                      <a:pt x="5" y="4"/>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7" name="Freeform 920"/>
              <p:cNvSpPr>
                <a:spLocks/>
              </p:cNvSpPr>
              <p:nvPr/>
            </p:nvSpPr>
            <p:spPr bwMode="auto">
              <a:xfrm>
                <a:off x="1726" y="3081"/>
                <a:ext cx="1" cy="2"/>
              </a:xfrm>
              <a:custGeom>
                <a:avLst/>
                <a:gdLst>
                  <a:gd name="T0" fmla="*/ 0 w 1"/>
                  <a:gd name="T1" fmla="*/ 2 h 2"/>
                  <a:gd name="T2" fmla="*/ 0 w 1"/>
                  <a:gd name="T3" fmla="*/ 0 h 2"/>
                  <a:gd name="T4" fmla="*/ 0 w 1"/>
                  <a:gd name="T5" fmla="*/ 0 h 2"/>
                  <a:gd name="T6" fmla="*/ 0 w 1"/>
                  <a:gd name="T7" fmla="*/ 0 h 2"/>
                  <a:gd name="T8" fmla="*/ 0 w 1"/>
                  <a:gd name="T9" fmla="*/ 0 h 2"/>
                  <a:gd name="T10" fmla="*/ 0 w 1"/>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2"/>
                    </a:move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8" name="Freeform 921"/>
              <p:cNvSpPr>
                <a:spLocks/>
              </p:cNvSpPr>
              <p:nvPr/>
            </p:nvSpPr>
            <p:spPr bwMode="auto">
              <a:xfrm>
                <a:off x="1724" y="3061"/>
                <a:ext cx="18" cy="22"/>
              </a:xfrm>
              <a:custGeom>
                <a:avLst/>
                <a:gdLst>
                  <a:gd name="T0" fmla="*/ 16 w 18"/>
                  <a:gd name="T1" fmla="*/ 0 h 22"/>
                  <a:gd name="T2" fmla="*/ 16 w 18"/>
                  <a:gd name="T3" fmla="*/ 2 h 22"/>
                  <a:gd name="T4" fmla="*/ 0 w 18"/>
                  <a:gd name="T5" fmla="*/ 20 h 22"/>
                  <a:gd name="T6" fmla="*/ 2 w 18"/>
                  <a:gd name="T7" fmla="*/ 22 h 22"/>
                  <a:gd name="T8" fmla="*/ 18 w 18"/>
                  <a:gd name="T9" fmla="*/ 4 h 22"/>
                  <a:gd name="T10" fmla="*/ 16 w 18"/>
                  <a:gd name="T11" fmla="*/ 0 h 22"/>
                  <a:gd name="T12" fmla="*/ 16 w 18"/>
                  <a:gd name="T13" fmla="*/ 0 h 22"/>
                  <a:gd name="T14" fmla="*/ 16 w 18"/>
                  <a:gd name="T15" fmla="*/ 0 h 22"/>
                  <a:gd name="T16" fmla="*/ 16 w 18"/>
                  <a:gd name="T17" fmla="*/ 2 h 22"/>
                  <a:gd name="T18" fmla="*/ 16 w 18"/>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16" y="0"/>
                    </a:moveTo>
                    <a:lnTo>
                      <a:pt x="16" y="2"/>
                    </a:lnTo>
                    <a:lnTo>
                      <a:pt x="0" y="20"/>
                    </a:lnTo>
                    <a:lnTo>
                      <a:pt x="2" y="22"/>
                    </a:lnTo>
                    <a:lnTo>
                      <a:pt x="18" y="4"/>
                    </a:lnTo>
                    <a:lnTo>
                      <a:pt x="16" y="0"/>
                    </a:lnTo>
                    <a:lnTo>
                      <a:pt x="16" y="2"/>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899" name="Freeform 922"/>
              <p:cNvSpPr>
                <a:spLocks/>
              </p:cNvSpPr>
              <p:nvPr/>
            </p:nvSpPr>
            <p:spPr bwMode="auto">
              <a:xfrm>
                <a:off x="1740" y="3061"/>
                <a:ext cx="4" cy="4"/>
              </a:xfrm>
              <a:custGeom>
                <a:avLst/>
                <a:gdLst>
                  <a:gd name="T0" fmla="*/ 4 w 4"/>
                  <a:gd name="T1" fmla="*/ 2 h 4"/>
                  <a:gd name="T2" fmla="*/ 4 w 4"/>
                  <a:gd name="T3" fmla="*/ 0 h 4"/>
                  <a:gd name="T4" fmla="*/ 0 w 4"/>
                  <a:gd name="T5" fmla="*/ 0 h 4"/>
                  <a:gd name="T6" fmla="*/ 0 w 4"/>
                  <a:gd name="T7" fmla="*/ 4 h 4"/>
                  <a:gd name="T8" fmla="*/ 4 w 4"/>
                  <a:gd name="T9" fmla="*/ 4 h 4"/>
                  <a:gd name="T10" fmla="*/ 4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2"/>
                    </a:moveTo>
                    <a:lnTo>
                      <a:pt x="4" y="0"/>
                    </a:lnTo>
                    <a:lnTo>
                      <a:pt x="0" y="0"/>
                    </a:lnTo>
                    <a:lnTo>
                      <a:pt x="0" y="4"/>
                    </a:lnTo>
                    <a:lnTo>
                      <a:pt x="4" y="4"/>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0" name="Freeform 923"/>
              <p:cNvSpPr>
                <a:spLocks/>
              </p:cNvSpPr>
              <p:nvPr/>
            </p:nvSpPr>
            <p:spPr bwMode="auto">
              <a:xfrm>
                <a:off x="1742" y="3063"/>
                <a:ext cx="22" cy="20"/>
              </a:xfrm>
              <a:custGeom>
                <a:avLst/>
                <a:gdLst>
                  <a:gd name="T0" fmla="*/ 22 w 22"/>
                  <a:gd name="T1" fmla="*/ 18 h 20"/>
                  <a:gd name="T2" fmla="*/ 22 w 22"/>
                  <a:gd name="T3" fmla="*/ 18 h 20"/>
                  <a:gd name="T4" fmla="*/ 2 w 22"/>
                  <a:gd name="T5" fmla="*/ 0 h 20"/>
                  <a:gd name="T6" fmla="*/ 0 w 22"/>
                  <a:gd name="T7" fmla="*/ 2 h 20"/>
                  <a:gd name="T8" fmla="*/ 18 w 22"/>
                  <a:gd name="T9" fmla="*/ 20 h 20"/>
                  <a:gd name="T10" fmla="*/ 22 w 22"/>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18"/>
                    </a:moveTo>
                    <a:lnTo>
                      <a:pt x="22" y="18"/>
                    </a:lnTo>
                    <a:lnTo>
                      <a:pt x="2" y="0"/>
                    </a:lnTo>
                    <a:lnTo>
                      <a:pt x="0" y="2"/>
                    </a:lnTo>
                    <a:lnTo>
                      <a:pt x="18" y="20"/>
                    </a:lnTo>
                    <a:lnTo>
                      <a:pt x="2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1" name="Freeform 924"/>
              <p:cNvSpPr>
                <a:spLocks/>
              </p:cNvSpPr>
              <p:nvPr/>
            </p:nvSpPr>
            <p:spPr bwMode="auto">
              <a:xfrm>
                <a:off x="1760" y="3081"/>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2" name="Freeform 925"/>
              <p:cNvSpPr>
                <a:spLocks/>
              </p:cNvSpPr>
              <p:nvPr/>
            </p:nvSpPr>
            <p:spPr bwMode="auto">
              <a:xfrm>
                <a:off x="1760" y="3081"/>
                <a:ext cx="4" cy="7"/>
              </a:xfrm>
              <a:custGeom>
                <a:avLst/>
                <a:gdLst>
                  <a:gd name="T0" fmla="*/ 4 w 4"/>
                  <a:gd name="T1" fmla="*/ 7 h 7"/>
                  <a:gd name="T2" fmla="*/ 4 w 4"/>
                  <a:gd name="T3" fmla="*/ 4 h 7"/>
                  <a:gd name="T4" fmla="*/ 4 w 4"/>
                  <a:gd name="T5" fmla="*/ 0 h 7"/>
                  <a:gd name="T6" fmla="*/ 0 w 4"/>
                  <a:gd name="T7" fmla="*/ 0 h 7"/>
                  <a:gd name="T8" fmla="*/ 0 w 4"/>
                  <a:gd name="T9" fmla="*/ 4 h 7"/>
                  <a:gd name="T10" fmla="*/ 4 w 4"/>
                  <a:gd name="T11" fmla="*/ 7 h 7"/>
                  <a:gd name="T12" fmla="*/ 4 w 4"/>
                  <a:gd name="T13" fmla="*/ 7 h 7"/>
                  <a:gd name="T14" fmla="*/ 4 w 4"/>
                  <a:gd name="T15" fmla="*/ 4 h 7"/>
                  <a:gd name="T16" fmla="*/ 4 w 4"/>
                  <a:gd name="T17" fmla="*/ 4 h 7"/>
                  <a:gd name="T18" fmla="*/ 4 w 4"/>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4" y="7"/>
                    </a:moveTo>
                    <a:lnTo>
                      <a:pt x="4" y="4"/>
                    </a:lnTo>
                    <a:lnTo>
                      <a:pt x="4" y="0"/>
                    </a:lnTo>
                    <a:lnTo>
                      <a:pt x="0" y="0"/>
                    </a:lnTo>
                    <a:lnTo>
                      <a:pt x="0" y="4"/>
                    </a:lnTo>
                    <a:lnTo>
                      <a:pt x="4" y="7"/>
                    </a:lnTo>
                    <a:lnTo>
                      <a:pt x="4" y="4"/>
                    </a:lnTo>
                    <a:lnTo>
                      <a:pt x="4"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3" name="Freeform 926"/>
              <p:cNvSpPr>
                <a:spLocks/>
              </p:cNvSpPr>
              <p:nvPr/>
            </p:nvSpPr>
            <p:spPr bwMode="auto">
              <a:xfrm>
                <a:off x="1742" y="3083"/>
                <a:ext cx="22" cy="18"/>
              </a:xfrm>
              <a:custGeom>
                <a:avLst/>
                <a:gdLst>
                  <a:gd name="T0" fmla="*/ 2 w 22"/>
                  <a:gd name="T1" fmla="*/ 18 h 18"/>
                  <a:gd name="T2" fmla="*/ 2 w 22"/>
                  <a:gd name="T3" fmla="*/ 18 h 18"/>
                  <a:gd name="T4" fmla="*/ 22 w 22"/>
                  <a:gd name="T5" fmla="*/ 5 h 18"/>
                  <a:gd name="T6" fmla="*/ 20 w 22"/>
                  <a:gd name="T7" fmla="*/ 0 h 18"/>
                  <a:gd name="T8" fmla="*/ 0 w 22"/>
                  <a:gd name="T9" fmla="*/ 16 h 18"/>
                  <a:gd name="T10" fmla="*/ 2 w 22"/>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8">
                    <a:moveTo>
                      <a:pt x="2" y="18"/>
                    </a:moveTo>
                    <a:lnTo>
                      <a:pt x="2" y="18"/>
                    </a:lnTo>
                    <a:lnTo>
                      <a:pt x="22" y="5"/>
                    </a:lnTo>
                    <a:lnTo>
                      <a:pt x="20" y="0"/>
                    </a:lnTo>
                    <a:lnTo>
                      <a:pt x="0" y="16"/>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4" name="Freeform 927"/>
              <p:cNvSpPr>
                <a:spLocks/>
              </p:cNvSpPr>
              <p:nvPr/>
            </p:nvSpPr>
            <p:spPr bwMode="auto">
              <a:xfrm>
                <a:off x="1757" y="3081"/>
                <a:ext cx="3" cy="7"/>
              </a:xfrm>
              <a:custGeom>
                <a:avLst/>
                <a:gdLst>
                  <a:gd name="T0" fmla="*/ 0 w 3"/>
                  <a:gd name="T1" fmla="*/ 7 h 7"/>
                  <a:gd name="T2" fmla="*/ 3 w 3"/>
                  <a:gd name="T3" fmla="*/ 4 h 7"/>
                  <a:gd name="T4" fmla="*/ 3 w 3"/>
                  <a:gd name="T5" fmla="*/ 0 h 7"/>
                  <a:gd name="T6" fmla="*/ 0 w 3"/>
                  <a:gd name="T7" fmla="*/ 0 h 7"/>
                  <a:gd name="T8" fmla="*/ 0 w 3"/>
                  <a:gd name="T9" fmla="*/ 4 h 7"/>
                  <a:gd name="T10" fmla="*/ 0 w 3"/>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7">
                    <a:moveTo>
                      <a:pt x="0" y="7"/>
                    </a:moveTo>
                    <a:lnTo>
                      <a:pt x="3" y="4"/>
                    </a:lnTo>
                    <a:lnTo>
                      <a:pt x="3" y="0"/>
                    </a:lnTo>
                    <a:lnTo>
                      <a:pt x="0" y="0"/>
                    </a:lnTo>
                    <a:lnTo>
                      <a:pt x="0" y="4"/>
                    </a:lnTo>
                    <a:lnTo>
                      <a:pt x="0"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5" name="Freeform 928"/>
              <p:cNvSpPr>
                <a:spLocks/>
              </p:cNvSpPr>
              <p:nvPr/>
            </p:nvSpPr>
            <p:spPr bwMode="auto">
              <a:xfrm>
                <a:off x="1740" y="3065"/>
                <a:ext cx="20" cy="23"/>
              </a:xfrm>
              <a:custGeom>
                <a:avLst/>
                <a:gdLst>
                  <a:gd name="T0" fmla="*/ 0 w 20"/>
                  <a:gd name="T1" fmla="*/ 0 h 23"/>
                  <a:gd name="T2" fmla="*/ 0 w 20"/>
                  <a:gd name="T3" fmla="*/ 3 h 23"/>
                  <a:gd name="T4" fmla="*/ 17 w 20"/>
                  <a:gd name="T5" fmla="*/ 23 h 23"/>
                  <a:gd name="T6" fmla="*/ 20 w 20"/>
                  <a:gd name="T7" fmla="*/ 18 h 23"/>
                  <a:gd name="T8" fmla="*/ 2 w 20"/>
                  <a:gd name="T9" fmla="*/ 0 h 23"/>
                  <a:gd name="T10" fmla="*/ 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0" y="0"/>
                    </a:moveTo>
                    <a:lnTo>
                      <a:pt x="0" y="3"/>
                    </a:lnTo>
                    <a:lnTo>
                      <a:pt x="17" y="23"/>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6" name="Freeform 929"/>
              <p:cNvSpPr>
                <a:spLocks/>
              </p:cNvSpPr>
              <p:nvPr/>
            </p:nvSpPr>
            <p:spPr bwMode="auto">
              <a:xfrm>
                <a:off x="1740" y="3065"/>
                <a:ext cx="9" cy="5"/>
              </a:xfrm>
              <a:custGeom>
                <a:avLst/>
                <a:gdLst>
                  <a:gd name="T0" fmla="*/ 6 w 9"/>
                  <a:gd name="T1" fmla="*/ 3 h 5"/>
                  <a:gd name="T2" fmla="*/ 4 w 9"/>
                  <a:gd name="T3" fmla="*/ 0 h 5"/>
                  <a:gd name="T4" fmla="*/ 0 w 9"/>
                  <a:gd name="T5" fmla="*/ 0 h 5"/>
                  <a:gd name="T6" fmla="*/ 0 w 9"/>
                  <a:gd name="T7" fmla="*/ 5 h 5"/>
                  <a:gd name="T8" fmla="*/ 4 w 9"/>
                  <a:gd name="T9" fmla="*/ 5 h 5"/>
                  <a:gd name="T10" fmla="*/ 6 w 9"/>
                  <a:gd name="T11" fmla="*/ 3 h 5"/>
                  <a:gd name="T12" fmla="*/ 6 w 9"/>
                  <a:gd name="T13" fmla="*/ 3 h 5"/>
                  <a:gd name="T14" fmla="*/ 9 w 9"/>
                  <a:gd name="T15" fmla="*/ 0 h 5"/>
                  <a:gd name="T16" fmla="*/ 4 w 9"/>
                  <a:gd name="T17" fmla="*/ 0 h 5"/>
                  <a:gd name="T18" fmla="*/ 6 w 9"/>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5">
                    <a:moveTo>
                      <a:pt x="6" y="3"/>
                    </a:moveTo>
                    <a:lnTo>
                      <a:pt x="4" y="0"/>
                    </a:lnTo>
                    <a:lnTo>
                      <a:pt x="0" y="0"/>
                    </a:lnTo>
                    <a:lnTo>
                      <a:pt x="0" y="5"/>
                    </a:lnTo>
                    <a:lnTo>
                      <a:pt x="4" y="5"/>
                    </a:lnTo>
                    <a:lnTo>
                      <a:pt x="6" y="3"/>
                    </a:lnTo>
                    <a:lnTo>
                      <a:pt x="9" y="0"/>
                    </a:lnTo>
                    <a:lnTo>
                      <a:pt x="4" y="0"/>
                    </a:lnTo>
                    <a:lnTo>
                      <a:pt x="6"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7" name="Freeform 930"/>
              <p:cNvSpPr>
                <a:spLocks/>
              </p:cNvSpPr>
              <p:nvPr/>
            </p:nvSpPr>
            <p:spPr bwMode="auto">
              <a:xfrm>
                <a:off x="1729" y="3065"/>
                <a:ext cx="17" cy="20"/>
              </a:xfrm>
              <a:custGeom>
                <a:avLst/>
                <a:gdLst>
                  <a:gd name="T0" fmla="*/ 0 w 17"/>
                  <a:gd name="T1" fmla="*/ 20 h 20"/>
                  <a:gd name="T2" fmla="*/ 2 w 17"/>
                  <a:gd name="T3" fmla="*/ 20 h 20"/>
                  <a:gd name="T4" fmla="*/ 17 w 17"/>
                  <a:gd name="T5" fmla="*/ 3 h 20"/>
                  <a:gd name="T6" fmla="*/ 13 w 17"/>
                  <a:gd name="T7" fmla="*/ 0 h 20"/>
                  <a:gd name="T8" fmla="*/ 0 w 17"/>
                  <a:gd name="T9" fmla="*/ 18 h 20"/>
                  <a:gd name="T10" fmla="*/ 0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20"/>
                    </a:moveTo>
                    <a:lnTo>
                      <a:pt x="2" y="20"/>
                    </a:lnTo>
                    <a:lnTo>
                      <a:pt x="17" y="3"/>
                    </a:lnTo>
                    <a:lnTo>
                      <a:pt x="13"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8" name="Freeform 931"/>
              <p:cNvSpPr>
                <a:spLocks/>
              </p:cNvSpPr>
              <p:nvPr/>
            </p:nvSpPr>
            <p:spPr bwMode="auto">
              <a:xfrm>
                <a:off x="1729" y="3081"/>
                <a:ext cx="2" cy="4"/>
              </a:xfrm>
              <a:custGeom>
                <a:avLst/>
                <a:gdLst>
                  <a:gd name="T0" fmla="*/ 2 w 2"/>
                  <a:gd name="T1" fmla="*/ 0 h 4"/>
                  <a:gd name="T2" fmla="*/ 0 w 2"/>
                  <a:gd name="T3" fmla="*/ 0 h 4"/>
                  <a:gd name="T4" fmla="*/ 0 w 2"/>
                  <a:gd name="T5" fmla="*/ 4 h 4"/>
                  <a:gd name="T6" fmla="*/ 2 w 2"/>
                  <a:gd name="T7" fmla="*/ 4 h 4"/>
                  <a:gd name="T8" fmla="*/ 2 w 2"/>
                  <a:gd name="T9" fmla="*/ 0 h 4"/>
                  <a:gd name="T10" fmla="*/ 2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lnTo>
                      <a:pt x="0" y="0"/>
                    </a:lnTo>
                    <a:lnTo>
                      <a:pt x="0" y="4"/>
                    </a:lnTo>
                    <a:lnTo>
                      <a:pt x="2" y="4"/>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09" name="Freeform 932"/>
              <p:cNvSpPr>
                <a:spLocks/>
              </p:cNvSpPr>
              <p:nvPr/>
            </p:nvSpPr>
            <p:spPr bwMode="auto">
              <a:xfrm>
                <a:off x="1729" y="3081"/>
                <a:ext cx="15" cy="18"/>
              </a:xfrm>
              <a:custGeom>
                <a:avLst/>
                <a:gdLst>
                  <a:gd name="T0" fmla="*/ 15 w 15"/>
                  <a:gd name="T1" fmla="*/ 18 h 18"/>
                  <a:gd name="T2" fmla="*/ 15 w 15"/>
                  <a:gd name="T3" fmla="*/ 13 h 18"/>
                  <a:gd name="T4" fmla="*/ 2 w 15"/>
                  <a:gd name="T5" fmla="*/ 0 h 18"/>
                  <a:gd name="T6" fmla="*/ 0 w 15"/>
                  <a:gd name="T7" fmla="*/ 2 h 18"/>
                  <a:gd name="T8" fmla="*/ 13 w 15"/>
                  <a:gd name="T9" fmla="*/ 15 h 18"/>
                  <a:gd name="T10" fmla="*/ 15 w 15"/>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8">
                    <a:moveTo>
                      <a:pt x="15" y="18"/>
                    </a:moveTo>
                    <a:lnTo>
                      <a:pt x="15" y="13"/>
                    </a:lnTo>
                    <a:lnTo>
                      <a:pt x="2" y="0"/>
                    </a:lnTo>
                    <a:lnTo>
                      <a:pt x="0" y="2"/>
                    </a:lnTo>
                    <a:lnTo>
                      <a:pt x="13" y="15"/>
                    </a:lnTo>
                    <a:lnTo>
                      <a:pt x="1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0" name="Freeform 933"/>
              <p:cNvSpPr>
                <a:spLocks/>
              </p:cNvSpPr>
              <p:nvPr/>
            </p:nvSpPr>
            <p:spPr bwMode="auto">
              <a:xfrm>
                <a:off x="1740" y="3094"/>
                <a:ext cx="4" cy="5"/>
              </a:xfrm>
              <a:custGeom>
                <a:avLst/>
                <a:gdLst>
                  <a:gd name="T0" fmla="*/ 0 w 4"/>
                  <a:gd name="T1" fmla="*/ 0 h 5"/>
                  <a:gd name="T2" fmla="*/ 0 w 4"/>
                  <a:gd name="T3" fmla="*/ 5 h 5"/>
                  <a:gd name="T4" fmla="*/ 4 w 4"/>
                  <a:gd name="T5" fmla="*/ 5 h 5"/>
                  <a:gd name="T6" fmla="*/ 4 w 4"/>
                  <a:gd name="T7" fmla="*/ 0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0" y="5"/>
                    </a:lnTo>
                    <a:lnTo>
                      <a:pt x="4" y="5"/>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1" name="Freeform 934"/>
              <p:cNvSpPr>
                <a:spLocks/>
              </p:cNvSpPr>
              <p:nvPr/>
            </p:nvSpPr>
            <p:spPr bwMode="auto">
              <a:xfrm>
                <a:off x="1740" y="3079"/>
                <a:ext cx="20" cy="17"/>
              </a:xfrm>
              <a:custGeom>
                <a:avLst/>
                <a:gdLst>
                  <a:gd name="T0" fmla="*/ 20 w 20"/>
                  <a:gd name="T1" fmla="*/ 2 h 17"/>
                  <a:gd name="T2" fmla="*/ 17 w 20"/>
                  <a:gd name="T3" fmla="*/ 2 h 17"/>
                  <a:gd name="T4" fmla="*/ 0 w 20"/>
                  <a:gd name="T5" fmla="*/ 15 h 17"/>
                  <a:gd name="T6" fmla="*/ 2 w 20"/>
                  <a:gd name="T7" fmla="*/ 17 h 17"/>
                  <a:gd name="T8" fmla="*/ 20 w 20"/>
                  <a:gd name="T9" fmla="*/ 4 h 17"/>
                  <a:gd name="T10" fmla="*/ 20 w 20"/>
                  <a:gd name="T11" fmla="*/ 2 h 17"/>
                  <a:gd name="T12" fmla="*/ 20 w 20"/>
                  <a:gd name="T13" fmla="*/ 2 h 17"/>
                  <a:gd name="T14" fmla="*/ 20 w 20"/>
                  <a:gd name="T15" fmla="*/ 0 h 17"/>
                  <a:gd name="T16" fmla="*/ 17 w 20"/>
                  <a:gd name="T17" fmla="*/ 2 h 17"/>
                  <a:gd name="T18" fmla="*/ 20 w 20"/>
                  <a:gd name="T19" fmla="*/ 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7">
                    <a:moveTo>
                      <a:pt x="20" y="2"/>
                    </a:moveTo>
                    <a:lnTo>
                      <a:pt x="17" y="2"/>
                    </a:lnTo>
                    <a:lnTo>
                      <a:pt x="0" y="15"/>
                    </a:lnTo>
                    <a:lnTo>
                      <a:pt x="2" y="17"/>
                    </a:lnTo>
                    <a:lnTo>
                      <a:pt x="20" y="4"/>
                    </a:lnTo>
                    <a:lnTo>
                      <a:pt x="20" y="2"/>
                    </a:lnTo>
                    <a:lnTo>
                      <a:pt x="20" y="0"/>
                    </a:lnTo>
                    <a:lnTo>
                      <a:pt x="17"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2" name="Freeform 935"/>
              <p:cNvSpPr>
                <a:spLocks/>
              </p:cNvSpPr>
              <p:nvPr/>
            </p:nvSpPr>
            <p:spPr bwMode="auto">
              <a:xfrm>
                <a:off x="1726" y="3052"/>
                <a:ext cx="31" cy="38"/>
              </a:xfrm>
              <a:custGeom>
                <a:avLst/>
                <a:gdLst>
                  <a:gd name="T0" fmla="*/ 18 w 31"/>
                  <a:gd name="T1" fmla="*/ 38 h 38"/>
                  <a:gd name="T2" fmla="*/ 0 w 31"/>
                  <a:gd name="T3" fmla="*/ 18 h 38"/>
                  <a:gd name="T4" fmla="*/ 18 w 31"/>
                  <a:gd name="T5" fmla="*/ 0 h 38"/>
                  <a:gd name="T6" fmla="*/ 31 w 31"/>
                  <a:gd name="T7" fmla="*/ 18 h 38"/>
                  <a:gd name="T8" fmla="*/ 18 w 31"/>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8">
                    <a:moveTo>
                      <a:pt x="18" y="38"/>
                    </a:moveTo>
                    <a:lnTo>
                      <a:pt x="0" y="18"/>
                    </a:lnTo>
                    <a:lnTo>
                      <a:pt x="18" y="0"/>
                    </a:lnTo>
                    <a:lnTo>
                      <a:pt x="31" y="18"/>
                    </a:lnTo>
                    <a:lnTo>
                      <a:pt x="18" y="38"/>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3" name="Freeform 936"/>
              <p:cNvSpPr>
                <a:spLocks noEditPoints="1"/>
              </p:cNvSpPr>
              <p:nvPr/>
            </p:nvSpPr>
            <p:spPr bwMode="auto">
              <a:xfrm>
                <a:off x="1726" y="3052"/>
                <a:ext cx="36" cy="38"/>
              </a:xfrm>
              <a:custGeom>
                <a:avLst/>
                <a:gdLst>
                  <a:gd name="T0" fmla="*/ 18 w 36"/>
                  <a:gd name="T1" fmla="*/ 38 h 38"/>
                  <a:gd name="T2" fmla="*/ 14 w 36"/>
                  <a:gd name="T3" fmla="*/ 38 h 38"/>
                  <a:gd name="T4" fmla="*/ 0 w 36"/>
                  <a:gd name="T5" fmla="*/ 18 h 38"/>
                  <a:gd name="T6" fmla="*/ 14 w 36"/>
                  <a:gd name="T7" fmla="*/ 0 h 38"/>
                  <a:gd name="T8" fmla="*/ 18 w 36"/>
                  <a:gd name="T9" fmla="*/ 0 h 38"/>
                  <a:gd name="T10" fmla="*/ 36 w 36"/>
                  <a:gd name="T11" fmla="*/ 18 h 38"/>
                  <a:gd name="T12" fmla="*/ 18 w 36"/>
                  <a:gd name="T13" fmla="*/ 38 h 38"/>
                  <a:gd name="T14" fmla="*/ 31 w 36"/>
                  <a:gd name="T15" fmla="*/ 18 h 38"/>
                  <a:gd name="T16" fmla="*/ 14 w 36"/>
                  <a:gd name="T17" fmla="*/ 5 h 38"/>
                  <a:gd name="T18" fmla="*/ 18 w 36"/>
                  <a:gd name="T19" fmla="*/ 5 h 38"/>
                  <a:gd name="T20" fmla="*/ 3 w 36"/>
                  <a:gd name="T21" fmla="*/ 18 h 38"/>
                  <a:gd name="T22" fmla="*/ 18 w 36"/>
                  <a:gd name="T23" fmla="*/ 33 h 38"/>
                  <a:gd name="T24" fmla="*/ 14 w 36"/>
                  <a:gd name="T25" fmla="*/ 33 h 38"/>
                  <a:gd name="T26" fmla="*/ 31 w 36"/>
                  <a:gd name="T27" fmla="*/ 18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8">
                    <a:moveTo>
                      <a:pt x="18" y="38"/>
                    </a:moveTo>
                    <a:lnTo>
                      <a:pt x="14" y="38"/>
                    </a:lnTo>
                    <a:lnTo>
                      <a:pt x="0" y="18"/>
                    </a:lnTo>
                    <a:lnTo>
                      <a:pt x="14" y="0"/>
                    </a:lnTo>
                    <a:lnTo>
                      <a:pt x="18" y="0"/>
                    </a:lnTo>
                    <a:lnTo>
                      <a:pt x="36" y="18"/>
                    </a:lnTo>
                    <a:lnTo>
                      <a:pt x="18" y="38"/>
                    </a:lnTo>
                    <a:close/>
                    <a:moveTo>
                      <a:pt x="31" y="18"/>
                    </a:moveTo>
                    <a:lnTo>
                      <a:pt x="14" y="5"/>
                    </a:lnTo>
                    <a:lnTo>
                      <a:pt x="18" y="5"/>
                    </a:lnTo>
                    <a:lnTo>
                      <a:pt x="3" y="18"/>
                    </a:lnTo>
                    <a:lnTo>
                      <a:pt x="18" y="33"/>
                    </a:lnTo>
                    <a:lnTo>
                      <a:pt x="14" y="33"/>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4" name="Freeform 937"/>
              <p:cNvSpPr>
                <a:spLocks/>
              </p:cNvSpPr>
              <p:nvPr/>
            </p:nvSpPr>
            <p:spPr bwMode="auto">
              <a:xfrm>
                <a:off x="1740" y="3088"/>
                <a:ext cx="4" cy="2"/>
              </a:xfrm>
              <a:custGeom>
                <a:avLst/>
                <a:gdLst>
                  <a:gd name="T0" fmla="*/ 0 w 4"/>
                  <a:gd name="T1" fmla="*/ 2 h 2"/>
                  <a:gd name="T2" fmla="*/ 0 w 4"/>
                  <a:gd name="T3" fmla="*/ 2 h 2"/>
                  <a:gd name="T4" fmla="*/ 4 w 4"/>
                  <a:gd name="T5" fmla="*/ 2 h 2"/>
                  <a:gd name="T6" fmla="*/ 4 w 4"/>
                  <a:gd name="T7" fmla="*/ 0 h 2"/>
                  <a:gd name="T8" fmla="*/ 0 w 4"/>
                  <a:gd name="T9" fmla="*/ 0 h 2"/>
                  <a:gd name="T10" fmla="*/ 0 w 4"/>
                  <a:gd name="T11" fmla="*/ 2 h 2"/>
                  <a:gd name="T12" fmla="*/ 0 w 4"/>
                  <a:gd name="T13" fmla="*/ 2 h 2"/>
                  <a:gd name="T14" fmla="*/ 0 w 4"/>
                  <a:gd name="T15" fmla="*/ 2 h 2"/>
                  <a:gd name="T16" fmla="*/ 0 w 4"/>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2"/>
                    </a:moveTo>
                    <a:lnTo>
                      <a:pt x="0" y="2"/>
                    </a:lnTo>
                    <a:lnTo>
                      <a:pt x="4" y="2"/>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5" name="Freeform 938"/>
              <p:cNvSpPr>
                <a:spLocks/>
              </p:cNvSpPr>
              <p:nvPr/>
            </p:nvSpPr>
            <p:spPr bwMode="auto">
              <a:xfrm>
                <a:off x="1724" y="3070"/>
                <a:ext cx="18" cy="20"/>
              </a:xfrm>
              <a:custGeom>
                <a:avLst/>
                <a:gdLst>
                  <a:gd name="T0" fmla="*/ 0 w 18"/>
                  <a:gd name="T1" fmla="*/ 0 h 20"/>
                  <a:gd name="T2" fmla="*/ 0 w 18"/>
                  <a:gd name="T3" fmla="*/ 2 h 20"/>
                  <a:gd name="T4" fmla="*/ 16 w 18"/>
                  <a:gd name="T5" fmla="*/ 20 h 20"/>
                  <a:gd name="T6" fmla="*/ 18 w 18"/>
                  <a:gd name="T7" fmla="*/ 18 h 20"/>
                  <a:gd name="T8" fmla="*/ 2 w 18"/>
                  <a:gd name="T9" fmla="*/ 0 h 20"/>
                  <a:gd name="T10" fmla="*/ 0 w 18"/>
                  <a:gd name="T11" fmla="*/ 0 h 20"/>
                  <a:gd name="T12" fmla="*/ 0 w 18"/>
                  <a:gd name="T13" fmla="*/ 0 h 20"/>
                  <a:gd name="T14" fmla="*/ 0 w 18"/>
                  <a:gd name="T15" fmla="*/ 0 h 20"/>
                  <a:gd name="T16" fmla="*/ 0 w 18"/>
                  <a:gd name="T17" fmla="*/ 2 h 20"/>
                  <a:gd name="T18" fmla="*/ 0 w 18"/>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0">
                    <a:moveTo>
                      <a:pt x="0" y="0"/>
                    </a:moveTo>
                    <a:lnTo>
                      <a:pt x="0" y="2"/>
                    </a:lnTo>
                    <a:lnTo>
                      <a:pt x="16" y="20"/>
                    </a:lnTo>
                    <a:lnTo>
                      <a:pt x="18" y="18"/>
                    </a:lnTo>
                    <a:lnTo>
                      <a:pt x="2"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6" name="Freeform 939"/>
              <p:cNvSpPr>
                <a:spLocks/>
              </p:cNvSpPr>
              <p:nvPr/>
            </p:nvSpPr>
            <p:spPr bwMode="auto">
              <a:xfrm>
                <a:off x="1724" y="3070"/>
                <a:ext cx="2" cy="2"/>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2 h 2"/>
                  <a:gd name="T12" fmla="*/ 0 w 2"/>
                  <a:gd name="T13" fmla="*/ 0 h 2"/>
                  <a:gd name="T14" fmla="*/ 0 w 2"/>
                  <a:gd name="T15" fmla="*/ 0 h 2"/>
                  <a:gd name="T16" fmla="*/ 0 w 2"/>
                  <a:gd name="T17" fmla="*/ 2 h 2"/>
                  <a:gd name="T18" fmla="*/ 2 w 2"/>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2"/>
                    </a:moveTo>
                    <a:lnTo>
                      <a:pt x="2" y="0"/>
                    </a:lnTo>
                    <a:lnTo>
                      <a:pt x="2" y="2"/>
                    </a:lnTo>
                    <a:lnTo>
                      <a:pt x="0" y="0"/>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7" name="Freeform 940"/>
              <p:cNvSpPr>
                <a:spLocks/>
              </p:cNvSpPr>
              <p:nvPr/>
            </p:nvSpPr>
            <p:spPr bwMode="auto">
              <a:xfrm>
                <a:off x="1724" y="3070"/>
                <a:ext cx="2" cy="2"/>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2 h 2"/>
                  <a:gd name="T12" fmla="*/ 0 w 2"/>
                  <a:gd name="T13" fmla="*/ 0 h 2"/>
                  <a:gd name="T14" fmla="*/ 0 w 2"/>
                  <a:gd name="T15" fmla="*/ 0 h 2"/>
                  <a:gd name="T16" fmla="*/ 0 w 2"/>
                  <a:gd name="T17" fmla="*/ 2 h 2"/>
                  <a:gd name="T18" fmla="*/ 2 w 2"/>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2"/>
                    </a:moveTo>
                    <a:lnTo>
                      <a:pt x="2" y="0"/>
                    </a:lnTo>
                    <a:lnTo>
                      <a:pt x="2" y="2"/>
                    </a:lnTo>
                    <a:lnTo>
                      <a:pt x="0" y="0"/>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8" name="Freeform 941"/>
              <p:cNvSpPr>
                <a:spLocks/>
              </p:cNvSpPr>
              <p:nvPr/>
            </p:nvSpPr>
            <p:spPr bwMode="auto">
              <a:xfrm>
                <a:off x="1724" y="3052"/>
                <a:ext cx="18" cy="20"/>
              </a:xfrm>
              <a:custGeom>
                <a:avLst/>
                <a:gdLst>
                  <a:gd name="T0" fmla="*/ 16 w 18"/>
                  <a:gd name="T1" fmla="*/ 0 h 20"/>
                  <a:gd name="T2" fmla="*/ 16 w 18"/>
                  <a:gd name="T3" fmla="*/ 0 h 20"/>
                  <a:gd name="T4" fmla="*/ 0 w 18"/>
                  <a:gd name="T5" fmla="*/ 18 h 20"/>
                  <a:gd name="T6" fmla="*/ 2 w 18"/>
                  <a:gd name="T7" fmla="*/ 20 h 20"/>
                  <a:gd name="T8" fmla="*/ 18 w 18"/>
                  <a:gd name="T9" fmla="*/ 2 h 20"/>
                  <a:gd name="T10" fmla="*/ 16 w 18"/>
                  <a:gd name="T11" fmla="*/ 0 h 20"/>
                  <a:gd name="T12" fmla="*/ 16 w 18"/>
                  <a:gd name="T13" fmla="*/ 0 h 20"/>
                  <a:gd name="T14" fmla="*/ 16 w 18"/>
                  <a:gd name="T15" fmla="*/ 0 h 20"/>
                  <a:gd name="T16" fmla="*/ 16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16" y="0"/>
                    </a:moveTo>
                    <a:lnTo>
                      <a:pt x="16" y="0"/>
                    </a:lnTo>
                    <a:lnTo>
                      <a:pt x="0" y="18"/>
                    </a:lnTo>
                    <a:lnTo>
                      <a:pt x="2" y="20"/>
                    </a:lnTo>
                    <a:lnTo>
                      <a:pt x="18" y="2"/>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19" name="Freeform 942"/>
              <p:cNvSpPr>
                <a:spLocks/>
              </p:cNvSpPr>
              <p:nvPr/>
            </p:nvSpPr>
            <p:spPr bwMode="auto">
              <a:xfrm>
                <a:off x="1740" y="3052"/>
                <a:ext cx="4" cy="2"/>
              </a:xfrm>
              <a:custGeom>
                <a:avLst/>
                <a:gdLst>
                  <a:gd name="T0" fmla="*/ 4 w 4"/>
                  <a:gd name="T1" fmla="*/ 0 h 2"/>
                  <a:gd name="T2" fmla="*/ 4 w 4"/>
                  <a:gd name="T3" fmla="*/ 0 h 2"/>
                  <a:gd name="T4" fmla="*/ 0 w 4"/>
                  <a:gd name="T5" fmla="*/ 0 h 2"/>
                  <a:gd name="T6" fmla="*/ 0 w 4"/>
                  <a:gd name="T7" fmla="*/ 2 h 2"/>
                  <a:gd name="T8" fmla="*/ 4 w 4"/>
                  <a:gd name="T9" fmla="*/ 2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lnTo>
                      <a:pt x="4" y="0"/>
                    </a:lnTo>
                    <a:lnTo>
                      <a:pt x="0" y="0"/>
                    </a:lnTo>
                    <a:lnTo>
                      <a:pt x="0" y="2"/>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0" name="Freeform 943"/>
              <p:cNvSpPr>
                <a:spLocks/>
              </p:cNvSpPr>
              <p:nvPr/>
            </p:nvSpPr>
            <p:spPr bwMode="auto">
              <a:xfrm>
                <a:off x="1742" y="3052"/>
                <a:ext cx="22" cy="20"/>
              </a:xfrm>
              <a:custGeom>
                <a:avLst/>
                <a:gdLst>
                  <a:gd name="T0" fmla="*/ 22 w 22"/>
                  <a:gd name="T1" fmla="*/ 20 h 20"/>
                  <a:gd name="T2" fmla="*/ 22 w 22"/>
                  <a:gd name="T3" fmla="*/ 18 h 20"/>
                  <a:gd name="T4" fmla="*/ 2 w 22"/>
                  <a:gd name="T5" fmla="*/ 0 h 20"/>
                  <a:gd name="T6" fmla="*/ 0 w 22"/>
                  <a:gd name="T7" fmla="*/ 2 h 20"/>
                  <a:gd name="T8" fmla="*/ 18 w 22"/>
                  <a:gd name="T9" fmla="*/ 20 h 20"/>
                  <a:gd name="T10" fmla="*/ 22 w 22"/>
                  <a:gd name="T11" fmla="*/ 20 h 20"/>
                  <a:gd name="T12" fmla="*/ 22 w 22"/>
                  <a:gd name="T13" fmla="*/ 20 h 20"/>
                  <a:gd name="T14" fmla="*/ 22 w 22"/>
                  <a:gd name="T15" fmla="*/ 18 h 20"/>
                  <a:gd name="T16" fmla="*/ 22 w 22"/>
                  <a:gd name="T17" fmla="*/ 18 h 20"/>
                  <a:gd name="T18" fmla="*/ 22 w 22"/>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2" y="20"/>
                    </a:moveTo>
                    <a:lnTo>
                      <a:pt x="22" y="18"/>
                    </a:lnTo>
                    <a:lnTo>
                      <a:pt x="2" y="0"/>
                    </a:lnTo>
                    <a:lnTo>
                      <a:pt x="0" y="2"/>
                    </a:lnTo>
                    <a:lnTo>
                      <a:pt x="18" y="20"/>
                    </a:lnTo>
                    <a:lnTo>
                      <a:pt x="22" y="20"/>
                    </a:lnTo>
                    <a:lnTo>
                      <a:pt x="22" y="18"/>
                    </a:lnTo>
                    <a:lnTo>
                      <a:pt x="2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1" name="Freeform 944"/>
              <p:cNvSpPr>
                <a:spLocks/>
              </p:cNvSpPr>
              <p:nvPr/>
            </p:nvSpPr>
            <p:spPr bwMode="auto">
              <a:xfrm>
                <a:off x="1760" y="3070"/>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4 w 4"/>
                  <a:gd name="T13" fmla="*/ 2 h 2"/>
                  <a:gd name="T14" fmla="*/ 4 w 4"/>
                  <a:gd name="T15" fmla="*/ 0 h 2"/>
                  <a:gd name="T16" fmla="*/ 4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4" y="2"/>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2" name="Freeform 945"/>
              <p:cNvSpPr>
                <a:spLocks/>
              </p:cNvSpPr>
              <p:nvPr/>
            </p:nvSpPr>
            <p:spPr bwMode="auto">
              <a:xfrm>
                <a:off x="1760" y="3070"/>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4 w 4"/>
                  <a:gd name="T13" fmla="*/ 2 h 2"/>
                  <a:gd name="T14" fmla="*/ 4 w 4"/>
                  <a:gd name="T15" fmla="*/ 0 h 2"/>
                  <a:gd name="T16" fmla="*/ 4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4" y="2"/>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3" name="Freeform 946"/>
              <p:cNvSpPr>
                <a:spLocks/>
              </p:cNvSpPr>
              <p:nvPr/>
            </p:nvSpPr>
            <p:spPr bwMode="auto">
              <a:xfrm>
                <a:off x="1742" y="3070"/>
                <a:ext cx="22" cy="20"/>
              </a:xfrm>
              <a:custGeom>
                <a:avLst/>
                <a:gdLst>
                  <a:gd name="T0" fmla="*/ 2 w 22"/>
                  <a:gd name="T1" fmla="*/ 20 h 20"/>
                  <a:gd name="T2" fmla="*/ 2 w 22"/>
                  <a:gd name="T3" fmla="*/ 20 h 20"/>
                  <a:gd name="T4" fmla="*/ 22 w 22"/>
                  <a:gd name="T5" fmla="*/ 2 h 20"/>
                  <a:gd name="T6" fmla="*/ 18 w 22"/>
                  <a:gd name="T7" fmla="*/ 0 h 20"/>
                  <a:gd name="T8" fmla="*/ 0 w 22"/>
                  <a:gd name="T9" fmla="*/ 18 h 20"/>
                  <a:gd name="T10" fmla="*/ 2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20"/>
                    </a:moveTo>
                    <a:lnTo>
                      <a:pt x="2" y="20"/>
                    </a:lnTo>
                    <a:lnTo>
                      <a:pt x="22" y="2"/>
                    </a:lnTo>
                    <a:lnTo>
                      <a:pt x="18"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4" name="Freeform 947"/>
              <p:cNvSpPr>
                <a:spLocks/>
              </p:cNvSpPr>
              <p:nvPr/>
            </p:nvSpPr>
            <p:spPr bwMode="auto">
              <a:xfrm>
                <a:off x="1757" y="3070"/>
                <a:ext cx="5" cy="2"/>
              </a:xfrm>
              <a:custGeom>
                <a:avLst/>
                <a:gdLst>
                  <a:gd name="T0" fmla="*/ 3 w 5"/>
                  <a:gd name="T1" fmla="*/ 0 h 2"/>
                  <a:gd name="T2" fmla="*/ 0 w 5"/>
                  <a:gd name="T3" fmla="*/ 0 h 2"/>
                  <a:gd name="T4" fmla="*/ 0 w 5"/>
                  <a:gd name="T5" fmla="*/ 0 h 2"/>
                  <a:gd name="T6" fmla="*/ 0 w 5"/>
                  <a:gd name="T7" fmla="*/ 0 h 2"/>
                  <a:gd name="T8" fmla="*/ 0 w 5"/>
                  <a:gd name="T9" fmla="*/ 0 h 2"/>
                  <a:gd name="T10" fmla="*/ 3 w 5"/>
                  <a:gd name="T11" fmla="*/ 0 h 2"/>
                  <a:gd name="T12" fmla="*/ 3 w 5"/>
                  <a:gd name="T13" fmla="*/ 2 h 2"/>
                  <a:gd name="T14" fmla="*/ 5 w 5"/>
                  <a:gd name="T15" fmla="*/ 0 h 2"/>
                  <a:gd name="T16" fmla="*/ 3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3" y="0"/>
                    </a:moveTo>
                    <a:lnTo>
                      <a:pt x="0" y="0"/>
                    </a:lnTo>
                    <a:lnTo>
                      <a:pt x="3" y="0"/>
                    </a:lnTo>
                    <a:lnTo>
                      <a:pt x="3" y="2"/>
                    </a:lnTo>
                    <a:lnTo>
                      <a:pt x="5"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5" name="Freeform 948"/>
              <p:cNvSpPr>
                <a:spLocks/>
              </p:cNvSpPr>
              <p:nvPr/>
            </p:nvSpPr>
            <p:spPr bwMode="auto">
              <a:xfrm>
                <a:off x="1740" y="3054"/>
                <a:ext cx="20" cy="18"/>
              </a:xfrm>
              <a:custGeom>
                <a:avLst/>
                <a:gdLst>
                  <a:gd name="T0" fmla="*/ 0 w 20"/>
                  <a:gd name="T1" fmla="*/ 0 h 18"/>
                  <a:gd name="T2" fmla="*/ 0 w 20"/>
                  <a:gd name="T3" fmla="*/ 5 h 18"/>
                  <a:gd name="T4" fmla="*/ 17 w 20"/>
                  <a:gd name="T5" fmla="*/ 18 h 18"/>
                  <a:gd name="T6" fmla="*/ 20 w 20"/>
                  <a:gd name="T7" fmla="*/ 16 h 18"/>
                  <a:gd name="T8" fmla="*/ 2 w 20"/>
                  <a:gd name="T9" fmla="*/ 0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5"/>
                    </a:lnTo>
                    <a:lnTo>
                      <a:pt x="17" y="18"/>
                    </a:lnTo>
                    <a:lnTo>
                      <a:pt x="20" y="16"/>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6" name="Freeform 949"/>
              <p:cNvSpPr>
                <a:spLocks/>
              </p:cNvSpPr>
              <p:nvPr/>
            </p:nvSpPr>
            <p:spPr bwMode="auto">
              <a:xfrm>
                <a:off x="1740" y="3054"/>
                <a:ext cx="4" cy="5"/>
              </a:xfrm>
              <a:custGeom>
                <a:avLst/>
                <a:gdLst>
                  <a:gd name="T0" fmla="*/ 4 w 4"/>
                  <a:gd name="T1" fmla="*/ 5 h 5"/>
                  <a:gd name="T2" fmla="*/ 4 w 4"/>
                  <a:gd name="T3" fmla="*/ 0 h 5"/>
                  <a:gd name="T4" fmla="*/ 0 w 4"/>
                  <a:gd name="T5" fmla="*/ 0 h 5"/>
                  <a:gd name="T6" fmla="*/ 0 w 4"/>
                  <a:gd name="T7" fmla="*/ 5 h 5"/>
                  <a:gd name="T8" fmla="*/ 4 w 4"/>
                  <a:gd name="T9" fmla="*/ 5 h 5"/>
                  <a:gd name="T10" fmla="*/ 4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5"/>
                    </a:moveTo>
                    <a:lnTo>
                      <a:pt x="4" y="0"/>
                    </a:lnTo>
                    <a:lnTo>
                      <a:pt x="0" y="0"/>
                    </a:lnTo>
                    <a:lnTo>
                      <a:pt x="0" y="5"/>
                    </a:lnTo>
                    <a:lnTo>
                      <a:pt x="4"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7" name="Freeform 950"/>
              <p:cNvSpPr>
                <a:spLocks/>
              </p:cNvSpPr>
              <p:nvPr/>
            </p:nvSpPr>
            <p:spPr bwMode="auto">
              <a:xfrm>
                <a:off x="1726" y="3054"/>
                <a:ext cx="18" cy="18"/>
              </a:xfrm>
              <a:custGeom>
                <a:avLst/>
                <a:gdLst>
                  <a:gd name="T0" fmla="*/ 3 w 18"/>
                  <a:gd name="T1" fmla="*/ 18 h 18"/>
                  <a:gd name="T2" fmla="*/ 5 w 18"/>
                  <a:gd name="T3" fmla="*/ 18 h 18"/>
                  <a:gd name="T4" fmla="*/ 18 w 18"/>
                  <a:gd name="T5" fmla="*/ 5 h 18"/>
                  <a:gd name="T6" fmla="*/ 16 w 18"/>
                  <a:gd name="T7" fmla="*/ 0 h 18"/>
                  <a:gd name="T8" fmla="*/ 3 w 18"/>
                  <a:gd name="T9" fmla="*/ 16 h 18"/>
                  <a:gd name="T10" fmla="*/ 3 w 18"/>
                  <a:gd name="T11" fmla="*/ 18 h 18"/>
                  <a:gd name="T12" fmla="*/ 3 w 18"/>
                  <a:gd name="T13" fmla="*/ 16 h 18"/>
                  <a:gd name="T14" fmla="*/ 0 w 18"/>
                  <a:gd name="T15" fmla="*/ 16 h 18"/>
                  <a:gd name="T16" fmla="*/ 3 w 18"/>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8">
                    <a:moveTo>
                      <a:pt x="3" y="18"/>
                    </a:moveTo>
                    <a:lnTo>
                      <a:pt x="5" y="18"/>
                    </a:lnTo>
                    <a:lnTo>
                      <a:pt x="18" y="5"/>
                    </a:lnTo>
                    <a:lnTo>
                      <a:pt x="16" y="0"/>
                    </a:lnTo>
                    <a:lnTo>
                      <a:pt x="3" y="16"/>
                    </a:lnTo>
                    <a:lnTo>
                      <a:pt x="3" y="18"/>
                    </a:lnTo>
                    <a:lnTo>
                      <a:pt x="3" y="16"/>
                    </a:lnTo>
                    <a:lnTo>
                      <a:pt x="0" y="16"/>
                    </a:lnTo>
                    <a:lnTo>
                      <a:pt x="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8" name="Freeform 951"/>
              <p:cNvSpPr>
                <a:spLocks/>
              </p:cNvSpPr>
              <p:nvPr/>
            </p:nvSpPr>
            <p:spPr bwMode="auto">
              <a:xfrm>
                <a:off x="1726" y="3070"/>
                <a:ext cx="3" cy="2"/>
              </a:xfrm>
              <a:custGeom>
                <a:avLst/>
                <a:gdLst>
                  <a:gd name="T0" fmla="*/ 3 w 3"/>
                  <a:gd name="T1" fmla="*/ 2 h 2"/>
                  <a:gd name="T2" fmla="*/ 3 w 3"/>
                  <a:gd name="T3" fmla="*/ 0 h 2"/>
                  <a:gd name="T4" fmla="*/ 3 w 3"/>
                  <a:gd name="T5" fmla="*/ 0 h 2"/>
                  <a:gd name="T6" fmla="*/ 3 w 3"/>
                  <a:gd name="T7" fmla="*/ 0 h 2"/>
                  <a:gd name="T8" fmla="*/ 3 w 3"/>
                  <a:gd name="T9" fmla="*/ 0 h 2"/>
                  <a:gd name="T10" fmla="*/ 3 w 3"/>
                  <a:gd name="T11" fmla="*/ 2 h 2"/>
                  <a:gd name="T12" fmla="*/ 3 w 3"/>
                  <a:gd name="T13" fmla="*/ 0 h 2"/>
                  <a:gd name="T14" fmla="*/ 0 w 3"/>
                  <a:gd name="T15" fmla="*/ 0 h 2"/>
                  <a:gd name="T16" fmla="*/ 3 w 3"/>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2">
                    <a:moveTo>
                      <a:pt x="3" y="2"/>
                    </a:moveTo>
                    <a:lnTo>
                      <a:pt x="3" y="0"/>
                    </a:lnTo>
                    <a:lnTo>
                      <a:pt x="3" y="2"/>
                    </a:lnTo>
                    <a:lnTo>
                      <a:pt x="3" y="0"/>
                    </a:lnTo>
                    <a:lnTo>
                      <a:pt x="0" y="0"/>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29" name="Freeform 952"/>
              <p:cNvSpPr>
                <a:spLocks/>
              </p:cNvSpPr>
              <p:nvPr/>
            </p:nvSpPr>
            <p:spPr bwMode="auto">
              <a:xfrm>
                <a:off x="1729" y="3070"/>
                <a:ext cx="15" cy="18"/>
              </a:xfrm>
              <a:custGeom>
                <a:avLst/>
                <a:gdLst>
                  <a:gd name="T0" fmla="*/ 15 w 15"/>
                  <a:gd name="T1" fmla="*/ 18 h 18"/>
                  <a:gd name="T2" fmla="*/ 15 w 15"/>
                  <a:gd name="T3" fmla="*/ 13 h 18"/>
                  <a:gd name="T4" fmla="*/ 2 w 15"/>
                  <a:gd name="T5" fmla="*/ 0 h 18"/>
                  <a:gd name="T6" fmla="*/ 0 w 15"/>
                  <a:gd name="T7" fmla="*/ 2 h 18"/>
                  <a:gd name="T8" fmla="*/ 13 w 15"/>
                  <a:gd name="T9" fmla="*/ 18 h 18"/>
                  <a:gd name="T10" fmla="*/ 15 w 15"/>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8">
                    <a:moveTo>
                      <a:pt x="15" y="18"/>
                    </a:moveTo>
                    <a:lnTo>
                      <a:pt x="15" y="13"/>
                    </a:lnTo>
                    <a:lnTo>
                      <a:pt x="2" y="0"/>
                    </a:lnTo>
                    <a:lnTo>
                      <a:pt x="0" y="2"/>
                    </a:lnTo>
                    <a:lnTo>
                      <a:pt x="13" y="18"/>
                    </a:lnTo>
                    <a:lnTo>
                      <a:pt x="1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0" name="Freeform 953"/>
              <p:cNvSpPr>
                <a:spLocks/>
              </p:cNvSpPr>
              <p:nvPr/>
            </p:nvSpPr>
            <p:spPr bwMode="auto">
              <a:xfrm>
                <a:off x="1740" y="3083"/>
                <a:ext cx="4" cy="5"/>
              </a:xfrm>
              <a:custGeom>
                <a:avLst/>
                <a:gdLst>
                  <a:gd name="T0" fmla="*/ 0 w 4"/>
                  <a:gd name="T1" fmla="*/ 0 h 5"/>
                  <a:gd name="T2" fmla="*/ 0 w 4"/>
                  <a:gd name="T3" fmla="*/ 5 h 5"/>
                  <a:gd name="T4" fmla="*/ 4 w 4"/>
                  <a:gd name="T5" fmla="*/ 5 h 5"/>
                  <a:gd name="T6" fmla="*/ 4 w 4"/>
                  <a:gd name="T7" fmla="*/ 0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0" y="5"/>
                    </a:lnTo>
                    <a:lnTo>
                      <a:pt x="4" y="5"/>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1" name="Freeform 954"/>
              <p:cNvSpPr>
                <a:spLocks/>
              </p:cNvSpPr>
              <p:nvPr/>
            </p:nvSpPr>
            <p:spPr bwMode="auto">
              <a:xfrm>
                <a:off x="1740" y="3070"/>
                <a:ext cx="22" cy="18"/>
              </a:xfrm>
              <a:custGeom>
                <a:avLst/>
                <a:gdLst>
                  <a:gd name="T0" fmla="*/ 20 w 22"/>
                  <a:gd name="T1" fmla="*/ 0 h 18"/>
                  <a:gd name="T2" fmla="*/ 17 w 22"/>
                  <a:gd name="T3" fmla="*/ 0 h 18"/>
                  <a:gd name="T4" fmla="*/ 0 w 22"/>
                  <a:gd name="T5" fmla="*/ 13 h 18"/>
                  <a:gd name="T6" fmla="*/ 2 w 22"/>
                  <a:gd name="T7" fmla="*/ 18 h 18"/>
                  <a:gd name="T8" fmla="*/ 20 w 22"/>
                  <a:gd name="T9" fmla="*/ 2 h 18"/>
                  <a:gd name="T10" fmla="*/ 20 w 22"/>
                  <a:gd name="T11" fmla="*/ 0 h 18"/>
                  <a:gd name="T12" fmla="*/ 20 w 22"/>
                  <a:gd name="T13" fmla="*/ 2 h 18"/>
                  <a:gd name="T14" fmla="*/ 22 w 22"/>
                  <a:gd name="T15" fmla="*/ 0 h 18"/>
                  <a:gd name="T16" fmla="*/ 20 w 2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0" y="0"/>
                    </a:moveTo>
                    <a:lnTo>
                      <a:pt x="17" y="0"/>
                    </a:lnTo>
                    <a:lnTo>
                      <a:pt x="0" y="13"/>
                    </a:lnTo>
                    <a:lnTo>
                      <a:pt x="2" y="18"/>
                    </a:lnTo>
                    <a:lnTo>
                      <a:pt x="20" y="2"/>
                    </a:lnTo>
                    <a:lnTo>
                      <a:pt x="20" y="0"/>
                    </a:lnTo>
                    <a:lnTo>
                      <a:pt x="20" y="2"/>
                    </a:lnTo>
                    <a:lnTo>
                      <a:pt x="22"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2" name="Freeform 955"/>
              <p:cNvSpPr>
                <a:spLocks/>
              </p:cNvSpPr>
              <p:nvPr/>
            </p:nvSpPr>
            <p:spPr bwMode="auto">
              <a:xfrm>
                <a:off x="1802" y="3218"/>
                <a:ext cx="33" cy="34"/>
              </a:xfrm>
              <a:custGeom>
                <a:avLst/>
                <a:gdLst>
                  <a:gd name="T0" fmla="*/ 17 w 33"/>
                  <a:gd name="T1" fmla="*/ 34 h 34"/>
                  <a:gd name="T2" fmla="*/ 0 w 33"/>
                  <a:gd name="T3" fmla="*/ 18 h 34"/>
                  <a:gd name="T4" fmla="*/ 17 w 33"/>
                  <a:gd name="T5" fmla="*/ 0 h 34"/>
                  <a:gd name="T6" fmla="*/ 33 w 33"/>
                  <a:gd name="T7" fmla="*/ 18 h 34"/>
                  <a:gd name="T8" fmla="*/ 17 w 33"/>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4">
                    <a:moveTo>
                      <a:pt x="17" y="34"/>
                    </a:moveTo>
                    <a:lnTo>
                      <a:pt x="0" y="18"/>
                    </a:lnTo>
                    <a:lnTo>
                      <a:pt x="17" y="0"/>
                    </a:lnTo>
                    <a:lnTo>
                      <a:pt x="33" y="18"/>
                    </a:lnTo>
                    <a:lnTo>
                      <a:pt x="17"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3" name="Freeform 956"/>
              <p:cNvSpPr>
                <a:spLocks noEditPoints="1"/>
              </p:cNvSpPr>
              <p:nvPr/>
            </p:nvSpPr>
            <p:spPr bwMode="auto">
              <a:xfrm>
                <a:off x="1797" y="3218"/>
                <a:ext cx="40" cy="36"/>
              </a:xfrm>
              <a:custGeom>
                <a:avLst/>
                <a:gdLst>
                  <a:gd name="T0" fmla="*/ 22 w 40"/>
                  <a:gd name="T1" fmla="*/ 36 h 36"/>
                  <a:gd name="T2" fmla="*/ 18 w 40"/>
                  <a:gd name="T3" fmla="*/ 36 h 36"/>
                  <a:gd name="T4" fmla="*/ 5 w 40"/>
                  <a:gd name="T5" fmla="*/ 18 h 36"/>
                  <a:gd name="T6" fmla="*/ 0 w 40"/>
                  <a:gd name="T7" fmla="*/ 18 h 36"/>
                  <a:gd name="T8" fmla="*/ 5 w 40"/>
                  <a:gd name="T9" fmla="*/ 16 h 36"/>
                  <a:gd name="T10" fmla="*/ 18 w 40"/>
                  <a:gd name="T11" fmla="*/ 0 h 36"/>
                  <a:gd name="T12" fmla="*/ 22 w 40"/>
                  <a:gd name="T13" fmla="*/ 0 h 36"/>
                  <a:gd name="T14" fmla="*/ 40 w 40"/>
                  <a:gd name="T15" fmla="*/ 16 h 36"/>
                  <a:gd name="T16" fmla="*/ 40 w 40"/>
                  <a:gd name="T17" fmla="*/ 18 h 36"/>
                  <a:gd name="T18" fmla="*/ 22 w 40"/>
                  <a:gd name="T19" fmla="*/ 36 h 36"/>
                  <a:gd name="T20" fmla="*/ 38 w 40"/>
                  <a:gd name="T21" fmla="*/ 16 h 36"/>
                  <a:gd name="T22" fmla="*/ 38 w 40"/>
                  <a:gd name="T23" fmla="*/ 18 h 36"/>
                  <a:gd name="T24" fmla="*/ 18 w 40"/>
                  <a:gd name="T25" fmla="*/ 5 h 36"/>
                  <a:gd name="T26" fmla="*/ 22 w 40"/>
                  <a:gd name="T27" fmla="*/ 5 h 36"/>
                  <a:gd name="T28" fmla="*/ 5 w 40"/>
                  <a:gd name="T29" fmla="*/ 18 h 36"/>
                  <a:gd name="T30" fmla="*/ 5 w 40"/>
                  <a:gd name="T31" fmla="*/ 16 h 36"/>
                  <a:gd name="T32" fmla="*/ 22 w 40"/>
                  <a:gd name="T33" fmla="*/ 34 h 36"/>
                  <a:gd name="T34" fmla="*/ 18 w 40"/>
                  <a:gd name="T35" fmla="*/ 34 h 36"/>
                  <a:gd name="T36" fmla="*/ 38 w 40"/>
                  <a:gd name="T37" fmla="*/ 16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6">
                    <a:moveTo>
                      <a:pt x="22" y="36"/>
                    </a:moveTo>
                    <a:lnTo>
                      <a:pt x="18" y="36"/>
                    </a:lnTo>
                    <a:lnTo>
                      <a:pt x="5" y="18"/>
                    </a:lnTo>
                    <a:lnTo>
                      <a:pt x="0" y="18"/>
                    </a:lnTo>
                    <a:lnTo>
                      <a:pt x="5" y="16"/>
                    </a:lnTo>
                    <a:lnTo>
                      <a:pt x="18" y="0"/>
                    </a:lnTo>
                    <a:lnTo>
                      <a:pt x="22" y="0"/>
                    </a:lnTo>
                    <a:lnTo>
                      <a:pt x="40" y="16"/>
                    </a:lnTo>
                    <a:lnTo>
                      <a:pt x="40" y="18"/>
                    </a:lnTo>
                    <a:lnTo>
                      <a:pt x="22" y="36"/>
                    </a:lnTo>
                    <a:close/>
                    <a:moveTo>
                      <a:pt x="38" y="16"/>
                    </a:moveTo>
                    <a:lnTo>
                      <a:pt x="38" y="18"/>
                    </a:lnTo>
                    <a:lnTo>
                      <a:pt x="18" y="5"/>
                    </a:lnTo>
                    <a:lnTo>
                      <a:pt x="22" y="5"/>
                    </a:lnTo>
                    <a:lnTo>
                      <a:pt x="5" y="18"/>
                    </a:lnTo>
                    <a:lnTo>
                      <a:pt x="5" y="16"/>
                    </a:lnTo>
                    <a:lnTo>
                      <a:pt x="22" y="34"/>
                    </a:lnTo>
                    <a:lnTo>
                      <a:pt x="18" y="34"/>
                    </a:lnTo>
                    <a:lnTo>
                      <a:pt x="38"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4" name="Freeform 957"/>
              <p:cNvSpPr>
                <a:spLocks/>
              </p:cNvSpPr>
              <p:nvPr/>
            </p:nvSpPr>
            <p:spPr bwMode="auto">
              <a:xfrm>
                <a:off x="1815" y="3252"/>
                <a:ext cx="4" cy="4"/>
              </a:xfrm>
              <a:custGeom>
                <a:avLst/>
                <a:gdLst>
                  <a:gd name="T0" fmla="*/ 0 w 4"/>
                  <a:gd name="T1" fmla="*/ 4 h 4"/>
                  <a:gd name="T2" fmla="*/ 0 w 4"/>
                  <a:gd name="T3" fmla="*/ 4 h 4"/>
                  <a:gd name="T4" fmla="*/ 4 w 4"/>
                  <a:gd name="T5" fmla="*/ 4 h 4"/>
                  <a:gd name="T6" fmla="*/ 4 w 4"/>
                  <a:gd name="T7" fmla="*/ 0 h 4"/>
                  <a:gd name="T8" fmla="*/ 0 w 4"/>
                  <a:gd name="T9" fmla="*/ 0 h 4"/>
                  <a:gd name="T10" fmla="*/ 0 w 4"/>
                  <a:gd name="T11" fmla="*/ 4 h 4"/>
                  <a:gd name="T12" fmla="*/ 0 w 4"/>
                  <a:gd name="T13" fmla="*/ 4 h 4"/>
                  <a:gd name="T14" fmla="*/ 0 w 4"/>
                  <a:gd name="T15" fmla="*/ 4 h 4"/>
                  <a:gd name="T16" fmla="*/ 0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0" y="4"/>
                    </a:moveTo>
                    <a:lnTo>
                      <a:pt x="0" y="4"/>
                    </a:lnTo>
                    <a:lnTo>
                      <a:pt x="4" y="4"/>
                    </a:lnTo>
                    <a:lnTo>
                      <a:pt x="4"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5" name="Freeform 958"/>
              <p:cNvSpPr>
                <a:spLocks/>
              </p:cNvSpPr>
              <p:nvPr/>
            </p:nvSpPr>
            <p:spPr bwMode="auto">
              <a:xfrm>
                <a:off x="1799" y="3234"/>
                <a:ext cx="18" cy="22"/>
              </a:xfrm>
              <a:custGeom>
                <a:avLst/>
                <a:gdLst>
                  <a:gd name="T0" fmla="*/ 3 w 18"/>
                  <a:gd name="T1" fmla="*/ 0 h 22"/>
                  <a:gd name="T2" fmla="*/ 0 w 18"/>
                  <a:gd name="T3" fmla="*/ 4 h 22"/>
                  <a:gd name="T4" fmla="*/ 16 w 18"/>
                  <a:gd name="T5" fmla="*/ 22 h 22"/>
                  <a:gd name="T6" fmla="*/ 18 w 18"/>
                  <a:gd name="T7" fmla="*/ 20 h 22"/>
                  <a:gd name="T8" fmla="*/ 5 w 18"/>
                  <a:gd name="T9" fmla="*/ 2 h 22"/>
                  <a:gd name="T10" fmla="*/ 3 w 18"/>
                  <a:gd name="T11" fmla="*/ 0 h 22"/>
                  <a:gd name="T12" fmla="*/ 5 w 18"/>
                  <a:gd name="T13" fmla="*/ 2 h 22"/>
                  <a:gd name="T14" fmla="*/ 3 w 18"/>
                  <a:gd name="T15" fmla="*/ 0 h 22"/>
                  <a:gd name="T16" fmla="*/ 3 w 18"/>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3" y="0"/>
                    </a:moveTo>
                    <a:lnTo>
                      <a:pt x="0" y="4"/>
                    </a:lnTo>
                    <a:lnTo>
                      <a:pt x="16" y="22"/>
                    </a:lnTo>
                    <a:lnTo>
                      <a:pt x="18" y="20"/>
                    </a:lnTo>
                    <a:lnTo>
                      <a:pt x="5" y="2"/>
                    </a:lnTo>
                    <a:lnTo>
                      <a:pt x="3" y="0"/>
                    </a:lnTo>
                    <a:lnTo>
                      <a:pt x="5"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6" name="Freeform 959"/>
              <p:cNvSpPr>
                <a:spLocks/>
              </p:cNvSpPr>
              <p:nvPr/>
            </p:nvSpPr>
            <p:spPr bwMode="auto">
              <a:xfrm>
                <a:off x="1797" y="3234"/>
                <a:ext cx="5" cy="4"/>
              </a:xfrm>
              <a:custGeom>
                <a:avLst/>
                <a:gdLst>
                  <a:gd name="T0" fmla="*/ 0 w 5"/>
                  <a:gd name="T1" fmla="*/ 2 h 4"/>
                  <a:gd name="T2" fmla="*/ 0 w 5"/>
                  <a:gd name="T3" fmla="*/ 4 h 4"/>
                  <a:gd name="T4" fmla="*/ 5 w 5"/>
                  <a:gd name="T5" fmla="*/ 4 h 4"/>
                  <a:gd name="T6" fmla="*/ 5 w 5"/>
                  <a:gd name="T7" fmla="*/ 0 h 4"/>
                  <a:gd name="T8" fmla="*/ 0 w 5"/>
                  <a:gd name="T9" fmla="*/ 0 h 4"/>
                  <a:gd name="T10" fmla="*/ 0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2"/>
                    </a:moveTo>
                    <a:lnTo>
                      <a:pt x="0" y="4"/>
                    </a:lnTo>
                    <a:lnTo>
                      <a:pt x="5" y="4"/>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7" name="Freeform 960"/>
              <p:cNvSpPr>
                <a:spLocks/>
              </p:cNvSpPr>
              <p:nvPr/>
            </p:nvSpPr>
            <p:spPr bwMode="auto">
              <a:xfrm>
                <a:off x="1797" y="3232"/>
                <a:ext cx="5" cy="6"/>
              </a:xfrm>
              <a:custGeom>
                <a:avLst/>
                <a:gdLst>
                  <a:gd name="T0" fmla="*/ 5 w 5"/>
                  <a:gd name="T1" fmla="*/ 2 h 6"/>
                  <a:gd name="T2" fmla="*/ 2 w 5"/>
                  <a:gd name="T3" fmla="*/ 0 h 6"/>
                  <a:gd name="T4" fmla="*/ 0 w 5"/>
                  <a:gd name="T5" fmla="*/ 4 h 6"/>
                  <a:gd name="T6" fmla="*/ 2 w 5"/>
                  <a:gd name="T7" fmla="*/ 6 h 6"/>
                  <a:gd name="T8" fmla="*/ 5 w 5"/>
                  <a:gd name="T9" fmla="*/ 2 h 6"/>
                  <a:gd name="T10" fmla="*/ 5 w 5"/>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6">
                    <a:moveTo>
                      <a:pt x="5" y="2"/>
                    </a:moveTo>
                    <a:lnTo>
                      <a:pt x="2" y="0"/>
                    </a:lnTo>
                    <a:lnTo>
                      <a:pt x="0" y="4"/>
                    </a:lnTo>
                    <a:lnTo>
                      <a:pt x="2" y="6"/>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8" name="Freeform 961"/>
              <p:cNvSpPr>
                <a:spLocks/>
              </p:cNvSpPr>
              <p:nvPr/>
            </p:nvSpPr>
            <p:spPr bwMode="auto">
              <a:xfrm>
                <a:off x="1799" y="3216"/>
                <a:ext cx="18" cy="18"/>
              </a:xfrm>
              <a:custGeom>
                <a:avLst/>
                <a:gdLst>
                  <a:gd name="T0" fmla="*/ 16 w 18"/>
                  <a:gd name="T1" fmla="*/ 0 h 18"/>
                  <a:gd name="T2" fmla="*/ 16 w 18"/>
                  <a:gd name="T3" fmla="*/ 0 h 18"/>
                  <a:gd name="T4" fmla="*/ 0 w 18"/>
                  <a:gd name="T5" fmla="*/ 16 h 18"/>
                  <a:gd name="T6" fmla="*/ 3 w 18"/>
                  <a:gd name="T7" fmla="*/ 18 h 18"/>
                  <a:gd name="T8" fmla="*/ 18 w 18"/>
                  <a:gd name="T9" fmla="*/ 5 h 18"/>
                  <a:gd name="T10" fmla="*/ 16 w 1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16" y="0"/>
                    </a:moveTo>
                    <a:lnTo>
                      <a:pt x="16" y="0"/>
                    </a:lnTo>
                    <a:lnTo>
                      <a:pt x="0" y="16"/>
                    </a:lnTo>
                    <a:lnTo>
                      <a:pt x="3" y="18"/>
                    </a:lnTo>
                    <a:lnTo>
                      <a:pt x="18" y="5"/>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39" name="Freeform 962"/>
              <p:cNvSpPr>
                <a:spLocks/>
              </p:cNvSpPr>
              <p:nvPr/>
            </p:nvSpPr>
            <p:spPr bwMode="auto">
              <a:xfrm>
                <a:off x="1815" y="3216"/>
                <a:ext cx="7" cy="5"/>
              </a:xfrm>
              <a:custGeom>
                <a:avLst/>
                <a:gdLst>
                  <a:gd name="T0" fmla="*/ 7 w 7"/>
                  <a:gd name="T1" fmla="*/ 0 h 5"/>
                  <a:gd name="T2" fmla="*/ 4 w 7"/>
                  <a:gd name="T3" fmla="*/ 0 h 5"/>
                  <a:gd name="T4" fmla="*/ 0 w 7"/>
                  <a:gd name="T5" fmla="*/ 0 h 5"/>
                  <a:gd name="T6" fmla="*/ 0 w 7"/>
                  <a:gd name="T7" fmla="*/ 5 h 5"/>
                  <a:gd name="T8" fmla="*/ 4 w 7"/>
                  <a:gd name="T9" fmla="*/ 5 h 5"/>
                  <a:gd name="T10" fmla="*/ 7 w 7"/>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
                    <a:moveTo>
                      <a:pt x="7" y="0"/>
                    </a:moveTo>
                    <a:lnTo>
                      <a:pt x="4" y="0"/>
                    </a:lnTo>
                    <a:lnTo>
                      <a:pt x="0" y="0"/>
                    </a:lnTo>
                    <a:lnTo>
                      <a:pt x="0" y="5"/>
                    </a:lnTo>
                    <a:lnTo>
                      <a:pt x="4" y="5"/>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0" name="Freeform 963"/>
              <p:cNvSpPr>
                <a:spLocks/>
              </p:cNvSpPr>
              <p:nvPr/>
            </p:nvSpPr>
            <p:spPr bwMode="auto">
              <a:xfrm>
                <a:off x="1819" y="3216"/>
                <a:ext cx="20" cy="18"/>
              </a:xfrm>
              <a:custGeom>
                <a:avLst/>
                <a:gdLst>
                  <a:gd name="T0" fmla="*/ 20 w 20"/>
                  <a:gd name="T1" fmla="*/ 18 h 18"/>
                  <a:gd name="T2" fmla="*/ 20 w 20"/>
                  <a:gd name="T3" fmla="*/ 16 h 18"/>
                  <a:gd name="T4" fmla="*/ 3 w 20"/>
                  <a:gd name="T5" fmla="*/ 0 h 18"/>
                  <a:gd name="T6" fmla="*/ 0 w 20"/>
                  <a:gd name="T7" fmla="*/ 5 h 18"/>
                  <a:gd name="T8" fmla="*/ 18 w 20"/>
                  <a:gd name="T9" fmla="*/ 18 h 18"/>
                  <a:gd name="T10" fmla="*/ 20 w 20"/>
                  <a:gd name="T11" fmla="*/ 18 h 18"/>
                  <a:gd name="T12" fmla="*/ 20 w 20"/>
                  <a:gd name="T13" fmla="*/ 18 h 18"/>
                  <a:gd name="T14" fmla="*/ 20 w 20"/>
                  <a:gd name="T15" fmla="*/ 16 h 18"/>
                  <a:gd name="T16" fmla="*/ 20 w 20"/>
                  <a:gd name="T17" fmla="*/ 16 h 18"/>
                  <a:gd name="T18" fmla="*/ 20 w 20"/>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18"/>
                    </a:moveTo>
                    <a:lnTo>
                      <a:pt x="20" y="16"/>
                    </a:lnTo>
                    <a:lnTo>
                      <a:pt x="3" y="0"/>
                    </a:lnTo>
                    <a:lnTo>
                      <a:pt x="0" y="5"/>
                    </a:lnTo>
                    <a:lnTo>
                      <a:pt x="18" y="18"/>
                    </a:lnTo>
                    <a:lnTo>
                      <a:pt x="20" y="18"/>
                    </a:lnTo>
                    <a:lnTo>
                      <a:pt x="20" y="16"/>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1" name="Freeform 964"/>
              <p:cNvSpPr>
                <a:spLocks/>
              </p:cNvSpPr>
              <p:nvPr/>
            </p:nvSpPr>
            <p:spPr bwMode="auto">
              <a:xfrm>
                <a:off x="1835" y="3234"/>
                <a:ext cx="4" cy="4"/>
              </a:xfrm>
              <a:custGeom>
                <a:avLst/>
                <a:gdLst>
                  <a:gd name="T0" fmla="*/ 4 w 4"/>
                  <a:gd name="T1" fmla="*/ 4 h 4"/>
                  <a:gd name="T2" fmla="*/ 4 w 4"/>
                  <a:gd name="T3" fmla="*/ 2 h 4"/>
                  <a:gd name="T4" fmla="*/ 4 w 4"/>
                  <a:gd name="T5" fmla="*/ 0 h 4"/>
                  <a:gd name="T6" fmla="*/ 0 w 4"/>
                  <a:gd name="T7" fmla="*/ 0 h 4"/>
                  <a:gd name="T8" fmla="*/ 0 w 4"/>
                  <a:gd name="T9" fmla="*/ 2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4" y="2"/>
                    </a:lnTo>
                    <a:lnTo>
                      <a:pt x="4" y="0"/>
                    </a:lnTo>
                    <a:lnTo>
                      <a:pt x="0" y="0"/>
                    </a:lnTo>
                    <a:lnTo>
                      <a:pt x="0" y="2"/>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2" name="Freeform 965"/>
              <p:cNvSpPr>
                <a:spLocks/>
              </p:cNvSpPr>
              <p:nvPr/>
            </p:nvSpPr>
            <p:spPr bwMode="auto">
              <a:xfrm>
                <a:off x="1837" y="323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3" name="Freeform 966"/>
              <p:cNvSpPr>
                <a:spLocks/>
              </p:cNvSpPr>
              <p:nvPr/>
            </p:nvSpPr>
            <p:spPr bwMode="auto">
              <a:xfrm>
                <a:off x="1817" y="3236"/>
                <a:ext cx="22" cy="20"/>
              </a:xfrm>
              <a:custGeom>
                <a:avLst/>
                <a:gdLst>
                  <a:gd name="T0" fmla="*/ 2 w 22"/>
                  <a:gd name="T1" fmla="*/ 20 h 20"/>
                  <a:gd name="T2" fmla="*/ 5 w 22"/>
                  <a:gd name="T3" fmla="*/ 20 h 20"/>
                  <a:gd name="T4" fmla="*/ 22 w 22"/>
                  <a:gd name="T5" fmla="*/ 2 h 20"/>
                  <a:gd name="T6" fmla="*/ 20 w 22"/>
                  <a:gd name="T7" fmla="*/ 0 h 20"/>
                  <a:gd name="T8" fmla="*/ 0 w 22"/>
                  <a:gd name="T9" fmla="*/ 18 h 20"/>
                  <a:gd name="T10" fmla="*/ 2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20"/>
                    </a:moveTo>
                    <a:lnTo>
                      <a:pt x="5" y="20"/>
                    </a:lnTo>
                    <a:lnTo>
                      <a:pt x="22" y="2"/>
                    </a:lnTo>
                    <a:lnTo>
                      <a:pt x="20"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4" name="Freeform 967"/>
              <p:cNvSpPr>
                <a:spLocks/>
              </p:cNvSpPr>
              <p:nvPr/>
            </p:nvSpPr>
            <p:spPr bwMode="auto">
              <a:xfrm>
                <a:off x="1833" y="3234"/>
                <a:ext cx="2" cy="6"/>
              </a:xfrm>
              <a:custGeom>
                <a:avLst/>
                <a:gdLst>
                  <a:gd name="T0" fmla="*/ 0 w 2"/>
                  <a:gd name="T1" fmla="*/ 4 h 6"/>
                  <a:gd name="T2" fmla="*/ 2 w 2"/>
                  <a:gd name="T3" fmla="*/ 2 h 6"/>
                  <a:gd name="T4" fmla="*/ 2 w 2"/>
                  <a:gd name="T5" fmla="*/ 0 h 6"/>
                  <a:gd name="T6" fmla="*/ 0 w 2"/>
                  <a:gd name="T7" fmla="*/ 0 h 6"/>
                  <a:gd name="T8" fmla="*/ 0 w 2"/>
                  <a:gd name="T9" fmla="*/ 2 h 6"/>
                  <a:gd name="T10" fmla="*/ 0 w 2"/>
                  <a:gd name="T11" fmla="*/ 4 h 6"/>
                  <a:gd name="T12" fmla="*/ 0 w 2"/>
                  <a:gd name="T13" fmla="*/ 4 h 6"/>
                  <a:gd name="T14" fmla="*/ 2 w 2"/>
                  <a:gd name="T15" fmla="*/ 6 h 6"/>
                  <a:gd name="T16" fmla="*/ 2 w 2"/>
                  <a:gd name="T17" fmla="*/ 2 h 6"/>
                  <a:gd name="T18" fmla="*/ 0 w 2"/>
                  <a:gd name="T19" fmla="*/ 4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6">
                    <a:moveTo>
                      <a:pt x="0" y="4"/>
                    </a:moveTo>
                    <a:lnTo>
                      <a:pt x="2" y="2"/>
                    </a:lnTo>
                    <a:lnTo>
                      <a:pt x="2" y="0"/>
                    </a:lnTo>
                    <a:lnTo>
                      <a:pt x="0" y="0"/>
                    </a:lnTo>
                    <a:lnTo>
                      <a:pt x="0" y="2"/>
                    </a:lnTo>
                    <a:lnTo>
                      <a:pt x="0" y="4"/>
                    </a:lnTo>
                    <a:lnTo>
                      <a:pt x="2" y="6"/>
                    </a:lnTo>
                    <a:lnTo>
                      <a:pt x="2"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5" name="Freeform 968"/>
              <p:cNvSpPr>
                <a:spLocks/>
              </p:cNvSpPr>
              <p:nvPr/>
            </p:nvSpPr>
            <p:spPr bwMode="auto">
              <a:xfrm>
                <a:off x="1815" y="3221"/>
                <a:ext cx="20" cy="17"/>
              </a:xfrm>
              <a:custGeom>
                <a:avLst/>
                <a:gdLst>
                  <a:gd name="T0" fmla="*/ 0 w 20"/>
                  <a:gd name="T1" fmla="*/ 0 h 17"/>
                  <a:gd name="T2" fmla="*/ 0 w 20"/>
                  <a:gd name="T3" fmla="*/ 2 h 17"/>
                  <a:gd name="T4" fmla="*/ 18 w 20"/>
                  <a:gd name="T5" fmla="*/ 17 h 17"/>
                  <a:gd name="T6" fmla="*/ 20 w 20"/>
                  <a:gd name="T7" fmla="*/ 15 h 17"/>
                  <a:gd name="T8" fmla="*/ 2 w 20"/>
                  <a:gd name="T9" fmla="*/ 0 h 17"/>
                  <a:gd name="T10" fmla="*/ 0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0" y="0"/>
                    </a:moveTo>
                    <a:lnTo>
                      <a:pt x="0" y="2"/>
                    </a:lnTo>
                    <a:lnTo>
                      <a:pt x="18" y="17"/>
                    </a:lnTo>
                    <a:lnTo>
                      <a:pt x="20" y="15"/>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6" name="Freeform 969"/>
              <p:cNvSpPr>
                <a:spLocks/>
              </p:cNvSpPr>
              <p:nvPr/>
            </p:nvSpPr>
            <p:spPr bwMode="auto">
              <a:xfrm>
                <a:off x="1815" y="3221"/>
                <a:ext cx="7" cy="2"/>
              </a:xfrm>
              <a:custGeom>
                <a:avLst/>
                <a:gdLst>
                  <a:gd name="T0" fmla="*/ 7 w 7"/>
                  <a:gd name="T1" fmla="*/ 2 h 2"/>
                  <a:gd name="T2" fmla="*/ 4 w 7"/>
                  <a:gd name="T3" fmla="*/ 0 h 2"/>
                  <a:gd name="T4" fmla="*/ 0 w 7"/>
                  <a:gd name="T5" fmla="*/ 0 h 2"/>
                  <a:gd name="T6" fmla="*/ 0 w 7"/>
                  <a:gd name="T7" fmla="*/ 2 h 2"/>
                  <a:gd name="T8" fmla="*/ 4 w 7"/>
                  <a:gd name="T9" fmla="*/ 2 h 2"/>
                  <a:gd name="T10" fmla="*/ 7 w 7"/>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2"/>
                    </a:moveTo>
                    <a:lnTo>
                      <a:pt x="4" y="0"/>
                    </a:lnTo>
                    <a:lnTo>
                      <a:pt x="0" y="0"/>
                    </a:lnTo>
                    <a:lnTo>
                      <a:pt x="0" y="2"/>
                    </a:lnTo>
                    <a:lnTo>
                      <a:pt x="4" y="2"/>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7" name="Freeform 970"/>
              <p:cNvSpPr>
                <a:spLocks/>
              </p:cNvSpPr>
              <p:nvPr/>
            </p:nvSpPr>
            <p:spPr bwMode="auto">
              <a:xfrm>
                <a:off x="1799" y="3221"/>
                <a:ext cx="23" cy="19"/>
              </a:xfrm>
              <a:custGeom>
                <a:avLst/>
                <a:gdLst>
                  <a:gd name="T0" fmla="*/ 0 w 23"/>
                  <a:gd name="T1" fmla="*/ 15 h 19"/>
                  <a:gd name="T2" fmla="*/ 3 w 23"/>
                  <a:gd name="T3" fmla="*/ 17 h 19"/>
                  <a:gd name="T4" fmla="*/ 23 w 23"/>
                  <a:gd name="T5" fmla="*/ 2 h 19"/>
                  <a:gd name="T6" fmla="*/ 20 w 23"/>
                  <a:gd name="T7" fmla="*/ 0 h 19"/>
                  <a:gd name="T8" fmla="*/ 0 w 23"/>
                  <a:gd name="T9" fmla="*/ 15 h 19"/>
                  <a:gd name="T10" fmla="*/ 0 w 23"/>
                  <a:gd name="T11" fmla="*/ 15 h 19"/>
                  <a:gd name="T12" fmla="*/ 0 w 23"/>
                  <a:gd name="T13" fmla="*/ 15 h 19"/>
                  <a:gd name="T14" fmla="*/ 0 w 23"/>
                  <a:gd name="T15" fmla="*/ 19 h 19"/>
                  <a:gd name="T16" fmla="*/ 3 w 23"/>
                  <a:gd name="T17" fmla="*/ 17 h 19"/>
                  <a:gd name="T18" fmla="*/ 0 w 23"/>
                  <a:gd name="T19" fmla="*/ 15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19">
                    <a:moveTo>
                      <a:pt x="0" y="15"/>
                    </a:moveTo>
                    <a:lnTo>
                      <a:pt x="3" y="17"/>
                    </a:lnTo>
                    <a:lnTo>
                      <a:pt x="23" y="2"/>
                    </a:lnTo>
                    <a:lnTo>
                      <a:pt x="20" y="0"/>
                    </a:lnTo>
                    <a:lnTo>
                      <a:pt x="0" y="15"/>
                    </a:lnTo>
                    <a:lnTo>
                      <a:pt x="0" y="19"/>
                    </a:lnTo>
                    <a:lnTo>
                      <a:pt x="3" y="17"/>
                    </a:lnTo>
                    <a:lnTo>
                      <a:pt x="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8" name="Freeform 971"/>
              <p:cNvSpPr>
                <a:spLocks/>
              </p:cNvSpPr>
              <p:nvPr/>
            </p:nvSpPr>
            <p:spPr bwMode="auto">
              <a:xfrm>
                <a:off x="1799" y="3232"/>
                <a:ext cx="5" cy="4"/>
              </a:xfrm>
              <a:custGeom>
                <a:avLst/>
                <a:gdLst>
                  <a:gd name="T0" fmla="*/ 3 w 5"/>
                  <a:gd name="T1" fmla="*/ 0 h 4"/>
                  <a:gd name="T2" fmla="*/ 0 w 5"/>
                  <a:gd name="T3" fmla="*/ 2 h 4"/>
                  <a:gd name="T4" fmla="*/ 0 w 5"/>
                  <a:gd name="T5" fmla="*/ 4 h 4"/>
                  <a:gd name="T6" fmla="*/ 5 w 5"/>
                  <a:gd name="T7" fmla="*/ 4 h 4"/>
                  <a:gd name="T8" fmla="*/ 5 w 5"/>
                  <a:gd name="T9" fmla="*/ 2 h 4"/>
                  <a:gd name="T10" fmla="*/ 3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3" y="0"/>
                    </a:moveTo>
                    <a:lnTo>
                      <a:pt x="0" y="2"/>
                    </a:lnTo>
                    <a:lnTo>
                      <a:pt x="0" y="4"/>
                    </a:lnTo>
                    <a:lnTo>
                      <a:pt x="5" y="4"/>
                    </a:lnTo>
                    <a:lnTo>
                      <a:pt x="5"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49" name="Freeform 972"/>
              <p:cNvSpPr>
                <a:spLocks/>
              </p:cNvSpPr>
              <p:nvPr/>
            </p:nvSpPr>
            <p:spPr bwMode="auto">
              <a:xfrm>
                <a:off x="1799" y="3232"/>
                <a:ext cx="23" cy="20"/>
              </a:xfrm>
              <a:custGeom>
                <a:avLst/>
                <a:gdLst>
                  <a:gd name="T0" fmla="*/ 20 w 23"/>
                  <a:gd name="T1" fmla="*/ 20 h 20"/>
                  <a:gd name="T2" fmla="*/ 23 w 23"/>
                  <a:gd name="T3" fmla="*/ 17 h 20"/>
                  <a:gd name="T4" fmla="*/ 3 w 23"/>
                  <a:gd name="T5" fmla="*/ 0 h 20"/>
                  <a:gd name="T6" fmla="*/ 0 w 23"/>
                  <a:gd name="T7" fmla="*/ 2 h 20"/>
                  <a:gd name="T8" fmla="*/ 18 w 23"/>
                  <a:gd name="T9" fmla="*/ 20 h 20"/>
                  <a:gd name="T10" fmla="*/ 20 w 23"/>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20" y="20"/>
                    </a:moveTo>
                    <a:lnTo>
                      <a:pt x="23" y="17"/>
                    </a:lnTo>
                    <a:lnTo>
                      <a:pt x="3" y="0"/>
                    </a:lnTo>
                    <a:lnTo>
                      <a:pt x="0" y="2"/>
                    </a:lnTo>
                    <a:lnTo>
                      <a:pt x="18" y="20"/>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0" name="Freeform 973"/>
              <p:cNvSpPr>
                <a:spLocks/>
              </p:cNvSpPr>
              <p:nvPr/>
            </p:nvSpPr>
            <p:spPr bwMode="auto">
              <a:xfrm>
                <a:off x="1815" y="3249"/>
                <a:ext cx="4" cy="3"/>
              </a:xfrm>
              <a:custGeom>
                <a:avLst/>
                <a:gdLst>
                  <a:gd name="T0" fmla="*/ 0 w 4"/>
                  <a:gd name="T1" fmla="*/ 0 h 3"/>
                  <a:gd name="T2" fmla="*/ 0 w 4"/>
                  <a:gd name="T3" fmla="*/ 3 h 3"/>
                  <a:gd name="T4" fmla="*/ 4 w 4"/>
                  <a:gd name="T5" fmla="*/ 3 h 3"/>
                  <a:gd name="T6" fmla="*/ 4 w 4"/>
                  <a:gd name="T7" fmla="*/ 0 h 3"/>
                  <a:gd name="T8" fmla="*/ 0 w 4"/>
                  <a:gd name="T9" fmla="*/ 0 h 3"/>
                  <a:gd name="T10" fmla="*/ 0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0" y="0"/>
                    </a:moveTo>
                    <a:lnTo>
                      <a:pt x="0" y="3"/>
                    </a:lnTo>
                    <a:lnTo>
                      <a:pt x="4" y="3"/>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1" name="Freeform 974"/>
              <p:cNvSpPr>
                <a:spLocks/>
              </p:cNvSpPr>
              <p:nvPr/>
            </p:nvSpPr>
            <p:spPr bwMode="auto">
              <a:xfrm>
                <a:off x="1815" y="3232"/>
                <a:ext cx="20" cy="20"/>
              </a:xfrm>
              <a:custGeom>
                <a:avLst/>
                <a:gdLst>
                  <a:gd name="T0" fmla="*/ 20 w 20"/>
                  <a:gd name="T1" fmla="*/ 2 h 20"/>
                  <a:gd name="T2" fmla="*/ 18 w 20"/>
                  <a:gd name="T3" fmla="*/ 0 h 20"/>
                  <a:gd name="T4" fmla="*/ 0 w 20"/>
                  <a:gd name="T5" fmla="*/ 17 h 20"/>
                  <a:gd name="T6" fmla="*/ 2 w 20"/>
                  <a:gd name="T7" fmla="*/ 20 h 20"/>
                  <a:gd name="T8" fmla="*/ 20 w 20"/>
                  <a:gd name="T9" fmla="*/ 2 h 20"/>
                  <a:gd name="T10" fmla="*/ 20 w 20"/>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
                    </a:moveTo>
                    <a:lnTo>
                      <a:pt x="18" y="0"/>
                    </a:lnTo>
                    <a:lnTo>
                      <a:pt x="0" y="17"/>
                    </a:lnTo>
                    <a:lnTo>
                      <a:pt x="2" y="20"/>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2" name="Freeform 975"/>
              <p:cNvSpPr>
                <a:spLocks/>
              </p:cNvSpPr>
              <p:nvPr/>
            </p:nvSpPr>
            <p:spPr bwMode="auto">
              <a:xfrm>
                <a:off x="1802" y="3225"/>
                <a:ext cx="33" cy="33"/>
              </a:xfrm>
              <a:custGeom>
                <a:avLst/>
                <a:gdLst>
                  <a:gd name="T0" fmla="*/ 17 w 33"/>
                  <a:gd name="T1" fmla="*/ 33 h 33"/>
                  <a:gd name="T2" fmla="*/ 0 w 33"/>
                  <a:gd name="T3" fmla="*/ 15 h 33"/>
                  <a:gd name="T4" fmla="*/ 17 w 33"/>
                  <a:gd name="T5" fmla="*/ 0 h 33"/>
                  <a:gd name="T6" fmla="*/ 33 w 33"/>
                  <a:gd name="T7" fmla="*/ 15 h 33"/>
                  <a:gd name="T8" fmla="*/ 17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7" y="33"/>
                    </a:moveTo>
                    <a:lnTo>
                      <a:pt x="0" y="15"/>
                    </a:lnTo>
                    <a:lnTo>
                      <a:pt x="17" y="0"/>
                    </a:lnTo>
                    <a:lnTo>
                      <a:pt x="33" y="15"/>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3" name="Freeform 976"/>
              <p:cNvSpPr>
                <a:spLocks noEditPoints="1"/>
              </p:cNvSpPr>
              <p:nvPr/>
            </p:nvSpPr>
            <p:spPr bwMode="auto">
              <a:xfrm>
                <a:off x="1797" y="3223"/>
                <a:ext cx="40" cy="35"/>
              </a:xfrm>
              <a:custGeom>
                <a:avLst/>
                <a:gdLst>
                  <a:gd name="T0" fmla="*/ 22 w 40"/>
                  <a:gd name="T1" fmla="*/ 35 h 35"/>
                  <a:gd name="T2" fmla="*/ 18 w 40"/>
                  <a:gd name="T3" fmla="*/ 35 h 35"/>
                  <a:gd name="T4" fmla="*/ 5 w 40"/>
                  <a:gd name="T5" fmla="*/ 20 h 35"/>
                  <a:gd name="T6" fmla="*/ 0 w 40"/>
                  <a:gd name="T7" fmla="*/ 17 h 35"/>
                  <a:gd name="T8" fmla="*/ 5 w 40"/>
                  <a:gd name="T9" fmla="*/ 17 h 35"/>
                  <a:gd name="T10" fmla="*/ 18 w 40"/>
                  <a:gd name="T11" fmla="*/ 0 h 35"/>
                  <a:gd name="T12" fmla="*/ 22 w 40"/>
                  <a:gd name="T13" fmla="*/ 0 h 35"/>
                  <a:gd name="T14" fmla="*/ 40 w 40"/>
                  <a:gd name="T15" fmla="*/ 17 h 35"/>
                  <a:gd name="T16" fmla="*/ 40 w 40"/>
                  <a:gd name="T17" fmla="*/ 20 h 35"/>
                  <a:gd name="T18" fmla="*/ 22 w 40"/>
                  <a:gd name="T19" fmla="*/ 35 h 35"/>
                  <a:gd name="T20" fmla="*/ 38 w 40"/>
                  <a:gd name="T21" fmla="*/ 17 h 35"/>
                  <a:gd name="T22" fmla="*/ 38 w 40"/>
                  <a:gd name="T23" fmla="*/ 20 h 35"/>
                  <a:gd name="T24" fmla="*/ 18 w 40"/>
                  <a:gd name="T25" fmla="*/ 2 h 35"/>
                  <a:gd name="T26" fmla="*/ 22 w 40"/>
                  <a:gd name="T27" fmla="*/ 2 h 35"/>
                  <a:gd name="T28" fmla="*/ 5 w 40"/>
                  <a:gd name="T29" fmla="*/ 20 h 35"/>
                  <a:gd name="T30" fmla="*/ 5 w 40"/>
                  <a:gd name="T31" fmla="*/ 17 h 35"/>
                  <a:gd name="T32" fmla="*/ 22 w 40"/>
                  <a:gd name="T33" fmla="*/ 35 h 35"/>
                  <a:gd name="T34" fmla="*/ 18 w 40"/>
                  <a:gd name="T35" fmla="*/ 35 h 35"/>
                  <a:gd name="T36" fmla="*/ 38 w 40"/>
                  <a:gd name="T37" fmla="*/ 17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5">
                    <a:moveTo>
                      <a:pt x="22" y="35"/>
                    </a:moveTo>
                    <a:lnTo>
                      <a:pt x="18" y="35"/>
                    </a:lnTo>
                    <a:lnTo>
                      <a:pt x="5" y="20"/>
                    </a:lnTo>
                    <a:lnTo>
                      <a:pt x="0" y="17"/>
                    </a:lnTo>
                    <a:lnTo>
                      <a:pt x="5" y="17"/>
                    </a:lnTo>
                    <a:lnTo>
                      <a:pt x="18" y="0"/>
                    </a:lnTo>
                    <a:lnTo>
                      <a:pt x="22" y="0"/>
                    </a:lnTo>
                    <a:lnTo>
                      <a:pt x="40" y="17"/>
                    </a:lnTo>
                    <a:lnTo>
                      <a:pt x="40" y="20"/>
                    </a:lnTo>
                    <a:lnTo>
                      <a:pt x="22" y="35"/>
                    </a:lnTo>
                    <a:close/>
                    <a:moveTo>
                      <a:pt x="38" y="17"/>
                    </a:moveTo>
                    <a:lnTo>
                      <a:pt x="38" y="20"/>
                    </a:lnTo>
                    <a:lnTo>
                      <a:pt x="18" y="2"/>
                    </a:lnTo>
                    <a:lnTo>
                      <a:pt x="22" y="2"/>
                    </a:lnTo>
                    <a:lnTo>
                      <a:pt x="5" y="20"/>
                    </a:lnTo>
                    <a:lnTo>
                      <a:pt x="5" y="17"/>
                    </a:lnTo>
                    <a:lnTo>
                      <a:pt x="22" y="35"/>
                    </a:lnTo>
                    <a:lnTo>
                      <a:pt x="18" y="35"/>
                    </a:lnTo>
                    <a:lnTo>
                      <a:pt x="38"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4" name="Freeform 977"/>
              <p:cNvSpPr>
                <a:spLocks/>
              </p:cNvSpPr>
              <p:nvPr/>
            </p:nvSpPr>
            <p:spPr bwMode="auto">
              <a:xfrm>
                <a:off x="1815" y="3256"/>
                <a:ext cx="4" cy="4"/>
              </a:xfrm>
              <a:custGeom>
                <a:avLst/>
                <a:gdLst>
                  <a:gd name="T0" fmla="*/ 0 w 4"/>
                  <a:gd name="T1" fmla="*/ 2 h 4"/>
                  <a:gd name="T2" fmla="*/ 0 w 4"/>
                  <a:gd name="T3" fmla="*/ 4 h 4"/>
                  <a:gd name="T4" fmla="*/ 4 w 4"/>
                  <a:gd name="T5" fmla="*/ 4 h 4"/>
                  <a:gd name="T6" fmla="*/ 4 w 4"/>
                  <a:gd name="T7" fmla="*/ 0 h 4"/>
                  <a:gd name="T8" fmla="*/ 0 w 4"/>
                  <a:gd name="T9" fmla="*/ 0 h 4"/>
                  <a:gd name="T10" fmla="*/ 0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2"/>
                    </a:moveTo>
                    <a:lnTo>
                      <a:pt x="0" y="4"/>
                    </a:lnTo>
                    <a:lnTo>
                      <a:pt x="4" y="4"/>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5" name="Freeform 978"/>
              <p:cNvSpPr>
                <a:spLocks/>
              </p:cNvSpPr>
              <p:nvPr/>
            </p:nvSpPr>
            <p:spPr bwMode="auto">
              <a:xfrm>
                <a:off x="1799" y="3243"/>
                <a:ext cx="18" cy="15"/>
              </a:xfrm>
              <a:custGeom>
                <a:avLst/>
                <a:gdLst>
                  <a:gd name="T0" fmla="*/ 3 w 18"/>
                  <a:gd name="T1" fmla="*/ 0 h 15"/>
                  <a:gd name="T2" fmla="*/ 0 w 18"/>
                  <a:gd name="T3" fmla="*/ 2 h 15"/>
                  <a:gd name="T4" fmla="*/ 16 w 18"/>
                  <a:gd name="T5" fmla="*/ 15 h 15"/>
                  <a:gd name="T6" fmla="*/ 18 w 18"/>
                  <a:gd name="T7" fmla="*/ 13 h 15"/>
                  <a:gd name="T8" fmla="*/ 3 w 18"/>
                  <a:gd name="T9" fmla="*/ 0 h 15"/>
                  <a:gd name="T10" fmla="*/ 3 w 18"/>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5">
                    <a:moveTo>
                      <a:pt x="3" y="0"/>
                    </a:moveTo>
                    <a:lnTo>
                      <a:pt x="0" y="2"/>
                    </a:lnTo>
                    <a:lnTo>
                      <a:pt x="16" y="15"/>
                    </a:lnTo>
                    <a:lnTo>
                      <a:pt x="18" y="13"/>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6" name="Freeform 979"/>
              <p:cNvSpPr>
                <a:spLocks/>
              </p:cNvSpPr>
              <p:nvPr/>
            </p:nvSpPr>
            <p:spPr bwMode="auto">
              <a:xfrm>
                <a:off x="1797" y="3238"/>
                <a:ext cx="5" cy="7"/>
              </a:xfrm>
              <a:custGeom>
                <a:avLst/>
                <a:gdLst>
                  <a:gd name="T0" fmla="*/ 0 w 5"/>
                  <a:gd name="T1" fmla="*/ 0 h 7"/>
                  <a:gd name="T2" fmla="*/ 0 w 5"/>
                  <a:gd name="T3" fmla="*/ 2 h 7"/>
                  <a:gd name="T4" fmla="*/ 2 w 5"/>
                  <a:gd name="T5" fmla="*/ 7 h 7"/>
                  <a:gd name="T6" fmla="*/ 5 w 5"/>
                  <a:gd name="T7" fmla="*/ 5 h 7"/>
                  <a:gd name="T8" fmla="*/ 2 w 5"/>
                  <a:gd name="T9" fmla="*/ 0 h 7"/>
                  <a:gd name="T10" fmla="*/ 0 w 5"/>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7">
                    <a:moveTo>
                      <a:pt x="0" y="0"/>
                    </a:moveTo>
                    <a:lnTo>
                      <a:pt x="0" y="2"/>
                    </a:lnTo>
                    <a:lnTo>
                      <a:pt x="2" y="7"/>
                    </a:lnTo>
                    <a:lnTo>
                      <a:pt x="5" y="5"/>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7" name="Freeform 980"/>
              <p:cNvSpPr>
                <a:spLocks/>
              </p:cNvSpPr>
              <p:nvPr/>
            </p:nvSpPr>
            <p:spPr bwMode="auto">
              <a:xfrm>
                <a:off x="1797" y="3238"/>
                <a:ext cx="7" cy="5"/>
              </a:xfrm>
              <a:custGeom>
                <a:avLst/>
                <a:gdLst>
                  <a:gd name="T0" fmla="*/ 7 w 7"/>
                  <a:gd name="T1" fmla="*/ 2 h 5"/>
                  <a:gd name="T2" fmla="*/ 5 w 7"/>
                  <a:gd name="T3" fmla="*/ 0 h 5"/>
                  <a:gd name="T4" fmla="*/ 0 w 7"/>
                  <a:gd name="T5" fmla="*/ 0 h 5"/>
                  <a:gd name="T6" fmla="*/ 0 w 7"/>
                  <a:gd name="T7" fmla="*/ 5 h 5"/>
                  <a:gd name="T8" fmla="*/ 5 w 7"/>
                  <a:gd name="T9" fmla="*/ 5 h 5"/>
                  <a:gd name="T10" fmla="*/ 7 w 7"/>
                  <a:gd name="T11" fmla="*/ 2 h 5"/>
                  <a:gd name="T12" fmla="*/ 5 w 7"/>
                  <a:gd name="T13" fmla="*/ 5 h 5"/>
                  <a:gd name="T14" fmla="*/ 5 w 7"/>
                  <a:gd name="T15" fmla="*/ 5 h 5"/>
                  <a:gd name="T16" fmla="*/ 7 w 7"/>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5">
                    <a:moveTo>
                      <a:pt x="7" y="2"/>
                    </a:moveTo>
                    <a:lnTo>
                      <a:pt x="5" y="0"/>
                    </a:lnTo>
                    <a:lnTo>
                      <a:pt x="0" y="0"/>
                    </a:lnTo>
                    <a:lnTo>
                      <a:pt x="0" y="5"/>
                    </a:lnTo>
                    <a:lnTo>
                      <a:pt x="5" y="5"/>
                    </a:lnTo>
                    <a:lnTo>
                      <a:pt x="7" y="2"/>
                    </a:lnTo>
                    <a:lnTo>
                      <a:pt x="5" y="5"/>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8" name="Freeform 981"/>
              <p:cNvSpPr>
                <a:spLocks/>
              </p:cNvSpPr>
              <p:nvPr/>
            </p:nvSpPr>
            <p:spPr bwMode="auto">
              <a:xfrm>
                <a:off x="1799" y="3221"/>
                <a:ext cx="18" cy="19"/>
              </a:xfrm>
              <a:custGeom>
                <a:avLst/>
                <a:gdLst>
                  <a:gd name="T0" fmla="*/ 16 w 18"/>
                  <a:gd name="T1" fmla="*/ 0 h 19"/>
                  <a:gd name="T2" fmla="*/ 16 w 18"/>
                  <a:gd name="T3" fmla="*/ 0 h 19"/>
                  <a:gd name="T4" fmla="*/ 0 w 18"/>
                  <a:gd name="T5" fmla="*/ 17 h 19"/>
                  <a:gd name="T6" fmla="*/ 5 w 18"/>
                  <a:gd name="T7" fmla="*/ 19 h 19"/>
                  <a:gd name="T8" fmla="*/ 18 w 18"/>
                  <a:gd name="T9" fmla="*/ 2 h 19"/>
                  <a:gd name="T10" fmla="*/ 16 w 18"/>
                  <a:gd name="T11" fmla="*/ 0 h 19"/>
                  <a:gd name="T12" fmla="*/ 16 w 18"/>
                  <a:gd name="T13" fmla="*/ 0 h 19"/>
                  <a:gd name="T14" fmla="*/ 16 w 18"/>
                  <a:gd name="T15" fmla="*/ 0 h 19"/>
                  <a:gd name="T16" fmla="*/ 16 w 18"/>
                  <a:gd name="T17" fmla="*/ 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9">
                    <a:moveTo>
                      <a:pt x="16" y="0"/>
                    </a:moveTo>
                    <a:lnTo>
                      <a:pt x="16" y="0"/>
                    </a:lnTo>
                    <a:lnTo>
                      <a:pt x="0" y="17"/>
                    </a:lnTo>
                    <a:lnTo>
                      <a:pt x="5" y="19"/>
                    </a:lnTo>
                    <a:lnTo>
                      <a:pt x="18" y="2"/>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59" name="Freeform 982"/>
              <p:cNvSpPr>
                <a:spLocks/>
              </p:cNvSpPr>
              <p:nvPr/>
            </p:nvSpPr>
            <p:spPr bwMode="auto">
              <a:xfrm>
                <a:off x="1815" y="3221"/>
                <a:ext cx="7" cy="2"/>
              </a:xfrm>
              <a:custGeom>
                <a:avLst/>
                <a:gdLst>
                  <a:gd name="T0" fmla="*/ 7 w 7"/>
                  <a:gd name="T1" fmla="*/ 0 h 2"/>
                  <a:gd name="T2" fmla="*/ 4 w 7"/>
                  <a:gd name="T3" fmla="*/ 0 h 2"/>
                  <a:gd name="T4" fmla="*/ 0 w 7"/>
                  <a:gd name="T5" fmla="*/ 0 h 2"/>
                  <a:gd name="T6" fmla="*/ 0 w 7"/>
                  <a:gd name="T7" fmla="*/ 2 h 2"/>
                  <a:gd name="T8" fmla="*/ 4 w 7"/>
                  <a:gd name="T9" fmla="*/ 2 h 2"/>
                  <a:gd name="T10" fmla="*/ 7 w 7"/>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0"/>
                    </a:moveTo>
                    <a:lnTo>
                      <a:pt x="4" y="0"/>
                    </a:lnTo>
                    <a:lnTo>
                      <a:pt x="0" y="0"/>
                    </a:lnTo>
                    <a:lnTo>
                      <a:pt x="0" y="2"/>
                    </a:lnTo>
                    <a:lnTo>
                      <a:pt x="4" y="2"/>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0" name="Freeform 983"/>
              <p:cNvSpPr>
                <a:spLocks/>
              </p:cNvSpPr>
              <p:nvPr/>
            </p:nvSpPr>
            <p:spPr bwMode="auto">
              <a:xfrm>
                <a:off x="1817" y="3221"/>
                <a:ext cx="22" cy="19"/>
              </a:xfrm>
              <a:custGeom>
                <a:avLst/>
                <a:gdLst>
                  <a:gd name="T0" fmla="*/ 22 w 22"/>
                  <a:gd name="T1" fmla="*/ 19 h 19"/>
                  <a:gd name="T2" fmla="*/ 22 w 22"/>
                  <a:gd name="T3" fmla="*/ 17 h 19"/>
                  <a:gd name="T4" fmla="*/ 5 w 22"/>
                  <a:gd name="T5" fmla="*/ 0 h 19"/>
                  <a:gd name="T6" fmla="*/ 0 w 22"/>
                  <a:gd name="T7" fmla="*/ 2 h 19"/>
                  <a:gd name="T8" fmla="*/ 20 w 22"/>
                  <a:gd name="T9" fmla="*/ 19 h 19"/>
                  <a:gd name="T10" fmla="*/ 22 w 22"/>
                  <a:gd name="T11" fmla="*/ 19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9">
                    <a:moveTo>
                      <a:pt x="22" y="19"/>
                    </a:moveTo>
                    <a:lnTo>
                      <a:pt x="22" y="17"/>
                    </a:lnTo>
                    <a:lnTo>
                      <a:pt x="5" y="0"/>
                    </a:lnTo>
                    <a:lnTo>
                      <a:pt x="0" y="2"/>
                    </a:lnTo>
                    <a:lnTo>
                      <a:pt x="20" y="19"/>
                    </a:lnTo>
                    <a:lnTo>
                      <a:pt x="22" y="19"/>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1" name="Freeform 984"/>
              <p:cNvSpPr>
                <a:spLocks/>
              </p:cNvSpPr>
              <p:nvPr/>
            </p:nvSpPr>
            <p:spPr bwMode="auto">
              <a:xfrm>
                <a:off x="1835" y="3240"/>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2" name="Freeform 985"/>
              <p:cNvSpPr>
                <a:spLocks/>
              </p:cNvSpPr>
              <p:nvPr/>
            </p:nvSpPr>
            <p:spPr bwMode="auto">
              <a:xfrm>
                <a:off x="1835" y="3240"/>
                <a:ext cx="4" cy="5"/>
              </a:xfrm>
              <a:custGeom>
                <a:avLst/>
                <a:gdLst>
                  <a:gd name="T0" fmla="*/ 4 w 4"/>
                  <a:gd name="T1" fmla="*/ 5 h 5"/>
                  <a:gd name="T2" fmla="*/ 4 w 4"/>
                  <a:gd name="T3" fmla="*/ 3 h 5"/>
                  <a:gd name="T4" fmla="*/ 4 w 4"/>
                  <a:gd name="T5" fmla="*/ 0 h 5"/>
                  <a:gd name="T6" fmla="*/ 0 w 4"/>
                  <a:gd name="T7" fmla="*/ 0 h 5"/>
                  <a:gd name="T8" fmla="*/ 0 w 4"/>
                  <a:gd name="T9" fmla="*/ 3 h 5"/>
                  <a:gd name="T10" fmla="*/ 4 w 4"/>
                  <a:gd name="T11" fmla="*/ 5 h 5"/>
                  <a:gd name="T12" fmla="*/ 4 w 4"/>
                  <a:gd name="T13" fmla="*/ 5 h 5"/>
                  <a:gd name="T14" fmla="*/ 4 w 4"/>
                  <a:gd name="T15" fmla="*/ 5 h 5"/>
                  <a:gd name="T16" fmla="*/ 4 w 4"/>
                  <a:gd name="T17" fmla="*/ 3 h 5"/>
                  <a:gd name="T18" fmla="*/ 4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4" y="5"/>
                    </a:moveTo>
                    <a:lnTo>
                      <a:pt x="4" y="3"/>
                    </a:lnTo>
                    <a:lnTo>
                      <a:pt x="4" y="0"/>
                    </a:lnTo>
                    <a:lnTo>
                      <a:pt x="0" y="0"/>
                    </a:lnTo>
                    <a:lnTo>
                      <a:pt x="0" y="3"/>
                    </a:lnTo>
                    <a:lnTo>
                      <a:pt x="4" y="5"/>
                    </a:lnTo>
                    <a:lnTo>
                      <a:pt x="4" y="3"/>
                    </a:lnTo>
                    <a:lnTo>
                      <a:pt x="4"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3" name="Freeform 986"/>
              <p:cNvSpPr>
                <a:spLocks/>
              </p:cNvSpPr>
              <p:nvPr/>
            </p:nvSpPr>
            <p:spPr bwMode="auto">
              <a:xfrm>
                <a:off x="1819" y="3243"/>
                <a:ext cx="20" cy="17"/>
              </a:xfrm>
              <a:custGeom>
                <a:avLst/>
                <a:gdLst>
                  <a:gd name="T0" fmla="*/ 0 w 20"/>
                  <a:gd name="T1" fmla="*/ 17 h 17"/>
                  <a:gd name="T2" fmla="*/ 3 w 20"/>
                  <a:gd name="T3" fmla="*/ 17 h 17"/>
                  <a:gd name="T4" fmla="*/ 20 w 20"/>
                  <a:gd name="T5" fmla="*/ 2 h 17"/>
                  <a:gd name="T6" fmla="*/ 18 w 20"/>
                  <a:gd name="T7" fmla="*/ 0 h 17"/>
                  <a:gd name="T8" fmla="*/ 0 w 20"/>
                  <a:gd name="T9" fmla="*/ 13 h 17"/>
                  <a:gd name="T10" fmla="*/ 0 w 20"/>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0" y="17"/>
                    </a:moveTo>
                    <a:lnTo>
                      <a:pt x="3" y="17"/>
                    </a:lnTo>
                    <a:lnTo>
                      <a:pt x="20" y="2"/>
                    </a:lnTo>
                    <a:lnTo>
                      <a:pt x="18" y="0"/>
                    </a:lnTo>
                    <a:lnTo>
                      <a:pt x="0" y="13"/>
                    </a:lnTo>
                    <a:lnTo>
                      <a:pt x="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4" name="Freeform 987"/>
              <p:cNvSpPr>
                <a:spLocks/>
              </p:cNvSpPr>
              <p:nvPr/>
            </p:nvSpPr>
            <p:spPr bwMode="auto">
              <a:xfrm>
                <a:off x="1833" y="3240"/>
                <a:ext cx="2" cy="5"/>
              </a:xfrm>
              <a:custGeom>
                <a:avLst/>
                <a:gdLst>
                  <a:gd name="T0" fmla="*/ 0 w 2"/>
                  <a:gd name="T1" fmla="*/ 5 h 5"/>
                  <a:gd name="T2" fmla="*/ 2 w 2"/>
                  <a:gd name="T3" fmla="*/ 3 h 5"/>
                  <a:gd name="T4" fmla="*/ 2 w 2"/>
                  <a:gd name="T5" fmla="*/ 0 h 5"/>
                  <a:gd name="T6" fmla="*/ 0 w 2"/>
                  <a:gd name="T7" fmla="*/ 0 h 5"/>
                  <a:gd name="T8" fmla="*/ 0 w 2"/>
                  <a:gd name="T9" fmla="*/ 3 h 5"/>
                  <a:gd name="T10" fmla="*/ 0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5"/>
                    </a:moveTo>
                    <a:lnTo>
                      <a:pt x="2" y="3"/>
                    </a:lnTo>
                    <a:lnTo>
                      <a:pt x="2" y="0"/>
                    </a:lnTo>
                    <a:lnTo>
                      <a:pt x="0"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5" name="Freeform 988"/>
              <p:cNvSpPr>
                <a:spLocks/>
              </p:cNvSpPr>
              <p:nvPr/>
            </p:nvSpPr>
            <p:spPr bwMode="auto">
              <a:xfrm>
                <a:off x="1815" y="3223"/>
                <a:ext cx="20" cy="22"/>
              </a:xfrm>
              <a:custGeom>
                <a:avLst/>
                <a:gdLst>
                  <a:gd name="T0" fmla="*/ 0 w 20"/>
                  <a:gd name="T1" fmla="*/ 0 h 22"/>
                  <a:gd name="T2" fmla="*/ 0 w 20"/>
                  <a:gd name="T3" fmla="*/ 4 h 22"/>
                  <a:gd name="T4" fmla="*/ 18 w 20"/>
                  <a:gd name="T5" fmla="*/ 22 h 22"/>
                  <a:gd name="T6" fmla="*/ 20 w 20"/>
                  <a:gd name="T7" fmla="*/ 20 h 22"/>
                  <a:gd name="T8" fmla="*/ 2 w 20"/>
                  <a:gd name="T9" fmla="*/ 2 h 22"/>
                  <a:gd name="T10" fmla="*/ 0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0"/>
                    </a:moveTo>
                    <a:lnTo>
                      <a:pt x="0" y="4"/>
                    </a:lnTo>
                    <a:lnTo>
                      <a:pt x="18" y="22"/>
                    </a:lnTo>
                    <a:lnTo>
                      <a:pt x="20" y="20"/>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6" name="Freeform 989"/>
              <p:cNvSpPr>
                <a:spLocks/>
              </p:cNvSpPr>
              <p:nvPr/>
            </p:nvSpPr>
            <p:spPr bwMode="auto">
              <a:xfrm>
                <a:off x="1815" y="3223"/>
                <a:ext cx="7" cy="4"/>
              </a:xfrm>
              <a:custGeom>
                <a:avLst/>
                <a:gdLst>
                  <a:gd name="T0" fmla="*/ 7 w 7"/>
                  <a:gd name="T1" fmla="*/ 4 h 4"/>
                  <a:gd name="T2" fmla="*/ 4 w 7"/>
                  <a:gd name="T3" fmla="*/ 0 h 4"/>
                  <a:gd name="T4" fmla="*/ 0 w 7"/>
                  <a:gd name="T5" fmla="*/ 0 h 4"/>
                  <a:gd name="T6" fmla="*/ 0 w 7"/>
                  <a:gd name="T7" fmla="*/ 4 h 4"/>
                  <a:gd name="T8" fmla="*/ 4 w 7"/>
                  <a:gd name="T9" fmla="*/ 4 h 4"/>
                  <a:gd name="T10" fmla="*/ 7 w 7"/>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4" y="0"/>
                    </a:lnTo>
                    <a:lnTo>
                      <a:pt x="0" y="0"/>
                    </a:lnTo>
                    <a:lnTo>
                      <a:pt x="0" y="4"/>
                    </a:lnTo>
                    <a:lnTo>
                      <a:pt x="4" y="4"/>
                    </a:lnTo>
                    <a:lnTo>
                      <a:pt x="7"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7" name="Freeform 990"/>
              <p:cNvSpPr>
                <a:spLocks/>
              </p:cNvSpPr>
              <p:nvPr/>
            </p:nvSpPr>
            <p:spPr bwMode="auto">
              <a:xfrm>
                <a:off x="1799" y="3225"/>
                <a:ext cx="23" cy="20"/>
              </a:xfrm>
              <a:custGeom>
                <a:avLst/>
                <a:gdLst>
                  <a:gd name="T0" fmla="*/ 0 w 23"/>
                  <a:gd name="T1" fmla="*/ 18 h 20"/>
                  <a:gd name="T2" fmla="*/ 3 w 23"/>
                  <a:gd name="T3" fmla="*/ 20 h 20"/>
                  <a:gd name="T4" fmla="*/ 23 w 23"/>
                  <a:gd name="T5" fmla="*/ 2 h 20"/>
                  <a:gd name="T6" fmla="*/ 18 w 23"/>
                  <a:gd name="T7" fmla="*/ 0 h 20"/>
                  <a:gd name="T8" fmla="*/ 0 w 23"/>
                  <a:gd name="T9" fmla="*/ 18 h 20"/>
                  <a:gd name="T10" fmla="*/ 0 w 23"/>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0" y="18"/>
                    </a:moveTo>
                    <a:lnTo>
                      <a:pt x="3" y="20"/>
                    </a:lnTo>
                    <a:lnTo>
                      <a:pt x="23" y="2"/>
                    </a:lnTo>
                    <a:lnTo>
                      <a:pt x="18"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8" name="Freeform 991"/>
              <p:cNvSpPr>
                <a:spLocks/>
              </p:cNvSpPr>
              <p:nvPr/>
            </p:nvSpPr>
            <p:spPr bwMode="auto">
              <a:xfrm>
                <a:off x="1799" y="3238"/>
                <a:ext cx="5" cy="5"/>
              </a:xfrm>
              <a:custGeom>
                <a:avLst/>
                <a:gdLst>
                  <a:gd name="T0" fmla="*/ 3 w 5"/>
                  <a:gd name="T1" fmla="*/ 0 h 5"/>
                  <a:gd name="T2" fmla="*/ 0 w 5"/>
                  <a:gd name="T3" fmla="*/ 2 h 5"/>
                  <a:gd name="T4" fmla="*/ 0 w 5"/>
                  <a:gd name="T5" fmla="*/ 5 h 5"/>
                  <a:gd name="T6" fmla="*/ 5 w 5"/>
                  <a:gd name="T7" fmla="*/ 5 h 5"/>
                  <a:gd name="T8" fmla="*/ 5 w 5"/>
                  <a:gd name="T9" fmla="*/ 2 h 5"/>
                  <a:gd name="T10" fmla="*/ 3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3" y="0"/>
                    </a:moveTo>
                    <a:lnTo>
                      <a:pt x="0" y="2"/>
                    </a:lnTo>
                    <a:lnTo>
                      <a:pt x="0" y="5"/>
                    </a:lnTo>
                    <a:lnTo>
                      <a:pt x="5" y="5"/>
                    </a:lnTo>
                    <a:lnTo>
                      <a:pt x="5"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69" name="Freeform 992"/>
              <p:cNvSpPr>
                <a:spLocks/>
              </p:cNvSpPr>
              <p:nvPr/>
            </p:nvSpPr>
            <p:spPr bwMode="auto">
              <a:xfrm>
                <a:off x="1799" y="3238"/>
                <a:ext cx="23" cy="22"/>
              </a:xfrm>
              <a:custGeom>
                <a:avLst/>
                <a:gdLst>
                  <a:gd name="T0" fmla="*/ 20 w 23"/>
                  <a:gd name="T1" fmla="*/ 22 h 22"/>
                  <a:gd name="T2" fmla="*/ 23 w 23"/>
                  <a:gd name="T3" fmla="*/ 18 h 22"/>
                  <a:gd name="T4" fmla="*/ 3 w 23"/>
                  <a:gd name="T5" fmla="*/ 0 h 22"/>
                  <a:gd name="T6" fmla="*/ 0 w 23"/>
                  <a:gd name="T7" fmla="*/ 2 h 22"/>
                  <a:gd name="T8" fmla="*/ 18 w 23"/>
                  <a:gd name="T9" fmla="*/ 20 h 22"/>
                  <a:gd name="T10" fmla="*/ 20 w 23"/>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20" y="22"/>
                    </a:moveTo>
                    <a:lnTo>
                      <a:pt x="23" y="18"/>
                    </a:lnTo>
                    <a:lnTo>
                      <a:pt x="3" y="0"/>
                    </a:lnTo>
                    <a:lnTo>
                      <a:pt x="0" y="2"/>
                    </a:lnTo>
                    <a:lnTo>
                      <a:pt x="18" y="20"/>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0" name="Freeform 993"/>
              <p:cNvSpPr>
                <a:spLocks/>
              </p:cNvSpPr>
              <p:nvPr/>
            </p:nvSpPr>
            <p:spPr bwMode="auto">
              <a:xfrm>
                <a:off x="1815" y="3256"/>
                <a:ext cx="4" cy="4"/>
              </a:xfrm>
              <a:custGeom>
                <a:avLst/>
                <a:gdLst>
                  <a:gd name="T0" fmla="*/ 0 w 4"/>
                  <a:gd name="T1" fmla="*/ 0 h 4"/>
                  <a:gd name="T2" fmla="*/ 0 w 4"/>
                  <a:gd name="T3" fmla="*/ 4 h 4"/>
                  <a:gd name="T4" fmla="*/ 4 w 4"/>
                  <a:gd name="T5" fmla="*/ 4 h 4"/>
                  <a:gd name="T6" fmla="*/ 4 w 4"/>
                  <a:gd name="T7" fmla="*/ 0 h 4"/>
                  <a:gd name="T8" fmla="*/ 0 w 4"/>
                  <a:gd name="T9" fmla="*/ 0 h 4"/>
                  <a:gd name="T10" fmla="*/ 0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0"/>
                    </a:moveTo>
                    <a:lnTo>
                      <a:pt x="0" y="4"/>
                    </a:lnTo>
                    <a:lnTo>
                      <a:pt x="4" y="4"/>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1" name="Freeform 994"/>
              <p:cNvSpPr>
                <a:spLocks/>
              </p:cNvSpPr>
              <p:nvPr/>
            </p:nvSpPr>
            <p:spPr bwMode="auto">
              <a:xfrm>
                <a:off x="1815" y="3238"/>
                <a:ext cx="20" cy="20"/>
              </a:xfrm>
              <a:custGeom>
                <a:avLst/>
                <a:gdLst>
                  <a:gd name="T0" fmla="*/ 20 w 20"/>
                  <a:gd name="T1" fmla="*/ 2 h 20"/>
                  <a:gd name="T2" fmla="*/ 18 w 20"/>
                  <a:gd name="T3" fmla="*/ 0 h 20"/>
                  <a:gd name="T4" fmla="*/ 0 w 20"/>
                  <a:gd name="T5" fmla="*/ 18 h 20"/>
                  <a:gd name="T6" fmla="*/ 2 w 20"/>
                  <a:gd name="T7" fmla="*/ 20 h 20"/>
                  <a:gd name="T8" fmla="*/ 20 w 20"/>
                  <a:gd name="T9" fmla="*/ 2 h 20"/>
                  <a:gd name="T10" fmla="*/ 20 w 20"/>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
                    </a:moveTo>
                    <a:lnTo>
                      <a:pt x="18" y="0"/>
                    </a:lnTo>
                    <a:lnTo>
                      <a:pt x="0" y="18"/>
                    </a:lnTo>
                    <a:lnTo>
                      <a:pt x="2" y="20"/>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2" name="Freeform 995"/>
              <p:cNvSpPr>
                <a:spLocks/>
              </p:cNvSpPr>
              <p:nvPr/>
            </p:nvSpPr>
            <p:spPr bwMode="auto">
              <a:xfrm>
                <a:off x="1877" y="3110"/>
                <a:ext cx="33" cy="37"/>
              </a:xfrm>
              <a:custGeom>
                <a:avLst/>
                <a:gdLst>
                  <a:gd name="T0" fmla="*/ 16 w 33"/>
                  <a:gd name="T1" fmla="*/ 37 h 37"/>
                  <a:gd name="T2" fmla="*/ 0 w 33"/>
                  <a:gd name="T3" fmla="*/ 17 h 37"/>
                  <a:gd name="T4" fmla="*/ 16 w 33"/>
                  <a:gd name="T5" fmla="*/ 0 h 37"/>
                  <a:gd name="T6" fmla="*/ 33 w 33"/>
                  <a:gd name="T7" fmla="*/ 17 h 37"/>
                  <a:gd name="T8" fmla="*/ 16 w 33"/>
                  <a:gd name="T9" fmla="*/ 37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7">
                    <a:moveTo>
                      <a:pt x="16" y="37"/>
                    </a:moveTo>
                    <a:lnTo>
                      <a:pt x="0" y="17"/>
                    </a:lnTo>
                    <a:lnTo>
                      <a:pt x="16" y="0"/>
                    </a:lnTo>
                    <a:lnTo>
                      <a:pt x="33" y="17"/>
                    </a:lnTo>
                    <a:lnTo>
                      <a:pt x="16" y="37"/>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3" name="Freeform 996"/>
              <p:cNvSpPr>
                <a:spLocks noEditPoints="1"/>
              </p:cNvSpPr>
              <p:nvPr/>
            </p:nvSpPr>
            <p:spPr bwMode="auto">
              <a:xfrm>
                <a:off x="1873" y="3110"/>
                <a:ext cx="40" cy="37"/>
              </a:xfrm>
              <a:custGeom>
                <a:avLst/>
                <a:gdLst>
                  <a:gd name="T0" fmla="*/ 22 w 40"/>
                  <a:gd name="T1" fmla="*/ 37 h 37"/>
                  <a:gd name="T2" fmla="*/ 20 w 40"/>
                  <a:gd name="T3" fmla="*/ 37 h 37"/>
                  <a:gd name="T4" fmla="*/ 0 w 40"/>
                  <a:gd name="T5" fmla="*/ 17 h 37"/>
                  <a:gd name="T6" fmla="*/ 20 w 40"/>
                  <a:gd name="T7" fmla="*/ 0 h 37"/>
                  <a:gd name="T8" fmla="*/ 22 w 40"/>
                  <a:gd name="T9" fmla="*/ 0 h 37"/>
                  <a:gd name="T10" fmla="*/ 37 w 40"/>
                  <a:gd name="T11" fmla="*/ 17 h 37"/>
                  <a:gd name="T12" fmla="*/ 40 w 40"/>
                  <a:gd name="T13" fmla="*/ 17 h 37"/>
                  <a:gd name="T14" fmla="*/ 37 w 40"/>
                  <a:gd name="T15" fmla="*/ 17 h 37"/>
                  <a:gd name="T16" fmla="*/ 22 w 40"/>
                  <a:gd name="T17" fmla="*/ 37 h 37"/>
                  <a:gd name="T18" fmla="*/ 37 w 40"/>
                  <a:gd name="T19" fmla="*/ 17 h 37"/>
                  <a:gd name="T20" fmla="*/ 20 w 40"/>
                  <a:gd name="T21" fmla="*/ 4 h 37"/>
                  <a:gd name="T22" fmla="*/ 22 w 40"/>
                  <a:gd name="T23" fmla="*/ 4 h 37"/>
                  <a:gd name="T24" fmla="*/ 4 w 40"/>
                  <a:gd name="T25" fmla="*/ 17 h 37"/>
                  <a:gd name="T26" fmla="*/ 22 w 40"/>
                  <a:gd name="T27" fmla="*/ 33 h 37"/>
                  <a:gd name="T28" fmla="*/ 20 w 40"/>
                  <a:gd name="T29" fmla="*/ 33 h 37"/>
                  <a:gd name="T30" fmla="*/ 37 w 40"/>
                  <a:gd name="T31" fmla="*/ 17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7">
                    <a:moveTo>
                      <a:pt x="22" y="37"/>
                    </a:moveTo>
                    <a:lnTo>
                      <a:pt x="20" y="37"/>
                    </a:lnTo>
                    <a:lnTo>
                      <a:pt x="0" y="17"/>
                    </a:lnTo>
                    <a:lnTo>
                      <a:pt x="20" y="0"/>
                    </a:lnTo>
                    <a:lnTo>
                      <a:pt x="22" y="0"/>
                    </a:lnTo>
                    <a:lnTo>
                      <a:pt x="37" y="17"/>
                    </a:lnTo>
                    <a:lnTo>
                      <a:pt x="40" y="17"/>
                    </a:lnTo>
                    <a:lnTo>
                      <a:pt x="37" y="17"/>
                    </a:lnTo>
                    <a:lnTo>
                      <a:pt x="22" y="37"/>
                    </a:lnTo>
                    <a:close/>
                    <a:moveTo>
                      <a:pt x="37" y="17"/>
                    </a:moveTo>
                    <a:lnTo>
                      <a:pt x="20" y="4"/>
                    </a:lnTo>
                    <a:lnTo>
                      <a:pt x="22" y="4"/>
                    </a:lnTo>
                    <a:lnTo>
                      <a:pt x="4" y="17"/>
                    </a:lnTo>
                    <a:lnTo>
                      <a:pt x="22" y="33"/>
                    </a:lnTo>
                    <a:lnTo>
                      <a:pt x="20" y="33"/>
                    </a:lnTo>
                    <a:lnTo>
                      <a:pt x="37"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4" name="Freeform 997"/>
              <p:cNvSpPr>
                <a:spLocks/>
              </p:cNvSpPr>
              <p:nvPr/>
            </p:nvSpPr>
            <p:spPr bwMode="auto">
              <a:xfrm>
                <a:off x="1890" y="3145"/>
                <a:ext cx="5" cy="2"/>
              </a:xfrm>
              <a:custGeom>
                <a:avLst/>
                <a:gdLst>
                  <a:gd name="T0" fmla="*/ 0 w 5"/>
                  <a:gd name="T1" fmla="*/ 2 h 2"/>
                  <a:gd name="T2" fmla="*/ 3 w 5"/>
                  <a:gd name="T3" fmla="*/ 2 h 2"/>
                  <a:gd name="T4" fmla="*/ 5 w 5"/>
                  <a:gd name="T5" fmla="*/ 2 h 2"/>
                  <a:gd name="T6" fmla="*/ 5 w 5"/>
                  <a:gd name="T7" fmla="*/ 0 h 2"/>
                  <a:gd name="T8" fmla="*/ 3 w 5"/>
                  <a:gd name="T9" fmla="*/ 0 h 2"/>
                  <a:gd name="T10" fmla="*/ 0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2"/>
                    </a:moveTo>
                    <a:lnTo>
                      <a:pt x="3" y="2"/>
                    </a:lnTo>
                    <a:lnTo>
                      <a:pt x="5" y="2"/>
                    </a:lnTo>
                    <a:lnTo>
                      <a:pt x="5" y="0"/>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5" name="Freeform 998"/>
              <p:cNvSpPr>
                <a:spLocks/>
              </p:cNvSpPr>
              <p:nvPr/>
            </p:nvSpPr>
            <p:spPr bwMode="auto">
              <a:xfrm>
                <a:off x="1870" y="3127"/>
                <a:ext cx="23" cy="20"/>
              </a:xfrm>
              <a:custGeom>
                <a:avLst/>
                <a:gdLst>
                  <a:gd name="T0" fmla="*/ 3 w 23"/>
                  <a:gd name="T1" fmla="*/ 0 h 20"/>
                  <a:gd name="T2" fmla="*/ 3 w 23"/>
                  <a:gd name="T3" fmla="*/ 3 h 20"/>
                  <a:gd name="T4" fmla="*/ 20 w 23"/>
                  <a:gd name="T5" fmla="*/ 20 h 20"/>
                  <a:gd name="T6" fmla="*/ 23 w 23"/>
                  <a:gd name="T7" fmla="*/ 18 h 20"/>
                  <a:gd name="T8" fmla="*/ 5 w 23"/>
                  <a:gd name="T9" fmla="*/ 0 h 20"/>
                  <a:gd name="T10" fmla="*/ 3 w 23"/>
                  <a:gd name="T11" fmla="*/ 0 h 20"/>
                  <a:gd name="T12" fmla="*/ 3 w 23"/>
                  <a:gd name="T13" fmla="*/ 0 h 20"/>
                  <a:gd name="T14" fmla="*/ 0 w 23"/>
                  <a:gd name="T15" fmla="*/ 0 h 20"/>
                  <a:gd name="T16" fmla="*/ 3 w 23"/>
                  <a:gd name="T17" fmla="*/ 3 h 20"/>
                  <a:gd name="T18" fmla="*/ 3 w 23"/>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0">
                    <a:moveTo>
                      <a:pt x="3" y="0"/>
                    </a:moveTo>
                    <a:lnTo>
                      <a:pt x="3" y="3"/>
                    </a:lnTo>
                    <a:lnTo>
                      <a:pt x="20" y="20"/>
                    </a:lnTo>
                    <a:lnTo>
                      <a:pt x="23" y="18"/>
                    </a:lnTo>
                    <a:lnTo>
                      <a:pt x="5" y="0"/>
                    </a:lnTo>
                    <a:lnTo>
                      <a:pt x="3" y="0"/>
                    </a:lnTo>
                    <a:lnTo>
                      <a:pt x="0" y="0"/>
                    </a:lnTo>
                    <a:lnTo>
                      <a:pt x="3" y="3"/>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6" name="Freeform 999"/>
              <p:cNvSpPr>
                <a:spLocks/>
              </p:cNvSpPr>
              <p:nvPr/>
            </p:nvSpPr>
            <p:spPr bwMode="auto">
              <a:xfrm>
                <a:off x="1870" y="3127"/>
                <a:ext cx="5" cy="3"/>
              </a:xfrm>
              <a:custGeom>
                <a:avLst/>
                <a:gdLst>
                  <a:gd name="T0" fmla="*/ 5 w 5"/>
                  <a:gd name="T1" fmla="*/ 3 h 3"/>
                  <a:gd name="T2" fmla="*/ 3 w 5"/>
                  <a:gd name="T3" fmla="*/ 0 h 3"/>
                  <a:gd name="T4" fmla="*/ 3 w 5"/>
                  <a:gd name="T5" fmla="*/ 0 h 3"/>
                  <a:gd name="T6" fmla="*/ 3 w 5"/>
                  <a:gd name="T7" fmla="*/ 0 h 3"/>
                  <a:gd name="T8" fmla="*/ 3 w 5"/>
                  <a:gd name="T9" fmla="*/ 0 h 3"/>
                  <a:gd name="T10" fmla="*/ 5 w 5"/>
                  <a:gd name="T11" fmla="*/ 3 h 3"/>
                  <a:gd name="T12" fmla="*/ 3 w 5"/>
                  <a:gd name="T13" fmla="*/ 0 h 3"/>
                  <a:gd name="T14" fmla="*/ 0 w 5"/>
                  <a:gd name="T15" fmla="*/ 0 h 3"/>
                  <a:gd name="T16" fmla="*/ 3 w 5"/>
                  <a:gd name="T17" fmla="*/ 3 h 3"/>
                  <a:gd name="T18" fmla="*/ 5 w 5"/>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
                    <a:moveTo>
                      <a:pt x="5" y="3"/>
                    </a:moveTo>
                    <a:lnTo>
                      <a:pt x="3" y="0"/>
                    </a:lnTo>
                    <a:lnTo>
                      <a:pt x="5" y="3"/>
                    </a:lnTo>
                    <a:lnTo>
                      <a:pt x="3" y="0"/>
                    </a:lnTo>
                    <a:lnTo>
                      <a:pt x="0" y="0"/>
                    </a:lnTo>
                    <a:lnTo>
                      <a:pt x="3" y="3"/>
                    </a:lnTo>
                    <a:lnTo>
                      <a:pt x="5"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7" name="Freeform 1000"/>
              <p:cNvSpPr>
                <a:spLocks/>
              </p:cNvSpPr>
              <p:nvPr/>
            </p:nvSpPr>
            <p:spPr bwMode="auto">
              <a:xfrm>
                <a:off x="1870" y="3127"/>
                <a:ext cx="5" cy="3"/>
              </a:xfrm>
              <a:custGeom>
                <a:avLst/>
                <a:gdLst>
                  <a:gd name="T0" fmla="*/ 5 w 5"/>
                  <a:gd name="T1" fmla="*/ 3 h 3"/>
                  <a:gd name="T2" fmla="*/ 3 w 5"/>
                  <a:gd name="T3" fmla="*/ 0 h 3"/>
                  <a:gd name="T4" fmla="*/ 3 w 5"/>
                  <a:gd name="T5" fmla="*/ 0 h 3"/>
                  <a:gd name="T6" fmla="*/ 3 w 5"/>
                  <a:gd name="T7" fmla="*/ 0 h 3"/>
                  <a:gd name="T8" fmla="*/ 3 w 5"/>
                  <a:gd name="T9" fmla="*/ 0 h 3"/>
                  <a:gd name="T10" fmla="*/ 5 w 5"/>
                  <a:gd name="T11" fmla="*/ 3 h 3"/>
                  <a:gd name="T12" fmla="*/ 3 w 5"/>
                  <a:gd name="T13" fmla="*/ 0 h 3"/>
                  <a:gd name="T14" fmla="*/ 0 w 5"/>
                  <a:gd name="T15" fmla="*/ 0 h 3"/>
                  <a:gd name="T16" fmla="*/ 3 w 5"/>
                  <a:gd name="T17" fmla="*/ 3 h 3"/>
                  <a:gd name="T18" fmla="*/ 5 w 5"/>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
                    <a:moveTo>
                      <a:pt x="5" y="3"/>
                    </a:moveTo>
                    <a:lnTo>
                      <a:pt x="3" y="0"/>
                    </a:lnTo>
                    <a:lnTo>
                      <a:pt x="5" y="3"/>
                    </a:lnTo>
                    <a:lnTo>
                      <a:pt x="3" y="0"/>
                    </a:lnTo>
                    <a:lnTo>
                      <a:pt x="0" y="0"/>
                    </a:lnTo>
                    <a:lnTo>
                      <a:pt x="3" y="3"/>
                    </a:lnTo>
                    <a:lnTo>
                      <a:pt x="5"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8" name="Freeform 1001"/>
              <p:cNvSpPr>
                <a:spLocks/>
              </p:cNvSpPr>
              <p:nvPr/>
            </p:nvSpPr>
            <p:spPr bwMode="auto">
              <a:xfrm>
                <a:off x="1873" y="3110"/>
                <a:ext cx="20" cy="20"/>
              </a:xfrm>
              <a:custGeom>
                <a:avLst/>
                <a:gdLst>
                  <a:gd name="T0" fmla="*/ 20 w 20"/>
                  <a:gd name="T1" fmla="*/ 0 h 20"/>
                  <a:gd name="T2" fmla="*/ 17 w 20"/>
                  <a:gd name="T3" fmla="*/ 0 h 20"/>
                  <a:gd name="T4" fmla="*/ 0 w 20"/>
                  <a:gd name="T5" fmla="*/ 17 h 20"/>
                  <a:gd name="T6" fmla="*/ 2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7" y="0"/>
                    </a:lnTo>
                    <a:lnTo>
                      <a:pt x="0" y="17"/>
                    </a:lnTo>
                    <a:lnTo>
                      <a:pt x="2"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79" name="Freeform 1002"/>
              <p:cNvSpPr>
                <a:spLocks/>
              </p:cNvSpPr>
              <p:nvPr/>
            </p:nvSpPr>
            <p:spPr bwMode="auto">
              <a:xfrm>
                <a:off x="1893" y="3110"/>
                <a:ext cx="4" cy="2"/>
              </a:xfrm>
              <a:custGeom>
                <a:avLst/>
                <a:gdLst>
                  <a:gd name="T0" fmla="*/ 4 w 4"/>
                  <a:gd name="T1" fmla="*/ 0 h 2"/>
                  <a:gd name="T2" fmla="*/ 2 w 4"/>
                  <a:gd name="T3" fmla="*/ 0 h 2"/>
                  <a:gd name="T4" fmla="*/ 0 w 4"/>
                  <a:gd name="T5" fmla="*/ 0 h 2"/>
                  <a:gd name="T6" fmla="*/ 0 w 4"/>
                  <a:gd name="T7" fmla="*/ 2 h 2"/>
                  <a:gd name="T8" fmla="*/ 2 w 4"/>
                  <a:gd name="T9" fmla="*/ 2 h 2"/>
                  <a:gd name="T10" fmla="*/ 4 w 4"/>
                  <a:gd name="T11" fmla="*/ 0 h 2"/>
                  <a:gd name="T12" fmla="*/ 4 w 4"/>
                  <a:gd name="T13" fmla="*/ 0 h 2"/>
                  <a:gd name="T14" fmla="*/ 4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0" y="0"/>
                    </a:lnTo>
                    <a:lnTo>
                      <a:pt x="0" y="2"/>
                    </a:lnTo>
                    <a:lnTo>
                      <a:pt x="2" y="2"/>
                    </a:lnTo>
                    <a:lnTo>
                      <a:pt x="4" y="0"/>
                    </a:lnTo>
                    <a:lnTo>
                      <a:pt x="2" y="0"/>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0" name="Freeform 1003"/>
              <p:cNvSpPr>
                <a:spLocks/>
              </p:cNvSpPr>
              <p:nvPr/>
            </p:nvSpPr>
            <p:spPr bwMode="auto">
              <a:xfrm>
                <a:off x="1893" y="3110"/>
                <a:ext cx="17" cy="20"/>
              </a:xfrm>
              <a:custGeom>
                <a:avLst/>
                <a:gdLst>
                  <a:gd name="T0" fmla="*/ 17 w 17"/>
                  <a:gd name="T1" fmla="*/ 20 h 20"/>
                  <a:gd name="T2" fmla="*/ 17 w 17"/>
                  <a:gd name="T3" fmla="*/ 17 h 20"/>
                  <a:gd name="T4" fmla="*/ 4 w 17"/>
                  <a:gd name="T5" fmla="*/ 0 h 20"/>
                  <a:gd name="T6" fmla="*/ 0 w 17"/>
                  <a:gd name="T7" fmla="*/ 2 h 20"/>
                  <a:gd name="T8" fmla="*/ 15 w 17"/>
                  <a:gd name="T9" fmla="*/ 20 h 20"/>
                  <a:gd name="T10" fmla="*/ 17 w 17"/>
                  <a:gd name="T11" fmla="*/ 20 h 20"/>
                  <a:gd name="T12" fmla="*/ 15 w 17"/>
                  <a:gd name="T13" fmla="*/ 20 h 20"/>
                  <a:gd name="T14" fmla="*/ 15 w 17"/>
                  <a:gd name="T15" fmla="*/ 20 h 20"/>
                  <a:gd name="T16" fmla="*/ 17 w 17"/>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0">
                    <a:moveTo>
                      <a:pt x="17" y="20"/>
                    </a:moveTo>
                    <a:lnTo>
                      <a:pt x="17" y="17"/>
                    </a:lnTo>
                    <a:lnTo>
                      <a:pt x="4" y="0"/>
                    </a:lnTo>
                    <a:lnTo>
                      <a:pt x="0" y="2"/>
                    </a:lnTo>
                    <a:lnTo>
                      <a:pt x="15" y="20"/>
                    </a:lnTo>
                    <a:lnTo>
                      <a:pt x="17" y="20"/>
                    </a:lnTo>
                    <a:lnTo>
                      <a:pt x="15" y="20"/>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1" name="Freeform 1004"/>
              <p:cNvSpPr>
                <a:spLocks/>
              </p:cNvSpPr>
              <p:nvPr/>
            </p:nvSpPr>
            <p:spPr bwMode="auto">
              <a:xfrm>
                <a:off x="1910" y="3127"/>
                <a:ext cx="3" cy="3"/>
              </a:xfrm>
              <a:custGeom>
                <a:avLst/>
                <a:gdLst>
                  <a:gd name="T0" fmla="*/ 3 w 3"/>
                  <a:gd name="T1" fmla="*/ 0 h 3"/>
                  <a:gd name="T2" fmla="*/ 3 w 3"/>
                  <a:gd name="T3" fmla="*/ 0 h 3"/>
                  <a:gd name="T4" fmla="*/ 0 w 3"/>
                  <a:gd name="T5" fmla="*/ 0 h 3"/>
                  <a:gd name="T6" fmla="*/ 0 w 3"/>
                  <a:gd name="T7" fmla="*/ 3 h 3"/>
                  <a:gd name="T8" fmla="*/ 3 w 3"/>
                  <a:gd name="T9" fmla="*/ 3 h 3"/>
                  <a:gd name="T10" fmla="*/ 3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3" y="0"/>
                    </a:moveTo>
                    <a:lnTo>
                      <a:pt x="3" y="0"/>
                    </a:lnTo>
                    <a:lnTo>
                      <a:pt x="0" y="0"/>
                    </a:lnTo>
                    <a:lnTo>
                      <a:pt x="0" y="3"/>
                    </a:lnTo>
                    <a:lnTo>
                      <a:pt x="3" y="3"/>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2" name="Freeform 1005"/>
              <p:cNvSpPr>
                <a:spLocks/>
              </p:cNvSpPr>
              <p:nvPr/>
            </p:nvSpPr>
            <p:spPr bwMode="auto">
              <a:xfrm>
                <a:off x="1908" y="3127"/>
                <a:ext cx="5" cy="3"/>
              </a:xfrm>
              <a:custGeom>
                <a:avLst/>
                <a:gdLst>
                  <a:gd name="T0" fmla="*/ 0 w 5"/>
                  <a:gd name="T1" fmla="*/ 0 h 3"/>
                  <a:gd name="T2" fmla="*/ 2 w 5"/>
                  <a:gd name="T3" fmla="*/ 3 h 3"/>
                  <a:gd name="T4" fmla="*/ 5 w 5"/>
                  <a:gd name="T5" fmla="*/ 3 h 3"/>
                  <a:gd name="T6" fmla="*/ 5 w 5"/>
                  <a:gd name="T7" fmla="*/ 0 h 3"/>
                  <a:gd name="T8" fmla="*/ 2 w 5"/>
                  <a:gd name="T9" fmla="*/ 0 h 3"/>
                  <a:gd name="T10" fmla="*/ 0 w 5"/>
                  <a:gd name="T11" fmla="*/ 0 h 3"/>
                  <a:gd name="T12" fmla="*/ 2 w 5"/>
                  <a:gd name="T13" fmla="*/ 0 h 3"/>
                  <a:gd name="T14" fmla="*/ 0 w 5"/>
                  <a:gd name="T15" fmla="*/ 0 h 3"/>
                  <a:gd name="T16" fmla="*/ 0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0" y="0"/>
                    </a:moveTo>
                    <a:lnTo>
                      <a:pt x="2" y="3"/>
                    </a:lnTo>
                    <a:lnTo>
                      <a:pt x="5" y="3"/>
                    </a:lnTo>
                    <a:lnTo>
                      <a:pt x="5" y="0"/>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3" name="Freeform 1006"/>
              <p:cNvSpPr>
                <a:spLocks/>
              </p:cNvSpPr>
              <p:nvPr/>
            </p:nvSpPr>
            <p:spPr bwMode="auto">
              <a:xfrm>
                <a:off x="1893" y="3127"/>
                <a:ext cx="17" cy="20"/>
              </a:xfrm>
              <a:custGeom>
                <a:avLst/>
                <a:gdLst>
                  <a:gd name="T0" fmla="*/ 2 w 17"/>
                  <a:gd name="T1" fmla="*/ 20 h 20"/>
                  <a:gd name="T2" fmla="*/ 4 w 17"/>
                  <a:gd name="T3" fmla="*/ 20 h 20"/>
                  <a:gd name="T4" fmla="*/ 17 w 17"/>
                  <a:gd name="T5" fmla="*/ 3 h 20"/>
                  <a:gd name="T6" fmla="*/ 15 w 17"/>
                  <a:gd name="T7" fmla="*/ 0 h 20"/>
                  <a:gd name="T8" fmla="*/ 0 w 17"/>
                  <a:gd name="T9" fmla="*/ 18 h 20"/>
                  <a:gd name="T10" fmla="*/ 2 w 17"/>
                  <a:gd name="T11" fmla="*/ 20 h 20"/>
                  <a:gd name="T12" fmla="*/ 2 w 17"/>
                  <a:gd name="T13" fmla="*/ 20 h 20"/>
                  <a:gd name="T14" fmla="*/ 4 w 17"/>
                  <a:gd name="T15" fmla="*/ 20 h 20"/>
                  <a:gd name="T16" fmla="*/ 4 w 17"/>
                  <a:gd name="T17" fmla="*/ 20 h 20"/>
                  <a:gd name="T18" fmla="*/ 2 w 17"/>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0">
                    <a:moveTo>
                      <a:pt x="2" y="20"/>
                    </a:moveTo>
                    <a:lnTo>
                      <a:pt x="4" y="20"/>
                    </a:lnTo>
                    <a:lnTo>
                      <a:pt x="17" y="3"/>
                    </a:lnTo>
                    <a:lnTo>
                      <a:pt x="15" y="0"/>
                    </a:lnTo>
                    <a:lnTo>
                      <a:pt x="0" y="18"/>
                    </a:lnTo>
                    <a:lnTo>
                      <a:pt x="2" y="20"/>
                    </a:lnTo>
                    <a:lnTo>
                      <a:pt x="4" y="20"/>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4" name="Freeform 1007"/>
              <p:cNvSpPr>
                <a:spLocks/>
              </p:cNvSpPr>
              <p:nvPr/>
            </p:nvSpPr>
            <p:spPr bwMode="auto">
              <a:xfrm>
                <a:off x="1910" y="3127"/>
                <a:ext cx="3" cy="3"/>
              </a:xfrm>
              <a:custGeom>
                <a:avLst/>
                <a:gdLst>
                  <a:gd name="T0" fmla="*/ 0 w 3"/>
                  <a:gd name="T1" fmla="*/ 0 h 3"/>
                  <a:gd name="T2" fmla="*/ 0 w 3"/>
                  <a:gd name="T3" fmla="*/ 0 h 3"/>
                  <a:gd name="T4" fmla="*/ 0 w 3"/>
                  <a:gd name="T5" fmla="*/ 0 h 3"/>
                  <a:gd name="T6" fmla="*/ 0 w 3"/>
                  <a:gd name="T7" fmla="*/ 0 h 3"/>
                  <a:gd name="T8" fmla="*/ 0 w 3"/>
                  <a:gd name="T9" fmla="*/ 0 h 3"/>
                  <a:gd name="T10" fmla="*/ 0 w 3"/>
                  <a:gd name="T11" fmla="*/ 0 h 3"/>
                  <a:gd name="T12" fmla="*/ 0 w 3"/>
                  <a:gd name="T13" fmla="*/ 3 h 3"/>
                  <a:gd name="T14" fmla="*/ 3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0" y="0"/>
                    </a:moveTo>
                    <a:lnTo>
                      <a:pt x="0" y="0"/>
                    </a:lnTo>
                    <a:lnTo>
                      <a:pt x="0" y="3"/>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5" name="Freeform 1008"/>
              <p:cNvSpPr>
                <a:spLocks/>
              </p:cNvSpPr>
              <p:nvPr/>
            </p:nvSpPr>
            <p:spPr bwMode="auto">
              <a:xfrm>
                <a:off x="1890" y="3112"/>
                <a:ext cx="20" cy="18"/>
              </a:xfrm>
              <a:custGeom>
                <a:avLst/>
                <a:gdLst>
                  <a:gd name="T0" fmla="*/ 3 w 20"/>
                  <a:gd name="T1" fmla="*/ 0 h 18"/>
                  <a:gd name="T2" fmla="*/ 0 w 20"/>
                  <a:gd name="T3" fmla="*/ 4 h 18"/>
                  <a:gd name="T4" fmla="*/ 18 w 20"/>
                  <a:gd name="T5" fmla="*/ 18 h 18"/>
                  <a:gd name="T6" fmla="*/ 20 w 20"/>
                  <a:gd name="T7" fmla="*/ 15 h 18"/>
                  <a:gd name="T8" fmla="*/ 3 w 20"/>
                  <a:gd name="T9" fmla="*/ 0 h 18"/>
                  <a:gd name="T10" fmla="*/ 3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3" y="0"/>
                    </a:moveTo>
                    <a:lnTo>
                      <a:pt x="0" y="4"/>
                    </a:lnTo>
                    <a:lnTo>
                      <a:pt x="18" y="18"/>
                    </a:lnTo>
                    <a:lnTo>
                      <a:pt x="20" y="15"/>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6" name="Freeform 1009"/>
              <p:cNvSpPr>
                <a:spLocks/>
              </p:cNvSpPr>
              <p:nvPr/>
            </p:nvSpPr>
            <p:spPr bwMode="auto">
              <a:xfrm>
                <a:off x="1893" y="3112"/>
                <a:ext cx="4" cy="4"/>
              </a:xfrm>
              <a:custGeom>
                <a:avLst/>
                <a:gdLst>
                  <a:gd name="T0" fmla="*/ 4 w 4"/>
                  <a:gd name="T1" fmla="*/ 4 h 4"/>
                  <a:gd name="T2" fmla="*/ 2 w 4"/>
                  <a:gd name="T3" fmla="*/ 0 h 4"/>
                  <a:gd name="T4" fmla="*/ 0 w 4"/>
                  <a:gd name="T5" fmla="*/ 0 h 4"/>
                  <a:gd name="T6" fmla="*/ 0 w 4"/>
                  <a:gd name="T7" fmla="*/ 4 h 4"/>
                  <a:gd name="T8" fmla="*/ 2 w 4"/>
                  <a:gd name="T9" fmla="*/ 4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2" y="0"/>
                    </a:lnTo>
                    <a:lnTo>
                      <a:pt x="0" y="0"/>
                    </a:lnTo>
                    <a:lnTo>
                      <a:pt x="0" y="4"/>
                    </a:lnTo>
                    <a:lnTo>
                      <a:pt x="2"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7" name="Freeform 1010"/>
              <p:cNvSpPr>
                <a:spLocks/>
              </p:cNvSpPr>
              <p:nvPr/>
            </p:nvSpPr>
            <p:spPr bwMode="auto">
              <a:xfrm>
                <a:off x="1875" y="3112"/>
                <a:ext cx="22" cy="18"/>
              </a:xfrm>
              <a:custGeom>
                <a:avLst/>
                <a:gdLst>
                  <a:gd name="T0" fmla="*/ 0 w 22"/>
                  <a:gd name="T1" fmla="*/ 18 h 18"/>
                  <a:gd name="T2" fmla="*/ 4 w 22"/>
                  <a:gd name="T3" fmla="*/ 18 h 18"/>
                  <a:gd name="T4" fmla="*/ 22 w 22"/>
                  <a:gd name="T5" fmla="*/ 4 h 18"/>
                  <a:gd name="T6" fmla="*/ 20 w 22"/>
                  <a:gd name="T7" fmla="*/ 0 h 18"/>
                  <a:gd name="T8" fmla="*/ 0 w 22"/>
                  <a:gd name="T9" fmla="*/ 15 h 18"/>
                  <a:gd name="T10" fmla="*/ 0 w 22"/>
                  <a:gd name="T11" fmla="*/ 18 h 18"/>
                  <a:gd name="T12" fmla="*/ 0 w 22"/>
                  <a:gd name="T13" fmla="*/ 15 h 18"/>
                  <a:gd name="T14" fmla="*/ 0 w 22"/>
                  <a:gd name="T15" fmla="*/ 15 h 18"/>
                  <a:gd name="T16" fmla="*/ 0 w 22"/>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0" y="18"/>
                    </a:moveTo>
                    <a:lnTo>
                      <a:pt x="4" y="18"/>
                    </a:lnTo>
                    <a:lnTo>
                      <a:pt x="22" y="4"/>
                    </a:lnTo>
                    <a:lnTo>
                      <a:pt x="20" y="0"/>
                    </a:lnTo>
                    <a:lnTo>
                      <a:pt x="0" y="15"/>
                    </a:lnTo>
                    <a:lnTo>
                      <a:pt x="0" y="18"/>
                    </a:lnTo>
                    <a:lnTo>
                      <a:pt x="0" y="15"/>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8" name="Freeform 1011"/>
              <p:cNvSpPr>
                <a:spLocks/>
              </p:cNvSpPr>
              <p:nvPr/>
            </p:nvSpPr>
            <p:spPr bwMode="auto">
              <a:xfrm>
                <a:off x="1875" y="3127"/>
                <a:ext cx="2" cy="3"/>
              </a:xfrm>
              <a:custGeom>
                <a:avLst/>
                <a:gdLst>
                  <a:gd name="T0" fmla="*/ 0 w 2"/>
                  <a:gd name="T1" fmla="*/ 3 h 3"/>
                  <a:gd name="T2" fmla="*/ 2 w 2"/>
                  <a:gd name="T3" fmla="*/ 0 h 3"/>
                  <a:gd name="T4" fmla="*/ 2 w 2"/>
                  <a:gd name="T5" fmla="*/ 0 h 3"/>
                  <a:gd name="T6" fmla="*/ 2 w 2"/>
                  <a:gd name="T7" fmla="*/ 0 h 3"/>
                  <a:gd name="T8" fmla="*/ 2 w 2"/>
                  <a:gd name="T9" fmla="*/ 0 h 3"/>
                  <a:gd name="T10" fmla="*/ 0 w 2"/>
                  <a:gd name="T11" fmla="*/ 3 h 3"/>
                  <a:gd name="T12" fmla="*/ 0 w 2"/>
                  <a:gd name="T13" fmla="*/ 0 h 3"/>
                  <a:gd name="T14" fmla="*/ 0 w 2"/>
                  <a:gd name="T15" fmla="*/ 0 h 3"/>
                  <a:gd name="T16" fmla="*/ 0 w 2"/>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3"/>
                    </a:moveTo>
                    <a:lnTo>
                      <a:pt x="2" y="0"/>
                    </a:lnTo>
                    <a:lnTo>
                      <a:pt x="0" y="3"/>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89" name="Freeform 1012"/>
              <p:cNvSpPr>
                <a:spLocks/>
              </p:cNvSpPr>
              <p:nvPr/>
            </p:nvSpPr>
            <p:spPr bwMode="auto">
              <a:xfrm>
                <a:off x="1875" y="3127"/>
                <a:ext cx="22" cy="18"/>
              </a:xfrm>
              <a:custGeom>
                <a:avLst/>
                <a:gdLst>
                  <a:gd name="T0" fmla="*/ 20 w 22"/>
                  <a:gd name="T1" fmla="*/ 18 h 18"/>
                  <a:gd name="T2" fmla="*/ 22 w 22"/>
                  <a:gd name="T3" fmla="*/ 14 h 18"/>
                  <a:gd name="T4" fmla="*/ 4 w 22"/>
                  <a:gd name="T5" fmla="*/ 0 h 18"/>
                  <a:gd name="T6" fmla="*/ 0 w 22"/>
                  <a:gd name="T7" fmla="*/ 3 h 18"/>
                  <a:gd name="T8" fmla="*/ 20 w 22"/>
                  <a:gd name="T9" fmla="*/ 18 h 18"/>
                  <a:gd name="T10" fmla="*/ 20 w 22"/>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8">
                    <a:moveTo>
                      <a:pt x="20" y="18"/>
                    </a:moveTo>
                    <a:lnTo>
                      <a:pt x="22" y="14"/>
                    </a:lnTo>
                    <a:lnTo>
                      <a:pt x="4" y="0"/>
                    </a:lnTo>
                    <a:lnTo>
                      <a:pt x="0" y="3"/>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0" name="Freeform 1013"/>
              <p:cNvSpPr>
                <a:spLocks/>
              </p:cNvSpPr>
              <p:nvPr/>
            </p:nvSpPr>
            <p:spPr bwMode="auto">
              <a:xfrm>
                <a:off x="1890" y="3141"/>
                <a:ext cx="5" cy="4"/>
              </a:xfrm>
              <a:custGeom>
                <a:avLst/>
                <a:gdLst>
                  <a:gd name="T0" fmla="*/ 0 w 5"/>
                  <a:gd name="T1" fmla="*/ 0 h 4"/>
                  <a:gd name="T2" fmla="*/ 3 w 5"/>
                  <a:gd name="T3" fmla="*/ 4 h 4"/>
                  <a:gd name="T4" fmla="*/ 5 w 5"/>
                  <a:gd name="T5" fmla="*/ 4 h 4"/>
                  <a:gd name="T6" fmla="*/ 5 w 5"/>
                  <a:gd name="T7" fmla="*/ 0 h 4"/>
                  <a:gd name="T8" fmla="*/ 3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3" y="4"/>
                    </a:lnTo>
                    <a:lnTo>
                      <a:pt x="5" y="4"/>
                    </a:lnTo>
                    <a:lnTo>
                      <a:pt x="5"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1" name="Freeform 1014"/>
              <p:cNvSpPr>
                <a:spLocks/>
              </p:cNvSpPr>
              <p:nvPr/>
            </p:nvSpPr>
            <p:spPr bwMode="auto">
              <a:xfrm>
                <a:off x="1890" y="3127"/>
                <a:ext cx="23" cy="18"/>
              </a:xfrm>
              <a:custGeom>
                <a:avLst/>
                <a:gdLst>
                  <a:gd name="T0" fmla="*/ 20 w 23"/>
                  <a:gd name="T1" fmla="*/ 0 h 18"/>
                  <a:gd name="T2" fmla="*/ 18 w 23"/>
                  <a:gd name="T3" fmla="*/ 0 h 18"/>
                  <a:gd name="T4" fmla="*/ 0 w 23"/>
                  <a:gd name="T5" fmla="*/ 14 h 18"/>
                  <a:gd name="T6" fmla="*/ 3 w 23"/>
                  <a:gd name="T7" fmla="*/ 18 h 18"/>
                  <a:gd name="T8" fmla="*/ 20 w 23"/>
                  <a:gd name="T9" fmla="*/ 3 h 18"/>
                  <a:gd name="T10" fmla="*/ 20 w 23"/>
                  <a:gd name="T11" fmla="*/ 0 h 18"/>
                  <a:gd name="T12" fmla="*/ 20 w 23"/>
                  <a:gd name="T13" fmla="*/ 3 h 18"/>
                  <a:gd name="T14" fmla="*/ 23 w 23"/>
                  <a:gd name="T15" fmla="*/ 0 h 18"/>
                  <a:gd name="T16" fmla="*/ 20 w 23"/>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8">
                    <a:moveTo>
                      <a:pt x="20" y="0"/>
                    </a:moveTo>
                    <a:lnTo>
                      <a:pt x="18" y="0"/>
                    </a:lnTo>
                    <a:lnTo>
                      <a:pt x="0" y="14"/>
                    </a:lnTo>
                    <a:lnTo>
                      <a:pt x="3" y="18"/>
                    </a:lnTo>
                    <a:lnTo>
                      <a:pt x="20" y="3"/>
                    </a:lnTo>
                    <a:lnTo>
                      <a:pt x="20" y="0"/>
                    </a:lnTo>
                    <a:lnTo>
                      <a:pt x="20" y="3"/>
                    </a:lnTo>
                    <a:lnTo>
                      <a:pt x="23"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992" name="Freeform 1015"/>
              <p:cNvSpPr>
                <a:spLocks/>
              </p:cNvSpPr>
              <p:nvPr/>
            </p:nvSpPr>
            <p:spPr bwMode="auto">
              <a:xfrm>
                <a:off x="1877" y="3127"/>
                <a:ext cx="33" cy="38"/>
              </a:xfrm>
              <a:custGeom>
                <a:avLst/>
                <a:gdLst>
                  <a:gd name="T0" fmla="*/ 16 w 33"/>
                  <a:gd name="T1" fmla="*/ 38 h 38"/>
                  <a:gd name="T2" fmla="*/ 0 w 33"/>
                  <a:gd name="T3" fmla="*/ 20 h 38"/>
                  <a:gd name="T4" fmla="*/ 16 w 33"/>
                  <a:gd name="T5" fmla="*/ 0 h 38"/>
                  <a:gd name="T6" fmla="*/ 33 w 33"/>
                  <a:gd name="T7" fmla="*/ 20 h 38"/>
                  <a:gd name="T8" fmla="*/ 16 w 33"/>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8">
                    <a:moveTo>
                      <a:pt x="16" y="38"/>
                    </a:moveTo>
                    <a:lnTo>
                      <a:pt x="0" y="20"/>
                    </a:lnTo>
                    <a:lnTo>
                      <a:pt x="16" y="0"/>
                    </a:lnTo>
                    <a:lnTo>
                      <a:pt x="33" y="20"/>
                    </a:lnTo>
                    <a:lnTo>
                      <a:pt x="16" y="38"/>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5784" name="Rectangle 2584"/>
            <p:cNvSpPr>
              <a:spLocks noChangeArrowheads="1"/>
            </p:cNvSpPr>
            <p:nvPr/>
          </p:nvSpPr>
          <p:spPr bwMode="auto">
            <a:xfrm>
              <a:off x="962" y="1534"/>
              <a:ext cx="58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No Instrumental Drift</a:t>
              </a:r>
              <a:endParaRPr lang="en-US" altLang="en-US" sz="1800"/>
            </a:p>
          </p:txBody>
        </p:sp>
        <p:sp>
          <p:nvSpPr>
            <p:cNvPr id="35785" name="Rectangle 2585"/>
            <p:cNvSpPr>
              <a:spLocks noChangeArrowheads="1"/>
            </p:cNvSpPr>
            <p:nvPr/>
          </p:nvSpPr>
          <p:spPr bwMode="auto">
            <a:xfrm>
              <a:off x="962" y="1605"/>
              <a:ext cx="961"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No Bottle to Bottle Inhomogeneity</a:t>
              </a:r>
              <a:endParaRPr lang="en-US" altLang="en-US" sz="1800"/>
            </a:p>
          </p:txBody>
        </p:sp>
        <p:sp>
          <p:nvSpPr>
            <p:cNvPr id="35786" name="Rectangle 2586"/>
            <p:cNvSpPr>
              <a:spLocks noChangeArrowheads="1"/>
            </p:cNvSpPr>
            <p:nvPr/>
          </p:nvSpPr>
          <p:spPr bwMode="auto">
            <a:xfrm>
              <a:off x="962" y="1678"/>
              <a:ext cx="24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ave = 10</a:t>
              </a:r>
              <a:endParaRPr lang="en-US" altLang="en-US" sz="1800"/>
            </a:p>
          </p:txBody>
        </p:sp>
        <p:sp>
          <p:nvSpPr>
            <p:cNvPr id="35787" name="Rectangle 2587"/>
            <p:cNvSpPr>
              <a:spLocks noChangeArrowheads="1"/>
            </p:cNvSpPr>
            <p:nvPr/>
          </p:nvSpPr>
          <p:spPr bwMode="auto">
            <a:xfrm>
              <a:off x="962" y="1749"/>
              <a:ext cx="19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s = 0.6</a:t>
              </a:r>
              <a:endParaRPr lang="en-US" altLang="en-US" sz="1800"/>
            </a:p>
          </p:txBody>
        </p:sp>
        <p:sp>
          <p:nvSpPr>
            <p:cNvPr id="35788" name="Rectangle 2601"/>
            <p:cNvSpPr>
              <a:spLocks noChangeArrowheads="1"/>
            </p:cNvSpPr>
            <p:nvPr/>
          </p:nvSpPr>
          <p:spPr bwMode="auto">
            <a:xfrm>
              <a:off x="476" y="2305"/>
              <a:ext cx="300"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Run Order</a:t>
              </a:r>
              <a:endParaRPr lang="en-US" altLang="en-US" sz="1800"/>
            </a:p>
          </p:txBody>
        </p:sp>
        <p:sp>
          <p:nvSpPr>
            <p:cNvPr id="35789" name="Rectangle 2602"/>
            <p:cNvSpPr>
              <a:spLocks noChangeArrowheads="1"/>
            </p:cNvSpPr>
            <p:nvPr/>
          </p:nvSpPr>
          <p:spPr bwMode="auto">
            <a:xfrm>
              <a:off x="443" y="3225"/>
              <a:ext cx="29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Fill Order /</a:t>
              </a:r>
              <a:endParaRPr lang="en-US" altLang="en-US" sz="1800"/>
            </a:p>
          </p:txBody>
        </p:sp>
        <p:sp>
          <p:nvSpPr>
            <p:cNvPr id="35790" name="Rectangle 2603"/>
            <p:cNvSpPr>
              <a:spLocks noChangeArrowheads="1"/>
            </p:cNvSpPr>
            <p:nvPr/>
          </p:nvSpPr>
          <p:spPr bwMode="auto">
            <a:xfrm>
              <a:off x="443" y="3298"/>
              <a:ext cx="518"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Processing Order </a:t>
              </a:r>
              <a:endParaRPr lang="en-US" altLang="en-US" sz="1800"/>
            </a:p>
          </p:txBody>
        </p:sp>
        <p:sp>
          <p:nvSpPr>
            <p:cNvPr id="35791" name="Rectangle 2604"/>
            <p:cNvSpPr>
              <a:spLocks noChangeArrowheads="1"/>
            </p:cNvSpPr>
            <p:nvPr/>
          </p:nvSpPr>
          <p:spPr bwMode="auto">
            <a:xfrm>
              <a:off x="1354" y="2696"/>
              <a:ext cx="24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Run number</a:t>
              </a:r>
              <a:endParaRPr lang="en-US" altLang="en-US" sz="1800"/>
            </a:p>
          </p:txBody>
        </p:sp>
        <p:sp>
          <p:nvSpPr>
            <p:cNvPr id="35792" name="Rectangle 2608"/>
            <p:cNvSpPr>
              <a:spLocks noChangeArrowheads="1"/>
            </p:cNvSpPr>
            <p:nvPr/>
          </p:nvSpPr>
          <p:spPr bwMode="auto">
            <a:xfrm>
              <a:off x="1316" y="3607"/>
              <a:ext cx="45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Fill or Processing Order</a:t>
              </a:r>
              <a:endParaRPr lang="en-US" altLang="en-US" sz="1800"/>
            </a:p>
          </p:txBody>
        </p:sp>
      </p:grpSp>
      <p:sp>
        <p:nvSpPr>
          <p:cNvPr id="33833" name="Freeform 1646"/>
          <p:cNvSpPr>
            <a:spLocks/>
          </p:cNvSpPr>
          <p:nvPr/>
        </p:nvSpPr>
        <p:spPr bwMode="auto">
          <a:xfrm>
            <a:off x="4356100" y="3511550"/>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4" name="Freeform 1666"/>
          <p:cNvSpPr>
            <a:spLocks/>
          </p:cNvSpPr>
          <p:nvPr/>
        </p:nvSpPr>
        <p:spPr bwMode="auto">
          <a:xfrm>
            <a:off x="4405313" y="3473450"/>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5" name="Freeform 1672"/>
          <p:cNvSpPr>
            <a:spLocks/>
          </p:cNvSpPr>
          <p:nvPr/>
        </p:nvSpPr>
        <p:spPr bwMode="auto">
          <a:xfrm>
            <a:off x="4460875" y="3473450"/>
            <a:ext cx="3175" cy="1588"/>
          </a:xfrm>
          <a:custGeom>
            <a:avLst/>
            <a:gdLst>
              <a:gd name="T0" fmla="*/ 0 w 2"/>
              <a:gd name="T1" fmla="*/ 0 h 1588"/>
              <a:gd name="T2" fmla="*/ 2147483646 w 2"/>
              <a:gd name="T3" fmla="*/ 0 h 1588"/>
              <a:gd name="T4" fmla="*/ 2147483646 w 2"/>
              <a:gd name="T5" fmla="*/ 0 h 1588"/>
              <a:gd name="T6" fmla="*/ 2147483646 w 2"/>
              <a:gd name="T7" fmla="*/ 0 h 1588"/>
              <a:gd name="T8" fmla="*/ 2147483646 w 2"/>
              <a:gd name="T9" fmla="*/ 0 h 1588"/>
              <a:gd name="T10" fmla="*/ 0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6" name="Freeform 1706"/>
          <p:cNvSpPr>
            <a:spLocks/>
          </p:cNvSpPr>
          <p:nvPr/>
        </p:nvSpPr>
        <p:spPr bwMode="auto">
          <a:xfrm>
            <a:off x="4503738" y="3444875"/>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7" name="Freeform 1712"/>
          <p:cNvSpPr>
            <a:spLocks/>
          </p:cNvSpPr>
          <p:nvPr/>
        </p:nvSpPr>
        <p:spPr bwMode="auto">
          <a:xfrm>
            <a:off x="4559300" y="3441700"/>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8" h="2">
                <a:moveTo>
                  <a:pt x="0" y="0"/>
                </a:move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8" name="Freeform 1731"/>
          <p:cNvSpPr>
            <a:spLocks/>
          </p:cNvSpPr>
          <p:nvPr/>
        </p:nvSpPr>
        <p:spPr bwMode="auto">
          <a:xfrm>
            <a:off x="4608513" y="3436938"/>
            <a:ext cx="3175" cy="1587"/>
          </a:xfrm>
          <a:custGeom>
            <a:avLst/>
            <a:gdLst>
              <a:gd name="T0" fmla="*/ 0 w 2"/>
              <a:gd name="T1" fmla="*/ 0 h 1587"/>
              <a:gd name="T2" fmla="*/ 2147483646 w 2"/>
              <a:gd name="T3" fmla="*/ 0 h 1587"/>
              <a:gd name="T4" fmla="*/ 2147483646 w 2"/>
              <a:gd name="T5" fmla="*/ 0 h 1587"/>
              <a:gd name="T6" fmla="*/ 2147483646 w 2"/>
              <a:gd name="T7" fmla="*/ 0 h 1587"/>
              <a:gd name="T8" fmla="*/ 2147483646 w 2"/>
              <a:gd name="T9" fmla="*/ 0 h 1587"/>
              <a:gd name="T10" fmla="*/ 0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9" name="Freeform 1738"/>
          <p:cNvSpPr>
            <a:spLocks/>
          </p:cNvSpPr>
          <p:nvPr/>
        </p:nvSpPr>
        <p:spPr bwMode="auto">
          <a:xfrm>
            <a:off x="4552950" y="3436938"/>
            <a:ext cx="3175" cy="7937"/>
          </a:xfrm>
          <a:custGeom>
            <a:avLst/>
            <a:gdLst>
              <a:gd name="T0" fmla="*/ 2147483646 w 2"/>
              <a:gd name="T1" fmla="*/ 0 h 5"/>
              <a:gd name="T2" fmla="*/ 0 w 2"/>
              <a:gd name="T3" fmla="*/ 0 h 5"/>
              <a:gd name="T4" fmla="*/ 0 w 2"/>
              <a:gd name="T5" fmla="*/ 2147483646 h 5"/>
              <a:gd name="T6" fmla="*/ 2147483646 w 2"/>
              <a:gd name="T7" fmla="*/ 2147483646 h 5"/>
              <a:gd name="T8" fmla="*/ 2147483646 w 2"/>
              <a:gd name="T9" fmla="*/ 0 h 5"/>
              <a:gd name="T10" fmla="*/ 2147483646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0" y="0"/>
                </a:lnTo>
                <a:lnTo>
                  <a:pt x="0" y="5"/>
                </a:lnTo>
                <a:lnTo>
                  <a:pt x="2" y="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0" name="Freeform 1747"/>
          <p:cNvSpPr>
            <a:spLocks/>
          </p:cNvSpPr>
          <p:nvPr/>
        </p:nvSpPr>
        <p:spPr bwMode="auto">
          <a:xfrm>
            <a:off x="4602163" y="3424238"/>
            <a:ext cx="1587" cy="1587"/>
          </a:xfrm>
          <a:custGeom>
            <a:avLst/>
            <a:gdLst>
              <a:gd name="T0" fmla="*/ 0 w 1587"/>
              <a:gd name="T1" fmla="*/ 0 h 1587"/>
              <a:gd name="T2" fmla="*/ 0 w 1587"/>
              <a:gd name="T3" fmla="*/ 0 h 1587"/>
              <a:gd name="T4" fmla="*/ 0 w 1587"/>
              <a:gd name="T5" fmla="*/ 0 h 1587"/>
              <a:gd name="T6" fmla="*/ 0 w 1587"/>
              <a:gd name="T7" fmla="*/ 0 h 1587"/>
              <a:gd name="T8" fmla="*/ 0 w 1587"/>
              <a:gd name="T9" fmla="*/ 0 h 1587"/>
              <a:gd name="T10" fmla="*/ 0 w 1587"/>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7" h="1587">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1" name="Freeform 1766"/>
          <p:cNvSpPr>
            <a:spLocks/>
          </p:cNvSpPr>
          <p:nvPr/>
        </p:nvSpPr>
        <p:spPr bwMode="auto">
          <a:xfrm>
            <a:off x="4651375" y="3416300"/>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2" name="Freeform 1771"/>
          <p:cNvSpPr>
            <a:spLocks/>
          </p:cNvSpPr>
          <p:nvPr/>
        </p:nvSpPr>
        <p:spPr bwMode="auto">
          <a:xfrm>
            <a:off x="4706938" y="3409950"/>
            <a:ext cx="4762" cy="6350"/>
          </a:xfrm>
          <a:custGeom>
            <a:avLst/>
            <a:gdLst>
              <a:gd name="T0" fmla="*/ 2147483646 w 3"/>
              <a:gd name="T1" fmla="*/ 2147483646 h 4"/>
              <a:gd name="T2" fmla="*/ 2147483646 w 3"/>
              <a:gd name="T3" fmla="*/ 2147483646 h 4"/>
              <a:gd name="T4" fmla="*/ 2147483646 w 3"/>
              <a:gd name="T5" fmla="*/ 0 h 4"/>
              <a:gd name="T6" fmla="*/ 0 w 3"/>
              <a:gd name="T7" fmla="*/ 0 h 4"/>
              <a:gd name="T8" fmla="*/ 0 w 3"/>
              <a:gd name="T9" fmla="*/ 2147483646 h 4"/>
              <a:gd name="T10" fmla="*/ 2147483646 w 3"/>
              <a:gd name="T11" fmla="*/ 2147483646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3" y="4"/>
                </a:moveTo>
                <a:lnTo>
                  <a:pt x="3" y="4"/>
                </a:lnTo>
                <a:lnTo>
                  <a:pt x="3" y="0"/>
                </a:lnTo>
                <a:lnTo>
                  <a:pt x="0" y="0"/>
                </a:lnTo>
                <a:lnTo>
                  <a:pt x="0" y="4"/>
                </a:lnTo>
                <a:lnTo>
                  <a:pt x="3"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3" name="Freeform 1772"/>
          <p:cNvSpPr>
            <a:spLocks/>
          </p:cNvSpPr>
          <p:nvPr/>
        </p:nvSpPr>
        <p:spPr bwMode="auto">
          <a:xfrm>
            <a:off x="4706938" y="3413125"/>
            <a:ext cx="1587" cy="3175"/>
          </a:xfrm>
          <a:custGeom>
            <a:avLst/>
            <a:gdLst>
              <a:gd name="T0" fmla="*/ 0 w 1587"/>
              <a:gd name="T1" fmla="*/ 0 h 2"/>
              <a:gd name="T2" fmla="*/ 0 w 1587"/>
              <a:gd name="T3" fmla="*/ 2147483646 h 2"/>
              <a:gd name="T4" fmla="*/ 0 w 1587"/>
              <a:gd name="T5" fmla="*/ 2147483646 h 2"/>
              <a:gd name="T6" fmla="*/ 0 w 1587"/>
              <a:gd name="T7" fmla="*/ 2147483646 h 2"/>
              <a:gd name="T8" fmla="*/ 0 w 1587"/>
              <a:gd name="T9" fmla="*/ 2147483646 h 2"/>
              <a:gd name="T10" fmla="*/ 0 w 1587"/>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7" h="2">
                <a:moveTo>
                  <a:pt x="0" y="0"/>
                </a:move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4" name="Freeform 1786"/>
          <p:cNvSpPr>
            <a:spLocks/>
          </p:cNvSpPr>
          <p:nvPr/>
        </p:nvSpPr>
        <p:spPr bwMode="auto">
          <a:xfrm>
            <a:off x="4697413" y="3392488"/>
            <a:ext cx="3175" cy="1587"/>
          </a:xfrm>
          <a:custGeom>
            <a:avLst/>
            <a:gdLst>
              <a:gd name="T0" fmla="*/ 2147483646 w 2"/>
              <a:gd name="T1" fmla="*/ 0 h 1587"/>
              <a:gd name="T2" fmla="*/ 0 w 2"/>
              <a:gd name="T3" fmla="*/ 0 h 1587"/>
              <a:gd name="T4" fmla="*/ 0 w 2"/>
              <a:gd name="T5" fmla="*/ 0 h 1587"/>
              <a:gd name="T6" fmla="*/ 0 w 2"/>
              <a:gd name="T7" fmla="*/ 0 h 1587"/>
              <a:gd name="T8" fmla="*/ 0 w 2"/>
              <a:gd name="T9" fmla="*/ 0 h 1587"/>
              <a:gd name="T10" fmla="*/ 2147483646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5" name="Freeform 1884"/>
          <p:cNvSpPr>
            <a:spLocks/>
          </p:cNvSpPr>
          <p:nvPr/>
        </p:nvSpPr>
        <p:spPr bwMode="auto">
          <a:xfrm>
            <a:off x="3624263" y="5119688"/>
            <a:ext cx="3175" cy="1587"/>
          </a:xfrm>
          <a:custGeom>
            <a:avLst/>
            <a:gdLst>
              <a:gd name="T0" fmla="*/ 2147483646 w 2"/>
              <a:gd name="T1" fmla="*/ 0 h 1587"/>
              <a:gd name="T2" fmla="*/ 0 w 2"/>
              <a:gd name="T3" fmla="*/ 0 h 1587"/>
              <a:gd name="T4" fmla="*/ 0 w 2"/>
              <a:gd name="T5" fmla="*/ 0 h 1587"/>
              <a:gd name="T6" fmla="*/ 0 w 2"/>
              <a:gd name="T7" fmla="*/ 0 h 1587"/>
              <a:gd name="T8" fmla="*/ 0 w 2"/>
              <a:gd name="T9" fmla="*/ 0 h 1587"/>
              <a:gd name="T10" fmla="*/ 2147483646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6" name="Freeform 1904"/>
          <p:cNvSpPr>
            <a:spLocks/>
          </p:cNvSpPr>
          <p:nvPr/>
        </p:nvSpPr>
        <p:spPr bwMode="auto">
          <a:xfrm>
            <a:off x="3624263" y="4964113"/>
            <a:ext cx="3175" cy="1587"/>
          </a:xfrm>
          <a:custGeom>
            <a:avLst/>
            <a:gdLst>
              <a:gd name="T0" fmla="*/ 2147483646 w 2"/>
              <a:gd name="T1" fmla="*/ 0 h 1587"/>
              <a:gd name="T2" fmla="*/ 0 w 2"/>
              <a:gd name="T3" fmla="*/ 0 h 1587"/>
              <a:gd name="T4" fmla="*/ 0 w 2"/>
              <a:gd name="T5" fmla="*/ 0 h 1587"/>
              <a:gd name="T6" fmla="*/ 0 w 2"/>
              <a:gd name="T7" fmla="*/ 0 h 1587"/>
              <a:gd name="T8" fmla="*/ 0 w 2"/>
              <a:gd name="T9" fmla="*/ 0 h 1587"/>
              <a:gd name="T10" fmla="*/ 2147483646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7" name="Freeform 1910"/>
          <p:cNvSpPr>
            <a:spLocks/>
          </p:cNvSpPr>
          <p:nvPr/>
        </p:nvSpPr>
        <p:spPr bwMode="auto">
          <a:xfrm>
            <a:off x="3676650" y="4964113"/>
            <a:ext cx="3175" cy="1587"/>
          </a:xfrm>
          <a:custGeom>
            <a:avLst/>
            <a:gdLst>
              <a:gd name="T0" fmla="*/ 0 w 2"/>
              <a:gd name="T1" fmla="*/ 0 h 1587"/>
              <a:gd name="T2" fmla="*/ 2147483646 w 2"/>
              <a:gd name="T3" fmla="*/ 0 h 1587"/>
              <a:gd name="T4" fmla="*/ 2147483646 w 2"/>
              <a:gd name="T5" fmla="*/ 0 h 1587"/>
              <a:gd name="T6" fmla="*/ 2147483646 w 2"/>
              <a:gd name="T7" fmla="*/ 0 h 1587"/>
              <a:gd name="T8" fmla="*/ 2147483646 w 2"/>
              <a:gd name="T9" fmla="*/ 0 h 1587"/>
              <a:gd name="T10" fmla="*/ 0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8" name="Freeform 1925"/>
          <p:cNvSpPr>
            <a:spLocks/>
          </p:cNvSpPr>
          <p:nvPr/>
        </p:nvSpPr>
        <p:spPr bwMode="auto">
          <a:xfrm>
            <a:off x="3736975" y="5172075"/>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9" name="Freeform 1929"/>
          <p:cNvSpPr>
            <a:spLocks/>
          </p:cNvSpPr>
          <p:nvPr/>
        </p:nvSpPr>
        <p:spPr bwMode="auto">
          <a:xfrm>
            <a:off x="3792538" y="5172075"/>
            <a:ext cx="1587" cy="1588"/>
          </a:xfrm>
          <a:custGeom>
            <a:avLst/>
            <a:gdLst>
              <a:gd name="T0" fmla="*/ 0 w 1587"/>
              <a:gd name="T1" fmla="*/ 0 h 1588"/>
              <a:gd name="T2" fmla="*/ 0 w 1587"/>
              <a:gd name="T3" fmla="*/ 0 h 1588"/>
              <a:gd name="T4" fmla="*/ 0 w 1587"/>
              <a:gd name="T5" fmla="*/ 0 h 1588"/>
              <a:gd name="T6" fmla="*/ 0 w 1587"/>
              <a:gd name="T7" fmla="*/ 0 h 1588"/>
              <a:gd name="T8" fmla="*/ 0 w 1587"/>
              <a:gd name="T9" fmla="*/ 0 h 1588"/>
              <a:gd name="T10" fmla="*/ 0 w 1587"/>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7" h="1588">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0" name="Freeform 1956"/>
          <p:cNvSpPr>
            <a:spLocks/>
          </p:cNvSpPr>
          <p:nvPr/>
        </p:nvSpPr>
        <p:spPr bwMode="auto">
          <a:xfrm>
            <a:off x="3740150" y="5021263"/>
            <a:ext cx="3175" cy="3175"/>
          </a:xfrm>
          <a:custGeom>
            <a:avLst/>
            <a:gdLst>
              <a:gd name="T0" fmla="*/ 0 w 2"/>
              <a:gd name="T1" fmla="*/ 2147483646 h 2"/>
              <a:gd name="T2" fmla="*/ 2147483646 w 2"/>
              <a:gd name="T3" fmla="*/ 2147483646 h 2"/>
              <a:gd name="T4" fmla="*/ 2147483646 w 2"/>
              <a:gd name="T5" fmla="*/ 2147483646 h 2"/>
              <a:gd name="T6" fmla="*/ 2147483646 w 2"/>
              <a:gd name="T7" fmla="*/ 2147483646 h 2"/>
              <a:gd name="T8" fmla="*/ 2147483646 w 2"/>
              <a:gd name="T9" fmla="*/ 2147483646 h 2"/>
              <a:gd name="T10" fmla="*/ 0 w 2"/>
              <a:gd name="T11" fmla="*/ 2147483646 h 2"/>
              <a:gd name="T12" fmla="*/ 0 w 2"/>
              <a:gd name="T13" fmla="*/ 0 h 2"/>
              <a:gd name="T14" fmla="*/ 0 w 2"/>
              <a:gd name="T15" fmla="*/ 2147483646 h 2"/>
              <a:gd name="T16" fmla="*/ 0 w 2"/>
              <a:gd name="T17" fmla="*/ 2147483646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2" y="2"/>
                </a:lnTo>
                <a:lnTo>
                  <a:pt x="0"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1" name="Freeform 1984"/>
          <p:cNvSpPr>
            <a:spLocks/>
          </p:cNvSpPr>
          <p:nvPr/>
        </p:nvSpPr>
        <p:spPr bwMode="auto">
          <a:xfrm>
            <a:off x="3856038" y="4845050"/>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2" name="Freeform 1990"/>
          <p:cNvSpPr>
            <a:spLocks/>
          </p:cNvSpPr>
          <p:nvPr/>
        </p:nvSpPr>
        <p:spPr bwMode="auto">
          <a:xfrm>
            <a:off x="3911600" y="4845050"/>
            <a:ext cx="4763" cy="1588"/>
          </a:xfrm>
          <a:custGeom>
            <a:avLst/>
            <a:gdLst>
              <a:gd name="T0" fmla="*/ 0 w 3"/>
              <a:gd name="T1" fmla="*/ 0 h 1588"/>
              <a:gd name="T2" fmla="*/ 2147483646 w 3"/>
              <a:gd name="T3" fmla="*/ 0 h 1588"/>
              <a:gd name="T4" fmla="*/ 2147483646 w 3"/>
              <a:gd name="T5" fmla="*/ 0 h 1588"/>
              <a:gd name="T6" fmla="*/ 2147483646 w 3"/>
              <a:gd name="T7" fmla="*/ 0 h 1588"/>
              <a:gd name="T8" fmla="*/ 2147483646 w 3"/>
              <a:gd name="T9" fmla="*/ 0 h 1588"/>
              <a:gd name="T10" fmla="*/ 0 w 3"/>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88">
                <a:moveTo>
                  <a:pt x="0" y="0"/>
                </a:move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3" name="Freeform 2025"/>
          <p:cNvSpPr>
            <a:spLocks/>
          </p:cNvSpPr>
          <p:nvPr/>
        </p:nvSpPr>
        <p:spPr bwMode="auto">
          <a:xfrm>
            <a:off x="3975100" y="4897438"/>
            <a:ext cx="4763" cy="1587"/>
          </a:xfrm>
          <a:custGeom>
            <a:avLst/>
            <a:gdLst>
              <a:gd name="T0" fmla="*/ 2147483646 w 3"/>
              <a:gd name="T1" fmla="*/ 0 h 1587"/>
              <a:gd name="T2" fmla="*/ 0 w 3"/>
              <a:gd name="T3" fmla="*/ 0 h 1587"/>
              <a:gd name="T4" fmla="*/ 0 w 3"/>
              <a:gd name="T5" fmla="*/ 0 h 1587"/>
              <a:gd name="T6" fmla="*/ 0 w 3"/>
              <a:gd name="T7" fmla="*/ 0 h 1587"/>
              <a:gd name="T8" fmla="*/ 0 w 3"/>
              <a:gd name="T9" fmla="*/ 0 h 1587"/>
              <a:gd name="T10" fmla="*/ 2147483646 w 3"/>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87">
                <a:moveTo>
                  <a:pt x="3" y="0"/>
                </a:moveTo>
                <a:lnTo>
                  <a:pt x="0"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4" name="Freeform 2045"/>
          <p:cNvSpPr>
            <a:spLocks/>
          </p:cNvSpPr>
          <p:nvPr/>
        </p:nvSpPr>
        <p:spPr bwMode="auto">
          <a:xfrm>
            <a:off x="4095750" y="5165725"/>
            <a:ext cx="3175" cy="6350"/>
          </a:xfrm>
          <a:custGeom>
            <a:avLst/>
            <a:gdLst>
              <a:gd name="T0" fmla="*/ 0 w 2"/>
              <a:gd name="T1" fmla="*/ 0 h 4"/>
              <a:gd name="T2" fmla="*/ 0 w 2"/>
              <a:gd name="T3" fmla="*/ 0 h 4"/>
              <a:gd name="T4" fmla="*/ 0 w 2"/>
              <a:gd name="T5" fmla="*/ 2147483646 h 4"/>
              <a:gd name="T6" fmla="*/ 2147483646 w 2"/>
              <a:gd name="T7" fmla="*/ 2147483646 h 4"/>
              <a:gd name="T8" fmla="*/ 2147483646 w 2"/>
              <a:gd name="T9" fmla="*/ 0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lnTo>
                  <a:pt x="0" y="0"/>
                </a:lnTo>
                <a:lnTo>
                  <a:pt x="0" y="4"/>
                </a:lnTo>
                <a:lnTo>
                  <a:pt x="2" y="4"/>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5" name="Freeform 2046"/>
          <p:cNvSpPr>
            <a:spLocks/>
          </p:cNvSpPr>
          <p:nvPr/>
        </p:nvSpPr>
        <p:spPr bwMode="auto">
          <a:xfrm>
            <a:off x="4098925" y="5165725"/>
            <a:ext cx="1588" cy="3175"/>
          </a:xfrm>
          <a:custGeom>
            <a:avLst/>
            <a:gdLst>
              <a:gd name="T0" fmla="*/ 0 w 1588"/>
              <a:gd name="T1" fmla="*/ 2147483646 h 2"/>
              <a:gd name="T2" fmla="*/ 0 w 1588"/>
              <a:gd name="T3" fmla="*/ 0 h 2"/>
              <a:gd name="T4" fmla="*/ 0 w 1588"/>
              <a:gd name="T5" fmla="*/ 0 h 2"/>
              <a:gd name="T6" fmla="*/ 0 w 1588"/>
              <a:gd name="T7" fmla="*/ 0 h 2"/>
              <a:gd name="T8" fmla="*/ 0 w 1588"/>
              <a:gd name="T9" fmla="*/ 0 h 2"/>
              <a:gd name="T10" fmla="*/ 0 w 1588"/>
              <a:gd name="T11" fmla="*/ 214748364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8" h="2">
                <a:moveTo>
                  <a:pt x="0" y="2"/>
                </a:move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6" name="Freeform 2050"/>
          <p:cNvSpPr>
            <a:spLocks/>
          </p:cNvSpPr>
          <p:nvPr/>
        </p:nvSpPr>
        <p:spPr bwMode="auto">
          <a:xfrm>
            <a:off x="4151313" y="5165725"/>
            <a:ext cx="3175" cy="1588"/>
          </a:xfrm>
          <a:custGeom>
            <a:avLst/>
            <a:gdLst>
              <a:gd name="T0" fmla="*/ 0 w 2"/>
              <a:gd name="T1" fmla="*/ 0 h 1588"/>
              <a:gd name="T2" fmla="*/ 2147483646 w 2"/>
              <a:gd name="T3" fmla="*/ 0 h 1588"/>
              <a:gd name="T4" fmla="*/ 2147483646 w 2"/>
              <a:gd name="T5" fmla="*/ 0 h 1588"/>
              <a:gd name="T6" fmla="*/ 2147483646 w 2"/>
              <a:gd name="T7" fmla="*/ 0 h 1588"/>
              <a:gd name="T8" fmla="*/ 2147483646 w 2"/>
              <a:gd name="T9" fmla="*/ 0 h 1588"/>
              <a:gd name="T10" fmla="*/ 0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7" name="Freeform 2057"/>
          <p:cNvSpPr>
            <a:spLocks/>
          </p:cNvSpPr>
          <p:nvPr/>
        </p:nvSpPr>
        <p:spPr bwMode="auto">
          <a:xfrm>
            <a:off x="4095750" y="5165725"/>
            <a:ext cx="3175" cy="6350"/>
          </a:xfrm>
          <a:custGeom>
            <a:avLst/>
            <a:gdLst>
              <a:gd name="T0" fmla="*/ 2147483646 w 2"/>
              <a:gd name="T1" fmla="*/ 0 h 4"/>
              <a:gd name="T2" fmla="*/ 0 w 2"/>
              <a:gd name="T3" fmla="*/ 0 h 4"/>
              <a:gd name="T4" fmla="*/ 0 w 2"/>
              <a:gd name="T5" fmla="*/ 2147483646 h 4"/>
              <a:gd name="T6" fmla="*/ 2147483646 w 2"/>
              <a:gd name="T7" fmla="*/ 2147483646 h 4"/>
              <a:gd name="T8" fmla="*/ 2147483646 w 2"/>
              <a:gd name="T9" fmla="*/ 0 h 4"/>
              <a:gd name="T10" fmla="*/ 2147483646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lnTo>
                  <a:pt x="0" y="0"/>
                </a:lnTo>
                <a:lnTo>
                  <a:pt x="0" y="4"/>
                </a:lnTo>
                <a:lnTo>
                  <a:pt x="2" y="4"/>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8" name="Freeform 2065"/>
          <p:cNvSpPr>
            <a:spLocks/>
          </p:cNvSpPr>
          <p:nvPr/>
        </p:nvSpPr>
        <p:spPr bwMode="auto">
          <a:xfrm>
            <a:off x="4095750" y="5010150"/>
            <a:ext cx="3175" cy="7938"/>
          </a:xfrm>
          <a:custGeom>
            <a:avLst/>
            <a:gdLst>
              <a:gd name="T0" fmla="*/ 0 w 2"/>
              <a:gd name="T1" fmla="*/ 0 h 5"/>
              <a:gd name="T2" fmla="*/ 0 w 2"/>
              <a:gd name="T3" fmla="*/ 0 h 5"/>
              <a:gd name="T4" fmla="*/ 0 w 2"/>
              <a:gd name="T5" fmla="*/ 2147483646 h 5"/>
              <a:gd name="T6" fmla="*/ 2147483646 w 2"/>
              <a:gd name="T7" fmla="*/ 2147483646 h 5"/>
              <a:gd name="T8" fmla="*/ 2147483646 w 2"/>
              <a:gd name="T9" fmla="*/ 0 h 5"/>
              <a:gd name="T10" fmla="*/ 0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0"/>
                </a:moveTo>
                <a:lnTo>
                  <a:pt x="0" y="0"/>
                </a:lnTo>
                <a:lnTo>
                  <a:pt x="0" y="5"/>
                </a:lnTo>
                <a:lnTo>
                  <a:pt x="2" y="5"/>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59" name="Freeform 2066"/>
          <p:cNvSpPr>
            <a:spLocks/>
          </p:cNvSpPr>
          <p:nvPr/>
        </p:nvSpPr>
        <p:spPr bwMode="auto">
          <a:xfrm>
            <a:off x="4098925" y="5010150"/>
            <a:ext cx="1588" cy="3175"/>
          </a:xfrm>
          <a:custGeom>
            <a:avLst/>
            <a:gdLst>
              <a:gd name="T0" fmla="*/ 0 w 1588"/>
              <a:gd name="T1" fmla="*/ 2147483646 h 2"/>
              <a:gd name="T2" fmla="*/ 0 w 1588"/>
              <a:gd name="T3" fmla="*/ 0 h 2"/>
              <a:gd name="T4" fmla="*/ 0 w 1588"/>
              <a:gd name="T5" fmla="*/ 0 h 2"/>
              <a:gd name="T6" fmla="*/ 0 w 1588"/>
              <a:gd name="T7" fmla="*/ 0 h 2"/>
              <a:gd name="T8" fmla="*/ 0 w 1588"/>
              <a:gd name="T9" fmla="*/ 0 h 2"/>
              <a:gd name="T10" fmla="*/ 0 w 1588"/>
              <a:gd name="T11" fmla="*/ 214748364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8" h="2">
                <a:moveTo>
                  <a:pt x="0" y="2"/>
                </a:move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0" name="Freeform 2070"/>
          <p:cNvSpPr>
            <a:spLocks/>
          </p:cNvSpPr>
          <p:nvPr/>
        </p:nvSpPr>
        <p:spPr bwMode="auto">
          <a:xfrm>
            <a:off x="4151313" y="5010150"/>
            <a:ext cx="3175" cy="1588"/>
          </a:xfrm>
          <a:custGeom>
            <a:avLst/>
            <a:gdLst>
              <a:gd name="T0" fmla="*/ 0 w 2"/>
              <a:gd name="T1" fmla="*/ 0 h 1588"/>
              <a:gd name="T2" fmla="*/ 2147483646 w 2"/>
              <a:gd name="T3" fmla="*/ 0 h 1588"/>
              <a:gd name="T4" fmla="*/ 2147483646 w 2"/>
              <a:gd name="T5" fmla="*/ 0 h 1588"/>
              <a:gd name="T6" fmla="*/ 2147483646 w 2"/>
              <a:gd name="T7" fmla="*/ 0 h 1588"/>
              <a:gd name="T8" fmla="*/ 2147483646 w 2"/>
              <a:gd name="T9" fmla="*/ 0 h 1588"/>
              <a:gd name="T10" fmla="*/ 0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1" name="Freeform 2085"/>
          <p:cNvSpPr>
            <a:spLocks/>
          </p:cNvSpPr>
          <p:nvPr/>
        </p:nvSpPr>
        <p:spPr bwMode="auto">
          <a:xfrm>
            <a:off x="4211638" y="5126038"/>
            <a:ext cx="3175" cy="1587"/>
          </a:xfrm>
          <a:custGeom>
            <a:avLst/>
            <a:gdLst>
              <a:gd name="T0" fmla="*/ 2147483646 w 2"/>
              <a:gd name="T1" fmla="*/ 0 h 1587"/>
              <a:gd name="T2" fmla="*/ 0 w 2"/>
              <a:gd name="T3" fmla="*/ 0 h 1587"/>
              <a:gd name="T4" fmla="*/ 0 w 2"/>
              <a:gd name="T5" fmla="*/ 0 h 1587"/>
              <a:gd name="T6" fmla="*/ 0 w 2"/>
              <a:gd name="T7" fmla="*/ 0 h 1587"/>
              <a:gd name="T8" fmla="*/ 0 w 2"/>
              <a:gd name="T9" fmla="*/ 0 h 1587"/>
              <a:gd name="T10" fmla="*/ 2147483646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2" name="Freeform 2103"/>
          <p:cNvSpPr>
            <a:spLocks/>
          </p:cNvSpPr>
          <p:nvPr/>
        </p:nvSpPr>
        <p:spPr bwMode="auto">
          <a:xfrm>
            <a:off x="4240213" y="5010150"/>
            <a:ext cx="6350" cy="3175"/>
          </a:xfrm>
          <a:custGeom>
            <a:avLst/>
            <a:gdLst>
              <a:gd name="T0" fmla="*/ 0 w 4"/>
              <a:gd name="T1" fmla="*/ 2147483646 h 2"/>
              <a:gd name="T2" fmla="*/ 0 w 4"/>
              <a:gd name="T3" fmla="*/ 2147483646 h 2"/>
              <a:gd name="T4" fmla="*/ 2147483646 w 4"/>
              <a:gd name="T5" fmla="*/ 2147483646 h 2"/>
              <a:gd name="T6" fmla="*/ 2147483646 w 4"/>
              <a:gd name="T7" fmla="*/ 0 h 2"/>
              <a:gd name="T8" fmla="*/ 0 w 4"/>
              <a:gd name="T9" fmla="*/ 0 h 2"/>
              <a:gd name="T10" fmla="*/ 0 w 4"/>
              <a:gd name="T11" fmla="*/ 214748364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2"/>
                </a:moveTo>
                <a:lnTo>
                  <a:pt x="0" y="2"/>
                </a:lnTo>
                <a:lnTo>
                  <a:pt x="4" y="2"/>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3" name="Freeform 2125"/>
          <p:cNvSpPr>
            <a:spLocks/>
          </p:cNvSpPr>
          <p:nvPr/>
        </p:nvSpPr>
        <p:spPr bwMode="auto">
          <a:xfrm>
            <a:off x="4330700" y="5070475"/>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4" name="Freeform 2131"/>
          <p:cNvSpPr>
            <a:spLocks/>
          </p:cNvSpPr>
          <p:nvPr/>
        </p:nvSpPr>
        <p:spPr bwMode="auto">
          <a:xfrm>
            <a:off x="4387850" y="5067300"/>
            <a:ext cx="1588" cy="3175"/>
          </a:xfrm>
          <a:custGeom>
            <a:avLst/>
            <a:gdLst>
              <a:gd name="T0" fmla="*/ 0 w 1588"/>
              <a:gd name="T1" fmla="*/ 0 h 2"/>
              <a:gd name="T2" fmla="*/ 0 w 1588"/>
              <a:gd name="T3" fmla="*/ 2147483646 h 2"/>
              <a:gd name="T4" fmla="*/ 0 w 1588"/>
              <a:gd name="T5" fmla="*/ 2147483646 h 2"/>
              <a:gd name="T6" fmla="*/ 0 w 1588"/>
              <a:gd name="T7" fmla="*/ 2147483646 h 2"/>
              <a:gd name="T8" fmla="*/ 0 w 1588"/>
              <a:gd name="T9" fmla="*/ 2147483646 h 2"/>
              <a:gd name="T10" fmla="*/ 0 w 1588"/>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8" h="2">
                <a:moveTo>
                  <a:pt x="0" y="0"/>
                </a:move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5" name="Freeform 2143"/>
          <p:cNvSpPr>
            <a:spLocks/>
          </p:cNvSpPr>
          <p:nvPr/>
        </p:nvSpPr>
        <p:spPr bwMode="auto">
          <a:xfrm>
            <a:off x="4359275" y="4902200"/>
            <a:ext cx="6350" cy="3175"/>
          </a:xfrm>
          <a:custGeom>
            <a:avLst/>
            <a:gdLst>
              <a:gd name="T0" fmla="*/ 0 w 4"/>
              <a:gd name="T1" fmla="*/ 2147483646 h 2"/>
              <a:gd name="T2" fmla="*/ 0 w 4"/>
              <a:gd name="T3" fmla="*/ 2147483646 h 2"/>
              <a:gd name="T4" fmla="*/ 2147483646 w 4"/>
              <a:gd name="T5" fmla="*/ 2147483646 h 2"/>
              <a:gd name="T6" fmla="*/ 2147483646 w 4"/>
              <a:gd name="T7" fmla="*/ 0 h 2"/>
              <a:gd name="T8" fmla="*/ 0 w 4"/>
              <a:gd name="T9" fmla="*/ 0 h 2"/>
              <a:gd name="T10" fmla="*/ 0 w 4"/>
              <a:gd name="T11" fmla="*/ 2147483646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2"/>
                </a:moveTo>
                <a:lnTo>
                  <a:pt x="0" y="2"/>
                </a:lnTo>
                <a:lnTo>
                  <a:pt x="4" y="2"/>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6" name="Freeform 2150"/>
          <p:cNvSpPr>
            <a:spLocks/>
          </p:cNvSpPr>
          <p:nvPr/>
        </p:nvSpPr>
        <p:spPr bwMode="auto">
          <a:xfrm>
            <a:off x="4387850" y="4873625"/>
            <a:ext cx="1588" cy="1588"/>
          </a:xfrm>
          <a:custGeom>
            <a:avLst/>
            <a:gdLst>
              <a:gd name="T0" fmla="*/ 0 w 1588"/>
              <a:gd name="T1" fmla="*/ 0 h 1588"/>
              <a:gd name="T2" fmla="*/ 0 w 1588"/>
              <a:gd name="T3" fmla="*/ 0 h 1588"/>
              <a:gd name="T4" fmla="*/ 0 w 1588"/>
              <a:gd name="T5" fmla="*/ 0 h 1588"/>
              <a:gd name="T6" fmla="*/ 0 w 1588"/>
              <a:gd name="T7" fmla="*/ 0 h 1588"/>
              <a:gd name="T8" fmla="*/ 0 w 1588"/>
              <a:gd name="T9" fmla="*/ 0 h 1588"/>
              <a:gd name="T10" fmla="*/ 0 w 1588"/>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88" h="1588">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7" name="Freeform 2165"/>
          <p:cNvSpPr>
            <a:spLocks/>
          </p:cNvSpPr>
          <p:nvPr/>
        </p:nvSpPr>
        <p:spPr bwMode="auto">
          <a:xfrm>
            <a:off x="4451350" y="5099050"/>
            <a:ext cx="3175" cy="1588"/>
          </a:xfrm>
          <a:custGeom>
            <a:avLst/>
            <a:gdLst>
              <a:gd name="T0" fmla="*/ 2147483646 w 2"/>
              <a:gd name="T1" fmla="*/ 0 h 1588"/>
              <a:gd name="T2" fmla="*/ 0 w 2"/>
              <a:gd name="T3" fmla="*/ 0 h 1588"/>
              <a:gd name="T4" fmla="*/ 0 w 2"/>
              <a:gd name="T5" fmla="*/ 0 h 1588"/>
              <a:gd name="T6" fmla="*/ 0 w 2"/>
              <a:gd name="T7" fmla="*/ 0 h 1588"/>
              <a:gd name="T8" fmla="*/ 0 w 2"/>
              <a:gd name="T9" fmla="*/ 0 h 1588"/>
              <a:gd name="T10" fmla="*/ 2147483646 w 2"/>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8">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8" name="Freeform 2190"/>
          <p:cNvSpPr>
            <a:spLocks/>
          </p:cNvSpPr>
          <p:nvPr/>
        </p:nvSpPr>
        <p:spPr bwMode="auto">
          <a:xfrm>
            <a:off x="4506913" y="4891088"/>
            <a:ext cx="3175" cy="1587"/>
          </a:xfrm>
          <a:custGeom>
            <a:avLst/>
            <a:gdLst>
              <a:gd name="T0" fmla="*/ 0 w 2"/>
              <a:gd name="T1" fmla="*/ 0 h 1587"/>
              <a:gd name="T2" fmla="*/ 2147483646 w 2"/>
              <a:gd name="T3" fmla="*/ 0 h 1587"/>
              <a:gd name="T4" fmla="*/ 2147483646 w 2"/>
              <a:gd name="T5" fmla="*/ 0 h 1587"/>
              <a:gd name="T6" fmla="*/ 2147483646 w 2"/>
              <a:gd name="T7" fmla="*/ 0 h 1587"/>
              <a:gd name="T8" fmla="*/ 2147483646 w 2"/>
              <a:gd name="T9" fmla="*/ 0 h 1587"/>
              <a:gd name="T10" fmla="*/ 0 w 2"/>
              <a:gd name="T11" fmla="*/ 0 h 158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587">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69" name="Freeform 2210"/>
          <p:cNvSpPr>
            <a:spLocks/>
          </p:cNvSpPr>
          <p:nvPr/>
        </p:nvSpPr>
        <p:spPr bwMode="auto">
          <a:xfrm>
            <a:off x="4625975" y="5108575"/>
            <a:ext cx="4763" cy="1588"/>
          </a:xfrm>
          <a:custGeom>
            <a:avLst/>
            <a:gdLst>
              <a:gd name="T0" fmla="*/ 0 w 3"/>
              <a:gd name="T1" fmla="*/ 0 h 1588"/>
              <a:gd name="T2" fmla="*/ 2147483646 w 3"/>
              <a:gd name="T3" fmla="*/ 0 h 1588"/>
              <a:gd name="T4" fmla="*/ 2147483646 w 3"/>
              <a:gd name="T5" fmla="*/ 0 h 1588"/>
              <a:gd name="T6" fmla="*/ 2147483646 w 3"/>
              <a:gd name="T7" fmla="*/ 0 h 1588"/>
              <a:gd name="T8" fmla="*/ 2147483646 w 3"/>
              <a:gd name="T9" fmla="*/ 0 h 1588"/>
              <a:gd name="T10" fmla="*/ 0 w 3"/>
              <a:gd name="T11" fmla="*/ 0 h 15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88">
                <a:moveTo>
                  <a:pt x="0" y="0"/>
                </a:move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65434" name="Group 2618"/>
          <p:cNvGrpSpPr>
            <a:grpSpLocks/>
          </p:cNvGrpSpPr>
          <p:nvPr/>
        </p:nvGrpSpPr>
        <p:grpSpPr bwMode="auto">
          <a:xfrm>
            <a:off x="3977295" y="2462212"/>
            <a:ext cx="1647825" cy="3398838"/>
            <a:chOff x="2116" y="1534"/>
            <a:chExt cx="1038" cy="2141"/>
          </a:xfrm>
        </p:grpSpPr>
        <p:sp>
          <p:nvSpPr>
            <p:cNvPr id="34379" name="Freeform 2223"/>
            <p:cNvSpPr>
              <a:spLocks noEditPoints="1"/>
            </p:cNvSpPr>
            <p:nvPr/>
          </p:nvSpPr>
          <p:spPr bwMode="auto">
            <a:xfrm>
              <a:off x="2879" y="3085"/>
              <a:ext cx="38" cy="36"/>
            </a:xfrm>
            <a:custGeom>
              <a:avLst/>
              <a:gdLst>
                <a:gd name="T0" fmla="*/ 20 w 38"/>
                <a:gd name="T1" fmla="*/ 36 h 36"/>
                <a:gd name="T2" fmla="*/ 15 w 38"/>
                <a:gd name="T3" fmla="*/ 36 h 36"/>
                <a:gd name="T4" fmla="*/ 0 w 38"/>
                <a:gd name="T5" fmla="*/ 18 h 36"/>
                <a:gd name="T6" fmla="*/ 0 w 38"/>
                <a:gd name="T7" fmla="*/ 14 h 36"/>
                <a:gd name="T8" fmla="*/ 15 w 38"/>
                <a:gd name="T9" fmla="*/ 0 h 36"/>
                <a:gd name="T10" fmla="*/ 20 w 38"/>
                <a:gd name="T11" fmla="*/ 0 h 36"/>
                <a:gd name="T12" fmla="*/ 38 w 38"/>
                <a:gd name="T13" fmla="*/ 14 h 36"/>
                <a:gd name="T14" fmla="*/ 38 w 38"/>
                <a:gd name="T15" fmla="*/ 18 h 36"/>
                <a:gd name="T16" fmla="*/ 20 w 38"/>
                <a:gd name="T17" fmla="*/ 36 h 36"/>
                <a:gd name="T18" fmla="*/ 33 w 38"/>
                <a:gd name="T19" fmla="*/ 14 h 36"/>
                <a:gd name="T20" fmla="*/ 33 w 38"/>
                <a:gd name="T21" fmla="*/ 18 h 36"/>
                <a:gd name="T22" fmla="*/ 15 w 38"/>
                <a:gd name="T23" fmla="*/ 0 h 36"/>
                <a:gd name="T24" fmla="*/ 20 w 38"/>
                <a:gd name="T25" fmla="*/ 0 h 36"/>
                <a:gd name="T26" fmla="*/ 4 w 38"/>
                <a:gd name="T27" fmla="*/ 18 h 36"/>
                <a:gd name="T28" fmla="*/ 4 w 38"/>
                <a:gd name="T29" fmla="*/ 14 h 36"/>
                <a:gd name="T30" fmla="*/ 20 w 38"/>
                <a:gd name="T31" fmla="*/ 34 h 36"/>
                <a:gd name="T32" fmla="*/ 15 w 38"/>
                <a:gd name="T33" fmla="*/ 34 h 36"/>
                <a:gd name="T34" fmla="*/ 33 w 38"/>
                <a:gd name="T35" fmla="*/ 1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36">
                  <a:moveTo>
                    <a:pt x="20" y="36"/>
                  </a:moveTo>
                  <a:lnTo>
                    <a:pt x="15" y="36"/>
                  </a:lnTo>
                  <a:lnTo>
                    <a:pt x="0" y="18"/>
                  </a:lnTo>
                  <a:lnTo>
                    <a:pt x="0" y="14"/>
                  </a:lnTo>
                  <a:lnTo>
                    <a:pt x="15" y="0"/>
                  </a:lnTo>
                  <a:lnTo>
                    <a:pt x="20" y="0"/>
                  </a:lnTo>
                  <a:lnTo>
                    <a:pt x="38" y="14"/>
                  </a:lnTo>
                  <a:lnTo>
                    <a:pt x="38" y="18"/>
                  </a:lnTo>
                  <a:lnTo>
                    <a:pt x="20" y="36"/>
                  </a:lnTo>
                  <a:close/>
                  <a:moveTo>
                    <a:pt x="33" y="14"/>
                  </a:moveTo>
                  <a:lnTo>
                    <a:pt x="33" y="18"/>
                  </a:lnTo>
                  <a:lnTo>
                    <a:pt x="15" y="0"/>
                  </a:lnTo>
                  <a:lnTo>
                    <a:pt x="20" y="0"/>
                  </a:lnTo>
                  <a:lnTo>
                    <a:pt x="4" y="18"/>
                  </a:lnTo>
                  <a:lnTo>
                    <a:pt x="4" y="14"/>
                  </a:lnTo>
                  <a:lnTo>
                    <a:pt x="20" y="34"/>
                  </a:lnTo>
                  <a:lnTo>
                    <a:pt x="15" y="34"/>
                  </a:lnTo>
                  <a:lnTo>
                    <a:pt x="33" y="1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0" name="Freeform 2224"/>
            <p:cNvSpPr>
              <a:spLocks/>
            </p:cNvSpPr>
            <p:nvPr/>
          </p:nvSpPr>
          <p:spPr bwMode="auto">
            <a:xfrm>
              <a:off x="2892" y="3119"/>
              <a:ext cx="7" cy="4"/>
            </a:xfrm>
            <a:custGeom>
              <a:avLst/>
              <a:gdLst>
                <a:gd name="T0" fmla="*/ 0 w 7"/>
                <a:gd name="T1" fmla="*/ 4 h 4"/>
                <a:gd name="T2" fmla="*/ 2 w 7"/>
                <a:gd name="T3" fmla="*/ 4 h 4"/>
                <a:gd name="T4" fmla="*/ 7 w 7"/>
                <a:gd name="T5" fmla="*/ 4 h 4"/>
                <a:gd name="T6" fmla="*/ 7 w 7"/>
                <a:gd name="T7" fmla="*/ 0 h 4"/>
                <a:gd name="T8" fmla="*/ 2 w 7"/>
                <a:gd name="T9" fmla="*/ 0 h 4"/>
                <a:gd name="T10" fmla="*/ 0 w 7"/>
                <a:gd name="T11" fmla="*/ 4 h 4"/>
                <a:gd name="T12" fmla="*/ 0 w 7"/>
                <a:gd name="T13" fmla="*/ 4 h 4"/>
                <a:gd name="T14" fmla="*/ 2 w 7"/>
                <a:gd name="T15" fmla="*/ 4 h 4"/>
                <a:gd name="T16" fmla="*/ 2 w 7"/>
                <a:gd name="T17" fmla="*/ 4 h 4"/>
                <a:gd name="T18" fmla="*/ 0 w 7"/>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0" y="4"/>
                  </a:moveTo>
                  <a:lnTo>
                    <a:pt x="2" y="4"/>
                  </a:lnTo>
                  <a:lnTo>
                    <a:pt x="7" y="4"/>
                  </a:lnTo>
                  <a:lnTo>
                    <a:pt x="7" y="0"/>
                  </a:lnTo>
                  <a:lnTo>
                    <a:pt x="2" y="0"/>
                  </a:lnTo>
                  <a:lnTo>
                    <a:pt x="0" y="4"/>
                  </a:lnTo>
                  <a:lnTo>
                    <a:pt x="2" y="4"/>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1" name="Freeform 2225"/>
            <p:cNvSpPr>
              <a:spLocks/>
            </p:cNvSpPr>
            <p:nvPr/>
          </p:nvSpPr>
          <p:spPr bwMode="auto">
            <a:xfrm>
              <a:off x="2879" y="3103"/>
              <a:ext cx="18" cy="20"/>
            </a:xfrm>
            <a:custGeom>
              <a:avLst/>
              <a:gdLst>
                <a:gd name="T0" fmla="*/ 0 w 18"/>
                <a:gd name="T1" fmla="*/ 0 h 20"/>
                <a:gd name="T2" fmla="*/ 0 w 18"/>
                <a:gd name="T3" fmla="*/ 2 h 20"/>
                <a:gd name="T4" fmla="*/ 13 w 18"/>
                <a:gd name="T5" fmla="*/ 20 h 20"/>
                <a:gd name="T6" fmla="*/ 18 w 18"/>
                <a:gd name="T7" fmla="*/ 18 h 20"/>
                <a:gd name="T8" fmla="*/ 2 w 18"/>
                <a:gd name="T9" fmla="*/ 0 h 20"/>
                <a:gd name="T10" fmla="*/ 0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0"/>
                  </a:moveTo>
                  <a:lnTo>
                    <a:pt x="0" y="2"/>
                  </a:lnTo>
                  <a:lnTo>
                    <a:pt x="13" y="20"/>
                  </a:lnTo>
                  <a:lnTo>
                    <a:pt x="18"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2" name="Freeform 2228"/>
            <p:cNvSpPr>
              <a:spLocks/>
            </p:cNvSpPr>
            <p:nvPr/>
          </p:nvSpPr>
          <p:spPr bwMode="auto">
            <a:xfrm>
              <a:off x="2879" y="3083"/>
              <a:ext cx="18" cy="18"/>
            </a:xfrm>
            <a:custGeom>
              <a:avLst/>
              <a:gdLst>
                <a:gd name="T0" fmla="*/ 15 w 18"/>
                <a:gd name="T1" fmla="*/ 0 h 18"/>
                <a:gd name="T2" fmla="*/ 13 w 18"/>
                <a:gd name="T3" fmla="*/ 0 h 18"/>
                <a:gd name="T4" fmla="*/ 0 w 18"/>
                <a:gd name="T5" fmla="*/ 16 h 18"/>
                <a:gd name="T6" fmla="*/ 2 w 18"/>
                <a:gd name="T7" fmla="*/ 18 h 18"/>
                <a:gd name="T8" fmla="*/ 18 w 18"/>
                <a:gd name="T9" fmla="*/ 5 h 18"/>
                <a:gd name="T10" fmla="*/ 15 w 1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15" y="0"/>
                  </a:moveTo>
                  <a:lnTo>
                    <a:pt x="13" y="0"/>
                  </a:lnTo>
                  <a:lnTo>
                    <a:pt x="0" y="16"/>
                  </a:lnTo>
                  <a:lnTo>
                    <a:pt x="2" y="18"/>
                  </a:lnTo>
                  <a:lnTo>
                    <a:pt x="18" y="5"/>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3" name="Freeform 2229"/>
            <p:cNvSpPr>
              <a:spLocks/>
            </p:cNvSpPr>
            <p:nvPr/>
          </p:nvSpPr>
          <p:spPr bwMode="auto">
            <a:xfrm>
              <a:off x="2894" y="3083"/>
              <a:ext cx="5" cy="5"/>
            </a:xfrm>
            <a:custGeom>
              <a:avLst/>
              <a:gdLst>
                <a:gd name="T0" fmla="*/ 5 w 5"/>
                <a:gd name="T1" fmla="*/ 0 h 5"/>
                <a:gd name="T2" fmla="*/ 5 w 5"/>
                <a:gd name="T3" fmla="*/ 0 h 5"/>
                <a:gd name="T4" fmla="*/ 0 w 5"/>
                <a:gd name="T5" fmla="*/ 0 h 5"/>
                <a:gd name="T6" fmla="*/ 0 w 5"/>
                <a:gd name="T7" fmla="*/ 5 h 5"/>
                <a:gd name="T8" fmla="*/ 5 w 5"/>
                <a:gd name="T9" fmla="*/ 5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5" y="0"/>
                  </a:lnTo>
                  <a:lnTo>
                    <a:pt x="0" y="0"/>
                  </a:lnTo>
                  <a:lnTo>
                    <a:pt x="0" y="5"/>
                  </a:lnTo>
                  <a:lnTo>
                    <a:pt x="5" y="5"/>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4" name="Freeform 2230"/>
            <p:cNvSpPr>
              <a:spLocks/>
            </p:cNvSpPr>
            <p:nvPr/>
          </p:nvSpPr>
          <p:spPr bwMode="auto">
            <a:xfrm>
              <a:off x="2897" y="3083"/>
              <a:ext cx="22" cy="18"/>
            </a:xfrm>
            <a:custGeom>
              <a:avLst/>
              <a:gdLst>
                <a:gd name="T0" fmla="*/ 22 w 22"/>
                <a:gd name="T1" fmla="*/ 16 h 18"/>
                <a:gd name="T2" fmla="*/ 20 w 22"/>
                <a:gd name="T3" fmla="*/ 16 h 18"/>
                <a:gd name="T4" fmla="*/ 2 w 22"/>
                <a:gd name="T5" fmla="*/ 0 h 18"/>
                <a:gd name="T6" fmla="*/ 0 w 22"/>
                <a:gd name="T7" fmla="*/ 5 h 18"/>
                <a:gd name="T8" fmla="*/ 17 w 22"/>
                <a:gd name="T9" fmla="*/ 18 h 18"/>
                <a:gd name="T10" fmla="*/ 22 w 22"/>
                <a:gd name="T11" fmla="*/ 16 h 18"/>
                <a:gd name="T12" fmla="*/ 22 w 22"/>
                <a:gd name="T13" fmla="*/ 16 h 18"/>
                <a:gd name="T14" fmla="*/ 22 w 22"/>
                <a:gd name="T15" fmla="*/ 16 h 18"/>
                <a:gd name="T16" fmla="*/ 20 w 22"/>
                <a:gd name="T17" fmla="*/ 16 h 18"/>
                <a:gd name="T18" fmla="*/ 22 w 22"/>
                <a:gd name="T19" fmla="*/ 1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8">
                  <a:moveTo>
                    <a:pt x="22" y="16"/>
                  </a:moveTo>
                  <a:lnTo>
                    <a:pt x="20" y="16"/>
                  </a:lnTo>
                  <a:lnTo>
                    <a:pt x="2" y="0"/>
                  </a:lnTo>
                  <a:lnTo>
                    <a:pt x="0" y="5"/>
                  </a:lnTo>
                  <a:lnTo>
                    <a:pt x="17" y="18"/>
                  </a:lnTo>
                  <a:lnTo>
                    <a:pt x="22" y="16"/>
                  </a:lnTo>
                  <a:lnTo>
                    <a:pt x="20" y="16"/>
                  </a:lnTo>
                  <a:lnTo>
                    <a:pt x="22"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5" name="Freeform 2231"/>
            <p:cNvSpPr>
              <a:spLocks/>
            </p:cNvSpPr>
            <p:nvPr/>
          </p:nvSpPr>
          <p:spPr bwMode="auto">
            <a:xfrm>
              <a:off x="2914" y="3099"/>
              <a:ext cx="5" cy="6"/>
            </a:xfrm>
            <a:custGeom>
              <a:avLst/>
              <a:gdLst>
                <a:gd name="T0" fmla="*/ 3 w 5"/>
                <a:gd name="T1" fmla="*/ 6 h 6"/>
                <a:gd name="T2" fmla="*/ 5 w 5"/>
                <a:gd name="T3" fmla="*/ 4 h 6"/>
                <a:gd name="T4" fmla="*/ 5 w 5"/>
                <a:gd name="T5" fmla="*/ 0 h 6"/>
                <a:gd name="T6" fmla="*/ 0 w 5"/>
                <a:gd name="T7" fmla="*/ 0 h 6"/>
                <a:gd name="T8" fmla="*/ 0 w 5"/>
                <a:gd name="T9" fmla="*/ 4 h 6"/>
                <a:gd name="T10" fmla="*/ 3 w 5"/>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6">
                  <a:moveTo>
                    <a:pt x="3" y="6"/>
                  </a:moveTo>
                  <a:lnTo>
                    <a:pt x="5" y="4"/>
                  </a:lnTo>
                  <a:lnTo>
                    <a:pt x="5" y="0"/>
                  </a:lnTo>
                  <a:lnTo>
                    <a:pt x="0" y="0"/>
                  </a:lnTo>
                  <a:lnTo>
                    <a:pt x="0" y="4"/>
                  </a:lnTo>
                  <a:lnTo>
                    <a:pt x="3"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6" name="Freeform 2233"/>
            <p:cNvSpPr>
              <a:spLocks/>
            </p:cNvSpPr>
            <p:nvPr/>
          </p:nvSpPr>
          <p:spPr bwMode="auto">
            <a:xfrm>
              <a:off x="2897" y="3103"/>
              <a:ext cx="20" cy="20"/>
            </a:xfrm>
            <a:custGeom>
              <a:avLst/>
              <a:gdLst>
                <a:gd name="T0" fmla="*/ 2 w 20"/>
                <a:gd name="T1" fmla="*/ 20 h 20"/>
                <a:gd name="T2" fmla="*/ 2 w 20"/>
                <a:gd name="T3" fmla="*/ 20 h 20"/>
                <a:gd name="T4" fmla="*/ 20 w 20"/>
                <a:gd name="T5" fmla="*/ 2 h 20"/>
                <a:gd name="T6" fmla="*/ 17 w 20"/>
                <a:gd name="T7" fmla="*/ 0 h 20"/>
                <a:gd name="T8" fmla="*/ 0 w 20"/>
                <a:gd name="T9" fmla="*/ 18 h 20"/>
                <a:gd name="T10" fmla="*/ 2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20"/>
                  </a:moveTo>
                  <a:lnTo>
                    <a:pt x="2" y="20"/>
                  </a:lnTo>
                  <a:lnTo>
                    <a:pt x="20" y="2"/>
                  </a:lnTo>
                  <a:lnTo>
                    <a:pt x="17"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7" name="Freeform 2234"/>
            <p:cNvSpPr>
              <a:spLocks/>
            </p:cNvSpPr>
            <p:nvPr/>
          </p:nvSpPr>
          <p:spPr bwMode="auto">
            <a:xfrm>
              <a:off x="2910" y="3099"/>
              <a:ext cx="4" cy="6"/>
            </a:xfrm>
            <a:custGeom>
              <a:avLst/>
              <a:gdLst>
                <a:gd name="T0" fmla="*/ 0 w 4"/>
                <a:gd name="T1" fmla="*/ 6 h 6"/>
                <a:gd name="T2" fmla="*/ 4 w 4"/>
                <a:gd name="T3" fmla="*/ 4 h 6"/>
                <a:gd name="T4" fmla="*/ 4 w 4"/>
                <a:gd name="T5" fmla="*/ 0 h 6"/>
                <a:gd name="T6" fmla="*/ 0 w 4"/>
                <a:gd name="T7" fmla="*/ 0 h 6"/>
                <a:gd name="T8" fmla="*/ 0 w 4"/>
                <a:gd name="T9" fmla="*/ 4 h 6"/>
                <a:gd name="T10" fmla="*/ 0 w 4"/>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6">
                  <a:moveTo>
                    <a:pt x="0" y="6"/>
                  </a:moveTo>
                  <a:lnTo>
                    <a:pt x="4" y="4"/>
                  </a:lnTo>
                  <a:lnTo>
                    <a:pt x="4" y="0"/>
                  </a:lnTo>
                  <a:lnTo>
                    <a:pt x="0" y="0"/>
                  </a:lnTo>
                  <a:lnTo>
                    <a:pt x="0" y="4"/>
                  </a:lnTo>
                  <a:lnTo>
                    <a:pt x="0"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8" name="Freeform 2235"/>
            <p:cNvSpPr>
              <a:spLocks/>
            </p:cNvSpPr>
            <p:nvPr/>
          </p:nvSpPr>
          <p:spPr bwMode="auto">
            <a:xfrm>
              <a:off x="2892" y="3083"/>
              <a:ext cx="22" cy="22"/>
            </a:xfrm>
            <a:custGeom>
              <a:avLst/>
              <a:gdLst>
                <a:gd name="T0" fmla="*/ 2 w 22"/>
                <a:gd name="T1" fmla="*/ 0 h 22"/>
                <a:gd name="T2" fmla="*/ 0 w 22"/>
                <a:gd name="T3" fmla="*/ 5 h 22"/>
                <a:gd name="T4" fmla="*/ 18 w 22"/>
                <a:gd name="T5" fmla="*/ 22 h 22"/>
                <a:gd name="T6" fmla="*/ 22 w 22"/>
                <a:gd name="T7" fmla="*/ 20 h 22"/>
                <a:gd name="T8" fmla="*/ 5 w 22"/>
                <a:gd name="T9" fmla="*/ 0 h 22"/>
                <a:gd name="T10" fmla="*/ 2 w 22"/>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 y="0"/>
                  </a:moveTo>
                  <a:lnTo>
                    <a:pt x="0" y="5"/>
                  </a:lnTo>
                  <a:lnTo>
                    <a:pt x="18" y="22"/>
                  </a:lnTo>
                  <a:lnTo>
                    <a:pt x="22" y="20"/>
                  </a:lnTo>
                  <a:lnTo>
                    <a:pt x="5"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89" name="Freeform 2236"/>
            <p:cNvSpPr>
              <a:spLocks/>
            </p:cNvSpPr>
            <p:nvPr/>
          </p:nvSpPr>
          <p:spPr bwMode="auto">
            <a:xfrm>
              <a:off x="2894" y="3083"/>
              <a:ext cx="7" cy="5"/>
            </a:xfrm>
            <a:custGeom>
              <a:avLst/>
              <a:gdLst>
                <a:gd name="T0" fmla="*/ 5 w 7"/>
                <a:gd name="T1" fmla="*/ 2 h 5"/>
                <a:gd name="T2" fmla="*/ 5 w 7"/>
                <a:gd name="T3" fmla="*/ 0 h 5"/>
                <a:gd name="T4" fmla="*/ 0 w 7"/>
                <a:gd name="T5" fmla="*/ 0 h 5"/>
                <a:gd name="T6" fmla="*/ 0 w 7"/>
                <a:gd name="T7" fmla="*/ 5 h 5"/>
                <a:gd name="T8" fmla="*/ 5 w 7"/>
                <a:gd name="T9" fmla="*/ 5 h 5"/>
                <a:gd name="T10" fmla="*/ 5 w 7"/>
                <a:gd name="T11" fmla="*/ 2 h 5"/>
                <a:gd name="T12" fmla="*/ 5 w 7"/>
                <a:gd name="T13" fmla="*/ 2 h 5"/>
                <a:gd name="T14" fmla="*/ 7 w 7"/>
                <a:gd name="T15" fmla="*/ 0 h 5"/>
                <a:gd name="T16" fmla="*/ 5 w 7"/>
                <a:gd name="T17" fmla="*/ 0 h 5"/>
                <a:gd name="T18" fmla="*/ 5 w 7"/>
                <a:gd name="T19" fmla="*/ 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5" y="2"/>
                  </a:moveTo>
                  <a:lnTo>
                    <a:pt x="5" y="0"/>
                  </a:lnTo>
                  <a:lnTo>
                    <a:pt x="0" y="0"/>
                  </a:lnTo>
                  <a:lnTo>
                    <a:pt x="0" y="5"/>
                  </a:lnTo>
                  <a:lnTo>
                    <a:pt x="5" y="5"/>
                  </a:lnTo>
                  <a:lnTo>
                    <a:pt x="5" y="2"/>
                  </a:lnTo>
                  <a:lnTo>
                    <a:pt x="7" y="0"/>
                  </a:lnTo>
                  <a:lnTo>
                    <a:pt x="5" y="0"/>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0" name="Freeform 2237"/>
            <p:cNvSpPr>
              <a:spLocks/>
            </p:cNvSpPr>
            <p:nvPr/>
          </p:nvSpPr>
          <p:spPr bwMode="auto">
            <a:xfrm>
              <a:off x="2881" y="3083"/>
              <a:ext cx="18" cy="22"/>
            </a:xfrm>
            <a:custGeom>
              <a:avLst/>
              <a:gdLst>
                <a:gd name="T0" fmla="*/ 0 w 18"/>
                <a:gd name="T1" fmla="*/ 20 h 22"/>
                <a:gd name="T2" fmla="*/ 5 w 18"/>
                <a:gd name="T3" fmla="*/ 22 h 22"/>
                <a:gd name="T4" fmla="*/ 18 w 18"/>
                <a:gd name="T5" fmla="*/ 2 h 22"/>
                <a:gd name="T6" fmla="*/ 16 w 18"/>
                <a:gd name="T7" fmla="*/ 0 h 22"/>
                <a:gd name="T8" fmla="*/ 0 w 18"/>
                <a:gd name="T9" fmla="*/ 20 h 22"/>
                <a:gd name="T10" fmla="*/ 0 w 18"/>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2">
                  <a:moveTo>
                    <a:pt x="0" y="20"/>
                  </a:moveTo>
                  <a:lnTo>
                    <a:pt x="5" y="22"/>
                  </a:lnTo>
                  <a:lnTo>
                    <a:pt x="18" y="2"/>
                  </a:lnTo>
                  <a:lnTo>
                    <a:pt x="16" y="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1" name="Freeform 2238"/>
            <p:cNvSpPr>
              <a:spLocks/>
            </p:cNvSpPr>
            <p:nvPr/>
          </p:nvSpPr>
          <p:spPr bwMode="auto">
            <a:xfrm>
              <a:off x="2881" y="3099"/>
              <a:ext cx="5" cy="4"/>
            </a:xfrm>
            <a:custGeom>
              <a:avLst/>
              <a:gdLst>
                <a:gd name="T0" fmla="*/ 5 w 5"/>
                <a:gd name="T1" fmla="*/ 0 h 4"/>
                <a:gd name="T2" fmla="*/ 0 w 5"/>
                <a:gd name="T3" fmla="*/ 0 h 4"/>
                <a:gd name="T4" fmla="*/ 0 w 5"/>
                <a:gd name="T5" fmla="*/ 4 h 4"/>
                <a:gd name="T6" fmla="*/ 5 w 5"/>
                <a:gd name="T7" fmla="*/ 4 h 4"/>
                <a:gd name="T8" fmla="*/ 5 w 5"/>
                <a:gd name="T9" fmla="*/ 0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0" y="0"/>
                  </a:lnTo>
                  <a:lnTo>
                    <a:pt x="0" y="4"/>
                  </a:lnTo>
                  <a:lnTo>
                    <a:pt x="5" y="4"/>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2" name="Freeform 2239"/>
            <p:cNvSpPr>
              <a:spLocks/>
            </p:cNvSpPr>
            <p:nvPr/>
          </p:nvSpPr>
          <p:spPr bwMode="auto">
            <a:xfrm>
              <a:off x="2881" y="3099"/>
              <a:ext cx="20" cy="20"/>
            </a:xfrm>
            <a:custGeom>
              <a:avLst/>
              <a:gdLst>
                <a:gd name="T0" fmla="*/ 18 w 20"/>
                <a:gd name="T1" fmla="*/ 20 h 20"/>
                <a:gd name="T2" fmla="*/ 18 w 20"/>
                <a:gd name="T3" fmla="*/ 17 h 20"/>
                <a:gd name="T4" fmla="*/ 5 w 20"/>
                <a:gd name="T5" fmla="*/ 0 h 20"/>
                <a:gd name="T6" fmla="*/ 0 w 20"/>
                <a:gd name="T7" fmla="*/ 2 h 20"/>
                <a:gd name="T8" fmla="*/ 16 w 20"/>
                <a:gd name="T9" fmla="*/ 20 h 20"/>
                <a:gd name="T10" fmla="*/ 18 w 20"/>
                <a:gd name="T11" fmla="*/ 20 h 20"/>
                <a:gd name="T12" fmla="*/ 18 w 20"/>
                <a:gd name="T13" fmla="*/ 20 h 20"/>
                <a:gd name="T14" fmla="*/ 20 w 20"/>
                <a:gd name="T15" fmla="*/ 20 h 20"/>
                <a:gd name="T16" fmla="*/ 18 w 20"/>
                <a:gd name="T17" fmla="*/ 17 h 20"/>
                <a:gd name="T18" fmla="*/ 18 w 20"/>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8" y="20"/>
                  </a:moveTo>
                  <a:lnTo>
                    <a:pt x="18" y="17"/>
                  </a:lnTo>
                  <a:lnTo>
                    <a:pt x="5" y="0"/>
                  </a:lnTo>
                  <a:lnTo>
                    <a:pt x="0" y="2"/>
                  </a:lnTo>
                  <a:lnTo>
                    <a:pt x="16" y="20"/>
                  </a:lnTo>
                  <a:lnTo>
                    <a:pt x="18" y="20"/>
                  </a:lnTo>
                  <a:lnTo>
                    <a:pt x="20" y="20"/>
                  </a:lnTo>
                  <a:lnTo>
                    <a:pt x="18" y="17"/>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3" name="Freeform 2240"/>
            <p:cNvSpPr>
              <a:spLocks/>
            </p:cNvSpPr>
            <p:nvPr/>
          </p:nvSpPr>
          <p:spPr bwMode="auto">
            <a:xfrm>
              <a:off x="2892" y="3116"/>
              <a:ext cx="7" cy="3"/>
            </a:xfrm>
            <a:custGeom>
              <a:avLst/>
              <a:gdLst>
                <a:gd name="T0" fmla="*/ 0 w 7"/>
                <a:gd name="T1" fmla="*/ 0 h 3"/>
                <a:gd name="T2" fmla="*/ 2 w 7"/>
                <a:gd name="T3" fmla="*/ 3 h 3"/>
                <a:gd name="T4" fmla="*/ 7 w 7"/>
                <a:gd name="T5" fmla="*/ 3 h 3"/>
                <a:gd name="T6" fmla="*/ 7 w 7"/>
                <a:gd name="T7" fmla="*/ 0 h 3"/>
                <a:gd name="T8" fmla="*/ 2 w 7"/>
                <a:gd name="T9" fmla="*/ 0 h 3"/>
                <a:gd name="T10" fmla="*/ 0 w 7"/>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0"/>
                  </a:moveTo>
                  <a:lnTo>
                    <a:pt x="2" y="3"/>
                  </a:lnTo>
                  <a:lnTo>
                    <a:pt x="7" y="3"/>
                  </a:lnTo>
                  <a:lnTo>
                    <a:pt x="7"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4" name="Freeform 2241"/>
            <p:cNvSpPr>
              <a:spLocks/>
            </p:cNvSpPr>
            <p:nvPr/>
          </p:nvSpPr>
          <p:spPr bwMode="auto">
            <a:xfrm>
              <a:off x="2892" y="3099"/>
              <a:ext cx="22" cy="20"/>
            </a:xfrm>
            <a:custGeom>
              <a:avLst/>
              <a:gdLst>
                <a:gd name="T0" fmla="*/ 22 w 22"/>
                <a:gd name="T1" fmla="*/ 0 h 20"/>
                <a:gd name="T2" fmla="*/ 18 w 22"/>
                <a:gd name="T3" fmla="*/ 0 h 20"/>
                <a:gd name="T4" fmla="*/ 0 w 22"/>
                <a:gd name="T5" fmla="*/ 17 h 20"/>
                <a:gd name="T6" fmla="*/ 5 w 22"/>
                <a:gd name="T7" fmla="*/ 20 h 20"/>
                <a:gd name="T8" fmla="*/ 22 w 22"/>
                <a:gd name="T9" fmla="*/ 2 h 20"/>
                <a:gd name="T10" fmla="*/ 2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0"/>
                  </a:moveTo>
                  <a:lnTo>
                    <a:pt x="18" y="0"/>
                  </a:lnTo>
                  <a:lnTo>
                    <a:pt x="0" y="17"/>
                  </a:lnTo>
                  <a:lnTo>
                    <a:pt x="5" y="20"/>
                  </a:lnTo>
                  <a:lnTo>
                    <a:pt x="22" y="2"/>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5" name="Freeform 2242"/>
            <p:cNvSpPr>
              <a:spLocks/>
            </p:cNvSpPr>
            <p:nvPr/>
          </p:nvSpPr>
          <p:spPr bwMode="auto">
            <a:xfrm>
              <a:off x="2956" y="3167"/>
              <a:ext cx="31" cy="38"/>
            </a:xfrm>
            <a:custGeom>
              <a:avLst/>
              <a:gdLst>
                <a:gd name="T0" fmla="*/ 18 w 31"/>
                <a:gd name="T1" fmla="*/ 38 h 38"/>
                <a:gd name="T2" fmla="*/ 0 w 31"/>
                <a:gd name="T3" fmla="*/ 18 h 38"/>
                <a:gd name="T4" fmla="*/ 18 w 31"/>
                <a:gd name="T5" fmla="*/ 0 h 38"/>
                <a:gd name="T6" fmla="*/ 31 w 31"/>
                <a:gd name="T7" fmla="*/ 18 h 38"/>
                <a:gd name="T8" fmla="*/ 18 w 31"/>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8">
                  <a:moveTo>
                    <a:pt x="18" y="38"/>
                  </a:moveTo>
                  <a:lnTo>
                    <a:pt x="0" y="18"/>
                  </a:lnTo>
                  <a:lnTo>
                    <a:pt x="18" y="0"/>
                  </a:lnTo>
                  <a:lnTo>
                    <a:pt x="31" y="18"/>
                  </a:lnTo>
                  <a:lnTo>
                    <a:pt x="18" y="38"/>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6" name="Freeform 2243"/>
            <p:cNvSpPr>
              <a:spLocks noEditPoints="1"/>
            </p:cNvSpPr>
            <p:nvPr/>
          </p:nvSpPr>
          <p:spPr bwMode="auto">
            <a:xfrm>
              <a:off x="2952" y="3167"/>
              <a:ext cx="40" cy="38"/>
            </a:xfrm>
            <a:custGeom>
              <a:avLst/>
              <a:gdLst>
                <a:gd name="T0" fmla="*/ 22 w 40"/>
                <a:gd name="T1" fmla="*/ 38 h 38"/>
                <a:gd name="T2" fmla="*/ 18 w 40"/>
                <a:gd name="T3" fmla="*/ 38 h 38"/>
                <a:gd name="T4" fmla="*/ 4 w 40"/>
                <a:gd name="T5" fmla="*/ 18 h 38"/>
                <a:gd name="T6" fmla="*/ 0 w 40"/>
                <a:gd name="T7" fmla="*/ 18 h 38"/>
                <a:gd name="T8" fmla="*/ 4 w 40"/>
                <a:gd name="T9" fmla="*/ 18 h 38"/>
                <a:gd name="T10" fmla="*/ 18 w 40"/>
                <a:gd name="T11" fmla="*/ 0 h 38"/>
                <a:gd name="T12" fmla="*/ 22 w 40"/>
                <a:gd name="T13" fmla="*/ 0 h 38"/>
                <a:gd name="T14" fmla="*/ 40 w 40"/>
                <a:gd name="T15" fmla="*/ 18 h 38"/>
                <a:gd name="T16" fmla="*/ 22 w 40"/>
                <a:gd name="T17" fmla="*/ 38 h 38"/>
                <a:gd name="T18" fmla="*/ 35 w 40"/>
                <a:gd name="T19" fmla="*/ 18 h 38"/>
                <a:gd name="T20" fmla="*/ 18 w 40"/>
                <a:gd name="T21" fmla="*/ 5 h 38"/>
                <a:gd name="T22" fmla="*/ 22 w 40"/>
                <a:gd name="T23" fmla="*/ 5 h 38"/>
                <a:gd name="T24" fmla="*/ 4 w 40"/>
                <a:gd name="T25" fmla="*/ 18 h 38"/>
                <a:gd name="T26" fmla="*/ 22 w 40"/>
                <a:gd name="T27" fmla="*/ 34 h 38"/>
                <a:gd name="T28" fmla="*/ 18 w 40"/>
                <a:gd name="T29" fmla="*/ 34 h 38"/>
                <a:gd name="T30" fmla="*/ 35 w 40"/>
                <a:gd name="T31" fmla="*/ 18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8">
                  <a:moveTo>
                    <a:pt x="22" y="38"/>
                  </a:moveTo>
                  <a:lnTo>
                    <a:pt x="18" y="38"/>
                  </a:lnTo>
                  <a:lnTo>
                    <a:pt x="4" y="18"/>
                  </a:lnTo>
                  <a:lnTo>
                    <a:pt x="0" y="18"/>
                  </a:lnTo>
                  <a:lnTo>
                    <a:pt x="4" y="18"/>
                  </a:lnTo>
                  <a:lnTo>
                    <a:pt x="18" y="0"/>
                  </a:lnTo>
                  <a:lnTo>
                    <a:pt x="22" y="0"/>
                  </a:lnTo>
                  <a:lnTo>
                    <a:pt x="40" y="18"/>
                  </a:lnTo>
                  <a:lnTo>
                    <a:pt x="22" y="38"/>
                  </a:lnTo>
                  <a:close/>
                  <a:moveTo>
                    <a:pt x="35" y="18"/>
                  </a:moveTo>
                  <a:lnTo>
                    <a:pt x="18" y="5"/>
                  </a:lnTo>
                  <a:lnTo>
                    <a:pt x="22" y="5"/>
                  </a:lnTo>
                  <a:lnTo>
                    <a:pt x="4" y="18"/>
                  </a:lnTo>
                  <a:lnTo>
                    <a:pt x="22" y="34"/>
                  </a:lnTo>
                  <a:lnTo>
                    <a:pt x="18" y="34"/>
                  </a:lnTo>
                  <a:lnTo>
                    <a:pt x="3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7" name="Freeform 2244"/>
            <p:cNvSpPr>
              <a:spLocks/>
            </p:cNvSpPr>
            <p:nvPr/>
          </p:nvSpPr>
          <p:spPr bwMode="auto">
            <a:xfrm>
              <a:off x="2968" y="3203"/>
              <a:ext cx="6" cy="2"/>
            </a:xfrm>
            <a:custGeom>
              <a:avLst/>
              <a:gdLst>
                <a:gd name="T0" fmla="*/ 0 w 6"/>
                <a:gd name="T1" fmla="*/ 2 h 2"/>
                <a:gd name="T2" fmla="*/ 2 w 6"/>
                <a:gd name="T3" fmla="*/ 2 h 2"/>
                <a:gd name="T4" fmla="*/ 6 w 6"/>
                <a:gd name="T5" fmla="*/ 2 h 2"/>
                <a:gd name="T6" fmla="*/ 6 w 6"/>
                <a:gd name="T7" fmla="*/ 0 h 2"/>
                <a:gd name="T8" fmla="*/ 2 w 6"/>
                <a:gd name="T9" fmla="*/ 0 h 2"/>
                <a:gd name="T10" fmla="*/ 0 w 6"/>
                <a:gd name="T11" fmla="*/ 2 h 2"/>
                <a:gd name="T12" fmla="*/ 0 w 6"/>
                <a:gd name="T13" fmla="*/ 2 h 2"/>
                <a:gd name="T14" fmla="*/ 2 w 6"/>
                <a:gd name="T15" fmla="*/ 2 h 2"/>
                <a:gd name="T16" fmla="*/ 2 w 6"/>
                <a:gd name="T17" fmla="*/ 2 h 2"/>
                <a:gd name="T18" fmla="*/ 0 w 6"/>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2">
                  <a:moveTo>
                    <a:pt x="0" y="2"/>
                  </a:moveTo>
                  <a:lnTo>
                    <a:pt x="2" y="2"/>
                  </a:lnTo>
                  <a:lnTo>
                    <a:pt x="6" y="2"/>
                  </a:lnTo>
                  <a:lnTo>
                    <a:pt x="6" y="0"/>
                  </a:lnTo>
                  <a:lnTo>
                    <a:pt x="2" y="0"/>
                  </a:lnTo>
                  <a:lnTo>
                    <a:pt x="0" y="2"/>
                  </a:lnTo>
                  <a:lnTo>
                    <a:pt x="2" y="2"/>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8" name="Freeform 2245"/>
            <p:cNvSpPr>
              <a:spLocks/>
            </p:cNvSpPr>
            <p:nvPr/>
          </p:nvSpPr>
          <p:spPr bwMode="auto">
            <a:xfrm>
              <a:off x="2954" y="3185"/>
              <a:ext cx="18" cy="20"/>
            </a:xfrm>
            <a:custGeom>
              <a:avLst/>
              <a:gdLst>
                <a:gd name="T0" fmla="*/ 2 w 18"/>
                <a:gd name="T1" fmla="*/ 0 h 20"/>
                <a:gd name="T2" fmla="*/ 0 w 18"/>
                <a:gd name="T3" fmla="*/ 2 h 20"/>
                <a:gd name="T4" fmla="*/ 14 w 18"/>
                <a:gd name="T5" fmla="*/ 20 h 20"/>
                <a:gd name="T6" fmla="*/ 18 w 18"/>
                <a:gd name="T7" fmla="*/ 18 h 20"/>
                <a:gd name="T8" fmla="*/ 2 w 18"/>
                <a:gd name="T9" fmla="*/ 0 h 20"/>
                <a:gd name="T10" fmla="*/ 2 w 18"/>
                <a:gd name="T11" fmla="*/ 0 h 20"/>
                <a:gd name="T12" fmla="*/ 2 w 18"/>
                <a:gd name="T13" fmla="*/ 0 h 20"/>
                <a:gd name="T14" fmla="*/ 2 w 18"/>
                <a:gd name="T15" fmla="*/ 0 h 20"/>
                <a:gd name="T16" fmla="*/ 2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2" y="0"/>
                  </a:moveTo>
                  <a:lnTo>
                    <a:pt x="0" y="2"/>
                  </a:lnTo>
                  <a:lnTo>
                    <a:pt x="14" y="20"/>
                  </a:lnTo>
                  <a:lnTo>
                    <a:pt x="18" y="18"/>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399" name="Freeform 2248"/>
            <p:cNvSpPr>
              <a:spLocks/>
            </p:cNvSpPr>
            <p:nvPr/>
          </p:nvSpPr>
          <p:spPr bwMode="auto">
            <a:xfrm>
              <a:off x="2954" y="3165"/>
              <a:ext cx="18" cy="22"/>
            </a:xfrm>
            <a:custGeom>
              <a:avLst/>
              <a:gdLst>
                <a:gd name="T0" fmla="*/ 16 w 18"/>
                <a:gd name="T1" fmla="*/ 0 h 22"/>
                <a:gd name="T2" fmla="*/ 14 w 18"/>
                <a:gd name="T3" fmla="*/ 2 h 22"/>
                <a:gd name="T4" fmla="*/ 0 w 18"/>
                <a:gd name="T5" fmla="*/ 20 h 22"/>
                <a:gd name="T6" fmla="*/ 2 w 18"/>
                <a:gd name="T7" fmla="*/ 22 h 22"/>
                <a:gd name="T8" fmla="*/ 18 w 18"/>
                <a:gd name="T9" fmla="*/ 5 h 22"/>
                <a:gd name="T10" fmla="*/ 16 w 18"/>
                <a:gd name="T11" fmla="*/ 0 h 22"/>
                <a:gd name="T12" fmla="*/ 16 w 18"/>
                <a:gd name="T13" fmla="*/ 0 h 22"/>
                <a:gd name="T14" fmla="*/ 16 w 18"/>
                <a:gd name="T15" fmla="*/ 0 h 22"/>
                <a:gd name="T16" fmla="*/ 14 w 18"/>
                <a:gd name="T17" fmla="*/ 2 h 22"/>
                <a:gd name="T18" fmla="*/ 16 w 18"/>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16" y="0"/>
                  </a:moveTo>
                  <a:lnTo>
                    <a:pt x="14" y="2"/>
                  </a:lnTo>
                  <a:lnTo>
                    <a:pt x="0" y="20"/>
                  </a:lnTo>
                  <a:lnTo>
                    <a:pt x="2" y="22"/>
                  </a:lnTo>
                  <a:lnTo>
                    <a:pt x="18" y="5"/>
                  </a:lnTo>
                  <a:lnTo>
                    <a:pt x="16" y="0"/>
                  </a:lnTo>
                  <a:lnTo>
                    <a:pt x="14" y="2"/>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0" name="Freeform 2249"/>
            <p:cNvSpPr>
              <a:spLocks/>
            </p:cNvSpPr>
            <p:nvPr/>
          </p:nvSpPr>
          <p:spPr bwMode="auto">
            <a:xfrm>
              <a:off x="2970" y="3165"/>
              <a:ext cx="4" cy="5"/>
            </a:xfrm>
            <a:custGeom>
              <a:avLst/>
              <a:gdLst>
                <a:gd name="T0" fmla="*/ 4 w 4"/>
                <a:gd name="T1" fmla="*/ 2 h 5"/>
                <a:gd name="T2" fmla="*/ 4 w 4"/>
                <a:gd name="T3" fmla="*/ 0 h 5"/>
                <a:gd name="T4" fmla="*/ 0 w 4"/>
                <a:gd name="T5" fmla="*/ 0 h 5"/>
                <a:gd name="T6" fmla="*/ 0 w 4"/>
                <a:gd name="T7" fmla="*/ 5 h 5"/>
                <a:gd name="T8" fmla="*/ 4 w 4"/>
                <a:gd name="T9" fmla="*/ 5 h 5"/>
                <a:gd name="T10" fmla="*/ 4 w 4"/>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2"/>
                  </a:moveTo>
                  <a:lnTo>
                    <a:pt x="4" y="0"/>
                  </a:lnTo>
                  <a:lnTo>
                    <a:pt x="0" y="0"/>
                  </a:lnTo>
                  <a:lnTo>
                    <a:pt x="0" y="5"/>
                  </a:lnTo>
                  <a:lnTo>
                    <a:pt x="4" y="5"/>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1" name="Freeform 2250"/>
            <p:cNvSpPr>
              <a:spLocks/>
            </p:cNvSpPr>
            <p:nvPr/>
          </p:nvSpPr>
          <p:spPr bwMode="auto">
            <a:xfrm>
              <a:off x="2972" y="3167"/>
              <a:ext cx="22" cy="20"/>
            </a:xfrm>
            <a:custGeom>
              <a:avLst/>
              <a:gdLst>
                <a:gd name="T0" fmla="*/ 20 w 22"/>
                <a:gd name="T1" fmla="*/ 20 h 20"/>
                <a:gd name="T2" fmla="*/ 20 w 22"/>
                <a:gd name="T3" fmla="*/ 18 h 20"/>
                <a:gd name="T4" fmla="*/ 2 w 22"/>
                <a:gd name="T5" fmla="*/ 0 h 20"/>
                <a:gd name="T6" fmla="*/ 0 w 22"/>
                <a:gd name="T7" fmla="*/ 3 h 20"/>
                <a:gd name="T8" fmla="*/ 18 w 22"/>
                <a:gd name="T9" fmla="*/ 20 h 20"/>
                <a:gd name="T10" fmla="*/ 20 w 22"/>
                <a:gd name="T11" fmla="*/ 20 h 20"/>
                <a:gd name="T12" fmla="*/ 20 w 22"/>
                <a:gd name="T13" fmla="*/ 20 h 20"/>
                <a:gd name="T14" fmla="*/ 22 w 22"/>
                <a:gd name="T15" fmla="*/ 18 h 20"/>
                <a:gd name="T16" fmla="*/ 20 w 22"/>
                <a:gd name="T17" fmla="*/ 18 h 20"/>
                <a:gd name="T18" fmla="*/ 20 w 22"/>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0" y="20"/>
                  </a:moveTo>
                  <a:lnTo>
                    <a:pt x="20" y="18"/>
                  </a:lnTo>
                  <a:lnTo>
                    <a:pt x="2" y="0"/>
                  </a:lnTo>
                  <a:lnTo>
                    <a:pt x="0" y="3"/>
                  </a:lnTo>
                  <a:lnTo>
                    <a:pt x="18" y="20"/>
                  </a:lnTo>
                  <a:lnTo>
                    <a:pt x="20" y="20"/>
                  </a:lnTo>
                  <a:lnTo>
                    <a:pt x="22" y="18"/>
                  </a:lnTo>
                  <a:lnTo>
                    <a:pt x="20" y="18"/>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2" name="Freeform 2251"/>
            <p:cNvSpPr>
              <a:spLocks/>
            </p:cNvSpPr>
            <p:nvPr/>
          </p:nvSpPr>
          <p:spPr bwMode="auto">
            <a:xfrm>
              <a:off x="2990" y="3185"/>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2 w 4"/>
                <a:gd name="T13" fmla="*/ 2 h 2"/>
                <a:gd name="T14" fmla="*/ 4 w 4"/>
                <a:gd name="T15" fmla="*/ 0 h 2"/>
                <a:gd name="T16" fmla="*/ 2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2" y="2"/>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3" name="Freeform 2252"/>
            <p:cNvSpPr>
              <a:spLocks/>
            </p:cNvSpPr>
            <p:nvPr/>
          </p:nvSpPr>
          <p:spPr bwMode="auto">
            <a:xfrm>
              <a:off x="2990" y="3185"/>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2 w 4"/>
                <a:gd name="T13" fmla="*/ 2 h 2"/>
                <a:gd name="T14" fmla="*/ 4 w 4"/>
                <a:gd name="T15" fmla="*/ 0 h 2"/>
                <a:gd name="T16" fmla="*/ 2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2" y="2"/>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4" name="Freeform 2253"/>
            <p:cNvSpPr>
              <a:spLocks/>
            </p:cNvSpPr>
            <p:nvPr/>
          </p:nvSpPr>
          <p:spPr bwMode="auto">
            <a:xfrm>
              <a:off x="2972" y="3185"/>
              <a:ext cx="20" cy="20"/>
            </a:xfrm>
            <a:custGeom>
              <a:avLst/>
              <a:gdLst>
                <a:gd name="T0" fmla="*/ 2 w 20"/>
                <a:gd name="T1" fmla="*/ 20 h 20"/>
                <a:gd name="T2" fmla="*/ 2 w 20"/>
                <a:gd name="T3" fmla="*/ 20 h 20"/>
                <a:gd name="T4" fmla="*/ 20 w 20"/>
                <a:gd name="T5" fmla="*/ 2 h 20"/>
                <a:gd name="T6" fmla="*/ 18 w 20"/>
                <a:gd name="T7" fmla="*/ 0 h 20"/>
                <a:gd name="T8" fmla="*/ 0 w 20"/>
                <a:gd name="T9" fmla="*/ 18 h 20"/>
                <a:gd name="T10" fmla="*/ 2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20"/>
                  </a:moveTo>
                  <a:lnTo>
                    <a:pt x="2" y="20"/>
                  </a:lnTo>
                  <a:lnTo>
                    <a:pt x="20" y="2"/>
                  </a:lnTo>
                  <a:lnTo>
                    <a:pt x="18"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5" name="Freeform 2255"/>
            <p:cNvSpPr>
              <a:spLocks/>
            </p:cNvSpPr>
            <p:nvPr/>
          </p:nvSpPr>
          <p:spPr bwMode="auto">
            <a:xfrm>
              <a:off x="2970" y="3170"/>
              <a:ext cx="20" cy="17"/>
            </a:xfrm>
            <a:custGeom>
              <a:avLst/>
              <a:gdLst>
                <a:gd name="T0" fmla="*/ 0 w 20"/>
                <a:gd name="T1" fmla="*/ 0 h 17"/>
                <a:gd name="T2" fmla="*/ 0 w 20"/>
                <a:gd name="T3" fmla="*/ 4 h 17"/>
                <a:gd name="T4" fmla="*/ 17 w 20"/>
                <a:gd name="T5" fmla="*/ 17 h 17"/>
                <a:gd name="T6" fmla="*/ 20 w 20"/>
                <a:gd name="T7" fmla="*/ 15 h 17"/>
                <a:gd name="T8" fmla="*/ 2 w 20"/>
                <a:gd name="T9" fmla="*/ 0 h 17"/>
                <a:gd name="T10" fmla="*/ 0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0" y="0"/>
                  </a:moveTo>
                  <a:lnTo>
                    <a:pt x="0" y="4"/>
                  </a:lnTo>
                  <a:lnTo>
                    <a:pt x="17" y="17"/>
                  </a:lnTo>
                  <a:lnTo>
                    <a:pt x="20" y="15"/>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6" name="Freeform 2256"/>
            <p:cNvSpPr>
              <a:spLocks/>
            </p:cNvSpPr>
            <p:nvPr/>
          </p:nvSpPr>
          <p:spPr bwMode="auto">
            <a:xfrm>
              <a:off x="2970" y="3170"/>
              <a:ext cx="4" cy="4"/>
            </a:xfrm>
            <a:custGeom>
              <a:avLst/>
              <a:gdLst>
                <a:gd name="T0" fmla="*/ 4 w 4"/>
                <a:gd name="T1" fmla="*/ 4 h 4"/>
                <a:gd name="T2" fmla="*/ 4 w 4"/>
                <a:gd name="T3" fmla="*/ 0 h 4"/>
                <a:gd name="T4" fmla="*/ 0 w 4"/>
                <a:gd name="T5" fmla="*/ 0 h 4"/>
                <a:gd name="T6" fmla="*/ 0 w 4"/>
                <a:gd name="T7" fmla="*/ 4 h 4"/>
                <a:gd name="T8" fmla="*/ 4 w 4"/>
                <a:gd name="T9" fmla="*/ 4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4" y="0"/>
                  </a:lnTo>
                  <a:lnTo>
                    <a:pt x="0" y="0"/>
                  </a:lnTo>
                  <a:lnTo>
                    <a:pt x="0"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7" name="Freeform 2257"/>
            <p:cNvSpPr>
              <a:spLocks/>
            </p:cNvSpPr>
            <p:nvPr/>
          </p:nvSpPr>
          <p:spPr bwMode="auto">
            <a:xfrm>
              <a:off x="2952" y="3170"/>
              <a:ext cx="22" cy="17"/>
            </a:xfrm>
            <a:custGeom>
              <a:avLst/>
              <a:gdLst>
                <a:gd name="T0" fmla="*/ 2 w 22"/>
                <a:gd name="T1" fmla="*/ 17 h 17"/>
                <a:gd name="T2" fmla="*/ 4 w 22"/>
                <a:gd name="T3" fmla="*/ 17 h 17"/>
                <a:gd name="T4" fmla="*/ 22 w 22"/>
                <a:gd name="T5" fmla="*/ 4 h 17"/>
                <a:gd name="T6" fmla="*/ 20 w 22"/>
                <a:gd name="T7" fmla="*/ 0 h 17"/>
                <a:gd name="T8" fmla="*/ 2 w 22"/>
                <a:gd name="T9" fmla="*/ 15 h 17"/>
                <a:gd name="T10" fmla="*/ 2 w 22"/>
                <a:gd name="T11" fmla="*/ 17 h 17"/>
                <a:gd name="T12" fmla="*/ 2 w 22"/>
                <a:gd name="T13" fmla="*/ 15 h 17"/>
                <a:gd name="T14" fmla="*/ 0 w 22"/>
                <a:gd name="T15" fmla="*/ 15 h 17"/>
                <a:gd name="T16" fmla="*/ 2 w 22"/>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7">
                  <a:moveTo>
                    <a:pt x="2" y="17"/>
                  </a:moveTo>
                  <a:lnTo>
                    <a:pt x="4" y="17"/>
                  </a:lnTo>
                  <a:lnTo>
                    <a:pt x="22" y="4"/>
                  </a:lnTo>
                  <a:lnTo>
                    <a:pt x="20" y="0"/>
                  </a:lnTo>
                  <a:lnTo>
                    <a:pt x="2" y="15"/>
                  </a:lnTo>
                  <a:lnTo>
                    <a:pt x="2" y="17"/>
                  </a:lnTo>
                  <a:lnTo>
                    <a:pt x="2" y="15"/>
                  </a:lnTo>
                  <a:lnTo>
                    <a:pt x="0" y="15"/>
                  </a:lnTo>
                  <a:lnTo>
                    <a:pt x="2"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8" name="Freeform 2258"/>
            <p:cNvSpPr>
              <a:spLocks/>
            </p:cNvSpPr>
            <p:nvPr/>
          </p:nvSpPr>
          <p:spPr bwMode="auto">
            <a:xfrm>
              <a:off x="2952" y="3185"/>
              <a:ext cx="4" cy="2"/>
            </a:xfrm>
            <a:custGeom>
              <a:avLst/>
              <a:gdLst>
                <a:gd name="T0" fmla="*/ 2 w 4"/>
                <a:gd name="T1" fmla="*/ 2 h 2"/>
                <a:gd name="T2" fmla="*/ 4 w 4"/>
                <a:gd name="T3" fmla="*/ 0 h 2"/>
                <a:gd name="T4" fmla="*/ 4 w 4"/>
                <a:gd name="T5" fmla="*/ 0 h 2"/>
                <a:gd name="T6" fmla="*/ 4 w 4"/>
                <a:gd name="T7" fmla="*/ 0 h 2"/>
                <a:gd name="T8" fmla="*/ 4 w 4"/>
                <a:gd name="T9" fmla="*/ 0 h 2"/>
                <a:gd name="T10" fmla="*/ 2 w 4"/>
                <a:gd name="T11" fmla="*/ 2 h 2"/>
                <a:gd name="T12" fmla="*/ 2 w 4"/>
                <a:gd name="T13" fmla="*/ 0 h 2"/>
                <a:gd name="T14" fmla="*/ 0 w 4"/>
                <a:gd name="T15" fmla="*/ 0 h 2"/>
                <a:gd name="T16" fmla="*/ 2 w 4"/>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2" y="2"/>
                  </a:moveTo>
                  <a:lnTo>
                    <a:pt x="4" y="0"/>
                  </a:lnTo>
                  <a:lnTo>
                    <a:pt x="2" y="2"/>
                  </a:lnTo>
                  <a:lnTo>
                    <a:pt x="2" y="0"/>
                  </a:lnTo>
                  <a:lnTo>
                    <a:pt x="0" y="0"/>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09" name="Freeform 2259"/>
            <p:cNvSpPr>
              <a:spLocks/>
            </p:cNvSpPr>
            <p:nvPr/>
          </p:nvSpPr>
          <p:spPr bwMode="auto">
            <a:xfrm>
              <a:off x="2954" y="3185"/>
              <a:ext cx="20" cy="18"/>
            </a:xfrm>
            <a:custGeom>
              <a:avLst/>
              <a:gdLst>
                <a:gd name="T0" fmla="*/ 20 w 20"/>
                <a:gd name="T1" fmla="*/ 18 h 18"/>
                <a:gd name="T2" fmla="*/ 20 w 20"/>
                <a:gd name="T3" fmla="*/ 13 h 18"/>
                <a:gd name="T4" fmla="*/ 2 w 20"/>
                <a:gd name="T5" fmla="*/ 0 h 18"/>
                <a:gd name="T6" fmla="*/ 0 w 20"/>
                <a:gd name="T7" fmla="*/ 2 h 18"/>
                <a:gd name="T8" fmla="*/ 18 w 20"/>
                <a:gd name="T9" fmla="*/ 18 h 18"/>
                <a:gd name="T10" fmla="*/ 20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18"/>
                  </a:moveTo>
                  <a:lnTo>
                    <a:pt x="20" y="13"/>
                  </a:lnTo>
                  <a:lnTo>
                    <a:pt x="2" y="0"/>
                  </a:lnTo>
                  <a:lnTo>
                    <a:pt x="0" y="2"/>
                  </a:lnTo>
                  <a:lnTo>
                    <a:pt x="18" y="18"/>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0" name="Freeform 2260"/>
            <p:cNvSpPr>
              <a:spLocks/>
            </p:cNvSpPr>
            <p:nvPr/>
          </p:nvSpPr>
          <p:spPr bwMode="auto">
            <a:xfrm>
              <a:off x="2970" y="3198"/>
              <a:ext cx="4" cy="5"/>
            </a:xfrm>
            <a:custGeom>
              <a:avLst/>
              <a:gdLst>
                <a:gd name="T0" fmla="*/ 0 w 4"/>
                <a:gd name="T1" fmla="*/ 0 h 5"/>
                <a:gd name="T2" fmla="*/ 0 w 4"/>
                <a:gd name="T3" fmla="*/ 5 h 5"/>
                <a:gd name="T4" fmla="*/ 4 w 4"/>
                <a:gd name="T5" fmla="*/ 5 h 5"/>
                <a:gd name="T6" fmla="*/ 4 w 4"/>
                <a:gd name="T7" fmla="*/ 0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0" y="5"/>
                  </a:lnTo>
                  <a:lnTo>
                    <a:pt x="4" y="5"/>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1" name="Freeform 2261"/>
            <p:cNvSpPr>
              <a:spLocks/>
            </p:cNvSpPr>
            <p:nvPr/>
          </p:nvSpPr>
          <p:spPr bwMode="auto">
            <a:xfrm>
              <a:off x="2970" y="3185"/>
              <a:ext cx="20" cy="18"/>
            </a:xfrm>
            <a:custGeom>
              <a:avLst/>
              <a:gdLst>
                <a:gd name="T0" fmla="*/ 20 w 20"/>
                <a:gd name="T1" fmla="*/ 0 h 18"/>
                <a:gd name="T2" fmla="*/ 17 w 20"/>
                <a:gd name="T3" fmla="*/ 0 h 18"/>
                <a:gd name="T4" fmla="*/ 0 w 20"/>
                <a:gd name="T5" fmla="*/ 13 h 18"/>
                <a:gd name="T6" fmla="*/ 2 w 20"/>
                <a:gd name="T7" fmla="*/ 18 h 18"/>
                <a:gd name="T8" fmla="*/ 20 w 20"/>
                <a:gd name="T9" fmla="*/ 2 h 18"/>
                <a:gd name="T10" fmla="*/ 20 w 20"/>
                <a:gd name="T11" fmla="*/ 0 h 18"/>
                <a:gd name="T12" fmla="*/ 20 w 20"/>
                <a:gd name="T13" fmla="*/ 2 h 18"/>
                <a:gd name="T14" fmla="*/ 20 w 20"/>
                <a:gd name="T15" fmla="*/ 0 h 18"/>
                <a:gd name="T16" fmla="*/ 20 w 20"/>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8">
                  <a:moveTo>
                    <a:pt x="20" y="0"/>
                  </a:moveTo>
                  <a:lnTo>
                    <a:pt x="17" y="0"/>
                  </a:lnTo>
                  <a:lnTo>
                    <a:pt x="0" y="13"/>
                  </a:lnTo>
                  <a:lnTo>
                    <a:pt x="2" y="18"/>
                  </a:lnTo>
                  <a:lnTo>
                    <a:pt x="20" y="2"/>
                  </a:lnTo>
                  <a:lnTo>
                    <a:pt x="20" y="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2" name="Freeform 2262"/>
            <p:cNvSpPr>
              <a:spLocks/>
            </p:cNvSpPr>
            <p:nvPr/>
          </p:nvSpPr>
          <p:spPr bwMode="auto">
            <a:xfrm>
              <a:off x="2956" y="3050"/>
              <a:ext cx="31" cy="31"/>
            </a:xfrm>
            <a:custGeom>
              <a:avLst/>
              <a:gdLst>
                <a:gd name="T0" fmla="*/ 18 w 31"/>
                <a:gd name="T1" fmla="*/ 31 h 31"/>
                <a:gd name="T2" fmla="*/ 0 w 31"/>
                <a:gd name="T3" fmla="*/ 18 h 31"/>
                <a:gd name="T4" fmla="*/ 18 w 31"/>
                <a:gd name="T5" fmla="*/ 0 h 31"/>
                <a:gd name="T6" fmla="*/ 31 w 31"/>
                <a:gd name="T7" fmla="*/ 18 h 31"/>
                <a:gd name="T8" fmla="*/ 18 w 31"/>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1">
                  <a:moveTo>
                    <a:pt x="18" y="31"/>
                  </a:moveTo>
                  <a:lnTo>
                    <a:pt x="0" y="18"/>
                  </a:lnTo>
                  <a:lnTo>
                    <a:pt x="18" y="0"/>
                  </a:lnTo>
                  <a:lnTo>
                    <a:pt x="31" y="18"/>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3" name="Freeform 2263"/>
            <p:cNvSpPr>
              <a:spLocks noEditPoints="1"/>
            </p:cNvSpPr>
            <p:nvPr/>
          </p:nvSpPr>
          <p:spPr bwMode="auto">
            <a:xfrm>
              <a:off x="2952" y="3050"/>
              <a:ext cx="40" cy="35"/>
            </a:xfrm>
            <a:custGeom>
              <a:avLst/>
              <a:gdLst>
                <a:gd name="T0" fmla="*/ 22 w 40"/>
                <a:gd name="T1" fmla="*/ 35 h 35"/>
                <a:gd name="T2" fmla="*/ 18 w 40"/>
                <a:gd name="T3" fmla="*/ 35 h 35"/>
                <a:gd name="T4" fmla="*/ 4 w 40"/>
                <a:gd name="T5" fmla="*/ 18 h 35"/>
                <a:gd name="T6" fmla="*/ 0 w 40"/>
                <a:gd name="T7" fmla="*/ 18 h 35"/>
                <a:gd name="T8" fmla="*/ 4 w 40"/>
                <a:gd name="T9" fmla="*/ 13 h 35"/>
                <a:gd name="T10" fmla="*/ 18 w 40"/>
                <a:gd name="T11" fmla="*/ 0 h 35"/>
                <a:gd name="T12" fmla="*/ 22 w 40"/>
                <a:gd name="T13" fmla="*/ 0 h 35"/>
                <a:gd name="T14" fmla="*/ 40 w 40"/>
                <a:gd name="T15" fmla="*/ 13 h 35"/>
                <a:gd name="T16" fmla="*/ 40 w 40"/>
                <a:gd name="T17" fmla="*/ 18 h 35"/>
                <a:gd name="T18" fmla="*/ 22 w 40"/>
                <a:gd name="T19" fmla="*/ 35 h 35"/>
                <a:gd name="T20" fmla="*/ 35 w 40"/>
                <a:gd name="T21" fmla="*/ 13 h 35"/>
                <a:gd name="T22" fmla="*/ 35 w 40"/>
                <a:gd name="T23" fmla="*/ 18 h 35"/>
                <a:gd name="T24" fmla="*/ 18 w 40"/>
                <a:gd name="T25" fmla="*/ 0 h 35"/>
                <a:gd name="T26" fmla="*/ 22 w 40"/>
                <a:gd name="T27" fmla="*/ 0 h 35"/>
                <a:gd name="T28" fmla="*/ 4 w 40"/>
                <a:gd name="T29" fmla="*/ 18 h 35"/>
                <a:gd name="T30" fmla="*/ 4 w 40"/>
                <a:gd name="T31" fmla="*/ 13 h 35"/>
                <a:gd name="T32" fmla="*/ 22 w 40"/>
                <a:gd name="T33" fmla="*/ 31 h 35"/>
                <a:gd name="T34" fmla="*/ 18 w 40"/>
                <a:gd name="T35" fmla="*/ 31 h 35"/>
                <a:gd name="T36" fmla="*/ 35 w 40"/>
                <a:gd name="T37" fmla="*/ 13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5">
                  <a:moveTo>
                    <a:pt x="22" y="35"/>
                  </a:moveTo>
                  <a:lnTo>
                    <a:pt x="18" y="35"/>
                  </a:lnTo>
                  <a:lnTo>
                    <a:pt x="4" y="18"/>
                  </a:lnTo>
                  <a:lnTo>
                    <a:pt x="0" y="18"/>
                  </a:lnTo>
                  <a:lnTo>
                    <a:pt x="4" y="13"/>
                  </a:lnTo>
                  <a:lnTo>
                    <a:pt x="18" y="0"/>
                  </a:lnTo>
                  <a:lnTo>
                    <a:pt x="22" y="0"/>
                  </a:lnTo>
                  <a:lnTo>
                    <a:pt x="40" y="13"/>
                  </a:lnTo>
                  <a:lnTo>
                    <a:pt x="40" y="18"/>
                  </a:lnTo>
                  <a:lnTo>
                    <a:pt x="22" y="35"/>
                  </a:lnTo>
                  <a:close/>
                  <a:moveTo>
                    <a:pt x="35" y="13"/>
                  </a:moveTo>
                  <a:lnTo>
                    <a:pt x="35" y="18"/>
                  </a:lnTo>
                  <a:lnTo>
                    <a:pt x="18" y="0"/>
                  </a:lnTo>
                  <a:lnTo>
                    <a:pt x="22" y="0"/>
                  </a:lnTo>
                  <a:lnTo>
                    <a:pt x="4" y="18"/>
                  </a:lnTo>
                  <a:lnTo>
                    <a:pt x="4" y="13"/>
                  </a:lnTo>
                  <a:lnTo>
                    <a:pt x="22" y="31"/>
                  </a:lnTo>
                  <a:lnTo>
                    <a:pt x="18" y="31"/>
                  </a:lnTo>
                  <a:lnTo>
                    <a:pt x="35"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4" name="Freeform 2264"/>
            <p:cNvSpPr>
              <a:spLocks/>
            </p:cNvSpPr>
            <p:nvPr/>
          </p:nvSpPr>
          <p:spPr bwMode="auto">
            <a:xfrm>
              <a:off x="2968" y="3083"/>
              <a:ext cx="6" cy="5"/>
            </a:xfrm>
            <a:custGeom>
              <a:avLst/>
              <a:gdLst>
                <a:gd name="T0" fmla="*/ 0 w 6"/>
                <a:gd name="T1" fmla="*/ 2 h 5"/>
                <a:gd name="T2" fmla="*/ 2 w 6"/>
                <a:gd name="T3" fmla="*/ 5 h 5"/>
                <a:gd name="T4" fmla="*/ 6 w 6"/>
                <a:gd name="T5" fmla="*/ 5 h 5"/>
                <a:gd name="T6" fmla="*/ 6 w 6"/>
                <a:gd name="T7" fmla="*/ 0 h 5"/>
                <a:gd name="T8" fmla="*/ 2 w 6"/>
                <a:gd name="T9" fmla="*/ 0 h 5"/>
                <a:gd name="T10" fmla="*/ 0 w 6"/>
                <a:gd name="T11" fmla="*/ 2 h 5"/>
                <a:gd name="T12" fmla="*/ 0 w 6"/>
                <a:gd name="T13" fmla="*/ 2 h 5"/>
                <a:gd name="T14" fmla="*/ 2 w 6"/>
                <a:gd name="T15" fmla="*/ 5 h 5"/>
                <a:gd name="T16" fmla="*/ 2 w 6"/>
                <a:gd name="T17" fmla="*/ 5 h 5"/>
                <a:gd name="T18" fmla="*/ 0 w 6"/>
                <a:gd name="T19" fmla="*/ 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5">
                  <a:moveTo>
                    <a:pt x="0" y="2"/>
                  </a:moveTo>
                  <a:lnTo>
                    <a:pt x="2" y="5"/>
                  </a:lnTo>
                  <a:lnTo>
                    <a:pt x="6" y="5"/>
                  </a:lnTo>
                  <a:lnTo>
                    <a:pt x="6" y="0"/>
                  </a:lnTo>
                  <a:lnTo>
                    <a:pt x="2" y="0"/>
                  </a:lnTo>
                  <a:lnTo>
                    <a:pt x="0" y="2"/>
                  </a:lnTo>
                  <a:lnTo>
                    <a:pt x="2" y="5"/>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5" name="Freeform 2265"/>
            <p:cNvSpPr>
              <a:spLocks/>
            </p:cNvSpPr>
            <p:nvPr/>
          </p:nvSpPr>
          <p:spPr bwMode="auto">
            <a:xfrm>
              <a:off x="2954" y="3065"/>
              <a:ext cx="18" cy="20"/>
            </a:xfrm>
            <a:custGeom>
              <a:avLst/>
              <a:gdLst>
                <a:gd name="T0" fmla="*/ 2 w 18"/>
                <a:gd name="T1" fmla="*/ 0 h 20"/>
                <a:gd name="T2" fmla="*/ 0 w 18"/>
                <a:gd name="T3" fmla="*/ 3 h 20"/>
                <a:gd name="T4" fmla="*/ 14 w 18"/>
                <a:gd name="T5" fmla="*/ 20 h 20"/>
                <a:gd name="T6" fmla="*/ 18 w 18"/>
                <a:gd name="T7" fmla="*/ 18 h 20"/>
                <a:gd name="T8" fmla="*/ 2 w 18"/>
                <a:gd name="T9" fmla="*/ 0 h 20"/>
                <a:gd name="T10" fmla="*/ 2 w 18"/>
                <a:gd name="T11" fmla="*/ 0 h 20"/>
                <a:gd name="T12" fmla="*/ 2 w 18"/>
                <a:gd name="T13" fmla="*/ 0 h 20"/>
                <a:gd name="T14" fmla="*/ 2 w 18"/>
                <a:gd name="T15" fmla="*/ 0 h 20"/>
                <a:gd name="T16" fmla="*/ 2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2" y="0"/>
                  </a:moveTo>
                  <a:lnTo>
                    <a:pt x="0" y="3"/>
                  </a:lnTo>
                  <a:lnTo>
                    <a:pt x="14" y="20"/>
                  </a:lnTo>
                  <a:lnTo>
                    <a:pt x="18" y="18"/>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6" name="Freeform 2266"/>
            <p:cNvSpPr>
              <a:spLocks/>
            </p:cNvSpPr>
            <p:nvPr/>
          </p:nvSpPr>
          <p:spPr bwMode="auto">
            <a:xfrm>
              <a:off x="2950" y="3065"/>
              <a:ext cx="6" cy="5"/>
            </a:xfrm>
            <a:custGeom>
              <a:avLst/>
              <a:gdLst>
                <a:gd name="T0" fmla="*/ 0 w 6"/>
                <a:gd name="T1" fmla="*/ 0 h 5"/>
                <a:gd name="T2" fmla="*/ 2 w 6"/>
                <a:gd name="T3" fmla="*/ 5 h 5"/>
                <a:gd name="T4" fmla="*/ 6 w 6"/>
                <a:gd name="T5" fmla="*/ 5 h 5"/>
                <a:gd name="T6" fmla="*/ 6 w 6"/>
                <a:gd name="T7" fmla="*/ 0 h 5"/>
                <a:gd name="T8" fmla="*/ 2 w 6"/>
                <a:gd name="T9" fmla="*/ 0 h 5"/>
                <a:gd name="T10" fmla="*/ 0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0" y="0"/>
                  </a:moveTo>
                  <a:lnTo>
                    <a:pt x="2" y="5"/>
                  </a:lnTo>
                  <a:lnTo>
                    <a:pt x="6" y="5"/>
                  </a:lnTo>
                  <a:lnTo>
                    <a:pt x="6"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7" name="Freeform 2267"/>
            <p:cNvSpPr>
              <a:spLocks/>
            </p:cNvSpPr>
            <p:nvPr/>
          </p:nvSpPr>
          <p:spPr bwMode="auto">
            <a:xfrm>
              <a:off x="2950" y="3063"/>
              <a:ext cx="6" cy="5"/>
            </a:xfrm>
            <a:custGeom>
              <a:avLst/>
              <a:gdLst>
                <a:gd name="T0" fmla="*/ 6 w 6"/>
                <a:gd name="T1" fmla="*/ 2 h 5"/>
                <a:gd name="T2" fmla="*/ 4 w 6"/>
                <a:gd name="T3" fmla="*/ 0 h 5"/>
                <a:gd name="T4" fmla="*/ 0 w 6"/>
                <a:gd name="T5" fmla="*/ 2 h 5"/>
                <a:gd name="T6" fmla="*/ 4 w 6"/>
                <a:gd name="T7" fmla="*/ 5 h 5"/>
                <a:gd name="T8" fmla="*/ 6 w 6"/>
                <a:gd name="T9" fmla="*/ 2 h 5"/>
                <a:gd name="T10" fmla="*/ 6 w 6"/>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6" y="2"/>
                  </a:moveTo>
                  <a:lnTo>
                    <a:pt x="4" y="0"/>
                  </a:lnTo>
                  <a:lnTo>
                    <a:pt x="0" y="2"/>
                  </a:lnTo>
                  <a:lnTo>
                    <a:pt x="4" y="5"/>
                  </a:lnTo>
                  <a:lnTo>
                    <a:pt x="6"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8" name="Freeform 2268"/>
            <p:cNvSpPr>
              <a:spLocks/>
            </p:cNvSpPr>
            <p:nvPr/>
          </p:nvSpPr>
          <p:spPr bwMode="auto">
            <a:xfrm>
              <a:off x="2954" y="3048"/>
              <a:ext cx="18" cy="17"/>
            </a:xfrm>
            <a:custGeom>
              <a:avLst/>
              <a:gdLst>
                <a:gd name="T0" fmla="*/ 16 w 18"/>
                <a:gd name="T1" fmla="*/ 0 h 17"/>
                <a:gd name="T2" fmla="*/ 14 w 18"/>
                <a:gd name="T3" fmla="*/ 0 h 17"/>
                <a:gd name="T4" fmla="*/ 0 w 18"/>
                <a:gd name="T5" fmla="*/ 15 h 17"/>
                <a:gd name="T6" fmla="*/ 2 w 18"/>
                <a:gd name="T7" fmla="*/ 17 h 17"/>
                <a:gd name="T8" fmla="*/ 18 w 18"/>
                <a:gd name="T9" fmla="*/ 2 h 17"/>
                <a:gd name="T10" fmla="*/ 16 w 1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16" y="0"/>
                  </a:moveTo>
                  <a:lnTo>
                    <a:pt x="14" y="0"/>
                  </a:lnTo>
                  <a:lnTo>
                    <a:pt x="0" y="15"/>
                  </a:lnTo>
                  <a:lnTo>
                    <a:pt x="2" y="17"/>
                  </a:lnTo>
                  <a:lnTo>
                    <a:pt x="18" y="2"/>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19" name="Freeform 2269"/>
            <p:cNvSpPr>
              <a:spLocks/>
            </p:cNvSpPr>
            <p:nvPr/>
          </p:nvSpPr>
          <p:spPr bwMode="auto">
            <a:xfrm>
              <a:off x="2970" y="3048"/>
              <a:ext cx="4" cy="4"/>
            </a:xfrm>
            <a:custGeom>
              <a:avLst/>
              <a:gdLst>
                <a:gd name="T0" fmla="*/ 4 w 4"/>
                <a:gd name="T1" fmla="*/ 0 h 4"/>
                <a:gd name="T2" fmla="*/ 4 w 4"/>
                <a:gd name="T3" fmla="*/ 0 h 4"/>
                <a:gd name="T4" fmla="*/ 0 w 4"/>
                <a:gd name="T5" fmla="*/ 0 h 4"/>
                <a:gd name="T6" fmla="*/ 0 w 4"/>
                <a:gd name="T7" fmla="*/ 4 h 4"/>
                <a:gd name="T8" fmla="*/ 4 w 4"/>
                <a:gd name="T9" fmla="*/ 4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4" y="0"/>
                  </a:ln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0" name="Freeform 2270"/>
            <p:cNvSpPr>
              <a:spLocks/>
            </p:cNvSpPr>
            <p:nvPr/>
          </p:nvSpPr>
          <p:spPr bwMode="auto">
            <a:xfrm>
              <a:off x="2972" y="3048"/>
              <a:ext cx="22" cy="17"/>
            </a:xfrm>
            <a:custGeom>
              <a:avLst/>
              <a:gdLst>
                <a:gd name="T0" fmla="*/ 22 w 22"/>
                <a:gd name="T1" fmla="*/ 15 h 17"/>
                <a:gd name="T2" fmla="*/ 20 w 22"/>
                <a:gd name="T3" fmla="*/ 15 h 17"/>
                <a:gd name="T4" fmla="*/ 2 w 22"/>
                <a:gd name="T5" fmla="*/ 0 h 17"/>
                <a:gd name="T6" fmla="*/ 0 w 22"/>
                <a:gd name="T7" fmla="*/ 2 h 17"/>
                <a:gd name="T8" fmla="*/ 18 w 22"/>
                <a:gd name="T9" fmla="*/ 17 h 17"/>
                <a:gd name="T10" fmla="*/ 22 w 22"/>
                <a:gd name="T11" fmla="*/ 15 h 17"/>
                <a:gd name="T12" fmla="*/ 22 w 22"/>
                <a:gd name="T13" fmla="*/ 15 h 17"/>
                <a:gd name="T14" fmla="*/ 22 w 22"/>
                <a:gd name="T15" fmla="*/ 15 h 17"/>
                <a:gd name="T16" fmla="*/ 20 w 22"/>
                <a:gd name="T17" fmla="*/ 15 h 17"/>
                <a:gd name="T18" fmla="*/ 22 w 22"/>
                <a:gd name="T19" fmla="*/ 15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7">
                  <a:moveTo>
                    <a:pt x="22" y="15"/>
                  </a:moveTo>
                  <a:lnTo>
                    <a:pt x="20" y="15"/>
                  </a:lnTo>
                  <a:lnTo>
                    <a:pt x="2" y="0"/>
                  </a:lnTo>
                  <a:lnTo>
                    <a:pt x="0" y="2"/>
                  </a:lnTo>
                  <a:lnTo>
                    <a:pt x="18" y="17"/>
                  </a:lnTo>
                  <a:lnTo>
                    <a:pt x="22" y="15"/>
                  </a:lnTo>
                  <a:lnTo>
                    <a:pt x="20" y="15"/>
                  </a:lnTo>
                  <a:lnTo>
                    <a:pt x="22"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1" name="Freeform 2271"/>
            <p:cNvSpPr>
              <a:spLocks/>
            </p:cNvSpPr>
            <p:nvPr/>
          </p:nvSpPr>
          <p:spPr bwMode="auto">
            <a:xfrm>
              <a:off x="2990" y="3063"/>
              <a:ext cx="4" cy="5"/>
            </a:xfrm>
            <a:custGeom>
              <a:avLst/>
              <a:gdLst>
                <a:gd name="T0" fmla="*/ 2 w 4"/>
                <a:gd name="T1" fmla="*/ 5 h 5"/>
                <a:gd name="T2" fmla="*/ 4 w 4"/>
                <a:gd name="T3" fmla="*/ 5 h 5"/>
                <a:gd name="T4" fmla="*/ 4 w 4"/>
                <a:gd name="T5" fmla="*/ 0 h 5"/>
                <a:gd name="T6" fmla="*/ 0 w 4"/>
                <a:gd name="T7" fmla="*/ 0 h 5"/>
                <a:gd name="T8" fmla="*/ 0 w 4"/>
                <a:gd name="T9" fmla="*/ 5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5"/>
                  </a:lnTo>
                  <a:lnTo>
                    <a:pt x="4" y="0"/>
                  </a:lnTo>
                  <a:lnTo>
                    <a:pt x="0" y="0"/>
                  </a:lnTo>
                  <a:lnTo>
                    <a:pt x="0" y="5"/>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2" name="Freeform 2272"/>
            <p:cNvSpPr>
              <a:spLocks/>
            </p:cNvSpPr>
            <p:nvPr/>
          </p:nvSpPr>
          <p:spPr bwMode="auto">
            <a:xfrm>
              <a:off x="2990" y="3065"/>
              <a:ext cx="2" cy="3"/>
            </a:xfrm>
            <a:custGeom>
              <a:avLst/>
              <a:gdLst>
                <a:gd name="T0" fmla="*/ 0 w 2"/>
                <a:gd name="T1" fmla="*/ 0 h 3"/>
                <a:gd name="T2" fmla="*/ 2 w 2"/>
                <a:gd name="T3" fmla="*/ 3 h 3"/>
                <a:gd name="T4" fmla="*/ 2 w 2"/>
                <a:gd name="T5" fmla="*/ 3 h 3"/>
                <a:gd name="T6" fmla="*/ 2 w 2"/>
                <a:gd name="T7" fmla="*/ 3 h 3"/>
                <a:gd name="T8" fmla="*/ 2 w 2"/>
                <a:gd name="T9" fmla="*/ 3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lnTo>
                    <a:pt x="2"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3" name="Freeform 2273"/>
            <p:cNvSpPr>
              <a:spLocks/>
            </p:cNvSpPr>
            <p:nvPr/>
          </p:nvSpPr>
          <p:spPr bwMode="auto">
            <a:xfrm>
              <a:off x="2972" y="3065"/>
              <a:ext cx="20" cy="23"/>
            </a:xfrm>
            <a:custGeom>
              <a:avLst/>
              <a:gdLst>
                <a:gd name="T0" fmla="*/ 2 w 20"/>
                <a:gd name="T1" fmla="*/ 23 h 23"/>
                <a:gd name="T2" fmla="*/ 2 w 20"/>
                <a:gd name="T3" fmla="*/ 23 h 23"/>
                <a:gd name="T4" fmla="*/ 20 w 20"/>
                <a:gd name="T5" fmla="*/ 3 h 23"/>
                <a:gd name="T6" fmla="*/ 18 w 20"/>
                <a:gd name="T7" fmla="*/ 0 h 23"/>
                <a:gd name="T8" fmla="*/ 0 w 20"/>
                <a:gd name="T9" fmla="*/ 18 h 23"/>
                <a:gd name="T10" fmla="*/ 2 w 20"/>
                <a:gd name="T11" fmla="*/ 2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 y="23"/>
                  </a:moveTo>
                  <a:lnTo>
                    <a:pt x="2" y="23"/>
                  </a:lnTo>
                  <a:lnTo>
                    <a:pt x="20" y="3"/>
                  </a:lnTo>
                  <a:lnTo>
                    <a:pt x="18" y="0"/>
                  </a:lnTo>
                  <a:lnTo>
                    <a:pt x="0" y="18"/>
                  </a:lnTo>
                  <a:lnTo>
                    <a:pt x="2" y="2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4" name="Freeform 2274"/>
            <p:cNvSpPr>
              <a:spLocks/>
            </p:cNvSpPr>
            <p:nvPr/>
          </p:nvSpPr>
          <p:spPr bwMode="auto">
            <a:xfrm>
              <a:off x="2985" y="3063"/>
              <a:ext cx="5" cy="5"/>
            </a:xfrm>
            <a:custGeom>
              <a:avLst/>
              <a:gdLst>
                <a:gd name="T0" fmla="*/ 2 w 5"/>
                <a:gd name="T1" fmla="*/ 5 h 5"/>
                <a:gd name="T2" fmla="*/ 5 w 5"/>
                <a:gd name="T3" fmla="*/ 5 h 5"/>
                <a:gd name="T4" fmla="*/ 5 w 5"/>
                <a:gd name="T5" fmla="*/ 0 h 5"/>
                <a:gd name="T6" fmla="*/ 0 w 5"/>
                <a:gd name="T7" fmla="*/ 0 h 5"/>
                <a:gd name="T8" fmla="*/ 0 w 5"/>
                <a:gd name="T9" fmla="*/ 5 h 5"/>
                <a:gd name="T10" fmla="*/ 2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2" y="5"/>
                  </a:moveTo>
                  <a:lnTo>
                    <a:pt x="5" y="5"/>
                  </a:lnTo>
                  <a:lnTo>
                    <a:pt x="5" y="0"/>
                  </a:lnTo>
                  <a:lnTo>
                    <a:pt x="0" y="0"/>
                  </a:lnTo>
                  <a:lnTo>
                    <a:pt x="0" y="5"/>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5" name="Freeform 2275"/>
            <p:cNvSpPr>
              <a:spLocks/>
            </p:cNvSpPr>
            <p:nvPr/>
          </p:nvSpPr>
          <p:spPr bwMode="auto">
            <a:xfrm>
              <a:off x="2968" y="3048"/>
              <a:ext cx="22" cy="20"/>
            </a:xfrm>
            <a:custGeom>
              <a:avLst/>
              <a:gdLst>
                <a:gd name="T0" fmla="*/ 2 w 22"/>
                <a:gd name="T1" fmla="*/ 0 h 20"/>
                <a:gd name="T2" fmla="*/ 0 w 22"/>
                <a:gd name="T3" fmla="*/ 2 h 20"/>
                <a:gd name="T4" fmla="*/ 19 w 22"/>
                <a:gd name="T5" fmla="*/ 20 h 20"/>
                <a:gd name="T6" fmla="*/ 22 w 22"/>
                <a:gd name="T7" fmla="*/ 17 h 20"/>
                <a:gd name="T8" fmla="*/ 4 w 22"/>
                <a:gd name="T9" fmla="*/ 0 h 20"/>
                <a:gd name="T10" fmla="*/ 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0"/>
                  </a:moveTo>
                  <a:lnTo>
                    <a:pt x="0" y="2"/>
                  </a:lnTo>
                  <a:lnTo>
                    <a:pt x="19" y="20"/>
                  </a:lnTo>
                  <a:lnTo>
                    <a:pt x="22" y="17"/>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6" name="Freeform 2276"/>
            <p:cNvSpPr>
              <a:spLocks/>
            </p:cNvSpPr>
            <p:nvPr/>
          </p:nvSpPr>
          <p:spPr bwMode="auto">
            <a:xfrm>
              <a:off x="2970" y="3048"/>
              <a:ext cx="4" cy="4"/>
            </a:xfrm>
            <a:custGeom>
              <a:avLst/>
              <a:gdLst>
                <a:gd name="T0" fmla="*/ 4 w 4"/>
                <a:gd name="T1" fmla="*/ 2 h 4"/>
                <a:gd name="T2" fmla="*/ 4 w 4"/>
                <a:gd name="T3" fmla="*/ 0 h 4"/>
                <a:gd name="T4" fmla="*/ 0 w 4"/>
                <a:gd name="T5" fmla="*/ 0 h 4"/>
                <a:gd name="T6" fmla="*/ 0 w 4"/>
                <a:gd name="T7" fmla="*/ 4 h 4"/>
                <a:gd name="T8" fmla="*/ 4 w 4"/>
                <a:gd name="T9" fmla="*/ 4 h 4"/>
                <a:gd name="T10" fmla="*/ 4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2"/>
                  </a:moveTo>
                  <a:lnTo>
                    <a:pt x="4" y="0"/>
                  </a:lnTo>
                  <a:lnTo>
                    <a:pt x="0" y="0"/>
                  </a:lnTo>
                  <a:lnTo>
                    <a:pt x="0" y="4"/>
                  </a:lnTo>
                  <a:lnTo>
                    <a:pt x="4" y="4"/>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7" name="Freeform 2277"/>
            <p:cNvSpPr>
              <a:spLocks/>
            </p:cNvSpPr>
            <p:nvPr/>
          </p:nvSpPr>
          <p:spPr bwMode="auto">
            <a:xfrm>
              <a:off x="2954" y="3048"/>
              <a:ext cx="20" cy="20"/>
            </a:xfrm>
            <a:custGeom>
              <a:avLst/>
              <a:gdLst>
                <a:gd name="T0" fmla="*/ 0 w 20"/>
                <a:gd name="T1" fmla="*/ 20 h 20"/>
                <a:gd name="T2" fmla="*/ 2 w 20"/>
                <a:gd name="T3" fmla="*/ 20 h 20"/>
                <a:gd name="T4" fmla="*/ 20 w 20"/>
                <a:gd name="T5" fmla="*/ 2 h 20"/>
                <a:gd name="T6" fmla="*/ 18 w 20"/>
                <a:gd name="T7" fmla="*/ 0 h 20"/>
                <a:gd name="T8" fmla="*/ 0 w 20"/>
                <a:gd name="T9" fmla="*/ 17 h 20"/>
                <a:gd name="T10" fmla="*/ 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0"/>
                  </a:moveTo>
                  <a:lnTo>
                    <a:pt x="2" y="20"/>
                  </a:lnTo>
                  <a:lnTo>
                    <a:pt x="20" y="2"/>
                  </a:lnTo>
                  <a:lnTo>
                    <a:pt x="18" y="0"/>
                  </a:lnTo>
                  <a:lnTo>
                    <a:pt x="0" y="17"/>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8" name="Freeform 2278"/>
            <p:cNvSpPr>
              <a:spLocks/>
            </p:cNvSpPr>
            <p:nvPr/>
          </p:nvSpPr>
          <p:spPr bwMode="auto">
            <a:xfrm>
              <a:off x="2954" y="3063"/>
              <a:ext cx="2" cy="5"/>
            </a:xfrm>
            <a:custGeom>
              <a:avLst/>
              <a:gdLst>
                <a:gd name="T0" fmla="*/ 2 w 2"/>
                <a:gd name="T1" fmla="*/ 0 h 5"/>
                <a:gd name="T2" fmla="*/ 0 w 2"/>
                <a:gd name="T3" fmla="*/ 0 h 5"/>
                <a:gd name="T4" fmla="*/ 0 w 2"/>
                <a:gd name="T5" fmla="*/ 5 h 5"/>
                <a:gd name="T6" fmla="*/ 2 w 2"/>
                <a:gd name="T7" fmla="*/ 5 h 5"/>
                <a:gd name="T8" fmla="*/ 2 w 2"/>
                <a:gd name="T9" fmla="*/ 0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0" y="0"/>
                  </a:lnTo>
                  <a:lnTo>
                    <a:pt x="0" y="5"/>
                  </a:lnTo>
                  <a:lnTo>
                    <a:pt x="2" y="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29" name="Freeform 2279"/>
            <p:cNvSpPr>
              <a:spLocks/>
            </p:cNvSpPr>
            <p:nvPr/>
          </p:nvSpPr>
          <p:spPr bwMode="auto">
            <a:xfrm>
              <a:off x="2954" y="3063"/>
              <a:ext cx="20" cy="20"/>
            </a:xfrm>
            <a:custGeom>
              <a:avLst/>
              <a:gdLst>
                <a:gd name="T0" fmla="*/ 20 w 20"/>
                <a:gd name="T1" fmla="*/ 20 h 20"/>
                <a:gd name="T2" fmla="*/ 20 w 20"/>
                <a:gd name="T3" fmla="*/ 18 h 20"/>
                <a:gd name="T4" fmla="*/ 2 w 20"/>
                <a:gd name="T5" fmla="*/ 0 h 20"/>
                <a:gd name="T6" fmla="*/ 0 w 20"/>
                <a:gd name="T7" fmla="*/ 2 h 20"/>
                <a:gd name="T8" fmla="*/ 18 w 20"/>
                <a:gd name="T9" fmla="*/ 20 h 20"/>
                <a:gd name="T10" fmla="*/ 2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0"/>
                  </a:moveTo>
                  <a:lnTo>
                    <a:pt x="20" y="18"/>
                  </a:lnTo>
                  <a:lnTo>
                    <a:pt x="2" y="0"/>
                  </a:lnTo>
                  <a:lnTo>
                    <a:pt x="0" y="2"/>
                  </a:lnTo>
                  <a:lnTo>
                    <a:pt x="18" y="20"/>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0" name="Freeform 2280"/>
            <p:cNvSpPr>
              <a:spLocks/>
            </p:cNvSpPr>
            <p:nvPr/>
          </p:nvSpPr>
          <p:spPr bwMode="auto">
            <a:xfrm>
              <a:off x="2968" y="3081"/>
              <a:ext cx="6" cy="2"/>
            </a:xfrm>
            <a:custGeom>
              <a:avLst/>
              <a:gdLst>
                <a:gd name="T0" fmla="*/ 0 w 6"/>
                <a:gd name="T1" fmla="*/ 0 h 2"/>
                <a:gd name="T2" fmla="*/ 2 w 6"/>
                <a:gd name="T3" fmla="*/ 2 h 2"/>
                <a:gd name="T4" fmla="*/ 6 w 6"/>
                <a:gd name="T5" fmla="*/ 2 h 2"/>
                <a:gd name="T6" fmla="*/ 6 w 6"/>
                <a:gd name="T7" fmla="*/ 0 h 2"/>
                <a:gd name="T8" fmla="*/ 2 w 6"/>
                <a:gd name="T9" fmla="*/ 0 h 2"/>
                <a:gd name="T10" fmla="*/ 0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0" y="0"/>
                  </a:moveTo>
                  <a:lnTo>
                    <a:pt x="2" y="2"/>
                  </a:lnTo>
                  <a:lnTo>
                    <a:pt x="6" y="2"/>
                  </a:lnTo>
                  <a:lnTo>
                    <a:pt x="6"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1" name="Freeform 2281"/>
            <p:cNvSpPr>
              <a:spLocks/>
            </p:cNvSpPr>
            <p:nvPr/>
          </p:nvSpPr>
          <p:spPr bwMode="auto">
            <a:xfrm>
              <a:off x="2968" y="3063"/>
              <a:ext cx="22" cy="20"/>
            </a:xfrm>
            <a:custGeom>
              <a:avLst/>
              <a:gdLst>
                <a:gd name="T0" fmla="*/ 22 w 22"/>
                <a:gd name="T1" fmla="*/ 0 h 20"/>
                <a:gd name="T2" fmla="*/ 19 w 22"/>
                <a:gd name="T3" fmla="*/ 0 h 20"/>
                <a:gd name="T4" fmla="*/ 0 w 22"/>
                <a:gd name="T5" fmla="*/ 18 h 20"/>
                <a:gd name="T6" fmla="*/ 4 w 22"/>
                <a:gd name="T7" fmla="*/ 20 h 20"/>
                <a:gd name="T8" fmla="*/ 22 w 22"/>
                <a:gd name="T9" fmla="*/ 2 h 20"/>
                <a:gd name="T10" fmla="*/ 2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0"/>
                  </a:moveTo>
                  <a:lnTo>
                    <a:pt x="19" y="0"/>
                  </a:lnTo>
                  <a:lnTo>
                    <a:pt x="0" y="18"/>
                  </a:lnTo>
                  <a:lnTo>
                    <a:pt x="4" y="20"/>
                  </a:lnTo>
                  <a:lnTo>
                    <a:pt x="22" y="2"/>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2" name="Freeform 2282"/>
            <p:cNvSpPr>
              <a:spLocks/>
            </p:cNvSpPr>
            <p:nvPr/>
          </p:nvSpPr>
          <p:spPr bwMode="auto">
            <a:xfrm>
              <a:off x="3032" y="3201"/>
              <a:ext cx="31" cy="35"/>
            </a:xfrm>
            <a:custGeom>
              <a:avLst/>
              <a:gdLst>
                <a:gd name="T0" fmla="*/ 13 w 31"/>
                <a:gd name="T1" fmla="*/ 35 h 35"/>
                <a:gd name="T2" fmla="*/ 0 w 31"/>
                <a:gd name="T3" fmla="*/ 17 h 35"/>
                <a:gd name="T4" fmla="*/ 13 w 31"/>
                <a:gd name="T5" fmla="*/ 0 h 35"/>
                <a:gd name="T6" fmla="*/ 31 w 31"/>
                <a:gd name="T7" fmla="*/ 17 h 35"/>
                <a:gd name="T8" fmla="*/ 13 w 31"/>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5">
                  <a:moveTo>
                    <a:pt x="13" y="35"/>
                  </a:moveTo>
                  <a:lnTo>
                    <a:pt x="0" y="17"/>
                  </a:lnTo>
                  <a:lnTo>
                    <a:pt x="13" y="0"/>
                  </a:lnTo>
                  <a:lnTo>
                    <a:pt x="31" y="17"/>
                  </a:lnTo>
                  <a:lnTo>
                    <a:pt x="13" y="35"/>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3" name="Freeform 2283"/>
            <p:cNvSpPr>
              <a:spLocks noEditPoints="1"/>
            </p:cNvSpPr>
            <p:nvPr/>
          </p:nvSpPr>
          <p:spPr bwMode="auto">
            <a:xfrm>
              <a:off x="3027" y="3201"/>
              <a:ext cx="40" cy="35"/>
            </a:xfrm>
            <a:custGeom>
              <a:avLst/>
              <a:gdLst>
                <a:gd name="T0" fmla="*/ 23 w 40"/>
                <a:gd name="T1" fmla="*/ 35 h 35"/>
                <a:gd name="T2" fmla="*/ 18 w 40"/>
                <a:gd name="T3" fmla="*/ 35 h 35"/>
                <a:gd name="T4" fmla="*/ 0 w 40"/>
                <a:gd name="T5" fmla="*/ 17 h 35"/>
                <a:gd name="T6" fmla="*/ 18 w 40"/>
                <a:gd name="T7" fmla="*/ 0 h 35"/>
                <a:gd name="T8" fmla="*/ 23 w 40"/>
                <a:gd name="T9" fmla="*/ 0 h 35"/>
                <a:gd name="T10" fmla="*/ 36 w 40"/>
                <a:gd name="T11" fmla="*/ 17 h 35"/>
                <a:gd name="T12" fmla="*/ 40 w 40"/>
                <a:gd name="T13" fmla="*/ 17 h 35"/>
                <a:gd name="T14" fmla="*/ 36 w 40"/>
                <a:gd name="T15" fmla="*/ 17 h 35"/>
                <a:gd name="T16" fmla="*/ 23 w 40"/>
                <a:gd name="T17" fmla="*/ 35 h 35"/>
                <a:gd name="T18" fmla="*/ 36 w 40"/>
                <a:gd name="T19" fmla="*/ 17 h 35"/>
                <a:gd name="T20" fmla="*/ 18 w 40"/>
                <a:gd name="T21" fmla="*/ 4 h 35"/>
                <a:gd name="T22" fmla="*/ 23 w 40"/>
                <a:gd name="T23" fmla="*/ 4 h 35"/>
                <a:gd name="T24" fmla="*/ 5 w 40"/>
                <a:gd name="T25" fmla="*/ 17 h 35"/>
                <a:gd name="T26" fmla="*/ 23 w 40"/>
                <a:gd name="T27" fmla="*/ 33 h 35"/>
                <a:gd name="T28" fmla="*/ 18 w 40"/>
                <a:gd name="T29" fmla="*/ 33 h 35"/>
                <a:gd name="T30" fmla="*/ 36 w 40"/>
                <a:gd name="T31" fmla="*/ 17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5">
                  <a:moveTo>
                    <a:pt x="23" y="35"/>
                  </a:moveTo>
                  <a:lnTo>
                    <a:pt x="18" y="35"/>
                  </a:lnTo>
                  <a:lnTo>
                    <a:pt x="0" y="17"/>
                  </a:lnTo>
                  <a:lnTo>
                    <a:pt x="18" y="0"/>
                  </a:lnTo>
                  <a:lnTo>
                    <a:pt x="23" y="0"/>
                  </a:lnTo>
                  <a:lnTo>
                    <a:pt x="36" y="17"/>
                  </a:lnTo>
                  <a:lnTo>
                    <a:pt x="40" y="17"/>
                  </a:lnTo>
                  <a:lnTo>
                    <a:pt x="36" y="17"/>
                  </a:lnTo>
                  <a:lnTo>
                    <a:pt x="23" y="35"/>
                  </a:lnTo>
                  <a:close/>
                  <a:moveTo>
                    <a:pt x="36" y="17"/>
                  </a:moveTo>
                  <a:lnTo>
                    <a:pt x="18" y="4"/>
                  </a:lnTo>
                  <a:lnTo>
                    <a:pt x="23" y="4"/>
                  </a:lnTo>
                  <a:lnTo>
                    <a:pt x="5" y="17"/>
                  </a:lnTo>
                  <a:lnTo>
                    <a:pt x="23" y="33"/>
                  </a:lnTo>
                  <a:lnTo>
                    <a:pt x="18" y="33"/>
                  </a:lnTo>
                  <a:lnTo>
                    <a:pt x="36"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4" name="Freeform 2284"/>
            <p:cNvSpPr>
              <a:spLocks/>
            </p:cNvSpPr>
            <p:nvPr/>
          </p:nvSpPr>
          <p:spPr bwMode="auto">
            <a:xfrm>
              <a:off x="3045" y="3234"/>
              <a:ext cx="5" cy="4"/>
            </a:xfrm>
            <a:custGeom>
              <a:avLst/>
              <a:gdLst>
                <a:gd name="T0" fmla="*/ 0 w 5"/>
                <a:gd name="T1" fmla="*/ 4 h 4"/>
                <a:gd name="T2" fmla="*/ 0 w 5"/>
                <a:gd name="T3" fmla="*/ 4 h 4"/>
                <a:gd name="T4" fmla="*/ 5 w 5"/>
                <a:gd name="T5" fmla="*/ 4 h 4"/>
                <a:gd name="T6" fmla="*/ 5 w 5"/>
                <a:gd name="T7" fmla="*/ 0 h 4"/>
                <a:gd name="T8" fmla="*/ 0 w 5"/>
                <a:gd name="T9" fmla="*/ 0 h 4"/>
                <a:gd name="T10" fmla="*/ 0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4"/>
                  </a:moveTo>
                  <a:lnTo>
                    <a:pt x="0" y="4"/>
                  </a:lnTo>
                  <a:lnTo>
                    <a:pt x="5" y="4"/>
                  </a:lnTo>
                  <a:lnTo>
                    <a:pt x="5"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5" name="Freeform 2285"/>
            <p:cNvSpPr>
              <a:spLocks/>
            </p:cNvSpPr>
            <p:nvPr/>
          </p:nvSpPr>
          <p:spPr bwMode="auto">
            <a:xfrm>
              <a:off x="3025" y="3216"/>
              <a:ext cx="22" cy="22"/>
            </a:xfrm>
            <a:custGeom>
              <a:avLst/>
              <a:gdLst>
                <a:gd name="T0" fmla="*/ 0 w 22"/>
                <a:gd name="T1" fmla="*/ 0 h 22"/>
                <a:gd name="T2" fmla="*/ 0 w 22"/>
                <a:gd name="T3" fmla="*/ 5 h 22"/>
                <a:gd name="T4" fmla="*/ 20 w 22"/>
                <a:gd name="T5" fmla="*/ 22 h 22"/>
                <a:gd name="T6" fmla="*/ 22 w 22"/>
                <a:gd name="T7" fmla="*/ 20 h 22"/>
                <a:gd name="T8" fmla="*/ 5 w 22"/>
                <a:gd name="T9" fmla="*/ 0 h 22"/>
                <a:gd name="T10" fmla="*/ 0 w 22"/>
                <a:gd name="T11" fmla="*/ 0 h 22"/>
                <a:gd name="T12" fmla="*/ 0 w 22"/>
                <a:gd name="T13" fmla="*/ 0 h 22"/>
                <a:gd name="T14" fmla="*/ 0 w 22"/>
                <a:gd name="T15" fmla="*/ 2 h 22"/>
                <a:gd name="T16" fmla="*/ 0 w 22"/>
                <a:gd name="T17" fmla="*/ 5 h 22"/>
                <a:gd name="T18" fmla="*/ 0 w 22"/>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0" y="0"/>
                  </a:moveTo>
                  <a:lnTo>
                    <a:pt x="0" y="5"/>
                  </a:lnTo>
                  <a:lnTo>
                    <a:pt x="20" y="22"/>
                  </a:lnTo>
                  <a:lnTo>
                    <a:pt x="22" y="20"/>
                  </a:lnTo>
                  <a:lnTo>
                    <a:pt x="5" y="0"/>
                  </a:lnTo>
                  <a:lnTo>
                    <a:pt x="0" y="0"/>
                  </a:lnTo>
                  <a:lnTo>
                    <a:pt x="0" y="2"/>
                  </a:lnTo>
                  <a:lnTo>
                    <a:pt x="0" y="5"/>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6" name="Freeform 2286"/>
            <p:cNvSpPr>
              <a:spLocks/>
            </p:cNvSpPr>
            <p:nvPr/>
          </p:nvSpPr>
          <p:spPr bwMode="auto">
            <a:xfrm>
              <a:off x="3025" y="3216"/>
              <a:ext cx="5" cy="5"/>
            </a:xfrm>
            <a:custGeom>
              <a:avLst/>
              <a:gdLst>
                <a:gd name="T0" fmla="*/ 5 w 5"/>
                <a:gd name="T1" fmla="*/ 5 h 5"/>
                <a:gd name="T2" fmla="*/ 2 w 5"/>
                <a:gd name="T3" fmla="*/ 2 h 5"/>
                <a:gd name="T4" fmla="*/ 2 w 5"/>
                <a:gd name="T5" fmla="*/ 2 h 5"/>
                <a:gd name="T6" fmla="*/ 2 w 5"/>
                <a:gd name="T7" fmla="*/ 2 h 5"/>
                <a:gd name="T8" fmla="*/ 2 w 5"/>
                <a:gd name="T9" fmla="*/ 2 h 5"/>
                <a:gd name="T10" fmla="*/ 5 w 5"/>
                <a:gd name="T11" fmla="*/ 5 h 5"/>
                <a:gd name="T12" fmla="*/ 0 w 5"/>
                <a:gd name="T13" fmla="*/ 0 h 5"/>
                <a:gd name="T14" fmla="*/ 0 w 5"/>
                <a:gd name="T15" fmla="*/ 2 h 5"/>
                <a:gd name="T16" fmla="*/ 0 w 5"/>
                <a:gd name="T17" fmla="*/ 5 h 5"/>
                <a:gd name="T18" fmla="*/ 5 w 5"/>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5" y="5"/>
                  </a:moveTo>
                  <a:lnTo>
                    <a:pt x="2" y="2"/>
                  </a:lnTo>
                  <a:lnTo>
                    <a:pt x="5" y="5"/>
                  </a:lnTo>
                  <a:lnTo>
                    <a:pt x="0" y="0"/>
                  </a:lnTo>
                  <a:lnTo>
                    <a:pt x="0" y="2"/>
                  </a:lnTo>
                  <a:lnTo>
                    <a:pt x="0"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7" name="Freeform 2287"/>
            <p:cNvSpPr>
              <a:spLocks/>
            </p:cNvSpPr>
            <p:nvPr/>
          </p:nvSpPr>
          <p:spPr bwMode="auto">
            <a:xfrm>
              <a:off x="3025" y="3216"/>
              <a:ext cx="5" cy="5"/>
            </a:xfrm>
            <a:custGeom>
              <a:avLst/>
              <a:gdLst>
                <a:gd name="T0" fmla="*/ 5 w 5"/>
                <a:gd name="T1" fmla="*/ 5 h 5"/>
                <a:gd name="T2" fmla="*/ 2 w 5"/>
                <a:gd name="T3" fmla="*/ 2 h 5"/>
                <a:gd name="T4" fmla="*/ 2 w 5"/>
                <a:gd name="T5" fmla="*/ 2 h 5"/>
                <a:gd name="T6" fmla="*/ 2 w 5"/>
                <a:gd name="T7" fmla="*/ 2 h 5"/>
                <a:gd name="T8" fmla="*/ 2 w 5"/>
                <a:gd name="T9" fmla="*/ 2 h 5"/>
                <a:gd name="T10" fmla="*/ 5 w 5"/>
                <a:gd name="T11" fmla="*/ 5 h 5"/>
                <a:gd name="T12" fmla="*/ 0 w 5"/>
                <a:gd name="T13" fmla="*/ 0 h 5"/>
                <a:gd name="T14" fmla="*/ 0 w 5"/>
                <a:gd name="T15" fmla="*/ 2 h 5"/>
                <a:gd name="T16" fmla="*/ 0 w 5"/>
                <a:gd name="T17" fmla="*/ 5 h 5"/>
                <a:gd name="T18" fmla="*/ 5 w 5"/>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5" y="5"/>
                  </a:moveTo>
                  <a:lnTo>
                    <a:pt x="2" y="2"/>
                  </a:lnTo>
                  <a:lnTo>
                    <a:pt x="5" y="5"/>
                  </a:lnTo>
                  <a:lnTo>
                    <a:pt x="0" y="0"/>
                  </a:lnTo>
                  <a:lnTo>
                    <a:pt x="0" y="2"/>
                  </a:lnTo>
                  <a:lnTo>
                    <a:pt x="0"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8" name="Freeform 2288"/>
            <p:cNvSpPr>
              <a:spLocks/>
            </p:cNvSpPr>
            <p:nvPr/>
          </p:nvSpPr>
          <p:spPr bwMode="auto">
            <a:xfrm>
              <a:off x="3025" y="3198"/>
              <a:ext cx="22" cy="23"/>
            </a:xfrm>
            <a:custGeom>
              <a:avLst/>
              <a:gdLst>
                <a:gd name="T0" fmla="*/ 20 w 22"/>
                <a:gd name="T1" fmla="*/ 0 h 23"/>
                <a:gd name="T2" fmla="*/ 20 w 22"/>
                <a:gd name="T3" fmla="*/ 0 h 23"/>
                <a:gd name="T4" fmla="*/ 0 w 22"/>
                <a:gd name="T5" fmla="*/ 18 h 23"/>
                <a:gd name="T6" fmla="*/ 5 w 22"/>
                <a:gd name="T7" fmla="*/ 23 h 23"/>
                <a:gd name="T8" fmla="*/ 22 w 22"/>
                <a:gd name="T9" fmla="*/ 3 h 23"/>
                <a:gd name="T10" fmla="*/ 20 w 22"/>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20" y="0"/>
                  </a:moveTo>
                  <a:lnTo>
                    <a:pt x="20" y="0"/>
                  </a:lnTo>
                  <a:lnTo>
                    <a:pt x="0" y="18"/>
                  </a:lnTo>
                  <a:lnTo>
                    <a:pt x="5" y="23"/>
                  </a:lnTo>
                  <a:lnTo>
                    <a:pt x="22" y="3"/>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39" name="Freeform 2289"/>
            <p:cNvSpPr>
              <a:spLocks/>
            </p:cNvSpPr>
            <p:nvPr/>
          </p:nvSpPr>
          <p:spPr bwMode="auto">
            <a:xfrm>
              <a:off x="3045" y="3198"/>
              <a:ext cx="5" cy="5"/>
            </a:xfrm>
            <a:custGeom>
              <a:avLst/>
              <a:gdLst>
                <a:gd name="T0" fmla="*/ 5 w 5"/>
                <a:gd name="T1" fmla="*/ 0 h 5"/>
                <a:gd name="T2" fmla="*/ 5 w 5"/>
                <a:gd name="T3" fmla="*/ 0 h 5"/>
                <a:gd name="T4" fmla="*/ 0 w 5"/>
                <a:gd name="T5" fmla="*/ 0 h 5"/>
                <a:gd name="T6" fmla="*/ 0 w 5"/>
                <a:gd name="T7" fmla="*/ 5 h 5"/>
                <a:gd name="T8" fmla="*/ 5 w 5"/>
                <a:gd name="T9" fmla="*/ 5 h 5"/>
                <a:gd name="T10" fmla="*/ 5 w 5"/>
                <a:gd name="T11" fmla="*/ 0 h 5"/>
                <a:gd name="T12" fmla="*/ 5 w 5"/>
                <a:gd name="T13" fmla="*/ 0 h 5"/>
                <a:gd name="T14" fmla="*/ 5 w 5"/>
                <a:gd name="T15" fmla="*/ 0 h 5"/>
                <a:gd name="T16" fmla="*/ 5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5">
                  <a:moveTo>
                    <a:pt x="5" y="0"/>
                  </a:moveTo>
                  <a:lnTo>
                    <a:pt x="5" y="0"/>
                  </a:lnTo>
                  <a:lnTo>
                    <a:pt x="0" y="0"/>
                  </a:lnTo>
                  <a:lnTo>
                    <a:pt x="0" y="5"/>
                  </a:lnTo>
                  <a:lnTo>
                    <a:pt x="5" y="5"/>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0" name="Freeform 2290"/>
            <p:cNvSpPr>
              <a:spLocks/>
            </p:cNvSpPr>
            <p:nvPr/>
          </p:nvSpPr>
          <p:spPr bwMode="auto">
            <a:xfrm>
              <a:off x="3047" y="3198"/>
              <a:ext cx="18" cy="23"/>
            </a:xfrm>
            <a:custGeom>
              <a:avLst/>
              <a:gdLst>
                <a:gd name="T0" fmla="*/ 16 w 18"/>
                <a:gd name="T1" fmla="*/ 23 h 23"/>
                <a:gd name="T2" fmla="*/ 18 w 18"/>
                <a:gd name="T3" fmla="*/ 20 h 23"/>
                <a:gd name="T4" fmla="*/ 3 w 18"/>
                <a:gd name="T5" fmla="*/ 0 h 23"/>
                <a:gd name="T6" fmla="*/ 0 w 18"/>
                <a:gd name="T7" fmla="*/ 3 h 23"/>
                <a:gd name="T8" fmla="*/ 16 w 18"/>
                <a:gd name="T9" fmla="*/ 23 h 23"/>
                <a:gd name="T10" fmla="*/ 16 w 18"/>
                <a:gd name="T11" fmla="*/ 23 h 23"/>
                <a:gd name="T12" fmla="*/ 16 w 18"/>
                <a:gd name="T13" fmla="*/ 23 h 23"/>
                <a:gd name="T14" fmla="*/ 16 w 18"/>
                <a:gd name="T15" fmla="*/ 23 h 23"/>
                <a:gd name="T16" fmla="*/ 16 w 18"/>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3">
                  <a:moveTo>
                    <a:pt x="16" y="23"/>
                  </a:moveTo>
                  <a:lnTo>
                    <a:pt x="18" y="20"/>
                  </a:lnTo>
                  <a:lnTo>
                    <a:pt x="3" y="0"/>
                  </a:lnTo>
                  <a:lnTo>
                    <a:pt x="0" y="3"/>
                  </a:lnTo>
                  <a:lnTo>
                    <a:pt x="16" y="2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1" name="Freeform 2291"/>
            <p:cNvSpPr>
              <a:spLocks/>
            </p:cNvSpPr>
            <p:nvPr/>
          </p:nvSpPr>
          <p:spPr bwMode="auto">
            <a:xfrm>
              <a:off x="3063" y="3216"/>
              <a:ext cx="4" cy="5"/>
            </a:xfrm>
            <a:custGeom>
              <a:avLst/>
              <a:gdLst>
                <a:gd name="T0" fmla="*/ 4 w 4"/>
                <a:gd name="T1" fmla="*/ 0 h 5"/>
                <a:gd name="T2" fmla="*/ 4 w 4"/>
                <a:gd name="T3" fmla="*/ 0 h 5"/>
                <a:gd name="T4" fmla="*/ 0 w 4"/>
                <a:gd name="T5" fmla="*/ 0 h 5"/>
                <a:gd name="T6" fmla="*/ 0 w 4"/>
                <a:gd name="T7" fmla="*/ 5 h 5"/>
                <a:gd name="T8" fmla="*/ 4 w 4"/>
                <a:gd name="T9" fmla="*/ 5 h 5"/>
                <a:gd name="T10" fmla="*/ 4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lnTo>
                    <a:pt x="4" y="0"/>
                  </a:lnTo>
                  <a:lnTo>
                    <a:pt x="0" y="0"/>
                  </a:lnTo>
                  <a:lnTo>
                    <a:pt x="0" y="5"/>
                  </a:lnTo>
                  <a:lnTo>
                    <a:pt x="4" y="5"/>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2" name="Freeform 2292"/>
            <p:cNvSpPr>
              <a:spLocks/>
            </p:cNvSpPr>
            <p:nvPr/>
          </p:nvSpPr>
          <p:spPr bwMode="auto">
            <a:xfrm>
              <a:off x="3063" y="3216"/>
              <a:ext cx="4" cy="5"/>
            </a:xfrm>
            <a:custGeom>
              <a:avLst/>
              <a:gdLst>
                <a:gd name="T0" fmla="*/ 0 w 4"/>
                <a:gd name="T1" fmla="*/ 2 h 5"/>
                <a:gd name="T2" fmla="*/ 0 w 4"/>
                <a:gd name="T3" fmla="*/ 5 h 5"/>
                <a:gd name="T4" fmla="*/ 4 w 4"/>
                <a:gd name="T5" fmla="*/ 5 h 5"/>
                <a:gd name="T6" fmla="*/ 4 w 4"/>
                <a:gd name="T7" fmla="*/ 0 h 5"/>
                <a:gd name="T8" fmla="*/ 0 w 4"/>
                <a:gd name="T9" fmla="*/ 0 h 5"/>
                <a:gd name="T10" fmla="*/ 0 w 4"/>
                <a:gd name="T11" fmla="*/ 2 h 5"/>
                <a:gd name="T12" fmla="*/ 0 w 4"/>
                <a:gd name="T13" fmla="*/ 0 h 5"/>
                <a:gd name="T14" fmla="*/ 0 w 4"/>
                <a:gd name="T15" fmla="*/ 0 h 5"/>
                <a:gd name="T16" fmla="*/ 0 w 4"/>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5">
                  <a:moveTo>
                    <a:pt x="0" y="2"/>
                  </a:moveTo>
                  <a:lnTo>
                    <a:pt x="0" y="5"/>
                  </a:lnTo>
                  <a:lnTo>
                    <a:pt x="4" y="5"/>
                  </a:lnTo>
                  <a:lnTo>
                    <a:pt x="4" y="0"/>
                  </a:lnTo>
                  <a:lnTo>
                    <a:pt x="0" y="0"/>
                  </a:lnTo>
                  <a:lnTo>
                    <a:pt x="0"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3" name="Freeform 2293"/>
            <p:cNvSpPr>
              <a:spLocks/>
            </p:cNvSpPr>
            <p:nvPr/>
          </p:nvSpPr>
          <p:spPr bwMode="auto">
            <a:xfrm>
              <a:off x="3047" y="3218"/>
              <a:ext cx="18" cy="20"/>
            </a:xfrm>
            <a:custGeom>
              <a:avLst/>
              <a:gdLst>
                <a:gd name="T0" fmla="*/ 3 w 18"/>
                <a:gd name="T1" fmla="*/ 20 h 20"/>
                <a:gd name="T2" fmla="*/ 3 w 18"/>
                <a:gd name="T3" fmla="*/ 20 h 20"/>
                <a:gd name="T4" fmla="*/ 18 w 18"/>
                <a:gd name="T5" fmla="*/ 3 h 20"/>
                <a:gd name="T6" fmla="*/ 16 w 18"/>
                <a:gd name="T7" fmla="*/ 0 h 20"/>
                <a:gd name="T8" fmla="*/ 0 w 18"/>
                <a:gd name="T9" fmla="*/ 18 h 20"/>
                <a:gd name="T10" fmla="*/ 3 w 18"/>
                <a:gd name="T11" fmla="*/ 20 h 20"/>
                <a:gd name="T12" fmla="*/ 3 w 18"/>
                <a:gd name="T13" fmla="*/ 20 h 20"/>
                <a:gd name="T14" fmla="*/ 3 w 18"/>
                <a:gd name="T15" fmla="*/ 20 h 20"/>
                <a:gd name="T16" fmla="*/ 3 w 18"/>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3" y="20"/>
                  </a:moveTo>
                  <a:lnTo>
                    <a:pt x="3" y="20"/>
                  </a:lnTo>
                  <a:lnTo>
                    <a:pt x="18" y="3"/>
                  </a:lnTo>
                  <a:lnTo>
                    <a:pt x="16" y="0"/>
                  </a:lnTo>
                  <a:lnTo>
                    <a:pt x="0" y="18"/>
                  </a:lnTo>
                  <a:lnTo>
                    <a:pt x="3"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4" name="Freeform 2294"/>
            <p:cNvSpPr>
              <a:spLocks/>
            </p:cNvSpPr>
            <p:nvPr/>
          </p:nvSpPr>
          <p:spPr bwMode="auto">
            <a:xfrm>
              <a:off x="3063" y="3216"/>
              <a:ext cx="4" cy="5"/>
            </a:xfrm>
            <a:custGeom>
              <a:avLst/>
              <a:gdLst>
                <a:gd name="T0" fmla="*/ 2 w 4"/>
                <a:gd name="T1" fmla="*/ 0 h 5"/>
                <a:gd name="T2" fmla="*/ 0 w 4"/>
                <a:gd name="T3" fmla="*/ 2 h 5"/>
                <a:gd name="T4" fmla="*/ 0 w 4"/>
                <a:gd name="T5" fmla="*/ 2 h 5"/>
                <a:gd name="T6" fmla="*/ 0 w 4"/>
                <a:gd name="T7" fmla="*/ 2 h 5"/>
                <a:gd name="T8" fmla="*/ 0 w 4"/>
                <a:gd name="T9" fmla="*/ 2 h 5"/>
                <a:gd name="T10" fmla="*/ 2 w 4"/>
                <a:gd name="T11" fmla="*/ 0 h 5"/>
                <a:gd name="T12" fmla="*/ 2 w 4"/>
                <a:gd name="T13" fmla="*/ 5 h 5"/>
                <a:gd name="T14" fmla="*/ 4 w 4"/>
                <a:gd name="T15" fmla="*/ 2 h 5"/>
                <a:gd name="T16" fmla="*/ 2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5">
                  <a:moveTo>
                    <a:pt x="2" y="0"/>
                  </a:moveTo>
                  <a:lnTo>
                    <a:pt x="0" y="2"/>
                  </a:lnTo>
                  <a:lnTo>
                    <a:pt x="2" y="0"/>
                  </a:lnTo>
                  <a:lnTo>
                    <a:pt x="2" y="5"/>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5" name="Freeform 2295"/>
            <p:cNvSpPr>
              <a:spLocks/>
            </p:cNvSpPr>
            <p:nvPr/>
          </p:nvSpPr>
          <p:spPr bwMode="auto">
            <a:xfrm>
              <a:off x="3045" y="3203"/>
              <a:ext cx="20" cy="18"/>
            </a:xfrm>
            <a:custGeom>
              <a:avLst/>
              <a:gdLst>
                <a:gd name="T0" fmla="*/ 0 w 20"/>
                <a:gd name="T1" fmla="*/ 0 h 18"/>
                <a:gd name="T2" fmla="*/ 0 w 20"/>
                <a:gd name="T3" fmla="*/ 2 h 18"/>
                <a:gd name="T4" fmla="*/ 18 w 20"/>
                <a:gd name="T5" fmla="*/ 18 h 18"/>
                <a:gd name="T6" fmla="*/ 20 w 20"/>
                <a:gd name="T7" fmla="*/ 13 h 18"/>
                <a:gd name="T8" fmla="*/ 2 w 20"/>
                <a:gd name="T9" fmla="*/ 0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2"/>
                  </a:lnTo>
                  <a:lnTo>
                    <a:pt x="18" y="18"/>
                  </a:lnTo>
                  <a:lnTo>
                    <a:pt x="20" y="13"/>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6" name="Freeform 2297"/>
            <p:cNvSpPr>
              <a:spLocks/>
            </p:cNvSpPr>
            <p:nvPr/>
          </p:nvSpPr>
          <p:spPr bwMode="auto">
            <a:xfrm>
              <a:off x="3027" y="3203"/>
              <a:ext cx="23" cy="18"/>
            </a:xfrm>
            <a:custGeom>
              <a:avLst/>
              <a:gdLst>
                <a:gd name="T0" fmla="*/ 3 w 23"/>
                <a:gd name="T1" fmla="*/ 18 h 18"/>
                <a:gd name="T2" fmla="*/ 5 w 23"/>
                <a:gd name="T3" fmla="*/ 18 h 18"/>
                <a:gd name="T4" fmla="*/ 23 w 23"/>
                <a:gd name="T5" fmla="*/ 2 h 18"/>
                <a:gd name="T6" fmla="*/ 20 w 23"/>
                <a:gd name="T7" fmla="*/ 0 h 18"/>
                <a:gd name="T8" fmla="*/ 3 w 23"/>
                <a:gd name="T9" fmla="*/ 13 h 18"/>
                <a:gd name="T10" fmla="*/ 3 w 23"/>
                <a:gd name="T11" fmla="*/ 18 h 18"/>
                <a:gd name="T12" fmla="*/ 3 w 23"/>
                <a:gd name="T13" fmla="*/ 13 h 18"/>
                <a:gd name="T14" fmla="*/ 0 w 23"/>
                <a:gd name="T15" fmla="*/ 15 h 18"/>
                <a:gd name="T16" fmla="*/ 3 w 23"/>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8">
                  <a:moveTo>
                    <a:pt x="3" y="18"/>
                  </a:moveTo>
                  <a:lnTo>
                    <a:pt x="5" y="18"/>
                  </a:lnTo>
                  <a:lnTo>
                    <a:pt x="23" y="2"/>
                  </a:lnTo>
                  <a:lnTo>
                    <a:pt x="20" y="0"/>
                  </a:lnTo>
                  <a:lnTo>
                    <a:pt x="3" y="13"/>
                  </a:lnTo>
                  <a:lnTo>
                    <a:pt x="3" y="18"/>
                  </a:lnTo>
                  <a:lnTo>
                    <a:pt x="3" y="13"/>
                  </a:lnTo>
                  <a:lnTo>
                    <a:pt x="0" y="15"/>
                  </a:lnTo>
                  <a:lnTo>
                    <a:pt x="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7" name="Freeform 2298"/>
            <p:cNvSpPr>
              <a:spLocks/>
            </p:cNvSpPr>
            <p:nvPr/>
          </p:nvSpPr>
          <p:spPr bwMode="auto">
            <a:xfrm>
              <a:off x="3027" y="3216"/>
              <a:ext cx="5" cy="5"/>
            </a:xfrm>
            <a:custGeom>
              <a:avLst/>
              <a:gdLst>
                <a:gd name="T0" fmla="*/ 3 w 5"/>
                <a:gd name="T1" fmla="*/ 5 h 5"/>
                <a:gd name="T2" fmla="*/ 5 w 5"/>
                <a:gd name="T3" fmla="*/ 2 h 5"/>
                <a:gd name="T4" fmla="*/ 5 w 5"/>
                <a:gd name="T5" fmla="*/ 2 h 5"/>
                <a:gd name="T6" fmla="*/ 5 w 5"/>
                <a:gd name="T7" fmla="*/ 2 h 5"/>
                <a:gd name="T8" fmla="*/ 5 w 5"/>
                <a:gd name="T9" fmla="*/ 2 h 5"/>
                <a:gd name="T10" fmla="*/ 3 w 5"/>
                <a:gd name="T11" fmla="*/ 5 h 5"/>
                <a:gd name="T12" fmla="*/ 3 w 5"/>
                <a:gd name="T13" fmla="*/ 0 h 5"/>
                <a:gd name="T14" fmla="*/ 0 w 5"/>
                <a:gd name="T15" fmla="*/ 2 h 5"/>
                <a:gd name="T16" fmla="*/ 3 w 5"/>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5">
                  <a:moveTo>
                    <a:pt x="3" y="5"/>
                  </a:moveTo>
                  <a:lnTo>
                    <a:pt x="5" y="2"/>
                  </a:lnTo>
                  <a:lnTo>
                    <a:pt x="3" y="5"/>
                  </a:lnTo>
                  <a:lnTo>
                    <a:pt x="3" y="0"/>
                  </a:lnTo>
                  <a:lnTo>
                    <a:pt x="0" y="2"/>
                  </a:lnTo>
                  <a:lnTo>
                    <a:pt x="3"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8" name="Freeform 2299"/>
            <p:cNvSpPr>
              <a:spLocks/>
            </p:cNvSpPr>
            <p:nvPr/>
          </p:nvSpPr>
          <p:spPr bwMode="auto">
            <a:xfrm>
              <a:off x="3030" y="3216"/>
              <a:ext cx="20" cy="18"/>
            </a:xfrm>
            <a:custGeom>
              <a:avLst/>
              <a:gdLst>
                <a:gd name="T0" fmla="*/ 20 w 20"/>
                <a:gd name="T1" fmla="*/ 18 h 18"/>
                <a:gd name="T2" fmla="*/ 20 w 20"/>
                <a:gd name="T3" fmla="*/ 16 h 18"/>
                <a:gd name="T4" fmla="*/ 2 w 20"/>
                <a:gd name="T5" fmla="*/ 0 h 18"/>
                <a:gd name="T6" fmla="*/ 0 w 20"/>
                <a:gd name="T7" fmla="*/ 5 h 18"/>
                <a:gd name="T8" fmla="*/ 17 w 20"/>
                <a:gd name="T9" fmla="*/ 18 h 18"/>
                <a:gd name="T10" fmla="*/ 20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18"/>
                  </a:moveTo>
                  <a:lnTo>
                    <a:pt x="20" y="16"/>
                  </a:lnTo>
                  <a:lnTo>
                    <a:pt x="2" y="0"/>
                  </a:lnTo>
                  <a:lnTo>
                    <a:pt x="0" y="5"/>
                  </a:lnTo>
                  <a:lnTo>
                    <a:pt x="17" y="18"/>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49" name="Freeform 2300"/>
            <p:cNvSpPr>
              <a:spLocks/>
            </p:cNvSpPr>
            <p:nvPr/>
          </p:nvSpPr>
          <p:spPr bwMode="auto">
            <a:xfrm>
              <a:off x="3045" y="3232"/>
              <a:ext cx="5" cy="2"/>
            </a:xfrm>
            <a:custGeom>
              <a:avLst/>
              <a:gdLst>
                <a:gd name="T0" fmla="*/ 0 w 5"/>
                <a:gd name="T1" fmla="*/ 0 h 2"/>
                <a:gd name="T2" fmla="*/ 0 w 5"/>
                <a:gd name="T3" fmla="*/ 2 h 2"/>
                <a:gd name="T4" fmla="*/ 5 w 5"/>
                <a:gd name="T5" fmla="*/ 2 h 2"/>
                <a:gd name="T6" fmla="*/ 5 w 5"/>
                <a:gd name="T7" fmla="*/ 0 h 2"/>
                <a:gd name="T8" fmla="*/ 0 w 5"/>
                <a:gd name="T9" fmla="*/ 0 h 2"/>
                <a:gd name="T10" fmla="*/ 0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0"/>
                  </a:moveTo>
                  <a:lnTo>
                    <a:pt x="0" y="2"/>
                  </a:lnTo>
                  <a:lnTo>
                    <a:pt x="5" y="2"/>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0" name="Freeform 2301"/>
            <p:cNvSpPr>
              <a:spLocks/>
            </p:cNvSpPr>
            <p:nvPr/>
          </p:nvSpPr>
          <p:spPr bwMode="auto">
            <a:xfrm>
              <a:off x="3045" y="3216"/>
              <a:ext cx="22" cy="18"/>
            </a:xfrm>
            <a:custGeom>
              <a:avLst/>
              <a:gdLst>
                <a:gd name="T0" fmla="*/ 20 w 22"/>
                <a:gd name="T1" fmla="*/ 0 h 18"/>
                <a:gd name="T2" fmla="*/ 18 w 22"/>
                <a:gd name="T3" fmla="*/ 0 h 18"/>
                <a:gd name="T4" fmla="*/ 0 w 22"/>
                <a:gd name="T5" fmla="*/ 16 h 18"/>
                <a:gd name="T6" fmla="*/ 2 w 22"/>
                <a:gd name="T7" fmla="*/ 18 h 18"/>
                <a:gd name="T8" fmla="*/ 20 w 22"/>
                <a:gd name="T9" fmla="*/ 5 h 18"/>
                <a:gd name="T10" fmla="*/ 20 w 22"/>
                <a:gd name="T11" fmla="*/ 0 h 18"/>
                <a:gd name="T12" fmla="*/ 20 w 22"/>
                <a:gd name="T13" fmla="*/ 5 h 18"/>
                <a:gd name="T14" fmla="*/ 22 w 22"/>
                <a:gd name="T15" fmla="*/ 2 h 18"/>
                <a:gd name="T16" fmla="*/ 20 w 2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0" y="0"/>
                  </a:moveTo>
                  <a:lnTo>
                    <a:pt x="18" y="0"/>
                  </a:lnTo>
                  <a:lnTo>
                    <a:pt x="0" y="16"/>
                  </a:lnTo>
                  <a:lnTo>
                    <a:pt x="2" y="18"/>
                  </a:lnTo>
                  <a:lnTo>
                    <a:pt x="20" y="5"/>
                  </a:lnTo>
                  <a:lnTo>
                    <a:pt x="20" y="0"/>
                  </a:lnTo>
                  <a:lnTo>
                    <a:pt x="20" y="5"/>
                  </a:lnTo>
                  <a:lnTo>
                    <a:pt x="22"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1" name="Freeform 2302"/>
            <p:cNvSpPr>
              <a:spLocks/>
            </p:cNvSpPr>
            <p:nvPr/>
          </p:nvSpPr>
          <p:spPr bwMode="auto">
            <a:xfrm>
              <a:off x="3032" y="3070"/>
              <a:ext cx="31" cy="37"/>
            </a:xfrm>
            <a:custGeom>
              <a:avLst/>
              <a:gdLst>
                <a:gd name="T0" fmla="*/ 13 w 31"/>
                <a:gd name="T1" fmla="*/ 37 h 37"/>
                <a:gd name="T2" fmla="*/ 0 w 31"/>
                <a:gd name="T3" fmla="*/ 20 h 37"/>
                <a:gd name="T4" fmla="*/ 13 w 31"/>
                <a:gd name="T5" fmla="*/ 0 h 37"/>
                <a:gd name="T6" fmla="*/ 31 w 31"/>
                <a:gd name="T7" fmla="*/ 20 h 37"/>
                <a:gd name="T8" fmla="*/ 13 w 31"/>
                <a:gd name="T9" fmla="*/ 37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7">
                  <a:moveTo>
                    <a:pt x="13" y="37"/>
                  </a:moveTo>
                  <a:lnTo>
                    <a:pt x="0" y="20"/>
                  </a:lnTo>
                  <a:lnTo>
                    <a:pt x="13" y="0"/>
                  </a:lnTo>
                  <a:lnTo>
                    <a:pt x="31" y="20"/>
                  </a:lnTo>
                  <a:lnTo>
                    <a:pt x="13" y="37"/>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2" name="Freeform 2303"/>
            <p:cNvSpPr>
              <a:spLocks noEditPoints="1"/>
            </p:cNvSpPr>
            <p:nvPr/>
          </p:nvSpPr>
          <p:spPr bwMode="auto">
            <a:xfrm>
              <a:off x="3027" y="3070"/>
              <a:ext cx="40" cy="37"/>
            </a:xfrm>
            <a:custGeom>
              <a:avLst/>
              <a:gdLst>
                <a:gd name="T0" fmla="*/ 23 w 40"/>
                <a:gd name="T1" fmla="*/ 37 h 37"/>
                <a:gd name="T2" fmla="*/ 18 w 40"/>
                <a:gd name="T3" fmla="*/ 37 h 37"/>
                <a:gd name="T4" fmla="*/ 0 w 40"/>
                <a:gd name="T5" fmla="*/ 20 h 37"/>
                <a:gd name="T6" fmla="*/ 18 w 40"/>
                <a:gd name="T7" fmla="*/ 0 h 37"/>
                <a:gd name="T8" fmla="*/ 23 w 40"/>
                <a:gd name="T9" fmla="*/ 0 h 37"/>
                <a:gd name="T10" fmla="*/ 36 w 40"/>
                <a:gd name="T11" fmla="*/ 20 h 37"/>
                <a:gd name="T12" fmla="*/ 40 w 40"/>
                <a:gd name="T13" fmla="*/ 20 h 37"/>
                <a:gd name="T14" fmla="*/ 36 w 40"/>
                <a:gd name="T15" fmla="*/ 20 h 37"/>
                <a:gd name="T16" fmla="*/ 23 w 40"/>
                <a:gd name="T17" fmla="*/ 37 h 37"/>
                <a:gd name="T18" fmla="*/ 36 w 40"/>
                <a:gd name="T19" fmla="*/ 20 h 37"/>
                <a:gd name="T20" fmla="*/ 18 w 40"/>
                <a:gd name="T21" fmla="*/ 4 h 37"/>
                <a:gd name="T22" fmla="*/ 23 w 40"/>
                <a:gd name="T23" fmla="*/ 4 h 37"/>
                <a:gd name="T24" fmla="*/ 5 w 40"/>
                <a:gd name="T25" fmla="*/ 20 h 37"/>
                <a:gd name="T26" fmla="*/ 23 w 40"/>
                <a:gd name="T27" fmla="*/ 33 h 37"/>
                <a:gd name="T28" fmla="*/ 18 w 40"/>
                <a:gd name="T29" fmla="*/ 33 h 37"/>
                <a:gd name="T30" fmla="*/ 36 w 40"/>
                <a:gd name="T31" fmla="*/ 20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7">
                  <a:moveTo>
                    <a:pt x="23" y="37"/>
                  </a:moveTo>
                  <a:lnTo>
                    <a:pt x="18" y="37"/>
                  </a:lnTo>
                  <a:lnTo>
                    <a:pt x="0" y="20"/>
                  </a:lnTo>
                  <a:lnTo>
                    <a:pt x="18" y="0"/>
                  </a:lnTo>
                  <a:lnTo>
                    <a:pt x="23" y="0"/>
                  </a:lnTo>
                  <a:lnTo>
                    <a:pt x="36" y="20"/>
                  </a:lnTo>
                  <a:lnTo>
                    <a:pt x="40" y="20"/>
                  </a:lnTo>
                  <a:lnTo>
                    <a:pt x="36" y="20"/>
                  </a:lnTo>
                  <a:lnTo>
                    <a:pt x="23" y="37"/>
                  </a:lnTo>
                  <a:close/>
                  <a:moveTo>
                    <a:pt x="36" y="20"/>
                  </a:moveTo>
                  <a:lnTo>
                    <a:pt x="18" y="4"/>
                  </a:lnTo>
                  <a:lnTo>
                    <a:pt x="23" y="4"/>
                  </a:lnTo>
                  <a:lnTo>
                    <a:pt x="5" y="20"/>
                  </a:lnTo>
                  <a:lnTo>
                    <a:pt x="23" y="33"/>
                  </a:lnTo>
                  <a:lnTo>
                    <a:pt x="18" y="33"/>
                  </a:lnTo>
                  <a:lnTo>
                    <a:pt x="3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3" name="Freeform 2304"/>
            <p:cNvSpPr>
              <a:spLocks/>
            </p:cNvSpPr>
            <p:nvPr/>
          </p:nvSpPr>
          <p:spPr bwMode="auto">
            <a:xfrm>
              <a:off x="3045" y="3105"/>
              <a:ext cx="5" cy="5"/>
            </a:xfrm>
            <a:custGeom>
              <a:avLst/>
              <a:gdLst>
                <a:gd name="T0" fmla="*/ 0 w 5"/>
                <a:gd name="T1" fmla="*/ 2 h 5"/>
                <a:gd name="T2" fmla="*/ 0 w 5"/>
                <a:gd name="T3" fmla="*/ 5 h 5"/>
                <a:gd name="T4" fmla="*/ 5 w 5"/>
                <a:gd name="T5" fmla="*/ 5 h 5"/>
                <a:gd name="T6" fmla="*/ 5 w 5"/>
                <a:gd name="T7" fmla="*/ 0 h 5"/>
                <a:gd name="T8" fmla="*/ 0 w 5"/>
                <a:gd name="T9" fmla="*/ 0 h 5"/>
                <a:gd name="T10" fmla="*/ 0 w 5"/>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2"/>
                  </a:moveTo>
                  <a:lnTo>
                    <a:pt x="0" y="5"/>
                  </a:lnTo>
                  <a:lnTo>
                    <a:pt x="5" y="5"/>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4" name="Freeform 2305"/>
            <p:cNvSpPr>
              <a:spLocks/>
            </p:cNvSpPr>
            <p:nvPr/>
          </p:nvSpPr>
          <p:spPr bwMode="auto">
            <a:xfrm>
              <a:off x="3025" y="3088"/>
              <a:ext cx="22" cy="19"/>
            </a:xfrm>
            <a:custGeom>
              <a:avLst/>
              <a:gdLst>
                <a:gd name="T0" fmla="*/ 0 w 22"/>
                <a:gd name="T1" fmla="*/ 0 h 19"/>
                <a:gd name="T2" fmla="*/ 0 w 22"/>
                <a:gd name="T3" fmla="*/ 2 h 19"/>
                <a:gd name="T4" fmla="*/ 20 w 22"/>
                <a:gd name="T5" fmla="*/ 19 h 19"/>
                <a:gd name="T6" fmla="*/ 22 w 22"/>
                <a:gd name="T7" fmla="*/ 17 h 19"/>
                <a:gd name="T8" fmla="*/ 5 w 22"/>
                <a:gd name="T9" fmla="*/ 0 h 19"/>
                <a:gd name="T10" fmla="*/ 0 w 22"/>
                <a:gd name="T11" fmla="*/ 0 h 19"/>
                <a:gd name="T12" fmla="*/ 0 w 22"/>
                <a:gd name="T13" fmla="*/ 0 h 19"/>
                <a:gd name="T14" fmla="*/ 0 w 22"/>
                <a:gd name="T15" fmla="*/ 2 h 19"/>
                <a:gd name="T16" fmla="*/ 0 w 22"/>
                <a:gd name="T17" fmla="*/ 2 h 19"/>
                <a:gd name="T18" fmla="*/ 0 w 22"/>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9">
                  <a:moveTo>
                    <a:pt x="0" y="0"/>
                  </a:moveTo>
                  <a:lnTo>
                    <a:pt x="0" y="2"/>
                  </a:lnTo>
                  <a:lnTo>
                    <a:pt x="20" y="19"/>
                  </a:lnTo>
                  <a:lnTo>
                    <a:pt x="22" y="17"/>
                  </a:lnTo>
                  <a:lnTo>
                    <a:pt x="5"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5" name="Freeform 2306"/>
            <p:cNvSpPr>
              <a:spLocks/>
            </p:cNvSpPr>
            <p:nvPr/>
          </p:nvSpPr>
          <p:spPr bwMode="auto">
            <a:xfrm>
              <a:off x="3025" y="3088"/>
              <a:ext cx="5" cy="2"/>
            </a:xfrm>
            <a:custGeom>
              <a:avLst/>
              <a:gdLst>
                <a:gd name="T0" fmla="*/ 5 w 5"/>
                <a:gd name="T1" fmla="*/ 2 h 2"/>
                <a:gd name="T2" fmla="*/ 2 w 5"/>
                <a:gd name="T3" fmla="*/ 2 h 2"/>
                <a:gd name="T4" fmla="*/ 2 w 5"/>
                <a:gd name="T5" fmla="*/ 2 h 2"/>
                <a:gd name="T6" fmla="*/ 2 w 5"/>
                <a:gd name="T7" fmla="*/ 2 h 2"/>
                <a:gd name="T8" fmla="*/ 2 w 5"/>
                <a:gd name="T9" fmla="*/ 2 h 2"/>
                <a:gd name="T10" fmla="*/ 5 w 5"/>
                <a:gd name="T11" fmla="*/ 2 h 2"/>
                <a:gd name="T12" fmla="*/ 0 w 5"/>
                <a:gd name="T13" fmla="*/ 0 h 2"/>
                <a:gd name="T14" fmla="*/ 0 w 5"/>
                <a:gd name="T15" fmla="*/ 2 h 2"/>
                <a:gd name="T16" fmla="*/ 0 w 5"/>
                <a:gd name="T17" fmla="*/ 2 h 2"/>
                <a:gd name="T18" fmla="*/ 5 w 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2"/>
                  </a:moveTo>
                  <a:lnTo>
                    <a:pt x="2" y="2"/>
                  </a:lnTo>
                  <a:lnTo>
                    <a:pt x="5" y="2"/>
                  </a:lnTo>
                  <a:lnTo>
                    <a:pt x="0" y="0"/>
                  </a:lnTo>
                  <a:lnTo>
                    <a:pt x="0"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6" name="Freeform 2307"/>
            <p:cNvSpPr>
              <a:spLocks/>
            </p:cNvSpPr>
            <p:nvPr/>
          </p:nvSpPr>
          <p:spPr bwMode="auto">
            <a:xfrm>
              <a:off x="3025" y="3088"/>
              <a:ext cx="5" cy="2"/>
            </a:xfrm>
            <a:custGeom>
              <a:avLst/>
              <a:gdLst>
                <a:gd name="T0" fmla="*/ 5 w 5"/>
                <a:gd name="T1" fmla="*/ 2 h 2"/>
                <a:gd name="T2" fmla="*/ 2 w 5"/>
                <a:gd name="T3" fmla="*/ 2 h 2"/>
                <a:gd name="T4" fmla="*/ 2 w 5"/>
                <a:gd name="T5" fmla="*/ 2 h 2"/>
                <a:gd name="T6" fmla="*/ 2 w 5"/>
                <a:gd name="T7" fmla="*/ 2 h 2"/>
                <a:gd name="T8" fmla="*/ 2 w 5"/>
                <a:gd name="T9" fmla="*/ 2 h 2"/>
                <a:gd name="T10" fmla="*/ 5 w 5"/>
                <a:gd name="T11" fmla="*/ 2 h 2"/>
                <a:gd name="T12" fmla="*/ 0 w 5"/>
                <a:gd name="T13" fmla="*/ 0 h 2"/>
                <a:gd name="T14" fmla="*/ 0 w 5"/>
                <a:gd name="T15" fmla="*/ 2 h 2"/>
                <a:gd name="T16" fmla="*/ 0 w 5"/>
                <a:gd name="T17" fmla="*/ 2 h 2"/>
                <a:gd name="T18" fmla="*/ 5 w 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2"/>
                  </a:moveTo>
                  <a:lnTo>
                    <a:pt x="2" y="2"/>
                  </a:lnTo>
                  <a:lnTo>
                    <a:pt x="5" y="2"/>
                  </a:lnTo>
                  <a:lnTo>
                    <a:pt x="0" y="0"/>
                  </a:lnTo>
                  <a:lnTo>
                    <a:pt x="0"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7" name="Freeform 2308"/>
            <p:cNvSpPr>
              <a:spLocks/>
            </p:cNvSpPr>
            <p:nvPr/>
          </p:nvSpPr>
          <p:spPr bwMode="auto">
            <a:xfrm>
              <a:off x="3025" y="3070"/>
              <a:ext cx="22" cy="20"/>
            </a:xfrm>
            <a:custGeom>
              <a:avLst/>
              <a:gdLst>
                <a:gd name="T0" fmla="*/ 20 w 22"/>
                <a:gd name="T1" fmla="*/ 0 h 20"/>
                <a:gd name="T2" fmla="*/ 20 w 22"/>
                <a:gd name="T3" fmla="*/ 0 h 20"/>
                <a:gd name="T4" fmla="*/ 0 w 22"/>
                <a:gd name="T5" fmla="*/ 18 h 20"/>
                <a:gd name="T6" fmla="*/ 5 w 22"/>
                <a:gd name="T7" fmla="*/ 20 h 20"/>
                <a:gd name="T8" fmla="*/ 22 w 22"/>
                <a:gd name="T9" fmla="*/ 2 h 20"/>
                <a:gd name="T10" fmla="*/ 20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0" y="0"/>
                  </a:moveTo>
                  <a:lnTo>
                    <a:pt x="20" y="0"/>
                  </a:lnTo>
                  <a:lnTo>
                    <a:pt x="0" y="18"/>
                  </a:lnTo>
                  <a:lnTo>
                    <a:pt x="5" y="20"/>
                  </a:lnTo>
                  <a:lnTo>
                    <a:pt x="22"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8" name="Freeform 2309"/>
            <p:cNvSpPr>
              <a:spLocks/>
            </p:cNvSpPr>
            <p:nvPr/>
          </p:nvSpPr>
          <p:spPr bwMode="auto">
            <a:xfrm>
              <a:off x="3045" y="3070"/>
              <a:ext cx="5" cy="2"/>
            </a:xfrm>
            <a:custGeom>
              <a:avLst/>
              <a:gdLst>
                <a:gd name="T0" fmla="*/ 5 w 5"/>
                <a:gd name="T1" fmla="*/ 0 h 2"/>
                <a:gd name="T2" fmla="*/ 5 w 5"/>
                <a:gd name="T3" fmla="*/ 0 h 2"/>
                <a:gd name="T4" fmla="*/ 0 w 5"/>
                <a:gd name="T5" fmla="*/ 0 h 2"/>
                <a:gd name="T6" fmla="*/ 0 w 5"/>
                <a:gd name="T7" fmla="*/ 2 h 2"/>
                <a:gd name="T8" fmla="*/ 5 w 5"/>
                <a:gd name="T9" fmla="*/ 2 h 2"/>
                <a:gd name="T10" fmla="*/ 5 w 5"/>
                <a:gd name="T11" fmla="*/ 0 h 2"/>
                <a:gd name="T12" fmla="*/ 5 w 5"/>
                <a:gd name="T13" fmla="*/ 0 h 2"/>
                <a:gd name="T14" fmla="*/ 5 w 5"/>
                <a:gd name="T15" fmla="*/ 0 h 2"/>
                <a:gd name="T16" fmla="*/ 5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5" y="0"/>
                  </a:moveTo>
                  <a:lnTo>
                    <a:pt x="5" y="0"/>
                  </a:lnTo>
                  <a:lnTo>
                    <a:pt x="0" y="0"/>
                  </a:lnTo>
                  <a:lnTo>
                    <a:pt x="0" y="2"/>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59" name="Freeform 2310"/>
            <p:cNvSpPr>
              <a:spLocks/>
            </p:cNvSpPr>
            <p:nvPr/>
          </p:nvSpPr>
          <p:spPr bwMode="auto">
            <a:xfrm>
              <a:off x="3047" y="3070"/>
              <a:ext cx="18" cy="20"/>
            </a:xfrm>
            <a:custGeom>
              <a:avLst/>
              <a:gdLst>
                <a:gd name="T0" fmla="*/ 16 w 18"/>
                <a:gd name="T1" fmla="*/ 20 h 20"/>
                <a:gd name="T2" fmla="*/ 18 w 18"/>
                <a:gd name="T3" fmla="*/ 18 h 20"/>
                <a:gd name="T4" fmla="*/ 3 w 18"/>
                <a:gd name="T5" fmla="*/ 0 h 20"/>
                <a:gd name="T6" fmla="*/ 0 w 18"/>
                <a:gd name="T7" fmla="*/ 2 h 20"/>
                <a:gd name="T8" fmla="*/ 16 w 18"/>
                <a:gd name="T9" fmla="*/ 20 h 20"/>
                <a:gd name="T10" fmla="*/ 16 w 18"/>
                <a:gd name="T11" fmla="*/ 20 h 20"/>
                <a:gd name="T12" fmla="*/ 16 w 18"/>
                <a:gd name="T13" fmla="*/ 20 h 20"/>
                <a:gd name="T14" fmla="*/ 16 w 18"/>
                <a:gd name="T15" fmla="*/ 20 h 20"/>
                <a:gd name="T16" fmla="*/ 16 w 18"/>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16" y="20"/>
                  </a:moveTo>
                  <a:lnTo>
                    <a:pt x="18" y="18"/>
                  </a:lnTo>
                  <a:lnTo>
                    <a:pt x="3" y="0"/>
                  </a:lnTo>
                  <a:lnTo>
                    <a:pt x="0" y="2"/>
                  </a:lnTo>
                  <a:lnTo>
                    <a:pt x="1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0" name="Freeform 2311"/>
            <p:cNvSpPr>
              <a:spLocks/>
            </p:cNvSpPr>
            <p:nvPr/>
          </p:nvSpPr>
          <p:spPr bwMode="auto">
            <a:xfrm>
              <a:off x="3063" y="3088"/>
              <a:ext cx="4" cy="2"/>
            </a:xfrm>
            <a:custGeom>
              <a:avLst/>
              <a:gdLst>
                <a:gd name="T0" fmla="*/ 4 w 4"/>
                <a:gd name="T1" fmla="*/ 0 h 2"/>
                <a:gd name="T2" fmla="*/ 4 w 4"/>
                <a:gd name="T3" fmla="*/ 0 h 2"/>
                <a:gd name="T4" fmla="*/ 0 w 4"/>
                <a:gd name="T5" fmla="*/ 0 h 2"/>
                <a:gd name="T6" fmla="*/ 0 w 4"/>
                <a:gd name="T7" fmla="*/ 2 h 2"/>
                <a:gd name="T8" fmla="*/ 4 w 4"/>
                <a:gd name="T9" fmla="*/ 2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lnTo>
                    <a:pt x="4" y="0"/>
                  </a:lnTo>
                  <a:lnTo>
                    <a:pt x="0" y="0"/>
                  </a:lnTo>
                  <a:lnTo>
                    <a:pt x="0" y="2"/>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1" name="Freeform 2312"/>
            <p:cNvSpPr>
              <a:spLocks/>
            </p:cNvSpPr>
            <p:nvPr/>
          </p:nvSpPr>
          <p:spPr bwMode="auto">
            <a:xfrm>
              <a:off x="3063" y="3088"/>
              <a:ext cx="4" cy="2"/>
            </a:xfrm>
            <a:custGeom>
              <a:avLst/>
              <a:gdLst>
                <a:gd name="T0" fmla="*/ 0 w 4"/>
                <a:gd name="T1" fmla="*/ 0 h 2"/>
                <a:gd name="T2" fmla="*/ 0 w 4"/>
                <a:gd name="T3" fmla="*/ 2 h 2"/>
                <a:gd name="T4" fmla="*/ 4 w 4"/>
                <a:gd name="T5" fmla="*/ 2 h 2"/>
                <a:gd name="T6" fmla="*/ 4 w 4"/>
                <a:gd name="T7" fmla="*/ 0 h 2"/>
                <a:gd name="T8" fmla="*/ 0 w 4"/>
                <a:gd name="T9" fmla="*/ 0 h 2"/>
                <a:gd name="T10" fmla="*/ 0 w 4"/>
                <a:gd name="T11" fmla="*/ 0 h 2"/>
                <a:gd name="T12" fmla="*/ 0 w 4"/>
                <a:gd name="T13" fmla="*/ 0 h 2"/>
                <a:gd name="T14" fmla="*/ 0 w 4"/>
                <a:gd name="T15" fmla="*/ 0 h 2"/>
                <a:gd name="T16" fmla="*/ 0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0" y="2"/>
                  </a:lnTo>
                  <a:lnTo>
                    <a:pt x="4" y="2"/>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2" name="Freeform 2313"/>
            <p:cNvSpPr>
              <a:spLocks/>
            </p:cNvSpPr>
            <p:nvPr/>
          </p:nvSpPr>
          <p:spPr bwMode="auto">
            <a:xfrm>
              <a:off x="3047" y="3088"/>
              <a:ext cx="18" cy="22"/>
            </a:xfrm>
            <a:custGeom>
              <a:avLst/>
              <a:gdLst>
                <a:gd name="T0" fmla="*/ 3 w 18"/>
                <a:gd name="T1" fmla="*/ 22 h 22"/>
                <a:gd name="T2" fmla="*/ 3 w 18"/>
                <a:gd name="T3" fmla="*/ 19 h 22"/>
                <a:gd name="T4" fmla="*/ 18 w 18"/>
                <a:gd name="T5" fmla="*/ 2 h 22"/>
                <a:gd name="T6" fmla="*/ 16 w 18"/>
                <a:gd name="T7" fmla="*/ 0 h 22"/>
                <a:gd name="T8" fmla="*/ 0 w 18"/>
                <a:gd name="T9" fmla="*/ 17 h 22"/>
                <a:gd name="T10" fmla="*/ 3 w 18"/>
                <a:gd name="T11" fmla="*/ 22 h 22"/>
                <a:gd name="T12" fmla="*/ 3 w 18"/>
                <a:gd name="T13" fmla="*/ 22 h 22"/>
                <a:gd name="T14" fmla="*/ 3 w 18"/>
                <a:gd name="T15" fmla="*/ 22 h 22"/>
                <a:gd name="T16" fmla="*/ 3 w 18"/>
                <a:gd name="T17" fmla="*/ 19 h 22"/>
                <a:gd name="T18" fmla="*/ 3 w 18"/>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3" y="22"/>
                  </a:moveTo>
                  <a:lnTo>
                    <a:pt x="3" y="19"/>
                  </a:lnTo>
                  <a:lnTo>
                    <a:pt x="18" y="2"/>
                  </a:lnTo>
                  <a:lnTo>
                    <a:pt x="16" y="0"/>
                  </a:lnTo>
                  <a:lnTo>
                    <a:pt x="0" y="17"/>
                  </a:lnTo>
                  <a:lnTo>
                    <a:pt x="3" y="22"/>
                  </a:lnTo>
                  <a:lnTo>
                    <a:pt x="3" y="19"/>
                  </a:lnTo>
                  <a:lnTo>
                    <a:pt x="3"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3" name="Freeform 2314"/>
            <p:cNvSpPr>
              <a:spLocks/>
            </p:cNvSpPr>
            <p:nvPr/>
          </p:nvSpPr>
          <p:spPr bwMode="auto">
            <a:xfrm>
              <a:off x="3063" y="3088"/>
              <a:ext cx="4" cy="2"/>
            </a:xfrm>
            <a:custGeom>
              <a:avLst/>
              <a:gdLst>
                <a:gd name="T0" fmla="*/ 2 w 4"/>
                <a:gd name="T1" fmla="*/ 0 h 2"/>
                <a:gd name="T2" fmla="*/ 0 w 4"/>
                <a:gd name="T3" fmla="*/ 2 h 2"/>
                <a:gd name="T4" fmla="*/ 0 w 4"/>
                <a:gd name="T5" fmla="*/ 2 h 2"/>
                <a:gd name="T6" fmla="*/ 0 w 4"/>
                <a:gd name="T7" fmla="*/ 2 h 2"/>
                <a:gd name="T8" fmla="*/ 0 w 4"/>
                <a:gd name="T9" fmla="*/ 2 h 2"/>
                <a:gd name="T10" fmla="*/ 2 w 4"/>
                <a:gd name="T11" fmla="*/ 0 h 2"/>
                <a:gd name="T12" fmla="*/ 2 w 4"/>
                <a:gd name="T13" fmla="*/ 2 h 2"/>
                <a:gd name="T14" fmla="*/ 4 w 4"/>
                <a:gd name="T15" fmla="*/ 2 h 2"/>
                <a:gd name="T16" fmla="*/ 2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2" y="0"/>
                  </a:moveTo>
                  <a:lnTo>
                    <a:pt x="0" y="2"/>
                  </a:lnTo>
                  <a:lnTo>
                    <a:pt x="2" y="0"/>
                  </a:lnTo>
                  <a:lnTo>
                    <a:pt x="2" y="2"/>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4" name="Freeform 2315"/>
            <p:cNvSpPr>
              <a:spLocks/>
            </p:cNvSpPr>
            <p:nvPr/>
          </p:nvSpPr>
          <p:spPr bwMode="auto">
            <a:xfrm>
              <a:off x="3045" y="3072"/>
              <a:ext cx="20" cy="18"/>
            </a:xfrm>
            <a:custGeom>
              <a:avLst/>
              <a:gdLst>
                <a:gd name="T0" fmla="*/ 0 w 20"/>
                <a:gd name="T1" fmla="*/ 0 h 18"/>
                <a:gd name="T2" fmla="*/ 0 w 20"/>
                <a:gd name="T3" fmla="*/ 4 h 18"/>
                <a:gd name="T4" fmla="*/ 18 w 20"/>
                <a:gd name="T5" fmla="*/ 18 h 18"/>
                <a:gd name="T6" fmla="*/ 20 w 20"/>
                <a:gd name="T7" fmla="*/ 16 h 18"/>
                <a:gd name="T8" fmla="*/ 2 w 20"/>
                <a:gd name="T9" fmla="*/ 0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4"/>
                  </a:lnTo>
                  <a:lnTo>
                    <a:pt x="18" y="18"/>
                  </a:lnTo>
                  <a:lnTo>
                    <a:pt x="20" y="16"/>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5" name="Freeform 2316"/>
            <p:cNvSpPr>
              <a:spLocks/>
            </p:cNvSpPr>
            <p:nvPr/>
          </p:nvSpPr>
          <p:spPr bwMode="auto">
            <a:xfrm>
              <a:off x="3045" y="3072"/>
              <a:ext cx="5" cy="4"/>
            </a:xfrm>
            <a:custGeom>
              <a:avLst/>
              <a:gdLst>
                <a:gd name="T0" fmla="*/ 5 w 5"/>
                <a:gd name="T1" fmla="*/ 4 h 4"/>
                <a:gd name="T2" fmla="*/ 5 w 5"/>
                <a:gd name="T3" fmla="*/ 0 h 4"/>
                <a:gd name="T4" fmla="*/ 0 w 5"/>
                <a:gd name="T5" fmla="*/ 0 h 4"/>
                <a:gd name="T6" fmla="*/ 0 w 5"/>
                <a:gd name="T7" fmla="*/ 4 h 4"/>
                <a:gd name="T8" fmla="*/ 5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5" y="0"/>
                  </a:lnTo>
                  <a:lnTo>
                    <a:pt x="0" y="0"/>
                  </a:lnTo>
                  <a:lnTo>
                    <a:pt x="0"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6" name="Freeform 2317"/>
            <p:cNvSpPr>
              <a:spLocks/>
            </p:cNvSpPr>
            <p:nvPr/>
          </p:nvSpPr>
          <p:spPr bwMode="auto">
            <a:xfrm>
              <a:off x="3027" y="3072"/>
              <a:ext cx="23" cy="18"/>
            </a:xfrm>
            <a:custGeom>
              <a:avLst/>
              <a:gdLst>
                <a:gd name="T0" fmla="*/ 3 w 23"/>
                <a:gd name="T1" fmla="*/ 18 h 18"/>
                <a:gd name="T2" fmla="*/ 5 w 23"/>
                <a:gd name="T3" fmla="*/ 18 h 18"/>
                <a:gd name="T4" fmla="*/ 23 w 23"/>
                <a:gd name="T5" fmla="*/ 4 h 18"/>
                <a:gd name="T6" fmla="*/ 20 w 23"/>
                <a:gd name="T7" fmla="*/ 0 h 18"/>
                <a:gd name="T8" fmla="*/ 3 w 23"/>
                <a:gd name="T9" fmla="*/ 16 h 18"/>
                <a:gd name="T10" fmla="*/ 3 w 23"/>
                <a:gd name="T11" fmla="*/ 18 h 18"/>
                <a:gd name="T12" fmla="*/ 3 w 23"/>
                <a:gd name="T13" fmla="*/ 16 h 18"/>
                <a:gd name="T14" fmla="*/ 0 w 23"/>
                <a:gd name="T15" fmla="*/ 18 h 18"/>
                <a:gd name="T16" fmla="*/ 3 w 23"/>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8">
                  <a:moveTo>
                    <a:pt x="3" y="18"/>
                  </a:moveTo>
                  <a:lnTo>
                    <a:pt x="5" y="18"/>
                  </a:lnTo>
                  <a:lnTo>
                    <a:pt x="23" y="4"/>
                  </a:lnTo>
                  <a:lnTo>
                    <a:pt x="20" y="0"/>
                  </a:lnTo>
                  <a:lnTo>
                    <a:pt x="3" y="16"/>
                  </a:lnTo>
                  <a:lnTo>
                    <a:pt x="3" y="18"/>
                  </a:lnTo>
                  <a:lnTo>
                    <a:pt x="3" y="16"/>
                  </a:lnTo>
                  <a:lnTo>
                    <a:pt x="0" y="18"/>
                  </a:lnTo>
                  <a:lnTo>
                    <a:pt x="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7" name="Freeform 2318"/>
            <p:cNvSpPr>
              <a:spLocks/>
            </p:cNvSpPr>
            <p:nvPr/>
          </p:nvSpPr>
          <p:spPr bwMode="auto">
            <a:xfrm>
              <a:off x="3027" y="3088"/>
              <a:ext cx="5" cy="2"/>
            </a:xfrm>
            <a:custGeom>
              <a:avLst/>
              <a:gdLst>
                <a:gd name="T0" fmla="*/ 3 w 5"/>
                <a:gd name="T1" fmla="*/ 2 h 2"/>
                <a:gd name="T2" fmla="*/ 5 w 5"/>
                <a:gd name="T3" fmla="*/ 2 h 2"/>
                <a:gd name="T4" fmla="*/ 5 w 5"/>
                <a:gd name="T5" fmla="*/ 2 h 2"/>
                <a:gd name="T6" fmla="*/ 5 w 5"/>
                <a:gd name="T7" fmla="*/ 2 h 2"/>
                <a:gd name="T8" fmla="*/ 5 w 5"/>
                <a:gd name="T9" fmla="*/ 2 h 2"/>
                <a:gd name="T10" fmla="*/ 3 w 5"/>
                <a:gd name="T11" fmla="*/ 2 h 2"/>
                <a:gd name="T12" fmla="*/ 3 w 5"/>
                <a:gd name="T13" fmla="*/ 0 h 2"/>
                <a:gd name="T14" fmla="*/ 0 w 5"/>
                <a:gd name="T15" fmla="*/ 2 h 2"/>
                <a:gd name="T16" fmla="*/ 3 w 5"/>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3" y="2"/>
                  </a:moveTo>
                  <a:lnTo>
                    <a:pt x="5" y="2"/>
                  </a:lnTo>
                  <a:lnTo>
                    <a:pt x="3" y="2"/>
                  </a:lnTo>
                  <a:lnTo>
                    <a:pt x="3" y="0"/>
                  </a:lnTo>
                  <a:lnTo>
                    <a:pt x="0" y="2"/>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8" name="Freeform 2319"/>
            <p:cNvSpPr>
              <a:spLocks/>
            </p:cNvSpPr>
            <p:nvPr/>
          </p:nvSpPr>
          <p:spPr bwMode="auto">
            <a:xfrm>
              <a:off x="3030" y="3088"/>
              <a:ext cx="20" cy="17"/>
            </a:xfrm>
            <a:custGeom>
              <a:avLst/>
              <a:gdLst>
                <a:gd name="T0" fmla="*/ 20 w 20"/>
                <a:gd name="T1" fmla="*/ 17 h 17"/>
                <a:gd name="T2" fmla="*/ 20 w 20"/>
                <a:gd name="T3" fmla="*/ 13 h 17"/>
                <a:gd name="T4" fmla="*/ 2 w 20"/>
                <a:gd name="T5" fmla="*/ 0 h 17"/>
                <a:gd name="T6" fmla="*/ 0 w 20"/>
                <a:gd name="T7" fmla="*/ 2 h 17"/>
                <a:gd name="T8" fmla="*/ 17 w 20"/>
                <a:gd name="T9" fmla="*/ 17 h 17"/>
                <a:gd name="T10" fmla="*/ 20 w 20"/>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20" y="17"/>
                  </a:moveTo>
                  <a:lnTo>
                    <a:pt x="20" y="13"/>
                  </a:lnTo>
                  <a:lnTo>
                    <a:pt x="2" y="0"/>
                  </a:lnTo>
                  <a:lnTo>
                    <a:pt x="0" y="2"/>
                  </a:lnTo>
                  <a:lnTo>
                    <a:pt x="17" y="17"/>
                  </a:lnTo>
                  <a:lnTo>
                    <a:pt x="2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69" name="Freeform 2320"/>
            <p:cNvSpPr>
              <a:spLocks/>
            </p:cNvSpPr>
            <p:nvPr/>
          </p:nvSpPr>
          <p:spPr bwMode="auto">
            <a:xfrm>
              <a:off x="3045" y="3101"/>
              <a:ext cx="5" cy="4"/>
            </a:xfrm>
            <a:custGeom>
              <a:avLst/>
              <a:gdLst>
                <a:gd name="T0" fmla="*/ 0 w 5"/>
                <a:gd name="T1" fmla="*/ 0 h 4"/>
                <a:gd name="T2" fmla="*/ 0 w 5"/>
                <a:gd name="T3" fmla="*/ 4 h 4"/>
                <a:gd name="T4" fmla="*/ 5 w 5"/>
                <a:gd name="T5" fmla="*/ 4 h 4"/>
                <a:gd name="T6" fmla="*/ 5 w 5"/>
                <a:gd name="T7" fmla="*/ 0 h 4"/>
                <a:gd name="T8" fmla="*/ 0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4"/>
                  </a:lnTo>
                  <a:lnTo>
                    <a:pt x="5" y="4"/>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70" name="Freeform 2321"/>
            <p:cNvSpPr>
              <a:spLocks/>
            </p:cNvSpPr>
            <p:nvPr/>
          </p:nvSpPr>
          <p:spPr bwMode="auto">
            <a:xfrm>
              <a:off x="3045" y="3088"/>
              <a:ext cx="22" cy="17"/>
            </a:xfrm>
            <a:custGeom>
              <a:avLst/>
              <a:gdLst>
                <a:gd name="T0" fmla="*/ 20 w 22"/>
                <a:gd name="T1" fmla="*/ 0 h 17"/>
                <a:gd name="T2" fmla="*/ 18 w 22"/>
                <a:gd name="T3" fmla="*/ 0 h 17"/>
                <a:gd name="T4" fmla="*/ 0 w 22"/>
                <a:gd name="T5" fmla="*/ 13 h 17"/>
                <a:gd name="T6" fmla="*/ 2 w 22"/>
                <a:gd name="T7" fmla="*/ 17 h 17"/>
                <a:gd name="T8" fmla="*/ 20 w 22"/>
                <a:gd name="T9" fmla="*/ 2 h 17"/>
                <a:gd name="T10" fmla="*/ 20 w 22"/>
                <a:gd name="T11" fmla="*/ 0 h 17"/>
                <a:gd name="T12" fmla="*/ 20 w 22"/>
                <a:gd name="T13" fmla="*/ 2 h 17"/>
                <a:gd name="T14" fmla="*/ 22 w 22"/>
                <a:gd name="T15" fmla="*/ 2 h 17"/>
                <a:gd name="T16" fmla="*/ 20 w 22"/>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7">
                  <a:moveTo>
                    <a:pt x="20" y="0"/>
                  </a:moveTo>
                  <a:lnTo>
                    <a:pt x="18" y="0"/>
                  </a:lnTo>
                  <a:lnTo>
                    <a:pt x="0" y="13"/>
                  </a:lnTo>
                  <a:lnTo>
                    <a:pt x="2" y="17"/>
                  </a:lnTo>
                  <a:lnTo>
                    <a:pt x="20" y="2"/>
                  </a:lnTo>
                  <a:lnTo>
                    <a:pt x="20" y="0"/>
                  </a:lnTo>
                  <a:lnTo>
                    <a:pt x="20" y="2"/>
                  </a:lnTo>
                  <a:lnTo>
                    <a:pt x="22"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71" name="Rectangle 2322"/>
            <p:cNvSpPr>
              <a:spLocks noChangeArrowheads="1"/>
            </p:cNvSpPr>
            <p:nvPr/>
          </p:nvSpPr>
          <p:spPr bwMode="auto">
            <a:xfrm>
              <a:off x="2192" y="3487"/>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7.0</a:t>
              </a:r>
              <a:endParaRPr lang="en-US" altLang="en-US" sz="1800"/>
            </a:p>
          </p:txBody>
        </p:sp>
        <p:sp>
          <p:nvSpPr>
            <p:cNvPr id="34472" name="Rectangle 2323"/>
            <p:cNvSpPr>
              <a:spLocks noChangeArrowheads="1"/>
            </p:cNvSpPr>
            <p:nvPr/>
          </p:nvSpPr>
          <p:spPr bwMode="auto">
            <a:xfrm>
              <a:off x="2192" y="3369"/>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8.0</a:t>
              </a:r>
              <a:endParaRPr lang="en-US" altLang="en-US" sz="1800"/>
            </a:p>
          </p:txBody>
        </p:sp>
        <p:sp>
          <p:nvSpPr>
            <p:cNvPr id="34473" name="Rectangle 2324"/>
            <p:cNvSpPr>
              <a:spLocks noChangeArrowheads="1"/>
            </p:cNvSpPr>
            <p:nvPr/>
          </p:nvSpPr>
          <p:spPr bwMode="auto">
            <a:xfrm>
              <a:off x="2192" y="3250"/>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9.0</a:t>
              </a:r>
              <a:endParaRPr lang="en-US" altLang="en-US" sz="1800"/>
            </a:p>
          </p:txBody>
        </p:sp>
        <p:sp>
          <p:nvSpPr>
            <p:cNvPr id="34474" name="Rectangle 2325"/>
            <p:cNvSpPr>
              <a:spLocks noChangeArrowheads="1"/>
            </p:cNvSpPr>
            <p:nvPr/>
          </p:nvSpPr>
          <p:spPr bwMode="auto">
            <a:xfrm>
              <a:off x="2167" y="3132"/>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10.0</a:t>
              </a:r>
              <a:endParaRPr lang="en-US" altLang="en-US" sz="1800"/>
            </a:p>
          </p:txBody>
        </p:sp>
        <p:sp>
          <p:nvSpPr>
            <p:cNvPr id="34475" name="Rectangle 2326"/>
            <p:cNvSpPr>
              <a:spLocks noChangeArrowheads="1"/>
            </p:cNvSpPr>
            <p:nvPr/>
          </p:nvSpPr>
          <p:spPr bwMode="auto">
            <a:xfrm>
              <a:off x="2167" y="3017"/>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11.0</a:t>
              </a:r>
              <a:endParaRPr lang="en-US" altLang="en-US" sz="1800"/>
            </a:p>
          </p:txBody>
        </p:sp>
        <p:sp>
          <p:nvSpPr>
            <p:cNvPr id="34476" name="Rectangle 2327"/>
            <p:cNvSpPr>
              <a:spLocks noChangeArrowheads="1"/>
            </p:cNvSpPr>
            <p:nvPr/>
          </p:nvSpPr>
          <p:spPr bwMode="auto">
            <a:xfrm>
              <a:off x="2167" y="2897"/>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12.0</a:t>
              </a:r>
              <a:endParaRPr lang="en-US" altLang="en-US" sz="1800"/>
            </a:p>
          </p:txBody>
        </p:sp>
        <p:sp>
          <p:nvSpPr>
            <p:cNvPr id="34477" name="Rectangle 2328"/>
            <p:cNvSpPr>
              <a:spLocks noChangeArrowheads="1"/>
            </p:cNvSpPr>
            <p:nvPr/>
          </p:nvSpPr>
          <p:spPr bwMode="auto">
            <a:xfrm>
              <a:off x="2285" y="3562"/>
              <a:ext cx="2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0</a:t>
              </a:r>
              <a:endParaRPr lang="en-US" altLang="en-US" sz="1800"/>
            </a:p>
          </p:txBody>
        </p:sp>
        <p:sp>
          <p:nvSpPr>
            <p:cNvPr id="34478" name="Rectangle 2329"/>
            <p:cNvSpPr>
              <a:spLocks noChangeArrowheads="1"/>
            </p:cNvSpPr>
            <p:nvPr/>
          </p:nvSpPr>
          <p:spPr bwMode="auto">
            <a:xfrm>
              <a:off x="2411"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200</a:t>
              </a:r>
              <a:endParaRPr lang="en-US" altLang="en-US" sz="1800"/>
            </a:p>
          </p:txBody>
        </p:sp>
        <p:sp>
          <p:nvSpPr>
            <p:cNvPr id="34479" name="Rectangle 2330"/>
            <p:cNvSpPr>
              <a:spLocks noChangeArrowheads="1"/>
            </p:cNvSpPr>
            <p:nvPr/>
          </p:nvSpPr>
          <p:spPr bwMode="auto">
            <a:xfrm>
              <a:off x="2560"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400</a:t>
              </a:r>
              <a:endParaRPr lang="en-US" altLang="en-US" sz="1800"/>
            </a:p>
          </p:txBody>
        </p:sp>
        <p:sp>
          <p:nvSpPr>
            <p:cNvPr id="34480" name="Rectangle 2331"/>
            <p:cNvSpPr>
              <a:spLocks noChangeArrowheads="1"/>
            </p:cNvSpPr>
            <p:nvPr/>
          </p:nvSpPr>
          <p:spPr bwMode="auto">
            <a:xfrm>
              <a:off x="2710"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600</a:t>
              </a:r>
              <a:endParaRPr lang="en-US" altLang="en-US" sz="1800"/>
            </a:p>
          </p:txBody>
        </p:sp>
        <p:sp>
          <p:nvSpPr>
            <p:cNvPr id="34481" name="Rectangle 2332"/>
            <p:cNvSpPr>
              <a:spLocks noChangeArrowheads="1"/>
            </p:cNvSpPr>
            <p:nvPr/>
          </p:nvSpPr>
          <p:spPr bwMode="auto">
            <a:xfrm>
              <a:off x="2861"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800</a:t>
              </a:r>
              <a:endParaRPr lang="en-US" altLang="en-US" sz="1800"/>
            </a:p>
          </p:txBody>
        </p:sp>
        <p:sp>
          <p:nvSpPr>
            <p:cNvPr id="34482" name="Rectangle 2333"/>
            <p:cNvSpPr>
              <a:spLocks noChangeArrowheads="1"/>
            </p:cNvSpPr>
            <p:nvPr/>
          </p:nvSpPr>
          <p:spPr bwMode="auto">
            <a:xfrm>
              <a:off x="2994" y="3562"/>
              <a:ext cx="9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1000</a:t>
              </a:r>
              <a:endParaRPr lang="en-US" altLang="en-US" sz="1800"/>
            </a:p>
          </p:txBody>
        </p:sp>
        <p:sp>
          <p:nvSpPr>
            <p:cNvPr id="34483" name="Freeform 2334"/>
            <p:cNvSpPr>
              <a:spLocks noEditPoints="1"/>
            </p:cNvSpPr>
            <p:nvPr/>
          </p:nvSpPr>
          <p:spPr bwMode="auto">
            <a:xfrm>
              <a:off x="2116" y="2873"/>
              <a:ext cx="1038" cy="802"/>
            </a:xfrm>
            <a:custGeom>
              <a:avLst/>
              <a:gdLst>
                <a:gd name="T0" fmla="*/ 0 w 1038"/>
                <a:gd name="T1" fmla="*/ 0 h 802"/>
                <a:gd name="T2" fmla="*/ 1033 w 1038"/>
                <a:gd name="T3" fmla="*/ 0 h 802"/>
                <a:gd name="T4" fmla="*/ 1038 w 1038"/>
                <a:gd name="T5" fmla="*/ 0 h 802"/>
                <a:gd name="T6" fmla="*/ 1038 w 1038"/>
                <a:gd name="T7" fmla="*/ 800 h 802"/>
                <a:gd name="T8" fmla="*/ 1033 w 1038"/>
                <a:gd name="T9" fmla="*/ 802 h 802"/>
                <a:gd name="T10" fmla="*/ 0 w 1038"/>
                <a:gd name="T11" fmla="*/ 802 h 802"/>
                <a:gd name="T12" fmla="*/ 0 w 1038"/>
                <a:gd name="T13" fmla="*/ 800 h 802"/>
                <a:gd name="T14" fmla="*/ 0 w 1038"/>
                <a:gd name="T15" fmla="*/ 0 h 802"/>
                <a:gd name="T16" fmla="*/ 5 w 1038"/>
                <a:gd name="T17" fmla="*/ 800 h 802"/>
                <a:gd name="T18" fmla="*/ 0 w 1038"/>
                <a:gd name="T19" fmla="*/ 800 h 802"/>
                <a:gd name="T20" fmla="*/ 1033 w 1038"/>
                <a:gd name="T21" fmla="*/ 800 h 802"/>
                <a:gd name="T22" fmla="*/ 1033 w 1038"/>
                <a:gd name="T23" fmla="*/ 0 h 802"/>
                <a:gd name="T24" fmla="*/ 1033 w 1038"/>
                <a:gd name="T25" fmla="*/ 4 h 802"/>
                <a:gd name="T26" fmla="*/ 0 w 1038"/>
                <a:gd name="T27" fmla="*/ 4 h 802"/>
                <a:gd name="T28" fmla="*/ 5 w 1038"/>
                <a:gd name="T29" fmla="*/ 0 h 802"/>
                <a:gd name="T30" fmla="*/ 5 w 1038"/>
                <a:gd name="T31" fmla="*/ 800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8" h="802">
                  <a:moveTo>
                    <a:pt x="0" y="0"/>
                  </a:moveTo>
                  <a:lnTo>
                    <a:pt x="1033" y="0"/>
                  </a:lnTo>
                  <a:lnTo>
                    <a:pt x="1038" y="0"/>
                  </a:lnTo>
                  <a:lnTo>
                    <a:pt x="1038" y="800"/>
                  </a:lnTo>
                  <a:lnTo>
                    <a:pt x="1033" y="802"/>
                  </a:lnTo>
                  <a:lnTo>
                    <a:pt x="0" y="802"/>
                  </a:lnTo>
                  <a:lnTo>
                    <a:pt x="0" y="800"/>
                  </a:lnTo>
                  <a:lnTo>
                    <a:pt x="0" y="0"/>
                  </a:lnTo>
                  <a:close/>
                  <a:moveTo>
                    <a:pt x="5" y="800"/>
                  </a:moveTo>
                  <a:lnTo>
                    <a:pt x="0" y="800"/>
                  </a:lnTo>
                  <a:lnTo>
                    <a:pt x="1033" y="800"/>
                  </a:lnTo>
                  <a:lnTo>
                    <a:pt x="1033" y="0"/>
                  </a:lnTo>
                  <a:lnTo>
                    <a:pt x="1033" y="4"/>
                  </a:lnTo>
                  <a:lnTo>
                    <a:pt x="0" y="4"/>
                  </a:lnTo>
                  <a:lnTo>
                    <a:pt x="5" y="0"/>
                  </a:lnTo>
                  <a:lnTo>
                    <a:pt x="5" y="80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84" name="Freeform 2335"/>
            <p:cNvSpPr>
              <a:spLocks/>
            </p:cNvSpPr>
            <p:nvPr/>
          </p:nvSpPr>
          <p:spPr bwMode="auto">
            <a:xfrm>
              <a:off x="2116" y="2873"/>
              <a:ext cx="1038" cy="802"/>
            </a:xfrm>
            <a:custGeom>
              <a:avLst/>
              <a:gdLst>
                <a:gd name="T0" fmla="*/ 0 w 1038"/>
                <a:gd name="T1" fmla="*/ 0 h 802"/>
                <a:gd name="T2" fmla="*/ 1033 w 1038"/>
                <a:gd name="T3" fmla="*/ 0 h 802"/>
                <a:gd name="T4" fmla="*/ 1038 w 1038"/>
                <a:gd name="T5" fmla="*/ 0 h 802"/>
                <a:gd name="T6" fmla="*/ 1038 w 1038"/>
                <a:gd name="T7" fmla="*/ 800 h 802"/>
                <a:gd name="T8" fmla="*/ 1033 w 1038"/>
                <a:gd name="T9" fmla="*/ 802 h 802"/>
                <a:gd name="T10" fmla="*/ 0 w 1038"/>
                <a:gd name="T11" fmla="*/ 802 h 802"/>
                <a:gd name="T12" fmla="*/ 0 w 1038"/>
                <a:gd name="T13" fmla="*/ 800 h 802"/>
                <a:gd name="T14" fmla="*/ 0 w 1038"/>
                <a:gd name="T15" fmla="*/ 0 h 8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8" h="802">
                  <a:moveTo>
                    <a:pt x="0" y="0"/>
                  </a:moveTo>
                  <a:lnTo>
                    <a:pt x="1033" y="0"/>
                  </a:lnTo>
                  <a:lnTo>
                    <a:pt x="1038" y="0"/>
                  </a:lnTo>
                  <a:lnTo>
                    <a:pt x="1038" y="800"/>
                  </a:lnTo>
                  <a:lnTo>
                    <a:pt x="1033" y="802"/>
                  </a:lnTo>
                  <a:lnTo>
                    <a:pt x="0" y="802"/>
                  </a:lnTo>
                  <a:lnTo>
                    <a:pt x="0" y="800"/>
                  </a:lnTo>
                  <a:lnTo>
                    <a:pt x="0" y="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85" name="Freeform 2336"/>
            <p:cNvSpPr>
              <a:spLocks/>
            </p:cNvSpPr>
            <p:nvPr/>
          </p:nvSpPr>
          <p:spPr bwMode="auto">
            <a:xfrm>
              <a:off x="2116" y="2873"/>
              <a:ext cx="1033" cy="800"/>
            </a:xfrm>
            <a:custGeom>
              <a:avLst/>
              <a:gdLst>
                <a:gd name="T0" fmla="*/ 5 w 1033"/>
                <a:gd name="T1" fmla="*/ 800 h 800"/>
                <a:gd name="T2" fmla="*/ 0 w 1033"/>
                <a:gd name="T3" fmla="*/ 800 h 800"/>
                <a:gd name="T4" fmla="*/ 1033 w 1033"/>
                <a:gd name="T5" fmla="*/ 800 h 800"/>
                <a:gd name="T6" fmla="*/ 1033 w 1033"/>
                <a:gd name="T7" fmla="*/ 0 h 800"/>
                <a:gd name="T8" fmla="*/ 1033 w 1033"/>
                <a:gd name="T9" fmla="*/ 4 h 800"/>
                <a:gd name="T10" fmla="*/ 0 w 1033"/>
                <a:gd name="T11" fmla="*/ 4 h 800"/>
                <a:gd name="T12" fmla="*/ 5 w 1033"/>
                <a:gd name="T13" fmla="*/ 0 h 800"/>
                <a:gd name="T14" fmla="*/ 5 w 1033"/>
                <a:gd name="T15" fmla="*/ 800 h 8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3" h="800">
                  <a:moveTo>
                    <a:pt x="5" y="800"/>
                  </a:moveTo>
                  <a:lnTo>
                    <a:pt x="0" y="800"/>
                  </a:lnTo>
                  <a:lnTo>
                    <a:pt x="1033" y="800"/>
                  </a:lnTo>
                  <a:lnTo>
                    <a:pt x="1033" y="0"/>
                  </a:lnTo>
                  <a:lnTo>
                    <a:pt x="1033" y="4"/>
                  </a:lnTo>
                  <a:lnTo>
                    <a:pt x="0" y="4"/>
                  </a:lnTo>
                  <a:lnTo>
                    <a:pt x="5" y="0"/>
                  </a:lnTo>
                  <a:lnTo>
                    <a:pt x="5" y="80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486" name="Rectangle 1298"/>
            <p:cNvSpPr>
              <a:spLocks noChangeArrowheads="1"/>
            </p:cNvSpPr>
            <p:nvPr/>
          </p:nvSpPr>
          <p:spPr bwMode="auto">
            <a:xfrm>
              <a:off x="2116" y="1957"/>
              <a:ext cx="1033" cy="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4487" name="Rectangle 1299"/>
            <p:cNvSpPr>
              <a:spLocks noChangeArrowheads="1"/>
            </p:cNvSpPr>
            <p:nvPr/>
          </p:nvSpPr>
          <p:spPr bwMode="auto">
            <a:xfrm>
              <a:off x="2300" y="2013"/>
              <a:ext cx="774" cy="58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4488" name="Rectangle 1300"/>
            <p:cNvSpPr>
              <a:spLocks noChangeArrowheads="1"/>
            </p:cNvSpPr>
            <p:nvPr/>
          </p:nvSpPr>
          <p:spPr bwMode="auto">
            <a:xfrm>
              <a:off x="2296" y="2008"/>
              <a:ext cx="4" cy="590"/>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4489" name="Freeform 1301"/>
            <p:cNvSpPr>
              <a:spLocks/>
            </p:cNvSpPr>
            <p:nvPr/>
          </p:nvSpPr>
          <p:spPr bwMode="auto">
            <a:xfrm>
              <a:off x="2294" y="2006"/>
              <a:ext cx="4" cy="592"/>
            </a:xfrm>
            <a:custGeom>
              <a:avLst/>
              <a:gdLst>
                <a:gd name="T0" fmla="*/ 2 w 4"/>
                <a:gd name="T1" fmla="*/ 0 h 592"/>
                <a:gd name="T2" fmla="*/ 0 w 4"/>
                <a:gd name="T3" fmla="*/ 2 h 592"/>
                <a:gd name="T4" fmla="*/ 0 w 4"/>
                <a:gd name="T5" fmla="*/ 592 h 592"/>
                <a:gd name="T6" fmla="*/ 4 w 4"/>
                <a:gd name="T7" fmla="*/ 592 h 592"/>
                <a:gd name="T8" fmla="*/ 4 w 4"/>
                <a:gd name="T9" fmla="*/ 2 h 592"/>
                <a:gd name="T10" fmla="*/ 2 w 4"/>
                <a:gd name="T11" fmla="*/ 0 h 592"/>
                <a:gd name="T12" fmla="*/ 2 w 4"/>
                <a:gd name="T13" fmla="*/ 0 h 592"/>
                <a:gd name="T14" fmla="*/ 0 w 4"/>
                <a:gd name="T15" fmla="*/ 0 h 592"/>
                <a:gd name="T16" fmla="*/ 0 w 4"/>
                <a:gd name="T17" fmla="*/ 2 h 592"/>
                <a:gd name="T18" fmla="*/ 2 w 4"/>
                <a:gd name="T19" fmla="*/ 0 h 5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92">
                  <a:moveTo>
                    <a:pt x="2" y="0"/>
                  </a:moveTo>
                  <a:lnTo>
                    <a:pt x="0" y="2"/>
                  </a:lnTo>
                  <a:lnTo>
                    <a:pt x="0" y="592"/>
                  </a:lnTo>
                  <a:lnTo>
                    <a:pt x="4" y="592"/>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0" name="Freeform 1302"/>
            <p:cNvSpPr>
              <a:spLocks/>
            </p:cNvSpPr>
            <p:nvPr/>
          </p:nvSpPr>
          <p:spPr bwMode="auto">
            <a:xfrm>
              <a:off x="2296" y="2006"/>
              <a:ext cx="7" cy="4"/>
            </a:xfrm>
            <a:custGeom>
              <a:avLst/>
              <a:gdLst>
                <a:gd name="T0" fmla="*/ 7 w 7"/>
                <a:gd name="T1" fmla="*/ 2 h 4"/>
                <a:gd name="T2" fmla="*/ 4 w 7"/>
                <a:gd name="T3" fmla="*/ 0 h 4"/>
                <a:gd name="T4" fmla="*/ 0 w 7"/>
                <a:gd name="T5" fmla="*/ 0 h 4"/>
                <a:gd name="T6" fmla="*/ 0 w 7"/>
                <a:gd name="T7" fmla="*/ 4 h 4"/>
                <a:gd name="T8" fmla="*/ 4 w 7"/>
                <a:gd name="T9" fmla="*/ 4 h 4"/>
                <a:gd name="T10" fmla="*/ 7 w 7"/>
                <a:gd name="T11" fmla="*/ 2 h 4"/>
                <a:gd name="T12" fmla="*/ 7 w 7"/>
                <a:gd name="T13" fmla="*/ 2 h 4"/>
                <a:gd name="T14" fmla="*/ 7 w 7"/>
                <a:gd name="T15" fmla="*/ 0 h 4"/>
                <a:gd name="T16" fmla="*/ 4 w 7"/>
                <a:gd name="T17" fmla="*/ 0 h 4"/>
                <a:gd name="T18" fmla="*/ 7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7" y="2"/>
                  </a:moveTo>
                  <a:lnTo>
                    <a:pt x="4" y="0"/>
                  </a:lnTo>
                  <a:lnTo>
                    <a:pt x="0" y="0"/>
                  </a:lnTo>
                  <a:lnTo>
                    <a:pt x="0" y="4"/>
                  </a:lnTo>
                  <a:lnTo>
                    <a:pt x="4" y="4"/>
                  </a:lnTo>
                  <a:lnTo>
                    <a:pt x="7" y="2"/>
                  </a:lnTo>
                  <a:lnTo>
                    <a:pt x="7" y="0"/>
                  </a:lnTo>
                  <a:lnTo>
                    <a:pt x="4" y="0"/>
                  </a:lnTo>
                  <a:lnTo>
                    <a:pt x="7"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1" name="Freeform 1303"/>
            <p:cNvSpPr>
              <a:spLocks/>
            </p:cNvSpPr>
            <p:nvPr/>
          </p:nvSpPr>
          <p:spPr bwMode="auto">
            <a:xfrm>
              <a:off x="2298" y="2008"/>
              <a:ext cx="5" cy="592"/>
            </a:xfrm>
            <a:custGeom>
              <a:avLst/>
              <a:gdLst>
                <a:gd name="T0" fmla="*/ 2 w 5"/>
                <a:gd name="T1" fmla="*/ 592 h 592"/>
                <a:gd name="T2" fmla="*/ 5 w 5"/>
                <a:gd name="T3" fmla="*/ 590 h 592"/>
                <a:gd name="T4" fmla="*/ 5 w 5"/>
                <a:gd name="T5" fmla="*/ 0 h 592"/>
                <a:gd name="T6" fmla="*/ 0 w 5"/>
                <a:gd name="T7" fmla="*/ 0 h 592"/>
                <a:gd name="T8" fmla="*/ 0 w 5"/>
                <a:gd name="T9" fmla="*/ 590 h 592"/>
                <a:gd name="T10" fmla="*/ 2 w 5"/>
                <a:gd name="T11" fmla="*/ 592 h 592"/>
                <a:gd name="T12" fmla="*/ 2 w 5"/>
                <a:gd name="T13" fmla="*/ 592 h 592"/>
                <a:gd name="T14" fmla="*/ 5 w 5"/>
                <a:gd name="T15" fmla="*/ 592 h 592"/>
                <a:gd name="T16" fmla="*/ 5 w 5"/>
                <a:gd name="T17" fmla="*/ 590 h 592"/>
                <a:gd name="T18" fmla="*/ 2 w 5"/>
                <a:gd name="T19" fmla="*/ 592 h 5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92">
                  <a:moveTo>
                    <a:pt x="2" y="592"/>
                  </a:moveTo>
                  <a:lnTo>
                    <a:pt x="5" y="590"/>
                  </a:lnTo>
                  <a:lnTo>
                    <a:pt x="5" y="0"/>
                  </a:lnTo>
                  <a:lnTo>
                    <a:pt x="0" y="0"/>
                  </a:lnTo>
                  <a:lnTo>
                    <a:pt x="0" y="590"/>
                  </a:lnTo>
                  <a:lnTo>
                    <a:pt x="2" y="592"/>
                  </a:lnTo>
                  <a:lnTo>
                    <a:pt x="5" y="592"/>
                  </a:lnTo>
                  <a:lnTo>
                    <a:pt x="5" y="590"/>
                  </a:lnTo>
                  <a:lnTo>
                    <a:pt x="2" y="59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2" name="Freeform 1304"/>
            <p:cNvSpPr>
              <a:spLocks/>
            </p:cNvSpPr>
            <p:nvPr/>
          </p:nvSpPr>
          <p:spPr bwMode="auto">
            <a:xfrm>
              <a:off x="2294" y="2595"/>
              <a:ext cx="6" cy="5"/>
            </a:xfrm>
            <a:custGeom>
              <a:avLst/>
              <a:gdLst>
                <a:gd name="T0" fmla="*/ 0 w 6"/>
                <a:gd name="T1" fmla="*/ 3 h 5"/>
                <a:gd name="T2" fmla="*/ 2 w 6"/>
                <a:gd name="T3" fmla="*/ 5 h 5"/>
                <a:gd name="T4" fmla="*/ 6 w 6"/>
                <a:gd name="T5" fmla="*/ 5 h 5"/>
                <a:gd name="T6" fmla="*/ 6 w 6"/>
                <a:gd name="T7" fmla="*/ 0 h 5"/>
                <a:gd name="T8" fmla="*/ 2 w 6"/>
                <a:gd name="T9" fmla="*/ 0 h 5"/>
                <a:gd name="T10" fmla="*/ 0 w 6"/>
                <a:gd name="T11" fmla="*/ 3 h 5"/>
                <a:gd name="T12" fmla="*/ 0 w 6"/>
                <a:gd name="T13" fmla="*/ 3 h 5"/>
                <a:gd name="T14" fmla="*/ 0 w 6"/>
                <a:gd name="T15" fmla="*/ 5 h 5"/>
                <a:gd name="T16" fmla="*/ 2 w 6"/>
                <a:gd name="T17" fmla="*/ 5 h 5"/>
                <a:gd name="T18" fmla="*/ 0 w 6"/>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5">
                  <a:moveTo>
                    <a:pt x="0" y="3"/>
                  </a:moveTo>
                  <a:lnTo>
                    <a:pt x="2" y="5"/>
                  </a:lnTo>
                  <a:lnTo>
                    <a:pt x="6" y="5"/>
                  </a:lnTo>
                  <a:lnTo>
                    <a:pt x="6"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3" name="Freeform 1305"/>
            <p:cNvSpPr>
              <a:spLocks noEditPoints="1"/>
            </p:cNvSpPr>
            <p:nvPr/>
          </p:nvSpPr>
          <p:spPr bwMode="auto">
            <a:xfrm>
              <a:off x="2283" y="2008"/>
              <a:ext cx="13" cy="594"/>
            </a:xfrm>
            <a:custGeom>
              <a:avLst/>
              <a:gdLst>
                <a:gd name="T0" fmla="*/ 0 w 13"/>
                <a:gd name="T1" fmla="*/ 590 h 594"/>
                <a:gd name="T2" fmla="*/ 13 w 13"/>
                <a:gd name="T3" fmla="*/ 590 h 594"/>
                <a:gd name="T4" fmla="*/ 13 w 13"/>
                <a:gd name="T5" fmla="*/ 594 h 594"/>
                <a:gd name="T6" fmla="*/ 0 w 13"/>
                <a:gd name="T7" fmla="*/ 594 h 594"/>
                <a:gd name="T8" fmla="*/ 0 w 13"/>
                <a:gd name="T9" fmla="*/ 590 h 594"/>
                <a:gd name="T10" fmla="*/ 0 w 13"/>
                <a:gd name="T11" fmla="*/ 472 h 594"/>
                <a:gd name="T12" fmla="*/ 13 w 13"/>
                <a:gd name="T13" fmla="*/ 472 h 594"/>
                <a:gd name="T14" fmla="*/ 13 w 13"/>
                <a:gd name="T15" fmla="*/ 474 h 594"/>
                <a:gd name="T16" fmla="*/ 0 w 13"/>
                <a:gd name="T17" fmla="*/ 474 h 594"/>
                <a:gd name="T18" fmla="*/ 0 w 13"/>
                <a:gd name="T19" fmla="*/ 472 h 594"/>
                <a:gd name="T20" fmla="*/ 0 w 13"/>
                <a:gd name="T21" fmla="*/ 357 h 594"/>
                <a:gd name="T22" fmla="*/ 13 w 13"/>
                <a:gd name="T23" fmla="*/ 357 h 594"/>
                <a:gd name="T24" fmla="*/ 13 w 13"/>
                <a:gd name="T25" fmla="*/ 359 h 594"/>
                <a:gd name="T26" fmla="*/ 0 w 13"/>
                <a:gd name="T27" fmla="*/ 359 h 594"/>
                <a:gd name="T28" fmla="*/ 0 w 13"/>
                <a:gd name="T29" fmla="*/ 357 h 594"/>
                <a:gd name="T30" fmla="*/ 0 w 13"/>
                <a:gd name="T31" fmla="*/ 237 h 594"/>
                <a:gd name="T32" fmla="*/ 13 w 13"/>
                <a:gd name="T33" fmla="*/ 237 h 594"/>
                <a:gd name="T34" fmla="*/ 13 w 13"/>
                <a:gd name="T35" fmla="*/ 242 h 594"/>
                <a:gd name="T36" fmla="*/ 0 w 13"/>
                <a:gd name="T37" fmla="*/ 242 h 594"/>
                <a:gd name="T38" fmla="*/ 0 w 13"/>
                <a:gd name="T39" fmla="*/ 237 h 594"/>
                <a:gd name="T40" fmla="*/ 0 w 13"/>
                <a:gd name="T41" fmla="*/ 120 h 594"/>
                <a:gd name="T42" fmla="*/ 13 w 13"/>
                <a:gd name="T43" fmla="*/ 120 h 594"/>
                <a:gd name="T44" fmla="*/ 13 w 13"/>
                <a:gd name="T45" fmla="*/ 122 h 594"/>
                <a:gd name="T46" fmla="*/ 0 w 13"/>
                <a:gd name="T47" fmla="*/ 122 h 594"/>
                <a:gd name="T48" fmla="*/ 0 w 13"/>
                <a:gd name="T49" fmla="*/ 120 h 594"/>
                <a:gd name="T50" fmla="*/ 0 w 13"/>
                <a:gd name="T51" fmla="*/ 0 h 594"/>
                <a:gd name="T52" fmla="*/ 13 w 13"/>
                <a:gd name="T53" fmla="*/ 0 h 594"/>
                <a:gd name="T54" fmla="*/ 13 w 13"/>
                <a:gd name="T55" fmla="*/ 5 h 594"/>
                <a:gd name="T56" fmla="*/ 0 w 13"/>
                <a:gd name="T57" fmla="*/ 5 h 594"/>
                <a:gd name="T58" fmla="*/ 0 w 13"/>
                <a:gd name="T59" fmla="*/ 0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 h="594">
                  <a:moveTo>
                    <a:pt x="0" y="590"/>
                  </a:moveTo>
                  <a:lnTo>
                    <a:pt x="13" y="590"/>
                  </a:lnTo>
                  <a:lnTo>
                    <a:pt x="13" y="594"/>
                  </a:lnTo>
                  <a:lnTo>
                    <a:pt x="0" y="594"/>
                  </a:lnTo>
                  <a:lnTo>
                    <a:pt x="0" y="590"/>
                  </a:lnTo>
                  <a:close/>
                  <a:moveTo>
                    <a:pt x="0" y="472"/>
                  </a:moveTo>
                  <a:lnTo>
                    <a:pt x="13" y="472"/>
                  </a:lnTo>
                  <a:lnTo>
                    <a:pt x="13" y="474"/>
                  </a:lnTo>
                  <a:lnTo>
                    <a:pt x="0" y="474"/>
                  </a:lnTo>
                  <a:lnTo>
                    <a:pt x="0" y="472"/>
                  </a:lnTo>
                  <a:close/>
                  <a:moveTo>
                    <a:pt x="0" y="357"/>
                  </a:moveTo>
                  <a:lnTo>
                    <a:pt x="13" y="357"/>
                  </a:lnTo>
                  <a:lnTo>
                    <a:pt x="13" y="359"/>
                  </a:lnTo>
                  <a:lnTo>
                    <a:pt x="0" y="359"/>
                  </a:lnTo>
                  <a:lnTo>
                    <a:pt x="0" y="357"/>
                  </a:lnTo>
                  <a:close/>
                  <a:moveTo>
                    <a:pt x="0" y="237"/>
                  </a:moveTo>
                  <a:lnTo>
                    <a:pt x="13" y="237"/>
                  </a:lnTo>
                  <a:lnTo>
                    <a:pt x="13" y="242"/>
                  </a:lnTo>
                  <a:lnTo>
                    <a:pt x="0" y="242"/>
                  </a:lnTo>
                  <a:lnTo>
                    <a:pt x="0" y="237"/>
                  </a:lnTo>
                  <a:close/>
                  <a:moveTo>
                    <a:pt x="0" y="120"/>
                  </a:moveTo>
                  <a:lnTo>
                    <a:pt x="13" y="120"/>
                  </a:lnTo>
                  <a:lnTo>
                    <a:pt x="13" y="122"/>
                  </a:lnTo>
                  <a:lnTo>
                    <a:pt x="0" y="122"/>
                  </a:lnTo>
                  <a:lnTo>
                    <a:pt x="0" y="120"/>
                  </a:lnTo>
                  <a:close/>
                  <a:moveTo>
                    <a:pt x="0" y="0"/>
                  </a:moveTo>
                  <a:lnTo>
                    <a:pt x="13" y="0"/>
                  </a:lnTo>
                  <a:lnTo>
                    <a:pt x="13" y="5"/>
                  </a:lnTo>
                  <a:lnTo>
                    <a:pt x="0" y="5"/>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4" name="Freeform 1306"/>
            <p:cNvSpPr>
              <a:spLocks/>
            </p:cNvSpPr>
            <p:nvPr/>
          </p:nvSpPr>
          <p:spPr bwMode="auto">
            <a:xfrm>
              <a:off x="2283" y="2595"/>
              <a:ext cx="15" cy="5"/>
            </a:xfrm>
            <a:custGeom>
              <a:avLst/>
              <a:gdLst>
                <a:gd name="T0" fmla="*/ 15 w 15"/>
                <a:gd name="T1" fmla="*/ 3 h 5"/>
                <a:gd name="T2" fmla="*/ 13 w 15"/>
                <a:gd name="T3" fmla="*/ 0 h 5"/>
                <a:gd name="T4" fmla="*/ 0 w 15"/>
                <a:gd name="T5" fmla="*/ 0 h 5"/>
                <a:gd name="T6" fmla="*/ 0 w 15"/>
                <a:gd name="T7" fmla="*/ 5 h 5"/>
                <a:gd name="T8" fmla="*/ 13 w 15"/>
                <a:gd name="T9" fmla="*/ 5 h 5"/>
                <a:gd name="T10" fmla="*/ 15 w 15"/>
                <a:gd name="T11" fmla="*/ 3 h 5"/>
                <a:gd name="T12" fmla="*/ 15 w 15"/>
                <a:gd name="T13" fmla="*/ 3 h 5"/>
                <a:gd name="T14" fmla="*/ 15 w 15"/>
                <a:gd name="T15" fmla="*/ 0 h 5"/>
                <a:gd name="T16" fmla="*/ 13 w 15"/>
                <a:gd name="T17" fmla="*/ 0 h 5"/>
                <a:gd name="T18" fmla="*/ 15 w 1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5">
                  <a:moveTo>
                    <a:pt x="15" y="3"/>
                  </a:moveTo>
                  <a:lnTo>
                    <a:pt x="13" y="0"/>
                  </a:lnTo>
                  <a:lnTo>
                    <a:pt x="0" y="0"/>
                  </a:lnTo>
                  <a:lnTo>
                    <a:pt x="0" y="5"/>
                  </a:lnTo>
                  <a:lnTo>
                    <a:pt x="13" y="5"/>
                  </a:lnTo>
                  <a:lnTo>
                    <a:pt x="15" y="3"/>
                  </a:lnTo>
                  <a:lnTo>
                    <a:pt x="15" y="0"/>
                  </a:lnTo>
                  <a:lnTo>
                    <a:pt x="13" y="0"/>
                  </a:lnTo>
                  <a:lnTo>
                    <a:pt x="1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5" name="Freeform 1307"/>
            <p:cNvSpPr>
              <a:spLocks/>
            </p:cNvSpPr>
            <p:nvPr/>
          </p:nvSpPr>
          <p:spPr bwMode="auto">
            <a:xfrm>
              <a:off x="2294" y="2598"/>
              <a:ext cx="4" cy="6"/>
            </a:xfrm>
            <a:custGeom>
              <a:avLst/>
              <a:gdLst>
                <a:gd name="T0" fmla="*/ 2 w 4"/>
                <a:gd name="T1" fmla="*/ 6 h 6"/>
                <a:gd name="T2" fmla="*/ 4 w 4"/>
                <a:gd name="T3" fmla="*/ 4 h 6"/>
                <a:gd name="T4" fmla="*/ 4 w 4"/>
                <a:gd name="T5" fmla="*/ 0 h 6"/>
                <a:gd name="T6" fmla="*/ 0 w 4"/>
                <a:gd name="T7" fmla="*/ 0 h 6"/>
                <a:gd name="T8" fmla="*/ 0 w 4"/>
                <a:gd name="T9" fmla="*/ 4 h 6"/>
                <a:gd name="T10" fmla="*/ 2 w 4"/>
                <a:gd name="T11" fmla="*/ 6 h 6"/>
                <a:gd name="T12" fmla="*/ 2 w 4"/>
                <a:gd name="T13" fmla="*/ 6 h 6"/>
                <a:gd name="T14" fmla="*/ 4 w 4"/>
                <a:gd name="T15" fmla="*/ 6 h 6"/>
                <a:gd name="T16" fmla="*/ 4 w 4"/>
                <a:gd name="T17" fmla="*/ 4 h 6"/>
                <a:gd name="T18" fmla="*/ 2 w 4"/>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6">
                  <a:moveTo>
                    <a:pt x="2" y="6"/>
                  </a:moveTo>
                  <a:lnTo>
                    <a:pt x="4" y="4"/>
                  </a:lnTo>
                  <a:lnTo>
                    <a:pt x="4" y="0"/>
                  </a:lnTo>
                  <a:lnTo>
                    <a:pt x="0" y="0"/>
                  </a:lnTo>
                  <a:lnTo>
                    <a:pt x="0" y="4"/>
                  </a:lnTo>
                  <a:lnTo>
                    <a:pt x="2" y="6"/>
                  </a:lnTo>
                  <a:lnTo>
                    <a:pt x="4" y="6"/>
                  </a:lnTo>
                  <a:lnTo>
                    <a:pt x="4" y="4"/>
                  </a:lnTo>
                  <a:lnTo>
                    <a:pt x="2" y="6"/>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6" name="Freeform 1308"/>
            <p:cNvSpPr>
              <a:spLocks/>
            </p:cNvSpPr>
            <p:nvPr/>
          </p:nvSpPr>
          <p:spPr bwMode="auto">
            <a:xfrm>
              <a:off x="2280" y="2600"/>
              <a:ext cx="16" cy="4"/>
            </a:xfrm>
            <a:custGeom>
              <a:avLst/>
              <a:gdLst>
                <a:gd name="T0" fmla="*/ 0 w 16"/>
                <a:gd name="T1" fmla="*/ 2 h 4"/>
                <a:gd name="T2" fmla="*/ 3 w 16"/>
                <a:gd name="T3" fmla="*/ 4 h 4"/>
                <a:gd name="T4" fmla="*/ 16 w 16"/>
                <a:gd name="T5" fmla="*/ 4 h 4"/>
                <a:gd name="T6" fmla="*/ 16 w 16"/>
                <a:gd name="T7" fmla="*/ 0 h 4"/>
                <a:gd name="T8" fmla="*/ 3 w 16"/>
                <a:gd name="T9" fmla="*/ 0 h 4"/>
                <a:gd name="T10" fmla="*/ 0 w 16"/>
                <a:gd name="T11" fmla="*/ 2 h 4"/>
                <a:gd name="T12" fmla="*/ 0 w 16"/>
                <a:gd name="T13" fmla="*/ 2 h 4"/>
                <a:gd name="T14" fmla="*/ 0 w 16"/>
                <a:gd name="T15" fmla="*/ 4 h 4"/>
                <a:gd name="T16" fmla="*/ 3 w 16"/>
                <a:gd name="T17" fmla="*/ 4 h 4"/>
                <a:gd name="T18" fmla="*/ 0 w 16"/>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4">
                  <a:moveTo>
                    <a:pt x="0" y="2"/>
                  </a:moveTo>
                  <a:lnTo>
                    <a:pt x="3" y="4"/>
                  </a:lnTo>
                  <a:lnTo>
                    <a:pt x="16" y="4"/>
                  </a:lnTo>
                  <a:lnTo>
                    <a:pt x="16" y="0"/>
                  </a:lnTo>
                  <a:lnTo>
                    <a:pt x="3" y="0"/>
                  </a:lnTo>
                  <a:lnTo>
                    <a:pt x="0" y="2"/>
                  </a:lnTo>
                  <a:lnTo>
                    <a:pt x="0" y="4"/>
                  </a:lnTo>
                  <a:lnTo>
                    <a:pt x="3"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7" name="Freeform 1309"/>
            <p:cNvSpPr>
              <a:spLocks/>
            </p:cNvSpPr>
            <p:nvPr/>
          </p:nvSpPr>
          <p:spPr bwMode="auto">
            <a:xfrm>
              <a:off x="2280" y="2595"/>
              <a:ext cx="5" cy="7"/>
            </a:xfrm>
            <a:custGeom>
              <a:avLst/>
              <a:gdLst>
                <a:gd name="T0" fmla="*/ 3 w 5"/>
                <a:gd name="T1" fmla="*/ 0 h 7"/>
                <a:gd name="T2" fmla="*/ 0 w 5"/>
                <a:gd name="T3" fmla="*/ 3 h 7"/>
                <a:gd name="T4" fmla="*/ 0 w 5"/>
                <a:gd name="T5" fmla="*/ 7 h 7"/>
                <a:gd name="T6" fmla="*/ 5 w 5"/>
                <a:gd name="T7" fmla="*/ 7 h 7"/>
                <a:gd name="T8" fmla="*/ 5 w 5"/>
                <a:gd name="T9" fmla="*/ 3 h 7"/>
                <a:gd name="T10" fmla="*/ 3 w 5"/>
                <a:gd name="T11" fmla="*/ 0 h 7"/>
                <a:gd name="T12" fmla="*/ 3 w 5"/>
                <a:gd name="T13" fmla="*/ 0 h 7"/>
                <a:gd name="T14" fmla="*/ 0 w 5"/>
                <a:gd name="T15" fmla="*/ 0 h 7"/>
                <a:gd name="T16" fmla="*/ 0 w 5"/>
                <a:gd name="T17" fmla="*/ 3 h 7"/>
                <a:gd name="T18" fmla="*/ 3 w 5"/>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3" y="0"/>
                  </a:moveTo>
                  <a:lnTo>
                    <a:pt x="0" y="3"/>
                  </a:lnTo>
                  <a:lnTo>
                    <a:pt x="0" y="7"/>
                  </a:lnTo>
                  <a:lnTo>
                    <a:pt x="5" y="7"/>
                  </a:lnTo>
                  <a:lnTo>
                    <a:pt x="5" y="3"/>
                  </a:lnTo>
                  <a:lnTo>
                    <a:pt x="3" y="0"/>
                  </a:lnTo>
                  <a:lnTo>
                    <a:pt x="0" y="0"/>
                  </a:lnTo>
                  <a:lnTo>
                    <a:pt x="0" y="3"/>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8" name="Freeform 1310"/>
            <p:cNvSpPr>
              <a:spLocks/>
            </p:cNvSpPr>
            <p:nvPr/>
          </p:nvSpPr>
          <p:spPr bwMode="auto">
            <a:xfrm>
              <a:off x="2283" y="2478"/>
              <a:ext cx="15" cy="2"/>
            </a:xfrm>
            <a:custGeom>
              <a:avLst/>
              <a:gdLst>
                <a:gd name="T0" fmla="*/ 15 w 15"/>
                <a:gd name="T1" fmla="*/ 2 h 2"/>
                <a:gd name="T2" fmla="*/ 13 w 15"/>
                <a:gd name="T3" fmla="*/ 0 h 2"/>
                <a:gd name="T4" fmla="*/ 0 w 15"/>
                <a:gd name="T5" fmla="*/ 0 h 2"/>
                <a:gd name="T6" fmla="*/ 0 w 15"/>
                <a:gd name="T7" fmla="*/ 2 h 2"/>
                <a:gd name="T8" fmla="*/ 13 w 15"/>
                <a:gd name="T9" fmla="*/ 2 h 2"/>
                <a:gd name="T10" fmla="*/ 15 w 15"/>
                <a:gd name="T11" fmla="*/ 2 h 2"/>
                <a:gd name="T12" fmla="*/ 15 w 15"/>
                <a:gd name="T13" fmla="*/ 2 h 2"/>
                <a:gd name="T14" fmla="*/ 15 w 15"/>
                <a:gd name="T15" fmla="*/ 0 h 2"/>
                <a:gd name="T16" fmla="*/ 13 w 15"/>
                <a:gd name="T17" fmla="*/ 0 h 2"/>
                <a:gd name="T18" fmla="*/ 15 w 1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
                  <a:moveTo>
                    <a:pt x="15" y="2"/>
                  </a:moveTo>
                  <a:lnTo>
                    <a:pt x="13" y="0"/>
                  </a:lnTo>
                  <a:lnTo>
                    <a:pt x="0" y="0"/>
                  </a:lnTo>
                  <a:lnTo>
                    <a:pt x="0" y="2"/>
                  </a:lnTo>
                  <a:lnTo>
                    <a:pt x="13" y="2"/>
                  </a:lnTo>
                  <a:lnTo>
                    <a:pt x="15" y="2"/>
                  </a:lnTo>
                  <a:lnTo>
                    <a:pt x="15" y="0"/>
                  </a:lnTo>
                  <a:lnTo>
                    <a:pt x="13"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499" name="Freeform 1311"/>
            <p:cNvSpPr>
              <a:spLocks/>
            </p:cNvSpPr>
            <p:nvPr/>
          </p:nvSpPr>
          <p:spPr bwMode="auto">
            <a:xfrm>
              <a:off x="2294" y="2480"/>
              <a:ext cx="4" cy="5"/>
            </a:xfrm>
            <a:custGeom>
              <a:avLst/>
              <a:gdLst>
                <a:gd name="T0" fmla="*/ 2 w 4"/>
                <a:gd name="T1" fmla="*/ 5 h 5"/>
                <a:gd name="T2" fmla="*/ 4 w 4"/>
                <a:gd name="T3" fmla="*/ 2 h 5"/>
                <a:gd name="T4" fmla="*/ 4 w 4"/>
                <a:gd name="T5" fmla="*/ 0 h 5"/>
                <a:gd name="T6" fmla="*/ 0 w 4"/>
                <a:gd name="T7" fmla="*/ 0 h 5"/>
                <a:gd name="T8" fmla="*/ 0 w 4"/>
                <a:gd name="T9" fmla="*/ 2 h 5"/>
                <a:gd name="T10" fmla="*/ 2 w 4"/>
                <a:gd name="T11" fmla="*/ 5 h 5"/>
                <a:gd name="T12" fmla="*/ 2 w 4"/>
                <a:gd name="T13" fmla="*/ 5 h 5"/>
                <a:gd name="T14" fmla="*/ 4 w 4"/>
                <a:gd name="T15" fmla="*/ 5 h 5"/>
                <a:gd name="T16" fmla="*/ 4 w 4"/>
                <a:gd name="T17" fmla="*/ 2 h 5"/>
                <a:gd name="T18" fmla="*/ 2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2" y="5"/>
                  </a:moveTo>
                  <a:lnTo>
                    <a:pt x="4" y="2"/>
                  </a:lnTo>
                  <a:lnTo>
                    <a:pt x="4" y="0"/>
                  </a:lnTo>
                  <a:lnTo>
                    <a:pt x="0" y="0"/>
                  </a:lnTo>
                  <a:lnTo>
                    <a:pt x="0" y="2"/>
                  </a:lnTo>
                  <a:lnTo>
                    <a:pt x="2" y="5"/>
                  </a:lnTo>
                  <a:lnTo>
                    <a:pt x="4" y="5"/>
                  </a:lnTo>
                  <a:lnTo>
                    <a:pt x="4" y="2"/>
                  </a:lnTo>
                  <a:lnTo>
                    <a:pt x="2" y="5"/>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0" name="Freeform 1312"/>
            <p:cNvSpPr>
              <a:spLocks/>
            </p:cNvSpPr>
            <p:nvPr/>
          </p:nvSpPr>
          <p:spPr bwMode="auto">
            <a:xfrm>
              <a:off x="2280" y="2480"/>
              <a:ext cx="16" cy="5"/>
            </a:xfrm>
            <a:custGeom>
              <a:avLst/>
              <a:gdLst>
                <a:gd name="T0" fmla="*/ 0 w 16"/>
                <a:gd name="T1" fmla="*/ 2 h 5"/>
                <a:gd name="T2" fmla="*/ 3 w 16"/>
                <a:gd name="T3" fmla="*/ 5 h 5"/>
                <a:gd name="T4" fmla="*/ 16 w 16"/>
                <a:gd name="T5" fmla="*/ 5 h 5"/>
                <a:gd name="T6" fmla="*/ 16 w 16"/>
                <a:gd name="T7" fmla="*/ 0 h 5"/>
                <a:gd name="T8" fmla="*/ 3 w 16"/>
                <a:gd name="T9" fmla="*/ 0 h 5"/>
                <a:gd name="T10" fmla="*/ 0 w 16"/>
                <a:gd name="T11" fmla="*/ 2 h 5"/>
                <a:gd name="T12" fmla="*/ 0 w 16"/>
                <a:gd name="T13" fmla="*/ 2 h 5"/>
                <a:gd name="T14" fmla="*/ 0 w 16"/>
                <a:gd name="T15" fmla="*/ 5 h 5"/>
                <a:gd name="T16" fmla="*/ 3 w 16"/>
                <a:gd name="T17" fmla="*/ 5 h 5"/>
                <a:gd name="T18" fmla="*/ 0 w 16"/>
                <a:gd name="T19" fmla="*/ 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5">
                  <a:moveTo>
                    <a:pt x="0" y="2"/>
                  </a:moveTo>
                  <a:lnTo>
                    <a:pt x="3" y="5"/>
                  </a:lnTo>
                  <a:lnTo>
                    <a:pt x="16" y="5"/>
                  </a:lnTo>
                  <a:lnTo>
                    <a:pt x="16" y="0"/>
                  </a:lnTo>
                  <a:lnTo>
                    <a:pt x="3" y="0"/>
                  </a:lnTo>
                  <a:lnTo>
                    <a:pt x="0" y="2"/>
                  </a:lnTo>
                  <a:lnTo>
                    <a:pt x="0" y="5"/>
                  </a:lnTo>
                  <a:lnTo>
                    <a:pt x="3" y="5"/>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1" name="Freeform 1313"/>
            <p:cNvSpPr>
              <a:spLocks/>
            </p:cNvSpPr>
            <p:nvPr/>
          </p:nvSpPr>
          <p:spPr bwMode="auto">
            <a:xfrm>
              <a:off x="2280" y="2478"/>
              <a:ext cx="5" cy="4"/>
            </a:xfrm>
            <a:custGeom>
              <a:avLst/>
              <a:gdLst>
                <a:gd name="T0" fmla="*/ 3 w 5"/>
                <a:gd name="T1" fmla="*/ 0 h 4"/>
                <a:gd name="T2" fmla="*/ 0 w 5"/>
                <a:gd name="T3" fmla="*/ 2 h 4"/>
                <a:gd name="T4" fmla="*/ 0 w 5"/>
                <a:gd name="T5" fmla="*/ 4 h 4"/>
                <a:gd name="T6" fmla="*/ 5 w 5"/>
                <a:gd name="T7" fmla="*/ 4 h 4"/>
                <a:gd name="T8" fmla="*/ 5 w 5"/>
                <a:gd name="T9" fmla="*/ 2 h 4"/>
                <a:gd name="T10" fmla="*/ 3 w 5"/>
                <a:gd name="T11" fmla="*/ 0 h 4"/>
                <a:gd name="T12" fmla="*/ 3 w 5"/>
                <a:gd name="T13" fmla="*/ 0 h 4"/>
                <a:gd name="T14" fmla="*/ 0 w 5"/>
                <a:gd name="T15" fmla="*/ 0 h 4"/>
                <a:gd name="T16" fmla="*/ 0 w 5"/>
                <a:gd name="T17" fmla="*/ 2 h 4"/>
                <a:gd name="T18" fmla="*/ 3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3" y="0"/>
                  </a:moveTo>
                  <a:lnTo>
                    <a:pt x="0" y="2"/>
                  </a:lnTo>
                  <a:lnTo>
                    <a:pt x="0" y="4"/>
                  </a:lnTo>
                  <a:lnTo>
                    <a:pt x="5" y="4"/>
                  </a:lnTo>
                  <a:lnTo>
                    <a:pt x="5" y="2"/>
                  </a:lnTo>
                  <a:lnTo>
                    <a:pt x="3" y="0"/>
                  </a:lnTo>
                  <a:lnTo>
                    <a:pt x="0" y="0"/>
                  </a:lnTo>
                  <a:lnTo>
                    <a:pt x="0" y="2"/>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2" name="Freeform 1314"/>
            <p:cNvSpPr>
              <a:spLocks/>
            </p:cNvSpPr>
            <p:nvPr/>
          </p:nvSpPr>
          <p:spPr bwMode="auto">
            <a:xfrm>
              <a:off x="2283" y="2363"/>
              <a:ext cx="15" cy="4"/>
            </a:xfrm>
            <a:custGeom>
              <a:avLst/>
              <a:gdLst>
                <a:gd name="T0" fmla="*/ 15 w 15"/>
                <a:gd name="T1" fmla="*/ 2 h 4"/>
                <a:gd name="T2" fmla="*/ 13 w 15"/>
                <a:gd name="T3" fmla="*/ 0 h 4"/>
                <a:gd name="T4" fmla="*/ 0 w 15"/>
                <a:gd name="T5" fmla="*/ 0 h 4"/>
                <a:gd name="T6" fmla="*/ 0 w 15"/>
                <a:gd name="T7" fmla="*/ 4 h 4"/>
                <a:gd name="T8" fmla="*/ 13 w 15"/>
                <a:gd name="T9" fmla="*/ 4 h 4"/>
                <a:gd name="T10" fmla="*/ 15 w 15"/>
                <a:gd name="T11" fmla="*/ 2 h 4"/>
                <a:gd name="T12" fmla="*/ 15 w 15"/>
                <a:gd name="T13" fmla="*/ 2 h 4"/>
                <a:gd name="T14" fmla="*/ 15 w 15"/>
                <a:gd name="T15" fmla="*/ 0 h 4"/>
                <a:gd name="T16" fmla="*/ 13 w 15"/>
                <a:gd name="T17" fmla="*/ 0 h 4"/>
                <a:gd name="T18" fmla="*/ 15 w 1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5" y="2"/>
                  </a:moveTo>
                  <a:lnTo>
                    <a:pt x="13" y="0"/>
                  </a:lnTo>
                  <a:lnTo>
                    <a:pt x="0" y="0"/>
                  </a:lnTo>
                  <a:lnTo>
                    <a:pt x="0" y="4"/>
                  </a:lnTo>
                  <a:lnTo>
                    <a:pt x="13" y="4"/>
                  </a:lnTo>
                  <a:lnTo>
                    <a:pt x="15" y="2"/>
                  </a:lnTo>
                  <a:lnTo>
                    <a:pt x="15" y="0"/>
                  </a:lnTo>
                  <a:lnTo>
                    <a:pt x="13"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3" name="Freeform 1315"/>
            <p:cNvSpPr>
              <a:spLocks/>
            </p:cNvSpPr>
            <p:nvPr/>
          </p:nvSpPr>
          <p:spPr bwMode="auto">
            <a:xfrm>
              <a:off x="2294" y="2365"/>
              <a:ext cx="4" cy="4"/>
            </a:xfrm>
            <a:custGeom>
              <a:avLst/>
              <a:gdLst>
                <a:gd name="T0" fmla="*/ 2 w 4"/>
                <a:gd name="T1" fmla="*/ 4 h 4"/>
                <a:gd name="T2" fmla="*/ 4 w 4"/>
                <a:gd name="T3" fmla="*/ 2 h 4"/>
                <a:gd name="T4" fmla="*/ 4 w 4"/>
                <a:gd name="T5" fmla="*/ 0 h 4"/>
                <a:gd name="T6" fmla="*/ 0 w 4"/>
                <a:gd name="T7" fmla="*/ 0 h 4"/>
                <a:gd name="T8" fmla="*/ 0 w 4"/>
                <a:gd name="T9" fmla="*/ 2 h 4"/>
                <a:gd name="T10" fmla="*/ 2 w 4"/>
                <a:gd name="T11" fmla="*/ 4 h 4"/>
                <a:gd name="T12" fmla="*/ 2 w 4"/>
                <a:gd name="T13" fmla="*/ 4 h 4"/>
                <a:gd name="T14" fmla="*/ 4 w 4"/>
                <a:gd name="T15" fmla="*/ 4 h 4"/>
                <a:gd name="T16" fmla="*/ 4 w 4"/>
                <a:gd name="T17" fmla="*/ 2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4"/>
                  </a:moveTo>
                  <a:lnTo>
                    <a:pt x="4" y="2"/>
                  </a:lnTo>
                  <a:lnTo>
                    <a:pt x="4" y="0"/>
                  </a:lnTo>
                  <a:lnTo>
                    <a:pt x="0" y="0"/>
                  </a:lnTo>
                  <a:lnTo>
                    <a:pt x="0" y="2"/>
                  </a:lnTo>
                  <a:lnTo>
                    <a:pt x="2" y="4"/>
                  </a:lnTo>
                  <a:lnTo>
                    <a:pt x="4" y="4"/>
                  </a:lnTo>
                  <a:lnTo>
                    <a:pt x="4" y="2"/>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4" name="Freeform 1316"/>
            <p:cNvSpPr>
              <a:spLocks/>
            </p:cNvSpPr>
            <p:nvPr/>
          </p:nvSpPr>
          <p:spPr bwMode="auto">
            <a:xfrm>
              <a:off x="2280" y="2367"/>
              <a:ext cx="16" cy="2"/>
            </a:xfrm>
            <a:custGeom>
              <a:avLst/>
              <a:gdLst>
                <a:gd name="T0" fmla="*/ 0 w 16"/>
                <a:gd name="T1" fmla="*/ 0 h 2"/>
                <a:gd name="T2" fmla="*/ 3 w 16"/>
                <a:gd name="T3" fmla="*/ 2 h 2"/>
                <a:gd name="T4" fmla="*/ 16 w 16"/>
                <a:gd name="T5" fmla="*/ 2 h 2"/>
                <a:gd name="T6" fmla="*/ 16 w 16"/>
                <a:gd name="T7" fmla="*/ 0 h 2"/>
                <a:gd name="T8" fmla="*/ 3 w 16"/>
                <a:gd name="T9" fmla="*/ 0 h 2"/>
                <a:gd name="T10" fmla="*/ 0 w 16"/>
                <a:gd name="T11" fmla="*/ 0 h 2"/>
                <a:gd name="T12" fmla="*/ 0 w 16"/>
                <a:gd name="T13" fmla="*/ 0 h 2"/>
                <a:gd name="T14" fmla="*/ 0 w 16"/>
                <a:gd name="T15" fmla="*/ 2 h 2"/>
                <a:gd name="T16" fmla="*/ 3 w 16"/>
                <a:gd name="T17" fmla="*/ 2 h 2"/>
                <a:gd name="T18" fmla="*/ 0 w 16"/>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2">
                  <a:moveTo>
                    <a:pt x="0" y="0"/>
                  </a:moveTo>
                  <a:lnTo>
                    <a:pt x="3" y="2"/>
                  </a:lnTo>
                  <a:lnTo>
                    <a:pt x="16" y="2"/>
                  </a:lnTo>
                  <a:lnTo>
                    <a:pt x="16" y="0"/>
                  </a:lnTo>
                  <a:lnTo>
                    <a:pt x="3" y="0"/>
                  </a:lnTo>
                  <a:lnTo>
                    <a:pt x="0" y="0"/>
                  </a:lnTo>
                  <a:lnTo>
                    <a:pt x="0" y="2"/>
                  </a:lnTo>
                  <a:lnTo>
                    <a:pt x="3" y="2"/>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5" name="Freeform 1317"/>
            <p:cNvSpPr>
              <a:spLocks/>
            </p:cNvSpPr>
            <p:nvPr/>
          </p:nvSpPr>
          <p:spPr bwMode="auto">
            <a:xfrm>
              <a:off x="2280" y="2363"/>
              <a:ext cx="5" cy="4"/>
            </a:xfrm>
            <a:custGeom>
              <a:avLst/>
              <a:gdLst>
                <a:gd name="T0" fmla="*/ 3 w 5"/>
                <a:gd name="T1" fmla="*/ 0 h 4"/>
                <a:gd name="T2" fmla="*/ 0 w 5"/>
                <a:gd name="T3" fmla="*/ 2 h 4"/>
                <a:gd name="T4" fmla="*/ 0 w 5"/>
                <a:gd name="T5" fmla="*/ 4 h 4"/>
                <a:gd name="T6" fmla="*/ 5 w 5"/>
                <a:gd name="T7" fmla="*/ 4 h 4"/>
                <a:gd name="T8" fmla="*/ 5 w 5"/>
                <a:gd name="T9" fmla="*/ 2 h 4"/>
                <a:gd name="T10" fmla="*/ 3 w 5"/>
                <a:gd name="T11" fmla="*/ 0 h 4"/>
                <a:gd name="T12" fmla="*/ 3 w 5"/>
                <a:gd name="T13" fmla="*/ 0 h 4"/>
                <a:gd name="T14" fmla="*/ 0 w 5"/>
                <a:gd name="T15" fmla="*/ 0 h 4"/>
                <a:gd name="T16" fmla="*/ 0 w 5"/>
                <a:gd name="T17" fmla="*/ 2 h 4"/>
                <a:gd name="T18" fmla="*/ 3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3" y="0"/>
                  </a:moveTo>
                  <a:lnTo>
                    <a:pt x="0" y="2"/>
                  </a:lnTo>
                  <a:lnTo>
                    <a:pt x="0" y="4"/>
                  </a:lnTo>
                  <a:lnTo>
                    <a:pt x="5" y="4"/>
                  </a:lnTo>
                  <a:lnTo>
                    <a:pt x="5" y="2"/>
                  </a:lnTo>
                  <a:lnTo>
                    <a:pt x="3" y="0"/>
                  </a:lnTo>
                  <a:lnTo>
                    <a:pt x="0" y="0"/>
                  </a:lnTo>
                  <a:lnTo>
                    <a:pt x="0" y="2"/>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6" name="Freeform 1318"/>
            <p:cNvSpPr>
              <a:spLocks/>
            </p:cNvSpPr>
            <p:nvPr/>
          </p:nvSpPr>
          <p:spPr bwMode="auto">
            <a:xfrm>
              <a:off x="2283" y="2243"/>
              <a:ext cx="15" cy="4"/>
            </a:xfrm>
            <a:custGeom>
              <a:avLst/>
              <a:gdLst>
                <a:gd name="T0" fmla="*/ 15 w 15"/>
                <a:gd name="T1" fmla="*/ 2 h 4"/>
                <a:gd name="T2" fmla="*/ 13 w 15"/>
                <a:gd name="T3" fmla="*/ 0 h 4"/>
                <a:gd name="T4" fmla="*/ 0 w 15"/>
                <a:gd name="T5" fmla="*/ 0 h 4"/>
                <a:gd name="T6" fmla="*/ 0 w 15"/>
                <a:gd name="T7" fmla="*/ 4 h 4"/>
                <a:gd name="T8" fmla="*/ 13 w 15"/>
                <a:gd name="T9" fmla="*/ 4 h 4"/>
                <a:gd name="T10" fmla="*/ 15 w 15"/>
                <a:gd name="T11" fmla="*/ 2 h 4"/>
                <a:gd name="T12" fmla="*/ 15 w 15"/>
                <a:gd name="T13" fmla="*/ 2 h 4"/>
                <a:gd name="T14" fmla="*/ 15 w 15"/>
                <a:gd name="T15" fmla="*/ 0 h 4"/>
                <a:gd name="T16" fmla="*/ 13 w 15"/>
                <a:gd name="T17" fmla="*/ 0 h 4"/>
                <a:gd name="T18" fmla="*/ 15 w 1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5" y="2"/>
                  </a:moveTo>
                  <a:lnTo>
                    <a:pt x="13" y="0"/>
                  </a:lnTo>
                  <a:lnTo>
                    <a:pt x="0" y="0"/>
                  </a:lnTo>
                  <a:lnTo>
                    <a:pt x="0" y="4"/>
                  </a:lnTo>
                  <a:lnTo>
                    <a:pt x="13" y="4"/>
                  </a:lnTo>
                  <a:lnTo>
                    <a:pt x="15" y="2"/>
                  </a:lnTo>
                  <a:lnTo>
                    <a:pt x="15" y="0"/>
                  </a:lnTo>
                  <a:lnTo>
                    <a:pt x="13"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7" name="Freeform 1319"/>
            <p:cNvSpPr>
              <a:spLocks/>
            </p:cNvSpPr>
            <p:nvPr/>
          </p:nvSpPr>
          <p:spPr bwMode="auto">
            <a:xfrm>
              <a:off x="2294" y="2245"/>
              <a:ext cx="4" cy="7"/>
            </a:xfrm>
            <a:custGeom>
              <a:avLst/>
              <a:gdLst>
                <a:gd name="T0" fmla="*/ 2 w 4"/>
                <a:gd name="T1" fmla="*/ 7 h 7"/>
                <a:gd name="T2" fmla="*/ 4 w 4"/>
                <a:gd name="T3" fmla="*/ 5 h 7"/>
                <a:gd name="T4" fmla="*/ 4 w 4"/>
                <a:gd name="T5" fmla="*/ 0 h 7"/>
                <a:gd name="T6" fmla="*/ 0 w 4"/>
                <a:gd name="T7" fmla="*/ 0 h 7"/>
                <a:gd name="T8" fmla="*/ 0 w 4"/>
                <a:gd name="T9" fmla="*/ 5 h 7"/>
                <a:gd name="T10" fmla="*/ 2 w 4"/>
                <a:gd name="T11" fmla="*/ 7 h 7"/>
                <a:gd name="T12" fmla="*/ 2 w 4"/>
                <a:gd name="T13" fmla="*/ 7 h 7"/>
                <a:gd name="T14" fmla="*/ 4 w 4"/>
                <a:gd name="T15" fmla="*/ 7 h 7"/>
                <a:gd name="T16" fmla="*/ 4 w 4"/>
                <a:gd name="T17" fmla="*/ 5 h 7"/>
                <a:gd name="T18" fmla="*/ 2 w 4"/>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7"/>
                  </a:moveTo>
                  <a:lnTo>
                    <a:pt x="4" y="5"/>
                  </a:lnTo>
                  <a:lnTo>
                    <a:pt x="4" y="0"/>
                  </a:lnTo>
                  <a:lnTo>
                    <a:pt x="0" y="0"/>
                  </a:lnTo>
                  <a:lnTo>
                    <a:pt x="0" y="5"/>
                  </a:lnTo>
                  <a:lnTo>
                    <a:pt x="2" y="7"/>
                  </a:lnTo>
                  <a:lnTo>
                    <a:pt x="4" y="7"/>
                  </a:lnTo>
                  <a:lnTo>
                    <a:pt x="4" y="5"/>
                  </a:lnTo>
                  <a:lnTo>
                    <a:pt x="2" y="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8" name="Freeform 1320"/>
            <p:cNvSpPr>
              <a:spLocks/>
            </p:cNvSpPr>
            <p:nvPr/>
          </p:nvSpPr>
          <p:spPr bwMode="auto">
            <a:xfrm>
              <a:off x="2280" y="2247"/>
              <a:ext cx="16" cy="5"/>
            </a:xfrm>
            <a:custGeom>
              <a:avLst/>
              <a:gdLst>
                <a:gd name="T0" fmla="*/ 0 w 16"/>
                <a:gd name="T1" fmla="*/ 3 h 5"/>
                <a:gd name="T2" fmla="*/ 3 w 16"/>
                <a:gd name="T3" fmla="*/ 5 h 5"/>
                <a:gd name="T4" fmla="*/ 16 w 16"/>
                <a:gd name="T5" fmla="*/ 5 h 5"/>
                <a:gd name="T6" fmla="*/ 16 w 16"/>
                <a:gd name="T7" fmla="*/ 0 h 5"/>
                <a:gd name="T8" fmla="*/ 3 w 16"/>
                <a:gd name="T9" fmla="*/ 0 h 5"/>
                <a:gd name="T10" fmla="*/ 0 w 16"/>
                <a:gd name="T11" fmla="*/ 3 h 5"/>
                <a:gd name="T12" fmla="*/ 0 w 16"/>
                <a:gd name="T13" fmla="*/ 3 h 5"/>
                <a:gd name="T14" fmla="*/ 0 w 16"/>
                <a:gd name="T15" fmla="*/ 5 h 5"/>
                <a:gd name="T16" fmla="*/ 3 w 16"/>
                <a:gd name="T17" fmla="*/ 5 h 5"/>
                <a:gd name="T18" fmla="*/ 0 w 16"/>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5">
                  <a:moveTo>
                    <a:pt x="0" y="3"/>
                  </a:moveTo>
                  <a:lnTo>
                    <a:pt x="3" y="5"/>
                  </a:lnTo>
                  <a:lnTo>
                    <a:pt x="16" y="5"/>
                  </a:lnTo>
                  <a:lnTo>
                    <a:pt x="16" y="0"/>
                  </a:lnTo>
                  <a:lnTo>
                    <a:pt x="3" y="0"/>
                  </a:lnTo>
                  <a:lnTo>
                    <a:pt x="0" y="3"/>
                  </a:lnTo>
                  <a:lnTo>
                    <a:pt x="0" y="5"/>
                  </a:lnTo>
                  <a:lnTo>
                    <a:pt x="3"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09" name="Freeform 1321"/>
            <p:cNvSpPr>
              <a:spLocks/>
            </p:cNvSpPr>
            <p:nvPr/>
          </p:nvSpPr>
          <p:spPr bwMode="auto">
            <a:xfrm>
              <a:off x="2280" y="2243"/>
              <a:ext cx="5" cy="7"/>
            </a:xfrm>
            <a:custGeom>
              <a:avLst/>
              <a:gdLst>
                <a:gd name="T0" fmla="*/ 3 w 5"/>
                <a:gd name="T1" fmla="*/ 0 h 7"/>
                <a:gd name="T2" fmla="*/ 0 w 5"/>
                <a:gd name="T3" fmla="*/ 2 h 7"/>
                <a:gd name="T4" fmla="*/ 0 w 5"/>
                <a:gd name="T5" fmla="*/ 7 h 7"/>
                <a:gd name="T6" fmla="*/ 5 w 5"/>
                <a:gd name="T7" fmla="*/ 7 h 7"/>
                <a:gd name="T8" fmla="*/ 5 w 5"/>
                <a:gd name="T9" fmla="*/ 2 h 7"/>
                <a:gd name="T10" fmla="*/ 3 w 5"/>
                <a:gd name="T11" fmla="*/ 0 h 7"/>
                <a:gd name="T12" fmla="*/ 3 w 5"/>
                <a:gd name="T13" fmla="*/ 0 h 7"/>
                <a:gd name="T14" fmla="*/ 0 w 5"/>
                <a:gd name="T15" fmla="*/ 0 h 7"/>
                <a:gd name="T16" fmla="*/ 0 w 5"/>
                <a:gd name="T17" fmla="*/ 2 h 7"/>
                <a:gd name="T18" fmla="*/ 3 w 5"/>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3" y="0"/>
                  </a:moveTo>
                  <a:lnTo>
                    <a:pt x="0" y="2"/>
                  </a:lnTo>
                  <a:lnTo>
                    <a:pt x="0" y="7"/>
                  </a:lnTo>
                  <a:lnTo>
                    <a:pt x="5" y="7"/>
                  </a:lnTo>
                  <a:lnTo>
                    <a:pt x="5" y="2"/>
                  </a:lnTo>
                  <a:lnTo>
                    <a:pt x="3" y="0"/>
                  </a:lnTo>
                  <a:lnTo>
                    <a:pt x="0" y="0"/>
                  </a:lnTo>
                  <a:lnTo>
                    <a:pt x="0" y="2"/>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10" name="Freeform 1322"/>
            <p:cNvSpPr>
              <a:spLocks/>
            </p:cNvSpPr>
            <p:nvPr/>
          </p:nvSpPr>
          <p:spPr bwMode="auto">
            <a:xfrm>
              <a:off x="2283" y="2126"/>
              <a:ext cx="15" cy="2"/>
            </a:xfrm>
            <a:custGeom>
              <a:avLst/>
              <a:gdLst>
                <a:gd name="T0" fmla="*/ 15 w 15"/>
                <a:gd name="T1" fmla="*/ 2 h 2"/>
                <a:gd name="T2" fmla="*/ 13 w 15"/>
                <a:gd name="T3" fmla="*/ 0 h 2"/>
                <a:gd name="T4" fmla="*/ 0 w 15"/>
                <a:gd name="T5" fmla="*/ 0 h 2"/>
                <a:gd name="T6" fmla="*/ 0 w 15"/>
                <a:gd name="T7" fmla="*/ 2 h 2"/>
                <a:gd name="T8" fmla="*/ 13 w 15"/>
                <a:gd name="T9" fmla="*/ 2 h 2"/>
                <a:gd name="T10" fmla="*/ 15 w 15"/>
                <a:gd name="T11" fmla="*/ 2 h 2"/>
                <a:gd name="T12" fmla="*/ 15 w 15"/>
                <a:gd name="T13" fmla="*/ 2 h 2"/>
                <a:gd name="T14" fmla="*/ 15 w 15"/>
                <a:gd name="T15" fmla="*/ 0 h 2"/>
                <a:gd name="T16" fmla="*/ 13 w 15"/>
                <a:gd name="T17" fmla="*/ 0 h 2"/>
                <a:gd name="T18" fmla="*/ 15 w 1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
                  <a:moveTo>
                    <a:pt x="15" y="2"/>
                  </a:moveTo>
                  <a:lnTo>
                    <a:pt x="13" y="0"/>
                  </a:lnTo>
                  <a:lnTo>
                    <a:pt x="0" y="0"/>
                  </a:lnTo>
                  <a:lnTo>
                    <a:pt x="0" y="2"/>
                  </a:lnTo>
                  <a:lnTo>
                    <a:pt x="13" y="2"/>
                  </a:lnTo>
                  <a:lnTo>
                    <a:pt x="15" y="2"/>
                  </a:lnTo>
                  <a:lnTo>
                    <a:pt x="15" y="0"/>
                  </a:lnTo>
                  <a:lnTo>
                    <a:pt x="13"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11" name="Freeform 1323"/>
            <p:cNvSpPr>
              <a:spLocks/>
            </p:cNvSpPr>
            <p:nvPr/>
          </p:nvSpPr>
          <p:spPr bwMode="auto">
            <a:xfrm>
              <a:off x="2294" y="2128"/>
              <a:ext cx="4" cy="4"/>
            </a:xfrm>
            <a:custGeom>
              <a:avLst/>
              <a:gdLst>
                <a:gd name="T0" fmla="*/ 2 w 4"/>
                <a:gd name="T1" fmla="*/ 4 h 4"/>
                <a:gd name="T2" fmla="*/ 4 w 4"/>
                <a:gd name="T3" fmla="*/ 2 h 4"/>
                <a:gd name="T4" fmla="*/ 4 w 4"/>
                <a:gd name="T5" fmla="*/ 0 h 4"/>
                <a:gd name="T6" fmla="*/ 0 w 4"/>
                <a:gd name="T7" fmla="*/ 0 h 4"/>
                <a:gd name="T8" fmla="*/ 0 w 4"/>
                <a:gd name="T9" fmla="*/ 2 h 4"/>
                <a:gd name="T10" fmla="*/ 2 w 4"/>
                <a:gd name="T11" fmla="*/ 4 h 4"/>
                <a:gd name="T12" fmla="*/ 2 w 4"/>
                <a:gd name="T13" fmla="*/ 4 h 4"/>
                <a:gd name="T14" fmla="*/ 4 w 4"/>
                <a:gd name="T15" fmla="*/ 4 h 4"/>
                <a:gd name="T16" fmla="*/ 4 w 4"/>
                <a:gd name="T17" fmla="*/ 2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4"/>
                  </a:moveTo>
                  <a:lnTo>
                    <a:pt x="4" y="2"/>
                  </a:lnTo>
                  <a:lnTo>
                    <a:pt x="4" y="0"/>
                  </a:lnTo>
                  <a:lnTo>
                    <a:pt x="0" y="0"/>
                  </a:lnTo>
                  <a:lnTo>
                    <a:pt x="0" y="2"/>
                  </a:lnTo>
                  <a:lnTo>
                    <a:pt x="2" y="4"/>
                  </a:lnTo>
                  <a:lnTo>
                    <a:pt x="4" y="4"/>
                  </a:lnTo>
                  <a:lnTo>
                    <a:pt x="4" y="2"/>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12" name="Freeform 1324"/>
            <p:cNvSpPr>
              <a:spLocks/>
            </p:cNvSpPr>
            <p:nvPr/>
          </p:nvSpPr>
          <p:spPr bwMode="auto">
            <a:xfrm>
              <a:off x="2280" y="2128"/>
              <a:ext cx="16" cy="4"/>
            </a:xfrm>
            <a:custGeom>
              <a:avLst/>
              <a:gdLst>
                <a:gd name="T0" fmla="*/ 0 w 16"/>
                <a:gd name="T1" fmla="*/ 2 h 4"/>
                <a:gd name="T2" fmla="*/ 3 w 16"/>
                <a:gd name="T3" fmla="*/ 4 h 4"/>
                <a:gd name="T4" fmla="*/ 16 w 16"/>
                <a:gd name="T5" fmla="*/ 4 h 4"/>
                <a:gd name="T6" fmla="*/ 16 w 16"/>
                <a:gd name="T7" fmla="*/ 0 h 4"/>
                <a:gd name="T8" fmla="*/ 3 w 16"/>
                <a:gd name="T9" fmla="*/ 0 h 4"/>
                <a:gd name="T10" fmla="*/ 0 w 16"/>
                <a:gd name="T11" fmla="*/ 2 h 4"/>
                <a:gd name="T12" fmla="*/ 0 w 16"/>
                <a:gd name="T13" fmla="*/ 2 h 4"/>
                <a:gd name="T14" fmla="*/ 0 w 16"/>
                <a:gd name="T15" fmla="*/ 4 h 4"/>
                <a:gd name="T16" fmla="*/ 3 w 16"/>
                <a:gd name="T17" fmla="*/ 4 h 4"/>
                <a:gd name="T18" fmla="*/ 0 w 16"/>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4">
                  <a:moveTo>
                    <a:pt x="0" y="2"/>
                  </a:moveTo>
                  <a:lnTo>
                    <a:pt x="3" y="4"/>
                  </a:lnTo>
                  <a:lnTo>
                    <a:pt x="16" y="4"/>
                  </a:lnTo>
                  <a:lnTo>
                    <a:pt x="16" y="0"/>
                  </a:lnTo>
                  <a:lnTo>
                    <a:pt x="3" y="0"/>
                  </a:lnTo>
                  <a:lnTo>
                    <a:pt x="0" y="2"/>
                  </a:lnTo>
                  <a:lnTo>
                    <a:pt x="0" y="4"/>
                  </a:lnTo>
                  <a:lnTo>
                    <a:pt x="3"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13" name="Freeform 1325"/>
            <p:cNvSpPr>
              <a:spLocks/>
            </p:cNvSpPr>
            <p:nvPr/>
          </p:nvSpPr>
          <p:spPr bwMode="auto">
            <a:xfrm>
              <a:off x="2280" y="2126"/>
              <a:ext cx="5" cy="4"/>
            </a:xfrm>
            <a:custGeom>
              <a:avLst/>
              <a:gdLst>
                <a:gd name="T0" fmla="*/ 3 w 5"/>
                <a:gd name="T1" fmla="*/ 0 h 4"/>
                <a:gd name="T2" fmla="*/ 0 w 5"/>
                <a:gd name="T3" fmla="*/ 2 h 4"/>
                <a:gd name="T4" fmla="*/ 0 w 5"/>
                <a:gd name="T5" fmla="*/ 4 h 4"/>
                <a:gd name="T6" fmla="*/ 5 w 5"/>
                <a:gd name="T7" fmla="*/ 4 h 4"/>
                <a:gd name="T8" fmla="*/ 5 w 5"/>
                <a:gd name="T9" fmla="*/ 2 h 4"/>
                <a:gd name="T10" fmla="*/ 3 w 5"/>
                <a:gd name="T11" fmla="*/ 0 h 4"/>
                <a:gd name="T12" fmla="*/ 3 w 5"/>
                <a:gd name="T13" fmla="*/ 0 h 4"/>
                <a:gd name="T14" fmla="*/ 0 w 5"/>
                <a:gd name="T15" fmla="*/ 0 h 4"/>
                <a:gd name="T16" fmla="*/ 0 w 5"/>
                <a:gd name="T17" fmla="*/ 2 h 4"/>
                <a:gd name="T18" fmla="*/ 3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3" y="0"/>
                  </a:moveTo>
                  <a:lnTo>
                    <a:pt x="0" y="2"/>
                  </a:lnTo>
                  <a:lnTo>
                    <a:pt x="0" y="4"/>
                  </a:lnTo>
                  <a:lnTo>
                    <a:pt x="5" y="4"/>
                  </a:lnTo>
                  <a:lnTo>
                    <a:pt x="5" y="2"/>
                  </a:lnTo>
                  <a:lnTo>
                    <a:pt x="3" y="0"/>
                  </a:lnTo>
                  <a:lnTo>
                    <a:pt x="0" y="0"/>
                  </a:lnTo>
                  <a:lnTo>
                    <a:pt x="0" y="2"/>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14" name="Freeform 1326"/>
            <p:cNvSpPr>
              <a:spLocks/>
            </p:cNvSpPr>
            <p:nvPr/>
          </p:nvSpPr>
          <p:spPr bwMode="auto">
            <a:xfrm>
              <a:off x="2283" y="2006"/>
              <a:ext cx="15" cy="4"/>
            </a:xfrm>
            <a:custGeom>
              <a:avLst/>
              <a:gdLst>
                <a:gd name="T0" fmla="*/ 15 w 15"/>
                <a:gd name="T1" fmla="*/ 2 h 4"/>
                <a:gd name="T2" fmla="*/ 13 w 15"/>
                <a:gd name="T3" fmla="*/ 0 h 4"/>
                <a:gd name="T4" fmla="*/ 0 w 15"/>
                <a:gd name="T5" fmla="*/ 0 h 4"/>
                <a:gd name="T6" fmla="*/ 0 w 15"/>
                <a:gd name="T7" fmla="*/ 4 h 4"/>
                <a:gd name="T8" fmla="*/ 13 w 15"/>
                <a:gd name="T9" fmla="*/ 4 h 4"/>
                <a:gd name="T10" fmla="*/ 15 w 15"/>
                <a:gd name="T11" fmla="*/ 2 h 4"/>
                <a:gd name="T12" fmla="*/ 15 w 15"/>
                <a:gd name="T13" fmla="*/ 2 h 4"/>
                <a:gd name="T14" fmla="*/ 15 w 15"/>
                <a:gd name="T15" fmla="*/ 0 h 4"/>
                <a:gd name="T16" fmla="*/ 13 w 15"/>
                <a:gd name="T17" fmla="*/ 0 h 4"/>
                <a:gd name="T18" fmla="*/ 15 w 1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5" y="2"/>
                  </a:moveTo>
                  <a:lnTo>
                    <a:pt x="13" y="0"/>
                  </a:lnTo>
                  <a:lnTo>
                    <a:pt x="0" y="0"/>
                  </a:lnTo>
                  <a:lnTo>
                    <a:pt x="0" y="4"/>
                  </a:lnTo>
                  <a:lnTo>
                    <a:pt x="13" y="4"/>
                  </a:lnTo>
                  <a:lnTo>
                    <a:pt x="15" y="2"/>
                  </a:lnTo>
                  <a:lnTo>
                    <a:pt x="15" y="0"/>
                  </a:lnTo>
                  <a:lnTo>
                    <a:pt x="13"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15" name="Freeform 1327"/>
            <p:cNvSpPr>
              <a:spLocks/>
            </p:cNvSpPr>
            <p:nvPr/>
          </p:nvSpPr>
          <p:spPr bwMode="auto">
            <a:xfrm>
              <a:off x="2294" y="2008"/>
              <a:ext cx="4" cy="5"/>
            </a:xfrm>
            <a:custGeom>
              <a:avLst/>
              <a:gdLst>
                <a:gd name="T0" fmla="*/ 2 w 4"/>
                <a:gd name="T1" fmla="*/ 5 h 5"/>
                <a:gd name="T2" fmla="*/ 4 w 4"/>
                <a:gd name="T3" fmla="*/ 5 h 5"/>
                <a:gd name="T4" fmla="*/ 4 w 4"/>
                <a:gd name="T5" fmla="*/ 0 h 5"/>
                <a:gd name="T6" fmla="*/ 0 w 4"/>
                <a:gd name="T7" fmla="*/ 0 h 5"/>
                <a:gd name="T8" fmla="*/ 0 w 4"/>
                <a:gd name="T9" fmla="*/ 5 h 5"/>
                <a:gd name="T10" fmla="*/ 2 w 4"/>
                <a:gd name="T11" fmla="*/ 5 h 5"/>
                <a:gd name="T12" fmla="*/ 2 w 4"/>
                <a:gd name="T13" fmla="*/ 5 h 5"/>
                <a:gd name="T14" fmla="*/ 4 w 4"/>
                <a:gd name="T15" fmla="*/ 5 h 5"/>
                <a:gd name="T16" fmla="*/ 4 w 4"/>
                <a:gd name="T17" fmla="*/ 5 h 5"/>
                <a:gd name="T18" fmla="*/ 2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2" y="5"/>
                  </a:moveTo>
                  <a:lnTo>
                    <a:pt x="4" y="5"/>
                  </a:lnTo>
                  <a:lnTo>
                    <a:pt x="4" y="0"/>
                  </a:lnTo>
                  <a:lnTo>
                    <a:pt x="0" y="0"/>
                  </a:lnTo>
                  <a:lnTo>
                    <a:pt x="0" y="5"/>
                  </a:lnTo>
                  <a:lnTo>
                    <a:pt x="2" y="5"/>
                  </a:lnTo>
                  <a:lnTo>
                    <a:pt x="4" y="5"/>
                  </a:lnTo>
                  <a:lnTo>
                    <a:pt x="2" y="5"/>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16" name="Freeform 1328"/>
            <p:cNvSpPr>
              <a:spLocks/>
            </p:cNvSpPr>
            <p:nvPr/>
          </p:nvSpPr>
          <p:spPr bwMode="auto">
            <a:xfrm>
              <a:off x="2280" y="2010"/>
              <a:ext cx="16" cy="3"/>
            </a:xfrm>
            <a:custGeom>
              <a:avLst/>
              <a:gdLst>
                <a:gd name="T0" fmla="*/ 0 w 16"/>
                <a:gd name="T1" fmla="*/ 3 h 3"/>
                <a:gd name="T2" fmla="*/ 3 w 16"/>
                <a:gd name="T3" fmla="*/ 3 h 3"/>
                <a:gd name="T4" fmla="*/ 16 w 16"/>
                <a:gd name="T5" fmla="*/ 3 h 3"/>
                <a:gd name="T6" fmla="*/ 16 w 16"/>
                <a:gd name="T7" fmla="*/ 0 h 3"/>
                <a:gd name="T8" fmla="*/ 3 w 16"/>
                <a:gd name="T9" fmla="*/ 0 h 3"/>
                <a:gd name="T10" fmla="*/ 0 w 16"/>
                <a:gd name="T11" fmla="*/ 3 h 3"/>
                <a:gd name="T12" fmla="*/ 0 w 16"/>
                <a:gd name="T13" fmla="*/ 3 h 3"/>
                <a:gd name="T14" fmla="*/ 0 w 16"/>
                <a:gd name="T15" fmla="*/ 3 h 3"/>
                <a:gd name="T16" fmla="*/ 3 w 16"/>
                <a:gd name="T17" fmla="*/ 3 h 3"/>
                <a:gd name="T18" fmla="*/ 0 w 16"/>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3">
                  <a:moveTo>
                    <a:pt x="0" y="3"/>
                  </a:moveTo>
                  <a:lnTo>
                    <a:pt x="3" y="3"/>
                  </a:lnTo>
                  <a:lnTo>
                    <a:pt x="16" y="3"/>
                  </a:lnTo>
                  <a:lnTo>
                    <a:pt x="16" y="0"/>
                  </a:lnTo>
                  <a:lnTo>
                    <a:pt x="3" y="0"/>
                  </a:lnTo>
                  <a:lnTo>
                    <a:pt x="0" y="3"/>
                  </a:lnTo>
                  <a:lnTo>
                    <a:pt x="3" y="3"/>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17" name="Freeform 1329"/>
            <p:cNvSpPr>
              <a:spLocks/>
            </p:cNvSpPr>
            <p:nvPr/>
          </p:nvSpPr>
          <p:spPr bwMode="auto">
            <a:xfrm>
              <a:off x="2280" y="2006"/>
              <a:ext cx="5" cy="7"/>
            </a:xfrm>
            <a:custGeom>
              <a:avLst/>
              <a:gdLst>
                <a:gd name="T0" fmla="*/ 3 w 5"/>
                <a:gd name="T1" fmla="*/ 0 h 7"/>
                <a:gd name="T2" fmla="*/ 0 w 5"/>
                <a:gd name="T3" fmla="*/ 2 h 7"/>
                <a:gd name="T4" fmla="*/ 0 w 5"/>
                <a:gd name="T5" fmla="*/ 7 h 7"/>
                <a:gd name="T6" fmla="*/ 5 w 5"/>
                <a:gd name="T7" fmla="*/ 7 h 7"/>
                <a:gd name="T8" fmla="*/ 5 w 5"/>
                <a:gd name="T9" fmla="*/ 2 h 7"/>
                <a:gd name="T10" fmla="*/ 3 w 5"/>
                <a:gd name="T11" fmla="*/ 0 h 7"/>
                <a:gd name="T12" fmla="*/ 3 w 5"/>
                <a:gd name="T13" fmla="*/ 0 h 7"/>
                <a:gd name="T14" fmla="*/ 0 w 5"/>
                <a:gd name="T15" fmla="*/ 0 h 7"/>
                <a:gd name="T16" fmla="*/ 0 w 5"/>
                <a:gd name="T17" fmla="*/ 2 h 7"/>
                <a:gd name="T18" fmla="*/ 3 w 5"/>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3" y="0"/>
                  </a:moveTo>
                  <a:lnTo>
                    <a:pt x="0" y="2"/>
                  </a:lnTo>
                  <a:lnTo>
                    <a:pt x="0" y="7"/>
                  </a:lnTo>
                  <a:lnTo>
                    <a:pt x="5" y="7"/>
                  </a:lnTo>
                  <a:lnTo>
                    <a:pt x="5" y="2"/>
                  </a:lnTo>
                  <a:lnTo>
                    <a:pt x="3" y="0"/>
                  </a:lnTo>
                  <a:lnTo>
                    <a:pt x="0" y="0"/>
                  </a:lnTo>
                  <a:lnTo>
                    <a:pt x="0" y="2"/>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18" name="Rectangle 1330"/>
            <p:cNvSpPr>
              <a:spLocks noChangeArrowheads="1"/>
            </p:cNvSpPr>
            <p:nvPr/>
          </p:nvSpPr>
          <p:spPr bwMode="auto">
            <a:xfrm>
              <a:off x="2296" y="2598"/>
              <a:ext cx="776" cy="4"/>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4519" name="Freeform 1331"/>
            <p:cNvSpPr>
              <a:spLocks/>
            </p:cNvSpPr>
            <p:nvPr/>
          </p:nvSpPr>
          <p:spPr bwMode="auto">
            <a:xfrm>
              <a:off x="2296" y="2595"/>
              <a:ext cx="776" cy="5"/>
            </a:xfrm>
            <a:custGeom>
              <a:avLst/>
              <a:gdLst>
                <a:gd name="T0" fmla="*/ 776 w 776"/>
                <a:gd name="T1" fmla="*/ 3 h 5"/>
                <a:gd name="T2" fmla="*/ 776 w 776"/>
                <a:gd name="T3" fmla="*/ 0 h 5"/>
                <a:gd name="T4" fmla="*/ 0 w 776"/>
                <a:gd name="T5" fmla="*/ 0 h 5"/>
                <a:gd name="T6" fmla="*/ 0 w 776"/>
                <a:gd name="T7" fmla="*/ 5 h 5"/>
                <a:gd name="T8" fmla="*/ 776 w 776"/>
                <a:gd name="T9" fmla="*/ 5 h 5"/>
                <a:gd name="T10" fmla="*/ 776 w 776"/>
                <a:gd name="T11" fmla="*/ 3 h 5"/>
                <a:gd name="T12" fmla="*/ 776 w 776"/>
                <a:gd name="T13" fmla="*/ 3 h 5"/>
                <a:gd name="T14" fmla="*/ 776 w 776"/>
                <a:gd name="T15" fmla="*/ 0 h 5"/>
                <a:gd name="T16" fmla="*/ 776 w 776"/>
                <a:gd name="T17" fmla="*/ 0 h 5"/>
                <a:gd name="T18" fmla="*/ 776 w 776"/>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6" h="5">
                  <a:moveTo>
                    <a:pt x="776" y="3"/>
                  </a:moveTo>
                  <a:lnTo>
                    <a:pt x="776" y="0"/>
                  </a:lnTo>
                  <a:lnTo>
                    <a:pt x="0" y="0"/>
                  </a:lnTo>
                  <a:lnTo>
                    <a:pt x="0" y="5"/>
                  </a:lnTo>
                  <a:lnTo>
                    <a:pt x="776" y="5"/>
                  </a:lnTo>
                  <a:lnTo>
                    <a:pt x="776" y="3"/>
                  </a:lnTo>
                  <a:lnTo>
                    <a:pt x="776" y="0"/>
                  </a:lnTo>
                  <a:lnTo>
                    <a:pt x="776"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0" name="Freeform 1332"/>
            <p:cNvSpPr>
              <a:spLocks/>
            </p:cNvSpPr>
            <p:nvPr/>
          </p:nvSpPr>
          <p:spPr bwMode="auto">
            <a:xfrm>
              <a:off x="3069" y="2598"/>
              <a:ext cx="3" cy="6"/>
            </a:xfrm>
            <a:custGeom>
              <a:avLst/>
              <a:gdLst>
                <a:gd name="T0" fmla="*/ 3 w 3"/>
                <a:gd name="T1" fmla="*/ 6 h 6"/>
                <a:gd name="T2" fmla="*/ 3 w 3"/>
                <a:gd name="T3" fmla="*/ 4 h 6"/>
                <a:gd name="T4" fmla="*/ 3 w 3"/>
                <a:gd name="T5" fmla="*/ 0 h 6"/>
                <a:gd name="T6" fmla="*/ 0 w 3"/>
                <a:gd name="T7" fmla="*/ 0 h 6"/>
                <a:gd name="T8" fmla="*/ 0 w 3"/>
                <a:gd name="T9" fmla="*/ 4 h 6"/>
                <a:gd name="T10" fmla="*/ 3 w 3"/>
                <a:gd name="T11" fmla="*/ 6 h 6"/>
                <a:gd name="T12" fmla="*/ 3 w 3"/>
                <a:gd name="T13" fmla="*/ 6 h 6"/>
                <a:gd name="T14" fmla="*/ 3 w 3"/>
                <a:gd name="T15" fmla="*/ 6 h 6"/>
                <a:gd name="T16" fmla="*/ 3 w 3"/>
                <a:gd name="T17" fmla="*/ 4 h 6"/>
                <a:gd name="T18" fmla="*/ 3 w 3"/>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6">
                  <a:moveTo>
                    <a:pt x="3" y="6"/>
                  </a:moveTo>
                  <a:lnTo>
                    <a:pt x="3" y="4"/>
                  </a:lnTo>
                  <a:lnTo>
                    <a:pt x="3" y="0"/>
                  </a:lnTo>
                  <a:lnTo>
                    <a:pt x="0" y="0"/>
                  </a:lnTo>
                  <a:lnTo>
                    <a:pt x="0" y="4"/>
                  </a:lnTo>
                  <a:lnTo>
                    <a:pt x="3" y="6"/>
                  </a:lnTo>
                  <a:lnTo>
                    <a:pt x="3" y="4"/>
                  </a:lnTo>
                  <a:lnTo>
                    <a:pt x="3" y="6"/>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1" name="Freeform 1333"/>
            <p:cNvSpPr>
              <a:spLocks/>
            </p:cNvSpPr>
            <p:nvPr/>
          </p:nvSpPr>
          <p:spPr bwMode="auto">
            <a:xfrm>
              <a:off x="2294" y="2600"/>
              <a:ext cx="778" cy="4"/>
            </a:xfrm>
            <a:custGeom>
              <a:avLst/>
              <a:gdLst>
                <a:gd name="T0" fmla="*/ 0 w 778"/>
                <a:gd name="T1" fmla="*/ 2 h 4"/>
                <a:gd name="T2" fmla="*/ 2 w 778"/>
                <a:gd name="T3" fmla="*/ 4 h 4"/>
                <a:gd name="T4" fmla="*/ 778 w 778"/>
                <a:gd name="T5" fmla="*/ 4 h 4"/>
                <a:gd name="T6" fmla="*/ 778 w 778"/>
                <a:gd name="T7" fmla="*/ 0 h 4"/>
                <a:gd name="T8" fmla="*/ 2 w 778"/>
                <a:gd name="T9" fmla="*/ 0 h 4"/>
                <a:gd name="T10" fmla="*/ 0 w 778"/>
                <a:gd name="T11" fmla="*/ 2 h 4"/>
                <a:gd name="T12" fmla="*/ 0 w 778"/>
                <a:gd name="T13" fmla="*/ 2 h 4"/>
                <a:gd name="T14" fmla="*/ 0 w 778"/>
                <a:gd name="T15" fmla="*/ 4 h 4"/>
                <a:gd name="T16" fmla="*/ 2 w 778"/>
                <a:gd name="T17" fmla="*/ 4 h 4"/>
                <a:gd name="T18" fmla="*/ 0 w 778"/>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78" h="4">
                  <a:moveTo>
                    <a:pt x="0" y="2"/>
                  </a:moveTo>
                  <a:lnTo>
                    <a:pt x="2" y="4"/>
                  </a:lnTo>
                  <a:lnTo>
                    <a:pt x="778" y="4"/>
                  </a:lnTo>
                  <a:lnTo>
                    <a:pt x="778"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2" name="Freeform 1334"/>
            <p:cNvSpPr>
              <a:spLocks/>
            </p:cNvSpPr>
            <p:nvPr/>
          </p:nvSpPr>
          <p:spPr bwMode="auto">
            <a:xfrm>
              <a:off x="2294" y="2595"/>
              <a:ext cx="4" cy="7"/>
            </a:xfrm>
            <a:custGeom>
              <a:avLst/>
              <a:gdLst>
                <a:gd name="T0" fmla="*/ 2 w 4"/>
                <a:gd name="T1" fmla="*/ 0 h 7"/>
                <a:gd name="T2" fmla="*/ 0 w 4"/>
                <a:gd name="T3" fmla="*/ 3 h 7"/>
                <a:gd name="T4" fmla="*/ 0 w 4"/>
                <a:gd name="T5" fmla="*/ 7 h 7"/>
                <a:gd name="T6" fmla="*/ 4 w 4"/>
                <a:gd name="T7" fmla="*/ 7 h 7"/>
                <a:gd name="T8" fmla="*/ 4 w 4"/>
                <a:gd name="T9" fmla="*/ 3 h 7"/>
                <a:gd name="T10" fmla="*/ 2 w 4"/>
                <a:gd name="T11" fmla="*/ 0 h 7"/>
                <a:gd name="T12" fmla="*/ 2 w 4"/>
                <a:gd name="T13" fmla="*/ 0 h 7"/>
                <a:gd name="T14" fmla="*/ 0 w 4"/>
                <a:gd name="T15" fmla="*/ 0 h 7"/>
                <a:gd name="T16" fmla="*/ 0 w 4"/>
                <a:gd name="T17" fmla="*/ 3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3"/>
                  </a:lnTo>
                  <a:lnTo>
                    <a:pt x="0" y="7"/>
                  </a:lnTo>
                  <a:lnTo>
                    <a:pt x="4" y="7"/>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3" name="Freeform 1335"/>
            <p:cNvSpPr>
              <a:spLocks noEditPoints="1"/>
            </p:cNvSpPr>
            <p:nvPr/>
          </p:nvSpPr>
          <p:spPr bwMode="auto">
            <a:xfrm>
              <a:off x="2296" y="2598"/>
              <a:ext cx="778" cy="15"/>
            </a:xfrm>
            <a:custGeom>
              <a:avLst/>
              <a:gdLst>
                <a:gd name="T0" fmla="*/ 4 w 778"/>
                <a:gd name="T1" fmla="*/ 0 h 15"/>
                <a:gd name="T2" fmla="*/ 4 w 778"/>
                <a:gd name="T3" fmla="*/ 15 h 15"/>
                <a:gd name="T4" fmla="*/ 0 w 778"/>
                <a:gd name="T5" fmla="*/ 15 h 15"/>
                <a:gd name="T6" fmla="*/ 0 w 778"/>
                <a:gd name="T7" fmla="*/ 0 h 15"/>
                <a:gd name="T8" fmla="*/ 4 w 778"/>
                <a:gd name="T9" fmla="*/ 0 h 15"/>
                <a:gd name="T10" fmla="*/ 160 w 778"/>
                <a:gd name="T11" fmla="*/ 0 h 15"/>
                <a:gd name="T12" fmla="*/ 160 w 778"/>
                <a:gd name="T13" fmla="*/ 15 h 15"/>
                <a:gd name="T14" fmla="*/ 155 w 778"/>
                <a:gd name="T15" fmla="*/ 15 h 15"/>
                <a:gd name="T16" fmla="*/ 155 w 778"/>
                <a:gd name="T17" fmla="*/ 0 h 15"/>
                <a:gd name="T18" fmla="*/ 160 w 778"/>
                <a:gd name="T19" fmla="*/ 0 h 15"/>
                <a:gd name="T20" fmla="*/ 315 w 778"/>
                <a:gd name="T21" fmla="*/ 0 h 15"/>
                <a:gd name="T22" fmla="*/ 315 w 778"/>
                <a:gd name="T23" fmla="*/ 15 h 15"/>
                <a:gd name="T24" fmla="*/ 310 w 778"/>
                <a:gd name="T25" fmla="*/ 15 h 15"/>
                <a:gd name="T26" fmla="*/ 310 w 778"/>
                <a:gd name="T27" fmla="*/ 0 h 15"/>
                <a:gd name="T28" fmla="*/ 315 w 778"/>
                <a:gd name="T29" fmla="*/ 0 h 15"/>
                <a:gd name="T30" fmla="*/ 468 w 778"/>
                <a:gd name="T31" fmla="*/ 0 h 15"/>
                <a:gd name="T32" fmla="*/ 468 w 778"/>
                <a:gd name="T33" fmla="*/ 15 h 15"/>
                <a:gd name="T34" fmla="*/ 465 w 778"/>
                <a:gd name="T35" fmla="*/ 15 h 15"/>
                <a:gd name="T36" fmla="*/ 465 w 778"/>
                <a:gd name="T37" fmla="*/ 0 h 15"/>
                <a:gd name="T38" fmla="*/ 468 w 778"/>
                <a:gd name="T39" fmla="*/ 0 h 15"/>
                <a:gd name="T40" fmla="*/ 623 w 778"/>
                <a:gd name="T41" fmla="*/ 0 h 15"/>
                <a:gd name="T42" fmla="*/ 623 w 778"/>
                <a:gd name="T43" fmla="*/ 15 h 15"/>
                <a:gd name="T44" fmla="*/ 621 w 778"/>
                <a:gd name="T45" fmla="*/ 15 h 15"/>
                <a:gd name="T46" fmla="*/ 621 w 778"/>
                <a:gd name="T47" fmla="*/ 0 h 15"/>
                <a:gd name="T48" fmla="*/ 623 w 778"/>
                <a:gd name="T49" fmla="*/ 0 h 15"/>
                <a:gd name="T50" fmla="*/ 778 w 778"/>
                <a:gd name="T51" fmla="*/ 0 h 15"/>
                <a:gd name="T52" fmla="*/ 778 w 778"/>
                <a:gd name="T53" fmla="*/ 15 h 15"/>
                <a:gd name="T54" fmla="*/ 776 w 778"/>
                <a:gd name="T55" fmla="*/ 15 h 15"/>
                <a:gd name="T56" fmla="*/ 776 w 778"/>
                <a:gd name="T57" fmla="*/ 0 h 15"/>
                <a:gd name="T58" fmla="*/ 778 w 778"/>
                <a:gd name="T59" fmla="*/ 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78" h="15">
                  <a:moveTo>
                    <a:pt x="4" y="0"/>
                  </a:moveTo>
                  <a:lnTo>
                    <a:pt x="4" y="15"/>
                  </a:lnTo>
                  <a:lnTo>
                    <a:pt x="0" y="15"/>
                  </a:lnTo>
                  <a:lnTo>
                    <a:pt x="0" y="0"/>
                  </a:lnTo>
                  <a:lnTo>
                    <a:pt x="4" y="0"/>
                  </a:lnTo>
                  <a:close/>
                  <a:moveTo>
                    <a:pt x="160" y="0"/>
                  </a:moveTo>
                  <a:lnTo>
                    <a:pt x="160" y="15"/>
                  </a:lnTo>
                  <a:lnTo>
                    <a:pt x="155" y="15"/>
                  </a:lnTo>
                  <a:lnTo>
                    <a:pt x="155" y="0"/>
                  </a:lnTo>
                  <a:lnTo>
                    <a:pt x="160" y="0"/>
                  </a:lnTo>
                  <a:close/>
                  <a:moveTo>
                    <a:pt x="315" y="0"/>
                  </a:moveTo>
                  <a:lnTo>
                    <a:pt x="315" y="15"/>
                  </a:lnTo>
                  <a:lnTo>
                    <a:pt x="310" y="15"/>
                  </a:lnTo>
                  <a:lnTo>
                    <a:pt x="310" y="0"/>
                  </a:lnTo>
                  <a:lnTo>
                    <a:pt x="315" y="0"/>
                  </a:lnTo>
                  <a:close/>
                  <a:moveTo>
                    <a:pt x="468" y="0"/>
                  </a:moveTo>
                  <a:lnTo>
                    <a:pt x="468" y="15"/>
                  </a:lnTo>
                  <a:lnTo>
                    <a:pt x="465" y="15"/>
                  </a:lnTo>
                  <a:lnTo>
                    <a:pt x="465" y="0"/>
                  </a:lnTo>
                  <a:lnTo>
                    <a:pt x="468" y="0"/>
                  </a:lnTo>
                  <a:close/>
                  <a:moveTo>
                    <a:pt x="623" y="0"/>
                  </a:moveTo>
                  <a:lnTo>
                    <a:pt x="623" y="15"/>
                  </a:lnTo>
                  <a:lnTo>
                    <a:pt x="621" y="15"/>
                  </a:lnTo>
                  <a:lnTo>
                    <a:pt x="621" y="0"/>
                  </a:lnTo>
                  <a:lnTo>
                    <a:pt x="623" y="0"/>
                  </a:lnTo>
                  <a:close/>
                  <a:moveTo>
                    <a:pt x="778" y="0"/>
                  </a:moveTo>
                  <a:lnTo>
                    <a:pt x="778" y="15"/>
                  </a:lnTo>
                  <a:lnTo>
                    <a:pt x="776" y="15"/>
                  </a:lnTo>
                  <a:lnTo>
                    <a:pt x="776" y="0"/>
                  </a:lnTo>
                  <a:lnTo>
                    <a:pt x="778"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4" name="Freeform 1336"/>
            <p:cNvSpPr>
              <a:spLocks/>
            </p:cNvSpPr>
            <p:nvPr/>
          </p:nvSpPr>
          <p:spPr bwMode="auto">
            <a:xfrm>
              <a:off x="2298" y="2598"/>
              <a:ext cx="5" cy="17"/>
            </a:xfrm>
            <a:custGeom>
              <a:avLst/>
              <a:gdLst>
                <a:gd name="T0" fmla="*/ 2 w 5"/>
                <a:gd name="T1" fmla="*/ 17 h 17"/>
                <a:gd name="T2" fmla="*/ 5 w 5"/>
                <a:gd name="T3" fmla="*/ 15 h 17"/>
                <a:gd name="T4" fmla="*/ 5 w 5"/>
                <a:gd name="T5" fmla="*/ 0 h 17"/>
                <a:gd name="T6" fmla="*/ 0 w 5"/>
                <a:gd name="T7" fmla="*/ 0 h 17"/>
                <a:gd name="T8" fmla="*/ 0 w 5"/>
                <a:gd name="T9" fmla="*/ 15 h 17"/>
                <a:gd name="T10" fmla="*/ 2 w 5"/>
                <a:gd name="T11" fmla="*/ 17 h 17"/>
                <a:gd name="T12" fmla="*/ 2 w 5"/>
                <a:gd name="T13" fmla="*/ 17 h 17"/>
                <a:gd name="T14" fmla="*/ 5 w 5"/>
                <a:gd name="T15" fmla="*/ 17 h 17"/>
                <a:gd name="T16" fmla="*/ 5 w 5"/>
                <a:gd name="T17" fmla="*/ 15 h 17"/>
                <a:gd name="T18" fmla="*/ 2 w 5"/>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7">
                  <a:moveTo>
                    <a:pt x="2" y="17"/>
                  </a:moveTo>
                  <a:lnTo>
                    <a:pt x="5" y="15"/>
                  </a:lnTo>
                  <a:lnTo>
                    <a:pt x="5" y="0"/>
                  </a:lnTo>
                  <a:lnTo>
                    <a:pt x="0" y="0"/>
                  </a:lnTo>
                  <a:lnTo>
                    <a:pt x="0" y="15"/>
                  </a:lnTo>
                  <a:lnTo>
                    <a:pt x="2" y="17"/>
                  </a:lnTo>
                  <a:lnTo>
                    <a:pt x="5" y="17"/>
                  </a:lnTo>
                  <a:lnTo>
                    <a:pt x="5" y="15"/>
                  </a:lnTo>
                  <a:lnTo>
                    <a:pt x="2"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5" name="Freeform 1337"/>
            <p:cNvSpPr>
              <a:spLocks/>
            </p:cNvSpPr>
            <p:nvPr/>
          </p:nvSpPr>
          <p:spPr bwMode="auto">
            <a:xfrm>
              <a:off x="2294" y="2611"/>
              <a:ext cx="6" cy="4"/>
            </a:xfrm>
            <a:custGeom>
              <a:avLst/>
              <a:gdLst>
                <a:gd name="T0" fmla="*/ 0 w 6"/>
                <a:gd name="T1" fmla="*/ 2 h 4"/>
                <a:gd name="T2" fmla="*/ 2 w 6"/>
                <a:gd name="T3" fmla="*/ 4 h 4"/>
                <a:gd name="T4" fmla="*/ 6 w 6"/>
                <a:gd name="T5" fmla="*/ 4 h 4"/>
                <a:gd name="T6" fmla="*/ 6 w 6"/>
                <a:gd name="T7" fmla="*/ 0 h 4"/>
                <a:gd name="T8" fmla="*/ 2 w 6"/>
                <a:gd name="T9" fmla="*/ 0 h 4"/>
                <a:gd name="T10" fmla="*/ 0 w 6"/>
                <a:gd name="T11" fmla="*/ 2 h 4"/>
                <a:gd name="T12" fmla="*/ 0 w 6"/>
                <a:gd name="T13" fmla="*/ 2 h 4"/>
                <a:gd name="T14" fmla="*/ 0 w 6"/>
                <a:gd name="T15" fmla="*/ 4 h 4"/>
                <a:gd name="T16" fmla="*/ 2 w 6"/>
                <a:gd name="T17" fmla="*/ 4 h 4"/>
                <a:gd name="T18" fmla="*/ 0 w 6"/>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4">
                  <a:moveTo>
                    <a:pt x="0" y="2"/>
                  </a:moveTo>
                  <a:lnTo>
                    <a:pt x="2" y="4"/>
                  </a:lnTo>
                  <a:lnTo>
                    <a:pt x="6" y="4"/>
                  </a:lnTo>
                  <a:lnTo>
                    <a:pt x="6"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6" name="Freeform 1338"/>
            <p:cNvSpPr>
              <a:spLocks/>
            </p:cNvSpPr>
            <p:nvPr/>
          </p:nvSpPr>
          <p:spPr bwMode="auto">
            <a:xfrm>
              <a:off x="2294" y="2595"/>
              <a:ext cx="4" cy="18"/>
            </a:xfrm>
            <a:custGeom>
              <a:avLst/>
              <a:gdLst>
                <a:gd name="T0" fmla="*/ 2 w 4"/>
                <a:gd name="T1" fmla="*/ 0 h 18"/>
                <a:gd name="T2" fmla="*/ 0 w 4"/>
                <a:gd name="T3" fmla="*/ 3 h 18"/>
                <a:gd name="T4" fmla="*/ 0 w 4"/>
                <a:gd name="T5" fmla="*/ 18 h 18"/>
                <a:gd name="T6" fmla="*/ 4 w 4"/>
                <a:gd name="T7" fmla="*/ 18 h 18"/>
                <a:gd name="T8" fmla="*/ 4 w 4"/>
                <a:gd name="T9" fmla="*/ 3 h 18"/>
                <a:gd name="T10" fmla="*/ 2 w 4"/>
                <a:gd name="T11" fmla="*/ 0 h 18"/>
                <a:gd name="T12" fmla="*/ 2 w 4"/>
                <a:gd name="T13" fmla="*/ 0 h 18"/>
                <a:gd name="T14" fmla="*/ 0 w 4"/>
                <a:gd name="T15" fmla="*/ 0 h 18"/>
                <a:gd name="T16" fmla="*/ 0 w 4"/>
                <a:gd name="T17" fmla="*/ 3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3"/>
                  </a:lnTo>
                  <a:lnTo>
                    <a:pt x="0" y="18"/>
                  </a:lnTo>
                  <a:lnTo>
                    <a:pt x="4" y="18"/>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7" name="Freeform 1339"/>
            <p:cNvSpPr>
              <a:spLocks/>
            </p:cNvSpPr>
            <p:nvPr/>
          </p:nvSpPr>
          <p:spPr bwMode="auto">
            <a:xfrm>
              <a:off x="2296" y="2595"/>
              <a:ext cx="7" cy="5"/>
            </a:xfrm>
            <a:custGeom>
              <a:avLst/>
              <a:gdLst>
                <a:gd name="T0" fmla="*/ 7 w 7"/>
                <a:gd name="T1" fmla="*/ 3 h 5"/>
                <a:gd name="T2" fmla="*/ 4 w 7"/>
                <a:gd name="T3" fmla="*/ 0 h 5"/>
                <a:gd name="T4" fmla="*/ 0 w 7"/>
                <a:gd name="T5" fmla="*/ 0 h 5"/>
                <a:gd name="T6" fmla="*/ 0 w 7"/>
                <a:gd name="T7" fmla="*/ 5 h 5"/>
                <a:gd name="T8" fmla="*/ 4 w 7"/>
                <a:gd name="T9" fmla="*/ 5 h 5"/>
                <a:gd name="T10" fmla="*/ 7 w 7"/>
                <a:gd name="T11" fmla="*/ 3 h 5"/>
                <a:gd name="T12" fmla="*/ 7 w 7"/>
                <a:gd name="T13" fmla="*/ 3 h 5"/>
                <a:gd name="T14" fmla="*/ 7 w 7"/>
                <a:gd name="T15" fmla="*/ 0 h 5"/>
                <a:gd name="T16" fmla="*/ 4 w 7"/>
                <a:gd name="T17" fmla="*/ 0 h 5"/>
                <a:gd name="T18" fmla="*/ 7 w 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7" y="3"/>
                  </a:moveTo>
                  <a:lnTo>
                    <a:pt x="4" y="0"/>
                  </a:lnTo>
                  <a:lnTo>
                    <a:pt x="0" y="0"/>
                  </a:lnTo>
                  <a:lnTo>
                    <a:pt x="0" y="5"/>
                  </a:lnTo>
                  <a:lnTo>
                    <a:pt x="4" y="5"/>
                  </a:lnTo>
                  <a:lnTo>
                    <a:pt x="7" y="3"/>
                  </a:lnTo>
                  <a:lnTo>
                    <a:pt x="7" y="0"/>
                  </a:lnTo>
                  <a:lnTo>
                    <a:pt x="4" y="0"/>
                  </a:lnTo>
                  <a:lnTo>
                    <a:pt x="7"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8" name="Freeform 1340"/>
            <p:cNvSpPr>
              <a:spLocks/>
            </p:cNvSpPr>
            <p:nvPr/>
          </p:nvSpPr>
          <p:spPr bwMode="auto">
            <a:xfrm>
              <a:off x="2453" y="2598"/>
              <a:ext cx="5" cy="17"/>
            </a:xfrm>
            <a:custGeom>
              <a:avLst/>
              <a:gdLst>
                <a:gd name="T0" fmla="*/ 3 w 5"/>
                <a:gd name="T1" fmla="*/ 17 h 17"/>
                <a:gd name="T2" fmla="*/ 5 w 5"/>
                <a:gd name="T3" fmla="*/ 15 h 17"/>
                <a:gd name="T4" fmla="*/ 5 w 5"/>
                <a:gd name="T5" fmla="*/ 0 h 17"/>
                <a:gd name="T6" fmla="*/ 0 w 5"/>
                <a:gd name="T7" fmla="*/ 0 h 17"/>
                <a:gd name="T8" fmla="*/ 0 w 5"/>
                <a:gd name="T9" fmla="*/ 15 h 17"/>
                <a:gd name="T10" fmla="*/ 3 w 5"/>
                <a:gd name="T11" fmla="*/ 17 h 17"/>
                <a:gd name="T12" fmla="*/ 3 w 5"/>
                <a:gd name="T13" fmla="*/ 17 h 17"/>
                <a:gd name="T14" fmla="*/ 5 w 5"/>
                <a:gd name="T15" fmla="*/ 17 h 17"/>
                <a:gd name="T16" fmla="*/ 5 w 5"/>
                <a:gd name="T17" fmla="*/ 15 h 17"/>
                <a:gd name="T18" fmla="*/ 3 w 5"/>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7">
                  <a:moveTo>
                    <a:pt x="3" y="17"/>
                  </a:moveTo>
                  <a:lnTo>
                    <a:pt x="5" y="15"/>
                  </a:lnTo>
                  <a:lnTo>
                    <a:pt x="5" y="0"/>
                  </a:lnTo>
                  <a:lnTo>
                    <a:pt x="0" y="0"/>
                  </a:lnTo>
                  <a:lnTo>
                    <a:pt x="0" y="15"/>
                  </a:lnTo>
                  <a:lnTo>
                    <a:pt x="3" y="17"/>
                  </a:lnTo>
                  <a:lnTo>
                    <a:pt x="5" y="17"/>
                  </a:lnTo>
                  <a:lnTo>
                    <a:pt x="5" y="15"/>
                  </a:lnTo>
                  <a:lnTo>
                    <a:pt x="3"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29" name="Freeform 1341"/>
            <p:cNvSpPr>
              <a:spLocks/>
            </p:cNvSpPr>
            <p:nvPr/>
          </p:nvSpPr>
          <p:spPr bwMode="auto">
            <a:xfrm>
              <a:off x="2449" y="2611"/>
              <a:ext cx="7" cy="4"/>
            </a:xfrm>
            <a:custGeom>
              <a:avLst/>
              <a:gdLst>
                <a:gd name="T0" fmla="*/ 0 w 7"/>
                <a:gd name="T1" fmla="*/ 2 h 4"/>
                <a:gd name="T2" fmla="*/ 2 w 7"/>
                <a:gd name="T3" fmla="*/ 4 h 4"/>
                <a:gd name="T4" fmla="*/ 7 w 7"/>
                <a:gd name="T5" fmla="*/ 4 h 4"/>
                <a:gd name="T6" fmla="*/ 7 w 7"/>
                <a:gd name="T7" fmla="*/ 0 h 4"/>
                <a:gd name="T8" fmla="*/ 2 w 7"/>
                <a:gd name="T9" fmla="*/ 0 h 4"/>
                <a:gd name="T10" fmla="*/ 0 w 7"/>
                <a:gd name="T11" fmla="*/ 2 h 4"/>
                <a:gd name="T12" fmla="*/ 0 w 7"/>
                <a:gd name="T13" fmla="*/ 2 h 4"/>
                <a:gd name="T14" fmla="*/ 0 w 7"/>
                <a:gd name="T15" fmla="*/ 4 h 4"/>
                <a:gd name="T16" fmla="*/ 2 w 7"/>
                <a:gd name="T17" fmla="*/ 4 h 4"/>
                <a:gd name="T18" fmla="*/ 0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0" y="2"/>
                  </a:moveTo>
                  <a:lnTo>
                    <a:pt x="2" y="4"/>
                  </a:lnTo>
                  <a:lnTo>
                    <a:pt x="7" y="4"/>
                  </a:lnTo>
                  <a:lnTo>
                    <a:pt x="7"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0" name="Freeform 1342"/>
            <p:cNvSpPr>
              <a:spLocks/>
            </p:cNvSpPr>
            <p:nvPr/>
          </p:nvSpPr>
          <p:spPr bwMode="auto">
            <a:xfrm>
              <a:off x="2449" y="2595"/>
              <a:ext cx="4" cy="18"/>
            </a:xfrm>
            <a:custGeom>
              <a:avLst/>
              <a:gdLst>
                <a:gd name="T0" fmla="*/ 2 w 4"/>
                <a:gd name="T1" fmla="*/ 0 h 18"/>
                <a:gd name="T2" fmla="*/ 0 w 4"/>
                <a:gd name="T3" fmla="*/ 3 h 18"/>
                <a:gd name="T4" fmla="*/ 0 w 4"/>
                <a:gd name="T5" fmla="*/ 18 h 18"/>
                <a:gd name="T6" fmla="*/ 4 w 4"/>
                <a:gd name="T7" fmla="*/ 18 h 18"/>
                <a:gd name="T8" fmla="*/ 4 w 4"/>
                <a:gd name="T9" fmla="*/ 3 h 18"/>
                <a:gd name="T10" fmla="*/ 2 w 4"/>
                <a:gd name="T11" fmla="*/ 0 h 18"/>
                <a:gd name="T12" fmla="*/ 2 w 4"/>
                <a:gd name="T13" fmla="*/ 0 h 18"/>
                <a:gd name="T14" fmla="*/ 0 w 4"/>
                <a:gd name="T15" fmla="*/ 0 h 18"/>
                <a:gd name="T16" fmla="*/ 0 w 4"/>
                <a:gd name="T17" fmla="*/ 3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3"/>
                  </a:lnTo>
                  <a:lnTo>
                    <a:pt x="0" y="18"/>
                  </a:lnTo>
                  <a:lnTo>
                    <a:pt x="4" y="18"/>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1" name="Freeform 1343"/>
            <p:cNvSpPr>
              <a:spLocks/>
            </p:cNvSpPr>
            <p:nvPr/>
          </p:nvSpPr>
          <p:spPr bwMode="auto">
            <a:xfrm>
              <a:off x="2451" y="2595"/>
              <a:ext cx="7" cy="5"/>
            </a:xfrm>
            <a:custGeom>
              <a:avLst/>
              <a:gdLst>
                <a:gd name="T0" fmla="*/ 7 w 7"/>
                <a:gd name="T1" fmla="*/ 3 h 5"/>
                <a:gd name="T2" fmla="*/ 5 w 7"/>
                <a:gd name="T3" fmla="*/ 0 h 5"/>
                <a:gd name="T4" fmla="*/ 0 w 7"/>
                <a:gd name="T5" fmla="*/ 0 h 5"/>
                <a:gd name="T6" fmla="*/ 0 w 7"/>
                <a:gd name="T7" fmla="*/ 5 h 5"/>
                <a:gd name="T8" fmla="*/ 5 w 7"/>
                <a:gd name="T9" fmla="*/ 5 h 5"/>
                <a:gd name="T10" fmla="*/ 7 w 7"/>
                <a:gd name="T11" fmla="*/ 3 h 5"/>
                <a:gd name="T12" fmla="*/ 7 w 7"/>
                <a:gd name="T13" fmla="*/ 3 h 5"/>
                <a:gd name="T14" fmla="*/ 7 w 7"/>
                <a:gd name="T15" fmla="*/ 0 h 5"/>
                <a:gd name="T16" fmla="*/ 5 w 7"/>
                <a:gd name="T17" fmla="*/ 0 h 5"/>
                <a:gd name="T18" fmla="*/ 7 w 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7" y="3"/>
                  </a:moveTo>
                  <a:lnTo>
                    <a:pt x="5" y="0"/>
                  </a:lnTo>
                  <a:lnTo>
                    <a:pt x="0" y="0"/>
                  </a:lnTo>
                  <a:lnTo>
                    <a:pt x="0" y="5"/>
                  </a:lnTo>
                  <a:lnTo>
                    <a:pt x="5" y="5"/>
                  </a:lnTo>
                  <a:lnTo>
                    <a:pt x="7" y="3"/>
                  </a:lnTo>
                  <a:lnTo>
                    <a:pt x="7" y="0"/>
                  </a:lnTo>
                  <a:lnTo>
                    <a:pt x="5" y="0"/>
                  </a:lnTo>
                  <a:lnTo>
                    <a:pt x="7"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2" name="Freeform 1344"/>
            <p:cNvSpPr>
              <a:spLocks/>
            </p:cNvSpPr>
            <p:nvPr/>
          </p:nvSpPr>
          <p:spPr bwMode="auto">
            <a:xfrm>
              <a:off x="2608" y="2598"/>
              <a:ext cx="3" cy="17"/>
            </a:xfrm>
            <a:custGeom>
              <a:avLst/>
              <a:gdLst>
                <a:gd name="T0" fmla="*/ 3 w 3"/>
                <a:gd name="T1" fmla="*/ 17 h 17"/>
                <a:gd name="T2" fmla="*/ 3 w 3"/>
                <a:gd name="T3" fmla="*/ 15 h 17"/>
                <a:gd name="T4" fmla="*/ 3 w 3"/>
                <a:gd name="T5" fmla="*/ 0 h 17"/>
                <a:gd name="T6" fmla="*/ 0 w 3"/>
                <a:gd name="T7" fmla="*/ 0 h 17"/>
                <a:gd name="T8" fmla="*/ 0 w 3"/>
                <a:gd name="T9" fmla="*/ 15 h 17"/>
                <a:gd name="T10" fmla="*/ 3 w 3"/>
                <a:gd name="T11" fmla="*/ 17 h 17"/>
                <a:gd name="T12" fmla="*/ 3 w 3"/>
                <a:gd name="T13" fmla="*/ 17 h 17"/>
                <a:gd name="T14" fmla="*/ 3 w 3"/>
                <a:gd name="T15" fmla="*/ 17 h 17"/>
                <a:gd name="T16" fmla="*/ 3 w 3"/>
                <a:gd name="T17" fmla="*/ 15 h 17"/>
                <a:gd name="T18" fmla="*/ 3 w 3"/>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7">
                  <a:moveTo>
                    <a:pt x="3" y="17"/>
                  </a:moveTo>
                  <a:lnTo>
                    <a:pt x="3" y="15"/>
                  </a:lnTo>
                  <a:lnTo>
                    <a:pt x="3" y="0"/>
                  </a:lnTo>
                  <a:lnTo>
                    <a:pt x="0" y="0"/>
                  </a:lnTo>
                  <a:lnTo>
                    <a:pt x="0" y="15"/>
                  </a:lnTo>
                  <a:lnTo>
                    <a:pt x="3" y="17"/>
                  </a:lnTo>
                  <a:lnTo>
                    <a:pt x="3" y="15"/>
                  </a:lnTo>
                  <a:lnTo>
                    <a:pt x="3"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3" name="Freeform 1345"/>
            <p:cNvSpPr>
              <a:spLocks/>
            </p:cNvSpPr>
            <p:nvPr/>
          </p:nvSpPr>
          <p:spPr bwMode="auto">
            <a:xfrm>
              <a:off x="2604" y="2611"/>
              <a:ext cx="7" cy="4"/>
            </a:xfrm>
            <a:custGeom>
              <a:avLst/>
              <a:gdLst>
                <a:gd name="T0" fmla="*/ 0 w 7"/>
                <a:gd name="T1" fmla="*/ 2 h 4"/>
                <a:gd name="T2" fmla="*/ 2 w 7"/>
                <a:gd name="T3" fmla="*/ 4 h 4"/>
                <a:gd name="T4" fmla="*/ 7 w 7"/>
                <a:gd name="T5" fmla="*/ 4 h 4"/>
                <a:gd name="T6" fmla="*/ 7 w 7"/>
                <a:gd name="T7" fmla="*/ 0 h 4"/>
                <a:gd name="T8" fmla="*/ 2 w 7"/>
                <a:gd name="T9" fmla="*/ 0 h 4"/>
                <a:gd name="T10" fmla="*/ 0 w 7"/>
                <a:gd name="T11" fmla="*/ 2 h 4"/>
                <a:gd name="T12" fmla="*/ 0 w 7"/>
                <a:gd name="T13" fmla="*/ 2 h 4"/>
                <a:gd name="T14" fmla="*/ 0 w 7"/>
                <a:gd name="T15" fmla="*/ 4 h 4"/>
                <a:gd name="T16" fmla="*/ 2 w 7"/>
                <a:gd name="T17" fmla="*/ 4 h 4"/>
                <a:gd name="T18" fmla="*/ 0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0" y="2"/>
                  </a:moveTo>
                  <a:lnTo>
                    <a:pt x="2" y="4"/>
                  </a:lnTo>
                  <a:lnTo>
                    <a:pt x="7" y="4"/>
                  </a:lnTo>
                  <a:lnTo>
                    <a:pt x="7"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4" name="Freeform 1346"/>
            <p:cNvSpPr>
              <a:spLocks/>
            </p:cNvSpPr>
            <p:nvPr/>
          </p:nvSpPr>
          <p:spPr bwMode="auto">
            <a:xfrm>
              <a:off x="2604" y="2595"/>
              <a:ext cx="4" cy="18"/>
            </a:xfrm>
            <a:custGeom>
              <a:avLst/>
              <a:gdLst>
                <a:gd name="T0" fmla="*/ 2 w 4"/>
                <a:gd name="T1" fmla="*/ 0 h 18"/>
                <a:gd name="T2" fmla="*/ 0 w 4"/>
                <a:gd name="T3" fmla="*/ 3 h 18"/>
                <a:gd name="T4" fmla="*/ 0 w 4"/>
                <a:gd name="T5" fmla="*/ 18 h 18"/>
                <a:gd name="T6" fmla="*/ 4 w 4"/>
                <a:gd name="T7" fmla="*/ 18 h 18"/>
                <a:gd name="T8" fmla="*/ 4 w 4"/>
                <a:gd name="T9" fmla="*/ 3 h 18"/>
                <a:gd name="T10" fmla="*/ 2 w 4"/>
                <a:gd name="T11" fmla="*/ 0 h 18"/>
                <a:gd name="T12" fmla="*/ 2 w 4"/>
                <a:gd name="T13" fmla="*/ 0 h 18"/>
                <a:gd name="T14" fmla="*/ 0 w 4"/>
                <a:gd name="T15" fmla="*/ 0 h 18"/>
                <a:gd name="T16" fmla="*/ 0 w 4"/>
                <a:gd name="T17" fmla="*/ 3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3"/>
                  </a:lnTo>
                  <a:lnTo>
                    <a:pt x="0" y="18"/>
                  </a:lnTo>
                  <a:lnTo>
                    <a:pt x="4" y="18"/>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5" name="Freeform 1347"/>
            <p:cNvSpPr>
              <a:spLocks/>
            </p:cNvSpPr>
            <p:nvPr/>
          </p:nvSpPr>
          <p:spPr bwMode="auto">
            <a:xfrm>
              <a:off x="2606" y="2595"/>
              <a:ext cx="5" cy="5"/>
            </a:xfrm>
            <a:custGeom>
              <a:avLst/>
              <a:gdLst>
                <a:gd name="T0" fmla="*/ 5 w 5"/>
                <a:gd name="T1" fmla="*/ 3 h 5"/>
                <a:gd name="T2" fmla="*/ 5 w 5"/>
                <a:gd name="T3" fmla="*/ 0 h 5"/>
                <a:gd name="T4" fmla="*/ 0 w 5"/>
                <a:gd name="T5" fmla="*/ 0 h 5"/>
                <a:gd name="T6" fmla="*/ 0 w 5"/>
                <a:gd name="T7" fmla="*/ 5 h 5"/>
                <a:gd name="T8" fmla="*/ 5 w 5"/>
                <a:gd name="T9" fmla="*/ 5 h 5"/>
                <a:gd name="T10" fmla="*/ 5 w 5"/>
                <a:gd name="T11" fmla="*/ 3 h 5"/>
                <a:gd name="T12" fmla="*/ 5 w 5"/>
                <a:gd name="T13" fmla="*/ 3 h 5"/>
                <a:gd name="T14" fmla="*/ 5 w 5"/>
                <a:gd name="T15" fmla="*/ 0 h 5"/>
                <a:gd name="T16" fmla="*/ 5 w 5"/>
                <a:gd name="T17" fmla="*/ 0 h 5"/>
                <a:gd name="T18" fmla="*/ 5 w 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5" y="3"/>
                  </a:moveTo>
                  <a:lnTo>
                    <a:pt x="5" y="0"/>
                  </a:lnTo>
                  <a:lnTo>
                    <a:pt x="0" y="0"/>
                  </a:lnTo>
                  <a:lnTo>
                    <a:pt x="0" y="5"/>
                  </a:lnTo>
                  <a:lnTo>
                    <a:pt x="5" y="5"/>
                  </a:lnTo>
                  <a:lnTo>
                    <a:pt x="5" y="3"/>
                  </a:lnTo>
                  <a:lnTo>
                    <a:pt x="5" y="0"/>
                  </a:lnTo>
                  <a:lnTo>
                    <a:pt x="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6" name="Freeform 1348"/>
            <p:cNvSpPr>
              <a:spLocks/>
            </p:cNvSpPr>
            <p:nvPr/>
          </p:nvSpPr>
          <p:spPr bwMode="auto">
            <a:xfrm>
              <a:off x="2764" y="2598"/>
              <a:ext cx="2" cy="17"/>
            </a:xfrm>
            <a:custGeom>
              <a:avLst/>
              <a:gdLst>
                <a:gd name="T0" fmla="*/ 0 w 2"/>
                <a:gd name="T1" fmla="*/ 17 h 17"/>
                <a:gd name="T2" fmla="*/ 2 w 2"/>
                <a:gd name="T3" fmla="*/ 15 h 17"/>
                <a:gd name="T4" fmla="*/ 2 w 2"/>
                <a:gd name="T5" fmla="*/ 0 h 17"/>
                <a:gd name="T6" fmla="*/ 0 w 2"/>
                <a:gd name="T7" fmla="*/ 0 h 17"/>
                <a:gd name="T8" fmla="*/ 0 w 2"/>
                <a:gd name="T9" fmla="*/ 15 h 17"/>
                <a:gd name="T10" fmla="*/ 0 w 2"/>
                <a:gd name="T11" fmla="*/ 17 h 17"/>
                <a:gd name="T12" fmla="*/ 0 w 2"/>
                <a:gd name="T13" fmla="*/ 17 h 17"/>
                <a:gd name="T14" fmla="*/ 2 w 2"/>
                <a:gd name="T15" fmla="*/ 17 h 17"/>
                <a:gd name="T16" fmla="*/ 2 w 2"/>
                <a:gd name="T17" fmla="*/ 15 h 17"/>
                <a:gd name="T18" fmla="*/ 0 w 2"/>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7">
                  <a:moveTo>
                    <a:pt x="0" y="17"/>
                  </a:moveTo>
                  <a:lnTo>
                    <a:pt x="2" y="15"/>
                  </a:lnTo>
                  <a:lnTo>
                    <a:pt x="2" y="0"/>
                  </a:lnTo>
                  <a:lnTo>
                    <a:pt x="0" y="0"/>
                  </a:lnTo>
                  <a:lnTo>
                    <a:pt x="0" y="15"/>
                  </a:lnTo>
                  <a:lnTo>
                    <a:pt x="0" y="17"/>
                  </a:lnTo>
                  <a:lnTo>
                    <a:pt x="2" y="17"/>
                  </a:lnTo>
                  <a:lnTo>
                    <a:pt x="2" y="15"/>
                  </a:lnTo>
                  <a:lnTo>
                    <a:pt x="0"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7" name="Freeform 1349"/>
            <p:cNvSpPr>
              <a:spLocks/>
            </p:cNvSpPr>
            <p:nvPr/>
          </p:nvSpPr>
          <p:spPr bwMode="auto">
            <a:xfrm>
              <a:off x="2759" y="2611"/>
              <a:ext cx="5" cy="4"/>
            </a:xfrm>
            <a:custGeom>
              <a:avLst/>
              <a:gdLst>
                <a:gd name="T0" fmla="*/ 0 w 5"/>
                <a:gd name="T1" fmla="*/ 2 h 4"/>
                <a:gd name="T2" fmla="*/ 2 w 5"/>
                <a:gd name="T3" fmla="*/ 4 h 4"/>
                <a:gd name="T4" fmla="*/ 5 w 5"/>
                <a:gd name="T5" fmla="*/ 4 h 4"/>
                <a:gd name="T6" fmla="*/ 5 w 5"/>
                <a:gd name="T7" fmla="*/ 0 h 4"/>
                <a:gd name="T8" fmla="*/ 2 w 5"/>
                <a:gd name="T9" fmla="*/ 0 h 4"/>
                <a:gd name="T10" fmla="*/ 0 w 5"/>
                <a:gd name="T11" fmla="*/ 2 h 4"/>
                <a:gd name="T12" fmla="*/ 0 w 5"/>
                <a:gd name="T13" fmla="*/ 2 h 4"/>
                <a:gd name="T14" fmla="*/ 0 w 5"/>
                <a:gd name="T15" fmla="*/ 4 h 4"/>
                <a:gd name="T16" fmla="*/ 2 w 5"/>
                <a:gd name="T17" fmla="*/ 4 h 4"/>
                <a:gd name="T18" fmla="*/ 0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2"/>
                  </a:moveTo>
                  <a:lnTo>
                    <a:pt x="2" y="4"/>
                  </a:lnTo>
                  <a:lnTo>
                    <a:pt x="5" y="4"/>
                  </a:lnTo>
                  <a:lnTo>
                    <a:pt x="5"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8" name="Freeform 1350"/>
            <p:cNvSpPr>
              <a:spLocks/>
            </p:cNvSpPr>
            <p:nvPr/>
          </p:nvSpPr>
          <p:spPr bwMode="auto">
            <a:xfrm>
              <a:off x="2759" y="2595"/>
              <a:ext cx="5" cy="18"/>
            </a:xfrm>
            <a:custGeom>
              <a:avLst/>
              <a:gdLst>
                <a:gd name="T0" fmla="*/ 2 w 5"/>
                <a:gd name="T1" fmla="*/ 0 h 18"/>
                <a:gd name="T2" fmla="*/ 0 w 5"/>
                <a:gd name="T3" fmla="*/ 3 h 18"/>
                <a:gd name="T4" fmla="*/ 0 w 5"/>
                <a:gd name="T5" fmla="*/ 18 h 18"/>
                <a:gd name="T6" fmla="*/ 5 w 5"/>
                <a:gd name="T7" fmla="*/ 18 h 18"/>
                <a:gd name="T8" fmla="*/ 5 w 5"/>
                <a:gd name="T9" fmla="*/ 3 h 18"/>
                <a:gd name="T10" fmla="*/ 2 w 5"/>
                <a:gd name="T11" fmla="*/ 0 h 18"/>
                <a:gd name="T12" fmla="*/ 2 w 5"/>
                <a:gd name="T13" fmla="*/ 0 h 18"/>
                <a:gd name="T14" fmla="*/ 0 w 5"/>
                <a:gd name="T15" fmla="*/ 0 h 18"/>
                <a:gd name="T16" fmla="*/ 0 w 5"/>
                <a:gd name="T17" fmla="*/ 3 h 18"/>
                <a:gd name="T18" fmla="*/ 2 w 5"/>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2" y="0"/>
                  </a:moveTo>
                  <a:lnTo>
                    <a:pt x="0" y="3"/>
                  </a:lnTo>
                  <a:lnTo>
                    <a:pt x="0" y="18"/>
                  </a:lnTo>
                  <a:lnTo>
                    <a:pt x="5" y="18"/>
                  </a:lnTo>
                  <a:lnTo>
                    <a:pt x="5"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39" name="Freeform 1351"/>
            <p:cNvSpPr>
              <a:spLocks/>
            </p:cNvSpPr>
            <p:nvPr/>
          </p:nvSpPr>
          <p:spPr bwMode="auto">
            <a:xfrm>
              <a:off x="2761" y="2595"/>
              <a:ext cx="5" cy="5"/>
            </a:xfrm>
            <a:custGeom>
              <a:avLst/>
              <a:gdLst>
                <a:gd name="T0" fmla="*/ 5 w 5"/>
                <a:gd name="T1" fmla="*/ 3 h 5"/>
                <a:gd name="T2" fmla="*/ 3 w 5"/>
                <a:gd name="T3" fmla="*/ 0 h 5"/>
                <a:gd name="T4" fmla="*/ 0 w 5"/>
                <a:gd name="T5" fmla="*/ 0 h 5"/>
                <a:gd name="T6" fmla="*/ 0 w 5"/>
                <a:gd name="T7" fmla="*/ 5 h 5"/>
                <a:gd name="T8" fmla="*/ 3 w 5"/>
                <a:gd name="T9" fmla="*/ 5 h 5"/>
                <a:gd name="T10" fmla="*/ 5 w 5"/>
                <a:gd name="T11" fmla="*/ 3 h 5"/>
                <a:gd name="T12" fmla="*/ 5 w 5"/>
                <a:gd name="T13" fmla="*/ 3 h 5"/>
                <a:gd name="T14" fmla="*/ 5 w 5"/>
                <a:gd name="T15" fmla="*/ 0 h 5"/>
                <a:gd name="T16" fmla="*/ 3 w 5"/>
                <a:gd name="T17" fmla="*/ 0 h 5"/>
                <a:gd name="T18" fmla="*/ 5 w 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5" y="3"/>
                  </a:moveTo>
                  <a:lnTo>
                    <a:pt x="3" y="0"/>
                  </a:lnTo>
                  <a:lnTo>
                    <a:pt x="0" y="0"/>
                  </a:lnTo>
                  <a:lnTo>
                    <a:pt x="0" y="5"/>
                  </a:lnTo>
                  <a:lnTo>
                    <a:pt x="3" y="5"/>
                  </a:lnTo>
                  <a:lnTo>
                    <a:pt x="5" y="3"/>
                  </a:lnTo>
                  <a:lnTo>
                    <a:pt x="5" y="0"/>
                  </a:lnTo>
                  <a:lnTo>
                    <a:pt x="3" y="0"/>
                  </a:lnTo>
                  <a:lnTo>
                    <a:pt x="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0" name="Freeform 1352"/>
            <p:cNvSpPr>
              <a:spLocks/>
            </p:cNvSpPr>
            <p:nvPr/>
          </p:nvSpPr>
          <p:spPr bwMode="auto">
            <a:xfrm>
              <a:off x="2919" y="2598"/>
              <a:ext cx="2" cy="17"/>
            </a:xfrm>
            <a:custGeom>
              <a:avLst/>
              <a:gdLst>
                <a:gd name="T0" fmla="*/ 0 w 2"/>
                <a:gd name="T1" fmla="*/ 17 h 17"/>
                <a:gd name="T2" fmla="*/ 2 w 2"/>
                <a:gd name="T3" fmla="*/ 15 h 17"/>
                <a:gd name="T4" fmla="*/ 2 w 2"/>
                <a:gd name="T5" fmla="*/ 0 h 17"/>
                <a:gd name="T6" fmla="*/ 0 w 2"/>
                <a:gd name="T7" fmla="*/ 0 h 17"/>
                <a:gd name="T8" fmla="*/ 0 w 2"/>
                <a:gd name="T9" fmla="*/ 15 h 17"/>
                <a:gd name="T10" fmla="*/ 0 w 2"/>
                <a:gd name="T11" fmla="*/ 17 h 17"/>
                <a:gd name="T12" fmla="*/ 0 w 2"/>
                <a:gd name="T13" fmla="*/ 17 h 17"/>
                <a:gd name="T14" fmla="*/ 2 w 2"/>
                <a:gd name="T15" fmla="*/ 17 h 17"/>
                <a:gd name="T16" fmla="*/ 2 w 2"/>
                <a:gd name="T17" fmla="*/ 15 h 17"/>
                <a:gd name="T18" fmla="*/ 0 w 2"/>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7">
                  <a:moveTo>
                    <a:pt x="0" y="17"/>
                  </a:moveTo>
                  <a:lnTo>
                    <a:pt x="2" y="15"/>
                  </a:lnTo>
                  <a:lnTo>
                    <a:pt x="2" y="0"/>
                  </a:lnTo>
                  <a:lnTo>
                    <a:pt x="0" y="0"/>
                  </a:lnTo>
                  <a:lnTo>
                    <a:pt x="0" y="15"/>
                  </a:lnTo>
                  <a:lnTo>
                    <a:pt x="0" y="17"/>
                  </a:lnTo>
                  <a:lnTo>
                    <a:pt x="2" y="17"/>
                  </a:lnTo>
                  <a:lnTo>
                    <a:pt x="2" y="15"/>
                  </a:lnTo>
                  <a:lnTo>
                    <a:pt x="0"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1" name="Freeform 1353"/>
            <p:cNvSpPr>
              <a:spLocks/>
            </p:cNvSpPr>
            <p:nvPr/>
          </p:nvSpPr>
          <p:spPr bwMode="auto">
            <a:xfrm>
              <a:off x="2914" y="2611"/>
              <a:ext cx="5" cy="4"/>
            </a:xfrm>
            <a:custGeom>
              <a:avLst/>
              <a:gdLst>
                <a:gd name="T0" fmla="*/ 0 w 5"/>
                <a:gd name="T1" fmla="*/ 2 h 4"/>
                <a:gd name="T2" fmla="*/ 3 w 5"/>
                <a:gd name="T3" fmla="*/ 4 h 4"/>
                <a:gd name="T4" fmla="*/ 5 w 5"/>
                <a:gd name="T5" fmla="*/ 4 h 4"/>
                <a:gd name="T6" fmla="*/ 5 w 5"/>
                <a:gd name="T7" fmla="*/ 0 h 4"/>
                <a:gd name="T8" fmla="*/ 3 w 5"/>
                <a:gd name="T9" fmla="*/ 0 h 4"/>
                <a:gd name="T10" fmla="*/ 0 w 5"/>
                <a:gd name="T11" fmla="*/ 2 h 4"/>
                <a:gd name="T12" fmla="*/ 0 w 5"/>
                <a:gd name="T13" fmla="*/ 2 h 4"/>
                <a:gd name="T14" fmla="*/ 0 w 5"/>
                <a:gd name="T15" fmla="*/ 4 h 4"/>
                <a:gd name="T16" fmla="*/ 3 w 5"/>
                <a:gd name="T17" fmla="*/ 4 h 4"/>
                <a:gd name="T18" fmla="*/ 0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2"/>
                  </a:moveTo>
                  <a:lnTo>
                    <a:pt x="3" y="4"/>
                  </a:lnTo>
                  <a:lnTo>
                    <a:pt x="5" y="4"/>
                  </a:lnTo>
                  <a:lnTo>
                    <a:pt x="5" y="0"/>
                  </a:lnTo>
                  <a:lnTo>
                    <a:pt x="3" y="0"/>
                  </a:lnTo>
                  <a:lnTo>
                    <a:pt x="0" y="2"/>
                  </a:lnTo>
                  <a:lnTo>
                    <a:pt x="0" y="4"/>
                  </a:lnTo>
                  <a:lnTo>
                    <a:pt x="3"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2" name="Freeform 1354"/>
            <p:cNvSpPr>
              <a:spLocks/>
            </p:cNvSpPr>
            <p:nvPr/>
          </p:nvSpPr>
          <p:spPr bwMode="auto">
            <a:xfrm>
              <a:off x="2914" y="2595"/>
              <a:ext cx="5" cy="18"/>
            </a:xfrm>
            <a:custGeom>
              <a:avLst/>
              <a:gdLst>
                <a:gd name="T0" fmla="*/ 3 w 5"/>
                <a:gd name="T1" fmla="*/ 0 h 18"/>
                <a:gd name="T2" fmla="*/ 0 w 5"/>
                <a:gd name="T3" fmla="*/ 3 h 18"/>
                <a:gd name="T4" fmla="*/ 0 w 5"/>
                <a:gd name="T5" fmla="*/ 18 h 18"/>
                <a:gd name="T6" fmla="*/ 5 w 5"/>
                <a:gd name="T7" fmla="*/ 18 h 18"/>
                <a:gd name="T8" fmla="*/ 5 w 5"/>
                <a:gd name="T9" fmla="*/ 3 h 18"/>
                <a:gd name="T10" fmla="*/ 3 w 5"/>
                <a:gd name="T11" fmla="*/ 0 h 18"/>
                <a:gd name="T12" fmla="*/ 3 w 5"/>
                <a:gd name="T13" fmla="*/ 0 h 18"/>
                <a:gd name="T14" fmla="*/ 0 w 5"/>
                <a:gd name="T15" fmla="*/ 0 h 18"/>
                <a:gd name="T16" fmla="*/ 0 w 5"/>
                <a:gd name="T17" fmla="*/ 3 h 18"/>
                <a:gd name="T18" fmla="*/ 3 w 5"/>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3" y="0"/>
                  </a:moveTo>
                  <a:lnTo>
                    <a:pt x="0" y="3"/>
                  </a:lnTo>
                  <a:lnTo>
                    <a:pt x="0" y="18"/>
                  </a:lnTo>
                  <a:lnTo>
                    <a:pt x="5" y="18"/>
                  </a:lnTo>
                  <a:lnTo>
                    <a:pt x="5" y="3"/>
                  </a:lnTo>
                  <a:lnTo>
                    <a:pt x="3" y="0"/>
                  </a:lnTo>
                  <a:lnTo>
                    <a:pt x="0" y="0"/>
                  </a:lnTo>
                  <a:lnTo>
                    <a:pt x="0" y="3"/>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3" name="Freeform 1355"/>
            <p:cNvSpPr>
              <a:spLocks/>
            </p:cNvSpPr>
            <p:nvPr/>
          </p:nvSpPr>
          <p:spPr bwMode="auto">
            <a:xfrm>
              <a:off x="2917" y="2595"/>
              <a:ext cx="4" cy="5"/>
            </a:xfrm>
            <a:custGeom>
              <a:avLst/>
              <a:gdLst>
                <a:gd name="T0" fmla="*/ 4 w 4"/>
                <a:gd name="T1" fmla="*/ 3 h 5"/>
                <a:gd name="T2" fmla="*/ 2 w 4"/>
                <a:gd name="T3" fmla="*/ 0 h 5"/>
                <a:gd name="T4" fmla="*/ 0 w 4"/>
                <a:gd name="T5" fmla="*/ 0 h 5"/>
                <a:gd name="T6" fmla="*/ 0 w 4"/>
                <a:gd name="T7" fmla="*/ 5 h 5"/>
                <a:gd name="T8" fmla="*/ 2 w 4"/>
                <a:gd name="T9" fmla="*/ 5 h 5"/>
                <a:gd name="T10" fmla="*/ 4 w 4"/>
                <a:gd name="T11" fmla="*/ 3 h 5"/>
                <a:gd name="T12" fmla="*/ 4 w 4"/>
                <a:gd name="T13" fmla="*/ 3 h 5"/>
                <a:gd name="T14" fmla="*/ 4 w 4"/>
                <a:gd name="T15" fmla="*/ 0 h 5"/>
                <a:gd name="T16" fmla="*/ 2 w 4"/>
                <a:gd name="T17" fmla="*/ 0 h 5"/>
                <a:gd name="T18" fmla="*/ 4 w 4"/>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4" y="3"/>
                  </a:moveTo>
                  <a:lnTo>
                    <a:pt x="2" y="0"/>
                  </a:lnTo>
                  <a:lnTo>
                    <a:pt x="0" y="0"/>
                  </a:lnTo>
                  <a:lnTo>
                    <a:pt x="0" y="5"/>
                  </a:lnTo>
                  <a:lnTo>
                    <a:pt x="2" y="5"/>
                  </a:lnTo>
                  <a:lnTo>
                    <a:pt x="4" y="3"/>
                  </a:lnTo>
                  <a:lnTo>
                    <a:pt x="4" y="0"/>
                  </a:lnTo>
                  <a:lnTo>
                    <a:pt x="2" y="0"/>
                  </a:lnTo>
                  <a:lnTo>
                    <a:pt x="4"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4" name="Freeform 1356"/>
            <p:cNvSpPr>
              <a:spLocks/>
            </p:cNvSpPr>
            <p:nvPr/>
          </p:nvSpPr>
          <p:spPr bwMode="auto">
            <a:xfrm>
              <a:off x="3072" y="2598"/>
              <a:ext cx="4" cy="17"/>
            </a:xfrm>
            <a:custGeom>
              <a:avLst/>
              <a:gdLst>
                <a:gd name="T0" fmla="*/ 2 w 4"/>
                <a:gd name="T1" fmla="*/ 17 h 17"/>
                <a:gd name="T2" fmla="*/ 4 w 4"/>
                <a:gd name="T3" fmla="*/ 15 h 17"/>
                <a:gd name="T4" fmla="*/ 4 w 4"/>
                <a:gd name="T5" fmla="*/ 0 h 17"/>
                <a:gd name="T6" fmla="*/ 0 w 4"/>
                <a:gd name="T7" fmla="*/ 0 h 17"/>
                <a:gd name="T8" fmla="*/ 0 w 4"/>
                <a:gd name="T9" fmla="*/ 15 h 17"/>
                <a:gd name="T10" fmla="*/ 2 w 4"/>
                <a:gd name="T11" fmla="*/ 17 h 17"/>
                <a:gd name="T12" fmla="*/ 2 w 4"/>
                <a:gd name="T13" fmla="*/ 17 h 17"/>
                <a:gd name="T14" fmla="*/ 4 w 4"/>
                <a:gd name="T15" fmla="*/ 17 h 17"/>
                <a:gd name="T16" fmla="*/ 4 w 4"/>
                <a:gd name="T17" fmla="*/ 15 h 17"/>
                <a:gd name="T18" fmla="*/ 2 w 4"/>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7">
                  <a:moveTo>
                    <a:pt x="2" y="17"/>
                  </a:moveTo>
                  <a:lnTo>
                    <a:pt x="4" y="15"/>
                  </a:lnTo>
                  <a:lnTo>
                    <a:pt x="4" y="0"/>
                  </a:lnTo>
                  <a:lnTo>
                    <a:pt x="0" y="0"/>
                  </a:lnTo>
                  <a:lnTo>
                    <a:pt x="0" y="15"/>
                  </a:lnTo>
                  <a:lnTo>
                    <a:pt x="2" y="17"/>
                  </a:lnTo>
                  <a:lnTo>
                    <a:pt x="4" y="17"/>
                  </a:lnTo>
                  <a:lnTo>
                    <a:pt x="4" y="15"/>
                  </a:lnTo>
                  <a:lnTo>
                    <a:pt x="2" y="1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5" name="Freeform 1357"/>
            <p:cNvSpPr>
              <a:spLocks/>
            </p:cNvSpPr>
            <p:nvPr/>
          </p:nvSpPr>
          <p:spPr bwMode="auto">
            <a:xfrm>
              <a:off x="3069" y="2611"/>
              <a:ext cx="5" cy="4"/>
            </a:xfrm>
            <a:custGeom>
              <a:avLst/>
              <a:gdLst>
                <a:gd name="T0" fmla="*/ 0 w 5"/>
                <a:gd name="T1" fmla="*/ 2 h 4"/>
                <a:gd name="T2" fmla="*/ 3 w 5"/>
                <a:gd name="T3" fmla="*/ 4 h 4"/>
                <a:gd name="T4" fmla="*/ 5 w 5"/>
                <a:gd name="T5" fmla="*/ 4 h 4"/>
                <a:gd name="T6" fmla="*/ 5 w 5"/>
                <a:gd name="T7" fmla="*/ 0 h 4"/>
                <a:gd name="T8" fmla="*/ 3 w 5"/>
                <a:gd name="T9" fmla="*/ 0 h 4"/>
                <a:gd name="T10" fmla="*/ 0 w 5"/>
                <a:gd name="T11" fmla="*/ 2 h 4"/>
                <a:gd name="T12" fmla="*/ 0 w 5"/>
                <a:gd name="T13" fmla="*/ 2 h 4"/>
                <a:gd name="T14" fmla="*/ 0 w 5"/>
                <a:gd name="T15" fmla="*/ 4 h 4"/>
                <a:gd name="T16" fmla="*/ 3 w 5"/>
                <a:gd name="T17" fmla="*/ 4 h 4"/>
                <a:gd name="T18" fmla="*/ 0 w 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2"/>
                  </a:moveTo>
                  <a:lnTo>
                    <a:pt x="3" y="4"/>
                  </a:lnTo>
                  <a:lnTo>
                    <a:pt x="5" y="4"/>
                  </a:lnTo>
                  <a:lnTo>
                    <a:pt x="5" y="0"/>
                  </a:lnTo>
                  <a:lnTo>
                    <a:pt x="3" y="0"/>
                  </a:lnTo>
                  <a:lnTo>
                    <a:pt x="0" y="2"/>
                  </a:lnTo>
                  <a:lnTo>
                    <a:pt x="0" y="4"/>
                  </a:lnTo>
                  <a:lnTo>
                    <a:pt x="3"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6" name="Freeform 1358"/>
            <p:cNvSpPr>
              <a:spLocks/>
            </p:cNvSpPr>
            <p:nvPr/>
          </p:nvSpPr>
          <p:spPr bwMode="auto">
            <a:xfrm>
              <a:off x="3069" y="2595"/>
              <a:ext cx="3" cy="18"/>
            </a:xfrm>
            <a:custGeom>
              <a:avLst/>
              <a:gdLst>
                <a:gd name="T0" fmla="*/ 3 w 3"/>
                <a:gd name="T1" fmla="*/ 0 h 18"/>
                <a:gd name="T2" fmla="*/ 0 w 3"/>
                <a:gd name="T3" fmla="*/ 3 h 18"/>
                <a:gd name="T4" fmla="*/ 0 w 3"/>
                <a:gd name="T5" fmla="*/ 18 h 18"/>
                <a:gd name="T6" fmla="*/ 3 w 3"/>
                <a:gd name="T7" fmla="*/ 18 h 18"/>
                <a:gd name="T8" fmla="*/ 3 w 3"/>
                <a:gd name="T9" fmla="*/ 3 h 18"/>
                <a:gd name="T10" fmla="*/ 3 w 3"/>
                <a:gd name="T11" fmla="*/ 0 h 18"/>
                <a:gd name="T12" fmla="*/ 3 w 3"/>
                <a:gd name="T13" fmla="*/ 0 h 18"/>
                <a:gd name="T14" fmla="*/ 0 w 3"/>
                <a:gd name="T15" fmla="*/ 0 h 18"/>
                <a:gd name="T16" fmla="*/ 0 w 3"/>
                <a:gd name="T17" fmla="*/ 3 h 18"/>
                <a:gd name="T18" fmla="*/ 3 w 3"/>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8">
                  <a:moveTo>
                    <a:pt x="3" y="0"/>
                  </a:moveTo>
                  <a:lnTo>
                    <a:pt x="0" y="3"/>
                  </a:lnTo>
                  <a:lnTo>
                    <a:pt x="0" y="18"/>
                  </a:lnTo>
                  <a:lnTo>
                    <a:pt x="3" y="18"/>
                  </a:lnTo>
                  <a:lnTo>
                    <a:pt x="3" y="3"/>
                  </a:lnTo>
                  <a:lnTo>
                    <a:pt x="3" y="0"/>
                  </a:lnTo>
                  <a:lnTo>
                    <a:pt x="0" y="0"/>
                  </a:lnTo>
                  <a:lnTo>
                    <a:pt x="0" y="3"/>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7" name="Freeform 1359"/>
            <p:cNvSpPr>
              <a:spLocks/>
            </p:cNvSpPr>
            <p:nvPr/>
          </p:nvSpPr>
          <p:spPr bwMode="auto">
            <a:xfrm>
              <a:off x="3072" y="2595"/>
              <a:ext cx="4" cy="5"/>
            </a:xfrm>
            <a:custGeom>
              <a:avLst/>
              <a:gdLst>
                <a:gd name="T0" fmla="*/ 4 w 4"/>
                <a:gd name="T1" fmla="*/ 3 h 5"/>
                <a:gd name="T2" fmla="*/ 2 w 4"/>
                <a:gd name="T3" fmla="*/ 0 h 5"/>
                <a:gd name="T4" fmla="*/ 0 w 4"/>
                <a:gd name="T5" fmla="*/ 0 h 5"/>
                <a:gd name="T6" fmla="*/ 0 w 4"/>
                <a:gd name="T7" fmla="*/ 5 h 5"/>
                <a:gd name="T8" fmla="*/ 2 w 4"/>
                <a:gd name="T9" fmla="*/ 5 h 5"/>
                <a:gd name="T10" fmla="*/ 4 w 4"/>
                <a:gd name="T11" fmla="*/ 3 h 5"/>
                <a:gd name="T12" fmla="*/ 4 w 4"/>
                <a:gd name="T13" fmla="*/ 3 h 5"/>
                <a:gd name="T14" fmla="*/ 4 w 4"/>
                <a:gd name="T15" fmla="*/ 0 h 5"/>
                <a:gd name="T16" fmla="*/ 2 w 4"/>
                <a:gd name="T17" fmla="*/ 0 h 5"/>
                <a:gd name="T18" fmla="*/ 4 w 4"/>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4" y="3"/>
                  </a:moveTo>
                  <a:lnTo>
                    <a:pt x="2" y="0"/>
                  </a:lnTo>
                  <a:lnTo>
                    <a:pt x="0" y="0"/>
                  </a:lnTo>
                  <a:lnTo>
                    <a:pt x="0" y="5"/>
                  </a:lnTo>
                  <a:lnTo>
                    <a:pt x="2" y="5"/>
                  </a:lnTo>
                  <a:lnTo>
                    <a:pt x="4" y="3"/>
                  </a:lnTo>
                  <a:lnTo>
                    <a:pt x="4" y="0"/>
                  </a:lnTo>
                  <a:lnTo>
                    <a:pt x="2" y="0"/>
                  </a:lnTo>
                  <a:lnTo>
                    <a:pt x="4"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8" name="Freeform 1360"/>
            <p:cNvSpPr>
              <a:spLocks/>
            </p:cNvSpPr>
            <p:nvPr/>
          </p:nvSpPr>
          <p:spPr bwMode="auto">
            <a:xfrm>
              <a:off x="2311" y="2327"/>
              <a:ext cx="32" cy="34"/>
            </a:xfrm>
            <a:custGeom>
              <a:avLst/>
              <a:gdLst>
                <a:gd name="T0" fmla="*/ 18 w 32"/>
                <a:gd name="T1" fmla="*/ 34 h 34"/>
                <a:gd name="T2" fmla="*/ 0 w 32"/>
                <a:gd name="T3" fmla="*/ 16 h 34"/>
                <a:gd name="T4" fmla="*/ 18 w 32"/>
                <a:gd name="T5" fmla="*/ 0 h 34"/>
                <a:gd name="T6" fmla="*/ 32 w 32"/>
                <a:gd name="T7" fmla="*/ 16 h 34"/>
                <a:gd name="T8" fmla="*/ 18 w 32"/>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4">
                  <a:moveTo>
                    <a:pt x="18" y="34"/>
                  </a:moveTo>
                  <a:lnTo>
                    <a:pt x="0" y="16"/>
                  </a:lnTo>
                  <a:lnTo>
                    <a:pt x="18" y="0"/>
                  </a:lnTo>
                  <a:lnTo>
                    <a:pt x="32" y="16"/>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49" name="Freeform 1361"/>
            <p:cNvSpPr>
              <a:spLocks noEditPoints="1"/>
            </p:cNvSpPr>
            <p:nvPr/>
          </p:nvSpPr>
          <p:spPr bwMode="auto">
            <a:xfrm>
              <a:off x="2311" y="2325"/>
              <a:ext cx="36" cy="36"/>
            </a:xfrm>
            <a:custGeom>
              <a:avLst/>
              <a:gdLst>
                <a:gd name="T0" fmla="*/ 18 w 36"/>
                <a:gd name="T1" fmla="*/ 36 h 36"/>
                <a:gd name="T2" fmla="*/ 14 w 36"/>
                <a:gd name="T3" fmla="*/ 36 h 36"/>
                <a:gd name="T4" fmla="*/ 0 w 36"/>
                <a:gd name="T5" fmla="*/ 22 h 36"/>
                <a:gd name="T6" fmla="*/ 0 w 36"/>
                <a:gd name="T7" fmla="*/ 18 h 36"/>
                <a:gd name="T8" fmla="*/ 14 w 36"/>
                <a:gd name="T9" fmla="*/ 0 h 36"/>
                <a:gd name="T10" fmla="*/ 18 w 36"/>
                <a:gd name="T11" fmla="*/ 0 h 36"/>
                <a:gd name="T12" fmla="*/ 36 w 36"/>
                <a:gd name="T13" fmla="*/ 18 h 36"/>
                <a:gd name="T14" fmla="*/ 36 w 36"/>
                <a:gd name="T15" fmla="*/ 22 h 36"/>
                <a:gd name="T16" fmla="*/ 18 w 36"/>
                <a:gd name="T17" fmla="*/ 36 h 36"/>
                <a:gd name="T18" fmla="*/ 32 w 36"/>
                <a:gd name="T19" fmla="*/ 18 h 36"/>
                <a:gd name="T20" fmla="*/ 32 w 36"/>
                <a:gd name="T21" fmla="*/ 22 h 36"/>
                <a:gd name="T22" fmla="*/ 14 w 36"/>
                <a:gd name="T23" fmla="*/ 2 h 36"/>
                <a:gd name="T24" fmla="*/ 18 w 36"/>
                <a:gd name="T25" fmla="*/ 2 h 36"/>
                <a:gd name="T26" fmla="*/ 0 w 36"/>
                <a:gd name="T27" fmla="*/ 22 h 36"/>
                <a:gd name="T28" fmla="*/ 0 w 36"/>
                <a:gd name="T29" fmla="*/ 18 h 36"/>
                <a:gd name="T30" fmla="*/ 18 w 36"/>
                <a:gd name="T31" fmla="*/ 36 h 36"/>
                <a:gd name="T32" fmla="*/ 14 w 36"/>
                <a:gd name="T33" fmla="*/ 36 h 36"/>
                <a:gd name="T34" fmla="*/ 32 w 36"/>
                <a:gd name="T35" fmla="*/ 18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6">
                  <a:moveTo>
                    <a:pt x="18" y="36"/>
                  </a:moveTo>
                  <a:lnTo>
                    <a:pt x="14" y="36"/>
                  </a:lnTo>
                  <a:lnTo>
                    <a:pt x="0" y="22"/>
                  </a:lnTo>
                  <a:lnTo>
                    <a:pt x="0" y="18"/>
                  </a:lnTo>
                  <a:lnTo>
                    <a:pt x="14" y="0"/>
                  </a:lnTo>
                  <a:lnTo>
                    <a:pt x="18" y="0"/>
                  </a:lnTo>
                  <a:lnTo>
                    <a:pt x="36" y="18"/>
                  </a:lnTo>
                  <a:lnTo>
                    <a:pt x="36" y="22"/>
                  </a:lnTo>
                  <a:lnTo>
                    <a:pt x="18" y="36"/>
                  </a:lnTo>
                  <a:close/>
                  <a:moveTo>
                    <a:pt x="32" y="18"/>
                  </a:moveTo>
                  <a:lnTo>
                    <a:pt x="32" y="22"/>
                  </a:lnTo>
                  <a:lnTo>
                    <a:pt x="14" y="2"/>
                  </a:lnTo>
                  <a:lnTo>
                    <a:pt x="18" y="2"/>
                  </a:lnTo>
                  <a:lnTo>
                    <a:pt x="0" y="22"/>
                  </a:lnTo>
                  <a:lnTo>
                    <a:pt x="0" y="18"/>
                  </a:lnTo>
                  <a:lnTo>
                    <a:pt x="18" y="36"/>
                  </a:lnTo>
                  <a:lnTo>
                    <a:pt x="14" y="36"/>
                  </a:lnTo>
                  <a:lnTo>
                    <a:pt x="3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0" name="Freeform 1362"/>
            <p:cNvSpPr>
              <a:spLocks/>
            </p:cNvSpPr>
            <p:nvPr/>
          </p:nvSpPr>
          <p:spPr bwMode="auto">
            <a:xfrm>
              <a:off x="2325" y="2358"/>
              <a:ext cx="4" cy="5"/>
            </a:xfrm>
            <a:custGeom>
              <a:avLst/>
              <a:gdLst>
                <a:gd name="T0" fmla="*/ 0 w 4"/>
                <a:gd name="T1" fmla="*/ 5 h 5"/>
                <a:gd name="T2" fmla="*/ 0 w 4"/>
                <a:gd name="T3" fmla="*/ 5 h 5"/>
                <a:gd name="T4" fmla="*/ 4 w 4"/>
                <a:gd name="T5" fmla="*/ 5 h 5"/>
                <a:gd name="T6" fmla="*/ 4 w 4"/>
                <a:gd name="T7" fmla="*/ 0 h 5"/>
                <a:gd name="T8" fmla="*/ 0 w 4"/>
                <a:gd name="T9" fmla="*/ 0 h 5"/>
                <a:gd name="T10" fmla="*/ 0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5"/>
                  </a:moveTo>
                  <a:lnTo>
                    <a:pt x="0" y="5"/>
                  </a:lnTo>
                  <a:lnTo>
                    <a:pt x="4" y="5"/>
                  </a:lnTo>
                  <a:lnTo>
                    <a:pt x="4" y="0"/>
                  </a:lnTo>
                  <a:lnTo>
                    <a:pt x="0"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1" name="Freeform 1363"/>
            <p:cNvSpPr>
              <a:spLocks/>
            </p:cNvSpPr>
            <p:nvPr/>
          </p:nvSpPr>
          <p:spPr bwMode="auto">
            <a:xfrm>
              <a:off x="2309" y="2345"/>
              <a:ext cx="18" cy="18"/>
            </a:xfrm>
            <a:custGeom>
              <a:avLst/>
              <a:gdLst>
                <a:gd name="T0" fmla="*/ 0 w 18"/>
                <a:gd name="T1" fmla="*/ 2 h 18"/>
                <a:gd name="T2" fmla="*/ 0 w 18"/>
                <a:gd name="T3" fmla="*/ 2 h 18"/>
                <a:gd name="T4" fmla="*/ 16 w 18"/>
                <a:gd name="T5" fmla="*/ 18 h 18"/>
                <a:gd name="T6" fmla="*/ 18 w 18"/>
                <a:gd name="T7" fmla="*/ 13 h 18"/>
                <a:gd name="T8" fmla="*/ 2 w 18"/>
                <a:gd name="T9" fmla="*/ 0 h 18"/>
                <a:gd name="T10" fmla="*/ 0 w 18"/>
                <a:gd name="T11" fmla="*/ 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0" y="2"/>
                  </a:moveTo>
                  <a:lnTo>
                    <a:pt x="0" y="2"/>
                  </a:lnTo>
                  <a:lnTo>
                    <a:pt x="16" y="18"/>
                  </a:lnTo>
                  <a:lnTo>
                    <a:pt x="18" y="13"/>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2" name="Freeform 1364"/>
            <p:cNvSpPr>
              <a:spLocks/>
            </p:cNvSpPr>
            <p:nvPr/>
          </p:nvSpPr>
          <p:spPr bwMode="auto">
            <a:xfrm>
              <a:off x="2309" y="2341"/>
              <a:ext cx="5" cy="6"/>
            </a:xfrm>
            <a:custGeom>
              <a:avLst/>
              <a:gdLst>
                <a:gd name="T0" fmla="*/ 0 w 5"/>
                <a:gd name="T1" fmla="*/ 0 h 6"/>
                <a:gd name="T2" fmla="*/ 0 w 5"/>
                <a:gd name="T3" fmla="*/ 2 h 6"/>
                <a:gd name="T4" fmla="*/ 0 w 5"/>
                <a:gd name="T5" fmla="*/ 6 h 6"/>
                <a:gd name="T6" fmla="*/ 5 w 5"/>
                <a:gd name="T7" fmla="*/ 6 h 6"/>
                <a:gd name="T8" fmla="*/ 5 w 5"/>
                <a:gd name="T9" fmla="*/ 2 h 6"/>
                <a:gd name="T10" fmla="*/ 0 w 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6">
                  <a:moveTo>
                    <a:pt x="0" y="0"/>
                  </a:moveTo>
                  <a:lnTo>
                    <a:pt x="0" y="2"/>
                  </a:lnTo>
                  <a:lnTo>
                    <a:pt x="0" y="6"/>
                  </a:lnTo>
                  <a:lnTo>
                    <a:pt x="5" y="6"/>
                  </a:lnTo>
                  <a:lnTo>
                    <a:pt x="5"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3" name="Freeform 1366"/>
            <p:cNvSpPr>
              <a:spLocks/>
            </p:cNvSpPr>
            <p:nvPr/>
          </p:nvSpPr>
          <p:spPr bwMode="auto">
            <a:xfrm>
              <a:off x="2309" y="2323"/>
              <a:ext cx="18" cy="20"/>
            </a:xfrm>
            <a:custGeom>
              <a:avLst/>
              <a:gdLst>
                <a:gd name="T0" fmla="*/ 16 w 18"/>
                <a:gd name="T1" fmla="*/ 0 h 20"/>
                <a:gd name="T2" fmla="*/ 16 w 18"/>
                <a:gd name="T3" fmla="*/ 0 h 20"/>
                <a:gd name="T4" fmla="*/ 0 w 18"/>
                <a:gd name="T5" fmla="*/ 18 h 20"/>
                <a:gd name="T6" fmla="*/ 2 w 18"/>
                <a:gd name="T7" fmla="*/ 20 h 20"/>
                <a:gd name="T8" fmla="*/ 18 w 18"/>
                <a:gd name="T9" fmla="*/ 2 h 20"/>
                <a:gd name="T10" fmla="*/ 16 w 18"/>
                <a:gd name="T11" fmla="*/ 0 h 20"/>
                <a:gd name="T12" fmla="*/ 16 w 18"/>
                <a:gd name="T13" fmla="*/ 0 h 20"/>
                <a:gd name="T14" fmla="*/ 16 w 18"/>
                <a:gd name="T15" fmla="*/ 0 h 20"/>
                <a:gd name="T16" fmla="*/ 16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16" y="0"/>
                  </a:moveTo>
                  <a:lnTo>
                    <a:pt x="16" y="0"/>
                  </a:lnTo>
                  <a:lnTo>
                    <a:pt x="0" y="18"/>
                  </a:lnTo>
                  <a:lnTo>
                    <a:pt x="2" y="20"/>
                  </a:lnTo>
                  <a:lnTo>
                    <a:pt x="18" y="2"/>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4" name="Freeform 1367"/>
            <p:cNvSpPr>
              <a:spLocks/>
            </p:cNvSpPr>
            <p:nvPr/>
          </p:nvSpPr>
          <p:spPr bwMode="auto">
            <a:xfrm>
              <a:off x="2325" y="2323"/>
              <a:ext cx="4" cy="4"/>
            </a:xfrm>
            <a:custGeom>
              <a:avLst/>
              <a:gdLst>
                <a:gd name="T0" fmla="*/ 4 w 4"/>
                <a:gd name="T1" fmla="*/ 0 h 4"/>
                <a:gd name="T2" fmla="*/ 4 w 4"/>
                <a:gd name="T3" fmla="*/ 0 h 4"/>
                <a:gd name="T4" fmla="*/ 0 w 4"/>
                <a:gd name="T5" fmla="*/ 0 h 4"/>
                <a:gd name="T6" fmla="*/ 0 w 4"/>
                <a:gd name="T7" fmla="*/ 4 h 4"/>
                <a:gd name="T8" fmla="*/ 4 w 4"/>
                <a:gd name="T9" fmla="*/ 4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4" y="0"/>
                  </a:ln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5" name="Freeform 1368"/>
            <p:cNvSpPr>
              <a:spLocks/>
            </p:cNvSpPr>
            <p:nvPr/>
          </p:nvSpPr>
          <p:spPr bwMode="auto">
            <a:xfrm>
              <a:off x="2327" y="2323"/>
              <a:ext cx="22" cy="22"/>
            </a:xfrm>
            <a:custGeom>
              <a:avLst/>
              <a:gdLst>
                <a:gd name="T0" fmla="*/ 22 w 22"/>
                <a:gd name="T1" fmla="*/ 20 h 22"/>
                <a:gd name="T2" fmla="*/ 22 w 22"/>
                <a:gd name="T3" fmla="*/ 18 h 22"/>
                <a:gd name="T4" fmla="*/ 2 w 22"/>
                <a:gd name="T5" fmla="*/ 0 h 22"/>
                <a:gd name="T6" fmla="*/ 0 w 22"/>
                <a:gd name="T7" fmla="*/ 2 h 22"/>
                <a:gd name="T8" fmla="*/ 18 w 22"/>
                <a:gd name="T9" fmla="*/ 22 h 22"/>
                <a:gd name="T10" fmla="*/ 22 w 22"/>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2" y="20"/>
                  </a:moveTo>
                  <a:lnTo>
                    <a:pt x="22" y="18"/>
                  </a:lnTo>
                  <a:lnTo>
                    <a:pt x="2" y="0"/>
                  </a:lnTo>
                  <a:lnTo>
                    <a:pt x="0" y="2"/>
                  </a:lnTo>
                  <a:lnTo>
                    <a:pt x="18" y="22"/>
                  </a:lnTo>
                  <a:lnTo>
                    <a:pt x="2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6" name="Freeform 1370"/>
            <p:cNvSpPr>
              <a:spLocks/>
            </p:cNvSpPr>
            <p:nvPr/>
          </p:nvSpPr>
          <p:spPr bwMode="auto">
            <a:xfrm>
              <a:off x="2345" y="2343"/>
              <a:ext cx="4" cy="4"/>
            </a:xfrm>
            <a:custGeom>
              <a:avLst/>
              <a:gdLst>
                <a:gd name="T0" fmla="*/ 2 w 4"/>
                <a:gd name="T1" fmla="*/ 4 h 4"/>
                <a:gd name="T2" fmla="*/ 4 w 4"/>
                <a:gd name="T3" fmla="*/ 4 h 4"/>
                <a:gd name="T4" fmla="*/ 4 w 4"/>
                <a:gd name="T5" fmla="*/ 0 h 4"/>
                <a:gd name="T6" fmla="*/ 0 w 4"/>
                <a:gd name="T7" fmla="*/ 0 h 4"/>
                <a:gd name="T8" fmla="*/ 0 w 4"/>
                <a:gd name="T9" fmla="*/ 4 h 4"/>
                <a:gd name="T10" fmla="*/ 2 w 4"/>
                <a:gd name="T11" fmla="*/ 4 h 4"/>
                <a:gd name="T12" fmla="*/ 2 w 4"/>
                <a:gd name="T13" fmla="*/ 4 h 4"/>
                <a:gd name="T14" fmla="*/ 4 w 4"/>
                <a:gd name="T15" fmla="*/ 4 h 4"/>
                <a:gd name="T16" fmla="*/ 4 w 4"/>
                <a:gd name="T17" fmla="*/ 4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4"/>
                  </a:moveTo>
                  <a:lnTo>
                    <a:pt x="4" y="4"/>
                  </a:lnTo>
                  <a:lnTo>
                    <a:pt x="4" y="0"/>
                  </a:lnTo>
                  <a:lnTo>
                    <a:pt x="0" y="0"/>
                  </a:lnTo>
                  <a:lnTo>
                    <a:pt x="0" y="4"/>
                  </a:lnTo>
                  <a:lnTo>
                    <a:pt x="2" y="4"/>
                  </a:lnTo>
                  <a:lnTo>
                    <a:pt x="4" y="4"/>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7" name="Freeform 1371"/>
            <p:cNvSpPr>
              <a:spLocks/>
            </p:cNvSpPr>
            <p:nvPr/>
          </p:nvSpPr>
          <p:spPr bwMode="auto">
            <a:xfrm>
              <a:off x="2327" y="2345"/>
              <a:ext cx="20" cy="18"/>
            </a:xfrm>
            <a:custGeom>
              <a:avLst/>
              <a:gdLst>
                <a:gd name="T0" fmla="*/ 2 w 20"/>
                <a:gd name="T1" fmla="*/ 18 h 18"/>
                <a:gd name="T2" fmla="*/ 2 w 20"/>
                <a:gd name="T3" fmla="*/ 18 h 18"/>
                <a:gd name="T4" fmla="*/ 20 w 20"/>
                <a:gd name="T5" fmla="*/ 2 h 18"/>
                <a:gd name="T6" fmla="*/ 18 w 20"/>
                <a:gd name="T7" fmla="*/ 0 h 18"/>
                <a:gd name="T8" fmla="*/ 0 w 20"/>
                <a:gd name="T9" fmla="*/ 13 h 18"/>
                <a:gd name="T10" fmla="*/ 2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 y="18"/>
                  </a:moveTo>
                  <a:lnTo>
                    <a:pt x="2" y="18"/>
                  </a:lnTo>
                  <a:lnTo>
                    <a:pt x="20" y="2"/>
                  </a:lnTo>
                  <a:lnTo>
                    <a:pt x="18" y="0"/>
                  </a:lnTo>
                  <a:lnTo>
                    <a:pt x="0" y="13"/>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8" name="Freeform 1372"/>
            <p:cNvSpPr>
              <a:spLocks/>
            </p:cNvSpPr>
            <p:nvPr/>
          </p:nvSpPr>
          <p:spPr bwMode="auto">
            <a:xfrm>
              <a:off x="2343" y="2343"/>
              <a:ext cx="2" cy="4"/>
            </a:xfrm>
            <a:custGeom>
              <a:avLst/>
              <a:gdLst>
                <a:gd name="T0" fmla="*/ 0 w 2"/>
                <a:gd name="T1" fmla="*/ 4 h 4"/>
                <a:gd name="T2" fmla="*/ 2 w 2"/>
                <a:gd name="T3" fmla="*/ 4 h 4"/>
                <a:gd name="T4" fmla="*/ 2 w 2"/>
                <a:gd name="T5" fmla="*/ 0 h 4"/>
                <a:gd name="T6" fmla="*/ 0 w 2"/>
                <a:gd name="T7" fmla="*/ 0 h 4"/>
                <a:gd name="T8" fmla="*/ 0 w 2"/>
                <a:gd name="T9" fmla="*/ 4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4"/>
                  </a:lnTo>
                  <a:lnTo>
                    <a:pt x="2"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59" name="Freeform 1373"/>
            <p:cNvSpPr>
              <a:spLocks/>
            </p:cNvSpPr>
            <p:nvPr/>
          </p:nvSpPr>
          <p:spPr bwMode="auto">
            <a:xfrm>
              <a:off x="2325" y="2327"/>
              <a:ext cx="20" cy="20"/>
            </a:xfrm>
            <a:custGeom>
              <a:avLst/>
              <a:gdLst>
                <a:gd name="T0" fmla="*/ 0 w 20"/>
                <a:gd name="T1" fmla="*/ 0 h 20"/>
                <a:gd name="T2" fmla="*/ 0 w 20"/>
                <a:gd name="T3" fmla="*/ 3 h 20"/>
                <a:gd name="T4" fmla="*/ 18 w 20"/>
                <a:gd name="T5" fmla="*/ 20 h 20"/>
                <a:gd name="T6" fmla="*/ 20 w 20"/>
                <a:gd name="T7" fmla="*/ 18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3"/>
                  </a:lnTo>
                  <a:lnTo>
                    <a:pt x="18" y="20"/>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0" name="Freeform 1374"/>
            <p:cNvSpPr>
              <a:spLocks/>
            </p:cNvSpPr>
            <p:nvPr/>
          </p:nvSpPr>
          <p:spPr bwMode="auto">
            <a:xfrm>
              <a:off x="2325" y="2327"/>
              <a:ext cx="4" cy="3"/>
            </a:xfrm>
            <a:custGeom>
              <a:avLst/>
              <a:gdLst>
                <a:gd name="T0" fmla="*/ 4 w 4"/>
                <a:gd name="T1" fmla="*/ 3 h 3"/>
                <a:gd name="T2" fmla="*/ 4 w 4"/>
                <a:gd name="T3" fmla="*/ 0 h 3"/>
                <a:gd name="T4" fmla="*/ 0 w 4"/>
                <a:gd name="T5" fmla="*/ 0 h 3"/>
                <a:gd name="T6" fmla="*/ 0 w 4"/>
                <a:gd name="T7" fmla="*/ 3 h 3"/>
                <a:gd name="T8" fmla="*/ 4 w 4"/>
                <a:gd name="T9" fmla="*/ 3 h 3"/>
                <a:gd name="T10" fmla="*/ 4 w 4"/>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4" y="3"/>
                  </a:moveTo>
                  <a:lnTo>
                    <a:pt x="4" y="0"/>
                  </a:lnTo>
                  <a:lnTo>
                    <a:pt x="0" y="0"/>
                  </a:lnTo>
                  <a:lnTo>
                    <a:pt x="0" y="3"/>
                  </a:lnTo>
                  <a:lnTo>
                    <a:pt x="4"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1" name="Freeform 1375"/>
            <p:cNvSpPr>
              <a:spLocks/>
            </p:cNvSpPr>
            <p:nvPr/>
          </p:nvSpPr>
          <p:spPr bwMode="auto">
            <a:xfrm>
              <a:off x="2309" y="2327"/>
              <a:ext cx="20" cy="20"/>
            </a:xfrm>
            <a:custGeom>
              <a:avLst/>
              <a:gdLst>
                <a:gd name="T0" fmla="*/ 0 w 20"/>
                <a:gd name="T1" fmla="*/ 20 h 20"/>
                <a:gd name="T2" fmla="*/ 2 w 20"/>
                <a:gd name="T3" fmla="*/ 20 h 20"/>
                <a:gd name="T4" fmla="*/ 20 w 20"/>
                <a:gd name="T5" fmla="*/ 3 h 20"/>
                <a:gd name="T6" fmla="*/ 18 w 20"/>
                <a:gd name="T7" fmla="*/ 0 h 20"/>
                <a:gd name="T8" fmla="*/ 0 w 20"/>
                <a:gd name="T9" fmla="*/ 18 h 20"/>
                <a:gd name="T10" fmla="*/ 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0"/>
                  </a:moveTo>
                  <a:lnTo>
                    <a:pt x="2" y="20"/>
                  </a:lnTo>
                  <a:lnTo>
                    <a:pt x="20" y="3"/>
                  </a:lnTo>
                  <a:lnTo>
                    <a:pt x="18"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2" name="Freeform 1376"/>
            <p:cNvSpPr>
              <a:spLocks/>
            </p:cNvSpPr>
            <p:nvPr/>
          </p:nvSpPr>
          <p:spPr bwMode="auto">
            <a:xfrm>
              <a:off x="2309" y="2341"/>
              <a:ext cx="5" cy="6"/>
            </a:xfrm>
            <a:custGeom>
              <a:avLst/>
              <a:gdLst>
                <a:gd name="T0" fmla="*/ 2 w 5"/>
                <a:gd name="T1" fmla="*/ 0 h 6"/>
                <a:gd name="T2" fmla="*/ 0 w 5"/>
                <a:gd name="T3" fmla="*/ 2 h 6"/>
                <a:gd name="T4" fmla="*/ 0 w 5"/>
                <a:gd name="T5" fmla="*/ 6 h 6"/>
                <a:gd name="T6" fmla="*/ 5 w 5"/>
                <a:gd name="T7" fmla="*/ 6 h 6"/>
                <a:gd name="T8" fmla="*/ 5 w 5"/>
                <a:gd name="T9" fmla="*/ 2 h 6"/>
                <a:gd name="T10" fmla="*/ 2 w 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6">
                  <a:moveTo>
                    <a:pt x="2" y="0"/>
                  </a:moveTo>
                  <a:lnTo>
                    <a:pt x="0" y="2"/>
                  </a:lnTo>
                  <a:lnTo>
                    <a:pt x="0" y="6"/>
                  </a:lnTo>
                  <a:lnTo>
                    <a:pt x="5" y="6"/>
                  </a:lnTo>
                  <a:lnTo>
                    <a:pt x="5"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3" name="Freeform 1377"/>
            <p:cNvSpPr>
              <a:spLocks/>
            </p:cNvSpPr>
            <p:nvPr/>
          </p:nvSpPr>
          <p:spPr bwMode="auto">
            <a:xfrm>
              <a:off x="2309" y="2341"/>
              <a:ext cx="20" cy="22"/>
            </a:xfrm>
            <a:custGeom>
              <a:avLst/>
              <a:gdLst>
                <a:gd name="T0" fmla="*/ 20 w 20"/>
                <a:gd name="T1" fmla="*/ 22 h 22"/>
                <a:gd name="T2" fmla="*/ 20 w 20"/>
                <a:gd name="T3" fmla="*/ 17 h 22"/>
                <a:gd name="T4" fmla="*/ 2 w 20"/>
                <a:gd name="T5" fmla="*/ 0 h 22"/>
                <a:gd name="T6" fmla="*/ 0 w 20"/>
                <a:gd name="T7" fmla="*/ 4 h 22"/>
                <a:gd name="T8" fmla="*/ 18 w 20"/>
                <a:gd name="T9" fmla="*/ 22 h 22"/>
                <a:gd name="T10" fmla="*/ 2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2"/>
                  </a:moveTo>
                  <a:lnTo>
                    <a:pt x="20" y="17"/>
                  </a:lnTo>
                  <a:lnTo>
                    <a:pt x="2" y="0"/>
                  </a:lnTo>
                  <a:lnTo>
                    <a:pt x="0" y="4"/>
                  </a:lnTo>
                  <a:lnTo>
                    <a:pt x="18" y="22"/>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4" name="Freeform 1378"/>
            <p:cNvSpPr>
              <a:spLocks/>
            </p:cNvSpPr>
            <p:nvPr/>
          </p:nvSpPr>
          <p:spPr bwMode="auto">
            <a:xfrm>
              <a:off x="2325" y="2358"/>
              <a:ext cx="4" cy="5"/>
            </a:xfrm>
            <a:custGeom>
              <a:avLst/>
              <a:gdLst>
                <a:gd name="T0" fmla="*/ 0 w 4"/>
                <a:gd name="T1" fmla="*/ 0 h 5"/>
                <a:gd name="T2" fmla="*/ 0 w 4"/>
                <a:gd name="T3" fmla="*/ 5 h 5"/>
                <a:gd name="T4" fmla="*/ 4 w 4"/>
                <a:gd name="T5" fmla="*/ 5 h 5"/>
                <a:gd name="T6" fmla="*/ 4 w 4"/>
                <a:gd name="T7" fmla="*/ 0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0" y="5"/>
                  </a:lnTo>
                  <a:lnTo>
                    <a:pt x="4" y="5"/>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5" name="Freeform 1379"/>
            <p:cNvSpPr>
              <a:spLocks/>
            </p:cNvSpPr>
            <p:nvPr/>
          </p:nvSpPr>
          <p:spPr bwMode="auto">
            <a:xfrm>
              <a:off x="2325" y="2341"/>
              <a:ext cx="20" cy="22"/>
            </a:xfrm>
            <a:custGeom>
              <a:avLst/>
              <a:gdLst>
                <a:gd name="T0" fmla="*/ 20 w 20"/>
                <a:gd name="T1" fmla="*/ 2 h 22"/>
                <a:gd name="T2" fmla="*/ 18 w 20"/>
                <a:gd name="T3" fmla="*/ 0 h 22"/>
                <a:gd name="T4" fmla="*/ 0 w 20"/>
                <a:gd name="T5" fmla="*/ 17 h 22"/>
                <a:gd name="T6" fmla="*/ 2 w 20"/>
                <a:gd name="T7" fmla="*/ 22 h 22"/>
                <a:gd name="T8" fmla="*/ 20 w 20"/>
                <a:gd name="T9" fmla="*/ 4 h 22"/>
                <a:gd name="T10" fmla="*/ 20 w 20"/>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
                  </a:moveTo>
                  <a:lnTo>
                    <a:pt x="18" y="0"/>
                  </a:lnTo>
                  <a:lnTo>
                    <a:pt x="0" y="17"/>
                  </a:lnTo>
                  <a:lnTo>
                    <a:pt x="2" y="22"/>
                  </a:lnTo>
                  <a:lnTo>
                    <a:pt x="20" y="4"/>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6" name="Freeform 1380"/>
            <p:cNvSpPr>
              <a:spLocks/>
            </p:cNvSpPr>
            <p:nvPr/>
          </p:nvSpPr>
          <p:spPr bwMode="auto">
            <a:xfrm>
              <a:off x="2343" y="2325"/>
              <a:ext cx="33" cy="31"/>
            </a:xfrm>
            <a:custGeom>
              <a:avLst/>
              <a:gdLst>
                <a:gd name="T0" fmla="*/ 15 w 33"/>
                <a:gd name="T1" fmla="*/ 31 h 31"/>
                <a:gd name="T2" fmla="*/ 0 w 33"/>
                <a:gd name="T3" fmla="*/ 13 h 31"/>
                <a:gd name="T4" fmla="*/ 15 w 33"/>
                <a:gd name="T5" fmla="*/ 0 h 31"/>
                <a:gd name="T6" fmla="*/ 33 w 33"/>
                <a:gd name="T7" fmla="*/ 13 h 31"/>
                <a:gd name="T8" fmla="*/ 15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5" y="31"/>
                  </a:moveTo>
                  <a:lnTo>
                    <a:pt x="0" y="13"/>
                  </a:lnTo>
                  <a:lnTo>
                    <a:pt x="15" y="0"/>
                  </a:lnTo>
                  <a:lnTo>
                    <a:pt x="33" y="13"/>
                  </a:lnTo>
                  <a:lnTo>
                    <a:pt x="15"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7" name="Freeform 1381"/>
            <p:cNvSpPr>
              <a:spLocks noEditPoints="1"/>
            </p:cNvSpPr>
            <p:nvPr/>
          </p:nvSpPr>
          <p:spPr bwMode="auto">
            <a:xfrm>
              <a:off x="2340" y="2321"/>
              <a:ext cx="40" cy="35"/>
            </a:xfrm>
            <a:custGeom>
              <a:avLst/>
              <a:gdLst>
                <a:gd name="T0" fmla="*/ 20 w 40"/>
                <a:gd name="T1" fmla="*/ 35 h 35"/>
                <a:gd name="T2" fmla="*/ 18 w 40"/>
                <a:gd name="T3" fmla="*/ 35 h 35"/>
                <a:gd name="T4" fmla="*/ 0 w 40"/>
                <a:gd name="T5" fmla="*/ 22 h 35"/>
                <a:gd name="T6" fmla="*/ 0 w 40"/>
                <a:gd name="T7" fmla="*/ 17 h 35"/>
                <a:gd name="T8" fmla="*/ 18 w 40"/>
                <a:gd name="T9" fmla="*/ 0 h 35"/>
                <a:gd name="T10" fmla="*/ 20 w 40"/>
                <a:gd name="T11" fmla="*/ 0 h 35"/>
                <a:gd name="T12" fmla="*/ 36 w 40"/>
                <a:gd name="T13" fmla="*/ 17 h 35"/>
                <a:gd name="T14" fmla="*/ 40 w 40"/>
                <a:gd name="T15" fmla="*/ 17 h 35"/>
                <a:gd name="T16" fmla="*/ 36 w 40"/>
                <a:gd name="T17" fmla="*/ 22 h 35"/>
                <a:gd name="T18" fmla="*/ 20 w 40"/>
                <a:gd name="T19" fmla="*/ 35 h 35"/>
                <a:gd name="T20" fmla="*/ 36 w 40"/>
                <a:gd name="T21" fmla="*/ 17 h 35"/>
                <a:gd name="T22" fmla="*/ 36 w 40"/>
                <a:gd name="T23" fmla="*/ 22 h 35"/>
                <a:gd name="T24" fmla="*/ 18 w 40"/>
                <a:gd name="T25" fmla="*/ 4 h 35"/>
                <a:gd name="T26" fmla="*/ 20 w 40"/>
                <a:gd name="T27" fmla="*/ 4 h 35"/>
                <a:gd name="T28" fmla="*/ 3 w 40"/>
                <a:gd name="T29" fmla="*/ 22 h 35"/>
                <a:gd name="T30" fmla="*/ 3 w 40"/>
                <a:gd name="T31" fmla="*/ 17 h 35"/>
                <a:gd name="T32" fmla="*/ 20 w 40"/>
                <a:gd name="T33" fmla="*/ 35 h 35"/>
                <a:gd name="T34" fmla="*/ 18 w 40"/>
                <a:gd name="T35" fmla="*/ 35 h 35"/>
                <a:gd name="T36" fmla="*/ 36 w 40"/>
                <a:gd name="T37" fmla="*/ 17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5">
                  <a:moveTo>
                    <a:pt x="20" y="35"/>
                  </a:moveTo>
                  <a:lnTo>
                    <a:pt x="18" y="35"/>
                  </a:lnTo>
                  <a:lnTo>
                    <a:pt x="0" y="22"/>
                  </a:lnTo>
                  <a:lnTo>
                    <a:pt x="0" y="17"/>
                  </a:lnTo>
                  <a:lnTo>
                    <a:pt x="18" y="0"/>
                  </a:lnTo>
                  <a:lnTo>
                    <a:pt x="20" y="0"/>
                  </a:lnTo>
                  <a:lnTo>
                    <a:pt x="36" y="17"/>
                  </a:lnTo>
                  <a:lnTo>
                    <a:pt x="40" y="17"/>
                  </a:lnTo>
                  <a:lnTo>
                    <a:pt x="36" y="22"/>
                  </a:lnTo>
                  <a:lnTo>
                    <a:pt x="20" y="35"/>
                  </a:lnTo>
                  <a:close/>
                  <a:moveTo>
                    <a:pt x="36" y="17"/>
                  </a:moveTo>
                  <a:lnTo>
                    <a:pt x="36" y="22"/>
                  </a:lnTo>
                  <a:lnTo>
                    <a:pt x="18" y="4"/>
                  </a:lnTo>
                  <a:lnTo>
                    <a:pt x="20" y="4"/>
                  </a:lnTo>
                  <a:lnTo>
                    <a:pt x="3" y="22"/>
                  </a:lnTo>
                  <a:lnTo>
                    <a:pt x="3" y="17"/>
                  </a:lnTo>
                  <a:lnTo>
                    <a:pt x="20" y="35"/>
                  </a:lnTo>
                  <a:lnTo>
                    <a:pt x="18" y="35"/>
                  </a:lnTo>
                  <a:lnTo>
                    <a:pt x="36"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8" name="Freeform 1382"/>
            <p:cNvSpPr>
              <a:spLocks/>
            </p:cNvSpPr>
            <p:nvPr/>
          </p:nvSpPr>
          <p:spPr bwMode="auto">
            <a:xfrm>
              <a:off x="2356" y="2356"/>
              <a:ext cx="4" cy="2"/>
            </a:xfrm>
            <a:custGeom>
              <a:avLst/>
              <a:gdLst>
                <a:gd name="T0" fmla="*/ 0 w 4"/>
                <a:gd name="T1" fmla="*/ 2 h 2"/>
                <a:gd name="T2" fmla="*/ 2 w 4"/>
                <a:gd name="T3" fmla="*/ 2 h 2"/>
                <a:gd name="T4" fmla="*/ 4 w 4"/>
                <a:gd name="T5" fmla="*/ 2 h 2"/>
                <a:gd name="T6" fmla="*/ 4 w 4"/>
                <a:gd name="T7" fmla="*/ 0 h 2"/>
                <a:gd name="T8" fmla="*/ 2 w 4"/>
                <a:gd name="T9" fmla="*/ 0 h 2"/>
                <a:gd name="T10" fmla="*/ 0 w 4"/>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2"/>
                  </a:moveTo>
                  <a:lnTo>
                    <a:pt x="2" y="2"/>
                  </a:lnTo>
                  <a:lnTo>
                    <a:pt x="4" y="2"/>
                  </a:lnTo>
                  <a:lnTo>
                    <a:pt x="4"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69" name="Freeform 1383"/>
            <p:cNvSpPr>
              <a:spLocks/>
            </p:cNvSpPr>
            <p:nvPr/>
          </p:nvSpPr>
          <p:spPr bwMode="auto">
            <a:xfrm>
              <a:off x="2338" y="2341"/>
              <a:ext cx="20" cy="17"/>
            </a:xfrm>
            <a:custGeom>
              <a:avLst/>
              <a:gdLst>
                <a:gd name="T0" fmla="*/ 0 w 20"/>
                <a:gd name="T1" fmla="*/ 2 h 17"/>
                <a:gd name="T2" fmla="*/ 0 w 20"/>
                <a:gd name="T3" fmla="*/ 4 h 17"/>
                <a:gd name="T4" fmla="*/ 18 w 20"/>
                <a:gd name="T5" fmla="*/ 17 h 17"/>
                <a:gd name="T6" fmla="*/ 20 w 20"/>
                <a:gd name="T7" fmla="*/ 15 h 17"/>
                <a:gd name="T8" fmla="*/ 2 w 20"/>
                <a:gd name="T9" fmla="*/ 0 h 17"/>
                <a:gd name="T10" fmla="*/ 0 w 20"/>
                <a:gd name="T11" fmla="*/ 2 h 17"/>
                <a:gd name="T12" fmla="*/ 0 w 20"/>
                <a:gd name="T13" fmla="*/ 2 h 17"/>
                <a:gd name="T14" fmla="*/ 0 w 20"/>
                <a:gd name="T15" fmla="*/ 2 h 17"/>
                <a:gd name="T16" fmla="*/ 0 w 20"/>
                <a:gd name="T17" fmla="*/ 4 h 17"/>
                <a:gd name="T18" fmla="*/ 0 w 20"/>
                <a:gd name="T19" fmla="*/ 2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7">
                  <a:moveTo>
                    <a:pt x="0" y="2"/>
                  </a:moveTo>
                  <a:lnTo>
                    <a:pt x="0" y="4"/>
                  </a:lnTo>
                  <a:lnTo>
                    <a:pt x="18" y="17"/>
                  </a:lnTo>
                  <a:lnTo>
                    <a:pt x="20" y="15"/>
                  </a:lnTo>
                  <a:lnTo>
                    <a:pt x="2" y="0"/>
                  </a:lnTo>
                  <a:lnTo>
                    <a:pt x="0" y="2"/>
                  </a:lnTo>
                  <a:lnTo>
                    <a:pt x="0"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0" name="Freeform 1384"/>
            <p:cNvSpPr>
              <a:spLocks/>
            </p:cNvSpPr>
            <p:nvPr/>
          </p:nvSpPr>
          <p:spPr bwMode="auto">
            <a:xfrm>
              <a:off x="2338" y="2338"/>
              <a:ext cx="5" cy="5"/>
            </a:xfrm>
            <a:custGeom>
              <a:avLst/>
              <a:gdLst>
                <a:gd name="T0" fmla="*/ 0 w 5"/>
                <a:gd name="T1" fmla="*/ 0 h 5"/>
                <a:gd name="T2" fmla="*/ 0 w 5"/>
                <a:gd name="T3" fmla="*/ 0 h 5"/>
                <a:gd name="T4" fmla="*/ 0 w 5"/>
                <a:gd name="T5" fmla="*/ 5 h 5"/>
                <a:gd name="T6" fmla="*/ 5 w 5"/>
                <a:gd name="T7" fmla="*/ 5 h 5"/>
                <a:gd name="T8" fmla="*/ 5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lnTo>
                    <a:pt x="0" y="0"/>
                  </a:lnTo>
                  <a:lnTo>
                    <a:pt x="0" y="5"/>
                  </a:lnTo>
                  <a:lnTo>
                    <a:pt x="5" y="5"/>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1" name="Freeform 1386"/>
            <p:cNvSpPr>
              <a:spLocks/>
            </p:cNvSpPr>
            <p:nvPr/>
          </p:nvSpPr>
          <p:spPr bwMode="auto">
            <a:xfrm>
              <a:off x="2338" y="2318"/>
              <a:ext cx="20" cy="23"/>
            </a:xfrm>
            <a:custGeom>
              <a:avLst/>
              <a:gdLst>
                <a:gd name="T0" fmla="*/ 20 w 20"/>
                <a:gd name="T1" fmla="*/ 0 h 23"/>
                <a:gd name="T2" fmla="*/ 18 w 20"/>
                <a:gd name="T3" fmla="*/ 3 h 23"/>
                <a:gd name="T4" fmla="*/ 0 w 20"/>
                <a:gd name="T5" fmla="*/ 20 h 23"/>
                <a:gd name="T6" fmla="*/ 2 w 20"/>
                <a:gd name="T7" fmla="*/ 23 h 23"/>
                <a:gd name="T8" fmla="*/ 20 w 20"/>
                <a:gd name="T9" fmla="*/ 5 h 23"/>
                <a:gd name="T10" fmla="*/ 20 w 20"/>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20" y="0"/>
                  </a:moveTo>
                  <a:lnTo>
                    <a:pt x="18" y="3"/>
                  </a:lnTo>
                  <a:lnTo>
                    <a:pt x="0" y="20"/>
                  </a:lnTo>
                  <a:lnTo>
                    <a:pt x="2" y="23"/>
                  </a:lnTo>
                  <a:lnTo>
                    <a:pt x="20" y="5"/>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2" name="Freeform 1387"/>
            <p:cNvSpPr>
              <a:spLocks/>
            </p:cNvSpPr>
            <p:nvPr/>
          </p:nvSpPr>
          <p:spPr bwMode="auto">
            <a:xfrm>
              <a:off x="2358" y="2318"/>
              <a:ext cx="4" cy="5"/>
            </a:xfrm>
            <a:custGeom>
              <a:avLst/>
              <a:gdLst>
                <a:gd name="T0" fmla="*/ 4 w 4"/>
                <a:gd name="T1" fmla="*/ 3 h 5"/>
                <a:gd name="T2" fmla="*/ 2 w 4"/>
                <a:gd name="T3" fmla="*/ 0 h 5"/>
                <a:gd name="T4" fmla="*/ 0 w 4"/>
                <a:gd name="T5" fmla="*/ 0 h 5"/>
                <a:gd name="T6" fmla="*/ 0 w 4"/>
                <a:gd name="T7" fmla="*/ 5 h 5"/>
                <a:gd name="T8" fmla="*/ 2 w 4"/>
                <a:gd name="T9" fmla="*/ 5 h 5"/>
                <a:gd name="T10" fmla="*/ 4 w 4"/>
                <a:gd name="T11" fmla="*/ 3 h 5"/>
                <a:gd name="T12" fmla="*/ 4 w 4"/>
                <a:gd name="T13" fmla="*/ 3 h 5"/>
                <a:gd name="T14" fmla="*/ 4 w 4"/>
                <a:gd name="T15" fmla="*/ 0 h 5"/>
                <a:gd name="T16" fmla="*/ 2 w 4"/>
                <a:gd name="T17" fmla="*/ 0 h 5"/>
                <a:gd name="T18" fmla="*/ 4 w 4"/>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4" y="3"/>
                  </a:moveTo>
                  <a:lnTo>
                    <a:pt x="2" y="0"/>
                  </a:lnTo>
                  <a:lnTo>
                    <a:pt x="0" y="0"/>
                  </a:lnTo>
                  <a:lnTo>
                    <a:pt x="0" y="5"/>
                  </a:lnTo>
                  <a:lnTo>
                    <a:pt x="2" y="5"/>
                  </a:lnTo>
                  <a:lnTo>
                    <a:pt x="4" y="3"/>
                  </a:lnTo>
                  <a:lnTo>
                    <a:pt x="4" y="0"/>
                  </a:lnTo>
                  <a:lnTo>
                    <a:pt x="2" y="0"/>
                  </a:lnTo>
                  <a:lnTo>
                    <a:pt x="4"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3" name="Freeform 1388"/>
            <p:cNvSpPr>
              <a:spLocks/>
            </p:cNvSpPr>
            <p:nvPr/>
          </p:nvSpPr>
          <p:spPr bwMode="auto">
            <a:xfrm>
              <a:off x="2360" y="2321"/>
              <a:ext cx="18" cy="20"/>
            </a:xfrm>
            <a:custGeom>
              <a:avLst/>
              <a:gdLst>
                <a:gd name="T0" fmla="*/ 16 w 18"/>
                <a:gd name="T1" fmla="*/ 20 h 20"/>
                <a:gd name="T2" fmla="*/ 18 w 18"/>
                <a:gd name="T3" fmla="*/ 17 h 20"/>
                <a:gd name="T4" fmla="*/ 2 w 18"/>
                <a:gd name="T5" fmla="*/ 0 h 20"/>
                <a:gd name="T6" fmla="*/ 0 w 18"/>
                <a:gd name="T7" fmla="*/ 2 h 20"/>
                <a:gd name="T8" fmla="*/ 14 w 18"/>
                <a:gd name="T9" fmla="*/ 20 h 20"/>
                <a:gd name="T10" fmla="*/ 16 w 18"/>
                <a:gd name="T11" fmla="*/ 20 h 20"/>
                <a:gd name="T12" fmla="*/ 14 w 18"/>
                <a:gd name="T13" fmla="*/ 20 h 20"/>
                <a:gd name="T14" fmla="*/ 16 w 18"/>
                <a:gd name="T15" fmla="*/ 20 h 20"/>
                <a:gd name="T16" fmla="*/ 16 w 18"/>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16" y="20"/>
                  </a:moveTo>
                  <a:lnTo>
                    <a:pt x="18" y="17"/>
                  </a:lnTo>
                  <a:lnTo>
                    <a:pt x="2" y="0"/>
                  </a:lnTo>
                  <a:lnTo>
                    <a:pt x="0" y="2"/>
                  </a:lnTo>
                  <a:lnTo>
                    <a:pt x="14" y="20"/>
                  </a:lnTo>
                  <a:lnTo>
                    <a:pt x="16" y="20"/>
                  </a:lnTo>
                  <a:lnTo>
                    <a:pt x="14" y="20"/>
                  </a:lnTo>
                  <a:lnTo>
                    <a:pt x="1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4" name="Freeform 1389"/>
            <p:cNvSpPr>
              <a:spLocks/>
            </p:cNvSpPr>
            <p:nvPr/>
          </p:nvSpPr>
          <p:spPr bwMode="auto">
            <a:xfrm>
              <a:off x="2376" y="2338"/>
              <a:ext cx="4" cy="3"/>
            </a:xfrm>
            <a:custGeom>
              <a:avLst/>
              <a:gdLst>
                <a:gd name="T0" fmla="*/ 4 w 4"/>
                <a:gd name="T1" fmla="*/ 3 h 3"/>
                <a:gd name="T2" fmla="*/ 4 w 4"/>
                <a:gd name="T3" fmla="*/ 0 h 3"/>
                <a:gd name="T4" fmla="*/ 0 w 4"/>
                <a:gd name="T5" fmla="*/ 0 h 3"/>
                <a:gd name="T6" fmla="*/ 0 w 4"/>
                <a:gd name="T7" fmla="*/ 3 h 3"/>
                <a:gd name="T8" fmla="*/ 4 w 4"/>
                <a:gd name="T9" fmla="*/ 3 h 3"/>
                <a:gd name="T10" fmla="*/ 4 w 4"/>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4" y="3"/>
                  </a:moveTo>
                  <a:lnTo>
                    <a:pt x="4" y="0"/>
                  </a:lnTo>
                  <a:lnTo>
                    <a:pt x="0" y="0"/>
                  </a:lnTo>
                  <a:lnTo>
                    <a:pt x="0" y="3"/>
                  </a:lnTo>
                  <a:lnTo>
                    <a:pt x="4"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5" name="Freeform 1390"/>
            <p:cNvSpPr>
              <a:spLocks/>
            </p:cNvSpPr>
            <p:nvPr/>
          </p:nvSpPr>
          <p:spPr bwMode="auto">
            <a:xfrm>
              <a:off x="2374" y="2338"/>
              <a:ext cx="6" cy="7"/>
            </a:xfrm>
            <a:custGeom>
              <a:avLst/>
              <a:gdLst>
                <a:gd name="T0" fmla="*/ 0 w 6"/>
                <a:gd name="T1" fmla="*/ 3 h 7"/>
                <a:gd name="T2" fmla="*/ 4 w 6"/>
                <a:gd name="T3" fmla="*/ 7 h 7"/>
                <a:gd name="T4" fmla="*/ 6 w 6"/>
                <a:gd name="T5" fmla="*/ 3 h 7"/>
                <a:gd name="T6" fmla="*/ 4 w 6"/>
                <a:gd name="T7" fmla="*/ 0 h 7"/>
                <a:gd name="T8" fmla="*/ 0 w 6"/>
                <a:gd name="T9" fmla="*/ 3 h 7"/>
                <a:gd name="T10" fmla="*/ 0 w 6"/>
                <a:gd name="T11" fmla="*/ 3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7">
                  <a:moveTo>
                    <a:pt x="0" y="3"/>
                  </a:moveTo>
                  <a:lnTo>
                    <a:pt x="4" y="7"/>
                  </a:lnTo>
                  <a:lnTo>
                    <a:pt x="6" y="3"/>
                  </a:lnTo>
                  <a:lnTo>
                    <a:pt x="4"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6" name="Freeform 1391"/>
            <p:cNvSpPr>
              <a:spLocks/>
            </p:cNvSpPr>
            <p:nvPr/>
          </p:nvSpPr>
          <p:spPr bwMode="auto">
            <a:xfrm>
              <a:off x="2360" y="2341"/>
              <a:ext cx="18" cy="17"/>
            </a:xfrm>
            <a:custGeom>
              <a:avLst/>
              <a:gdLst>
                <a:gd name="T0" fmla="*/ 0 w 18"/>
                <a:gd name="T1" fmla="*/ 17 h 17"/>
                <a:gd name="T2" fmla="*/ 2 w 18"/>
                <a:gd name="T3" fmla="*/ 17 h 17"/>
                <a:gd name="T4" fmla="*/ 18 w 18"/>
                <a:gd name="T5" fmla="*/ 4 h 17"/>
                <a:gd name="T6" fmla="*/ 14 w 18"/>
                <a:gd name="T7" fmla="*/ 0 h 17"/>
                <a:gd name="T8" fmla="*/ 0 w 18"/>
                <a:gd name="T9" fmla="*/ 15 h 17"/>
                <a:gd name="T10" fmla="*/ 0 w 18"/>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0" y="17"/>
                  </a:moveTo>
                  <a:lnTo>
                    <a:pt x="2" y="17"/>
                  </a:lnTo>
                  <a:lnTo>
                    <a:pt x="18" y="4"/>
                  </a:lnTo>
                  <a:lnTo>
                    <a:pt x="14" y="0"/>
                  </a:lnTo>
                  <a:lnTo>
                    <a:pt x="0" y="15"/>
                  </a:lnTo>
                  <a:lnTo>
                    <a:pt x="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7" name="Freeform 1392"/>
            <p:cNvSpPr>
              <a:spLocks/>
            </p:cNvSpPr>
            <p:nvPr/>
          </p:nvSpPr>
          <p:spPr bwMode="auto">
            <a:xfrm>
              <a:off x="2374" y="2338"/>
              <a:ext cx="4" cy="7"/>
            </a:xfrm>
            <a:custGeom>
              <a:avLst/>
              <a:gdLst>
                <a:gd name="T0" fmla="*/ 0 w 4"/>
                <a:gd name="T1" fmla="*/ 7 h 7"/>
                <a:gd name="T2" fmla="*/ 4 w 4"/>
                <a:gd name="T3" fmla="*/ 5 h 7"/>
                <a:gd name="T4" fmla="*/ 4 w 4"/>
                <a:gd name="T5" fmla="*/ 0 h 7"/>
                <a:gd name="T6" fmla="*/ 0 w 4"/>
                <a:gd name="T7" fmla="*/ 0 h 7"/>
                <a:gd name="T8" fmla="*/ 0 w 4"/>
                <a:gd name="T9" fmla="*/ 5 h 7"/>
                <a:gd name="T10" fmla="*/ 0 w 4"/>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0" y="7"/>
                  </a:moveTo>
                  <a:lnTo>
                    <a:pt x="4" y="5"/>
                  </a:lnTo>
                  <a:lnTo>
                    <a:pt x="4" y="0"/>
                  </a:lnTo>
                  <a:lnTo>
                    <a:pt x="0" y="0"/>
                  </a:lnTo>
                  <a:lnTo>
                    <a:pt x="0" y="5"/>
                  </a:lnTo>
                  <a:lnTo>
                    <a:pt x="0"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8" name="Freeform 1393"/>
            <p:cNvSpPr>
              <a:spLocks/>
            </p:cNvSpPr>
            <p:nvPr/>
          </p:nvSpPr>
          <p:spPr bwMode="auto">
            <a:xfrm>
              <a:off x="2356" y="2323"/>
              <a:ext cx="22" cy="22"/>
            </a:xfrm>
            <a:custGeom>
              <a:avLst/>
              <a:gdLst>
                <a:gd name="T0" fmla="*/ 2 w 22"/>
                <a:gd name="T1" fmla="*/ 0 h 22"/>
                <a:gd name="T2" fmla="*/ 0 w 22"/>
                <a:gd name="T3" fmla="*/ 2 h 22"/>
                <a:gd name="T4" fmla="*/ 18 w 22"/>
                <a:gd name="T5" fmla="*/ 22 h 22"/>
                <a:gd name="T6" fmla="*/ 22 w 22"/>
                <a:gd name="T7" fmla="*/ 18 h 22"/>
                <a:gd name="T8" fmla="*/ 2 w 22"/>
                <a:gd name="T9" fmla="*/ 0 h 22"/>
                <a:gd name="T10" fmla="*/ 2 w 22"/>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 y="0"/>
                  </a:moveTo>
                  <a:lnTo>
                    <a:pt x="0" y="2"/>
                  </a:lnTo>
                  <a:lnTo>
                    <a:pt x="18" y="22"/>
                  </a:lnTo>
                  <a:lnTo>
                    <a:pt x="22" y="18"/>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79" name="Freeform 1394"/>
            <p:cNvSpPr>
              <a:spLocks/>
            </p:cNvSpPr>
            <p:nvPr/>
          </p:nvSpPr>
          <p:spPr bwMode="auto">
            <a:xfrm>
              <a:off x="2358" y="2323"/>
              <a:ext cx="4" cy="4"/>
            </a:xfrm>
            <a:custGeom>
              <a:avLst/>
              <a:gdLst>
                <a:gd name="T0" fmla="*/ 4 w 4"/>
                <a:gd name="T1" fmla="*/ 2 h 4"/>
                <a:gd name="T2" fmla="*/ 2 w 4"/>
                <a:gd name="T3" fmla="*/ 0 h 4"/>
                <a:gd name="T4" fmla="*/ 0 w 4"/>
                <a:gd name="T5" fmla="*/ 0 h 4"/>
                <a:gd name="T6" fmla="*/ 0 w 4"/>
                <a:gd name="T7" fmla="*/ 4 h 4"/>
                <a:gd name="T8" fmla="*/ 2 w 4"/>
                <a:gd name="T9" fmla="*/ 4 h 4"/>
                <a:gd name="T10" fmla="*/ 4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2"/>
                  </a:moveTo>
                  <a:lnTo>
                    <a:pt x="2" y="0"/>
                  </a:lnTo>
                  <a:lnTo>
                    <a:pt x="0" y="0"/>
                  </a:lnTo>
                  <a:lnTo>
                    <a:pt x="0" y="4"/>
                  </a:lnTo>
                  <a:lnTo>
                    <a:pt x="2" y="4"/>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0" name="Freeform 1395"/>
            <p:cNvSpPr>
              <a:spLocks/>
            </p:cNvSpPr>
            <p:nvPr/>
          </p:nvSpPr>
          <p:spPr bwMode="auto">
            <a:xfrm>
              <a:off x="2343" y="2323"/>
              <a:ext cx="19" cy="22"/>
            </a:xfrm>
            <a:custGeom>
              <a:avLst/>
              <a:gdLst>
                <a:gd name="T0" fmla="*/ 0 w 19"/>
                <a:gd name="T1" fmla="*/ 20 h 22"/>
                <a:gd name="T2" fmla="*/ 2 w 19"/>
                <a:gd name="T3" fmla="*/ 22 h 22"/>
                <a:gd name="T4" fmla="*/ 19 w 19"/>
                <a:gd name="T5" fmla="*/ 2 h 22"/>
                <a:gd name="T6" fmla="*/ 17 w 19"/>
                <a:gd name="T7" fmla="*/ 0 h 22"/>
                <a:gd name="T8" fmla="*/ 0 w 19"/>
                <a:gd name="T9" fmla="*/ 18 h 22"/>
                <a:gd name="T10" fmla="*/ 0 w 19"/>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2">
                  <a:moveTo>
                    <a:pt x="0" y="20"/>
                  </a:moveTo>
                  <a:lnTo>
                    <a:pt x="2" y="22"/>
                  </a:lnTo>
                  <a:lnTo>
                    <a:pt x="19" y="2"/>
                  </a:lnTo>
                  <a:lnTo>
                    <a:pt x="17"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1" name="Freeform 1396"/>
            <p:cNvSpPr>
              <a:spLocks/>
            </p:cNvSpPr>
            <p:nvPr/>
          </p:nvSpPr>
          <p:spPr bwMode="auto">
            <a:xfrm>
              <a:off x="2343" y="2338"/>
              <a:ext cx="2" cy="5"/>
            </a:xfrm>
            <a:custGeom>
              <a:avLst/>
              <a:gdLst>
                <a:gd name="T0" fmla="*/ 2 w 2"/>
                <a:gd name="T1" fmla="*/ 0 h 5"/>
                <a:gd name="T2" fmla="*/ 0 w 2"/>
                <a:gd name="T3" fmla="*/ 0 h 5"/>
                <a:gd name="T4" fmla="*/ 0 w 2"/>
                <a:gd name="T5" fmla="*/ 5 h 5"/>
                <a:gd name="T6" fmla="*/ 2 w 2"/>
                <a:gd name="T7" fmla="*/ 5 h 5"/>
                <a:gd name="T8" fmla="*/ 2 w 2"/>
                <a:gd name="T9" fmla="*/ 0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0" y="0"/>
                  </a:lnTo>
                  <a:lnTo>
                    <a:pt x="0" y="5"/>
                  </a:lnTo>
                  <a:lnTo>
                    <a:pt x="2" y="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2" name="Freeform 1397"/>
            <p:cNvSpPr>
              <a:spLocks/>
            </p:cNvSpPr>
            <p:nvPr/>
          </p:nvSpPr>
          <p:spPr bwMode="auto">
            <a:xfrm>
              <a:off x="2343" y="2338"/>
              <a:ext cx="19" cy="20"/>
            </a:xfrm>
            <a:custGeom>
              <a:avLst/>
              <a:gdLst>
                <a:gd name="T0" fmla="*/ 17 w 19"/>
                <a:gd name="T1" fmla="*/ 20 h 20"/>
                <a:gd name="T2" fmla="*/ 19 w 19"/>
                <a:gd name="T3" fmla="*/ 18 h 20"/>
                <a:gd name="T4" fmla="*/ 2 w 19"/>
                <a:gd name="T5" fmla="*/ 0 h 20"/>
                <a:gd name="T6" fmla="*/ 0 w 19"/>
                <a:gd name="T7" fmla="*/ 3 h 20"/>
                <a:gd name="T8" fmla="*/ 17 w 19"/>
                <a:gd name="T9" fmla="*/ 20 h 20"/>
                <a:gd name="T10" fmla="*/ 17 w 19"/>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0">
                  <a:moveTo>
                    <a:pt x="17" y="20"/>
                  </a:moveTo>
                  <a:lnTo>
                    <a:pt x="19" y="18"/>
                  </a:lnTo>
                  <a:lnTo>
                    <a:pt x="2" y="0"/>
                  </a:lnTo>
                  <a:lnTo>
                    <a:pt x="0" y="3"/>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3" name="Freeform 1398"/>
            <p:cNvSpPr>
              <a:spLocks/>
            </p:cNvSpPr>
            <p:nvPr/>
          </p:nvSpPr>
          <p:spPr bwMode="auto">
            <a:xfrm>
              <a:off x="2356" y="2356"/>
              <a:ext cx="4" cy="2"/>
            </a:xfrm>
            <a:custGeom>
              <a:avLst/>
              <a:gdLst>
                <a:gd name="T0" fmla="*/ 0 w 4"/>
                <a:gd name="T1" fmla="*/ 0 h 2"/>
                <a:gd name="T2" fmla="*/ 2 w 4"/>
                <a:gd name="T3" fmla="*/ 2 h 2"/>
                <a:gd name="T4" fmla="*/ 4 w 4"/>
                <a:gd name="T5" fmla="*/ 2 h 2"/>
                <a:gd name="T6" fmla="*/ 4 w 4"/>
                <a:gd name="T7" fmla="*/ 0 h 2"/>
                <a:gd name="T8" fmla="*/ 2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lnTo>
                    <a:pt x="2" y="2"/>
                  </a:lnTo>
                  <a:lnTo>
                    <a:pt x="4" y="2"/>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4" name="Freeform 1399"/>
            <p:cNvSpPr>
              <a:spLocks/>
            </p:cNvSpPr>
            <p:nvPr/>
          </p:nvSpPr>
          <p:spPr bwMode="auto">
            <a:xfrm>
              <a:off x="2356" y="2338"/>
              <a:ext cx="22" cy="20"/>
            </a:xfrm>
            <a:custGeom>
              <a:avLst/>
              <a:gdLst>
                <a:gd name="T0" fmla="*/ 22 w 22"/>
                <a:gd name="T1" fmla="*/ 0 h 20"/>
                <a:gd name="T2" fmla="*/ 18 w 22"/>
                <a:gd name="T3" fmla="*/ 0 h 20"/>
                <a:gd name="T4" fmla="*/ 0 w 22"/>
                <a:gd name="T5" fmla="*/ 18 h 20"/>
                <a:gd name="T6" fmla="*/ 2 w 22"/>
                <a:gd name="T7" fmla="*/ 20 h 20"/>
                <a:gd name="T8" fmla="*/ 22 w 22"/>
                <a:gd name="T9" fmla="*/ 3 h 20"/>
                <a:gd name="T10" fmla="*/ 2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0"/>
                  </a:moveTo>
                  <a:lnTo>
                    <a:pt x="18" y="0"/>
                  </a:lnTo>
                  <a:lnTo>
                    <a:pt x="0" y="18"/>
                  </a:lnTo>
                  <a:lnTo>
                    <a:pt x="2" y="20"/>
                  </a:lnTo>
                  <a:lnTo>
                    <a:pt x="22" y="3"/>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5" name="Freeform 1400"/>
            <p:cNvSpPr>
              <a:spLocks/>
            </p:cNvSpPr>
            <p:nvPr/>
          </p:nvSpPr>
          <p:spPr bwMode="auto">
            <a:xfrm>
              <a:off x="2371" y="2296"/>
              <a:ext cx="38" cy="31"/>
            </a:xfrm>
            <a:custGeom>
              <a:avLst/>
              <a:gdLst>
                <a:gd name="T0" fmla="*/ 18 w 38"/>
                <a:gd name="T1" fmla="*/ 31 h 31"/>
                <a:gd name="T2" fmla="*/ 0 w 38"/>
                <a:gd name="T3" fmla="*/ 18 h 31"/>
                <a:gd name="T4" fmla="*/ 18 w 38"/>
                <a:gd name="T5" fmla="*/ 0 h 31"/>
                <a:gd name="T6" fmla="*/ 38 w 38"/>
                <a:gd name="T7" fmla="*/ 18 h 31"/>
                <a:gd name="T8" fmla="*/ 18 w 38"/>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1">
                  <a:moveTo>
                    <a:pt x="18" y="31"/>
                  </a:moveTo>
                  <a:lnTo>
                    <a:pt x="0" y="18"/>
                  </a:lnTo>
                  <a:lnTo>
                    <a:pt x="18" y="0"/>
                  </a:lnTo>
                  <a:lnTo>
                    <a:pt x="38" y="18"/>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6" name="Freeform 1401"/>
            <p:cNvSpPr>
              <a:spLocks noEditPoints="1"/>
            </p:cNvSpPr>
            <p:nvPr/>
          </p:nvSpPr>
          <p:spPr bwMode="auto">
            <a:xfrm>
              <a:off x="2371" y="2296"/>
              <a:ext cx="38" cy="36"/>
            </a:xfrm>
            <a:custGeom>
              <a:avLst/>
              <a:gdLst>
                <a:gd name="T0" fmla="*/ 18 w 38"/>
                <a:gd name="T1" fmla="*/ 36 h 36"/>
                <a:gd name="T2" fmla="*/ 0 w 38"/>
                <a:gd name="T3" fmla="*/ 18 h 36"/>
                <a:gd name="T4" fmla="*/ 0 w 38"/>
                <a:gd name="T5" fmla="*/ 14 h 36"/>
                <a:gd name="T6" fmla="*/ 18 w 38"/>
                <a:gd name="T7" fmla="*/ 0 h 36"/>
                <a:gd name="T8" fmla="*/ 38 w 38"/>
                <a:gd name="T9" fmla="*/ 14 h 36"/>
                <a:gd name="T10" fmla="*/ 38 w 38"/>
                <a:gd name="T11" fmla="*/ 18 h 36"/>
                <a:gd name="T12" fmla="*/ 18 w 38"/>
                <a:gd name="T13" fmla="*/ 36 h 36"/>
                <a:gd name="T14" fmla="*/ 34 w 38"/>
                <a:gd name="T15" fmla="*/ 14 h 36"/>
                <a:gd name="T16" fmla="*/ 34 w 38"/>
                <a:gd name="T17" fmla="*/ 18 h 36"/>
                <a:gd name="T18" fmla="*/ 18 w 38"/>
                <a:gd name="T19" fmla="*/ 0 h 36"/>
                <a:gd name="T20" fmla="*/ 5 w 38"/>
                <a:gd name="T21" fmla="*/ 18 h 36"/>
                <a:gd name="T22" fmla="*/ 5 w 38"/>
                <a:gd name="T23" fmla="*/ 14 h 36"/>
                <a:gd name="T24" fmla="*/ 18 w 38"/>
                <a:gd name="T25" fmla="*/ 31 h 36"/>
                <a:gd name="T26" fmla="*/ 34 w 38"/>
                <a:gd name="T27" fmla="*/ 14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36">
                  <a:moveTo>
                    <a:pt x="18" y="36"/>
                  </a:moveTo>
                  <a:lnTo>
                    <a:pt x="0" y="18"/>
                  </a:lnTo>
                  <a:lnTo>
                    <a:pt x="0" y="14"/>
                  </a:lnTo>
                  <a:lnTo>
                    <a:pt x="18" y="0"/>
                  </a:lnTo>
                  <a:lnTo>
                    <a:pt x="38" y="14"/>
                  </a:lnTo>
                  <a:lnTo>
                    <a:pt x="38" y="18"/>
                  </a:lnTo>
                  <a:lnTo>
                    <a:pt x="18" y="36"/>
                  </a:lnTo>
                  <a:close/>
                  <a:moveTo>
                    <a:pt x="34" y="14"/>
                  </a:moveTo>
                  <a:lnTo>
                    <a:pt x="34" y="18"/>
                  </a:lnTo>
                  <a:lnTo>
                    <a:pt x="18" y="0"/>
                  </a:lnTo>
                  <a:lnTo>
                    <a:pt x="5" y="18"/>
                  </a:lnTo>
                  <a:lnTo>
                    <a:pt x="5" y="14"/>
                  </a:lnTo>
                  <a:lnTo>
                    <a:pt x="18" y="31"/>
                  </a:lnTo>
                  <a:lnTo>
                    <a:pt x="34" y="1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7" name="Freeform 1402"/>
            <p:cNvSpPr>
              <a:spLocks/>
            </p:cNvSpPr>
            <p:nvPr/>
          </p:nvSpPr>
          <p:spPr bwMode="auto">
            <a:xfrm>
              <a:off x="2389" y="2332"/>
              <a:ext cx="2" cy="2"/>
            </a:xfrm>
            <a:custGeom>
              <a:avLst/>
              <a:gdLst>
                <a:gd name="T0" fmla="*/ 2 w 2"/>
                <a:gd name="T1" fmla="*/ 0 h 2"/>
                <a:gd name="T2" fmla="*/ 0 w 2"/>
                <a:gd name="T3" fmla="*/ 0 h 2"/>
                <a:gd name="T4" fmla="*/ 0 w 2"/>
                <a:gd name="T5" fmla="*/ 0 h 2"/>
                <a:gd name="T6" fmla="*/ 0 w 2"/>
                <a:gd name="T7" fmla="*/ 0 h 2"/>
                <a:gd name="T8" fmla="*/ 0 w 2"/>
                <a:gd name="T9" fmla="*/ 0 h 2"/>
                <a:gd name="T10" fmla="*/ 2 w 2"/>
                <a:gd name="T11" fmla="*/ 0 h 2"/>
                <a:gd name="T12" fmla="*/ 0 w 2"/>
                <a:gd name="T13" fmla="*/ 2 h 2"/>
                <a:gd name="T14" fmla="*/ 0 w 2"/>
                <a:gd name="T15" fmla="*/ 2 h 2"/>
                <a:gd name="T16" fmla="*/ 2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0" y="0"/>
                  </a:lnTo>
                  <a:lnTo>
                    <a:pt x="2" y="0"/>
                  </a:lnTo>
                  <a:lnTo>
                    <a:pt x="0" y="2"/>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8" name="Freeform 1403"/>
            <p:cNvSpPr>
              <a:spLocks/>
            </p:cNvSpPr>
            <p:nvPr/>
          </p:nvSpPr>
          <p:spPr bwMode="auto">
            <a:xfrm>
              <a:off x="2371" y="2312"/>
              <a:ext cx="20" cy="22"/>
            </a:xfrm>
            <a:custGeom>
              <a:avLst/>
              <a:gdLst>
                <a:gd name="T0" fmla="*/ 0 w 20"/>
                <a:gd name="T1" fmla="*/ 2 h 22"/>
                <a:gd name="T2" fmla="*/ 0 w 20"/>
                <a:gd name="T3" fmla="*/ 4 h 22"/>
                <a:gd name="T4" fmla="*/ 18 w 20"/>
                <a:gd name="T5" fmla="*/ 22 h 22"/>
                <a:gd name="T6" fmla="*/ 20 w 20"/>
                <a:gd name="T7" fmla="*/ 20 h 22"/>
                <a:gd name="T8" fmla="*/ 3 w 20"/>
                <a:gd name="T9" fmla="*/ 0 h 22"/>
                <a:gd name="T10" fmla="*/ 0 w 20"/>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
                  </a:moveTo>
                  <a:lnTo>
                    <a:pt x="0" y="4"/>
                  </a:lnTo>
                  <a:lnTo>
                    <a:pt x="18" y="22"/>
                  </a:lnTo>
                  <a:lnTo>
                    <a:pt x="20" y="20"/>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89" name="Freeform 1405"/>
            <p:cNvSpPr>
              <a:spLocks/>
            </p:cNvSpPr>
            <p:nvPr/>
          </p:nvSpPr>
          <p:spPr bwMode="auto">
            <a:xfrm>
              <a:off x="2371" y="2310"/>
              <a:ext cx="3" cy="4"/>
            </a:xfrm>
            <a:custGeom>
              <a:avLst/>
              <a:gdLst>
                <a:gd name="T0" fmla="*/ 0 w 3"/>
                <a:gd name="T1" fmla="*/ 0 h 4"/>
                <a:gd name="T2" fmla="*/ 0 w 3"/>
                <a:gd name="T3" fmla="*/ 0 h 4"/>
                <a:gd name="T4" fmla="*/ 0 w 3"/>
                <a:gd name="T5" fmla="*/ 4 h 4"/>
                <a:gd name="T6" fmla="*/ 3 w 3"/>
                <a:gd name="T7" fmla="*/ 4 h 4"/>
                <a:gd name="T8" fmla="*/ 3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0" y="0"/>
                  </a:moveTo>
                  <a:lnTo>
                    <a:pt x="0" y="0"/>
                  </a:lnTo>
                  <a:lnTo>
                    <a:pt x="0" y="4"/>
                  </a:lnTo>
                  <a:lnTo>
                    <a:pt x="3" y="4"/>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0" name="Freeform 1406"/>
            <p:cNvSpPr>
              <a:spLocks/>
            </p:cNvSpPr>
            <p:nvPr/>
          </p:nvSpPr>
          <p:spPr bwMode="auto">
            <a:xfrm>
              <a:off x="2371" y="2294"/>
              <a:ext cx="20" cy="18"/>
            </a:xfrm>
            <a:custGeom>
              <a:avLst/>
              <a:gdLst>
                <a:gd name="T0" fmla="*/ 20 w 20"/>
                <a:gd name="T1" fmla="*/ 0 h 18"/>
                <a:gd name="T2" fmla="*/ 18 w 20"/>
                <a:gd name="T3" fmla="*/ 0 h 18"/>
                <a:gd name="T4" fmla="*/ 0 w 20"/>
                <a:gd name="T5" fmla="*/ 16 h 18"/>
                <a:gd name="T6" fmla="*/ 3 w 20"/>
                <a:gd name="T7" fmla="*/ 18 h 18"/>
                <a:gd name="T8" fmla="*/ 20 w 20"/>
                <a:gd name="T9" fmla="*/ 2 h 18"/>
                <a:gd name="T10" fmla="*/ 20 w 20"/>
                <a:gd name="T11" fmla="*/ 0 h 18"/>
                <a:gd name="T12" fmla="*/ 20 w 20"/>
                <a:gd name="T13" fmla="*/ 0 h 18"/>
                <a:gd name="T14" fmla="*/ 18 w 20"/>
                <a:gd name="T15" fmla="*/ 0 h 18"/>
                <a:gd name="T16" fmla="*/ 18 w 20"/>
                <a:gd name="T17" fmla="*/ 0 h 18"/>
                <a:gd name="T18" fmla="*/ 20 w 20"/>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0"/>
                  </a:moveTo>
                  <a:lnTo>
                    <a:pt x="18" y="0"/>
                  </a:lnTo>
                  <a:lnTo>
                    <a:pt x="0" y="16"/>
                  </a:lnTo>
                  <a:lnTo>
                    <a:pt x="3" y="18"/>
                  </a:lnTo>
                  <a:lnTo>
                    <a:pt x="20" y="2"/>
                  </a:lnTo>
                  <a:lnTo>
                    <a:pt x="20" y="0"/>
                  </a:lnTo>
                  <a:lnTo>
                    <a:pt x="18"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1" name="Freeform 1407"/>
            <p:cNvSpPr>
              <a:spLocks/>
            </p:cNvSpPr>
            <p:nvPr/>
          </p:nvSpPr>
          <p:spPr bwMode="auto">
            <a:xfrm>
              <a:off x="2389" y="2294"/>
              <a:ext cx="2" cy="2"/>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2 w 2"/>
                <a:gd name="T13" fmla="*/ 0 h 2"/>
                <a:gd name="T14" fmla="*/ 0 w 2"/>
                <a:gd name="T15" fmla="*/ 0 h 2"/>
                <a:gd name="T16" fmla="*/ 0 w 2"/>
                <a:gd name="T17" fmla="*/ 0 h 2"/>
                <a:gd name="T18" fmla="*/ 0 w 2"/>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2"/>
                  </a:moveTo>
                  <a:lnTo>
                    <a:pt x="0" y="2"/>
                  </a:lnTo>
                  <a:lnTo>
                    <a:pt x="2"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2" name="Freeform 1408"/>
            <p:cNvSpPr>
              <a:spLocks/>
            </p:cNvSpPr>
            <p:nvPr/>
          </p:nvSpPr>
          <p:spPr bwMode="auto">
            <a:xfrm>
              <a:off x="2389" y="2294"/>
              <a:ext cx="20" cy="18"/>
            </a:xfrm>
            <a:custGeom>
              <a:avLst/>
              <a:gdLst>
                <a:gd name="T0" fmla="*/ 20 w 20"/>
                <a:gd name="T1" fmla="*/ 16 h 18"/>
                <a:gd name="T2" fmla="*/ 20 w 20"/>
                <a:gd name="T3" fmla="*/ 16 h 18"/>
                <a:gd name="T4" fmla="*/ 2 w 20"/>
                <a:gd name="T5" fmla="*/ 0 h 18"/>
                <a:gd name="T6" fmla="*/ 0 w 20"/>
                <a:gd name="T7" fmla="*/ 2 h 18"/>
                <a:gd name="T8" fmla="*/ 18 w 20"/>
                <a:gd name="T9" fmla="*/ 18 h 18"/>
                <a:gd name="T10" fmla="*/ 20 w 20"/>
                <a:gd name="T11" fmla="*/ 16 h 18"/>
                <a:gd name="T12" fmla="*/ 20 w 20"/>
                <a:gd name="T13" fmla="*/ 16 h 18"/>
                <a:gd name="T14" fmla="*/ 20 w 20"/>
                <a:gd name="T15" fmla="*/ 16 h 18"/>
                <a:gd name="T16" fmla="*/ 20 w 20"/>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8">
                  <a:moveTo>
                    <a:pt x="20" y="16"/>
                  </a:moveTo>
                  <a:lnTo>
                    <a:pt x="20" y="16"/>
                  </a:lnTo>
                  <a:lnTo>
                    <a:pt x="2" y="0"/>
                  </a:lnTo>
                  <a:lnTo>
                    <a:pt x="0" y="2"/>
                  </a:lnTo>
                  <a:lnTo>
                    <a:pt x="18" y="18"/>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3" name="Freeform 1409"/>
            <p:cNvSpPr>
              <a:spLocks/>
            </p:cNvSpPr>
            <p:nvPr/>
          </p:nvSpPr>
          <p:spPr bwMode="auto">
            <a:xfrm>
              <a:off x="2407" y="2310"/>
              <a:ext cx="2" cy="6"/>
            </a:xfrm>
            <a:custGeom>
              <a:avLst/>
              <a:gdLst>
                <a:gd name="T0" fmla="*/ 2 w 2"/>
                <a:gd name="T1" fmla="*/ 6 h 6"/>
                <a:gd name="T2" fmla="*/ 2 w 2"/>
                <a:gd name="T3" fmla="*/ 4 h 6"/>
                <a:gd name="T4" fmla="*/ 2 w 2"/>
                <a:gd name="T5" fmla="*/ 0 h 6"/>
                <a:gd name="T6" fmla="*/ 0 w 2"/>
                <a:gd name="T7" fmla="*/ 0 h 6"/>
                <a:gd name="T8" fmla="*/ 0 w 2"/>
                <a:gd name="T9" fmla="*/ 4 h 6"/>
                <a:gd name="T10" fmla="*/ 2 w 2"/>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2" y="6"/>
                  </a:moveTo>
                  <a:lnTo>
                    <a:pt x="2" y="4"/>
                  </a:lnTo>
                  <a:lnTo>
                    <a:pt x="2" y="0"/>
                  </a:lnTo>
                  <a:lnTo>
                    <a:pt x="0" y="0"/>
                  </a:lnTo>
                  <a:lnTo>
                    <a:pt x="0" y="4"/>
                  </a:lnTo>
                  <a:lnTo>
                    <a:pt x="2"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4" name="Freeform 1410"/>
            <p:cNvSpPr>
              <a:spLocks/>
            </p:cNvSpPr>
            <p:nvPr/>
          </p:nvSpPr>
          <p:spPr bwMode="auto">
            <a:xfrm>
              <a:off x="2407" y="2312"/>
              <a:ext cx="2" cy="2"/>
            </a:xfrm>
            <a:custGeom>
              <a:avLst/>
              <a:gdLst>
                <a:gd name="T0" fmla="*/ 0 w 2"/>
                <a:gd name="T1" fmla="*/ 0 h 2"/>
                <a:gd name="T2" fmla="*/ 2 w 2"/>
                <a:gd name="T3" fmla="*/ 2 h 2"/>
                <a:gd name="T4" fmla="*/ 2 w 2"/>
                <a:gd name="T5" fmla="*/ 2 h 2"/>
                <a:gd name="T6" fmla="*/ 2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0" y="0"/>
                  </a:move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5" name="Freeform 1411"/>
            <p:cNvSpPr>
              <a:spLocks/>
            </p:cNvSpPr>
            <p:nvPr/>
          </p:nvSpPr>
          <p:spPr bwMode="auto">
            <a:xfrm>
              <a:off x="2389" y="2312"/>
              <a:ext cx="20" cy="22"/>
            </a:xfrm>
            <a:custGeom>
              <a:avLst/>
              <a:gdLst>
                <a:gd name="T0" fmla="*/ 0 w 20"/>
                <a:gd name="T1" fmla="*/ 22 h 22"/>
                <a:gd name="T2" fmla="*/ 2 w 20"/>
                <a:gd name="T3" fmla="*/ 22 h 22"/>
                <a:gd name="T4" fmla="*/ 20 w 20"/>
                <a:gd name="T5" fmla="*/ 4 h 22"/>
                <a:gd name="T6" fmla="*/ 18 w 20"/>
                <a:gd name="T7" fmla="*/ 0 h 22"/>
                <a:gd name="T8" fmla="*/ 0 w 20"/>
                <a:gd name="T9" fmla="*/ 20 h 22"/>
                <a:gd name="T10" fmla="*/ 0 w 20"/>
                <a:gd name="T11" fmla="*/ 22 h 22"/>
                <a:gd name="T12" fmla="*/ 0 w 20"/>
                <a:gd name="T13" fmla="*/ 22 h 22"/>
                <a:gd name="T14" fmla="*/ 0 w 20"/>
                <a:gd name="T15" fmla="*/ 22 h 22"/>
                <a:gd name="T16" fmla="*/ 2 w 20"/>
                <a:gd name="T17" fmla="*/ 22 h 22"/>
                <a:gd name="T18" fmla="*/ 0 w 20"/>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0" y="22"/>
                  </a:moveTo>
                  <a:lnTo>
                    <a:pt x="2" y="22"/>
                  </a:lnTo>
                  <a:lnTo>
                    <a:pt x="20" y="4"/>
                  </a:lnTo>
                  <a:lnTo>
                    <a:pt x="18" y="0"/>
                  </a:lnTo>
                  <a:lnTo>
                    <a:pt x="0" y="20"/>
                  </a:lnTo>
                  <a:lnTo>
                    <a:pt x="0" y="22"/>
                  </a:lnTo>
                  <a:lnTo>
                    <a:pt x="2" y="22"/>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6" name="Freeform 1412"/>
            <p:cNvSpPr>
              <a:spLocks/>
            </p:cNvSpPr>
            <p:nvPr/>
          </p:nvSpPr>
          <p:spPr bwMode="auto">
            <a:xfrm>
              <a:off x="2402" y="2310"/>
              <a:ext cx="5" cy="4"/>
            </a:xfrm>
            <a:custGeom>
              <a:avLst/>
              <a:gdLst>
                <a:gd name="T0" fmla="*/ 0 w 5"/>
                <a:gd name="T1" fmla="*/ 4 h 4"/>
                <a:gd name="T2" fmla="*/ 5 w 5"/>
                <a:gd name="T3" fmla="*/ 4 h 4"/>
                <a:gd name="T4" fmla="*/ 5 w 5"/>
                <a:gd name="T5" fmla="*/ 0 h 4"/>
                <a:gd name="T6" fmla="*/ 0 w 5"/>
                <a:gd name="T7" fmla="*/ 0 h 4"/>
                <a:gd name="T8" fmla="*/ 0 w 5"/>
                <a:gd name="T9" fmla="*/ 4 h 4"/>
                <a:gd name="T10" fmla="*/ 0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4"/>
                  </a:moveTo>
                  <a:lnTo>
                    <a:pt x="5" y="4"/>
                  </a:lnTo>
                  <a:lnTo>
                    <a:pt x="5"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7" name="Freeform 1413"/>
            <p:cNvSpPr>
              <a:spLocks/>
            </p:cNvSpPr>
            <p:nvPr/>
          </p:nvSpPr>
          <p:spPr bwMode="auto">
            <a:xfrm>
              <a:off x="2389" y="2294"/>
              <a:ext cx="18" cy="20"/>
            </a:xfrm>
            <a:custGeom>
              <a:avLst/>
              <a:gdLst>
                <a:gd name="T0" fmla="*/ 0 w 18"/>
                <a:gd name="T1" fmla="*/ 0 h 20"/>
                <a:gd name="T2" fmla="*/ 0 w 18"/>
                <a:gd name="T3" fmla="*/ 2 h 20"/>
                <a:gd name="T4" fmla="*/ 13 w 18"/>
                <a:gd name="T5" fmla="*/ 20 h 20"/>
                <a:gd name="T6" fmla="*/ 18 w 18"/>
                <a:gd name="T7" fmla="*/ 18 h 20"/>
                <a:gd name="T8" fmla="*/ 2 w 18"/>
                <a:gd name="T9" fmla="*/ 0 h 20"/>
                <a:gd name="T10" fmla="*/ 0 w 18"/>
                <a:gd name="T11" fmla="*/ 0 h 20"/>
                <a:gd name="T12" fmla="*/ 2 w 18"/>
                <a:gd name="T13" fmla="*/ 0 h 20"/>
                <a:gd name="T14" fmla="*/ 0 w 18"/>
                <a:gd name="T15" fmla="*/ 0 h 20"/>
                <a:gd name="T16" fmla="*/ 0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0" y="0"/>
                  </a:moveTo>
                  <a:lnTo>
                    <a:pt x="0" y="2"/>
                  </a:lnTo>
                  <a:lnTo>
                    <a:pt x="13" y="20"/>
                  </a:lnTo>
                  <a:lnTo>
                    <a:pt x="18" y="18"/>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8" name="Freeform 1415"/>
            <p:cNvSpPr>
              <a:spLocks/>
            </p:cNvSpPr>
            <p:nvPr/>
          </p:nvSpPr>
          <p:spPr bwMode="auto">
            <a:xfrm>
              <a:off x="2374" y="2294"/>
              <a:ext cx="17" cy="20"/>
            </a:xfrm>
            <a:custGeom>
              <a:avLst/>
              <a:gdLst>
                <a:gd name="T0" fmla="*/ 0 w 17"/>
                <a:gd name="T1" fmla="*/ 20 h 20"/>
                <a:gd name="T2" fmla="*/ 4 w 17"/>
                <a:gd name="T3" fmla="*/ 20 h 20"/>
                <a:gd name="T4" fmla="*/ 17 w 17"/>
                <a:gd name="T5" fmla="*/ 2 h 20"/>
                <a:gd name="T6" fmla="*/ 15 w 17"/>
                <a:gd name="T7" fmla="*/ 0 h 20"/>
                <a:gd name="T8" fmla="*/ 0 w 17"/>
                <a:gd name="T9" fmla="*/ 18 h 20"/>
                <a:gd name="T10" fmla="*/ 0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20"/>
                  </a:moveTo>
                  <a:lnTo>
                    <a:pt x="4" y="20"/>
                  </a:lnTo>
                  <a:lnTo>
                    <a:pt x="17" y="2"/>
                  </a:lnTo>
                  <a:lnTo>
                    <a:pt x="15"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599" name="Freeform 1416"/>
            <p:cNvSpPr>
              <a:spLocks/>
            </p:cNvSpPr>
            <p:nvPr/>
          </p:nvSpPr>
          <p:spPr bwMode="auto">
            <a:xfrm>
              <a:off x="2374" y="2310"/>
              <a:ext cx="4" cy="4"/>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00" name="Freeform 1417"/>
            <p:cNvSpPr>
              <a:spLocks/>
            </p:cNvSpPr>
            <p:nvPr/>
          </p:nvSpPr>
          <p:spPr bwMode="auto">
            <a:xfrm>
              <a:off x="2374" y="2310"/>
              <a:ext cx="17" cy="22"/>
            </a:xfrm>
            <a:custGeom>
              <a:avLst/>
              <a:gdLst>
                <a:gd name="T0" fmla="*/ 17 w 17"/>
                <a:gd name="T1" fmla="*/ 20 h 22"/>
                <a:gd name="T2" fmla="*/ 17 w 17"/>
                <a:gd name="T3" fmla="*/ 17 h 22"/>
                <a:gd name="T4" fmla="*/ 4 w 17"/>
                <a:gd name="T5" fmla="*/ 0 h 22"/>
                <a:gd name="T6" fmla="*/ 0 w 17"/>
                <a:gd name="T7" fmla="*/ 2 h 22"/>
                <a:gd name="T8" fmla="*/ 15 w 17"/>
                <a:gd name="T9" fmla="*/ 20 h 22"/>
                <a:gd name="T10" fmla="*/ 17 w 17"/>
                <a:gd name="T11" fmla="*/ 20 h 22"/>
                <a:gd name="T12" fmla="*/ 15 w 17"/>
                <a:gd name="T13" fmla="*/ 20 h 22"/>
                <a:gd name="T14" fmla="*/ 15 w 17"/>
                <a:gd name="T15" fmla="*/ 22 h 22"/>
                <a:gd name="T16" fmla="*/ 17 w 17"/>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17" y="20"/>
                  </a:moveTo>
                  <a:lnTo>
                    <a:pt x="17" y="17"/>
                  </a:lnTo>
                  <a:lnTo>
                    <a:pt x="4" y="0"/>
                  </a:lnTo>
                  <a:lnTo>
                    <a:pt x="0" y="2"/>
                  </a:lnTo>
                  <a:lnTo>
                    <a:pt x="15" y="20"/>
                  </a:lnTo>
                  <a:lnTo>
                    <a:pt x="17" y="20"/>
                  </a:lnTo>
                  <a:lnTo>
                    <a:pt x="15" y="20"/>
                  </a:lnTo>
                  <a:lnTo>
                    <a:pt x="15" y="22"/>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601" name="Group 1619"/>
            <p:cNvGrpSpPr>
              <a:grpSpLocks/>
            </p:cNvGrpSpPr>
            <p:nvPr/>
          </p:nvGrpSpPr>
          <p:grpSpPr bwMode="auto">
            <a:xfrm>
              <a:off x="2389" y="2221"/>
              <a:ext cx="330" cy="111"/>
              <a:chOff x="2389" y="2221"/>
              <a:chExt cx="330" cy="111"/>
            </a:xfrm>
          </p:grpSpPr>
          <p:sp>
            <p:nvSpPr>
              <p:cNvPr id="35171" name="Freeform 1419"/>
              <p:cNvSpPr>
                <a:spLocks/>
              </p:cNvSpPr>
              <p:nvPr/>
            </p:nvSpPr>
            <p:spPr bwMode="auto">
              <a:xfrm>
                <a:off x="2389" y="2327"/>
                <a:ext cx="2" cy="5"/>
              </a:xfrm>
              <a:custGeom>
                <a:avLst/>
                <a:gdLst>
                  <a:gd name="T0" fmla="*/ 2 w 2"/>
                  <a:gd name="T1" fmla="*/ 3 h 5"/>
                  <a:gd name="T2" fmla="*/ 0 w 2"/>
                  <a:gd name="T3" fmla="*/ 0 h 5"/>
                  <a:gd name="T4" fmla="*/ 0 w 2"/>
                  <a:gd name="T5" fmla="*/ 0 h 5"/>
                  <a:gd name="T6" fmla="*/ 0 w 2"/>
                  <a:gd name="T7" fmla="*/ 0 h 5"/>
                  <a:gd name="T8" fmla="*/ 0 w 2"/>
                  <a:gd name="T9" fmla="*/ 0 h 5"/>
                  <a:gd name="T10" fmla="*/ 2 w 2"/>
                  <a:gd name="T11" fmla="*/ 3 h 5"/>
                  <a:gd name="T12" fmla="*/ 0 w 2"/>
                  <a:gd name="T13" fmla="*/ 3 h 5"/>
                  <a:gd name="T14" fmla="*/ 0 w 2"/>
                  <a:gd name="T15" fmla="*/ 5 h 5"/>
                  <a:gd name="T16" fmla="*/ 2 w 2"/>
                  <a:gd name="T17" fmla="*/ 3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3"/>
                    </a:moveTo>
                    <a:lnTo>
                      <a:pt x="0" y="0"/>
                    </a:lnTo>
                    <a:lnTo>
                      <a:pt x="2" y="3"/>
                    </a:lnTo>
                    <a:lnTo>
                      <a:pt x="0" y="3"/>
                    </a:lnTo>
                    <a:lnTo>
                      <a:pt x="0" y="5"/>
                    </a:lnTo>
                    <a:lnTo>
                      <a:pt x="2"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72" name="Freeform 1420"/>
              <p:cNvSpPr>
                <a:spLocks/>
              </p:cNvSpPr>
              <p:nvPr/>
            </p:nvSpPr>
            <p:spPr bwMode="auto">
              <a:xfrm>
                <a:off x="2389" y="2310"/>
                <a:ext cx="18" cy="20"/>
              </a:xfrm>
              <a:custGeom>
                <a:avLst/>
                <a:gdLst>
                  <a:gd name="T0" fmla="*/ 18 w 18"/>
                  <a:gd name="T1" fmla="*/ 0 h 20"/>
                  <a:gd name="T2" fmla="*/ 13 w 18"/>
                  <a:gd name="T3" fmla="*/ 0 h 20"/>
                  <a:gd name="T4" fmla="*/ 0 w 18"/>
                  <a:gd name="T5" fmla="*/ 17 h 20"/>
                  <a:gd name="T6" fmla="*/ 2 w 18"/>
                  <a:gd name="T7" fmla="*/ 20 h 20"/>
                  <a:gd name="T8" fmla="*/ 18 w 18"/>
                  <a:gd name="T9" fmla="*/ 2 h 20"/>
                  <a:gd name="T10" fmla="*/ 18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0"/>
                    </a:moveTo>
                    <a:lnTo>
                      <a:pt x="13" y="0"/>
                    </a:lnTo>
                    <a:lnTo>
                      <a:pt x="0" y="17"/>
                    </a:lnTo>
                    <a:lnTo>
                      <a:pt x="2" y="20"/>
                    </a:lnTo>
                    <a:lnTo>
                      <a:pt x="18"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73" name="Freeform 1421"/>
              <p:cNvSpPr>
                <a:spLocks/>
              </p:cNvSpPr>
              <p:nvPr/>
            </p:nvSpPr>
            <p:spPr bwMode="auto">
              <a:xfrm>
                <a:off x="2405" y="2292"/>
                <a:ext cx="33" cy="33"/>
              </a:xfrm>
              <a:custGeom>
                <a:avLst/>
                <a:gdLst>
                  <a:gd name="T0" fmla="*/ 17 w 33"/>
                  <a:gd name="T1" fmla="*/ 33 h 33"/>
                  <a:gd name="T2" fmla="*/ 0 w 33"/>
                  <a:gd name="T3" fmla="*/ 18 h 33"/>
                  <a:gd name="T4" fmla="*/ 17 w 33"/>
                  <a:gd name="T5" fmla="*/ 0 h 33"/>
                  <a:gd name="T6" fmla="*/ 33 w 33"/>
                  <a:gd name="T7" fmla="*/ 18 h 33"/>
                  <a:gd name="T8" fmla="*/ 17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7" y="33"/>
                    </a:moveTo>
                    <a:lnTo>
                      <a:pt x="0" y="18"/>
                    </a:lnTo>
                    <a:lnTo>
                      <a:pt x="17" y="0"/>
                    </a:lnTo>
                    <a:lnTo>
                      <a:pt x="33" y="18"/>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74" name="Freeform 1422"/>
              <p:cNvSpPr>
                <a:spLocks noEditPoints="1"/>
              </p:cNvSpPr>
              <p:nvPr/>
            </p:nvSpPr>
            <p:spPr bwMode="auto">
              <a:xfrm>
                <a:off x="2400" y="2292"/>
                <a:ext cx="40" cy="35"/>
              </a:xfrm>
              <a:custGeom>
                <a:avLst/>
                <a:gdLst>
                  <a:gd name="T0" fmla="*/ 22 w 40"/>
                  <a:gd name="T1" fmla="*/ 35 h 35"/>
                  <a:gd name="T2" fmla="*/ 18 w 40"/>
                  <a:gd name="T3" fmla="*/ 35 h 35"/>
                  <a:gd name="T4" fmla="*/ 5 w 40"/>
                  <a:gd name="T5" fmla="*/ 18 h 35"/>
                  <a:gd name="T6" fmla="*/ 0 w 40"/>
                  <a:gd name="T7" fmla="*/ 18 h 35"/>
                  <a:gd name="T8" fmla="*/ 5 w 40"/>
                  <a:gd name="T9" fmla="*/ 15 h 35"/>
                  <a:gd name="T10" fmla="*/ 18 w 40"/>
                  <a:gd name="T11" fmla="*/ 0 h 35"/>
                  <a:gd name="T12" fmla="*/ 22 w 40"/>
                  <a:gd name="T13" fmla="*/ 0 h 35"/>
                  <a:gd name="T14" fmla="*/ 40 w 40"/>
                  <a:gd name="T15" fmla="*/ 15 h 35"/>
                  <a:gd name="T16" fmla="*/ 40 w 40"/>
                  <a:gd name="T17" fmla="*/ 18 h 35"/>
                  <a:gd name="T18" fmla="*/ 22 w 40"/>
                  <a:gd name="T19" fmla="*/ 35 h 35"/>
                  <a:gd name="T20" fmla="*/ 38 w 40"/>
                  <a:gd name="T21" fmla="*/ 15 h 35"/>
                  <a:gd name="T22" fmla="*/ 38 w 40"/>
                  <a:gd name="T23" fmla="*/ 18 h 35"/>
                  <a:gd name="T24" fmla="*/ 18 w 40"/>
                  <a:gd name="T25" fmla="*/ 0 h 35"/>
                  <a:gd name="T26" fmla="*/ 22 w 40"/>
                  <a:gd name="T27" fmla="*/ 0 h 35"/>
                  <a:gd name="T28" fmla="*/ 5 w 40"/>
                  <a:gd name="T29" fmla="*/ 18 h 35"/>
                  <a:gd name="T30" fmla="*/ 5 w 40"/>
                  <a:gd name="T31" fmla="*/ 15 h 35"/>
                  <a:gd name="T32" fmla="*/ 22 w 40"/>
                  <a:gd name="T33" fmla="*/ 33 h 35"/>
                  <a:gd name="T34" fmla="*/ 18 w 40"/>
                  <a:gd name="T35" fmla="*/ 33 h 35"/>
                  <a:gd name="T36" fmla="*/ 38 w 40"/>
                  <a:gd name="T37" fmla="*/ 15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5">
                    <a:moveTo>
                      <a:pt x="22" y="35"/>
                    </a:moveTo>
                    <a:lnTo>
                      <a:pt x="18" y="35"/>
                    </a:lnTo>
                    <a:lnTo>
                      <a:pt x="5" y="18"/>
                    </a:lnTo>
                    <a:lnTo>
                      <a:pt x="0" y="18"/>
                    </a:lnTo>
                    <a:lnTo>
                      <a:pt x="5" y="15"/>
                    </a:lnTo>
                    <a:lnTo>
                      <a:pt x="18" y="0"/>
                    </a:lnTo>
                    <a:lnTo>
                      <a:pt x="22" y="0"/>
                    </a:lnTo>
                    <a:lnTo>
                      <a:pt x="40" y="15"/>
                    </a:lnTo>
                    <a:lnTo>
                      <a:pt x="40" y="18"/>
                    </a:lnTo>
                    <a:lnTo>
                      <a:pt x="22" y="35"/>
                    </a:lnTo>
                    <a:close/>
                    <a:moveTo>
                      <a:pt x="38" y="15"/>
                    </a:moveTo>
                    <a:lnTo>
                      <a:pt x="38" y="18"/>
                    </a:lnTo>
                    <a:lnTo>
                      <a:pt x="18" y="0"/>
                    </a:lnTo>
                    <a:lnTo>
                      <a:pt x="22" y="0"/>
                    </a:lnTo>
                    <a:lnTo>
                      <a:pt x="5" y="18"/>
                    </a:lnTo>
                    <a:lnTo>
                      <a:pt x="5" y="15"/>
                    </a:lnTo>
                    <a:lnTo>
                      <a:pt x="22" y="33"/>
                    </a:lnTo>
                    <a:lnTo>
                      <a:pt x="18" y="33"/>
                    </a:lnTo>
                    <a:lnTo>
                      <a:pt x="38"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75" name="Freeform 1423"/>
              <p:cNvSpPr>
                <a:spLocks/>
              </p:cNvSpPr>
              <p:nvPr/>
            </p:nvSpPr>
            <p:spPr bwMode="auto">
              <a:xfrm>
                <a:off x="2418" y="2327"/>
                <a:ext cx="4" cy="3"/>
              </a:xfrm>
              <a:custGeom>
                <a:avLst/>
                <a:gdLst>
                  <a:gd name="T0" fmla="*/ 0 w 4"/>
                  <a:gd name="T1" fmla="*/ 3 h 3"/>
                  <a:gd name="T2" fmla="*/ 0 w 4"/>
                  <a:gd name="T3" fmla="*/ 3 h 3"/>
                  <a:gd name="T4" fmla="*/ 4 w 4"/>
                  <a:gd name="T5" fmla="*/ 3 h 3"/>
                  <a:gd name="T6" fmla="*/ 4 w 4"/>
                  <a:gd name="T7" fmla="*/ 0 h 3"/>
                  <a:gd name="T8" fmla="*/ 0 w 4"/>
                  <a:gd name="T9" fmla="*/ 0 h 3"/>
                  <a:gd name="T10" fmla="*/ 0 w 4"/>
                  <a:gd name="T11" fmla="*/ 3 h 3"/>
                  <a:gd name="T12" fmla="*/ 0 w 4"/>
                  <a:gd name="T13" fmla="*/ 3 h 3"/>
                  <a:gd name="T14" fmla="*/ 0 w 4"/>
                  <a:gd name="T15" fmla="*/ 3 h 3"/>
                  <a:gd name="T16" fmla="*/ 0 w 4"/>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3"/>
                    </a:moveTo>
                    <a:lnTo>
                      <a:pt x="0" y="3"/>
                    </a:lnTo>
                    <a:lnTo>
                      <a:pt x="4" y="3"/>
                    </a:lnTo>
                    <a:lnTo>
                      <a:pt x="4"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76" name="Freeform 1424"/>
              <p:cNvSpPr>
                <a:spLocks/>
              </p:cNvSpPr>
              <p:nvPr/>
            </p:nvSpPr>
            <p:spPr bwMode="auto">
              <a:xfrm>
                <a:off x="2402" y="2310"/>
                <a:ext cx="18" cy="20"/>
              </a:xfrm>
              <a:custGeom>
                <a:avLst/>
                <a:gdLst>
                  <a:gd name="T0" fmla="*/ 3 w 18"/>
                  <a:gd name="T1" fmla="*/ 0 h 20"/>
                  <a:gd name="T2" fmla="*/ 0 w 18"/>
                  <a:gd name="T3" fmla="*/ 2 h 20"/>
                  <a:gd name="T4" fmla="*/ 16 w 18"/>
                  <a:gd name="T5" fmla="*/ 20 h 20"/>
                  <a:gd name="T6" fmla="*/ 18 w 18"/>
                  <a:gd name="T7" fmla="*/ 17 h 20"/>
                  <a:gd name="T8" fmla="*/ 5 w 18"/>
                  <a:gd name="T9" fmla="*/ 0 h 20"/>
                  <a:gd name="T10" fmla="*/ 3 w 18"/>
                  <a:gd name="T11" fmla="*/ 0 h 20"/>
                  <a:gd name="T12" fmla="*/ 5 w 18"/>
                  <a:gd name="T13" fmla="*/ 0 h 20"/>
                  <a:gd name="T14" fmla="*/ 3 w 18"/>
                  <a:gd name="T15" fmla="*/ 0 h 20"/>
                  <a:gd name="T16" fmla="*/ 3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3" y="0"/>
                    </a:moveTo>
                    <a:lnTo>
                      <a:pt x="0" y="2"/>
                    </a:lnTo>
                    <a:lnTo>
                      <a:pt x="16" y="20"/>
                    </a:lnTo>
                    <a:lnTo>
                      <a:pt x="18" y="17"/>
                    </a:lnTo>
                    <a:lnTo>
                      <a:pt x="5" y="0"/>
                    </a:lnTo>
                    <a:lnTo>
                      <a:pt x="3" y="0"/>
                    </a:lnTo>
                    <a:lnTo>
                      <a:pt x="5"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77" name="Freeform 1425"/>
              <p:cNvSpPr>
                <a:spLocks/>
              </p:cNvSpPr>
              <p:nvPr/>
            </p:nvSpPr>
            <p:spPr bwMode="auto">
              <a:xfrm>
                <a:off x="2400" y="2310"/>
                <a:ext cx="5" cy="2"/>
              </a:xfrm>
              <a:custGeom>
                <a:avLst/>
                <a:gdLst>
                  <a:gd name="T0" fmla="*/ 0 w 5"/>
                  <a:gd name="T1" fmla="*/ 0 h 2"/>
                  <a:gd name="T2" fmla="*/ 0 w 5"/>
                  <a:gd name="T3" fmla="*/ 2 h 2"/>
                  <a:gd name="T4" fmla="*/ 5 w 5"/>
                  <a:gd name="T5" fmla="*/ 2 h 2"/>
                  <a:gd name="T6" fmla="*/ 5 w 5"/>
                  <a:gd name="T7" fmla="*/ 0 h 2"/>
                  <a:gd name="T8" fmla="*/ 0 w 5"/>
                  <a:gd name="T9" fmla="*/ 0 h 2"/>
                  <a:gd name="T10" fmla="*/ 0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0"/>
                    </a:moveTo>
                    <a:lnTo>
                      <a:pt x="0" y="2"/>
                    </a:lnTo>
                    <a:lnTo>
                      <a:pt x="5" y="2"/>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78" name="Freeform 1426"/>
              <p:cNvSpPr>
                <a:spLocks/>
              </p:cNvSpPr>
              <p:nvPr/>
            </p:nvSpPr>
            <p:spPr bwMode="auto">
              <a:xfrm>
                <a:off x="2400" y="2305"/>
                <a:ext cx="7" cy="7"/>
              </a:xfrm>
              <a:custGeom>
                <a:avLst/>
                <a:gdLst>
                  <a:gd name="T0" fmla="*/ 7 w 7"/>
                  <a:gd name="T1" fmla="*/ 2 h 7"/>
                  <a:gd name="T2" fmla="*/ 2 w 7"/>
                  <a:gd name="T3" fmla="*/ 0 h 7"/>
                  <a:gd name="T4" fmla="*/ 0 w 7"/>
                  <a:gd name="T5" fmla="*/ 5 h 7"/>
                  <a:gd name="T6" fmla="*/ 2 w 7"/>
                  <a:gd name="T7" fmla="*/ 7 h 7"/>
                  <a:gd name="T8" fmla="*/ 7 w 7"/>
                  <a:gd name="T9" fmla="*/ 2 h 7"/>
                  <a:gd name="T10" fmla="*/ 7 w 7"/>
                  <a:gd name="T11" fmla="*/ 2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7">
                    <a:moveTo>
                      <a:pt x="7" y="2"/>
                    </a:moveTo>
                    <a:lnTo>
                      <a:pt x="2" y="0"/>
                    </a:lnTo>
                    <a:lnTo>
                      <a:pt x="0" y="5"/>
                    </a:lnTo>
                    <a:lnTo>
                      <a:pt x="2" y="7"/>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79" name="Freeform 1427"/>
              <p:cNvSpPr>
                <a:spLocks/>
              </p:cNvSpPr>
              <p:nvPr/>
            </p:nvSpPr>
            <p:spPr bwMode="auto">
              <a:xfrm>
                <a:off x="2402" y="2290"/>
                <a:ext cx="18" cy="17"/>
              </a:xfrm>
              <a:custGeom>
                <a:avLst/>
                <a:gdLst>
                  <a:gd name="T0" fmla="*/ 16 w 18"/>
                  <a:gd name="T1" fmla="*/ 0 h 17"/>
                  <a:gd name="T2" fmla="*/ 16 w 18"/>
                  <a:gd name="T3" fmla="*/ 2 h 17"/>
                  <a:gd name="T4" fmla="*/ 0 w 18"/>
                  <a:gd name="T5" fmla="*/ 15 h 17"/>
                  <a:gd name="T6" fmla="*/ 5 w 18"/>
                  <a:gd name="T7" fmla="*/ 17 h 17"/>
                  <a:gd name="T8" fmla="*/ 18 w 18"/>
                  <a:gd name="T9" fmla="*/ 4 h 17"/>
                  <a:gd name="T10" fmla="*/ 16 w 1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16" y="0"/>
                    </a:moveTo>
                    <a:lnTo>
                      <a:pt x="16" y="2"/>
                    </a:lnTo>
                    <a:lnTo>
                      <a:pt x="0" y="15"/>
                    </a:lnTo>
                    <a:lnTo>
                      <a:pt x="5" y="17"/>
                    </a:lnTo>
                    <a:lnTo>
                      <a:pt x="18" y="4"/>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0" name="Freeform 1428"/>
              <p:cNvSpPr>
                <a:spLocks/>
              </p:cNvSpPr>
              <p:nvPr/>
            </p:nvSpPr>
            <p:spPr bwMode="auto">
              <a:xfrm>
                <a:off x="2418" y="2290"/>
                <a:ext cx="7" cy="4"/>
              </a:xfrm>
              <a:custGeom>
                <a:avLst/>
                <a:gdLst>
                  <a:gd name="T0" fmla="*/ 7 w 7"/>
                  <a:gd name="T1" fmla="*/ 2 h 4"/>
                  <a:gd name="T2" fmla="*/ 4 w 7"/>
                  <a:gd name="T3" fmla="*/ 0 h 4"/>
                  <a:gd name="T4" fmla="*/ 0 w 7"/>
                  <a:gd name="T5" fmla="*/ 0 h 4"/>
                  <a:gd name="T6" fmla="*/ 0 w 7"/>
                  <a:gd name="T7" fmla="*/ 4 h 4"/>
                  <a:gd name="T8" fmla="*/ 4 w 7"/>
                  <a:gd name="T9" fmla="*/ 4 h 4"/>
                  <a:gd name="T10" fmla="*/ 7 w 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2"/>
                    </a:moveTo>
                    <a:lnTo>
                      <a:pt x="4" y="0"/>
                    </a:lnTo>
                    <a:lnTo>
                      <a:pt x="0" y="0"/>
                    </a:lnTo>
                    <a:lnTo>
                      <a:pt x="0" y="4"/>
                    </a:lnTo>
                    <a:lnTo>
                      <a:pt x="4" y="4"/>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1" name="Freeform 1429"/>
              <p:cNvSpPr>
                <a:spLocks/>
              </p:cNvSpPr>
              <p:nvPr/>
            </p:nvSpPr>
            <p:spPr bwMode="auto">
              <a:xfrm>
                <a:off x="2422" y="2292"/>
                <a:ext cx="20" cy="15"/>
              </a:xfrm>
              <a:custGeom>
                <a:avLst/>
                <a:gdLst>
                  <a:gd name="T0" fmla="*/ 20 w 20"/>
                  <a:gd name="T1" fmla="*/ 15 h 15"/>
                  <a:gd name="T2" fmla="*/ 20 w 20"/>
                  <a:gd name="T3" fmla="*/ 13 h 15"/>
                  <a:gd name="T4" fmla="*/ 3 w 20"/>
                  <a:gd name="T5" fmla="*/ 0 h 15"/>
                  <a:gd name="T6" fmla="*/ 0 w 20"/>
                  <a:gd name="T7" fmla="*/ 2 h 15"/>
                  <a:gd name="T8" fmla="*/ 18 w 20"/>
                  <a:gd name="T9" fmla="*/ 15 h 15"/>
                  <a:gd name="T10" fmla="*/ 20 w 20"/>
                  <a:gd name="T11" fmla="*/ 15 h 15"/>
                  <a:gd name="T12" fmla="*/ 20 w 20"/>
                  <a:gd name="T13" fmla="*/ 15 h 15"/>
                  <a:gd name="T14" fmla="*/ 20 w 20"/>
                  <a:gd name="T15" fmla="*/ 13 h 15"/>
                  <a:gd name="T16" fmla="*/ 20 w 20"/>
                  <a:gd name="T17" fmla="*/ 13 h 15"/>
                  <a:gd name="T18" fmla="*/ 20 w 20"/>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5">
                    <a:moveTo>
                      <a:pt x="20" y="15"/>
                    </a:moveTo>
                    <a:lnTo>
                      <a:pt x="20" y="13"/>
                    </a:lnTo>
                    <a:lnTo>
                      <a:pt x="3" y="0"/>
                    </a:lnTo>
                    <a:lnTo>
                      <a:pt x="0" y="2"/>
                    </a:lnTo>
                    <a:lnTo>
                      <a:pt x="18" y="15"/>
                    </a:lnTo>
                    <a:lnTo>
                      <a:pt x="20" y="15"/>
                    </a:lnTo>
                    <a:lnTo>
                      <a:pt x="20" y="13"/>
                    </a:lnTo>
                    <a:lnTo>
                      <a:pt x="2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2" name="Freeform 1430"/>
              <p:cNvSpPr>
                <a:spLocks/>
              </p:cNvSpPr>
              <p:nvPr/>
            </p:nvSpPr>
            <p:spPr bwMode="auto">
              <a:xfrm>
                <a:off x="2438" y="2307"/>
                <a:ext cx="4" cy="5"/>
              </a:xfrm>
              <a:custGeom>
                <a:avLst/>
                <a:gdLst>
                  <a:gd name="T0" fmla="*/ 4 w 4"/>
                  <a:gd name="T1" fmla="*/ 5 h 5"/>
                  <a:gd name="T2" fmla="*/ 4 w 4"/>
                  <a:gd name="T3" fmla="*/ 3 h 5"/>
                  <a:gd name="T4" fmla="*/ 4 w 4"/>
                  <a:gd name="T5" fmla="*/ 0 h 5"/>
                  <a:gd name="T6" fmla="*/ 0 w 4"/>
                  <a:gd name="T7" fmla="*/ 0 h 5"/>
                  <a:gd name="T8" fmla="*/ 0 w 4"/>
                  <a:gd name="T9" fmla="*/ 3 h 5"/>
                  <a:gd name="T10" fmla="*/ 4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5"/>
                    </a:moveTo>
                    <a:lnTo>
                      <a:pt x="4" y="3"/>
                    </a:lnTo>
                    <a:lnTo>
                      <a:pt x="4" y="0"/>
                    </a:lnTo>
                    <a:lnTo>
                      <a:pt x="0" y="0"/>
                    </a:lnTo>
                    <a:lnTo>
                      <a:pt x="0" y="3"/>
                    </a:lnTo>
                    <a:lnTo>
                      <a:pt x="4"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3" name="Freeform 1431"/>
              <p:cNvSpPr>
                <a:spLocks/>
              </p:cNvSpPr>
              <p:nvPr/>
            </p:nvSpPr>
            <p:spPr bwMode="auto">
              <a:xfrm>
                <a:off x="2440" y="2310"/>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4" name="Freeform 1432"/>
              <p:cNvSpPr>
                <a:spLocks/>
              </p:cNvSpPr>
              <p:nvPr/>
            </p:nvSpPr>
            <p:spPr bwMode="auto">
              <a:xfrm>
                <a:off x="2422" y="2310"/>
                <a:ext cx="20" cy="20"/>
              </a:xfrm>
              <a:custGeom>
                <a:avLst/>
                <a:gdLst>
                  <a:gd name="T0" fmla="*/ 0 w 20"/>
                  <a:gd name="T1" fmla="*/ 20 h 20"/>
                  <a:gd name="T2" fmla="*/ 3 w 20"/>
                  <a:gd name="T3" fmla="*/ 20 h 20"/>
                  <a:gd name="T4" fmla="*/ 20 w 20"/>
                  <a:gd name="T5" fmla="*/ 2 h 20"/>
                  <a:gd name="T6" fmla="*/ 18 w 20"/>
                  <a:gd name="T7" fmla="*/ 0 h 20"/>
                  <a:gd name="T8" fmla="*/ 0 w 20"/>
                  <a:gd name="T9" fmla="*/ 17 h 20"/>
                  <a:gd name="T10" fmla="*/ 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0"/>
                    </a:moveTo>
                    <a:lnTo>
                      <a:pt x="3" y="20"/>
                    </a:lnTo>
                    <a:lnTo>
                      <a:pt x="20" y="2"/>
                    </a:lnTo>
                    <a:lnTo>
                      <a:pt x="18" y="0"/>
                    </a:lnTo>
                    <a:lnTo>
                      <a:pt x="0" y="17"/>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5" name="Freeform 1433"/>
              <p:cNvSpPr>
                <a:spLocks/>
              </p:cNvSpPr>
              <p:nvPr/>
            </p:nvSpPr>
            <p:spPr bwMode="auto">
              <a:xfrm>
                <a:off x="2436" y="2307"/>
                <a:ext cx="2" cy="5"/>
              </a:xfrm>
              <a:custGeom>
                <a:avLst/>
                <a:gdLst>
                  <a:gd name="T0" fmla="*/ 0 w 2"/>
                  <a:gd name="T1" fmla="*/ 5 h 5"/>
                  <a:gd name="T2" fmla="*/ 2 w 2"/>
                  <a:gd name="T3" fmla="*/ 3 h 5"/>
                  <a:gd name="T4" fmla="*/ 2 w 2"/>
                  <a:gd name="T5" fmla="*/ 0 h 5"/>
                  <a:gd name="T6" fmla="*/ 0 w 2"/>
                  <a:gd name="T7" fmla="*/ 0 h 5"/>
                  <a:gd name="T8" fmla="*/ 0 w 2"/>
                  <a:gd name="T9" fmla="*/ 3 h 5"/>
                  <a:gd name="T10" fmla="*/ 0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5"/>
                    </a:moveTo>
                    <a:lnTo>
                      <a:pt x="2" y="3"/>
                    </a:lnTo>
                    <a:lnTo>
                      <a:pt x="2" y="0"/>
                    </a:lnTo>
                    <a:lnTo>
                      <a:pt x="0"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6" name="Freeform 1434"/>
              <p:cNvSpPr>
                <a:spLocks/>
              </p:cNvSpPr>
              <p:nvPr/>
            </p:nvSpPr>
            <p:spPr bwMode="auto">
              <a:xfrm>
                <a:off x="2418" y="2290"/>
                <a:ext cx="20" cy="22"/>
              </a:xfrm>
              <a:custGeom>
                <a:avLst/>
                <a:gdLst>
                  <a:gd name="T0" fmla="*/ 0 w 20"/>
                  <a:gd name="T1" fmla="*/ 0 h 22"/>
                  <a:gd name="T2" fmla="*/ 0 w 20"/>
                  <a:gd name="T3" fmla="*/ 4 h 22"/>
                  <a:gd name="T4" fmla="*/ 18 w 20"/>
                  <a:gd name="T5" fmla="*/ 22 h 22"/>
                  <a:gd name="T6" fmla="*/ 20 w 20"/>
                  <a:gd name="T7" fmla="*/ 20 h 22"/>
                  <a:gd name="T8" fmla="*/ 2 w 20"/>
                  <a:gd name="T9" fmla="*/ 2 h 22"/>
                  <a:gd name="T10" fmla="*/ 0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0"/>
                    </a:moveTo>
                    <a:lnTo>
                      <a:pt x="0" y="4"/>
                    </a:lnTo>
                    <a:lnTo>
                      <a:pt x="18" y="22"/>
                    </a:lnTo>
                    <a:lnTo>
                      <a:pt x="20" y="20"/>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7" name="Freeform 1435"/>
              <p:cNvSpPr>
                <a:spLocks/>
              </p:cNvSpPr>
              <p:nvPr/>
            </p:nvSpPr>
            <p:spPr bwMode="auto">
              <a:xfrm>
                <a:off x="2418" y="2290"/>
                <a:ext cx="7" cy="4"/>
              </a:xfrm>
              <a:custGeom>
                <a:avLst/>
                <a:gdLst>
                  <a:gd name="T0" fmla="*/ 7 w 7"/>
                  <a:gd name="T1" fmla="*/ 4 h 4"/>
                  <a:gd name="T2" fmla="*/ 4 w 7"/>
                  <a:gd name="T3" fmla="*/ 0 h 4"/>
                  <a:gd name="T4" fmla="*/ 0 w 7"/>
                  <a:gd name="T5" fmla="*/ 0 h 4"/>
                  <a:gd name="T6" fmla="*/ 0 w 7"/>
                  <a:gd name="T7" fmla="*/ 4 h 4"/>
                  <a:gd name="T8" fmla="*/ 4 w 7"/>
                  <a:gd name="T9" fmla="*/ 4 h 4"/>
                  <a:gd name="T10" fmla="*/ 7 w 7"/>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4" y="0"/>
                    </a:lnTo>
                    <a:lnTo>
                      <a:pt x="0" y="0"/>
                    </a:lnTo>
                    <a:lnTo>
                      <a:pt x="0" y="4"/>
                    </a:lnTo>
                    <a:lnTo>
                      <a:pt x="4" y="4"/>
                    </a:lnTo>
                    <a:lnTo>
                      <a:pt x="7"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8" name="Freeform 1436"/>
              <p:cNvSpPr>
                <a:spLocks/>
              </p:cNvSpPr>
              <p:nvPr/>
            </p:nvSpPr>
            <p:spPr bwMode="auto">
              <a:xfrm>
                <a:off x="2402" y="2292"/>
                <a:ext cx="23" cy="20"/>
              </a:xfrm>
              <a:custGeom>
                <a:avLst/>
                <a:gdLst>
                  <a:gd name="T0" fmla="*/ 0 w 23"/>
                  <a:gd name="T1" fmla="*/ 18 h 20"/>
                  <a:gd name="T2" fmla="*/ 5 w 23"/>
                  <a:gd name="T3" fmla="*/ 20 h 20"/>
                  <a:gd name="T4" fmla="*/ 23 w 23"/>
                  <a:gd name="T5" fmla="*/ 2 h 20"/>
                  <a:gd name="T6" fmla="*/ 20 w 23"/>
                  <a:gd name="T7" fmla="*/ 0 h 20"/>
                  <a:gd name="T8" fmla="*/ 0 w 23"/>
                  <a:gd name="T9" fmla="*/ 18 h 20"/>
                  <a:gd name="T10" fmla="*/ 0 w 23"/>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0" y="18"/>
                    </a:moveTo>
                    <a:lnTo>
                      <a:pt x="5" y="20"/>
                    </a:lnTo>
                    <a:lnTo>
                      <a:pt x="23" y="2"/>
                    </a:lnTo>
                    <a:lnTo>
                      <a:pt x="20"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89" name="Freeform 1437"/>
              <p:cNvSpPr>
                <a:spLocks/>
              </p:cNvSpPr>
              <p:nvPr/>
            </p:nvSpPr>
            <p:spPr bwMode="auto">
              <a:xfrm>
                <a:off x="2402" y="2305"/>
                <a:ext cx="5" cy="5"/>
              </a:xfrm>
              <a:custGeom>
                <a:avLst/>
                <a:gdLst>
                  <a:gd name="T0" fmla="*/ 5 w 5"/>
                  <a:gd name="T1" fmla="*/ 0 h 5"/>
                  <a:gd name="T2" fmla="*/ 0 w 5"/>
                  <a:gd name="T3" fmla="*/ 2 h 5"/>
                  <a:gd name="T4" fmla="*/ 0 w 5"/>
                  <a:gd name="T5" fmla="*/ 5 h 5"/>
                  <a:gd name="T6" fmla="*/ 5 w 5"/>
                  <a:gd name="T7" fmla="*/ 5 h 5"/>
                  <a:gd name="T8" fmla="*/ 5 w 5"/>
                  <a:gd name="T9" fmla="*/ 2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0" y="2"/>
                    </a:lnTo>
                    <a:lnTo>
                      <a:pt x="0" y="5"/>
                    </a:lnTo>
                    <a:lnTo>
                      <a:pt x="5" y="5"/>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0" name="Freeform 1438"/>
              <p:cNvSpPr>
                <a:spLocks/>
              </p:cNvSpPr>
              <p:nvPr/>
            </p:nvSpPr>
            <p:spPr bwMode="auto">
              <a:xfrm>
                <a:off x="2402" y="2305"/>
                <a:ext cx="23" cy="22"/>
              </a:xfrm>
              <a:custGeom>
                <a:avLst/>
                <a:gdLst>
                  <a:gd name="T0" fmla="*/ 20 w 23"/>
                  <a:gd name="T1" fmla="*/ 22 h 22"/>
                  <a:gd name="T2" fmla="*/ 23 w 23"/>
                  <a:gd name="T3" fmla="*/ 18 h 22"/>
                  <a:gd name="T4" fmla="*/ 5 w 23"/>
                  <a:gd name="T5" fmla="*/ 0 h 22"/>
                  <a:gd name="T6" fmla="*/ 0 w 23"/>
                  <a:gd name="T7" fmla="*/ 2 h 22"/>
                  <a:gd name="T8" fmla="*/ 20 w 23"/>
                  <a:gd name="T9" fmla="*/ 20 h 22"/>
                  <a:gd name="T10" fmla="*/ 20 w 23"/>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20" y="22"/>
                    </a:moveTo>
                    <a:lnTo>
                      <a:pt x="23" y="18"/>
                    </a:lnTo>
                    <a:lnTo>
                      <a:pt x="5" y="0"/>
                    </a:lnTo>
                    <a:lnTo>
                      <a:pt x="0" y="2"/>
                    </a:lnTo>
                    <a:lnTo>
                      <a:pt x="20" y="20"/>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1" name="Freeform 1439"/>
              <p:cNvSpPr>
                <a:spLocks/>
              </p:cNvSpPr>
              <p:nvPr/>
            </p:nvSpPr>
            <p:spPr bwMode="auto">
              <a:xfrm>
                <a:off x="2418" y="2323"/>
                <a:ext cx="4" cy="4"/>
              </a:xfrm>
              <a:custGeom>
                <a:avLst/>
                <a:gdLst>
                  <a:gd name="T0" fmla="*/ 0 w 4"/>
                  <a:gd name="T1" fmla="*/ 0 h 4"/>
                  <a:gd name="T2" fmla="*/ 0 w 4"/>
                  <a:gd name="T3" fmla="*/ 4 h 4"/>
                  <a:gd name="T4" fmla="*/ 4 w 4"/>
                  <a:gd name="T5" fmla="*/ 4 h 4"/>
                  <a:gd name="T6" fmla="*/ 4 w 4"/>
                  <a:gd name="T7" fmla="*/ 0 h 4"/>
                  <a:gd name="T8" fmla="*/ 0 w 4"/>
                  <a:gd name="T9" fmla="*/ 0 h 4"/>
                  <a:gd name="T10" fmla="*/ 0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0"/>
                    </a:moveTo>
                    <a:lnTo>
                      <a:pt x="0" y="4"/>
                    </a:lnTo>
                    <a:lnTo>
                      <a:pt x="4" y="4"/>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2" name="Freeform 1440"/>
              <p:cNvSpPr>
                <a:spLocks/>
              </p:cNvSpPr>
              <p:nvPr/>
            </p:nvSpPr>
            <p:spPr bwMode="auto">
              <a:xfrm>
                <a:off x="2418" y="2305"/>
                <a:ext cx="20" cy="20"/>
              </a:xfrm>
              <a:custGeom>
                <a:avLst/>
                <a:gdLst>
                  <a:gd name="T0" fmla="*/ 20 w 20"/>
                  <a:gd name="T1" fmla="*/ 2 h 20"/>
                  <a:gd name="T2" fmla="*/ 18 w 20"/>
                  <a:gd name="T3" fmla="*/ 0 h 20"/>
                  <a:gd name="T4" fmla="*/ 0 w 20"/>
                  <a:gd name="T5" fmla="*/ 18 h 20"/>
                  <a:gd name="T6" fmla="*/ 2 w 20"/>
                  <a:gd name="T7" fmla="*/ 20 h 20"/>
                  <a:gd name="T8" fmla="*/ 20 w 20"/>
                  <a:gd name="T9" fmla="*/ 2 h 20"/>
                  <a:gd name="T10" fmla="*/ 20 w 20"/>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
                    </a:moveTo>
                    <a:lnTo>
                      <a:pt x="18" y="0"/>
                    </a:lnTo>
                    <a:lnTo>
                      <a:pt x="0" y="18"/>
                    </a:lnTo>
                    <a:lnTo>
                      <a:pt x="2" y="20"/>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3" name="Freeform 1441"/>
              <p:cNvSpPr>
                <a:spLocks/>
              </p:cNvSpPr>
              <p:nvPr/>
            </p:nvSpPr>
            <p:spPr bwMode="auto">
              <a:xfrm>
                <a:off x="2433" y="2290"/>
                <a:ext cx="36" cy="31"/>
              </a:xfrm>
              <a:custGeom>
                <a:avLst/>
                <a:gdLst>
                  <a:gd name="T0" fmla="*/ 18 w 36"/>
                  <a:gd name="T1" fmla="*/ 31 h 31"/>
                  <a:gd name="T2" fmla="*/ 0 w 36"/>
                  <a:gd name="T3" fmla="*/ 13 h 31"/>
                  <a:gd name="T4" fmla="*/ 18 w 36"/>
                  <a:gd name="T5" fmla="*/ 0 h 31"/>
                  <a:gd name="T6" fmla="*/ 36 w 36"/>
                  <a:gd name="T7" fmla="*/ 13 h 31"/>
                  <a:gd name="T8" fmla="*/ 18 w 36"/>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1">
                    <a:moveTo>
                      <a:pt x="18" y="31"/>
                    </a:moveTo>
                    <a:lnTo>
                      <a:pt x="0" y="13"/>
                    </a:lnTo>
                    <a:lnTo>
                      <a:pt x="18" y="0"/>
                    </a:lnTo>
                    <a:lnTo>
                      <a:pt x="36" y="13"/>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4" name="Freeform 1442"/>
              <p:cNvSpPr>
                <a:spLocks noEditPoints="1"/>
              </p:cNvSpPr>
              <p:nvPr/>
            </p:nvSpPr>
            <p:spPr bwMode="auto">
              <a:xfrm>
                <a:off x="2433" y="2285"/>
                <a:ext cx="36" cy="36"/>
              </a:xfrm>
              <a:custGeom>
                <a:avLst/>
                <a:gdLst>
                  <a:gd name="T0" fmla="*/ 18 w 36"/>
                  <a:gd name="T1" fmla="*/ 36 h 36"/>
                  <a:gd name="T2" fmla="*/ 0 w 36"/>
                  <a:gd name="T3" fmla="*/ 22 h 36"/>
                  <a:gd name="T4" fmla="*/ 0 w 36"/>
                  <a:gd name="T5" fmla="*/ 18 h 36"/>
                  <a:gd name="T6" fmla="*/ 18 w 36"/>
                  <a:gd name="T7" fmla="*/ 0 h 36"/>
                  <a:gd name="T8" fmla="*/ 36 w 36"/>
                  <a:gd name="T9" fmla="*/ 18 h 36"/>
                  <a:gd name="T10" fmla="*/ 36 w 36"/>
                  <a:gd name="T11" fmla="*/ 22 h 36"/>
                  <a:gd name="T12" fmla="*/ 18 w 36"/>
                  <a:gd name="T13" fmla="*/ 36 h 36"/>
                  <a:gd name="T14" fmla="*/ 34 w 36"/>
                  <a:gd name="T15" fmla="*/ 18 h 36"/>
                  <a:gd name="T16" fmla="*/ 34 w 36"/>
                  <a:gd name="T17" fmla="*/ 22 h 36"/>
                  <a:gd name="T18" fmla="*/ 18 w 36"/>
                  <a:gd name="T19" fmla="*/ 5 h 36"/>
                  <a:gd name="T20" fmla="*/ 5 w 36"/>
                  <a:gd name="T21" fmla="*/ 22 h 36"/>
                  <a:gd name="T22" fmla="*/ 5 w 36"/>
                  <a:gd name="T23" fmla="*/ 18 h 36"/>
                  <a:gd name="T24" fmla="*/ 18 w 36"/>
                  <a:gd name="T25" fmla="*/ 36 h 36"/>
                  <a:gd name="T26" fmla="*/ 34 w 36"/>
                  <a:gd name="T27" fmla="*/ 18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6">
                    <a:moveTo>
                      <a:pt x="18" y="36"/>
                    </a:moveTo>
                    <a:lnTo>
                      <a:pt x="0" y="22"/>
                    </a:lnTo>
                    <a:lnTo>
                      <a:pt x="0" y="18"/>
                    </a:lnTo>
                    <a:lnTo>
                      <a:pt x="18" y="0"/>
                    </a:lnTo>
                    <a:lnTo>
                      <a:pt x="36" y="18"/>
                    </a:lnTo>
                    <a:lnTo>
                      <a:pt x="36" y="22"/>
                    </a:lnTo>
                    <a:lnTo>
                      <a:pt x="18" y="36"/>
                    </a:lnTo>
                    <a:close/>
                    <a:moveTo>
                      <a:pt x="34" y="18"/>
                    </a:moveTo>
                    <a:lnTo>
                      <a:pt x="34" y="22"/>
                    </a:lnTo>
                    <a:lnTo>
                      <a:pt x="18" y="5"/>
                    </a:lnTo>
                    <a:lnTo>
                      <a:pt x="5" y="22"/>
                    </a:lnTo>
                    <a:lnTo>
                      <a:pt x="5" y="18"/>
                    </a:lnTo>
                    <a:lnTo>
                      <a:pt x="18" y="36"/>
                    </a:lnTo>
                    <a:lnTo>
                      <a:pt x="34"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5" name="Freeform 1443"/>
              <p:cNvSpPr>
                <a:spLocks/>
              </p:cNvSpPr>
              <p:nvPr/>
            </p:nvSpPr>
            <p:spPr bwMode="auto">
              <a:xfrm>
                <a:off x="2451" y="2321"/>
                <a:ext cx="2" cy="2"/>
              </a:xfrm>
              <a:custGeom>
                <a:avLst/>
                <a:gdLst>
                  <a:gd name="T0" fmla="*/ 2 w 2"/>
                  <a:gd name="T1" fmla="*/ 0 h 2"/>
                  <a:gd name="T2" fmla="*/ 0 w 2"/>
                  <a:gd name="T3" fmla="*/ 0 h 2"/>
                  <a:gd name="T4" fmla="*/ 0 w 2"/>
                  <a:gd name="T5" fmla="*/ 0 h 2"/>
                  <a:gd name="T6" fmla="*/ 0 w 2"/>
                  <a:gd name="T7" fmla="*/ 0 h 2"/>
                  <a:gd name="T8" fmla="*/ 0 w 2"/>
                  <a:gd name="T9" fmla="*/ 0 h 2"/>
                  <a:gd name="T10" fmla="*/ 2 w 2"/>
                  <a:gd name="T11" fmla="*/ 0 h 2"/>
                  <a:gd name="T12" fmla="*/ 0 w 2"/>
                  <a:gd name="T13" fmla="*/ 2 h 2"/>
                  <a:gd name="T14" fmla="*/ 0 w 2"/>
                  <a:gd name="T15" fmla="*/ 2 h 2"/>
                  <a:gd name="T16" fmla="*/ 2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0" y="0"/>
                    </a:lnTo>
                    <a:lnTo>
                      <a:pt x="2" y="0"/>
                    </a:lnTo>
                    <a:lnTo>
                      <a:pt x="0" y="2"/>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6" name="Freeform 1444"/>
              <p:cNvSpPr>
                <a:spLocks/>
              </p:cNvSpPr>
              <p:nvPr/>
            </p:nvSpPr>
            <p:spPr bwMode="auto">
              <a:xfrm>
                <a:off x="2431" y="2305"/>
                <a:ext cx="22" cy="18"/>
              </a:xfrm>
              <a:custGeom>
                <a:avLst/>
                <a:gdLst>
                  <a:gd name="T0" fmla="*/ 0 w 22"/>
                  <a:gd name="T1" fmla="*/ 2 h 18"/>
                  <a:gd name="T2" fmla="*/ 0 w 22"/>
                  <a:gd name="T3" fmla="*/ 2 h 18"/>
                  <a:gd name="T4" fmla="*/ 20 w 22"/>
                  <a:gd name="T5" fmla="*/ 18 h 18"/>
                  <a:gd name="T6" fmla="*/ 22 w 22"/>
                  <a:gd name="T7" fmla="*/ 16 h 18"/>
                  <a:gd name="T8" fmla="*/ 2 w 22"/>
                  <a:gd name="T9" fmla="*/ 0 h 18"/>
                  <a:gd name="T10" fmla="*/ 0 w 22"/>
                  <a:gd name="T11" fmla="*/ 2 h 18"/>
                  <a:gd name="T12" fmla="*/ 0 w 22"/>
                  <a:gd name="T13" fmla="*/ 2 h 18"/>
                  <a:gd name="T14" fmla="*/ 0 w 22"/>
                  <a:gd name="T15" fmla="*/ 2 h 18"/>
                  <a:gd name="T16" fmla="*/ 0 w 22"/>
                  <a:gd name="T17" fmla="*/ 2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0" y="2"/>
                    </a:moveTo>
                    <a:lnTo>
                      <a:pt x="0" y="2"/>
                    </a:lnTo>
                    <a:lnTo>
                      <a:pt x="20" y="18"/>
                    </a:lnTo>
                    <a:lnTo>
                      <a:pt x="22" y="16"/>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7" name="Freeform 1445"/>
              <p:cNvSpPr>
                <a:spLocks/>
              </p:cNvSpPr>
              <p:nvPr/>
            </p:nvSpPr>
            <p:spPr bwMode="auto">
              <a:xfrm>
                <a:off x="2431" y="2303"/>
                <a:ext cx="5" cy="4"/>
              </a:xfrm>
              <a:custGeom>
                <a:avLst/>
                <a:gdLst>
                  <a:gd name="T0" fmla="*/ 0 w 5"/>
                  <a:gd name="T1" fmla="*/ 0 h 4"/>
                  <a:gd name="T2" fmla="*/ 0 w 5"/>
                  <a:gd name="T3" fmla="*/ 0 h 4"/>
                  <a:gd name="T4" fmla="*/ 0 w 5"/>
                  <a:gd name="T5" fmla="*/ 4 h 4"/>
                  <a:gd name="T6" fmla="*/ 5 w 5"/>
                  <a:gd name="T7" fmla="*/ 4 h 4"/>
                  <a:gd name="T8" fmla="*/ 5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0"/>
                    </a:lnTo>
                    <a:lnTo>
                      <a:pt x="0" y="4"/>
                    </a:lnTo>
                    <a:lnTo>
                      <a:pt x="5" y="4"/>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8" name="Freeform 1446"/>
              <p:cNvSpPr>
                <a:spLocks/>
              </p:cNvSpPr>
              <p:nvPr/>
            </p:nvSpPr>
            <p:spPr bwMode="auto">
              <a:xfrm>
                <a:off x="2433" y="2303"/>
                <a:ext cx="3" cy="2"/>
              </a:xfrm>
              <a:custGeom>
                <a:avLst/>
                <a:gdLst>
                  <a:gd name="T0" fmla="*/ 3 w 3"/>
                  <a:gd name="T1" fmla="*/ 2 h 2"/>
                  <a:gd name="T2" fmla="*/ 0 w 3"/>
                  <a:gd name="T3" fmla="*/ 0 h 2"/>
                  <a:gd name="T4" fmla="*/ 0 w 3"/>
                  <a:gd name="T5" fmla="*/ 0 h 2"/>
                  <a:gd name="T6" fmla="*/ 0 w 3"/>
                  <a:gd name="T7" fmla="*/ 0 h 2"/>
                  <a:gd name="T8" fmla="*/ 0 w 3"/>
                  <a:gd name="T9" fmla="*/ 0 h 2"/>
                  <a:gd name="T10" fmla="*/ 3 w 3"/>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3" y="2"/>
                    </a:moveTo>
                    <a:lnTo>
                      <a:pt x="0" y="0"/>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99" name="Freeform 1447"/>
              <p:cNvSpPr>
                <a:spLocks/>
              </p:cNvSpPr>
              <p:nvPr/>
            </p:nvSpPr>
            <p:spPr bwMode="auto">
              <a:xfrm>
                <a:off x="2431" y="2283"/>
                <a:ext cx="22" cy="22"/>
              </a:xfrm>
              <a:custGeom>
                <a:avLst/>
                <a:gdLst>
                  <a:gd name="T0" fmla="*/ 22 w 22"/>
                  <a:gd name="T1" fmla="*/ 0 h 22"/>
                  <a:gd name="T2" fmla="*/ 20 w 22"/>
                  <a:gd name="T3" fmla="*/ 0 h 22"/>
                  <a:gd name="T4" fmla="*/ 0 w 22"/>
                  <a:gd name="T5" fmla="*/ 20 h 22"/>
                  <a:gd name="T6" fmla="*/ 5 w 22"/>
                  <a:gd name="T7" fmla="*/ 22 h 22"/>
                  <a:gd name="T8" fmla="*/ 22 w 22"/>
                  <a:gd name="T9" fmla="*/ 4 h 22"/>
                  <a:gd name="T10" fmla="*/ 22 w 22"/>
                  <a:gd name="T11" fmla="*/ 0 h 22"/>
                  <a:gd name="T12" fmla="*/ 22 w 22"/>
                  <a:gd name="T13" fmla="*/ 0 h 22"/>
                  <a:gd name="T14" fmla="*/ 20 w 22"/>
                  <a:gd name="T15" fmla="*/ 0 h 22"/>
                  <a:gd name="T16" fmla="*/ 20 w 22"/>
                  <a:gd name="T17" fmla="*/ 0 h 22"/>
                  <a:gd name="T18" fmla="*/ 22 w 22"/>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22" y="0"/>
                    </a:moveTo>
                    <a:lnTo>
                      <a:pt x="20" y="0"/>
                    </a:lnTo>
                    <a:lnTo>
                      <a:pt x="0" y="20"/>
                    </a:lnTo>
                    <a:lnTo>
                      <a:pt x="5" y="22"/>
                    </a:lnTo>
                    <a:lnTo>
                      <a:pt x="22" y="4"/>
                    </a:lnTo>
                    <a:lnTo>
                      <a:pt x="22" y="0"/>
                    </a:lnTo>
                    <a:lnTo>
                      <a:pt x="20" y="0"/>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0" name="Freeform 1448"/>
              <p:cNvSpPr>
                <a:spLocks/>
              </p:cNvSpPr>
              <p:nvPr/>
            </p:nvSpPr>
            <p:spPr bwMode="auto">
              <a:xfrm>
                <a:off x="2451" y="2283"/>
                <a:ext cx="2" cy="4"/>
              </a:xfrm>
              <a:custGeom>
                <a:avLst/>
                <a:gdLst>
                  <a:gd name="T0" fmla="*/ 0 w 2"/>
                  <a:gd name="T1" fmla="*/ 4 h 4"/>
                  <a:gd name="T2" fmla="*/ 0 w 2"/>
                  <a:gd name="T3" fmla="*/ 2 h 4"/>
                  <a:gd name="T4" fmla="*/ 0 w 2"/>
                  <a:gd name="T5" fmla="*/ 2 h 4"/>
                  <a:gd name="T6" fmla="*/ 0 w 2"/>
                  <a:gd name="T7" fmla="*/ 2 h 4"/>
                  <a:gd name="T8" fmla="*/ 0 w 2"/>
                  <a:gd name="T9" fmla="*/ 2 h 4"/>
                  <a:gd name="T10" fmla="*/ 0 w 2"/>
                  <a:gd name="T11" fmla="*/ 4 h 4"/>
                  <a:gd name="T12" fmla="*/ 2 w 2"/>
                  <a:gd name="T13" fmla="*/ 0 h 4"/>
                  <a:gd name="T14" fmla="*/ 0 w 2"/>
                  <a:gd name="T15" fmla="*/ 0 h 4"/>
                  <a:gd name="T16" fmla="*/ 0 w 2"/>
                  <a:gd name="T17" fmla="*/ 0 h 4"/>
                  <a:gd name="T18" fmla="*/ 0 w 2"/>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4"/>
                    </a:moveTo>
                    <a:lnTo>
                      <a:pt x="0" y="2"/>
                    </a:lnTo>
                    <a:lnTo>
                      <a:pt x="0" y="4"/>
                    </a:lnTo>
                    <a:lnTo>
                      <a:pt x="2"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1" name="Freeform 1449"/>
              <p:cNvSpPr>
                <a:spLocks/>
              </p:cNvSpPr>
              <p:nvPr/>
            </p:nvSpPr>
            <p:spPr bwMode="auto">
              <a:xfrm>
                <a:off x="2451" y="2283"/>
                <a:ext cx="20" cy="22"/>
              </a:xfrm>
              <a:custGeom>
                <a:avLst/>
                <a:gdLst>
                  <a:gd name="T0" fmla="*/ 20 w 20"/>
                  <a:gd name="T1" fmla="*/ 20 h 22"/>
                  <a:gd name="T2" fmla="*/ 20 w 20"/>
                  <a:gd name="T3" fmla="*/ 20 h 22"/>
                  <a:gd name="T4" fmla="*/ 2 w 20"/>
                  <a:gd name="T5" fmla="*/ 0 h 22"/>
                  <a:gd name="T6" fmla="*/ 0 w 20"/>
                  <a:gd name="T7" fmla="*/ 4 h 22"/>
                  <a:gd name="T8" fmla="*/ 18 w 20"/>
                  <a:gd name="T9" fmla="*/ 22 h 22"/>
                  <a:gd name="T10" fmla="*/ 20 w 20"/>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0"/>
                    </a:moveTo>
                    <a:lnTo>
                      <a:pt x="20" y="20"/>
                    </a:lnTo>
                    <a:lnTo>
                      <a:pt x="2" y="0"/>
                    </a:lnTo>
                    <a:lnTo>
                      <a:pt x="0" y="4"/>
                    </a:lnTo>
                    <a:lnTo>
                      <a:pt x="18" y="22"/>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2" name="Freeform 1450"/>
              <p:cNvSpPr>
                <a:spLocks/>
              </p:cNvSpPr>
              <p:nvPr/>
            </p:nvSpPr>
            <p:spPr bwMode="auto">
              <a:xfrm>
                <a:off x="2467" y="2303"/>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3" name="Freeform 1451"/>
              <p:cNvSpPr>
                <a:spLocks/>
              </p:cNvSpPr>
              <p:nvPr/>
            </p:nvSpPr>
            <p:spPr bwMode="auto">
              <a:xfrm>
                <a:off x="2467" y="2303"/>
                <a:ext cx="4" cy="4"/>
              </a:xfrm>
              <a:custGeom>
                <a:avLst/>
                <a:gdLst>
                  <a:gd name="T0" fmla="*/ 4 w 4"/>
                  <a:gd name="T1" fmla="*/ 4 h 4"/>
                  <a:gd name="T2" fmla="*/ 4 w 4"/>
                  <a:gd name="T3" fmla="*/ 4 h 4"/>
                  <a:gd name="T4" fmla="*/ 4 w 4"/>
                  <a:gd name="T5" fmla="*/ 0 h 4"/>
                  <a:gd name="T6" fmla="*/ 0 w 4"/>
                  <a:gd name="T7" fmla="*/ 0 h 4"/>
                  <a:gd name="T8" fmla="*/ 0 w 4"/>
                  <a:gd name="T9" fmla="*/ 4 h 4"/>
                  <a:gd name="T10" fmla="*/ 4 w 4"/>
                  <a:gd name="T11" fmla="*/ 4 h 4"/>
                  <a:gd name="T12" fmla="*/ 4 w 4"/>
                  <a:gd name="T13" fmla="*/ 4 h 4"/>
                  <a:gd name="T14" fmla="*/ 4 w 4"/>
                  <a:gd name="T15" fmla="*/ 4 h 4"/>
                  <a:gd name="T16" fmla="*/ 4 w 4"/>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4" y="4"/>
                    </a:moveTo>
                    <a:lnTo>
                      <a:pt x="4" y="4"/>
                    </a:lnTo>
                    <a:lnTo>
                      <a:pt x="4" y="0"/>
                    </a:lnTo>
                    <a:lnTo>
                      <a:pt x="0" y="0"/>
                    </a:lnTo>
                    <a:lnTo>
                      <a:pt x="0"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4" name="Freeform 1452"/>
              <p:cNvSpPr>
                <a:spLocks/>
              </p:cNvSpPr>
              <p:nvPr/>
            </p:nvSpPr>
            <p:spPr bwMode="auto">
              <a:xfrm>
                <a:off x="2451" y="2305"/>
                <a:ext cx="20" cy="18"/>
              </a:xfrm>
              <a:custGeom>
                <a:avLst/>
                <a:gdLst>
                  <a:gd name="T0" fmla="*/ 0 w 20"/>
                  <a:gd name="T1" fmla="*/ 18 h 18"/>
                  <a:gd name="T2" fmla="*/ 2 w 20"/>
                  <a:gd name="T3" fmla="*/ 18 h 18"/>
                  <a:gd name="T4" fmla="*/ 20 w 20"/>
                  <a:gd name="T5" fmla="*/ 2 h 18"/>
                  <a:gd name="T6" fmla="*/ 18 w 20"/>
                  <a:gd name="T7" fmla="*/ 0 h 18"/>
                  <a:gd name="T8" fmla="*/ 0 w 20"/>
                  <a:gd name="T9" fmla="*/ 16 h 18"/>
                  <a:gd name="T10" fmla="*/ 0 w 20"/>
                  <a:gd name="T11" fmla="*/ 18 h 18"/>
                  <a:gd name="T12" fmla="*/ 0 w 20"/>
                  <a:gd name="T13" fmla="*/ 18 h 18"/>
                  <a:gd name="T14" fmla="*/ 0 w 20"/>
                  <a:gd name="T15" fmla="*/ 18 h 18"/>
                  <a:gd name="T16" fmla="*/ 2 w 20"/>
                  <a:gd name="T17" fmla="*/ 18 h 18"/>
                  <a:gd name="T18" fmla="*/ 0 w 20"/>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0" y="18"/>
                    </a:moveTo>
                    <a:lnTo>
                      <a:pt x="2" y="18"/>
                    </a:lnTo>
                    <a:lnTo>
                      <a:pt x="20" y="2"/>
                    </a:lnTo>
                    <a:lnTo>
                      <a:pt x="18" y="0"/>
                    </a:lnTo>
                    <a:lnTo>
                      <a:pt x="0" y="16"/>
                    </a:lnTo>
                    <a:lnTo>
                      <a:pt x="0" y="18"/>
                    </a:lnTo>
                    <a:lnTo>
                      <a:pt x="2" y="18"/>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5" name="Freeform 1453"/>
              <p:cNvSpPr>
                <a:spLocks/>
              </p:cNvSpPr>
              <p:nvPr/>
            </p:nvSpPr>
            <p:spPr bwMode="auto">
              <a:xfrm>
                <a:off x="2464" y="2303"/>
                <a:ext cx="3" cy="4"/>
              </a:xfrm>
              <a:custGeom>
                <a:avLst/>
                <a:gdLst>
                  <a:gd name="T0" fmla="*/ 0 w 3"/>
                  <a:gd name="T1" fmla="*/ 4 h 4"/>
                  <a:gd name="T2" fmla="*/ 3 w 3"/>
                  <a:gd name="T3" fmla="*/ 4 h 4"/>
                  <a:gd name="T4" fmla="*/ 3 w 3"/>
                  <a:gd name="T5" fmla="*/ 0 h 4"/>
                  <a:gd name="T6" fmla="*/ 0 w 3"/>
                  <a:gd name="T7" fmla="*/ 0 h 4"/>
                  <a:gd name="T8" fmla="*/ 0 w 3"/>
                  <a:gd name="T9" fmla="*/ 4 h 4"/>
                  <a:gd name="T10" fmla="*/ 0 w 3"/>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0" y="4"/>
                    </a:moveTo>
                    <a:lnTo>
                      <a:pt x="3" y="4"/>
                    </a:lnTo>
                    <a:lnTo>
                      <a:pt x="3"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6" name="Freeform 1454"/>
              <p:cNvSpPr>
                <a:spLocks/>
              </p:cNvSpPr>
              <p:nvPr/>
            </p:nvSpPr>
            <p:spPr bwMode="auto">
              <a:xfrm>
                <a:off x="2449" y="2285"/>
                <a:ext cx="18" cy="22"/>
              </a:xfrm>
              <a:custGeom>
                <a:avLst/>
                <a:gdLst>
                  <a:gd name="T0" fmla="*/ 0 w 18"/>
                  <a:gd name="T1" fmla="*/ 2 h 22"/>
                  <a:gd name="T2" fmla="*/ 0 w 18"/>
                  <a:gd name="T3" fmla="*/ 5 h 22"/>
                  <a:gd name="T4" fmla="*/ 15 w 18"/>
                  <a:gd name="T5" fmla="*/ 22 h 22"/>
                  <a:gd name="T6" fmla="*/ 18 w 18"/>
                  <a:gd name="T7" fmla="*/ 20 h 22"/>
                  <a:gd name="T8" fmla="*/ 4 w 18"/>
                  <a:gd name="T9" fmla="*/ 2 h 22"/>
                  <a:gd name="T10" fmla="*/ 0 w 18"/>
                  <a:gd name="T11" fmla="*/ 2 h 22"/>
                  <a:gd name="T12" fmla="*/ 4 w 18"/>
                  <a:gd name="T13" fmla="*/ 2 h 22"/>
                  <a:gd name="T14" fmla="*/ 2 w 18"/>
                  <a:gd name="T15" fmla="*/ 0 h 22"/>
                  <a:gd name="T16" fmla="*/ 0 w 18"/>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0" y="2"/>
                    </a:moveTo>
                    <a:lnTo>
                      <a:pt x="0" y="5"/>
                    </a:lnTo>
                    <a:lnTo>
                      <a:pt x="15" y="22"/>
                    </a:lnTo>
                    <a:lnTo>
                      <a:pt x="18" y="20"/>
                    </a:lnTo>
                    <a:lnTo>
                      <a:pt x="4" y="2"/>
                    </a:lnTo>
                    <a:lnTo>
                      <a:pt x="0" y="2"/>
                    </a:lnTo>
                    <a:lnTo>
                      <a:pt x="4"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7" name="Freeform 1455"/>
              <p:cNvSpPr>
                <a:spLocks/>
              </p:cNvSpPr>
              <p:nvPr/>
            </p:nvSpPr>
            <p:spPr bwMode="auto">
              <a:xfrm>
                <a:off x="2449" y="2285"/>
                <a:ext cx="4" cy="5"/>
              </a:xfrm>
              <a:custGeom>
                <a:avLst/>
                <a:gdLst>
                  <a:gd name="T0" fmla="*/ 0 w 4"/>
                  <a:gd name="T1" fmla="*/ 2 h 5"/>
                  <a:gd name="T2" fmla="*/ 2 w 4"/>
                  <a:gd name="T3" fmla="*/ 5 h 5"/>
                  <a:gd name="T4" fmla="*/ 2 w 4"/>
                  <a:gd name="T5" fmla="*/ 5 h 5"/>
                  <a:gd name="T6" fmla="*/ 2 w 4"/>
                  <a:gd name="T7" fmla="*/ 5 h 5"/>
                  <a:gd name="T8" fmla="*/ 2 w 4"/>
                  <a:gd name="T9" fmla="*/ 5 h 5"/>
                  <a:gd name="T10" fmla="*/ 0 w 4"/>
                  <a:gd name="T11" fmla="*/ 2 h 5"/>
                  <a:gd name="T12" fmla="*/ 4 w 4"/>
                  <a:gd name="T13" fmla="*/ 2 h 5"/>
                  <a:gd name="T14" fmla="*/ 2 w 4"/>
                  <a:gd name="T15" fmla="*/ 0 h 5"/>
                  <a:gd name="T16" fmla="*/ 0 w 4"/>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5">
                    <a:moveTo>
                      <a:pt x="0" y="2"/>
                    </a:moveTo>
                    <a:lnTo>
                      <a:pt x="2" y="5"/>
                    </a:lnTo>
                    <a:lnTo>
                      <a:pt x="0" y="2"/>
                    </a:lnTo>
                    <a:lnTo>
                      <a:pt x="4"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8" name="Freeform 1456"/>
              <p:cNvSpPr>
                <a:spLocks/>
              </p:cNvSpPr>
              <p:nvPr/>
            </p:nvSpPr>
            <p:spPr bwMode="auto">
              <a:xfrm>
                <a:off x="2436" y="2287"/>
                <a:ext cx="17" cy="20"/>
              </a:xfrm>
              <a:custGeom>
                <a:avLst/>
                <a:gdLst>
                  <a:gd name="T0" fmla="*/ 0 w 17"/>
                  <a:gd name="T1" fmla="*/ 20 h 20"/>
                  <a:gd name="T2" fmla="*/ 2 w 17"/>
                  <a:gd name="T3" fmla="*/ 20 h 20"/>
                  <a:gd name="T4" fmla="*/ 17 w 17"/>
                  <a:gd name="T5" fmla="*/ 3 h 20"/>
                  <a:gd name="T6" fmla="*/ 13 w 17"/>
                  <a:gd name="T7" fmla="*/ 0 h 20"/>
                  <a:gd name="T8" fmla="*/ 0 w 17"/>
                  <a:gd name="T9" fmla="*/ 18 h 20"/>
                  <a:gd name="T10" fmla="*/ 0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20"/>
                    </a:moveTo>
                    <a:lnTo>
                      <a:pt x="2" y="20"/>
                    </a:lnTo>
                    <a:lnTo>
                      <a:pt x="17" y="3"/>
                    </a:lnTo>
                    <a:lnTo>
                      <a:pt x="13"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09" name="Freeform 1457"/>
              <p:cNvSpPr>
                <a:spLocks/>
              </p:cNvSpPr>
              <p:nvPr/>
            </p:nvSpPr>
            <p:spPr bwMode="auto">
              <a:xfrm>
                <a:off x="2436" y="2303"/>
                <a:ext cx="2" cy="4"/>
              </a:xfrm>
              <a:custGeom>
                <a:avLst/>
                <a:gdLst>
                  <a:gd name="T0" fmla="*/ 2 w 2"/>
                  <a:gd name="T1" fmla="*/ 0 h 4"/>
                  <a:gd name="T2" fmla="*/ 0 w 2"/>
                  <a:gd name="T3" fmla="*/ 0 h 4"/>
                  <a:gd name="T4" fmla="*/ 0 w 2"/>
                  <a:gd name="T5" fmla="*/ 4 h 4"/>
                  <a:gd name="T6" fmla="*/ 2 w 2"/>
                  <a:gd name="T7" fmla="*/ 4 h 4"/>
                  <a:gd name="T8" fmla="*/ 2 w 2"/>
                  <a:gd name="T9" fmla="*/ 0 h 4"/>
                  <a:gd name="T10" fmla="*/ 2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lnTo>
                      <a:pt x="0" y="0"/>
                    </a:lnTo>
                    <a:lnTo>
                      <a:pt x="0" y="4"/>
                    </a:lnTo>
                    <a:lnTo>
                      <a:pt x="2" y="4"/>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0" name="Freeform 1458"/>
              <p:cNvSpPr>
                <a:spLocks/>
              </p:cNvSpPr>
              <p:nvPr/>
            </p:nvSpPr>
            <p:spPr bwMode="auto">
              <a:xfrm>
                <a:off x="2436" y="2303"/>
                <a:ext cx="17" cy="20"/>
              </a:xfrm>
              <a:custGeom>
                <a:avLst/>
                <a:gdLst>
                  <a:gd name="T0" fmla="*/ 17 w 17"/>
                  <a:gd name="T1" fmla="*/ 20 h 20"/>
                  <a:gd name="T2" fmla="*/ 17 w 17"/>
                  <a:gd name="T3" fmla="*/ 18 h 20"/>
                  <a:gd name="T4" fmla="*/ 2 w 17"/>
                  <a:gd name="T5" fmla="*/ 0 h 20"/>
                  <a:gd name="T6" fmla="*/ 0 w 17"/>
                  <a:gd name="T7" fmla="*/ 2 h 20"/>
                  <a:gd name="T8" fmla="*/ 13 w 17"/>
                  <a:gd name="T9" fmla="*/ 20 h 20"/>
                  <a:gd name="T10" fmla="*/ 17 w 17"/>
                  <a:gd name="T11" fmla="*/ 20 h 20"/>
                  <a:gd name="T12" fmla="*/ 13 w 17"/>
                  <a:gd name="T13" fmla="*/ 20 h 20"/>
                  <a:gd name="T14" fmla="*/ 15 w 17"/>
                  <a:gd name="T15" fmla="*/ 20 h 20"/>
                  <a:gd name="T16" fmla="*/ 17 w 17"/>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0">
                    <a:moveTo>
                      <a:pt x="17" y="20"/>
                    </a:moveTo>
                    <a:lnTo>
                      <a:pt x="17" y="18"/>
                    </a:lnTo>
                    <a:lnTo>
                      <a:pt x="2" y="0"/>
                    </a:lnTo>
                    <a:lnTo>
                      <a:pt x="0" y="2"/>
                    </a:lnTo>
                    <a:lnTo>
                      <a:pt x="13" y="20"/>
                    </a:lnTo>
                    <a:lnTo>
                      <a:pt x="17" y="20"/>
                    </a:lnTo>
                    <a:lnTo>
                      <a:pt x="13" y="20"/>
                    </a:lnTo>
                    <a:lnTo>
                      <a:pt x="15" y="20"/>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1" name="Freeform 1459"/>
              <p:cNvSpPr>
                <a:spLocks/>
              </p:cNvSpPr>
              <p:nvPr/>
            </p:nvSpPr>
            <p:spPr bwMode="auto">
              <a:xfrm>
                <a:off x="2449" y="2321"/>
                <a:ext cx="4" cy="2"/>
              </a:xfrm>
              <a:custGeom>
                <a:avLst/>
                <a:gdLst>
                  <a:gd name="T0" fmla="*/ 4 w 4"/>
                  <a:gd name="T1" fmla="*/ 2 h 2"/>
                  <a:gd name="T2" fmla="*/ 2 w 4"/>
                  <a:gd name="T3" fmla="*/ 0 h 2"/>
                  <a:gd name="T4" fmla="*/ 2 w 4"/>
                  <a:gd name="T5" fmla="*/ 0 h 2"/>
                  <a:gd name="T6" fmla="*/ 2 w 4"/>
                  <a:gd name="T7" fmla="*/ 0 h 2"/>
                  <a:gd name="T8" fmla="*/ 2 w 4"/>
                  <a:gd name="T9" fmla="*/ 0 h 2"/>
                  <a:gd name="T10" fmla="*/ 4 w 4"/>
                  <a:gd name="T11" fmla="*/ 2 h 2"/>
                  <a:gd name="T12" fmla="*/ 0 w 4"/>
                  <a:gd name="T13" fmla="*/ 2 h 2"/>
                  <a:gd name="T14" fmla="*/ 2 w 4"/>
                  <a:gd name="T15" fmla="*/ 2 h 2"/>
                  <a:gd name="T16" fmla="*/ 4 w 4"/>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4" y="2"/>
                    </a:moveTo>
                    <a:lnTo>
                      <a:pt x="2" y="0"/>
                    </a:lnTo>
                    <a:lnTo>
                      <a:pt x="4" y="2"/>
                    </a:lnTo>
                    <a:lnTo>
                      <a:pt x="0" y="2"/>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2" name="Freeform 1460"/>
              <p:cNvSpPr>
                <a:spLocks/>
              </p:cNvSpPr>
              <p:nvPr/>
            </p:nvSpPr>
            <p:spPr bwMode="auto">
              <a:xfrm>
                <a:off x="2449" y="2303"/>
                <a:ext cx="18" cy="20"/>
              </a:xfrm>
              <a:custGeom>
                <a:avLst/>
                <a:gdLst>
                  <a:gd name="T0" fmla="*/ 18 w 18"/>
                  <a:gd name="T1" fmla="*/ 0 h 20"/>
                  <a:gd name="T2" fmla="*/ 15 w 18"/>
                  <a:gd name="T3" fmla="*/ 0 h 20"/>
                  <a:gd name="T4" fmla="*/ 0 w 18"/>
                  <a:gd name="T5" fmla="*/ 18 h 20"/>
                  <a:gd name="T6" fmla="*/ 4 w 18"/>
                  <a:gd name="T7" fmla="*/ 20 h 20"/>
                  <a:gd name="T8" fmla="*/ 18 w 18"/>
                  <a:gd name="T9" fmla="*/ 2 h 20"/>
                  <a:gd name="T10" fmla="*/ 18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0"/>
                    </a:moveTo>
                    <a:lnTo>
                      <a:pt x="15" y="0"/>
                    </a:lnTo>
                    <a:lnTo>
                      <a:pt x="0" y="18"/>
                    </a:lnTo>
                    <a:lnTo>
                      <a:pt x="4" y="20"/>
                    </a:lnTo>
                    <a:lnTo>
                      <a:pt x="18"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3" name="Freeform 1461"/>
              <p:cNvSpPr>
                <a:spLocks/>
              </p:cNvSpPr>
              <p:nvPr/>
            </p:nvSpPr>
            <p:spPr bwMode="auto">
              <a:xfrm>
                <a:off x="2467" y="2285"/>
                <a:ext cx="31" cy="36"/>
              </a:xfrm>
              <a:custGeom>
                <a:avLst/>
                <a:gdLst>
                  <a:gd name="T0" fmla="*/ 17 w 31"/>
                  <a:gd name="T1" fmla="*/ 36 h 36"/>
                  <a:gd name="T2" fmla="*/ 0 w 31"/>
                  <a:gd name="T3" fmla="*/ 18 h 36"/>
                  <a:gd name="T4" fmla="*/ 17 w 31"/>
                  <a:gd name="T5" fmla="*/ 0 h 36"/>
                  <a:gd name="T6" fmla="*/ 31 w 31"/>
                  <a:gd name="T7" fmla="*/ 18 h 36"/>
                  <a:gd name="T8" fmla="*/ 17 w 31"/>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6">
                    <a:moveTo>
                      <a:pt x="17" y="36"/>
                    </a:moveTo>
                    <a:lnTo>
                      <a:pt x="0" y="18"/>
                    </a:lnTo>
                    <a:lnTo>
                      <a:pt x="17" y="0"/>
                    </a:lnTo>
                    <a:lnTo>
                      <a:pt x="31" y="18"/>
                    </a:lnTo>
                    <a:lnTo>
                      <a:pt x="17" y="36"/>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4" name="Freeform 1462"/>
              <p:cNvSpPr>
                <a:spLocks noEditPoints="1"/>
              </p:cNvSpPr>
              <p:nvPr/>
            </p:nvSpPr>
            <p:spPr bwMode="auto">
              <a:xfrm>
                <a:off x="2467" y="2285"/>
                <a:ext cx="35" cy="36"/>
              </a:xfrm>
              <a:custGeom>
                <a:avLst/>
                <a:gdLst>
                  <a:gd name="T0" fmla="*/ 17 w 35"/>
                  <a:gd name="T1" fmla="*/ 36 h 36"/>
                  <a:gd name="T2" fmla="*/ 13 w 35"/>
                  <a:gd name="T3" fmla="*/ 36 h 36"/>
                  <a:gd name="T4" fmla="*/ 0 w 35"/>
                  <a:gd name="T5" fmla="*/ 18 h 36"/>
                  <a:gd name="T6" fmla="*/ 13 w 35"/>
                  <a:gd name="T7" fmla="*/ 0 h 36"/>
                  <a:gd name="T8" fmla="*/ 17 w 35"/>
                  <a:gd name="T9" fmla="*/ 0 h 36"/>
                  <a:gd name="T10" fmla="*/ 35 w 35"/>
                  <a:gd name="T11" fmla="*/ 18 h 36"/>
                  <a:gd name="T12" fmla="*/ 17 w 35"/>
                  <a:gd name="T13" fmla="*/ 36 h 36"/>
                  <a:gd name="T14" fmla="*/ 31 w 35"/>
                  <a:gd name="T15" fmla="*/ 18 h 36"/>
                  <a:gd name="T16" fmla="*/ 13 w 35"/>
                  <a:gd name="T17" fmla="*/ 5 h 36"/>
                  <a:gd name="T18" fmla="*/ 17 w 35"/>
                  <a:gd name="T19" fmla="*/ 5 h 36"/>
                  <a:gd name="T20" fmla="*/ 0 w 35"/>
                  <a:gd name="T21" fmla="*/ 18 h 36"/>
                  <a:gd name="T22" fmla="*/ 17 w 35"/>
                  <a:gd name="T23" fmla="*/ 33 h 36"/>
                  <a:gd name="T24" fmla="*/ 13 w 35"/>
                  <a:gd name="T25" fmla="*/ 33 h 36"/>
                  <a:gd name="T26" fmla="*/ 31 w 35"/>
                  <a:gd name="T27" fmla="*/ 18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6">
                    <a:moveTo>
                      <a:pt x="17" y="36"/>
                    </a:moveTo>
                    <a:lnTo>
                      <a:pt x="13" y="36"/>
                    </a:lnTo>
                    <a:lnTo>
                      <a:pt x="0" y="18"/>
                    </a:lnTo>
                    <a:lnTo>
                      <a:pt x="13" y="0"/>
                    </a:lnTo>
                    <a:lnTo>
                      <a:pt x="17" y="0"/>
                    </a:lnTo>
                    <a:lnTo>
                      <a:pt x="35" y="18"/>
                    </a:lnTo>
                    <a:lnTo>
                      <a:pt x="17" y="36"/>
                    </a:lnTo>
                    <a:close/>
                    <a:moveTo>
                      <a:pt x="31" y="18"/>
                    </a:moveTo>
                    <a:lnTo>
                      <a:pt x="13" y="5"/>
                    </a:lnTo>
                    <a:lnTo>
                      <a:pt x="17" y="5"/>
                    </a:lnTo>
                    <a:lnTo>
                      <a:pt x="0" y="18"/>
                    </a:lnTo>
                    <a:lnTo>
                      <a:pt x="17" y="33"/>
                    </a:lnTo>
                    <a:lnTo>
                      <a:pt x="13" y="33"/>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5" name="Freeform 1463"/>
              <p:cNvSpPr>
                <a:spLocks/>
              </p:cNvSpPr>
              <p:nvPr/>
            </p:nvSpPr>
            <p:spPr bwMode="auto">
              <a:xfrm>
                <a:off x="2478" y="2318"/>
                <a:ext cx="6" cy="5"/>
              </a:xfrm>
              <a:custGeom>
                <a:avLst/>
                <a:gdLst>
                  <a:gd name="T0" fmla="*/ 0 w 6"/>
                  <a:gd name="T1" fmla="*/ 5 h 5"/>
                  <a:gd name="T2" fmla="*/ 2 w 6"/>
                  <a:gd name="T3" fmla="*/ 5 h 5"/>
                  <a:gd name="T4" fmla="*/ 6 w 6"/>
                  <a:gd name="T5" fmla="*/ 5 h 5"/>
                  <a:gd name="T6" fmla="*/ 6 w 6"/>
                  <a:gd name="T7" fmla="*/ 0 h 5"/>
                  <a:gd name="T8" fmla="*/ 2 w 6"/>
                  <a:gd name="T9" fmla="*/ 0 h 5"/>
                  <a:gd name="T10" fmla="*/ 0 w 6"/>
                  <a:gd name="T11" fmla="*/ 5 h 5"/>
                  <a:gd name="T12" fmla="*/ 0 w 6"/>
                  <a:gd name="T13" fmla="*/ 5 h 5"/>
                  <a:gd name="T14" fmla="*/ 2 w 6"/>
                  <a:gd name="T15" fmla="*/ 5 h 5"/>
                  <a:gd name="T16" fmla="*/ 2 w 6"/>
                  <a:gd name="T17" fmla="*/ 5 h 5"/>
                  <a:gd name="T18" fmla="*/ 0 w 6"/>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5">
                    <a:moveTo>
                      <a:pt x="0" y="5"/>
                    </a:moveTo>
                    <a:lnTo>
                      <a:pt x="2" y="5"/>
                    </a:lnTo>
                    <a:lnTo>
                      <a:pt x="6" y="5"/>
                    </a:lnTo>
                    <a:lnTo>
                      <a:pt x="6" y="0"/>
                    </a:lnTo>
                    <a:lnTo>
                      <a:pt x="2" y="0"/>
                    </a:lnTo>
                    <a:lnTo>
                      <a:pt x="0" y="5"/>
                    </a:lnTo>
                    <a:lnTo>
                      <a:pt x="2" y="5"/>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6" name="Freeform 1464"/>
              <p:cNvSpPr>
                <a:spLocks/>
              </p:cNvSpPr>
              <p:nvPr/>
            </p:nvSpPr>
            <p:spPr bwMode="auto">
              <a:xfrm>
                <a:off x="2464" y="2303"/>
                <a:ext cx="18" cy="20"/>
              </a:xfrm>
              <a:custGeom>
                <a:avLst/>
                <a:gdLst>
                  <a:gd name="T0" fmla="*/ 0 w 18"/>
                  <a:gd name="T1" fmla="*/ 0 h 20"/>
                  <a:gd name="T2" fmla="*/ 0 w 18"/>
                  <a:gd name="T3" fmla="*/ 2 h 20"/>
                  <a:gd name="T4" fmla="*/ 14 w 18"/>
                  <a:gd name="T5" fmla="*/ 20 h 20"/>
                  <a:gd name="T6" fmla="*/ 18 w 18"/>
                  <a:gd name="T7" fmla="*/ 18 h 20"/>
                  <a:gd name="T8" fmla="*/ 3 w 18"/>
                  <a:gd name="T9" fmla="*/ 0 h 20"/>
                  <a:gd name="T10" fmla="*/ 0 w 18"/>
                  <a:gd name="T11" fmla="*/ 0 h 20"/>
                  <a:gd name="T12" fmla="*/ 0 w 18"/>
                  <a:gd name="T13" fmla="*/ 0 h 20"/>
                  <a:gd name="T14" fmla="*/ 0 w 18"/>
                  <a:gd name="T15" fmla="*/ 0 h 20"/>
                  <a:gd name="T16" fmla="*/ 0 w 18"/>
                  <a:gd name="T17" fmla="*/ 2 h 20"/>
                  <a:gd name="T18" fmla="*/ 0 w 18"/>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0">
                    <a:moveTo>
                      <a:pt x="0" y="0"/>
                    </a:moveTo>
                    <a:lnTo>
                      <a:pt x="0" y="2"/>
                    </a:lnTo>
                    <a:lnTo>
                      <a:pt x="14" y="20"/>
                    </a:lnTo>
                    <a:lnTo>
                      <a:pt x="18" y="18"/>
                    </a:lnTo>
                    <a:lnTo>
                      <a:pt x="3"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7" name="Freeform 1465"/>
              <p:cNvSpPr>
                <a:spLocks/>
              </p:cNvSpPr>
              <p:nvPr/>
            </p:nvSpPr>
            <p:spPr bwMode="auto">
              <a:xfrm>
                <a:off x="2464" y="2303"/>
                <a:ext cx="3" cy="2"/>
              </a:xfrm>
              <a:custGeom>
                <a:avLst/>
                <a:gdLst>
                  <a:gd name="T0" fmla="*/ 3 w 3"/>
                  <a:gd name="T1" fmla="*/ 2 h 2"/>
                  <a:gd name="T2" fmla="*/ 3 w 3"/>
                  <a:gd name="T3" fmla="*/ 0 h 2"/>
                  <a:gd name="T4" fmla="*/ 3 w 3"/>
                  <a:gd name="T5" fmla="*/ 0 h 2"/>
                  <a:gd name="T6" fmla="*/ 3 w 3"/>
                  <a:gd name="T7" fmla="*/ 0 h 2"/>
                  <a:gd name="T8" fmla="*/ 3 w 3"/>
                  <a:gd name="T9" fmla="*/ 0 h 2"/>
                  <a:gd name="T10" fmla="*/ 3 w 3"/>
                  <a:gd name="T11" fmla="*/ 2 h 2"/>
                  <a:gd name="T12" fmla="*/ 0 w 3"/>
                  <a:gd name="T13" fmla="*/ 0 h 2"/>
                  <a:gd name="T14" fmla="*/ 0 w 3"/>
                  <a:gd name="T15" fmla="*/ 0 h 2"/>
                  <a:gd name="T16" fmla="*/ 0 w 3"/>
                  <a:gd name="T17" fmla="*/ 2 h 2"/>
                  <a:gd name="T18" fmla="*/ 3 w 3"/>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
                    <a:moveTo>
                      <a:pt x="3" y="2"/>
                    </a:moveTo>
                    <a:lnTo>
                      <a:pt x="3" y="0"/>
                    </a:lnTo>
                    <a:lnTo>
                      <a:pt x="3" y="2"/>
                    </a:lnTo>
                    <a:lnTo>
                      <a:pt x="0" y="0"/>
                    </a:lnTo>
                    <a:lnTo>
                      <a:pt x="0" y="2"/>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8" name="Freeform 1466"/>
              <p:cNvSpPr>
                <a:spLocks/>
              </p:cNvSpPr>
              <p:nvPr/>
            </p:nvSpPr>
            <p:spPr bwMode="auto">
              <a:xfrm>
                <a:off x="2464" y="2303"/>
                <a:ext cx="3" cy="2"/>
              </a:xfrm>
              <a:custGeom>
                <a:avLst/>
                <a:gdLst>
                  <a:gd name="T0" fmla="*/ 3 w 3"/>
                  <a:gd name="T1" fmla="*/ 2 h 2"/>
                  <a:gd name="T2" fmla="*/ 3 w 3"/>
                  <a:gd name="T3" fmla="*/ 0 h 2"/>
                  <a:gd name="T4" fmla="*/ 3 w 3"/>
                  <a:gd name="T5" fmla="*/ 0 h 2"/>
                  <a:gd name="T6" fmla="*/ 3 w 3"/>
                  <a:gd name="T7" fmla="*/ 0 h 2"/>
                  <a:gd name="T8" fmla="*/ 3 w 3"/>
                  <a:gd name="T9" fmla="*/ 0 h 2"/>
                  <a:gd name="T10" fmla="*/ 3 w 3"/>
                  <a:gd name="T11" fmla="*/ 2 h 2"/>
                  <a:gd name="T12" fmla="*/ 0 w 3"/>
                  <a:gd name="T13" fmla="*/ 0 h 2"/>
                  <a:gd name="T14" fmla="*/ 0 w 3"/>
                  <a:gd name="T15" fmla="*/ 0 h 2"/>
                  <a:gd name="T16" fmla="*/ 0 w 3"/>
                  <a:gd name="T17" fmla="*/ 2 h 2"/>
                  <a:gd name="T18" fmla="*/ 3 w 3"/>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
                    <a:moveTo>
                      <a:pt x="3" y="2"/>
                    </a:moveTo>
                    <a:lnTo>
                      <a:pt x="3" y="0"/>
                    </a:lnTo>
                    <a:lnTo>
                      <a:pt x="3" y="2"/>
                    </a:lnTo>
                    <a:lnTo>
                      <a:pt x="0" y="0"/>
                    </a:lnTo>
                    <a:lnTo>
                      <a:pt x="0" y="2"/>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19" name="Freeform 1467"/>
              <p:cNvSpPr>
                <a:spLocks/>
              </p:cNvSpPr>
              <p:nvPr/>
            </p:nvSpPr>
            <p:spPr bwMode="auto">
              <a:xfrm>
                <a:off x="2464" y="2283"/>
                <a:ext cx="18" cy="22"/>
              </a:xfrm>
              <a:custGeom>
                <a:avLst/>
                <a:gdLst>
                  <a:gd name="T0" fmla="*/ 16 w 18"/>
                  <a:gd name="T1" fmla="*/ 0 h 22"/>
                  <a:gd name="T2" fmla="*/ 14 w 18"/>
                  <a:gd name="T3" fmla="*/ 0 h 22"/>
                  <a:gd name="T4" fmla="*/ 0 w 18"/>
                  <a:gd name="T5" fmla="*/ 20 h 22"/>
                  <a:gd name="T6" fmla="*/ 3 w 18"/>
                  <a:gd name="T7" fmla="*/ 22 h 22"/>
                  <a:gd name="T8" fmla="*/ 18 w 18"/>
                  <a:gd name="T9" fmla="*/ 2 h 22"/>
                  <a:gd name="T10" fmla="*/ 16 w 18"/>
                  <a:gd name="T11" fmla="*/ 0 h 22"/>
                  <a:gd name="T12" fmla="*/ 16 w 18"/>
                  <a:gd name="T13" fmla="*/ 0 h 22"/>
                  <a:gd name="T14" fmla="*/ 16 w 18"/>
                  <a:gd name="T15" fmla="*/ 0 h 22"/>
                  <a:gd name="T16" fmla="*/ 14 w 18"/>
                  <a:gd name="T17" fmla="*/ 0 h 22"/>
                  <a:gd name="T18" fmla="*/ 16 w 18"/>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16" y="0"/>
                    </a:moveTo>
                    <a:lnTo>
                      <a:pt x="14" y="0"/>
                    </a:lnTo>
                    <a:lnTo>
                      <a:pt x="0" y="20"/>
                    </a:lnTo>
                    <a:lnTo>
                      <a:pt x="3" y="22"/>
                    </a:lnTo>
                    <a:lnTo>
                      <a:pt x="18" y="2"/>
                    </a:lnTo>
                    <a:lnTo>
                      <a:pt x="16" y="0"/>
                    </a:lnTo>
                    <a:lnTo>
                      <a:pt x="14" y="0"/>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0" name="Freeform 1468"/>
              <p:cNvSpPr>
                <a:spLocks/>
              </p:cNvSpPr>
              <p:nvPr/>
            </p:nvSpPr>
            <p:spPr bwMode="auto">
              <a:xfrm>
                <a:off x="2480" y="2283"/>
                <a:ext cx="4" cy="4"/>
              </a:xfrm>
              <a:custGeom>
                <a:avLst/>
                <a:gdLst>
                  <a:gd name="T0" fmla="*/ 4 w 4"/>
                  <a:gd name="T1" fmla="*/ 0 h 4"/>
                  <a:gd name="T2" fmla="*/ 4 w 4"/>
                  <a:gd name="T3" fmla="*/ 0 h 4"/>
                  <a:gd name="T4" fmla="*/ 0 w 4"/>
                  <a:gd name="T5" fmla="*/ 0 h 4"/>
                  <a:gd name="T6" fmla="*/ 0 w 4"/>
                  <a:gd name="T7" fmla="*/ 4 h 4"/>
                  <a:gd name="T8" fmla="*/ 4 w 4"/>
                  <a:gd name="T9" fmla="*/ 4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4" y="0"/>
                    </a:ln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1" name="Freeform 1469"/>
              <p:cNvSpPr>
                <a:spLocks/>
              </p:cNvSpPr>
              <p:nvPr/>
            </p:nvSpPr>
            <p:spPr bwMode="auto">
              <a:xfrm>
                <a:off x="2482" y="2283"/>
                <a:ext cx="22" cy="22"/>
              </a:xfrm>
              <a:custGeom>
                <a:avLst/>
                <a:gdLst>
                  <a:gd name="T0" fmla="*/ 20 w 22"/>
                  <a:gd name="T1" fmla="*/ 22 h 22"/>
                  <a:gd name="T2" fmla="*/ 20 w 22"/>
                  <a:gd name="T3" fmla="*/ 20 h 22"/>
                  <a:gd name="T4" fmla="*/ 2 w 22"/>
                  <a:gd name="T5" fmla="*/ 0 h 22"/>
                  <a:gd name="T6" fmla="*/ 0 w 22"/>
                  <a:gd name="T7" fmla="*/ 4 h 22"/>
                  <a:gd name="T8" fmla="*/ 18 w 22"/>
                  <a:gd name="T9" fmla="*/ 22 h 22"/>
                  <a:gd name="T10" fmla="*/ 20 w 22"/>
                  <a:gd name="T11" fmla="*/ 22 h 22"/>
                  <a:gd name="T12" fmla="*/ 20 w 22"/>
                  <a:gd name="T13" fmla="*/ 22 h 22"/>
                  <a:gd name="T14" fmla="*/ 22 w 22"/>
                  <a:gd name="T15" fmla="*/ 20 h 22"/>
                  <a:gd name="T16" fmla="*/ 20 w 22"/>
                  <a:gd name="T17" fmla="*/ 20 h 22"/>
                  <a:gd name="T18" fmla="*/ 20 w 22"/>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20" y="22"/>
                    </a:moveTo>
                    <a:lnTo>
                      <a:pt x="20" y="20"/>
                    </a:lnTo>
                    <a:lnTo>
                      <a:pt x="2" y="0"/>
                    </a:lnTo>
                    <a:lnTo>
                      <a:pt x="0" y="4"/>
                    </a:lnTo>
                    <a:lnTo>
                      <a:pt x="18" y="22"/>
                    </a:lnTo>
                    <a:lnTo>
                      <a:pt x="20" y="22"/>
                    </a:lnTo>
                    <a:lnTo>
                      <a:pt x="22" y="20"/>
                    </a:lnTo>
                    <a:lnTo>
                      <a:pt x="20" y="20"/>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2" name="Freeform 1470"/>
              <p:cNvSpPr>
                <a:spLocks/>
              </p:cNvSpPr>
              <p:nvPr/>
            </p:nvSpPr>
            <p:spPr bwMode="auto">
              <a:xfrm>
                <a:off x="2500" y="2303"/>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2 w 4"/>
                  <a:gd name="T13" fmla="*/ 2 h 2"/>
                  <a:gd name="T14" fmla="*/ 4 w 4"/>
                  <a:gd name="T15" fmla="*/ 0 h 2"/>
                  <a:gd name="T16" fmla="*/ 2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2" y="2"/>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3" name="Freeform 1471"/>
              <p:cNvSpPr>
                <a:spLocks/>
              </p:cNvSpPr>
              <p:nvPr/>
            </p:nvSpPr>
            <p:spPr bwMode="auto">
              <a:xfrm>
                <a:off x="2500" y="2303"/>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2 w 4"/>
                  <a:gd name="T13" fmla="*/ 2 h 2"/>
                  <a:gd name="T14" fmla="*/ 4 w 4"/>
                  <a:gd name="T15" fmla="*/ 0 h 2"/>
                  <a:gd name="T16" fmla="*/ 2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2" y="2"/>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4" name="Freeform 1472"/>
              <p:cNvSpPr>
                <a:spLocks/>
              </p:cNvSpPr>
              <p:nvPr/>
            </p:nvSpPr>
            <p:spPr bwMode="auto">
              <a:xfrm>
                <a:off x="2482" y="2303"/>
                <a:ext cx="20" cy="20"/>
              </a:xfrm>
              <a:custGeom>
                <a:avLst/>
                <a:gdLst>
                  <a:gd name="T0" fmla="*/ 2 w 20"/>
                  <a:gd name="T1" fmla="*/ 20 h 20"/>
                  <a:gd name="T2" fmla="*/ 2 w 20"/>
                  <a:gd name="T3" fmla="*/ 20 h 20"/>
                  <a:gd name="T4" fmla="*/ 20 w 20"/>
                  <a:gd name="T5" fmla="*/ 2 h 20"/>
                  <a:gd name="T6" fmla="*/ 18 w 20"/>
                  <a:gd name="T7" fmla="*/ 0 h 20"/>
                  <a:gd name="T8" fmla="*/ 0 w 20"/>
                  <a:gd name="T9" fmla="*/ 18 h 20"/>
                  <a:gd name="T10" fmla="*/ 2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20"/>
                    </a:moveTo>
                    <a:lnTo>
                      <a:pt x="2" y="20"/>
                    </a:lnTo>
                    <a:lnTo>
                      <a:pt x="20" y="2"/>
                    </a:lnTo>
                    <a:lnTo>
                      <a:pt x="18"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5" name="Freeform 1473"/>
              <p:cNvSpPr>
                <a:spLocks/>
              </p:cNvSpPr>
              <p:nvPr/>
            </p:nvSpPr>
            <p:spPr bwMode="auto">
              <a:xfrm>
                <a:off x="2498" y="2301"/>
                <a:ext cx="4" cy="4"/>
              </a:xfrm>
              <a:custGeom>
                <a:avLst/>
                <a:gdLst>
                  <a:gd name="T0" fmla="*/ 2 w 4"/>
                  <a:gd name="T1" fmla="*/ 0 h 4"/>
                  <a:gd name="T2" fmla="*/ 0 w 4"/>
                  <a:gd name="T3" fmla="*/ 2 h 4"/>
                  <a:gd name="T4" fmla="*/ 0 w 4"/>
                  <a:gd name="T5" fmla="*/ 2 h 4"/>
                  <a:gd name="T6" fmla="*/ 0 w 4"/>
                  <a:gd name="T7" fmla="*/ 2 h 4"/>
                  <a:gd name="T8" fmla="*/ 0 w 4"/>
                  <a:gd name="T9" fmla="*/ 2 h 4"/>
                  <a:gd name="T10" fmla="*/ 2 w 4"/>
                  <a:gd name="T11" fmla="*/ 0 h 4"/>
                  <a:gd name="T12" fmla="*/ 2 w 4"/>
                  <a:gd name="T13" fmla="*/ 4 h 4"/>
                  <a:gd name="T14" fmla="*/ 4 w 4"/>
                  <a:gd name="T15" fmla="*/ 2 h 4"/>
                  <a:gd name="T16" fmla="*/ 2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2" y="0"/>
                    </a:moveTo>
                    <a:lnTo>
                      <a:pt x="0" y="2"/>
                    </a:lnTo>
                    <a:lnTo>
                      <a:pt x="2" y="0"/>
                    </a:lnTo>
                    <a:lnTo>
                      <a:pt x="2" y="4"/>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6" name="Freeform 1474"/>
              <p:cNvSpPr>
                <a:spLocks/>
              </p:cNvSpPr>
              <p:nvPr/>
            </p:nvSpPr>
            <p:spPr bwMode="auto">
              <a:xfrm>
                <a:off x="2480" y="2287"/>
                <a:ext cx="20" cy="18"/>
              </a:xfrm>
              <a:custGeom>
                <a:avLst/>
                <a:gdLst>
                  <a:gd name="T0" fmla="*/ 0 w 20"/>
                  <a:gd name="T1" fmla="*/ 0 h 18"/>
                  <a:gd name="T2" fmla="*/ 0 w 20"/>
                  <a:gd name="T3" fmla="*/ 3 h 18"/>
                  <a:gd name="T4" fmla="*/ 18 w 20"/>
                  <a:gd name="T5" fmla="*/ 18 h 18"/>
                  <a:gd name="T6" fmla="*/ 20 w 20"/>
                  <a:gd name="T7" fmla="*/ 14 h 18"/>
                  <a:gd name="T8" fmla="*/ 2 w 20"/>
                  <a:gd name="T9" fmla="*/ 0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3"/>
                    </a:lnTo>
                    <a:lnTo>
                      <a:pt x="18" y="18"/>
                    </a:lnTo>
                    <a:lnTo>
                      <a:pt x="20" y="14"/>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7" name="Freeform 1475"/>
              <p:cNvSpPr>
                <a:spLocks/>
              </p:cNvSpPr>
              <p:nvPr/>
            </p:nvSpPr>
            <p:spPr bwMode="auto">
              <a:xfrm>
                <a:off x="2480" y="2287"/>
                <a:ext cx="4" cy="3"/>
              </a:xfrm>
              <a:custGeom>
                <a:avLst/>
                <a:gdLst>
                  <a:gd name="T0" fmla="*/ 4 w 4"/>
                  <a:gd name="T1" fmla="*/ 3 h 3"/>
                  <a:gd name="T2" fmla="*/ 4 w 4"/>
                  <a:gd name="T3" fmla="*/ 0 h 3"/>
                  <a:gd name="T4" fmla="*/ 0 w 4"/>
                  <a:gd name="T5" fmla="*/ 0 h 3"/>
                  <a:gd name="T6" fmla="*/ 0 w 4"/>
                  <a:gd name="T7" fmla="*/ 3 h 3"/>
                  <a:gd name="T8" fmla="*/ 4 w 4"/>
                  <a:gd name="T9" fmla="*/ 3 h 3"/>
                  <a:gd name="T10" fmla="*/ 4 w 4"/>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4" y="3"/>
                    </a:moveTo>
                    <a:lnTo>
                      <a:pt x="4" y="0"/>
                    </a:lnTo>
                    <a:lnTo>
                      <a:pt x="0" y="0"/>
                    </a:lnTo>
                    <a:lnTo>
                      <a:pt x="0" y="3"/>
                    </a:lnTo>
                    <a:lnTo>
                      <a:pt x="4"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8" name="Freeform 1476"/>
              <p:cNvSpPr>
                <a:spLocks/>
              </p:cNvSpPr>
              <p:nvPr/>
            </p:nvSpPr>
            <p:spPr bwMode="auto">
              <a:xfrm>
                <a:off x="2462" y="2287"/>
                <a:ext cx="22" cy="18"/>
              </a:xfrm>
              <a:custGeom>
                <a:avLst/>
                <a:gdLst>
                  <a:gd name="T0" fmla="*/ 2 w 22"/>
                  <a:gd name="T1" fmla="*/ 18 h 18"/>
                  <a:gd name="T2" fmla="*/ 5 w 22"/>
                  <a:gd name="T3" fmla="*/ 18 h 18"/>
                  <a:gd name="T4" fmla="*/ 22 w 22"/>
                  <a:gd name="T5" fmla="*/ 3 h 18"/>
                  <a:gd name="T6" fmla="*/ 20 w 22"/>
                  <a:gd name="T7" fmla="*/ 0 h 18"/>
                  <a:gd name="T8" fmla="*/ 2 w 22"/>
                  <a:gd name="T9" fmla="*/ 14 h 18"/>
                  <a:gd name="T10" fmla="*/ 2 w 22"/>
                  <a:gd name="T11" fmla="*/ 18 h 18"/>
                  <a:gd name="T12" fmla="*/ 2 w 22"/>
                  <a:gd name="T13" fmla="*/ 14 h 18"/>
                  <a:gd name="T14" fmla="*/ 0 w 22"/>
                  <a:gd name="T15" fmla="*/ 16 h 18"/>
                  <a:gd name="T16" fmla="*/ 2 w 22"/>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 y="18"/>
                    </a:moveTo>
                    <a:lnTo>
                      <a:pt x="5" y="18"/>
                    </a:lnTo>
                    <a:lnTo>
                      <a:pt x="22" y="3"/>
                    </a:lnTo>
                    <a:lnTo>
                      <a:pt x="20" y="0"/>
                    </a:lnTo>
                    <a:lnTo>
                      <a:pt x="2" y="14"/>
                    </a:lnTo>
                    <a:lnTo>
                      <a:pt x="2" y="18"/>
                    </a:lnTo>
                    <a:lnTo>
                      <a:pt x="2" y="14"/>
                    </a:lnTo>
                    <a:lnTo>
                      <a:pt x="0" y="16"/>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29" name="Freeform 1477"/>
              <p:cNvSpPr>
                <a:spLocks/>
              </p:cNvSpPr>
              <p:nvPr/>
            </p:nvSpPr>
            <p:spPr bwMode="auto">
              <a:xfrm>
                <a:off x="2462" y="2301"/>
                <a:ext cx="5" cy="4"/>
              </a:xfrm>
              <a:custGeom>
                <a:avLst/>
                <a:gdLst>
                  <a:gd name="T0" fmla="*/ 2 w 5"/>
                  <a:gd name="T1" fmla="*/ 4 h 4"/>
                  <a:gd name="T2" fmla="*/ 5 w 5"/>
                  <a:gd name="T3" fmla="*/ 2 h 4"/>
                  <a:gd name="T4" fmla="*/ 5 w 5"/>
                  <a:gd name="T5" fmla="*/ 2 h 4"/>
                  <a:gd name="T6" fmla="*/ 5 w 5"/>
                  <a:gd name="T7" fmla="*/ 2 h 4"/>
                  <a:gd name="T8" fmla="*/ 5 w 5"/>
                  <a:gd name="T9" fmla="*/ 2 h 4"/>
                  <a:gd name="T10" fmla="*/ 2 w 5"/>
                  <a:gd name="T11" fmla="*/ 4 h 4"/>
                  <a:gd name="T12" fmla="*/ 2 w 5"/>
                  <a:gd name="T13" fmla="*/ 0 h 4"/>
                  <a:gd name="T14" fmla="*/ 0 w 5"/>
                  <a:gd name="T15" fmla="*/ 2 h 4"/>
                  <a:gd name="T16" fmla="*/ 2 w 5"/>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4">
                    <a:moveTo>
                      <a:pt x="2" y="4"/>
                    </a:moveTo>
                    <a:lnTo>
                      <a:pt x="5" y="2"/>
                    </a:lnTo>
                    <a:lnTo>
                      <a:pt x="2" y="4"/>
                    </a:lnTo>
                    <a:lnTo>
                      <a:pt x="2" y="0"/>
                    </a:lnTo>
                    <a:lnTo>
                      <a:pt x="0" y="2"/>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0" name="Freeform 1478"/>
              <p:cNvSpPr>
                <a:spLocks/>
              </p:cNvSpPr>
              <p:nvPr/>
            </p:nvSpPr>
            <p:spPr bwMode="auto">
              <a:xfrm>
                <a:off x="2464" y="2301"/>
                <a:ext cx="20" cy="17"/>
              </a:xfrm>
              <a:custGeom>
                <a:avLst/>
                <a:gdLst>
                  <a:gd name="T0" fmla="*/ 20 w 20"/>
                  <a:gd name="T1" fmla="*/ 17 h 17"/>
                  <a:gd name="T2" fmla="*/ 20 w 20"/>
                  <a:gd name="T3" fmla="*/ 15 h 17"/>
                  <a:gd name="T4" fmla="*/ 3 w 20"/>
                  <a:gd name="T5" fmla="*/ 0 h 17"/>
                  <a:gd name="T6" fmla="*/ 0 w 20"/>
                  <a:gd name="T7" fmla="*/ 4 h 17"/>
                  <a:gd name="T8" fmla="*/ 18 w 20"/>
                  <a:gd name="T9" fmla="*/ 17 h 17"/>
                  <a:gd name="T10" fmla="*/ 20 w 20"/>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20" y="17"/>
                    </a:moveTo>
                    <a:lnTo>
                      <a:pt x="20" y="15"/>
                    </a:lnTo>
                    <a:lnTo>
                      <a:pt x="3" y="0"/>
                    </a:lnTo>
                    <a:lnTo>
                      <a:pt x="0" y="4"/>
                    </a:lnTo>
                    <a:lnTo>
                      <a:pt x="18" y="17"/>
                    </a:lnTo>
                    <a:lnTo>
                      <a:pt x="2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1" name="Freeform 1479"/>
              <p:cNvSpPr>
                <a:spLocks/>
              </p:cNvSpPr>
              <p:nvPr/>
            </p:nvSpPr>
            <p:spPr bwMode="auto">
              <a:xfrm>
                <a:off x="2480" y="2316"/>
                <a:ext cx="4" cy="2"/>
              </a:xfrm>
              <a:custGeom>
                <a:avLst/>
                <a:gdLst>
                  <a:gd name="T0" fmla="*/ 0 w 4"/>
                  <a:gd name="T1" fmla="*/ 0 h 2"/>
                  <a:gd name="T2" fmla="*/ 0 w 4"/>
                  <a:gd name="T3" fmla="*/ 2 h 2"/>
                  <a:gd name="T4" fmla="*/ 4 w 4"/>
                  <a:gd name="T5" fmla="*/ 2 h 2"/>
                  <a:gd name="T6" fmla="*/ 4 w 4"/>
                  <a:gd name="T7" fmla="*/ 0 h 2"/>
                  <a:gd name="T8" fmla="*/ 0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lnTo>
                      <a:pt x="0" y="2"/>
                    </a:lnTo>
                    <a:lnTo>
                      <a:pt x="4" y="2"/>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2" name="Freeform 1480"/>
              <p:cNvSpPr>
                <a:spLocks/>
              </p:cNvSpPr>
              <p:nvPr/>
            </p:nvSpPr>
            <p:spPr bwMode="auto">
              <a:xfrm>
                <a:off x="2480" y="2301"/>
                <a:ext cx="22" cy="17"/>
              </a:xfrm>
              <a:custGeom>
                <a:avLst/>
                <a:gdLst>
                  <a:gd name="T0" fmla="*/ 20 w 22"/>
                  <a:gd name="T1" fmla="*/ 0 h 17"/>
                  <a:gd name="T2" fmla="*/ 18 w 22"/>
                  <a:gd name="T3" fmla="*/ 0 h 17"/>
                  <a:gd name="T4" fmla="*/ 0 w 22"/>
                  <a:gd name="T5" fmla="*/ 15 h 17"/>
                  <a:gd name="T6" fmla="*/ 2 w 22"/>
                  <a:gd name="T7" fmla="*/ 17 h 17"/>
                  <a:gd name="T8" fmla="*/ 20 w 22"/>
                  <a:gd name="T9" fmla="*/ 4 h 17"/>
                  <a:gd name="T10" fmla="*/ 20 w 22"/>
                  <a:gd name="T11" fmla="*/ 0 h 17"/>
                  <a:gd name="T12" fmla="*/ 20 w 22"/>
                  <a:gd name="T13" fmla="*/ 4 h 17"/>
                  <a:gd name="T14" fmla="*/ 22 w 22"/>
                  <a:gd name="T15" fmla="*/ 2 h 17"/>
                  <a:gd name="T16" fmla="*/ 20 w 22"/>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7">
                    <a:moveTo>
                      <a:pt x="20" y="0"/>
                    </a:moveTo>
                    <a:lnTo>
                      <a:pt x="18" y="0"/>
                    </a:lnTo>
                    <a:lnTo>
                      <a:pt x="0" y="15"/>
                    </a:lnTo>
                    <a:lnTo>
                      <a:pt x="2" y="17"/>
                    </a:lnTo>
                    <a:lnTo>
                      <a:pt x="20" y="4"/>
                    </a:lnTo>
                    <a:lnTo>
                      <a:pt x="20" y="0"/>
                    </a:lnTo>
                    <a:lnTo>
                      <a:pt x="20" y="4"/>
                    </a:lnTo>
                    <a:lnTo>
                      <a:pt x="22"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3" name="Freeform 1481"/>
              <p:cNvSpPr>
                <a:spLocks/>
              </p:cNvSpPr>
              <p:nvPr/>
            </p:nvSpPr>
            <p:spPr bwMode="auto">
              <a:xfrm>
                <a:off x="2498" y="2285"/>
                <a:ext cx="33" cy="36"/>
              </a:xfrm>
              <a:custGeom>
                <a:avLst/>
                <a:gdLst>
                  <a:gd name="T0" fmla="*/ 15 w 33"/>
                  <a:gd name="T1" fmla="*/ 36 h 36"/>
                  <a:gd name="T2" fmla="*/ 0 w 33"/>
                  <a:gd name="T3" fmla="*/ 18 h 36"/>
                  <a:gd name="T4" fmla="*/ 15 w 33"/>
                  <a:gd name="T5" fmla="*/ 0 h 36"/>
                  <a:gd name="T6" fmla="*/ 33 w 33"/>
                  <a:gd name="T7" fmla="*/ 18 h 36"/>
                  <a:gd name="T8" fmla="*/ 15 w 33"/>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6">
                    <a:moveTo>
                      <a:pt x="15" y="36"/>
                    </a:moveTo>
                    <a:lnTo>
                      <a:pt x="0" y="18"/>
                    </a:lnTo>
                    <a:lnTo>
                      <a:pt x="15" y="0"/>
                    </a:lnTo>
                    <a:lnTo>
                      <a:pt x="33" y="18"/>
                    </a:lnTo>
                    <a:lnTo>
                      <a:pt x="15" y="36"/>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4" name="Freeform 1482"/>
              <p:cNvSpPr>
                <a:spLocks noEditPoints="1"/>
              </p:cNvSpPr>
              <p:nvPr/>
            </p:nvSpPr>
            <p:spPr bwMode="auto">
              <a:xfrm>
                <a:off x="2495" y="2285"/>
                <a:ext cx="38" cy="36"/>
              </a:xfrm>
              <a:custGeom>
                <a:avLst/>
                <a:gdLst>
                  <a:gd name="T0" fmla="*/ 20 w 38"/>
                  <a:gd name="T1" fmla="*/ 36 h 36"/>
                  <a:gd name="T2" fmla="*/ 18 w 38"/>
                  <a:gd name="T3" fmla="*/ 36 h 36"/>
                  <a:gd name="T4" fmla="*/ 0 w 38"/>
                  <a:gd name="T5" fmla="*/ 18 h 36"/>
                  <a:gd name="T6" fmla="*/ 18 w 38"/>
                  <a:gd name="T7" fmla="*/ 0 h 36"/>
                  <a:gd name="T8" fmla="*/ 20 w 38"/>
                  <a:gd name="T9" fmla="*/ 0 h 36"/>
                  <a:gd name="T10" fmla="*/ 36 w 38"/>
                  <a:gd name="T11" fmla="*/ 18 h 36"/>
                  <a:gd name="T12" fmla="*/ 38 w 38"/>
                  <a:gd name="T13" fmla="*/ 18 h 36"/>
                  <a:gd name="T14" fmla="*/ 36 w 38"/>
                  <a:gd name="T15" fmla="*/ 18 h 36"/>
                  <a:gd name="T16" fmla="*/ 20 w 38"/>
                  <a:gd name="T17" fmla="*/ 36 h 36"/>
                  <a:gd name="T18" fmla="*/ 36 w 38"/>
                  <a:gd name="T19" fmla="*/ 18 h 36"/>
                  <a:gd name="T20" fmla="*/ 18 w 38"/>
                  <a:gd name="T21" fmla="*/ 5 h 36"/>
                  <a:gd name="T22" fmla="*/ 20 w 38"/>
                  <a:gd name="T23" fmla="*/ 5 h 36"/>
                  <a:gd name="T24" fmla="*/ 3 w 38"/>
                  <a:gd name="T25" fmla="*/ 18 h 36"/>
                  <a:gd name="T26" fmla="*/ 20 w 38"/>
                  <a:gd name="T27" fmla="*/ 33 h 36"/>
                  <a:gd name="T28" fmla="*/ 18 w 38"/>
                  <a:gd name="T29" fmla="*/ 33 h 36"/>
                  <a:gd name="T30" fmla="*/ 36 w 38"/>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8" h="36">
                    <a:moveTo>
                      <a:pt x="20" y="36"/>
                    </a:moveTo>
                    <a:lnTo>
                      <a:pt x="18" y="36"/>
                    </a:lnTo>
                    <a:lnTo>
                      <a:pt x="0" y="18"/>
                    </a:lnTo>
                    <a:lnTo>
                      <a:pt x="18" y="0"/>
                    </a:lnTo>
                    <a:lnTo>
                      <a:pt x="20" y="0"/>
                    </a:lnTo>
                    <a:lnTo>
                      <a:pt x="36" y="18"/>
                    </a:lnTo>
                    <a:lnTo>
                      <a:pt x="38" y="18"/>
                    </a:lnTo>
                    <a:lnTo>
                      <a:pt x="36" y="18"/>
                    </a:lnTo>
                    <a:lnTo>
                      <a:pt x="20" y="36"/>
                    </a:lnTo>
                    <a:close/>
                    <a:moveTo>
                      <a:pt x="36" y="18"/>
                    </a:moveTo>
                    <a:lnTo>
                      <a:pt x="18" y="5"/>
                    </a:lnTo>
                    <a:lnTo>
                      <a:pt x="20" y="5"/>
                    </a:lnTo>
                    <a:lnTo>
                      <a:pt x="3" y="18"/>
                    </a:lnTo>
                    <a:lnTo>
                      <a:pt x="20" y="33"/>
                    </a:lnTo>
                    <a:lnTo>
                      <a:pt x="18" y="33"/>
                    </a:lnTo>
                    <a:lnTo>
                      <a:pt x="36"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5" name="Freeform 1483"/>
              <p:cNvSpPr>
                <a:spLocks/>
              </p:cNvSpPr>
              <p:nvPr/>
            </p:nvSpPr>
            <p:spPr bwMode="auto">
              <a:xfrm>
                <a:off x="2511" y="2318"/>
                <a:ext cx="4" cy="5"/>
              </a:xfrm>
              <a:custGeom>
                <a:avLst/>
                <a:gdLst>
                  <a:gd name="T0" fmla="*/ 0 w 4"/>
                  <a:gd name="T1" fmla="*/ 5 h 5"/>
                  <a:gd name="T2" fmla="*/ 2 w 4"/>
                  <a:gd name="T3" fmla="*/ 5 h 5"/>
                  <a:gd name="T4" fmla="*/ 4 w 4"/>
                  <a:gd name="T5" fmla="*/ 5 h 5"/>
                  <a:gd name="T6" fmla="*/ 4 w 4"/>
                  <a:gd name="T7" fmla="*/ 0 h 5"/>
                  <a:gd name="T8" fmla="*/ 2 w 4"/>
                  <a:gd name="T9" fmla="*/ 0 h 5"/>
                  <a:gd name="T10" fmla="*/ 0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5"/>
                    </a:moveTo>
                    <a:lnTo>
                      <a:pt x="2" y="5"/>
                    </a:lnTo>
                    <a:lnTo>
                      <a:pt x="4" y="5"/>
                    </a:lnTo>
                    <a:lnTo>
                      <a:pt x="4" y="0"/>
                    </a:lnTo>
                    <a:lnTo>
                      <a:pt x="2"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6" name="Freeform 1484"/>
              <p:cNvSpPr>
                <a:spLocks/>
              </p:cNvSpPr>
              <p:nvPr/>
            </p:nvSpPr>
            <p:spPr bwMode="auto">
              <a:xfrm>
                <a:off x="2491" y="2303"/>
                <a:ext cx="22" cy="20"/>
              </a:xfrm>
              <a:custGeom>
                <a:avLst/>
                <a:gdLst>
                  <a:gd name="T0" fmla="*/ 2 w 22"/>
                  <a:gd name="T1" fmla="*/ 0 h 20"/>
                  <a:gd name="T2" fmla="*/ 2 w 22"/>
                  <a:gd name="T3" fmla="*/ 2 h 20"/>
                  <a:gd name="T4" fmla="*/ 20 w 22"/>
                  <a:gd name="T5" fmla="*/ 20 h 20"/>
                  <a:gd name="T6" fmla="*/ 22 w 22"/>
                  <a:gd name="T7" fmla="*/ 18 h 20"/>
                  <a:gd name="T8" fmla="*/ 4 w 22"/>
                  <a:gd name="T9" fmla="*/ 0 h 20"/>
                  <a:gd name="T10" fmla="*/ 2 w 22"/>
                  <a:gd name="T11" fmla="*/ 0 h 20"/>
                  <a:gd name="T12" fmla="*/ 2 w 22"/>
                  <a:gd name="T13" fmla="*/ 0 h 20"/>
                  <a:gd name="T14" fmla="*/ 0 w 22"/>
                  <a:gd name="T15" fmla="*/ 0 h 20"/>
                  <a:gd name="T16" fmla="*/ 2 w 22"/>
                  <a:gd name="T17" fmla="*/ 2 h 20"/>
                  <a:gd name="T18" fmla="*/ 2 w 22"/>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 y="0"/>
                    </a:moveTo>
                    <a:lnTo>
                      <a:pt x="2" y="2"/>
                    </a:lnTo>
                    <a:lnTo>
                      <a:pt x="20" y="20"/>
                    </a:lnTo>
                    <a:lnTo>
                      <a:pt x="22" y="18"/>
                    </a:lnTo>
                    <a:lnTo>
                      <a:pt x="4" y="0"/>
                    </a:lnTo>
                    <a:lnTo>
                      <a:pt x="2" y="0"/>
                    </a:lnTo>
                    <a:lnTo>
                      <a:pt x="0" y="0"/>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7" name="Freeform 1485"/>
              <p:cNvSpPr>
                <a:spLocks/>
              </p:cNvSpPr>
              <p:nvPr/>
            </p:nvSpPr>
            <p:spPr bwMode="auto">
              <a:xfrm>
                <a:off x="2491" y="2303"/>
                <a:ext cx="4" cy="2"/>
              </a:xfrm>
              <a:custGeom>
                <a:avLst/>
                <a:gdLst>
                  <a:gd name="T0" fmla="*/ 4 w 4"/>
                  <a:gd name="T1" fmla="*/ 2 h 2"/>
                  <a:gd name="T2" fmla="*/ 4 w 4"/>
                  <a:gd name="T3" fmla="*/ 0 h 2"/>
                  <a:gd name="T4" fmla="*/ 4 w 4"/>
                  <a:gd name="T5" fmla="*/ 0 h 2"/>
                  <a:gd name="T6" fmla="*/ 4 w 4"/>
                  <a:gd name="T7" fmla="*/ 0 h 2"/>
                  <a:gd name="T8" fmla="*/ 4 w 4"/>
                  <a:gd name="T9" fmla="*/ 0 h 2"/>
                  <a:gd name="T10" fmla="*/ 4 w 4"/>
                  <a:gd name="T11" fmla="*/ 2 h 2"/>
                  <a:gd name="T12" fmla="*/ 2 w 4"/>
                  <a:gd name="T13" fmla="*/ 0 h 2"/>
                  <a:gd name="T14" fmla="*/ 0 w 4"/>
                  <a:gd name="T15" fmla="*/ 0 h 2"/>
                  <a:gd name="T16" fmla="*/ 2 w 4"/>
                  <a:gd name="T17" fmla="*/ 2 h 2"/>
                  <a:gd name="T18" fmla="*/ 4 w 4"/>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2"/>
                    </a:moveTo>
                    <a:lnTo>
                      <a:pt x="4" y="0"/>
                    </a:lnTo>
                    <a:lnTo>
                      <a:pt x="4" y="2"/>
                    </a:lnTo>
                    <a:lnTo>
                      <a:pt x="2" y="0"/>
                    </a:lnTo>
                    <a:lnTo>
                      <a:pt x="0" y="0"/>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8" name="Freeform 1486"/>
              <p:cNvSpPr>
                <a:spLocks/>
              </p:cNvSpPr>
              <p:nvPr/>
            </p:nvSpPr>
            <p:spPr bwMode="auto">
              <a:xfrm>
                <a:off x="2491" y="2303"/>
                <a:ext cx="4" cy="2"/>
              </a:xfrm>
              <a:custGeom>
                <a:avLst/>
                <a:gdLst>
                  <a:gd name="T0" fmla="*/ 4 w 4"/>
                  <a:gd name="T1" fmla="*/ 2 h 2"/>
                  <a:gd name="T2" fmla="*/ 4 w 4"/>
                  <a:gd name="T3" fmla="*/ 0 h 2"/>
                  <a:gd name="T4" fmla="*/ 4 w 4"/>
                  <a:gd name="T5" fmla="*/ 0 h 2"/>
                  <a:gd name="T6" fmla="*/ 4 w 4"/>
                  <a:gd name="T7" fmla="*/ 0 h 2"/>
                  <a:gd name="T8" fmla="*/ 4 w 4"/>
                  <a:gd name="T9" fmla="*/ 0 h 2"/>
                  <a:gd name="T10" fmla="*/ 4 w 4"/>
                  <a:gd name="T11" fmla="*/ 2 h 2"/>
                  <a:gd name="T12" fmla="*/ 2 w 4"/>
                  <a:gd name="T13" fmla="*/ 0 h 2"/>
                  <a:gd name="T14" fmla="*/ 0 w 4"/>
                  <a:gd name="T15" fmla="*/ 0 h 2"/>
                  <a:gd name="T16" fmla="*/ 2 w 4"/>
                  <a:gd name="T17" fmla="*/ 2 h 2"/>
                  <a:gd name="T18" fmla="*/ 4 w 4"/>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2"/>
                    </a:moveTo>
                    <a:lnTo>
                      <a:pt x="4" y="0"/>
                    </a:lnTo>
                    <a:lnTo>
                      <a:pt x="4" y="2"/>
                    </a:lnTo>
                    <a:lnTo>
                      <a:pt x="2" y="0"/>
                    </a:lnTo>
                    <a:lnTo>
                      <a:pt x="0" y="0"/>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39" name="Freeform 1487"/>
              <p:cNvSpPr>
                <a:spLocks/>
              </p:cNvSpPr>
              <p:nvPr/>
            </p:nvSpPr>
            <p:spPr bwMode="auto">
              <a:xfrm>
                <a:off x="2493" y="2283"/>
                <a:ext cx="20" cy="22"/>
              </a:xfrm>
              <a:custGeom>
                <a:avLst/>
                <a:gdLst>
                  <a:gd name="T0" fmla="*/ 20 w 20"/>
                  <a:gd name="T1" fmla="*/ 0 h 22"/>
                  <a:gd name="T2" fmla="*/ 18 w 20"/>
                  <a:gd name="T3" fmla="*/ 0 h 22"/>
                  <a:gd name="T4" fmla="*/ 0 w 20"/>
                  <a:gd name="T5" fmla="*/ 20 h 22"/>
                  <a:gd name="T6" fmla="*/ 2 w 20"/>
                  <a:gd name="T7" fmla="*/ 22 h 22"/>
                  <a:gd name="T8" fmla="*/ 20 w 20"/>
                  <a:gd name="T9" fmla="*/ 4 h 22"/>
                  <a:gd name="T10" fmla="*/ 20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0"/>
                    </a:moveTo>
                    <a:lnTo>
                      <a:pt x="18" y="0"/>
                    </a:lnTo>
                    <a:lnTo>
                      <a:pt x="0" y="20"/>
                    </a:lnTo>
                    <a:lnTo>
                      <a:pt x="2" y="22"/>
                    </a:lnTo>
                    <a:lnTo>
                      <a:pt x="20" y="4"/>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0" name="Freeform 1488"/>
              <p:cNvSpPr>
                <a:spLocks/>
              </p:cNvSpPr>
              <p:nvPr/>
            </p:nvSpPr>
            <p:spPr bwMode="auto">
              <a:xfrm>
                <a:off x="2513" y="2283"/>
                <a:ext cx="5" cy="4"/>
              </a:xfrm>
              <a:custGeom>
                <a:avLst/>
                <a:gdLst>
                  <a:gd name="T0" fmla="*/ 5 w 5"/>
                  <a:gd name="T1" fmla="*/ 0 h 4"/>
                  <a:gd name="T2" fmla="*/ 2 w 5"/>
                  <a:gd name="T3" fmla="*/ 0 h 4"/>
                  <a:gd name="T4" fmla="*/ 0 w 5"/>
                  <a:gd name="T5" fmla="*/ 0 h 4"/>
                  <a:gd name="T6" fmla="*/ 0 w 5"/>
                  <a:gd name="T7" fmla="*/ 4 h 4"/>
                  <a:gd name="T8" fmla="*/ 2 w 5"/>
                  <a:gd name="T9" fmla="*/ 4 h 4"/>
                  <a:gd name="T10" fmla="*/ 5 w 5"/>
                  <a:gd name="T11" fmla="*/ 0 h 4"/>
                  <a:gd name="T12" fmla="*/ 5 w 5"/>
                  <a:gd name="T13" fmla="*/ 0 h 4"/>
                  <a:gd name="T14" fmla="*/ 5 w 5"/>
                  <a:gd name="T15" fmla="*/ 0 h 4"/>
                  <a:gd name="T16" fmla="*/ 2 w 5"/>
                  <a:gd name="T17" fmla="*/ 0 h 4"/>
                  <a:gd name="T18" fmla="*/ 5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5" y="0"/>
                    </a:moveTo>
                    <a:lnTo>
                      <a:pt x="2" y="0"/>
                    </a:lnTo>
                    <a:lnTo>
                      <a:pt x="0" y="0"/>
                    </a:lnTo>
                    <a:lnTo>
                      <a:pt x="0" y="4"/>
                    </a:lnTo>
                    <a:lnTo>
                      <a:pt x="2" y="4"/>
                    </a:lnTo>
                    <a:lnTo>
                      <a:pt x="5" y="0"/>
                    </a:lnTo>
                    <a:lnTo>
                      <a:pt x="2" y="0"/>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1" name="Freeform 1489"/>
              <p:cNvSpPr>
                <a:spLocks/>
              </p:cNvSpPr>
              <p:nvPr/>
            </p:nvSpPr>
            <p:spPr bwMode="auto">
              <a:xfrm>
                <a:off x="2515" y="2283"/>
                <a:ext cx="16" cy="22"/>
              </a:xfrm>
              <a:custGeom>
                <a:avLst/>
                <a:gdLst>
                  <a:gd name="T0" fmla="*/ 16 w 16"/>
                  <a:gd name="T1" fmla="*/ 22 h 22"/>
                  <a:gd name="T2" fmla="*/ 16 w 16"/>
                  <a:gd name="T3" fmla="*/ 20 h 22"/>
                  <a:gd name="T4" fmla="*/ 3 w 16"/>
                  <a:gd name="T5" fmla="*/ 0 h 22"/>
                  <a:gd name="T6" fmla="*/ 0 w 16"/>
                  <a:gd name="T7" fmla="*/ 2 h 22"/>
                  <a:gd name="T8" fmla="*/ 14 w 16"/>
                  <a:gd name="T9" fmla="*/ 22 h 22"/>
                  <a:gd name="T10" fmla="*/ 16 w 16"/>
                  <a:gd name="T11" fmla="*/ 22 h 22"/>
                  <a:gd name="T12" fmla="*/ 14 w 16"/>
                  <a:gd name="T13" fmla="*/ 22 h 22"/>
                  <a:gd name="T14" fmla="*/ 14 w 16"/>
                  <a:gd name="T15" fmla="*/ 22 h 22"/>
                  <a:gd name="T16" fmla="*/ 16 w 16"/>
                  <a:gd name="T17" fmla="*/ 2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2">
                    <a:moveTo>
                      <a:pt x="16" y="22"/>
                    </a:moveTo>
                    <a:lnTo>
                      <a:pt x="16" y="20"/>
                    </a:lnTo>
                    <a:lnTo>
                      <a:pt x="3" y="0"/>
                    </a:lnTo>
                    <a:lnTo>
                      <a:pt x="0" y="2"/>
                    </a:lnTo>
                    <a:lnTo>
                      <a:pt x="14" y="22"/>
                    </a:lnTo>
                    <a:lnTo>
                      <a:pt x="16" y="22"/>
                    </a:lnTo>
                    <a:lnTo>
                      <a:pt x="14" y="22"/>
                    </a:lnTo>
                    <a:lnTo>
                      <a:pt x="16"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2" name="Freeform 1490"/>
              <p:cNvSpPr>
                <a:spLocks/>
              </p:cNvSpPr>
              <p:nvPr/>
            </p:nvSpPr>
            <p:spPr bwMode="auto">
              <a:xfrm>
                <a:off x="2531" y="2301"/>
                <a:ext cx="2" cy="4"/>
              </a:xfrm>
              <a:custGeom>
                <a:avLst/>
                <a:gdLst>
                  <a:gd name="T0" fmla="*/ 2 w 2"/>
                  <a:gd name="T1" fmla="*/ 0 h 4"/>
                  <a:gd name="T2" fmla="*/ 2 w 2"/>
                  <a:gd name="T3" fmla="*/ 0 h 4"/>
                  <a:gd name="T4" fmla="*/ 0 w 2"/>
                  <a:gd name="T5" fmla="*/ 0 h 4"/>
                  <a:gd name="T6" fmla="*/ 0 w 2"/>
                  <a:gd name="T7" fmla="*/ 4 h 4"/>
                  <a:gd name="T8" fmla="*/ 2 w 2"/>
                  <a:gd name="T9" fmla="*/ 4 h 4"/>
                  <a:gd name="T10" fmla="*/ 2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lnTo>
                      <a:pt x="2" y="0"/>
                    </a:lnTo>
                    <a:lnTo>
                      <a:pt x="0" y="0"/>
                    </a:lnTo>
                    <a:lnTo>
                      <a:pt x="0" y="4"/>
                    </a:lnTo>
                    <a:lnTo>
                      <a:pt x="2" y="4"/>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3" name="Freeform 1491"/>
              <p:cNvSpPr>
                <a:spLocks/>
              </p:cNvSpPr>
              <p:nvPr/>
            </p:nvSpPr>
            <p:spPr bwMode="auto">
              <a:xfrm>
                <a:off x="2529" y="2301"/>
                <a:ext cx="4" cy="4"/>
              </a:xfrm>
              <a:custGeom>
                <a:avLst/>
                <a:gdLst>
                  <a:gd name="T0" fmla="*/ 0 w 4"/>
                  <a:gd name="T1" fmla="*/ 2 h 4"/>
                  <a:gd name="T2" fmla="*/ 2 w 4"/>
                  <a:gd name="T3" fmla="*/ 4 h 4"/>
                  <a:gd name="T4" fmla="*/ 4 w 4"/>
                  <a:gd name="T5" fmla="*/ 4 h 4"/>
                  <a:gd name="T6" fmla="*/ 4 w 4"/>
                  <a:gd name="T7" fmla="*/ 0 h 4"/>
                  <a:gd name="T8" fmla="*/ 2 w 4"/>
                  <a:gd name="T9" fmla="*/ 0 h 4"/>
                  <a:gd name="T10" fmla="*/ 0 w 4"/>
                  <a:gd name="T11" fmla="*/ 2 h 4"/>
                  <a:gd name="T12" fmla="*/ 2 w 4"/>
                  <a:gd name="T13" fmla="*/ 0 h 4"/>
                  <a:gd name="T14" fmla="*/ 0 w 4"/>
                  <a:gd name="T15" fmla="*/ 0 h 4"/>
                  <a:gd name="T16" fmla="*/ 0 w 4"/>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0" y="2"/>
                    </a:moveTo>
                    <a:lnTo>
                      <a:pt x="2" y="4"/>
                    </a:lnTo>
                    <a:lnTo>
                      <a:pt x="4" y="4"/>
                    </a:lnTo>
                    <a:lnTo>
                      <a:pt x="4" y="0"/>
                    </a:lnTo>
                    <a:lnTo>
                      <a:pt x="2" y="0"/>
                    </a:lnTo>
                    <a:lnTo>
                      <a:pt x="0" y="2"/>
                    </a:lnTo>
                    <a:lnTo>
                      <a:pt x="2"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4" name="Freeform 1492"/>
              <p:cNvSpPr>
                <a:spLocks/>
              </p:cNvSpPr>
              <p:nvPr/>
            </p:nvSpPr>
            <p:spPr bwMode="auto">
              <a:xfrm>
                <a:off x="2515" y="2303"/>
                <a:ext cx="16" cy="20"/>
              </a:xfrm>
              <a:custGeom>
                <a:avLst/>
                <a:gdLst>
                  <a:gd name="T0" fmla="*/ 0 w 16"/>
                  <a:gd name="T1" fmla="*/ 20 h 20"/>
                  <a:gd name="T2" fmla="*/ 3 w 16"/>
                  <a:gd name="T3" fmla="*/ 20 h 20"/>
                  <a:gd name="T4" fmla="*/ 16 w 16"/>
                  <a:gd name="T5" fmla="*/ 2 h 20"/>
                  <a:gd name="T6" fmla="*/ 14 w 16"/>
                  <a:gd name="T7" fmla="*/ 0 h 20"/>
                  <a:gd name="T8" fmla="*/ 0 w 16"/>
                  <a:gd name="T9" fmla="*/ 18 h 20"/>
                  <a:gd name="T10" fmla="*/ 0 w 16"/>
                  <a:gd name="T11" fmla="*/ 20 h 20"/>
                  <a:gd name="T12" fmla="*/ 0 w 16"/>
                  <a:gd name="T13" fmla="*/ 20 h 20"/>
                  <a:gd name="T14" fmla="*/ 3 w 16"/>
                  <a:gd name="T15" fmla="*/ 20 h 20"/>
                  <a:gd name="T16" fmla="*/ 3 w 16"/>
                  <a:gd name="T17" fmla="*/ 20 h 20"/>
                  <a:gd name="T18" fmla="*/ 0 w 16"/>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20">
                    <a:moveTo>
                      <a:pt x="0" y="20"/>
                    </a:moveTo>
                    <a:lnTo>
                      <a:pt x="3" y="20"/>
                    </a:lnTo>
                    <a:lnTo>
                      <a:pt x="16" y="2"/>
                    </a:lnTo>
                    <a:lnTo>
                      <a:pt x="14" y="0"/>
                    </a:lnTo>
                    <a:lnTo>
                      <a:pt x="0" y="18"/>
                    </a:lnTo>
                    <a:lnTo>
                      <a:pt x="0" y="20"/>
                    </a:lnTo>
                    <a:lnTo>
                      <a:pt x="3"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5" name="Freeform 1493"/>
              <p:cNvSpPr>
                <a:spLocks/>
              </p:cNvSpPr>
              <p:nvPr/>
            </p:nvSpPr>
            <p:spPr bwMode="auto">
              <a:xfrm>
                <a:off x="2531" y="2301"/>
                <a:ext cx="2" cy="4"/>
              </a:xfrm>
              <a:custGeom>
                <a:avLst/>
                <a:gdLst>
                  <a:gd name="T0" fmla="*/ 0 w 2"/>
                  <a:gd name="T1" fmla="*/ 0 h 4"/>
                  <a:gd name="T2" fmla="*/ 0 w 2"/>
                  <a:gd name="T3" fmla="*/ 2 h 4"/>
                  <a:gd name="T4" fmla="*/ 0 w 2"/>
                  <a:gd name="T5" fmla="*/ 2 h 4"/>
                  <a:gd name="T6" fmla="*/ 0 w 2"/>
                  <a:gd name="T7" fmla="*/ 2 h 4"/>
                  <a:gd name="T8" fmla="*/ 0 w 2"/>
                  <a:gd name="T9" fmla="*/ 2 h 4"/>
                  <a:gd name="T10" fmla="*/ 0 w 2"/>
                  <a:gd name="T11" fmla="*/ 0 h 4"/>
                  <a:gd name="T12" fmla="*/ 0 w 2"/>
                  <a:gd name="T13" fmla="*/ 4 h 4"/>
                  <a:gd name="T14" fmla="*/ 2 w 2"/>
                  <a:gd name="T15" fmla="*/ 2 h 4"/>
                  <a:gd name="T16" fmla="*/ 0 w 2"/>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0" y="0"/>
                    </a:moveTo>
                    <a:lnTo>
                      <a:pt x="0" y="2"/>
                    </a:lnTo>
                    <a:lnTo>
                      <a:pt x="0" y="0"/>
                    </a:lnTo>
                    <a:lnTo>
                      <a:pt x="0" y="4"/>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6" name="Freeform 1494"/>
              <p:cNvSpPr>
                <a:spLocks/>
              </p:cNvSpPr>
              <p:nvPr/>
            </p:nvSpPr>
            <p:spPr bwMode="auto">
              <a:xfrm>
                <a:off x="2511" y="2287"/>
                <a:ext cx="20" cy="18"/>
              </a:xfrm>
              <a:custGeom>
                <a:avLst/>
                <a:gdLst>
                  <a:gd name="T0" fmla="*/ 2 w 20"/>
                  <a:gd name="T1" fmla="*/ 0 h 18"/>
                  <a:gd name="T2" fmla="*/ 0 w 20"/>
                  <a:gd name="T3" fmla="*/ 3 h 18"/>
                  <a:gd name="T4" fmla="*/ 18 w 20"/>
                  <a:gd name="T5" fmla="*/ 18 h 18"/>
                  <a:gd name="T6" fmla="*/ 20 w 20"/>
                  <a:gd name="T7" fmla="*/ 14 h 18"/>
                  <a:gd name="T8" fmla="*/ 2 w 20"/>
                  <a:gd name="T9" fmla="*/ 0 h 18"/>
                  <a:gd name="T10" fmla="*/ 2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 y="0"/>
                    </a:moveTo>
                    <a:lnTo>
                      <a:pt x="0" y="3"/>
                    </a:lnTo>
                    <a:lnTo>
                      <a:pt x="18" y="18"/>
                    </a:lnTo>
                    <a:lnTo>
                      <a:pt x="20" y="14"/>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7" name="Freeform 1495"/>
              <p:cNvSpPr>
                <a:spLocks/>
              </p:cNvSpPr>
              <p:nvPr/>
            </p:nvSpPr>
            <p:spPr bwMode="auto">
              <a:xfrm>
                <a:off x="2513" y="2287"/>
                <a:ext cx="5" cy="3"/>
              </a:xfrm>
              <a:custGeom>
                <a:avLst/>
                <a:gdLst>
                  <a:gd name="T0" fmla="*/ 5 w 5"/>
                  <a:gd name="T1" fmla="*/ 3 h 3"/>
                  <a:gd name="T2" fmla="*/ 2 w 5"/>
                  <a:gd name="T3" fmla="*/ 0 h 3"/>
                  <a:gd name="T4" fmla="*/ 0 w 5"/>
                  <a:gd name="T5" fmla="*/ 0 h 3"/>
                  <a:gd name="T6" fmla="*/ 0 w 5"/>
                  <a:gd name="T7" fmla="*/ 3 h 3"/>
                  <a:gd name="T8" fmla="*/ 2 w 5"/>
                  <a:gd name="T9" fmla="*/ 3 h 3"/>
                  <a:gd name="T10" fmla="*/ 5 w 5"/>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
                    <a:moveTo>
                      <a:pt x="5" y="3"/>
                    </a:moveTo>
                    <a:lnTo>
                      <a:pt x="2" y="0"/>
                    </a:lnTo>
                    <a:lnTo>
                      <a:pt x="0" y="0"/>
                    </a:lnTo>
                    <a:lnTo>
                      <a:pt x="0" y="3"/>
                    </a:lnTo>
                    <a:lnTo>
                      <a:pt x="2" y="3"/>
                    </a:lnTo>
                    <a:lnTo>
                      <a:pt x="5"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8" name="Freeform 1496"/>
              <p:cNvSpPr>
                <a:spLocks/>
              </p:cNvSpPr>
              <p:nvPr/>
            </p:nvSpPr>
            <p:spPr bwMode="auto">
              <a:xfrm>
                <a:off x="2495" y="2287"/>
                <a:ext cx="23" cy="18"/>
              </a:xfrm>
              <a:custGeom>
                <a:avLst/>
                <a:gdLst>
                  <a:gd name="T0" fmla="*/ 3 w 23"/>
                  <a:gd name="T1" fmla="*/ 18 h 18"/>
                  <a:gd name="T2" fmla="*/ 5 w 23"/>
                  <a:gd name="T3" fmla="*/ 18 h 18"/>
                  <a:gd name="T4" fmla="*/ 23 w 23"/>
                  <a:gd name="T5" fmla="*/ 3 h 18"/>
                  <a:gd name="T6" fmla="*/ 20 w 23"/>
                  <a:gd name="T7" fmla="*/ 0 h 18"/>
                  <a:gd name="T8" fmla="*/ 3 w 23"/>
                  <a:gd name="T9" fmla="*/ 14 h 18"/>
                  <a:gd name="T10" fmla="*/ 3 w 23"/>
                  <a:gd name="T11" fmla="*/ 18 h 18"/>
                  <a:gd name="T12" fmla="*/ 3 w 23"/>
                  <a:gd name="T13" fmla="*/ 14 h 18"/>
                  <a:gd name="T14" fmla="*/ 0 w 23"/>
                  <a:gd name="T15" fmla="*/ 16 h 18"/>
                  <a:gd name="T16" fmla="*/ 3 w 23"/>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8">
                    <a:moveTo>
                      <a:pt x="3" y="18"/>
                    </a:moveTo>
                    <a:lnTo>
                      <a:pt x="5" y="18"/>
                    </a:lnTo>
                    <a:lnTo>
                      <a:pt x="23" y="3"/>
                    </a:lnTo>
                    <a:lnTo>
                      <a:pt x="20" y="0"/>
                    </a:lnTo>
                    <a:lnTo>
                      <a:pt x="3" y="14"/>
                    </a:lnTo>
                    <a:lnTo>
                      <a:pt x="3" y="18"/>
                    </a:lnTo>
                    <a:lnTo>
                      <a:pt x="3" y="14"/>
                    </a:lnTo>
                    <a:lnTo>
                      <a:pt x="0" y="16"/>
                    </a:lnTo>
                    <a:lnTo>
                      <a:pt x="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49" name="Freeform 1497"/>
              <p:cNvSpPr>
                <a:spLocks/>
              </p:cNvSpPr>
              <p:nvPr/>
            </p:nvSpPr>
            <p:spPr bwMode="auto">
              <a:xfrm>
                <a:off x="2495" y="2301"/>
                <a:ext cx="3" cy="4"/>
              </a:xfrm>
              <a:custGeom>
                <a:avLst/>
                <a:gdLst>
                  <a:gd name="T0" fmla="*/ 3 w 3"/>
                  <a:gd name="T1" fmla="*/ 4 h 4"/>
                  <a:gd name="T2" fmla="*/ 3 w 3"/>
                  <a:gd name="T3" fmla="*/ 2 h 4"/>
                  <a:gd name="T4" fmla="*/ 3 w 3"/>
                  <a:gd name="T5" fmla="*/ 2 h 4"/>
                  <a:gd name="T6" fmla="*/ 3 w 3"/>
                  <a:gd name="T7" fmla="*/ 2 h 4"/>
                  <a:gd name="T8" fmla="*/ 3 w 3"/>
                  <a:gd name="T9" fmla="*/ 2 h 4"/>
                  <a:gd name="T10" fmla="*/ 3 w 3"/>
                  <a:gd name="T11" fmla="*/ 4 h 4"/>
                  <a:gd name="T12" fmla="*/ 3 w 3"/>
                  <a:gd name="T13" fmla="*/ 0 h 4"/>
                  <a:gd name="T14" fmla="*/ 0 w 3"/>
                  <a:gd name="T15" fmla="*/ 2 h 4"/>
                  <a:gd name="T16" fmla="*/ 3 w 3"/>
                  <a:gd name="T17" fmla="*/ 4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3" y="4"/>
                    </a:moveTo>
                    <a:lnTo>
                      <a:pt x="3" y="2"/>
                    </a:lnTo>
                    <a:lnTo>
                      <a:pt x="3" y="4"/>
                    </a:lnTo>
                    <a:lnTo>
                      <a:pt x="3" y="0"/>
                    </a:lnTo>
                    <a:lnTo>
                      <a:pt x="0" y="2"/>
                    </a:lnTo>
                    <a:lnTo>
                      <a:pt x="3"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0" name="Freeform 1498"/>
              <p:cNvSpPr>
                <a:spLocks/>
              </p:cNvSpPr>
              <p:nvPr/>
            </p:nvSpPr>
            <p:spPr bwMode="auto">
              <a:xfrm>
                <a:off x="2498" y="2301"/>
                <a:ext cx="20" cy="17"/>
              </a:xfrm>
              <a:custGeom>
                <a:avLst/>
                <a:gdLst>
                  <a:gd name="T0" fmla="*/ 17 w 20"/>
                  <a:gd name="T1" fmla="*/ 17 h 17"/>
                  <a:gd name="T2" fmla="*/ 20 w 20"/>
                  <a:gd name="T3" fmla="*/ 15 h 17"/>
                  <a:gd name="T4" fmla="*/ 2 w 20"/>
                  <a:gd name="T5" fmla="*/ 0 h 17"/>
                  <a:gd name="T6" fmla="*/ 0 w 20"/>
                  <a:gd name="T7" fmla="*/ 4 h 17"/>
                  <a:gd name="T8" fmla="*/ 17 w 20"/>
                  <a:gd name="T9" fmla="*/ 17 h 17"/>
                  <a:gd name="T10" fmla="*/ 17 w 20"/>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17" y="17"/>
                    </a:moveTo>
                    <a:lnTo>
                      <a:pt x="20" y="15"/>
                    </a:lnTo>
                    <a:lnTo>
                      <a:pt x="2" y="0"/>
                    </a:lnTo>
                    <a:lnTo>
                      <a:pt x="0" y="4"/>
                    </a:lnTo>
                    <a:lnTo>
                      <a:pt x="17"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1" name="Freeform 1499"/>
              <p:cNvSpPr>
                <a:spLocks/>
              </p:cNvSpPr>
              <p:nvPr/>
            </p:nvSpPr>
            <p:spPr bwMode="auto">
              <a:xfrm>
                <a:off x="2511" y="2316"/>
                <a:ext cx="4" cy="2"/>
              </a:xfrm>
              <a:custGeom>
                <a:avLst/>
                <a:gdLst>
                  <a:gd name="T0" fmla="*/ 0 w 4"/>
                  <a:gd name="T1" fmla="*/ 0 h 2"/>
                  <a:gd name="T2" fmla="*/ 2 w 4"/>
                  <a:gd name="T3" fmla="*/ 2 h 2"/>
                  <a:gd name="T4" fmla="*/ 4 w 4"/>
                  <a:gd name="T5" fmla="*/ 2 h 2"/>
                  <a:gd name="T6" fmla="*/ 4 w 4"/>
                  <a:gd name="T7" fmla="*/ 0 h 2"/>
                  <a:gd name="T8" fmla="*/ 2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lnTo>
                      <a:pt x="2" y="2"/>
                    </a:lnTo>
                    <a:lnTo>
                      <a:pt x="4" y="2"/>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2" name="Freeform 1500"/>
              <p:cNvSpPr>
                <a:spLocks/>
              </p:cNvSpPr>
              <p:nvPr/>
            </p:nvSpPr>
            <p:spPr bwMode="auto">
              <a:xfrm>
                <a:off x="2511" y="2301"/>
                <a:ext cx="22" cy="17"/>
              </a:xfrm>
              <a:custGeom>
                <a:avLst/>
                <a:gdLst>
                  <a:gd name="T0" fmla="*/ 20 w 22"/>
                  <a:gd name="T1" fmla="*/ 0 h 17"/>
                  <a:gd name="T2" fmla="*/ 18 w 22"/>
                  <a:gd name="T3" fmla="*/ 0 h 17"/>
                  <a:gd name="T4" fmla="*/ 0 w 22"/>
                  <a:gd name="T5" fmla="*/ 15 h 17"/>
                  <a:gd name="T6" fmla="*/ 2 w 22"/>
                  <a:gd name="T7" fmla="*/ 17 h 17"/>
                  <a:gd name="T8" fmla="*/ 20 w 22"/>
                  <a:gd name="T9" fmla="*/ 4 h 17"/>
                  <a:gd name="T10" fmla="*/ 20 w 22"/>
                  <a:gd name="T11" fmla="*/ 0 h 17"/>
                  <a:gd name="T12" fmla="*/ 20 w 22"/>
                  <a:gd name="T13" fmla="*/ 4 h 17"/>
                  <a:gd name="T14" fmla="*/ 22 w 22"/>
                  <a:gd name="T15" fmla="*/ 2 h 17"/>
                  <a:gd name="T16" fmla="*/ 20 w 22"/>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7">
                    <a:moveTo>
                      <a:pt x="20" y="0"/>
                    </a:moveTo>
                    <a:lnTo>
                      <a:pt x="18" y="0"/>
                    </a:lnTo>
                    <a:lnTo>
                      <a:pt x="0" y="15"/>
                    </a:lnTo>
                    <a:lnTo>
                      <a:pt x="2" y="17"/>
                    </a:lnTo>
                    <a:lnTo>
                      <a:pt x="20" y="4"/>
                    </a:lnTo>
                    <a:lnTo>
                      <a:pt x="20" y="0"/>
                    </a:lnTo>
                    <a:lnTo>
                      <a:pt x="20" y="4"/>
                    </a:lnTo>
                    <a:lnTo>
                      <a:pt x="22"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3" name="Freeform 1501"/>
              <p:cNvSpPr>
                <a:spLocks/>
              </p:cNvSpPr>
              <p:nvPr/>
            </p:nvSpPr>
            <p:spPr bwMode="auto">
              <a:xfrm>
                <a:off x="2526" y="2279"/>
                <a:ext cx="36" cy="31"/>
              </a:xfrm>
              <a:custGeom>
                <a:avLst/>
                <a:gdLst>
                  <a:gd name="T0" fmla="*/ 18 w 36"/>
                  <a:gd name="T1" fmla="*/ 31 h 31"/>
                  <a:gd name="T2" fmla="*/ 0 w 36"/>
                  <a:gd name="T3" fmla="*/ 17 h 31"/>
                  <a:gd name="T4" fmla="*/ 18 w 36"/>
                  <a:gd name="T5" fmla="*/ 0 h 31"/>
                  <a:gd name="T6" fmla="*/ 36 w 36"/>
                  <a:gd name="T7" fmla="*/ 17 h 31"/>
                  <a:gd name="T8" fmla="*/ 18 w 36"/>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1">
                    <a:moveTo>
                      <a:pt x="18" y="31"/>
                    </a:moveTo>
                    <a:lnTo>
                      <a:pt x="0" y="17"/>
                    </a:lnTo>
                    <a:lnTo>
                      <a:pt x="18" y="0"/>
                    </a:lnTo>
                    <a:lnTo>
                      <a:pt x="36" y="17"/>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4" name="Freeform 1502"/>
              <p:cNvSpPr>
                <a:spLocks noEditPoints="1"/>
              </p:cNvSpPr>
              <p:nvPr/>
            </p:nvSpPr>
            <p:spPr bwMode="auto">
              <a:xfrm>
                <a:off x="2526" y="2279"/>
                <a:ext cx="36" cy="35"/>
              </a:xfrm>
              <a:custGeom>
                <a:avLst/>
                <a:gdLst>
                  <a:gd name="T0" fmla="*/ 18 w 36"/>
                  <a:gd name="T1" fmla="*/ 35 h 35"/>
                  <a:gd name="T2" fmla="*/ 0 w 36"/>
                  <a:gd name="T3" fmla="*/ 17 h 35"/>
                  <a:gd name="T4" fmla="*/ 0 w 36"/>
                  <a:gd name="T5" fmla="*/ 13 h 35"/>
                  <a:gd name="T6" fmla="*/ 18 w 36"/>
                  <a:gd name="T7" fmla="*/ 0 h 35"/>
                  <a:gd name="T8" fmla="*/ 36 w 36"/>
                  <a:gd name="T9" fmla="*/ 13 h 35"/>
                  <a:gd name="T10" fmla="*/ 36 w 36"/>
                  <a:gd name="T11" fmla="*/ 17 h 35"/>
                  <a:gd name="T12" fmla="*/ 18 w 36"/>
                  <a:gd name="T13" fmla="*/ 35 h 35"/>
                  <a:gd name="T14" fmla="*/ 34 w 36"/>
                  <a:gd name="T15" fmla="*/ 13 h 35"/>
                  <a:gd name="T16" fmla="*/ 34 w 36"/>
                  <a:gd name="T17" fmla="*/ 17 h 35"/>
                  <a:gd name="T18" fmla="*/ 18 w 36"/>
                  <a:gd name="T19" fmla="*/ 0 h 35"/>
                  <a:gd name="T20" fmla="*/ 5 w 36"/>
                  <a:gd name="T21" fmla="*/ 17 h 35"/>
                  <a:gd name="T22" fmla="*/ 5 w 36"/>
                  <a:gd name="T23" fmla="*/ 13 h 35"/>
                  <a:gd name="T24" fmla="*/ 18 w 36"/>
                  <a:gd name="T25" fmla="*/ 31 h 35"/>
                  <a:gd name="T26" fmla="*/ 34 w 36"/>
                  <a:gd name="T27" fmla="*/ 13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5">
                    <a:moveTo>
                      <a:pt x="18" y="35"/>
                    </a:moveTo>
                    <a:lnTo>
                      <a:pt x="0" y="17"/>
                    </a:lnTo>
                    <a:lnTo>
                      <a:pt x="0" y="13"/>
                    </a:lnTo>
                    <a:lnTo>
                      <a:pt x="18" y="0"/>
                    </a:lnTo>
                    <a:lnTo>
                      <a:pt x="36" y="13"/>
                    </a:lnTo>
                    <a:lnTo>
                      <a:pt x="36" y="17"/>
                    </a:lnTo>
                    <a:lnTo>
                      <a:pt x="18" y="35"/>
                    </a:lnTo>
                    <a:close/>
                    <a:moveTo>
                      <a:pt x="34" y="13"/>
                    </a:moveTo>
                    <a:lnTo>
                      <a:pt x="34" y="17"/>
                    </a:lnTo>
                    <a:lnTo>
                      <a:pt x="18" y="0"/>
                    </a:lnTo>
                    <a:lnTo>
                      <a:pt x="5" y="17"/>
                    </a:lnTo>
                    <a:lnTo>
                      <a:pt x="5" y="13"/>
                    </a:lnTo>
                    <a:lnTo>
                      <a:pt x="18" y="31"/>
                    </a:lnTo>
                    <a:lnTo>
                      <a:pt x="34"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5" name="Freeform 1503"/>
              <p:cNvSpPr>
                <a:spLocks/>
              </p:cNvSpPr>
              <p:nvPr/>
            </p:nvSpPr>
            <p:spPr bwMode="auto">
              <a:xfrm>
                <a:off x="2544" y="2312"/>
                <a:ext cx="2" cy="4"/>
              </a:xfrm>
              <a:custGeom>
                <a:avLst/>
                <a:gdLst>
                  <a:gd name="T0" fmla="*/ 2 w 2"/>
                  <a:gd name="T1" fmla="*/ 0 h 4"/>
                  <a:gd name="T2" fmla="*/ 0 w 2"/>
                  <a:gd name="T3" fmla="*/ 2 h 4"/>
                  <a:gd name="T4" fmla="*/ 0 w 2"/>
                  <a:gd name="T5" fmla="*/ 2 h 4"/>
                  <a:gd name="T6" fmla="*/ 0 w 2"/>
                  <a:gd name="T7" fmla="*/ 2 h 4"/>
                  <a:gd name="T8" fmla="*/ 0 w 2"/>
                  <a:gd name="T9" fmla="*/ 2 h 4"/>
                  <a:gd name="T10" fmla="*/ 2 w 2"/>
                  <a:gd name="T11" fmla="*/ 0 h 4"/>
                  <a:gd name="T12" fmla="*/ 0 w 2"/>
                  <a:gd name="T13" fmla="*/ 4 h 4"/>
                  <a:gd name="T14" fmla="*/ 0 w 2"/>
                  <a:gd name="T15" fmla="*/ 4 h 4"/>
                  <a:gd name="T16" fmla="*/ 2 w 2"/>
                  <a:gd name="T17" fmla="*/ 4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lnTo>
                      <a:pt x="0" y="2"/>
                    </a:lnTo>
                    <a:lnTo>
                      <a:pt x="2" y="0"/>
                    </a:lnTo>
                    <a:lnTo>
                      <a:pt x="0" y="4"/>
                    </a:lnTo>
                    <a:lnTo>
                      <a:pt x="2" y="4"/>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6" name="Freeform 1504"/>
              <p:cNvSpPr>
                <a:spLocks/>
              </p:cNvSpPr>
              <p:nvPr/>
            </p:nvSpPr>
            <p:spPr bwMode="auto">
              <a:xfrm>
                <a:off x="2524" y="2294"/>
                <a:ext cx="22" cy="22"/>
              </a:xfrm>
              <a:custGeom>
                <a:avLst/>
                <a:gdLst>
                  <a:gd name="T0" fmla="*/ 0 w 22"/>
                  <a:gd name="T1" fmla="*/ 2 h 22"/>
                  <a:gd name="T2" fmla="*/ 2 w 22"/>
                  <a:gd name="T3" fmla="*/ 2 h 22"/>
                  <a:gd name="T4" fmla="*/ 20 w 22"/>
                  <a:gd name="T5" fmla="*/ 22 h 22"/>
                  <a:gd name="T6" fmla="*/ 22 w 22"/>
                  <a:gd name="T7" fmla="*/ 18 h 22"/>
                  <a:gd name="T8" fmla="*/ 5 w 22"/>
                  <a:gd name="T9" fmla="*/ 0 h 22"/>
                  <a:gd name="T10" fmla="*/ 0 w 22"/>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0" y="2"/>
                    </a:moveTo>
                    <a:lnTo>
                      <a:pt x="2" y="2"/>
                    </a:lnTo>
                    <a:lnTo>
                      <a:pt x="20" y="22"/>
                    </a:lnTo>
                    <a:lnTo>
                      <a:pt x="22" y="18"/>
                    </a:lnTo>
                    <a:lnTo>
                      <a:pt x="5"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7" name="Freeform 1505"/>
              <p:cNvSpPr>
                <a:spLocks/>
              </p:cNvSpPr>
              <p:nvPr/>
            </p:nvSpPr>
            <p:spPr bwMode="auto">
              <a:xfrm>
                <a:off x="2526" y="2296"/>
                <a:ext cx="3" cy="1"/>
              </a:xfrm>
              <a:custGeom>
                <a:avLst/>
                <a:gdLst>
                  <a:gd name="T0" fmla="*/ 3 w 3"/>
                  <a:gd name="T1" fmla="*/ 0 h 1"/>
                  <a:gd name="T2" fmla="*/ 0 w 3"/>
                  <a:gd name="T3" fmla="*/ 0 h 1"/>
                  <a:gd name="T4" fmla="*/ 0 w 3"/>
                  <a:gd name="T5" fmla="*/ 0 h 1"/>
                  <a:gd name="T6" fmla="*/ 0 w 3"/>
                  <a:gd name="T7" fmla="*/ 0 h 1"/>
                  <a:gd name="T8" fmla="*/ 0 w 3"/>
                  <a:gd name="T9" fmla="*/ 0 h 1"/>
                  <a:gd name="T10" fmla="*/ 3 w 3"/>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
                    <a:moveTo>
                      <a:pt x="3" y="0"/>
                    </a:moveTo>
                    <a:lnTo>
                      <a:pt x="0"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8" name="Freeform 1506"/>
              <p:cNvSpPr>
                <a:spLocks/>
              </p:cNvSpPr>
              <p:nvPr/>
            </p:nvSpPr>
            <p:spPr bwMode="auto">
              <a:xfrm>
                <a:off x="2524" y="2292"/>
                <a:ext cx="5" cy="4"/>
              </a:xfrm>
              <a:custGeom>
                <a:avLst/>
                <a:gdLst>
                  <a:gd name="T0" fmla="*/ 2 w 5"/>
                  <a:gd name="T1" fmla="*/ 0 h 4"/>
                  <a:gd name="T2" fmla="*/ 0 w 5"/>
                  <a:gd name="T3" fmla="*/ 0 h 4"/>
                  <a:gd name="T4" fmla="*/ 0 w 5"/>
                  <a:gd name="T5" fmla="*/ 4 h 4"/>
                  <a:gd name="T6" fmla="*/ 5 w 5"/>
                  <a:gd name="T7" fmla="*/ 4 h 4"/>
                  <a:gd name="T8" fmla="*/ 5 w 5"/>
                  <a:gd name="T9" fmla="*/ 0 h 4"/>
                  <a:gd name="T10" fmla="*/ 2 w 5"/>
                  <a:gd name="T11" fmla="*/ 0 h 4"/>
                  <a:gd name="T12" fmla="*/ 2 w 5"/>
                  <a:gd name="T13" fmla="*/ 0 h 4"/>
                  <a:gd name="T14" fmla="*/ 0 w 5"/>
                  <a:gd name="T15" fmla="*/ 0 h 4"/>
                  <a:gd name="T16" fmla="*/ 0 w 5"/>
                  <a:gd name="T17" fmla="*/ 0 h 4"/>
                  <a:gd name="T18" fmla="*/ 2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2" y="0"/>
                    </a:moveTo>
                    <a:lnTo>
                      <a:pt x="0" y="0"/>
                    </a:lnTo>
                    <a:lnTo>
                      <a:pt x="0" y="4"/>
                    </a:lnTo>
                    <a:lnTo>
                      <a:pt x="5" y="4"/>
                    </a:lnTo>
                    <a:lnTo>
                      <a:pt x="5" y="0"/>
                    </a:lnTo>
                    <a:lnTo>
                      <a:pt x="2" y="0"/>
                    </a:ln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59" name="Freeform 1507"/>
              <p:cNvSpPr>
                <a:spLocks/>
              </p:cNvSpPr>
              <p:nvPr/>
            </p:nvSpPr>
            <p:spPr bwMode="auto">
              <a:xfrm>
                <a:off x="2526" y="2276"/>
                <a:ext cx="20" cy="18"/>
              </a:xfrm>
              <a:custGeom>
                <a:avLst/>
                <a:gdLst>
                  <a:gd name="T0" fmla="*/ 20 w 20"/>
                  <a:gd name="T1" fmla="*/ 0 h 18"/>
                  <a:gd name="T2" fmla="*/ 18 w 20"/>
                  <a:gd name="T3" fmla="*/ 0 h 18"/>
                  <a:gd name="T4" fmla="*/ 0 w 20"/>
                  <a:gd name="T5" fmla="*/ 16 h 18"/>
                  <a:gd name="T6" fmla="*/ 3 w 20"/>
                  <a:gd name="T7" fmla="*/ 18 h 18"/>
                  <a:gd name="T8" fmla="*/ 20 w 20"/>
                  <a:gd name="T9" fmla="*/ 3 h 18"/>
                  <a:gd name="T10" fmla="*/ 20 w 20"/>
                  <a:gd name="T11" fmla="*/ 0 h 18"/>
                  <a:gd name="T12" fmla="*/ 20 w 20"/>
                  <a:gd name="T13" fmla="*/ 0 h 18"/>
                  <a:gd name="T14" fmla="*/ 18 w 20"/>
                  <a:gd name="T15" fmla="*/ 0 h 18"/>
                  <a:gd name="T16" fmla="*/ 18 w 20"/>
                  <a:gd name="T17" fmla="*/ 0 h 18"/>
                  <a:gd name="T18" fmla="*/ 20 w 20"/>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0"/>
                    </a:moveTo>
                    <a:lnTo>
                      <a:pt x="18" y="0"/>
                    </a:lnTo>
                    <a:lnTo>
                      <a:pt x="0" y="16"/>
                    </a:lnTo>
                    <a:lnTo>
                      <a:pt x="3" y="18"/>
                    </a:lnTo>
                    <a:lnTo>
                      <a:pt x="20" y="3"/>
                    </a:lnTo>
                    <a:lnTo>
                      <a:pt x="20" y="0"/>
                    </a:lnTo>
                    <a:lnTo>
                      <a:pt x="18"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0" name="Freeform 1508"/>
              <p:cNvSpPr>
                <a:spLocks/>
              </p:cNvSpPr>
              <p:nvPr/>
            </p:nvSpPr>
            <p:spPr bwMode="auto">
              <a:xfrm>
                <a:off x="2544" y="2276"/>
                <a:ext cx="2" cy="3"/>
              </a:xfrm>
              <a:custGeom>
                <a:avLst/>
                <a:gdLst>
                  <a:gd name="T0" fmla="*/ 0 w 2"/>
                  <a:gd name="T1" fmla="*/ 3 h 3"/>
                  <a:gd name="T2" fmla="*/ 0 w 2"/>
                  <a:gd name="T3" fmla="*/ 3 h 3"/>
                  <a:gd name="T4" fmla="*/ 0 w 2"/>
                  <a:gd name="T5" fmla="*/ 3 h 3"/>
                  <a:gd name="T6" fmla="*/ 0 w 2"/>
                  <a:gd name="T7" fmla="*/ 3 h 3"/>
                  <a:gd name="T8" fmla="*/ 0 w 2"/>
                  <a:gd name="T9" fmla="*/ 3 h 3"/>
                  <a:gd name="T10" fmla="*/ 0 w 2"/>
                  <a:gd name="T11" fmla="*/ 3 h 3"/>
                  <a:gd name="T12" fmla="*/ 2 w 2"/>
                  <a:gd name="T13" fmla="*/ 0 h 3"/>
                  <a:gd name="T14" fmla="*/ 0 w 2"/>
                  <a:gd name="T15" fmla="*/ 0 h 3"/>
                  <a:gd name="T16" fmla="*/ 0 w 2"/>
                  <a:gd name="T17" fmla="*/ 0 h 3"/>
                  <a:gd name="T18" fmla="*/ 0 w 2"/>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
                    <a:moveTo>
                      <a:pt x="0" y="3"/>
                    </a:moveTo>
                    <a:lnTo>
                      <a:pt x="0" y="3"/>
                    </a:lnTo>
                    <a:lnTo>
                      <a:pt x="2"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1" name="Freeform 1509"/>
              <p:cNvSpPr>
                <a:spLocks/>
              </p:cNvSpPr>
              <p:nvPr/>
            </p:nvSpPr>
            <p:spPr bwMode="auto">
              <a:xfrm>
                <a:off x="2544" y="2276"/>
                <a:ext cx="20" cy="18"/>
              </a:xfrm>
              <a:custGeom>
                <a:avLst/>
                <a:gdLst>
                  <a:gd name="T0" fmla="*/ 20 w 20"/>
                  <a:gd name="T1" fmla="*/ 16 h 18"/>
                  <a:gd name="T2" fmla="*/ 20 w 20"/>
                  <a:gd name="T3" fmla="*/ 16 h 18"/>
                  <a:gd name="T4" fmla="*/ 2 w 20"/>
                  <a:gd name="T5" fmla="*/ 0 h 18"/>
                  <a:gd name="T6" fmla="*/ 0 w 20"/>
                  <a:gd name="T7" fmla="*/ 3 h 18"/>
                  <a:gd name="T8" fmla="*/ 18 w 20"/>
                  <a:gd name="T9" fmla="*/ 18 h 18"/>
                  <a:gd name="T10" fmla="*/ 20 w 20"/>
                  <a:gd name="T11" fmla="*/ 16 h 18"/>
                  <a:gd name="T12" fmla="*/ 20 w 20"/>
                  <a:gd name="T13" fmla="*/ 16 h 18"/>
                  <a:gd name="T14" fmla="*/ 20 w 20"/>
                  <a:gd name="T15" fmla="*/ 16 h 18"/>
                  <a:gd name="T16" fmla="*/ 20 w 20"/>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8">
                    <a:moveTo>
                      <a:pt x="20" y="16"/>
                    </a:moveTo>
                    <a:lnTo>
                      <a:pt x="20" y="16"/>
                    </a:lnTo>
                    <a:lnTo>
                      <a:pt x="2" y="0"/>
                    </a:lnTo>
                    <a:lnTo>
                      <a:pt x="0" y="3"/>
                    </a:lnTo>
                    <a:lnTo>
                      <a:pt x="18" y="18"/>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2" name="Freeform 1510"/>
              <p:cNvSpPr>
                <a:spLocks/>
              </p:cNvSpPr>
              <p:nvPr/>
            </p:nvSpPr>
            <p:spPr bwMode="auto">
              <a:xfrm>
                <a:off x="2562" y="2292"/>
                <a:ext cx="2" cy="4"/>
              </a:xfrm>
              <a:custGeom>
                <a:avLst/>
                <a:gdLst>
                  <a:gd name="T0" fmla="*/ 2 w 2"/>
                  <a:gd name="T1" fmla="*/ 4 h 4"/>
                  <a:gd name="T2" fmla="*/ 2 w 2"/>
                  <a:gd name="T3" fmla="*/ 4 h 4"/>
                  <a:gd name="T4" fmla="*/ 2 w 2"/>
                  <a:gd name="T5" fmla="*/ 0 h 4"/>
                  <a:gd name="T6" fmla="*/ 0 w 2"/>
                  <a:gd name="T7" fmla="*/ 0 h 4"/>
                  <a:gd name="T8" fmla="*/ 0 w 2"/>
                  <a:gd name="T9" fmla="*/ 4 h 4"/>
                  <a:gd name="T10" fmla="*/ 2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4"/>
                    </a:moveTo>
                    <a:lnTo>
                      <a:pt x="2" y="4"/>
                    </a:lnTo>
                    <a:lnTo>
                      <a:pt x="2" y="0"/>
                    </a:lnTo>
                    <a:lnTo>
                      <a:pt x="0" y="0"/>
                    </a:lnTo>
                    <a:lnTo>
                      <a:pt x="0" y="4"/>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3" name="Freeform 1511"/>
              <p:cNvSpPr>
                <a:spLocks/>
              </p:cNvSpPr>
              <p:nvPr/>
            </p:nvSpPr>
            <p:spPr bwMode="auto">
              <a:xfrm>
                <a:off x="2562" y="2294"/>
                <a:ext cx="1" cy="2"/>
              </a:xfrm>
              <a:custGeom>
                <a:avLst/>
                <a:gdLst>
                  <a:gd name="T0" fmla="*/ 0 w 1"/>
                  <a:gd name="T1" fmla="*/ 0 h 2"/>
                  <a:gd name="T2" fmla="*/ 0 w 1"/>
                  <a:gd name="T3" fmla="*/ 2 h 2"/>
                  <a:gd name="T4" fmla="*/ 0 w 1"/>
                  <a:gd name="T5" fmla="*/ 2 h 2"/>
                  <a:gd name="T6" fmla="*/ 0 w 1"/>
                  <a:gd name="T7" fmla="*/ 2 h 2"/>
                  <a:gd name="T8" fmla="*/ 0 w 1"/>
                  <a:gd name="T9" fmla="*/ 2 h 2"/>
                  <a:gd name="T10" fmla="*/ 0 w 1"/>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2">
                    <a:moveTo>
                      <a:pt x="0" y="0"/>
                    </a:move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4" name="Freeform 1512"/>
              <p:cNvSpPr>
                <a:spLocks/>
              </p:cNvSpPr>
              <p:nvPr/>
            </p:nvSpPr>
            <p:spPr bwMode="auto">
              <a:xfrm>
                <a:off x="2544" y="2294"/>
                <a:ext cx="20" cy="22"/>
              </a:xfrm>
              <a:custGeom>
                <a:avLst/>
                <a:gdLst>
                  <a:gd name="T0" fmla="*/ 0 w 20"/>
                  <a:gd name="T1" fmla="*/ 22 h 22"/>
                  <a:gd name="T2" fmla="*/ 2 w 20"/>
                  <a:gd name="T3" fmla="*/ 22 h 22"/>
                  <a:gd name="T4" fmla="*/ 20 w 20"/>
                  <a:gd name="T5" fmla="*/ 2 h 22"/>
                  <a:gd name="T6" fmla="*/ 18 w 20"/>
                  <a:gd name="T7" fmla="*/ 0 h 22"/>
                  <a:gd name="T8" fmla="*/ 0 w 20"/>
                  <a:gd name="T9" fmla="*/ 18 h 22"/>
                  <a:gd name="T10" fmla="*/ 0 w 20"/>
                  <a:gd name="T11" fmla="*/ 22 h 22"/>
                  <a:gd name="T12" fmla="*/ 0 w 20"/>
                  <a:gd name="T13" fmla="*/ 22 h 22"/>
                  <a:gd name="T14" fmla="*/ 0 w 20"/>
                  <a:gd name="T15" fmla="*/ 22 h 22"/>
                  <a:gd name="T16" fmla="*/ 2 w 20"/>
                  <a:gd name="T17" fmla="*/ 22 h 22"/>
                  <a:gd name="T18" fmla="*/ 0 w 20"/>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0" y="22"/>
                    </a:moveTo>
                    <a:lnTo>
                      <a:pt x="2" y="22"/>
                    </a:lnTo>
                    <a:lnTo>
                      <a:pt x="20" y="2"/>
                    </a:lnTo>
                    <a:lnTo>
                      <a:pt x="18" y="0"/>
                    </a:lnTo>
                    <a:lnTo>
                      <a:pt x="0" y="18"/>
                    </a:lnTo>
                    <a:lnTo>
                      <a:pt x="0" y="22"/>
                    </a:lnTo>
                    <a:lnTo>
                      <a:pt x="2" y="22"/>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5" name="Freeform 1513"/>
              <p:cNvSpPr>
                <a:spLocks/>
              </p:cNvSpPr>
              <p:nvPr/>
            </p:nvSpPr>
            <p:spPr bwMode="auto">
              <a:xfrm>
                <a:off x="2557" y="2292"/>
                <a:ext cx="5" cy="4"/>
              </a:xfrm>
              <a:custGeom>
                <a:avLst/>
                <a:gdLst>
                  <a:gd name="T0" fmla="*/ 0 w 5"/>
                  <a:gd name="T1" fmla="*/ 4 h 4"/>
                  <a:gd name="T2" fmla="*/ 5 w 5"/>
                  <a:gd name="T3" fmla="*/ 4 h 4"/>
                  <a:gd name="T4" fmla="*/ 5 w 5"/>
                  <a:gd name="T5" fmla="*/ 0 h 4"/>
                  <a:gd name="T6" fmla="*/ 0 w 5"/>
                  <a:gd name="T7" fmla="*/ 0 h 4"/>
                  <a:gd name="T8" fmla="*/ 0 w 5"/>
                  <a:gd name="T9" fmla="*/ 4 h 4"/>
                  <a:gd name="T10" fmla="*/ 0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4"/>
                    </a:moveTo>
                    <a:lnTo>
                      <a:pt x="5" y="4"/>
                    </a:lnTo>
                    <a:lnTo>
                      <a:pt x="5"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6" name="Freeform 1514"/>
              <p:cNvSpPr>
                <a:spLocks/>
              </p:cNvSpPr>
              <p:nvPr/>
            </p:nvSpPr>
            <p:spPr bwMode="auto">
              <a:xfrm>
                <a:off x="2544" y="2274"/>
                <a:ext cx="16" cy="22"/>
              </a:xfrm>
              <a:custGeom>
                <a:avLst/>
                <a:gdLst>
                  <a:gd name="T0" fmla="*/ 0 w 16"/>
                  <a:gd name="T1" fmla="*/ 2 h 22"/>
                  <a:gd name="T2" fmla="*/ 0 w 16"/>
                  <a:gd name="T3" fmla="*/ 5 h 22"/>
                  <a:gd name="T4" fmla="*/ 13 w 16"/>
                  <a:gd name="T5" fmla="*/ 22 h 22"/>
                  <a:gd name="T6" fmla="*/ 16 w 16"/>
                  <a:gd name="T7" fmla="*/ 20 h 22"/>
                  <a:gd name="T8" fmla="*/ 2 w 16"/>
                  <a:gd name="T9" fmla="*/ 2 h 22"/>
                  <a:gd name="T10" fmla="*/ 0 w 16"/>
                  <a:gd name="T11" fmla="*/ 2 h 22"/>
                  <a:gd name="T12" fmla="*/ 2 w 16"/>
                  <a:gd name="T13" fmla="*/ 2 h 22"/>
                  <a:gd name="T14" fmla="*/ 0 w 16"/>
                  <a:gd name="T15" fmla="*/ 0 h 22"/>
                  <a:gd name="T16" fmla="*/ 0 w 16"/>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2">
                    <a:moveTo>
                      <a:pt x="0" y="2"/>
                    </a:moveTo>
                    <a:lnTo>
                      <a:pt x="0" y="5"/>
                    </a:lnTo>
                    <a:lnTo>
                      <a:pt x="13" y="22"/>
                    </a:lnTo>
                    <a:lnTo>
                      <a:pt x="16" y="20"/>
                    </a:lnTo>
                    <a:lnTo>
                      <a:pt x="2" y="2"/>
                    </a:ln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7" name="Freeform 1515"/>
              <p:cNvSpPr>
                <a:spLocks/>
              </p:cNvSpPr>
              <p:nvPr/>
            </p:nvSpPr>
            <p:spPr bwMode="auto">
              <a:xfrm>
                <a:off x="2544" y="2274"/>
                <a:ext cx="2" cy="5"/>
              </a:xfrm>
              <a:custGeom>
                <a:avLst/>
                <a:gdLst>
                  <a:gd name="T0" fmla="*/ 0 w 2"/>
                  <a:gd name="T1" fmla="*/ 2 h 5"/>
                  <a:gd name="T2" fmla="*/ 0 w 2"/>
                  <a:gd name="T3" fmla="*/ 5 h 5"/>
                  <a:gd name="T4" fmla="*/ 0 w 2"/>
                  <a:gd name="T5" fmla="*/ 5 h 5"/>
                  <a:gd name="T6" fmla="*/ 0 w 2"/>
                  <a:gd name="T7" fmla="*/ 5 h 5"/>
                  <a:gd name="T8" fmla="*/ 0 w 2"/>
                  <a:gd name="T9" fmla="*/ 5 h 5"/>
                  <a:gd name="T10" fmla="*/ 0 w 2"/>
                  <a:gd name="T11" fmla="*/ 2 h 5"/>
                  <a:gd name="T12" fmla="*/ 2 w 2"/>
                  <a:gd name="T13" fmla="*/ 2 h 5"/>
                  <a:gd name="T14" fmla="*/ 0 w 2"/>
                  <a:gd name="T15" fmla="*/ 0 h 5"/>
                  <a:gd name="T16" fmla="*/ 0 w 2"/>
                  <a:gd name="T17" fmla="*/ 2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2"/>
                    </a:moveTo>
                    <a:lnTo>
                      <a:pt x="0" y="5"/>
                    </a:ln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8" name="Freeform 1516"/>
              <p:cNvSpPr>
                <a:spLocks/>
              </p:cNvSpPr>
              <p:nvPr/>
            </p:nvSpPr>
            <p:spPr bwMode="auto">
              <a:xfrm>
                <a:off x="2529" y="2276"/>
                <a:ext cx="17" cy="20"/>
              </a:xfrm>
              <a:custGeom>
                <a:avLst/>
                <a:gdLst>
                  <a:gd name="T0" fmla="*/ 0 w 17"/>
                  <a:gd name="T1" fmla="*/ 20 h 20"/>
                  <a:gd name="T2" fmla="*/ 2 w 17"/>
                  <a:gd name="T3" fmla="*/ 20 h 20"/>
                  <a:gd name="T4" fmla="*/ 17 w 17"/>
                  <a:gd name="T5" fmla="*/ 3 h 20"/>
                  <a:gd name="T6" fmla="*/ 15 w 17"/>
                  <a:gd name="T7" fmla="*/ 0 h 20"/>
                  <a:gd name="T8" fmla="*/ 0 w 17"/>
                  <a:gd name="T9" fmla="*/ 18 h 20"/>
                  <a:gd name="T10" fmla="*/ 0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20"/>
                    </a:moveTo>
                    <a:lnTo>
                      <a:pt x="2" y="20"/>
                    </a:lnTo>
                    <a:lnTo>
                      <a:pt x="17" y="3"/>
                    </a:lnTo>
                    <a:lnTo>
                      <a:pt x="15"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69" name="Freeform 1517"/>
              <p:cNvSpPr>
                <a:spLocks/>
              </p:cNvSpPr>
              <p:nvPr/>
            </p:nvSpPr>
            <p:spPr bwMode="auto">
              <a:xfrm>
                <a:off x="2529" y="2292"/>
                <a:ext cx="4" cy="4"/>
              </a:xfrm>
              <a:custGeom>
                <a:avLst/>
                <a:gdLst>
                  <a:gd name="T0" fmla="*/ 2 w 4"/>
                  <a:gd name="T1" fmla="*/ 0 h 4"/>
                  <a:gd name="T2" fmla="*/ 0 w 4"/>
                  <a:gd name="T3" fmla="*/ 0 h 4"/>
                  <a:gd name="T4" fmla="*/ 0 w 4"/>
                  <a:gd name="T5" fmla="*/ 4 h 4"/>
                  <a:gd name="T6" fmla="*/ 4 w 4"/>
                  <a:gd name="T7" fmla="*/ 4 h 4"/>
                  <a:gd name="T8" fmla="*/ 4 w 4"/>
                  <a:gd name="T9" fmla="*/ 0 h 4"/>
                  <a:gd name="T10" fmla="*/ 2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0"/>
                    </a:moveTo>
                    <a:lnTo>
                      <a:pt x="0" y="0"/>
                    </a:lnTo>
                    <a:lnTo>
                      <a:pt x="0" y="4"/>
                    </a:lnTo>
                    <a:lnTo>
                      <a:pt x="4" y="4"/>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0" name="Freeform 1518"/>
              <p:cNvSpPr>
                <a:spLocks/>
              </p:cNvSpPr>
              <p:nvPr/>
            </p:nvSpPr>
            <p:spPr bwMode="auto">
              <a:xfrm>
                <a:off x="2529" y="2292"/>
                <a:ext cx="17" cy="22"/>
              </a:xfrm>
              <a:custGeom>
                <a:avLst/>
                <a:gdLst>
                  <a:gd name="T0" fmla="*/ 17 w 17"/>
                  <a:gd name="T1" fmla="*/ 20 h 22"/>
                  <a:gd name="T2" fmla="*/ 17 w 17"/>
                  <a:gd name="T3" fmla="*/ 18 h 22"/>
                  <a:gd name="T4" fmla="*/ 2 w 17"/>
                  <a:gd name="T5" fmla="*/ 0 h 22"/>
                  <a:gd name="T6" fmla="*/ 0 w 17"/>
                  <a:gd name="T7" fmla="*/ 2 h 22"/>
                  <a:gd name="T8" fmla="*/ 15 w 17"/>
                  <a:gd name="T9" fmla="*/ 20 h 22"/>
                  <a:gd name="T10" fmla="*/ 17 w 17"/>
                  <a:gd name="T11" fmla="*/ 20 h 22"/>
                  <a:gd name="T12" fmla="*/ 15 w 17"/>
                  <a:gd name="T13" fmla="*/ 20 h 22"/>
                  <a:gd name="T14" fmla="*/ 15 w 17"/>
                  <a:gd name="T15" fmla="*/ 22 h 22"/>
                  <a:gd name="T16" fmla="*/ 17 w 17"/>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17" y="20"/>
                    </a:moveTo>
                    <a:lnTo>
                      <a:pt x="17" y="18"/>
                    </a:lnTo>
                    <a:lnTo>
                      <a:pt x="2" y="0"/>
                    </a:lnTo>
                    <a:lnTo>
                      <a:pt x="0" y="2"/>
                    </a:lnTo>
                    <a:lnTo>
                      <a:pt x="15" y="20"/>
                    </a:lnTo>
                    <a:lnTo>
                      <a:pt x="17" y="20"/>
                    </a:lnTo>
                    <a:lnTo>
                      <a:pt x="15" y="20"/>
                    </a:lnTo>
                    <a:lnTo>
                      <a:pt x="15" y="22"/>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1" name="Freeform 1519"/>
              <p:cNvSpPr>
                <a:spLocks/>
              </p:cNvSpPr>
              <p:nvPr/>
            </p:nvSpPr>
            <p:spPr bwMode="auto">
              <a:xfrm>
                <a:off x="2544" y="2310"/>
                <a:ext cx="2" cy="4"/>
              </a:xfrm>
              <a:custGeom>
                <a:avLst/>
                <a:gdLst>
                  <a:gd name="T0" fmla="*/ 2 w 2"/>
                  <a:gd name="T1" fmla="*/ 2 h 4"/>
                  <a:gd name="T2" fmla="*/ 0 w 2"/>
                  <a:gd name="T3" fmla="*/ 0 h 4"/>
                  <a:gd name="T4" fmla="*/ 0 w 2"/>
                  <a:gd name="T5" fmla="*/ 0 h 4"/>
                  <a:gd name="T6" fmla="*/ 0 w 2"/>
                  <a:gd name="T7" fmla="*/ 0 h 4"/>
                  <a:gd name="T8" fmla="*/ 0 w 2"/>
                  <a:gd name="T9" fmla="*/ 0 h 4"/>
                  <a:gd name="T10" fmla="*/ 2 w 2"/>
                  <a:gd name="T11" fmla="*/ 2 h 4"/>
                  <a:gd name="T12" fmla="*/ 0 w 2"/>
                  <a:gd name="T13" fmla="*/ 2 h 4"/>
                  <a:gd name="T14" fmla="*/ 0 w 2"/>
                  <a:gd name="T15" fmla="*/ 4 h 4"/>
                  <a:gd name="T16" fmla="*/ 2 w 2"/>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2"/>
                    </a:moveTo>
                    <a:lnTo>
                      <a:pt x="0" y="0"/>
                    </a:lnTo>
                    <a:lnTo>
                      <a:pt x="2" y="2"/>
                    </a:lnTo>
                    <a:lnTo>
                      <a:pt x="0" y="2"/>
                    </a:lnTo>
                    <a:lnTo>
                      <a:pt x="0" y="4"/>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2" name="Freeform 1520"/>
              <p:cNvSpPr>
                <a:spLocks/>
              </p:cNvSpPr>
              <p:nvPr/>
            </p:nvSpPr>
            <p:spPr bwMode="auto">
              <a:xfrm>
                <a:off x="2544" y="2292"/>
                <a:ext cx="18" cy="20"/>
              </a:xfrm>
              <a:custGeom>
                <a:avLst/>
                <a:gdLst>
                  <a:gd name="T0" fmla="*/ 18 w 18"/>
                  <a:gd name="T1" fmla="*/ 0 h 20"/>
                  <a:gd name="T2" fmla="*/ 13 w 18"/>
                  <a:gd name="T3" fmla="*/ 0 h 20"/>
                  <a:gd name="T4" fmla="*/ 0 w 18"/>
                  <a:gd name="T5" fmla="*/ 18 h 20"/>
                  <a:gd name="T6" fmla="*/ 2 w 18"/>
                  <a:gd name="T7" fmla="*/ 20 h 20"/>
                  <a:gd name="T8" fmla="*/ 16 w 18"/>
                  <a:gd name="T9" fmla="*/ 2 h 20"/>
                  <a:gd name="T10" fmla="*/ 18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0"/>
                    </a:moveTo>
                    <a:lnTo>
                      <a:pt x="13" y="0"/>
                    </a:lnTo>
                    <a:lnTo>
                      <a:pt x="0" y="18"/>
                    </a:lnTo>
                    <a:lnTo>
                      <a:pt x="2" y="20"/>
                    </a:lnTo>
                    <a:lnTo>
                      <a:pt x="16"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3" name="Freeform 1521"/>
              <p:cNvSpPr>
                <a:spLocks/>
              </p:cNvSpPr>
              <p:nvPr/>
            </p:nvSpPr>
            <p:spPr bwMode="auto">
              <a:xfrm>
                <a:off x="2560" y="2261"/>
                <a:ext cx="31" cy="31"/>
              </a:xfrm>
              <a:custGeom>
                <a:avLst/>
                <a:gdLst>
                  <a:gd name="T0" fmla="*/ 17 w 31"/>
                  <a:gd name="T1" fmla="*/ 31 h 31"/>
                  <a:gd name="T2" fmla="*/ 0 w 31"/>
                  <a:gd name="T3" fmla="*/ 18 h 31"/>
                  <a:gd name="T4" fmla="*/ 17 w 31"/>
                  <a:gd name="T5" fmla="*/ 0 h 31"/>
                  <a:gd name="T6" fmla="*/ 31 w 31"/>
                  <a:gd name="T7" fmla="*/ 18 h 31"/>
                  <a:gd name="T8" fmla="*/ 17 w 31"/>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1">
                    <a:moveTo>
                      <a:pt x="17" y="31"/>
                    </a:moveTo>
                    <a:lnTo>
                      <a:pt x="0" y="18"/>
                    </a:lnTo>
                    <a:lnTo>
                      <a:pt x="17" y="0"/>
                    </a:lnTo>
                    <a:lnTo>
                      <a:pt x="31" y="18"/>
                    </a:lnTo>
                    <a:lnTo>
                      <a:pt x="17"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4" name="Freeform 1522"/>
              <p:cNvSpPr>
                <a:spLocks noEditPoints="1"/>
              </p:cNvSpPr>
              <p:nvPr/>
            </p:nvSpPr>
            <p:spPr bwMode="auto">
              <a:xfrm>
                <a:off x="2555" y="2261"/>
                <a:ext cx="40" cy="35"/>
              </a:xfrm>
              <a:custGeom>
                <a:avLst/>
                <a:gdLst>
                  <a:gd name="T0" fmla="*/ 22 w 40"/>
                  <a:gd name="T1" fmla="*/ 35 h 35"/>
                  <a:gd name="T2" fmla="*/ 18 w 40"/>
                  <a:gd name="T3" fmla="*/ 35 h 35"/>
                  <a:gd name="T4" fmla="*/ 5 w 40"/>
                  <a:gd name="T5" fmla="*/ 18 h 35"/>
                  <a:gd name="T6" fmla="*/ 0 w 40"/>
                  <a:gd name="T7" fmla="*/ 18 h 35"/>
                  <a:gd name="T8" fmla="*/ 5 w 40"/>
                  <a:gd name="T9" fmla="*/ 13 h 35"/>
                  <a:gd name="T10" fmla="*/ 18 w 40"/>
                  <a:gd name="T11" fmla="*/ 0 h 35"/>
                  <a:gd name="T12" fmla="*/ 22 w 40"/>
                  <a:gd name="T13" fmla="*/ 0 h 35"/>
                  <a:gd name="T14" fmla="*/ 40 w 40"/>
                  <a:gd name="T15" fmla="*/ 13 h 35"/>
                  <a:gd name="T16" fmla="*/ 40 w 40"/>
                  <a:gd name="T17" fmla="*/ 18 h 35"/>
                  <a:gd name="T18" fmla="*/ 22 w 40"/>
                  <a:gd name="T19" fmla="*/ 35 h 35"/>
                  <a:gd name="T20" fmla="*/ 36 w 40"/>
                  <a:gd name="T21" fmla="*/ 13 h 35"/>
                  <a:gd name="T22" fmla="*/ 36 w 40"/>
                  <a:gd name="T23" fmla="*/ 18 h 35"/>
                  <a:gd name="T24" fmla="*/ 18 w 40"/>
                  <a:gd name="T25" fmla="*/ 0 h 35"/>
                  <a:gd name="T26" fmla="*/ 22 w 40"/>
                  <a:gd name="T27" fmla="*/ 0 h 35"/>
                  <a:gd name="T28" fmla="*/ 5 w 40"/>
                  <a:gd name="T29" fmla="*/ 18 h 35"/>
                  <a:gd name="T30" fmla="*/ 5 w 40"/>
                  <a:gd name="T31" fmla="*/ 13 h 35"/>
                  <a:gd name="T32" fmla="*/ 22 w 40"/>
                  <a:gd name="T33" fmla="*/ 31 h 35"/>
                  <a:gd name="T34" fmla="*/ 18 w 40"/>
                  <a:gd name="T35" fmla="*/ 31 h 35"/>
                  <a:gd name="T36" fmla="*/ 36 w 40"/>
                  <a:gd name="T37" fmla="*/ 13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5">
                    <a:moveTo>
                      <a:pt x="22" y="35"/>
                    </a:moveTo>
                    <a:lnTo>
                      <a:pt x="18" y="35"/>
                    </a:lnTo>
                    <a:lnTo>
                      <a:pt x="5" y="18"/>
                    </a:lnTo>
                    <a:lnTo>
                      <a:pt x="0" y="18"/>
                    </a:lnTo>
                    <a:lnTo>
                      <a:pt x="5" y="13"/>
                    </a:lnTo>
                    <a:lnTo>
                      <a:pt x="18" y="0"/>
                    </a:lnTo>
                    <a:lnTo>
                      <a:pt x="22" y="0"/>
                    </a:lnTo>
                    <a:lnTo>
                      <a:pt x="40" y="13"/>
                    </a:lnTo>
                    <a:lnTo>
                      <a:pt x="40" y="18"/>
                    </a:lnTo>
                    <a:lnTo>
                      <a:pt x="22" y="35"/>
                    </a:lnTo>
                    <a:close/>
                    <a:moveTo>
                      <a:pt x="36" y="13"/>
                    </a:moveTo>
                    <a:lnTo>
                      <a:pt x="36" y="18"/>
                    </a:lnTo>
                    <a:lnTo>
                      <a:pt x="18" y="0"/>
                    </a:lnTo>
                    <a:lnTo>
                      <a:pt x="22" y="0"/>
                    </a:lnTo>
                    <a:lnTo>
                      <a:pt x="5" y="18"/>
                    </a:lnTo>
                    <a:lnTo>
                      <a:pt x="5" y="13"/>
                    </a:lnTo>
                    <a:lnTo>
                      <a:pt x="22" y="31"/>
                    </a:lnTo>
                    <a:lnTo>
                      <a:pt x="18" y="31"/>
                    </a:lnTo>
                    <a:lnTo>
                      <a:pt x="36"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5" name="Freeform 1523"/>
              <p:cNvSpPr>
                <a:spLocks/>
              </p:cNvSpPr>
              <p:nvPr/>
            </p:nvSpPr>
            <p:spPr bwMode="auto">
              <a:xfrm>
                <a:off x="2573" y="2294"/>
                <a:ext cx="4" cy="4"/>
              </a:xfrm>
              <a:custGeom>
                <a:avLst/>
                <a:gdLst>
                  <a:gd name="T0" fmla="*/ 0 w 4"/>
                  <a:gd name="T1" fmla="*/ 2 h 4"/>
                  <a:gd name="T2" fmla="*/ 0 w 4"/>
                  <a:gd name="T3" fmla="*/ 4 h 4"/>
                  <a:gd name="T4" fmla="*/ 4 w 4"/>
                  <a:gd name="T5" fmla="*/ 4 h 4"/>
                  <a:gd name="T6" fmla="*/ 4 w 4"/>
                  <a:gd name="T7" fmla="*/ 0 h 4"/>
                  <a:gd name="T8" fmla="*/ 0 w 4"/>
                  <a:gd name="T9" fmla="*/ 0 h 4"/>
                  <a:gd name="T10" fmla="*/ 0 w 4"/>
                  <a:gd name="T11" fmla="*/ 2 h 4"/>
                  <a:gd name="T12" fmla="*/ 0 w 4"/>
                  <a:gd name="T13" fmla="*/ 2 h 4"/>
                  <a:gd name="T14" fmla="*/ 0 w 4"/>
                  <a:gd name="T15" fmla="*/ 4 h 4"/>
                  <a:gd name="T16" fmla="*/ 0 w 4"/>
                  <a:gd name="T17" fmla="*/ 4 h 4"/>
                  <a:gd name="T18" fmla="*/ 0 w 4"/>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0" y="2"/>
                    </a:moveTo>
                    <a:lnTo>
                      <a:pt x="0" y="4"/>
                    </a:lnTo>
                    <a:lnTo>
                      <a:pt x="4" y="4"/>
                    </a:lnTo>
                    <a:lnTo>
                      <a:pt x="4" y="0"/>
                    </a:lnTo>
                    <a:lnTo>
                      <a:pt x="0" y="0"/>
                    </a:lnTo>
                    <a:lnTo>
                      <a:pt x="0" y="2"/>
                    </a:lnTo>
                    <a:lnTo>
                      <a:pt x="0"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6" name="Freeform 1524"/>
              <p:cNvSpPr>
                <a:spLocks/>
              </p:cNvSpPr>
              <p:nvPr/>
            </p:nvSpPr>
            <p:spPr bwMode="auto">
              <a:xfrm>
                <a:off x="2557" y="2276"/>
                <a:ext cx="18" cy="20"/>
              </a:xfrm>
              <a:custGeom>
                <a:avLst/>
                <a:gdLst>
                  <a:gd name="T0" fmla="*/ 3 w 18"/>
                  <a:gd name="T1" fmla="*/ 0 h 20"/>
                  <a:gd name="T2" fmla="*/ 0 w 18"/>
                  <a:gd name="T3" fmla="*/ 3 h 20"/>
                  <a:gd name="T4" fmla="*/ 16 w 18"/>
                  <a:gd name="T5" fmla="*/ 20 h 20"/>
                  <a:gd name="T6" fmla="*/ 18 w 18"/>
                  <a:gd name="T7" fmla="*/ 18 h 20"/>
                  <a:gd name="T8" fmla="*/ 3 w 18"/>
                  <a:gd name="T9" fmla="*/ 0 h 20"/>
                  <a:gd name="T10" fmla="*/ 3 w 18"/>
                  <a:gd name="T11" fmla="*/ 0 h 20"/>
                  <a:gd name="T12" fmla="*/ 3 w 18"/>
                  <a:gd name="T13" fmla="*/ 0 h 20"/>
                  <a:gd name="T14" fmla="*/ 3 w 18"/>
                  <a:gd name="T15" fmla="*/ 0 h 20"/>
                  <a:gd name="T16" fmla="*/ 3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3" y="0"/>
                    </a:moveTo>
                    <a:lnTo>
                      <a:pt x="0" y="3"/>
                    </a:lnTo>
                    <a:lnTo>
                      <a:pt x="16" y="20"/>
                    </a:lnTo>
                    <a:lnTo>
                      <a:pt x="18" y="18"/>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7" name="Freeform 1525"/>
              <p:cNvSpPr>
                <a:spLocks/>
              </p:cNvSpPr>
              <p:nvPr/>
            </p:nvSpPr>
            <p:spPr bwMode="auto">
              <a:xfrm>
                <a:off x="2555" y="2276"/>
                <a:ext cx="5" cy="5"/>
              </a:xfrm>
              <a:custGeom>
                <a:avLst/>
                <a:gdLst>
                  <a:gd name="T0" fmla="*/ 0 w 5"/>
                  <a:gd name="T1" fmla="*/ 0 h 5"/>
                  <a:gd name="T2" fmla="*/ 0 w 5"/>
                  <a:gd name="T3" fmla="*/ 5 h 5"/>
                  <a:gd name="T4" fmla="*/ 5 w 5"/>
                  <a:gd name="T5" fmla="*/ 5 h 5"/>
                  <a:gd name="T6" fmla="*/ 5 w 5"/>
                  <a:gd name="T7" fmla="*/ 0 h 5"/>
                  <a:gd name="T8" fmla="*/ 0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lnTo>
                      <a:pt x="0" y="5"/>
                    </a:lnTo>
                    <a:lnTo>
                      <a:pt x="5" y="5"/>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8" name="Freeform 1526"/>
              <p:cNvSpPr>
                <a:spLocks/>
              </p:cNvSpPr>
              <p:nvPr/>
            </p:nvSpPr>
            <p:spPr bwMode="auto">
              <a:xfrm>
                <a:off x="2555" y="2274"/>
                <a:ext cx="5" cy="5"/>
              </a:xfrm>
              <a:custGeom>
                <a:avLst/>
                <a:gdLst>
                  <a:gd name="T0" fmla="*/ 5 w 5"/>
                  <a:gd name="T1" fmla="*/ 2 h 5"/>
                  <a:gd name="T2" fmla="*/ 2 w 5"/>
                  <a:gd name="T3" fmla="*/ 0 h 5"/>
                  <a:gd name="T4" fmla="*/ 0 w 5"/>
                  <a:gd name="T5" fmla="*/ 2 h 5"/>
                  <a:gd name="T6" fmla="*/ 2 w 5"/>
                  <a:gd name="T7" fmla="*/ 5 h 5"/>
                  <a:gd name="T8" fmla="*/ 5 w 5"/>
                  <a:gd name="T9" fmla="*/ 2 h 5"/>
                  <a:gd name="T10" fmla="*/ 5 w 5"/>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2"/>
                    </a:moveTo>
                    <a:lnTo>
                      <a:pt x="2" y="0"/>
                    </a:lnTo>
                    <a:lnTo>
                      <a:pt x="0" y="2"/>
                    </a:lnTo>
                    <a:lnTo>
                      <a:pt x="2" y="5"/>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79" name="Freeform 1527"/>
              <p:cNvSpPr>
                <a:spLocks/>
              </p:cNvSpPr>
              <p:nvPr/>
            </p:nvSpPr>
            <p:spPr bwMode="auto">
              <a:xfrm>
                <a:off x="2557" y="2259"/>
                <a:ext cx="18" cy="17"/>
              </a:xfrm>
              <a:custGeom>
                <a:avLst/>
                <a:gdLst>
                  <a:gd name="T0" fmla="*/ 16 w 18"/>
                  <a:gd name="T1" fmla="*/ 0 h 17"/>
                  <a:gd name="T2" fmla="*/ 16 w 18"/>
                  <a:gd name="T3" fmla="*/ 0 h 17"/>
                  <a:gd name="T4" fmla="*/ 0 w 18"/>
                  <a:gd name="T5" fmla="*/ 15 h 17"/>
                  <a:gd name="T6" fmla="*/ 3 w 18"/>
                  <a:gd name="T7" fmla="*/ 17 h 17"/>
                  <a:gd name="T8" fmla="*/ 18 w 18"/>
                  <a:gd name="T9" fmla="*/ 2 h 17"/>
                  <a:gd name="T10" fmla="*/ 16 w 1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16" y="0"/>
                    </a:moveTo>
                    <a:lnTo>
                      <a:pt x="16" y="0"/>
                    </a:lnTo>
                    <a:lnTo>
                      <a:pt x="0" y="15"/>
                    </a:lnTo>
                    <a:lnTo>
                      <a:pt x="3" y="17"/>
                    </a:lnTo>
                    <a:lnTo>
                      <a:pt x="18" y="2"/>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0" name="Freeform 1528"/>
              <p:cNvSpPr>
                <a:spLocks/>
              </p:cNvSpPr>
              <p:nvPr/>
            </p:nvSpPr>
            <p:spPr bwMode="auto">
              <a:xfrm>
                <a:off x="2573" y="2259"/>
                <a:ext cx="4" cy="2"/>
              </a:xfrm>
              <a:custGeom>
                <a:avLst/>
                <a:gdLst>
                  <a:gd name="T0" fmla="*/ 4 w 4"/>
                  <a:gd name="T1" fmla="*/ 0 h 2"/>
                  <a:gd name="T2" fmla="*/ 4 w 4"/>
                  <a:gd name="T3" fmla="*/ 0 h 2"/>
                  <a:gd name="T4" fmla="*/ 0 w 4"/>
                  <a:gd name="T5" fmla="*/ 0 h 2"/>
                  <a:gd name="T6" fmla="*/ 0 w 4"/>
                  <a:gd name="T7" fmla="*/ 2 h 2"/>
                  <a:gd name="T8" fmla="*/ 4 w 4"/>
                  <a:gd name="T9" fmla="*/ 2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lnTo>
                      <a:pt x="4" y="0"/>
                    </a:lnTo>
                    <a:lnTo>
                      <a:pt x="0" y="0"/>
                    </a:lnTo>
                    <a:lnTo>
                      <a:pt x="0" y="2"/>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1" name="Freeform 1529"/>
              <p:cNvSpPr>
                <a:spLocks/>
              </p:cNvSpPr>
              <p:nvPr/>
            </p:nvSpPr>
            <p:spPr bwMode="auto">
              <a:xfrm>
                <a:off x="2575" y="2259"/>
                <a:ext cx="22" cy="17"/>
              </a:xfrm>
              <a:custGeom>
                <a:avLst/>
                <a:gdLst>
                  <a:gd name="T0" fmla="*/ 22 w 22"/>
                  <a:gd name="T1" fmla="*/ 15 h 17"/>
                  <a:gd name="T2" fmla="*/ 22 w 22"/>
                  <a:gd name="T3" fmla="*/ 13 h 17"/>
                  <a:gd name="T4" fmla="*/ 2 w 22"/>
                  <a:gd name="T5" fmla="*/ 0 h 17"/>
                  <a:gd name="T6" fmla="*/ 0 w 22"/>
                  <a:gd name="T7" fmla="*/ 2 h 17"/>
                  <a:gd name="T8" fmla="*/ 20 w 22"/>
                  <a:gd name="T9" fmla="*/ 17 h 17"/>
                  <a:gd name="T10" fmla="*/ 22 w 22"/>
                  <a:gd name="T11" fmla="*/ 15 h 17"/>
                  <a:gd name="T12" fmla="*/ 22 w 22"/>
                  <a:gd name="T13" fmla="*/ 15 h 17"/>
                  <a:gd name="T14" fmla="*/ 22 w 22"/>
                  <a:gd name="T15" fmla="*/ 15 h 17"/>
                  <a:gd name="T16" fmla="*/ 22 w 22"/>
                  <a:gd name="T17" fmla="*/ 13 h 17"/>
                  <a:gd name="T18" fmla="*/ 22 w 22"/>
                  <a:gd name="T19" fmla="*/ 15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7">
                    <a:moveTo>
                      <a:pt x="22" y="15"/>
                    </a:moveTo>
                    <a:lnTo>
                      <a:pt x="22" y="13"/>
                    </a:lnTo>
                    <a:lnTo>
                      <a:pt x="2" y="0"/>
                    </a:lnTo>
                    <a:lnTo>
                      <a:pt x="0" y="2"/>
                    </a:lnTo>
                    <a:lnTo>
                      <a:pt x="20" y="17"/>
                    </a:lnTo>
                    <a:lnTo>
                      <a:pt x="22" y="15"/>
                    </a:lnTo>
                    <a:lnTo>
                      <a:pt x="22" y="13"/>
                    </a:lnTo>
                    <a:lnTo>
                      <a:pt x="22"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2" name="Freeform 1530"/>
              <p:cNvSpPr>
                <a:spLocks/>
              </p:cNvSpPr>
              <p:nvPr/>
            </p:nvSpPr>
            <p:spPr bwMode="auto">
              <a:xfrm>
                <a:off x="2593" y="2274"/>
                <a:ext cx="4" cy="5"/>
              </a:xfrm>
              <a:custGeom>
                <a:avLst/>
                <a:gdLst>
                  <a:gd name="T0" fmla="*/ 4 w 4"/>
                  <a:gd name="T1" fmla="*/ 5 h 5"/>
                  <a:gd name="T2" fmla="*/ 4 w 4"/>
                  <a:gd name="T3" fmla="*/ 5 h 5"/>
                  <a:gd name="T4" fmla="*/ 4 w 4"/>
                  <a:gd name="T5" fmla="*/ 0 h 5"/>
                  <a:gd name="T6" fmla="*/ 0 w 4"/>
                  <a:gd name="T7" fmla="*/ 0 h 5"/>
                  <a:gd name="T8" fmla="*/ 0 w 4"/>
                  <a:gd name="T9" fmla="*/ 5 h 5"/>
                  <a:gd name="T10" fmla="*/ 4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5"/>
                    </a:moveTo>
                    <a:lnTo>
                      <a:pt x="4" y="5"/>
                    </a:lnTo>
                    <a:lnTo>
                      <a:pt x="4" y="0"/>
                    </a:lnTo>
                    <a:lnTo>
                      <a:pt x="0" y="0"/>
                    </a:lnTo>
                    <a:lnTo>
                      <a:pt x="0" y="5"/>
                    </a:lnTo>
                    <a:lnTo>
                      <a:pt x="4"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3" name="Freeform 1531"/>
              <p:cNvSpPr>
                <a:spLocks/>
              </p:cNvSpPr>
              <p:nvPr/>
            </p:nvSpPr>
            <p:spPr bwMode="auto">
              <a:xfrm>
                <a:off x="2595" y="2276"/>
                <a:ext cx="1" cy="3"/>
              </a:xfrm>
              <a:custGeom>
                <a:avLst/>
                <a:gdLst>
                  <a:gd name="T0" fmla="*/ 0 w 1"/>
                  <a:gd name="T1" fmla="*/ 0 h 3"/>
                  <a:gd name="T2" fmla="*/ 0 w 1"/>
                  <a:gd name="T3" fmla="*/ 3 h 3"/>
                  <a:gd name="T4" fmla="*/ 0 w 1"/>
                  <a:gd name="T5" fmla="*/ 3 h 3"/>
                  <a:gd name="T6" fmla="*/ 0 w 1"/>
                  <a:gd name="T7" fmla="*/ 3 h 3"/>
                  <a:gd name="T8" fmla="*/ 0 w 1"/>
                  <a:gd name="T9" fmla="*/ 3 h 3"/>
                  <a:gd name="T10" fmla="*/ 0 w 1"/>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3">
                    <a:moveTo>
                      <a:pt x="0" y="0"/>
                    </a:moveTo>
                    <a:lnTo>
                      <a:pt x="0"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4" name="Freeform 1532"/>
              <p:cNvSpPr>
                <a:spLocks/>
              </p:cNvSpPr>
              <p:nvPr/>
            </p:nvSpPr>
            <p:spPr bwMode="auto">
              <a:xfrm>
                <a:off x="2575" y="2276"/>
                <a:ext cx="22" cy="22"/>
              </a:xfrm>
              <a:custGeom>
                <a:avLst/>
                <a:gdLst>
                  <a:gd name="T0" fmla="*/ 2 w 22"/>
                  <a:gd name="T1" fmla="*/ 22 h 22"/>
                  <a:gd name="T2" fmla="*/ 5 w 22"/>
                  <a:gd name="T3" fmla="*/ 20 h 22"/>
                  <a:gd name="T4" fmla="*/ 22 w 22"/>
                  <a:gd name="T5" fmla="*/ 3 h 22"/>
                  <a:gd name="T6" fmla="*/ 20 w 22"/>
                  <a:gd name="T7" fmla="*/ 0 h 22"/>
                  <a:gd name="T8" fmla="*/ 0 w 22"/>
                  <a:gd name="T9" fmla="*/ 18 h 22"/>
                  <a:gd name="T10" fmla="*/ 2 w 22"/>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 y="22"/>
                    </a:moveTo>
                    <a:lnTo>
                      <a:pt x="5" y="20"/>
                    </a:lnTo>
                    <a:lnTo>
                      <a:pt x="22" y="3"/>
                    </a:lnTo>
                    <a:lnTo>
                      <a:pt x="20" y="0"/>
                    </a:lnTo>
                    <a:lnTo>
                      <a:pt x="0" y="18"/>
                    </a:lnTo>
                    <a:lnTo>
                      <a:pt x="2"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5" name="Freeform 1533"/>
              <p:cNvSpPr>
                <a:spLocks/>
              </p:cNvSpPr>
              <p:nvPr/>
            </p:nvSpPr>
            <p:spPr bwMode="auto">
              <a:xfrm>
                <a:off x="2591" y="2274"/>
                <a:ext cx="2" cy="5"/>
              </a:xfrm>
              <a:custGeom>
                <a:avLst/>
                <a:gdLst>
                  <a:gd name="T0" fmla="*/ 0 w 2"/>
                  <a:gd name="T1" fmla="*/ 5 h 5"/>
                  <a:gd name="T2" fmla="*/ 2 w 2"/>
                  <a:gd name="T3" fmla="*/ 5 h 5"/>
                  <a:gd name="T4" fmla="*/ 2 w 2"/>
                  <a:gd name="T5" fmla="*/ 0 h 5"/>
                  <a:gd name="T6" fmla="*/ 0 w 2"/>
                  <a:gd name="T7" fmla="*/ 0 h 5"/>
                  <a:gd name="T8" fmla="*/ 0 w 2"/>
                  <a:gd name="T9" fmla="*/ 5 h 5"/>
                  <a:gd name="T10" fmla="*/ 0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5"/>
                    </a:moveTo>
                    <a:lnTo>
                      <a:pt x="2" y="5"/>
                    </a:lnTo>
                    <a:lnTo>
                      <a:pt x="2" y="0"/>
                    </a:lnTo>
                    <a:lnTo>
                      <a:pt x="0"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6" name="Freeform 1534"/>
              <p:cNvSpPr>
                <a:spLocks/>
              </p:cNvSpPr>
              <p:nvPr/>
            </p:nvSpPr>
            <p:spPr bwMode="auto">
              <a:xfrm>
                <a:off x="2573" y="2259"/>
                <a:ext cx="20" cy="20"/>
              </a:xfrm>
              <a:custGeom>
                <a:avLst/>
                <a:gdLst>
                  <a:gd name="T0" fmla="*/ 0 w 20"/>
                  <a:gd name="T1" fmla="*/ 0 h 20"/>
                  <a:gd name="T2" fmla="*/ 0 w 20"/>
                  <a:gd name="T3" fmla="*/ 2 h 20"/>
                  <a:gd name="T4" fmla="*/ 18 w 20"/>
                  <a:gd name="T5" fmla="*/ 20 h 20"/>
                  <a:gd name="T6" fmla="*/ 20 w 20"/>
                  <a:gd name="T7" fmla="*/ 17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7"/>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7" name="Freeform 1535"/>
              <p:cNvSpPr>
                <a:spLocks/>
              </p:cNvSpPr>
              <p:nvPr/>
            </p:nvSpPr>
            <p:spPr bwMode="auto">
              <a:xfrm>
                <a:off x="2573" y="2259"/>
                <a:ext cx="7" cy="2"/>
              </a:xfrm>
              <a:custGeom>
                <a:avLst/>
                <a:gdLst>
                  <a:gd name="T0" fmla="*/ 7 w 7"/>
                  <a:gd name="T1" fmla="*/ 2 h 2"/>
                  <a:gd name="T2" fmla="*/ 4 w 7"/>
                  <a:gd name="T3" fmla="*/ 0 h 2"/>
                  <a:gd name="T4" fmla="*/ 0 w 7"/>
                  <a:gd name="T5" fmla="*/ 0 h 2"/>
                  <a:gd name="T6" fmla="*/ 0 w 7"/>
                  <a:gd name="T7" fmla="*/ 2 h 2"/>
                  <a:gd name="T8" fmla="*/ 4 w 7"/>
                  <a:gd name="T9" fmla="*/ 2 h 2"/>
                  <a:gd name="T10" fmla="*/ 7 w 7"/>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2"/>
                    </a:moveTo>
                    <a:lnTo>
                      <a:pt x="4" y="0"/>
                    </a:lnTo>
                    <a:lnTo>
                      <a:pt x="0" y="0"/>
                    </a:lnTo>
                    <a:lnTo>
                      <a:pt x="0" y="2"/>
                    </a:lnTo>
                    <a:lnTo>
                      <a:pt x="4" y="2"/>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8" name="Freeform 1536"/>
              <p:cNvSpPr>
                <a:spLocks/>
              </p:cNvSpPr>
              <p:nvPr/>
            </p:nvSpPr>
            <p:spPr bwMode="auto">
              <a:xfrm>
                <a:off x="2557" y="2259"/>
                <a:ext cx="23" cy="20"/>
              </a:xfrm>
              <a:custGeom>
                <a:avLst/>
                <a:gdLst>
                  <a:gd name="T0" fmla="*/ 0 w 23"/>
                  <a:gd name="T1" fmla="*/ 20 h 20"/>
                  <a:gd name="T2" fmla="*/ 3 w 23"/>
                  <a:gd name="T3" fmla="*/ 20 h 20"/>
                  <a:gd name="T4" fmla="*/ 23 w 23"/>
                  <a:gd name="T5" fmla="*/ 2 h 20"/>
                  <a:gd name="T6" fmla="*/ 18 w 23"/>
                  <a:gd name="T7" fmla="*/ 0 h 20"/>
                  <a:gd name="T8" fmla="*/ 0 w 23"/>
                  <a:gd name="T9" fmla="*/ 17 h 20"/>
                  <a:gd name="T10" fmla="*/ 0 w 23"/>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0" y="20"/>
                    </a:moveTo>
                    <a:lnTo>
                      <a:pt x="3" y="20"/>
                    </a:lnTo>
                    <a:lnTo>
                      <a:pt x="23" y="2"/>
                    </a:lnTo>
                    <a:lnTo>
                      <a:pt x="18" y="0"/>
                    </a:lnTo>
                    <a:lnTo>
                      <a:pt x="0" y="17"/>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9" name="Freeform 1537"/>
              <p:cNvSpPr>
                <a:spLocks/>
              </p:cNvSpPr>
              <p:nvPr/>
            </p:nvSpPr>
            <p:spPr bwMode="auto">
              <a:xfrm>
                <a:off x="2557" y="2274"/>
                <a:ext cx="5" cy="5"/>
              </a:xfrm>
              <a:custGeom>
                <a:avLst/>
                <a:gdLst>
                  <a:gd name="T0" fmla="*/ 3 w 5"/>
                  <a:gd name="T1" fmla="*/ 0 h 5"/>
                  <a:gd name="T2" fmla="*/ 0 w 5"/>
                  <a:gd name="T3" fmla="*/ 0 h 5"/>
                  <a:gd name="T4" fmla="*/ 0 w 5"/>
                  <a:gd name="T5" fmla="*/ 5 h 5"/>
                  <a:gd name="T6" fmla="*/ 5 w 5"/>
                  <a:gd name="T7" fmla="*/ 5 h 5"/>
                  <a:gd name="T8" fmla="*/ 5 w 5"/>
                  <a:gd name="T9" fmla="*/ 0 h 5"/>
                  <a:gd name="T10" fmla="*/ 3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3" y="0"/>
                    </a:moveTo>
                    <a:lnTo>
                      <a:pt x="0" y="0"/>
                    </a:lnTo>
                    <a:lnTo>
                      <a:pt x="0" y="5"/>
                    </a:lnTo>
                    <a:lnTo>
                      <a:pt x="5" y="5"/>
                    </a:lnTo>
                    <a:lnTo>
                      <a:pt x="5"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0" name="Freeform 1538"/>
              <p:cNvSpPr>
                <a:spLocks/>
              </p:cNvSpPr>
              <p:nvPr/>
            </p:nvSpPr>
            <p:spPr bwMode="auto">
              <a:xfrm>
                <a:off x="2557" y="2274"/>
                <a:ext cx="23" cy="20"/>
              </a:xfrm>
              <a:custGeom>
                <a:avLst/>
                <a:gdLst>
                  <a:gd name="T0" fmla="*/ 20 w 23"/>
                  <a:gd name="T1" fmla="*/ 20 h 20"/>
                  <a:gd name="T2" fmla="*/ 23 w 23"/>
                  <a:gd name="T3" fmla="*/ 18 h 20"/>
                  <a:gd name="T4" fmla="*/ 3 w 23"/>
                  <a:gd name="T5" fmla="*/ 0 h 20"/>
                  <a:gd name="T6" fmla="*/ 0 w 23"/>
                  <a:gd name="T7" fmla="*/ 2 h 20"/>
                  <a:gd name="T8" fmla="*/ 18 w 23"/>
                  <a:gd name="T9" fmla="*/ 20 h 20"/>
                  <a:gd name="T10" fmla="*/ 20 w 23"/>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20" y="20"/>
                    </a:moveTo>
                    <a:lnTo>
                      <a:pt x="23" y="18"/>
                    </a:lnTo>
                    <a:lnTo>
                      <a:pt x="3" y="0"/>
                    </a:lnTo>
                    <a:lnTo>
                      <a:pt x="0" y="2"/>
                    </a:lnTo>
                    <a:lnTo>
                      <a:pt x="18" y="20"/>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1" name="Freeform 1539"/>
              <p:cNvSpPr>
                <a:spLocks/>
              </p:cNvSpPr>
              <p:nvPr/>
            </p:nvSpPr>
            <p:spPr bwMode="auto">
              <a:xfrm>
                <a:off x="2573" y="2290"/>
                <a:ext cx="4" cy="4"/>
              </a:xfrm>
              <a:custGeom>
                <a:avLst/>
                <a:gdLst>
                  <a:gd name="T0" fmla="*/ 0 w 4"/>
                  <a:gd name="T1" fmla="*/ 2 h 4"/>
                  <a:gd name="T2" fmla="*/ 0 w 4"/>
                  <a:gd name="T3" fmla="*/ 4 h 4"/>
                  <a:gd name="T4" fmla="*/ 4 w 4"/>
                  <a:gd name="T5" fmla="*/ 4 h 4"/>
                  <a:gd name="T6" fmla="*/ 4 w 4"/>
                  <a:gd name="T7" fmla="*/ 0 h 4"/>
                  <a:gd name="T8" fmla="*/ 0 w 4"/>
                  <a:gd name="T9" fmla="*/ 0 h 4"/>
                  <a:gd name="T10" fmla="*/ 0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2"/>
                    </a:moveTo>
                    <a:lnTo>
                      <a:pt x="0" y="4"/>
                    </a:lnTo>
                    <a:lnTo>
                      <a:pt x="4" y="4"/>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2" name="Freeform 1540"/>
              <p:cNvSpPr>
                <a:spLocks/>
              </p:cNvSpPr>
              <p:nvPr/>
            </p:nvSpPr>
            <p:spPr bwMode="auto">
              <a:xfrm>
                <a:off x="2573" y="2274"/>
                <a:ext cx="20" cy="20"/>
              </a:xfrm>
              <a:custGeom>
                <a:avLst/>
                <a:gdLst>
                  <a:gd name="T0" fmla="*/ 20 w 20"/>
                  <a:gd name="T1" fmla="*/ 0 h 20"/>
                  <a:gd name="T2" fmla="*/ 18 w 20"/>
                  <a:gd name="T3" fmla="*/ 0 h 20"/>
                  <a:gd name="T4" fmla="*/ 0 w 20"/>
                  <a:gd name="T5" fmla="*/ 18 h 20"/>
                  <a:gd name="T6" fmla="*/ 2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8" y="0"/>
                    </a:lnTo>
                    <a:lnTo>
                      <a:pt x="0" y="18"/>
                    </a:lnTo>
                    <a:lnTo>
                      <a:pt x="2"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3" name="Freeform 1541"/>
              <p:cNvSpPr>
                <a:spLocks/>
              </p:cNvSpPr>
              <p:nvPr/>
            </p:nvSpPr>
            <p:spPr bwMode="auto">
              <a:xfrm>
                <a:off x="2589" y="2252"/>
                <a:ext cx="35" cy="38"/>
              </a:xfrm>
              <a:custGeom>
                <a:avLst/>
                <a:gdLst>
                  <a:gd name="T0" fmla="*/ 17 w 35"/>
                  <a:gd name="T1" fmla="*/ 38 h 38"/>
                  <a:gd name="T2" fmla="*/ 0 w 35"/>
                  <a:gd name="T3" fmla="*/ 18 h 38"/>
                  <a:gd name="T4" fmla="*/ 17 w 35"/>
                  <a:gd name="T5" fmla="*/ 0 h 38"/>
                  <a:gd name="T6" fmla="*/ 35 w 35"/>
                  <a:gd name="T7" fmla="*/ 18 h 38"/>
                  <a:gd name="T8" fmla="*/ 17 w 35"/>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8">
                    <a:moveTo>
                      <a:pt x="17" y="38"/>
                    </a:moveTo>
                    <a:lnTo>
                      <a:pt x="0" y="18"/>
                    </a:lnTo>
                    <a:lnTo>
                      <a:pt x="17" y="0"/>
                    </a:lnTo>
                    <a:lnTo>
                      <a:pt x="35" y="18"/>
                    </a:lnTo>
                    <a:lnTo>
                      <a:pt x="17" y="38"/>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4" name="Freeform 1542"/>
              <p:cNvSpPr>
                <a:spLocks noEditPoints="1"/>
              </p:cNvSpPr>
              <p:nvPr/>
            </p:nvSpPr>
            <p:spPr bwMode="auto">
              <a:xfrm>
                <a:off x="2589" y="2252"/>
                <a:ext cx="35" cy="38"/>
              </a:xfrm>
              <a:custGeom>
                <a:avLst/>
                <a:gdLst>
                  <a:gd name="T0" fmla="*/ 22 w 35"/>
                  <a:gd name="T1" fmla="*/ 38 h 38"/>
                  <a:gd name="T2" fmla="*/ 17 w 35"/>
                  <a:gd name="T3" fmla="*/ 38 h 38"/>
                  <a:gd name="T4" fmla="*/ 0 w 35"/>
                  <a:gd name="T5" fmla="*/ 18 h 38"/>
                  <a:gd name="T6" fmla="*/ 17 w 35"/>
                  <a:gd name="T7" fmla="*/ 0 h 38"/>
                  <a:gd name="T8" fmla="*/ 22 w 35"/>
                  <a:gd name="T9" fmla="*/ 0 h 38"/>
                  <a:gd name="T10" fmla="*/ 35 w 35"/>
                  <a:gd name="T11" fmla="*/ 18 h 38"/>
                  <a:gd name="T12" fmla="*/ 22 w 35"/>
                  <a:gd name="T13" fmla="*/ 38 h 38"/>
                  <a:gd name="T14" fmla="*/ 31 w 35"/>
                  <a:gd name="T15" fmla="*/ 18 h 38"/>
                  <a:gd name="T16" fmla="*/ 17 w 35"/>
                  <a:gd name="T17" fmla="*/ 4 h 38"/>
                  <a:gd name="T18" fmla="*/ 22 w 35"/>
                  <a:gd name="T19" fmla="*/ 4 h 38"/>
                  <a:gd name="T20" fmla="*/ 2 w 35"/>
                  <a:gd name="T21" fmla="*/ 18 h 38"/>
                  <a:gd name="T22" fmla="*/ 22 w 35"/>
                  <a:gd name="T23" fmla="*/ 33 h 38"/>
                  <a:gd name="T24" fmla="*/ 17 w 35"/>
                  <a:gd name="T25" fmla="*/ 33 h 38"/>
                  <a:gd name="T26" fmla="*/ 31 w 35"/>
                  <a:gd name="T27" fmla="*/ 18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8">
                    <a:moveTo>
                      <a:pt x="22" y="38"/>
                    </a:moveTo>
                    <a:lnTo>
                      <a:pt x="17" y="38"/>
                    </a:lnTo>
                    <a:lnTo>
                      <a:pt x="0" y="18"/>
                    </a:lnTo>
                    <a:lnTo>
                      <a:pt x="17" y="0"/>
                    </a:lnTo>
                    <a:lnTo>
                      <a:pt x="22" y="0"/>
                    </a:lnTo>
                    <a:lnTo>
                      <a:pt x="35" y="18"/>
                    </a:lnTo>
                    <a:lnTo>
                      <a:pt x="22" y="38"/>
                    </a:lnTo>
                    <a:close/>
                    <a:moveTo>
                      <a:pt x="31" y="18"/>
                    </a:moveTo>
                    <a:lnTo>
                      <a:pt x="17" y="4"/>
                    </a:lnTo>
                    <a:lnTo>
                      <a:pt x="22" y="4"/>
                    </a:lnTo>
                    <a:lnTo>
                      <a:pt x="2" y="18"/>
                    </a:lnTo>
                    <a:lnTo>
                      <a:pt x="22" y="33"/>
                    </a:lnTo>
                    <a:lnTo>
                      <a:pt x="17" y="33"/>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5" name="Freeform 1543"/>
              <p:cNvSpPr>
                <a:spLocks/>
              </p:cNvSpPr>
              <p:nvPr/>
            </p:nvSpPr>
            <p:spPr bwMode="auto">
              <a:xfrm>
                <a:off x="2604" y="2287"/>
                <a:ext cx="7" cy="3"/>
              </a:xfrm>
              <a:custGeom>
                <a:avLst/>
                <a:gdLst>
                  <a:gd name="T0" fmla="*/ 0 w 7"/>
                  <a:gd name="T1" fmla="*/ 3 h 3"/>
                  <a:gd name="T2" fmla="*/ 2 w 7"/>
                  <a:gd name="T3" fmla="*/ 3 h 3"/>
                  <a:gd name="T4" fmla="*/ 7 w 7"/>
                  <a:gd name="T5" fmla="*/ 3 h 3"/>
                  <a:gd name="T6" fmla="*/ 7 w 7"/>
                  <a:gd name="T7" fmla="*/ 0 h 3"/>
                  <a:gd name="T8" fmla="*/ 2 w 7"/>
                  <a:gd name="T9" fmla="*/ 0 h 3"/>
                  <a:gd name="T10" fmla="*/ 0 w 7"/>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3">
                    <a:moveTo>
                      <a:pt x="0" y="3"/>
                    </a:moveTo>
                    <a:lnTo>
                      <a:pt x="2" y="3"/>
                    </a:lnTo>
                    <a:lnTo>
                      <a:pt x="7" y="3"/>
                    </a:lnTo>
                    <a:lnTo>
                      <a:pt x="7" y="0"/>
                    </a:lnTo>
                    <a:lnTo>
                      <a:pt x="2"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6" name="Freeform 1544"/>
              <p:cNvSpPr>
                <a:spLocks/>
              </p:cNvSpPr>
              <p:nvPr/>
            </p:nvSpPr>
            <p:spPr bwMode="auto">
              <a:xfrm>
                <a:off x="2586" y="2270"/>
                <a:ext cx="22" cy="20"/>
              </a:xfrm>
              <a:custGeom>
                <a:avLst/>
                <a:gdLst>
                  <a:gd name="T0" fmla="*/ 0 w 22"/>
                  <a:gd name="T1" fmla="*/ 0 h 20"/>
                  <a:gd name="T2" fmla="*/ 0 w 22"/>
                  <a:gd name="T3" fmla="*/ 2 h 20"/>
                  <a:gd name="T4" fmla="*/ 18 w 22"/>
                  <a:gd name="T5" fmla="*/ 20 h 20"/>
                  <a:gd name="T6" fmla="*/ 22 w 22"/>
                  <a:gd name="T7" fmla="*/ 17 h 20"/>
                  <a:gd name="T8" fmla="*/ 3 w 22"/>
                  <a:gd name="T9" fmla="*/ 0 h 20"/>
                  <a:gd name="T10" fmla="*/ 0 w 22"/>
                  <a:gd name="T11" fmla="*/ 0 h 20"/>
                  <a:gd name="T12" fmla="*/ 0 w 22"/>
                  <a:gd name="T13" fmla="*/ 0 h 20"/>
                  <a:gd name="T14" fmla="*/ 0 w 22"/>
                  <a:gd name="T15" fmla="*/ 0 h 20"/>
                  <a:gd name="T16" fmla="*/ 0 w 22"/>
                  <a:gd name="T17" fmla="*/ 2 h 20"/>
                  <a:gd name="T18" fmla="*/ 0 w 22"/>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0" y="0"/>
                    </a:moveTo>
                    <a:lnTo>
                      <a:pt x="0" y="2"/>
                    </a:lnTo>
                    <a:lnTo>
                      <a:pt x="18" y="20"/>
                    </a:lnTo>
                    <a:lnTo>
                      <a:pt x="22" y="17"/>
                    </a:lnTo>
                    <a:lnTo>
                      <a:pt x="3"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7" name="Freeform 1545"/>
              <p:cNvSpPr>
                <a:spLocks/>
              </p:cNvSpPr>
              <p:nvPr/>
            </p:nvSpPr>
            <p:spPr bwMode="auto">
              <a:xfrm>
                <a:off x="2586" y="2270"/>
                <a:ext cx="3" cy="2"/>
              </a:xfrm>
              <a:custGeom>
                <a:avLst/>
                <a:gdLst>
                  <a:gd name="T0" fmla="*/ 3 w 3"/>
                  <a:gd name="T1" fmla="*/ 2 h 2"/>
                  <a:gd name="T2" fmla="*/ 3 w 3"/>
                  <a:gd name="T3" fmla="*/ 0 h 2"/>
                  <a:gd name="T4" fmla="*/ 3 w 3"/>
                  <a:gd name="T5" fmla="*/ 0 h 2"/>
                  <a:gd name="T6" fmla="*/ 3 w 3"/>
                  <a:gd name="T7" fmla="*/ 0 h 2"/>
                  <a:gd name="T8" fmla="*/ 3 w 3"/>
                  <a:gd name="T9" fmla="*/ 0 h 2"/>
                  <a:gd name="T10" fmla="*/ 3 w 3"/>
                  <a:gd name="T11" fmla="*/ 2 h 2"/>
                  <a:gd name="T12" fmla="*/ 0 w 3"/>
                  <a:gd name="T13" fmla="*/ 0 h 2"/>
                  <a:gd name="T14" fmla="*/ 0 w 3"/>
                  <a:gd name="T15" fmla="*/ 0 h 2"/>
                  <a:gd name="T16" fmla="*/ 0 w 3"/>
                  <a:gd name="T17" fmla="*/ 2 h 2"/>
                  <a:gd name="T18" fmla="*/ 3 w 3"/>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
                    <a:moveTo>
                      <a:pt x="3" y="2"/>
                    </a:moveTo>
                    <a:lnTo>
                      <a:pt x="3" y="0"/>
                    </a:lnTo>
                    <a:lnTo>
                      <a:pt x="3" y="2"/>
                    </a:lnTo>
                    <a:lnTo>
                      <a:pt x="0" y="0"/>
                    </a:lnTo>
                    <a:lnTo>
                      <a:pt x="0" y="2"/>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8" name="Freeform 1546"/>
              <p:cNvSpPr>
                <a:spLocks/>
              </p:cNvSpPr>
              <p:nvPr/>
            </p:nvSpPr>
            <p:spPr bwMode="auto">
              <a:xfrm>
                <a:off x="2586" y="2270"/>
                <a:ext cx="3" cy="2"/>
              </a:xfrm>
              <a:custGeom>
                <a:avLst/>
                <a:gdLst>
                  <a:gd name="T0" fmla="*/ 3 w 3"/>
                  <a:gd name="T1" fmla="*/ 2 h 2"/>
                  <a:gd name="T2" fmla="*/ 3 w 3"/>
                  <a:gd name="T3" fmla="*/ 0 h 2"/>
                  <a:gd name="T4" fmla="*/ 3 w 3"/>
                  <a:gd name="T5" fmla="*/ 0 h 2"/>
                  <a:gd name="T6" fmla="*/ 3 w 3"/>
                  <a:gd name="T7" fmla="*/ 0 h 2"/>
                  <a:gd name="T8" fmla="*/ 3 w 3"/>
                  <a:gd name="T9" fmla="*/ 0 h 2"/>
                  <a:gd name="T10" fmla="*/ 3 w 3"/>
                  <a:gd name="T11" fmla="*/ 2 h 2"/>
                  <a:gd name="T12" fmla="*/ 0 w 3"/>
                  <a:gd name="T13" fmla="*/ 0 h 2"/>
                  <a:gd name="T14" fmla="*/ 0 w 3"/>
                  <a:gd name="T15" fmla="*/ 0 h 2"/>
                  <a:gd name="T16" fmla="*/ 0 w 3"/>
                  <a:gd name="T17" fmla="*/ 2 h 2"/>
                  <a:gd name="T18" fmla="*/ 3 w 3"/>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
                    <a:moveTo>
                      <a:pt x="3" y="2"/>
                    </a:moveTo>
                    <a:lnTo>
                      <a:pt x="3" y="0"/>
                    </a:lnTo>
                    <a:lnTo>
                      <a:pt x="3" y="2"/>
                    </a:lnTo>
                    <a:lnTo>
                      <a:pt x="0" y="0"/>
                    </a:lnTo>
                    <a:lnTo>
                      <a:pt x="0" y="2"/>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99" name="Freeform 1547"/>
              <p:cNvSpPr>
                <a:spLocks/>
              </p:cNvSpPr>
              <p:nvPr/>
            </p:nvSpPr>
            <p:spPr bwMode="auto">
              <a:xfrm>
                <a:off x="2586" y="2252"/>
                <a:ext cx="22" cy="20"/>
              </a:xfrm>
              <a:custGeom>
                <a:avLst/>
                <a:gdLst>
                  <a:gd name="T0" fmla="*/ 20 w 22"/>
                  <a:gd name="T1" fmla="*/ 0 h 20"/>
                  <a:gd name="T2" fmla="*/ 18 w 22"/>
                  <a:gd name="T3" fmla="*/ 0 h 20"/>
                  <a:gd name="T4" fmla="*/ 0 w 22"/>
                  <a:gd name="T5" fmla="*/ 18 h 20"/>
                  <a:gd name="T6" fmla="*/ 3 w 22"/>
                  <a:gd name="T7" fmla="*/ 20 h 20"/>
                  <a:gd name="T8" fmla="*/ 22 w 22"/>
                  <a:gd name="T9" fmla="*/ 2 h 20"/>
                  <a:gd name="T10" fmla="*/ 20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0" y="0"/>
                    </a:moveTo>
                    <a:lnTo>
                      <a:pt x="18" y="0"/>
                    </a:lnTo>
                    <a:lnTo>
                      <a:pt x="0" y="18"/>
                    </a:lnTo>
                    <a:lnTo>
                      <a:pt x="3" y="20"/>
                    </a:lnTo>
                    <a:lnTo>
                      <a:pt x="22"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0" name="Freeform 1548"/>
              <p:cNvSpPr>
                <a:spLocks/>
              </p:cNvSpPr>
              <p:nvPr/>
            </p:nvSpPr>
            <p:spPr bwMode="auto">
              <a:xfrm>
                <a:off x="2606" y="2252"/>
                <a:ext cx="5" cy="2"/>
              </a:xfrm>
              <a:custGeom>
                <a:avLst/>
                <a:gdLst>
                  <a:gd name="T0" fmla="*/ 5 w 5"/>
                  <a:gd name="T1" fmla="*/ 0 h 2"/>
                  <a:gd name="T2" fmla="*/ 5 w 5"/>
                  <a:gd name="T3" fmla="*/ 0 h 2"/>
                  <a:gd name="T4" fmla="*/ 0 w 5"/>
                  <a:gd name="T5" fmla="*/ 0 h 2"/>
                  <a:gd name="T6" fmla="*/ 0 w 5"/>
                  <a:gd name="T7" fmla="*/ 2 h 2"/>
                  <a:gd name="T8" fmla="*/ 5 w 5"/>
                  <a:gd name="T9" fmla="*/ 2 h 2"/>
                  <a:gd name="T10" fmla="*/ 5 w 5"/>
                  <a:gd name="T11" fmla="*/ 0 h 2"/>
                  <a:gd name="T12" fmla="*/ 5 w 5"/>
                  <a:gd name="T13" fmla="*/ 0 h 2"/>
                  <a:gd name="T14" fmla="*/ 5 w 5"/>
                  <a:gd name="T15" fmla="*/ 0 h 2"/>
                  <a:gd name="T16" fmla="*/ 5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5" y="0"/>
                    </a:moveTo>
                    <a:lnTo>
                      <a:pt x="5" y="0"/>
                    </a:lnTo>
                    <a:lnTo>
                      <a:pt x="0" y="0"/>
                    </a:lnTo>
                    <a:lnTo>
                      <a:pt x="0" y="2"/>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1" name="Freeform 1549"/>
              <p:cNvSpPr>
                <a:spLocks/>
              </p:cNvSpPr>
              <p:nvPr/>
            </p:nvSpPr>
            <p:spPr bwMode="auto">
              <a:xfrm>
                <a:off x="2608" y="2252"/>
                <a:ext cx="18" cy="20"/>
              </a:xfrm>
              <a:custGeom>
                <a:avLst/>
                <a:gdLst>
                  <a:gd name="T0" fmla="*/ 18 w 18"/>
                  <a:gd name="T1" fmla="*/ 20 h 20"/>
                  <a:gd name="T2" fmla="*/ 18 w 18"/>
                  <a:gd name="T3" fmla="*/ 18 h 20"/>
                  <a:gd name="T4" fmla="*/ 3 w 18"/>
                  <a:gd name="T5" fmla="*/ 0 h 20"/>
                  <a:gd name="T6" fmla="*/ 0 w 18"/>
                  <a:gd name="T7" fmla="*/ 2 h 20"/>
                  <a:gd name="T8" fmla="*/ 14 w 18"/>
                  <a:gd name="T9" fmla="*/ 20 h 20"/>
                  <a:gd name="T10" fmla="*/ 18 w 18"/>
                  <a:gd name="T11" fmla="*/ 20 h 20"/>
                  <a:gd name="T12" fmla="*/ 18 w 18"/>
                  <a:gd name="T13" fmla="*/ 20 h 20"/>
                  <a:gd name="T14" fmla="*/ 18 w 18"/>
                  <a:gd name="T15" fmla="*/ 18 h 20"/>
                  <a:gd name="T16" fmla="*/ 18 w 18"/>
                  <a:gd name="T17" fmla="*/ 18 h 20"/>
                  <a:gd name="T18" fmla="*/ 18 w 18"/>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0">
                    <a:moveTo>
                      <a:pt x="18" y="20"/>
                    </a:moveTo>
                    <a:lnTo>
                      <a:pt x="18" y="18"/>
                    </a:lnTo>
                    <a:lnTo>
                      <a:pt x="3" y="0"/>
                    </a:lnTo>
                    <a:lnTo>
                      <a:pt x="0" y="2"/>
                    </a:lnTo>
                    <a:lnTo>
                      <a:pt x="14" y="20"/>
                    </a:lnTo>
                    <a:lnTo>
                      <a:pt x="18" y="20"/>
                    </a:lnTo>
                    <a:lnTo>
                      <a:pt x="18" y="18"/>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2" name="Freeform 1550"/>
              <p:cNvSpPr>
                <a:spLocks/>
              </p:cNvSpPr>
              <p:nvPr/>
            </p:nvSpPr>
            <p:spPr bwMode="auto">
              <a:xfrm>
                <a:off x="2622" y="2270"/>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4 w 4"/>
                  <a:gd name="T13" fmla="*/ 2 h 2"/>
                  <a:gd name="T14" fmla="*/ 4 w 4"/>
                  <a:gd name="T15" fmla="*/ 0 h 2"/>
                  <a:gd name="T16" fmla="*/ 4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4" y="2"/>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3" name="Freeform 1551"/>
              <p:cNvSpPr>
                <a:spLocks/>
              </p:cNvSpPr>
              <p:nvPr/>
            </p:nvSpPr>
            <p:spPr bwMode="auto">
              <a:xfrm>
                <a:off x="2622" y="2270"/>
                <a:ext cx="4" cy="2"/>
              </a:xfrm>
              <a:custGeom>
                <a:avLst/>
                <a:gdLst>
                  <a:gd name="T0" fmla="*/ 0 w 4"/>
                  <a:gd name="T1" fmla="*/ 0 h 2"/>
                  <a:gd name="T2" fmla="*/ 2 w 4"/>
                  <a:gd name="T3" fmla="*/ 0 h 2"/>
                  <a:gd name="T4" fmla="*/ 2 w 4"/>
                  <a:gd name="T5" fmla="*/ 0 h 2"/>
                  <a:gd name="T6" fmla="*/ 2 w 4"/>
                  <a:gd name="T7" fmla="*/ 0 h 2"/>
                  <a:gd name="T8" fmla="*/ 2 w 4"/>
                  <a:gd name="T9" fmla="*/ 0 h 2"/>
                  <a:gd name="T10" fmla="*/ 0 w 4"/>
                  <a:gd name="T11" fmla="*/ 0 h 2"/>
                  <a:gd name="T12" fmla="*/ 4 w 4"/>
                  <a:gd name="T13" fmla="*/ 2 h 2"/>
                  <a:gd name="T14" fmla="*/ 4 w 4"/>
                  <a:gd name="T15" fmla="*/ 0 h 2"/>
                  <a:gd name="T16" fmla="*/ 4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2" y="0"/>
                    </a:lnTo>
                    <a:lnTo>
                      <a:pt x="0" y="0"/>
                    </a:lnTo>
                    <a:lnTo>
                      <a:pt x="4" y="2"/>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4" name="Freeform 1552"/>
              <p:cNvSpPr>
                <a:spLocks/>
              </p:cNvSpPr>
              <p:nvPr/>
            </p:nvSpPr>
            <p:spPr bwMode="auto">
              <a:xfrm>
                <a:off x="2608" y="2270"/>
                <a:ext cx="18" cy="20"/>
              </a:xfrm>
              <a:custGeom>
                <a:avLst/>
                <a:gdLst>
                  <a:gd name="T0" fmla="*/ 3 w 18"/>
                  <a:gd name="T1" fmla="*/ 20 h 20"/>
                  <a:gd name="T2" fmla="*/ 3 w 18"/>
                  <a:gd name="T3" fmla="*/ 20 h 20"/>
                  <a:gd name="T4" fmla="*/ 18 w 18"/>
                  <a:gd name="T5" fmla="*/ 2 h 20"/>
                  <a:gd name="T6" fmla="*/ 14 w 18"/>
                  <a:gd name="T7" fmla="*/ 0 h 20"/>
                  <a:gd name="T8" fmla="*/ 0 w 18"/>
                  <a:gd name="T9" fmla="*/ 17 h 20"/>
                  <a:gd name="T10" fmla="*/ 3 w 18"/>
                  <a:gd name="T11" fmla="*/ 20 h 20"/>
                  <a:gd name="T12" fmla="*/ 3 w 18"/>
                  <a:gd name="T13" fmla="*/ 20 h 20"/>
                  <a:gd name="T14" fmla="*/ 3 w 18"/>
                  <a:gd name="T15" fmla="*/ 20 h 20"/>
                  <a:gd name="T16" fmla="*/ 3 w 18"/>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3" y="20"/>
                    </a:moveTo>
                    <a:lnTo>
                      <a:pt x="3" y="20"/>
                    </a:lnTo>
                    <a:lnTo>
                      <a:pt x="18" y="2"/>
                    </a:lnTo>
                    <a:lnTo>
                      <a:pt x="14" y="0"/>
                    </a:lnTo>
                    <a:lnTo>
                      <a:pt x="0" y="17"/>
                    </a:lnTo>
                    <a:lnTo>
                      <a:pt x="3"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5" name="Freeform 1553"/>
              <p:cNvSpPr>
                <a:spLocks/>
              </p:cNvSpPr>
              <p:nvPr/>
            </p:nvSpPr>
            <p:spPr bwMode="auto">
              <a:xfrm>
                <a:off x="2620" y="2270"/>
                <a:ext cx="4" cy="2"/>
              </a:xfrm>
              <a:custGeom>
                <a:avLst/>
                <a:gdLst>
                  <a:gd name="T0" fmla="*/ 2 w 4"/>
                  <a:gd name="T1" fmla="*/ 0 h 2"/>
                  <a:gd name="T2" fmla="*/ 0 w 4"/>
                  <a:gd name="T3" fmla="*/ 0 h 2"/>
                  <a:gd name="T4" fmla="*/ 0 w 4"/>
                  <a:gd name="T5" fmla="*/ 0 h 2"/>
                  <a:gd name="T6" fmla="*/ 0 w 4"/>
                  <a:gd name="T7" fmla="*/ 0 h 2"/>
                  <a:gd name="T8" fmla="*/ 0 w 4"/>
                  <a:gd name="T9" fmla="*/ 0 h 2"/>
                  <a:gd name="T10" fmla="*/ 2 w 4"/>
                  <a:gd name="T11" fmla="*/ 0 h 2"/>
                  <a:gd name="T12" fmla="*/ 2 w 4"/>
                  <a:gd name="T13" fmla="*/ 2 h 2"/>
                  <a:gd name="T14" fmla="*/ 4 w 4"/>
                  <a:gd name="T15" fmla="*/ 0 h 2"/>
                  <a:gd name="T16" fmla="*/ 2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2" y="0"/>
                    </a:moveTo>
                    <a:lnTo>
                      <a:pt x="0" y="0"/>
                    </a:lnTo>
                    <a:lnTo>
                      <a:pt x="2" y="0"/>
                    </a:lnTo>
                    <a:lnTo>
                      <a:pt x="2" y="2"/>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6" name="Freeform 1554"/>
              <p:cNvSpPr>
                <a:spLocks/>
              </p:cNvSpPr>
              <p:nvPr/>
            </p:nvSpPr>
            <p:spPr bwMode="auto">
              <a:xfrm>
                <a:off x="2604" y="2254"/>
                <a:ext cx="18" cy="18"/>
              </a:xfrm>
              <a:custGeom>
                <a:avLst/>
                <a:gdLst>
                  <a:gd name="T0" fmla="*/ 2 w 18"/>
                  <a:gd name="T1" fmla="*/ 0 h 18"/>
                  <a:gd name="T2" fmla="*/ 0 w 18"/>
                  <a:gd name="T3" fmla="*/ 5 h 18"/>
                  <a:gd name="T4" fmla="*/ 16 w 18"/>
                  <a:gd name="T5" fmla="*/ 18 h 18"/>
                  <a:gd name="T6" fmla="*/ 18 w 18"/>
                  <a:gd name="T7" fmla="*/ 16 h 18"/>
                  <a:gd name="T8" fmla="*/ 4 w 18"/>
                  <a:gd name="T9" fmla="*/ 0 h 18"/>
                  <a:gd name="T10" fmla="*/ 2 w 1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2" y="0"/>
                    </a:moveTo>
                    <a:lnTo>
                      <a:pt x="0" y="5"/>
                    </a:lnTo>
                    <a:lnTo>
                      <a:pt x="16" y="18"/>
                    </a:lnTo>
                    <a:lnTo>
                      <a:pt x="18" y="16"/>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7" name="Freeform 1555"/>
              <p:cNvSpPr>
                <a:spLocks/>
              </p:cNvSpPr>
              <p:nvPr/>
            </p:nvSpPr>
            <p:spPr bwMode="auto">
              <a:xfrm>
                <a:off x="2606" y="2254"/>
                <a:ext cx="5" cy="5"/>
              </a:xfrm>
              <a:custGeom>
                <a:avLst/>
                <a:gdLst>
                  <a:gd name="T0" fmla="*/ 5 w 5"/>
                  <a:gd name="T1" fmla="*/ 5 h 5"/>
                  <a:gd name="T2" fmla="*/ 5 w 5"/>
                  <a:gd name="T3" fmla="*/ 0 h 5"/>
                  <a:gd name="T4" fmla="*/ 0 w 5"/>
                  <a:gd name="T5" fmla="*/ 0 h 5"/>
                  <a:gd name="T6" fmla="*/ 0 w 5"/>
                  <a:gd name="T7" fmla="*/ 5 h 5"/>
                  <a:gd name="T8" fmla="*/ 5 w 5"/>
                  <a:gd name="T9" fmla="*/ 5 h 5"/>
                  <a:gd name="T10" fmla="*/ 5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5"/>
                    </a:moveTo>
                    <a:lnTo>
                      <a:pt x="5" y="0"/>
                    </a:lnTo>
                    <a:lnTo>
                      <a:pt x="0" y="0"/>
                    </a:lnTo>
                    <a:lnTo>
                      <a:pt x="0"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8" name="Freeform 1556"/>
              <p:cNvSpPr>
                <a:spLocks/>
              </p:cNvSpPr>
              <p:nvPr/>
            </p:nvSpPr>
            <p:spPr bwMode="auto">
              <a:xfrm>
                <a:off x="2589" y="2254"/>
                <a:ext cx="22" cy="18"/>
              </a:xfrm>
              <a:custGeom>
                <a:avLst/>
                <a:gdLst>
                  <a:gd name="T0" fmla="*/ 2 w 22"/>
                  <a:gd name="T1" fmla="*/ 18 h 18"/>
                  <a:gd name="T2" fmla="*/ 4 w 22"/>
                  <a:gd name="T3" fmla="*/ 18 h 18"/>
                  <a:gd name="T4" fmla="*/ 22 w 22"/>
                  <a:gd name="T5" fmla="*/ 5 h 18"/>
                  <a:gd name="T6" fmla="*/ 19 w 22"/>
                  <a:gd name="T7" fmla="*/ 0 h 18"/>
                  <a:gd name="T8" fmla="*/ 2 w 22"/>
                  <a:gd name="T9" fmla="*/ 16 h 18"/>
                  <a:gd name="T10" fmla="*/ 2 w 22"/>
                  <a:gd name="T11" fmla="*/ 18 h 18"/>
                  <a:gd name="T12" fmla="*/ 2 w 22"/>
                  <a:gd name="T13" fmla="*/ 16 h 18"/>
                  <a:gd name="T14" fmla="*/ 0 w 22"/>
                  <a:gd name="T15" fmla="*/ 16 h 18"/>
                  <a:gd name="T16" fmla="*/ 2 w 22"/>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 y="18"/>
                    </a:moveTo>
                    <a:lnTo>
                      <a:pt x="4" y="18"/>
                    </a:lnTo>
                    <a:lnTo>
                      <a:pt x="22" y="5"/>
                    </a:lnTo>
                    <a:lnTo>
                      <a:pt x="19" y="0"/>
                    </a:lnTo>
                    <a:lnTo>
                      <a:pt x="2" y="16"/>
                    </a:lnTo>
                    <a:lnTo>
                      <a:pt x="2" y="18"/>
                    </a:lnTo>
                    <a:lnTo>
                      <a:pt x="2" y="16"/>
                    </a:lnTo>
                    <a:lnTo>
                      <a:pt x="0" y="16"/>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09" name="Freeform 1557"/>
              <p:cNvSpPr>
                <a:spLocks/>
              </p:cNvSpPr>
              <p:nvPr/>
            </p:nvSpPr>
            <p:spPr bwMode="auto">
              <a:xfrm>
                <a:off x="2589" y="2270"/>
                <a:ext cx="2" cy="2"/>
              </a:xfrm>
              <a:custGeom>
                <a:avLst/>
                <a:gdLst>
                  <a:gd name="T0" fmla="*/ 2 w 2"/>
                  <a:gd name="T1" fmla="*/ 2 h 2"/>
                  <a:gd name="T2" fmla="*/ 2 w 2"/>
                  <a:gd name="T3" fmla="*/ 0 h 2"/>
                  <a:gd name="T4" fmla="*/ 2 w 2"/>
                  <a:gd name="T5" fmla="*/ 0 h 2"/>
                  <a:gd name="T6" fmla="*/ 2 w 2"/>
                  <a:gd name="T7" fmla="*/ 0 h 2"/>
                  <a:gd name="T8" fmla="*/ 2 w 2"/>
                  <a:gd name="T9" fmla="*/ 0 h 2"/>
                  <a:gd name="T10" fmla="*/ 2 w 2"/>
                  <a:gd name="T11" fmla="*/ 2 h 2"/>
                  <a:gd name="T12" fmla="*/ 2 w 2"/>
                  <a:gd name="T13" fmla="*/ 0 h 2"/>
                  <a:gd name="T14" fmla="*/ 0 w 2"/>
                  <a:gd name="T15" fmla="*/ 0 h 2"/>
                  <a:gd name="T16" fmla="*/ 2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2"/>
                    </a:moveTo>
                    <a:lnTo>
                      <a:pt x="2" y="0"/>
                    </a:lnTo>
                    <a:lnTo>
                      <a:pt x="2" y="2"/>
                    </a:lnTo>
                    <a:lnTo>
                      <a:pt x="2" y="0"/>
                    </a:lnTo>
                    <a:lnTo>
                      <a:pt x="0" y="0"/>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0" name="Freeform 1558"/>
              <p:cNvSpPr>
                <a:spLocks/>
              </p:cNvSpPr>
              <p:nvPr/>
            </p:nvSpPr>
            <p:spPr bwMode="auto">
              <a:xfrm>
                <a:off x="2591" y="2270"/>
                <a:ext cx="20" cy="17"/>
              </a:xfrm>
              <a:custGeom>
                <a:avLst/>
                <a:gdLst>
                  <a:gd name="T0" fmla="*/ 20 w 20"/>
                  <a:gd name="T1" fmla="*/ 17 h 17"/>
                  <a:gd name="T2" fmla="*/ 20 w 20"/>
                  <a:gd name="T3" fmla="*/ 13 h 17"/>
                  <a:gd name="T4" fmla="*/ 2 w 20"/>
                  <a:gd name="T5" fmla="*/ 0 h 17"/>
                  <a:gd name="T6" fmla="*/ 0 w 20"/>
                  <a:gd name="T7" fmla="*/ 2 h 17"/>
                  <a:gd name="T8" fmla="*/ 17 w 20"/>
                  <a:gd name="T9" fmla="*/ 17 h 17"/>
                  <a:gd name="T10" fmla="*/ 20 w 20"/>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20" y="17"/>
                    </a:moveTo>
                    <a:lnTo>
                      <a:pt x="20" y="13"/>
                    </a:lnTo>
                    <a:lnTo>
                      <a:pt x="2" y="0"/>
                    </a:lnTo>
                    <a:lnTo>
                      <a:pt x="0" y="2"/>
                    </a:lnTo>
                    <a:lnTo>
                      <a:pt x="17" y="17"/>
                    </a:lnTo>
                    <a:lnTo>
                      <a:pt x="2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1" name="Freeform 1559"/>
              <p:cNvSpPr>
                <a:spLocks/>
              </p:cNvSpPr>
              <p:nvPr/>
            </p:nvSpPr>
            <p:spPr bwMode="auto">
              <a:xfrm>
                <a:off x="2604" y="2283"/>
                <a:ext cx="7" cy="4"/>
              </a:xfrm>
              <a:custGeom>
                <a:avLst/>
                <a:gdLst>
                  <a:gd name="T0" fmla="*/ 0 w 7"/>
                  <a:gd name="T1" fmla="*/ 0 h 4"/>
                  <a:gd name="T2" fmla="*/ 2 w 7"/>
                  <a:gd name="T3" fmla="*/ 4 h 4"/>
                  <a:gd name="T4" fmla="*/ 7 w 7"/>
                  <a:gd name="T5" fmla="*/ 4 h 4"/>
                  <a:gd name="T6" fmla="*/ 7 w 7"/>
                  <a:gd name="T7" fmla="*/ 0 h 4"/>
                  <a:gd name="T8" fmla="*/ 2 w 7"/>
                  <a:gd name="T9" fmla="*/ 0 h 4"/>
                  <a:gd name="T10" fmla="*/ 0 w 7"/>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0"/>
                    </a:moveTo>
                    <a:lnTo>
                      <a:pt x="2" y="4"/>
                    </a:lnTo>
                    <a:lnTo>
                      <a:pt x="7" y="4"/>
                    </a:lnTo>
                    <a:lnTo>
                      <a:pt x="7"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2" name="Freeform 1560"/>
              <p:cNvSpPr>
                <a:spLocks/>
              </p:cNvSpPr>
              <p:nvPr/>
            </p:nvSpPr>
            <p:spPr bwMode="auto">
              <a:xfrm>
                <a:off x="2604" y="2270"/>
                <a:ext cx="20" cy="17"/>
              </a:xfrm>
              <a:custGeom>
                <a:avLst/>
                <a:gdLst>
                  <a:gd name="T0" fmla="*/ 18 w 20"/>
                  <a:gd name="T1" fmla="*/ 0 h 17"/>
                  <a:gd name="T2" fmla="*/ 16 w 20"/>
                  <a:gd name="T3" fmla="*/ 0 h 17"/>
                  <a:gd name="T4" fmla="*/ 0 w 20"/>
                  <a:gd name="T5" fmla="*/ 13 h 17"/>
                  <a:gd name="T6" fmla="*/ 4 w 20"/>
                  <a:gd name="T7" fmla="*/ 17 h 17"/>
                  <a:gd name="T8" fmla="*/ 18 w 20"/>
                  <a:gd name="T9" fmla="*/ 2 h 17"/>
                  <a:gd name="T10" fmla="*/ 18 w 20"/>
                  <a:gd name="T11" fmla="*/ 0 h 17"/>
                  <a:gd name="T12" fmla="*/ 18 w 20"/>
                  <a:gd name="T13" fmla="*/ 2 h 17"/>
                  <a:gd name="T14" fmla="*/ 20 w 20"/>
                  <a:gd name="T15" fmla="*/ 0 h 17"/>
                  <a:gd name="T16" fmla="*/ 18 w 20"/>
                  <a:gd name="T17" fmla="*/ 0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7">
                    <a:moveTo>
                      <a:pt x="18" y="0"/>
                    </a:moveTo>
                    <a:lnTo>
                      <a:pt x="16" y="0"/>
                    </a:lnTo>
                    <a:lnTo>
                      <a:pt x="0" y="13"/>
                    </a:lnTo>
                    <a:lnTo>
                      <a:pt x="4" y="17"/>
                    </a:lnTo>
                    <a:lnTo>
                      <a:pt x="18" y="2"/>
                    </a:lnTo>
                    <a:lnTo>
                      <a:pt x="18" y="0"/>
                    </a:lnTo>
                    <a:lnTo>
                      <a:pt x="18" y="2"/>
                    </a:lnTo>
                    <a:lnTo>
                      <a:pt x="20" y="0"/>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3" name="Freeform 1561"/>
              <p:cNvSpPr>
                <a:spLocks/>
              </p:cNvSpPr>
              <p:nvPr/>
            </p:nvSpPr>
            <p:spPr bwMode="auto">
              <a:xfrm>
                <a:off x="2620" y="2252"/>
                <a:ext cx="33" cy="33"/>
              </a:xfrm>
              <a:custGeom>
                <a:avLst/>
                <a:gdLst>
                  <a:gd name="T0" fmla="*/ 19 w 33"/>
                  <a:gd name="T1" fmla="*/ 33 h 33"/>
                  <a:gd name="T2" fmla="*/ 0 w 33"/>
                  <a:gd name="T3" fmla="*/ 18 h 33"/>
                  <a:gd name="T4" fmla="*/ 19 w 33"/>
                  <a:gd name="T5" fmla="*/ 0 h 33"/>
                  <a:gd name="T6" fmla="*/ 33 w 33"/>
                  <a:gd name="T7" fmla="*/ 18 h 33"/>
                  <a:gd name="T8" fmla="*/ 19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9" y="33"/>
                    </a:moveTo>
                    <a:lnTo>
                      <a:pt x="0" y="18"/>
                    </a:lnTo>
                    <a:lnTo>
                      <a:pt x="19" y="0"/>
                    </a:lnTo>
                    <a:lnTo>
                      <a:pt x="33" y="18"/>
                    </a:lnTo>
                    <a:lnTo>
                      <a:pt x="19"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4" name="Freeform 1562"/>
              <p:cNvSpPr>
                <a:spLocks noEditPoints="1"/>
              </p:cNvSpPr>
              <p:nvPr/>
            </p:nvSpPr>
            <p:spPr bwMode="auto">
              <a:xfrm>
                <a:off x="2620" y="2252"/>
                <a:ext cx="37" cy="38"/>
              </a:xfrm>
              <a:custGeom>
                <a:avLst/>
                <a:gdLst>
                  <a:gd name="T0" fmla="*/ 19 w 37"/>
                  <a:gd name="T1" fmla="*/ 38 h 38"/>
                  <a:gd name="T2" fmla="*/ 15 w 37"/>
                  <a:gd name="T3" fmla="*/ 38 h 38"/>
                  <a:gd name="T4" fmla="*/ 0 w 37"/>
                  <a:gd name="T5" fmla="*/ 18 h 38"/>
                  <a:gd name="T6" fmla="*/ 0 w 37"/>
                  <a:gd name="T7" fmla="*/ 15 h 38"/>
                  <a:gd name="T8" fmla="*/ 15 w 37"/>
                  <a:gd name="T9" fmla="*/ 0 h 38"/>
                  <a:gd name="T10" fmla="*/ 19 w 37"/>
                  <a:gd name="T11" fmla="*/ 0 h 38"/>
                  <a:gd name="T12" fmla="*/ 37 w 37"/>
                  <a:gd name="T13" fmla="*/ 15 h 38"/>
                  <a:gd name="T14" fmla="*/ 37 w 37"/>
                  <a:gd name="T15" fmla="*/ 18 h 38"/>
                  <a:gd name="T16" fmla="*/ 19 w 37"/>
                  <a:gd name="T17" fmla="*/ 38 h 38"/>
                  <a:gd name="T18" fmla="*/ 33 w 37"/>
                  <a:gd name="T19" fmla="*/ 15 h 38"/>
                  <a:gd name="T20" fmla="*/ 33 w 37"/>
                  <a:gd name="T21" fmla="*/ 18 h 38"/>
                  <a:gd name="T22" fmla="*/ 15 w 37"/>
                  <a:gd name="T23" fmla="*/ 0 h 38"/>
                  <a:gd name="T24" fmla="*/ 19 w 37"/>
                  <a:gd name="T25" fmla="*/ 0 h 38"/>
                  <a:gd name="T26" fmla="*/ 0 w 37"/>
                  <a:gd name="T27" fmla="*/ 18 h 38"/>
                  <a:gd name="T28" fmla="*/ 0 w 37"/>
                  <a:gd name="T29" fmla="*/ 15 h 38"/>
                  <a:gd name="T30" fmla="*/ 19 w 37"/>
                  <a:gd name="T31" fmla="*/ 33 h 38"/>
                  <a:gd name="T32" fmla="*/ 15 w 37"/>
                  <a:gd name="T33" fmla="*/ 33 h 38"/>
                  <a:gd name="T34" fmla="*/ 33 w 37"/>
                  <a:gd name="T35" fmla="*/ 15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38">
                    <a:moveTo>
                      <a:pt x="19" y="38"/>
                    </a:moveTo>
                    <a:lnTo>
                      <a:pt x="15" y="38"/>
                    </a:lnTo>
                    <a:lnTo>
                      <a:pt x="0" y="18"/>
                    </a:lnTo>
                    <a:lnTo>
                      <a:pt x="0" y="15"/>
                    </a:lnTo>
                    <a:lnTo>
                      <a:pt x="15" y="0"/>
                    </a:lnTo>
                    <a:lnTo>
                      <a:pt x="19" y="0"/>
                    </a:lnTo>
                    <a:lnTo>
                      <a:pt x="37" y="15"/>
                    </a:lnTo>
                    <a:lnTo>
                      <a:pt x="37" y="18"/>
                    </a:lnTo>
                    <a:lnTo>
                      <a:pt x="19" y="38"/>
                    </a:lnTo>
                    <a:close/>
                    <a:moveTo>
                      <a:pt x="33" y="15"/>
                    </a:moveTo>
                    <a:lnTo>
                      <a:pt x="33" y="18"/>
                    </a:lnTo>
                    <a:lnTo>
                      <a:pt x="15" y="0"/>
                    </a:lnTo>
                    <a:lnTo>
                      <a:pt x="19" y="0"/>
                    </a:lnTo>
                    <a:lnTo>
                      <a:pt x="0" y="18"/>
                    </a:lnTo>
                    <a:lnTo>
                      <a:pt x="0" y="15"/>
                    </a:lnTo>
                    <a:lnTo>
                      <a:pt x="19" y="33"/>
                    </a:lnTo>
                    <a:lnTo>
                      <a:pt x="15" y="33"/>
                    </a:lnTo>
                    <a:lnTo>
                      <a:pt x="33"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5" name="Freeform 1563"/>
              <p:cNvSpPr>
                <a:spLocks/>
              </p:cNvSpPr>
              <p:nvPr/>
            </p:nvSpPr>
            <p:spPr bwMode="auto">
              <a:xfrm>
                <a:off x="2633" y="2287"/>
                <a:ext cx="6" cy="3"/>
              </a:xfrm>
              <a:custGeom>
                <a:avLst/>
                <a:gdLst>
                  <a:gd name="T0" fmla="*/ 0 w 6"/>
                  <a:gd name="T1" fmla="*/ 3 h 3"/>
                  <a:gd name="T2" fmla="*/ 2 w 6"/>
                  <a:gd name="T3" fmla="*/ 3 h 3"/>
                  <a:gd name="T4" fmla="*/ 6 w 6"/>
                  <a:gd name="T5" fmla="*/ 3 h 3"/>
                  <a:gd name="T6" fmla="*/ 6 w 6"/>
                  <a:gd name="T7" fmla="*/ 0 h 3"/>
                  <a:gd name="T8" fmla="*/ 2 w 6"/>
                  <a:gd name="T9" fmla="*/ 0 h 3"/>
                  <a:gd name="T10" fmla="*/ 0 w 6"/>
                  <a:gd name="T11" fmla="*/ 3 h 3"/>
                  <a:gd name="T12" fmla="*/ 0 w 6"/>
                  <a:gd name="T13" fmla="*/ 3 h 3"/>
                  <a:gd name="T14" fmla="*/ 2 w 6"/>
                  <a:gd name="T15" fmla="*/ 3 h 3"/>
                  <a:gd name="T16" fmla="*/ 2 w 6"/>
                  <a:gd name="T17" fmla="*/ 3 h 3"/>
                  <a:gd name="T18" fmla="*/ 0 w 6"/>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3">
                    <a:moveTo>
                      <a:pt x="0" y="3"/>
                    </a:moveTo>
                    <a:lnTo>
                      <a:pt x="2" y="3"/>
                    </a:lnTo>
                    <a:lnTo>
                      <a:pt x="6" y="3"/>
                    </a:lnTo>
                    <a:lnTo>
                      <a:pt x="6" y="0"/>
                    </a:lnTo>
                    <a:lnTo>
                      <a:pt x="2" y="0"/>
                    </a:lnTo>
                    <a:lnTo>
                      <a:pt x="0" y="3"/>
                    </a:lnTo>
                    <a:lnTo>
                      <a:pt x="2" y="3"/>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6" name="Freeform 1564"/>
              <p:cNvSpPr>
                <a:spLocks/>
              </p:cNvSpPr>
              <p:nvPr/>
            </p:nvSpPr>
            <p:spPr bwMode="auto">
              <a:xfrm>
                <a:off x="2620" y="2270"/>
                <a:ext cx="17" cy="20"/>
              </a:xfrm>
              <a:custGeom>
                <a:avLst/>
                <a:gdLst>
                  <a:gd name="T0" fmla="*/ 0 w 17"/>
                  <a:gd name="T1" fmla="*/ 0 h 20"/>
                  <a:gd name="T2" fmla="*/ 0 w 17"/>
                  <a:gd name="T3" fmla="*/ 2 h 20"/>
                  <a:gd name="T4" fmla="*/ 13 w 17"/>
                  <a:gd name="T5" fmla="*/ 20 h 20"/>
                  <a:gd name="T6" fmla="*/ 17 w 17"/>
                  <a:gd name="T7" fmla="*/ 17 h 20"/>
                  <a:gd name="T8" fmla="*/ 2 w 17"/>
                  <a:gd name="T9" fmla="*/ 0 h 20"/>
                  <a:gd name="T10" fmla="*/ 0 w 17"/>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0"/>
                    </a:moveTo>
                    <a:lnTo>
                      <a:pt x="0" y="2"/>
                    </a:lnTo>
                    <a:lnTo>
                      <a:pt x="13" y="20"/>
                    </a:lnTo>
                    <a:lnTo>
                      <a:pt x="17" y="17"/>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7" name="Freeform 1565"/>
              <p:cNvSpPr>
                <a:spLocks/>
              </p:cNvSpPr>
              <p:nvPr/>
            </p:nvSpPr>
            <p:spPr bwMode="auto">
              <a:xfrm>
                <a:off x="2620" y="2270"/>
                <a:ext cx="2" cy="1"/>
              </a:xfrm>
              <a:custGeom>
                <a:avLst/>
                <a:gdLst>
                  <a:gd name="T0" fmla="*/ 2 w 2"/>
                  <a:gd name="T1" fmla="*/ 0 h 1"/>
                  <a:gd name="T2" fmla="*/ 0 w 2"/>
                  <a:gd name="T3" fmla="*/ 0 h 1"/>
                  <a:gd name="T4" fmla="*/ 0 w 2"/>
                  <a:gd name="T5" fmla="*/ 0 h 1"/>
                  <a:gd name="T6" fmla="*/ 0 w 2"/>
                  <a:gd name="T7" fmla="*/ 0 h 1"/>
                  <a:gd name="T8" fmla="*/ 0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8" name="Freeform 1566"/>
              <p:cNvSpPr>
                <a:spLocks/>
              </p:cNvSpPr>
              <p:nvPr/>
            </p:nvSpPr>
            <p:spPr bwMode="auto">
              <a:xfrm>
                <a:off x="2620" y="2265"/>
                <a:ext cx="2" cy="5"/>
              </a:xfrm>
              <a:custGeom>
                <a:avLst/>
                <a:gdLst>
                  <a:gd name="T0" fmla="*/ 0 w 2"/>
                  <a:gd name="T1" fmla="*/ 0 h 5"/>
                  <a:gd name="T2" fmla="*/ 0 w 2"/>
                  <a:gd name="T3" fmla="*/ 2 h 5"/>
                  <a:gd name="T4" fmla="*/ 0 w 2"/>
                  <a:gd name="T5" fmla="*/ 5 h 5"/>
                  <a:gd name="T6" fmla="*/ 2 w 2"/>
                  <a:gd name="T7" fmla="*/ 5 h 5"/>
                  <a:gd name="T8" fmla="*/ 2 w 2"/>
                  <a:gd name="T9" fmla="*/ 2 h 5"/>
                  <a:gd name="T10" fmla="*/ 0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0"/>
                    </a:moveTo>
                    <a:lnTo>
                      <a:pt x="0" y="2"/>
                    </a:lnTo>
                    <a:lnTo>
                      <a:pt x="0" y="5"/>
                    </a:lnTo>
                    <a:lnTo>
                      <a:pt x="2" y="5"/>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19" name="Freeform 1567"/>
              <p:cNvSpPr>
                <a:spLocks/>
              </p:cNvSpPr>
              <p:nvPr/>
            </p:nvSpPr>
            <p:spPr bwMode="auto">
              <a:xfrm>
                <a:off x="2620" y="2252"/>
                <a:ext cx="17" cy="15"/>
              </a:xfrm>
              <a:custGeom>
                <a:avLst/>
                <a:gdLst>
                  <a:gd name="T0" fmla="*/ 15 w 17"/>
                  <a:gd name="T1" fmla="*/ 0 h 15"/>
                  <a:gd name="T2" fmla="*/ 13 w 17"/>
                  <a:gd name="T3" fmla="*/ 0 h 15"/>
                  <a:gd name="T4" fmla="*/ 0 w 17"/>
                  <a:gd name="T5" fmla="*/ 13 h 15"/>
                  <a:gd name="T6" fmla="*/ 2 w 17"/>
                  <a:gd name="T7" fmla="*/ 15 h 15"/>
                  <a:gd name="T8" fmla="*/ 17 w 17"/>
                  <a:gd name="T9" fmla="*/ 2 h 15"/>
                  <a:gd name="T10" fmla="*/ 15 w 17"/>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5">
                    <a:moveTo>
                      <a:pt x="15" y="0"/>
                    </a:moveTo>
                    <a:lnTo>
                      <a:pt x="13" y="0"/>
                    </a:lnTo>
                    <a:lnTo>
                      <a:pt x="0" y="13"/>
                    </a:lnTo>
                    <a:lnTo>
                      <a:pt x="2" y="15"/>
                    </a:lnTo>
                    <a:lnTo>
                      <a:pt x="17"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0" name="Freeform 1568"/>
              <p:cNvSpPr>
                <a:spLocks/>
              </p:cNvSpPr>
              <p:nvPr/>
            </p:nvSpPr>
            <p:spPr bwMode="auto">
              <a:xfrm>
                <a:off x="2635" y="2252"/>
                <a:ext cx="4" cy="2"/>
              </a:xfrm>
              <a:custGeom>
                <a:avLst/>
                <a:gdLst>
                  <a:gd name="T0" fmla="*/ 4 w 4"/>
                  <a:gd name="T1" fmla="*/ 0 h 2"/>
                  <a:gd name="T2" fmla="*/ 4 w 4"/>
                  <a:gd name="T3" fmla="*/ 0 h 2"/>
                  <a:gd name="T4" fmla="*/ 0 w 4"/>
                  <a:gd name="T5" fmla="*/ 0 h 2"/>
                  <a:gd name="T6" fmla="*/ 0 w 4"/>
                  <a:gd name="T7" fmla="*/ 2 h 2"/>
                  <a:gd name="T8" fmla="*/ 4 w 4"/>
                  <a:gd name="T9" fmla="*/ 2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lnTo>
                      <a:pt x="4" y="0"/>
                    </a:lnTo>
                    <a:lnTo>
                      <a:pt x="0" y="0"/>
                    </a:lnTo>
                    <a:lnTo>
                      <a:pt x="0" y="2"/>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1" name="Freeform 1569"/>
              <p:cNvSpPr>
                <a:spLocks/>
              </p:cNvSpPr>
              <p:nvPr/>
            </p:nvSpPr>
            <p:spPr bwMode="auto">
              <a:xfrm>
                <a:off x="2637" y="2252"/>
                <a:ext cx="22" cy="15"/>
              </a:xfrm>
              <a:custGeom>
                <a:avLst/>
                <a:gdLst>
                  <a:gd name="T0" fmla="*/ 22 w 22"/>
                  <a:gd name="T1" fmla="*/ 15 h 15"/>
                  <a:gd name="T2" fmla="*/ 20 w 22"/>
                  <a:gd name="T3" fmla="*/ 13 h 15"/>
                  <a:gd name="T4" fmla="*/ 2 w 22"/>
                  <a:gd name="T5" fmla="*/ 0 h 15"/>
                  <a:gd name="T6" fmla="*/ 0 w 22"/>
                  <a:gd name="T7" fmla="*/ 2 h 15"/>
                  <a:gd name="T8" fmla="*/ 18 w 22"/>
                  <a:gd name="T9" fmla="*/ 15 h 15"/>
                  <a:gd name="T10" fmla="*/ 22 w 22"/>
                  <a:gd name="T11" fmla="*/ 15 h 15"/>
                  <a:gd name="T12" fmla="*/ 22 w 22"/>
                  <a:gd name="T13" fmla="*/ 15 h 15"/>
                  <a:gd name="T14" fmla="*/ 22 w 22"/>
                  <a:gd name="T15" fmla="*/ 13 h 15"/>
                  <a:gd name="T16" fmla="*/ 20 w 22"/>
                  <a:gd name="T17" fmla="*/ 13 h 15"/>
                  <a:gd name="T18" fmla="*/ 22 w 22"/>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5">
                    <a:moveTo>
                      <a:pt x="22" y="15"/>
                    </a:moveTo>
                    <a:lnTo>
                      <a:pt x="20" y="13"/>
                    </a:lnTo>
                    <a:lnTo>
                      <a:pt x="2" y="0"/>
                    </a:lnTo>
                    <a:lnTo>
                      <a:pt x="0" y="2"/>
                    </a:lnTo>
                    <a:lnTo>
                      <a:pt x="18" y="15"/>
                    </a:lnTo>
                    <a:lnTo>
                      <a:pt x="22" y="15"/>
                    </a:lnTo>
                    <a:lnTo>
                      <a:pt x="22" y="13"/>
                    </a:lnTo>
                    <a:lnTo>
                      <a:pt x="20" y="13"/>
                    </a:lnTo>
                    <a:lnTo>
                      <a:pt x="22"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2" name="Freeform 1570"/>
              <p:cNvSpPr>
                <a:spLocks/>
              </p:cNvSpPr>
              <p:nvPr/>
            </p:nvSpPr>
            <p:spPr bwMode="auto">
              <a:xfrm>
                <a:off x="2655" y="2267"/>
                <a:ext cx="4" cy="5"/>
              </a:xfrm>
              <a:custGeom>
                <a:avLst/>
                <a:gdLst>
                  <a:gd name="T0" fmla="*/ 2 w 4"/>
                  <a:gd name="T1" fmla="*/ 5 h 5"/>
                  <a:gd name="T2" fmla="*/ 4 w 4"/>
                  <a:gd name="T3" fmla="*/ 3 h 5"/>
                  <a:gd name="T4" fmla="*/ 4 w 4"/>
                  <a:gd name="T5" fmla="*/ 0 h 5"/>
                  <a:gd name="T6" fmla="*/ 0 w 4"/>
                  <a:gd name="T7" fmla="*/ 0 h 5"/>
                  <a:gd name="T8" fmla="*/ 0 w 4"/>
                  <a:gd name="T9" fmla="*/ 3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3"/>
                    </a:lnTo>
                    <a:lnTo>
                      <a:pt x="4"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3" name="Freeform 1571"/>
              <p:cNvSpPr>
                <a:spLocks/>
              </p:cNvSpPr>
              <p:nvPr/>
            </p:nvSpPr>
            <p:spPr bwMode="auto">
              <a:xfrm>
                <a:off x="2655" y="2270"/>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4" name="Freeform 1572"/>
              <p:cNvSpPr>
                <a:spLocks/>
              </p:cNvSpPr>
              <p:nvPr/>
            </p:nvSpPr>
            <p:spPr bwMode="auto">
              <a:xfrm>
                <a:off x="2637" y="2270"/>
                <a:ext cx="20" cy="20"/>
              </a:xfrm>
              <a:custGeom>
                <a:avLst/>
                <a:gdLst>
                  <a:gd name="T0" fmla="*/ 2 w 20"/>
                  <a:gd name="T1" fmla="*/ 20 h 20"/>
                  <a:gd name="T2" fmla="*/ 2 w 20"/>
                  <a:gd name="T3" fmla="*/ 20 h 20"/>
                  <a:gd name="T4" fmla="*/ 20 w 20"/>
                  <a:gd name="T5" fmla="*/ 2 h 20"/>
                  <a:gd name="T6" fmla="*/ 18 w 20"/>
                  <a:gd name="T7" fmla="*/ 0 h 20"/>
                  <a:gd name="T8" fmla="*/ 0 w 20"/>
                  <a:gd name="T9" fmla="*/ 17 h 20"/>
                  <a:gd name="T10" fmla="*/ 2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20"/>
                    </a:moveTo>
                    <a:lnTo>
                      <a:pt x="2" y="20"/>
                    </a:lnTo>
                    <a:lnTo>
                      <a:pt x="20" y="2"/>
                    </a:lnTo>
                    <a:lnTo>
                      <a:pt x="18" y="0"/>
                    </a:lnTo>
                    <a:lnTo>
                      <a:pt x="0" y="17"/>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5" name="Freeform 1573"/>
              <p:cNvSpPr>
                <a:spLocks/>
              </p:cNvSpPr>
              <p:nvPr/>
            </p:nvSpPr>
            <p:spPr bwMode="auto">
              <a:xfrm>
                <a:off x="2651" y="2267"/>
                <a:ext cx="4" cy="5"/>
              </a:xfrm>
              <a:custGeom>
                <a:avLst/>
                <a:gdLst>
                  <a:gd name="T0" fmla="*/ 2 w 4"/>
                  <a:gd name="T1" fmla="*/ 5 h 5"/>
                  <a:gd name="T2" fmla="*/ 4 w 4"/>
                  <a:gd name="T3" fmla="*/ 3 h 5"/>
                  <a:gd name="T4" fmla="*/ 4 w 4"/>
                  <a:gd name="T5" fmla="*/ 0 h 5"/>
                  <a:gd name="T6" fmla="*/ 0 w 4"/>
                  <a:gd name="T7" fmla="*/ 0 h 5"/>
                  <a:gd name="T8" fmla="*/ 0 w 4"/>
                  <a:gd name="T9" fmla="*/ 3 h 5"/>
                  <a:gd name="T10" fmla="*/ 2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5"/>
                    </a:moveTo>
                    <a:lnTo>
                      <a:pt x="4" y="3"/>
                    </a:lnTo>
                    <a:lnTo>
                      <a:pt x="4"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6" name="Freeform 1574"/>
              <p:cNvSpPr>
                <a:spLocks/>
              </p:cNvSpPr>
              <p:nvPr/>
            </p:nvSpPr>
            <p:spPr bwMode="auto">
              <a:xfrm>
                <a:off x="2633" y="2252"/>
                <a:ext cx="22" cy="20"/>
              </a:xfrm>
              <a:custGeom>
                <a:avLst/>
                <a:gdLst>
                  <a:gd name="T0" fmla="*/ 2 w 22"/>
                  <a:gd name="T1" fmla="*/ 0 h 20"/>
                  <a:gd name="T2" fmla="*/ 0 w 22"/>
                  <a:gd name="T3" fmla="*/ 2 h 20"/>
                  <a:gd name="T4" fmla="*/ 20 w 22"/>
                  <a:gd name="T5" fmla="*/ 20 h 20"/>
                  <a:gd name="T6" fmla="*/ 22 w 22"/>
                  <a:gd name="T7" fmla="*/ 18 h 20"/>
                  <a:gd name="T8" fmla="*/ 4 w 22"/>
                  <a:gd name="T9" fmla="*/ 0 h 20"/>
                  <a:gd name="T10" fmla="*/ 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0"/>
                    </a:moveTo>
                    <a:lnTo>
                      <a:pt x="0" y="2"/>
                    </a:lnTo>
                    <a:lnTo>
                      <a:pt x="20" y="20"/>
                    </a:lnTo>
                    <a:lnTo>
                      <a:pt x="22" y="18"/>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7" name="Freeform 1575"/>
              <p:cNvSpPr>
                <a:spLocks/>
              </p:cNvSpPr>
              <p:nvPr/>
            </p:nvSpPr>
            <p:spPr bwMode="auto">
              <a:xfrm>
                <a:off x="2635" y="2252"/>
                <a:ext cx="4" cy="2"/>
              </a:xfrm>
              <a:custGeom>
                <a:avLst/>
                <a:gdLst>
                  <a:gd name="T0" fmla="*/ 4 w 4"/>
                  <a:gd name="T1" fmla="*/ 2 h 2"/>
                  <a:gd name="T2" fmla="*/ 4 w 4"/>
                  <a:gd name="T3" fmla="*/ 0 h 2"/>
                  <a:gd name="T4" fmla="*/ 0 w 4"/>
                  <a:gd name="T5" fmla="*/ 0 h 2"/>
                  <a:gd name="T6" fmla="*/ 0 w 4"/>
                  <a:gd name="T7" fmla="*/ 2 h 2"/>
                  <a:gd name="T8" fmla="*/ 4 w 4"/>
                  <a:gd name="T9" fmla="*/ 2 h 2"/>
                  <a:gd name="T10" fmla="*/ 4 w 4"/>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2"/>
                    </a:moveTo>
                    <a:lnTo>
                      <a:pt x="4" y="0"/>
                    </a:lnTo>
                    <a:lnTo>
                      <a:pt x="0" y="0"/>
                    </a:lnTo>
                    <a:lnTo>
                      <a:pt x="0"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8" name="Freeform 1576"/>
              <p:cNvSpPr>
                <a:spLocks/>
              </p:cNvSpPr>
              <p:nvPr/>
            </p:nvSpPr>
            <p:spPr bwMode="auto">
              <a:xfrm>
                <a:off x="2620" y="2252"/>
                <a:ext cx="19" cy="20"/>
              </a:xfrm>
              <a:custGeom>
                <a:avLst/>
                <a:gdLst>
                  <a:gd name="T0" fmla="*/ 0 w 19"/>
                  <a:gd name="T1" fmla="*/ 18 h 20"/>
                  <a:gd name="T2" fmla="*/ 2 w 19"/>
                  <a:gd name="T3" fmla="*/ 20 h 20"/>
                  <a:gd name="T4" fmla="*/ 19 w 19"/>
                  <a:gd name="T5" fmla="*/ 2 h 20"/>
                  <a:gd name="T6" fmla="*/ 17 w 19"/>
                  <a:gd name="T7" fmla="*/ 0 h 20"/>
                  <a:gd name="T8" fmla="*/ 0 w 19"/>
                  <a:gd name="T9" fmla="*/ 18 h 20"/>
                  <a:gd name="T10" fmla="*/ 0 w 19"/>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0">
                    <a:moveTo>
                      <a:pt x="0" y="18"/>
                    </a:moveTo>
                    <a:lnTo>
                      <a:pt x="2" y="20"/>
                    </a:lnTo>
                    <a:lnTo>
                      <a:pt x="19" y="2"/>
                    </a:lnTo>
                    <a:lnTo>
                      <a:pt x="17"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29" name="Freeform 1577"/>
              <p:cNvSpPr>
                <a:spLocks/>
              </p:cNvSpPr>
              <p:nvPr/>
            </p:nvSpPr>
            <p:spPr bwMode="auto">
              <a:xfrm>
                <a:off x="2620" y="2265"/>
                <a:ext cx="2" cy="5"/>
              </a:xfrm>
              <a:custGeom>
                <a:avLst/>
                <a:gdLst>
                  <a:gd name="T0" fmla="*/ 2 w 2"/>
                  <a:gd name="T1" fmla="*/ 0 h 5"/>
                  <a:gd name="T2" fmla="*/ 0 w 2"/>
                  <a:gd name="T3" fmla="*/ 2 h 5"/>
                  <a:gd name="T4" fmla="*/ 0 w 2"/>
                  <a:gd name="T5" fmla="*/ 5 h 5"/>
                  <a:gd name="T6" fmla="*/ 2 w 2"/>
                  <a:gd name="T7" fmla="*/ 5 h 5"/>
                  <a:gd name="T8" fmla="*/ 2 w 2"/>
                  <a:gd name="T9" fmla="*/ 2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0" y="2"/>
                    </a:lnTo>
                    <a:lnTo>
                      <a:pt x="0" y="5"/>
                    </a:lnTo>
                    <a:lnTo>
                      <a:pt x="2" y="5"/>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0" name="Freeform 1578"/>
              <p:cNvSpPr>
                <a:spLocks/>
              </p:cNvSpPr>
              <p:nvPr/>
            </p:nvSpPr>
            <p:spPr bwMode="auto">
              <a:xfrm>
                <a:off x="2620" y="2265"/>
                <a:ext cx="19" cy="22"/>
              </a:xfrm>
              <a:custGeom>
                <a:avLst/>
                <a:gdLst>
                  <a:gd name="T0" fmla="*/ 19 w 19"/>
                  <a:gd name="T1" fmla="*/ 22 h 22"/>
                  <a:gd name="T2" fmla="*/ 19 w 19"/>
                  <a:gd name="T3" fmla="*/ 18 h 22"/>
                  <a:gd name="T4" fmla="*/ 2 w 19"/>
                  <a:gd name="T5" fmla="*/ 0 h 22"/>
                  <a:gd name="T6" fmla="*/ 0 w 19"/>
                  <a:gd name="T7" fmla="*/ 2 h 22"/>
                  <a:gd name="T8" fmla="*/ 17 w 19"/>
                  <a:gd name="T9" fmla="*/ 22 h 22"/>
                  <a:gd name="T10" fmla="*/ 19 w 19"/>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2">
                    <a:moveTo>
                      <a:pt x="19" y="22"/>
                    </a:moveTo>
                    <a:lnTo>
                      <a:pt x="19" y="18"/>
                    </a:lnTo>
                    <a:lnTo>
                      <a:pt x="2" y="0"/>
                    </a:lnTo>
                    <a:lnTo>
                      <a:pt x="0" y="2"/>
                    </a:lnTo>
                    <a:lnTo>
                      <a:pt x="17" y="22"/>
                    </a:lnTo>
                    <a:lnTo>
                      <a:pt x="19"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1" name="Freeform 1579"/>
              <p:cNvSpPr>
                <a:spLocks/>
              </p:cNvSpPr>
              <p:nvPr/>
            </p:nvSpPr>
            <p:spPr bwMode="auto">
              <a:xfrm>
                <a:off x="2633" y="2283"/>
                <a:ext cx="6" cy="4"/>
              </a:xfrm>
              <a:custGeom>
                <a:avLst/>
                <a:gdLst>
                  <a:gd name="T0" fmla="*/ 0 w 6"/>
                  <a:gd name="T1" fmla="*/ 0 h 4"/>
                  <a:gd name="T2" fmla="*/ 2 w 6"/>
                  <a:gd name="T3" fmla="*/ 4 h 4"/>
                  <a:gd name="T4" fmla="*/ 6 w 6"/>
                  <a:gd name="T5" fmla="*/ 4 h 4"/>
                  <a:gd name="T6" fmla="*/ 6 w 6"/>
                  <a:gd name="T7" fmla="*/ 0 h 4"/>
                  <a:gd name="T8" fmla="*/ 2 w 6"/>
                  <a:gd name="T9" fmla="*/ 0 h 4"/>
                  <a:gd name="T10" fmla="*/ 0 w 6"/>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0" y="0"/>
                    </a:moveTo>
                    <a:lnTo>
                      <a:pt x="2" y="4"/>
                    </a:lnTo>
                    <a:lnTo>
                      <a:pt x="6" y="4"/>
                    </a:lnTo>
                    <a:lnTo>
                      <a:pt x="6"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2" name="Freeform 1580"/>
              <p:cNvSpPr>
                <a:spLocks/>
              </p:cNvSpPr>
              <p:nvPr/>
            </p:nvSpPr>
            <p:spPr bwMode="auto">
              <a:xfrm>
                <a:off x="2633" y="2265"/>
                <a:ext cx="22" cy="22"/>
              </a:xfrm>
              <a:custGeom>
                <a:avLst/>
                <a:gdLst>
                  <a:gd name="T0" fmla="*/ 22 w 22"/>
                  <a:gd name="T1" fmla="*/ 2 h 22"/>
                  <a:gd name="T2" fmla="*/ 20 w 22"/>
                  <a:gd name="T3" fmla="*/ 0 h 22"/>
                  <a:gd name="T4" fmla="*/ 0 w 22"/>
                  <a:gd name="T5" fmla="*/ 18 h 22"/>
                  <a:gd name="T6" fmla="*/ 4 w 22"/>
                  <a:gd name="T7" fmla="*/ 22 h 22"/>
                  <a:gd name="T8" fmla="*/ 22 w 22"/>
                  <a:gd name="T9" fmla="*/ 2 h 22"/>
                  <a:gd name="T10" fmla="*/ 22 w 22"/>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2" y="2"/>
                    </a:moveTo>
                    <a:lnTo>
                      <a:pt x="20" y="0"/>
                    </a:lnTo>
                    <a:lnTo>
                      <a:pt x="0" y="18"/>
                    </a:lnTo>
                    <a:lnTo>
                      <a:pt x="4" y="22"/>
                    </a:lnTo>
                    <a:lnTo>
                      <a:pt x="2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3" name="Freeform 1581"/>
              <p:cNvSpPr>
                <a:spLocks/>
              </p:cNvSpPr>
              <p:nvPr/>
            </p:nvSpPr>
            <p:spPr bwMode="auto">
              <a:xfrm>
                <a:off x="2653" y="2232"/>
                <a:ext cx="33" cy="35"/>
              </a:xfrm>
              <a:custGeom>
                <a:avLst/>
                <a:gdLst>
                  <a:gd name="T0" fmla="*/ 15 w 33"/>
                  <a:gd name="T1" fmla="*/ 35 h 35"/>
                  <a:gd name="T2" fmla="*/ 0 w 33"/>
                  <a:gd name="T3" fmla="*/ 18 h 35"/>
                  <a:gd name="T4" fmla="*/ 15 w 33"/>
                  <a:gd name="T5" fmla="*/ 0 h 35"/>
                  <a:gd name="T6" fmla="*/ 33 w 33"/>
                  <a:gd name="T7" fmla="*/ 18 h 35"/>
                  <a:gd name="T8" fmla="*/ 15 w 33"/>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5">
                    <a:moveTo>
                      <a:pt x="15" y="35"/>
                    </a:moveTo>
                    <a:lnTo>
                      <a:pt x="0" y="18"/>
                    </a:lnTo>
                    <a:lnTo>
                      <a:pt x="15" y="0"/>
                    </a:lnTo>
                    <a:lnTo>
                      <a:pt x="33" y="18"/>
                    </a:lnTo>
                    <a:lnTo>
                      <a:pt x="15" y="35"/>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4" name="Freeform 1582"/>
              <p:cNvSpPr>
                <a:spLocks noEditPoints="1"/>
              </p:cNvSpPr>
              <p:nvPr/>
            </p:nvSpPr>
            <p:spPr bwMode="auto">
              <a:xfrm>
                <a:off x="2648" y="2232"/>
                <a:ext cx="40" cy="35"/>
              </a:xfrm>
              <a:custGeom>
                <a:avLst/>
                <a:gdLst>
                  <a:gd name="T0" fmla="*/ 23 w 40"/>
                  <a:gd name="T1" fmla="*/ 35 h 35"/>
                  <a:gd name="T2" fmla="*/ 20 w 40"/>
                  <a:gd name="T3" fmla="*/ 35 h 35"/>
                  <a:gd name="T4" fmla="*/ 0 w 40"/>
                  <a:gd name="T5" fmla="*/ 18 h 35"/>
                  <a:gd name="T6" fmla="*/ 20 w 40"/>
                  <a:gd name="T7" fmla="*/ 0 h 35"/>
                  <a:gd name="T8" fmla="*/ 23 w 40"/>
                  <a:gd name="T9" fmla="*/ 0 h 35"/>
                  <a:gd name="T10" fmla="*/ 38 w 40"/>
                  <a:gd name="T11" fmla="*/ 18 h 35"/>
                  <a:gd name="T12" fmla="*/ 40 w 40"/>
                  <a:gd name="T13" fmla="*/ 18 h 35"/>
                  <a:gd name="T14" fmla="*/ 38 w 40"/>
                  <a:gd name="T15" fmla="*/ 18 h 35"/>
                  <a:gd name="T16" fmla="*/ 23 w 40"/>
                  <a:gd name="T17" fmla="*/ 35 h 35"/>
                  <a:gd name="T18" fmla="*/ 38 w 40"/>
                  <a:gd name="T19" fmla="*/ 18 h 35"/>
                  <a:gd name="T20" fmla="*/ 20 w 40"/>
                  <a:gd name="T21" fmla="*/ 2 h 35"/>
                  <a:gd name="T22" fmla="*/ 23 w 40"/>
                  <a:gd name="T23" fmla="*/ 2 h 35"/>
                  <a:gd name="T24" fmla="*/ 5 w 40"/>
                  <a:gd name="T25" fmla="*/ 18 h 35"/>
                  <a:gd name="T26" fmla="*/ 23 w 40"/>
                  <a:gd name="T27" fmla="*/ 31 h 35"/>
                  <a:gd name="T28" fmla="*/ 20 w 40"/>
                  <a:gd name="T29" fmla="*/ 31 h 35"/>
                  <a:gd name="T30" fmla="*/ 38 w 40"/>
                  <a:gd name="T31" fmla="*/ 18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5">
                    <a:moveTo>
                      <a:pt x="23" y="35"/>
                    </a:moveTo>
                    <a:lnTo>
                      <a:pt x="20" y="35"/>
                    </a:lnTo>
                    <a:lnTo>
                      <a:pt x="0" y="18"/>
                    </a:lnTo>
                    <a:lnTo>
                      <a:pt x="20" y="0"/>
                    </a:lnTo>
                    <a:lnTo>
                      <a:pt x="23" y="0"/>
                    </a:lnTo>
                    <a:lnTo>
                      <a:pt x="38" y="18"/>
                    </a:lnTo>
                    <a:lnTo>
                      <a:pt x="40" y="18"/>
                    </a:lnTo>
                    <a:lnTo>
                      <a:pt x="38" y="18"/>
                    </a:lnTo>
                    <a:lnTo>
                      <a:pt x="23" y="35"/>
                    </a:lnTo>
                    <a:close/>
                    <a:moveTo>
                      <a:pt x="38" y="18"/>
                    </a:moveTo>
                    <a:lnTo>
                      <a:pt x="20" y="2"/>
                    </a:lnTo>
                    <a:lnTo>
                      <a:pt x="23" y="2"/>
                    </a:lnTo>
                    <a:lnTo>
                      <a:pt x="5" y="18"/>
                    </a:lnTo>
                    <a:lnTo>
                      <a:pt x="23" y="31"/>
                    </a:lnTo>
                    <a:lnTo>
                      <a:pt x="20" y="31"/>
                    </a:lnTo>
                    <a:lnTo>
                      <a:pt x="38"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5" name="Freeform 1583"/>
              <p:cNvSpPr>
                <a:spLocks/>
              </p:cNvSpPr>
              <p:nvPr/>
            </p:nvSpPr>
            <p:spPr bwMode="auto">
              <a:xfrm>
                <a:off x="2666" y="2265"/>
                <a:ext cx="5" cy="5"/>
              </a:xfrm>
              <a:custGeom>
                <a:avLst/>
                <a:gdLst>
                  <a:gd name="T0" fmla="*/ 0 w 5"/>
                  <a:gd name="T1" fmla="*/ 2 h 5"/>
                  <a:gd name="T2" fmla="*/ 2 w 5"/>
                  <a:gd name="T3" fmla="*/ 5 h 5"/>
                  <a:gd name="T4" fmla="*/ 5 w 5"/>
                  <a:gd name="T5" fmla="*/ 5 h 5"/>
                  <a:gd name="T6" fmla="*/ 5 w 5"/>
                  <a:gd name="T7" fmla="*/ 0 h 5"/>
                  <a:gd name="T8" fmla="*/ 2 w 5"/>
                  <a:gd name="T9" fmla="*/ 0 h 5"/>
                  <a:gd name="T10" fmla="*/ 0 w 5"/>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2"/>
                    </a:moveTo>
                    <a:lnTo>
                      <a:pt x="2" y="5"/>
                    </a:lnTo>
                    <a:lnTo>
                      <a:pt x="5" y="5"/>
                    </a:lnTo>
                    <a:lnTo>
                      <a:pt x="5"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6" name="Freeform 1584"/>
              <p:cNvSpPr>
                <a:spLocks/>
              </p:cNvSpPr>
              <p:nvPr/>
            </p:nvSpPr>
            <p:spPr bwMode="auto">
              <a:xfrm>
                <a:off x="2646" y="2247"/>
                <a:ext cx="22" cy="20"/>
              </a:xfrm>
              <a:custGeom>
                <a:avLst/>
                <a:gdLst>
                  <a:gd name="T0" fmla="*/ 2 w 22"/>
                  <a:gd name="T1" fmla="*/ 0 h 20"/>
                  <a:gd name="T2" fmla="*/ 2 w 22"/>
                  <a:gd name="T3" fmla="*/ 3 h 20"/>
                  <a:gd name="T4" fmla="*/ 20 w 22"/>
                  <a:gd name="T5" fmla="*/ 20 h 20"/>
                  <a:gd name="T6" fmla="*/ 22 w 22"/>
                  <a:gd name="T7" fmla="*/ 18 h 20"/>
                  <a:gd name="T8" fmla="*/ 5 w 22"/>
                  <a:gd name="T9" fmla="*/ 0 h 20"/>
                  <a:gd name="T10" fmla="*/ 2 w 22"/>
                  <a:gd name="T11" fmla="*/ 0 h 20"/>
                  <a:gd name="T12" fmla="*/ 2 w 22"/>
                  <a:gd name="T13" fmla="*/ 0 h 20"/>
                  <a:gd name="T14" fmla="*/ 0 w 22"/>
                  <a:gd name="T15" fmla="*/ 3 h 20"/>
                  <a:gd name="T16" fmla="*/ 2 w 22"/>
                  <a:gd name="T17" fmla="*/ 3 h 20"/>
                  <a:gd name="T18" fmla="*/ 2 w 22"/>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 y="0"/>
                    </a:moveTo>
                    <a:lnTo>
                      <a:pt x="2" y="3"/>
                    </a:lnTo>
                    <a:lnTo>
                      <a:pt x="20" y="20"/>
                    </a:lnTo>
                    <a:lnTo>
                      <a:pt x="22" y="18"/>
                    </a:lnTo>
                    <a:lnTo>
                      <a:pt x="5" y="0"/>
                    </a:lnTo>
                    <a:lnTo>
                      <a:pt x="2" y="0"/>
                    </a:lnTo>
                    <a:lnTo>
                      <a:pt x="0" y="3"/>
                    </a:lnTo>
                    <a:lnTo>
                      <a:pt x="2" y="3"/>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7" name="Freeform 1585"/>
              <p:cNvSpPr>
                <a:spLocks/>
              </p:cNvSpPr>
              <p:nvPr/>
            </p:nvSpPr>
            <p:spPr bwMode="auto">
              <a:xfrm>
                <a:off x="2646" y="2247"/>
                <a:ext cx="5" cy="3"/>
              </a:xfrm>
              <a:custGeom>
                <a:avLst/>
                <a:gdLst>
                  <a:gd name="T0" fmla="*/ 5 w 5"/>
                  <a:gd name="T1" fmla="*/ 3 h 3"/>
                  <a:gd name="T2" fmla="*/ 2 w 5"/>
                  <a:gd name="T3" fmla="*/ 3 h 3"/>
                  <a:gd name="T4" fmla="*/ 2 w 5"/>
                  <a:gd name="T5" fmla="*/ 3 h 3"/>
                  <a:gd name="T6" fmla="*/ 2 w 5"/>
                  <a:gd name="T7" fmla="*/ 3 h 3"/>
                  <a:gd name="T8" fmla="*/ 2 w 5"/>
                  <a:gd name="T9" fmla="*/ 3 h 3"/>
                  <a:gd name="T10" fmla="*/ 5 w 5"/>
                  <a:gd name="T11" fmla="*/ 3 h 3"/>
                  <a:gd name="T12" fmla="*/ 2 w 5"/>
                  <a:gd name="T13" fmla="*/ 0 h 3"/>
                  <a:gd name="T14" fmla="*/ 0 w 5"/>
                  <a:gd name="T15" fmla="*/ 3 h 3"/>
                  <a:gd name="T16" fmla="*/ 2 w 5"/>
                  <a:gd name="T17" fmla="*/ 3 h 3"/>
                  <a:gd name="T18" fmla="*/ 5 w 5"/>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
                    <a:moveTo>
                      <a:pt x="5" y="3"/>
                    </a:moveTo>
                    <a:lnTo>
                      <a:pt x="2" y="3"/>
                    </a:lnTo>
                    <a:lnTo>
                      <a:pt x="5" y="3"/>
                    </a:lnTo>
                    <a:lnTo>
                      <a:pt x="2" y="0"/>
                    </a:lnTo>
                    <a:lnTo>
                      <a:pt x="0" y="3"/>
                    </a:lnTo>
                    <a:lnTo>
                      <a:pt x="2" y="3"/>
                    </a:lnTo>
                    <a:lnTo>
                      <a:pt x="5"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8" name="Freeform 1586"/>
              <p:cNvSpPr>
                <a:spLocks/>
              </p:cNvSpPr>
              <p:nvPr/>
            </p:nvSpPr>
            <p:spPr bwMode="auto">
              <a:xfrm>
                <a:off x="2646" y="2247"/>
                <a:ext cx="5" cy="3"/>
              </a:xfrm>
              <a:custGeom>
                <a:avLst/>
                <a:gdLst>
                  <a:gd name="T0" fmla="*/ 5 w 5"/>
                  <a:gd name="T1" fmla="*/ 3 h 3"/>
                  <a:gd name="T2" fmla="*/ 2 w 5"/>
                  <a:gd name="T3" fmla="*/ 3 h 3"/>
                  <a:gd name="T4" fmla="*/ 2 w 5"/>
                  <a:gd name="T5" fmla="*/ 3 h 3"/>
                  <a:gd name="T6" fmla="*/ 2 w 5"/>
                  <a:gd name="T7" fmla="*/ 3 h 3"/>
                  <a:gd name="T8" fmla="*/ 2 w 5"/>
                  <a:gd name="T9" fmla="*/ 3 h 3"/>
                  <a:gd name="T10" fmla="*/ 5 w 5"/>
                  <a:gd name="T11" fmla="*/ 3 h 3"/>
                  <a:gd name="T12" fmla="*/ 2 w 5"/>
                  <a:gd name="T13" fmla="*/ 0 h 3"/>
                  <a:gd name="T14" fmla="*/ 0 w 5"/>
                  <a:gd name="T15" fmla="*/ 3 h 3"/>
                  <a:gd name="T16" fmla="*/ 2 w 5"/>
                  <a:gd name="T17" fmla="*/ 3 h 3"/>
                  <a:gd name="T18" fmla="*/ 5 w 5"/>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3">
                    <a:moveTo>
                      <a:pt x="5" y="3"/>
                    </a:moveTo>
                    <a:lnTo>
                      <a:pt x="2" y="3"/>
                    </a:lnTo>
                    <a:lnTo>
                      <a:pt x="5" y="3"/>
                    </a:lnTo>
                    <a:lnTo>
                      <a:pt x="2" y="0"/>
                    </a:lnTo>
                    <a:lnTo>
                      <a:pt x="0" y="3"/>
                    </a:lnTo>
                    <a:lnTo>
                      <a:pt x="2" y="3"/>
                    </a:lnTo>
                    <a:lnTo>
                      <a:pt x="5"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39" name="Freeform 1587"/>
              <p:cNvSpPr>
                <a:spLocks/>
              </p:cNvSpPr>
              <p:nvPr/>
            </p:nvSpPr>
            <p:spPr bwMode="auto">
              <a:xfrm>
                <a:off x="2648" y="2230"/>
                <a:ext cx="20" cy="20"/>
              </a:xfrm>
              <a:custGeom>
                <a:avLst/>
                <a:gdLst>
                  <a:gd name="T0" fmla="*/ 20 w 20"/>
                  <a:gd name="T1" fmla="*/ 0 h 20"/>
                  <a:gd name="T2" fmla="*/ 18 w 20"/>
                  <a:gd name="T3" fmla="*/ 0 h 20"/>
                  <a:gd name="T4" fmla="*/ 0 w 20"/>
                  <a:gd name="T5" fmla="*/ 17 h 20"/>
                  <a:gd name="T6" fmla="*/ 3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8" y="0"/>
                    </a:lnTo>
                    <a:lnTo>
                      <a:pt x="0" y="17"/>
                    </a:lnTo>
                    <a:lnTo>
                      <a:pt x="3"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0" name="Freeform 1588"/>
              <p:cNvSpPr>
                <a:spLocks/>
              </p:cNvSpPr>
              <p:nvPr/>
            </p:nvSpPr>
            <p:spPr bwMode="auto">
              <a:xfrm>
                <a:off x="2668" y="2230"/>
                <a:ext cx="5" cy="2"/>
              </a:xfrm>
              <a:custGeom>
                <a:avLst/>
                <a:gdLst>
                  <a:gd name="T0" fmla="*/ 5 w 5"/>
                  <a:gd name="T1" fmla="*/ 0 h 2"/>
                  <a:gd name="T2" fmla="*/ 3 w 5"/>
                  <a:gd name="T3" fmla="*/ 0 h 2"/>
                  <a:gd name="T4" fmla="*/ 0 w 5"/>
                  <a:gd name="T5" fmla="*/ 0 h 2"/>
                  <a:gd name="T6" fmla="*/ 0 w 5"/>
                  <a:gd name="T7" fmla="*/ 2 h 2"/>
                  <a:gd name="T8" fmla="*/ 3 w 5"/>
                  <a:gd name="T9" fmla="*/ 2 h 2"/>
                  <a:gd name="T10" fmla="*/ 5 w 5"/>
                  <a:gd name="T11" fmla="*/ 0 h 2"/>
                  <a:gd name="T12" fmla="*/ 5 w 5"/>
                  <a:gd name="T13" fmla="*/ 0 h 2"/>
                  <a:gd name="T14" fmla="*/ 5 w 5"/>
                  <a:gd name="T15" fmla="*/ 0 h 2"/>
                  <a:gd name="T16" fmla="*/ 3 w 5"/>
                  <a:gd name="T17" fmla="*/ 0 h 2"/>
                  <a:gd name="T18" fmla="*/ 5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0"/>
                    </a:moveTo>
                    <a:lnTo>
                      <a:pt x="3" y="0"/>
                    </a:lnTo>
                    <a:lnTo>
                      <a:pt x="0" y="0"/>
                    </a:lnTo>
                    <a:lnTo>
                      <a:pt x="0" y="2"/>
                    </a:lnTo>
                    <a:lnTo>
                      <a:pt x="3" y="2"/>
                    </a:lnTo>
                    <a:lnTo>
                      <a:pt x="5" y="0"/>
                    </a:lnTo>
                    <a:lnTo>
                      <a:pt x="3" y="0"/>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1" name="Freeform 1589"/>
              <p:cNvSpPr>
                <a:spLocks/>
              </p:cNvSpPr>
              <p:nvPr/>
            </p:nvSpPr>
            <p:spPr bwMode="auto">
              <a:xfrm>
                <a:off x="2671" y="2230"/>
                <a:ext cx="15" cy="22"/>
              </a:xfrm>
              <a:custGeom>
                <a:avLst/>
                <a:gdLst>
                  <a:gd name="T0" fmla="*/ 15 w 15"/>
                  <a:gd name="T1" fmla="*/ 22 h 22"/>
                  <a:gd name="T2" fmla="*/ 15 w 15"/>
                  <a:gd name="T3" fmla="*/ 17 h 22"/>
                  <a:gd name="T4" fmla="*/ 2 w 15"/>
                  <a:gd name="T5" fmla="*/ 0 h 22"/>
                  <a:gd name="T6" fmla="*/ 0 w 15"/>
                  <a:gd name="T7" fmla="*/ 2 h 22"/>
                  <a:gd name="T8" fmla="*/ 13 w 15"/>
                  <a:gd name="T9" fmla="*/ 20 h 22"/>
                  <a:gd name="T10" fmla="*/ 15 w 15"/>
                  <a:gd name="T11" fmla="*/ 22 h 22"/>
                  <a:gd name="T12" fmla="*/ 13 w 15"/>
                  <a:gd name="T13" fmla="*/ 20 h 22"/>
                  <a:gd name="T14" fmla="*/ 13 w 15"/>
                  <a:gd name="T15" fmla="*/ 22 h 22"/>
                  <a:gd name="T16" fmla="*/ 15 w 15"/>
                  <a:gd name="T17" fmla="*/ 2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2">
                    <a:moveTo>
                      <a:pt x="15" y="22"/>
                    </a:moveTo>
                    <a:lnTo>
                      <a:pt x="15" y="17"/>
                    </a:lnTo>
                    <a:lnTo>
                      <a:pt x="2" y="0"/>
                    </a:lnTo>
                    <a:lnTo>
                      <a:pt x="0" y="2"/>
                    </a:lnTo>
                    <a:lnTo>
                      <a:pt x="13" y="20"/>
                    </a:lnTo>
                    <a:lnTo>
                      <a:pt x="15" y="22"/>
                    </a:lnTo>
                    <a:lnTo>
                      <a:pt x="13" y="20"/>
                    </a:lnTo>
                    <a:lnTo>
                      <a:pt x="13" y="22"/>
                    </a:lnTo>
                    <a:lnTo>
                      <a:pt x="15"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2" name="Freeform 1590"/>
              <p:cNvSpPr>
                <a:spLocks/>
              </p:cNvSpPr>
              <p:nvPr/>
            </p:nvSpPr>
            <p:spPr bwMode="auto">
              <a:xfrm>
                <a:off x="2686" y="2247"/>
                <a:ext cx="2" cy="5"/>
              </a:xfrm>
              <a:custGeom>
                <a:avLst/>
                <a:gdLst>
                  <a:gd name="T0" fmla="*/ 2 w 2"/>
                  <a:gd name="T1" fmla="*/ 0 h 5"/>
                  <a:gd name="T2" fmla="*/ 2 w 2"/>
                  <a:gd name="T3" fmla="*/ 0 h 5"/>
                  <a:gd name="T4" fmla="*/ 0 w 2"/>
                  <a:gd name="T5" fmla="*/ 0 h 5"/>
                  <a:gd name="T6" fmla="*/ 0 w 2"/>
                  <a:gd name="T7" fmla="*/ 5 h 5"/>
                  <a:gd name="T8" fmla="*/ 2 w 2"/>
                  <a:gd name="T9" fmla="*/ 5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2" y="0"/>
                    </a:lnTo>
                    <a:lnTo>
                      <a:pt x="0" y="0"/>
                    </a:lnTo>
                    <a:lnTo>
                      <a:pt x="0" y="5"/>
                    </a:lnTo>
                    <a:lnTo>
                      <a:pt x="2" y="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3" name="Freeform 1591"/>
              <p:cNvSpPr>
                <a:spLocks/>
              </p:cNvSpPr>
              <p:nvPr/>
            </p:nvSpPr>
            <p:spPr bwMode="auto">
              <a:xfrm>
                <a:off x="2684" y="2247"/>
                <a:ext cx="4" cy="5"/>
              </a:xfrm>
              <a:custGeom>
                <a:avLst/>
                <a:gdLst>
                  <a:gd name="T0" fmla="*/ 0 w 4"/>
                  <a:gd name="T1" fmla="*/ 0 h 5"/>
                  <a:gd name="T2" fmla="*/ 2 w 4"/>
                  <a:gd name="T3" fmla="*/ 5 h 5"/>
                  <a:gd name="T4" fmla="*/ 4 w 4"/>
                  <a:gd name="T5" fmla="*/ 5 h 5"/>
                  <a:gd name="T6" fmla="*/ 4 w 4"/>
                  <a:gd name="T7" fmla="*/ 0 h 5"/>
                  <a:gd name="T8" fmla="*/ 2 w 4"/>
                  <a:gd name="T9" fmla="*/ 0 h 5"/>
                  <a:gd name="T10" fmla="*/ 0 w 4"/>
                  <a:gd name="T11" fmla="*/ 0 h 5"/>
                  <a:gd name="T12" fmla="*/ 2 w 4"/>
                  <a:gd name="T13" fmla="*/ 0 h 5"/>
                  <a:gd name="T14" fmla="*/ 0 w 4"/>
                  <a:gd name="T15" fmla="*/ 0 h 5"/>
                  <a:gd name="T16" fmla="*/ 0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5">
                    <a:moveTo>
                      <a:pt x="0" y="0"/>
                    </a:moveTo>
                    <a:lnTo>
                      <a:pt x="2" y="5"/>
                    </a:lnTo>
                    <a:lnTo>
                      <a:pt x="4" y="5"/>
                    </a:lnTo>
                    <a:lnTo>
                      <a:pt x="4" y="0"/>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4" name="Freeform 1592"/>
              <p:cNvSpPr>
                <a:spLocks/>
              </p:cNvSpPr>
              <p:nvPr/>
            </p:nvSpPr>
            <p:spPr bwMode="auto">
              <a:xfrm>
                <a:off x="2671" y="2247"/>
                <a:ext cx="15" cy="23"/>
              </a:xfrm>
              <a:custGeom>
                <a:avLst/>
                <a:gdLst>
                  <a:gd name="T0" fmla="*/ 0 w 15"/>
                  <a:gd name="T1" fmla="*/ 23 h 23"/>
                  <a:gd name="T2" fmla="*/ 2 w 15"/>
                  <a:gd name="T3" fmla="*/ 20 h 23"/>
                  <a:gd name="T4" fmla="*/ 15 w 15"/>
                  <a:gd name="T5" fmla="*/ 3 h 23"/>
                  <a:gd name="T6" fmla="*/ 13 w 15"/>
                  <a:gd name="T7" fmla="*/ 0 h 23"/>
                  <a:gd name="T8" fmla="*/ 0 w 15"/>
                  <a:gd name="T9" fmla="*/ 18 h 23"/>
                  <a:gd name="T10" fmla="*/ 0 w 15"/>
                  <a:gd name="T11" fmla="*/ 23 h 23"/>
                  <a:gd name="T12" fmla="*/ 0 w 15"/>
                  <a:gd name="T13" fmla="*/ 23 h 23"/>
                  <a:gd name="T14" fmla="*/ 2 w 15"/>
                  <a:gd name="T15" fmla="*/ 23 h 23"/>
                  <a:gd name="T16" fmla="*/ 2 w 15"/>
                  <a:gd name="T17" fmla="*/ 20 h 23"/>
                  <a:gd name="T18" fmla="*/ 0 w 15"/>
                  <a:gd name="T19" fmla="*/ 23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3">
                    <a:moveTo>
                      <a:pt x="0" y="23"/>
                    </a:moveTo>
                    <a:lnTo>
                      <a:pt x="2" y="20"/>
                    </a:lnTo>
                    <a:lnTo>
                      <a:pt x="15" y="3"/>
                    </a:lnTo>
                    <a:lnTo>
                      <a:pt x="13" y="0"/>
                    </a:lnTo>
                    <a:lnTo>
                      <a:pt x="0" y="18"/>
                    </a:lnTo>
                    <a:lnTo>
                      <a:pt x="0" y="23"/>
                    </a:lnTo>
                    <a:lnTo>
                      <a:pt x="2" y="23"/>
                    </a:lnTo>
                    <a:lnTo>
                      <a:pt x="2" y="20"/>
                    </a:lnTo>
                    <a:lnTo>
                      <a:pt x="0" y="2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5" name="Freeform 1593"/>
              <p:cNvSpPr>
                <a:spLocks/>
              </p:cNvSpPr>
              <p:nvPr/>
            </p:nvSpPr>
            <p:spPr bwMode="auto">
              <a:xfrm>
                <a:off x="2686" y="2247"/>
                <a:ext cx="2" cy="3"/>
              </a:xfrm>
              <a:custGeom>
                <a:avLst/>
                <a:gdLst>
                  <a:gd name="T0" fmla="*/ 0 w 2"/>
                  <a:gd name="T1" fmla="*/ 0 h 3"/>
                  <a:gd name="T2" fmla="*/ 0 w 2"/>
                  <a:gd name="T3" fmla="*/ 3 h 3"/>
                  <a:gd name="T4" fmla="*/ 0 w 2"/>
                  <a:gd name="T5" fmla="*/ 3 h 3"/>
                  <a:gd name="T6" fmla="*/ 0 w 2"/>
                  <a:gd name="T7" fmla="*/ 3 h 3"/>
                  <a:gd name="T8" fmla="*/ 0 w 2"/>
                  <a:gd name="T9" fmla="*/ 3 h 3"/>
                  <a:gd name="T10" fmla="*/ 0 w 2"/>
                  <a:gd name="T11" fmla="*/ 0 h 3"/>
                  <a:gd name="T12" fmla="*/ 0 w 2"/>
                  <a:gd name="T13" fmla="*/ 3 h 3"/>
                  <a:gd name="T14" fmla="*/ 2 w 2"/>
                  <a:gd name="T15" fmla="*/ 3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0"/>
                    </a:moveTo>
                    <a:lnTo>
                      <a:pt x="0" y="3"/>
                    </a:lnTo>
                    <a:lnTo>
                      <a:pt x="0" y="0"/>
                    </a:lnTo>
                    <a:lnTo>
                      <a:pt x="0" y="3"/>
                    </a:lnTo>
                    <a:lnTo>
                      <a:pt x="2"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6" name="Freeform 1594"/>
              <p:cNvSpPr>
                <a:spLocks/>
              </p:cNvSpPr>
              <p:nvPr/>
            </p:nvSpPr>
            <p:spPr bwMode="auto">
              <a:xfrm>
                <a:off x="2666" y="2232"/>
                <a:ext cx="20" cy="18"/>
              </a:xfrm>
              <a:custGeom>
                <a:avLst/>
                <a:gdLst>
                  <a:gd name="T0" fmla="*/ 2 w 20"/>
                  <a:gd name="T1" fmla="*/ 0 h 18"/>
                  <a:gd name="T2" fmla="*/ 0 w 20"/>
                  <a:gd name="T3" fmla="*/ 4 h 18"/>
                  <a:gd name="T4" fmla="*/ 18 w 20"/>
                  <a:gd name="T5" fmla="*/ 18 h 18"/>
                  <a:gd name="T6" fmla="*/ 20 w 20"/>
                  <a:gd name="T7" fmla="*/ 15 h 18"/>
                  <a:gd name="T8" fmla="*/ 2 w 20"/>
                  <a:gd name="T9" fmla="*/ 2 h 18"/>
                  <a:gd name="T10" fmla="*/ 2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 y="0"/>
                    </a:moveTo>
                    <a:lnTo>
                      <a:pt x="0" y="4"/>
                    </a:lnTo>
                    <a:lnTo>
                      <a:pt x="18" y="18"/>
                    </a:lnTo>
                    <a:lnTo>
                      <a:pt x="20" y="15"/>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7" name="Freeform 1595"/>
              <p:cNvSpPr>
                <a:spLocks/>
              </p:cNvSpPr>
              <p:nvPr/>
            </p:nvSpPr>
            <p:spPr bwMode="auto">
              <a:xfrm>
                <a:off x="2668" y="2232"/>
                <a:ext cx="5" cy="4"/>
              </a:xfrm>
              <a:custGeom>
                <a:avLst/>
                <a:gdLst>
                  <a:gd name="T0" fmla="*/ 5 w 5"/>
                  <a:gd name="T1" fmla="*/ 4 h 4"/>
                  <a:gd name="T2" fmla="*/ 3 w 5"/>
                  <a:gd name="T3" fmla="*/ 0 h 4"/>
                  <a:gd name="T4" fmla="*/ 0 w 5"/>
                  <a:gd name="T5" fmla="*/ 0 h 4"/>
                  <a:gd name="T6" fmla="*/ 0 w 5"/>
                  <a:gd name="T7" fmla="*/ 4 h 4"/>
                  <a:gd name="T8" fmla="*/ 3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3" y="0"/>
                    </a:lnTo>
                    <a:lnTo>
                      <a:pt x="0" y="0"/>
                    </a:lnTo>
                    <a:lnTo>
                      <a:pt x="0" y="4"/>
                    </a:lnTo>
                    <a:lnTo>
                      <a:pt x="3"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8" name="Freeform 1596"/>
              <p:cNvSpPr>
                <a:spLocks/>
              </p:cNvSpPr>
              <p:nvPr/>
            </p:nvSpPr>
            <p:spPr bwMode="auto">
              <a:xfrm>
                <a:off x="2651" y="2234"/>
                <a:ext cx="22" cy="16"/>
              </a:xfrm>
              <a:custGeom>
                <a:avLst/>
                <a:gdLst>
                  <a:gd name="T0" fmla="*/ 2 w 22"/>
                  <a:gd name="T1" fmla="*/ 16 h 16"/>
                  <a:gd name="T2" fmla="*/ 4 w 22"/>
                  <a:gd name="T3" fmla="*/ 16 h 16"/>
                  <a:gd name="T4" fmla="*/ 22 w 22"/>
                  <a:gd name="T5" fmla="*/ 2 h 16"/>
                  <a:gd name="T6" fmla="*/ 20 w 22"/>
                  <a:gd name="T7" fmla="*/ 0 h 16"/>
                  <a:gd name="T8" fmla="*/ 2 w 22"/>
                  <a:gd name="T9" fmla="*/ 13 h 16"/>
                  <a:gd name="T10" fmla="*/ 2 w 22"/>
                  <a:gd name="T11" fmla="*/ 16 h 16"/>
                  <a:gd name="T12" fmla="*/ 2 w 22"/>
                  <a:gd name="T13" fmla="*/ 13 h 16"/>
                  <a:gd name="T14" fmla="*/ 0 w 22"/>
                  <a:gd name="T15" fmla="*/ 16 h 16"/>
                  <a:gd name="T16" fmla="*/ 2 w 22"/>
                  <a:gd name="T17" fmla="*/ 16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6">
                    <a:moveTo>
                      <a:pt x="2" y="16"/>
                    </a:moveTo>
                    <a:lnTo>
                      <a:pt x="4" y="16"/>
                    </a:lnTo>
                    <a:lnTo>
                      <a:pt x="22" y="2"/>
                    </a:lnTo>
                    <a:lnTo>
                      <a:pt x="20" y="0"/>
                    </a:lnTo>
                    <a:lnTo>
                      <a:pt x="2" y="13"/>
                    </a:lnTo>
                    <a:lnTo>
                      <a:pt x="2" y="16"/>
                    </a:lnTo>
                    <a:lnTo>
                      <a:pt x="2" y="13"/>
                    </a:lnTo>
                    <a:lnTo>
                      <a:pt x="0" y="16"/>
                    </a:lnTo>
                    <a:lnTo>
                      <a:pt x="2"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49" name="Freeform 1597"/>
              <p:cNvSpPr>
                <a:spLocks/>
              </p:cNvSpPr>
              <p:nvPr/>
            </p:nvSpPr>
            <p:spPr bwMode="auto">
              <a:xfrm>
                <a:off x="2651" y="2247"/>
                <a:ext cx="2" cy="3"/>
              </a:xfrm>
              <a:custGeom>
                <a:avLst/>
                <a:gdLst>
                  <a:gd name="T0" fmla="*/ 2 w 2"/>
                  <a:gd name="T1" fmla="*/ 3 h 3"/>
                  <a:gd name="T2" fmla="*/ 2 w 2"/>
                  <a:gd name="T3" fmla="*/ 3 h 3"/>
                  <a:gd name="T4" fmla="*/ 2 w 2"/>
                  <a:gd name="T5" fmla="*/ 3 h 3"/>
                  <a:gd name="T6" fmla="*/ 2 w 2"/>
                  <a:gd name="T7" fmla="*/ 3 h 3"/>
                  <a:gd name="T8" fmla="*/ 2 w 2"/>
                  <a:gd name="T9" fmla="*/ 3 h 3"/>
                  <a:gd name="T10" fmla="*/ 2 w 2"/>
                  <a:gd name="T11" fmla="*/ 3 h 3"/>
                  <a:gd name="T12" fmla="*/ 2 w 2"/>
                  <a:gd name="T13" fmla="*/ 0 h 3"/>
                  <a:gd name="T14" fmla="*/ 0 w 2"/>
                  <a:gd name="T15" fmla="*/ 3 h 3"/>
                  <a:gd name="T16" fmla="*/ 2 w 2"/>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2" y="3"/>
                    </a:moveTo>
                    <a:lnTo>
                      <a:pt x="2" y="3"/>
                    </a:lnTo>
                    <a:lnTo>
                      <a:pt x="2" y="0"/>
                    </a:lnTo>
                    <a:lnTo>
                      <a:pt x="0" y="3"/>
                    </a:lnTo>
                    <a:lnTo>
                      <a:pt x="2"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0" name="Freeform 1598"/>
              <p:cNvSpPr>
                <a:spLocks/>
              </p:cNvSpPr>
              <p:nvPr/>
            </p:nvSpPr>
            <p:spPr bwMode="auto">
              <a:xfrm>
                <a:off x="2653" y="2247"/>
                <a:ext cx="20" cy="18"/>
              </a:xfrm>
              <a:custGeom>
                <a:avLst/>
                <a:gdLst>
                  <a:gd name="T0" fmla="*/ 18 w 20"/>
                  <a:gd name="T1" fmla="*/ 18 h 18"/>
                  <a:gd name="T2" fmla="*/ 20 w 20"/>
                  <a:gd name="T3" fmla="*/ 16 h 18"/>
                  <a:gd name="T4" fmla="*/ 2 w 20"/>
                  <a:gd name="T5" fmla="*/ 0 h 18"/>
                  <a:gd name="T6" fmla="*/ 0 w 20"/>
                  <a:gd name="T7" fmla="*/ 3 h 18"/>
                  <a:gd name="T8" fmla="*/ 18 w 20"/>
                  <a:gd name="T9" fmla="*/ 18 h 18"/>
                  <a:gd name="T10" fmla="*/ 18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18" y="18"/>
                    </a:moveTo>
                    <a:lnTo>
                      <a:pt x="20" y="16"/>
                    </a:lnTo>
                    <a:lnTo>
                      <a:pt x="2" y="0"/>
                    </a:lnTo>
                    <a:lnTo>
                      <a:pt x="0" y="3"/>
                    </a:lnTo>
                    <a:lnTo>
                      <a:pt x="18"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1" name="Freeform 1599"/>
              <p:cNvSpPr>
                <a:spLocks/>
              </p:cNvSpPr>
              <p:nvPr/>
            </p:nvSpPr>
            <p:spPr bwMode="auto">
              <a:xfrm>
                <a:off x="2666" y="2261"/>
                <a:ext cx="5" cy="4"/>
              </a:xfrm>
              <a:custGeom>
                <a:avLst/>
                <a:gdLst>
                  <a:gd name="T0" fmla="*/ 0 w 5"/>
                  <a:gd name="T1" fmla="*/ 2 h 4"/>
                  <a:gd name="T2" fmla="*/ 2 w 5"/>
                  <a:gd name="T3" fmla="*/ 4 h 4"/>
                  <a:gd name="T4" fmla="*/ 5 w 5"/>
                  <a:gd name="T5" fmla="*/ 4 h 4"/>
                  <a:gd name="T6" fmla="*/ 5 w 5"/>
                  <a:gd name="T7" fmla="*/ 0 h 4"/>
                  <a:gd name="T8" fmla="*/ 2 w 5"/>
                  <a:gd name="T9" fmla="*/ 0 h 4"/>
                  <a:gd name="T10" fmla="*/ 0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2"/>
                    </a:moveTo>
                    <a:lnTo>
                      <a:pt x="2" y="4"/>
                    </a:lnTo>
                    <a:lnTo>
                      <a:pt x="5" y="4"/>
                    </a:lnTo>
                    <a:lnTo>
                      <a:pt x="5"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2" name="Freeform 1600"/>
              <p:cNvSpPr>
                <a:spLocks/>
              </p:cNvSpPr>
              <p:nvPr/>
            </p:nvSpPr>
            <p:spPr bwMode="auto">
              <a:xfrm>
                <a:off x="2666" y="2247"/>
                <a:ext cx="22" cy="18"/>
              </a:xfrm>
              <a:custGeom>
                <a:avLst/>
                <a:gdLst>
                  <a:gd name="T0" fmla="*/ 20 w 22"/>
                  <a:gd name="T1" fmla="*/ 0 h 18"/>
                  <a:gd name="T2" fmla="*/ 18 w 22"/>
                  <a:gd name="T3" fmla="*/ 0 h 18"/>
                  <a:gd name="T4" fmla="*/ 0 w 22"/>
                  <a:gd name="T5" fmla="*/ 16 h 18"/>
                  <a:gd name="T6" fmla="*/ 2 w 22"/>
                  <a:gd name="T7" fmla="*/ 18 h 18"/>
                  <a:gd name="T8" fmla="*/ 20 w 22"/>
                  <a:gd name="T9" fmla="*/ 3 h 18"/>
                  <a:gd name="T10" fmla="*/ 20 w 22"/>
                  <a:gd name="T11" fmla="*/ 0 h 18"/>
                  <a:gd name="T12" fmla="*/ 20 w 22"/>
                  <a:gd name="T13" fmla="*/ 3 h 18"/>
                  <a:gd name="T14" fmla="*/ 22 w 22"/>
                  <a:gd name="T15" fmla="*/ 3 h 18"/>
                  <a:gd name="T16" fmla="*/ 20 w 2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0" y="0"/>
                    </a:moveTo>
                    <a:lnTo>
                      <a:pt x="18" y="0"/>
                    </a:lnTo>
                    <a:lnTo>
                      <a:pt x="0" y="16"/>
                    </a:lnTo>
                    <a:lnTo>
                      <a:pt x="2" y="18"/>
                    </a:lnTo>
                    <a:lnTo>
                      <a:pt x="20" y="3"/>
                    </a:lnTo>
                    <a:lnTo>
                      <a:pt x="20" y="0"/>
                    </a:lnTo>
                    <a:lnTo>
                      <a:pt x="20" y="3"/>
                    </a:lnTo>
                    <a:lnTo>
                      <a:pt x="22" y="3"/>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3" name="Freeform 1601"/>
              <p:cNvSpPr>
                <a:spLocks/>
              </p:cNvSpPr>
              <p:nvPr/>
            </p:nvSpPr>
            <p:spPr bwMode="auto">
              <a:xfrm>
                <a:off x="2682" y="2228"/>
                <a:ext cx="35" cy="33"/>
              </a:xfrm>
              <a:custGeom>
                <a:avLst/>
                <a:gdLst>
                  <a:gd name="T0" fmla="*/ 17 w 35"/>
                  <a:gd name="T1" fmla="*/ 33 h 33"/>
                  <a:gd name="T2" fmla="*/ 0 w 35"/>
                  <a:gd name="T3" fmla="*/ 13 h 33"/>
                  <a:gd name="T4" fmla="*/ 17 w 35"/>
                  <a:gd name="T5" fmla="*/ 0 h 33"/>
                  <a:gd name="T6" fmla="*/ 35 w 35"/>
                  <a:gd name="T7" fmla="*/ 13 h 33"/>
                  <a:gd name="T8" fmla="*/ 17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7" y="33"/>
                    </a:moveTo>
                    <a:lnTo>
                      <a:pt x="0" y="13"/>
                    </a:lnTo>
                    <a:lnTo>
                      <a:pt x="17" y="0"/>
                    </a:lnTo>
                    <a:lnTo>
                      <a:pt x="35" y="13"/>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4" name="Freeform 1602"/>
              <p:cNvSpPr>
                <a:spLocks noEditPoints="1"/>
              </p:cNvSpPr>
              <p:nvPr/>
            </p:nvSpPr>
            <p:spPr bwMode="auto">
              <a:xfrm>
                <a:off x="2682" y="2223"/>
                <a:ext cx="35" cy="38"/>
              </a:xfrm>
              <a:custGeom>
                <a:avLst/>
                <a:gdLst>
                  <a:gd name="T0" fmla="*/ 17 w 35"/>
                  <a:gd name="T1" fmla="*/ 38 h 38"/>
                  <a:gd name="T2" fmla="*/ 0 w 35"/>
                  <a:gd name="T3" fmla="*/ 22 h 38"/>
                  <a:gd name="T4" fmla="*/ 0 w 35"/>
                  <a:gd name="T5" fmla="*/ 18 h 38"/>
                  <a:gd name="T6" fmla="*/ 17 w 35"/>
                  <a:gd name="T7" fmla="*/ 0 h 38"/>
                  <a:gd name="T8" fmla="*/ 35 w 35"/>
                  <a:gd name="T9" fmla="*/ 18 h 38"/>
                  <a:gd name="T10" fmla="*/ 35 w 35"/>
                  <a:gd name="T11" fmla="*/ 22 h 38"/>
                  <a:gd name="T12" fmla="*/ 17 w 35"/>
                  <a:gd name="T13" fmla="*/ 38 h 38"/>
                  <a:gd name="T14" fmla="*/ 33 w 35"/>
                  <a:gd name="T15" fmla="*/ 18 h 38"/>
                  <a:gd name="T16" fmla="*/ 33 w 35"/>
                  <a:gd name="T17" fmla="*/ 22 h 38"/>
                  <a:gd name="T18" fmla="*/ 17 w 35"/>
                  <a:gd name="T19" fmla="*/ 5 h 38"/>
                  <a:gd name="T20" fmla="*/ 4 w 35"/>
                  <a:gd name="T21" fmla="*/ 22 h 38"/>
                  <a:gd name="T22" fmla="*/ 4 w 35"/>
                  <a:gd name="T23" fmla="*/ 18 h 38"/>
                  <a:gd name="T24" fmla="*/ 17 w 35"/>
                  <a:gd name="T25" fmla="*/ 33 h 38"/>
                  <a:gd name="T26" fmla="*/ 33 w 35"/>
                  <a:gd name="T27" fmla="*/ 18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8">
                    <a:moveTo>
                      <a:pt x="17" y="38"/>
                    </a:moveTo>
                    <a:lnTo>
                      <a:pt x="0" y="22"/>
                    </a:lnTo>
                    <a:lnTo>
                      <a:pt x="0" y="18"/>
                    </a:lnTo>
                    <a:lnTo>
                      <a:pt x="17" y="0"/>
                    </a:lnTo>
                    <a:lnTo>
                      <a:pt x="35" y="18"/>
                    </a:lnTo>
                    <a:lnTo>
                      <a:pt x="35" y="22"/>
                    </a:lnTo>
                    <a:lnTo>
                      <a:pt x="17" y="38"/>
                    </a:lnTo>
                    <a:close/>
                    <a:moveTo>
                      <a:pt x="33" y="18"/>
                    </a:moveTo>
                    <a:lnTo>
                      <a:pt x="33" y="22"/>
                    </a:lnTo>
                    <a:lnTo>
                      <a:pt x="17" y="5"/>
                    </a:lnTo>
                    <a:lnTo>
                      <a:pt x="4" y="22"/>
                    </a:lnTo>
                    <a:lnTo>
                      <a:pt x="4" y="18"/>
                    </a:lnTo>
                    <a:lnTo>
                      <a:pt x="17" y="33"/>
                    </a:lnTo>
                    <a:lnTo>
                      <a:pt x="3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5" name="Freeform 1603"/>
              <p:cNvSpPr>
                <a:spLocks/>
              </p:cNvSpPr>
              <p:nvPr/>
            </p:nvSpPr>
            <p:spPr bwMode="auto">
              <a:xfrm>
                <a:off x="2699" y="2259"/>
                <a:ext cx="3" cy="4"/>
              </a:xfrm>
              <a:custGeom>
                <a:avLst/>
                <a:gdLst>
                  <a:gd name="T0" fmla="*/ 3 w 3"/>
                  <a:gd name="T1" fmla="*/ 0 h 4"/>
                  <a:gd name="T2" fmla="*/ 0 w 3"/>
                  <a:gd name="T3" fmla="*/ 2 h 4"/>
                  <a:gd name="T4" fmla="*/ 0 w 3"/>
                  <a:gd name="T5" fmla="*/ 2 h 4"/>
                  <a:gd name="T6" fmla="*/ 0 w 3"/>
                  <a:gd name="T7" fmla="*/ 2 h 4"/>
                  <a:gd name="T8" fmla="*/ 0 w 3"/>
                  <a:gd name="T9" fmla="*/ 2 h 4"/>
                  <a:gd name="T10" fmla="*/ 3 w 3"/>
                  <a:gd name="T11" fmla="*/ 0 h 4"/>
                  <a:gd name="T12" fmla="*/ 0 w 3"/>
                  <a:gd name="T13" fmla="*/ 2 h 4"/>
                  <a:gd name="T14" fmla="*/ 0 w 3"/>
                  <a:gd name="T15" fmla="*/ 4 h 4"/>
                  <a:gd name="T16" fmla="*/ 3 w 3"/>
                  <a:gd name="T17" fmla="*/ 2 h 4"/>
                  <a:gd name="T18" fmla="*/ 3 w 3"/>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3" y="0"/>
                    </a:moveTo>
                    <a:lnTo>
                      <a:pt x="0" y="2"/>
                    </a:lnTo>
                    <a:lnTo>
                      <a:pt x="3" y="0"/>
                    </a:lnTo>
                    <a:lnTo>
                      <a:pt x="0" y="2"/>
                    </a:lnTo>
                    <a:lnTo>
                      <a:pt x="0" y="4"/>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6" name="Freeform 1604"/>
              <p:cNvSpPr>
                <a:spLocks/>
              </p:cNvSpPr>
              <p:nvPr/>
            </p:nvSpPr>
            <p:spPr bwMode="auto">
              <a:xfrm>
                <a:off x="2679" y="2243"/>
                <a:ext cx="23" cy="18"/>
              </a:xfrm>
              <a:custGeom>
                <a:avLst/>
                <a:gdLst>
                  <a:gd name="T0" fmla="*/ 0 w 23"/>
                  <a:gd name="T1" fmla="*/ 2 h 18"/>
                  <a:gd name="T2" fmla="*/ 3 w 23"/>
                  <a:gd name="T3" fmla="*/ 4 h 18"/>
                  <a:gd name="T4" fmla="*/ 20 w 23"/>
                  <a:gd name="T5" fmla="*/ 18 h 18"/>
                  <a:gd name="T6" fmla="*/ 23 w 23"/>
                  <a:gd name="T7" fmla="*/ 16 h 18"/>
                  <a:gd name="T8" fmla="*/ 5 w 23"/>
                  <a:gd name="T9" fmla="*/ 0 h 18"/>
                  <a:gd name="T10" fmla="*/ 0 w 23"/>
                  <a:gd name="T11" fmla="*/ 2 h 18"/>
                  <a:gd name="T12" fmla="*/ 0 w 23"/>
                  <a:gd name="T13" fmla="*/ 2 h 18"/>
                  <a:gd name="T14" fmla="*/ 0 w 23"/>
                  <a:gd name="T15" fmla="*/ 2 h 18"/>
                  <a:gd name="T16" fmla="*/ 3 w 23"/>
                  <a:gd name="T17" fmla="*/ 4 h 18"/>
                  <a:gd name="T18" fmla="*/ 0 w 23"/>
                  <a:gd name="T19" fmla="*/ 2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18">
                    <a:moveTo>
                      <a:pt x="0" y="2"/>
                    </a:moveTo>
                    <a:lnTo>
                      <a:pt x="3" y="4"/>
                    </a:lnTo>
                    <a:lnTo>
                      <a:pt x="20" y="18"/>
                    </a:lnTo>
                    <a:lnTo>
                      <a:pt x="23" y="16"/>
                    </a:lnTo>
                    <a:lnTo>
                      <a:pt x="5" y="0"/>
                    </a:lnTo>
                    <a:lnTo>
                      <a:pt x="0" y="2"/>
                    </a:lnTo>
                    <a:lnTo>
                      <a:pt x="3"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7" name="Freeform 1605"/>
              <p:cNvSpPr>
                <a:spLocks/>
              </p:cNvSpPr>
              <p:nvPr/>
            </p:nvSpPr>
            <p:spPr bwMode="auto">
              <a:xfrm>
                <a:off x="2679" y="2241"/>
                <a:ext cx="5" cy="4"/>
              </a:xfrm>
              <a:custGeom>
                <a:avLst/>
                <a:gdLst>
                  <a:gd name="T0" fmla="*/ 3 w 5"/>
                  <a:gd name="T1" fmla="*/ 0 h 4"/>
                  <a:gd name="T2" fmla="*/ 0 w 5"/>
                  <a:gd name="T3" fmla="*/ 0 h 4"/>
                  <a:gd name="T4" fmla="*/ 0 w 5"/>
                  <a:gd name="T5" fmla="*/ 4 h 4"/>
                  <a:gd name="T6" fmla="*/ 5 w 5"/>
                  <a:gd name="T7" fmla="*/ 4 h 4"/>
                  <a:gd name="T8" fmla="*/ 5 w 5"/>
                  <a:gd name="T9" fmla="*/ 0 h 4"/>
                  <a:gd name="T10" fmla="*/ 3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3" y="0"/>
                    </a:moveTo>
                    <a:lnTo>
                      <a:pt x="0" y="0"/>
                    </a:lnTo>
                    <a:lnTo>
                      <a:pt x="0" y="4"/>
                    </a:lnTo>
                    <a:lnTo>
                      <a:pt x="5" y="4"/>
                    </a:lnTo>
                    <a:lnTo>
                      <a:pt x="5"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8" name="Freeform 1606"/>
              <p:cNvSpPr>
                <a:spLocks/>
              </p:cNvSpPr>
              <p:nvPr/>
            </p:nvSpPr>
            <p:spPr bwMode="auto">
              <a:xfrm>
                <a:off x="2682" y="2241"/>
                <a:ext cx="2" cy="2"/>
              </a:xfrm>
              <a:custGeom>
                <a:avLst/>
                <a:gdLst>
                  <a:gd name="T0" fmla="*/ 2 w 2"/>
                  <a:gd name="T1" fmla="*/ 2 h 2"/>
                  <a:gd name="T2" fmla="*/ 0 w 2"/>
                  <a:gd name="T3" fmla="*/ 0 h 2"/>
                  <a:gd name="T4" fmla="*/ 0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2"/>
                    </a:moveTo>
                    <a:lnTo>
                      <a:pt x="0" y="0"/>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59" name="Freeform 1607"/>
              <p:cNvSpPr>
                <a:spLocks/>
              </p:cNvSpPr>
              <p:nvPr/>
            </p:nvSpPr>
            <p:spPr bwMode="auto">
              <a:xfrm>
                <a:off x="2682" y="2221"/>
                <a:ext cx="20" cy="22"/>
              </a:xfrm>
              <a:custGeom>
                <a:avLst/>
                <a:gdLst>
                  <a:gd name="T0" fmla="*/ 20 w 20"/>
                  <a:gd name="T1" fmla="*/ 2 h 22"/>
                  <a:gd name="T2" fmla="*/ 17 w 20"/>
                  <a:gd name="T3" fmla="*/ 2 h 22"/>
                  <a:gd name="T4" fmla="*/ 0 w 20"/>
                  <a:gd name="T5" fmla="*/ 20 h 22"/>
                  <a:gd name="T6" fmla="*/ 2 w 20"/>
                  <a:gd name="T7" fmla="*/ 22 h 22"/>
                  <a:gd name="T8" fmla="*/ 20 w 20"/>
                  <a:gd name="T9" fmla="*/ 4 h 22"/>
                  <a:gd name="T10" fmla="*/ 20 w 20"/>
                  <a:gd name="T11" fmla="*/ 2 h 22"/>
                  <a:gd name="T12" fmla="*/ 20 w 20"/>
                  <a:gd name="T13" fmla="*/ 2 h 22"/>
                  <a:gd name="T14" fmla="*/ 17 w 20"/>
                  <a:gd name="T15" fmla="*/ 0 h 22"/>
                  <a:gd name="T16" fmla="*/ 17 w 20"/>
                  <a:gd name="T17" fmla="*/ 2 h 22"/>
                  <a:gd name="T18" fmla="*/ 20 w 20"/>
                  <a:gd name="T19" fmla="*/ 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20" y="2"/>
                    </a:moveTo>
                    <a:lnTo>
                      <a:pt x="17" y="2"/>
                    </a:lnTo>
                    <a:lnTo>
                      <a:pt x="0" y="20"/>
                    </a:lnTo>
                    <a:lnTo>
                      <a:pt x="2" y="22"/>
                    </a:lnTo>
                    <a:lnTo>
                      <a:pt x="20" y="4"/>
                    </a:lnTo>
                    <a:lnTo>
                      <a:pt x="20" y="2"/>
                    </a:lnTo>
                    <a:lnTo>
                      <a:pt x="17" y="0"/>
                    </a:lnTo>
                    <a:lnTo>
                      <a:pt x="17"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0" name="Freeform 1608"/>
              <p:cNvSpPr>
                <a:spLocks/>
              </p:cNvSpPr>
              <p:nvPr/>
            </p:nvSpPr>
            <p:spPr bwMode="auto">
              <a:xfrm>
                <a:off x="2699" y="2221"/>
                <a:ext cx="3" cy="4"/>
              </a:xfrm>
              <a:custGeom>
                <a:avLst/>
                <a:gdLst>
                  <a:gd name="T0" fmla="*/ 0 w 3"/>
                  <a:gd name="T1" fmla="*/ 4 h 4"/>
                  <a:gd name="T2" fmla="*/ 0 w 3"/>
                  <a:gd name="T3" fmla="*/ 2 h 4"/>
                  <a:gd name="T4" fmla="*/ 0 w 3"/>
                  <a:gd name="T5" fmla="*/ 2 h 4"/>
                  <a:gd name="T6" fmla="*/ 0 w 3"/>
                  <a:gd name="T7" fmla="*/ 2 h 4"/>
                  <a:gd name="T8" fmla="*/ 0 w 3"/>
                  <a:gd name="T9" fmla="*/ 2 h 4"/>
                  <a:gd name="T10" fmla="*/ 0 w 3"/>
                  <a:gd name="T11" fmla="*/ 4 h 4"/>
                  <a:gd name="T12" fmla="*/ 3 w 3"/>
                  <a:gd name="T13" fmla="*/ 2 h 4"/>
                  <a:gd name="T14" fmla="*/ 0 w 3"/>
                  <a:gd name="T15" fmla="*/ 0 h 4"/>
                  <a:gd name="T16" fmla="*/ 0 w 3"/>
                  <a:gd name="T17" fmla="*/ 2 h 4"/>
                  <a:gd name="T18" fmla="*/ 0 w 3"/>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4"/>
                    </a:moveTo>
                    <a:lnTo>
                      <a:pt x="0" y="2"/>
                    </a:lnTo>
                    <a:lnTo>
                      <a:pt x="0" y="4"/>
                    </a:lnTo>
                    <a:lnTo>
                      <a:pt x="3" y="2"/>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1" name="Freeform 1609"/>
              <p:cNvSpPr>
                <a:spLocks/>
              </p:cNvSpPr>
              <p:nvPr/>
            </p:nvSpPr>
            <p:spPr bwMode="auto">
              <a:xfrm>
                <a:off x="2699" y="2223"/>
                <a:ext cx="20" cy="20"/>
              </a:xfrm>
              <a:custGeom>
                <a:avLst/>
                <a:gdLst>
                  <a:gd name="T0" fmla="*/ 20 w 20"/>
                  <a:gd name="T1" fmla="*/ 18 h 20"/>
                  <a:gd name="T2" fmla="*/ 20 w 20"/>
                  <a:gd name="T3" fmla="*/ 18 h 20"/>
                  <a:gd name="T4" fmla="*/ 3 w 20"/>
                  <a:gd name="T5" fmla="*/ 0 h 20"/>
                  <a:gd name="T6" fmla="*/ 0 w 20"/>
                  <a:gd name="T7" fmla="*/ 2 h 20"/>
                  <a:gd name="T8" fmla="*/ 18 w 20"/>
                  <a:gd name="T9" fmla="*/ 20 h 20"/>
                  <a:gd name="T10" fmla="*/ 20 w 20"/>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18"/>
                    </a:moveTo>
                    <a:lnTo>
                      <a:pt x="20" y="18"/>
                    </a:lnTo>
                    <a:lnTo>
                      <a:pt x="3" y="0"/>
                    </a:lnTo>
                    <a:lnTo>
                      <a:pt x="0" y="2"/>
                    </a:lnTo>
                    <a:lnTo>
                      <a:pt x="18" y="20"/>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2" name="Freeform 1610"/>
              <p:cNvSpPr>
                <a:spLocks/>
              </p:cNvSpPr>
              <p:nvPr/>
            </p:nvSpPr>
            <p:spPr bwMode="auto">
              <a:xfrm>
                <a:off x="2717" y="2241"/>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3" name="Freeform 1611"/>
              <p:cNvSpPr>
                <a:spLocks/>
              </p:cNvSpPr>
              <p:nvPr/>
            </p:nvSpPr>
            <p:spPr bwMode="auto">
              <a:xfrm>
                <a:off x="2717" y="2241"/>
                <a:ext cx="2" cy="6"/>
              </a:xfrm>
              <a:custGeom>
                <a:avLst/>
                <a:gdLst>
                  <a:gd name="T0" fmla="*/ 2 w 2"/>
                  <a:gd name="T1" fmla="*/ 6 h 6"/>
                  <a:gd name="T2" fmla="*/ 2 w 2"/>
                  <a:gd name="T3" fmla="*/ 4 h 6"/>
                  <a:gd name="T4" fmla="*/ 2 w 2"/>
                  <a:gd name="T5" fmla="*/ 0 h 6"/>
                  <a:gd name="T6" fmla="*/ 0 w 2"/>
                  <a:gd name="T7" fmla="*/ 0 h 6"/>
                  <a:gd name="T8" fmla="*/ 0 w 2"/>
                  <a:gd name="T9" fmla="*/ 4 h 6"/>
                  <a:gd name="T10" fmla="*/ 2 w 2"/>
                  <a:gd name="T11" fmla="*/ 6 h 6"/>
                  <a:gd name="T12" fmla="*/ 2 w 2"/>
                  <a:gd name="T13" fmla="*/ 6 h 6"/>
                  <a:gd name="T14" fmla="*/ 2 w 2"/>
                  <a:gd name="T15" fmla="*/ 4 h 6"/>
                  <a:gd name="T16" fmla="*/ 2 w 2"/>
                  <a:gd name="T17" fmla="*/ 4 h 6"/>
                  <a:gd name="T18" fmla="*/ 2 w 2"/>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6">
                    <a:moveTo>
                      <a:pt x="2" y="6"/>
                    </a:moveTo>
                    <a:lnTo>
                      <a:pt x="2" y="4"/>
                    </a:lnTo>
                    <a:lnTo>
                      <a:pt x="2" y="0"/>
                    </a:lnTo>
                    <a:lnTo>
                      <a:pt x="0" y="0"/>
                    </a:lnTo>
                    <a:lnTo>
                      <a:pt x="0" y="4"/>
                    </a:lnTo>
                    <a:lnTo>
                      <a:pt x="2" y="6"/>
                    </a:lnTo>
                    <a:lnTo>
                      <a:pt x="2" y="4"/>
                    </a:lnTo>
                    <a:lnTo>
                      <a:pt x="2"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4" name="Freeform 1612"/>
              <p:cNvSpPr>
                <a:spLocks/>
              </p:cNvSpPr>
              <p:nvPr/>
            </p:nvSpPr>
            <p:spPr bwMode="auto">
              <a:xfrm>
                <a:off x="2699" y="2243"/>
                <a:ext cx="20" cy="20"/>
              </a:xfrm>
              <a:custGeom>
                <a:avLst/>
                <a:gdLst>
                  <a:gd name="T0" fmla="*/ 0 w 20"/>
                  <a:gd name="T1" fmla="*/ 18 h 20"/>
                  <a:gd name="T2" fmla="*/ 3 w 20"/>
                  <a:gd name="T3" fmla="*/ 18 h 20"/>
                  <a:gd name="T4" fmla="*/ 20 w 20"/>
                  <a:gd name="T5" fmla="*/ 4 h 20"/>
                  <a:gd name="T6" fmla="*/ 18 w 20"/>
                  <a:gd name="T7" fmla="*/ 0 h 20"/>
                  <a:gd name="T8" fmla="*/ 0 w 20"/>
                  <a:gd name="T9" fmla="*/ 16 h 20"/>
                  <a:gd name="T10" fmla="*/ 0 w 20"/>
                  <a:gd name="T11" fmla="*/ 18 h 20"/>
                  <a:gd name="T12" fmla="*/ 0 w 20"/>
                  <a:gd name="T13" fmla="*/ 18 h 20"/>
                  <a:gd name="T14" fmla="*/ 0 w 20"/>
                  <a:gd name="T15" fmla="*/ 20 h 20"/>
                  <a:gd name="T16" fmla="*/ 3 w 20"/>
                  <a:gd name="T17" fmla="*/ 18 h 20"/>
                  <a:gd name="T18" fmla="*/ 0 w 20"/>
                  <a:gd name="T19" fmla="*/ 1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0" y="18"/>
                    </a:moveTo>
                    <a:lnTo>
                      <a:pt x="3" y="18"/>
                    </a:lnTo>
                    <a:lnTo>
                      <a:pt x="20" y="4"/>
                    </a:lnTo>
                    <a:lnTo>
                      <a:pt x="18" y="0"/>
                    </a:lnTo>
                    <a:lnTo>
                      <a:pt x="0" y="16"/>
                    </a:lnTo>
                    <a:lnTo>
                      <a:pt x="0" y="18"/>
                    </a:lnTo>
                    <a:lnTo>
                      <a:pt x="0" y="20"/>
                    </a:lnTo>
                    <a:lnTo>
                      <a:pt x="3" y="18"/>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5" name="Freeform 1613"/>
              <p:cNvSpPr>
                <a:spLocks/>
              </p:cNvSpPr>
              <p:nvPr/>
            </p:nvSpPr>
            <p:spPr bwMode="auto">
              <a:xfrm>
                <a:off x="2713" y="2241"/>
                <a:ext cx="4" cy="6"/>
              </a:xfrm>
              <a:custGeom>
                <a:avLst/>
                <a:gdLst>
                  <a:gd name="T0" fmla="*/ 0 w 4"/>
                  <a:gd name="T1" fmla="*/ 6 h 6"/>
                  <a:gd name="T2" fmla="*/ 4 w 4"/>
                  <a:gd name="T3" fmla="*/ 4 h 6"/>
                  <a:gd name="T4" fmla="*/ 4 w 4"/>
                  <a:gd name="T5" fmla="*/ 0 h 6"/>
                  <a:gd name="T6" fmla="*/ 0 w 4"/>
                  <a:gd name="T7" fmla="*/ 0 h 6"/>
                  <a:gd name="T8" fmla="*/ 0 w 4"/>
                  <a:gd name="T9" fmla="*/ 4 h 6"/>
                  <a:gd name="T10" fmla="*/ 0 w 4"/>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6">
                    <a:moveTo>
                      <a:pt x="0" y="6"/>
                    </a:moveTo>
                    <a:lnTo>
                      <a:pt x="4" y="4"/>
                    </a:lnTo>
                    <a:lnTo>
                      <a:pt x="4" y="0"/>
                    </a:lnTo>
                    <a:lnTo>
                      <a:pt x="0" y="0"/>
                    </a:lnTo>
                    <a:lnTo>
                      <a:pt x="0" y="4"/>
                    </a:lnTo>
                    <a:lnTo>
                      <a:pt x="0"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6" name="Freeform 1614"/>
              <p:cNvSpPr>
                <a:spLocks/>
              </p:cNvSpPr>
              <p:nvPr/>
            </p:nvSpPr>
            <p:spPr bwMode="auto">
              <a:xfrm>
                <a:off x="2699" y="2225"/>
                <a:ext cx="16" cy="22"/>
              </a:xfrm>
              <a:custGeom>
                <a:avLst/>
                <a:gdLst>
                  <a:gd name="T0" fmla="*/ 0 w 16"/>
                  <a:gd name="T1" fmla="*/ 0 h 22"/>
                  <a:gd name="T2" fmla="*/ 0 w 16"/>
                  <a:gd name="T3" fmla="*/ 3 h 22"/>
                  <a:gd name="T4" fmla="*/ 14 w 16"/>
                  <a:gd name="T5" fmla="*/ 22 h 22"/>
                  <a:gd name="T6" fmla="*/ 16 w 16"/>
                  <a:gd name="T7" fmla="*/ 20 h 22"/>
                  <a:gd name="T8" fmla="*/ 3 w 16"/>
                  <a:gd name="T9" fmla="*/ 0 h 22"/>
                  <a:gd name="T10" fmla="*/ 0 w 16"/>
                  <a:gd name="T11" fmla="*/ 0 h 22"/>
                  <a:gd name="T12" fmla="*/ 3 w 16"/>
                  <a:gd name="T13" fmla="*/ 0 h 22"/>
                  <a:gd name="T14" fmla="*/ 0 w 16"/>
                  <a:gd name="T15" fmla="*/ 0 h 22"/>
                  <a:gd name="T16" fmla="*/ 0 w 16"/>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22">
                    <a:moveTo>
                      <a:pt x="0" y="0"/>
                    </a:moveTo>
                    <a:lnTo>
                      <a:pt x="0" y="3"/>
                    </a:lnTo>
                    <a:lnTo>
                      <a:pt x="14" y="22"/>
                    </a:lnTo>
                    <a:lnTo>
                      <a:pt x="16" y="20"/>
                    </a:lnTo>
                    <a:lnTo>
                      <a:pt x="3" y="0"/>
                    </a:lnTo>
                    <a:lnTo>
                      <a:pt x="0"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7" name="Freeform 1615"/>
              <p:cNvSpPr>
                <a:spLocks/>
              </p:cNvSpPr>
              <p:nvPr/>
            </p:nvSpPr>
            <p:spPr bwMode="auto">
              <a:xfrm>
                <a:off x="2699" y="2225"/>
                <a:ext cx="3" cy="3"/>
              </a:xfrm>
              <a:custGeom>
                <a:avLst/>
                <a:gdLst>
                  <a:gd name="T0" fmla="*/ 0 w 3"/>
                  <a:gd name="T1" fmla="*/ 0 h 3"/>
                  <a:gd name="T2" fmla="*/ 0 w 3"/>
                  <a:gd name="T3" fmla="*/ 3 h 3"/>
                  <a:gd name="T4" fmla="*/ 0 w 3"/>
                  <a:gd name="T5" fmla="*/ 3 h 3"/>
                  <a:gd name="T6" fmla="*/ 0 w 3"/>
                  <a:gd name="T7" fmla="*/ 3 h 3"/>
                  <a:gd name="T8" fmla="*/ 0 w 3"/>
                  <a:gd name="T9" fmla="*/ 3 h 3"/>
                  <a:gd name="T10" fmla="*/ 0 w 3"/>
                  <a:gd name="T11" fmla="*/ 0 h 3"/>
                  <a:gd name="T12" fmla="*/ 3 w 3"/>
                  <a:gd name="T13" fmla="*/ 0 h 3"/>
                  <a:gd name="T14" fmla="*/ 0 w 3"/>
                  <a:gd name="T15" fmla="*/ 0 h 3"/>
                  <a:gd name="T16" fmla="*/ 0 w 3"/>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0" y="0"/>
                    </a:moveTo>
                    <a:lnTo>
                      <a:pt x="0" y="3"/>
                    </a:lnTo>
                    <a:lnTo>
                      <a:pt x="0"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8" name="Freeform 1616"/>
              <p:cNvSpPr>
                <a:spLocks/>
              </p:cNvSpPr>
              <p:nvPr/>
            </p:nvSpPr>
            <p:spPr bwMode="auto">
              <a:xfrm>
                <a:off x="2684" y="2225"/>
                <a:ext cx="18" cy="22"/>
              </a:xfrm>
              <a:custGeom>
                <a:avLst/>
                <a:gdLst>
                  <a:gd name="T0" fmla="*/ 0 w 18"/>
                  <a:gd name="T1" fmla="*/ 20 h 22"/>
                  <a:gd name="T2" fmla="*/ 2 w 18"/>
                  <a:gd name="T3" fmla="*/ 22 h 22"/>
                  <a:gd name="T4" fmla="*/ 18 w 18"/>
                  <a:gd name="T5" fmla="*/ 3 h 22"/>
                  <a:gd name="T6" fmla="*/ 15 w 18"/>
                  <a:gd name="T7" fmla="*/ 0 h 22"/>
                  <a:gd name="T8" fmla="*/ 0 w 18"/>
                  <a:gd name="T9" fmla="*/ 20 h 22"/>
                  <a:gd name="T10" fmla="*/ 0 w 18"/>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2">
                    <a:moveTo>
                      <a:pt x="0" y="20"/>
                    </a:moveTo>
                    <a:lnTo>
                      <a:pt x="2" y="22"/>
                    </a:lnTo>
                    <a:lnTo>
                      <a:pt x="18" y="3"/>
                    </a:lnTo>
                    <a:lnTo>
                      <a:pt x="15" y="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69" name="Freeform 1617"/>
              <p:cNvSpPr>
                <a:spLocks/>
              </p:cNvSpPr>
              <p:nvPr/>
            </p:nvSpPr>
            <p:spPr bwMode="auto">
              <a:xfrm>
                <a:off x="2684" y="2241"/>
                <a:ext cx="4" cy="4"/>
              </a:xfrm>
              <a:custGeom>
                <a:avLst/>
                <a:gdLst>
                  <a:gd name="T0" fmla="*/ 2 w 4"/>
                  <a:gd name="T1" fmla="*/ 0 h 4"/>
                  <a:gd name="T2" fmla="*/ 0 w 4"/>
                  <a:gd name="T3" fmla="*/ 0 h 4"/>
                  <a:gd name="T4" fmla="*/ 0 w 4"/>
                  <a:gd name="T5" fmla="*/ 4 h 4"/>
                  <a:gd name="T6" fmla="*/ 4 w 4"/>
                  <a:gd name="T7" fmla="*/ 4 h 4"/>
                  <a:gd name="T8" fmla="*/ 4 w 4"/>
                  <a:gd name="T9" fmla="*/ 0 h 4"/>
                  <a:gd name="T10" fmla="*/ 2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0"/>
                    </a:moveTo>
                    <a:lnTo>
                      <a:pt x="0" y="0"/>
                    </a:lnTo>
                    <a:lnTo>
                      <a:pt x="0" y="4"/>
                    </a:lnTo>
                    <a:lnTo>
                      <a:pt x="4" y="4"/>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370" name="Freeform 1618"/>
              <p:cNvSpPr>
                <a:spLocks/>
              </p:cNvSpPr>
              <p:nvPr/>
            </p:nvSpPr>
            <p:spPr bwMode="auto">
              <a:xfrm>
                <a:off x="2684" y="2241"/>
                <a:ext cx="18" cy="18"/>
              </a:xfrm>
              <a:custGeom>
                <a:avLst/>
                <a:gdLst>
                  <a:gd name="T0" fmla="*/ 18 w 18"/>
                  <a:gd name="T1" fmla="*/ 18 h 18"/>
                  <a:gd name="T2" fmla="*/ 18 w 18"/>
                  <a:gd name="T3" fmla="*/ 13 h 18"/>
                  <a:gd name="T4" fmla="*/ 2 w 18"/>
                  <a:gd name="T5" fmla="*/ 0 h 18"/>
                  <a:gd name="T6" fmla="*/ 0 w 18"/>
                  <a:gd name="T7" fmla="*/ 2 h 18"/>
                  <a:gd name="T8" fmla="*/ 15 w 18"/>
                  <a:gd name="T9" fmla="*/ 18 h 18"/>
                  <a:gd name="T10" fmla="*/ 18 w 18"/>
                  <a:gd name="T11" fmla="*/ 18 h 18"/>
                  <a:gd name="T12" fmla="*/ 15 w 18"/>
                  <a:gd name="T13" fmla="*/ 18 h 18"/>
                  <a:gd name="T14" fmla="*/ 15 w 18"/>
                  <a:gd name="T15" fmla="*/ 18 h 18"/>
                  <a:gd name="T16" fmla="*/ 18 w 18"/>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8">
                    <a:moveTo>
                      <a:pt x="18" y="18"/>
                    </a:moveTo>
                    <a:lnTo>
                      <a:pt x="18" y="13"/>
                    </a:lnTo>
                    <a:lnTo>
                      <a:pt x="2" y="0"/>
                    </a:lnTo>
                    <a:lnTo>
                      <a:pt x="0" y="2"/>
                    </a:lnTo>
                    <a:lnTo>
                      <a:pt x="15" y="18"/>
                    </a:lnTo>
                    <a:lnTo>
                      <a:pt x="18" y="18"/>
                    </a:lnTo>
                    <a:lnTo>
                      <a:pt x="15" y="18"/>
                    </a:lnTo>
                    <a:lnTo>
                      <a:pt x="18"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4602" name="Freeform 1620"/>
            <p:cNvSpPr>
              <a:spLocks/>
            </p:cNvSpPr>
            <p:nvPr/>
          </p:nvSpPr>
          <p:spPr bwMode="auto">
            <a:xfrm>
              <a:off x="2699" y="2256"/>
              <a:ext cx="3" cy="3"/>
            </a:xfrm>
            <a:custGeom>
              <a:avLst/>
              <a:gdLst>
                <a:gd name="T0" fmla="*/ 3 w 3"/>
                <a:gd name="T1" fmla="*/ 3 h 3"/>
                <a:gd name="T2" fmla="*/ 0 w 3"/>
                <a:gd name="T3" fmla="*/ 0 h 3"/>
                <a:gd name="T4" fmla="*/ 0 w 3"/>
                <a:gd name="T5" fmla="*/ 0 h 3"/>
                <a:gd name="T6" fmla="*/ 0 w 3"/>
                <a:gd name="T7" fmla="*/ 0 h 3"/>
                <a:gd name="T8" fmla="*/ 0 w 3"/>
                <a:gd name="T9" fmla="*/ 0 h 3"/>
                <a:gd name="T10" fmla="*/ 3 w 3"/>
                <a:gd name="T11" fmla="*/ 3 h 3"/>
                <a:gd name="T12" fmla="*/ 0 w 3"/>
                <a:gd name="T13" fmla="*/ 3 h 3"/>
                <a:gd name="T14" fmla="*/ 0 w 3"/>
                <a:gd name="T15" fmla="*/ 3 h 3"/>
                <a:gd name="T16" fmla="*/ 3 w 3"/>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3">
                  <a:moveTo>
                    <a:pt x="3" y="3"/>
                  </a:moveTo>
                  <a:lnTo>
                    <a:pt x="0" y="0"/>
                  </a:lnTo>
                  <a:lnTo>
                    <a:pt x="3" y="3"/>
                  </a:lnTo>
                  <a:lnTo>
                    <a:pt x="0" y="3"/>
                  </a:lnTo>
                  <a:lnTo>
                    <a:pt x="3"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03" name="Freeform 1621"/>
            <p:cNvSpPr>
              <a:spLocks/>
            </p:cNvSpPr>
            <p:nvPr/>
          </p:nvSpPr>
          <p:spPr bwMode="auto">
            <a:xfrm>
              <a:off x="2699" y="2241"/>
              <a:ext cx="18" cy="18"/>
            </a:xfrm>
            <a:custGeom>
              <a:avLst/>
              <a:gdLst>
                <a:gd name="T0" fmla="*/ 18 w 18"/>
                <a:gd name="T1" fmla="*/ 0 h 18"/>
                <a:gd name="T2" fmla="*/ 14 w 18"/>
                <a:gd name="T3" fmla="*/ 0 h 18"/>
                <a:gd name="T4" fmla="*/ 0 w 18"/>
                <a:gd name="T5" fmla="*/ 13 h 18"/>
                <a:gd name="T6" fmla="*/ 3 w 18"/>
                <a:gd name="T7" fmla="*/ 18 h 18"/>
                <a:gd name="T8" fmla="*/ 16 w 18"/>
                <a:gd name="T9" fmla="*/ 2 h 18"/>
                <a:gd name="T10" fmla="*/ 18 w 1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18" y="0"/>
                  </a:moveTo>
                  <a:lnTo>
                    <a:pt x="14" y="0"/>
                  </a:lnTo>
                  <a:lnTo>
                    <a:pt x="0" y="13"/>
                  </a:lnTo>
                  <a:lnTo>
                    <a:pt x="3" y="18"/>
                  </a:lnTo>
                  <a:lnTo>
                    <a:pt x="16"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04" name="Freeform 1622"/>
            <p:cNvSpPr>
              <a:spLocks/>
            </p:cNvSpPr>
            <p:nvPr/>
          </p:nvSpPr>
          <p:spPr bwMode="auto">
            <a:xfrm>
              <a:off x="2715" y="2205"/>
              <a:ext cx="31" cy="36"/>
            </a:xfrm>
            <a:custGeom>
              <a:avLst/>
              <a:gdLst>
                <a:gd name="T0" fmla="*/ 18 w 31"/>
                <a:gd name="T1" fmla="*/ 36 h 36"/>
                <a:gd name="T2" fmla="*/ 0 w 31"/>
                <a:gd name="T3" fmla="*/ 18 h 36"/>
                <a:gd name="T4" fmla="*/ 18 w 31"/>
                <a:gd name="T5" fmla="*/ 0 h 36"/>
                <a:gd name="T6" fmla="*/ 31 w 31"/>
                <a:gd name="T7" fmla="*/ 18 h 36"/>
                <a:gd name="T8" fmla="*/ 18 w 31"/>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6">
                  <a:moveTo>
                    <a:pt x="18" y="36"/>
                  </a:moveTo>
                  <a:lnTo>
                    <a:pt x="0" y="18"/>
                  </a:lnTo>
                  <a:lnTo>
                    <a:pt x="18" y="0"/>
                  </a:lnTo>
                  <a:lnTo>
                    <a:pt x="31" y="18"/>
                  </a:lnTo>
                  <a:lnTo>
                    <a:pt x="18" y="36"/>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05" name="Freeform 1623"/>
            <p:cNvSpPr>
              <a:spLocks noEditPoints="1"/>
            </p:cNvSpPr>
            <p:nvPr/>
          </p:nvSpPr>
          <p:spPr bwMode="auto">
            <a:xfrm>
              <a:off x="2710" y="2205"/>
              <a:ext cx="40" cy="36"/>
            </a:xfrm>
            <a:custGeom>
              <a:avLst/>
              <a:gdLst>
                <a:gd name="T0" fmla="*/ 23 w 40"/>
                <a:gd name="T1" fmla="*/ 36 h 36"/>
                <a:gd name="T2" fmla="*/ 18 w 40"/>
                <a:gd name="T3" fmla="*/ 36 h 36"/>
                <a:gd name="T4" fmla="*/ 5 w 40"/>
                <a:gd name="T5" fmla="*/ 18 h 36"/>
                <a:gd name="T6" fmla="*/ 0 w 40"/>
                <a:gd name="T7" fmla="*/ 18 h 36"/>
                <a:gd name="T8" fmla="*/ 5 w 40"/>
                <a:gd name="T9" fmla="*/ 18 h 36"/>
                <a:gd name="T10" fmla="*/ 18 w 40"/>
                <a:gd name="T11" fmla="*/ 0 h 36"/>
                <a:gd name="T12" fmla="*/ 23 w 40"/>
                <a:gd name="T13" fmla="*/ 0 h 36"/>
                <a:gd name="T14" fmla="*/ 40 w 40"/>
                <a:gd name="T15" fmla="*/ 18 h 36"/>
                <a:gd name="T16" fmla="*/ 23 w 40"/>
                <a:gd name="T17" fmla="*/ 36 h 36"/>
                <a:gd name="T18" fmla="*/ 36 w 40"/>
                <a:gd name="T19" fmla="*/ 18 h 36"/>
                <a:gd name="T20" fmla="*/ 18 w 40"/>
                <a:gd name="T21" fmla="*/ 5 h 36"/>
                <a:gd name="T22" fmla="*/ 23 w 40"/>
                <a:gd name="T23" fmla="*/ 5 h 36"/>
                <a:gd name="T24" fmla="*/ 5 w 40"/>
                <a:gd name="T25" fmla="*/ 18 h 36"/>
                <a:gd name="T26" fmla="*/ 23 w 40"/>
                <a:gd name="T27" fmla="*/ 34 h 36"/>
                <a:gd name="T28" fmla="*/ 18 w 40"/>
                <a:gd name="T29" fmla="*/ 34 h 36"/>
                <a:gd name="T30" fmla="*/ 36 w 40"/>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6">
                  <a:moveTo>
                    <a:pt x="23" y="36"/>
                  </a:moveTo>
                  <a:lnTo>
                    <a:pt x="18" y="36"/>
                  </a:lnTo>
                  <a:lnTo>
                    <a:pt x="5" y="18"/>
                  </a:lnTo>
                  <a:lnTo>
                    <a:pt x="0" y="18"/>
                  </a:lnTo>
                  <a:lnTo>
                    <a:pt x="5" y="18"/>
                  </a:lnTo>
                  <a:lnTo>
                    <a:pt x="18" y="0"/>
                  </a:lnTo>
                  <a:lnTo>
                    <a:pt x="23" y="0"/>
                  </a:lnTo>
                  <a:lnTo>
                    <a:pt x="40" y="18"/>
                  </a:lnTo>
                  <a:lnTo>
                    <a:pt x="23" y="36"/>
                  </a:lnTo>
                  <a:close/>
                  <a:moveTo>
                    <a:pt x="36" y="18"/>
                  </a:moveTo>
                  <a:lnTo>
                    <a:pt x="18" y="5"/>
                  </a:lnTo>
                  <a:lnTo>
                    <a:pt x="23" y="5"/>
                  </a:lnTo>
                  <a:lnTo>
                    <a:pt x="5" y="18"/>
                  </a:lnTo>
                  <a:lnTo>
                    <a:pt x="23" y="34"/>
                  </a:lnTo>
                  <a:lnTo>
                    <a:pt x="18" y="34"/>
                  </a:lnTo>
                  <a:lnTo>
                    <a:pt x="36"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06" name="Freeform 1624"/>
            <p:cNvSpPr>
              <a:spLocks/>
            </p:cNvSpPr>
            <p:nvPr/>
          </p:nvSpPr>
          <p:spPr bwMode="auto">
            <a:xfrm>
              <a:off x="2728" y="2241"/>
              <a:ext cx="5" cy="2"/>
            </a:xfrm>
            <a:custGeom>
              <a:avLst/>
              <a:gdLst>
                <a:gd name="T0" fmla="*/ 0 w 5"/>
                <a:gd name="T1" fmla="*/ 2 h 2"/>
                <a:gd name="T2" fmla="*/ 0 w 5"/>
                <a:gd name="T3" fmla="*/ 2 h 2"/>
                <a:gd name="T4" fmla="*/ 5 w 5"/>
                <a:gd name="T5" fmla="*/ 2 h 2"/>
                <a:gd name="T6" fmla="*/ 5 w 5"/>
                <a:gd name="T7" fmla="*/ 0 h 2"/>
                <a:gd name="T8" fmla="*/ 0 w 5"/>
                <a:gd name="T9" fmla="*/ 0 h 2"/>
                <a:gd name="T10" fmla="*/ 0 w 5"/>
                <a:gd name="T11" fmla="*/ 2 h 2"/>
                <a:gd name="T12" fmla="*/ 0 w 5"/>
                <a:gd name="T13" fmla="*/ 2 h 2"/>
                <a:gd name="T14" fmla="*/ 0 w 5"/>
                <a:gd name="T15" fmla="*/ 2 h 2"/>
                <a:gd name="T16" fmla="*/ 0 w 5"/>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2"/>
                  </a:moveTo>
                  <a:lnTo>
                    <a:pt x="0" y="2"/>
                  </a:lnTo>
                  <a:lnTo>
                    <a:pt x="5" y="2"/>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07" name="Freeform 1625"/>
            <p:cNvSpPr>
              <a:spLocks/>
            </p:cNvSpPr>
            <p:nvPr/>
          </p:nvSpPr>
          <p:spPr bwMode="auto">
            <a:xfrm>
              <a:off x="2713" y="2223"/>
              <a:ext cx="17" cy="20"/>
            </a:xfrm>
            <a:custGeom>
              <a:avLst/>
              <a:gdLst>
                <a:gd name="T0" fmla="*/ 2 w 17"/>
                <a:gd name="T1" fmla="*/ 0 h 20"/>
                <a:gd name="T2" fmla="*/ 0 w 17"/>
                <a:gd name="T3" fmla="*/ 2 h 20"/>
                <a:gd name="T4" fmla="*/ 15 w 17"/>
                <a:gd name="T5" fmla="*/ 20 h 20"/>
                <a:gd name="T6" fmla="*/ 17 w 17"/>
                <a:gd name="T7" fmla="*/ 18 h 20"/>
                <a:gd name="T8" fmla="*/ 2 w 17"/>
                <a:gd name="T9" fmla="*/ 0 h 20"/>
                <a:gd name="T10" fmla="*/ 2 w 17"/>
                <a:gd name="T11" fmla="*/ 0 h 20"/>
                <a:gd name="T12" fmla="*/ 2 w 17"/>
                <a:gd name="T13" fmla="*/ 0 h 20"/>
                <a:gd name="T14" fmla="*/ 2 w 17"/>
                <a:gd name="T15" fmla="*/ 0 h 20"/>
                <a:gd name="T16" fmla="*/ 2 w 17"/>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0">
                  <a:moveTo>
                    <a:pt x="2" y="0"/>
                  </a:moveTo>
                  <a:lnTo>
                    <a:pt x="0" y="2"/>
                  </a:lnTo>
                  <a:lnTo>
                    <a:pt x="15" y="20"/>
                  </a:lnTo>
                  <a:lnTo>
                    <a:pt x="17" y="18"/>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08" name="Freeform 1626"/>
            <p:cNvSpPr>
              <a:spLocks/>
            </p:cNvSpPr>
            <p:nvPr/>
          </p:nvSpPr>
          <p:spPr bwMode="auto">
            <a:xfrm>
              <a:off x="2710" y="2223"/>
              <a:ext cx="5" cy="2"/>
            </a:xfrm>
            <a:custGeom>
              <a:avLst/>
              <a:gdLst>
                <a:gd name="T0" fmla="*/ 0 w 5"/>
                <a:gd name="T1" fmla="*/ 2 h 2"/>
                <a:gd name="T2" fmla="*/ 0 w 5"/>
                <a:gd name="T3" fmla="*/ 2 h 2"/>
                <a:gd name="T4" fmla="*/ 5 w 5"/>
                <a:gd name="T5" fmla="*/ 2 h 2"/>
                <a:gd name="T6" fmla="*/ 5 w 5"/>
                <a:gd name="T7" fmla="*/ 0 h 2"/>
                <a:gd name="T8" fmla="*/ 0 w 5"/>
                <a:gd name="T9" fmla="*/ 0 h 2"/>
                <a:gd name="T10" fmla="*/ 0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2"/>
                  </a:moveTo>
                  <a:lnTo>
                    <a:pt x="0" y="2"/>
                  </a:lnTo>
                  <a:lnTo>
                    <a:pt x="5" y="2"/>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09" name="Freeform 1627"/>
            <p:cNvSpPr>
              <a:spLocks/>
            </p:cNvSpPr>
            <p:nvPr/>
          </p:nvSpPr>
          <p:spPr bwMode="auto">
            <a:xfrm>
              <a:off x="2710" y="2223"/>
              <a:ext cx="5" cy="2"/>
            </a:xfrm>
            <a:custGeom>
              <a:avLst/>
              <a:gdLst>
                <a:gd name="T0" fmla="*/ 5 w 5"/>
                <a:gd name="T1" fmla="*/ 2 h 2"/>
                <a:gd name="T2" fmla="*/ 5 w 5"/>
                <a:gd name="T3" fmla="*/ 0 h 2"/>
                <a:gd name="T4" fmla="*/ 0 w 5"/>
                <a:gd name="T5" fmla="*/ 0 h 2"/>
                <a:gd name="T6" fmla="*/ 0 w 5"/>
                <a:gd name="T7" fmla="*/ 2 h 2"/>
                <a:gd name="T8" fmla="*/ 5 w 5"/>
                <a:gd name="T9" fmla="*/ 2 h 2"/>
                <a:gd name="T10" fmla="*/ 5 w 5"/>
                <a:gd name="T11" fmla="*/ 2 h 2"/>
                <a:gd name="T12" fmla="*/ 5 w 5"/>
                <a:gd name="T13" fmla="*/ 2 h 2"/>
                <a:gd name="T14" fmla="*/ 5 w 5"/>
                <a:gd name="T15" fmla="*/ 2 h 2"/>
                <a:gd name="T16" fmla="*/ 5 w 5"/>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5" y="2"/>
                  </a:moveTo>
                  <a:lnTo>
                    <a:pt x="5" y="0"/>
                  </a:lnTo>
                  <a:lnTo>
                    <a:pt x="0" y="0"/>
                  </a:lnTo>
                  <a:lnTo>
                    <a:pt x="0"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0" name="Freeform 1628"/>
            <p:cNvSpPr>
              <a:spLocks/>
            </p:cNvSpPr>
            <p:nvPr/>
          </p:nvSpPr>
          <p:spPr bwMode="auto">
            <a:xfrm>
              <a:off x="2713" y="2203"/>
              <a:ext cx="17" cy="22"/>
            </a:xfrm>
            <a:custGeom>
              <a:avLst/>
              <a:gdLst>
                <a:gd name="T0" fmla="*/ 15 w 17"/>
                <a:gd name="T1" fmla="*/ 0 h 22"/>
                <a:gd name="T2" fmla="*/ 15 w 17"/>
                <a:gd name="T3" fmla="*/ 2 h 22"/>
                <a:gd name="T4" fmla="*/ 0 w 17"/>
                <a:gd name="T5" fmla="*/ 20 h 22"/>
                <a:gd name="T6" fmla="*/ 2 w 17"/>
                <a:gd name="T7" fmla="*/ 22 h 22"/>
                <a:gd name="T8" fmla="*/ 17 w 17"/>
                <a:gd name="T9" fmla="*/ 5 h 22"/>
                <a:gd name="T10" fmla="*/ 15 w 17"/>
                <a:gd name="T11" fmla="*/ 0 h 22"/>
                <a:gd name="T12" fmla="*/ 15 w 17"/>
                <a:gd name="T13" fmla="*/ 0 h 22"/>
                <a:gd name="T14" fmla="*/ 15 w 17"/>
                <a:gd name="T15" fmla="*/ 0 h 22"/>
                <a:gd name="T16" fmla="*/ 15 w 17"/>
                <a:gd name="T17" fmla="*/ 2 h 22"/>
                <a:gd name="T18" fmla="*/ 15 w 17"/>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2">
                  <a:moveTo>
                    <a:pt x="15" y="0"/>
                  </a:moveTo>
                  <a:lnTo>
                    <a:pt x="15" y="2"/>
                  </a:lnTo>
                  <a:lnTo>
                    <a:pt x="0" y="20"/>
                  </a:lnTo>
                  <a:lnTo>
                    <a:pt x="2" y="22"/>
                  </a:lnTo>
                  <a:lnTo>
                    <a:pt x="17" y="5"/>
                  </a:lnTo>
                  <a:lnTo>
                    <a:pt x="15" y="0"/>
                  </a:lnTo>
                  <a:lnTo>
                    <a:pt x="15"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1" name="Freeform 1629"/>
            <p:cNvSpPr>
              <a:spLocks/>
            </p:cNvSpPr>
            <p:nvPr/>
          </p:nvSpPr>
          <p:spPr bwMode="auto">
            <a:xfrm>
              <a:off x="2728" y="2203"/>
              <a:ext cx="5" cy="5"/>
            </a:xfrm>
            <a:custGeom>
              <a:avLst/>
              <a:gdLst>
                <a:gd name="T0" fmla="*/ 5 w 5"/>
                <a:gd name="T1" fmla="*/ 2 h 5"/>
                <a:gd name="T2" fmla="*/ 5 w 5"/>
                <a:gd name="T3" fmla="*/ 0 h 5"/>
                <a:gd name="T4" fmla="*/ 0 w 5"/>
                <a:gd name="T5" fmla="*/ 0 h 5"/>
                <a:gd name="T6" fmla="*/ 0 w 5"/>
                <a:gd name="T7" fmla="*/ 5 h 5"/>
                <a:gd name="T8" fmla="*/ 5 w 5"/>
                <a:gd name="T9" fmla="*/ 5 h 5"/>
                <a:gd name="T10" fmla="*/ 5 w 5"/>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2"/>
                  </a:moveTo>
                  <a:lnTo>
                    <a:pt x="5" y="0"/>
                  </a:lnTo>
                  <a:lnTo>
                    <a:pt x="0" y="0"/>
                  </a:lnTo>
                  <a:lnTo>
                    <a:pt x="0" y="5"/>
                  </a:lnTo>
                  <a:lnTo>
                    <a:pt x="5" y="5"/>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2" name="Freeform 1630"/>
            <p:cNvSpPr>
              <a:spLocks/>
            </p:cNvSpPr>
            <p:nvPr/>
          </p:nvSpPr>
          <p:spPr bwMode="auto">
            <a:xfrm>
              <a:off x="2730" y="2205"/>
              <a:ext cx="23" cy="20"/>
            </a:xfrm>
            <a:custGeom>
              <a:avLst/>
              <a:gdLst>
                <a:gd name="T0" fmla="*/ 23 w 23"/>
                <a:gd name="T1" fmla="*/ 20 h 20"/>
                <a:gd name="T2" fmla="*/ 23 w 23"/>
                <a:gd name="T3" fmla="*/ 18 h 20"/>
                <a:gd name="T4" fmla="*/ 3 w 23"/>
                <a:gd name="T5" fmla="*/ 0 h 20"/>
                <a:gd name="T6" fmla="*/ 0 w 23"/>
                <a:gd name="T7" fmla="*/ 3 h 20"/>
                <a:gd name="T8" fmla="*/ 18 w 23"/>
                <a:gd name="T9" fmla="*/ 20 h 20"/>
                <a:gd name="T10" fmla="*/ 23 w 23"/>
                <a:gd name="T11" fmla="*/ 20 h 20"/>
                <a:gd name="T12" fmla="*/ 23 w 23"/>
                <a:gd name="T13" fmla="*/ 20 h 20"/>
                <a:gd name="T14" fmla="*/ 23 w 23"/>
                <a:gd name="T15" fmla="*/ 18 h 20"/>
                <a:gd name="T16" fmla="*/ 23 w 23"/>
                <a:gd name="T17" fmla="*/ 18 h 20"/>
                <a:gd name="T18" fmla="*/ 23 w 23"/>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0">
                  <a:moveTo>
                    <a:pt x="23" y="20"/>
                  </a:moveTo>
                  <a:lnTo>
                    <a:pt x="23" y="18"/>
                  </a:lnTo>
                  <a:lnTo>
                    <a:pt x="3" y="0"/>
                  </a:lnTo>
                  <a:lnTo>
                    <a:pt x="0" y="3"/>
                  </a:lnTo>
                  <a:lnTo>
                    <a:pt x="18" y="20"/>
                  </a:lnTo>
                  <a:lnTo>
                    <a:pt x="23" y="20"/>
                  </a:lnTo>
                  <a:lnTo>
                    <a:pt x="23" y="18"/>
                  </a:lnTo>
                  <a:lnTo>
                    <a:pt x="23"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3" name="Freeform 1631"/>
            <p:cNvSpPr>
              <a:spLocks/>
            </p:cNvSpPr>
            <p:nvPr/>
          </p:nvSpPr>
          <p:spPr bwMode="auto">
            <a:xfrm>
              <a:off x="2748" y="2223"/>
              <a:ext cx="5" cy="2"/>
            </a:xfrm>
            <a:custGeom>
              <a:avLst/>
              <a:gdLst>
                <a:gd name="T0" fmla="*/ 0 w 5"/>
                <a:gd name="T1" fmla="*/ 0 h 2"/>
                <a:gd name="T2" fmla="*/ 2 w 5"/>
                <a:gd name="T3" fmla="*/ 0 h 2"/>
                <a:gd name="T4" fmla="*/ 2 w 5"/>
                <a:gd name="T5" fmla="*/ 0 h 2"/>
                <a:gd name="T6" fmla="*/ 2 w 5"/>
                <a:gd name="T7" fmla="*/ 0 h 2"/>
                <a:gd name="T8" fmla="*/ 2 w 5"/>
                <a:gd name="T9" fmla="*/ 0 h 2"/>
                <a:gd name="T10" fmla="*/ 0 w 5"/>
                <a:gd name="T11" fmla="*/ 0 h 2"/>
                <a:gd name="T12" fmla="*/ 5 w 5"/>
                <a:gd name="T13" fmla="*/ 2 h 2"/>
                <a:gd name="T14" fmla="*/ 5 w 5"/>
                <a:gd name="T15" fmla="*/ 0 h 2"/>
                <a:gd name="T16" fmla="*/ 5 w 5"/>
                <a:gd name="T17" fmla="*/ 0 h 2"/>
                <a:gd name="T18" fmla="*/ 0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0" y="0"/>
                  </a:moveTo>
                  <a:lnTo>
                    <a:pt x="2" y="0"/>
                  </a:lnTo>
                  <a:lnTo>
                    <a:pt x="0" y="0"/>
                  </a:lnTo>
                  <a:lnTo>
                    <a:pt x="5" y="2"/>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4" name="Freeform 1632"/>
            <p:cNvSpPr>
              <a:spLocks/>
            </p:cNvSpPr>
            <p:nvPr/>
          </p:nvSpPr>
          <p:spPr bwMode="auto">
            <a:xfrm>
              <a:off x="2748" y="2223"/>
              <a:ext cx="5" cy="2"/>
            </a:xfrm>
            <a:custGeom>
              <a:avLst/>
              <a:gdLst>
                <a:gd name="T0" fmla="*/ 0 w 5"/>
                <a:gd name="T1" fmla="*/ 0 h 2"/>
                <a:gd name="T2" fmla="*/ 2 w 5"/>
                <a:gd name="T3" fmla="*/ 0 h 2"/>
                <a:gd name="T4" fmla="*/ 2 w 5"/>
                <a:gd name="T5" fmla="*/ 0 h 2"/>
                <a:gd name="T6" fmla="*/ 2 w 5"/>
                <a:gd name="T7" fmla="*/ 0 h 2"/>
                <a:gd name="T8" fmla="*/ 2 w 5"/>
                <a:gd name="T9" fmla="*/ 0 h 2"/>
                <a:gd name="T10" fmla="*/ 0 w 5"/>
                <a:gd name="T11" fmla="*/ 0 h 2"/>
                <a:gd name="T12" fmla="*/ 5 w 5"/>
                <a:gd name="T13" fmla="*/ 2 h 2"/>
                <a:gd name="T14" fmla="*/ 5 w 5"/>
                <a:gd name="T15" fmla="*/ 0 h 2"/>
                <a:gd name="T16" fmla="*/ 5 w 5"/>
                <a:gd name="T17" fmla="*/ 0 h 2"/>
                <a:gd name="T18" fmla="*/ 0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0" y="0"/>
                  </a:moveTo>
                  <a:lnTo>
                    <a:pt x="2" y="0"/>
                  </a:lnTo>
                  <a:lnTo>
                    <a:pt x="0" y="0"/>
                  </a:lnTo>
                  <a:lnTo>
                    <a:pt x="5" y="2"/>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5" name="Freeform 1633"/>
            <p:cNvSpPr>
              <a:spLocks/>
            </p:cNvSpPr>
            <p:nvPr/>
          </p:nvSpPr>
          <p:spPr bwMode="auto">
            <a:xfrm>
              <a:off x="2730" y="2223"/>
              <a:ext cx="23" cy="20"/>
            </a:xfrm>
            <a:custGeom>
              <a:avLst/>
              <a:gdLst>
                <a:gd name="T0" fmla="*/ 3 w 23"/>
                <a:gd name="T1" fmla="*/ 20 h 20"/>
                <a:gd name="T2" fmla="*/ 3 w 23"/>
                <a:gd name="T3" fmla="*/ 20 h 20"/>
                <a:gd name="T4" fmla="*/ 23 w 23"/>
                <a:gd name="T5" fmla="*/ 2 h 20"/>
                <a:gd name="T6" fmla="*/ 18 w 23"/>
                <a:gd name="T7" fmla="*/ 0 h 20"/>
                <a:gd name="T8" fmla="*/ 0 w 23"/>
                <a:gd name="T9" fmla="*/ 18 h 20"/>
                <a:gd name="T10" fmla="*/ 3 w 23"/>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3" y="20"/>
                  </a:moveTo>
                  <a:lnTo>
                    <a:pt x="3" y="20"/>
                  </a:lnTo>
                  <a:lnTo>
                    <a:pt x="23" y="2"/>
                  </a:lnTo>
                  <a:lnTo>
                    <a:pt x="18" y="0"/>
                  </a:lnTo>
                  <a:lnTo>
                    <a:pt x="0" y="18"/>
                  </a:lnTo>
                  <a:lnTo>
                    <a:pt x="3"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6" name="Freeform 1634"/>
            <p:cNvSpPr>
              <a:spLocks/>
            </p:cNvSpPr>
            <p:nvPr/>
          </p:nvSpPr>
          <p:spPr bwMode="auto">
            <a:xfrm>
              <a:off x="2746" y="2223"/>
              <a:ext cx="4" cy="2"/>
            </a:xfrm>
            <a:custGeom>
              <a:avLst/>
              <a:gdLst>
                <a:gd name="T0" fmla="*/ 2 w 4"/>
                <a:gd name="T1" fmla="*/ 0 h 2"/>
                <a:gd name="T2" fmla="*/ 0 w 4"/>
                <a:gd name="T3" fmla="*/ 0 h 2"/>
                <a:gd name="T4" fmla="*/ 0 w 4"/>
                <a:gd name="T5" fmla="*/ 0 h 2"/>
                <a:gd name="T6" fmla="*/ 0 w 4"/>
                <a:gd name="T7" fmla="*/ 0 h 2"/>
                <a:gd name="T8" fmla="*/ 0 w 4"/>
                <a:gd name="T9" fmla="*/ 0 h 2"/>
                <a:gd name="T10" fmla="*/ 2 w 4"/>
                <a:gd name="T11" fmla="*/ 0 h 2"/>
                <a:gd name="T12" fmla="*/ 2 w 4"/>
                <a:gd name="T13" fmla="*/ 2 h 2"/>
                <a:gd name="T14" fmla="*/ 4 w 4"/>
                <a:gd name="T15" fmla="*/ 0 h 2"/>
                <a:gd name="T16" fmla="*/ 2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2" y="0"/>
                  </a:moveTo>
                  <a:lnTo>
                    <a:pt x="0" y="0"/>
                  </a:lnTo>
                  <a:lnTo>
                    <a:pt x="2" y="0"/>
                  </a:lnTo>
                  <a:lnTo>
                    <a:pt x="2" y="2"/>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7" name="Freeform 1635"/>
            <p:cNvSpPr>
              <a:spLocks/>
            </p:cNvSpPr>
            <p:nvPr/>
          </p:nvSpPr>
          <p:spPr bwMode="auto">
            <a:xfrm>
              <a:off x="2728" y="2208"/>
              <a:ext cx="20" cy="17"/>
            </a:xfrm>
            <a:custGeom>
              <a:avLst/>
              <a:gdLst>
                <a:gd name="T0" fmla="*/ 0 w 20"/>
                <a:gd name="T1" fmla="*/ 0 h 17"/>
                <a:gd name="T2" fmla="*/ 0 w 20"/>
                <a:gd name="T3" fmla="*/ 4 h 17"/>
                <a:gd name="T4" fmla="*/ 18 w 20"/>
                <a:gd name="T5" fmla="*/ 17 h 17"/>
                <a:gd name="T6" fmla="*/ 20 w 20"/>
                <a:gd name="T7" fmla="*/ 15 h 17"/>
                <a:gd name="T8" fmla="*/ 2 w 20"/>
                <a:gd name="T9" fmla="*/ 0 h 17"/>
                <a:gd name="T10" fmla="*/ 0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0" y="0"/>
                  </a:moveTo>
                  <a:lnTo>
                    <a:pt x="0" y="4"/>
                  </a:lnTo>
                  <a:lnTo>
                    <a:pt x="18" y="17"/>
                  </a:lnTo>
                  <a:lnTo>
                    <a:pt x="20" y="15"/>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8" name="Freeform 1636"/>
            <p:cNvSpPr>
              <a:spLocks/>
            </p:cNvSpPr>
            <p:nvPr/>
          </p:nvSpPr>
          <p:spPr bwMode="auto">
            <a:xfrm>
              <a:off x="2728" y="2208"/>
              <a:ext cx="5" cy="4"/>
            </a:xfrm>
            <a:custGeom>
              <a:avLst/>
              <a:gdLst>
                <a:gd name="T0" fmla="*/ 5 w 5"/>
                <a:gd name="T1" fmla="*/ 4 h 4"/>
                <a:gd name="T2" fmla="*/ 5 w 5"/>
                <a:gd name="T3" fmla="*/ 0 h 4"/>
                <a:gd name="T4" fmla="*/ 0 w 5"/>
                <a:gd name="T5" fmla="*/ 0 h 4"/>
                <a:gd name="T6" fmla="*/ 0 w 5"/>
                <a:gd name="T7" fmla="*/ 4 h 4"/>
                <a:gd name="T8" fmla="*/ 5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5" y="0"/>
                  </a:lnTo>
                  <a:lnTo>
                    <a:pt x="0" y="0"/>
                  </a:lnTo>
                  <a:lnTo>
                    <a:pt x="0"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19" name="Freeform 1637"/>
            <p:cNvSpPr>
              <a:spLocks/>
            </p:cNvSpPr>
            <p:nvPr/>
          </p:nvSpPr>
          <p:spPr bwMode="auto">
            <a:xfrm>
              <a:off x="2710" y="2208"/>
              <a:ext cx="23" cy="17"/>
            </a:xfrm>
            <a:custGeom>
              <a:avLst/>
              <a:gdLst>
                <a:gd name="T0" fmla="*/ 3 w 23"/>
                <a:gd name="T1" fmla="*/ 17 h 17"/>
                <a:gd name="T2" fmla="*/ 5 w 23"/>
                <a:gd name="T3" fmla="*/ 17 h 17"/>
                <a:gd name="T4" fmla="*/ 23 w 23"/>
                <a:gd name="T5" fmla="*/ 4 h 17"/>
                <a:gd name="T6" fmla="*/ 20 w 23"/>
                <a:gd name="T7" fmla="*/ 0 h 17"/>
                <a:gd name="T8" fmla="*/ 3 w 23"/>
                <a:gd name="T9" fmla="*/ 15 h 17"/>
                <a:gd name="T10" fmla="*/ 3 w 23"/>
                <a:gd name="T11" fmla="*/ 17 h 17"/>
                <a:gd name="T12" fmla="*/ 3 w 23"/>
                <a:gd name="T13" fmla="*/ 15 h 17"/>
                <a:gd name="T14" fmla="*/ 0 w 23"/>
                <a:gd name="T15" fmla="*/ 15 h 17"/>
                <a:gd name="T16" fmla="*/ 3 w 23"/>
                <a:gd name="T17" fmla="*/ 17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3" h="17">
                  <a:moveTo>
                    <a:pt x="3" y="17"/>
                  </a:moveTo>
                  <a:lnTo>
                    <a:pt x="5" y="17"/>
                  </a:lnTo>
                  <a:lnTo>
                    <a:pt x="23" y="4"/>
                  </a:lnTo>
                  <a:lnTo>
                    <a:pt x="20" y="0"/>
                  </a:lnTo>
                  <a:lnTo>
                    <a:pt x="3" y="15"/>
                  </a:lnTo>
                  <a:lnTo>
                    <a:pt x="3" y="17"/>
                  </a:lnTo>
                  <a:lnTo>
                    <a:pt x="3" y="15"/>
                  </a:lnTo>
                  <a:lnTo>
                    <a:pt x="0" y="15"/>
                  </a:lnTo>
                  <a:lnTo>
                    <a:pt x="3"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0" name="Freeform 1638"/>
            <p:cNvSpPr>
              <a:spLocks/>
            </p:cNvSpPr>
            <p:nvPr/>
          </p:nvSpPr>
          <p:spPr bwMode="auto">
            <a:xfrm>
              <a:off x="2710" y="2223"/>
              <a:ext cx="5" cy="2"/>
            </a:xfrm>
            <a:custGeom>
              <a:avLst/>
              <a:gdLst>
                <a:gd name="T0" fmla="*/ 3 w 5"/>
                <a:gd name="T1" fmla="*/ 2 h 2"/>
                <a:gd name="T2" fmla="*/ 5 w 5"/>
                <a:gd name="T3" fmla="*/ 0 h 2"/>
                <a:gd name="T4" fmla="*/ 5 w 5"/>
                <a:gd name="T5" fmla="*/ 0 h 2"/>
                <a:gd name="T6" fmla="*/ 5 w 5"/>
                <a:gd name="T7" fmla="*/ 0 h 2"/>
                <a:gd name="T8" fmla="*/ 5 w 5"/>
                <a:gd name="T9" fmla="*/ 0 h 2"/>
                <a:gd name="T10" fmla="*/ 3 w 5"/>
                <a:gd name="T11" fmla="*/ 2 h 2"/>
                <a:gd name="T12" fmla="*/ 3 w 5"/>
                <a:gd name="T13" fmla="*/ 0 h 2"/>
                <a:gd name="T14" fmla="*/ 0 w 5"/>
                <a:gd name="T15" fmla="*/ 0 h 2"/>
                <a:gd name="T16" fmla="*/ 3 w 5"/>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3" y="2"/>
                  </a:moveTo>
                  <a:lnTo>
                    <a:pt x="5" y="0"/>
                  </a:lnTo>
                  <a:lnTo>
                    <a:pt x="3" y="2"/>
                  </a:lnTo>
                  <a:lnTo>
                    <a:pt x="3" y="0"/>
                  </a:lnTo>
                  <a:lnTo>
                    <a:pt x="0" y="0"/>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1" name="Freeform 1639"/>
            <p:cNvSpPr>
              <a:spLocks/>
            </p:cNvSpPr>
            <p:nvPr/>
          </p:nvSpPr>
          <p:spPr bwMode="auto">
            <a:xfrm>
              <a:off x="2713" y="2223"/>
              <a:ext cx="20" cy="18"/>
            </a:xfrm>
            <a:custGeom>
              <a:avLst/>
              <a:gdLst>
                <a:gd name="T0" fmla="*/ 20 w 20"/>
                <a:gd name="T1" fmla="*/ 18 h 18"/>
                <a:gd name="T2" fmla="*/ 20 w 20"/>
                <a:gd name="T3" fmla="*/ 13 h 18"/>
                <a:gd name="T4" fmla="*/ 2 w 20"/>
                <a:gd name="T5" fmla="*/ 0 h 18"/>
                <a:gd name="T6" fmla="*/ 0 w 20"/>
                <a:gd name="T7" fmla="*/ 2 h 18"/>
                <a:gd name="T8" fmla="*/ 17 w 20"/>
                <a:gd name="T9" fmla="*/ 16 h 18"/>
                <a:gd name="T10" fmla="*/ 20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18"/>
                  </a:moveTo>
                  <a:lnTo>
                    <a:pt x="20" y="13"/>
                  </a:lnTo>
                  <a:lnTo>
                    <a:pt x="2" y="0"/>
                  </a:lnTo>
                  <a:lnTo>
                    <a:pt x="0" y="2"/>
                  </a:lnTo>
                  <a:lnTo>
                    <a:pt x="17" y="16"/>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2" name="Freeform 1640"/>
            <p:cNvSpPr>
              <a:spLocks/>
            </p:cNvSpPr>
            <p:nvPr/>
          </p:nvSpPr>
          <p:spPr bwMode="auto">
            <a:xfrm>
              <a:off x="2728" y="2236"/>
              <a:ext cx="5" cy="5"/>
            </a:xfrm>
            <a:custGeom>
              <a:avLst/>
              <a:gdLst>
                <a:gd name="T0" fmla="*/ 0 w 5"/>
                <a:gd name="T1" fmla="*/ 0 h 5"/>
                <a:gd name="T2" fmla="*/ 0 w 5"/>
                <a:gd name="T3" fmla="*/ 5 h 5"/>
                <a:gd name="T4" fmla="*/ 5 w 5"/>
                <a:gd name="T5" fmla="*/ 5 h 5"/>
                <a:gd name="T6" fmla="*/ 5 w 5"/>
                <a:gd name="T7" fmla="*/ 0 h 5"/>
                <a:gd name="T8" fmla="*/ 0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lnTo>
                    <a:pt x="0" y="5"/>
                  </a:lnTo>
                  <a:lnTo>
                    <a:pt x="5" y="5"/>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3" name="Freeform 1641"/>
            <p:cNvSpPr>
              <a:spLocks/>
            </p:cNvSpPr>
            <p:nvPr/>
          </p:nvSpPr>
          <p:spPr bwMode="auto">
            <a:xfrm>
              <a:off x="2728" y="2223"/>
              <a:ext cx="22" cy="16"/>
            </a:xfrm>
            <a:custGeom>
              <a:avLst/>
              <a:gdLst>
                <a:gd name="T0" fmla="*/ 20 w 22"/>
                <a:gd name="T1" fmla="*/ 0 h 16"/>
                <a:gd name="T2" fmla="*/ 18 w 22"/>
                <a:gd name="T3" fmla="*/ 0 h 16"/>
                <a:gd name="T4" fmla="*/ 0 w 22"/>
                <a:gd name="T5" fmla="*/ 13 h 16"/>
                <a:gd name="T6" fmla="*/ 2 w 22"/>
                <a:gd name="T7" fmla="*/ 16 h 16"/>
                <a:gd name="T8" fmla="*/ 20 w 22"/>
                <a:gd name="T9" fmla="*/ 2 h 16"/>
                <a:gd name="T10" fmla="*/ 20 w 22"/>
                <a:gd name="T11" fmla="*/ 0 h 16"/>
                <a:gd name="T12" fmla="*/ 20 w 22"/>
                <a:gd name="T13" fmla="*/ 2 h 16"/>
                <a:gd name="T14" fmla="*/ 22 w 22"/>
                <a:gd name="T15" fmla="*/ 0 h 16"/>
                <a:gd name="T16" fmla="*/ 20 w 22"/>
                <a:gd name="T17" fmla="*/ 0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6">
                  <a:moveTo>
                    <a:pt x="20" y="0"/>
                  </a:moveTo>
                  <a:lnTo>
                    <a:pt x="18" y="0"/>
                  </a:lnTo>
                  <a:lnTo>
                    <a:pt x="0" y="13"/>
                  </a:lnTo>
                  <a:lnTo>
                    <a:pt x="2" y="16"/>
                  </a:lnTo>
                  <a:lnTo>
                    <a:pt x="20" y="2"/>
                  </a:lnTo>
                  <a:lnTo>
                    <a:pt x="20" y="0"/>
                  </a:lnTo>
                  <a:lnTo>
                    <a:pt x="20" y="2"/>
                  </a:lnTo>
                  <a:lnTo>
                    <a:pt x="22"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4" name="Freeform 1642"/>
            <p:cNvSpPr>
              <a:spLocks/>
            </p:cNvSpPr>
            <p:nvPr/>
          </p:nvSpPr>
          <p:spPr bwMode="auto">
            <a:xfrm>
              <a:off x="2746" y="2194"/>
              <a:ext cx="33" cy="34"/>
            </a:xfrm>
            <a:custGeom>
              <a:avLst/>
              <a:gdLst>
                <a:gd name="T0" fmla="*/ 15 w 33"/>
                <a:gd name="T1" fmla="*/ 34 h 34"/>
                <a:gd name="T2" fmla="*/ 0 w 33"/>
                <a:gd name="T3" fmla="*/ 18 h 34"/>
                <a:gd name="T4" fmla="*/ 15 w 33"/>
                <a:gd name="T5" fmla="*/ 0 h 34"/>
                <a:gd name="T6" fmla="*/ 33 w 33"/>
                <a:gd name="T7" fmla="*/ 18 h 34"/>
                <a:gd name="T8" fmla="*/ 15 w 33"/>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4">
                  <a:moveTo>
                    <a:pt x="15" y="34"/>
                  </a:moveTo>
                  <a:lnTo>
                    <a:pt x="0" y="18"/>
                  </a:lnTo>
                  <a:lnTo>
                    <a:pt x="15" y="0"/>
                  </a:lnTo>
                  <a:lnTo>
                    <a:pt x="33" y="18"/>
                  </a:lnTo>
                  <a:lnTo>
                    <a:pt x="15"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5" name="Freeform 1643"/>
            <p:cNvSpPr>
              <a:spLocks noEditPoints="1"/>
            </p:cNvSpPr>
            <p:nvPr/>
          </p:nvSpPr>
          <p:spPr bwMode="auto">
            <a:xfrm>
              <a:off x="2744" y="2194"/>
              <a:ext cx="35" cy="38"/>
            </a:xfrm>
            <a:custGeom>
              <a:avLst/>
              <a:gdLst>
                <a:gd name="T0" fmla="*/ 20 w 35"/>
                <a:gd name="T1" fmla="*/ 38 h 38"/>
                <a:gd name="T2" fmla="*/ 17 w 35"/>
                <a:gd name="T3" fmla="*/ 38 h 38"/>
                <a:gd name="T4" fmla="*/ 0 w 35"/>
                <a:gd name="T5" fmla="*/ 18 h 38"/>
                <a:gd name="T6" fmla="*/ 0 w 35"/>
                <a:gd name="T7" fmla="*/ 16 h 38"/>
                <a:gd name="T8" fmla="*/ 17 w 35"/>
                <a:gd name="T9" fmla="*/ 0 h 38"/>
                <a:gd name="T10" fmla="*/ 20 w 35"/>
                <a:gd name="T11" fmla="*/ 0 h 38"/>
                <a:gd name="T12" fmla="*/ 35 w 35"/>
                <a:gd name="T13" fmla="*/ 16 h 38"/>
                <a:gd name="T14" fmla="*/ 35 w 35"/>
                <a:gd name="T15" fmla="*/ 18 h 38"/>
                <a:gd name="T16" fmla="*/ 20 w 35"/>
                <a:gd name="T17" fmla="*/ 38 h 38"/>
                <a:gd name="T18" fmla="*/ 31 w 35"/>
                <a:gd name="T19" fmla="*/ 16 h 38"/>
                <a:gd name="T20" fmla="*/ 31 w 35"/>
                <a:gd name="T21" fmla="*/ 18 h 38"/>
                <a:gd name="T22" fmla="*/ 17 w 35"/>
                <a:gd name="T23" fmla="*/ 0 h 38"/>
                <a:gd name="T24" fmla="*/ 20 w 35"/>
                <a:gd name="T25" fmla="*/ 0 h 38"/>
                <a:gd name="T26" fmla="*/ 2 w 35"/>
                <a:gd name="T27" fmla="*/ 18 h 38"/>
                <a:gd name="T28" fmla="*/ 2 w 35"/>
                <a:gd name="T29" fmla="*/ 16 h 38"/>
                <a:gd name="T30" fmla="*/ 20 w 35"/>
                <a:gd name="T31" fmla="*/ 34 h 38"/>
                <a:gd name="T32" fmla="*/ 17 w 35"/>
                <a:gd name="T33" fmla="*/ 34 h 38"/>
                <a:gd name="T34" fmla="*/ 31 w 35"/>
                <a:gd name="T35" fmla="*/ 16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8">
                  <a:moveTo>
                    <a:pt x="20" y="38"/>
                  </a:moveTo>
                  <a:lnTo>
                    <a:pt x="17" y="38"/>
                  </a:lnTo>
                  <a:lnTo>
                    <a:pt x="0" y="18"/>
                  </a:lnTo>
                  <a:lnTo>
                    <a:pt x="0" y="16"/>
                  </a:lnTo>
                  <a:lnTo>
                    <a:pt x="17" y="0"/>
                  </a:lnTo>
                  <a:lnTo>
                    <a:pt x="20" y="0"/>
                  </a:lnTo>
                  <a:lnTo>
                    <a:pt x="35" y="16"/>
                  </a:lnTo>
                  <a:lnTo>
                    <a:pt x="35" y="18"/>
                  </a:lnTo>
                  <a:lnTo>
                    <a:pt x="20" y="38"/>
                  </a:lnTo>
                  <a:close/>
                  <a:moveTo>
                    <a:pt x="31" y="16"/>
                  </a:moveTo>
                  <a:lnTo>
                    <a:pt x="31" y="18"/>
                  </a:lnTo>
                  <a:lnTo>
                    <a:pt x="17" y="0"/>
                  </a:lnTo>
                  <a:lnTo>
                    <a:pt x="20" y="0"/>
                  </a:lnTo>
                  <a:lnTo>
                    <a:pt x="2" y="18"/>
                  </a:lnTo>
                  <a:lnTo>
                    <a:pt x="2" y="16"/>
                  </a:lnTo>
                  <a:lnTo>
                    <a:pt x="20" y="34"/>
                  </a:lnTo>
                  <a:lnTo>
                    <a:pt x="17" y="34"/>
                  </a:lnTo>
                  <a:lnTo>
                    <a:pt x="31"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6" name="Freeform 1644"/>
            <p:cNvSpPr>
              <a:spLocks/>
            </p:cNvSpPr>
            <p:nvPr/>
          </p:nvSpPr>
          <p:spPr bwMode="auto">
            <a:xfrm>
              <a:off x="2759" y="2230"/>
              <a:ext cx="5" cy="2"/>
            </a:xfrm>
            <a:custGeom>
              <a:avLst/>
              <a:gdLst>
                <a:gd name="T0" fmla="*/ 0 w 5"/>
                <a:gd name="T1" fmla="*/ 2 h 2"/>
                <a:gd name="T2" fmla="*/ 2 w 5"/>
                <a:gd name="T3" fmla="*/ 2 h 2"/>
                <a:gd name="T4" fmla="*/ 5 w 5"/>
                <a:gd name="T5" fmla="*/ 2 h 2"/>
                <a:gd name="T6" fmla="*/ 5 w 5"/>
                <a:gd name="T7" fmla="*/ 0 h 2"/>
                <a:gd name="T8" fmla="*/ 2 w 5"/>
                <a:gd name="T9" fmla="*/ 0 h 2"/>
                <a:gd name="T10" fmla="*/ 0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2"/>
                  </a:moveTo>
                  <a:lnTo>
                    <a:pt x="2" y="2"/>
                  </a:lnTo>
                  <a:lnTo>
                    <a:pt x="5" y="2"/>
                  </a:lnTo>
                  <a:lnTo>
                    <a:pt x="5"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7" name="Freeform 1645"/>
            <p:cNvSpPr>
              <a:spLocks/>
            </p:cNvSpPr>
            <p:nvPr/>
          </p:nvSpPr>
          <p:spPr bwMode="auto">
            <a:xfrm>
              <a:off x="2741" y="2212"/>
              <a:ext cx="20" cy="20"/>
            </a:xfrm>
            <a:custGeom>
              <a:avLst/>
              <a:gdLst>
                <a:gd name="T0" fmla="*/ 0 w 20"/>
                <a:gd name="T1" fmla="*/ 0 h 20"/>
                <a:gd name="T2" fmla="*/ 0 w 20"/>
                <a:gd name="T3" fmla="*/ 2 h 20"/>
                <a:gd name="T4" fmla="*/ 18 w 20"/>
                <a:gd name="T5" fmla="*/ 20 h 20"/>
                <a:gd name="T6" fmla="*/ 20 w 20"/>
                <a:gd name="T7" fmla="*/ 18 h 20"/>
                <a:gd name="T8" fmla="*/ 3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8"/>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8" name="Freeform 1647"/>
            <p:cNvSpPr>
              <a:spLocks/>
            </p:cNvSpPr>
            <p:nvPr/>
          </p:nvSpPr>
          <p:spPr bwMode="auto">
            <a:xfrm>
              <a:off x="2741" y="2208"/>
              <a:ext cx="5" cy="4"/>
            </a:xfrm>
            <a:custGeom>
              <a:avLst/>
              <a:gdLst>
                <a:gd name="T0" fmla="*/ 0 w 5"/>
                <a:gd name="T1" fmla="*/ 0 h 4"/>
                <a:gd name="T2" fmla="*/ 0 w 5"/>
                <a:gd name="T3" fmla="*/ 2 h 4"/>
                <a:gd name="T4" fmla="*/ 0 w 5"/>
                <a:gd name="T5" fmla="*/ 4 h 4"/>
                <a:gd name="T6" fmla="*/ 5 w 5"/>
                <a:gd name="T7" fmla="*/ 4 h 4"/>
                <a:gd name="T8" fmla="*/ 5 w 5"/>
                <a:gd name="T9" fmla="*/ 2 h 4"/>
                <a:gd name="T10" fmla="*/ 0 w 5"/>
                <a:gd name="T11" fmla="*/ 0 h 4"/>
                <a:gd name="T12" fmla="*/ 0 w 5"/>
                <a:gd name="T13" fmla="*/ 0 h 4"/>
                <a:gd name="T14" fmla="*/ 0 w 5"/>
                <a:gd name="T15" fmla="*/ 0 h 4"/>
                <a:gd name="T16" fmla="*/ 0 w 5"/>
                <a:gd name="T17" fmla="*/ 2 h 4"/>
                <a:gd name="T18" fmla="*/ 0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0"/>
                  </a:moveTo>
                  <a:lnTo>
                    <a:pt x="0" y="2"/>
                  </a:lnTo>
                  <a:lnTo>
                    <a:pt x="0" y="4"/>
                  </a:lnTo>
                  <a:lnTo>
                    <a:pt x="5" y="4"/>
                  </a:lnTo>
                  <a:lnTo>
                    <a:pt x="5"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29" name="Freeform 1648"/>
            <p:cNvSpPr>
              <a:spLocks/>
            </p:cNvSpPr>
            <p:nvPr/>
          </p:nvSpPr>
          <p:spPr bwMode="auto">
            <a:xfrm>
              <a:off x="2741" y="2194"/>
              <a:ext cx="20" cy="18"/>
            </a:xfrm>
            <a:custGeom>
              <a:avLst/>
              <a:gdLst>
                <a:gd name="T0" fmla="*/ 20 w 20"/>
                <a:gd name="T1" fmla="*/ 0 h 18"/>
                <a:gd name="T2" fmla="*/ 18 w 20"/>
                <a:gd name="T3" fmla="*/ 0 h 18"/>
                <a:gd name="T4" fmla="*/ 0 w 20"/>
                <a:gd name="T5" fmla="*/ 14 h 18"/>
                <a:gd name="T6" fmla="*/ 3 w 20"/>
                <a:gd name="T7" fmla="*/ 18 h 18"/>
                <a:gd name="T8" fmla="*/ 20 w 20"/>
                <a:gd name="T9" fmla="*/ 3 h 18"/>
                <a:gd name="T10" fmla="*/ 2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0"/>
                  </a:moveTo>
                  <a:lnTo>
                    <a:pt x="18" y="0"/>
                  </a:lnTo>
                  <a:lnTo>
                    <a:pt x="0" y="14"/>
                  </a:lnTo>
                  <a:lnTo>
                    <a:pt x="3" y="18"/>
                  </a:lnTo>
                  <a:lnTo>
                    <a:pt x="20" y="3"/>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0" name="Freeform 1649"/>
            <p:cNvSpPr>
              <a:spLocks/>
            </p:cNvSpPr>
            <p:nvPr/>
          </p:nvSpPr>
          <p:spPr bwMode="auto">
            <a:xfrm>
              <a:off x="2761" y="2194"/>
              <a:ext cx="5" cy="3"/>
            </a:xfrm>
            <a:custGeom>
              <a:avLst/>
              <a:gdLst>
                <a:gd name="T0" fmla="*/ 5 w 5"/>
                <a:gd name="T1" fmla="*/ 0 h 3"/>
                <a:gd name="T2" fmla="*/ 3 w 5"/>
                <a:gd name="T3" fmla="*/ 0 h 3"/>
                <a:gd name="T4" fmla="*/ 0 w 5"/>
                <a:gd name="T5" fmla="*/ 0 h 3"/>
                <a:gd name="T6" fmla="*/ 0 w 5"/>
                <a:gd name="T7" fmla="*/ 3 h 3"/>
                <a:gd name="T8" fmla="*/ 3 w 5"/>
                <a:gd name="T9" fmla="*/ 3 h 3"/>
                <a:gd name="T10" fmla="*/ 5 w 5"/>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
                  <a:moveTo>
                    <a:pt x="5" y="0"/>
                  </a:moveTo>
                  <a:lnTo>
                    <a:pt x="3" y="0"/>
                  </a:lnTo>
                  <a:lnTo>
                    <a:pt x="0" y="0"/>
                  </a:lnTo>
                  <a:lnTo>
                    <a:pt x="0" y="3"/>
                  </a:lnTo>
                  <a:lnTo>
                    <a:pt x="3" y="3"/>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1" name="Freeform 1650"/>
            <p:cNvSpPr>
              <a:spLocks/>
            </p:cNvSpPr>
            <p:nvPr/>
          </p:nvSpPr>
          <p:spPr bwMode="auto">
            <a:xfrm>
              <a:off x="2764" y="2194"/>
              <a:ext cx="17" cy="16"/>
            </a:xfrm>
            <a:custGeom>
              <a:avLst/>
              <a:gdLst>
                <a:gd name="T0" fmla="*/ 17 w 17"/>
                <a:gd name="T1" fmla="*/ 16 h 16"/>
                <a:gd name="T2" fmla="*/ 17 w 17"/>
                <a:gd name="T3" fmla="*/ 14 h 16"/>
                <a:gd name="T4" fmla="*/ 2 w 17"/>
                <a:gd name="T5" fmla="*/ 0 h 16"/>
                <a:gd name="T6" fmla="*/ 0 w 17"/>
                <a:gd name="T7" fmla="*/ 3 h 16"/>
                <a:gd name="T8" fmla="*/ 13 w 17"/>
                <a:gd name="T9" fmla="*/ 16 h 16"/>
                <a:gd name="T10" fmla="*/ 17 w 17"/>
                <a:gd name="T11" fmla="*/ 1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6">
                  <a:moveTo>
                    <a:pt x="17" y="16"/>
                  </a:moveTo>
                  <a:lnTo>
                    <a:pt x="17" y="14"/>
                  </a:lnTo>
                  <a:lnTo>
                    <a:pt x="2" y="0"/>
                  </a:lnTo>
                  <a:lnTo>
                    <a:pt x="0" y="3"/>
                  </a:lnTo>
                  <a:lnTo>
                    <a:pt x="13" y="16"/>
                  </a:lnTo>
                  <a:lnTo>
                    <a:pt x="17"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2" name="Freeform 1651"/>
            <p:cNvSpPr>
              <a:spLocks/>
            </p:cNvSpPr>
            <p:nvPr/>
          </p:nvSpPr>
          <p:spPr bwMode="auto">
            <a:xfrm>
              <a:off x="2777" y="2210"/>
              <a:ext cx="4" cy="4"/>
            </a:xfrm>
            <a:custGeom>
              <a:avLst/>
              <a:gdLst>
                <a:gd name="T0" fmla="*/ 4 w 4"/>
                <a:gd name="T1" fmla="*/ 4 h 4"/>
                <a:gd name="T2" fmla="*/ 4 w 4"/>
                <a:gd name="T3" fmla="*/ 2 h 4"/>
                <a:gd name="T4" fmla="*/ 4 w 4"/>
                <a:gd name="T5" fmla="*/ 0 h 4"/>
                <a:gd name="T6" fmla="*/ 0 w 4"/>
                <a:gd name="T7" fmla="*/ 0 h 4"/>
                <a:gd name="T8" fmla="*/ 0 w 4"/>
                <a:gd name="T9" fmla="*/ 2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4" y="2"/>
                  </a:lnTo>
                  <a:lnTo>
                    <a:pt x="4" y="0"/>
                  </a:lnTo>
                  <a:lnTo>
                    <a:pt x="0" y="0"/>
                  </a:lnTo>
                  <a:lnTo>
                    <a:pt x="0" y="2"/>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3" name="Freeform 1652"/>
            <p:cNvSpPr>
              <a:spLocks/>
            </p:cNvSpPr>
            <p:nvPr/>
          </p:nvSpPr>
          <p:spPr bwMode="auto">
            <a:xfrm>
              <a:off x="2777" y="2212"/>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4" name="Freeform 1653"/>
            <p:cNvSpPr>
              <a:spLocks/>
            </p:cNvSpPr>
            <p:nvPr/>
          </p:nvSpPr>
          <p:spPr bwMode="auto">
            <a:xfrm>
              <a:off x="2764" y="2212"/>
              <a:ext cx="17" cy="20"/>
            </a:xfrm>
            <a:custGeom>
              <a:avLst/>
              <a:gdLst>
                <a:gd name="T0" fmla="*/ 0 w 17"/>
                <a:gd name="T1" fmla="*/ 20 h 20"/>
                <a:gd name="T2" fmla="*/ 2 w 17"/>
                <a:gd name="T3" fmla="*/ 20 h 20"/>
                <a:gd name="T4" fmla="*/ 17 w 17"/>
                <a:gd name="T5" fmla="*/ 2 h 20"/>
                <a:gd name="T6" fmla="*/ 13 w 17"/>
                <a:gd name="T7" fmla="*/ 0 h 20"/>
                <a:gd name="T8" fmla="*/ 0 w 17"/>
                <a:gd name="T9" fmla="*/ 18 h 20"/>
                <a:gd name="T10" fmla="*/ 0 w 17"/>
                <a:gd name="T11" fmla="*/ 20 h 20"/>
                <a:gd name="T12" fmla="*/ 0 w 17"/>
                <a:gd name="T13" fmla="*/ 20 h 20"/>
                <a:gd name="T14" fmla="*/ 2 w 17"/>
                <a:gd name="T15" fmla="*/ 20 h 20"/>
                <a:gd name="T16" fmla="*/ 2 w 17"/>
                <a:gd name="T17" fmla="*/ 20 h 20"/>
                <a:gd name="T18" fmla="*/ 0 w 17"/>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0">
                  <a:moveTo>
                    <a:pt x="0" y="20"/>
                  </a:moveTo>
                  <a:lnTo>
                    <a:pt x="2" y="20"/>
                  </a:lnTo>
                  <a:lnTo>
                    <a:pt x="17" y="2"/>
                  </a:lnTo>
                  <a:lnTo>
                    <a:pt x="13" y="0"/>
                  </a:lnTo>
                  <a:lnTo>
                    <a:pt x="0" y="18"/>
                  </a:lnTo>
                  <a:lnTo>
                    <a:pt x="0" y="20"/>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5" name="Freeform 1654"/>
            <p:cNvSpPr>
              <a:spLocks/>
            </p:cNvSpPr>
            <p:nvPr/>
          </p:nvSpPr>
          <p:spPr bwMode="auto">
            <a:xfrm>
              <a:off x="2775" y="2210"/>
              <a:ext cx="2" cy="4"/>
            </a:xfrm>
            <a:custGeom>
              <a:avLst/>
              <a:gdLst>
                <a:gd name="T0" fmla="*/ 0 w 2"/>
                <a:gd name="T1" fmla="*/ 4 h 4"/>
                <a:gd name="T2" fmla="*/ 2 w 2"/>
                <a:gd name="T3" fmla="*/ 2 h 4"/>
                <a:gd name="T4" fmla="*/ 2 w 2"/>
                <a:gd name="T5" fmla="*/ 0 h 4"/>
                <a:gd name="T6" fmla="*/ 0 w 2"/>
                <a:gd name="T7" fmla="*/ 0 h 4"/>
                <a:gd name="T8" fmla="*/ 0 w 2"/>
                <a:gd name="T9" fmla="*/ 2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2"/>
                  </a:lnTo>
                  <a:lnTo>
                    <a:pt x="2"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6" name="Freeform 1655"/>
            <p:cNvSpPr>
              <a:spLocks/>
            </p:cNvSpPr>
            <p:nvPr/>
          </p:nvSpPr>
          <p:spPr bwMode="auto">
            <a:xfrm>
              <a:off x="2757" y="2194"/>
              <a:ext cx="20" cy="20"/>
            </a:xfrm>
            <a:custGeom>
              <a:avLst/>
              <a:gdLst>
                <a:gd name="T0" fmla="*/ 4 w 20"/>
                <a:gd name="T1" fmla="*/ 0 h 20"/>
                <a:gd name="T2" fmla="*/ 2 w 20"/>
                <a:gd name="T3" fmla="*/ 3 h 20"/>
                <a:gd name="T4" fmla="*/ 18 w 20"/>
                <a:gd name="T5" fmla="*/ 20 h 20"/>
                <a:gd name="T6" fmla="*/ 20 w 20"/>
                <a:gd name="T7" fmla="*/ 18 h 20"/>
                <a:gd name="T8" fmla="*/ 4 w 20"/>
                <a:gd name="T9" fmla="*/ 0 h 20"/>
                <a:gd name="T10" fmla="*/ 4 w 20"/>
                <a:gd name="T11" fmla="*/ 0 h 20"/>
                <a:gd name="T12" fmla="*/ 4 w 20"/>
                <a:gd name="T13" fmla="*/ 0 h 20"/>
                <a:gd name="T14" fmla="*/ 0 w 20"/>
                <a:gd name="T15" fmla="*/ 0 h 20"/>
                <a:gd name="T16" fmla="*/ 2 w 20"/>
                <a:gd name="T17" fmla="*/ 3 h 20"/>
                <a:gd name="T18" fmla="*/ 4 w 20"/>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4" y="0"/>
                  </a:moveTo>
                  <a:lnTo>
                    <a:pt x="2" y="3"/>
                  </a:lnTo>
                  <a:lnTo>
                    <a:pt x="18" y="20"/>
                  </a:lnTo>
                  <a:lnTo>
                    <a:pt x="20" y="18"/>
                  </a:lnTo>
                  <a:lnTo>
                    <a:pt x="4" y="0"/>
                  </a:lnTo>
                  <a:lnTo>
                    <a:pt x="0" y="0"/>
                  </a:lnTo>
                  <a:lnTo>
                    <a:pt x="2" y="3"/>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7" name="Freeform 1656"/>
            <p:cNvSpPr>
              <a:spLocks/>
            </p:cNvSpPr>
            <p:nvPr/>
          </p:nvSpPr>
          <p:spPr bwMode="auto">
            <a:xfrm>
              <a:off x="2761" y="2194"/>
              <a:ext cx="5" cy="3"/>
            </a:xfrm>
            <a:custGeom>
              <a:avLst/>
              <a:gdLst>
                <a:gd name="T0" fmla="*/ 5 w 5"/>
                <a:gd name="T1" fmla="*/ 3 h 3"/>
                <a:gd name="T2" fmla="*/ 3 w 5"/>
                <a:gd name="T3" fmla="*/ 0 h 3"/>
                <a:gd name="T4" fmla="*/ 0 w 5"/>
                <a:gd name="T5" fmla="*/ 0 h 3"/>
                <a:gd name="T6" fmla="*/ 0 w 5"/>
                <a:gd name="T7" fmla="*/ 3 h 3"/>
                <a:gd name="T8" fmla="*/ 3 w 5"/>
                <a:gd name="T9" fmla="*/ 3 h 3"/>
                <a:gd name="T10" fmla="*/ 5 w 5"/>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
                  <a:moveTo>
                    <a:pt x="5" y="3"/>
                  </a:moveTo>
                  <a:lnTo>
                    <a:pt x="3" y="0"/>
                  </a:lnTo>
                  <a:lnTo>
                    <a:pt x="0" y="0"/>
                  </a:lnTo>
                  <a:lnTo>
                    <a:pt x="0" y="3"/>
                  </a:lnTo>
                  <a:lnTo>
                    <a:pt x="3" y="3"/>
                  </a:lnTo>
                  <a:lnTo>
                    <a:pt x="5"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8" name="Freeform 1657"/>
            <p:cNvSpPr>
              <a:spLocks/>
            </p:cNvSpPr>
            <p:nvPr/>
          </p:nvSpPr>
          <p:spPr bwMode="auto">
            <a:xfrm>
              <a:off x="2746" y="2194"/>
              <a:ext cx="20" cy="20"/>
            </a:xfrm>
            <a:custGeom>
              <a:avLst/>
              <a:gdLst>
                <a:gd name="T0" fmla="*/ 0 w 20"/>
                <a:gd name="T1" fmla="*/ 18 h 20"/>
                <a:gd name="T2" fmla="*/ 2 w 20"/>
                <a:gd name="T3" fmla="*/ 20 h 20"/>
                <a:gd name="T4" fmla="*/ 20 w 20"/>
                <a:gd name="T5" fmla="*/ 3 h 20"/>
                <a:gd name="T6" fmla="*/ 18 w 20"/>
                <a:gd name="T7" fmla="*/ 0 h 20"/>
                <a:gd name="T8" fmla="*/ 0 w 20"/>
                <a:gd name="T9" fmla="*/ 18 h 20"/>
                <a:gd name="T10" fmla="*/ 0 w 20"/>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18"/>
                  </a:moveTo>
                  <a:lnTo>
                    <a:pt x="2" y="20"/>
                  </a:lnTo>
                  <a:lnTo>
                    <a:pt x="20" y="3"/>
                  </a:lnTo>
                  <a:lnTo>
                    <a:pt x="18"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39" name="Freeform 1658"/>
            <p:cNvSpPr>
              <a:spLocks/>
            </p:cNvSpPr>
            <p:nvPr/>
          </p:nvSpPr>
          <p:spPr bwMode="auto">
            <a:xfrm>
              <a:off x="2746" y="2208"/>
              <a:ext cx="2" cy="4"/>
            </a:xfrm>
            <a:custGeom>
              <a:avLst/>
              <a:gdLst>
                <a:gd name="T0" fmla="*/ 2 w 2"/>
                <a:gd name="T1" fmla="*/ 0 h 4"/>
                <a:gd name="T2" fmla="*/ 0 w 2"/>
                <a:gd name="T3" fmla="*/ 2 h 4"/>
                <a:gd name="T4" fmla="*/ 0 w 2"/>
                <a:gd name="T5" fmla="*/ 4 h 4"/>
                <a:gd name="T6" fmla="*/ 2 w 2"/>
                <a:gd name="T7" fmla="*/ 4 h 4"/>
                <a:gd name="T8" fmla="*/ 2 w 2"/>
                <a:gd name="T9" fmla="*/ 2 h 4"/>
                <a:gd name="T10" fmla="*/ 2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0"/>
                  </a:moveTo>
                  <a:lnTo>
                    <a:pt x="0" y="2"/>
                  </a:lnTo>
                  <a:lnTo>
                    <a:pt x="0" y="4"/>
                  </a:lnTo>
                  <a:lnTo>
                    <a:pt x="2" y="4"/>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0" name="Freeform 1659"/>
            <p:cNvSpPr>
              <a:spLocks/>
            </p:cNvSpPr>
            <p:nvPr/>
          </p:nvSpPr>
          <p:spPr bwMode="auto">
            <a:xfrm>
              <a:off x="2746" y="2208"/>
              <a:ext cx="20" cy="22"/>
            </a:xfrm>
            <a:custGeom>
              <a:avLst/>
              <a:gdLst>
                <a:gd name="T0" fmla="*/ 18 w 20"/>
                <a:gd name="T1" fmla="*/ 22 h 22"/>
                <a:gd name="T2" fmla="*/ 20 w 20"/>
                <a:gd name="T3" fmla="*/ 17 h 22"/>
                <a:gd name="T4" fmla="*/ 2 w 20"/>
                <a:gd name="T5" fmla="*/ 0 h 22"/>
                <a:gd name="T6" fmla="*/ 0 w 20"/>
                <a:gd name="T7" fmla="*/ 2 h 22"/>
                <a:gd name="T8" fmla="*/ 18 w 20"/>
                <a:gd name="T9" fmla="*/ 22 h 22"/>
                <a:gd name="T10" fmla="*/ 18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18" y="22"/>
                  </a:moveTo>
                  <a:lnTo>
                    <a:pt x="20" y="17"/>
                  </a:lnTo>
                  <a:lnTo>
                    <a:pt x="2" y="0"/>
                  </a:lnTo>
                  <a:lnTo>
                    <a:pt x="0" y="2"/>
                  </a:lnTo>
                  <a:lnTo>
                    <a:pt x="18"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1" name="Freeform 1660"/>
            <p:cNvSpPr>
              <a:spLocks/>
            </p:cNvSpPr>
            <p:nvPr/>
          </p:nvSpPr>
          <p:spPr bwMode="auto">
            <a:xfrm>
              <a:off x="2757" y="2225"/>
              <a:ext cx="7" cy="5"/>
            </a:xfrm>
            <a:custGeom>
              <a:avLst/>
              <a:gdLst>
                <a:gd name="T0" fmla="*/ 2 w 7"/>
                <a:gd name="T1" fmla="*/ 0 h 5"/>
                <a:gd name="T2" fmla="*/ 4 w 7"/>
                <a:gd name="T3" fmla="*/ 5 h 5"/>
                <a:gd name="T4" fmla="*/ 7 w 7"/>
                <a:gd name="T5" fmla="*/ 5 h 5"/>
                <a:gd name="T6" fmla="*/ 7 w 7"/>
                <a:gd name="T7" fmla="*/ 0 h 5"/>
                <a:gd name="T8" fmla="*/ 4 w 7"/>
                <a:gd name="T9" fmla="*/ 0 h 5"/>
                <a:gd name="T10" fmla="*/ 2 w 7"/>
                <a:gd name="T11" fmla="*/ 0 h 5"/>
                <a:gd name="T12" fmla="*/ 2 w 7"/>
                <a:gd name="T13" fmla="*/ 0 h 5"/>
                <a:gd name="T14" fmla="*/ 0 w 7"/>
                <a:gd name="T15" fmla="*/ 5 h 5"/>
                <a:gd name="T16" fmla="*/ 4 w 7"/>
                <a:gd name="T17" fmla="*/ 5 h 5"/>
                <a:gd name="T18" fmla="*/ 2 w 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2" y="0"/>
                  </a:moveTo>
                  <a:lnTo>
                    <a:pt x="4" y="5"/>
                  </a:lnTo>
                  <a:lnTo>
                    <a:pt x="7" y="5"/>
                  </a:lnTo>
                  <a:lnTo>
                    <a:pt x="7" y="0"/>
                  </a:lnTo>
                  <a:lnTo>
                    <a:pt x="4" y="0"/>
                  </a:lnTo>
                  <a:lnTo>
                    <a:pt x="2" y="0"/>
                  </a:lnTo>
                  <a:lnTo>
                    <a:pt x="0" y="5"/>
                  </a:lnTo>
                  <a:lnTo>
                    <a:pt x="4" y="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2" name="Freeform 1661"/>
            <p:cNvSpPr>
              <a:spLocks/>
            </p:cNvSpPr>
            <p:nvPr/>
          </p:nvSpPr>
          <p:spPr bwMode="auto">
            <a:xfrm>
              <a:off x="2759" y="2208"/>
              <a:ext cx="18" cy="20"/>
            </a:xfrm>
            <a:custGeom>
              <a:avLst/>
              <a:gdLst>
                <a:gd name="T0" fmla="*/ 18 w 18"/>
                <a:gd name="T1" fmla="*/ 2 h 20"/>
                <a:gd name="T2" fmla="*/ 16 w 18"/>
                <a:gd name="T3" fmla="*/ 0 h 20"/>
                <a:gd name="T4" fmla="*/ 0 w 18"/>
                <a:gd name="T5" fmla="*/ 17 h 20"/>
                <a:gd name="T6" fmla="*/ 2 w 18"/>
                <a:gd name="T7" fmla="*/ 20 h 20"/>
                <a:gd name="T8" fmla="*/ 18 w 18"/>
                <a:gd name="T9" fmla="*/ 2 h 20"/>
                <a:gd name="T10" fmla="*/ 18 w 18"/>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2"/>
                  </a:moveTo>
                  <a:lnTo>
                    <a:pt x="16" y="0"/>
                  </a:lnTo>
                  <a:lnTo>
                    <a:pt x="0" y="17"/>
                  </a:lnTo>
                  <a:lnTo>
                    <a:pt x="2" y="20"/>
                  </a:lnTo>
                  <a:lnTo>
                    <a:pt x="18"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3" name="Freeform 1662"/>
            <p:cNvSpPr>
              <a:spLocks/>
            </p:cNvSpPr>
            <p:nvPr/>
          </p:nvSpPr>
          <p:spPr bwMode="auto">
            <a:xfrm>
              <a:off x="2775" y="2170"/>
              <a:ext cx="33" cy="33"/>
            </a:xfrm>
            <a:custGeom>
              <a:avLst/>
              <a:gdLst>
                <a:gd name="T0" fmla="*/ 17 w 33"/>
                <a:gd name="T1" fmla="*/ 33 h 33"/>
                <a:gd name="T2" fmla="*/ 0 w 33"/>
                <a:gd name="T3" fmla="*/ 18 h 33"/>
                <a:gd name="T4" fmla="*/ 17 w 33"/>
                <a:gd name="T5" fmla="*/ 0 h 33"/>
                <a:gd name="T6" fmla="*/ 33 w 33"/>
                <a:gd name="T7" fmla="*/ 18 h 33"/>
                <a:gd name="T8" fmla="*/ 17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7" y="33"/>
                  </a:moveTo>
                  <a:lnTo>
                    <a:pt x="0" y="18"/>
                  </a:lnTo>
                  <a:lnTo>
                    <a:pt x="17" y="0"/>
                  </a:lnTo>
                  <a:lnTo>
                    <a:pt x="33" y="18"/>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4" name="Freeform 1663"/>
            <p:cNvSpPr>
              <a:spLocks noEditPoints="1"/>
            </p:cNvSpPr>
            <p:nvPr/>
          </p:nvSpPr>
          <p:spPr bwMode="auto">
            <a:xfrm>
              <a:off x="2775" y="2170"/>
              <a:ext cx="37" cy="35"/>
            </a:xfrm>
            <a:custGeom>
              <a:avLst/>
              <a:gdLst>
                <a:gd name="T0" fmla="*/ 17 w 37"/>
                <a:gd name="T1" fmla="*/ 35 h 35"/>
                <a:gd name="T2" fmla="*/ 15 w 37"/>
                <a:gd name="T3" fmla="*/ 35 h 35"/>
                <a:gd name="T4" fmla="*/ 0 w 37"/>
                <a:gd name="T5" fmla="*/ 18 h 35"/>
                <a:gd name="T6" fmla="*/ 0 w 37"/>
                <a:gd name="T7" fmla="*/ 15 h 35"/>
                <a:gd name="T8" fmla="*/ 15 w 37"/>
                <a:gd name="T9" fmla="*/ 0 h 35"/>
                <a:gd name="T10" fmla="*/ 17 w 37"/>
                <a:gd name="T11" fmla="*/ 0 h 35"/>
                <a:gd name="T12" fmla="*/ 37 w 37"/>
                <a:gd name="T13" fmla="*/ 15 h 35"/>
                <a:gd name="T14" fmla="*/ 37 w 37"/>
                <a:gd name="T15" fmla="*/ 18 h 35"/>
                <a:gd name="T16" fmla="*/ 17 w 37"/>
                <a:gd name="T17" fmla="*/ 35 h 35"/>
                <a:gd name="T18" fmla="*/ 33 w 37"/>
                <a:gd name="T19" fmla="*/ 15 h 35"/>
                <a:gd name="T20" fmla="*/ 33 w 37"/>
                <a:gd name="T21" fmla="*/ 18 h 35"/>
                <a:gd name="T22" fmla="*/ 15 w 37"/>
                <a:gd name="T23" fmla="*/ 0 h 35"/>
                <a:gd name="T24" fmla="*/ 17 w 37"/>
                <a:gd name="T25" fmla="*/ 0 h 35"/>
                <a:gd name="T26" fmla="*/ 0 w 37"/>
                <a:gd name="T27" fmla="*/ 18 h 35"/>
                <a:gd name="T28" fmla="*/ 0 w 37"/>
                <a:gd name="T29" fmla="*/ 15 h 35"/>
                <a:gd name="T30" fmla="*/ 17 w 37"/>
                <a:gd name="T31" fmla="*/ 33 h 35"/>
                <a:gd name="T32" fmla="*/ 15 w 37"/>
                <a:gd name="T33" fmla="*/ 33 h 35"/>
                <a:gd name="T34" fmla="*/ 33 w 37"/>
                <a:gd name="T35" fmla="*/ 15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 h="35">
                  <a:moveTo>
                    <a:pt x="17" y="35"/>
                  </a:moveTo>
                  <a:lnTo>
                    <a:pt x="15" y="35"/>
                  </a:lnTo>
                  <a:lnTo>
                    <a:pt x="0" y="18"/>
                  </a:lnTo>
                  <a:lnTo>
                    <a:pt x="0" y="15"/>
                  </a:lnTo>
                  <a:lnTo>
                    <a:pt x="15" y="0"/>
                  </a:lnTo>
                  <a:lnTo>
                    <a:pt x="17" y="0"/>
                  </a:lnTo>
                  <a:lnTo>
                    <a:pt x="37" y="15"/>
                  </a:lnTo>
                  <a:lnTo>
                    <a:pt x="37" y="18"/>
                  </a:lnTo>
                  <a:lnTo>
                    <a:pt x="17" y="35"/>
                  </a:lnTo>
                  <a:close/>
                  <a:moveTo>
                    <a:pt x="33" y="15"/>
                  </a:moveTo>
                  <a:lnTo>
                    <a:pt x="33" y="18"/>
                  </a:lnTo>
                  <a:lnTo>
                    <a:pt x="15" y="0"/>
                  </a:lnTo>
                  <a:lnTo>
                    <a:pt x="17" y="0"/>
                  </a:lnTo>
                  <a:lnTo>
                    <a:pt x="0" y="18"/>
                  </a:lnTo>
                  <a:lnTo>
                    <a:pt x="0" y="15"/>
                  </a:lnTo>
                  <a:lnTo>
                    <a:pt x="17" y="33"/>
                  </a:lnTo>
                  <a:lnTo>
                    <a:pt x="15" y="33"/>
                  </a:lnTo>
                  <a:lnTo>
                    <a:pt x="33"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5" name="Freeform 1664"/>
            <p:cNvSpPr>
              <a:spLocks/>
            </p:cNvSpPr>
            <p:nvPr/>
          </p:nvSpPr>
          <p:spPr bwMode="auto">
            <a:xfrm>
              <a:off x="2788" y="2203"/>
              <a:ext cx="4" cy="5"/>
            </a:xfrm>
            <a:custGeom>
              <a:avLst/>
              <a:gdLst>
                <a:gd name="T0" fmla="*/ 0 w 4"/>
                <a:gd name="T1" fmla="*/ 5 h 5"/>
                <a:gd name="T2" fmla="*/ 2 w 4"/>
                <a:gd name="T3" fmla="*/ 5 h 5"/>
                <a:gd name="T4" fmla="*/ 4 w 4"/>
                <a:gd name="T5" fmla="*/ 5 h 5"/>
                <a:gd name="T6" fmla="*/ 4 w 4"/>
                <a:gd name="T7" fmla="*/ 0 h 5"/>
                <a:gd name="T8" fmla="*/ 2 w 4"/>
                <a:gd name="T9" fmla="*/ 0 h 5"/>
                <a:gd name="T10" fmla="*/ 0 w 4"/>
                <a:gd name="T11" fmla="*/ 5 h 5"/>
                <a:gd name="T12" fmla="*/ 0 w 4"/>
                <a:gd name="T13" fmla="*/ 5 h 5"/>
                <a:gd name="T14" fmla="*/ 0 w 4"/>
                <a:gd name="T15" fmla="*/ 5 h 5"/>
                <a:gd name="T16" fmla="*/ 2 w 4"/>
                <a:gd name="T17" fmla="*/ 5 h 5"/>
                <a:gd name="T18" fmla="*/ 0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0" y="5"/>
                  </a:moveTo>
                  <a:lnTo>
                    <a:pt x="2" y="5"/>
                  </a:lnTo>
                  <a:lnTo>
                    <a:pt x="4" y="5"/>
                  </a:lnTo>
                  <a:lnTo>
                    <a:pt x="4" y="0"/>
                  </a:lnTo>
                  <a:lnTo>
                    <a:pt x="2" y="0"/>
                  </a:lnTo>
                  <a:lnTo>
                    <a:pt x="0" y="5"/>
                  </a:lnTo>
                  <a:lnTo>
                    <a:pt x="2" y="5"/>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6" name="Freeform 1665"/>
            <p:cNvSpPr>
              <a:spLocks/>
            </p:cNvSpPr>
            <p:nvPr/>
          </p:nvSpPr>
          <p:spPr bwMode="auto">
            <a:xfrm>
              <a:off x="2775" y="2188"/>
              <a:ext cx="15" cy="20"/>
            </a:xfrm>
            <a:custGeom>
              <a:avLst/>
              <a:gdLst>
                <a:gd name="T0" fmla="*/ 0 w 15"/>
                <a:gd name="T1" fmla="*/ 0 h 20"/>
                <a:gd name="T2" fmla="*/ 0 w 15"/>
                <a:gd name="T3" fmla="*/ 2 h 20"/>
                <a:gd name="T4" fmla="*/ 13 w 15"/>
                <a:gd name="T5" fmla="*/ 20 h 20"/>
                <a:gd name="T6" fmla="*/ 15 w 15"/>
                <a:gd name="T7" fmla="*/ 17 h 20"/>
                <a:gd name="T8" fmla="*/ 2 w 15"/>
                <a:gd name="T9" fmla="*/ 0 h 20"/>
                <a:gd name="T10" fmla="*/ 0 w 15"/>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0" y="0"/>
                  </a:moveTo>
                  <a:lnTo>
                    <a:pt x="0" y="2"/>
                  </a:lnTo>
                  <a:lnTo>
                    <a:pt x="13" y="20"/>
                  </a:lnTo>
                  <a:lnTo>
                    <a:pt x="15" y="17"/>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7" name="Freeform 1667"/>
            <p:cNvSpPr>
              <a:spLocks/>
            </p:cNvSpPr>
            <p:nvPr/>
          </p:nvSpPr>
          <p:spPr bwMode="auto">
            <a:xfrm>
              <a:off x="2775" y="2183"/>
              <a:ext cx="2" cy="5"/>
            </a:xfrm>
            <a:custGeom>
              <a:avLst/>
              <a:gdLst>
                <a:gd name="T0" fmla="*/ 0 w 2"/>
                <a:gd name="T1" fmla="*/ 0 h 5"/>
                <a:gd name="T2" fmla="*/ 0 w 2"/>
                <a:gd name="T3" fmla="*/ 2 h 5"/>
                <a:gd name="T4" fmla="*/ 0 w 2"/>
                <a:gd name="T5" fmla="*/ 5 h 5"/>
                <a:gd name="T6" fmla="*/ 2 w 2"/>
                <a:gd name="T7" fmla="*/ 5 h 5"/>
                <a:gd name="T8" fmla="*/ 2 w 2"/>
                <a:gd name="T9" fmla="*/ 2 h 5"/>
                <a:gd name="T10" fmla="*/ 0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0"/>
                  </a:moveTo>
                  <a:lnTo>
                    <a:pt x="0" y="2"/>
                  </a:lnTo>
                  <a:lnTo>
                    <a:pt x="0" y="5"/>
                  </a:lnTo>
                  <a:lnTo>
                    <a:pt x="2" y="5"/>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8" name="Freeform 1668"/>
            <p:cNvSpPr>
              <a:spLocks/>
            </p:cNvSpPr>
            <p:nvPr/>
          </p:nvSpPr>
          <p:spPr bwMode="auto">
            <a:xfrm>
              <a:off x="2775" y="2168"/>
              <a:ext cx="15" cy="17"/>
            </a:xfrm>
            <a:custGeom>
              <a:avLst/>
              <a:gdLst>
                <a:gd name="T0" fmla="*/ 15 w 15"/>
                <a:gd name="T1" fmla="*/ 0 h 17"/>
                <a:gd name="T2" fmla="*/ 13 w 15"/>
                <a:gd name="T3" fmla="*/ 0 h 17"/>
                <a:gd name="T4" fmla="*/ 0 w 15"/>
                <a:gd name="T5" fmla="*/ 15 h 17"/>
                <a:gd name="T6" fmla="*/ 2 w 15"/>
                <a:gd name="T7" fmla="*/ 17 h 17"/>
                <a:gd name="T8" fmla="*/ 15 w 15"/>
                <a:gd name="T9" fmla="*/ 4 h 17"/>
                <a:gd name="T10" fmla="*/ 15 w 1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7">
                  <a:moveTo>
                    <a:pt x="15" y="0"/>
                  </a:moveTo>
                  <a:lnTo>
                    <a:pt x="13" y="0"/>
                  </a:lnTo>
                  <a:lnTo>
                    <a:pt x="0" y="15"/>
                  </a:lnTo>
                  <a:lnTo>
                    <a:pt x="2" y="17"/>
                  </a:lnTo>
                  <a:lnTo>
                    <a:pt x="15" y="4"/>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49" name="Freeform 1669"/>
            <p:cNvSpPr>
              <a:spLocks/>
            </p:cNvSpPr>
            <p:nvPr/>
          </p:nvSpPr>
          <p:spPr bwMode="auto">
            <a:xfrm>
              <a:off x="2790" y="2168"/>
              <a:ext cx="5" cy="4"/>
            </a:xfrm>
            <a:custGeom>
              <a:avLst/>
              <a:gdLst>
                <a:gd name="T0" fmla="*/ 5 w 5"/>
                <a:gd name="T1" fmla="*/ 0 h 4"/>
                <a:gd name="T2" fmla="*/ 2 w 5"/>
                <a:gd name="T3" fmla="*/ 0 h 4"/>
                <a:gd name="T4" fmla="*/ 0 w 5"/>
                <a:gd name="T5" fmla="*/ 0 h 4"/>
                <a:gd name="T6" fmla="*/ 0 w 5"/>
                <a:gd name="T7" fmla="*/ 4 h 4"/>
                <a:gd name="T8" fmla="*/ 2 w 5"/>
                <a:gd name="T9" fmla="*/ 4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2" y="0"/>
                  </a:lnTo>
                  <a:lnTo>
                    <a:pt x="0" y="0"/>
                  </a:lnTo>
                  <a:lnTo>
                    <a:pt x="0" y="4"/>
                  </a:lnTo>
                  <a:lnTo>
                    <a:pt x="2" y="4"/>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0" name="Freeform 1670"/>
            <p:cNvSpPr>
              <a:spLocks/>
            </p:cNvSpPr>
            <p:nvPr/>
          </p:nvSpPr>
          <p:spPr bwMode="auto">
            <a:xfrm>
              <a:off x="2792" y="2168"/>
              <a:ext cx="20" cy="17"/>
            </a:xfrm>
            <a:custGeom>
              <a:avLst/>
              <a:gdLst>
                <a:gd name="T0" fmla="*/ 20 w 20"/>
                <a:gd name="T1" fmla="*/ 17 h 17"/>
                <a:gd name="T2" fmla="*/ 20 w 20"/>
                <a:gd name="T3" fmla="*/ 15 h 17"/>
                <a:gd name="T4" fmla="*/ 3 w 20"/>
                <a:gd name="T5" fmla="*/ 0 h 17"/>
                <a:gd name="T6" fmla="*/ 0 w 20"/>
                <a:gd name="T7" fmla="*/ 4 h 17"/>
                <a:gd name="T8" fmla="*/ 18 w 20"/>
                <a:gd name="T9" fmla="*/ 17 h 17"/>
                <a:gd name="T10" fmla="*/ 20 w 20"/>
                <a:gd name="T11" fmla="*/ 17 h 17"/>
                <a:gd name="T12" fmla="*/ 20 w 20"/>
                <a:gd name="T13" fmla="*/ 17 h 17"/>
                <a:gd name="T14" fmla="*/ 20 w 20"/>
                <a:gd name="T15" fmla="*/ 15 h 17"/>
                <a:gd name="T16" fmla="*/ 20 w 20"/>
                <a:gd name="T17" fmla="*/ 15 h 17"/>
                <a:gd name="T18" fmla="*/ 20 w 20"/>
                <a:gd name="T19" fmla="*/ 1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7">
                  <a:moveTo>
                    <a:pt x="20" y="17"/>
                  </a:moveTo>
                  <a:lnTo>
                    <a:pt x="20" y="15"/>
                  </a:lnTo>
                  <a:lnTo>
                    <a:pt x="3" y="0"/>
                  </a:lnTo>
                  <a:lnTo>
                    <a:pt x="0" y="4"/>
                  </a:lnTo>
                  <a:lnTo>
                    <a:pt x="18" y="17"/>
                  </a:lnTo>
                  <a:lnTo>
                    <a:pt x="20" y="17"/>
                  </a:lnTo>
                  <a:lnTo>
                    <a:pt x="20" y="15"/>
                  </a:lnTo>
                  <a:lnTo>
                    <a:pt x="2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1" name="Freeform 1671"/>
            <p:cNvSpPr>
              <a:spLocks/>
            </p:cNvSpPr>
            <p:nvPr/>
          </p:nvSpPr>
          <p:spPr bwMode="auto">
            <a:xfrm>
              <a:off x="2810" y="2185"/>
              <a:ext cx="2" cy="5"/>
            </a:xfrm>
            <a:custGeom>
              <a:avLst/>
              <a:gdLst>
                <a:gd name="T0" fmla="*/ 2 w 2"/>
                <a:gd name="T1" fmla="*/ 5 h 5"/>
                <a:gd name="T2" fmla="*/ 2 w 2"/>
                <a:gd name="T3" fmla="*/ 3 h 5"/>
                <a:gd name="T4" fmla="*/ 2 w 2"/>
                <a:gd name="T5" fmla="*/ 0 h 5"/>
                <a:gd name="T6" fmla="*/ 0 w 2"/>
                <a:gd name="T7" fmla="*/ 0 h 5"/>
                <a:gd name="T8" fmla="*/ 0 w 2"/>
                <a:gd name="T9" fmla="*/ 3 h 5"/>
                <a:gd name="T10" fmla="*/ 2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5"/>
                  </a:moveTo>
                  <a:lnTo>
                    <a:pt x="2" y="3"/>
                  </a:lnTo>
                  <a:lnTo>
                    <a:pt x="2" y="0"/>
                  </a:lnTo>
                  <a:lnTo>
                    <a:pt x="0" y="0"/>
                  </a:lnTo>
                  <a:lnTo>
                    <a:pt x="0" y="3"/>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2" name="Freeform 1673"/>
            <p:cNvSpPr>
              <a:spLocks/>
            </p:cNvSpPr>
            <p:nvPr/>
          </p:nvSpPr>
          <p:spPr bwMode="auto">
            <a:xfrm>
              <a:off x="2792" y="2188"/>
              <a:ext cx="20" cy="20"/>
            </a:xfrm>
            <a:custGeom>
              <a:avLst/>
              <a:gdLst>
                <a:gd name="T0" fmla="*/ 0 w 20"/>
                <a:gd name="T1" fmla="*/ 20 h 20"/>
                <a:gd name="T2" fmla="*/ 3 w 20"/>
                <a:gd name="T3" fmla="*/ 20 h 20"/>
                <a:gd name="T4" fmla="*/ 20 w 20"/>
                <a:gd name="T5" fmla="*/ 2 h 20"/>
                <a:gd name="T6" fmla="*/ 18 w 20"/>
                <a:gd name="T7" fmla="*/ 0 h 20"/>
                <a:gd name="T8" fmla="*/ 0 w 20"/>
                <a:gd name="T9" fmla="*/ 17 h 20"/>
                <a:gd name="T10" fmla="*/ 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0"/>
                  </a:moveTo>
                  <a:lnTo>
                    <a:pt x="3" y="20"/>
                  </a:lnTo>
                  <a:lnTo>
                    <a:pt x="20" y="2"/>
                  </a:lnTo>
                  <a:lnTo>
                    <a:pt x="18" y="0"/>
                  </a:lnTo>
                  <a:lnTo>
                    <a:pt x="0" y="17"/>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3" name="Freeform 1674"/>
            <p:cNvSpPr>
              <a:spLocks/>
            </p:cNvSpPr>
            <p:nvPr/>
          </p:nvSpPr>
          <p:spPr bwMode="auto">
            <a:xfrm>
              <a:off x="2806" y="2185"/>
              <a:ext cx="4" cy="5"/>
            </a:xfrm>
            <a:custGeom>
              <a:avLst/>
              <a:gdLst>
                <a:gd name="T0" fmla="*/ 0 w 4"/>
                <a:gd name="T1" fmla="*/ 5 h 5"/>
                <a:gd name="T2" fmla="*/ 4 w 4"/>
                <a:gd name="T3" fmla="*/ 3 h 5"/>
                <a:gd name="T4" fmla="*/ 4 w 4"/>
                <a:gd name="T5" fmla="*/ 0 h 5"/>
                <a:gd name="T6" fmla="*/ 0 w 4"/>
                <a:gd name="T7" fmla="*/ 0 h 5"/>
                <a:gd name="T8" fmla="*/ 0 w 4"/>
                <a:gd name="T9" fmla="*/ 3 h 5"/>
                <a:gd name="T10" fmla="*/ 0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5"/>
                  </a:moveTo>
                  <a:lnTo>
                    <a:pt x="4" y="3"/>
                  </a:lnTo>
                  <a:lnTo>
                    <a:pt x="4" y="0"/>
                  </a:lnTo>
                  <a:lnTo>
                    <a:pt x="0"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4" name="Freeform 1675"/>
            <p:cNvSpPr>
              <a:spLocks/>
            </p:cNvSpPr>
            <p:nvPr/>
          </p:nvSpPr>
          <p:spPr bwMode="auto">
            <a:xfrm>
              <a:off x="2788" y="2168"/>
              <a:ext cx="22" cy="22"/>
            </a:xfrm>
            <a:custGeom>
              <a:avLst/>
              <a:gdLst>
                <a:gd name="T0" fmla="*/ 2 w 22"/>
                <a:gd name="T1" fmla="*/ 0 h 22"/>
                <a:gd name="T2" fmla="*/ 0 w 22"/>
                <a:gd name="T3" fmla="*/ 4 h 22"/>
                <a:gd name="T4" fmla="*/ 18 w 22"/>
                <a:gd name="T5" fmla="*/ 22 h 22"/>
                <a:gd name="T6" fmla="*/ 22 w 22"/>
                <a:gd name="T7" fmla="*/ 20 h 22"/>
                <a:gd name="T8" fmla="*/ 2 w 22"/>
                <a:gd name="T9" fmla="*/ 0 h 22"/>
                <a:gd name="T10" fmla="*/ 2 w 22"/>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 y="0"/>
                  </a:moveTo>
                  <a:lnTo>
                    <a:pt x="0" y="4"/>
                  </a:lnTo>
                  <a:lnTo>
                    <a:pt x="18" y="22"/>
                  </a:lnTo>
                  <a:lnTo>
                    <a:pt x="22" y="2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5" name="Freeform 1676"/>
            <p:cNvSpPr>
              <a:spLocks/>
            </p:cNvSpPr>
            <p:nvPr/>
          </p:nvSpPr>
          <p:spPr bwMode="auto">
            <a:xfrm>
              <a:off x="2790" y="2168"/>
              <a:ext cx="5" cy="4"/>
            </a:xfrm>
            <a:custGeom>
              <a:avLst/>
              <a:gdLst>
                <a:gd name="T0" fmla="*/ 5 w 5"/>
                <a:gd name="T1" fmla="*/ 4 h 4"/>
                <a:gd name="T2" fmla="*/ 2 w 5"/>
                <a:gd name="T3" fmla="*/ 0 h 4"/>
                <a:gd name="T4" fmla="*/ 0 w 5"/>
                <a:gd name="T5" fmla="*/ 0 h 4"/>
                <a:gd name="T6" fmla="*/ 0 w 5"/>
                <a:gd name="T7" fmla="*/ 4 h 4"/>
                <a:gd name="T8" fmla="*/ 2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2" y="0"/>
                  </a:lnTo>
                  <a:lnTo>
                    <a:pt x="0" y="0"/>
                  </a:lnTo>
                  <a:lnTo>
                    <a:pt x="0" y="4"/>
                  </a:lnTo>
                  <a:lnTo>
                    <a:pt x="2"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6" name="Freeform 1677"/>
            <p:cNvSpPr>
              <a:spLocks/>
            </p:cNvSpPr>
            <p:nvPr/>
          </p:nvSpPr>
          <p:spPr bwMode="auto">
            <a:xfrm>
              <a:off x="2775" y="2168"/>
              <a:ext cx="20" cy="22"/>
            </a:xfrm>
            <a:custGeom>
              <a:avLst/>
              <a:gdLst>
                <a:gd name="T0" fmla="*/ 0 w 20"/>
                <a:gd name="T1" fmla="*/ 20 h 22"/>
                <a:gd name="T2" fmla="*/ 2 w 20"/>
                <a:gd name="T3" fmla="*/ 22 h 22"/>
                <a:gd name="T4" fmla="*/ 20 w 20"/>
                <a:gd name="T5" fmla="*/ 4 h 22"/>
                <a:gd name="T6" fmla="*/ 17 w 20"/>
                <a:gd name="T7" fmla="*/ 0 h 22"/>
                <a:gd name="T8" fmla="*/ 0 w 20"/>
                <a:gd name="T9" fmla="*/ 20 h 22"/>
                <a:gd name="T10" fmla="*/ 0 w 20"/>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0"/>
                  </a:moveTo>
                  <a:lnTo>
                    <a:pt x="2" y="22"/>
                  </a:lnTo>
                  <a:lnTo>
                    <a:pt x="20" y="4"/>
                  </a:lnTo>
                  <a:lnTo>
                    <a:pt x="17" y="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7" name="Freeform 1678"/>
            <p:cNvSpPr>
              <a:spLocks/>
            </p:cNvSpPr>
            <p:nvPr/>
          </p:nvSpPr>
          <p:spPr bwMode="auto">
            <a:xfrm>
              <a:off x="2775" y="2183"/>
              <a:ext cx="2" cy="5"/>
            </a:xfrm>
            <a:custGeom>
              <a:avLst/>
              <a:gdLst>
                <a:gd name="T0" fmla="*/ 2 w 2"/>
                <a:gd name="T1" fmla="*/ 0 h 5"/>
                <a:gd name="T2" fmla="*/ 0 w 2"/>
                <a:gd name="T3" fmla="*/ 2 h 5"/>
                <a:gd name="T4" fmla="*/ 0 w 2"/>
                <a:gd name="T5" fmla="*/ 5 h 5"/>
                <a:gd name="T6" fmla="*/ 2 w 2"/>
                <a:gd name="T7" fmla="*/ 5 h 5"/>
                <a:gd name="T8" fmla="*/ 2 w 2"/>
                <a:gd name="T9" fmla="*/ 2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0" y="2"/>
                  </a:lnTo>
                  <a:lnTo>
                    <a:pt x="0" y="5"/>
                  </a:lnTo>
                  <a:lnTo>
                    <a:pt x="2" y="5"/>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8" name="Freeform 1679"/>
            <p:cNvSpPr>
              <a:spLocks/>
            </p:cNvSpPr>
            <p:nvPr/>
          </p:nvSpPr>
          <p:spPr bwMode="auto">
            <a:xfrm>
              <a:off x="2775" y="2183"/>
              <a:ext cx="20" cy="20"/>
            </a:xfrm>
            <a:custGeom>
              <a:avLst/>
              <a:gdLst>
                <a:gd name="T0" fmla="*/ 17 w 20"/>
                <a:gd name="T1" fmla="*/ 20 h 20"/>
                <a:gd name="T2" fmla="*/ 20 w 20"/>
                <a:gd name="T3" fmla="*/ 18 h 20"/>
                <a:gd name="T4" fmla="*/ 2 w 20"/>
                <a:gd name="T5" fmla="*/ 0 h 20"/>
                <a:gd name="T6" fmla="*/ 0 w 20"/>
                <a:gd name="T7" fmla="*/ 2 h 20"/>
                <a:gd name="T8" fmla="*/ 17 w 20"/>
                <a:gd name="T9" fmla="*/ 20 h 20"/>
                <a:gd name="T10" fmla="*/ 17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17" y="20"/>
                  </a:moveTo>
                  <a:lnTo>
                    <a:pt x="20" y="18"/>
                  </a:lnTo>
                  <a:lnTo>
                    <a:pt x="2" y="0"/>
                  </a:lnTo>
                  <a:lnTo>
                    <a:pt x="0" y="2"/>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59" name="Freeform 1680"/>
            <p:cNvSpPr>
              <a:spLocks/>
            </p:cNvSpPr>
            <p:nvPr/>
          </p:nvSpPr>
          <p:spPr bwMode="auto">
            <a:xfrm>
              <a:off x="2788" y="2201"/>
              <a:ext cx="4" cy="2"/>
            </a:xfrm>
            <a:custGeom>
              <a:avLst/>
              <a:gdLst>
                <a:gd name="T0" fmla="*/ 0 w 4"/>
                <a:gd name="T1" fmla="*/ 0 h 2"/>
                <a:gd name="T2" fmla="*/ 2 w 4"/>
                <a:gd name="T3" fmla="*/ 2 h 2"/>
                <a:gd name="T4" fmla="*/ 4 w 4"/>
                <a:gd name="T5" fmla="*/ 2 h 2"/>
                <a:gd name="T6" fmla="*/ 4 w 4"/>
                <a:gd name="T7" fmla="*/ 0 h 2"/>
                <a:gd name="T8" fmla="*/ 2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lnTo>
                    <a:pt x="2" y="2"/>
                  </a:lnTo>
                  <a:lnTo>
                    <a:pt x="4" y="2"/>
                  </a:lnTo>
                  <a:lnTo>
                    <a:pt x="4"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0" name="Freeform 1681"/>
            <p:cNvSpPr>
              <a:spLocks/>
            </p:cNvSpPr>
            <p:nvPr/>
          </p:nvSpPr>
          <p:spPr bwMode="auto">
            <a:xfrm>
              <a:off x="2788" y="2183"/>
              <a:ext cx="22" cy="20"/>
            </a:xfrm>
            <a:custGeom>
              <a:avLst/>
              <a:gdLst>
                <a:gd name="T0" fmla="*/ 22 w 22"/>
                <a:gd name="T1" fmla="*/ 2 h 20"/>
                <a:gd name="T2" fmla="*/ 18 w 22"/>
                <a:gd name="T3" fmla="*/ 0 h 20"/>
                <a:gd name="T4" fmla="*/ 0 w 22"/>
                <a:gd name="T5" fmla="*/ 18 h 20"/>
                <a:gd name="T6" fmla="*/ 2 w 22"/>
                <a:gd name="T7" fmla="*/ 20 h 20"/>
                <a:gd name="T8" fmla="*/ 22 w 22"/>
                <a:gd name="T9" fmla="*/ 2 h 20"/>
                <a:gd name="T10" fmla="*/ 22 w 22"/>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2"/>
                  </a:moveTo>
                  <a:lnTo>
                    <a:pt x="18" y="0"/>
                  </a:lnTo>
                  <a:lnTo>
                    <a:pt x="0" y="18"/>
                  </a:lnTo>
                  <a:lnTo>
                    <a:pt x="2" y="20"/>
                  </a:lnTo>
                  <a:lnTo>
                    <a:pt x="2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1" name="Freeform 1682"/>
            <p:cNvSpPr>
              <a:spLocks/>
            </p:cNvSpPr>
            <p:nvPr/>
          </p:nvSpPr>
          <p:spPr bwMode="auto">
            <a:xfrm>
              <a:off x="2808" y="2157"/>
              <a:ext cx="33" cy="35"/>
            </a:xfrm>
            <a:custGeom>
              <a:avLst/>
              <a:gdLst>
                <a:gd name="T0" fmla="*/ 13 w 33"/>
                <a:gd name="T1" fmla="*/ 35 h 35"/>
                <a:gd name="T2" fmla="*/ 0 w 33"/>
                <a:gd name="T3" fmla="*/ 17 h 35"/>
                <a:gd name="T4" fmla="*/ 13 w 33"/>
                <a:gd name="T5" fmla="*/ 0 h 35"/>
                <a:gd name="T6" fmla="*/ 33 w 33"/>
                <a:gd name="T7" fmla="*/ 17 h 35"/>
                <a:gd name="T8" fmla="*/ 13 w 33"/>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5">
                  <a:moveTo>
                    <a:pt x="13" y="35"/>
                  </a:moveTo>
                  <a:lnTo>
                    <a:pt x="0" y="17"/>
                  </a:lnTo>
                  <a:lnTo>
                    <a:pt x="13" y="0"/>
                  </a:lnTo>
                  <a:lnTo>
                    <a:pt x="33" y="17"/>
                  </a:lnTo>
                  <a:lnTo>
                    <a:pt x="13" y="35"/>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2" name="Freeform 1683"/>
            <p:cNvSpPr>
              <a:spLocks noEditPoints="1"/>
            </p:cNvSpPr>
            <p:nvPr/>
          </p:nvSpPr>
          <p:spPr bwMode="auto">
            <a:xfrm>
              <a:off x="2804" y="2157"/>
              <a:ext cx="39" cy="35"/>
            </a:xfrm>
            <a:custGeom>
              <a:avLst/>
              <a:gdLst>
                <a:gd name="T0" fmla="*/ 22 w 39"/>
                <a:gd name="T1" fmla="*/ 35 h 35"/>
                <a:gd name="T2" fmla="*/ 17 w 39"/>
                <a:gd name="T3" fmla="*/ 35 h 35"/>
                <a:gd name="T4" fmla="*/ 0 w 39"/>
                <a:gd name="T5" fmla="*/ 17 h 35"/>
                <a:gd name="T6" fmla="*/ 17 w 39"/>
                <a:gd name="T7" fmla="*/ 0 h 35"/>
                <a:gd name="T8" fmla="*/ 22 w 39"/>
                <a:gd name="T9" fmla="*/ 0 h 35"/>
                <a:gd name="T10" fmla="*/ 37 w 39"/>
                <a:gd name="T11" fmla="*/ 17 h 35"/>
                <a:gd name="T12" fmla="*/ 39 w 39"/>
                <a:gd name="T13" fmla="*/ 17 h 35"/>
                <a:gd name="T14" fmla="*/ 37 w 39"/>
                <a:gd name="T15" fmla="*/ 17 h 35"/>
                <a:gd name="T16" fmla="*/ 22 w 39"/>
                <a:gd name="T17" fmla="*/ 35 h 35"/>
                <a:gd name="T18" fmla="*/ 37 w 39"/>
                <a:gd name="T19" fmla="*/ 17 h 35"/>
                <a:gd name="T20" fmla="*/ 17 w 39"/>
                <a:gd name="T21" fmla="*/ 2 h 35"/>
                <a:gd name="T22" fmla="*/ 22 w 39"/>
                <a:gd name="T23" fmla="*/ 2 h 35"/>
                <a:gd name="T24" fmla="*/ 4 w 39"/>
                <a:gd name="T25" fmla="*/ 17 h 35"/>
                <a:gd name="T26" fmla="*/ 22 w 39"/>
                <a:gd name="T27" fmla="*/ 31 h 35"/>
                <a:gd name="T28" fmla="*/ 17 w 39"/>
                <a:gd name="T29" fmla="*/ 31 h 35"/>
                <a:gd name="T30" fmla="*/ 37 w 39"/>
                <a:gd name="T31" fmla="*/ 17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 h="35">
                  <a:moveTo>
                    <a:pt x="22" y="35"/>
                  </a:moveTo>
                  <a:lnTo>
                    <a:pt x="17" y="35"/>
                  </a:lnTo>
                  <a:lnTo>
                    <a:pt x="0" y="17"/>
                  </a:lnTo>
                  <a:lnTo>
                    <a:pt x="17" y="0"/>
                  </a:lnTo>
                  <a:lnTo>
                    <a:pt x="22" y="0"/>
                  </a:lnTo>
                  <a:lnTo>
                    <a:pt x="37" y="17"/>
                  </a:lnTo>
                  <a:lnTo>
                    <a:pt x="39" y="17"/>
                  </a:lnTo>
                  <a:lnTo>
                    <a:pt x="37" y="17"/>
                  </a:lnTo>
                  <a:lnTo>
                    <a:pt x="22" y="35"/>
                  </a:lnTo>
                  <a:close/>
                  <a:moveTo>
                    <a:pt x="37" y="17"/>
                  </a:moveTo>
                  <a:lnTo>
                    <a:pt x="17" y="2"/>
                  </a:lnTo>
                  <a:lnTo>
                    <a:pt x="22" y="2"/>
                  </a:lnTo>
                  <a:lnTo>
                    <a:pt x="4" y="17"/>
                  </a:lnTo>
                  <a:lnTo>
                    <a:pt x="22" y="31"/>
                  </a:lnTo>
                  <a:lnTo>
                    <a:pt x="17" y="31"/>
                  </a:lnTo>
                  <a:lnTo>
                    <a:pt x="37"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3" name="Freeform 1684"/>
            <p:cNvSpPr>
              <a:spLocks/>
            </p:cNvSpPr>
            <p:nvPr/>
          </p:nvSpPr>
          <p:spPr bwMode="auto">
            <a:xfrm>
              <a:off x="2821" y="2190"/>
              <a:ext cx="5" cy="4"/>
            </a:xfrm>
            <a:custGeom>
              <a:avLst/>
              <a:gdLst>
                <a:gd name="T0" fmla="*/ 0 w 5"/>
                <a:gd name="T1" fmla="*/ 2 h 4"/>
                <a:gd name="T2" fmla="*/ 0 w 5"/>
                <a:gd name="T3" fmla="*/ 4 h 4"/>
                <a:gd name="T4" fmla="*/ 5 w 5"/>
                <a:gd name="T5" fmla="*/ 4 h 4"/>
                <a:gd name="T6" fmla="*/ 5 w 5"/>
                <a:gd name="T7" fmla="*/ 0 h 4"/>
                <a:gd name="T8" fmla="*/ 0 w 5"/>
                <a:gd name="T9" fmla="*/ 0 h 4"/>
                <a:gd name="T10" fmla="*/ 0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2"/>
                  </a:moveTo>
                  <a:lnTo>
                    <a:pt x="0" y="4"/>
                  </a:lnTo>
                  <a:lnTo>
                    <a:pt x="5" y="4"/>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4" name="Freeform 1685"/>
            <p:cNvSpPr>
              <a:spLocks/>
            </p:cNvSpPr>
            <p:nvPr/>
          </p:nvSpPr>
          <p:spPr bwMode="auto">
            <a:xfrm>
              <a:off x="2801" y="2172"/>
              <a:ext cx="22" cy="20"/>
            </a:xfrm>
            <a:custGeom>
              <a:avLst/>
              <a:gdLst>
                <a:gd name="T0" fmla="*/ 3 w 22"/>
                <a:gd name="T1" fmla="*/ 0 h 20"/>
                <a:gd name="T2" fmla="*/ 3 w 22"/>
                <a:gd name="T3" fmla="*/ 2 h 20"/>
                <a:gd name="T4" fmla="*/ 20 w 22"/>
                <a:gd name="T5" fmla="*/ 20 h 20"/>
                <a:gd name="T6" fmla="*/ 22 w 22"/>
                <a:gd name="T7" fmla="*/ 18 h 20"/>
                <a:gd name="T8" fmla="*/ 5 w 22"/>
                <a:gd name="T9" fmla="*/ 0 h 20"/>
                <a:gd name="T10" fmla="*/ 3 w 22"/>
                <a:gd name="T11" fmla="*/ 0 h 20"/>
                <a:gd name="T12" fmla="*/ 3 w 22"/>
                <a:gd name="T13" fmla="*/ 0 h 20"/>
                <a:gd name="T14" fmla="*/ 0 w 22"/>
                <a:gd name="T15" fmla="*/ 2 h 20"/>
                <a:gd name="T16" fmla="*/ 3 w 22"/>
                <a:gd name="T17" fmla="*/ 2 h 20"/>
                <a:gd name="T18" fmla="*/ 3 w 22"/>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3" y="0"/>
                  </a:moveTo>
                  <a:lnTo>
                    <a:pt x="3" y="2"/>
                  </a:lnTo>
                  <a:lnTo>
                    <a:pt x="20" y="20"/>
                  </a:lnTo>
                  <a:lnTo>
                    <a:pt x="22" y="18"/>
                  </a:lnTo>
                  <a:lnTo>
                    <a:pt x="5" y="0"/>
                  </a:lnTo>
                  <a:lnTo>
                    <a:pt x="3" y="0"/>
                  </a:lnTo>
                  <a:lnTo>
                    <a:pt x="0" y="2"/>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5" name="Freeform 1686"/>
            <p:cNvSpPr>
              <a:spLocks/>
            </p:cNvSpPr>
            <p:nvPr/>
          </p:nvSpPr>
          <p:spPr bwMode="auto">
            <a:xfrm>
              <a:off x="2801" y="2172"/>
              <a:ext cx="5" cy="2"/>
            </a:xfrm>
            <a:custGeom>
              <a:avLst/>
              <a:gdLst>
                <a:gd name="T0" fmla="*/ 5 w 5"/>
                <a:gd name="T1" fmla="*/ 2 h 2"/>
                <a:gd name="T2" fmla="*/ 3 w 5"/>
                <a:gd name="T3" fmla="*/ 2 h 2"/>
                <a:gd name="T4" fmla="*/ 3 w 5"/>
                <a:gd name="T5" fmla="*/ 2 h 2"/>
                <a:gd name="T6" fmla="*/ 3 w 5"/>
                <a:gd name="T7" fmla="*/ 2 h 2"/>
                <a:gd name="T8" fmla="*/ 3 w 5"/>
                <a:gd name="T9" fmla="*/ 2 h 2"/>
                <a:gd name="T10" fmla="*/ 5 w 5"/>
                <a:gd name="T11" fmla="*/ 2 h 2"/>
                <a:gd name="T12" fmla="*/ 3 w 5"/>
                <a:gd name="T13" fmla="*/ 0 h 2"/>
                <a:gd name="T14" fmla="*/ 0 w 5"/>
                <a:gd name="T15" fmla="*/ 2 h 2"/>
                <a:gd name="T16" fmla="*/ 3 w 5"/>
                <a:gd name="T17" fmla="*/ 2 h 2"/>
                <a:gd name="T18" fmla="*/ 5 w 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2"/>
                  </a:moveTo>
                  <a:lnTo>
                    <a:pt x="3" y="2"/>
                  </a:lnTo>
                  <a:lnTo>
                    <a:pt x="5" y="2"/>
                  </a:lnTo>
                  <a:lnTo>
                    <a:pt x="3" y="0"/>
                  </a:lnTo>
                  <a:lnTo>
                    <a:pt x="0" y="2"/>
                  </a:lnTo>
                  <a:lnTo>
                    <a:pt x="3"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6" name="Freeform 1687"/>
            <p:cNvSpPr>
              <a:spLocks/>
            </p:cNvSpPr>
            <p:nvPr/>
          </p:nvSpPr>
          <p:spPr bwMode="auto">
            <a:xfrm>
              <a:off x="2801" y="2172"/>
              <a:ext cx="5" cy="2"/>
            </a:xfrm>
            <a:custGeom>
              <a:avLst/>
              <a:gdLst>
                <a:gd name="T0" fmla="*/ 5 w 5"/>
                <a:gd name="T1" fmla="*/ 2 h 2"/>
                <a:gd name="T2" fmla="*/ 3 w 5"/>
                <a:gd name="T3" fmla="*/ 2 h 2"/>
                <a:gd name="T4" fmla="*/ 3 w 5"/>
                <a:gd name="T5" fmla="*/ 2 h 2"/>
                <a:gd name="T6" fmla="*/ 3 w 5"/>
                <a:gd name="T7" fmla="*/ 2 h 2"/>
                <a:gd name="T8" fmla="*/ 3 w 5"/>
                <a:gd name="T9" fmla="*/ 2 h 2"/>
                <a:gd name="T10" fmla="*/ 5 w 5"/>
                <a:gd name="T11" fmla="*/ 2 h 2"/>
                <a:gd name="T12" fmla="*/ 3 w 5"/>
                <a:gd name="T13" fmla="*/ 0 h 2"/>
                <a:gd name="T14" fmla="*/ 0 w 5"/>
                <a:gd name="T15" fmla="*/ 2 h 2"/>
                <a:gd name="T16" fmla="*/ 3 w 5"/>
                <a:gd name="T17" fmla="*/ 2 h 2"/>
                <a:gd name="T18" fmla="*/ 5 w 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2"/>
                  </a:moveTo>
                  <a:lnTo>
                    <a:pt x="3" y="2"/>
                  </a:lnTo>
                  <a:lnTo>
                    <a:pt x="5" y="2"/>
                  </a:lnTo>
                  <a:lnTo>
                    <a:pt x="3" y="0"/>
                  </a:lnTo>
                  <a:lnTo>
                    <a:pt x="0" y="2"/>
                  </a:lnTo>
                  <a:lnTo>
                    <a:pt x="3"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7" name="Freeform 1688"/>
            <p:cNvSpPr>
              <a:spLocks/>
            </p:cNvSpPr>
            <p:nvPr/>
          </p:nvSpPr>
          <p:spPr bwMode="auto">
            <a:xfrm>
              <a:off x="2804" y="2154"/>
              <a:ext cx="19" cy="20"/>
            </a:xfrm>
            <a:custGeom>
              <a:avLst/>
              <a:gdLst>
                <a:gd name="T0" fmla="*/ 17 w 19"/>
                <a:gd name="T1" fmla="*/ 0 h 20"/>
                <a:gd name="T2" fmla="*/ 17 w 19"/>
                <a:gd name="T3" fmla="*/ 0 h 20"/>
                <a:gd name="T4" fmla="*/ 0 w 19"/>
                <a:gd name="T5" fmla="*/ 18 h 20"/>
                <a:gd name="T6" fmla="*/ 2 w 19"/>
                <a:gd name="T7" fmla="*/ 20 h 20"/>
                <a:gd name="T8" fmla="*/ 19 w 19"/>
                <a:gd name="T9" fmla="*/ 3 h 20"/>
                <a:gd name="T10" fmla="*/ 17 w 19"/>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0">
                  <a:moveTo>
                    <a:pt x="17" y="0"/>
                  </a:moveTo>
                  <a:lnTo>
                    <a:pt x="17" y="0"/>
                  </a:lnTo>
                  <a:lnTo>
                    <a:pt x="0" y="18"/>
                  </a:lnTo>
                  <a:lnTo>
                    <a:pt x="2" y="20"/>
                  </a:lnTo>
                  <a:lnTo>
                    <a:pt x="19" y="3"/>
                  </a:lnTo>
                  <a:lnTo>
                    <a:pt x="1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8" name="Freeform 1689"/>
            <p:cNvSpPr>
              <a:spLocks/>
            </p:cNvSpPr>
            <p:nvPr/>
          </p:nvSpPr>
          <p:spPr bwMode="auto">
            <a:xfrm>
              <a:off x="2821" y="2154"/>
              <a:ext cx="7" cy="3"/>
            </a:xfrm>
            <a:custGeom>
              <a:avLst/>
              <a:gdLst>
                <a:gd name="T0" fmla="*/ 7 w 7"/>
                <a:gd name="T1" fmla="*/ 0 h 3"/>
                <a:gd name="T2" fmla="*/ 5 w 7"/>
                <a:gd name="T3" fmla="*/ 0 h 3"/>
                <a:gd name="T4" fmla="*/ 0 w 7"/>
                <a:gd name="T5" fmla="*/ 0 h 3"/>
                <a:gd name="T6" fmla="*/ 0 w 7"/>
                <a:gd name="T7" fmla="*/ 3 h 3"/>
                <a:gd name="T8" fmla="*/ 5 w 7"/>
                <a:gd name="T9" fmla="*/ 3 h 3"/>
                <a:gd name="T10" fmla="*/ 7 w 7"/>
                <a:gd name="T11" fmla="*/ 0 h 3"/>
                <a:gd name="T12" fmla="*/ 7 w 7"/>
                <a:gd name="T13" fmla="*/ 0 h 3"/>
                <a:gd name="T14" fmla="*/ 5 w 7"/>
                <a:gd name="T15" fmla="*/ 0 h 3"/>
                <a:gd name="T16" fmla="*/ 5 w 7"/>
                <a:gd name="T17" fmla="*/ 0 h 3"/>
                <a:gd name="T18" fmla="*/ 7 w 7"/>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3">
                  <a:moveTo>
                    <a:pt x="7" y="0"/>
                  </a:moveTo>
                  <a:lnTo>
                    <a:pt x="5" y="0"/>
                  </a:lnTo>
                  <a:lnTo>
                    <a:pt x="0" y="0"/>
                  </a:lnTo>
                  <a:lnTo>
                    <a:pt x="0" y="3"/>
                  </a:lnTo>
                  <a:lnTo>
                    <a:pt x="5" y="3"/>
                  </a:lnTo>
                  <a:lnTo>
                    <a:pt x="7" y="0"/>
                  </a:lnTo>
                  <a:lnTo>
                    <a:pt x="5" y="0"/>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69" name="Freeform 1690"/>
            <p:cNvSpPr>
              <a:spLocks/>
            </p:cNvSpPr>
            <p:nvPr/>
          </p:nvSpPr>
          <p:spPr bwMode="auto">
            <a:xfrm>
              <a:off x="2823" y="2154"/>
              <a:ext cx="18" cy="20"/>
            </a:xfrm>
            <a:custGeom>
              <a:avLst/>
              <a:gdLst>
                <a:gd name="T0" fmla="*/ 18 w 18"/>
                <a:gd name="T1" fmla="*/ 20 h 20"/>
                <a:gd name="T2" fmla="*/ 18 w 18"/>
                <a:gd name="T3" fmla="*/ 18 h 20"/>
                <a:gd name="T4" fmla="*/ 5 w 18"/>
                <a:gd name="T5" fmla="*/ 0 h 20"/>
                <a:gd name="T6" fmla="*/ 0 w 18"/>
                <a:gd name="T7" fmla="*/ 3 h 20"/>
                <a:gd name="T8" fmla="*/ 16 w 18"/>
                <a:gd name="T9" fmla="*/ 20 h 20"/>
                <a:gd name="T10" fmla="*/ 18 w 18"/>
                <a:gd name="T11" fmla="*/ 20 h 20"/>
                <a:gd name="T12" fmla="*/ 16 w 18"/>
                <a:gd name="T13" fmla="*/ 20 h 20"/>
                <a:gd name="T14" fmla="*/ 16 w 18"/>
                <a:gd name="T15" fmla="*/ 20 h 20"/>
                <a:gd name="T16" fmla="*/ 18 w 18"/>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18" y="20"/>
                  </a:moveTo>
                  <a:lnTo>
                    <a:pt x="18" y="18"/>
                  </a:lnTo>
                  <a:lnTo>
                    <a:pt x="5" y="0"/>
                  </a:lnTo>
                  <a:lnTo>
                    <a:pt x="0" y="3"/>
                  </a:lnTo>
                  <a:lnTo>
                    <a:pt x="16" y="20"/>
                  </a:lnTo>
                  <a:lnTo>
                    <a:pt x="18" y="20"/>
                  </a:lnTo>
                  <a:lnTo>
                    <a:pt x="16" y="20"/>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0" name="Freeform 1691"/>
            <p:cNvSpPr>
              <a:spLocks/>
            </p:cNvSpPr>
            <p:nvPr/>
          </p:nvSpPr>
          <p:spPr bwMode="auto">
            <a:xfrm>
              <a:off x="2841" y="2172"/>
              <a:ext cx="2" cy="2"/>
            </a:xfrm>
            <a:custGeom>
              <a:avLst/>
              <a:gdLst>
                <a:gd name="T0" fmla="*/ 2 w 2"/>
                <a:gd name="T1" fmla="*/ 0 h 2"/>
                <a:gd name="T2" fmla="*/ 2 w 2"/>
                <a:gd name="T3" fmla="*/ 0 h 2"/>
                <a:gd name="T4" fmla="*/ 0 w 2"/>
                <a:gd name="T5" fmla="*/ 0 h 2"/>
                <a:gd name="T6" fmla="*/ 0 w 2"/>
                <a:gd name="T7" fmla="*/ 2 h 2"/>
                <a:gd name="T8" fmla="*/ 2 w 2"/>
                <a:gd name="T9" fmla="*/ 2 h 2"/>
                <a:gd name="T10" fmla="*/ 2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0"/>
                  </a:moveTo>
                  <a:lnTo>
                    <a:pt x="2" y="0"/>
                  </a:lnTo>
                  <a:lnTo>
                    <a:pt x="0" y="0"/>
                  </a:lnTo>
                  <a:lnTo>
                    <a:pt x="0" y="2"/>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1" name="Freeform 1692"/>
            <p:cNvSpPr>
              <a:spLocks/>
            </p:cNvSpPr>
            <p:nvPr/>
          </p:nvSpPr>
          <p:spPr bwMode="auto">
            <a:xfrm>
              <a:off x="2839" y="2172"/>
              <a:ext cx="4" cy="2"/>
            </a:xfrm>
            <a:custGeom>
              <a:avLst/>
              <a:gdLst>
                <a:gd name="T0" fmla="*/ 0 w 4"/>
                <a:gd name="T1" fmla="*/ 0 h 2"/>
                <a:gd name="T2" fmla="*/ 2 w 4"/>
                <a:gd name="T3" fmla="*/ 2 h 2"/>
                <a:gd name="T4" fmla="*/ 4 w 4"/>
                <a:gd name="T5" fmla="*/ 2 h 2"/>
                <a:gd name="T6" fmla="*/ 4 w 4"/>
                <a:gd name="T7" fmla="*/ 0 h 2"/>
                <a:gd name="T8" fmla="*/ 2 w 4"/>
                <a:gd name="T9" fmla="*/ 0 h 2"/>
                <a:gd name="T10" fmla="*/ 0 w 4"/>
                <a:gd name="T11" fmla="*/ 0 h 2"/>
                <a:gd name="T12" fmla="*/ 2 w 4"/>
                <a:gd name="T13" fmla="*/ 0 h 2"/>
                <a:gd name="T14" fmla="*/ 0 w 4"/>
                <a:gd name="T15" fmla="*/ 0 h 2"/>
                <a:gd name="T16" fmla="*/ 0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2" y="2"/>
                  </a:lnTo>
                  <a:lnTo>
                    <a:pt x="4" y="2"/>
                  </a:lnTo>
                  <a:lnTo>
                    <a:pt x="4" y="0"/>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2" name="Freeform 1693"/>
            <p:cNvSpPr>
              <a:spLocks/>
            </p:cNvSpPr>
            <p:nvPr/>
          </p:nvSpPr>
          <p:spPr bwMode="auto">
            <a:xfrm>
              <a:off x="2823" y="2172"/>
              <a:ext cx="18" cy="22"/>
            </a:xfrm>
            <a:custGeom>
              <a:avLst/>
              <a:gdLst>
                <a:gd name="T0" fmla="*/ 3 w 18"/>
                <a:gd name="T1" fmla="*/ 22 h 22"/>
                <a:gd name="T2" fmla="*/ 5 w 18"/>
                <a:gd name="T3" fmla="*/ 20 h 22"/>
                <a:gd name="T4" fmla="*/ 18 w 18"/>
                <a:gd name="T5" fmla="*/ 2 h 22"/>
                <a:gd name="T6" fmla="*/ 16 w 18"/>
                <a:gd name="T7" fmla="*/ 0 h 22"/>
                <a:gd name="T8" fmla="*/ 0 w 18"/>
                <a:gd name="T9" fmla="*/ 18 h 22"/>
                <a:gd name="T10" fmla="*/ 3 w 18"/>
                <a:gd name="T11" fmla="*/ 22 h 22"/>
                <a:gd name="T12" fmla="*/ 3 w 18"/>
                <a:gd name="T13" fmla="*/ 22 h 22"/>
                <a:gd name="T14" fmla="*/ 3 w 18"/>
                <a:gd name="T15" fmla="*/ 22 h 22"/>
                <a:gd name="T16" fmla="*/ 5 w 18"/>
                <a:gd name="T17" fmla="*/ 20 h 22"/>
                <a:gd name="T18" fmla="*/ 3 w 18"/>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3" y="22"/>
                  </a:moveTo>
                  <a:lnTo>
                    <a:pt x="5" y="20"/>
                  </a:lnTo>
                  <a:lnTo>
                    <a:pt x="18" y="2"/>
                  </a:lnTo>
                  <a:lnTo>
                    <a:pt x="16" y="0"/>
                  </a:lnTo>
                  <a:lnTo>
                    <a:pt x="0" y="18"/>
                  </a:lnTo>
                  <a:lnTo>
                    <a:pt x="3" y="22"/>
                  </a:lnTo>
                  <a:lnTo>
                    <a:pt x="5" y="20"/>
                  </a:lnTo>
                  <a:lnTo>
                    <a:pt x="3"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3" name="Freeform 1694"/>
            <p:cNvSpPr>
              <a:spLocks/>
            </p:cNvSpPr>
            <p:nvPr/>
          </p:nvSpPr>
          <p:spPr bwMode="auto">
            <a:xfrm>
              <a:off x="2841" y="2172"/>
              <a:ext cx="2" cy="2"/>
            </a:xfrm>
            <a:custGeom>
              <a:avLst/>
              <a:gdLst>
                <a:gd name="T0" fmla="*/ 0 w 2"/>
                <a:gd name="T1" fmla="*/ 0 h 2"/>
                <a:gd name="T2" fmla="*/ 0 w 2"/>
                <a:gd name="T3" fmla="*/ 2 h 2"/>
                <a:gd name="T4" fmla="*/ 0 w 2"/>
                <a:gd name="T5" fmla="*/ 2 h 2"/>
                <a:gd name="T6" fmla="*/ 0 w 2"/>
                <a:gd name="T7" fmla="*/ 2 h 2"/>
                <a:gd name="T8" fmla="*/ 0 w 2"/>
                <a:gd name="T9" fmla="*/ 2 h 2"/>
                <a:gd name="T10" fmla="*/ 0 w 2"/>
                <a:gd name="T11" fmla="*/ 0 h 2"/>
                <a:gd name="T12" fmla="*/ 0 w 2"/>
                <a:gd name="T13" fmla="*/ 2 h 2"/>
                <a:gd name="T14" fmla="*/ 2 w 2"/>
                <a:gd name="T15" fmla="*/ 2 h 2"/>
                <a:gd name="T16" fmla="*/ 0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0"/>
                  </a:moveTo>
                  <a:lnTo>
                    <a:pt x="0" y="2"/>
                  </a:lnTo>
                  <a:lnTo>
                    <a:pt x="0" y="0"/>
                  </a:lnTo>
                  <a:lnTo>
                    <a:pt x="0" y="2"/>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4" name="Freeform 1695"/>
            <p:cNvSpPr>
              <a:spLocks/>
            </p:cNvSpPr>
            <p:nvPr/>
          </p:nvSpPr>
          <p:spPr bwMode="auto">
            <a:xfrm>
              <a:off x="2821" y="2157"/>
              <a:ext cx="20" cy="17"/>
            </a:xfrm>
            <a:custGeom>
              <a:avLst/>
              <a:gdLst>
                <a:gd name="T0" fmla="*/ 0 w 20"/>
                <a:gd name="T1" fmla="*/ 0 h 17"/>
                <a:gd name="T2" fmla="*/ 0 w 20"/>
                <a:gd name="T3" fmla="*/ 4 h 17"/>
                <a:gd name="T4" fmla="*/ 18 w 20"/>
                <a:gd name="T5" fmla="*/ 17 h 17"/>
                <a:gd name="T6" fmla="*/ 20 w 20"/>
                <a:gd name="T7" fmla="*/ 15 h 17"/>
                <a:gd name="T8" fmla="*/ 2 w 20"/>
                <a:gd name="T9" fmla="*/ 2 h 17"/>
                <a:gd name="T10" fmla="*/ 0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0" y="0"/>
                  </a:moveTo>
                  <a:lnTo>
                    <a:pt x="0" y="4"/>
                  </a:lnTo>
                  <a:lnTo>
                    <a:pt x="18" y="17"/>
                  </a:lnTo>
                  <a:lnTo>
                    <a:pt x="20" y="15"/>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5" name="Freeform 1696"/>
            <p:cNvSpPr>
              <a:spLocks/>
            </p:cNvSpPr>
            <p:nvPr/>
          </p:nvSpPr>
          <p:spPr bwMode="auto">
            <a:xfrm>
              <a:off x="2821" y="2157"/>
              <a:ext cx="7" cy="4"/>
            </a:xfrm>
            <a:custGeom>
              <a:avLst/>
              <a:gdLst>
                <a:gd name="T0" fmla="*/ 7 w 7"/>
                <a:gd name="T1" fmla="*/ 4 h 4"/>
                <a:gd name="T2" fmla="*/ 5 w 7"/>
                <a:gd name="T3" fmla="*/ 0 h 4"/>
                <a:gd name="T4" fmla="*/ 0 w 7"/>
                <a:gd name="T5" fmla="*/ 0 h 4"/>
                <a:gd name="T6" fmla="*/ 0 w 7"/>
                <a:gd name="T7" fmla="*/ 4 h 4"/>
                <a:gd name="T8" fmla="*/ 5 w 7"/>
                <a:gd name="T9" fmla="*/ 4 h 4"/>
                <a:gd name="T10" fmla="*/ 7 w 7"/>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5" y="0"/>
                  </a:lnTo>
                  <a:lnTo>
                    <a:pt x="0" y="0"/>
                  </a:lnTo>
                  <a:lnTo>
                    <a:pt x="0" y="4"/>
                  </a:lnTo>
                  <a:lnTo>
                    <a:pt x="5" y="4"/>
                  </a:lnTo>
                  <a:lnTo>
                    <a:pt x="7"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6" name="Freeform 1697"/>
            <p:cNvSpPr>
              <a:spLocks/>
            </p:cNvSpPr>
            <p:nvPr/>
          </p:nvSpPr>
          <p:spPr bwMode="auto">
            <a:xfrm>
              <a:off x="2806" y="2159"/>
              <a:ext cx="22" cy="15"/>
            </a:xfrm>
            <a:custGeom>
              <a:avLst/>
              <a:gdLst>
                <a:gd name="T0" fmla="*/ 0 w 22"/>
                <a:gd name="T1" fmla="*/ 15 h 15"/>
                <a:gd name="T2" fmla="*/ 2 w 22"/>
                <a:gd name="T3" fmla="*/ 15 h 15"/>
                <a:gd name="T4" fmla="*/ 22 w 22"/>
                <a:gd name="T5" fmla="*/ 2 h 15"/>
                <a:gd name="T6" fmla="*/ 20 w 22"/>
                <a:gd name="T7" fmla="*/ 0 h 15"/>
                <a:gd name="T8" fmla="*/ 0 w 22"/>
                <a:gd name="T9" fmla="*/ 13 h 15"/>
                <a:gd name="T10" fmla="*/ 0 w 22"/>
                <a:gd name="T11" fmla="*/ 15 h 15"/>
                <a:gd name="T12" fmla="*/ 0 w 22"/>
                <a:gd name="T13" fmla="*/ 13 h 15"/>
                <a:gd name="T14" fmla="*/ 0 w 22"/>
                <a:gd name="T15" fmla="*/ 15 h 15"/>
                <a:gd name="T16" fmla="*/ 0 w 22"/>
                <a:gd name="T17" fmla="*/ 15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5">
                  <a:moveTo>
                    <a:pt x="0" y="15"/>
                  </a:moveTo>
                  <a:lnTo>
                    <a:pt x="2" y="15"/>
                  </a:lnTo>
                  <a:lnTo>
                    <a:pt x="22" y="2"/>
                  </a:lnTo>
                  <a:lnTo>
                    <a:pt x="20" y="0"/>
                  </a:lnTo>
                  <a:lnTo>
                    <a:pt x="0" y="13"/>
                  </a:lnTo>
                  <a:lnTo>
                    <a:pt x="0" y="15"/>
                  </a:lnTo>
                  <a:lnTo>
                    <a:pt x="0" y="13"/>
                  </a:lnTo>
                  <a:lnTo>
                    <a:pt x="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7" name="Freeform 1698"/>
            <p:cNvSpPr>
              <a:spLocks/>
            </p:cNvSpPr>
            <p:nvPr/>
          </p:nvSpPr>
          <p:spPr bwMode="auto">
            <a:xfrm>
              <a:off x="2806" y="2172"/>
              <a:ext cx="2" cy="2"/>
            </a:xfrm>
            <a:custGeom>
              <a:avLst/>
              <a:gdLst>
                <a:gd name="T0" fmla="*/ 0 w 2"/>
                <a:gd name="T1" fmla="*/ 2 h 2"/>
                <a:gd name="T2" fmla="*/ 2 w 2"/>
                <a:gd name="T3" fmla="*/ 2 h 2"/>
                <a:gd name="T4" fmla="*/ 2 w 2"/>
                <a:gd name="T5" fmla="*/ 2 h 2"/>
                <a:gd name="T6" fmla="*/ 2 w 2"/>
                <a:gd name="T7" fmla="*/ 2 h 2"/>
                <a:gd name="T8" fmla="*/ 2 w 2"/>
                <a:gd name="T9" fmla="*/ 2 h 2"/>
                <a:gd name="T10" fmla="*/ 0 w 2"/>
                <a:gd name="T11" fmla="*/ 2 h 2"/>
                <a:gd name="T12" fmla="*/ 0 w 2"/>
                <a:gd name="T13" fmla="*/ 0 h 2"/>
                <a:gd name="T14" fmla="*/ 0 w 2"/>
                <a:gd name="T15" fmla="*/ 2 h 2"/>
                <a:gd name="T16" fmla="*/ 0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2" y="2"/>
                  </a:lnTo>
                  <a:lnTo>
                    <a:pt x="0"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8" name="Freeform 1699"/>
            <p:cNvSpPr>
              <a:spLocks/>
            </p:cNvSpPr>
            <p:nvPr/>
          </p:nvSpPr>
          <p:spPr bwMode="auto">
            <a:xfrm>
              <a:off x="2806" y="2172"/>
              <a:ext cx="22" cy="18"/>
            </a:xfrm>
            <a:custGeom>
              <a:avLst/>
              <a:gdLst>
                <a:gd name="T0" fmla="*/ 20 w 22"/>
                <a:gd name="T1" fmla="*/ 18 h 18"/>
                <a:gd name="T2" fmla="*/ 22 w 22"/>
                <a:gd name="T3" fmla="*/ 13 h 18"/>
                <a:gd name="T4" fmla="*/ 2 w 22"/>
                <a:gd name="T5" fmla="*/ 0 h 18"/>
                <a:gd name="T6" fmla="*/ 0 w 22"/>
                <a:gd name="T7" fmla="*/ 2 h 18"/>
                <a:gd name="T8" fmla="*/ 20 w 22"/>
                <a:gd name="T9" fmla="*/ 18 h 18"/>
                <a:gd name="T10" fmla="*/ 20 w 22"/>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18">
                  <a:moveTo>
                    <a:pt x="20" y="18"/>
                  </a:moveTo>
                  <a:lnTo>
                    <a:pt x="22" y="13"/>
                  </a:lnTo>
                  <a:lnTo>
                    <a:pt x="2" y="0"/>
                  </a:lnTo>
                  <a:lnTo>
                    <a:pt x="0" y="2"/>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79" name="Freeform 1700"/>
            <p:cNvSpPr>
              <a:spLocks/>
            </p:cNvSpPr>
            <p:nvPr/>
          </p:nvSpPr>
          <p:spPr bwMode="auto">
            <a:xfrm>
              <a:off x="2821" y="2185"/>
              <a:ext cx="5" cy="5"/>
            </a:xfrm>
            <a:custGeom>
              <a:avLst/>
              <a:gdLst>
                <a:gd name="T0" fmla="*/ 0 w 5"/>
                <a:gd name="T1" fmla="*/ 0 h 5"/>
                <a:gd name="T2" fmla="*/ 0 w 5"/>
                <a:gd name="T3" fmla="*/ 5 h 5"/>
                <a:gd name="T4" fmla="*/ 5 w 5"/>
                <a:gd name="T5" fmla="*/ 5 h 5"/>
                <a:gd name="T6" fmla="*/ 5 w 5"/>
                <a:gd name="T7" fmla="*/ 0 h 5"/>
                <a:gd name="T8" fmla="*/ 0 w 5"/>
                <a:gd name="T9" fmla="*/ 0 h 5"/>
                <a:gd name="T10" fmla="*/ 0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0"/>
                  </a:moveTo>
                  <a:lnTo>
                    <a:pt x="0" y="5"/>
                  </a:lnTo>
                  <a:lnTo>
                    <a:pt x="5" y="5"/>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0" name="Freeform 1701"/>
            <p:cNvSpPr>
              <a:spLocks/>
            </p:cNvSpPr>
            <p:nvPr/>
          </p:nvSpPr>
          <p:spPr bwMode="auto">
            <a:xfrm>
              <a:off x="2821" y="2172"/>
              <a:ext cx="22" cy="18"/>
            </a:xfrm>
            <a:custGeom>
              <a:avLst/>
              <a:gdLst>
                <a:gd name="T0" fmla="*/ 20 w 22"/>
                <a:gd name="T1" fmla="*/ 0 h 18"/>
                <a:gd name="T2" fmla="*/ 18 w 22"/>
                <a:gd name="T3" fmla="*/ 0 h 18"/>
                <a:gd name="T4" fmla="*/ 0 w 22"/>
                <a:gd name="T5" fmla="*/ 13 h 18"/>
                <a:gd name="T6" fmla="*/ 2 w 22"/>
                <a:gd name="T7" fmla="*/ 18 h 18"/>
                <a:gd name="T8" fmla="*/ 20 w 22"/>
                <a:gd name="T9" fmla="*/ 2 h 18"/>
                <a:gd name="T10" fmla="*/ 20 w 22"/>
                <a:gd name="T11" fmla="*/ 0 h 18"/>
                <a:gd name="T12" fmla="*/ 20 w 22"/>
                <a:gd name="T13" fmla="*/ 2 h 18"/>
                <a:gd name="T14" fmla="*/ 22 w 22"/>
                <a:gd name="T15" fmla="*/ 2 h 18"/>
                <a:gd name="T16" fmla="*/ 20 w 2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0" y="0"/>
                  </a:moveTo>
                  <a:lnTo>
                    <a:pt x="18" y="0"/>
                  </a:lnTo>
                  <a:lnTo>
                    <a:pt x="0" y="13"/>
                  </a:lnTo>
                  <a:lnTo>
                    <a:pt x="2" y="18"/>
                  </a:lnTo>
                  <a:lnTo>
                    <a:pt x="20" y="2"/>
                  </a:lnTo>
                  <a:lnTo>
                    <a:pt x="20" y="0"/>
                  </a:lnTo>
                  <a:lnTo>
                    <a:pt x="20" y="2"/>
                  </a:lnTo>
                  <a:lnTo>
                    <a:pt x="22"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1" name="Freeform 1702"/>
            <p:cNvSpPr>
              <a:spLocks/>
            </p:cNvSpPr>
            <p:nvPr/>
          </p:nvSpPr>
          <p:spPr bwMode="auto">
            <a:xfrm>
              <a:off x="2837" y="2152"/>
              <a:ext cx="35" cy="33"/>
            </a:xfrm>
            <a:custGeom>
              <a:avLst/>
              <a:gdLst>
                <a:gd name="T0" fmla="*/ 17 w 35"/>
                <a:gd name="T1" fmla="*/ 33 h 33"/>
                <a:gd name="T2" fmla="*/ 0 w 35"/>
                <a:gd name="T3" fmla="*/ 18 h 33"/>
                <a:gd name="T4" fmla="*/ 17 w 35"/>
                <a:gd name="T5" fmla="*/ 0 h 33"/>
                <a:gd name="T6" fmla="*/ 35 w 35"/>
                <a:gd name="T7" fmla="*/ 18 h 33"/>
                <a:gd name="T8" fmla="*/ 17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7" y="33"/>
                  </a:moveTo>
                  <a:lnTo>
                    <a:pt x="0" y="18"/>
                  </a:lnTo>
                  <a:lnTo>
                    <a:pt x="17" y="0"/>
                  </a:lnTo>
                  <a:lnTo>
                    <a:pt x="35" y="18"/>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2" name="Freeform 1703"/>
            <p:cNvSpPr>
              <a:spLocks noEditPoints="1"/>
            </p:cNvSpPr>
            <p:nvPr/>
          </p:nvSpPr>
          <p:spPr bwMode="auto">
            <a:xfrm>
              <a:off x="2837" y="2152"/>
              <a:ext cx="35" cy="36"/>
            </a:xfrm>
            <a:custGeom>
              <a:avLst/>
              <a:gdLst>
                <a:gd name="T0" fmla="*/ 17 w 35"/>
                <a:gd name="T1" fmla="*/ 36 h 36"/>
                <a:gd name="T2" fmla="*/ 0 w 35"/>
                <a:gd name="T3" fmla="*/ 18 h 36"/>
                <a:gd name="T4" fmla="*/ 0 w 35"/>
                <a:gd name="T5" fmla="*/ 13 h 36"/>
                <a:gd name="T6" fmla="*/ 17 w 35"/>
                <a:gd name="T7" fmla="*/ 0 h 36"/>
                <a:gd name="T8" fmla="*/ 35 w 35"/>
                <a:gd name="T9" fmla="*/ 13 h 36"/>
                <a:gd name="T10" fmla="*/ 35 w 35"/>
                <a:gd name="T11" fmla="*/ 18 h 36"/>
                <a:gd name="T12" fmla="*/ 17 w 35"/>
                <a:gd name="T13" fmla="*/ 36 h 36"/>
                <a:gd name="T14" fmla="*/ 33 w 35"/>
                <a:gd name="T15" fmla="*/ 13 h 36"/>
                <a:gd name="T16" fmla="*/ 33 w 35"/>
                <a:gd name="T17" fmla="*/ 18 h 36"/>
                <a:gd name="T18" fmla="*/ 17 w 35"/>
                <a:gd name="T19" fmla="*/ 0 h 36"/>
                <a:gd name="T20" fmla="*/ 4 w 35"/>
                <a:gd name="T21" fmla="*/ 18 h 36"/>
                <a:gd name="T22" fmla="*/ 4 w 35"/>
                <a:gd name="T23" fmla="*/ 13 h 36"/>
                <a:gd name="T24" fmla="*/ 17 w 35"/>
                <a:gd name="T25" fmla="*/ 33 h 36"/>
                <a:gd name="T26" fmla="*/ 33 w 35"/>
                <a:gd name="T27" fmla="*/ 13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6">
                  <a:moveTo>
                    <a:pt x="17" y="36"/>
                  </a:moveTo>
                  <a:lnTo>
                    <a:pt x="0" y="18"/>
                  </a:lnTo>
                  <a:lnTo>
                    <a:pt x="0" y="13"/>
                  </a:lnTo>
                  <a:lnTo>
                    <a:pt x="17" y="0"/>
                  </a:lnTo>
                  <a:lnTo>
                    <a:pt x="35" y="13"/>
                  </a:lnTo>
                  <a:lnTo>
                    <a:pt x="35" y="18"/>
                  </a:lnTo>
                  <a:lnTo>
                    <a:pt x="17" y="36"/>
                  </a:lnTo>
                  <a:close/>
                  <a:moveTo>
                    <a:pt x="33" y="13"/>
                  </a:moveTo>
                  <a:lnTo>
                    <a:pt x="33" y="18"/>
                  </a:lnTo>
                  <a:lnTo>
                    <a:pt x="17" y="0"/>
                  </a:lnTo>
                  <a:lnTo>
                    <a:pt x="4" y="18"/>
                  </a:lnTo>
                  <a:lnTo>
                    <a:pt x="4" y="13"/>
                  </a:lnTo>
                  <a:lnTo>
                    <a:pt x="17" y="33"/>
                  </a:lnTo>
                  <a:lnTo>
                    <a:pt x="33"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3" name="Freeform 1704"/>
            <p:cNvSpPr>
              <a:spLocks/>
            </p:cNvSpPr>
            <p:nvPr/>
          </p:nvSpPr>
          <p:spPr bwMode="auto">
            <a:xfrm>
              <a:off x="2852" y="2188"/>
              <a:ext cx="5" cy="2"/>
            </a:xfrm>
            <a:custGeom>
              <a:avLst/>
              <a:gdLst>
                <a:gd name="T0" fmla="*/ 5 w 5"/>
                <a:gd name="T1" fmla="*/ 0 h 2"/>
                <a:gd name="T2" fmla="*/ 2 w 5"/>
                <a:gd name="T3" fmla="*/ 0 h 2"/>
                <a:gd name="T4" fmla="*/ 2 w 5"/>
                <a:gd name="T5" fmla="*/ 0 h 2"/>
                <a:gd name="T6" fmla="*/ 2 w 5"/>
                <a:gd name="T7" fmla="*/ 0 h 2"/>
                <a:gd name="T8" fmla="*/ 2 w 5"/>
                <a:gd name="T9" fmla="*/ 0 h 2"/>
                <a:gd name="T10" fmla="*/ 5 w 5"/>
                <a:gd name="T11" fmla="*/ 0 h 2"/>
                <a:gd name="T12" fmla="*/ 0 w 5"/>
                <a:gd name="T13" fmla="*/ 2 h 2"/>
                <a:gd name="T14" fmla="*/ 2 w 5"/>
                <a:gd name="T15" fmla="*/ 2 h 2"/>
                <a:gd name="T16" fmla="*/ 5 w 5"/>
                <a:gd name="T17" fmla="*/ 2 h 2"/>
                <a:gd name="T18" fmla="*/ 5 w 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0"/>
                  </a:moveTo>
                  <a:lnTo>
                    <a:pt x="2" y="0"/>
                  </a:lnTo>
                  <a:lnTo>
                    <a:pt x="5" y="0"/>
                  </a:lnTo>
                  <a:lnTo>
                    <a:pt x="0" y="2"/>
                  </a:lnTo>
                  <a:lnTo>
                    <a:pt x="2" y="2"/>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4" name="Freeform 1705"/>
            <p:cNvSpPr>
              <a:spLocks/>
            </p:cNvSpPr>
            <p:nvPr/>
          </p:nvSpPr>
          <p:spPr bwMode="auto">
            <a:xfrm>
              <a:off x="2835" y="2168"/>
              <a:ext cx="22" cy="22"/>
            </a:xfrm>
            <a:custGeom>
              <a:avLst/>
              <a:gdLst>
                <a:gd name="T0" fmla="*/ 0 w 22"/>
                <a:gd name="T1" fmla="*/ 2 h 22"/>
                <a:gd name="T2" fmla="*/ 0 w 22"/>
                <a:gd name="T3" fmla="*/ 4 h 22"/>
                <a:gd name="T4" fmla="*/ 17 w 22"/>
                <a:gd name="T5" fmla="*/ 22 h 22"/>
                <a:gd name="T6" fmla="*/ 22 w 22"/>
                <a:gd name="T7" fmla="*/ 20 h 22"/>
                <a:gd name="T8" fmla="*/ 4 w 22"/>
                <a:gd name="T9" fmla="*/ 0 h 22"/>
                <a:gd name="T10" fmla="*/ 0 w 22"/>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0" y="2"/>
                  </a:moveTo>
                  <a:lnTo>
                    <a:pt x="0" y="4"/>
                  </a:lnTo>
                  <a:lnTo>
                    <a:pt x="17" y="22"/>
                  </a:lnTo>
                  <a:lnTo>
                    <a:pt x="22" y="20"/>
                  </a:lnTo>
                  <a:lnTo>
                    <a:pt x="4"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5" name="Freeform 1707"/>
            <p:cNvSpPr>
              <a:spLocks/>
            </p:cNvSpPr>
            <p:nvPr/>
          </p:nvSpPr>
          <p:spPr bwMode="auto">
            <a:xfrm>
              <a:off x="2835" y="2165"/>
              <a:ext cx="4" cy="5"/>
            </a:xfrm>
            <a:custGeom>
              <a:avLst/>
              <a:gdLst>
                <a:gd name="T0" fmla="*/ 0 w 4"/>
                <a:gd name="T1" fmla="*/ 0 h 5"/>
                <a:gd name="T2" fmla="*/ 0 w 4"/>
                <a:gd name="T3" fmla="*/ 0 h 5"/>
                <a:gd name="T4" fmla="*/ 0 w 4"/>
                <a:gd name="T5" fmla="*/ 5 h 5"/>
                <a:gd name="T6" fmla="*/ 4 w 4"/>
                <a:gd name="T7" fmla="*/ 5 h 5"/>
                <a:gd name="T8" fmla="*/ 4 w 4"/>
                <a:gd name="T9" fmla="*/ 0 h 5"/>
                <a:gd name="T10" fmla="*/ 0 w 4"/>
                <a:gd name="T11" fmla="*/ 0 h 5"/>
                <a:gd name="T12" fmla="*/ 0 w 4"/>
                <a:gd name="T13" fmla="*/ 0 h 5"/>
                <a:gd name="T14" fmla="*/ 0 w 4"/>
                <a:gd name="T15" fmla="*/ 0 h 5"/>
                <a:gd name="T16" fmla="*/ 0 w 4"/>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5">
                  <a:moveTo>
                    <a:pt x="0" y="0"/>
                  </a:moveTo>
                  <a:lnTo>
                    <a:pt x="0" y="0"/>
                  </a:lnTo>
                  <a:lnTo>
                    <a:pt x="0" y="5"/>
                  </a:lnTo>
                  <a:lnTo>
                    <a:pt x="4" y="5"/>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6" name="Freeform 1708"/>
            <p:cNvSpPr>
              <a:spLocks/>
            </p:cNvSpPr>
            <p:nvPr/>
          </p:nvSpPr>
          <p:spPr bwMode="auto">
            <a:xfrm>
              <a:off x="2835" y="2150"/>
              <a:ext cx="22" cy="18"/>
            </a:xfrm>
            <a:custGeom>
              <a:avLst/>
              <a:gdLst>
                <a:gd name="T0" fmla="*/ 22 w 22"/>
                <a:gd name="T1" fmla="*/ 0 h 18"/>
                <a:gd name="T2" fmla="*/ 19 w 22"/>
                <a:gd name="T3" fmla="*/ 0 h 18"/>
                <a:gd name="T4" fmla="*/ 0 w 22"/>
                <a:gd name="T5" fmla="*/ 15 h 18"/>
                <a:gd name="T6" fmla="*/ 2 w 22"/>
                <a:gd name="T7" fmla="*/ 18 h 18"/>
                <a:gd name="T8" fmla="*/ 22 w 22"/>
                <a:gd name="T9" fmla="*/ 4 h 18"/>
                <a:gd name="T10" fmla="*/ 22 w 22"/>
                <a:gd name="T11" fmla="*/ 0 h 18"/>
                <a:gd name="T12" fmla="*/ 22 w 22"/>
                <a:gd name="T13" fmla="*/ 0 h 18"/>
                <a:gd name="T14" fmla="*/ 19 w 22"/>
                <a:gd name="T15" fmla="*/ 0 h 18"/>
                <a:gd name="T16" fmla="*/ 19 w 22"/>
                <a:gd name="T17" fmla="*/ 0 h 18"/>
                <a:gd name="T18" fmla="*/ 22 w 22"/>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8">
                  <a:moveTo>
                    <a:pt x="22" y="0"/>
                  </a:moveTo>
                  <a:lnTo>
                    <a:pt x="19" y="0"/>
                  </a:lnTo>
                  <a:lnTo>
                    <a:pt x="0" y="15"/>
                  </a:lnTo>
                  <a:lnTo>
                    <a:pt x="2" y="18"/>
                  </a:lnTo>
                  <a:lnTo>
                    <a:pt x="22" y="4"/>
                  </a:lnTo>
                  <a:lnTo>
                    <a:pt x="22" y="0"/>
                  </a:lnTo>
                  <a:lnTo>
                    <a:pt x="19" y="0"/>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7" name="Freeform 1709"/>
            <p:cNvSpPr>
              <a:spLocks/>
            </p:cNvSpPr>
            <p:nvPr/>
          </p:nvSpPr>
          <p:spPr bwMode="auto">
            <a:xfrm>
              <a:off x="2854" y="2150"/>
              <a:ext cx="3" cy="4"/>
            </a:xfrm>
            <a:custGeom>
              <a:avLst/>
              <a:gdLst>
                <a:gd name="T0" fmla="*/ 0 w 3"/>
                <a:gd name="T1" fmla="*/ 4 h 4"/>
                <a:gd name="T2" fmla="*/ 0 w 3"/>
                <a:gd name="T3" fmla="*/ 2 h 4"/>
                <a:gd name="T4" fmla="*/ 0 w 3"/>
                <a:gd name="T5" fmla="*/ 2 h 4"/>
                <a:gd name="T6" fmla="*/ 0 w 3"/>
                <a:gd name="T7" fmla="*/ 2 h 4"/>
                <a:gd name="T8" fmla="*/ 0 w 3"/>
                <a:gd name="T9" fmla="*/ 2 h 4"/>
                <a:gd name="T10" fmla="*/ 0 w 3"/>
                <a:gd name="T11" fmla="*/ 4 h 4"/>
                <a:gd name="T12" fmla="*/ 3 w 3"/>
                <a:gd name="T13" fmla="*/ 0 h 4"/>
                <a:gd name="T14" fmla="*/ 0 w 3"/>
                <a:gd name="T15" fmla="*/ 0 h 4"/>
                <a:gd name="T16" fmla="*/ 0 w 3"/>
                <a:gd name="T17" fmla="*/ 0 h 4"/>
                <a:gd name="T18" fmla="*/ 0 w 3"/>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4">
                  <a:moveTo>
                    <a:pt x="0" y="4"/>
                  </a:moveTo>
                  <a:lnTo>
                    <a:pt x="0" y="2"/>
                  </a:lnTo>
                  <a:lnTo>
                    <a:pt x="0" y="4"/>
                  </a:lnTo>
                  <a:lnTo>
                    <a:pt x="3"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8" name="Freeform 1710"/>
            <p:cNvSpPr>
              <a:spLocks/>
            </p:cNvSpPr>
            <p:nvPr/>
          </p:nvSpPr>
          <p:spPr bwMode="auto">
            <a:xfrm>
              <a:off x="2854" y="2150"/>
              <a:ext cx="20" cy="18"/>
            </a:xfrm>
            <a:custGeom>
              <a:avLst/>
              <a:gdLst>
                <a:gd name="T0" fmla="*/ 20 w 20"/>
                <a:gd name="T1" fmla="*/ 15 h 18"/>
                <a:gd name="T2" fmla="*/ 20 w 20"/>
                <a:gd name="T3" fmla="*/ 15 h 18"/>
                <a:gd name="T4" fmla="*/ 3 w 20"/>
                <a:gd name="T5" fmla="*/ 0 h 18"/>
                <a:gd name="T6" fmla="*/ 0 w 20"/>
                <a:gd name="T7" fmla="*/ 4 h 18"/>
                <a:gd name="T8" fmla="*/ 18 w 20"/>
                <a:gd name="T9" fmla="*/ 18 h 18"/>
                <a:gd name="T10" fmla="*/ 20 w 20"/>
                <a:gd name="T11" fmla="*/ 15 h 18"/>
                <a:gd name="T12" fmla="*/ 20 w 20"/>
                <a:gd name="T13" fmla="*/ 15 h 18"/>
                <a:gd name="T14" fmla="*/ 20 w 20"/>
                <a:gd name="T15" fmla="*/ 15 h 18"/>
                <a:gd name="T16" fmla="*/ 20 w 20"/>
                <a:gd name="T17" fmla="*/ 15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8">
                  <a:moveTo>
                    <a:pt x="20" y="15"/>
                  </a:moveTo>
                  <a:lnTo>
                    <a:pt x="20" y="15"/>
                  </a:lnTo>
                  <a:lnTo>
                    <a:pt x="3" y="0"/>
                  </a:lnTo>
                  <a:lnTo>
                    <a:pt x="0" y="4"/>
                  </a:lnTo>
                  <a:lnTo>
                    <a:pt x="18" y="18"/>
                  </a:lnTo>
                  <a:lnTo>
                    <a:pt x="2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89" name="Freeform 1711"/>
            <p:cNvSpPr>
              <a:spLocks/>
            </p:cNvSpPr>
            <p:nvPr/>
          </p:nvSpPr>
          <p:spPr bwMode="auto">
            <a:xfrm>
              <a:off x="2870" y="2165"/>
              <a:ext cx="4" cy="7"/>
            </a:xfrm>
            <a:custGeom>
              <a:avLst/>
              <a:gdLst>
                <a:gd name="T0" fmla="*/ 4 w 4"/>
                <a:gd name="T1" fmla="*/ 7 h 7"/>
                <a:gd name="T2" fmla="*/ 4 w 4"/>
                <a:gd name="T3" fmla="*/ 5 h 7"/>
                <a:gd name="T4" fmla="*/ 4 w 4"/>
                <a:gd name="T5" fmla="*/ 0 h 7"/>
                <a:gd name="T6" fmla="*/ 0 w 4"/>
                <a:gd name="T7" fmla="*/ 0 h 7"/>
                <a:gd name="T8" fmla="*/ 0 w 4"/>
                <a:gd name="T9" fmla="*/ 5 h 7"/>
                <a:gd name="T10" fmla="*/ 4 w 4"/>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4" y="7"/>
                  </a:moveTo>
                  <a:lnTo>
                    <a:pt x="4" y="5"/>
                  </a:lnTo>
                  <a:lnTo>
                    <a:pt x="4" y="0"/>
                  </a:lnTo>
                  <a:lnTo>
                    <a:pt x="0" y="0"/>
                  </a:lnTo>
                  <a:lnTo>
                    <a:pt x="0" y="5"/>
                  </a:lnTo>
                  <a:lnTo>
                    <a:pt x="4"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0" name="Freeform 1713"/>
            <p:cNvSpPr>
              <a:spLocks/>
            </p:cNvSpPr>
            <p:nvPr/>
          </p:nvSpPr>
          <p:spPr bwMode="auto">
            <a:xfrm>
              <a:off x="2852" y="2168"/>
              <a:ext cx="22" cy="22"/>
            </a:xfrm>
            <a:custGeom>
              <a:avLst/>
              <a:gdLst>
                <a:gd name="T0" fmla="*/ 0 w 22"/>
                <a:gd name="T1" fmla="*/ 22 h 22"/>
                <a:gd name="T2" fmla="*/ 5 w 22"/>
                <a:gd name="T3" fmla="*/ 22 h 22"/>
                <a:gd name="T4" fmla="*/ 22 w 22"/>
                <a:gd name="T5" fmla="*/ 4 h 22"/>
                <a:gd name="T6" fmla="*/ 20 w 22"/>
                <a:gd name="T7" fmla="*/ 0 h 22"/>
                <a:gd name="T8" fmla="*/ 0 w 22"/>
                <a:gd name="T9" fmla="*/ 20 h 22"/>
                <a:gd name="T10" fmla="*/ 0 w 22"/>
                <a:gd name="T11" fmla="*/ 22 h 22"/>
                <a:gd name="T12" fmla="*/ 0 w 22"/>
                <a:gd name="T13" fmla="*/ 22 h 22"/>
                <a:gd name="T14" fmla="*/ 2 w 22"/>
                <a:gd name="T15" fmla="*/ 22 h 22"/>
                <a:gd name="T16" fmla="*/ 5 w 22"/>
                <a:gd name="T17" fmla="*/ 22 h 22"/>
                <a:gd name="T18" fmla="*/ 0 w 22"/>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0" y="22"/>
                  </a:moveTo>
                  <a:lnTo>
                    <a:pt x="5" y="22"/>
                  </a:lnTo>
                  <a:lnTo>
                    <a:pt x="22" y="4"/>
                  </a:lnTo>
                  <a:lnTo>
                    <a:pt x="20" y="0"/>
                  </a:lnTo>
                  <a:lnTo>
                    <a:pt x="0" y="20"/>
                  </a:lnTo>
                  <a:lnTo>
                    <a:pt x="0" y="22"/>
                  </a:lnTo>
                  <a:lnTo>
                    <a:pt x="2" y="22"/>
                  </a:lnTo>
                  <a:lnTo>
                    <a:pt x="5" y="22"/>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1" name="Freeform 1714"/>
            <p:cNvSpPr>
              <a:spLocks/>
            </p:cNvSpPr>
            <p:nvPr/>
          </p:nvSpPr>
          <p:spPr bwMode="auto">
            <a:xfrm>
              <a:off x="2868" y="2165"/>
              <a:ext cx="2" cy="7"/>
            </a:xfrm>
            <a:custGeom>
              <a:avLst/>
              <a:gdLst>
                <a:gd name="T0" fmla="*/ 0 w 2"/>
                <a:gd name="T1" fmla="*/ 7 h 7"/>
                <a:gd name="T2" fmla="*/ 2 w 2"/>
                <a:gd name="T3" fmla="*/ 5 h 7"/>
                <a:gd name="T4" fmla="*/ 2 w 2"/>
                <a:gd name="T5" fmla="*/ 0 h 7"/>
                <a:gd name="T6" fmla="*/ 0 w 2"/>
                <a:gd name="T7" fmla="*/ 0 h 7"/>
                <a:gd name="T8" fmla="*/ 0 w 2"/>
                <a:gd name="T9" fmla="*/ 5 h 7"/>
                <a:gd name="T10" fmla="*/ 0 w 2"/>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0" y="7"/>
                  </a:moveTo>
                  <a:lnTo>
                    <a:pt x="2" y="5"/>
                  </a:lnTo>
                  <a:lnTo>
                    <a:pt x="2" y="0"/>
                  </a:lnTo>
                  <a:lnTo>
                    <a:pt x="0" y="0"/>
                  </a:lnTo>
                  <a:lnTo>
                    <a:pt x="0" y="5"/>
                  </a:lnTo>
                  <a:lnTo>
                    <a:pt x="0"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2" name="Freeform 1715"/>
            <p:cNvSpPr>
              <a:spLocks/>
            </p:cNvSpPr>
            <p:nvPr/>
          </p:nvSpPr>
          <p:spPr bwMode="auto">
            <a:xfrm>
              <a:off x="2852" y="2150"/>
              <a:ext cx="18" cy="22"/>
            </a:xfrm>
            <a:custGeom>
              <a:avLst/>
              <a:gdLst>
                <a:gd name="T0" fmla="*/ 0 w 18"/>
                <a:gd name="T1" fmla="*/ 0 h 22"/>
                <a:gd name="T2" fmla="*/ 0 w 18"/>
                <a:gd name="T3" fmla="*/ 2 h 22"/>
                <a:gd name="T4" fmla="*/ 16 w 18"/>
                <a:gd name="T5" fmla="*/ 22 h 22"/>
                <a:gd name="T6" fmla="*/ 18 w 18"/>
                <a:gd name="T7" fmla="*/ 20 h 22"/>
                <a:gd name="T8" fmla="*/ 5 w 18"/>
                <a:gd name="T9" fmla="*/ 0 h 22"/>
                <a:gd name="T10" fmla="*/ 0 w 18"/>
                <a:gd name="T11" fmla="*/ 0 h 22"/>
                <a:gd name="T12" fmla="*/ 5 w 18"/>
                <a:gd name="T13" fmla="*/ 0 h 22"/>
                <a:gd name="T14" fmla="*/ 2 w 18"/>
                <a:gd name="T15" fmla="*/ 0 h 22"/>
                <a:gd name="T16" fmla="*/ 0 w 18"/>
                <a:gd name="T17" fmla="*/ 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0" y="0"/>
                  </a:moveTo>
                  <a:lnTo>
                    <a:pt x="0" y="2"/>
                  </a:lnTo>
                  <a:lnTo>
                    <a:pt x="16" y="22"/>
                  </a:lnTo>
                  <a:lnTo>
                    <a:pt x="18" y="20"/>
                  </a:lnTo>
                  <a:lnTo>
                    <a:pt x="5" y="0"/>
                  </a:lnTo>
                  <a:lnTo>
                    <a:pt x="0" y="0"/>
                  </a:lnTo>
                  <a:lnTo>
                    <a:pt x="5"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3" name="Freeform 1716"/>
            <p:cNvSpPr>
              <a:spLocks/>
            </p:cNvSpPr>
            <p:nvPr/>
          </p:nvSpPr>
          <p:spPr bwMode="auto">
            <a:xfrm>
              <a:off x="2852" y="2150"/>
              <a:ext cx="5" cy="2"/>
            </a:xfrm>
            <a:custGeom>
              <a:avLst/>
              <a:gdLst>
                <a:gd name="T0" fmla="*/ 0 w 5"/>
                <a:gd name="T1" fmla="*/ 0 h 2"/>
                <a:gd name="T2" fmla="*/ 2 w 5"/>
                <a:gd name="T3" fmla="*/ 2 h 2"/>
                <a:gd name="T4" fmla="*/ 2 w 5"/>
                <a:gd name="T5" fmla="*/ 2 h 2"/>
                <a:gd name="T6" fmla="*/ 2 w 5"/>
                <a:gd name="T7" fmla="*/ 2 h 2"/>
                <a:gd name="T8" fmla="*/ 2 w 5"/>
                <a:gd name="T9" fmla="*/ 2 h 2"/>
                <a:gd name="T10" fmla="*/ 0 w 5"/>
                <a:gd name="T11" fmla="*/ 0 h 2"/>
                <a:gd name="T12" fmla="*/ 5 w 5"/>
                <a:gd name="T13" fmla="*/ 0 h 2"/>
                <a:gd name="T14" fmla="*/ 2 w 5"/>
                <a:gd name="T15" fmla="*/ 0 h 2"/>
                <a:gd name="T16" fmla="*/ 0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0"/>
                  </a:moveTo>
                  <a:lnTo>
                    <a:pt x="2" y="2"/>
                  </a:lnTo>
                  <a:lnTo>
                    <a:pt x="0" y="0"/>
                  </a:lnTo>
                  <a:lnTo>
                    <a:pt x="5"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4" name="Freeform 1717"/>
            <p:cNvSpPr>
              <a:spLocks/>
            </p:cNvSpPr>
            <p:nvPr/>
          </p:nvSpPr>
          <p:spPr bwMode="auto">
            <a:xfrm>
              <a:off x="2839" y="2150"/>
              <a:ext cx="18" cy="22"/>
            </a:xfrm>
            <a:custGeom>
              <a:avLst/>
              <a:gdLst>
                <a:gd name="T0" fmla="*/ 0 w 18"/>
                <a:gd name="T1" fmla="*/ 20 h 22"/>
                <a:gd name="T2" fmla="*/ 2 w 18"/>
                <a:gd name="T3" fmla="*/ 22 h 22"/>
                <a:gd name="T4" fmla="*/ 18 w 18"/>
                <a:gd name="T5" fmla="*/ 2 h 22"/>
                <a:gd name="T6" fmla="*/ 13 w 18"/>
                <a:gd name="T7" fmla="*/ 0 h 22"/>
                <a:gd name="T8" fmla="*/ 0 w 18"/>
                <a:gd name="T9" fmla="*/ 20 h 22"/>
                <a:gd name="T10" fmla="*/ 0 w 18"/>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2">
                  <a:moveTo>
                    <a:pt x="0" y="20"/>
                  </a:moveTo>
                  <a:lnTo>
                    <a:pt x="2" y="22"/>
                  </a:lnTo>
                  <a:lnTo>
                    <a:pt x="18" y="2"/>
                  </a:lnTo>
                  <a:lnTo>
                    <a:pt x="13" y="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5" name="Freeform 1718"/>
            <p:cNvSpPr>
              <a:spLocks/>
            </p:cNvSpPr>
            <p:nvPr/>
          </p:nvSpPr>
          <p:spPr bwMode="auto">
            <a:xfrm>
              <a:off x="2839" y="2165"/>
              <a:ext cx="2" cy="5"/>
            </a:xfrm>
            <a:custGeom>
              <a:avLst/>
              <a:gdLst>
                <a:gd name="T0" fmla="*/ 2 w 2"/>
                <a:gd name="T1" fmla="*/ 0 h 5"/>
                <a:gd name="T2" fmla="*/ 0 w 2"/>
                <a:gd name="T3" fmla="*/ 0 h 5"/>
                <a:gd name="T4" fmla="*/ 0 w 2"/>
                <a:gd name="T5" fmla="*/ 5 h 5"/>
                <a:gd name="T6" fmla="*/ 2 w 2"/>
                <a:gd name="T7" fmla="*/ 5 h 5"/>
                <a:gd name="T8" fmla="*/ 2 w 2"/>
                <a:gd name="T9" fmla="*/ 0 h 5"/>
                <a:gd name="T10" fmla="*/ 2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0"/>
                  </a:moveTo>
                  <a:lnTo>
                    <a:pt x="0" y="0"/>
                  </a:lnTo>
                  <a:lnTo>
                    <a:pt x="0" y="5"/>
                  </a:lnTo>
                  <a:lnTo>
                    <a:pt x="2" y="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6" name="Freeform 1719"/>
            <p:cNvSpPr>
              <a:spLocks/>
            </p:cNvSpPr>
            <p:nvPr/>
          </p:nvSpPr>
          <p:spPr bwMode="auto">
            <a:xfrm>
              <a:off x="2839" y="2165"/>
              <a:ext cx="18" cy="23"/>
            </a:xfrm>
            <a:custGeom>
              <a:avLst/>
              <a:gdLst>
                <a:gd name="T0" fmla="*/ 18 w 18"/>
                <a:gd name="T1" fmla="*/ 20 h 23"/>
                <a:gd name="T2" fmla="*/ 18 w 18"/>
                <a:gd name="T3" fmla="*/ 18 h 23"/>
                <a:gd name="T4" fmla="*/ 2 w 18"/>
                <a:gd name="T5" fmla="*/ 0 h 23"/>
                <a:gd name="T6" fmla="*/ 0 w 18"/>
                <a:gd name="T7" fmla="*/ 3 h 23"/>
                <a:gd name="T8" fmla="*/ 13 w 18"/>
                <a:gd name="T9" fmla="*/ 20 h 23"/>
                <a:gd name="T10" fmla="*/ 18 w 18"/>
                <a:gd name="T11" fmla="*/ 20 h 23"/>
                <a:gd name="T12" fmla="*/ 13 w 18"/>
                <a:gd name="T13" fmla="*/ 20 h 23"/>
                <a:gd name="T14" fmla="*/ 15 w 18"/>
                <a:gd name="T15" fmla="*/ 23 h 23"/>
                <a:gd name="T16" fmla="*/ 18 w 18"/>
                <a:gd name="T17" fmla="*/ 20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3">
                  <a:moveTo>
                    <a:pt x="18" y="20"/>
                  </a:moveTo>
                  <a:lnTo>
                    <a:pt x="18" y="18"/>
                  </a:lnTo>
                  <a:lnTo>
                    <a:pt x="2" y="0"/>
                  </a:lnTo>
                  <a:lnTo>
                    <a:pt x="0" y="3"/>
                  </a:lnTo>
                  <a:lnTo>
                    <a:pt x="13" y="20"/>
                  </a:lnTo>
                  <a:lnTo>
                    <a:pt x="18" y="20"/>
                  </a:lnTo>
                  <a:lnTo>
                    <a:pt x="13" y="20"/>
                  </a:lnTo>
                  <a:lnTo>
                    <a:pt x="15" y="23"/>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7" name="Freeform 1720"/>
            <p:cNvSpPr>
              <a:spLocks/>
            </p:cNvSpPr>
            <p:nvPr/>
          </p:nvSpPr>
          <p:spPr bwMode="auto">
            <a:xfrm>
              <a:off x="2852" y="2185"/>
              <a:ext cx="5" cy="3"/>
            </a:xfrm>
            <a:custGeom>
              <a:avLst/>
              <a:gdLst>
                <a:gd name="T0" fmla="*/ 5 w 5"/>
                <a:gd name="T1" fmla="*/ 0 h 3"/>
                <a:gd name="T2" fmla="*/ 2 w 5"/>
                <a:gd name="T3" fmla="*/ 0 h 3"/>
                <a:gd name="T4" fmla="*/ 2 w 5"/>
                <a:gd name="T5" fmla="*/ 0 h 3"/>
                <a:gd name="T6" fmla="*/ 2 w 5"/>
                <a:gd name="T7" fmla="*/ 0 h 3"/>
                <a:gd name="T8" fmla="*/ 2 w 5"/>
                <a:gd name="T9" fmla="*/ 0 h 3"/>
                <a:gd name="T10" fmla="*/ 5 w 5"/>
                <a:gd name="T11" fmla="*/ 0 h 3"/>
                <a:gd name="T12" fmla="*/ 0 w 5"/>
                <a:gd name="T13" fmla="*/ 0 h 3"/>
                <a:gd name="T14" fmla="*/ 2 w 5"/>
                <a:gd name="T15" fmla="*/ 3 h 3"/>
                <a:gd name="T16" fmla="*/ 5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5" y="0"/>
                  </a:moveTo>
                  <a:lnTo>
                    <a:pt x="2" y="0"/>
                  </a:lnTo>
                  <a:lnTo>
                    <a:pt x="5" y="0"/>
                  </a:lnTo>
                  <a:lnTo>
                    <a:pt x="0" y="0"/>
                  </a:lnTo>
                  <a:lnTo>
                    <a:pt x="2" y="3"/>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8" name="Freeform 1721"/>
            <p:cNvSpPr>
              <a:spLocks/>
            </p:cNvSpPr>
            <p:nvPr/>
          </p:nvSpPr>
          <p:spPr bwMode="auto">
            <a:xfrm>
              <a:off x="2852" y="2165"/>
              <a:ext cx="18" cy="20"/>
            </a:xfrm>
            <a:custGeom>
              <a:avLst/>
              <a:gdLst>
                <a:gd name="T0" fmla="*/ 18 w 18"/>
                <a:gd name="T1" fmla="*/ 0 h 20"/>
                <a:gd name="T2" fmla="*/ 16 w 18"/>
                <a:gd name="T3" fmla="*/ 0 h 20"/>
                <a:gd name="T4" fmla="*/ 0 w 18"/>
                <a:gd name="T5" fmla="*/ 18 h 20"/>
                <a:gd name="T6" fmla="*/ 5 w 18"/>
                <a:gd name="T7" fmla="*/ 20 h 20"/>
                <a:gd name="T8" fmla="*/ 18 w 18"/>
                <a:gd name="T9" fmla="*/ 3 h 20"/>
                <a:gd name="T10" fmla="*/ 18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0"/>
                  </a:moveTo>
                  <a:lnTo>
                    <a:pt x="16" y="0"/>
                  </a:lnTo>
                  <a:lnTo>
                    <a:pt x="0" y="18"/>
                  </a:lnTo>
                  <a:lnTo>
                    <a:pt x="5" y="20"/>
                  </a:lnTo>
                  <a:lnTo>
                    <a:pt x="18" y="3"/>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699" name="Freeform 1722"/>
            <p:cNvSpPr>
              <a:spLocks/>
            </p:cNvSpPr>
            <p:nvPr/>
          </p:nvSpPr>
          <p:spPr bwMode="auto">
            <a:xfrm>
              <a:off x="2870" y="2152"/>
              <a:ext cx="31" cy="33"/>
            </a:xfrm>
            <a:custGeom>
              <a:avLst/>
              <a:gdLst>
                <a:gd name="T0" fmla="*/ 18 w 31"/>
                <a:gd name="T1" fmla="*/ 33 h 33"/>
                <a:gd name="T2" fmla="*/ 0 w 31"/>
                <a:gd name="T3" fmla="*/ 13 h 33"/>
                <a:gd name="T4" fmla="*/ 18 w 31"/>
                <a:gd name="T5" fmla="*/ 0 h 33"/>
                <a:gd name="T6" fmla="*/ 31 w 31"/>
                <a:gd name="T7" fmla="*/ 13 h 33"/>
                <a:gd name="T8" fmla="*/ 18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8" y="33"/>
                  </a:moveTo>
                  <a:lnTo>
                    <a:pt x="0" y="13"/>
                  </a:lnTo>
                  <a:lnTo>
                    <a:pt x="18" y="0"/>
                  </a:lnTo>
                  <a:lnTo>
                    <a:pt x="31" y="13"/>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0" name="Freeform 1723"/>
            <p:cNvSpPr>
              <a:spLocks noEditPoints="1"/>
            </p:cNvSpPr>
            <p:nvPr/>
          </p:nvSpPr>
          <p:spPr bwMode="auto">
            <a:xfrm>
              <a:off x="2866" y="2148"/>
              <a:ext cx="39" cy="37"/>
            </a:xfrm>
            <a:custGeom>
              <a:avLst/>
              <a:gdLst>
                <a:gd name="T0" fmla="*/ 22 w 39"/>
                <a:gd name="T1" fmla="*/ 37 h 37"/>
                <a:gd name="T2" fmla="*/ 17 w 39"/>
                <a:gd name="T3" fmla="*/ 37 h 37"/>
                <a:gd name="T4" fmla="*/ 4 w 39"/>
                <a:gd name="T5" fmla="*/ 22 h 37"/>
                <a:gd name="T6" fmla="*/ 0 w 39"/>
                <a:gd name="T7" fmla="*/ 17 h 37"/>
                <a:gd name="T8" fmla="*/ 4 w 39"/>
                <a:gd name="T9" fmla="*/ 17 h 37"/>
                <a:gd name="T10" fmla="*/ 17 w 39"/>
                <a:gd name="T11" fmla="*/ 0 h 37"/>
                <a:gd name="T12" fmla="*/ 22 w 39"/>
                <a:gd name="T13" fmla="*/ 0 h 37"/>
                <a:gd name="T14" fmla="*/ 39 w 39"/>
                <a:gd name="T15" fmla="*/ 17 h 37"/>
                <a:gd name="T16" fmla="*/ 39 w 39"/>
                <a:gd name="T17" fmla="*/ 22 h 37"/>
                <a:gd name="T18" fmla="*/ 22 w 39"/>
                <a:gd name="T19" fmla="*/ 37 h 37"/>
                <a:gd name="T20" fmla="*/ 35 w 39"/>
                <a:gd name="T21" fmla="*/ 17 h 37"/>
                <a:gd name="T22" fmla="*/ 35 w 39"/>
                <a:gd name="T23" fmla="*/ 22 h 37"/>
                <a:gd name="T24" fmla="*/ 17 w 39"/>
                <a:gd name="T25" fmla="*/ 4 h 37"/>
                <a:gd name="T26" fmla="*/ 22 w 39"/>
                <a:gd name="T27" fmla="*/ 4 h 37"/>
                <a:gd name="T28" fmla="*/ 4 w 39"/>
                <a:gd name="T29" fmla="*/ 22 h 37"/>
                <a:gd name="T30" fmla="*/ 4 w 39"/>
                <a:gd name="T31" fmla="*/ 17 h 37"/>
                <a:gd name="T32" fmla="*/ 22 w 39"/>
                <a:gd name="T33" fmla="*/ 37 h 37"/>
                <a:gd name="T34" fmla="*/ 17 w 39"/>
                <a:gd name="T35" fmla="*/ 37 h 37"/>
                <a:gd name="T36" fmla="*/ 35 w 39"/>
                <a:gd name="T37" fmla="*/ 17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37">
                  <a:moveTo>
                    <a:pt x="22" y="37"/>
                  </a:moveTo>
                  <a:lnTo>
                    <a:pt x="17" y="37"/>
                  </a:lnTo>
                  <a:lnTo>
                    <a:pt x="4" y="22"/>
                  </a:lnTo>
                  <a:lnTo>
                    <a:pt x="0" y="17"/>
                  </a:lnTo>
                  <a:lnTo>
                    <a:pt x="4" y="17"/>
                  </a:lnTo>
                  <a:lnTo>
                    <a:pt x="17" y="0"/>
                  </a:lnTo>
                  <a:lnTo>
                    <a:pt x="22" y="0"/>
                  </a:lnTo>
                  <a:lnTo>
                    <a:pt x="39" y="17"/>
                  </a:lnTo>
                  <a:lnTo>
                    <a:pt x="39" y="22"/>
                  </a:lnTo>
                  <a:lnTo>
                    <a:pt x="22" y="37"/>
                  </a:lnTo>
                  <a:close/>
                  <a:moveTo>
                    <a:pt x="35" y="17"/>
                  </a:moveTo>
                  <a:lnTo>
                    <a:pt x="35" y="22"/>
                  </a:lnTo>
                  <a:lnTo>
                    <a:pt x="17" y="4"/>
                  </a:lnTo>
                  <a:lnTo>
                    <a:pt x="22" y="4"/>
                  </a:lnTo>
                  <a:lnTo>
                    <a:pt x="4" y="22"/>
                  </a:lnTo>
                  <a:lnTo>
                    <a:pt x="4" y="17"/>
                  </a:lnTo>
                  <a:lnTo>
                    <a:pt x="22" y="37"/>
                  </a:lnTo>
                  <a:lnTo>
                    <a:pt x="17" y="37"/>
                  </a:lnTo>
                  <a:lnTo>
                    <a:pt x="35"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1" name="Freeform 1724"/>
            <p:cNvSpPr>
              <a:spLocks/>
            </p:cNvSpPr>
            <p:nvPr/>
          </p:nvSpPr>
          <p:spPr bwMode="auto">
            <a:xfrm>
              <a:off x="2881" y="2183"/>
              <a:ext cx="7" cy="2"/>
            </a:xfrm>
            <a:custGeom>
              <a:avLst/>
              <a:gdLst>
                <a:gd name="T0" fmla="*/ 0 w 7"/>
                <a:gd name="T1" fmla="*/ 2 h 2"/>
                <a:gd name="T2" fmla="*/ 2 w 7"/>
                <a:gd name="T3" fmla="*/ 2 h 2"/>
                <a:gd name="T4" fmla="*/ 7 w 7"/>
                <a:gd name="T5" fmla="*/ 2 h 2"/>
                <a:gd name="T6" fmla="*/ 7 w 7"/>
                <a:gd name="T7" fmla="*/ 0 h 2"/>
                <a:gd name="T8" fmla="*/ 2 w 7"/>
                <a:gd name="T9" fmla="*/ 0 h 2"/>
                <a:gd name="T10" fmla="*/ 0 w 7"/>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0" y="2"/>
                  </a:moveTo>
                  <a:lnTo>
                    <a:pt x="2" y="2"/>
                  </a:lnTo>
                  <a:lnTo>
                    <a:pt x="7" y="2"/>
                  </a:lnTo>
                  <a:lnTo>
                    <a:pt x="7"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2" name="Freeform 1725"/>
            <p:cNvSpPr>
              <a:spLocks/>
            </p:cNvSpPr>
            <p:nvPr/>
          </p:nvSpPr>
          <p:spPr bwMode="auto">
            <a:xfrm>
              <a:off x="2868" y="2168"/>
              <a:ext cx="18" cy="17"/>
            </a:xfrm>
            <a:custGeom>
              <a:avLst/>
              <a:gdLst>
                <a:gd name="T0" fmla="*/ 2 w 18"/>
                <a:gd name="T1" fmla="*/ 0 h 17"/>
                <a:gd name="T2" fmla="*/ 0 w 18"/>
                <a:gd name="T3" fmla="*/ 4 h 17"/>
                <a:gd name="T4" fmla="*/ 13 w 18"/>
                <a:gd name="T5" fmla="*/ 17 h 17"/>
                <a:gd name="T6" fmla="*/ 18 w 18"/>
                <a:gd name="T7" fmla="*/ 15 h 17"/>
                <a:gd name="T8" fmla="*/ 2 w 18"/>
                <a:gd name="T9" fmla="*/ 0 h 17"/>
                <a:gd name="T10" fmla="*/ 2 w 1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2" y="0"/>
                  </a:moveTo>
                  <a:lnTo>
                    <a:pt x="0" y="4"/>
                  </a:lnTo>
                  <a:lnTo>
                    <a:pt x="13" y="17"/>
                  </a:lnTo>
                  <a:lnTo>
                    <a:pt x="18" y="1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3" name="Freeform 1726"/>
            <p:cNvSpPr>
              <a:spLocks/>
            </p:cNvSpPr>
            <p:nvPr/>
          </p:nvSpPr>
          <p:spPr bwMode="auto">
            <a:xfrm>
              <a:off x="2863" y="2165"/>
              <a:ext cx="7" cy="7"/>
            </a:xfrm>
            <a:custGeom>
              <a:avLst/>
              <a:gdLst>
                <a:gd name="T0" fmla="*/ 3 w 7"/>
                <a:gd name="T1" fmla="*/ 0 h 7"/>
                <a:gd name="T2" fmla="*/ 0 w 7"/>
                <a:gd name="T3" fmla="*/ 3 h 7"/>
                <a:gd name="T4" fmla="*/ 5 w 7"/>
                <a:gd name="T5" fmla="*/ 7 h 7"/>
                <a:gd name="T6" fmla="*/ 7 w 7"/>
                <a:gd name="T7" fmla="*/ 3 h 7"/>
                <a:gd name="T8" fmla="*/ 5 w 7"/>
                <a:gd name="T9" fmla="*/ 0 h 7"/>
                <a:gd name="T10" fmla="*/ 3 w 7"/>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7">
                  <a:moveTo>
                    <a:pt x="3" y="0"/>
                  </a:moveTo>
                  <a:lnTo>
                    <a:pt x="0" y="3"/>
                  </a:lnTo>
                  <a:lnTo>
                    <a:pt x="5" y="7"/>
                  </a:lnTo>
                  <a:lnTo>
                    <a:pt x="7" y="3"/>
                  </a:lnTo>
                  <a:lnTo>
                    <a:pt x="5" y="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4" name="Freeform 1727"/>
            <p:cNvSpPr>
              <a:spLocks/>
            </p:cNvSpPr>
            <p:nvPr/>
          </p:nvSpPr>
          <p:spPr bwMode="auto">
            <a:xfrm>
              <a:off x="2866" y="2165"/>
              <a:ext cx="4" cy="3"/>
            </a:xfrm>
            <a:custGeom>
              <a:avLst/>
              <a:gdLst>
                <a:gd name="T0" fmla="*/ 4 w 4"/>
                <a:gd name="T1" fmla="*/ 3 h 3"/>
                <a:gd name="T2" fmla="*/ 4 w 4"/>
                <a:gd name="T3" fmla="*/ 0 h 3"/>
                <a:gd name="T4" fmla="*/ 0 w 4"/>
                <a:gd name="T5" fmla="*/ 0 h 3"/>
                <a:gd name="T6" fmla="*/ 0 w 4"/>
                <a:gd name="T7" fmla="*/ 3 h 3"/>
                <a:gd name="T8" fmla="*/ 4 w 4"/>
                <a:gd name="T9" fmla="*/ 3 h 3"/>
                <a:gd name="T10" fmla="*/ 4 w 4"/>
                <a:gd name="T11" fmla="*/ 3 h 3"/>
                <a:gd name="T12" fmla="*/ 4 w 4"/>
                <a:gd name="T13" fmla="*/ 3 h 3"/>
                <a:gd name="T14" fmla="*/ 4 w 4"/>
                <a:gd name="T15" fmla="*/ 3 h 3"/>
                <a:gd name="T16" fmla="*/ 4 w 4"/>
                <a:gd name="T17" fmla="*/ 3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4" y="3"/>
                  </a:moveTo>
                  <a:lnTo>
                    <a:pt x="4" y="0"/>
                  </a:lnTo>
                  <a:lnTo>
                    <a:pt x="0" y="0"/>
                  </a:lnTo>
                  <a:lnTo>
                    <a:pt x="0" y="3"/>
                  </a:lnTo>
                  <a:lnTo>
                    <a:pt x="4"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5" name="Freeform 1728"/>
            <p:cNvSpPr>
              <a:spLocks/>
            </p:cNvSpPr>
            <p:nvPr/>
          </p:nvSpPr>
          <p:spPr bwMode="auto">
            <a:xfrm>
              <a:off x="2868" y="2146"/>
              <a:ext cx="18" cy="22"/>
            </a:xfrm>
            <a:custGeom>
              <a:avLst/>
              <a:gdLst>
                <a:gd name="T0" fmla="*/ 15 w 18"/>
                <a:gd name="T1" fmla="*/ 0 h 22"/>
                <a:gd name="T2" fmla="*/ 13 w 18"/>
                <a:gd name="T3" fmla="*/ 2 h 22"/>
                <a:gd name="T4" fmla="*/ 0 w 18"/>
                <a:gd name="T5" fmla="*/ 19 h 22"/>
                <a:gd name="T6" fmla="*/ 2 w 18"/>
                <a:gd name="T7" fmla="*/ 22 h 22"/>
                <a:gd name="T8" fmla="*/ 18 w 18"/>
                <a:gd name="T9" fmla="*/ 4 h 22"/>
                <a:gd name="T10" fmla="*/ 15 w 18"/>
                <a:gd name="T11" fmla="*/ 0 h 22"/>
                <a:gd name="T12" fmla="*/ 15 w 18"/>
                <a:gd name="T13" fmla="*/ 0 h 22"/>
                <a:gd name="T14" fmla="*/ 15 w 18"/>
                <a:gd name="T15" fmla="*/ 0 h 22"/>
                <a:gd name="T16" fmla="*/ 13 w 18"/>
                <a:gd name="T17" fmla="*/ 2 h 22"/>
                <a:gd name="T18" fmla="*/ 15 w 18"/>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15" y="0"/>
                  </a:moveTo>
                  <a:lnTo>
                    <a:pt x="13" y="2"/>
                  </a:lnTo>
                  <a:lnTo>
                    <a:pt x="0" y="19"/>
                  </a:lnTo>
                  <a:lnTo>
                    <a:pt x="2" y="22"/>
                  </a:lnTo>
                  <a:lnTo>
                    <a:pt x="18" y="4"/>
                  </a:lnTo>
                  <a:lnTo>
                    <a:pt x="15" y="0"/>
                  </a:lnTo>
                  <a:lnTo>
                    <a:pt x="13"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6" name="Freeform 1729"/>
            <p:cNvSpPr>
              <a:spLocks/>
            </p:cNvSpPr>
            <p:nvPr/>
          </p:nvSpPr>
          <p:spPr bwMode="auto">
            <a:xfrm>
              <a:off x="2883" y="2146"/>
              <a:ext cx="5" cy="4"/>
            </a:xfrm>
            <a:custGeom>
              <a:avLst/>
              <a:gdLst>
                <a:gd name="T0" fmla="*/ 5 w 5"/>
                <a:gd name="T1" fmla="*/ 2 h 4"/>
                <a:gd name="T2" fmla="*/ 5 w 5"/>
                <a:gd name="T3" fmla="*/ 0 h 4"/>
                <a:gd name="T4" fmla="*/ 0 w 5"/>
                <a:gd name="T5" fmla="*/ 0 h 4"/>
                <a:gd name="T6" fmla="*/ 0 w 5"/>
                <a:gd name="T7" fmla="*/ 4 h 4"/>
                <a:gd name="T8" fmla="*/ 5 w 5"/>
                <a:gd name="T9" fmla="*/ 4 h 4"/>
                <a:gd name="T10" fmla="*/ 5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2"/>
                  </a:moveTo>
                  <a:lnTo>
                    <a:pt x="5" y="0"/>
                  </a:lnTo>
                  <a:lnTo>
                    <a:pt x="0" y="0"/>
                  </a:lnTo>
                  <a:lnTo>
                    <a:pt x="0" y="4"/>
                  </a:lnTo>
                  <a:lnTo>
                    <a:pt x="5" y="4"/>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7" name="Freeform 1730"/>
            <p:cNvSpPr>
              <a:spLocks/>
            </p:cNvSpPr>
            <p:nvPr/>
          </p:nvSpPr>
          <p:spPr bwMode="auto">
            <a:xfrm>
              <a:off x="2886" y="2148"/>
              <a:ext cx="22" cy="20"/>
            </a:xfrm>
            <a:custGeom>
              <a:avLst/>
              <a:gdLst>
                <a:gd name="T0" fmla="*/ 22 w 22"/>
                <a:gd name="T1" fmla="*/ 17 h 20"/>
                <a:gd name="T2" fmla="*/ 19 w 22"/>
                <a:gd name="T3" fmla="*/ 17 h 20"/>
                <a:gd name="T4" fmla="*/ 2 w 22"/>
                <a:gd name="T5" fmla="*/ 0 h 20"/>
                <a:gd name="T6" fmla="*/ 0 w 22"/>
                <a:gd name="T7" fmla="*/ 2 h 20"/>
                <a:gd name="T8" fmla="*/ 17 w 22"/>
                <a:gd name="T9" fmla="*/ 20 h 20"/>
                <a:gd name="T10" fmla="*/ 22 w 22"/>
                <a:gd name="T11" fmla="*/ 17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17"/>
                  </a:moveTo>
                  <a:lnTo>
                    <a:pt x="19" y="17"/>
                  </a:lnTo>
                  <a:lnTo>
                    <a:pt x="2" y="0"/>
                  </a:lnTo>
                  <a:lnTo>
                    <a:pt x="0" y="2"/>
                  </a:lnTo>
                  <a:lnTo>
                    <a:pt x="17" y="20"/>
                  </a:lnTo>
                  <a:lnTo>
                    <a:pt x="22"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8" name="Freeform 1732"/>
            <p:cNvSpPr>
              <a:spLocks/>
            </p:cNvSpPr>
            <p:nvPr/>
          </p:nvSpPr>
          <p:spPr bwMode="auto">
            <a:xfrm>
              <a:off x="2903" y="2165"/>
              <a:ext cx="5" cy="7"/>
            </a:xfrm>
            <a:custGeom>
              <a:avLst/>
              <a:gdLst>
                <a:gd name="T0" fmla="*/ 2 w 5"/>
                <a:gd name="T1" fmla="*/ 7 h 7"/>
                <a:gd name="T2" fmla="*/ 5 w 5"/>
                <a:gd name="T3" fmla="*/ 5 h 7"/>
                <a:gd name="T4" fmla="*/ 5 w 5"/>
                <a:gd name="T5" fmla="*/ 0 h 7"/>
                <a:gd name="T6" fmla="*/ 0 w 5"/>
                <a:gd name="T7" fmla="*/ 0 h 7"/>
                <a:gd name="T8" fmla="*/ 0 w 5"/>
                <a:gd name="T9" fmla="*/ 5 h 7"/>
                <a:gd name="T10" fmla="*/ 2 w 5"/>
                <a:gd name="T11" fmla="*/ 7 h 7"/>
                <a:gd name="T12" fmla="*/ 2 w 5"/>
                <a:gd name="T13" fmla="*/ 7 h 7"/>
                <a:gd name="T14" fmla="*/ 5 w 5"/>
                <a:gd name="T15" fmla="*/ 5 h 7"/>
                <a:gd name="T16" fmla="*/ 5 w 5"/>
                <a:gd name="T17" fmla="*/ 5 h 7"/>
                <a:gd name="T18" fmla="*/ 2 w 5"/>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2" y="7"/>
                  </a:moveTo>
                  <a:lnTo>
                    <a:pt x="5" y="5"/>
                  </a:lnTo>
                  <a:lnTo>
                    <a:pt x="5" y="0"/>
                  </a:lnTo>
                  <a:lnTo>
                    <a:pt x="0" y="0"/>
                  </a:lnTo>
                  <a:lnTo>
                    <a:pt x="0" y="5"/>
                  </a:lnTo>
                  <a:lnTo>
                    <a:pt x="2" y="7"/>
                  </a:lnTo>
                  <a:lnTo>
                    <a:pt x="5" y="5"/>
                  </a:lnTo>
                  <a:lnTo>
                    <a:pt x="2"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09" name="Freeform 1733"/>
            <p:cNvSpPr>
              <a:spLocks/>
            </p:cNvSpPr>
            <p:nvPr/>
          </p:nvSpPr>
          <p:spPr bwMode="auto">
            <a:xfrm>
              <a:off x="2886" y="2168"/>
              <a:ext cx="19" cy="17"/>
            </a:xfrm>
            <a:custGeom>
              <a:avLst/>
              <a:gdLst>
                <a:gd name="T0" fmla="*/ 2 w 19"/>
                <a:gd name="T1" fmla="*/ 17 h 17"/>
                <a:gd name="T2" fmla="*/ 2 w 19"/>
                <a:gd name="T3" fmla="*/ 17 h 17"/>
                <a:gd name="T4" fmla="*/ 19 w 19"/>
                <a:gd name="T5" fmla="*/ 4 h 17"/>
                <a:gd name="T6" fmla="*/ 17 w 19"/>
                <a:gd name="T7" fmla="*/ 0 h 17"/>
                <a:gd name="T8" fmla="*/ 0 w 19"/>
                <a:gd name="T9" fmla="*/ 15 h 17"/>
                <a:gd name="T10" fmla="*/ 2 w 19"/>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7">
                  <a:moveTo>
                    <a:pt x="2" y="17"/>
                  </a:moveTo>
                  <a:lnTo>
                    <a:pt x="2" y="17"/>
                  </a:lnTo>
                  <a:lnTo>
                    <a:pt x="19" y="4"/>
                  </a:lnTo>
                  <a:lnTo>
                    <a:pt x="17" y="0"/>
                  </a:lnTo>
                  <a:lnTo>
                    <a:pt x="0" y="15"/>
                  </a:lnTo>
                  <a:lnTo>
                    <a:pt x="2"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0" name="Freeform 1734"/>
            <p:cNvSpPr>
              <a:spLocks/>
            </p:cNvSpPr>
            <p:nvPr/>
          </p:nvSpPr>
          <p:spPr bwMode="auto">
            <a:xfrm>
              <a:off x="2899" y="2165"/>
              <a:ext cx="4" cy="7"/>
            </a:xfrm>
            <a:custGeom>
              <a:avLst/>
              <a:gdLst>
                <a:gd name="T0" fmla="*/ 2 w 4"/>
                <a:gd name="T1" fmla="*/ 7 h 7"/>
                <a:gd name="T2" fmla="*/ 4 w 4"/>
                <a:gd name="T3" fmla="*/ 5 h 7"/>
                <a:gd name="T4" fmla="*/ 4 w 4"/>
                <a:gd name="T5" fmla="*/ 0 h 7"/>
                <a:gd name="T6" fmla="*/ 0 w 4"/>
                <a:gd name="T7" fmla="*/ 0 h 7"/>
                <a:gd name="T8" fmla="*/ 0 w 4"/>
                <a:gd name="T9" fmla="*/ 5 h 7"/>
                <a:gd name="T10" fmla="*/ 2 w 4"/>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2" y="7"/>
                  </a:moveTo>
                  <a:lnTo>
                    <a:pt x="4" y="5"/>
                  </a:lnTo>
                  <a:lnTo>
                    <a:pt x="4" y="0"/>
                  </a:lnTo>
                  <a:lnTo>
                    <a:pt x="0" y="0"/>
                  </a:lnTo>
                  <a:lnTo>
                    <a:pt x="0" y="5"/>
                  </a:lnTo>
                  <a:lnTo>
                    <a:pt x="2"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1" name="Freeform 1735"/>
            <p:cNvSpPr>
              <a:spLocks/>
            </p:cNvSpPr>
            <p:nvPr/>
          </p:nvSpPr>
          <p:spPr bwMode="auto">
            <a:xfrm>
              <a:off x="2881" y="2150"/>
              <a:ext cx="22" cy="22"/>
            </a:xfrm>
            <a:custGeom>
              <a:avLst/>
              <a:gdLst>
                <a:gd name="T0" fmla="*/ 2 w 22"/>
                <a:gd name="T1" fmla="*/ 0 h 22"/>
                <a:gd name="T2" fmla="*/ 0 w 22"/>
                <a:gd name="T3" fmla="*/ 2 h 22"/>
                <a:gd name="T4" fmla="*/ 20 w 22"/>
                <a:gd name="T5" fmla="*/ 22 h 22"/>
                <a:gd name="T6" fmla="*/ 22 w 22"/>
                <a:gd name="T7" fmla="*/ 18 h 22"/>
                <a:gd name="T8" fmla="*/ 5 w 22"/>
                <a:gd name="T9" fmla="*/ 0 h 22"/>
                <a:gd name="T10" fmla="*/ 2 w 22"/>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 y="0"/>
                  </a:moveTo>
                  <a:lnTo>
                    <a:pt x="0" y="2"/>
                  </a:lnTo>
                  <a:lnTo>
                    <a:pt x="20" y="22"/>
                  </a:lnTo>
                  <a:lnTo>
                    <a:pt x="22" y="18"/>
                  </a:lnTo>
                  <a:lnTo>
                    <a:pt x="5"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2" name="Freeform 1736"/>
            <p:cNvSpPr>
              <a:spLocks/>
            </p:cNvSpPr>
            <p:nvPr/>
          </p:nvSpPr>
          <p:spPr bwMode="auto">
            <a:xfrm>
              <a:off x="2883" y="2150"/>
              <a:ext cx="5" cy="4"/>
            </a:xfrm>
            <a:custGeom>
              <a:avLst/>
              <a:gdLst>
                <a:gd name="T0" fmla="*/ 5 w 5"/>
                <a:gd name="T1" fmla="*/ 2 h 4"/>
                <a:gd name="T2" fmla="*/ 5 w 5"/>
                <a:gd name="T3" fmla="*/ 0 h 4"/>
                <a:gd name="T4" fmla="*/ 0 w 5"/>
                <a:gd name="T5" fmla="*/ 0 h 4"/>
                <a:gd name="T6" fmla="*/ 0 w 5"/>
                <a:gd name="T7" fmla="*/ 4 h 4"/>
                <a:gd name="T8" fmla="*/ 5 w 5"/>
                <a:gd name="T9" fmla="*/ 4 h 4"/>
                <a:gd name="T10" fmla="*/ 5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2"/>
                  </a:moveTo>
                  <a:lnTo>
                    <a:pt x="5" y="0"/>
                  </a:lnTo>
                  <a:lnTo>
                    <a:pt x="0" y="0"/>
                  </a:lnTo>
                  <a:lnTo>
                    <a:pt x="0" y="4"/>
                  </a:lnTo>
                  <a:lnTo>
                    <a:pt x="5" y="4"/>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3" name="Freeform 1737"/>
            <p:cNvSpPr>
              <a:spLocks/>
            </p:cNvSpPr>
            <p:nvPr/>
          </p:nvSpPr>
          <p:spPr bwMode="auto">
            <a:xfrm>
              <a:off x="2868" y="2150"/>
              <a:ext cx="20" cy="22"/>
            </a:xfrm>
            <a:custGeom>
              <a:avLst/>
              <a:gdLst>
                <a:gd name="T0" fmla="*/ 0 w 20"/>
                <a:gd name="T1" fmla="*/ 20 h 22"/>
                <a:gd name="T2" fmla="*/ 2 w 20"/>
                <a:gd name="T3" fmla="*/ 22 h 22"/>
                <a:gd name="T4" fmla="*/ 20 w 20"/>
                <a:gd name="T5" fmla="*/ 2 h 22"/>
                <a:gd name="T6" fmla="*/ 18 w 20"/>
                <a:gd name="T7" fmla="*/ 0 h 22"/>
                <a:gd name="T8" fmla="*/ 0 w 20"/>
                <a:gd name="T9" fmla="*/ 18 h 22"/>
                <a:gd name="T10" fmla="*/ 0 w 20"/>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0"/>
                  </a:moveTo>
                  <a:lnTo>
                    <a:pt x="2" y="22"/>
                  </a:lnTo>
                  <a:lnTo>
                    <a:pt x="20" y="2"/>
                  </a:lnTo>
                  <a:lnTo>
                    <a:pt x="18"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4" name="Freeform 1739"/>
            <p:cNvSpPr>
              <a:spLocks/>
            </p:cNvSpPr>
            <p:nvPr/>
          </p:nvSpPr>
          <p:spPr bwMode="auto">
            <a:xfrm>
              <a:off x="2868" y="2165"/>
              <a:ext cx="20" cy="20"/>
            </a:xfrm>
            <a:custGeom>
              <a:avLst/>
              <a:gdLst>
                <a:gd name="T0" fmla="*/ 20 w 20"/>
                <a:gd name="T1" fmla="*/ 20 h 20"/>
                <a:gd name="T2" fmla="*/ 20 w 20"/>
                <a:gd name="T3" fmla="*/ 18 h 20"/>
                <a:gd name="T4" fmla="*/ 2 w 20"/>
                <a:gd name="T5" fmla="*/ 0 h 20"/>
                <a:gd name="T6" fmla="*/ 0 w 20"/>
                <a:gd name="T7" fmla="*/ 3 h 20"/>
                <a:gd name="T8" fmla="*/ 18 w 20"/>
                <a:gd name="T9" fmla="*/ 20 h 20"/>
                <a:gd name="T10" fmla="*/ 2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0"/>
                  </a:moveTo>
                  <a:lnTo>
                    <a:pt x="20" y="18"/>
                  </a:lnTo>
                  <a:lnTo>
                    <a:pt x="2" y="0"/>
                  </a:lnTo>
                  <a:lnTo>
                    <a:pt x="0" y="3"/>
                  </a:lnTo>
                  <a:lnTo>
                    <a:pt x="18" y="20"/>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5" name="Freeform 1740"/>
            <p:cNvSpPr>
              <a:spLocks/>
            </p:cNvSpPr>
            <p:nvPr/>
          </p:nvSpPr>
          <p:spPr bwMode="auto">
            <a:xfrm>
              <a:off x="2881" y="2183"/>
              <a:ext cx="7" cy="2"/>
            </a:xfrm>
            <a:custGeom>
              <a:avLst/>
              <a:gdLst>
                <a:gd name="T0" fmla="*/ 0 w 7"/>
                <a:gd name="T1" fmla="*/ 0 h 2"/>
                <a:gd name="T2" fmla="*/ 2 w 7"/>
                <a:gd name="T3" fmla="*/ 2 h 2"/>
                <a:gd name="T4" fmla="*/ 7 w 7"/>
                <a:gd name="T5" fmla="*/ 2 h 2"/>
                <a:gd name="T6" fmla="*/ 7 w 7"/>
                <a:gd name="T7" fmla="*/ 0 h 2"/>
                <a:gd name="T8" fmla="*/ 2 w 7"/>
                <a:gd name="T9" fmla="*/ 0 h 2"/>
                <a:gd name="T10" fmla="*/ 0 w 7"/>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0" y="0"/>
                  </a:moveTo>
                  <a:lnTo>
                    <a:pt x="2" y="2"/>
                  </a:lnTo>
                  <a:lnTo>
                    <a:pt x="7" y="2"/>
                  </a:lnTo>
                  <a:lnTo>
                    <a:pt x="7"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6" name="Freeform 1741"/>
            <p:cNvSpPr>
              <a:spLocks/>
            </p:cNvSpPr>
            <p:nvPr/>
          </p:nvSpPr>
          <p:spPr bwMode="auto">
            <a:xfrm>
              <a:off x="2881" y="2165"/>
              <a:ext cx="22" cy="20"/>
            </a:xfrm>
            <a:custGeom>
              <a:avLst/>
              <a:gdLst>
                <a:gd name="T0" fmla="*/ 22 w 22"/>
                <a:gd name="T1" fmla="*/ 0 h 20"/>
                <a:gd name="T2" fmla="*/ 20 w 22"/>
                <a:gd name="T3" fmla="*/ 0 h 20"/>
                <a:gd name="T4" fmla="*/ 0 w 22"/>
                <a:gd name="T5" fmla="*/ 18 h 20"/>
                <a:gd name="T6" fmla="*/ 5 w 22"/>
                <a:gd name="T7" fmla="*/ 20 h 20"/>
                <a:gd name="T8" fmla="*/ 22 w 22"/>
                <a:gd name="T9" fmla="*/ 3 h 20"/>
                <a:gd name="T10" fmla="*/ 2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0"/>
                  </a:moveTo>
                  <a:lnTo>
                    <a:pt x="20" y="0"/>
                  </a:lnTo>
                  <a:lnTo>
                    <a:pt x="0" y="18"/>
                  </a:lnTo>
                  <a:lnTo>
                    <a:pt x="5" y="20"/>
                  </a:lnTo>
                  <a:lnTo>
                    <a:pt x="22" y="3"/>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7" name="Freeform 1742"/>
            <p:cNvSpPr>
              <a:spLocks/>
            </p:cNvSpPr>
            <p:nvPr/>
          </p:nvSpPr>
          <p:spPr bwMode="auto">
            <a:xfrm>
              <a:off x="2901" y="2141"/>
              <a:ext cx="33" cy="33"/>
            </a:xfrm>
            <a:custGeom>
              <a:avLst/>
              <a:gdLst>
                <a:gd name="T0" fmla="*/ 16 w 33"/>
                <a:gd name="T1" fmla="*/ 33 h 33"/>
                <a:gd name="T2" fmla="*/ 0 w 33"/>
                <a:gd name="T3" fmla="*/ 16 h 33"/>
                <a:gd name="T4" fmla="*/ 16 w 33"/>
                <a:gd name="T5" fmla="*/ 0 h 33"/>
                <a:gd name="T6" fmla="*/ 33 w 33"/>
                <a:gd name="T7" fmla="*/ 16 h 33"/>
                <a:gd name="T8" fmla="*/ 16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6" y="33"/>
                  </a:moveTo>
                  <a:lnTo>
                    <a:pt x="0" y="16"/>
                  </a:lnTo>
                  <a:lnTo>
                    <a:pt x="16" y="0"/>
                  </a:lnTo>
                  <a:lnTo>
                    <a:pt x="33" y="16"/>
                  </a:lnTo>
                  <a:lnTo>
                    <a:pt x="16"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8" name="Freeform 1743"/>
            <p:cNvSpPr>
              <a:spLocks noEditPoints="1"/>
            </p:cNvSpPr>
            <p:nvPr/>
          </p:nvSpPr>
          <p:spPr bwMode="auto">
            <a:xfrm>
              <a:off x="2899" y="2137"/>
              <a:ext cx="35" cy="37"/>
            </a:xfrm>
            <a:custGeom>
              <a:avLst/>
              <a:gdLst>
                <a:gd name="T0" fmla="*/ 20 w 35"/>
                <a:gd name="T1" fmla="*/ 37 h 37"/>
                <a:gd name="T2" fmla="*/ 18 w 35"/>
                <a:gd name="T3" fmla="*/ 37 h 37"/>
                <a:gd name="T4" fmla="*/ 0 w 35"/>
                <a:gd name="T5" fmla="*/ 22 h 37"/>
                <a:gd name="T6" fmla="*/ 0 w 35"/>
                <a:gd name="T7" fmla="*/ 20 h 37"/>
                <a:gd name="T8" fmla="*/ 18 w 35"/>
                <a:gd name="T9" fmla="*/ 0 h 37"/>
                <a:gd name="T10" fmla="*/ 20 w 35"/>
                <a:gd name="T11" fmla="*/ 0 h 37"/>
                <a:gd name="T12" fmla="*/ 35 w 35"/>
                <a:gd name="T13" fmla="*/ 20 h 37"/>
                <a:gd name="T14" fmla="*/ 35 w 35"/>
                <a:gd name="T15" fmla="*/ 22 h 37"/>
                <a:gd name="T16" fmla="*/ 20 w 35"/>
                <a:gd name="T17" fmla="*/ 37 h 37"/>
                <a:gd name="T18" fmla="*/ 35 w 35"/>
                <a:gd name="T19" fmla="*/ 20 h 37"/>
                <a:gd name="T20" fmla="*/ 35 w 35"/>
                <a:gd name="T21" fmla="*/ 22 h 37"/>
                <a:gd name="T22" fmla="*/ 18 w 35"/>
                <a:gd name="T23" fmla="*/ 4 h 37"/>
                <a:gd name="T24" fmla="*/ 20 w 35"/>
                <a:gd name="T25" fmla="*/ 4 h 37"/>
                <a:gd name="T26" fmla="*/ 2 w 35"/>
                <a:gd name="T27" fmla="*/ 22 h 37"/>
                <a:gd name="T28" fmla="*/ 2 w 35"/>
                <a:gd name="T29" fmla="*/ 20 h 37"/>
                <a:gd name="T30" fmla="*/ 20 w 35"/>
                <a:gd name="T31" fmla="*/ 33 h 37"/>
                <a:gd name="T32" fmla="*/ 18 w 35"/>
                <a:gd name="T33" fmla="*/ 33 h 37"/>
                <a:gd name="T34" fmla="*/ 35 w 35"/>
                <a:gd name="T35" fmla="*/ 20 h 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7">
                  <a:moveTo>
                    <a:pt x="20" y="37"/>
                  </a:moveTo>
                  <a:lnTo>
                    <a:pt x="18" y="37"/>
                  </a:lnTo>
                  <a:lnTo>
                    <a:pt x="0" y="22"/>
                  </a:lnTo>
                  <a:lnTo>
                    <a:pt x="0" y="20"/>
                  </a:lnTo>
                  <a:lnTo>
                    <a:pt x="18" y="0"/>
                  </a:lnTo>
                  <a:lnTo>
                    <a:pt x="20" y="0"/>
                  </a:lnTo>
                  <a:lnTo>
                    <a:pt x="35" y="20"/>
                  </a:lnTo>
                  <a:lnTo>
                    <a:pt x="35" y="22"/>
                  </a:lnTo>
                  <a:lnTo>
                    <a:pt x="20" y="37"/>
                  </a:lnTo>
                  <a:close/>
                  <a:moveTo>
                    <a:pt x="35" y="20"/>
                  </a:moveTo>
                  <a:lnTo>
                    <a:pt x="35" y="22"/>
                  </a:lnTo>
                  <a:lnTo>
                    <a:pt x="18" y="4"/>
                  </a:lnTo>
                  <a:lnTo>
                    <a:pt x="20" y="4"/>
                  </a:lnTo>
                  <a:lnTo>
                    <a:pt x="2" y="22"/>
                  </a:lnTo>
                  <a:lnTo>
                    <a:pt x="2" y="20"/>
                  </a:lnTo>
                  <a:lnTo>
                    <a:pt x="20" y="33"/>
                  </a:lnTo>
                  <a:lnTo>
                    <a:pt x="18" y="33"/>
                  </a:lnTo>
                  <a:lnTo>
                    <a:pt x="35"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19" name="Freeform 1744"/>
            <p:cNvSpPr>
              <a:spLocks/>
            </p:cNvSpPr>
            <p:nvPr/>
          </p:nvSpPr>
          <p:spPr bwMode="auto">
            <a:xfrm>
              <a:off x="2914" y="2172"/>
              <a:ext cx="5" cy="2"/>
            </a:xfrm>
            <a:custGeom>
              <a:avLst/>
              <a:gdLst>
                <a:gd name="T0" fmla="*/ 0 w 5"/>
                <a:gd name="T1" fmla="*/ 2 h 2"/>
                <a:gd name="T2" fmla="*/ 3 w 5"/>
                <a:gd name="T3" fmla="*/ 2 h 2"/>
                <a:gd name="T4" fmla="*/ 5 w 5"/>
                <a:gd name="T5" fmla="*/ 2 h 2"/>
                <a:gd name="T6" fmla="*/ 5 w 5"/>
                <a:gd name="T7" fmla="*/ 0 h 2"/>
                <a:gd name="T8" fmla="*/ 3 w 5"/>
                <a:gd name="T9" fmla="*/ 0 h 2"/>
                <a:gd name="T10" fmla="*/ 0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2"/>
                  </a:moveTo>
                  <a:lnTo>
                    <a:pt x="3" y="2"/>
                  </a:lnTo>
                  <a:lnTo>
                    <a:pt x="5" y="2"/>
                  </a:lnTo>
                  <a:lnTo>
                    <a:pt x="5" y="0"/>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0" name="Freeform 1745"/>
            <p:cNvSpPr>
              <a:spLocks/>
            </p:cNvSpPr>
            <p:nvPr/>
          </p:nvSpPr>
          <p:spPr bwMode="auto">
            <a:xfrm>
              <a:off x="2897" y="2159"/>
              <a:ext cx="20" cy="15"/>
            </a:xfrm>
            <a:custGeom>
              <a:avLst/>
              <a:gdLst>
                <a:gd name="T0" fmla="*/ 0 w 20"/>
                <a:gd name="T1" fmla="*/ 0 h 15"/>
                <a:gd name="T2" fmla="*/ 0 w 20"/>
                <a:gd name="T3" fmla="*/ 2 h 15"/>
                <a:gd name="T4" fmla="*/ 17 w 20"/>
                <a:gd name="T5" fmla="*/ 15 h 15"/>
                <a:gd name="T6" fmla="*/ 20 w 20"/>
                <a:gd name="T7" fmla="*/ 13 h 15"/>
                <a:gd name="T8" fmla="*/ 2 w 20"/>
                <a:gd name="T9" fmla="*/ 0 h 15"/>
                <a:gd name="T10" fmla="*/ 0 w 20"/>
                <a:gd name="T11" fmla="*/ 0 h 15"/>
                <a:gd name="T12" fmla="*/ 0 w 20"/>
                <a:gd name="T13" fmla="*/ 0 h 15"/>
                <a:gd name="T14" fmla="*/ 0 w 20"/>
                <a:gd name="T15" fmla="*/ 2 h 15"/>
                <a:gd name="T16" fmla="*/ 0 w 20"/>
                <a:gd name="T17" fmla="*/ 2 h 15"/>
                <a:gd name="T18" fmla="*/ 0 w 20"/>
                <a:gd name="T19" fmla="*/ 0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5">
                  <a:moveTo>
                    <a:pt x="0" y="0"/>
                  </a:moveTo>
                  <a:lnTo>
                    <a:pt x="0" y="2"/>
                  </a:lnTo>
                  <a:lnTo>
                    <a:pt x="17" y="15"/>
                  </a:lnTo>
                  <a:lnTo>
                    <a:pt x="20" y="13"/>
                  </a:lnTo>
                  <a:lnTo>
                    <a:pt x="2" y="0"/>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1" name="Freeform 1746"/>
            <p:cNvSpPr>
              <a:spLocks/>
            </p:cNvSpPr>
            <p:nvPr/>
          </p:nvSpPr>
          <p:spPr bwMode="auto">
            <a:xfrm>
              <a:off x="2897" y="2154"/>
              <a:ext cx="2" cy="5"/>
            </a:xfrm>
            <a:custGeom>
              <a:avLst/>
              <a:gdLst>
                <a:gd name="T0" fmla="*/ 0 w 2"/>
                <a:gd name="T1" fmla="*/ 0 h 5"/>
                <a:gd name="T2" fmla="*/ 0 w 2"/>
                <a:gd name="T3" fmla="*/ 3 h 5"/>
                <a:gd name="T4" fmla="*/ 0 w 2"/>
                <a:gd name="T5" fmla="*/ 5 h 5"/>
                <a:gd name="T6" fmla="*/ 2 w 2"/>
                <a:gd name="T7" fmla="*/ 5 h 5"/>
                <a:gd name="T8" fmla="*/ 2 w 2"/>
                <a:gd name="T9" fmla="*/ 3 h 5"/>
                <a:gd name="T10" fmla="*/ 0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0"/>
                  </a:moveTo>
                  <a:lnTo>
                    <a:pt x="0" y="3"/>
                  </a:lnTo>
                  <a:lnTo>
                    <a:pt x="0" y="5"/>
                  </a:lnTo>
                  <a:lnTo>
                    <a:pt x="2" y="5"/>
                  </a:lnTo>
                  <a:lnTo>
                    <a:pt x="2"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2" name="Freeform 1748"/>
            <p:cNvSpPr>
              <a:spLocks/>
            </p:cNvSpPr>
            <p:nvPr/>
          </p:nvSpPr>
          <p:spPr bwMode="auto">
            <a:xfrm>
              <a:off x="2897" y="2137"/>
              <a:ext cx="20" cy="20"/>
            </a:xfrm>
            <a:custGeom>
              <a:avLst/>
              <a:gdLst>
                <a:gd name="T0" fmla="*/ 20 w 20"/>
                <a:gd name="T1" fmla="*/ 0 h 20"/>
                <a:gd name="T2" fmla="*/ 17 w 20"/>
                <a:gd name="T3" fmla="*/ 0 h 20"/>
                <a:gd name="T4" fmla="*/ 0 w 20"/>
                <a:gd name="T5" fmla="*/ 17 h 20"/>
                <a:gd name="T6" fmla="*/ 2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7" y="0"/>
                  </a:lnTo>
                  <a:lnTo>
                    <a:pt x="0" y="17"/>
                  </a:lnTo>
                  <a:lnTo>
                    <a:pt x="2"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3" name="Freeform 1749"/>
            <p:cNvSpPr>
              <a:spLocks/>
            </p:cNvSpPr>
            <p:nvPr/>
          </p:nvSpPr>
          <p:spPr bwMode="auto">
            <a:xfrm>
              <a:off x="2917" y="2137"/>
              <a:ext cx="4" cy="2"/>
            </a:xfrm>
            <a:custGeom>
              <a:avLst/>
              <a:gdLst>
                <a:gd name="T0" fmla="*/ 4 w 4"/>
                <a:gd name="T1" fmla="*/ 0 h 2"/>
                <a:gd name="T2" fmla="*/ 2 w 4"/>
                <a:gd name="T3" fmla="*/ 0 h 2"/>
                <a:gd name="T4" fmla="*/ 0 w 4"/>
                <a:gd name="T5" fmla="*/ 0 h 2"/>
                <a:gd name="T6" fmla="*/ 0 w 4"/>
                <a:gd name="T7" fmla="*/ 2 h 2"/>
                <a:gd name="T8" fmla="*/ 2 w 4"/>
                <a:gd name="T9" fmla="*/ 2 h 2"/>
                <a:gd name="T10" fmla="*/ 4 w 4"/>
                <a:gd name="T11" fmla="*/ 0 h 2"/>
                <a:gd name="T12" fmla="*/ 4 w 4"/>
                <a:gd name="T13" fmla="*/ 0 h 2"/>
                <a:gd name="T14" fmla="*/ 4 w 4"/>
                <a:gd name="T15" fmla="*/ 0 h 2"/>
                <a:gd name="T16" fmla="*/ 2 w 4"/>
                <a:gd name="T17" fmla="*/ 0 h 2"/>
                <a:gd name="T18" fmla="*/ 4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0"/>
                  </a:moveTo>
                  <a:lnTo>
                    <a:pt x="2" y="0"/>
                  </a:lnTo>
                  <a:lnTo>
                    <a:pt x="0" y="0"/>
                  </a:lnTo>
                  <a:lnTo>
                    <a:pt x="0" y="2"/>
                  </a:lnTo>
                  <a:lnTo>
                    <a:pt x="2" y="2"/>
                  </a:lnTo>
                  <a:lnTo>
                    <a:pt x="4" y="0"/>
                  </a:lnTo>
                  <a:lnTo>
                    <a:pt x="2" y="0"/>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4" name="Freeform 1750"/>
            <p:cNvSpPr>
              <a:spLocks/>
            </p:cNvSpPr>
            <p:nvPr/>
          </p:nvSpPr>
          <p:spPr bwMode="auto">
            <a:xfrm>
              <a:off x="2919" y="2137"/>
              <a:ext cx="17" cy="20"/>
            </a:xfrm>
            <a:custGeom>
              <a:avLst/>
              <a:gdLst>
                <a:gd name="T0" fmla="*/ 17 w 17"/>
                <a:gd name="T1" fmla="*/ 20 h 20"/>
                <a:gd name="T2" fmla="*/ 15 w 17"/>
                <a:gd name="T3" fmla="*/ 17 h 20"/>
                <a:gd name="T4" fmla="*/ 2 w 17"/>
                <a:gd name="T5" fmla="*/ 0 h 20"/>
                <a:gd name="T6" fmla="*/ 0 w 17"/>
                <a:gd name="T7" fmla="*/ 2 h 20"/>
                <a:gd name="T8" fmla="*/ 13 w 17"/>
                <a:gd name="T9" fmla="*/ 20 h 20"/>
                <a:gd name="T10" fmla="*/ 17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20"/>
                  </a:moveTo>
                  <a:lnTo>
                    <a:pt x="15" y="17"/>
                  </a:lnTo>
                  <a:lnTo>
                    <a:pt x="2" y="0"/>
                  </a:lnTo>
                  <a:lnTo>
                    <a:pt x="0" y="2"/>
                  </a:lnTo>
                  <a:lnTo>
                    <a:pt x="13" y="20"/>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5" name="Freeform 1751"/>
            <p:cNvSpPr>
              <a:spLocks/>
            </p:cNvSpPr>
            <p:nvPr/>
          </p:nvSpPr>
          <p:spPr bwMode="auto">
            <a:xfrm>
              <a:off x="2932" y="2157"/>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6" name="Freeform 1752"/>
            <p:cNvSpPr>
              <a:spLocks/>
            </p:cNvSpPr>
            <p:nvPr/>
          </p:nvSpPr>
          <p:spPr bwMode="auto">
            <a:xfrm>
              <a:off x="2932" y="2157"/>
              <a:ext cx="4" cy="4"/>
            </a:xfrm>
            <a:custGeom>
              <a:avLst/>
              <a:gdLst>
                <a:gd name="T0" fmla="*/ 2 w 4"/>
                <a:gd name="T1" fmla="*/ 4 h 4"/>
                <a:gd name="T2" fmla="*/ 4 w 4"/>
                <a:gd name="T3" fmla="*/ 2 h 4"/>
                <a:gd name="T4" fmla="*/ 4 w 4"/>
                <a:gd name="T5" fmla="*/ 0 h 4"/>
                <a:gd name="T6" fmla="*/ 0 w 4"/>
                <a:gd name="T7" fmla="*/ 0 h 4"/>
                <a:gd name="T8" fmla="*/ 0 w 4"/>
                <a:gd name="T9" fmla="*/ 2 h 4"/>
                <a:gd name="T10" fmla="*/ 2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4"/>
                  </a:moveTo>
                  <a:lnTo>
                    <a:pt x="4" y="2"/>
                  </a:lnTo>
                  <a:lnTo>
                    <a:pt x="4" y="0"/>
                  </a:lnTo>
                  <a:lnTo>
                    <a:pt x="0" y="0"/>
                  </a:lnTo>
                  <a:lnTo>
                    <a:pt x="0" y="2"/>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7" name="Freeform 1753"/>
            <p:cNvSpPr>
              <a:spLocks/>
            </p:cNvSpPr>
            <p:nvPr/>
          </p:nvSpPr>
          <p:spPr bwMode="auto">
            <a:xfrm>
              <a:off x="2919" y="2159"/>
              <a:ext cx="15" cy="15"/>
            </a:xfrm>
            <a:custGeom>
              <a:avLst/>
              <a:gdLst>
                <a:gd name="T0" fmla="*/ 0 w 15"/>
                <a:gd name="T1" fmla="*/ 15 h 15"/>
                <a:gd name="T2" fmla="*/ 2 w 15"/>
                <a:gd name="T3" fmla="*/ 15 h 15"/>
                <a:gd name="T4" fmla="*/ 15 w 15"/>
                <a:gd name="T5" fmla="*/ 2 h 15"/>
                <a:gd name="T6" fmla="*/ 13 w 15"/>
                <a:gd name="T7" fmla="*/ 0 h 15"/>
                <a:gd name="T8" fmla="*/ 0 w 15"/>
                <a:gd name="T9" fmla="*/ 13 h 15"/>
                <a:gd name="T10" fmla="*/ 0 w 15"/>
                <a:gd name="T11" fmla="*/ 1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5">
                  <a:moveTo>
                    <a:pt x="0" y="15"/>
                  </a:moveTo>
                  <a:lnTo>
                    <a:pt x="2" y="15"/>
                  </a:lnTo>
                  <a:lnTo>
                    <a:pt x="15" y="2"/>
                  </a:lnTo>
                  <a:lnTo>
                    <a:pt x="13" y="0"/>
                  </a:lnTo>
                  <a:lnTo>
                    <a:pt x="0" y="13"/>
                  </a:lnTo>
                  <a:lnTo>
                    <a:pt x="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8" name="Freeform 1754"/>
            <p:cNvSpPr>
              <a:spLocks/>
            </p:cNvSpPr>
            <p:nvPr/>
          </p:nvSpPr>
          <p:spPr bwMode="auto">
            <a:xfrm>
              <a:off x="2932" y="2157"/>
              <a:ext cx="4" cy="4"/>
            </a:xfrm>
            <a:custGeom>
              <a:avLst/>
              <a:gdLst>
                <a:gd name="T0" fmla="*/ 0 w 4"/>
                <a:gd name="T1" fmla="*/ 4 h 4"/>
                <a:gd name="T2" fmla="*/ 4 w 4"/>
                <a:gd name="T3" fmla="*/ 2 h 4"/>
                <a:gd name="T4" fmla="*/ 4 w 4"/>
                <a:gd name="T5" fmla="*/ 0 h 4"/>
                <a:gd name="T6" fmla="*/ 0 w 4"/>
                <a:gd name="T7" fmla="*/ 0 h 4"/>
                <a:gd name="T8" fmla="*/ 0 w 4"/>
                <a:gd name="T9" fmla="*/ 2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2"/>
                  </a:lnTo>
                  <a:lnTo>
                    <a:pt x="4"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29" name="Freeform 1755"/>
            <p:cNvSpPr>
              <a:spLocks/>
            </p:cNvSpPr>
            <p:nvPr/>
          </p:nvSpPr>
          <p:spPr bwMode="auto">
            <a:xfrm>
              <a:off x="2914" y="2139"/>
              <a:ext cx="20" cy="22"/>
            </a:xfrm>
            <a:custGeom>
              <a:avLst/>
              <a:gdLst>
                <a:gd name="T0" fmla="*/ 3 w 20"/>
                <a:gd name="T1" fmla="*/ 0 h 22"/>
                <a:gd name="T2" fmla="*/ 0 w 20"/>
                <a:gd name="T3" fmla="*/ 4 h 22"/>
                <a:gd name="T4" fmla="*/ 18 w 20"/>
                <a:gd name="T5" fmla="*/ 22 h 22"/>
                <a:gd name="T6" fmla="*/ 20 w 20"/>
                <a:gd name="T7" fmla="*/ 20 h 22"/>
                <a:gd name="T8" fmla="*/ 3 w 20"/>
                <a:gd name="T9" fmla="*/ 0 h 22"/>
                <a:gd name="T10" fmla="*/ 3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3" y="0"/>
                  </a:moveTo>
                  <a:lnTo>
                    <a:pt x="0" y="4"/>
                  </a:lnTo>
                  <a:lnTo>
                    <a:pt x="18" y="22"/>
                  </a:lnTo>
                  <a:lnTo>
                    <a:pt x="20" y="20"/>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0" name="Freeform 1756"/>
            <p:cNvSpPr>
              <a:spLocks/>
            </p:cNvSpPr>
            <p:nvPr/>
          </p:nvSpPr>
          <p:spPr bwMode="auto">
            <a:xfrm>
              <a:off x="2917" y="2139"/>
              <a:ext cx="4" cy="4"/>
            </a:xfrm>
            <a:custGeom>
              <a:avLst/>
              <a:gdLst>
                <a:gd name="T0" fmla="*/ 4 w 4"/>
                <a:gd name="T1" fmla="*/ 4 h 4"/>
                <a:gd name="T2" fmla="*/ 2 w 4"/>
                <a:gd name="T3" fmla="*/ 0 h 4"/>
                <a:gd name="T4" fmla="*/ 0 w 4"/>
                <a:gd name="T5" fmla="*/ 0 h 4"/>
                <a:gd name="T6" fmla="*/ 0 w 4"/>
                <a:gd name="T7" fmla="*/ 4 h 4"/>
                <a:gd name="T8" fmla="*/ 2 w 4"/>
                <a:gd name="T9" fmla="*/ 4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2" y="0"/>
                  </a:lnTo>
                  <a:lnTo>
                    <a:pt x="0" y="0"/>
                  </a:lnTo>
                  <a:lnTo>
                    <a:pt x="0" y="4"/>
                  </a:lnTo>
                  <a:lnTo>
                    <a:pt x="2"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1" name="Freeform 1757"/>
            <p:cNvSpPr>
              <a:spLocks/>
            </p:cNvSpPr>
            <p:nvPr/>
          </p:nvSpPr>
          <p:spPr bwMode="auto">
            <a:xfrm>
              <a:off x="2899" y="2139"/>
              <a:ext cx="22" cy="22"/>
            </a:xfrm>
            <a:custGeom>
              <a:avLst/>
              <a:gdLst>
                <a:gd name="T0" fmla="*/ 0 w 22"/>
                <a:gd name="T1" fmla="*/ 20 h 22"/>
                <a:gd name="T2" fmla="*/ 4 w 22"/>
                <a:gd name="T3" fmla="*/ 22 h 22"/>
                <a:gd name="T4" fmla="*/ 22 w 22"/>
                <a:gd name="T5" fmla="*/ 4 h 22"/>
                <a:gd name="T6" fmla="*/ 20 w 22"/>
                <a:gd name="T7" fmla="*/ 0 h 22"/>
                <a:gd name="T8" fmla="*/ 2 w 22"/>
                <a:gd name="T9" fmla="*/ 20 h 22"/>
                <a:gd name="T10" fmla="*/ 0 w 22"/>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0" y="20"/>
                  </a:moveTo>
                  <a:lnTo>
                    <a:pt x="4" y="22"/>
                  </a:lnTo>
                  <a:lnTo>
                    <a:pt x="22" y="4"/>
                  </a:lnTo>
                  <a:lnTo>
                    <a:pt x="20" y="0"/>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2" name="Freeform 1758"/>
            <p:cNvSpPr>
              <a:spLocks/>
            </p:cNvSpPr>
            <p:nvPr/>
          </p:nvSpPr>
          <p:spPr bwMode="auto">
            <a:xfrm>
              <a:off x="2899" y="2152"/>
              <a:ext cx="4" cy="7"/>
            </a:xfrm>
            <a:custGeom>
              <a:avLst/>
              <a:gdLst>
                <a:gd name="T0" fmla="*/ 4 w 4"/>
                <a:gd name="T1" fmla="*/ 2 h 7"/>
                <a:gd name="T2" fmla="*/ 0 w 4"/>
                <a:gd name="T3" fmla="*/ 5 h 7"/>
                <a:gd name="T4" fmla="*/ 0 w 4"/>
                <a:gd name="T5" fmla="*/ 7 h 7"/>
                <a:gd name="T6" fmla="*/ 4 w 4"/>
                <a:gd name="T7" fmla="*/ 7 h 7"/>
                <a:gd name="T8" fmla="*/ 4 w 4"/>
                <a:gd name="T9" fmla="*/ 5 h 7"/>
                <a:gd name="T10" fmla="*/ 4 w 4"/>
                <a:gd name="T11" fmla="*/ 2 h 7"/>
                <a:gd name="T12" fmla="*/ 4 w 4"/>
                <a:gd name="T13" fmla="*/ 2 h 7"/>
                <a:gd name="T14" fmla="*/ 0 w 4"/>
                <a:gd name="T15" fmla="*/ 0 h 7"/>
                <a:gd name="T16" fmla="*/ 0 w 4"/>
                <a:gd name="T17" fmla="*/ 5 h 7"/>
                <a:gd name="T18" fmla="*/ 4 w 4"/>
                <a:gd name="T19" fmla="*/ 2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4" y="2"/>
                  </a:moveTo>
                  <a:lnTo>
                    <a:pt x="0" y="5"/>
                  </a:lnTo>
                  <a:lnTo>
                    <a:pt x="0" y="7"/>
                  </a:lnTo>
                  <a:lnTo>
                    <a:pt x="4" y="7"/>
                  </a:lnTo>
                  <a:lnTo>
                    <a:pt x="4" y="5"/>
                  </a:lnTo>
                  <a:lnTo>
                    <a:pt x="4" y="2"/>
                  </a:lnTo>
                  <a:lnTo>
                    <a:pt x="0" y="0"/>
                  </a:lnTo>
                  <a:lnTo>
                    <a:pt x="0" y="5"/>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3" name="Freeform 1759"/>
            <p:cNvSpPr>
              <a:spLocks/>
            </p:cNvSpPr>
            <p:nvPr/>
          </p:nvSpPr>
          <p:spPr bwMode="auto">
            <a:xfrm>
              <a:off x="2901" y="2154"/>
              <a:ext cx="20" cy="18"/>
            </a:xfrm>
            <a:custGeom>
              <a:avLst/>
              <a:gdLst>
                <a:gd name="T0" fmla="*/ 18 w 20"/>
                <a:gd name="T1" fmla="*/ 18 h 18"/>
                <a:gd name="T2" fmla="*/ 20 w 20"/>
                <a:gd name="T3" fmla="*/ 14 h 18"/>
                <a:gd name="T4" fmla="*/ 2 w 20"/>
                <a:gd name="T5" fmla="*/ 0 h 18"/>
                <a:gd name="T6" fmla="*/ 0 w 20"/>
                <a:gd name="T7" fmla="*/ 3 h 18"/>
                <a:gd name="T8" fmla="*/ 18 w 20"/>
                <a:gd name="T9" fmla="*/ 18 h 18"/>
                <a:gd name="T10" fmla="*/ 18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18" y="18"/>
                  </a:moveTo>
                  <a:lnTo>
                    <a:pt x="20" y="14"/>
                  </a:lnTo>
                  <a:lnTo>
                    <a:pt x="2" y="0"/>
                  </a:lnTo>
                  <a:lnTo>
                    <a:pt x="0" y="3"/>
                  </a:lnTo>
                  <a:lnTo>
                    <a:pt x="18"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4" name="Freeform 1760"/>
            <p:cNvSpPr>
              <a:spLocks/>
            </p:cNvSpPr>
            <p:nvPr/>
          </p:nvSpPr>
          <p:spPr bwMode="auto">
            <a:xfrm>
              <a:off x="2914" y="2168"/>
              <a:ext cx="5" cy="4"/>
            </a:xfrm>
            <a:custGeom>
              <a:avLst/>
              <a:gdLst>
                <a:gd name="T0" fmla="*/ 0 w 5"/>
                <a:gd name="T1" fmla="*/ 0 h 4"/>
                <a:gd name="T2" fmla="*/ 3 w 5"/>
                <a:gd name="T3" fmla="*/ 4 h 4"/>
                <a:gd name="T4" fmla="*/ 5 w 5"/>
                <a:gd name="T5" fmla="*/ 4 h 4"/>
                <a:gd name="T6" fmla="*/ 5 w 5"/>
                <a:gd name="T7" fmla="*/ 0 h 4"/>
                <a:gd name="T8" fmla="*/ 3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3" y="4"/>
                  </a:lnTo>
                  <a:lnTo>
                    <a:pt x="5" y="4"/>
                  </a:lnTo>
                  <a:lnTo>
                    <a:pt x="5" y="0"/>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5" name="Freeform 1761"/>
            <p:cNvSpPr>
              <a:spLocks/>
            </p:cNvSpPr>
            <p:nvPr/>
          </p:nvSpPr>
          <p:spPr bwMode="auto">
            <a:xfrm>
              <a:off x="2914" y="2152"/>
              <a:ext cx="22" cy="20"/>
            </a:xfrm>
            <a:custGeom>
              <a:avLst/>
              <a:gdLst>
                <a:gd name="T0" fmla="*/ 22 w 22"/>
                <a:gd name="T1" fmla="*/ 5 h 20"/>
                <a:gd name="T2" fmla="*/ 18 w 22"/>
                <a:gd name="T3" fmla="*/ 2 h 20"/>
                <a:gd name="T4" fmla="*/ 0 w 22"/>
                <a:gd name="T5" fmla="*/ 16 h 20"/>
                <a:gd name="T6" fmla="*/ 3 w 22"/>
                <a:gd name="T7" fmla="*/ 20 h 20"/>
                <a:gd name="T8" fmla="*/ 20 w 22"/>
                <a:gd name="T9" fmla="*/ 5 h 20"/>
                <a:gd name="T10" fmla="*/ 22 w 22"/>
                <a:gd name="T11" fmla="*/ 5 h 20"/>
                <a:gd name="T12" fmla="*/ 22 w 22"/>
                <a:gd name="T13" fmla="*/ 5 h 20"/>
                <a:gd name="T14" fmla="*/ 22 w 22"/>
                <a:gd name="T15" fmla="*/ 0 h 20"/>
                <a:gd name="T16" fmla="*/ 18 w 22"/>
                <a:gd name="T17" fmla="*/ 2 h 20"/>
                <a:gd name="T18" fmla="*/ 22 w 22"/>
                <a:gd name="T19" fmla="*/ 5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0">
                  <a:moveTo>
                    <a:pt x="22" y="5"/>
                  </a:moveTo>
                  <a:lnTo>
                    <a:pt x="18" y="2"/>
                  </a:lnTo>
                  <a:lnTo>
                    <a:pt x="0" y="16"/>
                  </a:lnTo>
                  <a:lnTo>
                    <a:pt x="3" y="20"/>
                  </a:lnTo>
                  <a:lnTo>
                    <a:pt x="20" y="5"/>
                  </a:lnTo>
                  <a:lnTo>
                    <a:pt x="22" y="5"/>
                  </a:lnTo>
                  <a:lnTo>
                    <a:pt x="22" y="0"/>
                  </a:lnTo>
                  <a:lnTo>
                    <a:pt x="18" y="2"/>
                  </a:lnTo>
                  <a:lnTo>
                    <a:pt x="2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6" name="Freeform 1762"/>
            <p:cNvSpPr>
              <a:spLocks/>
            </p:cNvSpPr>
            <p:nvPr/>
          </p:nvSpPr>
          <p:spPr bwMode="auto">
            <a:xfrm>
              <a:off x="2930" y="2134"/>
              <a:ext cx="33" cy="31"/>
            </a:xfrm>
            <a:custGeom>
              <a:avLst/>
              <a:gdLst>
                <a:gd name="T0" fmla="*/ 18 w 33"/>
                <a:gd name="T1" fmla="*/ 31 h 31"/>
                <a:gd name="T2" fmla="*/ 0 w 33"/>
                <a:gd name="T3" fmla="*/ 18 h 31"/>
                <a:gd name="T4" fmla="*/ 18 w 33"/>
                <a:gd name="T5" fmla="*/ 0 h 31"/>
                <a:gd name="T6" fmla="*/ 33 w 33"/>
                <a:gd name="T7" fmla="*/ 18 h 31"/>
                <a:gd name="T8" fmla="*/ 18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8" y="31"/>
                  </a:moveTo>
                  <a:lnTo>
                    <a:pt x="0" y="18"/>
                  </a:lnTo>
                  <a:lnTo>
                    <a:pt x="18" y="0"/>
                  </a:lnTo>
                  <a:lnTo>
                    <a:pt x="33" y="18"/>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7" name="Freeform 1763"/>
            <p:cNvSpPr>
              <a:spLocks noEditPoints="1"/>
            </p:cNvSpPr>
            <p:nvPr/>
          </p:nvSpPr>
          <p:spPr bwMode="auto">
            <a:xfrm>
              <a:off x="2930" y="2134"/>
              <a:ext cx="35" cy="36"/>
            </a:xfrm>
            <a:custGeom>
              <a:avLst/>
              <a:gdLst>
                <a:gd name="T0" fmla="*/ 18 w 35"/>
                <a:gd name="T1" fmla="*/ 36 h 36"/>
                <a:gd name="T2" fmla="*/ 15 w 35"/>
                <a:gd name="T3" fmla="*/ 36 h 36"/>
                <a:gd name="T4" fmla="*/ 0 w 35"/>
                <a:gd name="T5" fmla="*/ 18 h 36"/>
                <a:gd name="T6" fmla="*/ 0 w 35"/>
                <a:gd name="T7" fmla="*/ 14 h 36"/>
                <a:gd name="T8" fmla="*/ 15 w 35"/>
                <a:gd name="T9" fmla="*/ 0 h 36"/>
                <a:gd name="T10" fmla="*/ 18 w 35"/>
                <a:gd name="T11" fmla="*/ 0 h 36"/>
                <a:gd name="T12" fmla="*/ 35 w 35"/>
                <a:gd name="T13" fmla="*/ 14 h 36"/>
                <a:gd name="T14" fmla="*/ 35 w 35"/>
                <a:gd name="T15" fmla="*/ 18 h 36"/>
                <a:gd name="T16" fmla="*/ 18 w 35"/>
                <a:gd name="T17" fmla="*/ 36 h 36"/>
                <a:gd name="T18" fmla="*/ 33 w 35"/>
                <a:gd name="T19" fmla="*/ 14 h 36"/>
                <a:gd name="T20" fmla="*/ 33 w 35"/>
                <a:gd name="T21" fmla="*/ 18 h 36"/>
                <a:gd name="T22" fmla="*/ 15 w 35"/>
                <a:gd name="T23" fmla="*/ 0 h 36"/>
                <a:gd name="T24" fmla="*/ 18 w 35"/>
                <a:gd name="T25" fmla="*/ 0 h 36"/>
                <a:gd name="T26" fmla="*/ 0 w 35"/>
                <a:gd name="T27" fmla="*/ 18 h 36"/>
                <a:gd name="T28" fmla="*/ 0 w 35"/>
                <a:gd name="T29" fmla="*/ 14 h 36"/>
                <a:gd name="T30" fmla="*/ 18 w 35"/>
                <a:gd name="T31" fmla="*/ 31 h 36"/>
                <a:gd name="T32" fmla="*/ 15 w 35"/>
                <a:gd name="T33" fmla="*/ 31 h 36"/>
                <a:gd name="T34" fmla="*/ 33 w 35"/>
                <a:gd name="T35" fmla="*/ 1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6">
                  <a:moveTo>
                    <a:pt x="18" y="36"/>
                  </a:moveTo>
                  <a:lnTo>
                    <a:pt x="15" y="36"/>
                  </a:lnTo>
                  <a:lnTo>
                    <a:pt x="0" y="18"/>
                  </a:lnTo>
                  <a:lnTo>
                    <a:pt x="0" y="14"/>
                  </a:lnTo>
                  <a:lnTo>
                    <a:pt x="15" y="0"/>
                  </a:lnTo>
                  <a:lnTo>
                    <a:pt x="18" y="0"/>
                  </a:lnTo>
                  <a:lnTo>
                    <a:pt x="35" y="14"/>
                  </a:lnTo>
                  <a:lnTo>
                    <a:pt x="35" y="18"/>
                  </a:lnTo>
                  <a:lnTo>
                    <a:pt x="18" y="36"/>
                  </a:lnTo>
                  <a:close/>
                  <a:moveTo>
                    <a:pt x="33" y="14"/>
                  </a:moveTo>
                  <a:lnTo>
                    <a:pt x="33" y="18"/>
                  </a:lnTo>
                  <a:lnTo>
                    <a:pt x="15" y="0"/>
                  </a:lnTo>
                  <a:lnTo>
                    <a:pt x="18" y="0"/>
                  </a:lnTo>
                  <a:lnTo>
                    <a:pt x="0" y="18"/>
                  </a:lnTo>
                  <a:lnTo>
                    <a:pt x="0" y="14"/>
                  </a:lnTo>
                  <a:lnTo>
                    <a:pt x="18" y="31"/>
                  </a:lnTo>
                  <a:lnTo>
                    <a:pt x="15" y="31"/>
                  </a:lnTo>
                  <a:lnTo>
                    <a:pt x="33" y="1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8" name="Freeform 1764"/>
            <p:cNvSpPr>
              <a:spLocks/>
            </p:cNvSpPr>
            <p:nvPr/>
          </p:nvSpPr>
          <p:spPr bwMode="auto">
            <a:xfrm>
              <a:off x="2943" y="2168"/>
              <a:ext cx="5" cy="4"/>
            </a:xfrm>
            <a:custGeom>
              <a:avLst/>
              <a:gdLst>
                <a:gd name="T0" fmla="*/ 0 w 5"/>
                <a:gd name="T1" fmla="*/ 4 h 4"/>
                <a:gd name="T2" fmla="*/ 2 w 5"/>
                <a:gd name="T3" fmla="*/ 4 h 4"/>
                <a:gd name="T4" fmla="*/ 5 w 5"/>
                <a:gd name="T5" fmla="*/ 4 h 4"/>
                <a:gd name="T6" fmla="*/ 5 w 5"/>
                <a:gd name="T7" fmla="*/ 0 h 4"/>
                <a:gd name="T8" fmla="*/ 2 w 5"/>
                <a:gd name="T9" fmla="*/ 0 h 4"/>
                <a:gd name="T10" fmla="*/ 0 w 5"/>
                <a:gd name="T11" fmla="*/ 4 h 4"/>
                <a:gd name="T12" fmla="*/ 0 w 5"/>
                <a:gd name="T13" fmla="*/ 4 h 4"/>
                <a:gd name="T14" fmla="*/ 0 w 5"/>
                <a:gd name="T15" fmla="*/ 4 h 4"/>
                <a:gd name="T16" fmla="*/ 2 w 5"/>
                <a:gd name="T17" fmla="*/ 4 h 4"/>
                <a:gd name="T18" fmla="*/ 0 w 5"/>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0" y="4"/>
                  </a:moveTo>
                  <a:lnTo>
                    <a:pt x="2" y="4"/>
                  </a:lnTo>
                  <a:lnTo>
                    <a:pt x="5" y="4"/>
                  </a:lnTo>
                  <a:lnTo>
                    <a:pt x="5" y="0"/>
                  </a:lnTo>
                  <a:lnTo>
                    <a:pt x="2" y="0"/>
                  </a:lnTo>
                  <a:lnTo>
                    <a:pt x="0" y="4"/>
                  </a:lnTo>
                  <a:lnTo>
                    <a:pt x="2" y="4"/>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39" name="Freeform 1765"/>
            <p:cNvSpPr>
              <a:spLocks/>
            </p:cNvSpPr>
            <p:nvPr/>
          </p:nvSpPr>
          <p:spPr bwMode="auto">
            <a:xfrm>
              <a:off x="2928" y="2150"/>
              <a:ext cx="17" cy="22"/>
            </a:xfrm>
            <a:custGeom>
              <a:avLst/>
              <a:gdLst>
                <a:gd name="T0" fmla="*/ 0 w 17"/>
                <a:gd name="T1" fmla="*/ 2 h 22"/>
                <a:gd name="T2" fmla="*/ 2 w 17"/>
                <a:gd name="T3" fmla="*/ 2 h 22"/>
                <a:gd name="T4" fmla="*/ 15 w 17"/>
                <a:gd name="T5" fmla="*/ 22 h 22"/>
                <a:gd name="T6" fmla="*/ 17 w 17"/>
                <a:gd name="T7" fmla="*/ 20 h 22"/>
                <a:gd name="T8" fmla="*/ 4 w 17"/>
                <a:gd name="T9" fmla="*/ 0 h 22"/>
                <a:gd name="T10" fmla="*/ 0 w 17"/>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2">
                  <a:moveTo>
                    <a:pt x="0" y="2"/>
                  </a:moveTo>
                  <a:lnTo>
                    <a:pt x="2" y="2"/>
                  </a:lnTo>
                  <a:lnTo>
                    <a:pt x="15" y="22"/>
                  </a:lnTo>
                  <a:lnTo>
                    <a:pt x="17" y="20"/>
                  </a:lnTo>
                  <a:lnTo>
                    <a:pt x="4"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0" name="Freeform 1767"/>
            <p:cNvSpPr>
              <a:spLocks/>
            </p:cNvSpPr>
            <p:nvPr/>
          </p:nvSpPr>
          <p:spPr bwMode="auto">
            <a:xfrm>
              <a:off x="2928" y="2148"/>
              <a:ext cx="4" cy="4"/>
            </a:xfrm>
            <a:custGeom>
              <a:avLst/>
              <a:gdLst>
                <a:gd name="T0" fmla="*/ 2 w 4"/>
                <a:gd name="T1" fmla="*/ 0 h 4"/>
                <a:gd name="T2" fmla="*/ 0 w 4"/>
                <a:gd name="T3" fmla="*/ 0 h 4"/>
                <a:gd name="T4" fmla="*/ 0 w 4"/>
                <a:gd name="T5" fmla="*/ 4 h 4"/>
                <a:gd name="T6" fmla="*/ 4 w 4"/>
                <a:gd name="T7" fmla="*/ 4 h 4"/>
                <a:gd name="T8" fmla="*/ 4 w 4"/>
                <a:gd name="T9" fmla="*/ 0 h 4"/>
                <a:gd name="T10" fmla="*/ 2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0"/>
                  </a:moveTo>
                  <a:lnTo>
                    <a:pt x="0" y="0"/>
                  </a:lnTo>
                  <a:lnTo>
                    <a:pt x="0" y="4"/>
                  </a:lnTo>
                  <a:lnTo>
                    <a:pt x="4" y="4"/>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1" name="Freeform 1768"/>
            <p:cNvSpPr>
              <a:spLocks/>
            </p:cNvSpPr>
            <p:nvPr/>
          </p:nvSpPr>
          <p:spPr bwMode="auto">
            <a:xfrm>
              <a:off x="2930" y="2132"/>
              <a:ext cx="15" cy="18"/>
            </a:xfrm>
            <a:custGeom>
              <a:avLst/>
              <a:gdLst>
                <a:gd name="T0" fmla="*/ 15 w 15"/>
                <a:gd name="T1" fmla="*/ 0 h 18"/>
                <a:gd name="T2" fmla="*/ 13 w 15"/>
                <a:gd name="T3" fmla="*/ 0 h 18"/>
                <a:gd name="T4" fmla="*/ 0 w 15"/>
                <a:gd name="T5" fmla="*/ 16 h 18"/>
                <a:gd name="T6" fmla="*/ 2 w 15"/>
                <a:gd name="T7" fmla="*/ 18 h 18"/>
                <a:gd name="T8" fmla="*/ 15 w 15"/>
                <a:gd name="T9" fmla="*/ 2 h 18"/>
                <a:gd name="T10" fmla="*/ 15 w 15"/>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8">
                  <a:moveTo>
                    <a:pt x="15" y="0"/>
                  </a:moveTo>
                  <a:lnTo>
                    <a:pt x="13" y="0"/>
                  </a:lnTo>
                  <a:lnTo>
                    <a:pt x="0" y="16"/>
                  </a:lnTo>
                  <a:lnTo>
                    <a:pt x="2" y="18"/>
                  </a:lnTo>
                  <a:lnTo>
                    <a:pt x="15"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2" name="Freeform 1769"/>
            <p:cNvSpPr>
              <a:spLocks/>
            </p:cNvSpPr>
            <p:nvPr/>
          </p:nvSpPr>
          <p:spPr bwMode="auto">
            <a:xfrm>
              <a:off x="2945" y="2132"/>
              <a:ext cx="5" cy="5"/>
            </a:xfrm>
            <a:custGeom>
              <a:avLst/>
              <a:gdLst>
                <a:gd name="T0" fmla="*/ 5 w 5"/>
                <a:gd name="T1" fmla="*/ 0 h 5"/>
                <a:gd name="T2" fmla="*/ 3 w 5"/>
                <a:gd name="T3" fmla="*/ 0 h 5"/>
                <a:gd name="T4" fmla="*/ 0 w 5"/>
                <a:gd name="T5" fmla="*/ 0 h 5"/>
                <a:gd name="T6" fmla="*/ 0 w 5"/>
                <a:gd name="T7" fmla="*/ 5 h 5"/>
                <a:gd name="T8" fmla="*/ 3 w 5"/>
                <a:gd name="T9" fmla="*/ 5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3" y="0"/>
                  </a:lnTo>
                  <a:lnTo>
                    <a:pt x="0" y="0"/>
                  </a:lnTo>
                  <a:lnTo>
                    <a:pt x="0" y="5"/>
                  </a:lnTo>
                  <a:lnTo>
                    <a:pt x="3" y="5"/>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3" name="Freeform 1770"/>
            <p:cNvSpPr>
              <a:spLocks/>
            </p:cNvSpPr>
            <p:nvPr/>
          </p:nvSpPr>
          <p:spPr bwMode="auto">
            <a:xfrm>
              <a:off x="2948" y="2132"/>
              <a:ext cx="20" cy="18"/>
            </a:xfrm>
            <a:custGeom>
              <a:avLst/>
              <a:gdLst>
                <a:gd name="T0" fmla="*/ 20 w 20"/>
                <a:gd name="T1" fmla="*/ 16 h 18"/>
                <a:gd name="T2" fmla="*/ 20 w 20"/>
                <a:gd name="T3" fmla="*/ 16 h 18"/>
                <a:gd name="T4" fmla="*/ 2 w 20"/>
                <a:gd name="T5" fmla="*/ 0 h 18"/>
                <a:gd name="T6" fmla="*/ 0 w 20"/>
                <a:gd name="T7" fmla="*/ 2 h 18"/>
                <a:gd name="T8" fmla="*/ 17 w 20"/>
                <a:gd name="T9" fmla="*/ 18 h 18"/>
                <a:gd name="T10" fmla="*/ 20 w 20"/>
                <a:gd name="T11" fmla="*/ 16 h 18"/>
                <a:gd name="T12" fmla="*/ 20 w 20"/>
                <a:gd name="T13" fmla="*/ 16 h 18"/>
                <a:gd name="T14" fmla="*/ 20 w 20"/>
                <a:gd name="T15" fmla="*/ 16 h 18"/>
                <a:gd name="T16" fmla="*/ 20 w 20"/>
                <a:gd name="T17" fmla="*/ 16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8">
                  <a:moveTo>
                    <a:pt x="20" y="16"/>
                  </a:moveTo>
                  <a:lnTo>
                    <a:pt x="20" y="16"/>
                  </a:lnTo>
                  <a:lnTo>
                    <a:pt x="2" y="0"/>
                  </a:lnTo>
                  <a:lnTo>
                    <a:pt x="0" y="2"/>
                  </a:lnTo>
                  <a:lnTo>
                    <a:pt x="17" y="18"/>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4" name="Freeform 1773"/>
            <p:cNvSpPr>
              <a:spLocks/>
            </p:cNvSpPr>
            <p:nvPr/>
          </p:nvSpPr>
          <p:spPr bwMode="auto">
            <a:xfrm>
              <a:off x="2948" y="2150"/>
              <a:ext cx="20" cy="22"/>
            </a:xfrm>
            <a:custGeom>
              <a:avLst/>
              <a:gdLst>
                <a:gd name="T0" fmla="*/ 0 w 20"/>
                <a:gd name="T1" fmla="*/ 22 h 22"/>
                <a:gd name="T2" fmla="*/ 2 w 20"/>
                <a:gd name="T3" fmla="*/ 22 h 22"/>
                <a:gd name="T4" fmla="*/ 20 w 20"/>
                <a:gd name="T5" fmla="*/ 2 h 22"/>
                <a:gd name="T6" fmla="*/ 17 w 20"/>
                <a:gd name="T7" fmla="*/ 0 h 22"/>
                <a:gd name="T8" fmla="*/ 0 w 20"/>
                <a:gd name="T9" fmla="*/ 18 h 22"/>
                <a:gd name="T10" fmla="*/ 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2"/>
                  </a:moveTo>
                  <a:lnTo>
                    <a:pt x="2" y="22"/>
                  </a:lnTo>
                  <a:lnTo>
                    <a:pt x="20" y="2"/>
                  </a:lnTo>
                  <a:lnTo>
                    <a:pt x="17" y="0"/>
                  </a:lnTo>
                  <a:lnTo>
                    <a:pt x="0" y="18"/>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5" name="Freeform 1774"/>
            <p:cNvSpPr>
              <a:spLocks/>
            </p:cNvSpPr>
            <p:nvPr/>
          </p:nvSpPr>
          <p:spPr bwMode="auto">
            <a:xfrm>
              <a:off x="2961" y="2148"/>
              <a:ext cx="4" cy="4"/>
            </a:xfrm>
            <a:custGeom>
              <a:avLst/>
              <a:gdLst>
                <a:gd name="T0" fmla="*/ 0 w 4"/>
                <a:gd name="T1" fmla="*/ 4 h 4"/>
                <a:gd name="T2" fmla="*/ 4 w 4"/>
                <a:gd name="T3" fmla="*/ 4 h 4"/>
                <a:gd name="T4" fmla="*/ 4 w 4"/>
                <a:gd name="T5" fmla="*/ 0 h 4"/>
                <a:gd name="T6" fmla="*/ 0 w 4"/>
                <a:gd name="T7" fmla="*/ 0 h 4"/>
                <a:gd name="T8" fmla="*/ 0 w 4"/>
                <a:gd name="T9" fmla="*/ 4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4"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6" name="Freeform 1775"/>
            <p:cNvSpPr>
              <a:spLocks/>
            </p:cNvSpPr>
            <p:nvPr/>
          </p:nvSpPr>
          <p:spPr bwMode="auto">
            <a:xfrm>
              <a:off x="2943" y="2132"/>
              <a:ext cx="20" cy="20"/>
            </a:xfrm>
            <a:custGeom>
              <a:avLst/>
              <a:gdLst>
                <a:gd name="T0" fmla="*/ 2 w 20"/>
                <a:gd name="T1" fmla="*/ 0 h 20"/>
                <a:gd name="T2" fmla="*/ 0 w 20"/>
                <a:gd name="T3" fmla="*/ 2 h 20"/>
                <a:gd name="T4" fmla="*/ 18 w 20"/>
                <a:gd name="T5" fmla="*/ 20 h 20"/>
                <a:gd name="T6" fmla="*/ 20 w 20"/>
                <a:gd name="T7" fmla="*/ 18 h 20"/>
                <a:gd name="T8" fmla="*/ 2 w 20"/>
                <a:gd name="T9" fmla="*/ 0 h 20"/>
                <a:gd name="T10" fmla="*/ 2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 y="0"/>
                  </a:moveTo>
                  <a:lnTo>
                    <a:pt x="0" y="2"/>
                  </a:lnTo>
                  <a:lnTo>
                    <a:pt x="18" y="20"/>
                  </a:lnTo>
                  <a:lnTo>
                    <a:pt x="20" y="18"/>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7" name="Freeform 1776"/>
            <p:cNvSpPr>
              <a:spLocks/>
            </p:cNvSpPr>
            <p:nvPr/>
          </p:nvSpPr>
          <p:spPr bwMode="auto">
            <a:xfrm>
              <a:off x="2945" y="2132"/>
              <a:ext cx="5" cy="5"/>
            </a:xfrm>
            <a:custGeom>
              <a:avLst/>
              <a:gdLst>
                <a:gd name="T0" fmla="*/ 5 w 5"/>
                <a:gd name="T1" fmla="*/ 2 h 5"/>
                <a:gd name="T2" fmla="*/ 3 w 5"/>
                <a:gd name="T3" fmla="*/ 0 h 5"/>
                <a:gd name="T4" fmla="*/ 0 w 5"/>
                <a:gd name="T5" fmla="*/ 0 h 5"/>
                <a:gd name="T6" fmla="*/ 0 w 5"/>
                <a:gd name="T7" fmla="*/ 5 h 5"/>
                <a:gd name="T8" fmla="*/ 3 w 5"/>
                <a:gd name="T9" fmla="*/ 5 h 5"/>
                <a:gd name="T10" fmla="*/ 5 w 5"/>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2"/>
                  </a:moveTo>
                  <a:lnTo>
                    <a:pt x="3" y="0"/>
                  </a:lnTo>
                  <a:lnTo>
                    <a:pt x="0" y="0"/>
                  </a:lnTo>
                  <a:lnTo>
                    <a:pt x="0" y="5"/>
                  </a:lnTo>
                  <a:lnTo>
                    <a:pt x="3" y="5"/>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8" name="Freeform 1777"/>
            <p:cNvSpPr>
              <a:spLocks/>
            </p:cNvSpPr>
            <p:nvPr/>
          </p:nvSpPr>
          <p:spPr bwMode="auto">
            <a:xfrm>
              <a:off x="2928" y="2132"/>
              <a:ext cx="22" cy="20"/>
            </a:xfrm>
            <a:custGeom>
              <a:avLst/>
              <a:gdLst>
                <a:gd name="T0" fmla="*/ 0 w 22"/>
                <a:gd name="T1" fmla="*/ 20 h 20"/>
                <a:gd name="T2" fmla="*/ 4 w 22"/>
                <a:gd name="T3" fmla="*/ 20 h 20"/>
                <a:gd name="T4" fmla="*/ 22 w 22"/>
                <a:gd name="T5" fmla="*/ 2 h 20"/>
                <a:gd name="T6" fmla="*/ 20 w 22"/>
                <a:gd name="T7" fmla="*/ 0 h 20"/>
                <a:gd name="T8" fmla="*/ 2 w 22"/>
                <a:gd name="T9" fmla="*/ 18 h 20"/>
                <a:gd name="T10" fmla="*/ 0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20"/>
                  </a:moveTo>
                  <a:lnTo>
                    <a:pt x="4" y="20"/>
                  </a:lnTo>
                  <a:lnTo>
                    <a:pt x="22" y="2"/>
                  </a:lnTo>
                  <a:lnTo>
                    <a:pt x="20" y="0"/>
                  </a:lnTo>
                  <a:lnTo>
                    <a:pt x="2"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49" name="Freeform 1778"/>
            <p:cNvSpPr>
              <a:spLocks/>
            </p:cNvSpPr>
            <p:nvPr/>
          </p:nvSpPr>
          <p:spPr bwMode="auto">
            <a:xfrm>
              <a:off x="2928" y="2148"/>
              <a:ext cx="4" cy="4"/>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0" name="Freeform 1779"/>
            <p:cNvSpPr>
              <a:spLocks/>
            </p:cNvSpPr>
            <p:nvPr/>
          </p:nvSpPr>
          <p:spPr bwMode="auto">
            <a:xfrm>
              <a:off x="2930" y="2148"/>
              <a:ext cx="20" cy="20"/>
            </a:xfrm>
            <a:custGeom>
              <a:avLst/>
              <a:gdLst>
                <a:gd name="T0" fmla="*/ 18 w 20"/>
                <a:gd name="T1" fmla="*/ 20 h 20"/>
                <a:gd name="T2" fmla="*/ 20 w 20"/>
                <a:gd name="T3" fmla="*/ 17 h 20"/>
                <a:gd name="T4" fmla="*/ 2 w 20"/>
                <a:gd name="T5" fmla="*/ 0 h 20"/>
                <a:gd name="T6" fmla="*/ 0 w 20"/>
                <a:gd name="T7" fmla="*/ 2 h 20"/>
                <a:gd name="T8" fmla="*/ 18 w 20"/>
                <a:gd name="T9" fmla="*/ 20 h 20"/>
                <a:gd name="T10" fmla="*/ 18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18" y="20"/>
                  </a:moveTo>
                  <a:lnTo>
                    <a:pt x="20" y="17"/>
                  </a:lnTo>
                  <a:lnTo>
                    <a:pt x="2" y="0"/>
                  </a:lnTo>
                  <a:lnTo>
                    <a:pt x="0" y="2"/>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1" name="Freeform 1780"/>
            <p:cNvSpPr>
              <a:spLocks/>
            </p:cNvSpPr>
            <p:nvPr/>
          </p:nvSpPr>
          <p:spPr bwMode="auto">
            <a:xfrm>
              <a:off x="2943" y="2165"/>
              <a:ext cx="5" cy="3"/>
            </a:xfrm>
            <a:custGeom>
              <a:avLst/>
              <a:gdLst>
                <a:gd name="T0" fmla="*/ 0 w 5"/>
                <a:gd name="T1" fmla="*/ 0 h 3"/>
                <a:gd name="T2" fmla="*/ 2 w 5"/>
                <a:gd name="T3" fmla="*/ 3 h 3"/>
                <a:gd name="T4" fmla="*/ 5 w 5"/>
                <a:gd name="T5" fmla="*/ 3 h 3"/>
                <a:gd name="T6" fmla="*/ 5 w 5"/>
                <a:gd name="T7" fmla="*/ 0 h 3"/>
                <a:gd name="T8" fmla="*/ 2 w 5"/>
                <a:gd name="T9" fmla="*/ 0 h 3"/>
                <a:gd name="T10" fmla="*/ 0 w 5"/>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
                  <a:moveTo>
                    <a:pt x="0" y="0"/>
                  </a:moveTo>
                  <a:lnTo>
                    <a:pt x="2" y="3"/>
                  </a:lnTo>
                  <a:lnTo>
                    <a:pt x="5" y="3"/>
                  </a:lnTo>
                  <a:lnTo>
                    <a:pt x="5"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2" name="Freeform 1781"/>
            <p:cNvSpPr>
              <a:spLocks/>
            </p:cNvSpPr>
            <p:nvPr/>
          </p:nvSpPr>
          <p:spPr bwMode="auto">
            <a:xfrm>
              <a:off x="2943" y="2148"/>
              <a:ext cx="22" cy="20"/>
            </a:xfrm>
            <a:custGeom>
              <a:avLst/>
              <a:gdLst>
                <a:gd name="T0" fmla="*/ 22 w 22"/>
                <a:gd name="T1" fmla="*/ 0 h 20"/>
                <a:gd name="T2" fmla="*/ 18 w 22"/>
                <a:gd name="T3" fmla="*/ 0 h 20"/>
                <a:gd name="T4" fmla="*/ 0 w 22"/>
                <a:gd name="T5" fmla="*/ 17 h 20"/>
                <a:gd name="T6" fmla="*/ 2 w 22"/>
                <a:gd name="T7" fmla="*/ 20 h 20"/>
                <a:gd name="T8" fmla="*/ 20 w 22"/>
                <a:gd name="T9" fmla="*/ 2 h 20"/>
                <a:gd name="T10" fmla="*/ 2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2" y="0"/>
                  </a:moveTo>
                  <a:lnTo>
                    <a:pt x="18" y="0"/>
                  </a:lnTo>
                  <a:lnTo>
                    <a:pt x="0" y="17"/>
                  </a:lnTo>
                  <a:lnTo>
                    <a:pt x="2" y="20"/>
                  </a:lnTo>
                  <a:lnTo>
                    <a:pt x="20" y="2"/>
                  </a:lnTo>
                  <a:lnTo>
                    <a:pt x="2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3" name="Freeform 1782"/>
            <p:cNvSpPr>
              <a:spLocks/>
            </p:cNvSpPr>
            <p:nvPr/>
          </p:nvSpPr>
          <p:spPr bwMode="auto">
            <a:xfrm>
              <a:off x="2963" y="2119"/>
              <a:ext cx="31" cy="33"/>
            </a:xfrm>
            <a:custGeom>
              <a:avLst/>
              <a:gdLst>
                <a:gd name="T0" fmla="*/ 13 w 31"/>
                <a:gd name="T1" fmla="*/ 33 h 33"/>
                <a:gd name="T2" fmla="*/ 0 w 31"/>
                <a:gd name="T3" fmla="*/ 18 h 33"/>
                <a:gd name="T4" fmla="*/ 13 w 31"/>
                <a:gd name="T5" fmla="*/ 0 h 33"/>
                <a:gd name="T6" fmla="*/ 31 w 31"/>
                <a:gd name="T7" fmla="*/ 18 h 33"/>
                <a:gd name="T8" fmla="*/ 13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3" y="33"/>
                  </a:moveTo>
                  <a:lnTo>
                    <a:pt x="0" y="18"/>
                  </a:lnTo>
                  <a:lnTo>
                    <a:pt x="13" y="0"/>
                  </a:lnTo>
                  <a:lnTo>
                    <a:pt x="31" y="18"/>
                  </a:lnTo>
                  <a:lnTo>
                    <a:pt x="13"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4" name="Freeform 1783"/>
            <p:cNvSpPr>
              <a:spLocks noEditPoints="1"/>
            </p:cNvSpPr>
            <p:nvPr/>
          </p:nvSpPr>
          <p:spPr bwMode="auto">
            <a:xfrm>
              <a:off x="2959" y="2119"/>
              <a:ext cx="40" cy="38"/>
            </a:xfrm>
            <a:custGeom>
              <a:avLst/>
              <a:gdLst>
                <a:gd name="T0" fmla="*/ 22 w 40"/>
                <a:gd name="T1" fmla="*/ 38 h 38"/>
                <a:gd name="T2" fmla="*/ 17 w 40"/>
                <a:gd name="T3" fmla="*/ 38 h 38"/>
                <a:gd name="T4" fmla="*/ 0 w 40"/>
                <a:gd name="T5" fmla="*/ 18 h 38"/>
                <a:gd name="T6" fmla="*/ 0 w 40"/>
                <a:gd name="T7" fmla="*/ 15 h 38"/>
                <a:gd name="T8" fmla="*/ 17 w 40"/>
                <a:gd name="T9" fmla="*/ 0 h 38"/>
                <a:gd name="T10" fmla="*/ 22 w 40"/>
                <a:gd name="T11" fmla="*/ 0 h 38"/>
                <a:gd name="T12" fmla="*/ 35 w 40"/>
                <a:gd name="T13" fmla="*/ 15 h 38"/>
                <a:gd name="T14" fmla="*/ 40 w 40"/>
                <a:gd name="T15" fmla="*/ 18 h 38"/>
                <a:gd name="T16" fmla="*/ 35 w 40"/>
                <a:gd name="T17" fmla="*/ 18 h 38"/>
                <a:gd name="T18" fmla="*/ 22 w 40"/>
                <a:gd name="T19" fmla="*/ 38 h 38"/>
                <a:gd name="T20" fmla="*/ 35 w 40"/>
                <a:gd name="T21" fmla="*/ 15 h 38"/>
                <a:gd name="T22" fmla="*/ 35 w 40"/>
                <a:gd name="T23" fmla="*/ 18 h 38"/>
                <a:gd name="T24" fmla="*/ 17 w 40"/>
                <a:gd name="T25" fmla="*/ 0 h 38"/>
                <a:gd name="T26" fmla="*/ 22 w 40"/>
                <a:gd name="T27" fmla="*/ 0 h 38"/>
                <a:gd name="T28" fmla="*/ 4 w 40"/>
                <a:gd name="T29" fmla="*/ 18 h 38"/>
                <a:gd name="T30" fmla="*/ 4 w 40"/>
                <a:gd name="T31" fmla="*/ 15 h 38"/>
                <a:gd name="T32" fmla="*/ 22 w 40"/>
                <a:gd name="T33" fmla="*/ 33 h 38"/>
                <a:gd name="T34" fmla="*/ 17 w 40"/>
                <a:gd name="T35" fmla="*/ 33 h 38"/>
                <a:gd name="T36" fmla="*/ 35 w 40"/>
                <a:gd name="T37" fmla="*/ 15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8">
                  <a:moveTo>
                    <a:pt x="22" y="38"/>
                  </a:moveTo>
                  <a:lnTo>
                    <a:pt x="17" y="38"/>
                  </a:lnTo>
                  <a:lnTo>
                    <a:pt x="0" y="18"/>
                  </a:lnTo>
                  <a:lnTo>
                    <a:pt x="0" y="15"/>
                  </a:lnTo>
                  <a:lnTo>
                    <a:pt x="17" y="0"/>
                  </a:lnTo>
                  <a:lnTo>
                    <a:pt x="22" y="0"/>
                  </a:lnTo>
                  <a:lnTo>
                    <a:pt x="35" y="15"/>
                  </a:lnTo>
                  <a:lnTo>
                    <a:pt x="40" y="18"/>
                  </a:lnTo>
                  <a:lnTo>
                    <a:pt x="35" y="18"/>
                  </a:lnTo>
                  <a:lnTo>
                    <a:pt x="22" y="38"/>
                  </a:lnTo>
                  <a:close/>
                  <a:moveTo>
                    <a:pt x="35" y="15"/>
                  </a:moveTo>
                  <a:lnTo>
                    <a:pt x="35" y="18"/>
                  </a:lnTo>
                  <a:lnTo>
                    <a:pt x="17" y="0"/>
                  </a:lnTo>
                  <a:lnTo>
                    <a:pt x="22" y="0"/>
                  </a:lnTo>
                  <a:lnTo>
                    <a:pt x="4" y="18"/>
                  </a:lnTo>
                  <a:lnTo>
                    <a:pt x="4" y="15"/>
                  </a:lnTo>
                  <a:lnTo>
                    <a:pt x="22" y="33"/>
                  </a:lnTo>
                  <a:lnTo>
                    <a:pt x="17" y="33"/>
                  </a:lnTo>
                  <a:lnTo>
                    <a:pt x="35"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5" name="Freeform 1784"/>
            <p:cNvSpPr>
              <a:spLocks/>
            </p:cNvSpPr>
            <p:nvPr/>
          </p:nvSpPr>
          <p:spPr bwMode="auto">
            <a:xfrm>
              <a:off x="2976" y="2154"/>
              <a:ext cx="5" cy="3"/>
            </a:xfrm>
            <a:custGeom>
              <a:avLst/>
              <a:gdLst>
                <a:gd name="T0" fmla="*/ 0 w 5"/>
                <a:gd name="T1" fmla="*/ 3 h 3"/>
                <a:gd name="T2" fmla="*/ 0 w 5"/>
                <a:gd name="T3" fmla="*/ 3 h 3"/>
                <a:gd name="T4" fmla="*/ 5 w 5"/>
                <a:gd name="T5" fmla="*/ 3 h 3"/>
                <a:gd name="T6" fmla="*/ 5 w 5"/>
                <a:gd name="T7" fmla="*/ 0 h 3"/>
                <a:gd name="T8" fmla="*/ 0 w 5"/>
                <a:gd name="T9" fmla="*/ 0 h 3"/>
                <a:gd name="T10" fmla="*/ 0 w 5"/>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3">
                  <a:moveTo>
                    <a:pt x="0" y="3"/>
                  </a:moveTo>
                  <a:lnTo>
                    <a:pt x="0" y="3"/>
                  </a:lnTo>
                  <a:lnTo>
                    <a:pt x="5" y="3"/>
                  </a:lnTo>
                  <a:lnTo>
                    <a:pt x="5"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6" name="Freeform 1785"/>
            <p:cNvSpPr>
              <a:spLocks/>
            </p:cNvSpPr>
            <p:nvPr/>
          </p:nvSpPr>
          <p:spPr bwMode="auto">
            <a:xfrm>
              <a:off x="2956" y="2137"/>
              <a:ext cx="23" cy="20"/>
            </a:xfrm>
            <a:custGeom>
              <a:avLst/>
              <a:gdLst>
                <a:gd name="T0" fmla="*/ 0 w 23"/>
                <a:gd name="T1" fmla="*/ 0 h 20"/>
                <a:gd name="T2" fmla="*/ 3 w 23"/>
                <a:gd name="T3" fmla="*/ 2 h 20"/>
                <a:gd name="T4" fmla="*/ 20 w 23"/>
                <a:gd name="T5" fmla="*/ 20 h 20"/>
                <a:gd name="T6" fmla="*/ 23 w 23"/>
                <a:gd name="T7" fmla="*/ 17 h 20"/>
                <a:gd name="T8" fmla="*/ 5 w 23"/>
                <a:gd name="T9" fmla="*/ 0 h 20"/>
                <a:gd name="T10" fmla="*/ 0 w 23"/>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0" y="0"/>
                  </a:moveTo>
                  <a:lnTo>
                    <a:pt x="3" y="2"/>
                  </a:lnTo>
                  <a:lnTo>
                    <a:pt x="20" y="20"/>
                  </a:lnTo>
                  <a:lnTo>
                    <a:pt x="23" y="17"/>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7" name="Freeform 1787"/>
            <p:cNvSpPr>
              <a:spLocks/>
            </p:cNvSpPr>
            <p:nvPr/>
          </p:nvSpPr>
          <p:spPr bwMode="auto">
            <a:xfrm>
              <a:off x="2956" y="2132"/>
              <a:ext cx="5" cy="5"/>
            </a:xfrm>
            <a:custGeom>
              <a:avLst/>
              <a:gdLst>
                <a:gd name="T0" fmla="*/ 3 w 5"/>
                <a:gd name="T1" fmla="*/ 0 h 5"/>
                <a:gd name="T2" fmla="*/ 0 w 5"/>
                <a:gd name="T3" fmla="*/ 2 h 5"/>
                <a:gd name="T4" fmla="*/ 0 w 5"/>
                <a:gd name="T5" fmla="*/ 5 h 5"/>
                <a:gd name="T6" fmla="*/ 5 w 5"/>
                <a:gd name="T7" fmla="*/ 5 h 5"/>
                <a:gd name="T8" fmla="*/ 5 w 5"/>
                <a:gd name="T9" fmla="*/ 2 h 5"/>
                <a:gd name="T10" fmla="*/ 3 w 5"/>
                <a:gd name="T11" fmla="*/ 0 h 5"/>
                <a:gd name="T12" fmla="*/ 3 w 5"/>
                <a:gd name="T13" fmla="*/ 0 h 5"/>
                <a:gd name="T14" fmla="*/ 0 w 5"/>
                <a:gd name="T15" fmla="*/ 0 h 5"/>
                <a:gd name="T16" fmla="*/ 0 w 5"/>
                <a:gd name="T17" fmla="*/ 2 h 5"/>
                <a:gd name="T18" fmla="*/ 3 w 5"/>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3" y="0"/>
                  </a:moveTo>
                  <a:lnTo>
                    <a:pt x="0" y="2"/>
                  </a:lnTo>
                  <a:lnTo>
                    <a:pt x="0" y="5"/>
                  </a:lnTo>
                  <a:lnTo>
                    <a:pt x="5" y="5"/>
                  </a:lnTo>
                  <a:lnTo>
                    <a:pt x="5" y="2"/>
                  </a:lnTo>
                  <a:lnTo>
                    <a:pt x="3" y="0"/>
                  </a:lnTo>
                  <a:lnTo>
                    <a:pt x="0" y="0"/>
                  </a:lnTo>
                  <a:lnTo>
                    <a:pt x="0"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8" name="Freeform 1788"/>
            <p:cNvSpPr>
              <a:spLocks/>
            </p:cNvSpPr>
            <p:nvPr/>
          </p:nvSpPr>
          <p:spPr bwMode="auto">
            <a:xfrm>
              <a:off x="2959" y="2117"/>
              <a:ext cx="20" cy="17"/>
            </a:xfrm>
            <a:custGeom>
              <a:avLst/>
              <a:gdLst>
                <a:gd name="T0" fmla="*/ 17 w 20"/>
                <a:gd name="T1" fmla="*/ 0 h 17"/>
                <a:gd name="T2" fmla="*/ 17 w 20"/>
                <a:gd name="T3" fmla="*/ 2 h 17"/>
                <a:gd name="T4" fmla="*/ 0 w 20"/>
                <a:gd name="T5" fmla="*/ 15 h 17"/>
                <a:gd name="T6" fmla="*/ 2 w 20"/>
                <a:gd name="T7" fmla="*/ 17 h 17"/>
                <a:gd name="T8" fmla="*/ 20 w 20"/>
                <a:gd name="T9" fmla="*/ 4 h 17"/>
                <a:gd name="T10" fmla="*/ 17 w 20"/>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17" y="0"/>
                  </a:moveTo>
                  <a:lnTo>
                    <a:pt x="17" y="2"/>
                  </a:lnTo>
                  <a:lnTo>
                    <a:pt x="0" y="15"/>
                  </a:lnTo>
                  <a:lnTo>
                    <a:pt x="2" y="17"/>
                  </a:lnTo>
                  <a:lnTo>
                    <a:pt x="20" y="4"/>
                  </a:lnTo>
                  <a:lnTo>
                    <a:pt x="1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59" name="Freeform 1789"/>
            <p:cNvSpPr>
              <a:spLocks/>
            </p:cNvSpPr>
            <p:nvPr/>
          </p:nvSpPr>
          <p:spPr bwMode="auto">
            <a:xfrm>
              <a:off x="2976" y="2117"/>
              <a:ext cx="7" cy="4"/>
            </a:xfrm>
            <a:custGeom>
              <a:avLst/>
              <a:gdLst>
                <a:gd name="T0" fmla="*/ 7 w 7"/>
                <a:gd name="T1" fmla="*/ 2 h 4"/>
                <a:gd name="T2" fmla="*/ 5 w 7"/>
                <a:gd name="T3" fmla="*/ 0 h 4"/>
                <a:gd name="T4" fmla="*/ 0 w 7"/>
                <a:gd name="T5" fmla="*/ 0 h 4"/>
                <a:gd name="T6" fmla="*/ 0 w 7"/>
                <a:gd name="T7" fmla="*/ 4 h 4"/>
                <a:gd name="T8" fmla="*/ 5 w 7"/>
                <a:gd name="T9" fmla="*/ 4 h 4"/>
                <a:gd name="T10" fmla="*/ 7 w 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2"/>
                  </a:moveTo>
                  <a:lnTo>
                    <a:pt x="5" y="0"/>
                  </a:lnTo>
                  <a:lnTo>
                    <a:pt x="0" y="0"/>
                  </a:lnTo>
                  <a:lnTo>
                    <a:pt x="0" y="4"/>
                  </a:lnTo>
                  <a:lnTo>
                    <a:pt x="5" y="4"/>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0" name="Freeform 1790"/>
            <p:cNvSpPr>
              <a:spLocks/>
            </p:cNvSpPr>
            <p:nvPr/>
          </p:nvSpPr>
          <p:spPr bwMode="auto">
            <a:xfrm>
              <a:off x="2979" y="2119"/>
              <a:ext cx="17" cy="15"/>
            </a:xfrm>
            <a:custGeom>
              <a:avLst/>
              <a:gdLst>
                <a:gd name="T0" fmla="*/ 15 w 17"/>
                <a:gd name="T1" fmla="*/ 15 h 15"/>
                <a:gd name="T2" fmla="*/ 17 w 17"/>
                <a:gd name="T3" fmla="*/ 13 h 15"/>
                <a:gd name="T4" fmla="*/ 4 w 17"/>
                <a:gd name="T5" fmla="*/ 0 h 15"/>
                <a:gd name="T6" fmla="*/ 0 w 17"/>
                <a:gd name="T7" fmla="*/ 2 h 15"/>
                <a:gd name="T8" fmla="*/ 15 w 17"/>
                <a:gd name="T9" fmla="*/ 15 h 15"/>
                <a:gd name="T10" fmla="*/ 15 w 17"/>
                <a:gd name="T11" fmla="*/ 15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5">
                  <a:moveTo>
                    <a:pt x="15" y="15"/>
                  </a:moveTo>
                  <a:lnTo>
                    <a:pt x="17" y="13"/>
                  </a:lnTo>
                  <a:lnTo>
                    <a:pt x="4" y="0"/>
                  </a:lnTo>
                  <a:lnTo>
                    <a:pt x="0" y="2"/>
                  </a:lnTo>
                  <a:lnTo>
                    <a:pt x="15"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1" name="Freeform 1791"/>
            <p:cNvSpPr>
              <a:spLocks/>
            </p:cNvSpPr>
            <p:nvPr/>
          </p:nvSpPr>
          <p:spPr bwMode="auto">
            <a:xfrm>
              <a:off x="2994" y="2132"/>
              <a:ext cx="7" cy="7"/>
            </a:xfrm>
            <a:custGeom>
              <a:avLst/>
              <a:gdLst>
                <a:gd name="T0" fmla="*/ 5 w 7"/>
                <a:gd name="T1" fmla="*/ 7 h 7"/>
                <a:gd name="T2" fmla="*/ 7 w 7"/>
                <a:gd name="T3" fmla="*/ 5 h 7"/>
                <a:gd name="T4" fmla="*/ 2 w 7"/>
                <a:gd name="T5" fmla="*/ 0 h 7"/>
                <a:gd name="T6" fmla="*/ 0 w 7"/>
                <a:gd name="T7" fmla="*/ 2 h 7"/>
                <a:gd name="T8" fmla="*/ 2 w 7"/>
                <a:gd name="T9" fmla="*/ 7 h 7"/>
                <a:gd name="T10" fmla="*/ 5 w 7"/>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7">
                  <a:moveTo>
                    <a:pt x="5" y="7"/>
                  </a:moveTo>
                  <a:lnTo>
                    <a:pt x="7" y="5"/>
                  </a:lnTo>
                  <a:lnTo>
                    <a:pt x="2" y="0"/>
                  </a:lnTo>
                  <a:lnTo>
                    <a:pt x="0" y="2"/>
                  </a:lnTo>
                  <a:lnTo>
                    <a:pt x="2" y="7"/>
                  </a:lnTo>
                  <a:lnTo>
                    <a:pt x="5"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2" name="Freeform 1792"/>
            <p:cNvSpPr>
              <a:spLocks/>
            </p:cNvSpPr>
            <p:nvPr/>
          </p:nvSpPr>
          <p:spPr bwMode="auto">
            <a:xfrm>
              <a:off x="2994" y="2137"/>
              <a:ext cx="5" cy="2"/>
            </a:xfrm>
            <a:custGeom>
              <a:avLst/>
              <a:gdLst>
                <a:gd name="T0" fmla="*/ 0 w 5"/>
                <a:gd name="T1" fmla="*/ 0 h 2"/>
                <a:gd name="T2" fmla="*/ 0 w 5"/>
                <a:gd name="T3" fmla="*/ 2 h 2"/>
                <a:gd name="T4" fmla="*/ 5 w 5"/>
                <a:gd name="T5" fmla="*/ 2 h 2"/>
                <a:gd name="T6" fmla="*/ 5 w 5"/>
                <a:gd name="T7" fmla="*/ 0 h 2"/>
                <a:gd name="T8" fmla="*/ 0 w 5"/>
                <a:gd name="T9" fmla="*/ 0 h 2"/>
                <a:gd name="T10" fmla="*/ 0 w 5"/>
                <a:gd name="T11" fmla="*/ 0 h 2"/>
                <a:gd name="T12" fmla="*/ 0 w 5"/>
                <a:gd name="T13" fmla="*/ 0 h 2"/>
                <a:gd name="T14" fmla="*/ 0 w 5"/>
                <a:gd name="T15" fmla="*/ 0 h 2"/>
                <a:gd name="T16" fmla="*/ 0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0"/>
                  </a:moveTo>
                  <a:lnTo>
                    <a:pt x="0" y="2"/>
                  </a:lnTo>
                  <a:lnTo>
                    <a:pt x="5" y="2"/>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3" name="Freeform 1793"/>
            <p:cNvSpPr>
              <a:spLocks/>
            </p:cNvSpPr>
            <p:nvPr/>
          </p:nvSpPr>
          <p:spPr bwMode="auto">
            <a:xfrm>
              <a:off x="2979" y="2137"/>
              <a:ext cx="17" cy="20"/>
            </a:xfrm>
            <a:custGeom>
              <a:avLst/>
              <a:gdLst>
                <a:gd name="T0" fmla="*/ 2 w 17"/>
                <a:gd name="T1" fmla="*/ 20 h 20"/>
                <a:gd name="T2" fmla="*/ 4 w 17"/>
                <a:gd name="T3" fmla="*/ 20 h 20"/>
                <a:gd name="T4" fmla="*/ 17 w 17"/>
                <a:gd name="T5" fmla="*/ 2 h 20"/>
                <a:gd name="T6" fmla="*/ 15 w 17"/>
                <a:gd name="T7" fmla="*/ 0 h 20"/>
                <a:gd name="T8" fmla="*/ 0 w 17"/>
                <a:gd name="T9" fmla="*/ 17 h 20"/>
                <a:gd name="T10" fmla="*/ 2 w 17"/>
                <a:gd name="T11" fmla="*/ 20 h 20"/>
                <a:gd name="T12" fmla="*/ 2 w 17"/>
                <a:gd name="T13" fmla="*/ 20 h 20"/>
                <a:gd name="T14" fmla="*/ 2 w 17"/>
                <a:gd name="T15" fmla="*/ 20 h 20"/>
                <a:gd name="T16" fmla="*/ 4 w 17"/>
                <a:gd name="T17" fmla="*/ 20 h 20"/>
                <a:gd name="T18" fmla="*/ 2 w 17"/>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0">
                  <a:moveTo>
                    <a:pt x="2" y="20"/>
                  </a:moveTo>
                  <a:lnTo>
                    <a:pt x="4" y="20"/>
                  </a:lnTo>
                  <a:lnTo>
                    <a:pt x="17" y="2"/>
                  </a:lnTo>
                  <a:lnTo>
                    <a:pt x="15" y="0"/>
                  </a:lnTo>
                  <a:lnTo>
                    <a:pt x="0" y="17"/>
                  </a:lnTo>
                  <a:lnTo>
                    <a:pt x="2" y="20"/>
                  </a:lnTo>
                  <a:lnTo>
                    <a:pt x="4" y="20"/>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4" name="Freeform 1794"/>
            <p:cNvSpPr>
              <a:spLocks/>
            </p:cNvSpPr>
            <p:nvPr/>
          </p:nvSpPr>
          <p:spPr bwMode="auto">
            <a:xfrm>
              <a:off x="2994" y="2134"/>
              <a:ext cx="2" cy="5"/>
            </a:xfrm>
            <a:custGeom>
              <a:avLst/>
              <a:gdLst>
                <a:gd name="T0" fmla="*/ 0 w 2"/>
                <a:gd name="T1" fmla="*/ 5 h 5"/>
                <a:gd name="T2" fmla="*/ 2 w 2"/>
                <a:gd name="T3" fmla="*/ 3 h 5"/>
                <a:gd name="T4" fmla="*/ 2 w 2"/>
                <a:gd name="T5" fmla="*/ 0 h 5"/>
                <a:gd name="T6" fmla="*/ 0 w 2"/>
                <a:gd name="T7" fmla="*/ 0 h 5"/>
                <a:gd name="T8" fmla="*/ 0 w 2"/>
                <a:gd name="T9" fmla="*/ 3 h 5"/>
                <a:gd name="T10" fmla="*/ 0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5"/>
                  </a:moveTo>
                  <a:lnTo>
                    <a:pt x="2" y="3"/>
                  </a:lnTo>
                  <a:lnTo>
                    <a:pt x="2" y="0"/>
                  </a:lnTo>
                  <a:lnTo>
                    <a:pt x="0" y="0"/>
                  </a:lnTo>
                  <a:lnTo>
                    <a:pt x="0" y="3"/>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5" name="Freeform 1795"/>
            <p:cNvSpPr>
              <a:spLocks/>
            </p:cNvSpPr>
            <p:nvPr/>
          </p:nvSpPr>
          <p:spPr bwMode="auto">
            <a:xfrm>
              <a:off x="2976" y="2117"/>
              <a:ext cx="20" cy="22"/>
            </a:xfrm>
            <a:custGeom>
              <a:avLst/>
              <a:gdLst>
                <a:gd name="T0" fmla="*/ 0 w 20"/>
                <a:gd name="T1" fmla="*/ 0 h 22"/>
                <a:gd name="T2" fmla="*/ 0 w 20"/>
                <a:gd name="T3" fmla="*/ 4 h 22"/>
                <a:gd name="T4" fmla="*/ 18 w 20"/>
                <a:gd name="T5" fmla="*/ 22 h 22"/>
                <a:gd name="T6" fmla="*/ 20 w 20"/>
                <a:gd name="T7" fmla="*/ 20 h 22"/>
                <a:gd name="T8" fmla="*/ 3 w 20"/>
                <a:gd name="T9" fmla="*/ 2 h 22"/>
                <a:gd name="T10" fmla="*/ 0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0"/>
                  </a:moveTo>
                  <a:lnTo>
                    <a:pt x="0" y="4"/>
                  </a:lnTo>
                  <a:lnTo>
                    <a:pt x="18" y="22"/>
                  </a:lnTo>
                  <a:lnTo>
                    <a:pt x="20" y="20"/>
                  </a:lnTo>
                  <a:lnTo>
                    <a:pt x="3"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6" name="Freeform 1796"/>
            <p:cNvSpPr>
              <a:spLocks/>
            </p:cNvSpPr>
            <p:nvPr/>
          </p:nvSpPr>
          <p:spPr bwMode="auto">
            <a:xfrm>
              <a:off x="2976" y="2117"/>
              <a:ext cx="7" cy="4"/>
            </a:xfrm>
            <a:custGeom>
              <a:avLst/>
              <a:gdLst>
                <a:gd name="T0" fmla="*/ 7 w 7"/>
                <a:gd name="T1" fmla="*/ 4 h 4"/>
                <a:gd name="T2" fmla="*/ 5 w 7"/>
                <a:gd name="T3" fmla="*/ 0 h 4"/>
                <a:gd name="T4" fmla="*/ 0 w 7"/>
                <a:gd name="T5" fmla="*/ 0 h 4"/>
                <a:gd name="T6" fmla="*/ 0 w 7"/>
                <a:gd name="T7" fmla="*/ 4 h 4"/>
                <a:gd name="T8" fmla="*/ 5 w 7"/>
                <a:gd name="T9" fmla="*/ 4 h 4"/>
                <a:gd name="T10" fmla="*/ 7 w 7"/>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4"/>
                  </a:moveTo>
                  <a:lnTo>
                    <a:pt x="5" y="0"/>
                  </a:lnTo>
                  <a:lnTo>
                    <a:pt x="0" y="0"/>
                  </a:lnTo>
                  <a:lnTo>
                    <a:pt x="0" y="4"/>
                  </a:lnTo>
                  <a:lnTo>
                    <a:pt x="5" y="4"/>
                  </a:lnTo>
                  <a:lnTo>
                    <a:pt x="7"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7" name="Freeform 1797"/>
            <p:cNvSpPr>
              <a:spLocks/>
            </p:cNvSpPr>
            <p:nvPr/>
          </p:nvSpPr>
          <p:spPr bwMode="auto">
            <a:xfrm>
              <a:off x="2961" y="2119"/>
              <a:ext cx="22" cy="20"/>
            </a:xfrm>
            <a:custGeom>
              <a:avLst/>
              <a:gdLst>
                <a:gd name="T0" fmla="*/ 0 w 22"/>
                <a:gd name="T1" fmla="*/ 18 h 20"/>
                <a:gd name="T2" fmla="*/ 2 w 22"/>
                <a:gd name="T3" fmla="*/ 20 h 20"/>
                <a:gd name="T4" fmla="*/ 22 w 22"/>
                <a:gd name="T5" fmla="*/ 2 h 20"/>
                <a:gd name="T6" fmla="*/ 18 w 22"/>
                <a:gd name="T7" fmla="*/ 0 h 20"/>
                <a:gd name="T8" fmla="*/ 0 w 22"/>
                <a:gd name="T9" fmla="*/ 18 h 20"/>
                <a:gd name="T10" fmla="*/ 0 w 22"/>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18"/>
                  </a:moveTo>
                  <a:lnTo>
                    <a:pt x="2" y="20"/>
                  </a:lnTo>
                  <a:lnTo>
                    <a:pt x="22" y="2"/>
                  </a:lnTo>
                  <a:lnTo>
                    <a:pt x="18"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8" name="Freeform 1798"/>
            <p:cNvSpPr>
              <a:spLocks/>
            </p:cNvSpPr>
            <p:nvPr/>
          </p:nvSpPr>
          <p:spPr bwMode="auto">
            <a:xfrm>
              <a:off x="2961" y="2132"/>
              <a:ext cx="4" cy="5"/>
            </a:xfrm>
            <a:custGeom>
              <a:avLst/>
              <a:gdLst>
                <a:gd name="T0" fmla="*/ 2 w 4"/>
                <a:gd name="T1" fmla="*/ 0 h 5"/>
                <a:gd name="T2" fmla="*/ 0 w 4"/>
                <a:gd name="T3" fmla="*/ 2 h 5"/>
                <a:gd name="T4" fmla="*/ 0 w 4"/>
                <a:gd name="T5" fmla="*/ 5 h 5"/>
                <a:gd name="T6" fmla="*/ 4 w 4"/>
                <a:gd name="T7" fmla="*/ 5 h 5"/>
                <a:gd name="T8" fmla="*/ 4 w 4"/>
                <a:gd name="T9" fmla="*/ 2 h 5"/>
                <a:gd name="T10" fmla="*/ 2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2" y="0"/>
                  </a:moveTo>
                  <a:lnTo>
                    <a:pt x="0" y="2"/>
                  </a:lnTo>
                  <a:lnTo>
                    <a:pt x="0" y="5"/>
                  </a:lnTo>
                  <a:lnTo>
                    <a:pt x="4" y="5"/>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69" name="Freeform 1799"/>
            <p:cNvSpPr>
              <a:spLocks/>
            </p:cNvSpPr>
            <p:nvPr/>
          </p:nvSpPr>
          <p:spPr bwMode="auto">
            <a:xfrm>
              <a:off x="2961" y="2132"/>
              <a:ext cx="22" cy="22"/>
            </a:xfrm>
            <a:custGeom>
              <a:avLst/>
              <a:gdLst>
                <a:gd name="T0" fmla="*/ 20 w 22"/>
                <a:gd name="T1" fmla="*/ 22 h 22"/>
                <a:gd name="T2" fmla="*/ 22 w 22"/>
                <a:gd name="T3" fmla="*/ 18 h 22"/>
                <a:gd name="T4" fmla="*/ 2 w 22"/>
                <a:gd name="T5" fmla="*/ 0 h 22"/>
                <a:gd name="T6" fmla="*/ 0 w 22"/>
                <a:gd name="T7" fmla="*/ 2 h 22"/>
                <a:gd name="T8" fmla="*/ 18 w 22"/>
                <a:gd name="T9" fmla="*/ 20 h 22"/>
                <a:gd name="T10" fmla="*/ 20 w 22"/>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0" y="22"/>
                  </a:moveTo>
                  <a:lnTo>
                    <a:pt x="22" y="18"/>
                  </a:lnTo>
                  <a:lnTo>
                    <a:pt x="2" y="0"/>
                  </a:lnTo>
                  <a:lnTo>
                    <a:pt x="0" y="2"/>
                  </a:lnTo>
                  <a:lnTo>
                    <a:pt x="18" y="20"/>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70" name="Freeform 1800"/>
            <p:cNvSpPr>
              <a:spLocks/>
            </p:cNvSpPr>
            <p:nvPr/>
          </p:nvSpPr>
          <p:spPr bwMode="auto">
            <a:xfrm>
              <a:off x="2976" y="2150"/>
              <a:ext cx="5" cy="4"/>
            </a:xfrm>
            <a:custGeom>
              <a:avLst/>
              <a:gdLst>
                <a:gd name="T0" fmla="*/ 0 w 5"/>
                <a:gd name="T1" fmla="*/ 0 h 4"/>
                <a:gd name="T2" fmla="*/ 0 w 5"/>
                <a:gd name="T3" fmla="*/ 4 h 4"/>
                <a:gd name="T4" fmla="*/ 5 w 5"/>
                <a:gd name="T5" fmla="*/ 4 h 4"/>
                <a:gd name="T6" fmla="*/ 5 w 5"/>
                <a:gd name="T7" fmla="*/ 0 h 4"/>
                <a:gd name="T8" fmla="*/ 0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4"/>
                  </a:lnTo>
                  <a:lnTo>
                    <a:pt x="5" y="4"/>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71" name="Freeform 1801"/>
            <p:cNvSpPr>
              <a:spLocks/>
            </p:cNvSpPr>
            <p:nvPr/>
          </p:nvSpPr>
          <p:spPr bwMode="auto">
            <a:xfrm>
              <a:off x="2976" y="2132"/>
              <a:ext cx="20" cy="20"/>
            </a:xfrm>
            <a:custGeom>
              <a:avLst/>
              <a:gdLst>
                <a:gd name="T0" fmla="*/ 20 w 20"/>
                <a:gd name="T1" fmla="*/ 2 h 20"/>
                <a:gd name="T2" fmla="*/ 18 w 20"/>
                <a:gd name="T3" fmla="*/ 0 h 20"/>
                <a:gd name="T4" fmla="*/ 0 w 20"/>
                <a:gd name="T5" fmla="*/ 18 h 20"/>
                <a:gd name="T6" fmla="*/ 3 w 20"/>
                <a:gd name="T7" fmla="*/ 20 h 20"/>
                <a:gd name="T8" fmla="*/ 20 w 20"/>
                <a:gd name="T9" fmla="*/ 2 h 20"/>
                <a:gd name="T10" fmla="*/ 20 w 20"/>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
                  </a:moveTo>
                  <a:lnTo>
                    <a:pt x="18" y="0"/>
                  </a:lnTo>
                  <a:lnTo>
                    <a:pt x="0" y="18"/>
                  </a:lnTo>
                  <a:lnTo>
                    <a:pt x="3" y="20"/>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72" name="Rectangle 1802"/>
            <p:cNvSpPr>
              <a:spLocks noChangeArrowheads="1"/>
            </p:cNvSpPr>
            <p:nvPr/>
          </p:nvSpPr>
          <p:spPr bwMode="auto">
            <a:xfrm>
              <a:off x="2192" y="2571"/>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7.0</a:t>
              </a:r>
              <a:endParaRPr lang="en-US" altLang="en-US" sz="1800"/>
            </a:p>
          </p:txBody>
        </p:sp>
        <p:sp>
          <p:nvSpPr>
            <p:cNvPr id="34773" name="Rectangle 1803"/>
            <p:cNvSpPr>
              <a:spLocks noChangeArrowheads="1"/>
            </p:cNvSpPr>
            <p:nvPr/>
          </p:nvSpPr>
          <p:spPr bwMode="auto">
            <a:xfrm>
              <a:off x="2192" y="2454"/>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8.0</a:t>
              </a:r>
              <a:endParaRPr lang="en-US" altLang="en-US" sz="1800"/>
            </a:p>
          </p:txBody>
        </p:sp>
        <p:sp>
          <p:nvSpPr>
            <p:cNvPr id="34774" name="Rectangle 1804"/>
            <p:cNvSpPr>
              <a:spLocks noChangeArrowheads="1"/>
            </p:cNvSpPr>
            <p:nvPr/>
          </p:nvSpPr>
          <p:spPr bwMode="auto">
            <a:xfrm>
              <a:off x="2192" y="2334"/>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9.0</a:t>
              </a:r>
              <a:endParaRPr lang="en-US" altLang="en-US" sz="1800"/>
            </a:p>
          </p:txBody>
        </p:sp>
        <p:sp>
          <p:nvSpPr>
            <p:cNvPr id="34775" name="Rectangle 1805"/>
            <p:cNvSpPr>
              <a:spLocks noChangeArrowheads="1"/>
            </p:cNvSpPr>
            <p:nvPr/>
          </p:nvSpPr>
          <p:spPr bwMode="auto">
            <a:xfrm>
              <a:off x="2167" y="2217"/>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10.0</a:t>
              </a:r>
              <a:endParaRPr lang="en-US" altLang="en-US" sz="1800"/>
            </a:p>
          </p:txBody>
        </p:sp>
        <p:sp>
          <p:nvSpPr>
            <p:cNvPr id="34776" name="Rectangle 1806"/>
            <p:cNvSpPr>
              <a:spLocks noChangeArrowheads="1"/>
            </p:cNvSpPr>
            <p:nvPr/>
          </p:nvSpPr>
          <p:spPr bwMode="auto">
            <a:xfrm>
              <a:off x="2167" y="2102"/>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11.0</a:t>
              </a:r>
              <a:endParaRPr lang="en-US" altLang="en-US" sz="1800"/>
            </a:p>
          </p:txBody>
        </p:sp>
        <p:sp>
          <p:nvSpPr>
            <p:cNvPr id="34777" name="Rectangle 1807"/>
            <p:cNvSpPr>
              <a:spLocks noChangeArrowheads="1"/>
            </p:cNvSpPr>
            <p:nvPr/>
          </p:nvSpPr>
          <p:spPr bwMode="auto">
            <a:xfrm>
              <a:off x="2167" y="1982"/>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12.0</a:t>
              </a:r>
              <a:endParaRPr lang="en-US" altLang="en-US" sz="1800"/>
            </a:p>
          </p:txBody>
        </p:sp>
        <p:sp>
          <p:nvSpPr>
            <p:cNvPr id="34778" name="Rectangle 1808"/>
            <p:cNvSpPr>
              <a:spLocks noChangeArrowheads="1"/>
            </p:cNvSpPr>
            <p:nvPr/>
          </p:nvSpPr>
          <p:spPr bwMode="auto">
            <a:xfrm>
              <a:off x="2285" y="2647"/>
              <a:ext cx="2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0</a:t>
              </a:r>
              <a:endParaRPr lang="en-US" altLang="en-US" sz="1800"/>
            </a:p>
          </p:txBody>
        </p:sp>
        <p:sp>
          <p:nvSpPr>
            <p:cNvPr id="34779" name="Rectangle 1809"/>
            <p:cNvSpPr>
              <a:spLocks noChangeArrowheads="1"/>
            </p:cNvSpPr>
            <p:nvPr/>
          </p:nvSpPr>
          <p:spPr bwMode="auto">
            <a:xfrm>
              <a:off x="2440" y="2647"/>
              <a:ext cx="2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5</a:t>
              </a:r>
              <a:endParaRPr lang="en-US" altLang="en-US" sz="1800"/>
            </a:p>
          </p:txBody>
        </p:sp>
        <p:sp>
          <p:nvSpPr>
            <p:cNvPr id="34780" name="Rectangle 1810"/>
            <p:cNvSpPr>
              <a:spLocks noChangeArrowheads="1"/>
            </p:cNvSpPr>
            <p:nvPr/>
          </p:nvSpPr>
          <p:spPr bwMode="auto">
            <a:xfrm>
              <a:off x="2582"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a:t>
              </a:r>
              <a:endParaRPr lang="en-US" altLang="en-US" sz="1800"/>
            </a:p>
          </p:txBody>
        </p:sp>
        <p:sp>
          <p:nvSpPr>
            <p:cNvPr id="34781" name="Rectangle 1811"/>
            <p:cNvSpPr>
              <a:spLocks noChangeArrowheads="1"/>
            </p:cNvSpPr>
            <p:nvPr/>
          </p:nvSpPr>
          <p:spPr bwMode="auto">
            <a:xfrm>
              <a:off x="2735"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15</a:t>
              </a:r>
              <a:endParaRPr lang="en-US" altLang="en-US" sz="1800"/>
            </a:p>
          </p:txBody>
        </p:sp>
        <p:sp>
          <p:nvSpPr>
            <p:cNvPr id="34782" name="Rectangle 1812"/>
            <p:cNvSpPr>
              <a:spLocks noChangeArrowheads="1"/>
            </p:cNvSpPr>
            <p:nvPr/>
          </p:nvSpPr>
          <p:spPr bwMode="auto">
            <a:xfrm>
              <a:off x="2890"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20</a:t>
              </a:r>
              <a:endParaRPr lang="en-US" altLang="en-US" sz="1800"/>
            </a:p>
          </p:txBody>
        </p:sp>
        <p:sp>
          <p:nvSpPr>
            <p:cNvPr id="34783" name="Rectangle 1813"/>
            <p:cNvSpPr>
              <a:spLocks noChangeArrowheads="1"/>
            </p:cNvSpPr>
            <p:nvPr/>
          </p:nvSpPr>
          <p:spPr bwMode="auto">
            <a:xfrm>
              <a:off x="3045"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25</a:t>
              </a:r>
              <a:endParaRPr lang="en-US" altLang="en-US" sz="1800"/>
            </a:p>
          </p:txBody>
        </p:sp>
        <p:sp>
          <p:nvSpPr>
            <p:cNvPr id="34784" name="Freeform 1814"/>
            <p:cNvSpPr>
              <a:spLocks noEditPoints="1"/>
            </p:cNvSpPr>
            <p:nvPr/>
          </p:nvSpPr>
          <p:spPr bwMode="auto">
            <a:xfrm>
              <a:off x="2116" y="1957"/>
              <a:ext cx="1038" cy="803"/>
            </a:xfrm>
            <a:custGeom>
              <a:avLst/>
              <a:gdLst>
                <a:gd name="T0" fmla="*/ 0 w 1038"/>
                <a:gd name="T1" fmla="*/ 0 h 803"/>
                <a:gd name="T2" fmla="*/ 1033 w 1038"/>
                <a:gd name="T3" fmla="*/ 0 h 803"/>
                <a:gd name="T4" fmla="*/ 1038 w 1038"/>
                <a:gd name="T5" fmla="*/ 0 h 803"/>
                <a:gd name="T6" fmla="*/ 1038 w 1038"/>
                <a:gd name="T7" fmla="*/ 800 h 803"/>
                <a:gd name="T8" fmla="*/ 1033 w 1038"/>
                <a:gd name="T9" fmla="*/ 803 h 803"/>
                <a:gd name="T10" fmla="*/ 0 w 1038"/>
                <a:gd name="T11" fmla="*/ 803 h 803"/>
                <a:gd name="T12" fmla="*/ 0 w 1038"/>
                <a:gd name="T13" fmla="*/ 800 h 803"/>
                <a:gd name="T14" fmla="*/ 0 w 1038"/>
                <a:gd name="T15" fmla="*/ 0 h 803"/>
                <a:gd name="T16" fmla="*/ 5 w 1038"/>
                <a:gd name="T17" fmla="*/ 800 h 803"/>
                <a:gd name="T18" fmla="*/ 0 w 1038"/>
                <a:gd name="T19" fmla="*/ 800 h 803"/>
                <a:gd name="T20" fmla="*/ 1033 w 1038"/>
                <a:gd name="T21" fmla="*/ 800 h 803"/>
                <a:gd name="T22" fmla="*/ 1033 w 1038"/>
                <a:gd name="T23" fmla="*/ 0 h 803"/>
                <a:gd name="T24" fmla="*/ 1033 w 1038"/>
                <a:gd name="T25" fmla="*/ 5 h 803"/>
                <a:gd name="T26" fmla="*/ 0 w 1038"/>
                <a:gd name="T27" fmla="*/ 5 h 803"/>
                <a:gd name="T28" fmla="*/ 5 w 1038"/>
                <a:gd name="T29" fmla="*/ 0 h 803"/>
                <a:gd name="T30" fmla="*/ 5 w 1038"/>
                <a:gd name="T31" fmla="*/ 800 h 8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8" h="803">
                  <a:moveTo>
                    <a:pt x="0" y="0"/>
                  </a:moveTo>
                  <a:lnTo>
                    <a:pt x="1033" y="0"/>
                  </a:lnTo>
                  <a:lnTo>
                    <a:pt x="1038" y="0"/>
                  </a:lnTo>
                  <a:lnTo>
                    <a:pt x="1038" y="800"/>
                  </a:lnTo>
                  <a:lnTo>
                    <a:pt x="1033" y="803"/>
                  </a:lnTo>
                  <a:lnTo>
                    <a:pt x="0" y="803"/>
                  </a:lnTo>
                  <a:lnTo>
                    <a:pt x="0" y="800"/>
                  </a:lnTo>
                  <a:lnTo>
                    <a:pt x="0" y="0"/>
                  </a:lnTo>
                  <a:close/>
                  <a:moveTo>
                    <a:pt x="5" y="800"/>
                  </a:moveTo>
                  <a:lnTo>
                    <a:pt x="0" y="800"/>
                  </a:lnTo>
                  <a:lnTo>
                    <a:pt x="1033" y="800"/>
                  </a:lnTo>
                  <a:lnTo>
                    <a:pt x="1033" y="0"/>
                  </a:lnTo>
                  <a:lnTo>
                    <a:pt x="1033" y="5"/>
                  </a:lnTo>
                  <a:lnTo>
                    <a:pt x="0" y="5"/>
                  </a:lnTo>
                  <a:lnTo>
                    <a:pt x="5" y="0"/>
                  </a:lnTo>
                  <a:lnTo>
                    <a:pt x="5" y="80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85" name="Freeform 1815"/>
            <p:cNvSpPr>
              <a:spLocks/>
            </p:cNvSpPr>
            <p:nvPr/>
          </p:nvSpPr>
          <p:spPr bwMode="auto">
            <a:xfrm>
              <a:off x="2116" y="1957"/>
              <a:ext cx="1038" cy="803"/>
            </a:xfrm>
            <a:custGeom>
              <a:avLst/>
              <a:gdLst>
                <a:gd name="T0" fmla="*/ 0 w 1038"/>
                <a:gd name="T1" fmla="*/ 0 h 803"/>
                <a:gd name="T2" fmla="*/ 1033 w 1038"/>
                <a:gd name="T3" fmla="*/ 0 h 803"/>
                <a:gd name="T4" fmla="*/ 1038 w 1038"/>
                <a:gd name="T5" fmla="*/ 0 h 803"/>
                <a:gd name="T6" fmla="*/ 1038 w 1038"/>
                <a:gd name="T7" fmla="*/ 800 h 803"/>
                <a:gd name="T8" fmla="*/ 1033 w 1038"/>
                <a:gd name="T9" fmla="*/ 803 h 803"/>
                <a:gd name="T10" fmla="*/ 0 w 1038"/>
                <a:gd name="T11" fmla="*/ 803 h 803"/>
                <a:gd name="T12" fmla="*/ 0 w 1038"/>
                <a:gd name="T13" fmla="*/ 800 h 803"/>
                <a:gd name="T14" fmla="*/ 0 w 1038"/>
                <a:gd name="T15" fmla="*/ 0 h 8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8" h="803">
                  <a:moveTo>
                    <a:pt x="0" y="0"/>
                  </a:moveTo>
                  <a:lnTo>
                    <a:pt x="1033" y="0"/>
                  </a:lnTo>
                  <a:lnTo>
                    <a:pt x="1038" y="0"/>
                  </a:lnTo>
                  <a:lnTo>
                    <a:pt x="1038" y="800"/>
                  </a:lnTo>
                  <a:lnTo>
                    <a:pt x="1033" y="803"/>
                  </a:lnTo>
                  <a:lnTo>
                    <a:pt x="0" y="803"/>
                  </a:lnTo>
                  <a:lnTo>
                    <a:pt x="0" y="800"/>
                  </a:lnTo>
                  <a:lnTo>
                    <a:pt x="0" y="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86" name="Freeform 1816"/>
            <p:cNvSpPr>
              <a:spLocks/>
            </p:cNvSpPr>
            <p:nvPr/>
          </p:nvSpPr>
          <p:spPr bwMode="auto">
            <a:xfrm>
              <a:off x="2116" y="1957"/>
              <a:ext cx="1033" cy="800"/>
            </a:xfrm>
            <a:custGeom>
              <a:avLst/>
              <a:gdLst>
                <a:gd name="T0" fmla="*/ 5 w 1033"/>
                <a:gd name="T1" fmla="*/ 800 h 800"/>
                <a:gd name="T2" fmla="*/ 0 w 1033"/>
                <a:gd name="T3" fmla="*/ 800 h 800"/>
                <a:gd name="T4" fmla="*/ 1033 w 1033"/>
                <a:gd name="T5" fmla="*/ 800 h 800"/>
                <a:gd name="T6" fmla="*/ 1033 w 1033"/>
                <a:gd name="T7" fmla="*/ 0 h 800"/>
                <a:gd name="T8" fmla="*/ 1033 w 1033"/>
                <a:gd name="T9" fmla="*/ 5 h 800"/>
                <a:gd name="T10" fmla="*/ 0 w 1033"/>
                <a:gd name="T11" fmla="*/ 5 h 800"/>
                <a:gd name="T12" fmla="*/ 5 w 1033"/>
                <a:gd name="T13" fmla="*/ 0 h 800"/>
                <a:gd name="T14" fmla="*/ 5 w 1033"/>
                <a:gd name="T15" fmla="*/ 800 h 8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3" h="800">
                  <a:moveTo>
                    <a:pt x="5" y="800"/>
                  </a:moveTo>
                  <a:lnTo>
                    <a:pt x="0" y="800"/>
                  </a:lnTo>
                  <a:lnTo>
                    <a:pt x="1033" y="800"/>
                  </a:lnTo>
                  <a:lnTo>
                    <a:pt x="1033" y="0"/>
                  </a:lnTo>
                  <a:lnTo>
                    <a:pt x="1033" y="5"/>
                  </a:lnTo>
                  <a:lnTo>
                    <a:pt x="0" y="5"/>
                  </a:lnTo>
                  <a:lnTo>
                    <a:pt x="5" y="0"/>
                  </a:lnTo>
                  <a:lnTo>
                    <a:pt x="5" y="80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787" name="Rectangle 1817"/>
            <p:cNvSpPr>
              <a:spLocks noChangeArrowheads="1"/>
            </p:cNvSpPr>
            <p:nvPr/>
          </p:nvSpPr>
          <p:spPr bwMode="auto">
            <a:xfrm>
              <a:off x="2116" y="2873"/>
              <a:ext cx="1033" cy="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4788" name="Rectangle 1818"/>
            <p:cNvSpPr>
              <a:spLocks noChangeArrowheads="1"/>
            </p:cNvSpPr>
            <p:nvPr/>
          </p:nvSpPr>
          <p:spPr bwMode="auto">
            <a:xfrm>
              <a:off x="2300" y="2928"/>
              <a:ext cx="750" cy="5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4789" name="Rectangle 1819"/>
            <p:cNvSpPr>
              <a:spLocks noChangeArrowheads="1"/>
            </p:cNvSpPr>
            <p:nvPr/>
          </p:nvSpPr>
          <p:spPr bwMode="auto">
            <a:xfrm>
              <a:off x="2296" y="2924"/>
              <a:ext cx="4" cy="589"/>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4790" name="Freeform 1821"/>
            <p:cNvSpPr>
              <a:spLocks/>
            </p:cNvSpPr>
            <p:nvPr/>
          </p:nvSpPr>
          <p:spPr bwMode="auto">
            <a:xfrm>
              <a:off x="2294" y="2921"/>
              <a:ext cx="4" cy="592"/>
            </a:xfrm>
            <a:custGeom>
              <a:avLst/>
              <a:gdLst>
                <a:gd name="T0" fmla="*/ 2 w 4"/>
                <a:gd name="T1" fmla="*/ 0 h 592"/>
                <a:gd name="T2" fmla="*/ 0 w 4"/>
                <a:gd name="T3" fmla="*/ 3 h 592"/>
                <a:gd name="T4" fmla="*/ 0 w 4"/>
                <a:gd name="T5" fmla="*/ 592 h 592"/>
                <a:gd name="T6" fmla="*/ 4 w 4"/>
                <a:gd name="T7" fmla="*/ 592 h 592"/>
                <a:gd name="T8" fmla="*/ 4 w 4"/>
                <a:gd name="T9" fmla="*/ 3 h 592"/>
                <a:gd name="T10" fmla="*/ 2 w 4"/>
                <a:gd name="T11" fmla="*/ 0 h 592"/>
                <a:gd name="T12" fmla="*/ 2 w 4"/>
                <a:gd name="T13" fmla="*/ 0 h 592"/>
                <a:gd name="T14" fmla="*/ 0 w 4"/>
                <a:gd name="T15" fmla="*/ 0 h 592"/>
                <a:gd name="T16" fmla="*/ 0 w 4"/>
                <a:gd name="T17" fmla="*/ 3 h 592"/>
                <a:gd name="T18" fmla="*/ 2 w 4"/>
                <a:gd name="T19" fmla="*/ 0 h 59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92">
                  <a:moveTo>
                    <a:pt x="2" y="0"/>
                  </a:moveTo>
                  <a:lnTo>
                    <a:pt x="0" y="3"/>
                  </a:lnTo>
                  <a:lnTo>
                    <a:pt x="0" y="592"/>
                  </a:lnTo>
                  <a:lnTo>
                    <a:pt x="4" y="592"/>
                  </a:lnTo>
                  <a:lnTo>
                    <a:pt x="4" y="3"/>
                  </a:lnTo>
                  <a:lnTo>
                    <a:pt x="2" y="0"/>
                  </a:lnTo>
                  <a:lnTo>
                    <a:pt x="0" y="0"/>
                  </a:lnTo>
                  <a:lnTo>
                    <a:pt x="0" y="3"/>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91" name="Freeform 1822"/>
            <p:cNvSpPr>
              <a:spLocks/>
            </p:cNvSpPr>
            <p:nvPr/>
          </p:nvSpPr>
          <p:spPr bwMode="auto">
            <a:xfrm>
              <a:off x="2296" y="2921"/>
              <a:ext cx="7" cy="5"/>
            </a:xfrm>
            <a:custGeom>
              <a:avLst/>
              <a:gdLst>
                <a:gd name="T0" fmla="*/ 7 w 7"/>
                <a:gd name="T1" fmla="*/ 3 h 5"/>
                <a:gd name="T2" fmla="*/ 4 w 7"/>
                <a:gd name="T3" fmla="*/ 0 h 5"/>
                <a:gd name="T4" fmla="*/ 0 w 7"/>
                <a:gd name="T5" fmla="*/ 0 h 5"/>
                <a:gd name="T6" fmla="*/ 0 w 7"/>
                <a:gd name="T7" fmla="*/ 5 h 5"/>
                <a:gd name="T8" fmla="*/ 4 w 7"/>
                <a:gd name="T9" fmla="*/ 5 h 5"/>
                <a:gd name="T10" fmla="*/ 7 w 7"/>
                <a:gd name="T11" fmla="*/ 3 h 5"/>
                <a:gd name="T12" fmla="*/ 7 w 7"/>
                <a:gd name="T13" fmla="*/ 3 h 5"/>
                <a:gd name="T14" fmla="*/ 7 w 7"/>
                <a:gd name="T15" fmla="*/ 0 h 5"/>
                <a:gd name="T16" fmla="*/ 4 w 7"/>
                <a:gd name="T17" fmla="*/ 0 h 5"/>
                <a:gd name="T18" fmla="*/ 7 w 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7" y="3"/>
                  </a:moveTo>
                  <a:lnTo>
                    <a:pt x="4" y="0"/>
                  </a:lnTo>
                  <a:lnTo>
                    <a:pt x="0" y="0"/>
                  </a:lnTo>
                  <a:lnTo>
                    <a:pt x="0" y="5"/>
                  </a:lnTo>
                  <a:lnTo>
                    <a:pt x="4" y="5"/>
                  </a:lnTo>
                  <a:lnTo>
                    <a:pt x="7" y="3"/>
                  </a:lnTo>
                  <a:lnTo>
                    <a:pt x="7" y="0"/>
                  </a:lnTo>
                  <a:lnTo>
                    <a:pt x="4" y="0"/>
                  </a:lnTo>
                  <a:lnTo>
                    <a:pt x="7"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92" name="Freeform 1823"/>
            <p:cNvSpPr>
              <a:spLocks/>
            </p:cNvSpPr>
            <p:nvPr/>
          </p:nvSpPr>
          <p:spPr bwMode="auto">
            <a:xfrm>
              <a:off x="2298" y="2924"/>
              <a:ext cx="5" cy="591"/>
            </a:xfrm>
            <a:custGeom>
              <a:avLst/>
              <a:gdLst>
                <a:gd name="T0" fmla="*/ 2 w 5"/>
                <a:gd name="T1" fmla="*/ 591 h 591"/>
                <a:gd name="T2" fmla="*/ 5 w 5"/>
                <a:gd name="T3" fmla="*/ 589 h 591"/>
                <a:gd name="T4" fmla="*/ 5 w 5"/>
                <a:gd name="T5" fmla="*/ 0 h 591"/>
                <a:gd name="T6" fmla="*/ 0 w 5"/>
                <a:gd name="T7" fmla="*/ 0 h 591"/>
                <a:gd name="T8" fmla="*/ 0 w 5"/>
                <a:gd name="T9" fmla="*/ 589 h 591"/>
                <a:gd name="T10" fmla="*/ 2 w 5"/>
                <a:gd name="T11" fmla="*/ 591 h 591"/>
                <a:gd name="T12" fmla="*/ 2 w 5"/>
                <a:gd name="T13" fmla="*/ 591 h 591"/>
                <a:gd name="T14" fmla="*/ 5 w 5"/>
                <a:gd name="T15" fmla="*/ 591 h 591"/>
                <a:gd name="T16" fmla="*/ 5 w 5"/>
                <a:gd name="T17" fmla="*/ 589 h 591"/>
                <a:gd name="T18" fmla="*/ 2 w 5"/>
                <a:gd name="T19" fmla="*/ 591 h 59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91">
                  <a:moveTo>
                    <a:pt x="2" y="591"/>
                  </a:moveTo>
                  <a:lnTo>
                    <a:pt x="5" y="589"/>
                  </a:lnTo>
                  <a:lnTo>
                    <a:pt x="5" y="0"/>
                  </a:lnTo>
                  <a:lnTo>
                    <a:pt x="0" y="0"/>
                  </a:lnTo>
                  <a:lnTo>
                    <a:pt x="0" y="589"/>
                  </a:lnTo>
                  <a:lnTo>
                    <a:pt x="2" y="591"/>
                  </a:lnTo>
                  <a:lnTo>
                    <a:pt x="5" y="591"/>
                  </a:lnTo>
                  <a:lnTo>
                    <a:pt x="5" y="589"/>
                  </a:lnTo>
                  <a:lnTo>
                    <a:pt x="2" y="591"/>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93" name="Freeform 1824"/>
            <p:cNvSpPr>
              <a:spLocks/>
            </p:cNvSpPr>
            <p:nvPr/>
          </p:nvSpPr>
          <p:spPr bwMode="auto">
            <a:xfrm>
              <a:off x="2294" y="3511"/>
              <a:ext cx="6" cy="4"/>
            </a:xfrm>
            <a:custGeom>
              <a:avLst/>
              <a:gdLst>
                <a:gd name="T0" fmla="*/ 0 w 6"/>
                <a:gd name="T1" fmla="*/ 2 h 4"/>
                <a:gd name="T2" fmla="*/ 2 w 6"/>
                <a:gd name="T3" fmla="*/ 4 h 4"/>
                <a:gd name="T4" fmla="*/ 6 w 6"/>
                <a:gd name="T5" fmla="*/ 4 h 4"/>
                <a:gd name="T6" fmla="*/ 6 w 6"/>
                <a:gd name="T7" fmla="*/ 0 h 4"/>
                <a:gd name="T8" fmla="*/ 2 w 6"/>
                <a:gd name="T9" fmla="*/ 0 h 4"/>
                <a:gd name="T10" fmla="*/ 0 w 6"/>
                <a:gd name="T11" fmla="*/ 2 h 4"/>
                <a:gd name="T12" fmla="*/ 0 w 6"/>
                <a:gd name="T13" fmla="*/ 2 h 4"/>
                <a:gd name="T14" fmla="*/ 0 w 6"/>
                <a:gd name="T15" fmla="*/ 4 h 4"/>
                <a:gd name="T16" fmla="*/ 2 w 6"/>
                <a:gd name="T17" fmla="*/ 4 h 4"/>
                <a:gd name="T18" fmla="*/ 0 w 6"/>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4">
                  <a:moveTo>
                    <a:pt x="0" y="2"/>
                  </a:moveTo>
                  <a:lnTo>
                    <a:pt x="2" y="4"/>
                  </a:lnTo>
                  <a:lnTo>
                    <a:pt x="6" y="4"/>
                  </a:lnTo>
                  <a:lnTo>
                    <a:pt x="6" y="0"/>
                  </a:lnTo>
                  <a:lnTo>
                    <a:pt x="2" y="0"/>
                  </a:lnTo>
                  <a:lnTo>
                    <a:pt x="0" y="2"/>
                  </a:lnTo>
                  <a:lnTo>
                    <a:pt x="0" y="4"/>
                  </a:lnTo>
                  <a:lnTo>
                    <a:pt x="2"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94" name="Freeform 1825"/>
            <p:cNvSpPr>
              <a:spLocks noEditPoints="1"/>
            </p:cNvSpPr>
            <p:nvPr/>
          </p:nvSpPr>
          <p:spPr bwMode="auto">
            <a:xfrm>
              <a:off x="2283" y="2924"/>
              <a:ext cx="13" cy="594"/>
            </a:xfrm>
            <a:custGeom>
              <a:avLst/>
              <a:gdLst>
                <a:gd name="T0" fmla="*/ 0 w 13"/>
                <a:gd name="T1" fmla="*/ 589 h 594"/>
                <a:gd name="T2" fmla="*/ 13 w 13"/>
                <a:gd name="T3" fmla="*/ 589 h 594"/>
                <a:gd name="T4" fmla="*/ 13 w 13"/>
                <a:gd name="T5" fmla="*/ 594 h 594"/>
                <a:gd name="T6" fmla="*/ 0 w 13"/>
                <a:gd name="T7" fmla="*/ 594 h 594"/>
                <a:gd name="T8" fmla="*/ 0 w 13"/>
                <a:gd name="T9" fmla="*/ 589 h 594"/>
                <a:gd name="T10" fmla="*/ 0 w 13"/>
                <a:gd name="T11" fmla="*/ 472 h 594"/>
                <a:gd name="T12" fmla="*/ 13 w 13"/>
                <a:gd name="T13" fmla="*/ 472 h 594"/>
                <a:gd name="T14" fmla="*/ 13 w 13"/>
                <a:gd name="T15" fmla="*/ 474 h 594"/>
                <a:gd name="T16" fmla="*/ 0 w 13"/>
                <a:gd name="T17" fmla="*/ 474 h 594"/>
                <a:gd name="T18" fmla="*/ 0 w 13"/>
                <a:gd name="T19" fmla="*/ 472 h 594"/>
                <a:gd name="T20" fmla="*/ 0 w 13"/>
                <a:gd name="T21" fmla="*/ 356 h 594"/>
                <a:gd name="T22" fmla="*/ 13 w 13"/>
                <a:gd name="T23" fmla="*/ 356 h 594"/>
                <a:gd name="T24" fmla="*/ 13 w 13"/>
                <a:gd name="T25" fmla="*/ 359 h 594"/>
                <a:gd name="T26" fmla="*/ 0 w 13"/>
                <a:gd name="T27" fmla="*/ 359 h 594"/>
                <a:gd name="T28" fmla="*/ 0 w 13"/>
                <a:gd name="T29" fmla="*/ 356 h 594"/>
                <a:gd name="T30" fmla="*/ 0 w 13"/>
                <a:gd name="T31" fmla="*/ 237 h 594"/>
                <a:gd name="T32" fmla="*/ 13 w 13"/>
                <a:gd name="T33" fmla="*/ 237 h 594"/>
                <a:gd name="T34" fmla="*/ 13 w 13"/>
                <a:gd name="T35" fmla="*/ 241 h 594"/>
                <a:gd name="T36" fmla="*/ 0 w 13"/>
                <a:gd name="T37" fmla="*/ 241 h 594"/>
                <a:gd name="T38" fmla="*/ 0 w 13"/>
                <a:gd name="T39" fmla="*/ 237 h 594"/>
                <a:gd name="T40" fmla="*/ 0 w 13"/>
                <a:gd name="T41" fmla="*/ 117 h 594"/>
                <a:gd name="T42" fmla="*/ 13 w 13"/>
                <a:gd name="T43" fmla="*/ 117 h 594"/>
                <a:gd name="T44" fmla="*/ 13 w 13"/>
                <a:gd name="T45" fmla="*/ 121 h 594"/>
                <a:gd name="T46" fmla="*/ 0 w 13"/>
                <a:gd name="T47" fmla="*/ 121 h 594"/>
                <a:gd name="T48" fmla="*/ 0 w 13"/>
                <a:gd name="T49" fmla="*/ 117 h 594"/>
                <a:gd name="T50" fmla="*/ 0 w 13"/>
                <a:gd name="T51" fmla="*/ 0 h 594"/>
                <a:gd name="T52" fmla="*/ 13 w 13"/>
                <a:gd name="T53" fmla="*/ 0 h 594"/>
                <a:gd name="T54" fmla="*/ 13 w 13"/>
                <a:gd name="T55" fmla="*/ 4 h 594"/>
                <a:gd name="T56" fmla="*/ 0 w 13"/>
                <a:gd name="T57" fmla="*/ 4 h 594"/>
                <a:gd name="T58" fmla="*/ 0 w 13"/>
                <a:gd name="T59" fmla="*/ 0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 h="594">
                  <a:moveTo>
                    <a:pt x="0" y="589"/>
                  </a:moveTo>
                  <a:lnTo>
                    <a:pt x="13" y="589"/>
                  </a:lnTo>
                  <a:lnTo>
                    <a:pt x="13" y="594"/>
                  </a:lnTo>
                  <a:lnTo>
                    <a:pt x="0" y="594"/>
                  </a:lnTo>
                  <a:lnTo>
                    <a:pt x="0" y="589"/>
                  </a:lnTo>
                  <a:close/>
                  <a:moveTo>
                    <a:pt x="0" y="472"/>
                  </a:moveTo>
                  <a:lnTo>
                    <a:pt x="13" y="472"/>
                  </a:lnTo>
                  <a:lnTo>
                    <a:pt x="13" y="474"/>
                  </a:lnTo>
                  <a:lnTo>
                    <a:pt x="0" y="474"/>
                  </a:lnTo>
                  <a:lnTo>
                    <a:pt x="0" y="472"/>
                  </a:lnTo>
                  <a:close/>
                  <a:moveTo>
                    <a:pt x="0" y="356"/>
                  </a:moveTo>
                  <a:lnTo>
                    <a:pt x="13" y="356"/>
                  </a:lnTo>
                  <a:lnTo>
                    <a:pt x="13" y="359"/>
                  </a:lnTo>
                  <a:lnTo>
                    <a:pt x="0" y="359"/>
                  </a:lnTo>
                  <a:lnTo>
                    <a:pt x="0" y="356"/>
                  </a:lnTo>
                  <a:close/>
                  <a:moveTo>
                    <a:pt x="0" y="237"/>
                  </a:moveTo>
                  <a:lnTo>
                    <a:pt x="13" y="237"/>
                  </a:lnTo>
                  <a:lnTo>
                    <a:pt x="13" y="241"/>
                  </a:lnTo>
                  <a:lnTo>
                    <a:pt x="0" y="241"/>
                  </a:lnTo>
                  <a:lnTo>
                    <a:pt x="0" y="237"/>
                  </a:lnTo>
                  <a:close/>
                  <a:moveTo>
                    <a:pt x="0" y="117"/>
                  </a:moveTo>
                  <a:lnTo>
                    <a:pt x="13" y="117"/>
                  </a:lnTo>
                  <a:lnTo>
                    <a:pt x="13" y="121"/>
                  </a:lnTo>
                  <a:lnTo>
                    <a:pt x="0" y="121"/>
                  </a:lnTo>
                  <a:lnTo>
                    <a:pt x="0" y="117"/>
                  </a:lnTo>
                  <a:close/>
                  <a:moveTo>
                    <a:pt x="0" y="0"/>
                  </a:moveTo>
                  <a:lnTo>
                    <a:pt x="13" y="0"/>
                  </a:lnTo>
                  <a:lnTo>
                    <a:pt x="13" y="4"/>
                  </a:lnTo>
                  <a:lnTo>
                    <a:pt x="0" y="4"/>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95" name="Freeform 1826"/>
            <p:cNvSpPr>
              <a:spLocks/>
            </p:cNvSpPr>
            <p:nvPr/>
          </p:nvSpPr>
          <p:spPr bwMode="auto">
            <a:xfrm>
              <a:off x="2283" y="3511"/>
              <a:ext cx="15" cy="4"/>
            </a:xfrm>
            <a:custGeom>
              <a:avLst/>
              <a:gdLst>
                <a:gd name="T0" fmla="*/ 15 w 15"/>
                <a:gd name="T1" fmla="*/ 2 h 4"/>
                <a:gd name="T2" fmla="*/ 13 w 15"/>
                <a:gd name="T3" fmla="*/ 0 h 4"/>
                <a:gd name="T4" fmla="*/ 0 w 15"/>
                <a:gd name="T5" fmla="*/ 0 h 4"/>
                <a:gd name="T6" fmla="*/ 0 w 15"/>
                <a:gd name="T7" fmla="*/ 4 h 4"/>
                <a:gd name="T8" fmla="*/ 13 w 15"/>
                <a:gd name="T9" fmla="*/ 4 h 4"/>
                <a:gd name="T10" fmla="*/ 15 w 15"/>
                <a:gd name="T11" fmla="*/ 2 h 4"/>
                <a:gd name="T12" fmla="*/ 15 w 15"/>
                <a:gd name="T13" fmla="*/ 2 h 4"/>
                <a:gd name="T14" fmla="*/ 15 w 15"/>
                <a:gd name="T15" fmla="*/ 0 h 4"/>
                <a:gd name="T16" fmla="*/ 13 w 15"/>
                <a:gd name="T17" fmla="*/ 0 h 4"/>
                <a:gd name="T18" fmla="*/ 15 w 15"/>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
                  <a:moveTo>
                    <a:pt x="15" y="2"/>
                  </a:moveTo>
                  <a:lnTo>
                    <a:pt x="13" y="0"/>
                  </a:lnTo>
                  <a:lnTo>
                    <a:pt x="0" y="0"/>
                  </a:lnTo>
                  <a:lnTo>
                    <a:pt x="0" y="4"/>
                  </a:lnTo>
                  <a:lnTo>
                    <a:pt x="13" y="4"/>
                  </a:lnTo>
                  <a:lnTo>
                    <a:pt x="15" y="2"/>
                  </a:lnTo>
                  <a:lnTo>
                    <a:pt x="15" y="0"/>
                  </a:lnTo>
                  <a:lnTo>
                    <a:pt x="13"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96" name="Freeform 1827"/>
            <p:cNvSpPr>
              <a:spLocks/>
            </p:cNvSpPr>
            <p:nvPr/>
          </p:nvSpPr>
          <p:spPr bwMode="auto">
            <a:xfrm>
              <a:off x="2294" y="3513"/>
              <a:ext cx="4" cy="7"/>
            </a:xfrm>
            <a:custGeom>
              <a:avLst/>
              <a:gdLst>
                <a:gd name="T0" fmla="*/ 2 w 4"/>
                <a:gd name="T1" fmla="*/ 7 h 7"/>
                <a:gd name="T2" fmla="*/ 4 w 4"/>
                <a:gd name="T3" fmla="*/ 5 h 7"/>
                <a:gd name="T4" fmla="*/ 4 w 4"/>
                <a:gd name="T5" fmla="*/ 0 h 7"/>
                <a:gd name="T6" fmla="*/ 0 w 4"/>
                <a:gd name="T7" fmla="*/ 0 h 7"/>
                <a:gd name="T8" fmla="*/ 0 w 4"/>
                <a:gd name="T9" fmla="*/ 5 h 7"/>
                <a:gd name="T10" fmla="*/ 2 w 4"/>
                <a:gd name="T11" fmla="*/ 7 h 7"/>
                <a:gd name="T12" fmla="*/ 2 w 4"/>
                <a:gd name="T13" fmla="*/ 7 h 7"/>
                <a:gd name="T14" fmla="*/ 4 w 4"/>
                <a:gd name="T15" fmla="*/ 7 h 7"/>
                <a:gd name="T16" fmla="*/ 4 w 4"/>
                <a:gd name="T17" fmla="*/ 5 h 7"/>
                <a:gd name="T18" fmla="*/ 2 w 4"/>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7"/>
                  </a:moveTo>
                  <a:lnTo>
                    <a:pt x="4" y="5"/>
                  </a:lnTo>
                  <a:lnTo>
                    <a:pt x="4" y="0"/>
                  </a:lnTo>
                  <a:lnTo>
                    <a:pt x="0" y="0"/>
                  </a:lnTo>
                  <a:lnTo>
                    <a:pt x="0" y="5"/>
                  </a:lnTo>
                  <a:lnTo>
                    <a:pt x="2" y="7"/>
                  </a:lnTo>
                  <a:lnTo>
                    <a:pt x="4" y="7"/>
                  </a:lnTo>
                  <a:lnTo>
                    <a:pt x="4" y="5"/>
                  </a:lnTo>
                  <a:lnTo>
                    <a:pt x="2" y="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97" name="Freeform 1828"/>
            <p:cNvSpPr>
              <a:spLocks/>
            </p:cNvSpPr>
            <p:nvPr/>
          </p:nvSpPr>
          <p:spPr bwMode="auto">
            <a:xfrm>
              <a:off x="2280" y="3515"/>
              <a:ext cx="16" cy="5"/>
            </a:xfrm>
            <a:custGeom>
              <a:avLst/>
              <a:gdLst>
                <a:gd name="T0" fmla="*/ 0 w 16"/>
                <a:gd name="T1" fmla="*/ 3 h 5"/>
                <a:gd name="T2" fmla="*/ 3 w 16"/>
                <a:gd name="T3" fmla="*/ 5 h 5"/>
                <a:gd name="T4" fmla="*/ 16 w 16"/>
                <a:gd name="T5" fmla="*/ 5 h 5"/>
                <a:gd name="T6" fmla="*/ 16 w 16"/>
                <a:gd name="T7" fmla="*/ 0 h 5"/>
                <a:gd name="T8" fmla="*/ 3 w 16"/>
                <a:gd name="T9" fmla="*/ 0 h 5"/>
                <a:gd name="T10" fmla="*/ 0 w 16"/>
                <a:gd name="T11" fmla="*/ 3 h 5"/>
                <a:gd name="T12" fmla="*/ 0 w 16"/>
                <a:gd name="T13" fmla="*/ 3 h 5"/>
                <a:gd name="T14" fmla="*/ 0 w 16"/>
                <a:gd name="T15" fmla="*/ 5 h 5"/>
                <a:gd name="T16" fmla="*/ 3 w 16"/>
                <a:gd name="T17" fmla="*/ 5 h 5"/>
                <a:gd name="T18" fmla="*/ 0 w 16"/>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5">
                  <a:moveTo>
                    <a:pt x="0" y="3"/>
                  </a:moveTo>
                  <a:lnTo>
                    <a:pt x="3" y="5"/>
                  </a:lnTo>
                  <a:lnTo>
                    <a:pt x="16" y="5"/>
                  </a:lnTo>
                  <a:lnTo>
                    <a:pt x="16" y="0"/>
                  </a:lnTo>
                  <a:lnTo>
                    <a:pt x="3" y="0"/>
                  </a:lnTo>
                  <a:lnTo>
                    <a:pt x="0" y="3"/>
                  </a:lnTo>
                  <a:lnTo>
                    <a:pt x="0" y="5"/>
                  </a:lnTo>
                  <a:lnTo>
                    <a:pt x="3"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98" name="Freeform 1829"/>
            <p:cNvSpPr>
              <a:spLocks/>
            </p:cNvSpPr>
            <p:nvPr/>
          </p:nvSpPr>
          <p:spPr bwMode="auto">
            <a:xfrm>
              <a:off x="2280" y="3511"/>
              <a:ext cx="5" cy="7"/>
            </a:xfrm>
            <a:custGeom>
              <a:avLst/>
              <a:gdLst>
                <a:gd name="T0" fmla="*/ 3 w 5"/>
                <a:gd name="T1" fmla="*/ 0 h 7"/>
                <a:gd name="T2" fmla="*/ 0 w 5"/>
                <a:gd name="T3" fmla="*/ 2 h 7"/>
                <a:gd name="T4" fmla="*/ 0 w 5"/>
                <a:gd name="T5" fmla="*/ 7 h 7"/>
                <a:gd name="T6" fmla="*/ 5 w 5"/>
                <a:gd name="T7" fmla="*/ 7 h 7"/>
                <a:gd name="T8" fmla="*/ 5 w 5"/>
                <a:gd name="T9" fmla="*/ 2 h 7"/>
                <a:gd name="T10" fmla="*/ 3 w 5"/>
                <a:gd name="T11" fmla="*/ 0 h 7"/>
                <a:gd name="T12" fmla="*/ 3 w 5"/>
                <a:gd name="T13" fmla="*/ 0 h 7"/>
                <a:gd name="T14" fmla="*/ 0 w 5"/>
                <a:gd name="T15" fmla="*/ 0 h 7"/>
                <a:gd name="T16" fmla="*/ 0 w 5"/>
                <a:gd name="T17" fmla="*/ 2 h 7"/>
                <a:gd name="T18" fmla="*/ 3 w 5"/>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3" y="0"/>
                  </a:moveTo>
                  <a:lnTo>
                    <a:pt x="0" y="2"/>
                  </a:lnTo>
                  <a:lnTo>
                    <a:pt x="0" y="7"/>
                  </a:lnTo>
                  <a:lnTo>
                    <a:pt x="5" y="7"/>
                  </a:lnTo>
                  <a:lnTo>
                    <a:pt x="5" y="2"/>
                  </a:lnTo>
                  <a:lnTo>
                    <a:pt x="3" y="0"/>
                  </a:lnTo>
                  <a:lnTo>
                    <a:pt x="0" y="0"/>
                  </a:lnTo>
                  <a:lnTo>
                    <a:pt x="0" y="2"/>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799" name="Freeform 1830"/>
            <p:cNvSpPr>
              <a:spLocks/>
            </p:cNvSpPr>
            <p:nvPr/>
          </p:nvSpPr>
          <p:spPr bwMode="auto">
            <a:xfrm>
              <a:off x="2283" y="3393"/>
              <a:ext cx="15" cy="3"/>
            </a:xfrm>
            <a:custGeom>
              <a:avLst/>
              <a:gdLst>
                <a:gd name="T0" fmla="*/ 15 w 15"/>
                <a:gd name="T1" fmla="*/ 3 h 3"/>
                <a:gd name="T2" fmla="*/ 13 w 15"/>
                <a:gd name="T3" fmla="*/ 0 h 3"/>
                <a:gd name="T4" fmla="*/ 0 w 15"/>
                <a:gd name="T5" fmla="*/ 0 h 3"/>
                <a:gd name="T6" fmla="*/ 0 w 15"/>
                <a:gd name="T7" fmla="*/ 3 h 3"/>
                <a:gd name="T8" fmla="*/ 13 w 15"/>
                <a:gd name="T9" fmla="*/ 3 h 3"/>
                <a:gd name="T10" fmla="*/ 15 w 15"/>
                <a:gd name="T11" fmla="*/ 3 h 3"/>
                <a:gd name="T12" fmla="*/ 15 w 15"/>
                <a:gd name="T13" fmla="*/ 3 h 3"/>
                <a:gd name="T14" fmla="*/ 15 w 15"/>
                <a:gd name="T15" fmla="*/ 0 h 3"/>
                <a:gd name="T16" fmla="*/ 13 w 15"/>
                <a:gd name="T17" fmla="*/ 0 h 3"/>
                <a:gd name="T18" fmla="*/ 15 w 15"/>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3">
                  <a:moveTo>
                    <a:pt x="15" y="3"/>
                  </a:moveTo>
                  <a:lnTo>
                    <a:pt x="13" y="0"/>
                  </a:lnTo>
                  <a:lnTo>
                    <a:pt x="0" y="0"/>
                  </a:lnTo>
                  <a:lnTo>
                    <a:pt x="0" y="3"/>
                  </a:lnTo>
                  <a:lnTo>
                    <a:pt x="13" y="3"/>
                  </a:lnTo>
                  <a:lnTo>
                    <a:pt x="15" y="3"/>
                  </a:lnTo>
                  <a:lnTo>
                    <a:pt x="15" y="0"/>
                  </a:lnTo>
                  <a:lnTo>
                    <a:pt x="13" y="0"/>
                  </a:lnTo>
                  <a:lnTo>
                    <a:pt x="1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0" name="Freeform 1831"/>
            <p:cNvSpPr>
              <a:spLocks/>
            </p:cNvSpPr>
            <p:nvPr/>
          </p:nvSpPr>
          <p:spPr bwMode="auto">
            <a:xfrm>
              <a:off x="2294" y="3396"/>
              <a:ext cx="4" cy="4"/>
            </a:xfrm>
            <a:custGeom>
              <a:avLst/>
              <a:gdLst>
                <a:gd name="T0" fmla="*/ 2 w 4"/>
                <a:gd name="T1" fmla="*/ 4 h 4"/>
                <a:gd name="T2" fmla="*/ 4 w 4"/>
                <a:gd name="T3" fmla="*/ 2 h 4"/>
                <a:gd name="T4" fmla="*/ 4 w 4"/>
                <a:gd name="T5" fmla="*/ 0 h 4"/>
                <a:gd name="T6" fmla="*/ 0 w 4"/>
                <a:gd name="T7" fmla="*/ 0 h 4"/>
                <a:gd name="T8" fmla="*/ 0 w 4"/>
                <a:gd name="T9" fmla="*/ 2 h 4"/>
                <a:gd name="T10" fmla="*/ 2 w 4"/>
                <a:gd name="T11" fmla="*/ 4 h 4"/>
                <a:gd name="T12" fmla="*/ 2 w 4"/>
                <a:gd name="T13" fmla="*/ 4 h 4"/>
                <a:gd name="T14" fmla="*/ 4 w 4"/>
                <a:gd name="T15" fmla="*/ 4 h 4"/>
                <a:gd name="T16" fmla="*/ 4 w 4"/>
                <a:gd name="T17" fmla="*/ 2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4"/>
                  </a:moveTo>
                  <a:lnTo>
                    <a:pt x="4" y="2"/>
                  </a:lnTo>
                  <a:lnTo>
                    <a:pt x="4" y="0"/>
                  </a:lnTo>
                  <a:lnTo>
                    <a:pt x="0" y="0"/>
                  </a:lnTo>
                  <a:lnTo>
                    <a:pt x="0" y="2"/>
                  </a:lnTo>
                  <a:lnTo>
                    <a:pt x="2" y="4"/>
                  </a:lnTo>
                  <a:lnTo>
                    <a:pt x="4" y="4"/>
                  </a:lnTo>
                  <a:lnTo>
                    <a:pt x="4" y="2"/>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1" name="Freeform 1832"/>
            <p:cNvSpPr>
              <a:spLocks/>
            </p:cNvSpPr>
            <p:nvPr/>
          </p:nvSpPr>
          <p:spPr bwMode="auto">
            <a:xfrm>
              <a:off x="2280" y="3396"/>
              <a:ext cx="16" cy="4"/>
            </a:xfrm>
            <a:custGeom>
              <a:avLst/>
              <a:gdLst>
                <a:gd name="T0" fmla="*/ 0 w 16"/>
                <a:gd name="T1" fmla="*/ 2 h 4"/>
                <a:gd name="T2" fmla="*/ 3 w 16"/>
                <a:gd name="T3" fmla="*/ 4 h 4"/>
                <a:gd name="T4" fmla="*/ 16 w 16"/>
                <a:gd name="T5" fmla="*/ 4 h 4"/>
                <a:gd name="T6" fmla="*/ 16 w 16"/>
                <a:gd name="T7" fmla="*/ 0 h 4"/>
                <a:gd name="T8" fmla="*/ 3 w 16"/>
                <a:gd name="T9" fmla="*/ 0 h 4"/>
                <a:gd name="T10" fmla="*/ 0 w 16"/>
                <a:gd name="T11" fmla="*/ 2 h 4"/>
                <a:gd name="T12" fmla="*/ 0 w 16"/>
                <a:gd name="T13" fmla="*/ 2 h 4"/>
                <a:gd name="T14" fmla="*/ 0 w 16"/>
                <a:gd name="T15" fmla="*/ 4 h 4"/>
                <a:gd name="T16" fmla="*/ 3 w 16"/>
                <a:gd name="T17" fmla="*/ 4 h 4"/>
                <a:gd name="T18" fmla="*/ 0 w 16"/>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4">
                  <a:moveTo>
                    <a:pt x="0" y="2"/>
                  </a:moveTo>
                  <a:lnTo>
                    <a:pt x="3" y="4"/>
                  </a:lnTo>
                  <a:lnTo>
                    <a:pt x="16" y="4"/>
                  </a:lnTo>
                  <a:lnTo>
                    <a:pt x="16" y="0"/>
                  </a:lnTo>
                  <a:lnTo>
                    <a:pt x="3" y="0"/>
                  </a:lnTo>
                  <a:lnTo>
                    <a:pt x="0" y="2"/>
                  </a:lnTo>
                  <a:lnTo>
                    <a:pt x="0" y="4"/>
                  </a:lnTo>
                  <a:lnTo>
                    <a:pt x="3" y="4"/>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2" name="Freeform 1833"/>
            <p:cNvSpPr>
              <a:spLocks/>
            </p:cNvSpPr>
            <p:nvPr/>
          </p:nvSpPr>
          <p:spPr bwMode="auto">
            <a:xfrm>
              <a:off x="2280" y="3393"/>
              <a:ext cx="5" cy="5"/>
            </a:xfrm>
            <a:custGeom>
              <a:avLst/>
              <a:gdLst>
                <a:gd name="T0" fmla="*/ 3 w 5"/>
                <a:gd name="T1" fmla="*/ 0 h 5"/>
                <a:gd name="T2" fmla="*/ 0 w 5"/>
                <a:gd name="T3" fmla="*/ 3 h 5"/>
                <a:gd name="T4" fmla="*/ 0 w 5"/>
                <a:gd name="T5" fmla="*/ 5 h 5"/>
                <a:gd name="T6" fmla="*/ 5 w 5"/>
                <a:gd name="T7" fmla="*/ 5 h 5"/>
                <a:gd name="T8" fmla="*/ 5 w 5"/>
                <a:gd name="T9" fmla="*/ 3 h 5"/>
                <a:gd name="T10" fmla="*/ 3 w 5"/>
                <a:gd name="T11" fmla="*/ 0 h 5"/>
                <a:gd name="T12" fmla="*/ 3 w 5"/>
                <a:gd name="T13" fmla="*/ 0 h 5"/>
                <a:gd name="T14" fmla="*/ 0 w 5"/>
                <a:gd name="T15" fmla="*/ 0 h 5"/>
                <a:gd name="T16" fmla="*/ 0 w 5"/>
                <a:gd name="T17" fmla="*/ 3 h 5"/>
                <a:gd name="T18" fmla="*/ 3 w 5"/>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3" y="0"/>
                  </a:moveTo>
                  <a:lnTo>
                    <a:pt x="0" y="3"/>
                  </a:lnTo>
                  <a:lnTo>
                    <a:pt x="0" y="5"/>
                  </a:lnTo>
                  <a:lnTo>
                    <a:pt x="5" y="5"/>
                  </a:lnTo>
                  <a:lnTo>
                    <a:pt x="5" y="3"/>
                  </a:lnTo>
                  <a:lnTo>
                    <a:pt x="3" y="0"/>
                  </a:lnTo>
                  <a:lnTo>
                    <a:pt x="0" y="0"/>
                  </a:lnTo>
                  <a:lnTo>
                    <a:pt x="0" y="3"/>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3" name="Freeform 1834"/>
            <p:cNvSpPr>
              <a:spLocks/>
            </p:cNvSpPr>
            <p:nvPr/>
          </p:nvSpPr>
          <p:spPr bwMode="auto">
            <a:xfrm>
              <a:off x="2283" y="3278"/>
              <a:ext cx="15" cy="2"/>
            </a:xfrm>
            <a:custGeom>
              <a:avLst/>
              <a:gdLst>
                <a:gd name="T0" fmla="*/ 15 w 15"/>
                <a:gd name="T1" fmla="*/ 2 h 2"/>
                <a:gd name="T2" fmla="*/ 13 w 15"/>
                <a:gd name="T3" fmla="*/ 0 h 2"/>
                <a:gd name="T4" fmla="*/ 0 w 15"/>
                <a:gd name="T5" fmla="*/ 0 h 2"/>
                <a:gd name="T6" fmla="*/ 0 w 15"/>
                <a:gd name="T7" fmla="*/ 2 h 2"/>
                <a:gd name="T8" fmla="*/ 13 w 15"/>
                <a:gd name="T9" fmla="*/ 2 h 2"/>
                <a:gd name="T10" fmla="*/ 15 w 15"/>
                <a:gd name="T11" fmla="*/ 2 h 2"/>
                <a:gd name="T12" fmla="*/ 15 w 15"/>
                <a:gd name="T13" fmla="*/ 2 h 2"/>
                <a:gd name="T14" fmla="*/ 15 w 15"/>
                <a:gd name="T15" fmla="*/ 0 h 2"/>
                <a:gd name="T16" fmla="*/ 13 w 15"/>
                <a:gd name="T17" fmla="*/ 0 h 2"/>
                <a:gd name="T18" fmla="*/ 15 w 1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
                  <a:moveTo>
                    <a:pt x="15" y="2"/>
                  </a:moveTo>
                  <a:lnTo>
                    <a:pt x="13" y="0"/>
                  </a:lnTo>
                  <a:lnTo>
                    <a:pt x="0" y="0"/>
                  </a:lnTo>
                  <a:lnTo>
                    <a:pt x="0" y="2"/>
                  </a:lnTo>
                  <a:lnTo>
                    <a:pt x="13" y="2"/>
                  </a:lnTo>
                  <a:lnTo>
                    <a:pt x="15" y="2"/>
                  </a:lnTo>
                  <a:lnTo>
                    <a:pt x="15" y="0"/>
                  </a:lnTo>
                  <a:lnTo>
                    <a:pt x="13" y="0"/>
                  </a:lnTo>
                  <a:lnTo>
                    <a:pt x="15"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4" name="Freeform 1835"/>
            <p:cNvSpPr>
              <a:spLocks/>
            </p:cNvSpPr>
            <p:nvPr/>
          </p:nvSpPr>
          <p:spPr bwMode="auto">
            <a:xfrm>
              <a:off x="2294" y="3280"/>
              <a:ext cx="4" cy="5"/>
            </a:xfrm>
            <a:custGeom>
              <a:avLst/>
              <a:gdLst>
                <a:gd name="T0" fmla="*/ 2 w 4"/>
                <a:gd name="T1" fmla="*/ 5 h 5"/>
                <a:gd name="T2" fmla="*/ 4 w 4"/>
                <a:gd name="T3" fmla="*/ 3 h 5"/>
                <a:gd name="T4" fmla="*/ 4 w 4"/>
                <a:gd name="T5" fmla="*/ 0 h 5"/>
                <a:gd name="T6" fmla="*/ 0 w 4"/>
                <a:gd name="T7" fmla="*/ 0 h 5"/>
                <a:gd name="T8" fmla="*/ 0 w 4"/>
                <a:gd name="T9" fmla="*/ 3 h 5"/>
                <a:gd name="T10" fmla="*/ 2 w 4"/>
                <a:gd name="T11" fmla="*/ 5 h 5"/>
                <a:gd name="T12" fmla="*/ 2 w 4"/>
                <a:gd name="T13" fmla="*/ 5 h 5"/>
                <a:gd name="T14" fmla="*/ 4 w 4"/>
                <a:gd name="T15" fmla="*/ 5 h 5"/>
                <a:gd name="T16" fmla="*/ 4 w 4"/>
                <a:gd name="T17" fmla="*/ 3 h 5"/>
                <a:gd name="T18" fmla="*/ 2 w 4"/>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2" y="5"/>
                  </a:moveTo>
                  <a:lnTo>
                    <a:pt x="4" y="3"/>
                  </a:lnTo>
                  <a:lnTo>
                    <a:pt x="4" y="0"/>
                  </a:lnTo>
                  <a:lnTo>
                    <a:pt x="0" y="0"/>
                  </a:lnTo>
                  <a:lnTo>
                    <a:pt x="0" y="3"/>
                  </a:lnTo>
                  <a:lnTo>
                    <a:pt x="2" y="5"/>
                  </a:lnTo>
                  <a:lnTo>
                    <a:pt x="4" y="5"/>
                  </a:lnTo>
                  <a:lnTo>
                    <a:pt x="4" y="3"/>
                  </a:lnTo>
                  <a:lnTo>
                    <a:pt x="2" y="5"/>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5" name="Freeform 1836"/>
            <p:cNvSpPr>
              <a:spLocks/>
            </p:cNvSpPr>
            <p:nvPr/>
          </p:nvSpPr>
          <p:spPr bwMode="auto">
            <a:xfrm>
              <a:off x="2280" y="3280"/>
              <a:ext cx="16" cy="5"/>
            </a:xfrm>
            <a:custGeom>
              <a:avLst/>
              <a:gdLst>
                <a:gd name="T0" fmla="*/ 0 w 16"/>
                <a:gd name="T1" fmla="*/ 3 h 5"/>
                <a:gd name="T2" fmla="*/ 3 w 16"/>
                <a:gd name="T3" fmla="*/ 5 h 5"/>
                <a:gd name="T4" fmla="*/ 16 w 16"/>
                <a:gd name="T5" fmla="*/ 5 h 5"/>
                <a:gd name="T6" fmla="*/ 16 w 16"/>
                <a:gd name="T7" fmla="*/ 0 h 5"/>
                <a:gd name="T8" fmla="*/ 3 w 16"/>
                <a:gd name="T9" fmla="*/ 0 h 5"/>
                <a:gd name="T10" fmla="*/ 0 w 16"/>
                <a:gd name="T11" fmla="*/ 3 h 5"/>
                <a:gd name="T12" fmla="*/ 0 w 16"/>
                <a:gd name="T13" fmla="*/ 3 h 5"/>
                <a:gd name="T14" fmla="*/ 0 w 16"/>
                <a:gd name="T15" fmla="*/ 5 h 5"/>
                <a:gd name="T16" fmla="*/ 3 w 16"/>
                <a:gd name="T17" fmla="*/ 5 h 5"/>
                <a:gd name="T18" fmla="*/ 0 w 16"/>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5">
                  <a:moveTo>
                    <a:pt x="0" y="3"/>
                  </a:moveTo>
                  <a:lnTo>
                    <a:pt x="3" y="5"/>
                  </a:lnTo>
                  <a:lnTo>
                    <a:pt x="16" y="5"/>
                  </a:lnTo>
                  <a:lnTo>
                    <a:pt x="16" y="0"/>
                  </a:lnTo>
                  <a:lnTo>
                    <a:pt x="3" y="0"/>
                  </a:lnTo>
                  <a:lnTo>
                    <a:pt x="0" y="3"/>
                  </a:lnTo>
                  <a:lnTo>
                    <a:pt x="0" y="5"/>
                  </a:lnTo>
                  <a:lnTo>
                    <a:pt x="3"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6" name="Freeform 1837"/>
            <p:cNvSpPr>
              <a:spLocks/>
            </p:cNvSpPr>
            <p:nvPr/>
          </p:nvSpPr>
          <p:spPr bwMode="auto">
            <a:xfrm>
              <a:off x="2280" y="3278"/>
              <a:ext cx="5" cy="5"/>
            </a:xfrm>
            <a:custGeom>
              <a:avLst/>
              <a:gdLst>
                <a:gd name="T0" fmla="*/ 3 w 5"/>
                <a:gd name="T1" fmla="*/ 0 h 5"/>
                <a:gd name="T2" fmla="*/ 0 w 5"/>
                <a:gd name="T3" fmla="*/ 2 h 5"/>
                <a:gd name="T4" fmla="*/ 0 w 5"/>
                <a:gd name="T5" fmla="*/ 5 h 5"/>
                <a:gd name="T6" fmla="*/ 5 w 5"/>
                <a:gd name="T7" fmla="*/ 5 h 5"/>
                <a:gd name="T8" fmla="*/ 5 w 5"/>
                <a:gd name="T9" fmla="*/ 2 h 5"/>
                <a:gd name="T10" fmla="*/ 3 w 5"/>
                <a:gd name="T11" fmla="*/ 0 h 5"/>
                <a:gd name="T12" fmla="*/ 3 w 5"/>
                <a:gd name="T13" fmla="*/ 0 h 5"/>
                <a:gd name="T14" fmla="*/ 0 w 5"/>
                <a:gd name="T15" fmla="*/ 0 h 5"/>
                <a:gd name="T16" fmla="*/ 0 w 5"/>
                <a:gd name="T17" fmla="*/ 2 h 5"/>
                <a:gd name="T18" fmla="*/ 3 w 5"/>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3" y="0"/>
                  </a:moveTo>
                  <a:lnTo>
                    <a:pt x="0" y="2"/>
                  </a:lnTo>
                  <a:lnTo>
                    <a:pt x="0" y="5"/>
                  </a:lnTo>
                  <a:lnTo>
                    <a:pt x="5" y="5"/>
                  </a:lnTo>
                  <a:lnTo>
                    <a:pt x="5" y="2"/>
                  </a:lnTo>
                  <a:lnTo>
                    <a:pt x="3" y="0"/>
                  </a:lnTo>
                  <a:lnTo>
                    <a:pt x="0" y="0"/>
                  </a:lnTo>
                  <a:lnTo>
                    <a:pt x="0" y="2"/>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7" name="Freeform 1838"/>
            <p:cNvSpPr>
              <a:spLocks/>
            </p:cNvSpPr>
            <p:nvPr/>
          </p:nvSpPr>
          <p:spPr bwMode="auto">
            <a:xfrm>
              <a:off x="2283" y="3158"/>
              <a:ext cx="15" cy="5"/>
            </a:xfrm>
            <a:custGeom>
              <a:avLst/>
              <a:gdLst>
                <a:gd name="T0" fmla="*/ 15 w 15"/>
                <a:gd name="T1" fmla="*/ 3 h 5"/>
                <a:gd name="T2" fmla="*/ 13 w 15"/>
                <a:gd name="T3" fmla="*/ 0 h 5"/>
                <a:gd name="T4" fmla="*/ 0 w 15"/>
                <a:gd name="T5" fmla="*/ 0 h 5"/>
                <a:gd name="T6" fmla="*/ 0 w 15"/>
                <a:gd name="T7" fmla="*/ 5 h 5"/>
                <a:gd name="T8" fmla="*/ 13 w 15"/>
                <a:gd name="T9" fmla="*/ 5 h 5"/>
                <a:gd name="T10" fmla="*/ 15 w 15"/>
                <a:gd name="T11" fmla="*/ 3 h 5"/>
                <a:gd name="T12" fmla="*/ 15 w 15"/>
                <a:gd name="T13" fmla="*/ 3 h 5"/>
                <a:gd name="T14" fmla="*/ 15 w 15"/>
                <a:gd name="T15" fmla="*/ 0 h 5"/>
                <a:gd name="T16" fmla="*/ 13 w 15"/>
                <a:gd name="T17" fmla="*/ 0 h 5"/>
                <a:gd name="T18" fmla="*/ 15 w 1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5">
                  <a:moveTo>
                    <a:pt x="15" y="3"/>
                  </a:moveTo>
                  <a:lnTo>
                    <a:pt x="13" y="0"/>
                  </a:lnTo>
                  <a:lnTo>
                    <a:pt x="0" y="0"/>
                  </a:lnTo>
                  <a:lnTo>
                    <a:pt x="0" y="5"/>
                  </a:lnTo>
                  <a:lnTo>
                    <a:pt x="13" y="5"/>
                  </a:lnTo>
                  <a:lnTo>
                    <a:pt x="15" y="3"/>
                  </a:lnTo>
                  <a:lnTo>
                    <a:pt x="15" y="0"/>
                  </a:lnTo>
                  <a:lnTo>
                    <a:pt x="13" y="0"/>
                  </a:lnTo>
                  <a:lnTo>
                    <a:pt x="1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8" name="Freeform 1839"/>
            <p:cNvSpPr>
              <a:spLocks/>
            </p:cNvSpPr>
            <p:nvPr/>
          </p:nvSpPr>
          <p:spPr bwMode="auto">
            <a:xfrm>
              <a:off x="2294" y="3161"/>
              <a:ext cx="4" cy="4"/>
            </a:xfrm>
            <a:custGeom>
              <a:avLst/>
              <a:gdLst>
                <a:gd name="T0" fmla="*/ 2 w 4"/>
                <a:gd name="T1" fmla="*/ 4 h 4"/>
                <a:gd name="T2" fmla="*/ 4 w 4"/>
                <a:gd name="T3" fmla="*/ 4 h 4"/>
                <a:gd name="T4" fmla="*/ 4 w 4"/>
                <a:gd name="T5" fmla="*/ 0 h 4"/>
                <a:gd name="T6" fmla="*/ 0 w 4"/>
                <a:gd name="T7" fmla="*/ 0 h 4"/>
                <a:gd name="T8" fmla="*/ 0 w 4"/>
                <a:gd name="T9" fmla="*/ 4 h 4"/>
                <a:gd name="T10" fmla="*/ 2 w 4"/>
                <a:gd name="T11" fmla="*/ 4 h 4"/>
                <a:gd name="T12" fmla="*/ 2 w 4"/>
                <a:gd name="T13" fmla="*/ 4 h 4"/>
                <a:gd name="T14" fmla="*/ 4 w 4"/>
                <a:gd name="T15" fmla="*/ 4 h 4"/>
                <a:gd name="T16" fmla="*/ 4 w 4"/>
                <a:gd name="T17" fmla="*/ 4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4"/>
                  </a:moveTo>
                  <a:lnTo>
                    <a:pt x="4" y="4"/>
                  </a:lnTo>
                  <a:lnTo>
                    <a:pt x="4" y="0"/>
                  </a:lnTo>
                  <a:lnTo>
                    <a:pt x="0" y="0"/>
                  </a:lnTo>
                  <a:lnTo>
                    <a:pt x="0" y="4"/>
                  </a:lnTo>
                  <a:lnTo>
                    <a:pt x="2" y="4"/>
                  </a:lnTo>
                  <a:lnTo>
                    <a:pt x="4" y="4"/>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09" name="Freeform 1840"/>
            <p:cNvSpPr>
              <a:spLocks/>
            </p:cNvSpPr>
            <p:nvPr/>
          </p:nvSpPr>
          <p:spPr bwMode="auto">
            <a:xfrm>
              <a:off x="2280" y="3163"/>
              <a:ext cx="16" cy="2"/>
            </a:xfrm>
            <a:custGeom>
              <a:avLst/>
              <a:gdLst>
                <a:gd name="T0" fmla="*/ 0 w 16"/>
                <a:gd name="T1" fmla="*/ 2 h 2"/>
                <a:gd name="T2" fmla="*/ 3 w 16"/>
                <a:gd name="T3" fmla="*/ 2 h 2"/>
                <a:gd name="T4" fmla="*/ 16 w 16"/>
                <a:gd name="T5" fmla="*/ 2 h 2"/>
                <a:gd name="T6" fmla="*/ 16 w 16"/>
                <a:gd name="T7" fmla="*/ 0 h 2"/>
                <a:gd name="T8" fmla="*/ 3 w 16"/>
                <a:gd name="T9" fmla="*/ 0 h 2"/>
                <a:gd name="T10" fmla="*/ 0 w 16"/>
                <a:gd name="T11" fmla="*/ 2 h 2"/>
                <a:gd name="T12" fmla="*/ 0 w 16"/>
                <a:gd name="T13" fmla="*/ 2 h 2"/>
                <a:gd name="T14" fmla="*/ 0 w 16"/>
                <a:gd name="T15" fmla="*/ 2 h 2"/>
                <a:gd name="T16" fmla="*/ 3 w 16"/>
                <a:gd name="T17" fmla="*/ 2 h 2"/>
                <a:gd name="T18" fmla="*/ 0 w 16"/>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2">
                  <a:moveTo>
                    <a:pt x="0" y="2"/>
                  </a:moveTo>
                  <a:lnTo>
                    <a:pt x="3" y="2"/>
                  </a:lnTo>
                  <a:lnTo>
                    <a:pt x="16" y="2"/>
                  </a:lnTo>
                  <a:lnTo>
                    <a:pt x="16" y="0"/>
                  </a:lnTo>
                  <a:lnTo>
                    <a:pt x="3" y="0"/>
                  </a:lnTo>
                  <a:lnTo>
                    <a:pt x="0" y="2"/>
                  </a:lnTo>
                  <a:lnTo>
                    <a:pt x="3" y="2"/>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0" name="Freeform 1841"/>
            <p:cNvSpPr>
              <a:spLocks/>
            </p:cNvSpPr>
            <p:nvPr/>
          </p:nvSpPr>
          <p:spPr bwMode="auto">
            <a:xfrm>
              <a:off x="2280" y="3158"/>
              <a:ext cx="5" cy="7"/>
            </a:xfrm>
            <a:custGeom>
              <a:avLst/>
              <a:gdLst>
                <a:gd name="T0" fmla="*/ 3 w 5"/>
                <a:gd name="T1" fmla="*/ 0 h 7"/>
                <a:gd name="T2" fmla="*/ 0 w 5"/>
                <a:gd name="T3" fmla="*/ 3 h 7"/>
                <a:gd name="T4" fmla="*/ 0 w 5"/>
                <a:gd name="T5" fmla="*/ 7 h 7"/>
                <a:gd name="T6" fmla="*/ 5 w 5"/>
                <a:gd name="T7" fmla="*/ 7 h 7"/>
                <a:gd name="T8" fmla="*/ 5 w 5"/>
                <a:gd name="T9" fmla="*/ 3 h 7"/>
                <a:gd name="T10" fmla="*/ 3 w 5"/>
                <a:gd name="T11" fmla="*/ 0 h 7"/>
                <a:gd name="T12" fmla="*/ 3 w 5"/>
                <a:gd name="T13" fmla="*/ 0 h 7"/>
                <a:gd name="T14" fmla="*/ 0 w 5"/>
                <a:gd name="T15" fmla="*/ 0 h 7"/>
                <a:gd name="T16" fmla="*/ 0 w 5"/>
                <a:gd name="T17" fmla="*/ 3 h 7"/>
                <a:gd name="T18" fmla="*/ 3 w 5"/>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3" y="0"/>
                  </a:moveTo>
                  <a:lnTo>
                    <a:pt x="0" y="3"/>
                  </a:lnTo>
                  <a:lnTo>
                    <a:pt x="0" y="7"/>
                  </a:lnTo>
                  <a:lnTo>
                    <a:pt x="5" y="7"/>
                  </a:lnTo>
                  <a:lnTo>
                    <a:pt x="5" y="3"/>
                  </a:lnTo>
                  <a:lnTo>
                    <a:pt x="3" y="0"/>
                  </a:lnTo>
                  <a:lnTo>
                    <a:pt x="0" y="0"/>
                  </a:lnTo>
                  <a:lnTo>
                    <a:pt x="0" y="3"/>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1" name="Freeform 1842"/>
            <p:cNvSpPr>
              <a:spLocks/>
            </p:cNvSpPr>
            <p:nvPr/>
          </p:nvSpPr>
          <p:spPr bwMode="auto">
            <a:xfrm>
              <a:off x="2283" y="3041"/>
              <a:ext cx="15" cy="2"/>
            </a:xfrm>
            <a:custGeom>
              <a:avLst/>
              <a:gdLst>
                <a:gd name="T0" fmla="*/ 15 w 15"/>
                <a:gd name="T1" fmla="*/ 0 h 2"/>
                <a:gd name="T2" fmla="*/ 13 w 15"/>
                <a:gd name="T3" fmla="*/ 0 h 2"/>
                <a:gd name="T4" fmla="*/ 0 w 15"/>
                <a:gd name="T5" fmla="*/ 0 h 2"/>
                <a:gd name="T6" fmla="*/ 0 w 15"/>
                <a:gd name="T7" fmla="*/ 2 h 2"/>
                <a:gd name="T8" fmla="*/ 13 w 15"/>
                <a:gd name="T9" fmla="*/ 2 h 2"/>
                <a:gd name="T10" fmla="*/ 15 w 15"/>
                <a:gd name="T11" fmla="*/ 0 h 2"/>
                <a:gd name="T12" fmla="*/ 15 w 15"/>
                <a:gd name="T13" fmla="*/ 0 h 2"/>
                <a:gd name="T14" fmla="*/ 15 w 15"/>
                <a:gd name="T15" fmla="*/ 0 h 2"/>
                <a:gd name="T16" fmla="*/ 13 w 15"/>
                <a:gd name="T17" fmla="*/ 0 h 2"/>
                <a:gd name="T18" fmla="*/ 15 w 15"/>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2">
                  <a:moveTo>
                    <a:pt x="15" y="0"/>
                  </a:moveTo>
                  <a:lnTo>
                    <a:pt x="13" y="0"/>
                  </a:lnTo>
                  <a:lnTo>
                    <a:pt x="0" y="0"/>
                  </a:lnTo>
                  <a:lnTo>
                    <a:pt x="0" y="2"/>
                  </a:lnTo>
                  <a:lnTo>
                    <a:pt x="13" y="2"/>
                  </a:lnTo>
                  <a:lnTo>
                    <a:pt x="15" y="0"/>
                  </a:lnTo>
                  <a:lnTo>
                    <a:pt x="13" y="0"/>
                  </a:lnTo>
                  <a:lnTo>
                    <a:pt x="15"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2" name="Freeform 1843"/>
            <p:cNvSpPr>
              <a:spLocks/>
            </p:cNvSpPr>
            <p:nvPr/>
          </p:nvSpPr>
          <p:spPr bwMode="auto">
            <a:xfrm>
              <a:off x="2294" y="3041"/>
              <a:ext cx="4" cy="7"/>
            </a:xfrm>
            <a:custGeom>
              <a:avLst/>
              <a:gdLst>
                <a:gd name="T0" fmla="*/ 2 w 4"/>
                <a:gd name="T1" fmla="*/ 7 h 7"/>
                <a:gd name="T2" fmla="*/ 4 w 4"/>
                <a:gd name="T3" fmla="*/ 4 h 7"/>
                <a:gd name="T4" fmla="*/ 4 w 4"/>
                <a:gd name="T5" fmla="*/ 0 h 7"/>
                <a:gd name="T6" fmla="*/ 0 w 4"/>
                <a:gd name="T7" fmla="*/ 0 h 7"/>
                <a:gd name="T8" fmla="*/ 0 w 4"/>
                <a:gd name="T9" fmla="*/ 4 h 7"/>
                <a:gd name="T10" fmla="*/ 2 w 4"/>
                <a:gd name="T11" fmla="*/ 7 h 7"/>
                <a:gd name="T12" fmla="*/ 2 w 4"/>
                <a:gd name="T13" fmla="*/ 7 h 7"/>
                <a:gd name="T14" fmla="*/ 4 w 4"/>
                <a:gd name="T15" fmla="*/ 7 h 7"/>
                <a:gd name="T16" fmla="*/ 4 w 4"/>
                <a:gd name="T17" fmla="*/ 4 h 7"/>
                <a:gd name="T18" fmla="*/ 2 w 4"/>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7"/>
                  </a:moveTo>
                  <a:lnTo>
                    <a:pt x="4" y="4"/>
                  </a:lnTo>
                  <a:lnTo>
                    <a:pt x="4" y="0"/>
                  </a:lnTo>
                  <a:lnTo>
                    <a:pt x="0" y="0"/>
                  </a:lnTo>
                  <a:lnTo>
                    <a:pt x="0" y="4"/>
                  </a:lnTo>
                  <a:lnTo>
                    <a:pt x="2" y="7"/>
                  </a:lnTo>
                  <a:lnTo>
                    <a:pt x="4" y="7"/>
                  </a:lnTo>
                  <a:lnTo>
                    <a:pt x="4" y="4"/>
                  </a:lnTo>
                  <a:lnTo>
                    <a:pt x="2" y="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3" name="Freeform 1844"/>
            <p:cNvSpPr>
              <a:spLocks/>
            </p:cNvSpPr>
            <p:nvPr/>
          </p:nvSpPr>
          <p:spPr bwMode="auto">
            <a:xfrm>
              <a:off x="2280" y="3043"/>
              <a:ext cx="16" cy="5"/>
            </a:xfrm>
            <a:custGeom>
              <a:avLst/>
              <a:gdLst>
                <a:gd name="T0" fmla="*/ 0 w 16"/>
                <a:gd name="T1" fmla="*/ 2 h 5"/>
                <a:gd name="T2" fmla="*/ 3 w 16"/>
                <a:gd name="T3" fmla="*/ 5 h 5"/>
                <a:gd name="T4" fmla="*/ 16 w 16"/>
                <a:gd name="T5" fmla="*/ 5 h 5"/>
                <a:gd name="T6" fmla="*/ 16 w 16"/>
                <a:gd name="T7" fmla="*/ 0 h 5"/>
                <a:gd name="T8" fmla="*/ 3 w 16"/>
                <a:gd name="T9" fmla="*/ 0 h 5"/>
                <a:gd name="T10" fmla="*/ 0 w 16"/>
                <a:gd name="T11" fmla="*/ 2 h 5"/>
                <a:gd name="T12" fmla="*/ 0 w 16"/>
                <a:gd name="T13" fmla="*/ 2 h 5"/>
                <a:gd name="T14" fmla="*/ 0 w 16"/>
                <a:gd name="T15" fmla="*/ 5 h 5"/>
                <a:gd name="T16" fmla="*/ 3 w 16"/>
                <a:gd name="T17" fmla="*/ 5 h 5"/>
                <a:gd name="T18" fmla="*/ 0 w 16"/>
                <a:gd name="T19" fmla="*/ 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5">
                  <a:moveTo>
                    <a:pt x="0" y="2"/>
                  </a:moveTo>
                  <a:lnTo>
                    <a:pt x="3" y="5"/>
                  </a:lnTo>
                  <a:lnTo>
                    <a:pt x="16" y="5"/>
                  </a:lnTo>
                  <a:lnTo>
                    <a:pt x="16" y="0"/>
                  </a:lnTo>
                  <a:lnTo>
                    <a:pt x="3" y="0"/>
                  </a:lnTo>
                  <a:lnTo>
                    <a:pt x="0" y="2"/>
                  </a:lnTo>
                  <a:lnTo>
                    <a:pt x="0" y="5"/>
                  </a:lnTo>
                  <a:lnTo>
                    <a:pt x="3" y="5"/>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4" name="Freeform 1845"/>
            <p:cNvSpPr>
              <a:spLocks/>
            </p:cNvSpPr>
            <p:nvPr/>
          </p:nvSpPr>
          <p:spPr bwMode="auto">
            <a:xfrm>
              <a:off x="2280" y="3041"/>
              <a:ext cx="5" cy="4"/>
            </a:xfrm>
            <a:custGeom>
              <a:avLst/>
              <a:gdLst>
                <a:gd name="T0" fmla="*/ 3 w 5"/>
                <a:gd name="T1" fmla="*/ 0 h 4"/>
                <a:gd name="T2" fmla="*/ 0 w 5"/>
                <a:gd name="T3" fmla="*/ 0 h 4"/>
                <a:gd name="T4" fmla="*/ 0 w 5"/>
                <a:gd name="T5" fmla="*/ 4 h 4"/>
                <a:gd name="T6" fmla="*/ 5 w 5"/>
                <a:gd name="T7" fmla="*/ 4 h 4"/>
                <a:gd name="T8" fmla="*/ 5 w 5"/>
                <a:gd name="T9" fmla="*/ 0 h 4"/>
                <a:gd name="T10" fmla="*/ 3 w 5"/>
                <a:gd name="T11" fmla="*/ 0 h 4"/>
                <a:gd name="T12" fmla="*/ 3 w 5"/>
                <a:gd name="T13" fmla="*/ 0 h 4"/>
                <a:gd name="T14" fmla="*/ 0 w 5"/>
                <a:gd name="T15" fmla="*/ 0 h 4"/>
                <a:gd name="T16" fmla="*/ 0 w 5"/>
                <a:gd name="T17" fmla="*/ 0 h 4"/>
                <a:gd name="T18" fmla="*/ 3 w 5"/>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4">
                  <a:moveTo>
                    <a:pt x="3" y="0"/>
                  </a:moveTo>
                  <a:lnTo>
                    <a:pt x="0" y="0"/>
                  </a:lnTo>
                  <a:lnTo>
                    <a:pt x="0" y="4"/>
                  </a:lnTo>
                  <a:lnTo>
                    <a:pt x="5" y="4"/>
                  </a:lnTo>
                  <a:lnTo>
                    <a:pt x="5" y="0"/>
                  </a:lnTo>
                  <a:lnTo>
                    <a:pt x="3" y="0"/>
                  </a:lnTo>
                  <a:lnTo>
                    <a:pt x="0" y="0"/>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5" name="Freeform 1846"/>
            <p:cNvSpPr>
              <a:spLocks/>
            </p:cNvSpPr>
            <p:nvPr/>
          </p:nvSpPr>
          <p:spPr bwMode="auto">
            <a:xfrm>
              <a:off x="2283" y="2921"/>
              <a:ext cx="15" cy="5"/>
            </a:xfrm>
            <a:custGeom>
              <a:avLst/>
              <a:gdLst>
                <a:gd name="T0" fmla="*/ 15 w 15"/>
                <a:gd name="T1" fmla="*/ 3 h 5"/>
                <a:gd name="T2" fmla="*/ 13 w 15"/>
                <a:gd name="T3" fmla="*/ 0 h 5"/>
                <a:gd name="T4" fmla="*/ 0 w 15"/>
                <a:gd name="T5" fmla="*/ 0 h 5"/>
                <a:gd name="T6" fmla="*/ 0 w 15"/>
                <a:gd name="T7" fmla="*/ 5 h 5"/>
                <a:gd name="T8" fmla="*/ 13 w 15"/>
                <a:gd name="T9" fmla="*/ 5 h 5"/>
                <a:gd name="T10" fmla="*/ 15 w 15"/>
                <a:gd name="T11" fmla="*/ 3 h 5"/>
                <a:gd name="T12" fmla="*/ 15 w 15"/>
                <a:gd name="T13" fmla="*/ 3 h 5"/>
                <a:gd name="T14" fmla="*/ 15 w 15"/>
                <a:gd name="T15" fmla="*/ 0 h 5"/>
                <a:gd name="T16" fmla="*/ 13 w 15"/>
                <a:gd name="T17" fmla="*/ 0 h 5"/>
                <a:gd name="T18" fmla="*/ 15 w 15"/>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5">
                  <a:moveTo>
                    <a:pt x="15" y="3"/>
                  </a:moveTo>
                  <a:lnTo>
                    <a:pt x="13" y="0"/>
                  </a:lnTo>
                  <a:lnTo>
                    <a:pt x="0" y="0"/>
                  </a:lnTo>
                  <a:lnTo>
                    <a:pt x="0" y="5"/>
                  </a:lnTo>
                  <a:lnTo>
                    <a:pt x="13" y="5"/>
                  </a:lnTo>
                  <a:lnTo>
                    <a:pt x="15" y="3"/>
                  </a:lnTo>
                  <a:lnTo>
                    <a:pt x="15" y="0"/>
                  </a:lnTo>
                  <a:lnTo>
                    <a:pt x="13" y="0"/>
                  </a:lnTo>
                  <a:lnTo>
                    <a:pt x="15"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6" name="Freeform 1847"/>
            <p:cNvSpPr>
              <a:spLocks/>
            </p:cNvSpPr>
            <p:nvPr/>
          </p:nvSpPr>
          <p:spPr bwMode="auto">
            <a:xfrm>
              <a:off x="2294" y="2924"/>
              <a:ext cx="4" cy="4"/>
            </a:xfrm>
            <a:custGeom>
              <a:avLst/>
              <a:gdLst>
                <a:gd name="T0" fmla="*/ 2 w 4"/>
                <a:gd name="T1" fmla="*/ 4 h 4"/>
                <a:gd name="T2" fmla="*/ 4 w 4"/>
                <a:gd name="T3" fmla="*/ 4 h 4"/>
                <a:gd name="T4" fmla="*/ 4 w 4"/>
                <a:gd name="T5" fmla="*/ 0 h 4"/>
                <a:gd name="T6" fmla="*/ 0 w 4"/>
                <a:gd name="T7" fmla="*/ 0 h 4"/>
                <a:gd name="T8" fmla="*/ 0 w 4"/>
                <a:gd name="T9" fmla="*/ 4 h 4"/>
                <a:gd name="T10" fmla="*/ 2 w 4"/>
                <a:gd name="T11" fmla="*/ 4 h 4"/>
                <a:gd name="T12" fmla="*/ 2 w 4"/>
                <a:gd name="T13" fmla="*/ 4 h 4"/>
                <a:gd name="T14" fmla="*/ 4 w 4"/>
                <a:gd name="T15" fmla="*/ 4 h 4"/>
                <a:gd name="T16" fmla="*/ 4 w 4"/>
                <a:gd name="T17" fmla="*/ 4 h 4"/>
                <a:gd name="T18" fmla="*/ 2 w 4"/>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4"/>
                  </a:moveTo>
                  <a:lnTo>
                    <a:pt x="4" y="4"/>
                  </a:lnTo>
                  <a:lnTo>
                    <a:pt x="4" y="0"/>
                  </a:lnTo>
                  <a:lnTo>
                    <a:pt x="0" y="0"/>
                  </a:lnTo>
                  <a:lnTo>
                    <a:pt x="0" y="4"/>
                  </a:lnTo>
                  <a:lnTo>
                    <a:pt x="2" y="4"/>
                  </a:lnTo>
                  <a:lnTo>
                    <a:pt x="4" y="4"/>
                  </a:lnTo>
                  <a:lnTo>
                    <a:pt x="2" y="4"/>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7" name="Freeform 1848"/>
            <p:cNvSpPr>
              <a:spLocks/>
            </p:cNvSpPr>
            <p:nvPr/>
          </p:nvSpPr>
          <p:spPr bwMode="auto">
            <a:xfrm>
              <a:off x="2280" y="2926"/>
              <a:ext cx="16" cy="2"/>
            </a:xfrm>
            <a:custGeom>
              <a:avLst/>
              <a:gdLst>
                <a:gd name="T0" fmla="*/ 0 w 16"/>
                <a:gd name="T1" fmla="*/ 2 h 2"/>
                <a:gd name="T2" fmla="*/ 3 w 16"/>
                <a:gd name="T3" fmla="*/ 2 h 2"/>
                <a:gd name="T4" fmla="*/ 16 w 16"/>
                <a:gd name="T5" fmla="*/ 2 h 2"/>
                <a:gd name="T6" fmla="*/ 16 w 16"/>
                <a:gd name="T7" fmla="*/ 0 h 2"/>
                <a:gd name="T8" fmla="*/ 3 w 16"/>
                <a:gd name="T9" fmla="*/ 0 h 2"/>
                <a:gd name="T10" fmla="*/ 0 w 16"/>
                <a:gd name="T11" fmla="*/ 2 h 2"/>
                <a:gd name="T12" fmla="*/ 0 w 16"/>
                <a:gd name="T13" fmla="*/ 2 h 2"/>
                <a:gd name="T14" fmla="*/ 0 w 16"/>
                <a:gd name="T15" fmla="*/ 2 h 2"/>
                <a:gd name="T16" fmla="*/ 3 w 16"/>
                <a:gd name="T17" fmla="*/ 2 h 2"/>
                <a:gd name="T18" fmla="*/ 0 w 16"/>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2">
                  <a:moveTo>
                    <a:pt x="0" y="2"/>
                  </a:moveTo>
                  <a:lnTo>
                    <a:pt x="3" y="2"/>
                  </a:lnTo>
                  <a:lnTo>
                    <a:pt x="16" y="2"/>
                  </a:lnTo>
                  <a:lnTo>
                    <a:pt x="16" y="0"/>
                  </a:lnTo>
                  <a:lnTo>
                    <a:pt x="3" y="0"/>
                  </a:lnTo>
                  <a:lnTo>
                    <a:pt x="0" y="2"/>
                  </a:lnTo>
                  <a:lnTo>
                    <a:pt x="3" y="2"/>
                  </a:lnTo>
                  <a:lnTo>
                    <a:pt x="0"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8" name="Freeform 1849"/>
            <p:cNvSpPr>
              <a:spLocks/>
            </p:cNvSpPr>
            <p:nvPr/>
          </p:nvSpPr>
          <p:spPr bwMode="auto">
            <a:xfrm>
              <a:off x="2280" y="2921"/>
              <a:ext cx="5" cy="7"/>
            </a:xfrm>
            <a:custGeom>
              <a:avLst/>
              <a:gdLst>
                <a:gd name="T0" fmla="*/ 3 w 5"/>
                <a:gd name="T1" fmla="*/ 0 h 7"/>
                <a:gd name="T2" fmla="*/ 0 w 5"/>
                <a:gd name="T3" fmla="*/ 3 h 7"/>
                <a:gd name="T4" fmla="*/ 0 w 5"/>
                <a:gd name="T5" fmla="*/ 7 h 7"/>
                <a:gd name="T6" fmla="*/ 5 w 5"/>
                <a:gd name="T7" fmla="*/ 7 h 7"/>
                <a:gd name="T8" fmla="*/ 5 w 5"/>
                <a:gd name="T9" fmla="*/ 3 h 7"/>
                <a:gd name="T10" fmla="*/ 3 w 5"/>
                <a:gd name="T11" fmla="*/ 0 h 7"/>
                <a:gd name="T12" fmla="*/ 3 w 5"/>
                <a:gd name="T13" fmla="*/ 0 h 7"/>
                <a:gd name="T14" fmla="*/ 0 w 5"/>
                <a:gd name="T15" fmla="*/ 0 h 7"/>
                <a:gd name="T16" fmla="*/ 0 w 5"/>
                <a:gd name="T17" fmla="*/ 3 h 7"/>
                <a:gd name="T18" fmla="*/ 3 w 5"/>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3" y="0"/>
                  </a:moveTo>
                  <a:lnTo>
                    <a:pt x="0" y="3"/>
                  </a:lnTo>
                  <a:lnTo>
                    <a:pt x="0" y="7"/>
                  </a:lnTo>
                  <a:lnTo>
                    <a:pt x="5" y="7"/>
                  </a:lnTo>
                  <a:lnTo>
                    <a:pt x="5" y="3"/>
                  </a:lnTo>
                  <a:lnTo>
                    <a:pt x="3" y="0"/>
                  </a:lnTo>
                  <a:lnTo>
                    <a:pt x="0" y="0"/>
                  </a:lnTo>
                  <a:lnTo>
                    <a:pt x="0" y="3"/>
                  </a:lnTo>
                  <a:lnTo>
                    <a:pt x="3"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9" name="Rectangle 1850"/>
            <p:cNvSpPr>
              <a:spLocks noChangeArrowheads="1"/>
            </p:cNvSpPr>
            <p:nvPr/>
          </p:nvSpPr>
          <p:spPr bwMode="auto">
            <a:xfrm>
              <a:off x="2296" y="3513"/>
              <a:ext cx="749" cy="5"/>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4820" name="Freeform 1851"/>
            <p:cNvSpPr>
              <a:spLocks/>
            </p:cNvSpPr>
            <p:nvPr/>
          </p:nvSpPr>
          <p:spPr bwMode="auto">
            <a:xfrm>
              <a:off x="2296" y="3511"/>
              <a:ext cx="751" cy="4"/>
            </a:xfrm>
            <a:custGeom>
              <a:avLst/>
              <a:gdLst>
                <a:gd name="T0" fmla="*/ 751 w 751"/>
                <a:gd name="T1" fmla="*/ 2 h 4"/>
                <a:gd name="T2" fmla="*/ 749 w 751"/>
                <a:gd name="T3" fmla="*/ 0 h 4"/>
                <a:gd name="T4" fmla="*/ 0 w 751"/>
                <a:gd name="T5" fmla="*/ 0 h 4"/>
                <a:gd name="T6" fmla="*/ 0 w 751"/>
                <a:gd name="T7" fmla="*/ 4 h 4"/>
                <a:gd name="T8" fmla="*/ 749 w 751"/>
                <a:gd name="T9" fmla="*/ 4 h 4"/>
                <a:gd name="T10" fmla="*/ 751 w 751"/>
                <a:gd name="T11" fmla="*/ 2 h 4"/>
                <a:gd name="T12" fmla="*/ 751 w 751"/>
                <a:gd name="T13" fmla="*/ 2 h 4"/>
                <a:gd name="T14" fmla="*/ 751 w 751"/>
                <a:gd name="T15" fmla="*/ 0 h 4"/>
                <a:gd name="T16" fmla="*/ 749 w 751"/>
                <a:gd name="T17" fmla="*/ 0 h 4"/>
                <a:gd name="T18" fmla="*/ 751 w 751"/>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1" h="4">
                  <a:moveTo>
                    <a:pt x="751" y="2"/>
                  </a:moveTo>
                  <a:lnTo>
                    <a:pt x="749" y="0"/>
                  </a:lnTo>
                  <a:lnTo>
                    <a:pt x="0" y="0"/>
                  </a:lnTo>
                  <a:lnTo>
                    <a:pt x="0" y="4"/>
                  </a:lnTo>
                  <a:lnTo>
                    <a:pt x="749" y="4"/>
                  </a:lnTo>
                  <a:lnTo>
                    <a:pt x="751" y="2"/>
                  </a:lnTo>
                  <a:lnTo>
                    <a:pt x="751" y="0"/>
                  </a:lnTo>
                  <a:lnTo>
                    <a:pt x="749" y="0"/>
                  </a:lnTo>
                  <a:lnTo>
                    <a:pt x="751"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1" name="Freeform 1852"/>
            <p:cNvSpPr>
              <a:spLocks/>
            </p:cNvSpPr>
            <p:nvPr/>
          </p:nvSpPr>
          <p:spPr bwMode="auto">
            <a:xfrm>
              <a:off x="3043" y="3513"/>
              <a:ext cx="4" cy="7"/>
            </a:xfrm>
            <a:custGeom>
              <a:avLst/>
              <a:gdLst>
                <a:gd name="T0" fmla="*/ 2 w 4"/>
                <a:gd name="T1" fmla="*/ 7 h 7"/>
                <a:gd name="T2" fmla="*/ 4 w 4"/>
                <a:gd name="T3" fmla="*/ 5 h 7"/>
                <a:gd name="T4" fmla="*/ 4 w 4"/>
                <a:gd name="T5" fmla="*/ 0 h 7"/>
                <a:gd name="T6" fmla="*/ 0 w 4"/>
                <a:gd name="T7" fmla="*/ 0 h 7"/>
                <a:gd name="T8" fmla="*/ 0 w 4"/>
                <a:gd name="T9" fmla="*/ 5 h 7"/>
                <a:gd name="T10" fmla="*/ 2 w 4"/>
                <a:gd name="T11" fmla="*/ 7 h 7"/>
                <a:gd name="T12" fmla="*/ 2 w 4"/>
                <a:gd name="T13" fmla="*/ 7 h 7"/>
                <a:gd name="T14" fmla="*/ 4 w 4"/>
                <a:gd name="T15" fmla="*/ 7 h 7"/>
                <a:gd name="T16" fmla="*/ 4 w 4"/>
                <a:gd name="T17" fmla="*/ 5 h 7"/>
                <a:gd name="T18" fmla="*/ 2 w 4"/>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7"/>
                  </a:moveTo>
                  <a:lnTo>
                    <a:pt x="4" y="5"/>
                  </a:lnTo>
                  <a:lnTo>
                    <a:pt x="4" y="0"/>
                  </a:lnTo>
                  <a:lnTo>
                    <a:pt x="0" y="0"/>
                  </a:lnTo>
                  <a:lnTo>
                    <a:pt x="0" y="5"/>
                  </a:lnTo>
                  <a:lnTo>
                    <a:pt x="2" y="7"/>
                  </a:lnTo>
                  <a:lnTo>
                    <a:pt x="4" y="7"/>
                  </a:lnTo>
                  <a:lnTo>
                    <a:pt x="4" y="5"/>
                  </a:lnTo>
                  <a:lnTo>
                    <a:pt x="2" y="7"/>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2" name="Freeform 1853"/>
            <p:cNvSpPr>
              <a:spLocks/>
            </p:cNvSpPr>
            <p:nvPr/>
          </p:nvSpPr>
          <p:spPr bwMode="auto">
            <a:xfrm>
              <a:off x="2294" y="3515"/>
              <a:ext cx="751" cy="5"/>
            </a:xfrm>
            <a:custGeom>
              <a:avLst/>
              <a:gdLst>
                <a:gd name="T0" fmla="*/ 0 w 751"/>
                <a:gd name="T1" fmla="*/ 3 h 5"/>
                <a:gd name="T2" fmla="*/ 2 w 751"/>
                <a:gd name="T3" fmla="*/ 5 h 5"/>
                <a:gd name="T4" fmla="*/ 751 w 751"/>
                <a:gd name="T5" fmla="*/ 5 h 5"/>
                <a:gd name="T6" fmla="*/ 751 w 751"/>
                <a:gd name="T7" fmla="*/ 0 h 5"/>
                <a:gd name="T8" fmla="*/ 2 w 751"/>
                <a:gd name="T9" fmla="*/ 0 h 5"/>
                <a:gd name="T10" fmla="*/ 0 w 751"/>
                <a:gd name="T11" fmla="*/ 3 h 5"/>
                <a:gd name="T12" fmla="*/ 0 w 751"/>
                <a:gd name="T13" fmla="*/ 3 h 5"/>
                <a:gd name="T14" fmla="*/ 0 w 751"/>
                <a:gd name="T15" fmla="*/ 5 h 5"/>
                <a:gd name="T16" fmla="*/ 2 w 751"/>
                <a:gd name="T17" fmla="*/ 5 h 5"/>
                <a:gd name="T18" fmla="*/ 0 w 751"/>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51" h="5">
                  <a:moveTo>
                    <a:pt x="0" y="3"/>
                  </a:moveTo>
                  <a:lnTo>
                    <a:pt x="2" y="5"/>
                  </a:lnTo>
                  <a:lnTo>
                    <a:pt x="751" y="5"/>
                  </a:lnTo>
                  <a:lnTo>
                    <a:pt x="751"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3" name="Freeform 1854"/>
            <p:cNvSpPr>
              <a:spLocks/>
            </p:cNvSpPr>
            <p:nvPr/>
          </p:nvSpPr>
          <p:spPr bwMode="auto">
            <a:xfrm>
              <a:off x="2294" y="3511"/>
              <a:ext cx="4" cy="7"/>
            </a:xfrm>
            <a:custGeom>
              <a:avLst/>
              <a:gdLst>
                <a:gd name="T0" fmla="*/ 2 w 4"/>
                <a:gd name="T1" fmla="*/ 0 h 7"/>
                <a:gd name="T2" fmla="*/ 0 w 4"/>
                <a:gd name="T3" fmla="*/ 2 h 7"/>
                <a:gd name="T4" fmla="*/ 0 w 4"/>
                <a:gd name="T5" fmla="*/ 7 h 7"/>
                <a:gd name="T6" fmla="*/ 4 w 4"/>
                <a:gd name="T7" fmla="*/ 7 h 7"/>
                <a:gd name="T8" fmla="*/ 4 w 4"/>
                <a:gd name="T9" fmla="*/ 2 h 7"/>
                <a:gd name="T10" fmla="*/ 2 w 4"/>
                <a:gd name="T11" fmla="*/ 0 h 7"/>
                <a:gd name="T12" fmla="*/ 2 w 4"/>
                <a:gd name="T13" fmla="*/ 0 h 7"/>
                <a:gd name="T14" fmla="*/ 0 w 4"/>
                <a:gd name="T15" fmla="*/ 0 h 7"/>
                <a:gd name="T16" fmla="*/ 0 w 4"/>
                <a:gd name="T17" fmla="*/ 2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2"/>
                  </a:lnTo>
                  <a:lnTo>
                    <a:pt x="0" y="7"/>
                  </a:lnTo>
                  <a:lnTo>
                    <a:pt x="4" y="7"/>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4" name="Freeform 1855"/>
            <p:cNvSpPr>
              <a:spLocks noEditPoints="1"/>
            </p:cNvSpPr>
            <p:nvPr/>
          </p:nvSpPr>
          <p:spPr bwMode="auto">
            <a:xfrm>
              <a:off x="2296" y="3513"/>
              <a:ext cx="754" cy="16"/>
            </a:xfrm>
            <a:custGeom>
              <a:avLst/>
              <a:gdLst>
                <a:gd name="T0" fmla="*/ 4 w 754"/>
                <a:gd name="T1" fmla="*/ 0 h 16"/>
                <a:gd name="T2" fmla="*/ 4 w 754"/>
                <a:gd name="T3" fmla="*/ 16 h 16"/>
                <a:gd name="T4" fmla="*/ 0 w 754"/>
                <a:gd name="T5" fmla="*/ 16 h 16"/>
                <a:gd name="T6" fmla="*/ 0 w 754"/>
                <a:gd name="T7" fmla="*/ 0 h 16"/>
                <a:gd name="T8" fmla="*/ 4 w 754"/>
                <a:gd name="T9" fmla="*/ 0 h 16"/>
                <a:gd name="T10" fmla="*/ 155 w 754"/>
                <a:gd name="T11" fmla="*/ 0 h 16"/>
                <a:gd name="T12" fmla="*/ 155 w 754"/>
                <a:gd name="T13" fmla="*/ 16 h 16"/>
                <a:gd name="T14" fmla="*/ 151 w 754"/>
                <a:gd name="T15" fmla="*/ 16 h 16"/>
                <a:gd name="T16" fmla="*/ 151 w 754"/>
                <a:gd name="T17" fmla="*/ 0 h 16"/>
                <a:gd name="T18" fmla="*/ 155 w 754"/>
                <a:gd name="T19" fmla="*/ 0 h 16"/>
                <a:gd name="T20" fmla="*/ 304 w 754"/>
                <a:gd name="T21" fmla="*/ 0 h 16"/>
                <a:gd name="T22" fmla="*/ 304 w 754"/>
                <a:gd name="T23" fmla="*/ 16 h 16"/>
                <a:gd name="T24" fmla="*/ 299 w 754"/>
                <a:gd name="T25" fmla="*/ 16 h 16"/>
                <a:gd name="T26" fmla="*/ 299 w 754"/>
                <a:gd name="T27" fmla="*/ 0 h 16"/>
                <a:gd name="T28" fmla="*/ 304 w 754"/>
                <a:gd name="T29" fmla="*/ 0 h 16"/>
                <a:gd name="T30" fmla="*/ 454 w 754"/>
                <a:gd name="T31" fmla="*/ 0 h 16"/>
                <a:gd name="T32" fmla="*/ 454 w 754"/>
                <a:gd name="T33" fmla="*/ 16 h 16"/>
                <a:gd name="T34" fmla="*/ 450 w 754"/>
                <a:gd name="T35" fmla="*/ 16 h 16"/>
                <a:gd name="T36" fmla="*/ 450 w 754"/>
                <a:gd name="T37" fmla="*/ 0 h 16"/>
                <a:gd name="T38" fmla="*/ 454 w 754"/>
                <a:gd name="T39" fmla="*/ 0 h 16"/>
                <a:gd name="T40" fmla="*/ 605 w 754"/>
                <a:gd name="T41" fmla="*/ 0 h 16"/>
                <a:gd name="T42" fmla="*/ 605 w 754"/>
                <a:gd name="T43" fmla="*/ 16 h 16"/>
                <a:gd name="T44" fmla="*/ 603 w 754"/>
                <a:gd name="T45" fmla="*/ 16 h 16"/>
                <a:gd name="T46" fmla="*/ 603 w 754"/>
                <a:gd name="T47" fmla="*/ 0 h 16"/>
                <a:gd name="T48" fmla="*/ 605 w 754"/>
                <a:gd name="T49" fmla="*/ 0 h 16"/>
                <a:gd name="T50" fmla="*/ 754 w 754"/>
                <a:gd name="T51" fmla="*/ 0 h 16"/>
                <a:gd name="T52" fmla="*/ 754 w 754"/>
                <a:gd name="T53" fmla="*/ 16 h 16"/>
                <a:gd name="T54" fmla="*/ 749 w 754"/>
                <a:gd name="T55" fmla="*/ 16 h 16"/>
                <a:gd name="T56" fmla="*/ 749 w 754"/>
                <a:gd name="T57" fmla="*/ 0 h 16"/>
                <a:gd name="T58" fmla="*/ 754 w 754"/>
                <a:gd name="T59" fmla="*/ 0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54" h="16">
                  <a:moveTo>
                    <a:pt x="4" y="0"/>
                  </a:moveTo>
                  <a:lnTo>
                    <a:pt x="4" y="16"/>
                  </a:lnTo>
                  <a:lnTo>
                    <a:pt x="0" y="16"/>
                  </a:lnTo>
                  <a:lnTo>
                    <a:pt x="0" y="0"/>
                  </a:lnTo>
                  <a:lnTo>
                    <a:pt x="4" y="0"/>
                  </a:lnTo>
                  <a:close/>
                  <a:moveTo>
                    <a:pt x="155" y="0"/>
                  </a:moveTo>
                  <a:lnTo>
                    <a:pt x="155" y="16"/>
                  </a:lnTo>
                  <a:lnTo>
                    <a:pt x="151" y="16"/>
                  </a:lnTo>
                  <a:lnTo>
                    <a:pt x="151" y="0"/>
                  </a:lnTo>
                  <a:lnTo>
                    <a:pt x="155" y="0"/>
                  </a:lnTo>
                  <a:close/>
                  <a:moveTo>
                    <a:pt x="304" y="0"/>
                  </a:moveTo>
                  <a:lnTo>
                    <a:pt x="304" y="16"/>
                  </a:lnTo>
                  <a:lnTo>
                    <a:pt x="299" y="16"/>
                  </a:lnTo>
                  <a:lnTo>
                    <a:pt x="299" y="0"/>
                  </a:lnTo>
                  <a:lnTo>
                    <a:pt x="304" y="0"/>
                  </a:lnTo>
                  <a:close/>
                  <a:moveTo>
                    <a:pt x="454" y="0"/>
                  </a:moveTo>
                  <a:lnTo>
                    <a:pt x="454" y="16"/>
                  </a:lnTo>
                  <a:lnTo>
                    <a:pt x="450" y="16"/>
                  </a:lnTo>
                  <a:lnTo>
                    <a:pt x="450" y="0"/>
                  </a:lnTo>
                  <a:lnTo>
                    <a:pt x="454" y="0"/>
                  </a:lnTo>
                  <a:close/>
                  <a:moveTo>
                    <a:pt x="605" y="0"/>
                  </a:moveTo>
                  <a:lnTo>
                    <a:pt x="605" y="16"/>
                  </a:lnTo>
                  <a:lnTo>
                    <a:pt x="603" y="16"/>
                  </a:lnTo>
                  <a:lnTo>
                    <a:pt x="603" y="0"/>
                  </a:lnTo>
                  <a:lnTo>
                    <a:pt x="605" y="0"/>
                  </a:lnTo>
                  <a:close/>
                  <a:moveTo>
                    <a:pt x="754" y="0"/>
                  </a:moveTo>
                  <a:lnTo>
                    <a:pt x="754" y="16"/>
                  </a:lnTo>
                  <a:lnTo>
                    <a:pt x="749" y="16"/>
                  </a:lnTo>
                  <a:lnTo>
                    <a:pt x="749" y="0"/>
                  </a:lnTo>
                  <a:lnTo>
                    <a:pt x="754"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5" name="Freeform 1856"/>
            <p:cNvSpPr>
              <a:spLocks/>
            </p:cNvSpPr>
            <p:nvPr/>
          </p:nvSpPr>
          <p:spPr bwMode="auto">
            <a:xfrm>
              <a:off x="2298" y="3513"/>
              <a:ext cx="5" cy="18"/>
            </a:xfrm>
            <a:custGeom>
              <a:avLst/>
              <a:gdLst>
                <a:gd name="T0" fmla="*/ 2 w 5"/>
                <a:gd name="T1" fmla="*/ 18 h 18"/>
                <a:gd name="T2" fmla="*/ 5 w 5"/>
                <a:gd name="T3" fmla="*/ 16 h 18"/>
                <a:gd name="T4" fmla="*/ 5 w 5"/>
                <a:gd name="T5" fmla="*/ 0 h 18"/>
                <a:gd name="T6" fmla="*/ 0 w 5"/>
                <a:gd name="T7" fmla="*/ 0 h 18"/>
                <a:gd name="T8" fmla="*/ 0 w 5"/>
                <a:gd name="T9" fmla="*/ 16 h 18"/>
                <a:gd name="T10" fmla="*/ 2 w 5"/>
                <a:gd name="T11" fmla="*/ 18 h 18"/>
                <a:gd name="T12" fmla="*/ 2 w 5"/>
                <a:gd name="T13" fmla="*/ 18 h 18"/>
                <a:gd name="T14" fmla="*/ 5 w 5"/>
                <a:gd name="T15" fmla="*/ 18 h 18"/>
                <a:gd name="T16" fmla="*/ 5 w 5"/>
                <a:gd name="T17" fmla="*/ 16 h 18"/>
                <a:gd name="T18" fmla="*/ 2 w 5"/>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2" y="18"/>
                  </a:moveTo>
                  <a:lnTo>
                    <a:pt x="5" y="16"/>
                  </a:lnTo>
                  <a:lnTo>
                    <a:pt x="5" y="0"/>
                  </a:lnTo>
                  <a:lnTo>
                    <a:pt x="0" y="0"/>
                  </a:lnTo>
                  <a:lnTo>
                    <a:pt x="0" y="16"/>
                  </a:lnTo>
                  <a:lnTo>
                    <a:pt x="2" y="18"/>
                  </a:lnTo>
                  <a:lnTo>
                    <a:pt x="5" y="18"/>
                  </a:lnTo>
                  <a:lnTo>
                    <a:pt x="5" y="16"/>
                  </a:lnTo>
                  <a:lnTo>
                    <a:pt x="2"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6" name="Freeform 1857"/>
            <p:cNvSpPr>
              <a:spLocks/>
            </p:cNvSpPr>
            <p:nvPr/>
          </p:nvSpPr>
          <p:spPr bwMode="auto">
            <a:xfrm>
              <a:off x="2294" y="3526"/>
              <a:ext cx="6" cy="5"/>
            </a:xfrm>
            <a:custGeom>
              <a:avLst/>
              <a:gdLst>
                <a:gd name="T0" fmla="*/ 0 w 6"/>
                <a:gd name="T1" fmla="*/ 3 h 5"/>
                <a:gd name="T2" fmla="*/ 2 w 6"/>
                <a:gd name="T3" fmla="*/ 5 h 5"/>
                <a:gd name="T4" fmla="*/ 6 w 6"/>
                <a:gd name="T5" fmla="*/ 5 h 5"/>
                <a:gd name="T6" fmla="*/ 6 w 6"/>
                <a:gd name="T7" fmla="*/ 0 h 5"/>
                <a:gd name="T8" fmla="*/ 2 w 6"/>
                <a:gd name="T9" fmla="*/ 0 h 5"/>
                <a:gd name="T10" fmla="*/ 0 w 6"/>
                <a:gd name="T11" fmla="*/ 3 h 5"/>
                <a:gd name="T12" fmla="*/ 0 w 6"/>
                <a:gd name="T13" fmla="*/ 3 h 5"/>
                <a:gd name="T14" fmla="*/ 0 w 6"/>
                <a:gd name="T15" fmla="*/ 5 h 5"/>
                <a:gd name="T16" fmla="*/ 2 w 6"/>
                <a:gd name="T17" fmla="*/ 5 h 5"/>
                <a:gd name="T18" fmla="*/ 0 w 6"/>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5">
                  <a:moveTo>
                    <a:pt x="0" y="3"/>
                  </a:moveTo>
                  <a:lnTo>
                    <a:pt x="2" y="5"/>
                  </a:lnTo>
                  <a:lnTo>
                    <a:pt x="6" y="5"/>
                  </a:lnTo>
                  <a:lnTo>
                    <a:pt x="6"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7" name="Freeform 1858"/>
            <p:cNvSpPr>
              <a:spLocks/>
            </p:cNvSpPr>
            <p:nvPr/>
          </p:nvSpPr>
          <p:spPr bwMode="auto">
            <a:xfrm>
              <a:off x="2294" y="3511"/>
              <a:ext cx="4" cy="18"/>
            </a:xfrm>
            <a:custGeom>
              <a:avLst/>
              <a:gdLst>
                <a:gd name="T0" fmla="*/ 2 w 4"/>
                <a:gd name="T1" fmla="*/ 0 h 18"/>
                <a:gd name="T2" fmla="*/ 0 w 4"/>
                <a:gd name="T3" fmla="*/ 2 h 18"/>
                <a:gd name="T4" fmla="*/ 0 w 4"/>
                <a:gd name="T5" fmla="*/ 18 h 18"/>
                <a:gd name="T6" fmla="*/ 4 w 4"/>
                <a:gd name="T7" fmla="*/ 18 h 18"/>
                <a:gd name="T8" fmla="*/ 4 w 4"/>
                <a:gd name="T9" fmla="*/ 2 h 18"/>
                <a:gd name="T10" fmla="*/ 2 w 4"/>
                <a:gd name="T11" fmla="*/ 0 h 18"/>
                <a:gd name="T12" fmla="*/ 2 w 4"/>
                <a:gd name="T13" fmla="*/ 0 h 18"/>
                <a:gd name="T14" fmla="*/ 0 w 4"/>
                <a:gd name="T15" fmla="*/ 0 h 18"/>
                <a:gd name="T16" fmla="*/ 0 w 4"/>
                <a:gd name="T17" fmla="*/ 2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2"/>
                  </a:lnTo>
                  <a:lnTo>
                    <a:pt x="0" y="18"/>
                  </a:lnTo>
                  <a:lnTo>
                    <a:pt x="4" y="18"/>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8" name="Freeform 1859"/>
            <p:cNvSpPr>
              <a:spLocks/>
            </p:cNvSpPr>
            <p:nvPr/>
          </p:nvSpPr>
          <p:spPr bwMode="auto">
            <a:xfrm>
              <a:off x="2296" y="3511"/>
              <a:ext cx="7" cy="4"/>
            </a:xfrm>
            <a:custGeom>
              <a:avLst/>
              <a:gdLst>
                <a:gd name="T0" fmla="*/ 7 w 7"/>
                <a:gd name="T1" fmla="*/ 2 h 4"/>
                <a:gd name="T2" fmla="*/ 4 w 7"/>
                <a:gd name="T3" fmla="*/ 0 h 4"/>
                <a:gd name="T4" fmla="*/ 0 w 7"/>
                <a:gd name="T5" fmla="*/ 0 h 4"/>
                <a:gd name="T6" fmla="*/ 0 w 7"/>
                <a:gd name="T7" fmla="*/ 4 h 4"/>
                <a:gd name="T8" fmla="*/ 4 w 7"/>
                <a:gd name="T9" fmla="*/ 4 h 4"/>
                <a:gd name="T10" fmla="*/ 7 w 7"/>
                <a:gd name="T11" fmla="*/ 2 h 4"/>
                <a:gd name="T12" fmla="*/ 7 w 7"/>
                <a:gd name="T13" fmla="*/ 2 h 4"/>
                <a:gd name="T14" fmla="*/ 7 w 7"/>
                <a:gd name="T15" fmla="*/ 0 h 4"/>
                <a:gd name="T16" fmla="*/ 4 w 7"/>
                <a:gd name="T17" fmla="*/ 0 h 4"/>
                <a:gd name="T18" fmla="*/ 7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7" y="2"/>
                  </a:moveTo>
                  <a:lnTo>
                    <a:pt x="4" y="0"/>
                  </a:lnTo>
                  <a:lnTo>
                    <a:pt x="0" y="0"/>
                  </a:lnTo>
                  <a:lnTo>
                    <a:pt x="0" y="4"/>
                  </a:lnTo>
                  <a:lnTo>
                    <a:pt x="4" y="4"/>
                  </a:lnTo>
                  <a:lnTo>
                    <a:pt x="7" y="2"/>
                  </a:lnTo>
                  <a:lnTo>
                    <a:pt x="7" y="0"/>
                  </a:lnTo>
                  <a:lnTo>
                    <a:pt x="4" y="0"/>
                  </a:lnTo>
                  <a:lnTo>
                    <a:pt x="7"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9" name="Freeform 1860"/>
            <p:cNvSpPr>
              <a:spLocks/>
            </p:cNvSpPr>
            <p:nvPr/>
          </p:nvSpPr>
          <p:spPr bwMode="auto">
            <a:xfrm>
              <a:off x="2449" y="3513"/>
              <a:ext cx="4" cy="18"/>
            </a:xfrm>
            <a:custGeom>
              <a:avLst/>
              <a:gdLst>
                <a:gd name="T0" fmla="*/ 2 w 4"/>
                <a:gd name="T1" fmla="*/ 18 h 18"/>
                <a:gd name="T2" fmla="*/ 4 w 4"/>
                <a:gd name="T3" fmla="*/ 16 h 18"/>
                <a:gd name="T4" fmla="*/ 4 w 4"/>
                <a:gd name="T5" fmla="*/ 0 h 18"/>
                <a:gd name="T6" fmla="*/ 0 w 4"/>
                <a:gd name="T7" fmla="*/ 0 h 18"/>
                <a:gd name="T8" fmla="*/ 0 w 4"/>
                <a:gd name="T9" fmla="*/ 16 h 18"/>
                <a:gd name="T10" fmla="*/ 2 w 4"/>
                <a:gd name="T11" fmla="*/ 18 h 18"/>
                <a:gd name="T12" fmla="*/ 2 w 4"/>
                <a:gd name="T13" fmla="*/ 18 h 18"/>
                <a:gd name="T14" fmla="*/ 4 w 4"/>
                <a:gd name="T15" fmla="*/ 18 h 18"/>
                <a:gd name="T16" fmla="*/ 4 w 4"/>
                <a:gd name="T17" fmla="*/ 16 h 18"/>
                <a:gd name="T18" fmla="*/ 2 w 4"/>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18"/>
                  </a:moveTo>
                  <a:lnTo>
                    <a:pt x="4" y="16"/>
                  </a:lnTo>
                  <a:lnTo>
                    <a:pt x="4" y="0"/>
                  </a:lnTo>
                  <a:lnTo>
                    <a:pt x="0" y="0"/>
                  </a:lnTo>
                  <a:lnTo>
                    <a:pt x="0" y="16"/>
                  </a:lnTo>
                  <a:lnTo>
                    <a:pt x="2" y="18"/>
                  </a:lnTo>
                  <a:lnTo>
                    <a:pt x="4" y="18"/>
                  </a:lnTo>
                  <a:lnTo>
                    <a:pt x="4" y="16"/>
                  </a:lnTo>
                  <a:lnTo>
                    <a:pt x="2"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0" name="Freeform 1861"/>
            <p:cNvSpPr>
              <a:spLocks/>
            </p:cNvSpPr>
            <p:nvPr/>
          </p:nvSpPr>
          <p:spPr bwMode="auto">
            <a:xfrm>
              <a:off x="2447" y="3526"/>
              <a:ext cx="4" cy="5"/>
            </a:xfrm>
            <a:custGeom>
              <a:avLst/>
              <a:gdLst>
                <a:gd name="T0" fmla="*/ 0 w 4"/>
                <a:gd name="T1" fmla="*/ 3 h 5"/>
                <a:gd name="T2" fmla="*/ 0 w 4"/>
                <a:gd name="T3" fmla="*/ 5 h 5"/>
                <a:gd name="T4" fmla="*/ 4 w 4"/>
                <a:gd name="T5" fmla="*/ 5 h 5"/>
                <a:gd name="T6" fmla="*/ 4 w 4"/>
                <a:gd name="T7" fmla="*/ 0 h 5"/>
                <a:gd name="T8" fmla="*/ 0 w 4"/>
                <a:gd name="T9" fmla="*/ 0 h 5"/>
                <a:gd name="T10" fmla="*/ 0 w 4"/>
                <a:gd name="T11" fmla="*/ 3 h 5"/>
                <a:gd name="T12" fmla="*/ 0 w 4"/>
                <a:gd name="T13" fmla="*/ 3 h 5"/>
                <a:gd name="T14" fmla="*/ 0 w 4"/>
                <a:gd name="T15" fmla="*/ 5 h 5"/>
                <a:gd name="T16" fmla="*/ 0 w 4"/>
                <a:gd name="T17" fmla="*/ 5 h 5"/>
                <a:gd name="T18" fmla="*/ 0 w 4"/>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0" y="3"/>
                  </a:moveTo>
                  <a:lnTo>
                    <a:pt x="0" y="5"/>
                  </a:lnTo>
                  <a:lnTo>
                    <a:pt x="4" y="5"/>
                  </a:lnTo>
                  <a:lnTo>
                    <a:pt x="4" y="0"/>
                  </a:lnTo>
                  <a:lnTo>
                    <a:pt x="0" y="0"/>
                  </a:lnTo>
                  <a:lnTo>
                    <a:pt x="0" y="3"/>
                  </a:lnTo>
                  <a:lnTo>
                    <a:pt x="0"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1" name="Freeform 1862"/>
            <p:cNvSpPr>
              <a:spLocks/>
            </p:cNvSpPr>
            <p:nvPr/>
          </p:nvSpPr>
          <p:spPr bwMode="auto">
            <a:xfrm>
              <a:off x="2447" y="3511"/>
              <a:ext cx="2" cy="18"/>
            </a:xfrm>
            <a:custGeom>
              <a:avLst/>
              <a:gdLst>
                <a:gd name="T0" fmla="*/ 0 w 2"/>
                <a:gd name="T1" fmla="*/ 0 h 18"/>
                <a:gd name="T2" fmla="*/ 0 w 2"/>
                <a:gd name="T3" fmla="*/ 2 h 18"/>
                <a:gd name="T4" fmla="*/ 0 w 2"/>
                <a:gd name="T5" fmla="*/ 18 h 18"/>
                <a:gd name="T6" fmla="*/ 2 w 2"/>
                <a:gd name="T7" fmla="*/ 18 h 18"/>
                <a:gd name="T8" fmla="*/ 2 w 2"/>
                <a:gd name="T9" fmla="*/ 2 h 18"/>
                <a:gd name="T10" fmla="*/ 0 w 2"/>
                <a:gd name="T11" fmla="*/ 0 h 18"/>
                <a:gd name="T12" fmla="*/ 0 w 2"/>
                <a:gd name="T13" fmla="*/ 0 h 18"/>
                <a:gd name="T14" fmla="*/ 0 w 2"/>
                <a:gd name="T15" fmla="*/ 0 h 18"/>
                <a:gd name="T16" fmla="*/ 0 w 2"/>
                <a:gd name="T17" fmla="*/ 2 h 18"/>
                <a:gd name="T18" fmla="*/ 0 w 2"/>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8">
                  <a:moveTo>
                    <a:pt x="0" y="0"/>
                  </a:moveTo>
                  <a:lnTo>
                    <a:pt x="0" y="2"/>
                  </a:lnTo>
                  <a:lnTo>
                    <a:pt x="0" y="18"/>
                  </a:lnTo>
                  <a:lnTo>
                    <a:pt x="2" y="18"/>
                  </a:lnTo>
                  <a:lnTo>
                    <a:pt x="2" y="2"/>
                  </a:lnTo>
                  <a:lnTo>
                    <a:pt x="0" y="0"/>
                  </a:lnTo>
                  <a:lnTo>
                    <a:pt x="0" y="2"/>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2" name="Freeform 1863"/>
            <p:cNvSpPr>
              <a:spLocks/>
            </p:cNvSpPr>
            <p:nvPr/>
          </p:nvSpPr>
          <p:spPr bwMode="auto">
            <a:xfrm>
              <a:off x="2447" y="3511"/>
              <a:ext cx="6" cy="4"/>
            </a:xfrm>
            <a:custGeom>
              <a:avLst/>
              <a:gdLst>
                <a:gd name="T0" fmla="*/ 6 w 6"/>
                <a:gd name="T1" fmla="*/ 2 h 4"/>
                <a:gd name="T2" fmla="*/ 4 w 6"/>
                <a:gd name="T3" fmla="*/ 0 h 4"/>
                <a:gd name="T4" fmla="*/ 0 w 6"/>
                <a:gd name="T5" fmla="*/ 0 h 4"/>
                <a:gd name="T6" fmla="*/ 0 w 6"/>
                <a:gd name="T7" fmla="*/ 4 h 4"/>
                <a:gd name="T8" fmla="*/ 4 w 6"/>
                <a:gd name="T9" fmla="*/ 4 h 4"/>
                <a:gd name="T10" fmla="*/ 6 w 6"/>
                <a:gd name="T11" fmla="*/ 2 h 4"/>
                <a:gd name="T12" fmla="*/ 6 w 6"/>
                <a:gd name="T13" fmla="*/ 2 h 4"/>
                <a:gd name="T14" fmla="*/ 6 w 6"/>
                <a:gd name="T15" fmla="*/ 0 h 4"/>
                <a:gd name="T16" fmla="*/ 4 w 6"/>
                <a:gd name="T17" fmla="*/ 0 h 4"/>
                <a:gd name="T18" fmla="*/ 6 w 6"/>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 h="4">
                  <a:moveTo>
                    <a:pt x="6" y="2"/>
                  </a:moveTo>
                  <a:lnTo>
                    <a:pt x="4" y="0"/>
                  </a:lnTo>
                  <a:lnTo>
                    <a:pt x="0" y="0"/>
                  </a:lnTo>
                  <a:lnTo>
                    <a:pt x="0" y="4"/>
                  </a:lnTo>
                  <a:lnTo>
                    <a:pt x="4" y="4"/>
                  </a:lnTo>
                  <a:lnTo>
                    <a:pt x="6" y="2"/>
                  </a:lnTo>
                  <a:lnTo>
                    <a:pt x="6" y="0"/>
                  </a:lnTo>
                  <a:lnTo>
                    <a:pt x="4" y="0"/>
                  </a:lnTo>
                  <a:lnTo>
                    <a:pt x="6"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3" name="Freeform 1864"/>
            <p:cNvSpPr>
              <a:spLocks/>
            </p:cNvSpPr>
            <p:nvPr/>
          </p:nvSpPr>
          <p:spPr bwMode="auto">
            <a:xfrm>
              <a:off x="2597" y="3513"/>
              <a:ext cx="5" cy="18"/>
            </a:xfrm>
            <a:custGeom>
              <a:avLst/>
              <a:gdLst>
                <a:gd name="T0" fmla="*/ 3 w 5"/>
                <a:gd name="T1" fmla="*/ 18 h 18"/>
                <a:gd name="T2" fmla="*/ 5 w 5"/>
                <a:gd name="T3" fmla="*/ 16 h 18"/>
                <a:gd name="T4" fmla="*/ 5 w 5"/>
                <a:gd name="T5" fmla="*/ 0 h 18"/>
                <a:gd name="T6" fmla="*/ 0 w 5"/>
                <a:gd name="T7" fmla="*/ 0 h 18"/>
                <a:gd name="T8" fmla="*/ 0 w 5"/>
                <a:gd name="T9" fmla="*/ 16 h 18"/>
                <a:gd name="T10" fmla="*/ 3 w 5"/>
                <a:gd name="T11" fmla="*/ 18 h 18"/>
                <a:gd name="T12" fmla="*/ 3 w 5"/>
                <a:gd name="T13" fmla="*/ 18 h 18"/>
                <a:gd name="T14" fmla="*/ 5 w 5"/>
                <a:gd name="T15" fmla="*/ 18 h 18"/>
                <a:gd name="T16" fmla="*/ 5 w 5"/>
                <a:gd name="T17" fmla="*/ 16 h 18"/>
                <a:gd name="T18" fmla="*/ 3 w 5"/>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3" y="18"/>
                  </a:moveTo>
                  <a:lnTo>
                    <a:pt x="5" y="16"/>
                  </a:lnTo>
                  <a:lnTo>
                    <a:pt x="5" y="0"/>
                  </a:lnTo>
                  <a:lnTo>
                    <a:pt x="0" y="0"/>
                  </a:lnTo>
                  <a:lnTo>
                    <a:pt x="0" y="16"/>
                  </a:lnTo>
                  <a:lnTo>
                    <a:pt x="3" y="18"/>
                  </a:lnTo>
                  <a:lnTo>
                    <a:pt x="5" y="18"/>
                  </a:lnTo>
                  <a:lnTo>
                    <a:pt x="5" y="16"/>
                  </a:lnTo>
                  <a:lnTo>
                    <a:pt x="3"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4" name="Freeform 1865"/>
            <p:cNvSpPr>
              <a:spLocks/>
            </p:cNvSpPr>
            <p:nvPr/>
          </p:nvSpPr>
          <p:spPr bwMode="auto">
            <a:xfrm>
              <a:off x="2593" y="3526"/>
              <a:ext cx="7" cy="5"/>
            </a:xfrm>
            <a:custGeom>
              <a:avLst/>
              <a:gdLst>
                <a:gd name="T0" fmla="*/ 0 w 7"/>
                <a:gd name="T1" fmla="*/ 3 h 5"/>
                <a:gd name="T2" fmla="*/ 2 w 7"/>
                <a:gd name="T3" fmla="*/ 5 h 5"/>
                <a:gd name="T4" fmla="*/ 7 w 7"/>
                <a:gd name="T5" fmla="*/ 5 h 5"/>
                <a:gd name="T6" fmla="*/ 7 w 7"/>
                <a:gd name="T7" fmla="*/ 0 h 5"/>
                <a:gd name="T8" fmla="*/ 2 w 7"/>
                <a:gd name="T9" fmla="*/ 0 h 5"/>
                <a:gd name="T10" fmla="*/ 0 w 7"/>
                <a:gd name="T11" fmla="*/ 3 h 5"/>
                <a:gd name="T12" fmla="*/ 0 w 7"/>
                <a:gd name="T13" fmla="*/ 3 h 5"/>
                <a:gd name="T14" fmla="*/ 0 w 7"/>
                <a:gd name="T15" fmla="*/ 5 h 5"/>
                <a:gd name="T16" fmla="*/ 2 w 7"/>
                <a:gd name="T17" fmla="*/ 5 h 5"/>
                <a:gd name="T18" fmla="*/ 0 w 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0" y="3"/>
                  </a:moveTo>
                  <a:lnTo>
                    <a:pt x="2" y="5"/>
                  </a:lnTo>
                  <a:lnTo>
                    <a:pt x="7" y="5"/>
                  </a:lnTo>
                  <a:lnTo>
                    <a:pt x="7"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5" name="Freeform 1866"/>
            <p:cNvSpPr>
              <a:spLocks/>
            </p:cNvSpPr>
            <p:nvPr/>
          </p:nvSpPr>
          <p:spPr bwMode="auto">
            <a:xfrm>
              <a:off x="2593" y="3511"/>
              <a:ext cx="4" cy="18"/>
            </a:xfrm>
            <a:custGeom>
              <a:avLst/>
              <a:gdLst>
                <a:gd name="T0" fmla="*/ 2 w 4"/>
                <a:gd name="T1" fmla="*/ 0 h 18"/>
                <a:gd name="T2" fmla="*/ 0 w 4"/>
                <a:gd name="T3" fmla="*/ 2 h 18"/>
                <a:gd name="T4" fmla="*/ 0 w 4"/>
                <a:gd name="T5" fmla="*/ 18 h 18"/>
                <a:gd name="T6" fmla="*/ 4 w 4"/>
                <a:gd name="T7" fmla="*/ 18 h 18"/>
                <a:gd name="T8" fmla="*/ 4 w 4"/>
                <a:gd name="T9" fmla="*/ 2 h 18"/>
                <a:gd name="T10" fmla="*/ 2 w 4"/>
                <a:gd name="T11" fmla="*/ 0 h 18"/>
                <a:gd name="T12" fmla="*/ 2 w 4"/>
                <a:gd name="T13" fmla="*/ 0 h 18"/>
                <a:gd name="T14" fmla="*/ 0 w 4"/>
                <a:gd name="T15" fmla="*/ 0 h 18"/>
                <a:gd name="T16" fmla="*/ 0 w 4"/>
                <a:gd name="T17" fmla="*/ 2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2"/>
                  </a:lnTo>
                  <a:lnTo>
                    <a:pt x="0" y="18"/>
                  </a:lnTo>
                  <a:lnTo>
                    <a:pt x="4" y="18"/>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6" name="Freeform 1867"/>
            <p:cNvSpPr>
              <a:spLocks/>
            </p:cNvSpPr>
            <p:nvPr/>
          </p:nvSpPr>
          <p:spPr bwMode="auto">
            <a:xfrm>
              <a:off x="2595" y="3511"/>
              <a:ext cx="7" cy="4"/>
            </a:xfrm>
            <a:custGeom>
              <a:avLst/>
              <a:gdLst>
                <a:gd name="T0" fmla="*/ 7 w 7"/>
                <a:gd name="T1" fmla="*/ 2 h 4"/>
                <a:gd name="T2" fmla="*/ 5 w 7"/>
                <a:gd name="T3" fmla="*/ 0 h 4"/>
                <a:gd name="T4" fmla="*/ 0 w 7"/>
                <a:gd name="T5" fmla="*/ 0 h 4"/>
                <a:gd name="T6" fmla="*/ 0 w 7"/>
                <a:gd name="T7" fmla="*/ 4 h 4"/>
                <a:gd name="T8" fmla="*/ 5 w 7"/>
                <a:gd name="T9" fmla="*/ 4 h 4"/>
                <a:gd name="T10" fmla="*/ 7 w 7"/>
                <a:gd name="T11" fmla="*/ 2 h 4"/>
                <a:gd name="T12" fmla="*/ 7 w 7"/>
                <a:gd name="T13" fmla="*/ 2 h 4"/>
                <a:gd name="T14" fmla="*/ 7 w 7"/>
                <a:gd name="T15" fmla="*/ 0 h 4"/>
                <a:gd name="T16" fmla="*/ 5 w 7"/>
                <a:gd name="T17" fmla="*/ 0 h 4"/>
                <a:gd name="T18" fmla="*/ 7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7" y="2"/>
                  </a:moveTo>
                  <a:lnTo>
                    <a:pt x="5" y="0"/>
                  </a:lnTo>
                  <a:lnTo>
                    <a:pt x="0" y="0"/>
                  </a:lnTo>
                  <a:lnTo>
                    <a:pt x="0" y="4"/>
                  </a:lnTo>
                  <a:lnTo>
                    <a:pt x="5" y="4"/>
                  </a:lnTo>
                  <a:lnTo>
                    <a:pt x="7" y="2"/>
                  </a:lnTo>
                  <a:lnTo>
                    <a:pt x="7" y="0"/>
                  </a:lnTo>
                  <a:lnTo>
                    <a:pt x="5" y="0"/>
                  </a:lnTo>
                  <a:lnTo>
                    <a:pt x="7"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7" name="Freeform 1868"/>
            <p:cNvSpPr>
              <a:spLocks/>
            </p:cNvSpPr>
            <p:nvPr/>
          </p:nvSpPr>
          <p:spPr bwMode="auto">
            <a:xfrm>
              <a:off x="2748" y="3513"/>
              <a:ext cx="5" cy="18"/>
            </a:xfrm>
            <a:custGeom>
              <a:avLst/>
              <a:gdLst>
                <a:gd name="T0" fmla="*/ 2 w 5"/>
                <a:gd name="T1" fmla="*/ 18 h 18"/>
                <a:gd name="T2" fmla="*/ 5 w 5"/>
                <a:gd name="T3" fmla="*/ 16 h 18"/>
                <a:gd name="T4" fmla="*/ 5 w 5"/>
                <a:gd name="T5" fmla="*/ 0 h 18"/>
                <a:gd name="T6" fmla="*/ 0 w 5"/>
                <a:gd name="T7" fmla="*/ 0 h 18"/>
                <a:gd name="T8" fmla="*/ 0 w 5"/>
                <a:gd name="T9" fmla="*/ 16 h 18"/>
                <a:gd name="T10" fmla="*/ 2 w 5"/>
                <a:gd name="T11" fmla="*/ 18 h 18"/>
                <a:gd name="T12" fmla="*/ 2 w 5"/>
                <a:gd name="T13" fmla="*/ 18 h 18"/>
                <a:gd name="T14" fmla="*/ 5 w 5"/>
                <a:gd name="T15" fmla="*/ 18 h 18"/>
                <a:gd name="T16" fmla="*/ 5 w 5"/>
                <a:gd name="T17" fmla="*/ 16 h 18"/>
                <a:gd name="T18" fmla="*/ 2 w 5"/>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2" y="18"/>
                  </a:moveTo>
                  <a:lnTo>
                    <a:pt x="5" y="16"/>
                  </a:lnTo>
                  <a:lnTo>
                    <a:pt x="5" y="0"/>
                  </a:lnTo>
                  <a:lnTo>
                    <a:pt x="0" y="0"/>
                  </a:lnTo>
                  <a:lnTo>
                    <a:pt x="0" y="16"/>
                  </a:lnTo>
                  <a:lnTo>
                    <a:pt x="2" y="18"/>
                  </a:lnTo>
                  <a:lnTo>
                    <a:pt x="5" y="18"/>
                  </a:lnTo>
                  <a:lnTo>
                    <a:pt x="5" y="16"/>
                  </a:lnTo>
                  <a:lnTo>
                    <a:pt x="2"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8" name="Freeform 1869"/>
            <p:cNvSpPr>
              <a:spLocks/>
            </p:cNvSpPr>
            <p:nvPr/>
          </p:nvSpPr>
          <p:spPr bwMode="auto">
            <a:xfrm>
              <a:off x="2746" y="3526"/>
              <a:ext cx="4" cy="5"/>
            </a:xfrm>
            <a:custGeom>
              <a:avLst/>
              <a:gdLst>
                <a:gd name="T0" fmla="*/ 0 w 4"/>
                <a:gd name="T1" fmla="*/ 3 h 5"/>
                <a:gd name="T2" fmla="*/ 0 w 4"/>
                <a:gd name="T3" fmla="*/ 5 h 5"/>
                <a:gd name="T4" fmla="*/ 4 w 4"/>
                <a:gd name="T5" fmla="*/ 5 h 5"/>
                <a:gd name="T6" fmla="*/ 4 w 4"/>
                <a:gd name="T7" fmla="*/ 0 h 5"/>
                <a:gd name="T8" fmla="*/ 0 w 4"/>
                <a:gd name="T9" fmla="*/ 0 h 5"/>
                <a:gd name="T10" fmla="*/ 0 w 4"/>
                <a:gd name="T11" fmla="*/ 3 h 5"/>
                <a:gd name="T12" fmla="*/ 0 w 4"/>
                <a:gd name="T13" fmla="*/ 3 h 5"/>
                <a:gd name="T14" fmla="*/ 0 w 4"/>
                <a:gd name="T15" fmla="*/ 5 h 5"/>
                <a:gd name="T16" fmla="*/ 0 w 4"/>
                <a:gd name="T17" fmla="*/ 5 h 5"/>
                <a:gd name="T18" fmla="*/ 0 w 4"/>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0" y="3"/>
                  </a:moveTo>
                  <a:lnTo>
                    <a:pt x="0" y="5"/>
                  </a:lnTo>
                  <a:lnTo>
                    <a:pt x="4" y="5"/>
                  </a:lnTo>
                  <a:lnTo>
                    <a:pt x="4" y="0"/>
                  </a:lnTo>
                  <a:lnTo>
                    <a:pt x="0" y="0"/>
                  </a:lnTo>
                  <a:lnTo>
                    <a:pt x="0" y="3"/>
                  </a:lnTo>
                  <a:lnTo>
                    <a:pt x="0"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9" name="Freeform 1870"/>
            <p:cNvSpPr>
              <a:spLocks/>
            </p:cNvSpPr>
            <p:nvPr/>
          </p:nvSpPr>
          <p:spPr bwMode="auto">
            <a:xfrm>
              <a:off x="2746" y="3511"/>
              <a:ext cx="2" cy="18"/>
            </a:xfrm>
            <a:custGeom>
              <a:avLst/>
              <a:gdLst>
                <a:gd name="T0" fmla="*/ 0 w 2"/>
                <a:gd name="T1" fmla="*/ 0 h 18"/>
                <a:gd name="T2" fmla="*/ 0 w 2"/>
                <a:gd name="T3" fmla="*/ 2 h 18"/>
                <a:gd name="T4" fmla="*/ 0 w 2"/>
                <a:gd name="T5" fmla="*/ 18 h 18"/>
                <a:gd name="T6" fmla="*/ 2 w 2"/>
                <a:gd name="T7" fmla="*/ 18 h 18"/>
                <a:gd name="T8" fmla="*/ 2 w 2"/>
                <a:gd name="T9" fmla="*/ 2 h 18"/>
                <a:gd name="T10" fmla="*/ 0 w 2"/>
                <a:gd name="T11" fmla="*/ 0 h 18"/>
                <a:gd name="T12" fmla="*/ 0 w 2"/>
                <a:gd name="T13" fmla="*/ 0 h 18"/>
                <a:gd name="T14" fmla="*/ 0 w 2"/>
                <a:gd name="T15" fmla="*/ 0 h 18"/>
                <a:gd name="T16" fmla="*/ 0 w 2"/>
                <a:gd name="T17" fmla="*/ 2 h 18"/>
                <a:gd name="T18" fmla="*/ 0 w 2"/>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8">
                  <a:moveTo>
                    <a:pt x="0" y="0"/>
                  </a:moveTo>
                  <a:lnTo>
                    <a:pt x="0" y="2"/>
                  </a:lnTo>
                  <a:lnTo>
                    <a:pt x="0" y="18"/>
                  </a:lnTo>
                  <a:lnTo>
                    <a:pt x="2" y="18"/>
                  </a:lnTo>
                  <a:lnTo>
                    <a:pt x="2" y="2"/>
                  </a:lnTo>
                  <a:lnTo>
                    <a:pt x="0" y="0"/>
                  </a:lnTo>
                  <a:lnTo>
                    <a:pt x="0" y="2"/>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0" name="Freeform 1871"/>
            <p:cNvSpPr>
              <a:spLocks/>
            </p:cNvSpPr>
            <p:nvPr/>
          </p:nvSpPr>
          <p:spPr bwMode="auto">
            <a:xfrm>
              <a:off x="2746" y="3511"/>
              <a:ext cx="7" cy="4"/>
            </a:xfrm>
            <a:custGeom>
              <a:avLst/>
              <a:gdLst>
                <a:gd name="T0" fmla="*/ 7 w 7"/>
                <a:gd name="T1" fmla="*/ 2 h 4"/>
                <a:gd name="T2" fmla="*/ 4 w 7"/>
                <a:gd name="T3" fmla="*/ 0 h 4"/>
                <a:gd name="T4" fmla="*/ 0 w 7"/>
                <a:gd name="T5" fmla="*/ 0 h 4"/>
                <a:gd name="T6" fmla="*/ 0 w 7"/>
                <a:gd name="T7" fmla="*/ 4 h 4"/>
                <a:gd name="T8" fmla="*/ 4 w 7"/>
                <a:gd name="T9" fmla="*/ 4 h 4"/>
                <a:gd name="T10" fmla="*/ 7 w 7"/>
                <a:gd name="T11" fmla="*/ 2 h 4"/>
                <a:gd name="T12" fmla="*/ 7 w 7"/>
                <a:gd name="T13" fmla="*/ 2 h 4"/>
                <a:gd name="T14" fmla="*/ 7 w 7"/>
                <a:gd name="T15" fmla="*/ 0 h 4"/>
                <a:gd name="T16" fmla="*/ 4 w 7"/>
                <a:gd name="T17" fmla="*/ 0 h 4"/>
                <a:gd name="T18" fmla="*/ 7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7" y="2"/>
                  </a:moveTo>
                  <a:lnTo>
                    <a:pt x="4" y="0"/>
                  </a:lnTo>
                  <a:lnTo>
                    <a:pt x="0" y="0"/>
                  </a:lnTo>
                  <a:lnTo>
                    <a:pt x="0" y="4"/>
                  </a:lnTo>
                  <a:lnTo>
                    <a:pt x="4" y="4"/>
                  </a:lnTo>
                  <a:lnTo>
                    <a:pt x="7" y="2"/>
                  </a:lnTo>
                  <a:lnTo>
                    <a:pt x="7" y="0"/>
                  </a:lnTo>
                  <a:lnTo>
                    <a:pt x="4" y="0"/>
                  </a:lnTo>
                  <a:lnTo>
                    <a:pt x="7"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1" name="Freeform 1872"/>
            <p:cNvSpPr>
              <a:spLocks/>
            </p:cNvSpPr>
            <p:nvPr/>
          </p:nvSpPr>
          <p:spPr bwMode="auto">
            <a:xfrm>
              <a:off x="2899" y="3513"/>
              <a:ext cx="4" cy="18"/>
            </a:xfrm>
            <a:custGeom>
              <a:avLst/>
              <a:gdLst>
                <a:gd name="T0" fmla="*/ 2 w 4"/>
                <a:gd name="T1" fmla="*/ 18 h 18"/>
                <a:gd name="T2" fmla="*/ 4 w 4"/>
                <a:gd name="T3" fmla="*/ 16 h 18"/>
                <a:gd name="T4" fmla="*/ 4 w 4"/>
                <a:gd name="T5" fmla="*/ 0 h 18"/>
                <a:gd name="T6" fmla="*/ 0 w 4"/>
                <a:gd name="T7" fmla="*/ 0 h 18"/>
                <a:gd name="T8" fmla="*/ 0 w 4"/>
                <a:gd name="T9" fmla="*/ 16 h 18"/>
                <a:gd name="T10" fmla="*/ 2 w 4"/>
                <a:gd name="T11" fmla="*/ 18 h 18"/>
                <a:gd name="T12" fmla="*/ 2 w 4"/>
                <a:gd name="T13" fmla="*/ 18 h 18"/>
                <a:gd name="T14" fmla="*/ 4 w 4"/>
                <a:gd name="T15" fmla="*/ 18 h 18"/>
                <a:gd name="T16" fmla="*/ 4 w 4"/>
                <a:gd name="T17" fmla="*/ 16 h 18"/>
                <a:gd name="T18" fmla="*/ 2 w 4"/>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18"/>
                  </a:moveTo>
                  <a:lnTo>
                    <a:pt x="4" y="16"/>
                  </a:lnTo>
                  <a:lnTo>
                    <a:pt x="4" y="0"/>
                  </a:lnTo>
                  <a:lnTo>
                    <a:pt x="0" y="0"/>
                  </a:lnTo>
                  <a:lnTo>
                    <a:pt x="0" y="16"/>
                  </a:lnTo>
                  <a:lnTo>
                    <a:pt x="2" y="18"/>
                  </a:lnTo>
                  <a:lnTo>
                    <a:pt x="4" y="18"/>
                  </a:lnTo>
                  <a:lnTo>
                    <a:pt x="4" y="16"/>
                  </a:lnTo>
                  <a:lnTo>
                    <a:pt x="2"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2" name="Freeform 1873"/>
            <p:cNvSpPr>
              <a:spLocks/>
            </p:cNvSpPr>
            <p:nvPr/>
          </p:nvSpPr>
          <p:spPr bwMode="auto">
            <a:xfrm>
              <a:off x="2897" y="3526"/>
              <a:ext cx="4" cy="5"/>
            </a:xfrm>
            <a:custGeom>
              <a:avLst/>
              <a:gdLst>
                <a:gd name="T0" fmla="*/ 0 w 4"/>
                <a:gd name="T1" fmla="*/ 3 h 5"/>
                <a:gd name="T2" fmla="*/ 2 w 4"/>
                <a:gd name="T3" fmla="*/ 5 h 5"/>
                <a:gd name="T4" fmla="*/ 4 w 4"/>
                <a:gd name="T5" fmla="*/ 5 h 5"/>
                <a:gd name="T6" fmla="*/ 4 w 4"/>
                <a:gd name="T7" fmla="*/ 0 h 5"/>
                <a:gd name="T8" fmla="*/ 2 w 4"/>
                <a:gd name="T9" fmla="*/ 0 h 5"/>
                <a:gd name="T10" fmla="*/ 0 w 4"/>
                <a:gd name="T11" fmla="*/ 3 h 5"/>
                <a:gd name="T12" fmla="*/ 0 w 4"/>
                <a:gd name="T13" fmla="*/ 3 h 5"/>
                <a:gd name="T14" fmla="*/ 0 w 4"/>
                <a:gd name="T15" fmla="*/ 5 h 5"/>
                <a:gd name="T16" fmla="*/ 2 w 4"/>
                <a:gd name="T17" fmla="*/ 5 h 5"/>
                <a:gd name="T18" fmla="*/ 0 w 4"/>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0" y="3"/>
                  </a:moveTo>
                  <a:lnTo>
                    <a:pt x="2" y="5"/>
                  </a:lnTo>
                  <a:lnTo>
                    <a:pt x="4" y="5"/>
                  </a:lnTo>
                  <a:lnTo>
                    <a:pt x="4"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3" name="Freeform 1874"/>
            <p:cNvSpPr>
              <a:spLocks/>
            </p:cNvSpPr>
            <p:nvPr/>
          </p:nvSpPr>
          <p:spPr bwMode="auto">
            <a:xfrm>
              <a:off x="2897" y="3511"/>
              <a:ext cx="2" cy="18"/>
            </a:xfrm>
            <a:custGeom>
              <a:avLst/>
              <a:gdLst>
                <a:gd name="T0" fmla="*/ 2 w 2"/>
                <a:gd name="T1" fmla="*/ 0 h 18"/>
                <a:gd name="T2" fmla="*/ 0 w 2"/>
                <a:gd name="T3" fmla="*/ 2 h 18"/>
                <a:gd name="T4" fmla="*/ 0 w 2"/>
                <a:gd name="T5" fmla="*/ 18 h 18"/>
                <a:gd name="T6" fmla="*/ 2 w 2"/>
                <a:gd name="T7" fmla="*/ 18 h 18"/>
                <a:gd name="T8" fmla="*/ 2 w 2"/>
                <a:gd name="T9" fmla="*/ 2 h 18"/>
                <a:gd name="T10" fmla="*/ 2 w 2"/>
                <a:gd name="T11" fmla="*/ 0 h 18"/>
                <a:gd name="T12" fmla="*/ 2 w 2"/>
                <a:gd name="T13" fmla="*/ 0 h 18"/>
                <a:gd name="T14" fmla="*/ 0 w 2"/>
                <a:gd name="T15" fmla="*/ 0 h 18"/>
                <a:gd name="T16" fmla="*/ 0 w 2"/>
                <a:gd name="T17" fmla="*/ 2 h 18"/>
                <a:gd name="T18" fmla="*/ 2 w 2"/>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18">
                  <a:moveTo>
                    <a:pt x="2" y="0"/>
                  </a:moveTo>
                  <a:lnTo>
                    <a:pt x="0" y="2"/>
                  </a:lnTo>
                  <a:lnTo>
                    <a:pt x="0" y="18"/>
                  </a:lnTo>
                  <a:lnTo>
                    <a:pt x="2" y="18"/>
                  </a:lnTo>
                  <a:lnTo>
                    <a:pt x="2"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4" name="Freeform 1875"/>
            <p:cNvSpPr>
              <a:spLocks/>
            </p:cNvSpPr>
            <p:nvPr/>
          </p:nvSpPr>
          <p:spPr bwMode="auto">
            <a:xfrm>
              <a:off x="2899" y="3511"/>
              <a:ext cx="4" cy="4"/>
            </a:xfrm>
            <a:custGeom>
              <a:avLst/>
              <a:gdLst>
                <a:gd name="T0" fmla="*/ 4 w 4"/>
                <a:gd name="T1" fmla="*/ 2 h 4"/>
                <a:gd name="T2" fmla="*/ 2 w 4"/>
                <a:gd name="T3" fmla="*/ 0 h 4"/>
                <a:gd name="T4" fmla="*/ 0 w 4"/>
                <a:gd name="T5" fmla="*/ 0 h 4"/>
                <a:gd name="T6" fmla="*/ 0 w 4"/>
                <a:gd name="T7" fmla="*/ 4 h 4"/>
                <a:gd name="T8" fmla="*/ 2 w 4"/>
                <a:gd name="T9" fmla="*/ 4 h 4"/>
                <a:gd name="T10" fmla="*/ 4 w 4"/>
                <a:gd name="T11" fmla="*/ 2 h 4"/>
                <a:gd name="T12" fmla="*/ 4 w 4"/>
                <a:gd name="T13" fmla="*/ 2 h 4"/>
                <a:gd name="T14" fmla="*/ 4 w 4"/>
                <a:gd name="T15" fmla="*/ 0 h 4"/>
                <a:gd name="T16" fmla="*/ 2 w 4"/>
                <a:gd name="T17" fmla="*/ 0 h 4"/>
                <a:gd name="T18" fmla="*/ 4 w 4"/>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4" y="2"/>
                  </a:moveTo>
                  <a:lnTo>
                    <a:pt x="2" y="0"/>
                  </a:lnTo>
                  <a:lnTo>
                    <a:pt x="0" y="0"/>
                  </a:lnTo>
                  <a:lnTo>
                    <a:pt x="0" y="4"/>
                  </a:lnTo>
                  <a:lnTo>
                    <a:pt x="2" y="4"/>
                  </a:lnTo>
                  <a:lnTo>
                    <a:pt x="4" y="2"/>
                  </a:lnTo>
                  <a:lnTo>
                    <a:pt x="4" y="0"/>
                  </a:lnTo>
                  <a:lnTo>
                    <a:pt x="2" y="0"/>
                  </a:lnTo>
                  <a:lnTo>
                    <a:pt x="4"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5" name="Freeform 1876"/>
            <p:cNvSpPr>
              <a:spLocks/>
            </p:cNvSpPr>
            <p:nvPr/>
          </p:nvSpPr>
          <p:spPr bwMode="auto">
            <a:xfrm>
              <a:off x="3047" y="3513"/>
              <a:ext cx="5" cy="18"/>
            </a:xfrm>
            <a:custGeom>
              <a:avLst/>
              <a:gdLst>
                <a:gd name="T0" fmla="*/ 3 w 5"/>
                <a:gd name="T1" fmla="*/ 18 h 18"/>
                <a:gd name="T2" fmla="*/ 5 w 5"/>
                <a:gd name="T3" fmla="*/ 16 h 18"/>
                <a:gd name="T4" fmla="*/ 5 w 5"/>
                <a:gd name="T5" fmla="*/ 0 h 18"/>
                <a:gd name="T6" fmla="*/ 0 w 5"/>
                <a:gd name="T7" fmla="*/ 0 h 18"/>
                <a:gd name="T8" fmla="*/ 0 w 5"/>
                <a:gd name="T9" fmla="*/ 16 h 18"/>
                <a:gd name="T10" fmla="*/ 3 w 5"/>
                <a:gd name="T11" fmla="*/ 18 h 18"/>
                <a:gd name="T12" fmla="*/ 3 w 5"/>
                <a:gd name="T13" fmla="*/ 18 h 18"/>
                <a:gd name="T14" fmla="*/ 5 w 5"/>
                <a:gd name="T15" fmla="*/ 18 h 18"/>
                <a:gd name="T16" fmla="*/ 5 w 5"/>
                <a:gd name="T17" fmla="*/ 16 h 18"/>
                <a:gd name="T18" fmla="*/ 3 w 5"/>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18">
                  <a:moveTo>
                    <a:pt x="3" y="18"/>
                  </a:moveTo>
                  <a:lnTo>
                    <a:pt x="5" y="16"/>
                  </a:lnTo>
                  <a:lnTo>
                    <a:pt x="5" y="0"/>
                  </a:lnTo>
                  <a:lnTo>
                    <a:pt x="0" y="0"/>
                  </a:lnTo>
                  <a:lnTo>
                    <a:pt x="0" y="16"/>
                  </a:lnTo>
                  <a:lnTo>
                    <a:pt x="3" y="18"/>
                  </a:lnTo>
                  <a:lnTo>
                    <a:pt x="5" y="18"/>
                  </a:lnTo>
                  <a:lnTo>
                    <a:pt x="5" y="16"/>
                  </a:lnTo>
                  <a:lnTo>
                    <a:pt x="3" y="18"/>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6" name="Freeform 1877"/>
            <p:cNvSpPr>
              <a:spLocks/>
            </p:cNvSpPr>
            <p:nvPr/>
          </p:nvSpPr>
          <p:spPr bwMode="auto">
            <a:xfrm>
              <a:off x="3043" y="3526"/>
              <a:ext cx="7" cy="5"/>
            </a:xfrm>
            <a:custGeom>
              <a:avLst/>
              <a:gdLst>
                <a:gd name="T0" fmla="*/ 0 w 7"/>
                <a:gd name="T1" fmla="*/ 3 h 5"/>
                <a:gd name="T2" fmla="*/ 2 w 7"/>
                <a:gd name="T3" fmla="*/ 5 h 5"/>
                <a:gd name="T4" fmla="*/ 7 w 7"/>
                <a:gd name="T5" fmla="*/ 5 h 5"/>
                <a:gd name="T6" fmla="*/ 7 w 7"/>
                <a:gd name="T7" fmla="*/ 0 h 5"/>
                <a:gd name="T8" fmla="*/ 2 w 7"/>
                <a:gd name="T9" fmla="*/ 0 h 5"/>
                <a:gd name="T10" fmla="*/ 0 w 7"/>
                <a:gd name="T11" fmla="*/ 3 h 5"/>
                <a:gd name="T12" fmla="*/ 0 w 7"/>
                <a:gd name="T13" fmla="*/ 3 h 5"/>
                <a:gd name="T14" fmla="*/ 0 w 7"/>
                <a:gd name="T15" fmla="*/ 5 h 5"/>
                <a:gd name="T16" fmla="*/ 2 w 7"/>
                <a:gd name="T17" fmla="*/ 5 h 5"/>
                <a:gd name="T18" fmla="*/ 0 w 7"/>
                <a:gd name="T19" fmla="*/ 3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0" y="3"/>
                  </a:moveTo>
                  <a:lnTo>
                    <a:pt x="2" y="5"/>
                  </a:lnTo>
                  <a:lnTo>
                    <a:pt x="7" y="5"/>
                  </a:lnTo>
                  <a:lnTo>
                    <a:pt x="7" y="0"/>
                  </a:lnTo>
                  <a:lnTo>
                    <a:pt x="2" y="0"/>
                  </a:lnTo>
                  <a:lnTo>
                    <a:pt x="0" y="3"/>
                  </a:lnTo>
                  <a:lnTo>
                    <a:pt x="0" y="5"/>
                  </a:lnTo>
                  <a:lnTo>
                    <a:pt x="2" y="5"/>
                  </a:lnTo>
                  <a:lnTo>
                    <a:pt x="0" y="3"/>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7" name="Freeform 1878"/>
            <p:cNvSpPr>
              <a:spLocks/>
            </p:cNvSpPr>
            <p:nvPr/>
          </p:nvSpPr>
          <p:spPr bwMode="auto">
            <a:xfrm>
              <a:off x="3043" y="3511"/>
              <a:ext cx="4" cy="18"/>
            </a:xfrm>
            <a:custGeom>
              <a:avLst/>
              <a:gdLst>
                <a:gd name="T0" fmla="*/ 2 w 4"/>
                <a:gd name="T1" fmla="*/ 0 h 18"/>
                <a:gd name="T2" fmla="*/ 0 w 4"/>
                <a:gd name="T3" fmla="*/ 2 h 18"/>
                <a:gd name="T4" fmla="*/ 0 w 4"/>
                <a:gd name="T5" fmla="*/ 18 h 18"/>
                <a:gd name="T6" fmla="*/ 4 w 4"/>
                <a:gd name="T7" fmla="*/ 18 h 18"/>
                <a:gd name="T8" fmla="*/ 4 w 4"/>
                <a:gd name="T9" fmla="*/ 2 h 18"/>
                <a:gd name="T10" fmla="*/ 2 w 4"/>
                <a:gd name="T11" fmla="*/ 0 h 18"/>
                <a:gd name="T12" fmla="*/ 2 w 4"/>
                <a:gd name="T13" fmla="*/ 0 h 18"/>
                <a:gd name="T14" fmla="*/ 0 w 4"/>
                <a:gd name="T15" fmla="*/ 0 h 18"/>
                <a:gd name="T16" fmla="*/ 0 w 4"/>
                <a:gd name="T17" fmla="*/ 2 h 18"/>
                <a:gd name="T18" fmla="*/ 2 w 4"/>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18">
                  <a:moveTo>
                    <a:pt x="2" y="0"/>
                  </a:moveTo>
                  <a:lnTo>
                    <a:pt x="0" y="2"/>
                  </a:lnTo>
                  <a:lnTo>
                    <a:pt x="0" y="18"/>
                  </a:lnTo>
                  <a:lnTo>
                    <a:pt x="4" y="18"/>
                  </a:lnTo>
                  <a:lnTo>
                    <a:pt x="4" y="2"/>
                  </a:lnTo>
                  <a:lnTo>
                    <a:pt x="2" y="0"/>
                  </a:lnTo>
                  <a:lnTo>
                    <a:pt x="0" y="0"/>
                  </a:lnTo>
                  <a:lnTo>
                    <a:pt x="0" y="2"/>
                  </a:lnTo>
                  <a:lnTo>
                    <a:pt x="2"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8" name="Freeform 1879"/>
            <p:cNvSpPr>
              <a:spLocks/>
            </p:cNvSpPr>
            <p:nvPr/>
          </p:nvSpPr>
          <p:spPr bwMode="auto">
            <a:xfrm>
              <a:off x="3045" y="3511"/>
              <a:ext cx="7" cy="4"/>
            </a:xfrm>
            <a:custGeom>
              <a:avLst/>
              <a:gdLst>
                <a:gd name="T0" fmla="*/ 7 w 7"/>
                <a:gd name="T1" fmla="*/ 2 h 4"/>
                <a:gd name="T2" fmla="*/ 5 w 7"/>
                <a:gd name="T3" fmla="*/ 0 h 4"/>
                <a:gd name="T4" fmla="*/ 0 w 7"/>
                <a:gd name="T5" fmla="*/ 0 h 4"/>
                <a:gd name="T6" fmla="*/ 0 w 7"/>
                <a:gd name="T7" fmla="*/ 4 h 4"/>
                <a:gd name="T8" fmla="*/ 5 w 7"/>
                <a:gd name="T9" fmla="*/ 4 h 4"/>
                <a:gd name="T10" fmla="*/ 7 w 7"/>
                <a:gd name="T11" fmla="*/ 2 h 4"/>
                <a:gd name="T12" fmla="*/ 7 w 7"/>
                <a:gd name="T13" fmla="*/ 2 h 4"/>
                <a:gd name="T14" fmla="*/ 7 w 7"/>
                <a:gd name="T15" fmla="*/ 0 h 4"/>
                <a:gd name="T16" fmla="*/ 5 w 7"/>
                <a:gd name="T17" fmla="*/ 0 h 4"/>
                <a:gd name="T18" fmla="*/ 7 w 7"/>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4">
                  <a:moveTo>
                    <a:pt x="7" y="2"/>
                  </a:moveTo>
                  <a:lnTo>
                    <a:pt x="5" y="0"/>
                  </a:lnTo>
                  <a:lnTo>
                    <a:pt x="0" y="0"/>
                  </a:lnTo>
                  <a:lnTo>
                    <a:pt x="0" y="4"/>
                  </a:lnTo>
                  <a:lnTo>
                    <a:pt x="5" y="4"/>
                  </a:lnTo>
                  <a:lnTo>
                    <a:pt x="7" y="2"/>
                  </a:lnTo>
                  <a:lnTo>
                    <a:pt x="7" y="0"/>
                  </a:lnTo>
                  <a:lnTo>
                    <a:pt x="5" y="0"/>
                  </a:lnTo>
                  <a:lnTo>
                    <a:pt x="7" y="2"/>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49" name="Freeform 1880"/>
            <p:cNvSpPr>
              <a:spLocks/>
            </p:cNvSpPr>
            <p:nvPr/>
          </p:nvSpPr>
          <p:spPr bwMode="auto">
            <a:xfrm>
              <a:off x="2283" y="3207"/>
              <a:ext cx="31" cy="33"/>
            </a:xfrm>
            <a:custGeom>
              <a:avLst/>
              <a:gdLst>
                <a:gd name="T0" fmla="*/ 17 w 31"/>
                <a:gd name="T1" fmla="*/ 33 h 33"/>
                <a:gd name="T2" fmla="*/ 0 w 31"/>
                <a:gd name="T3" fmla="*/ 18 h 33"/>
                <a:gd name="T4" fmla="*/ 17 w 31"/>
                <a:gd name="T5" fmla="*/ 0 h 33"/>
                <a:gd name="T6" fmla="*/ 31 w 31"/>
                <a:gd name="T7" fmla="*/ 18 h 33"/>
                <a:gd name="T8" fmla="*/ 17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7" y="33"/>
                  </a:moveTo>
                  <a:lnTo>
                    <a:pt x="0" y="18"/>
                  </a:lnTo>
                  <a:lnTo>
                    <a:pt x="17" y="0"/>
                  </a:lnTo>
                  <a:lnTo>
                    <a:pt x="31" y="18"/>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0" name="Freeform 1881"/>
            <p:cNvSpPr>
              <a:spLocks noEditPoints="1"/>
            </p:cNvSpPr>
            <p:nvPr/>
          </p:nvSpPr>
          <p:spPr bwMode="auto">
            <a:xfrm>
              <a:off x="2283" y="3207"/>
              <a:ext cx="35" cy="36"/>
            </a:xfrm>
            <a:custGeom>
              <a:avLst/>
              <a:gdLst>
                <a:gd name="T0" fmla="*/ 17 w 35"/>
                <a:gd name="T1" fmla="*/ 36 h 36"/>
                <a:gd name="T2" fmla="*/ 13 w 35"/>
                <a:gd name="T3" fmla="*/ 36 h 36"/>
                <a:gd name="T4" fmla="*/ 0 w 35"/>
                <a:gd name="T5" fmla="*/ 18 h 36"/>
                <a:gd name="T6" fmla="*/ 0 w 35"/>
                <a:gd name="T7" fmla="*/ 16 h 36"/>
                <a:gd name="T8" fmla="*/ 13 w 35"/>
                <a:gd name="T9" fmla="*/ 0 h 36"/>
                <a:gd name="T10" fmla="*/ 17 w 35"/>
                <a:gd name="T11" fmla="*/ 0 h 36"/>
                <a:gd name="T12" fmla="*/ 35 w 35"/>
                <a:gd name="T13" fmla="*/ 16 h 36"/>
                <a:gd name="T14" fmla="*/ 35 w 35"/>
                <a:gd name="T15" fmla="*/ 18 h 36"/>
                <a:gd name="T16" fmla="*/ 17 w 35"/>
                <a:gd name="T17" fmla="*/ 36 h 36"/>
                <a:gd name="T18" fmla="*/ 31 w 35"/>
                <a:gd name="T19" fmla="*/ 16 h 36"/>
                <a:gd name="T20" fmla="*/ 31 w 35"/>
                <a:gd name="T21" fmla="*/ 18 h 36"/>
                <a:gd name="T22" fmla="*/ 13 w 35"/>
                <a:gd name="T23" fmla="*/ 0 h 36"/>
                <a:gd name="T24" fmla="*/ 17 w 35"/>
                <a:gd name="T25" fmla="*/ 0 h 36"/>
                <a:gd name="T26" fmla="*/ 0 w 35"/>
                <a:gd name="T27" fmla="*/ 18 h 36"/>
                <a:gd name="T28" fmla="*/ 0 w 35"/>
                <a:gd name="T29" fmla="*/ 16 h 36"/>
                <a:gd name="T30" fmla="*/ 17 w 35"/>
                <a:gd name="T31" fmla="*/ 33 h 36"/>
                <a:gd name="T32" fmla="*/ 13 w 35"/>
                <a:gd name="T33" fmla="*/ 33 h 36"/>
                <a:gd name="T34" fmla="*/ 31 w 35"/>
                <a:gd name="T35" fmla="*/ 1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6">
                  <a:moveTo>
                    <a:pt x="17" y="36"/>
                  </a:moveTo>
                  <a:lnTo>
                    <a:pt x="13" y="36"/>
                  </a:lnTo>
                  <a:lnTo>
                    <a:pt x="0" y="18"/>
                  </a:lnTo>
                  <a:lnTo>
                    <a:pt x="0" y="16"/>
                  </a:lnTo>
                  <a:lnTo>
                    <a:pt x="13" y="0"/>
                  </a:lnTo>
                  <a:lnTo>
                    <a:pt x="17" y="0"/>
                  </a:lnTo>
                  <a:lnTo>
                    <a:pt x="35" y="16"/>
                  </a:lnTo>
                  <a:lnTo>
                    <a:pt x="35" y="18"/>
                  </a:lnTo>
                  <a:lnTo>
                    <a:pt x="17" y="36"/>
                  </a:lnTo>
                  <a:close/>
                  <a:moveTo>
                    <a:pt x="31" y="16"/>
                  </a:moveTo>
                  <a:lnTo>
                    <a:pt x="31" y="18"/>
                  </a:lnTo>
                  <a:lnTo>
                    <a:pt x="13" y="0"/>
                  </a:lnTo>
                  <a:lnTo>
                    <a:pt x="17" y="0"/>
                  </a:lnTo>
                  <a:lnTo>
                    <a:pt x="0" y="18"/>
                  </a:lnTo>
                  <a:lnTo>
                    <a:pt x="0" y="16"/>
                  </a:lnTo>
                  <a:lnTo>
                    <a:pt x="17" y="33"/>
                  </a:lnTo>
                  <a:lnTo>
                    <a:pt x="13" y="33"/>
                  </a:lnTo>
                  <a:lnTo>
                    <a:pt x="31"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1" name="Freeform 1882"/>
            <p:cNvSpPr>
              <a:spLocks/>
            </p:cNvSpPr>
            <p:nvPr/>
          </p:nvSpPr>
          <p:spPr bwMode="auto">
            <a:xfrm>
              <a:off x="2296" y="3243"/>
              <a:ext cx="4" cy="2"/>
            </a:xfrm>
            <a:custGeom>
              <a:avLst/>
              <a:gdLst>
                <a:gd name="T0" fmla="*/ 0 w 4"/>
                <a:gd name="T1" fmla="*/ 2 h 2"/>
                <a:gd name="T2" fmla="*/ 0 w 4"/>
                <a:gd name="T3" fmla="*/ 2 h 2"/>
                <a:gd name="T4" fmla="*/ 4 w 4"/>
                <a:gd name="T5" fmla="*/ 2 h 2"/>
                <a:gd name="T6" fmla="*/ 4 w 4"/>
                <a:gd name="T7" fmla="*/ 0 h 2"/>
                <a:gd name="T8" fmla="*/ 0 w 4"/>
                <a:gd name="T9" fmla="*/ 0 h 2"/>
                <a:gd name="T10" fmla="*/ 0 w 4"/>
                <a:gd name="T11" fmla="*/ 2 h 2"/>
                <a:gd name="T12" fmla="*/ 0 w 4"/>
                <a:gd name="T13" fmla="*/ 2 h 2"/>
                <a:gd name="T14" fmla="*/ 0 w 4"/>
                <a:gd name="T15" fmla="*/ 2 h 2"/>
                <a:gd name="T16" fmla="*/ 0 w 4"/>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2"/>
                  </a:moveTo>
                  <a:lnTo>
                    <a:pt x="0" y="2"/>
                  </a:lnTo>
                  <a:lnTo>
                    <a:pt x="4" y="2"/>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2" name="Freeform 1883"/>
            <p:cNvSpPr>
              <a:spLocks/>
            </p:cNvSpPr>
            <p:nvPr/>
          </p:nvSpPr>
          <p:spPr bwMode="auto">
            <a:xfrm>
              <a:off x="2280" y="3225"/>
              <a:ext cx="18" cy="20"/>
            </a:xfrm>
            <a:custGeom>
              <a:avLst/>
              <a:gdLst>
                <a:gd name="T0" fmla="*/ 0 w 18"/>
                <a:gd name="T1" fmla="*/ 0 h 20"/>
                <a:gd name="T2" fmla="*/ 0 w 18"/>
                <a:gd name="T3" fmla="*/ 2 h 20"/>
                <a:gd name="T4" fmla="*/ 16 w 18"/>
                <a:gd name="T5" fmla="*/ 20 h 20"/>
                <a:gd name="T6" fmla="*/ 18 w 18"/>
                <a:gd name="T7" fmla="*/ 18 h 20"/>
                <a:gd name="T8" fmla="*/ 3 w 18"/>
                <a:gd name="T9" fmla="*/ 0 h 20"/>
                <a:gd name="T10" fmla="*/ 0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0"/>
                  </a:moveTo>
                  <a:lnTo>
                    <a:pt x="0" y="2"/>
                  </a:lnTo>
                  <a:lnTo>
                    <a:pt x="16" y="20"/>
                  </a:lnTo>
                  <a:lnTo>
                    <a:pt x="18" y="18"/>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3" name="Freeform 1885"/>
            <p:cNvSpPr>
              <a:spLocks/>
            </p:cNvSpPr>
            <p:nvPr/>
          </p:nvSpPr>
          <p:spPr bwMode="auto">
            <a:xfrm>
              <a:off x="2280" y="3221"/>
              <a:ext cx="5" cy="4"/>
            </a:xfrm>
            <a:custGeom>
              <a:avLst/>
              <a:gdLst>
                <a:gd name="T0" fmla="*/ 0 w 5"/>
                <a:gd name="T1" fmla="*/ 0 h 4"/>
                <a:gd name="T2" fmla="*/ 0 w 5"/>
                <a:gd name="T3" fmla="*/ 2 h 4"/>
                <a:gd name="T4" fmla="*/ 0 w 5"/>
                <a:gd name="T5" fmla="*/ 4 h 4"/>
                <a:gd name="T6" fmla="*/ 5 w 5"/>
                <a:gd name="T7" fmla="*/ 4 h 4"/>
                <a:gd name="T8" fmla="*/ 5 w 5"/>
                <a:gd name="T9" fmla="*/ 2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2"/>
                  </a:lnTo>
                  <a:lnTo>
                    <a:pt x="0" y="4"/>
                  </a:lnTo>
                  <a:lnTo>
                    <a:pt x="5" y="4"/>
                  </a:lnTo>
                  <a:lnTo>
                    <a:pt x="5"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4" name="Freeform 1886"/>
            <p:cNvSpPr>
              <a:spLocks/>
            </p:cNvSpPr>
            <p:nvPr/>
          </p:nvSpPr>
          <p:spPr bwMode="auto">
            <a:xfrm>
              <a:off x="2280" y="3205"/>
              <a:ext cx="18" cy="18"/>
            </a:xfrm>
            <a:custGeom>
              <a:avLst/>
              <a:gdLst>
                <a:gd name="T0" fmla="*/ 16 w 18"/>
                <a:gd name="T1" fmla="*/ 0 h 18"/>
                <a:gd name="T2" fmla="*/ 16 w 18"/>
                <a:gd name="T3" fmla="*/ 2 h 18"/>
                <a:gd name="T4" fmla="*/ 0 w 18"/>
                <a:gd name="T5" fmla="*/ 16 h 18"/>
                <a:gd name="T6" fmla="*/ 3 w 18"/>
                <a:gd name="T7" fmla="*/ 18 h 18"/>
                <a:gd name="T8" fmla="*/ 18 w 18"/>
                <a:gd name="T9" fmla="*/ 4 h 18"/>
                <a:gd name="T10" fmla="*/ 16 w 18"/>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16" y="0"/>
                  </a:moveTo>
                  <a:lnTo>
                    <a:pt x="16" y="2"/>
                  </a:lnTo>
                  <a:lnTo>
                    <a:pt x="0" y="16"/>
                  </a:lnTo>
                  <a:lnTo>
                    <a:pt x="3" y="18"/>
                  </a:lnTo>
                  <a:lnTo>
                    <a:pt x="18" y="4"/>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5" name="Freeform 1887"/>
            <p:cNvSpPr>
              <a:spLocks/>
            </p:cNvSpPr>
            <p:nvPr/>
          </p:nvSpPr>
          <p:spPr bwMode="auto">
            <a:xfrm>
              <a:off x="2296" y="3205"/>
              <a:ext cx="4" cy="4"/>
            </a:xfrm>
            <a:custGeom>
              <a:avLst/>
              <a:gdLst>
                <a:gd name="T0" fmla="*/ 4 w 4"/>
                <a:gd name="T1" fmla="*/ 2 h 4"/>
                <a:gd name="T2" fmla="*/ 4 w 4"/>
                <a:gd name="T3" fmla="*/ 0 h 4"/>
                <a:gd name="T4" fmla="*/ 0 w 4"/>
                <a:gd name="T5" fmla="*/ 0 h 4"/>
                <a:gd name="T6" fmla="*/ 0 w 4"/>
                <a:gd name="T7" fmla="*/ 4 h 4"/>
                <a:gd name="T8" fmla="*/ 4 w 4"/>
                <a:gd name="T9" fmla="*/ 4 h 4"/>
                <a:gd name="T10" fmla="*/ 4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2"/>
                  </a:moveTo>
                  <a:lnTo>
                    <a:pt x="4" y="0"/>
                  </a:lnTo>
                  <a:lnTo>
                    <a:pt x="0" y="0"/>
                  </a:lnTo>
                  <a:lnTo>
                    <a:pt x="0" y="4"/>
                  </a:lnTo>
                  <a:lnTo>
                    <a:pt x="4" y="4"/>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6" name="Freeform 1888"/>
            <p:cNvSpPr>
              <a:spLocks/>
            </p:cNvSpPr>
            <p:nvPr/>
          </p:nvSpPr>
          <p:spPr bwMode="auto">
            <a:xfrm>
              <a:off x="2298" y="3207"/>
              <a:ext cx="22" cy="16"/>
            </a:xfrm>
            <a:custGeom>
              <a:avLst/>
              <a:gdLst>
                <a:gd name="T0" fmla="*/ 22 w 22"/>
                <a:gd name="T1" fmla="*/ 16 h 16"/>
                <a:gd name="T2" fmla="*/ 20 w 22"/>
                <a:gd name="T3" fmla="*/ 14 h 16"/>
                <a:gd name="T4" fmla="*/ 2 w 22"/>
                <a:gd name="T5" fmla="*/ 0 h 16"/>
                <a:gd name="T6" fmla="*/ 0 w 22"/>
                <a:gd name="T7" fmla="*/ 2 h 16"/>
                <a:gd name="T8" fmla="*/ 18 w 22"/>
                <a:gd name="T9" fmla="*/ 16 h 16"/>
                <a:gd name="T10" fmla="*/ 22 w 22"/>
                <a:gd name="T11" fmla="*/ 16 h 16"/>
                <a:gd name="T12" fmla="*/ 22 w 22"/>
                <a:gd name="T13" fmla="*/ 16 h 16"/>
                <a:gd name="T14" fmla="*/ 22 w 22"/>
                <a:gd name="T15" fmla="*/ 14 h 16"/>
                <a:gd name="T16" fmla="*/ 20 w 22"/>
                <a:gd name="T17" fmla="*/ 14 h 16"/>
                <a:gd name="T18" fmla="*/ 22 w 22"/>
                <a:gd name="T19" fmla="*/ 16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6">
                  <a:moveTo>
                    <a:pt x="22" y="16"/>
                  </a:moveTo>
                  <a:lnTo>
                    <a:pt x="20" y="14"/>
                  </a:lnTo>
                  <a:lnTo>
                    <a:pt x="2" y="0"/>
                  </a:lnTo>
                  <a:lnTo>
                    <a:pt x="0" y="2"/>
                  </a:lnTo>
                  <a:lnTo>
                    <a:pt x="18" y="16"/>
                  </a:lnTo>
                  <a:lnTo>
                    <a:pt x="22" y="16"/>
                  </a:lnTo>
                  <a:lnTo>
                    <a:pt x="22" y="14"/>
                  </a:lnTo>
                  <a:lnTo>
                    <a:pt x="20" y="14"/>
                  </a:lnTo>
                  <a:lnTo>
                    <a:pt x="22"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7" name="Freeform 1889"/>
            <p:cNvSpPr>
              <a:spLocks/>
            </p:cNvSpPr>
            <p:nvPr/>
          </p:nvSpPr>
          <p:spPr bwMode="auto">
            <a:xfrm>
              <a:off x="2316" y="3223"/>
              <a:ext cx="4" cy="4"/>
            </a:xfrm>
            <a:custGeom>
              <a:avLst/>
              <a:gdLst>
                <a:gd name="T0" fmla="*/ 4 w 4"/>
                <a:gd name="T1" fmla="*/ 4 h 4"/>
                <a:gd name="T2" fmla="*/ 4 w 4"/>
                <a:gd name="T3" fmla="*/ 2 h 4"/>
                <a:gd name="T4" fmla="*/ 4 w 4"/>
                <a:gd name="T5" fmla="*/ 0 h 4"/>
                <a:gd name="T6" fmla="*/ 0 w 4"/>
                <a:gd name="T7" fmla="*/ 0 h 4"/>
                <a:gd name="T8" fmla="*/ 0 w 4"/>
                <a:gd name="T9" fmla="*/ 2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4" y="2"/>
                  </a:lnTo>
                  <a:lnTo>
                    <a:pt x="4" y="0"/>
                  </a:lnTo>
                  <a:lnTo>
                    <a:pt x="0" y="0"/>
                  </a:lnTo>
                  <a:lnTo>
                    <a:pt x="0" y="2"/>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8" name="Freeform 1890"/>
            <p:cNvSpPr>
              <a:spLocks/>
            </p:cNvSpPr>
            <p:nvPr/>
          </p:nvSpPr>
          <p:spPr bwMode="auto">
            <a:xfrm>
              <a:off x="2316" y="3225"/>
              <a:ext cx="2" cy="1"/>
            </a:xfrm>
            <a:custGeom>
              <a:avLst/>
              <a:gdLst>
                <a:gd name="T0" fmla="*/ 0 w 2"/>
                <a:gd name="T1" fmla="*/ 0 h 1"/>
                <a:gd name="T2" fmla="*/ 2 w 2"/>
                <a:gd name="T3" fmla="*/ 0 h 1"/>
                <a:gd name="T4" fmla="*/ 2 w 2"/>
                <a:gd name="T5" fmla="*/ 0 h 1"/>
                <a:gd name="T6" fmla="*/ 2 w 2"/>
                <a:gd name="T7" fmla="*/ 0 h 1"/>
                <a:gd name="T8" fmla="*/ 2 w 2"/>
                <a:gd name="T9" fmla="*/ 0 h 1"/>
                <a:gd name="T10" fmla="*/ 0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0" y="0"/>
                  </a:move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59" name="Freeform 1891"/>
            <p:cNvSpPr>
              <a:spLocks/>
            </p:cNvSpPr>
            <p:nvPr/>
          </p:nvSpPr>
          <p:spPr bwMode="auto">
            <a:xfrm>
              <a:off x="2298" y="3225"/>
              <a:ext cx="22" cy="20"/>
            </a:xfrm>
            <a:custGeom>
              <a:avLst/>
              <a:gdLst>
                <a:gd name="T0" fmla="*/ 2 w 22"/>
                <a:gd name="T1" fmla="*/ 20 h 20"/>
                <a:gd name="T2" fmla="*/ 2 w 22"/>
                <a:gd name="T3" fmla="*/ 20 h 20"/>
                <a:gd name="T4" fmla="*/ 22 w 22"/>
                <a:gd name="T5" fmla="*/ 2 h 20"/>
                <a:gd name="T6" fmla="*/ 18 w 22"/>
                <a:gd name="T7" fmla="*/ 0 h 20"/>
                <a:gd name="T8" fmla="*/ 0 w 22"/>
                <a:gd name="T9" fmla="*/ 18 h 20"/>
                <a:gd name="T10" fmla="*/ 2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20"/>
                  </a:moveTo>
                  <a:lnTo>
                    <a:pt x="2" y="20"/>
                  </a:lnTo>
                  <a:lnTo>
                    <a:pt x="22" y="2"/>
                  </a:lnTo>
                  <a:lnTo>
                    <a:pt x="18"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0" name="Freeform 1892"/>
            <p:cNvSpPr>
              <a:spLocks/>
            </p:cNvSpPr>
            <p:nvPr/>
          </p:nvSpPr>
          <p:spPr bwMode="auto">
            <a:xfrm>
              <a:off x="2314" y="3223"/>
              <a:ext cx="2" cy="4"/>
            </a:xfrm>
            <a:custGeom>
              <a:avLst/>
              <a:gdLst>
                <a:gd name="T0" fmla="*/ 0 w 2"/>
                <a:gd name="T1" fmla="*/ 4 h 4"/>
                <a:gd name="T2" fmla="*/ 2 w 2"/>
                <a:gd name="T3" fmla="*/ 2 h 4"/>
                <a:gd name="T4" fmla="*/ 2 w 2"/>
                <a:gd name="T5" fmla="*/ 0 h 4"/>
                <a:gd name="T6" fmla="*/ 0 w 2"/>
                <a:gd name="T7" fmla="*/ 0 h 4"/>
                <a:gd name="T8" fmla="*/ 0 w 2"/>
                <a:gd name="T9" fmla="*/ 2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2"/>
                  </a:lnTo>
                  <a:lnTo>
                    <a:pt x="2"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1" name="Freeform 1893"/>
            <p:cNvSpPr>
              <a:spLocks/>
            </p:cNvSpPr>
            <p:nvPr/>
          </p:nvSpPr>
          <p:spPr bwMode="auto">
            <a:xfrm>
              <a:off x="2296" y="3205"/>
              <a:ext cx="20" cy="22"/>
            </a:xfrm>
            <a:custGeom>
              <a:avLst/>
              <a:gdLst>
                <a:gd name="T0" fmla="*/ 0 w 20"/>
                <a:gd name="T1" fmla="*/ 0 h 22"/>
                <a:gd name="T2" fmla="*/ 0 w 20"/>
                <a:gd name="T3" fmla="*/ 4 h 22"/>
                <a:gd name="T4" fmla="*/ 18 w 20"/>
                <a:gd name="T5" fmla="*/ 22 h 22"/>
                <a:gd name="T6" fmla="*/ 20 w 20"/>
                <a:gd name="T7" fmla="*/ 20 h 22"/>
                <a:gd name="T8" fmla="*/ 2 w 20"/>
                <a:gd name="T9" fmla="*/ 2 h 22"/>
                <a:gd name="T10" fmla="*/ 0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0"/>
                  </a:moveTo>
                  <a:lnTo>
                    <a:pt x="0" y="4"/>
                  </a:lnTo>
                  <a:lnTo>
                    <a:pt x="18" y="22"/>
                  </a:lnTo>
                  <a:lnTo>
                    <a:pt x="20" y="20"/>
                  </a:ln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2" name="Freeform 1894"/>
            <p:cNvSpPr>
              <a:spLocks/>
            </p:cNvSpPr>
            <p:nvPr/>
          </p:nvSpPr>
          <p:spPr bwMode="auto">
            <a:xfrm>
              <a:off x="2296" y="3205"/>
              <a:ext cx="4" cy="4"/>
            </a:xfrm>
            <a:custGeom>
              <a:avLst/>
              <a:gdLst>
                <a:gd name="T0" fmla="*/ 4 w 4"/>
                <a:gd name="T1" fmla="*/ 4 h 4"/>
                <a:gd name="T2" fmla="*/ 4 w 4"/>
                <a:gd name="T3" fmla="*/ 0 h 4"/>
                <a:gd name="T4" fmla="*/ 0 w 4"/>
                <a:gd name="T5" fmla="*/ 0 h 4"/>
                <a:gd name="T6" fmla="*/ 0 w 4"/>
                <a:gd name="T7" fmla="*/ 4 h 4"/>
                <a:gd name="T8" fmla="*/ 4 w 4"/>
                <a:gd name="T9" fmla="*/ 4 h 4"/>
                <a:gd name="T10" fmla="*/ 4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4"/>
                  </a:moveTo>
                  <a:lnTo>
                    <a:pt x="4" y="0"/>
                  </a:lnTo>
                  <a:lnTo>
                    <a:pt x="0" y="0"/>
                  </a:lnTo>
                  <a:lnTo>
                    <a:pt x="0" y="4"/>
                  </a:lnTo>
                  <a:lnTo>
                    <a:pt x="4"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3" name="Freeform 1895"/>
            <p:cNvSpPr>
              <a:spLocks/>
            </p:cNvSpPr>
            <p:nvPr/>
          </p:nvSpPr>
          <p:spPr bwMode="auto">
            <a:xfrm>
              <a:off x="2280" y="3207"/>
              <a:ext cx="20" cy="20"/>
            </a:xfrm>
            <a:custGeom>
              <a:avLst/>
              <a:gdLst>
                <a:gd name="T0" fmla="*/ 0 w 20"/>
                <a:gd name="T1" fmla="*/ 18 h 20"/>
                <a:gd name="T2" fmla="*/ 3 w 20"/>
                <a:gd name="T3" fmla="*/ 20 h 20"/>
                <a:gd name="T4" fmla="*/ 20 w 20"/>
                <a:gd name="T5" fmla="*/ 2 h 20"/>
                <a:gd name="T6" fmla="*/ 18 w 20"/>
                <a:gd name="T7" fmla="*/ 0 h 20"/>
                <a:gd name="T8" fmla="*/ 0 w 20"/>
                <a:gd name="T9" fmla="*/ 18 h 20"/>
                <a:gd name="T10" fmla="*/ 0 w 20"/>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18"/>
                  </a:moveTo>
                  <a:lnTo>
                    <a:pt x="3" y="20"/>
                  </a:lnTo>
                  <a:lnTo>
                    <a:pt x="20" y="2"/>
                  </a:lnTo>
                  <a:lnTo>
                    <a:pt x="18"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4" name="Freeform 1896"/>
            <p:cNvSpPr>
              <a:spLocks/>
            </p:cNvSpPr>
            <p:nvPr/>
          </p:nvSpPr>
          <p:spPr bwMode="auto">
            <a:xfrm>
              <a:off x="2280" y="3221"/>
              <a:ext cx="5" cy="4"/>
            </a:xfrm>
            <a:custGeom>
              <a:avLst/>
              <a:gdLst>
                <a:gd name="T0" fmla="*/ 3 w 5"/>
                <a:gd name="T1" fmla="*/ 0 h 4"/>
                <a:gd name="T2" fmla="*/ 0 w 5"/>
                <a:gd name="T3" fmla="*/ 2 h 4"/>
                <a:gd name="T4" fmla="*/ 0 w 5"/>
                <a:gd name="T5" fmla="*/ 4 h 4"/>
                <a:gd name="T6" fmla="*/ 5 w 5"/>
                <a:gd name="T7" fmla="*/ 4 h 4"/>
                <a:gd name="T8" fmla="*/ 5 w 5"/>
                <a:gd name="T9" fmla="*/ 2 h 4"/>
                <a:gd name="T10" fmla="*/ 3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3" y="0"/>
                  </a:moveTo>
                  <a:lnTo>
                    <a:pt x="0" y="2"/>
                  </a:lnTo>
                  <a:lnTo>
                    <a:pt x="0" y="4"/>
                  </a:lnTo>
                  <a:lnTo>
                    <a:pt x="5" y="4"/>
                  </a:lnTo>
                  <a:lnTo>
                    <a:pt x="5"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5" name="Freeform 1897"/>
            <p:cNvSpPr>
              <a:spLocks/>
            </p:cNvSpPr>
            <p:nvPr/>
          </p:nvSpPr>
          <p:spPr bwMode="auto">
            <a:xfrm>
              <a:off x="2280" y="3221"/>
              <a:ext cx="20" cy="22"/>
            </a:xfrm>
            <a:custGeom>
              <a:avLst/>
              <a:gdLst>
                <a:gd name="T0" fmla="*/ 20 w 20"/>
                <a:gd name="T1" fmla="*/ 22 h 22"/>
                <a:gd name="T2" fmla="*/ 20 w 20"/>
                <a:gd name="T3" fmla="*/ 17 h 22"/>
                <a:gd name="T4" fmla="*/ 3 w 20"/>
                <a:gd name="T5" fmla="*/ 0 h 22"/>
                <a:gd name="T6" fmla="*/ 0 w 20"/>
                <a:gd name="T7" fmla="*/ 2 h 22"/>
                <a:gd name="T8" fmla="*/ 18 w 20"/>
                <a:gd name="T9" fmla="*/ 19 h 22"/>
                <a:gd name="T10" fmla="*/ 2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2"/>
                  </a:moveTo>
                  <a:lnTo>
                    <a:pt x="20" y="17"/>
                  </a:lnTo>
                  <a:lnTo>
                    <a:pt x="3" y="0"/>
                  </a:lnTo>
                  <a:lnTo>
                    <a:pt x="0" y="2"/>
                  </a:lnTo>
                  <a:lnTo>
                    <a:pt x="18" y="19"/>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6" name="Freeform 1898"/>
            <p:cNvSpPr>
              <a:spLocks/>
            </p:cNvSpPr>
            <p:nvPr/>
          </p:nvSpPr>
          <p:spPr bwMode="auto">
            <a:xfrm>
              <a:off x="2296" y="3238"/>
              <a:ext cx="4" cy="5"/>
            </a:xfrm>
            <a:custGeom>
              <a:avLst/>
              <a:gdLst>
                <a:gd name="T0" fmla="*/ 0 w 4"/>
                <a:gd name="T1" fmla="*/ 0 h 5"/>
                <a:gd name="T2" fmla="*/ 0 w 4"/>
                <a:gd name="T3" fmla="*/ 5 h 5"/>
                <a:gd name="T4" fmla="*/ 4 w 4"/>
                <a:gd name="T5" fmla="*/ 5 h 5"/>
                <a:gd name="T6" fmla="*/ 4 w 4"/>
                <a:gd name="T7" fmla="*/ 0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0" y="5"/>
                  </a:lnTo>
                  <a:lnTo>
                    <a:pt x="4" y="5"/>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7" name="Freeform 1899"/>
            <p:cNvSpPr>
              <a:spLocks/>
            </p:cNvSpPr>
            <p:nvPr/>
          </p:nvSpPr>
          <p:spPr bwMode="auto">
            <a:xfrm>
              <a:off x="2296" y="3221"/>
              <a:ext cx="20" cy="19"/>
            </a:xfrm>
            <a:custGeom>
              <a:avLst/>
              <a:gdLst>
                <a:gd name="T0" fmla="*/ 20 w 20"/>
                <a:gd name="T1" fmla="*/ 2 h 19"/>
                <a:gd name="T2" fmla="*/ 18 w 20"/>
                <a:gd name="T3" fmla="*/ 0 h 19"/>
                <a:gd name="T4" fmla="*/ 0 w 20"/>
                <a:gd name="T5" fmla="*/ 17 h 19"/>
                <a:gd name="T6" fmla="*/ 2 w 20"/>
                <a:gd name="T7" fmla="*/ 19 h 19"/>
                <a:gd name="T8" fmla="*/ 20 w 20"/>
                <a:gd name="T9" fmla="*/ 2 h 19"/>
                <a:gd name="T10" fmla="*/ 20 w 20"/>
                <a:gd name="T11" fmla="*/ 2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9">
                  <a:moveTo>
                    <a:pt x="20" y="2"/>
                  </a:moveTo>
                  <a:lnTo>
                    <a:pt x="18" y="0"/>
                  </a:lnTo>
                  <a:lnTo>
                    <a:pt x="0" y="17"/>
                  </a:lnTo>
                  <a:lnTo>
                    <a:pt x="2" y="19"/>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8" name="Freeform 1900"/>
            <p:cNvSpPr>
              <a:spLocks/>
            </p:cNvSpPr>
            <p:nvPr/>
          </p:nvSpPr>
          <p:spPr bwMode="auto">
            <a:xfrm>
              <a:off x="2283" y="3110"/>
              <a:ext cx="31" cy="33"/>
            </a:xfrm>
            <a:custGeom>
              <a:avLst/>
              <a:gdLst>
                <a:gd name="T0" fmla="*/ 17 w 31"/>
                <a:gd name="T1" fmla="*/ 33 h 33"/>
                <a:gd name="T2" fmla="*/ 0 w 31"/>
                <a:gd name="T3" fmla="*/ 17 h 33"/>
                <a:gd name="T4" fmla="*/ 17 w 31"/>
                <a:gd name="T5" fmla="*/ 0 h 33"/>
                <a:gd name="T6" fmla="*/ 31 w 31"/>
                <a:gd name="T7" fmla="*/ 17 h 33"/>
                <a:gd name="T8" fmla="*/ 17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7" y="33"/>
                  </a:moveTo>
                  <a:lnTo>
                    <a:pt x="0" y="17"/>
                  </a:lnTo>
                  <a:lnTo>
                    <a:pt x="17" y="0"/>
                  </a:lnTo>
                  <a:lnTo>
                    <a:pt x="31" y="17"/>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69" name="Freeform 1901"/>
            <p:cNvSpPr>
              <a:spLocks noEditPoints="1"/>
            </p:cNvSpPr>
            <p:nvPr/>
          </p:nvSpPr>
          <p:spPr bwMode="auto">
            <a:xfrm>
              <a:off x="2283" y="3110"/>
              <a:ext cx="35" cy="37"/>
            </a:xfrm>
            <a:custGeom>
              <a:avLst/>
              <a:gdLst>
                <a:gd name="T0" fmla="*/ 17 w 35"/>
                <a:gd name="T1" fmla="*/ 37 h 37"/>
                <a:gd name="T2" fmla="*/ 13 w 35"/>
                <a:gd name="T3" fmla="*/ 37 h 37"/>
                <a:gd name="T4" fmla="*/ 0 w 35"/>
                <a:gd name="T5" fmla="*/ 17 h 37"/>
                <a:gd name="T6" fmla="*/ 0 w 35"/>
                <a:gd name="T7" fmla="*/ 15 h 37"/>
                <a:gd name="T8" fmla="*/ 13 w 35"/>
                <a:gd name="T9" fmla="*/ 0 h 37"/>
                <a:gd name="T10" fmla="*/ 17 w 35"/>
                <a:gd name="T11" fmla="*/ 0 h 37"/>
                <a:gd name="T12" fmla="*/ 35 w 35"/>
                <a:gd name="T13" fmla="*/ 15 h 37"/>
                <a:gd name="T14" fmla="*/ 35 w 35"/>
                <a:gd name="T15" fmla="*/ 17 h 37"/>
                <a:gd name="T16" fmla="*/ 17 w 35"/>
                <a:gd name="T17" fmla="*/ 37 h 37"/>
                <a:gd name="T18" fmla="*/ 31 w 35"/>
                <a:gd name="T19" fmla="*/ 15 h 37"/>
                <a:gd name="T20" fmla="*/ 31 w 35"/>
                <a:gd name="T21" fmla="*/ 17 h 37"/>
                <a:gd name="T22" fmla="*/ 13 w 35"/>
                <a:gd name="T23" fmla="*/ 0 h 37"/>
                <a:gd name="T24" fmla="*/ 17 w 35"/>
                <a:gd name="T25" fmla="*/ 0 h 37"/>
                <a:gd name="T26" fmla="*/ 0 w 35"/>
                <a:gd name="T27" fmla="*/ 17 h 37"/>
                <a:gd name="T28" fmla="*/ 0 w 35"/>
                <a:gd name="T29" fmla="*/ 15 h 37"/>
                <a:gd name="T30" fmla="*/ 17 w 35"/>
                <a:gd name="T31" fmla="*/ 33 h 37"/>
                <a:gd name="T32" fmla="*/ 13 w 35"/>
                <a:gd name="T33" fmla="*/ 33 h 37"/>
                <a:gd name="T34" fmla="*/ 31 w 35"/>
                <a:gd name="T35" fmla="*/ 15 h 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7">
                  <a:moveTo>
                    <a:pt x="17" y="37"/>
                  </a:moveTo>
                  <a:lnTo>
                    <a:pt x="13" y="37"/>
                  </a:lnTo>
                  <a:lnTo>
                    <a:pt x="0" y="17"/>
                  </a:lnTo>
                  <a:lnTo>
                    <a:pt x="0" y="15"/>
                  </a:lnTo>
                  <a:lnTo>
                    <a:pt x="13" y="0"/>
                  </a:lnTo>
                  <a:lnTo>
                    <a:pt x="17" y="0"/>
                  </a:lnTo>
                  <a:lnTo>
                    <a:pt x="35" y="15"/>
                  </a:lnTo>
                  <a:lnTo>
                    <a:pt x="35" y="17"/>
                  </a:lnTo>
                  <a:lnTo>
                    <a:pt x="17" y="37"/>
                  </a:lnTo>
                  <a:close/>
                  <a:moveTo>
                    <a:pt x="31" y="15"/>
                  </a:moveTo>
                  <a:lnTo>
                    <a:pt x="31" y="17"/>
                  </a:lnTo>
                  <a:lnTo>
                    <a:pt x="13" y="0"/>
                  </a:lnTo>
                  <a:lnTo>
                    <a:pt x="17" y="0"/>
                  </a:lnTo>
                  <a:lnTo>
                    <a:pt x="0" y="17"/>
                  </a:lnTo>
                  <a:lnTo>
                    <a:pt x="0" y="15"/>
                  </a:lnTo>
                  <a:lnTo>
                    <a:pt x="17" y="33"/>
                  </a:lnTo>
                  <a:lnTo>
                    <a:pt x="13" y="33"/>
                  </a:lnTo>
                  <a:lnTo>
                    <a:pt x="31"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0" name="Freeform 1902"/>
            <p:cNvSpPr>
              <a:spLocks/>
            </p:cNvSpPr>
            <p:nvPr/>
          </p:nvSpPr>
          <p:spPr bwMode="auto">
            <a:xfrm>
              <a:off x="2296" y="3145"/>
              <a:ext cx="4" cy="2"/>
            </a:xfrm>
            <a:custGeom>
              <a:avLst/>
              <a:gdLst>
                <a:gd name="T0" fmla="*/ 0 w 4"/>
                <a:gd name="T1" fmla="*/ 2 h 2"/>
                <a:gd name="T2" fmla="*/ 0 w 4"/>
                <a:gd name="T3" fmla="*/ 2 h 2"/>
                <a:gd name="T4" fmla="*/ 4 w 4"/>
                <a:gd name="T5" fmla="*/ 2 h 2"/>
                <a:gd name="T6" fmla="*/ 4 w 4"/>
                <a:gd name="T7" fmla="*/ 0 h 2"/>
                <a:gd name="T8" fmla="*/ 0 w 4"/>
                <a:gd name="T9" fmla="*/ 0 h 2"/>
                <a:gd name="T10" fmla="*/ 0 w 4"/>
                <a:gd name="T11" fmla="*/ 2 h 2"/>
                <a:gd name="T12" fmla="*/ 0 w 4"/>
                <a:gd name="T13" fmla="*/ 2 h 2"/>
                <a:gd name="T14" fmla="*/ 0 w 4"/>
                <a:gd name="T15" fmla="*/ 2 h 2"/>
                <a:gd name="T16" fmla="*/ 0 w 4"/>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2"/>
                  </a:moveTo>
                  <a:lnTo>
                    <a:pt x="0" y="2"/>
                  </a:lnTo>
                  <a:lnTo>
                    <a:pt x="4" y="2"/>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1" name="Freeform 1903"/>
            <p:cNvSpPr>
              <a:spLocks/>
            </p:cNvSpPr>
            <p:nvPr/>
          </p:nvSpPr>
          <p:spPr bwMode="auto">
            <a:xfrm>
              <a:off x="2280" y="3127"/>
              <a:ext cx="18" cy="20"/>
            </a:xfrm>
            <a:custGeom>
              <a:avLst/>
              <a:gdLst>
                <a:gd name="T0" fmla="*/ 0 w 18"/>
                <a:gd name="T1" fmla="*/ 0 h 20"/>
                <a:gd name="T2" fmla="*/ 0 w 18"/>
                <a:gd name="T3" fmla="*/ 3 h 20"/>
                <a:gd name="T4" fmla="*/ 16 w 18"/>
                <a:gd name="T5" fmla="*/ 20 h 20"/>
                <a:gd name="T6" fmla="*/ 18 w 18"/>
                <a:gd name="T7" fmla="*/ 18 h 20"/>
                <a:gd name="T8" fmla="*/ 3 w 18"/>
                <a:gd name="T9" fmla="*/ 0 h 20"/>
                <a:gd name="T10" fmla="*/ 0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0"/>
                  </a:moveTo>
                  <a:lnTo>
                    <a:pt x="0" y="3"/>
                  </a:lnTo>
                  <a:lnTo>
                    <a:pt x="16" y="20"/>
                  </a:lnTo>
                  <a:lnTo>
                    <a:pt x="18" y="18"/>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2" name="Freeform 1905"/>
            <p:cNvSpPr>
              <a:spLocks/>
            </p:cNvSpPr>
            <p:nvPr/>
          </p:nvSpPr>
          <p:spPr bwMode="auto">
            <a:xfrm>
              <a:off x="2280" y="3123"/>
              <a:ext cx="5" cy="4"/>
            </a:xfrm>
            <a:custGeom>
              <a:avLst/>
              <a:gdLst>
                <a:gd name="T0" fmla="*/ 0 w 5"/>
                <a:gd name="T1" fmla="*/ 0 h 4"/>
                <a:gd name="T2" fmla="*/ 0 w 5"/>
                <a:gd name="T3" fmla="*/ 2 h 4"/>
                <a:gd name="T4" fmla="*/ 0 w 5"/>
                <a:gd name="T5" fmla="*/ 4 h 4"/>
                <a:gd name="T6" fmla="*/ 5 w 5"/>
                <a:gd name="T7" fmla="*/ 4 h 4"/>
                <a:gd name="T8" fmla="*/ 5 w 5"/>
                <a:gd name="T9" fmla="*/ 2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2"/>
                  </a:lnTo>
                  <a:lnTo>
                    <a:pt x="0" y="4"/>
                  </a:lnTo>
                  <a:lnTo>
                    <a:pt x="5" y="4"/>
                  </a:lnTo>
                  <a:lnTo>
                    <a:pt x="5"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3" name="Freeform 1906"/>
            <p:cNvSpPr>
              <a:spLocks/>
            </p:cNvSpPr>
            <p:nvPr/>
          </p:nvSpPr>
          <p:spPr bwMode="auto">
            <a:xfrm>
              <a:off x="2280" y="3110"/>
              <a:ext cx="18" cy="15"/>
            </a:xfrm>
            <a:custGeom>
              <a:avLst/>
              <a:gdLst>
                <a:gd name="T0" fmla="*/ 16 w 18"/>
                <a:gd name="T1" fmla="*/ 0 h 15"/>
                <a:gd name="T2" fmla="*/ 16 w 18"/>
                <a:gd name="T3" fmla="*/ 0 h 15"/>
                <a:gd name="T4" fmla="*/ 0 w 18"/>
                <a:gd name="T5" fmla="*/ 13 h 15"/>
                <a:gd name="T6" fmla="*/ 3 w 18"/>
                <a:gd name="T7" fmla="*/ 15 h 15"/>
                <a:gd name="T8" fmla="*/ 18 w 18"/>
                <a:gd name="T9" fmla="*/ 2 h 15"/>
                <a:gd name="T10" fmla="*/ 16 w 18"/>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5">
                  <a:moveTo>
                    <a:pt x="16" y="0"/>
                  </a:moveTo>
                  <a:lnTo>
                    <a:pt x="16" y="0"/>
                  </a:lnTo>
                  <a:lnTo>
                    <a:pt x="0" y="13"/>
                  </a:lnTo>
                  <a:lnTo>
                    <a:pt x="3" y="15"/>
                  </a:lnTo>
                  <a:lnTo>
                    <a:pt x="18" y="2"/>
                  </a:lnTo>
                  <a:lnTo>
                    <a:pt x="16"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4" name="Freeform 1907"/>
            <p:cNvSpPr>
              <a:spLocks/>
            </p:cNvSpPr>
            <p:nvPr/>
          </p:nvSpPr>
          <p:spPr bwMode="auto">
            <a:xfrm>
              <a:off x="2296" y="3110"/>
              <a:ext cx="4" cy="2"/>
            </a:xfrm>
            <a:custGeom>
              <a:avLst/>
              <a:gdLst>
                <a:gd name="T0" fmla="*/ 4 w 4"/>
                <a:gd name="T1" fmla="*/ 0 h 2"/>
                <a:gd name="T2" fmla="*/ 4 w 4"/>
                <a:gd name="T3" fmla="*/ 0 h 2"/>
                <a:gd name="T4" fmla="*/ 0 w 4"/>
                <a:gd name="T5" fmla="*/ 0 h 2"/>
                <a:gd name="T6" fmla="*/ 0 w 4"/>
                <a:gd name="T7" fmla="*/ 2 h 2"/>
                <a:gd name="T8" fmla="*/ 4 w 4"/>
                <a:gd name="T9" fmla="*/ 2 h 2"/>
                <a:gd name="T10" fmla="*/ 4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0"/>
                  </a:moveTo>
                  <a:lnTo>
                    <a:pt x="4" y="0"/>
                  </a:lnTo>
                  <a:lnTo>
                    <a:pt x="0" y="0"/>
                  </a:lnTo>
                  <a:lnTo>
                    <a:pt x="0" y="2"/>
                  </a:lnTo>
                  <a:lnTo>
                    <a:pt x="4" y="2"/>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5" name="Freeform 1908"/>
            <p:cNvSpPr>
              <a:spLocks/>
            </p:cNvSpPr>
            <p:nvPr/>
          </p:nvSpPr>
          <p:spPr bwMode="auto">
            <a:xfrm>
              <a:off x="2298" y="3110"/>
              <a:ext cx="22" cy="15"/>
            </a:xfrm>
            <a:custGeom>
              <a:avLst/>
              <a:gdLst>
                <a:gd name="T0" fmla="*/ 22 w 22"/>
                <a:gd name="T1" fmla="*/ 15 h 15"/>
                <a:gd name="T2" fmla="*/ 20 w 22"/>
                <a:gd name="T3" fmla="*/ 13 h 15"/>
                <a:gd name="T4" fmla="*/ 2 w 22"/>
                <a:gd name="T5" fmla="*/ 0 h 15"/>
                <a:gd name="T6" fmla="*/ 0 w 22"/>
                <a:gd name="T7" fmla="*/ 2 h 15"/>
                <a:gd name="T8" fmla="*/ 18 w 22"/>
                <a:gd name="T9" fmla="*/ 15 h 15"/>
                <a:gd name="T10" fmla="*/ 22 w 22"/>
                <a:gd name="T11" fmla="*/ 15 h 15"/>
                <a:gd name="T12" fmla="*/ 22 w 22"/>
                <a:gd name="T13" fmla="*/ 15 h 15"/>
                <a:gd name="T14" fmla="*/ 22 w 22"/>
                <a:gd name="T15" fmla="*/ 13 h 15"/>
                <a:gd name="T16" fmla="*/ 20 w 22"/>
                <a:gd name="T17" fmla="*/ 13 h 15"/>
                <a:gd name="T18" fmla="*/ 22 w 22"/>
                <a:gd name="T19" fmla="*/ 1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5">
                  <a:moveTo>
                    <a:pt x="22" y="15"/>
                  </a:moveTo>
                  <a:lnTo>
                    <a:pt x="20" y="13"/>
                  </a:lnTo>
                  <a:lnTo>
                    <a:pt x="2" y="0"/>
                  </a:lnTo>
                  <a:lnTo>
                    <a:pt x="0" y="2"/>
                  </a:lnTo>
                  <a:lnTo>
                    <a:pt x="18" y="15"/>
                  </a:lnTo>
                  <a:lnTo>
                    <a:pt x="22" y="15"/>
                  </a:lnTo>
                  <a:lnTo>
                    <a:pt x="22" y="13"/>
                  </a:lnTo>
                  <a:lnTo>
                    <a:pt x="20" y="13"/>
                  </a:lnTo>
                  <a:lnTo>
                    <a:pt x="22"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6" name="Freeform 1909"/>
            <p:cNvSpPr>
              <a:spLocks/>
            </p:cNvSpPr>
            <p:nvPr/>
          </p:nvSpPr>
          <p:spPr bwMode="auto">
            <a:xfrm>
              <a:off x="2316" y="3125"/>
              <a:ext cx="4" cy="5"/>
            </a:xfrm>
            <a:custGeom>
              <a:avLst/>
              <a:gdLst>
                <a:gd name="T0" fmla="*/ 4 w 4"/>
                <a:gd name="T1" fmla="*/ 5 h 5"/>
                <a:gd name="T2" fmla="*/ 4 w 4"/>
                <a:gd name="T3" fmla="*/ 2 h 5"/>
                <a:gd name="T4" fmla="*/ 4 w 4"/>
                <a:gd name="T5" fmla="*/ 0 h 5"/>
                <a:gd name="T6" fmla="*/ 0 w 4"/>
                <a:gd name="T7" fmla="*/ 0 h 5"/>
                <a:gd name="T8" fmla="*/ 0 w 4"/>
                <a:gd name="T9" fmla="*/ 2 h 5"/>
                <a:gd name="T10" fmla="*/ 4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5"/>
                  </a:moveTo>
                  <a:lnTo>
                    <a:pt x="4" y="2"/>
                  </a:lnTo>
                  <a:lnTo>
                    <a:pt x="4" y="0"/>
                  </a:lnTo>
                  <a:lnTo>
                    <a:pt x="0" y="0"/>
                  </a:lnTo>
                  <a:lnTo>
                    <a:pt x="0" y="2"/>
                  </a:lnTo>
                  <a:lnTo>
                    <a:pt x="4"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7" name="Freeform 1911"/>
            <p:cNvSpPr>
              <a:spLocks/>
            </p:cNvSpPr>
            <p:nvPr/>
          </p:nvSpPr>
          <p:spPr bwMode="auto">
            <a:xfrm>
              <a:off x="2298" y="3127"/>
              <a:ext cx="22" cy="20"/>
            </a:xfrm>
            <a:custGeom>
              <a:avLst/>
              <a:gdLst>
                <a:gd name="T0" fmla="*/ 2 w 22"/>
                <a:gd name="T1" fmla="*/ 20 h 20"/>
                <a:gd name="T2" fmla="*/ 2 w 22"/>
                <a:gd name="T3" fmla="*/ 20 h 20"/>
                <a:gd name="T4" fmla="*/ 22 w 22"/>
                <a:gd name="T5" fmla="*/ 3 h 20"/>
                <a:gd name="T6" fmla="*/ 18 w 22"/>
                <a:gd name="T7" fmla="*/ 0 h 20"/>
                <a:gd name="T8" fmla="*/ 0 w 22"/>
                <a:gd name="T9" fmla="*/ 18 h 20"/>
                <a:gd name="T10" fmla="*/ 2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20"/>
                  </a:moveTo>
                  <a:lnTo>
                    <a:pt x="2" y="20"/>
                  </a:lnTo>
                  <a:lnTo>
                    <a:pt x="22" y="3"/>
                  </a:lnTo>
                  <a:lnTo>
                    <a:pt x="18" y="0"/>
                  </a:lnTo>
                  <a:lnTo>
                    <a:pt x="0" y="18"/>
                  </a:lnTo>
                  <a:lnTo>
                    <a:pt x="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8" name="Freeform 1912"/>
            <p:cNvSpPr>
              <a:spLocks/>
            </p:cNvSpPr>
            <p:nvPr/>
          </p:nvSpPr>
          <p:spPr bwMode="auto">
            <a:xfrm>
              <a:off x="2314" y="3125"/>
              <a:ext cx="2" cy="5"/>
            </a:xfrm>
            <a:custGeom>
              <a:avLst/>
              <a:gdLst>
                <a:gd name="T0" fmla="*/ 0 w 2"/>
                <a:gd name="T1" fmla="*/ 5 h 5"/>
                <a:gd name="T2" fmla="*/ 2 w 2"/>
                <a:gd name="T3" fmla="*/ 2 h 5"/>
                <a:gd name="T4" fmla="*/ 2 w 2"/>
                <a:gd name="T5" fmla="*/ 0 h 5"/>
                <a:gd name="T6" fmla="*/ 0 w 2"/>
                <a:gd name="T7" fmla="*/ 0 h 5"/>
                <a:gd name="T8" fmla="*/ 0 w 2"/>
                <a:gd name="T9" fmla="*/ 2 h 5"/>
                <a:gd name="T10" fmla="*/ 0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5"/>
                  </a:moveTo>
                  <a:lnTo>
                    <a:pt x="2" y="2"/>
                  </a:lnTo>
                  <a:lnTo>
                    <a:pt x="2" y="0"/>
                  </a:lnTo>
                  <a:lnTo>
                    <a:pt x="0" y="0"/>
                  </a:lnTo>
                  <a:lnTo>
                    <a:pt x="0" y="2"/>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79" name="Freeform 1913"/>
            <p:cNvSpPr>
              <a:spLocks/>
            </p:cNvSpPr>
            <p:nvPr/>
          </p:nvSpPr>
          <p:spPr bwMode="auto">
            <a:xfrm>
              <a:off x="2296" y="3110"/>
              <a:ext cx="20" cy="20"/>
            </a:xfrm>
            <a:custGeom>
              <a:avLst/>
              <a:gdLst>
                <a:gd name="T0" fmla="*/ 0 w 20"/>
                <a:gd name="T1" fmla="*/ 0 h 20"/>
                <a:gd name="T2" fmla="*/ 0 w 20"/>
                <a:gd name="T3" fmla="*/ 2 h 20"/>
                <a:gd name="T4" fmla="*/ 18 w 20"/>
                <a:gd name="T5" fmla="*/ 20 h 20"/>
                <a:gd name="T6" fmla="*/ 20 w 20"/>
                <a:gd name="T7" fmla="*/ 17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7"/>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0" name="Freeform 1914"/>
            <p:cNvSpPr>
              <a:spLocks/>
            </p:cNvSpPr>
            <p:nvPr/>
          </p:nvSpPr>
          <p:spPr bwMode="auto">
            <a:xfrm>
              <a:off x="2296" y="3110"/>
              <a:ext cx="4" cy="2"/>
            </a:xfrm>
            <a:custGeom>
              <a:avLst/>
              <a:gdLst>
                <a:gd name="T0" fmla="*/ 4 w 4"/>
                <a:gd name="T1" fmla="*/ 2 h 2"/>
                <a:gd name="T2" fmla="*/ 4 w 4"/>
                <a:gd name="T3" fmla="*/ 0 h 2"/>
                <a:gd name="T4" fmla="*/ 0 w 4"/>
                <a:gd name="T5" fmla="*/ 0 h 2"/>
                <a:gd name="T6" fmla="*/ 0 w 4"/>
                <a:gd name="T7" fmla="*/ 2 h 2"/>
                <a:gd name="T8" fmla="*/ 4 w 4"/>
                <a:gd name="T9" fmla="*/ 2 h 2"/>
                <a:gd name="T10" fmla="*/ 4 w 4"/>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2"/>
                  </a:moveTo>
                  <a:lnTo>
                    <a:pt x="4" y="0"/>
                  </a:lnTo>
                  <a:lnTo>
                    <a:pt x="0" y="0"/>
                  </a:lnTo>
                  <a:lnTo>
                    <a:pt x="0"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1" name="Freeform 1915"/>
            <p:cNvSpPr>
              <a:spLocks/>
            </p:cNvSpPr>
            <p:nvPr/>
          </p:nvSpPr>
          <p:spPr bwMode="auto">
            <a:xfrm>
              <a:off x="2280" y="3110"/>
              <a:ext cx="20" cy="20"/>
            </a:xfrm>
            <a:custGeom>
              <a:avLst/>
              <a:gdLst>
                <a:gd name="T0" fmla="*/ 0 w 20"/>
                <a:gd name="T1" fmla="*/ 17 h 20"/>
                <a:gd name="T2" fmla="*/ 3 w 20"/>
                <a:gd name="T3" fmla="*/ 20 h 20"/>
                <a:gd name="T4" fmla="*/ 20 w 20"/>
                <a:gd name="T5" fmla="*/ 2 h 20"/>
                <a:gd name="T6" fmla="*/ 18 w 20"/>
                <a:gd name="T7" fmla="*/ 0 h 20"/>
                <a:gd name="T8" fmla="*/ 0 w 20"/>
                <a:gd name="T9" fmla="*/ 17 h 20"/>
                <a:gd name="T10" fmla="*/ 0 w 20"/>
                <a:gd name="T11" fmla="*/ 17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17"/>
                  </a:moveTo>
                  <a:lnTo>
                    <a:pt x="3" y="20"/>
                  </a:lnTo>
                  <a:lnTo>
                    <a:pt x="20" y="2"/>
                  </a:lnTo>
                  <a:lnTo>
                    <a:pt x="18" y="0"/>
                  </a:lnTo>
                  <a:lnTo>
                    <a:pt x="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2" name="Freeform 1916"/>
            <p:cNvSpPr>
              <a:spLocks/>
            </p:cNvSpPr>
            <p:nvPr/>
          </p:nvSpPr>
          <p:spPr bwMode="auto">
            <a:xfrm>
              <a:off x="2280" y="3123"/>
              <a:ext cx="5" cy="4"/>
            </a:xfrm>
            <a:custGeom>
              <a:avLst/>
              <a:gdLst>
                <a:gd name="T0" fmla="*/ 3 w 5"/>
                <a:gd name="T1" fmla="*/ 0 h 4"/>
                <a:gd name="T2" fmla="*/ 0 w 5"/>
                <a:gd name="T3" fmla="*/ 2 h 4"/>
                <a:gd name="T4" fmla="*/ 0 w 5"/>
                <a:gd name="T5" fmla="*/ 4 h 4"/>
                <a:gd name="T6" fmla="*/ 5 w 5"/>
                <a:gd name="T7" fmla="*/ 4 h 4"/>
                <a:gd name="T8" fmla="*/ 5 w 5"/>
                <a:gd name="T9" fmla="*/ 2 h 4"/>
                <a:gd name="T10" fmla="*/ 3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3" y="0"/>
                  </a:moveTo>
                  <a:lnTo>
                    <a:pt x="0" y="2"/>
                  </a:lnTo>
                  <a:lnTo>
                    <a:pt x="0" y="4"/>
                  </a:lnTo>
                  <a:lnTo>
                    <a:pt x="5" y="4"/>
                  </a:lnTo>
                  <a:lnTo>
                    <a:pt x="5"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3" name="Freeform 1917"/>
            <p:cNvSpPr>
              <a:spLocks/>
            </p:cNvSpPr>
            <p:nvPr/>
          </p:nvSpPr>
          <p:spPr bwMode="auto">
            <a:xfrm>
              <a:off x="2280" y="3123"/>
              <a:ext cx="20" cy="22"/>
            </a:xfrm>
            <a:custGeom>
              <a:avLst/>
              <a:gdLst>
                <a:gd name="T0" fmla="*/ 20 w 20"/>
                <a:gd name="T1" fmla="*/ 22 h 22"/>
                <a:gd name="T2" fmla="*/ 20 w 20"/>
                <a:gd name="T3" fmla="*/ 18 h 22"/>
                <a:gd name="T4" fmla="*/ 3 w 20"/>
                <a:gd name="T5" fmla="*/ 0 h 22"/>
                <a:gd name="T6" fmla="*/ 0 w 20"/>
                <a:gd name="T7" fmla="*/ 2 h 22"/>
                <a:gd name="T8" fmla="*/ 18 w 20"/>
                <a:gd name="T9" fmla="*/ 22 h 22"/>
                <a:gd name="T10" fmla="*/ 20 w 20"/>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2"/>
                  </a:moveTo>
                  <a:lnTo>
                    <a:pt x="20" y="18"/>
                  </a:lnTo>
                  <a:lnTo>
                    <a:pt x="3" y="0"/>
                  </a:lnTo>
                  <a:lnTo>
                    <a:pt x="0" y="2"/>
                  </a:lnTo>
                  <a:lnTo>
                    <a:pt x="18" y="22"/>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4" name="Freeform 1918"/>
            <p:cNvSpPr>
              <a:spLocks/>
            </p:cNvSpPr>
            <p:nvPr/>
          </p:nvSpPr>
          <p:spPr bwMode="auto">
            <a:xfrm>
              <a:off x="2296" y="3141"/>
              <a:ext cx="4" cy="4"/>
            </a:xfrm>
            <a:custGeom>
              <a:avLst/>
              <a:gdLst>
                <a:gd name="T0" fmla="*/ 0 w 4"/>
                <a:gd name="T1" fmla="*/ 0 h 4"/>
                <a:gd name="T2" fmla="*/ 0 w 4"/>
                <a:gd name="T3" fmla="*/ 4 h 4"/>
                <a:gd name="T4" fmla="*/ 4 w 4"/>
                <a:gd name="T5" fmla="*/ 4 h 4"/>
                <a:gd name="T6" fmla="*/ 4 w 4"/>
                <a:gd name="T7" fmla="*/ 0 h 4"/>
                <a:gd name="T8" fmla="*/ 0 w 4"/>
                <a:gd name="T9" fmla="*/ 0 h 4"/>
                <a:gd name="T10" fmla="*/ 0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0"/>
                  </a:moveTo>
                  <a:lnTo>
                    <a:pt x="0" y="4"/>
                  </a:lnTo>
                  <a:lnTo>
                    <a:pt x="4" y="4"/>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5" name="Freeform 1919"/>
            <p:cNvSpPr>
              <a:spLocks/>
            </p:cNvSpPr>
            <p:nvPr/>
          </p:nvSpPr>
          <p:spPr bwMode="auto">
            <a:xfrm>
              <a:off x="2296" y="3123"/>
              <a:ext cx="20" cy="22"/>
            </a:xfrm>
            <a:custGeom>
              <a:avLst/>
              <a:gdLst>
                <a:gd name="T0" fmla="*/ 20 w 20"/>
                <a:gd name="T1" fmla="*/ 2 h 22"/>
                <a:gd name="T2" fmla="*/ 18 w 20"/>
                <a:gd name="T3" fmla="*/ 0 h 22"/>
                <a:gd name="T4" fmla="*/ 0 w 20"/>
                <a:gd name="T5" fmla="*/ 18 h 22"/>
                <a:gd name="T6" fmla="*/ 2 w 20"/>
                <a:gd name="T7" fmla="*/ 22 h 22"/>
                <a:gd name="T8" fmla="*/ 20 w 20"/>
                <a:gd name="T9" fmla="*/ 2 h 22"/>
                <a:gd name="T10" fmla="*/ 20 w 20"/>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
                  </a:moveTo>
                  <a:lnTo>
                    <a:pt x="18" y="0"/>
                  </a:lnTo>
                  <a:lnTo>
                    <a:pt x="0" y="18"/>
                  </a:lnTo>
                  <a:lnTo>
                    <a:pt x="2" y="2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6" name="Freeform 1920"/>
            <p:cNvSpPr>
              <a:spLocks/>
            </p:cNvSpPr>
            <p:nvPr/>
          </p:nvSpPr>
          <p:spPr bwMode="auto">
            <a:xfrm>
              <a:off x="2358" y="3243"/>
              <a:ext cx="31" cy="33"/>
            </a:xfrm>
            <a:custGeom>
              <a:avLst/>
              <a:gdLst>
                <a:gd name="T0" fmla="*/ 13 w 31"/>
                <a:gd name="T1" fmla="*/ 33 h 33"/>
                <a:gd name="T2" fmla="*/ 0 w 31"/>
                <a:gd name="T3" fmla="*/ 15 h 33"/>
                <a:gd name="T4" fmla="*/ 13 w 31"/>
                <a:gd name="T5" fmla="*/ 0 h 33"/>
                <a:gd name="T6" fmla="*/ 31 w 31"/>
                <a:gd name="T7" fmla="*/ 15 h 33"/>
                <a:gd name="T8" fmla="*/ 13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3" y="33"/>
                  </a:moveTo>
                  <a:lnTo>
                    <a:pt x="0" y="15"/>
                  </a:lnTo>
                  <a:lnTo>
                    <a:pt x="13" y="0"/>
                  </a:lnTo>
                  <a:lnTo>
                    <a:pt x="31" y="15"/>
                  </a:lnTo>
                  <a:lnTo>
                    <a:pt x="13"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7" name="Freeform 1921"/>
            <p:cNvSpPr>
              <a:spLocks noEditPoints="1"/>
            </p:cNvSpPr>
            <p:nvPr/>
          </p:nvSpPr>
          <p:spPr bwMode="auto">
            <a:xfrm>
              <a:off x="2354" y="3240"/>
              <a:ext cx="35" cy="36"/>
            </a:xfrm>
            <a:custGeom>
              <a:avLst/>
              <a:gdLst>
                <a:gd name="T0" fmla="*/ 22 w 35"/>
                <a:gd name="T1" fmla="*/ 36 h 36"/>
                <a:gd name="T2" fmla="*/ 17 w 35"/>
                <a:gd name="T3" fmla="*/ 36 h 36"/>
                <a:gd name="T4" fmla="*/ 0 w 35"/>
                <a:gd name="T5" fmla="*/ 23 h 36"/>
                <a:gd name="T6" fmla="*/ 0 w 35"/>
                <a:gd name="T7" fmla="*/ 18 h 36"/>
                <a:gd name="T8" fmla="*/ 17 w 35"/>
                <a:gd name="T9" fmla="*/ 0 h 36"/>
                <a:gd name="T10" fmla="*/ 22 w 35"/>
                <a:gd name="T11" fmla="*/ 0 h 36"/>
                <a:gd name="T12" fmla="*/ 35 w 35"/>
                <a:gd name="T13" fmla="*/ 18 h 36"/>
                <a:gd name="T14" fmla="*/ 35 w 35"/>
                <a:gd name="T15" fmla="*/ 23 h 36"/>
                <a:gd name="T16" fmla="*/ 22 w 35"/>
                <a:gd name="T17" fmla="*/ 36 h 36"/>
                <a:gd name="T18" fmla="*/ 35 w 35"/>
                <a:gd name="T19" fmla="*/ 18 h 36"/>
                <a:gd name="T20" fmla="*/ 35 w 35"/>
                <a:gd name="T21" fmla="*/ 23 h 36"/>
                <a:gd name="T22" fmla="*/ 17 w 35"/>
                <a:gd name="T23" fmla="*/ 3 h 36"/>
                <a:gd name="T24" fmla="*/ 22 w 35"/>
                <a:gd name="T25" fmla="*/ 3 h 36"/>
                <a:gd name="T26" fmla="*/ 4 w 35"/>
                <a:gd name="T27" fmla="*/ 23 h 36"/>
                <a:gd name="T28" fmla="*/ 4 w 35"/>
                <a:gd name="T29" fmla="*/ 18 h 36"/>
                <a:gd name="T30" fmla="*/ 22 w 35"/>
                <a:gd name="T31" fmla="*/ 36 h 36"/>
                <a:gd name="T32" fmla="*/ 17 w 35"/>
                <a:gd name="T33" fmla="*/ 36 h 36"/>
                <a:gd name="T34" fmla="*/ 35 w 35"/>
                <a:gd name="T35" fmla="*/ 18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6">
                  <a:moveTo>
                    <a:pt x="22" y="36"/>
                  </a:moveTo>
                  <a:lnTo>
                    <a:pt x="17" y="36"/>
                  </a:lnTo>
                  <a:lnTo>
                    <a:pt x="0" y="23"/>
                  </a:lnTo>
                  <a:lnTo>
                    <a:pt x="0" y="18"/>
                  </a:lnTo>
                  <a:lnTo>
                    <a:pt x="17" y="0"/>
                  </a:lnTo>
                  <a:lnTo>
                    <a:pt x="22" y="0"/>
                  </a:lnTo>
                  <a:lnTo>
                    <a:pt x="35" y="18"/>
                  </a:lnTo>
                  <a:lnTo>
                    <a:pt x="35" y="23"/>
                  </a:lnTo>
                  <a:lnTo>
                    <a:pt x="22" y="36"/>
                  </a:lnTo>
                  <a:close/>
                  <a:moveTo>
                    <a:pt x="35" y="18"/>
                  </a:moveTo>
                  <a:lnTo>
                    <a:pt x="35" y="23"/>
                  </a:lnTo>
                  <a:lnTo>
                    <a:pt x="17" y="3"/>
                  </a:lnTo>
                  <a:lnTo>
                    <a:pt x="22" y="3"/>
                  </a:lnTo>
                  <a:lnTo>
                    <a:pt x="4" y="23"/>
                  </a:lnTo>
                  <a:lnTo>
                    <a:pt x="4" y="18"/>
                  </a:lnTo>
                  <a:lnTo>
                    <a:pt x="22" y="36"/>
                  </a:lnTo>
                  <a:lnTo>
                    <a:pt x="17" y="36"/>
                  </a:lnTo>
                  <a:lnTo>
                    <a:pt x="3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8" name="Freeform 1922"/>
            <p:cNvSpPr>
              <a:spLocks/>
            </p:cNvSpPr>
            <p:nvPr/>
          </p:nvSpPr>
          <p:spPr bwMode="auto">
            <a:xfrm>
              <a:off x="2371" y="3274"/>
              <a:ext cx="5" cy="4"/>
            </a:xfrm>
            <a:custGeom>
              <a:avLst/>
              <a:gdLst>
                <a:gd name="T0" fmla="*/ 0 w 5"/>
                <a:gd name="T1" fmla="*/ 4 h 4"/>
                <a:gd name="T2" fmla="*/ 0 w 5"/>
                <a:gd name="T3" fmla="*/ 4 h 4"/>
                <a:gd name="T4" fmla="*/ 5 w 5"/>
                <a:gd name="T5" fmla="*/ 4 h 4"/>
                <a:gd name="T6" fmla="*/ 5 w 5"/>
                <a:gd name="T7" fmla="*/ 0 h 4"/>
                <a:gd name="T8" fmla="*/ 0 w 5"/>
                <a:gd name="T9" fmla="*/ 0 h 4"/>
                <a:gd name="T10" fmla="*/ 0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4"/>
                  </a:moveTo>
                  <a:lnTo>
                    <a:pt x="0" y="4"/>
                  </a:lnTo>
                  <a:lnTo>
                    <a:pt x="5" y="4"/>
                  </a:lnTo>
                  <a:lnTo>
                    <a:pt x="5"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89" name="Freeform 1923"/>
            <p:cNvSpPr>
              <a:spLocks/>
            </p:cNvSpPr>
            <p:nvPr/>
          </p:nvSpPr>
          <p:spPr bwMode="auto">
            <a:xfrm>
              <a:off x="2351" y="3260"/>
              <a:ext cx="23" cy="18"/>
            </a:xfrm>
            <a:custGeom>
              <a:avLst/>
              <a:gdLst>
                <a:gd name="T0" fmla="*/ 0 w 23"/>
                <a:gd name="T1" fmla="*/ 3 h 18"/>
                <a:gd name="T2" fmla="*/ 3 w 23"/>
                <a:gd name="T3" fmla="*/ 3 h 18"/>
                <a:gd name="T4" fmla="*/ 20 w 23"/>
                <a:gd name="T5" fmla="*/ 18 h 18"/>
                <a:gd name="T6" fmla="*/ 23 w 23"/>
                <a:gd name="T7" fmla="*/ 14 h 18"/>
                <a:gd name="T8" fmla="*/ 5 w 23"/>
                <a:gd name="T9" fmla="*/ 0 h 18"/>
                <a:gd name="T10" fmla="*/ 0 w 23"/>
                <a:gd name="T11" fmla="*/ 3 h 18"/>
                <a:gd name="T12" fmla="*/ 0 w 23"/>
                <a:gd name="T13" fmla="*/ 3 h 18"/>
                <a:gd name="T14" fmla="*/ 0 w 23"/>
                <a:gd name="T15" fmla="*/ 3 h 18"/>
                <a:gd name="T16" fmla="*/ 3 w 23"/>
                <a:gd name="T17" fmla="*/ 3 h 18"/>
                <a:gd name="T18" fmla="*/ 0 w 23"/>
                <a:gd name="T19" fmla="*/ 3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18">
                  <a:moveTo>
                    <a:pt x="0" y="3"/>
                  </a:moveTo>
                  <a:lnTo>
                    <a:pt x="3" y="3"/>
                  </a:lnTo>
                  <a:lnTo>
                    <a:pt x="20" y="18"/>
                  </a:lnTo>
                  <a:lnTo>
                    <a:pt x="23" y="14"/>
                  </a:lnTo>
                  <a:lnTo>
                    <a:pt x="5" y="0"/>
                  </a:lnTo>
                  <a:lnTo>
                    <a:pt x="0" y="3"/>
                  </a:lnTo>
                  <a:lnTo>
                    <a:pt x="3" y="3"/>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0" name="Freeform 1924"/>
            <p:cNvSpPr>
              <a:spLocks/>
            </p:cNvSpPr>
            <p:nvPr/>
          </p:nvSpPr>
          <p:spPr bwMode="auto">
            <a:xfrm>
              <a:off x="2351" y="3256"/>
              <a:ext cx="5" cy="7"/>
            </a:xfrm>
            <a:custGeom>
              <a:avLst/>
              <a:gdLst>
                <a:gd name="T0" fmla="*/ 3 w 5"/>
                <a:gd name="T1" fmla="*/ 0 h 7"/>
                <a:gd name="T2" fmla="*/ 0 w 5"/>
                <a:gd name="T3" fmla="*/ 2 h 7"/>
                <a:gd name="T4" fmla="*/ 0 w 5"/>
                <a:gd name="T5" fmla="*/ 7 h 7"/>
                <a:gd name="T6" fmla="*/ 5 w 5"/>
                <a:gd name="T7" fmla="*/ 7 h 7"/>
                <a:gd name="T8" fmla="*/ 5 w 5"/>
                <a:gd name="T9" fmla="*/ 2 h 7"/>
                <a:gd name="T10" fmla="*/ 3 w 5"/>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7">
                  <a:moveTo>
                    <a:pt x="3" y="0"/>
                  </a:moveTo>
                  <a:lnTo>
                    <a:pt x="0" y="2"/>
                  </a:lnTo>
                  <a:lnTo>
                    <a:pt x="0" y="7"/>
                  </a:lnTo>
                  <a:lnTo>
                    <a:pt x="5" y="7"/>
                  </a:lnTo>
                  <a:lnTo>
                    <a:pt x="5"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1" name="Freeform 1926"/>
            <p:cNvSpPr>
              <a:spLocks/>
            </p:cNvSpPr>
            <p:nvPr/>
          </p:nvSpPr>
          <p:spPr bwMode="auto">
            <a:xfrm>
              <a:off x="2354" y="3238"/>
              <a:ext cx="20" cy="20"/>
            </a:xfrm>
            <a:custGeom>
              <a:avLst/>
              <a:gdLst>
                <a:gd name="T0" fmla="*/ 17 w 20"/>
                <a:gd name="T1" fmla="*/ 0 h 20"/>
                <a:gd name="T2" fmla="*/ 17 w 20"/>
                <a:gd name="T3" fmla="*/ 0 h 20"/>
                <a:gd name="T4" fmla="*/ 0 w 20"/>
                <a:gd name="T5" fmla="*/ 18 h 20"/>
                <a:gd name="T6" fmla="*/ 2 w 20"/>
                <a:gd name="T7" fmla="*/ 20 h 20"/>
                <a:gd name="T8" fmla="*/ 20 w 20"/>
                <a:gd name="T9" fmla="*/ 2 h 20"/>
                <a:gd name="T10" fmla="*/ 17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17" y="0"/>
                  </a:moveTo>
                  <a:lnTo>
                    <a:pt x="17" y="0"/>
                  </a:lnTo>
                  <a:lnTo>
                    <a:pt x="0" y="18"/>
                  </a:lnTo>
                  <a:lnTo>
                    <a:pt x="2" y="20"/>
                  </a:lnTo>
                  <a:lnTo>
                    <a:pt x="20" y="2"/>
                  </a:lnTo>
                  <a:lnTo>
                    <a:pt x="1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2" name="Freeform 1927"/>
            <p:cNvSpPr>
              <a:spLocks/>
            </p:cNvSpPr>
            <p:nvPr/>
          </p:nvSpPr>
          <p:spPr bwMode="auto">
            <a:xfrm>
              <a:off x="2371" y="3238"/>
              <a:ext cx="7" cy="5"/>
            </a:xfrm>
            <a:custGeom>
              <a:avLst/>
              <a:gdLst>
                <a:gd name="T0" fmla="*/ 7 w 7"/>
                <a:gd name="T1" fmla="*/ 0 h 5"/>
                <a:gd name="T2" fmla="*/ 5 w 7"/>
                <a:gd name="T3" fmla="*/ 0 h 5"/>
                <a:gd name="T4" fmla="*/ 0 w 7"/>
                <a:gd name="T5" fmla="*/ 0 h 5"/>
                <a:gd name="T6" fmla="*/ 0 w 7"/>
                <a:gd name="T7" fmla="*/ 5 h 5"/>
                <a:gd name="T8" fmla="*/ 5 w 7"/>
                <a:gd name="T9" fmla="*/ 5 h 5"/>
                <a:gd name="T10" fmla="*/ 7 w 7"/>
                <a:gd name="T11" fmla="*/ 0 h 5"/>
                <a:gd name="T12" fmla="*/ 7 w 7"/>
                <a:gd name="T13" fmla="*/ 0 h 5"/>
                <a:gd name="T14" fmla="*/ 5 w 7"/>
                <a:gd name="T15" fmla="*/ 0 h 5"/>
                <a:gd name="T16" fmla="*/ 5 w 7"/>
                <a:gd name="T17" fmla="*/ 0 h 5"/>
                <a:gd name="T18" fmla="*/ 7 w 7"/>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5">
                  <a:moveTo>
                    <a:pt x="7" y="0"/>
                  </a:moveTo>
                  <a:lnTo>
                    <a:pt x="5" y="0"/>
                  </a:lnTo>
                  <a:lnTo>
                    <a:pt x="0" y="0"/>
                  </a:lnTo>
                  <a:lnTo>
                    <a:pt x="0" y="5"/>
                  </a:lnTo>
                  <a:lnTo>
                    <a:pt x="5" y="5"/>
                  </a:lnTo>
                  <a:lnTo>
                    <a:pt x="7" y="0"/>
                  </a:lnTo>
                  <a:lnTo>
                    <a:pt x="5" y="0"/>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3" name="Freeform 1928"/>
            <p:cNvSpPr>
              <a:spLocks/>
            </p:cNvSpPr>
            <p:nvPr/>
          </p:nvSpPr>
          <p:spPr bwMode="auto">
            <a:xfrm>
              <a:off x="2374" y="3238"/>
              <a:ext cx="17" cy="20"/>
            </a:xfrm>
            <a:custGeom>
              <a:avLst/>
              <a:gdLst>
                <a:gd name="T0" fmla="*/ 17 w 17"/>
                <a:gd name="T1" fmla="*/ 20 h 20"/>
                <a:gd name="T2" fmla="*/ 17 w 17"/>
                <a:gd name="T3" fmla="*/ 18 h 20"/>
                <a:gd name="T4" fmla="*/ 4 w 17"/>
                <a:gd name="T5" fmla="*/ 0 h 20"/>
                <a:gd name="T6" fmla="*/ 0 w 17"/>
                <a:gd name="T7" fmla="*/ 2 h 20"/>
                <a:gd name="T8" fmla="*/ 15 w 17"/>
                <a:gd name="T9" fmla="*/ 20 h 20"/>
                <a:gd name="T10" fmla="*/ 17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20"/>
                  </a:moveTo>
                  <a:lnTo>
                    <a:pt x="17" y="18"/>
                  </a:lnTo>
                  <a:lnTo>
                    <a:pt x="4" y="0"/>
                  </a:lnTo>
                  <a:lnTo>
                    <a:pt x="0" y="2"/>
                  </a:lnTo>
                  <a:lnTo>
                    <a:pt x="15" y="20"/>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4" name="Freeform 1930"/>
            <p:cNvSpPr>
              <a:spLocks/>
            </p:cNvSpPr>
            <p:nvPr/>
          </p:nvSpPr>
          <p:spPr bwMode="auto">
            <a:xfrm>
              <a:off x="2389" y="3258"/>
              <a:ext cx="2" cy="5"/>
            </a:xfrm>
            <a:custGeom>
              <a:avLst/>
              <a:gdLst>
                <a:gd name="T0" fmla="*/ 2 w 2"/>
                <a:gd name="T1" fmla="*/ 5 h 5"/>
                <a:gd name="T2" fmla="*/ 2 w 2"/>
                <a:gd name="T3" fmla="*/ 5 h 5"/>
                <a:gd name="T4" fmla="*/ 2 w 2"/>
                <a:gd name="T5" fmla="*/ 0 h 5"/>
                <a:gd name="T6" fmla="*/ 0 w 2"/>
                <a:gd name="T7" fmla="*/ 0 h 5"/>
                <a:gd name="T8" fmla="*/ 0 w 2"/>
                <a:gd name="T9" fmla="*/ 5 h 5"/>
                <a:gd name="T10" fmla="*/ 2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5"/>
                  </a:moveTo>
                  <a:lnTo>
                    <a:pt x="2" y="5"/>
                  </a:lnTo>
                  <a:lnTo>
                    <a:pt x="2" y="0"/>
                  </a:lnTo>
                  <a:lnTo>
                    <a:pt x="0" y="0"/>
                  </a:lnTo>
                  <a:lnTo>
                    <a:pt x="0" y="5"/>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5" name="Freeform 1931"/>
            <p:cNvSpPr>
              <a:spLocks/>
            </p:cNvSpPr>
            <p:nvPr/>
          </p:nvSpPr>
          <p:spPr bwMode="auto">
            <a:xfrm>
              <a:off x="2374" y="3260"/>
              <a:ext cx="17" cy="18"/>
            </a:xfrm>
            <a:custGeom>
              <a:avLst/>
              <a:gdLst>
                <a:gd name="T0" fmla="*/ 2 w 17"/>
                <a:gd name="T1" fmla="*/ 18 h 18"/>
                <a:gd name="T2" fmla="*/ 4 w 17"/>
                <a:gd name="T3" fmla="*/ 18 h 18"/>
                <a:gd name="T4" fmla="*/ 17 w 17"/>
                <a:gd name="T5" fmla="*/ 3 h 18"/>
                <a:gd name="T6" fmla="*/ 15 w 17"/>
                <a:gd name="T7" fmla="*/ 0 h 18"/>
                <a:gd name="T8" fmla="*/ 0 w 17"/>
                <a:gd name="T9" fmla="*/ 14 h 18"/>
                <a:gd name="T10" fmla="*/ 2 w 17"/>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2" y="18"/>
                  </a:moveTo>
                  <a:lnTo>
                    <a:pt x="4" y="18"/>
                  </a:lnTo>
                  <a:lnTo>
                    <a:pt x="17" y="3"/>
                  </a:lnTo>
                  <a:lnTo>
                    <a:pt x="15" y="0"/>
                  </a:lnTo>
                  <a:lnTo>
                    <a:pt x="0" y="14"/>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6" name="Freeform 1932"/>
            <p:cNvSpPr>
              <a:spLocks/>
            </p:cNvSpPr>
            <p:nvPr/>
          </p:nvSpPr>
          <p:spPr bwMode="auto">
            <a:xfrm>
              <a:off x="2389" y="3258"/>
              <a:ext cx="2" cy="5"/>
            </a:xfrm>
            <a:custGeom>
              <a:avLst/>
              <a:gdLst>
                <a:gd name="T0" fmla="*/ 0 w 2"/>
                <a:gd name="T1" fmla="*/ 5 h 5"/>
                <a:gd name="T2" fmla="*/ 2 w 2"/>
                <a:gd name="T3" fmla="*/ 5 h 5"/>
                <a:gd name="T4" fmla="*/ 2 w 2"/>
                <a:gd name="T5" fmla="*/ 0 h 5"/>
                <a:gd name="T6" fmla="*/ 0 w 2"/>
                <a:gd name="T7" fmla="*/ 0 h 5"/>
                <a:gd name="T8" fmla="*/ 0 w 2"/>
                <a:gd name="T9" fmla="*/ 5 h 5"/>
                <a:gd name="T10" fmla="*/ 0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5"/>
                  </a:moveTo>
                  <a:lnTo>
                    <a:pt x="2" y="5"/>
                  </a:lnTo>
                  <a:lnTo>
                    <a:pt x="2" y="0"/>
                  </a:lnTo>
                  <a:lnTo>
                    <a:pt x="0"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7" name="Freeform 1933"/>
            <p:cNvSpPr>
              <a:spLocks/>
            </p:cNvSpPr>
            <p:nvPr/>
          </p:nvSpPr>
          <p:spPr bwMode="auto">
            <a:xfrm>
              <a:off x="2371" y="3243"/>
              <a:ext cx="20" cy="20"/>
            </a:xfrm>
            <a:custGeom>
              <a:avLst/>
              <a:gdLst>
                <a:gd name="T0" fmla="*/ 0 w 20"/>
                <a:gd name="T1" fmla="*/ 0 h 20"/>
                <a:gd name="T2" fmla="*/ 0 w 20"/>
                <a:gd name="T3" fmla="*/ 2 h 20"/>
                <a:gd name="T4" fmla="*/ 18 w 20"/>
                <a:gd name="T5" fmla="*/ 20 h 20"/>
                <a:gd name="T6" fmla="*/ 20 w 20"/>
                <a:gd name="T7" fmla="*/ 17 h 20"/>
                <a:gd name="T8" fmla="*/ 3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7"/>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8" name="Freeform 1934"/>
            <p:cNvSpPr>
              <a:spLocks/>
            </p:cNvSpPr>
            <p:nvPr/>
          </p:nvSpPr>
          <p:spPr bwMode="auto">
            <a:xfrm>
              <a:off x="2371" y="3243"/>
              <a:ext cx="7" cy="2"/>
            </a:xfrm>
            <a:custGeom>
              <a:avLst/>
              <a:gdLst>
                <a:gd name="T0" fmla="*/ 7 w 7"/>
                <a:gd name="T1" fmla="*/ 2 h 2"/>
                <a:gd name="T2" fmla="*/ 5 w 7"/>
                <a:gd name="T3" fmla="*/ 0 h 2"/>
                <a:gd name="T4" fmla="*/ 0 w 7"/>
                <a:gd name="T5" fmla="*/ 0 h 2"/>
                <a:gd name="T6" fmla="*/ 0 w 7"/>
                <a:gd name="T7" fmla="*/ 2 h 2"/>
                <a:gd name="T8" fmla="*/ 5 w 7"/>
                <a:gd name="T9" fmla="*/ 2 h 2"/>
                <a:gd name="T10" fmla="*/ 7 w 7"/>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2"/>
                  </a:moveTo>
                  <a:lnTo>
                    <a:pt x="5" y="0"/>
                  </a:lnTo>
                  <a:lnTo>
                    <a:pt x="0" y="0"/>
                  </a:lnTo>
                  <a:lnTo>
                    <a:pt x="0" y="2"/>
                  </a:lnTo>
                  <a:lnTo>
                    <a:pt x="5" y="2"/>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99" name="Freeform 1935"/>
            <p:cNvSpPr>
              <a:spLocks/>
            </p:cNvSpPr>
            <p:nvPr/>
          </p:nvSpPr>
          <p:spPr bwMode="auto">
            <a:xfrm>
              <a:off x="2356" y="3243"/>
              <a:ext cx="22" cy="20"/>
            </a:xfrm>
            <a:custGeom>
              <a:avLst/>
              <a:gdLst>
                <a:gd name="T0" fmla="*/ 0 w 22"/>
                <a:gd name="T1" fmla="*/ 20 h 20"/>
                <a:gd name="T2" fmla="*/ 2 w 22"/>
                <a:gd name="T3" fmla="*/ 20 h 20"/>
                <a:gd name="T4" fmla="*/ 22 w 22"/>
                <a:gd name="T5" fmla="*/ 2 h 20"/>
                <a:gd name="T6" fmla="*/ 18 w 22"/>
                <a:gd name="T7" fmla="*/ 0 h 20"/>
                <a:gd name="T8" fmla="*/ 0 w 22"/>
                <a:gd name="T9" fmla="*/ 17 h 20"/>
                <a:gd name="T10" fmla="*/ 0 w 22"/>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20"/>
                  </a:moveTo>
                  <a:lnTo>
                    <a:pt x="2" y="20"/>
                  </a:lnTo>
                  <a:lnTo>
                    <a:pt x="22" y="2"/>
                  </a:lnTo>
                  <a:lnTo>
                    <a:pt x="18" y="0"/>
                  </a:lnTo>
                  <a:lnTo>
                    <a:pt x="0" y="17"/>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0" name="Freeform 1936"/>
            <p:cNvSpPr>
              <a:spLocks/>
            </p:cNvSpPr>
            <p:nvPr/>
          </p:nvSpPr>
          <p:spPr bwMode="auto">
            <a:xfrm>
              <a:off x="2356" y="3256"/>
              <a:ext cx="4" cy="7"/>
            </a:xfrm>
            <a:custGeom>
              <a:avLst/>
              <a:gdLst>
                <a:gd name="T0" fmla="*/ 2 w 4"/>
                <a:gd name="T1" fmla="*/ 0 h 7"/>
                <a:gd name="T2" fmla="*/ 0 w 4"/>
                <a:gd name="T3" fmla="*/ 2 h 7"/>
                <a:gd name="T4" fmla="*/ 0 w 4"/>
                <a:gd name="T5" fmla="*/ 7 h 7"/>
                <a:gd name="T6" fmla="*/ 4 w 4"/>
                <a:gd name="T7" fmla="*/ 7 h 7"/>
                <a:gd name="T8" fmla="*/ 4 w 4"/>
                <a:gd name="T9" fmla="*/ 2 h 7"/>
                <a:gd name="T10" fmla="*/ 2 w 4"/>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2" y="0"/>
                  </a:moveTo>
                  <a:lnTo>
                    <a:pt x="0" y="2"/>
                  </a:lnTo>
                  <a:lnTo>
                    <a:pt x="0" y="7"/>
                  </a:lnTo>
                  <a:lnTo>
                    <a:pt x="4" y="7"/>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1" name="Freeform 1937"/>
            <p:cNvSpPr>
              <a:spLocks/>
            </p:cNvSpPr>
            <p:nvPr/>
          </p:nvSpPr>
          <p:spPr bwMode="auto">
            <a:xfrm>
              <a:off x="2356" y="3256"/>
              <a:ext cx="22" cy="22"/>
            </a:xfrm>
            <a:custGeom>
              <a:avLst/>
              <a:gdLst>
                <a:gd name="T0" fmla="*/ 20 w 22"/>
                <a:gd name="T1" fmla="*/ 22 h 22"/>
                <a:gd name="T2" fmla="*/ 22 w 22"/>
                <a:gd name="T3" fmla="*/ 18 h 22"/>
                <a:gd name="T4" fmla="*/ 2 w 22"/>
                <a:gd name="T5" fmla="*/ 0 h 22"/>
                <a:gd name="T6" fmla="*/ 0 w 22"/>
                <a:gd name="T7" fmla="*/ 2 h 22"/>
                <a:gd name="T8" fmla="*/ 18 w 22"/>
                <a:gd name="T9" fmla="*/ 22 h 22"/>
                <a:gd name="T10" fmla="*/ 20 w 22"/>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0" y="22"/>
                  </a:moveTo>
                  <a:lnTo>
                    <a:pt x="22" y="18"/>
                  </a:lnTo>
                  <a:lnTo>
                    <a:pt x="2" y="0"/>
                  </a:lnTo>
                  <a:lnTo>
                    <a:pt x="0" y="2"/>
                  </a:lnTo>
                  <a:lnTo>
                    <a:pt x="18" y="22"/>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2" name="Freeform 1938"/>
            <p:cNvSpPr>
              <a:spLocks/>
            </p:cNvSpPr>
            <p:nvPr/>
          </p:nvSpPr>
          <p:spPr bwMode="auto">
            <a:xfrm>
              <a:off x="2371" y="3274"/>
              <a:ext cx="5" cy="4"/>
            </a:xfrm>
            <a:custGeom>
              <a:avLst/>
              <a:gdLst>
                <a:gd name="T0" fmla="*/ 0 w 5"/>
                <a:gd name="T1" fmla="*/ 0 h 4"/>
                <a:gd name="T2" fmla="*/ 0 w 5"/>
                <a:gd name="T3" fmla="*/ 4 h 4"/>
                <a:gd name="T4" fmla="*/ 5 w 5"/>
                <a:gd name="T5" fmla="*/ 4 h 4"/>
                <a:gd name="T6" fmla="*/ 5 w 5"/>
                <a:gd name="T7" fmla="*/ 0 h 4"/>
                <a:gd name="T8" fmla="*/ 0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4"/>
                  </a:lnTo>
                  <a:lnTo>
                    <a:pt x="5" y="4"/>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3" name="Freeform 1939"/>
            <p:cNvSpPr>
              <a:spLocks/>
            </p:cNvSpPr>
            <p:nvPr/>
          </p:nvSpPr>
          <p:spPr bwMode="auto">
            <a:xfrm>
              <a:off x="2371" y="3256"/>
              <a:ext cx="20" cy="22"/>
            </a:xfrm>
            <a:custGeom>
              <a:avLst/>
              <a:gdLst>
                <a:gd name="T0" fmla="*/ 20 w 20"/>
                <a:gd name="T1" fmla="*/ 2 h 22"/>
                <a:gd name="T2" fmla="*/ 18 w 20"/>
                <a:gd name="T3" fmla="*/ 0 h 22"/>
                <a:gd name="T4" fmla="*/ 0 w 20"/>
                <a:gd name="T5" fmla="*/ 18 h 22"/>
                <a:gd name="T6" fmla="*/ 3 w 20"/>
                <a:gd name="T7" fmla="*/ 22 h 22"/>
                <a:gd name="T8" fmla="*/ 20 w 20"/>
                <a:gd name="T9" fmla="*/ 2 h 22"/>
                <a:gd name="T10" fmla="*/ 20 w 20"/>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2"/>
                  </a:moveTo>
                  <a:lnTo>
                    <a:pt x="18" y="0"/>
                  </a:lnTo>
                  <a:lnTo>
                    <a:pt x="0" y="18"/>
                  </a:lnTo>
                  <a:lnTo>
                    <a:pt x="3" y="2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4" name="Freeform 1940"/>
            <p:cNvSpPr>
              <a:spLocks/>
            </p:cNvSpPr>
            <p:nvPr/>
          </p:nvSpPr>
          <p:spPr bwMode="auto">
            <a:xfrm>
              <a:off x="2358" y="3147"/>
              <a:ext cx="31" cy="36"/>
            </a:xfrm>
            <a:custGeom>
              <a:avLst/>
              <a:gdLst>
                <a:gd name="T0" fmla="*/ 13 w 31"/>
                <a:gd name="T1" fmla="*/ 36 h 36"/>
                <a:gd name="T2" fmla="*/ 0 w 31"/>
                <a:gd name="T3" fmla="*/ 18 h 36"/>
                <a:gd name="T4" fmla="*/ 13 w 31"/>
                <a:gd name="T5" fmla="*/ 0 h 36"/>
                <a:gd name="T6" fmla="*/ 31 w 31"/>
                <a:gd name="T7" fmla="*/ 18 h 36"/>
                <a:gd name="T8" fmla="*/ 13 w 31"/>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6">
                  <a:moveTo>
                    <a:pt x="13" y="36"/>
                  </a:moveTo>
                  <a:lnTo>
                    <a:pt x="0" y="18"/>
                  </a:lnTo>
                  <a:lnTo>
                    <a:pt x="13" y="0"/>
                  </a:lnTo>
                  <a:lnTo>
                    <a:pt x="31" y="18"/>
                  </a:lnTo>
                  <a:lnTo>
                    <a:pt x="13" y="36"/>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5" name="Freeform 1941"/>
            <p:cNvSpPr>
              <a:spLocks noEditPoints="1"/>
            </p:cNvSpPr>
            <p:nvPr/>
          </p:nvSpPr>
          <p:spPr bwMode="auto">
            <a:xfrm>
              <a:off x="2354" y="3147"/>
              <a:ext cx="35" cy="36"/>
            </a:xfrm>
            <a:custGeom>
              <a:avLst/>
              <a:gdLst>
                <a:gd name="T0" fmla="*/ 22 w 35"/>
                <a:gd name="T1" fmla="*/ 36 h 36"/>
                <a:gd name="T2" fmla="*/ 17 w 35"/>
                <a:gd name="T3" fmla="*/ 36 h 36"/>
                <a:gd name="T4" fmla="*/ 0 w 35"/>
                <a:gd name="T5" fmla="*/ 18 h 36"/>
                <a:gd name="T6" fmla="*/ 17 w 35"/>
                <a:gd name="T7" fmla="*/ 0 h 36"/>
                <a:gd name="T8" fmla="*/ 22 w 35"/>
                <a:gd name="T9" fmla="*/ 0 h 36"/>
                <a:gd name="T10" fmla="*/ 35 w 35"/>
                <a:gd name="T11" fmla="*/ 18 h 36"/>
                <a:gd name="T12" fmla="*/ 22 w 35"/>
                <a:gd name="T13" fmla="*/ 36 h 36"/>
                <a:gd name="T14" fmla="*/ 35 w 35"/>
                <a:gd name="T15" fmla="*/ 18 h 36"/>
                <a:gd name="T16" fmla="*/ 17 w 35"/>
                <a:gd name="T17" fmla="*/ 3 h 36"/>
                <a:gd name="T18" fmla="*/ 22 w 35"/>
                <a:gd name="T19" fmla="*/ 3 h 36"/>
                <a:gd name="T20" fmla="*/ 4 w 35"/>
                <a:gd name="T21" fmla="*/ 18 h 36"/>
                <a:gd name="T22" fmla="*/ 22 w 35"/>
                <a:gd name="T23" fmla="*/ 31 h 36"/>
                <a:gd name="T24" fmla="*/ 17 w 35"/>
                <a:gd name="T25" fmla="*/ 31 h 36"/>
                <a:gd name="T26" fmla="*/ 35 w 35"/>
                <a:gd name="T27" fmla="*/ 18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6">
                  <a:moveTo>
                    <a:pt x="22" y="36"/>
                  </a:moveTo>
                  <a:lnTo>
                    <a:pt x="17" y="36"/>
                  </a:lnTo>
                  <a:lnTo>
                    <a:pt x="0" y="18"/>
                  </a:lnTo>
                  <a:lnTo>
                    <a:pt x="17" y="0"/>
                  </a:lnTo>
                  <a:lnTo>
                    <a:pt x="22" y="0"/>
                  </a:lnTo>
                  <a:lnTo>
                    <a:pt x="35" y="18"/>
                  </a:lnTo>
                  <a:lnTo>
                    <a:pt x="22" y="36"/>
                  </a:lnTo>
                  <a:close/>
                  <a:moveTo>
                    <a:pt x="35" y="18"/>
                  </a:moveTo>
                  <a:lnTo>
                    <a:pt x="17" y="3"/>
                  </a:lnTo>
                  <a:lnTo>
                    <a:pt x="22" y="3"/>
                  </a:lnTo>
                  <a:lnTo>
                    <a:pt x="4" y="18"/>
                  </a:lnTo>
                  <a:lnTo>
                    <a:pt x="22" y="31"/>
                  </a:lnTo>
                  <a:lnTo>
                    <a:pt x="17" y="31"/>
                  </a:lnTo>
                  <a:lnTo>
                    <a:pt x="3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6" name="Freeform 1942"/>
            <p:cNvSpPr>
              <a:spLocks/>
            </p:cNvSpPr>
            <p:nvPr/>
          </p:nvSpPr>
          <p:spPr bwMode="auto">
            <a:xfrm>
              <a:off x="2371" y="3181"/>
              <a:ext cx="5" cy="4"/>
            </a:xfrm>
            <a:custGeom>
              <a:avLst/>
              <a:gdLst>
                <a:gd name="T0" fmla="*/ 0 w 5"/>
                <a:gd name="T1" fmla="*/ 2 h 4"/>
                <a:gd name="T2" fmla="*/ 0 w 5"/>
                <a:gd name="T3" fmla="*/ 4 h 4"/>
                <a:gd name="T4" fmla="*/ 5 w 5"/>
                <a:gd name="T5" fmla="*/ 4 h 4"/>
                <a:gd name="T6" fmla="*/ 5 w 5"/>
                <a:gd name="T7" fmla="*/ 0 h 4"/>
                <a:gd name="T8" fmla="*/ 0 w 5"/>
                <a:gd name="T9" fmla="*/ 0 h 4"/>
                <a:gd name="T10" fmla="*/ 0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2"/>
                  </a:moveTo>
                  <a:lnTo>
                    <a:pt x="0" y="4"/>
                  </a:lnTo>
                  <a:lnTo>
                    <a:pt x="5" y="4"/>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7" name="Freeform 1943"/>
            <p:cNvSpPr>
              <a:spLocks/>
            </p:cNvSpPr>
            <p:nvPr/>
          </p:nvSpPr>
          <p:spPr bwMode="auto">
            <a:xfrm>
              <a:off x="2351" y="3163"/>
              <a:ext cx="23" cy="20"/>
            </a:xfrm>
            <a:custGeom>
              <a:avLst/>
              <a:gdLst>
                <a:gd name="T0" fmla="*/ 3 w 23"/>
                <a:gd name="T1" fmla="*/ 0 h 20"/>
                <a:gd name="T2" fmla="*/ 3 w 23"/>
                <a:gd name="T3" fmla="*/ 2 h 20"/>
                <a:gd name="T4" fmla="*/ 20 w 23"/>
                <a:gd name="T5" fmla="*/ 20 h 20"/>
                <a:gd name="T6" fmla="*/ 23 w 23"/>
                <a:gd name="T7" fmla="*/ 18 h 20"/>
                <a:gd name="T8" fmla="*/ 5 w 23"/>
                <a:gd name="T9" fmla="*/ 0 h 20"/>
                <a:gd name="T10" fmla="*/ 3 w 23"/>
                <a:gd name="T11" fmla="*/ 0 h 20"/>
                <a:gd name="T12" fmla="*/ 3 w 23"/>
                <a:gd name="T13" fmla="*/ 0 h 20"/>
                <a:gd name="T14" fmla="*/ 0 w 23"/>
                <a:gd name="T15" fmla="*/ 2 h 20"/>
                <a:gd name="T16" fmla="*/ 3 w 23"/>
                <a:gd name="T17" fmla="*/ 2 h 20"/>
                <a:gd name="T18" fmla="*/ 3 w 23"/>
                <a:gd name="T19" fmla="*/ 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20">
                  <a:moveTo>
                    <a:pt x="3" y="0"/>
                  </a:moveTo>
                  <a:lnTo>
                    <a:pt x="3" y="2"/>
                  </a:lnTo>
                  <a:lnTo>
                    <a:pt x="20" y="20"/>
                  </a:lnTo>
                  <a:lnTo>
                    <a:pt x="23" y="18"/>
                  </a:lnTo>
                  <a:lnTo>
                    <a:pt x="5" y="0"/>
                  </a:lnTo>
                  <a:lnTo>
                    <a:pt x="3" y="0"/>
                  </a:lnTo>
                  <a:lnTo>
                    <a:pt x="0" y="2"/>
                  </a:lnTo>
                  <a:lnTo>
                    <a:pt x="3" y="2"/>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8" name="Freeform 1944"/>
            <p:cNvSpPr>
              <a:spLocks/>
            </p:cNvSpPr>
            <p:nvPr/>
          </p:nvSpPr>
          <p:spPr bwMode="auto">
            <a:xfrm>
              <a:off x="2351" y="3163"/>
              <a:ext cx="5" cy="2"/>
            </a:xfrm>
            <a:custGeom>
              <a:avLst/>
              <a:gdLst>
                <a:gd name="T0" fmla="*/ 5 w 5"/>
                <a:gd name="T1" fmla="*/ 2 h 2"/>
                <a:gd name="T2" fmla="*/ 3 w 5"/>
                <a:gd name="T3" fmla="*/ 2 h 2"/>
                <a:gd name="T4" fmla="*/ 3 w 5"/>
                <a:gd name="T5" fmla="*/ 2 h 2"/>
                <a:gd name="T6" fmla="*/ 3 w 5"/>
                <a:gd name="T7" fmla="*/ 2 h 2"/>
                <a:gd name="T8" fmla="*/ 3 w 5"/>
                <a:gd name="T9" fmla="*/ 2 h 2"/>
                <a:gd name="T10" fmla="*/ 5 w 5"/>
                <a:gd name="T11" fmla="*/ 2 h 2"/>
                <a:gd name="T12" fmla="*/ 3 w 5"/>
                <a:gd name="T13" fmla="*/ 0 h 2"/>
                <a:gd name="T14" fmla="*/ 0 w 5"/>
                <a:gd name="T15" fmla="*/ 2 h 2"/>
                <a:gd name="T16" fmla="*/ 3 w 5"/>
                <a:gd name="T17" fmla="*/ 2 h 2"/>
                <a:gd name="T18" fmla="*/ 5 w 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2"/>
                  </a:moveTo>
                  <a:lnTo>
                    <a:pt x="3" y="2"/>
                  </a:lnTo>
                  <a:lnTo>
                    <a:pt x="5" y="2"/>
                  </a:lnTo>
                  <a:lnTo>
                    <a:pt x="3" y="0"/>
                  </a:lnTo>
                  <a:lnTo>
                    <a:pt x="0" y="2"/>
                  </a:lnTo>
                  <a:lnTo>
                    <a:pt x="3"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9" name="Freeform 1945"/>
            <p:cNvSpPr>
              <a:spLocks/>
            </p:cNvSpPr>
            <p:nvPr/>
          </p:nvSpPr>
          <p:spPr bwMode="auto">
            <a:xfrm>
              <a:off x="2351" y="3163"/>
              <a:ext cx="5" cy="2"/>
            </a:xfrm>
            <a:custGeom>
              <a:avLst/>
              <a:gdLst>
                <a:gd name="T0" fmla="*/ 5 w 5"/>
                <a:gd name="T1" fmla="*/ 2 h 2"/>
                <a:gd name="T2" fmla="*/ 3 w 5"/>
                <a:gd name="T3" fmla="*/ 2 h 2"/>
                <a:gd name="T4" fmla="*/ 3 w 5"/>
                <a:gd name="T5" fmla="*/ 2 h 2"/>
                <a:gd name="T6" fmla="*/ 3 w 5"/>
                <a:gd name="T7" fmla="*/ 2 h 2"/>
                <a:gd name="T8" fmla="*/ 3 w 5"/>
                <a:gd name="T9" fmla="*/ 2 h 2"/>
                <a:gd name="T10" fmla="*/ 5 w 5"/>
                <a:gd name="T11" fmla="*/ 2 h 2"/>
                <a:gd name="T12" fmla="*/ 3 w 5"/>
                <a:gd name="T13" fmla="*/ 0 h 2"/>
                <a:gd name="T14" fmla="*/ 0 w 5"/>
                <a:gd name="T15" fmla="*/ 2 h 2"/>
                <a:gd name="T16" fmla="*/ 3 w 5"/>
                <a:gd name="T17" fmla="*/ 2 h 2"/>
                <a:gd name="T18" fmla="*/ 5 w 5"/>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5" y="2"/>
                  </a:moveTo>
                  <a:lnTo>
                    <a:pt x="3" y="2"/>
                  </a:lnTo>
                  <a:lnTo>
                    <a:pt x="5" y="2"/>
                  </a:lnTo>
                  <a:lnTo>
                    <a:pt x="3" y="0"/>
                  </a:lnTo>
                  <a:lnTo>
                    <a:pt x="0" y="2"/>
                  </a:lnTo>
                  <a:lnTo>
                    <a:pt x="3" y="2"/>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0" name="Freeform 1946"/>
            <p:cNvSpPr>
              <a:spLocks/>
            </p:cNvSpPr>
            <p:nvPr/>
          </p:nvSpPr>
          <p:spPr bwMode="auto">
            <a:xfrm>
              <a:off x="2354" y="3145"/>
              <a:ext cx="20" cy="20"/>
            </a:xfrm>
            <a:custGeom>
              <a:avLst/>
              <a:gdLst>
                <a:gd name="T0" fmla="*/ 17 w 20"/>
                <a:gd name="T1" fmla="*/ 0 h 20"/>
                <a:gd name="T2" fmla="*/ 17 w 20"/>
                <a:gd name="T3" fmla="*/ 0 h 20"/>
                <a:gd name="T4" fmla="*/ 0 w 20"/>
                <a:gd name="T5" fmla="*/ 18 h 20"/>
                <a:gd name="T6" fmla="*/ 2 w 20"/>
                <a:gd name="T7" fmla="*/ 20 h 20"/>
                <a:gd name="T8" fmla="*/ 20 w 20"/>
                <a:gd name="T9" fmla="*/ 2 h 20"/>
                <a:gd name="T10" fmla="*/ 17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17" y="0"/>
                  </a:moveTo>
                  <a:lnTo>
                    <a:pt x="17" y="0"/>
                  </a:lnTo>
                  <a:lnTo>
                    <a:pt x="0" y="18"/>
                  </a:lnTo>
                  <a:lnTo>
                    <a:pt x="2" y="20"/>
                  </a:lnTo>
                  <a:lnTo>
                    <a:pt x="20" y="2"/>
                  </a:lnTo>
                  <a:lnTo>
                    <a:pt x="1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1" name="Freeform 1947"/>
            <p:cNvSpPr>
              <a:spLocks/>
            </p:cNvSpPr>
            <p:nvPr/>
          </p:nvSpPr>
          <p:spPr bwMode="auto">
            <a:xfrm>
              <a:off x="2371" y="3145"/>
              <a:ext cx="7" cy="2"/>
            </a:xfrm>
            <a:custGeom>
              <a:avLst/>
              <a:gdLst>
                <a:gd name="T0" fmla="*/ 7 w 7"/>
                <a:gd name="T1" fmla="*/ 0 h 2"/>
                <a:gd name="T2" fmla="*/ 5 w 7"/>
                <a:gd name="T3" fmla="*/ 0 h 2"/>
                <a:gd name="T4" fmla="*/ 0 w 7"/>
                <a:gd name="T5" fmla="*/ 0 h 2"/>
                <a:gd name="T6" fmla="*/ 0 w 7"/>
                <a:gd name="T7" fmla="*/ 2 h 2"/>
                <a:gd name="T8" fmla="*/ 5 w 7"/>
                <a:gd name="T9" fmla="*/ 2 h 2"/>
                <a:gd name="T10" fmla="*/ 7 w 7"/>
                <a:gd name="T11" fmla="*/ 0 h 2"/>
                <a:gd name="T12" fmla="*/ 7 w 7"/>
                <a:gd name="T13" fmla="*/ 0 h 2"/>
                <a:gd name="T14" fmla="*/ 5 w 7"/>
                <a:gd name="T15" fmla="*/ 0 h 2"/>
                <a:gd name="T16" fmla="*/ 5 w 7"/>
                <a:gd name="T17" fmla="*/ 0 h 2"/>
                <a:gd name="T18" fmla="*/ 7 w 7"/>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2">
                  <a:moveTo>
                    <a:pt x="7" y="0"/>
                  </a:moveTo>
                  <a:lnTo>
                    <a:pt x="5" y="0"/>
                  </a:lnTo>
                  <a:lnTo>
                    <a:pt x="0" y="0"/>
                  </a:lnTo>
                  <a:lnTo>
                    <a:pt x="0" y="2"/>
                  </a:lnTo>
                  <a:lnTo>
                    <a:pt x="5" y="2"/>
                  </a:lnTo>
                  <a:lnTo>
                    <a:pt x="7" y="0"/>
                  </a:lnTo>
                  <a:lnTo>
                    <a:pt x="5" y="0"/>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2" name="Freeform 1948"/>
            <p:cNvSpPr>
              <a:spLocks/>
            </p:cNvSpPr>
            <p:nvPr/>
          </p:nvSpPr>
          <p:spPr bwMode="auto">
            <a:xfrm>
              <a:off x="2374" y="3145"/>
              <a:ext cx="19" cy="20"/>
            </a:xfrm>
            <a:custGeom>
              <a:avLst/>
              <a:gdLst>
                <a:gd name="T0" fmla="*/ 17 w 19"/>
                <a:gd name="T1" fmla="*/ 20 h 20"/>
                <a:gd name="T2" fmla="*/ 17 w 19"/>
                <a:gd name="T3" fmla="*/ 18 h 20"/>
                <a:gd name="T4" fmla="*/ 4 w 19"/>
                <a:gd name="T5" fmla="*/ 0 h 20"/>
                <a:gd name="T6" fmla="*/ 0 w 19"/>
                <a:gd name="T7" fmla="*/ 2 h 20"/>
                <a:gd name="T8" fmla="*/ 15 w 19"/>
                <a:gd name="T9" fmla="*/ 20 h 20"/>
                <a:gd name="T10" fmla="*/ 17 w 19"/>
                <a:gd name="T11" fmla="*/ 20 h 20"/>
                <a:gd name="T12" fmla="*/ 17 w 19"/>
                <a:gd name="T13" fmla="*/ 20 h 20"/>
                <a:gd name="T14" fmla="*/ 19 w 19"/>
                <a:gd name="T15" fmla="*/ 20 h 20"/>
                <a:gd name="T16" fmla="*/ 17 w 19"/>
                <a:gd name="T17" fmla="*/ 18 h 20"/>
                <a:gd name="T18" fmla="*/ 17 w 19"/>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20">
                  <a:moveTo>
                    <a:pt x="17" y="20"/>
                  </a:moveTo>
                  <a:lnTo>
                    <a:pt x="17" y="18"/>
                  </a:lnTo>
                  <a:lnTo>
                    <a:pt x="4" y="0"/>
                  </a:lnTo>
                  <a:lnTo>
                    <a:pt x="0" y="2"/>
                  </a:lnTo>
                  <a:lnTo>
                    <a:pt x="15" y="20"/>
                  </a:lnTo>
                  <a:lnTo>
                    <a:pt x="17" y="20"/>
                  </a:lnTo>
                  <a:lnTo>
                    <a:pt x="19" y="20"/>
                  </a:lnTo>
                  <a:lnTo>
                    <a:pt x="17" y="18"/>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3" name="Freeform 1949"/>
            <p:cNvSpPr>
              <a:spLocks/>
            </p:cNvSpPr>
            <p:nvPr/>
          </p:nvSpPr>
          <p:spPr bwMode="auto">
            <a:xfrm>
              <a:off x="2389" y="3163"/>
              <a:ext cx="4" cy="2"/>
            </a:xfrm>
            <a:custGeom>
              <a:avLst/>
              <a:gdLst>
                <a:gd name="T0" fmla="*/ 0 w 4"/>
                <a:gd name="T1" fmla="*/ 0 h 2"/>
                <a:gd name="T2" fmla="*/ 0 w 4"/>
                <a:gd name="T3" fmla="*/ 2 h 2"/>
                <a:gd name="T4" fmla="*/ 0 w 4"/>
                <a:gd name="T5" fmla="*/ 2 h 2"/>
                <a:gd name="T6" fmla="*/ 0 w 4"/>
                <a:gd name="T7" fmla="*/ 2 h 2"/>
                <a:gd name="T8" fmla="*/ 0 w 4"/>
                <a:gd name="T9" fmla="*/ 2 h 2"/>
                <a:gd name="T10" fmla="*/ 0 w 4"/>
                <a:gd name="T11" fmla="*/ 0 h 2"/>
                <a:gd name="T12" fmla="*/ 2 w 4"/>
                <a:gd name="T13" fmla="*/ 2 h 2"/>
                <a:gd name="T14" fmla="*/ 4 w 4"/>
                <a:gd name="T15" fmla="*/ 2 h 2"/>
                <a:gd name="T16" fmla="*/ 2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0" y="2"/>
                  </a:lnTo>
                  <a:lnTo>
                    <a:pt x="0" y="0"/>
                  </a:lnTo>
                  <a:lnTo>
                    <a:pt x="2" y="2"/>
                  </a:lnTo>
                  <a:lnTo>
                    <a:pt x="4" y="2"/>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4" name="Freeform 1950"/>
            <p:cNvSpPr>
              <a:spLocks/>
            </p:cNvSpPr>
            <p:nvPr/>
          </p:nvSpPr>
          <p:spPr bwMode="auto">
            <a:xfrm>
              <a:off x="2389" y="3163"/>
              <a:ext cx="4" cy="2"/>
            </a:xfrm>
            <a:custGeom>
              <a:avLst/>
              <a:gdLst>
                <a:gd name="T0" fmla="*/ 0 w 4"/>
                <a:gd name="T1" fmla="*/ 0 h 2"/>
                <a:gd name="T2" fmla="*/ 0 w 4"/>
                <a:gd name="T3" fmla="*/ 2 h 2"/>
                <a:gd name="T4" fmla="*/ 0 w 4"/>
                <a:gd name="T5" fmla="*/ 2 h 2"/>
                <a:gd name="T6" fmla="*/ 0 w 4"/>
                <a:gd name="T7" fmla="*/ 2 h 2"/>
                <a:gd name="T8" fmla="*/ 0 w 4"/>
                <a:gd name="T9" fmla="*/ 2 h 2"/>
                <a:gd name="T10" fmla="*/ 0 w 4"/>
                <a:gd name="T11" fmla="*/ 0 h 2"/>
                <a:gd name="T12" fmla="*/ 2 w 4"/>
                <a:gd name="T13" fmla="*/ 2 h 2"/>
                <a:gd name="T14" fmla="*/ 4 w 4"/>
                <a:gd name="T15" fmla="*/ 2 h 2"/>
                <a:gd name="T16" fmla="*/ 2 w 4"/>
                <a:gd name="T17" fmla="*/ 0 h 2"/>
                <a:gd name="T18" fmla="*/ 0 w 4"/>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0" y="0"/>
                  </a:moveTo>
                  <a:lnTo>
                    <a:pt x="0" y="2"/>
                  </a:lnTo>
                  <a:lnTo>
                    <a:pt x="0" y="0"/>
                  </a:lnTo>
                  <a:lnTo>
                    <a:pt x="2" y="2"/>
                  </a:lnTo>
                  <a:lnTo>
                    <a:pt x="4" y="2"/>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5" name="Freeform 1951"/>
            <p:cNvSpPr>
              <a:spLocks/>
            </p:cNvSpPr>
            <p:nvPr/>
          </p:nvSpPr>
          <p:spPr bwMode="auto">
            <a:xfrm>
              <a:off x="2374" y="3163"/>
              <a:ext cx="17" cy="22"/>
            </a:xfrm>
            <a:custGeom>
              <a:avLst/>
              <a:gdLst>
                <a:gd name="T0" fmla="*/ 2 w 17"/>
                <a:gd name="T1" fmla="*/ 22 h 22"/>
                <a:gd name="T2" fmla="*/ 4 w 17"/>
                <a:gd name="T3" fmla="*/ 20 h 22"/>
                <a:gd name="T4" fmla="*/ 17 w 17"/>
                <a:gd name="T5" fmla="*/ 2 h 22"/>
                <a:gd name="T6" fmla="*/ 15 w 17"/>
                <a:gd name="T7" fmla="*/ 0 h 22"/>
                <a:gd name="T8" fmla="*/ 0 w 17"/>
                <a:gd name="T9" fmla="*/ 18 h 22"/>
                <a:gd name="T10" fmla="*/ 2 w 17"/>
                <a:gd name="T11" fmla="*/ 22 h 22"/>
                <a:gd name="T12" fmla="*/ 2 w 17"/>
                <a:gd name="T13" fmla="*/ 22 h 22"/>
                <a:gd name="T14" fmla="*/ 2 w 17"/>
                <a:gd name="T15" fmla="*/ 22 h 22"/>
                <a:gd name="T16" fmla="*/ 4 w 17"/>
                <a:gd name="T17" fmla="*/ 20 h 22"/>
                <a:gd name="T18" fmla="*/ 2 w 17"/>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2">
                  <a:moveTo>
                    <a:pt x="2" y="22"/>
                  </a:moveTo>
                  <a:lnTo>
                    <a:pt x="4" y="20"/>
                  </a:lnTo>
                  <a:lnTo>
                    <a:pt x="17" y="2"/>
                  </a:lnTo>
                  <a:lnTo>
                    <a:pt x="15" y="0"/>
                  </a:lnTo>
                  <a:lnTo>
                    <a:pt x="0" y="18"/>
                  </a:lnTo>
                  <a:lnTo>
                    <a:pt x="2" y="22"/>
                  </a:lnTo>
                  <a:lnTo>
                    <a:pt x="4" y="20"/>
                  </a:lnTo>
                  <a:lnTo>
                    <a:pt x="2"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6" name="Freeform 1952"/>
            <p:cNvSpPr>
              <a:spLocks/>
            </p:cNvSpPr>
            <p:nvPr/>
          </p:nvSpPr>
          <p:spPr bwMode="auto">
            <a:xfrm>
              <a:off x="2389" y="3163"/>
              <a:ext cx="4" cy="2"/>
            </a:xfrm>
            <a:custGeom>
              <a:avLst/>
              <a:gdLst>
                <a:gd name="T0" fmla="*/ 2 w 4"/>
                <a:gd name="T1" fmla="*/ 0 h 2"/>
                <a:gd name="T2" fmla="*/ 0 w 4"/>
                <a:gd name="T3" fmla="*/ 2 h 2"/>
                <a:gd name="T4" fmla="*/ 0 w 4"/>
                <a:gd name="T5" fmla="*/ 2 h 2"/>
                <a:gd name="T6" fmla="*/ 0 w 4"/>
                <a:gd name="T7" fmla="*/ 2 h 2"/>
                <a:gd name="T8" fmla="*/ 0 w 4"/>
                <a:gd name="T9" fmla="*/ 2 h 2"/>
                <a:gd name="T10" fmla="*/ 2 w 4"/>
                <a:gd name="T11" fmla="*/ 0 h 2"/>
                <a:gd name="T12" fmla="*/ 2 w 4"/>
                <a:gd name="T13" fmla="*/ 2 h 2"/>
                <a:gd name="T14" fmla="*/ 4 w 4"/>
                <a:gd name="T15" fmla="*/ 2 h 2"/>
                <a:gd name="T16" fmla="*/ 2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2" y="0"/>
                  </a:moveTo>
                  <a:lnTo>
                    <a:pt x="0" y="2"/>
                  </a:lnTo>
                  <a:lnTo>
                    <a:pt x="2" y="0"/>
                  </a:lnTo>
                  <a:lnTo>
                    <a:pt x="2" y="2"/>
                  </a:lnTo>
                  <a:lnTo>
                    <a:pt x="4"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7" name="Freeform 1953"/>
            <p:cNvSpPr>
              <a:spLocks/>
            </p:cNvSpPr>
            <p:nvPr/>
          </p:nvSpPr>
          <p:spPr bwMode="auto">
            <a:xfrm>
              <a:off x="2371" y="3147"/>
              <a:ext cx="20" cy="18"/>
            </a:xfrm>
            <a:custGeom>
              <a:avLst/>
              <a:gdLst>
                <a:gd name="T0" fmla="*/ 0 w 20"/>
                <a:gd name="T1" fmla="*/ 0 h 18"/>
                <a:gd name="T2" fmla="*/ 0 w 20"/>
                <a:gd name="T3" fmla="*/ 5 h 18"/>
                <a:gd name="T4" fmla="*/ 18 w 20"/>
                <a:gd name="T5" fmla="*/ 18 h 18"/>
                <a:gd name="T6" fmla="*/ 20 w 20"/>
                <a:gd name="T7" fmla="*/ 16 h 18"/>
                <a:gd name="T8" fmla="*/ 3 w 20"/>
                <a:gd name="T9" fmla="*/ 3 h 18"/>
                <a:gd name="T10" fmla="*/ 0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0" y="0"/>
                  </a:moveTo>
                  <a:lnTo>
                    <a:pt x="0" y="5"/>
                  </a:lnTo>
                  <a:lnTo>
                    <a:pt x="18" y="18"/>
                  </a:lnTo>
                  <a:lnTo>
                    <a:pt x="20" y="16"/>
                  </a:lnTo>
                  <a:lnTo>
                    <a:pt x="3"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8" name="Freeform 1954"/>
            <p:cNvSpPr>
              <a:spLocks/>
            </p:cNvSpPr>
            <p:nvPr/>
          </p:nvSpPr>
          <p:spPr bwMode="auto">
            <a:xfrm>
              <a:off x="2371" y="3147"/>
              <a:ext cx="5" cy="5"/>
            </a:xfrm>
            <a:custGeom>
              <a:avLst/>
              <a:gdLst>
                <a:gd name="T0" fmla="*/ 5 w 5"/>
                <a:gd name="T1" fmla="*/ 5 h 5"/>
                <a:gd name="T2" fmla="*/ 5 w 5"/>
                <a:gd name="T3" fmla="*/ 0 h 5"/>
                <a:gd name="T4" fmla="*/ 0 w 5"/>
                <a:gd name="T5" fmla="*/ 0 h 5"/>
                <a:gd name="T6" fmla="*/ 0 w 5"/>
                <a:gd name="T7" fmla="*/ 5 h 5"/>
                <a:gd name="T8" fmla="*/ 5 w 5"/>
                <a:gd name="T9" fmla="*/ 5 h 5"/>
                <a:gd name="T10" fmla="*/ 5 w 5"/>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5"/>
                  </a:moveTo>
                  <a:lnTo>
                    <a:pt x="5" y="0"/>
                  </a:lnTo>
                  <a:lnTo>
                    <a:pt x="0" y="0"/>
                  </a:lnTo>
                  <a:lnTo>
                    <a:pt x="0"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9" name="Freeform 1955"/>
            <p:cNvSpPr>
              <a:spLocks/>
            </p:cNvSpPr>
            <p:nvPr/>
          </p:nvSpPr>
          <p:spPr bwMode="auto">
            <a:xfrm>
              <a:off x="2356" y="3150"/>
              <a:ext cx="20" cy="15"/>
            </a:xfrm>
            <a:custGeom>
              <a:avLst/>
              <a:gdLst>
                <a:gd name="T0" fmla="*/ 0 w 20"/>
                <a:gd name="T1" fmla="*/ 15 h 15"/>
                <a:gd name="T2" fmla="*/ 2 w 20"/>
                <a:gd name="T3" fmla="*/ 15 h 15"/>
                <a:gd name="T4" fmla="*/ 20 w 20"/>
                <a:gd name="T5" fmla="*/ 2 h 15"/>
                <a:gd name="T6" fmla="*/ 18 w 20"/>
                <a:gd name="T7" fmla="*/ 0 h 15"/>
                <a:gd name="T8" fmla="*/ 0 w 20"/>
                <a:gd name="T9" fmla="*/ 13 h 15"/>
                <a:gd name="T10" fmla="*/ 0 w 20"/>
                <a:gd name="T11" fmla="*/ 15 h 15"/>
                <a:gd name="T12" fmla="*/ 0 w 20"/>
                <a:gd name="T13" fmla="*/ 13 h 15"/>
                <a:gd name="T14" fmla="*/ 0 w 20"/>
                <a:gd name="T15" fmla="*/ 15 h 15"/>
                <a:gd name="T16" fmla="*/ 0 w 20"/>
                <a:gd name="T17" fmla="*/ 15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5">
                  <a:moveTo>
                    <a:pt x="0" y="15"/>
                  </a:moveTo>
                  <a:lnTo>
                    <a:pt x="2" y="15"/>
                  </a:lnTo>
                  <a:lnTo>
                    <a:pt x="20" y="2"/>
                  </a:lnTo>
                  <a:lnTo>
                    <a:pt x="18" y="0"/>
                  </a:lnTo>
                  <a:lnTo>
                    <a:pt x="0" y="13"/>
                  </a:lnTo>
                  <a:lnTo>
                    <a:pt x="0" y="15"/>
                  </a:lnTo>
                  <a:lnTo>
                    <a:pt x="0" y="13"/>
                  </a:lnTo>
                  <a:lnTo>
                    <a:pt x="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0" name="Freeform 1957"/>
            <p:cNvSpPr>
              <a:spLocks/>
            </p:cNvSpPr>
            <p:nvPr/>
          </p:nvSpPr>
          <p:spPr bwMode="auto">
            <a:xfrm>
              <a:off x="2356" y="3163"/>
              <a:ext cx="20" cy="18"/>
            </a:xfrm>
            <a:custGeom>
              <a:avLst/>
              <a:gdLst>
                <a:gd name="T0" fmla="*/ 20 w 20"/>
                <a:gd name="T1" fmla="*/ 18 h 18"/>
                <a:gd name="T2" fmla="*/ 20 w 20"/>
                <a:gd name="T3" fmla="*/ 15 h 18"/>
                <a:gd name="T4" fmla="*/ 2 w 20"/>
                <a:gd name="T5" fmla="*/ 0 h 18"/>
                <a:gd name="T6" fmla="*/ 0 w 20"/>
                <a:gd name="T7" fmla="*/ 2 h 18"/>
                <a:gd name="T8" fmla="*/ 18 w 20"/>
                <a:gd name="T9" fmla="*/ 18 h 18"/>
                <a:gd name="T10" fmla="*/ 20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18"/>
                  </a:moveTo>
                  <a:lnTo>
                    <a:pt x="20" y="15"/>
                  </a:lnTo>
                  <a:lnTo>
                    <a:pt x="2" y="0"/>
                  </a:lnTo>
                  <a:lnTo>
                    <a:pt x="0" y="2"/>
                  </a:lnTo>
                  <a:lnTo>
                    <a:pt x="18" y="18"/>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1" name="Freeform 1958"/>
            <p:cNvSpPr>
              <a:spLocks/>
            </p:cNvSpPr>
            <p:nvPr/>
          </p:nvSpPr>
          <p:spPr bwMode="auto">
            <a:xfrm>
              <a:off x="2371" y="3176"/>
              <a:ext cx="5" cy="5"/>
            </a:xfrm>
            <a:custGeom>
              <a:avLst/>
              <a:gdLst>
                <a:gd name="T0" fmla="*/ 0 w 5"/>
                <a:gd name="T1" fmla="*/ 2 h 5"/>
                <a:gd name="T2" fmla="*/ 0 w 5"/>
                <a:gd name="T3" fmla="*/ 5 h 5"/>
                <a:gd name="T4" fmla="*/ 5 w 5"/>
                <a:gd name="T5" fmla="*/ 5 h 5"/>
                <a:gd name="T6" fmla="*/ 5 w 5"/>
                <a:gd name="T7" fmla="*/ 0 h 5"/>
                <a:gd name="T8" fmla="*/ 0 w 5"/>
                <a:gd name="T9" fmla="*/ 0 h 5"/>
                <a:gd name="T10" fmla="*/ 0 w 5"/>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0" y="2"/>
                  </a:moveTo>
                  <a:lnTo>
                    <a:pt x="0" y="5"/>
                  </a:lnTo>
                  <a:lnTo>
                    <a:pt x="5" y="5"/>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2" name="Freeform 1959"/>
            <p:cNvSpPr>
              <a:spLocks/>
            </p:cNvSpPr>
            <p:nvPr/>
          </p:nvSpPr>
          <p:spPr bwMode="auto">
            <a:xfrm>
              <a:off x="2371" y="3163"/>
              <a:ext cx="22" cy="18"/>
            </a:xfrm>
            <a:custGeom>
              <a:avLst/>
              <a:gdLst>
                <a:gd name="T0" fmla="*/ 20 w 22"/>
                <a:gd name="T1" fmla="*/ 0 h 18"/>
                <a:gd name="T2" fmla="*/ 18 w 22"/>
                <a:gd name="T3" fmla="*/ 0 h 18"/>
                <a:gd name="T4" fmla="*/ 0 w 22"/>
                <a:gd name="T5" fmla="*/ 15 h 18"/>
                <a:gd name="T6" fmla="*/ 3 w 22"/>
                <a:gd name="T7" fmla="*/ 18 h 18"/>
                <a:gd name="T8" fmla="*/ 20 w 22"/>
                <a:gd name="T9" fmla="*/ 2 h 18"/>
                <a:gd name="T10" fmla="*/ 20 w 22"/>
                <a:gd name="T11" fmla="*/ 0 h 18"/>
                <a:gd name="T12" fmla="*/ 20 w 22"/>
                <a:gd name="T13" fmla="*/ 2 h 18"/>
                <a:gd name="T14" fmla="*/ 22 w 22"/>
                <a:gd name="T15" fmla="*/ 2 h 18"/>
                <a:gd name="T16" fmla="*/ 20 w 22"/>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0" y="0"/>
                  </a:moveTo>
                  <a:lnTo>
                    <a:pt x="18" y="0"/>
                  </a:lnTo>
                  <a:lnTo>
                    <a:pt x="0" y="15"/>
                  </a:lnTo>
                  <a:lnTo>
                    <a:pt x="3" y="18"/>
                  </a:lnTo>
                  <a:lnTo>
                    <a:pt x="20" y="2"/>
                  </a:lnTo>
                  <a:lnTo>
                    <a:pt x="20" y="0"/>
                  </a:lnTo>
                  <a:lnTo>
                    <a:pt x="20" y="2"/>
                  </a:lnTo>
                  <a:lnTo>
                    <a:pt x="22"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3" name="Freeform 1960"/>
            <p:cNvSpPr>
              <a:spLocks/>
            </p:cNvSpPr>
            <p:nvPr/>
          </p:nvSpPr>
          <p:spPr bwMode="auto">
            <a:xfrm>
              <a:off x="2429" y="3167"/>
              <a:ext cx="38" cy="34"/>
            </a:xfrm>
            <a:custGeom>
              <a:avLst/>
              <a:gdLst>
                <a:gd name="T0" fmla="*/ 18 w 38"/>
                <a:gd name="T1" fmla="*/ 34 h 34"/>
                <a:gd name="T2" fmla="*/ 0 w 38"/>
                <a:gd name="T3" fmla="*/ 18 h 34"/>
                <a:gd name="T4" fmla="*/ 18 w 38"/>
                <a:gd name="T5" fmla="*/ 0 h 34"/>
                <a:gd name="T6" fmla="*/ 38 w 38"/>
                <a:gd name="T7" fmla="*/ 18 h 34"/>
                <a:gd name="T8" fmla="*/ 18 w 38"/>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4">
                  <a:moveTo>
                    <a:pt x="18" y="34"/>
                  </a:moveTo>
                  <a:lnTo>
                    <a:pt x="0" y="18"/>
                  </a:lnTo>
                  <a:lnTo>
                    <a:pt x="18" y="0"/>
                  </a:lnTo>
                  <a:lnTo>
                    <a:pt x="38" y="18"/>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4" name="Freeform 1961"/>
            <p:cNvSpPr>
              <a:spLocks noEditPoints="1"/>
            </p:cNvSpPr>
            <p:nvPr/>
          </p:nvSpPr>
          <p:spPr bwMode="auto">
            <a:xfrm>
              <a:off x="2429" y="3167"/>
              <a:ext cx="38" cy="38"/>
            </a:xfrm>
            <a:custGeom>
              <a:avLst/>
              <a:gdLst>
                <a:gd name="T0" fmla="*/ 18 w 38"/>
                <a:gd name="T1" fmla="*/ 38 h 38"/>
                <a:gd name="T2" fmla="*/ 0 w 38"/>
                <a:gd name="T3" fmla="*/ 18 h 38"/>
                <a:gd name="T4" fmla="*/ 0 w 38"/>
                <a:gd name="T5" fmla="*/ 16 h 38"/>
                <a:gd name="T6" fmla="*/ 18 w 38"/>
                <a:gd name="T7" fmla="*/ 0 h 38"/>
                <a:gd name="T8" fmla="*/ 38 w 38"/>
                <a:gd name="T9" fmla="*/ 16 h 38"/>
                <a:gd name="T10" fmla="*/ 38 w 38"/>
                <a:gd name="T11" fmla="*/ 18 h 38"/>
                <a:gd name="T12" fmla="*/ 18 w 38"/>
                <a:gd name="T13" fmla="*/ 38 h 38"/>
                <a:gd name="T14" fmla="*/ 33 w 38"/>
                <a:gd name="T15" fmla="*/ 16 h 38"/>
                <a:gd name="T16" fmla="*/ 33 w 38"/>
                <a:gd name="T17" fmla="*/ 18 h 38"/>
                <a:gd name="T18" fmla="*/ 18 w 38"/>
                <a:gd name="T19" fmla="*/ 0 h 38"/>
                <a:gd name="T20" fmla="*/ 4 w 38"/>
                <a:gd name="T21" fmla="*/ 18 h 38"/>
                <a:gd name="T22" fmla="*/ 4 w 38"/>
                <a:gd name="T23" fmla="*/ 16 h 38"/>
                <a:gd name="T24" fmla="*/ 18 w 38"/>
                <a:gd name="T25" fmla="*/ 34 h 38"/>
                <a:gd name="T26" fmla="*/ 33 w 38"/>
                <a:gd name="T27" fmla="*/ 16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38">
                  <a:moveTo>
                    <a:pt x="18" y="38"/>
                  </a:moveTo>
                  <a:lnTo>
                    <a:pt x="0" y="18"/>
                  </a:lnTo>
                  <a:lnTo>
                    <a:pt x="0" y="16"/>
                  </a:lnTo>
                  <a:lnTo>
                    <a:pt x="18" y="0"/>
                  </a:lnTo>
                  <a:lnTo>
                    <a:pt x="38" y="16"/>
                  </a:lnTo>
                  <a:lnTo>
                    <a:pt x="38" y="18"/>
                  </a:lnTo>
                  <a:lnTo>
                    <a:pt x="18" y="38"/>
                  </a:lnTo>
                  <a:close/>
                  <a:moveTo>
                    <a:pt x="33" y="16"/>
                  </a:moveTo>
                  <a:lnTo>
                    <a:pt x="33" y="18"/>
                  </a:lnTo>
                  <a:lnTo>
                    <a:pt x="18" y="0"/>
                  </a:lnTo>
                  <a:lnTo>
                    <a:pt x="4" y="18"/>
                  </a:lnTo>
                  <a:lnTo>
                    <a:pt x="4" y="16"/>
                  </a:lnTo>
                  <a:lnTo>
                    <a:pt x="18" y="34"/>
                  </a:lnTo>
                  <a:lnTo>
                    <a:pt x="33"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5" name="Freeform 1962"/>
            <p:cNvSpPr>
              <a:spLocks/>
            </p:cNvSpPr>
            <p:nvPr/>
          </p:nvSpPr>
          <p:spPr bwMode="auto">
            <a:xfrm>
              <a:off x="2447" y="3203"/>
              <a:ext cx="2" cy="4"/>
            </a:xfrm>
            <a:custGeom>
              <a:avLst/>
              <a:gdLst>
                <a:gd name="T0" fmla="*/ 2 w 2"/>
                <a:gd name="T1" fmla="*/ 0 h 4"/>
                <a:gd name="T2" fmla="*/ 0 w 2"/>
                <a:gd name="T3" fmla="*/ 2 h 4"/>
                <a:gd name="T4" fmla="*/ 0 w 2"/>
                <a:gd name="T5" fmla="*/ 2 h 4"/>
                <a:gd name="T6" fmla="*/ 0 w 2"/>
                <a:gd name="T7" fmla="*/ 2 h 4"/>
                <a:gd name="T8" fmla="*/ 0 w 2"/>
                <a:gd name="T9" fmla="*/ 2 h 4"/>
                <a:gd name="T10" fmla="*/ 2 w 2"/>
                <a:gd name="T11" fmla="*/ 0 h 4"/>
                <a:gd name="T12" fmla="*/ 0 w 2"/>
                <a:gd name="T13" fmla="*/ 2 h 4"/>
                <a:gd name="T14" fmla="*/ 0 w 2"/>
                <a:gd name="T15" fmla="*/ 4 h 4"/>
                <a:gd name="T16" fmla="*/ 2 w 2"/>
                <a:gd name="T17" fmla="*/ 2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lnTo>
                    <a:pt x="0" y="2"/>
                  </a:lnTo>
                  <a:lnTo>
                    <a:pt x="2" y="0"/>
                  </a:lnTo>
                  <a:lnTo>
                    <a:pt x="0" y="2"/>
                  </a:lnTo>
                  <a:lnTo>
                    <a:pt x="0" y="4"/>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6" name="Freeform 1963"/>
            <p:cNvSpPr>
              <a:spLocks/>
            </p:cNvSpPr>
            <p:nvPr/>
          </p:nvSpPr>
          <p:spPr bwMode="auto">
            <a:xfrm>
              <a:off x="2429" y="3185"/>
              <a:ext cx="20" cy="20"/>
            </a:xfrm>
            <a:custGeom>
              <a:avLst/>
              <a:gdLst>
                <a:gd name="T0" fmla="*/ 0 w 20"/>
                <a:gd name="T1" fmla="*/ 0 h 20"/>
                <a:gd name="T2" fmla="*/ 0 w 20"/>
                <a:gd name="T3" fmla="*/ 2 h 20"/>
                <a:gd name="T4" fmla="*/ 18 w 20"/>
                <a:gd name="T5" fmla="*/ 20 h 20"/>
                <a:gd name="T6" fmla="*/ 20 w 20"/>
                <a:gd name="T7" fmla="*/ 18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7" name="Freeform 1964"/>
            <p:cNvSpPr>
              <a:spLocks/>
            </p:cNvSpPr>
            <p:nvPr/>
          </p:nvSpPr>
          <p:spPr bwMode="auto">
            <a:xfrm>
              <a:off x="2429" y="3185"/>
              <a:ext cx="2" cy="1"/>
            </a:xfrm>
            <a:custGeom>
              <a:avLst/>
              <a:gdLst>
                <a:gd name="T0" fmla="*/ 2 w 2"/>
                <a:gd name="T1" fmla="*/ 0 h 1"/>
                <a:gd name="T2" fmla="*/ 0 w 2"/>
                <a:gd name="T3" fmla="*/ 0 h 1"/>
                <a:gd name="T4" fmla="*/ 0 w 2"/>
                <a:gd name="T5" fmla="*/ 0 h 1"/>
                <a:gd name="T6" fmla="*/ 0 w 2"/>
                <a:gd name="T7" fmla="*/ 0 h 1"/>
                <a:gd name="T8" fmla="*/ 0 w 2"/>
                <a:gd name="T9" fmla="*/ 0 h 1"/>
                <a:gd name="T10" fmla="*/ 2 w 2"/>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
                  <a:moveTo>
                    <a:pt x="2" y="0"/>
                  </a:move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8" name="Freeform 1965"/>
            <p:cNvSpPr>
              <a:spLocks/>
            </p:cNvSpPr>
            <p:nvPr/>
          </p:nvSpPr>
          <p:spPr bwMode="auto">
            <a:xfrm>
              <a:off x="2429" y="3181"/>
              <a:ext cx="2" cy="4"/>
            </a:xfrm>
            <a:custGeom>
              <a:avLst/>
              <a:gdLst>
                <a:gd name="T0" fmla="*/ 0 w 2"/>
                <a:gd name="T1" fmla="*/ 0 h 4"/>
                <a:gd name="T2" fmla="*/ 0 w 2"/>
                <a:gd name="T3" fmla="*/ 2 h 4"/>
                <a:gd name="T4" fmla="*/ 0 w 2"/>
                <a:gd name="T5" fmla="*/ 4 h 4"/>
                <a:gd name="T6" fmla="*/ 2 w 2"/>
                <a:gd name="T7" fmla="*/ 4 h 4"/>
                <a:gd name="T8" fmla="*/ 2 w 2"/>
                <a:gd name="T9" fmla="*/ 2 h 4"/>
                <a:gd name="T10" fmla="*/ 0 w 2"/>
                <a:gd name="T11" fmla="*/ 0 h 4"/>
                <a:gd name="T12" fmla="*/ 0 w 2"/>
                <a:gd name="T13" fmla="*/ 0 h 4"/>
                <a:gd name="T14" fmla="*/ 0 w 2"/>
                <a:gd name="T15" fmla="*/ 0 h 4"/>
                <a:gd name="T16" fmla="*/ 0 w 2"/>
                <a:gd name="T17" fmla="*/ 2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0"/>
                  </a:moveTo>
                  <a:lnTo>
                    <a:pt x="0" y="2"/>
                  </a:lnTo>
                  <a:lnTo>
                    <a:pt x="0" y="4"/>
                  </a:lnTo>
                  <a:lnTo>
                    <a:pt x="2" y="4"/>
                  </a:lnTo>
                  <a:lnTo>
                    <a:pt x="2"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9" name="Freeform 1966"/>
            <p:cNvSpPr>
              <a:spLocks/>
            </p:cNvSpPr>
            <p:nvPr/>
          </p:nvSpPr>
          <p:spPr bwMode="auto">
            <a:xfrm>
              <a:off x="2429" y="3165"/>
              <a:ext cx="20" cy="18"/>
            </a:xfrm>
            <a:custGeom>
              <a:avLst/>
              <a:gdLst>
                <a:gd name="T0" fmla="*/ 20 w 20"/>
                <a:gd name="T1" fmla="*/ 2 h 18"/>
                <a:gd name="T2" fmla="*/ 18 w 20"/>
                <a:gd name="T3" fmla="*/ 2 h 18"/>
                <a:gd name="T4" fmla="*/ 0 w 20"/>
                <a:gd name="T5" fmla="*/ 16 h 18"/>
                <a:gd name="T6" fmla="*/ 2 w 20"/>
                <a:gd name="T7" fmla="*/ 18 h 18"/>
                <a:gd name="T8" fmla="*/ 20 w 20"/>
                <a:gd name="T9" fmla="*/ 5 h 18"/>
                <a:gd name="T10" fmla="*/ 20 w 20"/>
                <a:gd name="T11" fmla="*/ 2 h 18"/>
                <a:gd name="T12" fmla="*/ 20 w 20"/>
                <a:gd name="T13" fmla="*/ 2 h 18"/>
                <a:gd name="T14" fmla="*/ 18 w 20"/>
                <a:gd name="T15" fmla="*/ 0 h 18"/>
                <a:gd name="T16" fmla="*/ 18 w 20"/>
                <a:gd name="T17" fmla="*/ 2 h 18"/>
                <a:gd name="T18" fmla="*/ 20 w 20"/>
                <a:gd name="T19" fmla="*/ 2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2"/>
                  </a:moveTo>
                  <a:lnTo>
                    <a:pt x="18" y="2"/>
                  </a:lnTo>
                  <a:lnTo>
                    <a:pt x="0" y="16"/>
                  </a:lnTo>
                  <a:lnTo>
                    <a:pt x="2" y="18"/>
                  </a:lnTo>
                  <a:lnTo>
                    <a:pt x="20" y="5"/>
                  </a:lnTo>
                  <a:lnTo>
                    <a:pt x="20" y="2"/>
                  </a:lnTo>
                  <a:lnTo>
                    <a:pt x="18" y="0"/>
                  </a:lnTo>
                  <a:lnTo>
                    <a:pt x="18"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0" name="Freeform 1967"/>
            <p:cNvSpPr>
              <a:spLocks/>
            </p:cNvSpPr>
            <p:nvPr/>
          </p:nvSpPr>
          <p:spPr bwMode="auto">
            <a:xfrm>
              <a:off x="2447" y="3165"/>
              <a:ext cx="2" cy="5"/>
            </a:xfrm>
            <a:custGeom>
              <a:avLst/>
              <a:gdLst>
                <a:gd name="T0" fmla="*/ 0 w 2"/>
                <a:gd name="T1" fmla="*/ 5 h 5"/>
                <a:gd name="T2" fmla="*/ 0 w 2"/>
                <a:gd name="T3" fmla="*/ 2 h 5"/>
                <a:gd name="T4" fmla="*/ 0 w 2"/>
                <a:gd name="T5" fmla="*/ 2 h 5"/>
                <a:gd name="T6" fmla="*/ 0 w 2"/>
                <a:gd name="T7" fmla="*/ 2 h 5"/>
                <a:gd name="T8" fmla="*/ 0 w 2"/>
                <a:gd name="T9" fmla="*/ 2 h 5"/>
                <a:gd name="T10" fmla="*/ 0 w 2"/>
                <a:gd name="T11" fmla="*/ 5 h 5"/>
                <a:gd name="T12" fmla="*/ 2 w 2"/>
                <a:gd name="T13" fmla="*/ 2 h 5"/>
                <a:gd name="T14" fmla="*/ 0 w 2"/>
                <a:gd name="T15" fmla="*/ 0 h 5"/>
                <a:gd name="T16" fmla="*/ 0 w 2"/>
                <a:gd name="T17" fmla="*/ 2 h 5"/>
                <a:gd name="T18" fmla="*/ 0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5"/>
                  </a:moveTo>
                  <a:lnTo>
                    <a:pt x="0" y="2"/>
                  </a:lnTo>
                  <a:lnTo>
                    <a:pt x="0" y="5"/>
                  </a:lnTo>
                  <a:lnTo>
                    <a:pt x="2" y="2"/>
                  </a:lnTo>
                  <a:lnTo>
                    <a:pt x="0" y="0"/>
                  </a:lnTo>
                  <a:lnTo>
                    <a:pt x="0" y="2"/>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1" name="Freeform 1968"/>
            <p:cNvSpPr>
              <a:spLocks/>
            </p:cNvSpPr>
            <p:nvPr/>
          </p:nvSpPr>
          <p:spPr bwMode="auto">
            <a:xfrm>
              <a:off x="2447" y="3167"/>
              <a:ext cx="20" cy="16"/>
            </a:xfrm>
            <a:custGeom>
              <a:avLst/>
              <a:gdLst>
                <a:gd name="T0" fmla="*/ 20 w 20"/>
                <a:gd name="T1" fmla="*/ 16 h 16"/>
                <a:gd name="T2" fmla="*/ 20 w 20"/>
                <a:gd name="T3" fmla="*/ 14 h 16"/>
                <a:gd name="T4" fmla="*/ 2 w 20"/>
                <a:gd name="T5" fmla="*/ 0 h 16"/>
                <a:gd name="T6" fmla="*/ 0 w 20"/>
                <a:gd name="T7" fmla="*/ 3 h 16"/>
                <a:gd name="T8" fmla="*/ 17 w 20"/>
                <a:gd name="T9" fmla="*/ 16 h 16"/>
                <a:gd name="T10" fmla="*/ 20 w 20"/>
                <a:gd name="T11" fmla="*/ 16 h 16"/>
                <a:gd name="T12" fmla="*/ 20 w 20"/>
                <a:gd name="T13" fmla="*/ 16 h 16"/>
                <a:gd name="T14" fmla="*/ 20 w 20"/>
                <a:gd name="T15" fmla="*/ 14 h 16"/>
                <a:gd name="T16" fmla="*/ 20 w 20"/>
                <a:gd name="T17" fmla="*/ 14 h 16"/>
                <a:gd name="T18" fmla="*/ 20 w 20"/>
                <a:gd name="T19" fmla="*/ 16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6">
                  <a:moveTo>
                    <a:pt x="20" y="16"/>
                  </a:moveTo>
                  <a:lnTo>
                    <a:pt x="20" y="14"/>
                  </a:lnTo>
                  <a:lnTo>
                    <a:pt x="2" y="0"/>
                  </a:lnTo>
                  <a:lnTo>
                    <a:pt x="0" y="3"/>
                  </a:lnTo>
                  <a:lnTo>
                    <a:pt x="17" y="16"/>
                  </a:lnTo>
                  <a:lnTo>
                    <a:pt x="20" y="16"/>
                  </a:lnTo>
                  <a:lnTo>
                    <a:pt x="20" y="14"/>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2" name="Freeform 1969"/>
            <p:cNvSpPr>
              <a:spLocks/>
            </p:cNvSpPr>
            <p:nvPr/>
          </p:nvSpPr>
          <p:spPr bwMode="auto">
            <a:xfrm>
              <a:off x="2464" y="3183"/>
              <a:ext cx="3" cy="4"/>
            </a:xfrm>
            <a:custGeom>
              <a:avLst/>
              <a:gdLst>
                <a:gd name="T0" fmla="*/ 3 w 3"/>
                <a:gd name="T1" fmla="*/ 4 h 4"/>
                <a:gd name="T2" fmla="*/ 3 w 3"/>
                <a:gd name="T3" fmla="*/ 2 h 4"/>
                <a:gd name="T4" fmla="*/ 3 w 3"/>
                <a:gd name="T5" fmla="*/ 0 h 4"/>
                <a:gd name="T6" fmla="*/ 0 w 3"/>
                <a:gd name="T7" fmla="*/ 0 h 4"/>
                <a:gd name="T8" fmla="*/ 0 w 3"/>
                <a:gd name="T9" fmla="*/ 2 h 4"/>
                <a:gd name="T10" fmla="*/ 3 w 3"/>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3" y="4"/>
                  </a:moveTo>
                  <a:lnTo>
                    <a:pt x="3" y="2"/>
                  </a:lnTo>
                  <a:lnTo>
                    <a:pt x="3" y="0"/>
                  </a:lnTo>
                  <a:lnTo>
                    <a:pt x="0" y="0"/>
                  </a:lnTo>
                  <a:lnTo>
                    <a:pt x="0" y="2"/>
                  </a:lnTo>
                  <a:lnTo>
                    <a:pt x="3"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3" name="Freeform 1970"/>
            <p:cNvSpPr>
              <a:spLocks/>
            </p:cNvSpPr>
            <p:nvPr/>
          </p:nvSpPr>
          <p:spPr bwMode="auto">
            <a:xfrm>
              <a:off x="2464" y="3185"/>
              <a:ext cx="3" cy="1"/>
            </a:xfrm>
            <a:custGeom>
              <a:avLst/>
              <a:gdLst>
                <a:gd name="T0" fmla="*/ 0 w 3"/>
                <a:gd name="T1" fmla="*/ 0 h 1"/>
                <a:gd name="T2" fmla="*/ 3 w 3"/>
                <a:gd name="T3" fmla="*/ 0 h 1"/>
                <a:gd name="T4" fmla="*/ 3 w 3"/>
                <a:gd name="T5" fmla="*/ 0 h 1"/>
                <a:gd name="T6" fmla="*/ 3 w 3"/>
                <a:gd name="T7" fmla="*/ 0 h 1"/>
                <a:gd name="T8" fmla="*/ 3 w 3"/>
                <a:gd name="T9" fmla="*/ 0 h 1"/>
                <a:gd name="T10" fmla="*/ 0 w 3"/>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
                  <a:moveTo>
                    <a:pt x="0" y="0"/>
                  </a:move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4" name="Freeform 1971"/>
            <p:cNvSpPr>
              <a:spLocks/>
            </p:cNvSpPr>
            <p:nvPr/>
          </p:nvSpPr>
          <p:spPr bwMode="auto">
            <a:xfrm>
              <a:off x="2447" y="3185"/>
              <a:ext cx="20" cy="22"/>
            </a:xfrm>
            <a:custGeom>
              <a:avLst/>
              <a:gdLst>
                <a:gd name="T0" fmla="*/ 0 w 20"/>
                <a:gd name="T1" fmla="*/ 20 h 22"/>
                <a:gd name="T2" fmla="*/ 2 w 20"/>
                <a:gd name="T3" fmla="*/ 20 h 22"/>
                <a:gd name="T4" fmla="*/ 20 w 20"/>
                <a:gd name="T5" fmla="*/ 2 h 22"/>
                <a:gd name="T6" fmla="*/ 17 w 20"/>
                <a:gd name="T7" fmla="*/ 0 h 22"/>
                <a:gd name="T8" fmla="*/ 0 w 20"/>
                <a:gd name="T9" fmla="*/ 18 h 22"/>
                <a:gd name="T10" fmla="*/ 0 w 20"/>
                <a:gd name="T11" fmla="*/ 20 h 22"/>
                <a:gd name="T12" fmla="*/ 0 w 20"/>
                <a:gd name="T13" fmla="*/ 20 h 22"/>
                <a:gd name="T14" fmla="*/ 0 w 20"/>
                <a:gd name="T15" fmla="*/ 22 h 22"/>
                <a:gd name="T16" fmla="*/ 2 w 20"/>
                <a:gd name="T17" fmla="*/ 20 h 22"/>
                <a:gd name="T18" fmla="*/ 0 w 20"/>
                <a:gd name="T19" fmla="*/ 2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0" y="20"/>
                  </a:moveTo>
                  <a:lnTo>
                    <a:pt x="2" y="20"/>
                  </a:lnTo>
                  <a:lnTo>
                    <a:pt x="20" y="2"/>
                  </a:lnTo>
                  <a:lnTo>
                    <a:pt x="17" y="0"/>
                  </a:lnTo>
                  <a:lnTo>
                    <a:pt x="0" y="18"/>
                  </a:lnTo>
                  <a:lnTo>
                    <a:pt x="0" y="20"/>
                  </a:lnTo>
                  <a:lnTo>
                    <a:pt x="0" y="22"/>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5" name="Freeform 1972"/>
            <p:cNvSpPr>
              <a:spLocks/>
            </p:cNvSpPr>
            <p:nvPr/>
          </p:nvSpPr>
          <p:spPr bwMode="auto">
            <a:xfrm>
              <a:off x="2460" y="3183"/>
              <a:ext cx="4" cy="4"/>
            </a:xfrm>
            <a:custGeom>
              <a:avLst/>
              <a:gdLst>
                <a:gd name="T0" fmla="*/ 0 w 4"/>
                <a:gd name="T1" fmla="*/ 4 h 4"/>
                <a:gd name="T2" fmla="*/ 4 w 4"/>
                <a:gd name="T3" fmla="*/ 2 h 4"/>
                <a:gd name="T4" fmla="*/ 4 w 4"/>
                <a:gd name="T5" fmla="*/ 0 h 4"/>
                <a:gd name="T6" fmla="*/ 0 w 4"/>
                <a:gd name="T7" fmla="*/ 0 h 4"/>
                <a:gd name="T8" fmla="*/ 0 w 4"/>
                <a:gd name="T9" fmla="*/ 2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2"/>
                  </a:lnTo>
                  <a:lnTo>
                    <a:pt x="4"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6" name="Freeform 1973"/>
            <p:cNvSpPr>
              <a:spLocks/>
            </p:cNvSpPr>
            <p:nvPr/>
          </p:nvSpPr>
          <p:spPr bwMode="auto">
            <a:xfrm>
              <a:off x="2447" y="3165"/>
              <a:ext cx="17" cy="22"/>
            </a:xfrm>
            <a:custGeom>
              <a:avLst/>
              <a:gdLst>
                <a:gd name="T0" fmla="*/ 0 w 17"/>
                <a:gd name="T1" fmla="*/ 2 h 22"/>
                <a:gd name="T2" fmla="*/ 0 w 17"/>
                <a:gd name="T3" fmla="*/ 5 h 22"/>
                <a:gd name="T4" fmla="*/ 13 w 17"/>
                <a:gd name="T5" fmla="*/ 22 h 22"/>
                <a:gd name="T6" fmla="*/ 17 w 17"/>
                <a:gd name="T7" fmla="*/ 20 h 22"/>
                <a:gd name="T8" fmla="*/ 2 w 17"/>
                <a:gd name="T9" fmla="*/ 2 h 22"/>
                <a:gd name="T10" fmla="*/ 0 w 17"/>
                <a:gd name="T11" fmla="*/ 2 h 22"/>
                <a:gd name="T12" fmla="*/ 2 w 17"/>
                <a:gd name="T13" fmla="*/ 2 h 22"/>
                <a:gd name="T14" fmla="*/ 0 w 17"/>
                <a:gd name="T15" fmla="*/ 0 h 22"/>
                <a:gd name="T16" fmla="*/ 0 w 17"/>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0" y="2"/>
                  </a:moveTo>
                  <a:lnTo>
                    <a:pt x="0" y="5"/>
                  </a:lnTo>
                  <a:lnTo>
                    <a:pt x="13" y="22"/>
                  </a:lnTo>
                  <a:lnTo>
                    <a:pt x="17" y="20"/>
                  </a:lnTo>
                  <a:lnTo>
                    <a:pt x="2" y="2"/>
                  </a:ln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7" name="Freeform 1974"/>
            <p:cNvSpPr>
              <a:spLocks/>
            </p:cNvSpPr>
            <p:nvPr/>
          </p:nvSpPr>
          <p:spPr bwMode="auto">
            <a:xfrm>
              <a:off x="2447" y="3165"/>
              <a:ext cx="2" cy="2"/>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2 w 2"/>
                <a:gd name="T13" fmla="*/ 2 h 2"/>
                <a:gd name="T14" fmla="*/ 0 w 2"/>
                <a:gd name="T15" fmla="*/ 0 h 2"/>
                <a:gd name="T16" fmla="*/ 0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8" name="Freeform 1975"/>
            <p:cNvSpPr>
              <a:spLocks/>
            </p:cNvSpPr>
            <p:nvPr/>
          </p:nvSpPr>
          <p:spPr bwMode="auto">
            <a:xfrm>
              <a:off x="2431" y="3167"/>
              <a:ext cx="18" cy="20"/>
            </a:xfrm>
            <a:custGeom>
              <a:avLst/>
              <a:gdLst>
                <a:gd name="T0" fmla="*/ 0 w 18"/>
                <a:gd name="T1" fmla="*/ 18 h 20"/>
                <a:gd name="T2" fmla="*/ 5 w 18"/>
                <a:gd name="T3" fmla="*/ 20 h 20"/>
                <a:gd name="T4" fmla="*/ 18 w 18"/>
                <a:gd name="T5" fmla="*/ 3 h 20"/>
                <a:gd name="T6" fmla="*/ 16 w 18"/>
                <a:gd name="T7" fmla="*/ 0 h 20"/>
                <a:gd name="T8" fmla="*/ 0 w 18"/>
                <a:gd name="T9" fmla="*/ 18 h 20"/>
                <a:gd name="T10" fmla="*/ 0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18"/>
                  </a:moveTo>
                  <a:lnTo>
                    <a:pt x="5" y="20"/>
                  </a:lnTo>
                  <a:lnTo>
                    <a:pt x="18" y="3"/>
                  </a:lnTo>
                  <a:lnTo>
                    <a:pt x="16"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9" name="Freeform 1976"/>
            <p:cNvSpPr>
              <a:spLocks/>
            </p:cNvSpPr>
            <p:nvPr/>
          </p:nvSpPr>
          <p:spPr bwMode="auto">
            <a:xfrm>
              <a:off x="2431" y="3181"/>
              <a:ext cx="5" cy="4"/>
            </a:xfrm>
            <a:custGeom>
              <a:avLst/>
              <a:gdLst>
                <a:gd name="T0" fmla="*/ 5 w 5"/>
                <a:gd name="T1" fmla="*/ 0 h 4"/>
                <a:gd name="T2" fmla="*/ 0 w 5"/>
                <a:gd name="T3" fmla="*/ 2 h 4"/>
                <a:gd name="T4" fmla="*/ 0 w 5"/>
                <a:gd name="T5" fmla="*/ 4 h 4"/>
                <a:gd name="T6" fmla="*/ 5 w 5"/>
                <a:gd name="T7" fmla="*/ 4 h 4"/>
                <a:gd name="T8" fmla="*/ 5 w 5"/>
                <a:gd name="T9" fmla="*/ 2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0" y="2"/>
                  </a:lnTo>
                  <a:lnTo>
                    <a:pt x="0" y="4"/>
                  </a:lnTo>
                  <a:lnTo>
                    <a:pt x="5" y="4"/>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0" name="Freeform 1977"/>
            <p:cNvSpPr>
              <a:spLocks/>
            </p:cNvSpPr>
            <p:nvPr/>
          </p:nvSpPr>
          <p:spPr bwMode="auto">
            <a:xfrm>
              <a:off x="2431" y="3181"/>
              <a:ext cx="18" cy="22"/>
            </a:xfrm>
            <a:custGeom>
              <a:avLst/>
              <a:gdLst>
                <a:gd name="T0" fmla="*/ 18 w 18"/>
                <a:gd name="T1" fmla="*/ 20 h 22"/>
                <a:gd name="T2" fmla="*/ 18 w 18"/>
                <a:gd name="T3" fmla="*/ 17 h 22"/>
                <a:gd name="T4" fmla="*/ 5 w 18"/>
                <a:gd name="T5" fmla="*/ 0 h 22"/>
                <a:gd name="T6" fmla="*/ 0 w 18"/>
                <a:gd name="T7" fmla="*/ 2 h 22"/>
                <a:gd name="T8" fmla="*/ 16 w 18"/>
                <a:gd name="T9" fmla="*/ 20 h 22"/>
                <a:gd name="T10" fmla="*/ 18 w 18"/>
                <a:gd name="T11" fmla="*/ 20 h 22"/>
                <a:gd name="T12" fmla="*/ 16 w 18"/>
                <a:gd name="T13" fmla="*/ 20 h 22"/>
                <a:gd name="T14" fmla="*/ 16 w 18"/>
                <a:gd name="T15" fmla="*/ 22 h 22"/>
                <a:gd name="T16" fmla="*/ 18 w 18"/>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18" y="20"/>
                  </a:moveTo>
                  <a:lnTo>
                    <a:pt x="18" y="17"/>
                  </a:lnTo>
                  <a:lnTo>
                    <a:pt x="5" y="0"/>
                  </a:lnTo>
                  <a:lnTo>
                    <a:pt x="0" y="2"/>
                  </a:lnTo>
                  <a:lnTo>
                    <a:pt x="16" y="20"/>
                  </a:lnTo>
                  <a:lnTo>
                    <a:pt x="18" y="20"/>
                  </a:lnTo>
                  <a:lnTo>
                    <a:pt x="16" y="20"/>
                  </a:lnTo>
                  <a:lnTo>
                    <a:pt x="16" y="22"/>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1" name="Freeform 1978"/>
            <p:cNvSpPr>
              <a:spLocks/>
            </p:cNvSpPr>
            <p:nvPr/>
          </p:nvSpPr>
          <p:spPr bwMode="auto">
            <a:xfrm>
              <a:off x="2447" y="3201"/>
              <a:ext cx="2" cy="2"/>
            </a:xfrm>
            <a:custGeom>
              <a:avLst/>
              <a:gdLst>
                <a:gd name="T0" fmla="*/ 2 w 2"/>
                <a:gd name="T1" fmla="*/ 0 h 2"/>
                <a:gd name="T2" fmla="*/ 0 w 2"/>
                <a:gd name="T3" fmla="*/ 0 h 2"/>
                <a:gd name="T4" fmla="*/ 0 w 2"/>
                <a:gd name="T5" fmla="*/ 0 h 2"/>
                <a:gd name="T6" fmla="*/ 0 w 2"/>
                <a:gd name="T7" fmla="*/ 0 h 2"/>
                <a:gd name="T8" fmla="*/ 0 w 2"/>
                <a:gd name="T9" fmla="*/ 0 h 2"/>
                <a:gd name="T10" fmla="*/ 2 w 2"/>
                <a:gd name="T11" fmla="*/ 0 h 2"/>
                <a:gd name="T12" fmla="*/ 0 w 2"/>
                <a:gd name="T13" fmla="*/ 0 h 2"/>
                <a:gd name="T14" fmla="*/ 0 w 2"/>
                <a:gd name="T15" fmla="*/ 2 h 2"/>
                <a:gd name="T16" fmla="*/ 2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0"/>
                  </a:moveTo>
                  <a:lnTo>
                    <a:pt x="0" y="0"/>
                  </a:lnTo>
                  <a:lnTo>
                    <a:pt x="2" y="0"/>
                  </a:lnTo>
                  <a:lnTo>
                    <a:pt x="0" y="0"/>
                  </a:lnTo>
                  <a:lnTo>
                    <a:pt x="0"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2" name="Freeform 1979"/>
            <p:cNvSpPr>
              <a:spLocks/>
            </p:cNvSpPr>
            <p:nvPr/>
          </p:nvSpPr>
          <p:spPr bwMode="auto">
            <a:xfrm>
              <a:off x="2447" y="3181"/>
              <a:ext cx="17" cy="20"/>
            </a:xfrm>
            <a:custGeom>
              <a:avLst/>
              <a:gdLst>
                <a:gd name="T0" fmla="*/ 17 w 17"/>
                <a:gd name="T1" fmla="*/ 2 h 20"/>
                <a:gd name="T2" fmla="*/ 13 w 17"/>
                <a:gd name="T3" fmla="*/ 0 h 20"/>
                <a:gd name="T4" fmla="*/ 0 w 17"/>
                <a:gd name="T5" fmla="*/ 17 h 20"/>
                <a:gd name="T6" fmla="*/ 2 w 17"/>
                <a:gd name="T7" fmla="*/ 20 h 20"/>
                <a:gd name="T8" fmla="*/ 17 w 17"/>
                <a:gd name="T9" fmla="*/ 2 h 20"/>
                <a:gd name="T10" fmla="*/ 17 w 17"/>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2"/>
                  </a:moveTo>
                  <a:lnTo>
                    <a:pt x="13" y="0"/>
                  </a:lnTo>
                  <a:lnTo>
                    <a:pt x="0" y="17"/>
                  </a:lnTo>
                  <a:lnTo>
                    <a:pt x="2" y="20"/>
                  </a:lnTo>
                  <a:lnTo>
                    <a:pt x="1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3" name="Freeform 1980"/>
            <p:cNvSpPr>
              <a:spLocks/>
            </p:cNvSpPr>
            <p:nvPr/>
          </p:nvSpPr>
          <p:spPr bwMode="auto">
            <a:xfrm>
              <a:off x="2429" y="3034"/>
              <a:ext cx="38" cy="34"/>
            </a:xfrm>
            <a:custGeom>
              <a:avLst/>
              <a:gdLst>
                <a:gd name="T0" fmla="*/ 18 w 38"/>
                <a:gd name="T1" fmla="*/ 34 h 34"/>
                <a:gd name="T2" fmla="*/ 0 w 38"/>
                <a:gd name="T3" fmla="*/ 18 h 34"/>
                <a:gd name="T4" fmla="*/ 18 w 38"/>
                <a:gd name="T5" fmla="*/ 0 h 34"/>
                <a:gd name="T6" fmla="*/ 38 w 38"/>
                <a:gd name="T7" fmla="*/ 18 h 34"/>
                <a:gd name="T8" fmla="*/ 18 w 38"/>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4">
                  <a:moveTo>
                    <a:pt x="18" y="34"/>
                  </a:moveTo>
                  <a:lnTo>
                    <a:pt x="0" y="18"/>
                  </a:lnTo>
                  <a:lnTo>
                    <a:pt x="18" y="0"/>
                  </a:lnTo>
                  <a:lnTo>
                    <a:pt x="38" y="18"/>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4" name="Freeform 1981"/>
            <p:cNvSpPr>
              <a:spLocks noEditPoints="1"/>
            </p:cNvSpPr>
            <p:nvPr/>
          </p:nvSpPr>
          <p:spPr bwMode="auto">
            <a:xfrm>
              <a:off x="2429" y="3034"/>
              <a:ext cx="38" cy="36"/>
            </a:xfrm>
            <a:custGeom>
              <a:avLst/>
              <a:gdLst>
                <a:gd name="T0" fmla="*/ 18 w 38"/>
                <a:gd name="T1" fmla="*/ 36 h 36"/>
                <a:gd name="T2" fmla="*/ 0 w 38"/>
                <a:gd name="T3" fmla="*/ 18 h 36"/>
                <a:gd name="T4" fmla="*/ 0 w 38"/>
                <a:gd name="T5" fmla="*/ 16 h 36"/>
                <a:gd name="T6" fmla="*/ 18 w 38"/>
                <a:gd name="T7" fmla="*/ 0 h 36"/>
                <a:gd name="T8" fmla="*/ 38 w 38"/>
                <a:gd name="T9" fmla="*/ 16 h 36"/>
                <a:gd name="T10" fmla="*/ 38 w 38"/>
                <a:gd name="T11" fmla="*/ 18 h 36"/>
                <a:gd name="T12" fmla="*/ 18 w 38"/>
                <a:gd name="T13" fmla="*/ 36 h 36"/>
                <a:gd name="T14" fmla="*/ 33 w 38"/>
                <a:gd name="T15" fmla="*/ 16 h 36"/>
                <a:gd name="T16" fmla="*/ 33 w 38"/>
                <a:gd name="T17" fmla="*/ 18 h 36"/>
                <a:gd name="T18" fmla="*/ 18 w 38"/>
                <a:gd name="T19" fmla="*/ 0 h 36"/>
                <a:gd name="T20" fmla="*/ 4 w 38"/>
                <a:gd name="T21" fmla="*/ 18 h 36"/>
                <a:gd name="T22" fmla="*/ 4 w 38"/>
                <a:gd name="T23" fmla="*/ 16 h 36"/>
                <a:gd name="T24" fmla="*/ 18 w 38"/>
                <a:gd name="T25" fmla="*/ 34 h 36"/>
                <a:gd name="T26" fmla="*/ 33 w 38"/>
                <a:gd name="T27" fmla="*/ 16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36">
                  <a:moveTo>
                    <a:pt x="18" y="36"/>
                  </a:moveTo>
                  <a:lnTo>
                    <a:pt x="0" y="18"/>
                  </a:lnTo>
                  <a:lnTo>
                    <a:pt x="0" y="16"/>
                  </a:lnTo>
                  <a:lnTo>
                    <a:pt x="18" y="0"/>
                  </a:lnTo>
                  <a:lnTo>
                    <a:pt x="38" y="16"/>
                  </a:lnTo>
                  <a:lnTo>
                    <a:pt x="38" y="18"/>
                  </a:lnTo>
                  <a:lnTo>
                    <a:pt x="18" y="36"/>
                  </a:lnTo>
                  <a:close/>
                  <a:moveTo>
                    <a:pt x="33" y="16"/>
                  </a:moveTo>
                  <a:lnTo>
                    <a:pt x="33" y="18"/>
                  </a:lnTo>
                  <a:lnTo>
                    <a:pt x="18" y="0"/>
                  </a:lnTo>
                  <a:lnTo>
                    <a:pt x="4" y="18"/>
                  </a:lnTo>
                  <a:lnTo>
                    <a:pt x="4" y="16"/>
                  </a:lnTo>
                  <a:lnTo>
                    <a:pt x="18" y="34"/>
                  </a:lnTo>
                  <a:lnTo>
                    <a:pt x="33"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5" name="Freeform 1982"/>
            <p:cNvSpPr>
              <a:spLocks/>
            </p:cNvSpPr>
            <p:nvPr/>
          </p:nvSpPr>
          <p:spPr bwMode="auto">
            <a:xfrm>
              <a:off x="2447" y="3070"/>
              <a:ext cx="2" cy="4"/>
            </a:xfrm>
            <a:custGeom>
              <a:avLst/>
              <a:gdLst>
                <a:gd name="T0" fmla="*/ 2 w 2"/>
                <a:gd name="T1" fmla="*/ 0 h 4"/>
                <a:gd name="T2" fmla="*/ 0 w 2"/>
                <a:gd name="T3" fmla="*/ 0 h 4"/>
                <a:gd name="T4" fmla="*/ 0 w 2"/>
                <a:gd name="T5" fmla="*/ 0 h 4"/>
                <a:gd name="T6" fmla="*/ 0 w 2"/>
                <a:gd name="T7" fmla="*/ 0 h 4"/>
                <a:gd name="T8" fmla="*/ 0 w 2"/>
                <a:gd name="T9" fmla="*/ 0 h 4"/>
                <a:gd name="T10" fmla="*/ 2 w 2"/>
                <a:gd name="T11" fmla="*/ 0 h 4"/>
                <a:gd name="T12" fmla="*/ 0 w 2"/>
                <a:gd name="T13" fmla="*/ 2 h 4"/>
                <a:gd name="T14" fmla="*/ 0 w 2"/>
                <a:gd name="T15" fmla="*/ 4 h 4"/>
                <a:gd name="T16" fmla="*/ 2 w 2"/>
                <a:gd name="T17" fmla="*/ 2 h 4"/>
                <a:gd name="T18" fmla="*/ 2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2" y="0"/>
                  </a:moveTo>
                  <a:lnTo>
                    <a:pt x="0" y="0"/>
                  </a:lnTo>
                  <a:lnTo>
                    <a:pt x="2" y="0"/>
                  </a:lnTo>
                  <a:lnTo>
                    <a:pt x="0" y="2"/>
                  </a:lnTo>
                  <a:lnTo>
                    <a:pt x="0" y="4"/>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6" name="Freeform 1983"/>
            <p:cNvSpPr>
              <a:spLocks/>
            </p:cNvSpPr>
            <p:nvPr/>
          </p:nvSpPr>
          <p:spPr bwMode="auto">
            <a:xfrm>
              <a:off x="2429" y="3052"/>
              <a:ext cx="20" cy="20"/>
            </a:xfrm>
            <a:custGeom>
              <a:avLst/>
              <a:gdLst>
                <a:gd name="T0" fmla="*/ 0 w 20"/>
                <a:gd name="T1" fmla="*/ 0 h 20"/>
                <a:gd name="T2" fmla="*/ 0 w 20"/>
                <a:gd name="T3" fmla="*/ 2 h 20"/>
                <a:gd name="T4" fmla="*/ 18 w 20"/>
                <a:gd name="T5" fmla="*/ 20 h 20"/>
                <a:gd name="T6" fmla="*/ 20 w 20"/>
                <a:gd name="T7" fmla="*/ 18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7" name="Freeform 1985"/>
            <p:cNvSpPr>
              <a:spLocks/>
            </p:cNvSpPr>
            <p:nvPr/>
          </p:nvSpPr>
          <p:spPr bwMode="auto">
            <a:xfrm>
              <a:off x="2429" y="3048"/>
              <a:ext cx="2" cy="4"/>
            </a:xfrm>
            <a:custGeom>
              <a:avLst/>
              <a:gdLst>
                <a:gd name="T0" fmla="*/ 0 w 2"/>
                <a:gd name="T1" fmla="*/ 0 h 4"/>
                <a:gd name="T2" fmla="*/ 0 w 2"/>
                <a:gd name="T3" fmla="*/ 2 h 4"/>
                <a:gd name="T4" fmla="*/ 0 w 2"/>
                <a:gd name="T5" fmla="*/ 4 h 4"/>
                <a:gd name="T6" fmla="*/ 2 w 2"/>
                <a:gd name="T7" fmla="*/ 4 h 4"/>
                <a:gd name="T8" fmla="*/ 2 w 2"/>
                <a:gd name="T9" fmla="*/ 2 h 4"/>
                <a:gd name="T10" fmla="*/ 0 w 2"/>
                <a:gd name="T11" fmla="*/ 0 h 4"/>
                <a:gd name="T12" fmla="*/ 0 w 2"/>
                <a:gd name="T13" fmla="*/ 0 h 4"/>
                <a:gd name="T14" fmla="*/ 0 w 2"/>
                <a:gd name="T15" fmla="*/ 0 h 4"/>
                <a:gd name="T16" fmla="*/ 0 w 2"/>
                <a:gd name="T17" fmla="*/ 2 h 4"/>
                <a:gd name="T18" fmla="*/ 0 w 2"/>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0"/>
                  </a:moveTo>
                  <a:lnTo>
                    <a:pt x="0" y="2"/>
                  </a:lnTo>
                  <a:lnTo>
                    <a:pt x="0" y="4"/>
                  </a:lnTo>
                  <a:lnTo>
                    <a:pt x="2" y="4"/>
                  </a:lnTo>
                  <a:lnTo>
                    <a:pt x="2" y="2"/>
                  </a:lnTo>
                  <a:lnTo>
                    <a:pt x="0" y="0"/>
                  </a:lnTo>
                  <a:lnTo>
                    <a:pt x="0"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8" name="Freeform 1986"/>
            <p:cNvSpPr>
              <a:spLocks/>
            </p:cNvSpPr>
            <p:nvPr/>
          </p:nvSpPr>
          <p:spPr bwMode="auto">
            <a:xfrm>
              <a:off x="2429" y="3032"/>
              <a:ext cx="20" cy="18"/>
            </a:xfrm>
            <a:custGeom>
              <a:avLst/>
              <a:gdLst>
                <a:gd name="T0" fmla="*/ 20 w 20"/>
                <a:gd name="T1" fmla="*/ 2 h 18"/>
                <a:gd name="T2" fmla="*/ 18 w 20"/>
                <a:gd name="T3" fmla="*/ 2 h 18"/>
                <a:gd name="T4" fmla="*/ 0 w 20"/>
                <a:gd name="T5" fmla="*/ 16 h 18"/>
                <a:gd name="T6" fmla="*/ 2 w 20"/>
                <a:gd name="T7" fmla="*/ 18 h 18"/>
                <a:gd name="T8" fmla="*/ 20 w 20"/>
                <a:gd name="T9" fmla="*/ 5 h 18"/>
                <a:gd name="T10" fmla="*/ 20 w 20"/>
                <a:gd name="T11" fmla="*/ 2 h 18"/>
                <a:gd name="T12" fmla="*/ 20 w 20"/>
                <a:gd name="T13" fmla="*/ 2 h 18"/>
                <a:gd name="T14" fmla="*/ 18 w 20"/>
                <a:gd name="T15" fmla="*/ 0 h 18"/>
                <a:gd name="T16" fmla="*/ 18 w 20"/>
                <a:gd name="T17" fmla="*/ 2 h 18"/>
                <a:gd name="T18" fmla="*/ 20 w 20"/>
                <a:gd name="T19" fmla="*/ 2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2"/>
                  </a:moveTo>
                  <a:lnTo>
                    <a:pt x="18" y="2"/>
                  </a:lnTo>
                  <a:lnTo>
                    <a:pt x="0" y="16"/>
                  </a:lnTo>
                  <a:lnTo>
                    <a:pt x="2" y="18"/>
                  </a:lnTo>
                  <a:lnTo>
                    <a:pt x="20" y="5"/>
                  </a:lnTo>
                  <a:lnTo>
                    <a:pt x="20" y="2"/>
                  </a:lnTo>
                  <a:lnTo>
                    <a:pt x="18" y="0"/>
                  </a:lnTo>
                  <a:lnTo>
                    <a:pt x="18"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9" name="Freeform 1987"/>
            <p:cNvSpPr>
              <a:spLocks/>
            </p:cNvSpPr>
            <p:nvPr/>
          </p:nvSpPr>
          <p:spPr bwMode="auto">
            <a:xfrm>
              <a:off x="2447" y="3032"/>
              <a:ext cx="2" cy="5"/>
            </a:xfrm>
            <a:custGeom>
              <a:avLst/>
              <a:gdLst>
                <a:gd name="T0" fmla="*/ 0 w 2"/>
                <a:gd name="T1" fmla="*/ 5 h 5"/>
                <a:gd name="T2" fmla="*/ 0 w 2"/>
                <a:gd name="T3" fmla="*/ 2 h 5"/>
                <a:gd name="T4" fmla="*/ 0 w 2"/>
                <a:gd name="T5" fmla="*/ 2 h 5"/>
                <a:gd name="T6" fmla="*/ 0 w 2"/>
                <a:gd name="T7" fmla="*/ 2 h 5"/>
                <a:gd name="T8" fmla="*/ 0 w 2"/>
                <a:gd name="T9" fmla="*/ 2 h 5"/>
                <a:gd name="T10" fmla="*/ 0 w 2"/>
                <a:gd name="T11" fmla="*/ 5 h 5"/>
                <a:gd name="T12" fmla="*/ 2 w 2"/>
                <a:gd name="T13" fmla="*/ 2 h 5"/>
                <a:gd name="T14" fmla="*/ 0 w 2"/>
                <a:gd name="T15" fmla="*/ 0 h 5"/>
                <a:gd name="T16" fmla="*/ 0 w 2"/>
                <a:gd name="T17" fmla="*/ 2 h 5"/>
                <a:gd name="T18" fmla="*/ 0 w 2"/>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0" y="5"/>
                  </a:moveTo>
                  <a:lnTo>
                    <a:pt x="0" y="2"/>
                  </a:lnTo>
                  <a:lnTo>
                    <a:pt x="0" y="5"/>
                  </a:lnTo>
                  <a:lnTo>
                    <a:pt x="2" y="2"/>
                  </a:lnTo>
                  <a:lnTo>
                    <a:pt x="0" y="0"/>
                  </a:lnTo>
                  <a:lnTo>
                    <a:pt x="0" y="2"/>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0" name="Freeform 1988"/>
            <p:cNvSpPr>
              <a:spLocks/>
            </p:cNvSpPr>
            <p:nvPr/>
          </p:nvSpPr>
          <p:spPr bwMode="auto">
            <a:xfrm>
              <a:off x="2447" y="3034"/>
              <a:ext cx="20" cy="16"/>
            </a:xfrm>
            <a:custGeom>
              <a:avLst/>
              <a:gdLst>
                <a:gd name="T0" fmla="*/ 20 w 20"/>
                <a:gd name="T1" fmla="*/ 16 h 16"/>
                <a:gd name="T2" fmla="*/ 20 w 20"/>
                <a:gd name="T3" fmla="*/ 14 h 16"/>
                <a:gd name="T4" fmla="*/ 2 w 20"/>
                <a:gd name="T5" fmla="*/ 0 h 16"/>
                <a:gd name="T6" fmla="*/ 0 w 20"/>
                <a:gd name="T7" fmla="*/ 3 h 16"/>
                <a:gd name="T8" fmla="*/ 17 w 20"/>
                <a:gd name="T9" fmla="*/ 16 h 16"/>
                <a:gd name="T10" fmla="*/ 20 w 20"/>
                <a:gd name="T11" fmla="*/ 16 h 16"/>
                <a:gd name="T12" fmla="*/ 20 w 20"/>
                <a:gd name="T13" fmla="*/ 16 h 16"/>
                <a:gd name="T14" fmla="*/ 20 w 20"/>
                <a:gd name="T15" fmla="*/ 14 h 16"/>
                <a:gd name="T16" fmla="*/ 20 w 20"/>
                <a:gd name="T17" fmla="*/ 14 h 16"/>
                <a:gd name="T18" fmla="*/ 20 w 20"/>
                <a:gd name="T19" fmla="*/ 16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6">
                  <a:moveTo>
                    <a:pt x="20" y="16"/>
                  </a:moveTo>
                  <a:lnTo>
                    <a:pt x="20" y="14"/>
                  </a:lnTo>
                  <a:lnTo>
                    <a:pt x="2" y="0"/>
                  </a:lnTo>
                  <a:lnTo>
                    <a:pt x="0" y="3"/>
                  </a:lnTo>
                  <a:lnTo>
                    <a:pt x="17" y="16"/>
                  </a:lnTo>
                  <a:lnTo>
                    <a:pt x="20" y="16"/>
                  </a:lnTo>
                  <a:lnTo>
                    <a:pt x="20" y="14"/>
                  </a:lnTo>
                  <a:lnTo>
                    <a:pt x="20"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1" name="Freeform 1989"/>
            <p:cNvSpPr>
              <a:spLocks/>
            </p:cNvSpPr>
            <p:nvPr/>
          </p:nvSpPr>
          <p:spPr bwMode="auto">
            <a:xfrm>
              <a:off x="2464" y="3050"/>
              <a:ext cx="3" cy="4"/>
            </a:xfrm>
            <a:custGeom>
              <a:avLst/>
              <a:gdLst>
                <a:gd name="T0" fmla="*/ 3 w 3"/>
                <a:gd name="T1" fmla="*/ 4 h 4"/>
                <a:gd name="T2" fmla="*/ 3 w 3"/>
                <a:gd name="T3" fmla="*/ 2 h 4"/>
                <a:gd name="T4" fmla="*/ 3 w 3"/>
                <a:gd name="T5" fmla="*/ 0 h 4"/>
                <a:gd name="T6" fmla="*/ 0 w 3"/>
                <a:gd name="T7" fmla="*/ 0 h 4"/>
                <a:gd name="T8" fmla="*/ 0 w 3"/>
                <a:gd name="T9" fmla="*/ 2 h 4"/>
                <a:gd name="T10" fmla="*/ 3 w 3"/>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3" y="4"/>
                  </a:moveTo>
                  <a:lnTo>
                    <a:pt x="3" y="2"/>
                  </a:lnTo>
                  <a:lnTo>
                    <a:pt x="3" y="0"/>
                  </a:lnTo>
                  <a:lnTo>
                    <a:pt x="0" y="0"/>
                  </a:lnTo>
                  <a:lnTo>
                    <a:pt x="0" y="2"/>
                  </a:lnTo>
                  <a:lnTo>
                    <a:pt x="3"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2" name="Freeform 1991"/>
            <p:cNvSpPr>
              <a:spLocks/>
            </p:cNvSpPr>
            <p:nvPr/>
          </p:nvSpPr>
          <p:spPr bwMode="auto">
            <a:xfrm>
              <a:off x="2447" y="3052"/>
              <a:ext cx="20" cy="22"/>
            </a:xfrm>
            <a:custGeom>
              <a:avLst/>
              <a:gdLst>
                <a:gd name="T0" fmla="*/ 0 w 20"/>
                <a:gd name="T1" fmla="*/ 20 h 22"/>
                <a:gd name="T2" fmla="*/ 2 w 20"/>
                <a:gd name="T3" fmla="*/ 20 h 22"/>
                <a:gd name="T4" fmla="*/ 20 w 20"/>
                <a:gd name="T5" fmla="*/ 2 h 22"/>
                <a:gd name="T6" fmla="*/ 17 w 20"/>
                <a:gd name="T7" fmla="*/ 0 h 22"/>
                <a:gd name="T8" fmla="*/ 0 w 20"/>
                <a:gd name="T9" fmla="*/ 18 h 22"/>
                <a:gd name="T10" fmla="*/ 0 w 20"/>
                <a:gd name="T11" fmla="*/ 20 h 22"/>
                <a:gd name="T12" fmla="*/ 0 w 20"/>
                <a:gd name="T13" fmla="*/ 20 h 22"/>
                <a:gd name="T14" fmla="*/ 0 w 20"/>
                <a:gd name="T15" fmla="*/ 22 h 22"/>
                <a:gd name="T16" fmla="*/ 2 w 20"/>
                <a:gd name="T17" fmla="*/ 20 h 22"/>
                <a:gd name="T18" fmla="*/ 0 w 20"/>
                <a:gd name="T19" fmla="*/ 2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0" y="20"/>
                  </a:moveTo>
                  <a:lnTo>
                    <a:pt x="2" y="20"/>
                  </a:lnTo>
                  <a:lnTo>
                    <a:pt x="20" y="2"/>
                  </a:lnTo>
                  <a:lnTo>
                    <a:pt x="17" y="0"/>
                  </a:lnTo>
                  <a:lnTo>
                    <a:pt x="0" y="18"/>
                  </a:lnTo>
                  <a:lnTo>
                    <a:pt x="0" y="20"/>
                  </a:lnTo>
                  <a:lnTo>
                    <a:pt x="0" y="22"/>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3" name="Freeform 1992"/>
            <p:cNvSpPr>
              <a:spLocks/>
            </p:cNvSpPr>
            <p:nvPr/>
          </p:nvSpPr>
          <p:spPr bwMode="auto">
            <a:xfrm>
              <a:off x="2460" y="3050"/>
              <a:ext cx="4" cy="4"/>
            </a:xfrm>
            <a:custGeom>
              <a:avLst/>
              <a:gdLst>
                <a:gd name="T0" fmla="*/ 0 w 4"/>
                <a:gd name="T1" fmla="*/ 4 h 4"/>
                <a:gd name="T2" fmla="*/ 4 w 4"/>
                <a:gd name="T3" fmla="*/ 2 h 4"/>
                <a:gd name="T4" fmla="*/ 4 w 4"/>
                <a:gd name="T5" fmla="*/ 0 h 4"/>
                <a:gd name="T6" fmla="*/ 0 w 4"/>
                <a:gd name="T7" fmla="*/ 0 h 4"/>
                <a:gd name="T8" fmla="*/ 0 w 4"/>
                <a:gd name="T9" fmla="*/ 2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2"/>
                  </a:lnTo>
                  <a:lnTo>
                    <a:pt x="4" y="0"/>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4" name="Freeform 1993"/>
            <p:cNvSpPr>
              <a:spLocks/>
            </p:cNvSpPr>
            <p:nvPr/>
          </p:nvSpPr>
          <p:spPr bwMode="auto">
            <a:xfrm>
              <a:off x="2447" y="3032"/>
              <a:ext cx="17" cy="22"/>
            </a:xfrm>
            <a:custGeom>
              <a:avLst/>
              <a:gdLst>
                <a:gd name="T0" fmla="*/ 0 w 17"/>
                <a:gd name="T1" fmla="*/ 2 h 22"/>
                <a:gd name="T2" fmla="*/ 0 w 17"/>
                <a:gd name="T3" fmla="*/ 5 h 22"/>
                <a:gd name="T4" fmla="*/ 13 w 17"/>
                <a:gd name="T5" fmla="*/ 22 h 22"/>
                <a:gd name="T6" fmla="*/ 17 w 17"/>
                <a:gd name="T7" fmla="*/ 20 h 22"/>
                <a:gd name="T8" fmla="*/ 2 w 17"/>
                <a:gd name="T9" fmla="*/ 2 h 22"/>
                <a:gd name="T10" fmla="*/ 0 w 17"/>
                <a:gd name="T11" fmla="*/ 2 h 22"/>
                <a:gd name="T12" fmla="*/ 2 w 17"/>
                <a:gd name="T13" fmla="*/ 2 h 22"/>
                <a:gd name="T14" fmla="*/ 0 w 17"/>
                <a:gd name="T15" fmla="*/ 0 h 22"/>
                <a:gd name="T16" fmla="*/ 0 w 17"/>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0" y="2"/>
                  </a:moveTo>
                  <a:lnTo>
                    <a:pt x="0" y="5"/>
                  </a:lnTo>
                  <a:lnTo>
                    <a:pt x="13" y="22"/>
                  </a:lnTo>
                  <a:lnTo>
                    <a:pt x="17" y="20"/>
                  </a:lnTo>
                  <a:lnTo>
                    <a:pt x="2" y="2"/>
                  </a:ln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5" name="Freeform 1994"/>
            <p:cNvSpPr>
              <a:spLocks/>
            </p:cNvSpPr>
            <p:nvPr/>
          </p:nvSpPr>
          <p:spPr bwMode="auto">
            <a:xfrm>
              <a:off x="2447" y="3032"/>
              <a:ext cx="2" cy="2"/>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2 w 2"/>
                <a:gd name="T13" fmla="*/ 2 h 2"/>
                <a:gd name="T14" fmla="*/ 0 w 2"/>
                <a:gd name="T15" fmla="*/ 0 h 2"/>
                <a:gd name="T16" fmla="*/ 0 w 2"/>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0" y="2"/>
                  </a:move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6" name="Freeform 1995"/>
            <p:cNvSpPr>
              <a:spLocks/>
            </p:cNvSpPr>
            <p:nvPr/>
          </p:nvSpPr>
          <p:spPr bwMode="auto">
            <a:xfrm>
              <a:off x="2431" y="3034"/>
              <a:ext cx="18" cy="20"/>
            </a:xfrm>
            <a:custGeom>
              <a:avLst/>
              <a:gdLst>
                <a:gd name="T0" fmla="*/ 0 w 18"/>
                <a:gd name="T1" fmla="*/ 18 h 20"/>
                <a:gd name="T2" fmla="*/ 5 w 18"/>
                <a:gd name="T3" fmla="*/ 20 h 20"/>
                <a:gd name="T4" fmla="*/ 18 w 18"/>
                <a:gd name="T5" fmla="*/ 3 h 20"/>
                <a:gd name="T6" fmla="*/ 16 w 18"/>
                <a:gd name="T7" fmla="*/ 0 h 20"/>
                <a:gd name="T8" fmla="*/ 0 w 18"/>
                <a:gd name="T9" fmla="*/ 18 h 20"/>
                <a:gd name="T10" fmla="*/ 0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18"/>
                  </a:moveTo>
                  <a:lnTo>
                    <a:pt x="5" y="20"/>
                  </a:lnTo>
                  <a:lnTo>
                    <a:pt x="18" y="3"/>
                  </a:lnTo>
                  <a:lnTo>
                    <a:pt x="16" y="0"/>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7" name="Freeform 1996"/>
            <p:cNvSpPr>
              <a:spLocks/>
            </p:cNvSpPr>
            <p:nvPr/>
          </p:nvSpPr>
          <p:spPr bwMode="auto">
            <a:xfrm>
              <a:off x="2431" y="3048"/>
              <a:ext cx="5" cy="4"/>
            </a:xfrm>
            <a:custGeom>
              <a:avLst/>
              <a:gdLst>
                <a:gd name="T0" fmla="*/ 5 w 5"/>
                <a:gd name="T1" fmla="*/ 0 h 4"/>
                <a:gd name="T2" fmla="*/ 0 w 5"/>
                <a:gd name="T3" fmla="*/ 2 h 4"/>
                <a:gd name="T4" fmla="*/ 0 w 5"/>
                <a:gd name="T5" fmla="*/ 4 h 4"/>
                <a:gd name="T6" fmla="*/ 5 w 5"/>
                <a:gd name="T7" fmla="*/ 4 h 4"/>
                <a:gd name="T8" fmla="*/ 5 w 5"/>
                <a:gd name="T9" fmla="*/ 2 h 4"/>
                <a:gd name="T10" fmla="*/ 5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0"/>
                  </a:moveTo>
                  <a:lnTo>
                    <a:pt x="0" y="2"/>
                  </a:lnTo>
                  <a:lnTo>
                    <a:pt x="0" y="4"/>
                  </a:lnTo>
                  <a:lnTo>
                    <a:pt x="5" y="4"/>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8" name="Freeform 1997"/>
            <p:cNvSpPr>
              <a:spLocks/>
            </p:cNvSpPr>
            <p:nvPr/>
          </p:nvSpPr>
          <p:spPr bwMode="auto">
            <a:xfrm>
              <a:off x="2431" y="3048"/>
              <a:ext cx="18" cy="22"/>
            </a:xfrm>
            <a:custGeom>
              <a:avLst/>
              <a:gdLst>
                <a:gd name="T0" fmla="*/ 18 w 18"/>
                <a:gd name="T1" fmla="*/ 20 h 22"/>
                <a:gd name="T2" fmla="*/ 18 w 18"/>
                <a:gd name="T3" fmla="*/ 17 h 22"/>
                <a:gd name="T4" fmla="*/ 5 w 18"/>
                <a:gd name="T5" fmla="*/ 0 h 22"/>
                <a:gd name="T6" fmla="*/ 0 w 18"/>
                <a:gd name="T7" fmla="*/ 2 h 22"/>
                <a:gd name="T8" fmla="*/ 16 w 18"/>
                <a:gd name="T9" fmla="*/ 20 h 22"/>
                <a:gd name="T10" fmla="*/ 18 w 18"/>
                <a:gd name="T11" fmla="*/ 20 h 22"/>
                <a:gd name="T12" fmla="*/ 16 w 18"/>
                <a:gd name="T13" fmla="*/ 20 h 22"/>
                <a:gd name="T14" fmla="*/ 16 w 18"/>
                <a:gd name="T15" fmla="*/ 22 h 22"/>
                <a:gd name="T16" fmla="*/ 18 w 18"/>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18" y="20"/>
                  </a:moveTo>
                  <a:lnTo>
                    <a:pt x="18" y="17"/>
                  </a:lnTo>
                  <a:lnTo>
                    <a:pt x="5" y="0"/>
                  </a:lnTo>
                  <a:lnTo>
                    <a:pt x="0" y="2"/>
                  </a:lnTo>
                  <a:lnTo>
                    <a:pt x="16" y="20"/>
                  </a:lnTo>
                  <a:lnTo>
                    <a:pt x="18" y="20"/>
                  </a:lnTo>
                  <a:lnTo>
                    <a:pt x="16" y="20"/>
                  </a:lnTo>
                  <a:lnTo>
                    <a:pt x="16" y="22"/>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59" name="Freeform 1998"/>
            <p:cNvSpPr>
              <a:spLocks/>
            </p:cNvSpPr>
            <p:nvPr/>
          </p:nvSpPr>
          <p:spPr bwMode="auto">
            <a:xfrm>
              <a:off x="2447" y="3068"/>
              <a:ext cx="2" cy="2"/>
            </a:xfrm>
            <a:custGeom>
              <a:avLst/>
              <a:gdLst>
                <a:gd name="T0" fmla="*/ 2 w 2"/>
                <a:gd name="T1" fmla="*/ 0 h 2"/>
                <a:gd name="T2" fmla="*/ 0 w 2"/>
                <a:gd name="T3" fmla="*/ 0 h 2"/>
                <a:gd name="T4" fmla="*/ 0 w 2"/>
                <a:gd name="T5" fmla="*/ 0 h 2"/>
                <a:gd name="T6" fmla="*/ 0 w 2"/>
                <a:gd name="T7" fmla="*/ 0 h 2"/>
                <a:gd name="T8" fmla="*/ 0 w 2"/>
                <a:gd name="T9" fmla="*/ 0 h 2"/>
                <a:gd name="T10" fmla="*/ 2 w 2"/>
                <a:gd name="T11" fmla="*/ 0 h 2"/>
                <a:gd name="T12" fmla="*/ 0 w 2"/>
                <a:gd name="T13" fmla="*/ 0 h 2"/>
                <a:gd name="T14" fmla="*/ 0 w 2"/>
                <a:gd name="T15" fmla="*/ 2 h 2"/>
                <a:gd name="T16" fmla="*/ 2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0"/>
                  </a:moveTo>
                  <a:lnTo>
                    <a:pt x="0" y="0"/>
                  </a:lnTo>
                  <a:lnTo>
                    <a:pt x="2" y="0"/>
                  </a:lnTo>
                  <a:lnTo>
                    <a:pt x="0" y="0"/>
                  </a:lnTo>
                  <a:lnTo>
                    <a:pt x="0"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0" name="Freeform 1999"/>
            <p:cNvSpPr>
              <a:spLocks/>
            </p:cNvSpPr>
            <p:nvPr/>
          </p:nvSpPr>
          <p:spPr bwMode="auto">
            <a:xfrm>
              <a:off x="2447" y="3048"/>
              <a:ext cx="17" cy="20"/>
            </a:xfrm>
            <a:custGeom>
              <a:avLst/>
              <a:gdLst>
                <a:gd name="T0" fmla="*/ 17 w 17"/>
                <a:gd name="T1" fmla="*/ 2 h 20"/>
                <a:gd name="T2" fmla="*/ 13 w 17"/>
                <a:gd name="T3" fmla="*/ 0 h 20"/>
                <a:gd name="T4" fmla="*/ 0 w 17"/>
                <a:gd name="T5" fmla="*/ 17 h 20"/>
                <a:gd name="T6" fmla="*/ 2 w 17"/>
                <a:gd name="T7" fmla="*/ 20 h 20"/>
                <a:gd name="T8" fmla="*/ 17 w 17"/>
                <a:gd name="T9" fmla="*/ 2 h 20"/>
                <a:gd name="T10" fmla="*/ 17 w 17"/>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17" y="2"/>
                  </a:moveTo>
                  <a:lnTo>
                    <a:pt x="13" y="0"/>
                  </a:lnTo>
                  <a:lnTo>
                    <a:pt x="0" y="17"/>
                  </a:lnTo>
                  <a:lnTo>
                    <a:pt x="2" y="20"/>
                  </a:lnTo>
                  <a:lnTo>
                    <a:pt x="1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1" name="Freeform 2000"/>
            <p:cNvSpPr>
              <a:spLocks/>
            </p:cNvSpPr>
            <p:nvPr/>
          </p:nvSpPr>
          <p:spPr bwMode="auto">
            <a:xfrm>
              <a:off x="2504" y="3201"/>
              <a:ext cx="38" cy="35"/>
            </a:xfrm>
            <a:custGeom>
              <a:avLst/>
              <a:gdLst>
                <a:gd name="T0" fmla="*/ 20 w 38"/>
                <a:gd name="T1" fmla="*/ 35 h 35"/>
                <a:gd name="T2" fmla="*/ 0 w 38"/>
                <a:gd name="T3" fmla="*/ 17 h 35"/>
                <a:gd name="T4" fmla="*/ 20 w 38"/>
                <a:gd name="T5" fmla="*/ 0 h 35"/>
                <a:gd name="T6" fmla="*/ 38 w 38"/>
                <a:gd name="T7" fmla="*/ 17 h 35"/>
                <a:gd name="T8" fmla="*/ 20 w 38"/>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5">
                  <a:moveTo>
                    <a:pt x="20" y="35"/>
                  </a:moveTo>
                  <a:lnTo>
                    <a:pt x="0" y="17"/>
                  </a:lnTo>
                  <a:lnTo>
                    <a:pt x="20" y="0"/>
                  </a:lnTo>
                  <a:lnTo>
                    <a:pt x="38" y="17"/>
                  </a:lnTo>
                  <a:lnTo>
                    <a:pt x="20" y="35"/>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2" name="Freeform 2001"/>
            <p:cNvSpPr>
              <a:spLocks noEditPoints="1"/>
            </p:cNvSpPr>
            <p:nvPr/>
          </p:nvSpPr>
          <p:spPr bwMode="auto">
            <a:xfrm>
              <a:off x="2504" y="3201"/>
              <a:ext cx="38" cy="35"/>
            </a:xfrm>
            <a:custGeom>
              <a:avLst/>
              <a:gdLst>
                <a:gd name="T0" fmla="*/ 20 w 38"/>
                <a:gd name="T1" fmla="*/ 35 h 35"/>
                <a:gd name="T2" fmla="*/ 0 w 38"/>
                <a:gd name="T3" fmla="*/ 17 h 35"/>
                <a:gd name="T4" fmla="*/ 20 w 38"/>
                <a:gd name="T5" fmla="*/ 0 h 35"/>
                <a:gd name="T6" fmla="*/ 38 w 38"/>
                <a:gd name="T7" fmla="*/ 17 h 35"/>
                <a:gd name="T8" fmla="*/ 20 w 38"/>
                <a:gd name="T9" fmla="*/ 35 h 35"/>
                <a:gd name="T10" fmla="*/ 34 w 38"/>
                <a:gd name="T11" fmla="*/ 17 h 35"/>
                <a:gd name="T12" fmla="*/ 20 w 38"/>
                <a:gd name="T13" fmla="*/ 4 h 35"/>
                <a:gd name="T14" fmla="*/ 5 w 38"/>
                <a:gd name="T15" fmla="*/ 17 h 35"/>
                <a:gd name="T16" fmla="*/ 20 w 38"/>
                <a:gd name="T17" fmla="*/ 33 h 35"/>
                <a:gd name="T18" fmla="*/ 34 w 38"/>
                <a:gd name="T19" fmla="*/ 17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35">
                  <a:moveTo>
                    <a:pt x="20" y="35"/>
                  </a:moveTo>
                  <a:lnTo>
                    <a:pt x="0" y="17"/>
                  </a:lnTo>
                  <a:lnTo>
                    <a:pt x="20" y="0"/>
                  </a:lnTo>
                  <a:lnTo>
                    <a:pt x="38" y="17"/>
                  </a:lnTo>
                  <a:lnTo>
                    <a:pt x="20" y="35"/>
                  </a:lnTo>
                  <a:close/>
                  <a:moveTo>
                    <a:pt x="34" y="17"/>
                  </a:moveTo>
                  <a:lnTo>
                    <a:pt x="20" y="4"/>
                  </a:lnTo>
                  <a:lnTo>
                    <a:pt x="5" y="17"/>
                  </a:lnTo>
                  <a:lnTo>
                    <a:pt x="20" y="33"/>
                  </a:lnTo>
                  <a:lnTo>
                    <a:pt x="34"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3" name="Freeform 2002"/>
            <p:cNvSpPr>
              <a:spLocks/>
            </p:cNvSpPr>
            <p:nvPr/>
          </p:nvSpPr>
          <p:spPr bwMode="auto">
            <a:xfrm>
              <a:off x="2522" y="3236"/>
              <a:ext cx="2" cy="2"/>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0 w 2"/>
                <a:gd name="T13" fmla="*/ 2 h 2"/>
                <a:gd name="T14" fmla="*/ 2 w 2"/>
                <a:gd name="T15" fmla="*/ 2 h 2"/>
                <a:gd name="T16" fmla="*/ 2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2"/>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4" name="Freeform 2003"/>
            <p:cNvSpPr>
              <a:spLocks/>
            </p:cNvSpPr>
            <p:nvPr/>
          </p:nvSpPr>
          <p:spPr bwMode="auto">
            <a:xfrm>
              <a:off x="2502" y="3216"/>
              <a:ext cx="22" cy="22"/>
            </a:xfrm>
            <a:custGeom>
              <a:avLst/>
              <a:gdLst>
                <a:gd name="T0" fmla="*/ 2 w 22"/>
                <a:gd name="T1" fmla="*/ 0 h 22"/>
                <a:gd name="T2" fmla="*/ 2 w 22"/>
                <a:gd name="T3" fmla="*/ 5 h 22"/>
                <a:gd name="T4" fmla="*/ 20 w 22"/>
                <a:gd name="T5" fmla="*/ 22 h 22"/>
                <a:gd name="T6" fmla="*/ 22 w 22"/>
                <a:gd name="T7" fmla="*/ 20 h 22"/>
                <a:gd name="T8" fmla="*/ 5 w 22"/>
                <a:gd name="T9" fmla="*/ 0 h 22"/>
                <a:gd name="T10" fmla="*/ 2 w 22"/>
                <a:gd name="T11" fmla="*/ 0 h 22"/>
                <a:gd name="T12" fmla="*/ 2 w 22"/>
                <a:gd name="T13" fmla="*/ 0 h 22"/>
                <a:gd name="T14" fmla="*/ 0 w 22"/>
                <a:gd name="T15" fmla="*/ 2 h 22"/>
                <a:gd name="T16" fmla="*/ 2 w 22"/>
                <a:gd name="T17" fmla="*/ 5 h 22"/>
                <a:gd name="T18" fmla="*/ 2 w 22"/>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2">
                  <a:moveTo>
                    <a:pt x="2" y="0"/>
                  </a:moveTo>
                  <a:lnTo>
                    <a:pt x="2" y="5"/>
                  </a:lnTo>
                  <a:lnTo>
                    <a:pt x="20" y="22"/>
                  </a:lnTo>
                  <a:lnTo>
                    <a:pt x="22" y="20"/>
                  </a:lnTo>
                  <a:lnTo>
                    <a:pt x="5" y="0"/>
                  </a:lnTo>
                  <a:lnTo>
                    <a:pt x="2" y="0"/>
                  </a:lnTo>
                  <a:lnTo>
                    <a:pt x="0" y="2"/>
                  </a:lnTo>
                  <a:lnTo>
                    <a:pt x="2" y="5"/>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5" name="Freeform 2004"/>
            <p:cNvSpPr>
              <a:spLocks/>
            </p:cNvSpPr>
            <p:nvPr/>
          </p:nvSpPr>
          <p:spPr bwMode="auto">
            <a:xfrm>
              <a:off x="2502" y="3216"/>
              <a:ext cx="5" cy="5"/>
            </a:xfrm>
            <a:custGeom>
              <a:avLst/>
              <a:gdLst>
                <a:gd name="T0" fmla="*/ 5 w 5"/>
                <a:gd name="T1" fmla="*/ 5 h 5"/>
                <a:gd name="T2" fmla="*/ 2 w 5"/>
                <a:gd name="T3" fmla="*/ 2 h 5"/>
                <a:gd name="T4" fmla="*/ 2 w 5"/>
                <a:gd name="T5" fmla="*/ 2 h 5"/>
                <a:gd name="T6" fmla="*/ 2 w 5"/>
                <a:gd name="T7" fmla="*/ 2 h 5"/>
                <a:gd name="T8" fmla="*/ 2 w 5"/>
                <a:gd name="T9" fmla="*/ 2 h 5"/>
                <a:gd name="T10" fmla="*/ 5 w 5"/>
                <a:gd name="T11" fmla="*/ 5 h 5"/>
                <a:gd name="T12" fmla="*/ 2 w 5"/>
                <a:gd name="T13" fmla="*/ 0 h 5"/>
                <a:gd name="T14" fmla="*/ 0 w 5"/>
                <a:gd name="T15" fmla="*/ 2 h 5"/>
                <a:gd name="T16" fmla="*/ 2 w 5"/>
                <a:gd name="T17" fmla="*/ 5 h 5"/>
                <a:gd name="T18" fmla="*/ 5 w 5"/>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5" y="5"/>
                  </a:moveTo>
                  <a:lnTo>
                    <a:pt x="2" y="2"/>
                  </a:lnTo>
                  <a:lnTo>
                    <a:pt x="5" y="5"/>
                  </a:lnTo>
                  <a:lnTo>
                    <a:pt x="2" y="0"/>
                  </a:lnTo>
                  <a:lnTo>
                    <a:pt x="0" y="2"/>
                  </a:lnTo>
                  <a:lnTo>
                    <a:pt x="2"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6" name="Freeform 2005"/>
            <p:cNvSpPr>
              <a:spLocks/>
            </p:cNvSpPr>
            <p:nvPr/>
          </p:nvSpPr>
          <p:spPr bwMode="auto">
            <a:xfrm>
              <a:off x="2502" y="3216"/>
              <a:ext cx="5" cy="5"/>
            </a:xfrm>
            <a:custGeom>
              <a:avLst/>
              <a:gdLst>
                <a:gd name="T0" fmla="*/ 5 w 5"/>
                <a:gd name="T1" fmla="*/ 5 h 5"/>
                <a:gd name="T2" fmla="*/ 2 w 5"/>
                <a:gd name="T3" fmla="*/ 2 h 5"/>
                <a:gd name="T4" fmla="*/ 2 w 5"/>
                <a:gd name="T5" fmla="*/ 2 h 5"/>
                <a:gd name="T6" fmla="*/ 2 w 5"/>
                <a:gd name="T7" fmla="*/ 2 h 5"/>
                <a:gd name="T8" fmla="*/ 2 w 5"/>
                <a:gd name="T9" fmla="*/ 2 h 5"/>
                <a:gd name="T10" fmla="*/ 5 w 5"/>
                <a:gd name="T11" fmla="*/ 5 h 5"/>
                <a:gd name="T12" fmla="*/ 2 w 5"/>
                <a:gd name="T13" fmla="*/ 0 h 5"/>
                <a:gd name="T14" fmla="*/ 0 w 5"/>
                <a:gd name="T15" fmla="*/ 2 h 5"/>
                <a:gd name="T16" fmla="*/ 2 w 5"/>
                <a:gd name="T17" fmla="*/ 5 h 5"/>
                <a:gd name="T18" fmla="*/ 5 w 5"/>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5" y="5"/>
                  </a:moveTo>
                  <a:lnTo>
                    <a:pt x="2" y="2"/>
                  </a:lnTo>
                  <a:lnTo>
                    <a:pt x="5" y="5"/>
                  </a:lnTo>
                  <a:lnTo>
                    <a:pt x="2" y="0"/>
                  </a:lnTo>
                  <a:lnTo>
                    <a:pt x="0" y="2"/>
                  </a:lnTo>
                  <a:lnTo>
                    <a:pt x="2" y="5"/>
                  </a:lnTo>
                  <a:lnTo>
                    <a:pt x="5"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7" name="Freeform 2006"/>
            <p:cNvSpPr>
              <a:spLocks/>
            </p:cNvSpPr>
            <p:nvPr/>
          </p:nvSpPr>
          <p:spPr bwMode="auto">
            <a:xfrm>
              <a:off x="2504" y="3198"/>
              <a:ext cx="20" cy="23"/>
            </a:xfrm>
            <a:custGeom>
              <a:avLst/>
              <a:gdLst>
                <a:gd name="T0" fmla="*/ 20 w 20"/>
                <a:gd name="T1" fmla="*/ 0 h 23"/>
                <a:gd name="T2" fmla="*/ 18 w 20"/>
                <a:gd name="T3" fmla="*/ 0 h 23"/>
                <a:gd name="T4" fmla="*/ 0 w 20"/>
                <a:gd name="T5" fmla="*/ 18 h 23"/>
                <a:gd name="T6" fmla="*/ 3 w 20"/>
                <a:gd name="T7" fmla="*/ 23 h 23"/>
                <a:gd name="T8" fmla="*/ 20 w 20"/>
                <a:gd name="T9" fmla="*/ 3 h 23"/>
                <a:gd name="T10" fmla="*/ 20 w 20"/>
                <a:gd name="T11" fmla="*/ 0 h 23"/>
                <a:gd name="T12" fmla="*/ 20 w 20"/>
                <a:gd name="T13" fmla="*/ 0 h 23"/>
                <a:gd name="T14" fmla="*/ 20 w 20"/>
                <a:gd name="T15" fmla="*/ 0 h 23"/>
                <a:gd name="T16" fmla="*/ 18 w 20"/>
                <a:gd name="T17" fmla="*/ 0 h 23"/>
                <a:gd name="T18" fmla="*/ 20 w 20"/>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3">
                  <a:moveTo>
                    <a:pt x="20" y="0"/>
                  </a:moveTo>
                  <a:lnTo>
                    <a:pt x="18" y="0"/>
                  </a:lnTo>
                  <a:lnTo>
                    <a:pt x="0" y="18"/>
                  </a:lnTo>
                  <a:lnTo>
                    <a:pt x="3" y="23"/>
                  </a:lnTo>
                  <a:lnTo>
                    <a:pt x="20" y="3"/>
                  </a:lnTo>
                  <a:lnTo>
                    <a:pt x="20" y="0"/>
                  </a:lnTo>
                  <a:lnTo>
                    <a:pt x="18"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8" name="Freeform 2007"/>
            <p:cNvSpPr>
              <a:spLocks/>
            </p:cNvSpPr>
            <p:nvPr/>
          </p:nvSpPr>
          <p:spPr bwMode="auto">
            <a:xfrm>
              <a:off x="2522" y="3198"/>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0 w 2"/>
                <a:gd name="T11" fmla="*/ 3 h 3"/>
                <a:gd name="T12" fmla="*/ 2 w 2"/>
                <a:gd name="T13" fmla="*/ 0 h 3"/>
                <a:gd name="T14" fmla="*/ 2 w 2"/>
                <a:gd name="T15" fmla="*/ 0 h 3"/>
                <a:gd name="T16" fmla="*/ 0 w 2"/>
                <a:gd name="T17" fmla="*/ 0 h 3"/>
                <a:gd name="T18" fmla="*/ 0 w 2"/>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
                  <a:moveTo>
                    <a:pt x="0" y="3"/>
                  </a:moveTo>
                  <a:lnTo>
                    <a:pt x="2" y="3"/>
                  </a:lnTo>
                  <a:lnTo>
                    <a:pt x="0" y="3"/>
                  </a:lnTo>
                  <a:lnTo>
                    <a:pt x="2"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69" name="Freeform 2008"/>
            <p:cNvSpPr>
              <a:spLocks/>
            </p:cNvSpPr>
            <p:nvPr/>
          </p:nvSpPr>
          <p:spPr bwMode="auto">
            <a:xfrm>
              <a:off x="2522" y="3198"/>
              <a:ext cx="22" cy="23"/>
            </a:xfrm>
            <a:custGeom>
              <a:avLst/>
              <a:gdLst>
                <a:gd name="T0" fmla="*/ 20 w 22"/>
                <a:gd name="T1" fmla="*/ 23 h 23"/>
                <a:gd name="T2" fmla="*/ 20 w 22"/>
                <a:gd name="T3" fmla="*/ 18 h 23"/>
                <a:gd name="T4" fmla="*/ 2 w 22"/>
                <a:gd name="T5" fmla="*/ 0 h 23"/>
                <a:gd name="T6" fmla="*/ 0 w 22"/>
                <a:gd name="T7" fmla="*/ 3 h 23"/>
                <a:gd name="T8" fmla="*/ 18 w 22"/>
                <a:gd name="T9" fmla="*/ 23 h 23"/>
                <a:gd name="T10" fmla="*/ 20 w 22"/>
                <a:gd name="T11" fmla="*/ 23 h 23"/>
                <a:gd name="T12" fmla="*/ 20 w 22"/>
                <a:gd name="T13" fmla="*/ 23 h 23"/>
                <a:gd name="T14" fmla="*/ 22 w 22"/>
                <a:gd name="T15" fmla="*/ 20 h 23"/>
                <a:gd name="T16" fmla="*/ 20 w 22"/>
                <a:gd name="T17" fmla="*/ 18 h 23"/>
                <a:gd name="T18" fmla="*/ 20 w 22"/>
                <a:gd name="T19" fmla="*/ 23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23">
                  <a:moveTo>
                    <a:pt x="20" y="23"/>
                  </a:moveTo>
                  <a:lnTo>
                    <a:pt x="20" y="18"/>
                  </a:lnTo>
                  <a:lnTo>
                    <a:pt x="2" y="0"/>
                  </a:lnTo>
                  <a:lnTo>
                    <a:pt x="0" y="3"/>
                  </a:lnTo>
                  <a:lnTo>
                    <a:pt x="18" y="23"/>
                  </a:lnTo>
                  <a:lnTo>
                    <a:pt x="20" y="23"/>
                  </a:lnTo>
                  <a:lnTo>
                    <a:pt x="22" y="20"/>
                  </a:lnTo>
                  <a:lnTo>
                    <a:pt x="20" y="18"/>
                  </a:lnTo>
                  <a:lnTo>
                    <a:pt x="20" y="2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0" name="Freeform 2009"/>
            <p:cNvSpPr>
              <a:spLocks/>
            </p:cNvSpPr>
            <p:nvPr/>
          </p:nvSpPr>
          <p:spPr bwMode="auto">
            <a:xfrm>
              <a:off x="2540" y="3216"/>
              <a:ext cx="4" cy="5"/>
            </a:xfrm>
            <a:custGeom>
              <a:avLst/>
              <a:gdLst>
                <a:gd name="T0" fmla="*/ 0 w 4"/>
                <a:gd name="T1" fmla="*/ 0 h 5"/>
                <a:gd name="T2" fmla="*/ 2 w 4"/>
                <a:gd name="T3" fmla="*/ 2 h 5"/>
                <a:gd name="T4" fmla="*/ 2 w 4"/>
                <a:gd name="T5" fmla="*/ 2 h 5"/>
                <a:gd name="T6" fmla="*/ 2 w 4"/>
                <a:gd name="T7" fmla="*/ 2 h 5"/>
                <a:gd name="T8" fmla="*/ 2 w 4"/>
                <a:gd name="T9" fmla="*/ 2 h 5"/>
                <a:gd name="T10" fmla="*/ 0 w 4"/>
                <a:gd name="T11" fmla="*/ 0 h 5"/>
                <a:gd name="T12" fmla="*/ 2 w 4"/>
                <a:gd name="T13" fmla="*/ 5 h 5"/>
                <a:gd name="T14" fmla="*/ 4 w 4"/>
                <a:gd name="T15" fmla="*/ 2 h 5"/>
                <a:gd name="T16" fmla="*/ 2 w 4"/>
                <a:gd name="T17" fmla="*/ 0 h 5"/>
                <a:gd name="T18" fmla="*/ 0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0" y="0"/>
                  </a:moveTo>
                  <a:lnTo>
                    <a:pt x="2" y="2"/>
                  </a:lnTo>
                  <a:lnTo>
                    <a:pt x="0" y="0"/>
                  </a:lnTo>
                  <a:lnTo>
                    <a:pt x="2" y="5"/>
                  </a:lnTo>
                  <a:lnTo>
                    <a:pt x="4" y="2"/>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1" name="Freeform 2010"/>
            <p:cNvSpPr>
              <a:spLocks/>
            </p:cNvSpPr>
            <p:nvPr/>
          </p:nvSpPr>
          <p:spPr bwMode="auto">
            <a:xfrm>
              <a:off x="2540" y="3216"/>
              <a:ext cx="4" cy="5"/>
            </a:xfrm>
            <a:custGeom>
              <a:avLst/>
              <a:gdLst>
                <a:gd name="T0" fmla="*/ 0 w 4"/>
                <a:gd name="T1" fmla="*/ 0 h 5"/>
                <a:gd name="T2" fmla="*/ 2 w 4"/>
                <a:gd name="T3" fmla="*/ 2 h 5"/>
                <a:gd name="T4" fmla="*/ 2 w 4"/>
                <a:gd name="T5" fmla="*/ 2 h 5"/>
                <a:gd name="T6" fmla="*/ 2 w 4"/>
                <a:gd name="T7" fmla="*/ 2 h 5"/>
                <a:gd name="T8" fmla="*/ 2 w 4"/>
                <a:gd name="T9" fmla="*/ 2 h 5"/>
                <a:gd name="T10" fmla="*/ 0 w 4"/>
                <a:gd name="T11" fmla="*/ 0 h 5"/>
                <a:gd name="T12" fmla="*/ 2 w 4"/>
                <a:gd name="T13" fmla="*/ 5 h 5"/>
                <a:gd name="T14" fmla="*/ 4 w 4"/>
                <a:gd name="T15" fmla="*/ 2 h 5"/>
                <a:gd name="T16" fmla="*/ 2 w 4"/>
                <a:gd name="T17" fmla="*/ 0 h 5"/>
                <a:gd name="T18" fmla="*/ 0 w 4"/>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5">
                  <a:moveTo>
                    <a:pt x="0" y="0"/>
                  </a:moveTo>
                  <a:lnTo>
                    <a:pt x="2" y="2"/>
                  </a:lnTo>
                  <a:lnTo>
                    <a:pt x="0" y="0"/>
                  </a:lnTo>
                  <a:lnTo>
                    <a:pt x="2" y="5"/>
                  </a:lnTo>
                  <a:lnTo>
                    <a:pt x="4" y="2"/>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2" name="Freeform 2011"/>
            <p:cNvSpPr>
              <a:spLocks/>
            </p:cNvSpPr>
            <p:nvPr/>
          </p:nvSpPr>
          <p:spPr bwMode="auto">
            <a:xfrm>
              <a:off x="2522" y="3216"/>
              <a:ext cx="20" cy="22"/>
            </a:xfrm>
            <a:custGeom>
              <a:avLst/>
              <a:gdLst>
                <a:gd name="T0" fmla="*/ 0 w 20"/>
                <a:gd name="T1" fmla="*/ 22 h 22"/>
                <a:gd name="T2" fmla="*/ 2 w 20"/>
                <a:gd name="T3" fmla="*/ 22 h 22"/>
                <a:gd name="T4" fmla="*/ 20 w 20"/>
                <a:gd name="T5" fmla="*/ 5 h 22"/>
                <a:gd name="T6" fmla="*/ 18 w 20"/>
                <a:gd name="T7" fmla="*/ 0 h 22"/>
                <a:gd name="T8" fmla="*/ 0 w 20"/>
                <a:gd name="T9" fmla="*/ 20 h 22"/>
                <a:gd name="T10" fmla="*/ 0 w 20"/>
                <a:gd name="T11" fmla="*/ 22 h 22"/>
                <a:gd name="T12" fmla="*/ 0 w 20"/>
                <a:gd name="T13" fmla="*/ 22 h 22"/>
                <a:gd name="T14" fmla="*/ 2 w 20"/>
                <a:gd name="T15" fmla="*/ 22 h 22"/>
                <a:gd name="T16" fmla="*/ 2 w 20"/>
                <a:gd name="T17" fmla="*/ 22 h 22"/>
                <a:gd name="T18" fmla="*/ 0 w 20"/>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0" y="22"/>
                  </a:moveTo>
                  <a:lnTo>
                    <a:pt x="2" y="22"/>
                  </a:lnTo>
                  <a:lnTo>
                    <a:pt x="20" y="5"/>
                  </a:lnTo>
                  <a:lnTo>
                    <a:pt x="18" y="0"/>
                  </a:lnTo>
                  <a:lnTo>
                    <a:pt x="0" y="20"/>
                  </a:lnTo>
                  <a:lnTo>
                    <a:pt x="0" y="22"/>
                  </a:lnTo>
                  <a:lnTo>
                    <a:pt x="2" y="22"/>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3" name="Freeform 2012"/>
            <p:cNvSpPr>
              <a:spLocks/>
            </p:cNvSpPr>
            <p:nvPr/>
          </p:nvSpPr>
          <p:spPr bwMode="auto">
            <a:xfrm>
              <a:off x="2538" y="3216"/>
              <a:ext cx="2" cy="5"/>
            </a:xfrm>
            <a:custGeom>
              <a:avLst/>
              <a:gdLst>
                <a:gd name="T0" fmla="*/ 2 w 2"/>
                <a:gd name="T1" fmla="*/ 0 h 5"/>
                <a:gd name="T2" fmla="*/ 0 w 2"/>
                <a:gd name="T3" fmla="*/ 2 h 5"/>
                <a:gd name="T4" fmla="*/ 0 w 2"/>
                <a:gd name="T5" fmla="*/ 2 h 5"/>
                <a:gd name="T6" fmla="*/ 0 w 2"/>
                <a:gd name="T7" fmla="*/ 2 h 5"/>
                <a:gd name="T8" fmla="*/ 0 w 2"/>
                <a:gd name="T9" fmla="*/ 2 h 5"/>
                <a:gd name="T10" fmla="*/ 2 w 2"/>
                <a:gd name="T11" fmla="*/ 0 h 5"/>
                <a:gd name="T12" fmla="*/ 2 w 2"/>
                <a:gd name="T13" fmla="*/ 5 h 5"/>
                <a:gd name="T14" fmla="*/ 2 w 2"/>
                <a:gd name="T15" fmla="*/ 2 h 5"/>
                <a:gd name="T16" fmla="*/ 2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0"/>
                  </a:moveTo>
                  <a:lnTo>
                    <a:pt x="0" y="2"/>
                  </a:lnTo>
                  <a:lnTo>
                    <a:pt x="2" y="0"/>
                  </a:lnTo>
                  <a:lnTo>
                    <a:pt x="2" y="5"/>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4" name="Freeform 2013"/>
            <p:cNvSpPr>
              <a:spLocks/>
            </p:cNvSpPr>
            <p:nvPr/>
          </p:nvSpPr>
          <p:spPr bwMode="auto">
            <a:xfrm>
              <a:off x="2522" y="3201"/>
              <a:ext cx="18" cy="20"/>
            </a:xfrm>
            <a:custGeom>
              <a:avLst/>
              <a:gdLst>
                <a:gd name="T0" fmla="*/ 0 w 18"/>
                <a:gd name="T1" fmla="*/ 2 h 20"/>
                <a:gd name="T2" fmla="*/ 0 w 18"/>
                <a:gd name="T3" fmla="*/ 4 h 20"/>
                <a:gd name="T4" fmla="*/ 16 w 18"/>
                <a:gd name="T5" fmla="*/ 20 h 20"/>
                <a:gd name="T6" fmla="*/ 18 w 18"/>
                <a:gd name="T7" fmla="*/ 15 h 20"/>
                <a:gd name="T8" fmla="*/ 2 w 18"/>
                <a:gd name="T9" fmla="*/ 2 h 20"/>
                <a:gd name="T10" fmla="*/ 0 w 18"/>
                <a:gd name="T11" fmla="*/ 2 h 20"/>
                <a:gd name="T12" fmla="*/ 2 w 18"/>
                <a:gd name="T13" fmla="*/ 2 h 20"/>
                <a:gd name="T14" fmla="*/ 2 w 18"/>
                <a:gd name="T15" fmla="*/ 0 h 20"/>
                <a:gd name="T16" fmla="*/ 0 w 18"/>
                <a:gd name="T17" fmla="*/ 2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0" y="2"/>
                  </a:moveTo>
                  <a:lnTo>
                    <a:pt x="0" y="4"/>
                  </a:lnTo>
                  <a:lnTo>
                    <a:pt x="16" y="20"/>
                  </a:lnTo>
                  <a:lnTo>
                    <a:pt x="18" y="15"/>
                  </a:lnTo>
                  <a:lnTo>
                    <a:pt x="2" y="2"/>
                  </a:lnTo>
                  <a:lnTo>
                    <a:pt x="0" y="2"/>
                  </a:lnTo>
                  <a:lnTo>
                    <a:pt x="2"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5" name="Freeform 2014"/>
            <p:cNvSpPr>
              <a:spLocks/>
            </p:cNvSpPr>
            <p:nvPr/>
          </p:nvSpPr>
          <p:spPr bwMode="auto">
            <a:xfrm>
              <a:off x="2522" y="3201"/>
              <a:ext cx="2" cy="4"/>
            </a:xfrm>
            <a:custGeom>
              <a:avLst/>
              <a:gdLst>
                <a:gd name="T0" fmla="*/ 0 w 2"/>
                <a:gd name="T1" fmla="*/ 2 h 4"/>
                <a:gd name="T2" fmla="*/ 2 w 2"/>
                <a:gd name="T3" fmla="*/ 4 h 4"/>
                <a:gd name="T4" fmla="*/ 2 w 2"/>
                <a:gd name="T5" fmla="*/ 4 h 4"/>
                <a:gd name="T6" fmla="*/ 2 w 2"/>
                <a:gd name="T7" fmla="*/ 4 h 4"/>
                <a:gd name="T8" fmla="*/ 2 w 2"/>
                <a:gd name="T9" fmla="*/ 4 h 4"/>
                <a:gd name="T10" fmla="*/ 0 w 2"/>
                <a:gd name="T11" fmla="*/ 2 h 4"/>
                <a:gd name="T12" fmla="*/ 2 w 2"/>
                <a:gd name="T13" fmla="*/ 2 h 4"/>
                <a:gd name="T14" fmla="*/ 2 w 2"/>
                <a:gd name="T15" fmla="*/ 0 h 4"/>
                <a:gd name="T16" fmla="*/ 0 w 2"/>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0" y="2"/>
                  </a:moveTo>
                  <a:lnTo>
                    <a:pt x="2" y="4"/>
                  </a:lnTo>
                  <a:lnTo>
                    <a:pt x="0" y="2"/>
                  </a:lnTo>
                  <a:lnTo>
                    <a:pt x="2" y="2"/>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6" name="Freeform 2015"/>
            <p:cNvSpPr>
              <a:spLocks/>
            </p:cNvSpPr>
            <p:nvPr/>
          </p:nvSpPr>
          <p:spPr bwMode="auto">
            <a:xfrm>
              <a:off x="2507" y="3203"/>
              <a:ext cx="17" cy="18"/>
            </a:xfrm>
            <a:custGeom>
              <a:avLst/>
              <a:gdLst>
                <a:gd name="T0" fmla="*/ 2 w 17"/>
                <a:gd name="T1" fmla="*/ 18 h 18"/>
                <a:gd name="T2" fmla="*/ 4 w 17"/>
                <a:gd name="T3" fmla="*/ 18 h 18"/>
                <a:gd name="T4" fmla="*/ 17 w 17"/>
                <a:gd name="T5" fmla="*/ 2 h 18"/>
                <a:gd name="T6" fmla="*/ 15 w 17"/>
                <a:gd name="T7" fmla="*/ 0 h 18"/>
                <a:gd name="T8" fmla="*/ 2 w 17"/>
                <a:gd name="T9" fmla="*/ 13 h 18"/>
                <a:gd name="T10" fmla="*/ 2 w 17"/>
                <a:gd name="T11" fmla="*/ 18 h 18"/>
                <a:gd name="T12" fmla="*/ 2 w 17"/>
                <a:gd name="T13" fmla="*/ 13 h 18"/>
                <a:gd name="T14" fmla="*/ 0 w 17"/>
                <a:gd name="T15" fmla="*/ 15 h 18"/>
                <a:gd name="T16" fmla="*/ 2 w 17"/>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8">
                  <a:moveTo>
                    <a:pt x="2" y="18"/>
                  </a:moveTo>
                  <a:lnTo>
                    <a:pt x="4" y="18"/>
                  </a:lnTo>
                  <a:lnTo>
                    <a:pt x="17" y="2"/>
                  </a:lnTo>
                  <a:lnTo>
                    <a:pt x="15" y="0"/>
                  </a:lnTo>
                  <a:lnTo>
                    <a:pt x="2" y="13"/>
                  </a:lnTo>
                  <a:lnTo>
                    <a:pt x="2" y="18"/>
                  </a:lnTo>
                  <a:lnTo>
                    <a:pt x="2" y="13"/>
                  </a:lnTo>
                  <a:lnTo>
                    <a:pt x="0" y="15"/>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7" name="Freeform 2016"/>
            <p:cNvSpPr>
              <a:spLocks/>
            </p:cNvSpPr>
            <p:nvPr/>
          </p:nvSpPr>
          <p:spPr bwMode="auto">
            <a:xfrm>
              <a:off x="2507" y="3216"/>
              <a:ext cx="2" cy="5"/>
            </a:xfrm>
            <a:custGeom>
              <a:avLst/>
              <a:gdLst>
                <a:gd name="T0" fmla="*/ 2 w 2"/>
                <a:gd name="T1" fmla="*/ 5 h 5"/>
                <a:gd name="T2" fmla="*/ 2 w 2"/>
                <a:gd name="T3" fmla="*/ 2 h 5"/>
                <a:gd name="T4" fmla="*/ 2 w 2"/>
                <a:gd name="T5" fmla="*/ 2 h 5"/>
                <a:gd name="T6" fmla="*/ 2 w 2"/>
                <a:gd name="T7" fmla="*/ 2 h 5"/>
                <a:gd name="T8" fmla="*/ 2 w 2"/>
                <a:gd name="T9" fmla="*/ 2 h 5"/>
                <a:gd name="T10" fmla="*/ 2 w 2"/>
                <a:gd name="T11" fmla="*/ 5 h 5"/>
                <a:gd name="T12" fmla="*/ 2 w 2"/>
                <a:gd name="T13" fmla="*/ 0 h 5"/>
                <a:gd name="T14" fmla="*/ 0 w 2"/>
                <a:gd name="T15" fmla="*/ 2 h 5"/>
                <a:gd name="T16" fmla="*/ 2 w 2"/>
                <a:gd name="T17" fmla="*/ 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2" y="5"/>
                  </a:moveTo>
                  <a:lnTo>
                    <a:pt x="2" y="2"/>
                  </a:lnTo>
                  <a:lnTo>
                    <a:pt x="2" y="5"/>
                  </a:lnTo>
                  <a:lnTo>
                    <a:pt x="2" y="0"/>
                  </a:lnTo>
                  <a:lnTo>
                    <a:pt x="0" y="2"/>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8" name="Freeform 2017"/>
            <p:cNvSpPr>
              <a:spLocks/>
            </p:cNvSpPr>
            <p:nvPr/>
          </p:nvSpPr>
          <p:spPr bwMode="auto">
            <a:xfrm>
              <a:off x="2509" y="3216"/>
              <a:ext cx="15" cy="20"/>
            </a:xfrm>
            <a:custGeom>
              <a:avLst/>
              <a:gdLst>
                <a:gd name="T0" fmla="*/ 15 w 15"/>
                <a:gd name="T1" fmla="*/ 18 h 20"/>
                <a:gd name="T2" fmla="*/ 15 w 15"/>
                <a:gd name="T3" fmla="*/ 16 h 20"/>
                <a:gd name="T4" fmla="*/ 2 w 15"/>
                <a:gd name="T5" fmla="*/ 0 h 20"/>
                <a:gd name="T6" fmla="*/ 0 w 15"/>
                <a:gd name="T7" fmla="*/ 5 h 20"/>
                <a:gd name="T8" fmla="*/ 13 w 15"/>
                <a:gd name="T9" fmla="*/ 18 h 20"/>
                <a:gd name="T10" fmla="*/ 15 w 15"/>
                <a:gd name="T11" fmla="*/ 18 h 20"/>
                <a:gd name="T12" fmla="*/ 13 w 15"/>
                <a:gd name="T13" fmla="*/ 18 h 20"/>
                <a:gd name="T14" fmla="*/ 15 w 15"/>
                <a:gd name="T15" fmla="*/ 20 h 20"/>
                <a:gd name="T16" fmla="*/ 15 w 15"/>
                <a:gd name="T17" fmla="*/ 18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5" h="20">
                  <a:moveTo>
                    <a:pt x="15" y="18"/>
                  </a:moveTo>
                  <a:lnTo>
                    <a:pt x="15" y="16"/>
                  </a:lnTo>
                  <a:lnTo>
                    <a:pt x="2" y="0"/>
                  </a:lnTo>
                  <a:lnTo>
                    <a:pt x="0" y="5"/>
                  </a:lnTo>
                  <a:lnTo>
                    <a:pt x="13" y="18"/>
                  </a:lnTo>
                  <a:lnTo>
                    <a:pt x="15" y="18"/>
                  </a:lnTo>
                  <a:lnTo>
                    <a:pt x="13" y="18"/>
                  </a:lnTo>
                  <a:lnTo>
                    <a:pt x="15" y="20"/>
                  </a:lnTo>
                  <a:lnTo>
                    <a:pt x="1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79" name="Freeform 2018"/>
            <p:cNvSpPr>
              <a:spLocks/>
            </p:cNvSpPr>
            <p:nvPr/>
          </p:nvSpPr>
          <p:spPr bwMode="auto">
            <a:xfrm>
              <a:off x="2522" y="3234"/>
              <a:ext cx="2" cy="2"/>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0 w 2"/>
                <a:gd name="T13" fmla="*/ 0 h 2"/>
                <a:gd name="T14" fmla="*/ 2 w 2"/>
                <a:gd name="T15" fmla="*/ 2 h 2"/>
                <a:gd name="T16" fmla="*/ 2 w 2"/>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2">
                  <a:moveTo>
                    <a:pt x="2" y="0"/>
                  </a:moveTo>
                  <a:lnTo>
                    <a:pt x="2" y="0"/>
                  </a:lnTo>
                  <a:lnTo>
                    <a:pt x="0" y="0"/>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0" name="Freeform 2019"/>
            <p:cNvSpPr>
              <a:spLocks/>
            </p:cNvSpPr>
            <p:nvPr/>
          </p:nvSpPr>
          <p:spPr bwMode="auto">
            <a:xfrm>
              <a:off x="2522" y="3216"/>
              <a:ext cx="18" cy="18"/>
            </a:xfrm>
            <a:custGeom>
              <a:avLst/>
              <a:gdLst>
                <a:gd name="T0" fmla="*/ 18 w 18"/>
                <a:gd name="T1" fmla="*/ 0 h 18"/>
                <a:gd name="T2" fmla="*/ 16 w 18"/>
                <a:gd name="T3" fmla="*/ 0 h 18"/>
                <a:gd name="T4" fmla="*/ 0 w 18"/>
                <a:gd name="T5" fmla="*/ 16 h 18"/>
                <a:gd name="T6" fmla="*/ 2 w 18"/>
                <a:gd name="T7" fmla="*/ 18 h 18"/>
                <a:gd name="T8" fmla="*/ 18 w 18"/>
                <a:gd name="T9" fmla="*/ 5 h 18"/>
                <a:gd name="T10" fmla="*/ 18 w 18"/>
                <a:gd name="T11" fmla="*/ 0 h 18"/>
                <a:gd name="T12" fmla="*/ 18 w 18"/>
                <a:gd name="T13" fmla="*/ 5 h 18"/>
                <a:gd name="T14" fmla="*/ 18 w 18"/>
                <a:gd name="T15" fmla="*/ 2 h 18"/>
                <a:gd name="T16" fmla="*/ 18 w 18"/>
                <a:gd name="T17" fmla="*/ 0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18">
                  <a:moveTo>
                    <a:pt x="18" y="0"/>
                  </a:moveTo>
                  <a:lnTo>
                    <a:pt x="16" y="0"/>
                  </a:lnTo>
                  <a:lnTo>
                    <a:pt x="0" y="16"/>
                  </a:lnTo>
                  <a:lnTo>
                    <a:pt x="2" y="18"/>
                  </a:lnTo>
                  <a:lnTo>
                    <a:pt x="18" y="5"/>
                  </a:lnTo>
                  <a:lnTo>
                    <a:pt x="18" y="0"/>
                  </a:lnTo>
                  <a:lnTo>
                    <a:pt x="18" y="5"/>
                  </a:lnTo>
                  <a:lnTo>
                    <a:pt x="18"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1" name="Freeform 2020"/>
            <p:cNvSpPr>
              <a:spLocks/>
            </p:cNvSpPr>
            <p:nvPr/>
          </p:nvSpPr>
          <p:spPr bwMode="auto">
            <a:xfrm>
              <a:off x="2504" y="3068"/>
              <a:ext cx="38" cy="31"/>
            </a:xfrm>
            <a:custGeom>
              <a:avLst/>
              <a:gdLst>
                <a:gd name="T0" fmla="*/ 20 w 38"/>
                <a:gd name="T1" fmla="*/ 31 h 31"/>
                <a:gd name="T2" fmla="*/ 0 w 38"/>
                <a:gd name="T3" fmla="*/ 17 h 31"/>
                <a:gd name="T4" fmla="*/ 20 w 38"/>
                <a:gd name="T5" fmla="*/ 0 h 31"/>
                <a:gd name="T6" fmla="*/ 38 w 38"/>
                <a:gd name="T7" fmla="*/ 17 h 31"/>
                <a:gd name="T8" fmla="*/ 20 w 38"/>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31">
                  <a:moveTo>
                    <a:pt x="20" y="31"/>
                  </a:moveTo>
                  <a:lnTo>
                    <a:pt x="0" y="17"/>
                  </a:lnTo>
                  <a:lnTo>
                    <a:pt x="20" y="0"/>
                  </a:lnTo>
                  <a:lnTo>
                    <a:pt x="38" y="17"/>
                  </a:lnTo>
                  <a:lnTo>
                    <a:pt x="20"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2" name="Freeform 2022"/>
            <p:cNvSpPr>
              <a:spLocks noEditPoints="1"/>
            </p:cNvSpPr>
            <p:nvPr/>
          </p:nvSpPr>
          <p:spPr bwMode="auto">
            <a:xfrm>
              <a:off x="2504" y="3068"/>
              <a:ext cx="38" cy="35"/>
            </a:xfrm>
            <a:custGeom>
              <a:avLst/>
              <a:gdLst>
                <a:gd name="T0" fmla="*/ 20 w 38"/>
                <a:gd name="T1" fmla="*/ 35 h 35"/>
                <a:gd name="T2" fmla="*/ 0 w 38"/>
                <a:gd name="T3" fmla="*/ 17 h 35"/>
                <a:gd name="T4" fmla="*/ 0 w 38"/>
                <a:gd name="T5" fmla="*/ 13 h 35"/>
                <a:gd name="T6" fmla="*/ 20 w 38"/>
                <a:gd name="T7" fmla="*/ 0 h 35"/>
                <a:gd name="T8" fmla="*/ 38 w 38"/>
                <a:gd name="T9" fmla="*/ 13 h 35"/>
                <a:gd name="T10" fmla="*/ 38 w 38"/>
                <a:gd name="T11" fmla="*/ 17 h 35"/>
                <a:gd name="T12" fmla="*/ 20 w 38"/>
                <a:gd name="T13" fmla="*/ 35 h 35"/>
                <a:gd name="T14" fmla="*/ 34 w 38"/>
                <a:gd name="T15" fmla="*/ 13 h 35"/>
                <a:gd name="T16" fmla="*/ 34 w 38"/>
                <a:gd name="T17" fmla="*/ 17 h 35"/>
                <a:gd name="T18" fmla="*/ 20 w 38"/>
                <a:gd name="T19" fmla="*/ 0 h 35"/>
                <a:gd name="T20" fmla="*/ 5 w 38"/>
                <a:gd name="T21" fmla="*/ 17 h 35"/>
                <a:gd name="T22" fmla="*/ 5 w 38"/>
                <a:gd name="T23" fmla="*/ 13 h 35"/>
                <a:gd name="T24" fmla="*/ 20 w 38"/>
                <a:gd name="T25" fmla="*/ 31 h 35"/>
                <a:gd name="T26" fmla="*/ 34 w 38"/>
                <a:gd name="T27" fmla="*/ 13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35">
                  <a:moveTo>
                    <a:pt x="20" y="35"/>
                  </a:moveTo>
                  <a:lnTo>
                    <a:pt x="0" y="17"/>
                  </a:lnTo>
                  <a:lnTo>
                    <a:pt x="0" y="13"/>
                  </a:lnTo>
                  <a:lnTo>
                    <a:pt x="20" y="0"/>
                  </a:lnTo>
                  <a:lnTo>
                    <a:pt x="38" y="13"/>
                  </a:lnTo>
                  <a:lnTo>
                    <a:pt x="38" y="17"/>
                  </a:lnTo>
                  <a:lnTo>
                    <a:pt x="20" y="35"/>
                  </a:lnTo>
                  <a:close/>
                  <a:moveTo>
                    <a:pt x="34" y="13"/>
                  </a:moveTo>
                  <a:lnTo>
                    <a:pt x="34" y="17"/>
                  </a:lnTo>
                  <a:lnTo>
                    <a:pt x="20" y="0"/>
                  </a:lnTo>
                  <a:lnTo>
                    <a:pt x="5" y="17"/>
                  </a:lnTo>
                  <a:lnTo>
                    <a:pt x="5" y="13"/>
                  </a:lnTo>
                  <a:lnTo>
                    <a:pt x="20" y="31"/>
                  </a:lnTo>
                  <a:lnTo>
                    <a:pt x="34"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3" name="Freeform 2023"/>
            <p:cNvSpPr>
              <a:spLocks/>
            </p:cNvSpPr>
            <p:nvPr/>
          </p:nvSpPr>
          <p:spPr bwMode="auto">
            <a:xfrm>
              <a:off x="2522" y="3103"/>
              <a:ext cx="2" cy="2"/>
            </a:xfrm>
            <a:custGeom>
              <a:avLst/>
              <a:gdLst>
                <a:gd name="T0" fmla="*/ 2 w 2"/>
                <a:gd name="T1" fmla="*/ 0 h 2"/>
                <a:gd name="T2" fmla="*/ 2 w 2"/>
                <a:gd name="T3" fmla="*/ 0 h 2"/>
                <a:gd name="T4" fmla="*/ 2 w 2"/>
                <a:gd name="T5" fmla="*/ 0 h 2"/>
                <a:gd name="T6" fmla="*/ 2 w 2"/>
                <a:gd name="T7" fmla="*/ 0 h 2"/>
                <a:gd name="T8" fmla="*/ 2 w 2"/>
                <a:gd name="T9" fmla="*/ 0 h 2"/>
                <a:gd name="T10" fmla="*/ 2 w 2"/>
                <a:gd name="T11" fmla="*/ 0 h 2"/>
                <a:gd name="T12" fmla="*/ 0 w 2"/>
                <a:gd name="T13" fmla="*/ 2 h 2"/>
                <a:gd name="T14" fmla="*/ 2 w 2"/>
                <a:gd name="T15" fmla="*/ 2 h 2"/>
                <a:gd name="T16" fmla="*/ 2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2" y="0"/>
                  </a:lnTo>
                  <a:lnTo>
                    <a:pt x="0" y="2"/>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4" name="Freeform 2024"/>
            <p:cNvSpPr>
              <a:spLocks/>
            </p:cNvSpPr>
            <p:nvPr/>
          </p:nvSpPr>
          <p:spPr bwMode="auto">
            <a:xfrm>
              <a:off x="2504" y="3083"/>
              <a:ext cx="20" cy="22"/>
            </a:xfrm>
            <a:custGeom>
              <a:avLst/>
              <a:gdLst>
                <a:gd name="T0" fmla="*/ 0 w 20"/>
                <a:gd name="T1" fmla="*/ 2 h 22"/>
                <a:gd name="T2" fmla="*/ 0 w 20"/>
                <a:gd name="T3" fmla="*/ 5 h 22"/>
                <a:gd name="T4" fmla="*/ 18 w 20"/>
                <a:gd name="T5" fmla="*/ 22 h 22"/>
                <a:gd name="T6" fmla="*/ 20 w 20"/>
                <a:gd name="T7" fmla="*/ 20 h 22"/>
                <a:gd name="T8" fmla="*/ 3 w 20"/>
                <a:gd name="T9" fmla="*/ 0 h 22"/>
                <a:gd name="T10" fmla="*/ 0 w 20"/>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
                  </a:moveTo>
                  <a:lnTo>
                    <a:pt x="0" y="5"/>
                  </a:lnTo>
                  <a:lnTo>
                    <a:pt x="18" y="22"/>
                  </a:lnTo>
                  <a:lnTo>
                    <a:pt x="20" y="20"/>
                  </a:lnTo>
                  <a:lnTo>
                    <a:pt x="3"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5" name="Freeform 2026"/>
            <p:cNvSpPr>
              <a:spLocks/>
            </p:cNvSpPr>
            <p:nvPr/>
          </p:nvSpPr>
          <p:spPr bwMode="auto">
            <a:xfrm>
              <a:off x="2504" y="3081"/>
              <a:ext cx="3" cy="4"/>
            </a:xfrm>
            <a:custGeom>
              <a:avLst/>
              <a:gdLst>
                <a:gd name="T0" fmla="*/ 0 w 3"/>
                <a:gd name="T1" fmla="*/ 0 h 4"/>
                <a:gd name="T2" fmla="*/ 0 w 3"/>
                <a:gd name="T3" fmla="*/ 0 h 4"/>
                <a:gd name="T4" fmla="*/ 0 w 3"/>
                <a:gd name="T5" fmla="*/ 4 h 4"/>
                <a:gd name="T6" fmla="*/ 3 w 3"/>
                <a:gd name="T7" fmla="*/ 4 h 4"/>
                <a:gd name="T8" fmla="*/ 3 w 3"/>
                <a:gd name="T9" fmla="*/ 0 h 4"/>
                <a:gd name="T10" fmla="*/ 0 w 3"/>
                <a:gd name="T11" fmla="*/ 0 h 4"/>
                <a:gd name="T12" fmla="*/ 0 w 3"/>
                <a:gd name="T13" fmla="*/ 0 h 4"/>
                <a:gd name="T14" fmla="*/ 0 w 3"/>
                <a:gd name="T15" fmla="*/ 0 h 4"/>
                <a:gd name="T16" fmla="*/ 0 w 3"/>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4">
                  <a:moveTo>
                    <a:pt x="0" y="0"/>
                  </a:moveTo>
                  <a:lnTo>
                    <a:pt x="0" y="0"/>
                  </a:lnTo>
                  <a:lnTo>
                    <a:pt x="0" y="4"/>
                  </a:lnTo>
                  <a:lnTo>
                    <a:pt x="3" y="4"/>
                  </a:lnTo>
                  <a:lnTo>
                    <a:pt x="3"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6" name="Freeform 2027"/>
            <p:cNvSpPr>
              <a:spLocks/>
            </p:cNvSpPr>
            <p:nvPr/>
          </p:nvSpPr>
          <p:spPr bwMode="auto">
            <a:xfrm>
              <a:off x="2504" y="3065"/>
              <a:ext cx="20" cy="18"/>
            </a:xfrm>
            <a:custGeom>
              <a:avLst/>
              <a:gdLst>
                <a:gd name="T0" fmla="*/ 20 w 20"/>
                <a:gd name="T1" fmla="*/ 0 h 18"/>
                <a:gd name="T2" fmla="*/ 18 w 20"/>
                <a:gd name="T3" fmla="*/ 0 h 18"/>
                <a:gd name="T4" fmla="*/ 0 w 20"/>
                <a:gd name="T5" fmla="*/ 16 h 18"/>
                <a:gd name="T6" fmla="*/ 3 w 20"/>
                <a:gd name="T7" fmla="*/ 18 h 18"/>
                <a:gd name="T8" fmla="*/ 20 w 20"/>
                <a:gd name="T9" fmla="*/ 3 h 18"/>
                <a:gd name="T10" fmla="*/ 20 w 20"/>
                <a:gd name="T11" fmla="*/ 0 h 18"/>
                <a:gd name="T12" fmla="*/ 20 w 20"/>
                <a:gd name="T13" fmla="*/ 0 h 18"/>
                <a:gd name="T14" fmla="*/ 20 w 20"/>
                <a:gd name="T15" fmla="*/ 0 h 18"/>
                <a:gd name="T16" fmla="*/ 18 w 20"/>
                <a:gd name="T17" fmla="*/ 0 h 18"/>
                <a:gd name="T18" fmla="*/ 20 w 20"/>
                <a:gd name="T19" fmla="*/ 0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20" y="0"/>
                  </a:moveTo>
                  <a:lnTo>
                    <a:pt x="18" y="0"/>
                  </a:lnTo>
                  <a:lnTo>
                    <a:pt x="0" y="16"/>
                  </a:lnTo>
                  <a:lnTo>
                    <a:pt x="3" y="18"/>
                  </a:lnTo>
                  <a:lnTo>
                    <a:pt x="20" y="3"/>
                  </a:lnTo>
                  <a:lnTo>
                    <a:pt x="20" y="0"/>
                  </a:lnTo>
                  <a:lnTo>
                    <a:pt x="18" y="0"/>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7" name="Freeform 2028"/>
            <p:cNvSpPr>
              <a:spLocks/>
            </p:cNvSpPr>
            <p:nvPr/>
          </p:nvSpPr>
          <p:spPr bwMode="auto">
            <a:xfrm>
              <a:off x="2522" y="3065"/>
              <a:ext cx="2" cy="3"/>
            </a:xfrm>
            <a:custGeom>
              <a:avLst/>
              <a:gdLst>
                <a:gd name="T0" fmla="*/ 0 w 2"/>
                <a:gd name="T1" fmla="*/ 3 h 3"/>
                <a:gd name="T2" fmla="*/ 2 w 2"/>
                <a:gd name="T3" fmla="*/ 3 h 3"/>
                <a:gd name="T4" fmla="*/ 2 w 2"/>
                <a:gd name="T5" fmla="*/ 3 h 3"/>
                <a:gd name="T6" fmla="*/ 2 w 2"/>
                <a:gd name="T7" fmla="*/ 3 h 3"/>
                <a:gd name="T8" fmla="*/ 2 w 2"/>
                <a:gd name="T9" fmla="*/ 3 h 3"/>
                <a:gd name="T10" fmla="*/ 0 w 2"/>
                <a:gd name="T11" fmla="*/ 3 h 3"/>
                <a:gd name="T12" fmla="*/ 2 w 2"/>
                <a:gd name="T13" fmla="*/ 0 h 3"/>
                <a:gd name="T14" fmla="*/ 2 w 2"/>
                <a:gd name="T15" fmla="*/ 0 h 3"/>
                <a:gd name="T16" fmla="*/ 0 w 2"/>
                <a:gd name="T17" fmla="*/ 0 h 3"/>
                <a:gd name="T18" fmla="*/ 0 w 2"/>
                <a:gd name="T19" fmla="*/ 3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3">
                  <a:moveTo>
                    <a:pt x="0" y="3"/>
                  </a:moveTo>
                  <a:lnTo>
                    <a:pt x="2" y="3"/>
                  </a:lnTo>
                  <a:lnTo>
                    <a:pt x="0" y="3"/>
                  </a:lnTo>
                  <a:lnTo>
                    <a:pt x="2"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8" name="Freeform 2029"/>
            <p:cNvSpPr>
              <a:spLocks/>
            </p:cNvSpPr>
            <p:nvPr/>
          </p:nvSpPr>
          <p:spPr bwMode="auto">
            <a:xfrm>
              <a:off x="2522" y="3065"/>
              <a:ext cx="22" cy="18"/>
            </a:xfrm>
            <a:custGeom>
              <a:avLst/>
              <a:gdLst>
                <a:gd name="T0" fmla="*/ 22 w 22"/>
                <a:gd name="T1" fmla="*/ 16 h 18"/>
                <a:gd name="T2" fmla="*/ 20 w 22"/>
                <a:gd name="T3" fmla="*/ 16 h 18"/>
                <a:gd name="T4" fmla="*/ 2 w 22"/>
                <a:gd name="T5" fmla="*/ 0 h 18"/>
                <a:gd name="T6" fmla="*/ 0 w 22"/>
                <a:gd name="T7" fmla="*/ 3 h 18"/>
                <a:gd name="T8" fmla="*/ 18 w 22"/>
                <a:gd name="T9" fmla="*/ 18 h 18"/>
                <a:gd name="T10" fmla="*/ 22 w 22"/>
                <a:gd name="T11" fmla="*/ 16 h 18"/>
                <a:gd name="T12" fmla="*/ 22 w 22"/>
                <a:gd name="T13" fmla="*/ 16 h 18"/>
                <a:gd name="T14" fmla="*/ 22 w 22"/>
                <a:gd name="T15" fmla="*/ 16 h 18"/>
                <a:gd name="T16" fmla="*/ 20 w 22"/>
                <a:gd name="T17" fmla="*/ 16 h 18"/>
                <a:gd name="T18" fmla="*/ 22 w 22"/>
                <a:gd name="T19" fmla="*/ 16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8">
                  <a:moveTo>
                    <a:pt x="22" y="16"/>
                  </a:moveTo>
                  <a:lnTo>
                    <a:pt x="20" y="16"/>
                  </a:lnTo>
                  <a:lnTo>
                    <a:pt x="2" y="0"/>
                  </a:lnTo>
                  <a:lnTo>
                    <a:pt x="0" y="3"/>
                  </a:lnTo>
                  <a:lnTo>
                    <a:pt x="18" y="18"/>
                  </a:lnTo>
                  <a:lnTo>
                    <a:pt x="22" y="16"/>
                  </a:lnTo>
                  <a:lnTo>
                    <a:pt x="20" y="16"/>
                  </a:lnTo>
                  <a:lnTo>
                    <a:pt x="22"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89" name="Freeform 2030"/>
            <p:cNvSpPr>
              <a:spLocks/>
            </p:cNvSpPr>
            <p:nvPr/>
          </p:nvSpPr>
          <p:spPr bwMode="auto">
            <a:xfrm>
              <a:off x="2540" y="3081"/>
              <a:ext cx="4" cy="7"/>
            </a:xfrm>
            <a:custGeom>
              <a:avLst/>
              <a:gdLst>
                <a:gd name="T0" fmla="*/ 2 w 4"/>
                <a:gd name="T1" fmla="*/ 7 h 7"/>
                <a:gd name="T2" fmla="*/ 4 w 4"/>
                <a:gd name="T3" fmla="*/ 4 h 7"/>
                <a:gd name="T4" fmla="*/ 4 w 4"/>
                <a:gd name="T5" fmla="*/ 0 h 7"/>
                <a:gd name="T6" fmla="*/ 0 w 4"/>
                <a:gd name="T7" fmla="*/ 0 h 7"/>
                <a:gd name="T8" fmla="*/ 0 w 4"/>
                <a:gd name="T9" fmla="*/ 4 h 7"/>
                <a:gd name="T10" fmla="*/ 2 w 4"/>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2" y="7"/>
                  </a:moveTo>
                  <a:lnTo>
                    <a:pt x="4" y="4"/>
                  </a:lnTo>
                  <a:lnTo>
                    <a:pt x="4" y="0"/>
                  </a:lnTo>
                  <a:lnTo>
                    <a:pt x="0" y="0"/>
                  </a:lnTo>
                  <a:lnTo>
                    <a:pt x="0" y="4"/>
                  </a:lnTo>
                  <a:lnTo>
                    <a:pt x="2"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0" name="Freeform 2031"/>
            <p:cNvSpPr>
              <a:spLocks/>
            </p:cNvSpPr>
            <p:nvPr/>
          </p:nvSpPr>
          <p:spPr bwMode="auto">
            <a:xfrm>
              <a:off x="2540" y="3083"/>
              <a:ext cx="2" cy="2"/>
            </a:xfrm>
            <a:custGeom>
              <a:avLst/>
              <a:gdLst>
                <a:gd name="T0" fmla="*/ 0 w 2"/>
                <a:gd name="T1" fmla="*/ 0 h 2"/>
                <a:gd name="T2" fmla="*/ 2 w 2"/>
                <a:gd name="T3" fmla="*/ 2 h 2"/>
                <a:gd name="T4" fmla="*/ 2 w 2"/>
                <a:gd name="T5" fmla="*/ 2 h 2"/>
                <a:gd name="T6" fmla="*/ 2 w 2"/>
                <a:gd name="T7" fmla="*/ 2 h 2"/>
                <a:gd name="T8" fmla="*/ 2 w 2"/>
                <a:gd name="T9" fmla="*/ 2 h 2"/>
                <a:gd name="T10" fmla="*/ 0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0" y="0"/>
                  </a:moveTo>
                  <a:lnTo>
                    <a:pt x="2" y="2"/>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1" name="Freeform 2032"/>
            <p:cNvSpPr>
              <a:spLocks/>
            </p:cNvSpPr>
            <p:nvPr/>
          </p:nvSpPr>
          <p:spPr bwMode="auto">
            <a:xfrm>
              <a:off x="2522" y="3083"/>
              <a:ext cx="20" cy="22"/>
            </a:xfrm>
            <a:custGeom>
              <a:avLst/>
              <a:gdLst>
                <a:gd name="T0" fmla="*/ 0 w 20"/>
                <a:gd name="T1" fmla="*/ 22 h 22"/>
                <a:gd name="T2" fmla="*/ 2 w 20"/>
                <a:gd name="T3" fmla="*/ 22 h 22"/>
                <a:gd name="T4" fmla="*/ 20 w 20"/>
                <a:gd name="T5" fmla="*/ 5 h 22"/>
                <a:gd name="T6" fmla="*/ 18 w 20"/>
                <a:gd name="T7" fmla="*/ 0 h 22"/>
                <a:gd name="T8" fmla="*/ 0 w 20"/>
                <a:gd name="T9" fmla="*/ 20 h 22"/>
                <a:gd name="T10" fmla="*/ 0 w 20"/>
                <a:gd name="T11" fmla="*/ 22 h 22"/>
                <a:gd name="T12" fmla="*/ 0 w 20"/>
                <a:gd name="T13" fmla="*/ 22 h 22"/>
                <a:gd name="T14" fmla="*/ 2 w 20"/>
                <a:gd name="T15" fmla="*/ 22 h 22"/>
                <a:gd name="T16" fmla="*/ 2 w 20"/>
                <a:gd name="T17" fmla="*/ 22 h 22"/>
                <a:gd name="T18" fmla="*/ 0 w 20"/>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2">
                  <a:moveTo>
                    <a:pt x="0" y="22"/>
                  </a:moveTo>
                  <a:lnTo>
                    <a:pt x="2" y="22"/>
                  </a:lnTo>
                  <a:lnTo>
                    <a:pt x="20" y="5"/>
                  </a:lnTo>
                  <a:lnTo>
                    <a:pt x="18" y="0"/>
                  </a:lnTo>
                  <a:lnTo>
                    <a:pt x="0" y="20"/>
                  </a:lnTo>
                  <a:lnTo>
                    <a:pt x="0" y="22"/>
                  </a:lnTo>
                  <a:lnTo>
                    <a:pt x="2" y="22"/>
                  </a:lnTo>
                  <a:lnTo>
                    <a:pt x="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2" name="Freeform 2033"/>
            <p:cNvSpPr>
              <a:spLocks/>
            </p:cNvSpPr>
            <p:nvPr/>
          </p:nvSpPr>
          <p:spPr bwMode="auto">
            <a:xfrm>
              <a:off x="2535" y="3081"/>
              <a:ext cx="5" cy="4"/>
            </a:xfrm>
            <a:custGeom>
              <a:avLst/>
              <a:gdLst>
                <a:gd name="T0" fmla="*/ 0 w 5"/>
                <a:gd name="T1" fmla="*/ 4 h 4"/>
                <a:gd name="T2" fmla="*/ 5 w 5"/>
                <a:gd name="T3" fmla="*/ 4 h 4"/>
                <a:gd name="T4" fmla="*/ 5 w 5"/>
                <a:gd name="T5" fmla="*/ 0 h 4"/>
                <a:gd name="T6" fmla="*/ 0 w 5"/>
                <a:gd name="T7" fmla="*/ 0 h 4"/>
                <a:gd name="T8" fmla="*/ 0 w 5"/>
                <a:gd name="T9" fmla="*/ 4 h 4"/>
                <a:gd name="T10" fmla="*/ 0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4"/>
                  </a:moveTo>
                  <a:lnTo>
                    <a:pt x="5" y="4"/>
                  </a:lnTo>
                  <a:lnTo>
                    <a:pt x="5"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3" name="Freeform 2034"/>
            <p:cNvSpPr>
              <a:spLocks/>
            </p:cNvSpPr>
            <p:nvPr/>
          </p:nvSpPr>
          <p:spPr bwMode="auto">
            <a:xfrm>
              <a:off x="2522" y="3065"/>
              <a:ext cx="18" cy="20"/>
            </a:xfrm>
            <a:custGeom>
              <a:avLst/>
              <a:gdLst>
                <a:gd name="T0" fmla="*/ 0 w 18"/>
                <a:gd name="T1" fmla="*/ 0 h 20"/>
                <a:gd name="T2" fmla="*/ 0 w 18"/>
                <a:gd name="T3" fmla="*/ 3 h 20"/>
                <a:gd name="T4" fmla="*/ 13 w 18"/>
                <a:gd name="T5" fmla="*/ 20 h 20"/>
                <a:gd name="T6" fmla="*/ 18 w 18"/>
                <a:gd name="T7" fmla="*/ 18 h 20"/>
                <a:gd name="T8" fmla="*/ 2 w 18"/>
                <a:gd name="T9" fmla="*/ 0 h 20"/>
                <a:gd name="T10" fmla="*/ 0 w 18"/>
                <a:gd name="T11" fmla="*/ 0 h 20"/>
                <a:gd name="T12" fmla="*/ 2 w 18"/>
                <a:gd name="T13" fmla="*/ 0 h 20"/>
                <a:gd name="T14" fmla="*/ 2 w 18"/>
                <a:gd name="T15" fmla="*/ 0 h 20"/>
                <a:gd name="T16" fmla="*/ 0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0" y="0"/>
                  </a:moveTo>
                  <a:lnTo>
                    <a:pt x="0" y="3"/>
                  </a:lnTo>
                  <a:lnTo>
                    <a:pt x="13" y="20"/>
                  </a:lnTo>
                  <a:lnTo>
                    <a:pt x="18" y="18"/>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4" name="Freeform 2035"/>
            <p:cNvSpPr>
              <a:spLocks/>
            </p:cNvSpPr>
            <p:nvPr/>
          </p:nvSpPr>
          <p:spPr bwMode="auto">
            <a:xfrm>
              <a:off x="2522" y="3065"/>
              <a:ext cx="2" cy="3"/>
            </a:xfrm>
            <a:custGeom>
              <a:avLst/>
              <a:gdLst>
                <a:gd name="T0" fmla="*/ 0 w 2"/>
                <a:gd name="T1" fmla="*/ 0 h 3"/>
                <a:gd name="T2" fmla="*/ 2 w 2"/>
                <a:gd name="T3" fmla="*/ 3 h 3"/>
                <a:gd name="T4" fmla="*/ 2 w 2"/>
                <a:gd name="T5" fmla="*/ 3 h 3"/>
                <a:gd name="T6" fmla="*/ 2 w 2"/>
                <a:gd name="T7" fmla="*/ 3 h 3"/>
                <a:gd name="T8" fmla="*/ 2 w 2"/>
                <a:gd name="T9" fmla="*/ 3 h 3"/>
                <a:gd name="T10" fmla="*/ 0 w 2"/>
                <a:gd name="T11" fmla="*/ 0 h 3"/>
                <a:gd name="T12" fmla="*/ 2 w 2"/>
                <a:gd name="T13" fmla="*/ 0 h 3"/>
                <a:gd name="T14" fmla="*/ 2 w 2"/>
                <a:gd name="T15" fmla="*/ 0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0"/>
                  </a:moveTo>
                  <a:lnTo>
                    <a:pt x="2" y="3"/>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5" name="Freeform 2036"/>
            <p:cNvSpPr>
              <a:spLocks/>
            </p:cNvSpPr>
            <p:nvPr/>
          </p:nvSpPr>
          <p:spPr bwMode="auto">
            <a:xfrm>
              <a:off x="2507" y="3065"/>
              <a:ext cx="17" cy="20"/>
            </a:xfrm>
            <a:custGeom>
              <a:avLst/>
              <a:gdLst>
                <a:gd name="T0" fmla="*/ 0 w 17"/>
                <a:gd name="T1" fmla="*/ 20 h 20"/>
                <a:gd name="T2" fmla="*/ 4 w 17"/>
                <a:gd name="T3" fmla="*/ 20 h 20"/>
                <a:gd name="T4" fmla="*/ 17 w 17"/>
                <a:gd name="T5" fmla="*/ 3 h 20"/>
                <a:gd name="T6" fmla="*/ 15 w 17"/>
                <a:gd name="T7" fmla="*/ 0 h 20"/>
                <a:gd name="T8" fmla="*/ 0 w 17"/>
                <a:gd name="T9" fmla="*/ 18 h 20"/>
                <a:gd name="T10" fmla="*/ 0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20"/>
                  </a:moveTo>
                  <a:lnTo>
                    <a:pt x="4" y="20"/>
                  </a:lnTo>
                  <a:lnTo>
                    <a:pt x="17" y="3"/>
                  </a:lnTo>
                  <a:lnTo>
                    <a:pt x="15"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6" name="Freeform 2037"/>
            <p:cNvSpPr>
              <a:spLocks/>
            </p:cNvSpPr>
            <p:nvPr/>
          </p:nvSpPr>
          <p:spPr bwMode="auto">
            <a:xfrm>
              <a:off x="2507" y="3081"/>
              <a:ext cx="4" cy="4"/>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7" name="Freeform 2038"/>
            <p:cNvSpPr>
              <a:spLocks/>
            </p:cNvSpPr>
            <p:nvPr/>
          </p:nvSpPr>
          <p:spPr bwMode="auto">
            <a:xfrm>
              <a:off x="2507" y="3081"/>
              <a:ext cx="17" cy="22"/>
            </a:xfrm>
            <a:custGeom>
              <a:avLst/>
              <a:gdLst>
                <a:gd name="T0" fmla="*/ 17 w 17"/>
                <a:gd name="T1" fmla="*/ 20 h 22"/>
                <a:gd name="T2" fmla="*/ 17 w 17"/>
                <a:gd name="T3" fmla="*/ 18 h 22"/>
                <a:gd name="T4" fmla="*/ 4 w 17"/>
                <a:gd name="T5" fmla="*/ 0 h 22"/>
                <a:gd name="T6" fmla="*/ 0 w 17"/>
                <a:gd name="T7" fmla="*/ 2 h 22"/>
                <a:gd name="T8" fmla="*/ 15 w 17"/>
                <a:gd name="T9" fmla="*/ 20 h 22"/>
                <a:gd name="T10" fmla="*/ 17 w 17"/>
                <a:gd name="T11" fmla="*/ 20 h 22"/>
                <a:gd name="T12" fmla="*/ 15 w 17"/>
                <a:gd name="T13" fmla="*/ 20 h 22"/>
                <a:gd name="T14" fmla="*/ 17 w 17"/>
                <a:gd name="T15" fmla="*/ 22 h 22"/>
                <a:gd name="T16" fmla="*/ 17 w 17"/>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17" y="20"/>
                  </a:moveTo>
                  <a:lnTo>
                    <a:pt x="17" y="18"/>
                  </a:lnTo>
                  <a:lnTo>
                    <a:pt x="4" y="0"/>
                  </a:lnTo>
                  <a:lnTo>
                    <a:pt x="0" y="2"/>
                  </a:lnTo>
                  <a:lnTo>
                    <a:pt x="15" y="20"/>
                  </a:lnTo>
                  <a:lnTo>
                    <a:pt x="17" y="20"/>
                  </a:lnTo>
                  <a:lnTo>
                    <a:pt x="15" y="20"/>
                  </a:lnTo>
                  <a:lnTo>
                    <a:pt x="17" y="22"/>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8" name="Freeform 2039"/>
            <p:cNvSpPr>
              <a:spLocks/>
            </p:cNvSpPr>
            <p:nvPr/>
          </p:nvSpPr>
          <p:spPr bwMode="auto">
            <a:xfrm>
              <a:off x="2522" y="3099"/>
              <a:ext cx="2" cy="4"/>
            </a:xfrm>
            <a:custGeom>
              <a:avLst/>
              <a:gdLst>
                <a:gd name="T0" fmla="*/ 2 w 2"/>
                <a:gd name="T1" fmla="*/ 2 h 4"/>
                <a:gd name="T2" fmla="*/ 2 w 2"/>
                <a:gd name="T3" fmla="*/ 0 h 4"/>
                <a:gd name="T4" fmla="*/ 2 w 2"/>
                <a:gd name="T5" fmla="*/ 0 h 4"/>
                <a:gd name="T6" fmla="*/ 2 w 2"/>
                <a:gd name="T7" fmla="*/ 0 h 4"/>
                <a:gd name="T8" fmla="*/ 2 w 2"/>
                <a:gd name="T9" fmla="*/ 0 h 4"/>
                <a:gd name="T10" fmla="*/ 2 w 2"/>
                <a:gd name="T11" fmla="*/ 2 h 4"/>
                <a:gd name="T12" fmla="*/ 0 w 2"/>
                <a:gd name="T13" fmla="*/ 2 h 4"/>
                <a:gd name="T14" fmla="*/ 2 w 2"/>
                <a:gd name="T15" fmla="*/ 4 h 4"/>
                <a:gd name="T16" fmla="*/ 2 w 2"/>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2"/>
                  </a:moveTo>
                  <a:lnTo>
                    <a:pt x="2" y="0"/>
                  </a:lnTo>
                  <a:lnTo>
                    <a:pt x="2" y="2"/>
                  </a:lnTo>
                  <a:lnTo>
                    <a:pt x="0" y="2"/>
                  </a:lnTo>
                  <a:lnTo>
                    <a:pt x="2" y="4"/>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99" name="Freeform 2040"/>
            <p:cNvSpPr>
              <a:spLocks/>
            </p:cNvSpPr>
            <p:nvPr/>
          </p:nvSpPr>
          <p:spPr bwMode="auto">
            <a:xfrm>
              <a:off x="2522" y="3081"/>
              <a:ext cx="18" cy="20"/>
            </a:xfrm>
            <a:custGeom>
              <a:avLst/>
              <a:gdLst>
                <a:gd name="T0" fmla="*/ 18 w 18"/>
                <a:gd name="T1" fmla="*/ 0 h 20"/>
                <a:gd name="T2" fmla="*/ 13 w 18"/>
                <a:gd name="T3" fmla="*/ 0 h 20"/>
                <a:gd name="T4" fmla="*/ 0 w 18"/>
                <a:gd name="T5" fmla="*/ 18 h 20"/>
                <a:gd name="T6" fmla="*/ 2 w 18"/>
                <a:gd name="T7" fmla="*/ 20 h 20"/>
                <a:gd name="T8" fmla="*/ 18 w 18"/>
                <a:gd name="T9" fmla="*/ 2 h 20"/>
                <a:gd name="T10" fmla="*/ 18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0"/>
                  </a:moveTo>
                  <a:lnTo>
                    <a:pt x="13" y="0"/>
                  </a:lnTo>
                  <a:lnTo>
                    <a:pt x="0" y="18"/>
                  </a:lnTo>
                  <a:lnTo>
                    <a:pt x="2" y="20"/>
                  </a:lnTo>
                  <a:lnTo>
                    <a:pt x="18"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0" name="Freeform 2041"/>
            <p:cNvSpPr>
              <a:spLocks/>
            </p:cNvSpPr>
            <p:nvPr/>
          </p:nvSpPr>
          <p:spPr bwMode="auto">
            <a:xfrm>
              <a:off x="2582" y="3240"/>
              <a:ext cx="31" cy="32"/>
            </a:xfrm>
            <a:custGeom>
              <a:avLst/>
              <a:gdLst>
                <a:gd name="T0" fmla="*/ 18 w 31"/>
                <a:gd name="T1" fmla="*/ 32 h 32"/>
                <a:gd name="T2" fmla="*/ 0 w 31"/>
                <a:gd name="T3" fmla="*/ 14 h 32"/>
                <a:gd name="T4" fmla="*/ 18 w 31"/>
                <a:gd name="T5" fmla="*/ 0 h 32"/>
                <a:gd name="T6" fmla="*/ 31 w 31"/>
                <a:gd name="T7" fmla="*/ 14 h 32"/>
                <a:gd name="T8" fmla="*/ 18 w 31"/>
                <a:gd name="T9" fmla="*/ 3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2">
                  <a:moveTo>
                    <a:pt x="18" y="32"/>
                  </a:moveTo>
                  <a:lnTo>
                    <a:pt x="0" y="14"/>
                  </a:lnTo>
                  <a:lnTo>
                    <a:pt x="18" y="0"/>
                  </a:lnTo>
                  <a:lnTo>
                    <a:pt x="31" y="14"/>
                  </a:lnTo>
                  <a:lnTo>
                    <a:pt x="18" y="32"/>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1" name="Freeform 2042"/>
            <p:cNvSpPr>
              <a:spLocks noEditPoints="1"/>
            </p:cNvSpPr>
            <p:nvPr/>
          </p:nvSpPr>
          <p:spPr bwMode="auto">
            <a:xfrm>
              <a:off x="2582" y="3236"/>
              <a:ext cx="35" cy="36"/>
            </a:xfrm>
            <a:custGeom>
              <a:avLst/>
              <a:gdLst>
                <a:gd name="T0" fmla="*/ 18 w 35"/>
                <a:gd name="T1" fmla="*/ 36 h 36"/>
                <a:gd name="T2" fmla="*/ 13 w 35"/>
                <a:gd name="T3" fmla="*/ 36 h 36"/>
                <a:gd name="T4" fmla="*/ 0 w 35"/>
                <a:gd name="T5" fmla="*/ 22 h 36"/>
                <a:gd name="T6" fmla="*/ 0 w 35"/>
                <a:gd name="T7" fmla="*/ 18 h 36"/>
                <a:gd name="T8" fmla="*/ 13 w 35"/>
                <a:gd name="T9" fmla="*/ 0 h 36"/>
                <a:gd name="T10" fmla="*/ 18 w 35"/>
                <a:gd name="T11" fmla="*/ 0 h 36"/>
                <a:gd name="T12" fmla="*/ 35 w 35"/>
                <a:gd name="T13" fmla="*/ 18 h 36"/>
                <a:gd name="T14" fmla="*/ 35 w 35"/>
                <a:gd name="T15" fmla="*/ 22 h 36"/>
                <a:gd name="T16" fmla="*/ 18 w 35"/>
                <a:gd name="T17" fmla="*/ 36 h 36"/>
                <a:gd name="T18" fmla="*/ 31 w 35"/>
                <a:gd name="T19" fmla="*/ 18 h 36"/>
                <a:gd name="T20" fmla="*/ 31 w 35"/>
                <a:gd name="T21" fmla="*/ 22 h 36"/>
                <a:gd name="T22" fmla="*/ 13 w 35"/>
                <a:gd name="T23" fmla="*/ 4 h 36"/>
                <a:gd name="T24" fmla="*/ 18 w 35"/>
                <a:gd name="T25" fmla="*/ 4 h 36"/>
                <a:gd name="T26" fmla="*/ 0 w 35"/>
                <a:gd name="T27" fmla="*/ 22 h 36"/>
                <a:gd name="T28" fmla="*/ 0 w 35"/>
                <a:gd name="T29" fmla="*/ 18 h 36"/>
                <a:gd name="T30" fmla="*/ 18 w 35"/>
                <a:gd name="T31" fmla="*/ 36 h 36"/>
                <a:gd name="T32" fmla="*/ 13 w 35"/>
                <a:gd name="T33" fmla="*/ 36 h 36"/>
                <a:gd name="T34" fmla="*/ 31 w 35"/>
                <a:gd name="T35" fmla="*/ 18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6">
                  <a:moveTo>
                    <a:pt x="18" y="36"/>
                  </a:moveTo>
                  <a:lnTo>
                    <a:pt x="13" y="36"/>
                  </a:lnTo>
                  <a:lnTo>
                    <a:pt x="0" y="22"/>
                  </a:lnTo>
                  <a:lnTo>
                    <a:pt x="0" y="18"/>
                  </a:lnTo>
                  <a:lnTo>
                    <a:pt x="13" y="0"/>
                  </a:lnTo>
                  <a:lnTo>
                    <a:pt x="18" y="0"/>
                  </a:lnTo>
                  <a:lnTo>
                    <a:pt x="35" y="18"/>
                  </a:lnTo>
                  <a:lnTo>
                    <a:pt x="35" y="22"/>
                  </a:lnTo>
                  <a:lnTo>
                    <a:pt x="18" y="36"/>
                  </a:lnTo>
                  <a:close/>
                  <a:moveTo>
                    <a:pt x="31" y="18"/>
                  </a:moveTo>
                  <a:lnTo>
                    <a:pt x="31" y="22"/>
                  </a:lnTo>
                  <a:lnTo>
                    <a:pt x="13" y="4"/>
                  </a:lnTo>
                  <a:lnTo>
                    <a:pt x="18" y="4"/>
                  </a:lnTo>
                  <a:lnTo>
                    <a:pt x="0" y="22"/>
                  </a:lnTo>
                  <a:lnTo>
                    <a:pt x="0" y="18"/>
                  </a:lnTo>
                  <a:lnTo>
                    <a:pt x="18" y="36"/>
                  </a:lnTo>
                  <a:lnTo>
                    <a:pt x="13" y="36"/>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2" name="Freeform 2043"/>
            <p:cNvSpPr>
              <a:spLocks/>
            </p:cNvSpPr>
            <p:nvPr/>
          </p:nvSpPr>
          <p:spPr bwMode="auto">
            <a:xfrm>
              <a:off x="2595" y="3272"/>
              <a:ext cx="5" cy="2"/>
            </a:xfrm>
            <a:custGeom>
              <a:avLst/>
              <a:gdLst>
                <a:gd name="T0" fmla="*/ 0 w 5"/>
                <a:gd name="T1" fmla="*/ 2 h 2"/>
                <a:gd name="T2" fmla="*/ 0 w 5"/>
                <a:gd name="T3" fmla="*/ 2 h 2"/>
                <a:gd name="T4" fmla="*/ 5 w 5"/>
                <a:gd name="T5" fmla="*/ 2 h 2"/>
                <a:gd name="T6" fmla="*/ 5 w 5"/>
                <a:gd name="T7" fmla="*/ 0 h 2"/>
                <a:gd name="T8" fmla="*/ 0 w 5"/>
                <a:gd name="T9" fmla="*/ 0 h 2"/>
                <a:gd name="T10" fmla="*/ 0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2"/>
                  </a:moveTo>
                  <a:lnTo>
                    <a:pt x="0" y="2"/>
                  </a:lnTo>
                  <a:lnTo>
                    <a:pt x="5" y="2"/>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3" name="Freeform 2044"/>
            <p:cNvSpPr>
              <a:spLocks/>
            </p:cNvSpPr>
            <p:nvPr/>
          </p:nvSpPr>
          <p:spPr bwMode="auto">
            <a:xfrm>
              <a:off x="2580" y="3256"/>
              <a:ext cx="17" cy="18"/>
            </a:xfrm>
            <a:custGeom>
              <a:avLst/>
              <a:gdLst>
                <a:gd name="T0" fmla="*/ 0 w 17"/>
                <a:gd name="T1" fmla="*/ 2 h 18"/>
                <a:gd name="T2" fmla="*/ 0 w 17"/>
                <a:gd name="T3" fmla="*/ 2 h 18"/>
                <a:gd name="T4" fmla="*/ 15 w 17"/>
                <a:gd name="T5" fmla="*/ 18 h 18"/>
                <a:gd name="T6" fmla="*/ 17 w 17"/>
                <a:gd name="T7" fmla="*/ 16 h 18"/>
                <a:gd name="T8" fmla="*/ 2 w 17"/>
                <a:gd name="T9" fmla="*/ 0 h 18"/>
                <a:gd name="T10" fmla="*/ 0 w 17"/>
                <a:gd name="T11" fmla="*/ 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0" y="2"/>
                  </a:moveTo>
                  <a:lnTo>
                    <a:pt x="0" y="2"/>
                  </a:lnTo>
                  <a:lnTo>
                    <a:pt x="15" y="18"/>
                  </a:lnTo>
                  <a:lnTo>
                    <a:pt x="17" y="16"/>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4" name="Freeform 2047"/>
            <p:cNvSpPr>
              <a:spLocks/>
            </p:cNvSpPr>
            <p:nvPr/>
          </p:nvSpPr>
          <p:spPr bwMode="auto">
            <a:xfrm>
              <a:off x="2580" y="3234"/>
              <a:ext cx="17" cy="22"/>
            </a:xfrm>
            <a:custGeom>
              <a:avLst/>
              <a:gdLst>
                <a:gd name="T0" fmla="*/ 15 w 17"/>
                <a:gd name="T1" fmla="*/ 0 h 22"/>
                <a:gd name="T2" fmla="*/ 13 w 17"/>
                <a:gd name="T3" fmla="*/ 2 h 22"/>
                <a:gd name="T4" fmla="*/ 0 w 17"/>
                <a:gd name="T5" fmla="*/ 20 h 22"/>
                <a:gd name="T6" fmla="*/ 2 w 17"/>
                <a:gd name="T7" fmla="*/ 22 h 22"/>
                <a:gd name="T8" fmla="*/ 17 w 17"/>
                <a:gd name="T9" fmla="*/ 4 h 22"/>
                <a:gd name="T10" fmla="*/ 15 w 17"/>
                <a:gd name="T11" fmla="*/ 0 h 22"/>
                <a:gd name="T12" fmla="*/ 15 w 17"/>
                <a:gd name="T13" fmla="*/ 0 h 22"/>
                <a:gd name="T14" fmla="*/ 15 w 17"/>
                <a:gd name="T15" fmla="*/ 0 h 22"/>
                <a:gd name="T16" fmla="*/ 13 w 17"/>
                <a:gd name="T17" fmla="*/ 2 h 22"/>
                <a:gd name="T18" fmla="*/ 15 w 17"/>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22">
                  <a:moveTo>
                    <a:pt x="15" y="0"/>
                  </a:moveTo>
                  <a:lnTo>
                    <a:pt x="13" y="2"/>
                  </a:lnTo>
                  <a:lnTo>
                    <a:pt x="0" y="20"/>
                  </a:lnTo>
                  <a:lnTo>
                    <a:pt x="2" y="22"/>
                  </a:lnTo>
                  <a:lnTo>
                    <a:pt x="17" y="4"/>
                  </a:lnTo>
                  <a:lnTo>
                    <a:pt x="15" y="0"/>
                  </a:lnTo>
                  <a:lnTo>
                    <a:pt x="13" y="2"/>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5" name="Freeform 2048"/>
            <p:cNvSpPr>
              <a:spLocks/>
            </p:cNvSpPr>
            <p:nvPr/>
          </p:nvSpPr>
          <p:spPr bwMode="auto">
            <a:xfrm>
              <a:off x="2595" y="3234"/>
              <a:ext cx="5" cy="4"/>
            </a:xfrm>
            <a:custGeom>
              <a:avLst/>
              <a:gdLst>
                <a:gd name="T0" fmla="*/ 5 w 5"/>
                <a:gd name="T1" fmla="*/ 2 h 4"/>
                <a:gd name="T2" fmla="*/ 5 w 5"/>
                <a:gd name="T3" fmla="*/ 0 h 4"/>
                <a:gd name="T4" fmla="*/ 0 w 5"/>
                <a:gd name="T5" fmla="*/ 0 h 4"/>
                <a:gd name="T6" fmla="*/ 0 w 5"/>
                <a:gd name="T7" fmla="*/ 4 h 4"/>
                <a:gd name="T8" fmla="*/ 5 w 5"/>
                <a:gd name="T9" fmla="*/ 4 h 4"/>
                <a:gd name="T10" fmla="*/ 5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2"/>
                  </a:moveTo>
                  <a:lnTo>
                    <a:pt x="5" y="0"/>
                  </a:lnTo>
                  <a:lnTo>
                    <a:pt x="0" y="0"/>
                  </a:lnTo>
                  <a:lnTo>
                    <a:pt x="0" y="4"/>
                  </a:lnTo>
                  <a:lnTo>
                    <a:pt x="5" y="4"/>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6" name="Freeform 2049"/>
            <p:cNvSpPr>
              <a:spLocks/>
            </p:cNvSpPr>
            <p:nvPr/>
          </p:nvSpPr>
          <p:spPr bwMode="auto">
            <a:xfrm>
              <a:off x="2597" y="3236"/>
              <a:ext cx="23" cy="20"/>
            </a:xfrm>
            <a:custGeom>
              <a:avLst/>
              <a:gdLst>
                <a:gd name="T0" fmla="*/ 23 w 23"/>
                <a:gd name="T1" fmla="*/ 18 h 20"/>
                <a:gd name="T2" fmla="*/ 20 w 23"/>
                <a:gd name="T3" fmla="*/ 18 h 20"/>
                <a:gd name="T4" fmla="*/ 3 w 23"/>
                <a:gd name="T5" fmla="*/ 0 h 20"/>
                <a:gd name="T6" fmla="*/ 0 w 23"/>
                <a:gd name="T7" fmla="*/ 2 h 20"/>
                <a:gd name="T8" fmla="*/ 18 w 23"/>
                <a:gd name="T9" fmla="*/ 20 h 20"/>
                <a:gd name="T10" fmla="*/ 23 w 23"/>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23" y="18"/>
                  </a:moveTo>
                  <a:lnTo>
                    <a:pt x="20" y="18"/>
                  </a:lnTo>
                  <a:lnTo>
                    <a:pt x="3" y="0"/>
                  </a:lnTo>
                  <a:lnTo>
                    <a:pt x="0" y="2"/>
                  </a:lnTo>
                  <a:lnTo>
                    <a:pt x="18" y="20"/>
                  </a:lnTo>
                  <a:lnTo>
                    <a:pt x="2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7" name="Freeform 2051"/>
            <p:cNvSpPr>
              <a:spLocks/>
            </p:cNvSpPr>
            <p:nvPr/>
          </p:nvSpPr>
          <p:spPr bwMode="auto">
            <a:xfrm>
              <a:off x="2615" y="3254"/>
              <a:ext cx="5" cy="6"/>
            </a:xfrm>
            <a:custGeom>
              <a:avLst/>
              <a:gdLst>
                <a:gd name="T0" fmla="*/ 2 w 5"/>
                <a:gd name="T1" fmla="*/ 6 h 6"/>
                <a:gd name="T2" fmla="*/ 5 w 5"/>
                <a:gd name="T3" fmla="*/ 4 h 6"/>
                <a:gd name="T4" fmla="*/ 5 w 5"/>
                <a:gd name="T5" fmla="*/ 0 h 6"/>
                <a:gd name="T6" fmla="*/ 0 w 5"/>
                <a:gd name="T7" fmla="*/ 0 h 6"/>
                <a:gd name="T8" fmla="*/ 0 w 5"/>
                <a:gd name="T9" fmla="*/ 4 h 6"/>
                <a:gd name="T10" fmla="*/ 2 w 5"/>
                <a:gd name="T11" fmla="*/ 6 h 6"/>
                <a:gd name="T12" fmla="*/ 2 w 5"/>
                <a:gd name="T13" fmla="*/ 6 h 6"/>
                <a:gd name="T14" fmla="*/ 5 w 5"/>
                <a:gd name="T15" fmla="*/ 4 h 6"/>
                <a:gd name="T16" fmla="*/ 5 w 5"/>
                <a:gd name="T17" fmla="*/ 4 h 6"/>
                <a:gd name="T18" fmla="*/ 2 w 5"/>
                <a:gd name="T19" fmla="*/ 6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6">
                  <a:moveTo>
                    <a:pt x="2" y="6"/>
                  </a:moveTo>
                  <a:lnTo>
                    <a:pt x="5" y="4"/>
                  </a:lnTo>
                  <a:lnTo>
                    <a:pt x="5" y="0"/>
                  </a:lnTo>
                  <a:lnTo>
                    <a:pt x="0" y="0"/>
                  </a:lnTo>
                  <a:lnTo>
                    <a:pt x="0" y="4"/>
                  </a:lnTo>
                  <a:lnTo>
                    <a:pt x="2" y="6"/>
                  </a:lnTo>
                  <a:lnTo>
                    <a:pt x="5" y="4"/>
                  </a:lnTo>
                  <a:lnTo>
                    <a:pt x="2"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8" name="Freeform 2052"/>
            <p:cNvSpPr>
              <a:spLocks/>
            </p:cNvSpPr>
            <p:nvPr/>
          </p:nvSpPr>
          <p:spPr bwMode="auto">
            <a:xfrm>
              <a:off x="2597" y="3256"/>
              <a:ext cx="20" cy="18"/>
            </a:xfrm>
            <a:custGeom>
              <a:avLst/>
              <a:gdLst>
                <a:gd name="T0" fmla="*/ 3 w 20"/>
                <a:gd name="T1" fmla="*/ 18 h 18"/>
                <a:gd name="T2" fmla="*/ 3 w 20"/>
                <a:gd name="T3" fmla="*/ 18 h 18"/>
                <a:gd name="T4" fmla="*/ 20 w 20"/>
                <a:gd name="T5" fmla="*/ 4 h 18"/>
                <a:gd name="T6" fmla="*/ 18 w 20"/>
                <a:gd name="T7" fmla="*/ 0 h 18"/>
                <a:gd name="T8" fmla="*/ 0 w 20"/>
                <a:gd name="T9" fmla="*/ 16 h 18"/>
                <a:gd name="T10" fmla="*/ 3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3" y="18"/>
                  </a:moveTo>
                  <a:lnTo>
                    <a:pt x="3" y="18"/>
                  </a:lnTo>
                  <a:lnTo>
                    <a:pt x="20" y="4"/>
                  </a:lnTo>
                  <a:lnTo>
                    <a:pt x="18" y="0"/>
                  </a:lnTo>
                  <a:lnTo>
                    <a:pt x="0" y="16"/>
                  </a:lnTo>
                  <a:lnTo>
                    <a:pt x="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09" name="Freeform 2053"/>
            <p:cNvSpPr>
              <a:spLocks/>
            </p:cNvSpPr>
            <p:nvPr/>
          </p:nvSpPr>
          <p:spPr bwMode="auto">
            <a:xfrm>
              <a:off x="2611" y="3254"/>
              <a:ext cx="4" cy="4"/>
            </a:xfrm>
            <a:custGeom>
              <a:avLst/>
              <a:gdLst>
                <a:gd name="T0" fmla="*/ 2 w 4"/>
                <a:gd name="T1" fmla="*/ 4 h 4"/>
                <a:gd name="T2" fmla="*/ 4 w 4"/>
                <a:gd name="T3" fmla="*/ 4 h 4"/>
                <a:gd name="T4" fmla="*/ 4 w 4"/>
                <a:gd name="T5" fmla="*/ 0 h 4"/>
                <a:gd name="T6" fmla="*/ 0 w 4"/>
                <a:gd name="T7" fmla="*/ 0 h 4"/>
                <a:gd name="T8" fmla="*/ 0 w 4"/>
                <a:gd name="T9" fmla="*/ 4 h 4"/>
                <a:gd name="T10" fmla="*/ 2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4"/>
                  </a:moveTo>
                  <a:lnTo>
                    <a:pt x="4" y="4"/>
                  </a:lnTo>
                  <a:lnTo>
                    <a:pt x="4" y="0"/>
                  </a:lnTo>
                  <a:lnTo>
                    <a:pt x="0" y="0"/>
                  </a:lnTo>
                  <a:lnTo>
                    <a:pt x="0" y="4"/>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0" name="Freeform 2054"/>
            <p:cNvSpPr>
              <a:spLocks/>
            </p:cNvSpPr>
            <p:nvPr/>
          </p:nvSpPr>
          <p:spPr bwMode="auto">
            <a:xfrm>
              <a:off x="2595" y="3238"/>
              <a:ext cx="20" cy="20"/>
            </a:xfrm>
            <a:custGeom>
              <a:avLst/>
              <a:gdLst>
                <a:gd name="T0" fmla="*/ 0 w 20"/>
                <a:gd name="T1" fmla="*/ 0 h 20"/>
                <a:gd name="T2" fmla="*/ 0 w 20"/>
                <a:gd name="T3" fmla="*/ 2 h 20"/>
                <a:gd name="T4" fmla="*/ 18 w 20"/>
                <a:gd name="T5" fmla="*/ 20 h 20"/>
                <a:gd name="T6" fmla="*/ 20 w 20"/>
                <a:gd name="T7" fmla="*/ 18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1" name="Freeform 2055"/>
            <p:cNvSpPr>
              <a:spLocks/>
            </p:cNvSpPr>
            <p:nvPr/>
          </p:nvSpPr>
          <p:spPr bwMode="auto">
            <a:xfrm>
              <a:off x="2595" y="3238"/>
              <a:ext cx="5" cy="5"/>
            </a:xfrm>
            <a:custGeom>
              <a:avLst/>
              <a:gdLst>
                <a:gd name="T0" fmla="*/ 5 w 5"/>
                <a:gd name="T1" fmla="*/ 2 h 5"/>
                <a:gd name="T2" fmla="*/ 5 w 5"/>
                <a:gd name="T3" fmla="*/ 0 h 5"/>
                <a:gd name="T4" fmla="*/ 0 w 5"/>
                <a:gd name="T5" fmla="*/ 0 h 5"/>
                <a:gd name="T6" fmla="*/ 0 w 5"/>
                <a:gd name="T7" fmla="*/ 5 h 5"/>
                <a:gd name="T8" fmla="*/ 5 w 5"/>
                <a:gd name="T9" fmla="*/ 5 h 5"/>
                <a:gd name="T10" fmla="*/ 5 w 5"/>
                <a:gd name="T11" fmla="*/ 2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2"/>
                  </a:moveTo>
                  <a:lnTo>
                    <a:pt x="5" y="0"/>
                  </a:lnTo>
                  <a:lnTo>
                    <a:pt x="0" y="0"/>
                  </a:lnTo>
                  <a:lnTo>
                    <a:pt x="0" y="5"/>
                  </a:lnTo>
                  <a:lnTo>
                    <a:pt x="5" y="5"/>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2" name="Freeform 2056"/>
            <p:cNvSpPr>
              <a:spLocks/>
            </p:cNvSpPr>
            <p:nvPr/>
          </p:nvSpPr>
          <p:spPr bwMode="auto">
            <a:xfrm>
              <a:off x="2580" y="3238"/>
              <a:ext cx="20" cy="20"/>
            </a:xfrm>
            <a:custGeom>
              <a:avLst/>
              <a:gdLst>
                <a:gd name="T0" fmla="*/ 0 w 20"/>
                <a:gd name="T1" fmla="*/ 20 h 20"/>
                <a:gd name="T2" fmla="*/ 2 w 20"/>
                <a:gd name="T3" fmla="*/ 20 h 20"/>
                <a:gd name="T4" fmla="*/ 20 w 20"/>
                <a:gd name="T5" fmla="*/ 2 h 20"/>
                <a:gd name="T6" fmla="*/ 17 w 20"/>
                <a:gd name="T7" fmla="*/ 0 h 20"/>
                <a:gd name="T8" fmla="*/ 0 w 20"/>
                <a:gd name="T9" fmla="*/ 18 h 20"/>
                <a:gd name="T10" fmla="*/ 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0"/>
                  </a:moveTo>
                  <a:lnTo>
                    <a:pt x="2" y="20"/>
                  </a:lnTo>
                  <a:lnTo>
                    <a:pt x="20" y="2"/>
                  </a:lnTo>
                  <a:lnTo>
                    <a:pt x="17"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3" name="Freeform 2058"/>
            <p:cNvSpPr>
              <a:spLocks/>
            </p:cNvSpPr>
            <p:nvPr/>
          </p:nvSpPr>
          <p:spPr bwMode="auto">
            <a:xfrm>
              <a:off x="2580" y="3254"/>
              <a:ext cx="20" cy="20"/>
            </a:xfrm>
            <a:custGeom>
              <a:avLst/>
              <a:gdLst>
                <a:gd name="T0" fmla="*/ 20 w 20"/>
                <a:gd name="T1" fmla="*/ 20 h 20"/>
                <a:gd name="T2" fmla="*/ 20 w 20"/>
                <a:gd name="T3" fmla="*/ 18 h 20"/>
                <a:gd name="T4" fmla="*/ 2 w 20"/>
                <a:gd name="T5" fmla="*/ 0 h 20"/>
                <a:gd name="T6" fmla="*/ 0 w 20"/>
                <a:gd name="T7" fmla="*/ 2 h 20"/>
                <a:gd name="T8" fmla="*/ 17 w 20"/>
                <a:gd name="T9" fmla="*/ 20 h 20"/>
                <a:gd name="T10" fmla="*/ 2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0"/>
                  </a:moveTo>
                  <a:lnTo>
                    <a:pt x="20" y="18"/>
                  </a:lnTo>
                  <a:lnTo>
                    <a:pt x="2" y="0"/>
                  </a:lnTo>
                  <a:lnTo>
                    <a:pt x="0" y="2"/>
                  </a:lnTo>
                  <a:lnTo>
                    <a:pt x="17" y="20"/>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4" name="Freeform 2059"/>
            <p:cNvSpPr>
              <a:spLocks/>
            </p:cNvSpPr>
            <p:nvPr/>
          </p:nvSpPr>
          <p:spPr bwMode="auto">
            <a:xfrm>
              <a:off x="2595" y="3272"/>
              <a:ext cx="5" cy="2"/>
            </a:xfrm>
            <a:custGeom>
              <a:avLst/>
              <a:gdLst>
                <a:gd name="T0" fmla="*/ 0 w 5"/>
                <a:gd name="T1" fmla="*/ 0 h 2"/>
                <a:gd name="T2" fmla="*/ 0 w 5"/>
                <a:gd name="T3" fmla="*/ 2 h 2"/>
                <a:gd name="T4" fmla="*/ 5 w 5"/>
                <a:gd name="T5" fmla="*/ 2 h 2"/>
                <a:gd name="T6" fmla="*/ 5 w 5"/>
                <a:gd name="T7" fmla="*/ 0 h 2"/>
                <a:gd name="T8" fmla="*/ 0 w 5"/>
                <a:gd name="T9" fmla="*/ 0 h 2"/>
                <a:gd name="T10" fmla="*/ 0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0"/>
                  </a:moveTo>
                  <a:lnTo>
                    <a:pt x="0" y="2"/>
                  </a:lnTo>
                  <a:lnTo>
                    <a:pt x="5" y="2"/>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5" name="Freeform 2060"/>
            <p:cNvSpPr>
              <a:spLocks/>
            </p:cNvSpPr>
            <p:nvPr/>
          </p:nvSpPr>
          <p:spPr bwMode="auto">
            <a:xfrm>
              <a:off x="2595" y="3254"/>
              <a:ext cx="20" cy="20"/>
            </a:xfrm>
            <a:custGeom>
              <a:avLst/>
              <a:gdLst>
                <a:gd name="T0" fmla="*/ 20 w 20"/>
                <a:gd name="T1" fmla="*/ 0 h 20"/>
                <a:gd name="T2" fmla="*/ 18 w 20"/>
                <a:gd name="T3" fmla="*/ 0 h 20"/>
                <a:gd name="T4" fmla="*/ 0 w 20"/>
                <a:gd name="T5" fmla="*/ 18 h 20"/>
                <a:gd name="T6" fmla="*/ 2 w 20"/>
                <a:gd name="T7" fmla="*/ 20 h 20"/>
                <a:gd name="T8" fmla="*/ 20 w 20"/>
                <a:gd name="T9" fmla="*/ 2 h 20"/>
                <a:gd name="T10" fmla="*/ 2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0"/>
                  </a:moveTo>
                  <a:lnTo>
                    <a:pt x="18" y="0"/>
                  </a:lnTo>
                  <a:lnTo>
                    <a:pt x="0" y="18"/>
                  </a:lnTo>
                  <a:lnTo>
                    <a:pt x="2" y="20"/>
                  </a:lnTo>
                  <a:lnTo>
                    <a:pt x="20" y="2"/>
                  </a:lnTo>
                  <a:lnTo>
                    <a:pt x="2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6" name="Freeform 2061"/>
            <p:cNvSpPr>
              <a:spLocks/>
            </p:cNvSpPr>
            <p:nvPr/>
          </p:nvSpPr>
          <p:spPr bwMode="auto">
            <a:xfrm>
              <a:off x="2582" y="3143"/>
              <a:ext cx="31" cy="33"/>
            </a:xfrm>
            <a:custGeom>
              <a:avLst/>
              <a:gdLst>
                <a:gd name="T0" fmla="*/ 18 w 31"/>
                <a:gd name="T1" fmla="*/ 33 h 33"/>
                <a:gd name="T2" fmla="*/ 0 w 31"/>
                <a:gd name="T3" fmla="*/ 13 h 33"/>
                <a:gd name="T4" fmla="*/ 18 w 31"/>
                <a:gd name="T5" fmla="*/ 0 h 33"/>
                <a:gd name="T6" fmla="*/ 31 w 31"/>
                <a:gd name="T7" fmla="*/ 13 h 33"/>
                <a:gd name="T8" fmla="*/ 18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8" y="33"/>
                  </a:moveTo>
                  <a:lnTo>
                    <a:pt x="0" y="13"/>
                  </a:lnTo>
                  <a:lnTo>
                    <a:pt x="18" y="0"/>
                  </a:lnTo>
                  <a:lnTo>
                    <a:pt x="31" y="13"/>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7" name="Freeform 2062"/>
            <p:cNvSpPr>
              <a:spLocks noEditPoints="1"/>
            </p:cNvSpPr>
            <p:nvPr/>
          </p:nvSpPr>
          <p:spPr bwMode="auto">
            <a:xfrm>
              <a:off x="2582" y="3139"/>
              <a:ext cx="35" cy="37"/>
            </a:xfrm>
            <a:custGeom>
              <a:avLst/>
              <a:gdLst>
                <a:gd name="T0" fmla="*/ 18 w 35"/>
                <a:gd name="T1" fmla="*/ 37 h 37"/>
                <a:gd name="T2" fmla="*/ 13 w 35"/>
                <a:gd name="T3" fmla="*/ 37 h 37"/>
                <a:gd name="T4" fmla="*/ 0 w 35"/>
                <a:gd name="T5" fmla="*/ 22 h 37"/>
                <a:gd name="T6" fmla="*/ 0 w 35"/>
                <a:gd name="T7" fmla="*/ 17 h 37"/>
                <a:gd name="T8" fmla="*/ 13 w 35"/>
                <a:gd name="T9" fmla="*/ 0 h 37"/>
                <a:gd name="T10" fmla="*/ 18 w 35"/>
                <a:gd name="T11" fmla="*/ 0 h 37"/>
                <a:gd name="T12" fmla="*/ 35 w 35"/>
                <a:gd name="T13" fmla="*/ 17 h 37"/>
                <a:gd name="T14" fmla="*/ 35 w 35"/>
                <a:gd name="T15" fmla="*/ 22 h 37"/>
                <a:gd name="T16" fmla="*/ 18 w 35"/>
                <a:gd name="T17" fmla="*/ 37 h 37"/>
                <a:gd name="T18" fmla="*/ 31 w 35"/>
                <a:gd name="T19" fmla="*/ 17 h 37"/>
                <a:gd name="T20" fmla="*/ 31 w 35"/>
                <a:gd name="T21" fmla="*/ 22 h 37"/>
                <a:gd name="T22" fmla="*/ 13 w 35"/>
                <a:gd name="T23" fmla="*/ 4 h 37"/>
                <a:gd name="T24" fmla="*/ 18 w 35"/>
                <a:gd name="T25" fmla="*/ 4 h 37"/>
                <a:gd name="T26" fmla="*/ 0 w 35"/>
                <a:gd name="T27" fmla="*/ 22 h 37"/>
                <a:gd name="T28" fmla="*/ 0 w 35"/>
                <a:gd name="T29" fmla="*/ 17 h 37"/>
                <a:gd name="T30" fmla="*/ 18 w 35"/>
                <a:gd name="T31" fmla="*/ 33 h 37"/>
                <a:gd name="T32" fmla="*/ 13 w 35"/>
                <a:gd name="T33" fmla="*/ 33 h 37"/>
                <a:gd name="T34" fmla="*/ 31 w 35"/>
                <a:gd name="T35" fmla="*/ 17 h 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7">
                  <a:moveTo>
                    <a:pt x="18" y="37"/>
                  </a:moveTo>
                  <a:lnTo>
                    <a:pt x="13" y="37"/>
                  </a:lnTo>
                  <a:lnTo>
                    <a:pt x="0" y="22"/>
                  </a:lnTo>
                  <a:lnTo>
                    <a:pt x="0" y="17"/>
                  </a:lnTo>
                  <a:lnTo>
                    <a:pt x="13" y="0"/>
                  </a:lnTo>
                  <a:lnTo>
                    <a:pt x="18" y="0"/>
                  </a:lnTo>
                  <a:lnTo>
                    <a:pt x="35" y="17"/>
                  </a:lnTo>
                  <a:lnTo>
                    <a:pt x="35" y="22"/>
                  </a:lnTo>
                  <a:lnTo>
                    <a:pt x="18" y="37"/>
                  </a:lnTo>
                  <a:close/>
                  <a:moveTo>
                    <a:pt x="31" y="17"/>
                  </a:moveTo>
                  <a:lnTo>
                    <a:pt x="31" y="22"/>
                  </a:lnTo>
                  <a:lnTo>
                    <a:pt x="13" y="4"/>
                  </a:lnTo>
                  <a:lnTo>
                    <a:pt x="18" y="4"/>
                  </a:lnTo>
                  <a:lnTo>
                    <a:pt x="0" y="22"/>
                  </a:lnTo>
                  <a:lnTo>
                    <a:pt x="0" y="17"/>
                  </a:lnTo>
                  <a:lnTo>
                    <a:pt x="18" y="33"/>
                  </a:lnTo>
                  <a:lnTo>
                    <a:pt x="13" y="33"/>
                  </a:lnTo>
                  <a:lnTo>
                    <a:pt x="31"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8" name="Freeform 2063"/>
            <p:cNvSpPr>
              <a:spLocks/>
            </p:cNvSpPr>
            <p:nvPr/>
          </p:nvSpPr>
          <p:spPr bwMode="auto">
            <a:xfrm>
              <a:off x="2595" y="3174"/>
              <a:ext cx="5" cy="2"/>
            </a:xfrm>
            <a:custGeom>
              <a:avLst/>
              <a:gdLst>
                <a:gd name="T0" fmla="*/ 0 w 5"/>
                <a:gd name="T1" fmla="*/ 2 h 2"/>
                <a:gd name="T2" fmla="*/ 0 w 5"/>
                <a:gd name="T3" fmla="*/ 2 h 2"/>
                <a:gd name="T4" fmla="*/ 5 w 5"/>
                <a:gd name="T5" fmla="*/ 2 h 2"/>
                <a:gd name="T6" fmla="*/ 5 w 5"/>
                <a:gd name="T7" fmla="*/ 0 h 2"/>
                <a:gd name="T8" fmla="*/ 0 w 5"/>
                <a:gd name="T9" fmla="*/ 0 h 2"/>
                <a:gd name="T10" fmla="*/ 0 w 5"/>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0" y="2"/>
                  </a:moveTo>
                  <a:lnTo>
                    <a:pt x="0" y="2"/>
                  </a:lnTo>
                  <a:lnTo>
                    <a:pt x="5" y="2"/>
                  </a:lnTo>
                  <a:lnTo>
                    <a:pt x="5"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19" name="Freeform 2064"/>
            <p:cNvSpPr>
              <a:spLocks/>
            </p:cNvSpPr>
            <p:nvPr/>
          </p:nvSpPr>
          <p:spPr bwMode="auto">
            <a:xfrm>
              <a:off x="2580" y="3158"/>
              <a:ext cx="17" cy="18"/>
            </a:xfrm>
            <a:custGeom>
              <a:avLst/>
              <a:gdLst>
                <a:gd name="T0" fmla="*/ 0 w 17"/>
                <a:gd name="T1" fmla="*/ 3 h 18"/>
                <a:gd name="T2" fmla="*/ 0 w 17"/>
                <a:gd name="T3" fmla="*/ 5 h 18"/>
                <a:gd name="T4" fmla="*/ 15 w 17"/>
                <a:gd name="T5" fmla="*/ 18 h 18"/>
                <a:gd name="T6" fmla="*/ 17 w 17"/>
                <a:gd name="T7" fmla="*/ 16 h 18"/>
                <a:gd name="T8" fmla="*/ 2 w 17"/>
                <a:gd name="T9" fmla="*/ 0 h 18"/>
                <a:gd name="T10" fmla="*/ 0 w 17"/>
                <a:gd name="T11" fmla="*/ 3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0" y="3"/>
                  </a:moveTo>
                  <a:lnTo>
                    <a:pt x="0" y="5"/>
                  </a:lnTo>
                  <a:lnTo>
                    <a:pt x="15" y="18"/>
                  </a:lnTo>
                  <a:lnTo>
                    <a:pt x="17" y="16"/>
                  </a:lnTo>
                  <a:lnTo>
                    <a:pt x="2"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0" name="Freeform 2067"/>
            <p:cNvSpPr>
              <a:spLocks/>
            </p:cNvSpPr>
            <p:nvPr/>
          </p:nvSpPr>
          <p:spPr bwMode="auto">
            <a:xfrm>
              <a:off x="2580" y="3139"/>
              <a:ext cx="17" cy="19"/>
            </a:xfrm>
            <a:custGeom>
              <a:avLst/>
              <a:gdLst>
                <a:gd name="T0" fmla="*/ 15 w 17"/>
                <a:gd name="T1" fmla="*/ 0 h 19"/>
                <a:gd name="T2" fmla="*/ 13 w 17"/>
                <a:gd name="T3" fmla="*/ 0 h 19"/>
                <a:gd name="T4" fmla="*/ 0 w 17"/>
                <a:gd name="T5" fmla="*/ 17 h 19"/>
                <a:gd name="T6" fmla="*/ 2 w 17"/>
                <a:gd name="T7" fmla="*/ 19 h 19"/>
                <a:gd name="T8" fmla="*/ 17 w 17"/>
                <a:gd name="T9" fmla="*/ 2 h 19"/>
                <a:gd name="T10" fmla="*/ 15 w 17"/>
                <a:gd name="T11" fmla="*/ 0 h 19"/>
                <a:gd name="T12" fmla="*/ 15 w 17"/>
                <a:gd name="T13" fmla="*/ 0 h 19"/>
                <a:gd name="T14" fmla="*/ 15 w 17"/>
                <a:gd name="T15" fmla="*/ 0 h 19"/>
                <a:gd name="T16" fmla="*/ 13 w 17"/>
                <a:gd name="T17" fmla="*/ 0 h 19"/>
                <a:gd name="T18" fmla="*/ 15 w 17"/>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9">
                  <a:moveTo>
                    <a:pt x="15" y="0"/>
                  </a:moveTo>
                  <a:lnTo>
                    <a:pt x="13" y="0"/>
                  </a:lnTo>
                  <a:lnTo>
                    <a:pt x="0" y="17"/>
                  </a:lnTo>
                  <a:lnTo>
                    <a:pt x="2" y="19"/>
                  </a:lnTo>
                  <a:lnTo>
                    <a:pt x="17" y="2"/>
                  </a:lnTo>
                  <a:lnTo>
                    <a:pt x="15" y="0"/>
                  </a:lnTo>
                  <a:lnTo>
                    <a:pt x="13" y="0"/>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1" name="Freeform 2068"/>
            <p:cNvSpPr>
              <a:spLocks/>
            </p:cNvSpPr>
            <p:nvPr/>
          </p:nvSpPr>
          <p:spPr bwMode="auto">
            <a:xfrm>
              <a:off x="2595" y="3139"/>
              <a:ext cx="5" cy="2"/>
            </a:xfrm>
            <a:custGeom>
              <a:avLst/>
              <a:gdLst>
                <a:gd name="T0" fmla="*/ 5 w 5"/>
                <a:gd name="T1" fmla="*/ 0 h 2"/>
                <a:gd name="T2" fmla="*/ 5 w 5"/>
                <a:gd name="T3" fmla="*/ 0 h 2"/>
                <a:gd name="T4" fmla="*/ 0 w 5"/>
                <a:gd name="T5" fmla="*/ 0 h 2"/>
                <a:gd name="T6" fmla="*/ 0 w 5"/>
                <a:gd name="T7" fmla="*/ 2 h 2"/>
                <a:gd name="T8" fmla="*/ 5 w 5"/>
                <a:gd name="T9" fmla="*/ 2 h 2"/>
                <a:gd name="T10" fmla="*/ 5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lnTo>
                    <a:pt x="5" y="0"/>
                  </a:lnTo>
                  <a:lnTo>
                    <a:pt x="0" y="0"/>
                  </a:lnTo>
                  <a:lnTo>
                    <a:pt x="0" y="2"/>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2" name="Freeform 2069"/>
            <p:cNvSpPr>
              <a:spLocks/>
            </p:cNvSpPr>
            <p:nvPr/>
          </p:nvSpPr>
          <p:spPr bwMode="auto">
            <a:xfrm>
              <a:off x="2597" y="3139"/>
              <a:ext cx="23" cy="19"/>
            </a:xfrm>
            <a:custGeom>
              <a:avLst/>
              <a:gdLst>
                <a:gd name="T0" fmla="*/ 23 w 23"/>
                <a:gd name="T1" fmla="*/ 17 h 19"/>
                <a:gd name="T2" fmla="*/ 20 w 23"/>
                <a:gd name="T3" fmla="*/ 17 h 19"/>
                <a:gd name="T4" fmla="*/ 3 w 23"/>
                <a:gd name="T5" fmla="*/ 0 h 19"/>
                <a:gd name="T6" fmla="*/ 0 w 23"/>
                <a:gd name="T7" fmla="*/ 2 h 19"/>
                <a:gd name="T8" fmla="*/ 18 w 23"/>
                <a:gd name="T9" fmla="*/ 19 h 19"/>
                <a:gd name="T10" fmla="*/ 23 w 23"/>
                <a:gd name="T11" fmla="*/ 17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19">
                  <a:moveTo>
                    <a:pt x="23" y="17"/>
                  </a:moveTo>
                  <a:lnTo>
                    <a:pt x="20" y="17"/>
                  </a:lnTo>
                  <a:lnTo>
                    <a:pt x="3" y="0"/>
                  </a:lnTo>
                  <a:lnTo>
                    <a:pt x="0" y="2"/>
                  </a:lnTo>
                  <a:lnTo>
                    <a:pt x="18" y="19"/>
                  </a:lnTo>
                  <a:lnTo>
                    <a:pt x="23"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3" name="Freeform 2071"/>
            <p:cNvSpPr>
              <a:spLocks/>
            </p:cNvSpPr>
            <p:nvPr/>
          </p:nvSpPr>
          <p:spPr bwMode="auto">
            <a:xfrm>
              <a:off x="2615" y="3156"/>
              <a:ext cx="5" cy="7"/>
            </a:xfrm>
            <a:custGeom>
              <a:avLst/>
              <a:gdLst>
                <a:gd name="T0" fmla="*/ 2 w 5"/>
                <a:gd name="T1" fmla="*/ 7 h 7"/>
                <a:gd name="T2" fmla="*/ 5 w 5"/>
                <a:gd name="T3" fmla="*/ 5 h 7"/>
                <a:gd name="T4" fmla="*/ 5 w 5"/>
                <a:gd name="T5" fmla="*/ 0 h 7"/>
                <a:gd name="T6" fmla="*/ 0 w 5"/>
                <a:gd name="T7" fmla="*/ 0 h 7"/>
                <a:gd name="T8" fmla="*/ 0 w 5"/>
                <a:gd name="T9" fmla="*/ 5 h 7"/>
                <a:gd name="T10" fmla="*/ 2 w 5"/>
                <a:gd name="T11" fmla="*/ 7 h 7"/>
                <a:gd name="T12" fmla="*/ 2 w 5"/>
                <a:gd name="T13" fmla="*/ 7 h 7"/>
                <a:gd name="T14" fmla="*/ 5 w 5"/>
                <a:gd name="T15" fmla="*/ 5 h 7"/>
                <a:gd name="T16" fmla="*/ 5 w 5"/>
                <a:gd name="T17" fmla="*/ 5 h 7"/>
                <a:gd name="T18" fmla="*/ 2 w 5"/>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7">
                  <a:moveTo>
                    <a:pt x="2" y="7"/>
                  </a:moveTo>
                  <a:lnTo>
                    <a:pt x="5" y="5"/>
                  </a:lnTo>
                  <a:lnTo>
                    <a:pt x="5" y="0"/>
                  </a:lnTo>
                  <a:lnTo>
                    <a:pt x="0" y="0"/>
                  </a:lnTo>
                  <a:lnTo>
                    <a:pt x="0" y="5"/>
                  </a:lnTo>
                  <a:lnTo>
                    <a:pt x="2" y="7"/>
                  </a:lnTo>
                  <a:lnTo>
                    <a:pt x="5" y="5"/>
                  </a:lnTo>
                  <a:lnTo>
                    <a:pt x="2"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4" name="Freeform 2072"/>
            <p:cNvSpPr>
              <a:spLocks/>
            </p:cNvSpPr>
            <p:nvPr/>
          </p:nvSpPr>
          <p:spPr bwMode="auto">
            <a:xfrm>
              <a:off x="2597" y="3158"/>
              <a:ext cx="20" cy="18"/>
            </a:xfrm>
            <a:custGeom>
              <a:avLst/>
              <a:gdLst>
                <a:gd name="T0" fmla="*/ 3 w 20"/>
                <a:gd name="T1" fmla="*/ 18 h 18"/>
                <a:gd name="T2" fmla="*/ 3 w 20"/>
                <a:gd name="T3" fmla="*/ 18 h 18"/>
                <a:gd name="T4" fmla="*/ 20 w 20"/>
                <a:gd name="T5" fmla="*/ 5 h 18"/>
                <a:gd name="T6" fmla="*/ 18 w 20"/>
                <a:gd name="T7" fmla="*/ 0 h 18"/>
                <a:gd name="T8" fmla="*/ 0 w 20"/>
                <a:gd name="T9" fmla="*/ 16 h 18"/>
                <a:gd name="T10" fmla="*/ 3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3" y="18"/>
                  </a:moveTo>
                  <a:lnTo>
                    <a:pt x="3" y="18"/>
                  </a:lnTo>
                  <a:lnTo>
                    <a:pt x="20" y="5"/>
                  </a:lnTo>
                  <a:lnTo>
                    <a:pt x="18" y="0"/>
                  </a:lnTo>
                  <a:lnTo>
                    <a:pt x="0" y="16"/>
                  </a:lnTo>
                  <a:lnTo>
                    <a:pt x="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5" name="Freeform 2073"/>
            <p:cNvSpPr>
              <a:spLocks/>
            </p:cNvSpPr>
            <p:nvPr/>
          </p:nvSpPr>
          <p:spPr bwMode="auto">
            <a:xfrm>
              <a:off x="2611" y="3156"/>
              <a:ext cx="4" cy="7"/>
            </a:xfrm>
            <a:custGeom>
              <a:avLst/>
              <a:gdLst>
                <a:gd name="T0" fmla="*/ 2 w 4"/>
                <a:gd name="T1" fmla="*/ 7 h 7"/>
                <a:gd name="T2" fmla="*/ 4 w 4"/>
                <a:gd name="T3" fmla="*/ 5 h 7"/>
                <a:gd name="T4" fmla="*/ 4 w 4"/>
                <a:gd name="T5" fmla="*/ 0 h 7"/>
                <a:gd name="T6" fmla="*/ 0 w 4"/>
                <a:gd name="T7" fmla="*/ 0 h 7"/>
                <a:gd name="T8" fmla="*/ 0 w 4"/>
                <a:gd name="T9" fmla="*/ 5 h 7"/>
                <a:gd name="T10" fmla="*/ 2 w 4"/>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7">
                  <a:moveTo>
                    <a:pt x="2" y="7"/>
                  </a:moveTo>
                  <a:lnTo>
                    <a:pt x="4" y="5"/>
                  </a:lnTo>
                  <a:lnTo>
                    <a:pt x="4" y="0"/>
                  </a:lnTo>
                  <a:lnTo>
                    <a:pt x="0" y="0"/>
                  </a:lnTo>
                  <a:lnTo>
                    <a:pt x="0" y="5"/>
                  </a:lnTo>
                  <a:lnTo>
                    <a:pt x="2"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6" name="Freeform 2074"/>
            <p:cNvSpPr>
              <a:spLocks/>
            </p:cNvSpPr>
            <p:nvPr/>
          </p:nvSpPr>
          <p:spPr bwMode="auto">
            <a:xfrm>
              <a:off x="2595" y="3141"/>
              <a:ext cx="20" cy="22"/>
            </a:xfrm>
            <a:custGeom>
              <a:avLst/>
              <a:gdLst>
                <a:gd name="T0" fmla="*/ 0 w 20"/>
                <a:gd name="T1" fmla="*/ 0 h 22"/>
                <a:gd name="T2" fmla="*/ 0 w 20"/>
                <a:gd name="T3" fmla="*/ 4 h 22"/>
                <a:gd name="T4" fmla="*/ 18 w 20"/>
                <a:gd name="T5" fmla="*/ 22 h 22"/>
                <a:gd name="T6" fmla="*/ 20 w 20"/>
                <a:gd name="T7" fmla="*/ 17 h 22"/>
                <a:gd name="T8" fmla="*/ 2 w 20"/>
                <a:gd name="T9" fmla="*/ 0 h 22"/>
                <a:gd name="T10" fmla="*/ 0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0"/>
                  </a:moveTo>
                  <a:lnTo>
                    <a:pt x="0" y="4"/>
                  </a:lnTo>
                  <a:lnTo>
                    <a:pt x="18" y="22"/>
                  </a:lnTo>
                  <a:lnTo>
                    <a:pt x="20" y="17"/>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7" name="Freeform 2075"/>
            <p:cNvSpPr>
              <a:spLocks/>
            </p:cNvSpPr>
            <p:nvPr/>
          </p:nvSpPr>
          <p:spPr bwMode="auto">
            <a:xfrm>
              <a:off x="2595" y="3141"/>
              <a:ext cx="5" cy="4"/>
            </a:xfrm>
            <a:custGeom>
              <a:avLst/>
              <a:gdLst>
                <a:gd name="T0" fmla="*/ 5 w 5"/>
                <a:gd name="T1" fmla="*/ 4 h 4"/>
                <a:gd name="T2" fmla="*/ 5 w 5"/>
                <a:gd name="T3" fmla="*/ 0 h 4"/>
                <a:gd name="T4" fmla="*/ 0 w 5"/>
                <a:gd name="T5" fmla="*/ 0 h 4"/>
                <a:gd name="T6" fmla="*/ 0 w 5"/>
                <a:gd name="T7" fmla="*/ 4 h 4"/>
                <a:gd name="T8" fmla="*/ 5 w 5"/>
                <a:gd name="T9" fmla="*/ 4 h 4"/>
                <a:gd name="T10" fmla="*/ 5 w 5"/>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4"/>
                  </a:moveTo>
                  <a:lnTo>
                    <a:pt x="5" y="0"/>
                  </a:lnTo>
                  <a:lnTo>
                    <a:pt x="0" y="0"/>
                  </a:lnTo>
                  <a:lnTo>
                    <a:pt x="0" y="4"/>
                  </a:lnTo>
                  <a:lnTo>
                    <a:pt x="5"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8" name="Freeform 2076"/>
            <p:cNvSpPr>
              <a:spLocks/>
            </p:cNvSpPr>
            <p:nvPr/>
          </p:nvSpPr>
          <p:spPr bwMode="auto">
            <a:xfrm>
              <a:off x="2580" y="3141"/>
              <a:ext cx="20" cy="22"/>
            </a:xfrm>
            <a:custGeom>
              <a:avLst/>
              <a:gdLst>
                <a:gd name="T0" fmla="*/ 0 w 20"/>
                <a:gd name="T1" fmla="*/ 20 h 22"/>
                <a:gd name="T2" fmla="*/ 2 w 20"/>
                <a:gd name="T3" fmla="*/ 22 h 22"/>
                <a:gd name="T4" fmla="*/ 20 w 20"/>
                <a:gd name="T5" fmla="*/ 4 h 22"/>
                <a:gd name="T6" fmla="*/ 17 w 20"/>
                <a:gd name="T7" fmla="*/ 0 h 22"/>
                <a:gd name="T8" fmla="*/ 0 w 20"/>
                <a:gd name="T9" fmla="*/ 17 h 22"/>
                <a:gd name="T10" fmla="*/ 0 w 20"/>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20"/>
                  </a:moveTo>
                  <a:lnTo>
                    <a:pt x="2" y="22"/>
                  </a:lnTo>
                  <a:lnTo>
                    <a:pt x="20" y="4"/>
                  </a:lnTo>
                  <a:lnTo>
                    <a:pt x="17" y="0"/>
                  </a:lnTo>
                  <a:lnTo>
                    <a:pt x="0" y="17"/>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29" name="Freeform 2077"/>
            <p:cNvSpPr>
              <a:spLocks/>
            </p:cNvSpPr>
            <p:nvPr/>
          </p:nvSpPr>
          <p:spPr bwMode="auto">
            <a:xfrm>
              <a:off x="2580" y="3154"/>
              <a:ext cx="2" cy="7"/>
            </a:xfrm>
            <a:custGeom>
              <a:avLst/>
              <a:gdLst>
                <a:gd name="T0" fmla="*/ 2 w 2"/>
                <a:gd name="T1" fmla="*/ 2 h 7"/>
                <a:gd name="T2" fmla="*/ 0 w 2"/>
                <a:gd name="T3" fmla="*/ 2 h 7"/>
                <a:gd name="T4" fmla="*/ 0 w 2"/>
                <a:gd name="T5" fmla="*/ 7 h 7"/>
                <a:gd name="T6" fmla="*/ 2 w 2"/>
                <a:gd name="T7" fmla="*/ 7 h 7"/>
                <a:gd name="T8" fmla="*/ 2 w 2"/>
                <a:gd name="T9" fmla="*/ 2 h 7"/>
                <a:gd name="T10" fmla="*/ 2 w 2"/>
                <a:gd name="T11" fmla="*/ 2 h 7"/>
                <a:gd name="T12" fmla="*/ 2 w 2"/>
                <a:gd name="T13" fmla="*/ 2 h 7"/>
                <a:gd name="T14" fmla="*/ 0 w 2"/>
                <a:gd name="T15" fmla="*/ 0 h 7"/>
                <a:gd name="T16" fmla="*/ 0 w 2"/>
                <a:gd name="T17" fmla="*/ 2 h 7"/>
                <a:gd name="T18" fmla="*/ 2 w 2"/>
                <a:gd name="T19" fmla="*/ 2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7">
                  <a:moveTo>
                    <a:pt x="2" y="2"/>
                  </a:moveTo>
                  <a:lnTo>
                    <a:pt x="0" y="2"/>
                  </a:lnTo>
                  <a:lnTo>
                    <a:pt x="0" y="7"/>
                  </a:lnTo>
                  <a:lnTo>
                    <a:pt x="2" y="7"/>
                  </a:lnTo>
                  <a:lnTo>
                    <a:pt x="2" y="2"/>
                  </a:lnTo>
                  <a:lnTo>
                    <a:pt x="0" y="0"/>
                  </a:lnTo>
                  <a:lnTo>
                    <a:pt x="0" y="2"/>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0" name="Freeform 2078"/>
            <p:cNvSpPr>
              <a:spLocks/>
            </p:cNvSpPr>
            <p:nvPr/>
          </p:nvSpPr>
          <p:spPr bwMode="auto">
            <a:xfrm>
              <a:off x="2580" y="3156"/>
              <a:ext cx="20" cy="18"/>
            </a:xfrm>
            <a:custGeom>
              <a:avLst/>
              <a:gdLst>
                <a:gd name="T0" fmla="*/ 20 w 20"/>
                <a:gd name="T1" fmla="*/ 18 h 18"/>
                <a:gd name="T2" fmla="*/ 20 w 20"/>
                <a:gd name="T3" fmla="*/ 14 h 18"/>
                <a:gd name="T4" fmla="*/ 2 w 20"/>
                <a:gd name="T5" fmla="*/ 0 h 18"/>
                <a:gd name="T6" fmla="*/ 0 w 20"/>
                <a:gd name="T7" fmla="*/ 2 h 18"/>
                <a:gd name="T8" fmla="*/ 17 w 20"/>
                <a:gd name="T9" fmla="*/ 18 h 18"/>
                <a:gd name="T10" fmla="*/ 20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18"/>
                  </a:moveTo>
                  <a:lnTo>
                    <a:pt x="20" y="14"/>
                  </a:lnTo>
                  <a:lnTo>
                    <a:pt x="2" y="0"/>
                  </a:lnTo>
                  <a:lnTo>
                    <a:pt x="0" y="2"/>
                  </a:lnTo>
                  <a:lnTo>
                    <a:pt x="17" y="18"/>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1" name="Freeform 2079"/>
            <p:cNvSpPr>
              <a:spLocks/>
            </p:cNvSpPr>
            <p:nvPr/>
          </p:nvSpPr>
          <p:spPr bwMode="auto">
            <a:xfrm>
              <a:off x="2595" y="3170"/>
              <a:ext cx="5" cy="4"/>
            </a:xfrm>
            <a:custGeom>
              <a:avLst/>
              <a:gdLst>
                <a:gd name="T0" fmla="*/ 0 w 5"/>
                <a:gd name="T1" fmla="*/ 0 h 4"/>
                <a:gd name="T2" fmla="*/ 0 w 5"/>
                <a:gd name="T3" fmla="*/ 4 h 4"/>
                <a:gd name="T4" fmla="*/ 5 w 5"/>
                <a:gd name="T5" fmla="*/ 4 h 4"/>
                <a:gd name="T6" fmla="*/ 5 w 5"/>
                <a:gd name="T7" fmla="*/ 0 h 4"/>
                <a:gd name="T8" fmla="*/ 0 w 5"/>
                <a:gd name="T9" fmla="*/ 0 h 4"/>
                <a:gd name="T10" fmla="*/ 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0" y="0"/>
                  </a:moveTo>
                  <a:lnTo>
                    <a:pt x="0" y="4"/>
                  </a:lnTo>
                  <a:lnTo>
                    <a:pt x="5" y="4"/>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2" name="Freeform 2080"/>
            <p:cNvSpPr>
              <a:spLocks/>
            </p:cNvSpPr>
            <p:nvPr/>
          </p:nvSpPr>
          <p:spPr bwMode="auto">
            <a:xfrm>
              <a:off x="2595" y="3154"/>
              <a:ext cx="20" cy="20"/>
            </a:xfrm>
            <a:custGeom>
              <a:avLst/>
              <a:gdLst>
                <a:gd name="T0" fmla="*/ 20 w 20"/>
                <a:gd name="T1" fmla="*/ 2 h 20"/>
                <a:gd name="T2" fmla="*/ 18 w 20"/>
                <a:gd name="T3" fmla="*/ 2 h 20"/>
                <a:gd name="T4" fmla="*/ 0 w 20"/>
                <a:gd name="T5" fmla="*/ 16 h 20"/>
                <a:gd name="T6" fmla="*/ 2 w 20"/>
                <a:gd name="T7" fmla="*/ 20 h 20"/>
                <a:gd name="T8" fmla="*/ 20 w 20"/>
                <a:gd name="T9" fmla="*/ 4 h 20"/>
                <a:gd name="T10" fmla="*/ 20 w 20"/>
                <a:gd name="T11" fmla="*/ 2 h 20"/>
                <a:gd name="T12" fmla="*/ 20 w 20"/>
                <a:gd name="T13" fmla="*/ 2 h 20"/>
                <a:gd name="T14" fmla="*/ 20 w 20"/>
                <a:gd name="T15" fmla="*/ 0 h 20"/>
                <a:gd name="T16" fmla="*/ 18 w 20"/>
                <a:gd name="T17" fmla="*/ 2 h 20"/>
                <a:gd name="T18" fmla="*/ 20 w 20"/>
                <a:gd name="T19" fmla="*/ 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20" y="2"/>
                  </a:moveTo>
                  <a:lnTo>
                    <a:pt x="18" y="2"/>
                  </a:lnTo>
                  <a:lnTo>
                    <a:pt x="0" y="16"/>
                  </a:lnTo>
                  <a:lnTo>
                    <a:pt x="2" y="20"/>
                  </a:lnTo>
                  <a:lnTo>
                    <a:pt x="20" y="4"/>
                  </a:lnTo>
                  <a:lnTo>
                    <a:pt x="20" y="2"/>
                  </a:lnTo>
                  <a:lnTo>
                    <a:pt x="20" y="0"/>
                  </a:lnTo>
                  <a:lnTo>
                    <a:pt x="18"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3" name="Freeform 2081"/>
            <p:cNvSpPr>
              <a:spLocks/>
            </p:cNvSpPr>
            <p:nvPr/>
          </p:nvSpPr>
          <p:spPr bwMode="auto">
            <a:xfrm>
              <a:off x="2657" y="3212"/>
              <a:ext cx="31" cy="31"/>
            </a:xfrm>
            <a:custGeom>
              <a:avLst/>
              <a:gdLst>
                <a:gd name="T0" fmla="*/ 14 w 31"/>
                <a:gd name="T1" fmla="*/ 31 h 31"/>
                <a:gd name="T2" fmla="*/ 0 w 31"/>
                <a:gd name="T3" fmla="*/ 17 h 31"/>
                <a:gd name="T4" fmla="*/ 14 w 31"/>
                <a:gd name="T5" fmla="*/ 0 h 31"/>
                <a:gd name="T6" fmla="*/ 31 w 31"/>
                <a:gd name="T7" fmla="*/ 17 h 31"/>
                <a:gd name="T8" fmla="*/ 14 w 31"/>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1">
                  <a:moveTo>
                    <a:pt x="14" y="31"/>
                  </a:moveTo>
                  <a:lnTo>
                    <a:pt x="0" y="17"/>
                  </a:lnTo>
                  <a:lnTo>
                    <a:pt x="14" y="0"/>
                  </a:lnTo>
                  <a:lnTo>
                    <a:pt x="31" y="17"/>
                  </a:lnTo>
                  <a:lnTo>
                    <a:pt x="14"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4" name="Freeform 2082"/>
            <p:cNvSpPr>
              <a:spLocks noEditPoints="1"/>
            </p:cNvSpPr>
            <p:nvPr/>
          </p:nvSpPr>
          <p:spPr bwMode="auto">
            <a:xfrm>
              <a:off x="2653" y="3212"/>
              <a:ext cx="40" cy="35"/>
            </a:xfrm>
            <a:custGeom>
              <a:avLst/>
              <a:gdLst>
                <a:gd name="T0" fmla="*/ 22 w 40"/>
                <a:gd name="T1" fmla="*/ 35 h 35"/>
                <a:gd name="T2" fmla="*/ 18 w 40"/>
                <a:gd name="T3" fmla="*/ 35 h 35"/>
                <a:gd name="T4" fmla="*/ 0 w 40"/>
                <a:gd name="T5" fmla="*/ 17 h 35"/>
                <a:gd name="T6" fmla="*/ 0 w 40"/>
                <a:gd name="T7" fmla="*/ 13 h 35"/>
                <a:gd name="T8" fmla="*/ 18 w 40"/>
                <a:gd name="T9" fmla="*/ 0 h 35"/>
                <a:gd name="T10" fmla="*/ 22 w 40"/>
                <a:gd name="T11" fmla="*/ 0 h 35"/>
                <a:gd name="T12" fmla="*/ 35 w 40"/>
                <a:gd name="T13" fmla="*/ 13 h 35"/>
                <a:gd name="T14" fmla="*/ 40 w 40"/>
                <a:gd name="T15" fmla="*/ 17 h 35"/>
                <a:gd name="T16" fmla="*/ 35 w 40"/>
                <a:gd name="T17" fmla="*/ 17 h 35"/>
                <a:gd name="T18" fmla="*/ 22 w 40"/>
                <a:gd name="T19" fmla="*/ 35 h 35"/>
                <a:gd name="T20" fmla="*/ 35 w 40"/>
                <a:gd name="T21" fmla="*/ 13 h 35"/>
                <a:gd name="T22" fmla="*/ 35 w 40"/>
                <a:gd name="T23" fmla="*/ 17 h 35"/>
                <a:gd name="T24" fmla="*/ 18 w 40"/>
                <a:gd name="T25" fmla="*/ 0 h 35"/>
                <a:gd name="T26" fmla="*/ 22 w 40"/>
                <a:gd name="T27" fmla="*/ 0 h 35"/>
                <a:gd name="T28" fmla="*/ 4 w 40"/>
                <a:gd name="T29" fmla="*/ 17 h 35"/>
                <a:gd name="T30" fmla="*/ 4 w 40"/>
                <a:gd name="T31" fmla="*/ 13 h 35"/>
                <a:gd name="T32" fmla="*/ 22 w 40"/>
                <a:gd name="T33" fmla="*/ 31 h 35"/>
                <a:gd name="T34" fmla="*/ 18 w 40"/>
                <a:gd name="T35" fmla="*/ 31 h 35"/>
                <a:gd name="T36" fmla="*/ 35 w 40"/>
                <a:gd name="T37" fmla="*/ 13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5">
                  <a:moveTo>
                    <a:pt x="22" y="35"/>
                  </a:moveTo>
                  <a:lnTo>
                    <a:pt x="18" y="35"/>
                  </a:lnTo>
                  <a:lnTo>
                    <a:pt x="0" y="17"/>
                  </a:lnTo>
                  <a:lnTo>
                    <a:pt x="0" y="13"/>
                  </a:lnTo>
                  <a:lnTo>
                    <a:pt x="18" y="0"/>
                  </a:lnTo>
                  <a:lnTo>
                    <a:pt x="22" y="0"/>
                  </a:lnTo>
                  <a:lnTo>
                    <a:pt x="35" y="13"/>
                  </a:lnTo>
                  <a:lnTo>
                    <a:pt x="40" y="17"/>
                  </a:lnTo>
                  <a:lnTo>
                    <a:pt x="35" y="17"/>
                  </a:lnTo>
                  <a:lnTo>
                    <a:pt x="22" y="35"/>
                  </a:lnTo>
                  <a:close/>
                  <a:moveTo>
                    <a:pt x="35" y="13"/>
                  </a:moveTo>
                  <a:lnTo>
                    <a:pt x="35" y="17"/>
                  </a:lnTo>
                  <a:lnTo>
                    <a:pt x="18" y="0"/>
                  </a:lnTo>
                  <a:lnTo>
                    <a:pt x="22" y="0"/>
                  </a:lnTo>
                  <a:lnTo>
                    <a:pt x="4" y="17"/>
                  </a:lnTo>
                  <a:lnTo>
                    <a:pt x="4" y="13"/>
                  </a:lnTo>
                  <a:lnTo>
                    <a:pt x="22" y="31"/>
                  </a:lnTo>
                  <a:lnTo>
                    <a:pt x="18" y="31"/>
                  </a:lnTo>
                  <a:lnTo>
                    <a:pt x="35"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5" name="Freeform 2083"/>
            <p:cNvSpPr>
              <a:spLocks/>
            </p:cNvSpPr>
            <p:nvPr/>
          </p:nvSpPr>
          <p:spPr bwMode="auto">
            <a:xfrm>
              <a:off x="2671" y="3245"/>
              <a:ext cx="4" cy="4"/>
            </a:xfrm>
            <a:custGeom>
              <a:avLst/>
              <a:gdLst>
                <a:gd name="T0" fmla="*/ 0 w 4"/>
                <a:gd name="T1" fmla="*/ 4 h 4"/>
                <a:gd name="T2" fmla="*/ 0 w 4"/>
                <a:gd name="T3" fmla="*/ 4 h 4"/>
                <a:gd name="T4" fmla="*/ 4 w 4"/>
                <a:gd name="T5" fmla="*/ 4 h 4"/>
                <a:gd name="T6" fmla="*/ 4 w 4"/>
                <a:gd name="T7" fmla="*/ 0 h 4"/>
                <a:gd name="T8" fmla="*/ 0 w 4"/>
                <a:gd name="T9" fmla="*/ 0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0" y="4"/>
                  </a:lnTo>
                  <a:lnTo>
                    <a:pt x="4" y="4"/>
                  </a:lnTo>
                  <a:lnTo>
                    <a:pt x="4"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6" name="Freeform 2084"/>
            <p:cNvSpPr>
              <a:spLocks/>
            </p:cNvSpPr>
            <p:nvPr/>
          </p:nvSpPr>
          <p:spPr bwMode="auto">
            <a:xfrm>
              <a:off x="2651" y="3227"/>
              <a:ext cx="22" cy="22"/>
            </a:xfrm>
            <a:custGeom>
              <a:avLst/>
              <a:gdLst>
                <a:gd name="T0" fmla="*/ 0 w 22"/>
                <a:gd name="T1" fmla="*/ 2 h 22"/>
                <a:gd name="T2" fmla="*/ 2 w 22"/>
                <a:gd name="T3" fmla="*/ 2 h 22"/>
                <a:gd name="T4" fmla="*/ 20 w 22"/>
                <a:gd name="T5" fmla="*/ 22 h 22"/>
                <a:gd name="T6" fmla="*/ 22 w 22"/>
                <a:gd name="T7" fmla="*/ 18 h 22"/>
                <a:gd name="T8" fmla="*/ 4 w 22"/>
                <a:gd name="T9" fmla="*/ 0 h 22"/>
                <a:gd name="T10" fmla="*/ 0 w 22"/>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0" y="2"/>
                  </a:moveTo>
                  <a:lnTo>
                    <a:pt x="2" y="2"/>
                  </a:lnTo>
                  <a:lnTo>
                    <a:pt x="20" y="22"/>
                  </a:lnTo>
                  <a:lnTo>
                    <a:pt x="22" y="18"/>
                  </a:lnTo>
                  <a:lnTo>
                    <a:pt x="4"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7" name="Freeform 2086"/>
            <p:cNvSpPr>
              <a:spLocks/>
            </p:cNvSpPr>
            <p:nvPr/>
          </p:nvSpPr>
          <p:spPr bwMode="auto">
            <a:xfrm>
              <a:off x="2651" y="3225"/>
              <a:ext cx="4" cy="4"/>
            </a:xfrm>
            <a:custGeom>
              <a:avLst/>
              <a:gdLst>
                <a:gd name="T0" fmla="*/ 2 w 4"/>
                <a:gd name="T1" fmla="*/ 0 h 4"/>
                <a:gd name="T2" fmla="*/ 0 w 4"/>
                <a:gd name="T3" fmla="*/ 0 h 4"/>
                <a:gd name="T4" fmla="*/ 0 w 4"/>
                <a:gd name="T5" fmla="*/ 4 h 4"/>
                <a:gd name="T6" fmla="*/ 4 w 4"/>
                <a:gd name="T7" fmla="*/ 4 h 4"/>
                <a:gd name="T8" fmla="*/ 4 w 4"/>
                <a:gd name="T9" fmla="*/ 0 h 4"/>
                <a:gd name="T10" fmla="*/ 2 w 4"/>
                <a:gd name="T11" fmla="*/ 0 h 4"/>
                <a:gd name="T12" fmla="*/ 2 w 4"/>
                <a:gd name="T13" fmla="*/ 0 h 4"/>
                <a:gd name="T14" fmla="*/ 0 w 4"/>
                <a:gd name="T15" fmla="*/ 0 h 4"/>
                <a:gd name="T16" fmla="*/ 0 w 4"/>
                <a:gd name="T17" fmla="*/ 0 h 4"/>
                <a:gd name="T18" fmla="*/ 2 w 4"/>
                <a:gd name="T19" fmla="*/ 0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2" y="0"/>
                  </a:moveTo>
                  <a:lnTo>
                    <a:pt x="0" y="0"/>
                  </a:lnTo>
                  <a:lnTo>
                    <a:pt x="0" y="4"/>
                  </a:lnTo>
                  <a:lnTo>
                    <a:pt x="4" y="4"/>
                  </a:lnTo>
                  <a:lnTo>
                    <a:pt x="4" y="0"/>
                  </a:lnTo>
                  <a:lnTo>
                    <a:pt x="2" y="0"/>
                  </a:lnTo>
                  <a:lnTo>
                    <a:pt x="0"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8" name="Freeform 2087"/>
            <p:cNvSpPr>
              <a:spLocks/>
            </p:cNvSpPr>
            <p:nvPr/>
          </p:nvSpPr>
          <p:spPr bwMode="auto">
            <a:xfrm>
              <a:off x="2653" y="3209"/>
              <a:ext cx="20" cy="18"/>
            </a:xfrm>
            <a:custGeom>
              <a:avLst/>
              <a:gdLst>
                <a:gd name="T0" fmla="*/ 18 w 20"/>
                <a:gd name="T1" fmla="*/ 0 h 18"/>
                <a:gd name="T2" fmla="*/ 18 w 20"/>
                <a:gd name="T3" fmla="*/ 0 h 18"/>
                <a:gd name="T4" fmla="*/ 0 w 20"/>
                <a:gd name="T5" fmla="*/ 16 h 18"/>
                <a:gd name="T6" fmla="*/ 2 w 20"/>
                <a:gd name="T7" fmla="*/ 18 h 18"/>
                <a:gd name="T8" fmla="*/ 20 w 20"/>
                <a:gd name="T9" fmla="*/ 3 h 18"/>
                <a:gd name="T10" fmla="*/ 18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18" y="0"/>
                  </a:moveTo>
                  <a:lnTo>
                    <a:pt x="18" y="0"/>
                  </a:lnTo>
                  <a:lnTo>
                    <a:pt x="0" y="16"/>
                  </a:lnTo>
                  <a:lnTo>
                    <a:pt x="2" y="18"/>
                  </a:lnTo>
                  <a:lnTo>
                    <a:pt x="20" y="3"/>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39" name="Freeform 2088"/>
            <p:cNvSpPr>
              <a:spLocks/>
            </p:cNvSpPr>
            <p:nvPr/>
          </p:nvSpPr>
          <p:spPr bwMode="auto">
            <a:xfrm>
              <a:off x="2671" y="3209"/>
              <a:ext cx="4" cy="5"/>
            </a:xfrm>
            <a:custGeom>
              <a:avLst/>
              <a:gdLst>
                <a:gd name="T0" fmla="*/ 4 w 4"/>
                <a:gd name="T1" fmla="*/ 0 h 5"/>
                <a:gd name="T2" fmla="*/ 4 w 4"/>
                <a:gd name="T3" fmla="*/ 0 h 5"/>
                <a:gd name="T4" fmla="*/ 0 w 4"/>
                <a:gd name="T5" fmla="*/ 0 h 5"/>
                <a:gd name="T6" fmla="*/ 0 w 4"/>
                <a:gd name="T7" fmla="*/ 5 h 5"/>
                <a:gd name="T8" fmla="*/ 4 w 4"/>
                <a:gd name="T9" fmla="*/ 5 h 5"/>
                <a:gd name="T10" fmla="*/ 4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lnTo>
                    <a:pt x="4" y="0"/>
                  </a:lnTo>
                  <a:lnTo>
                    <a:pt x="0" y="0"/>
                  </a:lnTo>
                  <a:lnTo>
                    <a:pt x="0" y="5"/>
                  </a:lnTo>
                  <a:lnTo>
                    <a:pt x="4" y="5"/>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0" name="Freeform 2089"/>
            <p:cNvSpPr>
              <a:spLocks/>
            </p:cNvSpPr>
            <p:nvPr/>
          </p:nvSpPr>
          <p:spPr bwMode="auto">
            <a:xfrm>
              <a:off x="2673" y="3209"/>
              <a:ext cx="17" cy="18"/>
            </a:xfrm>
            <a:custGeom>
              <a:avLst/>
              <a:gdLst>
                <a:gd name="T0" fmla="*/ 15 w 17"/>
                <a:gd name="T1" fmla="*/ 18 h 18"/>
                <a:gd name="T2" fmla="*/ 17 w 17"/>
                <a:gd name="T3" fmla="*/ 16 h 18"/>
                <a:gd name="T4" fmla="*/ 2 w 17"/>
                <a:gd name="T5" fmla="*/ 0 h 18"/>
                <a:gd name="T6" fmla="*/ 0 w 17"/>
                <a:gd name="T7" fmla="*/ 3 h 18"/>
                <a:gd name="T8" fmla="*/ 15 w 17"/>
                <a:gd name="T9" fmla="*/ 18 h 18"/>
                <a:gd name="T10" fmla="*/ 15 w 17"/>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18">
                  <a:moveTo>
                    <a:pt x="15" y="18"/>
                  </a:moveTo>
                  <a:lnTo>
                    <a:pt x="17" y="16"/>
                  </a:lnTo>
                  <a:lnTo>
                    <a:pt x="2" y="0"/>
                  </a:lnTo>
                  <a:lnTo>
                    <a:pt x="0" y="3"/>
                  </a:lnTo>
                  <a:lnTo>
                    <a:pt x="1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1" name="Freeform 2090"/>
            <p:cNvSpPr>
              <a:spLocks/>
            </p:cNvSpPr>
            <p:nvPr/>
          </p:nvSpPr>
          <p:spPr bwMode="auto">
            <a:xfrm>
              <a:off x="2688" y="3225"/>
              <a:ext cx="7" cy="7"/>
            </a:xfrm>
            <a:custGeom>
              <a:avLst/>
              <a:gdLst>
                <a:gd name="T0" fmla="*/ 5 w 7"/>
                <a:gd name="T1" fmla="*/ 7 h 7"/>
                <a:gd name="T2" fmla="*/ 7 w 7"/>
                <a:gd name="T3" fmla="*/ 2 h 7"/>
                <a:gd name="T4" fmla="*/ 2 w 7"/>
                <a:gd name="T5" fmla="*/ 0 h 7"/>
                <a:gd name="T6" fmla="*/ 0 w 7"/>
                <a:gd name="T7" fmla="*/ 2 h 7"/>
                <a:gd name="T8" fmla="*/ 2 w 7"/>
                <a:gd name="T9" fmla="*/ 4 h 7"/>
                <a:gd name="T10" fmla="*/ 5 w 7"/>
                <a:gd name="T11" fmla="*/ 7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7">
                  <a:moveTo>
                    <a:pt x="5" y="7"/>
                  </a:moveTo>
                  <a:lnTo>
                    <a:pt x="7" y="2"/>
                  </a:lnTo>
                  <a:lnTo>
                    <a:pt x="2" y="0"/>
                  </a:lnTo>
                  <a:lnTo>
                    <a:pt x="0" y="2"/>
                  </a:lnTo>
                  <a:lnTo>
                    <a:pt x="2" y="4"/>
                  </a:lnTo>
                  <a:lnTo>
                    <a:pt x="5"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2" name="Freeform 2091"/>
            <p:cNvSpPr>
              <a:spLocks/>
            </p:cNvSpPr>
            <p:nvPr/>
          </p:nvSpPr>
          <p:spPr bwMode="auto">
            <a:xfrm>
              <a:off x="2688" y="3227"/>
              <a:ext cx="5" cy="5"/>
            </a:xfrm>
            <a:custGeom>
              <a:avLst/>
              <a:gdLst>
                <a:gd name="T0" fmla="*/ 0 w 5"/>
                <a:gd name="T1" fmla="*/ 0 h 5"/>
                <a:gd name="T2" fmla="*/ 0 w 5"/>
                <a:gd name="T3" fmla="*/ 5 h 5"/>
                <a:gd name="T4" fmla="*/ 5 w 5"/>
                <a:gd name="T5" fmla="*/ 5 h 5"/>
                <a:gd name="T6" fmla="*/ 5 w 5"/>
                <a:gd name="T7" fmla="*/ 0 h 5"/>
                <a:gd name="T8" fmla="*/ 0 w 5"/>
                <a:gd name="T9" fmla="*/ 0 h 5"/>
                <a:gd name="T10" fmla="*/ 0 w 5"/>
                <a:gd name="T11" fmla="*/ 0 h 5"/>
                <a:gd name="T12" fmla="*/ 0 w 5"/>
                <a:gd name="T13" fmla="*/ 0 h 5"/>
                <a:gd name="T14" fmla="*/ 0 w 5"/>
                <a:gd name="T15" fmla="*/ 0 h 5"/>
                <a:gd name="T16" fmla="*/ 0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5">
                  <a:moveTo>
                    <a:pt x="0" y="0"/>
                  </a:moveTo>
                  <a:lnTo>
                    <a:pt x="0" y="5"/>
                  </a:lnTo>
                  <a:lnTo>
                    <a:pt x="5" y="5"/>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3" name="Freeform 2092"/>
            <p:cNvSpPr>
              <a:spLocks/>
            </p:cNvSpPr>
            <p:nvPr/>
          </p:nvSpPr>
          <p:spPr bwMode="auto">
            <a:xfrm>
              <a:off x="2673" y="3227"/>
              <a:ext cx="17" cy="22"/>
            </a:xfrm>
            <a:custGeom>
              <a:avLst/>
              <a:gdLst>
                <a:gd name="T0" fmla="*/ 2 w 17"/>
                <a:gd name="T1" fmla="*/ 22 h 22"/>
                <a:gd name="T2" fmla="*/ 2 w 17"/>
                <a:gd name="T3" fmla="*/ 22 h 22"/>
                <a:gd name="T4" fmla="*/ 17 w 17"/>
                <a:gd name="T5" fmla="*/ 2 h 22"/>
                <a:gd name="T6" fmla="*/ 15 w 17"/>
                <a:gd name="T7" fmla="*/ 0 h 22"/>
                <a:gd name="T8" fmla="*/ 0 w 17"/>
                <a:gd name="T9" fmla="*/ 20 h 22"/>
                <a:gd name="T10" fmla="*/ 2 w 17"/>
                <a:gd name="T11" fmla="*/ 22 h 22"/>
                <a:gd name="T12" fmla="*/ 2 w 17"/>
                <a:gd name="T13" fmla="*/ 22 h 22"/>
                <a:gd name="T14" fmla="*/ 2 w 17"/>
                <a:gd name="T15" fmla="*/ 22 h 22"/>
                <a:gd name="T16" fmla="*/ 2 w 17"/>
                <a:gd name="T17" fmla="*/ 2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2" y="22"/>
                  </a:moveTo>
                  <a:lnTo>
                    <a:pt x="2" y="22"/>
                  </a:lnTo>
                  <a:lnTo>
                    <a:pt x="17" y="2"/>
                  </a:lnTo>
                  <a:lnTo>
                    <a:pt x="15" y="0"/>
                  </a:lnTo>
                  <a:lnTo>
                    <a:pt x="0" y="20"/>
                  </a:lnTo>
                  <a:lnTo>
                    <a:pt x="2"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4" name="Freeform 2093"/>
            <p:cNvSpPr>
              <a:spLocks/>
            </p:cNvSpPr>
            <p:nvPr/>
          </p:nvSpPr>
          <p:spPr bwMode="auto">
            <a:xfrm>
              <a:off x="2688" y="3225"/>
              <a:ext cx="2" cy="4"/>
            </a:xfrm>
            <a:custGeom>
              <a:avLst/>
              <a:gdLst>
                <a:gd name="T0" fmla="*/ 0 w 2"/>
                <a:gd name="T1" fmla="*/ 4 h 4"/>
                <a:gd name="T2" fmla="*/ 2 w 2"/>
                <a:gd name="T3" fmla="*/ 4 h 4"/>
                <a:gd name="T4" fmla="*/ 2 w 2"/>
                <a:gd name="T5" fmla="*/ 0 h 4"/>
                <a:gd name="T6" fmla="*/ 0 w 2"/>
                <a:gd name="T7" fmla="*/ 0 h 4"/>
                <a:gd name="T8" fmla="*/ 0 w 2"/>
                <a:gd name="T9" fmla="*/ 4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4"/>
                  </a:lnTo>
                  <a:lnTo>
                    <a:pt x="2"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5" name="Freeform 2094"/>
            <p:cNvSpPr>
              <a:spLocks/>
            </p:cNvSpPr>
            <p:nvPr/>
          </p:nvSpPr>
          <p:spPr bwMode="auto">
            <a:xfrm>
              <a:off x="2671" y="3209"/>
              <a:ext cx="19" cy="20"/>
            </a:xfrm>
            <a:custGeom>
              <a:avLst/>
              <a:gdLst>
                <a:gd name="T0" fmla="*/ 0 w 19"/>
                <a:gd name="T1" fmla="*/ 0 h 20"/>
                <a:gd name="T2" fmla="*/ 0 w 19"/>
                <a:gd name="T3" fmla="*/ 3 h 20"/>
                <a:gd name="T4" fmla="*/ 17 w 19"/>
                <a:gd name="T5" fmla="*/ 20 h 20"/>
                <a:gd name="T6" fmla="*/ 19 w 19"/>
                <a:gd name="T7" fmla="*/ 18 h 20"/>
                <a:gd name="T8" fmla="*/ 2 w 19"/>
                <a:gd name="T9" fmla="*/ 0 h 20"/>
                <a:gd name="T10" fmla="*/ 0 w 19"/>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0">
                  <a:moveTo>
                    <a:pt x="0" y="0"/>
                  </a:moveTo>
                  <a:lnTo>
                    <a:pt x="0" y="3"/>
                  </a:lnTo>
                  <a:lnTo>
                    <a:pt x="17" y="20"/>
                  </a:lnTo>
                  <a:lnTo>
                    <a:pt x="19"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6" name="Freeform 2095"/>
            <p:cNvSpPr>
              <a:spLocks/>
            </p:cNvSpPr>
            <p:nvPr/>
          </p:nvSpPr>
          <p:spPr bwMode="auto">
            <a:xfrm>
              <a:off x="2671" y="3209"/>
              <a:ext cx="4" cy="5"/>
            </a:xfrm>
            <a:custGeom>
              <a:avLst/>
              <a:gdLst>
                <a:gd name="T0" fmla="*/ 4 w 4"/>
                <a:gd name="T1" fmla="*/ 3 h 5"/>
                <a:gd name="T2" fmla="*/ 4 w 4"/>
                <a:gd name="T3" fmla="*/ 0 h 5"/>
                <a:gd name="T4" fmla="*/ 0 w 4"/>
                <a:gd name="T5" fmla="*/ 0 h 5"/>
                <a:gd name="T6" fmla="*/ 0 w 4"/>
                <a:gd name="T7" fmla="*/ 5 h 5"/>
                <a:gd name="T8" fmla="*/ 4 w 4"/>
                <a:gd name="T9" fmla="*/ 5 h 5"/>
                <a:gd name="T10" fmla="*/ 4 w 4"/>
                <a:gd name="T11" fmla="*/ 3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3"/>
                  </a:moveTo>
                  <a:lnTo>
                    <a:pt x="4" y="0"/>
                  </a:lnTo>
                  <a:lnTo>
                    <a:pt x="0" y="0"/>
                  </a:lnTo>
                  <a:lnTo>
                    <a:pt x="0" y="5"/>
                  </a:lnTo>
                  <a:lnTo>
                    <a:pt x="4" y="5"/>
                  </a:lnTo>
                  <a:lnTo>
                    <a:pt x="4"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7" name="Freeform 2096"/>
            <p:cNvSpPr>
              <a:spLocks/>
            </p:cNvSpPr>
            <p:nvPr/>
          </p:nvSpPr>
          <p:spPr bwMode="auto">
            <a:xfrm>
              <a:off x="2655" y="3209"/>
              <a:ext cx="20" cy="20"/>
            </a:xfrm>
            <a:custGeom>
              <a:avLst/>
              <a:gdLst>
                <a:gd name="T0" fmla="*/ 0 w 20"/>
                <a:gd name="T1" fmla="*/ 20 h 20"/>
                <a:gd name="T2" fmla="*/ 2 w 20"/>
                <a:gd name="T3" fmla="*/ 20 h 20"/>
                <a:gd name="T4" fmla="*/ 20 w 20"/>
                <a:gd name="T5" fmla="*/ 3 h 20"/>
                <a:gd name="T6" fmla="*/ 18 w 20"/>
                <a:gd name="T7" fmla="*/ 0 h 20"/>
                <a:gd name="T8" fmla="*/ 0 w 20"/>
                <a:gd name="T9" fmla="*/ 18 h 20"/>
                <a:gd name="T10" fmla="*/ 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20"/>
                  </a:moveTo>
                  <a:lnTo>
                    <a:pt x="2" y="20"/>
                  </a:lnTo>
                  <a:lnTo>
                    <a:pt x="20" y="3"/>
                  </a:lnTo>
                  <a:lnTo>
                    <a:pt x="18"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8" name="Freeform 2097"/>
            <p:cNvSpPr>
              <a:spLocks/>
            </p:cNvSpPr>
            <p:nvPr/>
          </p:nvSpPr>
          <p:spPr bwMode="auto">
            <a:xfrm>
              <a:off x="2655" y="3225"/>
              <a:ext cx="4" cy="4"/>
            </a:xfrm>
            <a:custGeom>
              <a:avLst/>
              <a:gdLst>
                <a:gd name="T0" fmla="*/ 2 w 4"/>
                <a:gd name="T1" fmla="*/ 0 h 4"/>
                <a:gd name="T2" fmla="*/ 0 w 4"/>
                <a:gd name="T3" fmla="*/ 0 h 4"/>
                <a:gd name="T4" fmla="*/ 0 w 4"/>
                <a:gd name="T5" fmla="*/ 4 h 4"/>
                <a:gd name="T6" fmla="*/ 4 w 4"/>
                <a:gd name="T7" fmla="*/ 4 h 4"/>
                <a:gd name="T8" fmla="*/ 4 w 4"/>
                <a:gd name="T9" fmla="*/ 0 h 4"/>
                <a:gd name="T10" fmla="*/ 2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0"/>
                  </a:moveTo>
                  <a:lnTo>
                    <a:pt x="0" y="0"/>
                  </a:lnTo>
                  <a:lnTo>
                    <a:pt x="0" y="4"/>
                  </a:lnTo>
                  <a:lnTo>
                    <a:pt x="4" y="4"/>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49" name="Freeform 2098"/>
            <p:cNvSpPr>
              <a:spLocks/>
            </p:cNvSpPr>
            <p:nvPr/>
          </p:nvSpPr>
          <p:spPr bwMode="auto">
            <a:xfrm>
              <a:off x="2655" y="3225"/>
              <a:ext cx="20" cy="20"/>
            </a:xfrm>
            <a:custGeom>
              <a:avLst/>
              <a:gdLst>
                <a:gd name="T0" fmla="*/ 20 w 20"/>
                <a:gd name="T1" fmla="*/ 20 h 20"/>
                <a:gd name="T2" fmla="*/ 20 w 20"/>
                <a:gd name="T3" fmla="*/ 18 h 20"/>
                <a:gd name="T4" fmla="*/ 2 w 20"/>
                <a:gd name="T5" fmla="*/ 0 h 20"/>
                <a:gd name="T6" fmla="*/ 0 w 20"/>
                <a:gd name="T7" fmla="*/ 2 h 20"/>
                <a:gd name="T8" fmla="*/ 18 w 20"/>
                <a:gd name="T9" fmla="*/ 20 h 20"/>
                <a:gd name="T10" fmla="*/ 20 w 20"/>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20"/>
                  </a:moveTo>
                  <a:lnTo>
                    <a:pt x="20" y="18"/>
                  </a:lnTo>
                  <a:lnTo>
                    <a:pt x="2" y="0"/>
                  </a:lnTo>
                  <a:lnTo>
                    <a:pt x="0" y="2"/>
                  </a:lnTo>
                  <a:lnTo>
                    <a:pt x="18" y="20"/>
                  </a:lnTo>
                  <a:lnTo>
                    <a:pt x="2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0" name="Freeform 2099"/>
            <p:cNvSpPr>
              <a:spLocks/>
            </p:cNvSpPr>
            <p:nvPr/>
          </p:nvSpPr>
          <p:spPr bwMode="auto">
            <a:xfrm>
              <a:off x="2671" y="3243"/>
              <a:ext cx="4" cy="2"/>
            </a:xfrm>
            <a:custGeom>
              <a:avLst/>
              <a:gdLst>
                <a:gd name="T0" fmla="*/ 0 w 4"/>
                <a:gd name="T1" fmla="*/ 0 h 2"/>
                <a:gd name="T2" fmla="*/ 0 w 4"/>
                <a:gd name="T3" fmla="*/ 2 h 2"/>
                <a:gd name="T4" fmla="*/ 4 w 4"/>
                <a:gd name="T5" fmla="*/ 2 h 2"/>
                <a:gd name="T6" fmla="*/ 4 w 4"/>
                <a:gd name="T7" fmla="*/ 0 h 2"/>
                <a:gd name="T8" fmla="*/ 0 w 4"/>
                <a:gd name="T9" fmla="*/ 0 h 2"/>
                <a:gd name="T10" fmla="*/ 0 w 4"/>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0" y="0"/>
                  </a:moveTo>
                  <a:lnTo>
                    <a:pt x="0" y="2"/>
                  </a:lnTo>
                  <a:lnTo>
                    <a:pt x="4" y="2"/>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1" name="Freeform 2100"/>
            <p:cNvSpPr>
              <a:spLocks/>
            </p:cNvSpPr>
            <p:nvPr/>
          </p:nvSpPr>
          <p:spPr bwMode="auto">
            <a:xfrm>
              <a:off x="2671" y="3225"/>
              <a:ext cx="19" cy="20"/>
            </a:xfrm>
            <a:custGeom>
              <a:avLst/>
              <a:gdLst>
                <a:gd name="T0" fmla="*/ 19 w 19"/>
                <a:gd name="T1" fmla="*/ 0 h 20"/>
                <a:gd name="T2" fmla="*/ 17 w 19"/>
                <a:gd name="T3" fmla="*/ 0 h 20"/>
                <a:gd name="T4" fmla="*/ 0 w 19"/>
                <a:gd name="T5" fmla="*/ 18 h 20"/>
                <a:gd name="T6" fmla="*/ 2 w 19"/>
                <a:gd name="T7" fmla="*/ 20 h 20"/>
                <a:gd name="T8" fmla="*/ 19 w 19"/>
                <a:gd name="T9" fmla="*/ 2 h 20"/>
                <a:gd name="T10" fmla="*/ 19 w 19"/>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0">
                  <a:moveTo>
                    <a:pt x="19" y="0"/>
                  </a:moveTo>
                  <a:lnTo>
                    <a:pt x="17" y="0"/>
                  </a:lnTo>
                  <a:lnTo>
                    <a:pt x="0" y="18"/>
                  </a:lnTo>
                  <a:lnTo>
                    <a:pt x="2" y="20"/>
                  </a:lnTo>
                  <a:lnTo>
                    <a:pt x="19" y="2"/>
                  </a:lnTo>
                  <a:lnTo>
                    <a:pt x="19"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2" name="Freeform 2101"/>
            <p:cNvSpPr>
              <a:spLocks/>
            </p:cNvSpPr>
            <p:nvPr/>
          </p:nvSpPr>
          <p:spPr bwMode="auto">
            <a:xfrm>
              <a:off x="2657" y="3121"/>
              <a:ext cx="31" cy="35"/>
            </a:xfrm>
            <a:custGeom>
              <a:avLst/>
              <a:gdLst>
                <a:gd name="T0" fmla="*/ 14 w 31"/>
                <a:gd name="T1" fmla="*/ 35 h 35"/>
                <a:gd name="T2" fmla="*/ 0 w 31"/>
                <a:gd name="T3" fmla="*/ 18 h 35"/>
                <a:gd name="T4" fmla="*/ 14 w 31"/>
                <a:gd name="T5" fmla="*/ 0 h 35"/>
                <a:gd name="T6" fmla="*/ 31 w 31"/>
                <a:gd name="T7" fmla="*/ 18 h 35"/>
                <a:gd name="T8" fmla="*/ 14 w 31"/>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5">
                  <a:moveTo>
                    <a:pt x="14" y="35"/>
                  </a:moveTo>
                  <a:lnTo>
                    <a:pt x="0" y="18"/>
                  </a:lnTo>
                  <a:lnTo>
                    <a:pt x="14" y="0"/>
                  </a:lnTo>
                  <a:lnTo>
                    <a:pt x="31" y="18"/>
                  </a:lnTo>
                  <a:lnTo>
                    <a:pt x="14" y="35"/>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3" name="Freeform 2102"/>
            <p:cNvSpPr>
              <a:spLocks noEditPoints="1"/>
            </p:cNvSpPr>
            <p:nvPr/>
          </p:nvSpPr>
          <p:spPr bwMode="auto">
            <a:xfrm>
              <a:off x="2653" y="3121"/>
              <a:ext cx="40" cy="35"/>
            </a:xfrm>
            <a:custGeom>
              <a:avLst/>
              <a:gdLst>
                <a:gd name="T0" fmla="*/ 22 w 40"/>
                <a:gd name="T1" fmla="*/ 35 h 35"/>
                <a:gd name="T2" fmla="*/ 18 w 40"/>
                <a:gd name="T3" fmla="*/ 35 h 35"/>
                <a:gd name="T4" fmla="*/ 0 w 40"/>
                <a:gd name="T5" fmla="*/ 18 h 35"/>
                <a:gd name="T6" fmla="*/ 18 w 40"/>
                <a:gd name="T7" fmla="*/ 0 h 35"/>
                <a:gd name="T8" fmla="*/ 22 w 40"/>
                <a:gd name="T9" fmla="*/ 0 h 35"/>
                <a:gd name="T10" fmla="*/ 35 w 40"/>
                <a:gd name="T11" fmla="*/ 18 h 35"/>
                <a:gd name="T12" fmla="*/ 40 w 40"/>
                <a:gd name="T13" fmla="*/ 18 h 35"/>
                <a:gd name="T14" fmla="*/ 35 w 40"/>
                <a:gd name="T15" fmla="*/ 18 h 35"/>
                <a:gd name="T16" fmla="*/ 22 w 40"/>
                <a:gd name="T17" fmla="*/ 35 h 35"/>
                <a:gd name="T18" fmla="*/ 35 w 40"/>
                <a:gd name="T19" fmla="*/ 18 h 35"/>
                <a:gd name="T20" fmla="*/ 18 w 40"/>
                <a:gd name="T21" fmla="*/ 4 h 35"/>
                <a:gd name="T22" fmla="*/ 22 w 40"/>
                <a:gd name="T23" fmla="*/ 4 h 35"/>
                <a:gd name="T24" fmla="*/ 4 w 40"/>
                <a:gd name="T25" fmla="*/ 18 h 35"/>
                <a:gd name="T26" fmla="*/ 22 w 40"/>
                <a:gd name="T27" fmla="*/ 33 h 35"/>
                <a:gd name="T28" fmla="*/ 18 w 40"/>
                <a:gd name="T29" fmla="*/ 33 h 35"/>
                <a:gd name="T30" fmla="*/ 35 w 40"/>
                <a:gd name="T31" fmla="*/ 18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5">
                  <a:moveTo>
                    <a:pt x="22" y="35"/>
                  </a:moveTo>
                  <a:lnTo>
                    <a:pt x="18" y="35"/>
                  </a:lnTo>
                  <a:lnTo>
                    <a:pt x="0" y="18"/>
                  </a:lnTo>
                  <a:lnTo>
                    <a:pt x="18" y="0"/>
                  </a:lnTo>
                  <a:lnTo>
                    <a:pt x="22" y="0"/>
                  </a:lnTo>
                  <a:lnTo>
                    <a:pt x="35" y="18"/>
                  </a:lnTo>
                  <a:lnTo>
                    <a:pt x="40" y="18"/>
                  </a:lnTo>
                  <a:lnTo>
                    <a:pt x="35" y="18"/>
                  </a:lnTo>
                  <a:lnTo>
                    <a:pt x="22" y="35"/>
                  </a:lnTo>
                  <a:close/>
                  <a:moveTo>
                    <a:pt x="35" y="18"/>
                  </a:moveTo>
                  <a:lnTo>
                    <a:pt x="18" y="4"/>
                  </a:lnTo>
                  <a:lnTo>
                    <a:pt x="22" y="4"/>
                  </a:lnTo>
                  <a:lnTo>
                    <a:pt x="4" y="18"/>
                  </a:lnTo>
                  <a:lnTo>
                    <a:pt x="22" y="33"/>
                  </a:lnTo>
                  <a:lnTo>
                    <a:pt x="18" y="33"/>
                  </a:lnTo>
                  <a:lnTo>
                    <a:pt x="3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4" name="Freeform 2104"/>
            <p:cNvSpPr>
              <a:spLocks/>
            </p:cNvSpPr>
            <p:nvPr/>
          </p:nvSpPr>
          <p:spPr bwMode="auto">
            <a:xfrm>
              <a:off x="2651" y="3139"/>
              <a:ext cx="22" cy="19"/>
            </a:xfrm>
            <a:custGeom>
              <a:avLst/>
              <a:gdLst>
                <a:gd name="T0" fmla="*/ 2 w 22"/>
                <a:gd name="T1" fmla="*/ 0 h 19"/>
                <a:gd name="T2" fmla="*/ 2 w 22"/>
                <a:gd name="T3" fmla="*/ 2 h 19"/>
                <a:gd name="T4" fmla="*/ 20 w 22"/>
                <a:gd name="T5" fmla="*/ 19 h 19"/>
                <a:gd name="T6" fmla="*/ 22 w 22"/>
                <a:gd name="T7" fmla="*/ 17 h 19"/>
                <a:gd name="T8" fmla="*/ 4 w 22"/>
                <a:gd name="T9" fmla="*/ 0 h 19"/>
                <a:gd name="T10" fmla="*/ 2 w 22"/>
                <a:gd name="T11" fmla="*/ 0 h 19"/>
                <a:gd name="T12" fmla="*/ 2 w 22"/>
                <a:gd name="T13" fmla="*/ 0 h 19"/>
                <a:gd name="T14" fmla="*/ 0 w 22"/>
                <a:gd name="T15" fmla="*/ 0 h 19"/>
                <a:gd name="T16" fmla="*/ 2 w 22"/>
                <a:gd name="T17" fmla="*/ 2 h 19"/>
                <a:gd name="T18" fmla="*/ 2 w 22"/>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9">
                  <a:moveTo>
                    <a:pt x="2" y="0"/>
                  </a:moveTo>
                  <a:lnTo>
                    <a:pt x="2" y="2"/>
                  </a:lnTo>
                  <a:lnTo>
                    <a:pt x="20" y="19"/>
                  </a:lnTo>
                  <a:lnTo>
                    <a:pt x="22" y="17"/>
                  </a:lnTo>
                  <a:lnTo>
                    <a:pt x="4" y="0"/>
                  </a:lnTo>
                  <a:lnTo>
                    <a:pt x="2" y="0"/>
                  </a:lnTo>
                  <a:lnTo>
                    <a:pt x="0" y="0"/>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5" name="Freeform 2105"/>
            <p:cNvSpPr>
              <a:spLocks/>
            </p:cNvSpPr>
            <p:nvPr/>
          </p:nvSpPr>
          <p:spPr bwMode="auto">
            <a:xfrm>
              <a:off x="2651" y="3139"/>
              <a:ext cx="4" cy="2"/>
            </a:xfrm>
            <a:custGeom>
              <a:avLst/>
              <a:gdLst>
                <a:gd name="T0" fmla="*/ 4 w 4"/>
                <a:gd name="T1" fmla="*/ 2 h 2"/>
                <a:gd name="T2" fmla="*/ 2 w 4"/>
                <a:gd name="T3" fmla="*/ 0 h 2"/>
                <a:gd name="T4" fmla="*/ 2 w 4"/>
                <a:gd name="T5" fmla="*/ 0 h 2"/>
                <a:gd name="T6" fmla="*/ 2 w 4"/>
                <a:gd name="T7" fmla="*/ 0 h 2"/>
                <a:gd name="T8" fmla="*/ 2 w 4"/>
                <a:gd name="T9" fmla="*/ 0 h 2"/>
                <a:gd name="T10" fmla="*/ 4 w 4"/>
                <a:gd name="T11" fmla="*/ 2 h 2"/>
                <a:gd name="T12" fmla="*/ 2 w 4"/>
                <a:gd name="T13" fmla="*/ 0 h 2"/>
                <a:gd name="T14" fmla="*/ 0 w 4"/>
                <a:gd name="T15" fmla="*/ 0 h 2"/>
                <a:gd name="T16" fmla="*/ 2 w 4"/>
                <a:gd name="T17" fmla="*/ 2 h 2"/>
                <a:gd name="T18" fmla="*/ 4 w 4"/>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2"/>
                  </a:moveTo>
                  <a:lnTo>
                    <a:pt x="2" y="0"/>
                  </a:lnTo>
                  <a:lnTo>
                    <a:pt x="4" y="2"/>
                  </a:lnTo>
                  <a:lnTo>
                    <a:pt x="2" y="0"/>
                  </a:lnTo>
                  <a:lnTo>
                    <a:pt x="0" y="0"/>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6" name="Freeform 2106"/>
            <p:cNvSpPr>
              <a:spLocks/>
            </p:cNvSpPr>
            <p:nvPr/>
          </p:nvSpPr>
          <p:spPr bwMode="auto">
            <a:xfrm>
              <a:off x="2651" y="3139"/>
              <a:ext cx="4" cy="2"/>
            </a:xfrm>
            <a:custGeom>
              <a:avLst/>
              <a:gdLst>
                <a:gd name="T0" fmla="*/ 4 w 4"/>
                <a:gd name="T1" fmla="*/ 2 h 2"/>
                <a:gd name="T2" fmla="*/ 2 w 4"/>
                <a:gd name="T3" fmla="*/ 0 h 2"/>
                <a:gd name="T4" fmla="*/ 2 w 4"/>
                <a:gd name="T5" fmla="*/ 0 h 2"/>
                <a:gd name="T6" fmla="*/ 2 w 4"/>
                <a:gd name="T7" fmla="*/ 0 h 2"/>
                <a:gd name="T8" fmla="*/ 2 w 4"/>
                <a:gd name="T9" fmla="*/ 0 h 2"/>
                <a:gd name="T10" fmla="*/ 4 w 4"/>
                <a:gd name="T11" fmla="*/ 2 h 2"/>
                <a:gd name="T12" fmla="*/ 2 w 4"/>
                <a:gd name="T13" fmla="*/ 0 h 2"/>
                <a:gd name="T14" fmla="*/ 0 w 4"/>
                <a:gd name="T15" fmla="*/ 0 h 2"/>
                <a:gd name="T16" fmla="*/ 2 w 4"/>
                <a:gd name="T17" fmla="*/ 2 h 2"/>
                <a:gd name="T18" fmla="*/ 4 w 4"/>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2">
                  <a:moveTo>
                    <a:pt x="4" y="2"/>
                  </a:moveTo>
                  <a:lnTo>
                    <a:pt x="2" y="0"/>
                  </a:lnTo>
                  <a:lnTo>
                    <a:pt x="4" y="2"/>
                  </a:lnTo>
                  <a:lnTo>
                    <a:pt x="2" y="0"/>
                  </a:lnTo>
                  <a:lnTo>
                    <a:pt x="0" y="0"/>
                  </a:lnTo>
                  <a:lnTo>
                    <a:pt x="2" y="2"/>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7" name="Freeform 2107"/>
            <p:cNvSpPr>
              <a:spLocks/>
            </p:cNvSpPr>
            <p:nvPr/>
          </p:nvSpPr>
          <p:spPr bwMode="auto">
            <a:xfrm>
              <a:off x="2653" y="3119"/>
              <a:ext cx="20" cy="22"/>
            </a:xfrm>
            <a:custGeom>
              <a:avLst/>
              <a:gdLst>
                <a:gd name="T0" fmla="*/ 18 w 20"/>
                <a:gd name="T1" fmla="*/ 0 h 22"/>
                <a:gd name="T2" fmla="*/ 18 w 20"/>
                <a:gd name="T3" fmla="*/ 2 h 22"/>
                <a:gd name="T4" fmla="*/ 0 w 20"/>
                <a:gd name="T5" fmla="*/ 20 h 22"/>
                <a:gd name="T6" fmla="*/ 2 w 20"/>
                <a:gd name="T7" fmla="*/ 22 h 22"/>
                <a:gd name="T8" fmla="*/ 20 w 20"/>
                <a:gd name="T9" fmla="*/ 4 h 22"/>
                <a:gd name="T10" fmla="*/ 18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18" y="0"/>
                  </a:moveTo>
                  <a:lnTo>
                    <a:pt x="18" y="2"/>
                  </a:lnTo>
                  <a:lnTo>
                    <a:pt x="0" y="20"/>
                  </a:lnTo>
                  <a:lnTo>
                    <a:pt x="2" y="22"/>
                  </a:lnTo>
                  <a:lnTo>
                    <a:pt x="20" y="4"/>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8" name="Freeform 2108"/>
            <p:cNvSpPr>
              <a:spLocks/>
            </p:cNvSpPr>
            <p:nvPr/>
          </p:nvSpPr>
          <p:spPr bwMode="auto">
            <a:xfrm>
              <a:off x="2671" y="3119"/>
              <a:ext cx="4" cy="4"/>
            </a:xfrm>
            <a:custGeom>
              <a:avLst/>
              <a:gdLst>
                <a:gd name="T0" fmla="*/ 4 w 4"/>
                <a:gd name="T1" fmla="*/ 2 h 4"/>
                <a:gd name="T2" fmla="*/ 4 w 4"/>
                <a:gd name="T3" fmla="*/ 0 h 4"/>
                <a:gd name="T4" fmla="*/ 0 w 4"/>
                <a:gd name="T5" fmla="*/ 0 h 4"/>
                <a:gd name="T6" fmla="*/ 0 w 4"/>
                <a:gd name="T7" fmla="*/ 4 h 4"/>
                <a:gd name="T8" fmla="*/ 4 w 4"/>
                <a:gd name="T9" fmla="*/ 4 h 4"/>
                <a:gd name="T10" fmla="*/ 4 w 4"/>
                <a:gd name="T11" fmla="*/ 2 h 4"/>
                <a:gd name="T12" fmla="*/ 4 w 4"/>
                <a:gd name="T13" fmla="*/ 2 h 4"/>
                <a:gd name="T14" fmla="*/ 4 w 4"/>
                <a:gd name="T15" fmla="*/ 0 h 4"/>
                <a:gd name="T16" fmla="*/ 4 w 4"/>
                <a:gd name="T17" fmla="*/ 0 h 4"/>
                <a:gd name="T18" fmla="*/ 4 w 4"/>
                <a:gd name="T19" fmla="*/ 2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4">
                  <a:moveTo>
                    <a:pt x="4" y="2"/>
                  </a:moveTo>
                  <a:lnTo>
                    <a:pt x="4" y="0"/>
                  </a:lnTo>
                  <a:lnTo>
                    <a:pt x="0" y="0"/>
                  </a:lnTo>
                  <a:lnTo>
                    <a:pt x="0" y="4"/>
                  </a:lnTo>
                  <a:lnTo>
                    <a:pt x="4" y="4"/>
                  </a:lnTo>
                  <a:lnTo>
                    <a:pt x="4" y="2"/>
                  </a:lnTo>
                  <a:lnTo>
                    <a:pt x="4" y="0"/>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9" name="Freeform 2109"/>
            <p:cNvSpPr>
              <a:spLocks/>
            </p:cNvSpPr>
            <p:nvPr/>
          </p:nvSpPr>
          <p:spPr bwMode="auto">
            <a:xfrm>
              <a:off x="2673" y="3121"/>
              <a:ext cx="17" cy="20"/>
            </a:xfrm>
            <a:custGeom>
              <a:avLst/>
              <a:gdLst>
                <a:gd name="T0" fmla="*/ 15 w 17"/>
                <a:gd name="T1" fmla="*/ 20 h 20"/>
                <a:gd name="T2" fmla="*/ 17 w 17"/>
                <a:gd name="T3" fmla="*/ 18 h 20"/>
                <a:gd name="T4" fmla="*/ 2 w 17"/>
                <a:gd name="T5" fmla="*/ 0 h 20"/>
                <a:gd name="T6" fmla="*/ 0 w 17"/>
                <a:gd name="T7" fmla="*/ 2 h 20"/>
                <a:gd name="T8" fmla="*/ 15 w 17"/>
                <a:gd name="T9" fmla="*/ 20 h 20"/>
                <a:gd name="T10" fmla="*/ 15 w 17"/>
                <a:gd name="T11" fmla="*/ 20 h 20"/>
                <a:gd name="T12" fmla="*/ 15 w 17"/>
                <a:gd name="T13" fmla="*/ 20 h 20"/>
                <a:gd name="T14" fmla="*/ 15 w 17"/>
                <a:gd name="T15" fmla="*/ 20 h 20"/>
                <a:gd name="T16" fmla="*/ 15 w 17"/>
                <a:gd name="T17" fmla="*/ 2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0">
                  <a:moveTo>
                    <a:pt x="15" y="20"/>
                  </a:moveTo>
                  <a:lnTo>
                    <a:pt x="17" y="18"/>
                  </a:lnTo>
                  <a:lnTo>
                    <a:pt x="2" y="0"/>
                  </a:lnTo>
                  <a:lnTo>
                    <a:pt x="0" y="2"/>
                  </a:lnTo>
                  <a:lnTo>
                    <a:pt x="15"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0" name="Freeform 2110"/>
            <p:cNvSpPr>
              <a:spLocks/>
            </p:cNvSpPr>
            <p:nvPr/>
          </p:nvSpPr>
          <p:spPr bwMode="auto">
            <a:xfrm>
              <a:off x="2688" y="3139"/>
              <a:ext cx="5" cy="2"/>
            </a:xfrm>
            <a:custGeom>
              <a:avLst/>
              <a:gdLst>
                <a:gd name="T0" fmla="*/ 5 w 5"/>
                <a:gd name="T1" fmla="*/ 0 h 2"/>
                <a:gd name="T2" fmla="*/ 5 w 5"/>
                <a:gd name="T3" fmla="*/ 0 h 2"/>
                <a:gd name="T4" fmla="*/ 0 w 5"/>
                <a:gd name="T5" fmla="*/ 0 h 2"/>
                <a:gd name="T6" fmla="*/ 0 w 5"/>
                <a:gd name="T7" fmla="*/ 2 h 2"/>
                <a:gd name="T8" fmla="*/ 5 w 5"/>
                <a:gd name="T9" fmla="*/ 2 h 2"/>
                <a:gd name="T10" fmla="*/ 5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lnTo>
                    <a:pt x="5" y="0"/>
                  </a:lnTo>
                  <a:lnTo>
                    <a:pt x="0" y="0"/>
                  </a:lnTo>
                  <a:lnTo>
                    <a:pt x="0" y="2"/>
                  </a:lnTo>
                  <a:lnTo>
                    <a:pt x="5" y="2"/>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1" name="Freeform 2111"/>
            <p:cNvSpPr>
              <a:spLocks/>
            </p:cNvSpPr>
            <p:nvPr/>
          </p:nvSpPr>
          <p:spPr bwMode="auto">
            <a:xfrm>
              <a:off x="2688" y="3139"/>
              <a:ext cx="5" cy="2"/>
            </a:xfrm>
            <a:custGeom>
              <a:avLst/>
              <a:gdLst>
                <a:gd name="T0" fmla="*/ 0 w 5"/>
                <a:gd name="T1" fmla="*/ 0 h 2"/>
                <a:gd name="T2" fmla="*/ 0 w 5"/>
                <a:gd name="T3" fmla="*/ 2 h 2"/>
                <a:gd name="T4" fmla="*/ 5 w 5"/>
                <a:gd name="T5" fmla="*/ 2 h 2"/>
                <a:gd name="T6" fmla="*/ 5 w 5"/>
                <a:gd name="T7" fmla="*/ 0 h 2"/>
                <a:gd name="T8" fmla="*/ 0 w 5"/>
                <a:gd name="T9" fmla="*/ 0 h 2"/>
                <a:gd name="T10" fmla="*/ 0 w 5"/>
                <a:gd name="T11" fmla="*/ 0 h 2"/>
                <a:gd name="T12" fmla="*/ 0 w 5"/>
                <a:gd name="T13" fmla="*/ 0 h 2"/>
                <a:gd name="T14" fmla="*/ 0 w 5"/>
                <a:gd name="T15" fmla="*/ 0 h 2"/>
                <a:gd name="T16" fmla="*/ 0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0" y="0"/>
                  </a:moveTo>
                  <a:lnTo>
                    <a:pt x="0" y="2"/>
                  </a:lnTo>
                  <a:lnTo>
                    <a:pt x="5" y="2"/>
                  </a:lnTo>
                  <a:lnTo>
                    <a:pt x="5"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2" name="Freeform 2112"/>
            <p:cNvSpPr>
              <a:spLocks/>
            </p:cNvSpPr>
            <p:nvPr/>
          </p:nvSpPr>
          <p:spPr bwMode="auto">
            <a:xfrm>
              <a:off x="2673" y="3139"/>
              <a:ext cx="17" cy="19"/>
            </a:xfrm>
            <a:custGeom>
              <a:avLst/>
              <a:gdLst>
                <a:gd name="T0" fmla="*/ 2 w 17"/>
                <a:gd name="T1" fmla="*/ 19 h 19"/>
                <a:gd name="T2" fmla="*/ 2 w 17"/>
                <a:gd name="T3" fmla="*/ 19 h 19"/>
                <a:gd name="T4" fmla="*/ 17 w 17"/>
                <a:gd name="T5" fmla="*/ 2 h 19"/>
                <a:gd name="T6" fmla="*/ 15 w 17"/>
                <a:gd name="T7" fmla="*/ 0 h 19"/>
                <a:gd name="T8" fmla="*/ 0 w 17"/>
                <a:gd name="T9" fmla="*/ 17 h 19"/>
                <a:gd name="T10" fmla="*/ 2 w 17"/>
                <a:gd name="T11" fmla="*/ 19 h 19"/>
                <a:gd name="T12" fmla="*/ 2 w 17"/>
                <a:gd name="T13" fmla="*/ 19 h 19"/>
                <a:gd name="T14" fmla="*/ 2 w 17"/>
                <a:gd name="T15" fmla="*/ 19 h 19"/>
                <a:gd name="T16" fmla="*/ 2 w 17"/>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19">
                  <a:moveTo>
                    <a:pt x="2" y="19"/>
                  </a:moveTo>
                  <a:lnTo>
                    <a:pt x="2" y="19"/>
                  </a:lnTo>
                  <a:lnTo>
                    <a:pt x="17" y="2"/>
                  </a:lnTo>
                  <a:lnTo>
                    <a:pt x="15" y="0"/>
                  </a:lnTo>
                  <a:lnTo>
                    <a:pt x="0" y="17"/>
                  </a:lnTo>
                  <a:lnTo>
                    <a:pt x="2" y="19"/>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3" name="Freeform 2113"/>
            <p:cNvSpPr>
              <a:spLocks/>
            </p:cNvSpPr>
            <p:nvPr/>
          </p:nvSpPr>
          <p:spPr bwMode="auto">
            <a:xfrm>
              <a:off x="2688" y="3139"/>
              <a:ext cx="5" cy="2"/>
            </a:xfrm>
            <a:custGeom>
              <a:avLst/>
              <a:gdLst>
                <a:gd name="T0" fmla="*/ 2 w 5"/>
                <a:gd name="T1" fmla="*/ 0 h 2"/>
                <a:gd name="T2" fmla="*/ 0 w 5"/>
                <a:gd name="T3" fmla="*/ 0 h 2"/>
                <a:gd name="T4" fmla="*/ 0 w 5"/>
                <a:gd name="T5" fmla="*/ 0 h 2"/>
                <a:gd name="T6" fmla="*/ 0 w 5"/>
                <a:gd name="T7" fmla="*/ 0 h 2"/>
                <a:gd name="T8" fmla="*/ 0 w 5"/>
                <a:gd name="T9" fmla="*/ 0 h 2"/>
                <a:gd name="T10" fmla="*/ 2 w 5"/>
                <a:gd name="T11" fmla="*/ 0 h 2"/>
                <a:gd name="T12" fmla="*/ 2 w 5"/>
                <a:gd name="T13" fmla="*/ 2 h 2"/>
                <a:gd name="T14" fmla="*/ 5 w 5"/>
                <a:gd name="T15" fmla="*/ 0 h 2"/>
                <a:gd name="T16" fmla="*/ 2 w 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2">
                  <a:moveTo>
                    <a:pt x="2" y="0"/>
                  </a:moveTo>
                  <a:lnTo>
                    <a:pt x="0" y="0"/>
                  </a:lnTo>
                  <a:lnTo>
                    <a:pt x="2" y="0"/>
                  </a:lnTo>
                  <a:lnTo>
                    <a:pt x="2" y="2"/>
                  </a:lnTo>
                  <a:lnTo>
                    <a:pt x="5"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4" name="Freeform 2114"/>
            <p:cNvSpPr>
              <a:spLocks/>
            </p:cNvSpPr>
            <p:nvPr/>
          </p:nvSpPr>
          <p:spPr bwMode="auto">
            <a:xfrm>
              <a:off x="2671" y="3123"/>
              <a:ext cx="19" cy="18"/>
            </a:xfrm>
            <a:custGeom>
              <a:avLst/>
              <a:gdLst>
                <a:gd name="T0" fmla="*/ 0 w 19"/>
                <a:gd name="T1" fmla="*/ 0 h 18"/>
                <a:gd name="T2" fmla="*/ 0 w 19"/>
                <a:gd name="T3" fmla="*/ 2 h 18"/>
                <a:gd name="T4" fmla="*/ 17 w 19"/>
                <a:gd name="T5" fmla="*/ 18 h 18"/>
                <a:gd name="T6" fmla="*/ 19 w 19"/>
                <a:gd name="T7" fmla="*/ 16 h 18"/>
                <a:gd name="T8" fmla="*/ 2 w 19"/>
                <a:gd name="T9" fmla="*/ 0 h 18"/>
                <a:gd name="T10" fmla="*/ 0 w 19"/>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8">
                  <a:moveTo>
                    <a:pt x="0" y="0"/>
                  </a:moveTo>
                  <a:lnTo>
                    <a:pt x="0" y="2"/>
                  </a:lnTo>
                  <a:lnTo>
                    <a:pt x="17" y="18"/>
                  </a:lnTo>
                  <a:lnTo>
                    <a:pt x="19" y="16"/>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5" name="Freeform 2115"/>
            <p:cNvSpPr>
              <a:spLocks/>
            </p:cNvSpPr>
            <p:nvPr/>
          </p:nvSpPr>
          <p:spPr bwMode="auto">
            <a:xfrm>
              <a:off x="2671" y="3123"/>
              <a:ext cx="4" cy="4"/>
            </a:xfrm>
            <a:custGeom>
              <a:avLst/>
              <a:gdLst>
                <a:gd name="T0" fmla="*/ 4 w 4"/>
                <a:gd name="T1" fmla="*/ 2 h 4"/>
                <a:gd name="T2" fmla="*/ 4 w 4"/>
                <a:gd name="T3" fmla="*/ 0 h 4"/>
                <a:gd name="T4" fmla="*/ 0 w 4"/>
                <a:gd name="T5" fmla="*/ 0 h 4"/>
                <a:gd name="T6" fmla="*/ 0 w 4"/>
                <a:gd name="T7" fmla="*/ 4 h 4"/>
                <a:gd name="T8" fmla="*/ 4 w 4"/>
                <a:gd name="T9" fmla="*/ 4 h 4"/>
                <a:gd name="T10" fmla="*/ 4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2"/>
                  </a:moveTo>
                  <a:lnTo>
                    <a:pt x="4" y="0"/>
                  </a:lnTo>
                  <a:lnTo>
                    <a:pt x="0" y="0"/>
                  </a:lnTo>
                  <a:lnTo>
                    <a:pt x="0" y="4"/>
                  </a:lnTo>
                  <a:lnTo>
                    <a:pt x="4" y="4"/>
                  </a:lnTo>
                  <a:lnTo>
                    <a:pt x="4"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6" name="Freeform 2116"/>
            <p:cNvSpPr>
              <a:spLocks/>
            </p:cNvSpPr>
            <p:nvPr/>
          </p:nvSpPr>
          <p:spPr bwMode="auto">
            <a:xfrm>
              <a:off x="2653" y="3123"/>
              <a:ext cx="22" cy="18"/>
            </a:xfrm>
            <a:custGeom>
              <a:avLst/>
              <a:gdLst>
                <a:gd name="T0" fmla="*/ 2 w 22"/>
                <a:gd name="T1" fmla="*/ 18 h 18"/>
                <a:gd name="T2" fmla="*/ 4 w 22"/>
                <a:gd name="T3" fmla="*/ 18 h 18"/>
                <a:gd name="T4" fmla="*/ 22 w 22"/>
                <a:gd name="T5" fmla="*/ 2 h 18"/>
                <a:gd name="T6" fmla="*/ 20 w 22"/>
                <a:gd name="T7" fmla="*/ 0 h 18"/>
                <a:gd name="T8" fmla="*/ 2 w 22"/>
                <a:gd name="T9" fmla="*/ 16 h 18"/>
                <a:gd name="T10" fmla="*/ 2 w 22"/>
                <a:gd name="T11" fmla="*/ 18 h 18"/>
                <a:gd name="T12" fmla="*/ 2 w 22"/>
                <a:gd name="T13" fmla="*/ 16 h 18"/>
                <a:gd name="T14" fmla="*/ 0 w 22"/>
                <a:gd name="T15" fmla="*/ 16 h 18"/>
                <a:gd name="T16" fmla="*/ 2 w 22"/>
                <a:gd name="T17" fmla="*/ 18 h 1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8">
                  <a:moveTo>
                    <a:pt x="2" y="18"/>
                  </a:moveTo>
                  <a:lnTo>
                    <a:pt x="4" y="18"/>
                  </a:lnTo>
                  <a:lnTo>
                    <a:pt x="22" y="2"/>
                  </a:lnTo>
                  <a:lnTo>
                    <a:pt x="20" y="0"/>
                  </a:lnTo>
                  <a:lnTo>
                    <a:pt x="2" y="16"/>
                  </a:lnTo>
                  <a:lnTo>
                    <a:pt x="2" y="18"/>
                  </a:lnTo>
                  <a:lnTo>
                    <a:pt x="2" y="16"/>
                  </a:lnTo>
                  <a:lnTo>
                    <a:pt x="0" y="16"/>
                  </a:lnTo>
                  <a:lnTo>
                    <a:pt x="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7" name="Freeform 2117"/>
            <p:cNvSpPr>
              <a:spLocks/>
            </p:cNvSpPr>
            <p:nvPr/>
          </p:nvSpPr>
          <p:spPr bwMode="auto">
            <a:xfrm>
              <a:off x="2653" y="3139"/>
              <a:ext cx="4" cy="2"/>
            </a:xfrm>
            <a:custGeom>
              <a:avLst/>
              <a:gdLst>
                <a:gd name="T0" fmla="*/ 2 w 4"/>
                <a:gd name="T1" fmla="*/ 2 h 2"/>
                <a:gd name="T2" fmla="*/ 4 w 4"/>
                <a:gd name="T3" fmla="*/ 0 h 2"/>
                <a:gd name="T4" fmla="*/ 4 w 4"/>
                <a:gd name="T5" fmla="*/ 0 h 2"/>
                <a:gd name="T6" fmla="*/ 4 w 4"/>
                <a:gd name="T7" fmla="*/ 0 h 2"/>
                <a:gd name="T8" fmla="*/ 4 w 4"/>
                <a:gd name="T9" fmla="*/ 0 h 2"/>
                <a:gd name="T10" fmla="*/ 2 w 4"/>
                <a:gd name="T11" fmla="*/ 2 h 2"/>
                <a:gd name="T12" fmla="*/ 2 w 4"/>
                <a:gd name="T13" fmla="*/ 0 h 2"/>
                <a:gd name="T14" fmla="*/ 0 w 4"/>
                <a:gd name="T15" fmla="*/ 0 h 2"/>
                <a:gd name="T16" fmla="*/ 2 w 4"/>
                <a:gd name="T17" fmla="*/ 2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2" y="2"/>
                  </a:moveTo>
                  <a:lnTo>
                    <a:pt x="4" y="0"/>
                  </a:lnTo>
                  <a:lnTo>
                    <a:pt x="2" y="2"/>
                  </a:lnTo>
                  <a:lnTo>
                    <a:pt x="2" y="0"/>
                  </a:lnTo>
                  <a:lnTo>
                    <a:pt x="0" y="0"/>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8" name="Freeform 2118"/>
            <p:cNvSpPr>
              <a:spLocks/>
            </p:cNvSpPr>
            <p:nvPr/>
          </p:nvSpPr>
          <p:spPr bwMode="auto">
            <a:xfrm>
              <a:off x="2655" y="3139"/>
              <a:ext cx="20" cy="17"/>
            </a:xfrm>
            <a:custGeom>
              <a:avLst/>
              <a:gdLst>
                <a:gd name="T0" fmla="*/ 20 w 20"/>
                <a:gd name="T1" fmla="*/ 17 h 17"/>
                <a:gd name="T2" fmla="*/ 20 w 20"/>
                <a:gd name="T3" fmla="*/ 13 h 17"/>
                <a:gd name="T4" fmla="*/ 2 w 20"/>
                <a:gd name="T5" fmla="*/ 0 h 17"/>
                <a:gd name="T6" fmla="*/ 0 w 20"/>
                <a:gd name="T7" fmla="*/ 2 h 17"/>
                <a:gd name="T8" fmla="*/ 18 w 20"/>
                <a:gd name="T9" fmla="*/ 15 h 17"/>
                <a:gd name="T10" fmla="*/ 20 w 20"/>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20" y="17"/>
                  </a:moveTo>
                  <a:lnTo>
                    <a:pt x="20" y="13"/>
                  </a:lnTo>
                  <a:lnTo>
                    <a:pt x="2" y="0"/>
                  </a:lnTo>
                  <a:lnTo>
                    <a:pt x="0" y="2"/>
                  </a:lnTo>
                  <a:lnTo>
                    <a:pt x="18" y="15"/>
                  </a:lnTo>
                  <a:lnTo>
                    <a:pt x="20"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69" name="Freeform 2119"/>
            <p:cNvSpPr>
              <a:spLocks/>
            </p:cNvSpPr>
            <p:nvPr/>
          </p:nvSpPr>
          <p:spPr bwMode="auto">
            <a:xfrm>
              <a:off x="2671" y="3152"/>
              <a:ext cx="4" cy="4"/>
            </a:xfrm>
            <a:custGeom>
              <a:avLst/>
              <a:gdLst>
                <a:gd name="T0" fmla="*/ 0 w 4"/>
                <a:gd name="T1" fmla="*/ 0 h 4"/>
                <a:gd name="T2" fmla="*/ 0 w 4"/>
                <a:gd name="T3" fmla="*/ 4 h 4"/>
                <a:gd name="T4" fmla="*/ 4 w 4"/>
                <a:gd name="T5" fmla="*/ 4 h 4"/>
                <a:gd name="T6" fmla="*/ 4 w 4"/>
                <a:gd name="T7" fmla="*/ 0 h 4"/>
                <a:gd name="T8" fmla="*/ 0 w 4"/>
                <a:gd name="T9" fmla="*/ 0 h 4"/>
                <a:gd name="T10" fmla="*/ 0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0"/>
                  </a:moveTo>
                  <a:lnTo>
                    <a:pt x="0" y="4"/>
                  </a:lnTo>
                  <a:lnTo>
                    <a:pt x="4" y="4"/>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0" name="Freeform 2120"/>
            <p:cNvSpPr>
              <a:spLocks/>
            </p:cNvSpPr>
            <p:nvPr/>
          </p:nvSpPr>
          <p:spPr bwMode="auto">
            <a:xfrm>
              <a:off x="2671" y="3139"/>
              <a:ext cx="22" cy="15"/>
            </a:xfrm>
            <a:custGeom>
              <a:avLst/>
              <a:gdLst>
                <a:gd name="T0" fmla="*/ 19 w 22"/>
                <a:gd name="T1" fmla="*/ 0 h 15"/>
                <a:gd name="T2" fmla="*/ 17 w 22"/>
                <a:gd name="T3" fmla="*/ 0 h 15"/>
                <a:gd name="T4" fmla="*/ 0 w 22"/>
                <a:gd name="T5" fmla="*/ 13 h 15"/>
                <a:gd name="T6" fmla="*/ 2 w 22"/>
                <a:gd name="T7" fmla="*/ 15 h 15"/>
                <a:gd name="T8" fmla="*/ 19 w 22"/>
                <a:gd name="T9" fmla="*/ 2 h 15"/>
                <a:gd name="T10" fmla="*/ 19 w 22"/>
                <a:gd name="T11" fmla="*/ 0 h 15"/>
                <a:gd name="T12" fmla="*/ 19 w 22"/>
                <a:gd name="T13" fmla="*/ 2 h 15"/>
                <a:gd name="T14" fmla="*/ 22 w 22"/>
                <a:gd name="T15" fmla="*/ 0 h 15"/>
                <a:gd name="T16" fmla="*/ 19 w 22"/>
                <a:gd name="T17" fmla="*/ 0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15">
                  <a:moveTo>
                    <a:pt x="19" y="0"/>
                  </a:moveTo>
                  <a:lnTo>
                    <a:pt x="17" y="0"/>
                  </a:lnTo>
                  <a:lnTo>
                    <a:pt x="0" y="13"/>
                  </a:lnTo>
                  <a:lnTo>
                    <a:pt x="2" y="15"/>
                  </a:lnTo>
                  <a:lnTo>
                    <a:pt x="19" y="2"/>
                  </a:lnTo>
                  <a:lnTo>
                    <a:pt x="19" y="0"/>
                  </a:lnTo>
                  <a:lnTo>
                    <a:pt x="19" y="2"/>
                  </a:lnTo>
                  <a:lnTo>
                    <a:pt x="22" y="0"/>
                  </a:lnTo>
                  <a:lnTo>
                    <a:pt x="19"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1" name="Freeform 2121"/>
            <p:cNvSpPr>
              <a:spLocks/>
            </p:cNvSpPr>
            <p:nvPr/>
          </p:nvSpPr>
          <p:spPr bwMode="auto">
            <a:xfrm>
              <a:off x="2733" y="3176"/>
              <a:ext cx="31" cy="31"/>
            </a:xfrm>
            <a:custGeom>
              <a:avLst/>
              <a:gdLst>
                <a:gd name="T0" fmla="*/ 13 w 31"/>
                <a:gd name="T1" fmla="*/ 31 h 31"/>
                <a:gd name="T2" fmla="*/ 0 w 31"/>
                <a:gd name="T3" fmla="*/ 18 h 31"/>
                <a:gd name="T4" fmla="*/ 13 w 31"/>
                <a:gd name="T5" fmla="*/ 0 h 31"/>
                <a:gd name="T6" fmla="*/ 31 w 31"/>
                <a:gd name="T7" fmla="*/ 18 h 31"/>
                <a:gd name="T8" fmla="*/ 13 w 31"/>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1">
                  <a:moveTo>
                    <a:pt x="13" y="31"/>
                  </a:moveTo>
                  <a:lnTo>
                    <a:pt x="0" y="18"/>
                  </a:lnTo>
                  <a:lnTo>
                    <a:pt x="13" y="0"/>
                  </a:lnTo>
                  <a:lnTo>
                    <a:pt x="31" y="18"/>
                  </a:lnTo>
                  <a:lnTo>
                    <a:pt x="13"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2" name="Freeform 2122"/>
            <p:cNvSpPr>
              <a:spLocks noEditPoints="1"/>
            </p:cNvSpPr>
            <p:nvPr/>
          </p:nvSpPr>
          <p:spPr bwMode="auto">
            <a:xfrm>
              <a:off x="2728" y="3176"/>
              <a:ext cx="36" cy="36"/>
            </a:xfrm>
            <a:custGeom>
              <a:avLst/>
              <a:gdLst>
                <a:gd name="T0" fmla="*/ 22 w 36"/>
                <a:gd name="T1" fmla="*/ 36 h 36"/>
                <a:gd name="T2" fmla="*/ 18 w 36"/>
                <a:gd name="T3" fmla="*/ 36 h 36"/>
                <a:gd name="T4" fmla="*/ 0 w 36"/>
                <a:gd name="T5" fmla="*/ 18 h 36"/>
                <a:gd name="T6" fmla="*/ 0 w 36"/>
                <a:gd name="T7" fmla="*/ 14 h 36"/>
                <a:gd name="T8" fmla="*/ 18 w 36"/>
                <a:gd name="T9" fmla="*/ 0 h 36"/>
                <a:gd name="T10" fmla="*/ 22 w 36"/>
                <a:gd name="T11" fmla="*/ 0 h 36"/>
                <a:gd name="T12" fmla="*/ 36 w 36"/>
                <a:gd name="T13" fmla="*/ 14 h 36"/>
                <a:gd name="T14" fmla="*/ 36 w 36"/>
                <a:gd name="T15" fmla="*/ 18 h 36"/>
                <a:gd name="T16" fmla="*/ 22 w 36"/>
                <a:gd name="T17" fmla="*/ 36 h 36"/>
                <a:gd name="T18" fmla="*/ 36 w 36"/>
                <a:gd name="T19" fmla="*/ 14 h 36"/>
                <a:gd name="T20" fmla="*/ 36 w 36"/>
                <a:gd name="T21" fmla="*/ 18 h 36"/>
                <a:gd name="T22" fmla="*/ 18 w 36"/>
                <a:gd name="T23" fmla="*/ 0 h 36"/>
                <a:gd name="T24" fmla="*/ 22 w 36"/>
                <a:gd name="T25" fmla="*/ 0 h 36"/>
                <a:gd name="T26" fmla="*/ 5 w 36"/>
                <a:gd name="T27" fmla="*/ 18 h 36"/>
                <a:gd name="T28" fmla="*/ 5 w 36"/>
                <a:gd name="T29" fmla="*/ 14 h 36"/>
                <a:gd name="T30" fmla="*/ 22 w 36"/>
                <a:gd name="T31" fmla="*/ 31 h 36"/>
                <a:gd name="T32" fmla="*/ 18 w 36"/>
                <a:gd name="T33" fmla="*/ 31 h 36"/>
                <a:gd name="T34" fmla="*/ 36 w 36"/>
                <a:gd name="T35" fmla="*/ 14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6">
                  <a:moveTo>
                    <a:pt x="22" y="36"/>
                  </a:moveTo>
                  <a:lnTo>
                    <a:pt x="18" y="36"/>
                  </a:lnTo>
                  <a:lnTo>
                    <a:pt x="0" y="18"/>
                  </a:lnTo>
                  <a:lnTo>
                    <a:pt x="0" y="14"/>
                  </a:lnTo>
                  <a:lnTo>
                    <a:pt x="18" y="0"/>
                  </a:lnTo>
                  <a:lnTo>
                    <a:pt x="22" y="0"/>
                  </a:lnTo>
                  <a:lnTo>
                    <a:pt x="36" y="14"/>
                  </a:lnTo>
                  <a:lnTo>
                    <a:pt x="36" y="18"/>
                  </a:lnTo>
                  <a:lnTo>
                    <a:pt x="22" y="36"/>
                  </a:lnTo>
                  <a:close/>
                  <a:moveTo>
                    <a:pt x="36" y="14"/>
                  </a:moveTo>
                  <a:lnTo>
                    <a:pt x="36" y="18"/>
                  </a:lnTo>
                  <a:lnTo>
                    <a:pt x="18" y="0"/>
                  </a:lnTo>
                  <a:lnTo>
                    <a:pt x="22" y="0"/>
                  </a:lnTo>
                  <a:lnTo>
                    <a:pt x="5" y="18"/>
                  </a:lnTo>
                  <a:lnTo>
                    <a:pt x="5" y="14"/>
                  </a:lnTo>
                  <a:lnTo>
                    <a:pt x="22" y="31"/>
                  </a:lnTo>
                  <a:lnTo>
                    <a:pt x="18" y="31"/>
                  </a:lnTo>
                  <a:lnTo>
                    <a:pt x="36" y="1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3" name="Freeform 2123"/>
            <p:cNvSpPr>
              <a:spLocks/>
            </p:cNvSpPr>
            <p:nvPr/>
          </p:nvSpPr>
          <p:spPr bwMode="auto">
            <a:xfrm>
              <a:off x="2746" y="3209"/>
              <a:ext cx="4" cy="5"/>
            </a:xfrm>
            <a:custGeom>
              <a:avLst/>
              <a:gdLst>
                <a:gd name="T0" fmla="*/ 0 w 4"/>
                <a:gd name="T1" fmla="*/ 3 h 5"/>
                <a:gd name="T2" fmla="*/ 0 w 4"/>
                <a:gd name="T3" fmla="*/ 5 h 5"/>
                <a:gd name="T4" fmla="*/ 4 w 4"/>
                <a:gd name="T5" fmla="*/ 5 h 5"/>
                <a:gd name="T6" fmla="*/ 4 w 4"/>
                <a:gd name="T7" fmla="*/ 0 h 5"/>
                <a:gd name="T8" fmla="*/ 0 w 4"/>
                <a:gd name="T9" fmla="*/ 0 h 5"/>
                <a:gd name="T10" fmla="*/ 0 w 4"/>
                <a:gd name="T11" fmla="*/ 3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3"/>
                  </a:moveTo>
                  <a:lnTo>
                    <a:pt x="0" y="5"/>
                  </a:lnTo>
                  <a:lnTo>
                    <a:pt x="4" y="5"/>
                  </a:lnTo>
                  <a:lnTo>
                    <a:pt x="4" y="0"/>
                  </a:lnTo>
                  <a:lnTo>
                    <a:pt x="0"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4" name="Freeform 2124"/>
            <p:cNvSpPr>
              <a:spLocks/>
            </p:cNvSpPr>
            <p:nvPr/>
          </p:nvSpPr>
          <p:spPr bwMode="auto">
            <a:xfrm>
              <a:off x="2726" y="3192"/>
              <a:ext cx="22" cy="20"/>
            </a:xfrm>
            <a:custGeom>
              <a:avLst/>
              <a:gdLst>
                <a:gd name="T0" fmla="*/ 0 w 22"/>
                <a:gd name="T1" fmla="*/ 2 h 20"/>
                <a:gd name="T2" fmla="*/ 2 w 22"/>
                <a:gd name="T3" fmla="*/ 2 h 20"/>
                <a:gd name="T4" fmla="*/ 20 w 22"/>
                <a:gd name="T5" fmla="*/ 20 h 20"/>
                <a:gd name="T6" fmla="*/ 22 w 22"/>
                <a:gd name="T7" fmla="*/ 17 h 20"/>
                <a:gd name="T8" fmla="*/ 4 w 22"/>
                <a:gd name="T9" fmla="*/ 0 h 20"/>
                <a:gd name="T10" fmla="*/ 0 w 22"/>
                <a:gd name="T11" fmla="*/ 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0" y="2"/>
                  </a:moveTo>
                  <a:lnTo>
                    <a:pt x="2" y="2"/>
                  </a:lnTo>
                  <a:lnTo>
                    <a:pt x="20" y="20"/>
                  </a:lnTo>
                  <a:lnTo>
                    <a:pt x="22" y="17"/>
                  </a:lnTo>
                  <a:lnTo>
                    <a:pt x="4"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5" name="Freeform 2126"/>
            <p:cNvSpPr>
              <a:spLocks/>
            </p:cNvSpPr>
            <p:nvPr/>
          </p:nvSpPr>
          <p:spPr bwMode="auto">
            <a:xfrm>
              <a:off x="2726" y="3187"/>
              <a:ext cx="4" cy="7"/>
            </a:xfrm>
            <a:custGeom>
              <a:avLst/>
              <a:gdLst>
                <a:gd name="T0" fmla="*/ 2 w 4"/>
                <a:gd name="T1" fmla="*/ 0 h 7"/>
                <a:gd name="T2" fmla="*/ 0 w 4"/>
                <a:gd name="T3" fmla="*/ 3 h 7"/>
                <a:gd name="T4" fmla="*/ 0 w 4"/>
                <a:gd name="T5" fmla="*/ 7 h 7"/>
                <a:gd name="T6" fmla="*/ 4 w 4"/>
                <a:gd name="T7" fmla="*/ 7 h 7"/>
                <a:gd name="T8" fmla="*/ 4 w 4"/>
                <a:gd name="T9" fmla="*/ 3 h 7"/>
                <a:gd name="T10" fmla="*/ 2 w 4"/>
                <a:gd name="T11" fmla="*/ 0 h 7"/>
                <a:gd name="T12" fmla="*/ 2 w 4"/>
                <a:gd name="T13" fmla="*/ 0 h 7"/>
                <a:gd name="T14" fmla="*/ 0 w 4"/>
                <a:gd name="T15" fmla="*/ 3 h 7"/>
                <a:gd name="T16" fmla="*/ 0 w 4"/>
                <a:gd name="T17" fmla="*/ 3 h 7"/>
                <a:gd name="T18" fmla="*/ 2 w 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 h="7">
                  <a:moveTo>
                    <a:pt x="2" y="0"/>
                  </a:moveTo>
                  <a:lnTo>
                    <a:pt x="0" y="3"/>
                  </a:lnTo>
                  <a:lnTo>
                    <a:pt x="0" y="7"/>
                  </a:lnTo>
                  <a:lnTo>
                    <a:pt x="4" y="7"/>
                  </a:lnTo>
                  <a:lnTo>
                    <a:pt x="4" y="3"/>
                  </a:lnTo>
                  <a:lnTo>
                    <a:pt x="2" y="0"/>
                  </a:lnTo>
                  <a:lnTo>
                    <a:pt x="0" y="3"/>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6" name="Freeform 2127"/>
            <p:cNvSpPr>
              <a:spLocks/>
            </p:cNvSpPr>
            <p:nvPr/>
          </p:nvSpPr>
          <p:spPr bwMode="auto">
            <a:xfrm>
              <a:off x="2728" y="3174"/>
              <a:ext cx="20" cy="18"/>
            </a:xfrm>
            <a:custGeom>
              <a:avLst/>
              <a:gdLst>
                <a:gd name="T0" fmla="*/ 18 w 20"/>
                <a:gd name="T1" fmla="*/ 0 h 18"/>
                <a:gd name="T2" fmla="*/ 18 w 20"/>
                <a:gd name="T3" fmla="*/ 0 h 18"/>
                <a:gd name="T4" fmla="*/ 0 w 20"/>
                <a:gd name="T5" fmla="*/ 13 h 18"/>
                <a:gd name="T6" fmla="*/ 2 w 20"/>
                <a:gd name="T7" fmla="*/ 18 h 18"/>
                <a:gd name="T8" fmla="*/ 20 w 20"/>
                <a:gd name="T9" fmla="*/ 2 h 18"/>
                <a:gd name="T10" fmla="*/ 18 w 20"/>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18" y="0"/>
                  </a:moveTo>
                  <a:lnTo>
                    <a:pt x="18" y="0"/>
                  </a:lnTo>
                  <a:lnTo>
                    <a:pt x="0" y="13"/>
                  </a:lnTo>
                  <a:lnTo>
                    <a:pt x="2" y="18"/>
                  </a:lnTo>
                  <a:lnTo>
                    <a:pt x="20"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7" name="Freeform 2128"/>
            <p:cNvSpPr>
              <a:spLocks/>
            </p:cNvSpPr>
            <p:nvPr/>
          </p:nvSpPr>
          <p:spPr bwMode="auto">
            <a:xfrm>
              <a:off x="2746" y="3174"/>
              <a:ext cx="7" cy="2"/>
            </a:xfrm>
            <a:custGeom>
              <a:avLst/>
              <a:gdLst>
                <a:gd name="T0" fmla="*/ 7 w 7"/>
                <a:gd name="T1" fmla="*/ 0 h 2"/>
                <a:gd name="T2" fmla="*/ 4 w 7"/>
                <a:gd name="T3" fmla="*/ 0 h 2"/>
                <a:gd name="T4" fmla="*/ 0 w 7"/>
                <a:gd name="T5" fmla="*/ 0 h 2"/>
                <a:gd name="T6" fmla="*/ 0 w 7"/>
                <a:gd name="T7" fmla="*/ 2 h 2"/>
                <a:gd name="T8" fmla="*/ 4 w 7"/>
                <a:gd name="T9" fmla="*/ 2 h 2"/>
                <a:gd name="T10" fmla="*/ 7 w 7"/>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0"/>
                  </a:moveTo>
                  <a:lnTo>
                    <a:pt x="4" y="0"/>
                  </a:lnTo>
                  <a:lnTo>
                    <a:pt x="0" y="0"/>
                  </a:lnTo>
                  <a:lnTo>
                    <a:pt x="0" y="2"/>
                  </a:lnTo>
                  <a:lnTo>
                    <a:pt x="4" y="2"/>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8" name="Freeform 2129"/>
            <p:cNvSpPr>
              <a:spLocks/>
            </p:cNvSpPr>
            <p:nvPr/>
          </p:nvSpPr>
          <p:spPr bwMode="auto">
            <a:xfrm>
              <a:off x="2748" y="3174"/>
              <a:ext cx="18" cy="18"/>
            </a:xfrm>
            <a:custGeom>
              <a:avLst/>
              <a:gdLst>
                <a:gd name="T0" fmla="*/ 18 w 18"/>
                <a:gd name="T1" fmla="*/ 16 h 18"/>
                <a:gd name="T2" fmla="*/ 18 w 18"/>
                <a:gd name="T3" fmla="*/ 13 h 18"/>
                <a:gd name="T4" fmla="*/ 5 w 18"/>
                <a:gd name="T5" fmla="*/ 0 h 18"/>
                <a:gd name="T6" fmla="*/ 0 w 18"/>
                <a:gd name="T7" fmla="*/ 2 h 18"/>
                <a:gd name="T8" fmla="*/ 16 w 18"/>
                <a:gd name="T9" fmla="*/ 18 h 18"/>
                <a:gd name="T10" fmla="*/ 18 w 18"/>
                <a:gd name="T11" fmla="*/ 16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8">
                  <a:moveTo>
                    <a:pt x="18" y="16"/>
                  </a:moveTo>
                  <a:lnTo>
                    <a:pt x="18" y="13"/>
                  </a:lnTo>
                  <a:lnTo>
                    <a:pt x="5" y="0"/>
                  </a:lnTo>
                  <a:lnTo>
                    <a:pt x="0" y="2"/>
                  </a:lnTo>
                  <a:lnTo>
                    <a:pt x="16" y="18"/>
                  </a:lnTo>
                  <a:lnTo>
                    <a:pt x="18"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9" name="Freeform 2130"/>
            <p:cNvSpPr>
              <a:spLocks/>
            </p:cNvSpPr>
            <p:nvPr/>
          </p:nvSpPr>
          <p:spPr bwMode="auto">
            <a:xfrm>
              <a:off x="2764" y="3190"/>
              <a:ext cx="2" cy="4"/>
            </a:xfrm>
            <a:custGeom>
              <a:avLst/>
              <a:gdLst>
                <a:gd name="T0" fmla="*/ 2 w 2"/>
                <a:gd name="T1" fmla="*/ 4 h 4"/>
                <a:gd name="T2" fmla="*/ 2 w 2"/>
                <a:gd name="T3" fmla="*/ 4 h 4"/>
                <a:gd name="T4" fmla="*/ 2 w 2"/>
                <a:gd name="T5" fmla="*/ 0 h 4"/>
                <a:gd name="T6" fmla="*/ 0 w 2"/>
                <a:gd name="T7" fmla="*/ 0 h 4"/>
                <a:gd name="T8" fmla="*/ 0 w 2"/>
                <a:gd name="T9" fmla="*/ 4 h 4"/>
                <a:gd name="T10" fmla="*/ 2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4"/>
                  </a:moveTo>
                  <a:lnTo>
                    <a:pt x="2" y="4"/>
                  </a:lnTo>
                  <a:lnTo>
                    <a:pt x="2" y="0"/>
                  </a:lnTo>
                  <a:lnTo>
                    <a:pt x="0" y="0"/>
                  </a:lnTo>
                  <a:lnTo>
                    <a:pt x="0" y="4"/>
                  </a:lnTo>
                  <a:lnTo>
                    <a:pt x="2"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0" name="Freeform 2132"/>
            <p:cNvSpPr>
              <a:spLocks/>
            </p:cNvSpPr>
            <p:nvPr/>
          </p:nvSpPr>
          <p:spPr bwMode="auto">
            <a:xfrm>
              <a:off x="2748" y="3192"/>
              <a:ext cx="18" cy="22"/>
            </a:xfrm>
            <a:custGeom>
              <a:avLst/>
              <a:gdLst>
                <a:gd name="T0" fmla="*/ 2 w 18"/>
                <a:gd name="T1" fmla="*/ 22 h 22"/>
                <a:gd name="T2" fmla="*/ 5 w 18"/>
                <a:gd name="T3" fmla="*/ 20 h 22"/>
                <a:gd name="T4" fmla="*/ 18 w 18"/>
                <a:gd name="T5" fmla="*/ 2 h 22"/>
                <a:gd name="T6" fmla="*/ 16 w 18"/>
                <a:gd name="T7" fmla="*/ 0 h 22"/>
                <a:gd name="T8" fmla="*/ 0 w 18"/>
                <a:gd name="T9" fmla="*/ 17 h 22"/>
                <a:gd name="T10" fmla="*/ 2 w 18"/>
                <a:gd name="T11" fmla="*/ 22 h 22"/>
                <a:gd name="T12" fmla="*/ 2 w 18"/>
                <a:gd name="T13" fmla="*/ 22 h 22"/>
                <a:gd name="T14" fmla="*/ 2 w 18"/>
                <a:gd name="T15" fmla="*/ 22 h 22"/>
                <a:gd name="T16" fmla="*/ 5 w 18"/>
                <a:gd name="T17" fmla="*/ 20 h 22"/>
                <a:gd name="T18" fmla="*/ 2 w 18"/>
                <a:gd name="T19" fmla="*/ 2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2">
                  <a:moveTo>
                    <a:pt x="2" y="22"/>
                  </a:moveTo>
                  <a:lnTo>
                    <a:pt x="5" y="20"/>
                  </a:lnTo>
                  <a:lnTo>
                    <a:pt x="18" y="2"/>
                  </a:lnTo>
                  <a:lnTo>
                    <a:pt x="16" y="0"/>
                  </a:lnTo>
                  <a:lnTo>
                    <a:pt x="0" y="17"/>
                  </a:lnTo>
                  <a:lnTo>
                    <a:pt x="2" y="22"/>
                  </a:lnTo>
                  <a:lnTo>
                    <a:pt x="5" y="20"/>
                  </a:lnTo>
                  <a:lnTo>
                    <a:pt x="2"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1" name="Freeform 2133"/>
            <p:cNvSpPr>
              <a:spLocks/>
            </p:cNvSpPr>
            <p:nvPr/>
          </p:nvSpPr>
          <p:spPr bwMode="auto">
            <a:xfrm>
              <a:off x="2764" y="3190"/>
              <a:ext cx="2" cy="4"/>
            </a:xfrm>
            <a:custGeom>
              <a:avLst/>
              <a:gdLst>
                <a:gd name="T0" fmla="*/ 0 w 2"/>
                <a:gd name="T1" fmla="*/ 4 h 4"/>
                <a:gd name="T2" fmla="*/ 2 w 2"/>
                <a:gd name="T3" fmla="*/ 4 h 4"/>
                <a:gd name="T4" fmla="*/ 2 w 2"/>
                <a:gd name="T5" fmla="*/ 0 h 4"/>
                <a:gd name="T6" fmla="*/ 0 w 2"/>
                <a:gd name="T7" fmla="*/ 0 h 4"/>
                <a:gd name="T8" fmla="*/ 0 w 2"/>
                <a:gd name="T9" fmla="*/ 4 h 4"/>
                <a:gd name="T10" fmla="*/ 0 w 2"/>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4"/>
                  </a:moveTo>
                  <a:lnTo>
                    <a:pt x="2" y="4"/>
                  </a:lnTo>
                  <a:lnTo>
                    <a:pt x="2"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2" name="Freeform 2134"/>
            <p:cNvSpPr>
              <a:spLocks/>
            </p:cNvSpPr>
            <p:nvPr/>
          </p:nvSpPr>
          <p:spPr bwMode="auto">
            <a:xfrm>
              <a:off x="2746" y="3174"/>
              <a:ext cx="20" cy="20"/>
            </a:xfrm>
            <a:custGeom>
              <a:avLst/>
              <a:gdLst>
                <a:gd name="T0" fmla="*/ 0 w 20"/>
                <a:gd name="T1" fmla="*/ 0 h 20"/>
                <a:gd name="T2" fmla="*/ 0 w 20"/>
                <a:gd name="T3" fmla="*/ 2 h 20"/>
                <a:gd name="T4" fmla="*/ 18 w 20"/>
                <a:gd name="T5" fmla="*/ 20 h 20"/>
                <a:gd name="T6" fmla="*/ 20 w 20"/>
                <a:gd name="T7" fmla="*/ 18 h 20"/>
                <a:gd name="T8" fmla="*/ 2 w 20"/>
                <a:gd name="T9" fmla="*/ 0 h 20"/>
                <a:gd name="T10" fmla="*/ 0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0" y="0"/>
                  </a:moveTo>
                  <a:lnTo>
                    <a:pt x="0" y="2"/>
                  </a:lnTo>
                  <a:lnTo>
                    <a:pt x="18" y="20"/>
                  </a:lnTo>
                  <a:lnTo>
                    <a:pt x="20" y="18"/>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3" name="Freeform 2135"/>
            <p:cNvSpPr>
              <a:spLocks/>
            </p:cNvSpPr>
            <p:nvPr/>
          </p:nvSpPr>
          <p:spPr bwMode="auto">
            <a:xfrm>
              <a:off x="2746" y="3174"/>
              <a:ext cx="7" cy="2"/>
            </a:xfrm>
            <a:custGeom>
              <a:avLst/>
              <a:gdLst>
                <a:gd name="T0" fmla="*/ 7 w 7"/>
                <a:gd name="T1" fmla="*/ 2 h 2"/>
                <a:gd name="T2" fmla="*/ 4 w 7"/>
                <a:gd name="T3" fmla="*/ 0 h 2"/>
                <a:gd name="T4" fmla="*/ 0 w 7"/>
                <a:gd name="T5" fmla="*/ 0 h 2"/>
                <a:gd name="T6" fmla="*/ 0 w 7"/>
                <a:gd name="T7" fmla="*/ 2 h 2"/>
                <a:gd name="T8" fmla="*/ 4 w 7"/>
                <a:gd name="T9" fmla="*/ 2 h 2"/>
                <a:gd name="T10" fmla="*/ 7 w 7"/>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2">
                  <a:moveTo>
                    <a:pt x="7" y="2"/>
                  </a:moveTo>
                  <a:lnTo>
                    <a:pt x="4" y="0"/>
                  </a:lnTo>
                  <a:lnTo>
                    <a:pt x="0" y="0"/>
                  </a:lnTo>
                  <a:lnTo>
                    <a:pt x="0" y="2"/>
                  </a:lnTo>
                  <a:lnTo>
                    <a:pt x="4" y="2"/>
                  </a:lnTo>
                  <a:lnTo>
                    <a:pt x="7"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4" name="Freeform 2136"/>
            <p:cNvSpPr>
              <a:spLocks/>
            </p:cNvSpPr>
            <p:nvPr/>
          </p:nvSpPr>
          <p:spPr bwMode="auto">
            <a:xfrm>
              <a:off x="2730" y="3174"/>
              <a:ext cx="23" cy="20"/>
            </a:xfrm>
            <a:custGeom>
              <a:avLst/>
              <a:gdLst>
                <a:gd name="T0" fmla="*/ 0 w 23"/>
                <a:gd name="T1" fmla="*/ 20 h 20"/>
                <a:gd name="T2" fmla="*/ 3 w 23"/>
                <a:gd name="T3" fmla="*/ 20 h 20"/>
                <a:gd name="T4" fmla="*/ 23 w 23"/>
                <a:gd name="T5" fmla="*/ 2 h 20"/>
                <a:gd name="T6" fmla="*/ 18 w 23"/>
                <a:gd name="T7" fmla="*/ 0 h 20"/>
                <a:gd name="T8" fmla="*/ 0 w 23"/>
                <a:gd name="T9" fmla="*/ 18 h 20"/>
                <a:gd name="T10" fmla="*/ 0 w 23"/>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0">
                  <a:moveTo>
                    <a:pt x="0" y="20"/>
                  </a:moveTo>
                  <a:lnTo>
                    <a:pt x="3" y="20"/>
                  </a:lnTo>
                  <a:lnTo>
                    <a:pt x="23" y="2"/>
                  </a:lnTo>
                  <a:lnTo>
                    <a:pt x="18"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5" name="Freeform 2137"/>
            <p:cNvSpPr>
              <a:spLocks/>
            </p:cNvSpPr>
            <p:nvPr/>
          </p:nvSpPr>
          <p:spPr bwMode="auto">
            <a:xfrm>
              <a:off x="2730" y="3187"/>
              <a:ext cx="5" cy="7"/>
            </a:xfrm>
            <a:custGeom>
              <a:avLst/>
              <a:gdLst>
                <a:gd name="T0" fmla="*/ 3 w 5"/>
                <a:gd name="T1" fmla="*/ 0 h 7"/>
                <a:gd name="T2" fmla="*/ 0 w 5"/>
                <a:gd name="T3" fmla="*/ 3 h 7"/>
                <a:gd name="T4" fmla="*/ 0 w 5"/>
                <a:gd name="T5" fmla="*/ 7 h 7"/>
                <a:gd name="T6" fmla="*/ 5 w 5"/>
                <a:gd name="T7" fmla="*/ 7 h 7"/>
                <a:gd name="T8" fmla="*/ 5 w 5"/>
                <a:gd name="T9" fmla="*/ 3 h 7"/>
                <a:gd name="T10" fmla="*/ 3 w 5"/>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7">
                  <a:moveTo>
                    <a:pt x="3" y="0"/>
                  </a:moveTo>
                  <a:lnTo>
                    <a:pt x="0" y="3"/>
                  </a:lnTo>
                  <a:lnTo>
                    <a:pt x="0" y="7"/>
                  </a:lnTo>
                  <a:lnTo>
                    <a:pt x="5" y="7"/>
                  </a:lnTo>
                  <a:lnTo>
                    <a:pt x="5" y="3"/>
                  </a:lnTo>
                  <a:lnTo>
                    <a:pt x="3"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6" name="Freeform 2138"/>
            <p:cNvSpPr>
              <a:spLocks/>
            </p:cNvSpPr>
            <p:nvPr/>
          </p:nvSpPr>
          <p:spPr bwMode="auto">
            <a:xfrm>
              <a:off x="2730" y="3187"/>
              <a:ext cx="23" cy="22"/>
            </a:xfrm>
            <a:custGeom>
              <a:avLst/>
              <a:gdLst>
                <a:gd name="T0" fmla="*/ 20 w 23"/>
                <a:gd name="T1" fmla="*/ 22 h 22"/>
                <a:gd name="T2" fmla="*/ 23 w 23"/>
                <a:gd name="T3" fmla="*/ 20 h 22"/>
                <a:gd name="T4" fmla="*/ 3 w 23"/>
                <a:gd name="T5" fmla="*/ 0 h 22"/>
                <a:gd name="T6" fmla="*/ 0 w 23"/>
                <a:gd name="T7" fmla="*/ 5 h 22"/>
                <a:gd name="T8" fmla="*/ 18 w 23"/>
                <a:gd name="T9" fmla="*/ 22 h 22"/>
                <a:gd name="T10" fmla="*/ 20 w 23"/>
                <a:gd name="T11" fmla="*/ 2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20" y="22"/>
                  </a:moveTo>
                  <a:lnTo>
                    <a:pt x="23" y="20"/>
                  </a:lnTo>
                  <a:lnTo>
                    <a:pt x="3" y="0"/>
                  </a:lnTo>
                  <a:lnTo>
                    <a:pt x="0" y="5"/>
                  </a:lnTo>
                  <a:lnTo>
                    <a:pt x="18" y="22"/>
                  </a:lnTo>
                  <a:lnTo>
                    <a:pt x="20" y="2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7" name="Freeform 2139"/>
            <p:cNvSpPr>
              <a:spLocks/>
            </p:cNvSpPr>
            <p:nvPr/>
          </p:nvSpPr>
          <p:spPr bwMode="auto">
            <a:xfrm>
              <a:off x="2746" y="3205"/>
              <a:ext cx="4" cy="4"/>
            </a:xfrm>
            <a:custGeom>
              <a:avLst/>
              <a:gdLst>
                <a:gd name="T0" fmla="*/ 0 w 4"/>
                <a:gd name="T1" fmla="*/ 2 h 4"/>
                <a:gd name="T2" fmla="*/ 0 w 4"/>
                <a:gd name="T3" fmla="*/ 4 h 4"/>
                <a:gd name="T4" fmla="*/ 4 w 4"/>
                <a:gd name="T5" fmla="*/ 4 h 4"/>
                <a:gd name="T6" fmla="*/ 4 w 4"/>
                <a:gd name="T7" fmla="*/ 0 h 4"/>
                <a:gd name="T8" fmla="*/ 0 w 4"/>
                <a:gd name="T9" fmla="*/ 0 h 4"/>
                <a:gd name="T10" fmla="*/ 0 w 4"/>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2"/>
                  </a:moveTo>
                  <a:lnTo>
                    <a:pt x="0" y="4"/>
                  </a:lnTo>
                  <a:lnTo>
                    <a:pt x="4" y="4"/>
                  </a:lnTo>
                  <a:lnTo>
                    <a:pt x="4"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8" name="Freeform 2140"/>
            <p:cNvSpPr>
              <a:spLocks/>
            </p:cNvSpPr>
            <p:nvPr/>
          </p:nvSpPr>
          <p:spPr bwMode="auto">
            <a:xfrm>
              <a:off x="2746" y="3187"/>
              <a:ext cx="20" cy="22"/>
            </a:xfrm>
            <a:custGeom>
              <a:avLst/>
              <a:gdLst>
                <a:gd name="T0" fmla="*/ 20 w 20"/>
                <a:gd name="T1" fmla="*/ 3 h 22"/>
                <a:gd name="T2" fmla="*/ 18 w 20"/>
                <a:gd name="T3" fmla="*/ 0 h 22"/>
                <a:gd name="T4" fmla="*/ 0 w 20"/>
                <a:gd name="T5" fmla="*/ 20 h 22"/>
                <a:gd name="T6" fmla="*/ 2 w 20"/>
                <a:gd name="T7" fmla="*/ 22 h 22"/>
                <a:gd name="T8" fmla="*/ 20 w 20"/>
                <a:gd name="T9" fmla="*/ 5 h 22"/>
                <a:gd name="T10" fmla="*/ 20 w 20"/>
                <a:gd name="T11" fmla="*/ 3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20" y="3"/>
                  </a:moveTo>
                  <a:lnTo>
                    <a:pt x="18" y="0"/>
                  </a:lnTo>
                  <a:lnTo>
                    <a:pt x="0" y="20"/>
                  </a:lnTo>
                  <a:lnTo>
                    <a:pt x="2" y="22"/>
                  </a:lnTo>
                  <a:lnTo>
                    <a:pt x="20" y="5"/>
                  </a:lnTo>
                  <a:lnTo>
                    <a:pt x="2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9" name="Freeform 2141"/>
            <p:cNvSpPr>
              <a:spLocks/>
            </p:cNvSpPr>
            <p:nvPr/>
          </p:nvSpPr>
          <p:spPr bwMode="auto">
            <a:xfrm>
              <a:off x="2733" y="3057"/>
              <a:ext cx="31" cy="33"/>
            </a:xfrm>
            <a:custGeom>
              <a:avLst/>
              <a:gdLst>
                <a:gd name="T0" fmla="*/ 13 w 31"/>
                <a:gd name="T1" fmla="*/ 33 h 33"/>
                <a:gd name="T2" fmla="*/ 0 w 31"/>
                <a:gd name="T3" fmla="*/ 13 h 33"/>
                <a:gd name="T4" fmla="*/ 13 w 31"/>
                <a:gd name="T5" fmla="*/ 0 h 33"/>
                <a:gd name="T6" fmla="*/ 31 w 31"/>
                <a:gd name="T7" fmla="*/ 13 h 33"/>
                <a:gd name="T8" fmla="*/ 13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3" y="33"/>
                  </a:moveTo>
                  <a:lnTo>
                    <a:pt x="0" y="13"/>
                  </a:lnTo>
                  <a:lnTo>
                    <a:pt x="13" y="0"/>
                  </a:lnTo>
                  <a:lnTo>
                    <a:pt x="31" y="13"/>
                  </a:lnTo>
                  <a:lnTo>
                    <a:pt x="13"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0" name="Freeform 2142"/>
            <p:cNvSpPr>
              <a:spLocks noEditPoints="1"/>
            </p:cNvSpPr>
            <p:nvPr/>
          </p:nvSpPr>
          <p:spPr bwMode="auto">
            <a:xfrm>
              <a:off x="2728" y="3052"/>
              <a:ext cx="36" cy="38"/>
            </a:xfrm>
            <a:custGeom>
              <a:avLst/>
              <a:gdLst>
                <a:gd name="T0" fmla="*/ 22 w 36"/>
                <a:gd name="T1" fmla="*/ 38 h 38"/>
                <a:gd name="T2" fmla="*/ 18 w 36"/>
                <a:gd name="T3" fmla="*/ 38 h 38"/>
                <a:gd name="T4" fmla="*/ 0 w 36"/>
                <a:gd name="T5" fmla="*/ 22 h 38"/>
                <a:gd name="T6" fmla="*/ 0 w 36"/>
                <a:gd name="T7" fmla="*/ 18 h 38"/>
                <a:gd name="T8" fmla="*/ 18 w 36"/>
                <a:gd name="T9" fmla="*/ 0 h 38"/>
                <a:gd name="T10" fmla="*/ 22 w 36"/>
                <a:gd name="T11" fmla="*/ 0 h 38"/>
                <a:gd name="T12" fmla="*/ 36 w 36"/>
                <a:gd name="T13" fmla="*/ 18 h 38"/>
                <a:gd name="T14" fmla="*/ 36 w 36"/>
                <a:gd name="T15" fmla="*/ 22 h 38"/>
                <a:gd name="T16" fmla="*/ 22 w 36"/>
                <a:gd name="T17" fmla="*/ 38 h 38"/>
                <a:gd name="T18" fmla="*/ 36 w 36"/>
                <a:gd name="T19" fmla="*/ 18 h 38"/>
                <a:gd name="T20" fmla="*/ 36 w 36"/>
                <a:gd name="T21" fmla="*/ 22 h 38"/>
                <a:gd name="T22" fmla="*/ 18 w 36"/>
                <a:gd name="T23" fmla="*/ 5 h 38"/>
                <a:gd name="T24" fmla="*/ 22 w 36"/>
                <a:gd name="T25" fmla="*/ 5 h 38"/>
                <a:gd name="T26" fmla="*/ 5 w 36"/>
                <a:gd name="T27" fmla="*/ 22 h 38"/>
                <a:gd name="T28" fmla="*/ 5 w 36"/>
                <a:gd name="T29" fmla="*/ 18 h 38"/>
                <a:gd name="T30" fmla="*/ 22 w 36"/>
                <a:gd name="T31" fmla="*/ 33 h 38"/>
                <a:gd name="T32" fmla="*/ 18 w 36"/>
                <a:gd name="T33" fmla="*/ 33 h 38"/>
                <a:gd name="T34" fmla="*/ 36 w 36"/>
                <a:gd name="T35" fmla="*/ 18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8">
                  <a:moveTo>
                    <a:pt x="22" y="38"/>
                  </a:moveTo>
                  <a:lnTo>
                    <a:pt x="18" y="38"/>
                  </a:lnTo>
                  <a:lnTo>
                    <a:pt x="0" y="22"/>
                  </a:lnTo>
                  <a:lnTo>
                    <a:pt x="0" y="18"/>
                  </a:lnTo>
                  <a:lnTo>
                    <a:pt x="18" y="0"/>
                  </a:lnTo>
                  <a:lnTo>
                    <a:pt x="22" y="0"/>
                  </a:lnTo>
                  <a:lnTo>
                    <a:pt x="36" y="18"/>
                  </a:lnTo>
                  <a:lnTo>
                    <a:pt x="36" y="22"/>
                  </a:lnTo>
                  <a:lnTo>
                    <a:pt x="22" y="38"/>
                  </a:lnTo>
                  <a:close/>
                  <a:moveTo>
                    <a:pt x="36" y="18"/>
                  </a:moveTo>
                  <a:lnTo>
                    <a:pt x="36" y="22"/>
                  </a:lnTo>
                  <a:lnTo>
                    <a:pt x="18" y="5"/>
                  </a:lnTo>
                  <a:lnTo>
                    <a:pt x="22" y="5"/>
                  </a:lnTo>
                  <a:lnTo>
                    <a:pt x="5" y="22"/>
                  </a:lnTo>
                  <a:lnTo>
                    <a:pt x="5" y="18"/>
                  </a:lnTo>
                  <a:lnTo>
                    <a:pt x="22" y="33"/>
                  </a:lnTo>
                  <a:lnTo>
                    <a:pt x="18" y="33"/>
                  </a:lnTo>
                  <a:lnTo>
                    <a:pt x="36"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1" name="Freeform 2144"/>
            <p:cNvSpPr>
              <a:spLocks/>
            </p:cNvSpPr>
            <p:nvPr/>
          </p:nvSpPr>
          <p:spPr bwMode="auto">
            <a:xfrm>
              <a:off x="2726" y="3072"/>
              <a:ext cx="22" cy="18"/>
            </a:xfrm>
            <a:custGeom>
              <a:avLst/>
              <a:gdLst>
                <a:gd name="T0" fmla="*/ 0 w 22"/>
                <a:gd name="T1" fmla="*/ 2 h 18"/>
                <a:gd name="T2" fmla="*/ 2 w 22"/>
                <a:gd name="T3" fmla="*/ 4 h 18"/>
                <a:gd name="T4" fmla="*/ 20 w 22"/>
                <a:gd name="T5" fmla="*/ 18 h 18"/>
                <a:gd name="T6" fmla="*/ 22 w 22"/>
                <a:gd name="T7" fmla="*/ 16 h 18"/>
                <a:gd name="T8" fmla="*/ 4 w 22"/>
                <a:gd name="T9" fmla="*/ 0 h 18"/>
                <a:gd name="T10" fmla="*/ 0 w 22"/>
                <a:gd name="T11" fmla="*/ 2 h 18"/>
                <a:gd name="T12" fmla="*/ 0 w 22"/>
                <a:gd name="T13" fmla="*/ 2 h 18"/>
                <a:gd name="T14" fmla="*/ 0 w 22"/>
                <a:gd name="T15" fmla="*/ 2 h 18"/>
                <a:gd name="T16" fmla="*/ 2 w 22"/>
                <a:gd name="T17" fmla="*/ 4 h 18"/>
                <a:gd name="T18" fmla="*/ 0 w 22"/>
                <a:gd name="T19" fmla="*/ 2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18">
                  <a:moveTo>
                    <a:pt x="0" y="2"/>
                  </a:moveTo>
                  <a:lnTo>
                    <a:pt x="2" y="4"/>
                  </a:lnTo>
                  <a:lnTo>
                    <a:pt x="20" y="18"/>
                  </a:lnTo>
                  <a:lnTo>
                    <a:pt x="22" y="16"/>
                  </a:lnTo>
                  <a:lnTo>
                    <a:pt x="4" y="0"/>
                  </a:lnTo>
                  <a:lnTo>
                    <a:pt x="0" y="2"/>
                  </a:lnTo>
                  <a:lnTo>
                    <a:pt x="2" y="4"/>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2" name="Freeform 2145"/>
            <p:cNvSpPr>
              <a:spLocks/>
            </p:cNvSpPr>
            <p:nvPr/>
          </p:nvSpPr>
          <p:spPr bwMode="auto">
            <a:xfrm>
              <a:off x="2726" y="3070"/>
              <a:ext cx="4" cy="4"/>
            </a:xfrm>
            <a:custGeom>
              <a:avLst/>
              <a:gdLst>
                <a:gd name="T0" fmla="*/ 2 w 4"/>
                <a:gd name="T1" fmla="*/ 0 h 4"/>
                <a:gd name="T2" fmla="*/ 0 w 4"/>
                <a:gd name="T3" fmla="*/ 0 h 4"/>
                <a:gd name="T4" fmla="*/ 0 w 4"/>
                <a:gd name="T5" fmla="*/ 4 h 4"/>
                <a:gd name="T6" fmla="*/ 4 w 4"/>
                <a:gd name="T7" fmla="*/ 4 h 4"/>
                <a:gd name="T8" fmla="*/ 4 w 4"/>
                <a:gd name="T9" fmla="*/ 0 h 4"/>
                <a:gd name="T10" fmla="*/ 2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0"/>
                  </a:moveTo>
                  <a:lnTo>
                    <a:pt x="0" y="0"/>
                  </a:lnTo>
                  <a:lnTo>
                    <a:pt x="0" y="4"/>
                  </a:lnTo>
                  <a:lnTo>
                    <a:pt x="4" y="4"/>
                  </a:lnTo>
                  <a:lnTo>
                    <a:pt x="4"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3" name="Freeform 2146"/>
            <p:cNvSpPr>
              <a:spLocks/>
            </p:cNvSpPr>
            <p:nvPr/>
          </p:nvSpPr>
          <p:spPr bwMode="auto">
            <a:xfrm>
              <a:off x="2728" y="3070"/>
              <a:ext cx="2" cy="2"/>
            </a:xfrm>
            <a:custGeom>
              <a:avLst/>
              <a:gdLst>
                <a:gd name="T0" fmla="*/ 2 w 2"/>
                <a:gd name="T1" fmla="*/ 2 h 2"/>
                <a:gd name="T2" fmla="*/ 0 w 2"/>
                <a:gd name="T3" fmla="*/ 0 h 2"/>
                <a:gd name="T4" fmla="*/ 0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2"/>
                  </a:moveTo>
                  <a:lnTo>
                    <a:pt x="0" y="0"/>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4" name="Freeform 2147"/>
            <p:cNvSpPr>
              <a:spLocks/>
            </p:cNvSpPr>
            <p:nvPr/>
          </p:nvSpPr>
          <p:spPr bwMode="auto">
            <a:xfrm>
              <a:off x="2728" y="3052"/>
              <a:ext cx="20" cy="20"/>
            </a:xfrm>
            <a:custGeom>
              <a:avLst/>
              <a:gdLst>
                <a:gd name="T0" fmla="*/ 18 w 20"/>
                <a:gd name="T1" fmla="*/ 0 h 20"/>
                <a:gd name="T2" fmla="*/ 18 w 20"/>
                <a:gd name="T3" fmla="*/ 0 h 20"/>
                <a:gd name="T4" fmla="*/ 0 w 20"/>
                <a:gd name="T5" fmla="*/ 18 h 20"/>
                <a:gd name="T6" fmla="*/ 2 w 20"/>
                <a:gd name="T7" fmla="*/ 20 h 20"/>
                <a:gd name="T8" fmla="*/ 20 w 20"/>
                <a:gd name="T9" fmla="*/ 2 h 20"/>
                <a:gd name="T10" fmla="*/ 18 w 20"/>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18" y="0"/>
                  </a:moveTo>
                  <a:lnTo>
                    <a:pt x="18" y="0"/>
                  </a:lnTo>
                  <a:lnTo>
                    <a:pt x="0" y="18"/>
                  </a:lnTo>
                  <a:lnTo>
                    <a:pt x="2" y="20"/>
                  </a:lnTo>
                  <a:lnTo>
                    <a:pt x="20"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5" name="Freeform 2148"/>
            <p:cNvSpPr>
              <a:spLocks/>
            </p:cNvSpPr>
            <p:nvPr/>
          </p:nvSpPr>
          <p:spPr bwMode="auto">
            <a:xfrm>
              <a:off x="2746" y="3052"/>
              <a:ext cx="7" cy="2"/>
            </a:xfrm>
            <a:custGeom>
              <a:avLst/>
              <a:gdLst>
                <a:gd name="T0" fmla="*/ 7 w 7"/>
                <a:gd name="T1" fmla="*/ 0 h 2"/>
                <a:gd name="T2" fmla="*/ 4 w 7"/>
                <a:gd name="T3" fmla="*/ 0 h 2"/>
                <a:gd name="T4" fmla="*/ 0 w 7"/>
                <a:gd name="T5" fmla="*/ 0 h 2"/>
                <a:gd name="T6" fmla="*/ 0 w 7"/>
                <a:gd name="T7" fmla="*/ 2 h 2"/>
                <a:gd name="T8" fmla="*/ 4 w 7"/>
                <a:gd name="T9" fmla="*/ 2 h 2"/>
                <a:gd name="T10" fmla="*/ 7 w 7"/>
                <a:gd name="T11" fmla="*/ 0 h 2"/>
                <a:gd name="T12" fmla="*/ 7 w 7"/>
                <a:gd name="T13" fmla="*/ 0 h 2"/>
                <a:gd name="T14" fmla="*/ 4 w 7"/>
                <a:gd name="T15" fmla="*/ 0 h 2"/>
                <a:gd name="T16" fmla="*/ 4 w 7"/>
                <a:gd name="T17" fmla="*/ 0 h 2"/>
                <a:gd name="T18" fmla="*/ 7 w 7"/>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2">
                  <a:moveTo>
                    <a:pt x="7" y="0"/>
                  </a:moveTo>
                  <a:lnTo>
                    <a:pt x="4" y="0"/>
                  </a:lnTo>
                  <a:lnTo>
                    <a:pt x="0" y="0"/>
                  </a:lnTo>
                  <a:lnTo>
                    <a:pt x="0" y="2"/>
                  </a:lnTo>
                  <a:lnTo>
                    <a:pt x="4" y="2"/>
                  </a:lnTo>
                  <a:lnTo>
                    <a:pt x="7" y="0"/>
                  </a:lnTo>
                  <a:lnTo>
                    <a:pt x="4" y="0"/>
                  </a:lnTo>
                  <a:lnTo>
                    <a:pt x="7"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6" name="Freeform 2149"/>
            <p:cNvSpPr>
              <a:spLocks/>
            </p:cNvSpPr>
            <p:nvPr/>
          </p:nvSpPr>
          <p:spPr bwMode="auto">
            <a:xfrm>
              <a:off x="2748" y="3052"/>
              <a:ext cx="18" cy="20"/>
            </a:xfrm>
            <a:custGeom>
              <a:avLst/>
              <a:gdLst>
                <a:gd name="T0" fmla="*/ 18 w 18"/>
                <a:gd name="T1" fmla="*/ 18 h 20"/>
                <a:gd name="T2" fmla="*/ 18 w 18"/>
                <a:gd name="T3" fmla="*/ 18 h 20"/>
                <a:gd name="T4" fmla="*/ 5 w 18"/>
                <a:gd name="T5" fmla="*/ 0 h 20"/>
                <a:gd name="T6" fmla="*/ 0 w 18"/>
                <a:gd name="T7" fmla="*/ 2 h 20"/>
                <a:gd name="T8" fmla="*/ 16 w 18"/>
                <a:gd name="T9" fmla="*/ 20 h 20"/>
                <a:gd name="T10" fmla="*/ 18 w 18"/>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18"/>
                  </a:moveTo>
                  <a:lnTo>
                    <a:pt x="18" y="18"/>
                  </a:lnTo>
                  <a:lnTo>
                    <a:pt x="5" y="0"/>
                  </a:lnTo>
                  <a:lnTo>
                    <a:pt x="0" y="2"/>
                  </a:lnTo>
                  <a:lnTo>
                    <a:pt x="16" y="20"/>
                  </a:lnTo>
                  <a:lnTo>
                    <a:pt x="18"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7" name="Freeform 2151"/>
            <p:cNvSpPr>
              <a:spLocks/>
            </p:cNvSpPr>
            <p:nvPr/>
          </p:nvSpPr>
          <p:spPr bwMode="auto">
            <a:xfrm>
              <a:off x="2764" y="3070"/>
              <a:ext cx="2" cy="6"/>
            </a:xfrm>
            <a:custGeom>
              <a:avLst/>
              <a:gdLst>
                <a:gd name="T0" fmla="*/ 2 w 2"/>
                <a:gd name="T1" fmla="*/ 6 h 6"/>
                <a:gd name="T2" fmla="*/ 2 w 2"/>
                <a:gd name="T3" fmla="*/ 4 h 6"/>
                <a:gd name="T4" fmla="*/ 2 w 2"/>
                <a:gd name="T5" fmla="*/ 0 h 6"/>
                <a:gd name="T6" fmla="*/ 0 w 2"/>
                <a:gd name="T7" fmla="*/ 0 h 6"/>
                <a:gd name="T8" fmla="*/ 0 w 2"/>
                <a:gd name="T9" fmla="*/ 4 h 6"/>
                <a:gd name="T10" fmla="*/ 2 w 2"/>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2" y="6"/>
                  </a:moveTo>
                  <a:lnTo>
                    <a:pt x="2" y="4"/>
                  </a:lnTo>
                  <a:lnTo>
                    <a:pt x="2" y="0"/>
                  </a:lnTo>
                  <a:lnTo>
                    <a:pt x="0" y="0"/>
                  </a:lnTo>
                  <a:lnTo>
                    <a:pt x="0" y="4"/>
                  </a:lnTo>
                  <a:lnTo>
                    <a:pt x="2"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8" name="Freeform 2152"/>
            <p:cNvSpPr>
              <a:spLocks/>
            </p:cNvSpPr>
            <p:nvPr/>
          </p:nvSpPr>
          <p:spPr bwMode="auto">
            <a:xfrm>
              <a:off x="2748" y="3074"/>
              <a:ext cx="18" cy="16"/>
            </a:xfrm>
            <a:custGeom>
              <a:avLst/>
              <a:gdLst>
                <a:gd name="T0" fmla="*/ 2 w 18"/>
                <a:gd name="T1" fmla="*/ 16 h 16"/>
                <a:gd name="T2" fmla="*/ 5 w 18"/>
                <a:gd name="T3" fmla="*/ 16 h 16"/>
                <a:gd name="T4" fmla="*/ 18 w 18"/>
                <a:gd name="T5" fmla="*/ 2 h 16"/>
                <a:gd name="T6" fmla="*/ 16 w 18"/>
                <a:gd name="T7" fmla="*/ 0 h 16"/>
                <a:gd name="T8" fmla="*/ 0 w 18"/>
                <a:gd name="T9" fmla="*/ 14 h 16"/>
                <a:gd name="T10" fmla="*/ 2 w 18"/>
                <a:gd name="T11" fmla="*/ 1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6">
                  <a:moveTo>
                    <a:pt x="2" y="16"/>
                  </a:moveTo>
                  <a:lnTo>
                    <a:pt x="5" y="16"/>
                  </a:lnTo>
                  <a:lnTo>
                    <a:pt x="18" y="2"/>
                  </a:lnTo>
                  <a:lnTo>
                    <a:pt x="16" y="0"/>
                  </a:lnTo>
                  <a:lnTo>
                    <a:pt x="0" y="14"/>
                  </a:lnTo>
                  <a:lnTo>
                    <a:pt x="2"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99" name="Freeform 2153"/>
            <p:cNvSpPr>
              <a:spLocks/>
            </p:cNvSpPr>
            <p:nvPr/>
          </p:nvSpPr>
          <p:spPr bwMode="auto">
            <a:xfrm>
              <a:off x="2764" y="3070"/>
              <a:ext cx="2" cy="6"/>
            </a:xfrm>
            <a:custGeom>
              <a:avLst/>
              <a:gdLst>
                <a:gd name="T0" fmla="*/ 0 w 2"/>
                <a:gd name="T1" fmla="*/ 6 h 6"/>
                <a:gd name="T2" fmla="*/ 2 w 2"/>
                <a:gd name="T3" fmla="*/ 4 h 6"/>
                <a:gd name="T4" fmla="*/ 2 w 2"/>
                <a:gd name="T5" fmla="*/ 0 h 6"/>
                <a:gd name="T6" fmla="*/ 0 w 2"/>
                <a:gd name="T7" fmla="*/ 0 h 6"/>
                <a:gd name="T8" fmla="*/ 0 w 2"/>
                <a:gd name="T9" fmla="*/ 4 h 6"/>
                <a:gd name="T10" fmla="*/ 0 w 2"/>
                <a:gd name="T11" fmla="*/ 6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6">
                  <a:moveTo>
                    <a:pt x="0" y="6"/>
                  </a:moveTo>
                  <a:lnTo>
                    <a:pt x="2" y="4"/>
                  </a:lnTo>
                  <a:lnTo>
                    <a:pt x="2" y="0"/>
                  </a:lnTo>
                  <a:lnTo>
                    <a:pt x="0" y="0"/>
                  </a:lnTo>
                  <a:lnTo>
                    <a:pt x="0" y="4"/>
                  </a:lnTo>
                  <a:lnTo>
                    <a:pt x="0" y="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0" name="Freeform 2154"/>
            <p:cNvSpPr>
              <a:spLocks/>
            </p:cNvSpPr>
            <p:nvPr/>
          </p:nvSpPr>
          <p:spPr bwMode="auto">
            <a:xfrm>
              <a:off x="2746" y="3054"/>
              <a:ext cx="20" cy="22"/>
            </a:xfrm>
            <a:custGeom>
              <a:avLst/>
              <a:gdLst>
                <a:gd name="T0" fmla="*/ 0 w 20"/>
                <a:gd name="T1" fmla="*/ 0 h 22"/>
                <a:gd name="T2" fmla="*/ 0 w 20"/>
                <a:gd name="T3" fmla="*/ 5 h 22"/>
                <a:gd name="T4" fmla="*/ 18 w 20"/>
                <a:gd name="T5" fmla="*/ 22 h 22"/>
                <a:gd name="T6" fmla="*/ 20 w 20"/>
                <a:gd name="T7" fmla="*/ 20 h 22"/>
                <a:gd name="T8" fmla="*/ 2 w 20"/>
                <a:gd name="T9" fmla="*/ 0 h 22"/>
                <a:gd name="T10" fmla="*/ 0 w 20"/>
                <a:gd name="T11" fmla="*/ 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0" y="0"/>
                  </a:moveTo>
                  <a:lnTo>
                    <a:pt x="0" y="5"/>
                  </a:lnTo>
                  <a:lnTo>
                    <a:pt x="18" y="22"/>
                  </a:lnTo>
                  <a:lnTo>
                    <a:pt x="20" y="2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1" name="Freeform 2155"/>
            <p:cNvSpPr>
              <a:spLocks/>
            </p:cNvSpPr>
            <p:nvPr/>
          </p:nvSpPr>
          <p:spPr bwMode="auto">
            <a:xfrm>
              <a:off x="2746" y="3054"/>
              <a:ext cx="7" cy="5"/>
            </a:xfrm>
            <a:custGeom>
              <a:avLst/>
              <a:gdLst>
                <a:gd name="T0" fmla="*/ 7 w 7"/>
                <a:gd name="T1" fmla="*/ 5 h 5"/>
                <a:gd name="T2" fmla="*/ 4 w 7"/>
                <a:gd name="T3" fmla="*/ 0 h 5"/>
                <a:gd name="T4" fmla="*/ 0 w 7"/>
                <a:gd name="T5" fmla="*/ 0 h 5"/>
                <a:gd name="T6" fmla="*/ 0 w 7"/>
                <a:gd name="T7" fmla="*/ 5 h 5"/>
                <a:gd name="T8" fmla="*/ 4 w 7"/>
                <a:gd name="T9" fmla="*/ 5 h 5"/>
                <a:gd name="T10" fmla="*/ 7 w 7"/>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5">
                  <a:moveTo>
                    <a:pt x="7" y="5"/>
                  </a:moveTo>
                  <a:lnTo>
                    <a:pt x="4" y="0"/>
                  </a:lnTo>
                  <a:lnTo>
                    <a:pt x="0" y="0"/>
                  </a:lnTo>
                  <a:lnTo>
                    <a:pt x="0" y="5"/>
                  </a:lnTo>
                  <a:lnTo>
                    <a:pt x="4" y="5"/>
                  </a:lnTo>
                  <a:lnTo>
                    <a:pt x="7"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2" name="Freeform 2156"/>
            <p:cNvSpPr>
              <a:spLocks/>
            </p:cNvSpPr>
            <p:nvPr/>
          </p:nvSpPr>
          <p:spPr bwMode="auto">
            <a:xfrm>
              <a:off x="2730" y="3054"/>
              <a:ext cx="23" cy="22"/>
            </a:xfrm>
            <a:custGeom>
              <a:avLst/>
              <a:gdLst>
                <a:gd name="T0" fmla="*/ 0 w 23"/>
                <a:gd name="T1" fmla="*/ 20 h 22"/>
                <a:gd name="T2" fmla="*/ 3 w 23"/>
                <a:gd name="T3" fmla="*/ 22 h 22"/>
                <a:gd name="T4" fmla="*/ 23 w 23"/>
                <a:gd name="T5" fmla="*/ 5 h 22"/>
                <a:gd name="T6" fmla="*/ 18 w 23"/>
                <a:gd name="T7" fmla="*/ 0 h 22"/>
                <a:gd name="T8" fmla="*/ 0 w 23"/>
                <a:gd name="T9" fmla="*/ 20 h 22"/>
                <a:gd name="T10" fmla="*/ 0 w 23"/>
                <a:gd name="T11" fmla="*/ 20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0" y="20"/>
                  </a:moveTo>
                  <a:lnTo>
                    <a:pt x="3" y="22"/>
                  </a:lnTo>
                  <a:lnTo>
                    <a:pt x="23" y="5"/>
                  </a:lnTo>
                  <a:lnTo>
                    <a:pt x="18" y="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3" name="Freeform 2157"/>
            <p:cNvSpPr>
              <a:spLocks/>
            </p:cNvSpPr>
            <p:nvPr/>
          </p:nvSpPr>
          <p:spPr bwMode="auto">
            <a:xfrm>
              <a:off x="2730" y="3068"/>
              <a:ext cx="5" cy="6"/>
            </a:xfrm>
            <a:custGeom>
              <a:avLst/>
              <a:gdLst>
                <a:gd name="T0" fmla="*/ 3 w 5"/>
                <a:gd name="T1" fmla="*/ 2 h 6"/>
                <a:gd name="T2" fmla="*/ 0 w 5"/>
                <a:gd name="T3" fmla="*/ 2 h 6"/>
                <a:gd name="T4" fmla="*/ 0 w 5"/>
                <a:gd name="T5" fmla="*/ 6 h 6"/>
                <a:gd name="T6" fmla="*/ 5 w 5"/>
                <a:gd name="T7" fmla="*/ 6 h 6"/>
                <a:gd name="T8" fmla="*/ 5 w 5"/>
                <a:gd name="T9" fmla="*/ 2 h 6"/>
                <a:gd name="T10" fmla="*/ 3 w 5"/>
                <a:gd name="T11" fmla="*/ 2 h 6"/>
                <a:gd name="T12" fmla="*/ 3 w 5"/>
                <a:gd name="T13" fmla="*/ 2 h 6"/>
                <a:gd name="T14" fmla="*/ 0 w 5"/>
                <a:gd name="T15" fmla="*/ 0 h 6"/>
                <a:gd name="T16" fmla="*/ 0 w 5"/>
                <a:gd name="T17" fmla="*/ 2 h 6"/>
                <a:gd name="T18" fmla="*/ 3 w 5"/>
                <a:gd name="T19" fmla="*/ 2 h 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6">
                  <a:moveTo>
                    <a:pt x="3" y="2"/>
                  </a:moveTo>
                  <a:lnTo>
                    <a:pt x="0" y="2"/>
                  </a:lnTo>
                  <a:lnTo>
                    <a:pt x="0" y="6"/>
                  </a:lnTo>
                  <a:lnTo>
                    <a:pt x="5" y="6"/>
                  </a:lnTo>
                  <a:lnTo>
                    <a:pt x="5" y="2"/>
                  </a:lnTo>
                  <a:lnTo>
                    <a:pt x="3" y="2"/>
                  </a:lnTo>
                  <a:lnTo>
                    <a:pt x="0" y="0"/>
                  </a:lnTo>
                  <a:lnTo>
                    <a:pt x="0" y="2"/>
                  </a:lnTo>
                  <a:lnTo>
                    <a:pt x="3"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4" name="Freeform 2158"/>
            <p:cNvSpPr>
              <a:spLocks/>
            </p:cNvSpPr>
            <p:nvPr/>
          </p:nvSpPr>
          <p:spPr bwMode="auto">
            <a:xfrm>
              <a:off x="2730" y="3070"/>
              <a:ext cx="20" cy="18"/>
            </a:xfrm>
            <a:custGeom>
              <a:avLst/>
              <a:gdLst>
                <a:gd name="T0" fmla="*/ 20 w 20"/>
                <a:gd name="T1" fmla="*/ 18 h 18"/>
                <a:gd name="T2" fmla="*/ 20 w 20"/>
                <a:gd name="T3" fmla="*/ 13 h 18"/>
                <a:gd name="T4" fmla="*/ 3 w 20"/>
                <a:gd name="T5" fmla="*/ 0 h 18"/>
                <a:gd name="T6" fmla="*/ 0 w 20"/>
                <a:gd name="T7" fmla="*/ 2 h 18"/>
                <a:gd name="T8" fmla="*/ 18 w 20"/>
                <a:gd name="T9" fmla="*/ 18 h 18"/>
                <a:gd name="T10" fmla="*/ 20 w 20"/>
                <a:gd name="T11" fmla="*/ 18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20" y="18"/>
                  </a:moveTo>
                  <a:lnTo>
                    <a:pt x="20" y="13"/>
                  </a:lnTo>
                  <a:lnTo>
                    <a:pt x="3" y="0"/>
                  </a:lnTo>
                  <a:lnTo>
                    <a:pt x="0" y="2"/>
                  </a:lnTo>
                  <a:lnTo>
                    <a:pt x="18" y="18"/>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5" name="Freeform 2159"/>
            <p:cNvSpPr>
              <a:spLocks/>
            </p:cNvSpPr>
            <p:nvPr/>
          </p:nvSpPr>
          <p:spPr bwMode="auto">
            <a:xfrm>
              <a:off x="2746" y="3083"/>
              <a:ext cx="4" cy="5"/>
            </a:xfrm>
            <a:custGeom>
              <a:avLst/>
              <a:gdLst>
                <a:gd name="T0" fmla="*/ 0 w 4"/>
                <a:gd name="T1" fmla="*/ 0 h 5"/>
                <a:gd name="T2" fmla="*/ 0 w 4"/>
                <a:gd name="T3" fmla="*/ 5 h 5"/>
                <a:gd name="T4" fmla="*/ 4 w 4"/>
                <a:gd name="T5" fmla="*/ 5 h 5"/>
                <a:gd name="T6" fmla="*/ 4 w 4"/>
                <a:gd name="T7" fmla="*/ 0 h 5"/>
                <a:gd name="T8" fmla="*/ 0 w 4"/>
                <a:gd name="T9" fmla="*/ 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lnTo>
                    <a:pt x="0" y="5"/>
                  </a:lnTo>
                  <a:lnTo>
                    <a:pt x="4" y="5"/>
                  </a:lnTo>
                  <a:lnTo>
                    <a:pt x="4"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6" name="Freeform 2160"/>
            <p:cNvSpPr>
              <a:spLocks/>
            </p:cNvSpPr>
            <p:nvPr/>
          </p:nvSpPr>
          <p:spPr bwMode="auto">
            <a:xfrm>
              <a:off x="2746" y="3068"/>
              <a:ext cx="20" cy="20"/>
            </a:xfrm>
            <a:custGeom>
              <a:avLst/>
              <a:gdLst>
                <a:gd name="T0" fmla="*/ 20 w 20"/>
                <a:gd name="T1" fmla="*/ 2 h 20"/>
                <a:gd name="T2" fmla="*/ 18 w 20"/>
                <a:gd name="T3" fmla="*/ 2 h 20"/>
                <a:gd name="T4" fmla="*/ 0 w 20"/>
                <a:gd name="T5" fmla="*/ 15 h 20"/>
                <a:gd name="T6" fmla="*/ 2 w 20"/>
                <a:gd name="T7" fmla="*/ 20 h 20"/>
                <a:gd name="T8" fmla="*/ 20 w 20"/>
                <a:gd name="T9" fmla="*/ 4 h 20"/>
                <a:gd name="T10" fmla="*/ 20 w 20"/>
                <a:gd name="T11" fmla="*/ 2 h 20"/>
                <a:gd name="T12" fmla="*/ 20 w 20"/>
                <a:gd name="T13" fmla="*/ 2 h 20"/>
                <a:gd name="T14" fmla="*/ 20 w 20"/>
                <a:gd name="T15" fmla="*/ 0 h 20"/>
                <a:gd name="T16" fmla="*/ 18 w 20"/>
                <a:gd name="T17" fmla="*/ 2 h 20"/>
                <a:gd name="T18" fmla="*/ 20 w 20"/>
                <a:gd name="T19" fmla="*/ 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20" y="2"/>
                  </a:moveTo>
                  <a:lnTo>
                    <a:pt x="18" y="2"/>
                  </a:lnTo>
                  <a:lnTo>
                    <a:pt x="0" y="15"/>
                  </a:lnTo>
                  <a:lnTo>
                    <a:pt x="2" y="20"/>
                  </a:lnTo>
                  <a:lnTo>
                    <a:pt x="20" y="4"/>
                  </a:lnTo>
                  <a:lnTo>
                    <a:pt x="20" y="2"/>
                  </a:lnTo>
                  <a:lnTo>
                    <a:pt x="20" y="0"/>
                  </a:lnTo>
                  <a:lnTo>
                    <a:pt x="18" y="2"/>
                  </a:lnTo>
                  <a:lnTo>
                    <a:pt x="2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7" name="Freeform 2161"/>
            <p:cNvSpPr>
              <a:spLocks/>
            </p:cNvSpPr>
            <p:nvPr/>
          </p:nvSpPr>
          <p:spPr bwMode="auto">
            <a:xfrm>
              <a:off x="2804" y="3194"/>
              <a:ext cx="37" cy="31"/>
            </a:xfrm>
            <a:custGeom>
              <a:avLst/>
              <a:gdLst>
                <a:gd name="T0" fmla="*/ 17 w 37"/>
                <a:gd name="T1" fmla="*/ 31 h 31"/>
                <a:gd name="T2" fmla="*/ 0 w 37"/>
                <a:gd name="T3" fmla="*/ 18 h 31"/>
                <a:gd name="T4" fmla="*/ 17 w 37"/>
                <a:gd name="T5" fmla="*/ 0 h 31"/>
                <a:gd name="T6" fmla="*/ 37 w 37"/>
                <a:gd name="T7" fmla="*/ 18 h 31"/>
                <a:gd name="T8" fmla="*/ 17 w 37"/>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1">
                  <a:moveTo>
                    <a:pt x="17" y="31"/>
                  </a:moveTo>
                  <a:lnTo>
                    <a:pt x="0" y="18"/>
                  </a:lnTo>
                  <a:lnTo>
                    <a:pt x="17" y="0"/>
                  </a:lnTo>
                  <a:lnTo>
                    <a:pt x="37" y="18"/>
                  </a:lnTo>
                  <a:lnTo>
                    <a:pt x="17"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8" name="Freeform 2162"/>
            <p:cNvSpPr>
              <a:spLocks noEditPoints="1"/>
            </p:cNvSpPr>
            <p:nvPr/>
          </p:nvSpPr>
          <p:spPr bwMode="auto">
            <a:xfrm>
              <a:off x="2804" y="3194"/>
              <a:ext cx="37" cy="35"/>
            </a:xfrm>
            <a:custGeom>
              <a:avLst/>
              <a:gdLst>
                <a:gd name="T0" fmla="*/ 17 w 37"/>
                <a:gd name="T1" fmla="*/ 35 h 35"/>
                <a:gd name="T2" fmla="*/ 0 w 37"/>
                <a:gd name="T3" fmla="*/ 18 h 35"/>
                <a:gd name="T4" fmla="*/ 0 w 37"/>
                <a:gd name="T5" fmla="*/ 13 h 35"/>
                <a:gd name="T6" fmla="*/ 17 w 37"/>
                <a:gd name="T7" fmla="*/ 0 h 35"/>
                <a:gd name="T8" fmla="*/ 37 w 37"/>
                <a:gd name="T9" fmla="*/ 13 h 35"/>
                <a:gd name="T10" fmla="*/ 37 w 37"/>
                <a:gd name="T11" fmla="*/ 18 h 35"/>
                <a:gd name="T12" fmla="*/ 17 w 37"/>
                <a:gd name="T13" fmla="*/ 35 h 35"/>
                <a:gd name="T14" fmla="*/ 33 w 37"/>
                <a:gd name="T15" fmla="*/ 13 h 35"/>
                <a:gd name="T16" fmla="*/ 33 w 37"/>
                <a:gd name="T17" fmla="*/ 18 h 35"/>
                <a:gd name="T18" fmla="*/ 17 w 37"/>
                <a:gd name="T19" fmla="*/ 0 h 35"/>
                <a:gd name="T20" fmla="*/ 4 w 37"/>
                <a:gd name="T21" fmla="*/ 18 h 35"/>
                <a:gd name="T22" fmla="*/ 4 w 37"/>
                <a:gd name="T23" fmla="*/ 13 h 35"/>
                <a:gd name="T24" fmla="*/ 17 w 37"/>
                <a:gd name="T25" fmla="*/ 31 h 35"/>
                <a:gd name="T26" fmla="*/ 33 w 37"/>
                <a:gd name="T27" fmla="*/ 13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 h="35">
                  <a:moveTo>
                    <a:pt x="17" y="35"/>
                  </a:moveTo>
                  <a:lnTo>
                    <a:pt x="0" y="18"/>
                  </a:lnTo>
                  <a:lnTo>
                    <a:pt x="0" y="13"/>
                  </a:lnTo>
                  <a:lnTo>
                    <a:pt x="17" y="0"/>
                  </a:lnTo>
                  <a:lnTo>
                    <a:pt x="37" y="13"/>
                  </a:lnTo>
                  <a:lnTo>
                    <a:pt x="37" y="18"/>
                  </a:lnTo>
                  <a:lnTo>
                    <a:pt x="17" y="35"/>
                  </a:lnTo>
                  <a:close/>
                  <a:moveTo>
                    <a:pt x="33" y="13"/>
                  </a:moveTo>
                  <a:lnTo>
                    <a:pt x="33" y="18"/>
                  </a:lnTo>
                  <a:lnTo>
                    <a:pt x="17" y="0"/>
                  </a:lnTo>
                  <a:lnTo>
                    <a:pt x="4" y="18"/>
                  </a:lnTo>
                  <a:lnTo>
                    <a:pt x="4" y="13"/>
                  </a:lnTo>
                  <a:lnTo>
                    <a:pt x="17" y="31"/>
                  </a:lnTo>
                  <a:lnTo>
                    <a:pt x="33"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09" name="Freeform 2163"/>
            <p:cNvSpPr>
              <a:spLocks/>
            </p:cNvSpPr>
            <p:nvPr/>
          </p:nvSpPr>
          <p:spPr bwMode="auto">
            <a:xfrm>
              <a:off x="2821" y="3227"/>
              <a:ext cx="2" cy="5"/>
            </a:xfrm>
            <a:custGeom>
              <a:avLst/>
              <a:gdLst>
                <a:gd name="T0" fmla="*/ 2 w 2"/>
                <a:gd name="T1" fmla="*/ 0 h 5"/>
                <a:gd name="T2" fmla="*/ 0 w 2"/>
                <a:gd name="T3" fmla="*/ 2 h 5"/>
                <a:gd name="T4" fmla="*/ 0 w 2"/>
                <a:gd name="T5" fmla="*/ 2 h 5"/>
                <a:gd name="T6" fmla="*/ 0 w 2"/>
                <a:gd name="T7" fmla="*/ 2 h 5"/>
                <a:gd name="T8" fmla="*/ 0 w 2"/>
                <a:gd name="T9" fmla="*/ 2 h 5"/>
                <a:gd name="T10" fmla="*/ 2 w 2"/>
                <a:gd name="T11" fmla="*/ 0 h 5"/>
                <a:gd name="T12" fmla="*/ 0 w 2"/>
                <a:gd name="T13" fmla="*/ 2 h 5"/>
                <a:gd name="T14" fmla="*/ 0 w 2"/>
                <a:gd name="T15" fmla="*/ 5 h 5"/>
                <a:gd name="T16" fmla="*/ 2 w 2"/>
                <a:gd name="T17" fmla="*/ 2 h 5"/>
                <a:gd name="T18" fmla="*/ 2 w 2"/>
                <a:gd name="T19" fmla="*/ 0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5">
                  <a:moveTo>
                    <a:pt x="2" y="0"/>
                  </a:moveTo>
                  <a:lnTo>
                    <a:pt x="0" y="2"/>
                  </a:lnTo>
                  <a:lnTo>
                    <a:pt x="2" y="0"/>
                  </a:lnTo>
                  <a:lnTo>
                    <a:pt x="0" y="2"/>
                  </a:lnTo>
                  <a:lnTo>
                    <a:pt x="0" y="5"/>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0" name="Freeform 2164"/>
            <p:cNvSpPr>
              <a:spLocks/>
            </p:cNvSpPr>
            <p:nvPr/>
          </p:nvSpPr>
          <p:spPr bwMode="auto">
            <a:xfrm>
              <a:off x="2804" y="3209"/>
              <a:ext cx="19" cy="20"/>
            </a:xfrm>
            <a:custGeom>
              <a:avLst/>
              <a:gdLst>
                <a:gd name="T0" fmla="*/ 0 w 19"/>
                <a:gd name="T1" fmla="*/ 3 h 20"/>
                <a:gd name="T2" fmla="*/ 0 w 19"/>
                <a:gd name="T3" fmla="*/ 3 h 20"/>
                <a:gd name="T4" fmla="*/ 17 w 19"/>
                <a:gd name="T5" fmla="*/ 20 h 20"/>
                <a:gd name="T6" fmla="*/ 19 w 19"/>
                <a:gd name="T7" fmla="*/ 18 h 20"/>
                <a:gd name="T8" fmla="*/ 2 w 19"/>
                <a:gd name="T9" fmla="*/ 0 h 20"/>
                <a:gd name="T10" fmla="*/ 0 w 19"/>
                <a:gd name="T11" fmla="*/ 3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0">
                  <a:moveTo>
                    <a:pt x="0" y="3"/>
                  </a:moveTo>
                  <a:lnTo>
                    <a:pt x="0" y="3"/>
                  </a:lnTo>
                  <a:lnTo>
                    <a:pt x="17" y="20"/>
                  </a:lnTo>
                  <a:lnTo>
                    <a:pt x="19" y="18"/>
                  </a:lnTo>
                  <a:lnTo>
                    <a:pt x="2" y="0"/>
                  </a:lnTo>
                  <a:lnTo>
                    <a:pt x="0"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1" name="Freeform 2166"/>
            <p:cNvSpPr>
              <a:spLocks/>
            </p:cNvSpPr>
            <p:nvPr/>
          </p:nvSpPr>
          <p:spPr bwMode="auto">
            <a:xfrm>
              <a:off x="2804" y="3207"/>
              <a:ext cx="2" cy="5"/>
            </a:xfrm>
            <a:custGeom>
              <a:avLst/>
              <a:gdLst>
                <a:gd name="T0" fmla="*/ 0 w 2"/>
                <a:gd name="T1" fmla="*/ 0 h 5"/>
                <a:gd name="T2" fmla="*/ 0 w 2"/>
                <a:gd name="T3" fmla="*/ 0 h 5"/>
                <a:gd name="T4" fmla="*/ 0 w 2"/>
                <a:gd name="T5" fmla="*/ 5 h 5"/>
                <a:gd name="T6" fmla="*/ 2 w 2"/>
                <a:gd name="T7" fmla="*/ 5 h 5"/>
                <a:gd name="T8" fmla="*/ 2 w 2"/>
                <a:gd name="T9" fmla="*/ 0 h 5"/>
                <a:gd name="T10" fmla="*/ 0 w 2"/>
                <a:gd name="T11" fmla="*/ 0 h 5"/>
                <a:gd name="T12" fmla="*/ 0 w 2"/>
                <a:gd name="T13" fmla="*/ 0 h 5"/>
                <a:gd name="T14" fmla="*/ 0 w 2"/>
                <a:gd name="T15" fmla="*/ 0 h 5"/>
                <a:gd name="T16" fmla="*/ 0 w 2"/>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5">
                  <a:moveTo>
                    <a:pt x="0" y="0"/>
                  </a:moveTo>
                  <a:lnTo>
                    <a:pt x="0" y="0"/>
                  </a:lnTo>
                  <a:lnTo>
                    <a:pt x="0" y="5"/>
                  </a:lnTo>
                  <a:lnTo>
                    <a:pt x="2" y="5"/>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2" name="Freeform 2167"/>
            <p:cNvSpPr>
              <a:spLocks/>
            </p:cNvSpPr>
            <p:nvPr/>
          </p:nvSpPr>
          <p:spPr bwMode="auto">
            <a:xfrm>
              <a:off x="2804" y="3192"/>
              <a:ext cx="19" cy="17"/>
            </a:xfrm>
            <a:custGeom>
              <a:avLst/>
              <a:gdLst>
                <a:gd name="T0" fmla="*/ 19 w 19"/>
                <a:gd name="T1" fmla="*/ 0 h 17"/>
                <a:gd name="T2" fmla="*/ 17 w 19"/>
                <a:gd name="T3" fmla="*/ 0 h 17"/>
                <a:gd name="T4" fmla="*/ 0 w 19"/>
                <a:gd name="T5" fmla="*/ 15 h 17"/>
                <a:gd name="T6" fmla="*/ 2 w 19"/>
                <a:gd name="T7" fmla="*/ 17 h 17"/>
                <a:gd name="T8" fmla="*/ 19 w 19"/>
                <a:gd name="T9" fmla="*/ 2 h 17"/>
                <a:gd name="T10" fmla="*/ 19 w 19"/>
                <a:gd name="T11" fmla="*/ 0 h 17"/>
                <a:gd name="T12" fmla="*/ 19 w 19"/>
                <a:gd name="T13" fmla="*/ 0 h 17"/>
                <a:gd name="T14" fmla="*/ 17 w 19"/>
                <a:gd name="T15" fmla="*/ 0 h 17"/>
                <a:gd name="T16" fmla="*/ 17 w 19"/>
                <a:gd name="T17" fmla="*/ 0 h 17"/>
                <a:gd name="T18" fmla="*/ 19 w 19"/>
                <a:gd name="T19" fmla="*/ 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7">
                  <a:moveTo>
                    <a:pt x="19" y="0"/>
                  </a:moveTo>
                  <a:lnTo>
                    <a:pt x="17" y="0"/>
                  </a:lnTo>
                  <a:lnTo>
                    <a:pt x="0" y="15"/>
                  </a:lnTo>
                  <a:lnTo>
                    <a:pt x="2" y="17"/>
                  </a:lnTo>
                  <a:lnTo>
                    <a:pt x="19" y="2"/>
                  </a:lnTo>
                  <a:lnTo>
                    <a:pt x="19" y="0"/>
                  </a:lnTo>
                  <a:lnTo>
                    <a:pt x="17" y="0"/>
                  </a:lnTo>
                  <a:lnTo>
                    <a:pt x="19"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3" name="Freeform 2168"/>
            <p:cNvSpPr>
              <a:spLocks/>
            </p:cNvSpPr>
            <p:nvPr/>
          </p:nvSpPr>
          <p:spPr bwMode="auto">
            <a:xfrm>
              <a:off x="2821" y="3192"/>
              <a:ext cx="2" cy="2"/>
            </a:xfrm>
            <a:custGeom>
              <a:avLst/>
              <a:gdLst>
                <a:gd name="T0" fmla="*/ 0 w 2"/>
                <a:gd name="T1" fmla="*/ 2 h 2"/>
                <a:gd name="T2" fmla="*/ 0 w 2"/>
                <a:gd name="T3" fmla="*/ 2 h 2"/>
                <a:gd name="T4" fmla="*/ 0 w 2"/>
                <a:gd name="T5" fmla="*/ 2 h 2"/>
                <a:gd name="T6" fmla="*/ 0 w 2"/>
                <a:gd name="T7" fmla="*/ 2 h 2"/>
                <a:gd name="T8" fmla="*/ 0 w 2"/>
                <a:gd name="T9" fmla="*/ 2 h 2"/>
                <a:gd name="T10" fmla="*/ 0 w 2"/>
                <a:gd name="T11" fmla="*/ 2 h 2"/>
                <a:gd name="T12" fmla="*/ 2 w 2"/>
                <a:gd name="T13" fmla="*/ 0 h 2"/>
                <a:gd name="T14" fmla="*/ 0 w 2"/>
                <a:gd name="T15" fmla="*/ 0 h 2"/>
                <a:gd name="T16" fmla="*/ 0 w 2"/>
                <a:gd name="T17" fmla="*/ 0 h 2"/>
                <a:gd name="T18" fmla="*/ 0 w 2"/>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0" y="2"/>
                  </a:moveTo>
                  <a:lnTo>
                    <a:pt x="0" y="2"/>
                  </a:lnTo>
                  <a:lnTo>
                    <a:pt x="2" y="0"/>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4" name="Freeform 2169"/>
            <p:cNvSpPr>
              <a:spLocks/>
            </p:cNvSpPr>
            <p:nvPr/>
          </p:nvSpPr>
          <p:spPr bwMode="auto">
            <a:xfrm>
              <a:off x="2821" y="3192"/>
              <a:ext cx="20" cy="17"/>
            </a:xfrm>
            <a:custGeom>
              <a:avLst/>
              <a:gdLst>
                <a:gd name="T0" fmla="*/ 20 w 20"/>
                <a:gd name="T1" fmla="*/ 15 h 17"/>
                <a:gd name="T2" fmla="*/ 20 w 20"/>
                <a:gd name="T3" fmla="*/ 15 h 17"/>
                <a:gd name="T4" fmla="*/ 2 w 20"/>
                <a:gd name="T5" fmla="*/ 0 h 17"/>
                <a:gd name="T6" fmla="*/ 0 w 20"/>
                <a:gd name="T7" fmla="*/ 2 h 17"/>
                <a:gd name="T8" fmla="*/ 18 w 20"/>
                <a:gd name="T9" fmla="*/ 17 h 17"/>
                <a:gd name="T10" fmla="*/ 20 w 20"/>
                <a:gd name="T11" fmla="*/ 15 h 17"/>
                <a:gd name="T12" fmla="*/ 20 w 20"/>
                <a:gd name="T13" fmla="*/ 15 h 17"/>
                <a:gd name="T14" fmla="*/ 20 w 20"/>
                <a:gd name="T15" fmla="*/ 15 h 17"/>
                <a:gd name="T16" fmla="*/ 20 w 20"/>
                <a:gd name="T17" fmla="*/ 15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7">
                  <a:moveTo>
                    <a:pt x="20" y="15"/>
                  </a:moveTo>
                  <a:lnTo>
                    <a:pt x="20" y="15"/>
                  </a:lnTo>
                  <a:lnTo>
                    <a:pt x="2" y="0"/>
                  </a:lnTo>
                  <a:lnTo>
                    <a:pt x="0" y="2"/>
                  </a:lnTo>
                  <a:lnTo>
                    <a:pt x="18" y="17"/>
                  </a:lnTo>
                  <a:lnTo>
                    <a:pt x="20"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5" name="Freeform 2170"/>
            <p:cNvSpPr>
              <a:spLocks/>
            </p:cNvSpPr>
            <p:nvPr/>
          </p:nvSpPr>
          <p:spPr bwMode="auto">
            <a:xfrm>
              <a:off x="2839" y="3207"/>
              <a:ext cx="2" cy="5"/>
            </a:xfrm>
            <a:custGeom>
              <a:avLst/>
              <a:gdLst>
                <a:gd name="T0" fmla="*/ 2 w 2"/>
                <a:gd name="T1" fmla="*/ 5 h 5"/>
                <a:gd name="T2" fmla="*/ 2 w 2"/>
                <a:gd name="T3" fmla="*/ 5 h 5"/>
                <a:gd name="T4" fmla="*/ 2 w 2"/>
                <a:gd name="T5" fmla="*/ 0 h 5"/>
                <a:gd name="T6" fmla="*/ 0 w 2"/>
                <a:gd name="T7" fmla="*/ 0 h 5"/>
                <a:gd name="T8" fmla="*/ 0 w 2"/>
                <a:gd name="T9" fmla="*/ 5 h 5"/>
                <a:gd name="T10" fmla="*/ 2 w 2"/>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2" y="5"/>
                  </a:moveTo>
                  <a:lnTo>
                    <a:pt x="2" y="5"/>
                  </a:lnTo>
                  <a:lnTo>
                    <a:pt x="2" y="0"/>
                  </a:lnTo>
                  <a:lnTo>
                    <a:pt x="0" y="0"/>
                  </a:lnTo>
                  <a:lnTo>
                    <a:pt x="0" y="5"/>
                  </a:lnTo>
                  <a:lnTo>
                    <a:pt x="2"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6" name="Freeform 2171"/>
            <p:cNvSpPr>
              <a:spLocks/>
            </p:cNvSpPr>
            <p:nvPr/>
          </p:nvSpPr>
          <p:spPr bwMode="auto">
            <a:xfrm>
              <a:off x="2839" y="3209"/>
              <a:ext cx="2" cy="3"/>
            </a:xfrm>
            <a:custGeom>
              <a:avLst/>
              <a:gdLst>
                <a:gd name="T0" fmla="*/ 0 w 2"/>
                <a:gd name="T1" fmla="*/ 0 h 3"/>
                <a:gd name="T2" fmla="*/ 2 w 2"/>
                <a:gd name="T3" fmla="*/ 3 h 3"/>
                <a:gd name="T4" fmla="*/ 2 w 2"/>
                <a:gd name="T5" fmla="*/ 3 h 3"/>
                <a:gd name="T6" fmla="*/ 2 w 2"/>
                <a:gd name="T7" fmla="*/ 3 h 3"/>
                <a:gd name="T8" fmla="*/ 2 w 2"/>
                <a:gd name="T9" fmla="*/ 3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0" y="0"/>
                  </a:moveTo>
                  <a:lnTo>
                    <a:pt x="2" y="3"/>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7" name="Freeform 2172"/>
            <p:cNvSpPr>
              <a:spLocks/>
            </p:cNvSpPr>
            <p:nvPr/>
          </p:nvSpPr>
          <p:spPr bwMode="auto">
            <a:xfrm>
              <a:off x="2821" y="3209"/>
              <a:ext cx="20" cy="23"/>
            </a:xfrm>
            <a:custGeom>
              <a:avLst/>
              <a:gdLst>
                <a:gd name="T0" fmla="*/ 0 w 20"/>
                <a:gd name="T1" fmla="*/ 20 h 23"/>
                <a:gd name="T2" fmla="*/ 2 w 20"/>
                <a:gd name="T3" fmla="*/ 20 h 23"/>
                <a:gd name="T4" fmla="*/ 20 w 20"/>
                <a:gd name="T5" fmla="*/ 3 h 23"/>
                <a:gd name="T6" fmla="*/ 18 w 20"/>
                <a:gd name="T7" fmla="*/ 0 h 23"/>
                <a:gd name="T8" fmla="*/ 0 w 20"/>
                <a:gd name="T9" fmla="*/ 18 h 23"/>
                <a:gd name="T10" fmla="*/ 0 w 20"/>
                <a:gd name="T11" fmla="*/ 20 h 23"/>
                <a:gd name="T12" fmla="*/ 0 w 20"/>
                <a:gd name="T13" fmla="*/ 20 h 23"/>
                <a:gd name="T14" fmla="*/ 0 w 20"/>
                <a:gd name="T15" fmla="*/ 23 h 23"/>
                <a:gd name="T16" fmla="*/ 2 w 20"/>
                <a:gd name="T17" fmla="*/ 20 h 23"/>
                <a:gd name="T18" fmla="*/ 0 w 20"/>
                <a:gd name="T19" fmla="*/ 2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3">
                  <a:moveTo>
                    <a:pt x="0" y="20"/>
                  </a:moveTo>
                  <a:lnTo>
                    <a:pt x="2" y="20"/>
                  </a:lnTo>
                  <a:lnTo>
                    <a:pt x="20" y="3"/>
                  </a:lnTo>
                  <a:lnTo>
                    <a:pt x="18" y="0"/>
                  </a:lnTo>
                  <a:lnTo>
                    <a:pt x="0" y="18"/>
                  </a:lnTo>
                  <a:lnTo>
                    <a:pt x="0" y="20"/>
                  </a:lnTo>
                  <a:lnTo>
                    <a:pt x="0" y="23"/>
                  </a:lnTo>
                  <a:lnTo>
                    <a:pt x="2" y="20"/>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8" name="Freeform 2173"/>
            <p:cNvSpPr>
              <a:spLocks/>
            </p:cNvSpPr>
            <p:nvPr/>
          </p:nvSpPr>
          <p:spPr bwMode="auto">
            <a:xfrm>
              <a:off x="2835" y="3207"/>
              <a:ext cx="4" cy="5"/>
            </a:xfrm>
            <a:custGeom>
              <a:avLst/>
              <a:gdLst>
                <a:gd name="T0" fmla="*/ 0 w 4"/>
                <a:gd name="T1" fmla="*/ 5 h 5"/>
                <a:gd name="T2" fmla="*/ 4 w 4"/>
                <a:gd name="T3" fmla="*/ 5 h 5"/>
                <a:gd name="T4" fmla="*/ 4 w 4"/>
                <a:gd name="T5" fmla="*/ 0 h 5"/>
                <a:gd name="T6" fmla="*/ 0 w 4"/>
                <a:gd name="T7" fmla="*/ 0 h 5"/>
                <a:gd name="T8" fmla="*/ 0 w 4"/>
                <a:gd name="T9" fmla="*/ 5 h 5"/>
                <a:gd name="T10" fmla="*/ 0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5"/>
                  </a:moveTo>
                  <a:lnTo>
                    <a:pt x="4" y="5"/>
                  </a:lnTo>
                  <a:lnTo>
                    <a:pt x="4" y="0"/>
                  </a:lnTo>
                  <a:lnTo>
                    <a:pt x="0"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19" name="Freeform 2174"/>
            <p:cNvSpPr>
              <a:spLocks/>
            </p:cNvSpPr>
            <p:nvPr/>
          </p:nvSpPr>
          <p:spPr bwMode="auto">
            <a:xfrm>
              <a:off x="2821" y="3190"/>
              <a:ext cx="18" cy="22"/>
            </a:xfrm>
            <a:custGeom>
              <a:avLst/>
              <a:gdLst>
                <a:gd name="T0" fmla="*/ 0 w 18"/>
                <a:gd name="T1" fmla="*/ 2 h 22"/>
                <a:gd name="T2" fmla="*/ 0 w 18"/>
                <a:gd name="T3" fmla="*/ 4 h 22"/>
                <a:gd name="T4" fmla="*/ 14 w 18"/>
                <a:gd name="T5" fmla="*/ 22 h 22"/>
                <a:gd name="T6" fmla="*/ 18 w 18"/>
                <a:gd name="T7" fmla="*/ 19 h 22"/>
                <a:gd name="T8" fmla="*/ 2 w 18"/>
                <a:gd name="T9" fmla="*/ 2 h 22"/>
                <a:gd name="T10" fmla="*/ 0 w 18"/>
                <a:gd name="T11" fmla="*/ 2 h 22"/>
                <a:gd name="T12" fmla="*/ 2 w 18"/>
                <a:gd name="T13" fmla="*/ 2 h 22"/>
                <a:gd name="T14" fmla="*/ 0 w 18"/>
                <a:gd name="T15" fmla="*/ 0 h 22"/>
                <a:gd name="T16" fmla="*/ 0 w 18"/>
                <a:gd name="T17" fmla="*/ 2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2">
                  <a:moveTo>
                    <a:pt x="0" y="2"/>
                  </a:moveTo>
                  <a:lnTo>
                    <a:pt x="0" y="4"/>
                  </a:lnTo>
                  <a:lnTo>
                    <a:pt x="14" y="22"/>
                  </a:lnTo>
                  <a:lnTo>
                    <a:pt x="18" y="19"/>
                  </a:lnTo>
                  <a:lnTo>
                    <a:pt x="2" y="2"/>
                  </a:ln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0" name="Freeform 2175"/>
            <p:cNvSpPr>
              <a:spLocks/>
            </p:cNvSpPr>
            <p:nvPr/>
          </p:nvSpPr>
          <p:spPr bwMode="auto">
            <a:xfrm>
              <a:off x="2821" y="3190"/>
              <a:ext cx="2" cy="4"/>
            </a:xfrm>
            <a:custGeom>
              <a:avLst/>
              <a:gdLst>
                <a:gd name="T0" fmla="*/ 0 w 2"/>
                <a:gd name="T1" fmla="*/ 2 h 4"/>
                <a:gd name="T2" fmla="*/ 0 w 2"/>
                <a:gd name="T3" fmla="*/ 4 h 4"/>
                <a:gd name="T4" fmla="*/ 0 w 2"/>
                <a:gd name="T5" fmla="*/ 4 h 4"/>
                <a:gd name="T6" fmla="*/ 0 w 2"/>
                <a:gd name="T7" fmla="*/ 4 h 4"/>
                <a:gd name="T8" fmla="*/ 0 w 2"/>
                <a:gd name="T9" fmla="*/ 4 h 4"/>
                <a:gd name="T10" fmla="*/ 0 w 2"/>
                <a:gd name="T11" fmla="*/ 2 h 4"/>
                <a:gd name="T12" fmla="*/ 2 w 2"/>
                <a:gd name="T13" fmla="*/ 2 h 4"/>
                <a:gd name="T14" fmla="*/ 0 w 2"/>
                <a:gd name="T15" fmla="*/ 0 h 4"/>
                <a:gd name="T16" fmla="*/ 0 w 2"/>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0" y="2"/>
                  </a:moveTo>
                  <a:lnTo>
                    <a:pt x="0" y="4"/>
                  </a:lnTo>
                  <a:lnTo>
                    <a:pt x="0" y="2"/>
                  </a:lnTo>
                  <a:lnTo>
                    <a:pt x="2" y="2"/>
                  </a:lnTo>
                  <a:lnTo>
                    <a:pt x="0"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1" name="Freeform 2176"/>
            <p:cNvSpPr>
              <a:spLocks/>
            </p:cNvSpPr>
            <p:nvPr/>
          </p:nvSpPr>
          <p:spPr bwMode="auto">
            <a:xfrm>
              <a:off x="2806" y="3192"/>
              <a:ext cx="17" cy="20"/>
            </a:xfrm>
            <a:custGeom>
              <a:avLst/>
              <a:gdLst>
                <a:gd name="T0" fmla="*/ 0 w 17"/>
                <a:gd name="T1" fmla="*/ 20 h 20"/>
                <a:gd name="T2" fmla="*/ 4 w 17"/>
                <a:gd name="T3" fmla="*/ 20 h 20"/>
                <a:gd name="T4" fmla="*/ 17 w 17"/>
                <a:gd name="T5" fmla="*/ 2 h 20"/>
                <a:gd name="T6" fmla="*/ 15 w 17"/>
                <a:gd name="T7" fmla="*/ 0 h 20"/>
                <a:gd name="T8" fmla="*/ 0 w 17"/>
                <a:gd name="T9" fmla="*/ 17 h 20"/>
                <a:gd name="T10" fmla="*/ 0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20"/>
                  </a:moveTo>
                  <a:lnTo>
                    <a:pt x="4" y="20"/>
                  </a:lnTo>
                  <a:lnTo>
                    <a:pt x="17" y="2"/>
                  </a:lnTo>
                  <a:lnTo>
                    <a:pt x="15" y="0"/>
                  </a:lnTo>
                  <a:lnTo>
                    <a:pt x="0" y="17"/>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2" name="Freeform 2177"/>
            <p:cNvSpPr>
              <a:spLocks/>
            </p:cNvSpPr>
            <p:nvPr/>
          </p:nvSpPr>
          <p:spPr bwMode="auto">
            <a:xfrm>
              <a:off x="2806" y="3207"/>
              <a:ext cx="4" cy="5"/>
            </a:xfrm>
            <a:custGeom>
              <a:avLst/>
              <a:gdLst>
                <a:gd name="T0" fmla="*/ 4 w 4"/>
                <a:gd name="T1" fmla="*/ 0 h 5"/>
                <a:gd name="T2" fmla="*/ 0 w 4"/>
                <a:gd name="T3" fmla="*/ 0 h 5"/>
                <a:gd name="T4" fmla="*/ 0 w 4"/>
                <a:gd name="T5" fmla="*/ 5 h 5"/>
                <a:gd name="T6" fmla="*/ 4 w 4"/>
                <a:gd name="T7" fmla="*/ 5 h 5"/>
                <a:gd name="T8" fmla="*/ 4 w 4"/>
                <a:gd name="T9" fmla="*/ 0 h 5"/>
                <a:gd name="T10" fmla="*/ 4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0"/>
                  </a:moveTo>
                  <a:lnTo>
                    <a:pt x="0" y="0"/>
                  </a:lnTo>
                  <a:lnTo>
                    <a:pt x="0" y="5"/>
                  </a:lnTo>
                  <a:lnTo>
                    <a:pt x="4" y="5"/>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3" name="Freeform 2178"/>
            <p:cNvSpPr>
              <a:spLocks/>
            </p:cNvSpPr>
            <p:nvPr/>
          </p:nvSpPr>
          <p:spPr bwMode="auto">
            <a:xfrm>
              <a:off x="2806" y="3207"/>
              <a:ext cx="17" cy="22"/>
            </a:xfrm>
            <a:custGeom>
              <a:avLst/>
              <a:gdLst>
                <a:gd name="T0" fmla="*/ 17 w 17"/>
                <a:gd name="T1" fmla="*/ 20 h 22"/>
                <a:gd name="T2" fmla="*/ 17 w 17"/>
                <a:gd name="T3" fmla="*/ 18 h 22"/>
                <a:gd name="T4" fmla="*/ 4 w 17"/>
                <a:gd name="T5" fmla="*/ 0 h 22"/>
                <a:gd name="T6" fmla="*/ 0 w 17"/>
                <a:gd name="T7" fmla="*/ 2 h 22"/>
                <a:gd name="T8" fmla="*/ 15 w 17"/>
                <a:gd name="T9" fmla="*/ 20 h 22"/>
                <a:gd name="T10" fmla="*/ 17 w 17"/>
                <a:gd name="T11" fmla="*/ 20 h 22"/>
                <a:gd name="T12" fmla="*/ 15 w 17"/>
                <a:gd name="T13" fmla="*/ 20 h 22"/>
                <a:gd name="T14" fmla="*/ 15 w 17"/>
                <a:gd name="T15" fmla="*/ 22 h 22"/>
                <a:gd name="T16" fmla="*/ 17 w 17"/>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17" y="20"/>
                  </a:moveTo>
                  <a:lnTo>
                    <a:pt x="17" y="18"/>
                  </a:lnTo>
                  <a:lnTo>
                    <a:pt x="4" y="0"/>
                  </a:lnTo>
                  <a:lnTo>
                    <a:pt x="0" y="2"/>
                  </a:lnTo>
                  <a:lnTo>
                    <a:pt x="15" y="20"/>
                  </a:lnTo>
                  <a:lnTo>
                    <a:pt x="17" y="20"/>
                  </a:lnTo>
                  <a:lnTo>
                    <a:pt x="15" y="20"/>
                  </a:lnTo>
                  <a:lnTo>
                    <a:pt x="15" y="22"/>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4" name="Freeform 2179"/>
            <p:cNvSpPr>
              <a:spLocks/>
            </p:cNvSpPr>
            <p:nvPr/>
          </p:nvSpPr>
          <p:spPr bwMode="auto">
            <a:xfrm>
              <a:off x="2821" y="3225"/>
              <a:ext cx="2" cy="4"/>
            </a:xfrm>
            <a:custGeom>
              <a:avLst/>
              <a:gdLst>
                <a:gd name="T0" fmla="*/ 2 w 2"/>
                <a:gd name="T1" fmla="*/ 2 h 4"/>
                <a:gd name="T2" fmla="*/ 0 w 2"/>
                <a:gd name="T3" fmla="*/ 0 h 4"/>
                <a:gd name="T4" fmla="*/ 0 w 2"/>
                <a:gd name="T5" fmla="*/ 0 h 4"/>
                <a:gd name="T6" fmla="*/ 0 w 2"/>
                <a:gd name="T7" fmla="*/ 0 h 4"/>
                <a:gd name="T8" fmla="*/ 0 w 2"/>
                <a:gd name="T9" fmla="*/ 0 h 4"/>
                <a:gd name="T10" fmla="*/ 2 w 2"/>
                <a:gd name="T11" fmla="*/ 2 h 4"/>
                <a:gd name="T12" fmla="*/ 0 w 2"/>
                <a:gd name="T13" fmla="*/ 2 h 4"/>
                <a:gd name="T14" fmla="*/ 0 w 2"/>
                <a:gd name="T15" fmla="*/ 4 h 4"/>
                <a:gd name="T16" fmla="*/ 2 w 2"/>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2"/>
                  </a:moveTo>
                  <a:lnTo>
                    <a:pt x="0" y="0"/>
                  </a:lnTo>
                  <a:lnTo>
                    <a:pt x="2" y="2"/>
                  </a:lnTo>
                  <a:lnTo>
                    <a:pt x="0" y="2"/>
                  </a:lnTo>
                  <a:lnTo>
                    <a:pt x="0" y="4"/>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5" name="Freeform 2180"/>
            <p:cNvSpPr>
              <a:spLocks/>
            </p:cNvSpPr>
            <p:nvPr/>
          </p:nvSpPr>
          <p:spPr bwMode="auto">
            <a:xfrm>
              <a:off x="2821" y="3207"/>
              <a:ext cx="18" cy="20"/>
            </a:xfrm>
            <a:custGeom>
              <a:avLst/>
              <a:gdLst>
                <a:gd name="T0" fmla="*/ 18 w 18"/>
                <a:gd name="T1" fmla="*/ 0 h 20"/>
                <a:gd name="T2" fmla="*/ 14 w 18"/>
                <a:gd name="T3" fmla="*/ 0 h 20"/>
                <a:gd name="T4" fmla="*/ 0 w 18"/>
                <a:gd name="T5" fmla="*/ 18 h 20"/>
                <a:gd name="T6" fmla="*/ 2 w 18"/>
                <a:gd name="T7" fmla="*/ 20 h 20"/>
                <a:gd name="T8" fmla="*/ 18 w 18"/>
                <a:gd name="T9" fmla="*/ 2 h 20"/>
                <a:gd name="T10" fmla="*/ 18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0"/>
                  </a:moveTo>
                  <a:lnTo>
                    <a:pt x="14" y="0"/>
                  </a:lnTo>
                  <a:lnTo>
                    <a:pt x="0" y="18"/>
                  </a:lnTo>
                  <a:lnTo>
                    <a:pt x="2" y="20"/>
                  </a:lnTo>
                  <a:lnTo>
                    <a:pt x="18"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6" name="Freeform 2181"/>
            <p:cNvSpPr>
              <a:spLocks/>
            </p:cNvSpPr>
            <p:nvPr/>
          </p:nvSpPr>
          <p:spPr bwMode="auto">
            <a:xfrm>
              <a:off x="2804" y="3068"/>
              <a:ext cx="37" cy="31"/>
            </a:xfrm>
            <a:custGeom>
              <a:avLst/>
              <a:gdLst>
                <a:gd name="T0" fmla="*/ 17 w 37"/>
                <a:gd name="T1" fmla="*/ 31 h 31"/>
                <a:gd name="T2" fmla="*/ 0 w 37"/>
                <a:gd name="T3" fmla="*/ 13 h 31"/>
                <a:gd name="T4" fmla="*/ 17 w 37"/>
                <a:gd name="T5" fmla="*/ 0 h 31"/>
                <a:gd name="T6" fmla="*/ 37 w 37"/>
                <a:gd name="T7" fmla="*/ 13 h 31"/>
                <a:gd name="T8" fmla="*/ 17 w 37"/>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31">
                  <a:moveTo>
                    <a:pt x="17" y="31"/>
                  </a:moveTo>
                  <a:lnTo>
                    <a:pt x="0" y="13"/>
                  </a:lnTo>
                  <a:lnTo>
                    <a:pt x="17" y="0"/>
                  </a:lnTo>
                  <a:lnTo>
                    <a:pt x="37" y="13"/>
                  </a:lnTo>
                  <a:lnTo>
                    <a:pt x="17"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7" name="Freeform 2182"/>
            <p:cNvSpPr>
              <a:spLocks noEditPoints="1"/>
            </p:cNvSpPr>
            <p:nvPr/>
          </p:nvSpPr>
          <p:spPr bwMode="auto">
            <a:xfrm>
              <a:off x="2804" y="3063"/>
              <a:ext cx="37" cy="36"/>
            </a:xfrm>
            <a:custGeom>
              <a:avLst/>
              <a:gdLst>
                <a:gd name="T0" fmla="*/ 17 w 37"/>
                <a:gd name="T1" fmla="*/ 36 h 36"/>
                <a:gd name="T2" fmla="*/ 0 w 37"/>
                <a:gd name="T3" fmla="*/ 22 h 36"/>
                <a:gd name="T4" fmla="*/ 0 w 37"/>
                <a:gd name="T5" fmla="*/ 18 h 36"/>
                <a:gd name="T6" fmla="*/ 17 w 37"/>
                <a:gd name="T7" fmla="*/ 0 h 36"/>
                <a:gd name="T8" fmla="*/ 37 w 37"/>
                <a:gd name="T9" fmla="*/ 18 h 36"/>
                <a:gd name="T10" fmla="*/ 37 w 37"/>
                <a:gd name="T11" fmla="*/ 22 h 36"/>
                <a:gd name="T12" fmla="*/ 17 w 37"/>
                <a:gd name="T13" fmla="*/ 36 h 36"/>
                <a:gd name="T14" fmla="*/ 33 w 37"/>
                <a:gd name="T15" fmla="*/ 18 h 36"/>
                <a:gd name="T16" fmla="*/ 33 w 37"/>
                <a:gd name="T17" fmla="*/ 22 h 36"/>
                <a:gd name="T18" fmla="*/ 17 w 37"/>
                <a:gd name="T19" fmla="*/ 5 h 36"/>
                <a:gd name="T20" fmla="*/ 4 w 37"/>
                <a:gd name="T21" fmla="*/ 22 h 36"/>
                <a:gd name="T22" fmla="*/ 4 w 37"/>
                <a:gd name="T23" fmla="*/ 18 h 36"/>
                <a:gd name="T24" fmla="*/ 17 w 37"/>
                <a:gd name="T25" fmla="*/ 36 h 36"/>
                <a:gd name="T26" fmla="*/ 33 w 37"/>
                <a:gd name="T27" fmla="*/ 18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7" h="36">
                  <a:moveTo>
                    <a:pt x="17" y="36"/>
                  </a:moveTo>
                  <a:lnTo>
                    <a:pt x="0" y="22"/>
                  </a:lnTo>
                  <a:lnTo>
                    <a:pt x="0" y="18"/>
                  </a:lnTo>
                  <a:lnTo>
                    <a:pt x="17" y="0"/>
                  </a:lnTo>
                  <a:lnTo>
                    <a:pt x="37" y="18"/>
                  </a:lnTo>
                  <a:lnTo>
                    <a:pt x="37" y="22"/>
                  </a:lnTo>
                  <a:lnTo>
                    <a:pt x="17" y="36"/>
                  </a:lnTo>
                  <a:close/>
                  <a:moveTo>
                    <a:pt x="33" y="18"/>
                  </a:moveTo>
                  <a:lnTo>
                    <a:pt x="33" y="22"/>
                  </a:lnTo>
                  <a:lnTo>
                    <a:pt x="17" y="5"/>
                  </a:lnTo>
                  <a:lnTo>
                    <a:pt x="4" y="22"/>
                  </a:lnTo>
                  <a:lnTo>
                    <a:pt x="4" y="18"/>
                  </a:lnTo>
                  <a:lnTo>
                    <a:pt x="17" y="36"/>
                  </a:lnTo>
                  <a:lnTo>
                    <a:pt x="3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8" name="Freeform 2183"/>
            <p:cNvSpPr>
              <a:spLocks/>
            </p:cNvSpPr>
            <p:nvPr/>
          </p:nvSpPr>
          <p:spPr bwMode="auto">
            <a:xfrm>
              <a:off x="2821" y="3099"/>
              <a:ext cx="2" cy="2"/>
            </a:xfrm>
            <a:custGeom>
              <a:avLst/>
              <a:gdLst>
                <a:gd name="T0" fmla="*/ 2 w 2"/>
                <a:gd name="T1" fmla="*/ 0 h 2"/>
                <a:gd name="T2" fmla="*/ 0 w 2"/>
                <a:gd name="T3" fmla="*/ 0 h 2"/>
                <a:gd name="T4" fmla="*/ 0 w 2"/>
                <a:gd name="T5" fmla="*/ 0 h 2"/>
                <a:gd name="T6" fmla="*/ 0 w 2"/>
                <a:gd name="T7" fmla="*/ 0 h 2"/>
                <a:gd name="T8" fmla="*/ 0 w 2"/>
                <a:gd name="T9" fmla="*/ 0 h 2"/>
                <a:gd name="T10" fmla="*/ 2 w 2"/>
                <a:gd name="T11" fmla="*/ 0 h 2"/>
                <a:gd name="T12" fmla="*/ 0 w 2"/>
                <a:gd name="T13" fmla="*/ 2 h 2"/>
                <a:gd name="T14" fmla="*/ 0 w 2"/>
                <a:gd name="T15" fmla="*/ 2 h 2"/>
                <a:gd name="T16" fmla="*/ 2 w 2"/>
                <a:gd name="T17" fmla="*/ 2 h 2"/>
                <a:gd name="T18" fmla="*/ 2 w 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2">
                  <a:moveTo>
                    <a:pt x="2" y="0"/>
                  </a:moveTo>
                  <a:lnTo>
                    <a:pt x="0" y="0"/>
                  </a:lnTo>
                  <a:lnTo>
                    <a:pt x="2" y="0"/>
                  </a:lnTo>
                  <a:lnTo>
                    <a:pt x="0" y="2"/>
                  </a:lnTo>
                  <a:lnTo>
                    <a:pt x="2" y="2"/>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29" name="Freeform 2184"/>
            <p:cNvSpPr>
              <a:spLocks/>
            </p:cNvSpPr>
            <p:nvPr/>
          </p:nvSpPr>
          <p:spPr bwMode="auto">
            <a:xfrm>
              <a:off x="2804" y="3083"/>
              <a:ext cx="19" cy="18"/>
            </a:xfrm>
            <a:custGeom>
              <a:avLst/>
              <a:gdLst>
                <a:gd name="T0" fmla="*/ 0 w 19"/>
                <a:gd name="T1" fmla="*/ 2 h 18"/>
                <a:gd name="T2" fmla="*/ 0 w 19"/>
                <a:gd name="T3" fmla="*/ 5 h 18"/>
                <a:gd name="T4" fmla="*/ 17 w 19"/>
                <a:gd name="T5" fmla="*/ 18 h 18"/>
                <a:gd name="T6" fmla="*/ 19 w 19"/>
                <a:gd name="T7" fmla="*/ 16 h 18"/>
                <a:gd name="T8" fmla="*/ 2 w 19"/>
                <a:gd name="T9" fmla="*/ 0 h 18"/>
                <a:gd name="T10" fmla="*/ 0 w 19"/>
                <a:gd name="T11" fmla="*/ 2 h 18"/>
                <a:gd name="T12" fmla="*/ 0 w 19"/>
                <a:gd name="T13" fmla="*/ 2 h 18"/>
                <a:gd name="T14" fmla="*/ 0 w 19"/>
                <a:gd name="T15" fmla="*/ 2 h 18"/>
                <a:gd name="T16" fmla="*/ 0 w 19"/>
                <a:gd name="T17" fmla="*/ 5 h 18"/>
                <a:gd name="T18" fmla="*/ 0 w 19"/>
                <a:gd name="T19" fmla="*/ 2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18">
                  <a:moveTo>
                    <a:pt x="0" y="2"/>
                  </a:moveTo>
                  <a:lnTo>
                    <a:pt x="0" y="5"/>
                  </a:lnTo>
                  <a:lnTo>
                    <a:pt x="17" y="18"/>
                  </a:lnTo>
                  <a:lnTo>
                    <a:pt x="19" y="16"/>
                  </a:lnTo>
                  <a:lnTo>
                    <a:pt x="2" y="0"/>
                  </a:lnTo>
                  <a:lnTo>
                    <a:pt x="0" y="2"/>
                  </a:lnTo>
                  <a:lnTo>
                    <a:pt x="0" y="5"/>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0" name="Freeform 2185"/>
            <p:cNvSpPr>
              <a:spLocks/>
            </p:cNvSpPr>
            <p:nvPr/>
          </p:nvSpPr>
          <p:spPr bwMode="auto">
            <a:xfrm>
              <a:off x="2804" y="3081"/>
              <a:ext cx="2" cy="4"/>
            </a:xfrm>
            <a:custGeom>
              <a:avLst/>
              <a:gdLst>
                <a:gd name="T0" fmla="*/ 0 w 2"/>
                <a:gd name="T1" fmla="*/ 0 h 4"/>
                <a:gd name="T2" fmla="*/ 0 w 2"/>
                <a:gd name="T3" fmla="*/ 0 h 4"/>
                <a:gd name="T4" fmla="*/ 0 w 2"/>
                <a:gd name="T5" fmla="*/ 4 h 4"/>
                <a:gd name="T6" fmla="*/ 2 w 2"/>
                <a:gd name="T7" fmla="*/ 4 h 4"/>
                <a:gd name="T8" fmla="*/ 2 w 2"/>
                <a:gd name="T9" fmla="*/ 0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lnTo>
                    <a:pt x="0" y="0"/>
                  </a:lnTo>
                  <a:lnTo>
                    <a:pt x="0" y="4"/>
                  </a:lnTo>
                  <a:lnTo>
                    <a:pt x="2" y="4"/>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1" name="Freeform 2186"/>
            <p:cNvSpPr>
              <a:spLocks/>
            </p:cNvSpPr>
            <p:nvPr/>
          </p:nvSpPr>
          <p:spPr bwMode="auto">
            <a:xfrm>
              <a:off x="2804" y="3081"/>
              <a:ext cx="2" cy="2"/>
            </a:xfrm>
            <a:custGeom>
              <a:avLst/>
              <a:gdLst>
                <a:gd name="T0" fmla="*/ 2 w 2"/>
                <a:gd name="T1" fmla="*/ 2 h 2"/>
                <a:gd name="T2" fmla="*/ 0 w 2"/>
                <a:gd name="T3" fmla="*/ 0 h 2"/>
                <a:gd name="T4" fmla="*/ 0 w 2"/>
                <a:gd name="T5" fmla="*/ 0 h 2"/>
                <a:gd name="T6" fmla="*/ 0 w 2"/>
                <a:gd name="T7" fmla="*/ 0 h 2"/>
                <a:gd name="T8" fmla="*/ 0 w 2"/>
                <a:gd name="T9" fmla="*/ 0 h 2"/>
                <a:gd name="T10" fmla="*/ 2 w 2"/>
                <a:gd name="T11" fmla="*/ 2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2" y="2"/>
                  </a:moveTo>
                  <a:lnTo>
                    <a:pt x="0" y="0"/>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2" name="Freeform 2187"/>
            <p:cNvSpPr>
              <a:spLocks/>
            </p:cNvSpPr>
            <p:nvPr/>
          </p:nvSpPr>
          <p:spPr bwMode="auto">
            <a:xfrm>
              <a:off x="2804" y="3061"/>
              <a:ext cx="19" cy="22"/>
            </a:xfrm>
            <a:custGeom>
              <a:avLst/>
              <a:gdLst>
                <a:gd name="T0" fmla="*/ 19 w 19"/>
                <a:gd name="T1" fmla="*/ 2 h 22"/>
                <a:gd name="T2" fmla="*/ 17 w 19"/>
                <a:gd name="T3" fmla="*/ 2 h 22"/>
                <a:gd name="T4" fmla="*/ 0 w 19"/>
                <a:gd name="T5" fmla="*/ 20 h 22"/>
                <a:gd name="T6" fmla="*/ 2 w 19"/>
                <a:gd name="T7" fmla="*/ 22 h 22"/>
                <a:gd name="T8" fmla="*/ 19 w 19"/>
                <a:gd name="T9" fmla="*/ 4 h 22"/>
                <a:gd name="T10" fmla="*/ 19 w 19"/>
                <a:gd name="T11" fmla="*/ 2 h 22"/>
                <a:gd name="T12" fmla="*/ 19 w 19"/>
                <a:gd name="T13" fmla="*/ 2 h 22"/>
                <a:gd name="T14" fmla="*/ 17 w 19"/>
                <a:gd name="T15" fmla="*/ 0 h 22"/>
                <a:gd name="T16" fmla="*/ 17 w 19"/>
                <a:gd name="T17" fmla="*/ 2 h 22"/>
                <a:gd name="T18" fmla="*/ 19 w 19"/>
                <a:gd name="T19" fmla="*/ 2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22">
                  <a:moveTo>
                    <a:pt x="19" y="2"/>
                  </a:moveTo>
                  <a:lnTo>
                    <a:pt x="17" y="2"/>
                  </a:lnTo>
                  <a:lnTo>
                    <a:pt x="0" y="20"/>
                  </a:lnTo>
                  <a:lnTo>
                    <a:pt x="2" y="22"/>
                  </a:lnTo>
                  <a:lnTo>
                    <a:pt x="19" y="4"/>
                  </a:lnTo>
                  <a:lnTo>
                    <a:pt x="19" y="2"/>
                  </a:lnTo>
                  <a:lnTo>
                    <a:pt x="17" y="0"/>
                  </a:lnTo>
                  <a:lnTo>
                    <a:pt x="17" y="2"/>
                  </a:lnTo>
                  <a:lnTo>
                    <a:pt x="19"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3" name="Freeform 2188"/>
            <p:cNvSpPr>
              <a:spLocks/>
            </p:cNvSpPr>
            <p:nvPr/>
          </p:nvSpPr>
          <p:spPr bwMode="auto">
            <a:xfrm>
              <a:off x="2821" y="3061"/>
              <a:ext cx="2" cy="4"/>
            </a:xfrm>
            <a:custGeom>
              <a:avLst/>
              <a:gdLst>
                <a:gd name="T0" fmla="*/ 0 w 2"/>
                <a:gd name="T1" fmla="*/ 4 h 4"/>
                <a:gd name="T2" fmla="*/ 0 w 2"/>
                <a:gd name="T3" fmla="*/ 2 h 4"/>
                <a:gd name="T4" fmla="*/ 0 w 2"/>
                <a:gd name="T5" fmla="*/ 2 h 4"/>
                <a:gd name="T6" fmla="*/ 0 w 2"/>
                <a:gd name="T7" fmla="*/ 2 h 4"/>
                <a:gd name="T8" fmla="*/ 0 w 2"/>
                <a:gd name="T9" fmla="*/ 2 h 4"/>
                <a:gd name="T10" fmla="*/ 0 w 2"/>
                <a:gd name="T11" fmla="*/ 4 h 4"/>
                <a:gd name="T12" fmla="*/ 2 w 2"/>
                <a:gd name="T13" fmla="*/ 2 h 4"/>
                <a:gd name="T14" fmla="*/ 0 w 2"/>
                <a:gd name="T15" fmla="*/ 0 h 4"/>
                <a:gd name="T16" fmla="*/ 0 w 2"/>
                <a:gd name="T17" fmla="*/ 2 h 4"/>
                <a:gd name="T18" fmla="*/ 0 w 2"/>
                <a:gd name="T19" fmla="*/ 4 h 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4">
                  <a:moveTo>
                    <a:pt x="0" y="4"/>
                  </a:moveTo>
                  <a:lnTo>
                    <a:pt x="0" y="2"/>
                  </a:lnTo>
                  <a:lnTo>
                    <a:pt x="0" y="4"/>
                  </a:lnTo>
                  <a:lnTo>
                    <a:pt x="2" y="2"/>
                  </a:lnTo>
                  <a:lnTo>
                    <a:pt x="0" y="0"/>
                  </a:lnTo>
                  <a:lnTo>
                    <a:pt x="0" y="2"/>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4" name="Freeform 2189"/>
            <p:cNvSpPr>
              <a:spLocks/>
            </p:cNvSpPr>
            <p:nvPr/>
          </p:nvSpPr>
          <p:spPr bwMode="auto">
            <a:xfrm>
              <a:off x="2821" y="3063"/>
              <a:ext cx="20" cy="20"/>
            </a:xfrm>
            <a:custGeom>
              <a:avLst/>
              <a:gdLst>
                <a:gd name="T0" fmla="*/ 20 w 20"/>
                <a:gd name="T1" fmla="*/ 18 h 20"/>
                <a:gd name="T2" fmla="*/ 20 w 20"/>
                <a:gd name="T3" fmla="*/ 18 h 20"/>
                <a:gd name="T4" fmla="*/ 2 w 20"/>
                <a:gd name="T5" fmla="*/ 0 h 20"/>
                <a:gd name="T6" fmla="*/ 0 w 20"/>
                <a:gd name="T7" fmla="*/ 2 h 20"/>
                <a:gd name="T8" fmla="*/ 18 w 20"/>
                <a:gd name="T9" fmla="*/ 20 h 20"/>
                <a:gd name="T10" fmla="*/ 20 w 20"/>
                <a:gd name="T11" fmla="*/ 18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0">
                  <a:moveTo>
                    <a:pt x="20" y="18"/>
                  </a:moveTo>
                  <a:lnTo>
                    <a:pt x="20" y="18"/>
                  </a:lnTo>
                  <a:lnTo>
                    <a:pt x="2" y="0"/>
                  </a:lnTo>
                  <a:lnTo>
                    <a:pt x="0" y="2"/>
                  </a:lnTo>
                  <a:lnTo>
                    <a:pt x="18" y="20"/>
                  </a:lnTo>
                  <a:lnTo>
                    <a:pt x="2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5" name="Freeform 2191"/>
            <p:cNvSpPr>
              <a:spLocks/>
            </p:cNvSpPr>
            <p:nvPr/>
          </p:nvSpPr>
          <p:spPr bwMode="auto">
            <a:xfrm>
              <a:off x="2839" y="3081"/>
              <a:ext cx="2" cy="7"/>
            </a:xfrm>
            <a:custGeom>
              <a:avLst/>
              <a:gdLst>
                <a:gd name="T0" fmla="*/ 2 w 2"/>
                <a:gd name="T1" fmla="*/ 7 h 7"/>
                <a:gd name="T2" fmla="*/ 2 w 2"/>
                <a:gd name="T3" fmla="*/ 4 h 7"/>
                <a:gd name="T4" fmla="*/ 2 w 2"/>
                <a:gd name="T5" fmla="*/ 0 h 7"/>
                <a:gd name="T6" fmla="*/ 0 w 2"/>
                <a:gd name="T7" fmla="*/ 0 h 7"/>
                <a:gd name="T8" fmla="*/ 0 w 2"/>
                <a:gd name="T9" fmla="*/ 4 h 7"/>
                <a:gd name="T10" fmla="*/ 2 w 2"/>
                <a:gd name="T11" fmla="*/ 7 h 7"/>
                <a:gd name="T12" fmla="*/ 2 w 2"/>
                <a:gd name="T13" fmla="*/ 7 h 7"/>
                <a:gd name="T14" fmla="*/ 2 w 2"/>
                <a:gd name="T15" fmla="*/ 4 h 7"/>
                <a:gd name="T16" fmla="*/ 2 w 2"/>
                <a:gd name="T17" fmla="*/ 4 h 7"/>
                <a:gd name="T18" fmla="*/ 2 w 2"/>
                <a:gd name="T19" fmla="*/ 7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 h="7">
                  <a:moveTo>
                    <a:pt x="2" y="7"/>
                  </a:moveTo>
                  <a:lnTo>
                    <a:pt x="2" y="4"/>
                  </a:lnTo>
                  <a:lnTo>
                    <a:pt x="2" y="0"/>
                  </a:lnTo>
                  <a:lnTo>
                    <a:pt x="0" y="0"/>
                  </a:lnTo>
                  <a:lnTo>
                    <a:pt x="0" y="4"/>
                  </a:lnTo>
                  <a:lnTo>
                    <a:pt x="2" y="7"/>
                  </a:lnTo>
                  <a:lnTo>
                    <a:pt x="2" y="4"/>
                  </a:lnTo>
                  <a:lnTo>
                    <a:pt x="2" y="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6" name="Freeform 2192"/>
            <p:cNvSpPr>
              <a:spLocks/>
            </p:cNvSpPr>
            <p:nvPr/>
          </p:nvSpPr>
          <p:spPr bwMode="auto">
            <a:xfrm>
              <a:off x="2821" y="3083"/>
              <a:ext cx="20" cy="18"/>
            </a:xfrm>
            <a:custGeom>
              <a:avLst/>
              <a:gdLst>
                <a:gd name="T0" fmla="*/ 0 w 20"/>
                <a:gd name="T1" fmla="*/ 18 h 18"/>
                <a:gd name="T2" fmla="*/ 2 w 20"/>
                <a:gd name="T3" fmla="*/ 18 h 18"/>
                <a:gd name="T4" fmla="*/ 20 w 20"/>
                <a:gd name="T5" fmla="*/ 5 h 18"/>
                <a:gd name="T6" fmla="*/ 18 w 20"/>
                <a:gd name="T7" fmla="*/ 0 h 18"/>
                <a:gd name="T8" fmla="*/ 0 w 20"/>
                <a:gd name="T9" fmla="*/ 16 h 18"/>
                <a:gd name="T10" fmla="*/ 0 w 20"/>
                <a:gd name="T11" fmla="*/ 18 h 18"/>
                <a:gd name="T12" fmla="*/ 0 w 20"/>
                <a:gd name="T13" fmla="*/ 18 h 18"/>
                <a:gd name="T14" fmla="*/ 0 w 20"/>
                <a:gd name="T15" fmla="*/ 18 h 18"/>
                <a:gd name="T16" fmla="*/ 2 w 20"/>
                <a:gd name="T17" fmla="*/ 18 h 18"/>
                <a:gd name="T18" fmla="*/ 0 w 20"/>
                <a:gd name="T19" fmla="*/ 18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18">
                  <a:moveTo>
                    <a:pt x="0" y="18"/>
                  </a:moveTo>
                  <a:lnTo>
                    <a:pt x="2" y="18"/>
                  </a:lnTo>
                  <a:lnTo>
                    <a:pt x="20" y="5"/>
                  </a:lnTo>
                  <a:lnTo>
                    <a:pt x="18" y="0"/>
                  </a:lnTo>
                  <a:lnTo>
                    <a:pt x="0" y="16"/>
                  </a:lnTo>
                  <a:lnTo>
                    <a:pt x="0" y="18"/>
                  </a:lnTo>
                  <a:lnTo>
                    <a:pt x="2" y="18"/>
                  </a:lnTo>
                  <a:lnTo>
                    <a:pt x="0"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7" name="Freeform 2193"/>
            <p:cNvSpPr>
              <a:spLocks/>
            </p:cNvSpPr>
            <p:nvPr/>
          </p:nvSpPr>
          <p:spPr bwMode="auto">
            <a:xfrm>
              <a:off x="2835" y="3081"/>
              <a:ext cx="4" cy="4"/>
            </a:xfrm>
            <a:custGeom>
              <a:avLst/>
              <a:gdLst>
                <a:gd name="T0" fmla="*/ 0 w 4"/>
                <a:gd name="T1" fmla="*/ 4 h 4"/>
                <a:gd name="T2" fmla="*/ 4 w 4"/>
                <a:gd name="T3" fmla="*/ 4 h 4"/>
                <a:gd name="T4" fmla="*/ 4 w 4"/>
                <a:gd name="T5" fmla="*/ 0 h 4"/>
                <a:gd name="T6" fmla="*/ 0 w 4"/>
                <a:gd name="T7" fmla="*/ 0 h 4"/>
                <a:gd name="T8" fmla="*/ 0 w 4"/>
                <a:gd name="T9" fmla="*/ 4 h 4"/>
                <a:gd name="T10" fmla="*/ 0 w 4"/>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4" y="0"/>
                  </a:lnTo>
                  <a:lnTo>
                    <a:pt x="0"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8" name="Freeform 2194"/>
            <p:cNvSpPr>
              <a:spLocks/>
            </p:cNvSpPr>
            <p:nvPr/>
          </p:nvSpPr>
          <p:spPr bwMode="auto">
            <a:xfrm>
              <a:off x="2821" y="3065"/>
              <a:ext cx="18" cy="20"/>
            </a:xfrm>
            <a:custGeom>
              <a:avLst/>
              <a:gdLst>
                <a:gd name="T0" fmla="*/ 0 w 18"/>
                <a:gd name="T1" fmla="*/ 0 h 20"/>
                <a:gd name="T2" fmla="*/ 0 w 18"/>
                <a:gd name="T3" fmla="*/ 3 h 20"/>
                <a:gd name="T4" fmla="*/ 14 w 18"/>
                <a:gd name="T5" fmla="*/ 20 h 20"/>
                <a:gd name="T6" fmla="*/ 18 w 18"/>
                <a:gd name="T7" fmla="*/ 18 h 20"/>
                <a:gd name="T8" fmla="*/ 2 w 18"/>
                <a:gd name="T9" fmla="*/ 0 h 20"/>
                <a:gd name="T10" fmla="*/ 0 w 18"/>
                <a:gd name="T11" fmla="*/ 0 h 20"/>
                <a:gd name="T12" fmla="*/ 2 w 18"/>
                <a:gd name="T13" fmla="*/ 0 h 20"/>
                <a:gd name="T14" fmla="*/ 0 w 18"/>
                <a:gd name="T15" fmla="*/ 0 h 20"/>
                <a:gd name="T16" fmla="*/ 0 w 18"/>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8" h="20">
                  <a:moveTo>
                    <a:pt x="0" y="0"/>
                  </a:moveTo>
                  <a:lnTo>
                    <a:pt x="0" y="3"/>
                  </a:lnTo>
                  <a:lnTo>
                    <a:pt x="14" y="20"/>
                  </a:lnTo>
                  <a:lnTo>
                    <a:pt x="18" y="18"/>
                  </a:lnTo>
                  <a:lnTo>
                    <a:pt x="2" y="0"/>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9" name="Freeform 2195"/>
            <p:cNvSpPr>
              <a:spLocks/>
            </p:cNvSpPr>
            <p:nvPr/>
          </p:nvSpPr>
          <p:spPr bwMode="auto">
            <a:xfrm>
              <a:off x="2821" y="3065"/>
              <a:ext cx="2" cy="3"/>
            </a:xfrm>
            <a:custGeom>
              <a:avLst/>
              <a:gdLst>
                <a:gd name="T0" fmla="*/ 0 w 2"/>
                <a:gd name="T1" fmla="*/ 0 h 3"/>
                <a:gd name="T2" fmla="*/ 0 w 2"/>
                <a:gd name="T3" fmla="*/ 3 h 3"/>
                <a:gd name="T4" fmla="*/ 0 w 2"/>
                <a:gd name="T5" fmla="*/ 3 h 3"/>
                <a:gd name="T6" fmla="*/ 0 w 2"/>
                <a:gd name="T7" fmla="*/ 3 h 3"/>
                <a:gd name="T8" fmla="*/ 0 w 2"/>
                <a:gd name="T9" fmla="*/ 3 h 3"/>
                <a:gd name="T10" fmla="*/ 0 w 2"/>
                <a:gd name="T11" fmla="*/ 0 h 3"/>
                <a:gd name="T12" fmla="*/ 2 w 2"/>
                <a:gd name="T13" fmla="*/ 0 h 3"/>
                <a:gd name="T14" fmla="*/ 0 w 2"/>
                <a:gd name="T15" fmla="*/ 0 h 3"/>
                <a:gd name="T16" fmla="*/ 0 w 2"/>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3">
                  <a:moveTo>
                    <a:pt x="0" y="0"/>
                  </a:moveTo>
                  <a:lnTo>
                    <a:pt x="0" y="3"/>
                  </a:lnTo>
                  <a:lnTo>
                    <a:pt x="0" y="0"/>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0" name="Freeform 2196"/>
            <p:cNvSpPr>
              <a:spLocks/>
            </p:cNvSpPr>
            <p:nvPr/>
          </p:nvSpPr>
          <p:spPr bwMode="auto">
            <a:xfrm>
              <a:off x="2806" y="3065"/>
              <a:ext cx="17" cy="20"/>
            </a:xfrm>
            <a:custGeom>
              <a:avLst/>
              <a:gdLst>
                <a:gd name="T0" fmla="*/ 0 w 17"/>
                <a:gd name="T1" fmla="*/ 20 h 20"/>
                <a:gd name="T2" fmla="*/ 4 w 17"/>
                <a:gd name="T3" fmla="*/ 20 h 20"/>
                <a:gd name="T4" fmla="*/ 17 w 17"/>
                <a:gd name="T5" fmla="*/ 3 h 20"/>
                <a:gd name="T6" fmla="*/ 15 w 17"/>
                <a:gd name="T7" fmla="*/ 0 h 20"/>
                <a:gd name="T8" fmla="*/ 0 w 17"/>
                <a:gd name="T9" fmla="*/ 18 h 20"/>
                <a:gd name="T10" fmla="*/ 0 w 17"/>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0">
                  <a:moveTo>
                    <a:pt x="0" y="20"/>
                  </a:moveTo>
                  <a:lnTo>
                    <a:pt x="4" y="20"/>
                  </a:lnTo>
                  <a:lnTo>
                    <a:pt x="17" y="3"/>
                  </a:lnTo>
                  <a:lnTo>
                    <a:pt x="15"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1" name="Freeform 2197"/>
            <p:cNvSpPr>
              <a:spLocks/>
            </p:cNvSpPr>
            <p:nvPr/>
          </p:nvSpPr>
          <p:spPr bwMode="auto">
            <a:xfrm>
              <a:off x="2806" y="3081"/>
              <a:ext cx="4" cy="4"/>
            </a:xfrm>
            <a:custGeom>
              <a:avLst/>
              <a:gdLst>
                <a:gd name="T0" fmla="*/ 4 w 4"/>
                <a:gd name="T1" fmla="*/ 0 h 4"/>
                <a:gd name="T2" fmla="*/ 0 w 4"/>
                <a:gd name="T3" fmla="*/ 0 h 4"/>
                <a:gd name="T4" fmla="*/ 0 w 4"/>
                <a:gd name="T5" fmla="*/ 4 h 4"/>
                <a:gd name="T6" fmla="*/ 4 w 4"/>
                <a:gd name="T7" fmla="*/ 4 h 4"/>
                <a:gd name="T8" fmla="*/ 4 w 4"/>
                <a:gd name="T9" fmla="*/ 0 h 4"/>
                <a:gd name="T10" fmla="*/ 4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lnTo>
                    <a:pt x="0" y="0"/>
                  </a:lnTo>
                  <a:lnTo>
                    <a:pt x="0" y="4"/>
                  </a:lnTo>
                  <a:lnTo>
                    <a:pt x="4" y="4"/>
                  </a:lnTo>
                  <a:lnTo>
                    <a:pt x="4"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2" name="Freeform 2198"/>
            <p:cNvSpPr>
              <a:spLocks/>
            </p:cNvSpPr>
            <p:nvPr/>
          </p:nvSpPr>
          <p:spPr bwMode="auto">
            <a:xfrm>
              <a:off x="2806" y="3081"/>
              <a:ext cx="17" cy="22"/>
            </a:xfrm>
            <a:custGeom>
              <a:avLst/>
              <a:gdLst>
                <a:gd name="T0" fmla="*/ 17 w 17"/>
                <a:gd name="T1" fmla="*/ 20 h 22"/>
                <a:gd name="T2" fmla="*/ 17 w 17"/>
                <a:gd name="T3" fmla="*/ 18 h 22"/>
                <a:gd name="T4" fmla="*/ 4 w 17"/>
                <a:gd name="T5" fmla="*/ 0 h 22"/>
                <a:gd name="T6" fmla="*/ 0 w 17"/>
                <a:gd name="T7" fmla="*/ 2 h 22"/>
                <a:gd name="T8" fmla="*/ 15 w 17"/>
                <a:gd name="T9" fmla="*/ 20 h 22"/>
                <a:gd name="T10" fmla="*/ 17 w 17"/>
                <a:gd name="T11" fmla="*/ 20 h 22"/>
                <a:gd name="T12" fmla="*/ 15 w 17"/>
                <a:gd name="T13" fmla="*/ 20 h 22"/>
                <a:gd name="T14" fmla="*/ 15 w 17"/>
                <a:gd name="T15" fmla="*/ 22 h 22"/>
                <a:gd name="T16" fmla="*/ 17 w 17"/>
                <a:gd name="T17" fmla="*/ 20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7" h="22">
                  <a:moveTo>
                    <a:pt x="17" y="20"/>
                  </a:moveTo>
                  <a:lnTo>
                    <a:pt x="17" y="18"/>
                  </a:lnTo>
                  <a:lnTo>
                    <a:pt x="4" y="0"/>
                  </a:lnTo>
                  <a:lnTo>
                    <a:pt x="0" y="2"/>
                  </a:lnTo>
                  <a:lnTo>
                    <a:pt x="15" y="20"/>
                  </a:lnTo>
                  <a:lnTo>
                    <a:pt x="17" y="20"/>
                  </a:lnTo>
                  <a:lnTo>
                    <a:pt x="15" y="20"/>
                  </a:lnTo>
                  <a:lnTo>
                    <a:pt x="15" y="22"/>
                  </a:lnTo>
                  <a:lnTo>
                    <a:pt x="17"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3" name="Freeform 2199"/>
            <p:cNvSpPr>
              <a:spLocks/>
            </p:cNvSpPr>
            <p:nvPr/>
          </p:nvSpPr>
          <p:spPr bwMode="auto">
            <a:xfrm>
              <a:off x="2821" y="3099"/>
              <a:ext cx="2" cy="4"/>
            </a:xfrm>
            <a:custGeom>
              <a:avLst/>
              <a:gdLst>
                <a:gd name="T0" fmla="*/ 2 w 2"/>
                <a:gd name="T1" fmla="*/ 2 h 4"/>
                <a:gd name="T2" fmla="*/ 0 w 2"/>
                <a:gd name="T3" fmla="*/ 0 h 4"/>
                <a:gd name="T4" fmla="*/ 0 w 2"/>
                <a:gd name="T5" fmla="*/ 0 h 4"/>
                <a:gd name="T6" fmla="*/ 0 w 2"/>
                <a:gd name="T7" fmla="*/ 0 h 4"/>
                <a:gd name="T8" fmla="*/ 0 w 2"/>
                <a:gd name="T9" fmla="*/ 0 h 4"/>
                <a:gd name="T10" fmla="*/ 2 w 2"/>
                <a:gd name="T11" fmla="*/ 2 h 4"/>
                <a:gd name="T12" fmla="*/ 0 w 2"/>
                <a:gd name="T13" fmla="*/ 2 h 4"/>
                <a:gd name="T14" fmla="*/ 0 w 2"/>
                <a:gd name="T15" fmla="*/ 4 h 4"/>
                <a:gd name="T16" fmla="*/ 2 w 2"/>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4">
                  <a:moveTo>
                    <a:pt x="2" y="2"/>
                  </a:moveTo>
                  <a:lnTo>
                    <a:pt x="0" y="0"/>
                  </a:lnTo>
                  <a:lnTo>
                    <a:pt x="2" y="2"/>
                  </a:lnTo>
                  <a:lnTo>
                    <a:pt x="0" y="2"/>
                  </a:lnTo>
                  <a:lnTo>
                    <a:pt x="0" y="4"/>
                  </a:lnTo>
                  <a:lnTo>
                    <a:pt x="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4" name="Freeform 2200"/>
            <p:cNvSpPr>
              <a:spLocks/>
            </p:cNvSpPr>
            <p:nvPr/>
          </p:nvSpPr>
          <p:spPr bwMode="auto">
            <a:xfrm>
              <a:off x="2821" y="3081"/>
              <a:ext cx="18" cy="20"/>
            </a:xfrm>
            <a:custGeom>
              <a:avLst/>
              <a:gdLst>
                <a:gd name="T0" fmla="*/ 18 w 18"/>
                <a:gd name="T1" fmla="*/ 0 h 20"/>
                <a:gd name="T2" fmla="*/ 14 w 18"/>
                <a:gd name="T3" fmla="*/ 0 h 20"/>
                <a:gd name="T4" fmla="*/ 0 w 18"/>
                <a:gd name="T5" fmla="*/ 18 h 20"/>
                <a:gd name="T6" fmla="*/ 2 w 18"/>
                <a:gd name="T7" fmla="*/ 20 h 20"/>
                <a:gd name="T8" fmla="*/ 18 w 18"/>
                <a:gd name="T9" fmla="*/ 2 h 20"/>
                <a:gd name="T10" fmla="*/ 18 w 18"/>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18" y="0"/>
                  </a:moveTo>
                  <a:lnTo>
                    <a:pt x="14" y="0"/>
                  </a:lnTo>
                  <a:lnTo>
                    <a:pt x="0" y="18"/>
                  </a:lnTo>
                  <a:lnTo>
                    <a:pt x="2" y="20"/>
                  </a:lnTo>
                  <a:lnTo>
                    <a:pt x="18" y="2"/>
                  </a:lnTo>
                  <a:lnTo>
                    <a:pt x="18"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5" name="Freeform 2201"/>
            <p:cNvSpPr>
              <a:spLocks/>
            </p:cNvSpPr>
            <p:nvPr/>
          </p:nvSpPr>
          <p:spPr bwMode="auto">
            <a:xfrm>
              <a:off x="2879" y="3205"/>
              <a:ext cx="33" cy="31"/>
            </a:xfrm>
            <a:custGeom>
              <a:avLst/>
              <a:gdLst>
                <a:gd name="T0" fmla="*/ 20 w 33"/>
                <a:gd name="T1" fmla="*/ 31 h 31"/>
                <a:gd name="T2" fmla="*/ 0 w 33"/>
                <a:gd name="T3" fmla="*/ 13 h 31"/>
                <a:gd name="T4" fmla="*/ 20 w 33"/>
                <a:gd name="T5" fmla="*/ 0 h 31"/>
                <a:gd name="T6" fmla="*/ 33 w 33"/>
                <a:gd name="T7" fmla="*/ 13 h 31"/>
                <a:gd name="T8" fmla="*/ 20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20" y="31"/>
                  </a:moveTo>
                  <a:lnTo>
                    <a:pt x="0" y="13"/>
                  </a:lnTo>
                  <a:lnTo>
                    <a:pt x="20" y="0"/>
                  </a:lnTo>
                  <a:lnTo>
                    <a:pt x="33" y="13"/>
                  </a:lnTo>
                  <a:lnTo>
                    <a:pt x="20"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6" name="Freeform 2202"/>
            <p:cNvSpPr>
              <a:spLocks noEditPoints="1"/>
            </p:cNvSpPr>
            <p:nvPr/>
          </p:nvSpPr>
          <p:spPr bwMode="auto">
            <a:xfrm>
              <a:off x="2879" y="3201"/>
              <a:ext cx="38" cy="35"/>
            </a:xfrm>
            <a:custGeom>
              <a:avLst/>
              <a:gdLst>
                <a:gd name="T0" fmla="*/ 20 w 38"/>
                <a:gd name="T1" fmla="*/ 35 h 35"/>
                <a:gd name="T2" fmla="*/ 15 w 38"/>
                <a:gd name="T3" fmla="*/ 35 h 35"/>
                <a:gd name="T4" fmla="*/ 0 w 38"/>
                <a:gd name="T5" fmla="*/ 22 h 35"/>
                <a:gd name="T6" fmla="*/ 0 w 38"/>
                <a:gd name="T7" fmla="*/ 17 h 35"/>
                <a:gd name="T8" fmla="*/ 15 w 38"/>
                <a:gd name="T9" fmla="*/ 0 h 35"/>
                <a:gd name="T10" fmla="*/ 20 w 38"/>
                <a:gd name="T11" fmla="*/ 0 h 35"/>
                <a:gd name="T12" fmla="*/ 38 w 38"/>
                <a:gd name="T13" fmla="*/ 17 h 35"/>
                <a:gd name="T14" fmla="*/ 38 w 38"/>
                <a:gd name="T15" fmla="*/ 22 h 35"/>
                <a:gd name="T16" fmla="*/ 20 w 38"/>
                <a:gd name="T17" fmla="*/ 35 h 35"/>
                <a:gd name="T18" fmla="*/ 33 w 38"/>
                <a:gd name="T19" fmla="*/ 17 h 35"/>
                <a:gd name="T20" fmla="*/ 33 w 38"/>
                <a:gd name="T21" fmla="*/ 22 h 35"/>
                <a:gd name="T22" fmla="*/ 15 w 38"/>
                <a:gd name="T23" fmla="*/ 4 h 35"/>
                <a:gd name="T24" fmla="*/ 20 w 38"/>
                <a:gd name="T25" fmla="*/ 4 h 35"/>
                <a:gd name="T26" fmla="*/ 4 w 38"/>
                <a:gd name="T27" fmla="*/ 22 h 35"/>
                <a:gd name="T28" fmla="*/ 4 w 38"/>
                <a:gd name="T29" fmla="*/ 17 h 35"/>
                <a:gd name="T30" fmla="*/ 20 w 38"/>
                <a:gd name="T31" fmla="*/ 35 h 35"/>
                <a:gd name="T32" fmla="*/ 15 w 38"/>
                <a:gd name="T33" fmla="*/ 35 h 35"/>
                <a:gd name="T34" fmla="*/ 33 w 38"/>
                <a:gd name="T35" fmla="*/ 17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35">
                  <a:moveTo>
                    <a:pt x="20" y="35"/>
                  </a:moveTo>
                  <a:lnTo>
                    <a:pt x="15" y="35"/>
                  </a:lnTo>
                  <a:lnTo>
                    <a:pt x="0" y="22"/>
                  </a:lnTo>
                  <a:lnTo>
                    <a:pt x="0" y="17"/>
                  </a:lnTo>
                  <a:lnTo>
                    <a:pt x="15" y="0"/>
                  </a:lnTo>
                  <a:lnTo>
                    <a:pt x="20" y="0"/>
                  </a:lnTo>
                  <a:lnTo>
                    <a:pt x="38" y="17"/>
                  </a:lnTo>
                  <a:lnTo>
                    <a:pt x="38" y="22"/>
                  </a:lnTo>
                  <a:lnTo>
                    <a:pt x="20" y="35"/>
                  </a:lnTo>
                  <a:close/>
                  <a:moveTo>
                    <a:pt x="33" y="17"/>
                  </a:moveTo>
                  <a:lnTo>
                    <a:pt x="33" y="22"/>
                  </a:lnTo>
                  <a:lnTo>
                    <a:pt x="15" y="4"/>
                  </a:lnTo>
                  <a:lnTo>
                    <a:pt x="20" y="4"/>
                  </a:lnTo>
                  <a:lnTo>
                    <a:pt x="4" y="22"/>
                  </a:lnTo>
                  <a:lnTo>
                    <a:pt x="4" y="17"/>
                  </a:lnTo>
                  <a:lnTo>
                    <a:pt x="20" y="35"/>
                  </a:lnTo>
                  <a:lnTo>
                    <a:pt x="15" y="35"/>
                  </a:lnTo>
                  <a:lnTo>
                    <a:pt x="33"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7" name="Freeform 2203"/>
            <p:cNvSpPr>
              <a:spLocks/>
            </p:cNvSpPr>
            <p:nvPr/>
          </p:nvSpPr>
          <p:spPr bwMode="auto">
            <a:xfrm>
              <a:off x="2892" y="3234"/>
              <a:ext cx="7" cy="4"/>
            </a:xfrm>
            <a:custGeom>
              <a:avLst/>
              <a:gdLst>
                <a:gd name="T0" fmla="*/ 0 w 7"/>
                <a:gd name="T1" fmla="*/ 4 h 4"/>
                <a:gd name="T2" fmla="*/ 2 w 7"/>
                <a:gd name="T3" fmla="*/ 4 h 4"/>
                <a:gd name="T4" fmla="*/ 7 w 7"/>
                <a:gd name="T5" fmla="*/ 4 h 4"/>
                <a:gd name="T6" fmla="*/ 7 w 7"/>
                <a:gd name="T7" fmla="*/ 0 h 4"/>
                <a:gd name="T8" fmla="*/ 2 w 7"/>
                <a:gd name="T9" fmla="*/ 0 h 4"/>
                <a:gd name="T10" fmla="*/ 0 w 7"/>
                <a:gd name="T11" fmla="*/ 4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4"/>
                  </a:moveTo>
                  <a:lnTo>
                    <a:pt x="2" y="4"/>
                  </a:lnTo>
                  <a:lnTo>
                    <a:pt x="7" y="4"/>
                  </a:lnTo>
                  <a:lnTo>
                    <a:pt x="7" y="0"/>
                  </a:lnTo>
                  <a:lnTo>
                    <a:pt x="2" y="0"/>
                  </a:lnTo>
                  <a:lnTo>
                    <a:pt x="0" y="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8" name="Freeform 2204"/>
            <p:cNvSpPr>
              <a:spLocks/>
            </p:cNvSpPr>
            <p:nvPr/>
          </p:nvSpPr>
          <p:spPr bwMode="auto">
            <a:xfrm>
              <a:off x="2879" y="3221"/>
              <a:ext cx="18" cy="17"/>
            </a:xfrm>
            <a:custGeom>
              <a:avLst/>
              <a:gdLst>
                <a:gd name="T0" fmla="*/ 0 w 18"/>
                <a:gd name="T1" fmla="*/ 2 h 17"/>
                <a:gd name="T2" fmla="*/ 0 w 18"/>
                <a:gd name="T3" fmla="*/ 2 h 17"/>
                <a:gd name="T4" fmla="*/ 13 w 18"/>
                <a:gd name="T5" fmla="*/ 17 h 17"/>
                <a:gd name="T6" fmla="*/ 18 w 18"/>
                <a:gd name="T7" fmla="*/ 15 h 17"/>
                <a:gd name="T8" fmla="*/ 2 w 18"/>
                <a:gd name="T9" fmla="*/ 0 h 17"/>
                <a:gd name="T10" fmla="*/ 0 w 18"/>
                <a:gd name="T11" fmla="*/ 2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17">
                  <a:moveTo>
                    <a:pt x="0" y="2"/>
                  </a:moveTo>
                  <a:lnTo>
                    <a:pt x="0" y="2"/>
                  </a:lnTo>
                  <a:lnTo>
                    <a:pt x="13" y="17"/>
                  </a:lnTo>
                  <a:lnTo>
                    <a:pt x="18" y="15"/>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9" name="Freeform 2205"/>
            <p:cNvSpPr>
              <a:spLocks/>
            </p:cNvSpPr>
            <p:nvPr/>
          </p:nvSpPr>
          <p:spPr bwMode="auto">
            <a:xfrm>
              <a:off x="2879" y="3218"/>
              <a:ext cx="2" cy="5"/>
            </a:xfrm>
            <a:custGeom>
              <a:avLst/>
              <a:gdLst>
                <a:gd name="T0" fmla="*/ 0 w 2"/>
                <a:gd name="T1" fmla="*/ 0 h 5"/>
                <a:gd name="T2" fmla="*/ 0 w 2"/>
                <a:gd name="T3" fmla="*/ 0 h 5"/>
                <a:gd name="T4" fmla="*/ 0 w 2"/>
                <a:gd name="T5" fmla="*/ 5 h 5"/>
                <a:gd name="T6" fmla="*/ 2 w 2"/>
                <a:gd name="T7" fmla="*/ 5 h 5"/>
                <a:gd name="T8" fmla="*/ 2 w 2"/>
                <a:gd name="T9" fmla="*/ 0 h 5"/>
                <a:gd name="T10" fmla="*/ 0 w 2"/>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0" y="0"/>
                  </a:moveTo>
                  <a:lnTo>
                    <a:pt x="0" y="0"/>
                  </a:lnTo>
                  <a:lnTo>
                    <a:pt x="0" y="5"/>
                  </a:lnTo>
                  <a:lnTo>
                    <a:pt x="2" y="5"/>
                  </a:lnTo>
                  <a:lnTo>
                    <a:pt x="2" y="0"/>
                  </a:lnTo>
                  <a:lnTo>
                    <a:pt x="0"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0" name="Freeform 2206"/>
            <p:cNvSpPr>
              <a:spLocks/>
            </p:cNvSpPr>
            <p:nvPr/>
          </p:nvSpPr>
          <p:spPr bwMode="auto">
            <a:xfrm>
              <a:off x="2879" y="3218"/>
              <a:ext cx="2" cy="3"/>
            </a:xfrm>
            <a:custGeom>
              <a:avLst/>
              <a:gdLst>
                <a:gd name="T0" fmla="*/ 2 w 2"/>
                <a:gd name="T1" fmla="*/ 3 h 3"/>
                <a:gd name="T2" fmla="*/ 0 w 2"/>
                <a:gd name="T3" fmla="*/ 0 h 3"/>
                <a:gd name="T4" fmla="*/ 0 w 2"/>
                <a:gd name="T5" fmla="*/ 0 h 3"/>
                <a:gd name="T6" fmla="*/ 0 w 2"/>
                <a:gd name="T7" fmla="*/ 0 h 3"/>
                <a:gd name="T8" fmla="*/ 0 w 2"/>
                <a:gd name="T9" fmla="*/ 0 h 3"/>
                <a:gd name="T10" fmla="*/ 2 w 2"/>
                <a:gd name="T11" fmla="*/ 3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3"/>
                  </a:moveTo>
                  <a:lnTo>
                    <a:pt x="0" y="0"/>
                  </a:lnTo>
                  <a:lnTo>
                    <a:pt x="2" y="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1" name="Freeform 2207"/>
            <p:cNvSpPr>
              <a:spLocks/>
            </p:cNvSpPr>
            <p:nvPr/>
          </p:nvSpPr>
          <p:spPr bwMode="auto">
            <a:xfrm>
              <a:off x="2879" y="3198"/>
              <a:ext cx="18" cy="23"/>
            </a:xfrm>
            <a:custGeom>
              <a:avLst/>
              <a:gdLst>
                <a:gd name="T0" fmla="*/ 15 w 18"/>
                <a:gd name="T1" fmla="*/ 0 h 23"/>
                <a:gd name="T2" fmla="*/ 13 w 18"/>
                <a:gd name="T3" fmla="*/ 0 h 23"/>
                <a:gd name="T4" fmla="*/ 0 w 18"/>
                <a:gd name="T5" fmla="*/ 20 h 23"/>
                <a:gd name="T6" fmla="*/ 2 w 18"/>
                <a:gd name="T7" fmla="*/ 23 h 23"/>
                <a:gd name="T8" fmla="*/ 18 w 18"/>
                <a:gd name="T9" fmla="*/ 3 h 23"/>
                <a:gd name="T10" fmla="*/ 15 w 18"/>
                <a:gd name="T11" fmla="*/ 0 h 23"/>
                <a:gd name="T12" fmla="*/ 15 w 18"/>
                <a:gd name="T13" fmla="*/ 0 h 23"/>
                <a:gd name="T14" fmla="*/ 15 w 18"/>
                <a:gd name="T15" fmla="*/ 0 h 23"/>
                <a:gd name="T16" fmla="*/ 13 w 18"/>
                <a:gd name="T17" fmla="*/ 0 h 23"/>
                <a:gd name="T18" fmla="*/ 15 w 18"/>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23">
                  <a:moveTo>
                    <a:pt x="15" y="0"/>
                  </a:moveTo>
                  <a:lnTo>
                    <a:pt x="13" y="0"/>
                  </a:lnTo>
                  <a:lnTo>
                    <a:pt x="0" y="20"/>
                  </a:lnTo>
                  <a:lnTo>
                    <a:pt x="2" y="23"/>
                  </a:lnTo>
                  <a:lnTo>
                    <a:pt x="18" y="3"/>
                  </a:lnTo>
                  <a:lnTo>
                    <a:pt x="15" y="0"/>
                  </a:lnTo>
                  <a:lnTo>
                    <a:pt x="13" y="0"/>
                  </a:lnTo>
                  <a:lnTo>
                    <a:pt x="1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2" name="Freeform 2208"/>
            <p:cNvSpPr>
              <a:spLocks/>
            </p:cNvSpPr>
            <p:nvPr/>
          </p:nvSpPr>
          <p:spPr bwMode="auto">
            <a:xfrm>
              <a:off x="2894" y="3198"/>
              <a:ext cx="5" cy="5"/>
            </a:xfrm>
            <a:custGeom>
              <a:avLst/>
              <a:gdLst>
                <a:gd name="T0" fmla="*/ 5 w 5"/>
                <a:gd name="T1" fmla="*/ 0 h 5"/>
                <a:gd name="T2" fmla="*/ 5 w 5"/>
                <a:gd name="T3" fmla="*/ 0 h 5"/>
                <a:gd name="T4" fmla="*/ 0 w 5"/>
                <a:gd name="T5" fmla="*/ 0 h 5"/>
                <a:gd name="T6" fmla="*/ 0 w 5"/>
                <a:gd name="T7" fmla="*/ 5 h 5"/>
                <a:gd name="T8" fmla="*/ 5 w 5"/>
                <a:gd name="T9" fmla="*/ 5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5" y="0"/>
                  </a:lnTo>
                  <a:lnTo>
                    <a:pt x="0" y="0"/>
                  </a:lnTo>
                  <a:lnTo>
                    <a:pt x="0" y="5"/>
                  </a:lnTo>
                  <a:lnTo>
                    <a:pt x="5" y="5"/>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3" name="Freeform 2209"/>
            <p:cNvSpPr>
              <a:spLocks/>
            </p:cNvSpPr>
            <p:nvPr/>
          </p:nvSpPr>
          <p:spPr bwMode="auto">
            <a:xfrm>
              <a:off x="2897" y="3198"/>
              <a:ext cx="22" cy="23"/>
            </a:xfrm>
            <a:custGeom>
              <a:avLst/>
              <a:gdLst>
                <a:gd name="T0" fmla="*/ 22 w 22"/>
                <a:gd name="T1" fmla="*/ 20 h 23"/>
                <a:gd name="T2" fmla="*/ 20 w 22"/>
                <a:gd name="T3" fmla="*/ 18 h 23"/>
                <a:gd name="T4" fmla="*/ 2 w 22"/>
                <a:gd name="T5" fmla="*/ 0 h 23"/>
                <a:gd name="T6" fmla="*/ 0 w 22"/>
                <a:gd name="T7" fmla="*/ 3 h 23"/>
                <a:gd name="T8" fmla="*/ 17 w 22"/>
                <a:gd name="T9" fmla="*/ 23 h 23"/>
                <a:gd name="T10" fmla="*/ 22 w 22"/>
                <a:gd name="T11" fmla="*/ 2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22" y="20"/>
                  </a:moveTo>
                  <a:lnTo>
                    <a:pt x="20" y="18"/>
                  </a:lnTo>
                  <a:lnTo>
                    <a:pt x="2" y="0"/>
                  </a:lnTo>
                  <a:lnTo>
                    <a:pt x="0" y="3"/>
                  </a:lnTo>
                  <a:lnTo>
                    <a:pt x="17" y="23"/>
                  </a:lnTo>
                  <a:lnTo>
                    <a:pt x="22"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4" name="Freeform 2211"/>
            <p:cNvSpPr>
              <a:spLocks/>
            </p:cNvSpPr>
            <p:nvPr/>
          </p:nvSpPr>
          <p:spPr bwMode="auto">
            <a:xfrm>
              <a:off x="2914" y="3218"/>
              <a:ext cx="5" cy="5"/>
            </a:xfrm>
            <a:custGeom>
              <a:avLst/>
              <a:gdLst>
                <a:gd name="T0" fmla="*/ 3 w 5"/>
                <a:gd name="T1" fmla="*/ 5 h 5"/>
                <a:gd name="T2" fmla="*/ 5 w 5"/>
                <a:gd name="T3" fmla="*/ 5 h 5"/>
                <a:gd name="T4" fmla="*/ 5 w 5"/>
                <a:gd name="T5" fmla="*/ 0 h 5"/>
                <a:gd name="T6" fmla="*/ 0 w 5"/>
                <a:gd name="T7" fmla="*/ 0 h 5"/>
                <a:gd name="T8" fmla="*/ 0 w 5"/>
                <a:gd name="T9" fmla="*/ 5 h 5"/>
                <a:gd name="T10" fmla="*/ 3 w 5"/>
                <a:gd name="T11" fmla="*/ 5 h 5"/>
                <a:gd name="T12" fmla="*/ 3 w 5"/>
                <a:gd name="T13" fmla="*/ 5 h 5"/>
                <a:gd name="T14" fmla="*/ 5 w 5"/>
                <a:gd name="T15" fmla="*/ 5 h 5"/>
                <a:gd name="T16" fmla="*/ 5 w 5"/>
                <a:gd name="T17" fmla="*/ 5 h 5"/>
                <a:gd name="T18" fmla="*/ 3 w 5"/>
                <a:gd name="T19" fmla="*/ 5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5">
                  <a:moveTo>
                    <a:pt x="3" y="5"/>
                  </a:moveTo>
                  <a:lnTo>
                    <a:pt x="5" y="5"/>
                  </a:lnTo>
                  <a:lnTo>
                    <a:pt x="5" y="0"/>
                  </a:lnTo>
                  <a:lnTo>
                    <a:pt x="0" y="0"/>
                  </a:lnTo>
                  <a:lnTo>
                    <a:pt x="0" y="5"/>
                  </a:lnTo>
                  <a:lnTo>
                    <a:pt x="3" y="5"/>
                  </a:lnTo>
                  <a:lnTo>
                    <a:pt x="5" y="5"/>
                  </a:lnTo>
                  <a:lnTo>
                    <a:pt x="3"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5" name="Freeform 2212"/>
            <p:cNvSpPr>
              <a:spLocks/>
            </p:cNvSpPr>
            <p:nvPr/>
          </p:nvSpPr>
          <p:spPr bwMode="auto">
            <a:xfrm>
              <a:off x="2897" y="3221"/>
              <a:ext cx="20" cy="17"/>
            </a:xfrm>
            <a:custGeom>
              <a:avLst/>
              <a:gdLst>
                <a:gd name="T0" fmla="*/ 2 w 20"/>
                <a:gd name="T1" fmla="*/ 17 h 17"/>
                <a:gd name="T2" fmla="*/ 2 w 20"/>
                <a:gd name="T3" fmla="*/ 17 h 17"/>
                <a:gd name="T4" fmla="*/ 20 w 20"/>
                <a:gd name="T5" fmla="*/ 2 h 17"/>
                <a:gd name="T6" fmla="*/ 17 w 20"/>
                <a:gd name="T7" fmla="*/ 0 h 17"/>
                <a:gd name="T8" fmla="*/ 0 w 20"/>
                <a:gd name="T9" fmla="*/ 15 h 17"/>
                <a:gd name="T10" fmla="*/ 2 w 20"/>
                <a:gd name="T11" fmla="*/ 17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7">
                  <a:moveTo>
                    <a:pt x="2" y="17"/>
                  </a:moveTo>
                  <a:lnTo>
                    <a:pt x="2" y="17"/>
                  </a:lnTo>
                  <a:lnTo>
                    <a:pt x="20" y="2"/>
                  </a:lnTo>
                  <a:lnTo>
                    <a:pt x="17" y="0"/>
                  </a:lnTo>
                  <a:lnTo>
                    <a:pt x="0" y="15"/>
                  </a:lnTo>
                  <a:lnTo>
                    <a:pt x="2"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6" name="Freeform 2213"/>
            <p:cNvSpPr>
              <a:spLocks/>
            </p:cNvSpPr>
            <p:nvPr/>
          </p:nvSpPr>
          <p:spPr bwMode="auto">
            <a:xfrm>
              <a:off x="2910" y="3218"/>
              <a:ext cx="4" cy="5"/>
            </a:xfrm>
            <a:custGeom>
              <a:avLst/>
              <a:gdLst>
                <a:gd name="T0" fmla="*/ 0 w 4"/>
                <a:gd name="T1" fmla="*/ 5 h 5"/>
                <a:gd name="T2" fmla="*/ 4 w 4"/>
                <a:gd name="T3" fmla="*/ 5 h 5"/>
                <a:gd name="T4" fmla="*/ 4 w 4"/>
                <a:gd name="T5" fmla="*/ 0 h 5"/>
                <a:gd name="T6" fmla="*/ 0 w 4"/>
                <a:gd name="T7" fmla="*/ 0 h 5"/>
                <a:gd name="T8" fmla="*/ 0 w 4"/>
                <a:gd name="T9" fmla="*/ 5 h 5"/>
                <a:gd name="T10" fmla="*/ 0 w 4"/>
                <a:gd name="T11" fmla="*/ 5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5"/>
                  </a:moveTo>
                  <a:lnTo>
                    <a:pt x="4" y="5"/>
                  </a:lnTo>
                  <a:lnTo>
                    <a:pt x="4" y="0"/>
                  </a:lnTo>
                  <a:lnTo>
                    <a:pt x="0" y="0"/>
                  </a:lnTo>
                  <a:lnTo>
                    <a:pt x="0" y="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7" name="Freeform 2214"/>
            <p:cNvSpPr>
              <a:spLocks/>
            </p:cNvSpPr>
            <p:nvPr/>
          </p:nvSpPr>
          <p:spPr bwMode="auto">
            <a:xfrm>
              <a:off x="2892" y="3203"/>
              <a:ext cx="22" cy="20"/>
            </a:xfrm>
            <a:custGeom>
              <a:avLst/>
              <a:gdLst>
                <a:gd name="T0" fmla="*/ 2 w 22"/>
                <a:gd name="T1" fmla="*/ 0 h 20"/>
                <a:gd name="T2" fmla="*/ 0 w 22"/>
                <a:gd name="T3" fmla="*/ 2 h 20"/>
                <a:gd name="T4" fmla="*/ 18 w 22"/>
                <a:gd name="T5" fmla="*/ 20 h 20"/>
                <a:gd name="T6" fmla="*/ 22 w 22"/>
                <a:gd name="T7" fmla="*/ 18 h 20"/>
                <a:gd name="T8" fmla="*/ 5 w 22"/>
                <a:gd name="T9" fmla="*/ 0 h 20"/>
                <a:gd name="T10" fmla="*/ 2 w 2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0">
                  <a:moveTo>
                    <a:pt x="2" y="0"/>
                  </a:moveTo>
                  <a:lnTo>
                    <a:pt x="0" y="2"/>
                  </a:lnTo>
                  <a:lnTo>
                    <a:pt x="18" y="20"/>
                  </a:lnTo>
                  <a:lnTo>
                    <a:pt x="22" y="18"/>
                  </a:lnTo>
                  <a:lnTo>
                    <a:pt x="5" y="0"/>
                  </a:lnTo>
                  <a:lnTo>
                    <a:pt x="2"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8" name="Freeform 2215"/>
            <p:cNvSpPr>
              <a:spLocks/>
            </p:cNvSpPr>
            <p:nvPr/>
          </p:nvSpPr>
          <p:spPr bwMode="auto">
            <a:xfrm>
              <a:off x="2894" y="3203"/>
              <a:ext cx="7" cy="2"/>
            </a:xfrm>
            <a:custGeom>
              <a:avLst/>
              <a:gdLst>
                <a:gd name="T0" fmla="*/ 5 w 7"/>
                <a:gd name="T1" fmla="*/ 2 h 2"/>
                <a:gd name="T2" fmla="*/ 5 w 7"/>
                <a:gd name="T3" fmla="*/ 0 h 2"/>
                <a:gd name="T4" fmla="*/ 0 w 7"/>
                <a:gd name="T5" fmla="*/ 0 h 2"/>
                <a:gd name="T6" fmla="*/ 0 w 7"/>
                <a:gd name="T7" fmla="*/ 2 h 2"/>
                <a:gd name="T8" fmla="*/ 5 w 7"/>
                <a:gd name="T9" fmla="*/ 2 h 2"/>
                <a:gd name="T10" fmla="*/ 5 w 7"/>
                <a:gd name="T11" fmla="*/ 2 h 2"/>
                <a:gd name="T12" fmla="*/ 5 w 7"/>
                <a:gd name="T13" fmla="*/ 2 h 2"/>
                <a:gd name="T14" fmla="*/ 7 w 7"/>
                <a:gd name="T15" fmla="*/ 0 h 2"/>
                <a:gd name="T16" fmla="*/ 5 w 7"/>
                <a:gd name="T17" fmla="*/ 0 h 2"/>
                <a:gd name="T18" fmla="*/ 5 w 7"/>
                <a:gd name="T19" fmla="*/ 2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 h="2">
                  <a:moveTo>
                    <a:pt x="5" y="2"/>
                  </a:moveTo>
                  <a:lnTo>
                    <a:pt x="5" y="0"/>
                  </a:lnTo>
                  <a:lnTo>
                    <a:pt x="0" y="0"/>
                  </a:lnTo>
                  <a:lnTo>
                    <a:pt x="0" y="2"/>
                  </a:lnTo>
                  <a:lnTo>
                    <a:pt x="5" y="2"/>
                  </a:lnTo>
                  <a:lnTo>
                    <a:pt x="7" y="0"/>
                  </a:lnTo>
                  <a:lnTo>
                    <a:pt x="5" y="0"/>
                  </a:lnTo>
                  <a:lnTo>
                    <a:pt x="5"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9" name="Freeform 2216"/>
            <p:cNvSpPr>
              <a:spLocks/>
            </p:cNvSpPr>
            <p:nvPr/>
          </p:nvSpPr>
          <p:spPr bwMode="auto">
            <a:xfrm>
              <a:off x="2881" y="3203"/>
              <a:ext cx="18" cy="20"/>
            </a:xfrm>
            <a:custGeom>
              <a:avLst/>
              <a:gdLst>
                <a:gd name="T0" fmla="*/ 0 w 18"/>
                <a:gd name="T1" fmla="*/ 20 h 20"/>
                <a:gd name="T2" fmla="*/ 5 w 18"/>
                <a:gd name="T3" fmla="*/ 20 h 20"/>
                <a:gd name="T4" fmla="*/ 18 w 18"/>
                <a:gd name="T5" fmla="*/ 2 h 20"/>
                <a:gd name="T6" fmla="*/ 16 w 18"/>
                <a:gd name="T7" fmla="*/ 0 h 20"/>
                <a:gd name="T8" fmla="*/ 0 w 18"/>
                <a:gd name="T9" fmla="*/ 18 h 20"/>
                <a:gd name="T10" fmla="*/ 0 w 18"/>
                <a:gd name="T11" fmla="*/ 2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20">
                  <a:moveTo>
                    <a:pt x="0" y="20"/>
                  </a:moveTo>
                  <a:lnTo>
                    <a:pt x="5" y="20"/>
                  </a:lnTo>
                  <a:lnTo>
                    <a:pt x="18" y="2"/>
                  </a:lnTo>
                  <a:lnTo>
                    <a:pt x="16" y="0"/>
                  </a:lnTo>
                  <a:lnTo>
                    <a:pt x="0" y="18"/>
                  </a:lnTo>
                  <a:lnTo>
                    <a:pt x="0"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0" name="Freeform 2217"/>
            <p:cNvSpPr>
              <a:spLocks/>
            </p:cNvSpPr>
            <p:nvPr/>
          </p:nvSpPr>
          <p:spPr bwMode="auto">
            <a:xfrm>
              <a:off x="2881" y="3218"/>
              <a:ext cx="5" cy="5"/>
            </a:xfrm>
            <a:custGeom>
              <a:avLst/>
              <a:gdLst>
                <a:gd name="T0" fmla="*/ 5 w 5"/>
                <a:gd name="T1" fmla="*/ 0 h 5"/>
                <a:gd name="T2" fmla="*/ 0 w 5"/>
                <a:gd name="T3" fmla="*/ 0 h 5"/>
                <a:gd name="T4" fmla="*/ 0 w 5"/>
                <a:gd name="T5" fmla="*/ 5 h 5"/>
                <a:gd name="T6" fmla="*/ 5 w 5"/>
                <a:gd name="T7" fmla="*/ 5 h 5"/>
                <a:gd name="T8" fmla="*/ 5 w 5"/>
                <a:gd name="T9" fmla="*/ 0 h 5"/>
                <a:gd name="T10" fmla="*/ 5 w 5"/>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5">
                  <a:moveTo>
                    <a:pt x="5" y="0"/>
                  </a:moveTo>
                  <a:lnTo>
                    <a:pt x="0" y="0"/>
                  </a:lnTo>
                  <a:lnTo>
                    <a:pt x="0" y="5"/>
                  </a:lnTo>
                  <a:lnTo>
                    <a:pt x="5" y="5"/>
                  </a:lnTo>
                  <a:lnTo>
                    <a:pt x="5" y="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1" name="Freeform 2218"/>
            <p:cNvSpPr>
              <a:spLocks/>
            </p:cNvSpPr>
            <p:nvPr/>
          </p:nvSpPr>
          <p:spPr bwMode="auto">
            <a:xfrm>
              <a:off x="2881" y="3218"/>
              <a:ext cx="20" cy="20"/>
            </a:xfrm>
            <a:custGeom>
              <a:avLst/>
              <a:gdLst>
                <a:gd name="T0" fmla="*/ 18 w 20"/>
                <a:gd name="T1" fmla="*/ 20 h 20"/>
                <a:gd name="T2" fmla="*/ 18 w 20"/>
                <a:gd name="T3" fmla="*/ 18 h 20"/>
                <a:gd name="T4" fmla="*/ 5 w 20"/>
                <a:gd name="T5" fmla="*/ 0 h 20"/>
                <a:gd name="T6" fmla="*/ 0 w 20"/>
                <a:gd name="T7" fmla="*/ 3 h 20"/>
                <a:gd name="T8" fmla="*/ 16 w 20"/>
                <a:gd name="T9" fmla="*/ 20 h 20"/>
                <a:gd name="T10" fmla="*/ 18 w 20"/>
                <a:gd name="T11" fmla="*/ 20 h 20"/>
                <a:gd name="T12" fmla="*/ 18 w 20"/>
                <a:gd name="T13" fmla="*/ 20 h 20"/>
                <a:gd name="T14" fmla="*/ 20 w 20"/>
                <a:gd name="T15" fmla="*/ 20 h 20"/>
                <a:gd name="T16" fmla="*/ 18 w 20"/>
                <a:gd name="T17" fmla="*/ 18 h 20"/>
                <a:gd name="T18" fmla="*/ 18 w 20"/>
                <a:gd name="T19" fmla="*/ 2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0" h="20">
                  <a:moveTo>
                    <a:pt x="18" y="20"/>
                  </a:moveTo>
                  <a:lnTo>
                    <a:pt x="18" y="18"/>
                  </a:lnTo>
                  <a:lnTo>
                    <a:pt x="5" y="0"/>
                  </a:lnTo>
                  <a:lnTo>
                    <a:pt x="0" y="3"/>
                  </a:lnTo>
                  <a:lnTo>
                    <a:pt x="16" y="20"/>
                  </a:lnTo>
                  <a:lnTo>
                    <a:pt x="18" y="20"/>
                  </a:lnTo>
                  <a:lnTo>
                    <a:pt x="20" y="20"/>
                  </a:lnTo>
                  <a:lnTo>
                    <a:pt x="18" y="18"/>
                  </a:lnTo>
                  <a:lnTo>
                    <a:pt x="18"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2" name="Freeform 2219"/>
            <p:cNvSpPr>
              <a:spLocks/>
            </p:cNvSpPr>
            <p:nvPr/>
          </p:nvSpPr>
          <p:spPr bwMode="auto">
            <a:xfrm>
              <a:off x="2892" y="3234"/>
              <a:ext cx="7" cy="4"/>
            </a:xfrm>
            <a:custGeom>
              <a:avLst/>
              <a:gdLst>
                <a:gd name="T0" fmla="*/ 0 w 7"/>
                <a:gd name="T1" fmla="*/ 2 h 4"/>
                <a:gd name="T2" fmla="*/ 2 w 7"/>
                <a:gd name="T3" fmla="*/ 4 h 4"/>
                <a:gd name="T4" fmla="*/ 7 w 7"/>
                <a:gd name="T5" fmla="*/ 4 h 4"/>
                <a:gd name="T6" fmla="*/ 7 w 7"/>
                <a:gd name="T7" fmla="*/ 0 h 4"/>
                <a:gd name="T8" fmla="*/ 2 w 7"/>
                <a:gd name="T9" fmla="*/ 0 h 4"/>
                <a:gd name="T10" fmla="*/ 0 w 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0" y="2"/>
                  </a:moveTo>
                  <a:lnTo>
                    <a:pt x="2" y="4"/>
                  </a:lnTo>
                  <a:lnTo>
                    <a:pt x="7" y="4"/>
                  </a:lnTo>
                  <a:lnTo>
                    <a:pt x="7" y="0"/>
                  </a:lnTo>
                  <a:lnTo>
                    <a:pt x="2" y="0"/>
                  </a:lnTo>
                  <a:lnTo>
                    <a:pt x="0"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3" name="Freeform 2220"/>
            <p:cNvSpPr>
              <a:spLocks/>
            </p:cNvSpPr>
            <p:nvPr/>
          </p:nvSpPr>
          <p:spPr bwMode="auto">
            <a:xfrm>
              <a:off x="2892" y="3216"/>
              <a:ext cx="22" cy="22"/>
            </a:xfrm>
            <a:custGeom>
              <a:avLst/>
              <a:gdLst>
                <a:gd name="T0" fmla="*/ 22 w 22"/>
                <a:gd name="T1" fmla="*/ 2 h 22"/>
                <a:gd name="T2" fmla="*/ 18 w 22"/>
                <a:gd name="T3" fmla="*/ 0 h 22"/>
                <a:gd name="T4" fmla="*/ 0 w 22"/>
                <a:gd name="T5" fmla="*/ 20 h 22"/>
                <a:gd name="T6" fmla="*/ 5 w 22"/>
                <a:gd name="T7" fmla="*/ 22 h 22"/>
                <a:gd name="T8" fmla="*/ 22 w 22"/>
                <a:gd name="T9" fmla="*/ 5 h 22"/>
                <a:gd name="T10" fmla="*/ 22 w 22"/>
                <a:gd name="T11" fmla="*/ 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22" y="2"/>
                  </a:moveTo>
                  <a:lnTo>
                    <a:pt x="18" y="0"/>
                  </a:lnTo>
                  <a:lnTo>
                    <a:pt x="0" y="20"/>
                  </a:lnTo>
                  <a:lnTo>
                    <a:pt x="5" y="22"/>
                  </a:lnTo>
                  <a:lnTo>
                    <a:pt x="22" y="5"/>
                  </a:lnTo>
                  <a:lnTo>
                    <a:pt x="22" y="2"/>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4" name="Freeform 2221"/>
            <p:cNvSpPr>
              <a:spLocks/>
            </p:cNvSpPr>
            <p:nvPr/>
          </p:nvSpPr>
          <p:spPr bwMode="auto">
            <a:xfrm>
              <a:off x="2879" y="3085"/>
              <a:ext cx="33" cy="34"/>
            </a:xfrm>
            <a:custGeom>
              <a:avLst/>
              <a:gdLst>
                <a:gd name="T0" fmla="*/ 20 w 33"/>
                <a:gd name="T1" fmla="*/ 34 h 34"/>
                <a:gd name="T2" fmla="*/ 0 w 33"/>
                <a:gd name="T3" fmla="*/ 18 h 34"/>
                <a:gd name="T4" fmla="*/ 20 w 33"/>
                <a:gd name="T5" fmla="*/ 0 h 34"/>
                <a:gd name="T6" fmla="*/ 33 w 33"/>
                <a:gd name="T7" fmla="*/ 18 h 34"/>
                <a:gd name="T8" fmla="*/ 20 w 33"/>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4">
                  <a:moveTo>
                    <a:pt x="20" y="34"/>
                  </a:moveTo>
                  <a:lnTo>
                    <a:pt x="0" y="18"/>
                  </a:lnTo>
                  <a:lnTo>
                    <a:pt x="20" y="0"/>
                  </a:lnTo>
                  <a:lnTo>
                    <a:pt x="33" y="18"/>
                  </a:lnTo>
                  <a:lnTo>
                    <a:pt x="20"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5" name="Rectangle 2592"/>
            <p:cNvSpPr>
              <a:spLocks noChangeArrowheads="1"/>
            </p:cNvSpPr>
            <p:nvPr/>
          </p:nvSpPr>
          <p:spPr bwMode="auto">
            <a:xfrm>
              <a:off x="2116" y="1534"/>
              <a:ext cx="48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DA251D"/>
                  </a:solidFill>
                </a:rPr>
                <a:t>Instrumental Drift</a:t>
              </a:r>
              <a:endParaRPr lang="en-US" altLang="en-US" sz="1800"/>
            </a:p>
          </p:txBody>
        </p:sp>
        <p:sp>
          <p:nvSpPr>
            <p:cNvPr id="35166" name="Rectangle 2593"/>
            <p:cNvSpPr>
              <a:spLocks noChangeArrowheads="1"/>
            </p:cNvSpPr>
            <p:nvPr/>
          </p:nvSpPr>
          <p:spPr bwMode="auto">
            <a:xfrm>
              <a:off x="2116" y="1605"/>
              <a:ext cx="961"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No Bottle to Bottle Inhomogeneity</a:t>
              </a:r>
              <a:endParaRPr lang="en-US" altLang="en-US" sz="1800"/>
            </a:p>
          </p:txBody>
        </p:sp>
        <p:sp>
          <p:nvSpPr>
            <p:cNvPr id="35167" name="Rectangle 2594"/>
            <p:cNvSpPr>
              <a:spLocks noChangeArrowheads="1"/>
            </p:cNvSpPr>
            <p:nvPr/>
          </p:nvSpPr>
          <p:spPr bwMode="auto">
            <a:xfrm>
              <a:off x="2116" y="1678"/>
              <a:ext cx="24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ave = 10</a:t>
              </a:r>
              <a:endParaRPr lang="en-US" altLang="en-US" sz="1800"/>
            </a:p>
          </p:txBody>
        </p:sp>
        <p:sp>
          <p:nvSpPr>
            <p:cNvPr id="35168" name="Rectangle 2595"/>
            <p:cNvSpPr>
              <a:spLocks noChangeArrowheads="1"/>
            </p:cNvSpPr>
            <p:nvPr/>
          </p:nvSpPr>
          <p:spPr bwMode="auto">
            <a:xfrm>
              <a:off x="2116" y="1749"/>
              <a:ext cx="19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s = 0.6</a:t>
              </a:r>
              <a:endParaRPr lang="en-US" altLang="en-US" sz="1800"/>
            </a:p>
          </p:txBody>
        </p:sp>
        <p:sp>
          <p:nvSpPr>
            <p:cNvPr id="35169" name="Rectangle 2605"/>
            <p:cNvSpPr>
              <a:spLocks noChangeArrowheads="1"/>
            </p:cNvSpPr>
            <p:nvPr/>
          </p:nvSpPr>
          <p:spPr bwMode="auto">
            <a:xfrm>
              <a:off x="2544" y="2696"/>
              <a:ext cx="24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Run number</a:t>
              </a:r>
              <a:endParaRPr lang="en-US" altLang="en-US" sz="1800"/>
            </a:p>
          </p:txBody>
        </p:sp>
        <p:sp>
          <p:nvSpPr>
            <p:cNvPr id="35170" name="Rectangle 2609"/>
            <p:cNvSpPr>
              <a:spLocks noChangeArrowheads="1"/>
            </p:cNvSpPr>
            <p:nvPr/>
          </p:nvSpPr>
          <p:spPr bwMode="auto">
            <a:xfrm>
              <a:off x="2449" y="3607"/>
              <a:ext cx="45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Fill or Processing Order</a:t>
              </a:r>
              <a:endParaRPr lang="en-US" altLang="en-US" sz="1800"/>
            </a:p>
          </p:txBody>
        </p:sp>
      </p:grpSp>
      <p:grpSp>
        <p:nvGrpSpPr>
          <p:cNvPr id="2602" name="Group 2619"/>
          <p:cNvGrpSpPr>
            <a:grpSpLocks/>
          </p:cNvGrpSpPr>
          <p:nvPr/>
        </p:nvGrpSpPr>
        <p:grpSpPr bwMode="auto">
          <a:xfrm>
            <a:off x="6429002" y="2462212"/>
            <a:ext cx="1646237" cy="3398838"/>
            <a:chOff x="3271" y="1534"/>
            <a:chExt cx="1037" cy="2141"/>
          </a:xfrm>
        </p:grpSpPr>
        <p:sp>
          <p:nvSpPr>
            <p:cNvPr id="2603" name="Rectangle 2337"/>
            <p:cNvSpPr>
              <a:spLocks noChangeArrowheads="1"/>
            </p:cNvSpPr>
            <p:nvPr/>
          </p:nvSpPr>
          <p:spPr bwMode="auto">
            <a:xfrm>
              <a:off x="3271" y="1957"/>
              <a:ext cx="1033" cy="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04" name="Rectangle 2338"/>
            <p:cNvSpPr>
              <a:spLocks noChangeArrowheads="1"/>
            </p:cNvSpPr>
            <p:nvPr/>
          </p:nvSpPr>
          <p:spPr bwMode="auto">
            <a:xfrm>
              <a:off x="3455" y="2013"/>
              <a:ext cx="774" cy="58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05" name="Rectangle 2339"/>
            <p:cNvSpPr>
              <a:spLocks noChangeArrowheads="1"/>
            </p:cNvSpPr>
            <p:nvPr/>
          </p:nvSpPr>
          <p:spPr bwMode="auto">
            <a:xfrm>
              <a:off x="3451" y="2008"/>
              <a:ext cx="4" cy="590"/>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06" name="Rectangle 2340"/>
            <p:cNvSpPr>
              <a:spLocks noChangeArrowheads="1"/>
            </p:cNvSpPr>
            <p:nvPr/>
          </p:nvSpPr>
          <p:spPr bwMode="auto">
            <a:xfrm>
              <a:off x="3451" y="2008"/>
              <a:ext cx="4" cy="590"/>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07" name="Freeform 2341"/>
            <p:cNvSpPr>
              <a:spLocks noEditPoints="1"/>
            </p:cNvSpPr>
            <p:nvPr/>
          </p:nvSpPr>
          <p:spPr bwMode="auto">
            <a:xfrm>
              <a:off x="3435" y="2008"/>
              <a:ext cx="16" cy="594"/>
            </a:xfrm>
            <a:custGeom>
              <a:avLst/>
              <a:gdLst>
                <a:gd name="T0" fmla="*/ 0 w 16"/>
                <a:gd name="T1" fmla="*/ 590 h 594"/>
                <a:gd name="T2" fmla="*/ 16 w 16"/>
                <a:gd name="T3" fmla="*/ 590 h 594"/>
                <a:gd name="T4" fmla="*/ 16 w 16"/>
                <a:gd name="T5" fmla="*/ 594 h 594"/>
                <a:gd name="T6" fmla="*/ 0 w 16"/>
                <a:gd name="T7" fmla="*/ 594 h 594"/>
                <a:gd name="T8" fmla="*/ 0 w 16"/>
                <a:gd name="T9" fmla="*/ 590 h 594"/>
                <a:gd name="T10" fmla="*/ 0 w 16"/>
                <a:gd name="T11" fmla="*/ 472 h 594"/>
                <a:gd name="T12" fmla="*/ 16 w 16"/>
                <a:gd name="T13" fmla="*/ 472 h 594"/>
                <a:gd name="T14" fmla="*/ 16 w 16"/>
                <a:gd name="T15" fmla="*/ 474 h 594"/>
                <a:gd name="T16" fmla="*/ 0 w 16"/>
                <a:gd name="T17" fmla="*/ 474 h 594"/>
                <a:gd name="T18" fmla="*/ 0 w 16"/>
                <a:gd name="T19" fmla="*/ 472 h 594"/>
                <a:gd name="T20" fmla="*/ 0 w 16"/>
                <a:gd name="T21" fmla="*/ 357 h 594"/>
                <a:gd name="T22" fmla="*/ 16 w 16"/>
                <a:gd name="T23" fmla="*/ 357 h 594"/>
                <a:gd name="T24" fmla="*/ 16 w 16"/>
                <a:gd name="T25" fmla="*/ 359 h 594"/>
                <a:gd name="T26" fmla="*/ 0 w 16"/>
                <a:gd name="T27" fmla="*/ 359 h 594"/>
                <a:gd name="T28" fmla="*/ 0 w 16"/>
                <a:gd name="T29" fmla="*/ 357 h 594"/>
                <a:gd name="T30" fmla="*/ 0 w 16"/>
                <a:gd name="T31" fmla="*/ 237 h 594"/>
                <a:gd name="T32" fmla="*/ 16 w 16"/>
                <a:gd name="T33" fmla="*/ 237 h 594"/>
                <a:gd name="T34" fmla="*/ 16 w 16"/>
                <a:gd name="T35" fmla="*/ 242 h 594"/>
                <a:gd name="T36" fmla="*/ 0 w 16"/>
                <a:gd name="T37" fmla="*/ 242 h 594"/>
                <a:gd name="T38" fmla="*/ 0 w 16"/>
                <a:gd name="T39" fmla="*/ 237 h 594"/>
                <a:gd name="T40" fmla="*/ 0 w 16"/>
                <a:gd name="T41" fmla="*/ 120 h 594"/>
                <a:gd name="T42" fmla="*/ 16 w 16"/>
                <a:gd name="T43" fmla="*/ 120 h 594"/>
                <a:gd name="T44" fmla="*/ 16 w 16"/>
                <a:gd name="T45" fmla="*/ 122 h 594"/>
                <a:gd name="T46" fmla="*/ 0 w 16"/>
                <a:gd name="T47" fmla="*/ 122 h 594"/>
                <a:gd name="T48" fmla="*/ 0 w 16"/>
                <a:gd name="T49" fmla="*/ 120 h 594"/>
                <a:gd name="T50" fmla="*/ 0 w 16"/>
                <a:gd name="T51" fmla="*/ 0 h 594"/>
                <a:gd name="T52" fmla="*/ 16 w 16"/>
                <a:gd name="T53" fmla="*/ 0 h 594"/>
                <a:gd name="T54" fmla="*/ 16 w 16"/>
                <a:gd name="T55" fmla="*/ 5 h 594"/>
                <a:gd name="T56" fmla="*/ 0 w 16"/>
                <a:gd name="T57" fmla="*/ 5 h 594"/>
                <a:gd name="T58" fmla="*/ 0 w 16"/>
                <a:gd name="T59" fmla="*/ 0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 h="594">
                  <a:moveTo>
                    <a:pt x="0" y="590"/>
                  </a:moveTo>
                  <a:lnTo>
                    <a:pt x="16" y="590"/>
                  </a:lnTo>
                  <a:lnTo>
                    <a:pt x="16" y="594"/>
                  </a:lnTo>
                  <a:lnTo>
                    <a:pt x="0" y="594"/>
                  </a:lnTo>
                  <a:lnTo>
                    <a:pt x="0" y="590"/>
                  </a:lnTo>
                  <a:close/>
                  <a:moveTo>
                    <a:pt x="0" y="472"/>
                  </a:moveTo>
                  <a:lnTo>
                    <a:pt x="16" y="472"/>
                  </a:lnTo>
                  <a:lnTo>
                    <a:pt x="16" y="474"/>
                  </a:lnTo>
                  <a:lnTo>
                    <a:pt x="0" y="474"/>
                  </a:lnTo>
                  <a:lnTo>
                    <a:pt x="0" y="472"/>
                  </a:lnTo>
                  <a:close/>
                  <a:moveTo>
                    <a:pt x="0" y="357"/>
                  </a:moveTo>
                  <a:lnTo>
                    <a:pt x="16" y="357"/>
                  </a:lnTo>
                  <a:lnTo>
                    <a:pt x="16" y="359"/>
                  </a:lnTo>
                  <a:lnTo>
                    <a:pt x="0" y="359"/>
                  </a:lnTo>
                  <a:lnTo>
                    <a:pt x="0" y="357"/>
                  </a:lnTo>
                  <a:close/>
                  <a:moveTo>
                    <a:pt x="0" y="237"/>
                  </a:moveTo>
                  <a:lnTo>
                    <a:pt x="16" y="237"/>
                  </a:lnTo>
                  <a:lnTo>
                    <a:pt x="16" y="242"/>
                  </a:lnTo>
                  <a:lnTo>
                    <a:pt x="0" y="242"/>
                  </a:lnTo>
                  <a:lnTo>
                    <a:pt x="0" y="237"/>
                  </a:lnTo>
                  <a:close/>
                  <a:moveTo>
                    <a:pt x="0" y="120"/>
                  </a:moveTo>
                  <a:lnTo>
                    <a:pt x="16" y="120"/>
                  </a:lnTo>
                  <a:lnTo>
                    <a:pt x="16" y="122"/>
                  </a:lnTo>
                  <a:lnTo>
                    <a:pt x="0" y="122"/>
                  </a:lnTo>
                  <a:lnTo>
                    <a:pt x="0" y="120"/>
                  </a:lnTo>
                  <a:close/>
                  <a:moveTo>
                    <a:pt x="0" y="0"/>
                  </a:moveTo>
                  <a:lnTo>
                    <a:pt x="16" y="0"/>
                  </a:lnTo>
                  <a:lnTo>
                    <a:pt x="16" y="5"/>
                  </a:lnTo>
                  <a:lnTo>
                    <a:pt x="0" y="5"/>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08" name="Rectangle 2342"/>
            <p:cNvSpPr>
              <a:spLocks noChangeArrowheads="1"/>
            </p:cNvSpPr>
            <p:nvPr/>
          </p:nvSpPr>
          <p:spPr bwMode="auto">
            <a:xfrm>
              <a:off x="3435" y="2598"/>
              <a:ext cx="16" cy="4"/>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09" name="Rectangle 2343"/>
            <p:cNvSpPr>
              <a:spLocks noChangeArrowheads="1"/>
            </p:cNvSpPr>
            <p:nvPr/>
          </p:nvSpPr>
          <p:spPr bwMode="auto">
            <a:xfrm>
              <a:off x="3435" y="2480"/>
              <a:ext cx="16" cy="2"/>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10" name="Rectangle 2344"/>
            <p:cNvSpPr>
              <a:spLocks noChangeArrowheads="1"/>
            </p:cNvSpPr>
            <p:nvPr/>
          </p:nvSpPr>
          <p:spPr bwMode="auto">
            <a:xfrm>
              <a:off x="3435" y="2365"/>
              <a:ext cx="16" cy="2"/>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11" name="Rectangle 2345"/>
            <p:cNvSpPr>
              <a:spLocks noChangeArrowheads="1"/>
            </p:cNvSpPr>
            <p:nvPr/>
          </p:nvSpPr>
          <p:spPr bwMode="auto">
            <a:xfrm>
              <a:off x="3435" y="2245"/>
              <a:ext cx="16" cy="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12" name="Rectangle 2346"/>
            <p:cNvSpPr>
              <a:spLocks noChangeArrowheads="1"/>
            </p:cNvSpPr>
            <p:nvPr/>
          </p:nvSpPr>
          <p:spPr bwMode="auto">
            <a:xfrm>
              <a:off x="3435" y="2128"/>
              <a:ext cx="16" cy="2"/>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13" name="Rectangle 2347"/>
            <p:cNvSpPr>
              <a:spLocks noChangeArrowheads="1"/>
            </p:cNvSpPr>
            <p:nvPr/>
          </p:nvSpPr>
          <p:spPr bwMode="auto">
            <a:xfrm>
              <a:off x="3435" y="2008"/>
              <a:ext cx="16" cy="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14" name="Rectangle 2348"/>
            <p:cNvSpPr>
              <a:spLocks noChangeArrowheads="1"/>
            </p:cNvSpPr>
            <p:nvPr/>
          </p:nvSpPr>
          <p:spPr bwMode="auto">
            <a:xfrm>
              <a:off x="3451" y="2598"/>
              <a:ext cx="773" cy="4"/>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15" name="Rectangle 2349"/>
            <p:cNvSpPr>
              <a:spLocks noChangeArrowheads="1"/>
            </p:cNvSpPr>
            <p:nvPr/>
          </p:nvSpPr>
          <p:spPr bwMode="auto">
            <a:xfrm>
              <a:off x="3451" y="2598"/>
              <a:ext cx="773" cy="4"/>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16" name="Freeform 2350"/>
            <p:cNvSpPr>
              <a:spLocks noEditPoints="1"/>
            </p:cNvSpPr>
            <p:nvPr/>
          </p:nvSpPr>
          <p:spPr bwMode="auto">
            <a:xfrm>
              <a:off x="3451" y="2598"/>
              <a:ext cx="778" cy="15"/>
            </a:xfrm>
            <a:custGeom>
              <a:avLst/>
              <a:gdLst>
                <a:gd name="T0" fmla="*/ 4 w 778"/>
                <a:gd name="T1" fmla="*/ 0 h 15"/>
                <a:gd name="T2" fmla="*/ 4 w 778"/>
                <a:gd name="T3" fmla="*/ 15 h 15"/>
                <a:gd name="T4" fmla="*/ 0 w 778"/>
                <a:gd name="T5" fmla="*/ 15 h 15"/>
                <a:gd name="T6" fmla="*/ 0 w 778"/>
                <a:gd name="T7" fmla="*/ 0 h 15"/>
                <a:gd name="T8" fmla="*/ 4 w 778"/>
                <a:gd name="T9" fmla="*/ 0 h 15"/>
                <a:gd name="T10" fmla="*/ 157 w 778"/>
                <a:gd name="T11" fmla="*/ 0 h 15"/>
                <a:gd name="T12" fmla="*/ 157 w 778"/>
                <a:gd name="T13" fmla="*/ 15 h 15"/>
                <a:gd name="T14" fmla="*/ 155 w 778"/>
                <a:gd name="T15" fmla="*/ 15 h 15"/>
                <a:gd name="T16" fmla="*/ 155 w 778"/>
                <a:gd name="T17" fmla="*/ 0 h 15"/>
                <a:gd name="T18" fmla="*/ 157 w 778"/>
                <a:gd name="T19" fmla="*/ 0 h 15"/>
                <a:gd name="T20" fmla="*/ 312 w 778"/>
                <a:gd name="T21" fmla="*/ 0 h 15"/>
                <a:gd name="T22" fmla="*/ 312 w 778"/>
                <a:gd name="T23" fmla="*/ 15 h 15"/>
                <a:gd name="T24" fmla="*/ 310 w 778"/>
                <a:gd name="T25" fmla="*/ 15 h 15"/>
                <a:gd name="T26" fmla="*/ 310 w 778"/>
                <a:gd name="T27" fmla="*/ 0 h 15"/>
                <a:gd name="T28" fmla="*/ 312 w 778"/>
                <a:gd name="T29" fmla="*/ 0 h 15"/>
                <a:gd name="T30" fmla="*/ 467 w 778"/>
                <a:gd name="T31" fmla="*/ 0 h 15"/>
                <a:gd name="T32" fmla="*/ 467 w 778"/>
                <a:gd name="T33" fmla="*/ 15 h 15"/>
                <a:gd name="T34" fmla="*/ 465 w 778"/>
                <a:gd name="T35" fmla="*/ 15 h 15"/>
                <a:gd name="T36" fmla="*/ 465 w 778"/>
                <a:gd name="T37" fmla="*/ 0 h 15"/>
                <a:gd name="T38" fmla="*/ 467 w 778"/>
                <a:gd name="T39" fmla="*/ 0 h 15"/>
                <a:gd name="T40" fmla="*/ 622 w 778"/>
                <a:gd name="T41" fmla="*/ 0 h 15"/>
                <a:gd name="T42" fmla="*/ 622 w 778"/>
                <a:gd name="T43" fmla="*/ 15 h 15"/>
                <a:gd name="T44" fmla="*/ 618 w 778"/>
                <a:gd name="T45" fmla="*/ 15 h 15"/>
                <a:gd name="T46" fmla="*/ 618 w 778"/>
                <a:gd name="T47" fmla="*/ 0 h 15"/>
                <a:gd name="T48" fmla="*/ 622 w 778"/>
                <a:gd name="T49" fmla="*/ 0 h 15"/>
                <a:gd name="T50" fmla="*/ 778 w 778"/>
                <a:gd name="T51" fmla="*/ 0 h 15"/>
                <a:gd name="T52" fmla="*/ 778 w 778"/>
                <a:gd name="T53" fmla="*/ 15 h 15"/>
                <a:gd name="T54" fmla="*/ 773 w 778"/>
                <a:gd name="T55" fmla="*/ 15 h 15"/>
                <a:gd name="T56" fmla="*/ 773 w 778"/>
                <a:gd name="T57" fmla="*/ 0 h 15"/>
                <a:gd name="T58" fmla="*/ 778 w 778"/>
                <a:gd name="T59" fmla="*/ 0 h 1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78" h="15">
                  <a:moveTo>
                    <a:pt x="4" y="0"/>
                  </a:moveTo>
                  <a:lnTo>
                    <a:pt x="4" y="15"/>
                  </a:lnTo>
                  <a:lnTo>
                    <a:pt x="0" y="15"/>
                  </a:lnTo>
                  <a:lnTo>
                    <a:pt x="0" y="0"/>
                  </a:lnTo>
                  <a:lnTo>
                    <a:pt x="4" y="0"/>
                  </a:lnTo>
                  <a:close/>
                  <a:moveTo>
                    <a:pt x="157" y="0"/>
                  </a:moveTo>
                  <a:lnTo>
                    <a:pt x="157" y="15"/>
                  </a:lnTo>
                  <a:lnTo>
                    <a:pt x="155" y="15"/>
                  </a:lnTo>
                  <a:lnTo>
                    <a:pt x="155" y="0"/>
                  </a:lnTo>
                  <a:lnTo>
                    <a:pt x="157" y="0"/>
                  </a:lnTo>
                  <a:close/>
                  <a:moveTo>
                    <a:pt x="312" y="0"/>
                  </a:moveTo>
                  <a:lnTo>
                    <a:pt x="312" y="15"/>
                  </a:lnTo>
                  <a:lnTo>
                    <a:pt x="310" y="15"/>
                  </a:lnTo>
                  <a:lnTo>
                    <a:pt x="310" y="0"/>
                  </a:lnTo>
                  <a:lnTo>
                    <a:pt x="312" y="0"/>
                  </a:lnTo>
                  <a:close/>
                  <a:moveTo>
                    <a:pt x="467" y="0"/>
                  </a:moveTo>
                  <a:lnTo>
                    <a:pt x="467" y="15"/>
                  </a:lnTo>
                  <a:lnTo>
                    <a:pt x="465" y="15"/>
                  </a:lnTo>
                  <a:lnTo>
                    <a:pt x="465" y="0"/>
                  </a:lnTo>
                  <a:lnTo>
                    <a:pt x="467" y="0"/>
                  </a:lnTo>
                  <a:close/>
                  <a:moveTo>
                    <a:pt x="622" y="0"/>
                  </a:moveTo>
                  <a:lnTo>
                    <a:pt x="622" y="15"/>
                  </a:lnTo>
                  <a:lnTo>
                    <a:pt x="618" y="15"/>
                  </a:lnTo>
                  <a:lnTo>
                    <a:pt x="618" y="0"/>
                  </a:lnTo>
                  <a:lnTo>
                    <a:pt x="622" y="0"/>
                  </a:lnTo>
                  <a:close/>
                  <a:moveTo>
                    <a:pt x="778" y="0"/>
                  </a:moveTo>
                  <a:lnTo>
                    <a:pt x="778" y="15"/>
                  </a:lnTo>
                  <a:lnTo>
                    <a:pt x="773" y="15"/>
                  </a:lnTo>
                  <a:lnTo>
                    <a:pt x="773" y="0"/>
                  </a:lnTo>
                  <a:lnTo>
                    <a:pt x="778"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7" name="Rectangle 2351"/>
            <p:cNvSpPr>
              <a:spLocks noChangeArrowheads="1"/>
            </p:cNvSpPr>
            <p:nvPr/>
          </p:nvSpPr>
          <p:spPr bwMode="auto">
            <a:xfrm>
              <a:off x="3451" y="2598"/>
              <a:ext cx="4" cy="1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18" name="Rectangle 2352"/>
            <p:cNvSpPr>
              <a:spLocks noChangeArrowheads="1"/>
            </p:cNvSpPr>
            <p:nvPr/>
          </p:nvSpPr>
          <p:spPr bwMode="auto">
            <a:xfrm>
              <a:off x="3606" y="2598"/>
              <a:ext cx="2" cy="1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19" name="Rectangle 2353"/>
            <p:cNvSpPr>
              <a:spLocks noChangeArrowheads="1"/>
            </p:cNvSpPr>
            <p:nvPr/>
          </p:nvSpPr>
          <p:spPr bwMode="auto">
            <a:xfrm>
              <a:off x="3761" y="2598"/>
              <a:ext cx="2" cy="1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20" name="Rectangle 2354"/>
            <p:cNvSpPr>
              <a:spLocks noChangeArrowheads="1"/>
            </p:cNvSpPr>
            <p:nvPr/>
          </p:nvSpPr>
          <p:spPr bwMode="auto">
            <a:xfrm>
              <a:off x="3916" y="2598"/>
              <a:ext cx="2" cy="1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21" name="Rectangle 2355"/>
            <p:cNvSpPr>
              <a:spLocks noChangeArrowheads="1"/>
            </p:cNvSpPr>
            <p:nvPr/>
          </p:nvSpPr>
          <p:spPr bwMode="auto">
            <a:xfrm>
              <a:off x="4069" y="2598"/>
              <a:ext cx="4" cy="1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22" name="Rectangle 2356"/>
            <p:cNvSpPr>
              <a:spLocks noChangeArrowheads="1"/>
            </p:cNvSpPr>
            <p:nvPr/>
          </p:nvSpPr>
          <p:spPr bwMode="auto">
            <a:xfrm>
              <a:off x="4224" y="2598"/>
              <a:ext cx="5" cy="1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623" name="Freeform 2357"/>
            <p:cNvSpPr>
              <a:spLocks/>
            </p:cNvSpPr>
            <p:nvPr/>
          </p:nvSpPr>
          <p:spPr bwMode="auto">
            <a:xfrm>
              <a:off x="3464" y="2310"/>
              <a:ext cx="33" cy="33"/>
            </a:xfrm>
            <a:custGeom>
              <a:avLst/>
              <a:gdLst>
                <a:gd name="T0" fmla="*/ 20 w 33"/>
                <a:gd name="T1" fmla="*/ 33 h 33"/>
                <a:gd name="T2" fmla="*/ 0 w 33"/>
                <a:gd name="T3" fmla="*/ 17 h 33"/>
                <a:gd name="T4" fmla="*/ 20 w 33"/>
                <a:gd name="T5" fmla="*/ 0 h 33"/>
                <a:gd name="T6" fmla="*/ 33 w 33"/>
                <a:gd name="T7" fmla="*/ 17 h 33"/>
                <a:gd name="T8" fmla="*/ 20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20" y="33"/>
                  </a:moveTo>
                  <a:lnTo>
                    <a:pt x="0" y="17"/>
                  </a:lnTo>
                  <a:lnTo>
                    <a:pt x="20" y="0"/>
                  </a:lnTo>
                  <a:lnTo>
                    <a:pt x="33" y="17"/>
                  </a:lnTo>
                  <a:lnTo>
                    <a:pt x="20"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4" name="Freeform 2358"/>
            <p:cNvSpPr>
              <a:spLocks noEditPoints="1"/>
            </p:cNvSpPr>
            <p:nvPr/>
          </p:nvSpPr>
          <p:spPr bwMode="auto">
            <a:xfrm>
              <a:off x="3464" y="2310"/>
              <a:ext cx="38" cy="37"/>
            </a:xfrm>
            <a:custGeom>
              <a:avLst/>
              <a:gdLst>
                <a:gd name="T0" fmla="*/ 20 w 38"/>
                <a:gd name="T1" fmla="*/ 37 h 37"/>
                <a:gd name="T2" fmla="*/ 15 w 38"/>
                <a:gd name="T3" fmla="*/ 37 h 37"/>
                <a:gd name="T4" fmla="*/ 0 w 38"/>
                <a:gd name="T5" fmla="*/ 17 h 37"/>
                <a:gd name="T6" fmla="*/ 0 w 38"/>
                <a:gd name="T7" fmla="*/ 15 h 37"/>
                <a:gd name="T8" fmla="*/ 15 w 38"/>
                <a:gd name="T9" fmla="*/ 0 h 37"/>
                <a:gd name="T10" fmla="*/ 20 w 38"/>
                <a:gd name="T11" fmla="*/ 0 h 37"/>
                <a:gd name="T12" fmla="*/ 38 w 38"/>
                <a:gd name="T13" fmla="*/ 15 h 37"/>
                <a:gd name="T14" fmla="*/ 38 w 38"/>
                <a:gd name="T15" fmla="*/ 17 h 37"/>
                <a:gd name="T16" fmla="*/ 20 w 38"/>
                <a:gd name="T17" fmla="*/ 37 h 37"/>
                <a:gd name="T18" fmla="*/ 33 w 38"/>
                <a:gd name="T19" fmla="*/ 15 h 37"/>
                <a:gd name="T20" fmla="*/ 33 w 38"/>
                <a:gd name="T21" fmla="*/ 17 h 37"/>
                <a:gd name="T22" fmla="*/ 15 w 38"/>
                <a:gd name="T23" fmla="*/ 0 h 37"/>
                <a:gd name="T24" fmla="*/ 20 w 38"/>
                <a:gd name="T25" fmla="*/ 0 h 37"/>
                <a:gd name="T26" fmla="*/ 0 w 38"/>
                <a:gd name="T27" fmla="*/ 17 h 37"/>
                <a:gd name="T28" fmla="*/ 0 w 38"/>
                <a:gd name="T29" fmla="*/ 15 h 37"/>
                <a:gd name="T30" fmla="*/ 20 w 38"/>
                <a:gd name="T31" fmla="*/ 33 h 37"/>
                <a:gd name="T32" fmla="*/ 15 w 38"/>
                <a:gd name="T33" fmla="*/ 33 h 37"/>
                <a:gd name="T34" fmla="*/ 33 w 38"/>
                <a:gd name="T35" fmla="*/ 15 h 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37">
                  <a:moveTo>
                    <a:pt x="20" y="37"/>
                  </a:moveTo>
                  <a:lnTo>
                    <a:pt x="15" y="37"/>
                  </a:lnTo>
                  <a:lnTo>
                    <a:pt x="0" y="17"/>
                  </a:lnTo>
                  <a:lnTo>
                    <a:pt x="0" y="15"/>
                  </a:lnTo>
                  <a:lnTo>
                    <a:pt x="15" y="0"/>
                  </a:lnTo>
                  <a:lnTo>
                    <a:pt x="20" y="0"/>
                  </a:lnTo>
                  <a:lnTo>
                    <a:pt x="38" y="15"/>
                  </a:lnTo>
                  <a:lnTo>
                    <a:pt x="38" y="17"/>
                  </a:lnTo>
                  <a:lnTo>
                    <a:pt x="20" y="37"/>
                  </a:lnTo>
                  <a:close/>
                  <a:moveTo>
                    <a:pt x="33" y="15"/>
                  </a:moveTo>
                  <a:lnTo>
                    <a:pt x="33" y="17"/>
                  </a:lnTo>
                  <a:lnTo>
                    <a:pt x="15" y="0"/>
                  </a:lnTo>
                  <a:lnTo>
                    <a:pt x="20" y="0"/>
                  </a:lnTo>
                  <a:lnTo>
                    <a:pt x="0" y="17"/>
                  </a:lnTo>
                  <a:lnTo>
                    <a:pt x="0" y="15"/>
                  </a:lnTo>
                  <a:lnTo>
                    <a:pt x="20" y="33"/>
                  </a:lnTo>
                  <a:lnTo>
                    <a:pt x="15" y="33"/>
                  </a:lnTo>
                  <a:lnTo>
                    <a:pt x="33"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5" name="Freeform 2359"/>
            <p:cNvSpPr>
              <a:spLocks/>
            </p:cNvSpPr>
            <p:nvPr/>
          </p:nvSpPr>
          <p:spPr bwMode="auto">
            <a:xfrm>
              <a:off x="3464" y="2310"/>
              <a:ext cx="38" cy="37"/>
            </a:xfrm>
            <a:custGeom>
              <a:avLst/>
              <a:gdLst>
                <a:gd name="T0" fmla="*/ 20 w 38"/>
                <a:gd name="T1" fmla="*/ 37 h 37"/>
                <a:gd name="T2" fmla="*/ 15 w 38"/>
                <a:gd name="T3" fmla="*/ 37 h 37"/>
                <a:gd name="T4" fmla="*/ 0 w 38"/>
                <a:gd name="T5" fmla="*/ 17 h 37"/>
                <a:gd name="T6" fmla="*/ 0 w 38"/>
                <a:gd name="T7" fmla="*/ 15 h 37"/>
                <a:gd name="T8" fmla="*/ 15 w 38"/>
                <a:gd name="T9" fmla="*/ 0 h 37"/>
                <a:gd name="T10" fmla="*/ 20 w 38"/>
                <a:gd name="T11" fmla="*/ 0 h 37"/>
                <a:gd name="T12" fmla="*/ 38 w 38"/>
                <a:gd name="T13" fmla="*/ 15 h 37"/>
                <a:gd name="T14" fmla="*/ 38 w 38"/>
                <a:gd name="T15" fmla="*/ 17 h 37"/>
                <a:gd name="T16" fmla="*/ 20 w 38"/>
                <a:gd name="T17" fmla="*/ 37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37">
                  <a:moveTo>
                    <a:pt x="20" y="37"/>
                  </a:moveTo>
                  <a:lnTo>
                    <a:pt x="15" y="37"/>
                  </a:lnTo>
                  <a:lnTo>
                    <a:pt x="0" y="17"/>
                  </a:lnTo>
                  <a:lnTo>
                    <a:pt x="0" y="15"/>
                  </a:lnTo>
                  <a:lnTo>
                    <a:pt x="15" y="0"/>
                  </a:lnTo>
                  <a:lnTo>
                    <a:pt x="20" y="0"/>
                  </a:lnTo>
                  <a:lnTo>
                    <a:pt x="38" y="15"/>
                  </a:lnTo>
                  <a:lnTo>
                    <a:pt x="38" y="17"/>
                  </a:lnTo>
                  <a:lnTo>
                    <a:pt x="20" y="37"/>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6" name="Freeform 2360"/>
            <p:cNvSpPr>
              <a:spLocks/>
            </p:cNvSpPr>
            <p:nvPr/>
          </p:nvSpPr>
          <p:spPr bwMode="auto">
            <a:xfrm>
              <a:off x="3464" y="2310"/>
              <a:ext cx="33" cy="33"/>
            </a:xfrm>
            <a:custGeom>
              <a:avLst/>
              <a:gdLst>
                <a:gd name="T0" fmla="*/ 33 w 33"/>
                <a:gd name="T1" fmla="*/ 15 h 33"/>
                <a:gd name="T2" fmla="*/ 33 w 33"/>
                <a:gd name="T3" fmla="*/ 17 h 33"/>
                <a:gd name="T4" fmla="*/ 15 w 33"/>
                <a:gd name="T5" fmla="*/ 0 h 33"/>
                <a:gd name="T6" fmla="*/ 20 w 33"/>
                <a:gd name="T7" fmla="*/ 0 h 33"/>
                <a:gd name="T8" fmla="*/ 0 w 33"/>
                <a:gd name="T9" fmla="*/ 17 h 33"/>
                <a:gd name="T10" fmla="*/ 0 w 33"/>
                <a:gd name="T11" fmla="*/ 15 h 33"/>
                <a:gd name="T12" fmla="*/ 20 w 33"/>
                <a:gd name="T13" fmla="*/ 33 h 33"/>
                <a:gd name="T14" fmla="*/ 15 w 33"/>
                <a:gd name="T15" fmla="*/ 33 h 33"/>
                <a:gd name="T16" fmla="*/ 33 w 33"/>
                <a:gd name="T17" fmla="*/ 15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3">
                  <a:moveTo>
                    <a:pt x="33" y="15"/>
                  </a:moveTo>
                  <a:lnTo>
                    <a:pt x="33" y="17"/>
                  </a:lnTo>
                  <a:lnTo>
                    <a:pt x="15" y="0"/>
                  </a:lnTo>
                  <a:lnTo>
                    <a:pt x="20" y="0"/>
                  </a:lnTo>
                  <a:lnTo>
                    <a:pt x="0" y="17"/>
                  </a:lnTo>
                  <a:lnTo>
                    <a:pt x="0" y="15"/>
                  </a:lnTo>
                  <a:lnTo>
                    <a:pt x="20" y="33"/>
                  </a:lnTo>
                  <a:lnTo>
                    <a:pt x="15" y="33"/>
                  </a:lnTo>
                  <a:lnTo>
                    <a:pt x="33"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27" name="Freeform 2361"/>
            <p:cNvSpPr>
              <a:spLocks/>
            </p:cNvSpPr>
            <p:nvPr/>
          </p:nvSpPr>
          <p:spPr bwMode="auto">
            <a:xfrm>
              <a:off x="3497" y="2239"/>
              <a:ext cx="33" cy="31"/>
            </a:xfrm>
            <a:custGeom>
              <a:avLst/>
              <a:gdLst>
                <a:gd name="T0" fmla="*/ 16 w 33"/>
                <a:gd name="T1" fmla="*/ 31 h 31"/>
                <a:gd name="T2" fmla="*/ 0 w 33"/>
                <a:gd name="T3" fmla="*/ 13 h 31"/>
                <a:gd name="T4" fmla="*/ 16 w 33"/>
                <a:gd name="T5" fmla="*/ 0 h 31"/>
                <a:gd name="T6" fmla="*/ 33 w 33"/>
                <a:gd name="T7" fmla="*/ 13 h 31"/>
                <a:gd name="T8" fmla="*/ 16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6" y="31"/>
                  </a:moveTo>
                  <a:lnTo>
                    <a:pt x="0" y="13"/>
                  </a:lnTo>
                  <a:lnTo>
                    <a:pt x="16" y="0"/>
                  </a:lnTo>
                  <a:lnTo>
                    <a:pt x="33" y="13"/>
                  </a:lnTo>
                  <a:lnTo>
                    <a:pt x="16"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8" name="Freeform 2362"/>
            <p:cNvSpPr>
              <a:spLocks noEditPoints="1"/>
            </p:cNvSpPr>
            <p:nvPr/>
          </p:nvSpPr>
          <p:spPr bwMode="auto">
            <a:xfrm>
              <a:off x="3493" y="2234"/>
              <a:ext cx="40" cy="36"/>
            </a:xfrm>
            <a:custGeom>
              <a:avLst/>
              <a:gdLst>
                <a:gd name="T0" fmla="*/ 22 w 40"/>
                <a:gd name="T1" fmla="*/ 36 h 36"/>
                <a:gd name="T2" fmla="*/ 20 w 40"/>
                <a:gd name="T3" fmla="*/ 36 h 36"/>
                <a:gd name="T4" fmla="*/ 0 w 40"/>
                <a:gd name="T5" fmla="*/ 22 h 36"/>
                <a:gd name="T6" fmla="*/ 0 w 40"/>
                <a:gd name="T7" fmla="*/ 18 h 36"/>
                <a:gd name="T8" fmla="*/ 20 w 40"/>
                <a:gd name="T9" fmla="*/ 0 h 36"/>
                <a:gd name="T10" fmla="*/ 22 w 40"/>
                <a:gd name="T11" fmla="*/ 0 h 36"/>
                <a:gd name="T12" fmla="*/ 37 w 40"/>
                <a:gd name="T13" fmla="*/ 18 h 36"/>
                <a:gd name="T14" fmla="*/ 40 w 40"/>
                <a:gd name="T15" fmla="*/ 18 h 36"/>
                <a:gd name="T16" fmla="*/ 37 w 40"/>
                <a:gd name="T17" fmla="*/ 22 h 36"/>
                <a:gd name="T18" fmla="*/ 22 w 40"/>
                <a:gd name="T19" fmla="*/ 36 h 36"/>
                <a:gd name="T20" fmla="*/ 37 w 40"/>
                <a:gd name="T21" fmla="*/ 18 h 36"/>
                <a:gd name="T22" fmla="*/ 37 w 40"/>
                <a:gd name="T23" fmla="*/ 22 h 36"/>
                <a:gd name="T24" fmla="*/ 20 w 40"/>
                <a:gd name="T25" fmla="*/ 5 h 36"/>
                <a:gd name="T26" fmla="*/ 22 w 40"/>
                <a:gd name="T27" fmla="*/ 5 h 36"/>
                <a:gd name="T28" fmla="*/ 4 w 40"/>
                <a:gd name="T29" fmla="*/ 22 h 36"/>
                <a:gd name="T30" fmla="*/ 4 w 40"/>
                <a:gd name="T31" fmla="*/ 18 h 36"/>
                <a:gd name="T32" fmla="*/ 22 w 40"/>
                <a:gd name="T33" fmla="*/ 33 h 36"/>
                <a:gd name="T34" fmla="*/ 20 w 40"/>
                <a:gd name="T35" fmla="*/ 33 h 36"/>
                <a:gd name="T36" fmla="*/ 37 w 40"/>
                <a:gd name="T37" fmla="*/ 18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6">
                  <a:moveTo>
                    <a:pt x="22" y="36"/>
                  </a:moveTo>
                  <a:lnTo>
                    <a:pt x="20" y="36"/>
                  </a:lnTo>
                  <a:lnTo>
                    <a:pt x="0" y="22"/>
                  </a:lnTo>
                  <a:lnTo>
                    <a:pt x="0" y="18"/>
                  </a:lnTo>
                  <a:lnTo>
                    <a:pt x="20" y="0"/>
                  </a:lnTo>
                  <a:lnTo>
                    <a:pt x="22" y="0"/>
                  </a:lnTo>
                  <a:lnTo>
                    <a:pt x="37" y="18"/>
                  </a:lnTo>
                  <a:lnTo>
                    <a:pt x="40" y="18"/>
                  </a:lnTo>
                  <a:lnTo>
                    <a:pt x="37" y="22"/>
                  </a:lnTo>
                  <a:lnTo>
                    <a:pt x="22" y="36"/>
                  </a:lnTo>
                  <a:close/>
                  <a:moveTo>
                    <a:pt x="37" y="18"/>
                  </a:moveTo>
                  <a:lnTo>
                    <a:pt x="37" y="22"/>
                  </a:lnTo>
                  <a:lnTo>
                    <a:pt x="20" y="5"/>
                  </a:lnTo>
                  <a:lnTo>
                    <a:pt x="22" y="5"/>
                  </a:lnTo>
                  <a:lnTo>
                    <a:pt x="4" y="22"/>
                  </a:lnTo>
                  <a:lnTo>
                    <a:pt x="4" y="18"/>
                  </a:lnTo>
                  <a:lnTo>
                    <a:pt x="22" y="33"/>
                  </a:lnTo>
                  <a:lnTo>
                    <a:pt x="20" y="33"/>
                  </a:lnTo>
                  <a:lnTo>
                    <a:pt x="37"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9" name="Freeform 2363"/>
            <p:cNvSpPr>
              <a:spLocks/>
            </p:cNvSpPr>
            <p:nvPr/>
          </p:nvSpPr>
          <p:spPr bwMode="auto">
            <a:xfrm>
              <a:off x="3493" y="2234"/>
              <a:ext cx="40" cy="36"/>
            </a:xfrm>
            <a:custGeom>
              <a:avLst/>
              <a:gdLst>
                <a:gd name="T0" fmla="*/ 22 w 40"/>
                <a:gd name="T1" fmla="*/ 36 h 36"/>
                <a:gd name="T2" fmla="*/ 20 w 40"/>
                <a:gd name="T3" fmla="*/ 36 h 36"/>
                <a:gd name="T4" fmla="*/ 0 w 40"/>
                <a:gd name="T5" fmla="*/ 22 h 36"/>
                <a:gd name="T6" fmla="*/ 0 w 40"/>
                <a:gd name="T7" fmla="*/ 18 h 36"/>
                <a:gd name="T8" fmla="*/ 20 w 40"/>
                <a:gd name="T9" fmla="*/ 0 h 36"/>
                <a:gd name="T10" fmla="*/ 22 w 40"/>
                <a:gd name="T11" fmla="*/ 0 h 36"/>
                <a:gd name="T12" fmla="*/ 37 w 40"/>
                <a:gd name="T13" fmla="*/ 18 h 36"/>
                <a:gd name="T14" fmla="*/ 40 w 40"/>
                <a:gd name="T15" fmla="*/ 18 h 36"/>
                <a:gd name="T16" fmla="*/ 37 w 40"/>
                <a:gd name="T17" fmla="*/ 22 h 36"/>
                <a:gd name="T18" fmla="*/ 22 w 40"/>
                <a:gd name="T19" fmla="*/ 36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36">
                  <a:moveTo>
                    <a:pt x="22" y="36"/>
                  </a:moveTo>
                  <a:lnTo>
                    <a:pt x="20" y="36"/>
                  </a:lnTo>
                  <a:lnTo>
                    <a:pt x="0" y="22"/>
                  </a:lnTo>
                  <a:lnTo>
                    <a:pt x="0" y="18"/>
                  </a:lnTo>
                  <a:lnTo>
                    <a:pt x="20" y="0"/>
                  </a:lnTo>
                  <a:lnTo>
                    <a:pt x="22" y="0"/>
                  </a:lnTo>
                  <a:lnTo>
                    <a:pt x="37" y="18"/>
                  </a:lnTo>
                  <a:lnTo>
                    <a:pt x="40" y="18"/>
                  </a:lnTo>
                  <a:lnTo>
                    <a:pt x="37" y="22"/>
                  </a:lnTo>
                  <a:lnTo>
                    <a:pt x="22"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0" name="Freeform 2364"/>
            <p:cNvSpPr>
              <a:spLocks/>
            </p:cNvSpPr>
            <p:nvPr/>
          </p:nvSpPr>
          <p:spPr bwMode="auto">
            <a:xfrm>
              <a:off x="3497" y="2239"/>
              <a:ext cx="33" cy="28"/>
            </a:xfrm>
            <a:custGeom>
              <a:avLst/>
              <a:gdLst>
                <a:gd name="T0" fmla="*/ 33 w 33"/>
                <a:gd name="T1" fmla="*/ 13 h 28"/>
                <a:gd name="T2" fmla="*/ 33 w 33"/>
                <a:gd name="T3" fmla="*/ 17 h 28"/>
                <a:gd name="T4" fmla="*/ 16 w 33"/>
                <a:gd name="T5" fmla="*/ 0 h 28"/>
                <a:gd name="T6" fmla="*/ 18 w 33"/>
                <a:gd name="T7" fmla="*/ 0 h 28"/>
                <a:gd name="T8" fmla="*/ 0 w 33"/>
                <a:gd name="T9" fmla="*/ 17 h 28"/>
                <a:gd name="T10" fmla="*/ 0 w 33"/>
                <a:gd name="T11" fmla="*/ 13 h 28"/>
                <a:gd name="T12" fmla="*/ 18 w 33"/>
                <a:gd name="T13" fmla="*/ 28 h 28"/>
                <a:gd name="T14" fmla="*/ 16 w 33"/>
                <a:gd name="T15" fmla="*/ 28 h 28"/>
                <a:gd name="T16" fmla="*/ 33 w 33"/>
                <a:gd name="T17" fmla="*/ 13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28">
                  <a:moveTo>
                    <a:pt x="33" y="13"/>
                  </a:moveTo>
                  <a:lnTo>
                    <a:pt x="33" y="17"/>
                  </a:lnTo>
                  <a:lnTo>
                    <a:pt x="16" y="0"/>
                  </a:lnTo>
                  <a:lnTo>
                    <a:pt x="18" y="0"/>
                  </a:lnTo>
                  <a:lnTo>
                    <a:pt x="0" y="17"/>
                  </a:lnTo>
                  <a:lnTo>
                    <a:pt x="0" y="13"/>
                  </a:lnTo>
                  <a:lnTo>
                    <a:pt x="18" y="28"/>
                  </a:lnTo>
                  <a:lnTo>
                    <a:pt x="16" y="28"/>
                  </a:lnTo>
                  <a:lnTo>
                    <a:pt x="33"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1" name="Freeform 2365"/>
            <p:cNvSpPr>
              <a:spLocks/>
            </p:cNvSpPr>
            <p:nvPr/>
          </p:nvSpPr>
          <p:spPr bwMode="auto">
            <a:xfrm>
              <a:off x="3526" y="2228"/>
              <a:ext cx="35" cy="33"/>
            </a:xfrm>
            <a:custGeom>
              <a:avLst/>
              <a:gdLst>
                <a:gd name="T0" fmla="*/ 18 w 35"/>
                <a:gd name="T1" fmla="*/ 33 h 33"/>
                <a:gd name="T2" fmla="*/ 0 w 35"/>
                <a:gd name="T3" fmla="*/ 17 h 33"/>
                <a:gd name="T4" fmla="*/ 18 w 35"/>
                <a:gd name="T5" fmla="*/ 0 h 33"/>
                <a:gd name="T6" fmla="*/ 35 w 35"/>
                <a:gd name="T7" fmla="*/ 17 h 33"/>
                <a:gd name="T8" fmla="*/ 18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8" y="33"/>
                  </a:moveTo>
                  <a:lnTo>
                    <a:pt x="0" y="17"/>
                  </a:lnTo>
                  <a:lnTo>
                    <a:pt x="18" y="0"/>
                  </a:lnTo>
                  <a:lnTo>
                    <a:pt x="35" y="17"/>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2" name="Freeform 2366"/>
            <p:cNvSpPr>
              <a:spLocks noEditPoints="1"/>
            </p:cNvSpPr>
            <p:nvPr/>
          </p:nvSpPr>
          <p:spPr bwMode="auto">
            <a:xfrm>
              <a:off x="3526" y="2228"/>
              <a:ext cx="35" cy="35"/>
            </a:xfrm>
            <a:custGeom>
              <a:avLst/>
              <a:gdLst>
                <a:gd name="T0" fmla="*/ 18 w 35"/>
                <a:gd name="T1" fmla="*/ 35 h 35"/>
                <a:gd name="T2" fmla="*/ 0 w 35"/>
                <a:gd name="T3" fmla="*/ 17 h 35"/>
                <a:gd name="T4" fmla="*/ 0 w 35"/>
                <a:gd name="T5" fmla="*/ 13 h 35"/>
                <a:gd name="T6" fmla="*/ 18 w 35"/>
                <a:gd name="T7" fmla="*/ 0 h 35"/>
                <a:gd name="T8" fmla="*/ 35 w 35"/>
                <a:gd name="T9" fmla="*/ 13 h 35"/>
                <a:gd name="T10" fmla="*/ 35 w 35"/>
                <a:gd name="T11" fmla="*/ 17 h 35"/>
                <a:gd name="T12" fmla="*/ 18 w 35"/>
                <a:gd name="T13" fmla="*/ 35 h 35"/>
                <a:gd name="T14" fmla="*/ 33 w 35"/>
                <a:gd name="T15" fmla="*/ 13 h 35"/>
                <a:gd name="T16" fmla="*/ 33 w 35"/>
                <a:gd name="T17" fmla="*/ 17 h 35"/>
                <a:gd name="T18" fmla="*/ 18 w 35"/>
                <a:gd name="T19" fmla="*/ 0 h 35"/>
                <a:gd name="T20" fmla="*/ 4 w 35"/>
                <a:gd name="T21" fmla="*/ 17 h 35"/>
                <a:gd name="T22" fmla="*/ 4 w 35"/>
                <a:gd name="T23" fmla="*/ 13 h 35"/>
                <a:gd name="T24" fmla="*/ 18 w 35"/>
                <a:gd name="T25" fmla="*/ 33 h 35"/>
                <a:gd name="T26" fmla="*/ 33 w 35"/>
                <a:gd name="T27" fmla="*/ 13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5">
                  <a:moveTo>
                    <a:pt x="18" y="35"/>
                  </a:moveTo>
                  <a:lnTo>
                    <a:pt x="0" y="17"/>
                  </a:lnTo>
                  <a:lnTo>
                    <a:pt x="0" y="13"/>
                  </a:lnTo>
                  <a:lnTo>
                    <a:pt x="18" y="0"/>
                  </a:lnTo>
                  <a:lnTo>
                    <a:pt x="35" y="13"/>
                  </a:lnTo>
                  <a:lnTo>
                    <a:pt x="35" y="17"/>
                  </a:lnTo>
                  <a:lnTo>
                    <a:pt x="18" y="35"/>
                  </a:lnTo>
                  <a:close/>
                  <a:moveTo>
                    <a:pt x="33" y="13"/>
                  </a:moveTo>
                  <a:lnTo>
                    <a:pt x="33" y="17"/>
                  </a:lnTo>
                  <a:lnTo>
                    <a:pt x="18" y="0"/>
                  </a:lnTo>
                  <a:lnTo>
                    <a:pt x="4" y="17"/>
                  </a:lnTo>
                  <a:lnTo>
                    <a:pt x="4" y="13"/>
                  </a:lnTo>
                  <a:lnTo>
                    <a:pt x="18" y="33"/>
                  </a:lnTo>
                  <a:lnTo>
                    <a:pt x="33"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3" name="Freeform 2367"/>
            <p:cNvSpPr>
              <a:spLocks/>
            </p:cNvSpPr>
            <p:nvPr/>
          </p:nvSpPr>
          <p:spPr bwMode="auto">
            <a:xfrm>
              <a:off x="3526" y="2228"/>
              <a:ext cx="35" cy="35"/>
            </a:xfrm>
            <a:custGeom>
              <a:avLst/>
              <a:gdLst>
                <a:gd name="T0" fmla="*/ 18 w 35"/>
                <a:gd name="T1" fmla="*/ 35 h 35"/>
                <a:gd name="T2" fmla="*/ 0 w 35"/>
                <a:gd name="T3" fmla="*/ 17 h 35"/>
                <a:gd name="T4" fmla="*/ 0 w 35"/>
                <a:gd name="T5" fmla="*/ 13 h 35"/>
                <a:gd name="T6" fmla="*/ 18 w 35"/>
                <a:gd name="T7" fmla="*/ 0 h 35"/>
                <a:gd name="T8" fmla="*/ 35 w 35"/>
                <a:gd name="T9" fmla="*/ 13 h 35"/>
                <a:gd name="T10" fmla="*/ 35 w 35"/>
                <a:gd name="T11" fmla="*/ 17 h 35"/>
                <a:gd name="T12" fmla="*/ 18 w 35"/>
                <a:gd name="T13" fmla="*/ 3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35">
                  <a:moveTo>
                    <a:pt x="18" y="35"/>
                  </a:moveTo>
                  <a:lnTo>
                    <a:pt x="0" y="17"/>
                  </a:lnTo>
                  <a:lnTo>
                    <a:pt x="0" y="13"/>
                  </a:lnTo>
                  <a:lnTo>
                    <a:pt x="18" y="0"/>
                  </a:lnTo>
                  <a:lnTo>
                    <a:pt x="35" y="13"/>
                  </a:lnTo>
                  <a:lnTo>
                    <a:pt x="35" y="17"/>
                  </a:lnTo>
                  <a:lnTo>
                    <a:pt x="18"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4" name="Freeform 2368"/>
            <p:cNvSpPr>
              <a:spLocks/>
            </p:cNvSpPr>
            <p:nvPr/>
          </p:nvSpPr>
          <p:spPr bwMode="auto">
            <a:xfrm>
              <a:off x="3530" y="2228"/>
              <a:ext cx="29" cy="33"/>
            </a:xfrm>
            <a:custGeom>
              <a:avLst/>
              <a:gdLst>
                <a:gd name="T0" fmla="*/ 29 w 29"/>
                <a:gd name="T1" fmla="*/ 13 h 33"/>
                <a:gd name="T2" fmla="*/ 29 w 29"/>
                <a:gd name="T3" fmla="*/ 17 h 33"/>
                <a:gd name="T4" fmla="*/ 14 w 29"/>
                <a:gd name="T5" fmla="*/ 0 h 33"/>
                <a:gd name="T6" fmla="*/ 0 w 29"/>
                <a:gd name="T7" fmla="*/ 17 h 33"/>
                <a:gd name="T8" fmla="*/ 0 w 29"/>
                <a:gd name="T9" fmla="*/ 13 h 33"/>
                <a:gd name="T10" fmla="*/ 14 w 29"/>
                <a:gd name="T11" fmla="*/ 33 h 33"/>
                <a:gd name="T12" fmla="*/ 29 w 29"/>
                <a:gd name="T13" fmla="*/ 1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3">
                  <a:moveTo>
                    <a:pt x="29" y="13"/>
                  </a:moveTo>
                  <a:lnTo>
                    <a:pt x="29" y="17"/>
                  </a:lnTo>
                  <a:lnTo>
                    <a:pt x="14" y="0"/>
                  </a:lnTo>
                  <a:lnTo>
                    <a:pt x="0" y="17"/>
                  </a:lnTo>
                  <a:lnTo>
                    <a:pt x="0" y="13"/>
                  </a:lnTo>
                  <a:lnTo>
                    <a:pt x="14" y="33"/>
                  </a:lnTo>
                  <a:lnTo>
                    <a:pt x="29"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5" name="Freeform 2369"/>
            <p:cNvSpPr>
              <a:spLocks/>
            </p:cNvSpPr>
            <p:nvPr/>
          </p:nvSpPr>
          <p:spPr bwMode="auto">
            <a:xfrm>
              <a:off x="3559" y="2327"/>
              <a:ext cx="31" cy="34"/>
            </a:xfrm>
            <a:custGeom>
              <a:avLst/>
              <a:gdLst>
                <a:gd name="T0" fmla="*/ 18 w 31"/>
                <a:gd name="T1" fmla="*/ 34 h 34"/>
                <a:gd name="T2" fmla="*/ 0 w 31"/>
                <a:gd name="T3" fmla="*/ 16 h 34"/>
                <a:gd name="T4" fmla="*/ 18 w 31"/>
                <a:gd name="T5" fmla="*/ 0 h 34"/>
                <a:gd name="T6" fmla="*/ 31 w 31"/>
                <a:gd name="T7" fmla="*/ 16 h 34"/>
                <a:gd name="T8" fmla="*/ 18 w 31"/>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4">
                  <a:moveTo>
                    <a:pt x="18" y="34"/>
                  </a:moveTo>
                  <a:lnTo>
                    <a:pt x="0" y="16"/>
                  </a:lnTo>
                  <a:lnTo>
                    <a:pt x="18" y="0"/>
                  </a:lnTo>
                  <a:lnTo>
                    <a:pt x="31" y="16"/>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6" name="Freeform 2370"/>
            <p:cNvSpPr>
              <a:spLocks noEditPoints="1"/>
            </p:cNvSpPr>
            <p:nvPr/>
          </p:nvSpPr>
          <p:spPr bwMode="auto">
            <a:xfrm>
              <a:off x="3555" y="2325"/>
              <a:ext cx="40" cy="36"/>
            </a:xfrm>
            <a:custGeom>
              <a:avLst/>
              <a:gdLst>
                <a:gd name="T0" fmla="*/ 22 w 40"/>
                <a:gd name="T1" fmla="*/ 36 h 36"/>
                <a:gd name="T2" fmla="*/ 18 w 40"/>
                <a:gd name="T3" fmla="*/ 36 h 36"/>
                <a:gd name="T4" fmla="*/ 4 w 40"/>
                <a:gd name="T5" fmla="*/ 22 h 36"/>
                <a:gd name="T6" fmla="*/ 0 w 40"/>
                <a:gd name="T7" fmla="*/ 18 h 36"/>
                <a:gd name="T8" fmla="*/ 4 w 40"/>
                <a:gd name="T9" fmla="*/ 18 h 36"/>
                <a:gd name="T10" fmla="*/ 18 w 40"/>
                <a:gd name="T11" fmla="*/ 0 h 36"/>
                <a:gd name="T12" fmla="*/ 22 w 40"/>
                <a:gd name="T13" fmla="*/ 0 h 36"/>
                <a:gd name="T14" fmla="*/ 40 w 40"/>
                <a:gd name="T15" fmla="*/ 18 h 36"/>
                <a:gd name="T16" fmla="*/ 40 w 40"/>
                <a:gd name="T17" fmla="*/ 22 h 36"/>
                <a:gd name="T18" fmla="*/ 22 w 40"/>
                <a:gd name="T19" fmla="*/ 36 h 36"/>
                <a:gd name="T20" fmla="*/ 35 w 40"/>
                <a:gd name="T21" fmla="*/ 18 h 36"/>
                <a:gd name="T22" fmla="*/ 35 w 40"/>
                <a:gd name="T23" fmla="*/ 22 h 36"/>
                <a:gd name="T24" fmla="*/ 18 w 40"/>
                <a:gd name="T25" fmla="*/ 2 h 36"/>
                <a:gd name="T26" fmla="*/ 22 w 40"/>
                <a:gd name="T27" fmla="*/ 2 h 36"/>
                <a:gd name="T28" fmla="*/ 4 w 40"/>
                <a:gd name="T29" fmla="*/ 22 h 36"/>
                <a:gd name="T30" fmla="*/ 4 w 40"/>
                <a:gd name="T31" fmla="*/ 18 h 36"/>
                <a:gd name="T32" fmla="*/ 22 w 40"/>
                <a:gd name="T33" fmla="*/ 36 h 36"/>
                <a:gd name="T34" fmla="*/ 18 w 40"/>
                <a:gd name="T35" fmla="*/ 36 h 36"/>
                <a:gd name="T36" fmla="*/ 35 w 40"/>
                <a:gd name="T37" fmla="*/ 18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6">
                  <a:moveTo>
                    <a:pt x="22" y="36"/>
                  </a:moveTo>
                  <a:lnTo>
                    <a:pt x="18" y="36"/>
                  </a:lnTo>
                  <a:lnTo>
                    <a:pt x="4" y="22"/>
                  </a:lnTo>
                  <a:lnTo>
                    <a:pt x="0" y="18"/>
                  </a:lnTo>
                  <a:lnTo>
                    <a:pt x="4" y="18"/>
                  </a:lnTo>
                  <a:lnTo>
                    <a:pt x="18" y="0"/>
                  </a:lnTo>
                  <a:lnTo>
                    <a:pt x="22" y="0"/>
                  </a:lnTo>
                  <a:lnTo>
                    <a:pt x="40" y="18"/>
                  </a:lnTo>
                  <a:lnTo>
                    <a:pt x="40" y="22"/>
                  </a:lnTo>
                  <a:lnTo>
                    <a:pt x="22" y="36"/>
                  </a:lnTo>
                  <a:close/>
                  <a:moveTo>
                    <a:pt x="35" y="18"/>
                  </a:moveTo>
                  <a:lnTo>
                    <a:pt x="35" y="22"/>
                  </a:lnTo>
                  <a:lnTo>
                    <a:pt x="18" y="2"/>
                  </a:lnTo>
                  <a:lnTo>
                    <a:pt x="22" y="2"/>
                  </a:lnTo>
                  <a:lnTo>
                    <a:pt x="4" y="22"/>
                  </a:lnTo>
                  <a:lnTo>
                    <a:pt x="4" y="18"/>
                  </a:lnTo>
                  <a:lnTo>
                    <a:pt x="22" y="36"/>
                  </a:lnTo>
                  <a:lnTo>
                    <a:pt x="18" y="36"/>
                  </a:lnTo>
                  <a:lnTo>
                    <a:pt x="3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37" name="Freeform 2371"/>
            <p:cNvSpPr>
              <a:spLocks/>
            </p:cNvSpPr>
            <p:nvPr/>
          </p:nvSpPr>
          <p:spPr bwMode="auto">
            <a:xfrm>
              <a:off x="3555" y="2325"/>
              <a:ext cx="40" cy="36"/>
            </a:xfrm>
            <a:custGeom>
              <a:avLst/>
              <a:gdLst>
                <a:gd name="T0" fmla="*/ 22 w 40"/>
                <a:gd name="T1" fmla="*/ 36 h 36"/>
                <a:gd name="T2" fmla="*/ 18 w 40"/>
                <a:gd name="T3" fmla="*/ 36 h 36"/>
                <a:gd name="T4" fmla="*/ 4 w 40"/>
                <a:gd name="T5" fmla="*/ 22 h 36"/>
                <a:gd name="T6" fmla="*/ 0 w 40"/>
                <a:gd name="T7" fmla="*/ 18 h 36"/>
                <a:gd name="T8" fmla="*/ 4 w 40"/>
                <a:gd name="T9" fmla="*/ 18 h 36"/>
                <a:gd name="T10" fmla="*/ 18 w 40"/>
                <a:gd name="T11" fmla="*/ 0 h 36"/>
                <a:gd name="T12" fmla="*/ 22 w 40"/>
                <a:gd name="T13" fmla="*/ 0 h 36"/>
                <a:gd name="T14" fmla="*/ 40 w 40"/>
                <a:gd name="T15" fmla="*/ 18 h 36"/>
                <a:gd name="T16" fmla="*/ 40 w 40"/>
                <a:gd name="T17" fmla="*/ 22 h 36"/>
                <a:gd name="T18" fmla="*/ 22 w 40"/>
                <a:gd name="T19" fmla="*/ 36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36">
                  <a:moveTo>
                    <a:pt x="22" y="36"/>
                  </a:moveTo>
                  <a:lnTo>
                    <a:pt x="18" y="36"/>
                  </a:lnTo>
                  <a:lnTo>
                    <a:pt x="4" y="22"/>
                  </a:lnTo>
                  <a:lnTo>
                    <a:pt x="0" y="18"/>
                  </a:lnTo>
                  <a:lnTo>
                    <a:pt x="4" y="18"/>
                  </a:lnTo>
                  <a:lnTo>
                    <a:pt x="18" y="0"/>
                  </a:lnTo>
                  <a:lnTo>
                    <a:pt x="22" y="0"/>
                  </a:lnTo>
                  <a:lnTo>
                    <a:pt x="40" y="18"/>
                  </a:lnTo>
                  <a:lnTo>
                    <a:pt x="40" y="22"/>
                  </a:lnTo>
                  <a:lnTo>
                    <a:pt x="22"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8" name="Freeform 2372"/>
            <p:cNvSpPr>
              <a:spLocks/>
            </p:cNvSpPr>
            <p:nvPr/>
          </p:nvSpPr>
          <p:spPr bwMode="auto">
            <a:xfrm>
              <a:off x="3559" y="2327"/>
              <a:ext cx="31" cy="34"/>
            </a:xfrm>
            <a:custGeom>
              <a:avLst/>
              <a:gdLst>
                <a:gd name="T0" fmla="*/ 31 w 31"/>
                <a:gd name="T1" fmla="*/ 16 h 34"/>
                <a:gd name="T2" fmla="*/ 31 w 31"/>
                <a:gd name="T3" fmla="*/ 20 h 34"/>
                <a:gd name="T4" fmla="*/ 14 w 31"/>
                <a:gd name="T5" fmla="*/ 0 h 34"/>
                <a:gd name="T6" fmla="*/ 18 w 31"/>
                <a:gd name="T7" fmla="*/ 0 h 34"/>
                <a:gd name="T8" fmla="*/ 0 w 31"/>
                <a:gd name="T9" fmla="*/ 20 h 34"/>
                <a:gd name="T10" fmla="*/ 0 w 31"/>
                <a:gd name="T11" fmla="*/ 16 h 34"/>
                <a:gd name="T12" fmla="*/ 18 w 31"/>
                <a:gd name="T13" fmla="*/ 34 h 34"/>
                <a:gd name="T14" fmla="*/ 14 w 31"/>
                <a:gd name="T15" fmla="*/ 34 h 34"/>
                <a:gd name="T16" fmla="*/ 31 w 31"/>
                <a:gd name="T17" fmla="*/ 1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4">
                  <a:moveTo>
                    <a:pt x="31" y="16"/>
                  </a:moveTo>
                  <a:lnTo>
                    <a:pt x="31" y="20"/>
                  </a:lnTo>
                  <a:lnTo>
                    <a:pt x="14" y="0"/>
                  </a:lnTo>
                  <a:lnTo>
                    <a:pt x="18" y="0"/>
                  </a:lnTo>
                  <a:lnTo>
                    <a:pt x="0" y="20"/>
                  </a:lnTo>
                  <a:lnTo>
                    <a:pt x="0" y="16"/>
                  </a:lnTo>
                  <a:lnTo>
                    <a:pt x="18" y="34"/>
                  </a:lnTo>
                  <a:lnTo>
                    <a:pt x="14" y="34"/>
                  </a:lnTo>
                  <a:lnTo>
                    <a:pt x="31"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39" name="Freeform 2373"/>
            <p:cNvSpPr>
              <a:spLocks/>
            </p:cNvSpPr>
            <p:nvPr/>
          </p:nvSpPr>
          <p:spPr bwMode="auto">
            <a:xfrm>
              <a:off x="3588" y="2170"/>
              <a:ext cx="36" cy="3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5">
                  <a:moveTo>
                    <a:pt x="18" y="35"/>
                  </a:moveTo>
                  <a:lnTo>
                    <a:pt x="0" y="18"/>
                  </a:lnTo>
                  <a:lnTo>
                    <a:pt x="18" y="0"/>
                  </a:lnTo>
                  <a:lnTo>
                    <a:pt x="36" y="18"/>
                  </a:lnTo>
                  <a:lnTo>
                    <a:pt x="18" y="35"/>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0" name="Freeform 2374"/>
            <p:cNvSpPr>
              <a:spLocks noEditPoints="1"/>
            </p:cNvSpPr>
            <p:nvPr/>
          </p:nvSpPr>
          <p:spPr bwMode="auto">
            <a:xfrm>
              <a:off x="3588" y="2170"/>
              <a:ext cx="36" cy="3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31 w 36"/>
                <a:gd name="T11" fmla="*/ 18 h 35"/>
                <a:gd name="T12" fmla="*/ 18 w 36"/>
                <a:gd name="T13" fmla="*/ 4 h 35"/>
                <a:gd name="T14" fmla="*/ 2 w 36"/>
                <a:gd name="T15" fmla="*/ 18 h 35"/>
                <a:gd name="T16" fmla="*/ 18 w 36"/>
                <a:gd name="T17" fmla="*/ 33 h 35"/>
                <a:gd name="T18" fmla="*/ 31 w 36"/>
                <a:gd name="T19" fmla="*/ 18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6" h="35">
                  <a:moveTo>
                    <a:pt x="18" y="35"/>
                  </a:moveTo>
                  <a:lnTo>
                    <a:pt x="0" y="18"/>
                  </a:lnTo>
                  <a:lnTo>
                    <a:pt x="18" y="0"/>
                  </a:lnTo>
                  <a:lnTo>
                    <a:pt x="36" y="18"/>
                  </a:lnTo>
                  <a:lnTo>
                    <a:pt x="18" y="35"/>
                  </a:lnTo>
                  <a:close/>
                  <a:moveTo>
                    <a:pt x="31" y="18"/>
                  </a:moveTo>
                  <a:lnTo>
                    <a:pt x="18" y="4"/>
                  </a:lnTo>
                  <a:lnTo>
                    <a:pt x="2" y="18"/>
                  </a:lnTo>
                  <a:lnTo>
                    <a:pt x="18" y="33"/>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1" name="Freeform 2375"/>
            <p:cNvSpPr>
              <a:spLocks/>
            </p:cNvSpPr>
            <p:nvPr/>
          </p:nvSpPr>
          <p:spPr bwMode="auto">
            <a:xfrm>
              <a:off x="3588" y="2170"/>
              <a:ext cx="36" cy="35"/>
            </a:xfrm>
            <a:custGeom>
              <a:avLst/>
              <a:gdLst>
                <a:gd name="T0" fmla="*/ 18 w 36"/>
                <a:gd name="T1" fmla="*/ 35 h 35"/>
                <a:gd name="T2" fmla="*/ 0 w 36"/>
                <a:gd name="T3" fmla="*/ 18 h 35"/>
                <a:gd name="T4" fmla="*/ 18 w 36"/>
                <a:gd name="T5" fmla="*/ 0 h 35"/>
                <a:gd name="T6" fmla="*/ 36 w 36"/>
                <a:gd name="T7" fmla="*/ 18 h 35"/>
                <a:gd name="T8" fmla="*/ 18 w 36"/>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5">
                  <a:moveTo>
                    <a:pt x="18" y="35"/>
                  </a:moveTo>
                  <a:lnTo>
                    <a:pt x="0" y="18"/>
                  </a:lnTo>
                  <a:lnTo>
                    <a:pt x="18" y="0"/>
                  </a:lnTo>
                  <a:lnTo>
                    <a:pt x="36" y="18"/>
                  </a:lnTo>
                  <a:lnTo>
                    <a:pt x="18"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2" name="Freeform 2376"/>
            <p:cNvSpPr>
              <a:spLocks/>
            </p:cNvSpPr>
            <p:nvPr/>
          </p:nvSpPr>
          <p:spPr bwMode="auto">
            <a:xfrm>
              <a:off x="3590" y="2174"/>
              <a:ext cx="29" cy="29"/>
            </a:xfrm>
            <a:custGeom>
              <a:avLst/>
              <a:gdLst>
                <a:gd name="T0" fmla="*/ 29 w 29"/>
                <a:gd name="T1" fmla="*/ 14 h 29"/>
                <a:gd name="T2" fmla="*/ 16 w 29"/>
                <a:gd name="T3" fmla="*/ 0 h 29"/>
                <a:gd name="T4" fmla="*/ 0 w 29"/>
                <a:gd name="T5" fmla="*/ 14 h 29"/>
                <a:gd name="T6" fmla="*/ 16 w 29"/>
                <a:gd name="T7" fmla="*/ 29 h 29"/>
                <a:gd name="T8" fmla="*/ 29 w 29"/>
                <a:gd name="T9" fmla="*/ 14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9">
                  <a:moveTo>
                    <a:pt x="29" y="14"/>
                  </a:moveTo>
                  <a:lnTo>
                    <a:pt x="16" y="0"/>
                  </a:lnTo>
                  <a:lnTo>
                    <a:pt x="0" y="14"/>
                  </a:lnTo>
                  <a:lnTo>
                    <a:pt x="16" y="29"/>
                  </a:lnTo>
                  <a:lnTo>
                    <a:pt x="29" y="14"/>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3" name="Freeform 2377"/>
            <p:cNvSpPr>
              <a:spLocks/>
            </p:cNvSpPr>
            <p:nvPr/>
          </p:nvSpPr>
          <p:spPr bwMode="auto">
            <a:xfrm>
              <a:off x="3619" y="2130"/>
              <a:ext cx="33" cy="35"/>
            </a:xfrm>
            <a:custGeom>
              <a:avLst/>
              <a:gdLst>
                <a:gd name="T0" fmla="*/ 18 w 33"/>
                <a:gd name="T1" fmla="*/ 35 h 35"/>
                <a:gd name="T2" fmla="*/ 0 w 33"/>
                <a:gd name="T3" fmla="*/ 18 h 35"/>
                <a:gd name="T4" fmla="*/ 18 w 33"/>
                <a:gd name="T5" fmla="*/ 0 h 35"/>
                <a:gd name="T6" fmla="*/ 33 w 33"/>
                <a:gd name="T7" fmla="*/ 18 h 35"/>
                <a:gd name="T8" fmla="*/ 18 w 33"/>
                <a:gd name="T9" fmla="*/ 35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5">
                  <a:moveTo>
                    <a:pt x="18" y="35"/>
                  </a:moveTo>
                  <a:lnTo>
                    <a:pt x="0" y="18"/>
                  </a:lnTo>
                  <a:lnTo>
                    <a:pt x="18" y="0"/>
                  </a:lnTo>
                  <a:lnTo>
                    <a:pt x="33" y="18"/>
                  </a:lnTo>
                  <a:lnTo>
                    <a:pt x="18" y="35"/>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4" name="Freeform 2378"/>
            <p:cNvSpPr>
              <a:spLocks noEditPoints="1"/>
            </p:cNvSpPr>
            <p:nvPr/>
          </p:nvSpPr>
          <p:spPr bwMode="auto">
            <a:xfrm>
              <a:off x="3619" y="2130"/>
              <a:ext cx="38" cy="35"/>
            </a:xfrm>
            <a:custGeom>
              <a:avLst/>
              <a:gdLst>
                <a:gd name="T0" fmla="*/ 18 w 38"/>
                <a:gd name="T1" fmla="*/ 35 h 35"/>
                <a:gd name="T2" fmla="*/ 16 w 38"/>
                <a:gd name="T3" fmla="*/ 35 h 35"/>
                <a:gd name="T4" fmla="*/ 0 w 38"/>
                <a:gd name="T5" fmla="*/ 18 h 35"/>
                <a:gd name="T6" fmla="*/ 16 w 38"/>
                <a:gd name="T7" fmla="*/ 0 h 35"/>
                <a:gd name="T8" fmla="*/ 18 w 38"/>
                <a:gd name="T9" fmla="*/ 0 h 35"/>
                <a:gd name="T10" fmla="*/ 38 w 38"/>
                <a:gd name="T11" fmla="*/ 18 h 35"/>
                <a:gd name="T12" fmla="*/ 18 w 38"/>
                <a:gd name="T13" fmla="*/ 35 h 35"/>
                <a:gd name="T14" fmla="*/ 33 w 38"/>
                <a:gd name="T15" fmla="*/ 18 h 35"/>
                <a:gd name="T16" fmla="*/ 16 w 38"/>
                <a:gd name="T17" fmla="*/ 4 h 35"/>
                <a:gd name="T18" fmla="*/ 18 w 38"/>
                <a:gd name="T19" fmla="*/ 4 h 35"/>
                <a:gd name="T20" fmla="*/ 0 w 38"/>
                <a:gd name="T21" fmla="*/ 18 h 35"/>
                <a:gd name="T22" fmla="*/ 18 w 38"/>
                <a:gd name="T23" fmla="*/ 33 h 35"/>
                <a:gd name="T24" fmla="*/ 16 w 38"/>
                <a:gd name="T25" fmla="*/ 33 h 35"/>
                <a:gd name="T26" fmla="*/ 33 w 38"/>
                <a:gd name="T27" fmla="*/ 18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8" h="35">
                  <a:moveTo>
                    <a:pt x="18" y="35"/>
                  </a:moveTo>
                  <a:lnTo>
                    <a:pt x="16" y="35"/>
                  </a:lnTo>
                  <a:lnTo>
                    <a:pt x="0" y="18"/>
                  </a:lnTo>
                  <a:lnTo>
                    <a:pt x="16" y="0"/>
                  </a:lnTo>
                  <a:lnTo>
                    <a:pt x="18" y="0"/>
                  </a:lnTo>
                  <a:lnTo>
                    <a:pt x="38" y="18"/>
                  </a:lnTo>
                  <a:lnTo>
                    <a:pt x="18" y="35"/>
                  </a:lnTo>
                  <a:close/>
                  <a:moveTo>
                    <a:pt x="33" y="18"/>
                  </a:moveTo>
                  <a:lnTo>
                    <a:pt x="16" y="4"/>
                  </a:lnTo>
                  <a:lnTo>
                    <a:pt x="18" y="4"/>
                  </a:lnTo>
                  <a:lnTo>
                    <a:pt x="0" y="18"/>
                  </a:lnTo>
                  <a:lnTo>
                    <a:pt x="18" y="33"/>
                  </a:lnTo>
                  <a:lnTo>
                    <a:pt x="16" y="33"/>
                  </a:lnTo>
                  <a:lnTo>
                    <a:pt x="3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5" name="Freeform 2379"/>
            <p:cNvSpPr>
              <a:spLocks/>
            </p:cNvSpPr>
            <p:nvPr/>
          </p:nvSpPr>
          <p:spPr bwMode="auto">
            <a:xfrm>
              <a:off x="3619" y="2130"/>
              <a:ext cx="38" cy="35"/>
            </a:xfrm>
            <a:custGeom>
              <a:avLst/>
              <a:gdLst>
                <a:gd name="T0" fmla="*/ 18 w 38"/>
                <a:gd name="T1" fmla="*/ 35 h 35"/>
                <a:gd name="T2" fmla="*/ 16 w 38"/>
                <a:gd name="T3" fmla="*/ 35 h 35"/>
                <a:gd name="T4" fmla="*/ 0 w 38"/>
                <a:gd name="T5" fmla="*/ 18 h 35"/>
                <a:gd name="T6" fmla="*/ 16 w 38"/>
                <a:gd name="T7" fmla="*/ 0 h 35"/>
                <a:gd name="T8" fmla="*/ 18 w 38"/>
                <a:gd name="T9" fmla="*/ 0 h 35"/>
                <a:gd name="T10" fmla="*/ 38 w 38"/>
                <a:gd name="T11" fmla="*/ 18 h 35"/>
                <a:gd name="T12" fmla="*/ 18 w 38"/>
                <a:gd name="T13" fmla="*/ 3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 h="35">
                  <a:moveTo>
                    <a:pt x="18" y="35"/>
                  </a:moveTo>
                  <a:lnTo>
                    <a:pt x="16" y="35"/>
                  </a:lnTo>
                  <a:lnTo>
                    <a:pt x="0" y="18"/>
                  </a:lnTo>
                  <a:lnTo>
                    <a:pt x="16" y="0"/>
                  </a:lnTo>
                  <a:lnTo>
                    <a:pt x="18" y="0"/>
                  </a:lnTo>
                  <a:lnTo>
                    <a:pt x="38" y="18"/>
                  </a:lnTo>
                  <a:lnTo>
                    <a:pt x="18"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6" name="Freeform 2380"/>
            <p:cNvSpPr>
              <a:spLocks/>
            </p:cNvSpPr>
            <p:nvPr/>
          </p:nvSpPr>
          <p:spPr bwMode="auto">
            <a:xfrm>
              <a:off x="3619" y="2134"/>
              <a:ext cx="33" cy="29"/>
            </a:xfrm>
            <a:custGeom>
              <a:avLst/>
              <a:gdLst>
                <a:gd name="T0" fmla="*/ 33 w 33"/>
                <a:gd name="T1" fmla="*/ 14 h 29"/>
                <a:gd name="T2" fmla="*/ 16 w 33"/>
                <a:gd name="T3" fmla="*/ 0 h 29"/>
                <a:gd name="T4" fmla="*/ 18 w 33"/>
                <a:gd name="T5" fmla="*/ 0 h 29"/>
                <a:gd name="T6" fmla="*/ 0 w 33"/>
                <a:gd name="T7" fmla="*/ 14 h 29"/>
                <a:gd name="T8" fmla="*/ 18 w 33"/>
                <a:gd name="T9" fmla="*/ 29 h 29"/>
                <a:gd name="T10" fmla="*/ 16 w 33"/>
                <a:gd name="T11" fmla="*/ 29 h 29"/>
                <a:gd name="T12" fmla="*/ 33 w 33"/>
                <a:gd name="T13" fmla="*/ 14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29">
                  <a:moveTo>
                    <a:pt x="33" y="14"/>
                  </a:moveTo>
                  <a:lnTo>
                    <a:pt x="16" y="0"/>
                  </a:lnTo>
                  <a:lnTo>
                    <a:pt x="18" y="0"/>
                  </a:lnTo>
                  <a:lnTo>
                    <a:pt x="0" y="14"/>
                  </a:lnTo>
                  <a:lnTo>
                    <a:pt x="18" y="29"/>
                  </a:lnTo>
                  <a:lnTo>
                    <a:pt x="16" y="29"/>
                  </a:lnTo>
                  <a:lnTo>
                    <a:pt x="33" y="14"/>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47" name="Freeform 2381"/>
            <p:cNvSpPr>
              <a:spLocks/>
            </p:cNvSpPr>
            <p:nvPr/>
          </p:nvSpPr>
          <p:spPr bwMode="auto">
            <a:xfrm>
              <a:off x="3652" y="2281"/>
              <a:ext cx="34" cy="33"/>
            </a:xfrm>
            <a:custGeom>
              <a:avLst/>
              <a:gdLst>
                <a:gd name="T0" fmla="*/ 14 w 34"/>
                <a:gd name="T1" fmla="*/ 33 h 33"/>
                <a:gd name="T2" fmla="*/ 0 w 34"/>
                <a:gd name="T3" fmla="*/ 17 h 33"/>
                <a:gd name="T4" fmla="*/ 14 w 34"/>
                <a:gd name="T5" fmla="*/ 0 h 33"/>
                <a:gd name="T6" fmla="*/ 34 w 34"/>
                <a:gd name="T7" fmla="*/ 17 h 33"/>
                <a:gd name="T8" fmla="*/ 14 w 34"/>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3">
                  <a:moveTo>
                    <a:pt x="14" y="33"/>
                  </a:moveTo>
                  <a:lnTo>
                    <a:pt x="0" y="17"/>
                  </a:lnTo>
                  <a:lnTo>
                    <a:pt x="14" y="0"/>
                  </a:lnTo>
                  <a:lnTo>
                    <a:pt x="34" y="17"/>
                  </a:lnTo>
                  <a:lnTo>
                    <a:pt x="14"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8" name="Freeform 2382"/>
            <p:cNvSpPr>
              <a:spLocks noEditPoints="1"/>
            </p:cNvSpPr>
            <p:nvPr/>
          </p:nvSpPr>
          <p:spPr bwMode="auto">
            <a:xfrm>
              <a:off x="3648" y="2281"/>
              <a:ext cx="40" cy="37"/>
            </a:xfrm>
            <a:custGeom>
              <a:avLst/>
              <a:gdLst>
                <a:gd name="T0" fmla="*/ 22 w 40"/>
                <a:gd name="T1" fmla="*/ 37 h 37"/>
                <a:gd name="T2" fmla="*/ 18 w 40"/>
                <a:gd name="T3" fmla="*/ 37 h 37"/>
                <a:gd name="T4" fmla="*/ 0 w 40"/>
                <a:gd name="T5" fmla="*/ 17 h 37"/>
                <a:gd name="T6" fmla="*/ 0 w 40"/>
                <a:gd name="T7" fmla="*/ 15 h 37"/>
                <a:gd name="T8" fmla="*/ 18 w 40"/>
                <a:gd name="T9" fmla="*/ 0 h 37"/>
                <a:gd name="T10" fmla="*/ 22 w 40"/>
                <a:gd name="T11" fmla="*/ 0 h 37"/>
                <a:gd name="T12" fmla="*/ 38 w 40"/>
                <a:gd name="T13" fmla="*/ 15 h 37"/>
                <a:gd name="T14" fmla="*/ 40 w 40"/>
                <a:gd name="T15" fmla="*/ 17 h 37"/>
                <a:gd name="T16" fmla="*/ 38 w 40"/>
                <a:gd name="T17" fmla="*/ 17 h 37"/>
                <a:gd name="T18" fmla="*/ 22 w 40"/>
                <a:gd name="T19" fmla="*/ 37 h 37"/>
                <a:gd name="T20" fmla="*/ 38 w 40"/>
                <a:gd name="T21" fmla="*/ 15 h 37"/>
                <a:gd name="T22" fmla="*/ 38 w 40"/>
                <a:gd name="T23" fmla="*/ 17 h 37"/>
                <a:gd name="T24" fmla="*/ 18 w 40"/>
                <a:gd name="T25" fmla="*/ 0 h 37"/>
                <a:gd name="T26" fmla="*/ 22 w 40"/>
                <a:gd name="T27" fmla="*/ 0 h 37"/>
                <a:gd name="T28" fmla="*/ 4 w 40"/>
                <a:gd name="T29" fmla="*/ 17 h 37"/>
                <a:gd name="T30" fmla="*/ 4 w 40"/>
                <a:gd name="T31" fmla="*/ 15 h 37"/>
                <a:gd name="T32" fmla="*/ 22 w 40"/>
                <a:gd name="T33" fmla="*/ 33 h 37"/>
                <a:gd name="T34" fmla="*/ 18 w 40"/>
                <a:gd name="T35" fmla="*/ 33 h 37"/>
                <a:gd name="T36" fmla="*/ 38 w 40"/>
                <a:gd name="T37" fmla="*/ 15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7">
                  <a:moveTo>
                    <a:pt x="22" y="37"/>
                  </a:moveTo>
                  <a:lnTo>
                    <a:pt x="18" y="37"/>
                  </a:lnTo>
                  <a:lnTo>
                    <a:pt x="0" y="17"/>
                  </a:lnTo>
                  <a:lnTo>
                    <a:pt x="0" y="15"/>
                  </a:lnTo>
                  <a:lnTo>
                    <a:pt x="18" y="0"/>
                  </a:lnTo>
                  <a:lnTo>
                    <a:pt x="22" y="0"/>
                  </a:lnTo>
                  <a:lnTo>
                    <a:pt x="38" y="15"/>
                  </a:lnTo>
                  <a:lnTo>
                    <a:pt x="40" y="17"/>
                  </a:lnTo>
                  <a:lnTo>
                    <a:pt x="38" y="17"/>
                  </a:lnTo>
                  <a:lnTo>
                    <a:pt x="22" y="37"/>
                  </a:lnTo>
                  <a:close/>
                  <a:moveTo>
                    <a:pt x="38" y="15"/>
                  </a:moveTo>
                  <a:lnTo>
                    <a:pt x="38" y="17"/>
                  </a:lnTo>
                  <a:lnTo>
                    <a:pt x="18" y="0"/>
                  </a:lnTo>
                  <a:lnTo>
                    <a:pt x="22" y="0"/>
                  </a:lnTo>
                  <a:lnTo>
                    <a:pt x="4" y="17"/>
                  </a:lnTo>
                  <a:lnTo>
                    <a:pt x="4" y="15"/>
                  </a:lnTo>
                  <a:lnTo>
                    <a:pt x="22" y="33"/>
                  </a:lnTo>
                  <a:lnTo>
                    <a:pt x="18" y="33"/>
                  </a:lnTo>
                  <a:lnTo>
                    <a:pt x="38"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49" name="Freeform 2383"/>
            <p:cNvSpPr>
              <a:spLocks/>
            </p:cNvSpPr>
            <p:nvPr/>
          </p:nvSpPr>
          <p:spPr bwMode="auto">
            <a:xfrm>
              <a:off x="3648" y="2281"/>
              <a:ext cx="40" cy="37"/>
            </a:xfrm>
            <a:custGeom>
              <a:avLst/>
              <a:gdLst>
                <a:gd name="T0" fmla="*/ 22 w 40"/>
                <a:gd name="T1" fmla="*/ 37 h 37"/>
                <a:gd name="T2" fmla="*/ 18 w 40"/>
                <a:gd name="T3" fmla="*/ 37 h 37"/>
                <a:gd name="T4" fmla="*/ 0 w 40"/>
                <a:gd name="T5" fmla="*/ 17 h 37"/>
                <a:gd name="T6" fmla="*/ 0 w 40"/>
                <a:gd name="T7" fmla="*/ 15 h 37"/>
                <a:gd name="T8" fmla="*/ 18 w 40"/>
                <a:gd name="T9" fmla="*/ 0 h 37"/>
                <a:gd name="T10" fmla="*/ 22 w 40"/>
                <a:gd name="T11" fmla="*/ 0 h 37"/>
                <a:gd name="T12" fmla="*/ 38 w 40"/>
                <a:gd name="T13" fmla="*/ 15 h 37"/>
                <a:gd name="T14" fmla="*/ 40 w 40"/>
                <a:gd name="T15" fmla="*/ 17 h 37"/>
                <a:gd name="T16" fmla="*/ 38 w 40"/>
                <a:gd name="T17" fmla="*/ 17 h 37"/>
                <a:gd name="T18" fmla="*/ 22 w 40"/>
                <a:gd name="T19" fmla="*/ 37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37">
                  <a:moveTo>
                    <a:pt x="22" y="37"/>
                  </a:moveTo>
                  <a:lnTo>
                    <a:pt x="18" y="37"/>
                  </a:lnTo>
                  <a:lnTo>
                    <a:pt x="0" y="17"/>
                  </a:lnTo>
                  <a:lnTo>
                    <a:pt x="0" y="15"/>
                  </a:lnTo>
                  <a:lnTo>
                    <a:pt x="18" y="0"/>
                  </a:lnTo>
                  <a:lnTo>
                    <a:pt x="22" y="0"/>
                  </a:lnTo>
                  <a:lnTo>
                    <a:pt x="38" y="15"/>
                  </a:lnTo>
                  <a:lnTo>
                    <a:pt x="40" y="17"/>
                  </a:lnTo>
                  <a:lnTo>
                    <a:pt x="38" y="17"/>
                  </a:lnTo>
                  <a:lnTo>
                    <a:pt x="22" y="37"/>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50" name="Freeform 2384"/>
            <p:cNvSpPr>
              <a:spLocks/>
            </p:cNvSpPr>
            <p:nvPr/>
          </p:nvSpPr>
          <p:spPr bwMode="auto">
            <a:xfrm>
              <a:off x="3652" y="2281"/>
              <a:ext cx="34" cy="33"/>
            </a:xfrm>
            <a:custGeom>
              <a:avLst/>
              <a:gdLst>
                <a:gd name="T0" fmla="*/ 34 w 34"/>
                <a:gd name="T1" fmla="*/ 15 h 33"/>
                <a:gd name="T2" fmla="*/ 34 w 34"/>
                <a:gd name="T3" fmla="*/ 17 h 33"/>
                <a:gd name="T4" fmla="*/ 14 w 34"/>
                <a:gd name="T5" fmla="*/ 0 h 33"/>
                <a:gd name="T6" fmla="*/ 18 w 34"/>
                <a:gd name="T7" fmla="*/ 0 h 33"/>
                <a:gd name="T8" fmla="*/ 0 w 34"/>
                <a:gd name="T9" fmla="*/ 17 h 33"/>
                <a:gd name="T10" fmla="*/ 0 w 34"/>
                <a:gd name="T11" fmla="*/ 15 h 33"/>
                <a:gd name="T12" fmla="*/ 18 w 34"/>
                <a:gd name="T13" fmla="*/ 33 h 33"/>
                <a:gd name="T14" fmla="*/ 14 w 34"/>
                <a:gd name="T15" fmla="*/ 33 h 33"/>
                <a:gd name="T16" fmla="*/ 34 w 34"/>
                <a:gd name="T17" fmla="*/ 15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3">
                  <a:moveTo>
                    <a:pt x="34" y="15"/>
                  </a:moveTo>
                  <a:lnTo>
                    <a:pt x="34" y="17"/>
                  </a:lnTo>
                  <a:lnTo>
                    <a:pt x="14" y="0"/>
                  </a:lnTo>
                  <a:lnTo>
                    <a:pt x="18" y="0"/>
                  </a:lnTo>
                  <a:lnTo>
                    <a:pt x="0" y="17"/>
                  </a:lnTo>
                  <a:lnTo>
                    <a:pt x="0" y="15"/>
                  </a:lnTo>
                  <a:lnTo>
                    <a:pt x="18" y="33"/>
                  </a:lnTo>
                  <a:lnTo>
                    <a:pt x="14" y="33"/>
                  </a:lnTo>
                  <a:lnTo>
                    <a:pt x="34"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51" name="Freeform 2385"/>
            <p:cNvSpPr>
              <a:spLocks/>
            </p:cNvSpPr>
            <p:nvPr/>
          </p:nvSpPr>
          <p:spPr bwMode="auto">
            <a:xfrm>
              <a:off x="3681" y="2181"/>
              <a:ext cx="36" cy="31"/>
            </a:xfrm>
            <a:custGeom>
              <a:avLst/>
              <a:gdLst>
                <a:gd name="T0" fmla="*/ 18 w 36"/>
                <a:gd name="T1" fmla="*/ 31 h 31"/>
                <a:gd name="T2" fmla="*/ 0 w 36"/>
                <a:gd name="T3" fmla="*/ 18 h 31"/>
                <a:gd name="T4" fmla="*/ 18 w 36"/>
                <a:gd name="T5" fmla="*/ 0 h 31"/>
                <a:gd name="T6" fmla="*/ 36 w 36"/>
                <a:gd name="T7" fmla="*/ 18 h 31"/>
                <a:gd name="T8" fmla="*/ 18 w 36"/>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1">
                  <a:moveTo>
                    <a:pt x="18" y="31"/>
                  </a:moveTo>
                  <a:lnTo>
                    <a:pt x="0" y="18"/>
                  </a:lnTo>
                  <a:lnTo>
                    <a:pt x="18" y="0"/>
                  </a:lnTo>
                  <a:lnTo>
                    <a:pt x="36" y="18"/>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2" name="Freeform 2386"/>
            <p:cNvSpPr>
              <a:spLocks noEditPoints="1"/>
            </p:cNvSpPr>
            <p:nvPr/>
          </p:nvSpPr>
          <p:spPr bwMode="auto">
            <a:xfrm>
              <a:off x="3681" y="2181"/>
              <a:ext cx="36" cy="31"/>
            </a:xfrm>
            <a:custGeom>
              <a:avLst/>
              <a:gdLst>
                <a:gd name="T0" fmla="*/ 18 w 36"/>
                <a:gd name="T1" fmla="*/ 31 h 31"/>
                <a:gd name="T2" fmla="*/ 0 w 36"/>
                <a:gd name="T3" fmla="*/ 18 h 31"/>
                <a:gd name="T4" fmla="*/ 0 w 36"/>
                <a:gd name="T5" fmla="*/ 13 h 31"/>
                <a:gd name="T6" fmla="*/ 18 w 36"/>
                <a:gd name="T7" fmla="*/ 0 h 31"/>
                <a:gd name="T8" fmla="*/ 36 w 36"/>
                <a:gd name="T9" fmla="*/ 13 h 31"/>
                <a:gd name="T10" fmla="*/ 36 w 36"/>
                <a:gd name="T11" fmla="*/ 18 h 31"/>
                <a:gd name="T12" fmla="*/ 18 w 36"/>
                <a:gd name="T13" fmla="*/ 31 h 31"/>
                <a:gd name="T14" fmla="*/ 33 w 36"/>
                <a:gd name="T15" fmla="*/ 13 h 31"/>
                <a:gd name="T16" fmla="*/ 33 w 36"/>
                <a:gd name="T17" fmla="*/ 18 h 31"/>
                <a:gd name="T18" fmla="*/ 18 w 36"/>
                <a:gd name="T19" fmla="*/ 0 h 31"/>
                <a:gd name="T20" fmla="*/ 5 w 36"/>
                <a:gd name="T21" fmla="*/ 18 h 31"/>
                <a:gd name="T22" fmla="*/ 5 w 36"/>
                <a:gd name="T23" fmla="*/ 13 h 31"/>
                <a:gd name="T24" fmla="*/ 18 w 36"/>
                <a:gd name="T25" fmla="*/ 31 h 31"/>
                <a:gd name="T26" fmla="*/ 33 w 36"/>
                <a:gd name="T27" fmla="*/ 13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1">
                  <a:moveTo>
                    <a:pt x="18" y="31"/>
                  </a:moveTo>
                  <a:lnTo>
                    <a:pt x="0" y="18"/>
                  </a:lnTo>
                  <a:lnTo>
                    <a:pt x="0" y="13"/>
                  </a:lnTo>
                  <a:lnTo>
                    <a:pt x="18" y="0"/>
                  </a:lnTo>
                  <a:lnTo>
                    <a:pt x="36" y="13"/>
                  </a:lnTo>
                  <a:lnTo>
                    <a:pt x="36" y="18"/>
                  </a:lnTo>
                  <a:lnTo>
                    <a:pt x="18" y="31"/>
                  </a:lnTo>
                  <a:close/>
                  <a:moveTo>
                    <a:pt x="33" y="13"/>
                  </a:moveTo>
                  <a:lnTo>
                    <a:pt x="33" y="18"/>
                  </a:lnTo>
                  <a:lnTo>
                    <a:pt x="18" y="0"/>
                  </a:lnTo>
                  <a:lnTo>
                    <a:pt x="5" y="18"/>
                  </a:lnTo>
                  <a:lnTo>
                    <a:pt x="5" y="13"/>
                  </a:lnTo>
                  <a:lnTo>
                    <a:pt x="18" y="31"/>
                  </a:lnTo>
                  <a:lnTo>
                    <a:pt x="33"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3" name="Freeform 2387"/>
            <p:cNvSpPr>
              <a:spLocks/>
            </p:cNvSpPr>
            <p:nvPr/>
          </p:nvSpPr>
          <p:spPr bwMode="auto">
            <a:xfrm>
              <a:off x="3681" y="2181"/>
              <a:ext cx="36" cy="31"/>
            </a:xfrm>
            <a:custGeom>
              <a:avLst/>
              <a:gdLst>
                <a:gd name="T0" fmla="*/ 18 w 36"/>
                <a:gd name="T1" fmla="*/ 31 h 31"/>
                <a:gd name="T2" fmla="*/ 0 w 36"/>
                <a:gd name="T3" fmla="*/ 18 h 31"/>
                <a:gd name="T4" fmla="*/ 0 w 36"/>
                <a:gd name="T5" fmla="*/ 13 h 31"/>
                <a:gd name="T6" fmla="*/ 18 w 36"/>
                <a:gd name="T7" fmla="*/ 0 h 31"/>
                <a:gd name="T8" fmla="*/ 36 w 36"/>
                <a:gd name="T9" fmla="*/ 13 h 31"/>
                <a:gd name="T10" fmla="*/ 36 w 36"/>
                <a:gd name="T11" fmla="*/ 18 h 31"/>
                <a:gd name="T12" fmla="*/ 18 w 36"/>
                <a:gd name="T13" fmla="*/ 31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31">
                  <a:moveTo>
                    <a:pt x="18" y="31"/>
                  </a:moveTo>
                  <a:lnTo>
                    <a:pt x="0" y="18"/>
                  </a:lnTo>
                  <a:lnTo>
                    <a:pt x="0" y="13"/>
                  </a:lnTo>
                  <a:lnTo>
                    <a:pt x="18" y="0"/>
                  </a:lnTo>
                  <a:lnTo>
                    <a:pt x="36" y="13"/>
                  </a:lnTo>
                  <a:lnTo>
                    <a:pt x="36" y="18"/>
                  </a:lnTo>
                  <a:lnTo>
                    <a:pt x="18" y="31"/>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54" name="Freeform 2388"/>
            <p:cNvSpPr>
              <a:spLocks/>
            </p:cNvSpPr>
            <p:nvPr/>
          </p:nvSpPr>
          <p:spPr bwMode="auto">
            <a:xfrm>
              <a:off x="3686" y="2181"/>
              <a:ext cx="28" cy="31"/>
            </a:xfrm>
            <a:custGeom>
              <a:avLst/>
              <a:gdLst>
                <a:gd name="T0" fmla="*/ 28 w 28"/>
                <a:gd name="T1" fmla="*/ 13 h 31"/>
                <a:gd name="T2" fmla="*/ 28 w 28"/>
                <a:gd name="T3" fmla="*/ 18 h 31"/>
                <a:gd name="T4" fmla="*/ 13 w 28"/>
                <a:gd name="T5" fmla="*/ 0 h 31"/>
                <a:gd name="T6" fmla="*/ 0 w 28"/>
                <a:gd name="T7" fmla="*/ 18 h 31"/>
                <a:gd name="T8" fmla="*/ 0 w 28"/>
                <a:gd name="T9" fmla="*/ 13 h 31"/>
                <a:gd name="T10" fmla="*/ 13 w 28"/>
                <a:gd name="T11" fmla="*/ 31 h 31"/>
                <a:gd name="T12" fmla="*/ 28 w 28"/>
                <a:gd name="T13" fmla="*/ 1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1">
                  <a:moveTo>
                    <a:pt x="28" y="13"/>
                  </a:moveTo>
                  <a:lnTo>
                    <a:pt x="28" y="18"/>
                  </a:lnTo>
                  <a:lnTo>
                    <a:pt x="13" y="0"/>
                  </a:lnTo>
                  <a:lnTo>
                    <a:pt x="0" y="18"/>
                  </a:lnTo>
                  <a:lnTo>
                    <a:pt x="0" y="13"/>
                  </a:lnTo>
                  <a:lnTo>
                    <a:pt x="13" y="31"/>
                  </a:lnTo>
                  <a:lnTo>
                    <a:pt x="28"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55" name="Freeform 2389"/>
            <p:cNvSpPr>
              <a:spLocks/>
            </p:cNvSpPr>
            <p:nvPr/>
          </p:nvSpPr>
          <p:spPr bwMode="auto">
            <a:xfrm>
              <a:off x="3714" y="2223"/>
              <a:ext cx="31" cy="33"/>
            </a:xfrm>
            <a:custGeom>
              <a:avLst/>
              <a:gdLst>
                <a:gd name="T0" fmla="*/ 18 w 31"/>
                <a:gd name="T1" fmla="*/ 33 h 33"/>
                <a:gd name="T2" fmla="*/ 0 w 31"/>
                <a:gd name="T3" fmla="*/ 18 h 33"/>
                <a:gd name="T4" fmla="*/ 18 w 31"/>
                <a:gd name="T5" fmla="*/ 0 h 33"/>
                <a:gd name="T6" fmla="*/ 31 w 31"/>
                <a:gd name="T7" fmla="*/ 18 h 33"/>
                <a:gd name="T8" fmla="*/ 18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8" y="33"/>
                  </a:moveTo>
                  <a:lnTo>
                    <a:pt x="0" y="18"/>
                  </a:lnTo>
                  <a:lnTo>
                    <a:pt x="18" y="0"/>
                  </a:lnTo>
                  <a:lnTo>
                    <a:pt x="31" y="18"/>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6" name="Freeform 2390"/>
            <p:cNvSpPr>
              <a:spLocks noEditPoints="1"/>
            </p:cNvSpPr>
            <p:nvPr/>
          </p:nvSpPr>
          <p:spPr bwMode="auto">
            <a:xfrm>
              <a:off x="3710" y="2223"/>
              <a:ext cx="40" cy="38"/>
            </a:xfrm>
            <a:custGeom>
              <a:avLst/>
              <a:gdLst>
                <a:gd name="T0" fmla="*/ 22 w 40"/>
                <a:gd name="T1" fmla="*/ 38 h 38"/>
                <a:gd name="T2" fmla="*/ 18 w 40"/>
                <a:gd name="T3" fmla="*/ 38 h 38"/>
                <a:gd name="T4" fmla="*/ 4 w 40"/>
                <a:gd name="T5" fmla="*/ 18 h 38"/>
                <a:gd name="T6" fmla="*/ 0 w 40"/>
                <a:gd name="T7" fmla="*/ 18 h 38"/>
                <a:gd name="T8" fmla="*/ 4 w 40"/>
                <a:gd name="T9" fmla="*/ 16 h 38"/>
                <a:gd name="T10" fmla="*/ 18 w 40"/>
                <a:gd name="T11" fmla="*/ 0 h 38"/>
                <a:gd name="T12" fmla="*/ 22 w 40"/>
                <a:gd name="T13" fmla="*/ 0 h 38"/>
                <a:gd name="T14" fmla="*/ 40 w 40"/>
                <a:gd name="T15" fmla="*/ 16 h 38"/>
                <a:gd name="T16" fmla="*/ 40 w 40"/>
                <a:gd name="T17" fmla="*/ 18 h 38"/>
                <a:gd name="T18" fmla="*/ 22 w 40"/>
                <a:gd name="T19" fmla="*/ 38 h 38"/>
                <a:gd name="T20" fmla="*/ 35 w 40"/>
                <a:gd name="T21" fmla="*/ 16 h 38"/>
                <a:gd name="T22" fmla="*/ 35 w 40"/>
                <a:gd name="T23" fmla="*/ 18 h 38"/>
                <a:gd name="T24" fmla="*/ 18 w 40"/>
                <a:gd name="T25" fmla="*/ 0 h 38"/>
                <a:gd name="T26" fmla="*/ 22 w 40"/>
                <a:gd name="T27" fmla="*/ 0 h 38"/>
                <a:gd name="T28" fmla="*/ 4 w 40"/>
                <a:gd name="T29" fmla="*/ 18 h 38"/>
                <a:gd name="T30" fmla="*/ 4 w 40"/>
                <a:gd name="T31" fmla="*/ 16 h 38"/>
                <a:gd name="T32" fmla="*/ 22 w 40"/>
                <a:gd name="T33" fmla="*/ 33 h 38"/>
                <a:gd name="T34" fmla="*/ 18 w 40"/>
                <a:gd name="T35" fmla="*/ 33 h 38"/>
                <a:gd name="T36" fmla="*/ 35 w 40"/>
                <a:gd name="T37" fmla="*/ 16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8">
                  <a:moveTo>
                    <a:pt x="22" y="38"/>
                  </a:moveTo>
                  <a:lnTo>
                    <a:pt x="18" y="38"/>
                  </a:lnTo>
                  <a:lnTo>
                    <a:pt x="4" y="18"/>
                  </a:lnTo>
                  <a:lnTo>
                    <a:pt x="0" y="18"/>
                  </a:lnTo>
                  <a:lnTo>
                    <a:pt x="4" y="16"/>
                  </a:lnTo>
                  <a:lnTo>
                    <a:pt x="18" y="0"/>
                  </a:lnTo>
                  <a:lnTo>
                    <a:pt x="22" y="0"/>
                  </a:lnTo>
                  <a:lnTo>
                    <a:pt x="40" y="16"/>
                  </a:lnTo>
                  <a:lnTo>
                    <a:pt x="40" y="18"/>
                  </a:lnTo>
                  <a:lnTo>
                    <a:pt x="22" y="38"/>
                  </a:lnTo>
                  <a:close/>
                  <a:moveTo>
                    <a:pt x="35" y="16"/>
                  </a:moveTo>
                  <a:lnTo>
                    <a:pt x="35" y="18"/>
                  </a:lnTo>
                  <a:lnTo>
                    <a:pt x="18" y="0"/>
                  </a:lnTo>
                  <a:lnTo>
                    <a:pt x="22" y="0"/>
                  </a:lnTo>
                  <a:lnTo>
                    <a:pt x="4" y="18"/>
                  </a:lnTo>
                  <a:lnTo>
                    <a:pt x="4" y="16"/>
                  </a:lnTo>
                  <a:lnTo>
                    <a:pt x="22" y="33"/>
                  </a:lnTo>
                  <a:lnTo>
                    <a:pt x="18" y="33"/>
                  </a:lnTo>
                  <a:lnTo>
                    <a:pt x="35"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57" name="Freeform 2391"/>
            <p:cNvSpPr>
              <a:spLocks/>
            </p:cNvSpPr>
            <p:nvPr/>
          </p:nvSpPr>
          <p:spPr bwMode="auto">
            <a:xfrm>
              <a:off x="3710" y="2223"/>
              <a:ext cx="40" cy="38"/>
            </a:xfrm>
            <a:custGeom>
              <a:avLst/>
              <a:gdLst>
                <a:gd name="T0" fmla="*/ 22 w 40"/>
                <a:gd name="T1" fmla="*/ 38 h 38"/>
                <a:gd name="T2" fmla="*/ 18 w 40"/>
                <a:gd name="T3" fmla="*/ 38 h 38"/>
                <a:gd name="T4" fmla="*/ 4 w 40"/>
                <a:gd name="T5" fmla="*/ 18 h 38"/>
                <a:gd name="T6" fmla="*/ 0 w 40"/>
                <a:gd name="T7" fmla="*/ 18 h 38"/>
                <a:gd name="T8" fmla="*/ 4 w 40"/>
                <a:gd name="T9" fmla="*/ 16 h 38"/>
                <a:gd name="T10" fmla="*/ 18 w 40"/>
                <a:gd name="T11" fmla="*/ 0 h 38"/>
                <a:gd name="T12" fmla="*/ 22 w 40"/>
                <a:gd name="T13" fmla="*/ 0 h 38"/>
                <a:gd name="T14" fmla="*/ 40 w 40"/>
                <a:gd name="T15" fmla="*/ 16 h 38"/>
                <a:gd name="T16" fmla="*/ 40 w 40"/>
                <a:gd name="T17" fmla="*/ 18 h 38"/>
                <a:gd name="T18" fmla="*/ 22 w 40"/>
                <a:gd name="T19" fmla="*/ 38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38">
                  <a:moveTo>
                    <a:pt x="22" y="38"/>
                  </a:moveTo>
                  <a:lnTo>
                    <a:pt x="18" y="38"/>
                  </a:lnTo>
                  <a:lnTo>
                    <a:pt x="4" y="18"/>
                  </a:lnTo>
                  <a:lnTo>
                    <a:pt x="0" y="18"/>
                  </a:lnTo>
                  <a:lnTo>
                    <a:pt x="4" y="16"/>
                  </a:lnTo>
                  <a:lnTo>
                    <a:pt x="18" y="0"/>
                  </a:lnTo>
                  <a:lnTo>
                    <a:pt x="22" y="0"/>
                  </a:lnTo>
                  <a:lnTo>
                    <a:pt x="40" y="16"/>
                  </a:lnTo>
                  <a:lnTo>
                    <a:pt x="40" y="18"/>
                  </a:lnTo>
                  <a:lnTo>
                    <a:pt x="22" y="38"/>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58" name="Freeform 2392"/>
            <p:cNvSpPr>
              <a:spLocks/>
            </p:cNvSpPr>
            <p:nvPr/>
          </p:nvSpPr>
          <p:spPr bwMode="auto">
            <a:xfrm>
              <a:off x="3714" y="2223"/>
              <a:ext cx="31" cy="33"/>
            </a:xfrm>
            <a:custGeom>
              <a:avLst/>
              <a:gdLst>
                <a:gd name="T0" fmla="*/ 31 w 31"/>
                <a:gd name="T1" fmla="*/ 16 h 33"/>
                <a:gd name="T2" fmla="*/ 31 w 31"/>
                <a:gd name="T3" fmla="*/ 18 h 33"/>
                <a:gd name="T4" fmla="*/ 14 w 31"/>
                <a:gd name="T5" fmla="*/ 0 h 33"/>
                <a:gd name="T6" fmla="*/ 18 w 31"/>
                <a:gd name="T7" fmla="*/ 0 h 33"/>
                <a:gd name="T8" fmla="*/ 0 w 31"/>
                <a:gd name="T9" fmla="*/ 18 h 33"/>
                <a:gd name="T10" fmla="*/ 0 w 31"/>
                <a:gd name="T11" fmla="*/ 16 h 33"/>
                <a:gd name="T12" fmla="*/ 18 w 31"/>
                <a:gd name="T13" fmla="*/ 33 h 33"/>
                <a:gd name="T14" fmla="*/ 14 w 31"/>
                <a:gd name="T15" fmla="*/ 33 h 33"/>
                <a:gd name="T16" fmla="*/ 31 w 31"/>
                <a:gd name="T17" fmla="*/ 1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3">
                  <a:moveTo>
                    <a:pt x="31" y="16"/>
                  </a:moveTo>
                  <a:lnTo>
                    <a:pt x="31" y="18"/>
                  </a:lnTo>
                  <a:lnTo>
                    <a:pt x="14" y="0"/>
                  </a:lnTo>
                  <a:lnTo>
                    <a:pt x="18" y="0"/>
                  </a:lnTo>
                  <a:lnTo>
                    <a:pt x="0" y="18"/>
                  </a:lnTo>
                  <a:lnTo>
                    <a:pt x="0" y="16"/>
                  </a:lnTo>
                  <a:lnTo>
                    <a:pt x="18" y="33"/>
                  </a:lnTo>
                  <a:lnTo>
                    <a:pt x="14" y="33"/>
                  </a:lnTo>
                  <a:lnTo>
                    <a:pt x="31"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59" name="Freeform 2393"/>
            <p:cNvSpPr>
              <a:spLocks/>
            </p:cNvSpPr>
            <p:nvPr/>
          </p:nvSpPr>
          <p:spPr bwMode="auto">
            <a:xfrm>
              <a:off x="3743" y="2152"/>
              <a:ext cx="36" cy="33"/>
            </a:xfrm>
            <a:custGeom>
              <a:avLst/>
              <a:gdLst>
                <a:gd name="T0" fmla="*/ 18 w 36"/>
                <a:gd name="T1" fmla="*/ 33 h 33"/>
                <a:gd name="T2" fmla="*/ 0 w 36"/>
                <a:gd name="T3" fmla="*/ 18 h 33"/>
                <a:gd name="T4" fmla="*/ 18 w 36"/>
                <a:gd name="T5" fmla="*/ 0 h 33"/>
                <a:gd name="T6" fmla="*/ 36 w 36"/>
                <a:gd name="T7" fmla="*/ 18 h 33"/>
                <a:gd name="T8" fmla="*/ 18 w 36"/>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3">
                  <a:moveTo>
                    <a:pt x="18" y="33"/>
                  </a:moveTo>
                  <a:lnTo>
                    <a:pt x="0" y="18"/>
                  </a:lnTo>
                  <a:lnTo>
                    <a:pt x="18" y="0"/>
                  </a:lnTo>
                  <a:lnTo>
                    <a:pt x="36" y="18"/>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0" name="Freeform 2394"/>
            <p:cNvSpPr>
              <a:spLocks noEditPoints="1"/>
            </p:cNvSpPr>
            <p:nvPr/>
          </p:nvSpPr>
          <p:spPr bwMode="auto">
            <a:xfrm>
              <a:off x="3743" y="2152"/>
              <a:ext cx="36" cy="33"/>
            </a:xfrm>
            <a:custGeom>
              <a:avLst/>
              <a:gdLst>
                <a:gd name="T0" fmla="*/ 20 w 36"/>
                <a:gd name="T1" fmla="*/ 33 h 33"/>
                <a:gd name="T2" fmla="*/ 18 w 36"/>
                <a:gd name="T3" fmla="*/ 33 h 33"/>
                <a:gd name="T4" fmla="*/ 0 w 36"/>
                <a:gd name="T5" fmla="*/ 18 h 33"/>
                <a:gd name="T6" fmla="*/ 0 w 36"/>
                <a:gd name="T7" fmla="*/ 13 h 33"/>
                <a:gd name="T8" fmla="*/ 18 w 36"/>
                <a:gd name="T9" fmla="*/ 0 h 33"/>
                <a:gd name="T10" fmla="*/ 20 w 36"/>
                <a:gd name="T11" fmla="*/ 0 h 33"/>
                <a:gd name="T12" fmla="*/ 36 w 36"/>
                <a:gd name="T13" fmla="*/ 13 h 33"/>
                <a:gd name="T14" fmla="*/ 36 w 36"/>
                <a:gd name="T15" fmla="*/ 18 h 33"/>
                <a:gd name="T16" fmla="*/ 20 w 36"/>
                <a:gd name="T17" fmla="*/ 33 h 33"/>
                <a:gd name="T18" fmla="*/ 31 w 36"/>
                <a:gd name="T19" fmla="*/ 13 h 33"/>
                <a:gd name="T20" fmla="*/ 31 w 36"/>
                <a:gd name="T21" fmla="*/ 18 h 33"/>
                <a:gd name="T22" fmla="*/ 18 w 36"/>
                <a:gd name="T23" fmla="*/ 0 h 33"/>
                <a:gd name="T24" fmla="*/ 20 w 36"/>
                <a:gd name="T25" fmla="*/ 0 h 33"/>
                <a:gd name="T26" fmla="*/ 2 w 36"/>
                <a:gd name="T27" fmla="*/ 18 h 33"/>
                <a:gd name="T28" fmla="*/ 2 w 36"/>
                <a:gd name="T29" fmla="*/ 13 h 33"/>
                <a:gd name="T30" fmla="*/ 20 w 36"/>
                <a:gd name="T31" fmla="*/ 33 h 33"/>
                <a:gd name="T32" fmla="*/ 18 w 36"/>
                <a:gd name="T33" fmla="*/ 33 h 33"/>
                <a:gd name="T34" fmla="*/ 31 w 36"/>
                <a:gd name="T35" fmla="*/ 13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3">
                  <a:moveTo>
                    <a:pt x="20" y="33"/>
                  </a:moveTo>
                  <a:lnTo>
                    <a:pt x="18" y="33"/>
                  </a:lnTo>
                  <a:lnTo>
                    <a:pt x="0" y="18"/>
                  </a:lnTo>
                  <a:lnTo>
                    <a:pt x="0" y="13"/>
                  </a:lnTo>
                  <a:lnTo>
                    <a:pt x="18" y="0"/>
                  </a:lnTo>
                  <a:lnTo>
                    <a:pt x="20" y="0"/>
                  </a:lnTo>
                  <a:lnTo>
                    <a:pt x="36" y="13"/>
                  </a:lnTo>
                  <a:lnTo>
                    <a:pt x="36" y="18"/>
                  </a:lnTo>
                  <a:lnTo>
                    <a:pt x="20" y="33"/>
                  </a:lnTo>
                  <a:close/>
                  <a:moveTo>
                    <a:pt x="31" y="13"/>
                  </a:moveTo>
                  <a:lnTo>
                    <a:pt x="31" y="18"/>
                  </a:lnTo>
                  <a:lnTo>
                    <a:pt x="18" y="0"/>
                  </a:lnTo>
                  <a:lnTo>
                    <a:pt x="20" y="0"/>
                  </a:lnTo>
                  <a:lnTo>
                    <a:pt x="2" y="18"/>
                  </a:lnTo>
                  <a:lnTo>
                    <a:pt x="2" y="13"/>
                  </a:lnTo>
                  <a:lnTo>
                    <a:pt x="20" y="33"/>
                  </a:lnTo>
                  <a:lnTo>
                    <a:pt x="18" y="33"/>
                  </a:lnTo>
                  <a:lnTo>
                    <a:pt x="31"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1" name="Freeform 2395"/>
            <p:cNvSpPr>
              <a:spLocks/>
            </p:cNvSpPr>
            <p:nvPr/>
          </p:nvSpPr>
          <p:spPr bwMode="auto">
            <a:xfrm>
              <a:off x="3743" y="2152"/>
              <a:ext cx="36" cy="33"/>
            </a:xfrm>
            <a:custGeom>
              <a:avLst/>
              <a:gdLst>
                <a:gd name="T0" fmla="*/ 20 w 36"/>
                <a:gd name="T1" fmla="*/ 33 h 33"/>
                <a:gd name="T2" fmla="*/ 18 w 36"/>
                <a:gd name="T3" fmla="*/ 33 h 33"/>
                <a:gd name="T4" fmla="*/ 0 w 36"/>
                <a:gd name="T5" fmla="*/ 18 h 33"/>
                <a:gd name="T6" fmla="*/ 0 w 36"/>
                <a:gd name="T7" fmla="*/ 13 h 33"/>
                <a:gd name="T8" fmla="*/ 18 w 36"/>
                <a:gd name="T9" fmla="*/ 0 h 33"/>
                <a:gd name="T10" fmla="*/ 20 w 36"/>
                <a:gd name="T11" fmla="*/ 0 h 33"/>
                <a:gd name="T12" fmla="*/ 36 w 36"/>
                <a:gd name="T13" fmla="*/ 13 h 33"/>
                <a:gd name="T14" fmla="*/ 36 w 36"/>
                <a:gd name="T15" fmla="*/ 18 h 33"/>
                <a:gd name="T16" fmla="*/ 20 w 36"/>
                <a:gd name="T17" fmla="*/ 33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33">
                  <a:moveTo>
                    <a:pt x="20" y="33"/>
                  </a:moveTo>
                  <a:lnTo>
                    <a:pt x="18" y="33"/>
                  </a:lnTo>
                  <a:lnTo>
                    <a:pt x="0" y="18"/>
                  </a:lnTo>
                  <a:lnTo>
                    <a:pt x="0" y="13"/>
                  </a:lnTo>
                  <a:lnTo>
                    <a:pt x="18" y="0"/>
                  </a:lnTo>
                  <a:lnTo>
                    <a:pt x="20" y="0"/>
                  </a:lnTo>
                  <a:lnTo>
                    <a:pt x="36" y="13"/>
                  </a:lnTo>
                  <a:lnTo>
                    <a:pt x="36" y="18"/>
                  </a:lnTo>
                  <a:lnTo>
                    <a:pt x="20" y="3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62" name="Freeform 2396"/>
            <p:cNvSpPr>
              <a:spLocks/>
            </p:cNvSpPr>
            <p:nvPr/>
          </p:nvSpPr>
          <p:spPr bwMode="auto">
            <a:xfrm>
              <a:off x="3745" y="2152"/>
              <a:ext cx="29" cy="33"/>
            </a:xfrm>
            <a:custGeom>
              <a:avLst/>
              <a:gdLst>
                <a:gd name="T0" fmla="*/ 29 w 29"/>
                <a:gd name="T1" fmla="*/ 13 h 33"/>
                <a:gd name="T2" fmla="*/ 29 w 29"/>
                <a:gd name="T3" fmla="*/ 18 h 33"/>
                <a:gd name="T4" fmla="*/ 16 w 29"/>
                <a:gd name="T5" fmla="*/ 0 h 33"/>
                <a:gd name="T6" fmla="*/ 18 w 29"/>
                <a:gd name="T7" fmla="*/ 0 h 33"/>
                <a:gd name="T8" fmla="*/ 0 w 29"/>
                <a:gd name="T9" fmla="*/ 18 h 33"/>
                <a:gd name="T10" fmla="*/ 0 w 29"/>
                <a:gd name="T11" fmla="*/ 13 h 33"/>
                <a:gd name="T12" fmla="*/ 18 w 29"/>
                <a:gd name="T13" fmla="*/ 33 h 33"/>
                <a:gd name="T14" fmla="*/ 16 w 29"/>
                <a:gd name="T15" fmla="*/ 33 h 33"/>
                <a:gd name="T16" fmla="*/ 29 w 29"/>
                <a:gd name="T17" fmla="*/ 13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3">
                  <a:moveTo>
                    <a:pt x="29" y="13"/>
                  </a:moveTo>
                  <a:lnTo>
                    <a:pt x="29" y="18"/>
                  </a:lnTo>
                  <a:lnTo>
                    <a:pt x="16" y="0"/>
                  </a:lnTo>
                  <a:lnTo>
                    <a:pt x="18" y="0"/>
                  </a:lnTo>
                  <a:lnTo>
                    <a:pt x="0" y="18"/>
                  </a:lnTo>
                  <a:lnTo>
                    <a:pt x="0" y="13"/>
                  </a:lnTo>
                  <a:lnTo>
                    <a:pt x="18" y="33"/>
                  </a:lnTo>
                  <a:lnTo>
                    <a:pt x="16" y="33"/>
                  </a:lnTo>
                  <a:lnTo>
                    <a:pt x="29"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63" name="Freeform 2397"/>
            <p:cNvSpPr>
              <a:spLocks/>
            </p:cNvSpPr>
            <p:nvPr/>
          </p:nvSpPr>
          <p:spPr bwMode="auto">
            <a:xfrm>
              <a:off x="3774" y="2298"/>
              <a:ext cx="34" cy="34"/>
            </a:xfrm>
            <a:custGeom>
              <a:avLst/>
              <a:gdLst>
                <a:gd name="T0" fmla="*/ 18 w 34"/>
                <a:gd name="T1" fmla="*/ 34 h 34"/>
                <a:gd name="T2" fmla="*/ 0 w 34"/>
                <a:gd name="T3" fmla="*/ 20 h 34"/>
                <a:gd name="T4" fmla="*/ 18 w 34"/>
                <a:gd name="T5" fmla="*/ 0 h 34"/>
                <a:gd name="T6" fmla="*/ 34 w 34"/>
                <a:gd name="T7" fmla="*/ 20 h 34"/>
                <a:gd name="T8" fmla="*/ 18 w 34"/>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4">
                  <a:moveTo>
                    <a:pt x="18" y="34"/>
                  </a:moveTo>
                  <a:lnTo>
                    <a:pt x="0" y="20"/>
                  </a:lnTo>
                  <a:lnTo>
                    <a:pt x="18" y="0"/>
                  </a:lnTo>
                  <a:lnTo>
                    <a:pt x="34" y="20"/>
                  </a:lnTo>
                  <a:lnTo>
                    <a:pt x="18"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4" name="Freeform 2398"/>
            <p:cNvSpPr>
              <a:spLocks noEditPoints="1"/>
            </p:cNvSpPr>
            <p:nvPr/>
          </p:nvSpPr>
          <p:spPr bwMode="auto">
            <a:xfrm>
              <a:off x="3774" y="2298"/>
              <a:ext cx="36" cy="38"/>
            </a:xfrm>
            <a:custGeom>
              <a:avLst/>
              <a:gdLst>
                <a:gd name="T0" fmla="*/ 18 w 36"/>
                <a:gd name="T1" fmla="*/ 38 h 38"/>
                <a:gd name="T2" fmla="*/ 16 w 36"/>
                <a:gd name="T3" fmla="*/ 38 h 38"/>
                <a:gd name="T4" fmla="*/ 0 w 36"/>
                <a:gd name="T5" fmla="*/ 20 h 38"/>
                <a:gd name="T6" fmla="*/ 0 w 36"/>
                <a:gd name="T7" fmla="*/ 16 h 38"/>
                <a:gd name="T8" fmla="*/ 16 w 36"/>
                <a:gd name="T9" fmla="*/ 0 h 38"/>
                <a:gd name="T10" fmla="*/ 18 w 36"/>
                <a:gd name="T11" fmla="*/ 0 h 38"/>
                <a:gd name="T12" fmla="*/ 36 w 36"/>
                <a:gd name="T13" fmla="*/ 16 h 38"/>
                <a:gd name="T14" fmla="*/ 36 w 36"/>
                <a:gd name="T15" fmla="*/ 20 h 38"/>
                <a:gd name="T16" fmla="*/ 18 w 36"/>
                <a:gd name="T17" fmla="*/ 38 h 38"/>
                <a:gd name="T18" fmla="*/ 34 w 36"/>
                <a:gd name="T19" fmla="*/ 16 h 38"/>
                <a:gd name="T20" fmla="*/ 34 w 36"/>
                <a:gd name="T21" fmla="*/ 20 h 38"/>
                <a:gd name="T22" fmla="*/ 16 w 36"/>
                <a:gd name="T23" fmla="*/ 0 h 38"/>
                <a:gd name="T24" fmla="*/ 18 w 36"/>
                <a:gd name="T25" fmla="*/ 0 h 38"/>
                <a:gd name="T26" fmla="*/ 0 w 36"/>
                <a:gd name="T27" fmla="*/ 20 h 38"/>
                <a:gd name="T28" fmla="*/ 0 w 36"/>
                <a:gd name="T29" fmla="*/ 16 h 38"/>
                <a:gd name="T30" fmla="*/ 18 w 36"/>
                <a:gd name="T31" fmla="*/ 34 h 38"/>
                <a:gd name="T32" fmla="*/ 16 w 36"/>
                <a:gd name="T33" fmla="*/ 34 h 38"/>
                <a:gd name="T34" fmla="*/ 34 w 36"/>
                <a:gd name="T35" fmla="*/ 16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8">
                  <a:moveTo>
                    <a:pt x="18" y="38"/>
                  </a:moveTo>
                  <a:lnTo>
                    <a:pt x="16" y="38"/>
                  </a:lnTo>
                  <a:lnTo>
                    <a:pt x="0" y="20"/>
                  </a:lnTo>
                  <a:lnTo>
                    <a:pt x="0" y="16"/>
                  </a:lnTo>
                  <a:lnTo>
                    <a:pt x="16" y="0"/>
                  </a:lnTo>
                  <a:lnTo>
                    <a:pt x="18" y="0"/>
                  </a:lnTo>
                  <a:lnTo>
                    <a:pt x="36" y="16"/>
                  </a:lnTo>
                  <a:lnTo>
                    <a:pt x="36" y="20"/>
                  </a:lnTo>
                  <a:lnTo>
                    <a:pt x="18" y="38"/>
                  </a:lnTo>
                  <a:close/>
                  <a:moveTo>
                    <a:pt x="34" y="16"/>
                  </a:moveTo>
                  <a:lnTo>
                    <a:pt x="34" y="20"/>
                  </a:lnTo>
                  <a:lnTo>
                    <a:pt x="16" y="0"/>
                  </a:lnTo>
                  <a:lnTo>
                    <a:pt x="18" y="0"/>
                  </a:lnTo>
                  <a:lnTo>
                    <a:pt x="0" y="20"/>
                  </a:lnTo>
                  <a:lnTo>
                    <a:pt x="0" y="16"/>
                  </a:lnTo>
                  <a:lnTo>
                    <a:pt x="18" y="34"/>
                  </a:lnTo>
                  <a:lnTo>
                    <a:pt x="16" y="34"/>
                  </a:lnTo>
                  <a:lnTo>
                    <a:pt x="34"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5" name="Freeform 2399"/>
            <p:cNvSpPr>
              <a:spLocks/>
            </p:cNvSpPr>
            <p:nvPr/>
          </p:nvSpPr>
          <p:spPr bwMode="auto">
            <a:xfrm>
              <a:off x="3774" y="2298"/>
              <a:ext cx="36" cy="38"/>
            </a:xfrm>
            <a:custGeom>
              <a:avLst/>
              <a:gdLst>
                <a:gd name="T0" fmla="*/ 18 w 36"/>
                <a:gd name="T1" fmla="*/ 38 h 38"/>
                <a:gd name="T2" fmla="*/ 16 w 36"/>
                <a:gd name="T3" fmla="*/ 38 h 38"/>
                <a:gd name="T4" fmla="*/ 0 w 36"/>
                <a:gd name="T5" fmla="*/ 20 h 38"/>
                <a:gd name="T6" fmla="*/ 0 w 36"/>
                <a:gd name="T7" fmla="*/ 16 h 38"/>
                <a:gd name="T8" fmla="*/ 16 w 36"/>
                <a:gd name="T9" fmla="*/ 0 h 38"/>
                <a:gd name="T10" fmla="*/ 18 w 36"/>
                <a:gd name="T11" fmla="*/ 0 h 38"/>
                <a:gd name="T12" fmla="*/ 36 w 36"/>
                <a:gd name="T13" fmla="*/ 16 h 38"/>
                <a:gd name="T14" fmla="*/ 36 w 36"/>
                <a:gd name="T15" fmla="*/ 20 h 38"/>
                <a:gd name="T16" fmla="*/ 18 w 36"/>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38">
                  <a:moveTo>
                    <a:pt x="18" y="38"/>
                  </a:moveTo>
                  <a:lnTo>
                    <a:pt x="16" y="38"/>
                  </a:lnTo>
                  <a:lnTo>
                    <a:pt x="0" y="20"/>
                  </a:lnTo>
                  <a:lnTo>
                    <a:pt x="0" y="16"/>
                  </a:lnTo>
                  <a:lnTo>
                    <a:pt x="16" y="0"/>
                  </a:lnTo>
                  <a:lnTo>
                    <a:pt x="18" y="0"/>
                  </a:lnTo>
                  <a:lnTo>
                    <a:pt x="36" y="16"/>
                  </a:lnTo>
                  <a:lnTo>
                    <a:pt x="36" y="20"/>
                  </a:lnTo>
                  <a:lnTo>
                    <a:pt x="18" y="38"/>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66" name="Freeform 2400"/>
            <p:cNvSpPr>
              <a:spLocks/>
            </p:cNvSpPr>
            <p:nvPr/>
          </p:nvSpPr>
          <p:spPr bwMode="auto">
            <a:xfrm>
              <a:off x="3774" y="2298"/>
              <a:ext cx="34" cy="34"/>
            </a:xfrm>
            <a:custGeom>
              <a:avLst/>
              <a:gdLst>
                <a:gd name="T0" fmla="*/ 34 w 34"/>
                <a:gd name="T1" fmla="*/ 16 h 34"/>
                <a:gd name="T2" fmla="*/ 34 w 34"/>
                <a:gd name="T3" fmla="*/ 20 h 34"/>
                <a:gd name="T4" fmla="*/ 16 w 34"/>
                <a:gd name="T5" fmla="*/ 0 h 34"/>
                <a:gd name="T6" fmla="*/ 18 w 34"/>
                <a:gd name="T7" fmla="*/ 0 h 34"/>
                <a:gd name="T8" fmla="*/ 0 w 34"/>
                <a:gd name="T9" fmla="*/ 20 h 34"/>
                <a:gd name="T10" fmla="*/ 0 w 34"/>
                <a:gd name="T11" fmla="*/ 16 h 34"/>
                <a:gd name="T12" fmla="*/ 18 w 34"/>
                <a:gd name="T13" fmla="*/ 34 h 34"/>
                <a:gd name="T14" fmla="*/ 16 w 34"/>
                <a:gd name="T15" fmla="*/ 34 h 34"/>
                <a:gd name="T16" fmla="*/ 34 w 34"/>
                <a:gd name="T17" fmla="*/ 1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4">
                  <a:moveTo>
                    <a:pt x="34" y="16"/>
                  </a:moveTo>
                  <a:lnTo>
                    <a:pt x="34" y="20"/>
                  </a:lnTo>
                  <a:lnTo>
                    <a:pt x="16" y="0"/>
                  </a:lnTo>
                  <a:lnTo>
                    <a:pt x="18" y="0"/>
                  </a:lnTo>
                  <a:lnTo>
                    <a:pt x="0" y="20"/>
                  </a:lnTo>
                  <a:lnTo>
                    <a:pt x="0" y="16"/>
                  </a:lnTo>
                  <a:lnTo>
                    <a:pt x="18" y="34"/>
                  </a:lnTo>
                  <a:lnTo>
                    <a:pt x="16" y="34"/>
                  </a:lnTo>
                  <a:lnTo>
                    <a:pt x="34"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67" name="Freeform 2401"/>
            <p:cNvSpPr>
              <a:spLocks/>
            </p:cNvSpPr>
            <p:nvPr/>
          </p:nvSpPr>
          <p:spPr bwMode="auto">
            <a:xfrm>
              <a:off x="3808" y="2303"/>
              <a:ext cx="31" cy="33"/>
            </a:xfrm>
            <a:custGeom>
              <a:avLst/>
              <a:gdLst>
                <a:gd name="T0" fmla="*/ 13 w 31"/>
                <a:gd name="T1" fmla="*/ 33 h 33"/>
                <a:gd name="T2" fmla="*/ 0 w 31"/>
                <a:gd name="T3" fmla="*/ 15 h 33"/>
                <a:gd name="T4" fmla="*/ 13 w 31"/>
                <a:gd name="T5" fmla="*/ 0 h 33"/>
                <a:gd name="T6" fmla="*/ 31 w 31"/>
                <a:gd name="T7" fmla="*/ 15 h 33"/>
                <a:gd name="T8" fmla="*/ 13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3" y="33"/>
                  </a:moveTo>
                  <a:lnTo>
                    <a:pt x="0" y="15"/>
                  </a:lnTo>
                  <a:lnTo>
                    <a:pt x="13" y="0"/>
                  </a:lnTo>
                  <a:lnTo>
                    <a:pt x="31" y="15"/>
                  </a:lnTo>
                  <a:lnTo>
                    <a:pt x="13"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8" name="Freeform 2402"/>
            <p:cNvSpPr>
              <a:spLocks noEditPoints="1"/>
            </p:cNvSpPr>
            <p:nvPr/>
          </p:nvSpPr>
          <p:spPr bwMode="auto">
            <a:xfrm>
              <a:off x="3803" y="2298"/>
              <a:ext cx="40" cy="38"/>
            </a:xfrm>
            <a:custGeom>
              <a:avLst/>
              <a:gdLst>
                <a:gd name="T0" fmla="*/ 22 w 40"/>
                <a:gd name="T1" fmla="*/ 38 h 38"/>
                <a:gd name="T2" fmla="*/ 18 w 40"/>
                <a:gd name="T3" fmla="*/ 38 h 38"/>
                <a:gd name="T4" fmla="*/ 0 w 40"/>
                <a:gd name="T5" fmla="*/ 23 h 38"/>
                <a:gd name="T6" fmla="*/ 0 w 40"/>
                <a:gd name="T7" fmla="*/ 20 h 38"/>
                <a:gd name="T8" fmla="*/ 18 w 40"/>
                <a:gd name="T9" fmla="*/ 0 h 38"/>
                <a:gd name="T10" fmla="*/ 22 w 40"/>
                <a:gd name="T11" fmla="*/ 0 h 38"/>
                <a:gd name="T12" fmla="*/ 36 w 40"/>
                <a:gd name="T13" fmla="*/ 20 h 38"/>
                <a:gd name="T14" fmla="*/ 40 w 40"/>
                <a:gd name="T15" fmla="*/ 20 h 38"/>
                <a:gd name="T16" fmla="*/ 36 w 40"/>
                <a:gd name="T17" fmla="*/ 23 h 38"/>
                <a:gd name="T18" fmla="*/ 22 w 40"/>
                <a:gd name="T19" fmla="*/ 38 h 38"/>
                <a:gd name="T20" fmla="*/ 36 w 40"/>
                <a:gd name="T21" fmla="*/ 20 h 38"/>
                <a:gd name="T22" fmla="*/ 36 w 40"/>
                <a:gd name="T23" fmla="*/ 23 h 38"/>
                <a:gd name="T24" fmla="*/ 18 w 40"/>
                <a:gd name="T25" fmla="*/ 5 h 38"/>
                <a:gd name="T26" fmla="*/ 22 w 40"/>
                <a:gd name="T27" fmla="*/ 5 h 38"/>
                <a:gd name="T28" fmla="*/ 5 w 40"/>
                <a:gd name="T29" fmla="*/ 23 h 38"/>
                <a:gd name="T30" fmla="*/ 5 w 40"/>
                <a:gd name="T31" fmla="*/ 20 h 38"/>
                <a:gd name="T32" fmla="*/ 22 w 40"/>
                <a:gd name="T33" fmla="*/ 34 h 38"/>
                <a:gd name="T34" fmla="*/ 18 w 40"/>
                <a:gd name="T35" fmla="*/ 34 h 38"/>
                <a:gd name="T36" fmla="*/ 36 w 40"/>
                <a:gd name="T37" fmla="*/ 2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8">
                  <a:moveTo>
                    <a:pt x="22" y="38"/>
                  </a:moveTo>
                  <a:lnTo>
                    <a:pt x="18" y="38"/>
                  </a:lnTo>
                  <a:lnTo>
                    <a:pt x="0" y="23"/>
                  </a:lnTo>
                  <a:lnTo>
                    <a:pt x="0" y="20"/>
                  </a:lnTo>
                  <a:lnTo>
                    <a:pt x="18" y="0"/>
                  </a:lnTo>
                  <a:lnTo>
                    <a:pt x="22" y="0"/>
                  </a:lnTo>
                  <a:lnTo>
                    <a:pt x="36" y="20"/>
                  </a:lnTo>
                  <a:lnTo>
                    <a:pt x="40" y="20"/>
                  </a:lnTo>
                  <a:lnTo>
                    <a:pt x="36" y="23"/>
                  </a:lnTo>
                  <a:lnTo>
                    <a:pt x="22" y="38"/>
                  </a:lnTo>
                  <a:close/>
                  <a:moveTo>
                    <a:pt x="36" y="20"/>
                  </a:moveTo>
                  <a:lnTo>
                    <a:pt x="36" y="23"/>
                  </a:lnTo>
                  <a:lnTo>
                    <a:pt x="18" y="5"/>
                  </a:lnTo>
                  <a:lnTo>
                    <a:pt x="22" y="5"/>
                  </a:lnTo>
                  <a:lnTo>
                    <a:pt x="5" y="23"/>
                  </a:lnTo>
                  <a:lnTo>
                    <a:pt x="5" y="20"/>
                  </a:lnTo>
                  <a:lnTo>
                    <a:pt x="22" y="34"/>
                  </a:lnTo>
                  <a:lnTo>
                    <a:pt x="18" y="34"/>
                  </a:lnTo>
                  <a:lnTo>
                    <a:pt x="3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69" name="Freeform 2403"/>
            <p:cNvSpPr>
              <a:spLocks/>
            </p:cNvSpPr>
            <p:nvPr/>
          </p:nvSpPr>
          <p:spPr bwMode="auto">
            <a:xfrm>
              <a:off x="3803" y="2298"/>
              <a:ext cx="40" cy="38"/>
            </a:xfrm>
            <a:custGeom>
              <a:avLst/>
              <a:gdLst>
                <a:gd name="T0" fmla="*/ 22 w 40"/>
                <a:gd name="T1" fmla="*/ 38 h 38"/>
                <a:gd name="T2" fmla="*/ 18 w 40"/>
                <a:gd name="T3" fmla="*/ 38 h 38"/>
                <a:gd name="T4" fmla="*/ 0 w 40"/>
                <a:gd name="T5" fmla="*/ 23 h 38"/>
                <a:gd name="T6" fmla="*/ 0 w 40"/>
                <a:gd name="T7" fmla="*/ 20 h 38"/>
                <a:gd name="T8" fmla="*/ 18 w 40"/>
                <a:gd name="T9" fmla="*/ 0 h 38"/>
                <a:gd name="T10" fmla="*/ 22 w 40"/>
                <a:gd name="T11" fmla="*/ 0 h 38"/>
                <a:gd name="T12" fmla="*/ 36 w 40"/>
                <a:gd name="T13" fmla="*/ 20 h 38"/>
                <a:gd name="T14" fmla="*/ 40 w 40"/>
                <a:gd name="T15" fmla="*/ 20 h 38"/>
                <a:gd name="T16" fmla="*/ 36 w 40"/>
                <a:gd name="T17" fmla="*/ 23 h 38"/>
                <a:gd name="T18" fmla="*/ 22 w 40"/>
                <a:gd name="T19" fmla="*/ 38 h 3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38">
                  <a:moveTo>
                    <a:pt x="22" y="38"/>
                  </a:moveTo>
                  <a:lnTo>
                    <a:pt x="18" y="38"/>
                  </a:lnTo>
                  <a:lnTo>
                    <a:pt x="0" y="23"/>
                  </a:lnTo>
                  <a:lnTo>
                    <a:pt x="0" y="20"/>
                  </a:lnTo>
                  <a:lnTo>
                    <a:pt x="18" y="0"/>
                  </a:lnTo>
                  <a:lnTo>
                    <a:pt x="22" y="0"/>
                  </a:lnTo>
                  <a:lnTo>
                    <a:pt x="36" y="20"/>
                  </a:lnTo>
                  <a:lnTo>
                    <a:pt x="40" y="20"/>
                  </a:lnTo>
                  <a:lnTo>
                    <a:pt x="36" y="23"/>
                  </a:lnTo>
                  <a:lnTo>
                    <a:pt x="22" y="38"/>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0" name="Freeform 2404"/>
            <p:cNvSpPr>
              <a:spLocks/>
            </p:cNvSpPr>
            <p:nvPr/>
          </p:nvSpPr>
          <p:spPr bwMode="auto">
            <a:xfrm>
              <a:off x="3808" y="2303"/>
              <a:ext cx="31" cy="29"/>
            </a:xfrm>
            <a:custGeom>
              <a:avLst/>
              <a:gdLst>
                <a:gd name="T0" fmla="*/ 31 w 31"/>
                <a:gd name="T1" fmla="*/ 15 h 29"/>
                <a:gd name="T2" fmla="*/ 31 w 31"/>
                <a:gd name="T3" fmla="*/ 18 h 29"/>
                <a:gd name="T4" fmla="*/ 13 w 31"/>
                <a:gd name="T5" fmla="*/ 0 h 29"/>
                <a:gd name="T6" fmla="*/ 17 w 31"/>
                <a:gd name="T7" fmla="*/ 0 h 29"/>
                <a:gd name="T8" fmla="*/ 0 w 31"/>
                <a:gd name="T9" fmla="*/ 18 h 29"/>
                <a:gd name="T10" fmla="*/ 0 w 31"/>
                <a:gd name="T11" fmla="*/ 15 h 29"/>
                <a:gd name="T12" fmla="*/ 17 w 31"/>
                <a:gd name="T13" fmla="*/ 29 h 29"/>
                <a:gd name="T14" fmla="*/ 13 w 31"/>
                <a:gd name="T15" fmla="*/ 29 h 29"/>
                <a:gd name="T16" fmla="*/ 31 w 31"/>
                <a:gd name="T17" fmla="*/ 15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29">
                  <a:moveTo>
                    <a:pt x="31" y="15"/>
                  </a:moveTo>
                  <a:lnTo>
                    <a:pt x="31" y="18"/>
                  </a:lnTo>
                  <a:lnTo>
                    <a:pt x="13" y="0"/>
                  </a:lnTo>
                  <a:lnTo>
                    <a:pt x="17" y="0"/>
                  </a:lnTo>
                  <a:lnTo>
                    <a:pt x="0" y="18"/>
                  </a:lnTo>
                  <a:lnTo>
                    <a:pt x="0" y="15"/>
                  </a:lnTo>
                  <a:lnTo>
                    <a:pt x="17" y="29"/>
                  </a:lnTo>
                  <a:lnTo>
                    <a:pt x="13" y="29"/>
                  </a:lnTo>
                  <a:lnTo>
                    <a:pt x="31"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1" name="Freeform 2405"/>
            <p:cNvSpPr>
              <a:spLocks/>
            </p:cNvSpPr>
            <p:nvPr/>
          </p:nvSpPr>
          <p:spPr bwMode="auto">
            <a:xfrm>
              <a:off x="3836" y="2234"/>
              <a:ext cx="36" cy="33"/>
            </a:xfrm>
            <a:custGeom>
              <a:avLst/>
              <a:gdLst>
                <a:gd name="T0" fmla="*/ 18 w 36"/>
                <a:gd name="T1" fmla="*/ 33 h 33"/>
                <a:gd name="T2" fmla="*/ 0 w 36"/>
                <a:gd name="T3" fmla="*/ 16 h 33"/>
                <a:gd name="T4" fmla="*/ 18 w 36"/>
                <a:gd name="T5" fmla="*/ 0 h 33"/>
                <a:gd name="T6" fmla="*/ 36 w 36"/>
                <a:gd name="T7" fmla="*/ 16 h 33"/>
                <a:gd name="T8" fmla="*/ 18 w 36"/>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3">
                  <a:moveTo>
                    <a:pt x="18" y="33"/>
                  </a:moveTo>
                  <a:lnTo>
                    <a:pt x="0" y="16"/>
                  </a:lnTo>
                  <a:lnTo>
                    <a:pt x="18" y="0"/>
                  </a:lnTo>
                  <a:lnTo>
                    <a:pt x="36" y="16"/>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2" name="Freeform 2406"/>
            <p:cNvSpPr>
              <a:spLocks noEditPoints="1"/>
            </p:cNvSpPr>
            <p:nvPr/>
          </p:nvSpPr>
          <p:spPr bwMode="auto">
            <a:xfrm>
              <a:off x="3836" y="2232"/>
              <a:ext cx="36" cy="35"/>
            </a:xfrm>
            <a:custGeom>
              <a:avLst/>
              <a:gdLst>
                <a:gd name="T0" fmla="*/ 18 w 36"/>
                <a:gd name="T1" fmla="*/ 35 h 35"/>
                <a:gd name="T2" fmla="*/ 0 w 36"/>
                <a:gd name="T3" fmla="*/ 20 h 35"/>
                <a:gd name="T4" fmla="*/ 0 w 36"/>
                <a:gd name="T5" fmla="*/ 18 h 35"/>
                <a:gd name="T6" fmla="*/ 18 w 36"/>
                <a:gd name="T7" fmla="*/ 0 h 35"/>
                <a:gd name="T8" fmla="*/ 36 w 36"/>
                <a:gd name="T9" fmla="*/ 18 h 35"/>
                <a:gd name="T10" fmla="*/ 36 w 36"/>
                <a:gd name="T11" fmla="*/ 20 h 35"/>
                <a:gd name="T12" fmla="*/ 18 w 36"/>
                <a:gd name="T13" fmla="*/ 35 h 35"/>
                <a:gd name="T14" fmla="*/ 31 w 36"/>
                <a:gd name="T15" fmla="*/ 18 h 35"/>
                <a:gd name="T16" fmla="*/ 31 w 36"/>
                <a:gd name="T17" fmla="*/ 20 h 35"/>
                <a:gd name="T18" fmla="*/ 18 w 36"/>
                <a:gd name="T19" fmla="*/ 2 h 35"/>
                <a:gd name="T20" fmla="*/ 3 w 36"/>
                <a:gd name="T21" fmla="*/ 20 h 35"/>
                <a:gd name="T22" fmla="*/ 3 w 36"/>
                <a:gd name="T23" fmla="*/ 18 h 35"/>
                <a:gd name="T24" fmla="*/ 18 w 36"/>
                <a:gd name="T25" fmla="*/ 31 h 35"/>
                <a:gd name="T26" fmla="*/ 31 w 36"/>
                <a:gd name="T27" fmla="*/ 18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5">
                  <a:moveTo>
                    <a:pt x="18" y="35"/>
                  </a:moveTo>
                  <a:lnTo>
                    <a:pt x="0" y="20"/>
                  </a:lnTo>
                  <a:lnTo>
                    <a:pt x="0" y="18"/>
                  </a:lnTo>
                  <a:lnTo>
                    <a:pt x="18" y="0"/>
                  </a:lnTo>
                  <a:lnTo>
                    <a:pt x="36" y="18"/>
                  </a:lnTo>
                  <a:lnTo>
                    <a:pt x="36" y="20"/>
                  </a:lnTo>
                  <a:lnTo>
                    <a:pt x="18" y="35"/>
                  </a:lnTo>
                  <a:close/>
                  <a:moveTo>
                    <a:pt x="31" y="18"/>
                  </a:moveTo>
                  <a:lnTo>
                    <a:pt x="31" y="20"/>
                  </a:lnTo>
                  <a:lnTo>
                    <a:pt x="18" y="2"/>
                  </a:lnTo>
                  <a:lnTo>
                    <a:pt x="3" y="20"/>
                  </a:lnTo>
                  <a:lnTo>
                    <a:pt x="3" y="18"/>
                  </a:lnTo>
                  <a:lnTo>
                    <a:pt x="18" y="31"/>
                  </a:lnTo>
                  <a:lnTo>
                    <a:pt x="31"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3" name="Freeform 2407"/>
            <p:cNvSpPr>
              <a:spLocks/>
            </p:cNvSpPr>
            <p:nvPr/>
          </p:nvSpPr>
          <p:spPr bwMode="auto">
            <a:xfrm>
              <a:off x="3836" y="2232"/>
              <a:ext cx="36" cy="35"/>
            </a:xfrm>
            <a:custGeom>
              <a:avLst/>
              <a:gdLst>
                <a:gd name="T0" fmla="*/ 18 w 36"/>
                <a:gd name="T1" fmla="*/ 35 h 35"/>
                <a:gd name="T2" fmla="*/ 0 w 36"/>
                <a:gd name="T3" fmla="*/ 20 h 35"/>
                <a:gd name="T4" fmla="*/ 0 w 36"/>
                <a:gd name="T5" fmla="*/ 18 h 35"/>
                <a:gd name="T6" fmla="*/ 18 w 36"/>
                <a:gd name="T7" fmla="*/ 0 h 35"/>
                <a:gd name="T8" fmla="*/ 36 w 36"/>
                <a:gd name="T9" fmla="*/ 18 h 35"/>
                <a:gd name="T10" fmla="*/ 36 w 36"/>
                <a:gd name="T11" fmla="*/ 20 h 35"/>
                <a:gd name="T12" fmla="*/ 18 w 36"/>
                <a:gd name="T13" fmla="*/ 3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35">
                  <a:moveTo>
                    <a:pt x="18" y="35"/>
                  </a:moveTo>
                  <a:lnTo>
                    <a:pt x="0" y="20"/>
                  </a:lnTo>
                  <a:lnTo>
                    <a:pt x="0" y="18"/>
                  </a:lnTo>
                  <a:lnTo>
                    <a:pt x="18" y="0"/>
                  </a:lnTo>
                  <a:lnTo>
                    <a:pt x="36" y="18"/>
                  </a:lnTo>
                  <a:lnTo>
                    <a:pt x="36" y="20"/>
                  </a:lnTo>
                  <a:lnTo>
                    <a:pt x="18"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4" name="Freeform 2408"/>
            <p:cNvSpPr>
              <a:spLocks/>
            </p:cNvSpPr>
            <p:nvPr/>
          </p:nvSpPr>
          <p:spPr bwMode="auto">
            <a:xfrm>
              <a:off x="3839" y="2234"/>
              <a:ext cx="28" cy="29"/>
            </a:xfrm>
            <a:custGeom>
              <a:avLst/>
              <a:gdLst>
                <a:gd name="T0" fmla="*/ 28 w 28"/>
                <a:gd name="T1" fmla="*/ 16 h 29"/>
                <a:gd name="T2" fmla="*/ 28 w 28"/>
                <a:gd name="T3" fmla="*/ 18 h 29"/>
                <a:gd name="T4" fmla="*/ 15 w 28"/>
                <a:gd name="T5" fmla="*/ 0 h 29"/>
                <a:gd name="T6" fmla="*/ 0 w 28"/>
                <a:gd name="T7" fmla="*/ 18 h 29"/>
                <a:gd name="T8" fmla="*/ 0 w 28"/>
                <a:gd name="T9" fmla="*/ 16 h 29"/>
                <a:gd name="T10" fmla="*/ 15 w 28"/>
                <a:gd name="T11" fmla="*/ 29 h 29"/>
                <a:gd name="T12" fmla="*/ 28 w 28"/>
                <a:gd name="T13" fmla="*/ 16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9">
                  <a:moveTo>
                    <a:pt x="28" y="16"/>
                  </a:moveTo>
                  <a:lnTo>
                    <a:pt x="28" y="18"/>
                  </a:lnTo>
                  <a:lnTo>
                    <a:pt x="15" y="0"/>
                  </a:lnTo>
                  <a:lnTo>
                    <a:pt x="0" y="18"/>
                  </a:lnTo>
                  <a:lnTo>
                    <a:pt x="0" y="16"/>
                  </a:lnTo>
                  <a:lnTo>
                    <a:pt x="15" y="29"/>
                  </a:lnTo>
                  <a:lnTo>
                    <a:pt x="28"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5" name="Freeform 2409"/>
            <p:cNvSpPr>
              <a:spLocks/>
            </p:cNvSpPr>
            <p:nvPr/>
          </p:nvSpPr>
          <p:spPr bwMode="auto">
            <a:xfrm>
              <a:off x="3867" y="2223"/>
              <a:ext cx="34" cy="38"/>
            </a:xfrm>
            <a:custGeom>
              <a:avLst/>
              <a:gdLst>
                <a:gd name="T0" fmla="*/ 20 w 34"/>
                <a:gd name="T1" fmla="*/ 38 h 38"/>
                <a:gd name="T2" fmla="*/ 0 w 34"/>
                <a:gd name="T3" fmla="*/ 18 h 38"/>
                <a:gd name="T4" fmla="*/ 20 w 34"/>
                <a:gd name="T5" fmla="*/ 0 h 38"/>
                <a:gd name="T6" fmla="*/ 34 w 34"/>
                <a:gd name="T7" fmla="*/ 18 h 38"/>
                <a:gd name="T8" fmla="*/ 20 w 34"/>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8">
                  <a:moveTo>
                    <a:pt x="20" y="38"/>
                  </a:moveTo>
                  <a:lnTo>
                    <a:pt x="0" y="18"/>
                  </a:lnTo>
                  <a:lnTo>
                    <a:pt x="20" y="0"/>
                  </a:lnTo>
                  <a:lnTo>
                    <a:pt x="34" y="18"/>
                  </a:lnTo>
                  <a:lnTo>
                    <a:pt x="20" y="38"/>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6" name="Freeform 2410"/>
            <p:cNvSpPr>
              <a:spLocks noEditPoints="1"/>
            </p:cNvSpPr>
            <p:nvPr/>
          </p:nvSpPr>
          <p:spPr bwMode="auto">
            <a:xfrm>
              <a:off x="3865" y="2223"/>
              <a:ext cx="40" cy="38"/>
            </a:xfrm>
            <a:custGeom>
              <a:avLst/>
              <a:gdLst>
                <a:gd name="T0" fmla="*/ 22 w 40"/>
                <a:gd name="T1" fmla="*/ 38 h 38"/>
                <a:gd name="T2" fmla="*/ 18 w 40"/>
                <a:gd name="T3" fmla="*/ 38 h 38"/>
                <a:gd name="T4" fmla="*/ 2 w 40"/>
                <a:gd name="T5" fmla="*/ 18 h 38"/>
                <a:gd name="T6" fmla="*/ 0 w 40"/>
                <a:gd name="T7" fmla="*/ 18 h 38"/>
                <a:gd name="T8" fmla="*/ 2 w 40"/>
                <a:gd name="T9" fmla="*/ 18 h 38"/>
                <a:gd name="T10" fmla="*/ 18 w 40"/>
                <a:gd name="T11" fmla="*/ 0 h 38"/>
                <a:gd name="T12" fmla="*/ 22 w 40"/>
                <a:gd name="T13" fmla="*/ 0 h 38"/>
                <a:gd name="T14" fmla="*/ 40 w 40"/>
                <a:gd name="T15" fmla="*/ 18 h 38"/>
                <a:gd name="T16" fmla="*/ 22 w 40"/>
                <a:gd name="T17" fmla="*/ 38 h 38"/>
                <a:gd name="T18" fmla="*/ 36 w 40"/>
                <a:gd name="T19" fmla="*/ 18 h 38"/>
                <a:gd name="T20" fmla="*/ 18 w 40"/>
                <a:gd name="T21" fmla="*/ 5 h 38"/>
                <a:gd name="T22" fmla="*/ 22 w 40"/>
                <a:gd name="T23" fmla="*/ 5 h 38"/>
                <a:gd name="T24" fmla="*/ 2 w 40"/>
                <a:gd name="T25" fmla="*/ 18 h 38"/>
                <a:gd name="T26" fmla="*/ 22 w 40"/>
                <a:gd name="T27" fmla="*/ 33 h 38"/>
                <a:gd name="T28" fmla="*/ 18 w 40"/>
                <a:gd name="T29" fmla="*/ 33 h 38"/>
                <a:gd name="T30" fmla="*/ 36 w 40"/>
                <a:gd name="T31" fmla="*/ 18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8">
                  <a:moveTo>
                    <a:pt x="22" y="38"/>
                  </a:moveTo>
                  <a:lnTo>
                    <a:pt x="18" y="38"/>
                  </a:lnTo>
                  <a:lnTo>
                    <a:pt x="2" y="18"/>
                  </a:lnTo>
                  <a:lnTo>
                    <a:pt x="0" y="18"/>
                  </a:lnTo>
                  <a:lnTo>
                    <a:pt x="2" y="18"/>
                  </a:lnTo>
                  <a:lnTo>
                    <a:pt x="18" y="0"/>
                  </a:lnTo>
                  <a:lnTo>
                    <a:pt x="22" y="0"/>
                  </a:lnTo>
                  <a:lnTo>
                    <a:pt x="40" y="18"/>
                  </a:lnTo>
                  <a:lnTo>
                    <a:pt x="22" y="38"/>
                  </a:lnTo>
                  <a:close/>
                  <a:moveTo>
                    <a:pt x="36" y="18"/>
                  </a:moveTo>
                  <a:lnTo>
                    <a:pt x="18" y="5"/>
                  </a:lnTo>
                  <a:lnTo>
                    <a:pt x="22" y="5"/>
                  </a:lnTo>
                  <a:lnTo>
                    <a:pt x="2" y="18"/>
                  </a:lnTo>
                  <a:lnTo>
                    <a:pt x="22" y="33"/>
                  </a:lnTo>
                  <a:lnTo>
                    <a:pt x="18" y="33"/>
                  </a:lnTo>
                  <a:lnTo>
                    <a:pt x="36"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77" name="Freeform 2411"/>
            <p:cNvSpPr>
              <a:spLocks/>
            </p:cNvSpPr>
            <p:nvPr/>
          </p:nvSpPr>
          <p:spPr bwMode="auto">
            <a:xfrm>
              <a:off x="3865" y="2223"/>
              <a:ext cx="40" cy="38"/>
            </a:xfrm>
            <a:custGeom>
              <a:avLst/>
              <a:gdLst>
                <a:gd name="T0" fmla="*/ 22 w 40"/>
                <a:gd name="T1" fmla="*/ 38 h 38"/>
                <a:gd name="T2" fmla="*/ 18 w 40"/>
                <a:gd name="T3" fmla="*/ 38 h 38"/>
                <a:gd name="T4" fmla="*/ 2 w 40"/>
                <a:gd name="T5" fmla="*/ 18 h 38"/>
                <a:gd name="T6" fmla="*/ 0 w 40"/>
                <a:gd name="T7" fmla="*/ 18 h 38"/>
                <a:gd name="T8" fmla="*/ 2 w 40"/>
                <a:gd name="T9" fmla="*/ 18 h 38"/>
                <a:gd name="T10" fmla="*/ 18 w 40"/>
                <a:gd name="T11" fmla="*/ 0 h 38"/>
                <a:gd name="T12" fmla="*/ 22 w 40"/>
                <a:gd name="T13" fmla="*/ 0 h 38"/>
                <a:gd name="T14" fmla="*/ 40 w 40"/>
                <a:gd name="T15" fmla="*/ 18 h 38"/>
                <a:gd name="T16" fmla="*/ 22 w 40"/>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38">
                  <a:moveTo>
                    <a:pt x="22" y="38"/>
                  </a:moveTo>
                  <a:lnTo>
                    <a:pt x="18" y="38"/>
                  </a:lnTo>
                  <a:lnTo>
                    <a:pt x="2" y="18"/>
                  </a:lnTo>
                  <a:lnTo>
                    <a:pt x="0" y="18"/>
                  </a:lnTo>
                  <a:lnTo>
                    <a:pt x="2" y="18"/>
                  </a:lnTo>
                  <a:lnTo>
                    <a:pt x="18" y="0"/>
                  </a:lnTo>
                  <a:lnTo>
                    <a:pt x="22" y="0"/>
                  </a:lnTo>
                  <a:lnTo>
                    <a:pt x="40" y="18"/>
                  </a:lnTo>
                  <a:lnTo>
                    <a:pt x="22" y="38"/>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8" name="Freeform 2412"/>
            <p:cNvSpPr>
              <a:spLocks/>
            </p:cNvSpPr>
            <p:nvPr/>
          </p:nvSpPr>
          <p:spPr bwMode="auto">
            <a:xfrm>
              <a:off x="3867" y="2228"/>
              <a:ext cx="34" cy="28"/>
            </a:xfrm>
            <a:custGeom>
              <a:avLst/>
              <a:gdLst>
                <a:gd name="T0" fmla="*/ 34 w 34"/>
                <a:gd name="T1" fmla="*/ 13 h 28"/>
                <a:gd name="T2" fmla="*/ 16 w 34"/>
                <a:gd name="T3" fmla="*/ 0 h 28"/>
                <a:gd name="T4" fmla="*/ 20 w 34"/>
                <a:gd name="T5" fmla="*/ 0 h 28"/>
                <a:gd name="T6" fmla="*/ 0 w 34"/>
                <a:gd name="T7" fmla="*/ 13 h 28"/>
                <a:gd name="T8" fmla="*/ 20 w 34"/>
                <a:gd name="T9" fmla="*/ 28 h 28"/>
                <a:gd name="T10" fmla="*/ 16 w 34"/>
                <a:gd name="T11" fmla="*/ 28 h 28"/>
                <a:gd name="T12" fmla="*/ 34 w 34"/>
                <a:gd name="T13" fmla="*/ 13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28">
                  <a:moveTo>
                    <a:pt x="34" y="13"/>
                  </a:moveTo>
                  <a:lnTo>
                    <a:pt x="16" y="0"/>
                  </a:lnTo>
                  <a:lnTo>
                    <a:pt x="20" y="0"/>
                  </a:lnTo>
                  <a:lnTo>
                    <a:pt x="0" y="13"/>
                  </a:lnTo>
                  <a:lnTo>
                    <a:pt x="20" y="28"/>
                  </a:lnTo>
                  <a:lnTo>
                    <a:pt x="16" y="28"/>
                  </a:lnTo>
                  <a:lnTo>
                    <a:pt x="34"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79" name="Freeform 2413"/>
            <p:cNvSpPr>
              <a:spLocks/>
            </p:cNvSpPr>
            <p:nvPr/>
          </p:nvSpPr>
          <p:spPr bwMode="auto">
            <a:xfrm>
              <a:off x="3901" y="2321"/>
              <a:ext cx="33" cy="33"/>
            </a:xfrm>
            <a:custGeom>
              <a:avLst/>
              <a:gdLst>
                <a:gd name="T0" fmla="*/ 15 w 33"/>
                <a:gd name="T1" fmla="*/ 33 h 33"/>
                <a:gd name="T2" fmla="*/ 0 w 33"/>
                <a:gd name="T3" fmla="*/ 17 h 33"/>
                <a:gd name="T4" fmla="*/ 15 w 33"/>
                <a:gd name="T5" fmla="*/ 0 h 33"/>
                <a:gd name="T6" fmla="*/ 33 w 33"/>
                <a:gd name="T7" fmla="*/ 17 h 33"/>
                <a:gd name="T8" fmla="*/ 15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5" y="33"/>
                  </a:moveTo>
                  <a:lnTo>
                    <a:pt x="0" y="17"/>
                  </a:lnTo>
                  <a:lnTo>
                    <a:pt x="15" y="0"/>
                  </a:lnTo>
                  <a:lnTo>
                    <a:pt x="33" y="17"/>
                  </a:lnTo>
                  <a:lnTo>
                    <a:pt x="15"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0" name="Freeform 2414"/>
            <p:cNvSpPr>
              <a:spLocks noEditPoints="1"/>
            </p:cNvSpPr>
            <p:nvPr/>
          </p:nvSpPr>
          <p:spPr bwMode="auto">
            <a:xfrm>
              <a:off x="3896" y="2321"/>
              <a:ext cx="38" cy="35"/>
            </a:xfrm>
            <a:custGeom>
              <a:avLst/>
              <a:gdLst>
                <a:gd name="T0" fmla="*/ 22 w 38"/>
                <a:gd name="T1" fmla="*/ 35 h 35"/>
                <a:gd name="T2" fmla="*/ 20 w 38"/>
                <a:gd name="T3" fmla="*/ 35 h 35"/>
                <a:gd name="T4" fmla="*/ 0 w 38"/>
                <a:gd name="T5" fmla="*/ 17 h 35"/>
                <a:gd name="T6" fmla="*/ 0 w 38"/>
                <a:gd name="T7" fmla="*/ 15 h 35"/>
                <a:gd name="T8" fmla="*/ 20 w 38"/>
                <a:gd name="T9" fmla="*/ 0 h 35"/>
                <a:gd name="T10" fmla="*/ 22 w 38"/>
                <a:gd name="T11" fmla="*/ 0 h 35"/>
                <a:gd name="T12" fmla="*/ 38 w 38"/>
                <a:gd name="T13" fmla="*/ 15 h 35"/>
                <a:gd name="T14" fmla="*/ 38 w 38"/>
                <a:gd name="T15" fmla="*/ 17 h 35"/>
                <a:gd name="T16" fmla="*/ 22 w 38"/>
                <a:gd name="T17" fmla="*/ 35 h 35"/>
                <a:gd name="T18" fmla="*/ 33 w 38"/>
                <a:gd name="T19" fmla="*/ 15 h 35"/>
                <a:gd name="T20" fmla="*/ 33 w 38"/>
                <a:gd name="T21" fmla="*/ 17 h 35"/>
                <a:gd name="T22" fmla="*/ 20 w 38"/>
                <a:gd name="T23" fmla="*/ 0 h 35"/>
                <a:gd name="T24" fmla="*/ 22 w 38"/>
                <a:gd name="T25" fmla="*/ 0 h 35"/>
                <a:gd name="T26" fmla="*/ 5 w 38"/>
                <a:gd name="T27" fmla="*/ 17 h 35"/>
                <a:gd name="T28" fmla="*/ 5 w 38"/>
                <a:gd name="T29" fmla="*/ 15 h 35"/>
                <a:gd name="T30" fmla="*/ 22 w 38"/>
                <a:gd name="T31" fmla="*/ 33 h 35"/>
                <a:gd name="T32" fmla="*/ 20 w 38"/>
                <a:gd name="T33" fmla="*/ 33 h 35"/>
                <a:gd name="T34" fmla="*/ 33 w 38"/>
                <a:gd name="T35" fmla="*/ 15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35">
                  <a:moveTo>
                    <a:pt x="22" y="35"/>
                  </a:moveTo>
                  <a:lnTo>
                    <a:pt x="20" y="35"/>
                  </a:lnTo>
                  <a:lnTo>
                    <a:pt x="0" y="17"/>
                  </a:lnTo>
                  <a:lnTo>
                    <a:pt x="0" y="15"/>
                  </a:lnTo>
                  <a:lnTo>
                    <a:pt x="20" y="0"/>
                  </a:lnTo>
                  <a:lnTo>
                    <a:pt x="22" y="0"/>
                  </a:lnTo>
                  <a:lnTo>
                    <a:pt x="38" y="15"/>
                  </a:lnTo>
                  <a:lnTo>
                    <a:pt x="38" y="17"/>
                  </a:lnTo>
                  <a:lnTo>
                    <a:pt x="22" y="35"/>
                  </a:lnTo>
                  <a:close/>
                  <a:moveTo>
                    <a:pt x="33" y="15"/>
                  </a:moveTo>
                  <a:lnTo>
                    <a:pt x="33" y="17"/>
                  </a:lnTo>
                  <a:lnTo>
                    <a:pt x="20" y="0"/>
                  </a:lnTo>
                  <a:lnTo>
                    <a:pt x="22" y="0"/>
                  </a:lnTo>
                  <a:lnTo>
                    <a:pt x="5" y="17"/>
                  </a:lnTo>
                  <a:lnTo>
                    <a:pt x="5" y="15"/>
                  </a:lnTo>
                  <a:lnTo>
                    <a:pt x="22" y="33"/>
                  </a:lnTo>
                  <a:lnTo>
                    <a:pt x="20" y="33"/>
                  </a:lnTo>
                  <a:lnTo>
                    <a:pt x="33"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1" name="Freeform 2415"/>
            <p:cNvSpPr>
              <a:spLocks/>
            </p:cNvSpPr>
            <p:nvPr/>
          </p:nvSpPr>
          <p:spPr bwMode="auto">
            <a:xfrm>
              <a:off x="3896" y="2321"/>
              <a:ext cx="38" cy="35"/>
            </a:xfrm>
            <a:custGeom>
              <a:avLst/>
              <a:gdLst>
                <a:gd name="T0" fmla="*/ 22 w 38"/>
                <a:gd name="T1" fmla="*/ 35 h 35"/>
                <a:gd name="T2" fmla="*/ 20 w 38"/>
                <a:gd name="T3" fmla="*/ 35 h 35"/>
                <a:gd name="T4" fmla="*/ 0 w 38"/>
                <a:gd name="T5" fmla="*/ 17 h 35"/>
                <a:gd name="T6" fmla="*/ 0 w 38"/>
                <a:gd name="T7" fmla="*/ 15 h 35"/>
                <a:gd name="T8" fmla="*/ 20 w 38"/>
                <a:gd name="T9" fmla="*/ 0 h 35"/>
                <a:gd name="T10" fmla="*/ 22 w 38"/>
                <a:gd name="T11" fmla="*/ 0 h 35"/>
                <a:gd name="T12" fmla="*/ 38 w 38"/>
                <a:gd name="T13" fmla="*/ 15 h 35"/>
                <a:gd name="T14" fmla="*/ 38 w 38"/>
                <a:gd name="T15" fmla="*/ 17 h 35"/>
                <a:gd name="T16" fmla="*/ 22 w 38"/>
                <a:gd name="T17" fmla="*/ 35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35">
                  <a:moveTo>
                    <a:pt x="22" y="35"/>
                  </a:moveTo>
                  <a:lnTo>
                    <a:pt x="20" y="35"/>
                  </a:lnTo>
                  <a:lnTo>
                    <a:pt x="0" y="17"/>
                  </a:lnTo>
                  <a:lnTo>
                    <a:pt x="0" y="15"/>
                  </a:lnTo>
                  <a:lnTo>
                    <a:pt x="20" y="0"/>
                  </a:lnTo>
                  <a:lnTo>
                    <a:pt x="22" y="0"/>
                  </a:lnTo>
                  <a:lnTo>
                    <a:pt x="38" y="15"/>
                  </a:lnTo>
                  <a:lnTo>
                    <a:pt x="38" y="17"/>
                  </a:lnTo>
                  <a:lnTo>
                    <a:pt x="22"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2" name="Freeform 2416"/>
            <p:cNvSpPr>
              <a:spLocks/>
            </p:cNvSpPr>
            <p:nvPr/>
          </p:nvSpPr>
          <p:spPr bwMode="auto">
            <a:xfrm>
              <a:off x="3901" y="2321"/>
              <a:ext cx="28" cy="33"/>
            </a:xfrm>
            <a:custGeom>
              <a:avLst/>
              <a:gdLst>
                <a:gd name="T0" fmla="*/ 28 w 28"/>
                <a:gd name="T1" fmla="*/ 15 h 33"/>
                <a:gd name="T2" fmla="*/ 28 w 28"/>
                <a:gd name="T3" fmla="*/ 17 h 33"/>
                <a:gd name="T4" fmla="*/ 15 w 28"/>
                <a:gd name="T5" fmla="*/ 0 h 33"/>
                <a:gd name="T6" fmla="*/ 17 w 28"/>
                <a:gd name="T7" fmla="*/ 0 h 33"/>
                <a:gd name="T8" fmla="*/ 0 w 28"/>
                <a:gd name="T9" fmla="*/ 17 h 33"/>
                <a:gd name="T10" fmla="*/ 0 w 28"/>
                <a:gd name="T11" fmla="*/ 15 h 33"/>
                <a:gd name="T12" fmla="*/ 17 w 28"/>
                <a:gd name="T13" fmla="*/ 33 h 33"/>
                <a:gd name="T14" fmla="*/ 15 w 28"/>
                <a:gd name="T15" fmla="*/ 33 h 33"/>
                <a:gd name="T16" fmla="*/ 28 w 28"/>
                <a:gd name="T17" fmla="*/ 15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33">
                  <a:moveTo>
                    <a:pt x="28" y="15"/>
                  </a:moveTo>
                  <a:lnTo>
                    <a:pt x="28" y="17"/>
                  </a:lnTo>
                  <a:lnTo>
                    <a:pt x="15" y="0"/>
                  </a:lnTo>
                  <a:lnTo>
                    <a:pt x="17" y="0"/>
                  </a:lnTo>
                  <a:lnTo>
                    <a:pt x="0" y="17"/>
                  </a:lnTo>
                  <a:lnTo>
                    <a:pt x="0" y="15"/>
                  </a:lnTo>
                  <a:lnTo>
                    <a:pt x="17" y="33"/>
                  </a:lnTo>
                  <a:lnTo>
                    <a:pt x="15" y="33"/>
                  </a:lnTo>
                  <a:lnTo>
                    <a:pt x="28"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3" name="Freeform 2417"/>
            <p:cNvSpPr>
              <a:spLocks/>
            </p:cNvSpPr>
            <p:nvPr/>
          </p:nvSpPr>
          <p:spPr bwMode="auto">
            <a:xfrm>
              <a:off x="3929" y="2152"/>
              <a:ext cx="34" cy="33"/>
            </a:xfrm>
            <a:custGeom>
              <a:avLst/>
              <a:gdLst>
                <a:gd name="T0" fmla="*/ 18 w 34"/>
                <a:gd name="T1" fmla="*/ 33 h 33"/>
                <a:gd name="T2" fmla="*/ 0 w 34"/>
                <a:gd name="T3" fmla="*/ 18 h 33"/>
                <a:gd name="T4" fmla="*/ 18 w 34"/>
                <a:gd name="T5" fmla="*/ 0 h 33"/>
                <a:gd name="T6" fmla="*/ 34 w 34"/>
                <a:gd name="T7" fmla="*/ 18 h 33"/>
                <a:gd name="T8" fmla="*/ 18 w 34"/>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3">
                  <a:moveTo>
                    <a:pt x="18" y="33"/>
                  </a:moveTo>
                  <a:lnTo>
                    <a:pt x="0" y="18"/>
                  </a:lnTo>
                  <a:lnTo>
                    <a:pt x="18" y="0"/>
                  </a:lnTo>
                  <a:lnTo>
                    <a:pt x="34" y="18"/>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4" name="Freeform 2418"/>
            <p:cNvSpPr>
              <a:spLocks noEditPoints="1"/>
            </p:cNvSpPr>
            <p:nvPr/>
          </p:nvSpPr>
          <p:spPr bwMode="auto">
            <a:xfrm>
              <a:off x="3929" y="2152"/>
              <a:ext cx="36" cy="36"/>
            </a:xfrm>
            <a:custGeom>
              <a:avLst/>
              <a:gdLst>
                <a:gd name="T0" fmla="*/ 18 w 36"/>
                <a:gd name="T1" fmla="*/ 36 h 36"/>
                <a:gd name="T2" fmla="*/ 14 w 36"/>
                <a:gd name="T3" fmla="*/ 36 h 36"/>
                <a:gd name="T4" fmla="*/ 0 w 36"/>
                <a:gd name="T5" fmla="*/ 18 h 36"/>
                <a:gd name="T6" fmla="*/ 0 w 36"/>
                <a:gd name="T7" fmla="*/ 13 h 36"/>
                <a:gd name="T8" fmla="*/ 14 w 36"/>
                <a:gd name="T9" fmla="*/ 0 h 36"/>
                <a:gd name="T10" fmla="*/ 18 w 36"/>
                <a:gd name="T11" fmla="*/ 0 h 36"/>
                <a:gd name="T12" fmla="*/ 36 w 36"/>
                <a:gd name="T13" fmla="*/ 13 h 36"/>
                <a:gd name="T14" fmla="*/ 36 w 36"/>
                <a:gd name="T15" fmla="*/ 18 h 36"/>
                <a:gd name="T16" fmla="*/ 18 w 36"/>
                <a:gd name="T17" fmla="*/ 36 h 36"/>
                <a:gd name="T18" fmla="*/ 34 w 36"/>
                <a:gd name="T19" fmla="*/ 13 h 36"/>
                <a:gd name="T20" fmla="*/ 34 w 36"/>
                <a:gd name="T21" fmla="*/ 18 h 36"/>
                <a:gd name="T22" fmla="*/ 14 w 36"/>
                <a:gd name="T23" fmla="*/ 0 h 36"/>
                <a:gd name="T24" fmla="*/ 18 w 36"/>
                <a:gd name="T25" fmla="*/ 0 h 36"/>
                <a:gd name="T26" fmla="*/ 0 w 36"/>
                <a:gd name="T27" fmla="*/ 18 h 36"/>
                <a:gd name="T28" fmla="*/ 0 w 36"/>
                <a:gd name="T29" fmla="*/ 13 h 36"/>
                <a:gd name="T30" fmla="*/ 18 w 36"/>
                <a:gd name="T31" fmla="*/ 33 h 36"/>
                <a:gd name="T32" fmla="*/ 14 w 36"/>
                <a:gd name="T33" fmla="*/ 33 h 36"/>
                <a:gd name="T34" fmla="*/ 34 w 36"/>
                <a:gd name="T35" fmla="*/ 13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6">
                  <a:moveTo>
                    <a:pt x="18" y="36"/>
                  </a:moveTo>
                  <a:lnTo>
                    <a:pt x="14" y="36"/>
                  </a:lnTo>
                  <a:lnTo>
                    <a:pt x="0" y="18"/>
                  </a:lnTo>
                  <a:lnTo>
                    <a:pt x="0" y="13"/>
                  </a:lnTo>
                  <a:lnTo>
                    <a:pt x="14" y="0"/>
                  </a:lnTo>
                  <a:lnTo>
                    <a:pt x="18" y="0"/>
                  </a:lnTo>
                  <a:lnTo>
                    <a:pt x="36" y="13"/>
                  </a:lnTo>
                  <a:lnTo>
                    <a:pt x="36" y="18"/>
                  </a:lnTo>
                  <a:lnTo>
                    <a:pt x="18" y="36"/>
                  </a:lnTo>
                  <a:close/>
                  <a:moveTo>
                    <a:pt x="34" y="13"/>
                  </a:moveTo>
                  <a:lnTo>
                    <a:pt x="34" y="18"/>
                  </a:lnTo>
                  <a:lnTo>
                    <a:pt x="14" y="0"/>
                  </a:lnTo>
                  <a:lnTo>
                    <a:pt x="18" y="0"/>
                  </a:lnTo>
                  <a:lnTo>
                    <a:pt x="0" y="18"/>
                  </a:lnTo>
                  <a:lnTo>
                    <a:pt x="0" y="13"/>
                  </a:lnTo>
                  <a:lnTo>
                    <a:pt x="18" y="33"/>
                  </a:lnTo>
                  <a:lnTo>
                    <a:pt x="14" y="33"/>
                  </a:lnTo>
                  <a:lnTo>
                    <a:pt x="34"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5" name="Freeform 2419"/>
            <p:cNvSpPr>
              <a:spLocks/>
            </p:cNvSpPr>
            <p:nvPr/>
          </p:nvSpPr>
          <p:spPr bwMode="auto">
            <a:xfrm>
              <a:off x="3929" y="2152"/>
              <a:ext cx="36" cy="36"/>
            </a:xfrm>
            <a:custGeom>
              <a:avLst/>
              <a:gdLst>
                <a:gd name="T0" fmla="*/ 18 w 36"/>
                <a:gd name="T1" fmla="*/ 36 h 36"/>
                <a:gd name="T2" fmla="*/ 14 w 36"/>
                <a:gd name="T3" fmla="*/ 36 h 36"/>
                <a:gd name="T4" fmla="*/ 0 w 36"/>
                <a:gd name="T5" fmla="*/ 18 h 36"/>
                <a:gd name="T6" fmla="*/ 0 w 36"/>
                <a:gd name="T7" fmla="*/ 13 h 36"/>
                <a:gd name="T8" fmla="*/ 14 w 36"/>
                <a:gd name="T9" fmla="*/ 0 h 36"/>
                <a:gd name="T10" fmla="*/ 18 w 36"/>
                <a:gd name="T11" fmla="*/ 0 h 36"/>
                <a:gd name="T12" fmla="*/ 36 w 36"/>
                <a:gd name="T13" fmla="*/ 13 h 36"/>
                <a:gd name="T14" fmla="*/ 36 w 36"/>
                <a:gd name="T15" fmla="*/ 18 h 36"/>
                <a:gd name="T16" fmla="*/ 18 w 3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36">
                  <a:moveTo>
                    <a:pt x="18" y="36"/>
                  </a:moveTo>
                  <a:lnTo>
                    <a:pt x="14" y="36"/>
                  </a:lnTo>
                  <a:lnTo>
                    <a:pt x="0" y="18"/>
                  </a:lnTo>
                  <a:lnTo>
                    <a:pt x="0" y="13"/>
                  </a:lnTo>
                  <a:lnTo>
                    <a:pt x="14" y="0"/>
                  </a:lnTo>
                  <a:lnTo>
                    <a:pt x="18" y="0"/>
                  </a:lnTo>
                  <a:lnTo>
                    <a:pt x="36" y="13"/>
                  </a:lnTo>
                  <a:lnTo>
                    <a:pt x="36" y="18"/>
                  </a:lnTo>
                  <a:lnTo>
                    <a:pt x="18"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6" name="Freeform 2420"/>
            <p:cNvSpPr>
              <a:spLocks/>
            </p:cNvSpPr>
            <p:nvPr/>
          </p:nvSpPr>
          <p:spPr bwMode="auto">
            <a:xfrm>
              <a:off x="3929" y="2152"/>
              <a:ext cx="34" cy="33"/>
            </a:xfrm>
            <a:custGeom>
              <a:avLst/>
              <a:gdLst>
                <a:gd name="T0" fmla="*/ 34 w 34"/>
                <a:gd name="T1" fmla="*/ 13 h 33"/>
                <a:gd name="T2" fmla="*/ 34 w 34"/>
                <a:gd name="T3" fmla="*/ 18 h 33"/>
                <a:gd name="T4" fmla="*/ 14 w 34"/>
                <a:gd name="T5" fmla="*/ 0 h 33"/>
                <a:gd name="T6" fmla="*/ 18 w 34"/>
                <a:gd name="T7" fmla="*/ 0 h 33"/>
                <a:gd name="T8" fmla="*/ 0 w 34"/>
                <a:gd name="T9" fmla="*/ 18 h 33"/>
                <a:gd name="T10" fmla="*/ 0 w 34"/>
                <a:gd name="T11" fmla="*/ 13 h 33"/>
                <a:gd name="T12" fmla="*/ 18 w 34"/>
                <a:gd name="T13" fmla="*/ 33 h 33"/>
                <a:gd name="T14" fmla="*/ 14 w 34"/>
                <a:gd name="T15" fmla="*/ 33 h 33"/>
                <a:gd name="T16" fmla="*/ 34 w 34"/>
                <a:gd name="T17" fmla="*/ 13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3">
                  <a:moveTo>
                    <a:pt x="34" y="13"/>
                  </a:moveTo>
                  <a:lnTo>
                    <a:pt x="34" y="18"/>
                  </a:lnTo>
                  <a:lnTo>
                    <a:pt x="14" y="0"/>
                  </a:lnTo>
                  <a:lnTo>
                    <a:pt x="18" y="0"/>
                  </a:lnTo>
                  <a:lnTo>
                    <a:pt x="0" y="18"/>
                  </a:lnTo>
                  <a:lnTo>
                    <a:pt x="0" y="13"/>
                  </a:lnTo>
                  <a:lnTo>
                    <a:pt x="18" y="33"/>
                  </a:lnTo>
                  <a:lnTo>
                    <a:pt x="14" y="33"/>
                  </a:lnTo>
                  <a:lnTo>
                    <a:pt x="34"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87" name="Freeform 2421"/>
            <p:cNvSpPr>
              <a:spLocks/>
            </p:cNvSpPr>
            <p:nvPr/>
          </p:nvSpPr>
          <p:spPr bwMode="auto">
            <a:xfrm>
              <a:off x="3963" y="2130"/>
              <a:ext cx="31" cy="33"/>
            </a:xfrm>
            <a:custGeom>
              <a:avLst/>
              <a:gdLst>
                <a:gd name="T0" fmla="*/ 13 w 31"/>
                <a:gd name="T1" fmla="*/ 33 h 33"/>
                <a:gd name="T2" fmla="*/ 0 w 31"/>
                <a:gd name="T3" fmla="*/ 18 h 33"/>
                <a:gd name="T4" fmla="*/ 13 w 31"/>
                <a:gd name="T5" fmla="*/ 0 h 33"/>
                <a:gd name="T6" fmla="*/ 31 w 31"/>
                <a:gd name="T7" fmla="*/ 18 h 33"/>
                <a:gd name="T8" fmla="*/ 13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3" y="33"/>
                  </a:moveTo>
                  <a:lnTo>
                    <a:pt x="0" y="18"/>
                  </a:lnTo>
                  <a:lnTo>
                    <a:pt x="13" y="0"/>
                  </a:lnTo>
                  <a:lnTo>
                    <a:pt x="31" y="18"/>
                  </a:lnTo>
                  <a:lnTo>
                    <a:pt x="13"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8" name="Freeform 2422"/>
            <p:cNvSpPr>
              <a:spLocks noEditPoints="1"/>
            </p:cNvSpPr>
            <p:nvPr/>
          </p:nvSpPr>
          <p:spPr bwMode="auto">
            <a:xfrm>
              <a:off x="3958" y="2130"/>
              <a:ext cx="40" cy="35"/>
            </a:xfrm>
            <a:custGeom>
              <a:avLst/>
              <a:gdLst>
                <a:gd name="T0" fmla="*/ 22 w 40"/>
                <a:gd name="T1" fmla="*/ 35 h 35"/>
                <a:gd name="T2" fmla="*/ 18 w 40"/>
                <a:gd name="T3" fmla="*/ 35 h 35"/>
                <a:gd name="T4" fmla="*/ 0 w 40"/>
                <a:gd name="T5" fmla="*/ 18 h 35"/>
                <a:gd name="T6" fmla="*/ 0 w 40"/>
                <a:gd name="T7" fmla="*/ 16 h 35"/>
                <a:gd name="T8" fmla="*/ 18 w 40"/>
                <a:gd name="T9" fmla="*/ 0 h 35"/>
                <a:gd name="T10" fmla="*/ 22 w 40"/>
                <a:gd name="T11" fmla="*/ 0 h 35"/>
                <a:gd name="T12" fmla="*/ 36 w 40"/>
                <a:gd name="T13" fmla="*/ 16 h 35"/>
                <a:gd name="T14" fmla="*/ 40 w 40"/>
                <a:gd name="T15" fmla="*/ 18 h 35"/>
                <a:gd name="T16" fmla="*/ 36 w 40"/>
                <a:gd name="T17" fmla="*/ 18 h 35"/>
                <a:gd name="T18" fmla="*/ 22 w 40"/>
                <a:gd name="T19" fmla="*/ 35 h 35"/>
                <a:gd name="T20" fmla="*/ 36 w 40"/>
                <a:gd name="T21" fmla="*/ 16 h 35"/>
                <a:gd name="T22" fmla="*/ 36 w 40"/>
                <a:gd name="T23" fmla="*/ 18 h 35"/>
                <a:gd name="T24" fmla="*/ 18 w 40"/>
                <a:gd name="T25" fmla="*/ 0 h 35"/>
                <a:gd name="T26" fmla="*/ 22 w 40"/>
                <a:gd name="T27" fmla="*/ 0 h 35"/>
                <a:gd name="T28" fmla="*/ 5 w 40"/>
                <a:gd name="T29" fmla="*/ 18 h 35"/>
                <a:gd name="T30" fmla="*/ 5 w 40"/>
                <a:gd name="T31" fmla="*/ 16 h 35"/>
                <a:gd name="T32" fmla="*/ 22 w 40"/>
                <a:gd name="T33" fmla="*/ 33 h 35"/>
                <a:gd name="T34" fmla="*/ 18 w 40"/>
                <a:gd name="T35" fmla="*/ 33 h 35"/>
                <a:gd name="T36" fmla="*/ 36 w 40"/>
                <a:gd name="T37" fmla="*/ 16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5">
                  <a:moveTo>
                    <a:pt x="22" y="35"/>
                  </a:moveTo>
                  <a:lnTo>
                    <a:pt x="18" y="35"/>
                  </a:lnTo>
                  <a:lnTo>
                    <a:pt x="0" y="18"/>
                  </a:lnTo>
                  <a:lnTo>
                    <a:pt x="0" y="16"/>
                  </a:lnTo>
                  <a:lnTo>
                    <a:pt x="18" y="0"/>
                  </a:lnTo>
                  <a:lnTo>
                    <a:pt x="22" y="0"/>
                  </a:lnTo>
                  <a:lnTo>
                    <a:pt x="36" y="16"/>
                  </a:lnTo>
                  <a:lnTo>
                    <a:pt x="40" y="18"/>
                  </a:lnTo>
                  <a:lnTo>
                    <a:pt x="36" y="18"/>
                  </a:lnTo>
                  <a:lnTo>
                    <a:pt x="22" y="35"/>
                  </a:lnTo>
                  <a:close/>
                  <a:moveTo>
                    <a:pt x="36" y="16"/>
                  </a:moveTo>
                  <a:lnTo>
                    <a:pt x="36" y="18"/>
                  </a:lnTo>
                  <a:lnTo>
                    <a:pt x="18" y="0"/>
                  </a:lnTo>
                  <a:lnTo>
                    <a:pt x="22" y="0"/>
                  </a:lnTo>
                  <a:lnTo>
                    <a:pt x="5" y="18"/>
                  </a:lnTo>
                  <a:lnTo>
                    <a:pt x="5" y="16"/>
                  </a:lnTo>
                  <a:lnTo>
                    <a:pt x="22" y="33"/>
                  </a:lnTo>
                  <a:lnTo>
                    <a:pt x="18" y="33"/>
                  </a:lnTo>
                  <a:lnTo>
                    <a:pt x="36"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9" name="Freeform 2424"/>
            <p:cNvSpPr>
              <a:spLocks/>
            </p:cNvSpPr>
            <p:nvPr/>
          </p:nvSpPr>
          <p:spPr bwMode="auto">
            <a:xfrm>
              <a:off x="3958" y="2130"/>
              <a:ext cx="40" cy="35"/>
            </a:xfrm>
            <a:custGeom>
              <a:avLst/>
              <a:gdLst>
                <a:gd name="T0" fmla="*/ 22 w 40"/>
                <a:gd name="T1" fmla="*/ 35 h 35"/>
                <a:gd name="T2" fmla="*/ 18 w 40"/>
                <a:gd name="T3" fmla="*/ 35 h 35"/>
                <a:gd name="T4" fmla="*/ 0 w 40"/>
                <a:gd name="T5" fmla="*/ 18 h 35"/>
                <a:gd name="T6" fmla="*/ 0 w 40"/>
                <a:gd name="T7" fmla="*/ 16 h 35"/>
                <a:gd name="T8" fmla="*/ 18 w 40"/>
                <a:gd name="T9" fmla="*/ 0 h 35"/>
                <a:gd name="T10" fmla="*/ 22 w 40"/>
                <a:gd name="T11" fmla="*/ 0 h 35"/>
                <a:gd name="T12" fmla="*/ 36 w 40"/>
                <a:gd name="T13" fmla="*/ 16 h 35"/>
                <a:gd name="T14" fmla="*/ 40 w 40"/>
                <a:gd name="T15" fmla="*/ 18 h 35"/>
                <a:gd name="T16" fmla="*/ 36 w 40"/>
                <a:gd name="T17" fmla="*/ 18 h 35"/>
                <a:gd name="T18" fmla="*/ 22 w 40"/>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35">
                  <a:moveTo>
                    <a:pt x="22" y="35"/>
                  </a:moveTo>
                  <a:lnTo>
                    <a:pt x="18" y="35"/>
                  </a:lnTo>
                  <a:lnTo>
                    <a:pt x="0" y="18"/>
                  </a:lnTo>
                  <a:lnTo>
                    <a:pt x="0" y="16"/>
                  </a:lnTo>
                  <a:lnTo>
                    <a:pt x="18" y="0"/>
                  </a:lnTo>
                  <a:lnTo>
                    <a:pt x="22" y="0"/>
                  </a:lnTo>
                  <a:lnTo>
                    <a:pt x="36" y="16"/>
                  </a:lnTo>
                  <a:lnTo>
                    <a:pt x="40" y="18"/>
                  </a:lnTo>
                  <a:lnTo>
                    <a:pt x="36" y="18"/>
                  </a:lnTo>
                  <a:lnTo>
                    <a:pt x="22"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0" name="Freeform 2425"/>
            <p:cNvSpPr>
              <a:spLocks/>
            </p:cNvSpPr>
            <p:nvPr/>
          </p:nvSpPr>
          <p:spPr bwMode="auto">
            <a:xfrm>
              <a:off x="3963" y="2130"/>
              <a:ext cx="31" cy="33"/>
            </a:xfrm>
            <a:custGeom>
              <a:avLst/>
              <a:gdLst>
                <a:gd name="T0" fmla="*/ 31 w 31"/>
                <a:gd name="T1" fmla="*/ 16 h 33"/>
                <a:gd name="T2" fmla="*/ 31 w 31"/>
                <a:gd name="T3" fmla="*/ 18 h 33"/>
                <a:gd name="T4" fmla="*/ 13 w 31"/>
                <a:gd name="T5" fmla="*/ 0 h 33"/>
                <a:gd name="T6" fmla="*/ 17 w 31"/>
                <a:gd name="T7" fmla="*/ 0 h 33"/>
                <a:gd name="T8" fmla="*/ 0 w 31"/>
                <a:gd name="T9" fmla="*/ 18 h 33"/>
                <a:gd name="T10" fmla="*/ 0 w 31"/>
                <a:gd name="T11" fmla="*/ 16 h 33"/>
                <a:gd name="T12" fmla="*/ 17 w 31"/>
                <a:gd name="T13" fmla="*/ 33 h 33"/>
                <a:gd name="T14" fmla="*/ 13 w 31"/>
                <a:gd name="T15" fmla="*/ 33 h 33"/>
                <a:gd name="T16" fmla="*/ 31 w 31"/>
                <a:gd name="T17" fmla="*/ 1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3">
                  <a:moveTo>
                    <a:pt x="31" y="16"/>
                  </a:moveTo>
                  <a:lnTo>
                    <a:pt x="31" y="18"/>
                  </a:lnTo>
                  <a:lnTo>
                    <a:pt x="13" y="0"/>
                  </a:lnTo>
                  <a:lnTo>
                    <a:pt x="17" y="0"/>
                  </a:lnTo>
                  <a:lnTo>
                    <a:pt x="0" y="18"/>
                  </a:lnTo>
                  <a:lnTo>
                    <a:pt x="0" y="16"/>
                  </a:lnTo>
                  <a:lnTo>
                    <a:pt x="17" y="33"/>
                  </a:lnTo>
                  <a:lnTo>
                    <a:pt x="13" y="33"/>
                  </a:lnTo>
                  <a:lnTo>
                    <a:pt x="31"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1" name="Freeform 2426"/>
            <p:cNvSpPr>
              <a:spLocks/>
            </p:cNvSpPr>
            <p:nvPr/>
          </p:nvSpPr>
          <p:spPr bwMode="auto">
            <a:xfrm>
              <a:off x="3991" y="2261"/>
              <a:ext cx="36" cy="31"/>
            </a:xfrm>
            <a:custGeom>
              <a:avLst/>
              <a:gdLst>
                <a:gd name="T0" fmla="*/ 18 w 36"/>
                <a:gd name="T1" fmla="*/ 31 h 31"/>
                <a:gd name="T2" fmla="*/ 0 w 36"/>
                <a:gd name="T3" fmla="*/ 13 h 31"/>
                <a:gd name="T4" fmla="*/ 18 w 36"/>
                <a:gd name="T5" fmla="*/ 0 h 31"/>
                <a:gd name="T6" fmla="*/ 36 w 36"/>
                <a:gd name="T7" fmla="*/ 13 h 31"/>
                <a:gd name="T8" fmla="*/ 18 w 36"/>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1">
                  <a:moveTo>
                    <a:pt x="18" y="31"/>
                  </a:moveTo>
                  <a:lnTo>
                    <a:pt x="0" y="13"/>
                  </a:lnTo>
                  <a:lnTo>
                    <a:pt x="18" y="0"/>
                  </a:lnTo>
                  <a:lnTo>
                    <a:pt x="36" y="13"/>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2" name="Freeform 2427"/>
            <p:cNvSpPr>
              <a:spLocks noEditPoints="1"/>
            </p:cNvSpPr>
            <p:nvPr/>
          </p:nvSpPr>
          <p:spPr bwMode="auto">
            <a:xfrm>
              <a:off x="3991" y="2256"/>
              <a:ext cx="36" cy="36"/>
            </a:xfrm>
            <a:custGeom>
              <a:avLst/>
              <a:gdLst>
                <a:gd name="T0" fmla="*/ 18 w 36"/>
                <a:gd name="T1" fmla="*/ 36 h 36"/>
                <a:gd name="T2" fmla="*/ 0 w 36"/>
                <a:gd name="T3" fmla="*/ 23 h 36"/>
                <a:gd name="T4" fmla="*/ 0 w 36"/>
                <a:gd name="T5" fmla="*/ 18 h 36"/>
                <a:gd name="T6" fmla="*/ 18 w 36"/>
                <a:gd name="T7" fmla="*/ 0 h 36"/>
                <a:gd name="T8" fmla="*/ 36 w 36"/>
                <a:gd name="T9" fmla="*/ 18 h 36"/>
                <a:gd name="T10" fmla="*/ 36 w 36"/>
                <a:gd name="T11" fmla="*/ 23 h 36"/>
                <a:gd name="T12" fmla="*/ 18 w 36"/>
                <a:gd name="T13" fmla="*/ 36 h 36"/>
                <a:gd name="T14" fmla="*/ 32 w 36"/>
                <a:gd name="T15" fmla="*/ 18 h 36"/>
                <a:gd name="T16" fmla="*/ 32 w 36"/>
                <a:gd name="T17" fmla="*/ 23 h 36"/>
                <a:gd name="T18" fmla="*/ 18 w 36"/>
                <a:gd name="T19" fmla="*/ 5 h 36"/>
                <a:gd name="T20" fmla="*/ 3 w 36"/>
                <a:gd name="T21" fmla="*/ 23 h 36"/>
                <a:gd name="T22" fmla="*/ 3 w 36"/>
                <a:gd name="T23" fmla="*/ 18 h 36"/>
                <a:gd name="T24" fmla="*/ 18 w 36"/>
                <a:gd name="T25" fmla="*/ 36 h 36"/>
                <a:gd name="T26" fmla="*/ 32 w 36"/>
                <a:gd name="T27" fmla="*/ 18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6">
                  <a:moveTo>
                    <a:pt x="18" y="36"/>
                  </a:moveTo>
                  <a:lnTo>
                    <a:pt x="0" y="23"/>
                  </a:lnTo>
                  <a:lnTo>
                    <a:pt x="0" y="18"/>
                  </a:lnTo>
                  <a:lnTo>
                    <a:pt x="18" y="0"/>
                  </a:lnTo>
                  <a:lnTo>
                    <a:pt x="36" y="18"/>
                  </a:lnTo>
                  <a:lnTo>
                    <a:pt x="36" y="23"/>
                  </a:lnTo>
                  <a:lnTo>
                    <a:pt x="18" y="36"/>
                  </a:lnTo>
                  <a:close/>
                  <a:moveTo>
                    <a:pt x="32" y="18"/>
                  </a:moveTo>
                  <a:lnTo>
                    <a:pt x="32" y="23"/>
                  </a:lnTo>
                  <a:lnTo>
                    <a:pt x="18" y="5"/>
                  </a:lnTo>
                  <a:lnTo>
                    <a:pt x="3" y="23"/>
                  </a:lnTo>
                  <a:lnTo>
                    <a:pt x="3" y="18"/>
                  </a:lnTo>
                  <a:lnTo>
                    <a:pt x="18" y="36"/>
                  </a:lnTo>
                  <a:lnTo>
                    <a:pt x="32"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3" name="Freeform 2428"/>
            <p:cNvSpPr>
              <a:spLocks/>
            </p:cNvSpPr>
            <p:nvPr/>
          </p:nvSpPr>
          <p:spPr bwMode="auto">
            <a:xfrm>
              <a:off x="3991" y="2256"/>
              <a:ext cx="36" cy="36"/>
            </a:xfrm>
            <a:custGeom>
              <a:avLst/>
              <a:gdLst>
                <a:gd name="T0" fmla="*/ 18 w 36"/>
                <a:gd name="T1" fmla="*/ 36 h 36"/>
                <a:gd name="T2" fmla="*/ 0 w 36"/>
                <a:gd name="T3" fmla="*/ 23 h 36"/>
                <a:gd name="T4" fmla="*/ 0 w 36"/>
                <a:gd name="T5" fmla="*/ 18 h 36"/>
                <a:gd name="T6" fmla="*/ 18 w 36"/>
                <a:gd name="T7" fmla="*/ 0 h 36"/>
                <a:gd name="T8" fmla="*/ 36 w 36"/>
                <a:gd name="T9" fmla="*/ 18 h 36"/>
                <a:gd name="T10" fmla="*/ 36 w 36"/>
                <a:gd name="T11" fmla="*/ 23 h 36"/>
                <a:gd name="T12" fmla="*/ 18 w 36"/>
                <a:gd name="T13" fmla="*/ 3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36">
                  <a:moveTo>
                    <a:pt x="18" y="36"/>
                  </a:moveTo>
                  <a:lnTo>
                    <a:pt x="0" y="23"/>
                  </a:lnTo>
                  <a:lnTo>
                    <a:pt x="0" y="18"/>
                  </a:lnTo>
                  <a:lnTo>
                    <a:pt x="18" y="0"/>
                  </a:lnTo>
                  <a:lnTo>
                    <a:pt x="36" y="18"/>
                  </a:lnTo>
                  <a:lnTo>
                    <a:pt x="36" y="23"/>
                  </a:lnTo>
                  <a:lnTo>
                    <a:pt x="18"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4" name="Freeform 2429"/>
            <p:cNvSpPr>
              <a:spLocks/>
            </p:cNvSpPr>
            <p:nvPr/>
          </p:nvSpPr>
          <p:spPr bwMode="auto">
            <a:xfrm>
              <a:off x="3994" y="2261"/>
              <a:ext cx="29" cy="31"/>
            </a:xfrm>
            <a:custGeom>
              <a:avLst/>
              <a:gdLst>
                <a:gd name="T0" fmla="*/ 29 w 29"/>
                <a:gd name="T1" fmla="*/ 13 h 31"/>
                <a:gd name="T2" fmla="*/ 29 w 29"/>
                <a:gd name="T3" fmla="*/ 18 h 31"/>
                <a:gd name="T4" fmla="*/ 15 w 29"/>
                <a:gd name="T5" fmla="*/ 0 h 31"/>
                <a:gd name="T6" fmla="*/ 0 w 29"/>
                <a:gd name="T7" fmla="*/ 18 h 31"/>
                <a:gd name="T8" fmla="*/ 0 w 29"/>
                <a:gd name="T9" fmla="*/ 13 h 31"/>
                <a:gd name="T10" fmla="*/ 15 w 29"/>
                <a:gd name="T11" fmla="*/ 31 h 31"/>
                <a:gd name="T12" fmla="*/ 29 w 29"/>
                <a:gd name="T13" fmla="*/ 1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1">
                  <a:moveTo>
                    <a:pt x="29" y="13"/>
                  </a:moveTo>
                  <a:lnTo>
                    <a:pt x="29" y="18"/>
                  </a:lnTo>
                  <a:lnTo>
                    <a:pt x="15" y="0"/>
                  </a:lnTo>
                  <a:lnTo>
                    <a:pt x="0" y="18"/>
                  </a:lnTo>
                  <a:lnTo>
                    <a:pt x="0" y="13"/>
                  </a:lnTo>
                  <a:lnTo>
                    <a:pt x="15" y="31"/>
                  </a:lnTo>
                  <a:lnTo>
                    <a:pt x="29"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5" name="Freeform 2430"/>
            <p:cNvSpPr>
              <a:spLocks/>
            </p:cNvSpPr>
            <p:nvPr/>
          </p:nvSpPr>
          <p:spPr bwMode="auto">
            <a:xfrm>
              <a:off x="4023" y="2181"/>
              <a:ext cx="33" cy="31"/>
            </a:xfrm>
            <a:custGeom>
              <a:avLst/>
              <a:gdLst>
                <a:gd name="T0" fmla="*/ 17 w 33"/>
                <a:gd name="T1" fmla="*/ 31 h 31"/>
                <a:gd name="T2" fmla="*/ 0 w 33"/>
                <a:gd name="T3" fmla="*/ 13 h 31"/>
                <a:gd name="T4" fmla="*/ 17 w 33"/>
                <a:gd name="T5" fmla="*/ 0 h 31"/>
                <a:gd name="T6" fmla="*/ 33 w 33"/>
                <a:gd name="T7" fmla="*/ 13 h 31"/>
                <a:gd name="T8" fmla="*/ 17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7" y="31"/>
                  </a:moveTo>
                  <a:lnTo>
                    <a:pt x="0" y="13"/>
                  </a:lnTo>
                  <a:lnTo>
                    <a:pt x="17" y="0"/>
                  </a:lnTo>
                  <a:lnTo>
                    <a:pt x="33" y="13"/>
                  </a:lnTo>
                  <a:lnTo>
                    <a:pt x="17"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6" name="Freeform 2431"/>
            <p:cNvSpPr>
              <a:spLocks noEditPoints="1"/>
            </p:cNvSpPr>
            <p:nvPr/>
          </p:nvSpPr>
          <p:spPr bwMode="auto">
            <a:xfrm>
              <a:off x="4020" y="2177"/>
              <a:ext cx="38" cy="35"/>
            </a:xfrm>
            <a:custGeom>
              <a:avLst/>
              <a:gdLst>
                <a:gd name="T0" fmla="*/ 20 w 38"/>
                <a:gd name="T1" fmla="*/ 35 h 35"/>
                <a:gd name="T2" fmla="*/ 18 w 38"/>
                <a:gd name="T3" fmla="*/ 35 h 35"/>
                <a:gd name="T4" fmla="*/ 3 w 38"/>
                <a:gd name="T5" fmla="*/ 22 h 35"/>
                <a:gd name="T6" fmla="*/ 0 w 38"/>
                <a:gd name="T7" fmla="*/ 17 h 35"/>
                <a:gd name="T8" fmla="*/ 3 w 38"/>
                <a:gd name="T9" fmla="*/ 17 h 35"/>
                <a:gd name="T10" fmla="*/ 18 w 38"/>
                <a:gd name="T11" fmla="*/ 0 h 35"/>
                <a:gd name="T12" fmla="*/ 20 w 38"/>
                <a:gd name="T13" fmla="*/ 0 h 35"/>
                <a:gd name="T14" fmla="*/ 38 w 38"/>
                <a:gd name="T15" fmla="*/ 17 h 35"/>
                <a:gd name="T16" fmla="*/ 38 w 38"/>
                <a:gd name="T17" fmla="*/ 22 h 35"/>
                <a:gd name="T18" fmla="*/ 20 w 38"/>
                <a:gd name="T19" fmla="*/ 35 h 35"/>
                <a:gd name="T20" fmla="*/ 36 w 38"/>
                <a:gd name="T21" fmla="*/ 17 h 35"/>
                <a:gd name="T22" fmla="*/ 36 w 38"/>
                <a:gd name="T23" fmla="*/ 22 h 35"/>
                <a:gd name="T24" fmla="*/ 18 w 38"/>
                <a:gd name="T25" fmla="*/ 4 h 35"/>
                <a:gd name="T26" fmla="*/ 20 w 38"/>
                <a:gd name="T27" fmla="*/ 4 h 35"/>
                <a:gd name="T28" fmla="*/ 3 w 38"/>
                <a:gd name="T29" fmla="*/ 22 h 35"/>
                <a:gd name="T30" fmla="*/ 3 w 38"/>
                <a:gd name="T31" fmla="*/ 17 h 35"/>
                <a:gd name="T32" fmla="*/ 20 w 38"/>
                <a:gd name="T33" fmla="*/ 33 h 35"/>
                <a:gd name="T34" fmla="*/ 18 w 38"/>
                <a:gd name="T35" fmla="*/ 33 h 35"/>
                <a:gd name="T36" fmla="*/ 36 w 38"/>
                <a:gd name="T37" fmla="*/ 17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8" h="35">
                  <a:moveTo>
                    <a:pt x="20" y="35"/>
                  </a:moveTo>
                  <a:lnTo>
                    <a:pt x="18" y="35"/>
                  </a:lnTo>
                  <a:lnTo>
                    <a:pt x="3" y="22"/>
                  </a:lnTo>
                  <a:lnTo>
                    <a:pt x="0" y="17"/>
                  </a:lnTo>
                  <a:lnTo>
                    <a:pt x="3" y="17"/>
                  </a:lnTo>
                  <a:lnTo>
                    <a:pt x="18" y="0"/>
                  </a:lnTo>
                  <a:lnTo>
                    <a:pt x="20" y="0"/>
                  </a:lnTo>
                  <a:lnTo>
                    <a:pt x="38" y="17"/>
                  </a:lnTo>
                  <a:lnTo>
                    <a:pt x="38" y="22"/>
                  </a:lnTo>
                  <a:lnTo>
                    <a:pt x="20" y="35"/>
                  </a:lnTo>
                  <a:close/>
                  <a:moveTo>
                    <a:pt x="36" y="17"/>
                  </a:moveTo>
                  <a:lnTo>
                    <a:pt x="36" y="22"/>
                  </a:lnTo>
                  <a:lnTo>
                    <a:pt x="18" y="4"/>
                  </a:lnTo>
                  <a:lnTo>
                    <a:pt x="20" y="4"/>
                  </a:lnTo>
                  <a:lnTo>
                    <a:pt x="3" y="22"/>
                  </a:lnTo>
                  <a:lnTo>
                    <a:pt x="3" y="17"/>
                  </a:lnTo>
                  <a:lnTo>
                    <a:pt x="20" y="33"/>
                  </a:lnTo>
                  <a:lnTo>
                    <a:pt x="18" y="33"/>
                  </a:lnTo>
                  <a:lnTo>
                    <a:pt x="36"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7" name="Freeform 2432"/>
            <p:cNvSpPr>
              <a:spLocks/>
            </p:cNvSpPr>
            <p:nvPr/>
          </p:nvSpPr>
          <p:spPr bwMode="auto">
            <a:xfrm>
              <a:off x="4020" y="2177"/>
              <a:ext cx="38" cy="35"/>
            </a:xfrm>
            <a:custGeom>
              <a:avLst/>
              <a:gdLst>
                <a:gd name="T0" fmla="*/ 20 w 38"/>
                <a:gd name="T1" fmla="*/ 35 h 35"/>
                <a:gd name="T2" fmla="*/ 18 w 38"/>
                <a:gd name="T3" fmla="*/ 35 h 35"/>
                <a:gd name="T4" fmla="*/ 3 w 38"/>
                <a:gd name="T5" fmla="*/ 22 h 35"/>
                <a:gd name="T6" fmla="*/ 0 w 38"/>
                <a:gd name="T7" fmla="*/ 17 h 35"/>
                <a:gd name="T8" fmla="*/ 3 w 38"/>
                <a:gd name="T9" fmla="*/ 17 h 35"/>
                <a:gd name="T10" fmla="*/ 18 w 38"/>
                <a:gd name="T11" fmla="*/ 0 h 35"/>
                <a:gd name="T12" fmla="*/ 20 w 38"/>
                <a:gd name="T13" fmla="*/ 0 h 35"/>
                <a:gd name="T14" fmla="*/ 38 w 38"/>
                <a:gd name="T15" fmla="*/ 17 h 35"/>
                <a:gd name="T16" fmla="*/ 38 w 38"/>
                <a:gd name="T17" fmla="*/ 22 h 35"/>
                <a:gd name="T18" fmla="*/ 20 w 38"/>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35">
                  <a:moveTo>
                    <a:pt x="20" y="35"/>
                  </a:moveTo>
                  <a:lnTo>
                    <a:pt x="18" y="35"/>
                  </a:lnTo>
                  <a:lnTo>
                    <a:pt x="3" y="22"/>
                  </a:lnTo>
                  <a:lnTo>
                    <a:pt x="0" y="17"/>
                  </a:lnTo>
                  <a:lnTo>
                    <a:pt x="3" y="17"/>
                  </a:lnTo>
                  <a:lnTo>
                    <a:pt x="18" y="0"/>
                  </a:lnTo>
                  <a:lnTo>
                    <a:pt x="20" y="0"/>
                  </a:lnTo>
                  <a:lnTo>
                    <a:pt x="38" y="17"/>
                  </a:lnTo>
                  <a:lnTo>
                    <a:pt x="38" y="22"/>
                  </a:lnTo>
                  <a:lnTo>
                    <a:pt x="20"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8" name="Freeform 2433"/>
            <p:cNvSpPr>
              <a:spLocks/>
            </p:cNvSpPr>
            <p:nvPr/>
          </p:nvSpPr>
          <p:spPr bwMode="auto">
            <a:xfrm>
              <a:off x="4023" y="2181"/>
              <a:ext cx="33" cy="29"/>
            </a:xfrm>
            <a:custGeom>
              <a:avLst/>
              <a:gdLst>
                <a:gd name="T0" fmla="*/ 33 w 33"/>
                <a:gd name="T1" fmla="*/ 13 h 29"/>
                <a:gd name="T2" fmla="*/ 33 w 33"/>
                <a:gd name="T3" fmla="*/ 18 h 29"/>
                <a:gd name="T4" fmla="*/ 15 w 33"/>
                <a:gd name="T5" fmla="*/ 0 h 29"/>
                <a:gd name="T6" fmla="*/ 17 w 33"/>
                <a:gd name="T7" fmla="*/ 0 h 29"/>
                <a:gd name="T8" fmla="*/ 0 w 33"/>
                <a:gd name="T9" fmla="*/ 18 h 29"/>
                <a:gd name="T10" fmla="*/ 0 w 33"/>
                <a:gd name="T11" fmla="*/ 13 h 29"/>
                <a:gd name="T12" fmla="*/ 17 w 33"/>
                <a:gd name="T13" fmla="*/ 29 h 29"/>
                <a:gd name="T14" fmla="*/ 15 w 33"/>
                <a:gd name="T15" fmla="*/ 29 h 29"/>
                <a:gd name="T16" fmla="*/ 33 w 33"/>
                <a:gd name="T17" fmla="*/ 1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29">
                  <a:moveTo>
                    <a:pt x="33" y="13"/>
                  </a:moveTo>
                  <a:lnTo>
                    <a:pt x="33" y="18"/>
                  </a:lnTo>
                  <a:lnTo>
                    <a:pt x="15" y="0"/>
                  </a:lnTo>
                  <a:lnTo>
                    <a:pt x="17" y="0"/>
                  </a:lnTo>
                  <a:lnTo>
                    <a:pt x="0" y="18"/>
                  </a:lnTo>
                  <a:lnTo>
                    <a:pt x="0" y="13"/>
                  </a:lnTo>
                  <a:lnTo>
                    <a:pt x="17" y="29"/>
                  </a:lnTo>
                  <a:lnTo>
                    <a:pt x="15" y="29"/>
                  </a:lnTo>
                  <a:lnTo>
                    <a:pt x="33"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699" name="Freeform 2434"/>
            <p:cNvSpPr>
              <a:spLocks/>
            </p:cNvSpPr>
            <p:nvPr/>
          </p:nvSpPr>
          <p:spPr bwMode="auto">
            <a:xfrm>
              <a:off x="4056" y="2210"/>
              <a:ext cx="31" cy="31"/>
            </a:xfrm>
            <a:custGeom>
              <a:avLst/>
              <a:gdLst>
                <a:gd name="T0" fmla="*/ 13 w 31"/>
                <a:gd name="T1" fmla="*/ 31 h 31"/>
                <a:gd name="T2" fmla="*/ 0 w 31"/>
                <a:gd name="T3" fmla="*/ 13 h 31"/>
                <a:gd name="T4" fmla="*/ 13 w 31"/>
                <a:gd name="T5" fmla="*/ 0 h 31"/>
                <a:gd name="T6" fmla="*/ 31 w 31"/>
                <a:gd name="T7" fmla="*/ 13 h 31"/>
                <a:gd name="T8" fmla="*/ 13 w 31"/>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1">
                  <a:moveTo>
                    <a:pt x="13" y="31"/>
                  </a:moveTo>
                  <a:lnTo>
                    <a:pt x="0" y="13"/>
                  </a:lnTo>
                  <a:lnTo>
                    <a:pt x="13" y="0"/>
                  </a:lnTo>
                  <a:lnTo>
                    <a:pt x="31" y="13"/>
                  </a:lnTo>
                  <a:lnTo>
                    <a:pt x="13"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0" name="Freeform 2435"/>
            <p:cNvSpPr>
              <a:spLocks noEditPoints="1"/>
            </p:cNvSpPr>
            <p:nvPr/>
          </p:nvSpPr>
          <p:spPr bwMode="auto">
            <a:xfrm>
              <a:off x="4051" y="2205"/>
              <a:ext cx="36" cy="36"/>
            </a:xfrm>
            <a:custGeom>
              <a:avLst/>
              <a:gdLst>
                <a:gd name="T0" fmla="*/ 22 w 36"/>
                <a:gd name="T1" fmla="*/ 36 h 36"/>
                <a:gd name="T2" fmla="*/ 18 w 36"/>
                <a:gd name="T3" fmla="*/ 36 h 36"/>
                <a:gd name="T4" fmla="*/ 0 w 36"/>
                <a:gd name="T5" fmla="*/ 23 h 36"/>
                <a:gd name="T6" fmla="*/ 0 w 36"/>
                <a:gd name="T7" fmla="*/ 18 h 36"/>
                <a:gd name="T8" fmla="*/ 18 w 36"/>
                <a:gd name="T9" fmla="*/ 0 h 36"/>
                <a:gd name="T10" fmla="*/ 22 w 36"/>
                <a:gd name="T11" fmla="*/ 0 h 36"/>
                <a:gd name="T12" fmla="*/ 36 w 36"/>
                <a:gd name="T13" fmla="*/ 18 h 36"/>
                <a:gd name="T14" fmla="*/ 36 w 36"/>
                <a:gd name="T15" fmla="*/ 23 h 36"/>
                <a:gd name="T16" fmla="*/ 22 w 36"/>
                <a:gd name="T17" fmla="*/ 36 h 36"/>
                <a:gd name="T18" fmla="*/ 36 w 36"/>
                <a:gd name="T19" fmla="*/ 18 h 36"/>
                <a:gd name="T20" fmla="*/ 36 w 36"/>
                <a:gd name="T21" fmla="*/ 23 h 36"/>
                <a:gd name="T22" fmla="*/ 18 w 36"/>
                <a:gd name="T23" fmla="*/ 5 h 36"/>
                <a:gd name="T24" fmla="*/ 22 w 36"/>
                <a:gd name="T25" fmla="*/ 5 h 36"/>
                <a:gd name="T26" fmla="*/ 5 w 36"/>
                <a:gd name="T27" fmla="*/ 23 h 36"/>
                <a:gd name="T28" fmla="*/ 5 w 36"/>
                <a:gd name="T29" fmla="*/ 18 h 36"/>
                <a:gd name="T30" fmla="*/ 22 w 36"/>
                <a:gd name="T31" fmla="*/ 34 h 36"/>
                <a:gd name="T32" fmla="*/ 18 w 36"/>
                <a:gd name="T33" fmla="*/ 34 h 36"/>
                <a:gd name="T34" fmla="*/ 36 w 36"/>
                <a:gd name="T35" fmla="*/ 18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6">
                  <a:moveTo>
                    <a:pt x="22" y="36"/>
                  </a:moveTo>
                  <a:lnTo>
                    <a:pt x="18" y="36"/>
                  </a:lnTo>
                  <a:lnTo>
                    <a:pt x="0" y="23"/>
                  </a:lnTo>
                  <a:lnTo>
                    <a:pt x="0" y="18"/>
                  </a:lnTo>
                  <a:lnTo>
                    <a:pt x="18" y="0"/>
                  </a:lnTo>
                  <a:lnTo>
                    <a:pt x="22" y="0"/>
                  </a:lnTo>
                  <a:lnTo>
                    <a:pt x="36" y="18"/>
                  </a:lnTo>
                  <a:lnTo>
                    <a:pt x="36" y="23"/>
                  </a:lnTo>
                  <a:lnTo>
                    <a:pt x="22" y="36"/>
                  </a:lnTo>
                  <a:close/>
                  <a:moveTo>
                    <a:pt x="36" y="18"/>
                  </a:moveTo>
                  <a:lnTo>
                    <a:pt x="36" y="23"/>
                  </a:lnTo>
                  <a:lnTo>
                    <a:pt x="18" y="5"/>
                  </a:lnTo>
                  <a:lnTo>
                    <a:pt x="22" y="5"/>
                  </a:lnTo>
                  <a:lnTo>
                    <a:pt x="5" y="23"/>
                  </a:lnTo>
                  <a:lnTo>
                    <a:pt x="5" y="18"/>
                  </a:lnTo>
                  <a:lnTo>
                    <a:pt x="22" y="34"/>
                  </a:lnTo>
                  <a:lnTo>
                    <a:pt x="18" y="34"/>
                  </a:lnTo>
                  <a:lnTo>
                    <a:pt x="36"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1" name="Freeform 2436"/>
            <p:cNvSpPr>
              <a:spLocks/>
            </p:cNvSpPr>
            <p:nvPr/>
          </p:nvSpPr>
          <p:spPr bwMode="auto">
            <a:xfrm>
              <a:off x="4051" y="2205"/>
              <a:ext cx="36" cy="36"/>
            </a:xfrm>
            <a:custGeom>
              <a:avLst/>
              <a:gdLst>
                <a:gd name="T0" fmla="*/ 22 w 36"/>
                <a:gd name="T1" fmla="*/ 36 h 36"/>
                <a:gd name="T2" fmla="*/ 18 w 36"/>
                <a:gd name="T3" fmla="*/ 36 h 36"/>
                <a:gd name="T4" fmla="*/ 0 w 36"/>
                <a:gd name="T5" fmla="*/ 23 h 36"/>
                <a:gd name="T6" fmla="*/ 0 w 36"/>
                <a:gd name="T7" fmla="*/ 18 h 36"/>
                <a:gd name="T8" fmla="*/ 18 w 36"/>
                <a:gd name="T9" fmla="*/ 0 h 36"/>
                <a:gd name="T10" fmla="*/ 22 w 36"/>
                <a:gd name="T11" fmla="*/ 0 h 36"/>
                <a:gd name="T12" fmla="*/ 36 w 36"/>
                <a:gd name="T13" fmla="*/ 18 h 36"/>
                <a:gd name="T14" fmla="*/ 36 w 36"/>
                <a:gd name="T15" fmla="*/ 23 h 36"/>
                <a:gd name="T16" fmla="*/ 22 w 3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36">
                  <a:moveTo>
                    <a:pt x="22" y="36"/>
                  </a:moveTo>
                  <a:lnTo>
                    <a:pt x="18" y="36"/>
                  </a:lnTo>
                  <a:lnTo>
                    <a:pt x="0" y="23"/>
                  </a:lnTo>
                  <a:lnTo>
                    <a:pt x="0" y="18"/>
                  </a:lnTo>
                  <a:lnTo>
                    <a:pt x="18" y="0"/>
                  </a:lnTo>
                  <a:lnTo>
                    <a:pt x="22" y="0"/>
                  </a:lnTo>
                  <a:lnTo>
                    <a:pt x="36" y="18"/>
                  </a:lnTo>
                  <a:lnTo>
                    <a:pt x="36" y="23"/>
                  </a:lnTo>
                  <a:lnTo>
                    <a:pt x="22"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02" name="Freeform 2437"/>
            <p:cNvSpPr>
              <a:spLocks/>
            </p:cNvSpPr>
            <p:nvPr/>
          </p:nvSpPr>
          <p:spPr bwMode="auto">
            <a:xfrm>
              <a:off x="4056" y="2210"/>
              <a:ext cx="31" cy="29"/>
            </a:xfrm>
            <a:custGeom>
              <a:avLst/>
              <a:gdLst>
                <a:gd name="T0" fmla="*/ 31 w 31"/>
                <a:gd name="T1" fmla="*/ 13 h 29"/>
                <a:gd name="T2" fmla="*/ 31 w 31"/>
                <a:gd name="T3" fmla="*/ 18 h 29"/>
                <a:gd name="T4" fmla="*/ 13 w 31"/>
                <a:gd name="T5" fmla="*/ 0 h 29"/>
                <a:gd name="T6" fmla="*/ 17 w 31"/>
                <a:gd name="T7" fmla="*/ 0 h 29"/>
                <a:gd name="T8" fmla="*/ 0 w 31"/>
                <a:gd name="T9" fmla="*/ 18 h 29"/>
                <a:gd name="T10" fmla="*/ 0 w 31"/>
                <a:gd name="T11" fmla="*/ 13 h 29"/>
                <a:gd name="T12" fmla="*/ 17 w 31"/>
                <a:gd name="T13" fmla="*/ 29 h 29"/>
                <a:gd name="T14" fmla="*/ 13 w 31"/>
                <a:gd name="T15" fmla="*/ 29 h 29"/>
                <a:gd name="T16" fmla="*/ 31 w 31"/>
                <a:gd name="T17" fmla="*/ 1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29">
                  <a:moveTo>
                    <a:pt x="31" y="13"/>
                  </a:moveTo>
                  <a:lnTo>
                    <a:pt x="31" y="18"/>
                  </a:lnTo>
                  <a:lnTo>
                    <a:pt x="13" y="0"/>
                  </a:lnTo>
                  <a:lnTo>
                    <a:pt x="17" y="0"/>
                  </a:lnTo>
                  <a:lnTo>
                    <a:pt x="0" y="18"/>
                  </a:lnTo>
                  <a:lnTo>
                    <a:pt x="0" y="13"/>
                  </a:lnTo>
                  <a:lnTo>
                    <a:pt x="17" y="29"/>
                  </a:lnTo>
                  <a:lnTo>
                    <a:pt x="13" y="29"/>
                  </a:lnTo>
                  <a:lnTo>
                    <a:pt x="31"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03" name="Freeform 2438"/>
            <p:cNvSpPr>
              <a:spLocks/>
            </p:cNvSpPr>
            <p:nvPr/>
          </p:nvSpPr>
          <p:spPr bwMode="auto">
            <a:xfrm>
              <a:off x="4085" y="2137"/>
              <a:ext cx="31" cy="37"/>
            </a:xfrm>
            <a:custGeom>
              <a:avLst/>
              <a:gdLst>
                <a:gd name="T0" fmla="*/ 17 w 31"/>
                <a:gd name="T1" fmla="*/ 37 h 37"/>
                <a:gd name="T2" fmla="*/ 0 w 31"/>
                <a:gd name="T3" fmla="*/ 20 h 37"/>
                <a:gd name="T4" fmla="*/ 17 w 31"/>
                <a:gd name="T5" fmla="*/ 0 h 37"/>
                <a:gd name="T6" fmla="*/ 31 w 31"/>
                <a:gd name="T7" fmla="*/ 20 h 37"/>
                <a:gd name="T8" fmla="*/ 17 w 31"/>
                <a:gd name="T9" fmla="*/ 37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7">
                  <a:moveTo>
                    <a:pt x="17" y="37"/>
                  </a:moveTo>
                  <a:lnTo>
                    <a:pt x="0" y="20"/>
                  </a:lnTo>
                  <a:lnTo>
                    <a:pt x="17" y="0"/>
                  </a:lnTo>
                  <a:lnTo>
                    <a:pt x="31" y="20"/>
                  </a:lnTo>
                  <a:lnTo>
                    <a:pt x="17" y="37"/>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4" name="Freeform 2439"/>
            <p:cNvSpPr>
              <a:spLocks noEditPoints="1"/>
            </p:cNvSpPr>
            <p:nvPr/>
          </p:nvSpPr>
          <p:spPr bwMode="auto">
            <a:xfrm>
              <a:off x="4085" y="2137"/>
              <a:ext cx="35" cy="37"/>
            </a:xfrm>
            <a:custGeom>
              <a:avLst/>
              <a:gdLst>
                <a:gd name="T0" fmla="*/ 17 w 35"/>
                <a:gd name="T1" fmla="*/ 37 h 37"/>
                <a:gd name="T2" fmla="*/ 13 w 35"/>
                <a:gd name="T3" fmla="*/ 37 h 37"/>
                <a:gd name="T4" fmla="*/ 0 w 35"/>
                <a:gd name="T5" fmla="*/ 20 h 37"/>
                <a:gd name="T6" fmla="*/ 13 w 35"/>
                <a:gd name="T7" fmla="*/ 0 h 37"/>
                <a:gd name="T8" fmla="*/ 17 w 35"/>
                <a:gd name="T9" fmla="*/ 0 h 37"/>
                <a:gd name="T10" fmla="*/ 35 w 35"/>
                <a:gd name="T11" fmla="*/ 20 h 37"/>
                <a:gd name="T12" fmla="*/ 17 w 35"/>
                <a:gd name="T13" fmla="*/ 37 h 37"/>
                <a:gd name="T14" fmla="*/ 31 w 35"/>
                <a:gd name="T15" fmla="*/ 20 h 37"/>
                <a:gd name="T16" fmla="*/ 13 w 35"/>
                <a:gd name="T17" fmla="*/ 4 h 37"/>
                <a:gd name="T18" fmla="*/ 17 w 35"/>
                <a:gd name="T19" fmla="*/ 4 h 37"/>
                <a:gd name="T20" fmla="*/ 0 w 35"/>
                <a:gd name="T21" fmla="*/ 20 h 37"/>
                <a:gd name="T22" fmla="*/ 17 w 35"/>
                <a:gd name="T23" fmla="*/ 33 h 37"/>
                <a:gd name="T24" fmla="*/ 13 w 35"/>
                <a:gd name="T25" fmla="*/ 33 h 37"/>
                <a:gd name="T26" fmla="*/ 31 w 35"/>
                <a:gd name="T27" fmla="*/ 20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7">
                  <a:moveTo>
                    <a:pt x="17" y="37"/>
                  </a:moveTo>
                  <a:lnTo>
                    <a:pt x="13" y="37"/>
                  </a:lnTo>
                  <a:lnTo>
                    <a:pt x="0" y="20"/>
                  </a:lnTo>
                  <a:lnTo>
                    <a:pt x="13" y="0"/>
                  </a:lnTo>
                  <a:lnTo>
                    <a:pt x="17" y="0"/>
                  </a:lnTo>
                  <a:lnTo>
                    <a:pt x="35" y="20"/>
                  </a:lnTo>
                  <a:lnTo>
                    <a:pt x="17" y="37"/>
                  </a:lnTo>
                  <a:close/>
                  <a:moveTo>
                    <a:pt x="31" y="20"/>
                  </a:moveTo>
                  <a:lnTo>
                    <a:pt x="13" y="4"/>
                  </a:lnTo>
                  <a:lnTo>
                    <a:pt x="17" y="4"/>
                  </a:lnTo>
                  <a:lnTo>
                    <a:pt x="0" y="20"/>
                  </a:lnTo>
                  <a:lnTo>
                    <a:pt x="17" y="33"/>
                  </a:lnTo>
                  <a:lnTo>
                    <a:pt x="13" y="33"/>
                  </a:lnTo>
                  <a:lnTo>
                    <a:pt x="31"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5" name="Freeform 2440"/>
            <p:cNvSpPr>
              <a:spLocks/>
            </p:cNvSpPr>
            <p:nvPr/>
          </p:nvSpPr>
          <p:spPr bwMode="auto">
            <a:xfrm>
              <a:off x="4085" y="2137"/>
              <a:ext cx="35" cy="37"/>
            </a:xfrm>
            <a:custGeom>
              <a:avLst/>
              <a:gdLst>
                <a:gd name="T0" fmla="*/ 17 w 35"/>
                <a:gd name="T1" fmla="*/ 37 h 37"/>
                <a:gd name="T2" fmla="*/ 13 w 35"/>
                <a:gd name="T3" fmla="*/ 37 h 37"/>
                <a:gd name="T4" fmla="*/ 0 w 35"/>
                <a:gd name="T5" fmla="*/ 20 h 37"/>
                <a:gd name="T6" fmla="*/ 13 w 35"/>
                <a:gd name="T7" fmla="*/ 0 h 37"/>
                <a:gd name="T8" fmla="*/ 17 w 35"/>
                <a:gd name="T9" fmla="*/ 0 h 37"/>
                <a:gd name="T10" fmla="*/ 35 w 35"/>
                <a:gd name="T11" fmla="*/ 20 h 37"/>
                <a:gd name="T12" fmla="*/ 17 w 35"/>
                <a:gd name="T13" fmla="*/ 37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37">
                  <a:moveTo>
                    <a:pt x="17" y="37"/>
                  </a:moveTo>
                  <a:lnTo>
                    <a:pt x="13" y="37"/>
                  </a:lnTo>
                  <a:lnTo>
                    <a:pt x="0" y="20"/>
                  </a:lnTo>
                  <a:lnTo>
                    <a:pt x="13" y="0"/>
                  </a:lnTo>
                  <a:lnTo>
                    <a:pt x="17" y="0"/>
                  </a:lnTo>
                  <a:lnTo>
                    <a:pt x="35" y="20"/>
                  </a:lnTo>
                  <a:lnTo>
                    <a:pt x="17" y="37"/>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06" name="Freeform 2441"/>
            <p:cNvSpPr>
              <a:spLocks/>
            </p:cNvSpPr>
            <p:nvPr/>
          </p:nvSpPr>
          <p:spPr bwMode="auto">
            <a:xfrm>
              <a:off x="4085" y="2141"/>
              <a:ext cx="31" cy="29"/>
            </a:xfrm>
            <a:custGeom>
              <a:avLst/>
              <a:gdLst>
                <a:gd name="T0" fmla="*/ 31 w 31"/>
                <a:gd name="T1" fmla="*/ 16 h 29"/>
                <a:gd name="T2" fmla="*/ 13 w 31"/>
                <a:gd name="T3" fmla="*/ 0 h 29"/>
                <a:gd name="T4" fmla="*/ 17 w 31"/>
                <a:gd name="T5" fmla="*/ 0 h 29"/>
                <a:gd name="T6" fmla="*/ 0 w 31"/>
                <a:gd name="T7" fmla="*/ 16 h 29"/>
                <a:gd name="T8" fmla="*/ 17 w 31"/>
                <a:gd name="T9" fmla="*/ 29 h 29"/>
                <a:gd name="T10" fmla="*/ 13 w 31"/>
                <a:gd name="T11" fmla="*/ 29 h 29"/>
                <a:gd name="T12" fmla="*/ 31 w 31"/>
                <a:gd name="T13" fmla="*/ 16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9">
                  <a:moveTo>
                    <a:pt x="31" y="16"/>
                  </a:moveTo>
                  <a:lnTo>
                    <a:pt x="13" y="0"/>
                  </a:lnTo>
                  <a:lnTo>
                    <a:pt x="17" y="0"/>
                  </a:lnTo>
                  <a:lnTo>
                    <a:pt x="0" y="16"/>
                  </a:lnTo>
                  <a:lnTo>
                    <a:pt x="17" y="29"/>
                  </a:lnTo>
                  <a:lnTo>
                    <a:pt x="13" y="29"/>
                  </a:lnTo>
                  <a:lnTo>
                    <a:pt x="31"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07" name="Freeform 2442"/>
            <p:cNvSpPr>
              <a:spLocks/>
            </p:cNvSpPr>
            <p:nvPr/>
          </p:nvSpPr>
          <p:spPr bwMode="auto">
            <a:xfrm>
              <a:off x="4116" y="2292"/>
              <a:ext cx="33" cy="33"/>
            </a:xfrm>
            <a:custGeom>
              <a:avLst/>
              <a:gdLst>
                <a:gd name="T0" fmla="*/ 15 w 33"/>
                <a:gd name="T1" fmla="*/ 33 h 33"/>
                <a:gd name="T2" fmla="*/ 0 w 33"/>
                <a:gd name="T3" fmla="*/ 18 h 33"/>
                <a:gd name="T4" fmla="*/ 15 w 33"/>
                <a:gd name="T5" fmla="*/ 0 h 33"/>
                <a:gd name="T6" fmla="*/ 33 w 33"/>
                <a:gd name="T7" fmla="*/ 18 h 33"/>
                <a:gd name="T8" fmla="*/ 15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5" y="33"/>
                  </a:moveTo>
                  <a:lnTo>
                    <a:pt x="0" y="18"/>
                  </a:lnTo>
                  <a:lnTo>
                    <a:pt x="15" y="0"/>
                  </a:lnTo>
                  <a:lnTo>
                    <a:pt x="33" y="18"/>
                  </a:lnTo>
                  <a:lnTo>
                    <a:pt x="15"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8" name="Freeform 2443"/>
            <p:cNvSpPr>
              <a:spLocks noEditPoints="1"/>
            </p:cNvSpPr>
            <p:nvPr/>
          </p:nvSpPr>
          <p:spPr bwMode="auto">
            <a:xfrm>
              <a:off x="4113" y="2292"/>
              <a:ext cx="40" cy="33"/>
            </a:xfrm>
            <a:custGeom>
              <a:avLst/>
              <a:gdLst>
                <a:gd name="T0" fmla="*/ 23 w 40"/>
                <a:gd name="T1" fmla="*/ 33 h 33"/>
                <a:gd name="T2" fmla="*/ 18 w 40"/>
                <a:gd name="T3" fmla="*/ 33 h 33"/>
                <a:gd name="T4" fmla="*/ 0 w 40"/>
                <a:gd name="T5" fmla="*/ 18 h 33"/>
                <a:gd name="T6" fmla="*/ 0 w 40"/>
                <a:gd name="T7" fmla="*/ 15 h 33"/>
                <a:gd name="T8" fmla="*/ 18 w 40"/>
                <a:gd name="T9" fmla="*/ 0 h 33"/>
                <a:gd name="T10" fmla="*/ 23 w 40"/>
                <a:gd name="T11" fmla="*/ 0 h 33"/>
                <a:gd name="T12" fmla="*/ 36 w 40"/>
                <a:gd name="T13" fmla="*/ 15 h 33"/>
                <a:gd name="T14" fmla="*/ 40 w 40"/>
                <a:gd name="T15" fmla="*/ 18 h 33"/>
                <a:gd name="T16" fmla="*/ 36 w 40"/>
                <a:gd name="T17" fmla="*/ 18 h 33"/>
                <a:gd name="T18" fmla="*/ 23 w 40"/>
                <a:gd name="T19" fmla="*/ 33 h 33"/>
                <a:gd name="T20" fmla="*/ 36 w 40"/>
                <a:gd name="T21" fmla="*/ 15 h 33"/>
                <a:gd name="T22" fmla="*/ 36 w 40"/>
                <a:gd name="T23" fmla="*/ 18 h 33"/>
                <a:gd name="T24" fmla="*/ 18 w 40"/>
                <a:gd name="T25" fmla="*/ 0 h 33"/>
                <a:gd name="T26" fmla="*/ 23 w 40"/>
                <a:gd name="T27" fmla="*/ 0 h 33"/>
                <a:gd name="T28" fmla="*/ 3 w 40"/>
                <a:gd name="T29" fmla="*/ 18 h 33"/>
                <a:gd name="T30" fmla="*/ 3 w 40"/>
                <a:gd name="T31" fmla="*/ 15 h 33"/>
                <a:gd name="T32" fmla="*/ 23 w 40"/>
                <a:gd name="T33" fmla="*/ 33 h 33"/>
                <a:gd name="T34" fmla="*/ 18 w 40"/>
                <a:gd name="T35" fmla="*/ 33 h 33"/>
                <a:gd name="T36" fmla="*/ 36 w 40"/>
                <a:gd name="T37" fmla="*/ 15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3">
                  <a:moveTo>
                    <a:pt x="23" y="33"/>
                  </a:moveTo>
                  <a:lnTo>
                    <a:pt x="18" y="33"/>
                  </a:lnTo>
                  <a:lnTo>
                    <a:pt x="0" y="18"/>
                  </a:lnTo>
                  <a:lnTo>
                    <a:pt x="0" y="15"/>
                  </a:lnTo>
                  <a:lnTo>
                    <a:pt x="18" y="0"/>
                  </a:lnTo>
                  <a:lnTo>
                    <a:pt x="23" y="0"/>
                  </a:lnTo>
                  <a:lnTo>
                    <a:pt x="36" y="15"/>
                  </a:lnTo>
                  <a:lnTo>
                    <a:pt x="40" y="18"/>
                  </a:lnTo>
                  <a:lnTo>
                    <a:pt x="36" y="18"/>
                  </a:lnTo>
                  <a:lnTo>
                    <a:pt x="23" y="33"/>
                  </a:lnTo>
                  <a:close/>
                  <a:moveTo>
                    <a:pt x="36" y="15"/>
                  </a:moveTo>
                  <a:lnTo>
                    <a:pt x="36" y="18"/>
                  </a:lnTo>
                  <a:lnTo>
                    <a:pt x="18" y="0"/>
                  </a:lnTo>
                  <a:lnTo>
                    <a:pt x="23" y="0"/>
                  </a:lnTo>
                  <a:lnTo>
                    <a:pt x="3" y="18"/>
                  </a:lnTo>
                  <a:lnTo>
                    <a:pt x="3" y="15"/>
                  </a:lnTo>
                  <a:lnTo>
                    <a:pt x="23" y="33"/>
                  </a:lnTo>
                  <a:lnTo>
                    <a:pt x="18" y="33"/>
                  </a:lnTo>
                  <a:lnTo>
                    <a:pt x="36"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9" name="Freeform 2444"/>
            <p:cNvSpPr>
              <a:spLocks/>
            </p:cNvSpPr>
            <p:nvPr/>
          </p:nvSpPr>
          <p:spPr bwMode="auto">
            <a:xfrm>
              <a:off x="4113" y="2292"/>
              <a:ext cx="40" cy="33"/>
            </a:xfrm>
            <a:custGeom>
              <a:avLst/>
              <a:gdLst>
                <a:gd name="T0" fmla="*/ 23 w 40"/>
                <a:gd name="T1" fmla="*/ 33 h 33"/>
                <a:gd name="T2" fmla="*/ 18 w 40"/>
                <a:gd name="T3" fmla="*/ 33 h 33"/>
                <a:gd name="T4" fmla="*/ 0 w 40"/>
                <a:gd name="T5" fmla="*/ 18 h 33"/>
                <a:gd name="T6" fmla="*/ 0 w 40"/>
                <a:gd name="T7" fmla="*/ 15 h 33"/>
                <a:gd name="T8" fmla="*/ 18 w 40"/>
                <a:gd name="T9" fmla="*/ 0 h 33"/>
                <a:gd name="T10" fmla="*/ 23 w 40"/>
                <a:gd name="T11" fmla="*/ 0 h 33"/>
                <a:gd name="T12" fmla="*/ 36 w 40"/>
                <a:gd name="T13" fmla="*/ 15 h 33"/>
                <a:gd name="T14" fmla="*/ 40 w 40"/>
                <a:gd name="T15" fmla="*/ 18 h 33"/>
                <a:gd name="T16" fmla="*/ 36 w 40"/>
                <a:gd name="T17" fmla="*/ 18 h 33"/>
                <a:gd name="T18" fmla="*/ 23 w 40"/>
                <a:gd name="T19" fmla="*/ 33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33">
                  <a:moveTo>
                    <a:pt x="23" y="33"/>
                  </a:moveTo>
                  <a:lnTo>
                    <a:pt x="18" y="33"/>
                  </a:lnTo>
                  <a:lnTo>
                    <a:pt x="0" y="18"/>
                  </a:lnTo>
                  <a:lnTo>
                    <a:pt x="0" y="15"/>
                  </a:lnTo>
                  <a:lnTo>
                    <a:pt x="18" y="0"/>
                  </a:lnTo>
                  <a:lnTo>
                    <a:pt x="23" y="0"/>
                  </a:lnTo>
                  <a:lnTo>
                    <a:pt x="36" y="15"/>
                  </a:lnTo>
                  <a:lnTo>
                    <a:pt x="40" y="18"/>
                  </a:lnTo>
                  <a:lnTo>
                    <a:pt x="36" y="18"/>
                  </a:lnTo>
                  <a:lnTo>
                    <a:pt x="23" y="3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10" name="Freeform 2445"/>
            <p:cNvSpPr>
              <a:spLocks/>
            </p:cNvSpPr>
            <p:nvPr/>
          </p:nvSpPr>
          <p:spPr bwMode="auto">
            <a:xfrm>
              <a:off x="4116" y="2292"/>
              <a:ext cx="33" cy="33"/>
            </a:xfrm>
            <a:custGeom>
              <a:avLst/>
              <a:gdLst>
                <a:gd name="T0" fmla="*/ 33 w 33"/>
                <a:gd name="T1" fmla="*/ 15 h 33"/>
                <a:gd name="T2" fmla="*/ 33 w 33"/>
                <a:gd name="T3" fmla="*/ 18 h 33"/>
                <a:gd name="T4" fmla="*/ 15 w 33"/>
                <a:gd name="T5" fmla="*/ 0 h 33"/>
                <a:gd name="T6" fmla="*/ 20 w 33"/>
                <a:gd name="T7" fmla="*/ 0 h 33"/>
                <a:gd name="T8" fmla="*/ 0 w 33"/>
                <a:gd name="T9" fmla="*/ 18 h 33"/>
                <a:gd name="T10" fmla="*/ 0 w 33"/>
                <a:gd name="T11" fmla="*/ 15 h 33"/>
                <a:gd name="T12" fmla="*/ 20 w 33"/>
                <a:gd name="T13" fmla="*/ 33 h 33"/>
                <a:gd name="T14" fmla="*/ 15 w 33"/>
                <a:gd name="T15" fmla="*/ 33 h 33"/>
                <a:gd name="T16" fmla="*/ 33 w 33"/>
                <a:gd name="T17" fmla="*/ 15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3">
                  <a:moveTo>
                    <a:pt x="33" y="15"/>
                  </a:moveTo>
                  <a:lnTo>
                    <a:pt x="33" y="18"/>
                  </a:lnTo>
                  <a:lnTo>
                    <a:pt x="15" y="0"/>
                  </a:lnTo>
                  <a:lnTo>
                    <a:pt x="20" y="0"/>
                  </a:lnTo>
                  <a:lnTo>
                    <a:pt x="0" y="18"/>
                  </a:lnTo>
                  <a:lnTo>
                    <a:pt x="0" y="15"/>
                  </a:lnTo>
                  <a:lnTo>
                    <a:pt x="20" y="33"/>
                  </a:lnTo>
                  <a:lnTo>
                    <a:pt x="15" y="33"/>
                  </a:lnTo>
                  <a:lnTo>
                    <a:pt x="33"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11" name="Rectangle 2446"/>
            <p:cNvSpPr>
              <a:spLocks noChangeArrowheads="1"/>
            </p:cNvSpPr>
            <p:nvPr/>
          </p:nvSpPr>
          <p:spPr bwMode="auto">
            <a:xfrm>
              <a:off x="3347" y="2571"/>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7.0</a:t>
              </a:r>
              <a:endParaRPr lang="en-US" altLang="en-US" sz="1800"/>
            </a:p>
          </p:txBody>
        </p:sp>
        <p:sp>
          <p:nvSpPr>
            <p:cNvPr id="2712" name="Rectangle 2447"/>
            <p:cNvSpPr>
              <a:spLocks noChangeArrowheads="1"/>
            </p:cNvSpPr>
            <p:nvPr/>
          </p:nvSpPr>
          <p:spPr bwMode="auto">
            <a:xfrm>
              <a:off x="3347" y="2454"/>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8.0</a:t>
              </a:r>
              <a:endParaRPr lang="en-US" altLang="en-US" sz="1800"/>
            </a:p>
          </p:txBody>
        </p:sp>
        <p:sp>
          <p:nvSpPr>
            <p:cNvPr id="2713" name="Rectangle 2448"/>
            <p:cNvSpPr>
              <a:spLocks noChangeArrowheads="1"/>
            </p:cNvSpPr>
            <p:nvPr/>
          </p:nvSpPr>
          <p:spPr bwMode="auto">
            <a:xfrm>
              <a:off x="3347" y="2334"/>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9.0</a:t>
              </a:r>
              <a:endParaRPr lang="en-US" altLang="en-US" sz="1800"/>
            </a:p>
          </p:txBody>
        </p:sp>
        <p:sp>
          <p:nvSpPr>
            <p:cNvPr id="2714" name="Rectangle 2449"/>
            <p:cNvSpPr>
              <a:spLocks noChangeArrowheads="1"/>
            </p:cNvSpPr>
            <p:nvPr/>
          </p:nvSpPr>
          <p:spPr bwMode="auto">
            <a:xfrm>
              <a:off x="3320" y="2217"/>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10.0</a:t>
              </a:r>
              <a:endParaRPr lang="en-US" altLang="en-US" sz="1800"/>
            </a:p>
          </p:txBody>
        </p:sp>
        <p:sp>
          <p:nvSpPr>
            <p:cNvPr id="2715" name="Rectangle 2450"/>
            <p:cNvSpPr>
              <a:spLocks noChangeArrowheads="1"/>
            </p:cNvSpPr>
            <p:nvPr/>
          </p:nvSpPr>
          <p:spPr bwMode="auto">
            <a:xfrm>
              <a:off x="3320" y="2102"/>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11.0</a:t>
              </a:r>
              <a:endParaRPr lang="en-US" altLang="en-US" sz="1800"/>
            </a:p>
          </p:txBody>
        </p:sp>
        <p:sp>
          <p:nvSpPr>
            <p:cNvPr id="2716" name="Rectangle 2451"/>
            <p:cNvSpPr>
              <a:spLocks noChangeArrowheads="1"/>
            </p:cNvSpPr>
            <p:nvPr/>
          </p:nvSpPr>
          <p:spPr bwMode="auto">
            <a:xfrm>
              <a:off x="3320" y="1982"/>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12.0</a:t>
              </a:r>
              <a:endParaRPr lang="en-US" altLang="en-US" sz="1800"/>
            </a:p>
          </p:txBody>
        </p:sp>
        <p:sp>
          <p:nvSpPr>
            <p:cNvPr id="2717" name="Rectangle 2452"/>
            <p:cNvSpPr>
              <a:spLocks noChangeArrowheads="1"/>
            </p:cNvSpPr>
            <p:nvPr/>
          </p:nvSpPr>
          <p:spPr bwMode="auto">
            <a:xfrm>
              <a:off x="3440" y="2647"/>
              <a:ext cx="2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0</a:t>
              </a:r>
              <a:endParaRPr lang="en-US" altLang="en-US" sz="1800"/>
            </a:p>
          </p:txBody>
        </p:sp>
        <p:sp>
          <p:nvSpPr>
            <p:cNvPr id="2718" name="Rectangle 2453"/>
            <p:cNvSpPr>
              <a:spLocks noChangeArrowheads="1"/>
            </p:cNvSpPr>
            <p:nvPr/>
          </p:nvSpPr>
          <p:spPr bwMode="auto">
            <a:xfrm>
              <a:off x="3595" y="2647"/>
              <a:ext cx="2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5</a:t>
              </a:r>
              <a:endParaRPr lang="en-US" altLang="en-US" sz="1800"/>
            </a:p>
          </p:txBody>
        </p:sp>
        <p:sp>
          <p:nvSpPr>
            <p:cNvPr id="2719" name="Rectangle 2454"/>
            <p:cNvSpPr>
              <a:spLocks noChangeArrowheads="1"/>
            </p:cNvSpPr>
            <p:nvPr/>
          </p:nvSpPr>
          <p:spPr bwMode="auto">
            <a:xfrm>
              <a:off x="3734"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a:t>
              </a:r>
              <a:endParaRPr lang="en-US" altLang="en-US" sz="1800"/>
            </a:p>
          </p:txBody>
        </p:sp>
        <p:sp>
          <p:nvSpPr>
            <p:cNvPr id="2720" name="Rectangle 2455"/>
            <p:cNvSpPr>
              <a:spLocks noChangeArrowheads="1"/>
            </p:cNvSpPr>
            <p:nvPr/>
          </p:nvSpPr>
          <p:spPr bwMode="auto">
            <a:xfrm>
              <a:off x="3890"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15</a:t>
              </a:r>
              <a:endParaRPr lang="en-US" altLang="en-US" sz="1800"/>
            </a:p>
          </p:txBody>
        </p:sp>
        <p:sp>
          <p:nvSpPr>
            <p:cNvPr id="2721" name="Rectangle 2456"/>
            <p:cNvSpPr>
              <a:spLocks noChangeArrowheads="1"/>
            </p:cNvSpPr>
            <p:nvPr/>
          </p:nvSpPr>
          <p:spPr bwMode="auto">
            <a:xfrm>
              <a:off x="4045"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20</a:t>
              </a:r>
              <a:endParaRPr lang="en-US" altLang="en-US" sz="1800"/>
            </a:p>
          </p:txBody>
        </p:sp>
        <p:sp>
          <p:nvSpPr>
            <p:cNvPr id="2722" name="Rectangle 2457"/>
            <p:cNvSpPr>
              <a:spLocks noChangeArrowheads="1"/>
            </p:cNvSpPr>
            <p:nvPr/>
          </p:nvSpPr>
          <p:spPr bwMode="auto">
            <a:xfrm>
              <a:off x="4200" y="2647"/>
              <a:ext cx="48"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25</a:t>
              </a:r>
              <a:endParaRPr lang="en-US" altLang="en-US" sz="1800"/>
            </a:p>
          </p:txBody>
        </p:sp>
        <p:sp>
          <p:nvSpPr>
            <p:cNvPr id="2723" name="Freeform 2458"/>
            <p:cNvSpPr>
              <a:spLocks noEditPoints="1"/>
            </p:cNvSpPr>
            <p:nvPr/>
          </p:nvSpPr>
          <p:spPr bwMode="auto">
            <a:xfrm>
              <a:off x="3271" y="1957"/>
              <a:ext cx="1037" cy="803"/>
            </a:xfrm>
            <a:custGeom>
              <a:avLst/>
              <a:gdLst>
                <a:gd name="T0" fmla="*/ 0 w 1037"/>
                <a:gd name="T1" fmla="*/ 0 h 803"/>
                <a:gd name="T2" fmla="*/ 1033 w 1037"/>
                <a:gd name="T3" fmla="*/ 0 h 803"/>
                <a:gd name="T4" fmla="*/ 1037 w 1037"/>
                <a:gd name="T5" fmla="*/ 0 h 803"/>
                <a:gd name="T6" fmla="*/ 1037 w 1037"/>
                <a:gd name="T7" fmla="*/ 800 h 803"/>
                <a:gd name="T8" fmla="*/ 1033 w 1037"/>
                <a:gd name="T9" fmla="*/ 803 h 803"/>
                <a:gd name="T10" fmla="*/ 0 w 1037"/>
                <a:gd name="T11" fmla="*/ 803 h 803"/>
                <a:gd name="T12" fmla="*/ 0 w 1037"/>
                <a:gd name="T13" fmla="*/ 800 h 803"/>
                <a:gd name="T14" fmla="*/ 0 w 1037"/>
                <a:gd name="T15" fmla="*/ 0 h 803"/>
                <a:gd name="T16" fmla="*/ 2 w 1037"/>
                <a:gd name="T17" fmla="*/ 800 h 803"/>
                <a:gd name="T18" fmla="*/ 0 w 1037"/>
                <a:gd name="T19" fmla="*/ 800 h 803"/>
                <a:gd name="T20" fmla="*/ 1033 w 1037"/>
                <a:gd name="T21" fmla="*/ 800 h 803"/>
                <a:gd name="T22" fmla="*/ 1033 w 1037"/>
                <a:gd name="T23" fmla="*/ 0 h 803"/>
                <a:gd name="T24" fmla="*/ 1033 w 1037"/>
                <a:gd name="T25" fmla="*/ 5 h 803"/>
                <a:gd name="T26" fmla="*/ 0 w 1037"/>
                <a:gd name="T27" fmla="*/ 5 h 803"/>
                <a:gd name="T28" fmla="*/ 2 w 1037"/>
                <a:gd name="T29" fmla="*/ 0 h 803"/>
                <a:gd name="T30" fmla="*/ 2 w 1037"/>
                <a:gd name="T31" fmla="*/ 800 h 80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7" h="803">
                  <a:moveTo>
                    <a:pt x="0" y="0"/>
                  </a:moveTo>
                  <a:lnTo>
                    <a:pt x="1033" y="0"/>
                  </a:lnTo>
                  <a:lnTo>
                    <a:pt x="1037" y="0"/>
                  </a:lnTo>
                  <a:lnTo>
                    <a:pt x="1037" y="800"/>
                  </a:lnTo>
                  <a:lnTo>
                    <a:pt x="1033" y="803"/>
                  </a:lnTo>
                  <a:lnTo>
                    <a:pt x="0" y="803"/>
                  </a:lnTo>
                  <a:lnTo>
                    <a:pt x="0" y="800"/>
                  </a:lnTo>
                  <a:lnTo>
                    <a:pt x="0" y="0"/>
                  </a:lnTo>
                  <a:close/>
                  <a:moveTo>
                    <a:pt x="2" y="800"/>
                  </a:moveTo>
                  <a:lnTo>
                    <a:pt x="0" y="800"/>
                  </a:lnTo>
                  <a:lnTo>
                    <a:pt x="1033" y="800"/>
                  </a:lnTo>
                  <a:lnTo>
                    <a:pt x="1033" y="0"/>
                  </a:lnTo>
                  <a:lnTo>
                    <a:pt x="1033" y="5"/>
                  </a:lnTo>
                  <a:lnTo>
                    <a:pt x="0" y="5"/>
                  </a:lnTo>
                  <a:lnTo>
                    <a:pt x="2" y="0"/>
                  </a:lnTo>
                  <a:lnTo>
                    <a:pt x="2" y="80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4" name="Freeform 2459"/>
            <p:cNvSpPr>
              <a:spLocks/>
            </p:cNvSpPr>
            <p:nvPr/>
          </p:nvSpPr>
          <p:spPr bwMode="auto">
            <a:xfrm>
              <a:off x="3271" y="1957"/>
              <a:ext cx="1037" cy="803"/>
            </a:xfrm>
            <a:custGeom>
              <a:avLst/>
              <a:gdLst>
                <a:gd name="T0" fmla="*/ 0 w 1037"/>
                <a:gd name="T1" fmla="*/ 0 h 803"/>
                <a:gd name="T2" fmla="*/ 1033 w 1037"/>
                <a:gd name="T3" fmla="*/ 0 h 803"/>
                <a:gd name="T4" fmla="*/ 1037 w 1037"/>
                <a:gd name="T5" fmla="*/ 0 h 803"/>
                <a:gd name="T6" fmla="*/ 1037 w 1037"/>
                <a:gd name="T7" fmla="*/ 800 h 803"/>
                <a:gd name="T8" fmla="*/ 1033 w 1037"/>
                <a:gd name="T9" fmla="*/ 803 h 803"/>
                <a:gd name="T10" fmla="*/ 0 w 1037"/>
                <a:gd name="T11" fmla="*/ 803 h 803"/>
                <a:gd name="T12" fmla="*/ 0 w 1037"/>
                <a:gd name="T13" fmla="*/ 800 h 803"/>
                <a:gd name="T14" fmla="*/ 0 w 1037"/>
                <a:gd name="T15" fmla="*/ 0 h 80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7" h="803">
                  <a:moveTo>
                    <a:pt x="0" y="0"/>
                  </a:moveTo>
                  <a:lnTo>
                    <a:pt x="1033" y="0"/>
                  </a:lnTo>
                  <a:lnTo>
                    <a:pt x="1037" y="0"/>
                  </a:lnTo>
                  <a:lnTo>
                    <a:pt x="1037" y="800"/>
                  </a:lnTo>
                  <a:lnTo>
                    <a:pt x="1033" y="803"/>
                  </a:lnTo>
                  <a:lnTo>
                    <a:pt x="0" y="803"/>
                  </a:lnTo>
                  <a:lnTo>
                    <a:pt x="0" y="800"/>
                  </a:lnTo>
                  <a:lnTo>
                    <a:pt x="0" y="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25" name="Freeform 2460"/>
            <p:cNvSpPr>
              <a:spLocks/>
            </p:cNvSpPr>
            <p:nvPr/>
          </p:nvSpPr>
          <p:spPr bwMode="auto">
            <a:xfrm>
              <a:off x="3271" y="1957"/>
              <a:ext cx="1033" cy="800"/>
            </a:xfrm>
            <a:custGeom>
              <a:avLst/>
              <a:gdLst>
                <a:gd name="T0" fmla="*/ 2 w 1033"/>
                <a:gd name="T1" fmla="*/ 800 h 800"/>
                <a:gd name="T2" fmla="*/ 0 w 1033"/>
                <a:gd name="T3" fmla="*/ 800 h 800"/>
                <a:gd name="T4" fmla="*/ 1033 w 1033"/>
                <a:gd name="T5" fmla="*/ 800 h 800"/>
                <a:gd name="T6" fmla="*/ 1033 w 1033"/>
                <a:gd name="T7" fmla="*/ 0 h 800"/>
                <a:gd name="T8" fmla="*/ 1033 w 1033"/>
                <a:gd name="T9" fmla="*/ 5 h 800"/>
                <a:gd name="T10" fmla="*/ 0 w 1033"/>
                <a:gd name="T11" fmla="*/ 5 h 800"/>
                <a:gd name="T12" fmla="*/ 2 w 1033"/>
                <a:gd name="T13" fmla="*/ 0 h 800"/>
                <a:gd name="T14" fmla="*/ 2 w 1033"/>
                <a:gd name="T15" fmla="*/ 800 h 8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3" h="800">
                  <a:moveTo>
                    <a:pt x="2" y="800"/>
                  </a:moveTo>
                  <a:lnTo>
                    <a:pt x="0" y="800"/>
                  </a:lnTo>
                  <a:lnTo>
                    <a:pt x="1033" y="800"/>
                  </a:lnTo>
                  <a:lnTo>
                    <a:pt x="1033" y="0"/>
                  </a:lnTo>
                  <a:lnTo>
                    <a:pt x="1033" y="5"/>
                  </a:lnTo>
                  <a:lnTo>
                    <a:pt x="0" y="5"/>
                  </a:lnTo>
                  <a:lnTo>
                    <a:pt x="2" y="0"/>
                  </a:lnTo>
                  <a:lnTo>
                    <a:pt x="2" y="80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26" name="Rectangle 2461"/>
            <p:cNvSpPr>
              <a:spLocks noChangeArrowheads="1"/>
            </p:cNvSpPr>
            <p:nvPr/>
          </p:nvSpPr>
          <p:spPr bwMode="auto">
            <a:xfrm>
              <a:off x="3271" y="2873"/>
              <a:ext cx="1033" cy="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27" name="Rectangle 2462"/>
            <p:cNvSpPr>
              <a:spLocks noChangeArrowheads="1"/>
            </p:cNvSpPr>
            <p:nvPr/>
          </p:nvSpPr>
          <p:spPr bwMode="auto">
            <a:xfrm>
              <a:off x="3455" y="2928"/>
              <a:ext cx="747" cy="5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28" name="Rectangle 2463"/>
            <p:cNvSpPr>
              <a:spLocks noChangeArrowheads="1"/>
            </p:cNvSpPr>
            <p:nvPr/>
          </p:nvSpPr>
          <p:spPr bwMode="auto">
            <a:xfrm>
              <a:off x="3451" y="2924"/>
              <a:ext cx="4" cy="589"/>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29" name="Rectangle 2464"/>
            <p:cNvSpPr>
              <a:spLocks noChangeArrowheads="1"/>
            </p:cNvSpPr>
            <p:nvPr/>
          </p:nvSpPr>
          <p:spPr bwMode="auto">
            <a:xfrm>
              <a:off x="3451" y="2924"/>
              <a:ext cx="4" cy="589"/>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30" name="Freeform 2465"/>
            <p:cNvSpPr>
              <a:spLocks noEditPoints="1"/>
            </p:cNvSpPr>
            <p:nvPr/>
          </p:nvSpPr>
          <p:spPr bwMode="auto">
            <a:xfrm>
              <a:off x="3435" y="2924"/>
              <a:ext cx="16" cy="594"/>
            </a:xfrm>
            <a:custGeom>
              <a:avLst/>
              <a:gdLst>
                <a:gd name="T0" fmla="*/ 0 w 16"/>
                <a:gd name="T1" fmla="*/ 589 h 594"/>
                <a:gd name="T2" fmla="*/ 16 w 16"/>
                <a:gd name="T3" fmla="*/ 589 h 594"/>
                <a:gd name="T4" fmla="*/ 16 w 16"/>
                <a:gd name="T5" fmla="*/ 594 h 594"/>
                <a:gd name="T6" fmla="*/ 0 w 16"/>
                <a:gd name="T7" fmla="*/ 594 h 594"/>
                <a:gd name="T8" fmla="*/ 0 w 16"/>
                <a:gd name="T9" fmla="*/ 589 h 594"/>
                <a:gd name="T10" fmla="*/ 0 w 16"/>
                <a:gd name="T11" fmla="*/ 472 h 594"/>
                <a:gd name="T12" fmla="*/ 16 w 16"/>
                <a:gd name="T13" fmla="*/ 472 h 594"/>
                <a:gd name="T14" fmla="*/ 16 w 16"/>
                <a:gd name="T15" fmla="*/ 474 h 594"/>
                <a:gd name="T16" fmla="*/ 0 w 16"/>
                <a:gd name="T17" fmla="*/ 474 h 594"/>
                <a:gd name="T18" fmla="*/ 0 w 16"/>
                <a:gd name="T19" fmla="*/ 472 h 594"/>
                <a:gd name="T20" fmla="*/ 0 w 16"/>
                <a:gd name="T21" fmla="*/ 356 h 594"/>
                <a:gd name="T22" fmla="*/ 16 w 16"/>
                <a:gd name="T23" fmla="*/ 356 h 594"/>
                <a:gd name="T24" fmla="*/ 16 w 16"/>
                <a:gd name="T25" fmla="*/ 359 h 594"/>
                <a:gd name="T26" fmla="*/ 0 w 16"/>
                <a:gd name="T27" fmla="*/ 359 h 594"/>
                <a:gd name="T28" fmla="*/ 0 w 16"/>
                <a:gd name="T29" fmla="*/ 356 h 594"/>
                <a:gd name="T30" fmla="*/ 0 w 16"/>
                <a:gd name="T31" fmla="*/ 237 h 594"/>
                <a:gd name="T32" fmla="*/ 16 w 16"/>
                <a:gd name="T33" fmla="*/ 237 h 594"/>
                <a:gd name="T34" fmla="*/ 16 w 16"/>
                <a:gd name="T35" fmla="*/ 241 h 594"/>
                <a:gd name="T36" fmla="*/ 0 w 16"/>
                <a:gd name="T37" fmla="*/ 241 h 594"/>
                <a:gd name="T38" fmla="*/ 0 w 16"/>
                <a:gd name="T39" fmla="*/ 237 h 594"/>
                <a:gd name="T40" fmla="*/ 0 w 16"/>
                <a:gd name="T41" fmla="*/ 117 h 594"/>
                <a:gd name="T42" fmla="*/ 16 w 16"/>
                <a:gd name="T43" fmla="*/ 117 h 594"/>
                <a:gd name="T44" fmla="*/ 16 w 16"/>
                <a:gd name="T45" fmla="*/ 121 h 594"/>
                <a:gd name="T46" fmla="*/ 0 w 16"/>
                <a:gd name="T47" fmla="*/ 121 h 594"/>
                <a:gd name="T48" fmla="*/ 0 w 16"/>
                <a:gd name="T49" fmla="*/ 117 h 594"/>
                <a:gd name="T50" fmla="*/ 0 w 16"/>
                <a:gd name="T51" fmla="*/ 0 h 594"/>
                <a:gd name="T52" fmla="*/ 16 w 16"/>
                <a:gd name="T53" fmla="*/ 0 h 594"/>
                <a:gd name="T54" fmla="*/ 16 w 16"/>
                <a:gd name="T55" fmla="*/ 4 h 594"/>
                <a:gd name="T56" fmla="*/ 0 w 16"/>
                <a:gd name="T57" fmla="*/ 4 h 594"/>
                <a:gd name="T58" fmla="*/ 0 w 16"/>
                <a:gd name="T59" fmla="*/ 0 h 5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6" h="594">
                  <a:moveTo>
                    <a:pt x="0" y="589"/>
                  </a:moveTo>
                  <a:lnTo>
                    <a:pt x="16" y="589"/>
                  </a:lnTo>
                  <a:lnTo>
                    <a:pt x="16" y="594"/>
                  </a:lnTo>
                  <a:lnTo>
                    <a:pt x="0" y="594"/>
                  </a:lnTo>
                  <a:lnTo>
                    <a:pt x="0" y="589"/>
                  </a:lnTo>
                  <a:close/>
                  <a:moveTo>
                    <a:pt x="0" y="472"/>
                  </a:moveTo>
                  <a:lnTo>
                    <a:pt x="16" y="472"/>
                  </a:lnTo>
                  <a:lnTo>
                    <a:pt x="16" y="474"/>
                  </a:lnTo>
                  <a:lnTo>
                    <a:pt x="0" y="474"/>
                  </a:lnTo>
                  <a:lnTo>
                    <a:pt x="0" y="472"/>
                  </a:lnTo>
                  <a:close/>
                  <a:moveTo>
                    <a:pt x="0" y="356"/>
                  </a:moveTo>
                  <a:lnTo>
                    <a:pt x="16" y="356"/>
                  </a:lnTo>
                  <a:lnTo>
                    <a:pt x="16" y="359"/>
                  </a:lnTo>
                  <a:lnTo>
                    <a:pt x="0" y="359"/>
                  </a:lnTo>
                  <a:lnTo>
                    <a:pt x="0" y="356"/>
                  </a:lnTo>
                  <a:close/>
                  <a:moveTo>
                    <a:pt x="0" y="237"/>
                  </a:moveTo>
                  <a:lnTo>
                    <a:pt x="16" y="237"/>
                  </a:lnTo>
                  <a:lnTo>
                    <a:pt x="16" y="241"/>
                  </a:lnTo>
                  <a:lnTo>
                    <a:pt x="0" y="241"/>
                  </a:lnTo>
                  <a:lnTo>
                    <a:pt x="0" y="237"/>
                  </a:lnTo>
                  <a:close/>
                  <a:moveTo>
                    <a:pt x="0" y="117"/>
                  </a:moveTo>
                  <a:lnTo>
                    <a:pt x="16" y="117"/>
                  </a:lnTo>
                  <a:lnTo>
                    <a:pt x="16" y="121"/>
                  </a:lnTo>
                  <a:lnTo>
                    <a:pt x="0" y="121"/>
                  </a:lnTo>
                  <a:lnTo>
                    <a:pt x="0" y="117"/>
                  </a:lnTo>
                  <a:close/>
                  <a:moveTo>
                    <a:pt x="0" y="0"/>
                  </a:moveTo>
                  <a:lnTo>
                    <a:pt x="16" y="0"/>
                  </a:lnTo>
                  <a:lnTo>
                    <a:pt x="16" y="4"/>
                  </a:lnTo>
                  <a:lnTo>
                    <a:pt x="0" y="4"/>
                  </a:lnTo>
                  <a:lnTo>
                    <a:pt x="0"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31" name="Rectangle 2466"/>
            <p:cNvSpPr>
              <a:spLocks noChangeArrowheads="1"/>
            </p:cNvSpPr>
            <p:nvPr/>
          </p:nvSpPr>
          <p:spPr bwMode="auto">
            <a:xfrm>
              <a:off x="3435" y="3513"/>
              <a:ext cx="16" cy="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32" name="Rectangle 2467"/>
            <p:cNvSpPr>
              <a:spLocks noChangeArrowheads="1"/>
            </p:cNvSpPr>
            <p:nvPr/>
          </p:nvSpPr>
          <p:spPr bwMode="auto">
            <a:xfrm>
              <a:off x="3435" y="3396"/>
              <a:ext cx="16" cy="2"/>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33" name="Rectangle 2468"/>
            <p:cNvSpPr>
              <a:spLocks noChangeArrowheads="1"/>
            </p:cNvSpPr>
            <p:nvPr/>
          </p:nvSpPr>
          <p:spPr bwMode="auto">
            <a:xfrm>
              <a:off x="3435" y="3280"/>
              <a:ext cx="16" cy="3"/>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34" name="Rectangle 2469"/>
            <p:cNvSpPr>
              <a:spLocks noChangeArrowheads="1"/>
            </p:cNvSpPr>
            <p:nvPr/>
          </p:nvSpPr>
          <p:spPr bwMode="auto">
            <a:xfrm>
              <a:off x="3435" y="3161"/>
              <a:ext cx="16" cy="4"/>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35" name="Rectangle 2470"/>
            <p:cNvSpPr>
              <a:spLocks noChangeArrowheads="1"/>
            </p:cNvSpPr>
            <p:nvPr/>
          </p:nvSpPr>
          <p:spPr bwMode="auto">
            <a:xfrm>
              <a:off x="3435" y="3041"/>
              <a:ext cx="16" cy="4"/>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36" name="Rectangle 2471"/>
            <p:cNvSpPr>
              <a:spLocks noChangeArrowheads="1"/>
            </p:cNvSpPr>
            <p:nvPr/>
          </p:nvSpPr>
          <p:spPr bwMode="auto">
            <a:xfrm>
              <a:off x="3435" y="2924"/>
              <a:ext cx="16" cy="4"/>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37" name="Rectangle 2472"/>
            <p:cNvSpPr>
              <a:spLocks noChangeArrowheads="1"/>
            </p:cNvSpPr>
            <p:nvPr/>
          </p:nvSpPr>
          <p:spPr bwMode="auto">
            <a:xfrm>
              <a:off x="3451" y="3513"/>
              <a:ext cx="749" cy="5"/>
            </a:xfrm>
            <a:prstGeom prst="rect">
              <a:avLst/>
            </a:prstGeom>
            <a:solidFill>
              <a:srgbClr val="85898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38" name="Rectangle 2473"/>
            <p:cNvSpPr>
              <a:spLocks noChangeArrowheads="1"/>
            </p:cNvSpPr>
            <p:nvPr/>
          </p:nvSpPr>
          <p:spPr bwMode="auto">
            <a:xfrm>
              <a:off x="3451" y="3513"/>
              <a:ext cx="749" cy="5"/>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39" name="Freeform 2474"/>
            <p:cNvSpPr>
              <a:spLocks noEditPoints="1"/>
            </p:cNvSpPr>
            <p:nvPr/>
          </p:nvSpPr>
          <p:spPr bwMode="auto">
            <a:xfrm>
              <a:off x="3451" y="3513"/>
              <a:ext cx="751" cy="16"/>
            </a:xfrm>
            <a:custGeom>
              <a:avLst/>
              <a:gdLst>
                <a:gd name="T0" fmla="*/ 4 w 751"/>
                <a:gd name="T1" fmla="*/ 0 h 16"/>
                <a:gd name="T2" fmla="*/ 4 w 751"/>
                <a:gd name="T3" fmla="*/ 16 h 16"/>
                <a:gd name="T4" fmla="*/ 0 w 751"/>
                <a:gd name="T5" fmla="*/ 16 h 16"/>
                <a:gd name="T6" fmla="*/ 0 w 751"/>
                <a:gd name="T7" fmla="*/ 0 h 16"/>
                <a:gd name="T8" fmla="*/ 4 w 751"/>
                <a:gd name="T9" fmla="*/ 0 h 16"/>
                <a:gd name="T10" fmla="*/ 155 w 751"/>
                <a:gd name="T11" fmla="*/ 0 h 16"/>
                <a:gd name="T12" fmla="*/ 155 w 751"/>
                <a:gd name="T13" fmla="*/ 16 h 16"/>
                <a:gd name="T14" fmla="*/ 150 w 751"/>
                <a:gd name="T15" fmla="*/ 16 h 16"/>
                <a:gd name="T16" fmla="*/ 150 w 751"/>
                <a:gd name="T17" fmla="*/ 0 h 16"/>
                <a:gd name="T18" fmla="*/ 155 w 751"/>
                <a:gd name="T19" fmla="*/ 0 h 16"/>
                <a:gd name="T20" fmla="*/ 301 w 751"/>
                <a:gd name="T21" fmla="*/ 0 h 16"/>
                <a:gd name="T22" fmla="*/ 301 w 751"/>
                <a:gd name="T23" fmla="*/ 16 h 16"/>
                <a:gd name="T24" fmla="*/ 299 w 751"/>
                <a:gd name="T25" fmla="*/ 16 h 16"/>
                <a:gd name="T26" fmla="*/ 299 w 751"/>
                <a:gd name="T27" fmla="*/ 0 h 16"/>
                <a:gd name="T28" fmla="*/ 301 w 751"/>
                <a:gd name="T29" fmla="*/ 0 h 16"/>
                <a:gd name="T30" fmla="*/ 454 w 751"/>
                <a:gd name="T31" fmla="*/ 0 h 16"/>
                <a:gd name="T32" fmla="*/ 454 w 751"/>
                <a:gd name="T33" fmla="*/ 16 h 16"/>
                <a:gd name="T34" fmla="*/ 450 w 751"/>
                <a:gd name="T35" fmla="*/ 16 h 16"/>
                <a:gd name="T36" fmla="*/ 450 w 751"/>
                <a:gd name="T37" fmla="*/ 0 h 16"/>
                <a:gd name="T38" fmla="*/ 454 w 751"/>
                <a:gd name="T39" fmla="*/ 0 h 16"/>
                <a:gd name="T40" fmla="*/ 605 w 751"/>
                <a:gd name="T41" fmla="*/ 0 h 16"/>
                <a:gd name="T42" fmla="*/ 605 w 751"/>
                <a:gd name="T43" fmla="*/ 16 h 16"/>
                <a:gd name="T44" fmla="*/ 600 w 751"/>
                <a:gd name="T45" fmla="*/ 16 h 16"/>
                <a:gd name="T46" fmla="*/ 600 w 751"/>
                <a:gd name="T47" fmla="*/ 0 h 16"/>
                <a:gd name="T48" fmla="*/ 605 w 751"/>
                <a:gd name="T49" fmla="*/ 0 h 16"/>
                <a:gd name="T50" fmla="*/ 751 w 751"/>
                <a:gd name="T51" fmla="*/ 0 h 16"/>
                <a:gd name="T52" fmla="*/ 751 w 751"/>
                <a:gd name="T53" fmla="*/ 16 h 16"/>
                <a:gd name="T54" fmla="*/ 749 w 751"/>
                <a:gd name="T55" fmla="*/ 16 h 16"/>
                <a:gd name="T56" fmla="*/ 749 w 751"/>
                <a:gd name="T57" fmla="*/ 0 h 16"/>
                <a:gd name="T58" fmla="*/ 751 w 751"/>
                <a:gd name="T59" fmla="*/ 0 h 1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751" h="16">
                  <a:moveTo>
                    <a:pt x="4" y="0"/>
                  </a:moveTo>
                  <a:lnTo>
                    <a:pt x="4" y="16"/>
                  </a:lnTo>
                  <a:lnTo>
                    <a:pt x="0" y="16"/>
                  </a:lnTo>
                  <a:lnTo>
                    <a:pt x="0" y="0"/>
                  </a:lnTo>
                  <a:lnTo>
                    <a:pt x="4" y="0"/>
                  </a:lnTo>
                  <a:close/>
                  <a:moveTo>
                    <a:pt x="155" y="0"/>
                  </a:moveTo>
                  <a:lnTo>
                    <a:pt x="155" y="16"/>
                  </a:lnTo>
                  <a:lnTo>
                    <a:pt x="150" y="16"/>
                  </a:lnTo>
                  <a:lnTo>
                    <a:pt x="150" y="0"/>
                  </a:lnTo>
                  <a:lnTo>
                    <a:pt x="155" y="0"/>
                  </a:lnTo>
                  <a:close/>
                  <a:moveTo>
                    <a:pt x="301" y="0"/>
                  </a:moveTo>
                  <a:lnTo>
                    <a:pt x="301" y="16"/>
                  </a:lnTo>
                  <a:lnTo>
                    <a:pt x="299" y="16"/>
                  </a:lnTo>
                  <a:lnTo>
                    <a:pt x="299" y="0"/>
                  </a:lnTo>
                  <a:lnTo>
                    <a:pt x="301" y="0"/>
                  </a:lnTo>
                  <a:close/>
                  <a:moveTo>
                    <a:pt x="454" y="0"/>
                  </a:moveTo>
                  <a:lnTo>
                    <a:pt x="454" y="16"/>
                  </a:lnTo>
                  <a:lnTo>
                    <a:pt x="450" y="16"/>
                  </a:lnTo>
                  <a:lnTo>
                    <a:pt x="450" y="0"/>
                  </a:lnTo>
                  <a:lnTo>
                    <a:pt x="454" y="0"/>
                  </a:lnTo>
                  <a:close/>
                  <a:moveTo>
                    <a:pt x="605" y="0"/>
                  </a:moveTo>
                  <a:lnTo>
                    <a:pt x="605" y="16"/>
                  </a:lnTo>
                  <a:lnTo>
                    <a:pt x="600" y="16"/>
                  </a:lnTo>
                  <a:lnTo>
                    <a:pt x="600" y="0"/>
                  </a:lnTo>
                  <a:lnTo>
                    <a:pt x="605" y="0"/>
                  </a:lnTo>
                  <a:close/>
                  <a:moveTo>
                    <a:pt x="751" y="0"/>
                  </a:moveTo>
                  <a:lnTo>
                    <a:pt x="751" y="16"/>
                  </a:lnTo>
                  <a:lnTo>
                    <a:pt x="749" y="16"/>
                  </a:lnTo>
                  <a:lnTo>
                    <a:pt x="749" y="0"/>
                  </a:lnTo>
                  <a:lnTo>
                    <a:pt x="751" y="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0" name="Rectangle 2475"/>
            <p:cNvSpPr>
              <a:spLocks noChangeArrowheads="1"/>
            </p:cNvSpPr>
            <p:nvPr/>
          </p:nvSpPr>
          <p:spPr bwMode="auto">
            <a:xfrm>
              <a:off x="3451" y="3513"/>
              <a:ext cx="4" cy="16"/>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41" name="Rectangle 2476"/>
            <p:cNvSpPr>
              <a:spLocks noChangeArrowheads="1"/>
            </p:cNvSpPr>
            <p:nvPr/>
          </p:nvSpPr>
          <p:spPr bwMode="auto">
            <a:xfrm>
              <a:off x="3601" y="3513"/>
              <a:ext cx="5" cy="16"/>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42" name="Rectangle 2477"/>
            <p:cNvSpPr>
              <a:spLocks noChangeArrowheads="1"/>
            </p:cNvSpPr>
            <p:nvPr/>
          </p:nvSpPr>
          <p:spPr bwMode="auto">
            <a:xfrm>
              <a:off x="3750" y="3513"/>
              <a:ext cx="2" cy="16"/>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43" name="Rectangle 2478"/>
            <p:cNvSpPr>
              <a:spLocks noChangeArrowheads="1"/>
            </p:cNvSpPr>
            <p:nvPr/>
          </p:nvSpPr>
          <p:spPr bwMode="auto">
            <a:xfrm>
              <a:off x="3901" y="3513"/>
              <a:ext cx="4" cy="16"/>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44" name="Rectangle 2479"/>
            <p:cNvSpPr>
              <a:spLocks noChangeArrowheads="1"/>
            </p:cNvSpPr>
            <p:nvPr/>
          </p:nvSpPr>
          <p:spPr bwMode="auto">
            <a:xfrm>
              <a:off x="4051" y="3513"/>
              <a:ext cx="5" cy="16"/>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45" name="Rectangle 2480"/>
            <p:cNvSpPr>
              <a:spLocks noChangeArrowheads="1"/>
            </p:cNvSpPr>
            <p:nvPr/>
          </p:nvSpPr>
          <p:spPr bwMode="auto">
            <a:xfrm>
              <a:off x="4200" y="3513"/>
              <a:ext cx="2" cy="16"/>
            </a:xfrm>
            <a:prstGeom prst="rect">
              <a:avLst/>
            </a:prstGeom>
            <a:noFill/>
            <a:ln w="0">
              <a:solidFill>
                <a:srgbClr val="818A9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2746" name="Freeform 2481"/>
            <p:cNvSpPr>
              <a:spLocks/>
            </p:cNvSpPr>
            <p:nvPr/>
          </p:nvSpPr>
          <p:spPr bwMode="auto">
            <a:xfrm>
              <a:off x="3435" y="3243"/>
              <a:ext cx="33" cy="33"/>
            </a:xfrm>
            <a:custGeom>
              <a:avLst/>
              <a:gdLst>
                <a:gd name="T0" fmla="*/ 20 w 33"/>
                <a:gd name="T1" fmla="*/ 33 h 33"/>
                <a:gd name="T2" fmla="*/ 0 w 33"/>
                <a:gd name="T3" fmla="*/ 15 h 33"/>
                <a:gd name="T4" fmla="*/ 20 w 33"/>
                <a:gd name="T5" fmla="*/ 0 h 33"/>
                <a:gd name="T6" fmla="*/ 33 w 33"/>
                <a:gd name="T7" fmla="*/ 15 h 33"/>
                <a:gd name="T8" fmla="*/ 20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20" y="33"/>
                  </a:moveTo>
                  <a:lnTo>
                    <a:pt x="0" y="15"/>
                  </a:lnTo>
                  <a:lnTo>
                    <a:pt x="20" y="0"/>
                  </a:lnTo>
                  <a:lnTo>
                    <a:pt x="33" y="15"/>
                  </a:lnTo>
                  <a:lnTo>
                    <a:pt x="20"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7" name="Freeform 2482"/>
            <p:cNvSpPr>
              <a:spLocks noEditPoints="1"/>
            </p:cNvSpPr>
            <p:nvPr/>
          </p:nvSpPr>
          <p:spPr bwMode="auto">
            <a:xfrm>
              <a:off x="3435" y="3240"/>
              <a:ext cx="38" cy="36"/>
            </a:xfrm>
            <a:custGeom>
              <a:avLst/>
              <a:gdLst>
                <a:gd name="T0" fmla="*/ 20 w 38"/>
                <a:gd name="T1" fmla="*/ 36 h 36"/>
                <a:gd name="T2" fmla="*/ 16 w 38"/>
                <a:gd name="T3" fmla="*/ 36 h 36"/>
                <a:gd name="T4" fmla="*/ 0 w 38"/>
                <a:gd name="T5" fmla="*/ 23 h 36"/>
                <a:gd name="T6" fmla="*/ 0 w 38"/>
                <a:gd name="T7" fmla="*/ 18 h 36"/>
                <a:gd name="T8" fmla="*/ 16 w 38"/>
                <a:gd name="T9" fmla="*/ 0 h 36"/>
                <a:gd name="T10" fmla="*/ 20 w 38"/>
                <a:gd name="T11" fmla="*/ 0 h 36"/>
                <a:gd name="T12" fmla="*/ 38 w 38"/>
                <a:gd name="T13" fmla="*/ 18 h 36"/>
                <a:gd name="T14" fmla="*/ 38 w 38"/>
                <a:gd name="T15" fmla="*/ 23 h 36"/>
                <a:gd name="T16" fmla="*/ 20 w 38"/>
                <a:gd name="T17" fmla="*/ 36 h 36"/>
                <a:gd name="T18" fmla="*/ 33 w 38"/>
                <a:gd name="T19" fmla="*/ 18 h 36"/>
                <a:gd name="T20" fmla="*/ 33 w 38"/>
                <a:gd name="T21" fmla="*/ 23 h 36"/>
                <a:gd name="T22" fmla="*/ 16 w 38"/>
                <a:gd name="T23" fmla="*/ 3 h 36"/>
                <a:gd name="T24" fmla="*/ 20 w 38"/>
                <a:gd name="T25" fmla="*/ 3 h 36"/>
                <a:gd name="T26" fmla="*/ 0 w 38"/>
                <a:gd name="T27" fmla="*/ 23 h 36"/>
                <a:gd name="T28" fmla="*/ 0 w 38"/>
                <a:gd name="T29" fmla="*/ 18 h 36"/>
                <a:gd name="T30" fmla="*/ 20 w 38"/>
                <a:gd name="T31" fmla="*/ 36 h 36"/>
                <a:gd name="T32" fmla="*/ 16 w 38"/>
                <a:gd name="T33" fmla="*/ 36 h 36"/>
                <a:gd name="T34" fmla="*/ 33 w 38"/>
                <a:gd name="T35" fmla="*/ 18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36">
                  <a:moveTo>
                    <a:pt x="20" y="36"/>
                  </a:moveTo>
                  <a:lnTo>
                    <a:pt x="16" y="36"/>
                  </a:lnTo>
                  <a:lnTo>
                    <a:pt x="0" y="23"/>
                  </a:lnTo>
                  <a:lnTo>
                    <a:pt x="0" y="18"/>
                  </a:lnTo>
                  <a:lnTo>
                    <a:pt x="16" y="0"/>
                  </a:lnTo>
                  <a:lnTo>
                    <a:pt x="20" y="0"/>
                  </a:lnTo>
                  <a:lnTo>
                    <a:pt x="38" y="18"/>
                  </a:lnTo>
                  <a:lnTo>
                    <a:pt x="38" y="23"/>
                  </a:lnTo>
                  <a:lnTo>
                    <a:pt x="20" y="36"/>
                  </a:lnTo>
                  <a:close/>
                  <a:moveTo>
                    <a:pt x="33" y="18"/>
                  </a:moveTo>
                  <a:lnTo>
                    <a:pt x="33" y="23"/>
                  </a:lnTo>
                  <a:lnTo>
                    <a:pt x="16" y="3"/>
                  </a:lnTo>
                  <a:lnTo>
                    <a:pt x="20" y="3"/>
                  </a:lnTo>
                  <a:lnTo>
                    <a:pt x="0" y="23"/>
                  </a:lnTo>
                  <a:lnTo>
                    <a:pt x="0" y="18"/>
                  </a:lnTo>
                  <a:lnTo>
                    <a:pt x="20" y="36"/>
                  </a:lnTo>
                  <a:lnTo>
                    <a:pt x="16" y="36"/>
                  </a:lnTo>
                  <a:lnTo>
                    <a:pt x="3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48" name="Freeform 2483"/>
            <p:cNvSpPr>
              <a:spLocks/>
            </p:cNvSpPr>
            <p:nvPr/>
          </p:nvSpPr>
          <p:spPr bwMode="auto">
            <a:xfrm>
              <a:off x="3435" y="3240"/>
              <a:ext cx="38" cy="36"/>
            </a:xfrm>
            <a:custGeom>
              <a:avLst/>
              <a:gdLst>
                <a:gd name="T0" fmla="*/ 20 w 38"/>
                <a:gd name="T1" fmla="*/ 36 h 36"/>
                <a:gd name="T2" fmla="*/ 16 w 38"/>
                <a:gd name="T3" fmla="*/ 36 h 36"/>
                <a:gd name="T4" fmla="*/ 0 w 38"/>
                <a:gd name="T5" fmla="*/ 23 h 36"/>
                <a:gd name="T6" fmla="*/ 0 w 38"/>
                <a:gd name="T7" fmla="*/ 18 h 36"/>
                <a:gd name="T8" fmla="*/ 16 w 38"/>
                <a:gd name="T9" fmla="*/ 0 h 36"/>
                <a:gd name="T10" fmla="*/ 20 w 38"/>
                <a:gd name="T11" fmla="*/ 0 h 36"/>
                <a:gd name="T12" fmla="*/ 38 w 38"/>
                <a:gd name="T13" fmla="*/ 18 h 36"/>
                <a:gd name="T14" fmla="*/ 38 w 38"/>
                <a:gd name="T15" fmla="*/ 23 h 36"/>
                <a:gd name="T16" fmla="*/ 20 w 38"/>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36">
                  <a:moveTo>
                    <a:pt x="20" y="36"/>
                  </a:moveTo>
                  <a:lnTo>
                    <a:pt x="16" y="36"/>
                  </a:lnTo>
                  <a:lnTo>
                    <a:pt x="0" y="23"/>
                  </a:lnTo>
                  <a:lnTo>
                    <a:pt x="0" y="18"/>
                  </a:lnTo>
                  <a:lnTo>
                    <a:pt x="16" y="0"/>
                  </a:lnTo>
                  <a:lnTo>
                    <a:pt x="20" y="0"/>
                  </a:lnTo>
                  <a:lnTo>
                    <a:pt x="38" y="18"/>
                  </a:lnTo>
                  <a:lnTo>
                    <a:pt x="38" y="23"/>
                  </a:lnTo>
                  <a:lnTo>
                    <a:pt x="20"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49" name="Freeform 2484"/>
            <p:cNvSpPr>
              <a:spLocks/>
            </p:cNvSpPr>
            <p:nvPr/>
          </p:nvSpPr>
          <p:spPr bwMode="auto">
            <a:xfrm>
              <a:off x="3435" y="3243"/>
              <a:ext cx="33" cy="33"/>
            </a:xfrm>
            <a:custGeom>
              <a:avLst/>
              <a:gdLst>
                <a:gd name="T0" fmla="*/ 33 w 33"/>
                <a:gd name="T1" fmla="*/ 15 h 33"/>
                <a:gd name="T2" fmla="*/ 33 w 33"/>
                <a:gd name="T3" fmla="*/ 20 h 33"/>
                <a:gd name="T4" fmla="*/ 16 w 33"/>
                <a:gd name="T5" fmla="*/ 0 h 33"/>
                <a:gd name="T6" fmla="*/ 20 w 33"/>
                <a:gd name="T7" fmla="*/ 0 h 33"/>
                <a:gd name="T8" fmla="*/ 0 w 33"/>
                <a:gd name="T9" fmla="*/ 20 h 33"/>
                <a:gd name="T10" fmla="*/ 0 w 33"/>
                <a:gd name="T11" fmla="*/ 15 h 33"/>
                <a:gd name="T12" fmla="*/ 20 w 33"/>
                <a:gd name="T13" fmla="*/ 33 h 33"/>
                <a:gd name="T14" fmla="*/ 16 w 33"/>
                <a:gd name="T15" fmla="*/ 33 h 33"/>
                <a:gd name="T16" fmla="*/ 33 w 33"/>
                <a:gd name="T17" fmla="*/ 15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3">
                  <a:moveTo>
                    <a:pt x="33" y="15"/>
                  </a:moveTo>
                  <a:lnTo>
                    <a:pt x="33" y="20"/>
                  </a:lnTo>
                  <a:lnTo>
                    <a:pt x="16" y="0"/>
                  </a:lnTo>
                  <a:lnTo>
                    <a:pt x="20" y="0"/>
                  </a:lnTo>
                  <a:lnTo>
                    <a:pt x="0" y="20"/>
                  </a:lnTo>
                  <a:lnTo>
                    <a:pt x="0" y="15"/>
                  </a:lnTo>
                  <a:lnTo>
                    <a:pt x="20" y="33"/>
                  </a:lnTo>
                  <a:lnTo>
                    <a:pt x="16" y="33"/>
                  </a:lnTo>
                  <a:lnTo>
                    <a:pt x="33"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50" name="Freeform 2485"/>
            <p:cNvSpPr>
              <a:spLocks/>
            </p:cNvSpPr>
            <p:nvPr/>
          </p:nvSpPr>
          <p:spPr bwMode="auto">
            <a:xfrm>
              <a:off x="3435" y="3236"/>
              <a:ext cx="33" cy="33"/>
            </a:xfrm>
            <a:custGeom>
              <a:avLst/>
              <a:gdLst>
                <a:gd name="T0" fmla="*/ 20 w 33"/>
                <a:gd name="T1" fmla="*/ 33 h 33"/>
                <a:gd name="T2" fmla="*/ 0 w 33"/>
                <a:gd name="T3" fmla="*/ 18 h 33"/>
                <a:gd name="T4" fmla="*/ 20 w 33"/>
                <a:gd name="T5" fmla="*/ 0 h 33"/>
                <a:gd name="T6" fmla="*/ 33 w 33"/>
                <a:gd name="T7" fmla="*/ 18 h 33"/>
                <a:gd name="T8" fmla="*/ 20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20" y="33"/>
                  </a:moveTo>
                  <a:lnTo>
                    <a:pt x="0" y="18"/>
                  </a:lnTo>
                  <a:lnTo>
                    <a:pt x="20" y="0"/>
                  </a:lnTo>
                  <a:lnTo>
                    <a:pt x="33" y="18"/>
                  </a:lnTo>
                  <a:lnTo>
                    <a:pt x="20"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1" name="Freeform 2486"/>
            <p:cNvSpPr>
              <a:spLocks noEditPoints="1"/>
            </p:cNvSpPr>
            <p:nvPr/>
          </p:nvSpPr>
          <p:spPr bwMode="auto">
            <a:xfrm>
              <a:off x="3435" y="3236"/>
              <a:ext cx="38" cy="36"/>
            </a:xfrm>
            <a:custGeom>
              <a:avLst/>
              <a:gdLst>
                <a:gd name="T0" fmla="*/ 20 w 38"/>
                <a:gd name="T1" fmla="*/ 36 h 36"/>
                <a:gd name="T2" fmla="*/ 16 w 38"/>
                <a:gd name="T3" fmla="*/ 36 h 36"/>
                <a:gd name="T4" fmla="*/ 0 w 38"/>
                <a:gd name="T5" fmla="*/ 18 h 36"/>
                <a:gd name="T6" fmla="*/ 0 w 38"/>
                <a:gd name="T7" fmla="*/ 16 h 36"/>
                <a:gd name="T8" fmla="*/ 16 w 38"/>
                <a:gd name="T9" fmla="*/ 0 h 36"/>
                <a:gd name="T10" fmla="*/ 20 w 38"/>
                <a:gd name="T11" fmla="*/ 0 h 36"/>
                <a:gd name="T12" fmla="*/ 38 w 38"/>
                <a:gd name="T13" fmla="*/ 16 h 36"/>
                <a:gd name="T14" fmla="*/ 38 w 38"/>
                <a:gd name="T15" fmla="*/ 18 h 36"/>
                <a:gd name="T16" fmla="*/ 20 w 38"/>
                <a:gd name="T17" fmla="*/ 36 h 36"/>
                <a:gd name="T18" fmla="*/ 33 w 38"/>
                <a:gd name="T19" fmla="*/ 16 h 36"/>
                <a:gd name="T20" fmla="*/ 33 w 38"/>
                <a:gd name="T21" fmla="*/ 18 h 36"/>
                <a:gd name="T22" fmla="*/ 16 w 38"/>
                <a:gd name="T23" fmla="*/ 0 h 36"/>
                <a:gd name="T24" fmla="*/ 20 w 38"/>
                <a:gd name="T25" fmla="*/ 0 h 36"/>
                <a:gd name="T26" fmla="*/ 0 w 38"/>
                <a:gd name="T27" fmla="*/ 18 h 36"/>
                <a:gd name="T28" fmla="*/ 0 w 38"/>
                <a:gd name="T29" fmla="*/ 16 h 36"/>
                <a:gd name="T30" fmla="*/ 20 w 38"/>
                <a:gd name="T31" fmla="*/ 33 h 36"/>
                <a:gd name="T32" fmla="*/ 16 w 38"/>
                <a:gd name="T33" fmla="*/ 33 h 36"/>
                <a:gd name="T34" fmla="*/ 33 w 38"/>
                <a:gd name="T35" fmla="*/ 16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36">
                  <a:moveTo>
                    <a:pt x="20" y="36"/>
                  </a:moveTo>
                  <a:lnTo>
                    <a:pt x="16" y="36"/>
                  </a:lnTo>
                  <a:lnTo>
                    <a:pt x="0" y="18"/>
                  </a:lnTo>
                  <a:lnTo>
                    <a:pt x="0" y="16"/>
                  </a:lnTo>
                  <a:lnTo>
                    <a:pt x="16" y="0"/>
                  </a:lnTo>
                  <a:lnTo>
                    <a:pt x="20" y="0"/>
                  </a:lnTo>
                  <a:lnTo>
                    <a:pt x="38" y="16"/>
                  </a:lnTo>
                  <a:lnTo>
                    <a:pt x="38" y="18"/>
                  </a:lnTo>
                  <a:lnTo>
                    <a:pt x="20" y="36"/>
                  </a:lnTo>
                  <a:close/>
                  <a:moveTo>
                    <a:pt x="33" y="16"/>
                  </a:moveTo>
                  <a:lnTo>
                    <a:pt x="33" y="18"/>
                  </a:lnTo>
                  <a:lnTo>
                    <a:pt x="16" y="0"/>
                  </a:lnTo>
                  <a:lnTo>
                    <a:pt x="20" y="0"/>
                  </a:lnTo>
                  <a:lnTo>
                    <a:pt x="0" y="18"/>
                  </a:lnTo>
                  <a:lnTo>
                    <a:pt x="0" y="16"/>
                  </a:lnTo>
                  <a:lnTo>
                    <a:pt x="20" y="33"/>
                  </a:lnTo>
                  <a:lnTo>
                    <a:pt x="16" y="33"/>
                  </a:lnTo>
                  <a:lnTo>
                    <a:pt x="33"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2" name="Freeform 2487"/>
            <p:cNvSpPr>
              <a:spLocks/>
            </p:cNvSpPr>
            <p:nvPr/>
          </p:nvSpPr>
          <p:spPr bwMode="auto">
            <a:xfrm>
              <a:off x="3435" y="3236"/>
              <a:ext cx="38" cy="36"/>
            </a:xfrm>
            <a:custGeom>
              <a:avLst/>
              <a:gdLst>
                <a:gd name="T0" fmla="*/ 20 w 38"/>
                <a:gd name="T1" fmla="*/ 36 h 36"/>
                <a:gd name="T2" fmla="*/ 16 w 38"/>
                <a:gd name="T3" fmla="*/ 36 h 36"/>
                <a:gd name="T4" fmla="*/ 0 w 38"/>
                <a:gd name="T5" fmla="*/ 18 h 36"/>
                <a:gd name="T6" fmla="*/ 0 w 38"/>
                <a:gd name="T7" fmla="*/ 16 h 36"/>
                <a:gd name="T8" fmla="*/ 16 w 38"/>
                <a:gd name="T9" fmla="*/ 0 h 36"/>
                <a:gd name="T10" fmla="*/ 20 w 38"/>
                <a:gd name="T11" fmla="*/ 0 h 36"/>
                <a:gd name="T12" fmla="*/ 38 w 38"/>
                <a:gd name="T13" fmla="*/ 16 h 36"/>
                <a:gd name="T14" fmla="*/ 38 w 38"/>
                <a:gd name="T15" fmla="*/ 18 h 36"/>
                <a:gd name="T16" fmla="*/ 20 w 38"/>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36">
                  <a:moveTo>
                    <a:pt x="20" y="36"/>
                  </a:moveTo>
                  <a:lnTo>
                    <a:pt x="16" y="36"/>
                  </a:lnTo>
                  <a:lnTo>
                    <a:pt x="0" y="18"/>
                  </a:lnTo>
                  <a:lnTo>
                    <a:pt x="0" y="16"/>
                  </a:lnTo>
                  <a:lnTo>
                    <a:pt x="16" y="0"/>
                  </a:lnTo>
                  <a:lnTo>
                    <a:pt x="20" y="0"/>
                  </a:lnTo>
                  <a:lnTo>
                    <a:pt x="38" y="16"/>
                  </a:lnTo>
                  <a:lnTo>
                    <a:pt x="38" y="18"/>
                  </a:lnTo>
                  <a:lnTo>
                    <a:pt x="20"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53" name="Freeform 2488"/>
            <p:cNvSpPr>
              <a:spLocks/>
            </p:cNvSpPr>
            <p:nvPr/>
          </p:nvSpPr>
          <p:spPr bwMode="auto">
            <a:xfrm>
              <a:off x="3435" y="3236"/>
              <a:ext cx="33" cy="33"/>
            </a:xfrm>
            <a:custGeom>
              <a:avLst/>
              <a:gdLst>
                <a:gd name="T0" fmla="*/ 33 w 33"/>
                <a:gd name="T1" fmla="*/ 16 h 33"/>
                <a:gd name="T2" fmla="*/ 33 w 33"/>
                <a:gd name="T3" fmla="*/ 18 h 33"/>
                <a:gd name="T4" fmla="*/ 16 w 33"/>
                <a:gd name="T5" fmla="*/ 0 h 33"/>
                <a:gd name="T6" fmla="*/ 20 w 33"/>
                <a:gd name="T7" fmla="*/ 0 h 33"/>
                <a:gd name="T8" fmla="*/ 0 w 33"/>
                <a:gd name="T9" fmla="*/ 18 h 33"/>
                <a:gd name="T10" fmla="*/ 0 w 33"/>
                <a:gd name="T11" fmla="*/ 16 h 33"/>
                <a:gd name="T12" fmla="*/ 20 w 33"/>
                <a:gd name="T13" fmla="*/ 33 h 33"/>
                <a:gd name="T14" fmla="*/ 16 w 33"/>
                <a:gd name="T15" fmla="*/ 33 h 33"/>
                <a:gd name="T16" fmla="*/ 33 w 33"/>
                <a:gd name="T17" fmla="*/ 16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3">
                  <a:moveTo>
                    <a:pt x="33" y="16"/>
                  </a:moveTo>
                  <a:lnTo>
                    <a:pt x="33" y="18"/>
                  </a:lnTo>
                  <a:lnTo>
                    <a:pt x="16" y="0"/>
                  </a:lnTo>
                  <a:lnTo>
                    <a:pt x="20" y="0"/>
                  </a:lnTo>
                  <a:lnTo>
                    <a:pt x="0" y="18"/>
                  </a:lnTo>
                  <a:lnTo>
                    <a:pt x="0" y="16"/>
                  </a:lnTo>
                  <a:lnTo>
                    <a:pt x="20" y="33"/>
                  </a:lnTo>
                  <a:lnTo>
                    <a:pt x="16" y="33"/>
                  </a:lnTo>
                  <a:lnTo>
                    <a:pt x="33"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54" name="Freeform 2489"/>
            <p:cNvSpPr>
              <a:spLocks/>
            </p:cNvSpPr>
            <p:nvPr/>
          </p:nvSpPr>
          <p:spPr bwMode="auto">
            <a:xfrm>
              <a:off x="3513" y="3225"/>
              <a:ext cx="31" cy="33"/>
            </a:xfrm>
            <a:custGeom>
              <a:avLst/>
              <a:gdLst>
                <a:gd name="T0" fmla="*/ 13 w 31"/>
                <a:gd name="T1" fmla="*/ 33 h 33"/>
                <a:gd name="T2" fmla="*/ 0 w 31"/>
                <a:gd name="T3" fmla="*/ 18 h 33"/>
                <a:gd name="T4" fmla="*/ 13 w 31"/>
                <a:gd name="T5" fmla="*/ 0 h 33"/>
                <a:gd name="T6" fmla="*/ 31 w 31"/>
                <a:gd name="T7" fmla="*/ 18 h 33"/>
                <a:gd name="T8" fmla="*/ 13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3" y="33"/>
                  </a:moveTo>
                  <a:lnTo>
                    <a:pt x="0" y="18"/>
                  </a:lnTo>
                  <a:lnTo>
                    <a:pt x="13" y="0"/>
                  </a:lnTo>
                  <a:lnTo>
                    <a:pt x="31" y="18"/>
                  </a:lnTo>
                  <a:lnTo>
                    <a:pt x="13"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5" name="Freeform 2490"/>
            <p:cNvSpPr>
              <a:spLocks noEditPoints="1"/>
            </p:cNvSpPr>
            <p:nvPr/>
          </p:nvSpPr>
          <p:spPr bwMode="auto">
            <a:xfrm>
              <a:off x="3508" y="3225"/>
              <a:ext cx="36" cy="38"/>
            </a:xfrm>
            <a:custGeom>
              <a:avLst/>
              <a:gdLst>
                <a:gd name="T0" fmla="*/ 22 w 36"/>
                <a:gd name="T1" fmla="*/ 38 h 38"/>
                <a:gd name="T2" fmla="*/ 18 w 36"/>
                <a:gd name="T3" fmla="*/ 38 h 38"/>
                <a:gd name="T4" fmla="*/ 0 w 36"/>
                <a:gd name="T5" fmla="*/ 18 h 38"/>
                <a:gd name="T6" fmla="*/ 0 w 36"/>
                <a:gd name="T7" fmla="*/ 15 h 38"/>
                <a:gd name="T8" fmla="*/ 18 w 36"/>
                <a:gd name="T9" fmla="*/ 0 h 38"/>
                <a:gd name="T10" fmla="*/ 22 w 36"/>
                <a:gd name="T11" fmla="*/ 0 h 38"/>
                <a:gd name="T12" fmla="*/ 36 w 36"/>
                <a:gd name="T13" fmla="*/ 15 h 38"/>
                <a:gd name="T14" fmla="*/ 36 w 36"/>
                <a:gd name="T15" fmla="*/ 18 h 38"/>
                <a:gd name="T16" fmla="*/ 22 w 36"/>
                <a:gd name="T17" fmla="*/ 38 h 38"/>
                <a:gd name="T18" fmla="*/ 36 w 36"/>
                <a:gd name="T19" fmla="*/ 15 h 38"/>
                <a:gd name="T20" fmla="*/ 36 w 36"/>
                <a:gd name="T21" fmla="*/ 18 h 38"/>
                <a:gd name="T22" fmla="*/ 18 w 36"/>
                <a:gd name="T23" fmla="*/ 0 h 38"/>
                <a:gd name="T24" fmla="*/ 22 w 36"/>
                <a:gd name="T25" fmla="*/ 0 h 38"/>
                <a:gd name="T26" fmla="*/ 5 w 36"/>
                <a:gd name="T27" fmla="*/ 18 h 38"/>
                <a:gd name="T28" fmla="*/ 5 w 36"/>
                <a:gd name="T29" fmla="*/ 15 h 38"/>
                <a:gd name="T30" fmla="*/ 22 w 36"/>
                <a:gd name="T31" fmla="*/ 33 h 38"/>
                <a:gd name="T32" fmla="*/ 18 w 36"/>
                <a:gd name="T33" fmla="*/ 33 h 38"/>
                <a:gd name="T34" fmla="*/ 36 w 36"/>
                <a:gd name="T35" fmla="*/ 15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8">
                  <a:moveTo>
                    <a:pt x="22" y="38"/>
                  </a:moveTo>
                  <a:lnTo>
                    <a:pt x="18" y="38"/>
                  </a:lnTo>
                  <a:lnTo>
                    <a:pt x="0" y="18"/>
                  </a:lnTo>
                  <a:lnTo>
                    <a:pt x="0" y="15"/>
                  </a:lnTo>
                  <a:lnTo>
                    <a:pt x="18" y="0"/>
                  </a:lnTo>
                  <a:lnTo>
                    <a:pt x="22" y="0"/>
                  </a:lnTo>
                  <a:lnTo>
                    <a:pt x="36" y="15"/>
                  </a:lnTo>
                  <a:lnTo>
                    <a:pt x="36" y="18"/>
                  </a:lnTo>
                  <a:lnTo>
                    <a:pt x="22" y="38"/>
                  </a:lnTo>
                  <a:close/>
                  <a:moveTo>
                    <a:pt x="36" y="15"/>
                  </a:moveTo>
                  <a:lnTo>
                    <a:pt x="36" y="18"/>
                  </a:lnTo>
                  <a:lnTo>
                    <a:pt x="18" y="0"/>
                  </a:lnTo>
                  <a:lnTo>
                    <a:pt x="22" y="0"/>
                  </a:lnTo>
                  <a:lnTo>
                    <a:pt x="5" y="18"/>
                  </a:lnTo>
                  <a:lnTo>
                    <a:pt x="5" y="15"/>
                  </a:lnTo>
                  <a:lnTo>
                    <a:pt x="22" y="33"/>
                  </a:lnTo>
                  <a:lnTo>
                    <a:pt x="18" y="33"/>
                  </a:lnTo>
                  <a:lnTo>
                    <a:pt x="36"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6" name="Freeform 2491"/>
            <p:cNvSpPr>
              <a:spLocks/>
            </p:cNvSpPr>
            <p:nvPr/>
          </p:nvSpPr>
          <p:spPr bwMode="auto">
            <a:xfrm>
              <a:off x="3508" y="3225"/>
              <a:ext cx="36" cy="38"/>
            </a:xfrm>
            <a:custGeom>
              <a:avLst/>
              <a:gdLst>
                <a:gd name="T0" fmla="*/ 22 w 36"/>
                <a:gd name="T1" fmla="*/ 38 h 38"/>
                <a:gd name="T2" fmla="*/ 18 w 36"/>
                <a:gd name="T3" fmla="*/ 38 h 38"/>
                <a:gd name="T4" fmla="*/ 0 w 36"/>
                <a:gd name="T5" fmla="*/ 18 h 38"/>
                <a:gd name="T6" fmla="*/ 0 w 36"/>
                <a:gd name="T7" fmla="*/ 15 h 38"/>
                <a:gd name="T8" fmla="*/ 18 w 36"/>
                <a:gd name="T9" fmla="*/ 0 h 38"/>
                <a:gd name="T10" fmla="*/ 22 w 36"/>
                <a:gd name="T11" fmla="*/ 0 h 38"/>
                <a:gd name="T12" fmla="*/ 36 w 36"/>
                <a:gd name="T13" fmla="*/ 15 h 38"/>
                <a:gd name="T14" fmla="*/ 36 w 36"/>
                <a:gd name="T15" fmla="*/ 18 h 38"/>
                <a:gd name="T16" fmla="*/ 22 w 36"/>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38">
                  <a:moveTo>
                    <a:pt x="22" y="38"/>
                  </a:moveTo>
                  <a:lnTo>
                    <a:pt x="18" y="38"/>
                  </a:lnTo>
                  <a:lnTo>
                    <a:pt x="0" y="18"/>
                  </a:lnTo>
                  <a:lnTo>
                    <a:pt x="0" y="15"/>
                  </a:lnTo>
                  <a:lnTo>
                    <a:pt x="18" y="0"/>
                  </a:lnTo>
                  <a:lnTo>
                    <a:pt x="22" y="0"/>
                  </a:lnTo>
                  <a:lnTo>
                    <a:pt x="36" y="15"/>
                  </a:lnTo>
                  <a:lnTo>
                    <a:pt x="36" y="18"/>
                  </a:lnTo>
                  <a:lnTo>
                    <a:pt x="22" y="38"/>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57" name="Freeform 2492"/>
            <p:cNvSpPr>
              <a:spLocks/>
            </p:cNvSpPr>
            <p:nvPr/>
          </p:nvSpPr>
          <p:spPr bwMode="auto">
            <a:xfrm>
              <a:off x="3513" y="3225"/>
              <a:ext cx="31" cy="33"/>
            </a:xfrm>
            <a:custGeom>
              <a:avLst/>
              <a:gdLst>
                <a:gd name="T0" fmla="*/ 31 w 31"/>
                <a:gd name="T1" fmla="*/ 15 h 33"/>
                <a:gd name="T2" fmla="*/ 31 w 31"/>
                <a:gd name="T3" fmla="*/ 18 h 33"/>
                <a:gd name="T4" fmla="*/ 13 w 31"/>
                <a:gd name="T5" fmla="*/ 0 h 33"/>
                <a:gd name="T6" fmla="*/ 17 w 31"/>
                <a:gd name="T7" fmla="*/ 0 h 33"/>
                <a:gd name="T8" fmla="*/ 0 w 31"/>
                <a:gd name="T9" fmla="*/ 18 h 33"/>
                <a:gd name="T10" fmla="*/ 0 w 31"/>
                <a:gd name="T11" fmla="*/ 15 h 33"/>
                <a:gd name="T12" fmla="*/ 17 w 31"/>
                <a:gd name="T13" fmla="*/ 33 h 33"/>
                <a:gd name="T14" fmla="*/ 13 w 31"/>
                <a:gd name="T15" fmla="*/ 33 h 33"/>
                <a:gd name="T16" fmla="*/ 31 w 31"/>
                <a:gd name="T17" fmla="*/ 15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3">
                  <a:moveTo>
                    <a:pt x="31" y="15"/>
                  </a:moveTo>
                  <a:lnTo>
                    <a:pt x="31" y="18"/>
                  </a:lnTo>
                  <a:lnTo>
                    <a:pt x="13" y="0"/>
                  </a:lnTo>
                  <a:lnTo>
                    <a:pt x="17" y="0"/>
                  </a:lnTo>
                  <a:lnTo>
                    <a:pt x="0" y="18"/>
                  </a:lnTo>
                  <a:lnTo>
                    <a:pt x="0" y="15"/>
                  </a:lnTo>
                  <a:lnTo>
                    <a:pt x="17" y="33"/>
                  </a:lnTo>
                  <a:lnTo>
                    <a:pt x="13" y="33"/>
                  </a:lnTo>
                  <a:lnTo>
                    <a:pt x="31"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58" name="Freeform 2493"/>
            <p:cNvSpPr>
              <a:spLocks/>
            </p:cNvSpPr>
            <p:nvPr/>
          </p:nvSpPr>
          <p:spPr bwMode="auto">
            <a:xfrm>
              <a:off x="3513" y="3218"/>
              <a:ext cx="31" cy="34"/>
            </a:xfrm>
            <a:custGeom>
              <a:avLst/>
              <a:gdLst>
                <a:gd name="T0" fmla="*/ 13 w 31"/>
                <a:gd name="T1" fmla="*/ 34 h 34"/>
                <a:gd name="T2" fmla="*/ 0 w 31"/>
                <a:gd name="T3" fmla="*/ 16 h 34"/>
                <a:gd name="T4" fmla="*/ 13 w 31"/>
                <a:gd name="T5" fmla="*/ 0 h 34"/>
                <a:gd name="T6" fmla="*/ 31 w 31"/>
                <a:gd name="T7" fmla="*/ 16 h 34"/>
                <a:gd name="T8" fmla="*/ 13 w 31"/>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4">
                  <a:moveTo>
                    <a:pt x="13" y="34"/>
                  </a:moveTo>
                  <a:lnTo>
                    <a:pt x="0" y="16"/>
                  </a:lnTo>
                  <a:lnTo>
                    <a:pt x="13" y="0"/>
                  </a:lnTo>
                  <a:lnTo>
                    <a:pt x="31" y="16"/>
                  </a:lnTo>
                  <a:lnTo>
                    <a:pt x="13"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9" name="Freeform 2494"/>
            <p:cNvSpPr>
              <a:spLocks noEditPoints="1"/>
            </p:cNvSpPr>
            <p:nvPr/>
          </p:nvSpPr>
          <p:spPr bwMode="auto">
            <a:xfrm>
              <a:off x="3508" y="3214"/>
              <a:ext cx="36" cy="38"/>
            </a:xfrm>
            <a:custGeom>
              <a:avLst/>
              <a:gdLst>
                <a:gd name="T0" fmla="*/ 22 w 36"/>
                <a:gd name="T1" fmla="*/ 38 h 38"/>
                <a:gd name="T2" fmla="*/ 18 w 36"/>
                <a:gd name="T3" fmla="*/ 38 h 38"/>
                <a:gd name="T4" fmla="*/ 0 w 36"/>
                <a:gd name="T5" fmla="*/ 22 h 38"/>
                <a:gd name="T6" fmla="*/ 0 w 36"/>
                <a:gd name="T7" fmla="*/ 20 h 38"/>
                <a:gd name="T8" fmla="*/ 18 w 36"/>
                <a:gd name="T9" fmla="*/ 0 h 38"/>
                <a:gd name="T10" fmla="*/ 22 w 36"/>
                <a:gd name="T11" fmla="*/ 0 h 38"/>
                <a:gd name="T12" fmla="*/ 36 w 36"/>
                <a:gd name="T13" fmla="*/ 20 h 38"/>
                <a:gd name="T14" fmla="*/ 36 w 36"/>
                <a:gd name="T15" fmla="*/ 22 h 38"/>
                <a:gd name="T16" fmla="*/ 22 w 36"/>
                <a:gd name="T17" fmla="*/ 38 h 38"/>
                <a:gd name="T18" fmla="*/ 36 w 36"/>
                <a:gd name="T19" fmla="*/ 20 h 38"/>
                <a:gd name="T20" fmla="*/ 36 w 36"/>
                <a:gd name="T21" fmla="*/ 22 h 38"/>
                <a:gd name="T22" fmla="*/ 18 w 36"/>
                <a:gd name="T23" fmla="*/ 4 h 38"/>
                <a:gd name="T24" fmla="*/ 22 w 36"/>
                <a:gd name="T25" fmla="*/ 4 h 38"/>
                <a:gd name="T26" fmla="*/ 5 w 36"/>
                <a:gd name="T27" fmla="*/ 22 h 38"/>
                <a:gd name="T28" fmla="*/ 5 w 36"/>
                <a:gd name="T29" fmla="*/ 20 h 38"/>
                <a:gd name="T30" fmla="*/ 22 w 36"/>
                <a:gd name="T31" fmla="*/ 33 h 38"/>
                <a:gd name="T32" fmla="*/ 18 w 36"/>
                <a:gd name="T33" fmla="*/ 33 h 38"/>
                <a:gd name="T34" fmla="*/ 36 w 36"/>
                <a:gd name="T35" fmla="*/ 20 h 3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6" h="38">
                  <a:moveTo>
                    <a:pt x="22" y="38"/>
                  </a:moveTo>
                  <a:lnTo>
                    <a:pt x="18" y="38"/>
                  </a:lnTo>
                  <a:lnTo>
                    <a:pt x="0" y="22"/>
                  </a:lnTo>
                  <a:lnTo>
                    <a:pt x="0" y="20"/>
                  </a:lnTo>
                  <a:lnTo>
                    <a:pt x="18" y="0"/>
                  </a:lnTo>
                  <a:lnTo>
                    <a:pt x="22" y="0"/>
                  </a:lnTo>
                  <a:lnTo>
                    <a:pt x="36" y="20"/>
                  </a:lnTo>
                  <a:lnTo>
                    <a:pt x="36" y="22"/>
                  </a:lnTo>
                  <a:lnTo>
                    <a:pt x="22" y="38"/>
                  </a:lnTo>
                  <a:close/>
                  <a:moveTo>
                    <a:pt x="36" y="20"/>
                  </a:moveTo>
                  <a:lnTo>
                    <a:pt x="36" y="22"/>
                  </a:lnTo>
                  <a:lnTo>
                    <a:pt x="18" y="4"/>
                  </a:lnTo>
                  <a:lnTo>
                    <a:pt x="22" y="4"/>
                  </a:lnTo>
                  <a:lnTo>
                    <a:pt x="5" y="22"/>
                  </a:lnTo>
                  <a:lnTo>
                    <a:pt x="5" y="20"/>
                  </a:lnTo>
                  <a:lnTo>
                    <a:pt x="22" y="33"/>
                  </a:lnTo>
                  <a:lnTo>
                    <a:pt x="18" y="33"/>
                  </a:lnTo>
                  <a:lnTo>
                    <a:pt x="36" y="20"/>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0" name="Freeform 2495"/>
            <p:cNvSpPr>
              <a:spLocks/>
            </p:cNvSpPr>
            <p:nvPr/>
          </p:nvSpPr>
          <p:spPr bwMode="auto">
            <a:xfrm>
              <a:off x="3508" y="3214"/>
              <a:ext cx="36" cy="38"/>
            </a:xfrm>
            <a:custGeom>
              <a:avLst/>
              <a:gdLst>
                <a:gd name="T0" fmla="*/ 22 w 36"/>
                <a:gd name="T1" fmla="*/ 38 h 38"/>
                <a:gd name="T2" fmla="*/ 18 w 36"/>
                <a:gd name="T3" fmla="*/ 38 h 38"/>
                <a:gd name="T4" fmla="*/ 0 w 36"/>
                <a:gd name="T5" fmla="*/ 22 h 38"/>
                <a:gd name="T6" fmla="*/ 0 w 36"/>
                <a:gd name="T7" fmla="*/ 20 h 38"/>
                <a:gd name="T8" fmla="*/ 18 w 36"/>
                <a:gd name="T9" fmla="*/ 0 h 38"/>
                <a:gd name="T10" fmla="*/ 22 w 36"/>
                <a:gd name="T11" fmla="*/ 0 h 38"/>
                <a:gd name="T12" fmla="*/ 36 w 36"/>
                <a:gd name="T13" fmla="*/ 20 h 38"/>
                <a:gd name="T14" fmla="*/ 36 w 36"/>
                <a:gd name="T15" fmla="*/ 22 h 38"/>
                <a:gd name="T16" fmla="*/ 22 w 36"/>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38">
                  <a:moveTo>
                    <a:pt x="22" y="38"/>
                  </a:moveTo>
                  <a:lnTo>
                    <a:pt x="18" y="38"/>
                  </a:lnTo>
                  <a:lnTo>
                    <a:pt x="0" y="22"/>
                  </a:lnTo>
                  <a:lnTo>
                    <a:pt x="0" y="20"/>
                  </a:lnTo>
                  <a:lnTo>
                    <a:pt x="18" y="0"/>
                  </a:lnTo>
                  <a:lnTo>
                    <a:pt x="22" y="0"/>
                  </a:lnTo>
                  <a:lnTo>
                    <a:pt x="36" y="20"/>
                  </a:lnTo>
                  <a:lnTo>
                    <a:pt x="36" y="22"/>
                  </a:lnTo>
                  <a:lnTo>
                    <a:pt x="22" y="38"/>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1" name="Freeform 2496"/>
            <p:cNvSpPr>
              <a:spLocks/>
            </p:cNvSpPr>
            <p:nvPr/>
          </p:nvSpPr>
          <p:spPr bwMode="auto">
            <a:xfrm>
              <a:off x="3513" y="3218"/>
              <a:ext cx="31" cy="29"/>
            </a:xfrm>
            <a:custGeom>
              <a:avLst/>
              <a:gdLst>
                <a:gd name="T0" fmla="*/ 31 w 31"/>
                <a:gd name="T1" fmla="*/ 16 h 29"/>
                <a:gd name="T2" fmla="*/ 31 w 31"/>
                <a:gd name="T3" fmla="*/ 18 h 29"/>
                <a:gd name="T4" fmla="*/ 13 w 31"/>
                <a:gd name="T5" fmla="*/ 0 h 29"/>
                <a:gd name="T6" fmla="*/ 17 w 31"/>
                <a:gd name="T7" fmla="*/ 0 h 29"/>
                <a:gd name="T8" fmla="*/ 0 w 31"/>
                <a:gd name="T9" fmla="*/ 18 h 29"/>
                <a:gd name="T10" fmla="*/ 0 w 31"/>
                <a:gd name="T11" fmla="*/ 16 h 29"/>
                <a:gd name="T12" fmla="*/ 17 w 31"/>
                <a:gd name="T13" fmla="*/ 29 h 29"/>
                <a:gd name="T14" fmla="*/ 13 w 31"/>
                <a:gd name="T15" fmla="*/ 29 h 29"/>
                <a:gd name="T16" fmla="*/ 31 w 31"/>
                <a:gd name="T17" fmla="*/ 1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29">
                  <a:moveTo>
                    <a:pt x="31" y="16"/>
                  </a:moveTo>
                  <a:lnTo>
                    <a:pt x="31" y="18"/>
                  </a:lnTo>
                  <a:lnTo>
                    <a:pt x="13" y="0"/>
                  </a:lnTo>
                  <a:lnTo>
                    <a:pt x="17" y="0"/>
                  </a:lnTo>
                  <a:lnTo>
                    <a:pt x="0" y="18"/>
                  </a:lnTo>
                  <a:lnTo>
                    <a:pt x="0" y="16"/>
                  </a:lnTo>
                  <a:lnTo>
                    <a:pt x="17" y="29"/>
                  </a:lnTo>
                  <a:lnTo>
                    <a:pt x="13" y="29"/>
                  </a:lnTo>
                  <a:lnTo>
                    <a:pt x="31"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2" name="Freeform 2497"/>
            <p:cNvSpPr>
              <a:spLocks/>
            </p:cNvSpPr>
            <p:nvPr/>
          </p:nvSpPr>
          <p:spPr bwMode="auto">
            <a:xfrm>
              <a:off x="3584" y="3214"/>
              <a:ext cx="35" cy="33"/>
            </a:xfrm>
            <a:custGeom>
              <a:avLst/>
              <a:gdLst>
                <a:gd name="T0" fmla="*/ 17 w 35"/>
                <a:gd name="T1" fmla="*/ 33 h 33"/>
                <a:gd name="T2" fmla="*/ 0 w 35"/>
                <a:gd name="T3" fmla="*/ 20 h 33"/>
                <a:gd name="T4" fmla="*/ 17 w 35"/>
                <a:gd name="T5" fmla="*/ 0 h 33"/>
                <a:gd name="T6" fmla="*/ 35 w 35"/>
                <a:gd name="T7" fmla="*/ 20 h 33"/>
                <a:gd name="T8" fmla="*/ 17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7" y="33"/>
                  </a:moveTo>
                  <a:lnTo>
                    <a:pt x="0" y="20"/>
                  </a:lnTo>
                  <a:lnTo>
                    <a:pt x="17" y="0"/>
                  </a:lnTo>
                  <a:lnTo>
                    <a:pt x="35" y="20"/>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3" name="Freeform 2498"/>
            <p:cNvSpPr>
              <a:spLocks noEditPoints="1"/>
            </p:cNvSpPr>
            <p:nvPr/>
          </p:nvSpPr>
          <p:spPr bwMode="auto">
            <a:xfrm>
              <a:off x="3584" y="3214"/>
              <a:ext cx="35" cy="38"/>
            </a:xfrm>
            <a:custGeom>
              <a:avLst/>
              <a:gdLst>
                <a:gd name="T0" fmla="*/ 17 w 35"/>
                <a:gd name="T1" fmla="*/ 38 h 38"/>
                <a:gd name="T2" fmla="*/ 0 w 35"/>
                <a:gd name="T3" fmla="*/ 20 h 38"/>
                <a:gd name="T4" fmla="*/ 0 w 35"/>
                <a:gd name="T5" fmla="*/ 15 h 38"/>
                <a:gd name="T6" fmla="*/ 17 w 35"/>
                <a:gd name="T7" fmla="*/ 0 h 38"/>
                <a:gd name="T8" fmla="*/ 35 w 35"/>
                <a:gd name="T9" fmla="*/ 15 h 38"/>
                <a:gd name="T10" fmla="*/ 35 w 35"/>
                <a:gd name="T11" fmla="*/ 20 h 38"/>
                <a:gd name="T12" fmla="*/ 17 w 35"/>
                <a:gd name="T13" fmla="*/ 38 h 38"/>
                <a:gd name="T14" fmla="*/ 33 w 35"/>
                <a:gd name="T15" fmla="*/ 15 h 38"/>
                <a:gd name="T16" fmla="*/ 33 w 35"/>
                <a:gd name="T17" fmla="*/ 20 h 38"/>
                <a:gd name="T18" fmla="*/ 17 w 35"/>
                <a:gd name="T19" fmla="*/ 0 h 38"/>
                <a:gd name="T20" fmla="*/ 4 w 35"/>
                <a:gd name="T21" fmla="*/ 20 h 38"/>
                <a:gd name="T22" fmla="*/ 4 w 35"/>
                <a:gd name="T23" fmla="*/ 15 h 38"/>
                <a:gd name="T24" fmla="*/ 17 w 35"/>
                <a:gd name="T25" fmla="*/ 33 h 38"/>
                <a:gd name="T26" fmla="*/ 33 w 35"/>
                <a:gd name="T27" fmla="*/ 15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8">
                  <a:moveTo>
                    <a:pt x="17" y="38"/>
                  </a:moveTo>
                  <a:lnTo>
                    <a:pt x="0" y="20"/>
                  </a:lnTo>
                  <a:lnTo>
                    <a:pt x="0" y="15"/>
                  </a:lnTo>
                  <a:lnTo>
                    <a:pt x="17" y="0"/>
                  </a:lnTo>
                  <a:lnTo>
                    <a:pt x="35" y="15"/>
                  </a:lnTo>
                  <a:lnTo>
                    <a:pt x="35" y="20"/>
                  </a:lnTo>
                  <a:lnTo>
                    <a:pt x="17" y="38"/>
                  </a:lnTo>
                  <a:close/>
                  <a:moveTo>
                    <a:pt x="33" y="15"/>
                  </a:moveTo>
                  <a:lnTo>
                    <a:pt x="33" y="20"/>
                  </a:lnTo>
                  <a:lnTo>
                    <a:pt x="17" y="0"/>
                  </a:lnTo>
                  <a:lnTo>
                    <a:pt x="4" y="20"/>
                  </a:lnTo>
                  <a:lnTo>
                    <a:pt x="4" y="15"/>
                  </a:lnTo>
                  <a:lnTo>
                    <a:pt x="17" y="33"/>
                  </a:lnTo>
                  <a:lnTo>
                    <a:pt x="33"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4" name="Freeform 2499"/>
            <p:cNvSpPr>
              <a:spLocks/>
            </p:cNvSpPr>
            <p:nvPr/>
          </p:nvSpPr>
          <p:spPr bwMode="auto">
            <a:xfrm>
              <a:off x="3584" y="3214"/>
              <a:ext cx="35" cy="38"/>
            </a:xfrm>
            <a:custGeom>
              <a:avLst/>
              <a:gdLst>
                <a:gd name="T0" fmla="*/ 17 w 35"/>
                <a:gd name="T1" fmla="*/ 38 h 38"/>
                <a:gd name="T2" fmla="*/ 0 w 35"/>
                <a:gd name="T3" fmla="*/ 20 h 38"/>
                <a:gd name="T4" fmla="*/ 0 w 35"/>
                <a:gd name="T5" fmla="*/ 15 h 38"/>
                <a:gd name="T6" fmla="*/ 17 w 35"/>
                <a:gd name="T7" fmla="*/ 0 h 38"/>
                <a:gd name="T8" fmla="*/ 35 w 35"/>
                <a:gd name="T9" fmla="*/ 15 h 38"/>
                <a:gd name="T10" fmla="*/ 35 w 35"/>
                <a:gd name="T11" fmla="*/ 20 h 38"/>
                <a:gd name="T12" fmla="*/ 17 w 35"/>
                <a:gd name="T13" fmla="*/ 38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38">
                  <a:moveTo>
                    <a:pt x="17" y="38"/>
                  </a:moveTo>
                  <a:lnTo>
                    <a:pt x="0" y="20"/>
                  </a:lnTo>
                  <a:lnTo>
                    <a:pt x="0" y="15"/>
                  </a:lnTo>
                  <a:lnTo>
                    <a:pt x="17" y="0"/>
                  </a:lnTo>
                  <a:lnTo>
                    <a:pt x="35" y="15"/>
                  </a:lnTo>
                  <a:lnTo>
                    <a:pt x="35" y="20"/>
                  </a:lnTo>
                  <a:lnTo>
                    <a:pt x="17" y="38"/>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5" name="Freeform 2500"/>
            <p:cNvSpPr>
              <a:spLocks/>
            </p:cNvSpPr>
            <p:nvPr/>
          </p:nvSpPr>
          <p:spPr bwMode="auto">
            <a:xfrm>
              <a:off x="3588" y="3214"/>
              <a:ext cx="29" cy="33"/>
            </a:xfrm>
            <a:custGeom>
              <a:avLst/>
              <a:gdLst>
                <a:gd name="T0" fmla="*/ 29 w 29"/>
                <a:gd name="T1" fmla="*/ 15 h 33"/>
                <a:gd name="T2" fmla="*/ 29 w 29"/>
                <a:gd name="T3" fmla="*/ 20 h 33"/>
                <a:gd name="T4" fmla="*/ 13 w 29"/>
                <a:gd name="T5" fmla="*/ 0 h 33"/>
                <a:gd name="T6" fmla="*/ 0 w 29"/>
                <a:gd name="T7" fmla="*/ 20 h 33"/>
                <a:gd name="T8" fmla="*/ 0 w 29"/>
                <a:gd name="T9" fmla="*/ 15 h 33"/>
                <a:gd name="T10" fmla="*/ 13 w 29"/>
                <a:gd name="T11" fmla="*/ 33 h 33"/>
                <a:gd name="T12" fmla="*/ 29 w 29"/>
                <a:gd name="T13" fmla="*/ 15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3">
                  <a:moveTo>
                    <a:pt x="29" y="15"/>
                  </a:moveTo>
                  <a:lnTo>
                    <a:pt x="29" y="20"/>
                  </a:lnTo>
                  <a:lnTo>
                    <a:pt x="13" y="0"/>
                  </a:lnTo>
                  <a:lnTo>
                    <a:pt x="0" y="20"/>
                  </a:lnTo>
                  <a:lnTo>
                    <a:pt x="0" y="15"/>
                  </a:lnTo>
                  <a:lnTo>
                    <a:pt x="13" y="33"/>
                  </a:lnTo>
                  <a:lnTo>
                    <a:pt x="29"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6" name="Freeform 2501"/>
            <p:cNvSpPr>
              <a:spLocks/>
            </p:cNvSpPr>
            <p:nvPr/>
          </p:nvSpPr>
          <p:spPr bwMode="auto">
            <a:xfrm>
              <a:off x="3584" y="3207"/>
              <a:ext cx="35" cy="33"/>
            </a:xfrm>
            <a:custGeom>
              <a:avLst/>
              <a:gdLst>
                <a:gd name="T0" fmla="*/ 17 w 35"/>
                <a:gd name="T1" fmla="*/ 33 h 33"/>
                <a:gd name="T2" fmla="*/ 0 w 35"/>
                <a:gd name="T3" fmla="*/ 18 h 33"/>
                <a:gd name="T4" fmla="*/ 17 w 35"/>
                <a:gd name="T5" fmla="*/ 0 h 33"/>
                <a:gd name="T6" fmla="*/ 35 w 35"/>
                <a:gd name="T7" fmla="*/ 18 h 33"/>
                <a:gd name="T8" fmla="*/ 17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7" y="33"/>
                  </a:moveTo>
                  <a:lnTo>
                    <a:pt x="0" y="18"/>
                  </a:lnTo>
                  <a:lnTo>
                    <a:pt x="17" y="0"/>
                  </a:lnTo>
                  <a:lnTo>
                    <a:pt x="35" y="18"/>
                  </a:lnTo>
                  <a:lnTo>
                    <a:pt x="17"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7" name="Freeform 2502"/>
            <p:cNvSpPr>
              <a:spLocks noEditPoints="1"/>
            </p:cNvSpPr>
            <p:nvPr/>
          </p:nvSpPr>
          <p:spPr bwMode="auto">
            <a:xfrm>
              <a:off x="3584" y="3207"/>
              <a:ext cx="35" cy="33"/>
            </a:xfrm>
            <a:custGeom>
              <a:avLst/>
              <a:gdLst>
                <a:gd name="T0" fmla="*/ 17 w 35"/>
                <a:gd name="T1" fmla="*/ 33 h 33"/>
                <a:gd name="T2" fmla="*/ 0 w 35"/>
                <a:gd name="T3" fmla="*/ 18 h 33"/>
                <a:gd name="T4" fmla="*/ 0 w 35"/>
                <a:gd name="T5" fmla="*/ 16 h 33"/>
                <a:gd name="T6" fmla="*/ 17 w 35"/>
                <a:gd name="T7" fmla="*/ 0 h 33"/>
                <a:gd name="T8" fmla="*/ 35 w 35"/>
                <a:gd name="T9" fmla="*/ 16 h 33"/>
                <a:gd name="T10" fmla="*/ 35 w 35"/>
                <a:gd name="T11" fmla="*/ 18 h 33"/>
                <a:gd name="T12" fmla="*/ 17 w 35"/>
                <a:gd name="T13" fmla="*/ 33 h 33"/>
                <a:gd name="T14" fmla="*/ 33 w 35"/>
                <a:gd name="T15" fmla="*/ 16 h 33"/>
                <a:gd name="T16" fmla="*/ 33 w 35"/>
                <a:gd name="T17" fmla="*/ 18 h 33"/>
                <a:gd name="T18" fmla="*/ 17 w 35"/>
                <a:gd name="T19" fmla="*/ 0 h 33"/>
                <a:gd name="T20" fmla="*/ 4 w 35"/>
                <a:gd name="T21" fmla="*/ 18 h 33"/>
                <a:gd name="T22" fmla="*/ 4 w 35"/>
                <a:gd name="T23" fmla="*/ 16 h 33"/>
                <a:gd name="T24" fmla="*/ 17 w 35"/>
                <a:gd name="T25" fmla="*/ 33 h 33"/>
                <a:gd name="T26" fmla="*/ 33 w 35"/>
                <a:gd name="T27" fmla="*/ 16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3">
                  <a:moveTo>
                    <a:pt x="17" y="33"/>
                  </a:moveTo>
                  <a:lnTo>
                    <a:pt x="0" y="18"/>
                  </a:lnTo>
                  <a:lnTo>
                    <a:pt x="0" y="16"/>
                  </a:lnTo>
                  <a:lnTo>
                    <a:pt x="17" y="0"/>
                  </a:lnTo>
                  <a:lnTo>
                    <a:pt x="35" y="16"/>
                  </a:lnTo>
                  <a:lnTo>
                    <a:pt x="35" y="18"/>
                  </a:lnTo>
                  <a:lnTo>
                    <a:pt x="17" y="33"/>
                  </a:lnTo>
                  <a:close/>
                  <a:moveTo>
                    <a:pt x="33" y="16"/>
                  </a:moveTo>
                  <a:lnTo>
                    <a:pt x="33" y="18"/>
                  </a:lnTo>
                  <a:lnTo>
                    <a:pt x="17" y="0"/>
                  </a:lnTo>
                  <a:lnTo>
                    <a:pt x="4" y="18"/>
                  </a:lnTo>
                  <a:lnTo>
                    <a:pt x="4" y="16"/>
                  </a:lnTo>
                  <a:lnTo>
                    <a:pt x="17" y="33"/>
                  </a:lnTo>
                  <a:lnTo>
                    <a:pt x="33"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8" name="Freeform 2503"/>
            <p:cNvSpPr>
              <a:spLocks/>
            </p:cNvSpPr>
            <p:nvPr/>
          </p:nvSpPr>
          <p:spPr bwMode="auto">
            <a:xfrm>
              <a:off x="3584" y="3207"/>
              <a:ext cx="35" cy="33"/>
            </a:xfrm>
            <a:custGeom>
              <a:avLst/>
              <a:gdLst>
                <a:gd name="T0" fmla="*/ 17 w 35"/>
                <a:gd name="T1" fmla="*/ 33 h 33"/>
                <a:gd name="T2" fmla="*/ 0 w 35"/>
                <a:gd name="T3" fmla="*/ 18 h 33"/>
                <a:gd name="T4" fmla="*/ 0 w 35"/>
                <a:gd name="T5" fmla="*/ 16 h 33"/>
                <a:gd name="T6" fmla="*/ 17 w 35"/>
                <a:gd name="T7" fmla="*/ 0 h 33"/>
                <a:gd name="T8" fmla="*/ 35 w 35"/>
                <a:gd name="T9" fmla="*/ 16 h 33"/>
                <a:gd name="T10" fmla="*/ 35 w 35"/>
                <a:gd name="T11" fmla="*/ 18 h 33"/>
                <a:gd name="T12" fmla="*/ 17 w 35"/>
                <a:gd name="T13" fmla="*/ 3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33">
                  <a:moveTo>
                    <a:pt x="17" y="33"/>
                  </a:moveTo>
                  <a:lnTo>
                    <a:pt x="0" y="18"/>
                  </a:lnTo>
                  <a:lnTo>
                    <a:pt x="0" y="16"/>
                  </a:lnTo>
                  <a:lnTo>
                    <a:pt x="17" y="0"/>
                  </a:lnTo>
                  <a:lnTo>
                    <a:pt x="35" y="16"/>
                  </a:lnTo>
                  <a:lnTo>
                    <a:pt x="35" y="18"/>
                  </a:lnTo>
                  <a:lnTo>
                    <a:pt x="17" y="3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69" name="Freeform 2504"/>
            <p:cNvSpPr>
              <a:spLocks/>
            </p:cNvSpPr>
            <p:nvPr/>
          </p:nvSpPr>
          <p:spPr bwMode="auto">
            <a:xfrm>
              <a:off x="3588" y="3207"/>
              <a:ext cx="29" cy="33"/>
            </a:xfrm>
            <a:custGeom>
              <a:avLst/>
              <a:gdLst>
                <a:gd name="T0" fmla="*/ 29 w 29"/>
                <a:gd name="T1" fmla="*/ 16 h 33"/>
                <a:gd name="T2" fmla="*/ 29 w 29"/>
                <a:gd name="T3" fmla="*/ 18 h 33"/>
                <a:gd name="T4" fmla="*/ 13 w 29"/>
                <a:gd name="T5" fmla="*/ 0 h 33"/>
                <a:gd name="T6" fmla="*/ 0 w 29"/>
                <a:gd name="T7" fmla="*/ 18 h 33"/>
                <a:gd name="T8" fmla="*/ 0 w 29"/>
                <a:gd name="T9" fmla="*/ 16 h 33"/>
                <a:gd name="T10" fmla="*/ 13 w 29"/>
                <a:gd name="T11" fmla="*/ 33 h 33"/>
                <a:gd name="T12" fmla="*/ 29 w 29"/>
                <a:gd name="T13" fmla="*/ 16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3">
                  <a:moveTo>
                    <a:pt x="29" y="16"/>
                  </a:moveTo>
                  <a:lnTo>
                    <a:pt x="29" y="18"/>
                  </a:lnTo>
                  <a:lnTo>
                    <a:pt x="13" y="0"/>
                  </a:lnTo>
                  <a:lnTo>
                    <a:pt x="0" y="18"/>
                  </a:lnTo>
                  <a:lnTo>
                    <a:pt x="0" y="16"/>
                  </a:lnTo>
                  <a:lnTo>
                    <a:pt x="13" y="33"/>
                  </a:lnTo>
                  <a:lnTo>
                    <a:pt x="29"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0" name="Freeform 2505"/>
            <p:cNvSpPr>
              <a:spLocks/>
            </p:cNvSpPr>
            <p:nvPr/>
          </p:nvSpPr>
          <p:spPr bwMode="auto">
            <a:xfrm>
              <a:off x="3659" y="3196"/>
              <a:ext cx="35" cy="33"/>
            </a:xfrm>
            <a:custGeom>
              <a:avLst/>
              <a:gdLst>
                <a:gd name="T0" fmla="*/ 18 w 35"/>
                <a:gd name="T1" fmla="*/ 33 h 33"/>
                <a:gd name="T2" fmla="*/ 0 w 35"/>
                <a:gd name="T3" fmla="*/ 18 h 33"/>
                <a:gd name="T4" fmla="*/ 18 w 35"/>
                <a:gd name="T5" fmla="*/ 0 h 33"/>
                <a:gd name="T6" fmla="*/ 35 w 35"/>
                <a:gd name="T7" fmla="*/ 18 h 33"/>
                <a:gd name="T8" fmla="*/ 18 w 35"/>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3">
                  <a:moveTo>
                    <a:pt x="18" y="33"/>
                  </a:moveTo>
                  <a:lnTo>
                    <a:pt x="0" y="18"/>
                  </a:lnTo>
                  <a:lnTo>
                    <a:pt x="18" y="0"/>
                  </a:lnTo>
                  <a:lnTo>
                    <a:pt x="35" y="18"/>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1" name="Freeform 2506"/>
            <p:cNvSpPr>
              <a:spLocks noEditPoints="1"/>
            </p:cNvSpPr>
            <p:nvPr/>
          </p:nvSpPr>
          <p:spPr bwMode="auto">
            <a:xfrm>
              <a:off x="3659" y="3196"/>
              <a:ext cx="35" cy="38"/>
            </a:xfrm>
            <a:custGeom>
              <a:avLst/>
              <a:gdLst>
                <a:gd name="T0" fmla="*/ 18 w 35"/>
                <a:gd name="T1" fmla="*/ 38 h 38"/>
                <a:gd name="T2" fmla="*/ 0 w 35"/>
                <a:gd name="T3" fmla="*/ 18 h 38"/>
                <a:gd name="T4" fmla="*/ 0 w 35"/>
                <a:gd name="T5" fmla="*/ 16 h 38"/>
                <a:gd name="T6" fmla="*/ 18 w 35"/>
                <a:gd name="T7" fmla="*/ 0 h 38"/>
                <a:gd name="T8" fmla="*/ 35 w 35"/>
                <a:gd name="T9" fmla="*/ 16 h 38"/>
                <a:gd name="T10" fmla="*/ 35 w 35"/>
                <a:gd name="T11" fmla="*/ 18 h 38"/>
                <a:gd name="T12" fmla="*/ 18 w 35"/>
                <a:gd name="T13" fmla="*/ 38 h 38"/>
                <a:gd name="T14" fmla="*/ 33 w 35"/>
                <a:gd name="T15" fmla="*/ 16 h 38"/>
                <a:gd name="T16" fmla="*/ 33 w 35"/>
                <a:gd name="T17" fmla="*/ 18 h 38"/>
                <a:gd name="T18" fmla="*/ 18 w 35"/>
                <a:gd name="T19" fmla="*/ 0 h 38"/>
                <a:gd name="T20" fmla="*/ 4 w 35"/>
                <a:gd name="T21" fmla="*/ 18 h 38"/>
                <a:gd name="T22" fmla="*/ 4 w 35"/>
                <a:gd name="T23" fmla="*/ 16 h 38"/>
                <a:gd name="T24" fmla="*/ 18 w 35"/>
                <a:gd name="T25" fmla="*/ 33 h 38"/>
                <a:gd name="T26" fmla="*/ 33 w 35"/>
                <a:gd name="T27" fmla="*/ 16 h 3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8">
                  <a:moveTo>
                    <a:pt x="18" y="38"/>
                  </a:moveTo>
                  <a:lnTo>
                    <a:pt x="0" y="18"/>
                  </a:lnTo>
                  <a:lnTo>
                    <a:pt x="0" y="16"/>
                  </a:lnTo>
                  <a:lnTo>
                    <a:pt x="18" y="0"/>
                  </a:lnTo>
                  <a:lnTo>
                    <a:pt x="35" y="16"/>
                  </a:lnTo>
                  <a:lnTo>
                    <a:pt x="35" y="18"/>
                  </a:lnTo>
                  <a:lnTo>
                    <a:pt x="18" y="38"/>
                  </a:lnTo>
                  <a:close/>
                  <a:moveTo>
                    <a:pt x="33" y="16"/>
                  </a:moveTo>
                  <a:lnTo>
                    <a:pt x="33" y="18"/>
                  </a:lnTo>
                  <a:lnTo>
                    <a:pt x="18" y="0"/>
                  </a:lnTo>
                  <a:lnTo>
                    <a:pt x="4" y="18"/>
                  </a:lnTo>
                  <a:lnTo>
                    <a:pt x="4" y="16"/>
                  </a:lnTo>
                  <a:lnTo>
                    <a:pt x="18" y="33"/>
                  </a:lnTo>
                  <a:lnTo>
                    <a:pt x="33"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2" name="Freeform 2507"/>
            <p:cNvSpPr>
              <a:spLocks/>
            </p:cNvSpPr>
            <p:nvPr/>
          </p:nvSpPr>
          <p:spPr bwMode="auto">
            <a:xfrm>
              <a:off x="3659" y="3196"/>
              <a:ext cx="35" cy="38"/>
            </a:xfrm>
            <a:custGeom>
              <a:avLst/>
              <a:gdLst>
                <a:gd name="T0" fmla="*/ 18 w 35"/>
                <a:gd name="T1" fmla="*/ 38 h 38"/>
                <a:gd name="T2" fmla="*/ 0 w 35"/>
                <a:gd name="T3" fmla="*/ 18 h 38"/>
                <a:gd name="T4" fmla="*/ 0 w 35"/>
                <a:gd name="T5" fmla="*/ 16 h 38"/>
                <a:gd name="T6" fmla="*/ 18 w 35"/>
                <a:gd name="T7" fmla="*/ 0 h 38"/>
                <a:gd name="T8" fmla="*/ 35 w 35"/>
                <a:gd name="T9" fmla="*/ 16 h 38"/>
                <a:gd name="T10" fmla="*/ 35 w 35"/>
                <a:gd name="T11" fmla="*/ 18 h 38"/>
                <a:gd name="T12" fmla="*/ 18 w 35"/>
                <a:gd name="T13" fmla="*/ 38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38">
                  <a:moveTo>
                    <a:pt x="18" y="38"/>
                  </a:moveTo>
                  <a:lnTo>
                    <a:pt x="0" y="18"/>
                  </a:lnTo>
                  <a:lnTo>
                    <a:pt x="0" y="16"/>
                  </a:lnTo>
                  <a:lnTo>
                    <a:pt x="18" y="0"/>
                  </a:lnTo>
                  <a:lnTo>
                    <a:pt x="35" y="16"/>
                  </a:lnTo>
                  <a:lnTo>
                    <a:pt x="35" y="18"/>
                  </a:lnTo>
                  <a:lnTo>
                    <a:pt x="18" y="38"/>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3" name="Freeform 2508"/>
            <p:cNvSpPr>
              <a:spLocks/>
            </p:cNvSpPr>
            <p:nvPr/>
          </p:nvSpPr>
          <p:spPr bwMode="auto">
            <a:xfrm>
              <a:off x="3663" y="3196"/>
              <a:ext cx="29" cy="33"/>
            </a:xfrm>
            <a:custGeom>
              <a:avLst/>
              <a:gdLst>
                <a:gd name="T0" fmla="*/ 29 w 29"/>
                <a:gd name="T1" fmla="*/ 16 h 33"/>
                <a:gd name="T2" fmla="*/ 29 w 29"/>
                <a:gd name="T3" fmla="*/ 18 h 33"/>
                <a:gd name="T4" fmla="*/ 14 w 29"/>
                <a:gd name="T5" fmla="*/ 0 h 33"/>
                <a:gd name="T6" fmla="*/ 0 w 29"/>
                <a:gd name="T7" fmla="*/ 18 h 33"/>
                <a:gd name="T8" fmla="*/ 0 w 29"/>
                <a:gd name="T9" fmla="*/ 16 h 33"/>
                <a:gd name="T10" fmla="*/ 14 w 29"/>
                <a:gd name="T11" fmla="*/ 33 h 33"/>
                <a:gd name="T12" fmla="*/ 29 w 29"/>
                <a:gd name="T13" fmla="*/ 16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3">
                  <a:moveTo>
                    <a:pt x="29" y="16"/>
                  </a:moveTo>
                  <a:lnTo>
                    <a:pt x="29" y="18"/>
                  </a:lnTo>
                  <a:lnTo>
                    <a:pt x="14" y="0"/>
                  </a:lnTo>
                  <a:lnTo>
                    <a:pt x="0" y="18"/>
                  </a:lnTo>
                  <a:lnTo>
                    <a:pt x="0" y="16"/>
                  </a:lnTo>
                  <a:lnTo>
                    <a:pt x="14" y="33"/>
                  </a:lnTo>
                  <a:lnTo>
                    <a:pt x="29"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4" name="Freeform 2509"/>
            <p:cNvSpPr>
              <a:spLocks/>
            </p:cNvSpPr>
            <p:nvPr/>
          </p:nvSpPr>
          <p:spPr bwMode="auto">
            <a:xfrm>
              <a:off x="3659" y="3176"/>
              <a:ext cx="35" cy="31"/>
            </a:xfrm>
            <a:custGeom>
              <a:avLst/>
              <a:gdLst>
                <a:gd name="T0" fmla="*/ 18 w 35"/>
                <a:gd name="T1" fmla="*/ 31 h 31"/>
                <a:gd name="T2" fmla="*/ 0 w 35"/>
                <a:gd name="T3" fmla="*/ 14 h 31"/>
                <a:gd name="T4" fmla="*/ 18 w 35"/>
                <a:gd name="T5" fmla="*/ 0 h 31"/>
                <a:gd name="T6" fmla="*/ 35 w 35"/>
                <a:gd name="T7" fmla="*/ 14 h 31"/>
                <a:gd name="T8" fmla="*/ 18 w 35"/>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31">
                  <a:moveTo>
                    <a:pt x="18" y="31"/>
                  </a:moveTo>
                  <a:lnTo>
                    <a:pt x="0" y="14"/>
                  </a:lnTo>
                  <a:lnTo>
                    <a:pt x="18" y="0"/>
                  </a:lnTo>
                  <a:lnTo>
                    <a:pt x="35" y="14"/>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5" name="Freeform 2510"/>
            <p:cNvSpPr>
              <a:spLocks noEditPoints="1"/>
            </p:cNvSpPr>
            <p:nvPr/>
          </p:nvSpPr>
          <p:spPr bwMode="auto">
            <a:xfrm>
              <a:off x="3659" y="3172"/>
              <a:ext cx="35" cy="35"/>
            </a:xfrm>
            <a:custGeom>
              <a:avLst/>
              <a:gdLst>
                <a:gd name="T0" fmla="*/ 18 w 35"/>
                <a:gd name="T1" fmla="*/ 35 h 35"/>
                <a:gd name="T2" fmla="*/ 0 w 35"/>
                <a:gd name="T3" fmla="*/ 22 h 35"/>
                <a:gd name="T4" fmla="*/ 0 w 35"/>
                <a:gd name="T5" fmla="*/ 18 h 35"/>
                <a:gd name="T6" fmla="*/ 18 w 35"/>
                <a:gd name="T7" fmla="*/ 0 h 35"/>
                <a:gd name="T8" fmla="*/ 35 w 35"/>
                <a:gd name="T9" fmla="*/ 18 h 35"/>
                <a:gd name="T10" fmla="*/ 35 w 35"/>
                <a:gd name="T11" fmla="*/ 22 h 35"/>
                <a:gd name="T12" fmla="*/ 18 w 35"/>
                <a:gd name="T13" fmla="*/ 35 h 35"/>
                <a:gd name="T14" fmla="*/ 33 w 35"/>
                <a:gd name="T15" fmla="*/ 18 h 35"/>
                <a:gd name="T16" fmla="*/ 33 w 35"/>
                <a:gd name="T17" fmla="*/ 22 h 35"/>
                <a:gd name="T18" fmla="*/ 18 w 35"/>
                <a:gd name="T19" fmla="*/ 4 h 35"/>
                <a:gd name="T20" fmla="*/ 4 w 35"/>
                <a:gd name="T21" fmla="*/ 22 h 35"/>
                <a:gd name="T22" fmla="*/ 4 w 35"/>
                <a:gd name="T23" fmla="*/ 18 h 35"/>
                <a:gd name="T24" fmla="*/ 18 w 35"/>
                <a:gd name="T25" fmla="*/ 35 h 35"/>
                <a:gd name="T26" fmla="*/ 33 w 35"/>
                <a:gd name="T27" fmla="*/ 18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5">
                  <a:moveTo>
                    <a:pt x="18" y="35"/>
                  </a:moveTo>
                  <a:lnTo>
                    <a:pt x="0" y="22"/>
                  </a:lnTo>
                  <a:lnTo>
                    <a:pt x="0" y="18"/>
                  </a:lnTo>
                  <a:lnTo>
                    <a:pt x="18" y="0"/>
                  </a:lnTo>
                  <a:lnTo>
                    <a:pt x="35" y="18"/>
                  </a:lnTo>
                  <a:lnTo>
                    <a:pt x="35" y="22"/>
                  </a:lnTo>
                  <a:lnTo>
                    <a:pt x="18" y="35"/>
                  </a:lnTo>
                  <a:close/>
                  <a:moveTo>
                    <a:pt x="33" y="18"/>
                  </a:moveTo>
                  <a:lnTo>
                    <a:pt x="33" y="22"/>
                  </a:lnTo>
                  <a:lnTo>
                    <a:pt x="18" y="4"/>
                  </a:lnTo>
                  <a:lnTo>
                    <a:pt x="4" y="22"/>
                  </a:lnTo>
                  <a:lnTo>
                    <a:pt x="4" y="18"/>
                  </a:lnTo>
                  <a:lnTo>
                    <a:pt x="18" y="35"/>
                  </a:lnTo>
                  <a:lnTo>
                    <a:pt x="3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6" name="Freeform 2511"/>
            <p:cNvSpPr>
              <a:spLocks/>
            </p:cNvSpPr>
            <p:nvPr/>
          </p:nvSpPr>
          <p:spPr bwMode="auto">
            <a:xfrm>
              <a:off x="3659" y="3172"/>
              <a:ext cx="35" cy="35"/>
            </a:xfrm>
            <a:custGeom>
              <a:avLst/>
              <a:gdLst>
                <a:gd name="T0" fmla="*/ 18 w 35"/>
                <a:gd name="T1" fmla="*/ 35 h 35"/>
                <a:gd name="T2" fmla="*/ 0 w 35"/>
                <a:gd name="T3" fmla="*/ 22 h 35"/>
                <a:gd name="T4" fmla="*/ 0 w 35"/>
                <a:gd name="T5" fmla="*/ 18 h 35"/>
                <a:gd name="T6" fmla="*/ 18 w 35"/>
                <a:gd name="T7" fmla="*/ 0 h 35"/>
                <a:gd name="T8" fmla="*/ 35 w 35"/>
                <a:gd name="T9" fmla="*/ 18 h 35"/>
                <a:gd name="T10" fmla="*/ 35 w 35"/>
                <a:gd name="T11" fmla="*/ 22 h 35"/>
                <a:gd name="T12" fmla="*/ 18 w 35"/>
                <a:gd name="T13" fmla="*/ 3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35">
                  <a:moveTo>
                    <a:pt x="18" y="35"/>
                  </a:moveTo>
                  <a:lnTo>
                    <a:pt x="0" y="22"/>
                  </a:lnTo>
                  <a:lnTo>
                    <a:pt x="0" y="18"/>
                  </a:lnTo>
                  <a:lnTo>
                    <a:pt x="18" y="0"/>
                  </a:lnTo>
                  <a:lnTo>
                    <a:pt x="35" y="18"/>
                  </a:lnTo>
                  <a:lnTo>
                    <a:pt x="35" y="22"/>
                  </a:lnTo>
                  <a:lnTo>
                    <a:pt x="18"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7" name="Freeform 2512"/>
            <p:cNvSpPr>
              <a:spLocks/>
            </p:cNvSpPr>
            <p:nvPr/>
          </p:nvSpPr>
          <p:spPr bwMode="auto">
            <a:xfrm>
              <a:off x="3663" y="3176"/>
              <a:ext cx="29" cy="31"/>
            </a:xfrm>
            <a:custGeom>
              <a:avLst/>
              <a:gdLst>
                <a:gd name="T0" fmla="*/ 29 w 29"/>
                <a:gd name="T1" fmla="*/ 14 h 31"/>
                <a:gd name="T2" fmla="*/ 29 w 29"/>
                <a:gd name="T3" fmla="*/ 18 h 31"/>
                <a:gd name="T4" fmla="*/ 14 w 29"/>
                <a:gd name="T5" fmla="*/ 0 h 31"/>
                <a:gd name="T6" fmla="*/ 0 w 29"/>
                <a:gd name="T7" fmla="*/ 18 h 31"/>
                <a:gd name="T8" fmla="*/ 0 w 29"/>
                <a:gd name="T9" fmla="*/ 14 h 31"/>
                <a:gd name="T10" fmla="*/ 14 w 29"/>
                <a:gd name="T11" fmla="*/ 31 h 31"/>
                <a:gd name="T12" fmla="*/ 29 w 29"/>
                <a:gd name="T13" fmla="*/ 14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1">
                  <a:moveTo>
                    <a:pt x="29" y="14"/>
                  </a:moveTo>
                  <a:lnTo>
                    <a:pt x="29" y="18"/>
                  </a:lnTo>
                  <a:lnTo>
                    <a:pt x="14" y="0"/>
                  </a:lnTo>
                  <a:lnTo>
                    <a:pt x="0" y="18"/>
                  </a:lnTo>
                  <a:lnTo>
                    <a:pt x="0" y="14"/>
                  </a:lnTo>
                  <a:lnTo>
                    <a:pt x="14" y="31"/>
                  </a:lnTo>
                  <a:lnTo>
                    <a:pt x="29" y="14"/>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78" name="Freeform 2513"/>
            <p:cNvSpPr>
              <a:spLocks/>
            </p:cNvSpPr>
            <p:nvPr/>
          </p:nvSpPr>
          <p:spPr bwMode="auto">
            <a:xfrm>
              <a:off x="3734" y="3154"/>
              <a:ext cx="34" cy="31"/>
            </a:xfrm>
            <a:custGeom>
              <a:avLst/>
              <a:gdLst>
                <a:gd name="T0" fmla="*/ 18 w 34"/>
                <a:gd name="T1" fmla="*/ 31 h 31"/>
                <a:gd name="T2" fmla="*/ 0 w 34"/>
                <a:gd name="T3" fmla="*/ 13 h 31"/>
                <a:gd name="T4" fmla="*/ 18 w 34"/>
                <a:gd name="T5" fmla="*/ 0 h 31"/>
                <a:gd name="T6" fmla="*/ 34 w 34"/>
                <a:gd name="T7" fmla="*/ 13 h 31"/>
                <a:gd name="T8" fmla="*/ 18 w 34"/>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1">
                  <a:moveTo>
                    <a:pt x="18" y="31"/>
                  </a:moveTo>
                  <a:lnTo>
                    <a:pt x="0" y="13"/>
                  </a:lnTo>
                  <a:lnTo>
                    <a:pt x="18" y="0"/>
                  </a:lnTo>
                  <a:lnTo>
                    <a:pt x="34" y="13"/>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79" name="Freeform 2514"/>
            <p:cNvSpPr>
              <a:spLocks noEditPoints="1"/>
            </p:cNvSpPr>
            <p:nvPr/>
          </p:nvSpPr>
          <p:spPr bwMode="auto">
            <a:xfrm>
              <a:off x="3734" y="3150"/>
              <a:ext cx="38" cy="35"/>
            </a:xfrm>
            <a:custGeom>
              <a:avLst/>
              <a:gdLst>
                <a:gd name="T0" fmla="*/ 18 w 38"/>
                <a:gd name="T1" fmla="*/ 35 h 35"/>
                <a:gd name="T2" fmla="*/ 16 w 38"/>
                <a:gd name="T3" fmla="*/ 35 h 35"/>
                <a:gd name="T4" fmla="*/ 0 w 38"/>
                <a:gd name="T5" fmla="*/ 22 h 35"/>
                <a:gd name="T6" fmla="*/ 0 w 38"/>
                <a:gd name="T7" fmla="*/ 17 h 35"/>
                <a:gd name="T8" fmla="*/ 16 w 38"/>
                <a:gd name="T9" fmla="*/ 0 h 35"/>
                <a:gd name="T10" fmla="*/ 18 w 38"/>
                <a:gd name="T11" fmla="*/ 0 h 35"/>
                <a:gd name="T12" fmla="*/ 38 w 38"/>
                <a:gd name="T13" fmla="*/ 17 h 35"/>
                <a:gd name="T14" fmla="*/ 38 w 38"/>
                <a:gd name="T15" fmla="*/ 22 h 35"/>
                <a:gd name="T16" fmla="*/ 18 w 38"/>
                <a:gd name="T17" fmla="*/ 35 h 35"/>
                <a:gd name="T18" fmla="*/ 34 w 38"/>
                <a:gd name="T19" fmla="*/ 17 h 35"/>
                <a:gd name="T20" fmla="*/ 34 w 38"/>
                <a:gd name="T21" fmla="*/ 22 h 35"/>
                <a:gd name="T22" fmla="*/ 16 w 38"/>
                <a:gd name="T23" fmla="*/ 4 h 35"/>
                <a:gd name="T24" fmla="*/ 18 w 38"/>
                <a:gd name="T25" fmla="*/ 4 h 35"/>
                <a:gd name="T26" fmla="*/ 0 w 38"/>
                <a:gd name="T27" fmla="*/ 22 h 35"/>
                <a:gd name="T28" fmla="*/ 0 w 38"/>
                <a:gd name="T29" fmla="*/ 17 h 35"/>
                <a:gd name="T30" fmla="*/ 18 w 38"/>
                <a:gd name="T31" fmla="*/ 33 h 35"/>
                <a:gd name="T32" fmla="*/ 16 w 38"/>
                <a:gd name="T33" fmla="*/ 33 h 35"/>
                <a:gd name="T34" fmla="*/ 34 w 38"/>
                <a:gd name="T35" fmla="*/ 17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35">
                  <a:moveTo>
                    <a:pt x="18" y="35"/>
                  </a:moveTo>
                  <a:lnTo>
                    <a:pt x="16" y="35"/>
                  </a:lnTo>
                  <a:lnTo>
                    <a:pt x="0" y="22"/>
                  </a:lnTo>
                  <a:lnTo>
                    <a:pt x="0" y="17"/>
                  </a:lnTo>
                  <a:lnTo>
                    <a:pt x="16" y="0"/>
                  </a:lnTo>
                  <a:lnTo>
                    <a:pt x="18" y="0"/>
                  </a:lnTo>
                  <a:lnTo>
                    <a:pt x="38" y="17"/>
                  </a:lnTo>
                  <a:lnTo>
                    <a:pt x="38" y="22"/>
                  </a:lnTo>
                  <a:lnTo>
                    <a:pt x="18" y="35"/>
                  </a:lnTo>
                  <a:close/>
                  <a:moveTo>
                    <a:pt x="34" y="17"/>
                  </a:moveTo>
                  <a:lnTo>
                    <a:pt x="34" y="22"/>
                  </a:lnTo>
                  <a:lnTo>
                    <a:pt x="16" y="4"/>
                  </a:lnTo>
                  <a:lnTo>
                    <a:pt x="18" y="4"/>
                  </a:lnTo>
                  <a:lnTo>
                    <a:pt x="0" y="22"/>
                  </a:lnTo>
                  <a:lnTo>
                    <a:pt x="0" y="17"/>
                  </a:lnTo>
                  <a:lnTo>
                    <a:pt x="18" y="33"/>
                  </a:lnTo>
                  <a:lnTo>
                    <a:pt x="16" y="33"/>
                  </a:lnTo>
                  <a:lnTo>
                    <a:pt x="34"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0" name="Freeform 2515"/>
            <p:cNvSpPr>
              <a:spLocks/>
            </p:cNvSpPr>
            <p:nvPr/>
          </p:nvSpPr>
          <p:spPr bwMode="auto">
            <a:xfrm>
              <a:off x="3734" y="3150"/>
              <a:ext cx="38" cy="35"/>
            </a:xfrm>
            <a:custGeom>
              <a:avLst/>
              <a:gdLst>
                <a:gd name="T0" fmla="*/ 18 w 38"/>
                <a:gd name="T1" fmla="*/ 35 h 35"/>
                <a:gd name="T2" fmla="*/ 16 w 38"/>
                <a:gd name="T3" fmla="*/ 35 h 35"/>
                <a:gd name="T4" fmla="*/ 0 w 38"/>
                <a:gd name="T5" fmla="*/ 22 h 35"/>
                <a:gd name="T6" fmla="*/ 0 w 38"/>
                <a:gd name="T7" fmla="*/ 17 h 35"/>
                <a:gd name="T8" fmla="*/ 16 w 38"/>
                <a:gd name="T9" fmla="*/ 0 h 35"/>
                <a:gd name="T10" fmla="*/ 18 w 38"/>
                <a:gd name="T11" fmla="*/ 0 h 35"/>
                <a:gd name="T12" fmla="*/ 38 w 38"/>
                <a:gd name="T13" fmla="*/ 17 h 35"/>
                <a:gd name="T14" fmla="*/ 38 w 38"/>
                <a:gd name="T15" fmla="*/ 22 h 35"/>
                <a:gd name="T16" fmla="*/ 18 w 38"/>
                <a:gd name="T17" fmla="*/ 35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35">
                  <a:moveTo>
                    <a:pt x="18" y="35"/>
                  </a:moveTo>
                  <a:lnTo>
                    <a:pt x="16" y="35"/>
                  </a:lnTo>
                  <a:lnTo>
                    <a:pt x="0" y="22"/>
                  </a:lnTo>
                  <a:lnTo>
                    <a:pt x="0" y="17"/>
                  </a:lnTo>
                  <a:lnTo>
                    <a:pt x="16" y="0"/>
                  </a:lnTo>
                  <a:lnTo>
                    <a:pt x="18" y="0"/>
                  </a:lnTo>
                  <a:lnTo>
                    <a:pt x="38" y="17"/>
                  </a:lnTo>
                  <a:lnTo>
                    <a:pt x="38" y="22"/>
                  </a:lnTo>
                  <a:lnTo>
                    <a:pt x="18"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81" name="Freeform 2516"/>
            <p:cNvSpPr>
              <a:spLocks/>
            </p:cNvSpPr>
            <p:nvPr/>
          </p:nvSpPr>
          <p:spPr bwMode="auto">
            <a:xfrm>
              <a:off x="3734" y="3154"/>
              <a:ext cx="34" cy="29"/>
            </a:xfrm>
            <a:custGeom>
              <a:avLst/>
              <a:gdLst>
                <a:gd name="T0" fmla="*/ 34 w 34"/>
                <a:gd name="T1" fmla="*/ 13 h 29"/>
                <a:gd name="T2" fmla="*/ 34 w 34"/>
                <a:gd name="T3" fmla="*/ 18 h 29"/>
                <a:gd name="T4" fmla="*/ 16 w 34"/>
                <a:gd name="T5" fmla="*/ 0 h 29"/>
                <a:gd name="T6" fmla="*/ 18 w 34"/>
                <a:gd name="T7" fmla="*/ 0 h 29"/>
                <a:gd name="T8" fmla="*/ 0 w 34"/>
                <a:gd name="T9" fmla="*/ 18 h 29"/>
                <a:gd name="T10" fmla="*/ 0 w 34"/>
                <a:gd name="T11" fmla="*/ 13 h 29"/>
                <a:gd name="T12" fmla="*/ 18 w 34"/>
                <a:gd name="T13" fmla="*/ 29 h 29"/>
                <a:gd name="T14" fmla="*/ 16 w 34"/>
                <a:gd name="T15" fmla="*/ 29 h 29"/>
                <a:gd name="T16" fmla="*/ 34 w 34"/>
                <a:gd name="T17" fmla="*/ 13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29">
                  <a:moveTo>
                    <a:pt x="34" y="13"/>
                  </a:moveTo>
                  <a:lnTo>
                    <a:pt x="34" y="18"/>
                  </a:lnTo>
                  <a:lnTo>
                    <a:pt x="16" y="0"/>
                  </a:lnTo>
                  <a:lnTo>
                    <a:pt x="18" y="0"/>
                  </a:lnTo>
                  <a:lnTo>
                    <a:pt x="0" y="18"/>
                  </a:lnTo>
                  <a:lnTo>
                    <a:pt x="0" y="13"/>
                  </a:lnTo>
                  <a:lnTo>
                    <a:pt x="18" y="29"/>
                  </a:lnTo>
                  <a:lnTo>
                    <a:pt x="16" y="29"/>
                  </a:lnTo>
                  <a:lnTo>
                    <a:pt x="34"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82" name="Freeform 2517"/>
            <p:cNvSpPr>
              <a:spLocks/>
            </p:cNvSpPr>
            <p:nvPr/>
          </p:nvSpPr>
          <p:spPr bwMode="auto">
            <a:xfrm>
              <a:off x="3734" y="3150"/>
              <a:ext cx="34" cy="33"/>
            </a:xfrm>
            <a:custGeom>
              <a:avLst/>
              <a:gdLst>
                <a:gd name="T0" fmla="*/ 18 w 34"/>
                <a:gd name="T1" fmla="*/ 33 h 33"/>
                <a:gd name="T2" fmla="*/ 0 w 34"/>
                <a:gd name="T3" fmla="*/ 15 h 33"/>
                <a:gd name="T4" fmla="*/ 18 w 34"/>
                <a:gd name="T5" fmla="*/ 0 h 33"/>
                <a:gd name="T6" fmla="*/ 34 w 34"/>
                <a:gd name="T7" fmla="*/ 15 h 33"/>
                <a:gd name="T8" fmla="*/ 18 w 34"/>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3">
                  <a:moveTo>
                    <a:pt x="18" y="33"/>
                  </a:moveTo>
                  <a:lnTo>
                    <a:pt x="0" y="15"/>
                  </a:lnTo>
                  <a:lnTo>
                    <a:pt x="18" y="0"/>
                  </a:lnTo>
                  <a:lnTo>
                    <a:pt x="34" y="15"/>
                  </a:lnTo>
                  <a:lnTo>
                    <a:pt x="18"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3" name="Freeform 2518"/>
            <p:cNvSpPr>
              <a:spLocks noEditPoints="1"/>
            </p:cNvSpPr>
            <p:nvPr/>
          </p:nvSpPr>
          <p:spPr bwMode="auto">
            <a:xfrm>
              <a:off x="3734" y="3147"/>
              <a:ext cx="38" cy="36"/>
            </a:xfrm>
            <a:custGeom>
              <a:avLst/>
              <a:gdLst>
                <a:gd name="T0" fmla="*/ 18 w 38"/>
                <a:gd name="T1" fmla="*/ 36 h 36"/>
                <a:gd name="T2" fmla="*/ 16 w 38"/>
                <a:gd name="T3" fmla="*/ 36 h 36"/>
                <a:gd name="T4" fmla="*/ 0 w 38"/>
                <a:gd name="T5" fmla="*/ 20 h 36"/>
                <a:gd name="T6" fmla="*/ 0 w 38"/>
                <a:gd name="T7" fmla="*/ 18 h 36"/>
                <a:gd name="T8" fmla="*/ 16 w 38"/>
                <a:gd name="T9" fmla="*/ 0 h 36"/>
                <a:gd name="T10" fmla="*/ 18 w 38"/>
                <a:gd name="T11" fmla="*/ 0 h 36"/>
                <a:gd name="T12" fmla="*/ 38 w 38"/>
                <a:gd name="T13" fmla="*/ 18 h 36"/>
                <a:gd name="T14" fmla="*/ 38 w 38"/>
                <a:gd name="T15" fmla="*/ 20 h 36"/>
                <a:gd name="T16" fmla="*/ 18 w 38"/>
                <a:gd name="T17" fmla="*/ 36 h 36"/>
                <a:gd name="T18" fmla="*/ 34 w 38"/>
                <a:gd name="T19" fmla="*/ 18 h 36"/>
                <a:gd name="T20" fmla="*/ 34 w 38"/>
                <a:gd name="T21" fmla="*/ 20 h 36"/>
                <a:gd name="T22" fmla="*/ 16 w 38"/>
                <a:gd name="T23" fmla="*/ 3 h 36"/>
                <a:gd name="T24" fmla="*/ 18 w 38"/>
                <a:gd name="T25" fmla="*/ 3 h 36"/>
                <a:gd name="T26" fmla="*/ 0 w 38"/>
                <a:gd name="T27" fmla="*/ 20 h 36"/>
                <a:gd name="T28" fmla="*/ 0 w 38"/>
                <a:gd name="T29" fmla="*/ 18 h 36"/>
                <a:gd name="T30" fmla="*/ 18 w 38"/>
                <a:gd name="T31" fmla="*/ 31 h 36"/>
                <a:gd name="T32" fmla="*/ 16 w 38"/>
                <a:gd name="T33" fmla="*/ 31 h 36"/>
                <a:gd name="T34" fmla="*/ 34 w 38"/>
                <a:gd name="T35" fmla="*/ 18 h 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8" h="36">
                  <a:moveTo>
                    <a:pt x="18" y="36"/>
                  </a:moveTo>
                  <a:lnTo>
                    <a:pt x="16" y="36"/>
                  </a:lnTo>
                  <a:lnTo>
                    <a:pt x="0" y="20"/>
                  </a:lnTo>
                  <a:lnTo>
                    <a:pt x="0" y="18"/>
                  </a:lnTo>
                  <a:lnTo>
                    <a:pt x="16" y="0"/>
                  </a:lnTo>
                  <a:lnTo>
                    <a:pt x="18" y="0"/>
                  </a:lnTo>
                  <a:lnTo>
                    <a:pt x="38" y="18"/>
                  </a:lnTo>
                  <a:lnTo>
                    <a:pt x="38" y="20"/>
                  </a:lnTo>
                  <a:lnTo>
                    <a:pt x="18" y="36"/>
                  </a:lnTo>
                  <a:close/>
                  <a:moveTo>
                    <a:pt x="34" y="18"/>
                  </a:moveTo>
                  <a:lnTo>
                    <a:pt x="34" y="20"/>
                  </a:lnTo>
                  <a:lnTo>
                    <a:pt x="16" y="3"/>
                  </a:lnTo>
                  <a:lnTo>
                    <a:pt x="18" y="3"/>
                  </a:lnTo>
                  <a:lnTo>
                    <a:pt x="0" y="20"/>
                  </a:lnTo>
                  <a:lnTo>
                    <a:pt x="0" y="18"/>
                  </a:lnTo>
                  <a:lnTo>
                    <a:pt x="18" y="31"/>
                  </a:lnTo>
                  <a:lnTo>
                    <a:pt x="16" y="31"/>
                  </a:lnTo>
                  <a:lnTo>
                    <a:pt x="34"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4" name="Freeform 2519"/>
            <p:cNvSpPr>
              <a:spLocks/>
            </p:cNvSpPr>
            <p:nvPr/>
          </p:nvSpPr>
          <p:spPr bwMode="auto">
            <a:xfrm>
              <a:off x="3734" y="3147"/>
              <a:ext cx="38" cy="36"/>
            </a:xfrm>
            <a:custGeom>
              <a:avLst/>
              <a:gdLst>
                <a:gd name="T0" fmla="*/ 18 w 38"/>
                <a:gd name="T1" fmla="*/ 36 h 36"/>
                <a:gd name="T2" fmla="*/ 16 w 38"/>
                <a:gd name="T3" fmla="*/ 36 h 36"/>
                <a:gd name="T4" fmla="*/ 0 w 38"/>
                <a:gd name="T5" fmla="*/ 20 h 36"/>
                <a:gd name="T6" fmla="*/ 0 w 38"/>
                <a:gd name="T7" fmla="*/ 18 h 36"/>
                <a:gd name="T8" fmla="*/ 16 w 38"/>
                <a:gd name="T9" fmla="*/ 0 h 36"/>
                <a:gd name="T10" fmla="*/ 18 w 38"/>
                <a:gd name="T11" fmla="*/ 0 h 36"/>
                <a:gd name="T12" fmla="*/ 38 w 38"/>
                <a:gd name="T13" fmla="*/ 18 h 36"/>
                <a:gd name="T14" fmla="*/ 38 w 38"/>
                <a:gd name="T15" fmla="*/ 20 h 36"/>
                <a:gd name="T16" fmla="*/ 18 w 38"/>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8" h="36">
                  <a:moveTo>
                    <a:pt x="18" y="36"/>
                  </a:moveTo>
                  <a:lnTo>
                    <a:pt x="16" y="36"/>
                  </a:lnTo>
                  <a:lnTo>
                    <a:pt x="0" y="20"/>
                  </a:lnTo>
                  <a:lnTo>
                    <a:pt x="0" y="18"/>
                  </a:lnTo>
                  <a:lnTo>
                    <a:pt x="16" y="0"/>
                  </a:lnTo>
                  <a:lnTo>
                    <a:pt x="18" y="0"/>
                  </a:lnTo>
                  <a:lnTo>
                    <a:pt x="38" y="18"/>
                  </a:lnTo>
                  <a:lnTo>
                    <a:pt x="38" y="20"/>
                  </a:lnTo>
                  <a:lnTo>
                    <a:pt x="18"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85" name="Freeform 2520"/>
            <p:cNvSpPr>
              <a:spLocks/>
            </p:cNvSpPr>
            <p:nvPr/>
          </p:nvSpPr>
          <p:spPr bwMode="auto">
            <a:xfrm>
              <a:off x="3734" y="3150"/>
              <a:ext cx="34" cy="28"/>
            </a:xfrm>
            <a:custGeom>
              <a:avLst/>
              <a:gdLst>
                <a:gd name="T0" fmla="*/ 34 w 34"/>
                <a:gd name="T1" fmla="*/ 15 h 28"/>
                <a:gd name="T2" fmla="*/ 34 w 34"/>
                <a:gd name="T3" fmla="*/ 17 h 28"/>
                <a:gd name="T4" fmla="*/ 16 w 34"/>
                <a:gd name="T5" fmla="*/ 0 h 28"/>
                <a:gd name="T6" fmla="*/ 18 w 34"/>
                <a:gd name="T7" fmla="*/ 0 h 28"/>
                <a:gd name="T8" fmla="*/ 0 w 34"/>
                <a:gd name="T9" fmla="*/ 17 h 28"/>
                <a:gd name="T10" fmla="*/ 0 w 34"/>
                <a:gd name="T11" fmla="*/ 15 h 28"/>
                <a:gd name="T12" fmla="*/ 18 w 34"/>
                <a:gd name="T13" fmla="*/ 28 h 28"/>
                <a:gd name="T14" fmla="*/ 16 w 34"/>
                <a:gd name="T15" fmla="*/ 28 h 28"/>
                <a:gd name="T16" fmla="*/ 34 w 34"/>
                <a:gd name="T17" fmla="*/ 15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28">
                  <a:moveTo>
                    <a:pt x="34" y="15"/>
                  </a:moveTo>
                  <a:lnTo>
                    <a:pt x="34" y="17"/>
                  </a:lnTo>
                  <a:lnTo>
                    <a:pt x="16" y="0"/>
                  </a:lnTo>
                  <a:lnTo>
                    <a:pt x="18" y="0"/>
                  </a:lnTo>
                  <a:lnTo>
                    <a:pt x="0" y="17"/>
                  </a:lnTo>
                  <a:lnTo>
                    <a:pt x="0" y="15"/>
                  </a:lnTo>
                  <a:lnTo>
                    <a:pt x="18" y="28"/>
                  </a:lnTo>
                  <a:lnTo>
                    <a:pt x="16" y="28"/>
                  </a:lnTo>
                  <a:lnTo>
                    <a:pt x="34"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86" name="Freeform 2521"/>
            <p:cNvSpPr>
              <a:spLocks/>
            </p:cNvSpPr>
            <p:nvPr/>
          </p:nvSpPr>
          <p:spPr bwMode="auto">
            <a:xfrm>
              <a:off x="3810" y="3143"/>
              <a:ext cx="33" cy="33"/>
            </a:xfrm>
            <a:custGeom>
              <a:avLst/>
              <a:gdLst>
                <a:gd name="T0" fmla="*/ 15 w 33"/>
                <a:gd name="T1" fmla="*/ 33 h 33"/>
                <a:gd name="T2" fmla="*/ 0 w 33"/>
                <a:gd name="T3" fmla="*/ 18 h 33"/>
                <a:gd name="T4" fmla="*/ 15 w 33"/>
                <a:gd name="T5" fmla="*/ 0 h 33"/>
                <a:gd name="T6" fmla="*/ 33 w 33"/>
                <a:gd name="T7" fmla="*/ 18 h 33"/>
                <a:gd name="T8" fmla="*/ 15 w 33"/>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3">
                  <a:moveTo>
                    <a:pt x="15" y="33"/>
                  </a:moveTo>
                  <a:lnTo>
                    <a:pt x="0" y="18"/>
                  </a:lnTo>
                  <a:lnTo>
                    <a:pt x="15" y="0"/>
                  </a:lnTo>
                  <a:lnTo>
                    <a:pt x="33" y="18"/>
                  </a:lnTo>
                  <a:lnTo>
                    <a:pt x="15"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7" name="Freeform 2522"/>
            <p:cNvSpPr>
              <a:spLocks noEditPoints="1"/>
            </p:cNvSpPr>
            <p:nvPr/>
          </p:nvSpPr>
          <p:spPr bwMode="auto">
            <a:xfrm>
              <a:off x="3808" y="3143"/>
              <a:ext cx="39" cy="35"/>
            </a:xfrm>
            <a:custGeom>
              <a:avLst/>
              <a:gdLst>
                <a:gd name="T0" fmla="*/ 22 w 39"/>
                <a:gd name="T1" fmla="*/ 35 h 35"/>
                <a:gd name="T2" fmla="*/ 17 w 39"/>
                <a:gd name="T3" fmla="*/ 35 h 35"/>
                <a:gd name="T4" fmla="*/ 0 w 39"/>
                <a:gd name="T5" fmla="*/ 18 h 35"/>
                <a:gd name="T6" fmla="*/ 0 w 39"/>
                <a:gd name="T7" fmla="*/ 13 h 35"/>
                <a:gd name="T8" fmla="*/ 17 w 39"/>
                <a:gd name="T9" fmla="*/ 0 h 35"/>
                <a:gd name="T10" fmla="*/ 22 w 39"/>
                <a:gd name="T11" fmla="*/ 0 h 35"/>
                <a:gd name="T12" fmla="*/ 35 w 39"/>
                <a:gd name="T13" fmla="*/ 13 h 35"/>
                <a:gd name="T14" fmla="*/ 39 w 39"/>
                <a:gd name="T15" fmla="*/ 18 h 35"/>
                <a:gd name="T16" fmla="*/ 35 w 39"/>
                <a:gd name="T17" fmla="*/ 18 h 35"/>
                <a:gd name="T18" fmla="*/ 22 w 39"/>
                <a:gd name="T19" fmla="*/ 35 h 35"/>
                <a:gd name="T20" fmla="*/ 35 w 39"/>
                <a:gd name="T21" fmla="*/ 13 h 35"/>
                <a:gd name="T22" fmla="*/ 35 w 39"/>
                <a:gd name="T23" fmla="*/ 18 h 35"/>
                <a:gd name="T24" fmla="*/ 17 w 39"/>
                <a:gd name="T25" fmla="*/ 0 h 35"/>
                <a:gd name="T26" fmla="*/ 22 w 39"/>
                <a:gd name="T27" fmla="*/ 0 h 35"/>
                <a:gd name="T28" fmla="*/ 2 w 39"/>
                <a:gd name="T29" fmla="*/ 18 h 35"/>
                <a:gd name="T30" fmla="*/ 2 w 39"/>
                <a:gd name="T31" fmla="*/ 13 h 35"/>
                <a:gd name="T32" fmla="*/ 22 w 39"/>
                <a:gd name="T33" fmla="*/ 33 h 35"/>
                <a:gd name="T34" fmla="*/ 17 w 39"/>
                <a:gd name="T35" fmla="*/ 33 h 35"/>
                <a:gd name="T36" fmla="*/ 35 w 39"/>
                <a:gd name="T37" fmla="*/ 13 h 3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9" h="35">
                  <a:moveTo>
                    <a:pt x="22" y="35"/>
                  </a:moveTo>
                  <a:lnTo>
                    <a:pt x="17" y="35"/>
                  </a:lnTo>
                  <a:lnTo>
                    <a:pt x="0" y="18"/>
                  </a:lnTo>
                  <a:lnTo>
                    <a:pt x="0" y="13"/>
                  </a:lnTo>
                  <a:lnTo>
                    <a:pt x="17" y="0"/>
                  </a:lnTo>
                  <a:lnTo>
                    <a:pt x="22" y="0"/>
                  </a:lnTo>
                  <a:lnTo>
                    <a:pt x="35" y="13"/>
                  </a:lnTo>
                  <a:lnTo>
                    <a:pt x="39" y="18"/>
                  </a:lnTo>
                  <a:lnTo>
                    <a:pt x="35" y="18"/>
                  </a:lnTo>
                  <a:lnTo>
                    <a:pt x="22" y="35"/>
                  </a:lnTo>
                  <a:close/>
                  <a:moveTo>
                    <a:pt x="35" y="13"/>
                  </a:moveTo>
                  <a:lnTo>
                    <a:pt x="35" y="18"/>
                  </a:lnTo>
                  <a:lnTo>
                    <a:pt x="17" y="0"/>
                  </a:lnTo>
                  <a:lnTo>
                    <a:pt x="22" y="0"/>
                  </a:lnTo>
                  <a:lnTo>
                    <a:pt x="2" y="18"/>
                  </a:lnTo>
                  <a:lnTo>
                    <a:pt x="2" y="13"/>
                  </a:lnTo>
                  <a:lnTo>
                    <a:pt x="22" y="33"/>
                  </a:lnTo>
                  <a:lnTo>
                    <a:pt x="17" y="33"/>
                  </a:lnTo>
                  <a:lnTo>
                    <a:pt x="35"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88" name="Freeform 2523"/>
            <p:cNvSpPr>
              <a:spLocks/>
            </p:cNvSpPr>
            <p:nvPr/>
          </p:nvSpPr>
          <p:spPr bwMode="auto">
            <a:xfrm>
              <a:off x="3808" y="3143"/>
              <a:ext cx="39" cy="35"/>
            </a:xfrm>
            <a:custGeom>
              <a:avLst/>
              <a:gdLst>
                <a:gd name="T0" fmla="*/ 22 w 39"/>
                <a:gd name="T1" fmla="*/ 35 h 35"/>
                <a:gd name="T2" fmla="*/ 17 w 39"/>
                <a:gd name="T3" fmla="*/ 35 h 35"/>
                <a:gd name="T4" fmla="*/ 0 w 39"/>
                <a:gd name="T5" fmla="*/ 18 h 35"/>
                <a:gd name="T6" fmla="*/ 0 w 39"/>
                <a:gd name="T7" fmla="*/ 13 h 35"/>
                <a:gd name="T8" fmla="*/ 17 w 39"/>
                <a:gd name="T9" fmla="*/ 0 h 35"/>
                <a:gd name="T10" fmla="*/ 22 w 39"/>
                <a:gd name="T11" fmla="*/ 0 h 35"/>
                <a:gd name="T12" fmla="*/ 35 w 39"/>
                <a:gd name="T13" fmla="*/ 13 h 35"/>
                <a:gd name="T14" fmla="*/ 39 w 39"/>
                <a:gd name="T15" fmla="*/ 18 h 35"/>
                <a:gd name="T16" fmla="*/ 35 w 39"/>
                <a:gd name="T17" fmla="*/ 18 h 35"/>
                <a:gd name="T18" fmla="*/ 22 w 39"/>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 h="35">
                  <a:moveTo>
                    <a:pt x="22" y="35"/>
                  </a:moveTo>
                  <a:lnTo>
                    <a:pt x="17" y="35"/>
                  </a:lnTo>
                  <a:lnTo>
                    <a:pt x="0" y="18"/>
                  </a:lnTo>
                  <a:lnTo>
                    <a:pt x="0" y="13"/>
                  </a:lnTo>
                  <a:lnTo>
                    <a:pt x="17" y="0"/>
                  </a:lnTo>
                  <a:lnTo>
                    <a:pt x="22" y="0"/>
                  </a:lnTo>
                  <a:lnTo>
                    <a:pt x="35" y="13"/>
                  </a:lnTo>
                  <a:lnTo>
                    <a:pt x="39" y="18"/>
                  </a:lnTo>
                  <a:lnTo>
                    <a:pt x="35" y="18"/>
                  </a:lnTo>
                  <a:lnTo>
                    <a:pt x="22"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89" name="Freeform 2524"/>
            <p:cNvSpPr>
              <a:spLocks/>
            </p:cNvSpPr>
            <p:nvPr/>
          </p:nvSpPr>
          <p:spPr bwMode="auto">
            <a:xfrm>
              <a:off x="3810" y="3143"/>
              <a:ext cx="33" cy="33"/>
            </a:xfrm>
            <a:custGeom>
              <a:avLst/>
              <a:gdLst>
                <a:gd name="T0" fmla="*/ 33 w 33"/>
                <a:gd name="T1" fmla="*/ 13 h 33"/>
                <a:gd name="T2" fmla="*/ 33 w 33"/>
                <a:gd name="T3" fmla="*/ 18 h 33"/>
                <a:gd name="T4" fmla="*/ 15 w 33"/>
                <a:gd name="T5" fmla="*/ 0 h 33"/>
                <a:gd name="T6" fmla="*/ 20 w 33"/>
                <a:gd name="T7" fmla="*/ 0 h 33"/>
                <a:gd name="T8" fmla="*/ 0 w 33"/>
                <a:gd name="T9" fmla="*/ 18 h 33"/>
                <a:gd name="T10" fmla="*/ 0 w 33"/>
                <a:gd name="T11" fmla="*/ 13 h 33"/>
                <a:gd name="T12" fmla="*/ 20 w 33"/>
                <a:gd name="T13" fmla="*/ 33 h 33"/>
                <a:gd name="T14" fmla="*/ 15 w 33"/>
                <a:gd name="T15" fmla="*/ 33 h 33"/>
                <a:gd name="T16" fmla="*/ 33 w 33"/>
                <a:gd name="T17" fmla="*/ 13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3">
                  <a:moveTo>
                    <a:pt x="33" y="13"/>
                  </a:moveTo>
                  <a:lnTo>
                    <a:pt x="33" y="18"/>
                  </a:lnTo>
                  <a:lnTo>
                    <a:pt x="15" y="0"/>
                  </a:lnTo>
                  <a:lnTo>
                    <a:pt x="20" y="0"/>
                  </a:lnTo>
                  <a:lnTo>
                    <a:pt x="0" y="18"/>
                  </a:lnTo>
                  <a:lnTo>
                    <a:pt x="0" y="13"/>
                  </a:lnTo>
                  <a:lnTo>
                    <a:pt x="20" y="33"/>
                  </a:lnTo>
                  <a:lnTo>
                    <a:pt x="15" y="33"/>
                  </a:lnTo>
                  <a:lnTo>
                    <a:pt x="33"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0" name="Freeform 2525"/>
            <p:cNvSpPr>
              <a:spLocks/>
            </p:cNvSpPr>
            <p:nvPr/>
          </p:nvSpPr>
          <p:spPr bwMode="auto">
            <a:xfrm>
              <a:off x="3810" y="3139"/>
              <a:ext cx="33" cy="37"/>
            </a:xfrm>
            <a:custGeom>
              <a:avLst/>
              <a:gdLst>
                <a:gd name="T0" fmla="*/ 15 w 33"/>
                <a:gd name="T1" fmla="*/ 37 h 37"/>
                <a:gd name="T2" fmla="*/ 0 w 33"/>
                <a:gd name="T3" fmla="*/ 17 h 37"/>
                <a:gd name="T4" fmla="*/ 15 w 33"/>
                <a:gd name="T5" fmla="*/ 0 h 37"/>
                <a:gd name="T6" fmla="*/ 33 w 33"/>
                <a:gd name="T7" fmla="*/ 17 h 37"/>
                <a:gd name="T8" fmla="*/ 15 w 33"/>
                <a:gd name="T9" fmla="*/ 37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7">
                  <a:moveTo>
                    <a:pt x="15" y="37"/>
                  </a:moveTo>
                  <a:lnTo>
                    <a:pt x="0" y="17"/>
                  </a:lnTo>
                  <a:lnTo>
                    <a:pt x="15" y="0"/>
                  </a:lnTo>
                  <a:lnTo>
                    <a:pt x="33" y="17"/>
                  </a:lnTo>
                  <a:lnTo>
                    <a:pt x="15" y="37"/>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1" name="Freeform 2526"/>
            <p:cNvSpPr>
              <a:spLocks noEditPoints="1"/>
            </p:cNvSpPr>
            <p:nvPr/>
          </p:nvSpPr>
          <p:spPr bwMode="auto">
            <a:xfrm>
              <a:off x="3808" y="3139"/>
              <a:ext cx="39" cy="37"/>
            </a:xfrm>
            <a:custGeom>
              <a:avLst/>
              <a:gdLst>
                <a:gd name="T0" fmla="*/ 22 w 39"/>
                <a:gd name="T1" fmla="*/ 37 h 37"/>
                <a:gd name="T2" fmla="*/ 17 w 39"/>
                <a:gd name="T3" fmla="*/ 37 h 37"/>
                <a:gd name="T4" fmla="*/ 0 w 39"/>
                <a:gd name="T5" fmla="*/ 17 h 37"/>
                <a:gd name="T6" fmla="*/ 17 w 39"/>
                <a:gd name="T7" fmla="*/ 0 h 37"/>
                <a:gd name="T8" fmla="*/ 22 w 39"/>
                <a:gd name="T9" fmla="*/ 0 h 37"/>
                <a:gd name="T10" fmla="*/ 35 w 39"/>
                <a:gd name="T11" fmla="*/ 17 h 37"/>
                <a:gd name="T12" fmla="*/ 39 w 39"/>
                <a:gd name="T13" fmla="*/ 17 h 37"/>
                <a:gd name="T14" fmla="*/ 35 w 39"/>
                <a:gd name="T15" fmla="*/ 17 h 37"/>
                <a:gd name="T16" fmla="*/ 22 w 39"/>
                <a:gd name="T17" fmla="*/ 37 h 37"/>
                <a:gd name="T18" fmla="*/ 35 w 39"/>
                <a:gd name="T19" fmla="*/ 17 h 37"/>
                <a:gd name="T20" fmla="*/ 17 w 39"/>
                <a:gd name="T21" fmla="*/ 4 h 37"/>
                <a:gd name="T22" fmla="*/ 22 w 39"/>
                <a:gd name="T23" fmla="*/ 4 h 37"/>
                <a:gd name="T24" fmla="*/ 2 w 39"/>
                <a:gd name="T25" fmla="*/ 17 h 37"/>
                <a:gd name="T26" fmla="*/ 22 w 39"/>
                <a:gd name="T27" fmla="*/ 33 h 37"/>
                <a:gd name="T28" fmla="*/ 17 w 39"/>
                <a:gd name="T29" fmla="*/ 33 h 37"/>
                <a:gd name="T30" fmla="*/ 35 w 39"/>
                <a:gd name="T31" fmla="*/ 17 h 3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9" h="37">
                  <a:moveTo>
                    <a:pt x="22" y="37"/>
                  </a:moveTo>
                  <a:lnTo>
                    <a:pt x="17" y="37"/>
                  </a:lnTo>
                  <a:lnTo>
                    <a:pt x="0" y="17"/>
                  </a:lnTo>
                  <a:lnTo>
                    <a:pt x="17" y="0"/>
                  </a:lnTo>
                  <a:lnTo>
                    <a:pt x="22" y="0"/>
                  </a:lnTo>
                  <a:lnTo>
                    <a:pt x="35" y="17"/>
                  </a:lnTo>
                  <a:lnTo>
                    <a:pt x="39" y="17"/>
                  </a:lnTo>
                  <a:lnTo>
                    <a:pt x="35" y="17"/>
                  </a:lnTo>
                  <a:lnTo>
                    <a:pt x="22" y="37"/>
                  </a:lnTo>
                  <a:close/>
                  <a:moveTo>
                    <a:pt x="35" y="17"/>
                  </a:moveTo>
                  <a:lnTo>
                    <a:pt x="17" y="4"/>
                  </a:lnTo>
                  <a:lnTo>
                    <a:pt x="22" y="4"/>
                  </a:lnTo>
                  <a:lnTo>
                    <a:pt x="2" y="17"/>
                  </a:lnTo>
                  <a:lnTo>
                    <a:pt x="22" y="33"/>
                  </a:lnTo>
                  <a:lnTo>
                    <a:pt x="17" y="33"/>
                  </a:lnTo>
                  <a:lnTo>
                    <a:pt x="35" y="17"/>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2" name="Freeform 2527"/>
            <p:cNvSpPr>
              <a:spLocks/>
            </p:cNvSpPr>
            <p:nvPr/>
          </p:nvSpPr>
          <p:spPr bwMode="auto">
            <a:xfrm>
              <a:off x="3808" y="3139"/>
              <a:ext cx="39" cy="37"/>
            </a:xfrm>
            <a:custGeom>
              <a:avLst/>
              <a:gdLst>
                <a:gd name="T0" fmla="*/ 22 w 39"/>
                <a:gd name="T1" fmla="*/ 37 h 37"/>
                <a:gd name="T2" fmla="*/ 17 w 39"/>
                <a:gd name="T3" fmla="*/ 37 h 37"/>
                <a:gd name="T4" fmla="*/ 0 w 39"/>
                <a:gd name="T5" fmla="*/ 17 h 37"/>
                <a:gd name="T6" fmla="*/ 17 w 39"/>
                <a:gd name="T7" fmla="*/ 0 h 37"/>
                <a:gd name="T8" fmla="*/ 22 w 39"/>
                <a:gd name="T9" fmla="*/ 0 h 37"/>
                <a:gd name="T10" fmla="*/ 35 w 39"/>
                <a:gd name="T11" fmla="*/ 17 h 37"/>
                <a:gd name="T12" fmla="*/ 39 w 39"/>
                <a:gd name="T13" fmla="*/ 17 h 37"/>
                <a:gd name="T14" fmla="*/ 35 w 39"/>
                <a:gd name="T15" fmla="*/ 17 h 37"/>
                <a:gd name="T16" fmla="*/ 22 w 39"/>
                <a:gd name="T17" fmla="*/ 37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9" h="37">
                  <a:moveTo>
                    <a:pt x="22" y="37"/>
                  </a:moveTo>
                  <a:lnTo>
                    <a:pt x="17" y="37"/>
                  </a:lnTo>
                  <a:lnTo>
                    <a:pt x="0" y="17"/>
                  </a:lnTo>
                  <a:lnTo>
                    <a:pt x="17" y="0"/>
                  </a:lnTo>
                  <a:lnTo>
                    <a:pt x="22" y="0"/>
                  </a:lnTo>
                  <a:lnTo>
                    <a:pt x="35" y="17"/>
                  </a:lnTo>
                  <a:lnTo>
                    <a:pt x="39" y="17"/>
                  </a:lnTo>
                  <a:lnTo>
                    <a:pt x="35" y="17"/>
                  </a:lnTo>
                  <a:lnTo>
                    <a:pt x="22" y="37"/>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3" name="Freeform 2528"/>
            <p:cNvSpPr>
              <a:spLocks/>
            </p:cNvSpPr>
            <p:nvPr/>
          </p:nvSpPr>
          <p:spPr bwMode="auto">
            <a:xfrm>
              <a:off x="3810" y="3143"/>
              <a:ext cx="33" cy="29"/>
            </a:xfrm>
            <a:custGeom>
              <a:avLst/>
              <a:gdLst>
                <a:gd name="T0" fmla="*/ 33 w 33"/>
                <a:gd name="T1" fmla="*/ 13 h 29"/>
                <a:gd name="T2" fmla="*/ 15 w 33"/>
                <a:gd name="T3" fmla="*/ 0 h 29"/>
                <a:gd name="T4" fmla="*/ 20 w 33"/>
                <a:gd name="T5" fmla="*/ 0 h 29"/>
                <a:gd name="T6" fmla="*/ 0 w 33"/>
                <a:gd name="T7" fmla="*/ 13 h 29"/>
                <a:gd name="T8" fmla="*/ 20 w 33"/>
                <a:gd name="T9" fmla="*/ 29 h 29"/>
                <a:gd name="T10" fmla="*/ 15 w 33"/>
                <a:gd name="T11" fmla="*/ 29 h 29"/>
                <a:gd name="T12" fmla="*/ 33 w 33"/>
                <a:gd name="T13" fmla="*/ 13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29">
                  <a:moveTo>
                    <a:pt x="33" y="13"/>
                  </a:moveTo>
                  <a:lnTo>
                    <a:pt x="15" y="0"/>
                  </a:lnTo>
                  <a:lnTo>
                    <a:pt x="20" y="0"/>
                  </a:lnTo>
                  <a:lnTo>
                    <a:pt x="0" y="13"/>
                  </a:lnTo>
                  <a:lnTo>
                    <a:pt x="20" y="29"/>
                  </a:lnTo>
                  <a:lnTo>
                    <a:pt x="15" y="29"/>
                  </a:lnTo>
                  <a:lnTo>
                    <a:pt x="33"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4" name="Freeform 2529"/>
            <p:cNvSpPr>
              <a:spLocks/>
            </p:cNvSpPr>
            <p:nvPr/>
          </p:nvSpPr>
          <p:spPr bwMode="auto">
            <a:xfrm>
              <a:off x="3887" y="3139"/>
              <a:ext cx="31" cy="33"/>
            </a:xfrm>
            <a:custGeom>
              <a:avLst/>
              <a:gdLst>
                <a:gd name="T0" fmla="*/ 14 w 31"/>
                <a:gd name="T1" fmla="*/ 33 h 33"/>
                <a:gd name="T2" fmla="*/ 0 w 31"/>
                <a:gd name="T3" fmla="*/ 17 h 33"/>
                <a:gd name="T4" fmla="*/ 14 w 31"/>
                <a:gd name="T5" fmla="*/ 0 h 33"/>
                <a:gd name="T6" fmla="*/ 31 w 31"/>
                <a:gd name="T7" fmla="*/ 17 h 33"/>
                <a:gd name="T8" fmla="*/ 14 w 31"/>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3">
                  <a:moveTo>
                    <a:pt x="14" y="33"/>
                  </a:moveTo>
                  <a:lnTo>
                    <a:pt x="0" y="17"/>
                  </a:lnTo>
                  <a:lnTo>
                    <a:pt x="14" y="0"/>
                  </a:lnTo>
                  <a:lnTo>
                    <a:pt x="31" y="17"/>
                  </a:lnTo>
                  <a:lnTo>
                    <a:pt x="14" y="33"/>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5" name="Freeform 2530"/>
            <p:cNvSpPr>
              <a:spLocks noEditPoints="1"/>
            </p:cNvSpPr>
            <p:nvPr/>
          </p:nvSpPr>
          <p:spPr bwMode="auto">
            <a:xfrm>
              <a:off x="3883" y="3139"/>
              <a:ext cx="35" cy="37"/>
            </a:xfrm>
            <a:custGeom>
              <a:avLst/>
              <a:gdLst>
                <a:gd name="T0" fmla="*/ 22 w 35"/>
                <a:gd name="T1" fmla="*/ 37 h 37"/>
                <a:gd name="T2" fmla="*/ 18 w 35"/>
                <a:gd name="T3" fmla="*/ 37 h 37"/>
                <a:gd name="T4" fmla="*/ 0 w 35"/>
                <a:gd name="T5" fmla="*/ 17 h 37"/>
                <a:gd name="T6" fmla="*/ 0 w 35"/>
                <a:gd name="T7" fmla="*/ 15 h 37"/>
                <a:gd name="T8" fmla="*/ 18 w 35"/>
                <a:gd name="T9" fmla="*/ 0 h 37"/>
                <a:gd name="T10" fmla="*/ 22 w 35"/>
                <a:gd name="T11" fmla="*/ 0 h 37"/>
                <a:gd name="T12" fmla="*/ 35 w 35"/>
                <a:gd name="T13" fmla="*/ 15 h 37"/>
                <a:gd name="T14" fmla="*/ 35 w 35"/>
                <a:gd name="T15" fmla="*/ 17 h 37"/>
                <a:gd name="T16" fmla="*/ 22 w 35"/>
                <a:gd name="T17" fmla="*/ 37 h 37"/>
                <a:gd name="T18" fmla="*/ 35 w 35"/>
                <a:gd name="T19" fmla="*/ 15 h 37"/>
                <a:gd name="T20" fmla="*/ 35 w 35"/>
                <a:gd name="T21" fmla="*/ 17 h 37"/>
                <a:gd name="T22" fmla="*/ 18 w 35"/>
                <a:gd name="T23" fmla="*/ 0 h 37"/>
                <a:gd name="T24" fmla="*/ 22 w 35"/>
                <a:gd name="T25" fmla="*/ 0 h 37"/>
                <a:gd name="T26" fmla="*/ 4 w 35"/>
                <a:gd name="T27" fmla="*/ 17 h 37"/>
                <a:gd name="T28" fmla="*/ 4 w 35"/>
                <a:gd name="T29" fmla="*/ 15 h 37"/>
                <a:gd name="T30" fmla="*/ 22 w 35"/>
                <a:gd name="T31" fmla="*/ 33 h 37"/>
                <a:gd name="T32" fmla="*/ 18 w 35"/>
                <a:gd name="T33" fmla="*/ 33 h 37"/>
                <a:gd name="T34" fmla="*/ 35 w 35"/>
                <a:gd name="T35" fmla="*/ 15 h 3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7">
                  <a:moveTo>
                    <a:pt x="22" y="37"/>
                  </a:moveTo>
                  <a:lnTo>
                    <a:pt x="18" y="37"/>
                  </a:lnTo>
                  <a:lnTo>
                    <a:pt x="0" y="17"/>
                  </a:lnTo>
                  <a:lnTo>
                    <a:pt x="0" y="15"/>
                  </a:lnTo>
                  <a:lnTo>
                    <a:pt x="18" y="0"/>
                  </a:lnTo>
                  <a:lnTo>
                    <a:pt x="22" y="0"/>
                  </a:lnTo>
                  <a:lnTo>
                    <a:pt x="35" y="15"/>
                  </a:lnTo>
                  <a:lnTo>
                    <a:pt x="35" y="17"/>
                  </a:lnTo>
                  <a:lnTo>
                    <a:pt x="22" y="37"/>
                  </a:lnTo>
                  <a:close/>
                  <a:moveTo>
                    <a:pt x="35" y="15"/>
                  </a:moveTo>
                  <a:lnTo>
                    <a:pt x="35" y="17"/>
                  </a:lnTo>
                  <a:lnTo>
                    <a:pt x="18" y="0"/>
                  </a:lnTo>
                  <a:lnTo>
                    <a:pt x="22" y="0"/>
                  </a:lnTo>
                  <a:lnTo>
                    <a:pt x="4" y="17"/>
                  </a:lnTo>
                  <a:lnTo>
                    <a:pt x="4" y="15"/>
                  </a:lnTo>
                  <a:lnTo>
                    <a:pt x="22" y="33"/>
                  </a:lnTo>
                  <a:lnTo>
                    <a:pt x="18" y="33"/>
                  </a:lnTo>
                  <a:lnTo>
                    <a:pt x="35" y="15"/>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6" name="Freeform 2531"/>
            <p:cNvSpPr>
              <a:spLocks/>
            </p:cNvSpPr>
            <p:nvPr/>
          </p:nvSpPr>
          <p:spPr bwMode="auto">
            <a:xfrm>
              <a:off x="3883" y="3139"/>
              <a:ext cx="35" cy="37"/>
            </a:xfrm>
            <a:custGeom>
              <a:avLst/>
              <a:gdLst>
                <a:gd name="T0" fmla="*/ 22 w 35"/>
                <a:gd name="T1" fmla="*/ 37 h 37"/>
                <a:gd name="T2" fmla="*/ 18 w 35"/>
                <a:gd name="T3" fmla="*/ 37 h 37"/>
                <a:gd name="T4" fmla="*/ 0 w 35"/>
                <a:gd name="T5" fmla="*/ 17 h 37"/>
                <a:gd name="T6" fmla="*/ 0 w 35"/>
                <a:gd name="T7" fmla="*/ 15 h 37"/>
                <a:gd name="T8" fmla="*/ 18 w 35"/>
                <a:gd name="T9" fmla="*/ 0 h 37"/>
                <a:gd name="T10" fmla="*/ 22 w 35"/>
                <a:gd name="T11" fmla="*/ 0 h 37"/>
                <a:gd name="T12" fmla="*/ 35 w 35"/>
                <a:gd name="T13" fmla="*/ 15 h 37"/>
                <a:gd name="T14" fmla="*/ 35 w 35"/>
                <a:gd name="T15" fmla="*/ 17 h 37"/>
                <a:gd name="T16" fmla="*/ 22 w 35"/>
                <a:gd name="T17" fmla="*/ 37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37">
                  <a:moveTo>
                    <a:pt x="22" y="37"/>
                  </a:moveTo>
                  <a:lnTo>
                    <a:pt x="18" y="37"/>
                  </a:lnTo>
                  <a:lnTo>
                    <a:pt x="0" y="17"/>
                  </a:lnTo>
                  <a:lnTo>
                    <a:pt x="0" y="15"/>
                  </a:lnTo>
                  <a:lnTo>
                    <a:pt x="18" y="0"/>
                  </a:lnTo>
                  <a:lnTo>
                    <a:pt x="22" y="0"/>
                  </a:lnTo>
                  <a:lnTo>
                    <a:pt x="35" y="15"/>
                  </a:lnTo>
                  <a:lnTo>
                    <a:pt x="35" y="17"/>
                  </a:lnTo>
                  <a:lnTo>
                    <a:pt x="22" y="37"/>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7" name="Freeform 2532"/>
            <p:cNvSpPr>
              <a:spLocks/>
            </p:cNvSpPr>
            <p:nvPr/>
          </p:nvSpPr>
          <p:spPr bwMode="auto">
            <a:xfrm>
              <a:off x="3887" y="3139"/>
              <a:ext cx="31" cy="33"/>
            </a:xfrm>
            <a:custGeom>
              <a:avLst/>
              <a:gdLst>
                <a:gd name="T0" fmla="*/ 31 w 31"/>
                <a:gd name="T1" fmla="*/ 15 h 33"/>
                <a:gd name="T2" fmla="*/ 31 w 31"/>
                <a:gd name="T3" fmla="*/ 17 h 33"/>
                <a:gd name="T4" fmla="*/ 14 w 31"/>
                <a:gd name="T5" fmla="*/ 0 h 33"/>
                <a:gd name="T6" fmla="*/ 18 w 31"/>
                <a:gd name="T7" fmla="*/ 0 h 33"/>
                <a:gd name="T8" fmla="*/ 0 w 31"/>
                <a:gd name="T9" fmla="*/ 17 h 33"/>
                <a:gd name="T10" fmla="*/ 0 w 31"/>
                <a:gd name="T11" fmla="*/ 15 h 33"/>
                <a:gd name="T12" fmla="*/ 18 w 31"/>
                <a:gd name="T13" fmla="*/ 33 h 33"/>
                <a:gd name="T14" fmla="*/ 14 w 31"/>
                <a:gd name="T15" fmla="*/ 33 h 33"/>
                <a:gd name="T16" fmla="*/ 31 w 31"/>
                <a:gd name="T17" fmla="*/ 15 h 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3">
                  <a:moveTo>
                    <a:pt x="31" y="15"/>
                  </a:moveTo>
                  <a:lnTo>
                    <a:pt x="31" y="17"/>
                  </a:lnTo>
                  <a:lnTo>
                    <a:pt x="14" y="0"/>
                  </a:lnTo>
                  <a:lnTo>
                    <a:pt x="18" y="0"/>
                  </a:lnTo>
                  <a:lnTo>
                    <a:pt x="0" y="17"/>
                  </a:lnTo>
                  <a:lnTo>
                    <a:pt x="0" y="15"/>
                  </a:lnTo>
                  <a:lnTo>
                    <a:pt x="18" y="33"/>
                  </a:lnTo>
                  <a:lnTo>
                    <a:pt x="14" y="33"/>
                  </a:lnTo>
                  <a:lnTo>
                    <a:pt x="31" y="1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798" name="Freeform 2533"/>
            <p:cNvSpPr>
              <a:spLocks/>
            </p:cNvSpPr>
            <p:nvPr/>
          </p:nvSpPr>
          <p:spPr bwMode="auto">
            <a:xfrm>
              <a:off x="3887" y="3125"/>
              <a:ext cx="31" cy="31"/>
            </a:xfrm>
            <a:custGeom>
              <a:avLst/>
              <a:gdLst>
                <a:gd name="T0" fmla="*/ 14 w 31"/>
                <a:gd name="T1" fmla="*/ 31 h 31"/>
                <a:gd name="T2" fmla="*/ 0 w 31"/>
                <a:gd name="T3" fmla="*/ 14 h 31"/>
                <a:gd name="T4" fmla="*/ 14 w 31"/>
                <a:gd name="T5" fmla="*/ 0 h 31"/>
                <a:gd name="T6" fmla="*/ 31 w 31"/>
                <a:gd name="T7" fmla="*/ 14 h 31"/>
                <a:gd name="T8" fmla="*/ 14 w 31"/>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31">
                  <a:moveTo>
                    <a:pt x="14" y="31"/>
                  </a:moveTo>
                  <a:lnTo>
                    <a:pt x="0" y="14"/>
                  </a:lnTo>
                  <a:lnTo>
                    <a:pt x="14" y="0"/>
                  </a:lnTo>
                  <a:lnTo>
                    <a:pt x="31" y="14"/>
                  </a:lnTo>
                  <a:lnTo>
                    <a:pt x="14"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99" name="Freeform 2534"/>
            <p:cNvSpPr>
              <a:spLocks noEditPoints="1"/>
            </p:cNvSpPr>
            <p:nvPr/>
          </p:nvSpPr>
          <p:spPr bwMode="auto">
            <a:xfrm>
              <a:off x="3883" y="3121"/>
              <a:ext cx="35" cy="35"/>
            </a:xfrm>
            <a:custGeom>
              <a:avLst/>
              <a:gdLst>
                <a:gd name="T0" fmla="*/ 22 w 35"/>
                <a:gd name="T1" fmla="*/ 35 h 35"/>
                <a:gd name="T2" fmla="*/ 18 w 35"/>
                <a:gd name="T3" fmla="*/ 35 h 35"/>
                <a:gd name="T4" fmla="*/ 0 w 35"/>
                <a:gd name="T5" fmla="*/ 22 h 35"/>
                <a:gd name="T6" fmla="*/ 0 w 35"/>
                <a:gd name="T7" fmla="*/ 18 h 35"/>
                <a:gd name="T8" fmla="*/ 18 w 35"/>
                <a:gd name="T9" fmla="*/ 0 h 35"/>
                <a:gd name="T10" fmla="*/ 22 w 35"/>
                <a:gd name="T11" fmla="*/ 0 h 35"/>
                <a:gd name="T12" fmla="*/ 35 w 35"/>
                <a:gd name="T13" fmla="*/ 18 h 35"/>
                <a:gd name="T14" fmla="*/ 35 w 35"/>
                <a:gd name="T15" fmla="*/ 22 h 35"/>
                <a:gd name="T16" fmla="*/ 22 w 35"/>
                <a:gd name="T17" fmla="*/ 35 h 35"/>
                <a:gd name="T18" fmla="*/ 35 w 35"/>
                <a:gd name="T19" fmla="*/ 18 h 35"/>
                <a:gd name="T20" fmla="*/ 35 w 35"/>
                <a:gd name="T21" fmla="*/ 22 h 35"/>
                <a:gd name="T22" fmla="*/ 18 w 35"/>
                <a:gd name="T23" fmla="*/ 4 h 35"/>
                <a:gd name="T24" fmla="*/ 22 w 35"/>
                <a:gd name="T25" fmla="*/ 4 h 35"/>
                <a:gd name="T26" fmla="*/ 4 w 35"/>
                <a:gd name="T27" fmla="*/ 22 h 35"/>
                <a:gd name="T28" fmla="*/ 4 w 35"/>
                <a:gd name="T29" fmla="*/ 18 h 35"/>
                <a:gd name="T30" fmla="*/ 22 w 35"/>
                <a:gd name="T31" fmla="*/ 33 h 35"/>
                <a:gd name="T32" fmla="*/ 18 w 35"/>
                <a:gd name="T33" fmla="*/ 33 h 35"/>
                <a:gd name="T34" fmla="*/ 35 w 35"/>
                <a:gd name="T35" fmla="*/ 18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5">
                  <a:moveTo>
                    <a:pt x="22" y="35"/>
                  </a:moveTo>
                  <a:lnTo>
                    <a:pt x="18" y="35"/>
                  </a:lnTo>
                  <a:lnTo>
                    <a:pt x="0" y="22"/>
                  </a:lnTo>
                  <a:lnTo>
                    <a:pt x="0" y="18"/>
                  </a:lnTo>
                  <a:lnTo>
                    <a:pt x="18" y="0"/>
                  </a:lnTo>
                  <a:lnTo>
                    <a:pt x="22" y="0"/>
                  </a:lnTo>
                  <a:lnTo>
                    <a:pt x="35" y="18"/>
                  </a:lnTo>
                  <a:lnTo>
                    <a:pt x="35" y="22"/>
                  </a:lnTo>
                  <a:lnTo>
                    <a:pt x="22" y="35"/>
                  </a:lnTo>
                  <a:close/>
                  <a:moveTo>
                    <a:pt x="35" y="18"/>
                  </a:moveTo>
                  <a:lnTo>
                    <a:pt x="35" y="22"/>
                  </a:lnTo>
                  <a:lnTo>
                    <a:pt x="18" y="4"/>
                  </a:lnTo>
                  <a:lnTo>
                    <a:pt x="22" y="4"/>
                  </a:lnTo>
                  <a:lnTo>
                    <a:pt x="4" y="22"/>
                  </a:lnTo>
                  <a:lnTo>
                    <a:pt x="4" y="18"/>
                  </a:lnTo>
                  <a:lnTo>
                    <a:pt x="22" y="33"/>
                  </a:lnTo>
                  <a:lnTo>
                    <a:pt x="18" y="33"/>
                  </a:lnTo>
                  <a:lnTo>
                    <a:pt x="3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0" name="Freeform 2535"/>
            <p:cNvSpPr>
              <a:spLocks/>
            </p:cNvSpPr>
            <p:nvPr/>
          </p:nvSpPr>
          <p:spPr bwMode="auto">
            <a:xfrm>
              <a:off x="3883" y="3121"/>
              <a:ext cx="35" cy="35"/>
            </a:xfrm>
            <a:custGeom>
              <a:avLst/>
              <a:gdLst>
                <a:gd name="T0" fmla="*/ 22 w 35"/>
                <a:gd name="T1" fmla="*/ 35 h 35"/>
                <a:gd name="T2" fmla="*/ 18 w 35"/>
                <a:gd name="T3" fmla="*/ 35 h 35"/>
                <a:gd name="T4" fmla="*/ 0 w 35"/>
                <a:gd name="T5" fmla="*/ 22 h 35"/>
                <a:gd name="T6" fmla="*/ 0 w 35"/>
                <a:gd name="T7" fmla="*/ 18 h 35"/>
                <a:gd name="T8" fmla="*/ 18 w 35"/>
                <a:gd name="T9" fmla="*/ 0 h 35"/>
                <a:gd name="T10" fmla="*/ 22 w 35"/>
                <a:gd name="T11" fmla="*/ 0 h 35"/>
                <a:gd name="T12" fmla="*/ 35 w 35"/>
                <a:gd name="T13" fmla="*/ 18 h 35"/>
                <a:gd name="T14" fmla="*/ 35 w 35"/>
                <a:gd name="T15" fmla="*/ 22 h 35"/>
                <a:gd name="T16" fmla="*/ 22 w 35"/>
                <a:gd name="T17" fmla="*/ 35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35">
                  <a:moveTo>
                    <a:pt x="22" y="35"/>
                  </a:moveTo>
                  <a:lnTo>
                    <a:pt x="18" y="35"/>
                  </a:lnTo>
                  <a:lnTo>
                    <a:pt x="0" y="22"/>
                  </a:lnTo>
                  <a:lnTo>
                    <a:pt x="0" y="18"/>
                  </a:lnTo>
                  <a:lnTo>
                    <a:pt x="18" y="0"/>
                  </a:lnTo>
                  <a:lnTo>
                    <a:pt x="22" y="0"/>
                  </a:lnTo>
                  <a:lnTo>
                    <a:pt x="35" y="18"/>
                  </a:lnTo>
                  <a:lnTo>
                    <a:pt x="35" y="22"/>
                  </a:lnTo>
                  <a:lnTo>
                    <a:pt x="22"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1" name="Freeform 2536"/>
            <p:cNvSpPr>
              <a:spLocks/>
            </p:cNvSpPr>
            <p:nvPr/>
          </p:nvSpPr>
          <p:spPr bwMode="auto">
            <a:xfrm>
              <a:off x="3887" y="3125"/>
              <a:ext cx="31" cy="29"/>
            </a:xfrm>
            <a:custGeom>
              <a:avLst/>
              <a:gdLst>
                <a:gd name="T0" fmla="*/ 31 w 31"/>
                <a:gd name="T1" fmla="*/ 14 h 29"/>
                <a:gd name="T2" fmla="*/ 31 w 31"/>
                <a:gd name="T3" fmla="*/ 18 h 29"/>
                <a:gd name="T4" fmla="*/ 14 w 31"/>
                <a:gd name="T5" fmla="*/ 0 h 29"/>
                <a:gd name="T6" fmla="*/ 18 w 31"/>
                <a:gd name="T7" fmla="*/ 0 h 29"/>
                <a:gd name="T8" fmla="*/ 0 w 31"/>
                <a:gd name="T9" fmla="*/ 18 h 29"/>
                <a:gd name="T10" fmla="*/ 0 w 31"/>
                <a:gd name="T11" fmla="*/ 14 h 29"/>
                <a:gd name="T12" fmla="*/ 18 w 31"/>
                <a:gd name="T13" fmla="*/ 29 h 29"/>
                <a:gd name="T14" fmla="*/ 14 w 31"/>
                <a:gd name="T15" fmla="*/ 29 h 29"/>
                <a:gd name="T16" fmla="*/ 31 w 31"/>
                <a:gd name="T17" fmla="*/ 14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29">
                  <a:moveTo>
                    <a:pt x="31" y="14"/>
                  </a:moveTo>
                  <a:lnTo>
                    <a:pt x="31" y="18"/>
                  </a:lnTo>
                  <a:lnTo>
                    <a:pt x="14" y="0"/>
                  </a:lnTo>
                  <a:lnTo>
                    <a:pt x="18" y="0"/>
                  </a:lnTo>
                  <a:lnTo>
                    <a:pt x="0" y="18"/>
                  </a:lnTo>
                  <a:lnTo>
                    <a:pt x="0" y="14"/>
                  </a:lnTo>
                  <a:lnTo>
                    <a:pt x="18" y="29"/>
                  </a:lnTo>
                  <a:lnTo>
                    <a:pt x="14" y="29"/>
                  </a:lnTo>
                  <a:lnTo>
                    <a:pt x="31" y="14"/>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2" name="Freeform 2537"/>
            <p:cNvSpPr>
              <a:spLocks/>
            </p:cNvSpPr>
            <p:nvPr/>
          </p:nvSpPr>
          <p:spPr bwMode="auto">
            <a:xfrm>
              <a:off x="3958" y="3096"/>
              <a:ext cx="36" cy="31"/>
            </a:xfrm>
            <a:custGeom>
              <a:avLst/>
              <a:gdLst>
                <a:gd name="T0" fmla="*/ 18 w 36"/>
                <a:gd name="T1" fmla="*/ 31 h 31"/>
                <a:gd name="T2" fmla="*/ 0 w 36"/>
                <a:gd name="T3" fmla="*/ 18 h 31"/>
                <a:gd name="T4" fmla="*/ 18 w 36"/>
                <a:gd name="T5" fmla="*/ 0 h 31"/>
                <a:gd name="T6" fmla="*/ 36 w 36"/>
                <a:gd name="T7" fmla="*/ 18 h 31"/>
                <a:gd name="T8" fmla="*/ 18 w 36"/>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1">
                  <a:moveTo>
                    <a:pt x="18" y="31"/>
                  </a:moveTo>
                  <a:lnTo>
                    <a:pt x="0" y="18"/>
                  </a:lnTo>
                  <a:lnTo>
                    <a:pt x="18" y="0"/>
                  </a:lnTo>
                  <a:lnTo>
                    <a:pt x="36" y="18"/>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3" name="Freeform 2538"/>
            <p:cNvSpPr>
              <a:spLocks noEditPoints="1"/>
            </p:cNvSpPr>
            <p:nvPr/>
          </p:nvSpPr>
          <p:spPr bwMode="auto">
            <a:xfrm>
              <a:off x="3958" y="3096"/>
              <a:ext cx="36" cy="31"/>
            </a:xfrm>
            <a:custGeom>
              <a:avLst/>
              <a:gdLst>
                <a:gd name="T0" fmla="*/ 18 w 36"/>
                <a:gd name="T1" fmla="*/ 31 h 31"/>
                <a:gd name="T2" fmla="*/ 0 w 36"/>
                <a:gd name="T3" fmla="*/ 18 h 31"/>
                <a:gd name="T4" fmla="*/ 0 w 36"/>
                <a:gd name="T5" fmla="*/ 14 h 31"/>
                <a:gd name="T6" fmla="*/ 18 w 36"/>
                <a:gd name="T7" fmla="*/ 0 h 31"/>
                <a:gd name="T8" fmla="*/ 36 w 36"/>
                <a:gd name="T9" fmla="*/ 14 h 31"/>
                <a:gd name="T10" fmla="*/ 36 w 36"/>
                <a:gd name="T11" fmla="*/ 18 h 31"/>
                <a:gd name="T12" fmla="*/ 18 w 36"/>
                <a:gd name="T13" fmla="*/ 31 h 31"/>
                <a:gd name="T14" fmla="*/ 33 w 36"/>
                <a:gd name="T15" fmla="*/ 14 h 31"/>
                <a:gd name="T16" fmla="*/ 33 w 36"/>
                <a:gd name="T17" fmla="*/ 18 h 31"/>
                <a:gd name="T18" fmla="*/ 18 w 36"/>
                <a:gd name="T19" fmla="*/ 0 h 31"/>
                <a:gd name="T20" fmla="*/ 5 w 36"/>
                <a:gd name="T21" fmla="*/ 18 h 31"/>
                <a:gd name="T22" fmla="*/ 5 w 36"/>
                <a:gd name="T23" fmla="*/ 14 h 31"/>
                <a:gd name="T24" fmla="*/ 18 w 36"/>
                <a:gd name="T25" fmla="*/ 31 h 31"/>
                <a:gd name="T26" fmla="*/ 33 w 36"/>
                <a:gd name="T27" fmla="*/ 14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1">
                  <a:moveTo>
                    <a:pt x="18" y="31"/>
                  </a:moveTo>
                  <a:lnTo>
                    <a:pt x="0" y="18"/>
                  </a:lnTo>
                  <a:lnTo>
                    <a:pt x="0" y="14"/>
                  </a:lnTo>
                  <a:lnTo>
                    <a:pt x="18" y="0"/>
                  </a:lnTo>
                  <a:lnTo>
                    <a:pt x="36" y="14"/>
                  </a:lnTo>
                  <a:lnTo>
                    <a:pt x="36" y="18"/>
                  </a:lnTo>
                  <a:lnTo>
                    <a:pt x="18" y="31"/>
                  </a:lnTo>
                  <a:close/>
                  <a:moveTo>
                    <a:pt x="33" y="14"/>
                  </a:moveTo>
                  <a:lnTo>
                    <a:pt x="33" y="18"/>
                  </a:lnTo>
                  <a:lnTo>
                    <a:pt x="18" y="0"/>
                  </a:lnTo>
                  <a:lnTo>
                    <a:pt x="5" y="18"/>
                  </a:lnTo>
                  <a:lnTo>
                    <a:pt x="5" y="14"/>
                  </a:lnTo>
                  <a:lnTo>
                    <a:pt x="18" y="31"/>
                  </a:lnTo>
                  <a:lnTo>
                    <a:pt x="33" y="14"/>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4" name="Freeform 2539"/>
            <p:cNvSpPr>
              <a:spLocks/>
            </p:cNvSpPr>
            <p:nvPr/>
          </p:nvSpPr>
          <p:spPr bwMode="auto">
            <a:xfrm>
              <a:off x="3958" y="3096"/>
              <a:ext cx="36" cy="31"/>
            </a:xfrm>
            <a:custGeom>
              <a:avLst/>
              <a:gdLst>
                <a:gd name="T0" fmla="*/ 18 w 36"/>
                <a:gd name="T1" fmla="*/ 31 h 31"/>
                <a:gd name="T2" fmla="*/ 0 w 36"/>
                <a:gd name="T3" fmla="*/ 18 h 31"/>
                <a:gd name="T4" fmla="*/ 0 w 36"/>
                <a:gd name="T5" fmla="*/ 14 h 31"/>
                <a:gd name="T6" fmla="*/ 18 w 36"/>
                <a:gd name="T7" fmla="*/ 0 h 31"/>
                <a:gd name="T8" fmla="*/ 36 w 36"/>
                <a:gd name="T9" fmla="*/ 14 h 31"/>
                <a:gd name="T10" fmla="*/ 36 w 36"/>
                <a:gd name="T11" fmla="*/ 18 h 31"/>
                <a:gd name="T12" fmla="*/ 18 w 36"/>
                <a:gd name="T13" fmla="*/ 31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31">
                  <a:moveTo>
                    <a:pt x="18" y="31"/>
                  </a:moveTo>
                  <a:lnTo>
                    <a:pt x="0" y="18"/>
                  </a:lnTo>
                  <a:lnTo>
                    <a:pt x="0" y="14"/>
                  </a:lnTo>
                  <a:lnTo>
                    <a:pt x="18" y="0"/>
                  </a:lnTo>
                  <a:lnTo>
                    <a:pt x="36" y="14"/>
                  </a:lnTo>
                  <a:lnTo>
                    <a:pt x="36" y="18"/>
                  </a:lnTo>
                  <a:lnTo>
                    <a:pt x="18" y="31"/>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5" name="Freeform 2540"/>
            <p:cNvSpPr>
              <a:spLocks/>
            </p:cNvSpPr>
            <p:nvPr/>
          </p:nvSpPr>
          <p:spPr bwMode="auto">
            <a:xfrm>
              <a:off x="3963" y="3096"/>
              <a:ext cx="28" cy="31"/>
            </a:xfrm>
            <a:custGeom>
              <a:avLst/>
              <a:gdLst>
                <a:gd name="T0" fmla="*/ 28 w 28"/>
                <a:gd name="T1" fmla="*/ 14 h 31"/>
                <a:gd name="T2" fmla="*/ 28 w 28"/>
                <a:gd name="T3" fmla="*/ 18 h 31"/>
                <a:gd name="T4" fmla="*/ 13 w 28"/>
                <a:gd name="T5" fmla="*/ 0 h 31"/>
                <a:gd name="T6" fmla="*/ 0 w 28"/>
                <a:gd name="T7" fmla="*/ 18 h 31"/>
                <a:gd name="T8" fmla="*/ 0 w 28"/>
                <a:gd name="T9" fmla="*/ 14 h 31"/>
                <a:gd name="T10" fmla="*/ 13 w 28"/>
                <a:gd name="T11" fmla="*/ 31 h 31"/>
                <a:gd name="T12" fmla="*/ 28 w 28"/>
                <a:gd name="T13" fmla="*/ 14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1">
                  <a:moveTo>
                    <a:pt x="28" y="14"/>
                  </a:moveTo>
                  <a:lnTo>
                    <a:pt x="28" y="18"/>
                  </a:lnTo>
                  <a:lnTo>
                    <a:pt x="13" y="0"/>
                  </a:lnTo>
                  <a:lnTo>
                    <a:pt x="0" y="18"/>
                  </a:lnTo>
                  <a:lnTo>
                    <a:pt x="0" y="14"/>
                  </a:lnTo>
                  <a:lnTo>
                    <a:pt x="13" y="31"/>
                  </a:lnTo>
                  <a:lnTo>
                    <a:pt x="28" y="14"/>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6" name="Freeform 2541"/>
            <p:cNvSpPr>
              <a:spLocks/>
            </p:cNvSpPr>
            <p:nvPr/>
          </p:nvSpPr>
          <p:spPr bwMode="auto">
            <a:xfrm>
              <a:off x="3958" y="3096"/>
              <a:ext cx="36" cy="31"/>
            </a:xfrm>
            <a:custGeom>
              <a:avLst/>
              <a:gdLst>
                <a:gd name="T0" fmla="*/ 18 w 36"/>
                <a:gd name="T1" fmla="*/ 31 h 31"/>
                <a:gd name="T2" fmla="*/ 0 w 36"/>
                <a:gd name="T3" fmla="*/ 14 h 31"/>
                <a:gd name="T4" fmla="*/ 18 w 36"/>
                <a:gd name="T5" fmla="*/ 0 h 31"/>
                <a:gd name="T6" fmla="*/ 36 w 36"/>
                <a:gd name="T7" fmla="*/ 14 h 31"/>
                <a:gd name="T8" fmla="*/ 18 w 36"/>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31">
                  <a:moveTo>
                    <a:pt x="18" y="31"/>
                  </a:moveTo>
                  <a:lnTo>
                    <a:pt x="0" y="14"/>
                  </a:lnTo>
                  <a:lnTo>
                    <a:pt x="18" y="0"/>
                  </a:lnTo>
                  <a:lnTo>
                    <a:pt x="36" y="14"/>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7" name="Freeform 2542"/>
            <p:cNvSpPr>
              <a:spLocks noEditPoints="1"/>
            </p:cNvSpPr>
            <p:nvPr/>
          </p:nvSpPr>
          <p:spPr bwMode="auto">
            <a:xfrm>
              <a:off x="3958" y="3092"/>
              <a:ext cx="36" cy="35"/>
            </a:xfrm>
            <a:custGeom>
              <a:avLst/>
              <a:gdLst>
                <a:gd name="T0" fmla="*/ 18 w 36"/>
                <a:gd name="T1" fmla="*/ 35 h 35"/>
                <a:gd name="T2" fmla="*/ 0 w 36"/>
                <a:gd name="T3" fmla="*/ 22 h 35"/>
                <a:gd name="T4" fmla="*/ 0 w 36"/>
                <a:gd name="T5" fmla="*/ 18 h 35"/>
                <a:gd name="T6" fmla="*/ 18 w 36"/>
                <a:gd name="T7" fmla="*/ 0 h 35"/>
                <a:gd name="T8" fmla="*/ 36 w 36"/>
                <a:gd name="T9" fmla="*/ 18 h 35"/>
                <a:gd name="T10" fmla="*/ 36 w 36"/>
                <a:gd name="T11" fmla="*/ 22 h 35"/>
                <a:gd name="T12" fmla="*/ 18 w 36"/>
                <a:gd name="T13" fmla="*/ 35 h 35"/>
                <a:gd name="T14" fmla="*/ 33 w 36"/>
                <a:gd name="T15" fmla="*/ 18 h 35"/>
                <a:gd name="T16" fmla="*/ 33 w 36"/>
                <a:gd name="T17" fmla="*/ 22 h 35"/>
                <a:gd name="T18" fmla="*/ 18 w 36"/>
                <a:gd name="T19" fmla="*/ 4 h 35"/>
                <a:gd name="T20" fmla="*/ 5 w 36"/>
                <a:gd name="T21" fmla="*/ 22 h 35"/>
                <a:gd name="T22" fmla="*/ 5 w 36"/>
                <a:gd name="T23" fmla="*/ 18 h 35"/>
                <a:gd name="T24" fmla="*/ 18 w 36"/>
                <a:gd name="T25" fmla="*/ 33 h 35"/>
                <a:gd name="T26" fmla="*/ 33 w 36"/>
                <a:gd name="T27" fmla="*/ 18 h 3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6" h="35">
                  <a:moveTo>
                    <a:pt x="18" y="35"/>
                  </a:moveTo>
                  <a:lnTo>
                    <a:pt x="0" y="22"/>
                  </a:lnTo>
                  <a:lnTo>
                    <a:pt x="0" y="18"/>
                  </a:lnTo>
                  <a:lnTo>
                    <a:pt x="18" y="0"/>
                  </a:lnTo>
                  <a:lnTo>
                    <a:pt x="36" y="18"/>
                  </a:lnTo>
                  <a:lnTo>
                    <a:pt x="36" y="22"/>
                  </a:lnTo>
                  <a:lnTo>
                    <a:pt x="18" y="35"/>
                  </a:lnTo>
                  <a:close/>
                  <a:moveTo>
                    <a:pt x="33" y="18"/>
                  </a:moveTo>
                  <a:lnTo>
                    <a:pt x="33" y="22"/>
                  </a:lnTo>
                  <a:lnTo>
                    <a:pt x="18" y="4"/>
                  </a:lnTo>
                  <a:lnTo>
                    <a:pt x="5" y="22"/>
                  </a:lnTo>
                  <a:lnTo>
                    <a:pt x="5" y="18"/>
                  </a:lnTo>
                  <a:lnTo>
                    <a:pt x="18" y="33"/>
                  </a:lnTo>
                  <a:lnTo>
                    <a:pt x="3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08" name="Freeform 2543"/>
            <p:cNvSpPr>
              <a:spLocks/>
            </p:cNvSpPr>
            <p:nvPr/>
          </p:nvSpPr>
          <p:spPr bwMode="auto">
            <a:xfrm>
              <a:off x="3958" y="3092"/>
              <a:ext cx="36" cy="35"/>
            </a:xfrm>
            <a:custGeom>
              <a:avLst/>
              <a:gdLst>
                <a:gd name="T0" fmla="*/ 18 w 36"/>
                <a:gd name="T1" fmla="*/ 35 h 35"/>
                <a:gd name="T2" fmla="*/ 0 w 36"/>
                <a:gd name="T3" fmla="*/ 22 h 35"/>
                <a:gd name="T4" fmla="*/ 0 w 36"/>
                <a:gd name="T5" fmla="*/ 18 h 35"/>
                <a:gd name="T6" fmla="*/ 18 w 36"/>
                <a:gd name="T7" fmla="*/ 0 h 35"/>
                <a:gd name="T8" fmla="*/ 36 w 36"/>
                <a:gd name="T9" fmla="*/ 18 h 35"/>
                <a:gd name="T10" fmla="*/ 36 w 36"/>
                <a:gd name="T11" fmla="*/ 22 h 35"/>
                <a:gd name="T12" fmla="*/ 18 w 36"/>
                <a:gd name="T13" fmla="*/ 3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35">
                  <a:moveTo>
                    <a:pt x="18" y="35"/>
                  </a:moveTo>
                  <a:lnTo>
                    <a:pt x="0" y="22"/>
                  </a:lnTo>
                  <a:lnTo>
                    <a:pt x="0" y="18"/>
                  </a:lnTo>
                  <a:lnTo>
                    <a:pt x="18" y="0"/>
                  </a:lnTo>
                  <a:lnTo>
                    <a:pt x="36" y="18"/>
                  </a:lnTo>
                  <a:lnTo>
                    <a:pt x="36" y="22"/>
                  </a:lnTo>
                  <a:lnTo>
                    <a:pt x="18"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09" name="Freeform 2544"/>
            <p:cNvSpPr>
              <a:spLocks/>
            </p:cNvSpPr>
            <p:nvPr/>
          </p:nvSpPr>
          <p:spPr bwMode="auto">
            <a:xfrm>
              <a:off x="3963" y="3096"/>
              <a:ext cx="28" cy="29"/>
            </a:xfrm>
            <a:custGeom>
              <a:avLst/>
              <a:gdLst>
                <a:gd name="T0" fmla="*/ 28 w 28"/>
                <a:gd name="T1" fmla="*/ 14 h 29"/>
                <a:gd name="T2" fmla="*/ 28 w 28"/>
                <a:gd name="T3" fmla="*/ 18 h 29"/>
                <a:gd name="T4" fmla="*/ 13 w 28"/>
                <a:gd name="T5" fmla="*/ 0 h 29"/>
                <a:gd name="T6" fmla="*/ 0 w 28"/>
                <a:gd name="T7" fmla="*/ 18 h 29"/>
                <a:gd name="T8" fmla="*/ 0 w 28"/>
                <a:gd name="T9" fmla="*/ 14 h 29"/>
                <a:gd name="T10" fmla="*/ 13 w 28"/>
                <a:gd name="T11" fmla="*/ 29 h 29"/>
                <a:gd name="T12" fmla="*/ 28 w 28"/>
                <a:gd name="T13" fmla="*/ 14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9">
                  <a:moveTo>
                    <a:pt x="28" y="14"/>
                  </a:moveTo>
                  <a:lnTo>
                    <a:pt x="28" y="18"/>
                  </a:lnTo>
                  <a:lnTo>
                    <a:pt x="13" y="0"/>
                  </a:lnTo>
                  <a:lnTo>
                    <a:pt x="0" y="18"/>
                  </a:lnTo>
                  <a:lnTo>
                    <a:pt x="0" y="14"/>
                  </a:lnTo>
                  <a:lnTo>
                    <a:pt x="13" y="29"/>
                  </a:lnTo>
                  <a:lnTo>
                    <a:pt x="28" y="14"/>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10" name="Freeform 2545"/>
            <p:cNvSpPr>
              <a:spLocks/>
            </p:cNvSpPr>
            <p:nvPr/>
          </p:nvSpPr>
          <p:spPr bwMode="auto">
            <a:xfrm>
              <a:off x="4034" y="3085"/>
              <a:ext cx="33" cy="36"/>
            </a:xfrm>
            <a:custGeom>
              <a:avLst/>
              <a:gdLst>
                <a:gd name="T0" fmla="*/ 17 w 33"/>
                <a:gd name="T1" fmla="*/ 36 h 36"/>
                <a:gd name="T2" fmla="*/ 0 w 33"/>
                <a:gd name="T3" fmla="*/ 18 h 36"/>
                <a:gd name="T4" fmla="*/ 17 w 33"/>
                <a:gd name="T5" fmla="*/ 0 h 36"/>
                <a:gd name="T6" fmla="*/ 33 w 33"/>
                <a:gd name="T7" fmla="*/ 18 h 36"/>
                <a:gd name="T8" fmla="*/ 17 w 33"/>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6">
                  <a:moveTo>
                    <a:pt x="17" y="36"/>
                  </a:moveTo>
                  <a:lnTo>
                    <a:pt x="0" y="18"/>
                  </a:lnTo>
                  <a:lnTo>
                    <a:pt x="17" y="0"/>
                  </a:lnTo>
                  <a:lnTo>
                    <a:pt x="33" y="18"/>
                  </a:lnTo>
                  <a:lnTo>
                    <a:pt x="17" y="36"/>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1" name="Freeform 2546"/>
            <p:cNvSpPr>
              <a:spLocks noEditPoints="1"/>
            </p:cNvSpPr>
            <p:nvPr/>
          </p:nvSpPr>
          <p:spPr bwMode="auto">
            <a:xfrm>
              <a:off x="4034" y="3085"/>
              <a:ext cx="35" cy="36"/>
            </a:xfrm>
            <a:custGeom>
              <a:avLst/>
              <a:gdLst>
                <a:gd name="T0" fmla="*/ 17 w 35"/>
                <a:gd name="T1" fmla="*/ 36 h 36"/>
                <a:gd name="T2" fmla="*/ 15 w 35"/>
                <a:gd name="T3" fmla="*/ 36 h 36"/>
                <a:gd name="T4" fmla="*/ 0 w 35"/>
                <a:gd name="T5" fmla="*/ 18 h 36"/>
                <a:gd name="T6" fmla="*/ 15 w 35"/>
                <a:gd name="T7" fmla="*/ 0 h 36"/>
                <a:gd name="T8" fmla="*/ 17 w 35"/>
                <a:gd name="T9" fmla="*/ 0 h 36"/>
                <a:gd name="T10" fmla="*/ 35 w 35"/>
                <a:gd name="T11" fmla="*/ 18 h 36"/>
                <a:gd name="T12" fmla="*/ 17 w 35"/>
                <a:gd name="T13" fmla="*/ 36 h 36"/>
                <a:gd name="T14" fmla="*/ 33 w 35"/>
                <a:gd name="T15" fmla="*/ 18 h 36"/>
                <a:gd name="T16" fmla="*/ 15 w 35"/>
                <a:gd name="T17" fmla="*/ 5 h 36"/>
                <a:gd name="T18" fmla="*/ 17 w 35"/>
                <a:gd name="T19" fmla="*/ 5 h 36"/>
                <a:gd name="T20" fmla="*/ 4 w 35"/>
                <a:gd name="T21" fmla="*/ 18 h 36"/>
                <a:gd name="T22" fmla="*/ 17 w 35"/>
                <a:gd name="T23" fmla="*/ 34 h 36"/>
                <a:gd name="T24" fmla="*/ 15 w 35"/>
                <a:gd name="T25" fmla="*/ 34 h 36"/>
                <a:gd name="T26" fmla="*/ 33 w 35"/>
                <a:gd name="T27" fmla="*/ 18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5" h="36">
                  <a:moveTo>
                    <a:pt x="17" y="36"/>
                  </a:moveTo>
                  <a:lnTo>
                    <a:pt x="15" y="36"/>
                  </a:lnTo>
                  <a:lnTo>
                    <a:pt x="0" y="18"/>
                  </a:lnTo>
                  <a:lnTo>
                    <a:pt x="15" y="0"/>
                  </a:lnTo>
                  <a:lnTo>
                    <a:pt x="17" y="0"/>
                  </a:lnTo>
                  <a:lnTo>
                    <a:pt x="35" y="18"/>
                  </a:lnTo>
                  <a:lnTo>
                    <a:pt x="17" y="36"/>
                  </a:lnTo>
                  <a:close/>
                  <a:moveTo>
                    <a:pt x="33" y="18"/>
                  </a:moveTo>
                  <a:lnTo>
                    <a:pt x="15" y="5"/>
                  </a:lnTo>
                  <a:lnTo>
                    <a:pt x="17" y="5"/>
                  </a:lnTo>
                  <a:lnTo>
                    <a:pt x="4" y="18"/>
                  </a:lnTo>
                  <a:lnTo>
                    <a:pt x="17" y="34"/>
                  </a:lnTo>
                  <a:lnTo>
                    <a:pt x="15" y="34"/>
                  </a:lnTo>
                  <a:lnTo>
                    <a:pt x="33"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2" name="Freeform 2547"/>
            <p:cNvSpPr>
              <a:spLocks/>
            </p:cNvSpPr>
            <p:nvPr/>
          </p:nvSpPr>
          <p:spPr bwMode="auto">
            <a:xfrm>
              <a:off x="4034" y="3085"/>
              <a:ext cx="35" cy="36"/>
            </a:xfrm>
            <a:custGeom>
              <a:avLst/>
              <a:gdLst>
                <a:gd name="T0" fmla="*/ 17 w 35"/>
                <a:gd name="T1" fmla="*/ 36 h 36"/>
                <a:gd name="T2" fmla="*/ 15 w 35"/>
                <a:gd name="T3" fmla="*/ 36 h 36"/>
                <a:gd name="T4" fmla="*/ 0 w 35"/>
                <a:gd name="T5" fmla="*/ 18 h 36"/>
                <a:gd name="T6" fmla="*/ 15 w 35"/>
                <a:gd name="T7" fmla="*/ 0 h 36"/>
                <a:gd name="T8" fmla="*/ 17 w 35"/>
                <a:gd name="T9" fmla="*/ 0 h 36"/>
                <a:gd name="T10" fmla="*/ 35 w 35"/>
                <a:gd name="T11" fmla="*/ 18 h 36"/>
                <a:gd name="T12" fmla="*/ 17 w 35"/>
                <a:gd name="T13" fmla="*/ 36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36">
                  <a:moveTo>
                    <a:pt x="17" y="36"/>
                  </a:moveTo>
                  <a:lnTo>
                    <a:pt x="15" y="36"/>
                  </a:lnTo>
                  <a:lnTo>
                    <a:pt x="0" y="18"/>
                  </a:lnTo>
                  <a:lnTo>
                    <a:pt x="15" y="0"/>
                  </a:lnTo>
                  <a:lnTo>
                    <a:pt x="17" y="0"/>
                  </a:lnTo>
                  <a:lnTo>
                    <a:pt x="35" y="18"/>
                  </a:lnTo>
                  <a:lnTo>
                    <a:pt x="17"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13" name="Freeform 2548"/>
            <p:cNvSpPr>
              <a:spLocks/>
            </p:cNvSpPr>
            <p:nvPr/>
          </p:nvSpPr>
          <p:spPr bwMode="auto">
            <a:xfrm>
              <a:off x="4038" y="3090"/>
              <a:ext cx="29" cy="29"/>
            </a:xfrm>
            <a:custGeom>
              <a:avLst/>
              <a:gdLst>
                <a:gd name="T0" fmla="*/ 29 w 29"/>
                <a:gd name="T1" fmla="*/ 13 h 29"/>
                <a:gd name="T2" fmla="*/ 11 w 29"/>
                <a:gd name="T3" fmla="*/ 0 h 29"/>
                <a:gd name="T4" fmla="*/ 13 w 29"/>
                <a:gd name="T5" fmla="*/ 0 h 29"/>
                <a:gd name="T6" fmla="*/ 0 w 29"/>
                <a:gd name="T7" fmla="*/ 13 h 29"/>
                <a:gd name="T8" fmla="*/ 13 w 29"/>
                <a:gd name="T9" fmla="*/ 29 h 29"/>
                <a:gd name="T10" fmla="*/ 11 w 29"/>
                <a:gd name="T11" fmla="*/ 29 h 29"/>
                <a:gd name="T12" fmla="*/ 29 w 29"/>
                <a:gd name="T13" fmla="*/ 13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29">
                  <a:moveTo>
                    <a:pt x="29" y="13"/>
                  </a:moveTo>
                  <a:lnTo>
                    <a:pt x="11" y="0"/>
                  </a:lnTo>
                  <a:lnTo>
                    <a:pt x="13" y="0"/>
                  </a:lnTo>
                  <a:lnTo>
                    <a:pt x="0" y="13"/>
                  </a:lnTo>
                  <a:lnTo>
                    <a:pt x="13" y="29"/>
                  </a:lnTo>
                  <a:lnTo>
                    <a:pt x="11" y="29"/>
                  </a:lnTo>
                  <a:lnTo>
                    <a:pt x="29"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14" name="Freeform 2549"/>
            <p:cNvSpPr>
              <a:spLocks/>
            </p:cNvSpPr>
            <p:nvPr/>
          </p:nvSpPr>
          <p:spPr bwMode="auto">
            <a:xfrm>
              <a:off x="4034" y="3068"/>
              <a:ext cx="33" cy="31"/>
            </a:xfrm>
            <a:custGeom>
              <a:avLst/>
              <a:gdLst>
                <a:gd name="T0" fmla="*/ 17 w 33"/>
                <a:gd name="T1" fmla="*/ 31 h 31"/>
                <a:gd name="T2" fmla="*/ 0 w 33"/>
                <a:gd name="T3" fmla="*/ 17 h 31"/>
                <a:gd name="T4" fmla="*/ 17 w 33"/>
                <a:gd name="T5" fmla="*/ 0 h 31"/>
                <a:gd name="T6" fmla="*/ 33 w 33"/>
                <a:gd name="T7" fmla="*/ 17 h 31"/>
                <a:gd name="T8" fmla="*/ 17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7" y="31"/>
                  </a:moveTo>
                  <a:lnTo>
                    <a:pt x="0" y="17"/>
                  </a:lnTo>
                  <a:lnTo>
                    <a:pt x="17" y="0"/>
                  </a:lnTo>
                  <a:lnTo>
                    <a:pt x="33" y="17"/>
                  </a:lnTo>
                  <a:lnTo>
                    <a:pt x="17"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5" name="Freeform 2550"/>
            <p:cNvSpPr>
              <a:spLocks noEditPoints="1"/>
            </p:cNvSpPr>
            <p:nvPr/>
          </p:nvSpPr>
          <p:spPr bwMode="auto">
            <a:xfrm>
              <a:off x="4034" y="3068"/>
              <a:ext cx="35" cy="35"/>
            </a:xfrm>
            <a:custGeom>
              <a:avLst/>
              <a:gdLst>
                <a:gd name="T0" fmla="*/ 17 w 35"/>
                <a:gd name="T1" fmla="*/ 35 h 35"/>
                <a:gd name="T2" fmla="*/ 15 w 35"/>
                <a:gd name="T3" fmla="*/ 35 h 35"/>
                <a:gd name="T4" fmla="*/ 0 w 35"/>
                <a:gd name="T5" fmla="*/ 17 h 35"/>
                <a:gd name="T6" fmla="*/ 0 w 35"/>
                <a:gd name="T7" fmla="*/ 13 h 35"/>
                <a:gd name="T8" fmla="*/ 15 w 35"/>
                <a:gd name="T9" fmla="*/ 0 h 35"/>
                <a:gd name="T10" fmla="*/ 17 w 35"/>
                <a:gd name="T11" fmla="*/ 0 h 35"/>
                <a:gd name="T12" fmla="*/ 35 w 35"/>
                <a:gd name="T13" fmla="*/ 13 h 35"/>
                <a:gd name="T14" fmla="*/ 35 w 35"/>
                <a:gd name="T15" fmla="*/ 17 h 35"/>
                <a:gd name="T16" fmla="*/ 17 w 35"/>
                <a:gd name="T17" fmla="*/ 35 h 35"/>
                <a:gd name="T18" fmla="*/ 33 w 35"/>
                <a:gd name="T19" fmla="*/ 13 h 35"/>
                <a:gd name="T20" fmla="*/ 33 w 35"/>
                <a:gd name="T21" fmla="*/ 17 h 35"/>
                <a:gd name="T22" fmla="*/ 15 w 35"/>
                <a:gd name="T23" fmla="*/ 0 h 35"/>
                <a:gd name="T24" fmla="*/ 17 w 35"/>
                <a:gd name="T25" fmla="*/ 0 h 35"/>
                <a:gd name="T26" fmla="*/ 4 w 35"/>
                <a:gd name="T27" fmla="*/ 17 h 35"/>
                <a:gd name="T28" fmla="*/ 4 w 35"/>
                <a:gd name="T29" fmla="*/ 13 h 35"/>
                <a:gd name="T30" fmla="*/ 17 w 35"/>
                <a:gd name="T31" fmla="*/ 31 h 35"/>
                <a:gd name="T32" fmla="*/ 15 w 35"/>
                <a:gd name="T33" fmla="*/ 31 h 35"/>
                <a:gd name="T34" fmla="*/ 33 w 35"/>
                <a:gd name="T35" fmla="*/ 13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5" h="35">
                  <a:moveTo>
                    <a:pt x="17" y="35"/>
                  </a:moveTo>
                  <a:lnTo>
                    <a:pt x="15" y="35"/>
                  </a:lnTo>
                  <a:lnTo>
                    <a:pt x="0" y="17"/>
                  </a:lnTo>
                  <a:lnTo>
                    <a:pt x="0" y="13"/>
                  </a:lnTo>
                  <a:lnTo>
                    <a:pt x="15" y="0"/>
                  </a:lnTo>
                  <a:lnTo>
                    <a:pt x="17" y="0"/>
                  </a:lnTo>
                  <a:lnTo>
                    <a:pt x="35" y="13"/>
                  </a:lnTo>
                  <a:lnTo>
                    <a:pt x="35" y="17"/>
                  </a:lnTo>
                  <a:lnTo>
                    <a:pt x="17" y="35"/>
                  </a:lnTo>
                  <a:close/>
                  <a:moveTo>
                    <a:pt x="33" y="13"/>
                  </a:moveTo>
                  <a:lnTo>
                    <a:pt x="33" y="17"/>
                  </a:lnTo>
                  <a:lnTo>
                    <a:pt x="15" y="0"/>
                  </a:lnTo>
                  <a:lnTo>
                    <a:pt x="17" y="0"/>
                  </a:lnTo>
                  <a:lnTo>
                    <a:pt x="4" y="17"/>
                  </a:lnTo>
                  <a:lnTo>
                    <a:pt x="4" y="13"/>
                  </a:lnTo>
                  <a:lnTo>
                    <a:pt x="17" y="31"/>
                  </a:lnTo>
                  <a:lnTo>
                    <a:pt x="15" y="31"/>
                  </a:lnTo>
                  <a:lnTo>
                    <a:pt x="33"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6" name="Freeform 2551"/>
            <p:cNvSpPr>
              <a:spLocks/>
            </p:cNvSpPr>
            <p:nvPr/>
          </p:nvSpPr>
          <p:spPr bwMode="auto">
            <a:xfrm>
              <a:off x="4034" y="3068"/>
              <a:ext cx="35" cy="35"/>
            </a:xfrm>
            <a:custGeom>
              <a:avLst/>
              <a:gdLst>
                <a:gd name="T0" fmla="*/ 17 w 35"/>
                <a:gd name="T1" fmla="*/ 35 h 35"/>
                <a:gd name="T2" fmla="*/ 15 w 35"/>
                <a:gd name="T3" fmla="*/ 35 h 35"/>
                <a:gd name="T4" fmla="*/ 0 w 35"/>
                <a:gd name="T5" fmla="*/ 17 h 35"/>
                <a:gd name="T6" fmla="*/ 0 w 35"/>
                <a:gd name="T7" fmla="*/ 13 h 35"/>
                <a:gd name="T8" fmla="*/ 15 w 35"/>
                <a:gd name="T9" fmla="*/ 0 h 35"/>
                <a:gd name="T10" fmla="*/ 17 w 35"/>
                <a:gd name="T11" fmla="*/ 0 h 35"/>
                <a:gd name="T12" fmla="*/ 35 w 35"/>
                <a:gd name="T13" fmla="*/ 13 h 35"/>
                <a:gd name="T14" fmla="*/ 35 w 35"/>
                <a:gd name="T15" fmla="*/ 17 h 35"/>
                <a:gd name="T16" fmla="*/ 17 w 35"/>
                <a:gd name="T17" fmla="*/ 35 h 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35">
                  <a:moveTo>
                    <a:pt x="17" y="35"/>
                  </a:moveTo>
                  <a:lnTo>
                    <a:pt x="15" y="35"/>
                  </a:lnTo>
                  <a:lnTo>
                    <a:pt x="0" y="17"/>
                  </a:lnTo>
                  <a:lnTo>
                    <a:pt x="0" y="13"/>
                  </a:lnTo>
                  <a:lnTo>
                    <a:pt x="15" y="0"/>
                  </a:lnTo>
                  <a:lnTo>
                    <a:pt x="17" y="0"/>
                  </a:lnTo>
                  <a:lnTo>
                    <a:pt x="35" y="13"/>
                  </a:lnTo>
                  <a:lnTo>
                    <a:pt x="35" y="17"/>
                  </a:lnTo>
                  <a:lnTo>
                    <a:pt x="17" y="35"/>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17" name="Freeform 2552"/>
            <p:cNvSpPr>
              <a:spLocks/>
            </p:cNvSpPr>
            <p:nvPr/>
          </p:nvSpPr>
          <p:spPr bwMode="auto">
            <a:xfrm>
              <a:off x="4038" y="3068"/>
              <a:ext cx="29" cy="31"/>
            </a:xfrm>
            <a:custGeom>
              <a:avLst/>
              <a:gdLst>
                <a:gd name="T0" fmla="*/ 29 w 29"/>
                <a:gd name="T1" fmla="*/ 13 h 31"/>
                <a:gd name="T2" fmla="*/ 29 w 29"/>
                <a:gd name="T3" fmla="*/ 17 h 31"/>
                <a:gd name="T4" fmla="*/ 11 w 29"/>
                <a:gd name="T5" fmla="*/ 0 h 31"/>
                <a:gd name="T6" fmla="*/ 13 w 29"/>
                <a:gd name="T7" fmla="*/ 0 h 31"/>
                <a:gd name="T8" fmla="*/ 0 w 29"/>
                <a:gd name="T9" fmla="*/ 17 h 31"/>
                <a:gd name="T10" fmla="*/ 0 w 29"/>
                <a:gd name="T11" fmla="*/ 13 h 31"/>
                <a:gd name="T12" fmla="*/ 13 w 29"/>
                <a:gd name="T13" fmla="*/ 31 h 31"/>
                <a:gd name="T14" fmla="*/ 11 w 29"/>
                <a:gd name="T15" fmla="*/ 31 h 31"/>
                <a:gd name="T16" fmla="*/ 29 w 29"/>
                <a:gd name="T17" fmla="*/ 13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31">
                  <a:moveTo>
                    <a:pt x="29" y="13"/>
                  </a:moveTo>
                  <a:lnTo>
                    <a:pt x="29" y="17"/>
                  </a:lnTo>
                  <a:lnTo>
                    <a:pt x="11" y="0"/>
                  </a:lnTo>
                  <a:lnTo>
                    <a:pt x="13" y="0"/>
                  </a:lnTo>
                  <a:lnTo>
                    <a:pt x="0" y="17"/>
                  </a:lnTo>
                  <a:lnTo>
                    <a:pt x="0" y="13"/>
                  </a:lnTo>
                  <a:lnTo>
                    <a:pt x="13" y="31"/>
                  </a:lnTo>
                  <a:lnTo>
                    <a:pt x="11" y="31"/>
                  </a:lnTo>
                  <a:lnTo>
                    <a:pt x="29"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18" name="Freeform 2553"/>
            <p:cNvSpPr>
              <a:spLocks/>
            </p:cNvSpPr>
            <p:nvPr/>
          </p:nvSpPr>
          <p:spPr bwMode="auto">
            <a:xfrm>
              <a:off x="4109" y="3068"/>
              <a:ext cx="33" cy="31"/>
            </a:xfrm>
            <a:custGeom>
              <a:avLst/>
              <a:gdLst>
                <a:gd name="T0" fmla="*/ 18 w 33"/>
                <a:gd name="T1" fmla="*/ 31 h 31"/>
                <a:gd name="T2" fmla="*/ 0 w 33"/>
                <a:gd name="T3" fmla="*/ 17 h 31"/>
                <a:gd name="T4" fmla="*/ 18 w 33"/>
                <a:gd name="T5" fmla="*/ 0 h 31"/>
                <a:gd name="T6" fmla="*/ 33 w 33"/>
                <a:gd name="T7" fmla="*/ 17 h 31"/>
                <a:gd name="T8" fmla="*/ 18 w 33"/>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1">
                  <a:moveTo>
                    <a:pt x="18" y="31"/>
                  </a:moveTo>
                  <a:lnTo>
                    <a:pt x="0" y="17"/>
                  </a:lnTo>
                  <a:lnTo>
                    <a:pt x="18" y="0"/>
                  </a:lnTo>
                  <a:lnTo>
                    <a:pt x="33" y="17"/>
                  </a:lnTo>
                  <a:lnTo>
                    <a:pt x="18" y="31"/>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19" name="Freeform 2554"/>
            <p:cNvSpPr>
              <a:spLocks noEditPoints="1"/>
            </p:cNvSpPr>
            <p:nvPr/>
          </p:nvSpPr>
          <p:spPr bwMode="auto">
            <a:xfrm>
              <a:off x="4107" y="3068"/>
              <a:ext cx="37" cy="31"/>
            </a:xfrm>
            <a:custGeom>
              <a:avLst/>
              <a:gdLst>
                <a:gd name="T0" fmla="*/ 20 w 37"/>
                <a:gd name="T1" fmla="*/ 31 h 31"/>
                <a:gd name="T2" fmla="*/ 17 w 37"/>
                <a:gd name="T3" fmla="*/ 31 h 31"/>
                <a:gd name="T4" fmla="*/ 2 w 37"/>
                <a:gd name="T5" fmla="*/ 17 h 31"/>
                <a:gd name="T6" fmla="*/ 0 w 37"/>
                <a:gd name="T7" fmla="*/ 17 h 31"/>
                <a:gd name="T8" fmla="*/ 2 w 37"/>
                <a:gd name="T9" fmla="*/ 13 h 31"/>
                <a:gd name="T10" fmla="*/ 17 w 37"/>
                <a:gd name="T11" fmla="*/ 0 h 31"/>
                <a:gd name="T12" fmla="*/ 20 w 37"/>
                <a:gd name="T13" fmla="*/ 0 h 31"/>
                <a:gd name="T14" fmla="*/ 37 w 37"/>
                <a:gd name="T15" fmla="*/ 13 h 31"/>
                <a:gd name="T16" fmla="*/ 37 w 37"/>
                <a:gd name="T17" fmla="*/ 17 h 31"/>
                <a:gd name="T18" fmla="*/ 20 w 37"/>
                <a:gd name="T19" fmla="*/ 31 h 31"/>
                <a:gd name="T20" fmla="*/ 35 w 37"/>
                <a:gd name="T21" fmla="*/ 13 h 31"/>
                <a:gd name="T22" fmla="*/ 35 w 37"/>
                <a:gd name="T23" fmla="*/ 17 h 31"/>
                <a:gd name="T24" fmla="*/ 17 w 37"/>
                <a:gd name="T25" fmla="*/ 0 h 31"/>
                <a:gd name="T26" fmla="*/ 20 w 37"/>
                <a:gd name="T27" fmla="*/ 0 h 31"/>
                <a:gd name="T28" fmla="*/ 2 w 37"/>
                <a:gd name="T29" fmla="*/ 17 h 31"/>
                <a:gd name="T30" fmla="*/ 2 w 37"/>
                <a:gd name="T31" fmla="*/ 13 h 31"/>
                <a:gd name="T32" fmla="*/ 20 w 37"/>
                <a:gd name="T33" fmla="*/ 31 h 31"/>
                <a:gd name="T34" fmla="*/ 17 w 37"/>
                <a:gd name="T35" fmla="*/ 31 h 31"/>
                <a:gd name="T36" fmla="*/ 35 w 37"/>
                <a:gd name="T37" fmla="*/ 13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37" h="31">
                  <a:moveTo>
                    <a:pt x="20" y="31"/>
                  </a:moveTo>
                  <a:lnTo>
                    <a:pt x="17" y="31"/>
                  </a:lnTo>
                  <a:lnTo>
                    <a:pt x="2" y="17"/>
                  </a:lnTo>
                  <a:lnTo>
                    <a:pt x="0" y="17"/>
                  </a:lnTo>
                  <a:lnTo>
                    <a:pt x="2" y="13"/>
                  </a:lnTo>
                  <a:lnTo>
                    <a:pt x="17" y="0"/>
                  </a:lnTo>
                  <a:lnTo>
                    <a:pt x="20" y="0"/>
                  </a:lnTo>
                  <a:lnTo>
                    <a:pt x="37" y="13"/>
                  </a:lnTo>
                  <a:lnTo>
                    <a:pt x="37" y="17"/>
                  </a:lnTo>
                  <a:lnTo>
                    <a:pt x="20" y="31"/>
                  </a:lnTo>
                  <a:close/>
                  <a:moveTo>
                    <a:pt x="35" y="13"/>
                  </a:moveTo>
                  <a:lnTo>
                    <a:pt x="35" y="17"/>
                  </a:lnTo>
                  <a:lnTo>
                    <a:pt x="17" y="0"/>
                  </a:lnTo>
                  <a:lnTo>
                    <a:pt x="20" y="0"/>
                  </a:lnTo>
                  <a:lnTo>
                    <a:pt x="2" y="17"/>
                  </a:lnTo>
                  <a:lnTo>
                    <a:pt x="2" y="13"/>
                  </a:lnTo>
                  <a:lnTo>
                    <a:pt x="20" y="31"/>
                  </a:lnTo>
                  <a:lnTo>
                    <a:pt x="17" y="31"/>
                  </a:lnTo>
                  <a:lnTo>
                    <a:pt x="35" y="13"/>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0" name="Freeform 2555"/>
            <p:cNvSpPr>
              <a:spLocks/>
            </p:cNvSpPr>
            <p:nvPr/>
          </p:nvSpPr>
          <p:spPr bwMode="auto">
            <a:xfrm>
              <a:off x="4107" y="3068"/>
              <a:ext cx="37" cy="31"/>
            </a:xfrm>
            <a:custGeom>
              <a:avLst/>
              <a:gdLst>
                <a:gd name="T0" fmla="*/ 20 w 37"/>
                <a:gd name="T1" fmla="*/ 31 h 31"/>
                <a:gd name="T2" fmla="*/ 17 w 37"/>
                <a:gd name="T3" fmla="*/ 31 h 31"/>
                <a:gd name="T4" fmla="*/ 2 w 37"/>
                <a:gd name="T5" fmla="*/ 17 h 31"/>
                <a:gd name="T6" fmla="*/ 0 w 37"/>
                <a:gd name="T7" fmla="*/ 17 h 31"/>
                <a:gd name="T8" fmla="*/ 2 w 37"/>
                <a:gd name="T9" fmla="*/ 13 h 31"/>
                <a:gd name="T10" fmla="*/ 17 w 37"/>
                <a:gd name="T11" fmla="*/ 0 h 31"/>
                <a:gd name="T12" fmla="*/ 20 w 37"/>
                <a:gd name="T13" fmla="*/ 0 h 31"/>
                <a:gd name="T14" fmla="*/ 37 w 37"/>
                <a:gd name="T15" fmla="*/ 13 h 31"/>
                <a:gd name="T16" fmla="*/ 37 w 37"/>
                <a:gd name="T17" fmla="*/ 17 h 31"/>
                <a:gd name="T18" fmla="*/ 20 w 37"/>
                <a:gd name="T19" fmla="*/ 31 h 3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 h="31">
                  <a:moveTo>
                    <a:pt x="20" y="31"/>
                  </a:moveTo>
                  <a:lnTo>
                    <a:pt x="17" y="31"/>
                  </a:lnTo>
                  <a:lnTo>
                    <a:pt x="2" y="17"/>
                  </a:lnTo>
                  <a:lnTo>
                    <a:pt x="0" y="17"/>
                  </a:lnTo>
                  <a:lnTo>
                    <a:pt x="2" y="13"/>
                  </a:lnTo>
                  <a:lnTo>
                    <a:pt x="17" y="0"/>
                  </a:lnTo>
                  <a:lnTo>
                    <a:pt x="20" y="0"/>
                  </a:lnTo>
                  <a:lnTo>
                    <a:pt x="37" y="13"/>
                  </a:lnTo>
                  <a:lnTo>
                    <a:pt x="37" y="17"/>
                  </a:lnTo>
                  <a:lnTo>
                    <a:pt x="20" y="31"/>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21" name="Freeform 2556"/>
            <p:cNvSpPr>
              <a:spLocks/>
            </p:cNvSpPr>
            <p:nvPr/>
          </p:nvSpPr>
          <p:spPr bwMode="auto">
            <a:xfrm>
              <a:off x="4109" y="3068"/>
              <a:ext cx="33" cy="31"/>
            </a:xfrm>
            <a:custGeom>
              <a:avLst/>
              <a:gdLst>
                <a:gd name="T0" fmla="*/ 33 w 33"/>
                <a:gd name="T1" fmla="*/ 13 h 31"/>
                <a:gd name="T2" fmla="*/ 33 w 33"/>
                <a:gd name="T3" fmla="*/ 17 h 31"/>
                <a:gd name="T4" fmla="*/ 15 w 33"/>
                <a:gd name="T5" fmla="*/ 0 h 31"/>
                <a:gd name="T6" fmla="*/ 18 w 33"/>
                <a:gd name="T7" fmla="*/ 0 h 31"/>
                <a:gd name="T8" fmla="*/ 0 w 33"/>
                <a:gd name="T9" fmla="*/ 17 h 31"/>
                <a:gd name="T10" fmla="*/ 0 w 33"/>
                <a:gd name="T11" fmla="*/ 13 h 31"/>
                <a:gd name="T12" fmla="*/ 18 w 33"/>
                <a:gd name="T13" fmla="*/ 31 h 31"/>
                <a:gd name="T14" fmla="*/ 15 w 33"/>
                <a:gd name="T15" fmla="*/ 31 h 31"/>
                <a:gd name="T16" fmla="*/ 33 w 33"/>
                <a:gd name="T17" fmla="*/ 13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3" h="31">
                  <a:moveTo>
                    <a:pt x="33" y="13"/>
                  </a:moveTo>
                  <a:lnTo>
                    <a:pt x="33" y="17"/>
                  </a:lnTo>
                  <a:lnTo>
                    <a:pt x="15" y="0"/>
                  </a:lnTo>
                  <a:lnTo>
                    <a:pt x="18" y="0"/>
                  </a:lnTo>
                  <a:lnTo>
                    <a:pt x="0" y="17"/>
                  </a:lnTo>
                  <a:lnTo>
                    <a:pt x="0" y="13"/>
                  </a:lnTo>
                  <a:lnTo>
                    <a:pt x="18" y="31"/>
                  </a:lnTo>
                  <a:lnTo>
                    <a:pt x="15" y="31"/>
                  </a:lnTo>
                  <a:lnTo>
                    <a:pt x="33"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22" name="Freeform 2557"/>
            <p:cNvSpPr>
              <a:spLocks/>
            </p:cNvSpPr>
            <p:nvPr/>
          </p:nvSpPr>
          <p:spPr bwMode="auto">
            <a:xfrm>
              <a:off x="4109" y="3052"/>
              <a:ext cx="33" cy="38"/>
            </a:xfrm>
            <a:custGeom>
              <a:avLst/>
              <a:gdLst>
                <a:gd name="T0" fmla="*/ 18 w 33"/>
                <a:gd name="T1" fmla="*/ 38 h 38"/>
                <a:gd name="T2" fmla="*/ 0 w 33"/>
                <a:gd name="T3" fmla="*/ 18 h 38"/>
                <a:gd name="T4" fmla="*/ 18 w 33"/>
                <a:gd name="T5" fmla="*/ 0 h 38"/>
                <a:gd name="T6" fmla="*/ 33 w 33"/>
                <a:gd name="T7" fmla="*/ 18 h 38"/>
                <a:gd name="T8" fmla="*/ 18 w 33"/>
                <a:gd name="T9" fmla="*/ 38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38">
                  <a:moveTo>
                    <a:pt x="18" y="38"/>
                  </a:moveTo>
                  <a:lnTo>
                    <a:pt x="0" y="18"/>
                  </a:lnTo>
                  <a:lnTo>
                    <a:pt x="18" y="0"/>
                  </a:lnTo>
                  <a:lnTo>
                    <a:pt x="33" y="18"/>
                  </a:lnTo>
                  <a:lnTo>
                    <a:pt x="18" y="38"/>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3" name="Freeform 2558"/>
            <p:cNvSpPr>
              <a:spLocks noEditPoints="1"/>
            </p:cNvSpPr>
            <p:nvPr/>
          </p:nvSpPr>
          <p:spPr bwMode="auto">
            <a:xfrm>
              <a:off x="4107" y="3052"/>
              <a:ext cx="37" cy="38"/>
            </a:xfrm>
            <a:custGeom>
              <a:avLst/>
              <a:gdLst>
                <a:gd name="T0" fmla="*/ 20 w 37"/>
                <a:gd name="T1" fmla="*/ 38 h 38"/>
                <a:gd name="T2" fmla="*/ 17 w 37"/>
                <a:gd name="T3" fmla="*/ 38 h 38"/>
                <a:gd name="T4" fmla="*/ 2 w 37"/>
                <a:gd name="T5" fmla="*/ 18 h 38"/>
                <a:gd name="T6" fmla="*/ 0 w 37"/>
                <a:gd name="T7" fmla="*/ 18 h 38"/>
                <a:gd name="T8" fmla="*/ 2 w 37"/>
                <a:gd name="T9" fmla="*/ 18 h 38"/>
                <a:gd name="T10" fmla="*/ 17 w 37"/>
                <a:gd name="T11" fmla="*/ 0 h 38"/>
                <a:gd name="T12" fmla="*/ 20 w 37"/>
                <a:gd name="T13" fmla="*/ 0 h 38"/>
                <a:gd name="T14" fmla="*/ 37 w 37"/>
                <a:gd name="T15" fmla="*/ 18 h 38"/>
                <a:gd name="T16" fmla="*/ 20 w 37"/>
                <a:gd name="T17" fmla="*/ 38 h 38"/>
                <a:gd name="T18" fmla="*/ 35 w 37"/>
                <a:gd name="T19" fmla="*/ 18 h 38"/>
                <a:gd name="T20" fmla="*/ 17 w 37"/>
                <a:gd name="T21" fmla="*/ 5 h 38"/>
                <a:gd name="T22" fmla="*/ 20 w 37"/>
                <a:gd name="T23" fmla="*/ 5 h 38"/>
                <a:gd name="T24" fmla="*/ 2 w 37"/>
                <a:gd name="T25" fmla="*/ 18 h 38"/>
                <a:gd name="T26" fmla="*/ 20 w 37"/>
                <a:gd name="T27" fmla="*/ 33 h 38"/>
                <a:gd name="T28" fmla="*/ 17 w 37"/>
                <a:gd name="T29" fmla="*/ 33 h 38"/>
                <a:gd name="T30" fmla="*/ 35 w 37"/>
                <a:gd name="T31" fmla="*/ 18 h 3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7" h="38">
                  <a:moveTo>
                    <a:pt x="20" y="38"/>
                  </a:moveTo>
                  <a:lnTo>
                    <a:pt x="17" y="38"/>
                  </a:lnTo>
                  <a:lnTo>
                    <a:pt x="2" y="18"/>
                  </a:lnTo>
                  <a:lnTo>
                    <a:pt x="0" y="18"/>
                  </a:lnTo>
                  <a:lnTo>
                    <a:pt x="2" y="18"/>
                  </a:lnTo>
                  <a:lnTo>
                    <a:pt x="17" y="0"/>
                  </a:lnTo>
                  <a:lnTo>
                    <a:pt x="20" y="0"/>
                  </a:lnTo>
                  <a:lnTo>
                    <a:pt x="37" y="18"/>
                  </a:lnTo>
                  <a:lnTo>
                    <a:pt x="20" y="38"/>
                  </a:lnTo>
                  <a:close/>
                  <a:moveTo>
                    <a:pt x="35" y="18"/>
                  </a:moveTo>
                  <a:lnTo>
                    <a:pt x="17" y="5"/>
                  </a:lnTo>
                  <a:lnTo>
                    <a:pt x="20" y="5"/>
                  </a:lnTo>
                  <a:lnTo>
                    <a:pt x="2" y="18"/>
                  </a:lnTo>
                  <a:lnTo>
                    <a:pt x="20" y="33"/>
                  </a:lnTo>
                  <a:lnTo>
                    <a:pt x="17" y="33"/>
                  </a:lnTo>
                  <a:lnTo>
                    <a:pt x="35"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4" name="Freeform 2559"/>
            <p:cNvSpPr>
              <a:spLocks/>
            </p:cNvSpPr>
            <p:nvPr/>
          </p:nvSpPr>
          <p:spPr bwMode="auto">
            <a:xfrm>
              <a:off x="4107" y="3052"/>
              <a:ext cx="37" cy="38"/>
            </a:xfrm>
            <a:custGeom>
              <a:avLst/>
              <a:gdLst>
                <a:gd name="T0" fmla="*/ 20 w 37"/>
                <a:gd name="T1" fmla="*/ 38 h 38"/>
                <a:gd name="T2" fmla="*/ 17 w 37"/>
                <a:gd name="T3" fmla="*/ 38 h 38"/>
                <a:gd name="T4" fmla="*/ 2 w 37"/>
                <a:gd name="T5" fmla="*/ 18 h 38"/>
                <a:gd name="T6" fmla="*/ 0 w 37"/>
                <a:gd name="T7" fmla="*/ 18 h 38"/>
                <a:gd name="T8" fmla="*/ 2 w 37"/>
                <a:gd name="T9" fmla="*/ 18 h 38"/>
                <a:gd name="T10" fmla="*/ 17 w 37"/>
                <a:gd name="T11" fmla="*/ 0 h 38"/>
                <a:gd name="T12" fmla="*/ 20 w 37"/>
                <a:gd name="T13" fmla="*/ 0 h 38"/>
                <a:gd name="T14" fmla="*/ 37 w 37"/>
                <a:gd name="T15" fmla="*/ 18 h 38"/>
                <a:gd name="T16" fmla="*/ 20 w 37"/>
                <a:gd name="T17" fmla="*/ 38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 h="38">
                  <a:moveTo>
                    <a:pt x="20" y="38"/>
                  </a:moveTo>
                  <a:lnTo>
                    <a:pt x="17" y="38"/>
                  </a:lnTo>
                  <a:lnTo>
                    <a:pt x="2" y="18"/>
                  </a:lnTo>
                  <a:lnTo>
                    <a:pt x="0" y="18"/>
                  </a:lnTo>
                  <a:lnTo>
                    <a:pt x="2" y="18"/>
                  </a:lnTo>
                  <a:lnTo>
                    <a:pt x="17" y="0"/>
                  </a:lnTo>
                  <a:lnTo>
                    <a:pt x="20" y="0"/>
                  </a:lnTo>
                  <a:lnTo>
                    <a:pt x="37" y="18"/>
                  </a:lnTo>
                  <a:lnTo>
                    <a:pt x="20" y="38"/>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25" name="Freeform 2560"/>
            <p:cNvSpPr>
              <a:spLocks/>
            </p:cNvSpPr>
            <p:nvPr/>
          </p:nvSpPr>
          <p:spPr bwMode="auto">
            <a:xfrm>
              <a:off x="4109" y="3057"/>
              <a:ext cx="33" cy="28"/>
            </a:xfrm>
            <a:custGeom>
              <a:avLst/>
              <a:gdLst>
                <a:gd name="T0" fmla="*/ 33 w 33"/>
                <a:gd name="T1" fmla="*/ 13 h 28"/>
                <a:gd name="T2" fmla="*/ 15 w 33"/>
                <a:gd name="T3" fmla="*/ 0 h 28"/>
                <a:gd name="T4" fmla="*/ 18 w 33"/>
                <a:gd name="T5" fmla="*/ 0 h 28"/>
                <a:gd name="T6" fmla="*/ 0 w 33"/>
                <a:gd name="T7" fmla="*/ 13 h 28"/>
                <a:gd name="T8" fmla="*/ 18 w 33"/>
                <a:gd name="T9" fmla="*/ 28 h 28"/>
                <a:gd name="T10" fmla="*/ 15 w 33"/>
                <a:gd name="T11" fmla="*/ 28 h 28"/>
                <a:gd name="T12" fmla="*/ 33 w 33"/>
                <a:gd name="T13" fmla="*/ 13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3" h="28">
                  <a:moveTo>
                    <a:pt x="33" y="13"/>
                  </a:moveTo>
                  <a:lnTo>
                    <a:pt x="15" y="0"/>
                  </a:lnTo>
                  <a:lnTo>
                    <a:pt x="18" y="0"/>
                  </a:lnTo>
                  <a:lnTo>
                    <a:pt x="0" y="13"/>
                  </a:lnTo>
                  <a:lnTo>
                    <a:pt x="18" y="28"/>
                  </a:lnTo>
                  <a:lnTo>
                    <a:pt x="15" y="28"/>
                  </a:lnTo>
                  <a:lnTo>
                    <a:pt x="33"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26" name="Freeform 2561"/>
            <p:cNvSpPr>
              <a:spLocks/>
            </p:cNvSpPr>
            <p:nvPr/>
          </p:nvSpPr>
          <p:spPr bwMode="auto">
            <a:xfrm>
              <a:off x="4184" y="3045"/>
              <a:ext cx="34" cy="36"/>
            </a:xfrm>
            <a:custGeom>
              <a:avLst/>
              <a:gdLst>
                <a:gd name="T0" fmla="*/ 16 w 34"/>
                <a:gd name="T1" fmla="*/ 36 h 36"/>
                <a:gd name="T2" fmla="*/ 0 w 34"/>
                <a:gd name="T3" fmla="*/ 18 h 36"/>
                <a:gd name="T4" fmla="*/ 16 w 34"/>
                <a:gd name="T5" fmla="*/ 0 h 36"/>
                <a:gd name="T6" fmla="*/ 34 w 34"/>
                <a:gd name="T7" fmla="*/ 18 h 36"/>
                <a:gd name="T8" fmla="*/ 16 w 34"/>
                <a:gd name="T9" fmla="*/ 36 h 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6">
                  <a:moveTo>
                    <a:pt x="16" y="36"/>
                  </a:moveTo>
                  <a:lnTo>
                    <a:pt x="0" y="18"/>
                  </a:lnTo>
                  <a:lnTo>
                    <a:pt x="16" y="0"/>
                  </a:lnTo>
                  <a:lnTo>
                    <a:pt x="34" y="18"/>
                  </a:lnTo>
                  <a:lnTo>
                    <a:pt x="16" y="36"/>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7" name="Freeform 2562"/>
            <p:cNvSpPr>
              <a:spLocks noEditPoints="1"/>
            </p:cNvSpPr>
            <p:nvPr/>
          </p:nvSpPr>
          <p:spPr bwMode="auto">
            <a:xfrm>
              <a:off x="4182" y="3045"/>
              <a:ext cx="40" cy="36"/>
            </a:xfrm>
            <a:custGeom>
              <a:avLst/>
              <a:gdLst>
                <a:gd name="T0" fmla="*/ 20 w 40"/>
                <a:gd name="T1" fmla="*/ 36 h 36"/>
                <a:gd name="T2" fmla="*/ 18 w 40"/>
                <a:gd name="T3" fmla="*/ 36 h 36"/>
                <a:gd name="T4" fmla="*/ 0 w 40"/>
                <a:gd name="T5" fmla="*/ 18 h 36"/>
                <a:gd name="T6" fmla="*/ 18 w 40"/>
                <a:gd name="T7" fmla="*/ 0 h 36"/>
                <a:gd name="T8" fmla="*/ 20 w 40"/>
                <a:gd name="T9" fmla="*/ 0 h 36"/>
                <a:gd name="T10" fmla="*/ 36 w 40"/>
                <a:gd name="T11" fmla="*/ 18 h 36"/>
                <a:gd name="T12" fmla="*/ 40 w 40"/>
                <a:gd name="T13" fmla="*/ 18 h 36"/>
                <a:gd name="T14" fmla="*/ 36 w 40"/>
                <a:gd name="T15" fmla="*/ 18 h 36"/>
                <a:gd name="T16" fmla="*/ 20 w 40"/>
                <a:gd name="T17" fmla="*/ 36 h 36"/>
                <a:gd name="T18" fmla="*/ 36 w 40"/>
                <a:gd name="T19" fmla="*/ 18 h 36"/>
                <a:gd name="T20" fmla="*/ 18 w 40"/>
                <a:gd name="T21" fmla="*/ 5 h 36"/>
                <a:gd name="T22" fmla="*/ 20 w 40"/>
                <a:gd name="T23" fmla="*/ 5 h 36"/>
                <a:gd name="T24" fmla="*/ 2 w 40"/>
                <a:gd name="T25" fmla="*/ 18 h 36"/>
                <a:gd name="T26" fmla="*/ 20 w 40"/>
                <a:gd name="T27" fmla="*/ 34 h 36"/>
                <a:gd name="T28" fmla="*/ 18 w 40"/>
                <a:gd name="T29" fmla="*/ 34 h 36"/>
                <a:gd name="T30" fmla="*/ 36 w 40"/>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 h="36">
                  <a:moveTo>
                    <a:pt x="20" y="36"/>
                  </a:moveTo>
                  <a:lnTo>
                    <a:pt x="18" y="36"/>
                  </a:lnTo>
                  <a:lnTo>
                    <a:pt x="0" y="18"/>
                  </a:lnTo>
                  <a:lnTo>
                    <a:pt x="18" y="0"/>
                  </a:lnTo>
                  <a:lnTo>
                    <a:pt x="20" y="0"/>
                  </a:lnTo>
                  <a:lnTo>
                    <a:pt x="36" y="18"/>
                  </a:lnTo>
                  <a:lnTo>
                    <a:pt x="40" y="18"/>
                  </a:lnTo>
                  <a:lnTo>
                    <a:pt x="36" y="18"/>
                  </a:lnTo>
                  <a:lnTo>
                    <a:pt x="20" y="36"/>
                  </a:lnTo>
                  <a:close/>
                  <a:moveTo>
                    <a:pt x="36" y="18"/>
                  </a:moveTo>
                  <a:lnTo>
                    <a:pt x="18" y="5"/>
                  </a:lnTo>
                  <a:lnTo>
                    <a:pt x="20" y="5"/>
                  </a:lnTo>
                  <a:lnTo>
                    <a:pt x="2" y="18"/>
                  </a:lnTo>
                  <a:lnTo>
                    <a:pt x="20" y="34"/>
                  </a:lnTo>
                  <a:lnTo>
                    <a:pt x="18" y="34"/>
                  </a:lnTo>
                  <a:lnTo>
                    <a:pt x="36" y="18"/>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8" name="Freeform 2563"/>
            <p:cNvSpPr>
              <a:spLocks/>
            </p:cNvSpPr>
            <p:nvPr/>
          </p:nvSpPr>
          <p:spPr bwMode="auto">
            <a:xfrm>
              <a:off x="4182" y="3045"/>
              <a:ext cx="40" cy="36"/>
            </a:xfrm>
            <a:custGeom>
              <a:avLst/>
              <a:gdLst>
                <a:gd name="T0" fmla="*/ 20 w 40"/>
                <a:gd name="T1" fmla="*/ 36 h 36"/>
                <a:gd name="T2" fmla="*/ 18 w 40"/>
                <a:gd name="T3" fmla="*/ 36 h 36"/>
                <a:gd name="T4" fmla="*/ 0 w 40"/>
                <a:gd name="T5" fmla="*/ 18 h 36"/>
                <a:gd name="T6" fmla="*/ 18 w 40"/>
                <a:gd name="T7" fmla="*/ 0 h 36"/>
                <a:gd name="T8" fmla="*/ 20 w 40"/>
                <a:gd name="T9" fmla="*/ 0 h 36"/>
                <a:gd name="T10" fmla="*/ 36 w 40"/>
                <a:gd name="T11" fmla="*/ 18 h 36"/>
                <a:gd name="T12" fmla="*/ 40 w 40"/>
                <a:gd name="T13" fmla="*/ 18 h 36"/>
                <a:gd name="T14" fmla="*/ 36 w 40"/>
                <a:gd name="T15" fmla="*/ 18 h 36"/>
                <a:gd name="T16" fmla="*/ 20 w 40"/>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0" h="36">
                  <a:moveTo>
                    <a:pt x="20" y="36"/>
                  </a:moveTo>
                  <a:lnTo>
                    <a:pt x="18" y="36"/>
                  </a:lnTo>
                  <a:lnTo>
                    <a:pt x="0" y="18"/>
                  </a:lnTo>
                  <a:lnTo>
                    <a:pt x="18" y="0"/>
                  </a:lnTo>
                  <a:lnTo>
                    <a:pt x="20" y="0"/>
                  </a:lnTo>
                  <a:lnTo>
                    <a:pt x="36" y="18"/>
                  </a:lnTo>
                  <a:lnTo>
                    <a:pt x="40" y="18"/>
                  </a:lnTo>
                  <a:lnTo>
                    <a:pt x="36" y="18"/>
                  </a:lnTo>
                  <a:lnTo>
                    <a:pt x="20"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29" name="Freeform 2564"/>
            <p:cNvSpPr>
              <a:spLocks/>
            </p:cNvSpPr>
            <p:nvPr/>
          </p:nvSpPr>
          <p:spPr bwMode="auto">
            <a:xfrm>
              <a:off x="4184" y="3050"/>
              <a:ext cx="34" cy="29"/>
            </a:xfrm>
            <a:custGeom>
              <a:avLst/>
              <a:gdLst>
                <a:gd name="T0" fmla="*/ 34 w 34"/>
                <a:gd name="T1" fmla="*/ 13 h 29"/>
                <a:gd name="T2" fmla="*/ 16 w 34"/>
                <a:gd name="T3" fmla="*/ 0 h 29"/>
                <a:gd name="T4" fmla="*/ 18 w 34"/>
                <a:gd name="T5" fmla="*/ 0 h 29"/>
                <a:gd name="T6" fmla="*/ 0 w 34"/>
                <a:gd name="T7" fmla="*/ 13 h 29"/>
                <a:gd name="T8" fmla="*/ 18 w 34"/>
                <a:gd name="T9" fmla="*/ 29 h 29"/>
                <a:gd name="T10" fmla="*/ 16 w 34"/>
                <a:gd name="T11" fmla="*/ 29 h 29"/>
                <a:gd name="T12" fmla="*/ 34 w 34"/>
                <a:gd name="T13" fmla="*/ 13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29">
                  <a:moveTo>
                    <a:pt x="34" y="13"/>
                  </a:moveTo>
                  <a:lnTo>
                    <a:pt x="16" y="0"/>
                  </a:lnTo>
                  <a:lnTo>
                    <a:pt x="18" y="0"/>
                  </a:lnTo>
                  <a:lnTo>
                    <a:pt x="0" y="13"/>
                  </a:lnTo>
                  <a:lnTo>
                    <a:pt x="18" y="29"/>
                  </a:lnTo>
                  <a:lnTo>
                    <a:pt x="16" y="29"/>
                  </a:lnTo>
                  <a:lnTo>
                    <a:pt x="34" y="13"/>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30" name="Freeform 2565"/>
            <p:cNvSpPr>
              <a:spLocks/>
            </p:cNvSpPr>
            <p:nvPr/>
          </p:nvSpPr>
          <p:spPr bwMode="auto">
            <a:xfrm>
              <a:off x="4184" y="3045"/>
              <a:ext cx="34" cy="34"/>
            </a:xfrm>
            <a:custGeom>
              <a:avLst/>
              <a:gdLst>
                <a:gd name="T0" fmla="*/ 16 w 34"/>
                <a:gd name="T1" fmla="*/ 34 h 34"/>
                <a:gd name="T2" fmla="*/ 0 w 34"/>
                <a:gd name="T3" fmla="*/ 18 h 34"/>
                <a:gd name="T4" fmla="*/ 16 w 34"/>
                <a:gd name="T5" fmla="*/ 0 h 34"/>
                <a:gd name="T6" fmla="*/ 34 w 34"/>
                <a:gd name="T7" fmla="*/ 18 h 34"/>
                <a:gd name="T8" fmla="*/ 16 w 34"/>
                <a:gd name="T9" fmla="*/ 3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34">
                  <a:moveTo>
                    <a:pt x="16" y="34"/>
                  </a:moveTo>
                  <a:lnTo>
                    <a:pt x="0" y="18"/>
                  </a:lnTo>
                  <a:lnTo>
                    <a:pt x="16" y="0"/>
                  </a:lnTo>
                  <a:lnTo>
                    <a:pt x="34" y="18"/>
                  </a:lnTo>
                  <a:lnTo>
                    <a:pt x="16" y="34"/>
                  </a:lnTo>
                  <a:close/>
                </a:path>
              </a:pathLst>
            </a:custGeom>
            <a:solidFill>
              <a:srgbClr val="5183B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1" name="Freeform 2566"/>
            <p:cNvSpPr>
              <a:spLocks noEditPoints="1"/>
            </p:cNvSpPr>
            <p:nvPr/>
          </p:nvSpPr>
          <p:spPr bwMode="auto">
            <a:xfrm>
              <a:off x="4182" y="3045"/>
              <a:ext cx="40" cy="36"/>
            </a:xfrm>
            <a:custGeom>
              <a:avLst/>
              <a:gdLst>
                <a:gd name="T0" fmla="*/ 20 w 40"/>
                <a:gd name="T1" fmla="*/ 36 h 36"/>
                <a:gd name="T2" fmla="*/ 18 w 40"/>
                <a:gd name="T3" fmla="*/ 36 h 36"/>
                <a:gd name="T4" fmla="*/ 0 w 40"/>
                <a:gd name="T5" fmla="*/ 18 h 36"/>
                <a:gd name="T6" fmla="*/ 0 w 40"/>
                <a:gd name="T7" fmla="*/ 16 h 36"/>
                <a:gd name="T8" fmla="*/ 18 w 40"/>
                <a:gd name="T9" fmla="*/ 0 h 36"/>
                <a:gd name="T10" fmla="*/ 20 w 40"/>
                <a:gd name="T11" fmla="*/ 0 h 36"/>
                <a:gd name="T12" fmla="*/ 36 w 40"/>
                <a:gd name="T13" fmla="*/ 16 h 36"/>
                <a:gd name="T14" fmla="*/ 40 w 40"/>
                <a:gd name="T15" fmla="*/ 18 h 36"/>
                <a:gd name="T16" fmla="*/ 36 w 40"/>
                <a:gd name="T17" fmla="*/ 18 h 36"/>
                <a:gd name="T18" fmla="*/ 20 w 40"/>
                <a:gd name="T19" fmla="*/ 36 h 36"/>
                <a:gd name="T20" fmla="*/ 36 w 40"/>
                <a:gd name="T21" fmla="*/ 16 h 36"/>
                <a:gd name="T22" fmla="*/ 36 w 40"/>
                <a:gd name="T23" fmla="*/ 18 h 36"/>
                <a:gd name="T24" fmla="*/ 18 w 40"/>
                <a:gd name="T25" fmla="*/ 0 h 36"/>
                <a:gd name="T26" fmla="*/ 20 w 40"/>
                <a:gd name="T27" fmla="*/ 0 h 36"/>
                <a:gd name="T28" fmla="*/ 2 w 40"/>
                <a:gd name="T29" fmla="*/ 18 h 36"/>
                <a:gd name="T30" fmla="*/ 2 w 40"/>
                <a:gd name="T31" fmla="*/ 16 h 36"/>
                <a:gd name="T32" fmla="*/ 20 w 40"/>
                <a:gd name="T33" fmla="*/ 34 h 36"/>
                <a:gd name="T34" fmla="*/ 18 w 40"/>
                <a:gd name="T35" fmla="*/ 34 h 36"/>
                <a:gd name="T36" fmla="*/ 36 w 40"/>
                <a:gd name="T37" fmla="*/ 16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40" h="36">
                  <a:moveTo>
                    <a:pt x="20" y="36"/>
                  </a:moveTo>
                  <a:lnTo>
                    <a:pt x="18" y="36"/>
                  </a:lnTo>
                  <a:lnTo>
                    <a:pt x="0" y="18"/>
                  </a:lnTo>
                  <a:lnTo>
                    <a:pt x="0" y="16"/>
                  </a:lnTo>
                  <a:lnTo>
                    <a:pt x="18" y="0"/>
                  </a:lnTo>
                  <a:lnTo>
                    <a:pt x="20" y="0"/>
                  </a:lnTo>
                  <a:lnTo>
                    <a:pt x="36" y="16"/>
                  </a:lnTo>
                  <a:lnTo>
                    <a:pt x="40" y="18"/>
                  </a:lnTo>
                  <a:lnTo>
                    <a:pt x="36" y="18"/>
                  </a:lnTo>
                  <a:lnTo>
                    <a:pt x="20" y="36"/>
                  </a:lnTo>
                  <a:close/>
                  <a:moveTo>
                    <a:pt x="36" y="16"/>
                  </a:moveTo>
                  <a:lnTo>
                    <a:pt x="36" y="18"/>
                  </a:lnTo>
                  <a:lnTo>
                    <a:pt x="18" y="0"/>
                  </a:lnTo>
                  <a:lnTo>
                    <a:pt x="20" y="0"/>
                  </a:lnTo>
                  <a:lnTo>
                    <a:pt x="2" y="18"/>
                  </a:lnTo>
                  <a:lnTo>
                    <a:pt x="2" y="16"/>
                  </a:lnTo>
                  <a:lnTo>
                    <a:pt x="20" y="34"/>
                  </a:lnTo>
                  <a:lnTo>
                    <a:pt x="18" y="34"/>
                  </a:lnTo>
                  <a:lnTo>
                    <a:pt x="36" y="16"/>
                  </a:lnTo>
                  <a:close/>
                </a:path>
              </a:pathLst>
            </a:custGeom>
            <a:solidFill>
              <a:srgbClr val="4D81B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2" name="Freeform 2567"/>
            <p:cNvSpPr>
              <a:spLocks/>
            </p:cNvSpPr>
            <p:nvPr/>
          </p:nvSpPr>
          <p:spPr bwMode="auto">
            <a:xfrm>
              <a:off x="4182" y="3045"/>
              <a:ext cx="40" cy="36"/>
            </a:xfrm>
            <a:custGeom>
              <a:avLst/>
              <a:gdLst>
                <a:gd name="T0" fmla="*/ 20 w 40"/>
                <a:gd name="T1" fmla="*/ 36 h 36"/>
                <a:gd name="T2" fmla="*/ 18 w 40"/>
                <a:gd name="T3" fmla="*/ 36 h 36"/>
                <a:gd name="T4" fmla="*/ 0 w 40"/>
                <a:gd name="T5" fmla="*/ 18 h 36"/>
                <a:gd name="T6" fmla="*/ 0 w 40"/>
                <a:gd name="T7" fmla="*/ 16 h 36"/>
                <a:gd name="T8" fmla="*/ 18 w 40"/>
                <a:gd name="T9" fmla="*/ 0 h 36"/>
                <a:gd name="T10" fmla="*/ 20 w 40"/>
                <a:gd name="T11" fmla="*/ 0 h 36"/>
                <a:gd name="T12" fmla="*/ 36 w 40"/>
                <a:gd name="T13" fmla="*/ 16 h 36"/>
                <a:gd name="T14" fmla="*/ 40 w 40"/>
                <a:gd name="T15" fmla="*/ 18 h 36"/>
                <a:gd name="T16" fmla="*/ 36 w 40"/>
                <a:gd name="T17" fmla="*/ 18 h 36"/>
                <a:gd name="T18" fmla="*/ 20 w 40"/>
                <a:gd name="T19" fmla="*/ 36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0" h="36">
                  <a:moveTo>
                    <a:pt x="20" y="36"/>
                  </a:moveTo>
                  <a:lnTo>
                    <a:pt x="18" y="36"/>
                  </a:lnTo>
                  <a:lnTo>
                    <a:pt x="0" y="18"/>
                  </a:lnTo>
                  <a:lnTo>
                    <a:pt x="0" y="16"/>
                  </a:lnTo>
                  <a:lnTo>
                    <a:pt x="18" y="0"/>
                  </a:lnTo>
                  <a:lnTo>
                    <a:pt x="20" y="0"/>
                  </a:lnTo>
                  <a:lnTo>
                    <a:pt x="36" y="16"/>
                  </a:lnTo>
                  <a:lnTo>
                    <a:pt x="40" y="18"/>
                  </a:lnTo>
                  <a:lnTo>
                    <a:pt x="36" y="18"/>
                  </a:lnTo>
                  <a:lnTo>
                    <a:pt x="20" y="3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33" name="Freeform 2568"/>
            <p:cNvSpPr>
              <a:spLocks/>
            </p:cNvSpPr>
            <p:nvPr/>
          </p:nvSpPr>
          <p:spPr bwMode="auto">
            <a:xfrm>
              <a:off x="4184" y="3045"/>
              <a:ext cx="34" cy="34"/>
            </a:xfrm>
            <a:custGeom>
              <a:avLst/>
              <a:gdLst>
                <a:gd name="T0" fmla="*/ 34 w 34"/>
                <a:gd name="T1" fmla="*/ 16 h 34"/>
                <a:gd name="T2" fmla="*/ 34 w 34"/>
                <a:gd name="T3" fmla="*/ 18 h 34"/>
                <a:gd name="T4" fmla="*/ 16 w 34"/>
                <a:gd name="T5" fmla="*/ 0 h 34"/>
                <a:gd name="T6" fmla="*/ 18 w 34"/>
                <a:gd name="T7" fmla="*/ 0 h 34"/>
                <a:gd name="T8" fmla="*/ 0 w 34"/>
                <a:gd name="T9" fmla="*/ 18 h 34"/>
                <a:gd name="T10" fmla="*/ 0 w 34"/>
                <a:gd name="T11" fmla="*/ 16 h 34"/>
                <a:gd name="T12" fmla="*/ 18 w 34"/>
                <a:gd name="T13" fmla="*/ 34 h 34"/>
                <a:gd name="T14" fmla="*/ 16 w 34"/>
                <a:gd name="T15" fmla="*/ 34 h 34"/>
                <a:gd name="T16" fmla="*/ 34 w 34"/>
                <a:gd name="T17" fmla="*/ 1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4" h="34">
                  <a:moveTo>
                    <a:pt x="34" y="16"/>
                  </a:moveTo>
                  <a:lnTo>
                    <a:pt x="34" y="18"/>
                  </a:lnTo>
                  <a:lnTo>
                    <a:pt x="16" y="0"/>
                  </a:lnTo>
                  <a:lnTo>
                    <a:pt x="18" y="0"/>
                  </a:lnTo>
                  <a:lnTo>
                    <a:pt x="0" y="18"/>
                  </a:lnTo>
                  <a:lnTo>
                    <a:pt x="0" y="16"/>
                  </a:lnTo>
                  <a:lnTo>
                    <a:pt x="18" y="34"/>
                  </a:lnTo>
                  <a:lnTo>
                    <a:pt x="16" y="34"/>
                  </a:lnTo>
                  <a:lnTo>
                    <a:pt x="34" y="16"/>
                  </a:lnTo>
                </a:path>
              </a:pathLst>
            </a:custGeom>
            <a:noFill/>
            <a:ln w="0">
              <a:solidFill>
                <a:srgbClr val="3A7EB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34" name="Rectangle 2569"/>
            <p:cNvSpPr>
              <a:spLocks noChangeArrowheads="1"/>
            </p:cNvSpPr>
            <p:nvPr/>
          </p:nvSpPr>
          <p:spPr bwMode="auto">
            <a:xfrm>
              <a:off x="3347" y="3487"/>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7.0</a:t>
              </a:r>
              <a:endParaRPr lang="en-US" altLang="en-US" sz="1800"/>
            </a:p>
          </p:txBody>
        </p:sp>
        <p:sp>
          <p:nvSpPr>
            <p:cNvPr id="2835" name="Rectangle 2570"/>
            <p:cNvSpPr>
              <a:spLocks noChangeArrowheads="1"/>
            </p:cNvSpPr>
            <p:nvPr/>
          </p:nvSpPr>
          <p:spPr bwMode="auto">
            <a:xfrm>
              <a:off x="3347" y="3369"/>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8.0</a:t>
              </a:r>
              <a:endParaRPr lang="en-US" altLang="en-US" sz="1800"/>
            </a:p>
          </p:txBody>
        </p:sp>
        <p:sp>
          <p:nvSpPr>
            <p:cNvPr id="2836" name="Rectangle 2571"/>
            <p:cNvSpPr>
              <a:spLocks noChangeArrowheads="1"/>
            </p:cNvSpPr>
            <p:nvPr/>
          </p:nvSpPr>
          <p:spPr bwMode="auto">
            <a:xfrm>
              <a:off x="3347" y="3250"/>
              <a:ext cx="60"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9.0</a:t>
              </a:r>
              <a:endParaRPr lang="en-US" altLang="en-US" sz="1800"/>
            </a:p>
          </p:txBody>
        </p:sp>
        <p:sp>
          <p:nvSpPr>
            <p:cNvPr id="2837" name="Rectangle 2572"/>
            <p:cNvSpPr>
              <a:spLocks noChangeArrowheads="1"/>
            </p:cNvSpPr>
            <p:nvPr/>
          </p:nvSpPr>
          <p:spPr bwMode="auto">
            <a:xfrm>
              <a:off x="3320" y="3132"/>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10.0</a:t>
              </a:r>
              <a:endParaRPr lang="en-US" altLang="en-US" sz="1800"/>
            </a:p>
          </p:txBody>
        </p:sp>
        <p:sp>
          <p:nvSpPr>
            <p:cNvPr id="2838" name="Rectangle 2573"/>
            <p:cNvSpPr>
              <a:spLocks noChangeArrowheads="1"/>
            </p:cNvSpPr>
            <p:nvPr/>
          </p:nvSpPr>
          <p:spPr bwMode="auto">
            <a:xfrm>
              <a:off x="3320" y="3017"/>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11.0</a:t>
              </a:r>
              <a:endParaRPr lang="en-US" altLang="en-US" sz="1800"/>
            </a:p>
          </p:txBody>
        </p:sp>
        <p:sp>
          <p:nvSpPr>
            <p:cNvPr id="2839" name="Rectangle 2574"/>
            <p:cNvSpPr>
              <a:spLocks noChangeArrowheads="1"/>
            </p:cNvSpPr>
            <p:nvPr/>
          </p:nvSpPr>
          <p:spPr bwMode="auto">
            <a:xfrm>
              <a:off x="3320" y="2897"/>
              <a:ext cx="8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12.0</a:t>
              </a:r>
              <a:endParaRPr lang="en-US" altLang="en-US" sz="1800"/>
            </a:p>
          </p:txBody>
        </p:sp>
        <p:sp>
          <p:nvSpPr>
            <p:cNvPr id="2840" name="Rectangle 2575"/>
            <p:cNvSpPr>
              <a:spLocks noChangeArrowheads="1"/>
            </p:cNvSpPr>
            <p:nvPr/>
          </p:nvSpPr>
          <p:spPr bwMode="auto">
            <a:xfrm>
              <a:off x="3440" y="3562"/>
              <a:ext cx="24"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0</a:t>
              </a:r>
              <a:endParaRPr lang="en-US" altLang="en-US" sz="1800"/>
            </a:p>
          </p:txBody>
        </p:sp>
        <p:sp>
          <p:nvSpPr>
            <p:cNvPr id="2841" name="Rectangle 2576"/>
            <p:cNvSpPr>
              <a:spLocks noChangeArrowheads="1"/>
            </p:cNvSpPr>
            <p:nvPr/>
          </p:nvSpPr>
          <p:spPr bwMode="auto">
            <a:xfrm>
              <a:off x="3566"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200</a:t>
              </a:r>
              <a:endParaRPr lang="en-US" altLang="en-US" sz="1800"/>
            </a:p>
          </p:txBody>
        </p:sp>
        <p:sp>
          <p:nvSpPr>
            <p:cNvPr id="2842" name="Rectangle 2577"/>
            <p:cNvSpPr>
              <a:spLocks noChangeArrowheads="1"/>
            </p:cNvSpPr>
            <p:nvPr/>
          </p:nvSpPr>
          <p:spPr bwMode="auto">
            <a:xfrm>
              <a:off x="3714"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400</a:t>
              </a:r>
              <a:endParaRPr lang="en-US" altLang="en-US" sz="1800"/>
            </a:p>
          </p:txBody>
        </p:sp>
        <p:sp>
          <p:nvSpPr>
            <p:cNvPr id="2843" name="Rectangle 2578"/>
            <p:cNvSpPr>
              <a:spLocks noChangeArrowheads="1"/>
            </p:cNvSpPr>
            <p:nvPr/>
          </p:nvSpPr>
          <p:spPr bwMode="auto">
            <a:xfrm>
              <a:off x="3865"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600</a:t>
              </a:r>
              <a:endParaRPr lang="en-US" altLang="en-US" sz="1800"/>
            </a:p>
          </p:txBody>
        </p:sp>
        <p:sp>
          <p:nvSpPr>
            <p:cNvPr id="2844" name="Rectangle 2579"/>
            <p:cNvSpPr>
              <a:spLocks noChangeArrowheads="1"/>
            </p:cNvSpPr>
            <p:nvPr/>
          </p:nvSpPr>
          <p:spPr bwMode="auto">
            <a:xfrm>
              <a:off x="4016" y="3562"/>
              <a:ext cx="72"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800</a:t>
              </a:r>
              <a:endParaRPr lang="en-US" altLang="en-US" sz="1800"/>
            </a:p>
          </p:txBody>
        </p:sp>
        <p:sp>
          <p:nvSpPr>
            <p:cNvPr id="2845" name="Rectangle 2580"/>
            <p:cNvSpPr>
              <a:spLocks noChangeArrowheads="1"/>
            </p:cNvSpPr>
            <p:nvPr/>
          </p:nvSpPr>
          <p:spPr bwMode="auto">
            <a:xfrm>
              <a:off x="4149" y="3562"/>
              <a:ext cx="96"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1000</a:t>
              </a:r>
              <a:endParaRPr lang="en-US" altLang="en-US" sz="1800"/>
            </a:p>
          </p:txBody>
        </p:sp>
        <p:sp>
          <p:nvSpPr>
            <p:cNvPr id="2846" name="Freeform 2581"/>
            <p:cNvSpPr>
              <a:spLocks noEditPoints="1"/>
            </p:cNvSpPr>
            <p:nvPr/>
          </p:nvSpPr>
          <p:spPr bwMode="auto">
            <a:xfrm>
              <a:off x="3271" y="2873"/>
              <a:ext cx="1037" cy="802"/>
            </a:xfrm>
            <a:custGeom>
              <a:avLst/>
              <a:gdLst>
                <a:gd name="T0" fmla="*/ 0 w 1037"/>
                <a:gd name="T1" fmla="*/ 0 h 802"/>
                <a:gd name="T2" fmla="*/ 1033 w 1037"/>
                <a:gd name="T3" fmla="*/ 0 h 802"/>
                <a:gd name="T4" fmla="*/ 1037 w 1037"/>
                <a:gd name="T5" fmla="*/ 0 h 802"/>
                <a:gd name="T6" fmla="*/ 1037 w 1037"/>
                <a:gd name="T7" fmla="*/ 800 h 802"/>
                <a:gd name="T8" fmla="*/ 1033 w 1037"/>
                <a:gd name="T9" fmla="*/ 802 h 802"/>
                <a:gd name="T10" fmla="*/ 0 w 1037"/>
                <a:gd name="T11" fmla="*/ 802 h 802"/>
                <a:gd name="T12" fmla="*/ 0 w 1037"/>
                <a:gd name="T13" fmla="*/ 800 h 802"/>
                <a:gd name="T14" fmla="*/ 0 w 1037"/>
                <a:gd name="T15" fmla="*/ 0 h 802"/>
                <a:gd name="T16" fmla="*/ 2 w 1037"/>
                <a:gd name="T17" fmla="*/ 800 h 802"/>
                <a:gd name="T18" fmla="*/ 0 w 1037"/>
                <a:gd name="T19" fmla="*/ 800 h 802"/>
                <a:gd name="T20" fmla="*/ 1033 w 1037"/>
                <a:gd name="T21" fmla="*/ 800 h 802"/>
                <a:gd name="T22" fmla="*/ 1033 w 1037"/>
                <a:gd name="T23" fmla="*/ 0 h 802"/>
                <a:gd name="T24" fmla="*/ 1033 w 1037"/>
                <a:gd name="T25" fmla="*/ 4 h 802"/>
                <a:gd name="T26" fmla="*/ 0 w 1037"/>
                <a:gd name="T27" fmla="*/ 4 h 802"/>
                <a:gd name="T28" fmla="*/ 2 w 1037"/>
                <a:gd name="T29" fmla="*/ 0 h 802"/>
                <a:gd name="T30" fmla="*/ 2 w 1037"/>
                <a:gd name="T31" fmla="*/ 800 h 80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037" h="802">
                  <a:moveTo>
                    <a:pt x="0" y="0"/>
                  </a:moveTo>
                  <a:lnTo>
                    <a:pt x="1033" y="0"/>
                  </a:lnTo>
                  <a:lnTo>
                    <a:pt x="1037" y="0"/>
                  </a:lnTo>
                  <a:lnTo>
                    <a:pt x="1037" y="800"/>
                  </a:lnTo>
                  <a:lnTo>
                    <a:pt x="1033" y="802"/>
                  </a:lnTo>
                  <a:lnTo>
                    <a:pt x="0" y="802"/>
                  </a:lnTo>
                  <a:lnTo>
                    <a:pt x="0" y="800"/>
                  </a:lnTo>
                  <a:lnTo>
                    <a:pt x="0" y="0"/>
                  </a:lnTo>
                  <a:close/>
                  <a:moveTo>
                    <a:pt x="2" y="800"/>
                  </a:moveTo>
                  <a:lnTo>
                    <a:pt x="0" y="800"/>
                  </a:lnTo>
                  <a:lnTo>
                    <a:pt x="1033" y="800"/>
                  </a:lnTo>
                  <a:lnTo>
                    <a:pt x="1033" y="0"/>
                  </a:lnTo>
                  <a:lnTo>
                    <a:pt x="1033" y="4"/>
                  </a:lnTo>
                  <a:lnTo>
                    <a:pt x="0" y="4"/>
                  </a:lnTo>
                  <a:lnTo>
                    <a:pt x="2" y="0"/>
                  </a:lnTo>
                  <a:lnTo>
                    <a:pt x="2" y="800"/>
                  </a:lnTo>
                  <a:close/>
                </a:path>
              </a:pathLst>
            </a:custGeom>
            <a:solidFill>
              <a:srgbClr val="8589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7" name="Freeform 2582"/>
            <p:cNvSpPr>
              <a:spLocks/>
            </p:cNvSpPr>
            <p:nvPr/>
          </p:nvSpPr>
          <p:spPr bwMode="auto">
            <a:xfrm>
              <a:off x="3271" y="2873"/>
              <a:ext cx="1037" cy="802"/>
            </a:xfrm>
            <a:custGeom>
              <a:avLst/>
              <a:gdLst>
                <a:gd name="T0" fmla="*/ 0 w 1037"/>
                <a:gd name="T1" fmla="*/ 0 h 802"/>
                <a:gd name="T2" fmla="*/ 1033 w 1037"/>
                <a:gd name="T3" fmla="*/ 0 h 802"/>
                <a:gd name="T4" fmla="*/ 1037 w 1037"/>
                <a:gd name="T5" fmla="*/ 0 h 802"/>
                <a:gd name="T6" fmla="*/ 1037 w 1037"/>
                <a:gd name="T7" fmla="*/ 800 h 802"/>
                <a:gd name="T8" fmla="*/ 1033 w 1037"/>
                <a:gd name="T9" fmla="*/ 802 h 802"/>
                <a:gd name="T10" fmla="*/ 0 w 1037"/>
                <a:gd name="T11" fmla="*/ 802 h 802"/>
                <a:gd name="T12" fmla="*/ 0 w 1037"/>
                <a:gd name="T13" fmla="*/ 800 h 802"/>
                <a:gd name="T14" fmla="*/ 0 w 1037"/>
                <a:gd name="T15" fmla="*/ 0 h 80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7" h="802">
                  <a:moveTo>
                    <a:pt x="0" y="0"/>
                  </a:moveTo>
                  <a:lnTo>
                    <a:pt x="1033" y="0"/>
                  </a:lnTo>
                  <a:lnTo>
                    <a:pt x="1037" y="0"/>
                  </a:lnTo>
                  <a:lnTo>
                    <a:pt x="1037" y="800"/>
                  </a:lnTo>
                  <a:lnTo>
                    <a:pt x="1033" y="802"/>
                  </a:lnTo>
                  <a:lnTo>
                    <a:pt x="0" y="802"/>
                  </a:lnTo>
                  <a:lnTo>
                    <a:pt x="0" y="800"/>
                  </a:lnTo>
                  <a:lnTo>
                    <a:pt x="0" y="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48" name="Freeform 2583"/>
            <p:cNvSpPr>
              <a:spLocks/>
            </p:cNvSpPr>
            <p:nvPr/>
          </p:nvSpPr>
          <p:spPr bwMode="auto">
            <a:xfrm>
              <a:off x="3271" y="2873"/>
              <a:ext cx="1033" cy="800"/>
            </a:xfrm>
            <a:custGeom>
              <a:avLst/>
              <a:gdLst>
                <a:gd name="T0" fmla="*/ 2 w 1033"/>
                <a:gd name="T1" fmla="*/ 800 h 800"/>
                <a:gd name="T2" fmla="*/ 0 w 1033"/>
                <a:gd name="T3" fmla="*/ 800 h 800"/>
                <a:gd name="T4" fmla="*/ 1033 w 1033"/>
                <a:gd name="T5" fmla="*/ 800 h 800"/>
                <a:gd name="T6" fmla="*/ 1033 w 1033"/>
                <a:gd name="T7" fmla="*/ 0 h 800"/>
                <a:gd name="T8" fmla="*/ 1033 w 1033"/>
                <a:gd name="T9" fmla="*/ 4 h 800"/>
                <a:gd name="T10" fmla="*/ 0 w 1033"/>
                <a:gd name="T11" fmla="*/ 4 h 800"/>
                <a:gd name="T12" fmla="*/ 2 w 1033"/>
                <a:gd name="T13" fmla="*/ 0 h 800"/>
                <a:gd name="T14" fmla="*/ 2 w 1033"/>
                <a:gd name="T15" fmla="*/ 800 h 8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33" h="800">
                  <a:moveTo>
                    <a:pt x="2" y="800"/>
                  </a:moveTo>
                  <a:lnTo>
                    <a:pt x="0" y="800"/>
                  </a:lnTo>
                  <a:lnTo>
                    <a:pt x="1033" y="800"/>
                  </a:lnTo>
                  <a:lnTo>
                    <a:pt x="1033" y="0"/>
                  </a:lnTo>
                  <a:lnTo>
                    <a:pt x="1033" y="4"/>
                  </a:lnTo>
                  <a:lnTo>
                    <a:pt x="0" y="4"/>
                  </a:lnTo>
                  <a:lnTo>
                    <a:pt x="2" y="0"/>
                  </a:lnTo>
                  <a:lnTo>
                    <a:pt x="2" y="800"/>
                  </a:lnTo>
                </a:path>
              </a:pathLst>
            </a:custGeom>
            <a:noFill/>
            <a:ln w="0">
              <a:solidFill>
                <a:srgbClr val="818A9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849" name="Rectangle 2596"/>
            <p:cNvSpPr>
              <a:spLocks noChangeArrowheads="1"/>
            </p:cNvSpPr>
            <p:nvPr/>
          </p:nvSpPr>
          <p:spPr bwMode="auto">
            <a:xfrm>
              <a:off x="3271" y="1534"/>
              <a:ext cx="58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No Instrumental Drift</a:t>
              </a:r>
              <a:endParaRPr lang="en-US" altLang="en-US" sz="1800"/>
            </a:p>
          </p:txBody>
        </p:sp>
        <p:sp>
          <p:nvSpPr>
            <p:cNvPr id="2850" name="Rectangle 2597"/>
            <p:cNvSpPr>
              <a:spLocks noChangeArrowheads="1"/>
            </p:cNvSpPr>
            <p:nvPr/>
          </p:nvSpPr>
          <p:spPr bwMode="auto">
            <a:xfrm>
              <a:off x="3271" y="1749"/>
              <a:ext cx="249"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ave = 10</a:t>
              </a:r>
              <a:endParaRPr lang="en-US" altLang="en-US" sz="1800"/>
            </a:p>
          </p:txBody>
        </p:sp>
        <p:sp>
          <p:nvSpPr>
            <p:cNvPr id="2851" name="Rectangle 2598"/>
            <p:cNvSpPr>
              <a:spLocks noChangeArrowheads="1"/>
            </p:cNvSpPr>
            <p:nvPr/>
          </p:nvSpPr>
          <p:spPr bwMode="auto">
            <a:xfrm>
              <a:off x="3271" y="1822"/>
              <a:ext cx="195"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1F1A17"/>
                  </a:solidFill>
                </a:rPr>
                <a:t>s = 0.6</a:t>
              </a:r>
              <a:endParaRPr lang="en-US" altLang="en-US" sz="1800"/>
            </a:p>
          </p:txBody>
        </p:sp>
        <p:sp>
          <p:nvSpPr>
            <p:cNvPr id="2852" name="Rectangle 2599"/>
            <p:cNvSpPr>
              <a:spLocks noChangeArrowheads="1"/>
            </p:cNvSpPr>
            <p:nvPr/>
          </p:nvSpPr>
          <p:spPr bwMode="auto">
            <a:xfrm>
              <a:off x="3271" y="1605"/>
              <a:ext cx="936"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DA251D"/>
                  </a:solidFill>
                </a:rPr>
                <a:t>Bottle to Bottle Inhomogeneity or</a:t>
              </a:r>
              <a:endParaRPr lang="en-US" altLang="en-US" sz="1800"/>
            </a:p>
          </p:txBody>
        </p:sp>
        <p:sp>
          <p:nvSpPr>
            <p:cNvPr id="2853" name="Rectangle 2600"/>
            <p:cNvSpPr>
              <a:spLocks noChangeArrowheads="1"/>
            </p:cNvSpPr>
            <p:nvPr/>
          </p:nvSpPr>
          <p:spPr bwMode="auto">
            <a:xfrm>
              <a:off x="3271" y="1678"/>
              <a:ext cx="672" cy="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800">
                  <a:solidFill>
                    <a:srgbClr val="DA251D"/>
                  </a:solidFill>
                </a:rPr>
                <a:t>Sample processing drift</a:t>
              </a:r>
              <a:endParaRPr lang="en-US" altLang="en-US" sz="1800"/>
            </a:p>
          </p:txBody>
        </p:sp>
        <p:sp>
          <p:nvSpPr>
            <p:cNvPr id="2854" name="Rectangle 2606"/>
            <p:cNvSpPr>
              <a:spLocks noChangeArrowheads="1"/>
            </p:cNvSpPr>
            <p:nvPr/>
          </p:nvSpPr>
          <p:spPr bwMode="auto">
            <a:xfrm>
              <a:off x="3699" y="2696"/>
              <a:ext cx="241"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Run number</a:t>
              </a:r>
              <a:endParaRPr lang="en-US" altLang="en-US" sz="1800"/>
            </a:p>
          </p:txBody>
        </p:sp>
        <p:sp>
          <p:nvSpPr>
            <p:cNvPr id="2855" name="Rectangle 2610"/>
            <p:cNvSpPr>
              <a:spLocks noChangeArrowheads="1"/>
            </p:cNvSpPr>
            <p:nvPr/>
          </p:nvSpPr>
          <p:spPr bwMode="auto">
            <a:xfrm>
              <a:off x="3621" y="3607"/>
              <a:ext cx="453" cy="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600">
                  <a:solidFill>
                    <a:srgbClr val="131516"/>
                  </a:solidFill>
                  <a:latin typeface="Calibri" panose="020F0502020204030204" pitchFamily="34" charset="0"/>
                </a:rPr>
                <a:t>Fill or Processing Order</a:t>
              </a:r>
              <a:endParaRPr lang="en-US" altLang="en-US" sz="1800"/>
            </a:p>
          </p:txBody>
        </p:sp>
      </p:grpSp>
      <p:pic>
        <p:nvPicPr>
          <p:cNvPr id="2" name="21">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266363" y="6261100"/>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76310">
        <p:fade/>
      </p:transition>
    </mc:Choice>
    <mc:Fallback xmlns="">
      <p:transition spd="med" advTm="7631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75116"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543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543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6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9"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70" objId="2"/>
        <p14:stopEvt time="75325" objId="2"/>
      </p14:showEvtLst>
    </p:ext>
  </p:extLs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eaLnBrk="1" hangingPunct="1"/>
            <a:r>
              <a:rPr lang="en-US" altLang="en-US"/>
              <a:t>Integration</a:t>
            </a:r>
          </a:p>
        </p:txBody>
      </p:sp>
      <p:sp>
        <p:nvSpPr>
          <p:cNvPr id="27651" name="Rectangle 3"/>
          <p:cNvSpPr>
            <a:spLocks noGrp="1" noChangeArrowheads="1"/>
          </p:cNvSpPr>
          <p:nvPr>
            <p:ph type="body" idx="1"/>
          </p:nvPr>
        </p:nvSpPr>
        <p:spPr/>
        <p:txBody>
          <a:bodyPr/>
          <a:lstStyle/>
          <a:p>
            <a:pPr eaLnBrk="1" hangingPunct="1">
              <a:spcAft>
                <a:spcPts val="1800"/>
              </a:spcAft>
            </a:pPr>
            <a:r>
              <a:rPr lang="en-US" altLang="en-US" sz="2400" dirty="0"/>
              <a:t>Chromatographic resolution and/or selective detection is always the best solution!</a:t>
            </a:r>
          </a:p>
          <a:p>
            <a:pPr eaLnBrk="1" hangingPunct="1">
              <a:spcAft>
                <a:spcPts val="1800"/>
              </a:spcAft>
            </a:pPr>
            <a:r>
              <a:rPr lang="en-US" altLang="en-US" sz="2400" i="1" dirty="0"/>
              <a:t>Always</a:t>
            </a:r>
            <a:r>
              <a:rPr lang="en-US" altLang="en-US" sz="2400" dirty="0"/>
              <a:t> inspect how baselines are set by the data system</a:t>
            </a:r>
          </a:p>
          <a:p>
            <a:pPr eaLnBrk="1" hangingPunct="1">
              <a:spcAft>
                <a:spcPts val="1800"/>
              </a:spcAft>
            </a:pPr>
            <a:r>
              <a:rPr lang="en-US" altLang="en-US" sz="2400" dirty="0"/>
              <a:t>If appropriate, adjust integration settings and/or manually reintegrate to achieve best estimate of peak area</a:t>
            </a:r>
          </a:p>
          <a:p>
            <a:pPr eaLnBrk="1" hangingPunct="1">
              <a:spcAft>
                <a:spcPts val="1800"/>
              </a:spcAft>
            </a:pPr>
            <a:r>
              <a:rPr lang="en-US" altLang="en-US" sz="2400" dirty="0"/>
              <a:t>Use peak areas rather than peak heights:  peak area does not change with changes in retention </a:t>
            </a:r>
          </a:p>
        </p:txBody>
      </p:sp>
      <p:pic>
        <p:nvPicPr>
          <p:cNvPr id="2" name="2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742613" y="6151563"/>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76742">
        <p:fade/>
      </p:transition>
    </mc:Choice>
    <mc:Fallback xmlns="">
      <p:transition spd="med" advTm="76742">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76440"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7651">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7651">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7651">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7651">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3"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8" objId="2"/>
        <p14:stopEvt time="76502" objId="2"/>
      </p14:showEvtLst>
    </p:ext>
  </p:extLs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5"/>
          <p:cNvSpPr>
            <a:spLocks noGrp="1" noChangeArrowheads="1"/>
          </p:cNvSpPr>
          <p:nvPr>
            <p:ph type="title"/>
          </p:nvPr>
        </p:nvSpPr>
        <p:spPr/>
        <p:txBody>
          <a:bodyPr/>
          <a:lstStyle/>
          <a:p>
            <a:pPr eaLnBrk="1" hangingPunct="1"/>
            <a:r>
              <a:rPr lang="en-US" altLang="en-US"/>
              <a:t>Integration and Baselines</a:t>
            </a:r>
          </a:p>
        </p:txBody>
      </p:sp>
      <p:pic>
        <p:nvPicPr>
          <p:cNvPr id="37891" name="Picture 4"/>
          <p:cNvPicPr>
            <a:picLocks noGrp="1" noChangeAspect="1" noChangeArrowheads="1"/>
          </p:cNvPicPr>
          <p:nvPr>
            <p:ph sz="half" idx="1"/>
          </p:nvPr>
        </p:nvPicPr>
        <p:blipFill>
          <a:blip r:embed="rId5">
            <a:extLst>
              <a:ext uri="{28A0092B-C50C-407E-A947-70E740481C1C}">
                <a14:useLocalDpi xmlns:a14="http://schemas.microsoft.com/office/drawing/2010/main" val="0"/>
              </a:ext>
            </a:extLst>
          </a:blip>
          <a:srcRect/>
          <a:stretch>
            <a:fillRect/>
          </a:stretch>
        </p:blipFill>
        <p:spPr>
          <a:xfrm>
            <a:off x="1895551" y="1251183"/>
            <a:ext cx="5539102" cy="4724400"/>
          </a:xfrm>
          <a:noFill/>
        </p:spPr>
      </p:pic>
      <p:sp>
        <p:nvSpPr>
          <p:cNvPr id="37892" name="Text Box 10"/>
          <p:cNvSpPr txBox="1">
            <a:spLocks noChangeArrowheads="1"/>
          </p:cNvSpPr>
          <p:nvPr/>
        </p:nvSpPr>
        <p:spPr bwMode="auto">
          <a:xfrm>
            <a:off x="1866900" y="6056408"/>
            <a:ext cx="5596404"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Tx/>
              <a:buNone/>
            </a:pPr>
            <a:r>
              <a:rPr lang="en-US" altLang="en-US" sz="2400" dirty="0">
                <a:solidFill>
                  <a:srgbClr val="0066FF"/>
                </a:solidFill>
              </a:rPr>
              <a:t>How should these peaks be integrated?</a:t>
            </a:r>
          </a:p>
        </p:txBody>
      </p:sp>
      <p:sp>
        <p:nvSpPr>
          <p:cNvPr id="37894" name="Text Box 16"/>
          <p:cNvSpPr txBox="1">
            <a:spLocks noChangeArrowheads="1"/>
          </p:cNvSpPr>
          <p:nvPr/>
        </p:nvSpPr>
        <p:spPr bwMode="auto">
          <a:xfrm>
            <a:off x="4090427" y="3505200"/>
            <a:ext cx="11493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eaLnBrk="1" hangingPunct="1">
              <a:spcBef>
                <a:spcPct val="0"/>
              </a:spcBef>
              <a:buClrTx/>
              <a:buSzTx/>
              <a:buFontTx/>
              <a:buNone/>
            </a:pPr>
            <a:r>
              <a:rPr lang="en-US" altLang="en-US" sz="1800" dirty="0"/>
              <a:t>area ratio</a:t>
            </a:r>
          </a:p>
          <a:p>
            <a:pPr algn="ctr" eaLnBrk="1" hangingPunct="1">
              <a:spcBef>
                <a:spcPct val="0"/>
              </a:spcBef>
              <a:buClrTx/>
              <a:buSzTx/>
              <a:buFontTx/>
              <a:buNone/>
            </a:pPr>
            <a:r>
              <a:rPr lang="en-US" altLang="en-US" sz="1800" dirty="0"/>
              <a:t>4:1</a:t>
            </a:r>
          </a:p>
        </p:txBody>
      </p:sp>
      <p:pic>
        <p:nvPicPr>
          <p:cNvPr id="3" name="2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1107738" y="5383213"/>
            <a:ext cx="609600" cy="609600"/>
          </a:xfrm>
          <a:prstGeom prst="rect">
            <a:avLst/>
          </a:prstGeom>
        </p:spPr>
      </p:pic>
    </p:spTree>
    <p:extLst>
      <p:ext uri="{BB962C8B-B14F-4D97-AF65-F5344CB8AC3E}">
        <p14:creationId xmlns:p14="http://schemas.microsoft.com/office/powerpoint/2010/main" val="449146827"/>
      </p:ext>
    </p:extLst>
  </p:cSld>
  <p:clrMapOvr>
    <a:masterClrMapping/>
  </p:clrMapOvr>
  <mc:AlternateContent xmlns:mc="http://schemas.openxmlformats.org/markup-compatibility/2006" xmlns:p14="http://schemas.microsoft.com/office/powerpoint/2010/main">
    <mc:Choice Requires="p14">
      <p:transition spd="med" p14:dur="700" advTm="34311">
        <p:fade/>
      </p:transition>
    </mc:Choice>
    <mc:Fallback xmlns="">
      <p:transition spd="med" advTm="3431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33877"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3"/>
                </p:tgtEl>
              </p:cMediaNode>
            </p:audio>
          </p:childTnLst>
        </p:cTn>
      </p:par>
    </p:tnLst>
  </p:timing>
  <p:extLst mod="1">
    <p:ext uri="{E180D4A7-C9FB-4DFB-919C-405C955672EB}">
      <p14:showEvtLst xmlns:p14="http://schemas.microsoft.com/office/powerpoint/2010/main">
        <p14:playEvt time="4" objId="3"/>
        <p14:stopEvt time="33889" objId="3"/>
      </p14:showEvtLst>
    </p:ext>
  </p:extLs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24">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9448800" y="6096000"/>
            <a:ext cx="609600" cy="609600"/>
          </a:xfrm>
          <a:prstGeom prst="rect">
            <a:avLst/>
          </a:prstGeom>
        </p:spPr>
      </p:pic>
      <p:pic>
        <p:nvPicPr>
          <p:cNvPr id="6" name="integration 03">
            <a:hlinkClick r:id="" action="ppaction://media"/>
          </p:cNvPr>
          <p:cNvPicPr>
            <a:picLocks noChangeAspect="1"/>
          </p:cNvPicPr>
          <p:nvPr>
            <a:videoFile r:link="rId3"/>
            <p:extLst>
              <p:ext uri="{DAA4B4D4-6D71-4841-9C94-3DE7FCFB9230}">
                <p14:media xmlns:p14="http://schemas.microsoft.com/office/powerpoint/2010/main" r:embed="rId4">
                  <p14:trim end="3649"/>
                </p14:media>
              </p:ext>
            </p:extLst>
          </p:nvPr>
        </p:nvPicPr>
        <p:blipFill>
          <a:blip r:embed="rId8"/>
          <a:stretch>
            <a:fillRect/>
          </a:stretch>
        </p:blipFill>
        <p:spPr>
          <a:xfrm>
            <a:off x="0" y="0"/>
            <a:ext cx="9144000" cy="6858000"/>
          </a:xfrm>
          <a:prstGeom prst="rect">
            <a:avLst/>
          </a:prstGeom>
        </p:spPr>
      </p:pic>
    </p:spTree>
    <p:extLst>
      <p:ext uri="{BB962C8B-B14F-4D97-AF65-F5344CB8AC3E}">
        <p14:creationId xmlns:p14="http://schemas.microsoft.com/office/powerpoint/2010/main" val="1444459307"/>
      </p:ext>
    </p:extLst>
  </p:cSld>
  <p:clrMapOvr>
    <a:masterClrMapping/>
  </p:clrMapOvr>
  <mc:AlternateContent xmlns:mc="http://schemas.openxmlformats.org/markup-compatibility/2006" xmlns:p14="http://schemas.microsoft.com/office/powerpoint/2010/main">
    <mc:Choice Requires="p14">
      <p:transition spd="med" p14:dur="700" advTm="100000">
        <p:fade/>
      </p:transition>
    </mc:Choice>
    <mc:Fallback xmlns="">
      <p:transition spd="med" advTm="100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6757" fill="hold"/>
                                        <p:tgtEl>
                                          <p:spTgt spid="5"/>
                                        </p:tgtEl>
                                      </p:cBhvr>
                                    </p:cmd>
                                  </p:childTnLst>
                                </p:cTn>
                              </p:par>
                              <p:par>
                                <p:cTn id="7" presetID="1" presetClass="mediacall" presetSubtype="0" fill="hold" nodeType="withEffect">
                                  <p:stCondLst>
                                    <p:cond delay="0"/>
                                  </p:stCondLst>
                                  <p:childTnLst>
                                    <p:cmd type="call" cmd="playFrom(0.0)">
                                      <p:cBhvr>
                                        <p:cTn id="8" dur="10005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9" fill="hold" display="0">
                  <p:stCondLst>
                    <p:cond delay="indefinite"/>
                  </p:stCondLst>
                  <p:endCondLst>
                    <p:cond evt="onStopAudio" delay="0">
                      <p:tgtEl>
                        <p:sldTgt/>
                      </p:tgtEl>
                    </p:cond>
                  </p:endCondLst>
                </p:cTn>
                <p:tgtEl>
                  <p:spTgt spid="5"/>
                </p:tgtEl>
              </p:cMediaNode>
            </p:audio>
            <p:video fullScrn="1">
              <p:cMediaNode vol="80000" mute="1">
                <p:cTn id="10" fill="hold" display="0">
                  <p:stCondLst>
                    <p:cond delay="indefinite"/>
                  </p:stCondLst>
                </p:cTn>
                <p:tgtEl>
                  <p:spTgt spid="6"/>
                </p:tgtEl>
              </p:cMediaNode>
            </p:video>
          </p:childTnLst>
        </p:cTn>
      </p:par>
    </p:tnLst>
  </p:timing>
  <p:extLst mod="1">
    <p:ext uri="{E180D4A7-C9FB-4DFB-919C-405C955672EB}">
      <p14:showEvtLst xmlns:p14="http://schemas.microsoft.com/office/powerpoint/2010/main">
        <p14:playEvt time="4" objId="3"/>
        <p14:playEvt time="4" objId="2"/>
        <p14:stopEvt time="103840" objId="2"/>
        <p14:stopEvt time="105762" objId="3"/>
      </p14:showEvtLst>
    </p:ext>
  </p:extLs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5"/>
          <p:cNvSpPr>
            <a:spLocks noGrp="1" noChangeArrowheads="1"/>
          </p:cNvSpPr>
          <p:nvPr>
            <p:ph type="title"/>
          </p:nvPr>
        </p:nvSpPr>
        <p:spPr/>
        <p:txBody>
          <a:bodyPr/>
          <a:lstStyle/>
          <a:p>
            <a:pPr eaLnBrk="1" hangingPunct="1"/>
            <a:r>
              <a:rPr lang="en-US" altLang="en-US"/>
              <a:t>Integration and Baselines</a:t>
            </a:r>
          </a:p>
        </p:txBody>
      </p:sp>
      <p:grpSp>
        <p:nvGrpSpPr>
          <p:cNvPr id="145563" name="Group 3227"/>
          <p:cNvGrpSpPr>
            <a:grpSpLocks/>
          </p:cNvGrpSpPr>
          <p:nvPr/>
        </p:nvGrpSpPr>
        <p:grpSpPr bwMode="auto">
          <a:xfrm>
            <a:off x="3508375" y="1173162"/>
            <a:ext cx="2311400" cy="896938"/>
            <a:chOff x="3589" y="762"/>
            <a:chExt cx="1456" cy="565"/>
          </a:xfrm>
        </p:grpSpPr>
        <p:grpSp>
          <p:nvGrpSpPr>
            <p:cNvPr id="40572" name="Group 219"/>
            <p:cNvGrpSpPr>
              <a:grpSpLocks/>
            </p:cNvGrpSpPr>
            <p:nvPr/>
          </p:nvGrpSpPr>
          <p:grpSpPr bwMode="auto">
            <a:xfrm>
              <a:off x="3589" y="875"/>
              <a:ext cx="421" cy="452"/>
              <a:chOff x="3589" y="875"/>
              <a:chExt cx="421" cy="452"/>
            </a:xfrm>
          </p:grpSpPr>
          <p:sp>
            <p:nvSpPr>
              <p:cNvPr id="40894" name="Rectangle 19"/>
              <p:cNvSpPr>
                <a:spLocks noChangeArrowheads="1"/>
              </p:cNvSpPr>
              <p:nvPr/>
            </p:nvSpPr>
            <p:spPr bwMode="auto">
              <a:xfrm>
                <a:off x="3855" y="1271"/>
                <a:ext cx="1" cy="1"/>
              </a:xfrm>
              <a:prstGeom prst="rect">
                <a:avLst/>
              </a:prstGeom>
              <a:solidFill>
                <a:srgbClr val="7EC7C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895" name="Rectangle 20"/>
              <p:cNvSpPr>
                <a:spLocks noChangeArrowheads="1"/>
              </p:cNvSpPr>
              <p:nvPr/>
            </p:nvSpPr>
            <p:spPr bwMode="auto">
              <a:xfrm>
                <a:off x="4007" y="1319"/>
                <a:ext cx="1" cy="1"/>
              </a:xfrm>
              <a:prstGeom prst="rect">
                <a:avLst/>
              </a:prstGeom>
              <a:solidFill>
                <a:srgbClr val="7EC7C9"/>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896" name="Rectangle 21"/>
              <p:cNvSpPr>
                <a:spLocks noChangeArrowheads="1"/>
              </p:cNvSpPr>
              <p:nvPr/>
            </p:nvSpPr>
            <p:spPr bwMode="auto">
              <a:xfrm>
                <a:off x="3850" y="1271"/>
                <a:ext cx="8" cy="6"/>
              </a:xfrm>
              <a:prstGeom prst="rect">
                <a:avLst/>
              </a:prstGeom>
              <a:solidFill>
                <a:srgbClr val="3449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897" name="Rectangle 22"/>
              <p:cNvSpPr>
                <a:spLocks noChangeArrowheads="1"/>
              </p:cNvSpPr>
              <p:nvPr/>
            </p:nvSpPr>
            <p:spPr bwMode="auto">
              <a:xfrm>
                <a:off x="3850" y="1264"/>
                <a:ext cx="8" cy="7"/>
              </a:xfrm>
              <a:prstGeom prst="rect">
                <a:avLst/>
              </a:prstGeom>
              <a:solidFill>
                <a:srgbClr val="3449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898" name="Rectangle 23"/>
              <p:cNvSpPr>
                <a:spLocks noChangeArrowheads="1"/>
              </p:cNvSpPr>
              <p:nvPr/>
            </p:nvSpPr>
            <p:spPr bwMode="auto">
              <a:xfrm>
                <a:off x="4002" y="1319"/>
                <a:ext cx="8" cy="7"/>
              </a:xfrm>
              <a:prstGeom prst="rect">
                <a:avLst/>
              </a:prstGeom>
              <a:solidFill>
                <a:srgbClr val="34498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899" name="Freeform 24"/>
              <p:cNvSpPr>
                <a:spLocks/>
              </p:cNvSpPr>
              <p:nvPr/>
            </p:nvSpPr>
            <p:spPr bwMode="auto">
              <a:xfrm>
                <a:off x="3651" y="1267"/>
                <a:ext cx="207" cy="57"/>
              </a:xfrm>
              <a:custGeom>
                <a:avLst/>
                <a:gdLst>
                  <a:gd name="T0" fmla="*/ 204 w 207"/>
                  <a:gd name="T1" fmla="*/ 0 h 57"/>
                  <a:gd name="T2" fmla="*/ 202 w 207"/>
                  <a:gd name="T3" fmla="*/ 0 h 57"/>
                  <a:gd name="T4" fmla="*/ 0 w 207"/>
                  <a:gd name="T5" fmla="*/ 51 h 57"/>
                  <a:gd name="T6" fmla="*/ 2 w 207"/>
                  <a:gd name="T7" fmla="*/ 57 h 57"/>
                  <a:gd name="T8" fmla="*/ 204 w 207"/>
                  <a:gd name="T9" fmla="*/ 7 h 57"/>
                  <a:gd name="T10" fmla="*/ 204 w 207"/>
                  <a:gd name="T11" fmla="*/ 0 h 57"/>
                  <a:gd name="T12" fmla="*/ 204 w 207"/>
                  <a:gd name="T13" fmla="*/ 7 h 57"/>
                  <a:gd name="T14" fmla="*/ 207 w 207"/>
                  <a:gd name="T15" fmla="*/ 5 h 57"/>
                  <a:gd name="T16" fmla="*/ 207 w 207"/>
                  <a:gd name="T17" fmla="*/ 2 h 57"/>
                  <a:gd name="T18" fmla="*/ 205 w 207"/>
                  <a:gd name="T19" fmla="*/ 0 h 57"/>
                  <a:gd name="T20" fmla="*/ 202 w 207"/>
                  <a:gd name="T21" fmla="*/ 0 h 57"/>
                  <a:gd name="T22" fmla="*/ 204 w 207"/>
                  <a:gd name="T23" fmla="*/ 0 h 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7" h="57">
                    <a:moveTo>
                      <a:pt x="204" y="0"/>
                    </a:moveTo>
                    <a:lnTo>
                      <a:pt x="202" y="0"/>
                    </a:lnTo>
                    <a:lnTo>
                      <a:pt x="0" y="51"/>
                    </a:lnTo>
                    <a:lnTo>
                      <a:pt x="2" y="57"/>
                    </a:lnTo>
                    <a:lnTo>
                      <a:pt x="204" y="7"/>
                    </a:lnTo>
                    <a:lnTo>
                      <a:pt x="204" y="0"/>
                    </a:lnTo>
                    <a:lnTo>
                      <a:pt x="204" y="7"/>
                    </a:lnTo>
                    <a:lnTo>
                      <a:pt x="207" y="5"/>
                    </a:lnTo>
                    <a:lnTo>
                      <a:pt x="207" y="2"/>
                    </a:lnTo>
                    <a:lnTo>
                      <a:pt x="205" y="0"/>
                    </a:lnTo>
                    <a:lnTo>
                      <a:pt x="202" y="0"/>
                    </a:lnTo>
                    <a:lnTo>
                      <a:pt x="204" y="0"/>
                    </a:lnTo>
                    <a:close/>
                  </a:path>
                </a:pathLst>
              </a:custGeom>
              <a:solidFill>
                <a:srgbClr val="DC3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0" name="Freeform 25"/>
              <p:cNvSpPr>
                <a:spLocks/>
              </p:cNvSpPr>
              <p:nvPr/>
            </p:nvSpPr>
            <p:spPr bwMode="auto">
              <a:xfrm>
                <a:off x="3853" y="1267"/>
                <a:ext cx="154" cy="55"/>
              </a:xfrm>
              <a:custGeom>
                <a:avLst/>
                <a:gdLst>
                  <a:gd name="T0" fmla="*/ 154 w 154"/>
                  <a:gd name="T1" fmla="*/ 49 h 55"/>
                  <a:gd name="T2" fmla="*/ 2 w 154"/>
                  <a:gd name="T3" fmla="*/ 0 h 55"/>
                  <a:gd name="T4" fmla="*/ 0 w 154"/>
                  <a:gd name="T5" fmla="*/ 7 h 55"/>
                  <a:gd name="T6" fmla="*/ 152 w 154"/>
                  <a:gd name="T7" fmla="*/ 55 h 55"/>
                  <a:gd name="T8" fmla="*/ 154 w 154"/>
                  <a:gd name="T9" fmla="*/ 49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 h="55">
                    <a:moveTo>
                      <a:pt x="154" y="49"/>
                    </a:moveTo>
                    <a:lnTo>
                      <a:pt x="2" y="0"/>
                    </a:lnTo>
                    <a:lnTo>
                      <a:pt x="0" y="7"/>
                    </a:lnTo>
                    <a:lnTo>
                      <a:pt x="152" y="55"/>
                    </a:lnTo>
                    <a:lnTo>
                      <a:pt x="154" y="49"/>
                    </a:lnTo>
                    <a:close/>
                  </a:path>
                </a:pathLst>
              </a:custGeom>
              <a:solidFill>
                <a:srgbClr val="DC3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1" name="Freeform 26"/>
              <p:cNvSpPr>
                <a:spLocks/>
              </p:cNvSpPr>
              <p:nvPr/>
            </p:nvSpPr>
            <p:spPr bwMode="auto">
              <a:xfrm>
                <a:off x="3589"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2" name="Freeform 27"/>
              <p:cNvSpPr>
                <a:spLocks/>
              </p:cNvSpPr>
              <p:nvPr/>
            </p:nvSpPr>
            <p:spPr bwMode="auto">
              <a:xfrm>
                <a:off x="3591"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3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3"/>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3" name="Freeform 28"/>
              <p:cNvSpPr>
                <a:spLocks/>
              </p:cNvSpPr>
              <p:nvPr/>
            </p:nvSpPr>
            <p:spPr bwMode="auto">
              <a:xfrm>
                <a:off x="3593"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4" name="Freeform 29"/>
              <p:cNvSpPr>
                <a:spLocks/>
              </p:cNvSpPr>
              <p:nvPr/>
            </p:nvSpPr>
            <p:spPr bwMode="auto">
              <a:xfrm>
                <a:off x="3593"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3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3"/>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5" name="Freeform 30"/>
              <p:cNvSpPr>
                <a:spLocks/>
              </p:cNvSpPr>
              <p:nvPr/>
            </p:nvSpPr>
            <p:spPr bwMode="auto">
              <a:xfrm>
                <a:off x="3594"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3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3"/>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6" name="Freeform 31"/>
              <p:cNvSpPr>
                <a:spLocks/>
              </p:cNvSpPr>
              <p:nvPr/>
            </p:nvSpPr>
            <p:spPr bwMode="auto">
              <a:xfrm>
                <a:off x="3594"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7" name="Freeform 32"/>
              <p:cNvSpPr>
                <a:spLocks/>
              </p:cNvSpPr>
              <p:nvPr/>
            </p:nvSpPr>
            <p:spPr bwMode="auto">
              <a:xfrm>
                <a:off x="3596"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3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3"/>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8" name="Freeform 33"/>
              <p:cNvSpPr>
                <a:spLocks/>
              </p:cNvSpPr>
              <p:nvPr/>
            </p:nvSpPr>
            <p:spPr bwMode="auto">
              <a:xfrm>
                <a:off x="3598" y="1319"/>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7 h 8"/>
                  <a:gd name="T16" fmla="*/ 4 w 4"/>
                  <a:gd name="T17" fmla="*/ 3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7"/>
                    </a:lnTo>
                    <a:lnTo>
                      <a:pt x="4"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09" name="Freeform 34"/>
              <p:cNvSpPr>
                <a:spLocks/>
              </p:cNvSpPr>
              <p:nvPr/>
            </p:nvSpPr>
            <p:spPr bwMode="auto">
              <a:xfrm>
                <a:off x="3598" y="1319"/>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3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7"/>
                    </a:lnTo>
                    <a:lnTo>
                      <a:pt x="4" y="3"/>
                    </a:lnTo>
                    <a:lnTo>
                      <a:pt x="4"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0" name="Freeform 35"/>
              <p:cNvSpPr>
                <a:spLocks/>
              </p:cNvSpPr>
              <p:nvPr/>
            </p:nvSpPr>
            <p:spPr bwMode="auto">
              <a:xfrm>
                <a:off x="3599"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1" name="Freeform 36"/>
              <p:cNvSpPr>
                <a:spLocks/>
              </p:cNvSpPr>
              <p:nvPr/>
            </p:nvSpPr>
            <p:spPr bwMode="auto">
              <a:xfrm>
                <a:off x="3599"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2" name="Freeform 37"/>
              <p:cNvSpPr>
                <a:spLocks/>
              </p:cNvSpPr>
              <p:nvPr/>
            </p:nvSpPr>
            <p:spPr bwMode="auto">
              <a:xfrm>
                <a:off x="3601"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3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3"/>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3" name="Freeform 38"/>
              <p:cNvSpPr>
                <a:spLocks/>
              </p:cNvSpPr>
              <p:nvPr/>
            </p:nvSpPr>
            <p:spPr bwMode="auto">
              <a:xfrm>
                <a:off x="3602"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3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3"/>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4" name="Freeform 39"/>
              <p:cNvSpPr>
                <a:spLocks/>
              </p:cNvSpPr>
              <p:nvPr/>
            </p:nvSpPr>
            <p:spPr bwMode="auto">
              <a:xfrm>
                <a:off x="3602"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5" name="Freeform 40"/>
              <p:cNvSpPr>
                <a:spLocks/>
              </p:cNvSpPr>
              <p:nvPr/>
            </p:nvSpPr>
            <p:spPr bwMode="auto">
              <a:xfrm>
                <a:off x="3604"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3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3"/>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6" name="Freeform 41"/>
              <p:cNvSpPr>
                <a:spLocks/>
              </p:cNvSpPr>
              <p:nvPr/>
            </p:nvSpPr>
            <p:spPr bwMode="auto">
              <a:xfrm>
                <a:off x="3606" y="1319"/>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7 h 8"/>
                  <a:gd name="T16" fmla="*/ 3 w 3"/>
                  <a:gd name="T17" fmla="*/ 3 h 8"/>
                  <a:gd name="T18" fmla="*/ 3 w 3"/>
                  <a:gd name="T19" fmla="*/ 2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7"/>
                    </a:lnTo>
                    <a:lnTo>
                      <a:pt x="3"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7" name="Freeform 42"/>
              <p:cNvSpPr>
                <a:spLocks/>
              </p:cNvSpPr>
              <p:nvPr/>
            </p:nvSpPr>
            <p:spPr bwMode="auto">
              <a:xfrm>
                <a:off x="3606" y="1319"/>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7 h 8"/>
                  <a:gd name="T16" fmla="*/ 4 w 4"/>
                  <a:gd name="T17" fmla="*/ 3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7"/>
                    </a:lnTo>
                    <a:lnTo>
                      <a:pt x="4" y="3"/>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8" name="Freeform 43"/>
              <p:cNvSpPr>
                <a:spLocks/>
              </p:cNvSpPr>
              <p:nvPr/>
            </p:nvSpPr>
            <p:spPr bwMode="auto">
              <a:xfrm>
                <a:off x="3607"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19" name="Freeform 44"/>
              <p:cNvSpPr>
                <a:spLocks/>
              </p:cNvSpPr>
              <p:nvPr/>
            </p:nvSpPr>
            <p:spPr bwMode="auto">
              <a:xfrm>
                <a:off x="3607"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0" name="Freeform 45"/>
              <p:cNvSpPr>
                <a:spLocks/>
              </p:cNvSpPr>
              <p:nvPr/>
            </p:nvSpPr>
            <p:spPr bwMode="auto">
              <a:xfrm>
                <a:off x="3609"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3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3"/>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1" name="Freeform 46"/>
              <p:cNvSpPr>
                <a:spLocks/>
              </p:cNvSpPr>
              <p:nvPr/>
            </p:nvSpPr>
            <p:spPr bwMode="auto">
              <a:xfrm>
                <a:off x="3610" y="1319"/>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4 w 4"/>
                  <a:gd name="T15" fmla="*/ 7 h 8"/>
                  <a:gd name="T16" fmla="*/ 4 w 4"/>
                  <a:gd name="T17" fmla="*/ 3 h 8"/>
                  <a:gd name="T18" fmla="*/ 4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4" y="7"/>
                    </a:lnTo>
                    <a:lnTo>
                      <a:pt x="4" y="3"/>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2" name="Freeform 47"/>
              <p:cNvSpPr>
                <a:spLocks/>
              </p:cNvSpPr>
              <p:nvPr/>
            </p:nvSpPr>
            <p:spPr bwMode="auto">
              <a:xfrm>
                <a:off x="3610" y="1319"/>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7 h 8"/>
                  <a:gd name="T16" fmla="*/ 5 w 5"/>
                  <a:gd name="T17" fmla="*/ 3 h 8"/>
                  <a:gd name="T18" fmla="*/ 4 w 5"/>
                  <a:gd name="T19" fmla="*/ 0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7"/>
                    </a:lnTo>
                    <a:lnTo>
                      <a:pt x="5" y="3"/>
                    </a:lnTo>
                    <a:lnTo>
                      <a:pt x="4"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3" name="Freeform 48"/>
              <p:cNvSpPr>
                <a:spLocks/>
              </p:cNvSpPr>
              <p:nvPr/>
            </p:nvSpPr>
            <p:spPr bwMode="auto">
              <a:xfrm>
                <a:off x="3612"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4" name="Freeform 49"/>
              <p:cNvSpPr>
                <a:spLocks/>
              </p:cNvSpPr>
              <p:nvPr/>
            </p:nvSpPr>
            <p:spPr bwMode="auto">
              <a:xfrm>
                <a:off x="3612"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5" name="Freeform 50"/>
              <p:cNvSpPr>
                <a:spLocks/>
              </p:cNvSpPr>
              <p:nvPr/>
            </p:nvSpPr>
            <p:spPr bwMode="auto">
              <a:xfrm>
                <a:off x="3614"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3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3"/>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6" name="Freeform 51"/>
              <p:cNvSpPr>
                <a:spLocks/>
              </p:cNvSpPr>
              <p:nvPr/>
            </p:nvSpPr>
            <p:spPr bwMode="auto">
              <a:xfrm>
                <a:off x="3615"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3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3"/>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7" name="Freeform 52"/>
              <p:cNvSpPr>
                <a:spLocks/>
              </p:cNvSpPr>
              <p:nvPr/>
            </p:nvSpPr>
            <p:spPr bwMode="auto">
              <a:xfrm>
                <a:off x="3615"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8" name="Freeform 53"/>
              <p:cNvSpPr>
                <a:spLocks/>
              </p:cNvSpPr>
              <p:nvPr/>
            </p:nvSpPr>
            <p:spPr bwMode="auto">
              <a:xfrm>
                <a:off x="3617"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29" name="Freeform 54"/>
              <p:cNvSpPr>
                <a:spLocks/>
              </p:cNvSpPr>
              <p:nvPr/>
            </p:nvSpPr>
            <p:spPr bwMode="auto">
              <a:xfrm>
                <a:off x="3617"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0" name="Freeform 55"/>
              <p:cNvSpPr>
                <a:spLocks/>
              </p:cNvSpPr>
              <p:nvPr/>
            </p:nvSpPr>
            <p:spPr bwMode="auto">
              <a:xfrm>
                <a:off x="3619" y="1319"/>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7 h 8"/>
                  <a:gd name="T16" fmla="*/ 4 w 4"/>
                  <a:gd name="T17" fmla="*/ 3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7"/>
                    </a:lnTo>
                    <a:lnTo>
                      <a:pt x="4" y="3"/>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1" name="Freeform 56"/>
              <p:cNvSpPr>
                <a:spLocks/>
              </p:cNvSpPr>
              <p:nvPr/>
            </p:nvSpPr>
            <p:spPr bwMode="auto">
              <a:xfrm>
                <a:off x="3620"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2" name="Freeform 57"/>
              <p:cNvSpPr>
                <a:spLocks/>
              </p:cNvSpPr>
              <p:nvPr/>
            </p:nvSpPr>
            <p:spPr bwMode="auto">
              <a:xfrm>
                <a:off x="3620"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3" name="Freeform 58"/>
              <p:cNvSpPr>
                <a:spLocks/>
              </p:cNvSpPr>
              <p:nvPr/>
            </p:nvSpPr>
            <p:spPr bwMode="auto">
              <a:xfrm>
                <a:off x="3622"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4" name="Freeform 59"/>
              <p:cNvSpPr>
                <a:spLocks/>
              </p:cNvSpPr>
              <p:nvPr/>
            </p:nvSpPr>
            <p:spPr bwMode="auto">
              <a:xfrm>
                <a:off x="3622"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3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3"/>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5" name="Freeform 60"/>
              <p:cNvSpPr>
                <a:spLocks/>
              </p:cNvSpPr>
              <p:nvPr/>
            </p:nvSpPr>
            <p:spPr bwMode="auto">
              <a:xfrm>
                <a:off x="3623" y="1319"/>
                <a:ext cx="5" cy="8"/>
              </a:xfrm>
              <a:custGeom>
                <a:avLst/>
                <a:gdLst>
                  <a:gd name="T0" fmla="*/ 2 w 5"/>
                  <a:gd name="T1" fmla="*/ 0 h 8"/>
                  <a:gd name="T2" fmla="*/ 0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7 h 8"/>
                  <a:gd name="T16" fmla="*/ 5 w 5"/>
                  <a:gd name="T17" fmla="*/ 3 h 8"/>
                  <a:gd name="T18" fmla="*/ 4 w 5"/>
                  <a:gd name="T19" fmla="*/ 0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8"/>
                    </a:lnTo>
                    <a:lnTo>
                      <a:pt x="2" y="8"/>
                    </a:lnTo>
                    <a:lnTo>
                      <a:pt x="2" y="0"/>
                    </a:lnTo>
                    <a:lnTo>
                      <a:pt x="2" y="8"/>
                    </a:lnTo>
                    <a:lnTo>
                      <a:pt x="5" y="7"/>
                    </a:lnTo>
                    <a:lnTo>
                      <a:pt x="5" y="3"/>
                    </a:lnTo>
                    <a:lnTo>
                      <a:pt x="4" y="0"/>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6" name="Freeform 61"/>
              <p:cNvSpPr>
                <a:spLocks/>
              </p:cNvSpPr>
              <p:nvPr/>
            </p:nvSpPr>
            <p:spPr bwMode="auto">
              <a:xfrm>
                <a:off x="3625"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7" name="Freeform 62"/>
              <p:cNvSpPr>
                <a:spLocks/>
              </p:cNvSpPr>
              <p:nvPr/>
            </p:nvSpPr>
            <p:spPr bwMode="auto">
              <a:xfrm>
                <a:off x="3625"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8" name="Freeform 63"/>
              <p:cNvSpPr>
                <a:spLocks/>
              </p:cNvSpPr>
              <p:nvPr/>
            </p:nvSpPr>
            <p:spPr bwMode="auto">
              <a:xfrm>
                <a:off x="3627"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39" name="Freeform 64"/>
              <p:cNvSpPr>
                <a:spLocks/>
              </p:cNvSpPr>
              <p:nvPr/>
            </p:nvSpPr>
            <p:spPr bwMode="auto">
              <a:xfrm>
                <a:off x="3627"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3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3"/>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0" name="Freeform 65"/>
              <p:cNvSpPr>
                <a:spLocks/>
              </p:cNvSpPr>
              <p:nvPr/>
            </p:nvSpPr>
            <p:spPr bwMode="auto">
              <a:xfrm>
                <a:off x="3628" y="1319"/>
                <a:ext cx="5" cy="8"/>
              </a:xfrm>
              <a:custGeom>
                <a:avLst/>
                <a:gdLst>
                  <a:gd name="T0" fmla="*/ 2 w 5"/>
                  <a:gd name="T1" fmla="*/ 0 h 8"/>
                  <a:gd name="T2" fmla="*/ 0 w 5"/>
                  <a:gd name="T3" fmla="*/ 0 h 8"/>
                  <a:gd name="T4" fmla="*/ 0 w 5"/>
                  <a:gd name="T5" fmla="*/ 0 h 8"/>
                  <a:gd name="T6" fmla="*/ 0 w 5"/>
                  <a:gd name="T7" fmla="*/ 8 h 8"/>
                  <a:gd name="T8" fmla="*/ 2 w 5"/>
                  <a:gd name="T9" fmla="*/ 7 h 8"/>
                  <a:gd name="T10" fmla="*/ 2 w 5"/>
                  <a:gd name="T11" fmla="*/ 0 h 8"/>
                  <a:gd name="T12" fmla="*/ 2 w 5"/>
                  <a:gd name="T13" fmla="*/ 7 h 8"/>
                  <a:gd name="T14" fmla="*/ 5 w 5"/>
                  <a:gd name="T15" fmla="*/ 7 h 8"/>
                  <a:gd name="T16" fmla="*/ 5 w 5"/>
                  <a:gd name="T17" fmla="*/ 3 h 8"/>
                  <a:gd name="T18" fmla="*/ 4 w 5"/>
                  <a:gd name="T19" fmla="*/ 0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8"/>
                    </a:lnTo>
                    <a:lnTo>
                      <a:pt x="2" y="7"/>
                    </a:lnTo>
                    <a:lnTo>
                      <a:pt x="2" y="0"/>
                    </a:lnTo>
                    <a:lnTo>
                      <a:pt x="2" y="7"/>
                    </a:lnTo>
                    <a:lnTo>
                      <a:pt x="5" y="7"/>
                    </a:lnTo>
                    <a:lnTo>
                      <a:pt x="5" y="3"/>
                    </a:lnTo>
                    <a:lnTo>
                      <a:pt x="4" y="0"/>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1" name="Freeform 66"/>
              <p:cNvSpPr>
                <a:spLocks/>
              </p:cNvSpPr>
              <p:nvPr/>
            </p:nvSpPr>
            <p:spPr bwMode="auto">
              <a:xfrm>
                <a:off x="3630"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2" name="Freeform 67"/>
              <p:cNvSpPr>
                <a:spLocks/>
              </p:cNvSpPr>
              <p:nvPr/>
            </p:nvSpPr>
            <p:spPr bwMode="auto">
              <a:xfrm>
                <a:off x="3630" y="1319"/>
                <a:ext cx="5" cy="8"/>
              </a:xfrm>
              <a:custGeom>
                <a:avLst/>
                <a:gdLst>
                  <a:gd name="T0" fmla="*/ 2 w 5"/>
                  <a:gd name="T1" fmla="*/ 7 h 8"/>
                  <a:gd name="T2" fmla="*/ 2 w 5"/>
                  <a:gd name="T3" fmla="*/ 0 h 8"/>
                  <a:gd name="T4" fmla="*/ 0 w 5"/>
                  <a:gd name="T5" fmla="*/ 0 h 8"/>
                  <a:gd name="T6" fmla="*/ 0 w 5"/>
                  <a:gd name="T7" fmla="*/ 8 h 8"/>
                  <a:gd name="T8" fmla="*/ 2 w 5"/>
                  <a:gd name="T9" fmla="*/ 8 h 8"/>
                  <a:gd name="T10" fmla="*/ 2 w 5"/>
                  <a:gd name="T11" fmla="*/ 7 h 8"/>
                  <a:gd name="T12" fmla="*/ 2 w 5"/>
                  <a:gd name="T13" fmla="*/ 8 h 8"/>
                  <a:gd name="T14" fmla="*/ 5 w 5"/>
                  <a:gd name="T15" fmla="*/ 7 h 8"/>
                  <a:gd name="T16" fmla="*/ 5 w 5"/>
                  <a:gd name="T17" fmla="*/ 3 h 8"/>
                  <a:gd name="T18" fmla="*/ 5 w 5"/>
                  <a:gd name="T19" fmla="*/ 2 h 8"/>
                  <a:gd name="T20" fmla="*/ 2 w 5"/>
                  <a:gd name="T21" fmla="*/ 0 h 8"/>
                  <a:gd name="T22" fmla="*/ 2 w 5"/>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7"/>
                    </a:moveTo>
                    <a:lnTo>
                      <a:pt x="2" y="0"/>
                    </a:lnTo>
                    <a:lnTo>
                      <a:pt x="0" y="0"/>
                    </a:lnTo>
                    <a:lnTo>
                      <a:pt x="0" y="8"/>
                    </a:lnTo>
                    <a:lnTo>
                      <a:pt x="2" y="8"/>
                    </a:lnTo>
                    <a:lnTo>
                      <a:pt x="2" y="7"/>
                    </a:lnTo>
                    <a:lnTo>
                      <a:pt x="2" y="8"/>
                    </a:lnTo>
                    <a:lnTo>
                      <a:pt x="5" y="7"/>
                    </a:lnTo>
                    <a:lnTo>
                      <a:pt x="5" y="3"/>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3" name="Freeform 68"/>
              <p:cNvSpPr>
                <a:spLocks/>
              </p:cNvSpPr>
              <p:nvPr/>
            </p:nvSpPr>
            <p:spPr bwMode="auto">
              <a:xfrm>
                <a:off x="3632" y="1319"/>
                <a:ext cx="4" cy="7"/>
              </a:xfrm>
              <a:custGeom>
                <a:avLst/>
                <a:gdLst>
                  <a:gd name="T0" fmla="*/ 0 w 4"/>
                  <a:gd name="T1" fmla="*/ 0 h 7"/>
                  <a:gd name="T2" fmla="*/ 0 w 4"/>
                  <a:gd name="T3" fmla="*/ 0 h 7"/>
                  <a:gd name="T4" fmla="*/ 0 w 4"/>
                  <a:gd name="T5" fmla="*/ 0 h 7"/>
                  <a:gd name="T6" fmla="*/ 0 w 4"/>
                  <a:gd name="T7" fmla="*/ 7 h 7"/>
                  <a:gd name="T8" fmla="*/ 1 w 4"/>
                  <a:gd name="T9" fmla="*/ 7 h 7"/>
                  <a:gd name="T10" fmla="*/ 0 w 4"/>
                  <a:gd name="T11" fmla="*/ 0 h 7"/>
                  <a:gd name="T12" fmla="*/ 1 w 4"/>
                  <a:gd name="T13" fmla="*/ 7 h 7"/>
                  <a:gd name="T14" fmla="*/ 3 w 4"/>
                  <a:gd name="T15" fmla="*/ 7 h 7"/>
                  <a:gd name="T16" fmla="*/ 4 w 4"/>
                  <a:gd name="T17" fmla="*/ 3 h 7"/>
                  <a:gd name="T18" fmla="*/ 3 w 4"/>
                  <a:gd name="T19" fmla="*/ 0 h 7"/>
                  <a:gd name="T20" fmla="*/ 0 w 4"/>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0" y="0"/>
                    </a:moveTo>
                    <a:lnTo>
                      <a:pt x="0" y="0"/>
                    </a:lnTo>
                    <a:lnTo>
                      <a:pt x="0" y="7"/>
                    </a:lnTo>
                    <a:lnTo>
                      <a:pt x="1" y="7"/>
                    </a:lnTo>
                    <a:lnTo>
                      <a:pt x="0" y="0"/>
                    </a:lnTo>
                    <a:lnTo>
                      <a:pt x="1" y="7"/>
                    </a:lnTo>
                    <a:lnTo>
                      <a:pt x="3" y="7"/>
                    </a:lnTo>
                    <a:lnTo>
                      <a:pt x="4" y="3"/>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4" name="Freeform 69"/>
              <p:cNvSpPr>
                <a:spLocks/>
              </p:cNvSpPr>
              <p:nvPr/>
            </p:nvSpPr>
            <p:spPr bwMode="auto">
              <a:xfrm>
                <a:off x="3632" y="1319"/>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4 w 4"/>
                  <a:gd name="T15" fmla="*/ 7 h 7"/>
                  <a:gd name="T16" fmla="*/ 4 w 4"/>
                  <a:gd name="T17" fmla="*/ 3 h 7"/>
                  <a:gd name="T18" fmla="*/ 4 w 4"/>
                  <a:gd name="T19" fmla="*/ 0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4" y="7"/>
                    </a:lnTo>
                    <a:lnTo>
                      <a:pt x="4" y="3"/>
                    </a:lnTo>
                    <a:lnTo>
                      <a:pt x="4"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5" name="Freeform 70"/>
              <p:cNvSpPr>
                <a:spLocks/>
              </p:cNvSpPr>
              <p:nvPr/>
            </p:nvSpPr>
            <p:spPr bwMode="auto">
              <a:xfrm>
                <a:off x="3633" y="1319"/>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3 h 7"/>
                  <a:gd name="T18" fmla="*/ 3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3" y="7"/>
                    </a:lnTo>
                    <a:lnTo>
                      <a:pt x="5" y="3"/>
                    </a:lnTo>
                    <a:lnTo>
                      <a:pt x="3"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6" name="Freeform 71"/>
              <p:cNvSpPr>
                <a:spLocks/>
              </p:cNvSpPr>
              <p:nvPr/>
            </p:nvSpPr>
            <p:spPr bwMode="auto">
              <a:xfrm>
                <a:off x="3633" y="1319"/>
                <a:ext cx="7" cy="7"/>
              </a:xfrm>
              <a:custGeom>
                <a:avLst/>
                <a:gdLst>
                  <a:gd name="T0" fmla="*/ 2 w 7"/>
                  <a:gd name="T1" fmla="*/ 0 h 7"/>
                  <a:gd name="T2" fmla="*/ 2 w 7"/>
                  <a:gd name="T3" fmla="*/ 0 h 7"/>
                  <a:gd name="T4" fmla="*/ 0 w 7"/>
                  <a:gd name="T5" fmla="*/ 0 h 7"/>
                  <a:gd name="T6" fmla="*/ 2 w 7"/>
                  <a:gd name="T7" fmla="*/ 7 h 7"/>
                  <a:gd name="T8" fmla="*/ 3 w 7"/>
                  <a:gd name="T9" fmla="*/ 7 h 7"/>
                  <a:gd name="T10" fmla="*/ 2 w 7"/>
                  <a:gd name="T11" fmla="*/ 0 h 7"/>
                  <a:gd name="T12" fmla="*/ 3 w 7"/>
                  <a:gd name="T13" fmla="*/ 7 h 7"/>
                  <a:gd name="T14" fmla="*/ 5 w 7"/>
                  <a:gd name="T15" fmla="*/ 5 h 7"/>
                  <a:gd name="T16" fmla="*/ 7 w 7"/>
                  <a:gd name="T17" fmla="*/ 3 h 7"/>
                  <a:gd name="T18" fmla="*/ 5 w 7"/>
                  <a:gd name="T19" fmla="*/ 0 h 7"/>
                  <a:gd name="T20" fmla="*/ 2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2" y="0"/>
                    </a:moveTo>
                    <a:lnTo>
                      <a:pt x="2" y="0"/>
                    </a:lnTo>
                    <a:lnTo>
                      <a:pt x="0" y="0"/>
                    </a:lnTo>
                    <a:lnTo>
                      <a:pt x="2" y="7"/>
                    </a:lnTo>
                    <a:lnTo>
                      <a:pt x="3" y="7"/>
                    </a:lnTo>
                    <a:lnTo>
                      <a:pt x="2" y="0"/>
                    </a:lnTo>
                    <a:lnTo>
                      <a:pt x="3" y="7"/>
                    </a:lnTo>
                    <a:lnTo>
                      <a:pt x="5" y="5"/>
                    </a:lnTo>
                    <a:lnTo>
                      <a:pt x="7"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7" name="Freeform 72"/>
              <p:cNvSpPr>
                <a:spLocks/>
              </p:cNvSpPr>
              <p:nvPr/>
            </p:nvSpPr>
            <p:spPr bwMode="auto">
              <a:xfrm>
                <a:off x="3635" y="1319"/>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3 h 7"/>
                  <a:gd name="T18" fmla="*/ 5 w 5"/>
                  <a:gd name="T19" fmla="*/ 0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3"/>
                    </a:lnTo>
                    <a:lnTo>
                      <a:pt x="5"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8" name="Freeform 73"/>
              <p:cNvSpPr>
                <a:spLocks/>
              </p:cNvSpPr>
              <p:nvPr/>
            </p:nvSpPr>
            <p:spPr bwMode="auto">
              <a:xfrm>
                <a:off x="3636" y="1319"/>
                <a:ext cx="5" cy="7"/>
              </a:xfrm>
              <a:custGeom>
                <a:avLst/>
                <a:gdLst>
                  <a:gd name="T0" fmla="*/ 2 w 5"/>
                  <a:gd name="T1" fmla="*/ 0 h 7"/>
                  <a:gd name="T2" fmla="*/ 0 w 5"/>
                  <a:gd name="T3" fmla="*/ 0 h 7"/>
                  <a:gd name="T4" fmla="*/ 0 w 5"/>
                  <a:gd name="T5" fmla="*/ 0 h 7"/>
                  <a:gd name="T6" fmla="*/ 0 w 5"/>
                  <a:gd name="T7" fmla="*/ 7 h 7"/>
                  <a:gd name="T8" fmla="*/ 2 w 5"/>
                  <a:gd name="T9" fmla="*/ 7 h 7"/>
                  <a:gd name="T10" fmla="*/ 2 w 5"/>
                  <a:gd name="T11" fmla="*/ 0 h 7"/>
                  <a:gd name="T12" fmla="*/ 2 w 5"/>
                  <a:gd name="T13" fmla="*/ 7 h 7"/>
                  <a:gd name="T14" fmla="*/ 4 w 5"/>
                  <a:gd name="T15" fmla="*/ 5 h 7"/>
                  <a:gd name="T16" fmla="*/ 5 w 5"/>
                  <a:gd name="T17" fmla="*/ 3 h 7"/>
                  <a:gd name="T18" fmla="*/ 4 w 5"/>
                  <a:gd name="T19" fmla="*/ 0 h 7"/>
                  <a:gd name="T20" fmla="*/ 0 w 5"/>
                  <a:gd name="T21" fmla="*/ 0 h 7"/>
                  <a:gd name="T22" fmla="*/ 2 w 5"/>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0"/>
                    </a:moveTo>
                    <a:lnTo>
                      <a:pt x="0" y="0"/>
                    </a:lnTo>
                    <a:lnTo>
                      <a:pt x="0" y="7"/>
                    </a:lnTo>
                    <a:lnTo>
                      <a:pt x="2" y="7"/>
                    </a:lnTo>
                    <a:lnTo>
                      <a:pt x="2" y="0"/>
                    </a:lnTo>
                    <a:lnTo>
                      <a:pt x="2" y="7"/>
                    </a:lnTo>
                    <a:lnTo>
                      <a:pt x="4" y="5"/>
                    </a:lnTo>
                    <a:lnTo>
                      <a:pt x="5" y="3"/>
                    </a:lnTo>
                    <a:lnTo>
                      <a:pt x="4" y="0"/>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49" name="Freeform 74"/>
              <p:cNvSpPr>
                <a:spLocks/>
              </p:cNvSpPr>
              <p:nvPr/>
            </p:nvSpPr>
            <p:spPr bwMode="auto">
              <a:xfrm>
                <a:off x="3638" y="1319"/>
                <a:ext cx="3" cy="7"/>
              </a:xfrm>
              <a:custGeom>
                <a:avLst/>
                <a:gdLst>
                  <a:gd name="T0" fmla="*/ 0 w 3"/>
                  <a:gd name="T1" fmla="*/ 7 h 7"/>
                  <a:gd name="T2" fmla="*/ 0 w 3"/>
                  <a:gd name="T3" fmla="*/ 0 h 7"/>
                  <a:gd name="T4" fmla="*/ 0 w 3"/>
                  <a:gd name="T5" fmla="*/ 0 h 7"/>
                  <a:gd name="T6" fmla="*/ 0 w 3"/>
                  <a:gd name="T7" fmla="*/ 7 h 7"/>
                  <a:gd name="T8" fmla="*/ 0 w 3"/>
                  <a:gd name="T9" fmla="*/ 7 h 7"/>
                  <a:gd name="T10" fmla="*/ 0 w 3"/>
                  <a:gd name="T11" fmla="*/ 7 h 7"/>
                  <a:gd name="T12" fmla="*/ 0 w 3"/>
                  <a:gd name="T13" fmla="*/ 7 h 7"/>
                  <a:gd name="T14" fmla="*/ 3 w 3"/>
                  <a:gd name="T15" fmla="*/ 7 h 7"/>
                  <a:gd name="T16" fmla="*/ 3 w 3"/>
                  <a:gd name="T17" fmla="*/ 3 h 7"/>
                  <a:gd name="T18" fmla="*/ 3 w 3"/>
                  <a:gd name="T19" fmla="*/ 0 h 7"/>
                  <a:gd name="T20" fmla="*/ 0 w 3"/>
                  <a:gd name="T21" fmla="*/ 0 h 7"/>
                  <a:gd name="T22" fmla="*/ 0 w 3"/>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7">
                    <a:moveTo>
                      <a:pt x="0" y="7"/>
                    </a:moveTo>
                    <a:lnTo>
                      <a:pt x="0" y="0"/>
                    </a:lnTo>
                    <a:lnTo>
                      <a:pt x="0" y="7"/>
                    </a:lnTo>
                    <a:lnTo>
                      <a:pt x="3" y="7"/>
                    </a:lnTo>
                    <a:lnTo>
                      <a:pt x="3" y="3"/>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0" name="Freeform 75"/>
              <p:cNvSpPr>
                <a:spLocks/>
              </p:cNvSpPr>
              <p:nvPr/>
            </p:nvSpPr>
            <p:spPr bwMode="auto">
              <a:xfrm>
                <a:off x="3638" y="1319"/>
                <a:ext cx="5" cy="7"/>
              </a:xfrm>
              <a:custGeom>
                <a:avLst/>
                <a:gdLst>
                  <a:gd name="T0" fmla="*/ 2 w 5"/>
                  <a:gd name="T1" fmla="*/ 7 h 7"/>
                  <a:gd name="T2" fmla="*/ 0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5 h 7"/>
                  <a:gd name="T16" fmla="*/ 5 w 5"/>
                  <a:gd name="T17" fmla="*/ 3 h 7"/>
                  <a:gd name="T18" fmla="*/ 3 w 5"/>
                  <a:gd name="T19" fmla="*/ 0 h 7"/>
                  <a:gd name="T20" fmla="*/ 0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0" y="0"/>
                    </a:lnTo>
                    <a:lnTo>
                      <a:pt x="0" y="7"/>
                    </a:lnTo>
                    <a:lnTo>
                      <a:pt x="2" y="7"/>
                    </a:lnTo>
                    <a:lnTo>
                      <a:pt x="5" y="5"/>
                    </a:lnTo>
                    <a:lnTo>
                      <a:pt x="5" y="3"/>
                    </a:lnTo>
                    <a:lnTo>
                      <a:pt x="3" y="0"/>
                    </a:lnTo>
                    <a:lnTo>
                      <a:pt x="0"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1" name="Freeform 76"/>
              <p:cNvSpPr>
                <a:spLocks/>
              </p:cNvSpPr>
              <p:nvPr/>
            </p:nvSpPr>
            <p:spPr bwMode="auto">
              <a:xfrm>
                <a:off x="3638" y="1319"/>
                <a:ext cx="6" cy="7"/>
              </a:xfrm>
              <a:custGeom>
                <a:avLst/>
                <a:gdLst>
                  <a:gd name="T0" fmla="*/ 2 w 6"/>
                  <a:gd name="T1" fmla="*/ 0 h 7"/>
                  <a:gd name="T2" fmla="*/ 2 w 6"/>
                  <a:gd name="T3" fmla="*/ 0 h 7"/>
                  <a:gd name="T4" fmla="*/ 0 w 6"/>
                  <a:gd name="T5" fmla="*/ 0 h 7"/>
                  <a:gd name="T6" fmla="*/ 2 w 6"/>
                  <a:gd name="T7" fmla="*/ 7 h 7"/>
                  <a:gd name="T8" fmla="*/ 3 w 6"/>
                  <a:gd name="T9" fmla="*/ 7 h 7"/>
                  <a:gd name="T10" fmla="*/ 2 w 6"/>
                  <a:gd name="T11" fmla="*/ 0 h 7"/>
                  <a:gd name="T12" fmla="*/ 3 w 6"/>
                  <a:gd name="T13" fmla="*/ 7 h 7"/>
                  <a:gd name="T14" fmla="*/ 5 w 6"/>
                  <a:gd name="T15" fmla="*/ 5 h 7"/>
                  <a:gd name="T16" fmla="*/ 6 w 6"/>
                  <a:gd name="T17" fmla="*/ 3 h 7"/>
                  <a:gd name="T18" fmla="*/ 5 w 6"/>
                  <a:gd name="T19" fmla="*/ 0 h 7"/>
                  <a:gd name="T20" fmla="*/ 2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2" y="0"/>
                    </a:moveTo>
                    <a:lnTo>
                      <a:pt x="2" y="0"/>
                    </a:lnTo>
                    <a:lnTo>
                      <a:pt x="0" y="0"/>
                    </a:lnTo>
                    <a:lnTo>
                      <a:pt x="2" y="7"/>
                    </a:lnTo>
                    <a:lnTo>
                      <a:pt x="3" y="7"/>
                    </a:lnTo>
                    <a:lnTo>
                      <a:pt x="2" y="0"/>
                    </a:lnTo>
                    <a:lnTo>
                      <a:pt x="3" y="7"/>
                    </a:lnTo>
                    <a:lnTo>
                      <a:pt x="5" y="5"/>
                    </a:lnTo>
                    <a:lnTo>
                      <a:pt x="6"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2" name="Freeform 77"/>
              <p:cNvSpPr>
                <a:spLocks/>
              </p:cNvSpPr>
              <p:nvPr/>
            </p:nvSpPr>
            <p:spPr bwMode="auto">
              <a:xfrm>
                <a:off x="3640" y="1318"/>
                <a:ext cx="4" cy="8"/>
              </a:xfrm>
              <a:custGeom>
                <a:avLst/>
                <a:gdLst>
                  <a:gd name="T0" fmla="*/ 1 w 4"/>
                  <a:gd name="T1" fmla="*/ 0 h 8"/>
                  <a:gd name="T2" fmla="*/ 1 w 4"/>
                  <a:gd name="T3" fmla="*/ 0 h 8"/>
                  <a:gd name="T4" fmla="*/ 0 w 4"/>
                  <a:gd name="T5" fmla="*/ 1 h 8"/>
                  <a:gd name="T6" fmla="*/ 1 w 4"/>
                  <a:gd name="T7" fmla="*/ 8 h 8"/>
                  <a:gd name="T8" fmla="*/ 1 w 4"/>
                  <a:gd name="T9" fmla="*/ 8 h 8"/>
                  <a:gd name="T10" fmla="*/ 1 w 4"/>
                  <a:gd name="T11" fmla="*/ 0 h 8"/>
                  <a:gd name="T12" fmla="*/ 1 w 4"/>
                  <a:gd name="T13" fmla="*/ 8 h 8"/>
                  <a:gd name="T14" fmla="*/ 4 w 4"/>
                  <a:gd name="T15" fmla="*/ 6 h 8"/>
                  <a:gd name="T16" fmla="*/ 4 w 4"/>
                  <a:gd name="T17" fmla="*/ 4 h 8"/>
                  <a:gd name="T18" fmla="*/ 4 w 4"/>
                  <a:gd name="T19" fmla="*/ 1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1"/>
                    </a:lnTo>
                    <a:lnTo>
                      <a:pt x="1" y="8"/>
                    </a:lnTo>
                    <a:lnTo>
                      <a:pt x="1" y="0"/>
                    </a:lnTo>
                    <a:lnTo>
                      <a:pt x="1" y="8"/>
                    </a:lnTo>
                    <a:lnTo>
                      <a:pt x="4" y="6"/>
                    </a:lnTo>
                    <a:lnTo>
                      <a:pt x="4" y="4"/>
                    </a:lnTo>
                    <a:lnTo>
                      <a:pt x="4"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3" name="Freeform 78"/>
              <p:cNvSpPr>
                <a:spLocks/>
              </p:cNvSpPr>
              <p:nvPr/>
            </p:nvSpPr>
            <p:spPr bwMode="auto">
              <a:xfrm>
                <a:off x="3641" y="1318"/>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4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4"/>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4" name="Freeform 79"/>
              <p:cNvSpPr>
                <a:spLocks/>
              </p:cNvSpPr>
              <p:nvPr/>
            </p:nvSpPr>
            <p:spPr bwMode="auto">
              <a:xfrm>
                <a:off x="3641" y="1318"/>
                <a:ext cx="5" cy="8"/>
              </a:xfrm>
              <a:custGeom>
                <a:avLst/>
                <a:gdLst>
                  <a:gd name="T0" fmla="*/ 2 w 5"/>
                  <a:gd name="T1" fmla="*/ 8 h 8"/>
                  <a:gd name="T2" fmla="*/ 2 w 5"/>
                  <a:gd name="T3" fmla="*/ 0 h 8"/>
                  <a:gd name="T4" fmla="*/ 0 w 5"/>
                  <a:gd name="T5" fmla="*/ 0 h 8"/>
                  <a:gd name="T6" fmla="*/ 2 w 5"/>
                  <a:gd name="T7" fmla="*/ 8 h 8"/>
                  <a:gd name="T8" fmla="*/ 2 w 5"/>
                  <a:gd name="T9" fmla="*/ 8 h 8"/>
                  <a:gd name="T10" fmla="*/ 2 w 5"/>
                  <a:gd name="T11" fmla="*/ 8 h 8"/>
                  <a:gd name="T12" fmla="*/ 2 w 5"/>
                  <a:gd name="T13" fmla="*/ 8 h 8"/>
                  <a:gd name="T14" fmla="*/ 5 w 5"/>
                  <a:gd name="T15" fmla="*/ 6 h 8"/>
                  <a:gd name="T16" fmla="*/ 5 w 5"/>
                  <a:gd name="T17" fmla="*/ 4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2" y="8"/>
                    </a:lnTo>
                    <a:lnTo>
                      <a:pt x="5" y="6"/>
                    </a:lnTo>
                    <a:lnTo>
                      <a:pt x="5" y="4"/>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5" name="Freeform 80"/>
              <p:cNvSpPr>
                <a:spLocks/>
              </p:cNvSpPr>
              <p:nvPr/>
            </p:nvSpPr>
            <p:spPr bwMode="auto">
              <a:xfrm>
                <a:off x="3643" y="1318"/>
                <a:ext cx="5" cy="8"/>
              </a:xfrm>
              <a:custGeom>
                <a:avLst/>
                <a:gdLst>
                  <a:gd name="T0" fmla="*/ 1 w 5"/>
                  <a:gd name="T1" fmla="*/ 8 h 8"/>
                  <a:gd name="T2" fmla="*/ 0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3 w 5"/>
                  <a:gd name="T19" fmla="*/ 1 h 8"/>
                  <a:gd name="T20" fmla="*/ 0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0" y="0"/>
                    </a:lnTo>
                    <a:lnTo>
                      <a:pt x="0" y="8"/>
                    </a:lnTo>
                    <a:lnTo>
                      <a:pt x="1" y="8"/>
                    </a:lnTo>
                    <a:lnTo>
                      <a:pt x="5" y="6"/>
                    </a:lnTo>
                    <a:lnTo>
                      <a:pt x="5" y="3"/>
                    </a:lnTo>
                    <a:lnTo>
                      <a:pt x="3" y="1"/>
                    </a:lnTo>
                    <a:lnTo>
                      <a:pt x="0"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6" name="Freeform 81"/>
              <p:cNvSpPr>
                <a:spLocks/>
              </p:cNvSpPr>
              <p:nvPr/>
            </p:nvSpPr>
            <p:spPr bwMode="auto">
              <a:xfrm>
                <a:off x="3643" y="1318"/>
                <a:ext cx="6" cy="8"/>
              </a:xfrm>
              <a:custGeom>
                <a:avLst/>
                <a:gdLst>
                  <a:gd name="T0" fmla="*/ 1 w 6"/>
                  <a:gd name="T1" fmla="*/ 0 h 8"/>
                  <a:gd name="T2" fmla="*/ 1 w 6"/>
                  <a:gd name="T3" fmla="*/ 0 h 8"/>
                  <a:gd name="T4" fmla="*/ 0 w 6"/>
                  <a:gd name="T5" fmla="*/ 0 h 8"/>
                  <a:gd name="T6" fmla="*/ 1 w 6"/>
                  <a:gd name="T7" fmla="*/ 8 h 8"/>
                  <a:gd name="T8" fmla="*/ 3 w 6"/>
                  <a:gd name="T9" fmla="*/ 8 h 8"/>
                  <a:gd name="T10" fmla="*/ 1 w 6"/>
                  <a:gd name="T11" fmla="*/ 0 h 8"/>
                  <a:gd name="T12" fmla="*/ 3 w 6"/>
                  <a:gd name="T13" fmla="*/ 8 h 8"/>
                  <a:gd name="T14" fmla="*/ 5 w 6"/>
                  <a:gd name="T15" fmla="*/ 6 h 8"/>
                  <a:gd name="T16" fmla="*/ 6 w 6"/>
                  <a:gd name="T17" fmla="*/ 3 h 8"/>
                  <a:gd name="T18" fmla="*/ 5 w 6"/>
                  <a:gd name="T19" fmla="*/ 1 h 8"/>
                  <a:gd name="T20" fmla="*/ 1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0"/>
                    </a:moveTo>
                    <a:lnTo>
                      <a:pt x="1" y="0"/>
                    </a:lnTo>
                    <a:lnTo>
                      <a:pt x="0" y="0"/>
                    </a:lnTo>
                    <a:lnTo>
                      <a:pt x="1" y="8"/>
                    </a:lnTo>
                    <a:lnTo>
                      <a:pt x="3" y="8"/>
                    </a:lnTo>
                    <a:lnTo>
                      <a:pt x="1" y="0"/>
                    </a:lnTo>
                    <a:lnTo>
                      <a:pt x="3" y="8"/>
                    </a:lnTo>
                    <a:lnTo>
                      <a:pt x="5" y="6"/>
                    </a:lnTo>
                    <a:lnTo>
                      <a:pt x="6" y="3"/>
                    </a:lnTo>
                    <a:lnTo>
                      <a:pt x="5"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7" name="Freeform 82"/>
              <p:cNvSpPr>
                <a:spLocks/>
              </p:cNvSpPr>
              <p:nvPr/>
            </p:nvSpPr>
            <p:spPr bwMode="auto">
              <a:xfrm>
                <a:off x="3644" y="1318"/>
                <a:ext cx="5" cy="8"/>
              </a:xfrm>
              <a:custGeom>
                <a:avLst/>
                <a:gdLst>
                  <a:gd name="T0" fmla="*/ 2 w 5"/>
                  <a:gd name="T1" fmla="*/ 8 h 8"/>
                  <a:gd name="T2" fmla="*/ 2 w 5"/>
                  <a:gd name="T3" fmla="*/ 0 h 8"/>
                  <a:gd name="T4" fmla="*/ 0 w 5"/>
                  <a:gd name="T5" fmla="*/ 0 h 8"/>
                  <a:gd name="T6" fmla="*/ 2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8" name="Freeform 83"/>
              <p:cNvSpPr>
                <a:spLocks/>
              </p:cNvSpPr>
              <p:nvPr/>
            </p:nvSpPr>
            <p:spPr bwMode="auto">
              <a:xfrm>
                <a:off x="3646" y="1318"/>
                <a:ext cx="5" cy="8"/>
              </a:xfrm>
              <a:custGeom>
                <a:avLst/>
                <a:gdLst>
                  <a:gd name="T0" fmla="*/ 2 w 5"/>
                  <a:gd name="T1" fmla="*/ 8 h 8"/>
                  <a:gd name="T2" fmla="*/ 0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3" y="6"/>
                    </a:lnTo>
                    <a:lnTo>
                      <a:pt x="5" y="3"/>
                    </a:lnTo>
                    <a:lnTo>
                      <a:pt x="3" y="1"/>
                    </a:lnTo>
                    <a:lnTo>
                      <a:pt x="0"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59" name="Freeform 84"/>
              <p:cNvSpPr>
                <a:spLocks/>
              </p:cNvSpPr>
              <p:nvPr/>
            </p:nvSpPr>
            <p:spPr bwMode="auto">
              <a:xfrm>
                <a:off x="3646" y="1318"/>
                <a:ext cx="5" cy="8"/>
              </a:xfrm>
              <a:custGeom>
                <a:avLst/>
                <a:gdLst>
                  <a:gd name="T0" fmla="*/ 2 w 5"/>
                  <a:gd name="T1" fmla="*/ 0 h 8"/>
                  <a:gd name="T2" fmla="*/ 2 w 5"/>
                  <a:gd name="T3" fmla="*/ 0 h 8"/>
                  <a:gd name="T4" fmla="*/ 0 w 5"/>
                  <a:gd name="T5" fmla="*/ 0 h 8"/>
                  <a:gd name="T6" fmla="*/ 2 w 5"/>
                  <a:gd name="T7" fmla="*/ 8 h 8"/>
                  <a:gd name="T8" fmla="*/ 3 w 5"/>
                  <a:gd name="T9" fmla="*/ 8 h 8"/>
                  <a:gd name="T10" fmla="*/ 2 w 5"/>
                  <a:gd name="T11" fmla="*/ 0 h 8"/>
                  <a:gd name="T12" fmla="*/ 3 w 5"/>
                  <a:gd name="T13" fmla="*/ 8 h 8"/>
                  <a:gd name="T14" fmla="*/ 5 w 5"/>
                  <a:gd name="T15" fmla="*/ 6 h 8"/>
                  <a:gd name="T16" fmla="*/ 5 w 5"/>
                  <a:gd name="T17" fmla="*/ 3 h 8"/>
                  <a:gd name="T18" fmla="*/ 5 w 5"/>
                  <a:gd name="T19" fmla="*/ 0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2" y="8"/>
                    </a:lnTo>
                    <a:lnTo>
                      <a:pt x="3" y="8"/>
                    </a:lnTo>
                    <a:lnTo>
                      <a:pt x="2" y="0"/>
                    </a:lnTo>
                    <a:lnTo>
                      <a:pt x="3" y="8"/>
                    </a:lnTo>
                    <a:lnTo>
                      <a:pt x="5" y="6"/>
                    </a:lnTo>
                    <a:lnTo>
                      <a:pt x="5"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0" name="Freeform 85"/>
              <p:cNvSpPr>
                <a:spLocks/>
              </p:cNvSpPr>
              <p:nvPr/>
            </p:nvSpPr>
            <p:spPr bwMode="auto">
              <a:xfrm>
                <a:off x="3648" y="1318"/>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3 w 5"/>
                  <a:gd name="T19" fmla="*/ 0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3" y="0"/>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1" name="Freeform 86"/>
              <p:cNvSpPr>
                <a:spLocks/>
              </p:cNvSpPr>
              <p:nvPr/>
            </p:nvSpPr>
            <p:spPr bwMode="auto">
              <a:xfrm>
                <a:off x="3648" y="1318"/>
                <a:ext cx="6" cy="8"/>
              </a:xfrm>
              <a:custGeom>
                <a:avLst/>
                <a:gdLst>
                  <a:gd name="T0" fmla="*/ 3 w 6"/>
                  <a:gd name="T1" fmla="*/ 6 h 8"/>
                  <a:gd name="T2" fmla="*/ 1 w 6"/>
                  <a:gd name="T3" fmla="*/ 0 h 8"/>
                  <a:gd name="T4" fmla="*/ 0 w 6"/>
                  <a:gd name="T5" fmla="*/ 0 h 8"/>
                  <a:gd name="T6" fmla="*/ 1 w 6"/>
                  <a:gd name="T7" fmla="*/ 8 h 8"/>
                  <a:gd name="T8" fmla="*/ 3 w 6"/>
                  <a:gd name="T9" fmla="*/ 6 h 8"/>
                  <a:gd name="T10" fmla="*/ 3 w 6"/>
                  <a:gd name="T11" fmla="*/ 6 h 8"/>
                  <a:gd name="T12" fmla="*/ 3 w 6"/>
                  <a:gd name="T13" fmla="*/ 6 h 8"/>
                  <a:gd name="T14" fmla="*/ 5 w 6"/>
                  <a:gd name="T15" fmla="*/ 4 h 8"/>
                  <a:gd name="T16" fmla="*/ 6 w 6"/>
                  <a:gd name="T17" fmla="*/ 3 h 8"/>
                  <a:gd name="T18" fmla="*/ 5 w 6"/>
                  <a:gd name="T19" fmla="*/ 0 h 8"/>
                  <a:gd name="T20" fmla="*/ 1 w 6"/>
                  <a:gd name="T21" fmla="*/ 0 h 8"/>
                  <a:gd name="T22" fmla="*/ 3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6"/>
                    </a:moveTo>
                    <a:lnTo>
                      <a:pt x="1" y="0"/>
                    </a:lnTo>
                    <a:lnTo>
                      <a:pt x="0" y="0"/>
                    </a:lnTo>
                    <a:lnTo>
                      <a:pt x="1" y="8"/>
                    </a:lnTo>
                    <a:lnTo>
                      <a:pt x="3" y="6"/>
                    </a:lnTo>
                    <a:lnTo>
                      <a:pt x="5" y="4"/>
                    </a:lnTo>
                    <a:lnTo>
                      <a:pt x="6" y="3"/>
                    </a:lnTo>
                    <a:lnTo>
                      <a:pt x="5" y="0"/>
                    </a:lnTo>
                    <a:lnTo>
                      <a:pt x="1" y="0"/>
                    </a:lnTo>
                    <a:lnTo>
                      <a:pt x="3"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2" name="Freeform 87"/>
              <p:cNvSpPr>
                <a:spLocks/>
              </p:cNvSpPr>
              <p:nvPr/>
            </p:nvSpPr>
            <p:spPr bwMode="auto">
              <a:xfrm>
                <a:off x="3649" y="1318"/>
                <a:ext cx="5" cy="6"/>
              </a:xfrm>
              <a:custGeom>
                <a:avLst/>
                <a:gdLst>
                  <a:gd name="T0" fmla="*/ 2 w 5"/>
                  <a:gd name="T1" fmla="*/ 0 h 6"/>
                  <a:gd name="T2" fmla="*/ 2 w 5"/>
                  <a:gd name="T3" fmla="*/ 0 h 6"/>
                  <a:gd name="T4" fmla="*/ 0 w 5"/>
                  <a:gd name="T5" fmla="*/ 0 h 6"/>
                  <a:gd name="T6" fmla="*/ 2 w 5"/>
                  <a:gd name="T7" fmla="*/ 6 h 6"/>
                  <a:gd name="T8" fmla="*/ 2 w 5"/>
                  <a:gd name="T9" fmla="*/ 6 h 6"/>
                  <a:gd name="T10" fmla="*/ 2 w 5"/>
                  <a:gd name="T11" fmla="*/ 0 h 6"/>
                  <a:gd name="T12" fmla="*/ 2 w 5"/>
                  <a:gd name="T13" fmla="*/ 6 h 6"/>
                  <a:gd name="T14" fmla="*/ 5 w 5"/>
                  <a:gd name="T15" fmla="*/ 4 h 6"/>
                  <a:gd name="T16" fmla="*/ 5 w 5"/>
                  <a:gd name="T17" fmla="*/ 3 h 6"/>
                  <a:gd name="T18" fmla="*/ 4 w 5"/>
                  <a:gd name="T19" fmla="*/ 0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0"/>
                    </a:lnTo>
                    <a:lnTo>
                      <a:pt x="2" y="6"/>
                    </a:lnTo>
                    <a:lnTo>
                      <a:pt x="2" y="0"/>
                    </a:lnTo>
                    <a:lnTo>
                      <a:pt x="2" y="6"/>
                    </a:lnTo>
                    <a:lnTo>
                      <a:pt x="5" y="4"/>
                    </a:lnTo>
                    <a:lnTo>
                      <a:pt x="5" y="3"/>
                    </a:lnTo>
                    <a:lnTo>
                      <a:pt x="4"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3" name="Freeform 88"/>
              <p:cNvSpPr>
                <a:spLocks/>
              </p:cNvSpPr>
              <p:nvPr/>
            </p:nvSpPr>
            <p:spPr bwMode="auto">
              <a:xfrm>
                <a:off x="3651" y="1318"/>
                <a:ext cx="5" cy="6"/>
              </a:xfrm>
              <a:custGeom>
                <a:avLst/>
                <a:gdLst>
                  <a:gd name="T0" fmla="*/ 2 w 5"/>
                  <a:gd name="T1" fmla="*/ 6 h 6"/>
                  <a:gd name="T2" fmla="*/ 0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4 h 6"/>
                  <a:gd name="T16" fmla="*/ 5 w 5"/>
                  <a:gd name="T17" fmla="*/ 3 h 6"/>
                  <a:gd name="T18" fmla="*/ 3 w 5"/>
                  <a:gd name="T19" fmla="*/ 0 h 6"/>
                  <a:gd name="T20" fmla="*/ 0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0" y="0"/>
                    </a:lnTo>
                    <a:lnTo>
                      <a:pt x="0" y="6"/>
                    </a:lnTo>
                    <a:lnTo>
                      <a:pt x="2" y="6"/>
                    </a:lnTo>
                    <a:lnTo>
                      <a:pt x="5" y="4"/>
                    </a:lnTo>
                    <a:lnTo>
                      <a:pt x="5" y="3"/>
                    </a:lnTo>
                    <a:lnTo>
                      <a:pt x="3" y="0"/>
                    </a:lnTo>
                    <a:lnTo>
                      <a:pt x="0"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4" name="Freeform 89"/>
              <p:cNvSpPr>
                <a:spLocks/>
              </p:cNvSpPr>
              <p:nvPr/>
            </p:nvSpPr>
            <p:spPr bwMode="auto">
              <a:xfrm>
                <a:off x="3651" y="1316"/>
                <a:ext cx="6" cy="8"/>
              </a:xfrm>
              <a:custGeom>
                <a:avLst/>
                <a:gdLst>
                  <a:gd name="T0" fmla="*/ 3 w 6"/>
                  <a:gd name="T1" fmla="*/ 8 h 8"/>
                  <a:gd name="T2" fmla="*/ 2 w 6"/>
                  <a:gd name="T3" fmla="*/ 0 h 8"/>
                  <a:gd name="T4" fmla="*/ 0 w 6"/>
                  <a:gd name="T5" fmla="*/ 2 h 8"/>
                  <a:gd name="T6" fmla="*/ 2 w 6"/>
                  <a:gd name="T7" fmla="*/ 8 h 8"/>
                  <a:gd name="T8" fmla="*/ 3 w 6"/>
                  <a:gd name="T9" fmla="*/ 8 h 8"/>
                  <a:gd name="T10" fmla="*/ 3 w 6"/>
                  <a:gd name="T11" fmla="*/ 8 h 8"/>
                  <a:gd name="T12" fmla="*/ 3 w 6"/>
                  <a:gd name="T13" fmla="*/ 8 h 8"/>
                  <a:gd name="T14" fmla="*/ 5 w 6"/>
                  <a:gd name="T15" fmla="*/ 6 h 8"/>
                  <a:gd name="T16" fmla="*/ 6 w 6"/>
                  <a:gd name="T17" fmla="*/ 3 h 8"/>
                  <a:gd name="T18" fmla="*/ 5 w 6"/>
                  <a:gd name="T19" fmla="*/ 2 h 8"/>
                  <a:gd name="T20" fmla="*/ 2 w 6"/>
                  <a:gd name="T21" fmla="*/ 0 h 8"/>
                  <a:gd name="T22" fmla="*/ 3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8"/>
                    </a:moveTo>
                    <a:lnTo>
                      <a:pt x="2" y="0"/>
                    </a:lnTo>
                    <a:lnTo>
                      <a:pt x="0" y="2"/>
                    </a:lnTo>
                    <a:lnTo>
                      <a:pt x="2" y="8"/>
                    </a:lnTo>
                    <a:lnTo>
                      <a:pt x="3" y="8"/>
                    </a:lnTo>
                    <a:lnTo>
                      <a:pt x="5" y="6"/>
                    </a:lnTo>
                    <a:lnTo>
                      <a:pt x="6" y="3"/>
                    </a:lnTo>
                    <a:lnTo>
                      <a:pt x="5" y="2"/>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5" name="Freeform 90"/>
              <p:cNvSpPr>
                <a:spLocks/>
              </p:cNvSpPr>
              <p:nvPr/>
            </p:nvSpPr>
            <p:spPr bwMode="auto">
              <a:xfrm>
                <a:off x="3653" y="1316"/>
                <a:ext cx="4" cy="8"/>
              </a:xfrm>
              <a:custGeom>
                <a:avLst/>
                <a:gdLst>
                  <a:gd name="T0" fmla="*/ 0 w 4"/>
                  <a:gd name="T1" fmla="*/ 0 h 8"/>
                  <a:gd name="T2" fmla="*/ 0 w 4"/>
                  <a:gd name="T3" fmla="*/ 0 h 8"/>
                  <a:gd name="T4" fmla="*/ 0 w 4"/>
                  <a:gd name="T5" fmla="*/ 2 h 8"/>
                  <a:gd name="T6" fmla="*/ 1 w 4"/>
                  <a:gd name="T7" fmla="*/ 8 h 8"/>
                  <a:gd name="T8" fmla="*/ 1 w 4"/>
                  <a:gd name="T9" fmla="*/ 8 h 8"/>
                  <a:gd name="T10" fmla="*/ 0 w 4"/>
                  <a:gd name="T11" fmla="*/ 0 h 8"/>
                  <a:gd name="T12" fmla="*/ 1 w 4"/>
                  <a:gd name="T13" fmla="*/ 8 h 8"/>
                  <a:gd name="T14" fmla="*/ 4 w 4"/>
                  <a:gd name="T15" fmla="*/ 6 h 8"/>
                  <a:gd name="T16" fmla="*/ 4 w 4"/>
                  <a:gd name="T17" fmla="*/ 3 h 8"/>
                  <a:gd name="T18" fmla="*/ 3 w 4"/>
                  <a:gd name="T19" fmla="*/ 2 h 8"/>
                  <a:gd name="T20" fmla="*/ 0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0" y="0"/>
                    </a:moveTo>
                    <a:lnTo>
                      <a:pt x="0" y="0"/>
                    </a:lnTo>
                    <a:lnTo>
                      <a:pt x="0" y="2"/>
                    </a:lnTo>
                    <a:lnTo>
                      <a:pt x="1" y="8"/>
                    </a:lnTo>
                    <a:lnTo>
                      <a:pt x="0" y="0"/>
                    </a:lnTo>
                    <a:lnTo>
                      <a:pt x="1" y="8"/>
                    </a:lnTo>
                    <a:lnTo>
                      <a:pt x="4" y="6"/>
                    </a:lnTo>
                    <a:lnTo>
                      <a:pt x="4" y="3"/>
                    </a:lnTo>
                    <a:lnTo>
                      <a:pt x="3" y="2"/>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6" name="Freeform 91"/>
              <p:cNvSpPr>
                <a:spLocks/>
              </p:cNvSpPr>
              <p:nvPr/>
            </p:nvSpPr>
            <p:spPr bwMode="auto">
              <a:xfrm>
                <a:off x="3653" y="1316"/>
                <a:ext cx="6" cy="8"/>
              </a:xfrm>
              <a:custGeom>
                <a:avLst/>
                <a:gdLst>
                  <a:gd name="T0" fmla="*/ 3 w 6"/>
                  <a:gd name="T1" fmla="*/ 8 h 8"/>
                  <a:gd name="T2" fmla="*/ 1 w 6"/>
                  <a:gd name="T3" fmla="*/ 0 h 8"/>
                  <a:gd name="T4" fmla="*/ 0 w 6"/>
                  <a:gd name="T5" fmla="*/ 0 h 8"/>
                  <a:gd name="T6" fmla="*/ 1 w 6"/>
                  <a:gd name="T7" fmla="*/ 8 h 8"/>
                  <a:gd name="T8" fmla="*/ 3 w 6"/>
                  <a:gd name="T9" fmla="*/ 8 h 8"/>
                  <a:gd name="T10" fmla="*/ 3 w 6"/>
                  <a:gd name="T11" fmla="*/ 8 h 8"/>
                  <a:gd name="T12" fmla="*/ 3 w 6"/>
                  <a:gd name="T13" fmla="*/ 8 h 8"/>
                  <a:gd name="T14" fmla="*/ 4 w 6"/>
                  <a:gd name="T15" fmla="*/ 6 h 8"/>
                  <a:gd name="T16" fmla="*/ 6 w 6"/>
                  <a:gd name="T17" fmla="*/ 3 h 8"/>
                  <a:gd name="T18" fmla="*/ 4 w 6"/>
                  <a:gd name="T19" fmla="*/ 2 h 8"/>
                  <a:gd name="T20" fmla="*/ 1 w 6"/>
                  <a:gd name="T21" fmla="*/ 0 h 8"/>
                  <a:gd name="T22" fmla="*/ 3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8"/>
                    </a:moveTo>
                    <a:lnTo>
                      <a:pt x="1" y="0"/>
                    </a:lnTo>
                    <a:lnTo>
                      <a:pt x="0" y="0"/>
                    </a:lnTo>
                    <a:lnTo>
                      <a:pt x="1" y="8"/>
                    </a:lnTo>
                    <a:lnTo>
                      <a:pt x="3" y="8"/>
                    </a:lnTo>
                    <a:lnTo>
                      <a:pt x="4" y="6"/>
                    </a:lnTo>
                    <a:lnTo>
                      <a:pt x="6" y="3"/>
                    </a:lnTo>
                    <a:lnTo>
                      <a:pt x="4" y="2"/>
                    </a:lnTo>
                    <a:lnTo>
                      <a:pt x="1"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7" name="Freeform 92"/>
              <p:cNvSpPr>
                <a:spLocks/>
              </p:cNvSpPr>
              <p:nvPr/>
            </p:nvSpPr>
            <p:spPr bwMode="auto">
              <a:xfrm>
                <a:off x="3654" y="1316"/>
                <a:ext cx="5" cy="8"/>
              </a:xfrm>
              <a:custGeom>
                <a:avLst/>
                <a:gdLst>
                  <a:gd name="T0" fmla="*/ 3 w 5"/>
                  <a:gd name="T1" fmla="*/ 8 h 8"/>
                  <a:gd name="T2" fmla="*/ 0 w 5"/>
                  <a:gd name="T3" fmla="*/ 0 h 8"/>
                  <a:gd name="T4" fmla="*/ 0 w 5"/>
                  <a:gd name="T5" fmla="*/ 0 h 8"/>
                  <a:gd name="T6" fmla="*/ 2 w 5"/>
                  <a:gd name="T7" fmla="*/ 8 h 8"/>
                  <a:gd name="T8" fmla="*/ 3 w 5"/>
                  <a:gd name="T9" fmla="*/ 8 h 8"/>
                  <a:gd name="T10" fmla="*/ 3 w 5"/>
                  <a:gd name="T11" fmla="*/ 8 h 8"/>
                  <a:gd name="T12" fmla="*/ 3 w 5"/>
                  <a:gd name="T13" fmla="*/ 8 h 8"/>
                  <a:gd name="T14" fmla="*/ 5 w 5"/>
                  <a:gd name="T15" fmla="*/ 5 h 8"/>
                  <a:gd name="T16" fmla="*/ 5 w 5"/>
                  <a:gd name="T17" fmla="*/ 3 h 8"/>
                  <a:gd name="T18" fmla="*/ 3 w 5"/>
                  <a:gd name="T19" fmla="*/ 0 h 8"/>
                  <a:gd name="T20" fmla="*/ 0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0" y="0"/>
                    </a:lnTo>
                    <a:lnTo>
                      <a:pt x="2" y="8"/>
                    </a:lnTo>
                    <a:lnTo>
                      <a:pt x="3" y="8"/>
                    </a:lnTo>
                    <a:lnTo>
                      <a:pt x="5" y="5"/>
                    </a:lnTo>
                    <a:lnTo>
                      <a:pt x="5" y="3"/>
                    </a:lnTo>
                    <a:lnTo>
                      <a:pt x="3" y="0"/>
                    </a:lnTo>
                    <a:lnTo>
                      <a:pt x="0"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8" name="Freeform 93"/>
              <p:cNvSpPr>
                <a:spLocks/>
              </p:cNvSpPr>
              <p:nvPr/>
            </p:nvSpPr>
            <p:spPr bwMode="auto">
              <a:xfrm>
                <a:off x="3654" y="1316"/>
                <a:ext cx="7" cy="8"/>
              </a:xfrm>
              <a:custGeom>
                <a:avLst/>
                <a:gdLst>
                  <a:gd name="T0" fmla="*/ 3 w 7"/>
                  <a:gd name="T1" fmla="*/ 6 h 8"/>
                  <a:gd name="T2" fmla="*/ 2 w 7"/>
                  <a:gd name="T3" fmla="*/ 0 h 8"/>
                  <a:gd name="T4" fmla="*/ 0 w 7"/>
                  <a:gd name="T5" fmla="*/ 0 h 8"/>
                  <a:gd name="T6" fmla="*/ 3 w 7"/>
                  <a:gd name="T7" fmla="*/ 8 h 8"/>
                  <a:gd name="T8" fmla="*/ 3 w 7"/>
                  <a:gd name="T9" fmla="*/ 6 h 8"/>
                  <a:gd name="T10" fmla="*/ 3 w 7"/>
                  <a:gd name="T11" fmla="*/ 6 h 8"/>
                  <a:gd name="T12" fmla="*/ 3 w 7"/>
                  <a:gd name="T13" fmla="*/ 6 h 8"/>
                  <a:gd name="T14" fmla="*/ 7 w 7"/>
                  <a:gd name="T15" fmla="*/ 5 h 8"/>
                  <a:gd name="T16" fmla="*/ 7 w 7"/>
                  <a:gd name="T17" fmla="*/ 2 h 8"/>
                  <a:gd name="T18" fmla="*/ 5 w 7"/>
                  <a:gd name="T19" fmla="*/ 0 h 8"/>
                  <a:gd name="T20" fmla="*/ 2 w 7"/>
                  <a:gd name="T21" fmla="*/ 0 h 8"/>
                  <a:gd name="T22" fmla="*/ 3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3" y="6"/>
                    </a:moveTo>
                    <a:lnTo>
                      <a:pt x="2" y="0"/>
                    </a:lnTo>
                    <a:lnTo>
                      <a:pt x="0" y="0"/>
                    </a:lnTo>
                    <a:lnTo>
                      <a:pt x="3" y="8"/>
                    </a:lnTo>
                    <a:lnTo>
                      <a:pt x="3" y="6"/>
                    </a:lnTo>
                    <a:lnTo>
                      <a:pt x="7" y="5"/>
                    </a:lnTo>
                    <a:lnTo>
                      <a:pt x="7" y="2"/>
                    </a:lnTo>
                    <a:lnTo>
                      <a:pt x="5" y="0"/>
                    </a:lnTo>
                    <a:lnTo>
                      <a:pt x="2" y="0"/>
                    </a:lnTo>
                    <a:lnTo>
                      <a:pt x="3"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69" name="Freeform 94"/>
              <p:cNvSpPr>
                <a:spLocks/>
              </p:cNvSpPr>
              <p:nvPr/>
            </p:nvSpPr>
            <p:spPr bwMode="auto">
              <a:xfrm>
                <a:off x="3656" y="1316"/>
                <a:ext cx="5" cy="6"/>
              </a:xfrm>
              <a:custGeom>
                <a:avLst/>
                <a:gdLst>
                  <a:gd name="T0" fmla="*/ 3 w 5"/>
                  <a:gd name="T1" fmla="*/ 6 h 6"/>
                  <a:gd name="T2" fmla="*/ 1 w 5"/>
                  <a:gd name="T3" fmla="*/ 0 h 6"/>
                  <a:gd name="T4" fmla="*/ 0 w 5"/>
                  <a:gd name="T5" fmla="*/ 0 h 6"/>
                  <a:gd name="T6" fmla="*/ 1 w 5"/>
                  <a:gd name="T7" fmla="*/ 6 h 6"/>
                  <a:gd name="T8" fmla="*/ 3 w 5"/>
                  <a:gd name="T9" fmla="*/ 6 h 6"/>
                  <a:gd name="T10" fmla="*/ 3 w 5"/>
                  <a:gd name="T11" fmla="*/ 6 h 6"/>
                  <a:gd name="T12" fmla="*/ 3 w 5"/>
                  <a:gd name="T13" fmla="*/ 6 h 6"/>
                  <a:gd name="T14" fmla="*/ 5 w 5"/>
                  <a:gd name="T15" fmla="*/ 5 h 6"/>
                  <a:gd name="T16" fmla="*/ 5 w 5"/>
                  <a:gd name="T17" fmla="*/ 2 h 6"/>
                  <a:gd name="T18" fmla="*/ 3 w 5"/>
                  <a:gd name="T19" fmla="*/ 0 h 6"/>
                  <a:gd name="T20" fmla="*/ 1 w 5"/>
                  <a:gd name="T21" fmla="*/ 0 h 6"/>
                  <a:gd name="T22" fmla="*/ 3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3" y="6"/>
                    </a:moveTo>
                    <a:lnTo>
                      <a:pt x="1" y="0"/>
                    </a:lnTo>
                    <a:lnTo>
                      <a:pt x="0" y="0"/>
                    </a:lnTo>
                    <a:lnTo>
                      <a:pt x="1" y="6"/>
                    </a:lnTo>
                    <a:lnTo>
                      <a:pt x="3" y="6"/>
                    </a:lnTo>
                    <a:lnTo>
                      <a:pt x="5" y="5"/>
                    </a:lnTo>
                    <a:lnTo>
                      <a:pt x="5" y="2"/>
                    </a:lnTo>
                    <a:lnTo>
                      <a:pt x="3" y="0"/>
                    </a:lnTo>
                    <a:lnTo>
                      <a:pt x="1" y="0"/>
                    </a:lnTo>
                    <a:lnTo>
                      <a:pt x="3"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0" name="Freeform 95"/>
              <p:cNvSpPr>
                <a:spLocks/>
              </p:cNvSpPr>
              <p:nvPr/>
            </p:nvSpPr>
            <p:spPr bwMode="auto">
              <a:xfrm>
                <a:off x="3656" y="1316"/>
                <a:ext cx="6" cy="6"/>
              </a:xfrm>
              <a:custGeom>
                <a:avLst/>
                <a:gdLst>
                  <a:gd name="T0" fmla="*/ 1 w 6"/>
                  <a:gd name="T1" fmla="*/ 0 h 6"/>
                  <a:gd name="T2" fmla="*/ 1 w 6"/>
                  <a:gd name="T3" fmla="*/ 0 h 6"/>
                  <a:gd name="T4" fmla="*/ 0 w 6"/>
                  <a:gd name="T5" fmla="*/ 0 h 6"/>
                  <a:gd name="T6" fmla="*/ 3 w 6"/>
                  <a:gd name="T7" fmla="*/ 6 h 6"/>
                  <a:gd name="T8" fmla="*/ 5 w 6"/>
                  <a:gd name="T9" fmla="*/ 6 h 6"/>
                  <a:gd name="T10" fmla="*/ 1 w 6"/>
                  <a:gd name="T11" fmla="*/ 0 h 6"/>
                  <a:gd name="T12" fmla="*/ 5 w 6"/>
                  <a:gd name="T13" fmla="*/ 6 h 6"/>
                  <a:gd name="T14" fmla="*/ 6 w 6"/>
                  <a:gd name="T15" fmla="*/ 5 h 6"/>
                  <a:gd name="T16" fmla="*/ 6 w 6"/>
                  <a:gd name="T17" fmla="*/ 2 h 6"/>
                  <a:gd name="T18" fmla="*/ 5 w 6"/>
                  <a:gd name="T19" fmla="*/ 0 h 6"/>
                  <a:gd name="T20" fmla="*/ 1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1" y="0"/>
                    </a:moveTo>
                    <a:lnTo>
                      <a:pt x="1" y="0"/>
                    </a:lnTo>
                    <a:lnTo>
                      <a:pt x="0" y="0"/>
                    </a:lnTo>
                    <a:lnTo>
                      <a:pt x="3" y="6"/>
                    </a:lnTo>
                    <a:lnTo>
                      <a:pt x="5" y="6"/>
                    </a:lnTo>
                    <a:lnTo>
                      <a:pt x="1" y="0"/>
                    </a:lnTo>
                    <a:lnTo>
                      <a:pt x="5" y="6"/>
                    </a:lnTo>
                    <a:lnTo>
                      <a:pt x="6" y="5"/>
                    </a:lnTo>
                    <a:lnTo>
                      <a:pt x="6" y="2"/>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1" name="Freeform 96"/>
              <p:cNvSpPr>
                <a:spLocks/>
              </p:cNvSpPr>
              <p:nvPr/>
            </p:nvSpPr>
            <p:spPr bwMode="auto">
              <a:xfrm>
                <a:off x="3657" y="1314"/>
                <a:ext cx="7" cy="8"/>
              </a:xfrm>
              <a:custGeom>
                <a:avLst/>
                <a:gdLst>
                  <a:gd name="T0" fmla="*/ 4 w 7"/>
                  <a:gd name="T1" fmla="*/ 8 h 8"/>
                  <a:gd name="T2" fmla="*/ 2 w 7"/>
                  <a:gd name="T3" fmla="*/ 0 h 8"/>
                  <a:gd name="T4" fmla="*/ 0 w 7"/>
                  <a:gd name="T5" fmla="*/ 2 h 8"/>
                  <a:gd name="T6" fmla="*/ 4 w 7"/>
                  <a:gd name="T7" fmla="*/ 8 h 8"/>
                  <a:gd name="T8" fmla="*/ 4 w 7"/>
                  <a:gd name="T9" fmla="*/ 8 h 8"/>
                  <a:gd name="T10" fmla="*/ 4 w 7"/>
                  <a:gd name="T11" fmla="*/ 8 h 8"/>
                  <a:gd name="T12" fmla="*/ 4 w 7"/>
                  <a:gd name="T13" fmla="*/ 8 h 8"/>
                  <a:gd name="T14" fmla="*/ 7 w 7"/>
                  <a:gd name="T15" fmla="*/ 5 h 8"/>
                  <a:gd name="T16" fmla="*/ 7 w 7"/>
                  <a:gd name="T17" fmla="*/ 4 h 8"/>
                  <a:gd name="T18" fmla="*/ 5 w 7"/>
                  <a:gd name="T19" fmla="*/ 0 h 8"/>
                  <a:gd name="T20" fmla="*/ 2 w 7"/>
                  <a:gd name="T21" fmla="*/ 0 h 8"/>
                  <a:gd name="T22" fmla="*/ 4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4" y="8"/>
                    </a:moveTo>
                    <a:lnTo>
                      <a:pt x="2" y="0"/>
                    </a:lnTo>
                    <a:lnTo>
                      <a:pt x="0" y="2"/>
                    </a:lnTo>
                    <a:lnTo>
                      <a:pt x="4" y="8"/>
                    </a:lnTo>
                    <a:lnTo>
                      <a:pt x="7" y="5"/>
                    </a:lnTo>
                    <a:lnTo>
                      <a:pt x="7" y="4"/>
                    </a:lnTo>
                    <a:lnTo>
                      <a:pt x="5" y="0"/>
                    </a:lnTo>
                    <a:lnTo>
                      <a:pt x="2" y="0"/>
                    </a:lnTo>
                    <a:lnTo>
                      <a:pt x="4"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2" name="Freeform 97"/>
              <p:cNvSpPr>
                <a:spLocks/>
              </p:cNvSpPr>
              <p:nvPr/>
            </p:nvSpPr>
            <p:spPr bwMode="auto">
              <a:xfrm>
                <a:off x="3659" y="1314"/>
                <a:ext cx="5" cy="8"/>
              </a:xfrm>
              <a:custGeom>
                <a:avLst/>
                <a:gdLst>
                  <a:gd name="T0" fmla="*/ 3 w 5"/>
                  <a:gd name="T1" fmla="*/ 7 h 8"/>
                  <a:gd name="T2" fmla="*/ 0 w 5"/>
                  <a:gd name="T3" fmla="*/ 0 h 8"/>
                  <a:gd name="T4" fmla="*/ 0 w 5"/>
                  <a:gd name="T5" fmla="*/ 0 h 8"/>
                  <a:gd name="T6" fmla="*/ 2 w 5"/>
                  <a:gd name="T7" fmla="*/ 8 h 8"/>
                  <a:gd name="T8" fmla="*/ 3 w 5"/>
                  <a:gd name="T9" fmla="*/ 7 h 8"/>
                  <a:gd name="T10" fmla="*/ 3 w 5"/>
                  <a:gd name="T11" fmla="*/ 7 h 8"/>
                  <a:gd name="T12" fmla="*/ 3 w 5"/>
                  <a:gd name="T13" fmla="*/ 7 h 8"/>
                  <a:gd name="T14" fmla="*/ 5 w 5"/>
                  <a:gd name="T15" fmla="*/ 5 h 8"/>
                  <a:gd name="T16" fmla="*/ 5 w 5"/>
                  <a:gd name="T17" fmla="*/ 2 h 8"/>
                  <a:gd name="T18" fmla="*/ 3 w 5"/>
                  <a:gd name="T19" fmla="*/ 0 h 8"/>
                  <a:gd name="T20" fmla="*/ 0 w 5"/>
                  <a:gd name="T21" fmla="*/ 0 h 8"/>
                  <a:gd name="T22" fmla="*/ 3 w 5"/>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7"/>
                    </a:moveTo>
                    <a:lnTo>
                      <a:pt x="0" y="0"/>
                    </a:lnTo>
                    <a:lnTo>
                      <a:pt x="2" y="8"/>
                    </a:lnTo>
                    <a:lnTo>
                      <a:pt x="3" y="7"/>
                    </a:lnTo>
                    <a:lnTo>
                      <a:pt x="5" y="5"/>
                    </a:lnTo>
                    <a:lnTo>
                      <a:pt x="5" y="2"/>
                    </a:lnTo>
                    <a:lnTo>
                      <a:pt x="3" y="0"/>
                    </a:lnTo>
                    <a:lnTo>
                      <a:pt x="0" y="0"/>
                    </a:lnTo>
                    <a:lnTo>
                      <a:pt x="3"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3" name="Freeform 98"/>
              <p:cNvSpPr>
                <a:spLocks/>
              </p:cNvSpPr>
              <p:nvPr/>
            </p:nvSpPr>
            <p:spPr bwMode="auto">
              <a:xfrm>
                <a:off x="3659" y="1314"/>
                <a:ext cx="6" cy="7"/>
              </a:xfrm>
              <a:custGeom>
                <a:avLst/>
                <a:gdLst>
                  <a:gd name="T0" fmla="*/ 5 w 6"/>
                  <a:gd name="T1" fmla="*/ 7 h 7"/>
                  <a:gd name="T2" fmla="*/ 2 w 6"/>
                  <a:gd name="T3" fmla="*/ 0 h 7"/>
                  <a:gd name="T4" fmla="*/ 0 w 6"/>
                  <a:gd name="T5" fmla="*/ 0 h 7"/>
                  <a:gd name="T6" fmla="*/ 3 w 6"/>
                  <a:gd name="T7" fmla="*/ 7 h 7"/>
                  <a:gd name="T8" fmla="*/ 5 w 6"/>
                  <a:gd name="T9" fmla="*/ 7 h 7"/>
                  <a:gd name="T10" fmla="*/ 5 w 6"/>
                  <a:gd name="T11" fmla="*/ 7 h 7"/>
                  <a:gd name="T12" fmla="*/ 5 w 6"/>
                  <a:gd name="T13" fmla="*/ 7 h 7"/>
                  <a:gd name="T14" fmla="*/ 6 w 6"/>
                  <a:gd name="T15" fmla="*/ 5 h 7"/>
                  <a:gd name="T16" fmla="*/ 6 w 6"/>
                  <a:gd name="T17" fmla="*/ 2 h 7"/>
                  <a:gd name="T18" fmla="*/ 5 w 6"/>
                  <a:gd name="T19" fmla="*/ 0 h 7"/>
                  <a:gd name="T20" fmla="*/ 2 w 6"/>
                  <a:gd name="T21" fmla="*/ 0 h 7"/>
                  <a:gd name="T22" fmla="*/ 5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5" y="7"/>
                    </a:moveTo>
                    <a:lnTo>
                      <a:pt x="2" y="0"/>
                    </a:lnTo>
                    <a:lnTo>
                      <a:pt x="0" y="0"/>
                    </a:lnTo>
                    <a:lnTo>
                      <a:pt x="3" y="7"/>
                    </a:lnTo>
                    <a:lnTo>
                      <a:pt x="5" y="7"/>
                    </a:lnTo>
                    <a:lnTo>
                      <a:pt x="6" y="5"/>
                    </a:lnTo>
                    <a:lnTo>
                      <a:pt x="6" y="2"/>
                    </a:lnTo>
                    <a:lnTo>
                      <a:pt x="5" y="0"/>
                    </a:lnTo>
                    <a:lnTo>
                      <a:pt x="2"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4" name="Freeform 99"/>
              <p:cNvSpPr>
                <a:spLocks/>
              </p:cNvSpPr>
              <p:nvPr/>
            </p:nvSpPr>
            <p:spPr bwMode="auto">
              <a:xfrm>
                <a:off x="3661" y="1314"/>
                <a:ext cx="6" cy="7"/>
              </a:xfrm>
              <a:custGeom>
                <a:avLst/>
                <a:gdLst>
                  <a:gd name="T0" fmla="*/ 3 w 6"/>
                  <a:gd name="T1" fmla="*/ 7 h 7"/>
                  <a:gd name="T2" fmla="*/ 0 w 6"/>
                  <a:gd name="T3" fmla="*/ 0 h 7"/>
                  <a:gd name="T4" fmla="*/ 0 w 6"/>
                  <a:gd name="T5" fmla="*/ 0 h 7"/>
                  <a:gd name="T6" fmla="*/ 3 w 6"/>
                  <a:gd name="T7" fmla="*/ 7 h 7"/>
                  <a:gd name="T8" fmla="*/ 3 w 6"/>
                  <a:gd name="T9" fmla="*/ 7 h 7"/>
                  <a:gd name="T10" fmla="*/ 3 w 6"/>
                  <a:gd name="T11" fmla="*/ 7 h 7"/>
                  <a:gd name="T12" fmla="*/ 3 w 6"/>
                  <a:gd name="T13" fmla="*/ 7 h 7"/>
                  <a:gd name="T14" fmla="*/ 6 w 6"/>
                  <a:gd name="T15" fmla="*/ 4 h 7"/>
                  <a:gd name="T16" fmla="*/ 4 w 6"/>
                  <a:gd name="T17" fmla="*/ 2 h 7"/>
                  <a:gd name="T18" fmla="*/ 3 w 6"/>
                  <a:gd name="T19" fmla="*/ 0 h 7"/>
                  <a:gd name="T20" fmla="*/ 0 w 6"/>
                  <a:gd name="T21" fmla="*/ 0 h 7"/>
                  <a:gd name="T22" fmla="*/ 3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3" y="7"/>
                    </a:moveTo>
                    <a:lnTo>
                      <a:pt x="0" y="0"/>
                    </a:lnTo>
                    <a:lnTo>
                      <a:pt x="3" y="7"/>
                    </a:lnTo>
                    <a:lnTo>
                      <a:pt x="6" y="4"/>
                    </a:lnTo>
                    <a:lnTo>
                      <a:pt x="4" y="2"/>
                    </a:lnTo>
                    <a:lnTo>
                      <a:pt x="3" y="0"/>
                    </a:lnTo>
                    <a:lnTo>
                      <a:pt x="0" y="0"/>
                    </a:lnTo>
                    <a:lnTo>
                      <a:pt x="3"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5" name="Freeform 100"/>
              <p:cNvSpPr>
                <a:spLocks/>
              </p:cNvSpPr>
              <p:nvPr/>
            </p:nvSpPr>
            <p:spPr bwMode="auto">
              <a:xfrm>
                <a:off x="3661" y="1313"/>
                <a:ext cx="6" cy="8"/>
              </a:xfrm>
              <a:custGeom>
                <a:avLst/>
                <a:gdLst>
                  <a:gd name="T0" fmla="*/ 4 w 6"/>
                  <a:gd name="T1" fmla="*/ 6 h 8"/>
                  <a:gd name="T2" fmla="*/ 1 w 6"/>
                  <a:gd name="T3" fmla="*/ 0 h 8"/>
                  <a:gd name="T4" fmla="*/ 0 w 6"/>
                  <a:gd name="T5" fmla="*/ 1 h 8"/>
                  <a:gd name="T6" fmla="*/ 3 w 6"/>
                  <a:gd name="T7" fmla="*/ 8 h 8"/>
                  <a:gd name="T8" fmla="*/ 4 w 6"/>
                  <a:gd name="T9" fmla="*/ 8 h 8"/>
                  <a:gd name="T10" fmla="*/ 4 w 6"/>
                  <a:gd name="T11" fmla="*/ 6 h 8"/>
                  <a:gd name="T12" fmla="*/ 4 w 6"/>
                  <a:gd name="T13" fmla="*/ 8 h 8"/>
                  <a:gd name="T14" fmla="*/ 6 w 6"/>
                  <a:gd name="T15" fmla="*/ 5 h 8"/>
                  <a:gd name="T16" fmla="*/ 6 w 6"/>
                  <a:gd name="T17" fmla="*/ 1 h 8"/>
                  <a:gd name="T18" fmla="*/ 4 w 6"/>
                  <a:gd name="T19" fmla="*/ 0 h 8"/>
                  <a:gd name="T20" fmla="*/ 1 w 6"/>
                  <a:gd name="T21" fmla="*/ 0 h 8"/>
                  <a:gd name="T22" fmla="*/ 4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4" y="6"/>
                    </a:moveTo>
                    <a:lnTo>
                      <a:pt x="1" y="0"/>
                    </a:lnTo>
                    <a:lnTo>
                      <a:pt x="0" y="1"/>
                    </a:lnTo>
                    <a:lnTo>
                      <a:pt x="3" y="8"/>
                    </a:lnTo>
                    <a:lnTo>
                      <a:pt x="4" y="8"/>
                    </a:lnTo>
                    <a:lnTo>
                      <a:pt x="4" y="6"/>
                    </a:lnTo>
                    <a:lnTo>
                      <a:pt x="4" y="8"/>
                    </a:lnTo>
                    <a:lnTo>
                      <a:pt x="6" y="5"/>
                    </a:lnTo>
                    <a:lnTo>
                      <a:pt x="6" y="1"/>
                    </a:lnTo>
                    <a:lnTo>
                      <a:pt x="4" y="0"/>
                    </a:lnTo>
                    <a:lnTo>
                      <a:pt x="1" y="0"/>
                    </a:lnTo>
                    <a:lnTo>
                      <a:pt x="4"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6" name="Freeform 101"/>
              <p:cNvSpPr>
                <a:spLocks/>
              </p:cNvSpPr>
              <p:nvPr/>
            </p:nvSpPr>
            <p:spPr bwMode="auto">
              <a:xfrm>
                <a:off x="3662" y="1313"/>
                <a:ext cx="7" cy="6"/>
              </a:xfrm>
              <a:custGeom>
                <a:avLst/>
                <a:gdLst>
                  <a:gd name="T0" fmla="*/ 5 w 7"/>
                  <a:gd name="T1" fmla="*/ 6 h 6"/>
                  <a:gd name="T2" fmla="*/ 0 w 7"/>
                  <a:gd name="T3" fmla="*/ 0 h 6"/>
                  <a:gd name="T4" fmla="*/ 0 w 7"/>
                  <a:gd name="T5" fmla="*/ 0 h 6"/>
                  <a:gd name="T6" fmla="*/ 3 w 7"/>
                  <a:gd name="T7" fmla="*/ 6 h 6"/>
                  <a:gd name="T8" fmla="*/ 5 w 7"/>
                  <a:gd name="T9" fmla="*/ 6 h 6"/>
                  <a:gd name="T10" fmla="*/ 5 w 7"/>
                  <a:gd name="T11" fmla="*/ 6 h 6"/>
                  <a:gd name="T12" fmla="*/ 5 w 7"/>
                  <a:gd name="T13" fmla="*/ 6 h 6"/>
                  <a:gd name="T14" fmla="*/ 7 w 7"/>
                  <a:gd name="T15" fmla="*/ 5 h 6"/>
                  <a:gd name="T16" fmla="*/ 5 w 7"/>
                  <a:gd name="T17" fmla="*/ 1 h 6"/>
                  <a:gd name="T18" fmla="*/ 3 w 7"/>
                  <a:gd name="T19" fmla="*/ 0 h 6"/>
                  <a:gd name="T20" fmla="*/ 0 w 7"/>
                  <a:gd name="T21" fmla="*/ 0 h 6"/>
                  <a:gd name="T22" fmla="*/ 5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5" y="6"/>
                    </a:moveTo>
                    <a:lnTo>
                      <a:pt x="0" y="0"/>
                    </a:lnTo>
                    <a:lnTo>
                      <a:pt x="3" y="6"/>
                    </a:lnTo>
                    <a:lnTo>
                      <a:pt x="5" y="6"/>
                    </a:lnTo>
                    <a:lnTo>
                      <a:pt x="7" y="5"/>
                    </a:lnTo>
                    <a:lnTo>
                      <a:pt x="5" y="1"/>
                    </a:lnTo>
                    <a:lnTo>
                      <a:pt x="3" y="0"/>
                    </a:lnTo>
                    <a:lnTo>
                      <a:pt x="0"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7" name="Freeform 102"/>
              <p:cNvSpPr>
                <a:spLocks/>
              </p:cNvSpPr>
              <p:nvPr/>
            </p:nvSpPr>
            <p:spPr bwMode="auto">
              <a:xfrm>
                <a:off x="3662" y="1311"/>
                <a:ext cx="7" cy="8"/>
              </a:xfrm>
              <a:custGeom>
                <a:avLst/>
                <a:gdLst>
                  <a:gd name="T0" fmla="*/ 2 w 7"/>
                  <a:gd name="T1" fmla="*/ 2 h 8"/>
                  <a:gd name="T2" fmla="*/ 2 w 7"/>
                  <a:gd name="T3" fmla="*/ 2 h 8"/>
                  <a:gd name="T4" fmla="*/ 0 w 7"/>
                  <a:gd name="T5" fmla="*/ 2 h 8"/>
                  <a:gd name="T6" fmla="*/ 5 w 7"/>
                  <a:gd name="T7" fmla="*/ 8 h 8"/>
                  <a:gd name="T8" fmla="*/ 5 w 7"/>
                  <a:gd name="T9" fmla="*/ 8 h 8"/>
                  <a:gd name="T10" fmla="*/ 2 w 7"/>
                  <a:gd name="T11" fmla="*/ 2 h 8"/>
                  <a:gd name="T12" fmla="*/ 5 w 7"/>
                  <a:gd name="T13" fmla="*/ 8 h 8"/>
                  <a:gd name="T14" fmla="*/ 7 w 7"/>
                  <a:gd name="T15" fmla="*/ 5 h 8"/>
                  <a:gd name="T16" fmla="*/ 7 w 7"/>
                  <a:gd name="T17" fmla="*/ 3 h 8"/>
                  <a:gd name="T18" fmla="*/ 5 w 7"/>
                  <a:gd name="T19" fmla="*/ 0 h 8"/>
                  <a:gd name="T20" fmla="*/ 2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2"/>
                    </a:moveTo>
                    <a:lnTo>
                      <a:pt x="2" y="2"/>
                    </a:lnTo>
                    <a:lnTo>
                      <a:pt x="0" y="2"/>
                    </a:lnTo>
                    <a:lnTo>
                      <a:pt x="5" y="8"/>
                    </a:lnTo>
                    <a:lnTo>
                      <a:pt x="2" y="2"/>
                    </a:lnTo>
                    <a:lnTo>
                      <a:pt x="5" y="8"/>
                    </a:lnTo>
                    <a:lnTo>
                      <a:pt x="7" y="5"/>
                    </a:lnTo>
                    <a:lnTo>
                      <a:pt x="7" y="3"/>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8" name="Freeform 103"/>
              <p:cNvSpPr>
                <a:spLocks/>
              </p:cNvSpPr>
              <p:nvPr/>
            </p:nvSpPr>
            <p:spPr bwMode="auto">
              <a:xfrm>
                <a:off x="3664" y="1311"/>
                <a:ext cx="6" cy="8"/>
              </a:xfrm>
              <a:custGeom>
                <a:avLst/>
                <a:gdLst>
                  <a:gd name="T0" fmla="*/ 5 w 6"/>
                  <a:gd name="T1" fmla="*/ 7 h 8"/>
                  <a:gd name="T2" fmla="*/ 1 w 6"/>
                  <a:gd name="T3" fmla="*/ 0 h 8"/>
                  <a:gd name="T4" fmla="*/ 0 w 6"/>
                  <a:gd name="T5" fmla="*/ 2 h 8"/>
                  <a:gd name="T6" fmla="*/ 3 w 6"/>
                  <a:gd name="T7" fmla="*/ 8 h 8"/>
                  <a:gd name="T8" fmla="*/ 5 w 6"/>
                  <a:gd name="T9" fmla="*/ 7 h 8"/>
                  <a:gd name="T10" fmla="*/ 5 w 6"/>
                  <a:gd name="T11" fmla="*/ 7 h 8"/>
                  <a:gd name="T12" fmla="*/ 5 w 6"/>
                  <a:gd name="T13" fmla="*/ 7 h 8"/>
                  <a:gd name="T14" fmla="*/ 6 w 6"/>
                  <a:gd name="T15" fmla="*/ 5 h 8"/>
                  <a:gd name="T16" fmla="*/ 6 w 6"/>
                  <a:gd name="T17" fmla="*/ 2 h 8"/>
                  <a:gd name="T18" fmla="*/ 3 w 6"/>
                  <a:gd name="T19" fmla="*/ 0 h 8"/>
                  <a:gd name="T20" fmla="*/ 1 w 6"/>
                  <a:gd name="T21" fmla="*/ 0 h 8"/>
                  <a:gd name="T22" fmla="*/ 5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7"/>
                    </a:moveTo>
                    <a:lnTo>
                      <a:pt x="1" y="0"/>
                    </a:lnTo>
                    <a:lnTo>
                      <a:pt x="0" y="2"/>
                    </a:lnTo>
                    <a:lnTo>
                      <a:pt x="3" y="8"/>
                    </a:lnTo>
                    <a:lnTo>
                      <a:pt x="5" y="7"/>
                    </a:lnTo>
                    <a:lnTo>
                      <a:pt x="6" y="5"/>
                    </a:lnTo>
                    <a:lnTo>
                      <a:pt x="6" y="2"/>
                    </a:lnTo>
                    <a:lnTo>
                      <a:pt x="3" y="0"/>
                    </a:lnTo>
                    <a:lnTo>
                      <a:pt x="1"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79" name="Freeform 104"/>
              <p:cNvSpPr>
                <a:spLocks/>
              </p:cNvSpPr>
              <p:nvPr/>
            </p:nvSpPr>
            <p:spPr bwMode="auto">
              <a:xfrm>
                <a:off x="3664" y="1311"/>
                <a:ext cx="8" cy="7"/>
              </a:xfrm>
              <a:custGeom>
                <a:avLst/>
                <a:gdLst>
                  <a:gd name="T0" fmla="*/ 6 w 8"/>
                  <a:gd name="T1" fmla="*/ 7 h 7"/>
                  <a:gd name="T2" fmla="*/ 1 w 8"/>
                  <a:gd name="T3" fmla="*/ 0 h 7"/>
                  <a:gd name="T4" fmla="*/ 0 w 8"/>
                  <a:gd name="T5" fmla="*/ 0 h 7"/>
                  <a:gd name="T6" fmla="*/ 5 w 8"/>
                  <a:gd name="T7" fmla="*/ 7 h 7"/>
                  <a:gd name="T8" fmla="*/ 6 w 8"/>
                  <a:gd name="T9" fmla="*/ 7 h 7"/>
                  <a:gd name="T10" fmla="*/ 6 w 8"/>
                  <a:gd name="T11" fmla="*/ 7 h 7"/>
                  <a:gd name="T12" fmla="*/ 6 w 8"/>
                  <a:gd name="T13" fmla="*/ 7 h 7"/>
                  <a:gd name="T14" fmla="*/ 8 w 8"/>
                  <a:gd name="T15" fmla="*/ 3 h 7"/>
                  <a:gd name="T16" fmla="*/ 6 w 8"/>
                  <a:gd name="T17" fmla="*/ 2 h 7"/>
                  <a:gd name="T18" fmla="*/ 5 w 8"/>
                  <a:gd name="T19" fmla="*/ 0 h 7"/>
                  <a:gd name="T20" fmla="*/ 1 w 8"/>
                  <a:gd name="T21" fmla="*/ 0 h 7"/>
                  <a:gd name="T22" fmla="*/ 6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7"/>
                    </a:moveTo>
                    <a:lnTo>
                      <a:pt x="1" y="0"/>
                    </a:lnTo>
                    <a:lnTo>
                      <a:pt x="0" y="0"/>
                    </a:lnTo>
                    <a:lnTo>
                      <a:pt x="5" y="7"/>
                    </a:lnTo>
                    <a:lnTo>
                      <a:pt x="6" y="7"/>
                    </a:lnTo>
                    <a:lnTo>
                      <a:pt x="8" y="3"/>
                    </a:lnTo>
                    <a:lnTo>
                      <a:pt x="6" y="2"/>
                    </a:lnTo>
                    <a:lnTo>
                      <a:pt x="5" y="0"/>
                    </a:lnTo>
                    <a:lnTo>
                      <a:pt x="1" y="0"/>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0" name="Freeform 105"/>
              <p:cNvSpPr>
                <a:spLocks/>
              </p:cNvSpPr>
              <p:nvPr/>
            </p:nvSpPr>
            <p:spPr bwMode="auto">
              <a:xfrm>
                <a:off x="3665" y="1309"/>
                <a:ext cx="7" cy="9"/>
              </a:xfrm>
              <a:custGeom>
                <a:avLst/>
                <a:gdLst>
                  <a:gd name="T0" fmla="*/ 5 w 7"/>
                  <a:gd name="T1" fmla="*/ 7 h 9"/>
                  <a:gd name="T2" fmla="*/ 2 w 7"/>
                  <a:gd name="T3" fmla="*/ 2 h 9"/>
                  <a:gd name="T4" fmla="*/ 0 w 7"/>
                  <a:gd name="T5" fmla="*/ 2 h 9"/>
                  <a:gd name="T6" fmla="*/ 5 w 7"/>
                  <a:gd name="T7" fmla="*/ 9 h 9"/>
                  <a:gd name="T8" fmla="*/ 5 w 7"/>
                  <a:gd name="T9" fmla="*/ 7 h 9"/>
                  <a:gd name="T10" fmla="*/ 5 w 7"/>
                  <a:gd name="T11" fmla="*/ 7 h 9"/>
                  <a:gd name="T12" fmla="*/ 5 w 7"/>
                  <a:gd name="T13" fmla="*/ 7 h 9"/>
                  <a:gd name="T14" fmla="*/ 7 w 7"/>
                  <a:gd name="T15" fmla="*/ 5 h 9"/>
                  <a:gd name="T16" fmla="*/ 7 w 7"/>
                  <a:gd name="T17" fmla="*/ 2 h 9"/>
                  <a:gd name="T18" fmla="*/ 4 w 7"/>
                  <a:gd name="T19" fmla="*/ 0 h 9"/>
                  <a:gd name="T20" fmla="*/ 2 w 7"/>
                  <a:gd name="T21" fmla="*/ 2 h 9"/>
                  <a:gd name="T22" fmla="*/ 5 w 7"/>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5" y="7"/>
                    </a:moveTo>
                    <a:lnTo>
                      <a:pt x="2" y="2"/>
                    </a:lnTo>
                    <a:lnTo>
                      <a:pt x="0" y="2"/>
                    </a:lnTo>
                    <a:lnTo>
                      <a:pt x="5" y="9"/>
                    </a:lnTo>
                    <a:lnTo>
                      <a:pt x="5" y="7"/>
                    </a:lnTo>
                    <a:lnTo>
                      <a:pt x="7" y="5"/>
                    </a:lnTo>
                    <a:lnTo>
                      <a:pt x="7" y="2"/>
                    </a:lnTo>
                    <a:lnTo>
                      <a:pt x="4" y="0"/>
                    </a:lnTo>
                    <a:lnTo>
                      <a:pt x="2" y="2"/>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1" name="Freeform 106"/>
              <p:cNvSpPr>
                <a:spLocks/>
              </p:cNvSpPr>
              <p:nvPr/>
            </p:nvSpPr>
            <p:spPr bwMode="auto">
              <a:xfrm>
                <a:off x="3665" y="1309"/>
                <a:ext cx="9" cy="7"/>
              </a:xfrm>
              <a:custGeom>
                <a:avLst/>
                <a:gdLst>
                  <a:gd name="T0" fmla="*/ 7 w 9"/>
                  <a:gd name="T1" fmla="*/ 7 h 7"/>
                  <a:gd name="T2" fmla="*/ 2 w 9"/>
                  <a:gd name="T3" fmla="*/ 0 h 7"/>
                  <a:gd name="T4" fmla="*/ 0 w 9"/>
                  <a:gd name="T5" fmla="*/ 2 h 7"/>
                  <a:gd name="T6" fmla="*/ 5 w 9"/>
                  <a:gd name="T7" fmla="*/ 7 h 7"/>
                  <a:gd name="T8" fmla="*/ 7 w 9"/>
                  <a:gd name="T9" fmla="*/ 7 h 7"/>
                  <a:gd name="T10" fmla="*/ 7 w 9"/>
                  <a:gd name="T11" fmla="*/ 7 h 7"/>
                  <a:gd name="T12" fmla="*/ 7 w 9"/>
                  <a:gd name="T13" fmla="*/ 7 h 7"/>
                  <a:gd name="T14" fmla="*/ 9 w 9"/>
                  <a:gd name="T15" fmla="*/ 4 h 7"/>
                  <a:gd name="T16" fmla="*/ 7 w 9"/>
                  <a:gd name="T17" fmla="*/ 2 h 7"/>
                  <a:gd name="T18" fmla="*/ 5 w 9"/>
                  <a:gd name="T19" fmla="*/ 0 h 7"/>
                  <a:gd name="T20" fmla="*/ 2 w 9"/>
                  <a:gd name="T21" fmla="*/ 0 h 7"/>
                  <a:gd name="T22" fmla="*/ 7 w 9"/>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7">
                    <a:moveTo>
                      <a:pt x="7" y="7"/>
                    </a:moveTo>
                    <a:lnTo>
                      <a:pt x="2" y="0"/>
                    </a:lnTo>
                    <a:lnTo>
                      <a:pt x="0" y="2"/>
                    </a:lnTo>
                    <a:lnTo>
                      <a:pt x="5" y="7"/>
                    </a:lnTo>
                    <a:lnTo>
                      <a:pt x="7" y="7"/>
                    </a:lnTo>
                    <a:lnTo>
                      <a:pt x="9" y="4"/>
                    </a:lnTo>
                    <a:lnTo>
                      <a:pt x="7" y="2"/>
                    </a:lnTo>
                    <a:lnTo>
                      <a:pt x="5" y="0"/>
                    </a:lnTo>
                    <a:lnTo>
                      <a:pt x="2" y="0"/>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2" name="Freeform 107"/>
              <p:cNvSpPr>
                <a:spLocks/>
              </p:cNvSpPr>
              <p:nvPr/>
            </p:nvSpPr>
            <p:spPr bwMode="auto">
              <a:xfrm>
                <a:off x="3667" y="1308"/>
                <a:ext cx="8" cy="8"/>
              </a:xfrm>
              <a:custGeom>
                <a:avLst/>
                <a:gdLst>
                  <a:gd name="T0" fmla="*/ 7 w 8"/>
                  <a:gd name="T1" fmla="*/ 6 h 8"/>
                  <a:gd name="T2" fmla="*/ 2 w 8"/>
                  <a:gd name="T3" fmla="*/ 1 h 8"/>
                  <a:gd name="T4" fmla="*/ 0 w 8"/>
                  <a:gd name="T5" fmla="*/ 1 h 8"/>
                  <a:gd name="T6" fmla="*/ 5 w 8"/>
                  <a:gd name="T7" fmla="*/ 8 h 8"/>
                  <a:gd name="T8" fmla="*/ 7 w 8"/>
                  <a:gd name="T9" fmla="*/ 6 h 8"/>
                  <a:gd name="T10" fmla="*/ 7 w 8"/>
                  <a:gd name="T11" fmla="*/ 6 h 8"/>
                  <a:gd name="T12" fmla="*/ 7 w 8"/>
                  <a:gd name="T13" fmla="*/ 6 h 8"/>
                  <a:gd name="T14" fmla="*/ 8 w 8"/>
                  <a:gd name="T15" fmla="*/ 5 h 8"/>
                  <a:gd name="T16" fmla="*/ 7 w 8"/>
                  <a:gd name="T17" fmla="*/ 1 h 8"/>
                  <a:gd name="T18" fmla="*/ 3 w 8"/>
                  <a:gd name="T19" fmla="*/ 0 h 8"/>
                  <a:gd name="T20" fmla="*/ 2 w 8"/>
                  <a:gd name="T21" fmla="*/ 1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1"/>
                    </a:lnTo>
                    <a:lnTo>
                      <a:pt x="0" y="1"/>
                    </a:lnTo>
                    <a:lnTo>
                      <a:pt x="5" y="8"/>
                    </a:lnTo>
                    <a:lnTo>
                      <a:pt x="7" y="6"/>
                    </a:lnTo>
                    <a:lnTo>
                      <a:pt x="8" y="5"/>
                    </a:lnTo>
                    <a:lnTo>
                      <a:pt x="7" y="1"/>
                    </a:lnTo>
                    <a:lnTo>
                      <a:pt x="3" y="0"/>
                    </a:lnTo>
                    <a:lnTo>
                      <a:pt x="2"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3" name="Freeform 108"/>
              <p:cNvSpPr>
                <a:spLocks/>
              </p:cNvSpPr>
              <p:nvPr/>
            </p:nvSpPr>
            <p:spPr bwMode="auto">
              <a:xfrm>
                <a:off x="3669" y="1308"/>
                <a:ext cx="6" cy="6"/>
              </a:xfrm>
              <a:custGeom>
                <a:avLst/>
                <a:gdLst>
                  <a:gd name="T0" fmla="*/ 5 w 6"/>
                  <a:gd name="T1" fmla="*/ 6 h 6"/>
                  <a:gd name="T2" fmla="*/ 0 w 6"/>
                  <a:gd name="T3" fmla="*/ 0 h 6"/>
                  <a:gd name="T4" fmla="*/ 0 w 6"/>
                  <a:gd name="T5" fmla="*/ 1 h 6"/>
                  <a:gd name="T6" fmla="*/ 5 w 6"/>
                  <a:gd name="T7" fmla="*/ 6 h 6"/>
                  <a:gd name="T8" fmla="*/ 5 w 6"/>
                  <a:gd name="T9" fmla="*/ 6 h 6"/>
                  <a:gd name="T10" fmla="*/ 5 w 6"/>
                  <a:gd name="T11" fmla="*/ 6 h 6"/>
                  <a:gd name="T12" fmla="*/ 5 w 6"/>
                  <a:gd name="T13" fmla="*/ 6 h 6"/>
                  <a:gd name="T14" fmla="*/ 6 w 6"/>
                  <a:gd name="T15" fmla="*/ 3 h 6"/>
                  <a:gd name="T16" fmla="*/ 5 w 6"/>
                  <a:gd name="T17" fmla="*/ 0 h 6"/>
                  <a:gd name="T18" fmla="*/ 3 w 6"/>
                  <a:gd name="T19" fmla="*/ 0 h 6"/>
                  <a:gd name="T20" fmla="*/ 0 w 6"/>
                  <a:gd name="T21" fmla="*/ 0 h 6"/>
                  <a:gd name="T22" fmla="*/ 5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5" y="6"/>
                    </a:moveTo>
                    <a:lnTo>
                      <a:pt x="0" y="0"/>
                    </a:lnTo>
                    <a:lnTo>
                      <a:pt x="0" y="1"/>
                    </a:lnTo>
                    <a:lnTo>
                      <a:pt x="5" y="6"/>
                    </a:lnTo>
                    <a:lnTo>
                      <a:pt x="6" y="3"/>
                    </a:lnTo>
                    <a:lnTo>
                      <a:pt x="5" y="0"/>
                    </a:lnTo>
                    <a:lnTo>
                      <a:pt x="3" y="0"/>
                    </a:lnTo>
                    <a:lnTo>
                      <a:pt x="0"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4" name="Freeform 109"/>
              <p:cNvSpPr>
                <a:spLocks/>
              </p:cNvSpPr>
              <p:nvPr/>
            </p:nvSpPr>
            <p:spPr bwMode="auto">
              <a:xfrm>
                <a:off x="3669" y="1306"/>
                <a:ext cx="8" cy="8"/>
              </a:xfrm>
              <a:custGeom>
                <a:avLst/>
                <a:gdLst>
                  <a:gd name="T0" fmla="*/ 6 w 8"/>
                  <a:gd name="T1" fmla="*/ 7 h 8"/>
                  <a:gd name="T2" fmla="*/ 1 w 8"/>
                  <a:gd name="T3" fmla="*/ 2 h 8"/>
                  <a:gd name="T4" fmla="*/ 0 w 8"/>
                  <a:gd name="T5" fmla="*/ 2 h 8"/>
                  <a:gd name="T6" fmla="*/ 5 w 8"/>
                  <a:gd name="T7" fmla="*/ 8 h 8"/>
                  <a:gd name="T8" fmla="*/ 6 w 8"/>
                  <a:gd name="T9" fmla="*/ 7 h 8"/>
                  <a:gd name="T10" fmla="*/ 6 w 8"/>
                  <a:gd name="T11" fmla="*/ 7 h 8"/>
                  <a:gd name="T12" fmla="*/ 6 w 8"/>
                  <a:gd name="T13" fmla="*/ 7 h 8"/>
                  <a:gd name="T14" fmla="*/ 8 w 8"/>
                  <a:gd name="T15" fmla="*/ 3 h 8"/>
                  <a:gd name="T16" fmla="*/ 6 w 8"/>
                  <a:gd name="T17" fmla="*/ 2 h 8"/>
                  <a:gd name="T18" fmla="*/ 5 w 8"/>
                  <a:gd name="T19" fmla="*/ 0 h 8"/>
                  <a:gd name="T20" fmla="*/ 1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1" y="2"/>
                    </a:lnTo>
                    <a:lnTo>
                      <a:pt x="0" y="2"/>
                    </a:lnTo>
                    <a:lnTo>
                      <a:pt x="5" y="8"/>
                    </a:lnTo>
                    <a:lnTo>
                      <a:pt x="6" y="7"/>
                    </a:lnTo>
                    <a:lnTo>
                      <a:pt x="8" y="3"/>
                    </a:lnTo>
                    <a:lnTo>
                      <a:pt x="6" y="2"/>
                    </a:lnTo>
                    <a:lnTo>
                      <a:pt x="5" y="0"/>
                    </a:lnTo>
                    <a:lnTo>
                      <a:pt x="1"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5" name="Freeform 110"/>
              <p:cNvSpPr>
                <a:spLocks/>
              </p:cNvSpPr>
              <p:nvPr/>
            </p:nvSpPr>
            <p:spPr bwMode="auto">
              <a:xfrm>
                <a:off x="3670" y="1305"/>
                <a:ext cx="7" cy="8"/>
              </a:xfrm>
              <a:custGeom>
                <a:avLst/>
                <a:gdLst>
                  <a:gd name="T0" fmla="*/ 7 w 7"/>
                  <a:gd name="T1" fmla="*/ 8 h 8"/>
                  <a:gd name="T2" fmla="*/ 0 w 7"/>
                  <a:gd name="T3" fmla="*/ 1 h 8"/>
                  <a:gd name="T4" fmla="*/ 0 w 7"/>
                  <a:gd name="T5" fmla="*/ 3 h 8"/>
                  <a:gd name="T6" fmla="*/ 5 w 7"/>
                  <a:gd name="T7" fmla="*/ 8 h 8"/>
                  <a:gd name="T8" fmla="*/ 7 w 7"/>
                  <a:gd name="T9" fmla="*/ 8 h 8"/>
                  <a:gd name="T10" fmla="*/ 7 w 7"/>
                  <a:gd name="T11" fmla="*/ 8 h 8"/>
                  <a:gd name="T12" fmla="*/ 7 w 7"/>
                  <a:gd name="T13" fmla="*/ 8 h 8"/>
                  <a:gd name="T14" fmla="*/ 7 w 7"/>
                  <a:gd name="T15" fmla="*/ 4 h 8"/>
                  <a:gd name="T16" fmla="*/ 7 w 7"/>
                  <a:gd name="T17" fmla="*/ 1 h 8"/>
                  <a:gd name="T18" fmla="*/ 4 w 7"/>
                  <a:gd name="T19" fmla="*/ 0 h 8"/>
                  <a:gd name="T20" fmla="*/ 0 w 7"/>
                  <a:gd name="T21" fmla="*/ 1 h 8"/>
                  <a:gd name="T22" fmla="*/ 7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8"/>
                    </a:moveTo>
                    <a:lnTo>
                      <a:pt x="0" y="1"/>
                    </a:lnTo>
                    <a:lnTo>
                      <a:pt x="0" y="3"/>
                    </a:lnTo>
                    <a:lnTo>
                      <a:pt x="5" y="8"/>
                    </a:lnTo>
                    <a:lnTo>
                      <a:pt x="7" y="8"/>
                    </a:lnTo>
                    <a:lnTo>
                      <a:pt x="7" y="4"/>
                    </a:lnTo>
                    <a:lnTo>
                      <a:pt x="7" y="1"/>
                    </a:lnTo>
                    <a:lnTo>
                      <a:pt x="4" y="0"/>
                    </a:lnTo>
                    <a:lnTo>
                      <a:pt x="0" y="1"/>
                    </a:lnTo>
                    <a:lnTo>
                      <a:pt x="7"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6" name="Freeform 111"/>
              <p:cNvSpPr>
                <a:spLocks/>
              </p:cNvSpPr>
              <p:nvPr/>
            </p:nvSpPr>
            <p:spPr bwMode="auto">
              <a:xfrm>
                <a:off x="3670" y="1305"/>
                <a:ext cx="8" cy="8"/>
              </a:xfrm>
              <a:custGeom>
                <a:avLst/>
                <a:gdLst>
                  <a:gd name="T0" fmla="*/ 7 w 8"/>
                  <a:gd name="T1" fmla="*/ 6 h 8"/>
                  <a:gd name="T2" fmla="*/ 2 w 8"/>
                  <a:gd name="T3" fmla="*/ 1 h 8"/>
                  <a:gd name="T4" fmla="*/ 0 w 8"/>
                  <a:gd name="T5" fmla="*/ 1 h 8"/>
                  <a:gd name="T6" fmla="*/ 7 w 8"/>
                  <a:gd name="T7" fmla="*/ 8 h 8"/>
                  <a:gd name="T8" fmla="*/ 7 w 8"/>
                  <a:gd name="T9" fmla="*/ 6 h 8"/>
                  <a:gd name="T10" fmla="*/ 7 w 8"/>
                  <a:gd name="T11" fmla="*/ 6 h 8"/>
                  <a:gd name="T12" fmla="*/ 7 w 8"/>
                  <a:gd name="T13" fmla="*/ 6 h 8"/>
                  <a:gd name="T14" fmla="*/ 8 w 8"/>
                  <a:gd name="T15" fmla="*/ 3 h 8"/>
                  <a:gd name="T16" fmla="*/ 7 w 8"/>
                  <a:gd name="T17" fmla="*/ 1 h 8"/>
                  <a:gd name="T18" fmla="*/ 5 w 8"/>
                  <a:gd name="T19" fmla="*/ 0 h 8"/>
                  <a:gd name="T20" fmla="*/ 2 w 8"/>
                  <a:gd name="T21" fmla="*/ 1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1"/>
                    </a:lnTo>
                    <a:lnTo>
                      <a:pt x="0" y="1"/>
                    </a:lnTo>
                    <a:lnTo>
                      <a:pt x="7" y="8"/>
                    </a:lnTo>
                    <a:lnTo>
                      <a:pt x="7" y="6"/>
                    </a:lnTo>
                    <a:lnTo>
                      <a:pt x="8" y="3"/>
                    </a:lnTo>
                    <a:lnTo>
                      <a:pt x="7" y="1"/>
                    </a:lnTo>
                    <a:lnTo>
                      <a:pt x="5" y="0"/>
                    </a:lnTo>
                    <a:lnTo>
                      <a:pt x="2"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7" name="Freeform 112"/>
              <p:cNvSpPr>
                <a:spLocks/>
              </p:cNvSpPr>
              <p:nvPr/>
            </p:nvSpPr>
            <p:spPr bwMode="auto">
              <a:xfrm>
                <a:off x="3672" y="1303"/>
                <a:ext cx="8" cy="8"/>
              </a:xfrm>
              <a:custGeom>
                <a:avLst/>
                <a:gdLst>
                  <a:gd name="T0" fmla="*/ 6 w 8"/>
                  <a:gd name="T1" fmla="*/ 6 h 8"/>
                  <a:gd name="T2" fmla="*/ 0 w 8"/>
                  <a:gd name="T3" fmla="*/ 2 h 8"/>
                  <a:gd name="T4" fmla="*/ 0 w 8"/>
                  <a:gd name="T5" fmla="*/ 3 h 8"/>
                  <a:gd name="T6" fmla="*/ 5 w 8"/>
                  <a:gd name="T7" fmla="*/ 8 h 8"/>
                  <a:gd name="T8" fmla="*/ 6 w 8"/>
                  <a:gd name="T9" fmla="*/ 6 h 8"/>
                  <a:gd name="T10" fmla="*/ 6 w 8"/>
                  <a:gd name="T11" fmla="*/ 6 h 8"/>
                  <a:gd name="T12" fmla="*/ 6 w 8"/>
                  <a:gd name="T13" fmla="*/ 6 h 8"/>
                  <a:gd name="T14" fmla="*/ 8 w 8"/>
                  <a:gd name="T15" fmla="*/ 3 h 8"/>
                  <a:gd name="T16" fmla="*/ 6 w 8"/>
                  <a:gd name="T17" fmla="*/ 2 h 8"/>
                  <a:gd name="T18" fmla="*/ 3 w 8"/>
                  <a:gd name="T19" fmla="*/ 0 h 8"/>
                  <a:gd name="T20" fmla="*/ 0 w 8"/>
                  <a:gd name="T21" fmla="*/ 2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2"/>
                    </a:lnTo>
                    <a:lnTo>
                      <a:pt x="0" y="3"/>
                    </a:lnTo>
                    <a:lnTo>
                      <a:pt x="5" y="8"/>
                    </a:lnTo>
                    <a:lnTo>
                      <a:pt x="6" y="6"/>
                    </a:lnTo>
                    <a:lnTo>
                      <a:pt x="8" y="3"/>
                    </a:lnTo>
                    <a:lnTo>
                      <a:pt x="6" y="2"/>
                    </a:lnTo>
                    <a:lnTo>
                      <a:pt x="3" y="0"/>
                    </a:lnTo>
                    <a:lnTo>
                      <a:pt x="0" y="2"/>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8" name="Freeform 113"/>
              <p:cNvSpPr>
                <a:spLocks/>
              </p:cNvSpPr>
              <p:nvPr/>
            </p:nvSpPr>
            <p:spPr bwMode="auto">
              <a:xfrm>
                <a:off x="3672" y="1301"/>
                <a:ext cx="8" cy="8"/>
              </a:xfrm>
              <a:custGeom>
                <a:avLst/>
                <a:gdLst>
                  <a:gd name="T0" fmla="*/ 2 w 8"/>
                  <a:gd name="T1" fmla="*/ 2 h 8"/>
                  <a:gd name="T2" fmla="*/ 2 w 8"/>
                  <a:gd name="T3" fmla="*/ 2 h 8"/>
                  <a:gd name="T4" fmla="*/ 0 w 8"/>
                  <a:gd name="T5" fmla="*/ 4 h 8"/>
                  <a:gd name="T6" fmla="*/ 6 w 8"/>
                  <a:gd name="T7" fmla="*/ 8 h 8"/>
                  <a:gd name="T8" fmla="*/ 8 w 8"/>
                  <a:gd name="T9" fmla="*/ 7 h 8"/>
                  <a:gd name="T10" fmla="*/ 2 w 8"/>
                  <a:gd name="T11" fmla="*/ 2 h 8"/>
                  <a:gd name="T12" fmla="*/ 8 w 8"/>
                  <a:gd name="T13" fmla="*/ 7 h 8"/>
                  <a:gd name="T14" fmla="*/ 8 w 8"/>
                  <a:gd name="T15" fmla="*/ 4 h 8"/>
                  <a:gd name="T16" fmla="*/ 6 w 8"/>
                  <a:gd name="T17" fmla="*/ 2 h 8"/>
                  <a:gd name="T18" fmla="*/ 5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4"/>
                    </a:lnTo>
                    <a:lnTo>
                      <a:pt x="6" y="8"/>
                    </a:lnTo>
                    <a:lnTo>
                      <a:pt x="8" y="7"/>
                    </a:lnTo>
                    <a:lnTo>
                      <a:pt x="2" y="2"/>
                    </a:lnTo>
                    <a:lnTo>
                      <a:pt x="8" y="7"/>
                    </a:lnTo>
                    <a:lnTo>
                      <a:pt x="8" y="4"/>
                    </a:lnTo>
                    <a:lnTo>
                      <a:pt x="6"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89" name="Freeform 114"/>
              <p:cNvSpPr>
                <a:spLocks/>
              </p:cNvSpPr>
              <p:nvPr/>
            </p:nvSpPr>
            <p:spPr bwMode="auto">
              <a:xfrm>
                <a:off x="3674" y="1301"/>
                <a:ext cx="8" cy="7"/>
              </a:xfrm>
              <a:custGeom>
                <a:avLst/>
                <a:gdLst>
                  <a:gd name="T0" fmla="*/ 6 w 8"/>
                  <a:gd name="T1" fmla="*/ 5 h 7"/>
                  <a:gd name="T2" fmla="*/ 1 w 8"/>
                  <a:gd name="T3" fmla="*/ 2 h 7"/>
                  <a:gd name="T4" fmla="*/ 0 w 8"/>
                  <a:gd name="T5" fmla="*/ 2 h 7"/>
                  <a:gd name="T6" fmla="*/ 6 w 8"/>
                  <a:gd name="T7" fmla="*/ 7 h 7"/>
                  <a:gd name="T8" fmla="*/ 6 w 8"/>
                  <a:gd name="T9" fmla="*/ 7 h 7"/>
                  <a:gd name="T10" fmla="*/ 6 w 8"/>
                  <a:gd name="T11" fmla="*/ 5 h 7"/>
                  <a:gd name="T12" fmla="*/ 6 w 8"/>
                  <a:gd name="T13" fmla="*/ 7 h 7"/>
                  <a:gd name="T14" fmla="*/ 8 w 8"/>
                  <a:gd name="T15" fmla="*/ 4 h 7"/>
                  <a:gd name="T16" fmla="*/ 6 w 8"/>
                  <a:gd name="T17" fmla="*/ 0 h 7"/>
                  <a:gd name="T18" fmla="*/ 3 w 8"/>
                  <a:gd name="T19" fmla="*/ 0 h 7"/>
                  <a:gd name="T20" fmla="*/ 1 w 8"/>
                  <a:gd name="T21" fmla="*/ 2 h 7"/>
                  <a:gd name="T22" fmla="*/ 6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5"/>
                    </a:moveTo>
                    <a:lnTo>
                      <a:pt x="1" y="2"/>
                    </a:lnTo>
                    <a:lnTo>
                      <a:pt x="0" y="2"/>
                    </a:lnTo>
                    <a:lnTo>
                      <a:pt x="6" y="7"/>
                    </a:lnTo>
                    <a:lnTo>
                      <a:pt x="6" y="5"/>
                    </a:lnTo>
                    <a:lnTo>
                      <a:pt x="6" y="7"/>
                    </a:lnTo>
                    <a:lnTo>
                      <a:pt x="8" y="4"/>
                    </a:lnTo>
                    <a:lnTo>
                      <a:pt x="6" y="0"/>
                    </a:lnTo>
                    <a:lnTo>
                      <a:pt x="3" y="0"/>
                    </a:lnTo>
                    <a:lnTo>
                      <a:pt x="1" y="2"/>
                    </a:lnTo>
                    <a:lnTo>
                      <a:pt x="6"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0" name="Freeform 115"/>
              <p:cNvSpPr>
                <a:spLocks/>
              </p:cNvSpPr>
              <p:nvPr/>
            </p:nvSpPr>
            <p:spPr bwMode="auto">
              <a:xfrm>
                <a:off x="3674" y="1300"/>
                <a:ext cx="8" cy="6"/>
              </a:xfrm>
              <a:custGeom>
                <a:avLst/>
                <a:gdLst>
                  <a:gd name="T0" fmla="*/ 8 w 8"/>
                  <a:gd name="T1" fmla="*/ 6 h 6"/>
                  <a:gd name="T2" fmla="*/ 1 w 8"/>
                  <a:gd name="T3" fmla="*/ 1 h 6"/>
                  <a:gd name="T4" fmla="*/ 0 w 8"/>
                  <a:gd name="T5" fmla="*/ 3 h 6"/>
                  <a:gd name="T6" fmla="*/ 6 w 8"/>
                  <a:gd name="T7" fmla="*/ 6 h 6"/>
                  <a:gd name="T8" fmla="*/ 8 w 8"/>
                  <a:gd name="T9" fmla="*/ 6 h 6"/>
                  <a:gd name="T10" fmla="*/ 8 w 8"/>
                  <a:gd name="T11" fmla="*/ 6 h 6"/>
                  <a:gd name="T12" fmla="*/ 8 w 8"/>
                  <a:gd name="T13" fmla="*/ 6 h 6"/>
                  <a:gd name="T14" fmla="*/ 8 w 8"/>
                  <a:gd name="T15" fmla="*/ 3 h 6"/>
                  <a:gd name="T16" fmla="*/ 6 w 8"/>
                  <a:gd name="T17" fmla="*/ 0 h 6"/>
                  <a:gd name="T18" fmla="*/ 4 w 8"/>
                  <a:gd name="T19" fmla="*/ 0 h 6"/>
                  <a:gd name="T20" fmla="*/ 1 w 8"/>
                  <a:gd name="T21" fmla="*/ 1 h 6"/>
                  <a:gd name="T22" fmla="*/ 8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6"/>
                    </a:moveTo>
                    <a:lnTo>
                      <a:pt x="1" y="1"/>
                    </a:lnTo>
                    <a:lnTo>
                      <a:pt x="0" y="3"/>
                    </a:lnTo>
                    <a:lnTo>
                      <a:pt x="6" y="6"/>
                    </a:lnTo>
                    <a:lnTo>
                      <a:pt x="8" y="6"/>
                    </a:lnTo>
                    <a:lnTo>
                      <a:pt x="8" y="3"/>
                    </a:lnTo>
                    <a:lnTo>
                      <a:pt x="6" y="0"/>
                    </a:lnTo>
                    <a:lnTo>
                      <a:pt x="4" y="0"/>
                    </a:lnTo>
                    <a:lnTo>
                      <a:pt x="1"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1" name="Freeform 116"/>
              <p:cNvSpPr>
                <a:spLocks/>
              </p:cNvSpPr>
              <p:nvPr/>
            </p:nvSpPr>
            <p:spPr bwMode="auto">
              <a:xfrm>
                <a:off x="3675" y="1298"/>
                <a:ext cx="8" cy="8"/>
              </a:xfrm>
              <a:custGeom>
                <a:avLst/>
                <a:gdLst>
                  <a:gd name="T0" fmla="*/ 8 w 8"/>
                  <a:gd name="T1" fmla="*/ 7 h 8"/>
                  <a:gd name="T2" fmla="*/ 2 w 8"/>
                  <a:gd name="T3" fmla="*/ 2 h 8"/>
                  <a:gd name="T4" fmla="*/ 0 w 8"/>
                  <a:gd name="T5" fmla="*/ 3 h 8"/>
                  <a:gd name="T6" fmla="*/ 7 w 8"/>
                  <a:gd name="T7" fmla="*/ 8 h 8"/>
                  <a:gd name="T8" fmla="*/ 7 w 8"/>
                  <a:gd name="T9" fmla="*/ 7 h 8"/>
                  <a:gd name="T10" fmla="*/ 8 w 8"/>
                  <a:gd name="T11" fmla="*/ 7 h 8"/>
                  <a:gd name="T12" fmla="*/ 7 w 8"/>
                  <a:gd name="T13" fmla="*/ 7 h 8"/>
                  <a:gd name="T14" fmla="*/ 8 w 8"/>
                  <a:gd name="T15" fmla="*/ 3 h 8"/>
                  <a:gd name="T16" fmla="*/ 7 w 8"/>
                  <a:gd name="T17" fmla="*/ 0 h 8"/>
                  <a:gd name="T18" fmla="*/ 3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3"/>
                    </a:lnTo>
                    <a:lnTo>
                      <a:pt x="7" y="8"/>
                    </a:lnTo>
                    <a:lnTo>
                      <a:pt x="7" y="7"/>
                    </a:lnTo>
                    <a:lnTo>
                      <a:pt x="8" y="7"/>
                    </a:lnTo>
                    <a:lnTo>
                      <a:pt x="7" y="7"/>
                    </a:lnTo>
                    <a:lnTo>
                      <a:pt x="8" y="3"/>
                    </a:lnTo>
                    <a:lnTo>
                      <a:pt x="7" y="0"/>
                    </a:lnTo>
                    <a:lnTo>
                      <a:pt x="3"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2" name="Freeform 117"/>
              <p:cNvSpPr>
                <a:spLocks/>
              </p:cNvSpPr>
              <p:nvPr/>
            </p:nvSpPr>
            <p:spPr bwMode="auto">
              <a:xfrm>
                <a:off x="3677" y="1297"/>
                <a:ext cx="6" cy="8"/>
              </a:xfrm>
              <a:custGeom>
                <a:avLst/>
                <a:gdLst>
                  <a:gd name="T0" fmla="*/ 0 w 6"/>
                  <a:gd name="T1" fmla="*/ 1 h 8"/>
                  <a:gd name="T2" fmla="*/ 0 w 6"/>
                  <a:gd name="T3" fmla="*/ 1 h 8"/>
                  <a:gd name="T4" fmla="*/ 0 w 6"/>
                  <a:gd name="T5" fmla="*/ 3 h 8"/>
                  <a:gd name="T6" fmla="*/ 6 w 6"/>
                  <a:gd name="T7" fmla="*/ 8 h 8"/>
                  <a:gd name="T8" fmla="*/ 6 w 6"/>
                  <a:gd name="T9" fmla="*/ 6 h 8"/>
                  <a:gd name="T10" fmla="*/ 0 w 6"/>
                  <a:gd name="T11" fmla="*/ 1 h 8"/>
                  <a:gd name="T12" fmla="*/ 6 w 6"/>
                  <a:gd name="T13" fmla="*/ 6 h 8"/>
                  <a:gd name="T14" fmla="*/ 6 w 6"/>
                  <a:gd name="T15" fmla="*/ 3 h 8"/>
                  <a:gd name="T16" fmla="*/ 5 w 6"/>
                  <a:gd name="T17" fmla="*/ 0 h 8"/>
                  <a:gd name="T18" fmla="*/ 3 w 6"/>
                  <a:gd name="T19" fmla="*/ 0 h 8"/>
                  <a:gd name="T20" fmla="*/ 0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1"/>
                    </a:moveTo>
                    <a:lnTo>
                      <a:pt x="0" y="1"/>
                    </a:lnTo>
                    <a:lnTo>
                      <a:pt x="0" y="3"/>
                    </a:lnTo>
                    <a:lnTo>
                      <a:pt x="6" y="8"/>
                    </a:lnTo>
                    <a:lnTo>
                      <a:pt x="6" y="6"/>
                    </a:lnTo>
                    <a:lnTo>
                      <a:pt x="0" y="1"/>
                    </a:lnTo>
                    <a:lnTo>
                      <a:pt x="6" y="6"/>
                    </a:lnTo>
                    <a:lnTo>
                      <a:pt x="6" y="3"/>
                    </a:lnTo>
                    <a:lnTo>
                      <a:pt x="5" y="0"/>
                    </a:lnTo>
                    <a:lnTo>
                      <a:pt x="3"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3" name="Freeform 118"/>
              <p:cNvSpPr>
                <a:spLocks/>
              </p:cNvSpPr>
              <p:nvPr/>
            </p:nvSpPr>
            <p:spPr bwMode="auto">
              <a:xfrm>
                <a:off x="3677" y="1295"/>
                <a:ext cx="8" cy="8"/>
              </a:xfrm>
              <a:custGeom>
                <a:avLst/>
                <a:gdLst>
                  <a:gd name="T0" fmla="*/ 8 w 8"/>
                  <a:gd name="T1" fmla="*/ 6 h 8"/>
                  <a:gd name="T2" fmla="*/ 1 w 8"/>
                  <a:gd name="T3" fmla="*/ 2 h 8"/>
                  <a:gd name="T4" fmla="*/ 0 w 8"/>
                  <a:gd name="T5" fmla="*/ 3 h 8"/>
                  <a:gd name="T6" fmla="*/ 6 w 8"/>
                  <a:gd name="T7" fmla="*/ 8 h 8"/>
                  <a:gd name="T8" fmla="*/ 8 w 8"/>
                  <a:gd name="T9" fmla="*/ 6 h 8"/>
                  <a:gd name="T10" fmla="*/ 8 w 8"/>
                  <a:gd name="T11" fmla="*/ 6 h 8"/>
                  <a:gd name="T12" fmla="*/ 8 w 8"/>
                  <a:gd name="T13" fmla="*/ 6 h 8"/>
                  <a:gd name="T14" fmla="*/ 8 w 8"/>
                  <a:gd name="T15" fmla="*/ 3 h 8"/>
                  <a:gd name="T16" fmla="*/ 6 w 8"/>
                  <a:gd name="T17" fmla="*/ 2 h 8"/>
                  <a:gd name="T18" fmla="*/ 3 w 8"/>
                  <a:gd name="T19" fmla="*/ 0 h 8"/>
                  <a:gd name="T20" fmla="*/ 1 w 8"/>
                  <a:gd name="T21" fmla="*/ 2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1" y="2"/>
                    </a:lnTo>
                    <a:lnTo>
                      <a:pt x="0" y="3"/>
                    </a:lnTo>
                    <a:lnTo>
                      <a:pt x="6" y="8"/>
                    </a:lnTo>
                    <a:lnTo>
                      <a:pt x="8" y="6"/>
                    </a:lnTo>
                    <a:lnTo>
                      <a:pt x="8" y="3"/>
                    </a:lnTo>
                    <a:lnTo>
                      <a:pt x="6" y="2"/>
                    </a:lnTo>
                    <a:lnTo>
                      <a:pt x="3" y="0"/>
                    </a:lnTo>
                    <a:lnTo>
                      <a:pt x="1" y="2"/>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4" name="Freeform 119"/>
              <p:cNvSpPr>
                <a:spLocks/>
              </p:cNvSpPr>
              <p:nvPr/>
            </p:nvSpPr>
            <p:spPr bwMode="auto">
              <a:xfrm>
                <a:off x="3678" y="1293"/>
                <a:ext cx="8" cy="8"/>
              </a:xfrm>
              <a:custGeom>
                <a:avLst/>
                <a:gdLst>
                  <a:gd name="T0" fmla="*/ 7 w 8"/>
                  <a:gd name="T1" fmla="*/ 7 h 8"/>
                  <a:gd name="T2" fmla="*/ 0 w 8"/>
                  <a:gd name="T3" fmla="*/ 2 h 8"/>
                  <a:gd name="T4" fmla="*/ 0 w 8"/>
                  <a:gd name="T5" fmla="*/ 4 h 8"/>
                  <a:gd name="T6" fmla="*/ 7 w 8"/>
                  <a:gd name="T7" fmla="*/ 8 h 8"/>
                  <a:gd name="T8" fmla="*/ 7 w 8"/>
                  <a:gd name="T9" fmla="*/ 7 h 8"/>
                  <a:gd name="T10" fmla="*/ 7 w 8"/>
                  <a:gd name="T11" fmla="*/ 7 h 8"/>
                  <a:gd name="T12" fmla="*/ 7 w 8"/>
                  <a:gd name="T13" fmla="*/ 7 h 8"/>
                  <a:gd name="T14" fmla="*/ 8 w 8"/>
                  <a:gd name="T15" fmla="*/ 4 h 8"/>
                  <a:gd name="T16" fmla="*/ 7 w 8"/>
                  <a:gd name="T17" fmla="*/ 0 h 8"/>
                  <a:gd name="T18" fmla="*/ 4 w 8"/>
                  <a:gd name="T19" fmla="*/ 0 h 8"/>
                  <a:gd name="T20" fmla="*/ 0 w 8"/>
                  <a:gd name="T21" fmla="*/ 2 h 8"/>
                  <a:gd name="T22" fmla="*/ 7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7"/>
                    </a:moveTo>
                    <a:lnTo>
                      <a:pt x="0" y="2"/>
                    </a:lnTo>
                    <a:lnTo>
                      <a:pt x="0" y="4"/>
                    </a:lnTo>
                    <a:lnTo>
                      <a:pt x="7" y="8"/>
                    </a:lnTo>
                    <a:lnTo>
                      <a:pt x="7" y="7"/>
                    </a:lnTo>
                    <a:lnTo>
                      <a:pt x="8" y="4"/>
                    </a:lnTo>
                    <a:lnTo>
                      <a:pt x="7" y="0"/>
                    </a:lnTo>
                    <a:lnTo>
                      <a:pt x="4"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5" name="Freeform 120"/>
              <p:cNvSpPr>
                <a:spLocks/>
              </p:cNvSpPr>
              <p:nvPr/>
            </p:nvSpPr>
            <p:spPr bwMode="auto">
              <a:xfrm>
                <a:off x="3678" y="1292"/>
                <a:ext cx="8" cy="8"/>
              </a:xfrm>
              <a:custGeom>
                <a:avLst/>
                <a:gdLst>
                  <a:gd name="T0" fmla="*/ 8 w 8"/>
                  <a:gd name="T1" fmla="*/ 5 h 8"/>
                  <a:gd name="T2" fmla="*/ 2 w 8"/>
                  <a:gd name="T3" fmla="*/ 1 h 8"/>
                  <a:gd name="T4" fmla="*/ 0 w 8"/>
                  <a:gd name="T5" fmla="*/ 3 h 8"/>
                  <a:gd name="T6" fmla="*/ 7 w 8"/>
                  <a:gd name="T7" fmla="*/ 8 h 8"/>
                  <a:gd name="T8" fmla="*/ 8 w 8"/>
                  <a:gd name="T9" fmla="*/ 5 h 8"/>
                  <a:gd name="T10" fmla="*/ 8 w 8"/>
                  <a:gd name="T11" fmla="*/ 5 h 8"/>
                  <a:gd name="T12" fmla="*/ 8 w 8"/>
                  <a:gd name="T13" fmla="*/ 5 h 8"/>
                  <a:gd name="T14" fmla="*/ 8 w 8"/>
                  <a:gd name="T15" fmla="*/ 3 h 8"/>
                  <a:gd name="T16" fmla="*/ 7 w 8"/>
                  <a:gd name="T17" fmla="*/ 0 h 8"/>
                  <a:gd name="T18" fmla="*/ 4 w 8"/>
                  <a:gd name="T19" fmla="*/ 0 h 8"/>
                  <a:gd name="T20" fmla="*/ 2 w 8"/>
                  <a:gd name="T21" fmla="*/ 1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2" y="1"/>
                    </a:lnTo>
                    <a:lnTo>
                      <a:pt x="0" y="3"/>
                    </a:lnTo>
                    <a:lnTo>
                      <a:pt x="7" y="8"/>
                    </a:lnTo>
                    <a:lnTo>
                      <a:pt x="8" y="5"/>
                    </a:lnTo>
                    <a:lnTo>
                      <a:pt x="8" y="3"/>
                    </a:lnTo>
                    <a:lnTo>
                      <a:pt x="7" y="0"/>
                    </a:lnTo>
                    <a:lnTo>
                      <a:pt x="4" y="0"/>
                    </a:lnTo>
                    <a:lnTo>
                      <a:pt x="2"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6" name="Freeform 121"/>
              <p:cNvSpPr>
                <a:spLocks/>
              </p:cNvSpPr>
              <p:nvPr/>
            </p:nvSpPr>
            <p:spPr bwMode="auto">
              <a:xfrm>
                <a:off x="3680" y="1290"/>
                <a:ext cx="8" cy="7"/>
              </a:xfrm>
              <a:custGeom>
                <a:avLst/>
                <a:gdLst>
                  <a:gd name="T0" fmla="*/ 2 w 8"/>
                  <a:gd name="T1" fmla="*/ 2 h 7"/>
                  <a:gd name="T2" fmla="*/ 0 w 8"/>
                  <a:gd name="T3" fmla="*/ 2 h 7"/>
                  <a:gd name="T4" fmla="*/ 0 w 8"/>
                  <a:gd name="T5" fmla="*/ 3 h 7"/>
                  <a:gd name="T6" fmla="*/ 6 w 8"/>
                  <a:gd name="T7" fmla="*/ 7 h 7"/>
                  <a:gd name="T8" fmla="*/ 8 w 8"/>
                  <a:gd name="T9" fmla="*/ 5 h 7"/>
                  <a:gd name="T10" fmla="*/ 2 w 8"/>
                  <a:gd name="T11" fmla="*/ 2 h 7"/>
                  <a:gd name="T12" fmla="*/ 8 w 8"/>
                  <a:gd name="T13" fmla="*/ 5 h 7"/>
                  <a:gd name="T14" fmla="*/ 8 w 8"/>
                  <a:gd name="T15" fmla="*/ 2 h 7"/>
                  <a:gd name="T16" fmla="*/ 6 w 8"/>
                  <a:gd name="T17" fmla="*/ 0 h 7"/>
                  <a:gd name="T18" fmla="*/ 3 w 8"/>
                  <a:gd name="T19" fmla="*/ 0 h 7"/>
                  <a:gd name="T20" fmla="*/ 0 w 8"/>
                  <a:gd name="T21" fmla="*/ 2 h 7"/>
                  <a:gd name="T22" fmla="*/ 2 w 8"/>
                  <a:gd name="T23" fmla="*/ 2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2"/>
                    </a:moveTo>
                    <a:lnTo>
                      <a:pt x="0" y="2"/>
                    </a:lnTo>
                    <a:lnTo>
                      <a:pt x="0" y="3"/>
                    </a:lnTo>
                    <a:lnTo>
                      <a:pt x="6" y="7"/>
                    </a:lnTo>
                    <a:lnTo>
                      <a:pt x="8" y="5"/>
                    </a:lnTo>
                    <a:lnTo>
                      <a:pt x="2" y="2"/>
                    </a:lnTo>
                    <a:lnTo>
                      <a:pt x="8" y="5"/>
                    </a:lnTo>
                    <a:lnTo>
                      <a:pt x="8" y="2"/>
                    </a:lnTo>
                    <a:lnTo>
                      <a:pt x="6" y="0"/>
                    </a:lnTo>
                    <a:lnTo>
                      <a:pt x="3" y="0"/>
                    </a:lnTo>
                    <a:lnTo>
                      <a:pt x="0" y="2"/>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7" name="Freeform 122"/>
              <p:cNvSpPr>
                <a:spLocks/>
              </p:cNvSpPr>
              <p:nvPr/>
            </p:nvSpPr>
            <p:spPr bwMode="auto">
              <a:xfrm>
                <a:off x="3682" y="1288"/>
                <a:ext cx="8" cy="7"/>
              </a:xfrm>
              <a:custGeom>
                <a:avLst/>
                <a:gdLst>
                  <a:gd name="T0" fmla="*/ 6 w 8"/>
                  <a:gd name="T1" fmla="*/ 5 h 7"/>
                  <a:gd name="T2" fmla="*/ 0 w 8"/>
                  <a:gd name="T3" fmla="*/ 2 h 7"/>
                  <a:gd name="T4" fmla="*/ 0 w 8"/>
                  <a:gd name="T5" fmla="*/ 4 h 7"/>
                  <a:gd name="T6" fmla="*/ 6 w 8"/>
                  <a:gd name="T7" fmla="*/ 7 h 7"/>
                  <a:gd name="T8" fmla="*/ 6 w 8"/>
                  <a:gd name="T9" fmla="*/ 5 h 7"/>
                  <a:gd name="T10" fmla="*/ 6 w 8"/>
                  <a:gd name="T11" fmla="*/ 5 h 7"/>
                  <a:gd name="T12" fmla="*/ 6 w 8"/>
                  <a:gd name="T13" fmla="*/ 5 h 7"/>
                  <a:gd name="T14" fmla="*/ 8 w 8"/>
                  <a:gd name="T15" fmla="*/ 2 h 7"/>
                  <a:gd name="T16" fmla="*/ 4 w 8"/>
                  <a:gd name="T17" fmla="*/ 0 h 7"/>
                  <a:gd name="T18" fmla="*/ 3 w 8"/>
                  <a:gd name="T19" fmla="*/ 0 h 7"/>
                  <a:gd name="T20" fmla="*/ 0 w 8"/>
                  <a:gd name="T21" fmla="*/ 2 h 7"/>
                  <a:gd name="T22" fmla="*/ 6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5"/>
                    </a:moveTo>
                    <a:lnTo>
                      <a:pt x="0" y="2"/>
                    </a:lnTo>
                    <a:lnTo>
                      <a:pt x="0" y="4"/>
                    </a:lnTo>
                    <a:lnTo>
                      <a:pt x="6" y="7"/>
                    </a:lnTo>
                    <a:lnTo>
                      <a:pt x="6" y="5"/>
                    </a:lnTo>
                    <a:lnTo>
                      <a:pt x="8" y="2"/>
                    </a:lnTo>
                    <a:lnTo>
                      <a:pt x="4" y="0"/>
                    </a:lnTo>
                    <a:lnTo>
                      <a:pt x="3" y="0"/>
                    </a:lnTo>
                    <a:lnTo>
                      <a:pt x="0" y="2"/>
                    </a:lnTo>
                    <a:lnTo>
                      <a:pt x="6"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8" name="Freeform 123"/>
              <p:cNvSpPr>
                <a:spLocks/>
              </p:cNvSpPr>
              <p:nvPr/>
            </p:nvSpPr>
            <p:spPr bwMode="auto">
              <a:xfrm>
                <a:off x="3682" y="1285"/>
                <a:ext cx="8" cy="8"/>
              </a:xfrm>
              <a:custGeom>
                <a:avLst/>
                <a:gdLst>
                  <a:gd name="T0" fmla="*/ 8 w 8"/>
                  <a:gd name="T1" fmla="*/ 7 h 8"/>
                  <a:gd name="T2" fmla="*/ 1 w 8"/>
                  <a:gd name="T3" fmla="*/ 3 h 8"/>
                  <a:gd name="T4" fmla="*/ 0 w 8"/>
                  <a:gd name="T5" fmla="*/ 5 h 8"/>
                  <a:gd name="T6" fmla="*/ 6 w 8"/>
                  <a:gd name="T7" fmla="*/ 8 h 8"/>
                  <a:gd name="T8" fmla="*/ 8 w 8"/>
                  <a:gd name="T9" fmla="*/ 7 h 8"/>
                  <a:gd name="T10" fmla="*/ 8 w 8"/>
                  <a:gd name="T11" fmla="*/ 7 h 8"/>
                  <a:gd name="T12" fmla="*/ 8 w 8"/>
                  <a:gd name="T13" fmla="*/ 7 h 8"/>
                  <a:gd name="T14" fmla="*/ 8 w 8"/>
                  <a:gd name="T15" fmla="*/ 3 h 8"/>
                  <a:gd name="T16" fmla="*/ 6 w 8"/>
                  <a:gd name="T17" fmla="*/ 2 h 8"/>
                  <a:gd name="T18" fmla="*/ 3 w 8"/>
                  <a:gd name="T19" fmla="*/ 0 h 8"/>
                  <a:gd name="T20" fmla="*/ 1 w 8"/>
                  <a:gd name="T21" fmla="*/ 3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1" y="3"/>
                    </a:lnTo>
                    <a:lnTo>
                      <a:pt x="0" y="5"/>
                    </a:lnTo>
                    <a:lnTo>
                      <a:pt x="6" y="8"/>
                    </a:lnTo>
                    <a:lnTo>
                      <a:pt x="8" y="7"/>
                    </a:lnTo>
                    <a:lnTo>
                      <a:pt x="8" y="3"/>
                    </a:lnTo>
                    <a:lnTo>
                      <a:pt x="6" y="2"/>
                    </a:lnTo>
                    <a:lnTo>
                      <a:pt x="3" y="0"/>
                    </a:lnTo>
                    <a:lnTo>
                      <a:pt x="1" y="3"/>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999" name="Freeform 124"/>
              <p:cNvSpPr>
                <a:spLocks/>
              </p:cNvSpPr>
              <p:nvPr/>
            </p:nvSpPr>
            <p:spPr bwMode="auto">
              <a:xfrm>
                <a:off x="3683" y="1284"/>
                <a:ext cx="8" cy="8"/>
              </a:xfrm>
              <a:custGeom>
                <a:avLst/>
                <a:gdLst>
                  <a:gd name="T0" fmla="*/ 0 w 8"/>
                  <a:gd name="T1" fmla="*/ 1 h 8"/>
                  <a:gd name="T2" fmla="*/ 0 w 8"/>
                  <a:gd name="T3" fmla="*/ 3 h 8"/>
                  <a:gd name="T4" fmla="*/ 0 w 8"/>
                  <a:gd name="T5" fmla="*/ 4 h 8"/>
                  <a:gd name="T6" fmla="*/ 7 w 8"/>
                  <a:gd name="T7" fmla="*/ 8 h 8"/>
                  <a:gd name="T8" fmla="*/ 8 w 8"/>
                  <a:gd name="T9" fmla="*/ 4 h 8"/>
                  <a:gd name="T10" fmla="*/ 0 w 8"/>
                  <a:gd name="T11" fmla="*/ 1 h 8"/>
                  <a:gd name="T12" fmla="*/ 8 w 8"/>
                  <a:gd name="T13" fmla="*/ 4 h 8"/>
                  <a:gd name="T14" fmla="*/ 8 w 8"/>
                  <a:gd name="T15" fmla="*/ 3 h 8"/>
                  <a:gd name="T16" fmla="*/ 5 w 8"/>
                  <a:gd name="T17" fmla="*/ 0 h 8"/>
                  <a:gd name="T18" fmla="*/ 3 w 8"/>
                  <a:gd name="T19" fmla="*/ 0 h 8"/>
                  <a:gd name="T20" fmla="*/ 0 w 8"/>
                  <a:gd name="T21" fmla="*/ 3 h 8"/>
                  <a:gd name="T22" fmla="*/ 0 w 8"/>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1"/>
                    </a:moveTo>
                    <a:lnTo>
                      <a:pt x="0" y="3"/>
                    </a:lnTo>
                    <a:lnTo>
                      <a:pt x="0" y="4"/>
                    </a:lnTo>
                    <a:lnTo>
                      <a:pt x="7" y="8"/>
                    </a:lnTo>
                    <a:lnTo>
                      <a:pt x="8" y="4"/>
                    </a:lnTo>
                    <a:lnTo>
                      <a:pt x="0" y="1"/>
                    </a:lnTo>
                    <a:lnTo>
                      <a:pt x="8" y="4"/>
                    </a:lnTo>
                    <a:lnTo>
                      <a:pt x="8" y="3"/>
                    </a:lnTo>
                    <a:lnTo>
                      <a:pt x="5" y="0"/>
                    </a:lnTo>
                    <a:lnTo>
                      <a:pt x="3" y="0"/>
                    </a:lnTo>
                    <a:lnTo>
                      <a:pt x="0" y="3"/>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0" name="Freeform 125"/>
              <p:cNvSpPr>
                <a:spLocks/>
              </p:cNvSpPr>
              <p:nvPr/>
            </p:nvSpPr>
            <p:spPr bwMode="auto">
              <a:xfrm>
                <a:off x="3683" y="1282"/>
                <a:ext cx="8" cy="6"/>
              </a:xfrm>
              <a:custGeom>
                <a:avLst/>
                <a:gdLst>
                  <a:gd name="T0" fmla="*/ 8 w 8"/>
                  <a:gd name="T1" fmla="*/ 5 h 6"/>
                  <a:gd name="T2" fmla="*/ 2 w 8"/>
                  <a:gd name="T3" fmla="*/ 2 h 6"/>
                  <a:gd name="T4" fmla="*/ 0 w 8"/>
                  <a:gd name="T5" fmla="*/ 3 h 6"/>
                  <a:gd name="T6" fmla="*/ 8 w 8"/>
                  <a:gd name="T7" fmla="*/ 6 h 6"/>
                  <a:gd name="T8" fmla="*/ 8 w 8"/>
                  <a:gd name="T9" fmla="*/ 5 h 6"/>
                  <a:gd name="T10" fmla="*/ 8 w 8"/>
                  <a:gd name="T11" fmla="*/ 5 h 6"/>
                  <a:gd name="T12" fmla="*/ 8 w 8"/>
                  <a:gd name="T13" fmla="*/ 5 h 6"/>
                  <a:gd name="T14" fmla="*/ 8 w 8"/>
                  <a:gd name="T15" fmla="*/ 2 h 6"/>
                  <a:gd name="T16" fmla="*/ 7 w 8"/>
                  <a:gd name="T17" fmla="*/ 0 h 6"/>
                  <a:gd name="T18" fmla="*/ 3 w 8"/>
                  <a:gd name="T19" fmla="*/ 0 h 6"/>
                  <a:gd name="T20" fmla="*/ 2 w 8"/>
                  <a:gd name="T21" fmla="*/ 2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2" y="2"/>
                    </a:lnTo>
                    <a:lnTo>
                      <a:pt x="0" y="3"/>
                    </a:lnTo>
                    <a:lnTo>
                      <a:pt x="8" y="6"/>
                    </a:lnTo>
                    <a:lnTo>
                      <a:pt x="8" y="5"/>
                    </a:lnTo>
                    <a:lnTo>
                      <a:pt x="8" y="2"/>
                    </a:lnTo>
                    <a:lnTo>
                      <a:pt x="7" y="0"/>
                    </a:lnTo>
                    <a:lnTo>
                      <a:pt x="3" y="0"/>
                    </a:lnTo>
                    <a:lnTo>
                      <a:pt x="2"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1" name="Freeform 126"/>
              <p:cNvSpPr>
                <a:spLocks/>
              </p:cNvSpPr>
              <p:nvPr/>
            </p:nvSpPr>
            <p:spPr bwMode="auto">
              <a:xfrm>
                <a:off x="3685" y="1279"/>
                <a:ext cx="8" cy="8"/>
              </a:xfrm>
              <a:custGeom>
                <a:avLst/>
                <a:gdLst>
                  <a:gd name="T0" fmla="*/ 8 w 8"/>
                  <a:gd name="T1" fmla="*/ 5 h 8"/>
                  <a:gd name="T2" fmla="*/ 0 w 8"/>
                  <a:gd name="T3" fmla="*/ 3 h 8"/>
                  <a:gd name="T4" fmla="*/ 0 w 8"/>
                  <a:gd name="T5" fmla="*/ 5 h 8"/>
                  <a:gd name="T6" fmla="*/ 6 w 8"/>
                  <a:gd name="T7" fmla="*/ 8 h 8"/>
                  <a:gd name="T8" fmla="*/ 8 w 8"/>
                  <a:gd name="T9" fmla="*/ 5 h 8"/>
                  <a:gd name="T10" fmla="*/ 8 w 8"/>
                  <a:gd name="T11" fmla="*/ 5 h 8"/>
                  <a:gd name="T12" fmla="*/ 8 w 8"/>
                  <a:gd name="T13" fmla="*/ 5 h 8"/>
                  <a:gd name="T14" fmla="*/ 8 w 8"/>
                  <a:gd name="T15" fmla="*/ 3 h 8"/>
                  <a:gd name="T16" fmla="*/ 6 w 8"/>
                  <a:gd name="T17" fmla="*/ 0 h 8"/>
                  <a:gd name="T18" fmla="*/ 3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5"/>
                    </a:lnTo>
                    <a:lnTo>
                      <a:pt x="6" y="8"/>
                    </a:lnTo>
                    <a:lnTo>
                      <a:pt x="8" y="5"/>
                    </a:lnTo>
                    <a:lnTo>
                      <a:pt x="8" y="3"/>
                    </a:lnTo>
                    <a:lnTo>
                      <a:pt x="6" y="0"/>
                    </a:lnTo>
                    <a:lnTo>
                      <a:pt x="3"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2" name="Freeform 127"/>
              <p:cNvSpPr>
                <a:spLocks/>
              </p:cNvSpPr>
              <p:nvPr/>
            </p:nvSpPr>
            <p:spPr bwMode="auto">
              <a:xfrm>
                <a:off x="3685" y="1277"/>
                <a:ext cx="8" cy="7"/>
              </a:xfrm>
              <a:custGeom>
                <a:avLst/>
                <a:gdLst>
                  <a:gd name="T0" fmla="*/ 8 w 8"/>
                  <a:gd name="T1" fmla="*/ 5 h 7"/>
                  <a:gd name="T2" fmla="*/ 1 w 8"/>
                  <a:gd name="T3" fmla="*/ 2 h 7"/>
                  <a:gd name="T4" fmla="*/ 0 w 8"/>
                  <a:gd name="T5" fmla="*/ 5 h 7"/>
                  <a:gd name="T6" fmla="*/ 8 w 8"/>
                  <a:gd name="T7" fmla="*/ 7 h 7"/>
                  <a:gd name="T8" fmla="*/ 8 w 8"/>
                  <a:gd name="T9" fmla="*/ 5 h 7"/>
                  <a:gd name="T10" fmla="*/ 8 w 8"/>
                  <a:gd name="T11" fmla="*/ 5 h 7"/>
                  <a:gd name="T12" fmla="*/ 8 w 8"/>
                  <a:gd name="T13" fmla="*/ 5 h 7"/>
                  <a:gd name="T14" fmla="*/ 8 w 8"/>
                  <a:gd name="T15" fmla="*/ 2 h 7"/>
                  <a:gd name="T16" fmla="*/ 6 w 8"/>
                  <a:gd name="T17" fmla="*/ 0 h 7"/>
                  <a:gd name="T18" fmla="*/ 3 w 8"/>
                  <a:gd name="T19" fmla="*/ 0 h 7"/>
                  <a:gd name="T20" fmla="*/ 1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1" y="2"/>
                    </a:lnTo>
                    <a:lnTo>
                      <a:pt x="0" y="5"/>
                    </a:lnTo>
                    <a:lnTo>
                      <a:pt x="8" y="7"/>
                    </a:lnTo>
                    <a:lnTo>
                      <a:pt x="8" y="5"/>
                    </a:lnTo>
                    <a:lnTo>
                      <a:pt x="8" y="2"/>
                    </a:lnTo>
                    <a:lnTo>
                      <a:pt x="6" y="0"/>
                    </a:lnTo>
                    <a:lnTo>
                      <a:pt x="3" y="0"/>
                    </a:lnTo>
                    <a:lnTo>
                      <a:pt x="1"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3" name="Freeform 128"/>
              <p:cNvSpPr>
                <a:spLocks/>
              </p:cNvSpPr>
              <p:nvPr/>
            </p:nvSpPr>
            <p:spPr bwMode="auto">
              <a:xfrm>
                <a:off x="3686" y="1274"/>
                <a:ext cx="9" cy="8"/>
              </a:xfrm>
              <a:custGeom>
                <a:avLst/>
                <a:gdLst>
                  <a:gd name="T0" fmla="*/ 2 w 9"/>
                  <a:gd name="T1" fmla="*/ 3 h 8"/>
                  <a:gd name="T2" fmla="*/ 2 w 9"/>
                  <a:gd name="T3" fmla="*/ 3 h 8"/>
                  <a:gd name="T4" fmla="*/ 0 w 9"/>
                  <a:gd name="T5" fmla="*/ 5 h 8"/>
                  <a:gd name="T6" fmla="*/ 7 w 9"/>
                  <a:gd name="T7" fmla="*/ 8 h 8"/>
                  <a:gd name="T8" fmla="*/ 9 w 9"/>
                  <a:gd name="T9" fmla="*/ 5 h 8"/>
                  <a:gd name="T10" fmla="*/ 2 w 9"/>
                  <a:gd name="T11" fmla="*/ 3 h 8"/>
                  <a:gd name="T12" fmla="*/ 9 w 9"/>
                  <a:gd name="T13" fmla="*/ 5 h 8"/>
                  <a:gd name="T14" fmla="*/ 9 w 9"/>
                  <a:gd name="T15" fmla="*/ 2 h 8"/>
                  <a:gd name="T16" fmla="*/ 7 w 9"/>
                  <a:gd name="T17" fmla="*/ 0 h 8"/>
                  <a:gd name="T18" fmla="*/ 4 w 9"/>
                  <a:gd name="T19" fmla="*/ 0 h 8"/>
                  <a:gd name="T20" fmla="*/ 2 w 9"/>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2" y="3"/>
                    </a:moveTo>
                    <a:lnTo>
                      <a:pt x="2" y="3"/>
                    </a:lnTo>
                    <a:lnTo>
                      <a:pt x="0" y="5"/>
                    </a:lnTo>
                    <a:lnTo>
                      <a:pt x="7" y="8"/>
                    </a:lnTo>
                    <a:lnTo>
                      <a:pt x="9" y="5"/>
                    </a:lnTo>
                    <a:lnTo>
                      <a:pt x="2" y="3"/>
                    </a:lnTo>
                    <a:lnTo>
                      <a:pt x="9" y="5"/>
                    </a:lnTo>
                    <a:lnTo>
                      <a:pt x="9" y="2"/>
                    </a:lnTo>
                    <a:lnTo>
                      <a:pt x="7" y="0"/>
                    </a:lnTo>
                    <a:lnTo>
                      <a:pt x="4"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4" name="Freeform 129"/>
              <p:cNvSpPr>
                <a:spLocks/>
              </p:cNvSpPr>
              <p:nvPr/>
            </p:nvSpPr>
            <p:spPr bwMode="auto">
              <a:xfrm>
                <a:off x="3688" y="1272"/>
                <a:ext cx="8" cy="7"/>
              </a:xfrm>
              <a:custGeom>
                <a:avLst/>
                <a:gdLst>
                  <a:gd name="T0" fmla="*/ 8 w 8"/>
                  <a:gd name="T1" fmla="*/ 4 h 7"/>
                  <a:gd name="T2" fmla="*/ 0 w 8"/>
                  <a:gd name="T3" fmla="*/ 2 h 7"/>
                  <a:gd name="T4" fmla="*/ 0 w 8"/>
                  <a:gd name="T5" fmla="*/ 5 h 7"/>
                  <a:gd name="T6" fmla="*/ 7 w 8"/>
                  <a:gd name="T7" fmla="*/ 7 h 7"/>
                  <a:gd name="T8" fmla="*/ 8 w 8"/>
                  <a:gd name="T9" fmla="*/ 5 h 7"/>
                  <a:gd name="T10" fmla="*/ 8 w 8"/>
                  <a:gd name="T11" fmla="*/ 4 h 7"/>
                  <a:gd name="T12" fmla="*/ 8 w 8"/>
                  <a:gd name="T13" fmla="*/ 5 h 7"/>
                  <a:gd name="T14" fmla="*/ 8 w 8"/>
                  <a:gd name="T15" fmla="*/ 2 h 7"/>
                  <a:gd name="T16" fmla="*/ 5 w 8"/>
                  <a:gd name="T17" fmla="*/ 0 h 7"/>
                  <a:gd name="T18" fmla="*/ 3 w 8"/>
                  <a:gd name="T19" fmla="*/ 0 h 7"/>
                  <a:gd name="T20" fmla="*/ 0 w 8"/>
                  <a:gd name="T21" fmla="*/ 2 h 7"/>
                  <a:gd name="T22" fmla="*/ 8 w 8"/>
                  <a:gd name="T23" fmla="*/ 4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4"/>
                    </a:moveTo>
                    <a:lnTo>
                      <a:pt x="0" y="2"/>
                    </a:lnTo>
                    <a:lnTo>
                      <a:pt x="0" y="5"/>
                    </a:lnTo>
                    <a:lnTo>
                      <a:pt x="7" y="7"/>
                    </a:lnTo>
                    <a:lnTo>
                      <a:pt x="8" y="5"/>
                    </a:lnTo>
                    <a:lnTo>
                      <a:pt x="8" y="4"/>
                    </a:lnTo>
                    <a:lnTo>
                      <a:pt x="8" y="5"/>
                    </a:lnTo>
                    <a:lnTo>
                      <a:pt x="8" y="2"/>
                    </a:lnTo>
                    <a:lnTo>
                      <a:pt x="5" y="0"/>
                    </a:lnTo>
                    <a:lnTo>
                      <a:pt x="3" y="0"/>
                    </a:lnTo>
                    <a:lnTo>
                      <a:pt x="0" y="2"/>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5" name="Freeform 130"/>
              <p:cNvSpPr>
                <a:spLocks/>
              </p:cNvSpPr>
              <p:nvPr/>
            </p:nvSpPr>
            <p:spPr bwMode="auto">
              <a:xfrm>
                <a:off x="3688" y="1269"/>
                <a:ext cx="8" cy="7"/>
              </a:xfrm>
              <a:custGeom>
                <a:avLst/>
                <a:gdLst>
                  <a:gd name="T0" fmla="*/ 8 w 8"/>
                  <a:gd name="T1" fmla="*/ 5 h 7"/>
                  <a:gd name="T2" fmla="*/ 2 w 8"/>
                  <a:gd name="T3" fmla="*/ 2 h 7"/>
                  <a:gd name="T4" fmla="*/ 0 w 8"/>
                  <a:gd name="T5" fmla="*/ 5 h 7"/>
                  <a:gd name="T6" fmla="*/ 8 w 8"/>
                  <a:gd name="T7" fmla="*/ 7 h 7"/>
                  <a:gd name="T8" fmla="*/ 8 w 8"/>
                  <a:gd name="T9" fmla="*/ 5 h 7"/>
                  <a:gd name="T10" fmla="*/ 8 w 8"/>
                  <a:gd name="T11" fmla="*/ 5 h 7"/>
                  <a:gd name="T12" fmla="*/ 8 w 8"/>
                  <a:gd name="T13" fmla="*/ 5 h 7"/>
                  <a:gd name="T14" fmla="*/ 8 w 8"/>
                  <a:gd name="T15" fmla="*/ 2 h 7"/>
                  <a:gd name="T16" fmla="*/ 7 w 8"/>
                  <a:gd name="T17" fmla="*/ 0 h 7"/>
                  <a:gd name="T18" fmla="*/ 3 w 8"/>
                  <a:gd name="T19" fmla="*/ 0 h 7"/>
                  <a:gd name="T20" fmla="*/ 2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2" y="2"/>
                    </a:lnTo>
                    <a:lnTo>
                      <a:pt x="0" y="5"/>
                    </a:lnTo>
                    <a:lnTo>
                      <a:pt x="8" y="7"/>
                    </a:lnTo>
                    <a:lnTo>
                      <a:pt x="8" y="5"/>
                    </a:lnTo>
                    <a:lnTo>
                      <a:pt x="8" y="2"/>
                    </a:lnTo>
                    <a:lnTo>
                      <a:pt x="7" y="0"/>
                    </a:lnTo>
                    <a:lnTo>
                      <a:pt x="3" y="0"/>
                    </a:lnTo>
                    <a:lnTo>
                      <a:pt x="2"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6" name="Freeform 131"/>
              <p:cNvSpPr>
                <a:spLocks/>
              </p:cNvSpPr>
              <p:nvPr/>
            </p:nvSpPr>
            <p:spPr bwMode="auto">
              <a:xfrm>
                <a:off x="3690" y="1266"/>
                <a:ext cx="8" cy="8"/>
              </a:xfrm>
              <a:custGeom>
                <a:avLst/>
                <a:gdLst>
                  <a:gd name="T0" fmla="*/ 8 w 8"/>
                  <a:gd name="T1" fmla="*/ 5 h 8"/>
                  <a:gd name="T2" fmla="*/ 0 w 8"/>
                  <a:gd name="T3" fmla="*/ 1 h 8"/>
                  <a:gd name="T4" fmla="*/ 0 w 8"/>
                  <a:gd name="T5" fmla="*/ 5 h 8"/>
                  <a:gd name="T6" fmla="*/ 6 w 8"/>
                  <a:gd name="T7" fmla="*/ 8 h 8"/>
                  <a:gd name="T8" fmla="*/ 8 w 8"/>
                  <a:gd name="T9" fmla="*/ 5 h 8"/>
                  <a:gd name="T10" fmla="*/ 8 w 8"/>
                  <a:gd name="T11" fmla="*/ 5 h 8"/>
                  <a:gd name="T12" fmla="*/ 8 w 8"/>
                  <a:gd name="T13" fmla="*/ 5 h 8"/>
                  <a:gd name="T14" fmla="*/ 8 w 8"/>
                  <a:gd name="T15" fmla="*/ 1 h 8"/>
                  <a:gd name="T16" fmla="*/ 5 w 8"/>
                  <a:gd name="T17" fmla="*/ 0 h 8"/>
                  <a:gd name="T18" fmla="*/ 3 w 8"/>
                  <a:gd name="T19" fmla="*/ 0 h 8"/>
                  <a:gd name="T20" fmla="*/ 0 w 8"/>
                  <a:gd name="T21" fmla="*/ 1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1"/>
                    </a:lnTo>
                    <a:lnTo>
                      <a:pt x="0" y="5"/>
                    </a:lnTo>
                    <a:lnTo>
                      <a:pt x="6" y="8"/>
                    </a:lnTo>
                    <a:lnTo>
                      <a:pt x="8" y="5"/>
                    </a:lnTo>
                    <a:lnTo>
                      <a:pt x="8" y="1"/>
                    </a:lnTo>
                    <a:lnTo>
                      <a:pt x="5" y="0"/>
                    </a:lnTo>
                    <a:lnTo>
                      <a:pt x="3" y="0"/>
                    </a:lnTo>
                    <a:lnTo>
                      <a:pt x="0"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7" name="Freeform 132"/>
              <p:cNvSpPr>
                <a:spLocks/>
              </p:cNvSpPr>
              <p:nvPr/>
            </p:nvSpPr>
            <p:spPr bwMode="auto">
              <a:xfrm>
                <a:off x="3690" y="1263"/>
                <a:ext cx="9" cy="8"/>
              </a:xfrm>
              <a:custGeom>
                <a:avLst/>
                <a:gdLst>
                  <a:gd name="T0" fmla="*/ 1 w 9"/>
                  <a:gd name="T1" fmla="*/ 1 h 8"/>
                  <a:gd name="T2" fmla="*/ 1 w 9"/>
                  <a:gd name="T3" fmla="*/ 1 h 8"/>
                  <a:gd name="T4" fmla="*/ 0 w 9"/>
                  <a:gd name="T5" fmla="*/ 4 h 8"/>
                  <a:gd name="T6" fmla="*/ 8 w 9"/>
                  <a:gd name="T7" fmla="*/ 8 h 8"/>
                  <a:gd name="T8" fmla="*/ 9 w 9"/>
                  <a:gd name="T9" fmla="*/ 4 h 8"/>
                  <a:gd name="T10" fmla="*/ 1 w 9"/>
                  <a:gd name="T11" fmla="*/ 1 h 8"/>
                  <a:gd name="T12" fmla="*/ 9 w 9"/>
                  <a:gd name="T13" fmla="*/ 4 h 8"/>
                  <a:gd name="T14" fmla="*/ 8 w 9"/>
                  <a:gd name="T15" fmla="*/ 1 h 8"/>
                  <a:gd name="T16" fmla="*/ 6 w 9"/>
                  <a:gd name="T17" fmla="*/ 0 h 8"/>
                  <a:gd name="T18" fmla="*/ 3 w 9"/>
                  <a:gd name="T19" fmla="*/ 0 h 8"/>
                  <a:gd name="T20" fmla="*/ 1 w 9"/>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1" y="1"/>
                    </a:moveTo>
                    <a:lnTo>
                      <a:pt x="1" y="1"/>
                    </a:lnTo>
                    <a:lnTo>
                      <a:pt x="0" y="4"/>
                    </a:lnTo>
                    <a:lnTo>
                      <a:pt x="8" y="8"/>
                    </a:lnTo>
                    <a:lnTo>
                      <a:pt x="9" y="4"/>
                    </a:lnTo>
                    <a:lnTo>
                      <a:pt x="1" y="1"/>
                    </a:lnTo>
                    <a:lnTo>
                      <a:pt x="9" y="4"/>
                    </a:lnTo>
                    <a:lnTo>
                      <a:pt x="8" y="1"/>
                    </a:lnTo>
                    <a:lnTo>
                      <a:pt x="6" y="0"/>
                    </a:lnTo>
                    <a:lnTo>
                      <a:pt x="3"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8" name="Freeform 133"/>
              <p:cNvSpPr>
                <a:spLocks/>
              </p:cNvSpPr>
              <p:nvPr/>
            </p:nvSpPr>
            <p:spPr bwMode="auto">
              <a:xfrm>
                <a:off x="3691" y="1259"/>
                <a:ext cx="8" cy="8"/>
              </a:xfrm>
              <a:custGeom>
                <a:avLst/>
                <a:gdLst>
                  <a:gd name="T0" fmla="*/ 8 w 8"/>
                  <a:gd name="T1" fmla="*/ 5 h 8"/>
                  <a:gd name="T2" fmla="*/ 2 w 8"/>
                  <a:gd name="T3" fmla="*/ 2 h 8"/>
                  <a:gd name="T4" fmla="*/ 0 w 8"/>
                  <a:gd name="T5" fmla="*/ 5 h 8"/>
                  <a:gd name="T6" fmla="*/ 8 w 8"/>
                  <a:gd name="T7" fmla="*/ 8 h 8"/>
                  <a:gd name="T8" fmla="*/ 8 w 8"/>
                  <a:gd name="T9" fmla="*/ 5 h 8"/>
                  <a:gd name="T10" fmla="*/ 8 w 8"/>
                  <a:gd name="T11" fmla="*/ 5 h 8"/>
                  <a:gd name="T12" fmla="*/ 8 w 8"/>
                  <a:gd name="T13" fmla="*/ 5 h 8"/>
                  <a:gd name="T14" fmla="*/ 8 w 8"/>
                  <a:gd name="T15" fmla="*/ 2 h 8"/>
                  <a:gd name="T16" fmla="*/ 7 w 8"/>
                  <a:gd name="T17" fmla="*/ 0 h 8"/>
                  <a:gd name="T18" fmla="*/ 4 w 8"/>
                  <a:gd name="T19" fmla="*/ 0 h 8"/>
                  <a:gd name="T20" fmla="*/ 2 w 8"/>
                  <a:gd name="T21" fmla="*/ 2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2" y="2"/>
                    </a:lnTo>
                    <a:lnTo>
                      <a:pt x="0" y="5"/>
                    </a:lnTo>
                    <a:lnTo>
                      <a:pt x="8" y="8"/>
                    </a:lnTo>
                    <a:lnTo>
                      <a:pt x="8" y="5"/>
                    </a:lnTo>
                    <a:lnTo>
                      <a:pt x="8" y="2"/>
                    </a:lnTo>
                    <a:lnTo>
                      <a:pt x="7" y="0"/>
                    </a:lnTo>
                    <a:lnTo>
                      <a:pt x="4" y="0"/>
                    </a:lnTo>
                    <a:lnTo>
                      <a:pt x="2"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09" name="Freeform 134"/>
              <p:cNvSpPr>
                <a:spLocks/>
              </p:cNvSpPr>
              <p:nvPr/>
            </p:nvSpPr>
            <p:spPr bwMode="auto">
              <a:xfrm>
                <a:off x="3693" y="1256"/>
                <a:ext cx="8" cy="8"/>
              </a:xfrm>
              <a:custGeom>
                <a:avLst/>
                <a:gdLst>
                  <a:gd name="T0" fmla="*/ 8 w 8"/>
                  <a:gd name="T1" fmla="*/ 5 h 8"/>
                  <a:gd name="T2" fmla="*/ 0 w 8"/>
                  <a:gd name="T3" fmla="*/ 2 h 8"/>
                  <a:gd name="T4" fmla="*/ 0 w 8"/>
                  <a:gd name="T5" fmla="*/ 5 h 8"/>
                  <a:gd name="T6" fmla="*/ 6 w 8"/>
                  <a:gd name="T7" fmla="*/ 8 h 8"/>
                  <a:gd name="T8" fmla="*/ 8 w 8"/>
                  <a:gd name="T9" fmla="*/ 5 h 8"/>
                  <a:gd name="T10" fmla="*/ 8 w 8"/>
                  <a:gd name="T11" fmla="*/ 5 h 8"/>
                  <a:gd name="T12" fmla="*/ 8 w 8"/>
                  <a:gd name="T13" fmla="*/ 5 h 8"/>
                  <a:gd name="T14" fmla="*/ 8 w 8"/>
                  <a:gd name="T15" fmla="*/ 2 h 8"/>
                  <a:gd name="T16" fmla="*/ 5 w 8"/>
                  <a:gd name="T17" fmla="*/ 0 h 8"/>
                  <a:gd name="T18" fmla="*/ 2 w 8"/>
                  <a:gd name="T19" fmla="*/ 0 h 8"/>
                  <a:gd name="T20" fmla="*/ 0 w 8"/>
                  <a:gd name="T21" fmla="*/ 2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2"/>
                    </a:lnTo>
                    <a:lnTo>
                      <a:pt x="0" y="5"/>
                    </a:lnTo>
                    <a:lnTo>
                      <a:pt x="6" y="8"/>
                    </a:lnTo>
                    <a:lnTo>
                      <a:pt x="8" y="5"/>
                    </a:lnTo>
                    <a:lnTo>
                      <a:pt x="8" y="2"/>
                    </a:lnTo>
                    <a:lnTo>
                      <a:pt x="5" y="0"/>
                    </a:lnTo>
                    <a:lnTo>
                      <a:pt x="2" y="0"/>
                    </a:lnTo>
                    <a:lnTo>
                      <a:pt x="0"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0" name="Freeform 135"/>
              <p:cNvSpPr>
                <a:spLocks/>
              </p:cNvSpPr>
              <p:nvPr/>
            </p:nvSpPr>
            <p:spPr bwMode="auto">
              <a:xfrm>
                <a:off x="3693" y="1253"/>
                <a:ext cx="8" cy="8"/>
              </a:xfrm>
              <a:custGeom>
                <a:avLst/>
                <a:gdLst>
                  <a:gd name="T0" fmla="*/ 8 w 8"/>
                  <a:gd name="T1" fmla="*/ 3 h 8"/>
                  <a:gd name="T2" fmla="*/ 2 w 8"/>
                  <a:gd name="T3" fmla="*/ 2 h 8"/>
                  <a:gd name="T4" fmla="*/ 0 w 8"/>
                  <a:gd name="T5" fmla="*/ 5 h 8"/>
                  <a:gd name="T6" fmla="*/ 8 w 8"/>
                  <a:gd name="T7" fmla="*/ 8 h 8"/>
                  <a:gd name="T8" fmla="*/ 8 w 8"/>
                  <a:gd name="T9" fmla="*/ 3 h 8"/>
                  <a:gd name="T10" fmla="*/ 8 w 8"/>
                  <a:gd name="T11" fmla="*/ 3 h 8"/>
                  <a:gd name="T12" fmla="*/ 8 w 8"/>
                  <a:gd name="T13" fmla="*/ 3 h 8"/>
                  <a:gd name="T14" fmla="*/ 8 w 8"/>
                  <a:gd name="T15" fmla="*/ 2 h 8"/>
                  <a:gd name="T16" fmla="*/ 6 w 8"/>
                  <a:gd name="T17" fmla="*/ 0 h 8"/>
                  <a:gd name="T18" fmla="*/ 3 w 8"/>
                  <a:gd name="T19" fmla="*/ 0 h 8"/>
                  <a:gd name="T20" fmla="*/ 2 w 8"/>
                  <a:gd name="T21" fmla="*/ 2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2" y="2"/>
                    </a:lnTo>
                    <a:lnTo>
                      <a:pt x="0" y="5"/>
                    </a:lnTo>
                    <a:lnTo>
                      <a:pt x="8" y="8"/>
                    </a:lnTo>
                    <a:lnTo>
                      <a:pt x="8" y="3"/>
                    </a:lnTo>
                    <a:lnTo>
                      <a:pt x="8" y="2"/>
                    </a:lnTo>
                    <a:lnTo>
                      <a:pt x="6" y="0"/>
                    </a:lnTo>
                    <a:lnTo>
                      <a:pt x="3" y="0"/>
                    </a:lnTo>
                    <a:lnTo>
                      <a:pt x="2"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1" name="Freeform 136"/>
              <p:cNvSpPr>
                <a:spLocks/>
              </p:cNvSpPr>
              <p:nvPr/>
            </p:nvSpPr>
            <p:spPr bwMode="auto">
              <a:xfrm>
                <a:off x="3695" y="1248"/>
                <a:ext cx="8" cy="8"/>
              </a:xfrm>
              <a:custGeom>
                <a:avLst/>
                <a:gdLst>
                  <a:gd name="T0" fmla="*/ 0 w 8"/>
                  <a:gd name="T1" fmla="*/ 3 h 8"/>
                  <a:gd name="T2" fmla="*/ 0 w 8"/>
                  <a:gd name="T3" fmla="*/ 3 h 8"/>
                  <a:gd name="T4" fmla="*/ 0 w 8"/>
                  <a:gd name="T5" fmla="*/ 7 h 8"/>
                  <a:gd name="T6" fmla="*/ 6 w 8"/>
                  <a:gd name="T7" fmla="*/ 8 h 8"/>
                  <a:gd name="T8" fmla="*/ 8 w 8"/>
                  <a:gd name="T9" fmla="*/ 5 h 8"/>
                  <a:gd name="T10" fmla="*/ 0 w 8"/>
                  <a:gd name="T11" fmla="*/ 3 h 8"/>
                  <a:gd name="T12" fmla="*/ 8 w 8"/>
                  <a:gd name="T13" fmla="*/ 5 h 8"/>
                  <a:gd name="T14" fmla="*/ 8 w 8"/>
                  <a:gd name="T15" fmla="*/ 2 h 8"/>
                  <a:gd name="T16" fmla="*/ 4 w 8"/>
                  <a:gd name="T17" fmla="*/ 0 h 8"/>
                  <a:gd name="T18" fmla="*/ 3 w 8"/>
                  <a:gd name="T19" fmla="*/ 0 h 8"/>
                  <a:gd name="T20" fmla="*/ 0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3"/>
                    </a:moveTo>
                    <a:lnTo>
                      <a:pt x="0" y="3"/>
                    </a:lnTo>
                    <a:lnTo>
                      <a:pt x="0" y="7"/>
                    </a:lnTo>
                    <a:lnTo>
                      <a:pt x="6" y="8"/>
                    </a:lnTo>
                    <a:lnTo>
                      <a:pt x="8" y="5"/>
                    </a:lnTo>
                    <a:lnTo>
                      <a:pt x="0" y="3"/>
                    </a:lnTo>
                    <a:lnTo>
                      <a:pt x="8" y="5"/>
                    </a:lnTo>
                    <a:lnTo>
                      <a:pt x="8" y="2"/>
                    </a:lnTo>
                    <a:lnTo>
                      <a:pt x="4" y="0"/>
                    </a:lnTo>
                    <a:lnTo>
                      <a:pt x="3"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2" name="Freeform 137"/>
              <p:cNvSpPr>
                <a:spLocks/>
              </p:cNvSpPr>
              <p:nvPr/>
            </p:nvSpPr>
            <p:spPr bwMode="auto">
              <a:xfrm>
                <a:off x="3695" y="1245"/>
                <a:ext cx="9" cy="8"/>
              </a:xfrm>
              <a:custGeom>
                <a:avLst/>
                <a:gdLst>
                  <a:gd name="T0" fmla="*/ 9 w 9"/>
                  <a:gd name="T1" fmla="*/ 5 h 8"/>
                  <a:gd name="T2" fmla="*/ 1 w 9"/>
                  <a:gd name="T3" fmla="*/ 3 h 8"/>
                  <a:gd name="T4" fmla="*/ 0 w 9"/>
                  <a:gd name="T5" fmla="*/ 6 h 8"/>
                  <a:gd name="T6" fmla="*/ 8 w 9"/>
                  <a:gd name="T7" fmla="*/ 8 h 8"/>
                  <a:gd name="T8" fmla="*/ 9 w 9"/>
                  <a:gd name="T9" fmla="*/ 5 h 8"/>
                  <a:gd name="T10" fmla="*/ 9 w 9"/>
                  <a:gd name="T11" fmla="*/ 5 h 8"/>
                  <a:gd name="T12" fmla="*/ 9 w 9"/>
                  <a:gd name="T13" fmla="*/ 5 h 8"/>
                  <a:gd name="T14" fmla="*/ 8 w 9"/>
                  <a:gd name="T15" fmla="*/ 1 h 8"/>
                  <a:gd name="T16" fmla="*/ 6 w 9"/>
                  <a:gd name="T17" fmla="*/ 0 h 8"/>
                  <a:gd name="T18" fmla="*/ 3 w 9"/>
                  <a:gd name="T19" fmla="*/ 0 h 8"/>
                  <a:gd name="T20" fmla="*/ 1 w 9"/>
                  <a:gd name="T21" fmla="*/ 3 h 8"/>
                  <a:gd name="T22" fmla="*/ 9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5"/>
                    </a:moveTo>
                    <a:lnTo>
                      <a:pt x="1" y="3"/>
                    </a:lnTo>
                    <a:lnTo>
                      <a:pt x="0" y="6"/>
                    </a:lnTo>
                    <a:lnTo>
                      <a:pt x="8" y="8"/>
                    </a:lnTo>
                    <a:lnTo>
                      <a:pt x="9" y="5"/>
                    </a:lnTo>
                    <a:lnTo>
                      <a:pt x="8" y="1"/>
                    </a:lnTo>
                    <a:lnTo>
                      <a:pt x="6" y="0"/>
                    </a:lnTo>
                    <a:lnTo>
                      <a:pt x="3" y="0"/>
                    </a:lnTo>
                    <a:lnTo>
                      <a:pt x="1"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3" name="Freeform 138"/>
              <p:cNvSpPr>
                <a:spLocks/>
              </p:cNvSpPr>
              <p:nvPr/>
            </p:nvSpPr>
            <p:spPr bwMode="auto">
              <a:xfrm>
                <a:off x="3696" y="1240"/>
                <a:ext cx="8" cy="10"/>
              </a:xfrm>
              <a:custGeom>
                <a:avLst/>
                <a:gdLst>
                  <a:gd name="T0" fmla="*/ 8 w 8"/>
                  <a:gd name="T1" fmla="*/ 5 h 10"/>
                  <a:gd name="T2" fmla="*/ 2 w 8"/>
                  <a:gd name="T3" fmla="*/ 3 h 10"/>
                  <a:gd name="T4" fmla="*/ 0 w 8"/>
                  <a:gd name="T5" fmla="*/ 8 h 10"/>
                  <a:gd name="T6" fmla="*/ 8 w 8"/>
                  <a:gd name="T7" fmla="*/ 10 h 10"/>
                  <a:gd name="T8" fmla="*/ 8 w 8"/>
                  <a:gd name="T9" fmla="*/ 5 h 10"/>
                  <a:gd name="T10" fmla="*/ 8 w 8"/>
                  <a:gd name="T11" fmla="*/ 5 h 10"/>
                  <a:gd name="T12" fmla="*/ 8 w 8"/>
                  <a:gd name="T13" fmla="*/ 5 h 10"/>
                  <a:gd name="T14" fmla="*/ 8 w 8"/>
                  <a:gd name="T15" fmla="*/ 2 h 10"/>
                  <a:gd name="T16" fmla="*/ 5 w 8"/>
                  <a:gd name="T17" fmla="*/ 0 h 10"/>
                  <a:gd name="T18" fmla="*/ 3 w 8"/>
                  <a:gd name="T19" fmla="*/ 2 h 10"/>
                  <a:gd name="T20" fmla="*/ 2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2" y="3"/>
                    </a:lnTo>
                    <a:lnTo>
                      <a:pt x="0" y="8"/>
                    </a:lnTo>
                    <a:lnTo>
                      <a:pt x="8" y="10"/>
                    </a:lnTo>
                    <a:lnTo>
                      <a:pt x="8" y="5"/>
                    </a:lnTo>
                    <a:lnTo>
                      <a:pt x="8" y="2"/>
                    </a:lnTo>
                    <a:lnTo>
                      <a:pt x="5" y="0"/>
                    </a:lnTo>
                    <a:lnTo>
                      <a:pt x="3" y="2"/>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4" name="Freeform 139"/>
              <p:cNvSpPr>
                <a:spLocks/>
              </p:cNvSpPr>
              <p:nvPr/>
            </p:nvSpPr>
            <p:spPr bwMode="auto">
              <a:xfrm>
                <a:off x="3698" y="1237"/>
                <a:ext cx="8" cy="8"/>
              </a:xfrm>
              <a:custGeom>
                <a:avLst/>
                <a:gdLst>
                  <a:gd name="T0" fmla="*/ 0 w 8"/>
                  <a:gd name="T1" fmla="*/ 3 h 8"/>
                  <a:gd name="T2" fmla="*/ 0 w 8"/>
                  <a:gd name="T3" fmla="*/ 3 h 8"/>
                  <a:gd name="T4" fmla="*/ 0 w 8"/>
                  <a:gd name="T5" fmla="*/ 6 h 8"/>
                  <a:gd name="T6" fmla="*/ 6 w 8"/>
                  <a:gd name="T7" fmla="*/ 8 h 8"/>
                  <a:gd name="T8" fmla="*/ 8 w 8"/>
                  <a:gd name="T9" fmla="*/ 5 h 8"/>
                  <a:gd name="T10" fmla="*/ 0 w 8"/>
                  <a:gd name="T11" fmla="*/ 3 h 8"/>
                  <a:gd name="T12" fmla="*/ 8 w 8"/>
                  <a:gd name="T13" fmla="*/ 5 h 8"/>
                  <a:gd name="T14" fmla="*/ 6 w 8"/>
                  <a:gd name="T15" fmla="*/ 1 h 8"/>
                  <a:gd name="T16" fmla="*/ 5 w 8"/>
                  <a:gd name="T17" fmla="*/ 0 h 8"/>
                  <a:gd name="T18" fmla="*/ 1 w 8"/>
                  <a:gd name="T19" fmla="*/ 0 h 8"/>
                  <a:gd name="T20" fmla="*/ 0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3"/>
                    </a:moveTo>
                    <a:lnTo>
                      <a:pt x="0" y="3"/>
                    </a:lnTo>
                    <a:lnTo>
                      <a:pt x="0" y="6"/>
                    </a:lnTo>
                    <a:lnTo>
                      <a:pt x="6" y="8"/>
                    </a:lnTo>
                    <a:lnTo>
                      <a:pt x="8" y="5"/>
                    </a:lnTo>
                    <a:lnTo>
                      <a:pt x="0" y="3"/>
                    </a:lnTo>
                    <a:lnTo>
                      <a:pt x="8" y="5"/>
                    </a:lnTo>
                    <a:lnTo>
                      <a:pt x="6" y="1"/>
                    </a:lnTo>
                    <a:lnTo>
                      <a:pt x="5" y="0"/>
                    </a:lnTo>
                    <a:lnTo>
                      <a:pt x="1"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5" name="Freeform 140"/>
              <p:cNvSpPr>
                <a:spLocks/>
              </p:cNvSpPr>
              <p:nvPr/>
            </p:nvSpPr>
            <p:spPr bwMode="auto">
              <a:xfrm>
                <a:off x="3698" y="1232"/>
                <a:ext cx="8" cy="10"/>
              </a:xfrm>
              <a:custGeom>
                <a:avLst/>
                <a:gdLst>
                  <a:gd name="T0" fmla="*/ 8 w 8"/>
                  <a:gd name="T1" fmla="*/ 5 h 10"/>
                  <a:gd name="T2" fmla="*/ 1 w 8"/>
                  <a:gd name="T3" fmla="*/ 3 h 10"/>
                  <a:gd name="T4" fmla="*/ 0 w 8"/>
                  <a:gd name="T5" fmla="*/ 8 h 10"/>
                  <a:gd name="T6" fmla="*/ 8 w 8"/>
                  <a:gd name="T7" fmla="*/ 10 h 10"/>
                  <a:gd name="T8" fmla="*/ 8 w 8"/>
                  <a:gd name="T9" fmla="*/ 5 h 10"/>
                  <a:gd name="T10" fmla="*/ 8 w 8"/>
                  <a:gd name="T11" fmla="*/ 5 h 10"/>
                  <a:gd name="T12" fmla="*/ 8 w 8"/>
                  <a:gd name="T13" fmla="*/ 5 h 10"/>
                  <a:gd name="T14" fmla="*/ 8 w 8"/>
                  <a:gd name="T15" fmla="*/ 2 h 10"/>
                  <a:gd name="T16" fmla="*/ 6 w 8"/>
                  <a:gd name="T17" fmla="*/ 0 h 10"/>
                  <a:gd name="T18" fmla="*/ 3 w 8"/>
                  <a:gd name="T19" fmla="*/ 0 h 10"/>
                  <a:gd name="T20" fmla="*/ 1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1" y="3"/>
                    </a:lnTo>
                    <a:lnTo>
                      <a:pt x="0" y="8"/>
                    </a:lnTo>
                    <a:lnTo>
                      <a:pt x="8" y="10"/>
                    </a:lnTo>
                    <a:lnTo>
                      <a:pt x="8" y="5"/>
                    </a:lnTo>
                    <a:lnTo>
                      <a:pt x="8" y="2"/>
                    </a:lnTo>
                    <a:lnTo>
                      <a:pt x="6" y="0"/>
                    </a:lnTo>
                    <a:lnTo>
                      <a:pt x="3" y="0"/>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6" name="Freeform 141"/>
              <p:cNvSpPr>
                <a:spLocks/>
              </p:cNvSpPr>
              <p:nvPr/>
            </p:nvSpPr>
            <p:spPr bwMode="auto">
              <a:xfrm>
                <a:off x="3699" y="1227"/>
                <a:ext cx="9" cy="10"/>
              </a:xfrm>
              <a:custGeom>
                <a:avLst/>
                <a:gdLst>
                  <a:gd name="T0" fmla="*/ 9 w 9"/>
                  <a:gd name="T1" fmla="*/ 5 h 10"/>
                  <a:gd name="T2" fmla="*/ 0 w 9"/>
                  <a:gd name="T3" fmla="*/ 3 h 10"/>
                  <a:gd name="T4" fmla="*/ 0 w 9"/>
                  <a:gd name="T5" fmla="*/ 8 h 10"/>
                  <a:gd name="T6" fmla="*/ 7 w 9"/>
                  <a:gd name="T7" fmla="*/ 10 h 10"/>
                  <a:gd name="T8" fmla="*/ 9 w 9"/>
                  <a:gd name="T9" fmla="*/ 5 h 10"/>
                  <a:gd name="T10" fmla="*/ 9 w 9"/>
                  <a:gd name="T11" fmla="*/ 5 h 10"/>
                  <a:gd name="T12" fmla="*/ 9 w 9"/>
                  <a:gd name="T13" fmla="*/ 5 h 10"/>
                  <a:gd name="T14" fmla="*/ 9 w 9"/>
                  <a:gd name="T15" fmla="*/ 2 h 10"/>
                  <a:gd name="T16" fmla="*/ 5 w 9"/>
                  <a:gd name="T17" fmla="*/ 0 h 10"/>
                  <a:gd name="T18" fmla="*/ 4 w 9"/>
                  <a:gd name="T19" fmla="*/ 2 h 10"/>
                  <a:gd name="T20" fmla="*/ 0 w 9"/>
                  <a:gd name="T21" fmla="*/ 3 h 10"/>
                  <a:gd name="T22" fmla="*/ 9 w 9"/>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9" y="5"/>
                    </a:moveTo>
                    <a:lnTo>
                      <a:pt x="0" y="3"/>
                    </a:lnTo>
                    <a:lnTo>
                      <a:pt x="0" y="8"/>
                    </a:lnTo>
                    <a:lnTo>
                      <a:pt x="7" y="10"/>
                    </a:lnTo>
                    <a:lnTo>
                      <a:pt x="9" y="5"/>
                    </a:lnTo>
                    <a:lnTo>
                      <a:pt x="9" y="2"/>
                    </a:lnTo>
                    <a:lnTo>
                      <a:pt x="5" y="0"/>
                    </a:lnTo>
                    <a:lnTo>
                      <a:pt x="4" y="2"/>
                    </a:lnTo>
                    <a:lnTo>
                      <a:pt x="0"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7" name="Freeform 142"/>
              <p:cNvSpPr>
                <a:spLocks/>
              </p:cNvSpPr>
              <p:nvPr/>
            </p:nvSpPr>
            <p:spPr bwMode="auto">
              <a:xfrm>
                <a:off x="3699" y="1224"/>
                <a:ext cx="10" cy="8"/>
              </a:xfrm>
              <a:custGeom>
                <a:avLst/>
                <a:gdLst>
                  <a:gd name="T0" fmla="*/ 10 w 10"/>
                  <a:gd name="T1" fmla="*/ 3 h 8"/>
                  <a:gd name="T2" fmla="*/ 2 w 10"/>
                  <a:gd name="T3" fmla="*/ 1 h 8"/>
                  <a:gd name="T4" fmla="*/ 0 w 10"/>
                  <a:gd name="T5" fmla="*/ 6 h 8"/>
                  <a:gd name="T6" fmla="*/ 9 w 10"/>
                  <a:gd name="T7" fmla="*/ 8 h 8"/>
                  <a:gd name="T8" fmla="*/ 10 w 10"/>
                  <a:gd name="T9" fmla="*/ 3 h 8"/>
                  <a:gd name="T10" fmla="*/ 10 w 10"/>
                  <a:gd name="T11" fmla="*/ 3 h 8"/>
                  <a:gd name="T12" fmla="*/ 10 w 10"/>
                  <a:gd name="T13" fmla="*/ 3 h 8"/>
                  <a:gd name="T14" fmla="*/ 9 w 10"/>
                  <a:gd name="T15" fmla="*/ 0 h 8"/>
                  <a:gd name="T16" fmla="*/ 7 w 10"/>
                  <a:gd name="T17" fmla="*/ 0 h 8"/>
                  <a:gd name="T18" fmla="*/ 4 w 10"/>
                  <a:gd name="T19" fmla="*/ 0 h 8"/>
                  <a:gd name="T20" fmla="*/ 2 w 10"/>
                  <a:gd name="T21" fmla="*/ 1 h 8"/>
                  <a:gd name="T22" fmla="*/ 10 w 10"/>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
                    <a:moveTo>
                      <a:pt x="10" y="3"/>
                    </a:moveTo>
                    <a:lnTo>
                      <a:pt x="2" y="1"/>
                    </a:lnTo>
                    <a:lnTo>
                      <a:pt x="0" y="6"/>
                    </a:lnTo>
                    <a:lnTo>
                      <a:pt x="9" y="8"/>
                    </a:lnTo>
                    <a:lnTo>
                      <a:pt x="10" y="3"/>
                    </a:lnTo>
                    <a:lnTo>
                      <a:pt x="9" y="0"/>
                    </a:lnTo>
                    <a:lnTo>
                      <a:pt x="7" y="0"/>
                    </a:lnTo>
                    <a:lnTo>
                      <a:pt x="4" y="0"/>
                    </a:lnTo>
                    <a:lnTo>
                      <a:pt x="2" y="1"/>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8" name="Freeform 143"/>
              <p:cNvSpPr>
                <a:spLocks/>
              </p:cNvSpPr>
              <p:nvPr/>
            </p:nvSpPr>
            <p:spPr bwMode="auto">
              <a:xfrm>
                <a:off x="3701" y="1219"/>
                <a:ext cx="8" cy="8"/>
              </a:xfrm>
              <a:custGeom>
                <a:avLst/>
                <a:gdLst>
                  <a:gd name="T0" fmla="*/ 2 w 8"/>
                  <a:gd name="T1" fmla="*/ 2 h 8"/>
                  <a:gd name="T2" fmla="*/ 2 w 8"/>
                  <a:gd name="T3" fmla="*/ 2 h 8"/>
                  <a:gd name="T4" fmla="*/ 0 w 8"/>
                  <a:gd name="T5" fmla="*/ 6 h 8"/>
                  <a:gd name="T6" fmla="*/ 8 w 8"/>
                  <a:gd name="T7" fmla="*/ 8 h 8"/>
                  <a:gd name="T8" fmla="*/ 8 w 8"/>
                  <a:gd name="T9" fmla="*/ 3 h 8"/>
                  <a:gd name="T10" fmla="*/ 2 w 8"/>
                  <a:gd name="T11" fmla="*/ 2 h 8"/>
                  <a:gd name="T12" fmla="*/ 8 w 8"/>
                  <a:gd name="T13" fmla="*/ 3 h 8"/>
                  <a:gd name="T14" fmla="*/ 8 w 8"/>
                  <a:gd name="T15" fmla="*/ 2 h 8"/>
                  <a:gd name="T16" fmla="*/ 5 w 8"/>
                  <a:gd name="T17" fmla="*/ 0 h 8"/>
                  <a:gd name="T18" fmla="*/ 3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6"/>
                    </a:lnTo>
                    <a:lnTo>
                      <a:pt x="8" y="8"/>
                    </a:lnTo>
                    <a:lnTo>
                      <a:pt x="8" y="3"/>
                    </a:lnTo>
                    <a:lnTo>
                      <a:pt x="2" y="2"/>
                    </a:lnTo>
                    <a:lnTo>
                      <a:pt x="8" y="3"/>
                    </a:lnTo>
                    <a:lnTo>
                      <a:pt x="8" y="2"/>
                    </a:lnTo>
                    <a:lnTo>
                      <a:pt x="5" y="0"/>
                    </a:lnTo>
                    <a:lnTo>
                      <a:pt x="3"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19" name="Freeform 144"/>
              <p:cNvSpPr>
                <a:spLocks/>
              </p:cNvSpPr>
              <p:nvPr/>
            </p:nvSpPr>
            <p:spPr bwMode="auto">
              <a:xfrm>
                <a:off x="3703" y="1214"/>
                <a:ext cx="8" cy="8"/>
              </a:xfrm>
              <a:custGeom>
                <a:avLst/>
                <a:gdLst>
                  <a:gd name="T0" fmla="*/ 8 w 8"/>
                  <a:gd name="T1" fmla="*/ 3 h 8"/>
                  <a:gd name="T2" fmla="*/ 0 w 8"/>
                  <a:gd name="T3" fmla="*/ 2 h 8"/>
                  <a:gd name="T4" fmla="*/ 0 w 8"/>
                  <a:gd name="T5" fmla="*/ 7 h 8"/>
                  <a:gd name="T6" fmla="*/ 6 w 8"/>
                  <a:gd name="T7" fmla="*/ 8 h 8"/>
                  <a:gd name="T8" fmla="*/ 8 w 8"/>
                  <a:gd name="T9" fmla="*/ 3 h 8"/>
                  <a:gd name="T10" fmla="*/ 8 w 8"/>
                  <a:gd name="T11" fmla="*/ 3 h 8"/>
                  <a:gd name="T12" fmla="*/ 8 w 8"/>
                  <a:gd name="T13" fmla="*/ 3 h 8"/>
                  <a:gd name="T14" fmla="*/ 8 w 8"/>
                  <a:gd name="T15" fmla="*/ 2 h 8"/>
                  <a:gd name="T16" fmla="*/ 5 w 8"/>
                  <a:gd name="T17" fmla="*/ 0 h 8"/>
                  <a:gd name="T18" fmla="*/ 1 w 8"/>
                  <a:gd name="T19" fmla="*/ 0 h 8"/>
                  <a:gd name="T20" fmla="*/ 0 w 8"/>
                  <a:gd name="T21" fmla="*/ 2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0" y="2"/>
                    </a:lnTo>
                    <a:lnTo>
                      <a:pt x="0" y="7"/>
                    </a:lnTo>
                    <a:lnTo>
                      <a:pt x="6" y="8"/>
                    </a:lnTo>
                    <a:lnTo>
                      <a:pt x="8" y="3"/>
                    </a:lnTo>
                    <a:lnTo>
                      <a:pt x="8" y="2"/>
                    </a:lnTo>
                    <a:lnTo>
                      <a:pt x="5" y="0"/>
                    </a:lnTo>
                    <a:lnTo>
                      <a:pt x="1" y="0"/>
                    </a:lnTo>
                    <a:lnTo>
                      <a:pt x="0"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0" name="Freeform 145"/>
              <p:cNvSpPr>
                <a:spLocks/>
              </p:cNvSpPr>
              <p:nvPr/>
            </p:nvSpPr>
            <p:spPr bwMode="auto">
              <a:xfrm>
                <a:off x="3703" y="1208"/>
                <a:ext cx="8" cy="9"/>
              </a:xfrm>
              <a:custGeom>
                <a:avLst/>
                <a:gdLst>
                  <a:gd name="T0" fmla="*/ 8 w 8"/>
                  <a:gd name="T1" fmla="*/ 5 h 9"/>
                  <a:gd name="T2" fmla="*/ 1 w 8"/>
                  <a:gd name="T3" fmla="*/ 3 h 9"/>
                  <a:gd name="T4" fmla="*/ 0 w 8"/>
                  <a:gd name="T5" fmla="*/ 8 h 9"/>
                  <a:gd name="T6" fmla="*/ 8 w 8"/>
                  <a:gd name="T7" fmla="*/ 9 h 9"/>
                  <a:gd name="T8" fmla="*/ 8 w 8"/>
                  <a:gd name="T9" fmla="*/ 5 h 9"/>
                  <a:gd name="T10" fmla="*/ 8 w 8"/>
                  <a:gd name="T11" fmla="*/ 5 h 9"/>
                  <a:gd name="T12" fmla="*/ 8 w 8"/>
                  <a:gd name="T13" fmla="*/ 5 h 9"/>
                  <a:gd name="T14" fmla="*/ 8 w 8"/>
                  <a:gd name="T15" fmla="*/ 1 h 9"/>
                  <a:gd name="T16" fmla="*/ 6 w 8"/>
                  <a:gd name="T17" fmla="*/ 0 h 9"/>
                  <a:gd name="T18" fmla="*/ 3 w 8"/>
                  <a:gd name="T19" fmla="*/ 1 h 9"/>
                  <a:gd name="T20" fmla="*/ 1 w 8"/>
                  <a:gd name="T21" fmla="*/ 3 h 9"/>
                  <a:gd name="T22" fmla="*/ 8 w 8"/>
                  <a:gd name="T23" fmla="*/ 5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5"/>
                    </a:moveTo>
                    <a:lnTo>
                      <a:pt x="1" y="3"/>
                    </a:lnTo>
                    <a:lnTo>
                      <a:pt x="0" y="8"/>
                    </a:lnTo>
                    <a:lnTo>
                      <a:pt x="8" y="9"/>
                    </a:lnTo>
                    <a:lnTo>
                      <a:pt x="8" y="5"/>
                    </a:lnTo>
                    <a:lnTo>
                      <a:pt x="8" y="1"/>
                    </a:lnTo>
                    <a:lnTo>
                      <a:pt x="6" y="0"/>
                    </a:lnTo>
                    <a:lnTo>
                      <a:pt x="3" y="1"/>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1" name="Freeform 146"/>
              <p:cNvSpPr>
                <a:spLocks/>
              </p:cNvSpPr>
              <p:nvPr/>
            </p:nvSpPr>
            <p:spPr bwMode="auto">
              <a:xfrm>
                <a:off x="3704" y="1203"/>
                <a:ext cx="8" cy="10"/>
              </a:xfrm>
              <a:custGeom>
                <a:avLst/>
                <a:gdLst>
                  <a:gd name="T0" fmla="*/ 8 w 8"/>
                  <a:gd name="T1" fmla="*/ 5 h 10"/>
                  <a:gd name="T2" fmla="*/ 0 w 8"/>
                  <a:gd name="T3" fmla="*/ 3 h 10"/>
                  <a:gd name="T4" fmla="*/ 0 w 8"/>
                  <a:gd name="T5" fmla="*/ 8 h 10"/>
                  <a:gd name="T6" fmla="*/ 7 w 8"/>
                  <a:gd name="T7" fmla="*/ 10 h 10"/>
                  <a:gd name="T8" fmla="*/ 8 w 8"/>
                  <a:gd name="T9" fmla="*/ 5 h 10"/>
                  <a:gd name="T10" fmla="*/ 8 w 8"/>
                  <a:gd name="T11" fmla="*/ 5 h 10"/>
                  <a:gd name="T12" fmla="*/ 8 w 8"/>
                  <a:gd name="T13" fmla="*/ 5 h 10"/>
                  <a:gd name="T14" fmla="*/ 8 w 8"/>
                  <a:gd name="T15" fmla="*/ 1 h 10"/>
                  <a:gd name="T16" fmla="*/ 5 w 8"/>
                  <a:gd name="T17" fmla="*/ 0 h 10"/>
                  <a:gd name="T18" fmla="*/ 2 w 8"/>
                  <a:gd name="T19" fmla="*/ 1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8"/>
                    </a:lnTo>
                    <a:lnTo>
                      <a:pt x="7" y="10"/>
                    </a:lnTo>
                    <a:lnTo>
                      <a:pt x="8" y="5"/>
                    </a:lnTo>
                    <a:lnTo>
                      <a:pt x="8" y="1"/>
                    </a:lnTo>
                    <a:lnTo>
                      <a:pt x="5" y="0"/>
                    </a:lnTo>
                    <a:lnTo>
                      <a:pt x="2" y="1"/>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2" name="Freeform 147"/>
              <p:cNvSpPr>
                <a:spLocks/>
              </p:cNvSpPr>
              <p:nvPr/>
            </p:nvSpPr>
            <p:spPr bwMode="auto">
              <a:xfrm>
                <a:off x="3704" y="1198"/>
                <a:ext cx="10" cy="10"/>
              </a:xfrm>
              <a:custGeom>
                <a:avLst/>
                <a:gdLst>
                  <a:gd name="T0" fmla="*/ 2 w 10"/>
                  <a:gd name="T1" fmla="*/ 3 h 10"/>
                  <a:gd name="T2" fmla="*/ 2 w 10"/>
                  <a:gd name="T3" fmla="*/ 3 h 10"/>
                  <a:gd name="T4" fmla="*/ 0 w 10"/>
                  <a:gd name="T5" fmla="*/ 8 h 10"/>
                  <a:gd name="T6" fmla="*/ 8 w 10"/>
                  <a:gd name="T7" fmla="*/ 10 h 10"/>
                  <a:gd name="T8" fmla="*/ 10 w 10"/>
                  <a:gd name="T9" fmla="*/ 5 h 10"/>
                  <a:gd name="T10" fmla="*/ 2 w 10"/>
                  <a:gd name="T11" fmla="*/ 3 h 10"/>
                  <a:gd name="T12" fmla="*/ 10 w 10"/>
                  <a:gd name="T13" fmla="*/ 5 h 10"/>
                  <a:gd name="T14" fmla="*/ 8 w 10"/>
                  <a:gd name="T15" fmla="*/ 2 h 10"/>
                  <a:gd name="T16" fmla="*/ 7 w 10"/>
                  <a:gd name="T17" fmla="*/ 0 h 10"/>
                  <a:gd name="T18" fmla="*/ 4 w 10"/>
                  <a:gd name="T19" fmla="*/ 0 h 10"/>
                  <a:gd name="T20" fmla="*/ 2 w 10"/>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0">
                    <a:moveTo>
                      <a:pt x="2" y="3"/>
                    </a:moveTo>
                    <a:lnTo>
                      <a:pt x="2" y="3"/>
                    </a:lnTo>
                    <a:lnTo>
                      <a:pt x="0" y="8"/>
                    </a:lnTo>
                    <a:lnTo>
                      <a:pt x="8" y="10"/>
                    </a:lnTo>
                    <a:lnTo>
                      <a:pt x="10" y="5"/>
                    </a:lnTo>
                    <a:lnTo>
                      <a:pt x="2" y="3"/>
                    </a:lnTo>
                    <a:lnTo>
                      <a:pt x="10" y="5"/>
                    </a:lnTo>
                    <a:lnTo>
                      <a:pt x="8" y="2"/>
                    </a:lnTo>
                    <a:lnTo>
                      <a:pt x="7" y="0"/>
                    </a:lnTo>
                    <a:lnTo>
                      <a:pt x="4"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3" name="Freeform 148"/>
              <p:cNvSpPr>
                <a:spLocks/>
              </p:cNvSpPr>
              <p:nvPr/>
            </p:nvSpPr>
            <p:spPr bwMode="auto">
              <a:xfrm>
                <a:off x="3706" y="1193"/>
                <a:ext cx="8" cy="10"/>
              </a:xfrm>
              <a:custGeom>
                <a:avLst/>
                <a:gdLst>
                  <a:gd name="T0" fmla="*/ 8 w 8"/>
                  <a:gd name="T1" fmla="*/ 3 h 10"/>
                  <a:gd name="T2" fmla="*/ 2 w 8"/>
                  <a:gd name="T3" fmla="*/ 2 h 10"/>
                  <a:gd name="T4" fmla="*/ 0 w 8"/>
                  <a:gd name="T5" fmla="*/ 8 h 10"/>
                  <a:gd name="T6" fmla="*/ 8 w 8"/>
                  <a:gd name="T7" fmla="*/ 10 h 10"/>
                  <a:gd name="T8" fmla="*/ 8 w 8"/>
                  <a:gd name="T9" fmla="*/ 3 h 10"/>
                  <a:gd name="T10" fmla="*/ 8 w 8"/>
                  <a:gd name="T11" fmla="*/ 3 h 10"/>
                  <a:gd name="T12" fmla="*/ 8 w 8"/>
                  <a:gd name="T13" fmla="*/ 3 h 10"/>
                  <a:gd name="T14" fmla="*/ 8 w 8"/>
                  <a:gd name="T15" fmla="*/ 0 h 10"/>
                  <a:gd name="T16" fmla="*/ 5 w 8"/>
                  <a:gd name="T17" fmla="*/ 0 h 10"/>
                  <a:gd name="T18" fmla="*/ 3 w 8"/>
                  <a:gd name="T19" fmla="*/ 0 h 10"/>
                  <a:gd name="T20" fmla="*/ 2 w 8"/>
                  <a:gd name="T21" fmla="*/ 2 h 10"/>
                  <a:gd name="T22" fmla="*/ 8 w 8"/>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3"/>
                    </a:moveTo>
                    <a:lnTo>
                      <a:pt x="2" y="2"/>
                    </a:lnTo>
                    <a:lnTo>
                      <a:pt x="0" y="8"/>
                    </a:lnTo>
                    <a:lnTo>
                      <a:pt x="8" y="10"/>
                    </a:lnTo>
                    <a:lnTo>
                      <a:pt x="8" y="3"/>
                    </a:lnTo>
                    <a:lnTo>
                      <a:pt x="8" y="0"/>
                    </a:lnTo>
                    <a:lnTo>
                      <a:pt x="5" y="0"/>
                    </a:lnTo>
                    <a:lnTo>
                      <a:pt x="3" y="0"/>
                    </a:lnTo>
                    <a:lnTo>
                      <a:pt x="2"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4" name="Freeform 149"/>
              <p:cNvSpPr>
                <a:spLocks/>
              </p:cNvSpPr>
              <p:nvPr/>
            </p:nvSpPr>
            <p:spPr bwMode="auto">
              <a:xfrm>
                <a:off x="3708" y="1187"/>
                <a:ext cx="8" cy="9"/>
              </a:xfrm>
              <a:custGeom>
                <a:avLst/>
                <a:gdLst>
                  <a:gd name="T0" fmla="*/ 8 w 8"/>
                  <a:gd name="T1" fmla="*/ 4 h 9"/>
                  <a:gd name="T2" fmla="*/ 0 w 8"/>
                  <a:gd name="T3" fmla="*/ 3 h 9"/>
                  <a:gd name="T4" fmla="*/ 0 w 8"/>
                  <a:gd name="T5" fmla="*/ 8 h 9"/>
                  <a:gd name="T6" fmla="*/ 6 w 8"/>
                  <a:gd name="T7" fmla="*/ 9 h 9"/>
                  <a:gd name="T8" fmla="*/ 8 w 8"/>
                  <a:gd name="T9" fmla="*/ 4 h 9"/>
                  <a:gd name="T10" fmla="*/ 8 w 8"/>
                  <a:gd name="T11" fmla="*/ 4 h 9"/>
                  <a:gd name="T12" fmla="*/ 8 w 8"/>
                  <a:gd name="T13" fmla="*/ 4 h 9"/>
                  <a:gd name="T14" fmla="*/ 6 w 8"/>
                  <a:gd name="T15" fmla="*/ 1 h 9"/>
                  <a:gd name="T16" fmla="*/ 4 w 8"/>
                  <a:gd name="T17" fmla="*/ 0 h 9"/>
                  <a:gd name="T18" fmla="*/ 1 w 8"/>
                  <a:gd name="T19" fmla="*/ 0 h 9"/>
                  <a:gd name="T20" fmla="*/ 0 w 8"/>
                  <a:gd name="T21" fmla="*/ 3 h 9"/>
                  <a:gd name="T22" fmla="*/ 8 w 8"/>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4"/>
                    </a:moveTo>
                    <a:lnTo>
                      <a:pt x="0" y="3"/>
                    </a:lnTo>
                    <a:lnTo>
                      <a:pt x="0" y="8"/>
                    </a:lnTo>
                    <a:lnTo>
                      <a:pt x="6" y="9"/>
                    </a:lnTo>
                    <a:lnTo>
                      <a:pt x="8" y="4"/>
                    </a:lnTo>
                    <a:lnTo>
                      <a:pt x="6" y="1"/>
                    </a:lnTo>
                    <a:lnTo>
                      <a:pt x="4" y="0"/>
                    </a:lnTo>
                    <a:lnTo>
                      <a:pt x="1" y="0"/>
                    </a:lnTo>
                    <a:lnTo>
                      <a:pt x="0"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5" name="Freeform 150"/>
              <p:cNvSpPr>
                <a:spLocks/>
              </p:cNvSpPr>
              <p:nvPr/>
            </p:nvSpPr>
            <p:spPr bwMode="auto">
              <a:xfrm>
                <a:off x="3708" y="1180"/>
                <a:ext cx="9" cy="11"/>
              </a:xfrm>
              <a:custGeom>
                <a:avLst/>
                <a:gdLst>
                  <a:gd name="T0" fmla="*/ 9 w 9"/>
                  <a:gd name="T1" fmla="*/ 5 h 11"/>
                  <a:gd name="T2" fmla="*/ 1 w 9"/>
                  <a:gd name="T3" fmla="*/ 3 h 11"/>
                  <a:gd name="T4" fmla="*/ 0 w 9"/>
                  <a:gd name="T5" fmla="*/ 10 h 11"/>
                  <a:gd name="T6" fmla="*/ 8 w 9"/>
                  <a:gd name="T7" fmla="*/ 11 h 11"/>
                  <a:gd name="T8" fmla="*/ 9 w 9"/>
                  <a:gd name="T9" fmla="*/ 5 h 11"/>
                  <a:gd name="T10" fmla="*/ 9 w 9"/>
                  <a:gd name="T11" fmla="*/ 5 h 11"/>
                  <a:gd name="T12" fmla="*/ 9 w 9"/>
                  <a:gd name="T13" fmla="*/ 5 h 11"/>
                  <a:gd name="T14" fmla="*/ 8 w 9"/>
                  <a:gd name="T15" fmla="*/ 2 h 11"/>
                  <a:gd name="T16" fmla="*/ 6 w 9"/>
                  <a:gd name="T17" fmla="*/ 0 h 11"/>
                  <a:gd name="T18" fmla="*/ 3 w 9"/>
                  <a:gd name="T19" fmla="*/ 2 h 11"/>
                  <a:gd name="T20" fmla="*/ 1 w 9"/>
                  <a:gd name="T21" fmla="*/ 3 h 11"/>
                  <a:gd name="T22" fmla="*/ 9 w 9"/>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9" y="5"/>
                    </a:moveTo>
                    <a:lnTo>
                      <a:pt x="1" y="3"/>
                    </a:lnTo>
                    <a:lnTo>
                      <a:pt x="0" y="10"/>
                    </a:lnTo>
                    <a:lnTo>
                      <a:pt x="8" y="11"/>
                    </a:lnTo>
                    <a:lnTo>
                      <a:pt x="9" y="5"/>
                    </a:lnTo>
                    <a:lnTo>
                      <a:pt x="8" y="2"/>
                    </a:lnTo>
                    <a:lnTo>
                      <a:pt x="6" y="0"/>
                    </a:lnTo>
                    <a:lnTo>
                      <a:pt x="3" y="2"/>
                    </a:lnTo>
                    <a:lnTo>
                      <a:pt x="1"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6" name="Freeform 151"/>
              <p:cNvSpPr>
                <a:spLocks/>
              </p:cNvSpPr>
              <p:nvPr/>
            </p:nvSpPr>
            <p:spPr bwMode="auto">
              <a:xfrm>
                <a:off x="3709" y="1175"/>
                <a:ext cx="8" cy="10"/>
              </a:xfrm>
              <a:custGeom>
                <a:avLst/>
                <a:gdLst>
                  <a:gd name="T0" fmla="*/ 0 w 8"/>
                  <a:gd name="T1" fmla="*/ 4 h 10"/>
                  <a:gd name="T2" fmla="*/ 0 w 8"/>
                  <a:gd name="T3" fmla="*/ 4 h 10"/>
                  <a:gd name="T4" fmla="*/ 0 w 8"/>
                  <a:gd name="T5" fmla="*/ 8 h 10"/>
                  <a:gd name="T6" fmla="*/ 8 w 8"/>
                  <a:gd name="T7" fmla="*/ 10 h 10"/>
                  <a:gd name="T8" fmla="*/ 8 w 8"/>
                  <a:gd name="T9" fmla="*/ 4 h 10"/>
                  <a:gd name="T10" fmla="*/ 0 w 8"/>
                  <a:gd name="T11" fmla="*/ 4 h 10"/>
                  <a:gd name="T12" fmla="*/ 8 w 8"/>
                  <a:gd name="T13" fmla="*/ 4 h 10"/>
                  <a:gd name="T14" fmla="*/ 8 w 8"/>
                  <a:gd name="T15" fmla="*/ 2 h 10"/>
                  <a:gd name="T16" fmla="*/ 5 w 8"/>
                  <a:gd name="T17" fmla="*/ 0 h 10"/>
                  <a:gd name="T18" fmla="*/ 2 w 8"/>
                  <a:gd name="T19" fmla="*/ 0 h 10"/>
                  <a:gd name="T20" fmla="*/ 0 w 8"/>
                  <a:gd name="T21" fmla="*/ 4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4"/>
                    </a:moveTo>
                    <a:lnTo>
                      <a:pt x="0" y="4"/>
                    </a:lnTo>
                    <a:lnTo>
                      <a:pt x="0" y="8"/>
                    </a:lnTo>
                    <a:lnTo>
                      <a:pt x="8" y="10"/>
                    </a:lnTo>
                    <a:lnTo>
                      <a:pt x="8" y="4"/>
                    </a:lnTo>
                    <a:lnTo>
                      <a:pt x="0" y="4"/>
                    </a:lnTo>
                    <a:lnTo>
                      <a:pt x="8" y="4"/>
                    </a:lnTo>
                    <a:lnTo>
                      <a:pt x="8" y="2"/>
                    </a:lnTo>
                    <a:lnTo>
                      <a:pt x="5" y="0"/>
                    </a:lnTo>
                    <a:lnTo>
                      <a:pt x="2" y="0"/>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7" name="Freeform 152"/>
              <p:cNvSpPr>
                <a:spLocks/>
              </p:cNvSpPr>
              <p:nvPr/>
            </p:nvSpPr>
            <p:spPr bwMode="auto">
              <a:xfrm>
                <a:off x="3709" y="1169"/>
                <a:ext cx="10" cy="11"/>
              </a:xfrm>
              <a:custGeom>
                <a:avLst/>
                <a:gdLst>
                  <a:gd name="T0" fmla="*/ 10 w 10"/>
                  <a:gd name="T1" fmla="*/ 5 h 11"/>
                  <a:gd name="T2" fmla="*/ 2 w 10"/>
                  <a:gd name="T3" fmla="*/ 3 h 11"/>
                  <a:gd name="T4" fmla="*/ 0 w 10"/>
                  <a:gd name="T5" fmla="*/ 10 h 11"/>
                  <a:gd name="T6" fmla="*/ 8 w 10"/>
                  <a:gd name="T7" fmla="*/ 11 h 11"/>
                  <a:gd name="T8" fmla="*/ 10 w 10"/>
                  <a:gd name="T9" fmla="*/ 5 h 11"/>
                  <a:gd name="T10" fmla="*/ 10 w 10"/>
                  <a:gd name="T11" fmla="*/ 5 h 11"/>
                  <a:gd name="T12" fmla="*/ 10 w 10"/>
                  <a:gd name="T13" fmla="*/ 5 h 11"/>
                  <a:gd name="T14" fmla="*/ 8 w 10"/>
                  <a:gd name="T15" fmla="*/ 1 h 11"/>
                  <a:gd name="T16" fmla="*/ 7 w 10"/>
                  <a:gd name="T17" fmla="*/ 0 h 11"/>
                  <a:gd name="T18" fmla="*/ 3 w 10"/>
                  <a:gd name="T19" fmla="*/ 0 h 11"/>
                  <a:gd name="T20" fmla="*/ 2 w 10"/>
                  <a:gd name="T21" fmla="*/ 3 h 11"/>
                  <a:gd name="T22" fmla="*/ 10 w 10"/>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5"/>
                    </a:moveTo>
                    <a:lnTo>
                      <a:pt x="2" y="3"/>
                    </a:lnTo>
                    <a:lnTo>
                      <a:pt x="0" y="10"/>
                    </a:lnTo>
                    <a:lnTo>
                      <a:pt x="8" y="11"/>
                    </a:lnTo>
                    <a:lnTo>
                      <a:pt x="10" y="5"/>
                    </a:lnTo>
                    <a:lnTo>
                      <a:pt x="8" y="1"/>
                    </a:lnTo>
                    <a:lnTo>
                      <a:pt x="7" y="0"/>
                    </a:lnTo>
                    <a:lnTo>
                      <a:pt x="3" y="0"/>
                    </a:lnTo>
                    <a:lnTo>
                      <a:pt x="2" y="3"/>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8" name="Freeform 153"/>
              <p:cNvSpPr>
                <a:spLocks/>
              </p:cNvSpPr>
              <p:nvPr/>
            </p:nvSpPr>
            <p:spPr bwMode="auto">
              <a:xfrm>
                <a:off x="3711" y="1162"/>
                <a:ext cx="8" cy="12"/>
              </a:xfrm>
              <a:custGeom>
                <a:avLst/>
                <a:gdLst>
                  <a:gd name="T0" fmla="*/ 8 w 8"/>
                  <a:gd name="T1" fmla="*/ 5 h 12"/>
                  <a:gd name="T2" fmla="*/ 1 w 8"/>
                  <a:gd name="T3" fmla="*/ 4 h 12"/>
                  <a:gd name="T4" fmla="*/ 0 w 8"/>
                  <a:gd name="T5" fmla="*/ 10 h 12"/>
                  <a:gd name="T6" fmla="*/ 8 w 8"/>
                  <a:gd name="T7" fmla="*/ 12 h 12"/>
                  <a:gd name="T8" fmla="*/ 8 w 8"/>
                  <a:gd name="T9" fmla="*/ 5 h 12"/>
                  <a:gd name="T10" fmla="*/ 8 w 8"/>
                  <a:gd name="T11" fmla="*/ 5 h 12"/>
                  <a:gd name="T12" fmla="*/ 8 w 8"/>
                  <a:gd name="T13" fmla="*/ 5 h 12"/>
                  <a:gd name="T14" fmla="*/ 8 w 8"/>
                  <a:gd name="T15" fmla="*/ 2 h 12"/>
                  <a:gd name="T16" fmla="*/ 5 w 8"/>
                  <a:gd name="T17" fmla="*/ 0 h 12"/>
                  <a:gd name="T18" fmla="*/ 3 w 8"/>
                  <a:gd name="T19" fmla="*/ 2 h 12"/>
                  <a:gd name="T20" fmla="*/ 1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1" y="4"/>
                    </a:lnTo>
                    <a:lnTo>
                      <a:pt x="0" y="10"/>
                    </a:lnTo>
                    <a:lnTo>
                      <a:pt x="8" y="12"/>
                    </a:lnTo>
                    <a:lnTo>
                      <a:pt x="8" y="5"/>
                    </a:lnTo>
                    <a:lnTo>
                      <a:pt x="8" y="2"/>
                    </a:lnTo>
                    <a:lnTo>
                      <a:pt x="5" y="0"/>
                    </a:lnTo>
                    <a:lnTo>
                      <a:pt x="3" y="2"/>
                    </a:lnTo>
                    <a:lnTo>
                      <a:pt x="1"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29" name="Freeform 154"/>
              <p:cNvSpPr>
                <a:spLocks/>
              </p:cNvSpPr>
              <p:nvPr/>
            </p:nvSpPr>
            <p:spPr bwMode="auto">
              <a:xfrm>
                <a:off x="3712" y="1156"/>
                <a:ext cx="8" cy="11"/>
              </a:xfrm>
              <a:custGeom>
                <a:avLst/>
                <a:gdLst>
                  <a:gd name="T0" fmla="*/ 0 w 8"/>
                  <a:gd name="T1" fmla="*/ 3 h 11"/>
                  <a:gd name="T2" fmla="*/ 0 w 8"/>
                  <a:gd name="T3" fmla="*/ 3 h 11"/>
                  <a:gd name="T4" fmla="*/ 0 w 8"/>
                  <a:gd name="T5" fmla="*/ 10 h 11"/>
                  <a:gd name="T6" fmla="*/ 7 w 8"/>
                  <a:gd name="T7" fmla="*/ 11 h 11"/>
                  <a:gd name="T8" fmla="*/ 8 w 8"/>
                  <a:gd name="T9" fmla="*/ 5 h 11"/>
                  <a:gd name="T10" fmla="*/ 0 w 8"/>
                  <a:gd name="T11" fmla="*/ 3 h 11"/>
                  <a:gd name="T12" fmla="*/ 8 w 8"/>
                  <a:gd name="T13" fmla="*/ 5 h 11"/>
                  <a:gd name="T14" fmla="*/ 7 w 8"/>
                  <a:gd name="T15" fmla="*/ 2 h 11"/>
                  <a:gd name="T16" fmla="*/ 5 w 8"/>
                  <a:gd name="T17" fmla="*/ 0 h 11"/>
                  <a:gd name="T18" fmla="*/ 2 w 8"/>
                  <a:gd name="T19" fmla="*/ 2 h 11"/>
                  <a:gd name="T20" fmla="*/ 0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0" y="3"/>
                    </a:moveTo>
                    <a:lnTo>
                      <a:pt x="0" y="3"/>
                    </a:lnTo>
                    <a:lnTo>
                      <a:pt x="0" y="10"/>
                    </a:lnTo>
                    <a:lnTo>
                      <a:pt x="7" y="11"/>
                    </a:lnTo>
                    <a:lnTo>
                      <a:pt x="8" y="5"/>
                    </a:lnTo>
                    <a:lnTo>
                      <a:pt x="0" y="3"/>
                    </a:lnTo>
                    <a:lnTo>
                      <a:pt x="8" y="5"/>
                    </a:lnTo>
                    <a:lnTo>
                      <a:pt x="7" y="2"/>
                    </a:lnTo>
                    <a:lnTo>
                      <a:pt x="5" y="0"/>
                    </a:lnTo>
                    <a:lnTo>
                      <a:pt x="2" y="2"/>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0" name="Freeform 155"/>
              <p:cNvSpPr>
                <a:spLocks/>
              </p:cNvSpPr>
              <p:nvPr/>
            </p:nvSpPr>
            <p:spPr bwMode="auto">
              <a:xfrm>
                <a:off x="3712" y="1149"/>
                <a:ext cx="10" cy="12"/>
              </a:xfrm>
              <a:custGeom>
                <a:avLst/>
                <a:gdLst>
                  <a:gd name="T0" fmla="*/ 10 w 10"/>
                  <a:gd name="T1" fmla="*/ 5 h 12"/>
                  <a:gd name="T2" fmla="*/ 2 w 10"/>
                  <a:gd name="T3" fmla="*/ 4 h 12"/>
                  <a:gd name="T4" fmla="*/ 0 w 10"/>
                  <a:gd name="T5" fmla="*/ 10 h 12"/>
                  <a:gd name="T6" fmla="*/ 8 w 10"/>
                  <a:gd name="T7" fmla="*/ 12 h 12"/>
                  <a:gd name="T8" fmla="*/ 10 w 10"/>
                  <a:gd name="T9" fmla="*/ 5 h 12"/>
                  <a:gd name="T10" fmla="*/ 10 w 10"/>
                  <a:gd name="T11" fmla="*/ 5 h 12"/>
                  <a:gd name="T12" fmla="*/ 10 w 10"/>
                  <a:gd name="T13" fmla="*/ 5 h 12"/>
                  <a:gd name="T14" fmla="*/ 8 w 10"/>
                  <a:gd name="T15" fmla="*/ 2 h 12"/>
                  <a:gd name="T16" fmla="*/ 7 w 10"/>
                  <a:gd name="T17" fmla="*/ 0 h 12"/>
                  <a:gd name="T18" fmla="*/ 4 w 10"/>
                  <a:gd name="T19" fmla="*/ 2 h 12"/>
                  <a:gd name="T20" fmla="*/ 2 w 10"/>
                  <a:gd name="T21" fmla="*/ 4 h 12"/>
                  <a:gd name="T22" fmla="*/ 10 w 10"/>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2">
                    <a:moveTo>
                      <a:pt x="10" y="5"/>
                    </a:moveTo>
                    <a:lnTo>
                      <a:pt x="2" y="4"/>
                    </a:lnTo>
                    <a:lnTo>
                      <a:pt x="0" y="10"/>
                    </a:lnTo>
                    <a:lnTo>
                      <a:pt x="8" y="12"/>
                    </a:lnTo>
                    <a:lnTo>
                      <a:pt x="10" y="5"/>
                    </a:lnTo>
                    <a:lnTo>
                      <a:pt x="8" y="2"/>
                    </a:lnTo>
                    <a:lnTo>
                      <a:pt x="7" y="0"/>
                    </a:lnTo>
                    <a:lnTo>
                      <a:pt x="4" y="2"/>
                    </a:lnTo>
                    <a:lnTo>
                      <a:pt x="2" y="4"/>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1" name="Freeform 156"/>
              <p:cNvSpPr>
                <a:spLocks/>
              </p:cNvSpPr>
              <p:nvPr/>
            </p:nvSpPr>
            <p:spPr bwMode="auto">
              <a:xfrm>
                <a:off x="3714" y="1143"/>
                <a:ext cx="8" cy="11"/>
              </a:xfrm>
              <a:custGeom>
                <a:avLst/>
                <a:gdLst>
                  <a:gd name="T0" fmla="*/ 8 w 8"/>
                  <a:gd name="T1" fmla="*/ 5 h 11"/>
                  <a:gd name="T2" fmla="*/ 2 w 8"/>
                  <a:gd name="T3" fmla="*/ 3 h 11"/>
                  <a:gd name="T4" fmla="*/ 0 w 8"/>
                  <a:gd name="T5" fmla="*/ 10 h 11"/>
                  <a:gd name="T6" fmla="*/ 8 w 8"/>
                  <a:gd name="T7" fmla="*/ 11 h 11"/>
                  <a:gd name="T8" fmla="*/ 8 w 8"/>
                  <a:gd name="T9" fmla="*/ 5 h 11"/>
                  <a:gd name="T10" fmla="*/ 8 w 8"/>
                  <a:gd name="T11" fmla="*/ 5 h 11"/>
                  <a:gd name="T12" fmla="*/ 8 w 8"/>
                  <a:gd name="T13" fmla="*/ 5 h 11"/>
                  <a:gd name="T14" fmla="*/ 8 w 8"/>
                  <a:gd name="T15" fmla="*/ 2 h 11"/>
                  <a:gd name="T16" fmla="*/ 5 w 8"/>
                  <a:gd name="T17" fmla="*/ 0 h 11"/>
                  <a:gd name="T18" fmla="*/ 2 w 8"/>
                  <a:gd name="T19" fmla="*/ 2 h 11"/>
                  <a:gd name="T20" fmla="*/ 2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2" y="3"/>
                    </a:lnTo>
                    <a:lnTo>
                      <a:pt x="0" y="10"/>
                    </a:lnTo>
                    <a:lnTo>
                      <a:pt x="8" y="11"/>
                    </a:lnTo>
                    <a:lnTo>
                      <a:pt x="8" y="5"/>
                    </a:lnTo>
                    <a:lnTo>
                      <a:pt x="8" y="2"/>
                    </a:lnTo>
                    <a:lnTo>
                      <a:pt x="5" y="0"/>
                    </a:lnTo>
                    <a:lnTo>
                      <a:pt x="2" y="2"/>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2" name="Freeform 157"/>
              <p:cNvSpPr>
                <a:spLocks/>
              </p:cNvSpPr>
              <p:nvPr/>
            </p:nvSpPr>
            <p:spPr bwMode="auto">
              <a:xfrm>
                <a:off x="3716" y="1137"/>
                <a:ext cx="8" cy="11"/>
              </a:xfrm>
              <a:custGeom>
                <a:avLst/>
                <a:gdLst>
                  <a:gd name="T0" fmla="*/ 8 w 8"/>
                  <a:gd name="T1" fmla="*/ 4 h 11"/>
                  <a:gd name="T2" fmla="*/ 0 w 8"/>
                  <a:gd name="T3" fmla="*/ 3 h 11"/>
                  <a:gd name="T4" fmla="*/ 0 w 8"/>
                  <a:gd name="T5" fmla="*/ 9 h 11"/>
                  <a:gd name="T6" fmla="*/ 6 w 8"/>
                  <a:gd name="T7" fmla="*/ 11 h 11"/>
                  <a:gd name="T8" fmla="*/ 8 w 8"/>
                  <a:gd name="T9" fmla="*/ 4 h 11"/>
                  <a:gd name="T10" fmla="*/ 8 w 8"/>
                  <a:gd name="T11" fmla="*/ 4 h 11"/>
                  <a:gd name="T12" fmla="*/ 8 w 8"/>
                  <a:gd name="T13" fmla="*/ 4 h 11"/>
                  <a:gd name="T14" fmla="*/ 6 w 8"/>
                  <a:gd name="T15" fmla="*/ 1 h 11"/>
                  <a:gd name="T16" fmla="*/ 4 w 8"/>
                  <a:gd name="T17" fmla="*/ 0 h 11"/>
                  <a:gd name="T18" fmla="*/ 1 w 8"/>
                  <a:gd name="T19" fmla="*/ 0 h 11"/>
                  <a:gd name="T20" fmla="*/ 0 w 8"/>
                  <a:gd name="T21" fmla="*/ 3 h 11"/>
                  <a:gd name="T22" fmla="*/ 8 w 8"/>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4"/>
                    </a:moveTo>
                    <a:lnTo>
                      <a:pt x="0" y="3"/>
                    </a:lnTo>
                    <a:lnTo>
                      <a:pt x="0" y="9"/>
                    </a:lnTo>
                    <a:lnTo>
                      <a:pt x="6" y="11"/>
                    </a:lnTo>
                    <a:lnTo>
                      <a:pt x="8" y="4"/>
                    </a:lnTo>
                    <a:lnTo>
                      <a:pt x="6" y="1"/>
                    </a:lnTo>
                    <a:lnTo>
                      <a:pt x="4" y="0"/>
                    </a:lnTo>
                    <a:lnTo>
                      <a:pt x="1" y="0"/>
                    </a:lnTo>
                    <a:lnTo>
                      <a:pt x="0"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3" name="Freeform 158"/>
              <p:cNvSpPr>
                <a:spLocks/>
              </p:cNvSpPr>
              <p:nvPr/>
            </p:nvSpPr>
            <p:spPr bwMode="auto">
              <a:xfrm>
                <a:off x="3716" y="1130"/>
                <a:ext cx="8" cy="11"/>
              </a:xfrm>
              <a:custGeom>
                <a:avLst/>
                <a:gdLst>
                  <a:gd name="T0" fmla="*/ 1 w 8"/>
                  <a:gd name="T1" fmla="*/ 3 h 11"/>
                  <a:gd name="T2" fmla="*/ 1 w 8"/>
                  <a:gd name="T3" fmla="*/ 3 h 11"/>
                  <a:gd name="T4" fmla="*/ 0 w 8"/>
                  <a:gd name="T5" fmla="*/ 10 h 11"/>
                  <a:gd name="T6" fmla="*/ 8 w 8"/>
                  <a:gd name="T7" fmla="*/ 11 h 11"/>
                  <a:gd name="T8" fmla="*/ 8 w 8"/>
                  <a:gd name="T9" fmla="*/ 3 h 11"/>
                  <a:gd name="T10" fmla="*/ 1 w 8"/>
                  <a:gd name="T11" fmla="*/ 3 h 11"/>
                  <a:gd name="T12" fmla="*/ 8 w 8"/>
                  <a:gd name="T13" fmla="*/ 3 h 11"/>
                  <a:gd name="T14" fmla="*/ 8 w 8"/>
                  <a:gd name="T15" fmla="*/ 2 h 11"/>
                  <a:gd name="T16" fmla="*/ 4 w 8"/>
                  <a:gd name="T17" fmla="*/ 0 h 11"/>
                  <a:gd name="T18" fmla="*/ 3 w 8"/>
                  <a:gd name="T19" fmla="*/ 0 h 11"/>
                  <a:gd name="T20" fmla="*/ 1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1" y="3"/>
                    </a:moveTo>
                    <a:lnTo>
                      <a:pt x="1" y="3"/>
                    </a:lnTo>
                    <a:lnTo>
                      <a:pt x="0" y="10"/>
                    </a:lnTo>
                    <a:lnTo>
                      <a:pt x="8" y="11"/>
                    </a:lnTo>
                    <a:lnTo>
                      <a:pt x="8" y="3"/>
                    </a:lnTo>
                    <a:lnTo>
                      <a:pt x="1" y="3"/>
                    </a:lnTo>
                    <a:lnTo>
                      <a:pt x="8" y="3"/>
                    </a:lnTo>
                    <a:lnTo>
                      <a:pt x="8" y="2"/>
                    </a:lnTo>
                    <a:lnTo>
                      <a:pt x="4"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4" name="Freeform 159"/>
              <p:cNvSpPr>
                <a:spLocks/>
              </p:cNvSpPr>
              <p:nvPr/>
            </p:nvSpPr>
            <p:spPr bwMode="auto">
              <a:xfrm>
                <a:off x="3717" y="1124"/>
                <a:ext cx="8" cy="9"/>
              </a:xfrm>
              <a:custGeom>
                <a:avLst/>
                <a:gdLst>
                  <a:gd name="T0" fmla="*/ 8 w 8"/>
                  <a:gd name="T1" fmla="*/ 3 h 9"/>
                  <a:gd name="T2" fmla="*/ 0 w 8"/>
                  <a:gd name="T3" fmla="*/ 3 h 9"/>
                  <a:gd name="T4" fmla="*/ 0 w 8"/>
                  <a:gd name="T5" fmla="*/ 9 h 9"/>
                  <a:gd name="T6" fmla="*/ 7 w 8"/>
                  <a:gd name="T7" fmla="*/ 9 h 9"/>
                  <a:gd name="T8" fmla="*/ 8 w 8"/>
                  <a:gd name="T9" fmla="*/ 3 h 9"/>
                  <a:gd name="T10" fmla="*/ 8 w 8"/>
                  <a:gd name="T11" fmla="*/ 3 h 9"/>
                  <a:gd name="T12" fmla="*/ 8 w 8"/>
                  <a:gd name="T13" fmla="*/ 3 h 9"/>
                  <a:gd name="T14" fmla="*/ 8 w 8"/>
                  <a:gd name="T15" fmla="*/ 0 h 9"/>
                  <a:gd name="T16" fmla="*/ 5 w 8"/>
                  <a:gd name="T17" fmla="*/ 0 h 9"/>
                  <a:gd name="T18" fmla="*/ 2 w 8"/>
                  <a:gd name="T19" fmla="*/ 0 h 9"/>
                  <a:gd name="T20" fmla="*/ 0 w 8"/>
                  <a:gd name="T21" fmla="*/ 3 h 9"/>
                  <a:gd name="T22" fmla="*/ 8 w 8"/>
                  <a:gd name="T23" fmla="*/ 3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3"/>
                    </a:moveTo>
                    <a:lnTo>
                      <a:pt x="0" y="3"/>
                    </a:lnTo>
                    <a:lnTo>
                      <a:pt x="0" y="9"/>
                    </a:lnTo>
                    <a:lnTo>
                      <a:pt x="7" y="9"/>
                    </a:lnTo>
                    <a:lnTo>
                      <a:pt x="8" y="3"/>
                    </a:lnTo>
                    <a:lnTo>
                      <a:pt x="8" y="0"/>
                    </a:lnTo>
                    <a:lnTo>
                      <a:pt x="5" y="0"/>
                    </a:lnTo>
                    <a:lnTo>
                      <a:pt x="2" y="0"/>
                    </a:lnTo>
                    <a:lnTo>
                      <a:pt x="0"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5" name="Freeform 160"/>
              <p:cNvSpPr>
                <a:spLocks/>
              </p:cNvSpPr>
              <p:nvPr/>
            </p:nvSpPr>
            <p:spPr bwMode="auto">
              <a:xfrm>
                <a:off x="3717" y="1116"/>
                <a:ext cx="10" cy="11"/>
              </a:xfrm>
              <a:custGeom>
                <a:avLst/>
                <a:gdLst>
                  <a:gd name="T0" fmla="*/ 10 w 10"/>
                  <a:gd name="T1" fmla="*/ 4 h 11"/>
                  <a:gd name="T2" fmla="*/ 2 w 10"/>
                  <a:gd name="T3" fmla="*/ 3 h 11"/>
                  <a:gd name="T4" fmla="*/ 0 w 10"/>
                  <a:gd name="T5" fmla="*/ 11 h 11"/>
                  <a:gd name="T6" fmla="*/ 8 w 10"/>
                  <a:gd name="T7" fmla="*/ 11 h 11"/>
                  <a:gd name="T8" fmla="*/ 10 w 10"/>
                  <a:gd name="T9" fmla="*/ 4 h 11"/>
                  <a:gd name="T10" fmla="*/ 10 w 10"/>
                  <a:gd name="T11" fmla="*/ 4 h 11"/>
                  <a:gd name="T12" fmla="*/ 10 w 10"/>
                  <a:gd name="T13" fmla="*/ 4 h 11"/>
                  <a:gd name="T14" fmla="*/ 8 w 10"/>
                  <a:gd name="T15" fmla="*/ 1 h 11"/>
                  <a:gd name="T16" fmla="*/ 7 w 10"/>
                  <a:gd name="T17" fmla="*/ 0 h 11"/>
                  <a:gd name="T18" fmla="*/ 3 w 10"/>
                  <a:gd name="T19" fmla="*/ 1 h 11"/>
                  <a:gd name="T20" fmla="*/ 2 w 10"/>
                  <a:gd name="T21" fmla="*/ 3 h 11"/>
                  <a:gd name="T22" fmla="*/ 10 w 10"/>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4"/>
                    </a:moveTo>
                    <a:lnTo>
                      <a:pt x="2" y="3"/>
                    </a:lnTo>
                    <a:lnTo>
                      <a:pt x="0" y="11"/>
                    </a:lnTo>
                    <a:lnTo>
                      <a:pt x="8" y="11"/>
                    </a:lnTo>
                    <a:lnTo>
                      <a:pt x="10" y="4"/>
                    </a:lnTo>
                    <a:lnTo>
                      <a:pt x="8" y="1"/>
                    </a:lnTo>
                    <a:lnTo>
                      <a:pt x="7" y="0"/>
                    </a:lnTo>
                    <a:lnTo>
                      <a:pt x="3" y="1"/>
                    </a:lnTo>
                    <a:lnTo>
                      <a:pt x="2" y="3"/>
                    </a:lnTo>
                    <a:lnTo>
                      <a:pt x="1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6" name="Freeform 161"/>
              <p:cNvSpPr>
                <a:spLocks/>
              </p:cNvSpPr>
              <p:nvPr/>
            </p:nvSpPr>
            <p:spPr bwMode="auto">
              <a:xfrm>
                <a:off x="3719" y="1109"/>
                <a:ext cx="8" cy="11"/>
              </a:xfrm>
              <a:custGeom>
                <a:avLst/>
                <a:gdLst>
                  <a:gd name="T0" fmla="*/ 8 w 8"/>
                  <a:gd name="T1" fmla="*/ 3 h 11"/>
                  <a:gd name="T2" fmla="*/ 1 w 8"/>
                  <a:gd name="T3" fmla="*/ 3 h 11"/>
                  <a:gd name="T4" fmla="*/ 0 w 8"/>
                  <a:gd name="T5" fmla="*/ 10 h 11"/>
                  <a:gd name="T6" fmla="*/ 8 w 8"/>
                  <a:gd name="T7" fmla="*/ 11 h 11"/>
                  <a:gd name="T8" fmla="*/ 8 w 8"/>
                  <a:gd name="T9" fmla="*/ 3 h 11"/>
                  <a:gd name="T10" fmla="*/ 8 w 8"/>
                  <a:gd name="T11" fmla="*/ 3 h 11"/>
                  <a:gd name="T12" fmla="*/ 8 w 8"/>
                  <a:gd name="T13" fmla="*/ 3 h 11"/>
                  <a:gd name="T14" fmla="*/ 8 w 8"/>
                  <a:gd name="T15" fmla="*/ 2 h 11"/>
                  <a:gd name="T16" fmla="*/ 5 w 8"/>
                  <a:gd name="T17" fmla="*/ 0 h 11"/>
                  <a:gd name="T18" fmla="*/ 1 w 8"/>
                  <a:gd name="T19" fmla="*/ 0 h 11"/>
                  <a:gd name="T20" fmla="*/ 1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1" y="3"/>
                    </a:lnTo>
                    <a:lnTo>
                      <a:pt x="0" y="10"/>
                    </a:lnTo>
                    <a:lnTo>
                      <a:pt x="8" y="11"/>
                    </a:lnTo>
                    <a:lnTo>
                      <a:pt x="8" y="3"/>
                    </a:lnTo>
                    <a:lnTo>
                      <a:pt x="8" y="2"/>
                    </a:lnTo>
                    <a:lnTo>
                      <a:pt x="5" y="0"/>
                    </a:lnTo>
                    <a:lnTo>
                      <a:pt x="1" y="0"/>
                    </a:lnTo>
                    <a:lnTo>
                      <a:pt x="1"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7" name="Freeform 162"/>
              <p:cNvSpPr>
                <a:spLocks/>
              </p:cNvSpPr>
              <p:nvPr/>
            </p:nvSpPr>
            <p:spPr bwMode="auto">
              <a:xfrm>
                <a:off x="3720" y="1101"/>
                <a:ext cx="9" cy="11"/>
              </a:xfrm>
              <a:custGeom>
                <a:avLst/>
                <a:gdLst>
                  <a:gd name="T0" fmla="*/ 0 w 9"/>
                  <a:gd name="T1" fmla="*/ 3 h 11"/>
                  <a:gd name="T2" fmla="*/ 0 w 9"/>
                  <a:gd name="T3" fmla="*/ 3 h 11"/>
                  <a:gd name="T4" fmla="*/ 0 w 9"/>
                  <a:gd name="T5" fmla="*/ 11 h 11"/>
                  <a:gd name="T6" fmla="*/ 7 w 9"/>
                  <a:gd name="T7" fmla="*/ 11 h 11"/>
                  <a:gd name="T8" fmla="*/ 9 w 9"/>
                  <a:gd name="T9" fmla="*/ 5 h 11"/>
                  <a:gd name="T10" fmla="*/ 0 w 9"/>
                  <a:gd name="T11" fmla="*/ 3 h 11"/>
                  <a:gd name="T12" fmla="*/ 9 w 9"/>
                  <a:gd name="T13" fmla="*/ 5 h 11"/>
                  <a:gd name="T14" fmla="*/ 7 w 9"/>
                  <a:gd name="T15" fmla="*/ 2 h 11"/>
                  <a:gd name="T16" fmla="*/ 5 w 9"/>
                  <a:gd name="T17" fmla="*/ 0 h 11"/>
                  <a:gd name="T18" fmla="*/ 2 w 9"/>
                  <a:gd name="T19" fmla="*/ 2 h 11"/>
                  <a:gd name="T20" fmla="*/ 0 w 9"/>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0" y="3"/>
                    </a:moveTo>
                    <a:lnTo>
                      <a:pt x="0" y="3"/>
                    </a:lnTo>
                    <a:lnTo>
                      <a:pt x="0" y="11"/>
                    </a:lnTo>
                    <a:lnTo>
                      <a:pt x="7" y="11"/>
                    </a:lnTo>
                    <a:lnTo>
                      <a:pt x="9" y="5"/>
                    </a:lnTo>
                    <a:lnTo>
                      <a:pt x="0" y="3"/>
                    </a:lnTo>
                    <a:lnTo>
                      <a:pt x="9" y="5"/>
                    </a:lnTo>
                    <a:lnTo>
                      <a:pt x="7" y="2"/>
                    </a:lnTo>
                    <a:lnTo>
                      <a:pt x="5" y="0"/>
                    </a:lnTo>
                    <a:lnTo>
                      <a:pt x="2" y="2"/>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8" name="Freeform 163"/>
              <p:cNvSpPr>
                <a:spLocks/>
              </p:cNvSpPr>
              <p:nvPr/>
            </p:nvSpPr>
            <p:spPr bwMode="auto">
              <a:xfrm>
                <a:off x="3720" y="1095"/>
                <a:ext cx="9" cy="11"/>
              </a:xfrm>
              <a:custGeom>
                <a:avLst/>
                <a:gdLst>
                  <a:gd name="T0" fmla="*/ 9 w 9"/>
                  <a:gd name="T1" fmla="*/ 3 h 11"/>
                  <a:gd name="T2" fmla="*/ 2 w 9"/>
                  <a:gd name="T3" fmla="*/ 3 h 11"/>
                  <a:gd name="T4" fmla="*/ 0 w 9"/>
                  <a:gd name="T5" fmla="*/ 9 h 11"/>
                  <a:gd name="T6" fmla="*/ 9 w 9"/>
                  <a:gd name="T7" fmla="*/ 11 h 11"/>
                  <a:gd name="T8" fmla="*/ 9 w 9"/>
                  <a:gd name="T9" fmla="*/ 3 h 11"/>
                  <a:gd name="T10" fmla="*/ 9 w 9"/>
                  <a:gd name="T11" fmla="*/ 3 h 11"/>
                  <a:gd name="T12" fmla="*/ 9 w 9"/>
                  <a:gd name="T13" fmla="*/ 3 h 11"/>
                  <a:gd name="T14" fmla="*/ 9 w 9"/>
                  <a:gd name="T15" fmla="*/ 1 h 11"/>
                  <a:gd name="T16" fmla="*/ 5 w 9"/>
                  <a:gd name="T17" fmla="*/ 0 h 11"/>
                  <a:gd name="T18" fmla="*/ 4 w 9"/>
                  <a:gd name="T19" fmla="*/ 0 h 11"/>
                  <a:gd name="T20" fmla="*/ 2 w 9"/>
                  <a:gd name="T21" fmla="*/ 3 h 11"/>
                  <a:gd name="T22" fmla="*/ 9 w 9"/>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9" y="3"/>
                    </a:moveTo>
                    <a:lnTo>
                      <a:pt x="2" y="3"/>
                    </a:lnTo>
                    <a:lnTo>
                      <a:pt x="0" y="9"/>
                    </a:lnTo>
                    <a:lnTo>
                      <a:pt x="9" y="11"/>
                    </a:lnTo>
                    <a:lnTo>
                      <a:pt x="9" y="3"/>
                    </a:lnTo>
                    <a:lnTo>
                      <a:pt x="9" y="1"/>
                    </a:lnTo>
                    <a:lnTo>
                      <a:pt x="5" y="0"/>
                    </a:lnTo>
                    <a:lnTo>
                      <a:pt x="4" y="0"/>
                    </a:lnTo>
                    <a:lnTo>
                      <a:pt x="2" y="3"/>
                    </a:lnTo>
                    <a:lnTo>
                      <a:pt x="9"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39" name="Freeform 164"/>
              <p:cNvSpPr>
                <a:spLocks/>
              </p:cNvSpPr>
              <p:nvPr/>
            </p:nvSpPr>
            <p:spPr bwMode="auto">
              <a:xfrm>
                <a:off x="3722" y="1086"/>
                <a:ext cx="8" cy="12"/>
              </a:xfrm>
              <a:custGeom>
                <a:avLst/>
                <a:gdLst>
                  <a:gd name="T0" fmla="*/ 8 w 8"/>
                  <a:gd name="T1" fmla="*/ 5 h 12"/>
                  <a:gd name="T2" fmla="*/ 0 w 8"/>
                  <a:gd name="T3" fmla="*/ 4 h 12"/>
                  <a:gd name="T4" fmla="*/ 0 w 8"/>
                  <a:gd name="T5" fmla="*/ 12 h 12"/>
                  <a:gd name="T6" fmla="*/ 7 w 8"/>
                  <a:gd name="T7" fmla="*/ 12 h 12"/>
                  <a:gd name="T8" fmla="*/ 8 w 8"/>
                  <a:gd name="T9" fmla="*/ 5 h 12"/>
                  <a:gd name="T10" fmla="*/ 8 w 8"/>
                  <a:gd name="T11" fmla="*/ 5 h 12"/>
                  <a:gd name="T12" fmla="*/ 8 w 8"/>
                  <a:gd name="T13" fmla="*/ 5 h 12"/>
                  <a:gd name="T14" fmla="*/ 8 w 8"/>
                  <a:gd name="T15" fmla="*/ 2 h 12"/>
                  <a:gd name="T16" fmla="*/ 5 w 8"/>
                  <a:gd name="T17" fmla="*/ 0 h 12"/>
                  <a:gd name="T18" fmla="*/ 2 w 8"/>
                  <a:gd name="T19" fmla="*/ 2 h 12"/>
                  <a:gd name="T20" fmla="*/ 0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0" y="4"/>
                    </a:lnTo>
                    <a:lnTo>
                      <a:pt x="0" y="12"/>
                    </a:lnTo>
                    <a:lnTo>
                      <a:pt x="7" y="12"/>
                    </a:lnTo>
                    <a:lnTo>
                      <a:pt x="8" y="5"/>
                    </a:lnTo>
                    <a:lnTo>
                      <a:pt x="8" y="2"/>
                    </a:lnTo>
                    <a:lnTo>
                      <a:pt x="5" y="0"/>
                    </a:lnTo>
                    <a:lnTo>
                      <a:pt x="2" y="2"/>
                    </a:lnTo>
                    <a:lnTo>
                      <a:pt x="0"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0" name="Freeform 165"/>
              <p:cNvSpPr>
                <a:spLocks/>
              </p:cNvSpPr>
              <p:nvPr/>
            </p:nvSpPr>
            <p:spPr bwMode="auto">
              <a:xfrm>
                <a:off x="3722" y="1080"/>
                <a:ext cx="10" cy="11"/>
              </a:xfrm>
              <a:custGeom>
                <a:avLst/>
                <a:gdLst>
                  <a:gd name="T0" fmla="*/ 2 w 10"/>
                  <a:gd name="T1" fmla="*/ 3 h 11"/>
                  <a:gd name="T2" fmla="*/ 2 w 10"/>
                  <a:gd name="T3" fmla="*/ 3 h 11"/>
                  <a:gd name="T4" fmla="*/ 0 w 10"/>
                  <a:gd name="T5" fmla="*/ 10 h 11"/>
                  <a:gd name="T6" fmla="*/ 8 w 10"/>
                  <a:gd name="T7" fmla="*/ 11 h 11"/>
                  <a:gd name="T8" fmla="*/ 10 w 10"/>
                  <a:gd name="T9" fmla="*/ 3 h 11"/>
                  <a:gd name="T10" fmla="*/ 2 w 10"/>
                  <a:gd name="T11" fmla="*/ 3 h 11"/>
                  <a:gd name="T12" fmla="*/ 10 w 10"/>
                  <a:gd name="T13" fmla="*/ 3 h 11"/>
                  <a:gd name="T14" fmla="*/ 8 w 10"/>
                  <a:gd name="T15" fmla="*/ 2 h 11"/>
                  <a:gd name="T16" fmla="*/ 7 w 10"/>
                  <a:gd name="T17" fmla="*/ 0 h 11"/>
                  <a:gd name="T18" fmla="*/ 3 w 10"/>
                  <a:gd name="T19" fmla="*/ 0 h 11"/>
                  <a:gd name="T20" fmla="*/ 2 w 10"/>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2" y="3"/>
                    </a:moveTo>
                    <a:lnTo>
                      <a:pt x="2" y="3"/>
                    </a:lnTo>
                    <a:lnTo>
                      <a:pt x="0" y="10"/>
                    </a:lnTo>
                    <a:lnTo>
                      <a:pt x="8" y="11"/>
                    </a:lnTo>
                    <a:lnTo>
                      <a:pt x="10" y="3"/>
                    </a:lnTo>
                    <a:lnTo>
                      <a:pt x="2" y="3"/>
                    </a:lnTo>
                    <a:lnTo>
                      <a:pt x="10" y="3"/>
                    </a:lnTo>
                    <a:lnTo>
                      <a:pt x="8" y="2"/>
                    </a:lnTo>
                    <a:lnTo>
                      <a:pt x="7"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1" name="Freeform 166"/>
              <p:cNvSpPr>
                <a:spLocks/>
              </p:cNvSpPr>
              <p:nvPr/>
            </p:nvSpPr>
            <p:spPr bwMode="auto">
              <a:xfrm>
                <a:off x="3724" y="1072"/>
                <a:ext cx="8" cy="11"/>
              </a:xfrm>
              <a:custGeom>
                <a:avLst/>
                <a:gdLst>
                  <a:gd name="T0" fmla="*/ 8 w 8"/>
                  <a:gd name="T1" fmla="*/ 5 h 11"/>
                  <a:gd name="T2" fmla="*/ 1 w 8"/>
                  <a:gd name="T3" fmla="*/ 3 h 11"/>
                  <a:gd name="T4" fmla="*/ 0 w 8"/>
                  <a:gd name="T5" fmla="*/ 11 h 11"/>
                  <a:gd name="T6" fmla="*/ 8 w 8"/>
                  <a:gd name="T7" fmla="*/ 11 h 11"/>
                  <a:gd name="T8" fmla="*/ 8 w 8"/>
                  <a:gd name="T9" fmla="*/ 5 h 11"/>
                  <a:gd name="T10" fmla="*/ 8 w 8"/>
                  <a:gd name="T11" fmla="*/ 5 h 11"/>
                  <a:gd name="T12" fmla="*/ 8 w 8"/>
                  <a:gd name="T13" fmla="*/ 5 h 11"/>
                  <a:gd name="T14" fmla="*/ 8 w 8"/>
                  <a:gd name="T15" fmla="*/ 1 h 11"/>
                  <a:gd name="T16" fmla="*/ 5 w 8"/>
                  <a:gd name="T17" fmla="*/ 0 h 11"/>
                  <a:gd name="T18" fmla="*/ 3 w 8"/>
                  <a:gd name="T19" fmla="*/ 1 h 11"/>
                  <a:gd name="T20" fmla="*/ 1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1" y="3"/>
                    </a:lnTo>
                    <a:lnTo>
                      <a:pt x="0" y="11"/>
                    </a:lnTo>
                    <a:lnTo>
                      <a:pt x="8" y="11"/>
                    </a:lnTo>
                    <a:lnTo>
                      <a:pt x="8" y="5"/>
                    </a:lnTo>
                    <a:lnTo>
                      <a:pt x="8" y="1"/>
                    </a:lnTo>
                    <a:lnTo>
                      <a:pt x="5" y="0"/>
                    </a:lnTo>
                    <a:lnTo>
                      <a:pt x="3" y="1"/>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2" name="Freeform 167"/>
              <p:cNvSpPr>
                <a:spLocks/>
              </p:cNvSpPr>
              <p:nvPr/>
            </p:nvSpPr>
            <p:spPr bwMode="auto">
              <a:xfrm>
                <a:off x="3725" y="1065"/>
                <a:ext cx="8" cy="12"/>
              </a:xfrm>
              <a:custGeom>
                <a:avLst/>
                <a:gdLst>
                  <a:gd name="T0" fmla="*/ 8 w 8"/>
                  <a:gd name="T1" fmla="*/ 4 h 12"/>
                  <a:gd name="T2" fmla="*/ 0 w 8"/>
                  <a:gd name="T3" fmla="*/ 4 h 12"/>
                  <a:gd name="T4" fmla="*/ 0 w 8"/>
                  <a:gd name="T5" fmla="*/ 10 h 12"/>
                  <a:gd name="T6" fmla="*/ 7 w 8"/>
                  <a:gd name="T7" fmla="*/ 12 h 12"/>
                  <a:gd name="T8" fmla="*/ 8 w 8"/>
                  <a:gd name="T9" fmla="*/ 4 h 12"/>
                  <a:gd name="T10" fmla="*/ 8 w 8"/>
                  <a:gd name="T11" fmla="*/ 4 h 12"/>
                  <a:gd name="T12" fmla="*/ 8 w 8"/>
                  <a:gd name="T13" fmla="*/ 4 h 12"/>
                  <a:gd name="T14" fmla="*/ 7 w 8"/>
                  <a:gd name="T15" fmla="*/ 0 h 12"/>
                  <a:gd name="T16" fmla="*/ 5 w 8"/>
                  <a:gd name="T17" fmla="*/ 0 h 12"/>
                  <a:gd name="T18" fmla="*/ 2 w 8"/>
                  <a:gd name="T19" fmla="*/ 0 h 12"/>
                  <a:gd name="T20" fmla="*/ 0 w 8"/>
                  <a:gd name="T21" fmla="*/ 4 h 12"/>
                  <a:gd name="T22" fmla="*/ 8 w 8"/>
                  <a:gd name="T23" fmla="*/ 4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4"/>
                    </a:moveTo>
                    <a:lnTo>
                      <a:pt x="0" y="4"/>
                    </a:lnTo>
                    <a:lnTo>
                      <a:pt x="0" y="10"/>
                    </a:lnTo>
                    <a:lnTo>
                      <a:pt x="7" y="12"/>
                    </a:lnTo>
                    <a:lnTo>
                      <a:pt x="8" y="4"/>
                    </a:lnTo>
                    <a:lnTo>
                      <a:pt x="7" y="0"/>
                    </a:lnTo>
                    <a:lnTo>
                      <a:pt x="5" y="0"/>
                    </a:lnTo>
                    <a:lnTo>
                      <a:pt x="2" y="0"/>
                    </a:lnTo>
                    <a:lnTo>
                      <a:pt x="0" y="4"/>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3" name="Freeform 168"/>
              <p:cNvSpPr>
                <a:spLocks/>
              </p:cNvSpPr>
              <p:nvPr/>
            </p:nvSpPr>
            <p:spPr bwMode="auto">
              <a:xfrm>
                <a:off x="3725" y="1057"/>
                <a:ext cx="8" cy="12"/>
              </a:xfrm>
              <a:custGeom>
                <a:avLst/>
                <a:gdLst>
                  <a:gd name="T0" fmla="*/ 8 w 8"/>
                  <a:gd name="T1" fmla="*/ 5 h 12"/>
                  <a:gd name="T2" fmla="*/ 2 w 8"/>
                  <a:gd name="T3" fmla="*/ 4 h 12"/>
                  <a:gd name="T4" fmla="*/ 0 w 8"/>
                  <a:gd name="T5" fmla="*/ 12 h 12"/>
                  <a:gd name="T6" fmla="*/ 8 w 8"/>
                  <a:gd name="T7" fmla="*/ 12 h 12"/>
                  <a:gd name="T8" fmla="*/ 8 w 8"/>
                  <a:gd name="T9" fmla="*/ 5 h 12"/>
                  <a:gd name="T10" fmla="*/ 8 w 8"/>
                  <a:gd name="T11" fmla="*/ 5 h 12"/>
                  <a:gd name="T12" fmla="*/ 8 w 8"/>
                  <a:gd name="T13" fmla="*/ 5 h 12"/>
                  <a:gd name="T14" fmla="*/ 8 w 8"/>
                  <a:gd name="T15" fmla="*/ 2 h 12"/>
                  <a:gd name="T16" fmla="*/ 5 w 8"/>
                  <a:gd name="T17" fmla="*/ 0 h 12"/>
                  <a:gd name="T18" fmla="*/ 4 w 8"/>
                  <a:gd name="T19" fmla="*/ 0 h 12"/>
                  <a:gd name="T20" fmla="*/ 2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2" y="4"/>
                    </a:lnTo>
                    <a:lnTo>
                      <a:pt x="0" y="12"/>
                    </a:lnTo>
                    <a:lnTo>
                      <a:pt x="8" y="12"/>
                    </a:lnTo>
                    <a:lnTo>
                      <a:pt x="8" y="5"/>
                    </a:lnTo>
                    <a:lnTo>
                      <a:pt x="8" y="2"/>
                    </a:lnTo>
                    <a:lnTo>
                      <a:pt x="5" y="0"/>
                    </a:lnTo>
                    <a:lnTo>
                      <a:pt x="4" y="0"/>
                    </a:lnTo>
                    <a:lnTo>
                      <a:pt x="2"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4" name="Freeform 169"/>
              <p:cNvSpPr>
                <a:spLocks/>
              </p:cNvSpPr>
              <p:nvPr/>
            </p:nvSpPr>
            <p:spPr bwMode="auto">
              <a:xfrm>
                <a:off x="3727" y="1049"/>
                <a:ext cx="8" cy="13"/>
              </a:xfrm>
              <a:custGeom>
                <a:avLst/>
                <a:gdLst>
                  <a:gd name="T0" fmla="*/ 0 w 8"/>
                  <a:gd name="T1" fmla="*/ 3 h 13"/>
                  <a:gd name="T2" fmla="*/ 0 w 8"/>
                  <a:gd name="T3" fmla="*/ 3 h 13"/>
                  <a:gd name="T4" fmla="*/ 0 w 8"/>
                  <a:gd name="T5" fmla="*/ 12 h 13"/>
                  <a:gd name="T6" fmla="*/ 6 w 8"/>
                  <a:gd name="T7" fmla="*/ 13 h 13"/>
                  <a:gd name="T8" fmla="*/ 8 w 8"/>
                  <a:gd name="T9" fmla="*/ 5 h 13"/>
                  <a:gd name="T10" fmla="*/ 0 w 8"/>
                  <a:gd name="T11" fmla="*/ 3 h 13"/>
                  <a:gd name="T12" fmla="*/ 8 w 8"/>
                  <a:gd name="T13" fmla="*/ 5 h 13"/>
                  <a:gd name="T14" fmla="*/ 8 w 8"/>
                  <a:gd name="T15" fmla="*/ 2 h 13"/>
                  <a:gd name="T16" fmla="*/ 5 w 8"/>
                  <a:gd name="T17" fmla="*/ 0 h 13"/>
                  <a:gd name="T18" fmla="*/ 2 w 8"/>
                  <a:gd name="T19" fmla="*/ 2 h 13"/>
                  <a:gd name="T20" fmla="*/ 0 w 8"/>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3">
                    <a:moveTo>
                      <a:pt x="0" y="3"/>
                    </a:moveTo>
                    <a:lnTo>
                      <a:pt x="0" y="3"/>
                    </a:lnTo>
                    <a:lnTo>
                      <a:pt x="0" y="12"/>
                    </a:lnTo>
                    <a:lnTo>
                      <a:pt x="6" y="13"/>
                    </a:lnTo>
                    <a:lnTo>
                      <a:pt x="8" y="5"/>
                    </a:lnTo>
                    <a:lnTo>
                      <a:pt x="0" y="3"/>
                    </a:lnTo>
                    <a:lnTo>
                      <a:pt x="8" y="5"/>
                    </a:lnTo>
                    <a:lnTo>
                      <a:pt x="8" y="2"/>
                    </a:lnTo>
                    <a:lnTo>
                      <a:pt x="5" y="0"/>
                    </a:lnTo>
                    <a:lnTo>
                      <a:pt x="2" y="2"/>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5" name="Freeform 170"/>
              <p:cNvSpPr>
                <a:spLocks/>
              </p:cNvSpPr>
              <p:nvPr/>
            </p:nvSpPr>
            <p:spPr bwMode="auto">
              <a:xfrm>
                <a:off x="3727" y="1043"/>
                <a:ext cx="10" cy="11"/>
              </a:xfrm>
              <a:custGeom>
                <a:avLst/>
                <a:gdLst>
                  <a:gd name="T0" fmla="*/ 10 w 10"/>
                  <a:gd name="T1" fmla="*/ 3 h 11"/>
                  <a:gd name="T2" fmla="*/ 2 w 10"/>
                  <a:gd name="T3" fmla="*/ 3 h 11"/>
                  <a:gd name="T4" fmla="*/ 0 w 10"/>
                  <a:gd name="T5" fmla="*/ 9 h 11"/>
                  <a:gd name="T6" fmla="*/ 8 w 10"/>
                  <a:gd name="T7" fmla="*/ 11 h 11"/>
                  <a:gd name="T8" fmla="*/ 10 w 10"/>
                  <a:gd name="T9" fmla="*/ 3 h 11"/>
                  <a:gd name="T10" fmla="*/ 10 w 10"/>
                  <a:gd name="T11" fmla="*/ 3 h 11"/>
                  <a:gd name="T12" fmla="*/ 10 w 10"/>
                  <a:gd name="T13" fmla="*/ 3 h 11"/>
                  <a:gd name="T14" fmla="*/ 8 w 10"/>
                  <a:gd name="T15" fmla="*/ 0 h 11"/>
                  <a:gd name="T16" fmla="*/ 6 w 10"/>
                  <a:gd name="T17" fmla="*/ 0 h 11"/>
                  <a:gd name="T18" fmla="*/ 3 w 10"/>
                  <a:gd name="T19" fmla="*/ 0 h 11"/>
                  <a:gd name="T20" fmla="*/ 2 w 10"/>
                  <a:gd name="T21" fmla="*/ 3 h 11"/>
                  <a:gd name="T22" fmla="*/ 10 w 10"/>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3"/>
                    </a:moveTo>
                    <a:lnTo>
                      <a:pt x="2" y="3"/>
                    </a:lnTo>
                    <a:lnTo>
                      <a:pt x="0" y="9"/>
                    </a:lnTo>
                    <a:lnTo>
                      <a:pt x="8" y="11"/>
                    </a:lnTo>
                    <a:lnTo>
                      <a:pt x="10" y="3"/>
                    </a:lnTo>
                    <a:lnTo>
                      <a:pt x="8" y="0"/>
                    </a:lnTo>
                    <a:lnTo>
                      <a:pt x="6" y="0"/>
                    </a:lnTo>
                    <a:lnTo>
                      <a:pt x="3" y="0"/>
                    </a:lnTo>
                    <a:lnTo>
                      <a:pt x="2" y="3"/>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6" name="Freeform 171"/>
              <p:cNvSpPr>
                <a:spLocks/>
              </p:cNvSpPr>
              <p:nvPr/>
            </p:nvSpPr>
            <p:spPr bwMode="auto">
              <a:xfrm>
                <a:off x="3729" y="1035"/>
                <a:ext cx="8" cy="11"/>
              </a:xfrm>
              <a:custGeom>
                <a:avLst/>
                <a:gdLst>
                  <a:gd name="T0" fmla="*/ 8 w 8"/>
                  <a:gd name="T1" fmla="*/ 5 h 11"/>
                  <a:gd name="T2" fmla="*/ 1 w 8"/>
                  <a:gd name="T3" fmla="*/ 3 h 11"/>
                  <a:gd name="T4" fmla="*/ 0 w 8"/>
                  <a:gd name="T5" fmla="*/ 11 h 11"/>
                  <a:gd name="T6" fmla="*/ 8 w 8"/>
                  <a:gd name="T7" fmla="*/ 11 h 11"/>
                  <a:gd name="T8" fmla="*/ 8 w 8"/>
                  <a:gd name="T9" fmla="*/ 5 h 11"/>
                  <a:gd name="T10" fmla="*/ 8 w 8"/>
                  <a:gd name="T11" fmla="*/ 5 h 11"/>
                  <a:gd name="T12" fmla="*/ 8 w 8"/>
                  <a:gd name="T13" fmla="*/ 5 h 11"/>
                  <a:gd name="T14" fmla="*/ 8 w 8"/>
                  <a:gd name="T15" fmla="*/ 1 h 11"/>
                  <a:gd name="T16" fmla="*/ 4 w 8"/>
                  <a:gd name="T17" fmla="*/ 0 h 11"/>
                  <a:gd name="T18" fmla="*/ 3 w 8"/>
                  <a:gd name="T19" fmla="*/ 0 h 11"/>
                  <a:gd name="T20" fmla="*/ 1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1" y="3"/>
                    </a:lnTo>
                    <a:lnTo>
                      <a:pt x="0" y="11"/>
                    </a:lnTo>
                    <a:lnTo>
                      <a:pt x="8" y="11"/>
                    </a:lnTo>
                    <a:lnTo>
                      <a:pt x="8" y="5"/>
                    </a:lnTo>
                    <a:lnTo>
                      <a:pt x="8" y="1"/>
                    </a:lnTo>
                    <a:lnTo>
                      <a:pt x="4" y="0"/>
                    </a:lnTo>
                    <a:lnTo>
                      <a:pt x="3" y="0"/>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7" name="Freeform 172"/>
              <p:cNvSpPr>
                <a:spLocks/>
              </p:cNvSpPr>
              <p:nvPr/>
            </p:nvSpPr>
            <p:spPr bwMode="auto">
              <a:xfrm>
                <a:off x="3730" y="1027"/>
                <a:ext cx="8" cy="13"/>
              </a:xfrm>
              <a:custGeom>
                <a:avLst/>
                <a:gdLst>
                  <a:gd name="T0" fmla="*/ 8 w 8"/>
                  <a:gd name="T1" fmla="*/ 4 h 13"/>
                  <a:gd name="T2" fmla="*/ 0 w 8"/>
                  <a:gd name="T3" fmla="*/ 3 h 13"/>
                  <a:gd name="T4" fmla="*/ 0 w 8"/>
                  <a:gd name="T5" fmla="*/ 11 h 13"/>
                  <a:gd name="T6" fmla="*/ 7 w 8"/>
                  <a:gd name="T7" fmla="*/ 13 h 13"/>
                  <a:gd name="T8" fmla="*/ 8 w 8"/>
                  <a:gd name="T9" fmla="*/ 4 h 13"/>
                  <a:gd name="T10" fmla="*/ 8 w 8"/>
                  <a:gd name="T11" fmla="*/ 4 h 13"/>
                  <a:gd name="T12" fmla="*/ 8 w 8"/>
                  <a:gd name="T13" fmla="*/ 4 h 13"/>
                  <a:gd name="T14" fmla="*/ 7 w 8"/>
                  <a:gd name="T15" fmla="*/ 1 h 13"/>
                  <a:gd name="T16" fmla="*/ 5 w 8"/>
                  <a:gd name="T17" fmla="*/ 0 h 13"/>
                  <a:gd name="T18" fmla="*/ 2 w 8"/>
                  <a:gd name="T19" fmla="*/ 1 h 13"/>
                  <a:gd name="T20" fmla="*/ 0 w 8"/>
                  <a:gd name="T21" fmla="*/ 3 h 13"/>
                  <a:gd name="T22" fmla="*/ 8 w 8"/>
                  <a:gd name="T23" fmla="*/ 4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3">
                    <a:moveTo>
                      <a:pt x="8" y="4"/>
                    </a:moveTo>
                    <a:lnTo>
                      <a:pt x="0" y="3"/>
                    </a:lnTo>
                    <a:lnTo>
                      <a:pt x="0" y="11"/>
                    </a:lnTo>
                    <a:lnTo>
                      <a:pt x="7" y="13"/>
                    </a:lnTo>
                    <a:lnTo>
                      <a:pt x="8" y="4"/>
                    </a:lnTo>
                    <a:lnTo>
                      <a:pt x="7" y="1"/>
                    </a:lnTo>
                    <a:lnTo>
                      <a:pt x="5" y="0"/>
                    </a:lnTo>
                    <a:lnTo>
                      <a:pt x="2" y="1"/>
                    </a:lnTo>
                    <a:lnTo>
                      <a:pt x="0"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8" name="Freeform 173"/>
              <p:cNvSpPr>
                <a:spLocks/>
              </p:cNvSpPr>
              <p:nvPr/>
            </p:nvSpPr>
            <p:spPr bwMode="auto">
              <a:xfrm>
                <a:off x="3730" y="1020"/>
                <a:ext cx="8" cy="11"/>
              </a:xfrm>
              <a:custGeom>
                <a:avLst/>
                <a:gdLst>
                  <a:gd name="T0" fmla="*/ 2 w 8"/>
                  <a:gd name="T1" fmla="*/ 3 h 11"/>
                  <a:gd name="T2" fmla="*/ 2 w 8"/>
                  <a:gd name="T3" fmla="*/ 3 h 11"/>
                  <a:gd name="T4" fmla="*/ 0 w 8"/>
                  <a:gd name="T5" fmla="*/ 10 h 11"/>
                  <a:gd name="T6" fmla="*/ 8 w 8"/>
                  <a:gd name="T7" fmla="*/ 11 h 11"/>
                  <a:gd name="T8" fmla="*/ 8 w 8"/>
                  <a:gd name="T9" fmla="*/ 3 h 11"/>
                  <a:gd name="T10" fmla="*/ 2 w 8"/>
                  <a:gd name="T11" fmla="*/ 3 h 11"/>
                  <a:gd name="T12" fmla="*/ 8 w 8"/>
                  <a:gd name="T13" fmla="*/ 3 h 11"/>
                  <a:gd name="T14" fmla="*/ 8 w 8"/>
                  <a:gd name="T15" fmla="*/ 2 h 11"/>
                  <a:gd name="T16" fmla="*/ 5 w 8"/>
                  <a:gd name="T17" fmla="*/ 0 h 11"/>
                  <a:gd name="T18" fmla="*/ 3 w 8"/>
                  <a:gd name="T19" fmla="*/ 0 h 11"/>
                  <a:gd name="T20" fmla="*/ 2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2" y="3"/>
                    </a:moveTo>
                    <a:lnTo>
                      <a:pt x="2" y="3"/>
                    </a:lnTo>
                    <a:lnTo>
                      <a:pt x="0" y="10"/>
                    </a:lnTo>
                    <a:lnTo>
                      <a:pt x="8" y="11"/>
                    </a:lnTo>
                    <a:lnTo>
                      <a:pt x="8" y="3"/>
                    </a:lnTo>
                    <a:lnTo>
                      <a:pt x="2" y="3"/>
                    </a:lnTo>
                    <a:lnTo>
                      <a:pt x="8" y="3"/>
                    </a:lnTo>
                    <a:lnTo>
                      <a:pt x="8" y="2"/>
                    </a:lnTo>
                    <a:lnTo>
                      <a:pt x="5"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9" name="Freeform 174"/>
              <p:cNvSpPr>
                <a:spLocks/>
              </p:cNvSpPr>
              <p:nvPr/>
            </p:nvSpPr>
            <p:spPr bwMode="auto">
              <a:xfrm>
                <a:off x="3732" y="1012"/>
                <a:ext cx="8" cy="13"/>
              </a:xfrm>
              <a:custGeom>
                <a:avLst/>
                <a:gdLst>
                  <a:gd name="T0" fmla="*/ 8 w 8"/>
                  <a:gd name="T1" fmla="*/ 5 h 13"/>
                  <a:gd name="T2" fmla="*/ 0 w 8"/>
                  <a:gd name="T3" fmla="*/ 3 h 13"/>
                  <a:gd name="T4" fmla="*/ 0 w 8"/>
                  <a:gd name="T5" fmla="*/ 11 h 13"/>
                  <a:gd name="T6" fmla="*/ 6 w 8"/>
                  <a:gd name="T7" fmla="*/ 13 h 13"/>
                  <a:gd name="T8" fmla="*/ 8 w 8"/>
                  <a:gd name="T9" fmla="*/ 5 h 13"/>
                  <a:gd name="T10" fmla="*/ 8 w 8"/>
                  <a:gd name="T11" fmla="*/ 5 h 13"/>
                  <a:gd name="T12" fmla="*/ 8 w 8"/>
                  <a:gd name="T13" fmla="*/ 5 h 13"/>
                  <a:gd name="T14" fmla="*/ 8 w 8"/>
                  <a:gd name="T15" fmla="*/ 2 h 13"/>
                  <a:gd name="T16" fmla="*/ 5 w 8"/>
                  <a:gd name="T17" fmla="*/ 0 h 13"/>
                  <a:gd name="T18" fmla="*/ 1 w 8"/>
                  <a:gd name="T19" fmla="*/ 2 h 13"/>
                  <a:gd name="T20" fmla="*/ 0 w 8"/>
                  <a:gd name="T21" fmla="*/ 3 h 13"/>
                  <a:gd name="T22" fmla="*/ 8 w 8"/>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3">
                    <a:moveTo>
                      <a:pt x="8" y="5"/>
                    </a:moveTo>
                    <a:lnTo>
                      <a:pt x="0" y="3"/>
                    </a:lnTo>
                    <a:lnTo>
                      <a:pt x="0" y="11"/>
                    </a:lnTo>
                    <a:lnTo>
                      <a:pt x="6" y="13"/>
                    </a:lnTo>
                    <a:lnTo>
                      <a:pt x="8" y="5"/>
                    </a:lnTo>
                    <a:lnTo>
                      <a:pt x="8" y="2"/>
                    </a:lnTo>
                    <a:lnTo>
                      <a:pt x="5" y="0"/>
                    </a:lnTo>
                    <a:lnTo>
                      <a:pt x="1"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0" name="Freeform 175"/>
              <p:cNvSpPr>
                <a:spLocks/>
              </p:cNvSpPr>
              <p:nvPr/>
            </p:nvSpPr>
            <p:spPr bwMode="auto">
              <a:xfrm>
                <a:off x="3732" y="1006"/>
                <a:ext cx="9" cy="11"/>
              </a:xfrm>
              <a:custGeom>
                <a:avLst/>
                <a:gdLst>
                  <a:gd name="T0" fmla="*/ 9 w 9"/>
                  <a:gd name="T1" fmla="*/ 3 h 11"/>
                  <a:gd name="T2" fmla="*/ 1 w 9"/>
                  <a:gd name="T3" fmla="*/ 3 h 11"/>
                  <a:gd name="T4" fmla="*/ 0 w 9"/>
                  <a:gd name="T5" fmla="*/ 9 h 11"/>
                  <a:gd name="T6" fmla="*/ 8 w 9"/>
                  <a:gd name="T7" fmla="*/ 11 h 11"/>
                  <a:gd name="T8" fmla="*/ 9 w 9"/>
                  <a:gd name="T9" fmla="*/ 3 h 11"/>
                  <a:gd name="T10" fmla="*/ 9 w 9"/>
                  <a:gd name="T11" fmla="*/ 3 h 11"/>
                  <a:gd name="T12" fmla="*/ 9 w 9"/>
                  <a:gd name="T13" fmla="*/ 3 h 11"/>
                  <a:gd name="T14" fmla="*/ 8 w 9"/>
                  <a:gd name="T15" fmla="*/ 1 h 11"/>
                  <a:gd name="T16" fmla="*/ 6 w 9"/>
                  <a:gd name="T17" fmla="*/ 0 h 11"/>
                  <a:gd name="T18" fmla="*/ 3 w 9"/>
                  <a:gd name="T19" fmla="*/ 0 h 11"/>
                  <a:gd name="T20" fmla="*/ 1 w 9"/>
                  <a:gd name="T21" fmla="*/ 3 h 11"/>
                  <a:gd name="T22" fmla="*/ 9 w 9"/>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9" y="3"/>
                    </a:moveTo>
                    <a:lnTo>
                      <a:pt x="1" y="3"/>
                    </a:lnTo>
                    <a:lnTo>
                      <a:pt x="0" y="9"/>
                    </a:lnTo>
                    <a:lnTo>
                      <a:pt x="8" y="11"/>
                    </a:lnTo>
                    <a:lnTo>
                      <a:pt x="9" y="3"/>
                    </a:lnTo>
                    <a:lnTo>
                      <a:pt x="8" y="1"/>
                    </a:lnTo>
                    <a:lnTo>
                      <a:pt x="6" y="0"/>
                    </a:lnTo>
                    <a:lnTo>
                      <a:pt x="3" y="0"/>
                    </a:lnTo>
                    <a:lnTo>
                      <a:pt x="1" y="3"/>
                    </a:lnTo>
                    <a:lnTo>
                      <a:pt x="9"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1" name="Freeform 176"/>
              <p:cNvSpPr>
                <a:spLocks/>
              </p:cNvSpPr>
              <p:nvPr/>
            </p:nvSpPr>
            <p:spPr bwMode="auto">
              <a:xfrm>
                <a:off x="3733" y="998"/>
                <a:ext cx="8" cy="11"/>
              </a:xfrm>
              <a:custGeom>
                <a:avLst/>
                <a:gdLst>
                  <a:gd name="T0" fmla="*/ 8 w 8"/>
                  <a:gd name="T1" fmla="*/ 4 h 11"/>
                  <a:gd name="T2" fmla="*/ 2 w 8"/>
                  <a:gd name="T3" fmla="*/ 3 h 11"/>
                  <a:gd name="T4" fmla="*/ 0 w 8"/>
                  <a:gd name="T5" fmla="*/ 11 h 11"/>
                  <a:gd name="T6" fmla="*/ 8 w 8"/>
                  <a:gd name="T7" fmla="*/ 11 h 11"/>
                  <a:gd name="T8" fmla="*/ 8 w 8"/>
                  <a:gd name="T9" fmla="*/ 4 h 11"/>
                  <a:gd name="T10" fmla="*/ 8 w 8"/>
                  <a:gd name="T11" fmla="*/ 4 h 11"/>
                  <a:gd name="T12" fmla="*/ 8 w 8"/>
                  <a:gd name="T13" fmla="*/ 4 h 11"/>
                  <a:gd name="T14" fmla="*/ 8 w 8"/>
                  <a:gd name="T15" fmla="*/ 1 h 11"/>
                  <a:gd name="T16" fmla="*/ 5 w 8"/>
                  <a:gd name="T17" fmla="*/ 0 h 11"/>
                  <a:gd name="T18" fmla="*/ 4 w 8"/>
                  <a:gd name="T19" fmla="*/ 1 h 11"/>
                  <a:gd name="T20" fmla="*/ 2 w 8"/>
                  <a:gd name="T21" fmla="*/ 3 h 11"/>
                  <a:gd name="T22" fmla="*/ 8 w 8"/>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4"/>
                    </a:moveTo>
                    <a:lnTo>
                      <a:pt x="2" y="3"/>
                    </a:lnTo>
                    <a:lnTo>
                      <a:pt x="0" y="11"/>
                    </a:lnTo>
                    <a:lnTo>
                      <a:pt x="8" y="11"/>
                    </a:lnTo>
                    <a:lnTo>
                      <a:pt x="8" y="4"/>
                    </a:lnTo>
                    <a:lnTo>
                      <a:pt x="8" y="1"/>
                    </a:lnTo>
                    <a:lnTo>
                      <a:pt x="5" y="0"/>
                    </a:lnTo>
                    <a:lnTo>
                      <a:pt x="4" y="1"/>
                    </a:lnTo>
                    <a:lnTo>
                      <a:pt x="2"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2" name="Freeform 177"/>
              <p:cNvSpPr>
                <a:spLocks/>
              </p:cNvSpPr>
              <p:nvPr/>
            </p:nvSpPr>
            <p:spPr bwMode="auto">
              <a:xfrm>
                <a:off x="3735" y="991"/>
                <a:ext cx="8" cy="11"/>
              </a:xfrm>
              <a:custGeom>
                <a:avLst/>
                <a:gdLst>
                  <a:gd name="T0" fmla="*/ 0 w 8"/>
                  <a:gd name="T1" fmla="*/ 3 h 11"/>
                  <a:gd name="T2" fmla="*/ 0 w 8"/>
                  <a:gd name="T3" fmla="*/ 3 h 11"/>
                  <a:gd name="T4" fmla="*/ 0 w 8"/>
                  <a:gd name="T5" fmla="*/ 10 h 11"/>
                  <a:gd name="T6" fmla="*/ 6 w 8"/>
                  <a:gd name="T7" fmla="*/ 11 h 11"/>
                  <a:gd name="T8" fmla="*/ 8 w 8"/>
                  <a:gd name="T9" fmla="*/ 5 h 11"/>
                  <a:gd name="T10" fmla="*/ 0 w 8"/>
                  <a:gd name="T11" fmla="*/ 3 h 11"/>
                  <a:gd name="T12" fmla="*/ 8 w 8"/>
                  <a:gd name="T13" fmla="*/ 5 h 11"/>
                  <a:gd name="T14" fmla="*/ 6 w 8"/>
                  <a:gd name="T15" fmla="*/ 2 h 11"/>
                  <a:gd name="T16" fmla="*/ 5 w 8"/>
                  <a:gd name="T17" fmla="*/ 0 h 11"/>
                  <a:gd name="T18" fmla="*/ 2 w 8"/>
                  <a:gd name="T19" fmla="*/ 0 h 11"/>
                  <a:gd name="T20" fmla="*/ 0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0" y="3"/>
                    </a:moveTo>
                    <a:lnTo>
                      <a:pt x="0" y="3"/>
                    </a:lnTo>
                    <a:lnTo>
                      <a:pt x="0" y="10"/>
                    </a:lnTo>
                    <a:lnTo>
                      <a:pt x="6" y="11"/>
                    </a:lnTo>
                    <a:lnTo>
                      <a:pt x="8" y="5"/>
                    </a:lnTo>
                    <a:lnTo>
                      <a:pt x="0" y="3"/>
                    </a:lnTo>
                    <a:lnTo>
                      <a:pt x="8" y="5"/>
                    </a:lnTo>
                    <a:lnTo>
                      <a:pt x="6" y="2"/>
                    </a:lnTo>
                    <a:lnTo>
                      <a:pt x="5" y="0"/>
                    </a:lnTo>
                    <a:lnTo>
                      <a:pt x="2"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3" name="Freeform 178"/>
              <p:cNvSpPr>
                <a:spLocks/>
              </p:cNvSpPr>
              <p:nvPr/>
            </p:nvSpPr>
            <p:spPr bwMode="auto">
              <a:xfrm>
                <a:off x="3735" y="985"/>
                <a:ext cx="10" cy="11"/>
              </a:xfrm>
              <a:custGeom>
                <a:avLst/>
                <a:gdLst>
                  <a:gd name="T0" fmla="*/ 10 w 10"/>
                  <a:gd name="T1" fmla="*/ 3 h 11"/>
                  <a:gd name="T2" fmla="*/ 2 w 10"/>
                  <a:gd name="T3" fmla="*/ 3 h 11"/>
                  <a:gd name="T4" fmla="*/ 0 w 10"/>
                  <a:gd name="T5" fmla="*/ 9 h 11"/>
                  <a:gd name="T6" fmla="*/ 8 w 10"/>
                  <a:gd name="T7" fmla="*/ 11 h 11"/>
                  <a:gd name="T8" fmla="*/ 10 w 10"/>
                  <a:gd name="T9" fmla="*/ 3 h 11"/>
                  <a:gd name="T10" fmla="*/ 10 w 10"/>
                  <a:gd name="T11" fmla="*/ 3 h 11"/>
                  <a:gd name="T12" fmla="*/ 10 w 10"/>
                  <a:gd name="T13" fmla="*/ 3 h 11"/>
                  <a:gd name="T14" fmla="*/ 8 w 10"/>
                  <a:gd name="T15" fmla="*/ 0 h 11"/>
                  <a:gd name="T16" fmla="*/ 6 w 10"/>
                  <a:gd name="T17" fmla="*/ 0 h 11"/>
                  <a:gd name="T18" fmla="*/ 3 w 10"/>
                  <a:gd name="T19" fmla="*/ 0 h 11"/>
                  <a:gd name="T20" fmla="*/ 2 w 10"/>
                  <a:gd name="T21" fmla="*/ 3 h 11"/>
                  <a:gd name="T22" fmla="*/ 10 w 10"/>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3"/>
                    </a:moveTo>
                    <a:lnTo>
                      <a:pt x="2" y="3"/>
                    </a:lnTo>
                    <a:lnTo>
                      <a:pt x="0" y="9"/>
                    </a:lnTo>
                    <a:lnTo>
                      <a:pt x="8" y="11"/>
                    </a:lnTo>
                    <a:lnTo>
                      <a:pt x="10" y="3"/>
                    </a:lnTo>
                    <a:lnTo>
                      <a:pt x="8" y="0"/>
                    </a:lnTo>
                    <a:lnTo>
                      <a:pt x="6" y="0"/>
                    </a:lnTo>
                    <a:lnTo>
                      <a:pt x="3" y="0"/>
                    </a:lnTo>
                    <a:lnTo>
                      <a:pt x="2" y="3"/>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4" name="Freeform 179"/>
              <p:cNvSpPr>
                <a:spLocks/>
              </p:cNvSpPr>
              <p:nvPr/>
            </p:nvSpPr>
            <p:spPr bwMode="auto">
              <a:xfrm>
                <a:off x="3737" y="977"/>
                <a:ext cx="8" cy="11"/>
              </a:xfrm>
              <a:custGeom>
                <a:avLst/>
                <a:gdLst>
                  <a:gd name="T0" fmla="*/ 8 w 8"/>
                  <a:gd name="T1" fmla="*/ 4 h 11"/>
                  <a:gd name="T2" fmla="*/ 0 w 8"/>
                  <a:gd name="T3" fmla="*/ 3 h 11"/>
                  <a:gd name="T4" fmla="*/ 0 w 8"/>
                  <a:gd name="T5" fmla="*/ 11 h 11"/>
                  <a:gd name="T6" fmla="*/ 8 w 8"/>
                  <a:gd name="T7" fmla="*/ 11 h 11"/>
                  <a:gd name="T8" fmla="*/ 8 w 8"/>
                  <a:gd name="T9" fmla="*/ 4 h 11"/>
                  <a:gd name="T10" fmla="*/ 8 w 8"/>
                  <a:gd name="T11" fmla="*/ 4 h 11"/>
                  <a:gd name="T12" fmla="*/ 8 w 8"/>
                  <a:gd name="T13" fmla="*/ 4 h 11"/>
                  <a:gd name="T14" fmla="*/ 8 w 8"/>
                  <a:gd name="T15" fmla="*/ 1 h 11"/>
                  <a:gd name="T16" fmla="*/ 4 w 8"/>
                  <a:gd name="T17" fmla="*/ 0 h 11"/>
                  <a:gd name="T18" fmla="*/ 1 w 8"/>
                  <a:gd name="T19" fmla="*/ 1 h 11"/>
                  <a:gd name="T20" fmla="*/ 0 w 8"/>
                  <a:gd name="T21" fmla="*/ 3 h 11"/>
                  <a:gd name="T22" fmla="*/ 8 w 8"/>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4"/>
                    </a:moveTo>
                    <a:lnTo>
                      <a:pt x="0" y="3"/>
                    </a:lnTo>
                    <a:lnTo>
                      <a:pt x="0" y="11"/>
                    </a:lnTo>
                    <a:lnTo>
                      <a:pt x="8" y="11"/>
                    </a:lnTo>
                    <a:lnTo>
                      <a:pt x="8" y="4"/>
                    </a:lnTo>
                    <a:lnTo>
                      <a:pt x="8" y="1"/>
                    </a:lnTo>
                    <a:lnTo>
                      <a:pt x="4" y="0"/>
                    </a:lnTo>
                    <a:lnTo>
                      <a:pt x="1" y="1"/>
                    </a:lnTo>
                    <a:lnTo>
                      <a:pt x="0"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5" name="Freeform 180"/>
              <p:cNvSpPr>
                <a:spLocks/>
              </p:cNvSpPr>
              <p:nvPr/>
            </p:nvSpPr>
            <p:spPr bwMode="auto">
              <a:xfrm>
                <a:off x="3737" y="970"/>
                <a:ext cx="9" cy="11"/>
              </a:xfrm>
              <a:custGeom>
                <a:avLst/>
                <a:gdLst>
                  <a:gd name="T0" fmla="*/ 1 w 9"/>
                  <a:gd name="T1" fmla="*/ 3 h 11"/>
                  <a:gd name="T2" fmla="*/ 1 w 9"/>
                  <a:gd name="T3" fmla="*/ 3 h 11"/>
                  <a:gd name="T4" fmla="*/ 0 w 9"/>
                  <a:gd name="T5" fmla="*/ 10 h 11"/>
                  <a:gd name="T6" fmla="*/ 8 w 9"/>
                  <a:gd name="T7" fmla="*/ 11 h 11"/>
                  <a:gd name="T8" fmla="*/ 9 w 9"/>
                  <a:gd name="T9" fmla="*/ 5 h 11"/>
                  <a:gd name="T10" fmla="*/ 1 w 9"/>
                  <a:gd name="T11" fmla="*/ 3 h 11"/>
                  <a:gd name="T12" fmla="*/ 9 w 9"/>
                  <a:gd name="T13" fmla="*/ 5 h 11"/>
                  <a:gd name="T14" fmla="*/ 8 w 9"/>
                  <a:gd name="T15" fmla="*/ 2 h 11"/>
                  <a:gd name="T16" fmla="*/ 6 w 9"/>
                  <a:gd name="T17" fmla="*/ 0 h 11"/>
                  <a:gd name="T18" fmla="*/ 3 w 9"/>
                  <a:gd name="T19" fmla="*/ 0 h 11"/>
                  <a:gd name="T20" fmla="*/ 1 w 9"/>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1" y="3"/>
                    </a:moveTo>
                    <a:lnTo>
                      <a:pt x="1" y="3"/>
                    </a:lnTo>
                    <a:lnTo>
                      <a:pt x="0" y="10"/>
                    </a:lnTo>
                    <a:lnTo>
                      <a:pt x="8" y="11"/>
                    </a:lnTo>
                    <a:lnTo>
                      <a:pt x="9" y="5"/>
                    </a:lnTo>
                    <a:lnTo>
                      <a:pt x="1" y="3"/>
                    </a:lnTo>
                    <a:lnTo>
                      <a:pt x="9" y="5"/>
                    </a:lnTo>
                    <a:lnTo>
                      <a:pt x="8" y="2"/>
                    </a:lnTo>
                    <a:lnTo>
                      <a:pt x="6"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6" name="Freeform 181"/>
              <p:cNvSpPr>
                <a:spLocks/>
              </p:cNvSpPr>
              <p:nvPr/>
            </p:nvSpPr>
            <p:spPr bwMode="auto">
              <a:xfrm>
                <a:off x="3738" y="964"/>
                <a:ext cx="8" cy="11"/>
              </a:xfrm>
              <a:custGeom>
                <a:avLst/>
                <a:gdLst>
                  <a:gd name="T0" fmla="*/ 8 w 8"/>
                  <a:gd name="T1" fmla="*/ 4 h 11"/>
                  <a:gd name="T2" fmla="*/ 2 w 8"/>
                  <a:gd name="T3" fmla="*/ 3 h 11"/>
                  <a:gd name="T4" fmla="*/ 0 w 8"/>
                  <a:gd name="T5" fmla="*/ 9 h 11"/>
                  <a:gd name="T6" fmla="*/ 8 w 8"/>
                  <a:gd name="T7" fmla="*/ 11 h 11"/>
                  <a:gd name="T8" fmla="*/ 8 w 8"/>
                  <a:gd name="T9" fmla="*/ 4 h 11"/>
                  <a:gd name="T10" fmla="*/ 8 w 8"/>
                  <a:gd name="T11" fmla="*/ 4 h 11"/>
                  <a:gd name="T12" fmla="*/ 8 w 8"/>
                  <a:gd name="T13" fmla="*/ 4 h 11"/>
                  <a:gd name="T14" fmla="*/ 8 w 8"/>
                  <a:gd name="T15" fmla="*/ 1 h 11"/>
                  <a:gd name="T16" fmla="*/ 5 w 8"/>
                  <a:gd name="T17" fmla="*/ 0 h 11"/>
                  <a:gd name="T18" fmla="*/ 3 w 8"/>
                  <a:gd name="T19" fmla="*/ 0 h 11"/>
                  <a:gd name="T20" fmla="*/ 2 w 8"/>
                  <a:gd name="T21" fmla="*/ 3 h 11"/>
                  <a:gd name="T22" fmla="*/ 8 w 8"/>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4"/>
                    </a:moveTo>
                    <a:lnTo>
                      <a:pt x="2" y="3"/>
                    </a:lnTo>
                    <a:lnTo>
                      <a:pt x="0" y="9"/>
                    </a:lnTo>
                    <a:lnTo>
                      <a:pt x="8" y="11"/>
                    </a:lnTo>
                    <a:lnTo>
                      <a:pt x="8" y="4"/>
                    </a:lnTo>
                    <a:lnTo>
                      <a:pt x="8" y="1"/>
                    </a:lnTo>
                    <a:lnTo>
                      <a:pt x="5" y="0"/>
                    </a:lnTo>
                    <a:lnTo>
                      <a:pt x="3" y="0"/>
                    </a:lnTo>
                    <a:lnTo>
                      <a:pt x="2"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7" name="Freeform 182"/>
              <p:cNvSpPr>
                <a:spLocks/>
              </p:cNvSpPr>
              <p:nvPr/>
            </p:nvSpPr>
            <p:spPr bwMode="auto">
              <a:xfrm>
                <a:off x="3740" y="957"/>
                <a:ext cx="8" cy="11"/>
              </a:xfrm>
              <a:custGeom>
                <a:avLst/>
                <a:gdLst>
                  <a:gd name="T0" fmla="*/ 8 w 8"/>
                  <a:gd name="T1" fmla="*/ 5 h 11"/>
                  <a:gd name="T2" fmla="*/ 0 w 8"/>
                  <a:gd name="T3" fmla="*/ 3 h 11"/>
                  <a:gd name="T4" fmla="*/ 0 w 8"/>
                  <a:gd name="T5" fmla="*/ 10 h 11"/>
                  <a:gd name="T6" fmla="*/ 6 w 8"/>
                  <a:gd name="T7" fmla="*/ 11 h 11"/>
                  <a:gd name="T8" fmla="*/ 8 w 8"/>
                  <a:gd name="T9" fmla="*/ 5 h 11"/>
                  <a:gd name="T10" fmla="*/ 8 w 8"/>
                  <a:gd name="T11" fmla="*/ 5 h 11"/>
                  <a:gd name="T12" fmla="*/ 8 w 8"/>
                  <a:gd name="T13" fmla="*/ 5 h 11"/>
                  <a:gd name="T14" fmla="*/ 6 w 8"/>
                  <a:gd name="T15" fmla="*/ 2 h 11"/>
                  <a:gd name="T16" fmla="*/ 5 w 8"/>
                  <a:gd name="T17" fmla="*/ 0 h 11"/>
                  <a:gd name="T18" fmla="*/ 1 w 8"/>
                  <a:gd name="T19" fmla="*/ 0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10"/>
                    </a:lnTo>
                    <a:lnTo>
                      <a:pt x="6" y="11"/>
                    </a:lnTo>
                    <a:lnTo>
                      <a:pt x="8" y="5"/>
                    </a:lnTo>
                    <a:lnTo>
                      <a:pt x="6" y="2"/>
                    </a:lnTo>
                    <a:lnTo>
                      <a:pt x="5" y="0"/>
                    </a:lnTo>
                    <a:lnTo>
                      <a:pt x="1"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8" name="Freeform 183"/>
              <p:cNvSpPr>
                <a:spLocks/>
              </p:cNvSpPr>
              <p:nvPr/>
            </p:nvSpPr>
            <p:spPr bwMode="auto">
              <a:xfrm>
                <a:off x="3740" y="951"/>
                <a:ext cx="10" cy="11"/>
              </a:xfrm>
              <a:custGeom>
                <a:avLst/>
                <a:gdLst>
                  <a:gd name="T0" fmla="*/ 1 w 10"/>
                  <a:gd name="T1" fmla="*/ 3 h 11"/>
                  <a:gd name="T2" fmla="*/ 1 w 10"/>
                  <a:gd name="T3" fmla="*/ 3 h 11"/>
                  <a:gd name="T4" fmla="*/ 0 w 10"/>
                  <a:gd name="T5" fmla="*/ 9 h 11"/>
                  <a:gd name="T6" fmla="*/ 8 w 10"/>
                  <a:gd name="T7" fmla="*/ 11 h 11"/>
                  <a:gd name="T8" fmla="*/ 10 w 10"/>
                  <a:gd name="T9" fmla="*/ 5 h 11"/>
                  <a:gd name="T10" fmla="*/ 1 w 10"/>
                  <a:gd name="T11" fmla="*/ 3 h 11"/>
                  <a:gd name="T12" fmla="*/ 10 w 10"/>
                  <a:gd name="T13" fmla="*/ 5 h 11"/>
                  <a:gd name="T14" fmla="*/ 8 w 10"/>
                  <a:gd name="T15" fmla="*/ 1 h 11"/>
                  <a:gd name="T16" fmla="*/ 6 w 10"/>
                  <a:gd name="T17" fmla="*/ 0 h 11"/>
                  <a:gd name="T18" fmla="*/ 3 w 10"/>
                  <a:gd name="T19" fmla="*/ 0 h 11"/>
                  <a:gd name="T20" fmla="*/ 1 w 10"/>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1" y="3"/>
                    </a:moveTo>
                    <a:lnTo>
                      <a:pt x="1" y="3"/>
                    </a:lnTo>
                    <a:lnTo>
                      <a:pt x="0" y="9"/>
                    </a:lnTo>
                    <a:lnTo>
                      <a:pt x="8" y="11"/>
                    </a:lnTo>
                    <a:lnTo>
                      <a:pt x="10" y="5"/>
                    </a:lnTo>
                    <a:lnTo>
                      <a:pt x="1" y="3"/>
                    </a:lnTo>
                    <a:lnTo>
                      <a:pt x="10" y="5"/>
                    </a:lnTo>
                    <a:lnTo>
                      <a:pt x="8" y="1"/>
                    </a:lnTo>
                    <a:lnTo>
                      <a:pt x="6"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9" name="Freeform 184"/>
              <p:cNvSpPr>
                <a:spLocks/>
              </p:cNvSpPr>
              <p:nvPr/>
            </p:nvSpPr>
            <p:spPr bwMode="auto">
              <a:xfrm>
                <a:off x="3741" y="944"/>
                <a:ext cx="9" cy="12"/>
              </a:xfrm>
              <a:custGeom>
                <a:avLst/>
                <a:gdLst>
                  <a:gd name="T0" fmla="*/ 0 w 9"/>
                  <a:gd name="T1" fmla="*/ 3 h 12"/>
                  <a:gd name="T2" fmla="*/ 0 w 9"/>
                  <a:gd name="T3" fmla="*/ 3 h 12"/>
                  <a:gd name="T4" fmla="*/ 0 w 9"/>
                  <a:gd name="T5" fmla="*/ 10 h 12"/>
                  <a:gd name="T6" fmla="*/ 9 w 9"/>
                  <a:gd name="T7" fmla="*/ 12 h 12"/>
                  <a:gd name="T8" fmla="*/ 9 w 9"/>
                  <a:gd name="T9" fmla="*/ 5 h 12"/>
                  <a:gd name="T10" fmla="*/ 0 w 9"/>
                  <a:gd name="T11" fmla="*/ 3 h 12"/>
                  <a:gd name="T12" fmla="*/ 9 w 9"/>
                  <a:gd name="T13" fmla="*/ 5 h 12"/>
                  <a:gd name="T14" fmla="*/ 9 w 9"/>
                  <a:gd name="T15" fmla="*/ 2 h 12"/>
                  <a:gd name="T16" fmla="*/ 5 w 9"/>
                  <a:gd name="T17" fmla="*/ 0 h 12"/>
                  <a:gd name="T18" fmla="*/ 2 w 9"/>
                  <a:gd name="T19" fmla="*/ 2 h 12"/>
                  <a:gd name="T20" fmla="*/ 0 w 9"/>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2">
                    <a:moveTo>
                      <a:pt x="0" y="3"/>
                    </a:moveTo>
                    <a:lnTo>
                      <a:pt x="0" y="3"/>
                    </a:lnTo>
                    <a:lnTo>
                      <a:pt x="0" y="10"/>
                    </a:lnTo>
                    <a:lnTo>
                      <a:pt x="9" y="12"/>
                    </a:lnTo>
                    <a:lnTo>
                      <a:pt x="9" y="5"/>
                    </a:lnTo>
                    <a:lnTo>
                      <a:pt x="0" y="3"/>
                    </a:lnTo>
                    <a:lnTo>
                      <a:pt x="9" y="5"/>
                    </a:lnTo>
                    <a:lnTo>
                      <a:pt x="9" y="2"/>
                    </a:lnTo>
                    <a:lnTo>
                      <a:pt x="5" y="0"/>
                    </a:lnTo>
                    <a:lnTo>
                      <a:pt x="2" y="2"/>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0" name="Freeform 185"/>
              <p:cNvSpPr>
                <a:spLocks/>
              </p:cNvSpPr>
              <p:nvPr/>
            </p:nvSpPr>
            <p:spPr bwMode="auto">
              <a:xfrm>
                <a:off x="3741" y="938"/>
                <a:ext cx="10" cy="11"/>
              </a:xfrm>
              <a:custGeom>
                <a:avLst/>
                <a:gdLst>
                  <a:gd name="T0" fmla="*/ 10 w 10"/>
                  <a:gd name="T1" fmla="*/ 5 h 11"/>
                  <a:gd name="T2" fmla="*/ 2 w 10"/>
                  <a:gd name="T3" fmla="*/ 3 h 11"/>
                  <a:gd name="T4" fmla="*/ 0 w 10"/>
                  <a:gd name="T5" fmla="*/ 9 h 11"/>
                  <a:gd name="T6" fmla="*/ 9 w 10"/>
                  <a:gd name="T7" fmla="*/ 11 h 11"/>
                  <a:gd name="T8" fmla="*/ 10 w 10"/>
                  <a:gd name="T9" fmla="*/ 5 h 11"/>
                  <a:gd name="T10" fmla="*/ 10 w 10"/>
                  <a:gd name="T11" fmla="*/ 5 h 11"/>
                  <a:gd name="T12" fmla="*/ 10 w 10"/>
                  <a:gd name="T13" fmla="*/ 5 h 11"/>
                  <a:gd name="T14" fmla="*/ 9 w 10"/>
                  <a:gd name="T15" fmla="*/ 1 h 11"/>
                  <a:gd name="T16" fmla="*/ 7 w 10"/>
                  <a:gd name="T17" fmla="*/ 0 h 11"/>
                  <a:gd name="T18" fmla="*/ 4 w 10"/>
                  <a:gd name="T19" fmla="*/ 1 h 11"/>
                  <a:gd name="T20" fmla="*/ 2 w 10"/>
                  <a:gd name="T21" fmla="*/ 3 h 11"/>
                  <a:gd name="T22" fmla="*/ 10 w 10"/>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5"/>
                    </a:moveTo>
                    <a:lnTo>
                      <a:pt x="2" y="3"/>
                    </a:lnTo>
                    <a:lnTo>
                      <a:pt x="0" y="9"/>
                    </a:lnTo>
                    <a:lnTo>
                      <a:pt x="9" y="11"/>
                    </a:lnTo>
                    <a:lnTo>
                      <a:pt x="10" y="5"/>
                    </a:lnTo>
                    <a:lnTo>
                      <a:pt x="9" y="1"/>
                    </a:lnTo>
                    <a:lnTo>
                      <a:pt x="7" y="0"/>
                    </a:lnTo>
                    <a:lnTo>
                      <a:pt x="4" y="1"/>
                    </a:lnTo>
                    <a:lnTo>
                      <a:pt x="2" y="3"/>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1" name="Freeform 186"/>
              <p:cNvSpPr>
                <a:spLocks/>
              </p:cNvSpPr>
              <p:nvPr/>
            </p:nvSpPr>
            <p:spPr bwMode="auto">
              <a:xfrm>
                <a:off x="3743" y="933"/>
                <a:ext cx="8" cy="10"/>
              </a:xfrm>
              <a:custGeom>
                <a:avLst/>
                <a:gdLst>
                  <a:gd name="T0" fmla="*/ 8 w 8"/>
                  <a:gd name="T1" fmla="*/ 5 h 10"/>
                  <a:gd name="T2" fmla="*/ 2 w 8"/>
                  <a:gd name="T3" fmla="*/ 3 h 10"/>
                  <a:gd name="T4" fmla="*/ 0 w 8"/>
                  <a:gd name="T5" fmla="*/ 8 h 10"/>
                  <a:gd name="T6" fmla="*/ 8 w 8"/>
                  <a:gd name="T7" fmla="*/ 10 h 10"/>
                  <a:gd name="T8" fmla="*/ 8 w 8"/>
                  <a:gd name="T9" fmla="*/ 5 h 10"/>
                  <a:gd name="T10" fmla="*/ 8 w 8"/>
                  <a:gd name="T11" fmla="*/ 5 h 10"/>
                  <a:gd name="T12" fmla="*/ 8 w 8"/>
                  <a:gd name="T13" fmla="*/ 5 h 10"/>
                  <a:gd name="T14" fmla="*/ 8 w 8"/>
                  <a:gd name="T15" fmla="*/ 1 h 10"/>
                  <a:gd name="T16" fmla="*/ 5 w 8"/>
                  <a:gd name="T17" fmla="*/ 0 h 10"/>
                  <a:gd name="T18" fmla="*/ 3 w 8"/>
                  <a:gd name="T19" fmla="*/ 0 h 10"/>
                  <a:gd name="T20" fmla="*/ 2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2" y="3"/>
                    </a:lnTo>
                    <a:lnTo>
                      <a:pt x="0" y="8"/>
                    </a:lnTo>
                    <a:lnTo>
                      <a:pt x="8" y="10"/>
                    </a:lnTo>
                    <a:lnTo>
                      <a:pt x="8" y="5"/>
                    </a:lnTo>
                    <a:lnTo>
                      <a:pt x="8" y="1"/>
                    </a:lnTo>
                    <a:lnTo>
                      <a:pt x="5" y="0"/>
                    </a:lnTo>
                    <a:lnTo>
                      <a:pt x="3" y="0"/>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2" name="Freeform 187"/>
              <p:cNvSpPr>
                <a:spLocks/>
              </p:cNvSpPr>
              <p:nvPr/>
            </p:nvSpPr>
            <p:spPr bwMode="auto">
              <a:xfrm>
                <a:off x="3745" y="926"/>
                <a:ext cx="8" cy="12"/>
              </a:xfrm>
              <a:custGeom>
                <a:avLst/>
                <a:gdLst>
                  <a:gd name="T0" fmla="*/ 0 w 8"/>
                  <a:gd name="T1" fmla="*/ 4 h 12"/>
                  <a:gd name="T2" fmla="*/ 0 w 8"/>
                  <a:gd name="T3" fmla="*/ 4 h 12"/>
                  <a:gd name="T4" fmla="*/ 0 w 8"/>
                  <a:gd name="T5" fmla="*/ 10 h 12"/>
                  <a:gd name="T6" fmla="*/ 6 w 8"/>
                  <a:gd name="T7" fmla="*/ 12 h 12"/>
                  <a:gd name="T8" fmla="*/ 8 w 8"/>
                  <a:gd name="T9" fmla="*/ 5 h 12"/>
                  <a:gd name="T10" fmla="*/ 0 w 8"/>
                  <a:gd name="T11" fmla="*/ 4 h 12"/>
                  <a:gd name="T12" fmla="*/ 8 w 8"/>
                  <a:gd name="T13" fmla="*/ 5 h 12"/>
                  <a:gd name="T14" fmla="*/ 8 w 8"/>
                  <a:gd name="T15" fmla="*/ 2 h 12"/>
                  <a:gd name="T16" fmla="*/ 5 w 8"/>
                  <a:gd name="T17" fmla="*/ 0 h 12"/>
                  <a:gd name="T18" fmla="*/ 1 w 8"/>
                  <a:gd name="T19" fmla="*/ 2 h 12"/>
                  <a:gd name="T20" fmla="*/ 0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0" y="4"/>
                    </a:moveTo>
                    <a:lnTo>
                      <a:pt x="0" y="4"/>
                    </a:lnTo>
                    <a:lnTo>
                      <a:pt x="0" y="10"/>
                    </a:lnTo>
                    <a:lnTo>
                      <a:pt x="6" y="12"/>
                    </a:lnTo>
                    <a:lnTo>
                      <a:pt x="8" y="5"/>
                    </a:lnTo>
                    <a:lnTo>
                      <a:pt x="0" y="4"/>
                    </a:lnTo>
                    <a:lnTo>
                      <a:pt x="8" y="5"/>
                    </a:lnTo>
                    <a:lnTo>
                      <a:pt x="8" y="2"/>
                    </a:lnTo>
                    <a:lnTo>
                      <a:pt x="5" y="0"/>
                    </a:lnTo>
                    <a:lnTo>
                      <a:pt x="1" y="2"/>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3" name="Freeform 188"/>
              <p:cNvSpPr>
                <a:spLocks/>
              </p:cNvSpPr>
              <p:nvPr/>
            </p:nvSpPr>
            <p:spPr bwMode="auto">
              <a:xfrm>
                <a:off x="3745" y="922"/>
                <a:ext cx="9" cy="9"/>
              </a:xfrm>
              <a:custGeom>
                <a:avLst/>
                <a:gdLst>
                  <a:gd name="T0" fmla="*/ 1 w 9"/>
                  <a:gd name="T1" fmla="*/ 3 h 9"/>
                  <a:gd name="T2" fmla="*/ 1 w 9"/>
                  <a:gd name="T3" fmla="*/ 3 h 9"/>
                  <a:gd name="T4" fmla="*/ 0 w 9"/>
                  <a:gd name="T5" fmla="*/ 8 h 9"/>
                  <a:gd name="T6" fmla="*/ 8 w 9"/>
                  <a:gd name="T7" fmla="*/ 9 h 9"/>
                  <a:gd name="T8" fmla="*/ 9 w 9"/>
                  <a:gd name="T9" fmla="*/ 4 h 9"/>
                  <a:gd name="T10" fmla="*/ 1 w 9"/>
                  <a:gd name="T11" fmla="*/ 3 h 9"/>
                  <a:gd name="T12" fmla="*/ 9 w 9"/>
                  <a:gd name="T13" fmla="*/ 4 h 9"/>
                  <a:gd name="T14" fmla="*/ 8 w 9"/>
                  <a:gd name="T15" fmla="*/ 1 h 9"/>
                  <a:gd name="T16" fmla="*/ 6 w 9"/>
                  <a:gd name="T17" fmla="*/ 0 h 9"/>
                  <a:gd name="T18" fmla="*/ 3 w 9"/>
                  <a:gd name="T19" fmla="*/ 0 h 9"/>
                  <a:gd name="T20" fmla="*/ 1 w 9"/>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9">
                    <a:moveTo>
                      <a:pt x="1" y="3"/>
                    </a:moveTo>
                    <a:lnTo>
                      <a:pt x="1" y="3"/>
                    </a:lnTo>
                    <a:lnTo>
                      <a:pt x="0" y="8"/>
                    </a:lnTo>
                    <a:lnTo>
                      <a:pt x="8" y="9"/>
                    </a:lnTo>
                    <a:lnTo>
                      <a:pt x="9" y="4"/>
                    </a:lnTo>
                    <a:lnTo>
                      <a:pt x="1" y="3"/>
                    </a:lnTo>
                    <a:lnTo>
                      <a:pt x="9" y="4"/>
                    </a:lnTo>
                    <a:lnTo>
                      <a:pt x="8" y="1"/>
                    </a:lnTo>
                    <a:lnTo>
                      <a:pt x="6"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4" name="Freeform 189"/>
              <p:cNvSpPr>
                <a:spLocks/>
              </p:cNvSpPr>
              <p:nvPr/>
            </p:nvSpPr>
            <p:spPr bwMode="auto">
              <a:xfrm>
                <a:off x="3746" y="917"/>
                <a:ext cx="8" cy="9"/>
              </a:xfrm>
              <a:custGeom>
                <a:avLst/>
                <a:gdLst>
                  <a:gd name="T0" fmla="*/ 8 w 8"/>
                  <a:gd name="T1" fmla="*/ 5 h 9"/>
                  <a:gd name="T2" fmla="*/ 2 w 8"/>
                  <a:gd name="T3" fmla="*/ 3 h 9"/>
                  <a:gd name="T4" fmla="*/ 0 w 8"/>
                  <a:gd name="T5" fmla="*/ 8 h 9"/>
                  <a:gd name="T6" fmla="*/ 8 w 8"/>
                  <a:gd name="T7" fmla="*/ 9 h 9"/>
                  <a:gd name="T8" fmla="*/ 8 w 8"/>
                  <a:gd name="T9" fmla="*/ 5 h 9"/>
                  <a:gd name="T10" fmla="*/ 8 w 8"/>
                  <a:gd name="T11" fmla="*/ 5 h 9"/>
                  <a:gd name="T12" fmla="*/ 8 w 8"/>
                  <a:gd name="T13" fmla="*/ 5 h 9"/>
                  <a:gd name="T14" fmla="*/ 8 w 8"/>
                  <a:gd name="T15" fmla="*/ 1 h 9"/>
                  <a:gd name="T16" fmla="*/ 5 w 8"/>
                  <a:gd name="T17" fmla="*/ 0 h 9"/>
                  <a:gd name="T18" fmla="*/ 4 w 8"/>
                  <a:gd name="T19" fmla="*/ 0 h 9"/>
                  <a:gd name="T20" fmla="*/ 2 w 8"/>
                  <a:gd name="T21" fmla="*/ 3 h 9"/>
                  <a:gd name="T22" fmla="*/ 8 w 8"/>
                  <a:gd name="T23" fmla="*/ 5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5"/>
                    </a:moveTo>
                    <a:lnTo>
                      <a:pt x="2" y="3"/>
                    </a:lnTo>
                    <a:lnTo>
                      <a:pt x="0" y="8"/>
                    </a:lnTo>
                    <a:lnTo>
                      <a:pt x="8" y="9"/>
                    </a:lnTo>
                    <a:lnTo>
                      <a:pt x="8" y="5"/>
                    </a:lnTo>
                    <a:lnTo>
                      <a:pt x="8" y="1"/>
                    </a:lnTo>
                    <a:lnTo>
                      <a:pt x="5" y="0"/>
                    </a:lnTo>
                    <a:lnTo>
                      <a:pt x="4" y="0"/>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5" name="Freeform 190"/>
              <p:cNvSpPr>
                <a:spLocks/>
              </p:cNvSpPr>
              <p:nvPr/>
            </p:nvSpPr>
            <p:spPr bwMode="auto">
              <a:xfrm>
                <a:off x="3748" y="912"/>
                <a:ext cx="8" cy="10"/>
              </a:xfrm>
              <a:custGeom>
                <a:avLst/>
                <a:gdLst>
                  <a:gd name="T0" fmla="*/ 0 w 8"/>
                  <a:gd name="T1" fmla="*/ 3 h 10"/>
                  <a:gd name="T2" fmla="*/ 0 w 8"/>
                  <a:gd name="T3" fmla="*/ 3 h 10"/>
                  <a:gd name="T4" fmla="*/ 0 w 8"/>
                  <a:gd name="T5" fmla="*/ 8 h 10"/>
                  <a:gd name="T6" fmla="*/ 6 w 8"/>
                  <a:gd name="T7" fmla="*/ 10 h 10"/>
                  <a:gd name="T8" fmla="*/ 8 w 8"/>
                  <a:gd name="T9" fmla="*/ 5 h 10"/>
                  <a:gd name="T10" fmla="*/ 0 w 8"/>
                  <a:gd name="T11" fmla="*/ 3 h 10"/>
                  <a:gd name="T12" fmla="*/ 8 w 8"/>
                  <a:gd name="T13" fmla="*/ 5 h 10"/>
                  <a:gd name="T14" fmla="*/ 6 w 8"/>
                  <a:gd name="T15" fmla="*/ 1 h 10"/>
                  <a:gd name="T16" fmla="*/ 5 w 8"/>
                  <a:gd name="T17" fmla="*/ 0 h 10"/>
                  <a:gd name="T18" fmla="*/ 2 w 8"/>
                  <a:gd name="T19" fmla="*/ 0 h 10"/>
                  <a:gd name="T20" fmla="*/ 0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3"/>
                    </a:moveTo>
                    <a:lnTo>
                      <a:pt x="0" y="3"/>
                    </a:lnTo>
                    <a:lnTo>
                      <a:pt x="0" y="8"/>
                    </a:lnTo>
                    <a:lnTo>
                      <a:pt x="6" y="10"/>
                    </a:lnTo>
                    <a:lnTo>
                      <a:pt x="8" y="5"/>
                    </a:lnTo>
                    <a:lnTo>
                      <a:pt x="0" y="3"/>
                    </a:lnTo>
                    <a:lnTo>
                      <a:pt x="8" y="5"/>
                    </a:lnTo>
                    <a:lnTo>
                      <a:pt x="6" y="1"/>
                    </a:lnTo>
                    <a:lnTo>
                      <a:pt x="5" y="0"/>
                    </a:lnTo>
                    <a:lnTo>
                      <a:pt x="2"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6" name="Freeform 191"/>
              <p:cNvSpPr>
                <a:spLocks/>
              </p:cNvSpPr>
              <p:nvPr/>
            </p:nvSpPr>
            <p:spPr bwMode="auto">
              <a:xfrm>
                <a:off x="3748" y="907"/>
                <a:ext cx="8" cy="10"/>
              </a:xfrm>
              <a:custGeom>
                <a:avLst/>
                <a:gdLst>
                  <a:gd name="T0" fmla="*/ 2 w 8"/>
                  <a:gd name="T1" fmla="*/ 3 h 10"/>
                  <a:gd name="T2" fmla="*/ 2 w 8"/>
                  <a:gd name="T3" fmla="*/ 3 h 10"/>
                  <a:gd name="T4" fmla="*/ 0 w 8"/>
                  <a:gd name="T5" fmla="*/ 8 h 10"/>
                  <a:gd name="T6" fmla="*/ 8 w 8"/>
                  <a:gd name="T7" fmla="*/ 10 h 10"/>
                  <a:gd name="T8" fmla="*/ 8 w 8"/>
                  <a:gd name="T9" fmla="*/ 5 h 10"/>
                  <a:gd name="T10" fmla="*/ 2 w 8"/>
                  <a:gd name="T11" fmla="*/ 3 h 10"/>
                  <a:gd name="T12" fmla="*/ 8 w 8"/>
                  <a:gd name="T13" fmla="*/ 5 h 10"/>
                  <a:gd name="T14" fmla="*/ 8 w 8"/>
                  <a:gd name="T15" fmla="*/ 2 h 10"/>
                  <a:gd name="T16" fmla="*/ 6 w 8"/>
                  <a:gd name="T17" fmla="*/ 0 h 10"/>
                  <a:gd name="T18" fmla="*/ 3 w 8"/>
                  <a:gd name="T19" fmla="*/ 0 h 10"/>
                  <a:gd name="T20" fmla="*/ 2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2" y="3"/>
                    </a:moveTo>
                    <a:lnTo>
                      <a:pt x="2" y="3"/>
                    </a:lnTo>
                    <a:lnTo>
                      <a:pt x="0" y="8"/>
                    </a:lnTo>
                    <a:lnTo>
                      <a:pt x="8" y="10"/>
                    </a:lnTo>
                    <a:lnTo>
                      <a:pt x="8" y="5"/>
                    </a:lnTo>
                    <a:lnTo>
                      <a:pt x="2" y="3"/>
                    </a:lnTo>
                    <a:lnTo>
                      <a:pt x="8" y="5"/>
                    </a:lnTo>
                    <a:lnTo>
                      <a:pt x="8" y="2"/>
                    </a:lnTo>
                    <a:lnTo>
                      <a:pt x="6"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7" name="Freeform 192"/>
              <p:cNvSpPr>
                <a:spLocks/>
              </p:cNvSpPr>
              <p:nvPr/>
            </p:nvSpPr>
            <p:spPr bwMode="auto">
              <a:xfrm>
                <a:off x="3750" y="904"/>
                <a:ext cx="8" cy="8"/>
              </a:xfrm>
              <a:custGeom>
                <a:avLst/>
                <a:gdLst>
                  <a:gd name="T0" fmla="*/ 8 w 8"/>
                  <a:gd name="T1" fmla="*/ 3 h 8"/>
                  <a:gd name="T2" fmla="*/ 0 w 8"/>
                  <a:gd name="T3" fmla="*/ 1 h 8"/>
                  <a:gd name="T4" fmla="*/ 0 w 8"/>
                  <a:gd name="T5" fmla="*/ 6 h 8"/>
                  <a:gd name="T6" fmla="*/ 6 w 8"/>
                  <a:gd name="T7" fmla="*/ 8 h 8"/>
                  <a:gd name="T8" fmla="*/ 8 w 8"/>
                  <a:gd name="T9" fmla="*/ 3 h 8"/>
                  <a:gd name="T10" fmla="*/ 8 w 8"/>
                  <a:gd name="T11" fmla="*/ 3 h 8"/>
                  <a:gd name="T12" fmla="*/ 8 w 8"/>
                  <a:gd name="T13" fmla="*/ 3 h 8"/>
                  <a:gd name="T14" fmla="*/ 8 w 8"/>
                  <a:gd name="T15" fmla="*/ 0 h 8"/>
                  <a:gd name="T16" fmla="*/ 4 w 8"/>
                  <a:gd name="T17" fmla="*/ 0 h 8"/>
                  <a:gd name="T18" fmla="*/ 3 w 8"/>
                  <a:gd name="T19" fmla="*/ 0 h 8"/>
                  <a:gd name="T20" fmla="*/ 0 w 8"/>
                  <a:gd name="T21" fmla="*/ 1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0" y="1"/>
                    </a:lnTo>
                    <a:lnTo>
                      <a:pt x="0" y="6"/>
                    </a:lnTo>
                    <a:lnTo>
                      <a:pt x="6" y="8"/>
                    </a:lnTo>
                    <a:lnTo>
                      <a:pt x="8" y="3"/>
                    </a:lnTo>
                    <a:lnTo>
                      <a:pt x="8" y="0"/>
                    </a:lnTo>
                    <a:lnTo>
                      <a:pt x="4" y="0"/>
                    </a:lnTo>
                    <a:lnTo>
                      <a:pt x="3" y="0"/>
                    </a:lnTo>
                    <a:lnTo>
                      <a:pt x="0" y="1"/>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8" name="Freeform 193"/>
              <p:cNvSpPr>
                <a:spLocks/>
              </p:cNvSpPr>
              <p:nvPr/>
            </p:nvSpPr>
            <p:spPr bwMode="auto">
              <a:xfrm>
                <a:off x="3750" y="899"/>
                <a:ext cx="9" cy="8"/>
              </a:xfrm>
              <a:custGeom>
                <a:avLst/>
                <a:gdLst>
                  <a:gd name="T0" fmla="*/ 1 w 9"/>
                  <a:gd name="T1" fmla="*/ 3 h 8"/>
                  <a:gd name="T2" fmla="*/ 1 w 9"/>
                  <a:gd name="T3" fmla="*/ 3 h 8"/>
                  <a:gd name="T4" fmla="*/ 0 w 9"/>
                  <a:gd name="T5" fmla="*/ 6 h 8"/>
                  <a:gd name="T6" fmla="*/ 8 w 9"/>
                  <a:gd name="T7" fmla="*/ 8 h 8"/>
                  <a:gd name="T8" fmla="*/ 9 w 9"/>
                  <a:gd name="T9" fmla="*/ 5 h 8"/>
                  <a:gd name="T10" fmla="*/ 1 w 9"/>
                  <a:gd name="T11" fmla="*/ 3 h 8"/>
                  <a:gd name="T12" fmla="*/ 9 w 9"/>
                  <a:gd name="T13" fmla="*/ 5 h 8"/>
                  <a:gd name="T14" fmla="*/ 8 w 9"/>
                  <a:gd name="T15" fmla="*/ 2 h 8"/>
                  <a:gd name="T16" fmla="*/ 6 w 9"/>
                  <a:gd name="T17" fmla="*/ 0 h 8"/>
                  <a:gd name="T18" fmla="*/ 3 w 9"/>
                  <a:gd name="T19" fmla="*/ 0 h 8"/>
                  <a:gd name="T20" fmla="*/ 1 w 9"/>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1" y="3"/>
                    </a:moveTo>
                    <a:lnTo>
                      <a:pt x="1" y="3"/>
                    </a:lnTo>
                    <a:lnTo>
                      <a:pt x="0" y="6"/>
                    </a:lnTo>
                    <a:lnTo>
                      <a:pt x="8" y="8"/>
                    </a:lnTo>
                    <a:lnTo>
                      <a:pt x="9" y="5"/>
                    </a:lnTo>
                    <a:lnTo>
                      <a:pt x="1" y="3"/>
                    </a:lnTo>
                    <a:lnTo>
                      <a:pt x="9" y="5"/>
                    </a:lnTo>
                    <a:lnTo>
                      <a:pt x="8" y="2"/>
                    </a:lnTo>
                    <a:lnTo>
                      <a:pt x="6"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9" name="Freeform 194"/>
              <p:cNvSpPr>
                <a:spLocks/>
              </p:cNvSpPr>
              <p:nvPr/>
            </p:nvSpPr>
            <p:spPr bwMode="auto">
              <a:xfrm>
                <a:off x="3751" y="896"/>
                <a:ext cx="8" cy="8"/>
              </a:xfrm>
              <a:custGeom>
                <a:avLst/>
                <a:gdLst>
                  <a:gd name="T0" fmla="*/ 2 w 8"/>
                  <a:gd name="T1" fmla="*/ 1 h 8"/>
                  <a:gd name="T2" fmla="*/ 2 w 8"/>
                  <a:gd name="T3" fmla="*/ 1 h 8"/>
                  <a:gd name="T4" fmla="*/ 0 w 8"/>
                  <a:gd name="T5" fmla="*/ 6 h 8"/>
                  <a:gd name="T6" fmla="*/ 8 w 8"/>
                  <a:gd name="T7" fmla="*/ 8 h 8"/>
                  <a:gd name="T8" fmla="*/ 8 w 8"/>
                  <a:gd name="T9" fmla="*/ 5 h 8"/>
                  <a:gd name="T10" fmla="*/ 2 w 8"/>
                  <a:gd name="T11" fmla="*/ 1 h 8"/>
                  <a:gd name="T12" fmla="*/ 8 w 8"/>
                  <a:gd name="T13" fmla="*/ 5 h 8"/>
                  <a:gd name="T14" fmla="*/ 8 w 8"/>
                  <a:gd name="T15" fmla="*/ 1 h 8"/>
                  <a:gd name="T16" fmla="*/ 5 w 8"/>
                  <a:gd name="T17" fmla="*/ 0 h 8"/>
                  <a:gd name="T18" fmla="*/ 3 w 8"/>
                  <a:gd name="T19" fmla="*/ 0 h 8"/>
                  <a:gd name="T20" fmla="*/ 2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1"/>
                    </a:moveTo>
                    <a:lnTo>
                      <a:pt x="2" y="1"/>
                    </a:lnTo>
                    <a:lnTo>
                      <a:pt x="0" y="6"/>
                    </a:lnTo>
                    <a:lnTo>
                      <a:pt x="8" y="8"/>
                    </a:lnTo>
                    <a:lnTo>
                      <a:pt x="8" y="5"/>
                    </a:lnTo>
                    <a:lnTo>
                      <a:pt x="2" y="1"/>
                    </a:lnTo>
                    <a:lnTo>
                      <a:pt x="8" y="5"/>
                    </a:lnTo>
                    <a:lnTo>
                      <a:pt x="8" y="1"/>
                    </a:lnTo>
                    <a:lnTo>
                      <a:pt x="5" y="0"/>
                    </a:lnTo>
                    <a:lnTo>
                      <a:pt x="3"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0" name="Freeform 195"/>
              <p:cNvSpPr>
                <a:spLocks/>
              </p:cNvSpPr>
              <p:nvPr/>
            </p:nvSpPr>
            <p:spPr bwMode="auto">
              <a:xfrm>
                <a:off x="3753" y="892"/>
                <a:ext cx="8" cy="9"/>
              </a:xfrm>
              <a:custGeom>
                <a:avLst/>
                <a:gdLst>
                  <a:gd name="T0" fmla="*/ 0 w 8"/>
                  <a:gd name="T1" fmla="*/ 2 h 9"/>
                  <a:gd name="T2" fmla="*/ 0 w 8"/>
                  <a:gd name="T3" fmla="*/ 2 h 9"/>
                  <a:gd name="T4" fmla="*/ 0 w 8"/>
                  <a:gd name="T5" fmla="*/ 5 h 9"/>
                  <a:gd name="T6" fmla="*/ 6 w 8"/>
                  <a:gd name="T7" fmla="*/ 9 h 9"/>
                  <a:gd name="T8" fmla="*/ 8 w 8"/>
                  <a:gd name="T9" fmla="*/ 5 h 9"/>
                  <a:gd name="T10" fmla="*/ 0 w 8"/>
                  <a:gd name="T11" fmla="*/ 2 h 9"/>
                  <a:gd name="T12" fmla="*/ 8 w 8"/>
                  <a:gd name="T13" fmla="*/ 5 h 9"/>
                  <a:gd name="T14" fmla="*/ 8 w 8"/>
                  <a:gd name="T15" fmla="*/ 2 h 9"/>
                  <a:gd name="T16" fmla="*/ 5 w 8"/>
                  <a:gd name="T17" fmla="*/ 0 h 9"/>
                  <a:gd name="T18" fmla="*/ 1 w 8"/>
                  <a:gd name="T19" fmla="*/ 0 h 9"/>
                  <a:gd name="T20" fmla="*/ 0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0" y="2"/>
                    </a:moveTo>
                    <a:lnTo>
                      <a:pt x="0" y="2"/>
                    </a:lnTo>
                    <a:lnTo>
                      <a:pt x="0" y="5"/>
                    </a:lnTo>
                    <a:lnTo>
                      <a:pt x="6" y="9"/>
                    </a:lnTo>
                    <a:lnTo>
                      <a:pt x="8" y="5"/>
                    </a:lnTo>
                    <a:lnTo>
                      <a:pt x="0" y="2"/>
                    </a:lnTo>
                    <a:lnTo>
                      <a:pt x="8" y="5"/>
                    </a:lnTo>
                    <a:lnTo>
                      <a:pt x="8" y="2"/>
                    </a:lnTo>
                    <a:lnTo>
                      <a:pt x="5" y="0"/>
                    </a:lnTo>
                    <a:lnTo>
                      <a:pt x="1"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1" name="Freeform 196"/>
              <p:cNvSpPr>
                <a:spLocks/>
              </p:cNvSpPr>
              <p:nvPr/>
            </p:nvSpPr>
            <p:spPr bwMode="auto">
              <a:xfrm>
                <a:off x="3753" y="889"/>
                <a:ext cx="8" cy="8"/>
              </a:xfrm>
              <a:custGeom>
                <a:avLst/>
                <a:gdLst>
                  <a:gd name="T0" fmla="*/ 8 w 8"/>
                  <a:gd name="T1" fmla="*/ 5 h 8"/>
                  <a:gd name="T2" fmla="*/ 1 w 8"/>
                  <a:gd name="T3" fmla="*/ 2 h 8"/>
                  <a:gd name="T4" fmla="*/ 0 w 8"/>
                  <a:gd name="T5" fmla="*/ 5 h 8"/>
                  <a:gd name="T6" fmla="*/ 8 w 8"/>
                  <a:gd name="T7" fmla="*/ 8 h 8"/>
                  <a:gd name="T8" fmla="*/ 8 w 8"/>
                  <a:gd name="T9" fmla="*/ 5 h 8"/>
                  <a:gd name="T10" fmla="*/ 8 w 8"/>
                  <a:gd name="T11" fmla="*/ 5 h 8"/>
                  <a:gd name="T12" fmla="*/ 8 w 8"/>
                  <a:gd name="T13" fmla="*/ 5 h 8"/>
                  <a:gd name="T14" fmla="*/ 8 w 8"/>
                  <a:gd name="T15" fmla="*/ 2 h 8"/>
                  <a:gd name="T16" fmla="*/ 6 w 8"/>
                  <a:gd name="T17" fmla="*/ 0 h 8"/>
                  <a:gd name="T18" fmla="*/ 3 w 8"/>
                  <a:gd name="T19" fmla="*/ 0 h 8"/>
                  <a:gd name="T20" fmla="*/ 1 w 8"/>
                  <a:gd name="T21" fmla="*/ 2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1" y="2"/>
                    </a:lnTo>
                    <a:lnTo>
                      <a:pt x="0" y="5"/>
                    </a:lnTo>
                    <a:lnTo>
                      <a:pt x="8" y="8"/>
                    </a:lnTo>
                    <a:lnTo>
                      <a:pt x="8" y="5"/>
                    </a:lnTo>
                    <a:lnTo>
                      <a:pt x="8" y="2"/>
                    </a:lnTo>
                    <a:lnTo>
                      <a:pt x="6" y="0"/>
                    </a:lnTo>
                    <a:lnTo>
                      <a:pt x="3" y="0"/>
                    </a:lnTo>
                    <a:lnTo>
                      <a:pt x="1"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2" name="Freeform 197"/>
              <p:cNvSpPr>
                <a:spLocks/>
              </p:cNvSpPr>
              <p:nvPr/>
            </p:nvSpPr>
            <p:spPr bwMode="auto">
              <a:xfrm>
                <a:off x="3754" y="886"/>
                <a:ext cx="9" cy="8"/>
              </a:xfrm>
              <a:custGeom>
                <a:avLst/>
                <a:gdLst>
                  <a:gd name="T0" fmla="*/ 2 w 9"/>
                  <a:gd name="T1" fmla="*/ 2 h 8"/>
                  <a:gd name="T2" fmla="*/ 0 w 9"/>
                  <a:gd name="T3" fmla="*/ 2 h 8"/>
                  <a:gd name="T4" fmla="*/ 0 w 9"/>
                  <a:gd name="T5" fmla="*/ 5 h 8"/>
                  <a:gd name="T6" fmla="*/ 7 w 9"/>
                  <a:gd name="T7" fmla="*/ 8 h 8"/>
                  <a:gd name="T8" fmla="*/ 9 w 9"/>
                  <a:gd name="T9" fmla="*/ 5 h 8"/>
                  <a:gd name="T10" fmla="*/ 2 w 9"/>
                  <a:gd name="T11" fmla="*/ 2 h 8"/>
                  <a:gd name="T12" fmla="*/ 9 w 9"/>
                  <a:gd name="T13" fmla="*/ 5 h 8"/>
                  <a:gd name="T14" fmla="*/ 9 w 9"/>
                  <a:gd name="T15" fmla="*/ 2 h 8"/>
                  <a:gd name="T16" fmla="*/ 5 w 9"/>
                  <a:gd name="T17" fmla="*/ 0 h 8"/>
                  <a:gd name="T18" fmla="*/ 4 w 9"/>
                  <a:gd name="T19" fmla="*/ 0 h 8"/>
                  <a:gd name="T20" fmla="*/ 0 w 9"/>
                  <a:gd name="T21" fmla="*/ 2 h 8"/>
                  <a:gd name="T22" fmla="*/ 2 w 9"/>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2"/>
                    </a:moveTo>
                    <a:lnTo>
                      <a:pt x="0" y="2"/>
                    </a:lnTo>
                    <a:lnTo>
                      <a:pt x="0" y="5"/>
                    </a:lnTo>
                    <a:lnTo>
                      <a:pt x="7" y="8"/>
                    </a:lnTo>
                    <a:lnTo>
                      <a:pt x="9" y="5"/>
                    </a:lnTo>
                    <a:lnTo>
                      <a:pt x="2" y="2"/>
                    </a:lnTo>
                    <a:lnTo>
                      <a:pt x="9" y="5"/>
                    </a:lnTo>
                    <a:lnTo>
                      <a:pt x="9" y="2"/>
                    </a:lnTo>
                    <a:lnTo>
                      <a:pt x="5" y="0"/>
                    </a:lnTo>
                    <a:lnTo>
                      <a:pt x="4" y="0"/>
                    </a:lnTo>
                    <a:lnTo>
                      <a:pt x="0" y="2"/>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3" name="Freeform 198"/>
              <p:cNvSpPr>
                <a:spLocks/>
              </p:cNvSpPr>
              <p:nvPr/>
            </p:nvSpPr>
            <p:spPr bwMode="auto">
              <a:xfrm>
                <a:off x="3756" y="883"/>
                <a:ext cx="8" cy="8"/>
              </a:xfrm>
              <a:custGeom>
                <a:avLst/>
                <a:gdLst>
                  <a:gd name="T0" fmla="*/ 0 w 8"/>
                  <a:gd name="T1" fmla="*/ 3 h 8"/>
                  <a:gd name="T2" fmla="*/ 0 w 8"/>
                  <a:gd name="T3" fmla="*/ 3 h 8"/>
                  <a:gd name="T4" fmla="*/ 0 w 8"/>
                  <a:gd name="T5" fmla="*/ 5 h 8"/>
                  <a:gd name="T6" fmla="*/ 7 w 8"/>
                  <a:gd name="T7" fmla="*/ 8 h 8"/>
                  <a:gd name="T8" fmla="*/ 8 w 8"/>
                  <a:gd name="T9" fmla="*/ 5 h 8"/>
                  <a:gd name="T10" fmla="*/ 0 w 8"/>
                  <a:gd name="T11" fmla="*/ 3 h 8"/>
                  <a:gd name="T12" fmla="*/ 8 w 8"/>
                  <a:gd name="T13" fmla="*/ 5 h 8"/>
                  <a:gd name="T14" fmla="*/ 7 w 8"/>
                  <a:gd name="T15" fmla="*/ 3 h 8"/>
                  <a:gd name="T16" fmla="*/ 5 w 8"/>
                  <a:gd name="T17" fmla="*/ 0 h 8"/>
                  <a:gd name="T18" fmla="*/ 2 w 8"/>
                  <a:gd name="T19" fmla="*/ 0 h 8"/>
                  <a:gd name="T20" fmla="*/ 0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3"/>
                    </a:moveTo>
                    <a:lnTo>
                      <a:pt x="0" y="3"/>
                    </a:lnTo>
                    <a:lnTo>
                      <a:pt x="0" y="5"/>
                    </a:lnTo>
                    <a:lnTo>
                      <a:pt x="7" y="8"/>
                    </a:lnTo>
                    <a:lnTo>
                      <a:pt x="8" y="5"/>
                    </a:lnTo>
                    <a:lnTo>
                      <a:pt x="0" y="3"/>
                    </a:lnTo>
                    <a:lnTo>
                      <a:pt x="8" y="5"/>
                    </a:lnTo>
                    <a:lnTo>
                      <a:pt x="7" y="3"/>
                    </a:lnTo>
                    <a:lnTo>
                      <a:pt x="5" y="0"/>
                    </a:lnTo>
                    <a:lnTo>
                      <a:pt x="2"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4" name="Freeform 199"/>
              <p:cNvSpPr>
                <a:spLocks/>
              </p:cNvSpPr>
              <p:nvPr/>
            </p:nvSpPr>
            <p:spPr bwMode="auto">
              <a:xfrm>
                <a:off x="3756" y="881"/>
                <a:ext cx="8" cy="8"/>
              </a:xfrm>
              <a:custGeom>
                <a:avLst/>
                <a:gdLst>
                  <a:gd name="T0" fmla="*/ 2 w 8"/>
                  <a:gd name="T1" fmla="*/ 2 h 8"/>
                  <a:gd name="T2" fmla="*/ 2 w 8"/>
                  <a:gd name="T3" fmla="*/ 2 h 8"/>
                  <a:gd name="T4" fmla="*/ 0 w 8"/>
                  <a:gd name="T5" fmla="*/ 5 h 8"/>
                  <a:gd name="T6" fmla="*/ 7 w 8"/>
                  <a:gd name="T7" fmla="*/ 8 h 8"/>
                  <a:gd name="T8" fmla="*/ 8 w 8"/>
                  <a:gd name="T9" fmla="*/ 5 h 8"/>
                  <a:gd name="T10" fmla="*/ 2 w 8"/>
                  <a:gd name="T11" fmla="*/ 2 h 8"/>
                  <a:gd name="T12" fmla="*/ 8 w 8"/>
                  <a:gd name="T13" fmla="*/ 5 h 8"/>
                  <a:gd name="T14" fmla="*/ 8 w 8"/>
                  <a:gd name="T15" fmla="*/ 2 h 8"/>
                  <a:gd name="T16" fmla="*/ 7 w 8"/>
                  <a:gd name="T17" fmla="*/ 0 h 8"/>
                  <a:gd name="T18" fmla="*/ 3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5"/>
                    </a:lnTo>
                    <a:lnTo>
                      <a:pt x="7" y="8"/>
                    </a:lnTo>
                    <a:lnTo>
                      <a:pt x="8" y="5"/>
                    </a:lnTo>
                    <a:lnTo>
                      <a:pt x="2" y="2"/>
                    </a:lnTo>
                    <a:lnTo>
                      <a:pt x="8" y="5"/>
                    </a:lnTo>
                    <a:lnTo>
                      <a:pt x="8" y="2"/>
                    </a:lnTo>
                    <a:lnTo>
                      <a:pt x="7" y="0"/>
                    </a:lnTo>
                    <a:lnTo>
                      <a:pt x="3"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5" name="Freeform 200"/>
              <p:cNvSpPr>
                <a:spLocks/>
              </p:cNvSpPr>
              <p:nvPr/>
            </p:nvSpPr>
            <p:spPr bwMode="auto">
              <a:xfrm>
                <a:off x="3758" y="880"/>
                <a:ext cx="8" cy="6"/>
              </a:xfrm>
              <a:custGeom>
                <a:avLst/>
                <a:gdLst>
                  <a:gd name="T0" fmla="*/ 1 w 8"/>
                  <a:gd name="T1" fmla="*/ 1 h 6"/>
                  <a:gd name="T2" fmla="*/ 0 w 8"/>
                  <a:gd name="T3" fmla="*/ 1 h 6"/>
                  <a:gd name="T4" fmla="*/ 0 w 8"/>
                  <a:gd name="T5" fmla="*/ 3 h 6"/>
                  <a:gd name="T6" fmla="*/ 6 w 8"/>
                  <a:gd name="T7" fmla="*/ 6 h 6"/>
                  <a:gd name="T8" fmla="*/ 8 w 8"/>
                  <a:gd name="T9" fmla="*/ 4 h 6"/>
                  <a:gd name="T10" fmla="*/ 1 w 8"/>
                  <a:gd name="T11" fmla="*/ 1 h 6"/>
                  <a:gd name="T12" fmla="*/ 8 w 8"/>
                  <a:gd name="T13" fmla="*/ 4 h 6"/>
                  <a:gd name="T14" fmla="*/ 8 w 8"/>
                  <a:gd name="T15" fmla="*/ 1 h 6"/>
                  <a:gd name="T16" fmla="*/ 6 w 8"/>
                  <a:gd name="T17" fmla="*/ 0 h 6"/>
                  <a:gd name="T18" fmla="*/ 3 w 8"/>
                  <a:gd name="T19" fmla="*/ 0 h 6"/>
                  <a:gd name="T20" fmla="*/ 0 w 8"/>
                  <a:gd name="T21" fmla="*/ 1 h 6"/>
                  <a:gd name="T22" fmla="*/ 1 w 8"/>
                  <a:gd name="T23" fmla="*/ 1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1"/>
                    </a:moveTo>
                    <a:lnTo>
                      <a:pt x="0" y="1"/>
                    </a:lnTo>
                    <a:lnTo>
                      <a:pt x="0" y="3"/>
                    </a:lnTo>
                    <a:lnTo>
                      <a:pt x="6" y="6"/>
                    </a:lnTo>
                    <a:lnTo>
                      <a:pt x="8" y="4"/>
                    </a:lnTo>
                    <a:lnTo>
                      <a:pt x="1" y="1"/>
                    </a:lnTo>
                    <a:lnTo>
                      <a:pt x="8" y="4"/>
                    </a:lnTo>
                    <a:lnTo>
                      <a:pt x="8" y="1"/>
                    </a:lnTo>
                    <a:lnTo>
                      <a:pt x="6" y="0"/>
                    </a:lnTo>
                    <a:lnTo>
                      <a:pt x="3" y="0"/>
                    </a:lnTo>
                    <a:lnTo>
                      <a:pt x="0" y="1"/>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6" name="Freeform 201"/>
              <p:cNvSpPr>
                <a:spLocks/>
              </p:cNvSpPr>
              <p:nvPr/>
            </p:nvSpPr>
            <p:spPr bwMode="auto">
              <a:xfrm>
                <a:off x="3759" y="878"/>
                <a:ext cx="7" cy="6"/>
              </a:xfrm>
              <a:custGeom>
                <a:avLst/>
                <a:gdLst>
                  <a:gd name="T0" fmla="*/ 0 w 7"/>
                  <a:gd name="T1" fmla="*/ 2 h 6"/>
                  <a:gd name="T2" fmla="*/ 0 w 7"/>
                  <a:gd name="T3" fmla="*/ 2 h 6"/>
                  <a:gd name="T4" fmla="*/ 0 w 7"/>
                  <a:gd name="T5" fmla="*/ 3 h 6"/>
                  <a:gd name="T6" fmla="*/ 7 w 7"/>
                  <a:gd name="T7" fmla="*/ 6 h 6"/>
                  <a:gd name="T8" fmla="*/ 7 w 7"/>
                  <a:gd name="T9" fmla="*/ 5 h 6"/>
                  <a:gd name="T10" fmla="*/ 0 w 7"/>
                  <a:gd name="T11" fmla="*/ 2 h 6"/>
                  <a:gd name="T12" fmla="*/ 7 w 7"/>
                  <a:gd name="T13" fmla="*/ 5 h 6"/>
                  <a:gd name="T14" fmla="*/ 7 w 7"/>
                  <a:gd name="T15" fmla="*/ 3 h 6"/>
                  <a:gd name="T16" fmla="*/ 5 w 7"/>
                  <a:gd name="T17" fmla="*/ 0 h 6"/>
                  <a:gd name="T18" fmla="*/ 4 w 7"/>
                  <a:gd name="T19" fmla="*/ 0 h 6"/>
                  <a:gd name="T20" fmla="*/ 0 w 7"/>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0" y="2"/>
                    </a:moveTo>
                    <a:lnTo>
                      <a:pt x="0" y="2"/>
                    </a:lnTo>
                    <a:lnTo>
                      <a:pt x="0" y="3"/>
                    </a:lnTo>
                    <a:lnTo>
                      <a:pt x="7" y="6"/>
                    </a:lnTo>
                    <a:lnTo>
                      <a:pt x="7" y="5"/>
                    </a:lnTo>
                    <a:lnTo>
                      <a:pt x="0" y="2"/>
                    </a:lnTo>
                    <a:lnTo>
                      <a:pt x="7" y="5"/>
                    </a:lnTo>
                    <a:lnTo>
                      <a:pt x="7" y="3"/>
                    </a:lnTo>
                    <a:lnTo>
                      <a:pt x="5" y="0"/>
                    </a:lnTo>
                    <a:lnTo>
                      <a:pt x="4"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7" name="Freeform 202"/>
              <p:cNvSpPr>
                <a:spLocks/>
              </p:cNvSpPr>
              <p:nvPr/>
            </p:nvSpPr>
            <p:spPr bwMode="auto">
              <a:xfrm>
                <a:off x="3759" y="876"/>
                <a:ext cx="8" cy="8"/>
              </a:xfrm>
              <a:custGeom>
                <a:avLst/>
                <a:gdLst>
                  <a:gd name="T0" fmla="*/ 2 w 8"/>
                  <a:gd name="T1" fmla="*/ 2 h 8"/>
                  <a:gd name="T2" fmla="*/ 2 w 8"/>
                  <a:gd name="T3" fmla="*/ 2 h 8"/>
                  <a:gd name="T4" fmla="*/ 0 w 8"/>
                  <a:gd name="T5" fmla="*/ 4 h 8"/>
                  <a:gd name="T6" fmla="*/ 7 w 8"/>
                  <a:gd name="T7" fmla="*/ 8 h 8"/>
                  <a:gd name="T8" fmla="*/ 8 w 8"/>
                  <a:gd name="T9" fmla="*/ 7 h 8"/>
                  <a:gd name="T10" fmla="*/ 2 w 8"/>
                  <a:gd name="T11" fmla="*/ 2 h 8"/>
                  <a:gd name="T12" fmla="*/ 8 w 8"/>
                  <a:gd name="T13" fmla="*/ 7 h 8"/>
                  <a:gd name="T14" fmla="*/ 8 w 8"/>
                  <a:gd name="T15" fmla="*/ 4 h 8"/>
                  <a:gd name="T16" fmla="*/ 7 w 8"/>
                  <a:gd name="T17" fmla="*/ 2 h 8"/>
                  <a:gd name="T18" fmla="*/ 5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4"/>
                    </a:lnTo>
                    <a:lnTo>
                      <a:pt x="7" y="8"/>
                    </a:lnTo>
                    <a:lnTo>
                      <a:pt x="8" y="7"/>
                    </a:lnTo>
                    <a:lnTo>
                      <a:pt x="2" y="2"/>
                    </a:lnTo>
                    <a:lnTo>
                      <a:pt x="8" y="7"/>
                    </a:lnTo>
                    <a:lnTo>
                      <a:pt x="8" y="4"/>
                    </a:lnTo>
                    <a:lnTo>
                      <a:pt x="7"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8" name="Freeform 203"/>
              <p:cNvSpPr>
                <a:spLocks/>
              </p:cNvSpPr>
              <p:nvPr/>
            </p:nvSpPr>
            <p:spPr bwMode="auto">
              <a:xfrm>
                <a:off x="3761" y="876"/>
                <a:ext cx="8" cy="7"/>
              </a:xfrm>
              <a:custGeom>
                <a:avLst/>
                <a:gdLst>
                  <a:gd name="T0" fmla="*/ 2 w 8"/>
                  <a:gd name="T1" fmla="*/ 0 h 7"/>
                  <a:gd name="T2" fmla="*/ 2 w 8"/>
                  <a:gd name="T3" fmla="*/ 0 h 7"/>
                  <a:gd name="T4" fmla="*/ 0 w 8"/>
                  <a:gd name="T5" fmla="*/ 2 h 7"/>
                  <a:gd name="T6" fmla="*/ 5 w 8"/>
                  <a:gd name="T7" fmla="*/ 7 h 7"/>
                  <a:gd name="T8" fmla="*/ 6 w 8"/>
                  <a:gd name="T9" fmla="*/ 7 h 7"/>
                  <a:gd name="T10" fmla="*/ 2 w 8"/>
                  <a:gd name="T11" fmla="*/ 0 h 7"/>
                  <a:gd name="T12" fmla="*/ 6 w 8"/>
                  <a:gd name="T13" fmla="*/ 7 h 7"/>
                  <a:gd name="T14" fmla="*/ 8 w 8"/>
                  <a:gd name="T15" fmla="*/ 4 h 7"/>
                  <a:gd name="T16" fmla="*/ 6 w 8"/>
                  <a:gd name="T17" fmla="*/ 0 h 7"/>
                  <a:gd name="T18" fmla="*/ 5 w 8"/>
                  <a:gd name="T19" fmla="*/ 0 h 7"/>
                  <a:gd name="T20" fmla="*/ 2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2" y="0"/>
                    </a:moveTo>
                    <a:lnTo>
                      <a:pt x="2" y="0"/>
                    </a:lnTo>
                    <a:lnTo>
                      <a:pt x="0" y="2"/>
                    </a:lnTo>
                    <a:lnTo>
                      <a:pt x="5" y="7"/>
                    </a:lnTo>
                    <a:lnTo>
                      <a:pt x="6" y="7"/>
                    </a:lnTo>
                    <a:lnTo>
                      <a:pt x="2" y="0"/>
                    </a:lnTo>
                    <a:lnTo>
                      <a:pt x="6" y="7"/>
                    </a:lnTo>
                    <a:lnTo>
                      <a:pt x="8" y="4"/>
                    </a:lnTo>
                    <a:lnTo>
                      <a:pt x="6" y="0"/>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9" name="Freeform 204"/>
              <p:cNvSpPr>
                <a:spLocks/>
              </p:cNvSpPr>
              <p:nvPr/>
            </p:nvSpPr>
            <p:spPr bwMode="auto">
              <a:xfrm>
                <a:off x="3763" y="875"/>
                <a:ext cx="6" cy="8"/>
              </a:xfrm>
              <a:custGeom>
                <a:avLst/>
                <a:gdLst>
                  <a:gd name="T0" fmla="*/ 3 w 6"/>
                  <a:gd name="T1" fmla="*/ 0 h 8"/>
                  <a:gd name="T2" fmla="*/ 1 w 6"/>
                  <a:gd name="T3" fmla="*/ 0 h 8"/>
                  <a:gd name="T4" fmla="*/ 0 w 6"/>
                  <a:gd name="T5" fmla="*/ 1 h 8"/>
                  <a:gd name="T6" fmla="*/ 3 w 6"/>
                  <a:gd name="T7" fmla="*/ 8 h 8"/>
                  <a:gd name="T8" fmla="*/ 4 w 6"/>
                  <a:gd name="T9" fmla="*/ 8 h 8"/>
                  <a:gd name="T10" fmla="*/ 3 w 6"/>
                  <a:gd name="T11" fmla="*/ 0 h 8"/>
                  <a:gd name="T12" fmla="*/ 4 w 6"/>
                  <a:gd name="T13" fmla="*/ 8 h 8"/>
                  <a:gd name="T14" fmla="*/ 6 w 6"/>
                  <a:gd name="T15" fmla="*/ 5 h 8"/>
                  <a:gd name="T16" fmla="*/ 6 w 6"/>
                  <a:gd name="T17" fmla="*/ 1 h 8"/>
                  <a:gd name="T18" fmla="*/ 4 w 6"/>
                  <a:gd name="T19" fmla="*/ 0 h 8"/>
                  <a:gd name="T20" fmla="*/ 1 w 6"/>
                  <a:gd name="T21" fmla="*/ 0 h 8"/>
                  <a:gd name="T22" fmla="*/ 3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0"/>
                    </a:moveTo>
                    <a:lnTo>
                      <a:pt x="1" y="0"/>
                    </a:lnTo>
                    <a:lnTo>
                      <a:pt x="0" y="1"/>
                    </a:lnTo>
                    <a:lnTo>
                      <a:pt x="3" y="8"/>
                    </a:lnTo>
                    <a:lnTo>
                      <a:pt x="4" y="8"/>
                    </a:lnTo>
                    <a:lnTo>
                      <a:pt x="3" y="0"/>
                    </a:lnTo>
                    <a:lnTo>
                      <a:pt x="4" y="8"/>
                    </a:lnTo>
                    <a:lnTo>
                      <a:pt x="6" y="5"/>
                    </a:lnTo>
                    <a:lnTo>
                      <a:pt x="6" y="1"/>
                    </a:lnTo>
                    <a:lnTo>
                      <a:pt x="4" y="0"/>
                    </a:lnTo>
                    <a:lnTo>
                      <a:pt x="1" y="0"/>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0" name="Freeform 205"/>
              <p:cNvSpPr>
                <a:spLocks/>
              </p:cNvSpPr>
              <p:nvPr/>
            </p:nvSpPr>
            <p:spPr bwMode="auto">
              <a:xfrm>
                <a:off x="3766" y="875"/>
                <a:ext cx="5" cy="8"/>
              </a:xfrm>
              <a:custGeom>
                <a:avLst/>
                <a:gdLst>
                  <a:gd name="T0" fmla="*/ 1 w 5"/>
                  <a:gd name="T1" fmla="*/ 0 h 8"/>
                  <a:gd name="T2" fmla="*/ 0 w 5"/>
                  <a:gd name="T3" fmla="*/ 0 h 8"/>
                  <a:gd name="T4" fmla="*/ 0 w 5"/>
                  <a:gd name="T5" fmla="*/ 0 h 8"/>
                  <a:gd name="T6" fmla="*/ 0 w 5"/>
                  <a:gd name="T7" fmla="*/ 8 h 8"/>
                  <a:gd name="T8" fmla="*/ 1 w 5"/>
                  <a:gd name="T9" fmla="*/ 8 h 8"/>
                  <a:gd name="T10" fmla="*/ 1 w 5"/>
                  <a:gd name="T11" fmla="*/ 0 h 8"/>
                  <a:gd name="T12" fmla="*/ 1 w 5"/>
                  <a:gd name="T13" fmla="*/ 8 h 8"/>
                  <a:gd name="T14" fmla="*/ 5 w 5"/>
                  <a:gd name="T15" fmla="*/ 6 h 8"/>
                  <a:gd name="T16" fmla="*/ 5 w 5"/>
                  <a:gd name="T17" fmla="*/ 3 h 8"/>
                  <a:gd name="T18" fmla="*/ 3 w 5"/>
                  <a:gd name="T19" fmla="*/ 0 h 8"/>
                  <a:gd name="T20" fmla="*/ 0 w 5"/>
                  <a:gd name="T21" fmla="*/ 0 h 8"/>
                  <a:gd name="T22" fmla="*/ 1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0"/>
                    </a:moveTo>
                    <a:lnTo>
                      <a:pt x="0" y="0"/>
                    </a:lnTo>
                    <a:lnTo>
                      <a:pt x="0" y="8"/>
                    </a:lnTo>
                    <a:lnTo>
                      <a:pt x="1" y="8"/>
                    </a:lnTo>
                    <a:lnTo>
                      <a:pt x="1" y="0"/>
                    </a:lnTo>
                    <a:lnTo>
                      <a:pt x="1" y="8"/>
                    </a:lnTo>
                    <a:lnTo>
                      <a:pt x="5" y="6"/>
                    </a:lnTo>
                    <a:lnTo>
                      <a:pt x="5" y="3"/>
                    </a:lnTo>
                    <a:lnTo>
                      <a:pt x="3" y="0"/>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1" name="Freeform 206"/>
              <p:cNvSpPr>
                <a:spLocks/>
              </p:cNvSpPr>
              <p:nvPr/>
            </p:nvSpPr>
            <p:spPr bwMode="auto">
              <a:xfrm>
                <a:off x="3766" y="875"/>
                <a:ext cx="5" cy="8"/>
              </a:xfrm>
              <a:custGeom>
                <a:avLst/>
                <a:gdLst>
                  <a:gd name="T0" fmla="*/ 3 w 5"/>
                  <a:gd name="T1" fmla="*/ 0 h 8"/>
                  <a:gd name="T2" fmla="*/ 3 w 5"/>
                  <a:gd name="T3" fmla="*/ 0 h 8"/>
                  <a:gd name="T4" fmla="*/ 1 w 5"/>
                  <a:gd name="T5" fmla="*/ 0 h 8"/>
                  <a:gd name="T6" fmla="*/ 0 w 5"/>
                  <a:gd name="T7" fmla="*/ 8 h 8"/>
                  <a:gd name="T8" fmla="*/ 1 w 5"/>
                  <a:gd name="T9" fmla="*/ 8 h 8"/>
                  <a:gd name="T10" fmla="*/ 3 w 5"/>
                  <a:gd name="T11" fmla="*/ 0 h 8"/>
                  <a:gd name="T12" fmla="*/ 1 w 5"/>
                  <a:gd name="T13" fmla="*/ 8 h 8"/>
                  <a:gd name="T14" fmla="*/ 5 w 5"/>
                  <a:gd name="T15" fmla="*/ 6 h 8"/>
                  <a:gd name="T16" fmla="*/ 5 w 5"/>
                  <a:gd name="T17" fmla="*/ 5 h 8"/>
                  <a:gd name="T18" fmla="*/ 5 w 5"/>
                  <a:gd name="T19" fmla="*/ 1 h 8"/>
                  <a:gd name="T20" fmla="*/ 3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3" y="0"/>
                    </a:moveTo>
                    <a:lnTo>
                      <a:pt x="3" y="0"/>
                    </a:lnTo>
                    <a:lnTo>
                      <a:pt x="1" y="0"/>
                    </a:lnTo>
                    <a:lnTo>
                      <a:pt x="0" y="8"/>
                    </a:lnTo>
                    <a:lnTo>
                      <a:pt x="1" y="8"/>
                    </a:lnTo>
                    <a:lnTo>
                      <a:pt x="3" y="0"/>
                    </a:lnTo>
                    <a:lnTo>
                      <a:pt x="1" y="8"/>
                    </a:lnTo>
                    <a:lnTo>
                      <a:pt x="5" y="6"/>
                    </a:lnTo>
                    <a:lnTo>
                      <a:pt x="5" y="5"/>
                    </a:lnTo>
                    <a:lnTo>
                      <a:pt x="5" y="1"/>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2" name="Freeform 207"/>
              <p:cNvSpPr>
                <a:spLocks/>
              </p:cNvSpPr>
              <p:nvPr/>
            </p:nvSpPr>
            <p:spPr bwMode="auto">
              <a:xfrm>
                <a:off x="3766" y="875"/>
                <a:ext cx="6" cy="8"/>
              </a:xfrm>
              <a:custGeom>
                <a:avLst/>
                <a:gdLst>
                  <a:gd name="T0" fmla="*/ 5 w 6"/>
                  <a:gd name="T1" fmla="*/ 1 h 8"/>
                  <a:gd name="T2" fmla="*/ 5 w 6"/>
                  <a:gd name="T3" fmla="*/ 1 h 8"/>
                  <a:gd name="T4" fmla="*/ 3 w 6"/>
                  <a:gd name="T5" fmla="*/ 0 h 8"/>
                  <a:gd name="T6" fmla="*/ 0 w 6"/>
                  <a:gd name="T7" fmla="*/ 8 h 8"/>
                  <a:gd name="T8" fmla="*/ 1 w 6"/>
                  <a:gd name="T9" fmla="*/ 8 h 8"/>
                  <a:gd name="T10" fmla="*/ 5 w 6"/>
                  <a:gd name="T11" fmla="*/ 1 h 8"/>
                  <a:gd name="T12" fmla="*/ 1 w 6"/>
                  <a:gd name="T13" fmla="*/ 8 h 8"/>
                  <a:gd name="T14" fmla="*/ 5 w 6"/>
                  <a:gd name="T15" fmla="*/ 8 h 8"/>
                  <a:gd name="T16" fmla="*/ 6 w 6"/>
                  <a:gd name="T17" fmla="*/ 6 h 8"/>
                  <a:gd name="T18" fmla="*/ 6 w 6"/>
                  <a:gd name="T19" fmla="*/ 3 h 8"/>
                  <a:gd name="T20" fmla="*/ 5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5" y="1"/>
                    </a:moveTo>
                    <a:lnTo>
                      <a:pt x="5" y="1"/>
                    </a:lnTo>
                    <a:lnTo>
                      <a:pt x="3" y="0"/>
                    </a:lnTo>
                    <a:lnTo>
                      <a:pt x="0" y="8"/>
                    </a:lnTo>
                    <a:lnTo>
                      <a:pt x="1" y="8"/>
                    </a:lnTo>
                    <a:lnTo>
                      <a:pt x="5" y="1"/>
                    </a:lnTo>
                    <a:lnTo>
                      <a:pt x="1" y="8"/>
                    </a:lnTo>
                    <a:lnTo>
                      <a:pt x="5" y="8"/>
                    </a:lnTo>
                    <a:lnTo>
                      <a:pt x="6" y="6"/>
                    </a:lnTo>
                    <a:lnTo>
                      <a:pt x="6" y="3"/>
                    </a:lnTo>
                    <a:lnTo>
                      <a:pt x="5"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3" name="Freeform 208"/>
              <p:cNvSpPr>
                <a:spLocks/>
              </p:cNvSpPr>
              <p:nvPr/>
            </p:nvSpPr>
            <p:spPr bwMode="auto">
              <a:xfrm>
                <a:off x="3766" y="876"/>
                <a:ext cx="8" cy="8"/>
              </a:xfrm>
              <a:custGeom>
                <a:avLst/>
                <a:gdLst>
                  <a:gd name="T0" fmla="*/ 6 w 8"/>
                  <a:gd name="T1" fmla="*/ 2 h 8"/>
                  <a:gd name="T2" fmla="*/ 6 w 8"/>
                  <a:gd name="T3" fmla="*/ 2 h 8"/>
                  <a:gd name="T4" fmla="*/ 5 w 8"/>
                  <a:gd name="T5" fmla="*/ 0 h 8"/>
                  <a:gd name="T6" fmla="*/ 0 w 8"/>
                  <a:gd name="T7" fmla="*/ 7 h 8"/>
                  <a:gd name="T8" fmla="*/ 1 w 8"/>
                  <a:gd name="T9" fmla="*/ 7 h 8"/>
                  <a:gd name="T10" fmla="*/ 6 w 8"/>
                  <a:gd name="T11" fmla="*/ 2 h 8"/>
                  <a:gd name="T12" fmla="*/ 1 w 8"/>
                  <a:gd name="T13" fmla="*/ 7 h 8"/>
                  <a:gd name="T14" fmla="*/ 5 w 8"/>
                  <a:gd name="T15" fmla="*/ 8 h 8"/>
                  <a:gd name="T16" fmla="*/ 6 w 8"/>
                  <a:gd name="T17" fmla="*/ 7 h 8"/>
                  <a:gd name="T18" fmla="*/ 8 w 8"/>
                  <a:gd name="T19" fmla="*/ 4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5" y="0"/>
                    </a:lnTo>
                    <a:lnTo>
                      <a:pt x="0" y="7"/>
                    </a:lnTo>
                    <a:lnTo>
                      <a:pt x="1" y="7"/>
                    </a:lnTo>
                    <a:lnTo>
                      <a:pt x="6" y="2"/>
                    </a:lnTo>
                    <a:lnTo>
                      <a:pt x="1" y="7"/>
                    </a:lnTo>
                    <a:lnTo>
                      <a:pt x="5" y="8"/>
                    </a:lnTo>
                    <a:lnTo>
                      <a:pt x="6" y="7"/>
                    </a:lnTo>
                    <a:lnTo>
                      <a:pt x="8" y="4"/>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4" name="Freeform 209"/>
              <p:cNvSpPr>
                <a:spLocks/>
              </p:cNvSpPr>
              <p:nvPr/>
            </p:nvSpPr>
            <p:spPr bwMode="auto">
              <a:xfrm>
                <a:off x="3767" y="878"/>
                <a:ext cx="7" cy="8"/>
              </a:xfrm>
              <a:custGeom>
                <a:avLst/>
                <a:gdLst>
                  <a:gd name="T0" fmla="*/ 7 w 7"/>
                  <a:gd name="T1" fmla="*/ 2 h 8"/>
                  <a:gd name="T2" fmla="*/ 7 w 7"/>
                  <a:gd name="T3" fmla="*/ 2 h 8"/>
                  <a:gd name="T4" fmla="*/ 5 w 7"/>
                  <a:gd name="T5" fmla="*/ 0 h 8"/>
                  <a:gd name="T6" fmla="*/ 0 w 7"/>
                  <a:gd name="T7" fmla="*/ 5 h 8"/>
                  <a:gd name="T8" fmla="*/ 0 w 7"/>
                  <a:gd name="T9" fmla="*/ 6 h 8"/>
                  <a:gd name="T10" fmla="*/ 7 w 7"/>
                  <a:gd name="T11" fmla="*/ 2 h 8"/>
                  <a:gd name="T12" fmla="*/ 0 w 7"/>
                  <a:gd name="T13" fmla="*/ 6 h 8"/>
                  <a:gd name="T14" fmla="*/ 4 w 7"/>
                  <a:gd name="T15" fmla="*/ 8 h 8"/>
                  <a:gd name="T16" fmla="*/ 5 w 7"/>
                  <a:gd name="T17" fmla="*/ 6 h 8"/>
                  <a:gd name="T18" fmla="*/ 7 w 7"/>
                  <a:gd name="T19" fmla="*/ 5 h 8"/>
                  <a:gd name="T20" fmla="*/ 7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2"/>
                    </a:moveTo>
                    <a:lnTo>
                      <a:pt x="7" y="2"/>
                    </a:lnTo>
                    <a:lnTo>
                      <a:pt x="5" y="0"/>
                    </a:lnTo>
                    <a:lnTo>
                      <a:pt x="0" y="5"/>
                    </a:lnTo>
                    <a:lnTo>
                      <a:pt x="0" y="6"/>
                    </a:lnTo>
                    <a:lnTo>
                      <a:pt x="7" y="2"/>
                    </a:lnTo>
                    <a:lnTo>
                      <a:pt x="0" y="6"/>
                    </a:lnTo>
                    <a:lnTo>
                      <a:pt x="4" y="8"/>
                    </a:lnTo>
                    <a:lnTo>
                      <a:pt x="5" y="6"/>
                    </a:lnTo>
                    <a:lnTo>
                      <a:pt x="7"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5" name="Freeform 210"/>
              <p:cNvSpPr>
                <a:spLocks/>
              </p:cNvSpPr>
              <p:nvPr/>
            </p:nvSpPr>
            <p:spPr bwMode="auto">
              <a:xfrm>
                <a:off x="3767" y="880"/>
                <a:ext cx="8" cy="6"/>
              </a:xfrm>
              <a:custGeom>
                <a:avLst/>
                <a:gdLst>
                  <a:gd name="T0" fmla="*/ 8 w 8"/>
                  <a:gd name="T1" fmla="*/ 1 h 6"/>
                  <a:gd name="T2" fmla="*/ 8 w 8"/>
                  <a:gd name="T3" fmla="*/ 1 h 6"/>
                  <a:gd name="T4" fmla="*/ 7 w 8"/>
                  <a:gd name="T5" fmla="*/ 0 h 6"/>
                  <a:gd name="T6" fmla="*/ 0 w 8"/>
                  <a:gd name="T7" fmla="*/ 3 h 6"/>
                  <a:gd name="T8" fmla="*/ 2 w 8"/>
                  <a:gd name="T9" fmla="*/ 4 h 6"/>
                  <a:gd name="T10" fmla="*/ 8 w 8"/>
                  <a:gd name="T11" fmla="*/ 1 h 6"/>
                  <a:gd name="T12" fmla="*/ 2 w 8"/>
                  <a:gd name="T13" fmla="*/ 4 h 6"/>
                  <a:gd name="T14" fmla="*/ 4 w 8"/>
                  <a:gd name="T15" fmla="*/ 6 h 6"/>
                  <a:gd name="T16" fmla="*/ 7 w 8"/>
                  <a:gd name="T17" fmla="*/ 6 h 6"/>
                  <a:gd name="T18" fmla="*/ 8 w 8"/>
                  <a:gd name="T19" fmla="*/ 4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7" y="0"/>
                    </a:lnTo>
                    <a:lnTo>
                      <a:pt x="0" y="3"/>
                    </a:lnTo>
                    <a:lnTo>
                      <a:pt x="2" y="4"/>
                    </a:lnTo>
                    <a:lnTo>
                      <a:pt x="8" y="1"/>
                    </a:lnTo>
                    <a:lnTo>
                      <a:pt x="2" y="4"/>
                    </a:lnTo>
                    <a:lnTo>
                      <a:pt x="4" y="6"/>
                    </a:lnTo>
                    <a:lnTo>
                      <a:pt x="7" y="6"/>
                    </a:lnTo>
                    <a:lnTo>
                      <a:pt x="8" y="4"/>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6" name="Freeform 211"/>
              <p:cNvSpPr>
                <a:spLocks/>
              </p:cNvSpPr>
              <p:nvPr/>
            </p:nvSpPr>
            <p:spPr bwMode="auto">
              <a:xfrm>
                <a:off x="3769" y="881"/>
                <a:ext cx="8" cy="8"/>
              </a:xfrm>
              <a:custGeom>
                <a:avLst/>
                <a:gdLst>
                  <a:gd name="T0" fmla="*/ 6 w 8"/>
                  <a:gd name="T1" fmla="*/ 2 h 8"/>
                  <a:gd name="T2" fmla="*/ 6 w 8"/>
                  <a:gd name="T3" fmla="*/ 2 h 8"/>
                  <a:gd name="T4" fmla="*/ 6 w 8"/>
                  <a:gd name="T5" fmla="*/ 0 h 8"/>
                  <a:gd name="T6" fmla="*/ 0 w 8"/>
                  <a:gd name="T7" fmla="*/ 3 h 8"/>
                  <a:gd name="T8" fmla="*/ 0 w 8"/>
                  <a:gd name="T9" fmla="*/ 5 h 8"/>
                  <a:gd name="T10" fmla="*/ 6 w 8"/>
                  <a:gd name="T11" fmla="*/ 2 h 8"/>
                  <a:gd name="T12" fmla="*/ 0 w 8"/>
                  <a:gd name="T13" fmla="*/ 5 h 8"/>
                  <a:gd name="T14" fmla="*/ 3 w 8"/>
                  <a:gd name="T15" fmla="*/ 8 h 8"/>
                  <a:gd name="T16" fmla="*/ 5 w 8"/>
                  <a:gd name="T17" fmla="*/ 7 h 8"/>
                  <a:gd name="T18" fmla="*/ 8 w 8"/>
                  <a:gd name="T19" fmla="*/ 5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6" y="0"/>
                    </a:lnTo>
                    <a:lnTo>
                      <a:pt x="0" y="3"/>
                    </a:lnTo>
                    <a:lnTo>
                      <a:pt x="0" y="5"/>
                    </a:lnTo>
                    <a:lnTo>
                      <a:pt x="6" y="2"/>
                    </a:lnTo>
                    <a:lnTo>
                      <a:pt x="0" y="5"/>
                    </a:lnTo>
                    <a:lnTo>
                      <a:pt x="3" y="8"/>
                    </a:lnTo>
                    <a:lnTo>
                      <a:pt x="5" y="7"/>
                    </a:lnTo>
                    <a:lnTo>
                      <a:pt x="8" y="5"/>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7" name="Freeform 212"/>
              <p:cNvSpPr>
                <a:spLocks/>
              </p:cNvSpPr>
              <p:nvPr/>
            </p:nvSpPr>
            <p:spPr bwMode="auto">
              <a:xfrm>
                <a:off x="3769" y="883"/>
                <a:ext cx="8" cy="8"/>
              </a:xfrm>
              <a:custGeom>
                <a:avLst/>
                <a:gdLst>
                  <a:gd name="T0" fmla="*/ 8 w 8"/>
                  <a:gd name="T1" fmla="*/ 3 h 8"/>
                  <a:gd name="T2" fmla="*/ 8 w 8"/>
                  <a:gd name="T3" fmla="*/ 3 h 8"/>
                  <a:gd name="T4" fmla="*/ 6 w 8"/>
                  <a:gd name="T5" fmla="*/ 0 h 8"/>
                  <a:gd name="T6" fmla="*/ 0 w 8"/>
                  <a:gd name="T7" fmla="*/ 3 h 8"/>
                  <a:gd name="T8" fmla="*/ 2 w 8"/>
                  <a:gd name="T9" fmla="*/ 6 h 8"/>
                  <a:gd name="T10" fmla="*/ 8 w 8"/>
                  <a:gd name="T11" fmla="*/ 3 h 8"/>
                  <a:gd name="T12" fmla="*/ 2 w 8"/>
                  <a:gd name="T13" fmla="*/ 6 h 8"/>
                  <a:gd name="T14" fmla="*/ 3 w 8"/>
                  <a:gd name="T15" fmla="*/ 8 h 8"/>
                  <a:gd name="T16" fmla="*/ 6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6" y="0"/>
                    </a:lnTo>
                    <a:lnTo>
                      <a:pt x="0" y="3"/>
                    </a:lnTo>
                    <a:lnTo>
                      <a:pt x="2" y="6"/>
                    </a:lnTo>
                    <a:lnTo>
                      <a:pt x="8" y="3"/>
                    </a:lnTo>
                    <a:lnTo>
                      <a:pt x="2" y="6"/>
                    </a:lnTo>
                    <a:lnTo>
                      <a:pt x="3" y="8"/>
                    </a:lnTo>
                    <a:lnTo>
                      <a:pt x="6" y="8"/>
                    </a:lnTo>
                    <a:lnTo>
                      <a:pt x="8" y="6"/>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8" name="Freeform 213"/>
              <p:cNvSpPr>
                <a:spLocks/>
              </p:cNvSpPr>
              <p:nvPr/>
            </p:nvSpPr>
            <p:spPr bwMode="auto">
              <a:xfrm>
                <a:off x="3771" y="886"/>
                <a:ext cx="8" cy="6"/>
              </a:xfrm>
              <a:custGeom>
                <a:avLst/>
                <a:gdLst>
                  <a:gd name="T0" fmla="*/ 8 w 8"/>
                  <a:gd name="T1" fmla="*/ 2 h 6"/>
                  <a:gd name="T2" fmla="*/ 8 w 8"/>
                  <a:gd name="T3" fmla="*/ 2 h 6"/>
                  <a:gd name="T4" fmla="*/ 6 w 8"/>
                  <a:gd name="T5" fmla="*/ 0 h 6"/>
                  <a:gd name="T6" fmla="*/ 0 w 8"/>
                  <a:gd name="T7" fmla="*/ 2 h 6"/>
                  <a:gd name="T8" fmla="*/ 0 w 8"/>
                  <a:gd name="T9" fmla="*/ 5 h 6"/>
                  <a:gd name="T10" fmla="*/ 8 w 8"/>
                  <a:gd name="T11" fmla="*/ 2 h 6"/>
                  <a:gd name="T12" fmla="*/ 0 w 8"/>
                  <a:gd name="T13" fmla="*/ 5 h 6"/>
                  <a:gd name="T14" fmla="*/ 3 w 8"/>
                  <a:gd name="T15" fmla="*/ 6 h 6"/>
                  <a:gd name="T16" fmla="*/ 4 w 8"/>
                  <a:gd name="T17" fmla="*/ 6 h 6"/>
                  <a:gd name="T18" fmla="*/ 8 w 8"/>
                  <a:gd name="T19" fmla="*/ 5 h 6"/>
                  <a:gd name="T20" fmla="*/ 8 w 8"/>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2"/>
                    </a:moveTo>
                    <a:lnTo>
                      <a:pt x="8" y="2"/>
                    </a:lnTo>
                    <a:lnTo>
                      <a:pt x="6" y="0"/>
                    </a:lnTo>
                    <a:lnTo>
                      <a:pt x="0" y="2"/>
                    </a:lnTo>
                    <a:lnTo>
                      <a:pt x="0" y="5"/>
                    </a:lnTo>
                    <a:lnTo>
                      <a:pt x="8" y="2"/>
                    </a:lnTo>
                    <a:lnTo>
                      <a:pt x="0" y="5"/>
                    </a:lnTo>
                    <a:lnTo>
                      <a:pt x="3" y="6"/>
                    </a:lnTo>
                    <a:lnTo>
                      <a:pt x="4" y="6"/>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89" name="Freeform 214"/>
              <p:cNvSpPr>
                <a:spLocks/>
              </p:cNvSpPr>
              <p:nvPr/>
            </p:nvSpPr>
            <p:spPr bwMode="auto">
              <a:xfrm>
                <a:off x="3771" y="888"/>
                <a:ext cx="8" cy="8"/>
              </a:xfrm>
              <a:custGeom>
                <a:avLst/>
                <a:gdLst>
                  <a:gd name="T0" fmla="*/ 1 w 8"/>
                  <a:gd name="T1" fmla="*/ 6 h 8"/>
                  <a:gd name="T2" fmla="*/ 8 w 8"/>
                  <a:gd name="T3" fmla="*/ 3 h 8"/>
                  <a:gd name="T4" fmla="*/ 8 w 8"/>
                  <a:gd name="T5" fmla="*/ 0 h 8"/>
                  <a:gd name="T6" fmla="*/ 0 w 8"/>
                  <a:gd name="T7" fmla="*/ 3 h 8"/>
                  <a:gd name="T8" fmla="*/ 1 w 8"/>
                  <a:gd name="T9" fmla="*/ 6 h 8"/>
                  <a:gd name="T10" fmla="*/ 1 w 8"/>
                  <a:gd name="T11" fmla="*/ 6 h 8"/>
                  <a:gd name="T12" fmla="*/ 1 w 8"/>
                  <a:gd name="T13" fmla="*/ 6 h 8"/>
                  <a:gd name="T14" fmla="*/ 3 w 8"/>
                  <a:gd name="T15" fmla="*/ 8 h 8"/>
                  <a:gd name="T16" fmla="*/ 6 w 8"/>
                  <a:gd name="T17" fmla="*/ 8 h 8"/>
                  <a:gd name="T18" fmla="*/ 8 w 8"/>
                  <a:gd name="T19" fmla="*/ 6 h 8"/>
                  <a:gd name="T20" fmla="*/ 8 w 8"/>
                  <a:gd name="T21" fmla="*/ 3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8" y="3"/>
                    </a:lnTo>
                    <a:lnTo>
                      <a:pt x="8" y="0"/>
                    </a:lnTo>
                    <a:lnTo>
                      <a:pt x="0" y="3"/>
                    </a:lnTo>
                    <a:lnTo>
                      <a:pt x="1" y="6"/>
                    </a:lnTo>
                    <a:lnTo>
                      <a:pt x="3" y="8"/>
                    </a:lnTo>
                    <a:lnTo>
                      <a:pt x="6" y="8"/>
                    </a:lnTo>
                    <a:lnTo>
                      <a:pt x="8" y="6"/>
                    </a:lnTo>
                    <a:lnTo>
                      <a:pt x="8" y="3"/>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0" name="Freeform 215"/>
              <p:cNvSpPr>
                <a:spLocks/>
              </p:cNvSpPr>
              <p:nvPr/>
            </p:nvSpPr>
            <p:spPr bwMode="auto">
              <a:xfrm>
                <a:off x="3772" y="891"/>
                <a:ext cx="8" cy="8"/>
              </a:xfrm>
              <a:custGeom>
                <a:avLst/>
                <a:gdLst>
                  <a:gd name="T0" fmla="*/ 8 w 8"/>
                  <a:gd name="T1" fmla="*/ 3 h 8"/>
                  <a:gd name="T2" fmla="*/ 8 w 8"/>
                  <a:gd name="T3" fmla="*/ 3 h 8"/>
                  <a:gd name="T4" fmla="*/ 7 w 8"/>
                  <a:gd name="T5" fmla="*/ 0 h 8"/>
                  <a:gd name="T6" fmla="*/ 0 w 8"/>
                  <a:gd name="T7" fmla="*/ 3 h 8"/>
                  <a:gd name="T8" fmla="*/ 0 w 8"/>
                  <a:gd name="T9" fmla="*/ 6 h 8"/>
                  <a:gd name="T10" fmla="*/ 8 w 8"/>
                  <a:gd name="T11" fmla="*/ 3 h 8"/>
                  <a:gd name="T12" fmla="*/ 0 w 8"/>
                  <a:gd name="T13" fmla="*/ 6 h 8"/>
                  <a:gd name="T14" fmla="*/ 3 w 8"/>
                  <a:gd name="T15" fmla="*/ 8 h 8"/>
                  <a:gd name="T16" fmla="*/ 5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7" y="0"/>
                    </a:lnTo>
                    <a:lnTo>
                      <a:pt x="0" y="3"/>
                    </a:lnTo>
                    <a:lnTo>
                      <a:pt x="0" y="6"/>
                    </a:lnTo>
                    <a:lnTo>
                      <a:pt x="8" y="3"/>
                    </a:lnTo>
                    <a:lnTo>
                      <a:pt x="0" y="6"/>
                    </a:lnTo>
                    <a:lnTo>
                      <a:pt x="3" y="8"/>
                    </a:lnTo>
                    <a:lnTo>
                      <a:pt x="5" y="8"/>
                    </a:lnTo>
                    <a:lnTo>
                      <a:pt x="8" y="6"/>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1" name="Freeform 216"/>
              <p:cNvSpPr>
                <a:spLocks/>
              </p:cNvSpPr>
              <p:nvPr/>
            </p:nvSpPr>
            <p:spPr bwMode="auto">
              <a:xfrm>
                <a:off x="3772" y="894"/>
                <a:ext cx="10" cy="8"/>
              </a:xfrm>
              <a:custGeom>
                <a:avLst/>
                <a:gdLst>
                  <a:gd name="T0" fmla="*/ 10 w 10"/>
                  <a:gd name="T1" fmla="*/ 3 h 8"/>
                  <a:gd name="T2" fmla="*/ 10 w 10"/>
                  <a:gd name="T3" fmla="*/ 3 h 8"/>
                  <a:gd name="T4" fmla="*/ 8 w 10"/>
                  <a:gd name="T5" fmla="*/ 0 h 8"/>
                  <a:gd name="T6" fmla="*/ 0 w 10"/>
                  <a:gd name="T7" fmla="*/ 2 h 8"/>
                  <a:gd name="T8" fmla="*/ 2 w 10"/>
                  <a:gd name="T9" fmla="*/ 7 h 8"/>
                  <a:gd name="T10" fmla="*/ 10 w 10"/>
                  <a:gd name="T11" fmla="*/ 3 h 8"/>
                  <a:gd name="T12" fmla="*/ 2 w 10"/>
                  <a:gd name="T13" fmla="*/ 7 h 8"/>
                  <a:gd name="T14" fmla="*/ 3 w 10"/>
                  <a:gd name="T15" fmla="*/ 8 h 8"/>
                  <a:gd name="T16" fmla="*/ 7 w 10"/>
                  <a:gd name="T17" fmla="*/ 8 h 8"/>
                  <a:gd name="T18" fmla="*/ 8 w 10"/>
                  <a:gd name="T19" fmla="*/ 7 h 8"/>
                  <a:gd name="T20" fmla="*/ 10 w 10"/>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8">
                    <a:moveTo>
                      <a:pt x="10" y="3"/>
                    </a:moveTo>
                    <a:lnTo>
                      <a:pt x="10" y="3"/>
                    </a:lnTo>
                    <a:lnTo>
                      <a:pt x="8" y="0"/>
                    </a:lnTo>
                    <a:lnTo>
                      <a:pt x="0" y="2"/>
                    </a:lnTo>
                    <a:lnTo>
                      <a:pt x="2" y="7"/>
                    </a:lnTo>
                    <a:lnTo>
                      <a:pt x="10" y="3"/>
                    </a:lnTo>
                    <a:lnTo>
                      <a:pt x="2" y="7"/>
                    </a:lnTo>
                    <a:lnTo>
                      <a:pt x="3" y="8"/>
                    </a:lnTo>
                    <a:lnTo>
                      <a:pt x="7" y="8"/>
                    </a:lnTo>
                    <a:lnTo>
                      <a:pt x="8" y="7"/>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2" name="Freeform 217"/>
              <p:cNvSpPr>
                <a:spLocks/>
              </p:cNvSpPr>
              <p:nvPr/>
            </p:nvSpPr>
            <p:spPr bwMode="auto">
              <a:xfrm>
                <a:off x="3774" y="897"/>
                <a:ext cx="8" cy="10"/>
              </a:xfrm>
              <a:custGeom>
                <a:avLst/>
                <a:gdLst>
                  <a:gd name="T0" fmla="*/ 8 w 8"/>
                  <a:gd name="T1" fmla="*/ 5 h 10"/>
                  <a:gd name="T2" fmla="*/ 8 w 8"/>
                  <a:gd name="T3" fmla="*/ 5 h 10"/>
                  <a:gd name="T4" fmla="*/ 8 w 8"/>
                  <a:gd name="T5" fmla="*/ 0 h 10"/>
                  <a:gd name="T6" fmla="*/ 0 w 8"/>
                  <a:gd name="T7" fmla="*/ 4 h 10"/>
                  <a:gd name="T8" fmla="*/ 1 w 8"/>
                  <a:gd name="T9" fmla="*/ 7 h 10"/>
                  <a:gd name="T10" fmla="*/ 8 w 8"/>
                  <a:gd name="T11" fmla="*/ 5 h 10"/>
                  <a:gd name="T12" fmla="*/ 1 w 8"/>
                  <a:gd name="T13" fmla="*/ 7 h 10"/>
                  <a:gd name="T14" fmla="*/ 3 w 8"/>
                  <a:gd name="T15" fmla="*/ 8 h 10"/>
                  <a:gd name="T16" fmla="*/ 5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8" y="0"/>
                    </a:lnTo>
                    <a:lnTo>
                      <a:pt x="0" y="4"/>
                    </a:lnTo>
                    <a:lnTo>
                      <a:pt x="1" y="7"/>
                    </a:lnTo>
                    <a:lnTo>
                      <a:pt x="8" y="5"/>
                    </a:lnTo>
                    <a:lnTo>
                      <a:pt x="1" y="7"/>
                    </a:lnTo>
                    <a:lnTo>
                      <a:pt x="3" y="8"/>
                    </a:lnTo>
                    <a:lnTo>
                      <a:pt x="5" y="10"/>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93" name="Freeform 218"/>
              <p:cNvSpPr>
                <a:spLocks/>
              </p:cNvSpPr>
              <p:nvPr/>
            </p:nvSpPr>
            <p:spPr bwMode="auto">
              <a:xfrm>
                <a:off x="3775" y="902"/>
                <a:ext cx="9" cy="8"/>
              </a:xfrm>
              <a:custGeom>
                <a:avLst/>
                <a:gdLst>
                  <a:gd name="T0" fmla="*/ 0 w 9"/>
                  <a:gd name="T1" fmla="*/ 5 h 8"/>
                  <a:gd name="T2" fmla="*/ 9 w 9"/>
                  <a:gd name="T3" fmla="*/ 3 h 8"/>
                  <a:gd name="T4" fmla="*/ 7 w 9"/>
                  <a:gd name="T5" fmla="*/ 0 h 8"/>
                  <a:gd name="T6" fmla="*/ 0 w 9"/>
                  <a:gd name="T7" fmla="*/ 2 h 8"/>
                  <a:gd name="T8" fmla="*/ 0 w 9"/>
                  <a:gd name="T9" fmla="*/ 5 h 8"/>
                  <a:gd name="T10" fmla="*/ 0 w 9"/>
                  <a:gd name="T11" fmla="*/ 5 h 8"/>
                  <a:gd name="T12" fmla="*/ 0 w 9"/>
                  <a:gd name="T13" fmla="*/ 5 h 8"/>
                  <a:gd name="T14" fmla="*/ 2 w 9"/>
                  <a:gd name="T15" fmla="*/ 8 h 8"/>
                  <a:gd name="T16" fmla="*/ 5 w 9"/>
                  <a:gd name="T17" fmla="*/ 8 h 8"/>
                  <a:gd name="T18" fmla="*/ 7 w 9"/>
                  <a:gd name="T19" fmla="*/ 7 h 8"/>
                  <a:gd name="T20" fmla="*/ 9 w 9"/>
                  <a:gd name="T21" fmla="*/ 3 h 8"/>
                  <a:gd name="T22" fmla="*/ 0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0" y="5"/>
                    </a:moveTo>
                    <a:lnTo>
                      <a:pt x="9" y="3"/>
                    </a:lnTo>
                    <a:lnTo>
                      <a:pt x="7" y="0"/>
                    </a:lnTo>
                    <a:lnTo>
                      <a:pt x="0" y="2"/>
                    </a:lnTo>
                    <a:lnTo>
                      <a:pt x="0" y="5"/>
                    </a:lnTo>
                    <a:lnTo>
                      <a:pt x="2" y="8"/>
                    </a:lnTo>
                    <a:lnTo>
                      <a:pt x="5" y="8"/>
                    </a:lnTo>
                    <a:lnTo>
                      <a:pt x="7" y="7"/>
                    </a:lnTo>
                    <a:lnTo>
                      <a:pt x="9" y="3"/>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40573" name="Group 420"/>
            <p:cNvGrpSpPr>
              <a:grpSpLocks/>
            </p:cNvGrpSpPr>
            <p:nvPr/>
          </p:nvGrpSpPr>
          <p:grpSpPr bwMode="auto">
            <a:xfrm>
              <a:off x="3775" y="905"/>
              <a:ext cx="204" cy="398"/>
              <a:chOff x="3775" y="905"/>
              <a:chExt cx="204" cy="398"/>
            </a:xfrm>
          </p:grpSpPr>
          <p:sp>
            <p:nvSpPr>
              <p:cNvPr id="40694" name="Freeform 220"/>
              <p:cNvSpPr>
                <a:spLocks/>
              </p:cNvSpPr>
              <p:nvPr/>
            </p:nvSpPr>
            <p:spPr bwMode="auto">
              <a:xfrm>
                <a:off x="3775" y="905"/>
                <a:ext cx="9" cy="10"/>
              </a:xfrm>
              <a:custGeom>
                <a:avLst/>
                <a:gdLst>
                  <a:gd name="T0" fmla="*/ 9 w 9"/>
                  <a:gd name="T1" fmla="*/ 5 h 10"/>
                  <a:gd name="T2" fmla="*/ 9 w 9"/>
                  <a:gd name="T3" fmla="*/ 5 h 10"/>
                  <a:gd name="T4" fmla="*/ 9 w 9"/>
                  <a:gd name="T5" fmla="*/ 0 h 10"/>
                  <a:gd name="T6" fmla="*/ 0 w 9"/>
                  <a:gd name="T7" fmla="*/ 2 h 10"/>
                  <a:gd name="T8" fmla="*/ 2 w 9"/>
                  <a:gd name="T9" fmla="*/ 7 h 10"/>
                  <a:gd name="T10" fmla="*/ 9 w 9"/>
                  <a:gd name="T11" fmla="*/ 5 h 10"/>
                  <a:gd name="T12" fmla="*/ 2 w 9"/>
                  <a:gd name="T13" fmla="*/ 7 h 10"/>
                  <a:gd name="T14" fmla="*/ 4 w 9"/>
                  <a:gd name="T15" fmla="*/ 10 h 10"/>
                  <a:gd name="T16" fmla="*/ 7 w 9"/>
                  <a:gd name="T17" fmla="*/ 10 h 10"/>
                  <a:gd name="T18" fmla="*/ 9 w 9"/>
                  <a:gd name="T19" fmla="*/ 8 h 10"/>
                  <a:gd name="T20" fmla="*/ 9 w 9"/>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0">
                    <a:moveTo>
                      <a:pt x="9" y="5"/>
                    </a:moveTo>
                    <a:lnTo>
                      <a:pt x="9" y="5"/>
                    </a:lnTo>
                    <a:lnTo>
                      <a:pt x="9" y="0"/>
                    </a:lnTo>
                    <a:lnTo>
                      <a:pt x="0" y="2"/>
                    </a:lnTo>
                    <a:lnTo>
                      <a:pt x="2" y="7"/>
                    </a:lnTo>
                    <a:lnTo>
                      <a:pt x="9" y="5"/>
                    </a:lnTo>
                    <a:lnTo>
                      <a:pt x="2" y="7"/>
                    </a:lnTo>
                    <a:lnTo>
                      <a:pt x="4" y="10"/>
                    </a:lnTo>
                    <a:lnTo>
                      <a:pt x="7" y="10"/>
                    </a:lnTo>
                    <a:lnTo>
                      <a:pt x="9" y="8"/>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5" name="Freeform 221"/>
              <p:cNvSpPr>
                <a:spLocks/>
              </p:cNvSpPr>
              <p:nvPr/>
            </p:nvSpPr>
            <p:spPr bwMode="auto">
              <a:xfrm>
                <a:off x="3777" y="910"/>
                <a:ext cx="8" cy="8"/>
              </a:xfrm>
              <a:custGeom>
                <a:avLst/>
                <a:gdLst>
                  <a:gd name="T0" fmla="*/ 8 w 8"/>
                  <a:gd name="T1" fmla="*/ 5 h 8"/>
                  <a:gd name="T2" fmla="*/ 8 w 8"/>
                  <a:gd name="T3" fmla="*/ 5 h 8"/>
                  <a:gd name="T4" fmla="*/ 7 w 8"/>
                  <a:gd name="T5" fmla="*/ 0 h 8"/>
                  <a:gd name="T6" fmla="*/ 0 w 8"/>
                  <a:gd name="T7" fmla="*/ 2 h 8"/>
                  <a:gd name="T8" fmla="*/ 0 w 8"/>
                  <a:gd name="T9" fmla="*/ 7 h 8"/>
                  <a:gd name="T10" fmla="*/ 8 w 8"/>
                  <a:gd name="T11" fmla="*/ 5 h 8"/>
                  <a:gd name="T12" fmla="*/ 0 w 8"/>
                  <a:gd name="T13" fmla="*/ 7 h 8"/>
                  <a:gd name="T14" fmla="*/ 2 w 8"/>
                  <a:gd name="T15" fmla="*/ 8 h 8"/>
                  <a:gd name="T16" fmla="*/ 5 w 8"/>
                  <a:gd name="T17" fmla="*/ 8 h 8"/>
                  <a:gd name="T18" fmla="*/ 8 w 8"/>
                  <a:gd name="T19" fmla="*/ 8 h 8"/>
                  <a:gd name="T20" fmla="*/ 8 w 8"/>
                  <a:gd name="T21" fmla="*/ 5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5"/>
                    </a:moveTo>
                    <a:lnTo>
                      <a:pt x="8" y="5"/>
                    </a:lnTo>
                    <a:lnTo>
                      <a:pt x="7" y="0"/>
                    </a:lnTo>
                    <a:lnTo>
                      <a:pt x="0" y="2"/>
                    </a:lnTo>
                    <a:lnTo>
                      <a:pt x="0" y="7"/>
                    </a:lnTo>
                    <a:lnTo>
                      <a:pt x="8" y="5"/>
                    </a:lnTo>
                    <a:lnTo>
                      <a:pt x="0" y="7"/>
                    </a:lnTo>
                    <a:lnTo>
                      <a:pt x="2" y="8"/>
                    </a:lnTo>
                    <a:lnTo>
                      <a:pt x="5" y="8"/>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6" name="Freeform 222"/>
              <p:cNvSpPr>
                <a:spLocks/>
              </p:cNvSpPr>
              <p:nvPr/>
            </p:nvSpPr>
            <p:spPr bwMode="auto">
              <a:xfrm>
                <a:off x="3777" y="915"/>
                <a:ext cx="10" cy="10"/>
              </a:xfrm>
              <a:custGeom>
                <a:avLst/>
                <a:gdLst>
                  <a:gd name="T0" fmla="*/ 2 w 10"/>
                  <a:gd name="T1" fmla="*/ 7 h 10"/>
                  <a:gd name="T2" fmla="*/ 10 w 10"/>
                  <a:gd name="T3" fmla="*/ 5 h 10"/>
                  <a:gd name="T4" fmla="*/ 8 w 10"/>
                  <a:gd name="T5" fmla="*/ 0 h 10"/>
                  <a:gd name="T6" fmla="*/ 0 w 10"/>
                  <a:gd name="T7" fmla="*/ 2 h 10"/>
                  <a:gd name="T8" fmla="*/ 2 w 10"/>
                  <a:gd name="T9" fmla="*/ 7 h 10"/>
                  <a:gd name="T10" fmla="*/ 2 w 10"/>
                  <a:gd name="T11" fmla="*/ 7 h 10"/>
                  <a:gd name="T12" fmla="*/ 2 w 10"/>
                  <a:gd name="T13" fmla="*/ 7 h 10"/>
                  <a:gd name="T14" fmla="*/ 3 w 10"/>
                  <a:gd name="T15" fmla="*/ 8 h 10"/>
                  <a:gd name="T16" fmla="*/ 7 w 10"/>
                  <a:gd name="T17" fmla="*/ 10 h 10"/>
                  <a:gd name="T18" fmla="*/ 8 w 10"/>
                  <a:gd name="T19" fmla="*/ 8 h 10"/>
                  <a:gd name="T20" fmla="*/ 10 w 10"/>
                  <a:gd name="T21" fmla="*/ 5 h 10"/>
                  <a:gd name="T22" fmla="*/ 2 w 10"/>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2" y="7"/>
                    </a:moveTo>
                    <a:lnTo>
                      <a:pt x="10" y="5"/>
                    </a:lnTo>
                    <a:lnTo>
                      <a:pt x="8" y="0"/>
                    </a:lnTo>
                    <a:lnTo>
                      <a:pt x="0" y="2"/>
                    </a:lnTo>
                    <a:lnTo>
                      <a:pt x="2" y="7"/>
                    </a:lnTo>
                    <a:lnTo>
                      <a:pt x="3" y="8"/>
                    </a:lnTo>
                    <a:lnTo>
                      <a:pt x="7" y="10"/>
                    </a:lnTo>
                    <a:lnTo>
                      <a:pt x="8" y="8"/>
                    </a:lnTo>
                    <a:lnTo>
                      <a:pt x="10" y="5"/>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7" name="Freeform 223"/>
              <p:cNvSpPr>
                <a:spLocks/>
              </p:cNvSpPr>
              <p:nvPr/>
            </p:nvSpPr>
            <p:spPr bwMode="auto">
              <a:xfrm>
                <a:off x="3779" y="920"/>
                <a:ext cx="8" cy="10"/>
              </a:xfrm>
              <a:custGeom>
                <a:avLst/>
                <a:gdLst>
                  <a:gd name="T0" fmla="*/ 8 w 8"/>
                  <a:gd name="T1" fmla="*/ 5 h 10"/>
                  <a:gd name="T2" fmla="*/ 8 w 8"/>
                  <a:gd name="T3" fmla="*/ 5 h 10"/>
                  <a:gd name="T4" fmla="*/ 8 w 8"/>
                  <a:gd name="T5" fmla="*/ 0 h 10"/>
                  <a:gd name="T6" fmla="*/ 0 w 8"/>
                  <a:gd name="T7" fmla="*/ 2 h 10"/>
                  <a:gd name="T8" fmla="*/ 1 w 8"/>
                  <a:gd name="T9" fmla="*/ 6 h 10"/>
                  <a:gd name="T10" fmla="*/ 8 w 8"/>
                  <a:gd name="T11" fmla="*/ 5 h 10"/>
                  <a:gd name="T12" fmla="*/ 1 w 8"/>
                  <a:gd name="T13" fmla="*/ 6 h 10"/>
                  <a:gd name="T14" fmla="*/ 3 w 8"/>
                  <a:gd name="T15" fmla="*/ 8 h 10"/>
                  <a:gd name="T16" fmla="*/ 5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8" y="0"/>
                    </a:lnTo>
                    <a:lnTo>
                      <a:pt x="0" y="2"/>
                    </a:lnTo>
                    <a:lnTo>
                      <a:pt x="1" y="6"/>
                    </a:lnTo>
                    <a:lnTo>
                      <a:pt x="8" y="5"/>
                    </a:lnTo>
                    <a:lnTo>
                      <a:pt x="1" y="6"/>
                    </a:lnTo>
                    <a:lnTo>
                      <a:pt x="3" y="8"/>
                    </a:lnTo>
                    <a:lnTo>
                      <a:pt x="5" y="10"/>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8" name="Freeform 224"/>
              <p:cNvSpPr>
                <a:spLocks/>
              </p:cNvSpPr>
              <p:nvPr/>
            </p:nvSpPr>
            <p:spPr bwMode="auto">
              <a:xfrm>
                <a:off x="3780" y="925"/>
                <a:ext cx="8" cy="9"/>
              </a:xfrm>
              <a:custGeom>
                <a:avLst/>
                <a:gdLst>
                  <a:gd name="T0" fmla="*/ 8 w 8"/>
                  <a:gd name="T1" fmla="*/ 5 h 9"/>
                  <a:gd name="T2" fmla="*/ 8 w 8"/>
                  <a:gd name="T3" fmla="*/ 5 h 9"/>
                  <a:gd name="T4" fmla="*/ 7 w 8"/>
                  <a:gd name="T5" fmla="*/ 0 h 9"/>
                  <a:gd name="T6" fmla="*/ 0 w 8"/>
                  <a:gd name="T7" fmla="*/ 1 h 9"/>
                  <a:gd name="T8" fmla="*/ 0 w 8"/>
                  <a:gd name="T9" fmla="*/ 6 h 9"/>
                  <a:gd name="T10" fmla="*/ 8 w 8"/>
                  <a:gd name="T11" fmla="*/ 5 h 9"/>
                  <a:gd name="T12" fmla="*/ 0 w 8"/>
                  <a:gd name="T13" fmla="*/ 6 h 9"/>
                  <a:gd name="T14" fmla="*/ 2 w 8"/>
                  <a:gd name="T15" fmla="*/ 9 h 9"/>
                  <a:gd name="T16" fmla="*/ 5 w 8"/>
                  <a:gd name="T17" fmla="*/ 9 h 9"/>
                  <a:gd name="T18" fmla="*/ 7 w 8"/>
                  <a:gd name="T19" fmla="*/ 8 h 9"/>
                  <a:gd name="T20" fmla="*/ 8 w 8"/>
                  <a:gd name="T21" fmla="*/ 5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5"/>
                    </a:moveTo>
                    <a:lnTo>
                      <a:pt x="8" y="5"/>
                    </a:lnTo>
                    <a:lnTo>
                      <a:pt x="7" y="0"/>
                    </a:lnTo>
                    <a:lnTo>
                      <a:pt x="0" y="1"/>
                    </a:lnTo>
                    <a:lnTo>
                      <a:pt x="0" y="6"/>
                    </a:lnTo>
                    <a:lnTo>
                      <a:pt x="8" y="5"/>
                    </a:lnTo>
                    <a:lnTo>
                      <a:pt x="0" y="6"/>
                    </a:lnTo>
                    <a:lnTo>
                      <a:pt x="2" y="9"/>
                    </a:lnTo>
                    <a:lnTo>
                      <a:pt x="5" y="9"/>
                    </a:lnTo>
                    <a:lnTo>
                      <a:pt x="7"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9" name="Freeform 225"/>
              <p:cNvSpPr>
                <a:spLocks/>
              </p:cNvSpPr>
              <p:nvPr/>
            </p:nvSpPr>
            <p:spPr bwMode="auto">
              <a:xfrm>
                <a:off x="3780" y="930"/>
                <a:ext cx="8" cy="9"/>
              </a:xfrm>
              <a:custGeom>
                <a:avLst/>
                <a:gdLst>
                  <a:gd name="T0" fmla="*/ 8 w 8"/>
                  <a:gd name="T1" fmla="*/ 6 h 9"/>
                  <a:gd name="T2" fmla="*/ 8 w 8"/>
                  <a:gd name="T3" fmla="*/ 6 h 9"/>
                  <a:gd name="T4" fmla="*/ 8 w 8"/>
                  <a:gd name="T5" fmla="*/ 0 h 9"/>
                  <a:gd name="T6" fmla="*/ 0 w 8"/>
                  <a:gd name="T7" fmla="*/ 1 h 9"/>
                  <a:gd name="T8" fmla="*/ 2 w 8"/>
                  <a:gd name="T9" fmla="*/ 6 h 9"/>
                  <a:gd name="T10" fmla="*/ 8 w 8"/>
                  <a:gd name="T11" fmla="*/ 6 h 9"/>
                  <a:gd name="T12" fmla="*/ 2 w 8"/>
                  <a:gd name="T13" fmla="*/ 6 h 9"/>
                  <a:gd name="T14" fmla="*/ 4 w 8"/>
                  <a:gd name="T15" fmla="*/ 9 h 9"/>
                  <a:gd name="T16" fmla="*/ 5 w 8"/>
                  <a:gd name="T17" fmla="*/ 9 h 9"/>
                  <a:gd name="T18" fmla="*/ 8 w 8"/>
                  <a:gd name="T19" fmla="*/ 8 h 9"/>
                  <a:gd name="T20" fmla="*/ 8 w 8"/>
                  <a:gd name="T21" fmla="*/ 6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6"/>
                    </a:moveTo>
                    <a:lnTo>
                      <a:pt x="8" y="6"/>
                    </a:lnTo>
                    <a:lnTo>
                      <a:pt x="8" y="0"/>
                    </a:lnTo>
                    <a:lnTo>
                      <a:pt x="0" y="1"/>
                    </a:lnTo>
                    <a:lnTo>
                      <a:pt x="2" y="6"/>
                    </a:lnTo>
                    <a:lnTo>
                      <a:pt x="8" y="6"/>
                    </a:lnTo>
                    <a:lnTo>
                      <a:pt x="2" y="6"/>
                    </a:lnTo>
                    <a:lnTo>
                      <a:pt x="4" y="9"/>
                    </a:lnTo>
                    <a:lnTo>
                      <a:pt x="5" y="9"/>
                    </a:lnTo>
                    <a:lnTo>
                      <a:pt x="8" y="8"/>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0" name="Freeform 226"/>
              <p:cNvSpPr>
                <a:spLocks/>
              </p:cNvSpPr>
              <p:nvPr/>
            </p:nvSpPr>
            <p:spPr bwMode="auto">
              <a:xfrm>
                <a:off x="3782" y="936"/>
                <a:ext cx="8" cy="10"/>
              </a:xfrm>
              <a:custGeom>
                <a:avLst/>
                <a:gdLst>
                  <a:gd name="T0" fmla="*/ 0 w 8"/>
                  <a:gd name="T1" fmla="*/ 7 h 10"/>
                  <a:gd name="T2" fmla="*/ 8 w 8"/>
                  <a:gd name="T3" fmla="*/ 5 h 10"/>
                  <a:gd name="T4" fmla="*/ 6 w 8"/>
                  <a:gd name="T5" fmla="*/ 0 h 10"/>
                  <a:gd name="T6" fmla="*/ 0 w 8"/>
                  <a:gd name="T7" fmla="*/ 0 h 10"/>
                  <a:gd name="T8" fmla="*/ 0 w 8"/>
                  <a:gd name="T9" fmla="*/ 7 h 10"/>
                  <a:gd name="T10" fmla="*/ 0 w 8"/>
                  <a:gd name="T11" fmla="*/ 7 h 10"/>
                  <a:gd name="T12" fmla="*/ 0 w 8"/>
                  <a:gd name="T13" fmla="*/ 7 h 10"/>
                  <a:gd name="T14" fmla="*/ 2 w 8"/>
                  <a:gd name="T15" fmla="*/ 10 h 10"/>
                  <a:gd name="T16" fmla="*/ 5 w 8"/>
                  <a:gd name="T17" fmla="*/ 10 h 10"/>
                  <a:gd name="T18" fmla="*/ 8 w 8"/>
                  <a:gd name="T19" fmla="*/ 8 h 10"/>
                  <a:gd name="T20" fmla="*/ 8 w 8"/>
                  <a:gd name="T21" fmla="*/ 5 h 10"/>
                  <a:gd name="T22" fmla="*/ 0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7"/>
                    </a:moveTo>
                    <a:lnTo>
                      <a:pt x="8" y="5"/>
                    </a:lnTo>
                    <a:lnTo>
                      <a:pt x="6" y="0"/>
                    </a:lnTo>
                    <a:lnTo>
                      <a:pt x="0" y="0"/>
                    </a:lnTo>
                    <a:lnTo>
                      <a:pt x="0" y="7"/>
                    </a:lnTo>
                    <a:lnTo>
                      <a:pt x="2" y="10"/>
                    </a:lnTo>
                    <a:lnTo>
                      <a:pt x="5" y="10"/>
                    </a:lnTo>
                    <a:lnTo>
                      <a:pt x="8" y="8"/>
                    </a:lnTo>
                    <a:lnTo>
                      <a:pt x="8" y="5"/>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1" name="Freeform 227"/>
              <p:cNvSpPr>
                <a:spLocks/>
              </p:cNvSpPr>
              <p:nvPr/>
            </p:nvSpPr>
            <p:spPr bwMode="auto">
              <a:xfrm>
                <a:off x="3782" y="941"/>
                <a:ext cx="10" cy="11"/>
              </a:xfrm>
              <a:custGeom>
                <a:avLst/>
                <a:gdLst>
                  <a:gd name="T0" fmla="*/ 10 w 10"/>
                  <a:gd name="T1" fmla="*/ 6 h 11"/>
                  <a:gd name="T2" fmla="*/ 10 w 10"/>
                  <a:gd name="T3" fmla="*/ 6 h 11"/>
                  <a:gd name="T4" fmla="*/ 8 w 10"/>
                  <a:gd name="T5" fmla="*/ 0 h 11"/>
                  <a:gd name="T6" fmla="*/ 0 w 10"/>
                  <a:gd name="T7" fmla="*/ 2 h 11"/>
                  <a:gd name="T8" fmla="*/ 2 w 10"/>
                  <a:gd name="T9" fmla="*/ 8 h 11"/>
                  <a:gd name="T10" fmla="*/ 10 w 10"/>
                  <a:gd name="T11" fmla="*/ 6 h 11"/>
                  <a:gd name="T12" fmla="*/ 2 w 10"/>
                  <a:gd name="T13" fmla="*/ 8 h 11"/>
                  <a:gd name="T14" fmla="*/ 3 w 10"/>
                  <a:gd name="T15" fmla="*/ 10 h 11"/>
                  <a:gd name="T16" fmla="*/ 6 w 10"/>
                  <a:gd name="T17" fmla="*/ 11 h 11"/>
                  <a:gd name="T18" fmla="*/ 8 w 10"/>
                  <a:gd name="T19" fmla="*/ 10 h 11"/>
                  <a:gd name="T20" fmla="*/ 10 w 10"/>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10" y="6"/>
                    </a:moveTo>
                    <a:lnTo>
                      <a:pt x="10" y="6"/>
                    </a:lnTo>
                    <a:lnTo>
                      <a:pt x="8" y="0"/>
                    </a:lnTo>
                    <a:lnTo>
                      <a:pt x="0" y="2"/>
                    </a:lnTo>
                    <a:lnTo>
                      <a:pt x="2" y="8"/>
                    </a:lnTo>
                    <a:lnTo>
                      <a:pt x="10" y="6"/>
                    </a:lnTo>
                    <a:lnTo>
                      <a:pt x="2" y="8"/>
                    </a:lnTo>
                    <a:lnTo>
                      <a:pt x="3" y="10"/>
                    </a:lnTo>
                    <a:lnTo>
                      <a:pt x="6" y="11"/>
                    </a:lnTo>
                    <a:lnTo>
                      <a:pt x="8" y="10"/>
                    </a:lnTo>
                    <a:lnTo>
                      <a:pt x="1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2" name="Freeform 228"/>
              <p:cNvSpPr>
                <a:spLocks/>
              </p:cNvSpPr>
              <p:nvPr/>
            </p:nvSpPr>
            <p:spPr bwMode="auto">
              <a:xfrm>
                <a:off x="3784" y="947"/>
                <a:ext cx="8" cy="10"/>
              </a:xfrm>
              <a:custGeom>
                <a:avLst/>
                <a:gdLst>
                  <a:gd name="T0" fmla="*/ 8 w 8"/>
                  <a:gd name="T1" fmla="*/ 7 h 10"/>
                  <a:gd name="T2" fmla="*/ 8 w 8"/>
                  <a:gd name="T3" fmla="*/ 7 h 10"/>
                  <a:gd name="T4" fmla="*/ 8 w 8"/>
                  <a:gd name="T5" fmla="*/ 0 h 10"/>
                  <a:gd name="T6" fmla="*/ 0 w 8"/>
                  <a:gd name="T7" fmla="*/ 2 h 10"/>
                  <a:gd name="T8" fmla="*/ 1 w 8"/>
                  <a:gd name="T9" fmla="*/ 7 h 10"/>
                  <a:gd name="T10" fmla="*/ 8 w 8"/>
                  <a:gd name="T11" fmla="*/ 7 h 10"/>
                  <a:gd name="T12" fmla="*/ 1 w 8"/>
                  <a:gd name="T13" fmla="*/ 7 h 10"/>
                  <a:gd name="T14" fmla="*/ 3 w 8"/>
                  <a:gd name="T15" fmla="*/ 10 h 10"/>
                  <a:gd name="T16" fmla="*/ 4 w 8"/>
                  <a:gd name="T17" fmla="*/ 10 h 10"/>
                  <a:gd name="T18" fmla="*/ 8 w 8"/>
                  <a:gd name="T19" fmla="*/ 10 h 10"/>
                  <a:gd name="T20" fmla="*/ 8 w 8"/>
                  <a:gd name="T21" fmla="*/ 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7"/>
                    </a:moveTo>
                    <a:lnTo>
                      <a:pt x="8" y="7"/>
                    </a:lnTo>
                    <a:lnTo>
                      <a:pt x="8" y="0"/>
                    </a:lnTo>
                    <a:lnTo>
                      <a:pt x="0" y="2"/>
                    </a:lnTo>
                    <a:lnTo>
                      <a:pt x="1" y="7"/>
                    </a:lnTo>
                    <a:lnTo>
                      <a:pt x="8" y="7"/>
                    </a:lnTo>
                    <a:lnTo>
                      <a:pt x="1" y="7"/>
                    </a:lnTo>
                    <a:lnTo>
                      <a:pt x="3" y="10"/>
                    </a:lnTo>
                    <a:lnTo>
                      <a:pt x="4" y="10"/>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3" name="Freeform 229"/>
              <p:cNvSpPr>
                <a:spLocks/>
              </p:cNvSpPr>
              <p:nvPr/>
            </p:nvSpPr>
            <p:spPr bwMode="auto">
              <a:xfrm>
                <a:off x="3785" y="954"/>
                <a:ext cx="8" cy="10"/>
              </a:xfrm>
              <a:custGeom>
                <a:avLst/>
                <a:gdLst>
                  <a:gd name="T0" fmla="*/ 8 w 8"/>
                  <a:gd name="T1" fmla="*/ 6 h 10"/>
                  <a:gd name="T2" fmla="*/ 8 w 8"/>
                  <a:gd name="T3" fmla="*/ 6 h 10"/>
                  <a:gd name="T4" fmla="*/ 7 w 8"/>
                  <a:gd name="T5" fmla="*/ 0 h 10"/>
                  <a:gd name="T6" fmla="*/ 0 w 8"/>
                  <a:gd name="T7" fmla="*/ 0 h 10"/>
                  <a:gd name="T8" fmla="*/ 0 w 8"/>
                  <a:gd name="T9" fmla="*/ 6 h 10"/>
                  <a:gd name="T10" fmla="*/ 8 w 8"/>
                  <a:gd name="T11" fmla="*/ 6 h 10"/>
                  <a:gd name="T12" fmla="*/ 0 w 8"/>
                  <a:gd name="T13" fmla="*/ 6 h 10"/>
                  <a:gd name="T14" fmla="*/ 2 w 8"/>
                  <a:gd name="T15" fmla="*/ 10 h 10"/>
                  <a:gd name="T16" fmla="*/ 5 w 8"/>
                  <a:gd name="T17" fmla="*/ 10 h 10"/>
                  <a:gd name="T18" fmla="*/ 7 w 8"/>
                  <a:gd name="T19" fmla="*/ 8 h 10"/>
                  <a:gd name="T20" fmla="*/ 8 w 8"/>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6"/>
                    </a:moveTo>
                    <a:lnTo>
                      <a:pt x="8" y="6"/>
                    </a:lnTo>
                    <a:lnTo>
                      <a:pt x="7" y="0"/>
                    </a:lnTo>
                    <a:lnTo>
                      <a:pt x="0" y="0"/>
                    </a:lnTo>
                    <a:lnTo>
                      <a:pt x="0" y="6"/>
                    </a:lnTo>
                    <a:lnTo>
                      <a:pt x="8" y="6"/>
                    </a:lnTo>
                    <a:lnTo>
                      <a:pt x="0" y="6"/>
                    </a:lnTo>
                    <a:lnTo>
                      <a:pt x="2" y="10"/>
                    </a:lnTo>
                    <a:lnTo>
                      <a:pt x="5" y="10"/>
                    </a:lnTo>
                    <a:lnTo>
                      <a:pt x="7" y="8"/>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4" name="Freeform 230"/>
              <p:cNvSpPr>
                <a:spLocks/>
              </p:cNvSpPr>
              <p:nvPr/>
            </p:nvSpPr>
            <p:spPr bwMode="auto">
              <a:xfrm>
                <a:off x="3785" y="960"/>
                <a:ext cx="8" cy="10"/>
              </a:xfrm>
              <a:custGeom>
                <a:avLst/>
                <a:gdLst>
                  <a:gd name="T0" fmla="*/ 2 w 8"/>
                  <a:gd name="T1" fmla="*/ 7 h 10"/>
                  <a:gd name="T2" fmla="*/ 8 w 8"/>
                  <a:gd name="T3" fmla="*/ 7 h 10"/>
                  <a:gd name="T4" fmla="*/ 8 w 8"/>
                  <a:gd name="T5" fmla="*/ 0 h 10"/>
                  <a:gd name="T6" fmla="*/ 0 w 8"/>
                  <a:gd name="T7" fmla="*/ 0 h 10"/>
                  <a:gd name="T8" fmla="*/ 2 w 8"/>
                  <a:gd name="T9" fmla="*/ 7 h 10"/>
                  <a:gd name="T10" fmla="*/ 2 w 8"/>
                  <a:gd name="T11" fmla="*/ 7 h 10"/>
                  <a:gd name="T12" fmla="*/ 2 w 8"/>
                  <a:gd name="T13" fmla="*/ 7 h 10"/>
                  <a:gd name="T14" fmla="*/ 3 w 8"/>
                  <a:gd name="T15" fmla="*/ 10 h 10"/>
                  <a:gd name="T16" fmla="*/ 5 w 8"/>
                  <a:gd name="T17" fmla="*/ 10 h 10"/>
                  <a:gd name="T18" fmla="*/ 8 w 8"/>
                  <a:gd name="T19" fmla="*/ 8 h 10"/>
                  <a:gd name="T20" fmla="*/ 8 w 8"/>
                  <a:gd name="T21" fmla="*/ 7 h 10"/>
                  <a:gd name="T22" fmla="*/ 2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2" y="7"/>
                    </a:moveTo>
                    <a:lnTo>
                      <a:pt x="8" y="7"/>
                    </a:lnTo>
                    <a:lnTo>
                      <a:pt x="8" y="0"/>
                    </a:lnTo>
                    <a:lnTo>
                      <a:pt x="0" y="0"/>
                    </a:lnTo>
                    <a:lnTo>
                      <a:pt x="2" y="7"/>
                    </a:lnTo>
                    <a:lnTo>
                      <a:pt x="3" y="10"/>
                    </a:lnTo>
                    <a:lnTo>
                      <a:pt x="5" y="10"/>
                    </a:lnTo>
                    <a:lnTo>
                      <a:pt x="8" y="8"/>
                    </a:lnTo>
                    <a:lnTo>
                      <a:pt x="8" y="7"/>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5" name="Freeform 231"/>
              <p:cNvSpPr>
                <a:spLocks/>
              </p:cNvSpPr>
              <p:nvPr/>
            </p:nvSpPr>
            <p:spPr bwMode="auto">
              <a:xfrm>
                <a:off x="3787" y="967"/>
                <a:ext cx="8" cy="10"/>
              </a:xfrm>
              <a:custGeom>
                <a:avLst/>
                <a:gdLst>
                  <a:gd name="T0" fmla="*/ 8 w 8"/>
                  <a:gd name="T1" fmla="*/ 6 h 10"/>
                  <a:gd name="T2" fmla="*/ 8 w 8"/>
                  <a:gd name="T3" fmla="*/ 6 h 10"/>
                  <a:gd name="T4" fmla="*/ 6 w 8"/>
                  <a:gd name="T5" fmla="*/ 0 h 10"/>
                  <a:gd name="T6" fmla="*/ 0 w 8"/>
                  <a:gd name="T7" fmla="*/ 0 h 10"/>
                  <a:gd name="T8" fmla="*/ 0 w 8"/>
                  <a:gd name="T9" fmla="*/ 6 h 10"/>
                  <a:gd name="T10" fmla="*/ 8 w 8"/>
                  <a:gd name="T11" fmla="*/ 6 h 10"/>
                  <a:gd name="T12" fmla="*/ 0 w 8"/>
                  <a:gd name="T13" fmla="*/ 6 h 10"/>
                  <a:gd name="T14" fmla="*/ 1 w 8"/>
                  <a:gd name="T15" fmla="*/ 10 h 10"/>
                  <a:gd name="T16" fmla="*/ 5 w 8"/>
                  <a:gd name="T17" fmla="*/ 10 h 10"/>
                  <a:gd name="T18" fmla="*/ 8 w 8"/>
                  <a:gd name="T19" fmla="*/ 10 h 10"/>
                  <a:gd name="T20" fmla="*/ 8 w 8"/>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6"/>
                    </a:moveTo>
                    <a:lnTo>
                      <a:pt x="8" y="6"/>
                    </a:lnTo>
                    <a:lnTo>
                      <a:pt x="6" y="0"/>
                    </a:lnTo>
                    <a:lnTo>
                      <a:pt x="0" y="0"/>
                    </a:lnTo>
                    <a:lnTo>
                      <a:pt x="0" y="6"/>
                    </a:lnTo>
                    <a:lnTo>
                      <a:pt x="8" y="6"/>
                    </a:lnTo>
                    <a:lnTo>
                      <a:pt x="0" y="6"/>
                    </a:lnTo>
                    <a:lnTo>
                      <a:pt x="1" y="10"/>
                    </a:lnTo>
                    <a:lnTo>
                      <a:pt x="5" y="10"/>
                    </a:lnTo>
                    <a:lnTo>
                      <a:pt x="8" y="10"/>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6" name="Freeform 232"/>
              <p:cNvSpPr>
                <a:spLocks/>
              </p:cNvSpPr>
              <p:nvPr/>
            </p:nvSpPr>
            <p:spPr bwMode="auto">
              <a:xfrm>
                <a:off x="3787" y="973"/>
                <a:ext cx="9" cy="12"/>
              </a:xfrm>
              <a:custGeom>
                <a:avLst/>
                <a:gdLst>
                  <a:gd name="T0" fmla="*/ 1 w 9"/>
                  <a:gd name="T1" fmla="*/ 8 h 12"/>
                  <a:gd name="T2" fmla="*/ 9 w 9"/>
                  <a:gd name="T3" fmla="*/ 7 h 12"/>
                  <a:gd name="T4" fmla="*/ 8 w 9"/>
                  <a:gd name="T5" fmla="*/ 0 h 12"/>
                  <a:gd name="T6" fmla="*/ 0 w 9"/>
                  <a:gd name="T7" fmla="*/ 0 h 12"/>
                  <a:gd name="T8" fmla="*/ 1 w 9"/>
                  <a:gd name="T9" fmla="*/ 8 h 12"/>
                  <a:gd name="T10" fmla="*/ 1 w 9"/>
                  <a:gd name="T11" fmla="*/ 8 h 12"/>
                  <a:gd name="T12" fmla="*/ 1 w 9"/>
                  <a:gd name="T13" fmla="*/ 8 h 12"/>
                  <a:gd name="T14" fmla="*/ 3 w 9"/>
                  <a:gd name="T15" fmla="*/ 10 h 12"/>
                  <a:gd name="T16" fmla="*/ 6 w 9"/>
                  <a:gd name="T17" fmla="*/ 12 h 12"/>
                  <a:gd name="T18" fmla="*/ 8 w 9"/>
                  <a:gd name="T19" fmla="*/ 10 h 12"/>
                  <a:gd name="T20" fmla="*/ 9 w 9"/>
                  <a:gd name="T21" fmla="*/ 7 h 12"/>
                  <a:gd name="T22" fmla="*/ 1 w 9"/>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2">
                    <a:moveTo>
                      <a:pt x="1" y="8"/>
                    </a:moveTo>
                    <a:lnTo>
                      <a:pt x="9" y="7"/>
                    </a:lnTo>
                    <a:lnTo>
                      <a:pt x="8" y="0"/>
                    </a:lnTo>
                    <a:lnTo>
                      <a:pt x="0" y="0"/>
                    </a:lnTo>
                    <a:lnTo>
                      <a:pt x="1" y="8"/>
                    </a:lnTo>
                    <a:lnTo>
                      <a:pt x="3" y="10"/>
                    </a:lnTo>
                    <a:lnTo>
                      <a:pt x="6" y="12"/>
                    </a:lnTo>
                    <a:lnTo>
                      <a:pt x="8" y="10"/>
                    </a:lnTo>
                    <a:lnTo>
                      <a:pt x="9" y="7"/>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7" name="Freeform 233"/>
              <p:cNvSpPr>
                <a:spLocks/>
              </p:cNvSpPr>
              <p:nvPr/>
            </p:nvSpPr>
            <p:spPr bwMode="auto">
              <a:xfrm>
                <a:off x="3788" y="980"/>
                <a:ext cx="8" cy="11"/>
              </a:xfrm>
              <a:custGeom>
                <a:avLst/>
                <a:gdLst>
                  <a:gd name="T0" fmla="*/ 2 w 8"/>
                  <a:gd name="T1" fmla="*/ 8 h 11"/>
                  <a:gd name="T2" fmla="*/ 8 w 8"/>
                  <a:gd name="T3" fmla="*/ 6 h 11"/>
                  <a:gd name="T4" fmla="*/ 8 w 8"/>
                  <a:gd name="T5" fmla="*/ 0 h 11"/>
                  <a:gd name="T6" fmla="*/ 0 w 8"/>
                  <a:gd name="T7" fmla="*/ 1 h 11"/>
                  <a:gd name="T8" fmla="*/ 2 w 8"/>
                  <a:gd name="T9" fmla="*/ 8 h 11"/>
                  <a:gd name="T10" fmla="*/ 2 w 8"/>
                  <a:gd name="T11" fmla="*/ 8 h 11"/>
                  <a:gd name="T12" fmla="*/ 2 w 8"/>
                  <a:gd name="T13" fmla="*/ 8 h 11"/>
                  <a:gd name="T14" fmla="*/ 4 w 8"/>
                  <a:gd name="T15" fmla="*/ 9 h 11"/>
                  <a:gd name="T16" fmla="*/ 5 w 8"/>
                  <a:gd name="T17" fmla="*/ 11 h 11"/>
                  <a:gd name="T18" fmla="*/ 8 w 8"/>
                  <a:gd name="T19" fmla="*/ 9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1"/>
                    </a:lnTo>
                    <a:lnTo>
                      <a:pt x="2" y="8"/>
                    </a:lnTo>
                    <a:lnTo>
                      <a:pt x="4" y="9"/>
                    </a:lnTo>
                    <a:lnTo>
                      <a:pt x="5" y="11"/>
                    </a:lnTo>
                    <a:lnTo>
                      <a:pt x="8" y="9"/>
                    </a:lnTo>
                    <a:lnTo>
                      <a:pt x="8"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8" name="Freeform 234"/>
              <p:cNvSpPr>
                <a:spLocks/>
              </p:cNvSpPr>
              <p:nvPr/>
            </p:nvSpPr>
            <p:spPr bwMode="auto">
              <a:xfrm>
                <a:off x="3790" y="986"/>
                <a:ext cx="8" cy="12"/>
              </a:xfrm>
              <a:custGeom>
                <a:avLst/>
                <a:gdLst>
                  <a:gd name="T0" fmla="*/ 8 w 8"/>
                  <a:gd name="T1" fmla="*/ 7 h 12"/>
                  <a:gd name="T2" fmla="*/ 8 w 8"/>
                  <a:gd name="T3" fmla="*/ 7 h 12"/>
                  <a:gd name="T4" fmla="*/ 6 w 8"/>
                  <a:gd name="T5" fmla="*/ 0 h 12"/>
                  <a:gd name="T6" fmla="*/ 0 w 8"/>
                  <a:gd name="T7" fmla="*/ 2 h 12"/>
                  <a:gd name="T8" fmla="*/ 0 w 8"/>
                  <a:gd name="T9" fmla="*/ 8 h 12"/>
                  <a:gd name="T10" fmla="*/ 8 w 8"/>
                  <a:gd name="T11" fmla="*/ 7 h 12"/>
                  <a:gd name="T12" fmla="*/ 0 w 8"/>
                  <a:gd name="T13" fmla="*/ 8 h 12"/>
                  <a:gd name="T14" fmla="*/ 2 w 8"/>
                  <a:gd name="T15" fmla="*/ 12 h 12"/>
                  <a:gd name="T16" fmla="*/ 5 w 8"/>
                  <a:gd name="T17" fmla="*/ 12 h 12"/>
                  <a:gd name="T18" fmla="*/ 6 w 8"/>
                  <a:gd name="T19" fmla="*/ 10 h 12"/>
                  <a:gd name="T20" fmla="*/ 8 w 8"/>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8" y="7"/>
                    </a:moveTo>
                    <a:lnTo>
                      <a:pt x="8" y="7"/>
                    </a:lnTo>
                    <a:lnTo>
                      <a:pt x="6" y="0"/>
                    </a:lnTo>
                    <a:lnTo>
                      <a:pt x="0" y="2"/>
                    </a:lnTo>
                    <a:lnTo>
                      <a:pt x="0" y="8"/>
                    </a:lnTo>
                    <a:lnTo>
                      <a:pt x="8" y="7"/>
                    </a:lnTo>
                    <a:lnTo>
                      <a:pt x="0" y="8"/>
                    </a:lnTo>
                    <a:lnTo>
                      <a:pt x="2" y="12"/>
                    </a:lnTo>
                    <a:lnTo>
                      <a:pt x="5" y="12"/>
                    </a:lnTo>
                    <a:lnTo>
                      <a:pt x="6"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09" name="Freeform 235"/>
              <p:cNvSpPr>
                <a:spLocks/>
              </p:cNvSpPr>
              <p:nvPr/>
            </p:nvSpPr>
            <p:spPr bwMode="auto">
              <a:xfrm>
                <a:off x="3790" y="993"/>
                <a:ext cx="8" cy="13"/>
              </a:xfrm>
              <a:custGeom>
                <a:avLst/>
                <a:gdLst>
                  <a:gd name="T0" fmla="*/ 8 w 8"/>
                  <a:gd name="T1" fmla="*/ 8 h 13"/>
                  <a:gd name="T2" fmla="*/ 8 w 8"/>
                  <a:gd name="T3" fmla="*/ 8 h 13"/>
                  <a:gd name="T4" fmla="*/ 8 w 8"/>
                  <a:gd name="T5" fmla="*/ 0 h 13"/>
                  <a:gd name="T6" fmla="*/ 0 w 8"/>
                  <a:gd name="T7" fmla="*/ 1 h 13"/>
                  <a:gd name="T8" fmla="*/ 2 w 8"/>
                  <a:gd name="T9" fmla="*/ 8 h 13"/>
                  <a:gd name="T10" fmla="*/ 8 w 8"/>
                  <a:gd name="T11" fmla="*/ 8 h 13"/>
                  <a:gd name="T12" fmla="*/ 2 w 8"/>
                  <a:gd name="T13" fmla="*/ 8 h 13"/>
                  <a:gd name="T14" fmla="*/ 3 w 8"/>
                  <a:gd name="T15" fmla="*/ 11 h 13"/>
                  <a:gd name="T16" fmla="*/ 5 w 8"/>
                  <a:gd name="T17" fmla="*/ 13 h 13"/>
                  <a:gd name="T18" fmla="*/ 8 w 8"/>
                  <a:gd name="T19" fmla="*/ 11 h 13"/>
                  <a:gd name="T20" fmla="*/ 8 w 8"/>
                  <a:gd name="T21" fmla="*/ 8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3">
                    <a:moveTo>
                      <a:pt x="8" y="8"/>
                    </a:moveTo>
                    <a:lnTo>
                      <a:pt x="8" y="8"/>
                    </a:lnTo>
                    <a:lnTo>
                      <a:pt x="8" y="0"/>
                    </a:lnTo>
                    <a:lnTo>
                      <a:pt x="0" y="1"/>
                    </a:lnTo>
                    <a:lnTo>
                      <a:pt x="2" y="8"/>
                    </a:lnTo>
                    <a:lnTo>
                      <a:pt x="8" y="8"/>
                    </a:lnTo>
                    <a:lnTo>
                      <a:pt x="2" y="8"/>
                    </a:lnTo>
                    <a:lnTo>
                      <a:pt x="3" y="11"/>
                    </a:lnTo>
                    <a:lnTo>
                      <a:pt x="5" y="13"/>
                    </a:lnTo>
                    <a:lnTo>
                      <a:pt x="8" y="11"/>
                    </a:lnTo>
                    <a:lnTo>
                      <a:pt x="8"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0" name="Freeform 236"/>
              <p:cNvSpPr>
                <a:spLocks/>
              </p:cNvSpPr>
              <p:nvPr/>
            </p:nvSpPr>
            <p:spPr bwMode="auto">
              <a:xfrm>
                <a:off x="3792" y="1001"/>
                <a:ext cx="8" cy="11"/>
              </a:xfrm>
              <a:custGeom>
                <a:avLst/>
                <a:gdLst>
                  <a:gd name="T0" fmla="*/ 0 w 8"/>
                  <a:gd name="T1" fmla="*/ 8 h 11"/>
                  <a:gd name="T2" fmla="*/ 8 w 8"/>
                  <a:gd name="T3" fmla="*/ 6 h 11"/>
                  <a:gd name="T4" fmla="*/ 6 w 8"/>
                  <a:gd name="T5" fmla="*/ 0 h 11"/>
                  <a:gd name="T6" fmla="*/ 0 w 8"/>
                  <a:gd name="T7" fmla="*/ 0 h 11"/>
                  <a:gd name="T8" fmla="*/ 0 w 8"/>
                  <a:gd name="T9" fmla="*/ 8 h 11"/>
                  <a:gd name="T10" fmla="*/ 0 w 8"/>
                  <a:gd name="T11" fmla="*/ 8 h 11"/>
                  <a:gd name="T12" fmla="*/ 0 w 8"/>
                  <a:gd name="T13" fmla="*/ 8 h 11"/>
                  <a:gd name="T14" fmla="*/ 1 w 8"/>
                  <a:gd name="T15" fmla="*/ 11 h 11"/>
                  <a:gd name="T16" fmla="*/ 4 w 8"/>
                  <a:gd name="T17" fmla="*/ 11 h 11"/>
                  <a:gd name="T18" fmla="*/ 8 w 8"/>
                  <a:gd name="T19" fmla="*/ 9 h 11"/>
                  <a:gd name="T20" fmla="*/ 8 w 8"/>
                  <a:gd name="T21" fmla="*/ 6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6"/>
                    </a:lnTo>
                    <a:lnTo>
                      <a:pt x="6" y="0"/>
                    </a:lnTo>
                    <a:lnTo>
                      <a:pt x="0" y="0"/>
                    </a:lnTo>
                    <a:lnTo>
                      <a:pt x="0" y="8"/>
                    </a:lnTo>
                    <a:lnTo>
                      <a:pt x="1" y="11"/>
                    </a:lnTo>
                    <a:lnTo>
                      <a:pt x="4" y="11"/>
                    </a:lnTo>
                    <a:lnTo>
                      <a:pt x="8" y="9"/>
                    </a:lnTo>
                    <a:lnTo>
                      <a:pt x="8" y="6"/>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1" name="Freeform 237"/>
              <p:cNvSpPr>
                <a:spLocks/>
              </p:cNvSpPr>
              <p:nvPr/>
            </p:nvSpPr>
            <p:spPr bwMode="auto">
              <a:xfrm>
                <a:off x="3792" y="1007"/>
                <a:ext cx="9" cy="12"/>
              </a:xfrm>
              <a:custGeom>
                <a:avLst/>
                <a:gdLst>
                  <a:gd name="T0" fmla="*/ 1 w 9"/>
                  <a:gd name="T1" fmla="*/ 8 h 12"/>
                  <a:gd name="T2" fmla="*/ 9 w 9"/>
                  <a:gd name="T3" fmla="*/ 8 h 12"/>
                  <a:gd name="T4" fmla="*/ 8 w 9"/>
                  <a:gd name="T5" fmla="*/ 0 h 12"/>
                  <a:gd name="T6" fmla="*/ 0 w 9"/>
                  <a:gd name="T7" fmla="*/ 2 h 12"/>
                  <a:gd name="T8" fmla="*/ 1 w 9"/>
                  <a:gd name="T9" fmla="*/ 8 h 12"/>
                  <a:gd name="T10" fmla="*/ 1 w 9"/>
                  <a:gd name="T11" fmla="*/ 8 h 12"/>
                  <a:gd name="T12" fmla="*/ 1 w 9"/>
                  <a:gd name="T13" fmla="*/ 8 h 12"/>
                  <a:gd name="T14" fmla="*/ 3 w 9"/>
                  <a:gd name="T15" fmla="*/ 12 h 12"/>
                  <a:gd name="T16" fmla="*/ 6 w 9"/>
                  <a:gd name="T17" fmla="*/ 12 h 12"/>
                  <a:gd name="T18" fmla="*/ 8 w 9"/>
                  <a:gd name="T19" fmla="*/ 12 h 12"/>
                  <a:gd name="T20" fmla="*/ 9 w 9"/>
                  <a:gd name="T21" fmla="*/ 8 h 12"/>
                  <a:gd name="T22" fmla="*/ 1 w 9"/>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2">
                    <a:moveTo>
                      <a:pt x="1" y="8"/>
                    </a:moveTo>
                    <a:lnTo>
                      <a:pt x="9" y="8"/>
                    </a:lnTo>
                    <a:lnTo>
                      <a:pt x="8" y="0"/>
                    </a:lnTo>
                    <a:lnTo>
                      <a:pt x="0" y="2"/>
                    </a:lnTo>
                    <a:lnTo>
                      <a:pt x="1" y="8"/>
                    </a:lnTo>
                    <a:lnTo>
                      <a:pt x="3" y="12"/>
                    </a:lnTo>
                    <a:lnTo>
                      <a:pt x="6" y="12"/>
                    </a:lnTo>
                    <a:lnTo>
                      <a:pt x="8" y="12"/>
                    </a:lnTo>
                    <a:lnTo>
                      <a:pt x="9" y="8"/>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2" name="Freeform 238"/>
              <p:cNvSpPr>
                <a:spLocks/>
              </p:cNvSpPr>
              <p:nvPr/>
            </p:nvSpPr>
            <p:spPr bwMode="auto">
              <a:xfrm>
                <a:off x="3793" y="1015"/>
                <a:ext cx="8" cy="12"/>
              </a:xfrm>
              <a:custGeom>
                <a:avLst/>
                <a:gdLst>
                  <a:gd name="T0" fmla="*/ 8 w 8"/>
                  <a:gd name="T1" fmla="*/ 7 h 12"/>
                  <a:gd name="T2" fmla="*/ 8 w 8"/>
                  <a:gd name="T3" fmla="*/ 7 h 12"/>
                  <a:gd name="T4" fmla="*/ 8 w 8"/>
                  <a:gd name="T5" fmla="*/ 0 h 12"/>
                  <a:gd name="T6" fmla="*/ 0 w 8"/>
                  <a:gd name="T7" fmla="*/ 0 h 12"/>
                  <a:gd name="T8" fmla="*/ 2 w 8"/>
                  <a:gd name="T9" fmla="*/ 8 h 12"/>
                  <a:gd name="T10" fmla="*/ 8 w 8"/>
                  <a:gd name="T11" fmla="*/ 7 h 12"/>
                  <a:gd name="T12" fmla="*/ 2 w 8"/>
                  <a:gd name="T13" fmla="*/ 8 h 12"/>
                  <a:gd name="T14" fmla="*/ 3 w 8"/>
                  <a:gd name="T15" fmla="*/ 12 h 12"/>
                  <a:gd name="T16" fmla="*/ 5 w 8"/>
                  <a:gd name="T17" fmla="*/ 12 h 12"/>
                  <a:gd name="T18" fmla="*/ 8 w 8"/>
                  <a:gd name="T19" fmla="*/ 10 h 12"/>
                  <a:gd name="T20" fmla="*/ 8 w 8"/>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8" y="7"/>
                    </a:moveTo>
                    <a:lnTo>
                      <a:pt x="8" y="7"/>
                    </a:lnTo>
                    <a:lnTo>
                      <a:pt x="8" y="0"/>
                    </a:lnTo>
                    <a:lnTo>
                      <a:pt x="0" y="0"/>
                    </a:lnTo>
                    <a:lnTo>
                      <a:pt x="2" y="8"/>
                    </a:lnTo>
                    <a:lnTo>
                      <a:pt x="8" y="7"/>
                    </a:lnTo>
                    <a:lnTo>
                      <a:pt x="2" y="8"/>
                    </a:lnTo>
                    <a:lnTo>
                      <a:pt x="3" y="12"/>
                    </a:lnTo>
                    <a:lnTo>
                      <a:pt x="5" y="12"/>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3" name="Freeform 239"/>
              <p:cNvSpPr>
                <a:spLocks/>
              </p:cNvSpPr>
              <p:nvPr/>
            </p:nvSpPr>
            <p:spPr bwMode="auto">
              <a:xfrm>
                <a:off x="3795" y="1022"/>
                <a:ext cx="8" cy="11"/>
              </a:xfrm>
              <a:custGeom>
                <a:avLst/>
                <a:gdLst>
                  <a:gd name="T0" fmla="*/ 0 w 8"/>
                  <a:gd name="T1" fmla="*/ 8 h 11"/>
                  <a:gd name="T2" fmla="*/ 8 w 8"/>
                  <a:gd name="T3" fmla="*/ 8 h 11"/>
                  <a:gd name="T4" fmla="*/ 6 w 8"/>
                  <a:gd name="T5" fmla="*/ 0 h 11"/>
                  <a:gd name="T6" fmla="*/ 0 w 8"/>
                  <a:gd name="T7" fmla="*/ 1 h 11"/>
                  <a:gd name="T8" fmla="*/ 0 w 8"/>
                  <a:gd name="T9" fmla="*/ 8 h 11"/>
                  <a:gd name="T10" fmla="*/ 0 w 8"/>
                  <a:gd name="T11" fmla="*/ 8 h 11"/>
                  <a:gd name="T12" fmla="*/ 0 w 8"/>
                  <a:gd name="T13" fmla="*/ 8 h 11"/>
                  <a:gd name="T14" fmla="*/ 1 w 8"/>
                  <a:gd name="T15" fmla="*/ 11 h 11"/>
                  <a:gd name="T16" fmla="*/ 5 w 8"/>
                  <a:gd name="T17" fmla="*/ 11 h 11"/>
                  <a:gd name="T18" fmla="*/ 6 w 8"/>
                  <a:gd name="T19" fmla="*/ 11 h 11"/>
                  <a:gd name="T20" fmla="*/ 8 w 8"/>
                  <a:gd name="T21" fmla="*/ 8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8"/>
                    </a:lnTo>
                    <a:lnTo>
                      <a:pt x="6" y="0"/>
                    </a:lnTo>
                    <a:lnTo>
                      <a:pt x="0" y="1"/>
                    </a:lnTo>
                    <a:lnTo>
                      <a:pt x="0" y="8"/>
                    </a:lnTo>
                    <a:lnTo>
                      <a:pt x="1" y="11"/>
                    </a:lnTo>
                    <a:lnTo>
                      <a:pt x="5" y="11"/>
                    </a:lnTo>
                    <a:lnTo>
                      <a:pt x="6" y="11"/>
                    </a:lnTo>
                    <a:lnTo>
                      <a:pt x="8" y="8"/>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4" name="Freeform 240"/>
              <p:cNvSpPr>
                <a:spLocks/>
              </p:cNvSpPr>
              <p:nvPr/>
            </p:nvSpPr>
            <p:spPr bwMode="auto">
              <a:xfrm>
                <a:off x="3795" y="1030"/>
                <a:ext cx="10" cy="11"/>
              </a:xfrm>
              <a:custGeom>
                <a:avLst/>
                <a:gdLst>
                  <a:gd name="T0" fmla="*/ 1 w 10"/>
                  <a:gd name="T1" fmla="*/ 8 h 11"/>
                  <a:gd name="T2" fmla="*/ 10 w 10"/>
                  <a:gd name="T3" fmla="*/ 6 h 11"/>
                  <a:gd name="T4" fmla="*/ 8 w 10"/>
                  <a:gd name="T5" fmla="*/ 0 h 11"/>
                  <a:gd name="T6" fmla="*/ 0 w 10"/>
                  <a:gd name="T7" fmla="*/ 0 h 11"/>
                  <a:gd name="T8" fmla="*/ 1 w 10"/>
                  <a:gd name="T9" fmla="*/ 8 h 11"/>
                  <a:gd name="T10" fmla="*/ 1 w 10"/>
                  <a:gd name="T11" fmla="*/ 8 h 11"/>
                  <a:gd name="T12" fmla="*/ 1 w 10"/>
                  <a:gd name="T13" fmla="*/ 8 h 11"/>
                  <a:gd name="T14" fmla="*/ 3 w 10"/>
                  <a:gd name="T15" fmla="*/ 11 h 11"/>
                  <a:gd name="T16" fmla="*/ 5 w 10"/>
                  <a:gd name="T17" fmla="*/ 11 h 11"/>
                  <a:gd name="T18" fmla="*/ 8 w 10"/>
                  <a:gd name="T19" fmla="*/ 10 h 11"/>
                  <a:gd name="T20" fmla="*/ 10 w 10"/>
                  <a:gd name="T21" fmla="*/ 6 h 11"/>
                  <a:gd name="T22" fmla="*/ 1 w 10"/>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 y="8"/>
                    </a:moveTo>
                    <a:lnTo>
                      <a:pt x="10" y="6"/>
                    </a:lnTo>
                    <a:lnTo>
                      <a:pt x="8" y="0"/>
                    </a:lnTo>
                    <a:lnTo>
                      <a:pt x="0" y="0"/>
                    </a:lnTo>
                    <a:lnTo>
                      <a:pt x="1" y="8"/>
                    </a:lnTo>
                    <a:lnTo>
                      <a:pt x="3" y="11"/>
                    </a:lnTo>
                    <a:lnTo>
                      <a:pt x="5" y="11"/>
                    </a:lnTo>
                    <a:lnTo>
                      <a:pt x="8" y="10"/>
                    </a:lnTo>
                    <a:lnTo>
                      <a:pt x="10" y="6"/>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5" name="Freeform 241"/>
              <p:cNvSpPr>
                <a:spLocks/>
              </p:cNvSpPr>
              <p:nvPr/>
            </p:nvSpPr>
            <p:spPr bwMode="auto">
              <a:xfrm>
                <a:off x="3796" y="1036"/>
                <a:ext cx="9" cy="13"/>
              </a:xfrm>
              <a:custGeom>
                <a:avLst/>
                <a:gdLst>
                  <a:gd name="T0" fmla="*/ 0 w 9"/>
                  <a:gd name="T1" fmla="*/ 10 h 13"/>
                  <a:gd name="T2" fmla="*/ 9 w 9"/>
                  <a:gd name="T3" fmla="*/ 8 h 13"/>
                  <a:gd name="T4" fmla="*/ 9 w 9"/>
                  <a:gd name="T5" fmla="*/ 0 h 13"/>
                  <a:gd name="T6" fmla="*/ 0 w 9"/>
                  <a:gd name="T7" fmla="*/ 2 h 13"/>
                  <a:gd name="T8" fmla="*/ 0 w 9"/>
                  <a:gd name="T9" fmla="*/ 10 h 13"/>
                  <a:gd name="T10" fmla="*/ 0 w 9"/>
                  <a:gd name="T11" fmla="*/ 10 h 13"/>
                  <a:gd name="T12" fmla="*/ 0 w 9"/>
                  <a:gd name="T13" fmla="*/ 10 h 13"/>
                  <a:gd name="T14" fmla="*/ 2 w 9"/>
                  <a:gd name="T15" fmla="*/ 12 h 13"/>
                  <a:gd name="T16" fmla="*/ 5 w 9"/>
                  <a:gd name="T17" fmla="*/ 13 h 13"/>
                  <a:gd name="T18" fmla="*/ 9 w 9"/>
                  <a:gd name="T19" fmla="*/ 12 h 13"/>
                  <a:gd name="T20" fmla="*/ 9 w 9"/>
                  <a:gd name="T21" fmla="*/ 8 h 13"/>
                  <a:gd name="T22" fmla="*/ 0 w 9"/>
                  <a:gd name="T23" fmla="*/ 1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3">
                    <a:moveTo>
                      <a:pt x="0" y="10"/>
                    </a:moveTo>
                    <a:lnTo>
                      <a:pt x="9" y="8"/>
                    </a:lnTo>
                    <a:lnTo>
                      <a:pt x="9" y="0"/>
                    </a:lnTo>
                    <a:lnTo>
                      <a:pt x="0" y="2"/>
                    </a:lnTo>
                    <a:lnTo>
                      <a:pt x="0" y="10"/>
                    </a:lnTo>
                    <a:lnTo>
                      <a:pt x="2" y="12"/>
                    </a:lnTo>
                    <a:lnTo>
                      <a:pt x="5" y="13"/>
                    </a:lnTo>
                    <a:lnTo>
                      <a:pt x="9" y="12"/>
                    </a:lnTo>
                    <a:lnTo>
                      <a:pt x="9" y="8"/>
                    </a:lnTo>
                    <a:lnTo>
                      <a:pt x="0" y="1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6" name="Freeform 242"/>
              <p:cNvSpPr>
                <a:spLocks/>
              </p:cNvSpPr>
              <p:nvPr/>
            </p:nvSpPr>
            <p:spPr bwMode="auto">
              <a:xfrm>
                <a:off x="3796" y="1044"/>
                <a:ext cx="10" cy="12"/>
              </a:xfrm>
              <a:custGeom>
                <a:avLst/>
                <a:gdLst>
                  <a:gd name="T0" fmla="*/ 10 w 10"/>
                  <a:gd name="T1" fmla="*/ 8 h 12"/>
                  <a:gd name="T2" fmla="*/ 10 w 10"/>
                  <a:gd name="T3" fmla="*/ 8 h 12"/>
                  <a:gd name="T4" fmla="*/ 9 w 10"/>
                  <a:gd name="T5" fmla="*/ 0 h 12"/>
                  <a:gd name="T6" fmla="*/ 0 w 10"/>
                  <a:gd name="T7" fmla="*/ 2 h 12"/>
                  <a:gd name="T8" fmla="*/ 2 w 10"/>
                  <a:gd name="T9" fmla="*/ 8 h 12"/>
                  <a:gd name="T10" fmla="*/ 10 w 10"/>
                  <a:gd name="T11" fmla="*/ 8 h 12"/>
                  <a:gd name="T12" fmla="*/ 2 w 10"/>
                  <a:gd name="T13" fmla="*/ 8 h 12"/>
                  <a:gd name="T14" fmla="*/ 4 w 10"/>
                  <a:gd name="T15" fmla="*/ 12 h 12"/>
                  <a:gd name="T16" fmla="*/ 7 w 10"/>
                  <a:gd name="T17" fmla="*/ 12 h 12"/>
                  <a:gd name="T18" fmla="*/ 9 w 10"/>
                  <a:gd name="T19" fmla="*/ 10 h 12"/>
                  <a:gd name="T20" fmla="*/ 10 w 10"/>
                  <a:gd name="T21" fmla="*/ 8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2">
                    <a:moveTo>
                      <a:pt x="10" y="8"/>
                    </a:moveTo>
                    <a:lnTo>
                      <a:pt x="10" y="8"/>
                    </a:lnTo>
                    <a:lnTo>
                      <a:pt x="9" y="0"/>
                    </a:lnTo>
                    <a:lnTo>
                      <a:pt x="0" y="2"/>
                    </a:lnTo>
                    <a:lnTo>
                      <a:pt x="2" y="8"/>
                    </a:lnTo>
                    <a:lnTo>
                      <a:pt x="10" y="8"/>
                    </a:lnTo>
                    <a:lnTo>
                      <a:pt x="2" y="8"/>
                    </a:lnTo>
                    <a:lnTo>
                      <a:pt x="4" y="12"/>
                    </a:lnTo>
                    <a:lnTo>
                      <a:pt x="7" y="12"/>
                    </a:lnTo>
                    <a:lnTo>
                      <a:pt x="9" y="10"/>
                    </a:lnTo>
                    <a:lnTo>
                      <a:pt x="1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7" name="Freeform 243"/>
              <p:cNvSpPr>
                <a:spLocks/>
              </p:cNvSpPr>
              <p:nvPr/>
            </p:nvSpPr>
            <p:spPr bwMode="auto">
              <a:xfrm>
                <a:off x="3798" y="1052"/>
                <a:ext cx="8" cy="12"/>
              </a:xfrm>
              <a:custGeom>
                <a:avLst/>
                <a:gdLst>
                  <a:gd name="T0" fmla="*/ 2 w 8"/>
                  <a:gd name="T1" fmla="*/ 9 h 12"/>
                  <a:gd name="T2" fmla="*/ 8 w 8"/>
                  <a:gd name="T3" fmla="*/ 7 h 12"/>
                  <a:gd name="T4" fmla="*/ 8 w 8"/>
                  <a:gd name="T5" fmla="*/ 0 h 12"/>
                  <a:gd name="T6" fmla="*/ 0 w 8"/>
                  <a:gd name="T7" fmla="*/ 0 h 12"/>
                  <a:gd name="T8" fmla="*/ 2 w 8"/>
                  <a:gd name="T9" fmla="*/ 9 h 12"/>
                  <a:gd name="T10" fmla="*/ 2 w 8"/>
                  <a:gd name="T11" fmla="*/ 9 h 12"/>
                  <a:gd name="T12" fmla="*/ 2 w 8"/>
                  <a:gd name="T13" fmla="*/ 9 h 12"/>
                  <a:gd name="T14" fmla="*/ 3 w 8"/>
                  <a:gd name="T15" fmla="*/ 10 h 12"/>
                  <a:gd name="T16" fmla="*/ 5 w 8"/>
                  <a:gd name="T17" fmla="*/ 12 h 12"/>
                  <a:gd name="T18" fmla="*/ 8 w 8"/>
                  <a:gd name="T19" fmla="*/ 10 h 12"/>
                  <a:gd name="T20" fmla="*/ 8 w 8"/>
                  <a:gd name="T21" fmla="*/ 7 h 12"/>
                  <a:gd name="T22" fmla="*/ 2 w 8"/>
                  <a:gd name="T23" fmla="*/ 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2" y="9"/>
                    </a:moveTo>
                    <a:lnTo>
                      <a:pt x="8" y="7"/>
                    </a:lnTo>
                    <a:lnTo>
                      <a:pt x="8" y="0"/>
                    </a:lnTo>
                    <a:lnTo>
                      <a:pt x="0" y="0"/>
                    </a:lnTo>
                    <a:lnTo>
                      <a:pt x="2" y="9"/>
                    </a:lnTo>
                    <a:lnTo>
                      <a:pt x="3" y="10"/>
                    </a:lnTo>
                    <a:lnTo>
                      <a:pt x="5" y="12"/>
                    </a:lnTo>
                    <a:lnTo>
                      <a:pt x="8" y="10"/>
                    </a:lnTo>
                    <a:lnTo>
                      <a:pt x="8" y="7"/>
                    </a:lnTo>
                    <a:lnTo>
                      <a:pt x="2"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8" name="Freeform 244"/>
              <p:cNvSpPr>
                <a:spLocks/>
              </p:cNvSpPr>
              <p:nvPr/>
            </p:nvSpPr>
            <p:spPr bwMode="auto">
              <a:xfrm>
                <a:off x="3800" y="1059"/>
                <a:ext cx="8" cy="11"/>
              </a:xfrm>
              <a:custGeom>
                <a:avLst/>
                <a:gdLst>
                  <a:gd name="T0" fmla="*/ 0 w 8"/>
                  <a:gd name="T1" fmla="*/ 8 h 11"/>
                  <a:gd name="T2" fmla="*/ 8 w 8"/>
                  <a:gd name="T3" fmla="*/ 8 h 11"/>
                  <a:gd name="T4" fmla="*/ 6 w 8"/>
                  <a:gd name="T5" fmla="*/ 0 h 11"/>
                  <a:gd name="T6" fmla="*/ 0 w 8"/>
                  <a:gd name="T7" fmla="*/ 2 h 11"/>
                  <a:gd name="T8" fmla="*/ 0 w 8"/>
                  <a:gd name="T9" fmla="*/ 8 h 11"/>
                  <a:gd name="T10" fmla="*/ 0 w 8"/>
                  <a:gd name="T11" fmla="*/ 8 h 11"/>
                  <a:gd name="T12" fmla="*/ 0 w 8"/>
                  <a:gd name="T13" fmla="*/ 8 h 11"/>
                  <a:gd name="T14" fmla="*/ 1 w 8"/>
                  <a:gd name="T15" fmla="*/ 11 h 11"/>
                  <a:gd name="T16" fmla="*/ 5 w 8"/>
                  <a:gd name="T17" fmla="*/ 11 h 11"/>
                  <a:gd name="T18" fmla="*/ 6 w 8"/>
                  <a:gd name="T19" fmla="*/ 10 h 11"/>
                  <a:gd name="T20" fmla="*/ 8 w 8"/>
                  <a:gd name="T21" fmla="*/ 8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8"/>
                    </a:lnTo>
                    <a:lnTo>
                      <a:pt x="6" y="0"/>
                    </a:lnTo>
                    <a:lnTo>
                      <a:pt x="0" y="2"/>
                    </a:lnTo>
                    <a:lnTo>
                      <a:pt x="0" y="8"/>
                    </a:lnTo>
                    <a:lnTo>
                      <a:pt x="1" y="11"/>
                    </a:lnTo>
                    <a:lnTo>
                      <a:pt x="5" y="11"/>
                    </a:lnTo>
                    <a:lnTo>
                      <a:pt x="6" y="10"/>
                    </a:lnTo>
                    <a:lnTo>
                      <a:pt x="8" y="8"/>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19" name="Freeform 245"/>
              <p:cNvSpPr>
                <a:spLocks/>
              </p:cNvSpPr>
              <p:nvPr/>
            </p:nvSpPr>
            <p:spPr bwMode="auto">
              <a:xfrm>
                <a:off x="3800" y="1067"/>
                <a:ext cx="9" cy="11"/>
              </a:xfrm>
              <a:custGeom>
                <a:avLst/>
                <a:gdLst>
                  <a:gd name="T0" fmla="*/ 1 w 9"/>
                  <a:gd name="T1" fmla="*/ 8 h 11"/>
                  <a:gd name="T2" fmla="*/ 9 w 9"/>
                  <a:gd name="T3" fmla="*/ 6 h 11"/>
                  <a:gd name="T4" fmla="*/ 8 w 9"/>
                  <a:gd name="T5" fmla="*/ 0 h 11"/>
                  <a:gd name="T6" fmla="*/ 0 w 9"/>
                  <a:gd name="T7" fmla="*/ 0 h 11"/>
                  <a:gd name="T8" fmla="*/ 1 w 9"/>
                  <a:gd name="T9" fmla="*/ 8 h 11"/>
                  <a:gd name="T10" fmla="*/ 1 w 9"/>
                  <a:gd name="T11" fmla="*/ 8 h 11"/>
                  <a:gd name="T12" fmla="*/ 1 w 9"/>
                  <a:gd name="T13" fmla="*/ 8 h 11"/>
                  <a:gd name="T14" fmla="*/ 3 w 9"/>
                  <a:gd name="T15" fmla="*/ 10 h 11"/>
                  <a:gd name="T16" fmla="*/ 5 w 9"/>
                  <a:gd name="T17" fmla="*/ 11 h 11"/>
                  <a:gd name="T18" fmla="*/ 8 w 9"/>
                  <a:gd name="T19" fmla="*/ 10 h 11"/>
                  <a:gd name="T20" fmla="*/ 9 w 9"/>
                  <a:gd name="T21" fmla="*/ 6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6"/>
                    </a:lnTo>
                    <a:lnTo>
                      <a:pt x="8" y="0"/>
                    </a:lnTo>
                    <a:lnTo>
                      <a:pt x="0" y="0"/>
                    </a:lnTo>
                    <a:lnTo>
                      <a:pt x="1" y="8"/>
                    </a:lnTo>
                    <a:lnTo>
                      <a:pt x="3" y="10"/>
                    </a:lnTo>
                    <a:lnTo>
                      <a:pt x="5" y="11"/>
                    </a:lnTo>
                    <a:lnTo>
                      <a:pt x="8" y="10"/>
                    </a:lnTo>
                    <a:lnTo>
                      <a:pt x="9" y="6"/>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0" name="Freeform 246"/>
              <p:cNvSpPr>
                <a:spLocks/>
              </p:cNvSpPr>
              <p:nvPr/>
            </p:nvSpPr>
            <p:spPr bwMode="auto">
              <a:xfrm>
                <a:off x="3801" y="1073"/>
                <a:ext cx="8" cy="12"/>
              </a:xfrm>
              <a:custGeom>
                <a:avLst/>
                <a:gdLst>
                  <a:gd name="T0" fmla="*/ 8 w 8"/>
                  <a:gd name="T1" fmla="*/ 9 h 12"/>
                  <a:gd name="T2" fmla="*/ 8 w 8"/>
                  <a:gd name="T3" fmla="*/ 9 h 12"/>
                  <a:gd name="T4" fmla="*/ 8 w 8"/>
                  <a:gd name="T5" fmla="*/ 0 h 12"/>
                  <a:gd name="T6" fmla="*/ 0 w 8"/>
                  <a:gd name="T7" fmla="*/ 2 h 12"/>
                  <a:gd name="T8" fmla="*/ 0 w 8"/>
                  <a:gd name="T9" fmla="*/ 9 h 12"/>
                  <a:gd name="T10" fmla="*/ 8 w 8"/>
                  <a:gd name="T11" fmla="*/ 9 h 12"/>
                  <a:gd name="T12" fmla="*/ 0 w 8"/>
                  <a:gd name="T13" fmla="*/ 9 h 12"/>
                  <a:gd name="T14" fmla="*/ 2 w 8"/>
                  <a:gd name="T15" fmla="*/ 12 h 12"/>
                  <a:gd name="T16" fmla="*/ 5 w 8"/>
                  <a:gd name="T17" fmla="*/ 12 h 12"/>
                  <a:gd name="T18" fmla="*/ 8 w 8"/>
                  <a:gd name="T19" fmla="*/ 12 h 12"/>
                  <a:gd name="T20" fmla="*/ 8 w 8"/>
                  <a:gd name="T21" fmla="*/ 9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8" y="9"/>
                    </a:moveTo>
                    <a:lnTo>
                      <a:pt x="8" y="9"/>
                    </a:lnTo>
                    <a:lnTo>
                      <a:pt x="8" y="0"/>
                    </a:lnTo>
                    <a:lnTo>
                      <a:pt x="0" y="2"/>
                    </a:lnTo>
                    <a:lnTo>
                      <a:pt x="0" y="9"/>
                    </a:lnTo>
                    <a:lnTo>
                      <a:pt x="8" y="9"/>
                    </a:lnTo>
                    <a:lnTo>
                      <a:pt x="0" y="9"/>
                    </a:lnTo>
                    <a:lnTo>
                      <a:pt x="2" y="12"/>
                    </a:lnTo>
                    <a:lnTo>
                      <a:pt x="5" y="12"/>
                    </a:lnTo>
                    <a:lnTo>
                      <a:pt x="8" y="12"/>
                    </a:lnTo>
                    <a:lnTo>
                      <a:pt x="8"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1" name="Freeform 247"/>
              <p:cNvSpPr>
                <a:spLocks/>
              </p:cNvSpPr>
              <p:nvPr/>
            </p:nvSpPr>
            <p:spPr bwMode="auto">
              <a:xfrm>
                <a:off x="3801" y="1082"/>
                <a:ext cx="10" cy="11"/>
              </a:xfrm>
              <a:custGeom>
                <a:avLst/>
                <a:gdLst>
                  <a:gd name="T0" fmla="*/ 2 w 10"/>
                  <a:gd name="T1" fmla="*/ 8 h 11"/>
                  <a:gd name="T2" fmla="*/ 10 w 10"/>
                  <a:gd name="T3" fmla="*/ 6 h 11"/>
                  <a:gd name="T4" fmla="*/ 8 w 10"/>
                  <a:gd name="T5" fmla="*/ 0 h 11"/>
                  <a:gd name="T6" fmla="*/ 0 w 10"/>
                  <a:gd name="T7" fmla="*/ 0 h 11"/>
                  <a:gd name="T8" fmla="*/ 2 w 10"/>
                  <a:gd name="T9" fmla="*/ 8 h 11"/>
                  <a:gd name="T10" fmla="*/ 2 w 10"/>
                  <a:gd name="T11" fmla="*/ 8 h 11"/>
                  <a:gd name="T12" fmla="*/ 2 w 10"/>
                  <a:gd name="T13" fmla="*/ 8 h 11"/>
                  <a:gd name="T14" fmla="*/ 4 w 10"/>
                  <a:gd name="T15" fmla="*/ 9 h 11"/>
                  <a:gd name="T16" fmla="*/ 7 w 10"/>
                  <a:gd name="T17" fmla="*/ 11 h 11"/>
                  <a:gd name="T18" fmla="*/ 8 w 10"/>
                  <a:gd name="T19" fmla="*/ 9 h 11"/>
                  <a:gd name="T20" fmla="*/ 10 w 10"/>
                  <a:gd name="T21" fmla="*/ 6 h 11"/>
                  <a:gd name="T22" fmla="*/ 2 w 10"/>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2" y="8"/>
                    </a:moveTo>
                    <a:lnTo>
                      <a:pt x="10" y="6"/>
                    </a:lnTo>
                    <a:lnTo>
                      <a:pt x="8" y="0"/>
                    </a:lnTo>
                    <a:lnTo>
                      <a:pt x="0" y="0"/>
                    </a:lnTo>
                    <a:lnTo>
                      <a:pt x="2" y="8"/>
                    </a:lnTo>
                    <a:lnTo>
                      <a:pt x="4" y="9"/>
                    </a:lnTo>
                    <a:lnTo>
                      <a:pt x="7" y="11"/>
                    </a:lnTo>
                    <a:lnTo>
                      <a:pt x="8" y="9"/>
                    </a:lnTo>
                    <a:lnTo>
                      <a:pt x="10"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2" name="Freeform 248"/>
              <p:cNvSpPr>
                <a:spLocks/>
              </p:cNvSpPr>
              <p:nvPr/>
            </p:nvSpPr>
            <p:spPr bwMode="auto">
              <a:xfrm>
                <a:off x="3803" y="1088"/>
                <a:ext cx="8" cy="11"/>
              </a:xfrm>
              <a:custGeom>
                <a:avLst/>
                <a:gdLst>
                  <a:gd name="T0" fmla="*/ 2 w 8"/>
                  <a:gd name="T1" fmla="*/ 8 h 11"/>
                  <a:gd name="T2" fmla="*/ 8 w 8"/>
                  <a:gd name="T3" fmla="*/ 8 h 11"/>
                  <a:gd name="T4" fmla="*/ 8 w 8"/>
                  <a:gd name="T5" fmla="*/ 0 h 11"/>
                  <a:gd name="T6" fmla="*/ 0 w 8"/>
                  <a:gd name="T7" fmla="*/ 2 h 11"/>
                  <a:gd name="T8" fmla="*/ 2 w 8"/>
                  <a:gd name="T9" fmla="*/ 8 h 11"/>
                  <a:gd name="T10" fmla="*/ 2 w 8"/>
                  <a:gd name="T11" fmla="*/ 8 h 11"/>
                  <a:gd name="T12" fmla="*/ 2 w 8"/>
                  <a:gd name="T13" fmla="*/ 8 h 11"/>
                  <a:gd name="T14" fmla="*/ 3 w 8"/>
                  <a:gd name="T15" fmla="*/ 11 h 11"/>
                  <a:gd name="T16" fmla="*/ 5 w 8"/>
                  <a:gd name="T17" fmla="*/ 11 h 11"/>
                  <a:gd name="T18" fmla="*/ 8 w 8"/>
                  <a:gd name="T19" fmla="*/ 10 h 11"/>
                  <a:gd name="T20" fmla="*/ 8 w 8"/>
                  <a:gd name="T21" fmla="*/ 8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8"/>
                    </a:lnTo>
                    <a:lnTo>
                      <a:pt x="8" y="0"/>
                    </a:lnTo>
                    <a:lnTo>
                      <a:pt x="0" y="2"/>
                    </a:lnTo>
                    <a:lnTo>
                      <a:pt x="2" y="8"/>
                    </a:lnTo>
                    <a:lnTo>
                      <a:pt x="3" y="11"/>
                    </a:lnTo>
                    <a:lnTo>
                      <a:pt x="5" y="11"/>
                    </a:lnTo>
                    <a:lnTo>
                      <a:pt x="8" y="10"/>
                    </a:lnTo>
                    <a:lnTo>
                      <a:pt x="8" y="8"/>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3" name="Freeform 249"/>
              <p:cNvSpPr>
                <a:spLocks/>
              </p:cNvSpPr>
              <p:nvPr/>
            </p:nvSpPr>
            <p:spPr bwMode="auto">
              <a:xfrm>
                <a:off x="3805" y="1096"/>
                <a:ext cx="8" cy="11"/>
              </a:xfrm>
              <a:custGeom>
                <a:avLst/>
                <a:gdLst>
                  <a:gd name="T0" fmla="*/ 8 w 8"/>
                  <a:gd name="T1" fmla="*/ 7 h 11"/>
                  <a:gd name="T2" fmla="*/ 8 w 8"/>
                  <a:gd name="T3" fmla="*/ 7 h 11"/>
                  <a:gd name="T4" fmla="*/ 6 w 8"/>
                  <a:gd name="T5" fmla="*/ 0 h 11"/>
                  <a:gd name="T6" fmla="*/ 0 w 8"/>
                  <a:gd name="T7" fmla="*/ 0 h 11"/>
                  <a:gd name="T8" fmla="*/ 0 w 8"/>
                  <a:gd name="T9" fmla="*/ 8 h 11"/>
                  <a:gd name="T10" fmla="*/ 8 w 8"/>
                  <a:gd name="T11" fmla="*/ 7 h 11"/>
                  <a:gd name="T12" fmla="*/ 0 w 8"/>
                  <a:gd name="T13" fmla="*/ 8 h 11"/>
                  <a:gd name="T14" fmla="*/ 1 w 8"/>
                  <a:gd name="T15" fmla="*/ 10 h 11"/>
                  <a:gd name="T16" fmla="*/ 4 w 8"/>
                  <a:gd name="T17" fmla="*/ 11 h 11"/>
                  <a:gd name="T18" fmla="*/ 8 w 8"/>
                  <a:gd name="T19" fmla="*/ 10 h 11"/>
                  <a:gd name="T20" fmla="*/ 8 w 8"/>
                  <a:gd name="T21" fmla="*/ 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7"/>
                    </a:moveTo>
                    <a:lnTo>
                      <a:pt x="8" y="7"/>
                    </a:lnTo>
                    <a:lnTo>
                      <a:pt x="6" y="0"/>
                    </a:lnTo>
                    <a:lnTo>
                      <a:pt x="0" y="0"/>
                    </a:lnTo>
                    <a:lnTo>
                      <a:pt x="0" y="8"/>
                    </a:lnTo>
                    <a:lnTo>
                      <a:pt x="8" y="7"/>
                    </a:lnTo>
                    <a:lnTo>
                      <a:pt x="0" y="8"/>
                    </a:lnTo>
                    <a:lnTo>
                      <a:pt x="1" y="10"/>
                    </a:lnTo>
                    <a:lnTo>
                      <a:pt x="4" y="11"/>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4" name="Freeform 250"/>
              <p:cNvSpPr>
                <a:spLocks/>
              </p:cNvSpPr>
              <p:nvPr/>
            </p:nvSpPr>
            <p:spPr bwMode="auto">
              <a:xfrm>
                <a:off x="3805" y="1103"/>
                <a:ext cx="9" cy="11"/>
              </a:xfrm>
              <a:custGeom>
                <a:avLst/>
                <a:gdLst>
                  <a:gd name="T0" fmla="*/ 1 w 9"/>
                  <a:gd name="T1" fmla="*/ 8 h 11"/>
                  <a:gd name="T2" fmla="*/ 9 w 9"/>
                  <a:gd name="T3" fmla="*/ 6 h 11"/>
                  <a:gd name="T4" fmla="*/ 8 w 9"/>
                  <a:gd name="T5" fmla="*/ 0 h 11"/>
                  <a:gd name="T6" fmla="*/ 0 w 9"/>
                  <a:gd name="T7" fmla="*/ 1 h 11"/>
                  <a:gd name="T8" fmla="*/ 1 w 9"/>
                  <a:gd name="T9" fmla="*/ 8 h 11"/>
                  <a:gd name="T10" fmla="*/ 1 w 9"/>
                  <a:gd name="T11" fmla="*/ 8 h 11"/>
                  <a:gd name="T12" fmla="*/ 1 w 9"/>
                  <a:gd name="T13" fmla="*/ 8 h 11"/>
                  <a:gd name="T14" fmla="*/ 3 w 9"/>
                  <a:gd name="T15" fmla="*/ 11 h 11"/>
                  <a:gd name="T16" fmla="*/ 6 w 9"/>
                  <a:gd name="T17" fmla="*/ 11 h 11"/>
                  <a:gd name="T18" fmla="*/ 8 w 9"/>
                  <a:gd name="T19" fmla="*/ 9 h 11"/>
                  <a:gd name="T20" fmla="*/ 9 w 9"/>
                  <a:gd name="T21" fmla="*/ 6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6"/>
                    </a:lnTo>
                    <a:lnTo>
                      <a:pt x="8" y="0"/>
                    </a:lnTo>
                    <a:lnTo>
                      <a:pt x="0" y="1"/>
                    </a:lnTo>
                    <a:lnTo>
                      <a:pt x="1" y="8"/>
                    </a:lnTo>
                    <a:lnTo>
                      <a:pt x="3" y="11"/>
                    </a:lnTo>
                    <a:lnTo>
                      <a:pt x="6" y="11"/>
                    </a:lnTo>
                    <a:lnTo>
                      <a:pt x="8" y="9"/>
                    </a:lnTo>
                    <a:lnTo>
                      <a:pt x="9" y="6"/>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5" name="Freeform 251"/>
              <p:cNvSpPr>
                <a:spLocks/>
              </p:cNvSpPr>
              <p:nvPr/>
            </p:nvSpPr>
            <p:spPr bwMode="auto">
              <a:xfrm>
                <a:off x="3806" y="1109"/>
                <a:ext cx="8" cy="11"/>
              </a:xfrm>
              <a:custGeom>
                <a:avLst/>
                <a:gdLst>
                  <a:gd name="T0" fmla="*/ 2 w 8"/>
                  <a:gd name="T1" fmla="*/ 8 h 11"/>
                  <a:gd name="T2" fmla="*/ 8 w 8"/>
                  <a:gd name="T3" fmla="*/ 8 h 11"/>
                  <a:gd name="T4" fmla="*/ 8 w 8"/>
                  <a:gd name="T5" fmla="*/ 0 h 11"/>
                  <a:gd name="T6" fmla="*/ 0 w 8"/>
                  <a:gd name="T7" fmla="*/ 2 h 11"/>
                  <a:gd name="T8" fmla="*/ 2 w 8"/>
                  <a:gd name="T9" fmla="*/ 8 h 11"/>
                  <a:gd name="T10" fmla="*/ 2 w 8"/>
                  <a:gd name="T11" fmla="*/ 8 h 11"/>
                  <a:gd name="T12" fmla="*/ 2 w 8"/>
                  <a:gd name="T13" fmla="*/ 8 h 11"/>
                  <a:gd name="T14" fmla="*/ 2 w 8"/>
                  <a:gd name="T15" fmla="*/ 11 h 11"/>
                  <a:gd name="T16" fmla="*/ 5 w 8"/>
                  <a:gd name="T17" fmla="*/ 11 h 11"/>
                  <a:gd name="T18" fmla="*/ 8 w 8"/>
                  <a:gd name="T19" fmla="*/ 10 h 11"/>
                  <a:gd name="T20" fmla="*/ 8 w 8"/>
                  <a:gd name="T21" fmla="*/ 8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8"/>
                    </a:lnTo>
                    <a:lnTo>
                      <a:pt x="8" y="0"/>
                    </a:lnTo>
                    <a:lnTo>
                      <a:pt x="0" y="2"/>
                    </a:lnTo>
                    <a:lnTo>
                      <a:pt x="2" y="8"/>
                    </a:lnTo>
                    <a:lnTo>
                      <a:pt x="2" y="11"/>
                    </a:lnTo>
                    <a:lnTo>
                      <a:pt x="5" y="11"/>
                    </a:lnTo>
                    <a:lnTo>
                      <a:pt x="8" y="10"/>
                    </a:lnTo>
                    <a:lnTo>
                      <a:pt x="8" y="8"/>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6" name="Freeform 252"/>
              <p:cNvSpPr>
                <a:spLocks/>
              </p:cNvSpPr>
              <p:nvPr/>
            </p:nvSpPr>
            <p:spPr bwMode="auto">
              <a:xfrm>
                <a:off x="3808" y="1117"/>
                <a:ext cx="8" cy="10"/>
              </a:xfrm>
              <a:custGeom>
                <a:avLst/>
                <a:gdLst>
                  <a:gd name="T0" fmla="*/ 0 w 8"/>
                  <a:gd name="T1" fmla="*/ 8 h 10"/>
                  <a:gd name="T2" fmla="*/ 8 w 8"/>
                  <a:gd name="T3" fmla="*/ 7 h 10"/>
                  <a:gd name="T4" fmla="*/ 6 w 8"/>
                  <a:gd name="T5" fmla="*/ 0 h 10"/>
                  <a:gd name="T6" fmla="*/ 0 w 8"/>
                  <a:gd name="T7" fmla="*/ 0 h 10"/>
                  <a:gd name="T8" fmla="*/ 0 w 8"/>
                  <a:gd name="T9" fmla="*/ 7 h 10"/>
                  <a:gd name="T10" fmla="*/ 0 w 8"/>
                  <a:gd name="T11" fmla="*/ 8 h 10"/>
                  <a:gd name="T12" fmla="*/ 0 w 8"/>
                  <a:gd name="T13" fmla="*/ 7 h 10"/>
                  <a:gd name="T14" fmla="*/ 1 w 8"/>
                  <a:gd name="T15" fmla="*/ 10 h 10"/>
                  <a:gd name="T16" fmla="*/ 5 w 8"/>
                  <a:gd name="T17" fmla="*/ 10 h 10"/>
                  <a:gd name="T18" fmla="*/ 6 w 8"/>
                  <a:gd name="T19" fmla="*/ 10 h 10"/>
                  <a:gd name="T20" fmla="*/ 8 w 8"/>
                  <a:gd name="T21" fmla="*/ 7 h 10"/>
                  <a:gd name="T22" fmla="*/ 0 w 8"/>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8"/>
                    </a:moveTo>
                    <a:lnTo>
                      <a:pt x="8" y="7"/>
                    </a:lnTo>
                    <a:lnTo>
                      <a:pt x="6" y="0"/>
                    </a:lnTo>
                    <a:lnTo>
                      <a:pt x="0" y="0"/>
                    </a:lnTo>
                    <a:lnTo>
                      <a:pt x="0" y="7"/>
                    </a:lnTo>
                    <a:lnTo>
                      <a:pt x="0" y="8"/>
                    </a:lnTo>
                    <a:lnTo>
                      <a:pt x="0" y="7"/>
                    </a:lnTo>
                    <a:lnTo>
                      <a:pt x="1" y="10"/>
                    </a:lnTo>
                    <a:lnTo>
                      <a:pt x="5" y="10"/>
                    </a:lnTo>
                    <a:lnTo>
                      <a:pt x="6" y="10"/>
                    </a:lnTo>
                    <a:lnTo>
                      <a:pt x="8" y="7"/>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7" name="Freeform 253"/>
              <p:cNvSpPr>
                <a:spLocks/>
              </p:cNvSpPr>
              <p:nvPr/>
            </p:nvSpPr>
            <p:spPr bwMode="auto">
              <a:xfrm>
                <a:off x="3808" y="1124"/>
                <a:ext cx="8" cy="11"/>
              </a:xfrm>
              <a:custGeom>
                <a:avLst/>
                <a:gdLst>
                  <a:gd name="T0" fmla="*/ 8 w 8"/>
                  <a:gd name="T1" fmla="*/ 6 h 11"/>
                  <a:gd name="T2" fmla="*/ 8 w 8"/>
                  <a:gd name="T3" fmla="*/ 6 h 11"/>
                  <a:gd name="T4" fmla="*/ 8 w 8"/>
                  <a:gd name="T5" fmla="*/ 0 h 11"/>
                  <a:gd name="T6" fmla="*/ 0 w 8"/>
                  <a:gd name="T7" fmla="*/ 1 h 11"/>
                  <a:gd name="T8" fmla="*/ 1 w 8"/>
                  <a:gd name="T9" fmla="*/ 8 h 11"/>
                  <a:gd name="T10" fmla="*/ 8 w 8"/>
                  <a:gd name="T11" fmla="*/ 6 h 11"/>
                  <a:gd name="T12" fmla="*/ 1 w 8"/>
                  <a:gd name="T13" fmla="*/ 8 h 11"/>
                  <a:gd name="T14" fmla="*/ 3 w 8"/>
                  <a:gd name="T15" fmla="*/ 9 h 11"/>
                  <a:gd name="T16" fmla="*/ 5 w 8"/>
                  <a:gd name="T17" fmla="*/ 11 h 11"/>
                  <a:gd name="T18" fmla="*/ 8 w 8"/>
                  <a:gd name="T19" fmla="*/ 9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8" y="0"/>
                    </a:lnTo>
                    <a:lnTo>
                      <a:pt x="0" y="1"/>
                    </a:lnTo>
                    <a:lnTo>
                      <a:pt x="1" y="8"/>
                    </a:lnTo>
                    <a:lnTo>
                      <a:pt x="8" y="6"/>
                    </a:lnTo>
                    <a:lnTo>
                      <a:pt x="1" y="8"/>
                    </a:lnTo>
                    <a:lnTo>
                      <a:pt x="3" y="9"/>
                    </a:lnTo>
                    <a:lnTo>
                      <a:pt x="5" y="11"/>
                    </a:lnTo>
                    <a:lnTo>
                      <a:pt x="8" y="9"/>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8" name="Freeform 254"/>
              <p:cNvSpPr>
                <a:spLocks/>
              </p:cNvSpPr>
              <p:nvPr/>
            </p:nvSpPr>
            <p:spPr bwMode="auto">
              <a:xfrm>
                <a:off x="3809" y="1130"/>
                <a:ext cx="8" cy="11"/>
              </a:xfrm>
              <a:custGeom>
                <a:avLst/>
                <a:gdLst>
                  <a:gd name="T0" fmla="*/ 0 w 8"/>
                  <a:gd name="T1" fmla="*/ 8 h 11"/>
                  <a:gd name="T2" fmla="*/ 8 w 8"/>
                  <a:gd name="T3" fmla="*/ 7 h 11"/>
                  <a:gd name="T4" fmla="*/ 7 w 8"/>
                  <a:gd name="T5" fmla="*/ 0 h 11"/>
                  <a:gd name="T6" fmla="*/ 0 w 8"/>
                  <a:gd name="T7" fmla="*/ 2 h 11"/>
                  <a:gd name="T8" fmla="*/ 0 w 8"/>
                  <a:gd name="T9" fmla="*/ 8 h 11"/>
                  <a:gd name="T10" fmla="*/ 0 w 8"/>
                  <a:gd name="T11" fmla="*/ 8 h 11"/>
                  <a:gd name="T12" fmla="*/ 0 w 8"/>
                  <a:gd name="T13" fmla="*/ 8 h 11"/>
                  <a:gd name="T14" fmla="*/ 2 w 8"/>
                  <a:gd name="T15" fmla="*/ 10 h 11"/>
                  <a:gd name="T16" fmla="*/ 5 w 8"/>
                  <a:gd name="T17" fmla="*/ 11 h 11"/>
                  <a:gd name="T18" fmla="*/ 8 w 8"/>
                  <a:gd name="T19" fmla="*/ 10 h 11"/>
                  <a:gd name="T20" fmla="*/ 8 w 8"/>
                  <a:gd name="T21" fmla="*/ 7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7"/>
                    </a:lnTo>
                    <a:lnTo>
                      <a:pt x="7" y="0"/>
                    </a:lnTo>
                    <a:lnTo>
                      <a:pt x="0" y="2"/>
                    </a:lnTo>
                    <a:lnTo>
                      <a:pt x="0" y="8"/>
                    </a:lnTo>
                    <a:lnTo>
                      <a:pt x="2" y="10"/>
                    </a:lnTo>
                    <a:lnTo>
                      <a:pt x="5" y="11"/>
                    </a:lnTo>
                    <a:lnTo>
                      <a:pt x="8" y="10"/>
                    </a:lnTo>
                    <a:lnTo>
                      <a:pt x="8" y="7"/>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29" name="Freeform 255"/>
              <p:cNvSpPr>
                <a:spLocks/>
              </p:cNvSpPr>
              <p:nvPr/>
            </p:nvSpPr>
            <p:spPr bwMode="auto">
              <a:xfrm>
                <a:off x="3809" y="1137"/>
                <a:ext cx="10" cy="11"/>
              </a:xfrm>
              <a:custGeom>
                <a:avLst/>
                <a:gdLst>
                  <a:gd name="T0" fmla="*/ 2 w 10"/>
                  <a:gd name="T1" fmla="*/ 8 h 11"/>
                  <a:gd name="T2" fmla="*/ 10 w 10"/>
                  <a:gd name="T3" fmla="*/ 6 h 11"/>
                  <a:gd name="T4" fmla="*/ 8 w 10"/>
                  <a:gd name="T5" fmla="*/ 0 h 11"/>
                  <a:gd name="T6" fmla="*/ 0 w 10"/>
                  <a:gd name="T7" fmla="*/ 1 h 11"/>
                  <a:gd name="T8" fmla="*/ 2 w 10"/>
                  <a:gd name="T9" fmla="*/ 8 h 11"/>
                  <a:gd name="T10" fmla="*/ 2 w 10"/>
                  <a:gd name="T11" fmla="*/ 8 h 11"/>
                  <a:gd name="T12" fmla="*/ 2 w 10"/>
                  <a:gd name="T13" fmla="*/ 8 h 11"/>
                  <a:gd name="T14" fmla="*/ 4 w 10"/>
                  <a:gd name="T15" fmla="*/ 9 h 11"/>
                  <a:gd name="T16" fmla="*/ 7 w 10"/>
                  <a:gd name="T17" fmla="*/ 11 h 11"/>
                  <a:gd name="T18" fmla="*/ 8 w 10"/>
                  <a:gd name="T19" fmla="*/ 9 h 11"/>
                  <a:gd name="T20" fmla="*/ 10 w 10"/>
                  <a:gd name="T21" fmla="*/ 6 h 11"/>
                  <a:gd name="T22" fmla="*/ 2 w 10"/>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2" y="8"/>
                    </a:moveTo>
                    <a:lnTo>
                      <a:pt x="10" y="6"/>
                    </a:lnTo>
                    <a:lnTo>
                      <a:pt x="8" y="0"/>
                    </a:lnTo>
                    <a:lnTo>
                      <a:pt x="0" y="1"/>
                    </a:lnTo>
                    <a:lnTo>
                      <a:pt x="2" y="8"/>
                    </a:lnTo>
                    <a:lnTo>
                      <a:pt x="4" y="9"/>
                    </a:lnTo>
                    <a:lnTo>
                      <a:pt x="7" y="11"/>
                    </a:lnTo>
                    <a:lnTo>
                      <a:pt x="8" y="9"/>
                    </a:lnTo>
                    <a:lnTo>
                      <a:pt x="10"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0" name="Freeform 256"/>
              <p:cNvSpPr>
                <a:spLocks/>
              </p:cNvSpPr>
              <p:nvPr/>
            </p:nvSpPr>
            <p:spPr bwMode="auto">
              <a:xfrm>
                <a:off x="3811" y="1143"/>
                <a:ext cx="8" cy="11"/>
              </a:xfrm>
              <a:custGeom>
                <a:avLst/>
                <a:gdLst>
                  <a:gd name="T0" fmla="*/ 2 w 8"/>
                  <a:gd name="T1" fmla="*/ 8 h 11"/>
                  <a:gd name="T2" fmla="*/ 8 w 8"/>
                  <a:gd name="T3" fmla="*/ 6 h 11"/>
                  <a:gd name="T4" fmla="*/ 8 w 8"/>
                  <a:gd name="T5" fmla="*/ 0 h 11"/>
                  <a:gd name="T6" fmla="*/ 0 w 8"/>
                  <a:gd name="T7" fmla="*/ 2 h 11"/>
                  <a:gd name="T8" fmla="*/ 2 w 8"/>
                  <a:gd name="T9" fmla="*/ 8 h 11"/>
                  <a:gd name="T10" fmla="*/ 2 w 8"/>
                  <a:gd name="T11" fmla="*/ 8 h 11"/>
                  <a:gd name="T12" fmla="*/ 2 w 8"/>
                  <a:gd name="T13" fmla="*/ 8 h 11"/>
                  <a:gd name="T14" fmla="*/ 3 w 8"/>
                  <a:gd name="T15" fmla="*/ 10 h 11"/>
                  <a:gd name="T16" fmla="*/ 5 w 8"/>
                  <a:gd name="T17" fmla="*/ 11 h 11"/>
                  <a:gd name="T18" fmla="*/ 8 w 8"/>
                  <a:gd name="T19" fmla="*/ 10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2"/>
                    </a:lnTo>
                    <a:lnTo>
                      <a:pt x="2" y="8"/>
                    </a:lnTo>
                    <a:lnTo>
                      <a:pt x="3" y="10"/>
                    </a:lnTo>
                    <a:lnTo>
                      <a:pt x="5" y="11"/>
                    </a:lnTo>
                    <a:lnTo>
                      <a:pt x="8" y="10"/>
                    </a:lnTo>
                    <a:lnTo>
                      <a:pt x="8"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1" name="Freeform 257"/>
              <p:cNvSpPr>
                <a:spLocks/>
              </p:cNvSpPr>
              <p:nvPr/>
            </p:nvSpPr>
            <p:spPr bwMode="auto">
              <a:xfrm>
                <a:off x="3813" y="1149"/>
                <a:ext cx="8" cy="12"/>
              </a:xfrm>
              <a:custGeom>
                <a:avLst/>
                <a:gdLst>
                  <a:gd name="T0" fmla="*/ 8 w 8"/>
                  <a:gd name="T1" fmla="*/ 7 h 12"/>
                  <a:gd name="T2" fmla="*/ 8 w 8"/>
                  <a:gd name="T3" fmla="*/ 7 h 12"/>
                  <a:gd name="T4" fmla="*/ 6 w 8"/>
                  <a:gd name="T5" fmla="*/ 0 h 12"/>
                  <a:gd name="T6" fmla="*/ 0 w 8"/>
                  <a:gd name="T7" fmla="*/ 2 h 12"/>
                  <a:gd name="T8" fmla="*/ 0 w 8"/>
                  <a:gd name="T9" fmla="*/ 9 h 12"/>
                  <a:gd name="T10" fmla="*/ 8 w 8"/>
                  <a:gd name="T11" fmla="*/ 7 h 12"/>
                  <a:gd name="T12" fmla="*/ 0 w 8"/>
                  <a:gd name="T13" fmla="*/ 9 h 12"/>
                  <a:gd name="T14" fmla="*/ 1 w 8"/>
                  <a:gd name="T15" fmla="*/ 10 h 12"/>
                  <a:gd name="T16" fmla="*/ 4 w 8"/>
                  <a:gd name="T17" fmla="*/ 12 h 12"/>
                  <a:gd name="T18" fmla="*/ 6 w 8"/>
                  <a:gd name="T19" fmla="*/ 10 h 12"/>
                  <a:gd name="T20" fmla="*/ 8 w 8"/>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8" y="7"/>
                    </a:moveTo>
                    <a:lnTo>
                      <a:pt x="8" y="7"/>
                    </a:lnTo>
                    <a:lnTo>
                      <a:pt x="6" y="0"/>
                    </a:lnTo>
                    <a:lnTo>
                      <a:pt x="0" y="2"/>
                    </a:lnTo>
                    <a:lnTo>
                      <a:pt x="0" y="9"/>
                    </a:lnTo>
                    <a:lnTo>
                      <a:pt x="8" y="7"/>
                    </a:lnTo>
                    <a:lnTo>
                      <a:pt x="0" y="9"/>
                    </a:lnTo>
                    <a:lnTo>
                      <a:pt x="1" y="10"/>
                    </a:lnTo>
                    <a:lnTo>
                      <a:pt x="4" y="12"/>
                    </a:lnTo>
                    <a:lnTo>
                      <a:pt x="6"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2" name="Freeform 258"/>
              <p:cNvSpPr>
                <a:spLocks/>
              </p:cNvSpPr>
              <p:nvPr/>
            </p:nvSpPr>
            <p:spPr bwMode="auto">
              <a:xfrm>
                <a:off x="3813" y="1156"/>
                <a:ext cx="8" cy="10"/>
              </a:xfrm>
              <a:custGeom>
                <a:avLst/>
                <a:gdLst>
                  <a:gd name="T0" fmla="*/ 1 w 8"/>
                  <a:gd name="T1" fmla="*/ 6 h 10"/>
                  <a:gd name="T2" fmla="*/ 8 w 8"/>
                  <a:gd name="T3" fmla="*/ 6 h 10"/>
                  <a:gd name="T4" fmla="*/ 8 w 8"/>
                  <a:gd name="T5" fmla="*/ 0 h 10"/>
                  <a:gd name="T6" fmla="*/ 0 w 8"/>
                  <a:gd name="T7" fmla="*/ 2 h 10"/>
                  <a:gd name="T8" fmla="*/ 1 w 8"/>
                  <a:gd name="T9" fmla="*/ 6 h 10"/>
                  <a:gd name="T10" fmla="*/ 1 w 8"/>
                  <a:gd name="T11" fmla="*/ 6 h 10"/>
                  <a:gd name="T12" fmla="*/ 1 w 8"/>
                  <a:gd name="T13" fmla="*/ 6 h 10"/>
                  <a:gd name="T14" fmla="*/ 3 w 8"/>
                  <a:gd name="T15" fmla="*/ 10 h 10"/>
                  <a:gd name="T16" fmla="*/ 4 w 8"/>
                  <a:gd name="T17" fmla="*/ 10 h 10"/>
                  <a:gd name="T18" fmla="*/ 8 w 8"/>
                  <a:gd name="T19" fmla="*/ 8 h 10"/>
                  <a:gd name="T20" fmla="*/ 8 w 8"/>
                  <a:gd name="T21" fmla="*/ 6 h 10"/>
                  <a:gd name="T22" fmla="*/ 1 w 8"/>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6"/>
                    </a:moveTo>
                    <a:lnTo>
                      <a:pt x="8" y="6"/>
                    </a:lnTo>
                    <a:lnTo>
                      <a:pt x="8" y="0"/>
                    </a:lnTo>
                    <a:lnTo>
                      <a:pt x="0" y="2"/>
                    </a:lnTo>
                    <a:lnTo>
                      <a:pt x="1" y="6"/>
                    </a:lnTo>
                    <a:lnTo>
                      <a:pt x="3" y="10"/>
                    </a:lnTo>
                    <a:lnTo>
                      <a:pt x="4" y="10"/>
                    </a:lnTo>
                    <a:lnTo>
                      <a:pt x="8" y="8"/>
                    </a:lnTo>
                    <a:lnTo>
                      <a:pt x="8" y="6"/>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3" name="Freeform 259"/>
              <p:cNvSpPr>
                <a:spLocks/>
              </p:cNvSpPr>
              <p:nvPr/>
            </p:nvSpPr>
            <p:spPr bwMode="auto">
              <a:xfrm>
                <a:off x="3814" y="1162"/>
                <a:ext cx="8" cy="10"/>
              </a:xfrm>
              <a:custGeom>
                <a:avLst/>
                <a:gdLst>
                  <a:gd name="T0" fmla="*/ 0 w 8"/>
                  <a:gd name="T1" fmla="*/ 7 h 10"/>
                  <a:gd name="T2" fmla="*/ 8 w 8"/>
                  <a:gd name="T3" fmla="*/ 5 h 10"/>
                  <a:gd name="T4" fmla="*/ 7 w 8"/>
                  <a:gd name="T5" fmla="*/ 0 h 10"/>
                  <a:gd name="T6" fmla="*/ 0 w 8"/>
                  <a:gd name="T7" fmla="*/ 0 h 10"/>
                  <a:gd name="T8" fmla="*/ 0 w 8"/>
                  <a:gd name="T9" fmla="*/ 7 h 10"/>
                  <a:gd name="T10" fmla="*/ 0 w 8"/>
                  <a:gd name="T11" fmla="*/ 7 h 10"/>
                  <a:gd name="T12" fmla="*/ 0 w 8"/>
                  <a:gd name="T13" fmla="*/ 7 h 10"/>
                  <a:gd name="T14" fmla="*/ 2 w 8"/>
                  <a:gd name="T15" fmla="*/ 10 h 10"/>
                  <a:gd name="T16" fmla="*/ 5 w 8"/>
                  <a:gd name="T17" fmla="*/ 10 h 10"/>
                  <a:gd name="T18" fmla="*/ 8 w 8"/>
                  <a:gd name="T19" fmla="*/ 8 h 10"/>
                  <a:gd name="T20" fmla="*/ 8 w 8"/>
                  <a:gd name="T21" fmla="*/ 5 h 10"/>
                  <a:gd name="T22" fmla="*/ 0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7"/>
                    </a:moveTo>
                    <a:lnTo>
                      <a:pt x="8" y="5"/>
                    </a:lnTo>
                    <a:lnTo>
                      <a:pt x="7" y="0"/>
                    </a:lnTo>
                    <a:lnTo>
                      <a:pt x="0" y="0"/>
                    </a:lnTo>
                    <a:lnTo>
                      <a:pt x="0" y="7"/>
                    </a:lnTo>
                    <a:lnTo>
                      <a:pt x="2" y="10"/>
                    </a:lnTo>
                    <a:lnTo>
                      <a:pt x="5" y="10"/>
                    </a:lnTo>
                    <a:lnTo>
                      <a:pt x="8" y="8"/>
                    </a:lnTo>
                    <a:lnTo>
                      <a:pt x="8" y="5"/>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4" name="Freeform 260"/>
              <p:cNvSpPr>
                <a:spLocks/>
              </p:cNvSpPr>
              <p:nvPr/>
            </p:nvSpPr>
            <p:spPr bwMode="auto">
              <a:xfrm>
                <a:off x="3814" y="1167"/>
                <a:ext cx="10" cy="10"/>
              </a:xfrm>
              <a:custGeom>
                <a:avLst/>
                <a:gdLst>
                  <a:gd name="T0" fmla="*/ 10 w 10"/>
                  <a:gd name="T1" fmla="*/ 7 h 10"/>
                  <a:gd name="T2" fmla="*/ 10 w 10"/>
                  <a:gd name="T3" fmla="*/ 7 h 10"/>
                  <a:gd name="T4" fmla="*/ 8 w 10"/>
                  <a:gd name="T5" fmla="*/ 0 h 10"/>
                  <a:gd name="T6" fmla="*/ 0 w 10"/>
                  <a:gd name="T7" fmla="*/ 2 h 10"/>
                  <a:gd name="T8" fmla="*/ 2 w 10"/>
                  <a:gd name="T9" fmla="*/ 8 h 10"/>
                  <a:gd name="T10" fmla="*/ 10 w 10"/>
                  <a:gd name="T11" fmla="*/ 7 h 10"/>
                  <a:gd name="T12" fmla="*/ 2 w 10"/>
                  <a:gd name="T13" fmla="*/ 8 h 10"/>
                  <a:gd name="T14" fmla="*/ 3 w 10"/>
                  <a:gd name="T15" fmla="*/ 10 h 10"/>
                  <a:gd name="T16" fmla="*/ 7 w 10"/>
                  <a:gd name="T17" fmla="*/ 10 h 10"/>
                  <a:gd name="T18" fmla="*/ 8 w 10"/>
                  <a:gd name="T19" fmla="*/ 10 h 10"/>
                  <a:gd name="T20" fmla="*/ 10 w 10"/>
                  <a:gd name="T21" fmla="*/ 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0">
                    <a:moveTo>
                      <a:pt x="10" y="7"/>
                    </a:moveTo>
                    <a:lnTo>
                      <a:pt x="10" y="7"/>
                    </a:lnTo>
                    <a:lnTo>
                      <a:pt x="8" y="0"/>
                    </a:lnTo>
                    <a:lnTo>
                      <a:pt x="0" y="2"/>
                    </a:lnTo>
                    <a:lnTo>
                      <a:pt x="2" y="8"/>
                    </a:lnTo>
                    <a:lnTo>
                      <a:pt x="10" y="7"/>
                    </a:lnTo>
                    <a:lnTo>
                      <a:pt x="2" y="8"/>
                    </a:lnTo>
                    <a:lnTo>
                      <a:pt x="3" y="10"/>
                    </a:lnTo>
                    <a:lnTo>
                      <a:pt x="7" y="10"/>
                    </a:lnTo>
                    <a:lnTo>
                      <a:pt x="8" y="10"/>
                    </a:lnTo>
                    <a:lnTo>
                      <a:pt x="1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5" name="Freeform 261"/>
              <p:cNvSpPr>
                <a:spLocks/>
              </p:cNvSpPr>
              <p:nvPr/>
            </p:nvSpPr>
            <p:spPr bwMode="auto">
              <a:xfrm>
                <a:off x="3816" y="1174"/>
                <a:ext cx="8" cy="9"/>
              </a:xfrm>
              <a:custGeom>
                <a:avLst/>
                <a:gdLst>
                  <a:gd name="T0" fmla="*/ 1 w 8"/>
                  <a:gd name="T1" fmla="*/ 6 h 9"/>
                  <a:gd name="T2" fmla="*/ 8 w 8"/>
                  <a:gd name="T3" fmla="*/ 5 h 9"/>
                  <a:gd name="T4" fmla="*/ 8 w 8"/>
                  <a:gd name="T5" fmla="*/ 0 h 9"/>
                  <a:gd name="T6" fmla="*/ 0 w 8"/>
                  <a:gd name="T7" fmla="*/ 1 h 9"/>
                  <a:gd name="T8" fmla="*/ 1 w 8"/>
                  <a:gd name="T9" fmla="*/ 6 h 9"/>
                  <a:gd name="T10" fmla="*/ 1 w 8"/>
                  <a:gd name="T11" fmla="*/ 6 h 9"/>
                  <a:gd name="T12" fmla="*/ 1 w 8"/>
                  <a:gd name="T13" fmla="*/ 6 h 9"/>
                  <a:gd name="T14" fmla="*/ 3 w 8"/>
                  <a:gd name="T15" fmla="*/ 9 h 9"/>
                  <a:gd name="T16" fmla="*/ 5 w 8"/>
                  <a:gd name="T17" fmla="*/ 9 h 9"/>
                  <a:gd name="T18" fmla="*/ 8 w 8"/>
                  <a:gd name="T19" fmla="*/ 8 h 9"/>
                  <a:gd name="T20" fmla="*/ 8 w 8"/>
                  <a:gd name="T21" fmla="*/ 5 h 9"/>
                  <a:gd name="T22" fmla="*/ 1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6"/>
                    </a:moveTo>
                    <a:lnTo>
                      <a:pt x="8" y="5"/>
                    </a:lnTo>
                    <a:lnTo>
                      <a:pt x="8" y="0"/>
                    </a:lnTo>
                    <a:lnTo>
                      <a:pt x="0" y="1"/>
                    </a:lnTo>
                    <a:lnTo>
                      <a:pt x="1" y="6"/>
                    </a:lnTo>
                    <a:lnTo>
                      <a:pt x="3" y="9"/>
                    </a:lnTo>
                    <a:lnTo>
                      <a:pt x="5" y="9"/>
                    </a:lnTo>
                    <a:lnTo>
                      <a:pt x="8" y="8"/>
                    </a:lnTo>
                    <a:lnTo>
                      <a:pt x="8" y="5"/>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6" name="Freeform 262"/>
              <p:cNvSpPr>
                <a:spLocks/>
              </p:cNvSpPr>
              <p:nvPr/>
            </p:nvSpPr>
            <p:spPr bwMode="auto">
              <a:xfrm>
                <a:off x="3817" y="1179"/>
                <a:ext cx="9" cy="9"/>
              </a:xfrm>
              <a:custGeom>
                <a:avLst/>
                <a:gdLst>
                  <a:gd name="T0" fmla="*/ 0 w 9"/>
                  <a:gd name="T1" fmla="*/ 6 h 9"/>
                  <a:gd name="T2" fmla="*/ 9 w 9"/>
                  <a:gd name="T3" fmla="*/ 6 h 9"/>
                  <a:gd name="T4" fmla="*/ 7 w 9"/>
                  <a:gd name="T5" fmla="*/ 0 h 9"/>
                  <a:gd name="T6" fmla="*/ 0 w 9"/>
                  <a:gd name="T7" fmla="*/ 1 h 9"/>
                  <a:gd name="T8" fmla="*/ 0 w 9"/>
                  <a:gd name="T9" fmla="*/ 6 h 9"/>
                  <a:gd name="T10" fmla="*/ 0 w 9"/>
                  <a:gd name="T11" fmla="*/ 6 h 9"/>
                  <a:gd name="T12" fmla="*/ 0 w 9"/>
                  <a:gd name="T13" fmla="*/ 6 h 9"/>
                  <a:gd name="T14" fmla="*/ 2 w 9"/>
                  <a:gd name="T15" fmla="*/ 9 h 9"/>
                  <a:gd name="T16" fmla="*/ 5 w 9"/>
                  <a:gd name="T17" fmla="*/ 9 h 9"/>
                  <a:gd name="T18" fmla="*/ 7 w 9"/>
                  <a:gd name="T19" fmla="*/ 8 h 9"/>
                  <a:gd name="T20" fmla="*/ 9 w 9"/>
                  <a:gd name="T21" fmla="*/ 6 h 9"/>
                  <a:gd name="T22" fmla="*/ 0 w 9"/>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9">
                    <a:moveTo>
                      <a:pt x="0" y="6"/>
                    </a:moveTo>
                    <a:lnTo>
                      <a:pt x="9" y="6"/>
                    </a:lnTo>
                    <a:lnTo>
                      <a:pt x="7" y="0"/>
                    </a:lnTo>
                    <a:lnTo>
                      <a:pt x="0" y="1"/>
                    </a:lnTo>
                    <a:lnTo>
                      <a:pt x="0" y="6"/>
                    </a:lnTo>
                    <a:lnTo>
                      <a:pt x="2" y="9"/>
                    </a:lnTo>
                    <a:lnTo>
                      <a:pt x="5" y="9"/>
                    </a:lnTo>
                    <a:lnTo>
                      <a:pt x="7" y="8"/>
                    </a:lnTo>
                    <a:lnTo>
                      <a:pt x="9" y="6"/>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7" name="Freeform 263"/>
              <p:cNvSpPr>
                <a:spLocks/>
              </p:cNvSpPr>
              <p:nvPr/>
            </p:nvSpPr>
            <p:spPr bwMode="auto">
              <a:xfrm>
                <a:off x="3817" y="1185"/>
                <a:ext cx="9" cy="10"/>
              </a:xfrm>
              <a:custGeom>
                <a:avLst/>
                <a:gdLst>
                  <a:gd name="T0" fmla="*/ 2 w 9"/>
                  <a:gd name="T1" fmla="*/ 6 h 10"/>
                  <a:gd name="T2" fmla="*/ 9 w 9"/>
                  <a:gd name="T3" fmla="*/ 5 h 10"/>
                  <a:gd name="T4" fmla="*/ 9 w 9"/>
                  <a:gd name="T5" fmla="*/ 0 h 10"/>
                  <a:gd name="T6" fmla="*/ 0 w 9"/>
                  <a:gd name="T7" fmla="*/ 0 h 10"/>
                  <a:gd name="T8" fmla="*/ 2 w 9"/>
                  <a:gd name="T9" fmla="*/ 6 h 10"/>
                  <a:gd name="T10" fmla="*/ 2 w 9"/>
                  <a:gd name="T11" fmla="*/ 6 h 10"/>
                  <a:gd name="T12" fmla="*/ 2 w 9"/>
                  <a:gd name="T13" fmla="*/ 6 h 10"/>
                  <a:gd name="T14" fmla="*/ 4 w 9"/>
                  <a:gd name="T15" fmla="*/ 8 h 10"/>
                  <a:gd name="T16" fmla="*/ 7 w 9"/>
                  <a:gd name="T17" fmla="*/ 10 h 10"/>
                  <a:gd name="T18" fmla="*/ 9 w 9"/>
                  <a:gd name="T19" fmla="*/ 8 h 10"/>
                  <a:gd name="T20" fmla="*/ 9 w 9"/>
                  <a:gd name="T21" fmla="*/ 5 h 10"/>
                  <a:gd name="T22" fmla="*/ 2 w 9"/>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2" y="6"/>
                    </a:moveTo>
                    <a:lnTo>
                      <a:pt x="9" y="5"/>
                    </a:lnTo>
                    <a:lnTo>
                      <a:pt x="9" y="0"/>
                    </a:lnTo>
                    <a:lnTo>
                      <a:pt x="0" y="0"/>
                    </a:lnTo>
                    <a:lnTo>
                      <a:pt x="2" y="6"/>
                    </a:lnTo>
                    <a:lnTo>
                      <a:pt x="4" y="8"/>
                    </a:lnTo>
                    <a:lnTo>
                      <a:pt x="7" y="10"/>
                    </a:lnTo>
                    <a:lnTo>
                      <a:pt x="9" y="8"/>
                    </a:lnTo>
                    <a:lnTo>
                      <a:pt x="9" y="5"/>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8" name="Freeform 264"/>
              <p:cNvSpPr>
                <a:spLocks/>
              </p:cNvSpPr>
              <p:nvPr/>
            </p:nvSpPr>
            <p:spPr bwMode="auto">
              <a:xfrm>
                <a:off x="3819" y="1190"/>
                <a:ext cx="8" cy="10"/>
              </a:xfrm>
              <a:custGeom>
                <a:avLst/>
                <a:gdLst>
                  <a:gd name="T0" fmla="*/ 8 w 8"/>
                  <a:gd name="T1" fmla="*/ 5 h 10"/>
                  <a:gd name="T2" fmla="*/ 8 w 8"/>
                  <a:gd name="T3" fmla="*/ 5 h 10"/>
                  <a:gd name="T4" fmla="*/ 7 w 8"/>
                  <a:gd name="T5" fmla="*/ 0 h 10"/>
                  <a:gd name="T6" fmla="*/ 0 w 8"/>
                  <a:gd name="T7" fmla="*/ 1 h 10"/>
                  <a:gd name="T8" fmla="*/ 0 w 8"/>
                  <a:gd name="T9" fmla="*/ 6 h 10"/>
                  <a:gd name="T10" fmla="*/ 8 w 8"/>
                  <a:gd name="T11" fmla="*/ 5 h 10"/>
                  <a:gd name="T12" fmla="*/ 0 w 8"/>
                  <a:gd name="T13" fmla="*/ 6 h 10"/>
                  <a:gd name="T14" fmla="*/ 3 w 8"/>
                  <a:gd name="T15" fmla="*/ 10 h 10"/>
                  <a:gd name="T16" fmla="*/ 5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7" y="0"/>
                    </a:lnTo>
                    <a:lnTo>
                      <a:pt x="0" y="1"/>
                    </a:lnTo>
                    <a:lnTo>
                      <a:pt x="0" y="6"/>
                    </a:lnTo>
                    <a:lnTo>
                      <a:pt x="8" y="5"/>
                    </a:lnTo>
                    <a:lnTo>
                      <a:pt x="0" y="6"/>
                    </a:lnTo>
                    <a:lnTo>
                      <a:pt x="3" y="10"/>
                    </a:lnTo>
                    <a:lnTo>
                      <a:pt x="5" y="10"/>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39" name="Freeform 265"/>
              <p:cNvSpPr>
                <a:spLocks/>
              </p:cNvSpPr>
              <p:nvPr/>
            </p:nvSpPr>
            <p:spPr bwMode="auto">
              <a:xfrm>
                <a:off x="3819" y="1195"/>
                <a:ext cx="10" cy="9"/>
              </a:xfrm>
              <a:custGeom>
                <a:avLst/>
                <a:gdLst>
                  <a:gd name="T0" fmla="*/ 2 w 10"/>
                  <a:gd name="T1" fmla="*/ 6 h 9"/>
                  <a:gd name="T2" fmla="*/ 10 w 10"/>
                  <a:gd name="T3" fmla="*/ 5 h 9"/>
                  <a:gd name="T4" fmla="*/ 8 w 10"/>
                  <a:gd name="T5" fmla="*/ 0 h 9"/>
                  <a:gd name="T6" fmla="*/ 0 w 10"/>
                  <a:gd name="T7" fmla="*/ 1 h 9"/>
                  <a:gd name="T8" fmla="*/ 2 w 10"/>
                  <a:gd name="T9" fmla="*/ 6 h 9"/>
                  <a:gd name="T10" fmla="*/ 2 w 10"/>
                  <a:gd name="T11" fmla="*/ 6 h 9"/>
                  <a:gd name="T12" fmla="*/ 2 w 10"/>
                  <a:gd name="T13" fmla="*/ 6 h 9"/>
                  <a:gd name="T14" fmla="*/ 3 w 10"/>
                  <a:gd name="T15" fmla="*/ 9 h 9"/>
                  <a:gd name="T16" fmla="*/ 7 w 10"/>
                  <a:gd name="T17" fmla="*/ 9 h 9"/>
                  <a:gd name="T18" fmla="*/ 8 w 10"/>
                  <a:gd name="T19" fmla="*/ 8 h 9"/>
                  <a:gd name="T20" fmla="*/ 10 w 10"/>
                  <a:gd name="T21" fmla="*/ 5 h 9"/>
                  <a:gd name="T22" fmla="*/ 2 w 10"/>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9">
                    <a:moveTo>
                      <a:pt x="2" y="6"/>
                    </a:moveTo>
                    <a:lnTo>
                      <a:pt x="10" y="5"/>
                    </a:lnTo>
                    <a:lnTo>
                      <a:pt x="8" y="0"/>
                    </a:lnTo>
                    <a:lnTo>
                      <a:pt x="0" y="1"/>
                    </a:lnTo>
                    <a:lnTo>
                      <a:pt x="2" y="6"/>
                    </a:lnTo>
                    <a:lnTo>
                      <a:pt x="3" y="9"/>
                    </a:lnTo>
                    <a:lnTo>
                      <a:pt x="7" y="9"/>
                    </a:lnTo>
                    <a:lnTo>
                      <a:pt x="8" y="8"/>
                    </a:lnTo>
                    <a:lnTo>
                      <a:pt x="10" y="5"/>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0" name="Freeform 266"/>
              <p:cNvSpPr>
                <a:spLocks/>
              </p:cNvSpPr>
              <p:nvPr/>
            </p:nvSpPr>
            <p:spPr bwMode="auto">
              <a:xfrm>
                <a:off x="3821" y="1200"/>
                <a:ext cx="8" cy="9"/>
              </a:xfrm>
              <a:custGeom>
                <a:avLst/>
                <a:gdLst>
                  <a:gd name="T0" fmla="*/ 1 w 8"/>
                  <a:gd name="T1" fmla="*/ 6 h 9"/>
                  <a:gd name="T2" fmla="*/ 8 w 8"/>
                  <a:gd name="T3" fmla="*/ 4 h 9"/>
                  <a:gd name="T4" fmla="*/ 8 w 8"/>
                  <a:gd name="T5" fmla="*/ 0 h 9"/>
                  <a:gd name="T6" fmla="*/ 0 w 8"/>
                  <a:gd name="T7" fmla="*/ 1 h 9"/>
                  <a:gd name="T8" fmla="*/ 1 w 8"/>
                  <a:gd name="T9" fmla="*/ 6 h 9"/>
                  <a:gd name="T10" fmla="*/ 1 w 8"/>
                  <a:gd name="T11" fmla="*/ 6 h 9"/>
                  <a:gd name="T12" fmla="*/ 1 w 8"/>
                  <a:gd name="T13" fmla="*/ 6 h 9"/>
                  <a:gd name="T14" fmla="*/ 3 w 8"/>
                  <a:gd name="T15" fmla="*/ 9 h 9"/>
                  <a:gd name="T16" fmla="*/ 5 w 8"/>
                  <a:gd name="T17" fmla="*/ 9 h 9"/>
                  <a:gd name="T18" fmla="*/ 8 w 8"/>
                  <a:gd name="T19" fmla="*/ 8 h 9"/>
                  <a:gd name="T20" fmla="*/ 8 w 8"/>
                  <a:gd name="T21" fmla="*/ 4 h 9"/>
                  <a:gd name="T22" fmla="*/ 1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6"/>
                    </a:moveTo>
                    <a:lnTo>
                      <a:pt x="8" y="4"/>
                    </a:lnTo>
                    <a:lnTo>
                      <a:pt x="8" y="0"/>
                    </a:lnTo>
                    <a:lnTo>
                      <a:pt x="0" y="1"/>
                    </a:lnTo>
                    <a:lnTo>
                      <a:pt x="1" y="6"/>
                    </a:lnTo>
                    <a:lnTo>
                      <a:pt x="3" y="9"/>
                    </a:lnTo>
                    <a:lnTo>
                      <a:pt x="5" y="9"/>
                    </a:lnTo>
                    <a:lnTo>
                      <a:pt x="8" y="8"/>
                    </a:lnTo>
                    <a:lnTo>
                      <a:pt x="8" y="4"/>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1" name="Freeform 267"/>
              <p:cNvSpPr>
                <a:spLocks/>
              </p:cNvSpPr>
              <p:nvPr/>
            </p:nvSpPr>
            <p:spPr bwMode="auto">
              <a:xfrm>
                <a:off x="3822" y="1204"/>
                <a:ext cx="8" cy="10"/>
              </a:xfrm>
              <a:custGeom>
                <a:avLst/>
                <a:gdLst>
                  <a:gd name="T0" fmla="*/ 0 w 8"/>
                  <a:gd name="T1" fmla="*/ 7 h 10"/>
                  <a:gd name="T2" fmla="*/ 8 w 8"/>
                  <a:gd name="T3" fmla="*/ 5 h 10"/>
                  <a:gd name="T4" fmla="*/ 7 w 8"/>
                  <a:gd name="T5" fmla="*/ 0 h 10"/>
                  <a:gd name="T6" fmla="*/ 0 w 8"/>
                  <a:gd name="T7" fmla="*/ 2 h 10"/>
                  <a:gd name="T8" fmla="*/ 0 w 8"/>
                  <a:gd name="T9" fmla="*/ 7 h 10"/>
                  <a:gd name="T10" fmla="*/ 0 w 8"/>
                  <a:gd name="T11" fmla="*/ 7 h 10"/>
                  <a:gd name="T12" fmla="*/ 0 w 8"/>
                  <a:gd name="T13" fmla="*/ 7 h 10"/>
                  <a:gd name="T14" fmla="*/ 2 w 8"/>
                  <a:gd name="T15" fmla="*/ 9 h 10"/>
                  <a:gd name="T16" fmla="*/ 5 w 8"/>
                  <a:gd name="T17" fmla="*/ 10 h 10"/>
                  <a:gd name="T18" fmla="*/ 7 w 8"/>
                  <a:gd name="T19" fmla="*/ 9 h 10"/>
                  <a:gd name="T20" fmla="*/ 8 w 8"/>
                  <a:gd name="T21" fmla="*/ 5 h 10"/>
                  <a:gd name="T22" fmla="*/ 0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7"/>
                    </a:moveTo>
                    <a:lnTo>
                      <a:pt x="8" y="5"/>
                    </a:lnTo>
                    <a:lnTo>
                      <a:pt x="7" y="0"/>
                    </a:lnTo>
                    <a:lnTo>
                      <a:pt x="0" y="2"/>
                    </a:lnTo>
                    <a:lnTo>
                      <a:pt x="0" y="7"/>
                    </a:lnTo>
                    <a:lnTo>
                      <a:pt x="2" y="9"/>
                    </a:lnTo>
                    <a:lnTo>
                      <a:pt x="5" y="10"/>
                    </a:lnTo>
                    <a:lnTo>
                      <a:pt x="7" y="9"/>
                    </a:lnTo>
                    <a:lnTo>
                      <a:pt x="8" y="5"/>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2" name="Freeform 268"/>
              <p:cNvSpPr>
                <a:spLocks/>
              </p:cNvSpPr>
              <p:nvPr/>
            </p:nvSpPr>
            <p:spPr bwMode="auto">
              <a:xfrm>
                <a:off x="3822" y="1209"/>
                <a:ext cx="8" cy="8"/>
              </a:xfrm>
              <a:custGeom>
                <a:avLst/>
                <a:gdLst>
                  <a:gd name="T0" fmla="*/ 8 w 8"/>
                  <a:gd name="T1" fmla="*/ 5 h 8"/>
                  <a:gd name="T2" fmla="*/ 8 w 8"/>
                  <a:gd name="T3" fmla="*/ 5 h 8"/>
                  <a:gd name="T4" fmla="*/ 8 w 8"/>
                  <a:gd name="T5" fmla="*/ 0 h 8"/>
                  <a:gd name="T6" fmla="*/ 0 w 8"/>
                  <a:gd name="T7" fmla="*/ 2 h 8"/>
                  <a:gd name="T8" fmla="*/ 2 w 8"/>
                  <a:gd name="T9" fmla="*/ 7 h 8"/>
                  <a:gd name="T10" fmla="*/ 8 w 8"/>
                  <a:gd name="T11" fmla="*/ 5 h 8"/>
                  <a:gd name="T12" fmla="*/ 2 w 8"/>
                  <a:gd name="T13" fmla="*/ 7 h 8"/>
                  <a:gd name="T14" fmla="*/ 4 w 8"/>
                  <a:gd name="T15" fmla="*/ 8 h 8"/>
                  <a:gd name="T16" fmla="*/ 7 w 8"/>
                  <a:gd name="T17" fmla="*/ 8 h 8"/>
                  <a:gd name="T18" fmla="*/ 8 w 8"/>
                  <a:gd name="T19" fmla="*/ 7 h 8"/>
                  <a:gd name="T20" fmla="*/ 8 w 8"/>
                  <a:gd name="T21" fmla="*/ 5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5"/>
                    </a:moveTo>
                    <a:lnTo>
                      <a:pt x="8" y="5"/>
                    </a:lnTo>
                    <a:lnTo>
                      <a:pt x="8" y="0"/>
                    </a:lnTo>
                    <a:lnTo>
                      <a:pt x="0" y="2"/>
                    </a:lnTo>
                    <a:lnTo>
                      <a:pt x="2" y="7"/>
                    </a:lnTo>
                    <a:lnTo>
                      <a:pt x="8" y="5"/>
                    </a:lnTo>
                    <a:lnTo>
                      <a:pt x="2" y="7"/>
                    </a:lnTo>
                    <a:lnTo>
                      <a:pt x="4" y="8"/>
                    </a:lnTo>
                    <a:lnTo>
                      <a:pt x="7" y="8"/>
                    </a:lnTo>
                    <a:lnTo>
                      <a:pt x="8" y="7"/>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3" name="Freeform 269"/>
              <p:cNvSpPr>
                <a:spLocks/>
              </p:cNvSpPr>
              <p:nvPr/>
            </p:nvSpPr>
            <p:spPr bwMode="auto">
              <a:xfrm>
                <a:off x="3824" y="1214"/>
                <a:ext cx="8" cy="8"/>
              </a:xfrm>
              <a:custGeom>
                <a:avLst/>
                <a:gdLst>
                  <a:gd name="T0" fmla="*/ 0 w 8"/>
                  <a:gd name="T1" fmla="*/ 5 h 8"/>
                  <a:gd name="T2" fmla="*/ 8 w 8"/>
                  <a:gd name="T3" fmla="*/ 3 h 8"/>
                  <a:gd name="T4" fmla="*/ 6 w 8"/>
                  <a:gd name="T5" fmla="*/ 0 h 8"/>
                  <a:gd name="T6" fmla="*/ 0 w 8"/>
                  <a:gd name="T7" fmla="*/ 2 h 8"/>
                  <a:gd name="T8" fmla="*/ 0 w 8"/>
                  <a:gd name="T9" fmla="*/ 5 h 8"/>
                  <a:gd name="T10" fmla="*/ 0 w 8"/>
                  <a:gd name="T11" fmla="*/ 5 h 8"/>
                  <a:gd name="T12" fmla="*/ 0 w 8"/>
                  <a:gd name="T13" fmla="*/ 5 h 8"/>
                  <a:gd name="T14" fmla="*/ 3 w 8"/>
                  <a:gd name="T15" fmla="*/ 8 h 8"/>
                  <a:gd name="T16" fmla="*/ 5 w 8"/>
                  <a:gd name="T17" fmla="*/ 8 h 8"/>
                  <a:gd name="T18" fmla="*/ 8 w 8"/>
                  <a:gd name="T19" fmla="*/ 7 h 8"/>
                  <a:gd name="T20" fmla="*/ 8 w 8"/>
                  <a:gd name="T21" fmla="*/ 3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3"/>
                    </a:lnTo>
                    <a:lnTo>
                      <a:pt x="6" y="0"/>
                    </a:lnTo>
                    <a:lnTo>
                      <a:pt x="0" y="2"/>
                    </a:lnTo>
                    <a:lnTo>
                      <a:pt x="0" y="5"/>
                    </a:lnTo>
                    <a:lnTo>
                      <a:pt x="3" y="8"/>
                    </a:lnTo>
                    <a:lnTo>
                      <a:pt x="5" y="8"/>
                    </a:lnTo>
                    <a:lnTo>
                      <a:pt x="8" y="7"/>
                    </a:lnTo>
                    <a:lnTo>
                      <a:pt x="8" y="3"/>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4" name="Freeform 270"/>
              <p:cNvSpPr>
                <a:spLocks/>
              </p:cNvSpPr>
              <p:nvPr/>
            </p:nvSpPr>
            <p:spPr bwMode="auto">
              <a:xfrm>
                <a:off x="3824" y="1217"/>
                <a:ext cx="10" cy="10"/>
              </a:xfrm>
              <a:custGeom>
                <a:avLst/>
                <a:gdLst>
                  <a:gd name="T0" fmla="*/ 2 w 10"/>
                  <a:gd name="T1" fmla="*/ 7 h 10"/>
                  <a:gd name="T2" fmla="*/ 10 w 10"/>
                  <a:gd name="T3" fmla="*/ 5 h 10"/>
                  <a:gd name="T4" fmla="*/ 8 w 10"/>
                  <a:gd name="T5" fmla="*/ 0 h 10"/>
                  <a:gd name="T6" fmla="*/ 0 w 10"/>
                  <a:gd name="T7" fmla="*/ 2 h 10"/>
                  <a:gd name="T8" fmla="*/ 2 w 10"/>
                  <a:gd name="T9" fmla="*/ 7 h 10"/>
                  <a:gd name="T10" fmla="*/ 2 w 10"/>
                  <a:gd name="T11" fmla="*/ 7 h 10"/>
                  <a:gd name="T12" fmla="*/ 2 w 10"/>
                  <a:gd name="T13" fmla="*/ 7 h 10"/>
                  <a:gd name="T14" fmla="*/ 3 w 10"/>
                  <a:gd name="T15" fmla="*/ 8 h 10"/>
                  <a:gd name="T16" fmla="*/ 6 w 10"/>
                  <a:gd name="T17" fmla="*/ 10 h 10"/>
                  <a:gd name="T18" fmla="*/ 8 w 10"/>
                  <a:gd name="T19" fmla="*/ 8 h 10"/>
                  <a:gd name="T20" fmla="*/ 10 w 10"/>
                  <a:gd name="T21" fmla="*/ 5 h 10"/>
                  <a:gd name="T22" fmla="*/ 2 w 10"/>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2" y="7"/>
                    </a:moveTo>
                    <a:lnTo>
                      <a:pt x="10" y="5"/>
                    </a:lnTo>
                    <a:lnTo>
                      <a:pt x="8" y="0"/>
                    </a:lnTo>
                    <a:lnTo>
                      <a:pt x="0" y="2"/>
                    </a:lnTo>
                    <a:lnTo>
                      <a:pt x="2" y="7"/>
                    </a:lnTo>
                    <a:lnTo>
                      <a:pt x="3" y="8"/>
                    </a:lnTo>
                    <a:lnTo>
                      <a:pt x="6" y="10"/>
                    </a:lnTo>
                    <a:lnTo>
                      <a:pt x="8" y="8"/>
                    </a:lnTo>
                    <a:lnTo>
                      <a:pt x="10" y="5"/>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5" name="Freeform 271"/>
              <p:cNvSpPr>
                <a:spLocks/>
              </p:cNvSpPr>
              <p:nvPr/>
            </p:nvSpPr>
            <p:spPr bwMode="auto">
              <a:xfrm>
                <a:off x="3826" y="1222"/>
                <a:ext cx="8" cy="8"/>
              </a:xfrm>
              <a:custGeom>
                <a:avLst/>
                <a:gdLst>
                  <a:gd name="T0" fmla="*/ 1 w 8"/>
                  <a:gd name="T1" fmla="*/ 5 h 8"/>
                  <a:gd name="T2" fmla="*/ 8 w 8"/>
                  <a:gd name="T3" fmla="*/ 3 h 8"/>
                  <a:gd name="T4" fmla="*/ 8 w 8"/>
                  <a:gd name="T5" fmla="*/ 0 h 8"/>
                  <a:gd name="T6" fmla="*/ 0 w 8"/>
                  <a:gd name="T7" fmla="*/ 2 h 8"/>
                  <a:gd name="T8" fmla="*/ 1 w 8"/>
                  <a:gd name="T9" fmla="*/ 5 h 8"/>
                  <a:gd name="T10" fmla="*/ 1 w 8"/>
                  <a:gd name="T11" fmla="*/ 5 h 8"/>
                  <a:gd name="T12" fmla="*/ 1 w 8"/>
                  <a:gd name="T13" fmla="*/ 5 h 8"/>
                  <a:gd name="T14" fmla="*/ 3 w 8"/>
                  <a:gd name="T15" fmla="*/ 8 h 8"/>
                  <a:gd name="T16" fmla="*/ 6 w 8"/>
                  <a:gd name="T17" fmla="*/ 8 h 8"/>
                  <a:gd name="T18" fmla="*/ 8 w 8"/>
                  <a:gd name="T19" fmla="*/ 7 h 8"/>
                  <a:gd name="T20" fmla="*/ 8 w 8"/>
                  <a:gd name="T21" fmla="*/ 3 h 8"/>
                  <a:gd name="T22" fmla="*/ 1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5"/>
                    </a:moveTo>
                    <a:lnTo>
                      <a:pt x="8" y="3"/>
                    </a:lnTo>
                    <a:lnTo>
                      <a:pt x="8" y="0"/>
                    </a:lnTo>
                    <a:lnTo>
                      <a:pt x="0" y="2"/>
                    </a:lnTo>
                    <a:lnTo>
                      <a:pt x="1" y="5"/>
                    </a:lnTo>
                    <a:lnTo>
                      <a:pt x="3" y="8"/>
                    </a:lnTo>
                    <a:lnTo>
                      <a:pt x="6" y="8"/>
                    </a:lnTo>
                    <a:lnTo>
                      <a:pt x="8" y="7"/>
                    </a:lnTo>
                    <a:lnTo>
                      <a:pt x="8" y="3"/>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6" name="Freeform 272"/>
              <p:cNvSpPr>
                <a:spLocks/>
              </p:cNvSpPr>
              <p:nvPr/>
            </p:nvSpPr>
            <p:spPr bwMode="auto">
              <a:xfrm>
                <a:off x="3827" y="1225"/>
                <a:ext cx="8" cy="9"/>
              </a:xfrm>
              <a:custGeom>
                <a:avLst/>
                <a:gdLst>
                  <a:gd name="T0" fmla="*/ 8 w 8"/>
                  <a:gd name="T1" fmla="*/ 4 h 9"/>
                  <a:gd name="T2" fmla="*/ 8 w 8"/>
                  <a:gd name="T3" fmla="*/ 4 h 9"/>
                  <a:gd name="T4" fmla="*/ 7 w 8"/>
                  <a:gd name="T5" fmla="*/ 0 h 9"/>
                  <a:gd name="T6" fmla="*/ 0 w 8"/>
                  <a:gd name="T7" fmla="*/ 2 h 9"/>
                  <a:gd name="T8" fmla="*/ 0 w 8"/>
                  <a:gd name="T9" fmla="*/ 7 h 9"/>
                  <a:gd name="T10" fmla="*/ 8 w 8"/>
                  <a:gd name="T11" fmla="*/ 4 h 9"/>
                  <a:gd name="T12" fmla="*/ 0 w 8"/>
                  <a:gd name="T13" fmla="*/ 7 h 9"/>
                  <a:gd name="T14" fmla="*/ 3 w 8"/>
                  <a:gd name="T15" fmla="*/ 9 h 9"/>
                  <a:gd name="T16" fmla="*/ 5 w 8"/>
                  <a:gd name="T17" fmla="*/ 9 h 9"/>
                  <a:gd name="T18" fmla="*/ 8 w 8"/>
                  <a:gd name="T19" fmla="*/ 7 h 9"/>
                  <a:gd name="T20" fmla="*/ 8 w 8"/>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4"/>
                    </a:moveTo>
                    <a:lnTo>
                      <a:pt x="8" y="4"/>
                    </a:lnTo>
                    <a:lnTo>
                      <a:pt x="7" y="0"/>
                    </a:lnTo>
                    <a:lnTo>
                      <a:pt x="0" y="2"/>
                    </a:lnTo>
                    <a:lnTo>
                      <a:pt x="0" y="7"/>
                    </a:lnTo>
                    <a:lnTo>
                      <a:pt x="8" y="4"/>
                    </a:lnTo>
                    <a:lnTo>
                      <a:pt x="0" y="7"/>
                    </a:lnTo>
                    <a:lnTo>
                      <a:pt x="3" y="9"/>
                    </a:lnTo>
                    <a:lnTo>
                      <a:pt x="5" y="9"/>
                    </a:lnTo>
                    <a:lnTo>
                      <a:pt x="8" y="7"/>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7" name="Freeform 273"/>
              <p:cNvSpPr>
                <a:spLocks/>
              </p:cNvSpPr>
              <p:nvPr/>
            </p:nvSpPr>
            <p:spPr bwMode="auto">
              <a:xfrm>
                <a:off x="3827" y="1229"/>
                <a:ext cx="8" cy="8"/>
              </a:xfrm>
              <a:custGeom>
                <a:avLst/>
                <a:gdLst>
                  <a:gd name="T0" fmla="*/ 2 w 8"/>
                  <a:gd name="T1" fmla="*/ 6 h 8"/>
                  <a:gd name="T2" fmla="*/ 8 w 8"/>
                  <a:gd name="T3" fmla="*/ 5 h 8"/>
                  <a:gd name="T4" fmla="*/ 8 w 8"/>
                  <a:gd name="T5" fmla="*/ 0 h 8"/>
                  <a:gd name="T6" fmla="*/ 0 w 8"/>
                  <a:gd name="T7" fmla="*/ 3 h 8"/>
                  <a:gd name="T8" fmla="*/ 2 w 8"/>
                  <a:gd name="T9" fmla="*/ 6 h 8"/>
                  <a:gd name="T10" fmla="*/ 2 w 8"/>
                  <a:gd name="T11" fmla="*/ 6 h 8"/>
                  <a:gd name="T12" fmla="*/ 2 w 8"/>
                  <a:gd name="T13" fmla="*/ 6 h 8"/>
                  <a:gd name="T14" fmla="*/ 3 w 8"/>
                  <a:gd name="T15" fmla="*/ 8 h 8"/>
                  <a:gd name="T16" fmla="*/ 7 w 8"/>
                  <a:gd name="T17" fmla="*/ 8 h 8"/>
                  <a:gd name="T18" fmla="*/ 8 w 8"/>
                  <a:gd name="T19" fmla="*/ 6 h 8"/>
                  <a:gd name="T20" fmla="*/ 8 w 8"/>
                  <a:gd name="T21" fmla="*/ 5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5"/>
                    </a:lnTo>
                    <a:lnTo>
                      <a:pt x="8" y="0"/>
                    </a:lnTo>
                    <a:lnTo>
                      <a:pt x="0" y="3"/>
                    </a:lnTo>
                    <a:lnTo>
                      <a:pt x="2" y="6"/>
                    </a:lnTo>
                    <a:lnTo>
                      <a:pt x="3" y="8"/>
                    </a:lnTo>
                    <a:lnTo>
                      <a:pt x="7" y="8"/>
                    </a:lnTo>
                    <a:lnTo>
                      <a:pt x="8" y="6"/>
                    </a:lnTo>
                    <a:lnTo>
                      <a:pt x="8" y="5"/>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8" name="Freeform 274"/>
              <p:cNvSpPr>
                <a:spLocks/>
              </p:cNvSpPr>
              <p:nvPr/>
            </p:nvSpPr>
            <p:spPr bwMode="auto">
              <a:xfrm>
                <a:off x="3829" y="1234"/>
                <a:ext cx="8" cy="6"/>
              </a:xfrm>
              <a:custGeom>
                <a:avLst/>
                <a:gdLst>
                  <a:gd name="T0" fmla="*/ 1 w 8"/>
                  <a:gd name="T1" fmla="*/ 4 h 6"/>
                  <a:gd name="T2" fmla="*/ 8 w 8"/>
                  <a:gd name="T3" fmla="*/ 3 h 6"/>
                  <a:gd name="T4" fmla="*/ 6 w 8"/>
                  <a:gd name="T5" fmla="*/ 0 h 6"/>
                  <a:gd name="T6" fmla="*/ 0 w 8"/>
                  <a:gd name="T7" fmla="*/ 1 h 6"/>
                  <a:gd name="T8" fmla="*/ 1 w 8"/>
                  <a:gd name="T9" fmla="*/ 4 h 6"/>
                  <a:gd name="T10" fmla="*/ 1 w 8"/>
                  <a:gd name="T11" fmla="*/ 4 h 6"/>
                  <a:gd name="T12" fmla="*/ 1 w 8"/>
                  <a:gd name="T13" fmla="*/ 4 h 6"/>
                  <a:gd name="T14" fmla="*/ 3 w 8"/>
                  <a:gd name="T15" fmla="*/ 6 h 6"/>
                  <a:gd name="T16" fmla="*/ 5 w 8"/>
                  <a:gd name="T17" fmla="*/ 6 h 6"/>
                  <a:gd name="T18" fmla="*/ 8 w 8"/>
                  <a:gd name="T19" fmla="*/ 4 h 6"/>
                  <a:gd name="T20" fmla="*/ 8 w 8"/>
                  <a:gd name="T21" fmla="*/ 3 h 6"/>
                  <a:gd name="T22" fmla="*/ 1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4"/>
                    </a:moveTo>
                    <a:lnTo>
                      <a:pt x="8" y="3"/>
                    </a:lnTo>
                    <a:lnTo>
                      <a:pt x="6" y="0"/>
                    </a:lnTo>
                    <a:lnTo>
                      <a:pt x="0" y="1"/>
                    </a:lnTo>
                    <a:lnTo>
                      <a:pt x="1" y="4"/>
                    </a:lnTo>
                    <a:lnTo>
                      <a:pt x="3" y="6"/>
                    </a:lnTo>
                    <a:lnTo>
                      <a:pt x="5" y="6"/>
                    </a:lnTo>
                    <a:lnTo>
                      <a:pt x="8" y="4"/>
                    </a:lnTo>
                    <a:lnTo>
                      <a:pt x="8" y="3"/>
                    </a:lnTo>
                    <a:lnTo>
                      <a:pt x="1"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49" name="Freeform 275"/>
              <p:cNvSpPr>
                <a:spLocks/>
              </p:cNvSpPr>
              <p:nvPr/>
            </p:nvSpPr>
            <p:spPr bwMode="auto">
              <a:xfrm>
                <a:off x="3830" y="1235"/>
                <a:ext cx="9" cy="8"/>
              </a:xfrm>
              <a:custGeom>
                <a:avLst/>
                <a:gdLst>
                  <a:gd name="T0" fmla="*/ 0 w 9"/>
                  <a:gd name="T1" fmla="*/ 7 h 8"/>
                  <a:gd name="T2" fmla="*/ 9 w 9"/>
                  <a:gd name="T3" fmla="*/ 5 h 8"/>
                  <a:gd name="T4" fmla="*/ 7 w 9"/>
                  <a:gd name="T5" fmla="*/ 0 h 8"/>
                  <a:gd name="T6" fmla="*/ 0 w 9"/>
                  <a:gd name="T7" fmla="*/ 3 h 8"/>
                  <a:gd name="T8" fmla="*/ 0 w 9"/>
                  <a:gd name="T9" fmla="*/ 7 h 8"/>
                  <a:gd name="T10" fmla="*/ 0 w 9"/>
                  <a:gd name="T11" fmla="*/ 7 h 8"/>
                  <a:gd name="T12" fmla="*/ 0 w 9"/>
                  <a:gd name="T13" fmla="*/ 7 h 8"/>
                  <a:gd name="T14" fmla="*/ 2 w 9"/>
                  <a:gd name="T15" fmla="*/ 8 h 8"/>
                  <a:gd name="T16" fmla="*/ 5 w 9"/>
                  <a:gd name="T17" fmla="*/ 8 h 8"/>
                  <a:gd name="T18" fmla="*/ 9 w 9"/>
                  <a:gd name="T19" fmla="*/ 7 h 8"/>
                  <a:gd name="T20" fmla="*/ 9 w 9"/>
                  <a:gd name="T21" fmla="*/ 5 h 8"/>
                  <a:gd name="T22" fmla="*/ 0 w 9"/>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0" y="7"/>
                    </a:moveTo>
                    <a:lnTo>
                      <a:pt x="9" y="5"/>
                    </a:lnTo>
                    <a:lnTo>
                      <a:pt x="7" y="0"/>
                    </a:lnTo>
                    <a:lnTo>
                      <a:pt x="0" y="3"/>
                    </a:lnTo>
                    <a:lnTo>
                      <a:pt x="0" y="7"/>
                    </a:lnTo>
                    <a:lnTo>
                      <a:pt x="2" y="8"/>
                    </a:lnTo>
                    <a:lnTo>
                      <a:pt x="5" y="8"/>
                    </a:lnTo>
                    <a:lnTo>
                      <a:pt x="9" y="7"/>
                    </a:lnTo>
                    <a:lnTo>
                      <a:pt x="9" y="5"/>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0" name="Freeform 276"/>
              <p:cNvSpPr>
                <a:spLocks/>
              </p:cNvSpPr>
              <p:nvPr/>
            </p:nvSpPr>
            <p:spPr bwMode="auto">
              <a:xfrm>
                <a:off x="3830" y="1240"/>
                <a:ext cx="9" cy="6"/>
              </a:xfrm>
              <a:custGeom>
                <a:avLst/>
                <a:gdLst>
                  <a:gd name="T0" fmla="*/ 2 w 9"/>
                  <a:gd name="T1" fmla="*/ 5 h 6"/>
                  <a:gd name="T2" fmla="*/ 9 w 9"/>
                  <a:gd name="T3" fmla="*/ 2 h 6"/>
                  <a:gd name="T4" fmla="*/ 9 w 9"/>
                  <a:gd name="T5" fmla="*/ 0 h 6"/>
                  <a:gd name="T6" fmla="*/ 0 w 9"/>
                  <a:gd name="T7" fmla="*/ 2 h 6"/>
                  <a:gd name="T8" fmla="*/ 2 w 9"/>
                  <a:gd name="T9" fmla="*/ 5 h 6"/>
                  <a:gd name="T10" fmla="*/ 2 w 9"/>
                  <a:gd name="T11" fmla="*/ 5 h 6"/>
                  <a:gd name="T12" fmla="*/ 2 w 9"/>
                  <a:gd name="T13" fmla="*/ 5 h 6"/>
                  <a:gd name="T14" fmla="*/ 4 w 9"/>
                  <a:gd name="T15" fmla="*/ 6 h 6"/>
                  <a:gd name="T16" fmla="*/ 7 w 9"/>
                  <a:gd name="T17" fmla="*/ 6 h 6"/>
                  <a:gd name="T18" fmla="*/ 9 w 9"/>
                  <a:gd name="T19" fmla="*/ 5 h 6"/>
                  <a:gd name="T20" fmla="*/ 9 w 9"/>
                  <a:gd name="T21" fmla="*/ 2 h 6"/>
                  <a:gd name="T22" fmla="*/ 2 w 9"/>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6">
                    <a:moveTo>
                      <a:pt x="2" y="5"/>
                    </a:moveTo>
                    <a:lnTo>
                      <a:pt x="9" y="2"/>
                    </a:lnTo>
                    <a:lnTo>
                      <a:pt x="9" y="0"/>
                    </a:lnTo>
                    <a:lnTo>
                      <a:pt x="0" y="2"/>
                    </a:lnTo>
                    <a:lnTo>
                      <a:pt x="2" y="5"/>
                    </a:lnTo>
                    <a:lnTo>
                      <a:pt x="4" y="6"/>
                    </a:lnTo>
                    <a:lnTo>
                      <a:pt x="7" y="6"/>
                    </a:lnTo>
                    <a:lnTo>
                      <a:pt x="9" y="5"/>
                    </a:lnTo>
                    <a:lnTo>
                      <a:pt x="9"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1" name="Freeform 277"/>
              <p:cNvSpPr>
                <a:spLocks/>
              </p:cNvSpPr>
              <p:nvPr/>
            </p:nvSpPr>
            <p:spPr bwMode="auto">
              <a:xfrm>
                <a:off x="3832" y="1242"/>
                <a:ext cx="8" cy="8"/>
              </a:xfrm>
              <a:custGeom>
                <a:avLst/>
                <a:gdLst>
                  <a:gd name="T0" fmla="*/ 0 w 8"/>
                  <a:gd name="T1" fmla="*/ 6 h 8"/>
                  <a:gd name="T2" fmla="*/ 8 w 8"/>
                  <a:gd name="T3" fmla="*/ 3 h 8"/>
                  <a:gd name="T4" fmla="*/ 7 w 8"/>
                  <a:gd name="T5" fmla="*/ 0 h 8"/>
                  <a:gd name="T6" fmla="*/ 0 w 8"/>
                  <a:gd name="T7" fmla="*/ 3 h 8"/>
                  <a:gd name="T8" fmla="*/ 0 w 8"/>
                  <a:gd name="T9" fmla="*/ 6 h 8"/>
                  <a:gd name="T10" fmla="*/ 0 w 8"/>
                  <a:gd name="T11" fmla="*/ 6 h 8"/>
                  <a:gd name="T12" fmla="*/ 0 w 8"/>
                  <a:gd name="T13" fmla="*/ 6 h 8"/>
                  <a:gd name="T14" fmla="*/ 3 w 8"/>
                  <a:gd name="T15" fmla="*/ 8 h 8"/>
                  <a:gd name="T16" fmla="*/ 5 w 8"/>
                  <a:gd name="T17" fmla="*/ 8 h 8"/>
                  <a:gd name="T18" fmla="*/ 8 w 8"/>
                  <a:gd name="T19" fmla="*/ 6 h 8"/>
                  <a:gd name="T20" fmla="*/ 8 w 8"/>
                  <a:gd name="T21" fmla="*/ 3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8" y="3"/>
                    </a:lnTo>
                    <a:lnTo>
                      <a:pt x="7" y="0"/>
                    </a:lnTo>
                    <a:lnTo>
                      <a:pt x="0" y="3"/>
                    </a:lnTo>
                    <a:lnTo>
                      <a:pt x="0" y="6"/>
                    </a:lnTo>
                    <a:lnTo>
                      <a:pt x="3" y="8"/>
                    </a:lnTo>
                    <a:lnTo>
                      <a:pt x="5" y="8"/>
                    </a:lnTo>
                    <a:lnTo>
                      <a:pt x="8" y="6"/>
                    </a:lnTo>
                    <a:lnTo>
                      <a:pt x="8" y="3"/>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2" name="Freeform 278"/>
              <p:cNvSpPr>
                <a:spLocks/>
              </p:cNvSpPr>
              <p:nvPr/>
            </p:nvSpPr>
            <p:spPr bwMode="auto">
              <a:xfrm>
                <a:off x="3832" y="1245"/>
                <a:ext cx="8" cy="8"/>
              </a:xfrm>
              <a:custGeom>
                <a:avLst/>
                <a:gdLst>
                  <a:gd name="T0" fmla="*/ 2 w 8"/>
                  <a:gd name="T1" fmla="*/ 5 h 8"/>
                  <a:gd name="T2" fmla="*/ 8 w 8"/>
                  <a:gd name="T3" fmla="*/ 3 h 8"/>
                  <a:gd name="T4" fmla="*/ 8 w 8"/>
                  <a:gd name="T5" fmla="*/ 0 h 8"/>
                  <a:gd name="T6" fmla="*/ 0 w 8"/>
                  <a:gd name="T7" fmla="*/ 3 h 8"/>
                  <a:gd name="T8" fmla="*/ 2 w 8"/>
                  <a:gd name="T9" fmla="*/ 5 h 8"/>
                  <a:gd name="T10" fmla="*/ 2 w 8"/>
                  <a:gd name="T11" fmla="*/ 5 h 8"/>
                  <a:gd name="T12" fmla="*/ 2 w 8"/>
                  <a:gd name="T13" fmla="*/ 5 h 8"/>
                  <a:gd name="T14" fmla="*/ 3 w 8"/>
                  <a:gd name="T15" fmla="*/ 8 h 8"/>
                  <a:gd name="T16" fmla="*/ 7 w 8"/>
                  <a:gd name="T17" fmla="*/ 8 h 8"/>
                  <a:gd name="T18" fmla="*/ 8 w 8"/>
                  <a:gd name="T19" fmla="*/ 6 h 8"/>
                  <a:gd name="T20" fmla="*/ 8 w 8"/>
                  <a:gd name="T21" fmla="*/ 3 h 8"/>
                  <a:gd name="T22" fmla="*/ 2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5"/>
                    </a:moveTo>
                    <a:lnTo>
                      <a:pt x="8" y="3"/>
                    </a:lnTo>
                    <a:lnTo>
                      <a:pt x="8" y="0"/>
                    </a:lnTo>
                    <a:lnTo>
                      <a:pt x="0" y="3"/>
                    </a:lnTo>
                    <a:lnTo>
                      <a:pt x="2" y="5"/>
                    </a:lnTo>
                    <a:lnTo>
                      <a:pt x="3" y="8"/>
                    </a:lnTo>
                    <a:lnTo>
                      <a:pt x="7" y="8"/>
                    </a:lnTo>
                    <a:lnTo>
                      <a:pt x="8" y="6"/>
                    </a:lnTo>
                    <a:lnTo>
                      <a:pt x="8" y="3"/>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3" name="Freeform 279"/>
              <p:cNvSpPr>
                <a:spLocks/>
              </p:cNvSpPr>
              <p:nvPr/>
            </p:nvSpPr>
            <p:spPr bwMode="auto">
              <a:xfrm>
                <a:off x="3834" y="1248"/>
                <a:ext cx="8" cy="7"/>
              </a:xfrm>
              <a:custGeom>
                <a:avLst/>
                <a:gdLst>
                  <a:gd name="T0" fmla="*/ 8 w 8"/>
                  <a:gd name="T1" fmla="*/ 2 h 7"/>
                  <a:gd name="T2" fmla="*/ 8 w 8"/>
                  <a:gd name="T3" fmla="*/ 2 h 7"/>
                  <a:gd name="T4" fmla="*/ 6 w 8"/>
                  <a:gd name="T5" fmla="*/ 0 h 7"/>
                  <a:gd name="T6" fmla="*/ 0 w 8"/>
                  <a:gd name="T7" fmla="*/ 2 h 7"/>
                  <a:gd name="T8" fmla="*/ 1 w 8"/>
                  <a:gd name="T9" fmla="*/ 5 h 7"/>
                  <a:gd name="T10" fmla="*/ 8 w 8"/>
                  <a:gd name="T11" fmla="*/ 2 h 7"/>
                  <a:gd name="T12" fmla="*/ 1 w 8"/>
                  <a:gd name="T13" fmla="*/ 5 h 7"/>
                  <a:gd name="T14" fmla="*/ 3 w 8"/>
                  <a:gd name="T15" fmla="*/ 7 h 7"/>
                  <a:gd name="T16" fmla="*/ 6 w 8"/>
                  <a:gd name="T17" fmla="*/ 7 h 7"/>
                  <a:gd name="T18" fmla="*/ 8 w 8"/>
                  <a:gd name="T19" fmla="*/ 5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6" y="0"/>
                    </a:lnTo>
                    <a:lnTo>
                      <a:pt x="0" y="2"/>
                    </a:lnTo>
                    <a:lnTo>
                      <a:pt x="1" y="5"/>
                    </a:lnTo>
                    <a:lnTo>
                      <a:pt x="8" y="2"/>
                    </a:lnTo>
                    <a:lnTo>
                      <a:pt x="1" y="5"/>
                    </a:lnTo>
                    <a:lnTo>
                      <a:pt x="3" y="7"/>
                    </a:lnTo>
                    <a:lnTo>
                      <a:pt x="6"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4" name="Freeform 280"/>
              <p:cNvSpPr>
                <a:spLocks/>
              </p:cNvSpPr>
              <p:nvPr/>
            </p:nvSpPr>
            <p:spPr bwMode="auto">
              <a:xfrm>
                <a:off x="3835" y="1250"/>
                <a:ext cx="8" cy="8"/>
              </a:xfrm>
              <a:custGeom>
                <a:avLst/>
                <a:gdLst>
                  <a:gd name="T0" fmla="*/ 0 w 8"/>
                  <a:gd name="T1" fmla="*/ 5 h 8"/>
                  <a:gd name="T2" fmla="*/ 8 w 8"/>
                  <a:gd name="T3" fmla="*/ 3 h 8"/>
                  <a:gd name="T4" fmla="*/ 7 w 8"/>
                  <a:gd name="T5" fmla="*/ 0 h 8"/>
                  <a:gd name="T6" fmla="*/ 0 w 8"/>
                  <a:gd name="T7" fmla="*/ 3 h 8"/>
                  <a:gd name="T8" fmla="*/ 0 w 8"/>
                  <a:gd name="T9" fmla="*/ 5 h 8"/>
                  <a:gd name="T10" fmla="*/ 0 w 8"/>
                  <a:gd name="T11" fmla="*/ 5 h 8"/>
                  <a:gd name="T12" fmla="*/ 0 w 8"/>
                  <a:gd name="T13" fmla="*/ 5 h 8"/>
                  <a:gd name="T14" fmla="*/ 4 w 8"/>
                  <a:gd name="T15" fmla="*/ 8 h 8"/>
                  <a:gd name="T16" fmla="*/ 5 w 8"/>
                  <a:gd name="T17" fmla="*/ 8 h 8"/>
                  <a:gd name="T18" fmla="*/ 8 w 8"/>
                  <a:gd name="T19" fmla="*/ 6 h 8"/>
                  <a:gd name="T20" fmla="*/ 8 w 8"/>
                  <a:gd name="T21" fmla="*/ 3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3"/>
                    </a:lnTo>
                    <a:lnTo>
                      <a:pt x="7" y="0"/>
                    </a:lnTo>
                    <a:lnTo>
                      <a:pt x="0" y="3"/>
                    </a:lnTo>
                    <a:lnTo>
                      <a:pt x="0" y="5"/>
                    </a:lnTo>
                    <a:lnTo>
                      <a:pt x="4" y="8"/>
                    </a:lnTo>
                    <a:lnTo>
                      <a:pt x="5" y="8"/>
                    </a:lnTo>
                    <a:lnTo>
                      <a:pt x="8" y="6"/>
                    </a:lnTo>
                    <a:lnTo>
                      <a:pt x="8" y="3"/>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5" name="Freeform 281"/>
              <p:cNvSpPr>
                <a:spLocks/>
              </p:cNvSpPr>
              <p:nvPr/>
            </p:nvSpPr>
            <p:spPr bwMode="auto">
              <a:xfrm>
                <a:off x="3835" y="1253"/>
                <a:ext cx="8" cy="6"/>
              </a:xfrm>
              <a:custGeom>
                <a:avLst/>
                <a:gdLst>
                  <a:gd name="T0" fmla="*/ 2 w 8"/>
                  <a:gd name="T1" fmla="*/ 5 h 6"/>
                  <a:gd name="T2" fmla="*/ 8 w 8"/>
                  <a:gd name="T3" fmla="*/ 2 h 6"/>
                  <a:gd name="T4" fmla="*/ 8 w 8"/>
                  <a:gd name="T5" fmla="*/ 0 h 6"/>
                  <a:gd name="T6" fmla="*/ 0 w 8"/>
                  <a:gd name="T7" fmla="*/ 2 h 6"/>
                  <a:gd name="T8" fmla="*/ 2 w 8"/>
                  <a:gd name="T9" fmla="*/ 5 h 6"/>
                  <a:gd name="T10" fmla="*/ 2 w 8"/>
                  <a:gd name="T11" fmla="*/ 5 h 6"/>
                  <a:gd name="T12" fmla="*/ 2 w 8"/>
                  <a:gd name="T13" fmla="*/ 5 h 6"/>
                  <a:gd name="T14" fmla="*/ 4 w 8"/>
                  <a:gd name="T15" fmla="*/ 6 h 6"/>
                  <a:gd name="T16" fmla="*/ 7 w 8"/>
                  <a:gd name="T17" fmla="*/ 6 h 6"/>
                  <a:gd name="T18" fmla="*/ 8 w 8"/>
                  <a:gd name="T19" fmla="*/ 5 h 6"/>
                  <a:gd name="T20" fmla="*/ 8 w 8"/>
                  <a:gd name="T21" fmla="*/ 2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2"/>
                    </a:lnTo>
                    <a:lnTo>
                      <a:pt x="8" y="0"/>
                    </a:lnTo>
                    <a:lnTo>
                      <a:pt x="0" y="2"/>
                    </a:lnTo>
                    <a:lnTo>
                      <a:pt x="2" y="5"/>
                    </a:lnTo>
                    <a:lnTo>
                      <a:pt x="4" y="6"/>
                    </a:lnTo>
                    <a:lnTo>
                      <a:pt x="7" y="6"/>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6" name="Freeform 282"/>
              <p:cNvSpPr>
                <a:spLocks/>
              </p:cNvSpPr>
              <p:nvPr/>
            </p:nvSpPr>
            <p:spPr bwMode="auto">
              <a:xfrm>
                <a:off x="3837" y="1255"/>
                <a:ext cx="8" cy="6"/>
              </a:xfrm>
              <a:custGeom>
                <a:avLst/>
                <a:gdLst>
                  <a:gd name="T0" fmla="*/ 2 w 8"/>
                  <a:gd name="T1" fmla="*/ 4 h 6"/>
                  <a:gd name="T2" fmla="*/ 8 w 8"/>
                  <a:gd name="T3" fmla="*/ 1 h 6"/>
                  <a:gd name="T4" fmla="*/ 6 w 8"/>
                  <a:gd name="T5" fmla="*/ 0 h 6"/>
                  <a:gd name="T6" fmla="*/ 0 w 8"/>
                  <a:gd name="T7" fmla="*/ 3 h 6"/>
                  <a:gd name="T8" fmla="*/ 0 w 8"/>
                  <a:gd name="T9" fmla="*/ 4 h 6"/>
                  <a:gd name="T10" fmla="*/ 2 w 8"/>
                  <a:gd name="T11" fmla="*/ 4 h 6"/>
                  <a:gd name="T12" fmla="*/ 0 w 8"/>
                  <a:gd name="T13" fmla="*/ 4 h 6"/>
                  <a:gd name="T14" fmla="*/ 3 w 8"/>
                  <a:gd name="T15" fmla="*/ 6 h 6"/>
                  <a:gd name="T16" fmla="*/ 6 w 8"/>
                  <a:gd name="T17" fmla="*/ 6 h 6"/>
                  <a:gd name="T18" fmla="*/ 8 w 8"/>
                  <a:gd name="T19" fmla="*/ 4 h 6"/>
                  <a:gd name="T20" fmla="*/ 8 w 8"/>
                  <a:gd name="T21" fmla="*/ 1 h 6"/>
                  <a:gd name="T22" fmla="*/ 2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4"/>
                    </a:moveTo>
                    <a:lnTo>
                      <a:pt x="8" y="1"/>
                    </a:lnTo>
                    <a:lnTo>
                      <a:pt x="6" y="0"/>
                    </a:lnTo>
                    <a:lnTo>
                      <a:pt x="0" y="3"/>
                    </a:lnTo>
                    <a:lnTo>
                      <a:pt x="0" y="4"/>
                    </a:lnTo>
                    <a:lnTo>
                      <a:pt x="2" y="4"/>
                    </a:lnTo>
                    <a:lnTo>
                      <a:pt x="0" y="4"/>
                    </a:lnTo>
                    <a:lnTo>
                      <a:pt x="3" y="6"/>
                    </a:lnTo>
                    <a:lnTo>
                      <a:pt x="6" y="6"/>
                    </a:lnTo>
                    <a:lnTo>
                      <a:pt x="8" y="4"/>
                    </a:lnTo>
                    <a:lnTo>
                      <a:pt x="8" y="1"/>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7" name="Freeform 283"/>
              <p:cNvSpPr>
                <a:spLocks/>
              </p:cNvSpPr>
              <p:nvPr/>
            </p:nvSpPr>
            <p:spPr bwMode="auto">
              <a:xfrm>
                <a:off x="3839" y="1256"/>
                <a:ext cx="8" cy="8"/>
              </a:xfrm>
              <a:custGeom>
                <a:avLst/>
                <a:gdLst>
                  <a:gd name="T0" fmla="*/ 6 w 8"/>
                  <a:gd name="T1" fmla="*/ 2 h 8"/>
                  <a:gd name="T2" fmla="*/ 6 w 8"/>
                  <a:gd name="T3" fmla="*/ 2 h 8"/>
                  <a:gd name="T4" fmla="*/ 6 w 8"/>
                  <a:gd name="T5" fmla="*/ 0 h 8"/>
                  <a:gd name="T6" fmla="*/ 0 w 8"/>
                  <a:gd name="T7" fmla="*/ 3 h 8"/>
                  <a:gd name="T8" fmla="*/ 0 w 8"/>
                  <a:gd name="T9" fmla="*/ 5 h 8"/>
                  <a:gd name="T10" fmla="*/ 6 w 8"/>
                  <a:gd name="T11" fmla="*/ 2 h 8"/>
                  <a:gd name="T12" fmla="*/ 0 w 8"/>
                  <a:gd name="T13" fmla="*/ 5 h 8"/>
                  <a:gd name="T14" fmla="*/ 3 w 8"/>
                  <a:gd name="T15" fmla="*/ 8 h 8"/>
                  <a:gd name="T16" fmla="*/ 4 w 8"/>
                  <a:gd name="T17" fmla="*/ 7 h 8"/>
                  <a:gd name="T18" fmla="*/ 8 w 8"/>
                  <a:gd name="T19" fmla="*/ 5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6" y="0"/>
                    </a:lnTo>
                    <a:lnTo>
                      <a:pt x="0" y="3"/>
                    </a:lnTo>
                    <a:lnTo>
                      <a:pt x="0" y="5"/>
                    </a:lnTo>
                    <a:lnTo>
                      <a:pt x="6" y="2"/>
                    </a:lnTo>
                    <a:lnTo>
                      <a:pt x="0" y="5"/>
                    </a:lnTo>
                    <a:lnTo>
                      <a:pt x="3" y="8"/>
                    </a:lnTo>
                    <a:lnTo>
                      <a:pt x="4" y="7"/>
                    </a:lnTo>
                    <a:lnTo>
                      <a:pt x="8" y="5"/>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8" name="Freeform 284"/>
              <p:cNvSpPr>
                <a:spLocks/>
              </p:cNvSpPr>
              <p:nvPr/>
            </p:nvSpPr>
            <p:spPr bwMode="auto">
              <a:xfrm>
                <a:off x="3839" y="1258"/>
                <a:ext cx="8" cy="8"/>
              </a:xfrm>
              <a:custGeom>
                <a:avLst/>
                <a:gdLst>
                  <a:gd name="T0" fmla="*/ 1 w 8"/>
                  <a:gd name="T1" fmla="*/ 6 h 8"/>
                  <a:gd name="T2" fmla="*/ 8 w 8"/>
                  <a:gd name="T3" fmla="*/ 1 h 8"/>
                  <a:gd name="T4" fmla="*/ 6 w 8"/>
                  <a:gd name="T5" fmla="*/ 0 h 8"/>
                  <a:gd name="T6" fmla="*/ 0 w 8"/>
                  <a:gd name="T7" fmla="*/ 3 h 8"/>
                  <a:gd name="T8" fmla="*/ 1 w 8"/>
                  <a:gd name="T9" fmla="*/ 5 h 8"/>
                  <a:gd name="T10" fmla="*/ 1 w 8"/>
                  <a:gd name="T11" fmla="*/ 6 h 8"/>
                  <a:gd name="T12" fmla="*/ 1 w 8"/>
                  <a:gd name="T13" fmla="*/ 5 h 8"/>
                  <a:gd name="T14" fmla="*/ 3 w 8"/>
                  <a:gd name="T15" fmla="*/ 8 h 8"/>
                  <a:gd name="T16" fmla="*/ 6 w 8"/>
                  <a:gd name="T17" fmla="*/ 6 h 8"/>
                  <a:gd name="T18" fmla="*/ 8 w 8"/>
                  <a:gd name="T19" fmla="*/ 5 h 8"/>
                  <a:gd name="T20" fmla="*/ 8 w 8"/>
                  <a:gd name="T21" fmla="*/ 1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8" y="1"/>
                    </a:lnTo>
                    <a:lnTo>
                      <a:pt x="6" y="0"/>
                    </a:lnTo>
                    <a:lnTo>
                      <a:pt x="0" y="3"/>
                    </a:lnTo>
                    <a:lnTo>
                      <a:pt x="1" y="5"/>
                    </a:lnTo>
                    <a:lnTo>
                      <a:pt x="1" y="6"/>
                    </a:lnTo>
                    <a:lnTo>
                      <a:pt x="1" y="5"/>
                    </a:lnTo>
                    <a:lnTo>
                      <a:pt x="3" y="8"/>
                    </a:lnTo>
                    <a:lnTo>
                      <a:pt x="6" y="6"/>
                    </a:lnTo>
                    <a:lnTo>
                      <a:pt x="8" y="5"/>
                    </a:lnTo>
                    <a:lnTo>
                      <a:pt x="8" y="1"/>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59" name="Freeform 285"/>
              <p:cNvSpPr>
                <a:spLocks/>
              </p:cNvSpPr>
              <p:nvPr/>
            </p:nvSpPr>
            <p:spPr bwMode="auto">
              <a:xfrm>
                <a:off x="3840" y="1259"/>
                <a:ext cx="8" cy="8"/>
              </a:xfrm>
              <a:custGeom>
                <a:avLst/>
                <a:gdLst>
                  <a:gd name="T0" fmla="*/ 2 w 8"/>
                  <a:gd name="T1" fmla="*/ 7 h 8"/>
                  <a:gd name="T2" fmla="*/ 7 w 8"/>
                  <a:gd name="T3" fmla="*/ 2 h 8"/>
                  <a:gd name="T4" fmla="*/ 7 w 8"/>
                  <a:gd name="T5" fmla="*/ 0 h 8"/>
                  <a:gd name="T6" fmla="*/ 0 w 8"/>
                  <a:gd name="T7" fmla="*/ 5 h 8"/>
                  <a:gd name="T8" fmla="*/ 0 w 8"/>
                  <a:gd name="T9" fmla="*/ 5 h 8"/>
                  <a:gd name="T10" fmla="*/ 2 w 8"/>
                  <a:gd name="T11" fmla="*/ 7 h 8"/>
                  <a:gd name="T12" fmla="*/ 0 w 8"/>
                  <a:gd name="T13" fmla="*/ 5 h 8"/>
                  <a:gd name="T14" fmla="*/ 3 w 8"/>
                  <a:gd name="T15" fmla="*/ 8 h 8"/>
                  <a:gd name="T16" fmla="*/ 7 w 8"/>
                  <a:gd name="T17" fmla="*/ 7 h 8"/>
                  <a:gd name="T18" fmla="*/ 8 w 8"/>
                  <a:gd name="T19" fmla="*/ 5 h 8"/>
                  <a:gd name="T20" fmla="*/ 7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7" y="2"/>
                    </a:lnTo>
                    <a:lnTo>
                      <a:pt x="7" y="0"/>
                    </a:lnTo>
                    <a:lnTo>
                      <a:pt x="0" y="5"/>
                    </a:lnTo>
                    <a:lnTo>
                      <a:pt x="2" y="7"/>
                    </a:lnTo>
                    <a:lnTo>
                      <a:pt x="0" y="5"/>
                    </a:lnTo>
                    <a:lnTo>
                      <a:pt x="3" y="8"/>
                    </a:lnTo>
                    <a:lnTo>
                      <a:pt x="7" y="7"/>
                    </a:lnTo>
                    <a:lnTo>
                      <a:pt x="8" y="5"/>
                    </a:lnTo>
                    <a:lnTo>
                      <a:pt x="7"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0" name="Freeform 286"/>
              <p:cNvSpPr>
                <a:spLocks/>
              </p:cNvSpPr>
              <p:nvPr/>
            </p:nvSpPr>
            <p:spPr bwMode="auto">
              <a:xfrm>
                <a:off x="3842" y="1261"/>
                <a:ext cx="6" cy="6"/>
              </a:xfrm>
              <a:custGeom>
                <a:avLst/>
                <a:gdLst>
                  <a:gd name="T0" fmla="*/ 6 w 6"/>
                  <a:gd name="T1" fmla="*/ 2 h 6"/>
                  <a:gd name="T2" fmla="*/ 6 w 6"/>
                  <a:gd name="T3" fmla="*/ 2 h 6"/>
                  <a:gd name="T4" fmla="*/ 5 w 6"/>
                  <a:gd name="T5" fmla="*/ 0 h 6"/>
                  <a:gd name="T6" fmla="*/ 0 w 6"/>
                  <a:gd name="T7" fmla="*/ 5 h 6"/>
                  <a:gd name="T8" fmla="*/ 0 w 6"/>
                  <a:gd name="T9" fmla="*/ 6 h 6"/>
                  <a:gd name="T10" fmla="*/ 6 w 6"/>
                  <a:gd name="T11" fmla="*/ 2 h 6"/>
                  <a:gd name="T12" fmla="*/ 0 w 6"/>
                  <a:gd name="T13" fmla="*/ 6 h 6"/>
                  <a:gd name="T14" fmla="*/ 3 w 6"/>
                  <a:gd name="T15" fmla="*/ 6 h 6"/>
                  <a:gd name="T16" fmla="*/ 6 w 6"/>
                  <a:gd name="T17" fmla="*/ 6 h 6"/>
                  <a:gd name="T18" fmla="*/ 6 w 6"/>
                  <a:gd name="T19" fmla="*/ 3 h 6"/>
                  <a:gd name="T20" fmla="*/ 6 w 6"/>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6" y="2"/>
                    </a:moveTo>
                    <a:lnTo>
                      <a:pt x="6" y="2"/>
                    </a:lnTo>
                    <a:lnTo>
                      <a:pt x="5" y="0"/>
                    </a:lnTo>
                    <a:lnTo>
                      <a:pt x="0" y="5"/>
                    </a:lnTo>
                    <a:lnTo>
                      <a:pt x="0" y="6"/>
                    </a:lnTo>
                    <a:lnTo>
                      <a:pt x="6" y="2"/>
                    </a:lnTo>
                    <a:lnTo>
                      <a:pt x="0" y="6"/>
                    </a:lnTo>
                    <a:lnTo>
                      <a:pt x="3" y="6"/>
                    </a:lnTo>
                    <a:lnTo>
                      <a:pt x="6" y="6"/>
                    </a:lnTo>
                    <a:lnTo>
                      <a:pt x="6" y="3"/>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1" name="Freeform 287"/>
              <p:cNvSpPr>
                <a:spLocks/>
              </p:cNvSpPr>
              <p:nvPr/>
            </p:nvSpPr>
            <p:spPr bwMode="auto">
              <a:xfrm>
                <a:off x="3842" y="1263"/>
                <a:ext cx="8" cy="6"/>
              </a:xfrm>
              <a:custGeom>
                <a:avLst/>
                <a:gdLst>
                  <a:gd name="T0" fmla="*/ 1 w 8"/>
                  <a:gd name="T1" fmla="*/ 4 h 6"/>
                  <a:gd name="T2" fmla="*/ 8 w 8"/>
                  <a:gd name="T3" fmla="*/ 0 h 6"/>
                  <a:gd name="T4" fmla="*/ 6 w 8"/>
                  <a:gd name="T5" fmla="*/ 0 h 6"/>
                  <a:gd name="T6" fmla="*/ 0 w 8"/>
                  <a:gd name="T7" fmla="*/ 3 h 6"/>
                  <a:gd name="T8" fmla="*/ 1 w 8"/>
                  <a:gd name="T9" fmla="*/ 4 h 6"/>
                  <a:gd name="T10" fmla="*/ 1 w 8"/>
                  <a:gd name="T11" fmla="*/ 4 h 6"/>
                  <a:gd name="T12" fmla="*/ 1 w 8"/>
                  <a:gd name="T13" fmla="*/ 4 h 6"/>
                  <a:gd name="T14" fmla="*/ 3 w 8"/>
                  <a:gd name="T15" fmla="*/ 6 h 6"/>
                  <a:gd name="T16" fmla="*/ 6 w 8"/>
                  <a:gd name="T17" fmla="*/ 6 h 6"/>
                  <a:gd name="T18" fmla="*/ 8 w 8"/>
                  <a:gd name="T19" fmla="*/ 3 h 6"/>
                  <a:gd name="T20" fmla="*/ 8 w 8"/>
                  <a:gd name="T21" fmla="*/ 0 h 6"/>
                  <a:gd name="T22" fmla="*/ 1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4"/>
                    </a:moveTo>
                    <a:lnTo>
                      <a:pt x="8" y="0"/>
                    </a:lnTo>
                    <a:lnTo>
                      <a:pt x="6" y="0"/>
                    </a:lnTo>
                    <a:lnTo>
                      <a:pt x="0" y="3"/>
                    </a:lnTo>
                    <a:lnTo>
                      <a:pt x="1" y="4"/>
                    </a:lnTo>
                    <a:lnTo>
                      <a:pt x="3" y="6"/>
                    </a:lnTo>
                    <a:lnTo>
                      <a:pt x="6" y="6"/>
                    </a:lnTo>
                    <a:lnTo>
                      <a:pt x="8" y="3"/>
                    </a:lnTo>
                    <a:lnTo>
                      <a:pt x="8" y="0"/>
                    </a:lnTo>
                    <a:lnTo>
                      <a:pt x="1"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2" name="Freeform 288"/>
              <p:cNvSpPr>
                <a:spLocks/>
              </p:cNvSpPr>
              <p:nvPr/>
            </p:nvSpPr>
            <p:spPr bwMode="auto">
              <a:xfrm>
                <a:off x="3843" y="1263"/>
                <a:ext cx="8" cy="8"/>
              </a:xfrm>
              <a:custGeom>
                <a:avLst/>
                <a:gdLst>
                  <a:gd name="T0" fmla="*/ 2 w 8"/>
                  <a:gd name="T1" fmla="*/ 6 h 8"/>
                  <a:gd name="T2" fmla="*/ 7 w 8"/>
                  <a:gd name="T3" fmla="*/ 1 h 8"/>
                  <a:gd name="T4" fmla="*/ 7 w 8"/>
                  <a:gd name="T5" fmla="*/ 0 h 8"/>
                  <a:gd name="T6" fmla="*/ 0 w 8"/>
                  <a:gd name="T7" fmla="*/ 4 h 8"/>
                  <a:gd name="T8" fmla="*/ 0 w 8"/>
                  <a:gd name="T9" fmla="*/ 6 h 8"/>
                  <a:gd name="T10" fmla="*/ 2 w 8"/>
                  <a:gd name="T11" fmla="*/ 6 h 8"/>
                  <a:gd name="T12" fmla="*/ 0 w 8"/>
                  <a:gd name="T13" fmla="*/ 6 h 8"/>
                  <a:gd name="T14" fmla="*/ 4 w 8"/>
                  <a:gd name="T15" fmla="*/ 8 h 8"/>
                  <a:gd name="T16" fmla="*/ 7 w 8"/>
                  <a:gd name="T17" fmla="*/ 6 h 8"/>
                  <a:gd name="T18" fmla="*/ 8 w 8"/>
                  <a:gd name="T19" fmla="*/ 4 h 8"/>
                  <a:gd name="T20" fmla="*/ 7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7" y="1"/>
                    </a:lnTo>
                    <a:lnTo>
                      <a:pt x="7" y="0"/>
                    </a:lnTo>
                    <a:lnTo>
                      <a:pt x="0" y="4"/>
                    </a:lnTo>
                    <a:lnTo>
                      <a:pt x="0" y="6"/>
                    </a:lnTo>
                    <a:lnTo>
                      <a:pt x="2" y="6"/>
                    </a:lnTo>
                    <a:lnTo>
                      <a:pt x="0" y="6"/>
                    </a:lnTo>
                    <a:lnTo>
                      <a:pt x="4" y="8"/>
                    </a:lnTo>
                    <a:lnTo>
                      <a:pt x="7" y="6"/>
                    </a:lnTo>
                    <a:lnTo>
                      <a:pt x="8" y="4"/>
                    </a:lnTo>
                    <a:lnTo>
                      <a:pt x="7"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3" name="Freeform 289"/>
              <p:cNvSpPr>
                <a:spLocks/>
              </p:cNvSpPr>
              <p:nvPr/>
            </p:nvSpPr>
            <p:spPr bwMode="auto">
              <a:xfrm>
                <a:off x="3845" y="1264"/>
                <a:ext cx="6" cy="8"/>
              </a:xfrm>
              <a:custGeom>
                <a:avLst/>
                <a:gdLst>
                  <a:gd name="T0" fmla="*/ 0 w 6"/>
                  <a:gd name="T1" fmla="*/ 7 h 8"/>
                  <a:gd name="T2" fmla="*/ 6 w 6"/>
                  <a:gd name="T3" fmla="*/ 0 h 8"/>
                  <a:gd name="T4" fmla="*/ 5 w 6"/>
                  <a:gd name="T5" fmla="*/ 0 h 8"/>
                  <a:gd name="T6" fmla="*/ 0 w 6"/>
                  <a:gd name="T7" fmla="*/ 5 h 8"/>
                  <a:gd name="T8" fmla="*/ 0 w 6"/>
                  <a:gd name="T9" fmla="*/ 7 h 8"/>
                  <a:gd name="T10" fmla="*/ 0 w 6"/>
                  <a:gd name="T11" fmla="*/ 7 h 8"/>
                  <a:gd name="T12" fmla="*/ 0 w 6"/>
                  <a:gd name="T13" fmla="*/ 7 h 8"/>
                  <a:gd name="T14" fmla="*/ 3 w 6"/>
                  <a:gd name="T15" fmla="*/ 8 h 8"/>
                  <a:gd name="T16" fmla="*/ 6 w 6"/>
                  <a:gd name="T17" fmla="*/ 7 h 8"/>
                  <a:gd name="T18" fmla="*/ 6 w 6"/>
                  <a:gd name="T19" fmla="*/ 3 h 8"/>
                  <a:gd name="T20" fmla="*/ 6 w 6"/>
                  <a:gd name="T21" fmla="*/ 0 h 8"/>
                  <a:gd name="T22" fmla="*/ 0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7"/>
                    </a:moveTo>
                    <a:lnTo>
                      <a:pt x="6" y="0"/>
                    </a:lnTo>
                    <a:lnTo>
                      <a:pt x="5" y="0"/>
                    </a:lnTo>
                    <a:lnTo>
                      <a:pt x="0" y="5"/>
                    </a:lnTo>
                    <a:lnTo>
                      <a:pt x="0" y="7"/>
                    </a:lnTo>
                    <a:lnTo>
                      <a:pt x="3" y="8"/>
                    </a:lnTo>
                    <a:lnTo>
                      <a:pt x="6" y="7"/>
                    </a:lnTo>
                    <a:lnTo>
                      <a:pt x="6" y="3"/>
                    </a:lnTo>
                    <a:lnTo>
                      <a:pt x="6"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4" name="Freeform 290"/>
              <p:cNvSpPr>
                <a:spLocks/>
              </p:cNvSpPr>
              <p:nvPr/>
            </p:nvSpPr>
            <p:spPr bwMode="auto">
              <a:xfrm>
                <a:off x="3845" y="1264"/>
                <a:ext cx="8" cy="8"/>
              </a:xfrm>
              <a:custGeom>
                <a:avLst/>
                <a:gdLst>
                  <a:gd name="T0" fmla="*/ 2 w 8"/>
                  <a:gd name="T1" fmla="*/ 8 h 8"/>
                  <a:gd name="T2" fmla="*/ 6 w 8"/>
                  <a:gd name="T3" fmla="*/ 2 h 8"/>
                  <a:gd name="T4" fmla="*/ 5 w 8"/>
                  <a:gd name="T5" fmla="*/ 0 h 8"/>
                  <a:gd name="T6" fmla="*/ 0 w 8"/>
                  <a:gd name="T7" fmla="*/ 7 h 8"/>
                  <a:gd name="T8" fmla="*/ 2 w 8"/>
                  <a:gd name="T9" fmla="*/ 8 h 8"/>
                  <a:gd name="T10" fmla="*/ 2 w 8"/>
                  <a:gd name="T11" fmla="*/ 8 h 8"/>
                  <a:gd name="T12" fmla="*/ 2 w 8"/>
                  <a:gd name="T13" fmla="*/ 8 h 8"/>
                  <a:gd name="T14" fmla="*/ 5 w 8"/>
                  <a:gd name="T15" fmla="*/ 8 h 8"/>
                  <a:gd name="T16" fmla="*/ 6 w 8"/>
                  <a:gd name="T17" fmla="*/ 7 h 8"/>
                  <a:gd name="T18" fmla="*/ 8 w 8"/>
                  <a:gd name="T19" fmla="*/ 3 h 8"/>
                  <a:gd name="T20" fmla="*/ 6 w 8"/>
                  <a:gd name="T21" fmla="*/ 2 h 8"/>
                  <a:gd name="T22" fmla="*/ 2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8"/>
                    </a:moveTo>
                    <a:lnTo>
                      <a:pt x="6" y="2"/>
                    </a:lnTo>
                    <a:lnTo>
                      <a:pt x="5" y="0"/>
                    </a:lnTo>
                    <a:lnTo>
                      <a:pt x="0" y="7"/>
                    </a:lnTo>
                    <a:lnTo>
                      <a:pt x="2" y="8"/>
                    </a:lnTo>
                    <a:lnTo>
                      <a:pt x="5" y="8"/>
                    </a:lnTo>
                    <a:lnTo>
                      <a:pt x="6" y="7"/>
                    </a:lnTo>
                    <a:lnTo>
                      <a:pt x="8" y="3"/>
                    </a:lnTo>
                    <a:lnTo>
                      <a:pt x="6" y="2"/>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5" name="Freeform 291"/>
              <p:cNvSpPr>
                <a:spLocks/>
              </p:cNvSpPr>
              <p:nvPr/>
            </p:nvSpPr>
            <p:spPr bwMode="auto">
              <a:xfrm>
                <a:off x="3847" y="1266"/>
                <a:ext cx="6" cy="6"/>
              </a:xfrm>
              <a:custGeom>
                <a:avLst/>
                <a:gdLst>
                  <a:gd name="T0" fmla="*/ 1 w 6"/>
                  <a:gd name="T1" fmla="*/ 6 h 6"/>
                  <a:gd name="T2" fmla="*/ 4 w 6"/>
                  <a:gd name="T3" fmla="*/ 0 h 6"/>
                  <a:gd name="T4" fmla="*/ 4 w 6"/>
                  <a:gd name="T5" fmla="*/ 0 h 6"/>
                  <a:gd name="T6" fmla="*/ 0 w 6"/>
                  <a:gd name="T7" fmla="*/ 6 h 6"/>
                  <a:gd name="T8" fmla="*/ 1 w 6"/>
                  <a:gd name="T9" fmla="*/ 6 h 6"/>
                  <a:gd name="T10" fmla="*/ 1 w 6"/>
                  <a:gd name="T11" fmla="*/ 6 h 6"/>
                  <a:gd name="T12" fmla="*/ 1 w 6"/>
                  <a:gd name="T13" fmla="*/ 6 h 6"/>
                  <a:gd name="T14" fmla="*/ 4 w 6"/>
                  <a:gd name="T15" fmla="*/ 6 h 6"/>
                  <a:gd name="T16" fmla="*/ 6 w 6"/>
                  <a:gd name="T17" fmla="*/ 5 h 6"/>
                  <a:gd name="T18" fmla="*/ 6 w 6"/>
                  <a:gd name="T19" fmla="*/ 3 h 6"/>
                  <a:gd name="T20" fmla="*/ 4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4" y="0"/>
                    </a:lnTo>
                    <a:lnTo>
                      <a:pt x="0" y="6"/>
                    </a:lnTo>
                    <a:lnTo>
                      <a:pt x="1" y="6"/>
                    </a:lnTo>
                    <a:lnTo>
                      <a:pt x="4" y="6"/>
                    </a:lnTo>
                    <a:lnTo>
                      <a:pt x="6" y="5"/>
                    </a:lnTo>
                    <a:lnTo>
                      <a:pt x="6" y="3"/>
                    </a:lnTo>
                    <a:lnTo>
                      <a:pt x="4"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6" name="Freeform 292"/>
              <p:cNvSpPr>
                <a:spLocks/>
              </p:cNvSpPr>
              <p:nvPr/>
            </p:nvSpPr>
            <p:spPr bwMode="auto">
              <a:xfrm>
                <a:off x="3848" y="1266"/>
                <a:ext cx="7" cy="8"/>
              </a:xfrm>
              <a:custGeom>
                <a:avLst/>
                <a:gdLst>
                  <a:gd name="T0" fmla="*/ 2 w 7"/>
                  <a:gd name="T1" fmla="*/ 6 h 8"/>
                  <a:gd name="T2" fmla="*/ 5 w 7"/>
                  <a:gd name="T3" fmla="*/ 0 h 8"/>
                  <a:gd name="T4" fmla="*/ 3 w 7"/>
                  <a:gd name="T5" fmla="*/ 0 h 8"/>
                  <a:gd name="T6" fmla="*/ 0 w 7"/>
                  <a:gd name="T7" fmla="*/ 6 h 8"/>
                  <a:gd name="T8" fmla="*/ 2 w 7"/>
                  <a:gd name="T9" fmla="*/ 6 h 8"/>
                  <a:gd name="T10" fmla="*/ 2 w 7"/>
                  <a:gd name="T11" fmla="*/ 6 h 8"/>
                  <a:gd name="T12" fmla="*/ 2 w 7"/>
                  <a:gd name="T13" fmla="*/ 6 h 8"/>
                  <a:gd name="T14" fmla="*/ 3 w 7"/>
                  <a:gd name="T15" fmla="*/ 8 h 8"/>
                  <a:gd name="T16" fmla="*/ 7 w 7"/>
                  <a:gd name="T17" fmla="*/ 6 h 8"/>
                  <a:gd name="T18" fmla="*/ 7 w 7"/>
                  <a:gd name="T19" fmla="*/ 3 h 8"/>
                  <a:gd name="T20" fmla="*/ 5 w 7"/>
                  <a:gd name="T21" fmla="*/ 0 h 8"/>
                  <a:gd name="T22" fmla="*/ 2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6"/>
                    </a:moveTo>
                    <a:lnTo>
                      <a:pt x="5" y="0"/>
                    </a:lnTo>
                    <a:lnTo>
                      <a:pt x="3" y="0"/>
                    </a:lnTo>
                    <a:lnTo>
                      <a:pt x="0" y="6"/>
                    </a:lnTo>
                    <a:lnTo>
                      <a:pt x="2" y="6"/>
                    </a:lnTo>
                    <a:lnTo>
                      <a:pt x="3" y="8"/>
                    </a:lnTo>
                    <a:lnTo>
                      <a:pt x="7" y="6"/>
                    </a:lnTo>
                    <a:lnTo>
                      <a:pt x="7" y="3"/>
                    </a:lnTo>
                    <a:lnTo>
                      <a:pt x="5"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7" name="Freeform 293"/>
              <p:cNvSpPr>
                <a:spLocks/>
              </p:cNvSpPr>
              <p:nvPr/>
            </p:nvSpPr>
            <p:spPr bwMode="auto">
              <a:xfrm>
                <a:off x="3850" y="1266"/>
                <a:ext cx="6" cy="8"/>
              </a:xfrm>
              <a:custGeom>
                <a:avLst/>
                <a:gdLst>
                  <a:gd name="T0" fmla="*/ 1 w 6"/>
                  <a:gd name="T1" fmla="*/ 8 h 8"/>
                  <a:gd name="T2" fmla="*/ 3 w 6"/>
                  <a:gd name="T3" fmla="*/ 1 h 8"/>
                  <a:gd name="T4" fmla="*/ 3 w 6"/>
                  <a:gd name="T5" fmla="*/ 0 h 8"/>
                  <a:gd name="T6" fmla="*/ 0 w 6"/>
                  <a:gd name="T7" fmla="*/ 6 h 8"/>
                  <a:gd name="T8" fmla="*/ 0 w 6"/>
                  <a:gd name="T9" fmla="*/ 8 h 8"/>
                  <a:gd name="T10" fmla="*/ 1 w 6"/>
                  <a:gd name="T11" fmla="*/ 8 h 8"/>
                  <a:gd name="T12" fmla="*/ 0 w 6"/>
                  <a:gd name="T13" fmla="*/ 8 h 8"/>
                  <a:gd name="T14" fmla="*/ 3 w 6"/>
                  <a:gd name="T15" fmla="*/ 8 h 8"/>
                  <a:gd name="T16" fmla="*/ 5 w 6"/>
                  <a:gd name="T17" fmla="*/ 6 h 8"/>
                  <a:gd name="T18" fmla="*/ 6 w 6"/>
                  <a:gd name="T19" fmla="*/ 3 h 8"/>
                  <a:gd name="T20" fmla="*/ 3 w 6"/>
                  <a:gd name="T21" fmla="*/ 1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1"/>
                    </a:lnTo>
                    <a:lnTo>
                      <a:pt x="3" y="0"/>
                    </a:lnTo>
                    <a:lnTo>
                      <a:pt x="0" y="6"/>
                    </a:lnTo>
                    <a:lnTo>
                      <a:pt x="0" y="8"/>
                    </a:lnTo>
                    <a:lnTo>
                      <a:pt x="1" y="8"/>
                    </a:lnTo>
                    <a:lnTo>
                      <a:pt x="0" y="8"/>
                    </a:lnTo>
                    <a:lnTo>
                      <a:pt x="3" y="8"/>
                    </a:lnTo>
                    <a:lnTo>
                      <a:pt x="5" y="6"/>
                    </a:lnTo>
                    <a:lnTo>
                      <a:pt x="6" y="3"/>
                    </a:lnTo>
                    <a:lnTo>
                      <a:pt x="3" y="1"/>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8" name="Freeform 294"/>
              <p:cNvSpPr>
                <a:spLocks/>
              </p:cNvSpPr>
              <p:nvPr/>
            </p:nvSpPr>
            <p:spPr bwMode="auto">
              <a:xfrm>
                <a:off x="3851" y="1266"/>
                <a:ext cx="5" cy="8"/>
              </a:xfrm>
              <a:custGeom>
                <a:avLst/>
                <a:gdLst>
                  <a:gd name="T0" fmla="*/ 0 w 5"/>
                  <a:gd name="T1" fmla="*/ 8 h 8"/>
                  <a:gd name="T2" fmla="*/ 4 w 5"/>
                  <a:gd name="T3" fmla="*/ 1 h 8"/>
                  <a:gd name="T4" fmla="*/ 2 w 5"/>
                  <a:gd name="T5" fmla="*/ 0 h 8"/>
                  <a:gd name="T6" fmla="*/ 0 w 5"/>
                  <a:gd name="T7" fmla="*/ 8 h 8"/>
                  <a:gd name="T8" fmla="*/ 0 w 5"/>
                  <a:gd name="T9" fmla="*/ 8 h 8"/>
                  <a:gd name="T10" fmla="*/ 0 w 5"/>
                  <a:gd name="T11" fmla="*/ 8 h 8"/>
                  <a:gd name="T12" fmla="*/ 0 w 5"/>
                  <a:gd name="T13" fmla="*/ 8 h 8"/>
                  <a:gd name="T14" fmla="*/ 4 w 5"/>
                  <a:gd name="T15" fmla="*/ 8 h 8"/>
                  <a:gd name="T16" fmla="*/ 5 w 5"/>
                  <a:gd name="T17" fmla="*/ 5 h 8"/>
                  <a:gd name="T18" fmla="*/ 5 w 5"/>
                  <a:gd name="T19" fmla="*/ 3 h 8"/>
                  <a:gd name="T20" fmla="*/ 4 w 5"/>
                  <a:gd name="T21" fmla="*/ 1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4" y="1"/>
                    </a:lnTo>
                    <a:lnTo>
                      <a:pt x="2" y="0"/>
                    </a:lnTo>
                    <a:lnTo>
                      <a:pt x="0" y="8"/>
                    </a:lnTo>
                    <a:lnTo>
                      <a:pt x="4" y="8"/>
                    </a:lnTo>
                    <a:lnTo>
                      <a:pt x="5" y="5"/>
                    </a:lnTo>
                    <a:lnTo>
                      <a:pt x="5" y="3"/>
                    </a:lnTo>
                    <a:lnTo>
                      <a:pt x="4" y="1"/>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69" name="Freeform 295"/>
              <p:cNvSpPr>
                <a:spLocks/>
              </p:cNvSpPr>
              <p:nvPr/>
            </p:nvSpPr>
            <p:spPr bwMode="auto">
              <a:xfrm>
                <a:off x="3851" y="1267"/>
                <a:ext cx="7" cy="7"/>
              </a:xfrm>
              <a:custGeom>
                <a:avLst/>
                <a:gdLst>
                  <a:gd name="T0" fmla="*/ 4 w 7"/>
                  <a:gd name="T1" fmla="*/ 7 h 7"/>
                  <a:gd name="T2" fmla="*/ 4 w 7"/>
                  <a:gd name="T3" fmla="*/ 0 h 7"/>
                  <a:gd name="T4" fmla="*/ 2 w 7"/>
                  <a:gd name="T5" fmla="*/ 0 h 7"/>
                  <a:gd name="T6" fmla="*/ 0 w 7"/>
                  <a:gd name="T7" fmla="*/ 7 h 7"/>
                  <a:gd name="T8" fmla="*/ 2 w 7"/>
                  <a:gd name="T9" fmla="*/ 7 h 7"/>
                  <a:gd name="T10" fmla="*/ 4 w 7"/>
                  <a:gd name="T11" fmla="*/ 7 h 7"/>
                  <a:gd name="T12" fmla="*/ 2 w 7"/>
                  <a:gd name="T13" fmla="*/ 7 h 7"/>
                  <a:gd name="T14" fmla="*/ 5 w 7"/>
                  <a:gd name="T15" fmla="*/ 7 h 7"/>
                  <a:gd name="T16" fmla="*/ 7 w 7"/>
                  <a:gd name="T17" fmla="*/ 4 h 7"/>
                  <a:gd name="T18" fmla="*/ 7 w 7"/>
                  <a:gd name="T19" fmla="*/ 2 h 7"/>
                  <a:gd name="T20" fmla="*/ 4 w 7"/>
                  <a:gd name="T21" fmla="*/ 0 h 7"/>
                  <a:gd name="T22" fmla="*/ 4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4" y="7"/>
                    </a:moveTo>
                    <a:lnTo>
                      <a:pt x="4" y="0"/>
                    </a:lnTo>
                    <a:lnTo>
                      <a:pt x="2" y="0"/>
                    </a:lnTo>
                    <a:lnTo>
                      <a:pt x="0" y="7"/>
                    </a:lnTo>
                    <a:lnTo>
                      <a:pt x="2" y="7"/>
                    </a:lnTo>
                    <a:lnTo>
                      <a:pt x="4" y="7"/>
                    </a:lnTo>
                    <a:lnTo>
                      <a:pt x="2" y="7"/>
                    </a:lnTo>
                    <a:lnTo>
                      <a:pt x="5" y="7"/>
                    </a:lnTo>
                    <a:lnTo>
                      <a:pt x="7" y="4"/>
                    </a:lnTo>
                    <a:lnTo>
                      <a:pt x="7" y="2"/>
                    </a:lnTo>
                    <a:lnTo>
                      <a:pt x="4" y="0"/>
                    </a:lnTo>
                    <a:lnTo>
                      <a:pt x="4"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0" name="Freeform 296"/>
              <p:cNvSpPr>
                <a:spLocks/>
              </p:cNvSpPr>
              <p:nvPr/>
            </p:nvSpPr>
            <p:spPr bwMode="auto">
              <a:xfrm>
                <a:off x="3855" y="1267"/>
                <a:ext cx="3" cy="7"/>
              </a:xfrm>
              <a:custGeom>
                <a:avLst/>
                <a:gdLst>
                  <a:gd name="T0" fmla="*/ 0 w 3"/>
                  <a:gd name="T1" fmla="*/ 7 h 7"/>
                  <a:gd name="T2" fmla="*/ 0 w 3"/>
                  <a:gd name="T3" fmla="*/ 0 h 7"/>
                  <a:gd name="T4" fmla="*/ 0 w 3"/>
                  <a:gd name="T5" fmla="*/ 0 h 7"/>
                  <a:gd name="T6" fmla="*/ 0 w 3"/>
                  <a:gd name="T7" fmla="*/ 7 h 7"/>
                  <a:gd name="T8" fmla="*/ 0 w 3"/>
                  <a:gd name="T9" fmla="*/ 7 h 7"/>
                  <a:gd name="T10" fmla="*/ 0 w 3"/>
                  <a:gd name="T11" fmla="*/ 7 h 7"/>
                  <a:gd name="T12" fmla="*/ 0 w 3"/>
                  <a:gd name="T13" fmla="*/ 7 h 7"/>
                  <a:gd name="T14" fmla="*/ 3 w 3"/>
                  <a:gd name="T15" fmla="*/ 7 h 7"/>
                  <a:gd name="T16" fmla="*/ 3 w 3"/>
                  <a:gd name="T17" fmla="*/ 4 h 7"/>
                  <a:gd name="T18" fmla="*/ 3 w 3"/>
                  <a:gd name="T19" fmla="*/ 0 h 7"/>
                  <a:gd name="T20" fmla="*/ 0 w 3"/>
                  <a:gd name="T21" fmla="*/ 0 h 7"/>
                  <a:gd name="T22" fmla="*/ 0 w 3"/>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7">
                    <a:moveTo>
                      <a:pt x="0" y="7"/>
                    </a:moveTo>
                    <a:lnTo>
                      <a:pt x="0" y="0"/>
                    </a:lnTo>
                    <a:lnTo>
                      <a:pt x="0" y="7"/>
                    </a:lnTo>
                    <a:lnTo>
                      <a:pt x="3" y="7"/>
                    </a:lnTo>
                    <a:lnTo>
                      <a:pt x="3"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1" name="Freeform 297"/>
              <p:cNvSpPr>
                <a:spLocks/>
              </p:cNvSpPr>
              <p:nvPr/>
            </p:nvSpPr>
            <p:spPr bwMode="auto">
              <a:xfrm>
                <a:off x="3855" y="1267"/>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3 w 5"/>
                  <a:gd name="T15" fmla="*/ 7 h 7"/>
                  <a:gd name="T16" fmla="*/ 5 w 5"/>
                  <a:gd name="T17" fmla="*/ 4 h 7"/>
                  <a:gd name="T18" fmla="*/ 3 w 5"/>
                  <a:gd name="T19" fmla="*/ 0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3" y="7"/>
                    </a:lnTo>
                    <a:lnTo>
                      <a:pt x="5" y="4"/>
                    </a:lnTo>
                    <a:lnTo>
                      <a:pt x="3"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2" name="Freeform 298"/>
              <p:cNvSpPr>
                <a:spLocks/>
              </p:cNvSpPr>
              <p:nvPr/>
            </p:nvSpPr>
            <p:spPr bwMode="auto">
              <a:xfrm>
                <a:off x="3855" y="1267"/>
                <a:ext cx="6" cy="7"/>
              </a:xfrm>
              <a:custGeom>
                <a:avLst/>
                <a:gdLst>
                  <a:gd name="T0" fmla="*/ 3 w 6"/>
                  <a:gd name="T1" fmla="*/ 7 h 7"/>
                  <a:gd name="T2" fmla="*/ 1 w 6"/>
                  <a:gd name="T3" fmla="*/ 0 h 7"/>
                  <a:gd name="T4" fmla="*/ 0 w 6"/>
                  <a:gd name="T5" fmla="*/ 0 h 7"/>
                  <a:gd name="T6" fmla="*/ 1 w 6"/>
                  <a:gd name="T7" fmla="*/ 7 h 7"/>
                  <a:gd name="T8" fmla="*/ 3 w 6"/>
                  <a:gd name="T9" fmla="*/ 7 h 7"/>
                  <a:gd name="T10" fmla="*/ 3 w 6"/>
                  <a:gd name="T11" fmla="*/ 7 h 7"/>
                  <a:gd name="T12" fmla="*/ 3 w 6"/>
                  <a:gd name="T13" fmla="*/ 7 h 7"/>
                  <a:gd name="T14" fmla="*/ 5 w 6"/>
                  <a:gd name="T15" fmla="*/ 5 h 7"/>
                  <a:gd name="T16" fmla="*/ 6 w 6"/>
                  <a:gd name="T17" fmla="*/ 2 h 7"/>
                  <a:gd name="T18" fmla="*/ 5 w 6"/>
                  <a:gd name="T19" fmla="*/ 0 h 7"/>
                  <a:gd name="T20" fmla="*/ 1 w 6"/>
                  <a:gd name="T21" fmla="*/ 0 h 7"/>
                  <a:gd name="T22" fmla="*/ 3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3" y="7"/>
                    </a:moveTo>
                    <a:lnTo>
                      <a:pt x="1" y="0"/>
                    </a:lnTo>
                    <a:lnTo>
                      <a:pt x="0" y="0"/>
                    </a:lnTo>
                    <a:lnTo>
                      <a:pt x="1" y="7"/>
                    </a:lnTo>
                    <a:lnTo>
                      <a:pt x="3" y="7"/>
                    </a:lnTo>
                    <a:lnTo>
                      <a:pt x="5" y="5"/>
                    </a:lnTo>
                    <a:lnTo>
                      <a:pt x="6" y="2"/>
                    </a:lnTo>
                    <a:lnTo>
                      <a:pt x="5" y="0"/>
                    </a:lnTo>
                    <a:lnTo>
                      <a:pt x="1" y="0"/>
                    </a:lnTo>
                    <a:lnTo>
                      <a:pt x="3"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3" name="Freeform 299"/>
              <p:cNvSpPr>
                <a:spLocks/>
              </p:cNvSpPr>
              <p:nvPr/>
            </p:nvSpPr>
            <p:spPr bwMode="auto">
              <a:xfrm>
                <a:off x="3856" y="1266"/>
                <a:ext cx="5" cy="8"/>
              </a:xfrm>
              <a:custGeom>
                <a:avLst/>
                <a:gdLst>
                  <a:gd name="T0" fmla="*/ 4 w 5"/>
                  <a:gd name="T1" fmla="*/ 8 h 8"/>
                  <a:gd name="T2" fmla="*/ 2 w 5"/>
                  <a:gd name="T3" fmla="*/ 0 h 8"/>
                  <a:gd name="T4" fmla="*/ 0 w 5"/>
                  <a:gd name="T5" fmla="*/ 1 h 8"/>
                  <a:gd name="T6" fmla="*/ 2 w 5"/>
                  <a:gd name="T7" fmla="*/ 8 h 8"/>
                  <a:gd name="T8" fmla="*/ 2 w 5"/>
                  <a:gd name="T9" fmla="*/ 8 h 8"/>
                  <a:gd name="T10" fmla="*/ 4 w 5"/>
                  <a:gd name="T11" fmla="*/ 8 h 8"/>
                  <a:gd name="T12" fmla="*/ 2 w 5"/>
                  <a:gd name="T13" fmla="*/ 8 h 8"/>
                  <a:gd name="T14" fmla="*/ 5 w 5"/>
                  <a:gd name="T15" fmla="*/ 6 h 8"/>
                  <a:gd name="T16" fmla="*/ 5 w 5"/>
                  <a:gd name="T17" fmla="*/ 3 h 8"/>
                  <a:gd name="T18" fmla="*/ 4 w 5"/>
                  <a:gd name="T19" fmla="*/ 1 h 8"/>
                  <a:gd name="T20" fmla="*/ 2 w 5"/>
                  <a:gd name="T21" fmla="*/ 0 h 8"/>
                  <a:gd name="T22" fmla="*/ 4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4" y="8"/>
                    </a:moveTo>
                    <a:lnTo>
                      <a:pt x="2" y="0"/>
                    </a:lnTo>
                    <a:lnTo>
                      <a:pt x="0" y="1"/>
                    </a:lnTo>
                    <a:lnTo>
                      <a:pt x="2" y="8"/>
                    </a:lnTo>
                    <a:lnTo>
                      <a:pt x="4" y="8"/>
                    </a:lnTo>
                    <a:lnTo>
                      <a:pt x="2" y="8"/>
                    </a:lnTo>
                    <a:lnTo>
                      <a:pt x="5" y="6"/>
                    </a:lnTo>
                    <a:lnTo>
                      <a:pt x="5" y="3"/>
                    </a:lnTo>
                    <a:lnTo>
                      <a:pt x="4" y="1"/>
                    </a:lnTo>
                    <a:lnTo>
                      <a:pt x="2" y="0"/>
                    </a:lnTo>
                    <a:lnTo>
                      <a:pt x="4"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4" name="Freeform 300"/>
              <p:cNvSpPr>
                <a:spLocks/>
              </p:cNvSpPr>
              <p:nvPr/>
            </p:nvSpPr>
            <p:spPr bwMode="auto">
              <a:xfrm>
                <a:off x="3856" y="1266"/>
                <a:ext cx="7" cy="8"/>
              </a:xfrm>
              <a:custGeom>
                <a:avLst/>
                <a:gdLst>
                  <a:gd name="T0" fmla="*/ 2 w 7"/>
                  <a:gd name="T1" fmla="*/ 0 h 8"/>
                  <a:gd name="T2" fmla="*/ 2 w 7"/>
                  <a:gd name="T3" fmla="*/ 0 h 8"/>
                  <a:gd name="T4" fmla="*/ 0 w 7"/>
                  <a:gd name="T5" fmla="*/ 1 h 8"/>
                  <a:gd name="T6" fmla="*/ 4 w 7"/>
                  <a:gd name="T7" fmla="*/ 8 h 8"/>
                  <a:gd name="T8" fmla="*/ 4 w 7"/>
                  <a:gd name="T9" fmla="*/ 8 h 8"/>
                  <a:gd name="T10" fmla="*/ 2 w 7"/>
                  <a:gd name="T11" fmla="*/ 0 h 8"/>
                  <a:gd name="T12" fmla="*/ 4 w 7"/>
                  <a:gd name="T13" fmla="*/ 8 h 8"/>
                  <a:gd name="T14" fmla="*/ 7 w 7"/>
                  <a:gd name="T15" fmla="*/ 5 h 8"/>
                  <a:gd name="T16" fmla="*/ 7 w 7"/>
                  <a:gd name="T17" fmla="*/ 3 h 8"/>
                  <a:gd name="T18" fmla="*/ 5 w 7"/>
                  <a:gd name="T19" fmla="*/ 0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1"/>
                    </a:lnTo>
                    <a:lnTo>
                      <a:pt x="4" y="8"/>
                    </a:lnTo>
                    <a:lnTo>
                      <a:pt x="2" y="0"/>
                    </a:lnTo>
                    <a:lnTo>
                      <a:pt x="4" y="8"/>
                    </a:lnTo>
                    <a:lnTo>
                      <a:pt x="7" y="5"/>
                    </a:lnTo>
                    <a:lnTo>
                      <a:pt x="7"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5" name="Freeform 301"/>
              <p:cNvSpPr>
                <a:spLocks/>
              </p:cNvSpPr>
              <p:nvPr/>
            </p:nvSpPr>
            <p:spPr bwMode="auto">
              <a:xfrm>
                <a:off x="3858" y="1266"/>
                <a:ext cx="5" cy="8"/>
              </a:xfrm>
              <a:custGeom>
                <a:avLst/>
                <a:gdLst>
                  <a:gd name="T0" fmla="*/ 3 w 5"/>
                  <a:gd name="T1" fmla="*/ 6 h 8"/>
                  <a:gd name="T2" fmla="*/ 0 w 5"/>
                  <a:gd name="T3" fmla="*/ 0 h 8"/>
                  <a:gd name="T4" fmla="*/ 0 w 5"/>
                  <a:gd name="T5" fmla="*/ 0 h 8"/>
                  <a:gd name="T6" fmla="*/ 2 w 5"/>
                  <a:gd name="T7" fmla="*/ 8 h 8"/>
                  <a:gd name="T8" fmla="*/ 3 w 5"/>
                  <a:gd name="T9" fmla="*/ 6 h 8"/>
                  <a:gd name="T10" fmla="*/ 3 w 5"/>
                  <a:gd name="T11" fmla="*/ 6 h 8"/>
                  <a:gd name="T12" fmla="*/ 3 w 5"/>
                  <a:gd name="T13" fmla="*/ 6 h 8"/>
                  <a:gd name="T14" fmla="*/ 5 w 5"/>
                  <a:gd name="T15" fmla="*/ 5 h 8"/>
                  <a:gd name="T16" fmla="*/ 5 w 5"/>
                  <a:gd name="T17" fmla="*/ 1 h 8"/>
                  <a:gd name="T18" fmla="*/ 3 w 5"/>
                  <a:gd name="T19" fmla="*/ 0 h 8"/>
                  <a:gd name="T20" fmla="*/ 0 w 5"/>
                  <a:gd name="T21" fmla="*/ 0 h 8"/>
                  <a:gd name="T22" fmla="*/ 3 w 5"/>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6"/>
                    </a:moveTo>
                    <a:lnTo>
                      <a:pt x="0" y="0"/>
                    </a:lnTo>
                    <a:lnTo>
                      <a:pt x="2" y="8"/>
                    </a:lnTo>
                    <a:lnTo>
                      <a:pt x="3" y="6"/>
                    </a:lnTo>
                    <a:lnTo>
                      <a:pt x="5" y="5"/>
                    </a:lnTo>
                    <a:lnTo>
                      <a:pt x="5" y="1"/>
                    </a:lnTo>
                    <a:lnTo>
                      <a:pt x="3" y="0"/>
                    </a:lnTo>
                    <a:lnTo>
                      <a:pt x="0" y="0"/>
                    </a:lnTo>
                    <a:lnTo>
                      <a:pt x="3"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6" name="Freeform 302"/>
              <p:cNvSpPr>
                <a:spLocks/>
              </p:cNvSpPr>
              <p:nvPr/>
            </p:nvSpPr>
            <p:spPr bwMode="auto">
              <a:xfrm>
                <a:off x="3858" y="1266"/>
                <a:ext cx="6" cy="6"/>
              </a:xfrm>
              <a:custGeom>
                <a:avLst/>
                <a:gdLst>
                  <a:gd name="T0" fmla="*/ 5 w 6"/>
                  <a:gd name="T1" fmla="*/ 6 h 6"/>
                  <a:gd name="T2" fmla="*/ 2 w 6"/>
                  <a:gd name="T3" fmla="*/ 0 h 6"/>
                  <a:gd name="T4" fmla="*/ 0 w 6"/>
                  <a:gd name="T5" fmla="*/ 0 h 6"/>
                  <a:gd name="T6" fmla="*/ 3 w 6"/>
                  <a:gd name="T7" fmla="*/ 6 h 6"/>
                  <a:gd name="T8" fmla="*/ 5 w 6"/>
                  <a:gd name="T9" fmla="*/ 6 h 6"/>
                  <a:gd name="T10" fmla="*/ 5 w 6"/>
                  <a:gd name="T11" fmla="*/ 6 h 6"/>
                  <a:gd name="T12" fmla="*/ 5 w 6"/>
                  <a:gd name="T13" fmla="*/ 6 h 6"/>
                  <a:gd name="T14" fmla="*/ 6 w 6"/>
                  <a:gd name="T15" fmla="*/ 3 h 6"/>
                  <a:gd name="T16" fmla="*/ 6 w 6"/>
                  <a:gd name="T17" fmla="*/ 1 h 6"/>
                  <a:gd name="T18" fmla="*/ 3 w 6"/>
                  <a:gd name="T19" fmla="*/ 0 h 6"/>
                  <a:gd name="T20" fmla="*/ 2 w 6"/>
                  <a:gd name="T21" fmla="*/ 0 h 6"/>
                  <a:gd name="T22" fmla="*/ 5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5" y="6"/>
                    </a:moveTo>
                    <a:lnTo>
                      <a:pt x="2" y="0"/>
                    </a:lnTo>
                    <a:lnTo>
                      <a:pt x="0" y="0"/>
                    </a:lnTo>
                    <a:lnTo>
                      <a:pt x="3" y="6"/>
                    </a:lnTo>
                    <a:lnTo>
                      <a:pt x="5" y="6"/>
                    </a:lnTo>
                    <a:lnTo>
                      <a:pt x="6" y="3"/>
                    </a:lnTo>
                    <a:lnTo>
                      <a:pt x="6" y="1"/>
                    </a:lnTo>
                    <a:lnTo>
                      <a:pt x="3" y="0"/>
                    </a:lnTo>
                    <a:lnTo>
                      <a:pt x="2"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7" name="Freeform 303"/>
              <p:cNvSpPr>
                <a:spLocks/>
              </p:cNvSpPr>
              <p:nvPr/>
            </p:nvSpPr>
            <p:spPr bwMode="auto">
              <a:xfrm>
                <a:off x="3858" y="1264"/>
                <a:ext cx="8" cy="8"/>
              </a:xfrm>
              <a:custGeom>
                <a:avLst/>
                <a:gdLst>
                  <a:gd name="T0" fmla="*/ 6 w 8"/>
                  <a:gd name="T1" fmla="*/ 7 h 8"/>
                  <a:gd name="T2" fmla="*/ 2 w 8"/>
                  <a:gd name="T3" fmla="*/ 2 h 8"/>
                  <a:gd name="T4" fmla="*/ 0 w 8"/>
                  <a:gd name="T5" fmla="*/ 2 h 8"/>
                  <a:gd name="T6" fmla="*/ 5 w 8"/>
                  <a:gd name="T7" fmla="*/ 8 h 8"/>
                  <a:gd name="T8" fmla="*/ 6 w 8"/>
                  <a:gd name="T9" fmla="*/ 7 h 8"/>
                  <a:gd name="T10" fmla="*/ 6 w 8"/>
                  <a:gd name="T11" fmla="*/ 7 h 8"/>
                  <a:gd name="T12" fmla="*/ 6 w 8"/>
                  <a:gd name="T13" fmla="*/ 7 h 8"/>
                  <a:gd name="T14" fmla="*/ 8 w 8"/>
                  <a:gd name="T15" fmla="*/ 5 h 8"/>
                  <a:gd name="T16" fmla="*/ 6 w 8"/>
                  <a:gd name="T17" fmla="*/ 2 h 8"/>
                  <a:gd name="T18" fmla="*/ 5 w 8"/>
                  <a:gd name="T19" fmla="*/ 0 h 8"/>
                  <a:gd name="T20" fmla="*/ 2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2" y="2"/>
                    </a:lnTo>
                    <a:lnTo>
                      <a:pt x="0" y="2"/>
                    </a:lnTo>
                    <a:lnTo>
                      <a:pt x="5" y="8"/>
                    </a:lnTo>
                    <a:lnTo>
                      <a:pt x="6" y="7"/>
                    </a:lnTo>
                    <a:lnTo>
                      <a:pt x="8" y="5"/>
                    </a:lnTo>
                    <a:lnTo>
                      <a:pt x="6" y="2"/>
                    </a:lnTo>
                    <a:lnTo>
                      <a:pt x="5" y="0"/>
                    </a:lnTo>
                    <a:lnTo>
                      <a:pt x="2"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8" name="Freeform 304"/>
              <p:cNvSpPr>
                <a:spLocks/>
              </p:cNvSpPr>
              <p:nvPr/>
            </p:nvSpPr>
            <p:spPr bwMode="auto">
              <a:xfrm>
                <a:off x="3860" y="1264"/>
                <a:ext cx="6" cy="7"/>
              </a:xfrm>
              <a:custGeom>
                <a:avLst/>
                <a:gdLst>
                  <a:gd name="T0" fmla="*/ 4 w 6"/>
                  <a:gd name="T1" fmla="*/ 7 h 7"/>
                  <a:gd name="T2" fmla="*/ 1 w 6"/>
                  <a:gd name="T3" fmla="*/ 0 h 7"/>
                  <a:gd name="T4" fmla="*/ 0 w 6"/>
                  <a:gd name="T5" fmla="*/ 2 h 7"/>
                  <a:gd name="T6" fmla="*/ 4 w 6"/>
                  <a:gd name="T7" fmla="*/ 7 h 7"/>
                  <a:gd name="T8" fmla="*/ 4 w 6"/>
                  <a:gd name="T9" fmla="*/ 7 h 7"/>
                  <a:gd name="T10" fmla="*/ 4 w 6"/>
                  <a:gd name="T11" fmla="*/ 7 h 7"/>
                  <a:gd name="T12" fmla="*/ 4 w 6"/>
                  <a:gd name="T13" fmla="*/ 7 h 7"/>
                  <a:gd name="T14" fmla="*/ 6 w 6"/>
                  <a:gd name="T15" fmla="*/ 3 h 7"/>
                  <a:gd name="T16" fmla="*/ 6 w 6"/>
                  <a:gd name="T17" fmla="*/ 2 h 7"/>
                  <a:gd name="T18" fmla="*/ 3 w 6"/>
                  <a:gd name="T19" fmla="*/ 0 h 7"/>
                  <a:gd name="T20" fmla="*/ 1 w 6"/>
                  <a:gd name="T21" fmla="*/ 0 h 7"/>
                  <a:gd name="T22" fmla="*/ 4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4" y="7"/>
                    </a:moveTo>
                    <a:lnTo>
                      <a:pt x="1" y="0"/>
                    </a:lnTo>
                    <a:lnTo>
                      <a:pt x="0" y="2"/>
                    </a:lnTo>
                    <a:lnTo>
                      <a:pt x="4" y="7"/>
                    </a:lnTo>
                    <a:lnTo>
                      <a:pt x="6" y="3"/>
                    </a:lnTo>
                    <a:lnTo>
                      <a:pt x="6" y="2"/>
                    </a:lnTo>
                    <a:lnTo>
                      <a:pt x="3" y="0"/>
                    </a:lnTo>
                    <a:lnTo>
                      <a:pt x="1" y="0"/>
                    </a:lnTo>
                    <a:lnTo>
                      <a:pt x="4"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79" name="Freeform 305"/>
              <p:cNvSpPr>
                <a:spLocks/>
              </p:cNvSpPr>
              <p:nvPr/>
            </p:nvSpPr>
            <p:spPr bwMode="auto">
              <a:xfrm>
                <a:off x="3861" y="1263"/>
                <a:ext cx="7" cy="8"/>
              </a:xfrm>
              <a:custGeom>
                <a:avLst/>
                <a:gdLst>
                  <a:gd name="T0" fmla="*/ 5 w 7"/>
                  <a:gd name="T1" fmla="*/ 6 h 8"/>
                  <a:gd name="T2" fmla="*/ 0 w 7"/>
                  <a:gd name="T3" fmla="*/ 1 h 8"/>
                  <a:gd name="T4" fmla="*/ 0 w 7"/>
                  <a:gd name="T5" fmla="*/ 1 h 8"/>
                  <a:gd name="T6" fmla="*/ 3 w 7"/>
                  <a:gd name="T7" fmla="*/ 8 h 8"/>
                  <a:gd name="T8" fmla="*/ 5 w 7"/>
                  <a:gd name="T9" fmla="*/ 8 h 8"/>
                  <a:gd name="T10" fmla="*/ 5 w 7"/>
                  <a:gd name="T11" fmla="*/ 6 h 8"/>
                  <a:gd name="T12" fmla="*/ 5 w 7"/>
                  <a:gd name="T13" fmla="*/ 8 h 8"/>
                  <a:gd name="T14" fmla="*/ 7 w 7"/>
                  <a:gd name="T15" fmla="*/ 4 h 8"/>
                  <a:gd name="T16" fmla="*/ 7 w 7"/>
                  <a:gd name="T17" fmla="*/ 1 h 8"/>
                  <a:gd name="T18" fmla="*/ 3 w 7"/>
                  <a:gd name="T19" fmla="*/ 0 h 8"/>
                  <a:gd name="T20" fmla="*/ 0 w 7"/>
                  <a:gd name="T21" fmla="*/ 1 h 8"/>
                  <a:gd name="T22" fmla="*/ 5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6"/>
                    </a:moveTo>
                    <a:lnTo>
                      <a:pt x="0" y="1"/>
                    </a:lnTo>
                    <a:lnTo>
                      <a:pt x="3" y="8"/>
                    </a:lnTo>
                    <a:lnTo>
                      <a:pt x="5" y="8"/>
                    </a:lnTo>
                    <a:lnTo>
                      <a:pt x="5" y="6"/>
                    </a:lnTo>
                    <a:lnTo>
                      <a:pt x="5" y="8"/>
                    </a:lnTo>
                    <a:lnTo>
                      <a:pt x="7" y="4"/>
                    </a:lnTo>
                    <a:lnTo>
                      <a:pt x="7" y="1"/>
                    </a:lnTo>
                    <a:lnTo>
                      <a:pt x="3" y="0"/>
                    </a:lnTo>
                    <a:lnTo>
                      <a:pt x="0" y="1"/>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0" name="Freeform 306"/>
              <p:cNvSpPr>
                <a:spLocks/>
              </p:cNvSpPr>
              <p:nvPr/>
            </p:nvSpPr>
            <p:spPr bwMode="auto">
              <a:xfrm>
                <a:off x="3861" y="1263"/>
                <a:ext cx="8" cy="6"/>
              </a:xfrm>
              <a:custGeom>
                <a:avLst/>
                <a:gdLst>
                  <a:gd name="T0" fmla="*/ 7 w 8"/>
                  <a:gd name="T1" fmla="*/ 6 h 6"/>
                  <a:gd name="T2" fmla="*/ 2 w 8"/>
                  <a:gd name="T3" fmla="*/ 0 h 6"/>
                  <a:gd name="T4" fmla="*/ 0 w 8"/>
                  <a:gd name="T5" fmla="*/ 1 h 6"/>
                  <a:gd name="T6" fmla="*/ 5 w 8"/>
                  <a:gd name="T7" fmla="*/ 6 h 6"/>
                  <a:gd name="T8" fmla="*/ 7 w 8"/>
                  <a:gd name="T9" fmla="*/ 6 h 6"/>
                  <a:gd name="T10" fmla="*/ 7 w 8"/>
                  <a:gd name="T11" fmla="*/ 6 h 6"/>
                  <a:gd name="T12" fmla="*/ 7 w 8"/>
                  <a:gd name="T13" fmla="*/ 6 h 6"/>
                  <a:gd name="T14" fmla="*/ 8 w 8"/>
                  <a:gd name="T15" fmla="*/ 3 h 6"/>
                  <a:gd name="T16" fmla="*/ 7 w 8"/>
                  <a:gd name="T17" fmla="*/ 0 h 6"/>
                  <a:gd name="T18" fmla="*/ 3 w 8"/>
                  <a:gd name="T19" fmla="*/ 0 h 6"/>
                  <a:gd name="T20" fmla="*/ 2 w 8"/>
                  <a:gd name="T21" fmla="*/ 0 h 6"/>
                  <a:gd name="T22" fmla="*/ 7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7" y="6"/>
                    </a:moveTo>
                    <a:lnTo>
                      <a:pt x="2" y="0"/>
                    </a:lnTo>
                    <a:lnTo>
                      <a:pt x="0" y="1"/>
                    </a:lnTo>
                    <a:lnTo>
                      <a:pt x="5" y="6"/>
                    </a:lnTo>
                    <a:lnTo>
                      <a:pt x="7" y="6"/>
                    </a:lnTo>
                    <a:lnTo>
                      <a:pt x="8" y="3"/>
                    </a:lnTo>
                    <a:lnTo>
                      <a:pt x="7" y="0"/>
                    </a:lnTo>
                    <a:lnTo>
                      <a:pt x="3" y="0"/>
                    </a:lnTo>
                    <a:lnTo>
                      <a:pt x="2" y="0"/>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1" name="Freeform 307"/>
              <p:cNvSpPr>
                <a:spLocks/>
              </p:cNvSpPr>
              <p:nvPr/>
            </p:nvSpPr>
            <p:spPr bwMode="auto">
              <a:xfrm>
                <a:off x="3863" y="1261"/>
                <a:ext cx="6" cy="8"/>
              </a:xfrm>
              <a:custGeom>
                <a:avLst/>
                <a:gdLst>
                  <a:gd name="T0" fmla="*/ 5 w 6"/>
                  <a:gd name="T1" fmla="*/ 6 h 8"/>
                  <a:gd name="T2" fmla="*/ 0 w 6"/>
                  <a:gd name="T3" fmla="*/ 2 h 8"/>
                  <a:gd name="T4" fmla="*/ 0 w 6"/>
                  <a:gd name="T5" fmla="*/ 2 h 8"/>
                  <a:gd name="T6" fmla="*/ 5 w 6"/>
                  <a:gd name="T7" fmla="*/ 8 h 8"/>
                  <a:gd name="T8" fmla="*/ 5 w 6"/>
                  <a:gd name="T9" fmla="*/ 6 h 8"/>
                  <a:gd name="T10" fmla="*/ 5 w 6"/>
                  <a:gd name="T11" fmla="*/ 6 h 8"/>
                  <a:gd name="T12" fmla="*/ 5 w 6"/>
                  <a:gd name="T13" fmla="*/ 6 h 8"/>
                  <a:gd name="T14" fmla="*/ 6 w 6"/>
                  <a:gd name="T15" fmla="*/ 3 h 8"/>
                  <a:gd name="T16" fmla="*/ 5 w 6"/>
                  <a:gd name="T17" fmla="*/ 2 h 8"/>
                  <a:gd name="T18" fmla="*/ 3 w 6"/>
                  <a:gd name="T19" fmla="*/ 0 h 8"/>
                  <a:gd name="T20" fmla="*/ 0 w 6"/>
                  <a:gd name="T21" fmla="*/ 2 h 8"/>
                  <a:gd name="T22" fmla="*/ 5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6"/>
                    </a:moveTo>
                    <a:lnTo>
                      <a:pt x="0" y="2"/>
                    </a:lnTo>
                    <a:lnTo>
                      <a:pt x="5" y="8"/>
                    </a:lnTo>
                    <a:lnTo>
                      <a:pt x="5" y="6"/>
                    </a:lnTo>
                    <a:lnTo>
                      <a:pt x="6" y="3"/>
                    </a:lnTo>
                    <a:lnTo>
                      <a:pt x="5" y="2"/>
                    </a:lnTo>
                    <a:lnTo>
                      <a:pt x="3" y="0"/>
                    </a:lnTo>
                    <a:lnTo>
                      <a:pt x="0" y="2"/>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2" name="Freeform 308"/>
              <p:cNvSpPr>
                <a:spLocks/>
              </p:cNvSpPr>
              <p:nvPr/>
            </p:nvSpPr>
            <p:spPr bwMode="auto">
              <a:xfrm>
                <a:off x="3863" y="1259"/>
                <a:ext cx="8" cy="8"/>
              </a:xfrm>
              <a:custGeom>
                <a:avLst/>
                <a:gdLst>
                  <a:gd name="T0" fmla="*/ 6 w 8"/>
                  <a:gd name="T1" fmla="*/ 8 h 8"/>
                  <a:gd name="T2" fmla="*/ 1 w 8"/>
                  <a:gd name="T3" fmla="*/ 2 h 8"/>
                  <a:gd name="T4" fmla="*/ 0 w 8"/>
                  <a:gd name="T5" fmla="*/ 4 h 8"/>
                  <a:gd name="T6" fmla="*/ 5 w 8"/>
                  <a:gd name="T7" fmla="*/ 8 h 8"/>
                  <a:gd name="T8" fmla="*/ 6 w 8"/>
                  <a:gd name="T9" fmla="*/ 8 h 8"/>
                  <a:gd name="T10" fmla="*/ 6 w 8"/>
                  <a:gd name="T11" fmla="*/ 8 h 8"/>
                  <a:gd name="T12" fmla="*/ 6 w 8"/>
                  <a:gd name="T13" fmla="*/ 8 h 8"/>
                  <a:gd name="T14" fmla="*/ 8 w 8"/>
                  <a:gd name="T15" fmla="*/ 5 h 8"/>
                  <a:gd name="T16" fmla="*/ 6 w 8"/>
                  <a:gd name="T17" fmla="*/ 2 h 8"/>
                  <a:gd name="T18" fmla="*/ 5 w 8"/>
                  <a:gd name="T19" fmla="*/ 0 h 8"/>
                  <a:gd name="T20" fmla="*/ 1 w 8"/>
                  <a:gd name="T21" fmla="*/ 2 h 8"/>
                  <a:gd name="T22" fmla="*/ 6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8"/>
                    </a:moveTo>
                    <a:lnTo>
                      <a:pt x="1" y="2"/>
                    </a:lnTo>
                    <a:lnTo>
                      <a:pt x="0" y="4"/>
                    </a:lnTo>
                    <a:lnTo>
                      <a:pt x="5" y="8"/>
                    </a:lnTo>
                    <a:lnTo>
                      <a:pt x="6" y="8"/>
                    </a:lnTo>
                    <a:lnTo>
                      <a:pt x="8" y="5"/>
                    </a:lnTo>
                    <a:lnTo>
                      <a:pt x="6" y="2"/>
                    </a:lnTo>
                    <a:lnTo>
                      <a:pt x="5" y="0"/>
                    </a:lnTo>
                    <a:lnTo>
                      <a:pt x="1" y="2"/>
                    </a:lnTo>
                    <a:lnTo>
                      <a:pt x="6"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3" name="Freeform 309"/>
              <p:cNvSpPr>
                <a:spLocks/>
              </p:cNvSpPr>
              <p:nvPr/>
            </p:nvSpPr>
            <p:spPr bwMode="auto">
              <a:xfrm>
                <a:off x="3864" y="1259"/>
                <a:ext cx="7" cy="8"/>
              </a:xfrm>
              <a:custGeom>
                <a:avLst/>
                <a:gdLst>
                  <a:gd name="T0" fmla="*/ 7 w 7"/>
                  <a:gd name="T1" fmla="*/ 7 h 8"/>
                  <a:gd name="T2" fmla="*/ 0 w 7"/>
                  <a:gd name="T3" fmla="*/ 2 h 8"/>
                  <a:gd name="T4" fmla="*/ 0 w 7"/>
                  <a:gd name="T5" fmla="*/ 2 h 8"/>
                  <a:gd name="T6" fmla="*/ 5 w 7"/>
                  <a:gd name="T7" fmla="*/ 8 h 8"/>
                  <a:gd name="T8" fmla="*/ 7 w 7"/>
                  <a:gd name="T9" fmla="*/ 7 h 8"/>
                  <a:gd name="T10" fmla="*/ 7 w 7"/>
                  <a:gd name="T11" fmla="*/ 7 h 8"/>
                  <a:gd name="T12" fmla="*/ 7 w 7"/>
                  <a:gd name="T13" fmla="*/ 7 h 8"/>
                  <a:gd name="T14" fmla="*/ 7 w 7"/>
                  <a:gd name="T15" fmla="*/ 4 h 8"/>
                  <a:gd name="T16" fmla="*/ 7 w 7"/>
                  <a:gd name="T17" fmla="*/ 2 h 8"/>
                  <a:gd name="T18" fmla="*/ 4 w 7"/>
                  <a:gd name="T19" fmla="*/ 0 h 8"/>
                  <a:gd name="T20" fmla="*/ 0 w 7"/>
                  <a:gd name="T21" fmla="*/ 2 h 8"/>
                  <a:gd name="T22" fmla="*/ 7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7"/>
                    </a:moveTo>
                    <a:lnTo>
                      <a:pt x="0" y="2"/>
                    </a:lnTo>
                    <a:lnTo>
                      <a:pt x="5" y="8"/>
                    </a:lnTo>
                    <a:lnTo>
                      <a:pt x="7" y="7"/>
                    </a:lnTo>
                    <a:lnTo>
                      <a:pt x="7" y="4"/>
                    </a:lnTo>
                    <a:lnTo>
                      <a:pt x="7" y="2"/>
                    </a:lnTo>
                    <a:lnTo>
                      <a:pt x="4"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4" name="Freeform 310"/>
              <p:cNvSpPr>
                <a:spLocks/>
              </p:cNvSpPr>
              <p:nvPr/>
            </p:nvSpPr>
            <p:spPr bwMode="auto">
              <a:xfrm>
                <a:off x="3864" y="1258"/>
                <a:ext cx="8" cy="8"/>
              </a:xfrm>
              <a:custGeom>
                <a:avLst/>
                <a:gdLst>
                  <a:gd name="T0" fmla="*/ 7 w 8"/>
                  <a:gd name="T1" fmla="*/ 6 h 8"/>
                  <a:gd name="T2" fmla="*/ 2 w 8"/>
                  <a:gd name="T3" fmla="*/ 1 h 8"/>
                  <a:gd name="T4" fmla="*/ 0 w 8"/>
                  <a:gd name="T5" fmla="*/ 3 h 8"/>
                  <a:gd name="T6" fmla="*/ 7 w 8"/>
                  <a:gd name="T7" fmla="*/ 8 h 8"/>
                  <a:gd name="T8" fmla="*/ 7 w 8"/>
                  <a:gd name="T9" fmla="*/ 6 h 8"/>
                  <a:gd name="T10" fmla="*/ 7 w 8"/>
                  <a:gd name="T11" fmla="*/ 6 h 8"/>
                  <a:gd name="T12" fmla="*/ 7 w 8"/>
                  <a:gd name="T13" fmla="*/ 6 h 8"/>
                  <a:gd name="T14" fmla="*/ 8 w 8"/>
                  <a:gd name="T15" fmla="*/ 3 h 8"/>
                  <a:gd name="T16" fmla="*/ 7 w 8"/>
                  <a:gd name="T17" fmla="*/ 1 h 8"/>
                  <a:gd name="T18" fmla="*/ 5 w 8"/>
                  <a:gd name="T19" fmla="*/ 0 h 8"/>
                  <a:gd name="T20" fmla="*/ 2 w 8"/>
                  <a:gd name="T21" fmla="*/ 1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1"/>
                    </a:lnTo>
                    <a:lnTo>
                      <a:pt x="0" y="3"/>
                    </a:lnTo>
                    <a:lnTo>
                      <a:pt x="7" y="8"/>
                    </a:lnTo>
                    <a:lnTo>
                      <a:pt x="7" y="6"/>
                    </a:lnTo>
                    <a:lnTo>
                      <a:pt x="8" y="3"/>
                    </a:lnTo>
                    <a:lnTo>
                      <a:pt x="7" y="1"/>
                    </a:lnTo>
                    <a:lnTo>
                      <a:pt x="5" y="0"/>
                    </a:lnTo>
                    <a:lnTo>
                      <a:pt x="2"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5" name="Freeform 311"/>
              <p:cNvSpPr>
                <a:spLocks/>
              </p:cNvSpPr>
              <p:nvPr/>
            </p:nvSpPr>
            <p:spPr bwMode="auto">
              <a:xfrm>
                <a:off x="3866" y="1256"/>
                <a:ext cx="8" cy="8"/>
              </a:xfrm>
              <a:custGeom>
                <a:avLst/>
                <a:gdLst>
                  <a:gd name="T0" fmla="*/ 6 w 8"/>
                  <a:gd name="T1" fmla="*/ 7 h 8"/>
                  <a:gd name="T2" fmla="*/ 0 w 8"/>
                  <a:gd name="T3" fmla="*/ 2 h 8"/>
                  <a:gd name="T4" fmla="*/ 0 w 8"/>
                  <a:gd name="T5" fmla="*/ 3 h 8"/>
                  <a:gd name="T6" fmla="*/ 5 w 8"/>
                  <a:gd name="T7" fmla="*/ 8 h 8"/>
                  <a:gd name="T8" fmla="*/ 6 w 8"/>
                  <a:gd name="T9" fmla="*/ 7 h 8"/>
                  <a:gd name="T10" fmla="*/ 6 w 8"/>
                  <a:gd name="T11" fmla="*/ 7 h 8"/>
                  <a:gd name="T12" fmla="*/ 6 w 8"/>
                  <a:gd name="T13" fmla="*/ 7 h 8"/>
                  <a:gd name="T14" fmla="*/ 8 w 8"/>
                  <a:gd name="T15" fmla="*/ 3 h 8"/>
                  <a:gd name="T16" fmla="*/ 6 w 8"/>
                  <a:gd name="T17" fmla="*/ 2 h 8"/>
                  <a:gd name="T18" fmla="*/ 3 w 8"/>
                  <a:gd name="T19" fmla="*/ 0 h 8"/>
                  <a:gd name="T20" fmla="*/ 0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0" y="2"/>
                    </a:lnTo>
                    <a:lnTo>
                      <a:pt x="0" y="3"/>
                    </a:lnTo>
                    <a:lnTo>
                      <a:pt x="5" y="8"/>
                    </a:lnTo>
                    <a:lnTo>
                      <a:pt x="6" y="7"/>
                    </a:lnTo>
                    <a:lnTo>
                      <a:pt x="8" y="3"/>
                    </a:lnTo>
                    <a:lnTo>
                      <a:pt x="6" y="2"/>
                    </a:lnTo>
                    <a:lnTo>
                      <a:pt x="3" y="0"/>
                    </a:lnTo>
                    <a:lnTo>
                      <a:pt x="0"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6" name="Freeform 312"/>
              <p:cNvSpPr>
                <a:spLocks/>
              </p:cNvSpPr>
              <p:nvPr/>
            </p:nvSpPr>
            <p:spPr bwMode="auto">
              <a:xfrm>
                <a:off x="3866" y="1256"/>
                <a:ext cx="8" cy="7"/>
              </a:xfrm>
              <a:custGeom>
                <a:avLst/>
                <a:gdLst>
                  <a:gd name="T0" fmla="*/ 8 w 8"/>
                  <a:gd name="T1" fmla="*/ 7 h 7"/>
                  <a:gd name="T2" fmla="*/ 2 w 8"/>
                  <a:gd name="T3" fmla="*/ 2 h 7"/>
                  <a:gd name="T4" fmla="*/ 0 w 8"/>
                  <a:gd name="T5" fmla="*/ 2 h 7"/>
                  <a:gd name="T6" fmla="*/ 6 w 8"/>
                  <a:gd name="T7" fmla="*/ 7 h 7"/>
                  <a:gd name="T8" fmla="*/ 8 w 8"/>
                  <a:gd name="T9" fmla="*/ 7 h 7"/>
                  <a:gd name="T10" fmla="*/ 8 w 8"/>
                  <a:gd name="T11" fmla="*/ 7 h 7"/>
                  <a:gd name="T12" fmla="*/ 8 w 8"/>
                  <a:gd name="T13" fmla="*/ 7 h 7"/>
                  <a:gd name="T14" fmla="*/ 8 w 8"/>
                  <a:gd name="T15" fmla="*/ 3 h 7"/>
                  <a:gd name="T16" fmla="*/ 6 w 8"/>
                  <a:gd name="T17" fmla="*/ 0 h 7"/>
                  <a:gd name="T18" fmla="*/ 5 w 8"/>
                  <a:gd name="T19" fmla="*/ 0 h 7"/>
                  <a:gd name="T20" fmla="*/ 2 w 8"/>
                  <a:gd name="T21" fmla="*/ 2 h 7"/>
                  <a:gd name="T22" fmla="*/ 8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7"/>
                    </a:moveTo>
                    <a:lnTo>
                      <a:pt x="2" y="2"/>
                    </a:lnTo>
                    <a:lnTo>
                      <a:pt x="0" y="2"/>
                    </a:lnTo>
                    <a:lnTo>
                      <a:pt x="6" y="7"/>
                    </a:lnTo>
                    <a:lnTo>
                      <a:pt x="8" y="7"/>
                    </a:lnTo>
                    <a:lnTo>
                      <a:pt x="8" y="3"/>
                    </a:lnTo>
                    <a:lnTo>
                      <a:pt x="6" y="0"/>
                    </a:lnTo>
                    <a:lnTo>
                      <a:pt x="5"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7" name="Freeform 313"/>
              <p:cNvSpPr>
                <a:spLocks/>
              </p:cNvSpPr>
              <p:nvPr/>
            </p:nvSpPr>
            <p:spPr bwMode="auto">
              <a:xfrm>
                <a:off x="3868" y="1255"/>
                <a:ext cx="8" cy="8"/>
              </a:xfrm>
              <a:custGeom>
                <a:avLst/>
                <a:gdLst>
                  <a:gd name="T0" fmla="*/ 6 w 8"/>
                  <a:gd name="T1" fmla="*/ 6 h 8"/>
                  <a:gd name="T2" fmla="*/ 1 w 8"/>
                  <a:gd name="T3" fmla="*/ 1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0 h 8"/>
                  <a:gd name="T18" fmla="*/ 3 w 8"/>
                  <a:gd name="T19" fmla="*/ 0 h 8"/>
                  <a:gd name="T20" fmla="*/ 1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1" y="1"/>
                    </a:lnTo>
                    <a:lnTo>
                      <a:pt x="0" y="3"/>
                    </a:lnTo>
                    <a:lnTo>
                      <a:pt x="6" y="8"/>
                    </a:lnTo>
                    <a:lnTo>
                      <a:pt x="6" y="6"/>
                    </a:lnTo>
                    <a:lnTo>
                      <a:pt x="8" y="3"/>
                    </a:lnTo>
                    <a:lnTo>
                      <a:pt x="6" y="0"/>
                    </a:lnTo>
                    <a:lnTo>
                      <a:pt x="3" y="0"/>
                    </a:lnTo>
                    <a:lnTo>
                      <a:pt x="1"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8" name="Freeform 314"/>
              <p:cNvSpPr>
                <a:spLocks/>
              </p:cNvSpPr>
              <p:nvPr/>
            </p:nvSpPr>
            <p:spPr bwMode="auto">
              <a:xfrm>
                <a:off x="3869" y="1253"/>
                <a:ext cx="7" cy="8"/>
              </a:xfrm>
              <a:custGeom>
                <a:avLst/>
                <a:gdLst>
                  <a:gd name="T0" fmla="*/ 7 w 7"/>
                  <a:gd name="T1" fmla="*/ 6 h 8"/>
                  <a:gd name="T2" fmla="*/ 0 w 7"/>
                  <a:gd name="T3" fmla="*/ 2 h 8"/>
                  <a:gd name="T4" fmla="*/ 0 w 7"/>
                  <a:gd name="T5" fmla="*/ 3 h 8"/>
                  <a:gd name="T6" fmla="*/ 5 w 7"/>
                  <a:gd name="T7" fmla="*/ 8 h 8"/>
                  <a:gd name="T8" fmla="*/ 7 w 7"/>
                  <a:gd name="T9" fmla="*/ 6 h 8"/>
                  <a:gd name="T10" fmla="*/ 7 w 7"/>
                  <a:gd name="T11" fmla="*/ 6 h 8"/>
                  <a:gd name="T12" fmla="*/ 7 w 7"/>
                  <a:gd name="T13" fmla="*/ 6 h 8"/>
                  <a:gd name="T14" fmla="*/ 7 w 7"/>
                  <a:gd name="T15" fmla="*/ 3 h 8"/>
                  <a:gd name="T16" fmla="*/ 7 w 7"/>
                  <a:gd name="T17" fmla="*/ 2 h 8"/>
                  <a:gd name="T18" fmla="*/ 3 w 7"/>
                  <a:gd name="T19" fmla="*/ 0 h 8"/>
                  <a:gd name="T20" fmla="*/ 0 w 7"/>
                  <a:gd name="T21" fmla="*/ 2 h 8"/>
                  <a:gd name="T22" fmla="*/ 7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6"/>
                    </a:moveTo>
                    <a:lnTo>
                      <a:pt x="0" y="2"/>
                    </a:lnTo>
                    <a:lnTo>
                      <a:pt x="0" y="3"/>
                    </a:lnTo>
                    <a:lnTo>
                      <a:pt x="5" y="8"/>
                    </a:lnTo>
                    <a:lnTo>
                      <a:pt x="7" y="6"/>
                    </a:lnTo>
                    <a:lnTo>
                      <a:pt x="7" y="3"/>
                    </a:lnTo>
                    <a:lnTo>
                      <a:pt x="7" y="2"/>
                    </a:lnTo>
                    <a:lnTo>
                      <a:pt x="3" y="0"/>
                    </a:lnTo>
                    <a:lnTo>
                      <a:pt x="0" y="2"/>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89" name="Freeform 315"/>
              <p:cNvSpPr>
                <a:spLocks/>
              </p:cNvSpPr>
              <p:nvPr/>
            </p:nvSpPr>
            <p:spPr bwMode="auto">
              <a:xfrm>
                <a:off x="3869" y="1251"/>
                <a:ext cx="8" cy="8"/>
              </a:xfrm>
              <a:custGeom>
                <a:avLst/>
                <a:gdLst>
                  <a:gd name="T0" fmla="*/ 2 w 8"/>
                  <a:gd name="T1" fmla="*/ 2 h 8"/>
                  <a:gd name="T2" fmla="*/ 2 w 8"/>
                  <a:gd name="T3" fmla="*/ 2 h 8"/>
                  <a:gd name="T4" fmla="*/ 0 w 8"/>
                  <a:gd name="T5" fmla="*/ 4 h 8"/>
                  <a:gd name="T6" fmla="*/ 7 w 8"/>
                  <a:gd name="T7" fmla="*/ 8 h 8"/>
                  <a:gd name="T8" fmla="*/ 8 w 8"/>
                  <a:gd name="T9" fmla="*/ 7 h 8"/>
                  <a:gd name="T10" fmla="*/ 2 w 8"/>
                  <a:gd name="T11" fmla="*/ 2 h 8"/>
                  <a:gd name="T12" fmla="*/ 8 w 8"/>
                  <a:gd name="T13" fmla="*/ 7 h 8"/>
                  <a:gd name="T14" fmla="*/ 8 w 8"/>
                  <a:gd name="T15" fmla="*/ 4 h 8"/>
                  <a:gd name="T16" fmla="*/ 7 w 8"/>
                  <a:gd name="T17" fmla="*/ 2 h 8"/>
                  <a:gd name="T18" fmla="*/ 3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4"/>
                    </a:lnTo>
                    <a:lnTo>
                      <a:pt x="7" y="8"/>
                    </a:lnTo>
                    <a:lnTo>
                      <a:pt x="8" y="7"/>
                    </a:lnTo>
                    <a:lnTo>
                      <a:pt x="2" y="2"/>
                    </a:lnTo>
                    <a:lnTo>
                      <a:pt x="8" y="7"/>
                    </a:lnTo>
                    <a:lnTo>
                      <a:pt x="8" y="4"/>
                    </a:lnTo>
                    <a:lnTo>
                      <a:pt x="7" y="2"/>
                    </a:lnTo>
                    <a:lnTo>
                      <a:pt x="3"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0" name="Freeform 316"/>
              <p:cNvSpPr>
                <a:spLocks/>
              </p:cNvSpPr>
              <p:nvPr/>
            </p:nvSpPr>
            <p:spPr bwMode="auto">
              <a:xfrm>
                <a:off x="3871" y="1250"/>
                <a:ext cx="8" cy="8"/>
              </a:xfrm>
              <a:custGeom>
                <a:avLst/>
                <a:gdLst>
                  <a:gd name="T0" fmla="*/ 6 w 8"/>
                  <a:gd name="T1" fmla="*/ 6 h 8"/>
                  <a:gd name="T2" fmla="*/ 0 w 8"/>
                  <a:gd name="T3" fmla="*/ 1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1 h 8"/>
                  <a:gd name="T18" fmla="*/ 3 w 8"/>
                  <a:gd name="T19" fmla="*/ 0 h 8"/>
                  <a:gd name="T20" fmla="*/ 0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1"/>
                    </a:lnTo>
                    <a:lnTo>
                      <a:pt x="0" y="3"/>
                    </a:lnTo>
                    <a:lnTo>
                      <a:pt x="6" y="8"/>
                    </a:lnTo>
                    <a:lnTo>
                      <a:pt x="6" y="6"/>
                    </a:lnTo>
                    <a:lnTo>
                      <a:pt x="8" y="3"/>
                    </a:lnTo>
                    <a:lnTo>
                      <a:pt x="6" y="1"/>
                    </a:lnTo>
                    <a:lnTo>
                      <a:pt x="3" y="0"/>
                    </a:lnTo>
                    <a:lnTo>
                      <a:pt x="0"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1" name="Freeform 317"/>
              <p:cNvSpPr>
                <a:spLocks/>
              </p:cNvSpPr>
              <p:nvPr/>
            </p:nvSpPr>
            <p:spPr bwMode="auto">
              <a:xfrm>
                <a:off x="3871" y="1250"/>
                <a:ext cx="8" cy="6"/>
              </a:xfrm>
              <a:custGeom>
                <a:avLst/>
                <a:gdLst>
                  <a:gd name="T0" fmla="*/ 8 w 8"/>
                  <a:gd name="T1" fmla="*/ 5 h 6"/>
                  <a:gd name="T2" fmla="*/ 1 w 8"/>
                  <a:gd name="T3" fmla="*/ 1 h 6"/>
                  <a:gd name="T4" fmla="*/ 0 w 8"/>
                  <a:gd name="T5" fmla="*/ 3 h 6"/>
                  <a:gd name="T6" fmla="*/ 6 w 8"/>
                  <a:gd name="T7" fmla="*/ 6 h 6"/>
                  <a:gd name="T8" fmla="*/ 8 w 8"/>
                  <a:gd name="T9" fmla="*/ 5 h 6"/>
                  <a:gd name="T10" fmla="*/ 8 w 8"/>
                  <a:gd name="T11" fmla="*/ 5 h 6"/>
                  <a:gd name="T12" fmla="*/ 8 w 8"/>
                  <a:gd name="T13" fmla="*/ 5 h 6"/>
                  <a:gd name="T14" fmla="*/ 8 w 8"/>
                  <a:gd name="T15" fmla="*/ 1 h 6"/>
                  <a:gd name="T16" fmla="*/ 6 w 8"/>
                  <a:gd name="T17" fmla="*/ 0 h 6"/>
                  <a:gd name="T18" fmla="*/ 5 w 8"/>
                  <a:gd name="T19" fmla="*/ 0 h 6"/>
                  <a:gd name="T20" fmla="*/ 1 w 8"/>
                  <a:gd name="T21" fmla="*/ 1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1" y="1"/>
                    </a:lnTo>
                    <a:lnTo>
                      <a:pt x="0" y="3"/>
                    </a:lnTo>
                    <a:lnTo>
                      <a:pt x="6" y="6"/>
                    </a:lnTo>
                    <a:lnTo>
                      <a:pt x="8" y="5"/>
                    </a:lnTo>
                    <a:lnTo>
                      <a:pt x="8" y="1"/>
                    </a:lnTo>
                    <a:lnTo>
                      <a:pt x="6" y="0"/>
                    </a:lnTo>
                    <a:lnTo>
                      <a:pt x="5" y="0"/>
                    </a:lnTo>
                    <a:lnTo>
                      <a:pt x="1"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2" name="Freeform 318"/>
              <p:cNvSpPr>
                <a:spLocks/>
              </p:cNvSpPr>
              <p:nvPr/>
            </p:nvSpPr>
            <p:spPr bwMode="auto">
              <a:xfrm>
                <a:off x="3872" y="1248"/>
                <a:ext cx="9" cy="7"/>
              </a:xfrm>
              <a:custGeom>
                <a:avLst/>
                <a:gdLst>
                  <a:gd name="T0" fmla="*/ 2 w 9"/>
                  <a:gd name="T1" fmla="*/ 2 h 7"/>
                  <a:gd name="T2" fmla="*/ 2 w 9"/>
                  <a:gd name="T3" fmla="*/ 2 h 7"/>
                  <a:gd name="T4" fmla="*/ 0 w 9"/>
                  <a:gd name="T5" fmla="*/ 3 h 7"/>
                  <a:gd name="T6" fmla="*/ 7 w 9"/>
                  <a:gd name="T7" fmla="*/ 7 h 7"/>
                  <a:gd name="T8" fmla="*/ 7 w 9"/>
                  <a:gd name="T9" fmla="*/ 5 h 7"/>
                  <a:gd name="T10" fmla="*/ 2 w 9"/>
                  <a:gd name="T11" fmla="*/ 2 h 7"/>
                  <a:gd name="T12" fmla="*/ 7 w 9"/>
                  <a:gd name="T13" fmla="*/ 5 h 7"/>
                  <a:gd name="T14" fmla="*/ 9 w 9"/>
                  <a:gd name="T15" fmla="*/ 3 h 7"/>
                  <a:gd name="T16" fmla="*/ 7 w 9"/>
                  <a:gd name="T17" fmla="*/ 0 h 7"/>
                  <a:gd name="T18" fmla="*/ 4 w 9"/>
                  <a:gd name="T19" fmla="*/ 0 h 7"/>
                  <a:gd name="T20" fmla="*/ 2 w 9"/>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2" y="2"/>
                    </a:moveTo>
                    <a:lnTo>
                      <a:pt x="2" y="2"/>
                    </a:lnTo>
                    <a:lnTo>
                      <a:pt x="0" y="3"/>
                    </a:lnTo>
                    <a:lnTo>
                      <a:pt x="7" y="7"/>
                    </a:lnTo>
                    <a:lnTo>
                      <a:pt x="7" y="5"/>
                    </a:lnTo>
                    <a:lnTo>
                      <a:pt x="2" y="2"/>
                    </a:lnTo>
                    <a:lnTo>
                      <a:pt x="7" y="5"/>
                    </a:lnTo>
                    <a:lnTo>
                      <a:pt x="9" y="3"/>
                    </a:lnTo>
                    <a:lnTo>
                      <a:pt x="7" y="0"/>
                    </a:lnTo>
                    <a:lnTo>
                      <a:pt x="4"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3" name="Freeform 319"/>
              <p:cNvSpPr>
                <a:spLocks/>
              </p:cNvSpPr>
              <p:nvPr/>
            </p:nvSpPr>
            <p:spPr bwMode="auto">
              <a:xfrm>
                <a:off x="3874" y="1246"/>
                <a:ext cx="7" cy="7"/>
              </a:xfrm>
              <a:custGeom>
                <a:avLst/>
                <a:gdLst>
                  <a:gd name="T0" fmla="*/ 7 w 7"/>
                  <a:gd name="T1" fmla="*/ 7 h 7"/>
                  <a:gd name="T2" fmla="*/ 0 w 7"/>
                  <a:gd name="T3" fmla="*/ 2 h 7"/>
                  <a:gd name="T4" fmla="*/ 0 w 7"/>
                  <a:gd name="T5" fmla="*/ 4 h 7"/>
                  <a:gd name="T6" fmla="*/ 5 w 7"/>
                  <a:gd name="T7" fmla="*/ 7 h 7"/>
                  <a:gd name="T8" fmla="*/ 7 w 7"/>
                  <a:gd name="T9" fmla="*/ 7 h 7"/>
                  <a:gd name="T10" fmla="*/ 7 w 7"/>
                  <a:gd name="T11" fmla="*/ 7 h 7"/>
                  <a:gd name="T12" fmla="*/ 7 w 7"/>
                  <a:gd name="T13" fmla="*/ 7 h 7"/>
                  <a:gd name="T14" fmla="*/ 7 w 7"/>
                  <a:gd name="T15" fmla="*/ 4 h 7"/>
                  <a:gd name="T16" fmla="*/ 5 w 7"/>
                  <a:gd name="T17" fmla="*/ 0 h 7"/>
                  <a:gd name="T18" fmla="*/ 3 w 7"/>
                  <a:gd name="T19" fmla="*/ 0 h 7"/>
                  <a:gd name="T20" fmla="*/ 0 w 7"/>
                  <a:gd name="T21" fmla="*/ 2 h 7"/>
                  <a:gd name="T22" fmla="*/ 7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7" y="7"/>
                    </a:moveTo>
                    <a:lnTo>
                      <a:pt x="0" y="2"/>
                    </a:lnTo>
                    <a:lnTo>
                      <a:pt x="0" y="4"/>
                    </a:lnTo>
                    <a:lnTo>
                      <a:pt x="5" y="7"/>
                    </a:lnTo>
                    <a:lnTo>
                      <a:pt x="7" y="7"/>
                    </a:lnTo>
                    <a:lnTo>
                      <a:pt x="7" y="4"/>
                    </a:lnTo>
                    <a:lnTo>
                      <a:pt x="5" y="0"/>
                    </a:lnTo>
                    <a:lnTo>
                      <a:pt x="3"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4" name="Freeform 320"/>
              <p:cNvSpPr>
                <a:spLocks/>
              </p:cNvSpPr>
              <p:nvPr/>
            </p:nvSpPr>
            <p:spPr bwMode="auto">
              <a:xfrm>
                <a:off x="3874" y="1245"/>
                <a:ext cx="8" cy="8"/>
              </a:xfrm>
              <a:custGeom>
                <a:avLst/>
                <a:gdLst>
                  <a:gd name="T0" fmla="*/ 8 w 8"/>
                  <a:gd name="T1" fmla="*/ 6 h 8"/>
                  <a:gd name="T2" fmla="*/ 2 w 8"/>
                  <a:gd name="T3" fmla="*/ 1 h 8"/>
                  <a:gd name="T4" fmla="*/ 0 w 8"/>
                  <a:gd name="T5" fmla="*/ 3 h 8"/>
                  <a:gd name="T6" fmla="*/ 7 w 8"/>
                  <a:gd name="T7" fmla="*/ 8 h 8"/>
                  <a:gd name="T8" fmla="*/ 8 w 8"/>
                  <a:gd name="T9" fmla="*/ 6 h 8"/>
                  <a:gd name="T10" fmla="*/ 8 w 8"/>
                  <a:gd name="T11" fmla="*/ 6 h 8"/>
                  <a:gd name="T12" fmla="*/ 8 w 8"/>
                  <a:gd name="T13" fmla="*/ 6 h 8"/>
                  <a:gd name="T14" fmla="*/ 8 w 8"/>
                  <a:gd name="T15" fmla="*/ 3 h 8"/>
                  <a:gd name="T16" fmla="*/ 7 w 8"/>
                  <a:gd name="T17" fmla="*/ 0 h 8"/>
                  <a:gd name="T18" fmla="*/ 3 w 8"/>
                  <a:gd name="T19" fmla="*/ 0 h 8"/>
                  <a:gd name="T20" fmla="*/ 2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1"/>
                    </a:lnTo>
                    <a:lnTo>
                      <a:pt x="0" y="3"/>
                    </a:lnTo>
                    <a:lnTo>
                      <a:pt x="7" y="8"/>
                    </a:lnTo>
                    <a:lnTo>
                      <a:pt x="8" y="6"/>
                    </a:lnTo>
                    <a:lnTo>
                      <a:pt x="8" y="3"/>
                    </a:lnTo>
                    <a:lnTo>
                      <a:pt x="7" y="0"/>
                    </a:lnTo>
                    <a:lnTo>
                      <a:pt x="3" y="0"/>
                    </a:lnTo>
                    <a:lnTo>
                      <a:pt x="2"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5" name="Freeform 321"/>
              <p:cNvSpPr>
                <a:spLocks/>
              </p:cNvSpPr>
              <p:nvPr/>
            </p:nvSpPr>
            <p:spPr bwMode="auto">
              <a:xfrm>
                <a:off x="3876" y="1243"/>
                <a:ext cx="8" cy="8"/>
              </a:xfrm>
              <a:custGeom>
                <a:avLst/>
                <a:gdLst>
                  <a:gd name="T0" fmla="*/ 6 w 8"/>
                  <a:gd name="T1" fmla="*/ 7 h 8"/>
                  <a:gd name="T2" fmla="*/ 0 w 8"/>
                  <a:gd name="T3" fmla="*/ 2 h 8"/>
                  <a:gd name="T4" fmla="*/ 0 w 8"/>
                  <a:gd name="T5" fmla="*/ 3 h 8"/>
                  <a:gd name="T6" fmla="*/ 6 w 8"/>
                  <a:gd name="T7" fmla="*/ 8 h 8"/>
                  <a:gd name="T8" fmla="*/ 6 w 8"/>
                  <a:gd name="T9" fmla="*/ 7 h 8"/>
                  <a:gd name="T10" fmla="*/ 6 w 8"/>
                  <a:gd name="T11" fmla="*/ 7 h 8"/>
                  <a:gd name="T12" fmla="*/ 6 w 8"/>
                  <a:gd name="T13" fmla="*/ 7 h 8"/>
                  <a:gd name="T14" fmla="*/ 8 w 8"/>
                  <a:gd name="T15" fmla="*/ 3 h 8"/>
                  <a:gd name="T16" fmla="*/ 6 w 8"/>
                  <a:gd name="T17" fmla="*/ 0 h 8"/>
                  <a:gd name="T18" fmla="*/ 3 w 8"/>
                  <a:gd name="T19" fmla="*/ 0 h 8"/>
                  <a:gd name="T20" fmla="*/ 0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0" y="2"/>
                    </a:lnTo>
                    <a:lnTo>
                      <a:pt x="0" y="3"/>
                    </a:lnTo>
                    <a:lnTo>
                      <a:pt x="6" y="8"/>
                    </a:lnTo>
                    <a:lnTo>
                      <a:pt x="6" y="7"/>
                    </a:lnTo>
                    <a:lnTo>
                      <a:pt x="8" y="3"/>
                    </a:lnTo>
                    <a:lnTo>
                      <a:pt x="6" y="0"/>
                    </a:lnTo>
                    <a:lnTo>
                      <a:pt x="3" y="0"/>
                    </a:lnTo>
                    <a:lnTo>
                      <a:pt x="0"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6" name="Freeform 322"/>
              <p:cNvSpPr>
                <a:spLocks/>
              </p:cNvSpPr>
              <p:nvPr/>
            </p:nvSpPr>
            <p:spPr bwMode="auto">
              <a:xfrm>
                <a:off x="3876" y="1242"/>
                <a:ext cx="8" cy="8"/>
              </a:xfrm>
              <a:custGeom>
                <a:avLst/>
                <a:gdLst>
                  <a:gd name="T0" fmla="*/ 8 w 8"/>
                  <a:gd name="T1" fmla="*/ 6 h 8"/>
                  <a:gd name="T2" fmla="*/ 1 w 8"/>
                  <a:gd name="T3" fmla="*/ 1 h 8"/>
                  <a:gd name="T4" fmla="*/ 0 w 8"/>
                  <a:gd name="T5" fmla="*/ 3 h 8"/>
                  <a:gd name="T6" fmla="*/ 6 w 8"/>
                  <a:gd name="T7" fmla="*/ 8 h 8"/>
                  <a:gd name="T8" fmla="*/ 8 w 8"/>
                  <a:gd name="T9" fmla="*/ 6 h 8"/>
                  <a:gd name="T10" fmla="*/ 8 w 8"/>
                  <a:gd name="T11" fmla="*/ 6 h 8"/>
                  <a:gd name="T12" fmla="*/ 8 w 8"/>
                  <a:gd name="T13" fmla="*/ 6 h 8"/>
                  <a:gd name="T14" fmla="*/ 8 w 8"/>
                  <a:gd name="T15" fmla="*/ 3 h 8"/>
                  <a:gd name="T16" fmla="*/ 6 w 8"/>
                  <a:gd name="T17" fmla="*/ 1 h 8"/>
                  <a:gd name="T18" fmla="*/ 5 w 8"/>
                  <a:gd name="T19" fmla="*/ 0 h 8"/>
                  <a:gd name="T20" fmla="*/ 1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1" y="1"/>
                    </a:lnTo>
                    <a:lnTo>
                      <a:pt x="0" y="3"/>
                    </a:lnTo>
                    <a:lnTo>
                      <a:pt x="6" y="8"/>
                    </a:lnTo>
                    <a:lnTo>
                      <a:pt x="8" y="6"/>
                    </a:lnTo>
                    <a:lnTo>
                      <a:pt x="8" y="3"/>
                    </a:lnTo>
                    <a:lnTo>
                      <a:pt x="6" y="1"/>
                    </a:lnTo>
                    <a:lnTo>
                      <a:pt x="5" y="0"/>
                    </a:lnTo>
                    <a:lnTo>
                      <a:pt x="1"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7" name="Freeform 323"/>
              <p:cNvSpPr>
                <a:spLocks/>
              </p:cNvSpPr>
              <p:nvPr/>
            </p:nvSpPr>
            <p:spPr bwMode="auto">
              <a:xfrm>
                <a:off x="3877" y="1240"/>
                <a:ext cx="8" cy="8"/>
              </a:xfrm>
              <a:custGeom>
                <a:avLst/>
                <a:gdLst>
                  <a:gd name="T0" fmla="*/ 2 w 8"/>
                  <a:gd name="T1" fmla="*/ 2 h 8"/>
                  <a:gd name="T2" fmla="*/ 2 w 8"/>
                  <a:gd name="T3" fmla="*/ 2 h 8"/>
                  <a:gd name="T4" fmla="*/ 0 w 8"/>
                  <a:gd name="T5" fmla="*/ 3 h 8"/>
                  <a:gd name="T6" fmla="*/ 7 w 8"/>
                  <a:gd name="T7" fmla="*/ 8 h 8"/>
                  <a:gd name="T8" fmla="*/ 7 w 8"/>
                  <a:gd name="T9" fmla="*/ 6 h 8"/>
                  <a:gd name="T10" fmla="*/ 2 w 8"/>
                  <a:gd name="T11" fmla="*/ 2 h 8"/>
                  <a:gd name="T12" fmla="*/ 7 w 8"/>
                  <a:gd name="T13" fmla="*/ 6 h 8"/>
                  <a:gd name="T14" fmla="*/ 8 w 8"/>
                  <a:gd name="T15" fmla="*/ 3 h 8"/>
                  <a:gd name="T16" fmla="*/ 7 w 8"/>
                  <a:gd name="T17" fmla="*/ 2 h 8"/>
                  <a:gd name="T18" fmla="*/ 4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3"/>
                    </a:lnTo>
                    <a:lnTo>
                      <a:pt x="7" y="8"/>
                    </a:lnTo>
                    <a:lnTo>
                      <a:pt x="7" y="6"/>
                    </a:lnTo>
                    <a:lnTo>
                      <a:pt x="2" y="2"/>
                    </a:lnTo>
                    <a:lnTo>
                      <a:pt x="7" y="6"/>
                    </a:lnTo>
                    <a:lnTo>
                      <a:pt x="8" y="3"/>
                    </a:lnTo>
                    <a:lnTo>
                      <a:pt x="7" y="2"/>
                    </a:lnTo>
                    <a:lnTo>
                      <a:pt x="4"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8" name="Freeform 324"/>
              <p:cNvSpPr>
                <a:spLocks/>
              </p:cNvSpPr>
              <p:nvPr/>
            </p:nvSpPr>
            <p:spPr bwMode="auto">
              <a:xfrm>
                <a:off x="3879" y="1238"/>
                <a:ext cx="6" cy="8"/>
              </a:xfrm>
              <a:custGeom>
                <a:avLst/>
                <a:gdLst>
                  <a:gd name="T0" fmla="*/ 6 w 6"/>
                  <a:gd name="T1" fmla="*/ 7 h 8"/>
                  <a:gd name="T2" fmla="*/ 0 w 6"/>
                  <a:gd name="T3" fmla="*/ 2 h 8"/>
                  <a:gd name="T4" fmla="*/ 0 w 6"/>
                  <a:gd name="T5" fmla="*/ 4 h 8"/>
                  <a:gd name="T6" fmla="*/ 5 w 6"/>
                  <a:gd name="T7" fmla="*/ 8 h 8"/>
                  <a:gd name="T8" fmla="*/ 6 w 6"/>
                  <a:gd name="T9" fmla="*/ 7 h 8"/>
                  <a:gd name="T10" fmla="*/ 6 w 6"/>
                  <a:gd name="T11" fmla="*/ 7 h 8"/>
                  <a:gd name="T12" fmla="*/ 6 w 6"/>
                  <a:gd name="T13" fmla="*/ 7 h 8"/>
                  <a:gd name="T14" fmla="*/ 6 w 6"/>
                  <a:gd name="T15" fmla="*/ 4 h 8"/>
                  <a:gd name="T16" fmla="*/ 5 w 6"/>
                  <a:gd name="T17" fmla="*/ 2 h 8"/>
                  <a:gd name="T18" fmla="*/ 3 w 6"/>
                  <a:gd name="T19" fmla="*/ 0 h 8"/>
                  <a:gd name="T20" fmla="*/ 0 w 6"/>
                  <a:gd name="T21" fmla="*/ 2 h 8"/>
                  <a:gd name="T22" fmla="*/ 6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6" y="7"/>
                    </a:moveTo>
                    <a:lnTo>
                      <a:pt x="0" y="2"/>
                    </a:lnTo>
                    <a:lnTo>
                      <a:pt x="0" y="4"/>
                    </a:lnTo>
                    <a:lnTo>
                      <a:pt x="5" y="8"/>
                    </a:lnTo>
                    <a:lnTo>
                      <a:pt x="6" y="7"/>
                    </a:lnTo>
                    <a:lnTo>
                      <a:pt x="6" y="4"/>
                    </a:lnTo>
                    <a:lnTo>
                      <a:pt x="5" y="2"/>
                    </a:lnTo>
                    <a:lnTo>
                      <a:pt x="3" y="0"/>
                    </a:lnTo>
                    <a:lnTo>
                      <a:pt x="0"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799" name="Freeform 325"/>
              <p:cNvSpPr>
                <a:spLocks/>
              </p:cNvSpPr>
              <p:nvPr/>
            </p:nvSpPr>
            <p:spPr bwMode="auto">
              <a:xfrm>
                <a:off x="3879" y="1237"/>
                <a:ext cx="8" cy="8"/>
              </a:xfrm>
              <a:custGeom>
                <a:avLst/>
                <a:gdLst>
                  <a:gd name="T0" fmla="*/ 8 w 8"/>
                  <a:gd name="T1" fmla="*/ 6 h 8"/>
                  <a:gd name="T2" fmla="*/ 2 w 8"/>
                  <a:gd name="T3" fmla="*/ 3 h 8"/>
                  <a:gd name="T4" fmla="*/ 0 w 8"/>
                  <a:gd name="T5" fmla="*/ 3 h 8"/>
                  <a:gd name="T6" fmla="*/ 6 w 8"/>
                  <a:gd name="T7" fmla="*/ 8 h 8"/>
                  <a:gd name="T8" fmla="*/ 8 w 8"/>
                  <a:gd name="T9" fmla="*/ 6 h 8"/>
                  <a:gd name="T10" fmla="*/ 8 w 8"/>
                  <a:gd name="T11" fmla="*/ 6 h 8"/>
                  <a:gd name="T12" fmla="*/ 8 w 8"/>
                  <a:gd name="T13" fmla="*/ 6 h 8"/>
                  <a:gd name="T14" fmla="*/ 8 w 8"/>
                  <a:gd name="T15" fmla="*/ 3 h 8"/>
                  <a:gd name="T16" fmla="*/ 6 w 8"/>
                  <a:gd name="T17" fmla="*/ 1 h 8"/>
                  <a:gd name="T18" fmla="*/ 3 w 8"/>
                  <a:gd name="T19" fmla="*/ 0 h 8"/>
                  <a:gd name="T20" fmla="*/ 2 w 8"/>
                  <a:gd name="T21" fmla="*/ 3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3"/>
                    </a:lnTo>
                    <a:lnTo>
                      <a:pt x="0" y="3"/>
                    </a:lnTo>
                    <a:lnTo>
                      <a:pt x="6" y="8"/>
                    </a:lnTo>
                    <a:lnTo>
                      <a:pt x="8" y="6"/>
                    </a:lnTo>
                    <a:lnTo>
                      <a:pt x="8" y="3"/>
                    </a:lnTo>
                    <a:lnTo>
                      <a:pt x="6" y="1"/>
                    </a:lnTo>
                    <a:lnTo>
                      <a:pt x="3" y="0"/>
                    </a:lnTo>
                    <a:lnTo>
                      <a:pt x="2" y="3"/>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0" name="Freeform 326"/>
              <p:cNvSpPr>
                <a:spLocks/>
              </p:cNvSpPr>
              <p:nvPr/>
            </p:nvSpPr>
            <p:spPr bwMode="auto">
              <a:xfrm>
                <a:off x="3881" y="1237"/>
                <a:ext cx="8" cy="6"/>
              </a:xfrm>
              <a:custGeom>
                <a:avLst/>
                <a:gdLst>
                  <a:gd name="T0" fmla="*/ 0 w 8"/>
                  <a:gd name="T1" fmla="*/ 1 h 6"/>
                  <a:gd name="T2" fmla="*/ 0 w 8"/>
                  <a:gd name="T3" fmla="*/ 1 h 6"/>
                  <a:gd name="T4" fmla="*/ 0 w 8"/>
                  <a:gd name="T5" fmla="*/ 3 h 6"/>
                  <a:gd name="T6" fmla="*/ 6 w 8"/>
                  <a:gd name="T7" fmla="*/ 6 h 6"/>
                  <a:gd name="T8" fmla="*/ 6 w 8"/>
                  <a:gd name="T9" fmla="*/ 5 h 6"/>
                  <a:gd name="T10" fmla="*/ 0 w 8"/>
                  <a:gd name="T11" fmla="*/ 1 h 6"/>
                  <a:gd name="T12" fmla="*/ 6 w 8"/>
                  <a:gd name="T13" fmla="*/ 5 h 6"/>
                  <a:gd name="T14" fmla="*/ 8 w 8"/>
                  <a:gd name="T15" fmla="*/ 1 h 6"/>
                  <a:gd name="T16" fmla="*/ 6 w 8"/>
                  <a:gd name="T17" fmla="*/ 0 h 6"/>
                  <a:gd name="T18" fmla="*/ 3 w 8"/>
                  <a:gd name="T19" fmla="*/ 0 h 6"/>
                  <a:gd name="T20" fmla="*/ 0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0" y="1"/>
                    </a:moveTo>
                    <a:lnTo>
                      <a:pt x="0" y="1"/>
                    </a:lnTo>
                    <a:lnTo>
                      <a:pt x="0" y="3"/>
                    </a:lnTo>
                    <a:lnTo>
                      <a:pt x="6" y="6"/>
                    </a:lnTo>
                    <a:lnTo>
                      <a:pt x="6" y="5"/>
                    </a:lnTo>
                    <a:lnTo>
                      <a:pt x="0" y="1"/>
                    </a:lnTo>
                    <a:lnTo>
                      <a:pt x="6" y="5"/>
                    </a:lnTo>
                    <a:lnTo>
                      <a:pt x="8" y="1"/>
                    </a:lnTo>
                    <a:lnTo>
                      <a:pt x="6" y="0"/>
                    </a:lnTo>
                    <a:lnTo>
                      <a:pt x="3"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1" name="Freeform 327"/>
              <p:cNvSpPr>
                <a:spLocks/>
              </p:cNvSpPr>
              <p:nvPr/>
            </p:nvSpPr>
            <p:spPr bwMode="auto">
              <a:xfrm>
                <a:off x="3881" y="1235"/>
                <a:ext cx="8" cy="7"/>
              </a:xfrm>
              <a:custGeom>
                <a:avLst/>
                <a:gdLst>
                  <a:gd name="T0" fmla="*/ 8 w 8"/>
                  <a:gd name="T1" fmla="*/ 5 h 7"/>
                  <a:gd name="T2" fmla="*/ 1 w 8"/>
                  <a:gd name="T3" fmla="*/ 2 h 7"/>
                  <a:gd name="T4" fmla="*/ 0 w 8"/>
                  <a:gd name="T5" fmla="*/ 3 h 7"/>
                  <a:gd name="T6" fmla="*/ 6 w 8"/>
                  <a:gd name="T7" fmla="*/ 7 h 7"/>
                  <a:gd name="T8" fmla="*/ 8 w 8"/>
                  <a:gd name="T9" fmla="*/ 5 h 7"/>
                  <a:gd name="T10" fmla="*/ 8 w 8"/>
                  <a:gd name="T11" fmla="*/ 5 h 7"/>
                  <a:gd name="T12" fmla="*/ 8 w 8"/>
                  <a:gd name="T13" fmla="*/ 5 h 7"/>
                  <a:gd name="T14" fmla="*/ 8 w 8"/>
                  <a:gd name="T15" fmla="*/ 3 h 7"/>
                  <a:gd name="T16" fmla="*/ 6 w 8"/>
                  <a:gd name="T17" fmla="*/ 0 h 7"/>
                  <a:gd name="T18" fmla="*/ 4 w 8"/>
                  <a:gd name="T19" fmla="*/ 0 h 7"/>
                  <a:gd name="T20" fmla="*/ 1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1" y="2"/>
                    </a:lnTo>
                    <a:lnTo>
                      <a:pt x="0" y="3"/>
                    </a:lnTo>
                    <a:lnTo>
                      <a:pt x="6" y="7"/>
                    </a:lnTo>
                    <a:lnTo>
                      <a:pt x="8" y="5"/>
                    </a:lnTo>
                    <a:lnTo>
                      <a:pt x="8" y="3"/>
                    </a:lnTo>
                    <a:lnTo>
                      <a:pt x="6" y="0"/>
                    </a:lnTo>
                    <a:lnTo>
                      <a:pt x="4" y="0"/>
                    </a:lnTo>
                    <a:lnTo>
                      <a:pt x="1"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2" name="Freeform 328"/>
              <p:cNvSpPr>
                <a:spLocks/>
              </p:cNvSpPr>
              <p:nvPr/>
            </p:nvSpPr>
            <p:spPr bwMode="auto">
              <a:xfrm>
                <a:off x="3882" y="1234"/>
                <a:ext cx="8" cy="6"/>
              </a:xfrm>
              <a:custGeom>
                <a:avLst/>
                <a:gdLst>
                  <a:gd name="T0" fmla="*/ 2 w 8"/>
                  <a:gd name="T1" fmla="*/ 1 h 6"/>
                  <a:gd name="T2" fmla="*/ 2 w 8"/>
                  <a:gd name="T3" fmla="*/ 1 h 6"/>
                  <a:gd name="T4" fmla="*/ 0 w 8"/>
                  <a:gd name="T5" fmla="*/ 3 h 6"/>
                  <a:gd name="T6" fmla="*/ 7 w 8"/>
                  <a:gd name="T7" fmla="*/ 6 h 6"/>
                  <a:gd name="T8" fmla="*/ 8 w 8"/>
                  <a:gd name="T9" fmla="*/ 4 h 6"/>
                  <a:gd name="T10" fmla="*/ 2 w 8"/>
                  <a:gd name="T11" fmla="*/ 1 h 6"/>
                  <a:gd name="T12" fmla="*/ 8 w 8"/>
                  <a:gd name="T13" fmla="*/ 4 h 6"/>
                  <a:gd name="T14" fmla="*/ 8 w 8"/>
                  <a:gd name="T15" fmla="*/ 3 h 6"/>
                  <a:gd name="T16" fmla="*/ 7 w 8"/>
                  <a:gd name="T17" fmla="*/ 0 h 6"/>
                  <a:gd name="T18" fmla="*/ 3 w 8"/>
                  <a:gd name="T19" fmla="*/ 0 h 6"/>
                  <a:gd name="T20" fmla="*/ 2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2" y="1"/>
                    </a:moveTo>
                    <a:lnTo>
                      <a:pt x="2" y="1"/>
                    </a:lnTo>
                    <a:lnTo>
                      <a:pt x="0" y="3"/>
                    </a:lnTo>
                    <a:lnTo>
                      <a:pt x="7" y="6"/>
                    </a:lnTo>
                    <a:lnTo>
                      <a:pt x="8" y="4"/>
                    </a:lnTo>
                    <a:lnTo>
                      <a:pt x="2" y="1"/>
                    </a:lnTo>
                    <a:lnTo>
                      <a:pt x="8" y="4"/>
                    </a:lnTo>
                    <a:lnTo>
                      <a:pt x="8" y="3"/>
                    </a:lnTo>
                    <a:lnTo>
                      <a:pt x="7" y="0"/>
                    </a:lnTo>
                    <a:lnTo>
                      <a:pt x="3"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3" name="Freeform 329"/>
              <p:cNvSpPr>
                <a:spLocks/>
              </p:cNvSpPr>
              <p:nvPr/>
            </p:nvSpPr>
            <p:spPr bwMode="auto">
              <a:xfrm>
                <a:off x="3884" y="1232"/>
                <a:ext cx="8" cy="8"/>
              </a:xfrm>
              <a:custGeom>
                <a:avLst/>
                <a:gdLst>
                  <a:gd name="T0" fmla="*/ 6 w 8"/>
                  <a:gd name="T1" fmla="*/ 6 h 8"/>
                  <a:gd name="T2" fmla="*/ 0 w 8"/>
                  <a:gd name="T3" fmla="*/ 2 h 8"/>
                  <a:gd name="T4" fmla="*/ 0 w 8"/>
                  <a:gd name="T5" fmla="*/ 3 h 8"/>
                  <a:gd name="T6" fmla="*/ 5 w 8"/>
                  <a:gd name="T7" fmla="*/ 8 h 8"/>
                  <a:gd name="T8" fmla="*/ 6 w 8"/>
                  <a:gd name="T9" fmla="*/ 6 h 8"/>
                  <a:gd name="T10" fmla="*/ 6 w 8"/>
                  <a:gd name="T11" fmla="*/ 6 h 8"/>
                  <a:gd name="T12" fmla="*/ 6 w 8"/>
                  <a:gd name="T13" fmla="*/ 6 h 8"/>
                  <a:gd name="T14" fmla="*/ 8 w 8"/>
                  <a:gd name="T15" fmla="*/ 3 h 8"/>
                  <a:gd name="T16" fmla="*/ 6 w 8"/>
                  <a:gd name="T17" fmla="*/ 0 h 8"/>
                  <a:gd name="T18" fmla="*/ 3 w 8"/>
                  <a:gd name="T19" fmla="*/ 0 h 8"/>
                  <a:gd name="T20" fmla="*/ 0 w 8"/>
                  <a:gd name="T21" fmla="*/ 2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2"/>
                    </a:lnTo>
                    <a:lnTo>
                      <a:pt x="0" y="3"/>
                    </a:lnTo>
                    <a:lnTo>
                      <a:pt x="5" y="8"/>
                    </a:lnTo>
                    <a:lnTo>
                      <a:pt x="6" y="6"/>
                    </a:lnTo>
                    <a:lnTo>
                      <a:pt x="8" y="3"/>
                    </a:lnTo>
                    <a:lnTo>
                      <a:pt x="6" y="0"/>
                    </a:lnTo>
                    <a:lnTo>
                      <a:pt x="3" y="0"/>
                    </a:lnTo>
                    <a:lnTo>
                      <a:pt x="0" y="2"/>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4" name="Freeform 330"/>
              <p:cNvSpPr>
                <a:spLocks/>
              </p:cNvSpPr>
              <p:nvPr/>
            </p:nvSpPr>
            <p:spPr bwMode="auto">
              <a:xfrm>
                <a:off x="3884" y="1230"/>
                <a:ext cx="8" cy="8"/>
              </a:xfrm>
              <a:custGeom>
                <a:avLst/>
                <a:gdLst>
                  <a:gd name="T0" fmla="*/ 1 w 8"/>
                  <a:gd name="T1" fmla="*/ 2 h 8"/>
                  <a:gd name="T2" fmla="*/ 1 w 8"/>
                  <a:gd name="T3" fmla="*/ 2 h 8"/>
                  <a:gd name="T4" fmla="*/ 0 w 8"/>
                  <a:gd name="T5" fmla="*/ 4 h 8"/>
                  <a:gd name="T6" fmla="*/ 6 w 8"/>
                  <a:gd name="T7" fmla="*/ 8 h 8"/>
                  <a:gd name="T8" fmla="*/ 8 w 8"/>
                  <a:gd name="T9" fmla="*/ 7 h 8"/>
                  <a:gd name="T10" fmla="*/ 1 w 8"/>
                  <a:gd name="T11" fmla="*/ 2 h 8"/>
                  <a:gd name="T12" fmla="*/ 8 w 8"/>
                  <a:gd name="T13" fmla="*/ 7 h 8"/>
                  <a:gd name="T14" fmla="*/ 8 w 8"/>
                  <a:gd name="T15" fmla="*/ 4 h 8"/>
                  <a:gd name="T16" fmla="*/ 6 w 8"/>
                  <a:gd name="T17" fmla="*/ 0 h 8"/>
                  <a:gd name="T18" fmla="*/ 3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4"/>
                    </a:lnTo>
                    <a:lnTo>
                      <a:pt x="6" y="8"/>
                    </a:lnTo>
                    <a:lnTo>
                      <a:pt x="8" y="7"/>
                    </a:lnTo>
                    <a:lnTo>
                      <a:pt x="1" y="2"/>
                    </a:lnTo>
                    <a:lnTo>
                      <a:pt x="8" y="7"/>
                    </a:lnTo>
                    <a:lnTo>
                      <a:pt x="8" y="4"/>
                    </a:lnTo>
                    <a:lnTo>
                      <a:pt x="6" y="0"/>
                    </a:lnTo>
                    <a:lnTo>
                      <a:pt x="3"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5" name="Freeform 331"/>
              <p:cNvSpPr>
                <a:spLocks/>
              </p:cNvSpPr>
              <p:nvPr/>
            </p:nvSpPr>
            <p:spPr bwMode="auto">
              <a:xfrm>
                <a:off x="3885" y="1229"/>
                <a:ext cx="9" cy="8"/>
              </a:xfrm>
              <a:custGeom>
                <a:avLst/>
                <a:gdLst>
                  <a:gd name="T0" fmla="*/ 7 w 9"/>
                  <a:gd name="T1" fmla="*/ 6 h 8"/>
                  <a:gd name="T2" fmla="*/ 2 w 9"/>
                  <a:gd name="T3" fmla="*/ 1 h 8"/>
                  <a:gd name="T4" fmla="*/ 0 w 9"/>
                  <a:gd name="T5" fmla="*/ 3 h 8"/>
                  <a:gd name="T6" fmla="*/ 7 w 9"/>
                  <a:gd name="T7" fmla="*/ 8 h 8"/>
                  <a:gd name="T8" fmla="*/ 7 w 9"/>
                  <a:gd name="T9" fmla="*/ 6 h 8"/>
                  <a:gd name="T10" fmla="*/ 7 w 9"/>
                  <a:gd name="T11" fmla="*/ 6 h 8"/>
                  <a:gd name="T12" fmla="*/ 7 w 9"/>
                  <a:gd name="T13" fmla="*/ 6 h 8"/>
                  <a:gd name="T14" fmla="*/ 9 w 9"/>
                  <a:gd name="T15" fmla="*/ 3 h 8"/>
                  <a:gd name="T16" fmla="*/ 7 w 9"/>
                  <a:gd name="T17" fmla="*/ 1 h 8"/>
                  <a:gd name="T18" fmla="*/ 4 w 9"/>
                  <a:gd name="T19" fmla="*/ 0 h 8"/>
                  <a:gd name="T20" fmla="*/ 2 w 9"/>
                  <a:gd name="T21" fmla="*/ 1 h 8"/>
                  <a:gd name="T22" fmla="*/ 7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7" y="6"/>
                    </a:moveTo>
                    <a:lnTo>
                      <a:pt x="2" y="1"/>
                    </a:lnTo>
                    <a:lnTo>
                      <a:pt x="0" y="3"/>
                    </a:lnTo>
                    <a:lnTo>
                      <a:pt x="7" y="8"/>
                    </a:lnTo>
                    <a:lnTo>
                      <a:pt x="7" y="6"/>
                    </a:lnTo>
                    <a:lnTo>
                      <a:pt x="9" y="3"/>
                    </a:lnTo>
                    <a:lnTo>
                      <a:pt x="7" y="1"/>
                    </a:lnTo>
                    <a:lnTo>
                      <a:pt x="4" y="0"/>
                    </a:lnTo>
                    <a:lnTo>
                      <a:pt x="2"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6" name="Freeform 332"/>
              <p:cNvSpPr>
                <a:spLocks/>
              </p:cNvSpPr>
              <p:nvPr/>
            </p:nvSpPr>
            <p:spPr bwMode="auto">
              <a:xfrm>
                <a:off x="3885" y="1227"/>
                <a:ext cx="9" cy="8"/>
              </a:xfrm>
              <a:custGeom>
                <a:avLst/>
                <a:gdLst>
                  <a:gd name="T0" fmla="*/ 2 w 9"/>
                  <a:gd name="T1" fmla="*/ 2 h 8"/>
                  <a:gd name="T2" fmla="*/ 2 w 9"/>
                  <a:gd name="T3" fmla="*/ 2 h 8"/>
                  <a:gd name="T4" fmla="*/ 0 w 9"/>
                  <a:gd name="T5" fmla="*/ 3 h 8"/>
                  <a:gd name="T6" fmla="*/ 7 w 9"/>
                  <a:gd name="T7" fmla="*/ 8 h 8"/>
                  <a:gd name="T8" fmla="*/ 9 w 9"/>
                  <a:gd name="T9" fmla="*/ 7 h 8"/>
                  <a:gd name="T10" fmla="*/ 2 w 9"/>
                  <a:gd name="T11" fmla="*/ 2 h 8"/>
                  <a:gd name="T12" fmla="*/ 9 w 9"/>
                  <a:gd name="T13" fmla="*/ 7 h 8"/>
                  <a:gd name="T14" fmla="*/ 9 w 9"/>
                  <a:gd name="T15" fmla="*/ 3 h 8"/>
                  <a:gd name="T16" fmla="*/ 7 w 9"/>
                  <a:gd name="T17" fmla="*/ 2 h 8"/>
                  <a:gd name="T18" fmla="*/ 5 w 9"/>
                  <a:gd name="T19" fmla="*/ 0 h 8"/>
                  <a:gd name="T20" fmla="*/ 2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2" y="2"/>
                    </a:moveTo>
                    <a:lnTo>
                      <a:pt x="2" y="2"/>
                    </a:lnTo>
                    <a:lnTo>
                      <a:pt x="0" y="3"/>
                    </a:lnTo>
                    <a:lnTo>
                      <a:pt x="7" y="8"/>
                    </a:lnTo>
                    <a:lnTo>
                      <a:pt x="9" y="7"/>
                    </a:lnTo>
                    <a:lnTo>
                      <a:pt x="2" y="2"/>
                    </a:lnTo>
                    <a:lnTo>
                      <a:pt x="9" y="7"/>
                    </a:lnTo>
                    <a:lnTo>
                      <a:pt x="9" y="3"/>
                    </a:lnTo>
                    <a:lnTo>
                      <a:pt x="7"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7" name="Freeform 333"/>
              <p:cNvSpPr>
                <a:spLocks/>
              </p:cNvSpPr>
              <p:nvPr/>
            </p:nvSpPr>
            <p:spPr bwMode="auto">
              <a:xfrm>
                <a:off x="3887" y="1227"/>
                <a:ext cx="8" cy="7"/>
              </a:xfrm>
              <a:custGeom>
                <a:avLst/>
                <a:gdLst>
                  <a:gd name="T0" fmla="*/ 7 w 8"/>
                  <a:gd name="T1" fmla="*/ 5 h 7"/>
                  <a:gd name="T2" fmla="*/ 2 w 8"/>
                  <a:gd name="T3" fmla="*/ 2 h 7"/>
                  <a:gd name="T4" fmla="*/ 0 w 8"/>
                  <a:gd name="T5" fmla="*/ 2 h 7"/>
                  <a:gd name="T6" fmla="*/ 7 w 8"/>
                  <a:gd name="T7" fmla="*/ 7 h 7"/>
                  <a:gd name="T8" fmla="*/ 7 w 8"/>
                  <a:gd name="T9" fmla="*/ 5 h 7"/>
                  <a:gd name="T10" fmla="*/ 7 w 8"/>
                  <a:gd name="T11" fmla="*/ 5 h 7"/>
                  <a:gd name="T12" fmla="*/ 7 w 8"/>
                  <a:gd name="T13" fmla="*/ 5 h 7"/>
                  <a:gd name="T14" fmla="*/ 8 w 8"/>
                  <a:gd name="T15" fmla="*/ 3 h 7"/>
                  <a:gd name="T16" fmla="*/ 7 w 8"/>
                  <a:gd name="T17" fmla="*/ 0 h 7"/>
                  <a:gd name="T18" fmla="*/ 3 w 8"/>
                  <a:gd name="T19" fmla="*/ 0 h 7"/>
                  <a:gd name="T20" fmla="*/ 2 w 8"/>
                  <a:gd name="T21" fmla="*/ 2 h 7"/>
                  <a:gd name="T22" fmla="*/ 7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7" y="5"/>
                    </a:moveTo>
                    <a:lnTo>
                      <a:pt x="2" y="2"/>
                    </a:lnTo>
                    <a:lnTo>
                      <a:pt x="0" y="2"/>
                    </a:lnTo>
                    <a:lnTo>
                      <a:pt x="7" y="7"/>
                    </a:lnTo>
                    <a:lnTo>
                      <a:pt x="7" y="5"/>
                    </a:lnTo>
                    <a:lnTo>
                      <a:pt x="8" y="3"/>
                    </a:lnTo>
                    <a:lnTo>
                      <a:pt x="7" y="0"/>
                    </a:lnTo>
                    <a:lnTo>
                      <a:pt x="3" y="0"/>
                    </a:lnTo>
                    <a:lnTo>
                      <a:pt x="2" y="2"/>
                    </a:lnTo>
                    <a:lnTo>
                      <a:pt x="7"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8" name="Freeform 334"/>
              <p:cNvSpPr>
                <a:spLocks/>
              </p:cNvSpPr>
              <p:nvPr/>
            </p:nvSpPr>
            <p:spPr bwMode="auto">
              <a:xfrm>
                <a:off x="3889" y="1225"/>
                <a:ext cx="8" cy="7"/>
              </a:xfrm>
              <a:custGeom>
                <a:avLst/>
                <a:gdLst>
                  <a:gd name="T0" fmla="*/ 0 w 8"/>
                  <a:gd name="T1" fmla="*/ 2 h 7"/>
                  <a:gd name="T2" fmla="*/ 0 w 8"/>
                  <a:gd name="T3" fmla="*/ 2 h 7"/>
                  <a:gd name="T4" fmla="*/ 0 w 8"/>
                  <a:gd name="T5" fmla="*/ 4 h 7"/>
                  <a:gd name="T6" fmla="*/ 5 w 8"/>
                  <a:gd name="T7" fmla="*/ 7 h 7"/>
                  <a:gd name="T8" fmla="*/ 6 w 8"/>
                  <a:gd name="T9" fmla="*/ 7 h 7"/>
                  <a:gd name="T10" fmla="*/ 0 w 8"/>
                  <a:gd name="T11" fmla="*/ 2 h 7"/>
                  <a:gd name="T12" fmla="*/ 6 w 8"/>
                  <a:gd name="T13" fmla="*/ 7 h 7"/>
                  <a:gd name="T14" fmla="*/ 8 w 8"/>
                  <a:gd name="T15" fmla="*/ 4 h 7"/>
                  <a:gd name="T16" fmla="*/ 6 w 8"/>
                  <a:gd name="T17" fmla="*/ 0 h 7"/>
                  <a:gd name="T18" fmla="*/ 3 w 8"/>
                  <a:gd name="T19" fmla="*/ 0 h 7"/>
                  <a:gd name="T20" fmla="*/ 0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0" y="2"/>
                    </a:moveTo>
                    <a:lnTo>
                      <a:pt x="0" y="2"/>
                    </a:lnTo>
                    <a:lnTo>
                      <a:pt x="0" y="4"/>
                    </a:lnTo>
                    <a:lnTo>
                      <a:pt x="5" y="7"/>
                    </a:lnTo>
                    <a:lnTo>
                      <a:pt x="6" y="7"/>
                    </a:lnTo>
                    <a:lnTo>
                      <a:pt x="0" y="2"/>
                    </a:lnTo>
                    <a:lnTo>
                      <a:pt x="6" y="7"/>
                    </a:lnTo>
                    <a:lnTo>
                      <a:pt x="8" y="4"/>
                    </a:lnTo>
                    <a:lnTo>
                      <a:pt x="6" y="0"/>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09" name="Freeform 335"/>
              <p:cNvSpPr>
                <a:spLocks/>
              </p:cNvSpPr>
              <p:nvPr/>
            </p:nvSpPr>
            <p:spPr bwMode="auto">
              <a:xfrm>
                <a:off x="3889" y="1224"/>
                <a:ext cx="8" cy="8"/>
              </a:xfrm>
              <a:custGeom>
                <a:avLst/>
                <a:gdLst>
                  <a:gd name="T0" fmla="*/ 8 w 8"/>
                  <a:gd name="T1" fmla="*/ 6 h 8"/>
                  <a:gd name="T2" fmla="*/ 1 w 8"/>
                  <a:gd name="T3" fmla="*/ 1 h 8"/>
                  <a:gd name="T4" fmla="*/ 0 w 8"/>
                  <a:gd name="T5" fmla="*/ 3 h 8"/>
                  <a:gd name="T6" fmla="*/ 6 w 8"/>
                  <a:gd name="T7" fmla="*/ 8 h 8"/>
                  <a:gd name="T8" fmla="*/ 8 w 8"/>
                  <a:gd name="T9" fmla="*/ 6 h 8"/>
                  <a:gd name="T10" fmla="*/ 8 w 8"/>
                  <a:gd name="T11" fmla="*/ 6 h 8"/>
                  <a:gd name="T12" fmla="*/ 8 w 8"/>
                  <a:gd name="T13" fmla="*/ 6 h 8"/>
                  <a:gd name="T14" fmla="*/ 8 w 8"/>
                  <a:gd name="T15" fmla="*/ 3 h 8"/>
                  <a:gd name="T16" fmla="*/ 6 w 8"/>
                  <a:gd name="T17" fmla="*/ 1 h 8"/>
                  <a:gd name="T18" fmla="*/ 5 w 8"/>
                  <a:gd name="T19" fmla="*/ 0 h 8"/>
                  <a:gd name="T20" fmla="*/ 1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1" y="1"/>
                    </a:lnTo>
                    <a:lnTo>
                      <a:pt x="0" y="3"/>
                    </a:lnTo>
                    <a:lnTo>
                      <a:pt x="6" y="8"/>
                    </a:lnTo>
                    <a:lnTo>
                      <a:pt x="8" y="6"/>
                    </a:lnTo>
                    <a:lnTo>
                      <a:pt x="8" y="3"/>
                    </a:lnTo>
                    <a:lnTo>
                      <a:pt x="6" y="1"/>
                    </a:lnTo>
                    <a:lnTo>
                      <a:pt x="5" y="0"/>
                    </a:lnTo>
                    <a:lnTo>
                      <a:pt x="1"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0" name="Freeform 336"/>
              <p:cNvSpPr>
                <a:spLocks/>
              </p:cNvSpPr>
              <p:nvPr/>
            </p:nvSpPr>
            <p:spPr bwMode="auto">
              <a:xfrm>
                <a:off x="3890" y="1222"/>
                <a:ext cx="8" cy="8"/>
              </a:xfrm>
              <a:custGeom>
                <a:avLst/>
                <a:gdLst>
                  <a:gd name="T0" fmla="*/ 2 w 8"/>
                  <a:gd name="T1" fmla="*/ 2 h 8"/>
                  <a:gd name="T2" fmla="*/ 2 w 8"/>
                  <a:gd name="T3" fmla="*/ 2 h 8"/>
                  <a:gd name="T4" fmla="*/ 0 w 8"/>
                  <a:gd name="T5" fmla="*/ 3 h 8"/>
                  <a:gd name="T6" fmla="*/ 7 w 8"/>
                  <a:gd name="T7" fmla="*/ 8 h 8"/>
                  <a:gd name="T8" fmla="*/ 7 w 8"/>
                  <a:gd name="T9" fmla="*/ 7 h 8"/>
                  <a:gd name="T10" fmla="*/ 2 w 8"/>
                  <a:gd name="T11" fmla="*/ 2 h 8"/>
                  <a:gd name="T12" fmla="*/ 7 w 8"/>
                  <a:gd name="T13" fmla="*/ 7 h 8"/>
                  <a:gd name="T14" fmla="*/ 8 w 8"/>
                  <a:gd name="T15" fmla="*/ 3 h 8"/>
                  <a:gd name="T16" fmla="*/ 7 w 8"/>
                  <a:gd name="T17" fmla="*/ 2 h 8"/>
                  <a:gd name="T18" fmla="*/ 4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3"/>
                    </a:lnTo>
                    <a:lnTo>
                      <a:pt x="7" y="8"/>
                    </a:lnTo>
                    <a:lnTo>
                      <a:pt x="7" y="7"/>
                    </a:lnTo>
                    <a:lnTo>
                      <a:pt x="2" y="2"/>
                    </a:lnTo>
                    <a:lnTo>
                      <a:pt x="7" y="7"/>
                    </a:lnTo>
                    <a:lnTo>
                      <a:pt x="8" y="3"/>
                    </a:lnTo>
                    <a:lnTo>
                      <a:pt x="7" y="2"/>
                    </a:lnTo>
                    <a:lnTo>
                      <a:pt x="4"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1" name="Freeform 337"/>
              <p:cNvSpPr>
                <a:spLocks/>
              </p:cNvSpPr>
              <p:nvPr/>
            </p:nvSpPr>
            <p:spPr bwMode="auto">
              <a:xfrm>
                <a:off x="3892" y="1222"/>
                <a:ext cx="6" cy="7"/>
              </a:xfrm>
              <a:custGeom>
                <a:avLst/>
                <a:gdLst>
                  <a:gd name="T0" fmla="*/ 6 w 6"/>
                  <a:gd name="T1" fmla="*/ 7 h 7"/>
                  <a:gd name="T2" fmla="*/ 0 w 6"/>
                  <a:gd name="T3" fmla="*/ 2 h 7"/>
                  <a:gd name="T4" fmla="*/ 0 w 6"/>
                  <a:gd name="T5" fmla="*/ 2 h 7"/>
                  <a:gd name="T6" fmla="*/ 5 w 6"/>
                  <a:gd name="T7" fmla="*/ 7 h 7"/>
                  <a:gd name="T8" fmla="*/ 6 w 6"/>
                  <a:gd name="T9" fmla="*/ 7 h 7"/>
                  <a:gd name="T10" fmla="*/ 6 w 6"/>
                  <a:gd name="T11" fmla="*/ 7 h 7"/>
                  <a:gd name="T12" fmla="*/ 6 w 6"/>
                  <a:gd name="T13" fmla="*/ 7 h 7"/>
                  <a:gd name="T14" fmla="*/ 6 w 6"/>
                  <a:gd name="T15" fmla="*/ 3 h 7"/>
                  <a:gd name="T16" fmla="*/ 6 w 6"/>
                  <a:gd name="T17" fmla="*/ 0 h 7"/>
                  <a:gd name="T18" fmla="*/ 3 w 6"/>
                  <a:gd name="T19" fmla="*/ 0 h 7"/>
                  <a:gd name="T20" fmla="*/ 0 w 6"/>
                  <a:gd name="T21" fmla="*/ 2 h 7"/>
                  <a:gd name="T22" fmla="*/ 6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6" y="7"/>
                    </a:moveTo>
                    <a:lnTo>
                      <a:pt x="0" y="2"/>
                    </a:lnTo>
                    <a:lnTo>
                      <a:pt x="5" y="7"/>
                    </a:lnTo>
                    <a:lnTo>
                      <a:pt x="6" y="7"/>
                    </a:lnTo>
                    <a:lnTo>
                      <a:pt x="6" y="3"/>
                    </a:lnTo>
                    <a:lnTo>
                      <a:pt x="6" y="0"/>
                    </a:lnTo>
                    <a:lnTo>
                      <a:pt x="3" y="0"/>
                    </a:lnTo>
                    <a:lnTo>
                      <a:pt x="0"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2" name="Freeform 338"/>
              <p:cNvSpPr>
                <a:spLocks/>
              </p:cNvSpPr>
              <p:nvPr/>
            </p:nvSpPr>
            <p:spPr bwMode="auto">
              <a:xfrm>
                <a:off x="3892" y="1221"/>
                <a:ext cx="8" cy="8"/>
              </a:xfrm>
              <a:custGeom>
                <a:avLst/>
                <a:gdLst>
                  <a:gd name="T0" fmla="*/ 2 w 8"/>
                  <a:gd name="T1" fmla="*/ 1 h 8"/>
                  <a:gd name="T2" fmla="*/ 2 w 8"/>
                  <a:gd name="T3" fmla="*/ 1 h 8"/>
                  <a:gd name="T4" fmla="*/ 0 w 8"/>
                  <a:gd name="T5" fmla="*/ 3 h 8"/>
                  <a:gd name="T6" fmla="*/ 6 w 8"/>
                  <a:gd name="T7" fmla="*/ 8 h 8"/>
                  <a:gd name="T8" fmla="*/ 6 w 8"/>
                  <a:gd name="T9" fmla="*/ 6 h 8"/>
                  <a:gd name="T10" fmla="*/ 2 w 8"/>
                  <a:gd name="T11" fmla="*/ 1 h 8"/>
                  <a:gd name="T12" fmla="*/ 6 w 8"/>
                  <a:gd name="T13" fmla="*/ 6 h 8"/>
                  <a:gd name="T14" fmla="*/ 8 w 8"/>
                  <a:gd name="T15" fmla="*/ 3 h 8"/>
                  <a:gd name="T16" fmla="*/ 6 w 8"/>
                  <a:gd name="T17" fmla="*/ 1 h 8"/>
                  <a:gd name="T18" fmla="*/ 5 w 8"/>
                  <a:gd name="T19" fmla="*/ 0 h 8"/>
                  <a:gd name="T20" fmla="*/ 2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1"/>
                    </a:moveTo>
                    <a:lnTo>
                      <a:pt x="2" y="1"/>
                    </a:lnTo>
                    <a:lnTo>
                      <a:pt x="0" y="3"/>
                    </a:lnTo>
                    <a:lnTo>
                      <a:pt x="6" y="8"/>
                    </a:lnTo>
                    <a:lnTo>
                      <a:pt x="6" y="6"/>
                    </a:lnTo>
                    <a:lnTo>
                      <a:pt x="2" y="1"/>
                    </a:lnTo>
                    <a:lnTo>
                      <a:pt x="6" y="6"/>
                    </a:lnTo>
                    <a:lnTo>
                      <a:pt x="8" y="3"/>
                    </a:lnTo>
                    <a:lnTo>
                      <a:pt x="6" y="1"/>
                    </a:lnTo>
                    <a:lnTo>
                      <a:pt x="5"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3" name="Freeform 339"/>
              <p:cNvSpPr>
                <a:spLocks/>
              </p:cNvSpPr>
              <p:nvPr/>
            </p:nvSpPr>
            <p:spPr bwMode="auto">
              <a:xfrm>
                <a:off x="3894" y="1219"/>
                <a:ext cx="8" cy="8"/>
              </a:xfrm>
              <a:custGeom>
                <a:avLst/>
                <a:gdLst>
                  <a:gd name="T0" fmla="*/ 6 w 8"/>
                  <a:gd name="T1" fmla="*/ 8 h 8"/>
                  <a:gd name="T2" fmla="*/ 1 w 8"/>
                  <a:gd name="T3" fmla="*/ 2 h 8"/>
                  <a:gd name="T4" fmla="*/ 0 w 8"/>
                  <a:gd name="T5" fmla="*/ 3 h 8"/>
                  <a:gd name="T6" fmla="*/ 4 w 8"/>
                  <a:gd name="T7" fmla="*/ 8 h 8"/>
                  <a:gd name="T8" fmla="*/ 6 w 8"/>
                  <a:gd name="T9" fmla="*/ 8 h 8"/>
                  <a:gd name="T10" fmla="*/ 6 w 8"/>
                  <a:gd name="T11" fmla="*/ 8 h 8"/>
                  <a:gd name="T12" fmla="*/ 6 w 8"/>
                  <a:gd name="T13" fmla="*/ 8 h 8"/>
                  <a:gd name="T14" fmla="*/ 8 w 8"/>
                  <a:gd name="T15" fmla="*/ 5 h 8"/>
                  <a:gd name="T16" fmla="*/ 6 w 8"/>
                  <a:gd name="T17" fmla="*/ 2 h 8"/>
                  <a:gd name="T18" fmla="*/ 3 w 8"/>
                  <a:gd name="T19" fmla="*/ 0 h 8"/>
                  <a:gd name="T20" fmla="*/ 1 w 8"/>
                  <a:gd name="T21" fmla="*/ 2 h 8"/>
                  <a:gd name="T22" fmla="*/ 6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8"/>
                    </a:moveTo>
                    <a:lnTo>
                      <a:pt x="1" y="2"/>
                    </a:lnTo>
                    <a:lnTo>
                      <a:pt x="0" y="3"/>
                    </a:lnTo>
                    <a:lnTo>
                      <a:pt x="4" y="8"/>
                    </a:lnTo>
                    <a:lnTo>
                      <a:pt x="6" y="8"/>
                    </a:lnTo>
                    <a:lnTo>
                      <a:pt x="8" y="5"/>
                    </a:lnTo>
                    <a:lnTo>
                      <a:pt x="6" y="2"/>
                    </a:lnTo>
                    <a:lnTo>
                      <a:pt x="3" y="0"/>
                    </a:lnTo>
                    <a:lnTo>
                      <a:pt x="1" y="2"/>
                    </a:lnTo>
                    <a:lnTo>
                      <a:pt x="6"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4" name="Freeform 340"/>
              <p:cNvSpPr>
                <a:spLocks/>
              </p:cNvSpPr>
              <p:nvPr/>
            </p:nvSpPr>
            <p:spPr bwMode="auto">
              <a:xfrm>
                <a:off x="3895" y="1219"/>
                <a:ext cx="7" cy="8"/>
              </a:xfrm>
              <a:custGeom>
                <a:avLst/>
                <a:gdLst>
                  <a:gd name="T0" fmla="*/ 0 w 7"/>
                  <a:gd name="T1" fmla="*/ 0 h 8"/>
                  <a:gd name="T2" fmla="*/ 0 w 7"/>
                  <a:gd name="T3" fmla="*/ 2 h 8"/>
                  <a:gd name="T4" fmla="*/ 0 w 7"/>
                  <a:gd name="T5" fmla="*/ 2 h 8"/>
                  <a:gd name="T6" fmla="*/ 5 w 7"/>
                  <a:gd name="T7" fmla="*/ 8 h 8"/>
                  <a:gd name="T8" fmla="*/ 7 w 7"/>
                  <a:gd name="T9" fmla="*/ 6 h 8"/>
                  <a:gd name="T10" fmla="*/ 0 w 7"/>
                  <a:gd name="T11" fmla="*/ 0 h 8"/>
                  <a:gd name="T12" fmla="*/ 7 w 7"/>
                  <a:gd name="T13" fmla="*/ 6 h 8"/>
                  <a:gd name="T14" fmla="*/ 7 w 7"/>
                  <a:gd name="T15" fmla="*/ 3 h 8"/>
                  <a:gd name="T16" fmla="*/ 7 w 7"/>
                  <a:gd name="T17" fmla="*/ 2 h 8"/>
                  <a:gd name="T18" fmla="*/ 3 w 7"/>
                  <a:gd name="T19" fmla="*/ 0 h 8"/>
                  <a:gd name="T20" fmla="*/ 0 w 7"/>
                  <a:gd name="T21" fmla="*/ 2 h 8"/>
                  <a:gd name="T22" fmla="*/ 0 w 7"/>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0"/>
                    </a:moveTo>
                    <a:lnTo>
                      <a:pt x="0" y="2"/>
                    </a:lnTo>
                    <a:lnTo>
                      <a:pt x="5" y="8"/>
                    </a:lnTo>
                    <a:lnTo>
                      <a:pt x="7" y="6"/>
                    </a:lnTo>
                    <a:lnTo>
                      <a:pt x="0" y="0"/>
                    </a:lnTo>
                    <a:lnTo>
                      <a:pt x="7" y="6"/>
                    </a:lnTo>
                    <a:lnTo>
                      <a:pt x="7" y="3"/>
                    </a:lnTo>
                    <a:lnTo>
                      <a:pt x="7" y="2"/>
                    </a:lnTo>
                    <a:lnTo>
                      <a:pt x="3" y="0"/>
                    </a:lnTo>
                    <a:lnTo>
                      <a:pt x="0" y="2"/>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5" name="Freeform 341"/>
              <p:cNvSpPr>
                <a:spLocks/>
              </p:cNvSpPr>
              <p:nvPr/>
            </p:nvSpPr>
            <p:spPr bwMode="auto">
              <a:xfrm>
                <a:off x="3895" y="1217"/>
                <a:ext cx="8" cy="8"/>
              </a:xfrm>
              <a:custGeom>
                <a:avLst/>
                <a:gdLst>
                  <a:gd name="T0" fmla="*/ 2 w 8"/>
                  <a:gd name="T1" fmla="*/ 2 h 8"/>
                  <a:gd name="T2" fmla="*/ 2 w 8"/>
                  <a:gd name="T3" fmla="*/ 2 h 8"/>
                  <a:gd name="T4" fmla="*/ 0 w 8"/>
                  <a:gd name="T5" fmla="*/ 2 h 8"/>
                  <a:gd name="T6" fmla="*/ 5 w 8"/>
                  <a:gd name="T7" fmla="*/ 8 h 8"/>
                  <a:gd name="T8" fmla="*/ 7 w 8"/>
                  <a:gd name="T9" fmla="*/ 7 h 8"/>
                  <a:gd name="T10" fmla="*/ 2 w 8"/>
                  <a:gd name="T11" fmla="*/ 2 h 8"/>
                  <a:gd name="T12" fmla="*/ 7 w 8"/>
                  <a:gd name="T13" fmla="*/ 7 h 8"/>
                  <a:gd name="T14" fmla="*/ 8 w 8"/>
                  <a:gd name="T15" fmla="*/ 5 h 8"/>
                  <a:gd name="T16" fmla="*/ 7 w 8"/>
                  <a:gd name="T17" fmla="*/ 2 h 8"/>
                  <a:gd name="T18" fmla="*/ 5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2"/>
                    </a:lnTo>
                    <a:lnTo>
                      <a:pt x="5" y="8"/>
                    </a:lnTo>
                    <a:lnTo>
                      <a:pt x="7" y="7"/>
                    </a:lnTo>
                    <a:lnTo>
                      <a:pt x="2" y="2"/>
                    </a:lnTo>
                    <a:lnTo>
                      <a:pt x="7" y="7"/>
                    </a:lnTo>
                    <a:lnTo>
                      <a:pt x="8" y="5"/>
                    </a:lnTo>
                    <a:lnTo>
                      <a:pt x="7"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6" name="Freeform 342"/>
              <p:cNvSpPr>
                <a:spLocks/>
              </p:cNvSpPr>
              <p:nvPr/>
            </p:nvSpPr>
            <p:spPr bwMode="auto">
              <a:xfrm>
                <a:off x="3897" y="1217"/>
                <a:ext cx="6" cy="8"/>
              </a:xfrm>
              <a:custGeom>
                <a:avLst/>
                <a:gdLst>
                  <a:gd name="T0" fmla="*/ 1 w 6"/>
                  <a:gd name="T1" fmla="*/ 0 h 8"/>
                  <a:gd name="T2" fmla="*/ 1 w 6"/>
                  <a:gd name="T3" fmla="*/ 0 h 8"/>
                  <a:gd name="T4" fmla="*/ 0 w 6"/>
                  <a:gd name="T5" fmla="*/ 2 h 8"/>
                  <a:gd name="T6" fmla="*/ 5 w 6"/>
                  <a:gd name="T7" fmla="*/ 8 h 8"/>
                  <a:gd name="T8" fmla="*/ 6 w 6"/>
                  <a:gd name="T9" fmla="*/ 7 h 8"/>
                  <a:gd name="T10" fmla="*/ 1 w 6"/>
                  <a:gd name="T11" fmla="*/ 0 h 8"/>
                  <a:gd name="T12" fmla="*/ 6 w 6"/>
                  <a:gd name="T13" fmla="*/ 7 h 8"/>
                  <a:gd name="T14" fmla="*/ 6 w 6"/>
                  <a:gd name="T15" fmla="*/ 4 h 8"/>
                  <a:gd name="T16" fmla="*/ 6 w 6"/>
                  <a:gd name="T17" fmla="*/ 2 h 8"/>
                  <a:gd name="T18" fmla="*/ 3 w 6"/>
                  <a:gd name="T19" fmla="*/ 0 h 8"/>
                  <a:gd name="T20" fmla="*/ 1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0"/>
                    </a:moveTo>
                    <a:lnTo>
                      <a:pt x="1" y="0"/>
                    </a:lnTo>
                    <a:lnTo>
                      <a:pt x="0" y="2"/>
                    </a:lnTo>
                    <a:lnTo>
                      <a:pt x="5" y="8"/>
                    </a:lnTo>
                    <a:lnTo>
                      <a:pt x="6" y="7"/>
                    </a:lnTo>
                    <a:lnTo>
                      <a:pt x="1" y="0"/>
                    </a:lnTo>
                    <a:lnTo>
                      <a:pt x="6" y="7"/>
                    </a:lnTo>
                    <a:lnTo>
                      <a:pt x="6" y="4"/>
                    </a:lnTo>
                    <a:lnTo>
                      <a:pt x="6" y="2"/>
                    </a:lnTo>
                    <a:lnTo>
                      <a:pt x="3"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7" name="Freeform 343"/>
              <p:cNvSpPr>
                <a:spLocks/>
              </p:cNvSpPr>
              <p:nvPr/>
            </p:nvSpPr>
            <p:spPr bwMode="auto">
              <a:xfrm>
                <a:off x="3898" y="1216"/>
                <a:ext cx="7" cy="8"/>
              </a:xfrm>
              <a:custGeom>
                <a:avLst/>
                <a:gdLst>
                  <a:gd name="T0" fmla="*/ 0 w 7"/>
                  <a:gd name="T1" fmla="*/ 1 h 8"/>
                  <a:gd name="T2" fmla="*/ 0 w 7"/>
                  <a:gd name="T3" fmla="*/ 1 h 8"/>
                  <a:gd name="T4" fmla="*/ 0 w 7"/>
                  <a:gd name="T5" fmla="*/ 1 h 8"/>
                  <a:gd name="T6" fmla="*/ 5 w 7"/>
                  <a:gd name="T7" fmla="*/ 8 h 8"/>
                  <a:gd name="T8" fmla="*/ 5 w 7"/>
                  <a:gd name="T9" fmla="*/ 8 h 8"/>
                  <a:gd name="T10" fmla="*/ 0 w 7"/>
                  <a:gd name="T11" fmla="*/ 1 h 8"/>
                  <a:gd name="T12" fmla="*/ 5 w 7"/>
                  <a:gd name="T13" fmla="*/ 8 h 8"/>
                  <a:gd name="T14" fmla="*/ 7 w 7"/>
                  <a:gd name="T15" fmla="*/ 5 h 8"/>
                  <a:gd name="T16" fmla="*/ 7 w 7"/>
                  <a:gd name="T17" fmla="*/ 1 h 8"/>
                  <a:gd name="T18" fmla="*/ 4 w 7"/>
                  <a:gd name="T19" fmla="*/ 0 h 8"/>
                  <a:gd name="T20" fmla="*/ 0 w 7"/>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0" y="1"/>
                    </a:moveTo>
                    <a:lnTo>
                      <a:pt x="0" y="1"/>
                    </a:lnTo>
                    <a:lnTo>
                      <a:pt x="5" y="8"/>
                    </a:lnTo>
                    <a:lnTo>
                      <a:pt x="0" y="1"/>
                    </a:lnTo>
                    <a:lnTo>
                      <a:pt x="5" y="8"/>
                    </a:lnTo>
                    <a:lnTo>
                      <a:pt x="7" y="5"/>
                    </a:lnTo>
                    <a:lnTo>
                      <a:pt x="7" y="1"/>
                    </a:lnTo>
                    <a:lnTo>
                      <a:pt x="4"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8" name="Freeform 344"/>
              <p:cNvSpPr>
                <a:spLocks/>
              </p:cNvSpPr>
              <p:nvPr/>
            </p:nvSpPr>
            <p:spPr bwMode="auto">
              <a:xfrm>
                <a:off x="3898" y="1216"/>
                <a:ext cx="8" cy="8"/>
              </a:xfrm>
              <a:custGeom>
                <a:avLst/>
                <a:gdLst>
                  <a:gd name="T0" fmla="*/ 7 w 8"/>
                  <a:gd name="T1" fmla="*/ 6 h 8"/>
                  <a:gd name="T2" fmla="*/ 2 w 8"/>
                  <a:gd name="T3" fmla="*/ 0 h 8"/>
                  <a:gd name="T4" fmla="*/ 0 w 8"/>
                  <a:gd name="T5" fmla="*/ 1 h 8"/>
                  <a:gd name="T6" fmla="*/ 5 w 8"/>
                  <a:gd name="T7" fmla="*/ 8 h 8"/>
                  <a:gd name="T8" fmla="*/ 7 w 8"/>
                  <a:gd name="T9" fmla="*/ 6 h 8"/>
                  <a:gd name="T10" fmla="*/ 7 w 8"/>
                  <a:gd name="T11" fmla="*/ 6 h 8"/>
                  <a:gd name="T12" fmla="*/ 7 w 8"/>
                  <a:gd name="T13" fmla="*/ 6 h 8"/>
                  <a:gd name="T14" fmla="*/ 8 w 8"/>
                  <a:gd name="T15" fmla="*/ 5 h 8"/>
                  <a:gd name="T16" fmla="*/ 7 w 8"/>
                  <a:gd name="T17" fmla="*/ 1 h 8"/>
                  <a:gd name="T18" fmla="*/ 5 w 8"/>
                  <a:gd name="T19" fmla="*/ 0 h 8"/>
                  <a:gd name="T20" fmla="*/ 2 w 8"/>
                  <a:gd name="T21" fmla="*/ 0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0"/>
                    </a:lnTo>
                    <a:lnTo>
                      <a:pt x="0" y="1"/>
                    </a:lnTo>
                    <a:lnTo>
                      <a:pt x="5" y="8"/>
                    </a:lnTo>
                    <a:lnTo>
                      <a:pt x="7" y="6"/>
                    </a:lnTo>
                    <a:lnTo>
                      <a:pt x="8" y="5"/>
                    </a:lnTo>
                    <a:lnTo>
                      <a:pt x="7" y="1"/>
                    </a:lnTo>
                    <a:lnTo>
                      <a:pt x="5" y="0"/>
                    </a:lnTo>
                    <a:lnTo>
                      <a:pt x="2" y="0"/>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19" name="Freeform 345"/>
              <p:cNvSpPr>
                <a:spLocks/>
              </p:cNvSpPr>
              <p:nvPr/>
            </p:nvSpPr>
            <p:spPr bwMode="auto">
              <a:xfrm>
                <a:off x="3900" y="1216"/>
                <a:ext cx="6" cy="6"/>
              </a:xfrm>
              <a:custGeom>
                <a:avLst/>
                <a:gdLst>
                  <a:gd name="T0" fmla="*/ 2 w 6"/>
                  <a:gd name="T1" fmla="*/ 0 h 6"/>
                  <a:gd name="T2" fmla="*/ 0 w 6"/>
                  <a:gd name="T3" fmla="*/ 0 h 6"/>
                  <a:gd name="T4" fmla="*/ 0 w 6"/>
                  <a:gd name="T5" fmla="*/ 0 h 6"/>
                  <a:gd name="T6" fmla="*/ 5 w 6"/>
                  <a:gd name="T7" fmla="*/ 6 h 6"/>
                  <a:gd name="T8" fmla="*/ 5 w 6"/>
                  <a:gd name="T9" fmla="*/ 6 h 6"/>
                  <a:gd name="T10" fmla="*/ 2 w 6"/>
                  <a:gd name="T11" fmla="*/ 0 h 6"/>
                  <a:gd name="T12" fmla="*/ 5 w 6"/>
                  <a:gd name="T13" fmla="*/ 6 h 6"/>
                  <a:gd name="T14" fmla="*/ 6 w 6"/>
                  <a:gd name="T15" fmla="*/ 3 h 6"/>
                  <a:gd name="T16" fmla="*/ 6 w 6"/>
                  <a:gd name="T17" fmla="*/ 1 h 6"/>
                  <a:gd name="T18" fmla="*/ 3 w 6"/>
                  <a:gd name="T19" fmla="*/ 0 h 6"/>
                  <a:gd name="T20" fmla="*/ 0 w 6"/>
                  <a:gd name="T21" fmla="*/ 0 h 6"/>
                  <a:gd name="T22" fmla="*/ 2 w 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2" y="0"/>
                    </a:moveTo>
                    <a:lnTo>
                      <a:pt x="0" y="0"/>
                    </a:lnTo>
                    <a:lnTo>
                      <a:pt x="5" y="6"/>
                    </a:lnTo>
                    <a:lnTo>
                      <a:pt x="2" y="0"/>
                    </a:lnTo>
                    <a:lnTo>
                      <a:pt x="5" y="6"/>
                    </a:lnTo>
                    <a:lnTo>
                      <a:pt x="6" y="3"/>
                    </a:lnTo>
                    <a:lnTo>
                      <a:pt x="6" y="1"/>
                    </a:lnTo>
                    <a:lnTo>
                      <a:pt x="3" y="0"/>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0" name="Freeform 346"/>
              <p:cNvSpPr>
                <a:spLocks/>
              </p:cNvSpPr>
              <p:nvPr/>
            </p:nvSpPr>
            <p:spPr bwMode="auto">
              <a:xfrm>
                <a:off x="3902" y="1214"/>
                <a:ext cx="6" cy="8"/>
              </a:xfrm>
              <a:custGeom>
                <a:avLst/>
                <a:gdLst>
                  <a:gd name="T0" fmla="*/ 0 w 6"/>
                  <a:gd name="T1" fmla="*/ 0 h 8"/>
                  <a:gd name="T2" fmla="*/ 0 w 6"/>
                  <a:gd name="T3" fmla="*/ 0 h 8"/>
                  <a:gd name="T4" fmla="*/ 0 w 6"/>
                  <a:gd name="T5" fmla="*/ 2 h 8"/>
                  <a:gd name="T6" fmla="*/ 3 w 6"/>
                  <a:gd name="T7" fmla="*/ 8 h 8"/>
                  <a:gd name="T8" fmla="*/ 4 w 6"/>
                  <a:gd name="T9" fmla="*/ 8 h 8"/>
                  <a:gd name="T10" fmla="*/ 0 w 6"/>
                  <a:gd name="T11" fmla="*/ 0 h 8"/>
                  <a:gd name="T12" fmla="*/ 4 w 6"/>
                  <a:gd name="T13" fmla="*/ 8 h 8"/>
                  <a:gd name="T14" fmla="*/ 6 w 6"/>
                  <a:gd name="T15" fmla="*/ 5 h 8"/>
                  <a:gd name="T16" fmla="*/ 6 w 6"/>
                  <a:gd name="T17" fmla="*/ 2 h 8"/>
                  <a:gd name="T18" fmla="*/ 3 w 6"/>
                  <a:gd name="T19" fmla="*/ 0 h 8"/>
                  <a:gd name="T20" fmla="*/ 0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0"/>
                    </a:moveTo>
                    <a:lnTo>
                      <a:pt x="0" y="0"/>
                    </a:lnTo>
                    <a:lnTo>
                      <a:pt x="0" y="2"/>
                    </a:lnTo>
                    <a:lnTo>
                      <a:pt x="3" y="8"/>
                    </a:lnTo>
                    <a:lnTo>
                      <a:pt x="4" y="8"/>
                    </a:lnTo>
                    <a:lnTo>
                      <a:pt x="0" y="0"/>
                    </a:lnTo>
                    <a:lnTo>
                      <a:pt x="4" y="8"/>
                    </a:lnTo>
                    <a:lnTo>
                      <a:pt x="6" y="5"/>
                    </a:lnTo>
                    <a:lnTo>
                      <a:pt x="6" y="2"/>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1" name="Freeform 347"/>
              <p:cNvSpPr>
                <a:spLocks/>
              </p:cNvSpPr>
              <p:nvPr/>
            </p:nvSpPr>
            <p:spPr bwMode="auto">
              <a:xfrm>
                <a:off x="3902" y="1214"/>
                <a:ext cx="6" cy="8"/>
              </a:xfrm>
              <a:custGeom>
                <a:avLst/>
                <a:gdLst>
                  <a:gd name="T0" fmla="*/ 4 w 6"/>
                  <a:gd name="T1" fmla="*/ 7 h 8"/>
                  <a:gd name="T2" fmla="*/ 1 w 6"/>
                  <a:gd name="T3" fmla="*/ 0 h 8"/>
                  <a:gd name="T4" fmla="*/ 0 w 6"/>
                  <a:gd name="T5" fmla="*/ 0 h 8"/>
                  <a:gd name="T6" fmla="*/ 4 w 6"/>
                  <a:gd name="T7" fmla="*/ 8 h 8"/>
                  <a:gd name="T8" fmla="*/ 4 w 6"/>
                  <a:gd name="T9" fmla="*/ 7 h 8"/>
                  <a:gd name="T10" fmla="*/ 4 w 6"/>
                  <a:gd name="T11" fmla="*/ 7 h 8"/>
                  <a:gd name="T12" fmla="*/ 4 w 6"/>
                  <a:gd name="T13" fmla="*/ 7 h 8"/>
                  <a:gd name="T14" fmla="*/ 6 w 6"/>
                  <a:gd name="T15" fmla="*/ 5 h 8"/>
                  <a:gd name="T16" fmla="*/ 6 w 6"/>
                  <a:gd name="T17" fmla="*/ 2 h 8"/>
                  <a:gd name="T18" fmla="*/ 4 w 6"/>
                  <a:gd name="T19" fmla="*/ 0 h 8"/>
                  <a:gd name="T20" fmla="*/ 1 w 6"/>
                  <a:gd name="T21" fmla="*/ 0 h 8"/>
                  <a:gd name="T22" fmla="*/ 4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4" y="7"/>
                    </a:moveTo>
                    <a:lnTo>
                      <a:pt x="1" y="0"/>
                    </a:lnTo>
                    <a:lnTo>
                      <a:pt x="0" y="0"/>
                    </a:lnTo>
                    <a:lnTo>
                      <a:pt x="4" y="8"/>
                    </a:lnTo>
                    <a:lnTo>
                      <a:pt x="4" y="7"/>
                    </a:lnTo>
                    <a:lnTo>
                      <a:pt x="6" y="5"/>
                    </a:lnTo>
                    <a:lnTo>
                      <a:pt x="6" y="2"/>
                    </a:lnTo>
                    <a:lnTo>
                      <a:pt x="4" y="0"/>
                    </a:lnTo>
                    <a:lnTo>
                      <a:pt x="1" y="0"/>
                    </a:lnTo>
                    <a:lnTo>
                      <a:pt x="4"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2" name="Freeform 348"/>
              <p:cNvSpPr>
                <a:spLocks/>
              </p:cNvSpPr>
              <p:nvPr/>
            </p:nvSpPr>
            <p:spPr bwMode="auto">
              <a:xfrm>
                <a:off x="3903" y="1214"/>
                <a:ext cx="7" cy="7"/>
              </a:xfrm>
              <a:custGeom>
                <a:avLst/>
                <a:gdLst>
                  <a:gd name="T0" fmla="*/ 2 w 7"/>
                  <a:gd name="T1" fmla="*/ 0 h 7"/>
                  <a:gd name="T2" fmla="*/ 2 w 7"/>
                  <a:gd name="T3" fmla="*/ 0 h 7"/>
                  <a:gd name="T4" fmla="*/ 0 w 7"/>
                  <a:gd name="T5" fmla="*/ 0 h 7"/>
                  <a:gd name="T6" fmla="*/ 3 w 7"/>
                  <a:gd name="T7" fmla="*/ 7 h 7"/>
                  <a:gd name="T8" fmla="*/ 5 w 7"/>
                  <a:gd name="T9" fmla="*/ 7 h 7"/>
                  <a:gd name="T10" fmla="*/ 2 w 7"/>
                  <a:gd name="T11" fmla="*/ 0 h 7"/>
                  <a:gd name="T12" fmla="*/ 5 w 7"/>
                  <a:gd name="T13" fmla="*/ 7 h 7"/>
                  <a:gd name="T14" fmla="*/ 7 w 7"/>
                  <a:gd name="T15" fmla="*/ 5 h 7"/>
                  <a:gd name="T16" fmla="*/ 7 w 7"/>
                  <a:gd name="T17" fmla="*/ 2 h 7"/>
                  <a:gd name="T18" fmla="*/ 5 w 7"/>
                  <a:gd name="T19" fmla="*/ 0 h 7"/>
                  <a:gd name="T20" fmla="*/ 2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2" y="0"/>
                    </a:moveTo>
                    <a:lnTo>
                      <a:pt x="2" y="0"/>
                    </a:lnTo>
                    <a:lnTo>
                      <a:pt x="0" y="0"/>
                    </a:lnTo>
                    <a:lnTo>
                      <a:pt x="3" y="7"/>
                    </a:lnTo>
                    <a:lnTo>
                      <a:pt x="5" y="7"/>
                    </a:lnTo>
                    <a:lnTo>
                      <a:pt x="2" y="0"/>
                    </a:lnTo>
                    <a:lnTo>
                      <a:pt x="5" y="7"/>
                    </a:lnTo>
                    <a:lnTo>
                      <a:pt x="7" y="5"/>
                    </a:lnTo>
                    <a:lnTo>
                      <a:pt x="7" y="2"/>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3" name="Freeform 349"/>
              <p:cNvSpPr>
                <a:spLocks/>
              </p:cNvSpPr>
              <p:nvPr/>
            </p:nvSpPr>
            <p:spPr bwMode="auto">
              <a:xfrm>
                <a:off x="3905" y="1213"/>
                <a:ext cx="6" cy="8"/>
              </a:xfrm>
              <a:custGeom>
                <a:avLst/>
                <a:gdLst>
                  <a:gd name="T0" fmla="*/ 1 w 6"/>
                  <a:gd name="T1" fmla="*/ 0 h 8"/>
                  <a:gd name="T2" fmla="*/ 0 w 6"/>
                  <a:gd name="T3" fmla="*/ 1 h 8"/>
                  <a:gd name="T4" fmla="*/ 0 w 6"/>
                  <a:gd name="T5" fmla="*/ 1 h 8"/>
                  <a:gd name="T6" fmla="*/ 3 w 6"/>
                  <a:gd name="T7" fmla="*/ 8 h 8"/>
                  <a:gd name="T8" fmla="*/ 3 w 6"/>
                  <a:gd name="T9" fmla="*/ 8 h 8"/>
                  <a:gd name="T10" fmla="*/ 1 w 6"/>
                  <a:gd name="T11" fmla="*/ 0 h 8"/>
                  <a:gd name="T12" fmla="*/ 3 w 6"/>
                  <a:gd name="T13" fmla="*/ 8 h 8"/>
                  <a:gd name="T14" fmla="*/ 6 w 6"/>
                  <a:gd name="T15" fmla="*/ 6 h 8"/>
                  <a:gd name="T16" fmla="*/ 5 w 6"/>
                  <a:gd name="T17" fmla="*/ 3 h 8"/>
                  <a:gd name="T18" fmla="*/ 3 w 6"/>
                  <a:gd name="T19" fmla="*/ 1 h 8"/>
                  <a:gd name="T20" fmla="*/ 0 w 6"/>
                  <a:gd name="T21" fmla="*/ 1 h 8"/>
                  <a:gd name="T22" fmla="*/ 1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0"/>
                    </a:moveTo>
                    <a:lnTo>
                      <a:pt x="0" y="1"/>
                    </a:lnTo>
                    <a:lnTo>
                      <a:pt x="3" y="8"/>
                    </a:lnTo>
                    <a:lnTo>
                      <a:pt x="1" y="0"/>
                    </a:lnTo>
                    <a:lnTo>
                      <a:pt x="3" y="8"/>
                    </a:lnTo>
                    <a:lnTo>
                      <a:pt x="6" y="6"/>
                    </a:lnTo>
                    <a:lnTo>
                      <a:pt x="5" y="3"/>
                    </a:lnTo>
                    <a:lnTo>
                      <a:pt x="3" y="1"/>
                    </a:lnTo>
                    <a:lnTo>
                      <a:pt x="0"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4" name="Freeform 350"/>
              <p:cNvSpPr>
                <a:spLocks/>
              </p:cNvSpPr>
              <p:nvPr/>
            </p:nvSpPr>
            <p:spPr bwMode="auto">
              <a:xfrm>
                <a:off x="3906" y="1213"/>
                <a:ext cx="5" cy="8"/>
              </a:xfrm>
              <a:custGeom>
                <a:avLst/>
                <a:gdLst>
                  <a:gd name="T0" fmla="*/ 0 w 5"/>
                  <a:gd name="T1" fmla="*/ 0 h 8"/>
                  <a:gd name="T2" fmla="*/ 0 w 5"/>
                  <a:gd name="T3" fmla="*/ 0 h 8"/>
                  <a:gd name="T4" fmla="*/ 0 w 5"/>
                  <a:gd name="T5" fmla="*/ 0 h 8"/>
                  <a:gd name="T6" fmla="*/ 2 w 5"/>
                  <a:gd name="T7" fmla="*/ 8 h 8"/>
                  <a:gd name="T8" fmla="*/ 4 w 5"/>
                  <a:gd name="T9" fmla="*/ 8 h 8"/>
                  <a:gd name="T10" fmla="*/ 0 w 5"/>
                  <a:gd name="T11" fmla="*/ 0 h 8"/>
                  <a:gd name="T12" fmla="*/ 4 w 5"/>
                  <a:gd name="T13" fmla="*/ 8 h 8"/>
                  <a:gd name="T14" fmla="*/ 5 w 5"/>
                  <a:gd name="T15" fmla="*/ 6 h 8"/>
                  <a:gd name="T16" fmla="*/ 5 w 5"/>
                  <a:gd name="T17" fmla="*/ 3 h 8"/>
                  <a:gd name="T18" fmla="*/ 4 w 5"/>
                  <a:gd name="T19" fmla="*/ 0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2" y="8"/>
                    </a:lnTo>
                    <a:lnTo>
                      <a:pt x="4" y="8"/>
                    </a:lnTo>
                    <a:lnTo>
                      <a:pt x="0" y="0"/>
                    </a:lnTo>
                    <a:lnTo>
                      <a:pt x="4" y="8"/>
                    </a:lnTo>
                    <a:lnTo>
                      <a:pt x="5" y="6"/>
                    </a:lnTo>
                    <a:lnTo>
                      <a:pt x="5" y="3"/>
                    </a:lnTo>
                    <a:lnTo>
                      <a:pt x="4"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5" name="Freeform 351"/>
              <p:cNvSpPr>
                <a:spLocks/>
              </p:cNvSpPr>
              <p:nvPr/>
            </p:nvSpPr>
            <p:spPr bwMode="auto">
              <a:xfrm>
                <a:off x="3906" y="1213"/>
                <a:ext cx="7" cy="8"/>
              </a:xfrm>
              <a:custGeom>
                <a:avLst/>
                <a:gdLst>
                  <a:gd name="T0" fmla="*/ 4 w 7"/>
                  <a:gd name="T1" fmla="*/ 8 h 8"/>
                  <a:gd name="T2" fmla="*/ 2 w 7"/>
                  <a:gd name="T3" fmla="*/ 0 h 8"/>
                  <a:gd name="T4" fmla="*/ 0 w 7"/>
                  <a:gd name="T5" fmla="*/ 0 h 8"/>
                  <a:gd name="T6" fmla="*/ 2 w 7"/>
                  <a:gd name="T7" fmla="*/ 8 h 8"/>
                  <a:gd name="T8" fmla="*/ 4 w 7"/>
                  <a:gd name="T9" fmla="*/ 8 h 8"/>
                  <a:gd name="T10" fmla="*/ 4 w 7"/>
                  <a:gd name="T11" fmla="*/ 8 h 8"/>
                  <a:gd name="T12" fmla="*/ 4 w 7"/>
                  <a:gd name="T13" fmla="*/ 8 h 8"/>
                  <a:gd name="T14" fmla="*/ 7 w 7"/>
                  <a:gd name="T15" fmla="*/ 6 h 8"/>
                  <a:gd name="T16" fmla="*/ 7 w 7"/>
                  <a:gd name="T17" fmla="*/ 3 h 8"/>
                  <a:gd name="T18" fmla="*/ 5 w 7"/>
                  <a:gd name="T19" fmla="*/ 0 h 8"/>
                  <a:gd name="T20" fmla="*/ 2 w 7"/>
                  <a:gd name="T21" fmla="*/ 0 h 8"/>
                  <a:gd name="T22" fmla="*/ 4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4" y="8"/>
                    </a:moveTo>
                    <a:lnTo>
                      <a:pt x="2" y="0"/>
                    </a:lnTo>
                    <a:lnTo>
                      <a:pt x="0" y="0"/>
                    </a:lnTo>
                    <a:lnTo>
                      <a:pt x="2" y="8"/>
                    </a:lnTo>
                    <a:lnTo>
                      <a:pt x="4" y="8"/>
                    </a:lnTo>
                    <a:lnTo>
                      <a:pt x="7" y="6"/>
                    </a:lnTo>
                    <a:lnTo>
                      <a:pt x="7" y="3"/>
                    </a:lnTo>
                    <a:lnTo>
                      <a:pt x="5" y="0"/>
                    </a:lnTo>
                    <a:lnTo>
                      <a:pt x="2" y="0"/>
                    </a:lnTo>
                    <a:lnTo>
                      <a:pt x="4"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6" name="Freeform 352"/>
              <p:cNvSpPr>
                <a:spLocks/>
              </p:cNvSpPr>
              <p:nvPr/>
            </p:nvSpPr>
            <p:spPr bwMode="auto">
              <a:xfrm>
                <a:off x="3908" y="1213"/>
                <a:ext cx="5" cy="8"/>
              </a:xfrm>
              <a:custGeom>
                <a:avLst/>
                <a:gdLst>
                  <a:gd name="T0" fmla="*/ 2 w 5"/>
                  <a:gd name="T1" fmla="*/ 0 h 8"/>
                  <a:gd name="T2" fmla="*/ 2 w 5"/>
                  <a:gd name="T3" fmla="*/ 0 h 8"/>
                  <a:gd name="T4" fmla="*/ 0 w 5"/>
                  <a:gd name="T5" fmla="*/ 0 h 8"/>
                  <a:gd name="T6" fmla="*/ 2 w 5"/>
                  <a:gd name="T7" fmla="*/ 8 h 8"/>
                  <a:gd name="T8" fmla="*/ 3 w 5"/>
                  <a:gd name="T9" fmla="*/ 8 h 8"/>
                  <a:gd name="T10" fmla="*/ 2 w 5"/>
                  <a:gd name="T11" fmla="*/ 0 h 8"/>
                  <a:gd name="T12" fmla="*/ 3 w 5"/>
                  <a:gd name="T13" fmla="*/ 8 h 8"/>
                  <a:gd name="T14" fmla="*/ 5 w 5"/>
                  <a:gd name="T15" fmla="*/ 6 h 8"/>
                  <a:gd name="T16" fmla="*/ 5 w 5"/>
                  <a:gd name="T17" fmla="*/ 3 h 8"/>
                  <a:gd name="T18" fmla="*/ 5 w 5"/>
                  <a:gd name="T19" fmla="*/ 0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2" y="8"/>
                    </a:lnTo>
                    <a:lnTo>
                      <a:pt x="3" y="8"/>
                    </a:lnTo>
                    <a:lnTo>
                      <a:pt x="2" y="0"/>
                    </a:lnTo>
                    <a:lnTo>
                      <a:pt x="3" y="8"/>
                    </a:lnTo>
                    <a:lnTo>
                      <a:pt x="5" y="6"/>
                    </a:lnTo>
                    <a:lnTo>
                      <a:pt x="5"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7" name="Freeform 353"/>
              <p:cNvSpPr>
                <a:spLocks/>
              </p:cNvSpPr>
              <p:nvPr/>
            </p:nvSpPr>
            <p:spPr bwMode="auto">
              <a:xfrm>
                <a:off x="3910" y="121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8" name="Freeform 354"/>
              <p:cNvSpPr>
                <a:spLocks/>
              </p:cNvSpPr>
              <p:nvPr/>
            </p:nvSpPr>
            <p:spPr bwMode="auto">
              <a:xfrm>
                <a:off x="3911" y="121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29" name="Freeform 355"/>
              <p:cNvSpPr>
                <a:spLocks/>
              </p:cNvSpPr>
              <p:nvPr/>
            </p:nvSpPr>
            <p:spPr bwMode="auto">
              <a:xfrm>
                <a:off x="3911" y="1213"/>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3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6"/>
                    </a:lnTo>
                    <a:lnTo>
                      <a:pt x="5" y="3"/>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0" name="Freeform 356"/>
              <p:cNvSpPr>
                <a:spLocks/>
              </p:cNvSpPr>
              <p:nvPr/>
            </p:nvSpPr>
            <p:spPr bwMode="auto">
              <a:xfrm>
                <a:off x="3911" y="1213"/>
                <a:ext cx="7" cy="8"/>
              </a:xfrm>
              <a:custGeom>
                <a:avLst/>
                <a:gdLst>
                  <a:gd name="T0" fmla="*/ 2 w 7"/>
                  <a:gd name="T1" fmla="*/ 8 h 8"/>
                  <a:gd name="T2" fmla="*/ 4 w 7"/>
                  <a:gd name="T3" fmla="*/ 0 h 8"/>
                  <a:gd name="T4" fmla="*/ 2 w 7"/>
                  <a:gd name="T5" fmla="*/ 0 h 8"/>
                  <a:gd name="T6" fmla="*/ 0 w 7"/>
                  <a:gd name="T7" fmla="*/ 8 h 8"/>
                  <a:gd name="T8" fmla="*/ 2 w 7"/>
                  <a:gd name="T9" fmla="*/ 8 h 8"/>
                  <a:gd name="T10" fmla="*/ 2 w 7"/>
                  <a:gd name="T11" fmla="*/ 8 h 8"/>
                  <a:gd name="T12" fmla="*/ 2 w 7"/>
                  <a:gd name="T13" fmla="*/ 8 h 8"/>
                  <a:gd name="T14" fmla="*/ 5 w 7"/>
                  <a:gd name="T15" fmla="*/ 6 h 8"/>
                  <a:gd name="T16" fmla="*/ 7 w 7"/>
                  <a:gd name="T17" fmla="*/ 4 h 8"/>
                  <a:gd name="T18" fmla="*/ 7 w 7"/>
                  <a:gd name="T19" fmla="*/ 1 h 8"/>
                  <a:gd name="T20" fmla="*/ 4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4" y="0"/>
                    </a:lnTo>
                    <a:lnTo>
                      <a:pt x="2" y="0"/>
                    </a:lnTo>
                    <a:lnTo>
                      <a:pt x="0" y="8"/>
                    </a:lnTo>
                    <a:lnTo>
                      <a:pt x="2" y="8"/>
                    </a:lnTo>
                    <a:lnTo>
                      <a:pt x="5" y="6"/>
                    </a:lnTo>
                    <a:lnTo>
                      <a:pt x="7" y="4"/>
                    </a:lnTo>
                    <a:lnTo>
                      <a:pt x="7" y="1"/>
                    </a:lnTo>
                    <a:lnTo>
                      <a:pt x="4"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1" name="Freeform 357"/>
              <p:cNvSpPr>
                <a:spLocks/>
              </p:cNvSpPr>
              <p:nvPr/>
            </p:nvSpPr>
            <p:spPr bwMode="auto">
              <a:xfrm>
                <a:off x="3913" y="1213"/>
                <a:ext cx="5" cy="8"/>
              </a:xfrm>
              <a:custGeom>
                <a:avLst/>
                <a:gdLst>
                  <a:gd name="T0" fmla="*/ 3 w 5"/>
                  <a:gd name="T1" fmla="*/ 0 h 8"/>
                  <a:gd name="T2" fmla="*/ 3 w 5"/>
                  <a:gd name="T3" fmla="*/ 0 h 8"/>
                  <a:gd name="T4" fmla="*/ 2 w 5"/>
                  <a:gd name="T5" fmla="*/ 0 h 8"/>
                  <a:gd name="T6" fmla="*/ 0 w 5"/>
                  <a:gd name="T7" fmla="*/ 8 h 8"/>
                  <a:gd name="T8" fmla="*/ 2 w 5"/>
                  <a:gd name="T9" fmla="*/ 8 h 8"/>
                  <a:gd name="T10" fmla="*/ 3 w 5"/>
                  <a:gd name="T11" fmla="*/ 0 h 8"/>
                  <a:gd name="T12" fmla="*/ 2 w 5"/>
                  <a:gd name="T13" fmla="*/ 8 h 8"/>
                  <a:gd name="T14" fmla="*/ 5 w 5"/>
                  <a:gd name="T15" fmla="*/ 6 h 8"/>
                  <a:gd name="T16" fmla="*/ 5 w 5"/>
                  <a:gd name="T17" fmla="*/ 4 h 8"/>
                  <a:gd name="T18" fmla="*/ 5 w 5"/>
                  <a:gd name="T19" fmla="*/ 1 h 8"/>
                  <a:gd name="T20" fmla="*/ 3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3" y="0"/>
                    </a:moveTo>
                    <a:lnTo>
                      <a:pt x="3" y="0"/>
                    </a:lnTo>
                    <a:lnTo>
                      <a:pt x="2" y="0"/>
                    </a:lnTo>
                    <a:lnTo>
                      <a:pt x="0" y="8"/>
                    </a:lnTo>
                    <a:lnTo>
                      <a:pt x="2" y="8"/>
                    </a:lnTo>
                    <a:lnTo>
                      <a:pt x="3" y="0"/>
                    </a:lnTo>
                    <a:lnTo>
                      <a:pt x="2" y="8"/>
                    </a:lnTo>
                    <a:lnTo>
                      <a:pt x="5" y="6"/>
                    </a:lnTo>
                    <a:lnTo>
                      <a:pt x="5" y="4"/>
                    </a:lnTo>
                    <a:lnTo>
                      <a:pt x="5" y="1"/>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2" name="Freeform 358"/>
              <p:cNvSpPr>
                <a:spLocks/>
              </p:cNvSpPr>
              <p:nvPr/>
            </p:nvSpPr>
            <p:spPr bwMode="auto">
              <a:xfrm>
                <a:off x="3913" y="1213"/>
                <a:ext cx="6" cy="8"/>
              </a:xfrm>
              <a:custGeom>
                <a:avLst/>
                <a:gdLst>
                  <a:gd name="T0" fmla="*/ 2 w 6"/>
                  <a:gd name="T1" fmla="*/ 8 h 8"/>
                  <a:gd name="T2" fmla="*/ 5 w 6"/>
                  <a:gd name="T3" fmla="*/ 1 h 8"/>
                  <a:gd name="T4" fmla="*/ 3 w 6"/>
                  <a:gd name="T5" fmla="*/ 0 h 8"/>
                  <a:gd name="T6" fmla="*/ 0 w 6"/>
                  <a:gd name="T7" fmla="*/ 8 h 8"/>
                  <a:gd name="T8" fmla="*/ 2 w 6"/>
                  <a:gd name="T9" fmla="*/ 8 h 8"/>
                  <a:gd name="T10" fmla="*/ 2 w 6"/>
                  <a:gd name="T11" fmla="*/ 8 h 8"/>
                  <a:gd name="T12" fmla="*/ 2 w 6"/>
                  <a:gd name="T13" fmla="*/ 8 h 8"/>
                  <a:gd name="T14" fmla="*/ 5 w 6"/>
                  <a:gd name="T15" fmla="*/ 8 h 8"/>
                  <a:gd name="T16" fmla="*/ 6 w 6"/>
                  <a:gd name="T17" fmla="*/ 6 h 8"/>
                  <a:gd name="T18" fmla="*/ 6 w 6"/>
                  <a:gd name="T19" fmla="*/ 3 h 8"/>
                  <a:gd name="T20" fmla="*/ 5 w 6"/>
                  <a:gd name="T21" fmla="*/ 1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5" y="1"/>
                    </a:lnTo>
                    <a:lnTo>
                      <a:pt x="3" y="0"/>
                    </a:lnTo>
                    <a:lnTo>
                      <a:pt x="0" y="8"/>
                    </a:lnTo>
                    <a:lnTo>
                      <a:pt x="2" y="8"/>
                    </a:lnTo>
                    <a:lnTo>
                      <a:pt x="5" y="8"/>
                    </a:lnTo>
                    <a:lnTo>
                      <a:pt x="6" y="6"/>
                    </a:lnTo>
                    <a:lnTo>
                      <a:pt x="6" y="3"/>
                    </a:lnTo>
                    <a:lnTo>
                      <a:pt x="5" y="1"/>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3" name="Freeform 359"/>
              <p:cNvSpPr>
                <a:spLocks/>
              </p:cNvSpPr>
              <p:nvPr/>
            </p:nvSpPr>
            <p:spPr bwMode="auto">
              <a:xfrm>
                <a:off x="3915" y="1214"/>
                <a:ext cx="6" cy="7"/>
              </a:xfrm>
              <a:custGeom>
                <a:avLst/>
                <a:gdLst>
                  <a:gd name="T0" fmla="*/ 0 w 6"/>
                  <a:gd name="T1" fmla="*/ 7 h 7"/>
                  <a:gd name="T2" fmla="*/ 3 w 6"/>
                  <a:gd name="T3" fmla="*/ 0 h 7"/>
                  <a:gd name="T4" fmla="*/ 3 w 6"/>
                  <a:gd name="T5" fmla="*/ 0 h 7"/>
                  <a:gd name="T6" fmla="*/ 0 w 6"/>
                  <a:gd name="T7" fmla="*/ 7 h 7"/>
                  <a:gd name="T8" fmla="*/ 0 w 6"/>
                  <a:gd name="T9" fmla="*/ 7 h 7"/>
                  <a:gd name="T10" fmla="*/ 0 w 6"/>
                  <a:gd name="T11" fmla="*/ 7 h 7"/>
                  <a:gd name="T12" fmla="*/ 0 w 6"/>
                  <a:gd name="T13" fmla="*/ 7 h 7"/>
                  <a:gd name="T14" fmla="*/ 3 w 6"/>
                  <a:gd name="T15" fmla="*/ 7 h 7"/>
                  <a:gd name="T16" fmla="*/ 6 w 6"/>
                  <a:gd name="T17" fmla="*/ 5 h 7"/>
                  <a:gd name="T18" fmla="*/ 6 w 6"/>
                  <a:gd name="T19" fmla="*/ 2 h 7"/>
                  <a:gd name="T20" fmla="*/ 3 w 6"/>
                  <a:gd name="T21" fmla="*/ 0 h 7"/>
                  <a:gd name="T22" fmla="*/ 0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0" y="7"/>
                    </a:moveTo>
                    <a:lnTo>
                      <a:pt x="3" y="0"/>
                    </a:lnTo>
                    <a:lnTo>
                      <a:pt x="0" y="7"/>
                    </a:lnTo>
                    <a:lnTo>
                      <a:pt x="3" y="7"/>
                    </a:lnTo>
                    <a:lnTo>
                      <a:pt x="6" y="5"/>
                    </a:lnTo>
                    <a:lnTo>
                      <a:pt x="6" y="2"/>
                    </a:lnTo>
                    <a:lnTo>
                      <a:pt x="3"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4" name="Freeform 360"/>
              <p:cNvSpPr>
                <a:spLocks/>
              </p:cNvSpPr>
              <p:nvPr/>
            </p:nvSpPr>
            <p:spPr bwMode="auto">
              <a:xfrm>
                <a:off x="3915" y="1214"/>
                <a:ext cx="6" cy="7"/>
              </a:xfrm>
              <a:custGeom>
                <a:avLst/>
                <a:gdLst>
                  <a:gd name="T0" fmla="*/ 4 w 6"/>
                  <a:gd name="T1" fmla="*/ 0 h 7"/>
                  <a:gd name="T2" fmla="*/ 4 w 6"/>
                  <a:gd name="T3" fmla="*/ 0 h 7"/>
                  <a:gd name="T4" fmla="*/ 3 w 6"/>
                  <a:gd name="T5" fmla="*/ 0 h 7"/>
                  <a:gd name="T6" fmla="*/ 0 w 6"/>
                  <a:gd name="T7" fmla="*/ 7 h 7"/>
                  <a:gd name="T8" fmla="*/ 1 w 6"/>
                  <a:gd name="T9" fmla="*/ 7 h 7"/>
                  <a:gd name="T10" fmla="*/ 4 w 6"/>
                  <a:gd name="T11" fmla="*/ 0 h 7"/>
                  <a:gd name="T12" fmla="*/ 1 w 6"/>
                  <a:gd name="T13" fmla="*/ 7 h 7"/>
                  <a:gd name="T14" fmla="*/ 4 w 6"/>
                  <a:gd name="T15" fmla="*/ 7 h 7"/>
                  <a:gd name="T16" fmla="*/ 6 w 6"/>
                  <a:gd name="T17" fmla="*/ 5 h 7"/>
                  <a:gd name="T18" fmla="*/ 6 w 6"/>
                  <a:gd name="T19" fmla="*/ 2 h 7"/>
                  <a:gd name="T20" fmla="*/ 4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4" y="0"/>
                    </a:moveTo>
                    <a:lnTo>
                      <a:pt x="4" y="0"/>
                    </a:lnTo>
                    <a:lnTo>
                      <a:pt x="3" y="0"/>
                    </a:lnTo>
                    <a:lnTo>
                      <a:pt x="0" y="7"/>
                    </a:lnTo>
                    <a:lnTo>
                      <a:pt x="1" y="7"/>
                    </a:lnTo>
                    <a:lnTo>
                      <a:pt x="4" y="0"/>
                    </a:lnTo>
                    <a:lnTo>
                      <a:pt x="1" y="7"/>
                    </a:lnTo>
                    <a:lnTo>
                      <a:pt x="4" y="7"/>
                    </a:lnTo>
                    <a:lnTo>
                      <a:pt x="6" y="5"/>
                    </a:lnTo>
                    <a:lnTo>
                      <a:pt x="6" y="2"/>
                    </a:lnTo>
                    <a:lnTo>
                      <a:pt x="4"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5" name="Freeform 361"/>
              <p:cNvSpPr>
                <a:spLocks/>
              </p:cNvSpPr>
              <p:nvPr/>
            </p:nvSpPr>
            <p:spPr bwMode="auto">
              <a:xfrm>
                <a:off x="3916" y="1214"/>
                <a:ext cx="7" cy="8"/>
              </a:xfrm>
              <a:custGeom>
                <a:avLst/>
                <a:gdLst>
                  <a:gd name="T0" fmla="*/ 5 w 7"/>
                  <a:gd name="T1" fmla="*/ 2 h 8"/>
                  <a:gd name="T2" fmla="*/ 5 w 7"/>
                  <a:gd name="T3" fmla="*/ 2 h 8"/>
                  <a:gd name="T4" fmla="*/ 3 w 7"/>
                  <a:gd name="T5" fmla="*/ 0 h 8"/>
                  <a:gd name="T6" fmla="*/ 0 w 7"/>
                  <a:gd name="T7" fmla="*/ 7 h 8"/>
                  <a:gd name="T8" fmla="*/ 0 w 7"/>
                  <a:gd name="T9" fmla="*/ 8 h 8"/>
                  <a:gd name="T10" fmla="*/ 5 w 7"/>
                  <a:gd name="T11" fmla="*/ 2 h 8"/>
                  <a:gd name="T12" fmla="*/ 0 w 7"/>
                  <a:gd name="T13" fmla="*/ 8 h 8"/>
                  <a:gd name="T14" fmla="*/ 3 w 7"/>
                  <a:gd name="T15" fmla="*/ 8 h 8"/>
                  <a:gd name="T16" fmla="*/ 7 w 7"/>
                  <a:gd name="T17" fmla="*/ 7 h 8"/>
                  <a:gd name="T18" fmla="*/ 7 w 7"/>
                  <a:gd name="T19" fmla="*/ 3 h 8"/>
                  <a:gd name="T20" fmla="*/ 5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5" y="2"/>
                    </a:moveTo>
                    <a:lnTo>
                      <a:pt x="5" y="2"/>
                    </a:lnTo>
                    <a:lnTo>
                      <a:pt x="3" y="0"/>
                    </a:lnTo>
                    <a:lnTo>
                      <a:pt x="0" y="7"/>
                    </a:lnTo>
                    <a:lnTo>
                      <a:pt x="0" y="8"/>
                    </a:lnTo>
                    <a:lnTo>
                      <a:pt x="5" y="2"/>
                    </a:lnTo>
                    <a:lnTo>
                      <a:pt x="0" y="8"/>
                    </a:lnTo>
                    <a:lnTo>
                      <a:pt x="3" y="8"/>
                    </a:lnTo>
                    <a:lnTo>
                      <a:pt x="7" y="7"/>
                    </a:lnTo>
                    <a:lnTo>
                      <a:pt x="7" y="3"/>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6" name="Freeform 362"/>
              <p:cNvSpPr>
                <a:spLocks/>
              </p:cNvSpPr>
              <p:nvPr/>
            </p:nvSpPr>
            <p:spPr bwMode="auto">
              <a:xfrm>
                <a:off x="3916" y="1216"/>
                <a:ext cx="8" cy="6"/>
              </a:xfrm>
              <a:custGeom>
                <a:avLst/>
                <a:gdLst>
                  <a:gd name="T0" fmla="*/ 7 w 8"/>
                  <a:gd name="T1" fmla="*/ 0 h 6"/>
                  <a:gd name="T2" fmla="*/ 5 w 8"/>
                  <a:gd name="T3" fmla="*/ 0 h 6"/>
                  <a:gd name="T4" fmla="*/ 5 w 8"/>
                  <a:gd name="T5" fmla="*/ 0 h 6"/>
                  <a:gd name="T6" fmla="*/ 0 w 8"/>
                  <a:gd name="T7" fmla="*/ 6 h 6"/>
                  <a:gd name="T8" fmla="*/ 2 w 8"/>
                  <a:gd name="T9" fmla="*/ 6 h 6"/>
                  <a:gd name="T10" fmla="*/ 7 w 8"/>
                  <a:gd name="T11" fmla="*/ 0 h 6"/>
                  <a:gd name="T12" fmla="*/ 2 w 8"/>
                  <a:gd name="T13" fmla="*/ 6 h 6"/>
                  <a:gd name="T14" fmla="*/ 5 w 8"/>
                  <a:gd name="T15" fmla="*/ 6 h 6"/>
                  <a:gd name="T16" fmla="*/ 7 w 8"/>
                  <a:gd name="T17" fmla="*/ 5 h 6"/>
                  <a:gd name="T18" fmla="*/ 8 w 8"/>
                  <a:gd name="T19" fmla="*/ 1 h 6"/>
                  <a:gd name="T20" fmla="*/ 5 w 8"/>
                  <a:gd name="T21" fmla="*/ 0 h 6"/>
                  <a:gd name="T22" fmla="*/ 7 w 8"/>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7" y="0"/>
                    </a:moveTo>
                    <a:lnTo>
                      <a:pt x="5" y="0"/>
                    </a:lnTo>
                    <a:lnTo>
                      <a:pt x="0" y="6"/>
                    </a:lnTo>
                    <a:lnTo>
                      <a:pt x="2" y="6"/>
                    </a:lnTo>
                    <a:lnTo>
                      <a:pt x="7" y="0"/>
                    </a:lnTo>
                    <a:lnTo>
                      <a:pt x="2" y="6"/>
                    </a:lnTo>
                    <a:lnTo>
                      <a:pt x="5" y="6"/>
                    </a:lnTo>
                    <a:lnTo>
                      <a:pt x="7" y="5"/>
                    </a:lnTo>
                    <a:lnTo>
                      <a:pt x="8" y="1"/>
                    </a:lnTo>
                    <a:lnTo>
                      <a:pt x="5" y="0"/>
                    </a:lnTo>
                    <a:lnTo>
                      <a:pt x="7"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7" name="Freeform 363"/>
              <p:cNvSpPr>
                <a:spLocks/>
              </p:cNvSpPr>
              <p:nvPr/>
            </p:nvSpPr>
            <p:spPr bwMode="auto">
              <a:xfrm>
                <a:off x="3918" y="1216"/>
                <a:ext cx="6" cy="8"/>
              </a:xfrm>
              <a:custGeom>
                <a:avLst/>
                <a:gdLst>
                  <a:gd name="T0" fmla="*/ 0 w 6"/>
                  <a:gd name="T1" fmla="*/ 6 h 8"/>
                  <a:gd name="T2" fmla="*/ 5 w 6"/>
                  <a:gd name="T3" fmla="*/ 0 h 8"/>
                  <a:gd name="T4" fmla="*/ 5 w 6"/>
                  <a:gd name="T5" fmla="*/ 0 h 8"/>
                  <a:gd name="T6" fmla="*/ 0 w 6"/>
                  <a:gd name="T7" fmla="*/ 6 h 8"/>
                  <a:gd name="T8" fmla="*/ 0 w 6"/>
                  <a:gd name="T9" fmla="*/ 6 h 8"/>
                  <a:gd name="T10" fmla="*/ 0 w 6"/>
                  <a:gd name="T11" fmla="*/ 6 h 8"/>
                  <a:gd name="T12" fmla="*/ 0 w 6"/>
                  <a:gd name="T13" fmla="*/ 6 h 8"/>
                  <a:gd name="T14" fmla="*/ 3 w 6"/>
                  <a:gd name="T15" fmla="*/ 8 h 8"/>
                  <a:gd name="T16" fmla="*/ 6 w 6"/>
                  <a:gd name="T17" fmla="*/ 6 h 8"/>
                  <a:gd name="T18" fmla="*/ 6 w 6"/>
                  <a:gd name="T19" fmla="*/ 3 h 8"/>
                  <a:gd name="T20" fmla="*/ 5 w 6"/>
                  <a:gd name="T21" fmla="*/ 0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5" y="0"/>
                    </a:lnTo>
                    <a:lnTo>
                      <a:pt x="0" y="6"/>
                    </a:lnTo>
                    <a:lnTo>
                      <a:pt x="3" y="8"/>
                    </a:lnTo>
                    <a:lnTo>
                      <a:pt x="6" y="6"/>
                    </a:lnTo>
                    <a:lnTo>
                      <a:pt x="6" y="3"/>
                    </a:lnTo>
                    <a:lnTo>
                      <a:pt x="5"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8" name="Freeform 364"/>
              <p:cNvSpPr>
                <a:spLocks/>
              </p:cNvSpPr>
              <p:nvPr/>
            </p:nvSpPr>
            <p:spPr bwMode="auto">
              <a:xfrm>
                <a:off x="3918" y="1216"/>
                <a:ext cx="8" cy="8"/>
              </a:xfrm>
              <a:custGeom>
                <a:avLst/>
                <a:gdLst>
                  <a:gd name="T0" fmla="*/ 6 w 8"/>
                  <a:gd name="T1" fmla="*/ 1 h 8"/>
                  <a:gd name="T2" fmla="*/ 6 w 8"/>
                  <a:gd name="T3" fmla="*/ 1 h 8"/>
                  <a:gd name="T4" fmla="*/ 5 w 8"/>
                  <a:gd name="T5" fmla="*/ 0 h 8"/>
                  <a:gd name="T6" fmla="*/ 0 w 8"/>
                  <a:gd name="T7" fmla="*/ 6 h 8"/>
                  <a:gd name="T8" fmla="*/ 1 w 8"/>
                  <a:gd name="T9" fmla="*/ 8 h 8"/>
                  <a:gd name="T10" fmla="*/ 6 w 8"/>
                  <a:gd name="T11" fmla="*/ 1 h 8"/>
                  <a:gd name="T12" fmla="*/ 1 w 8"/>
                  <a:gd name="T13" fmla="*/ 8 h 8"/>
                  <a:gd name="T14" fmla="*/ 5 w 8"/>
                  <a:gd name="T15" fmla="*/ 8 h 8"/>
                  <a:gd name="T16" fmla="*/ 6 w 8"/>
                  <a:gd name="T17" fmla="*/ 6 h 8"/>
                  <a:gd name="T18" fmla="*/ 8 w 8"/>
                  <a:gd name="T19" fmla="*/ 3 h 8"/>
                  <a:gd name="T20" fmla="*/ 6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1"/>
                    </a:moveTo>
                    <a:lnTo>
                      <a:pt x="6" y="1"/>
                    </a:lnTo>
                    <a:lnTo>
                      <a:pt x="5" y="0"/>
                    </a:lnTo>
                    <a:lnTo>
                      <a:pt x="0" y="6"/>
                    </a:lnTo>
                    <a:lnTo>
                      <a:pt x="1" y="8"/>
                    </a:lnTo>
                    <a:lnTo>
                      <a:pt x="6" y="1"/>
                    </a:lnTo>
                    <a:lnTo>
                      <a:pt x="1" y="8"/>
                    </a:lnTo>
                    <a:lnTo>
                      <a:pt x="5" y="8"/>
                    </a:lnTo>
                    <a:lnTo>
                      <a:pt x="6" y="6"/>
                    </a:lnTo>
                    <a:lnTo>
                      <a:pt x="8" y="3"/>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39" name="Freeform 365"/>
              <p:cNvSpPr>
                <a:spLocks/>
              </p:cNvSpPr>
              <p:nvPr/>
            </p:nvSpPr>
            <p:spPr bwMode="auto">
              <a:xfrm>
                <a:off x="3919" y="1217"/>
                <a:ext cx="7" cy="8"/>
              </a:xfrm>
              <a:custGeom>
                <a:avLst/>
                <a:gdLst>
                  <a:gd name="T0" fmla="*/ 7 w 7"/>
                  <a:gd name="T1" fmla="*/ 2 h 8"/>
                  <a:gd name="T2" fmla="*/ 7 w 7"/>
                  <a:gd name="T3" fmla="*/ 0 h 8"/>
                  <a:gd name="T4" fmla="*/ 5 w 7"/>
                  <a:gd name="T5" fmla="*/ 0 h 8"/>
                  <a:gd name="T6" fmla="*/ 0 w 7"/>
                  <a:gd name="T7" fmla="*/ 7 h 8"/>
                  <a:gd name="T8" fmla="*/ 2 w 7"/>
                  <a:gd name="T9" fmla="*/ 7 h 8"/>
                  <a:gd name="T10" fmla="*/ 7 w 7"/>
                  <a:gd name="T11" fmla="*/ 2 h 8"/>
                  <a:gd name="T12" fmla="*/ 2 w 7"/>
                  <a:gd name="T13" fmla="*/ 7 h 8"/>
                  <a:gd name="T14" fmla="*/ 4 w 7"/>
                  <a:gd name="T15" fmla="*/ 8 h 8"/>
                  <a:gd name="T16" fmla="*/ 7 w 7"/>
                  <a:gd name="T17" fmla="*/ 7 h 8"/>
                  <a:gd name="T18" fmla="*/ 7 w 7"/>
                  <a:gd name="T19" fmla="*/ 4 h 8"/>
                  <a:gd name="T20" fmla="*/ 7 w 7"/>
                  <a:gd name="T21" fmla="*/ 0 h 8"/>
                  <a:gd name="T22" fmla="*/ 7 w 7"/>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2"/>
                    </a:moveTo>
                    <a:lnTo>
                      <a:pt x="7" y="0"/>
                    </a:lnTo>
                    <a:lnTo>
                      <a:pt x="5" y="0"/>
                    </a:lnTo>
                    <a:lnTo>
                      <a:pt x="0" y="7"/>
                    </a:lnTo>
                    <a:lnTo>
                      <a:pt x="2" y="7"/>
                    </a:lnTo>
                    <a:lnTo>
                      <a:pt x="7" y="2"/>
                    </a:lnTo>
                    <a:lnTo>
                      <a:pt x="2" y="7"/>
                    </a:lnTo>
                    <a:lnTo>
                      <a:pt x="4" y="8"/>
                    </a:lnTo>
                    <a:lnTo>
                      <a:pt x="7" y="7"/>
                    </a:lnTo>
                    <a:lnTo>
                      <a:pt x="7" y="4"/>
                    </a:lnTo>
                    <a:lnTo>
                      <a:pt x="7" y="0"/>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0" name="Freeform 366"/>
              <p:cNvSpPr>
                <a:spLocks/>
              </p:cNvSpPr>
              <p:nvPr/>
            </p:nvSpPr>
            <p:spPr bwMode="auto">
              <a:xfrm>
                <a:off x="3919" y="1219"/>
                <a:ext cx="8" cy="6"/>
              </a:xfrm>
              <a:custGeom>
                <a:avLst/>
                <a:gdLst>
                  <a:gd name="T0" fmla="*/ 7 w 8"/>
                  <a:gd name="T1" fmla="*/ 0 h 6"/>
                  <a:gd name="T2" fmla="*/ 7 w 8"/>
                  <a:gd name="T3" fmla="*/ 0 h 6"/>
                  <a:gd name="T4" fmla="*/ 7 w 8"/>
                  <a:gd name="T5" fmla="*/ 0 h 6"/>
                  <a:gd name="T6" fmla="*/ 0 w 8"/>
                  <a:gd name="T7" fmla="*/ 5 h 6"/>
                  <a:gd name="T8" fmla="*/ 2 w 8"/>
                  <a:gd name="T9" fmla="*/ 6 h 6"/>
                  <a:gd name="T10" fmla="*/ 7 w 8"/>
                  <a:gd name="T11" fmla="*/ 0 h 6"/>
                  <a:gd name="T12" fmla="*/ 2 w 8"/>
                  <a:gd name="T13" fmla="*/ 6 h 6"/>
                  <a:gd name="T14" fmla="*/ 5 w 8"/>
                  <a:gd name="T15" fmla="*/ 6 h 6"/>
                  <a:gd name="T16" fmla="*/ 7 w 8"/>
                  <a:gd name="T17" fmla="*/ 5 h 6"/>
                  <a:gd name="T18" fmla="*/ 8 w 8"/>
                  <a:gd name="T19" fmla="*/ 3 h 6"/>
                  <a:gd name="T20" fmla="*/ 7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7" y="0"/>
                    </a:moveTo>
                    <a:lnTo>
                      <a:pt x="7" y="0"/>
                    </a:lnTo>
                    <a:lnTo>
                      <a:pt x="0" y="5"/>
                    </a:lnTo>
                    <a:lnTo>
                      <a:pt x="2" y="6"/>
                    </a:lnTo>
                    <a:lnTo>
                      <a:pt x="7" y="0"/>
                    </a:lnTo>
                    <a:lnTo>
                      <a:pt x="2" y="6"/>
                    </a:lnTo>
                    <a:lnTo>
                      <a:pt x="5" y="6"/>
                    </a:lnTo>
                    <a:lnTo>
                      <a:pt x="7" y="5"/>
                    </a:lnTo>
                    <a:lnTo>
                      <a:pt x="8" y="3"/>
                    </a:lnTo>
                    <a:lnTo>
                      <a:pt x="7"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1" name="Freeform 367"/>
              <p:cNvSpPr>
                <a:spLocks/>
              </p:cNvSpPr>
              <p:nvPr/>
            </p:nvSpPr>
            <p:spPr bwMode="auto">
              <a:xfrm>
                <a:off x="3921" y="1219"/>
                <a:ext cx="8" cy="8"/>
              </a:xfrm>
              <a:custGeom>
                <a:avLst/>
                <a:gdLst>
                  <a:gd name="T0" fmla="*/ 2 w 8"/>
                  <a:gd name="T1" fmla="*/ 6 h 8"/>
                  <a:gd name="T2" fmla="*/ 6 w 8"/>
                  <a:gd name="T3" fmla="*/ 2 h 8"/>
                  <a:gd name="T4" fmla="*/ 5 w 8"/>
                  <a:gd name="T5" fmla="*/ 0 h 8"/>
                  <a:gd name="T6" fmla="*/ 0 w 8"/>
                  <a:gd name="T7" fmla="*/ 5 h 8"/>
                  <a:gd name="T8" fmla="*/ 2 w 8"/>
                  <a:gd name="T9" fmla="*/ 6 h 8"/>
                  <a:gd name="T10" fmla="*/ 2 w 8"/>
                  <a:gd name="T11" fmla="*/ 6 h 8"/>
                  <a:gd name="T12" fmla="*/ 2 w 8"/>
                  <a:gd name="T13" fmla="*/ 6 h 8"/>
                  <a:gd name="T14" fmla="*/ 3 w 8"/>
                  <a:gd name="T15" fmla="*/ 8 h 8"/>
                  <a:gd name="T16" fmla="*/ 6 w 8"/>
                  <a:gd name="T17" fmla="*/ 6 h 8"/>
                  <a:gd name="T18" fmla="*/ 8 w 8"/>
                  <a:gd name="T19" fmla="*/ 5 h 8"/>
                  <a:gd name="T20" fmla="*/ 6 w 8"/>
                  <a:gd name="T21" fmla="*/ 2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6" y="2"/>
                    </a:lnTo>
                    <a:lnTo>
                      <a:pt x="5" y="0"/>
                    </a:lnTo>
                    <a:lnTo>
                      <a:pt x="0" y="5"/>
                    </a:lnTo>
                    <a:lnTo>
                      <a:pt x="2" y="6"/>
                    </a:lnTo>
                    <a:lnTo>
                      <a:pt x="3" y="8"/>
                    </a:lnTo>
                    <a:lnTo>
                      <a:pt x="6" y="6"/>
                    </a:lnTo>
                    <a:lnTo>
                      <a:pt x="8" y="5"/>
                    </a:lnTo>
                    <a:lnTo>
                      <a:pt x="6" y="2"/>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2" name="Freeform 368"/>
              <p:cNvSpPr>
                <a:spLocks/>
              </p:cNvSpPr>
              <p:nvPr/>
            </p:nvSpPr>
            <p:spPr bwMode="auto">
              <a:xfrm>
                <a:off x="3923" y="1221"/>
                <a:ext cx="6" cy="6"/>
              </a:xfrm>
              <a:custGeom>
                <a:avLst/>
                <a:gdLst>
                  <a:gd name="T0" fmla="*/ 6 w 6"/>
                  <a:gd name="T1" fmla="*/ 0 h 6"/>
                  <a:gd name="T2" fmla="*/ 4 w 6"/>
                  <a:gd name="T3" fmla="*/ 0 h 6"/>
                  <a:gd name="T4" fmla="*/ 4 w 6"/>
                  <a:gd name="T5" fmla="*/ 0 h 6"/>
                  <a:gd name="T6" fmla="*/ 0 w 6"/>
                  <a:gd name="T7" fmla="*/ 4 h 6"/>
                  <a:gd name="T8" fmla="*/ 0 w 6"/>
                  <a:gd name="T9" fmla="*/ 6 h 6"/>
                  <a:gd name="T10" fmla="*/ 6 w 6"/>
                  <a:gd name="T11" fmla="*/ 0 h 6"/>
                  <a:gd name="T12" fmla="*/ 0 w 6"/>
                  <a:gd name="T13" fmla="*/ 6 h 6"/>
                  <a:gd name="T14" fmla="*/ 3 w 6"/>
                  <a:gd name="T15" fmla="*/ 6 h 6"/>
                  <a:gd name="T16" fmla="*/ 6 w 6"/>
                  <a:gd name="T17" fmla="*/ 6 h 6"/>
                  <a:gd name="T18" fmla="*/ 6 w 6"/>
                  <a:gd name="T19" fmla="*/ 3 h 6"/>
                  <a:gd name="T20" fmla="*/ 4 w 6"/>
                  <a:gd name="T21" fmla="*/ 0 h 6"/>
                  <a:gd name="T22" fmla="*/ 6 w 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6" y="0"/>
                    </a:moveTo>
                    <a:lnTo>
                      <a:pt x="4" y="0"/>
                    </a:lnTo>
                    <a:lnTo>
                      <a:pt x="0" y="4"/>
                    </a:lnTo>
                    <a:lnTo>
                      <a:pt x="0" y="6"/>
                    </a:lnTo>
                    <a:lnTo>
                      <a:pt x="6" y="0"/>
                    </a:lnTo>
                    <a:lnTo>
                      <a:pt x="0" y="6"/>
                    </a:lnTo>
                    <a:lnTo>
                      <a:pt x="3" y="6"/>
                    </a:lnTo>
                    <a:lnTo>
                      <a:pt x="6" y="6"/>
                    </a:lnTo>
                    <a:lnTo>
                      <a:pt x="6" y="3"/>
                    </a:lnTo>
                    <a:lnTo>
                      <a:pt x="4" y="0"/>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3" name="Freeform 369"/>
              <p:cNvSpPr>
                <a:spLocks/>
              </p:cNvSpPr>
              <p:nvPr/>
            </p:nvSpPr>
            <p:spPr bwMode="auto">
              <a:xfrm>
                <a:off x="3923" y="1221"/>
                <a:ext cx="8" cy="8"/>
              </a:xfrm>
              <a:custGeom>
                <a:avLst/>
                <a:gdLst>
                  <a:gd name="T0" fmla="*/ 1 w 8"/>
                  <a:gd name="T1" fmla="*/ 6 h 8"/>
                  <a:gd name="T2" fmla="*/ 6 w 8"/>
                  <a:gd name="T3" fmla="*/ 1 h 8"/>
                  <a:gd name="T4" fmla="*/ 6 w 8"/>
                  <a:gd name="T5" fmla="*/ 0 h 8"/>
                  <a:gd name="T6" fmla="*/ 0 w 8"/>
                  <a:gd name="T7" fmla="*/ 6 h 8"/>
                  <a:gd name="T8" fmla="*/ 1 w 8"/>
                  <a:gd name="T9" fmla="*/ 6 h 8"/>
                  <a:gd name="T10" fmla="*/ 1 w 8"/>
                  <a:gd name="T11" fmla="*/ 6 h 8"/>
                  <a:gd name="T12" fmla="*/ 1 w 8"/>
                  <a:gd name="T13" fmla="*/ 6 h 8"/>
                  <a:gd name="T14" fmla="*/ 3 w 8"/>
                  <a:gd name="T15" fmla="*/ 8 h 8"/>
                  <a:gd name="T16" fmla="*/ 6 w 8"/>
                  <a:gd name="T17" fmla="*/ 6 h 8"/>
                  <a:gd name="T18" fmla="*/ 8 w 8"/>
                  <a:gd name="T19" fmla="*/ 4 h 8"/>
                  <a:gd name="T20" fmla="*/ 6 w 8"/>
                  <a:gd name="T21" fmla="*/ 1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6" y="1"/>
                    </a:lnTo>
                    <a:lnTo>
                      <a:pt x="6" y="0"/>
                    </a:lnTo>
                    <a:lnTo>
                      <a:pt x="0" y="6"/>
                    </a:lnTo>
                    <a:lnTo>
                      <a:pt x="1" y="6"/>
                    </a:lnTo>
                    <a:lnTo>
                      <a:pt x="3" y="8"/>
                    </a:lnTo>
                    <a:lnTo>
                      <a:pt x="6" y="6"/>
                    </a:lnTo>
                    <a:lnTo>
                      <a:pt x="8" y="4"/>
                    </a:lnTo>
                    <a:lnTo>
                      <a:pt x="6" y="1"/>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4" name="Freeform 370"/>
              <p:cNvSpPr>
                <a:spLocks/>
              </p:cNvSpPr>
              <p:nvPr/>
            </p:nvSpPr>
            <p:spPr bwMode="auto">
              <a:xfrm>
                <a:off x="3924" y="1222"/>
                <a:ext cx="7" cy="8"/>
              </a:xfrm>
              <a:custGeom>
                <a:avLst/>
                <a:gdLst>
                  <a:gd name="T0" fmla="*/ 7 w 7"/>
                  <a:gd name="T1" fmla="*/ 2 h 8"/>
                  <a:gd name="T2" fmla="*/ 7 w 7"/>
                  <a:gd name="T3" fmla="*/ 2 h 8"/>
                  <a:gd name="T4" fmla="*/ 5 w 7"/>
                  <a:gd name="T5" fmla="*/ 0 h 8"/>
                  <a:gd name="T6" fmla="*/ 0 w 7"/>
                  <a:gd name="T7" fmla="*/ 5 h 8"/>
                  <a:gd name="T8" fmla="*/ 0 w 7"/>
                  <a:gd name="T9" fmla="*/ 7 h 8"/>
                  <a:gd name="T10" fmla="*/ 7 w 7"/>
                  <a:gd name="T11" fmla="*/ 2 h 8"/>
                  <a:gd name="T12" fmla="*/ 0 w 7"/>
                  <a:gd name="T13" fmla="*/ 7 h 8"/>
                  <a:gd name="T14" fmla="*/ 3 w 7"/>
                  <a:gd name="T15" fmla="*/ 8 h 8"/>
                  <a:gd name="T16" fmla="*/ 7 w 7"/>
                  <a:gd name="T17" fmla="*/ 7 h 8"/>
                  <a:gd name="T18" fmla="*/ 7 w 7"/>
                  <a:gd name="T19" fmla="*/ 5 h 8"/>
                  <a:gd name="T20" fmla="*/ 7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2"/>
                    </a:moveTo>
                    <a:lnTo>
                      <a:pt x="7" y="2"/>
                    </a:lnTo>
                    <a:lnTo>
                      <a:pt x="5" y="0"/>
                    </a:lnTo>
                    <a:lnTo>
                      <a:pt x="0" y="5"/>
                    </a:lnTo>
                    <a:lnTo>
                      <a:pt x="0" y="7"/>
                    </a:lnTo>
                    <a:lnTo>
                      <a:pt x="7" y="2"/>
                    </a:lnTo>
                    <a:lnTo>
                      <a:pt x="0" y="7"/>
                    </a:lnTo>
                    <a:lnTo>
                      <a:pt x="3" y="8"/>
                    </a:lnTo>
                    <a:lnTo>
                      <a:pt x="7" y="7"/>
                    </a:lnTo>
                    <a:lnTo>
                      <a:pt x="7"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5" name="Freeform 371"/>
              <p:cNvSpPr>
                <a:spLocks/>
              </p:cNvSpPr>
              <p:nvPr/>
            </p:nvSpPr>
            <p:spPr bwMode="auto">
              <a:xfrm>
                <a:off x="3924" y="1224"/>
                <a:ext cx="8" cy="6"/>
              </a:xfrm>
              <a:custGeom>
                <a:avLst/>
                <a:gdLst>
                  <a:gd name="T0" fmla="*/ 2 w 8"/>
                  <a:gd name="T1" fmla="*/ 6 h 6"/>
                  <a:gd name="T2" fmla="*/ 7 w 8"/>
                  <a:gd name="T3" fmla="*/ 1 h 6"/>
                  <a:gd name="T4" fmla="*/ 7 w 8"/>
                  <a:gd name="T5" fmla="*/ 0 h 6"/>
                  <a:gd name="T6" fmla="*/ 0 w 8"/>
                  <a:gd name="T7" fmla="*/ 5 h 6"/>
                  <a:gd name="T8" fmla="*/ 2 w 8"/>
                  <a:gd name="T9" fmla="*/ 6 h 6"/>
                  <a:gd name="T10" fmla="*/ 2 w 8"/>
                  <a:gd name="T11" fmla="*/ 6 h 6"/>
                  <a:gd name="T12" fmla="*/ 2 w 8"/>
                  <a:gd name="T13" fmla="*/ 6 h 6"/>
                  <a:gd name="T14" fmla="*/ 3 w 8"/>
                  <a:gd name="T15" fmla="*/ 6 h 6"/>
                  <a:gd name="T16" fmla="*/ 7 w 8"/>
                  <a:gd name="T17" fmla="*/ 6 h 6"/>
                  <a:gd name="T18" fmla="*/ 8 w 8"/>
                  <a:gd name="T19" fmla="*/ 3 h 6"/>
                  <a:gd name="T20" fmla="*/ 7 w 8"/>
                  <a:gd name="T21" fmla="*/ 1 h 6"/>
                  <a:gd name="T22" fmla="*/ 2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6"/>
                    </a:moveTo>
                    <a:lnTo>
                      <a:pt x="7" y="1"/>
                    </a:lnTo>
                    <a:lnTo>
                      <a:pt x="7" y="0"/>
                    </a:lnTo>
                    <a:lnTo>
                      <a:pt x="0" y="5"/>
                    </a:lnTo>
                    <a:lnTo>
                      <a:pt x="2" y="6"/>
                    </a:lnTo>
                    <a:lnTo>
                      <a:pt x="3" y="6"/>
                    </a:lnTo>
                    <a:lnTo>
                      <a:pt x="7" y="6"/>
                    </a:lnTo>
                    <a:lnTo>
                      <a:pt x="8" y="3"/>
                    </a:lnTo>
                    <a:lnTo>
                      <a:pt x="7"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6" name="Freeform 372"/>
              <p:cNvSpPr>
                <a:spLocks/>
              </p:cNvSpPr>
              <p:nvPr/>
            </p:nvSpPr>
            <p:spPr bwMode="auto">
              <a:xfrm>
                <a:off x="3926" y="1224"/>
                <a:ext cx="8" cy="8"/>
              </a:xfrm>
              <a:custGeom>
                <a:avLst/>
                <a:gdLst>
                  <a:gd name="T0" fmla="*/ 6 w 8"/>
                  <a:gd name="T1" fmla="*/ 1 h 8"/>
                  <a:gd name="T2" fmla="*/ 6 w 8"/>
                  <a:gd name="T3" fmla="*/ 1 h 8"/>
                  <a:gd name="T4" fmla="*/ 5 w 8"/>
                  <a:gd name="T5" fmla="*/ 0 h 8"/>
                  <a:gd name="T6" fmla="*/ 0 w 8"/>
                  <a:gd name="T7" fmla="*/ 6 h 8"/>
                  <a:gd name="T8" fmla="*/ 1 w 8"/>
                  <a:gd name="T9" fmla="*/ 6 h 8"/>
                  <a:gd name="T10" fmla="*/ 6 w 8"/>
                  <a:gd name="T11" fmla="*/ 1 h 8"/>
                  <a:gd name="T12" fmla="*/ 1 w 8"/>
                  <a:gd name="T13" fmla="*/ 6 h 8"/>
                  <a:gd name="T14" fmla="*/ 3 w 8"/>
                  <a:gd name="T15" fmla="*/ 8 h 8"/>
                  <a:gd name="T16" fmla="*/ 6 w 8"/>
                  <a:gd name="T17" fmla="*/ 8 h 8"/>
                  <a:gd name="T18" fmla="*/ 8 w 8"/>
                  <a:gd name="T19" fmla="*/ 5 h 8"/>
                  <a:gd name="T20" fmla="*/ 6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1"/>
                    </a:moveTo>
                    <a:lnTo>
                      <a:pt x="6" y="1"/>
                    </a:lnTo>
                    <a:lnTo>
                      <a:pt x="5" y="0"/>
                    </a:lnTo>
                    <a:lnTo>
                      <a:pt x="0" y="6"/>
                    </a:lnTo>
                    <a:lnTo>
                      <a:pt x="1" y="6"/>
                    </a:lnTo>
                    <a:lnTo>
                      <a:pt x="6" y="1"/>
                    </a:lnTo>
                    <a:lnTo>
                      <a:pt x="1" y="6"/>
                    </a:lnTo>
                    <a:lnTo>
                      <a:pt x="3" y="8"/>
                    </a:lnTo>
                    <a:lnTo>
                      <a:pt x="6" y="8"/>
                    </a:lnTo>
                    <a:lnTo>
                      <a:pt x="8" y="5"/>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7" name="Freeform 373"/>
              <p:cNvSpPr>
                <a:spLocks/>
              </p:cNvSpPr>
              <p:nvPr/>
            </p:nvSpPr>
            <p:spPr bwMode="auto">
              <a:xfrm>
                <a:off x="3926" y="1225"/>
                <a:ext cx="8" cy="9"/>
              </a:xfrm>
              <a:custGeom>
                <a:avLst/>
                <a:gdLst>
                  <a:gd name="T0" fmla="*/ 1 w 8"/>
                  <a:gd name="T1" fmla="*/ 7 h 9"/>
                  <a:gd name="T2" fmla="*/ 8 w 8"/>
                  <a:gd name="T3" fmla="*/ 2 h 9"/>
                  <a:gd name="T4" fmla="*/ 6 w 8"/>
                  <a:gd name="T5" fmla="*/ 0 h 9"/>
                  <a:gd name="T6" fmla="*/ 0 w 8"/>
                  <a:gd name="T7" fmla="*/ 5 h 9"/>
                  <a:gd name="T8" fmla="*/ 1 w 8"/>
                  <a:gd name="T9" fmla="*/ 7 h 9"/>
                  <a:gd name="T10" fmla="*/ 1 w 8"/>
                  <a:gd name="T11" fmla="*/ 7 h 9"/>
                  <a:gd name="T12" fmla="*/ 1 w 8"/>
                  <a:gd name="T13" fmla="*/ 7 h 9"/>
                  <a:gd name="T14" fmla="*/ 5 w 8"/>
                  <a:gd name="T15" fmla="*/ 9 h 9"/>
                  <a:gd name="T16" fmla="*/ 6 w 8"/>
                  <a:gd name="T17" fmla="*/ 9 h 9"/>
                  <a:gd name="T18" fmla="*/ 8 w 8"/>
                  <a:gd name="T19" fmla="*/ 5 h 9"/>
                  <a:gd name="T20" fmla="*/ 8 w 8"/>
                  <a:gd name="T21" fmla="*/ 2 h 9"/>
                  <a:gd name="T22" fmla="*/ 1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7"/>
                    </a:moveTo>
                    <a:lnTo>
                      <a:pt x="8" y="2"/>
                    </a:lnTo>
                    <a:lnTo>
                      <a:pt x="6" y="0"/>
                    </a:lnTo>
                    <a:lnTo>
                      <a:pt x="0" y="5"/>
                    </a:lnTo>
                    <a:lnTo>
                      <a:pt x="1" y="7"/>
                    </a:lnTo>
                    <a:lnTo>
                      <a:pt x="5" y="9"/>
                    </a:lnTo>
                    <a:lnTo>
                      <a:pt x="6" y="9"/>
                    </a:lnTo>
                    <a:lnTo>
                      <a:pt x="8" y="5"/>
                    </a:lnTo>
                    <a:lnTo>
                      <a:pt x="8" y="2"/>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8" name="Freeform 374"/>
              <p:cNvSpPr>
                <a:spLocks/>
              </p:cNvSpPr>
              <p:nvPr/>
            </p:nvSpPr>
            <p:spPr bwMode="auto">
              <a:xfrm>
                <a:off x="3927" y="1227"/>
                <a:ext cx="9" cy="8"/>
              </a:xfrm>
              <a:custGeom>
                <a:avLst/>
                <a:gdLst>
                  <a:gd name="T0" fmla="*/ 7 w 9"/>
                  <a:gd name="T1" fmla="*/ 2 h 8"/>
                  <a:gd name="T2" fmla="*/ 7 w 9"/>
                  <a:gd name="T3" fmla="*/ 2 h 8"/>
                  <a:gd name="T4" fmla="*/ 7 w 9"/>
                  <a:gd name="T5" fmla="*/ 0 h 8"/>
                  <a:gd name="T6" fmla="*/ 0 w 9"/>
                  <a:gd name="T7" fmla="*/ 5 h 8"/>
                  <a:gd name="T8" fmla="*/ 2 w 9"/>
                  <a:gd name="T9" fmla="*/ 7 h 8"/>
                  <a:gd name="T10" fmla="*/ 7 w 9"/>
                  <a:gd name="T11" fmla="*/ 2 h 8"/>
                  <a:gd name="T12" fmla="*/ 2 w 9"/>
                  <a:gd name="T13" fmla="*/ 7 h 8"/>
                  <a:gd name="T14" fmla="*/ 4 w 9"/>
                  <a:gd name="T15" fmla="*/ 8 h 8"/>
                  <a:gd name="T16" fmla="*/ 7 w 9"/>
                  <a:gd name="T17" fmla="*/ 7 h 8"/>
                  <a:gd name="T18" fmla="*/ 9 w 9"/>
                  <a:gd name="T19" fmla="*/ 5 h 8"/>
                  <a:gd name="T20" fmla="*/ 7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7" y="2"/>
                    </a:moveTo>
                    <a:lnTo>
                      <a:pt x="7" y="2"/>
                    </a:lnTo>
                    <a:lnTo>
                      <a:pt x="7" y="0"/>
                    </a:lnTo>
                    <a:lnTo>
                      <a:pt x="0" y="5"/>
                    </a:lnTo>
                    <a:lnTo>
                      <a:pt x="2" y="7"/>
                    </a:lnTo>
                    <a:lnTo>
                      <a:pt x="7" y="2"/>
                    </a:lnTo>
                    <a:lnTo>
                      <a:pt x="2" y="7"/>
                    </a:lnTo>
                    <a:lnTo>
                      <a:pt x="4" y="8"/>
                    </a:lnTo>
                    <a:lnTo>
                      <a:pt x="7" y="7"/>
                    </a:lnTo>
                    <a:lnTo>
                      <a:pt x="9"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49" name="Freeform 375"/>
              <p:cNvSpPr>
                <a:spLocks/>
              </p:cNvSpPr>
              <p:nvPr/>
            </p:nvSpPr>
            <p:spPr bwMode="auto">
              <a:xfrm>
                <a:off x="3927" y="1229"/>
                <a:ext cx="9" cy="8"/>
              </a:xfrm>
              <a:custGeom>
                <a:avLst/>
                <a:gdLst>
                  <a:gd name="T0" fmla="*/ 2 w 9"/>
                  <a:gd name="T1" fmla="*/ 6 h 8"/>
                  <a:gd name="T2" fmla="*/ 9 w 9"/>
                  <a:gd name="T3" fmla="*/ 1 h 8"/>
                  <a:gd name="T4" fmla="*/ 7 w 9"/>
                  <a:gd name="T5" fmla="*/ 0 h 8"/>
                  <a:gd name="T6" fmla="*/ 0 w 9"/>
                  <a:gd name="T7" fmla="*/ 5 h 8"/>
                  <a:gd name="T8" fmla="*/ 2 w 9"/>
                  <a:gd name="T9" fmla="*/ 6 h 8"/>
                  <a:gd name="T10" fmla="*/ 2 w 9"/>
                  <a:gd name="T11" fmla="*/ 6 h 8"/>
                  <a:gd name="T12" fmla="*/ 2 w 9"/>
                  <a:gd name="T13" fmla="*/ 6 h 8"/>
                  <a:gd name="T14" fmla="*/ 5 w 9"/>
                  <a:gd name="T15" fmla="*/ 8 h 8"/>
                  <a:gd name="T16" fmla="*/ 7 w 9"/>
                  <a:gd name="T17" fmla="*/ 6 h 8"/>
                  <a:gd name="T18" fmla="*/ 9 w 9"/>
                  <a:gd name="T19" fmla="*/ 5 h 8"/>
                  <a:gd name="T20" fmla="*/ 9 w 9"/>
                  <a:gd name="T21" fmla="*/ 1 h 8"/>
                  <a:gd name="T22" fmla="*/ 2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6"/>
                    </a:moveTo>
                    <a:lnTo>
                      <a:pt x="9" y="1"/>
                    </a:lnTo>
                    <a:lnTo>
                      <a:pt x="7" y="0"/>
                    </a:lnTo>
                    <a:lnTo>
                      <a:pt x="0" y="5"/>
                    </a:lnTo>
                    <a:lnTo>
                      <a:pt x="2" y="6"/>
                    </a:lnTo>
                    <a:lnTo>
                      <a:pt x="5" y="8"/>
                    </a:lnTo>
                    <a:lnTo>
                      <a:pt x="7" y="6"/>
                    </a:lnTo>
                    <a:lnTo>
                      <a:pt x="9" y="5"/>
                    </a:lnTo>
                    <a:lnTo>
                      <a:pt x="9"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0" name="Freeform 376"/>
              <p:cNvSpPr>
                <a:spLocks/>
              </p:cNvSpPr>
              <p:nvPr/>
            </p:nvSpPr>
            <p:spPr bwMode="auto">
              <a:xfrm>
                <a:off x="3929" y="1230"/>
                <a:ext cx="8" cy="7"/>
              </a:xfrm>
              <a:custGeom>
                <a:avLst/>
                <a:gdLst>
                  <a:gd name="T0" fmla="*/ 8 w 8"/>
                  <a:gd name="T1" fmla="*/ 2 h 7"/>
                  <a:gd name="T2" fmla="*/ 8 w 8"/>
                  <a:gd name="T3" fmla="*/ 2 h 7"/>
                  <a:gd name="T4" fmla="*/ 7 w 8"/>
                  <a:gd name="T5" fmla="*/ 0 h 7"/>
                  <a:gd name="T6" fmla="*/ 0 w 8"/>
                  <a:gd name="T7" fmla="*/ 5 h 7"/>
                  <a:gd name="T8" fmla="*/ 2 w 8"/>
                  <a:gd name="T9" fmla="*/ 7 h 7"/>
                  <a:gd name="T10" fmla="*/ 8 w 8"/>
                  <a:gd name="T11" fmla="*/ 2 h 7"/>
                  <a:gd name="T12" fmla="*/ 2 w 8"/>
                  <a:gd name="T13" fmla="*/ 7 h 7"/>
                  <a:gd name="T14" fmla="*/ 5 w 8"/>
                  <a:gd name="T15" fmla="*/ 7 h 7"/>
                  <a:gd name="T16" fmla="*/ 7 w 8"/>
                  <a:gd name="T17" fmla="*/ 7 h 7"/>
                  <a:gd name="T18" fmla="*/ 8 w 8"/>
                  <a:gd name="T19" fmla="*/ 4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7" y="0"/>
                    </a:lnTo>
                    <a:lnTo>
                      <a:pt x="0" y="5"/>
                    </a:lnTo>
                    <a:lnTo>
                      <a:pt x="2" y="7"/>
                    </a:lnTo>
                    <a:lnTo>
                      <a:pt x="8" y="2"/>
                    </a:lnTo>
                    <a:lnTo>
                      <a:pt x="2" y="7"/>
                    </a:lnTo>
                    <a:lnTo>
                      <a:pt x="5" y="7"/>
                    </a:lnTo>
                    <a:lnTo>
                      <a:pt x="7" y="7"/>
                    </a:lnTo>
                    <a:lnTo>
                      <a:pt x="8" y="4"/>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1" name="Freeform 377"/>
              <p:cNvSpPr>
                <a:spLocks/>
              </p:cNvSpPr>
              <p:nvPr/>
            </p:nvSpPr>
            <p:spPr bwMode="auto">
              <a:xfrm>
                <a:off x="3931" y="1232"/>
                <a:ext cx="8" cy="6"/>
              </a:xfrm>
              <a:custGeom>
                <a:avLst/>
                <a:gdLst>
                  <a:gd name="T0" fmla="*/ 6 w 8"/>
                  <a:gd name="T1" fmla="*/ 2 h 6"/>
                  <a:gd name="T2" fmla="*/ 6 w 8"/>
                  <a:gd name="T3" fmla="*/ 2 h 6"/>
                  <a:gd name="T4" fmla="*/ 6 w 8"/>
                  <a:gd name="T5" fmla="*/ 0 h 6"/>
                  <a:gd name="T6" fmla="*/ 0 w 8"/>
                  <a:gd name="T7" fmla="*/ 3 h 6"/>
                  <a:gd name="T8" fmla="*/ 0 w 8"/>
                  <a:gd name="T9" fmla="*/ 5 h 6"/>
                  <a:gd name="T10" fmla="*/ 6 w 8"/>
                  <a:gd name="T11" fmla="*/ 2 h 6"/>
                  <a:gd name="T12" fmla="*/ 0 w 8"/>
                  <a:gd name="T13" fmla="*/ 5 h 6"/>
                  <a:gd name="T14" fmla="*/ 3 w 8"/>
                  <a:gd name="T15" fmla="*/ 6 h 6"/>
                  <a:gd name="T16" fmla="*/ 6 w 8"/>
                  <a:gd name="T17" fmla="*/ 6 h 6"/>
                  <a:gd name="T18" fmla="*/ 8 w 8"/>
                  <a:gd name="T19" fmla="*/ 5 h 6"/>
                  <a:gd name="T20" fmla="*/ 6 w 8"/>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6" y="2"/>
                    </a:moveTo>
                    <a:lnTo>
                      <a:pt x="6" y="2"/>
                    </a:lnTo>
                    <a:lnTo>
                      <a:pt x="6" y="0"/>
                    </a:lnTo>
                    <a:lnTo>
                      <a:pt x="0" y="3"/>
                    </a:lnTo>
                    <a:lnTo>
                      <a:pt x="0" y="5"/>
                    </a:lnTo>
                    <a:lnTo>
                      <a:pt x="6" y="2"/>
                    </a:lnTo>
                    <a:lnTo>
                      <a:pt x="0" y="5"/>
                    </a:lnTo>
                    <a:lnTo>
                      <a:pt x="3" y="6"/>
                    </a:lnTo>
                    <a:lnTo>
                      <a:pt x="6" y="6"/>
                    </a:lnTo>
                    <a:lnTo>
                      <a:pt x="8" y="5"/>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2" name="Freeform 378"/>
              <p:cNvSpPr>
                <a:spLocks/>
              </p:cNvSpPr>
              <p:nvPr/>
            </p:nvSpPr>
            <p:spPr bwMode="auto">
              <a:xfrm>
                <a:off x="3931" y="1234"/>
                <a:ext cx="8" cy="6"/>
              </a:xfrm>
              <a:custGeom>
                <a:avLst/>
                <a:gdLst>
                  <a:gd name="T0" fmla="*/ 1 w 8"/>
                  <a:gd name="T1" fmla="*/ 4 h 6"/>
                  <a:gd name="T2" fmla="*/ 8 w 8"/>
                  <a:gd name="T3" fmla="*/ 1 h 6"/>
                  <a:gd name="T4" fmla="*/ 6 w 8"/>
                  <a:gd name="T5" fmla="*/ 0 h 6"/>
                  <a:gd name="T6" fmla="*/ 0 w 8"/>
                  <a:gd name="T7" fmla="*/ 3 h 6"/>
                  <a:gd name="T8" fmla="*/ 1 w 8"/>
                  <a:gd name="T9" fmla="*/ 4 h 6"/>
                  <a:gd name="T10" fmla="*/ 1 w 8"/>
                  <a:gd name="T11" fmla="*/ 4 h 6"/>
                  <a:gd name="T12" fmla="*/ 1 w 8"/>
                  <a:gd name="T13" fmla="*/ 4 h 6"/>
                  <a:gd name="T14" fmla="*/ 3 w 8"/>
                  <a:gd name="T15" fmla="*/ 6 h 6"/>
                  <a:gd name="T16" fmla="*/ 6 w 8"/>
                  <a:gd name="T17" fmla="*/ 6 h 6"/>
                  <a:gd name="T18" fmla="*/ 8 w 8"/>
                  <a:gd name="T19" fmla="*/ 4 h 6"/>
                  <a:gd name="T20" fmla="*/ 8 w 8"/>
                  <a:gd name="T21" fmla="*/ 1 h 6"/>
                  <a:gd name="T22" fmla="*/ 1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4"/>
                    </a:moveTo>
                    <a:lnTo>
                      <a:pt x="8" y="1"/>
                    </a:lnTo>
                    <a:lnTo>
                      <a:pt x="6" y="0"/>
                    </a:lnTo>
                    <a:lnTo>
                      <a:pt x="0" y="3"/>
                    </a:lnTo>
                    <a:lnTo>
                      <a:pt x="1" y="4"/>
                    </a:lnTo>
                    <a:lnTo>
                      <a:pt x="3" y="6"/>
                    </a:lnTo>
                    <a:lnTo>
                      <a:pt x="6" y="6"/>
                    </a:lnTo>
                    <a:lnTo>
                      <a:pt x="8" y="4"/>
                    </a:lnTo>
                    <a:lnTo>
                      <a:pt x="8" y="1"/>
                    </a:lnTo>
                    <a:lnTo>
                      <a:pt x="1"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3" name="Freeform 379"/>
              <p:cNvSpPr>
                <a:spLocks/>
              </p:cNvSpPr>
              <p:nvPr/>
            </p:nvSpPr>
            <p:spPr bwMode="auto">
              <a:xfrm>
                <a:off x="3932" y="1235"/>
                <a:ext cx="8" cy="7"/>
              </a:xfrm>
              <a:custGeom>
                <a:avLst/>
                <a:gdLst>
                  <a:gd name="T0" fmla="*/ 2 w 8"/>
                  <a:gd name="T1" fmla="*/ 5 h 7"/>
                  <a:gd name="T2" fmla="*/ 7 w 8"/>
                  <a:gd name="T3" fmla="*/ 2 h 7"/>
                  <a:gd name="T4" fmla="*/ 7 w 8"/>
                  <a:gd name="T5" fmla="*/ 0 h 7"/>
                  <a:gd name="T6" fmla="*/ 0 w 8"/>
                  <a:gd name="T7" fmla="*/ 3 h 7"/>
                  <a:gd name="T8" fmla="*/ 0 w 8"/>
                  <a:gd name="T9" fmla="*/ 5 h 7"/>
                  <a:gd name="T10" fmla="*/ 2 w 8"/>
                  <a:gd name="T11" fmla="*/ 5 h 7"/>
                  <a:gd name="T12" fmla="*/ 0 w 8"/>
                  <a:gd name="T13" fmla="*/ 5 h 7"/>
                  <a:gd name="T14" fmla="*/ 4 w 8"/>
                  <a:gd name="T15" fmla="*/ 7 h 7"/>
                  <a:gd name="T16" fmla="*/ 7 w 8"/>
                  <a:gd name="T17" fmla="*/ 7 h 7"/>
                  <a:gd name="T18" fmla="*/ 8 w 8"/>
                  <a:gd name="T19" fmla="*/ 5 h 7"/>
                  <a:gd name="T20" fmla="*/ 7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7" y="2"/>
                    </a:lnTo>
                    <a:lnTo>
                      <a:pt x="7" y="0"/>
                    </a:lnTo>
                    <a:lnTo>
                      <a:pt x="0" y="3"/>
                    </a:lnTo>
                    <a:lnTo>
                      <a:pt x="0" y="5"/>
                    </a:lnTo>
                    <a:lnTo>
                      <a:pt x="2" y="5"/>
                    </a:lnTo>
                    <a:lnTo>
                      <a:pt x="0" y="5"/>
                    </a:lnTo>
                    <a:lnTo>
                      <a:pt x="4" y="7"/>
                    </a:lnTo>
                    <a:lnTo>
                      <a:pt x="7" y="7"/>
                    </a:lnTo>
                    <a:lnTo>
                      <a:pt x="8" y="5"/>
                    </a:lnTo>
                    <a:lnTo>
                      <a:pt x="7"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4" name="Freeform 380"/>
              <p:cNvSpPr>
                <a:spLocks/>
              </p:cNvSpPr>
              <p:nvPr/>
            </p:nvSpPr>
            <p:spPr bwMode="auto">
              <a:xfrm>
                <a:off x="3934" y="1237"/>
                <a:ext cx="6" cy="6"/>
              </a:xfrm>
              <a:custGeom>
                <a:avLst/>
                <a:gdLst>
                  <a:gd name="T0" fmla="*/ 6 w 6"/>
                  <a:gd name="T1" fmla="*/ 1 h 6"/>
                  <a:gd name="T2" fmla="*/ 6 w 6"/>
                  <a:gd name="T3" fmla="*/ 0 h 6"/>
                  <a:gd name="T4" fmla="*/ 5 w 6"/>
                  <a:gd name="T5" fmla="*/ 0 h 6"/>
                  <a:gd name="T6" fmla="*/ 0 w 6"/>
                  <a:gd name="T7" fmla="*/ 3 h 6"/>
                  <a:gd name="T8" fmla="*/ 0 w 6"/>
                  <a:gd name="T9" fmla="*/ 5 h 6"/>
                  <a:gd name="T10" fmla="*/ 6 w 6"/>
                  <a:gd name="T11" fmla="*/ 1 h 6"/>
                  <a:gd name="T12" fmla="*/ 0 w 6"/>
                  <a:gd name="T13" fmla="*/ 5 h 6"/>
                  <a:gd name="T14" fmla="*/ 3 w 6"/>
                  <a:gd name="T15" fmla="*/ 6 h 6"/>
                  <a:gd name="T16" fmla="*/ 5 w 6"/>
                  <a:gd name="T17" fmla="*/ 6 h 6"/>
                  <a:gd name="T18" fmla="*/ 6 w 6"/>
                  <a:gd name="T19" fmla="*/ 3 h 6"/>
                  <a:gd name="T20" fmla="*/ 6 w 6"/>
                  <a:gd name="T21" fmla="*/ 0 h 6"/>
                  <a:gd name="T22" fmla="*/ 6 w 6"/>
                  <a:gd name="T23" fmla="*/ 1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6" y="1"/>
                    </a:moveTo>
                    <a:lnTo>
                      <a:pt x="6" y="0"/>
                    </a:lnTo>
                    <a:lnTo>
                      <a:pt x="5" y="0"/>
                    </a:lnTo>
                    <a:lnTo>
                      <a:pt x="0" y="3"/>
                    </a:lnTo>
                    <a:lnTo>
                      <a:pt x="0" y="5"/>
                    </a:lnTo>
                    <a:lnTo>
                      <a:pt x="6" y="1"/>
                    </a:lnTo>
                    <a:lnTo>
                      <a:pt x="0" y="5"/>
                    </a:lnTo>
                    <a:lnTo>
                      <a:pt x="3" y="6"/>
                    </a:lnTo>
                    <a:lnTo>
                      <a:pt x="5" y="6"/>
                    </a:lnTo>
                    <a:lnTo>
                      <a:pt x="6" y="3"/>
                    </a:lnTo>
                    <a:lnTo>
                      <a:pt x="6" y="0"/>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5" name="Freeform 381"/>
              <p:cNvSpPr>
                <a:spLocks/>
              </p:cNvSpPr>
              <p:nvPr/>
            </p:nvSpPr>
            <p:spPr bwMode="auto">
              <a:xfrm>
                <a:off x="3934" y="1238"/>
                <a:ext cx="8" cy="7"/>
              </a:xfrm>
              <a:custGeom>
                <a:avLst/>
                <a:gdLst>
                  <a:gd name="T0" fmla="*/ 2 w 8"/>
                  <a:gd name="T1" fmla="*/ 5 h 7"/>
                  <a:gd name="T2" fmla="*/ 8 w 8"/>
                  <a:gd name="T3" fmla="*/ 2 h 7"/>
                  <a:gd name="T4" fmla="*/ 6 w 8"/>
                  <a:gd name="T5" fmla="*/ 0 h 7"/>
                  <a:gd name="T6" fmla="*/ 0 w 8"/>
                  <a:gd name="T7" fmla="*/ 4 h 7"/>
                  <a:gd name="T8" fmla="*/ 2 w 8"/>
                  <a:gd name="T9" fmla="*/ 5 h 7"/>
                  <a:gd name="T10" fmla="*/ 2 w 8"/>
                  <a:gd name="T11" fmla="*/ 5 h 7"/>
                  <a:gd name="T12" fmla="*/ 2 w 8"/>
                  <a:gd name="T13" fmla="*/ 5 h 7"/>
                  <a:gd name="T14" fmla="*/ 3 w 8"/>
                  <a:gd name="T15" fmla="*/ 7 h 7"/>
                  <a:gd name="T16" fmla="*/ 6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6" y="0"/>
                    </a:lnTo>
                    <a:lnTo>
                      <a:pt x="0" y="4"/>
                    </a:lnTo>
                    <a:lnTo>
                      <a:pt x="2" y="5"/>
                    </a:lnTo>
                    <a:lnTo>
                      <a:pt x="3" y="7"/>
                    </a:lnTo>
                    <a:lnTo>
                      <a:pt x="6"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6" name="Freeform 382"/>
              <p:cNvSpPr>
                <a:spLocks/>
              </p:cNvSpPr>
              <p:nvPr/>
            </p:nvSpPr>
            <p:spPr bwMode="auto">
              <a:xfrm>
                <a:off x="3936" y="1240"/>
                <a:ext cx="8" cy="6"/>
              </a:xfrm>
              <a:custGeom>
                <a:avLst/>
                <a:gdLst>
                  <a:gd name="T0" fmla="*/ 0 w 8"/>
                  <a:gd name="T1" fmla="*/ 5 h 6"/>
                  <a:gd name="T2" fmla="*/ 6 w 8"/>
                  <a:gd name="T3" fmla="*/ 2 h 6"/>
                  <a:gd name="T4" fmla="*/ 6 w 8"/>
                  <a:gd name="T5" fmla="*/ 0 h 6"/>
                  <a:gd name="T6" fmla="*/ 0 w 8"/>
                  <a:gd name="T7" fmla="*/ 3 h 6"/>
                  <a:gd name="T8" fmla="*/ 0 w 8"/>
                  <a:gd name="T9" fmla="*/ 5 h 6"/>
                  <a:gd name="T10" fmla="*/ 0 w 8"/>
                  <a:gd name="T11" fmla="*/ 5 h 6"/>
                  <a:gd name="T12" fmla="*/ 0 w 8"/>
                  <a:gd name="T13" fmla="*/ 5 h 6"/>
                  <a:gd name="T14" fmla="*/ 3 w 8"/>
                  <a:gd name="T15" fmla="*/ 6 h 6"/>
                  <a:gd name="T16" fmla="*/ 6 w 8"/>
                  <a:gd name="T17" fmla="*/ 6 h 6"/>
                  <a:gd name="T18" fmla="*/ 8 w 8"/>
                  <a:gd name="T19" fmla="*/ 3 h 6"/>
                  <a:gd name="T20" fmla="*/ 6 w 8"/>
                  <a:gd name="T21" fmla="*/ 2 h 6"/>
                  <a:gd name="T22" fmla="*/ 0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5"/>
                    </a:moveTo>
                    <a:lnTo>
                      <a:pt x="6" y="2"/>
                    </a:lnTo>
                    <a:lnTo>
                      <a:pt x="6" y="0"/>
                    </a:lnTo>
                    <a:lnTo>
                      <a:pt x="0" y="3"/>
                    </a:lnTo>
                    <a:lnTo>
                      <a:pt x="0" y="5"/>
                    </a:lnTo>
                    <a:lnTo>
                      <a:pt x="3" y="6"/>
                    </a:lnTo>
                    <a:lnTo>
                      <a:pt x="6" y="6"/>
                    </a:lnTo>
                    <a:lnTo>
                      <a:pt x="8" y="3"/>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7" name="Freeform 383"/>
              <p:cNvSpPr>
                <a:spLocks/>
              </p:cNvSpPr>
              <p:nvPr/>
            </p:nvSpPr>
            <p:spPr bwMode="auto">
              <a:xfrm>
                <a:off x="3936" y="1240"/>
                <a:ext cx="8" cy="8"/>
              </a:xfrm>
              <a:custGeom>
                <a:avLst/>
                <a:gdLst>
                  <a:gd name="T0" fmla="*/ 8 w 8"/>
                  <a:gd name="T1" fmla="*/ 3 h 8"/>
                  <a:gd name="T2" fmla="*/ 8 w 8"/>
                  <a:gd name="T3" fmla="*/ 2 h 8"/>
                  <a:gd name="T4" fmla="*/ 6 w 8"/>
                  <a:gd name="T5" fmla="*/ 0 h 8"/>
                  <a:gd name="T6" fmla="*/ 0 w 8"/>
                  <a:gd name="T7" fmla="*/ 5 h 8"/>
                  <a:gd name="T8" fmla="*/ 1 w 8"/>
                  <a:gd name="T9" fmla="*/ 6 h 8"/>
                  <a:gd name="T10" fmla="*/ 8 w 8"/>
                  <a:gd name="T11" fmla="*/ 3 h 8"/>
                  <a:gd name="T12" fmla="*/ 1 w 8"/>
                  <a:gd name="T13" fmla="*/ 6 h 8"/>
                  <a:gd name="T14" fmla="*/ 4 w 8"/>
                  <a:gd name="T15" fmla="*/ 8 h 8"/>
                  <a:gd name="T16" fmla="*/ 6 w 8"/>
                  <a:gd name="T17" fmla="*/ 8 h 8"/>
                  <a:gd name="T18" fmla="*/ 8 w 8"/>
                  <a:gd name="T19" fmla="*/ 5 h 8"/>
                  <a:gd name="T20" fmla="*/ 8 w 8"/>
                  <a:gd name="T21" fmla="*/ 2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8" y="2"/>
                    </a:lnTo>
                    <a:lnTo>
                      <a:pt x="6" y="0"/>
                    </a:lnTo>
                    <a:lnTo>
                      <a:pt x="0" y="5"/>
                    </a:lnTo>
                    <a:lnTo>
                      <a:pt x="1" y="6"/>
                    </a:lnTo>
                    <a:lnTo>
                      <a:pt x="8" y="3"/>
                    </a:lnTo>
                    <a:lnTo>
                      <a:pt x="1" y="6"/>
                    </a:lnTo>
                    <a:lnTo>
                      <a:pt x="4" y="8"/>
                    </a:lnTo>
                    <a:lnTo>
                      <a:pt x="6" y="8"/>
                    </a:lnTo>
                    <a:lnTo>
                      <a:pt x="8" y="5"/>
                    </a:lnTo>
                    <a:lnTo>
                      <a:pt x="8"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8" name="Freeform 384"/>
              <p:cNvSpPr>
                <a:spLocks/>
              </p:cNvSpPr>
              <p:nvPr/>
            </p:nvSpPr>
            <p:spPr bwMode="auto">
              <a:xfrm>
                <a:off x="3937" y="1243"/>
                <a:ext cx="8" cy="7"/>
              </a:xfrm>
              <a:custGeom>
                <a:avLst/>
                <a:gdLst>
                  <a:gd name="T0" fmla="*/ 2 w 8"/>
                  <a:gd name="T1" fmla="*/ 5 h 7"/>
                  <a:gd name="T2" fmla="*/ 8 w 8"/>
                  <a:gd name="T3" fmla="*/ 2 h 7"/>
                  <a:gd name="T4" fmla="*/ 7 w 8"/>
                  <a:gd name="T5" fmla="*/ 0 h 7"/>
                  <a:gd name="T6" fmla="*/ 0 w 8"/>
                  <a:gd name="T7" fmla="*/ 3 h 7"/>
                  <a:gd name="T8" fmla="*/ 0 w 8"/>
                  <a:gd name="T9" fmla="*/ 5 h 7"/>
                  <a:gd name="T10" fmla="*/ 2 w 8"/>
                  <a:gd name="T11" fmla="*/ 5 h 7"/>
                  <a:gd name="T12" fmla="*/ 0 w 8"/>
                  <a:gd name="T13" fmla="*/ 5 h 7"/>
                  <a:gd name="T14" fmla="*/ 3 w 8"/>
                  <a:gd name="T15" fmla="*/ 7 h 7"/>
                  <a:gd name="T16" fmla="*/ 7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7" y="0"/>
                    </a:lnTo>
                    <a:lnTo>
                      <a:pt x="0" y="3"/>
                    </a:lnTo>
                    <a:lnTo>
                      <a:pt x="0" y="5"/>
                    </a:lnTo>
                    <a:lnTo>
                      <a:pt x="2" y="5"/>
                    </a:lnTo>
                    <a:lnTo>
                      <a:pt x="0" y="5"/>
                    </a:lnTo>
                    <a:lnTo>
                      <a:pt x="3" y="7"/>
                    </a:lnTo>
                    <a:lnTo>
                      <a:pt x="7"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59" name="Freeform 385"/>
              <p:cNvSpPr>
                <a:spLocks/>
              </p:cNvSpPr>
              <p:nvPr/>
            </p:nvSpPr>
            <p:spPr bwMode="auto">
              <a:xfrm>
                <a:off x="3939" y="1245"/>
                <a:ext cx="6" cy="6"/>
              </a:xfrm>
              <a:custGeom>
                <a:avLst/>
                <a:gdLst>
                  <a:gd name="T0" fmla="*/ 6 w 6"/>
                  <a:gd name="T1" fmla="*/ 1 h 6"/>
                  <a:gd name="T2" fmla="*/ 6 w 6"/>
                  <a:gd name="T3" fmla="*/ 1 h 6"/>
                  <a:gd name="T4" fmla="*/ 6 w 6"/>
                  <a:gd name="T5" fmla="*/ 0 h 6"/>
                  <a:gd name="T6" fmla="*/ 0 w 6"/>
                  <a:gd name="T7" fmla="*/ 3 h 6"/>
                  <a:gd name="T8" fmla="*/ 0 w 6"/>
                  <a:gd name="T9" fmla="*/ 5 h 6"/>
                  <a:gd name="T10" fmla="*/ 6 w 6"/>
                  <a:gd name="T11" fmla="*/ 1 h 6"/>
                  <a:gd name="T12" fmla="*/ 0 w 6"/>
                  <a:gd name="T13" fmla="*/ 5 h 6"/>
                  <a:gd name="T14" fmla="*/ 3 w 6"/>
                  <a:gd name="T15" fmla="*/ 6 h 6"/>
                  <a:gd name="T16" fmla="*/ 5 w 6"/>
                  <a:gd name="T17" fmla="*/ 6 h 6"/>
                  <a:gd name="T18" fmla="*/ 6 w 6"/>
                  <a:gd name="T19" fmla="*/ 5 h 6"/>
                  <a:gd name="T20" fmla="*/ 6 w 6"/>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6" y="1"/>
                    </a:moveTo>
                    <a:lnTo>
                      <a:pt x="6" y="1"/>
                    </a:lnTo>
                    <a:lnTo>
                      <a:pt x="6" y="0"/>
                    </a:lnTo>
                    <a:lnTo>
                      <a:pt x="0" y="3"/>
                    </a:lnTo>
                    <a:lnTo>
                      <a:pt x="0" y="5"/>
                    </a:lnTo>
                    <a:lnTo>
                      <a:pt x="6" y="1"/>
                    </a:lnTo>
                    <a:lnTo>
                      <a:pt x="0" y="5"/>
                    </a:lnTo>
                    <a:lnTo>
                      <a:pt x="3" y="6"/>
                    </a:lnTo>
                    <a:lnTo>
                      <a:pt x="5" y="6"/>
                    </a:lnTo>
                    <a:lnTo>
                      <a:pt x="6" y="5"/>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0" name="Freeform 386"/>
              <p:cNvSpPr>
                <a:spLocks/>
              </p:cNvSpPr>
              <p:nvPr/>
            </p:nvSpPr>
            <p:spPr bwMode="auto">
              <a:xfrm>
                <a:off x="3939" y="1246"/>
                <a:ext cx="8" cy="7"/>
              </a:xfrm>
              <a:custGeom>
                <a:avLst/>
                <a:gdLst>
                  <a:gd name="T0" fmla="*/ 1 w 8"/>
                  <a:gd name="T1" fmla="*/ 5 h 7"/>
                  <a:gd name="T2" fmla="*/ 8 w 8"/>
                  <a:gd name="T3" fmla="*/ 2 h 7"/>
                  <a:gd name="T4" fmla="*/ 6 w 8"/>
                  <a:gd name="T5" fmla="*/ 0 h 7"/>
                  <a:gd name="T6" fmla="*/ 0 w 8"/>
                  <a:gd name="T7" fmla="*/ 4 h 7"/>
                  <a:gd name="T8" fmla="*/ 1 w 8"/>
                  <a:gd name="T9" fmla="*/ 5 h 7"/>
                  <a:gd name="T10" fmla="*/ 1 w 8"/>
                  <a:gd name="T11" fmla="*/ 5 h 7"/>
                  <a:gd name="T12" fmla="*/ 1 w 8"/>
                  <a:gd name="T13" fmla="*/ 5 h 7"/>
                  <a:gd name="T14" fmla="*/ 3 w 8"/>
                  <a:gd name="T15" fmla="*/ 7 h 7"/>
                  <a:gd name="T16" fmla="*/ 6 w 8"/>
                  <a:gd name="T17" fmla="*/ 7 h 7"/>
                  <a:gd name="T18" fmla="*/ 8 w 8"/>
                  <a:gd name="T19" fmla="*/ 5 h 7"/>
                  <a:gd name="T20" fmla="*/ 8 w 8"/>
                  <a:gd name="T21" fmla="*/ 2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8" y="2"/>
                    </a:lnTo>
                    <a:lnTo>
                      <a:pt x="6" y="0"/>
                    </a:lnTo>
                    <a:lnTo>
                      <a:pt x="0" y="4"/>
                    </a:lnTo>
                    <a:lnTo>
                      <a:pt x="1" y="5"/>
                    </a:lnTo>
                    <a:lnTo>
                      <a:pt x="3" y="7"/>
                    </a:lnTo>
                    <a:lnTo>
                      <a:pt x="6" y="7"/>
                    </a:lnTo>
                    <a:lnTo>
                      <a:pt x="8" y="5"/>
                    </a:lnTo>
                    <a:lnTo>
                      <a:pt x="8" y="2"/>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1" name="Freeform 387"/>
              <p:cNvSpPr>
                <a:spLocks/>
              </p:cNvSpPr>
              <p:nvPr/>
            </p:nvSpPr>
            <p:spPr bwMode="auto">
              <a:xfrm>
                <a:off x="3940" y="1248"/>
                <a:ext cx="8" cy="7"/>
              </a:xfrm>
              <a:custGeom>
                <a:avLst/>
                <a:gdLst>
                  <a:gd name="T0" fmla="*/ 7 w 8"/>
                  <a:gd name="T1" fmla="*/ 2 h 7"/>
                  <a:gd name="T2" fmla="*/ 7 w 8"/>
                  <a:gd name="T3" fmla="*/ 2 h 7"/>
                  <a:gd name="T4" fmla="*/ 7 w 8"/>
                  <a:gd name="T5" fmla="*/ 0 h 7"/>
                  <a:gd name="T6" fmla="*/ 0 w 8"/>
                  <a:gd name="T7" fmla="*/ 3 h 7"/>
                  <a:gd name="T8" fmla="*/ 0 w 8"/>
                  <a:gd name="T9" fmla="*/ 5 h 7"/>
                  <a:gd name="T10" fmla="*/ 7 w 8"/>
                  <a:gd name="T11" fmla="*/ 2 h 7"/>
                  <a:gd name="T12" fmla="*/ 0 w 8"/>
                  <a:gd name="T13" fmla="*/ 5 h 7"/>
                  <a:gd name="T14" fmla="*/ 4 w 8"/>
                  <a:gd name="T15" fmla="*/ 7 h 7"/>
                  <a:gd name="T16" fmla="*/ 7 w 8"/>
                  <a:gd name="T17" fmla="*/ 7 h 7"/>
                  <a:gd name="T18" fmla="*/ 8 w 8"/>
                  <a:gd name="T19" fmla="*/ 5 h 7"/>
                  <a:gd name="T20" fmla="*/ 7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7" y="2"/>
                    </a:moveTo>
                    <a:lnTo>
                      <a:pt x="7" y="2"/>
                    </a:lnTo>
                    <a:lnTo>
                      <a:pt x="7" y="0"/>
                    </a:lnTo>
                    <a:lnTo>
                      <a:pt x="0" y="3"/>
                    </a:lnTo>
                    <a:lnTo>
                      <a:pt x="0" y="5"/>
                    </a:lnTo>
                    <a:lnTo>
                      <a:pt x="7" y="2"/>
                    </a:lnTo>
                    <a:lnTo>
                      <a:pt x="0" y="5"/>
                    </a:lnTo>
                    <a:lnTo>
                      <a:pt x="4" y="7"/>
                    </a:lnTo>
                    <a:lnTo>
                      <a:pt x="7" y="7"/>
                    </a:lnTo>
                    <a:lnTo>
                      <a:pt x="8"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2" name="Freeform 388"/>
              <p:cNvSpPr>
                <a:spLocks/>
              </p:cNvSpPr>
              <p:nvPr/>
            </p:nvSpPr>
            <p:spPr bwMode="auto">
              <a:xfrm>
                <a:off x="3940" y="1250"/>
                <a:ext cx="8" cy="6"/>
              </a:xfrm>
              <a:custGeom>
                <a:avLst/>
                <a:gdLst>
                  <a:gd name="T0" fmla="*/ 2 w 8"/>
                  <a:gd name="T1" fmla="*/ 5 h 6"/>
                  <a:gd name="T2" fmla="*/ 8 w 8"/>
                  <a:gd name="T3" fmla="*/ 1 h 6"/>
                  <a:gd name="T4" fmla="*/ 7 w 8"/>
                  <a:gd name="T5" fmla="*/ 0 h 6"/>
                  <a:gd name="T6" fmla="*/ 0 w 8"/>
                  <a:gd name="T7" fmla="*/ 3 h 6"/>
                  <a:gd name="T8" fmla="*/ 2 w 8"/>
                  <a:gd name="T9" fmla="*/ 5 h 6"/>
                  <a:gd name="T10" fmla="*/ 2 w 8"/>
                  <a:gd name="T11" fmla="*/ 5 h 6"/>
                  <a:gd name="T12" fmla="*/ 2 w 8"/>
                  <a:gd name="T13" fmla="*/ 5 h 6"/>
                  <a:gd name="T14" fmla="*/ 4 w 8"/>
                  <a:gd name="T15" fmla="*/ 6 h 6"/>
                  <a:gd name="T16" fmla="*/ 7 w 8"/>
                  <a:gd name="T17" fmla="*/ 6 h 6"/>
                  <a:gd name="T18" fmla="*/ 8 w 8"/>
                  <a:gd name="T19" fmla="*/ 5 h 6"/>
                  <a:gd name="T20" fmla="*/ 8 w 8"/>
                  <a:gd name="T21" fmla="*/ 1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1"/>
                    </a:lnTo>
                    <a:lnTo>
                      <a:pt x="7" y="0"/>
                    </a:lnTo>
                    <a:lnTo>
                      <a:pt x="0" y="3"/>
                    </a:lnTo>
                    <a:lnTo>
                      <a:pt x="2" y="5"/>
                    </a:lnTo>
                    <a:lnTo>
                      <a:pt x="4" y="6"/>
                    </a:lnTo>
                    <a:lnTo>
                      <a:pt x="7" y="6"/>
                    </a:lnTo>
                    <a:lnTo>
                      <a:pt x="8" y="5"/>
                    </a:lnTo>
                    <a:lnTo>
                      <a:pt x="8" y="1"/>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3" name="Freeform 389"/>
              <p:cNvSpPr>
                <a:spLocks/>
              </p:cNvSpPr>
              <p:nvPr/>
            </p:nvSpPr>
            <p:spPr bwMode="auto">
              <a:xfrm>
                <a:off x="3942" y="1251"/>
                <a:ext cx="8" cy="7"/>
              </a:xfrm>
              <a:custGeom>
                <a:avLst/>
                <a:gdLst>
                  <a:gd name="T0" fmla="*/ 0 w 8"/>
                  <a:gd name="T1" fmla="*/ 5 h 7"/>
                  <a:gd name="T2" fmla="*/ 8 w 8"/>
                  <a:gd name="T3" fmla="*/ 2 h 7"/>
                  <a:gd name="T4" fmla="*/ 6 w 8"/>
                  <a:gd name="T5" fmla="*/ 0 h 7"/>
                  <a:gd name="T6" fmla="*/ 0 w 8"/>
                  <a:gd name="T7" fmla="*/ 4 h 7"/>
                  <a:gd name="T8" fmla="*/ 0 w 8"/>
                  <a:gd name="T9" fmla="*/ 5 h 7"/>
                  <a:gd name="T10" fmla="*/ 0 w 8"/>
                  <a:gd name="T11" fmla="*/ 5 h 7"/>
                  <a:gd name="T12" fmla="*/ 0 w 8"/>
                  <a:gd name="T13" fmla="*/ 5 h 7"/>
                  <a:gd name="T14" fmla="*/ 3 w 8"/>
                  <a:gd name="T15" fmla="*/ 7 h 7"/>
                  <a:gd name="T16" fmla="*/ 6 w 8"/>
                  <a:gd name="T17" fmla="*/ 7 h 7"/>
                  <a:gd name="T18" fmla="*/ 8 w 8"/>
                  <a:gd name="T19" fmla="*/ 5 h 7"/>
                  <a:gd name="T20" fmla="*/ 8 w 8"/>
                  <a:gd name="T21" fmla="*/ 2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8" y="2"/>
                    </a:lnTo>
                    <a:lnTo>
                      <a:pt x="6" y="0"/>
                    </a:lnTo>
                    <a:lnTo>
                      <a:pt x="0" y="4"/>
                    </a:lnTo>
                    <a:lnTo>
                      <a:pt x="0" y="5"/>
                    </a:lnTo>
                    <a:lnTo>
                      <a:pt x="3" y="7"/>
                    </a:lnTo>
                    <a:lnTo>
                      <a:pt x="6" y="7"/>
                    </a:lnTo>
                    <a:lnTo>
                      <a:pt x="8" y="5"/>
                    </a:lnTo>
                    <a:lnTo>
                      <a:pt x="8"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4" name="Freeform 390"/>
              <p:cNvSpPr>
                <a:spLocks/>
              </p:cNvSpPr>
              <p:nvPr/>
            </p:nvSpPr>
            <p:spPr bwMode="auto">
              <a:xfrm>
                <a:off x="3942" y="1253"/>
                <a:ext cx="8" cy="6"/>
              </a:xfrm>
              <a:custGeom>
                <a:avLst/>
                <a:gdLst>
                  <a:gd name="T0" fmla="*/ 2 w 8"/>
                  <a:gd name="T1" fmla="*/ 5 h 6"/>
                  <a:gd name="T2" fmla="*/ 8 w 8"/>
                  <a:gd name="T3" fmla="*/ 2 h 6"/>
                  <a:gd name="T4" fmla="*/ 8 w 8"/>
                  <a:gd name="T5" fmla="*/ 0 h 6"/>
                  <a:gd name="T6" fmla="*/ 0 w 8"/>
                  <a:gd name="T7" fmla="*/ 3 h 6"/>
                  <a:gd name="T8" fmla="*/ 2 w 8"/>
                  <a:gd name="T9" fmla="*/ 5 h 6"/>
                  <a:gd name="T10" fmla="*/ 2 w 8"/>
                  <a:gd name="T11" fmla="*/ 5 h 6"/>
                  <a:gd name="T12" fmla="*/ 2 w 8"/>
                  <a:gd name="T13" fmla="*/ 5 h 6"/>
                  <a:gd name="T14" fmla="*/ 5 w 8"/>
                  <a:gd name="T15" fmla="*/ 6 h 6"/>
                  <a:gd name="T16" fmla="*/ 6 w 8"/>
                  <a:gd name="T17" fmla="*/ 6 h 6"/>
                  <a:gd name="T18" fmla="*/ 8 w 8"/>
                  <a:gd name="T19" fmla="*/ 5 h 6"/>
                  <a:gd name="T20" fmla="*/ 8 w 8"/>
                  <a:gd name="T21" fmla="*/ 2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2"/>
                    </a:lnTo>
                    <a:lnTo>
                      <a:pt x="8" y="0"/>
                    </a:lnTo>
                    <a:lnTo>
                      <a:pt x="0" y="3"/>
                    </a:lnTo>
                    <a:lnTo>
                      <a:pt x="2" y="5"/>
                    </a:lnTo>
                    <a:lnTo>
                      <a:pt x="5" y="6"/>
                    </a:lnTo>
                    <a:lnTo>
                      <a:pt x="6" y="6"/>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5" name="Freeform 391"/>
              <p:cNvSpPr>
                <a:spLocks/>
              </p:cNvSpPr>
              <p:nvPr/>
            </p:nvSpPr>
            <p:spPr bwMode="auto">
              <a:xfrm>
                <a:off x="3944" y="1255"/>
                <a:ext cx="8" cy="8"/>
              </a:xfrm>
              <a:custGeom>
                <a:avLst/>
                <a:gdLst>
                  <a:gd name="T0" fmla="*/ 8 w 8"/>
                  <a:gd name="T1" fmla="*/ 1 h 8"/>
                  <a:gd name="T2" fmla="*/ 8 w 8"/>
                  <a:gd name="T3" fmla="*/ 1 h 8"/>
                  <a:gd name="T4" fmla="*/ 6 w 8"/>
                  <a:gd name="T5" fmla="*/ 0 h 8"/>
                  <a:gd name="T6" fmla="*/ 0 w 8"/>
                  <a:gd name="T7" fmla="*/ 3 h 8"/>
                  <a:gd name="T8" fmla="*/ 1 w 8"/>
                  <a:gd name="T9" fmla="*/ 4 h 8"/>
                  <a:gd name="T10" fmla="*/ 8 w 8"/>
                  <a:gd name="T11" fmla="*/ 1 h 8"/>
                  <a:gd name="T12" fmla="*/ 1 w 8"/>
                  <a:gd name="T13" fmla="*/ 4 h 8"/>
                  <a:gd name="T14" fmla="*/ 3 w 8"/>
                  <a:gd name="T15" fmla="*/ 8 h 8"/>
                  <a:gd name="T16" fmla="*/ 6 w 8"/>
                  <a:gd name="T17" fmla="*/ 6 h 8"/>
                  <a:gd name="T18" fmla="*/ 8 w 8"/>
                  <a:gd name="T19" fmla="*/ 4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6" y="0"/>
                    </a:lnTo>
                    <a:lnTo>
                      <a:pt x="0" y="3"/>
                    </a:lnTo>
                    <a:lnTo>
                      <a:pt x="1" y="4"/>
                    </a:lnTo>
                    <a:lnTo>
                      <a:pt x="8" y="1"/>
                    </a:lnTo>
                    <a:lnTo>
                      <a:pt x="1" y="4"/>
                    </a:lnTo>
                    <a:lnTo>
                      <a:pt x="3" y="8"/>
                    </a:lnTo>
                    <a:lnTo>
                      <a:pt x="6" y="6"/>
                    </a:lnTo>
                    <a:lnTo>
                      <a:pt x="8" y="4"/>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6" name="Freeform 392"/>
              <p:cNvSpPr>
                <a:spLocks/>
              </p:cNvSpPr>
              <p:nvPr/>
            </p:nvSpPr>
            <p:spPr bwMode="auto">
              <a:xfrm>
                <a:off x="3945" y="1256"/>
                <a:ext cx="8" cy="8"/>
              </a:xfrm>
              <a:custGeom>
                <a:avLst/>
                <a:gdLst>
                  <a:gd name="T0" fmla="*/ 0 w 8"/>
                  <a:gd name="T1" fmla="*/ 5 h 8"/>
                  <a:gd name="T2" fmla="*/ 7 w 8"/>
                  <a:gd name="T3" fmla="*/ 2 h 8"/>
                  <a:gd name="T4" fmla="*/ 7 w 8"/>
                  <a:gd name="T5" fmla="*/ 0 h 8"/>
                  <a:gd name="T6" fmla="*/ 0 w 8"/>
                  <a:gd name="T7" fmla="*/ 3 h 8"/>
                  <a:gd name="T8" fmla="*/ 0 w 8"/>
                  <a:gd name="T9" fmla="*/ 5 h 8"/>
                  <a:gd name="T10" fmla="*/ 0 w 8"/>
                  <a:gd name="T11" fmla="*/ 5 h 8"/>
                  <a:gd name="T12" fmla="*/ 0 w 8"/>
                  <a:gd name="T13" fmla="*/ 5 h 8"/>
                  <a:gd name="T14" fmla="*/ 3 w 8"/>
                  <a:gd name="T15" fmla="*/ 8 h 8"/>
                  <a:gd name="T16" fmla="*/ 7 w 8"/>
                  <a:gd name="T17" fmla="*/ 7 h 8"/>
                  <a:gd name="T18" fmla="*/ 8 w 8"/>
                  <a:gd name="T19" fmla="*/ 5 h 8"/>
                  <a:gd name="T20" fmla="*/ 7 w 8"/>
                  <a:gd name="T21" fmla="*/ 2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7" y="2"/>
                    </a:lnTo>
                    <a:lnTo>
                      <a:pt x="7" y="0"/>
                    </a:lnTo>
                    <a:lnTo>
                      <a:pt x="0" y="3"/>
                    </a:lnTo>
                    <a:lnTo>
                      <a:pt x="0" y="5"/>
                    </a:lnTo>
                    <a:lnTo>
                      <a:pt x="3" y="8"/>
                    </a:lnTo>
                    <a:lnTo>
                      <a:pt x="7" y="7"/>
                    </a:lnTo>
                    <a:lnTo>
                      <a:pt x="8" y="5"/>
                    </a:lnTo>
                    <a:lnTo>
                      <a:pt x="7"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7" name="Freeform 393"/>
              <p:cNvSpPr>
                <a:spLocks/>
              </p:cNvSpPr>
              <p:nvPr/>
            </p:nvSpPr>
            <p:spPr bwMode="auto">
              <a:xfrm>
                <a:off x="3945" y="1258"/>
                <a:ext cx="8" cy="8"/>
              </a:xfrm>
              <a:custGeom>
                <a:avLst/>
                <a:gdLst>
                  <a:gd name="T0" fmla="*/ 2 w 8"/>
                  <a:gd name="T1" fmla="*/ 6 h 8"/>
                  <a:gd name="T2" fmla="*/ 8 w 8"/>
                  <a:gd name="T3" fmla="*/ 1 h 8"/>
                  <a:gd name="T4" fmla="*/ 7 w 8"/>
                  <a:gd name="T5" fmla="*/ 0 h 8"/>
                  <a:gd name="T6" fmla="*/ 0 w 8"/>
                  <a:gd name="T7" fmla="*/ 3 h 8"/>
                  <a:gd name="T8" fmla="*/ 2 w 8"/>
                  <a:gd name="T9" fmla="*/ 5 h 8"/>
                  <a:gd name="T10" fmla="*/ 2 w 8"/>
                  <a:gd name="T11" fmla="*/ 6 h 8"/>
                  <a:gd name="T12" fmla="*/ 2 w 8"/>
                  <a:gd name="T13" fmla="*/ 5 h 8"/>
                  <a:gd name="T14" fmla="*/ 3 w 8"/>
                  <a:gd name="T15" fmla="*/ 8 h 8"/>
                  <a:gd name="T16" fmla="*/ 7 w 8"/>
                  <a:gd name="T17" fmla="*/ 6 h 8"/>
                  <a:gd name="T18" fmla="*/ 8 w 8"/>
                  <a:gd name="T19" fmla="*/ 5 h 8"/>
                  <a:gd name="T20" fmla="*/ 8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1"/>
                    </a:lnTo>
                    <a:lnTo>
                      <a:pt x="7" y="0"/>
                    </a:lnTo>
                    <a:lnTo>
                      <a:pt x="0" y="3"/>
                    </a:lnTo>
                    <a:lnTo>
                      <a:pt x="2" y="5"/>
                    </a:lnTo>
                    <a:lnTo>
                      <a:pt x="2" y="6"/>
                    </a:lnTo>
                    <a:lnTo>
                      <a:pt x="2" y="5"/>
                    </a:lnTo>
                    <a:lnTo>
                      <a:pt x="3" y="8"/>
                    </a:lnTo>
                    <a:lnTo>
                      <a:pt x="7" y="6"/>
                    </a:lnTo>
                    <a:lnTo>
                      <a:pt x="8" y="5"/>
                    </a:lnTo>
                    <a:lnTo>
                      <a:pt x="8"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8" name="Freeform 394"/>
              <p:cNvSpPr>
                <a:spLocks/>
              </p:cNvSpPr>
              <p:nvPr/>
            </p:nvSpPr>
            <p:spPr bwMode="auto">
              <a:xfrm>
                <a:off x="3947" y="1259"/>
                <a:ext cx="8" cy="8"/>
              </a:xfrm>
              <a:custGeom>
                <a:avLst/>
                <a:gdLst>
                  <a:gd name="T0" fmla="*/ 8 w 8"/>
                  <a:gd name="T1" fmla="*/ 2 h 8"/>
                  <a:gd name="T2" fmla="*/ 8 w 8"/>
                  <a:gd name="T3" fmla="*/ 2 h 8"/>
                  <a:gd name="T4" fmla="*/ 6 w 8"/>
                  <a:gd name="T5" fmla="*/ 0 h 8"/>
                  <a:gd name="T6" fmla="*/ 0 w 8"/>
                  <a:gd name="T7" fmla="*/ 5 h 8"/>
                  <a:gd name="T8" fmla="*/ 1 w 8"/>
                  <a:gd name="T9" fmla="*/ 7 h 8"/>
                  <a:gd name="T10" fmla="*/ 8 w 8"/>
                  <a:gd name="T11" fmla="*/ 2 h 8"/>
                  <a:gd name="T12" fmla="*/ 1 w 8"/>
                  <a:gd name="T13" fmla="*/ 7 h 8"/>
                  <a:gd name="T14" fmla="*/ 3 w 8"/>
                  <a:gd name="T15" fmla="*/ 8 h 8"/>
                  <a:gd name="T16" fmla="*/ 6 w 8"/>
                  <a:gd name="T17" fmla="*/ 7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6" y="0"/>
                    </a:lnTo>
                    <a:lnTo>
                      <a:pt x="0" y="5"/>
                    </a:lnTo>
                    <a:lnTo>
                      <a:pt x="1" y="7"/>
                    </a:lnTo>
                    <a:lnTo>
                      <a:pt x="8" y="2"/>
                    </a:lnTo>
                    <a:lnTo>
                      <a:pt x="1" y="7"/>
                    </a:lnTo>
                    <a:lnTo>
                      <a:pt x="3" y="8"/>
                    </a:lnTo>
                    <a:lnTo>
                      <a:pt x="6"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69" name="Freeform 395"/>
              <p:cNvSpPr>
                <a:spLocks/>
              </p:cNvSpPr>
              <p:nvPr/>
            </p:nvSpPr>
            <p:spPr bwMode="auto">
              <a:xfrm>
                <a:off x="3948" y="1261"/>
                <a:ext cx="7" cy="8"/>
              </a:xfrm>
              <a:custGeom>
                <a:avLst/>
                <a:gdLst>
                  <a:gd name="T0" fmla="*/ 0 w 7"/>
                  <a:gd name="T1" fmla="*/ 6 h 8"/>
                  <a:gd name="T2" fmla="*/ 7 w 7"/>
                  <a:gd name="T3" fmla="*/ 2 h 8"/>
                  <a:gd name="T4" fmla="*/ 7 w 7"/>
                  <a:gd name="T5" fmla="*/ 0 h 8"/>
                  <a:gd name="T6" fmla="*/ 0 w 7"/>
                  <a:gd name="T7" fmla="*/ 5 h 8"/>
                  <a:gd name="T8" fmla="*/ 0 w 7"/>
                  <a:gd name="T9" fmla="*/ 6 h 8"/>
                  <a:gd name="T10" fmla="*/ 0 w 7"/>
                  <a:gd name="T11" fmla="*/ 6 h 8"/>
                  <a:gd name="T12" fmla="*/ 0 w 7"/>
                  <a:gd name="T13" fmla="*/ 6 h 8"/>
                  <a:gd name="T14" fmla="*/ 4 w 7"/>
                  <a:gd name="T15" fmla="*/ 8 h 8"/>
                  <a:gd name="T16" fmla="*/ 5 w 7"/>
                  <a:gd name="T17" fmla="*/ 8 h 8"/>
                  <a:gd name="T18" fmla="*/ 7 w 7"/>
                  <a:gd name="T19" fmla="*/ 5 h 8"/>
                  <a:gd name="T20" fmla="*/ 7 w 7"/>
                  <a:gd name="T21" fmla="*/ 2 h 8"/>
                  <a:gd name="T22" fmla="*/ 0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6"/>
                    </a:moveTo>
                    <a:lnTo>
                      <a:pt x="7" y="2"/>
                    </a:lnTo>
                    <a:lnTo>
                      <a:pt x="7" y="0"/>
                    </a:lnTo>
                    <a:lnTo>
                      <a:pt x="0" y="5"/>
                    </a:lnTo>
                    <a:lnTo>
                      <a:pt x="0" y="6"/>
                    </a:lnTo>
                    <a:lnTo>
                      <a:pt x="4" y="8"/>
                    </a:lnTo>
                    <a:lnTo>
                      <a:pt x="5" y="8"/>
                    </a:lnTo>
                    <a:lnTo>
                      <a:pt x="7" y="5"/>
                    </a:lnTo>
                    <a:lnTo>
                      <a:pt x="7" y="2"/>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0" name="Freeform 396"/>
              <p:cNvSpPr>
                <a:spLocks/>
              </p:cNvSpPr>
              <p:nvPr/>
            </p:nvSpPr>
            <p:spPr bwMode="auto">
              <a:xfrm>
                <a:off x="3948" y="1263"/>
                <a:ext cx="9" cy="8"/>
              </a:xfrm>
              <a:custGeom>
                <a:avLst/>
                <a:gdLst>
                  <a:gd name="T0" fmla="*/ 2 w 9"/>
                  <a:gd name="T1" fmla="*/ 6 h 8"/>
                  <a:gd name="T2" fmla="*/ 9 w 9"/>
                  <a:gd name="T3" fmla="*/ 1 h 8"/>
                  <a:gd name="T4" fmla="*/ 7 w 9"/>
                  <a:gd name="T5" fmla="*/ 0 h 8"/>
                  <a:gd name="T6" fmla="*/ 0 w 9"/>
                  <a:gd name="T7" fmla="*/ 4 h 8"/>
                  <a:gd name="T8" fmla="*/ 2 w 9"/>
                  <a:gd name="T9" fmla="*/ 6 h 8"/>
                  <a:gd name="T10" fmla="*/ 2 w 9"/>
                  <a:gd name="T11" fmla="*/ 6 h 8"/>
                  <a:gd name="T12" fmla="*/ 2 w 9"/>
                  <a:gd name="T13" fmla="*/ 6 h 8"/>
                  <a:gd name="T14" fmla="*/ 4 w 9"/>
                  <a:gd name="T15" fmla="*/ 8 h 8"/>
                  <a:gd name="T16" fmla="*/ 7 w 9"/>
                  <a:gd name="T17" fmla="*/ 8 h 8"/>
                  <a:gd name="T18" fmla="*/ 9 w 9"/>
                  <a:gd name="T19" fmla="*/ 4 h 8"/>
                  <a:gd name="T20" fmla="*/ 9 w 9"/>
                  <a:gd name="T21" fmla="*/ 1 h 8"/>
                  <a:gd name="T22" fmla="*/ 2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6"/>
                    </a:moveTo>
                    <a:lnTo>
                      <a:pt x="9" y="1"/>
                    </a:lnTo>
                    <a:lnTo>
                      <a:pt x="7" y="0"/>
                    </a:lnTo>
                    <a:lnTo>
                      <a:pt x="0" y="4"/>
                    </a:lnTo>
                    <a:lnTo>
                      <a:pt x="2" y="6"/>
                    </a:lnTo>
                    <a:lnTo>
                      <a:pt x="4" y="8"/>
                    </a:lnTo>
                    <a:lnTo>
                      <a:pt x="7" y="8"/>
                    </a:lnTo>
                    <a:lnTo>
                      <a:pt x="9" y="4"/>
                    </a:lnTo>
                    <a:lnTo>
                      <a:pt x="9"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1" name="Freeform 397"/>
              <p:cNvSpPr>
                <a:spLocks/>
              </p:cNvSpPr>
              <p:nvPr/>
            </p:nvSpPr>
            <p:spPr bwMode="auto">
              <a:xfrm>
                <a:off x="3950" y="1264"/>
                <a:ext cx="8" cy="8"/>
              </a:xfrm>
              <a:custGeom>
                <a:avLst/>
                <a:gdLst>
                  <a:gd name="T0" fmla="*/ 0 w 8"/>
                  <a:gd name="T1" fmla="*/ 7 h 8"/>
                  <a:gd name="T2" fmla="*/ 7 w 8"/>
                  <a:gd name="T3" fmla="*/ 2 h 8"/>
                  <a:gd name="T4" fmla="*/ 7 w 8"/>
                  <a:gd name="T5" fmla="*/ 0 h 8"/>
                  <a:gd name="T6" fmla="*/ 0 w 8"/>
                  <a:gd name="T7" fmla="*/ 5 h 8"/>
                  <a:gd name="T8" fmla="*/ 0 w 8"/>
                  <a:gd name="T9" fmla="*/ 7 h 8"/>
                  <a:gd name="T10" fmla="*/ 0 w 8"/>
                  <a:gd name="T11" fmla="*/ 7 h 8"/>
                  <a:gd name="T12" fmla="*/ 0 w 8"/>
                  <a:gd name="T13" fmla="*/ 7 h 8"/>
                  <a:gd name="T14" fmla="*/ 3 w 8"/>
                  <a:gd name="T15" fmla="*/ 8 h 8"/>
                  <a:gd name="T16" fmla="*/ 7 w 8"/>
                  <a:gd name="T17" fmla="*/ 8 h 8"/>
                  <a:gd name="T18" fmla="*/ 8 w 8"/>
                  <a:gd name="T19" fmla="*/ 5 h 8"/>
                  <a:gd name="T20" fmla="*/ 7 w 8"/>
                  <a:gd name="T21" fmla="*/ 2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7" y="2"/>
                    </a:lnTo>
                    <a:lnTo>
                      <a:pt x="7" y="0"/>
                    </a:lnTo>
                    <a:lnTo>
                      <a:pt x="0" y="5"/>
                    </a:lnTo>
                    <a:lnTo>
                      <a:pt x="0" y="7"/>
                    </a:lnTo>
                    <a:lnTo>
                      <a:pt x="3" y="8"/>
                    </a:lnTo>
                    <a:lnTo>
                      <a:pt x="7" y="8"/>
                    </a:lnTo>
                    <a:lnTo>
                      <a:pt x="8" y="5"/>
                    </a:lnTo>
                    <a:lnTo>
                      <a:pt x="7"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2" name="Freeform 398"/>
              <p:cNvSpPr>
                <a:spLocks/>
              </p:cNvSpPr>
              <p:nvPr/>
            </p:nvSpPr>
            <p:spPr bwMode="auto">
              <a:xfrm>
                <a:off x="3950" y="1266"/>
                <a:ext cx="8" cy="8"/>
              </a:xfrm>
              <a:custGeom>
                <a:avLst/>
                <a:gdLst>
                  <a:gd name="T0" fmla="*/ 8 w 8"/>
                  <a:gd name="T1" fmla="*/ 1 h 8"/>
                  <a:gd name="T2" fmla="*/ 8 w 8"/>
                  <a:gd name="T3" fmla="*/ 1 h 8"/>
                  <a:gd name="T4" fmla="*/ 7 w 8"/>
                  <a:gd name="T5" fmla="*/ 0 h 8"/>
                  <a:gd name="T6" fmla="*/ 0 w 8"/>
                  <a:gd name="T7" fmla="*/ 5 h 8"/>
                  <a:gd name="T8" fmla="*/ 2 w 8"/>
                  <a:gd name="T9" fmla="*/ 6 h 8"/>
                  <a:gd name="T10" fmla="*/ 8 w 8"/>
                  <a:gd name="T11" fmla="*/ 1 h 8"/>
                  <a:gd name="T12" fmla="*/ 2 w 8"/>
                  <a:gd name="T13" fmla="*/ 6 h 8"/>
                  <a:gd name="T14" fmla="*/ 5 w 8"/>
                  <a:gd name="T15" fmla="*/ 8 h 8"/>
                  <a:gd name="T16" fmla="*/ 7 w 8"/>
                  <a:gd name="T17" fmla="*/ 8 h 8"/>
                  <a:gd name="T18" fmla="*/ 8 w 8"/>
                  <a:gd name="T19" fmla="*/ 5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7" y="0"/>
                    </a:lnTo>
                    <a:lnTo>
                      <a:pt x="0" y="5"/>
                    </a:lnTo>
                    <a:lnTo>
                      <a:pt x="2" y="6"/>
                    </a:lnTo>
                    <a:lnTo>
                      <a:pt x="8" y="1"/>
                    </a:lnTo>
                    <a:lnTo>
                      <a:pt x="2" y="6"/>
                    </a:lnTo>
                    <a:lnTo>
                      <a:pt x="5" y="8"/>
                    </a:lnTo>
                    <a:lnTo>
                      <a:pt x="7" y="8"/>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3" name="Freeform 399"/>
              <p:cNvSpPr>
                <a:spLocks/>
              </p:cNvSpPr>
              <p:nvPr/>
            </p:nvSpPr>
            <p:spPr bwMode="auto">
              <a:xfrm>
                <a:off x="3952" y="1267"/>
                <a:ext cx="8" cy="9"/>
              </a:xfrm>
              <a:custGeom>
                <a:avLst/>
                <a:gdLst>
                  <a:gd name="T0" fmla="*/ 8 w 8"/>
                  <a:gd name="T1" fmla="*/ 2 h 9"/>
                  <a:gd name="T2" fmla="*/ 8 w 8"/>
                  <a:gd name="T3" fmla="*/ 2 h 9"/>
                  <a:gd name="T4" fmla="*/ 6 w 8"/>
                  <a:gd name="T5" fmla="*/ 0 h 9"/>
                  <a:gd name="T6" fmla="*/ 0 w 8"/>
                  <a:gd name="T7" fmla="*/ 5 h 9"/>
                  <a:gd name="T8" fmla="*/ 1 w 8"/>
                  <a:gd name="T9" fmla="*/ 7 h 9"/>
                  <a:gd name="T10" fmla="*/ 8 w 8"/>
                  <a:gd name="T11" fmla="*/ 2 h 9"/>
                  <a:gd name="T12" fmla="*/ 1 w 8"/>
                  <a:gd name="T13" fmla="*/ 7 h 9"/>
                  <a:gd name="T14" fmla="*/ 3 w 8"/>
                  <a:gd name="T15" fmla="*/ 9 h 9"/>
                  <a:gd name="T16" fmla="*/ 6 w 8"/>
                  <a:gd name="T17" fmla="*/ 9 h 9"/>
                  <a:gd name="T18" fmla="*/ 8 w 8"/>
                  <a:gd name="T19" fmla="*/ 5 h 9"/>
                  <a:gd name="T20" fmla="*/ 8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2"/>
                    </a:moveTo>
                    <a:lnTo>
                      <a:pt x="8" y="2"/>
                    </a:lnTo>
                    <a:lnTo>
                      <a:pt x="6" y="0"/>
                    </a:lnTo>
                    <a:lnTo>
                      <a:pt x="0" y="5"/>
                    </a:lnTo>
                    <a:lnTo>
                      <a:pt x="1" y="7"/>
                    </a:lnTo>
                    <a:lnTo>
                      <a:pt x="8" y="2"/>
                    </a:lnTo>
                    <a:lnTo>
                      <a:pt x="1" y="7"/>
                    </a:lnTo>
                    <a:lnTo>
                      <a:pt x="3" y="9"/>
                    </a:lnTo>
                    <a:lnTo>
                      <a:pt x="6" y="9"/>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4" name="Freeform 400"/>
              <p:cNvSpPr>
                <a:spLocks/>
              </p:cNvSpPr>
              <p:nvPr/>
            </p:nvSpPr>
            <p:spPr bwMode="auto">
              <a:xfrm>
                <a:off x="3953" y="1269"/>
                <a:ext cx="7" cy="8"/>
              </a:xfrm>
              <a:custGeom>
                <a:avLst/>
                <a:gdLst>
                  <a:gd name="T0" fmla="*/ 0 w 7"/>
                  <a:gd name="T1" fmla="*/ 7 h 8"/>
                  <a:gd name="T2" fmla="*/ 7 w 7"/>
                  <a:gd name="T3" fmla="*/ 3 h 8"/>
                  <a:gd name="T4" fmla="*/ 7 w 7"/>
                  <a:gd name="T5" fmla="*/ 0 h 8"/>
                  <a:gd name="T6" fmla="*/ 0 w 7"/>
                  <a:gd name="T7" fmla="*/ 5 h 8"/>
                  <a:gd name="T8" fmla="*/ 0 w 7"/>
                  <a:gd name="T9" fmla="*/ 7 h 8"/>
                  <a:gd name="T10" fmla="*/ 0 w 7"/>
                  <a:gd name="T11" fmla="*/ 7 h 8"/>
                  <a:gd name="T12" fmla="*/ 0 w 7"/>
                  <a:gd name="T13" fmla="*/ 7 h 8"/>
                  <a:gd name="T14" fmla="*/ 4 w 7"/>
                  <a:gd name="T15" fmla="*/ 8 h 8"/>
                  <a:gd name="T16" fmla="*/ 5 w 7"/>
                  <a:gd name="T17" fmla="*/ 8 h 8"/>
                  <a:gd name="T18" fmla="*/ 7 w 7"/>
                  <a:gd name="T19" fmla="*/ 5 h 8"/>
                  <a:gd name="T20" fmla="*/ 7 w 7"/>
                  <a:gd name="T21" fmla="*/ 3 h 8"/>
                  <a:gd name="T22" fmla="*/ 0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7"/>
                    </a:moveTo>
                    <a:lnTo>
                      <a:pt x="7" y="3"/>
                    </a:lnTo>
                    <a:lnTo>
                      <a:pt x="7" y="0"/>
                    </a:lnTo>
                    <a:lnTo>
                      <a:pt x="0" y="5"/>
                    </a:lnTo>
                    <a:lnTo>
                      <a:pt x="0" y="7"/>
                    </a:lnTo>
                    <a:lnTo>
                      <a:pt x="4" y="8"/>
                    </a:lnTo>
                    <a:lnTo>
                      <a:pt x="5" y="8"/>
                    </a:lnTo>
                    <a:lnTo>
                      <a:pt x="7" y="5"/>
                    </a:lnTo>
                    <a:lnTo>
                      <a:pt x="7" y="3"/>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5" name="Freeform 401"/>
              <p:cNvSpPr>
                <a:spLocks/>
              </p:cNvSpPr>
              <p:nvPr/>
            </p:nvSpPr>
            <p:spPr bwMode="auto">
              <a:xfrm>
                <a:off x="3953" y="1271"/>
                <a:ext cx="8" cy="8"/>
              </a:xfrm>
              <a:custGeom>
                <a:avLst/>
                <a:gdLst>
                  <a:gd name="T0" fmla="*/ 2 w 8"/>
                  <a:gd name="T1" fmla="*/ 6 h 8"/>
                  <a:gd name="T2" fmla="*/ 8 w 8"/>
                  <a:gd name="T3" fmla="*/ 1 h 8"/>
                  <a:gd name="T4" fmla="*/ 7 w 8"/>
                  <a:gd name="T5" fmla="*/ 0 h 8"/>
                  <a:gd name="T6" fmla="*/ 0 w 8"/>
                  <a:gd name="T7" fmla="*/ 5 h 8"/>
                  <a:gd name="T8" fmla="*/ 2 w 8"/>
                  <a:gd name="T9" fmla="*/ 6 h 8"/>
                  <a:gd name="T10" fmla="*/ 2 w 8"/>
                  <a:gd name="T11" fmla="*/ 6 h 8"/>
                  <a:gd name="T12" fmla="*/ 2 w 8"/>
                  <a:gd name="T13" fmla="*/ 6 h 8"/>
                  <a:gd name="T14" fmla="*/ 4 w 8"/>
                  <a:gd name="T15" fmla="*/ 8 h 8"/>
                  <a:gd name="T16" fmla="*/ 7 w 8"/>
                  <a:gd name="T17" fmla="*/ 8 h 8"/>
                  <a:gd name="T18" fmla="*/ 8 w 8"/>
                  <a:gd name="T19" fmla="*/ 5 h 8"/>
                  <a:gd name="T20" fmla="*/ 8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1"/>
                    </a:lnTo>
                    <a:lnTo>
                      <a:pt x="7" y="0"/>
                    </a:lnTo>
                    <a:lnTo>
                      <a:pt x="0" y="5"/>
                    </a:lnTo>
                    <a:lnTo>
                      <a:pt x="2" y="6"/>
                    </a:lnTo>
                    <a:lnTo>
                      <a:pt x="4" y="8"/>
                    </a:lnTo>
                    <a:lnTo>
                      <a:pt x="7" y="8"/>
                    </a:lnTo>
                    <a:lnTo>
                      <a:pt x="8" y="5"/>
                    </a:lnTo>
                    <a:lnTo>
                      <a:pt x="8"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6" name="Freeform 402"/>
              <p:cNvSpPr>
                <a:spLocks/>
              </p:cNvSpPr>
              <p:nvPr/>
            </p:nvSpPr>
            <p:spPr bwMode="auto">
              <a:xfrm>
                <a:off x="3955" y="1272"/>
                <a:ext cx="8" cy="8"/>
              </a:xfrm>
              <a:custGeom>
                <a:avLst/>
                <a:gdLst>
                  <a:gd name="T0" fmla="*/ 6 w 8"/>
                  <a:gd name="T1" fmla="*/ 2 h 8"/>
                  <a:gd name="T2" fmla="*/ 6 w 8"/>
                  <a:gd name="T3" fmla="*/ 2 h 8"/>
                  <a:gd name="T4" fmla="*/ 6 w 8"/>
                  <a:gd name="T5" fmla="*/ 0 h 8"/>
                  <a:gd name="T6" fmla="*/ 0 w 8"/>
                  <a:gd name="T7" fmla="*/ 5 h 8"/>
                  <a:gd name="T8" fmla="*/ 0 w 8"/>
                  <a:gd name="T9" fmla="*/ 7 h 8"/>
                  <a:gd name="T10" fmla="*/ 6 w 8"/>
                  <a:gd name="T11" fmla="*/ 2 h 8"/>
                  <a:gd name="T12" fmla="*/ 0 w 8"/>
                  <a:gd name="T13" fmla="*/ 7 h 8"/>
                  <a:gd name="T14" fmla="*/ 3 w 8"/>
                  <a:gd name="T15" fmla="*/ 8 h 8"/>
                  <a:gd name="T16" fmla="*/ 6 w 8"/>
                  <a:gd name="T17" fmla="*/ 8 h 8"/>
                  <a:gd name="T18" fmla="*/ 8 w 8"/>
                  <a:gd name="T19" fmla="*/ 5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6" y="0"/>
                    </a:lnTo>
                    <a:lnTo>
                      <a:pt x="0" y="5"/>
                    </a:lnTo>
                    <a:lnTo>
                      <a:pt x="0" y="7"/>
                    </a:lnTo>
                    <a:lnTo>
                      <a:pt x="6" y="2"/>
                    </a:lnTo>
                    <a:lnTo>
                      <a:pt x="0" y="7"/>
                    </a:lnTo>
                    <a:lnTo>
                      <a:pt x="3" y="8"/>
                    </a:lnTo>
                    <a:lnTo>
                      <a:pt x="6" y="8"/>
                    </a:lnTo>
                    <a:lnTo>
                      <a:pt x="8" y="5"/>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7" name="Freeform 403"/>
              <p:cNvSpPr>
                <a:spLocks/>
              </p:cNvSpPr>
              <p:nvPr/>
            </p:nvSpPr>
            <p:spPr bwMode="auto">
              <a:xfrm>
                <a:off x="3955" y="1274"/>
                <a:ext cx="8" cy="8"/>
              </a:xfrm>
              <a:custGeom>
                <a:avLst/>
                <a:gdLst>
                  <a:gd name="T0" fmla="*/ 8 w 8"/>
                  <a:gd name="T1" fmla="*/ 2 h 8"/>
                  <a:gd name="T2" fmla="*/ 8 w 8"/>
                  <a:gd name="T3" fmla="*/ 2 h 8"/>
                  <a:gd name="T4" fmla="*/ 6 w 8"/>
                  <a:gd name="T5" fmla="*/ 0 h 8"/>
                  <a:gd name="T6" fmla="*/ 0 w 8"/>
                  <a:gd name="T7" fmla="*/ 5 h 8"/>
                  <a:gd name="T8" fmla="*/ 2 w 8"/>
                  <a:gd name="T9" fmla="*/ 6 h 8"/>
                  <a:gd name="T10" fmla="*/ 8 w 8"/>
                  <a:gd name="T11" fmla="*/ 2 h 8"/>
                  <a:gd name="T12" fmla="*/ 2 w 8"/>
                  <a:gd name="T13" fmla="*/ 6 h 8"/>
                  <a:gd name="T14" fmla="*/ 5 w 8"/>
                  <a:gd name="T15" fmla="*/ 8 h 8"/>
                  <a:gd name="T16" fmla="*/ 6 w 8"/>
                  <a:gd name="T17" fmla="*/ 8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6" y="0"/>
                    </a:lnTo>
                    <a:lnTo>
                      <a:pt x="0" y="5"/>
                    </a:lnTo>
                    <a:lnTo>
                      <a:pt x="2" y="6"/>
                    </a:lnTo>
                    <a:lnTo>
                      <a:pt x="8" y="2"/>
                    </a:lnTo>
                    <a:lnTo>
                      <a:pt x="2" y="6"/>
                    </a:lnTo>
                    <a:lnTo>
                      <a:pt x="5" y="8"/>
                    </a:lnTo>
                    <a:lnTo>
                      <a:pt x="6" y="8"/>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8" name="Freeform 404"/>
              <p:cNvSpPr>
                <a:spLocks/>
              </p:cNvSpPr>
              <p:nvPr/>
            </p:nvSpPr>
            <p:spPr bwMode="auto">
              <a:xfrm>
                <a:off x="3957" y="1276"/>
                <a:ext cx="8" cy="8"/>
              </a:xfrm>
              <a:custGeom>
                <a:avLst/>
                <a:gdLst>
                  <a:gd name="T0" fmla="*/ 1 w 8"/>
                  <a:gd name="T1" fmla="*/ 6 h 8"/>
                  <a:gd name="T2" fmla="*/ 8 w 8"/>
                  <a:gd name="T3" fmla="*/ 1 h 8"/>
                  <a:gd name="T4" fmla="*/ 6 w 8"/>
                  <a:gd name="T5" fmla="*/ 0 h 8"/>
                  <a:gd name="T6" fmla="*/ 0 w 8"/>
                  <a:gd name="T7" fmla="*/ 4 h 8"/>
                  <a:gd name="T8" fmla="*/ 1 w 8"/>
                  <a:gd name="T9" fmla="*/ 6 h 8"/>
                  <a:gd name="T10" fmla="*/ 1 w 8"/>
                  <a:gd name="T11" fmla="*/ 6 h 8"/>
                  <a:gd name="T12" fmla="*/ 1 w 8"/>
                  <a:gd name="T13" fmla="*/ 6 h 8"/>
                  <a:gd name="T14" fmla="*/ 3 w 8"/>
                  <a:gd name="T15" fmla="*/ 8 h 8"/>
                  <a:gd name="T16" fmla="*/ 6 w 8"/>
                  <a:gd name="T17" fmla="*/ 8 h 8"/>
                  <a:gd name="T18" fmla="*/ 8 w 8"/>
                  <a:gd name="T19" fmla="*/ 4 h 8"/>
                  <a:gd name="T20" fmla="*/ 8 w 8"/>
                  <a:gd name="T21" fmla="*/ 1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8" y="1"/>
                    </a:lnTo>
                    <a:lnTo>
                      <a:pt x="6" y="0"/>
                    </a:lnTo>
                    <a:lnTo>
                      <a:pt x="0" y="4"/>
                    </a:lnTo>
                    <a:lnTo>
                      <a:pt x="1" y="6"/>
                    </a:lnTo>
                    <a:lnTo>
                      <a:pt x="3" y="8"/>
                    </a:lnTo>
                    <a:lnTo>
                      <a:pt x="6" y="8"/>
                    </a:lnTo>
                    <a:lnTo>
                      <a:pt x="8" y="4"/>
                    </a:lnTo>
                    <a:lnTo>
                      <a:pt x="8" y="1"/>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79" name="Freeform 405"/>
              <p:cNvSpPr>
                <a:spLocks/>
              </p:cNvSpPr>
              <p:nvPr/>
            </p:nvSpPr>
            <p:spPr bwMode="auto">
              <a:xfrm>
                <a:off x="3958" y="1277"/>
                <a:ext cx="8" cy="8"/>
              </a:xfrm>
              <a:custGeom>
                <a:avLst/>
                <a:gdLst>
                  <a:gd name="T0" fmla="*/ 0 w 8"/>
                  <a:gd name="T1" fmla="*/ 7 h 8"/>
                  <a:gd name="T2" fmla="*/ 7 w 8"/>
                  <a:gd name="T3" fmla="*/ 2 h 8"/>
                  <a:gd name="T4" fmla="*/ 7 w 8"/>
                  <a:gd name="T5" fmla="*/ 0 h 8"/>
                  <a:gd name="T6" fmla="*/ 0 w 8"/>
                  <a:gd name="T7" fmla="*/ 5 h 8"/>
                  <a:gd name="T8" fmla="*/ 0 w 8"/>
                  <a:gd name="T9" fmla="*/ 7 h 8"/>
                  <a:gd name="T10" fmla="*/ 0 w 8"/>
                  <a:gd name="T11" fmla="*/ 7 h 8"/>
                  <a:gd name="T12" fmla="*/ 0 w 8"/>
                  <a:gd name="T13" fmla="*/ 7 h 8"/>
                  <a:gd name="T14" fmla="*/ 3 w 8"/>
                  <a:gd name="T15" fmla="*/ 8 h 8"/>
                  <a:gd name="T16" fmla="*/ 5 w 8"/>
                  <a:gd name="T17" fmla="*/ 8 h 8"/>
                  <a:gd name="T18" fmla="*/ 8 w 8"/>
                  <a:gd name="T19" fmla="*/ 5 h 8"/>
                  <a:gd name="T20" fmla="*/ 7 w 8"/>
                  <a:gd name="T21" fmla="*/ 2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7" y="2"/>
                    </a:lnTo>
                    <a:lnTo>
                      <a:pt x="7" y="0"/>
                    </a:lnTo>
                    <a:lnTo>
                      <a:pt x="0" y="5"/>
                    </a:lnTo>
                    <a:lnTo>
                      <a:pt x="0" y="7"/>
                    </a:lnTo>
                    <a:lnTo>
                      <a:pt x="3" y="8"/>
                    </a:lnTo>
                    <a:lnTo>
                      <a:pt x="5" y="8"/>
                    </a:lnTo>
                    <a:lnTo>
                      <a:pt x="8" y="5"/>
                    </a:lnTo>
                    <a:lnTo>
                      <a:pt x="7"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0" name="Freeform 406"/>
              <p:cNvSpPr>
                <a:spLocks/>
              </p:cNvSpPr>
              <p:nvPr/>
            </p:nvSpPr>
            <p:spPr bwMode="auto">
              <a:xfrm>
                <a:off x="3958" y="1279"/>
                <a:ext cx="8" cy="8"/>
              </a:xfrm>
              <a:custGeom>
                <a:avLst/>
                <a:gdLst>
                  <a:gd name="T0" fmla="*/ 8 w 8"/>
                  <a:gd name="T1" fmla="*/ 1 h 8"/>
                  <a:gd name="T2" fmla="*/ 8 w 8"/>
                  <a:gd name="T3" fmla="*/ 1 h 8"/>
                  <a:gd name="T4" fmla="*/ 7 w 8"/>
                  <a:gd name="T5" fmla="*/ 0 h 8"/>
                  <a:gd name="T6" fmla="*/ 0 w 8"/>
                  <a:gd name="T7" fmla="*/ 5 h 8"/>
                  <a:gd name="T8" fmla="*/ 2 w 8"/>
                  <a:gd name="T9" fmla="*/ 6 h 8"/>
                  <a:gd name="T10" fmla="*/ 8 w 8"/>
                  <a:gd name="T11" fmla="*/ 1 h 8"/>
                  <a:gd name="T12" fmla="*/ 2 w 8"/>
                  <a:gd name="T13" fmla="*/ 6 h 8"/>
                  <a:gd name="T14" fmla="*/ 5 w 8"/>
                  <a:gd name="T15" fmla="*/ 8 h 8"/>
                  <a:gd name="T16" fmla="*/ 7 w 8"/>
                  <a:gd name="T17" fmla="*/ 6 h 8"/>
                  <a:gd name="T18" fmla="*/ 8 w 8"/>
                  <a:gd name="T19" fmla="*/ 5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7" y="0"/>
                    </a:lnTo>
                    <a:lnTo>
                      <a:pt x="0" y="5"/>
                    </a:lnTo>
                    <a:lnTo>
                      <a:pt x="2" y="6"/>
                    </a:lnTo>
                    <a:lnTo>
                      <a:pt x="8" y="1"/>
                    </a:lnTo>
                    <a:lnTo>
                      <a:pt x="2" y="6"/>
                    </a:lnTo>
                    <a:lnTo>
                      <a:pt x="5" y="8"/>
                    </a:lnTo>
                    <a:lnTo>
                      <a:pt x="7" y="6"/>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1" name="Freeform 407"/>
              <p:cNvSpPr>
                <a:spLocks/>
              </p:cNvSpPr>
              <p:nvPr/>
            </p:nvSpPr>
            <p:spPr bwMode="auto">
              <a:xfrm>
                <a:off x="3960" y="1280"/>
                <a:ext cx="8" cy="8"/>
              </a:xfrm>
              <a:custGeom>
                <a:avLst/>
                <a:gdLst>
                  <a:gd name="T0" fmla="*/ 1 w 8"/>
                  <a:gd name="T1" fmla="*/ 7 h 8"/>
                  <a:gd name="T2" fmla="*/ 6 w 8"/>
                  <a:gd name="T3" fmla="*/ 2 h 8"/>
                  <a:gd name="T4" fmla="*/ 6 w 8"/>
                  <a:gd name="T5" fmla="*/ 0 h 8"/>
                  <a:gd name="T6" fmla="*/ 0 w 8"/>
                  <a:gd name="T7" fmla="*/ 5 h 8"/>
                  <a:gd name="T8" fmla="*/ 0 w 8"/>
                  <a:gd name="T9" fmla="*/ 7 h 8"/>
                  <a:gd name="T10" fmla="*/ 1 w 8"/>
                  <a:gd name="T11" fmla="*/ 7 h 8"/>
                  <a:gd name="T12" fmla="*/ 0 w 8"/>
                  <a:gd name="T13" fmla="*/ 7 h 8"/>
                  <a:gd name="T14" fmla="*/ 3 w 8"/>
                  <a:gd name="T15" fmla="*/ 8 h 8"/>
                  <a:gd name="T16" fmla="*/ 6 w 8"/>
                  <a:gd name="T17" fmla="*/ 7 h 8"/>
                  <a:gd name="T18" fmla="*/ 8 w 8"/>
                  <a:gd name="T19" fmla="*/ 5 h 8"/>
                  <a:gd name="T20" fmla="*/ 6 w 8"/>
                  <a:gd name="T21" fmla="*/ 2 h 8"/>
                  <a:gd name="T22" fmla="*/ 1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7"/>
                    </a:moveTo>
                    <a:lnTo>
                      <a:pt x="6" y="2"/>
                    </a:lnTo>
                    <a:lnTo>
                      <a:pt x="6" y="0"/>
                    </a:lnTo>
                    <a:lnTo>
                      <a:pt x="0" y="5"/>
                    </a:lnTo>
                    <a:lnTo>
                      <a:pt x="0" y="7"/>
                    </a:lnTo>
                    <a:lnTo>
                      <a:pt x="1" y="7"/>
                    </a:lnTo>
                    <a:lnTo>
                      <a:pt x="0" y="7"/>
                    </a:lnTo>
                    <a:lnTo>
                      <a:pt x="3" y="8"/>
                    </a:lnTo>
                    <a:lnTo>
                      <a:pt x="6" y="7"/>
                    </a:lnTo>
                    <a:lnTo>
                      <a:pt x="8" y="5"/>
                    </a:lnTo>
                    <a:lnTo>
                      <a:pt x="6" y="2"/>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2" name="Freeform 408"/>
              <p:cNvSpPr>
                <a:spLocks/>
              </p:cNvSpPr>
              <p:nvPr/>
            </p:nvSpPr>
            <p:spPr bwMode="auto">
              <a:xfrm>
                <a:off x="3961" y="1282"/>
                <a:ext cx="7" cy="8"/>
              </a:xfrm>
              <a:custGeom>
                <a:avLst/>
                <a:gdLst>
                  <a:gd name="T0" fmla="*/ 0 w 7"/>
                  <a:gd name="T1" fmla="*/ 6 h 8"/>
                  <a:gd name="T2" fmla="*/ 7 w 7"/>
                  <a:gd name="T3" fmla="*/ 2 h 8"/>
                  <a:gd name="T4" fmla="*/ 5 w 7"/>
                  <a:gd name="T5" fmla="*/ 0 h 8"/>
                  <a:gd name="T6" fmla="*/ 0 w 7"/>
                  <a:gd name="T7" fmla="*/ 5 h 8"/>
                  <a:gd name="T8" fmla="*/ 0 w 7"/>
                  <a:gd name="T9" fmla="*/ 6 h 8"/>
                  <a:gd name="T10" fmla="*/ 0 w 7"/>
                  <a:gd name="T11" fmla="*/ 6 h 8"/>
                  <a:gd name="T12" fmla="*/ 0 w 7"/>
                  <a:gd name="T13" fmla="*/ 6 h 8"/>
                  <a:gd name="T14" fmla="*/ 4 w 7"/>
                  <a:gd name="T15" fmla="*/ 8 h 8"/>
                  <a:gd name="T16" fmla="*/ 5 w 7"/>
                  <a:gd name="T17" fmla="*/ 6 h 8"/>
                  <a:gd name="T18" fmla="*/ 7 w 7"/>
                  <a:gd name="T19" fmla="*/ 5 h 8"/>
                  <a:gd name="T20" fmla="*/ 7 w 7"/>
                  <a:gd name="T21" fmla="*/ 2 h 8"/>
                  <a:gd name="T22" fmla="*/ 0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6"/>
                    </a:moveTo>
                    <a:lnTo>
                      <a:pt x="7" y="2"/>
                    </a:lnTo>
                    <a:lnTo>
                      <a:pt x="5" y="0"/>
                    </a:lnTo>
                    <a:lnTo>
                      <a:pt x="0" y="5"/>
                    </a:lnTo>
                    <a:lnTo>
                      <a:pt x="0" y="6"/>
                    </a:lnTo>
                    <a:lnTo>
                      <a:pt x="4" y="8"/>
                    </a:lnTo>
                    <a:lnTo>
                      <a:pt x="5" y="6"/>
                    </a:lnTo>
                    <a:lnTo>
                      <a:pt x="7" y="5"/>
                    </a:lnTo>
                    <a:lnTo>
                      <a:pt x="7" y="2"/>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3" name="Freeform 409"/>
              <p:cNvSpPr>
                <a:spLocks/>
              </p:cNvSpPr>
              <p:nvPr/>
            </p:nvSpPr>
            <p:spPr bwMode="auto">
              <a:xfrm>
                <a:off x="3961" y="1284"/>
                <a:ext cx="9" cy="8"/>
              </a:xfrm>
              <a:custGeom>
                <a:avLst/>
                <a:gdLst>
                  <a:gd name="T0" fmla="*/ 9 w 9"/>
                  <a:gd name="T1" fmla="*/ 1 h 8"/>
                  <a:gd name="T2" fmla="*/ 9 w 9"/>
                  <a:gd name="T3" fmla="*/ 1 h 8"/>
                  <a:gd name="T4" fmla="*/ 7 w 9"/>
                  <a:gd name="T5" fmla="*/ 0 h 8"/>
                  <a:gd name="T6" fmla="*/ 0 w 9"/>
                  <a:gd name="T7" fmla="*/ 4 h 8"/>
                  <a:gd name="T8" fmla="*/ 2 w 9"/>
                  <a:gd name="T9" fmla="*/ 6 h 8"/>
                  <a:gd name="T10" fmla="*/ 9 w 9"/>
                  <a:gd name="T11" fmla="*/ 1 h 8"/>
                  <a:gd name="T12" fmla="*/ 2 w 9"/>
                  <a:gd name="T13" fmla="*/ 6 h 8"/>
                  <a:gd name="T14" fmla="*/ 4 w 9"/>
                  <a:gd name="T15" fmla="*/ 8 h 8"/>
                  <a:gd name="T16" fmla="*/ 7 w 9"/>
                  <a:gd name="T17" fmla="*/ 6 h 8"/>
                  <a:gd name="T18" fmla="*/ 9 w 9"/>
                  <a:gd name="T19" fmla="*/ 4 h 8"/>
                  <a:gd name="T20" fmla="*/ 9 w 9"/>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9" y="1"/>
                    </a:moveTo>
                    <a:lnTo>
                      <a:pt x="9" y="1"/>
                    </a:lnTo>
                    <a:lnTo>
                      <a:pt x="7" y="0"/>
                    </a:lnTo>
                    <a:lnTo>
                      <a:pt x="0" y="4"/>
                    </a:lnTo>
                    <a:lnTo>
                      <a:pt x="2" y="6"/>
                    </a:lnTo>
                    <a:lnTo>
                      <a:pt x="9" y="1"/>
                    </a:lnTo>
                    <a:lnTo>
                      <a:pt x="2" y="6"/>
                    </a:lnTo>
                    <a:lnTo>
                      <a:pt x="4" y="8"/>
                    </a:lnTo>
                    <a:lnTo>
                      <a:pt x="7" y="6"/>
                    </a:lnTo>
                    <a:lnTo>
                      <a:pt x="9" y="4"/>
                    </a:lnTo>
                    <a:lnTo>
                      <a:pt x="9"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4" name="Freeform 410"/>
              <p:cNvSpPr>
                <a:spLocks/>
              </p:cNvSpPr>
              <p:nvPr/>
            </p:nvSpPr>
            <p:spPr bwMode="auto">
              <a:xfrm>
                <a:off x="3963" y="1285"/>
                <a:ext cx="8" cy="7"/>
              </a:xfrm>
              <a:custGeom>
                <a:avLst/>
                <a:gdLst>
                  <a:gd name="T0" fmla="*/ 0 w 8"/>
                  <a:gd name="T1" fmla="*/ 5 h 7"/>
                  <a:gd name="T2" fmla="*/ 7 w 8"/>
                  <a:gd name="T3" fmla="*/ 2 h 7"/>
                  <a:gd name="T4" fmla="*/ 7 w 8"/>
                  <a:gd name="T5" fmla="*/ 0 h 7"/>
                  <a:gd name="T6" fmla="*/ 0 w 8"/>
                  <a:gd name="T7" fmla="*/ 3 h 7"/>
                  <a:gd name="T8" fmla="*/ 0 w 8"/>
                  <a:gd name="T9" fmla="*/ 5 h 7"/>
                  <a:gd name="T10" fmla="*/ 0 w 8"/>
                  <a:gd name="T11" fmla="*/ 5 h 7"/>
                  <a:gd name="T12" fmla="*/ 0 w 8"/>
                  <a:gd name="T13" fmla="*/ 5 h 7"/>
                  <a:gd name="T14" fmla="*/ 3 w 8"/>
                  <a:gd name="T15" fmla="*/ 7 h 7"/>
                  <a:gd name="T16" fmla="*/ 7 w 8"/>
                  <a:gd name="T17" fmla="*/ 7 h 7"/>
                  <a:gd name="T18" fmla="*/ 8 w 8"/>
                  <a:gd name="T19" fmla="*/ 5 h 7"/>
                  <a:gd name="T20" fmla="*/ 7 w 8"/>
                  <a:gd name="T21" fmla="*/ 2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7" y="2"/>
                    </a:lnTo>
                    <a:lnTo>
                      <a:pt x="7" y="0"/>
                    </a:lnTo>
                    <a:lnTo>
                      <a:pt x="0" y="3"/>
                    </a:lnTo>
                    <a:lnTo>
                      <a:pt x="0" y="5"/>
                    </a:lnTo>
                    <a:lnTo>
                      <a:pt x="3" y="7"/>
                    </a:lnTo>
                    <a:lnTo>
                      <a:pt x="7" y="7"/>
                    </a:lnTo>
                    <a:lnTo>
                      <a:pt x="8" y="5"/>
                    </a:lnTo>
                    <a:lnTo>
                      <a:pt x="7"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5" name="Freeform 411"/>
              <p:cNvSpPr>
                <a:spLocks/>
              </p:cNvSpPr>
              <p:nvPr/>
            </p:nvSpPr>
            <p:spPr bwMode="auto">
              <a:xfrm>
                <a:off x="3963" y="1287"/>
                <a:ext cx="8" cy="6"/>
              </a:xfrm>
              <a:custGeom>
                <a:avLst/>
                <a:gdLst>
                  <a:gd name="T0" fmla="*/ 2 w 8"/>
                  <a:gd name="T1" fmla="*/ 5 h 6"/>
                  <a:gd name="T2" fmla="*/ 8 w 8"/>
                  <a:gd name="T3" fmla="*/ 1 h 6"/>
                  <a:gd name="T4" fmla="*/ 7 w 8"/>
                  <a:gd name="T5" fmla="*/ 0 h 6"/>
                  <a:gd name="T6" fmla="*/ 0 w 8"/>
                  <a:gd name="T7" fmla="*/ 3 h 6"/>
                  <a:gd name="T8" fmla="*/ 2 w 8"/>
                  <a:gd name="T9" fmla="*/ 5 h 6"/>
                  <a:gd name="T10" fmla="*/ 2 w 8"/>
                  <a:gd name="T11" fmla="*/ 5 h 6"/>
                  <a:gd name="T12" fmla="*/ 2 w 8"/>
                  <a:gd name="T13" fmla="*/ 5 h 6"/>
                  <a:gd name="T14" fmla="*/ 5 w 8"/>
                  <a:gd name="T15" fmla="*/ 6 h 6"/>
                  <a:gd name="T16" fmla="*/ 7 w 8"/>
                  <a:gd name="T17" fmla="*/ 6 h 6"/>
                  <a:gd name="T18" fmla="*/ 8 w 8"/>
                  <a:gd name="T19" fmla="*/ 3 h 6"/>
                  <a:gd name="T20" fmla="*/ 8 w 8"/>
                  <a:gd name="T21" fmla="*/ 1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1"/>
                    </a:lnTo>
                    <a:lnTo>
                      <a:pt x="7" y="0"/>
                    </a:lnTo>
                    <a:lnTo>
                      <a:pt x="0" y="3"/>
                    </a:lnTo>
                    <a:lnTo>
                      <a:pt x="2" y="5"/>
                    </a:lnTo>
                    <a:lnTo>
                      <a:pt x="5" y="6"/>
                    </a:lnTo>
                    <a:lnTo>
                      <a:pt x="7" y="6"/>
                    </a:lnTo>
                    <a:lnTo>
                      <a:pt x="8" y="3"/>
                    </a:lnTo>
                    <a:lnTo>
                      <a:pt x="8" y="1"/>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6" name="Freeform 412"/>
              <p:cNvSpPr>
                <a:spLocks/>
              </p:cNvSpPr>
              <p:nvPr/>
            </p:nvSpPr>
            <p:spPr bwMode="auto">
              <a:xfrm>
                <a:off x="3965" y="1288"/>
                <a:ext cx="8" cy="7"/>
              </a:xfrm>
              <a:custGeom>
                <a:avLst/>
                <a:gdLst>
                  <a:gd name="T0" fmla="*/ 1 w 8"/>
                  <a:gd name="T1" fmla="*/ 5 h 7"/>
                  <a:gd name="T2" fmla="*/ 6 w 8"/>
                  <a:gd name="T3" fmla="*/ 0 h 7"/>
                  <a:gd name="T4" fmla="*/ 6 w 8"/>
                  <a:gd name="T5" fmla="*/ 0 h 7"/>
                  <a:gd name="T6" fmla="*/ 0 w 8"/>
                  <a:gd name="T7" fmla="*/ 4 h 7"/>
                  <a:gd name="T8" fmla="*/ 1 w 8"/>
                  <a:gd name="T9" fmla="*/ 5 h 7"/>
                  <a:gd name="T10" fmla="*/ 1 w 8"/>
                  <a:gd name="T11" fmla="*/ 5 h 7"/>
                  <a:gd name="T12" fmla="*/ 1 w 8"/>
                  <a:gd name="T13" fmla="*/ 5 h 7"/>
                  <a:gd name="T14" fmla="*/ 3 w 8"/>
                  <a:gd name="T15" fmla="*/ 7 h 7"/>
                  <a:gd name="T16" fmla="*/ 6 w 8"/>
                  <a:gd name="T17" fmla="*/ 7 h 7"/>
                  <a:gd name="T18" fmla="*/ 8 w 8"/>
                  <a:gd name="T19" fmla="*/ 4 h 7"/>
                  <a:gd name="T20" fmla="*/ 6 w 8"/>
                  <a:gd name="T21" fmla="*/ 0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6" y="0"/>
                    </a:lnTo>
                    <a:lnTo>
                      <a:pt x="0" y="4"/>
                    </a:lnTo>
                    <a:lnTo>
                      <a:pt x="1" y="5"/>
                    </a:lnTo>
                    <a:lnTo>
                      <a:pt x="3" y="7"/>
                    </a:lnTo>
                    <a:lnTo>
                      <a:pt x="6" y="7"/>
                    </a:lnTo>
                    <a:lnTo>
                      <a:pt x="8" y="4"/>
                    </a:lnTo>
                    <a:lnTo>
                      <a:pt x="6" y="0"/>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7" name="Freeform 413"/>
              <p:cNvSpPr>
                <a:spLocks/>
              </p:cNvSpPr>
              <p:nvPr/>
            </p:nvSpPr>
            <p:spPr bwMode="auto">
              <a:xfrm>
                <a:off x="3966" y="1288"/>
                <a:ext cx="8" cy="9"/>
              </a:xfrm>
              <a:custGeom>
                <a:avLst/>
                <a:gdLst>
                  <a:gd name="T0" fmla="*/ 7 w 8"/>
                  <a:gd name="T1" fmla="*/ 2 h 9"/>
                  <a:gd name="T2" fmla="*/ 7 w 8"/>
                  <a:gd name="T3" fmla="*/ 2 h 9"/>
                  <a:gd name="T4" fmla="*/ 5 w 8"/>
                  <a:gd name="T5" fmla="*/ 0 h 9"/>
                  <a:gd name="T6" fmla="*/ 0 w 8"/>
                  <a:gd name="T7" fmla="*/ 5 h 9"/>
                  <a:gd name="T8" fmla="*/ 0 w 8"/>
                  <a:gd name="T9" fmla="*/ 7 h 9"/>
                  <a:gd name="T10" fmla="*/ 7 w 8"/>
                  <a:gd name="T11" fmla="*/ 2 h 9"/>
                  <a:gd name="T12" fmla="*/ 0 w 8"/>
                  <a:gd name="T13" fmla="*/ 7 h 9"/>
                  <a:gd name="T14" fmla="*/ 4 w 8"/>
                  <a:gd name="T15" fmla="*/ 9 h 9"/>
                  <a:gd name="T16" fmla="*/ 7 w 8"/>
                  <a:gd name="T17" fmla="*/ 7 h 9"/>
                  <a:gd name="T18" fmla="*/ 8 w 8"/>
                  <a:gd name="T19" fmla="*/ 5 h 9"/>
                  <a:gd name="T20" fmla="*/ 7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7" y="2"/>
                    </a:moveTo>
                    <a:lnTo>
                      <a:pt x="7" y="2"/>
                    </a:lnTo>
                    <a:lnTo>
                      <a:pt x="5" y="0"/>
                    </a:lnTo>
                    <a:lnTo>
                      <a:pt x="0" y="5"/>
                    </a:lnTo>
                    <a:lnTo>
                      <a:pt x="0" y="7"/>
                    </a:lnTo>
                    <a:lnTo>
                      <a:pt x="7" y="2"/>
                    </a:lnTo>
                    <a:lnTo>
                      <a:pt x="0" y="7"/>
                    </a:lnTo>
                    <a:lnTo>
                      <a:pt x="4" y="9"/>
                    </a:lnTo>
                    <a:lnTo>
                      <a:pt x="7" y="7"/>
                    </a:lnTo>
                    <a:lnTo>
                      <a:pt x="8"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8" name="Freeform 414"/>
              <p:cNvSpPr>
                <a:spLocks/>
              </p:cNvSpPr>
              <p:nvPr/>
            </p:nvSpPr>
            <p:spPr bwMode="auto">
              <a:xfrm>
                <a:off x="3966" y="1290"/>
                <a:ext cx="8" cy="8"/>
              </a:xfrm>
              <a:custGeom>
                <a:avLst/>
                <a:gdLst>
                  <a:gd name="T0" fmla="*/ 2 w 8"/>
                  <a:gd name="T1" fmla="*/ 7 h 8"/>
                  <a:gd name="T2" fmla="*/ 8 w 8"/>
                  <a:gd name="T3" fmla="*/ 2 h 8"/>
                  <a:gd name="T4" fmla="*/ 7 w 8"/>
                  <a:gd name="T5" fmla="*/ 0 h 8"/>
                  <a:gd name="T6" fmla="*/ 0 w 8"/>
                  <a:gd name="T7" fmla="*/ 5 h 8"/>
                  <a:gd name="T8" fmla="*/ 2 w 8"/>
                  <a:gd name="T9" fmla="*/ 7 h 8"/>
                  <a:gd name="T10" fmla="*/ 2 w 8"/>
                  <a:gd name="T11" fmla="*/ 7 h 8"/>
                  <a:gd name="T12" fmla="*/ 2 w 8"/>
                  <a:gd name="T13" fmla="*/ 7 h 8"/>
                  <a:gd name="T14" fmla="*/ 5 w 8"/>
                  <a:gd name="T15" fmla="*/ 8 h 8"/>
                  <a:gd name="T16" fmla="*/ 7 w 8"/>
                  <a:gd name="T17" fmla="*/ 7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2" y="7"/>
                    </a:lnTo>
                    <a:lnTo>
                      <a:pt x="5" y="8"/>
                    </a:lnTo>
                    <a:lnTo>
                      <a:pt x="7" y="7"/>
                    </a:lnTo>
                    <a:lnTo>
                      <a:pt x="8" y="5"/>
                    </a:lnTo>
                    <a:lnTo>
                      <a:pt x="8"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89" name="Freeform 415"/>
              <p:cNvSpPr>
                <a:spLocks/>
              </p:cNvSpPr>
              <p:nvPr/>
            </p:nvSpPr>
            <p:spPr bwMode="auto">
              <a:xfrm>
                <a:off x="3968" y="1292"/>
                <a:ext cx="8" cy="6"/>
              </a:xfrm>
              <a:custGeom>
                <a:avLst/>
                <a:gdLst>
                  <a:gd name="T0" fmla="*/ 2 w 8"/>
                  <a:gd name="T1" fmla="*/ 6 h 6"/>
                  <a:gd name="T2" fmla="*/ 6 w 8"/>
                  <a:gd name="T3" fmla="*/ 1 h 6"/>
                  <a:gd name="T4" fmla="*/ 6 w 8"/>
                  <a:gd name="T5" fmla="*/ 0 h 6"/>
                  <a:gd name="T6" fmla="*/ 0 w 8"/>
                  <a:gd name="T7" fmla="*/ 5 h 6"/>
                  <a:gd name="T8" fmla="*/ 0 w 8"/>
                  <a:gd name="T9" fmla="*/ 6 h 6"/>
                  <a:gd name="T10" fmla="*/ 2 w 8"/>
                  <a:gd name="T11" fmla="*/ 6 h 6"/>
                  <a:gd name="T12" fmla="*/ 0 w 8"/>
                  <a:gd name="T13" fmla="*/ 6 h 6"/>
                  <a:gd name="T14" fmla="*/ 3 w 8"/>
                  <a:gd name="T15" fmla="*/ 6 h 6"/>
                  <a:gd name="T16" fmla="*/ 6 w 8"/>
                  <a:gd name="T17" fmla="*/ 6 h 6"/>
                  <a:gd name="T18" fmla="*/ 8 w 8"/>
                  <a:gd name="T19" fmla="*/ 3 h 6"/>
                  <a:gd name="T20" fmla="*/ 6 w 8"/>
                  <a:gd name="T21" fmla="*/ 1 h 6"/>
                  <a:gd name="T22" fmla="*/ 2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6"/>
                    </a:moveTo>
                    <a:lnTo>
                      <a:pt x="6" y="1"/>
                    </a:lnTo>
                    <a:lnTo>
                      <a:pt x="6" y="0"/>
                    </a:lnTo>
                    <a:lnTo>
                      <a:pt x="0" y="5"/>
                    </a:lnTo>
                    <a:lnTo>
                      <a:pt x="0" y="6"/>
                    </a:lnTo>
                    <a:lnTo>
                      <a:pt x="2" y="6"/>
                    </a:lnTo>
                    <a:lnTo>
                      <a:pt x="0" y="6"/>
                    </a:lnTo>
                    <a:lnTo>
                      <a:pt x="3" y="6"/>
                    </a:lnTo>
                    <a:lnTo>
                      <a:pt x="6" y="6"/>
                    </a:lnTo>
                    <a:lnTo>
                      <a:pt x="8" y="3"/>
                    </a:lnTo>
                    <a:lnTo>
                      <a:pt x="6"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0" name="Freeform 416"/>
              <p:cNvSpPr>
                <a:spLocks/>
              </p:cNvSpPr>
              <p:nvPr/>
            </p:nvSpPr>
            <p:spPr bwMode="auto">
              <a:xfrm>
                <a:off x="3970" y="1293"/>
                <a:ext cx="6" cy="7"/>
              </a:xfrm>
              <a:custGeom>
                <a:avLst/>
                <a:gdLst>
                  <a:gd name="T0" fmla="*/ 0 w 6"/>
                  <a:gd name="T1" fmla="*/ 5 h 7"/>
                  <a:gd name="T2" fmla="*/ 6 w 6"/>
                  <a:gd name="T3" fmla="*/ 0 h 7"/>
                  <a:gd name="T4" fmla="*/ 4 w 6"/>
                  <a:gd name="T5" fmla="*/ 0 h 7"/>
                  <a:gd name="T6" fmla="*/ 0 w 6"/>
                  <a:gd name="T7" fmla="*/ 5 h 7"/>
                  <a:gd name="T8" fmla="*/ 0 w 6"/>
                  <a:gd name="T9" fmla="*/ 5 h 7"/>
                  <a:gd name="T10" fmla="*/ 0 w 6"/>
                  <a:gd name="T11" fmla="*/ 5 h 7"/>
                  <a:gd name="T12" fmla="*/ 0 w 6"/>
                  <a:gd name="T13" fmla="*/ 5 h 7"/>
                  <a:gd name="T14" fmla="*/ 3 w 6"/>
                  <a:gd name="T15" fmla="*/ 7 h 7"/>
                  <a:gd name="T16" fmla="*/ 4 w 6"/>
                  <a:gd name="T17" fmla="*/ 7 h 7"/>
                  <a:gd name="T18" fmla="*/ 6 w 6"/>
                  <a:gd name="T19" fmla="*/ 4 h 7"/>
                  <a:gd name="T20" fmla="*/ 6 w 6"/>
                  <a:gd name="T21" fmla="*/ 0 h 7"/>
                  <a:gd name="T22" fmla="*/ 0 w 6"/>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0" y="5"/>
                    </a:moveTo>
                    <a:lnTo>
                      <a:pt x="6" y="0"/>
                    </a:lnTo>
                    <a:lnTo>
                      <a:pt x="4" y="0"/>
                    </a:lnTo>
                    <a:lnTo>
                      <a:pt x="0" y="5"/>
                    </a:lnTo>
                    <a:lnTo>
                      <a:pt x="3" y="7"/>
                    </a:lnTo>
                    <a:lnTo>
                      <a:pt x="4" y="7"/>
                    </a:lnTo>
                    <a:lnTo>
                      <a:pt x="6" y="4"/>
                    </a:lnTo>
                    <a:lnTo>
                      <a:pt x="6" y="0"/>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1" name="Freeform 417"/>
              <p:cNvSpPr>
                <a:spLocks/>
              </p:cNvSpPr>
              <p:nvPr/>
            </p:nvSpPr>
            <p:spPr bwMode="auto">
              <a:xfrm>
                <a:off x="3970" y="1293"/>
                <a:ext cx="8" cy="8"/>
              </a:xfrm>
              <a:custGeom>
                <a:avLst/>
                <a:gdLst>
                  <a:gd name="T0" fmla="*/ 6 w 8"/>
                  <a:gd name="T1" fmla="*/ 2 h 8"/>
                  <a:gd name="T2" fmla="*/ 6 w 8"/>
                  <a:gd name="T3" fmla="*/ 2 h 8"/>
                  <a:gd name="T4" fmla="*/ 6 w 8"/>
                  <a:gd name="T5" fmla="*/ 0 h 8"/>
                  <a:gd name="T6" fmla="*/ 0 w 8"/>
                  <a:gd name="T7" fmla="*/ 5 h 8"/>
                  <a:gd name="T8" fmla="*/ 1 w 8"/>
                  <a:gd name="T9" fmla="*/ 7 h 8"/>
                  <a:gd name="T10" fmla="*/ 6 w 8"/>
                  <a:gd name="T11" fmla="*/ 2 h 8"/>
                  <a:gd name="T12" fmla="*/ 1 w 8"/>
                  <a:gd name="T13" fmla="*/ 7 h 8"/>
                  <a:gd name="T14" fmla="*/ 3 w 8"/>
                  <a:gd name="T15" fmla="*/ 8 h 8"/>
                  <a:gd name="T16" fmla="*/ 6 w 8"/>
                  <a:gd name="T17" fmla="*/ 7 h 8"/>
                  <a:gd name="T18" fmla="*/ 8 w 8"/>
                  <a:gd name="T19" fmla="*/ 5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6" y="0"/>
                    </a:lnTo>
                    <a:lnTo>
                      <a:pt x="0" y="5"/>
                    </a:lnTo>
                    <a:lnTo>
                      <a:pt x="1" y="7"/>
                    </a:lnTo>
                    <a:lnTo>
                      <a:pt x="6" y="2"/>
                    </a:lnTo>
                    <a:lnTo>
                      <a:pt x="1" y="7"/>
                    </a:lnTo>
                    <a:lnTo>
                      <a:pt x="3" y="8"/>
                    </a:lnTo>
                    <a:lnTo>
                      <a:pt x="6" y="7"/>
                    </a:lnTo>
                    <a:lnTo>
                      <a:pt x="8" y="5"/>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2" name="Freeform 418"/>
              <p:cNvSpPr>
                <a:spLocks/>
              </p:cNvSpPr>
              <p:nvPr/>
            </p:nvSpPr>
            <p:spPr bwMode="auto">
              <a:xfrm>
                <a:off x="3971" y="1295"/>
                <a:ext cx="8" cy="8"/>
              </a:xfrm>
              <a:custGeom>
                <a:avLst/>
                <a:gdLst>
                  <a:gd name="T0" fmla="*/ 0 w 8"/>
                  <a:gd name="T1" fmla="*/ 6 h 8"/>
                  <a:gd name="T2" fmla="*/ 7 w 8"/>
                  <a:gd name="T3" fmla="*/ 2 h 8"/>
                  <a:gd name="T4" fmla="*/ 5 w 8"/>
                  <a:gd name="T5" fmla="*/ 0 h 8"/>
                  <a:gd name="T6" fmla="*/ 0 w 8"/>
                  <a:gd name="T7" fmla="*/ 5 h 8"/>
                  <a:gd name="T8" fmla="*/ 0 w 8"/>
                  <a:gd name="T9" fmla="*/ 6 h 8"/>
                  <a:gd name="T10" fmla="*/ 0 w 8"/>
                  <a:gd name="T11" fmla="*/ 6 h 8"/>
                  <a:gd name="T12" fmla="*/ 0 w 8"/>
                  <a:gd name="T13" fmla="*/ 6 h 8"/>
                  <a:gd name="T14" fmla="*/ 3 w 8"/>
                  <a:gd name="T15" fmla="*/ 8 h 8"/>
                  <a:gd name="T16" fmla="*/ 7 w 8"/>
                  <a:gd name="T17" fmla="*/ 6 h 8"/>
                  <a:gd name="T18" fmla="*/ 8 w 8"/>
                  <a:gd name="T19" fmla="*/ 5 h 8"/>
                  <a:gd name="T20" fmla="*/ 7 w 8"/>
                  <a:gd name="T21" fmla="*/ 2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7" y="2"/>
                    </a:lnTo>
                    <a:lnTo>
                      <a:pt x="5" y="0"/>
                    </a:lnTo>
                    <a:lnTo>
                      <a:pt x="0" y="5"/>
                    </a:lnTo>
                    <a:lnTo>
                      <a:pt x="0" y="6"/>
                    </a:lnTo>
                    <a:lnTo>
                      <a:pt x="3" y="8"/>
                    </a:lnTo>
                    <a:lnTo>
                      <a:pt x="7" y="6"/>
                    </a:lnTo>
                    <a:lnTo>
                      <a:pt x="8" y="5"/>
                    </a:lnTo>
                    <a:lnTo>
                      <a:pt x="7" y="2"/>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893" name="Freeform 419"/>
              <p:cNvSpPr>
                <a:spLocks/>
              </p:cNvSpPr>
              <p:nvPr/>
            </p:nvSpPr>
            <p:spPr bwMode="auto">
              <a:xfrm>
                <a:off x="3971" y="1297"/>
                <a:ext cx="8" cy="6"/>
              </a:xfrm>
              <a:custGeom>
                <a:avLst/>
                <a:gdLst>
                  <a:gd name="T0" fmla="*/ 2 w 8"/>
                  <a:gd name="T1" fmla="*/ 6 h 6"/>
                  <a:gd name="T2" fmla="*/ 7 w 8"/>
                  <a:gd name="T3" fmla="*/ 0 h 6"/>
                  <a:gd name="T4" fmla="*/ 7 w 8"/>
                  <a:gd name="T5" fmla="*/ 0 h 6"/>
                  <a:gd name="T6" fmla="*/ 0 w 8"/>
                  <a:gd name="T7" fmla="*/ 4 h 6"/>
                  <a:gd name="T8" fmla="*/ 2 w 8"/>
                  <a:gd name="T9" fmla="*/ 6 h 6"/>
                  <a:gd name="T10" fmla="*/ 2 w 8"/>
                  <a:gd name="T11" fmla="*/ 6 h 6"/>
                  <a:gd name="T12" fmla="*/ 2 w 8"/>
                  <a:gd name="T13" fmla="*/ 6 h 6"/>
                  <a:gd name="T14" fmla="*/ 5 w 8"/>
                  <a:gd name="T15" fmla="*/ 6 h 6"/>
                  <a:gd name="T16" fmla="*/ 7 w 8"/>
                  <a:gd name="T17" fmla="*/ 6 h 6"/>
                  <a:gd name="T18" fmla="*/ 8 w 8"/>
                  <a:gd name="T19" fmla="*/ 3 h 6"/>
                  <a:gd name="T20" fmla="*/ 7 w 8"/>
                  <a:gd name="T21" fmla="*/ 0 h 6"/>
                  <a:gd name="T22" fmla="*/ 2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6"/>
                    </a:moveTo>
                    <a:lnTo>
                      <a:pt x="7" y="0"/>
                    </a:lnTo>
                    <a:lnTo>
                      <a:pt x="0" y="4"/>
                    </a:lnTo>
                    <a:lnTo>
                      <a:pt x="2" y="6"/>
                    </a:lnTo>
                    <a:lnTo>
                      <a:pt x="5" y="6"/>
                    </a:lnTo>
                    <a:lnTo>
                      <a:pt x="7" y="6"/>
                    </a:lnTo>
                    <a:lnTo>
                      <a:pt x="8" y="3"/>
                    </a:lnTo>
                    <a:lnTo>
                      <a:pt x="7"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40574" name="Freeform 421"/>
            <p:cNvSpPr>
              <a:spLocks/>
            </p:cNvSpPr>
            <p:nvPr/>
          </p:nvSpPr>
          <p:spPr bwMode="auto">
            <a:xfrm>
              <a:off x="3973" y="1297"/>
              <a:ext cx="8" cy="8"/>
            </a:xfrm>
            <a:custGeom>
              <a:avLst/>
              <a:gdLst>
                <a:gd name="T0" fmla="*/ 6 w 8"/>
                <a:gd name="T1" fmla="*/ 1 h 8"/>
                <a:gd name="T2" fmla="*/ 6 w 8"/>
                <a:gd name="T3" fmla="*/ 1 h 8"/>
                <a:gd name="T4" fmla="*/ 5 w 8"/>
                <a:gd name="T5" fmla="*/ 0 h 8"/>
                <a:gd name="T6" fmla="*/ 0 w 8"/>
                <a:gd name="T7" fmla="*/ 6 h 8"/>
                <a:gd name="T8" fmla="*/ 1 w 8"/>
                <a:gd name="T9" fmla="*/ 6 h 8"/>
                <a:gd name="T10" fmla="*/ 6 w 8"/>
                <a:gd name="T11" fmla="*/ 1 h 8"/>
                <a:gd name="T12" fmla="*/ 1 w 8"/>
                <a:gd name="T13" fmla="*/ 6 h 8"/>
                <a:gd name="T14" fmla="*/ 3 w 8"/>
                <a:gd name="T15" fmla="*/ 8 h 8"/>
                <a:gd name="T16" fmla="*/ 6 w 8"/>
                <a:gd name="T17" fmla="*/ 6 h 8"/>
                <a:gd name="T18" fmla="*/ 8 w 8"/>
                <a:gd name="T19" fmla="*/ 4 h 8"/>
                <a:gd name="T20" fmla="*/ 6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1"/>
                  </a:moveTo>
                  <a:lnTo>
                    <a:pt x="6" y="1"/>
                  </a:lnTo>
                  <a:lnTo>
                    <a:pt x="5" y="0"/>
                  </a:lnTo>
                  <a:lnTo>
                    <a:pt x="0" y="6"/>
                  </a:lnTo>
                  <a:lnTo>
                    <a:pt x="1" y="6"/>
                  </a:lnTo>
                  <a:lnTo>
                    <a:pt x="6" y="1"/>
                  </a:lnTo>
                  <a:lnTo>
                    <a:pt x="1" y="6"/>
                  </a:lnTo>
                  <a:lnTo>
                    <a:pt x="3" y="8"/>
                  </a:lnTo>
                  <a:lnTo>
                    <a:pt x="6" y="6"/>
                  </a:lnTo>
                  <a:lnTo>
                    <a:pt x="8" y="4"/>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5" name="Freeform 422"/>
            <p:cNvSpPr>
              <a:spLocks/>
            </p:cNvSpPr>
            <p:nvPr/>
          </p:nvSpPr>
          <p:spPr bwMode="auto">
            <a:xfrm>
              <a:off x="3974" y="1298"/>
              <a:ext cx="7" cy="8"/>
            </a:xfrm>
            <a:custGeom>
              <a:avLst/>
              <a:gdLst>
                <a:gd name="T0" fmla="*/ 0 w 7"/>
                <a:gd name="T1" fmla="*/ 7 h 8"/>
                <a:gd name="T2" fmla="*/ 7 w 7"/>
                <a:gd name="T3" fmla="*/ 2 h 8"/>
                <a:gd name="T4" fmla="*/ 5 w 7"/>
                <a:gd name="T5" fmla="*/ 0 h 8"/>
                <a:gd name="T6" fmla="*/ 0 w 7"/>
                <a:gd name="T7" fmla="*/ 5 h 8"/>
                <a:gd name="T8" fmla="*/ 0 w 7"/>
                <a:gd name="T9" fmla="*/ 7 h 8"/>
                <a:gd name="T10" fmla="*/ 0 w 7"/>
                <a:gd name="T11" fmla="*/ 7 h 8"/>
                <a:gd name="T12" fmla="*/ 0 w 7"/>
                <a:gd name="T13" fmla="*/ 7 h 8"/>
                <a:gd name="T14" fmla="*/ 4 w 7"/>
                <a:gd name="T15" fmla="*/ 8 h 8"/>
                <a:gd name="T16" fmla="*/ 7 w 7"/>
                <a:gd name="T17" fmla="*/ 7 h 8"/>
                <a:gd name="T18" fmla="*/ 7 w 7"/>
                <a:gd name="T19" fmla="*/ 3 h 8"/>
                <a:gd name="T20" fmla="*/ 7 w 7"/>
                <a:gd name="T21" fmla="*/ 2 h 8"/>
                <a:gd name="T22" fmla="*/ 0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7"/>
                  </a:moveTo>
                  <a:lnTo>
                    <a:pt x="7" y="2"/>
                  </a:lnTo>
                  <a:lnTo>
                    <a:pt x="5" y="0"/>
                  </a:lnTo>
                  <a:lnTo>
                    <a:pt x="0" y="5"/>
                  </a:lnTo>
                  <a:lnTo>
                    <a:pt x="0" y="7"/>
                  </a:lnTo>
                  <a:lnTo>
                    <a:pt x="4" y="8"/>
                  </a:lnTo>
                  <a:lnTo>
                    <a:pt x="7" y="7"/>
                  </a:lnTo>
                  <a:lnTo>
                    <a:pt x="7" y="3"/>
                  </a:lnTo>
                  <a:lnTo>
                    <a:pt x="7"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6" name="Freeform 423"/>
            <p:cNvSpPr>
              <a:spLocks/>
            </p:cNvSpPr>
            <p:nvPr/>
          </p:nvSpPr>
          <p:spPr bwMode="auto">
            <a:xfrm>
              <a:off x="3974" y="1300"/>
              <a:ext cx="8" cy="6"/>
            </a:xfrm>
            <a:custGeom>
              <a:avLst/>
              <a:gdLst>
                <a:gd name="T0" fmla="*/ 2 w 8"/>
                <a:gd name="T1" fmla="*/ 6 h 6"/>
                <a:gd name="T2" fmla="*/ 7 w 8"/>
                <a:gd name="T3" fmla="*/ 0 h 6"/>
                <a:gd name="T4" fmla="*/ 7 w 8"/>
                <a:gd name="T5" fmla="*/ 0 h 6"/>
                <a:gd name="T6" fmla="*/ 0 w 8"/>
                <a:gd name="T7" fmla="*/ 5 h 6"/>
                <a:gd name="T8" fmla="*/ 2 w 8"/>
                <a:gd name="T9" fmla="*/ 5 h 6"/>
                <a:gd name="T10" fmla="*/ 2 w 8"/>
                <a:gd name="T11" fmla="*/ 6 h 6"/>
                <a:gd name="T12" fmla="*/ 2 w 8"/>
                <a:gd name="T13" fmla="*/ 5 h 6"/>
                <a:gd name="T14" fmla="*/ 5 w 8"/>
                <a:gd name="T15" fmla="*/ 6 h 6"/>
                <a:gd name="T16" fmla="*/ 7 w 8"/>
                <a:gd name="T17" fmla="*/ 6 h 6"/>
                <a:gd name="T18" fmla="*/ 8 w 8"/>
                <a:gd name="T19" fmla="*/ 3 h 6"/>
                <a:gd name="T20" fmla="*/ 7 w 8"/>
                <a:gd name="T21" fmla="*/ 0 h 6"/>
                <a:gd name="T22" fmla="*/ 2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6"/>
                  </a:moveTo>
                  <a:lnTo>
                    <a:pt x="7" y="0"/>
                  </a:lnTo>
                  <a:lnTo>
                    <a:pt x="0" y="5"/>
                  </a:lnTo>
                  <a:lnTo>
                    <a:pt x="2" y="5"/>
                  </a:lnTo>
                  <a:lnTo>
                    <a:pt x="2" y="6"/>
                  </a:lnTo>
                  <a:lnTo>
                    <a:pt x="2" y="5"/>
                  </a:lnTo>
                  <a:lnTo>
                    <a:pt x="5" y="6"/>
                  </a:lnTo>
                  <a:lnTo>
                    <a:pt x="7" y="6"/>
                  </a:lnTo>
                  <a:lnTo>
                    <a:pt x="8" y="3"/>
                  </a:lnTo>
                  <a:lnTo>
                    <a:pt x="7"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7" name="Freeform 424"/>
            <p:cNvSpPr>
              <a:spLocks/>
            </p:cNvSpPr>
            <p:nvPr/>
          </p:nvSpPr>
          <p:spPr bwMode="auto">
            <a:xfrm>
              <a:off x="3976" y="1300"/>
              <a:ext cx="8" cy="8"/>
            </a:xfrm>
            <a:custGeom>
              <a:avLst/>
              <a:gdLst>
                <a:gd name="T0" fmla="*/ 2 w 8"/>
                <a:gd name="T1" fmla="*/ 6 h 8"/>
                <a:gd name="T2" fmla="*/ 6 w 8"/>
                <a:gd name="T3" fmla="*/ 1 h 8"/>
                <a:gd name="T4" fmla="*/ 5 w 8"/>
                <a:gd name="T5" fmla="*/ 0 h 8"/>
                <a:gd name="T6" fmla="*/ 0 w 8"/>
                <a:gd name="T7" fmla="*/ 6 h 8"/>
                <a:gd name="T8" fmla="*/ 0 w 8"/>
                <a:gd name="T9" fmla="*/ 6 h 8"/>
                <a:gd name="T10" fmla="*/ 2 w 8"/>
                <a:gd name="T11" fmla="*/ 6 h 8"/>
                <a:gd name="T12" fmla="*/ 0 w 8"/>
                <a:gd name="T13" fmla="*/ 6 h 8"/>
                <a:gd name="T14" fmla="*/ 3 w 8"/>
                <a:gd name="T15" fmla="*/ 8 h 8"/>
                <a:gd name="T16" fmla="*/ 6 w 8"/>
                <a:gd name="T17" fmla="*/ 6 h 8"/>
                <a:gd name="T18" fmla="*/ 8 w 8"/>
                <a:gd name="T19" fmla="*/ 5 h 8"/>
                <a:gd name="T20" fmla="*/ 6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6" y="1"/>
                  </a:lnTo>
                  <a:lnTo>
                    <a:pt x="5" y="0"/>
                  </a:lnTo>
                  <a:lnTo>
                    <a:pt x="0" y="6"/>
                  </a:lnTo>
                  <a:lnTo>
                    <a:pt x="2" y="6"/>
                  </a:lnTo>
                  <a:lnTo>
                    <a:pt x="0" y="6"/>
                  </a:lnTo>
                  <a:lnTo>
                    <a:pt x="3" y="8"/>
                  </a:lnTo>
                  <a:lnTo>
                    <a:pt x="6" y="6"/>
                  </a:lnTo>
                  <a:lnTo>
                    <a:pt x="8" y="5"/>
                  </a:lnTo>
                  <a:lnTo>
                    <a:pt x="6"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8" name="Freeform 425"/>
            <p:cNvSpPr>
              <a:spLocks/>
            </p:cNvSpPr>
            <p:nvPr/>
          </p:nvSpPr>
          <p:spPr bwMode="auto">
            <a:xfrm>
              <a:off x="3978" y="1301"/>
              <a:ext cx="6" cy="7"/>
            </a:xfrm>
            <a:custGeom>
              <a:avLst/>
              <a:gdLst>
                <a:gd name="T0" fmla="*/ 4 w 6"/>
                <a:gd name="T1" fmla="*/ 0 h 7"/>
                <a:gd name="T2" fmla="*/ 4 w 6"/>
                <a:gd name="T3" fmla="*/ 0 h 7"/>
                <a:gd name="T4" fmla="*/ 4 w 6"/>
                <a:gd name="T5" fmla="*/ 0 h 7"/>
                <a:gd name="T6" fmla="*/ 0 w 6"/>
                <a:gd name="T7" fmla="*/ 5 h 7"/>
                <a:gd name="T8" fmla="*/ 0 w 6"/>
                <a:gd name="T9" fmla="*/ 7 h 7"/>
                <a:gd name="T10" fmla="*/ 4 w 6"/>
                <a:gd name="T11" fmla="*/ 0 h 7"/>
                <a:gd name="T12" fmla="*/ 0 w 6"/>
                <a:gd name="T13" fmla="*/ 7 h 7"/>
                <a:gd name="T14" fmla="*/ 3 w 6"/>
                <a:gd name="T15" fmla="*/ 7 h 7"/>
                <a:gd name="T16" fmla="*/ 6 w 6"/>
                <a:gd name="T17" fmla="*/ 5 h 7"/>
                <a:gd name="T18" fmla="*/ 6 w 6"/>
                <a:gd name="T19" fmla="*/ 4 h 7"/>
                <a:gd name="T20" fmla="*/ 4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4" y="0"/>
                  </a:moveTo>
                  <a:lnTo>
                    <a:pt x="4" y="0"/>
                  </a:lnTo>
                  <a:lnTo>
                    <a:pt x="0" y="5"/>
                  </a:lnTo>
                  <a:lnTo>
                    <a:pt x="0" y="7"/>
                  </a:lnTo>
                  <a:lnTo>
                    <a:pt x="4" y="0"/>
                  </a:lnTo>
                  <a:lnTo>
                    <a:pt x="0" y="7"/>
                  </a:lnTo>
                  <a:lnTo>
                    <a:pt x="3" y="7"/>
                  </a:lnTo>
                  <a:lnTo>
                    <a:pt x="6" y="5"/>
                  </a:lnTo>
                  <a:lnTo>
                    <a:pt x="6" y="4"/>
                  </a:lnTo>
                  <a:lnTo>
                    <a:pt x="4"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79" name="Freeform 426"/>
            <p:cNvSpPr>
              <a:spLocks/>
            </p:cNvSpPr>
            <p:nvPr/>
          </p:nvSpPr>
          <p:spPr bwMode="auto">
            <a:xfrm>
              <a:off x="3978" y="1301"/>
              <a:ext cx="8" cy="8"/>
            </a:xfrm>
            <a:custGeom>
              <a:avLst/>
              <a:gdLst>
                <a:gd name="T0" fmla="*/ 1 w 8"/>
                <a:gd name="T1" fmla="*/ 7 h 8"/>
                <a:gd name="T2" fmla="*/ 6 w 8"/>
                <a:gd name="T3" fmla="*/ 2 h 8"/>
                <a:gd name="T4" fmla="*/ 4 w 8"/>
                <a:gd name="T5" fmla="*/ 0 h 8"/>
                <a:gd name="T6" fmla="*/ 0 w 8"/>
                <a:gd name="T7" fmla="*/ 7 h 8"/>
                <a:gd name="T8" fmla="*/ 1 w 8"/>
                <a:gd name="T9" fmla="*/ 7 h 8"/>
                <a:gd name="T10" fmla="*/ 1 w 8"/>
                <a:gd name="T11" fmla="*/ 7 h 8"/>
                <a:gd name="T12" fmla="*/ 1 w 8"/>
                <a:gd name="T13" fmla="*/ 7 h 8"/>
                <a:gd name="T14" fmla="*/ 4 w 8"/>
                <a:gd name="T15" fmla="*/ 8 h 8"/>
                <a:gd name="T16" fmla="*/ 6 w 8"/>
                <a:gd name="T17" fmla="*/ 7 h 8"/>
                <a:gd name="T18" fmla="*/ 8 w 8"/>
                <a:gd name="T19" fmla="*/ 5 h 8"/>
                <a:gd name="T20" fmla="*/ 6 w 8"/>
                <a:gd name="T21" fmla="*/ 2 h 8"/>
                <a:gd name="T22" fmla="*/ 1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7"/>
                  </a:moveTo>
                  <a:lnTo>
                    <a:pt x="6" y="2"/>
                  </a:lnTo>
                  <a:lnTo>
                    <a:pt x="4" y="0"/>
                  </a:lnTo>
                  <a:lnTo>
                    <a:pt x="0" y="7"/>
                  </a:lnTo>
                  <a:lnTo>
                    <a:pt x="1" y="7"/>
                  </a:lnTo>
                  <a:lnTo>
                    <a:pt x="4" y="8"/>
                  </a:lnTo>
                  <a:lnTo>
                    <a:pt x="6" y="7"/>
                  </a:lnTo>
                  <a:lnTo>
                    <a:pt x="8" y="5"/>
                  </a:lnTo>
                  <a:lnTo>
                    <a:pt x="6" y="2"/>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0" name="Freeform 427"/>
            <p:cNvSpPr>
              <a:spLocks/>
            </p:cNvSpPr>
            <p:nvPr/>
          </p:nvSpPr>
          <p:spPr bwMode="auto">
            <a:xfrm>
              <a:off x="3979" y="1303"/>
              <a:ext cx="7" cy="8"/>
            </a:xfrm>
            <a:custGeom>
              <a:avLst/>
              <a:gdLst>
                <a:gd name="T0" fmla="*/ 0 w 7"/>
                <a:gd name="T1" fmla="*/ 6 h 8"/>
                <a:gd name="T2" fmla="*/ 7 w 7"/>
                <a:gd name="T3" fmla="*/ 0 h 8"/>
                <a:gd name="T4" fmla="*/ 5 w 7"/>
                <a:gd name="T5" fmla="*/ 0 h 8"/>
                <a:gd name="T6" fmla="*/ 0 w 7"/>
                <a:gd name="T7" fmla="*/ 5 h 8"/>
                <a:gd name="T8" fmla="*/ 0 w 7"/>
                <a:gd name="T9" fmla="*/ 6 h 8"/>
                <a:gd name="T10" fmla="*/ 0 w 7"/>
                <a:gd name="T11" fmla="*/ 6 h 8"/>
                <a:gd name="T12" fmla="*/ 0 w 7"/>
                <a:gd name="T13" fmla="*/ 6 h 8"/>
                <a:gd name="T14" fmla="*/ 3 w 7"/>
                <a:gd name="T15" fmla="*/ 8 h 8"/>
                <a:gd name="T16" fmla="*/ 7 w 7"/>
                <a:gd name="T17" fmla="*/ 6 h 8"/>
                <a:gd name="T18" fmla="*/ 7 w 7"/>
                <a:gd name="T19" fmla="*/ 3 h 8"/>
                <a:gd name="T20" fmla="*/ 7 w 7"/>
                <a:gd name="T21" fmla="*/ 0 h 8"/>
                <a:gd name="T22" fmla="*/ 0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6"/>
                  </a:moveTo>
                  <a:lnTo>
                    <a:pt x="7" y="0"/>
                  </a:lnTo>
                  <a:lnTo>
                    <a:pt x="5" y="0"/>
                  </a:lnTo>
                  <a:lnTo>
                    <a:pt x="0" y="5"/>
                  </a:lnTo>
                  <a:lnTo>
                    <a:pt x="0" y="6"/>
                  </a:lnTo>
                  <a:lnTo>
                    <a:pt x="3" y="8"/>
                  </a:lnTo>
                  <a:lnTo>
                    <a:pt x="7" y="6"/>
                  </a:lnTo>
                  <a:lnTo>
                    <a:pt x="7" y="3"/>
                  </a:lnTo>
                  <a:lnTo>
                    <a:pt x="7"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1" name="Freeform 428"/>
            <p:cNvSpPr>
              <a:spLocks/>
            </p:cNvSpPr>
            <p:nvPr/>
          </p:nvSpPr>
          <p:spPr bwMode="auto">
            <a:xfrm>
              <a:off x="3979" y="1303"/>
              <a:ext cx="8" cy="8"/>
            </a:xfrm>
            <a:custGeom>
              <a:avLst/>
              <a:gdLst>
                <a:gd name="T0" fmla="*/ 2 w 8"/>
                <a:gd name="T1" fmla="*/ 8 h 8"/>
                <a:gd name="T2" fmla="*/ 7 w 8"/>
                <a:gd name="T3" fmla="*/ 2 h 8"/>
                <a:gd name="T4" fmla="*/ 7 w 8"/>
                <a:gd name="T5" fmla="*/ 0 h 8"/>
                <a:gd name="T6" fmla="*/ 0 w 8"/>
                <a:gd name="T7" fmla="*/ 6 h 8"/>
                <a:gd name="T8" fmla="*/ 2 w 8"/>
                <a:gd name="T9" fmla="*/ 6 h 8"/>
                <a:gd name="T10" fmla="*/ 2 w 8"/>
                <a:gd name="T11" fmla="*/ 8 h 8"/>
                <a:gd name="T12" fmla="*/ 2 w 8"/>
                <a:gd name="T13" fmla="*/ 6 h 8"/>
                <a:gd name="T14" fmla="*/ 5 w 8"/>
                <a:gd name="T15" fmla="*/ 8 h 8"/>
                <a:gd name="T16" fmla="*/ 7 w 8"/>
                <a:gd name="T17" fmla="*/ 6 h 8"/>
                <a:gd name="T18" fmla="*/ 8 w 8"/>
                <a:gd name="T19" fmla="*/ 5 h 8"/>
                <a:gd name="T20" fmla="*/ 7 w 8"/>
                <a:gd name="T21" fmla="*/ 2 h 8"/>
                <a:gd name="T22" fmla="*/ 2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8"/>
                  </a:moveTo>
                  <a:lnTo>
                    <a:pt x="7" y="2"/>
                  </a:lnTo>
                  <a:lnTo>
                    <a:pt x="7" y="0"/>
                  </a:lnTo>
                  <a:lnTo>
                    <a:pt x="0" y="6"/>
                  </a:lnTo>
                  <a:lnTo>
                    <a:pt x="2" y="6"/>
                  </a:lnTo>
                  <a:lnTo>
                    <a:pt x="2" y="8"/>
                  </a:lnTo>
                  <a:lnTo>
                    <a:pt x="2" y="6"/>
                  </a:lnTo>
                  <a:lnTo>
                    <a:pt x="5" y="8"/>
                  </a:lnTo>
                  <a:lnTo>
                    <a:pt x="7" y="6"/>
                  </a:lnTo>
                  <a:lnTo>
                    <a:pt x="8" y="5"/>
                  </a:lnTo>
                  <a:lnTo>
                    <a:pt x="7" y="2"/>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2" name="Freeform 429"/>
            <p:cNvSpPr>
              <a:spLocks/>
            </p:cNvSpPr>
            <p:nvPr/>
          </p:nvSpPr>
          <p:spPr bwMode="auto">
            <a:xfrm>
              <a:off x="3981" y="1305"/>
              <a:ext cx="8" cy="6"/>
            </a:xfrm>
            <a:custGeom>
              <a:avLst/>
              <a:gdLst>
                <a:gd name="T0" fmla="*/ 6 w 8"/>
                <a:gd name="T1" fmla="*/ 0 h 6"/>
                <a:gd name="T2" fmla="*/ 6 w 8"/>
                <a:gd name="T3" fmla="*/ 0 h 6"/>
                <a:gd name="T4" fmla="*/ 5 w 8"/>
                <a:gd name="T5" fmla="*/ 0 h 6"/>
                <a:gd name="T6" fmla="*/ 0 w 8"/>
                <a:gd name="T7" fmla="*/ 6 h 6"/>
                <a:gd name="T8" fmla="*/ 1 w 8"/>
                <a:gd name="T9" fmla="*/ 6 h 6"/>
                <a:gd name="T10" fmla="*/ 6 w 8"/>
                <a:gd name="T11" fmla="*/ 0 h 6"/>
                <a:gd name="T12" fmla="*/ 1 w 8"/>
                <a:gd name="T13" fmla="*/ 6 h 6"/>
                <a:gd name="T14" fmla="*/ 5 w 8"/>
                <a:gd name="T15" fmla="*/ 6 h 6"/>
                <a:gd name="T16" fmla="*/ 6 w 8"/>
                <a:gd name="T17" fmla="*/ 6 h 6"/>
                <a:gd name="T18" fmla="*/ 8 w 8"/>
                <a:gd name="T19" fmla="*/ 3 h 6"/>
                <a:gd name="T20" fmla="*/ 6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6" y="0"/>
                  </a:moveTo>
                  <a:lnTo>
                    <a:pt x="6" y="0"/>
                  </a:lnTo>
                  <a:lnTo>
                    <a:pt x="5" y="0"/>
                  </a:lnTo>
                  <a:lnTo>
                    <a:pt x="0" y="6"/>
                  </a:lnTo>
                  <a:lnTo>
                    <a:pt x="1" y="6"/>
                  </a:lnTo>
                  <a:lnTo>
                    <a:pt x="6" y="0"/>
                  </a:lnTo>
                  <a:lnTo>
                    <a:pt x="1" y="6"/>
                  </a:lnTo>
                  <a:lnTo>
                    <a:pt x="5" y="6"/>
                  </a:lnTo>
                  <a:lnTo>
                    <a:pt x="6" y="6"/>
                  </a:lnTo>
                  <a:lnTo>
                    <a:pt x="8" y="3"/>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3" name="Freeform 430"/>
            <p:cNvSpPr>
              <a:spLocks/>
            </p:cNvSpPr>
            <p:nvPr/>
          </p:nvSpPr>
          <p:spPr bwMode="auto">
            <a:xfrm>
              <a:off x="3982" y="1305"/>
              <a:ext cx="7" cy="8"/>
            </a:xfrm>
            <a:custGeom>
              <a:avLst/>
              <a:gdLst>
                <a:gd name="T0" fmla="*/ 0 w 7"/>
                <a:gd name="T1" fmla="*/ 6 h 8"/>
                <a:gd name="T2" fmla="*/ 5 w 7"/>
                <a:gd name="T3" fmla="*/ 1 h 8"/>
                <a:gd name="T4" fmla="*/ 5 w 7"/>
                <a:gd name="T5" fmla="*/ 0 h 8"/>
                <a:gd name="T6" fmla="*/ 0 w 7"/>
                <a:gd name="T7" fmla="*/ 6 h 8"/>
                <a:gd name="T8" fmla="*/ 0 w 7"/>
                <a:gd name="T9" fmla="*/ 6 h 8"/>
                <a:gd name="T10" fmla="*/ 0 w 7"/>
                <a:gd name="T11" fmla="*/ 6 h 8"/>
                <a:gd name="T12" fmla="*/ 0 w 7"/>
                <a:gd name="T13" fmla="*/ 6 h 8"/>
                <a:gd name="T14" fmla="*/ 4 w 7"/>
                <a:gd name="T15" fmla="*/ 8 h 8"/>
                <a:gd name="T16" fmla="*/ 7 w 7"/>
                <a:gd name="T17" fmla="*/ 6 h 8"/>
                <a:gd name="T18" fmla="*/ 7 w 7"/>
                <a:gd name="T19" fmla="*/ 3 h 8"/>
                <a:gd name="T20" fmla="*/ 5 w 7"/>
                <a:gd name="T21" fmla="*/ 1 h 8"/>
                <a:gd name="T22" fmla="*/ 0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6"/>
                  </a:moveTo>
                  <a:lnTo>
                    <a:pt x="5" y="1"/>
                  </a:lnTo>
                  <a:lnTo>
                    <a:pt x="5" y="0"/>
                  </a:lnTo>
                  <a:lnTo>
                    <a:pt x="0" y="6"/>
                  </a:lnTo>
                  <a:lnTo>
                    <a:pt x="4" y="8"/>
                  </a:lnTo>
                  <a:lnTo>
                    <a:pt x="7" y="6"/>
                  </a:lnTo>
                  <a:lnTo>
                    <a:pt x="7" y="3"/>
                  </a:lnTo>
                  <a:lnTo>
                    <a:pt x="5"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4" name="Freeform 431"/>
            <p:cNvSpPr>
              <a:spLocks/>
            </p:cNvSpPr>
            <p:nvPr/>
          </p:nvSpPr>
          <p:spPr bwMode="auto">
            <a:xfrm>
              <a:off x="3982" y="1306"/>
              <a:ext cx="9" cy="7"/>
            </a:xfrm>
            <a:custGeom>
              <a:avLst/>
              <a:gdLst>
                <a:gd name="T0" fmla="*/ 2 w 9"/>
                <a:gd name="T1" fmla="*/ 7 h 7"/>
                <a:gd name="T2" fmla="*/ 7 w 9"/>
                <a:gd name="T3" fmla="*/ 0 h 7"/>
                <a:gd name="T4" fmla="*/ 5 w 9"/>
                <a:gd name="T5" fmla="*/ 0 h 7"/>
                <a:gd name="T6" fmla="*/ 0 w 9"/>
                <a:gd name="T7" fmla="*/ 5 h 7"/>
                <a:gd name="T8" fmla="*/ 2 w 9"/>
                <a:gd name="T9" fmla="*/ 7 h 7"/>
                <a:gd name="T10" fmla="*/ 2 w 9"/>
                <a:gd name="T11" fmla="*/ 7 h 7"/>
                <a:gd name="T12" fmla="*/ 2 w 9"/>
                <a:gd name="T13" fmla="*/ 7 h 7"/>
                <a:gd name="T14" fmla="*/ 5 w 9"/>
                <a:gd name="T15" fmla="*/ 7 h 7"/>
                <a:gd name="T16" fmla="*/ 7 w 9"/>
                <a:gd name="T17" fmla="*/ 7 h 7"/>
                <a:gd name="T18" fmla="*/ 9 w 9"/>
                <a:gd name="T19" fmla="*/ 3 h 7"/>
                <a:gd name="T20" fmla="*/ 7 w 9"/>
                <a:gd name="T21" fmla="*/ 0 h 7"/>
                <a:gd name="T22" fmla="*/ 2 w 9"/>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7">
                  <a:moveTo>
                    <a:pt x="2" y="7"/>
                  </a:moveTo>
                  <a:lnTo>
                    <a:pt x="7" y="0"/>
                  </a:lnTo>
                  <a:lnTo>
                    <a:pt x="5" y="0"/>
                  </a:lnTo>
                  <a:lnTo>
                    <a:pt x="0" y="5"/>
                  </a:lnTo>
                  <a:lnTo>
                    <a:pt x="2" y="7"/>
                  </a:lnTo>
                  <a:lnTo>
                    <a:pt x="5" y="7"/>
                  </a:lnTo>
                  <a:lnTo>
                    <a:pt x="7" y="7"/>
                  </a:lnTo>
                  <a:lnTo>
                    <a:pt x="9" y="3"/>
                  </a:lnTo>
                  <a:lnTo>
                    <a:pt x="7"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5" name="Freeform 432"/>
            <p:cNvSpPr>
              <a:spLocks/>
            </p:cNvSpPr>
            <p:nvPr/>
          </p:nvSpPr>
          <p:spPr bwMode="auto">
            <a:xfrm>
              <a:off x="3984" y="1306"/>
              <a:ext cx="7" cy="8"/>
            </a:xfrm>
            <a:custGeom>
              <a:avLst/>
              <a:gdLst>
                <a:gd name="T0" fmla="*/ 5 w 7"/>
                <a:gd name="T1" fmla="*/ 2 h 8"/>
                <a:gd name="T2" fmla="*/ 5 w 7"/>
                <a:gd name="T3" fmla="*/ 2 h 8"/>
                <a:gd name="T4" fmla="*/ 5 w 7"/>
                <a:gd name="T5" fmla="*/ 0 h 8"/>
                <a:gd name="T6" fmla="*/ 0 w 7"/>
                <a:gd name="T7" fmla="*/ 7 h 8"/>
                <a:gd name="T8" fmla="*/ 2 w 7"/>
                <a:gd name="T9" fmla="*/ 7 h 8"/>
                <a:gd name="T10" fmla="*/ 5 w 7"/>
                <a:gd name="T11" fmla="*/ 2 h 8"/>
                <a:gd name="T12" fmla="*/ 2 w 7"/>
                <a:gd name="T13" fmla="*/ 7 h 8"/>
                <a:gd name="T14" fmla="*/ 5 w 7"/>
                <a:gd name="T15" fmla="*/ 8 h 8"/>
                <a:gd name="T16" fmla="*/ 7 w 7"/>
                <a:gd name="T17" fmla="*/ 7 h 8"/>
                <a:gd name="T18" fmla="*/ 7 w 7"/>
                <a:gd name="T19" fmla="*/ 3 h 8"/>
                <a:gd name="T20" fmla="*/ 5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5" y="2"/>
                  </a:moveTo>
                  <a:lnTo>
                    <a:pt x="5" y="2"/>
                  </a:lnTo>
                  <a:lnTo>
                    <a:pt x="5" y="0"/>
                  </a:lnTo>
                  <a:lnTo>
                    <a:pt x="0" y="7"/>
                  </a:lnTo>
                  <a:lnTo>
                    <a:pt x="2" y="7"/>
                  </a:lnTo>
                  <a:lnTo>
                    <a:pt x="5" y="2"/>
                  </a:lnTo>
                  <a:lnTo>
                    <a:pt x="2" y="7"/>
                  </a:lnTo>
                  <a:lnTo>
                    <a:pt x="5" y="8"/>
                  </a:lnTo>
                  <a:lnTo>
                    <a:pt x="7" y="7"/>
                  </a:lnTo>
                  <a:lnTo>
                    <a:pt x="7" y="3"/>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6" name="Freeform 433"/>
            <p:cNvSpPr>
              <a:spLocks/>
            </p:cNvSpPr>
            <p:nvPr/>
          </p:nvSpPr>
          <p:spPr bwMode="auto">
            <a:xfrm>
              <a:off x="3986" y="1308"/>
              <a:ext cx="6" cy="6"/>
            </a:xfrm>
            <a:custGeom>
              <a:avLst/>
              <a:gdLst>
                <a:gd name="T0" fmla="*/ 0 w 6"/>
                <a:gd name="T1" fmla="*/ 6 h 6"/>
                <a:gd name="T2" fmla="*/ 5 w 6"/>
                <a:gd name="T3" fmla="*/ 0 h 6"/>
                <a:gd name="T4" fmla="*/ 3 w 6"/>
                <a:gd name="T5" fmla="*/ 0 h 6"/>
                <a:gd name="T6" fmla="*/ 0 w 6"/>
                <a:gd name="T7" fmla="*/ 5 h 6"/>
                <a:gd name="T8" fmla="*/ 0 w 6"/>
                <a:gd name="T9" fmla="*/ 6 h 6"/>
                <a:gd name="T10" fmla="*/ 0 w 6"/>
                <a:gd name="T11" fmla="*/ 6 h 6"/>
                <a:gd name="T12" fmla="*/ 0 w 6"/>
                <a:gd name="T13" fmla="*/ 6 h 6"/>
                <a:gd name="T14" fmla="*/ 3 w 6"/>
                <a:gd name="T15" fmla="*/ 6 h 6"/>
                <a:gd name="T16" fmla="*/ 6 w 6"/>
                <a:gd name="T17" fmla="*/ 5 h 6"/>
                <a:gd name="T18" fmla="*/ 6 w 6"/>
                <a:gd name="T19" fmla="*/ 3 h 6"/>
                <a:gd name="T20" fmla="*/ 5 w 6"/>
                <a:gd name="T21" fmla="*/ 0 h 6"/>
                <a:gd name="T22" fmla="*/ 0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0" y="6"/>
                  </a:moveTo>
                  <a:lnTo>
                    <a:pt x="5" y="0"/>
                  </a:lnTo>
                  <a:lnTo>
                    <a:pt x="3" y="0"/>
                  </a:lnTo>
                  <a:lnTo>
                    <a:pt x="0" y="5"/>
                  </a:lnTo>
                  <a:lnTo>
                    <a:pt x="0" y="6"/>
                  </a:lnTo>
                  <a:lnTo>
                    <a:pt x="3" y="6"/>
                  </a:lnTo>
                  <a:lnTo>
                    <a:pt x="6" y="5"/>
                  </a:lnTo>
                  <a:lnTo>
                    <a:pt x="6" y="3"/>
                  </a:lnTo>
                  <a:lnTo>
                    <a:pt x="5"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7" name="Freeform 434"/>
            <p:cNvSpPr>
              <a:spLocks/>
            </p:cNvSpPr>
            <p:nvPr/>
          </p:nvSpPr>
          <p:spPr bwMode="auto">
            <a:xfrm>
              <a:off x="3986" y="1308"/>
              <a:ext cx="8" cy="8"/>
            </a:xfrm>
            <a:custGeom>
              <a:avLst/>
              <a:gdLst>
                <a:gd name="T0" fmla="*/ 6 w 8"/>
                <a:gd name="T1" fmla="*/ 0 h 8"/>
                <a:gd name="T2" fmla="*/ 5 w 8"/>
                <a:gd name="T3" fmla="*/ 0 h 8"/>
                <a:gd name="T4" fmla="*/ 5 w 8"/>
                <a:gd name="T5" fmla="*/ 0 h 8"/>
                <a:gd name="T6" fmla="*/ 0 w 8"/>
                <a:gd name="T7" fmla="*/ 6 h 8"/>
                <a:gd name="T8" fmla="*/ 1 w 8"/>
                <a:gd name="T9" fmla="*/ 6 h 8"/>
                <a:gd name="T10" fmla="*/ 6 w 8"/>
                <a:gd name="T11" fmla="*/ 0 h 8"/>
                <a:gd name="T12" fmla="*/ 1 w 8"/>
                <a:gd name="T13" fmla="*/ 6 h 8"/>
                <a:gd name="T14" fmla="*/ 5 w 8"/>
                <a:gd name="T15" fmla="*/ 8 h 8"/>
                <a:gd name="T16" fmla="*/ 6 w 8"/>
                <a:gd name="T17" fmla="*/ 6 h 8"/>
                <a:gd name="T18" fmla="*/ 8 w 8"/>
                <a:gd name="T19" fmla="*/ 3 h 8"/>
                <a:gd name="T20" fmla="*/ 5 w 8"/>
                <a:gd name="T21" fmla="*/ 0 h 8"/>
                <a:gd name="T22" fmla="*/ 6 w 8"/>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0"/>
                  </a:moveTo>
                  <a:lnTo>
                    <a:pt x="5" y="0"/>
                  </a:lnTo>
                  <a:lnTo>
                    <a:pt x="0" y="6"/>
                  </a:lnTo>
                  <a:lnTo>
                    <a:pt x="1" y="6"/>
                  </a:lnTo>
                  <a:lnTo>
                    <a:pt x="6" y="0"/>
                  </a:lnTo>
                  <a:lnTo>
                    <a:pt x="1" y="6"/>
                  </a:lnTo>
                  <a:lnTo>
                    <a:pt x="5" y="8"/>
                  </a:lnTo>
                  <a:lnTo>
                    <a:pt x="6" y="6"/>
                  </a:lnTo>
                  <a:lnTo>
                    <a:pt x="8" y="3"/>
                  </a:lnTo>
                  <a:lnTo>
                    <a:pt x="5" y="0"/>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8" name="Freeform 435"/>
            <p:cNvSpPr>
              <a:spLocks/>
            </p:cNvSpPr>
            <p:nvPr/>
          </p:nvSpPr>
          <p:spPr bwMode="auto">
            <a:xfrm>
              <a:off x="3987" y="1308"/>
              <a:ext cx="7" cy="8"/>
            </a:xfrm>
            <a:custGeom>
              <a:avLst/>
              <a:gdLst>
                <a:gd name="T0" fmla="*/ 2 w 7"/>
                <a:gd name="T1" fmla="*/ 8 h 8"/>
                <a:gd name="T2" fmla="*/ 5 w 7"/>
                <a:gd name="T3" fmla="*/ 1 h 8"/>
                <a:gd name="T4" fmla="*/ 5 w 7"/>
                <a:gd name="T5" fmla="*/ 0 h 8"/>
                <a:gd name="T6" fmla="*/ 0 w 7"/>
                <a:gd name="T7" fmla="*/ 6 h 8"/>
                <a:gd name="T8" fmla="*/ 0 w 7"/>
                <a:gd name="T9" fmla="*/ 8 h 8"/>
                <a:gd name="T10" fmla="*/ 2 w 7"/>
                <a:gd name="T11" fmla="*/ 8 h 8"/>
                <a:gd name="T12" fmla="*/ 0 w 7"/>
                <a:gd name="T13" fmla="*/ 8 h 8"/>
                <a:gd name="T14" fmla="*/ 4 w 7"/>
                <a:gd name="T15" fmla="*/ 8 h 8"/>
                <a:gd name="T16" fmla="*/ 7 w 7"/>
                <a:gd name="T17" fmla="*/ 6 h 8"/>
                <a:gd name="T18" fmla="*/ 7 w 7"/>
                <a:gd name="T19" fmla="*/ 3 h 8"/>
                <a:gd name="T20" fmla="*/ 5 w 7"/>
                <a:gd name="T21" fmla="*/ 1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5" y="1"/>
                  </a:lnTo>
                  <a:lnTo>
                    <a:pt x="5" y="0"/>
                  </a:lnTo>
                  <a:lnTo>
                    <a:pt x="0" y="6"/>
                  </a:lnTo>
                  <a:lnTo>
                    <a:pt x="0" y="8"/>
                  </a:lnTo>
                  <a:lnTo>
                    <a:pt x="2" y="8"/>
                  </a:lnTo>
                  <a:lnTo>
                    <a:pt x="0" y="8"/>
                  </a:lnTo>
                  <a:lnTo>
                    <a:pt x="4" y="8"/>
                  </a:lnTo>
                  <a:lnTo>
                    <a:pt x="7" y="6"/>
                  </a:lnTo>
                  <a:lnTo>
                    <a:pt x="7" y="3"/>
                  </a:lnTo>
                  <a:lnTo>
                    <a:pt x="5" y="1"/>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89" name="Freeform 436"/>
            <p:cNvSpPr>
              <a:spLocks/>
            </p:cNvSpPr>
            <p:nvPr/>
          </p:nvSpPr>
          <p:spPr bwMode="auto">
            <a:xfrm>
              <a:off x="3989" y="1309"/>
              <a:ext cx="6" cy="7"/>
            </a:xfrm>
            <a:custGeom>
              <a:avLst/>
              <a:gdLst>
                <a:gd name="T0" fmla="*/ 5 w 6"/>
                <a:gd name="T1" fmla="*/ 0 h 7"/>
                <a:gd name="T2" fmla="*/ 5 w 6"/>
                <a:gd name="T3" fmla="*/ 0 h 7"/>
                <a:gd name="T4" fmla="*/ 3 w 6"/>
                <a:gd name="T5" fmla="*/ 0 h 7"/>
                <a:gd name="T6" fmla="*/ 0 w 6"/>
                <a:gd name="T7" fmla="*/ 7 h 7"/>
                <a:gd name="T8" fmla="*/ 0 w 6"/>
                <a:gd name="T9" fmla="*/ 7 h 7"/>
                <a:gd name="T10" fmla="*/ 5 w 6"/>
                <a:gd name="T11" fmla="*/ 0 h 7"/>
                <a:gd name="T12" fmla="*/ 0 w 6"/>
                <a:gd name="T13" fmla="*/ 7 h 7"/>
                <a:gd name="T14" fmla="*/ 3 w 6"/>
                <a:gd name="T15" fmla="*/ 7 h 7"/>
                <a:gd name="T16" fmla="*/ 6 w 6"/>
                <a:gd name="T17" fmla="*/ 5 h 7"/>
                <a:gd name="T18" fmla="*/ 6 w 6"/>
                <a:gd name="T19" fmla="*/ 2 h 7"/>
                <a:gd name="T20" fmla="*/ 5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5" y="0"/>
                  </a:moveTo>
                  <a:lnTo>
                    <a:pt x="5" y="0"/>
                  </a:lnTo>
                  <a:lnTo>
                    <a:pt x="3" y="0"/>
                  </a:lnTo>
                  <a:lnTo>
                    <a:pt x="0" y="7"/>
                  </a:lnTo>
                  <a:lnTo>
                    <a:pt x="5" y="0"/>
                  </a:lnTo>
                  <a:lnTo>
                    <a:pt x="0" y="7"/>
                  </a:lnTo>
                  <a:lnTo>
                    <a:pt x="3" y="7"/>
                  </a:lnTo>
                  <a:lnTo>
                    <a:pt x="6" y="5"/>
                  </a:lnTo>
                  <a:lnTo>
                    <a:pt x="6" y="2"/>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0" name="Freeform 437"/>
            <p:cNvSpPr>
              <a:spLocks/>
            </p:cNvSpPr>
            <p:nvPr/>
          </p:nvSpPr>
          <p:spPr bwMode="auto">
            <a:xfrm>
              <a:off x="3989" y="1309"/>
              <a:ext cx="6" cy="9"/>
            </a:xfrm>
            <a:custGeom>
              <a:avLst/>
              <a:gdLst>
                <a:gd name="T0" fmla="*/ 2 w 6"/>
                <a:gd name="T1" fmla="*/ 7 h 9"/>
                <a:gd name="T2" fmla="*/ 5 w 6"/>
                <a:gd name="T3" fmla="*/ 0 h 9"/>
                <a:gd name="T4" fmla="*/ 5 w 6"/>
                <a:gd name="T5" fmla="*/ 0 h 9"/>
                <a:gd name="T6" fmla="*/ 0 w 6"/>
                <a:gd name="T7" fmla="*/ 7 h 9"/>
                <a:gd name="T8" fmla="*/ 2 w 6"/>
                <a:gd name="T9" fmla="*/ 7 h 9"/>
                <a:gd name="T10" fmla="*/ 2 w 6"/>
                <a:gd name="T11" fmla="*/ 7 h 9"/>
                <a:gd name="T12" fmla="*/ 2 w 6"/>
                <a:gd name="T13" fmla="*/ 7 h 9"/>
                <a:gd name="T14" fmla="*/ 5 w 6"/>
                <a:gd name="T15" fmla="*/ 9 h 9"/>
                <a:gd name="T16" fmla="*/ 6 w 6"/>
                <a:gd name="T17" fmla="*/ 7 h 9"/>
                <a:gd name="T18" fmla="*/ 6 w 6"/>
                <a:gd name="T19" fmla="*/ 4 h 9"/>
                <a:gd name="T20" fmla="*/ 5 w 6"/>
                <a:gd name="T21" fmla="*/ 0 h 9"/>
                <a:gd name="T22" fmla="*/ 2 w 6"/>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9">
                  <a:moveTo>
                    <a:pt x="2" y="7"/>
                  </a:moveTo>
                  <a:lnTo>
                    <a:pt x="5" y="0"/>
                  </a:lnTo>
                  <a:lnTo>
                    <a:pt x="0" y="7"/>
                  </a:lnTo>
                  <a:lnTo>
                    <a:pt x="2" y="7"/>
                  </a:lnTo>
                  <a:lnTo>
                    <a:pt x="5" y="9"/>
                  </a:lnTo>
                  <a:lnTo>
                    <a:pt x="6" y="7"/>
                  </a:lnTo>
                  <a:lnTo>
                    <a:pt x="6" y="4"/>
                  </a:lnTo>
                  <a:lnTo>
                    <a:pt x="5"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1" name="Freeform 438"/>
            <p:cNvSpPr>
              <a:spLocks/>
            </p:cNvSpPr>
            <p:nvPr/>
          </p:nvSpPr>
          <p:spPr bwMode="auto">
            <a:xfrm>
              <a:off x="3991" y="1309"/>
              <a:ext cx="6" cy="9"/>
            </a:xfrm>
            <a:custGeom>
              <a:avLst/>
              <a:gdLst>
                <a:gd name="T0" fmla="*/ 1 w 6"/>
                <a:gd name="T1" fmla="*/ 9 h 9"/>
                <a:gd name="T2" fmla="*/ 4 w 6"/>
                <a:gd name="T3" fmla="*/ 2 h 9"/>
                <a:gd name="T4" fmla="*/ 3 w 6"/>
                <a:gd name="T5" fmla="*/ 0 h 9"/>
                <a:gd name="T6" fmla="*/ 0 w 6"/>
                <a:gd name="T7" fmla="*/ 7 h 9"/>
                <a:gd name="T8" fmla="*/ 0 w 6"/>
                <a:gd name="T9" fmla="*/ 9 h 9"/>
                <a:gd name="T10" fmla="*/ 1 w 6"/>
                <a:gd name="T11" fmla="*/ 9 h 9"/>
                <a:gd name="T12" fmla="*/ 0 w 6"/>
                <a:gd name="T13" fmla="*/ 9 h 9"/>
                <a:gd name="T14" fmla="*/ 3 w 6"/>
                <a:gd name="T15" fmla="*/ 9 h 9"/>
                <a:gd name="T16" fmla="*/ 6 w 6"/>
                <a:gd name="T17" fmla="*/ 7 h 9"/>
                <a:gd name="T18" fmla="*/ 6 w 6"/>
                <a:gd name="T19" fmla="*/ 4 h 9"/>
                <a:gd name="T20" fmla="*/ 4 w 6"/>
                <a:gd name="T21" fmla="*/ 2 h 9"/>
                <a:gd name="T22" fmla="*/ 1 w 6"/>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9">
                  <a:moveTo>
                    <a:pt x="1" y="9"/>
                  </a:moveTo>
                  <a:lnTo>
                    <a:pt x="4" y="2"/>
                  </a:lnTo>
                  <a:lnTo>
                    <a:pt x="3" y="0"/>
                  </a:lnTo>
                  <a:lnTo>
                    <a:pt x="0" y="7"/>
                  </a:lnTo>
                  <a:lnTo>
                    <a:pt x="0" y="9"/>
                  </a:lnTo>
                  <a:lnTo>
                    <a:pt x="1" y="9"/>
                  </a:lnTo>
                  <a:lnTo>
                    <a:pt x="0" y="9"/>
                  </a:lnTo>
                  <a:lnTo>
                    <a:pt x="3" y="9"/>
                  </a:lnTo>
                  <a:lnTo>
                    <a:pt x="6" y="7"/>
                  </a:lnTo>
                  <a:lnTo>
                    <a:pt x="6" y="4"/>
                  </a:lnTo>
                  <a:lnTo>
                    <a:pt x="4" y="2"/>
                  </a:lnTo>
                  <a:lnTo>
                    <a:pt x="1"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2" name="Freeform 439"/>
            <p:cNvSpPr>
              <a:spLocks/>
            </p:cNvSpPr>
            <p:nvPr/>
          </p:nvSpPr>
          <p:spPr bwMode="auto">
            <a:xfrm>
              <a:off x="3992" y="1311"/>
              <a:ext cx="7" cy="7"/>
            </a:xfrm>
            <a:custGeom>
              <a:avLst/>
              <a:gdLst>
                <a:gd name="T0" fmla="*/ 0 w 7"/>
                <a:gd name="T1" fmla="*/ 7 h 7"/>
                <a:gd name="T2" fmla="*/ 3 w 7"/>
                <a:gd name="T3" fmla="*/ 0 h 7"/>
                <a:gd name="T4" fmla="*/ 3 w 7"/>
                <a:gd name="T5" fmla="*/ 0 h 7"/>
                <a:gd name="T6" fmla="*/ 0 w 7"/>
                <a:gd name="T7" fmla="*/ 7 h 7"/>
                <a:gd name="T8" fmla="*/ 0 w 7"/>
                <a:gd name="T9" fmla="*/ 7 h 7"/>
                <a:gd name="T10" fmla="*/ 0 w 7"/>
                <a:gd name="T11" fmla="*/ 7 h 7"/>
                <a:gd name="T12" fmla="*/ 0 w 7"/>
                <a:gd name="T13" fmla="*/ 7 h 7"/>
                <a:gd name="T14" fmla="*/ 3 w 7"/>
                <a:gd name="T15" fmla="*/ 7 h 7"/>
                <a:gd name="T16" fmla="*/ 5 w 7"/>
                <a:gd name="T17" fmla="*/ 5 h 7"/>
                <a:gd name="T18" fmla="*/ 7 w 7"/>
                <a:gd name="T19" fmla="*/ 2 h 7"/>
                <a:gd name="T20" fmla="*/ 3 w 7"/>
                <a:gd name="T21" fmla="*/ 0 h 7"/>
                <a:gd name="T22" fmla="*/ 0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0" y="7"/>
                  </a:moveTo>
                  <a:lnTo>
                    <a:pt x="3" y="0"/>
                  </a:lnTo>
                  <a:lnTo>
                    <a:pt x="0" y="7"/>
                  </a:lnTo>
                  <a:lnTo>
                    <a:pt x="3" y="7"/>
                  </a:lnTo>
                  <a:lnTo>
                    <a:pt x="5" y="5"/>
                  </a:lnTo>
                  <a:lnTo>
                    <a:pt x="7" y="2"/>
                  </a:lnTo>
                  <a:lnTo>
                    <a:pt x="3"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3" name="Freeform 440"/>
            <p:cNvSpPr>
              <a:spLocks/>
            </p:cNvSpPr>
            <p:nvPr/>
          </p:nvSpPr>
          <p:spPr bwMode="auto">
            <a:xfrm>
              <a:off x="3992" y="1311"/>
              <a:ext cx="7" cy="8"/>
            </a:xfrm>
            <a:custGeom>
              <a:avLst/>
              <a:gdLst>
                <a:gd name="T0" fmla="*/ 5 w 7"/>
                <a:gd name="T1" fmla="*/ 0 h 8"/>
                <a:gd name="T2" fmla="*/ 5 w 7"/>
                <a:gd name="T3" fmla="*/ 0 h 8"/>
                <a:gd name="T4" fmla="*/ 3 w 7"/>
                <a:gd name="T5" fmla="*/ 0 h 8"/>
                <a:gd name="T6" fmla="*/ 0 w 7"/>
                <a:gd name="T7" fmla="*/ 7 h 8"/>
                <a:gd name="T8" fmla="*/ 2 w 7"/>
                <a:gd name="T9" fmla="*/ 8 h 8"/>
                <a:gd name="T10" fmla="*/ 5 w 7"/>
                <a:gd name="T11" fmla="*/ 0 h 8"/>
                <a:gd name="T12" fmla="*/ 2 w 7"/>
                <a:gd name="T13" fmla="*/ 8 h 8"/>
                <a:gd name="T14" fmla="*/ 5 w 7"/>
                <a:gd name="T15" fmla="*/ 8 h 8"/>
                <a:gd name="T16" fmla="*/ 7 w 7"/>
                <a:gd name="T17" fmla="*/ 5 h 8"/>
                <a:gd name="T18" fmla="*/ 7 w 7"/>
                <a:gd name="T19" fmla="*/ 3 h 8"/>
                <a:gd name="T20" fmla="*/ 5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5" y="0"/>
                  </a:moveTo>
                  <a:lnTo>
                    <a:pt x="5" y="0"/>
                  </a:lnTo>
                  <a:lnTo>
                    <a:pt x="3" y="0"/>
                  </a:lnTo>
                  <a:lnTo>
                    <a:pt x="0" y="7"/>
                  </a:lnTo>
                  <a:lnTo>
                    <a:pt x="2" y="8"/>
                  </a:lnTo>
                  <a:lnTo>
                    <a:pt x="5" y="0"/>
                  </a:lnTo>
                  <a:lnTo>
                    <a:pt x="2" y="8"/>
                  </a:lnTo>
                  <a:lnTo>
                    <a:pt x="5" y="8"/>
                  </a:lnTo>
                  <a:lnTo>
                    <a:pt x="7" y="5"/>
                  </a:lnTo>
                  <a:lnTo>
                    <a:pt x="7"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4" name="Freeform 441"/>
            <p:cNvSpPr>
              <a:spLocks/>
            </p:cNvSpPr>
            <p:nvPr/>
          </p:nvSpPr>
          <p:spPr bwMode="auto">
            <a:xfrm>
              <a:off x="3994" y="1311"/>
              <a:ext cx="6" cy="8"/>
            </a:xfrm>
            <a:custGeom>
              <a:avLst/>
              <a:gdLst>
                <a:gd name="T0" fmla="*/ 0 w 6"/>
                <a:gd name="T1" fmla="*/ 8 h 8"/>
                <a:gd name="T2" fmla="*/ 5 w 6"/>
                <a:gd name="T3" fmla="*/ 2 h 8"/>
                <a:gd name="T4" fmla="*/ 3 w 6"/>
                <a:gd name="T5" fmla="*/ 0 h 8"/>
                <a:gd name="T6" fmla="*/ 0 w 6"/>
                <a:gd name="T7" fmla="*/ 7 h 8"/>
                <a:gd name="T8" fmla="*/ 0 w 6"/>
                <a:gd name="T9" fmla="*/ 8 h 8"/>
                <a:gd name="T10" fmla="*/ 0 w 6"/>
                <a:gd name="T11" fmla="*/ 8 h 8"/>
                <a:gd name="T12" fmla="*/ 0 w 6"/>
                <a:gd name="T13" fmla="*/ 8 h 8"/>
                <a:gd name="T14" fmla="*/ 3 w 6"/>
                <a:gd name="T15" fmla="*/ 8 h 8"/>
                <a:gd name="T16" fmla="*/ 6 w 6"/>
                <a:gd name="T17" fmla="*/ 7 h 8"/>
                <a:gd name="T18" fmla="*/ 6 w 6"/>
                <a:gd name="T19" fmla="*/ 3 h 8"/>
                <a:gd name="T20" fmla="*/ 5 w 6"/>
                <a:gd name="T21" fmla="*/ 2 h 8"/>
                <a:gd name="T22" fmla="*/ 0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8"/>
                  </a:moveTo>
                  <a:lnTo>
                    <a:pt x="5" y="2"/>
                  </a:lnTo>
                  <a:lnTo>
                    <a:pt x="3" y="0"/>
                  </a:lnTo>
                  <a:lnTo>
                    <a:pt x="0" y="7"/>
                  </a:lnTo>
                  <a:lnTo>
                    <a:pt x="0" y="8"/>
                  </a:lnTo>
                  <a:lnTo>
                    <a:pt x="3" y="8"/>
                  </a:lnTo>
                  <a:lnTo>
                    <a:pt x="6" y="7"/>
                  </a:lnTo>
                  <a:lnTo>
                    <a:pt x="6" y="3"/>
                  </a:lnTo>
                  <a:lnTo>
                    <a:pt x="5" y="2"/>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5" name="Freeform 442"/>
            <p:cNvSpPr>
              <a:spLocks/>
            </p:cNvSpPr>
            <p:nvPr/>
          </p:nvSpPr>
          <p:spPr bwMode="auto">
            <a:xfrm>
              <a:off x="3994" y="1313"/>
              <a:ext cx="6" cy="6"/>
            </a:xfrm>
            <a:custGeom>
              <a:avLst/>
              <a:gdLst>
                <a:gd name="T0" fmla="*/ 1 w 6"/>
                <a:gd name="T1" fmla="*/ 6 h 6"/>
                <a:gd name="T2" fmla="*/ 5 w 6"/>
                <a:gd name="T3" fmla="*/ 0 h 6"/>
                <a:gd name="T4" fmla="*/ 5 w 6"/>
                <a:gd name="T5" fmla="*/ 0 h 6"/>
                <a:gd name="T6" fmla="*/ 0 w 6"/>
                <a:gd name="T7" fmla="*/ 6 h 6"/>
                <a:gd name="T8" fmla="*/ 1 w 6"/>
                <a:gd name="T9" fmla="*/ 6 h 6"/>
                <a:gd name="T10" fmla="*/ 1 w 6"/>
                <a:gd name="T11" fmla="*/ 6 h 6"/>
                <a:gd name="T12" fmla="*/ 1 w 6"/>
                <a:gd name="T13" fmla="*/ 6 h 6"/>
                <a:gd name="T14" fmla="*/ 5 w 6"/>
                <a:gd name="T15" fmla="*/ 6 h 6"/>
                <a:gd name="T16" fmla="*/ 6 w 6"/>
                <a:gd name="T17" fmla="*/ 5 h 6"/>
                <a:gd name="T18" fmla="*/ 6 w 6"/>
                <a:gd name="T19" fmla="*/ 1 h 6"/>
                <a:gd name="T20" fmla="*/ 5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5" y="0"/>
                  </a:lnTo>
                  <a:lnTo>
                    <a:pt x="0" y="6"/>
                  </a:lnTo>
                  <a:lnTo>
                    <a:pt x="1" y="6"/>
                  </a:lnTo>
                  <a:lnTo>
                    <a:pt x="5" y="6"/>
                  </a:lnTo>
                  <a:lnTo>
                    <a:pt x="6" y="5"/>
                  </a:lnTo>
                  <a:lnTo>
                    <a:pt x="6" y="1"/>
                  </a:lnTo>
                  <a:lnTo>
                    <a:pt x="5"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6" name="Freeform 443"/>
            <p:cNvSpPr>
              <a:spLocks/>
            </p:cNvSpPr>
            <p:nvPr/>
          </p:nvSpPr>
          <p:spPr bwMode="auto">
            <a:xfrm>
              <a:off x="3995" y="1313"/>
              <a:ext cx="7" cy="6"/>
            </a:xfrm>
            <a:custGeom>
              <a:avLst/>
              <a:gdLst>
                <a:gd name="T0" fmla="*/ 2 w 7"/>
                <a:gd name="T1" fmla="*/ 6 h 6"/>
                <a:gd name="T2" fmla="*/ 5 w 7"/>
                <a:gd name="T3" fmla="*/ 0 h 6"/>
                <a:gd name="T4" fmla="*/ 4 w 7"/>
                <a:gd name="T5" fmla="*/ 0 h 6"/>
                <a:gd name="T6" fmla="*/ 0 w 7"/>
                <a:gd name="T7" fmla="*/ 6 h 6"/>
                <a:gd name="T8" fmla="*/ 2 w 7"/>
                <a:gd name="T9" fmla="*/ 6 h 6"/>
                <a:gd name="T10" fmla="*/ 2 w 7"/>
                <a:gd name="T11" fmla="*/ 6 h 6"/>
                <a:gd name="T12" fmla="*/ 2 w 7"/>
                <a:gd name="T13" fmla="*/ 6 h 6"/>
                <a:gd name="T14" fmla="*/ 5 w 7"/>
                <a:gd name="T15" fmla="*/ 6 h 6"/>
                <a:gd name="T16" fmla="*/ 7 w 7"/>
                <a:gd name="T17" fmla="*/ 5 h 6"/>
                <a:gd name="T18" fmla="*/ 7 w 7"/>
                <a:gd name="T19" fmla="*/ 3 h 6"/>
                <a:gd name="T20" fmla="*/ 5 w 7"/>
                <a:gd name="T21" fmla="*/ 0 h 6"/>
                <a:gd name="T22" fmla="*/ 2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2" y="6"/>
                  </a:moveTo>
                  <a:lnTo>
                    <a:pt x="5" y="0"/>
                  </a:lnTo>
                  <a:lnTo>
                    <a:pt x="4" y="0"/>
                  </a:lnTo>
                  <a:lnTo>
                    <a:pt x="0" y="6"/>
                  </a:lnTo>
                  <a:lnTo>
                    <a:pt x="2" y="6"/>
                  </a:lnTo>
                  <a:lnTo>
                    <a:pt x="5" y="6"/>
                  </a:lnTo>
                  <a:lnTo>
                    <a:pt x="7" y="5"/>
                  </a:lnTo>
                  <a:lnTo>
                    <a:pt x="7" y="3"/>
                  </a:lnTo>
                  <a:lnTo>
                    <a:pt x="5"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7" name="Freeform 444"/>
            <p:cNvSpPr>
              <a:spLocks/>
            </p:cNvSpPr>
            <p:nvPr/>
          </p:nvSpPr>
          <p:spPr bwMode="auto">
            <a:xfrm>
              <a:off x="3997" y="1313"/>
              <a:ext cx="6" cy="8"/>
            </a:xfrm>
            <a:custGeom>
              <a:avLst/>
              <a:gdLst>
                <a:gd name="T0" fmla="*/ 3 w 6"/>
                <a:gd name="T1" fmla="*/ 0 h 8"/>
                <a:gd name="T2" fmla="*/ 3 w 6"/>
                <a:gd name="T3" fmla="*/ 0 h 8"/>
                <a:gd name="T4" fmla="*/ 2 w 6"/>
                <a:gd name="T5" fmla="*/ 0 h 8"/>
                <a:gd name="T6" fmla="*/ 0 w 6"/>
                <a:gd name="T7" fmla="*/ 6 h 8"/>
                <a:gd name="T8" fmla="*/ 2 w 6"/>
                <a:gd name="T9" fmla="*/ 8 h 8"/>
                <a:gd name="T10" fmla="*/ 3 w 6"/>
                <a:gd name="T11" fmla="*/ 0 h 8"/>
                <a:gd name="T12" fmla="*/ 2 w 6"/>
                <a:gd name="T13" fmla="*/ 8 h 8"/>
                <a:gd name="T14" fmla="*/ 3 w 6"/>
                <a:gd name="T15" fmla="*/ 8 h 8"/>
                <a:gd name="T16" fmla="*/ 6 w 6"/>
                <a:gd name="T17" fmla="*/ 5 h 8"/>
                <a:gd name="T18" fmla="*/ 6 w 6"/>
                <a:gd name="T19" fmla="*/ 3 h 8"/>
                <a:gd name="T20" fmla="*/ 3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0"/>
                  </a:moveTo>
                  <a:lnTo>
                    <a:pt x="3" y="0"/>
                  </a:lnTo>
                  <a:lnTo>
                    <a:pt x="2" y="0"/>
                  </a:lnTo>
                  <a:lnTo>
                    <a:pt x="0" y="6"/>
                  </a:lnTo>
                  <a:lnTo>
                    <a:pt x="2" y="8"/>
                  </a:lnTo>
                  <a:lnTo>
                    <a:pt x="3" y="0"/>
                  </a:lnTo>
                  <a:lnTo>
                    <a:pt x="2" y="8"/>
                  </a:lnTo>
                  <a:lnTo>
                    <a:pt x="3" y="8"/>
                  </a:lnTo>
                  <a:lnTo>
                    <a:pt x="6" y="5"/>
                  </a:lnTo>
                  <a:lnTo>
                    <a:pt x="6" y="3"/>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8" name="Freeform 445"/>
            <p:cNvSpPr>
              <a:spLocks/>
            </p:cNvSpPr>
            <p:nvPr/>
          </p:nvSpPr>
          <p:spPr bwMode="auto">
            <a:xfrm>
              <a:off x="3997" y="1313"/>
              <a:ext cx="6" cy="8"/>
            </a:xfrm>
            <a:custGeom>
              <a:avLst/>
              <a:gdLst>
                <a:gd name="T0" fmla="*/ 2 w 6"/>
                <a:gd name="T1" fmla="*/ 8 h 8"/>
                <a:gd name="T2" fmla="*/ 5 w 6"/>
                <a:gd name="T3" fmla="*/ 1 h 8"/>
                <a:gd name="T4" fmla="*/ 3 w 6"/>
                <a:gd name="T5" fmla="*/ 0 h 8"/>
                <a:gd name="T6" fmla="*/ 0 w 6"/>
                <a:gd name="T7" fmla="*/ 8 h 8"/>
                <a:gd name="T8" fmla="*/ 2 w 6"/>
                <a:gd name="T9" fmla="*/ 8 h 8"/>
                <a:gd name="T10" fmla="*/ 2 w 6"/>
                <a:gd name="T11" fmla="*/ 8 h 8"/>
                <a:gd name="T12" fmla="*/ 2 w 6"/>
                <a:gd name="T13" fmla="*/ 8 h 8"/>
                <a:gd name="T14" fmla="*/ 5 w 6"/>
                <a:gd name="T15" fmla="*/ 8 h 8"/>
                <a:gd name="T16" fmla="*/ 6 w 6"/>
                <a:gd name="T17" fmla="*/ 6 h 8"/>
                <a:gd name="T18" fmla="*/ 6 w 6"/>
                <a:gd name="T19" fmla="*/ 3 h 8"/>
                <a:gd name="T20" fmla="*/ 5 w 6"/>
                <a:gd name="T21" fmla="*/ 1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5" y="1"/>
                  </a:lnTo>
                  <a:lnTo>
                    <a:pt x="3" y="0"/>
                  </a:lnTo>
                  <a:lnTo>
                    <a:pt x="0" y="8"/>
                  </a:lnTo>
                  <a:lnTo>
                    <a:pt x="2" y="8"/>
                  </a:lnTo>
                  <a:lnTo>
                    <a:pt x="5" y="8"/>
                  </a:lnTo>
                  <a:lnTo>
                    <a:pt x="6" y="6"/>
                  </a:lnTo>
                  <a:lnTo>
                    <a:pt x="6" y="3"/>
                  </a:lnTo>
                  <a:lnTo>
                    <a:pt x="5" y="1"/>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99" name="Freeform 446"/>
            <p:cNvSpPr>
              <a:spLocks/>
            </p:cNvSpPr>
            <p:nvPr/>
          </p:nvSpPr>
          <p:spPr bwMode="auto">
            <a:xfrm>
              <a:off x="3999" y="1314"/>
              <a:ext cx="6" cy="7"/>
            </a:xfrm>
            <a:custGeom>
              <a:avLst/>
              <a:gdLst>
                <a:gd name="T0" fmla="*/ 1 w 6"/>
                <a:gd name="T1" fmla="*/ 7 h 7"/>
                <a:gd name="T2" fmla="*/ 3 w 6"/>
                <a:gd name="T3" fmla="*/ 0 h 7"/>
                <a:gd name="T4" fmla="*/ 3 w 6"/>
                <a:gd name="T5" fmla="*/ 0 h 7"/>
                <a:gd name="T6" fmla="*/ 0 w 6"/>
                <a:gd name="T7" fmla="*/ 7 h 7"/>
                <a:gd name="T8" fmla="*/ 1 w 6"/>
                <a:gd name="T9" fmla="*/ 7 h 7"/>
                <a:gd name="T10" fmla="*/ 1 w 6"/>
                <a:gd name="T11" fmla="*/ 7 h 7"/>
                <a:gd name="T12" fmla="*/ 1 w 6"/>
                <a:gd name="T13" fmla="*/ 7 h 7"/>
                <a:gd name="T14" fmla="*/ 4 w 6"/>
                <a:gd name="T15" fmla="*/ 7 h 7"/>
                <a:gd name="T16" fmla="*/ 6 w 6"/>
                <a:gd name="T17" fmla="*/ 5 h 7"/>
                <a:gd name="T18" fmla="*/ 6 w 6"/>
                <a:gd name="T19" fmla="*/ 2 h 7"/>
                <a:gd name="T20" fmla="*/ 3 w 6"/>
                <a:gd name="T21" fmla="*/ 0 h 7"/>
                <a:gd name="T22" fmla="*/ 1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1" y="7"/>
                  </a:moveTo>
                  <a:lnTo>
                    <a:pt x="3" y="0"/>
                  </a:lnTo>
                  <a:lnTo>
                    <a:pt x="0" y="7"/>
                  </a:lnTo>
                  <a:lnTo>
                    <a:pt x="1" y="7"/>
                  </a:lnTo>
                  <a:lnTo>
                    <a:pt x="4" y="7"/>
                  </a:lnTo>
                  <a:lnTo>
                    <a:pt x="6" y="5"/>
                  </a:lnTo>
                  <a:lnTo>
                    <a:pt x="6" y="2"/>
                  </a:lnTo>
                  <a:lnTo>
                    <a:pt x="3"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0" name="Freeform 447"/>
            <p:cNvSpPr>
              <a:spLocks/>
            </p:cNvSpPr>
            <p:nvPr/>
          </p:nvSpPr>
          <p:spPr bwMode="auto">
            <a:xfrm>
              <a:off x="4000" y="1314"/>
              <a:ext cx="5" cy="7"/>
            </a:xfrm>
            <a:custGeom>
              <a:avLst/>
              <a:gdLst>
                <a:gd name="T0" fmla="*/ 3 w 5"/>
                <a:gd name="T1" fmla="*/ 0 h 7"/>
                <a:gd name="T2" fmla="*/ 3 w 5"/>
                <a:gd name="T3" fmla="*/ 0 h 7"/>
                <a:gd name="T4" fmla="*/ 2 w 5"/>
                <a:gd name="T5" fmla="*/ 0 h 7"/>
                <a:gd name="T6" fmla="*/ 0 w 5"/>
                <a:gd name="T7" fmla="*/ 7 h 7"/>
                <a:gd name="T8" fmla="*/ 2 w 5"/>
                <a:gd name="T9" fmla="*/ 7 h 7"/>
                <a:gd name="T10" fmla="*/ 3 w 5"/>
                <a:gd name="T11" fmla="*/ 0 h 7"/>
                <a:gd name="T12" fmla="*/ 2 w 5"/>
                <a:gd name="T13" fmla="*/ 7 h 7"/>
                <a:gd name="T14" fmla="*/ 3 w 5"/>
                <a:gd name="T15" fmla="*/ 7 h 7"/>
                <a:gd name="T16" fmla="*/ 5 w 5"/>
                <a:gd name="T17" fmla="*/ 5 h 7"/>
                <a:gd name="T18" fmla="*/ 5 w 5"/>
                <a:gd name="T19" fmla="*/ 2 h 7"/>
                <a:gd name="T20" fmla="*/ 3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3" y="0"/>
                  </a:moveTo>
                  <a:lnTo>
                    <a:pt x="3" y="0"/>
                  </a:lnTo>
                  <a:lnTo>
                    <a:pt x="2" y="0"/>
                  </a:lnTo>
                  <a:lnTo>
                    <a:pt x="0" y="7"/>
                  </a:lnTo>
                  <a:lnTo>
                    <a:pt x="2" y="7"/>
                  </a:lnTo>
                  <a:lnTo>
                    <a:pt x="3" y="0"/>
                  </a:lnTo>
                  <a:lnTo>
                    <a:pt x="2" y="7"/>
                  </a:lnTo>
                  <a:lnTo>
                    <a:pt x="3" y="7"/>
                  </a:lnTo>
                  <a:lnTo>
                    <a:pt x="5" y="5"/>
                  </a:lnTo>
                  <a:lnTo>
                    <a:pt x="5" y="2"/>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1" name="Freeform 448"/>
            <p:cNvSpPr>
              <a:spLocks/>
            </p:cNvSpPr>
            <p:nvPr/>
          </p:nvSpPr>
          <p:spPr bwMode="auto">
            <a:xfrm>
              <a:off x="4000" y="1314"/>
              <a:ext cx="7" cy="8"/>
            </a:xfrm>
            <a:custGeom>
              <a:avLst/>
              <a:gdLst>
                <a:gd name="T0" fmla="*/ 2 w 7"/>
                <a:gd name="T1" fmla="*/ 8 h 8"/>
                <a:gd name="T2" fmla="*/ 5 w 7"/>
                <a:gd name="T3" fmla="*/ 0 h 8"/>
                <a:gd name="T4" fmla="*/ 3 w 7"/>
                <a:gd name="T5" fmla="*/ 0 h 8"/>
                <a:gd name="T6" fmla="*/ 0 w 7"/>
                <a:gd name="T7" fmla="*/ 7 h 8"/>
                <a:gd name="T8" fmla="*/ 2 w 7"/>
                <a:gd name="T9" fmla="*/ 8 h 8"/>
                <a:gd name="T10" fmla="*/ 2 w 7"/>
                <a:gd name="T11" fmla="*/ 8 h 8"/>
                <a:gd name="T12" fmla="*/ 2 w 7"/>
                <a:gd name="T13" fmla="*/ 8 h 8"/>
                <a:gd name="T14" fmla="*/ 5 w 7"/>
                <a:gd name="T15" fmla="*/ 8 h 8"/>
                <a:gd name="T16" fmla="*/ 7 w 7"/>
                <a:gd name="T17" fmla="*/ 5 h 8"/>
                <a:gd name="T18" fmla="*/ 7 w 7"/>
                <a:gd name="T19" fmla="*/ 4 h 8"/>
                <a:gd name="T20" fmla="*/ 5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5" y="0"/>
                  </a:lnTo>
                  <a:lnTo>
                    <a:pt x="3" y="0"/>
                  </a:lnTo>
                  <a:lnTo>
                    <a:pt x="0" y="7"/>
                  </a:lnTo>
                  <a:lnTo>
                    <a:pt x="2" y="8"/>
                  </a:lnTo>
                  <a:lnTo>
                    <a:pt x="5" y="8"/>
                  </a:lnTo>
                  <a:lnTo>
                    <a:pt x="7" y="5"/>
                  </a:lnTo>
                  <a:lnTo>
                    <a:pt x="7" y="4"/>
                  </a:lnTo>
                  <a:lnTo>
                    <a:pt x="5"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2" name="Freeform 449"/>
            <p:cNvSpPr>
              <a:spLocks/>
            </p:cNvSpPr>
            <p:nvPr/>
          </p:nvSpPr>
          <p:spPr bwMode="auto">
            <a:xfrm>
              <a:off x="4002" y="1314"/>
              <a:ext cx="6" cy="8"/>
            </a:xfrm>
            <a:custGeom>
              <a:avLst/>
              <a:gdLst>
                <a:gd name="T0" fmla="*/ 1 w 6"/>
                <a:gd name="T1" fmla="*/ 8 h 8"/>
                <a:gd name="T2" fmla="*/ 3 w 6"/>
                <a:gd name="T3" fmla="*/ 0 h 8"/>
                <a:gd name="T4" fmla="*/ 1 w 6"/>
                <a:gd name="T5" fmla="*/ 0 h 8"/>
                <a:gd name="T6" fmla="*/ 0 w 6"/>
                <a:gd name="T7" fmla="*/ 8 h 8"/>
                <a:gd name="T8" fmla="*/ 1 w 6"/>
                <a:gd name="T9" fmla="*/ 8 h 8"/>
                <a:gd name="T10" fmla="*/ 1 w 6"/>
                <a:gd name="T11" fmla="*/ 8 h 8"/>
                <a:gd name="T12" fmla="*/ 1 w 6"/>
                <a:gd name="T13" fmla="*/ 8 h 8"/>
                <a:gd name="T14" fmla="*/ 5 w 6"/>
                <a:gd name="T15" fmla="*/ 8 h 8"/>
                <a:gd name="T16" fmla="*/ 6 w 6"/>
                <a:gd name="T17" fmla="*/ 5 h 8"/>
                <a:gd name="T18" fmla="*/ 5 w 6"/>
                <a:gd name="T19" fmla="*/ 4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8"/>
                  </a:lnTo>
                  <a:lnTo>
                    <a:pt x="1" y="8"/>
                  </a:lnTo>
                  <a:lnTo>
                    <a:pt x="5" y="8"/>
                  </a:lnTo>
                  <a:lnTo>
                    <a:pt x="6" y="5"/>
                  </a:lnTo>
                  <a:lnTo>
                    <a:pt x="5" y="4"/>
                  </a:lnTo>
                  <a:lnTo>
                    <a:pt x="3"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3" name="Freeform 450"/>
            <p:cNvSpPr>
              <a:spLocks/>
            </p:cNvSpPr>
            <p:nvPr/>
          </p:nvSpPr>
          <p:spPr bwMode="auto">
            <a:xfrm>
              <a:off x="4003" y="1314"/>
              <a:ext cx="5" cy="8"/>
            </a:xfrm>
            <a:custGeom>
              <a:avLst/>
              <a:gdLst>
                <a:gd name="T0" fmla="*/ 0 w 5"/>
                <a:gd name="T1" fmla="*/ 8 h 8"/>
                <a:gd name="T2" fmla="*/ 4 w 5"/>
                <a:gd name="T3" fmla="*/ 0 h 8"/>
                <a:gd name="T4" fmla="*/ 2 w 5"/>
                <a:gd name="T5" fmla="*/ 0 h 8"/>
                <a:gd name="T6" fmla="*/ 0 w 5"/>
                <a:gd name="T7" fmla="*/ 8 h 8"/>
                <a:gd name="T8" fmla="*/ 0 w 5"/>
                <a:gd name="T9" fmla="*/ 8 h 8"/>
                <a:gd name="T10" fmla="*/ 0 w 5"/>
                <a:gd name="T11" fmla="*/ 8 h 8"/>
                <a:gd name="T12" fmla="*/ 0 w 5"/>
                <a:gd name="T13" fmla="*/ 8 h 8"/>
                <a:gd name="T14" fmla="*/ 4 w 5"/>
                <a:gd name="T15" fmla="*/ 8 h 8"/>
                <a:gd name="T16" fmla="*/ 5 w 5"/>
                <a:gd name="T17" fmla="*/ 5 h 8"/>
                <a:gd name="T18" fmla="*/ 5 w 5"/>
                <a:gd name="T19" fmla="*/ 4 h 8"/>
                <a:gd name="T20" fmla="*/ 4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4" y="0"/>
                  </a:lnTo>
                  <a:lnTo>
                    <a:pt x="2" y="0"/>
                  </a:lnTo>
                  <a:lnTo>
                    <a:pt x="0" y="8"/>
                  </a:lnTo>
                  <a:lnTo>
                    <a:pt x="4" y="8"/>
                  </a:lnTo>
                  <a:lnTo>
                    <a:pt x="5" y="5"/>
                  </a:lnTo>
                  <a:lnTo>
                    <a:pt x="5" y="4"/>
                  </a:lnTo>
                  <a:lnTo>
                    <a:pt x="4"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4" name="Freeform 451"/>
            <p:cNvSpPr>
              <a:spLocks/>
            </p:cNvSpPr>
            <p:nvPr/>
          </p:nvSpPr>
          <p:spPr bwMode="auto">
            <a:xfrm>
              <a:off x="4003" y="1314"/>
              <a:ext cx="7" cy="8"/>
            </a:xfrm>
            <a:custGeom>
              <a:avLst/>
              <a:gdLst>
                <a:gd name="T0" fmla="*/ 4 w 7"/>
                <a:gd name="T1" fmla="*/ 2 h 8"/>
                <a:gd name="T2" fmla="*/ 4 w 7"/>
                <a:gd name="T3" fmla="*/ 2 h 8"/>
                <a:gd name="T4" fmla="*/ 4 w 7"/>
                <a:gd name="T5" fmla="*/ 0 h 8"/>
                <a:gd name="T6" fmla="*/ 0 w 7"/>
                <a:gd name="T7" fmla="*/ 8 h 8"/>
                <a:gd name="T8" fmla="*/ 2 w 7"/>
                <a:gd name="T9" fmla="*/ 8 h 8"/>
                <a:gd name="T10" fmla="*/ 4 w 7"/>
                <a:gd name="T11" fmla="*/ 2 h 8"/>
                <a:gd name="T12" fmla="*/ 2 w 7"/>
                <a:gd name="T13" fmla="*/ 8 h 8"/>
                <a:gd name="T14" fmla="*/ 5 w 7"/>
                <a:gd name="T15" fmla="*/ 8 h 8"/>
                <a:gd name="T16" fmla="*/ 7 w 7"/>
                <a:gd name="T17" fmla="*/ 7 h 8"/>
                <a:gd name="T18" fmla="*/ 7 w 7"/>
                <a:gd name="T19" fmla="*/ 4 h 8"/>
                <a:gd name="T20" fmla="*/ 4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4" y="2"/>
                  </a:moveTo>
                  <a:lnTo>
                    <a:pt x="4" y="2"/>
                  </a:lnTo>
                  <a:lnTo>
                    <a:pt x="4" y="0"/>
                  </a:lnTo>
                  <a:lnTo>
                    <a:pt x="0" y="8"/>
                  </a:lnTo>
                  <a:lnTo>
                    <a:pt x="2" y="8"/>
                  </a:lnTo>
                  <a:lnTo>
                    <a:pt x="4" y="2"/>
                  </a:lnTo>
                  <a:lnTo>
                    <a:pt x="2" y="8"/>
                  </a:lnTo>
                  <a:lnTo>
                    <a:pt x="5" y="8"/>
                  </a:lnTo>
                  <a:lnTo>
                    <a:pt x="7" y="7"/>
                  </a:lnTo>
                  <a:lnTo>
                    <a:pt x="7" y="4"/>
                  </a:lnTo>
                  <a:lnTo>
                    <a:pt x="4"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5" name="Freeform 452"/>
            <p:cNvSpPr>
              <a:spLocks/>
            </p:cNvSpPr>
            <p:nvPr/>
          </p:nvSpPr>
          <p:spPr bwMode="auto">
            <a:xfrm>
              <a:off x="4005" y="1316"/>
              <a:ext cx="5" cy="6"/>
            </a:xfrm>
            <a:custGeom>
              <a:avLst/>
              <a:gdLst>
                <a:gd name="T0" fmla="*/ 2 w 5"/>
                <a:gd name="T1" fmla="*/ 6 h 6"/>
                <a:gd name="T2" fmla="*/ 3 w 5"/>
                <a:gd name="T3" fmla="*/ 0 h 6"/>
                <a:gd name="T4" fmla="*/ 2 w 5"/>
                <a:gd name="T5" fmla="*/ 0 h 6"/>
                <a:gd name="T6" fmla="*/ 0 w 5"/>
                <a:gd name="T7" fmla="*/ 6 h 6"/>
                <a:gd name="T8" fmla="*/ 0 w 5"/>
                <a:gd name="T9" fmla="*/ 6 h 6"/>
                <a:gd name="T10" fmla="*/ 2 w 5"/>
                <a:gd name="T11" fmla="*/ 6 h 6"/>
                <a:gd name="T12" fmla="*/ 0 w 5"/>
                <a:gd name="T13" fmla="*/ 6 h 6"/>
                <a:gd name="T14" fmla="*/ 3 w 5"/>
                <a:gd name="T15" fmla="*/ 6 h 6"/>
                <a:gd name="T16" fmla="*/ 5 w 5"/>
                <a:gd name="T17" fmla="*/ 5 h 6"/>
                <a:gd name="T18" fmla="*/ 5 w 5"/>
                <a:gd name="T19" fmla="*/ 2 h 6"/>
                <a:gd name="T20" fmla="*/ 3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3" y="0"/>
                  </a:lnTo>
                  <a:lnTo>
                    <a:pt x="2" y="0"/>
                  </a:lnTo>
                  <a:lnTo>
                    <a:pt x="0" y="6"/>
                  </a:lnTo>
                  <a:lnTo>
                    <a:pt x="2" y="6"/>
                  </a:lnTo>
                  <a:lnTo>
                    <a:pt x="0" y="6"/>
                  </a:lnTo>
                  <a:lnTo>
                    <a:pt x="3" y="6"/>
                  </a:lnTo>
                  <a:lnTo>
                    <a:pt x="5" y="5"/>
                  </a:lnTo>
                  <a:lnTo>
                    <a:pt x="5" y="2"/>
                  </a:lnTo>
                  <a:lnTo>
                    <a:pt x="3"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6" name="Freeform 453"/>
            <p:cNvSpPr>
              <a:spLocks/>
            </p:cNvSpPr>
            <p:nvPr/>
          </p:nvSpPr>
          <p:spPr bwMode="auto">
            <a:xfrm>
              <a:off x="4007" y="1316"/>
              <a:ext cx="5" cy="8"/>
            </a:xfrm>
            <a:custGeom>
              <a:avLst/>
              <a:gdLst>
                <a:gd name="T0" fmla="*/ 1 w 5"/>
                <a:gd name="T1" fmla="*/ 0 h 8"/>
                <a:gd name="T2" fmla="*/ 1 w 5"/>
                <a:gd name="T3" fmla="*/ 0 h 8"/>
                <a:gd name="T4" fmla="*/ 1 w 5"/>
                <a:gd name="T5" fmla="*/ 0 h 8"/>
                <a:gd name="T6" fmla="*/ 0 w 5"/>
                <a:gd name="T7" fmla="*/ 6 h 8"/>
                <a:gd name="T8" fmla="*/ 0 w 5"/>
                <a:gd name="T9" fmla="*/ 8 h 8"/>
                <a:gd name="T10" fmla="*/ 1 w 5"/>
                <a:gd name="T11" fmla="*/ 0 h 8"/>
                <a:gd name="T12" fmla="*/ 0 w 5"/>
                <a:gd name="T13" fmla="*/ 8 h 8"/>
                <a:gd name="T14" fmla="*/ 3 w 5"/>
                <a:gd name="T15" fmla="*/ 6 h 8"/>
                <a:gd name="T16" fmla="*/ 5 w 5"/>
                <a:gd name="T17" fmla="*/ 5 h 8"/>
                <a:gd name="T18" fmla="*/ 5 w 5"/>
                <a:gd name="T19" fmla="*/ 2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6"/>
                  </a:lnTo>
                  <a:lnTo>
                    <a:pt x="0" y="8"/>
                  </a:lnTo>
                  <a:lnTo>
                    <a:pt x="1" y="0"/>
                  </a:lnTo>
                  <a:lnTo>
                    <a:pt x="0" y="8"/>
                  </a:lnTo>
                  <a:lnTo>
                    <a:pt x="3" y="6"/>
                  </a:lnTo>
                  <a:lnTo>
                    <a:pt x="5" y="5"/>
                  </a:lnTo>
                  <a:lnTo>
                    <a:pt x="5" y="2"/>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7" name="Freeform 454"/>
            <p:cNvSpPr>
              <a:spLocks/>
            </p:cNvSpPr>
            <p:nvPr/>
          </p:nvSpPr>
          <p:spPr bwMode="auto">
            <a:xfrm>
              <a:off x="4007" y="1316"/>
              <a:ext cx="6" cy="8"/>
            </a:xfrm>
            <a:custGeom>
              <a:avLst/>
              <a:gdLst>
                <a:gd name="T0" fmla="*/ 1 w 6"/>
                <a:gd name="T1" fmla="*/ 8 h 8"/>
                <a:gd name="T2" fmla="*/ 3 w 6"/>
                <a:gd name="T3" fmla="*/ 0 h 8"/>
                <a:gd name="T4" fmla="*/ 1 w 6"/>
                <a:gd name="T5" fmla="*/ 0 h 8"/>
                <a:gd name="T6" fmla="*/ 0 w 6"/>
                <a:gd name="T7" fmla="*/ 6 h 8"/>
                <a:gd name="T8" fmla="*/ 1 w 6"/>
                <a:gd name="T9" fmla="*/ 8 h 8"/>
                <a:gd name="T10" fmla="*/ 1 w 6"/>
                <a:gd name="T11" fmla="*/ 8 h 8"/>
                <a:gd name="T12" fmla="*/ 1 w 6"/>
                <a:gd name="T13" fmla="*/ 8 h 8"/>
                <a:gd name="T14" fmla="*/ 5 w 6"/>
                <a:gd name="T15" fmla="*/ 6 h 8"/>
                <a:gd name="T16" fmla="*/ 6 w 6"/>
                <a:gd name="T17" fmla="*/ 5 h 8"/>
                <a:gd name="T18" fmla="*/ 6 w 6"/>
                <a:gd name="T19" fmla="*/ 2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6"/>
                  </a:lnTo>
                  <a:lnTo>
                    <a:pt x="1" y="8"/>
                  </a:lnTo>
                  <a:lnTo>
                    <a:pt x="5" y="6"/>
                  </a:lnTo>
                  <a:lnTo>
                    <a:pt x="6" y="5"/>
                  </a:lnTo>
                  <a:lnTo>
                    <a:pt x="6" y="2"/>
                  </a:lnTo>
                  <a:lnTo>
                    <a:pt x="3"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8" name="Freeform 455"/>
            <p:cNvSpPr>
              <a:spLocks/>
            </p:cNvSpPr>
            <p:nvPr/>
          </p:nvSpPr>
          <p:spPr bwMode="auto">
            <a:xfrm>
              <a:off x="4008" y="1316"/>
              <a:ext cx="5" cy="8"/>
            </a:xfrm>
            <a:custGeom>
              <a:avLst/>
              <a:gdLst>
                <a:gd name="T0" fmla="*/ 2 w 5"/>
                <a:gd name="T1" fmla="*/ 0 h 8"/>
                <a:gd name="T2" fmla="*/ 2 w 5"/>
                <a:gd name="T3" fmla="*/ 0 h 8"/>
                <a:gd name="T4" fmla="*/ 2 w 5"/>
                <a:gd name="T5" fmla="*/ 0 h 8"/>
                <a:gd name="T6" fmla="*/ 0 w 5"/>
                <a:gd name="T7" fmla="*/ 8 h 8"/>
                <a:gd name="T8" fmla="*/ 2 w 5"/>
                <a:gd name="T9" fmla="*/ 8 h 8"/>
                <a:gd name="T10" fmla="*/ 2 w 5"/>
                <a:gd name="T11" fmla="*/ 0 h 8"/>
                <a:gd name="T12" fmla="*/ 2 w 5"/>
                <a:gd name="T13" fmla="*/ 8 h 8"/>
                <a:gd name="T14" fmla="*/ 4 w 5"/>
                <a:gd name="T15" fmla="*/ 6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8"/>
                  </a:lnTo>
                  <a:lnTo>
                    <a:pt x="2" y="8"/>
                  </a:lnTo>
                  <a:lnTo>
                    <a:pt x="2" y="0"/>
                  </a:lnTo>
                  <a:lnTo>
                    <a:pt x="2" y="8"/>
                  </a:lnTo>
                  <a:lnTo>
                    <a:pt x="4" y="6"/>
                  </a:lnTo>
                  <a:lnTo>
                    <a:pt x="5" y="5"/>
                  </a:lnTo>
                  <a:lnTo>
                    <a:pt x="5"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09" name="Freeform 456"/>
            <p:cNvSpPr>
              <a:spLocks/>
            </p:cNvSpPr>
            <p:nvPr/>
          </p:nvSpPr>
          <p:spPr bwMode="auto">
            <a:xfrm>
              <a:off x="4010" y="1316"/>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8 h 8"/>
                <a:gd name="T16" fmla="*/ 5 w 5"/>
                <a:gd name="T17" fmla="*/ 5 h 8"/>
                <a:gd name="T18" fmla="*/ 5 w 5"/>
                <a:gd name="T19" fmla="*/ 2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8"/>
                  </a:lnTo>
                  <a:lnTo>
                    <a:pt x="5" y="5"/>
                  </a:lnTo>
                  <a:lnTo>
                    <a:pt x="5" y="2"/>
                  </a:lnTo>
                  <a:lnTo>
                    <a:pt x="2"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0" name="Freeform 457"/>
            <p:cNvSpPr>
              <a:spLocks/>
            </p:cNvSpPr>
            <p:nvPr/>
          </p:nvSpPr>
          <p:spPr bwMode="auto">
            <a:xfrm>
              <a:off x="4010" y="1316"/>
              <a:ext cx="5" cy="8"/>
            </a:xfrm>
            <a:custGeom>
              <a:avLst/>
              <a:gdLst>
                <a:gd name="T0" fmla="*/ 2 w 5"/>
                <a:gd name="T1" fmla="*/ 8 h 8"/>
                <a:gd name="T2" fmla="*/ 3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8 h 8"/>
                <a:gd name="T16" fmla="*/ 5 w 5"/>
                <a:gd name="T17" fmla="*/ 5 h 8"/>
                <a:gd name="T18" fmla="*/ 5 w 5"/>
                <a:gd name="T19" fmla="*/ 2 h 8"/>
                <a:gd name="T20" fmla="*/ 3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3" y="0"/>
                  </a:lnTo>
                  <a:lnTo>
                    <a:pt x="2" y="0"/>
                  </a:lnTo>
                  <a:lnTo>
                    <a:pt x="0" y="8"/>
                  </a:lnTo>
                  <a:lnTo>
                    <a:pt x="2" y="8"/>
                  </a:lnTo>
                  <a:lnTo>
                    <a:pt x="5" y="8"/>
                  </a:lnTo>
                  <a:lnTo>
                    <a:pt x="5" y="5"/>
                  </a:lnTo>
                  <a:lnTo>
                    <a:pt x="5" y="2"/>
                  </a:lnTo>
                  <a:lnTo>
                    <a:pt x="3"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1" name="Freeform 458"/>
            <p:cNvSpPr>
              <a:spLocks/>
            </p:cNvSpPr>
            <p:nvPr/>
          </p:nvSpPr>
          <p:spPr bwMode="auto">
            <a:xfrm>
              <a:off x="4012" y="1316"/>
              <a:ext cx="4" cy="8"/>
            </a:xfrm>
            <a:custGeom>
              <a:avLst/>
              <a:gdLst>
                <a:gd name="T0" fmla="*/ 0 w 4"/>
                <a:gd name="T1" fmla="*/ 8 h 8"/>
                <a:gd name="T2" fmla="*/ 1 w 4"/>
                <a:gd name="T3" fmla="*/ 2 h 8"/>
                <a:gd name="T4" fmla="*/ 1 w 4"/>
                <a:gd name="T5" fmla="*/ 0 h 8"/>
                <a:gd name="T6" fmla="*/ 0 w 4"/>
                <a:gd name="T7" fmla="*/ 8 h 8"/>
                <a:gd name="T8" fmla="*/ 0 w 4"/>
                <a:gd name="T9" fmla="*/ 8 h 8"/>
                <a:gd name="T10" fmla="*/ 0 w 4"/>
                <a:gd name="T11" fmla="*/ 8 h 8"/>
                <a:gd name="T12" fmla="*/ 0 w 4"/>
                <a:gd name="T13" fmla="*/ 8 h 8"/>
                <a:gd name="T14" fmla="*/ 3 w 4"/>
                <a:gd name="T15" fmla="*/ 8 h 8"/>
                <a:gd name="T16" fmla="*/ 4 w 4"/>
                <a:gd name="T17" fmla="*/ 5 h 8"/>
                <a:gd name="T18" fmla="*/ 4 w 4"/>
                <a:gd name="T19" fmla="*/ 3 h 8"/>
                <a:gd name="T20" fmla="*/ 1 w 4"/>
                <a:gd name="T21" fmla="*/ 2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1" y="2"/>
                  </a:lnTo>
                  <a:lnTo>
                    <a:pt x="1" y="0"/>
                  </a:lnTo>
                  <a:lnTo>
                    <a:pt x="0" y="8"/>
                  </a:lnTo>
                  <a:lnTo>
                    <a:pt x="3" y="8"/>
                  </a:lnTo>
                  <a:lnTo>
                    <a:pt x="4" y="5"/>
                  </a:lnTo>
                  <a:lnTo>
                    <a:pt x="4" y="3"/>
                  </a:lnTo>
                  <a:lnTo>
                    <a:pt x="1" y="2"/>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2" name="Freeform 459"/>
            <p:cNvSpPr>
              <a:spLocks/>
            </p:cNvSpPr>
            <p:nvPr/>
          </p:nvSpPr>
          <p:spPr bwMode="auto">
            <a:xfrm>
              <a:off x="4012" y="1318"/>
              <a:ext cx="6" cy="6"/>
            </a:xfrm>
            <a:custGeom>
              <a:avLst/>
              <a:gdLst>
                <a:gd name="T0" fmla="*/ 1 w 6"/>
                <a:gd name="T1" fmla="*/ 6 h 6"/>
                <a:gd name="T2" fmla="*/ 3 w 6"/>
                <a:gd name="T3" fmla="*/ 0 h 6"/>
                <a:gd name="T4" fmla="*/ 1 w 6"/>
                <a:gd name="T5" fmla="*/ 0 h 6"/>
                <a:gd name="T6" fmla="*/ 0 w 6"/>
                <a:gd name="T7" fmla="*/ 6 h 6"/>
                <a:gd name="T8" fmla="*/ 1 w 6"/>
                <a:gd name="T9" fmla="*/ 6 h 6"/>
                <a:gd name="T10" fmla="*/ 1 w 6"/>
                <a:gd name="T11" fmla="*/ 6 h 6"/>
                <a:gd name="T12" fmla="*/ 1 w 6"/>
                <a:gd name="T13" fmla="*/ 6 h 6"/>
                <a:gd name="T14" fmla="*/ 4 w 6"/>
                <a:gd name="T15" fmla="*/ 6 h 6"/>
                <a:gd name="T16" fmla="*/ 6 w 6"/>
                <a:gd name="T17" fmla="*/ 3 h 6"/>
                <a:gd name="T18" fmla="*/ 4 w 6"/>
                <a:gd name="T19" fmla="*/ 1 h 6"/>
                <a:gd name="T20" fmla="*/ 3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3" y="0"/>
                  </a:lnTo>
                  <a:lnTo>
                    <a:pt x="1" y="0"/>
                  </a:lnTo>
                  <a:lnTo>
                    <a:pt x="0" y="6"/>
                  </a:lnTo>
                  <a:lnTo>
                    <a:pt x="1" y="6"/>
                  </a:lnTo>
                  <a:lnTo>
                    <a:pt x="4" y="6"/>
                  </a:lnTo>
                  <a:lnTo>
                    <a:pt x="6" y="3"/>
                  </a:lnTo>
                  <a:lnTo>
                    <a:pt x="4" y="1"/>
                  </a:lnTo>
                  <a:lnTo>
                    <a:pt x="3"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3" name="Freeform 460"/>
            <p:cNvSpPr>
              <a:spLocks/>
            </p:cNvSpPr>
            <p:nvPr/>
          </p:nvSpPr>
          <p:spPr bwMode="auto">
            <a:xfrm>
              <a:off x="4013" y="1318"/>
              <a:ext cx="5" cy="6"/>
            </a:xfrm>
            <a:custGeom>
              <a:avLst/>
              <a:gdLst>
                <a:gd name="T0" fmla="*/ 2 w 5"/>
                <a:gd name="T1" fmla="*/ 0 h 6"/>
                <a:gd name="T2" fmla="*/ 2 w 5"/>
                <a:gd name="T3" fmla="*/ 0 h 6"/>
                <a:gd name="T4" fmla="*/ 2 w 5"/>
                <a:gd name="T5" fmla="*/ 0 h 6"/>
                <a:gd name="T6" fmla="*/ 0 w 5"/>
                <a:gd name="T7" fmla="*/ 6 h 6"/>
                <a:gd name="T8" fmla="*/ 2 w 5"/>
                <a:gd name="T9" fmla="*/ 6 h 6"/>
                <a:gd name="T10" fmla="*/ 2 w 5"/>
                <a:gd name="T11" fmla="*/ 0 h 6"/>
                <a:gd name="T12" fmla="*/ 2 w 5"/>
                <a:gd name="T13" fmla="*/ 6 h 6"/>
                <a:gd name="T14" fmla="*/ 5 w 5"/>
                <a:gd name="T15" fmla="*/ 6 h 6"/>
                <a:gd name="T16" fmla="*/ 5 w 5"/>
                <a:gd name="T17" fmla="*/ 3 h 6"/>
                <a:gd name="T18" fmla="*/ 5 w 5"/>
                <a:gd name="T19" fmla="*/ 1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6"/>
                  </a:lnTo>
                  <a:lnTo>
                    <a:pt x="2" y="6"/>
                  </a:lnTo>
                  <a:lnTo>
                    <a:pt x="2" y="0"/>
                  </a:lnTo>
                  <a:lnTo>
                    <a:pt x="2" y="6"/>
                  </a:lnTo>
                  <a:lnTo>
                    <a:pt x="5" y="6"/>
                  </a:lnTo>
                  <a:lnTo>
                    <a:pt x="5" y="3"/>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4" name="Freeform 461"/>
            <p:cNvSpPr>
              <a:spLocks/>
            </p:cNvSpPr>
            <p:nvPr/>
          </p:nvSpPr>
          <p:spPr bwMode="auto">
            <a:xfrm>
              <a:off x="4015" y="1318"/>
              <a:ext cx="5" cy="8"/>
            </a:xfrm>
            <a:custGeom>
              <a:avLst/>
              <a:gdLst>
                <a:gd name="T0" fmla="*/ 0 w 5"/>
                <a:gd name="T1" fmla="*/ 8 h 8"/>
                <a:gd name="T2" fmla="*/ 1 w 5"/>
                <a:gd name="T3" fmla="*/ 0 h 8"/>
                <a:gd name="T4" fmla="*/ 0 w 5"/>
                <a:gd name="T5" fmla="*/ 0 h 8"/>
                <a:gd name="T6" fmla="*/ 0 w 5"/>
                <a:gd name="T7" fmla="*/ 6 h 8"/>
                <a:gd name="T8" fmla="*/ 0 w 5"/>
                <a:gd name="T9" fmla="*/ 6 h 8"/>
                <a:gd name="T10" fmla="*/ 0 w 5"/>
                <a:gd name="T11" fmla="*/ 8 h 8"/>
                <a:gd name="T12" fmla="*/ 0 w 5"/>
                <a:gd name="T13" fmla="*/ 6 h 8"/>
                <a:gd name="T14" fmla="*/ 3 w 5"/>
                <a:gd name="T15" fmla="*/ 6 h 8"/>
                <a:gd name="T16" fmla="*/ 5 w 5"/>
                <a:gd name="T17" fmla="*/ 4 h 8"/>
                <a:gd name="T18" fmla="*/ 5 w 5"/>
                <a:gd name="T19" fmla="*/ 1 h 8"/>
                <a:gd name="T20" fmla="*/ 1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1" y="0"/>
                  </a:lnTo>
                  <a:lnTo>
                    <a:pt x="0" y="0"/>
                  </a:lnTo>
                  <a:lnTo>
                    <a:pt x="0" y="6"/>
                  </a:lnTo>
                  <a:lnTo>
                    <a:pt x="0" y="8"/>
                  </a:lnTo>
                  <a:lnTo>
                    <a:pt x="0" y="6"/>
                  </a:lnTo>
                  <a:lnTo>
                    <a:pt x="3" y="6"/>
                  </a:lnTo>
                  <a:lnTo>
                    <a:pt x="5" y="4"/>
                  </a:lnTo>
                  <a:lnTo>
                    <a:pt x="5" y="1"/>
                  </a:lnTo>
                  <a:lnTo>
                    <a:pt x="1"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5" name="Freeform 462"/>
            <p:cNvSpPr>
              <a:spLocks/>
            </p:cNvSpPr>
            <p:nvPr/>
          </p:nvSpPr>
          <p:spPr bwMode="auto">
            <a:xfrm>
              <a:off x="4015" y="1318"/>
              <a:ext cx="6" cy="8"/>
            </a:xfrm>
            <a:custGeom>
              <a:avLst/>
              <a:gdLst>
                <a:gd name="T0" fmla="*/ 3 w 6"/>
                <a:gd name="T1" fmla="*/ 0 h 8"/>
                <a:gd name="T2" fmla="*/ 1 w 6"/>
                <a:gd name="T3" fmla="*/ 0 h 8"/>
                <a:gd name="T4" fmla="*/ 1 w 6"/>
                <a:gd name="T5" fmla="*/ 0 h 8"/>
                <a:gd name="T6" fmla="*/ 0 w 6"/>
                <a:gd name="T7" fmla="*/ 8 h 8"/>
                <a:gd name="T8" fmla="*/ 1 w 6"/>
                <a:gd name="T9" fmla="*/ 8 h 8"/>
                <a:gd name="T10" fmla="*/ 3 w 6"/>
                <a:gd name="T11" fmla="*/ 0 h 8"/>
                <a:gd name="T12" fmla="*/ 1 w 6"/>
                <a:gd name="T13" fmla="*/ 8 h 8"/>
                <a:gd name="T14" fmla="*/ 5 w 6"/>
                <a:gd name="T15" fmla="*/ 6 h 8"/>
                <a:gd name="T16" fmla="*/ 6 w 6"/>
                <a:gd name="T17" fmla="*/ 3 h 8"/>
                <a:gd name="T18" fmla="*/ 5 w 6"/>
                <a:gd name="T19" fmla="*/ 1 h 8"/>
                <a:gd name="T20" fmla="*/ 1 w 6"/>
                <a:gd name="T21" fmla="*/ 0 h 8"/>
                <a:gd name="T22" fmla="*/ 3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0"/>
                  </a:moveTo>
                  <a:lnTo>
                    <a:pt x="1" y="0"/>
                  </a:lnTo>
                  <a:lnTo>
                    <a:pt x="0" y="8"/>
                  </a:lnTo>
                  <a:lnTo>
                    <a:pt x="1" y="8"/>
                  </a:lnTo>
                  <a:lnTo>
                    <a:pt x="3" y="0"/>
                  </a:lnTo>
                  <a:lnTo>
                    <a:pt x="1" y="8"/>
                  </a:lnTo>
                  <a:lnTo>
                    <a:pt x="5" y="6"/>
                  </a:lnTo>
                  <a:lnTo>
                    <a:pt x="6" y="3"/>
                  </a:lnTo>
                  <a:lnTo>
                    <a:pt x="5" y="1"/>
                  </a:lnTo>
                  <a:lnTo>
                    <a:pt x="1" y="0"/>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6" name="Freeform 463"/>
            <p:cNvSpPr>
              <a:spLocks/>
            </p:cNvSpPr>
            <p:nvPr/>
          </p:nvSpPr>
          <p:spPr bwMode="auto">
            <a:xfrm>
              <a:off x="4016" y="1318"/>
              <a:ext cx="5" cy="8"/>
            </a:xfrm>
            <a:custGeom>
              <a:avLst/>
              <a:gdLst>
                <a:gd name="T0" fmla="*/ 2 w 5"/>
                <a:gd name="T1" fmla="*/ 8 h 8"/>
                <a:gd name="T2" fmla="*/ 2 w 5"/>
                <a:gd name="T3" fmla="*/ 0 h 8"/>
                <a:gd name="T4" fmla="*/ 2 w 5"/>
                <a:gd name="T5" fmla="*/ 0 h 8"/>
                <a:gd name="T6" fmla="*/ 0 w 5"/>
                <a:gd name="T7" fmla="*/ 8 h 8"/>
                <a:gd name="T8" fmla="*/ 0 w 5"/>
                <a:gd name="T9" fmla="*/ 8 h 8"/>
                <a:gd name="T10" fmla="*/ 2 w 5"/>
                <a:gd name="T11" fmla="*/ 8 h 8"/>
                <a:gd name="T12" fmla="*/ 0 w 5"/>
                <a:gd name="T13" fmla="*/ 8 h 8"/>
                <a:gd name="T14" fmla="*/ 4 w 5"/>
                <a:gd name="T15" fmla="*/ 6 h 8"/>
                <a:gd name="T16" fmla="*/ 5 w 5"/>
                <a:gd name="T17" fmla="*/ 4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0" y="8"/>
                  </a:lnTo>
                  <a:lnTo>
                    <a:pt x="4" y="6"/>
                  </a:lnTo>
                  <a:lnTo>
                    <a:pt x="5" y="4"/>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7" name="Freeform 464"/>
            <p:cNvSpPr>
              <a:spLocks/>
            </p:cNvSpPr>
            <p:nvPr/>
          </p:nvSpPr>
          <p:spPr bwMode="auto">
            <a:xfrm>
              <a:off x="4018" y="1318"/>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4 h 8"/>
                <a:gd name="T18" fmla="*/ 3 w 5"/>
                <a:gd name="T19" fmla="*/ 1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6"/>
                  </a:lnTo>
                  <a:lnTo>
                    <a:pt x="5" y="4"/>
                  </a:lnTo>
                  <a:lnTo>
                    <a:pt x="3" y="1"/>
                  </a:lnTo>
                  <a:lnTo>
                    <a:pt x="2"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8" name="Freeform 465"/>
            <p:cNvSpPr>
              <a:spLocks/>
            </p:cNvSpPr>
            <p:nvPr/>
          </p:nvSpPr>
          <p:spPr bwMode="auto">
            <a:xfrm>
              <a:off x="4018" y="1318"/>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4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6"/>
                  </a:lnTo>
                  <a:lnTo>
                    <a:pt x="5" y="4"/>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19" name="Freeform 466"/>
            <p:cNvSpPr>
              <a:spLocks/>
            </p:cNvSpPr>
            <p:nvPr/>
          </p:nvSpPr>
          <p:spPr bwMode="auto">
            <a:xfrm>
              <a:off x="4020" y="1318"/>
              <a:ext cx="5" cy="8"/>
            </a:xfrm>
            <a:custGeom>
              <a:avLst/>
              <a:gdLst>
                <a:gd name="T0" fmla="*/ 1 w 5"/>
                <a:gd name="T1" fmla="*/ 0 h 8"/>
                <a:gd name="T2" fmla="*/ 1 w 5"/>
                <a:gd name="T3" fmla="*/ 0 h 8"/>
                <a:gd name="T4" fmla="*/ 0 w 5"/>
                <a:gd name="T5" fmla="*/ 0 h 8"/>
                <a:gd name="T6" fmla="*/ 0 w 5"/>
                <a:gd name="T7" fmla="*/ 8 h 8"/>
                <a:gd name="T8" fmla="*/ 0 w 5"/>
                <a:gd name="T9" fmla="*/ 8 h 8"/>
                <a:gd name="T10" fmla="*/ 1 w 5"/>
                <a:gd name="T11" fmla="*/ 0 h 8"/>
                <a:gd name="T12" fmla="*/ 0 w 5"/>
                <a:gd name="T13" fmla="*/ 8 h 8"/>
                <a:gd name="T14" fmla="*/ 3 w 5"/>
                <a:gd name="T15" fmla="*/ 6 h 8"/>
                <a:gd name="T16" fmla="*/ 5 w 5"/>
                <a:gd name="T17" fmla="*/ 4 h 8"/>
                <a:gd name="T18" fmla="*/ 5 w 5"/>
                <a:gd name="T19" fmla="*/ 1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0"/>
                  </a:lnTo>
                  <a:lnTo>
                    <a:pt x="0" y="8"/>
                  </a:lnTo>
                  <a:lnTo>
                    <a:pt x="1" y="0"/>
                  </a:lnTo>
                  <a:lnTo>
                    <a:pt x="0" y="8"/>
                  </a:lnTo>
                  <a:lnTo>
                    <a:pt x="3" y="6"/>
                  </a:lnTo>
                  <a:lnTo>
                    <a:pt x="5" y="4"/>
                  </a:lnTo>
                  <a:lnTo>
                    <a:pt x="5"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0" name="Freeform 467"/>
            <p:cNvSpPr>
              <a:spLocks/>
            </p:cNvSpPr>
            <p:nvPr/>
          </p:nvSpPr>
          <p:spPr bwMode="auto">
            <a:xfrm>
              <a:off x="4020" y="1318"/>
              <a:ext cx="6" cy="8"/>
            </a:xfrm>
            <a:custGeom>
              <a:avLst/>
              <a:gdLst>
                <a:gd name="T0" fmla="*/ 1 w 6"/>
                <a:gd name="T1" fmla="*/ 8 h 8"/>
                <a:gd name="T2" fmla="*/ 1 w 6"/>
                <a:gd name="T3" fmla="*/ 0 h 8"/>
                <a:gd name="T4" fmla="*/ 1 w 6"/>
                <a:gd name="T5" fmla="*/ 0 h 8"/>
                <a:gd name="T6" fmla="*/ 0 w 6"/>
                <a:gd name="T7" fmla="*/ 8 h 8"/>
                <a:gd name="T8" fmla="*/ 1 w 6"/>
                <a:gd name="T9" fmla="*/ 8 h 8"/>
                <a:gd name="T10" fmla="*/ 1 w 6"/>
                <a:gd name="T11" fmla="*/ 8 h 8"/>
                <a:gd name="T12" fmla="*/ 1 w 6"/>
                <a:gd name="T13" fmla="*/ 8 h 8"/>
                <a:gd name="T14" fmla="*/ 5 w 6"/>
                <a:gd name="T15" fmla="*/ 6 h 8"/>
                <a:gd name="T16" fmla="*/ 6 w 6"/>
                <a:gd name="T17" fmla="*/ 4 h 8"/>
                <a:gd name="T18" fmla="*/ 5 w 6"/>
                <a:gd name="T19" fmla="*/ 1 h 8"/>
                <a:gd name="T20" fmla="*/ 1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1" y="0"/>
                  </a:lnTo>
                  <a:lnTo>
                    <a:pt x="0" y="8"/>
                  </a:lnTo>
                  <a:lnTo>
                    <a:pt x="1" y="8"/>
                  </a:lnTo>
                  <a:lnTo>
                    <a:pt x="5" y="6"/>
                  </a:lnTo>
                  <a:lnTo>
                    <a:pt x="6" y="4"/>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1" name="Freeform 468"/>
            <p:cNvSpPr>
              <a:spLocks/>
            </p:cNvSpPr>
            <p:nvPr/>
          </p:nvSpPr>
          <p:spPr bwMode="auto">
            <a:xfrm>
              <a:off x="4021" y="1318"/>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4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4"/>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2" name="Freeform 469"/>
            <p:cNvSpPr>
              <a:spLocks/>
            </p:cNvSpPr>
            <p:nvPr/>
          </p:nvSpPr>
          <p:spPr bwMode="auto">
            <a:xfrm>
              <a:off x="4023" y="1318"/>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4 h 8"/>
                <a:gd name="T18" fmla="*/ 3 w 5"/>
                <a:gd name="T19" fmla="*/ 1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6"/>
                  </a:lnTo>
                  <a:lnTo>
                    <a:pt x="5" y="4"/>
                  </a:lnTo>
                  <a:lnTo>
                    <a:pt x="3" y="1"/>
                  </a:lnTo>
                  <a:lnTo>
                    <a:pt x="2"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3" name="Freeform 470"/>
            <p:cNvSpPr>
              <a:spLocks/>
            </p:cNvSpPr>
            <p:nvPr/>
          </p:nvSpPr>
          <p:spPr bwMode="auto">
            <a:xfrm>
              <a:off x="4023" y="1318"/>
              <a:ext cx="5" cy="8"/>
            </a:xfrm>
            <a:custGeom>
              <a:avLst/>
              <a:gdLst>
                <a:gd name="T0" fmla="*/ 2 w 5"/>
                <a:gd name="T1" fmla="*/ 0 h 8"/>
                <a:gd name="T2" fmla="*/ 2 w 5"/>
                <a:gd name="T3" fmla="*/ 0 h 8"/>
                <a:gd name="T4" fmla="*/ 2 w 5"/>
                <a:gd name="T5" fmla="*/ 0 h 8"/>
                <a:gd name="T6" fmla="*/ 0 w 5"/>
                <a:gd name="T7" fmla="*/ 8 h 8"/>
                <a:gd name="T8" fmla="*/ 2 w 5"/>
                <a:gd name="T9" fmla="*/ 8 h 8"/>
                <a:gd name="T10" fmla="*/ 2 w 5"/>
                <a:gd name="T11" fmla="*/ 0 h 8"/>
                <a:gd name="T12" fmla="*/ 2 w 5"/>
                <a:gd name="T13" fmla="*/ 8 h 8"/>
                <a:gd name="T14" fmla="*/ 5 w 5"/>
                <a:gd name="T15" fmla="*/ 8 h 8"/>
                <a:gd name="T16" fmla="*/ 5 w 5"/>
                <a:gd name="T17" fmla="*/ 4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8"/>
                  </a:lnTo>
                  <a:lnTo>
                    <a:pt x="2" y="8"/>
                  </a:lnTo>
                  <a:lnTo>
                    <a:pt x="2" y="0"/>
                  </a:lnTo>
                  <a:lnTo>
                    <a:pt x="2" y="8"/>
                  </a:lnTo>
                  <a:lnTo>
                    <a:pt x="5" y="8"/>
                  </a:lnTo>
                  <a:lnTo>
                    <a:pt x="5" y="4"/>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4" name="Freeform 471"/>
            <p:cNvSpPr>
              <a:spLocks/>
            </p:cNvSpPr>
            <p:nvPr/>
          </p:nvSpPr>
          <p:spPr bwMode="auto">
            <a:xfrm>
              <a:off x="4025" y="1318"/>
              <a:ext cx="4" cy="8"/>
            </a:xfrm>
            <a:custGeom>
              <a:avLst/>
              <a:gdLst>
                <a:gd name="T0" fmla="*/ 0 w 4"/>
                <a:gd name="T1" fmla="*/ 8 h 8"/>
                <a:gd name="T2" fmla="*/ 1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8 h 8"/>
                <a:gd name="T16" fmla="*/ 4 w 4"/>
                <a:gd name="T17" fmla="*/ 4 h 8"/>
                <a:gd name="T18" fmla="*/ 4 w 4"/>
                <a:gd name="T19" fmla="*/ 1 h 8"/>
                <a:gd name="T20" fmla="*/ 1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1" y="0"/>
                  </a:lnTo>
                  <a:lnTo>
                    <a:pt x="0" y="0"/>
                  </a:lnTo>
                  <a:lnTo>
                    <a:pt x="0" y="8"/>
                  </a:lnTo>
                  <a:lnTo>
                    <a:pt x="3" y="8"/>
                  </a:lnTo>
                  <a:lnTo>
                    <a:pt x="4" y="4"/>
                  </a:lnTo>
                  <a:lnTo>
                    <a:pt x="4" y="1"/>
                  </a:lnTo>
                  <a:lnTo>
                    <a:pt x="1"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5" name="Freeform 472"/>
            <p:cNvSpPr>
              <a:spLocks/>
            </p:cNvSpPr>
            <p:nvPr/>
          </p:nvSpPr>
          <p:spPr bwMode="auto">
            <a:xfrm>
              <a:off x="4025" y="1318"/>
              <a:ext cx="6" cy="8"/>
            </a:xfrm>
            <a:custGeom>
              <a:avLst/>
              <a:gdLst>
                <a:gd name="T0" fmla="*/ 1 w 6"/>
                <a:gd name="T1" fmla="*/ 8 h 8"/>
                <a:gd name="T2" fmla="*/ 3 w 6"/>
                <a:gd name="T3" fmla="*/ 1 h 8"/>
                <a:gd name="T4" fmla="*/ 1 w 6"/>
                <a:gd name="T5" fmla="*/ 0 h 8"/>
                <a:gd name="T6" fmla="*/ 0 w 6"/>
                <a:gd name="T7" fmla="*/ 8 h 8"/>
                <a:gd name="T8" fmla="*/ 1 w 6"/>
                <a:gd name="T9" fmla="*/ 8 h 8"/>
                <a:gd name="T10" fmla="*/ 1 w 6"/>
                <a:gd name="T11" fmla="*/ 8 h 8"/>
                <a:gd name="T12" fmla="*/ 1 w 6"/>
                <a:gd name="T13" fmla="*/ 8 h 8"/>
                <a:gd name="T14" fmla="*/ 4 w 6"/>
                <a:gd name="T15" fmla="*/ 8 h 8"/>
                <a:gd name="T16" fmla="*/ 6 w 6"/>
                <a:gd name="T17" fmla="*/ 4 h 8"/>
                <a:gd name="T18" fmla="*/ 4 w 6"/>
                <a:gd name="T19" fmla="*/ 1 h 8"/>
                <a:gd name="T20" fmla="*/ 3 w 6"/>
                <a:gd name="T21" fmla="*/ 1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1"/>
                  </a:lnTo>
                  <a:lnTo>
                    <a:pt x="1" y="0"/>
                  </a:lnTo>
                  <a:lnTo>
                    <a:pt x="0" y="8"/>
                  </a:lnTo>
                  <a:lnTo>
                    <a:pt x="1" y="8"/>
                  </a:lnTo>
                  <a:lnTo>
                    <a:pt x="4" y="8"/>
                  </a:lnTo>
                  <a:lnTo>
                    <a:pt x="6" y="4"/>
                  </a:lnTo>
                  <a:lnTo>
                    <a:pt x="4" y="1"/>
                  </a:lnTo>
                  <a:lnTo>
                    <a:pt x="3" y="1"/>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6" name="Freeform 473"/>
            <p:cNvSpPr>
              <a:spLocks/>
            </p:cNvSpPr>
            <p:nvPr/>
          </p:nvSpPr>
          <p:spPr bwMode="auto">
            <a:xfrm>
              <a:off x="4026" y="1318"/>
              <a:ext cx="5" cy="8"/>
            </a:xfrm>
            <a:custGeom>
              <a:avLst/>
              <a:gdLst>
                <a:gd name="T0" fmla="*/ 2 w 5"/>
                <a:gd name="T1" fmla="*/ 1 h 8"/>
                <a:gd name="T2" fmla="*/ 2 w 5"/>
                <a:gd name="T3" fmla="*/ 0 h 8"/>
                <a:gd name="T4" fmla="*/ 0 w 5"/>
                <a:gd name="T5" fmla="*/ 0 h 8"/>
                <a:gd name="T6" fmla="*/ 0 w 5"/>
                <a:gd name="T7" fmla="*/ 8 h 8"/>
                <a:gd name="T8" fmla="*/ 2 w 5"/>
                <a:gd name="T9" fmla="*/ 8 h 8"/>
                <a:gd name="T10" fmla="*/ 2 w 5"/>
                <a:gd name="T11" fmla="*/ 1 h 8"/>
                <a:gd name="T12" fmla="*/ 2 w 5"/>
                <a:gd name="T13" fmla="*/ 8 h 8"/>
                <a:gd name="T14" fmla="*/ 5 w 5"/>
                <a:gd name="T15" fmla="*/ 6 h 8"/>
                <a:gd name="T16" fmla="*/ 5 w 5"/>
                <a:gd name="T17" fmla="*/ 4 h 8"/>
                <a:gd name="T18" fmla="*/ 5 w 5"/>
                <a:gd name="T19" fmla="*/ 1 h 8"/>
                <a:gd name="T20" fmla="*/ 2 w 5"/>
                <a:gd name="T21" fmla="*/ 0 h 8"/>
                <a:gd name="T22" fmla="*/ 2 w 5"/>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1"/>
                  </a:moveTo>
                  <a:lnTo>
                    <a:pt x="2" y="0"/>
                  </a:lnTo>
                  <a:lnTo>
                    <a:pt x="0" y="0"/>
                  </a:lnTo>
                  <a:lnTo>
                    <a:pt x="0" y="8"/>
                  </a:lnTo>
                  <a:lnTo>
                    <a:pt x="2" y="8"/>
                  </a:lnTo>
                  <a:lnTo>
                    <a:pt x="2" y="1"/>
                  </a:lnTo>
                  <a:lnTo>
                    <a:pt x="2" y="8"/>
                  </a:lnTo>
                  <a:lnTo>
                    <a:pt x="5" y="6"/>
                  </a:lnTo>
                  <a:lnTo>
                    <a:pt x="5" y="4"/>
                  </a:lnTo>
                  <a:lnTo>
                    <a:pt x="5" y="1"/>
                  </a:lnTo>
                  <a:lnTo>
                    <a:pt x="2"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7" name="Freeform 474"/>
            <p:cNvSpPr>
              <a:spLocks/>
            </p:cNvSpPr>
            <p:nvPr/>
          </p:nvSpPr>
          <p:spPr bwMode="auto">
            <a:xfrm>
              <a:off x="4028" y="1319"/>
              <a:ext cx="5" cy="7"/>
            </a:xfrm>
            <a:custGeom>
              <a:avLst/>
              <a:gdLst>
                <a:gd name="T0" fmla="*/ 1 w 5"/>
                <a:gd name="T1" fmla="*/ 7 h 7"/>
                <a:gd name="T2" fmla="*/ 1 w 5"/>
                <a:gd name="T3" fmla="*/ 0 h 7"/>
                <a:gd name="T4" fmla="*/ 0 w 5"/>
                <a:gd name="T5" fmla="*/ 0 h 7"/>
                <a:gd name="T6" fmla="*/ 0 w 5"/>
                <a:gd name="T7" fmla="*/ 7 h 7"/>
                <a:gd name="T8" fmla="*/ 0 w 5"/>
                <a:gd name="T9" fmla="*/ 7 h 7"/>
                <a:gd name="T10" fmla="*/ 1 w 5"/>
                <a:gd name="T11" fmla="*/ 7 h 7"/>
                <a:gd name="T12" fmla="*/ 0 w 5"/>
                <a:gd name="T13" fmla="*/ 7 h 7"/>
                <a:gd name="T14" fmla="*/ 3 w 5"/>
                <a:gd name="T15" fmla="*/ 7 h 7"/>
                <a:gd name="T16" fmla="*/ 5 w 5"/>
                <a:gd name="T17" fmla="*/ 3 h 7"/>
                <a:gd name="T18" fmla="*/ 3 w 5"/>
                <a:gd name="T19" fmla="*/ 0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0" y="7"/>
                  </a:lnTo>
                  <a:lnTo>
                    <a:pt x="3" y="7"/>
                  </a:lnTo>
                  <a:lnTo>
                    <a:pt x="5" y="3"/>
                  </a:lnTo>
                  <a:lnTo>
                    <a:pt x="3"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8" name="Freeform 475"/>
            <p:cNvSpPr>
              <a:spLocks/>
            </p:cNvSpPr>
            <p:nvPr/>
          </p:nvSpPr>
          <p:spPr bwMode="auto">
            <a:xfrm>
              <a:off x="4029" y="1319"/>
              <a:ext cx="4" cy="7"/>
            </a:xfrm>
            <a:custGeom>
              <a:avLst/>
              <a:gdLst>
                <a:gd name="T0" fmla="*/ 0 w 4"/>
                <a:gd name="T1" fmla="*/ 0 h 7"/>
                <a:gd name="T2" fmla="*/ 0 w 4"/>
                <a:gd name="T3" fmla="*/ 0 h 7"/>
                <a:gd name="T4" fmla="*/ 0 w 4"/>
                <a:gd name="T5" fmla="*/ 0 h 7"/>
                <a:gd name="T6" fmla="*/ 0 w 4"/>
                <a:gd name="T7" fmla="*/ 7 h 7"/>
                <a:gd name="T8" fmla="*/ 0 w 4"/>
                <a:gd name="T9" fmla="*/ 7 h 7"/>
                <a:gd name="T10" fmla="*/ 0 w 4"/>
                <a:gd name="T11" fmla="*/ 0 h 7"/>
                <a:gd name="T12" fmla="*/ 0 w 4"/>
                <a:gd name="T13" fmla="*/ 7 h 7"/>
                <a:gd name="T14" fmla="*/ 4 w 4"/>
                <a:gd name="T15" fmla="*/ 7 h 7"/>
                <a:gd name="T16" fmla="*/ 4 w 4"/>
                <a:gd name="T17" fmla="*/ 3 h 7"/>
                <a:gd name="T18" fmla="*/ 4 w 4"/>
                <a:gd name="T19" fmla="*/ 0 h 7"/>
                <a:gd name="T20" fmla="*/ 0 w 4"/>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0" y="0"/>
                  </a:moveTo>
                  <a:lnTo>
                    <a:pt x="0" y="0"/>
                  </a:lnTo>
                  <a:lnTo>
                    <a:pt x="0" y="7"/>
                  </a:lnTo>
                  <a:lnTo>
                    <a:pt x="0" y="0"/>
                  </a:lnTo>
                  <a:lnTo>
                    <a:pt x="0" y="7"/>
                  </a:lnTo>
                  <a:lnTo>
                    <a:pt x="4" y="7"/>
                  </a:lnTo>
                  <a:lnTo>
                    <a:pt x="4" y="3"/>
                  </a:lnTo>
                  <a:lnTo>
                    <a:pt x="4"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29" name="Freeform 476"/>
            <p:cNvSpPr>
              <a:spLocks/>
            </p:cNvSpPr>
            <p:nvPr/>
          </p:nvSpPr>
          <p:spPr bwMode="auto">
            <a:xfrm>
              <a:off x="4029" y="1319"/>
              <a:ext cx="5" cy="7"/>
            </a:xfrm>
            <a:custGeom>
              <a:avLst/>
              <a:gdLst>
                <a:gd name="T0" fmla="*/ 2 w 5"/>
                <a:gd name="T1" fmla="*/ 7 h 7"/>
                <a:gd name="T2" fmla="*/ 2 w 5"/>
                <a:gd name="T3" fmla="*/ 0 h 7"/>
                <a:gd name="T4" fmla="*/ 0 w 5"/>
                <a:gd name="T5" fmla="*/ 0 h 7"/>
                <a:gd name="T6" fmla="*/ 0 w 5"/>
                <a:gd name="T7" fmla="*/ 7 h 7"/>
                <a:gd name="T8" fmla="*/ 0 w 5"/>
                <a:gd name="T9" fmla="*/ 7 h 7"/>
                <a:gd name="T10" fmla="*/ 2 w 5"/>
                <a:gd name="T11" fmla="*/ 7 h 7"/>
                <a:gd name="T12" fmla="*/ 0 w 5"/>
                <a:gd name="T13" fmla="*/ 7 h 7"/>
                <a:gd name="T14" fmla="*/ 4 w 5"/>
                <a:gd name="T15" fmla="*/ 7 h 7"/>
                <a:gd name="T16" fmla="*/ 5 w 5"/>
                <a:gd name="T17" fmla="*/ 3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0" y="7"/>
                  </a:lnTo>
                  <a:lnTo>
                    <a:pt x="4" y="7"/>
                  </a:lnTo>
                  <a:lnTo>
                    <a:pt x="5" y="3"/>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0" name="Freeform 477"/>
            <p:cNvSpPr>
              <a:spLocks/>
            </p:cNvSpPr>
            <p:nvPr/>
          </p:nvSpPr>
          <p:spPr bwMode="auto">
            <a:xfrm>
              <a:off x="4031" y="1319"/>
              <a:ext cx="5" cy="7"/>
            </a:xfrm>
            <a:custGeom>
              <a:avLst/>
              <a:gdLst>
                <a:gd name="T0" fmla="*/ 2 w 5"/>
                <a:gd name="T1" fmla="*/ 0 h 7"/>
                <a:gd name="T2" fmla="*/ 0 w 5"/>
                <a:gd name="T3" fmla="*/ 0 h 7"/>
                <a:gd name="T4" fmla="*/ 0 w 5"/>
                <a:gd name="T5" fmla="*/ 0 h 7"/>
                <a:gd name="T6" fmla="*/ 0 w 5"/>
                <a:gd name="T7" fmla="*/ 7 h 7"/>
                <a:gd name="T8" fmla="*/ 0 w 5"/>
                <a:gd name="T9" fmla="*/ 7 h 7"/>
                <a:gd name="T10" fmla="*/ 2 w 5"/>
                <a:gd name="T11" fmla="*/ 0 h 7"/>
                <a:gd name="T12" fmla="*/ 0 w 5"/>
                <a:gd name="T13" fmla="*/ 7 h 7"/>
                <a:gd name="T14" fmla="*/ 3 w 5"/>
                <a:gd name="T15" fmla="*/ 7 h 7"/>
                <a:gd name="T16" fmla="*/ 5 w 5"/>
                <a:gd name="T17" fmla="*/ 3 h 7"/>
                <a:gd name="T18" fmla="*/ 3 w 5"/>
                <a:gd name="T19" fmla="*/ 0 h 7"/>
                <a:gd name="T20" fmla="*/ 0 w 5"/>
                <a:gd name="T21" fmla="*/ 0 h 7"/>
                <a:gd name="T22" fmla="*/ 2 w 5"/>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0"/>
                  </a:moveTo>
                  <a:lnTo>
                    <a:pt x="0" y="0"/>
                  </a:lnTo>
                  <a:lnTo>
                    <a:pt x="0" y="7"/>
                  </a:lnTo>
                  <a:lnTo>
                    <a:pt x="2" y="0"/>
                  </a:lnTo>
                  <a:lnTo>
                    <a:pt x="0" y="7"/>
                  </a:lnTo>
                  <a:lnTo>
                    <a:pt x="3" y="7"/>
                  </a:lnTo>
                  <a:lnTo>
                    <a:pt x="5" y="3"/>
                  </a:lnTo>
                  <a:lnTo>
                    <a:pt x="3" y="0"/>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1" name="Freeform 478"/>
            <p:cNvSpPr>
              <a:spLocks/>
            </p:cNvSpPr>
            <p:nvPr/>
          </p:nvSpPr>
          <p:spPr bwMode="auto">
            <a:xfrm>
              <a:off x="4031" y="1319"/>
              <a:ext cx="5" cy="7"/>
            </a:xfrm>
            <a:custGeom>
              <a:avLst/>
              <a:gdLst>
                <a:gd name="T0" fmla="*/ 2 w 5"/>
                <a:gd name="T1" fmla="*/ 7 h 7"/>
                <a:gd name="T2" fmla="*/ 2 w 5"/>
                <a:gd name="T3" fmla="*/ 0 h 7"/>
                <a:gd name="T4" fmla="*/ 2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3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7"/>
                  </a:lnTo>
                  <a:lnTo>
                    <a:pt x="2" y="7"/>
                  </a:lnTo>
                  <a:lnTo>
                    <a:pt x="5" y="7"/>
                  </a:lnTo>
                  <a:lnTo>
                    <a:pt x="5" y="3"/>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2" name="Freeform 479"/>
            <p:cNvSpPr>
              <a:spLocks/>
            </p:cNvSpPr>
            <p:nvPr/>
          </p:nvSpPr>
          <p:spPr bwMode="auto">
            <a:xfrm>
              <a:off x="4033" y="1319"/>
              <a:ext cx="4" cy="7"/>
            </a:xfrm>
            <a:custGeom>
              <a:avLst/>
              <a:gdLst>
                <a:gd name="T0" fmla="*/ 1 w 4"/>
                <a:gd name="T1" fmla="*/ 0 h 7"/>
                <a:gd name="T2" fmla="*/ 1 w 4"/>
                <a:gd name="T3" fmla="*/ 0 h 7"/>
                <a:gd name="T4" fmla="*/ 0 w 4"/>
                <a:gd name="T5" fmla="*/ 0 h 7"/>
                <a:gd name="T6" fmla="*/ 0 w 4"/>
                <a:gd name="T7" fmla="*/ 7 h 7"/>
                <a:gd name="T8" fmla="*/ 1 w 4"/>
                <a:gd name="T9" fmla="*/ 7 h 7"/>
                <a:gd name="T10" fmla="*/ 1 w 4"/>
                <a:gd name="T11" fmla="*/ 0 h 7"/>
                <a:gd name="T12" fmla="*/ 1 w 4"/>
                <a:gd name="T13" fmla="*/ 7 h 7"/>
                <a:gd name="T14" fmla="*/ 3 w 4"/>
                <a:gd name="T15" fmla="*/ 7 h 7"/>
                <a:gd name="T16" fmla="*/ 4 w 4"/>
                <a:gd name="T17" fmla="*/ 3 h 7"/>
                <a:gd name="T18" fmla="*/ 3 w 4"/>
                <a:gd name="T19" fmla="*/ 0 h 7"/>
                <a:gd name="T20" fmla="*/ 1 w 4"/>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1" y="0"/>
                  </a:moveTo>
                  <a:lnTo>
                    <a:pt x="1" y="0"/>
                  </a:lnTo>
                  <a:lnTo>
                    <a:pt x="0" y="0"/>
                  </a:lnTo>
                  <a:lnTo>
                    <a:pt x="0" y="7"/>
                  </a:lnTo>
                  <a:lnTo>
                    <a:pt x="1" y="7"/>
                  </a:lnTo>
                  <a:lnTo>
                    <a:pt x="1" y="0"/>
                  </a:lnTo>
                  <a:lnTo>
                    <a:pt x="1" y="7"/>
                  </a:lnTo>
                  <a:lnTo>
                    <a:pt x="3" y="7"/>
                  </a:lnTo>
                  <a:lnTo>
                    <a:pt x="4" y="3"/>
                  </a:lnTo>
                  <a:lnTo>
                    <a:pt x="3"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3" name="Freeform 480"/>
            <p:cNvSpPr>
              <a:spLocks/>
            </p:cNvSpPr>
            <p:nvPr/>
          </p:nvSpPr>
          <p:spPr bwMode="auto">
            <a:xfrm>
              <a:off x="4033" y="1319"/>
              <a:ext cx="4" cy="7"/>
            </a:xfrm>
            <a:custGeom>
              <a:avLst/>
              <a:gdLst>
                <a:gd name="T0" fmla="*/ 1 w 4"/>
                <a:gd name="T1" fmla="*/ 7 h 7"/>
                <a:gd name="T2" fmla="*/ 1 w 4"/>
                <a:gd name="T3" fmla="*/ 0 h 7"/>
                <a:gd name="T4" fmla="*/ 1 w 4"/>
                <a:gd name="T5" fmla="*/ 0 h 7"/>
                <a:gd name="T6" fmla="*/ 0 w 4"/>
                <a:gd name="T7" fmla="*/ 7 h 7"/>
                <a:gd name="T8" fmla="*/ 1 w 4"/>
                <a:gd name="T9" fmla="*/ 7 h 7"/>
                <a:gd name="T10" fmla="*/ 1 w 4"/>
                <a:gd name="T11" fmla="*/ 7 h 7"/>
                <a:gd name="T12" fmla="*/ 1 w 4"/>
                <a:gd name="T13" fmla="*/ 7 h 7"/>
                <a:gd name="T14" fmla="*/ 4 w 4"/>
                <a:gd name="T15" fmla="*/ 7 h 7"/>
                <a:gd name="T16" fmla="*/ 4 w 4"/>
                <a:gd name="T17" fmla="*/ 3 h 7"/>
                <a:gd name="T18" fmla="*/ 4 w 4"/>
                <a:gd name="T19" fmla="*/ 2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7"/>
                  </a:lnTo>
                  <a:lnTo>
                    <a:pt x="1" y="7"/>
                  </a:lnTo>
                  <a:lnTo>
                    <a:pt x="4" y="7"/>
                  </a:lnTo>
                  <a:lnTo>
                    <a:pt x="4" y="3"/>
                  </a:lnTo>
                  <a:lnTo>
                    <a:pt x="4"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4" name="Freeform 481"/>
            <p:cNvSpPr>
              <a:spLocks/>
            </p:cNvSpPr>
            <p:nvPr/>
          </p:nvSpPr>
          <p:spPr bwMode="auto">
            <a:xfrm>
              <a:off x="4034" y="1319"/>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3 h 7"/>
                <a:gd name="T18" fmla="*/ 5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3"/>
                  </a:lnTo>
                  <a:lnTo>
                    <a:pt x="5"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5" name="Freeform 482"/>
            <p:cNvSpPr>
              <a:spLocks/>
            </p:cNvSpPr>
            <p:nvPr/>
          </p:nvSpPr>
          <p:spPr bwMode="auto">
            <a:xfrm>
              <a:off x="4036" y="1319"/>
              <a:ext cx="5" cy="7"/>
            </a:xfrm>
            <a:custGeom>
              <a:avLst/>
              <a:gdLst>
                <a:gd name="T0" fmla="*/ 1 w 5"/>
                <a:gd name="T1" fmla="*/ 0 h 7"/>
                <a:gd name="T2" fmla="*/ 0 w 5"/>
                <a:gd name="T3" fmla="*/ 0 h 7"/>
                <a:gd name="T4" fmla="*/ 0 w 5"/>
                <a:gd name="T5" fmla="*/ 0 h 7"/>
                <a:gd name="T6" fmla="*/ 0 w 5"/>
                <a:gd name="T7" fmla="*/ 7 h 7"/>
                <a:gd name="T8" fmla="*/ 0 w 5"/>
                <a:gd name="T9" fmla="*/ 7 h 7"/>
                <a:gd name="T10" fmla="*/ 1 w 5"/>
                <a:gd name="T11" fmla="*/ 0 h 7"/>
                <a:gd name="T12" fmla="*/ 0 w 5"/>
                <a:gd name="T13" fmla="*/ 7 h 7"/>
                <a:gd name="T14" fmla="*/ 3 w 5"/>
                <a:gd name="T15" fmla="*/ 7 h 7"/>
                <a:gd name="T16" fmla="*/ 5 w 5"/>
                <a:gd name="T17" fmla="*/ 3 h 7"/>
                <a:gd name="T18" fmla="*/ 3 w 5"/>
                <a:gd name="T19" fmla="*/ 0 h 7"/>
                <a:gd name="T20" fmla="*/ 0 w 5"/>
                <a:gd name="T21" fmla="*/ 0 h 7"/>
                <a:gd name="T22" fmla="*/ 1 w 5"/>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0"/>
                  </a:moveTo>
                  <a:lnTo>
                    <a:pt x="0" y="0"/>
                  </a:lnTo>
                  <a:lnTo>
                    <a:pt x="0" y="7"/>
                  </a:lnTo>
                  <a:lnTo>
                    <a:pt x="1" y="0"/>
                  </a:lnTo>
                  <a:lnTo>
                    <a:pt x="0" y="7"/>
                  </a:lnTo>
                  <a:lnTo>
                    <a:pt x="3" y="7"/>
                  </a:lnTo>
                  <a:lnTo>
                    <a:pt x="5" y="3"/>
                  </a:lnTo>
                  <a:lnTo>
                    <a:pt x="3" y="0"/>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6" name="Freeform 483"/>
            <p:cNvSpPr>
              <a:spLocks/>
            </p:cNvSpPr>
            <p:nvPr/>
          </p:nvSpPr>
          <p:spPr bwMode="auto">
            <a:xfrm>
              <a:off x="4036" y="1319"/>
              <a:ext cx="5" cy="8"/>
            </a:xfrm>
            <a:custGeom>
              <a:avLst/>
              <a:gdLst>
                <a:gd name="T0" fmla="*/ 1 w 5"/>
                <a:gd name="T1" fmla="*/ 8 h 8"/>
                <a:gd name="T2" fmla="*/ 1 w 5"/>
                <a:gd name="T3" fmla="*/ 0 h 8"/>
                <a:gd name="T4" fmla="*/ 1 w 5"/>
                <a:gd name="T5" fmla="*/ 0 h 8"/>
                <a:gd name="T6" fmla="*/ 0 w 5"/>
                <a:gd name="T7" fmla="*/ 7 h 8"/>
                <a:gd name="T8" fmla="*/ 1 w 5"/>
                <a:gd name="T9" fmla="*/ 7 h 8"/>
                <a:gd name="T10" fmla="*/ 1 w 5"/>
                <a:gd name="T11" fmla="*/ 8 h 8"/>
                <a:gd name="T12" fmla="*/ 1 w 5"/>
                <a:gd name="T13" fmla="*/ 7 h 8"/>
                <a:gd name="T14" fmla="*/ 5 w 5"/>
                <a:gd name="T15" fmla="*/ 7 h 8"/>
                <a:gd name="T16" fmla="*/ 5 w 5"/>
                <a:gd name="T17" fmla="*/ 3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7"/>
                  </a:lnTo>
                  <a:lnTo>
                    <a:pt x="1" y="7"/>
                  </a:lnTo>
                  <a:lnTo>
                    <a:pt x="1" y="8"/>
                  </a:lnTo>
                  <a:lnTo>
                    <a:pt x="1" y="7"/>
                  </a:lnTo>
                  <a:lnTo>
                    <a:pt x="5" y="7"/>
                  </a:lnTo>
                  <a:lnTo>
                    <a:pt x="5" y="3"/>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7" name="Freeform 484"/>
            <p:cNvSpPr>
              <a:spLocks/>
            </p:cNvSpPr>
            <p:nvPr/>
          </p:nvSpPr>
          <p:spPr bwMode="auto">
            <a:xfrm>
              <a:off x="4037"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3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3"/>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8" name="Freeform 485"/>
            <p:cNvSpPr>
              <a:spLocks/>
            </p:cNvSpPr>
            <p:nvPr/>
          </p:nvSpPr>
          <p:spPr bwMode="auto">
            <a:xfrm>
              <a:off x="4039"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39" name="Freeform 486"/>
            <p:cNvSpPr>
              <a:spLocks/>
            </p:cNvSpPr>
            <p:nvPr/>
          </p:nvSpPr>
          <p:spPr bwMode="auto">
            <a:xfrm>
              <a:off x="4039" y="1319"/>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7 h 8"/>
                <a:gd name="T16" fmla="*/ 5 w 5"/>
                <a:gd name="T17" fmla="*/ 3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7"/>
                  </a:lnTo>
                  <a:lnTo>
                    <a:pt x="5" y="3"/>
                  </a:lnTo>
                  <a:lnTo>
                    <a:pt x="5"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0" name="Freeform 487"/>
            <p:cNvSpPr>
              <a:spLocks/>
            </p:cNvSpPr>
            <p:nvPr/>
          </p:nvSpPr>
          <p:spPr bwMode="auto">
            <a:xfrm>
              <a:off x="4041" y="1319"/>
              <a:ext cx="5" cy="8"/>
            </a:xfrm>
            <a:custGeom>
              <a:avLst/>
              <a:gdLst>
                <a:gd name="T0" fmla="*/ 0 w 5"/>
                <a:gd name="T1" fmla="*/ 8 h 8"/>
                <a:gd name="T2" fmla="*/ 1 w 5"/>
                <a:gd name="T3" fmla="*/ 0 h 8"/>
                <a:gd name="T4" fmla="*/ 0 w 5"/>
                <a:gd name="T5" fmla="*/ 0 h 8"/>
                <a:gd name="T6" fmla="*/ 0 w 5"/>
                <a:gd name="T7" fmla="*/ 7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1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1" y="0"/>
                  </a:lnTo>
                  <a:lnTo>
                    <a:pt x="0" y="0"/>
                  </a:lnTo>
                  <a:lnTo>
                    <a:pt x="0" y="7"/>
                  </a:lnTo>
                  <a:lnTo>
                    <a:pt x="0" y="8"/>
                  </a:lnTo>
                  <a:lnTo>
                    <a:pt x="3" y="7"/>
                  </a:lnTo>
                  <a:lnTo>
                    <a:pt x="5" y="3"/>
                  </a:lnTo>
                  <a:lnTo>
                    <a:pt x="3" y="2"/>
                  </a:lnTo>
                  <a:lnTo>
                    <a:pt x="1"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1" name="Freeform 488"/>
            <p:cNvSpPr>
              <a:spLocks/>
            </p:cNvSpPr>
            <p:nvPr/>
          </p:nvSpPr>
          <p:spPr bwMode="auto">
            <a:xfrm>
              <a:off x="4041"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3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3"/>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2" name="Freeform 489"/>
            <p:cNvSpPr>
              <a:spLocks/>
            </p:cNvSpPr>
            <p:nvPr/>
          </p:nvSpPr>
          <p:spPr bwMode="auto">
            <a:xfrm>
              <a:off x="4042"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3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3"/>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3" name="Freeform 490"/>
            <p:cNvSpPr>
              <a:spLocks/>
            </p:cNvSpPr>
            <p:nvPr/>
          </p:nvSpPr>
          <p:spPr bwMode="auto">
            <a:xfrm>
              <a:off x="4044"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4" name="Freeform 491"/>
            <p:cNvSpPr>
              <a:spLocks/>
            </p:cNvSpPr>
            <p:nvPr/>
          </p:nvSpPr>
          <p:spPr bwMode="auto">
            <a:xfrm>
              <a:off x="4044"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5" name="Freeform 492"/>
            <p:cNvSpPr>
              <a:spLocks/>
            </p:cNvSpPr>
            <p:nvPr/>
          </p:nvSpPr>
          <p:spPr bwMode="auto">
            <a:xfrm>
              <a:off x="4046" y="1319"/>
              <a:ext cx="4" cy="8"/>
            </a:xfrm>
            <a:custGeom>
              <a:avLst/>
              <a:gdLst>
                <a:gd name="T0" fmla="*/ 1 w 4"/>
                <a:gd name="T1" fmla="*/ 0 h 8"/>
                <a:gd name="T2" fmla="*/ 0 w 4"/>
                <a:gd name="T3" fmla="*/ 0 h 8"/>
                <a:gd name="T4" fmla="*/ 0 w 4"/>
                <a:gd name="T5" fmla="*/ 0 h 8"/>
                <a:gd name="T6" fmla="*/ 0 w 4"/>
                <a:gd name="T7" fmla="*/ 8 h 8"/>
                <a:gd name="T8" fmla="*/ 0 w 4"/>
                <a:gd name="T9" fmla="*/ 8 h 8"/>
                <a:gd name="T10" fmla="*/ 1 w 4"/>
                <a:gd name="T11" fmla="*/ 0 h 8"/>
                <a:gd name="T12" fmla="*/ 0 w 4"/>
                <a:gd name="T13" fmla="*/ 8 h 8"/>
                <a:gd name="T14" fmla="*/ 3 w 4"/>
                <a:gd name="T15" fmla="*/ 7 h 8"/>
                <a:gd name="T16" fmla="*/ 4 w 4"/>
                <a:gd name="T17" fmla="*/ 3 h 8"/>
                <a:gd name="T18" fmla="*/ 3 w 4"/>
                <a:gd name="T19" fmla="*/ 2 h 8"/>
                <a:gd name="T20" fmla="*/ 0 w 4"/>
                <a:gd name="T21" fmla="*/ 0 h 8"/>
                <a:gd name="T22" fmla="*/ 1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0"/>
                  </a:moveTo>
                  <a:lnTo>
                    <a:pt x="0" y="0"/>
                  </a:lnTo>
                  <a:lnTo>
                    <a:pt x="0" y="8"/>
                  </a:lnTo>
                  <a:lnTo>
                    <a:pt x="1" y="0"/>
                  </a:lnTo>
                  <a:lnTo>
                    <a:pt x="0" y="8"/>
                  </a:lnTo>
                  <a:lnTo>
                    <a:pt x="3" y="7"/>
                  </a:lnTo>
                  <a:lnTo>
                    <a:pt x="4" y="3"/>
                  </a:lnTo>
                  <a:lnTo>
                    <a:pt x="3" y="2"/>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6" name="Freeform 493"/>
            <p:cNvSpPr>
              <a:spLocks/>
            </p:cNvSpPr>
            <p:nvPr/>
          </p:nvSpPr>
          <p:spPr bwMode="auto">
            <a:xfrm>
              <a:off x="4046" y="1319"/>
              <a:ext cx="4" cy="8"/>
            </a:xfrm>
            <a:custGeom>
              <a:avLst/>
              <a:gdLst>
                <a:gd name="T0" fmla="*/ 1 w 4"/>
                <a:gd name="T1" fmla="*/ 8 h 8"/>
                <a:gd name="T2" fmla="*/ 1 w 4"/>
                <a:gd name="T3" fmla="*/ 0 h 8"/>
                <a:gd name="T4" fmla="*/ 1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5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8"/>
                  </a:lnTo>
                  <a:lnTo>
                    <a:pt x="1" y="8"/>
                  </a:lnTo>
                  <a:lnTo>
                    <a:pt x="4" y="7"/>
                  </a:lnTo>
                  <a:lnTo>
                    <a:pt x="4" y="5"/>
                  </a:lnTo>
                  <a:lnTo>
                    <a:pt x="4"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7" name="Freeform 494"/>
            <p:cNvSpPr>
              <a:spLocks/>
            </p:cNvSpPr>
            <p:nvPr/>
          </p:nvSpPr>
          <p:spPr bwMode="auto">
            <a:xfrm>
              <a:off x="4047"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3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3"/>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8" name="Freeform 495"/>
            <p:cNvSpPr>
              <a:spLocks/>
            </p:cNvSpPr>
            <p:nvPr/>
          </p:nvSpPr>
          <p:spPr bwMode="auto">
            <a:xfrm>
              <a:off x="4049"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49" name="Freeform 496"/>
            <p:cNvSpPr>
              <a:spLocks/>
            </p:cNvSpPr>
            <p:nvPr/>
          </p:nvSpPr>
          <p:spPr bwMode="auto">
            <a:xfrm>
              <a:off x="4049"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3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3"/>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0" name="Freeform 497"/>
            <p:cNvSpPr>
              <a:spLocks/>
            </p:cNvSpPr>
            <p:nvPr/>
          </p:nvSpPr>
          <p:spPr bwMode="auto">
            <a:xfrm>
              <a:off x="4050"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3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3"/>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1" name="Freeform 498"/>
            <p:cNvSpPr>
              <a:spLocks/>
            </p:cNvSpPr>
            <p:nvPr/>
          </p:nvSpPr>
          <p:spPr bwMode="auto">
            <a:xfrm>
              <a:off x="4050"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2" name="Freeform 499"/>
            <p:cNvSpPr>
              <a:spLocks/>
            </p:cNvSpPr>
            <p:nvPr/>
          </p:nvSpPr>
          <p:spPr bwMode="auto">
            <a:xfrm>
              <a:off x="4052"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3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3"/>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3" name="Freeform 500"/>
            <p:cNvSpPr>
              <a:spLocks/>
            </p:cNvSpPr>
            <p:nvPr/>
          </p:nvSpPr>
          <p:spPr bwMode="auto">
            <a:xfrm>
              <a:off x="4054" y="1319"/>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7 h 8"/>
                <a:gd name="T16" fmla="*/ 4 w 4"/>
                <a:gd name="T17" fmla="*/ 3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7"/>
                  </a:lnTo>
                  <a:lnTo>
                    <a:pt x="4"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4" name="Freeform 501"/>
            <p:cNvSpPr>
              <a:spLocks/>
            </p:cNvSpPr>
            <p:nvPr/>
          </p:nvSpPr>
          <p:spPr bwMode="auto">
            <a:xfrm>
              <a:off x="4054" y="1319"/>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3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7"/>
                  </a:lnTo>
                  <a:lnTo>
                    <a:pt x="4" y="3"/>
                  </a:lnTo>
                  <a:lnTo>
                    <a:pt x="4"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5" name="Freeform 502"/>
            <p:cNvSpPr>
              <a:spLocks/>
            </p:cNvSpPr>
            <p:nvPr/>
          </p:nvSpPr>
          <p:spPr bwMode="auto">
            <a:xfrm>
              <a:off x="4055"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6" name="Freeform 503"/>
            <p:cNvSpPr>
              <a:spLocks/>
            </p:cNvSpPr>
            <p:nvPr/>
          </p:nvSpPr>
          <p:spPr bwMode="auto">
            <a:xfrm>
              <a:off x="4055"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7" name="Freeform 504"/>
            <p:cNvSpPr>
              <a:spLocks/>
            </p:cNvSpPr>
            <p:nvPr/>
          </p:nvSpPr>
          <p:spPr bwMode="auto">
            <a:xfrm>
              <a:off x="4057"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3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3"/>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8" name="Freeform 505"/>
            <p:cNvSpPr>
              <a:spLocks/>
            </p:cNvSpPr>
            <p:nvPr/>
          </p:nvSpPr>
          <p:spPr bwMode="auto">
            <a:xfrm>
              <a:off x="4058"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3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3"/>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59" name="Freeform 506"/>
            <p:cNvSpPr>
              <a:spLocks/>
            </p:cNvSpPr>
            <p:nvPr/>
          </p:nvSpPr>
          <p:spPr bwMode="auto">
            <a:xfrm>
              <a:off x="4058"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0" name="Freeform 507"/>
            <p:cNvSpPr>
              <a:spLocks/>
            </p:cNvSpPr>
            <p:nvPr/>
          </p:nvSpPr>
          <p:spPr bwMode="auto">
            <a:xfrm>
              <a:off x="4060" y="1319"/>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3 w 5"/>
                <a:gd name="T15" fmla="*/ 7 h 8"/>
                <a:gd name="T16" fmla="*/ 5 w 5"/>
                <a:gd name="T17" fmla="*/ 3 h 8"/>
                <a:gd name="T18" fmla="*/ 3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3" y="7"/>
                  </a:lnTo>
                  <a:lnTo>
                    <a:pt x="5" y="3"/>
                  </a:lnTo>
                  <a:lnTo>
                    <a:pt x="3"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1" name="Freeform 508"/>
            <p:cNvSpPr>
              <a:spLocks/>
            </p:cNvSpPr>
            <p:nvPr/>
          </p:nvSpPr>
          <p:spPr bwMode="auto">
            <a:xfrm>
              <a:off x="4060" y="1319"/>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7"/>
                  </a:lnTo>
                  <a:lnTo>
                    <a:pt x="5" y="5"/>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2" name="Freeform 509"/>
            <p:cNvSpPr>
              <a:spLocks/>
            </p:cNvSpPr>
            <p:nvPr/>
          </p:nvSpPr>
          <p:spPr bwMode="auto">
            <a:xfrm>
              <a:off x="4062"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3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3"/>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3" name="Freeform 510"/>
            <p:cNvSpPr>
              <a:spLocks/>
            </p:cNvSpPr>
            <p:nvPr/>
          </p:nvSpPr>
          <p:spPr bwMode="auto">
            <a:xfrm>
              <a:off x="4063"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3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3"/>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4" name="Freeform 511"/>
            <p:cNvSpPr>
              <a:spLocks/>
            </p:cNvSpPr>
            <p:nvPr/>
          </p:nvSpPr>
          <p:spPr bwMode="auto">
            <a:xfrm>
              <a:off x="4063"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5" name="Freeform 512"/>
            <p:cNvSpPr>
              <a:spLocks/>
            </p:cNvSpPr>
            <p:nvPr/>
          </p:nvSpPr>
          <p:spPr bwMode="auto">
            <a:xfrm>
              <a:off x="4065"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3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3"/>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6" name="Freeform 513"/>
            <p:cNvSpPr>
              <a:spLocks/>
            </p:cNvSpPr>
            <p:nvPr/>
          </p:nvSpPr>
          <p:spPr bwMode="auto">
            <a:xfrm>
              <a:off x="4067" y="1319"/>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7 h 8"/>
                <a:gd name="T16" fmla="*/ 4 w 4"/>
                <a:gd name="T17" fmla="*/ 3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7"/>
                  </a:lnTo>
                  <a:lnTo>
                    <a:pt x="4"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7" name="Freeform 514"/>
            <p:cNvSpPr>
              <a:spLocks/>
            </p:cNvSpPr>
            <p:nvPr/>
          </p:nvSpPr>
          <p:spPr bwMode="auto">
            <a:xfrm>
              <a:off x="4067" y="1319"/>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3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7"/>
                  </a:lnTo>
                  <a:lnTo>
                    <a:pt x="4" y="3"/>
                  </a:lnTo>
                  <a:lnTo>
                    <a:pt x="4"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8" name="Freeform 515"/>
            <p:cNvSpPr>
              <a:spLocks/>
            </p:cNvSpPr>
            <p:nvPr/>
          </p:nvSpPr>
          <p:spPr bwMode="auto">
            <a:xfrm>
              <a:off x="4068"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69" name="Freeform 516"/>
            <p:cNvSpPr>
              <a:spLocks/>
            </p:cNvSpPr>
            <p:nvPr/>
          </p:nvSpPr>
          <p:spPr bwMode="auto">
            <a:xfrm>
              <a:off x="4068"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0" name="Freeform 517"/>
            <p:cNvSpPr>
              <a:spLocks/>
            </p:cNvSpPr>
            <p:nvPr/>
          </p:nvSpPr>
          <p:spPr bwMode="auto">
            <a:xfrm>
              <a:off x="4070"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3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3"/>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1" name="Freeform 518"/>
            <p:cNvSpPr>
              <a:spLocks/>
            </p:cNvSpPr>
            <p:nvPr/>
          </p:nvSpPr>
          <p:spPr bwMode="auto">
            <a:xfrm>
              <a:off x="4071"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3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3"/>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2" name="Freeform 519"/>
            <p:cNvSpPr>
              <a:spLocks/>
            </p:cNvSpPr>
            <p:nvPr/>
          </p:nvSpPr>
          <p:spPr bwMode="auto">
            <a:xfrm>
              <a:off x="4071"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3" name="Freeform 520"/>
            <p:cNvSpPr>
              <a:spLocks/>
            </p:cNvSpPr>
            <p:nvPr/>
          </p:nvSpPr>
          <p:spPr bwMode="auto">
            <a:xfrm>
              <a:off x="4073"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4" name="Freeform 521"/>
            <p:cNvSpPr>
              <a:spLocks/>
            </p:cNvSpPr>
            <p:nvPr/>
          </p:nvSpPr>
          <p:spPr bwMode="auto">
            <a:xfrm>
              <a:off x="4073"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5" name="Freeform 522"/>
            <p:cNvSpPr>
              <a:spLocks/>
            </p:cNvSpPr>
            <p:nvPr/>
          </p:nvSpPr>
          <p:spPr bwMode="auto">
            <a:xfrm>
              <a:off x="4075" y="1319"/>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7 h 8"/>
                <a:gd name="T16" fmla="*/ 4 w 4"/>
                <a:gd name="T17" fmla="*/ 3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7"/>
                  </a:lnTo>
                  <a:lnTo>
                    <a:pt x="4" y="3"/>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6" name="Freeform 523"/>
            <p:cNvSpPr>
              <a:spLocks/>
            </p:cNvSpPr>
            <p:nvPr/>
          </p:nvSpPr>
          <p:spPr bwMode="auto">
            <a:xfrm>
              <a:off x="4076"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7" name="Freeform 524"/>
            <p:cNvSpPr>
              <a:spLocks/>
            </p:cNvSpPr>
            <p:nvPr/>
          </p:nvSpPr>
          <p:spPr bwMode="auto">
            <a:xfrm>
              <a:off x="4076"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8" name="Freeform 525"/>
            <p:cNvSpPr>
              <a:spLocks/>
            </p:cNvSpPr>
            <p:nvPr/>
          </p:nvSpPr>
          <p:spPr bwMode="auto">
            <a:xfrm>
              <a:off x="4078"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79" name="Freeform 526"/>
            <p:cNvSpPr>
              <a:spLocks/>
            </p:cNvSpPr>
            <p:nvPr/>
          </p:nvSpPr>
          <p:spPr bwMode="auto">
            <a:xfrm>
              <a:off x="4078"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3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3"/>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0" name="Freeform 527"/>
            <p:cNvSpPr>
              <a:spLocks/>
            </p:cNvSpPr>
            <p:nvPr/>
          </p:nvSpPr>
          <p:spPr bwMode="auto">
            <a:xfrm>
              <a:off x="4079"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3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3"/>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1" name="Freeform 528"/>
            <p:cNvSpPr>
              <a:spLocks/>
            </p:cNvSpPr>
            <p:nvPr/>
          </p:nvSpPr>
          <p:spPr bwMode="auto">
            <a:xfrm>
              <a:off x="4081"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2" name="Freeform 529"/>
            <p:cNvSpPr>
              <a:spLocks/>
            </p:cNvSpPr>
            <p:nvPr/>
          </p:nvSpPr>
          <p:spPr bwMode="auto">
            <a:xfrm>
              <a:off x="4081"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3" name="Freeform 530"/>
            <p:cNvSpPr>
              <a:spLocks/>
            </p:cNvSpPr>
            <p:nvPr/>
          </p:nvSpPr>
          <p:spPr bwMode="auto">
            <a:xfrm>
              <a:off x="4083"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4" name="Freeform 531"/>
            <p:cNvSpPr>
              <a:spLocks/>
            </p:cNvSpPr>
            <p:nvPr/>
          </p:nvSpPr>
          <p:spPr bwMode="auto">
            <a:xfrm>
              <a:off x="4083" y="1319"/>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3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3"/>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5" name="Freeform 532"/>
            <p:cNvSpPr>
              <a:spLocks/>
            </p:cNvSpPr>
            <p:nvPr/>
          </p:nvSpPr>
          <p:spPr bwMode="auto">
            <a:xfrm>
              <a:off x="4084"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3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3"/>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6" name="Freeform 533"/>
            <p:cNvSpPr>
              <a:spLocks/>
            </p:cNvSpPr>
            <p:nvPr/>
          </p:nvSpPr>
          <p:spPr bwMode="auto">
            <a:xfrm>
              <a:off x="4086" y="131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3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7" name="Freeform 534"/>
            <p:cNvSpPr>
              <a:spLocks/>
            </p:cNvSpPr>
            <p:nvPr/>
          </p:nvSpPr>
          <p:spPr bwMode="auto">
            <a:xfrm>
              <a:off x="4086" y="131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8" name="Freeform 535"/>
            <p:cNvSpPr>
              <a:spLocks/>
            </p:cNvSpPr>
            <p:nvPr/>
          </p:nvSpPr>
          <p:spPr bwMode="auto">
            <a:xfrm>
              <a:off x="4088" y="1319"/>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7 h 8"/>
                <a:gd name="T16" fmla="*/ 4 w 4"/>
                <a:gd name="T17" fmla="*/ 3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7"/>
                  </a:lnTo>
                  <a:lnTo>
                    <a:pt x="4" y="3"/>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89" name="Freeform 536"/>
            <p:cNvSpPr>
              <a:spLocks/>
            </p:cNvSpPr>
            <p:nvPr/>
          </p:nvSpPr>
          <p:spPr bwMode="auto">
            <a:xfrm>
              <a:off x="4088" y="1319"/>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3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7"/>
                  </a:lnTo>
                  <a:lnTo>
                    <a:pt x="4" y="3"/>
                  </a:lnTo>
                  <a:lnTo>
                    <a:pt x="4"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690" name="Rectangle 537"/>
            <p:cNvSpPr>
              <a:spLocks noChangeArrowheads="1"/>
            </p:cNvSpPr>
            <p:nvPr/>
          </p:nvSpPr>
          <p:spPr bwMode="auto">
            <a:xfrm>
              <a:off x="4089" y="1319"/>
              <a:ext cx="2" cy="8"/>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691" name="Rectangle 538"/>
            <p:cNvSpPr>
              <a:spLocks noChangeArrowheads="1"/>
            </p:cNvSpPr>
            <p:nvPr/>
          </p:nvSpPr>
          <p:spPr bwMode="auto">
            <a:xfrm>
              <a:off x="3667" y="762"/>
              <a:ext cx="22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-13.5%</a:t>
              </a:r>
              <a:endParaRPr lang="en-US" altLang="en-US" sz="1800"/>
            </a:p>
          </p:txBody>
        </p:sp>
        <p:sp>
          <p:nvSpPr>
            <p:cNvPr id="40692" name="Rectangle 539"/>
            <p:cNvSpPr>
              <a:spLocks noChangeArrowheads="1"/>
            </p:cNvSpPr>
            <p:nvPr/>
          </p:nvSpPr>
          <p:spPr bwMode="auto">
            <a:xfrm>
              <a:off x="3885" y="1085"/>
              <a:ext cx="22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-49.0%</a:t>
              </a:r>
              <a:endParaRPr lang="en-US" altLang="en-US" sz="1800"/>
            </a:p>
          </p:txBody>
        </p:sp>
        <p:sp>
          <p:nvSpPr>
            <p:cNvPr id="40693" name="Rectangle 540"/>
            <p:cNvSpPr>
              <a:spLocks noChangeArrowheads="1"/>
            </p:cNvSpPr>
            <p:nvPr/>
          </p:nvSpPr>
          <p:spPr bwMode="auto">
            <a:xfrm>
              <a:off x="4288" y="973"/>
              <a:ext cx="75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a:solidFill>
                    <a:srgbClr val="1F1A17"/>
                  </a:solidFill>
                </a:rPr>
                <a:t>Valley - Baseline</a:t>
              </a:r>
              <a:endParaRPr lang="en-US" altLang="en-US" sz="1800"/>
            </a:p>
          </p:txBody>
        </p:sp>
      </p:grpSp>
      <p:grpSp>
        <p:nvGrpSpPr>
          <p:cNvPr id="145564" name="Group 3228"/>
          <p:cNvGrpSpPr>
            <a:grpSpLocks/>
          </p:cNvGrpSpPr>
          <p:nvPr/>
        </p:nvGrpSpPr>
        <p:grpSpPr bwMode="auto">
          <a:xfrm>
            <a:off x="3508375" y="5778500"/>
            <a:ext cx="2420937" cy="836612"/>
            <a:chOff x="3589" y="3663"/>
            <a:chExt cx="1525" cy="527"/>
          </a:xfrm>
        </p:grpSpPr>
        <p:sp>
          <p:nvSpPr>
            <p:cNvPr id="40054" name="Rectangle 541"/>
            <p:cNvSpPr>
              <a:spLocks noChangeArrowheads="1"/>
            </p:cNvSpPr>
            <p:nvPr/>
          </p:nvSpPr>
          <p:spPr bwMode="auto">
            <a:xfrm>
              <a:off x="3851" y="4137"/>
              <a:ext cx="9" cy="50"/>
            </a:xfrm>
            <a:prstGeom prst="rect">
              <a:avLst/>
            </a:prstGeom>
            <a:solidFill>
              <a:srgbClr val="DC363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055" name="Rectangle 542"/>
            <p:cNvSpPr>
              <a:spLocks noChangeArrowheads="1"/>
            </p:cNvSpPr>
            <p:nvPr/>
          </p:nvSpPr>
          <p:spPr bwMode="auto">
            <a:xfrm>
              <a:off x="3851" y="4137"/>
              <a:ext cx="9" cy="8"/>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056" name="Rectangle 543"/>
            <p:cNvSpPr>
              <a:spLocks noChangeArrowheads="1"/>
            </p:cNvSpPr>
            <p:nvPr/>
          </p:nvSpPr>
          <p:spPr bwMode="auto">
            <a:xfrm>
              <a:off x="3851" y="4130"/>
              <a:ext cx="9" cy="7"/>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057" name="Rectangle 544"/>
            <p:cNvSpPr>
              <a:spLocks noChangeArrowheads="1"/>
            </p:cNvSpPr>
            <p:nvPr/>
          </p:nvSpPr>
          <p:spPr bwMode="auto">
            <a:xfrm>
              <a:off x="3607" y="4183"/>
              <a:ext cx="411" cy="7"/>
            </a:xfrm>
            <a:prstGeom prst="rect">
              <a:avLst/>
            </a:prstGeom>
            <a:solidFill>
              <a:srgbClr val="DC363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058" name="Freeform 545"/>
            <p:cNvSpPr>
              <a:spLocks/>
            </p:cNvSpPr>
            <p:nvPr/>
          </p:nvSpPr>
          <p:spPr bwMode="auto">
            <a:xfrm>
              <a:off x="3589"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9" name="Freeform 546"/>
            <p:cNvSpPr>
              <a:spLocks/>
            </p:cNvSpPr>
            <p:nvPr/>
          </p:nvSpPr>
          <p:spPr bwMode="auto">
            <a:xfrm>
              <a:off x="3591"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4 h 7"/>
                <a:gd name="T18" fmla="*/ 3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3" y="7"/>
                  </a:lnTo>
                  <a:lnTo>
                    <a:pt x="5" y="4"/>
                  </a:lnTo>
                  <a:lnTo>
                    <a:pt x="3"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0" name="Freeform 547"/>
            <p:cNvSpPr>
              <a:spLocks/>
            </p:cNvSpPr>
            <p:nvPr/>
          </p:nvSpPr>
          <p:spPr bwMode="auto">
            <a:xfrm>
              <a:off x="3593"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1" name="Freeform 548"/>
            <p:cNvSpPr>
              <a:spLocks/>
            </p:cNvSpPr>
            <p:nvPr/>
          </p:nvSpPr>
          <p:spPr bwMode="auto">
            <a:xfrm>
              <a:off x="3593"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4 h 7"/>
                <a:gd name="T18" fmla="*/ 5 w 5"/>
                <a:gd name="T19" fmla="*/ 2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4"/>
                  </a:lnTo>
                  <a:lnTo>
                    <a:pt x="5"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2" name="Freeform 549"/>
            <p:cNvSpPr>
              <a:spLocks/>
            </p:cNvSpPr>
            <p:nvPr/>
          </p:nvSpPr>
          <p:spPr bwMode="auto">
            <a:xfrm>
              <a:off x="3594"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4 w 5"/>
                <a:gd name="T15" fmla="*/ 7 h 7"/>
                <a:gd name="T16" fmla="*/ 5 w 5"/>
                <a:gd name="T17" fmla="*/ 4 h 7"/>
                <a:gd name="T18" fmla="*/ 4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4" y="7"/>
                  </a:lnTo>
                  <a:lnTo>
                    <a:pt x="5" y="4"/>
                  </a:lnTo>
                  <a:lnTo>
                    <a:pt x="4"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3" name="Freeform 550"/>
            <p:cNvSpPr>
              <a:spLocks/>
            </p:cNvSpPr>
            <p:nvPr/>
          </p:nvSpPr>
          <p:spPr bwMode="auto">
            <a:xfrm>
              <a:off x="3594"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4" name="Freeform 551"/>
            <p:cNvSpPr>
              <a:spLocks/>
            </p:cNvSpPr>
            <p:nvPr/>
          </p:nvSpPr>
          <p:spPr bwMode="auto">
            <a:xfrm>
              <a:off x="3596"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4 h 7"/>
                <a:gd name="T18" fmla="*/ 3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3" y="7"/>
                  </a:lnTo>
                  <a:lnTo>
                    <a:pt x="5" y="4"/>
                  </a:lnTo>
                  <a:lnTo>
                    <a:pt x="3"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5" name="Freeform 552"/>
            <p:cNvSpPr>
              <a:spLocks/>
            </p:cNvSpPr>
            <p:nvPr/>
          </p:nvSpPr>
          <p:spPr bwMode="auto">
            <a:xfrm>
              <a:off x="3598" y="4183"/>
              <a:ext cx="4" cy="7"/>
            </a:xfrm>
            <a:custGeom>
              <a:avLst/>
              <a:gdLst>
                <a:gd name="T0" fmla="*/ 0 w 4"/>
                <a:gd name="T1" fmla="*/ 7 h 7"/>
                <a:gd name="T2" fmla="*/ 0 w 4"/>
                <a:gd name="T3" fmla="*/ 0 h 7"/>
                <a:gd name="T4" fmla="*/ 0 w 4"/>
                <a:gd name="T5" fmla="*/ 0 h 7"/>
                <a:gd name="T6" fmla="*/ 0 w 4"/>
                <a:gd name="T7" fmla="*/ 7 h 7"/>
                <a:gd name="T8" fmla="*/ 0 w 4"/>
                <a:gd name="T9" fmla="*/ 7 h 7"/>
                <a:gd name="T10" fmla="*/ 0 w 4"/>
                <a:gd name="T11" fmla="*/ 7 h 7"/>
                <a:gd name="T12" fmla="*/ 0 w 4"/>
                <a:gd name="T13" fmla="*/ 7 h 7"/>
                <a:gd name="T14" fmla="*/ 3 w 4"/>
                <a:gd name="T15" fmla="*/ 7 h 7"/>
                <a:gd name="T16" fmla="*/ 4 w 4"/>
                <a:gd name="T17" fmla="*/ 4 h 7"/>
                <a:gd name="T18" fmla="*/ 3 w 4"/>
                <a:gd name="T19" fmla="*/ 2 h 7"/>
                <a:gd name="T20" fmla="*/ 0 w 4"/>
                <a:gd name="T21" fmla="*/ 0 h 7"/>
                <a:gd name="T22" fmla="*/ 0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0" y="7"/>
                  </a:moveTo>
                  <a:lnTo>
                    <a:pt x="0" y="0"/>
                  </a:lnTo>
                  <a:lnTo>
                    <a:pt x="0" y="7"/>
                  </a:lnTo>
                  <a:lnTo>
                    <a:pt x="3" y="7"/>
                  </a:lnTo>
                  <a:lnTo>
                    <a:pt x="4"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6" name="Freeform 553"/>
            <p:cNvSpPr>
              <a:spLocks/>
            </p:cNvSpPr>
            <p:nvPr/>
          </p:nvSpPr>
          <p:spPr bwMode="auto">
            <a:xfrm>
              <a:off x="3598" y="4183"/>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4 w 4"/>
                <a:gd name="T15" fmla="*/ 7 h 7"/>
                <a:gd name="T16" fmla="*/ 4 w 4"/>
                <a:gd name="T17" fmla="*/ 4 h 7"/>
                <a:gd name="T18" fmla="*/ 4 w 4"/>
                <a:gd name="T19" fmla="*/ 2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4" y="7"/>
                  </a:lnTo>
                  <a:lnTo>
                    <a:pt x="4" y="4"/>
                  </a:lnTo>
                  <a:lnTo>
                    <a:pt x="4"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7" name="Freeform 554"/>
            <p:cNvSpPr>
              <a:spLocks/>
            </p:cNvSpPr>
            <p:nvPr/>
          </p:nvSpPr>
          <p:spPr bwMode="auto">
            <a:xfrm>
              <a:off x="3599"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8" name="Freeform 555"/>
            <p:cNvSpPr>
              <a:spLocks/>
            </p:cNvSpPr>
            <p:nvPr/>
          </p:nvSpPr>
          <p:spPr bwMode="auto">
            <a:xfrm>
              <a:off x="3599"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69" name="Freeform 556"/>
            <p:cNvSpPr>
              <a:spLocks/>
            </p:cNvSpPr>
            <p:nvPr/>
          </p:nvSpPr>
          <p:spPr bwMode="auto">
            <a:xfrm>
              <a:off x="3601"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3 w 5"/>
                <a:gd name="T15" fmla="*/ 7 h 7"/>
                <a:gd name="T16" fmla="*/ 5 w 5"/>
                <a:gd name="T17" fmla="*/ 4 h 7"/>
                <a:gd name="T18" fmla="*/ 3 w 5"/>
                <a:gd name="T19" fmla="*/ 2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3" y="7"/>
                  </a:lnTo>
                  <a:lnTo>
                    <a:pt x="5" y="4"/>
                  </a:lnTo>
                  <a:lnTo>
                    <a:pt x="3"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0" name="Freeform 557"/>
            <p:cNvSpPr>
              <a:spLocks/>
            </p:cNvSpPr>
            <p:nvPr/>
          </p:nvSpPr>
          <p:spPr bwMode="auto">
            <a:xfrm>
              <a:off x="3602"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4 w 5"/>
                <a:gd name="T15" fmla="*/ 7 h 7"/>
                <a:gd name="T16" fmla="*/ 5 w 5"/>
                <a:gd name="T17" fmla="*/ 4 h 7"/>
                <a:gd name="T18" fmla="*/ 4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4" y="7"/>
                  </a:lnTo>
                  <a:lnTo>
                    <a:pt x="5" y="4"/>
                  </a:lnTo>
                  <a:lnTo>
                    <a:pt x="4"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1" name="Freeform 558"/>
            <p:cNvSpPr>
              <a:spLocks/>
            </p:cNvSpPr>
            <p:nvPr/>
          </p:nvSpPr>
          <p:spPr bwMode="auto">
            <a:xfrm>
              <a:off x="3602"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2" name="Freeform 559"/>
            <p:cNvSpPr>
              <a:spLocks/>
            </p:cNvSpPr>
            <p:nvPr/>
          </p:nvSpPr>
          <p:spPr bwMode="auto">
            <a:xfrm>
              <a:off x="3604"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3" name="Freeform 560"/>
            <p:cNvSpPr>
              <a:spLocks/>
            </p:cNvSpPr>
            <p:nvPr/>
          </p:nvSpPr>
          <p:spPr bwMode="auto">
            <a:xfrm>
              <a:off x="3604"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4" name="Freeform 561"/>
            <p:cNvSpPr>
              <a:spLocks/>
            </p:cNvSpPr>
            <p:nvPr/>
          </p:nvSpPr>
          <p:spPr bwMode="auto">
            <a:xfrm>
              <a:off x="3606" y="4183"/>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3 w 4"/>
                <a:gd name="T15" fmla="*/ 7 h 7"/>
                <a:gd name="T16" fmla="*/ 4 w 4"/>
                <a:gd name="T17" fmla="*/ 4 h 7"/>
                <a:gd name="T18" fmla="*/ 3 w 4"/>
                <a:gd name="T19" fmla="*/ 2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3" y="7"/>
                  </a:lnTo>
                  <a:lnTo>
                    <a:pt x="4" y="4"/>
                  </a:lnTo>
                  <a:lnTo>
                    <a:pt x="3"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5" name="Freeform 562"/>
            <p:cNvSpPr>
              <a:spLocks/>
            </p:cNvSpPr>
            <p:nvPr/>
          </p:nvSpPr>
          <p:spPr bwMode="auto">
            <a:xfrm>
              <a:off x="3607"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6" name="Freeform 563"/>
            <p:cNvSpPr>
              <a:spLocks/>
            </p:cNvSpPr>
            <p:nvPr/>
          </p:nvSpPr>
          <p:spPr bwMode="auto">
            <a:xfrm>
              <a:off x="3607"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7" name="Freeform 564"/>
            <p:cNvSpPr>
              <a:spLocks/>
            </p:cNvSpPr>
            <p:nvPr/>
          </p:nvSpPr>
          <p:spPr bwMode="auto">
            <a:xfrm>
              <a:off x="3609"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3 w 5"/>
                <a:gd name="T15" fmla="*/ 7 h 7"/>
                <a:gd name="T16" fmla="*/ 5 w 5"/>
                <a:gd name="T17" fmla="*/ 4 h 7"/>
                <a:gd name="T18" fmla="*/ 3 w 5"/>
                <a:gd name="T19" fmla="*/ 2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3" y="7"/>
                  </a:lnTo>
                  <a:lnTo>
                    <a:pt x="5" y="4"/>
                  </a:lnTo>
                  <a:lnTo>
                    <a:pt x="3"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8" name="Freeform 565"/>
            <p:cNvSpPr>
              <a:spLocks/>
            </p:cNvSpPr>
            <p:nvPr/>
          </p:nvSpPr>
          <p:spPr bwMode="auto">
            <a:xfrm>
              <a:off x="3610" y="4183"/>
              <a:ext cx="4" cy="7"/>
            </a:xfrm>
            <a:custGeom>
              <a:avLst/>
              <a:gdLst>
                <a:gd name="T0" fmla="*/ 0 w 4"/>
                <a:gd name="T1" fmla="*/ 7 h 7"/>
                <a:gd name="T2" fmla="*/ 0 w 4"/>
                <a:gd name="T3" fmla="*/ 0 h 7"/>
                <a:gd name="T4" fmla="*/ 0 w 4"/>
                <a:gd name="T5" fmla="*/ 0 h 7"/>
                <a:gd name="T6" fmla="*/ 0 w 4"/>
                <a:gd name="T7" fmla="*/ 7 h 7"/>
                <a:gd name="T8" fmla="*/ 0 w 4"/>
                <a:gd name="T9" fmla="*/ 7 h 7"/>
                <a:gd name="T10" fmla="*/ 0 w 4"/>
                <a:gd name="T11" fmla="*/ 7 h 7"/>
                <a:gd name="T12" fmla="*/ 0 w 4"/>
                <a:gd name="T13" fmla="*/ 7 h 7"/>
                <a:gd name="T14" fmla="*/ 4 w 4"/>
                <a:gd name="T15" fmla="*/ 7 h 7"/>
                <a:gd name="T16" fmla="*/ 4 w 4"/>
                <a:gd name="T17" fmla="*/ 4 h 7"/>
                <a:gd name="T18" fmla="*/ 4 w 4"/>
                <a:gd name="T19" fmla="*/ 2 h 7"/>
                <a:gd name="T20" fmla="*/ 0 w 4"/>
                <a:gd name="T21" fmla="*/ 0 h 7"/>
                <a:gd name="T22" fmla="*/ 0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0" y="7"/>
                  </a:moveTo>
                  <a:lnTo>
                    <a:pt x="0" y="0"/>
                  </a:lnTo>
                  <a:lnTo>
                    <a:pt x="0" y="7"/>
                  </a:lnTo>
                  <a:lnTo>
                    <a:pt x="4" y="7"/>
                  </a:lnTo>
                  <a:lnTo>
                    <a:pt x="4" y="4"/>
                  </a:lnTo>
                  <a:lnTo>
                    <a:pt x="4"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79" name="Freeform 566"/>
            <p:cNvSpPr>
              <a:spLocks/>
            </p:cNvSpPr>
            <p:nvPr/>
          </p:nvSpPr>
          <p:spPr bwMode="auto">
            <a:xfrm>
              <a:off x="3610"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0" name="Freeform 567"/>
            <p:cNvSpPr>
              <a:spLocks/>
            </p:cNvSpPr>
            <p:nvPr/>
          </p:nvSpPr>
          <p:spPr bwMode="auto">
            <a:xfrm>
              <a:off x="3612"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1" name="Freeform 568"/>
            <p:cNvSpPr>
              <a:spLocks/>
            </p:cNvSpPr>
            <p:nvPr/>
          </p:nvSpPr>
          <p:spPr bwMode="auto">
            <a:xfrm>
              <a:off x="3612"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2" name="Freeform 569"/>
            <p:cNvSpPr>
              <a:spLocks/>
            </p:cNvSpPr>
            <p:nvPr/>
          </p:nvSpPr>
          <p:spPr bwMode="auto">
            <a:xfrm>
              <a:off x="3614"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3 w 5"/>
                <a:gd name="T15" fmla="*/ 7 h 7"/>
                <a:gd name="T16" fmla="*/ 5 w 5"/>
                <a:gd name="T17" fmla="*/ 4 h 7"/>
                <a:gd name="T18" fmla="*/ 3 w 5"/>
                <a:gd name="T19" fmla="*/ 2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3" y="7"/>
                  </a:lnTo>
                  <a:lnTo>
                    <a:pt x="5" y="4"/>
                  </a:lnTo>
                  <a:lnTo>
                    <a:pt x="3"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3" name="Freeform 570"/>
            <p:cNvSpPr>
              <a:spLocks/>
            </p:cNvSpPr>
            <p:nvPr/>
          </p:nvSpPr>
          <p:spPr bwMode="auto">
            <a:xfrm>
              <a:off x="3615"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4 w 5"/>
                <a:gd name="T15" fmla="*/ 7 h 7"/>
                <a:gd name="T16" fmla="*/ 5 w 5"/>
                <a:gd name="T17" fmla="*/ 4 h 7"/>
                <a:gd name="T18" fmla="*/ 4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4" y="7"/>
                  </a:lnTo>
                  <a:lnTo>
                    <a:pt x="5" y="4"/>
                  </a:lnTo>
                  <a:lnTo>
                    <a:pt x="4"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4" name="Freeform 571"/>
            <p:cNvSpPr>
              <a:spLocks/>
            </p:cNvSpPr>
            <p:nvPr/>
          </p:nvSpPr>
          <p:spPr bwMode="auto">
            <a:xfrm>
              <a:off x="3615"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5" name="Freeform 572"/>
            <p:cNvSpPr>
              <a:spLocks/>
            </p:cNvSpPr>
            <p:nvPr/>
          </p:nvSpPr>
          <p:spPr bwMode="auto">
            <a:xfrm>
              <a:off x="3617" y="4183"/>
              <a:ext cx="5" cy="7"/>
            </a:xfrm>
            <a:custGeom>
              <a:avLst/>
              <a:gdLst>
                <a:gd name="T0" fmla="*/ 2 w 5"/>
                <a:gd name="T1" fmla="*/ 7 h 7"/>
                <a:gd name="T2" fmla="*/ 0 w 5"/>
                <a:gd name="T3" fmla="*/ 0 h 7"/>
                <a:gd name="T4" fmla="*/ 0 w 5"/>
                <a:gd name="T5" fmla="*/ 0 h 7"/>
                <a:gd name="T6" fmla="*/ 0 w 5"/>
                <a:gd name="T7" fmla="*/ 7 h 7"/>
                <a:gd name="T8" fmla="*/ 0 w 5"/>
                <a:gd name="T9" fmla="*/ 7 h 7"/>
                <a:gd name="T10" fmla="*/ 2 w 5"/>
                <a:gd name="T11" fmla="*/ 7 h 7"/>
                <a:gd name="T12" fmla="*/ 0 w 5"/>
                <a:gd name="T13" fmla="*/ 7 h 7"/>
                <a:gd name="T14" fmla="*/ 3 w 5"/>
                <a:gd name="T15" fmla="*/ 7 h 7"/>
                <a:gd name="T16" fmla="*/ 5 w 5"/>
                <a:gd name="T17" fmla="*/ 4 h 7"/>
                <a:gd name="T18" fmla="*/ 3 w 5"/>
                <a:gd name="T19" fmla="*/ 2 h 7"/>
                <a:gd name="T20" fmla="*/ 0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0" y="0"/>
                  </a:lnTo>
                  <a:lnTo>
                    <a:pt x="0" y="7"/>
                  </a:lnTo>
                  <a:lnTo>
                    <a:pt x="2" y="7"/>
                  </a:lnTo>
                  <a:lnTo>
                    <a:pt x="0" y="7"/>
                  </a:lnTo>
                  <a:lnTo>
                    <a:pt x="3" y="7"/>
                  </a:lnTo>
                  <a:lnTo>
                    <a:pt x="5" y="4"/>
                  </a:lnTo>
                  <a:lnTo>
                    <a:pt x="3" y="2"/>
                  </a:lnTo>
                  <a:lnTo>
                    <a:pt x="0"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6" name="Freeform 573"/>
            <p:cNvSpPr>
              <a:spLocks/>
            </p:cNvSpPr>
            <p:nvPr/>
          </p:nvSpPr>
          <p:spPr bwMode="auto">
            <a:xfrm>
              <a:off x="3617" y="4183"/>
              <a:ext cx="5" cy="7"/>
            </a:xfrm>
            <a:custGeom>
              <a:avLst/>
              <a:gdLst>
                <a:gd name="T0" fmla="*/ 2 w 5"/>
                <a:gd name="T1" fmla="*/ 0 h 7"/>
                <a:gd name="T2" fmla="*/ 2 w 5"/>
                <a:gd name="T3" fmla="*/ 0 h 7"/>
                <a:gd name="T4" fmla="*/ 0 w 5"/>
                <a:gd name="T5" fmla="*/ 0 h 7"/>
                <a:gd name="T6" fmla="*/ 2 w 5"/>
                <a:gd name="T7" fmla="*/ 7 h 7"/>
                <a:gd name="T8" fmla="*/ 2 w 5"/>
                <a:gd name="T9" fmla="*/ 7 h 7"/>
                <a:gd name="T10" fmla="*/ 2 w 5"/>
                <a:gd name="T11" fmla="*/ 0 h 7"/>
                <a:gd name="T12" fmla="*/ 2 w 5"/>
                <a:gd name="T13" fmla="*/ 7 h 7"/>
                <a:gd name="T14" fmla="*/ 5 w 5"/>
                <a:gd name="T15" fmla="*/ 7 h 7"/>
                <a:gd name="T16" fmla="*/ 5 w 5"/>
                <a:gd name="T17" fmla="*/ 4 h 7"/>
                <a:gd name="T18" fmla="*/ 5 w 5"/>
                <a:gd name="T19" fmla="*/ 0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0"/>
                  </a:lnTo>
                  <a:lnTo>
                    <a:pt x="2" y="7"/>
                  </a:lnTo>
                  <a:lnTo>
                    <a:pt x="2" y="0"/>
                  </a:lnTo>
                  <a:lnTo>
                    <a:pt x="2" y="7"/>
                  </a:lnTo>
                  <a:lnTo>
                    <a:pt x="5" y="7"/>
                  </a:lnTo>
                  <a:lnTo>
                    <a:pt x="5" y="4"/>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7" name="Freeform 574"/>
            <p:cNvSpPr>
              <a:spLocks/>
            </p:cNvSpPr>
            <p:nvPr/>
          </p:nvSpPr>
          <p:spPr bwMode="auto">
            <a:xfrm>
              <a:off x="3619" y="4183"/>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3 w 4"/>
                <a:gd name="T15" fmla="*/ 7 h 7"/>
                <a:gd name="T16" fmla="*/ 4 w 4"/>
                <a:gd name="T17" fmla="*/ 4 h 7"/>
                <a:gd name="T18" fmla="*/ 3 w 4"/>
                <a:gd name="T19" fmla="*/ 0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3" y="7"/>
                  </a:lnTo>
                  <a:lnTo>
                    <a:pt x="4" y="4"/>
                  </a:lnTo>
                  <a:lnTo>
                    <a:pt x="3"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8" name="Freeform 575"/>
            <p:cNvSpPr>
              <a:spLocks/>
            </p:cNvSpPr>
            <p:nvPr/>
          </p:nvSpPr>
          <p:spPr bwMode="auto">
            <a:xfrm>
              <a:off x="3620"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0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89" name="Freeform 576"/>
            <p:cNvSpPr>
              <a:spLocks/>
            </p:cNvSpPr>
            <p:nvPr/>
          </p:nvSpPr>
          <p:spPr bwMode="auto">
            <a:xfrm>
              <a:off x="3620"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0" name="Freeform 577"/>
            <p:cNvSpPr>
              <a:spLocks/>
            </p:cNvSpPr>
            <p:nvPr/>
          </p:nvSpPr>
          <p:spPr bwMode="auto">
            <a:xfrm>
              <a:off x="3622"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0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1" name="Freeform 578"/>
            <p:cNvSpPr>
              <a:spLocks/>
            </p:cNvSpPr>
            <p:nvPr/>
          </p:nvSpPr>
          <p:spPr bwMode="auto">
            <a:xfrm>
              <a:off x="3622"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4 h 7"/>
                <a:gd name="T18" fmla="*/ 5 w 5"/>
                <a:gd name="T19" fmla="*/ 0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4"/>
                  </a:lnTo>
                  <a:lnTo>
                    <a:pt x="5"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2" name="Freeform 579"/>
            <p:cNvSpPr>
              <a:spLocks/>
            </p:cNvSpPr>
            <p:nvPr/>
          </p:nvSpPr>
          <p:spPr bwMode="auto">
            <a:xfrm>
              <a:off x="3623"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4 w 5"/>
                <a:gd name="T15" fmla="*/ 7 h 7"/>
                <a:gd name="T16" fmla="*/ 5 w 5"/>
                <a:gd name="T17" fmla="*/ 4 h 7"/>
                <a:gd name="T18" fmla="*/ 4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4" y="7"/>
                  </a:lnTo>
                  <a:lnTo>
                    <a:pt x="5" y="4"/>
                  </a:lnTo>
                  <a:lnTo>
                    <a:pt x="4"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3" name="Freeform 580"/>
            <p:cNvSpPr>
              <a:spLocks/>
            </p:cNvSpPr>
            <p:nvPr/>
          </p:nvSpPr>
          <p:spPr bwMode="auto">
            <a:xfrm>
              <a:off x="3625"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0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4" name="Freeform 581"/>
            <p:cNvSpPr>
              <a:spLocks/>
            </p:cNvSpPr>
            <p:nvPr/>
          </p:nvSpPr>
          <p:spPr bwMode="auto">
            <a:xfrm>
              <a:off x="3625" y="4183"/>
              <a:ext cx="5" cy="7"/>
            </a:xfrm>
            <a:custGeom>
              <a:avLst/>
              <a:gdLst>
                <a:gd name="T0" fmla="*/ 2 w 5"/>
                <a:gd name="T1" fmla="*/ 0 h 7"/>
                <a:gd name="T2" fmla="*/ 2 w 5"/>
                <a:gd name="T3" fmla="*/ 0 h 7"/>
                <a:gd name="T4" fmla="*/ 0 w 5"/>
                <a:gd name="T5" fmla="*/ 0 h 7"/>
                <a:gd name="T6" fmla="*/ 0 w 5"/>
                <a:gd name="T7" fmla="*/ 7 h 7"/>
                <a:gd name="T8" fmla="*/ 2 w 5"/>
                <a:gd name="T9" fmla="*/ 7 h 7"/>
                <a:gd name="T10" fmla="*/ 2 w 5"/>
                <a:gd name="T11" fmla="*/ 0 h 7"/>
                <a:gd name="T12" fmla="*/ 2 w 5"/>
                <a:gd name="T13" fmla="*/ 7 h 7"/>
                <a:gd name="T14" fmla="*/ 5 w 5"/>
                <a:gd name="T15" fmla="*/ 5 h 7"/>
                <a:gd name="T16" fmla="*/ 5 w 5"/>
                <a:gd name="T17" fmla="*/ 4 h 7"/>
                <a:gd name="T18" fmla="*/ 3 w 5"/>
                <a:gd name="T19" fmla="*/ 0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0"/>
                  </a:lnTo>
                  <a:lnTo>
                    <a:pt x="0" y="7"/>
                  </a:lnTo>
                  <a:lnTo>
                    <a:pt x="2" y="7"/>
                  </a:lnTo>
                  <a:lnTo>
                    <a:pt x="2" y="0"/>
                  </a:lnTo>
                  <a:lnTo>
                    <a:pt x="2" y="7"/>
                  </a:lnTo>
                  <a:lnTo>
                    <a:pt x="5" y="5"/>
                  </a:lnTo>
                  <a:lnTo>
                    <a:pt x="5" y="4"/>
                  </a:lnTo>
                  <a:lnTo>
                    <a:pt x="3"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5" name="Freeform 582"/>
            <p:cNvSpPr>
              <a:spLocks/>
            </p:cNvSpPr>
            <p:nvPr/>
          </p:nvSpPr>
          <p:spPr bwMode="auto">
            <a:xfrm>
              <a:off x="3627"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0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6" name="Freeform 583"/>
            <p:cNvSpPr>
              <a:spLocks/>
            </p:cNvSpPr>
            <p:nvPr/>
          </p:nvSpPr>
          <p:spPr bwMode="auto">
            <a:xfrm>
              <a:off x="3627"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4 h 7"/>
                <a:gd name="T18" fmla="*/ 5 w 5"/>
                <a:gd name="T19" fmla="*/ 0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4"/>
                  </a:lnTo>
                  <a:lnTo>
                    <a:pt x="5"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7" name="Freeform 584"/>
            <p:cNvSpPr>
              <a:spLocks/>
            </p:cNvSpPr>
            <p:nvPr/>
          </p:nvSpPr>
          <p:spPr bwMode="auto">
            <a:xfrm>
              <a:off x="3628"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4 w 5"/>
                <a:gd name="T15" fmla="*/ 7 h 7"/>
                <a:gd name="T16" fmla="*/ 5 w 5"/>
                <a:gd name="T17" fmla="*/ 4 h 7"/>
                <a:gd name="T18" fmla="*/ 4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4" y="7"/>
                  </a:lnTo>
                  <a:lnTo>
                    <a:pt x="5" y="4"/>
                  </a:lnTo>
                  <a:lnTo>
                    <a:pt x="4"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8" name="Freeform 585"/>
            <p:cNvSpPr>
              <a:spLocks/>
            </p:cNvSpPr>
            <p:nvPr/>
          </p:nvSpPr>
          <p:spPr bwMode="auto">
            <a:xfrm>
              <a:off x="3630" y="4183"/>
              <a:ext cx="5" cy="7"/>
            </a:xfrm>
            <a:custGeom>
              <a:avLst/>
              <a:gdLst>
                <a:gd name="T0" fmla="*/ 2 w 5"/>
                <a:gd name="T1" fmla="*/ 7 h 7"/>
                <a:gd name="T2" fmla="*/ 0 w 5"/>
                <a:gd name="T3" fmla="*/ 0 h 7"/>
                <a:gd name="T4" fmla="*/ 0 w 5"/>
                <a:gd name="T5" fmla="*/ 0 h 7"/>
                <a:gd name="T6" fmla="*/ 0 w 5"/>
                <a:gd name="T7" fmla="*/ 7 h 7"/>
                <a:gd name="T8" fmla="*/ 0 w 5"/>
                <a:gd name="T9" fmla="*/ 7 h 7"/>
                <a:gd name="T10" fmla="*/ 2 w 5"/>
                <a:gd name="T11" fmla="*/ 7 h 7"/>
                <a:gd name="T12" fmla="*/ 0 w 5"/>
                <a:gd name="T13" fmla="*/ 7 h 7"/>
                <a:gd name="T14" fmla="*/ 3 w 5"/>
                <a:gd name="T15" fmla="*/ 7 h 7"/>
                <a:gd name="T16" fmla="*/ 5 w 5"/>
                <a:gd name="T17" fmla="*/ 4 h 7"/>
                <a:gd name="T18" fmla="*/ 3 w 5"/>
                <a:gd name="T19" fmla="*/ 0 h 7"/>
                <a:gd name="T20" fmla="*/ 0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0" y="0"/>
                  </a:lnTo>
                  <a:lnTo>
                    <a:pt x="0" y="7"/>
                  </a:lnTo>
                  <a:lnTo>
                    <a:pt x="2" y="7"/>
                  </a:lnTo>
                  <a:lnTo>
                    <a:pt x="0" y="7"/>
                  </a:lnTo>
                  <a:lnTo>
                    <a:pt x="3" y="7"/>
                  </a:lnTo>
                  <a:lnTo>
                    <a:pt x="5" y="4"/>
                  </a:lnTo>
                  <a:lnTo>
                    <a:pt x="3" y="0"/>
                  </a:lnTo>
                  <a:lnTo>
                    <a:pt x="0"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99" name="Freeform 586"/>
            <p:cNvSpPr>
              <a:spLocks/>
            </p:cNvSpPr>
            <p:nvPr/>
          </p:nvSpPr>
          <p:spPr bwMode="auto">
            <a:xfrm>
              <a:off x="3630" y="4183"/>
              <a:ext cx="5" cy="7"/>
            </a:xfrm>
            <a:custGeom>
              <a:avLst/>
              <a:gdLst>
                <a:gd name="T0" fmla="*/ 2 w 5"/>
                <a:gd name="T1" fmla="*/ 0 h 7"/>
                <a:gd name="T2" fmla="*/ 2 w 5"/>
                <a:gd name="T3" fmla="*/ 0 h 7"/>
                <a:gd name="T4" fmla="*/ 0 w 5"/>
                <a:gd name="T5" fmla="*/ 0 h 7"/>
                <a:gd name="T6" fmla="*/ 2 w 5"/>
                <a:gd name="T7" fmla="*/ 7 h 7"/>
                <a:gd name="T8" fmla="*/ 2 w 5"/>
                <a:gd name="T9" fmla="*/ 7 h 7"/>
                <a:gd name="T10" fmla="*/ 2 w 5"/>
                <a:gd name="T11" fmla="*/ 0 h 7"/>
                <a:gd name="T12" fmla="*/ 2 w 5"/>
                <a:gd name="T13" fmla="*/ 7 h 7"/>
                <a:gd name="T14" fmla="*/ 5 w 5"/>
                <a:gd name="T15" fmla="*/ 5 h 7"/>
                <a:gd name="T16" fmla="*/ 5 w 5"/>
                <a:gd name="T17" fmla="*/ 4 h 7"/>
                <a:gd name="T18" fmla="*/ 3 w 5"/>
                <a:gd name="T19" fmla="*/ 0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0"/>
                  </a:lnTo>
                  <a:lnTo>
                    <a:pt x="2" y="7"/>
                  </a:lnTo>
                  <a:lnTo>
                    <a:pt x="2" y="0"/>
                  </a:lnTo>
                  <a:lnTo>
                    <a:pt x="2" y="7"/>
                  </a:lnTo>
                  <a:lnTo>
                    <a:pt x="5" y="5"/>
                  </a:lnTo>
                  <a:lnTo>
                    <a:pt x="5" y="4"/>
                  </a:lnTo>
                  <a:lnTo>
                    <a:pt x="3"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0" name="Freeform 587"/>
            <p:cNvSpPr>
              <a:spLocks/>
            </p:cNvSpPr>
            <p:nvPr/>
          </p:nvSpPr>
          <p:spPr bwMode="auto">
            <a:xfrm>
              <a:off x="3632" y="4183"/>
              <a:ext cx="4" cy="7"/>
            </a:xfrm>
            <a:custGeom>
              <a:avLst/>
              <a:gdLst>
                <a:gd name="T0" fmla="*/ 0 w 4"/>
                <a:gd name="T1" fmla="*/ 7 h 7"/>
                <a:gd name="T2" fmla="*/ 0 w 4"/>
                <a:gd name="T3" fmla="*/ 0 h 7"/>
                <a:gd name="T4" fmla="*/ 0 w 4"/>
                <a:gd name="T5" fmla="*/ 0 h 7"/>
                <a:gd name="T6" fmla="*/ 0 w 4"/>
                <a:gd name="T7" fmla="*/ 7 h 7"/>
                <a:gd name="T8" fmla="*/ 0 w 4"/>
                <a:gd name="T9" fmla="*/ 7 h 7"/>
                <a:gd name="T10" fmla="*/ 0 w 4"/>
                <a:gd name="T11" fmla="*/ 7 h 7"/>
                <a:gd name="T12" fmla="*/ 0 w 4"/>
                <a:gd name="T13" fmla="*/ 7 h 7"/>
                <a:gd name="T14" fmla="*/ 3 w 4"/>
                <a:gd name="T15" fmla="*/ 7 h 7"/>
                <a:gd name="T16" fmla="*/ 4 w 4"/>
                <a:gd name="T17" fmla="*/ 4 h 7"/>
                <a:gd name="T18" fmla="*/ 3 w 4"/>
                <a:gd name="T19" fmla="*/ 0 h 7"/>
                <a:gd name="T20" fmla="*/ 0 w 4"/>
                <a:gd name="T21" fmla="*/ 0 h 7"/>
                <a:gd name="T22" fmla="*/ 0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0" y="7"/>
                  </a:moveTo>
                  <a:lnTo>
                    <a:pt x="0" y="0"/>
                  </a:lnTo>
                  <a:lnTo>
                    <a:pt x="0" y="7"/>
                  </a:lnTo>
                  <a:lnTo>
                    <a:pt x="3" y="7"/>
                  </a:lnTo>
                  <a:lnTo>
                    <a:pt x="4"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1" name="Freeform 588"/>
            <p:cNvSpPr>
              <a:spLocks/>
            </p:cNvSpPr>
            <p:nvPr/>
          </p:nvSpPr>
          <p:spPr bwMode="auto">
            <a:xfrm>
              <a:off x="3632" y="4183"/>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4 w 4"/>
                <a:gd name="T15" fmla="*/ 7 h 7"/>
                <a:gd name="T16" fmla="*/ 4 w 4"/>
                <a:gd name="T17" fmla="*/ 4 h 7"/>
                <a:gd name="T18" fmla="*/ 4 w 4"/>
                <a:gd name="T19" fmla="*/ 0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4" y="7"/>
                  </a:lnTo>
                  <a:lnTo>
                    <a:pt x="4" y="4"/>
                  </a:lnTo>
                  <a:lnTo>
                    <a:pt x="4"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2" name="Freeform 589"/>
            <p:cNvSpPr>
              <a:spLocks/>
            </p:cNvSpPr>
            <p:nvPr/>
          </p:nvSpPr>
          <p:spPr bwMode="auto">
            <a:xfrm>
              <a:off x="3633" y="4183"/>
              <a:ext cx="5" cy="7"/>
            </a:xfrm>
            <a:custGeom>
              <a:avLst/>
              <a:gdLst>
                <a:gd name="T0" fmla="*/ 2 w 5"/>
                <a:gd name="T1" fmla="*/ 0 h 7"/>
                <a:gd name="T2" fmla="*/ 0 w 5"/>
                <a:gd name="T3" fmla="*/ 0 h 7"/>
                <a:gd name="T4" fmla="*/ 0 w 5"/>
                <a:gd name="T5" fmla="*/ 0 h 7"/>
                <a:gd name="T6" fmla="*/ 0 w 5"/>
                <a:gd name="T7" fmla="*/ 7 h 7"/>
                <a:gd name="T8" fmla="*/ 2 w 5"/>
                <a:gd name="T9" fmla="*/ 7 h 7"/>
                <a:gd name="T10" fmla="*/ 2 w 5"/>
                <a:gd name="T11" fmla="*/ 0 h 7"/>
                <a:gd name="T12" fmla="*/ 2 w 5"/>
                <a:gd name="T13" fmla="*/ 7 h 7"/>
                <a:gd name="T14" fmla="*/ 5 w 5"/>
                <a:gd name="T15" fmla="*/ 5 h 7"/>
                <a:gd name="T16" fmla="*/ 5 w 5"/>
                <a:gd name="T17" fmla="*/ 4 h 7"/>
                <a:gd name="T18" fmla="*/ 3 w 5"/>
                <a:gd name="T19" fmla="*/ 0 h 7"/>
                <a:gd name="T20" fmla="*/ 0 w 5"/>
                <a:gd name="T21" fmla="*/ 0 h 7"/>
                <a:gd name="T22" fmla="*/ 2 w 5"/>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0"/>
                  </a:moveTo>
                  <a:lnTo>
                    <a:pt x="0" y="0"/>
                  </a:lnTo>
                  <a:lnTo>
                    <a:pt x="0" y="7"/>
                  </a:lnTo>
                  <a:lnTo>
                    <a:pt x="2" y="7"/>
                  </a:lnTo>
                  <a:lnTo>
                    <a:pt x="2" y="0"/>
                  </a:lnTo>
                  <a:lnTo>
                    <a:pt x="2" y="7"/>
                  </a:lnTo>
                  <a:lnTo>
                    <a:pt x="5" y="5"/>
                  </a:lnTo>
                  <a:lnTo>
                    <a:pt x="5" y="4"/>
                  </a:lnTo>
                  <a:lnTo>
                    <a:pt x="3" y="0"/>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3" name="Freeform 590"/>
            <p:cNvSpPr>
              <a:spLocks/>
            </p:cNvSpPr>
            <p:nvPr/>
          </p:nvSpPr>
          <p:spPr bwMode="auto">
            <a:xfrm>
              <a:off x="3635" y="4183"/>
              <a:ext cx="5" cy="7"/>
            </a:xfrm>
            <a:custGeom>
              <a:avLst/>
              <a:gdLst>
                <a:gd name="T0" fmla="*/ 1 w 5"/>
                <a:gd name="T1" fmla="*/ 7 h 7"/>
                <a:gd name="T2" fmla="*/ 0 w 5"/>
                <a:gd name="T3" fmla="*/ 0 h 7"/>
                <a:gd name="T4" fmla="*/ 0 w 5"/>
                <a:gd name="T5" fmla="*/ 0 h 7"/>
                <a:gd name="T6" fmla="*/ 0 w 5"/>
                <a:gd name="T7" fmla="*/ 7 h 7"/>
                <a:gd name="T8" fmla="*/ 0 w 5"/>
                <a:gd name="T9" fmla="*/ 7 h 7"/>
                <a:gd name="T10" fmla="*/ 1 w 5"/>
                <a:gd name="T11" fmla="*/ 7 h 7"/>
                <a:gd name="T12" fmla="*/ 0 w 5"/>
                <a:gd name="T13" fmla="*/ 7 h 7"/>
                <a:gd name="T14" fmla="*/ 3 w 5"/>
                <a:gd name="T15" fmla="*/ 7 h 7"/>
                <a:gd name="T16" fmla="*/ 5 w 5"/>
                <a:gd name="T17" fmla="*/ 4 h 7"/>
                <a:gd name="T18" fmla="*/ 3 w 5"/>
                <a:gd name="T19" fmla="*/ 0 h 7"/>
                <a:gd name="T20" fmla="*/ 0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0" y="0"/>
                  </a:lnTo>
                  <a:lnTo>
                    <a:pt x="0" y="7"/>
                  </a:lnTo>
                  <a:lnTo>
                    <a:pt x="1" y="7"/>
                  </a:lnTo>
                  <a:lnTo>
                    <a:pt x="0" y="7"/>
                  </a:lnTo>
                  <a:lnTo>
                    <a:pt x="3" y="7"/>
                  </a:lnTo>
                  <a:lnTo>
                    <a:pt x="5" y="4"/>
                  </a:lnTo>
                  <a:lnTo>
                    <a:pt x="3" y="0"/>
                  </a:lnTo>
                  <a:lnTo>
                    <a:pt x="0"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4" name="Freeform 591"/>
            <p:cNvSpPr>
              <a:spLocks/>
            </p:cNvSpPr>
            <p:nvPr/>
          </p:nvSpPr>
          <p:spPr bwMode="auto">
            <a:xfrm>
              <a:off x="3635" y="4182"/>
              <a:ext cx="5" cy="8"/>
            </a:xfrm>
            <a:custGeom>
              <a:avLst/>
              <a:gdLst>
                <a:gd name="T0" fmla="*/ 1 w 5"/>
                <a:gd name="T1" fmla="*/ 0 h 8"/>
                <a:gd name="T2" fmla="*/ 1 w 5"/>
                <a:gd name="T3" fmla="*/ 0 h 8"/>
                <a:gd name="T4" fmla="*/ 0 w 5"/>
                <a:gd name="T5" fmla="*/ 1 h 8"/>
                <a:gd name="T6" fmla="*/ 1 w 5"/>
                <a:gd name="T7" fmla="*/ 8 h 8"/>
                <a:gd name="T8" fmla="*/ 1 w 5"/>
                <a:gd name="T9" fmla="*/ 8 h 8"/>
                <a:gd name="T10" fmla="*/ 1 w 5"/>
                <a:gd name="T11" fmla="*/ 0 h 8"/>
                <a:gd name="T12" fmla="*/ 1 w 5"/>
                <a:gd name="T13" fmla="*/ 8 h 8"/>
                <a:gd name="T14" fmla="*/ 5 w 5"/>
                <a:gd name="T15" fmla="*/ 6 h 8"/>
                <a:gd name="T16" fmla="*/ 5 w 5"/>
                <a:gd name="T17" fmla="*/ 5 h 8"/>
                <a:gd name="T18" fmla="*/ 3 w 5"/>
                <a:gd name="T19" fmla="*/ 1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1"/>
                  </a:lnTo>
                  <a:lnTo>
                    <a:pt x="1" y="8"/>
                  </a:lnTo>
                  <a:lnTo>
                    <a:pt x="1" y="0"/>
                  </a:lnTo>
                  <a:lnTo>
                    <a:pt x="1" y="8"/>
                  </a:lnTo>
                  <a:lnTo>
                    <a:pt x="5" y="6"/>
                  </a:lnTo>
                  <a:lnTo>
                    <a:pt x="5" y="5"/>
                  </a:lnTo>
                  <a:lnTo>
                    <a:pt x="3"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5" name="Freeform 592"/>
            <p:cNvSpPr>
              <a:spLocks/>
            </p:cNvSpPr>
            <p:nvPr/>
          </p:nvSpPr>
          <p:spPr bwMode="auto">
            <a:xfrm>
              <a:off x="3636" y="41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5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5"/>
                  </a:lnTo>
                  <a:lnTo>
                    <a:pt x="4"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6" name="Freeform 593"/>
            <p:cNvSpPr>
              <a:spLocks/>
            </p:cNvSpPr>
            <p:nvPr/>
          </p:nvSpPr>
          <p:spPr bwMode="auto">
            <a:xfrm>
              <a:off x="3636" y="4182"/>
              <a:ext cx="5" cy="8"/>
            </a:xfrm>
            <a:custGeom>
              <a:avLst/>
              <a:gdLst>
                <a:gd name="T0" fmla="*/ 2 w 5"/>
                <a:gd name="T1" fmla="*/ 0 h 8"/>
                <a:gd name="T2" fmla="*/ 2 w 5"/>
                <a:gd name="T3" fmla="*/ 0 h 8"/>
                <a:gd name="T4" fmla="*/ 0 w 5"/>
                <a:gd name="T5" fmla="*/ 0 h 8"/>
                <a:gd name="T6" fmla="*/ 2 w 5"/>
                <a:gd name="T7" fmla="*/ 8 h 8"/>
                <a:gd name="T8" fmla="*/ 2 w 5"/>
                <a:gd name="T9" fmla="*/ 8 h 8"/>
                <a:gd name="T10" fmla="*/ 2 w 5"/>
                <a:gd name="T11" fmla="*/ 0 h 8"/>
                <a:gd name="T12" fmla="*/ 2 w 5"/>
                <a:gd name="T13" fmla="*/ 8 h 8"/>
                <a:gd name="T14" fmla="*/ 5 w 5"/>
                <a:gd name="T15" fmla="*/ 6 h 8"/>
                <a:gd name="T16" fmla="*/ 5 w 5"/>
                <a:gd name="T17" fmla="*/ 5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2" y="8"/>
                  </a:lnTo>
                  <a:lnTo>
                    <a:pt x="2" y="0"/>
                  </a:lnTo>
                  <a:lnTo>
                    <a:pt x="2" y="8"/>
                  </a:lnTo>
                  <a:lnTo>
                    <a:pt x="5" y="6"/>
                  </a:lnTo>
                  <a:lnTo>
                    <a:pt x="5" y="5"/>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7" name="Freeform 594"/>
            <p:cNvSpPr>
              <a:spLocks/>
            </p:cNvSpPr>
            <p:nvPr/>
          </p:nvSpPr>
          <p:spPr bwMode="auto">
            <a:xfrm>
              <a:off x="3638" y="41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5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5"/>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8" name="Freeform 595"/>
            <p:cNvSpPr>
              <a:spLocks/>
            </p:cNvSpPr>
            <p:nvPr/>
          </p:nvSpPr>
          <p:spPr bwMode="auto">
            <a:xfrm>
              <a:off x="3638" y="4182"/>
              <a:ext cx="6" cy="8"/>
            </a:xfrm>
            <a:custGeom>
              <a:avLst/>
              <a:gdLst>
                <a:gd name="T0" fmla="*/ 2 w 6"/>
                <a:gd name="T1" fmla="*/ 0 h 8"/>
                <a:gd name="T2" fmla="*/ 2 w 6"/>
                <a:gd name="T3" fmla="*/ 0 h 8"/>
                <a:gd name="T4" fmla="*/ 0 w 6"/>
                <a:gd name="T5" fmla="*/ 0 h 8"/>
                <a:gd name="T6" fmla="*/ 2 w 6"/>
                <a:gd name="T7" fmla="*/ 8 h 8"/>
                <a:gd name="T8" fmla="*/ 3 w 6"/>
                <a:gd name="T9" fmla="*/ 8 h 8"/>
                <a:gd name="T10" fmla="*/ 2 w 6"/>
                <a:gd name="T11" fmla="*/ 0 h 8"/>
                <a:gd name="T12" fmla="*/ 3 w 6"/>
                <a:gd name="T13" fmla="*/ 8 h 8"/>
                <a:gd name="T14" fmla="*/ 5 w 6"/>
                <a:gd name="T15" fmla="*/ 6 h 8"/>
                <a:gd name="T16" fmla="*/ 6 w 6"/>
                <a:gd name="T17" fmla="*/ 3 h 8"/>
                <a:gd name="T18" fmla="*/ 5 w 6"/>
                <a:gd name="T19" fmla="*/ 1 h 8"/>
                <a:gd name="T20" fmla="*/ 2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2" y="0"/>
                  </a:moveTo>
                  <a:lnTo>
                    <a:pt x="2" y="0"/>
                  </a:lnTo>
                  <a:lnTo>
                    <a:pt x="0" y="0"/>
                  </a:lnTo>
                  <a:lnTo>
                    <a:pt x="2" y="8"/>
                  </a:lnTo>
                  <a:lnTo>
                    <a:pt x="3" y="8"/>
                  </a:lnTo>
                  <a:lnTo>
                    <a:pt x="2" y="0"/>
                  </a:lnTo>
                  <a:lnTo>
                    <a:pt x="3" y="8"/>
                  </a:lnTo>
                  <a:lnTo>
                    <a:pt x="5" y="6"/>
                  </a:lnTo>
                  <a:lnTo>
                    <a:pt x="6" y="3"/>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09" name="Freeform 596"/>
            <p:cNvSpPr>
              <a:spLocks/>
            </p:cNvSpPr>
            <p:nvPr/>
          </p:nvSpPr>
          <p:spPr bwMode="auto">
            <a:xfrm>
              <a:off x="3640" y="4182"/>
              <a:ext cx="4" cy="8"/>
            </a:xfrm>
            <a:custGeom>
              <a:avLst/>
              <a:gdLst>
                <a:gd name="T0" fmla="*/ 1 w 4"/>
                <a:gd name="T1" fmla="*/ 8 h 8"/>
                <a:gd name="T2" fmla="*/ 1 w 4"/>
                <a:gd name="T3" fmla="*/ 0 h 8"/>
                <a:gd name="T4" fmla="*/ 0 w 4"/>
                <a:gd name="T5" fmla="*/ 0 h 8"/>
                <a:gd name="T6" fmla="*/ 1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1" y="8"/>
                  </a:lnTo>
                  <a:lnTo>
                    <a:pt x="4" y="6"/>
                  </a:lnTo>
                  <a:lnTo>
                    <a:pt x="4" y="3"/>
                  </a:lnTo>
                  <a:lnTo>
                    <a:pt x="4"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0" name="Freeform 597"/>
            <p:cNvSpPr>
              <a:spLocks/>
            </p:cNvSpPr>
            <p:nvPr/>
          </p:nvSpPr>
          <p:spPr bwMode="auto">
            <a:xfrm>
              <a:off x="3641" y="4182"/>
              <a:ext cx="5" cy="8"/>
            </a:xfrm>
            <a:custGeom>
              <a:avLst/>
              <a:gdLst>
                <a:gd name="T0" fmla="*/ 0 w 5"/>
                <a:gd name="T1" fmla="*/ 0 h 8"/>
                <a:gd name="T2" fmla="*/ 0 w 5"/>
                <a:gd name="T3" fmla="*/ 0 h 8"/>
                <a:gd name="T4" fmla="*/ 0 w 5"/>
                <a:gd name="T5" fmla="*/ 0 h 8"/>
                <a:gd name="T6" fmla="*/ 0 w 5"/>
                <a:gd name="T7" fmla="*/ 8 h 8"/>
                <a:gd name="T8" fmla="*/ 2 w 5"/>
                <a:gd name="T9" fmla="*/ 8 h 8"/>
                <a:gd name="T10" fmla="*/ 0 w 5"/>
                <a:gd name="T11" fmla="*/ 0 h 8"/>
                <a:gd name="T12" fmla="*/ 2 w 5"/>
                <a:gd name="T13" fmla="*/ 8 h 8"/>
                <a:gd name="T14" fmla="*/ 3 w 5"/>
                <a:gd name="T15" fmla="*/ 6 h 8"/>
                <a:gd name="T16" fmla="*/ 5 w 5"/>
                <a:gd name="T17" fmla="*/ 3 h 8"/>
                <a:gd name="T18" fmla="*/ 3 w 5"/>
                <a:gd name="T19" fmla="*/ 1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2" y="8"/>
                  </a:lnTo>
                  <a:lnTo>
                    <a:pt x="0" y="0"/>
                  </a:lnTo>
                  <a:lnTo>
                    <a:pt x="2" y="8"/>
                  </a:lnTo>
                  <a:lnTo>
                    <a:pt x="3" y="6"/>
                  </a:lnTo>
                  <a:lnTo>
                    <a:pt x="5" y="3"/>
                  </a:lnTo>
                  <a:lnTo>
                    <a:pt x="3" y="1"/>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1" name="Freeform 598"/>
            <p:cNvSpPr>
              <a:spLocks/>
            </p:cNvSpPr>
            <p:nvPr/>
          </p:nvSpPr>
          <p:spPr bwMode="auto">
            <a:xfrm>
              <a:off x="3641" y="4182"/>
              <a:ext cx="5" cy="8"/>
            </a:xfrm>
            <a:custGeom>
              <a:avLst/>
              <a:gdLst>
                <a:gd name="T0" fmla="*/ 2 w 5"/>
                <a:gd name="T1" fmla="*/ 8 h 8"/>
                <a:gd name="T2" fmla="*/ 2 w 5"/>
                <a:gd name="T3" fmla="*/ 0 h 8"/>
                <a:gd name="T4" fmla="*/ 0 w 5"/>
                <a:gd name="T5" fmla="*/ 0 h 8"/>
                <a:gd name="T6" fmla="*/ 2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2" name="Freeform 599"/>
            <p:cNvSpPr>
              <a:spLocks/>
            </p:cNvSpPr>
            <p:nvPr/>
          </p:nvSpPr>
          <p:spPr bwMode="auto">
            <a:xfrm>
              <a:off x="3643" y="4182"/>
              <a:ext cx="5" cy="8"/>
            </a:xfrm>
            <a:custGeom>
              <a:avLst/>
              <a:gdLst>
                <a:gd name="T0" fmla="*/ 1 w 5"/>
                <a:gd name="T1" fmla="*/ 0 h 8"/>
                <a:gd name="T2" fmla="*/ 0 w 5"/>
                <a:gd name="T3" fmla="*/ 0 h 8"/>
                <a:gd name="T4" fmla="*/ 0 w 5"/>
                <a:gd name="T5" fmla="*/ 0 h 8"/>
                <a:gd name="T6" fmla="*/ 0 w 5"/>
                <a:gd name="T7" fmla="*/ 8 h 8"/>
                <a:gd name="T8" fmla="*/ 1 w 5"/>
                <a:gd name="T9" fmla="*/ 8 h 8"/>
                <a:gd name="T10" fmla="*/ 1 w 5"/>
                <a:gd name="T11" fmla="*/ 0 h 8"/>
                <a:gd name="T12" fmla="*/ 1 w 5"/>
                <a:gd name="T13" fmla="*/ 8 h 8"/>
                <a:gd name="T14" fmla="*/ 5 w 5"/>
                <a:gd name="T15" fmla="*/ 6 h 8"/>
                <a:gd name="T16" fmla="*/ 5 w 5"/>
                <a:gd name="T17" fmla="*/ 3 h 8"/>
                <a:gd name="T18" fmla="*/ 3 w 5"/>
                <a:gd name="T19" fmla="*/ 1 h 8"/>
                <a:gd name="T20" fmla="*/ 0 w 5"/>
                <a:gd name="T21" fmla="*/ 0 h 8"/>
                <a:gd name="T22" fmla="*/ 1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0"/>
                  </a:moveTo>
                  <a:lnTo>
                    <a:pt x="0" y="0"/>
                  </a:lnTo>
                  <a:lnTo>
                    <a:pt x="0" y="8"/>
                  </a:lnTo>
                  <a:lnTo>
                    <a:pt x="1" y="8"/>
                  </a:lnTo>
                  <a:lnTo>
                    <a:pt x="1" y="0"/>
                  </a:lnTo>
                  <a:lnTo>
                    <a:pt x="1" y="8"/>
                  </a:lnTo>
                  <a:lnTo>
                    <a:pt x="5" y="6"/>
                  </a:lnTo>
                  <a:lnTo>
                    <a:pt x="5" y="3"/>
                  </a:lnTo>
                  <a:lnTo>
                    <a:pt x="3" y="1"/>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3" name="Freeform 600"/>
            <p:cNvSpPr>
              <a:spLocks/>
            </p:cNvSpPr>
            <p:nvPr/>
          </p:nvSpPr>
          <p:spPr bwMode="auto">
            <a:xfrm>
              <a:off x="3644" y="4182"/>
              <a:ext cx="5" cy="8"/>
            </a:xfrm>
            <a:custGeom>
              <a:avLst/>
              <a:gdLst>
                <a:gd name="T0" fmla="*/ 2 w 5"/>
                <a:gd name="T1" fmla="*/ 8 h 8"/>
                <a:gd name="T2" fmla="*/ 0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4" y="6"/>
                  </a:lnTo>
                  <a:lnTo>
                    <a:pt x="5" y="3"/>
                  </a:lnTo>
                  <a:lnTo>
                    <a:pt x="4" y="1"/>
                  </a:lnTo>
                  <a:lnTo>
                    <a:pt x="0"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4" name="Freeform 601"/>
            <p:cNvSpPr>
              <a:spLocks/>
            </p:cNvSpPr>
            <p:nvPr/>
          </p:nvSpPr>
          <p:spPr bwMode="auto">
            <a:xfrm>
              <a:off x="3644" y="4182"/>
              <a:ext cx="5" cy="8"/>
            </a:xfrm>
            <a:custGeom>
              <a:avLst/>
              <a:gdLst>
                <a:gd name="T0" fmla="*/ 2 w 5"/>
                <a:gd name="T1" fmla="*/ 0 h 8"/>
                <a:gd name="T2" fmla="*/ 2 w 5"/>
                <a:gd name="T3" fmla="*/ 0 h 8"/>
                <a:gd name="T4" fmla="*/ 0 w 5"/>
                <a:gd name="T5" fmla="*/ 0 h 8"/>
                <a:gd name="T6" fmla="*/ 2 w 5"/>
                <a:gd name="T7" fmla="*/ 8 h 8"/>
                <a:gd name="T8" fmla="*/ 2 w 5"/>
                <a:gd name="T9" fmla="*/ 8 h 8"/>
                <a:gd name="T10" fmla="*/ 2 w 5"/>
                <a:gd name="T11" fmla="*/ 0 h 8"/>
                <a:gd name="T12" fmla="*/ 2 w 5"/>
                <a:gd name="T13" fmla="*/ 8 h 8"/>
                <a:gd name="T14" fmla="*/ 5 w 5"/>
                <a:gd name="T15" fmla="*/ 6 h 8"/>
                <a:gd name="T16" fmla="*/ 5 w 5"/>
                <a:gd name="T17" fmla="*/ 3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2" y="8"/>
                  </a:lnTo>
                  <a:lnTo>
                    <a:pt x="2" y="0"/>
                  </a:lnTo>
                  <a:lnTo>
                    <a:pt x="2" y="8"/>
                  </a:lnTo>
                  <a:lnTo>
                    <a:pt x="5" y="6"/>
                  </a:lnTo>
                  <a:lnTo>
                    <a:pt x="5" y="3"/>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5" name="Freeform 602"/>
            <p:cNvSpPr>
              <a:spLocks/>
            </p:cNvSpPr>
            <p:nvPr/>
          </p:nvSpPr>
          <p:spPr bwMode="auto">
            <a:xfrm>
              <a:off x="3646" y="4182"/>
              <a:ext cx="5" cy="8"/>
            </a:xfrm>
            <a:custGeom>
              <a:avLst/>
              <a:gdLst>
                <a:gd name="T0" fmla="*/ 2 w 5"/>
                <a:gd name="T1" fmla="*/ 8 h 8"/>
                <a:gd name="T2" fmla="*/ 0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3" y="6"/>
                  </a:lnTo>
                  <a:lnTo>
                    <a:pt x="5" y="3"/>
                  </a:lnTo>
                  <a:lnTo>
                    <a:pt x="3" y="1"/>
                  </a:lnTo>
                  <a:lnTo>
                    <a:pt x="0"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6" name="Freeform 603"/>
            <p:cNvSpPr>
              <a:spLocks/>
            </p:cNvSpPr>
            <p:nvPr/>
          </p:nvSpPr>
          <p:spPr bwMode="auto">
            <a:xfrm>
              <a:off x="3646" y="4182"/>
              <a:ext cx="5" cy="8"/>
            </a:xfrm>
            <a:custGeom>
              <a:avLst/>
              <a:gdLst>
                <a:gd name="T0" fmla="*/ 3 w 5"/>
                <a:gd name="T1" fmla="*/ 8 h 8"/>
                <a:gd name="T2" fmla="*/ 2 w 5"/>
                <a:gd name="T3" fmla="*/ 0 h 8"/>
                <a:gd name="T4" fmla="*/ 0 w 5"/>
                <a:gd name="T5" fmla="*/ 0 h 8"/>
                <a:gd name="T6" fmla="*/ 2 w 5"/>
                <a:gd name="T7" fmla="*/ 8 h 8"/>
                <a:gd name="T8" fmla="*/ 2 w 5"/>
                <a:gd name="T9" fmla="*/ 8 h 8"/>
                <a:gd name="T10" fmla="*/ 3 w 5"/>
                <a:gd name="T11" fmla="*/ 8 h 8"/>
                <a:gd name="T12" fmla="*/ 2 w 5"/>
                <a:gd name="T13" fmla="*/ 8 h 8"/>
                <a:gd name="T14" fmla="*/ 5 w 5"/>
                <a:gd name="T15" fmla="*/ 6 h 8"/>
                <a:gd name="T16" fmla="*/ 5 w 5"/>
                <a:gd name="T17" fmla="*/ 3 h 8"/>
                <a:gd name="T18" fmla="*/ 5 w 5"/>
                <a:gd name="T19" fmla="*/ 0 h 8"/>
                <a:gd name="T20" fmla="*/ 2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2" y="0"/>
                  </a:lnTo>
                  <a:lnTo>
                    <a:pt x="0" y="0"/>
                  </a:lnTo>
                  <a:lnTo>
                    <a:pt x="2" y="8"/>
                  </a:lnTo>
                  <a:lnTo>
                    <a:pt x="3" y="8"/>
                  </a:lnTo>
                  <a:lnTo>
                    <a:pt x="2" y="8"/>
                  </a:lnTo>
                  <a:lnTo>
                    <a:pt x="5" y="6"/>
                  </a:lnTo>
                  <a:lnTo>
                    <a:pt x="5" y="3"/>
                  </a:lnTo>
                  <a:lnTo>
                    <a:pt x="5" y="0"/>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7" name="Freeform 604"/>
            <p:cNvSpPr>
              <a:spLocks/>
            </p:cNvSpPr>
            <p:nvPr/>
          </p:nvSpPr>
          <p:spPr bwMode="auto">
            <a:xfrm>
              <a:off x="3648" y="4182"/>
              <a:ext cx="5" cy="8"/>
            </a:xfrm>
            <a:custGeom>
              <a:avLst/>
              <a:gdLst>
                <a:gd name="T0" fmla="*/ 1 w 5"/>
                <a:gd name="T1" fmla="*/ 6 h 8"/>
                <a:gd name="T2" fmla="*/ 0 w 5"/>
                <a:gd name="T3" fmla="*/ 0 h 8"/>
                <a:gd name="T4" fmla="*/ 0 w 5"/>
                <a:gd name="T5" fmla="*/ 0 h 8"/>
                <a:gd name="T6" fmla="*/ 1 w 5"/>
                <a:gd name="T7" fmla="*/ 8 h 8"/>
                <a:gd name="T8" fmla="*/ 1 w 5"/>
                <a:gd name="T9" fmla="*/ 6 h 8"/>
                <a:gd name="T10" fmla="*/ 1 w 5"/>
                <a:gd name="T11" fmla="*/ 6 h 8"/>
                <a:gd name="T12" fmla="*/ 1 w 5"/>
                <a:gd name="T13" fmla="*/ 6 h 8"/>
                <a:gd name="T14" fmla="*/ 5 w 5"/>
                <a:gd name="T15" fmla="*/ 5 h 8"/>
                <a:gd name="T16" fmla="*/ 5 w 5"/>
                <a:gd name="T17" fmla="*/ 3 h 8"/>
                <a:gd name="T18" fmla="*/ 3 w 5"/>
                <a:gd name="T19" fmla="*/ 0 h 8"/>
                <a:gd name="T20" fmla="*/ 0 w 5"/>
                <a:gd name="T21" fmla="*/ 0 h 8"/>
                <a:gd name="T22" fmla="*/ 1 w 5"/>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6"/>
                  </a:moveTo>
                  <a:lnTo>
                    <a:pt x="0" y="0"/>
                  </a:lnTo>
                  <a:lnTo>
                    <a:pt x="1" y="8"/>
                  </a:lnTo>
                  <a:lnTo>
                    <a:pt x="1" y="6"/>
                  </a:lnTo>
                  <a:lnTo>
                    <a:pt x="5" y="5"/>
                  </a:lnTo>
                  <a:lnTo>
                    <a:pt x="5" y="3"/>
                  </a:lnTo>
                  <a:lnTo>
                    <a:pt x="3" y="0"/>
                  </a:lnTo>
                  <a:lnTo>
                    <a:pt x="0"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8" name="Freeform 605"/>
            <p:cNvSpPr>
              <a:spLocks/>
            </p:cNvSpPr>
            <p:nvPr/>
          </p:nvSpPr>
          <p:spPr bwMode="auto">
            <a:xfrm>
              <a:off x="3648" y="4182"/>
              <a:ext cx="6" cy="6"/>
            </a:xfrm>
            <a:custGeom>
              <a:avLst/>
              <a:gdLst>
                <a:gd name="T0" fmla="*/ 1 w 6"/>
                <a:gd name="T1" fmla="*/ 0 h 6"/>
                <a:gd name="T2" fmla="*/ 1 w 6"/>
                <a:gd name="T3" fmla="*/ 0 h 6"/>
                <a:gd name="T4" fmla="*/ 0 w 6"/>
                <a:gd name="T5" fmla="*/ 0 h 6"/>
                <a:gd name="T6" fmla="*/ 1 w 6"/>
                <a:gd name="T7" fmla="*/ 6 h 6"/>
                <a:gd name="T8" fmla="*/ 3 w 6"/>
                <a:gd name="T9" fmla="*/ 6 h 6"/>
                <a:gd name="T10" fmla="*/ 1 w 6"/>
                <a:gd name="T11" fmla="*/ 0 h 6"/>
                <a:gd name="T12" fmla="*/ 3 w 6"/>
                <a:gd name="T13" fmla="*/ 6 h 6"/>
                <a:gd name="T14" fmla="*/ 5 w 6"/>
                <a:gd name="T15" fmla="*/ 5 h 6"/>
                <a:gd name="T16" fmla="*/ 6 w 6"/>
                <a:gd name="T17" fmla="*/ 3 h 6"/>
                <a:gd name="T18" fmla="*/ 5 w 6"/>
                <a:gd name="T19" fmla="*/ 0 h 6"/>
                <a:gd name="T20" fmla="*/ 1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1" y="0"/>
                  </a:moveTo>
                  <a:lnTo>
                    <a:pt x="1" y="0"/>
                  </a:lnTo>
                  <a:lnTo>
                    <a:pt x="0" y="0"/>
                  </a:lnTo>
                  <a:lnTo>
                    <a:pt x="1" y="6"/>
                  </a:lnTo>
                  <a:lnTo>
                    <a:pt x="3" y="6"/>
                  </a:lnTo>
                  <a:lnTo>
                    <a:pt x="1" y="0"/>
                  </a:lnTo>
                  <a:lnTo>
                    <a:pt x="3" y="6"/>
                  </a:lnTo>
                  <a:lnTo>
                    <a:pt x="5" y="5"/>
                  </a:lnTo>
                  <a:lnTo>
                    <a:pt x="6" y="3"/>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19" name="Freeform 606"/>
            <p:cNvSpPr>
              <a:spLocks/>
            </p:cNvSpPr>
            <p:nvPr/>
          </p:nvSpPr>
          <p:spPr bwMode="auto">
            <a:xfrm>
              <a:off x="3649" y="4182"/>
              <a:ext cx="5" cy="6"/>
            </a:xfrm>
            <a:custGeom>
              <a:avLst/>
              <a:gdLst>
                <a:gd name="T0" fmla="*/ 2 w 5"/>
                <a:gd name="T1" fmla="*/ 6 h 6"/>
                <a:gd name="T2" fmla="*/ 2 w 5"/>
                <a:gd name="T3" fmla="*/ 0 h 6"/>
                <a:gd name="T4" fmla="*/ 0 w 5"/>
                <a:gd name="T5" fmla="*/ 0 h 6"/>
                <a:gd name="T6" fmla="*/ 2 w 5"/>
                <a:gd name="T7" fmla="*/ 6 h 6"/>
                <a:gd name="T8" fmla="*/ 2 w 5"/>
                <a:gd name="T9" fmla="*/ 6 h 6"/>
                <a:gd name="T10" fmla="*/ 2 w 5"/>
                <a:gd name="T11" fmla="*/ 6 h 6"/>
                <a:gd name="T12" fmla="*/ 2 w 5"/>
                <a:gd name="T13" fmla="*/ 6 h 6"/>
                <a:gd name="T14" fmla="*/ 5 w 5"/>
                <a:gd name="T15" fmla="*/ 5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2" y="6"/>
                  </a:lnTo>
                  <a:lnTo>
                    <a:pt x="5" y="5"/>
                  </a:lnTo>
                  <a:lnTo>
                    <a:pt x="5" y="3"/>
                  </a:lnTo>
                  <a:lnTo>
                    <a:pt x="5" y="0"/>
                  </a:lnTo>
                  <a:lnTo>
                    <a:pt x="2"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0" name="Freeform 607"/>
            <p:cNvSpPr>
              <a:spLocks/>
            </p:cNvSpPr>
            <p:nvPr/>
          </p:nvSpPr>
          <p:spPr bwMode="auto">
            <a:xfrm>
              <a:off x="3651" y="4182"/>
              <a:ext cx="5" cy="6"/>
            </a:xfrm>
            <a:custGeom>
              <a:avLst/>
              <a:gdLst>
                <a:gd name="T0" fmla="*/ 2 w 5"/>
                <a:gd name="T1" fmla="*/ 6 h 6"/>
                <a:gd name="T2" fmla="*/ 0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5 h 6"/>
                <a:gd name="T16" fmla="*/ 5 w 5"/>
                <a:gd name="T17" fmla="*/ 1 h 6"/>
                <a:gd name="T18" fmla="*/ 3 w 5"/>
                <a:gd name="T19" fmla="*/ 0 h 6"/>
                <a:gd name="T20" fmla="*/ 0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0" y="0"/>
                  </a:lnTo>
                  <a:lnTo>
                    <a:pt x="0" y="6"/>
                  </a:lnTo>
                  <a:lnTo>
                    <a:pt x="2" y="6"/>
                  </a:lnTo>
                  <a:lnTo>
                    <a:pt x="5" y="5"/>
                  </a:lnTo>
                  <a:lnTo>
                    <a:pt x="5" y="1"/>
                  </a:lnTo>
                  <a:lnTo>
                    <a:pt x="3" y="0"/>
                  </a:lnTo>
                  <a:lnTo>
                    <a:pt x="0"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1" name="Freeform 608"/>
            <p:cNvSpPr>
              <a:spLocks/>
            </p:cNvSpPr>
            <p:nvPr/>
          </p:nvSpPr>
          <p:spPr bwMode="auto">
            <a:xfrm>
              <a:off x="3651" y="4180"/>
              <a:ext cx="5" cy="8"/>
            </a:xfrm>
            <a:custGeom>
              <a:avLst/>
              <a:gdLst>
                <a:gd name="T0" fmla="*/ 2 w 5"/>
                <a:gd name="T1" fmla="*/ 0 h 8"/>
                <a:gd name="T2" fmla="*/ 2 w 5"/>
                <a:gd name="T3" fmla="*/ 0 h 8"/>
                <a:gd name="T4" fmla="*/ 0 w 5"/>
                <a:gd name="T5" fmla="*/ 2 h 8"/>
                <a:gd name="T6" fmla="*/ 2 w 5"/>
                <a:gd name="T7" fmla="*/ 8 h 8"/>
                <a:gd name="T8" fmla="*/ 3 w 5"/>
                <a:gd name="T9" fmla="*/ 8 h 8"/>
                <a:gd name="T10" fmla="*/ 2 w 5"/>
                <a:gd name="T11" fmla="*/ 0 h 8"/>
                <a:gd name="T12" fmla="*/ 3 w 5"/>
                <a:gd name="T13" fmla="*/ 8 h 8"/>
                <a:gd name="T14" fmla="*/ 5 w 5"/>
                <a:gd name="T15" fmla="*/ 7 h 8"/>
                <a:gd name="T16" fmla="*/ 5 w 5"/>
                <a:gd name="T17" fmla="*/ 3 h 8"/>
                <a:gd name="T18" fmla="*/ 3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2"/>
                  </a:lnTo>
                  <a:lnTo>
                    <a:pt x="2" y="8"/>
                  </a:lnTo>
                  <a:lnTo>
                    <a:pt x="3" y="8"/>
                  </a:lnTo>
                  <a:lnTo>
                    <a:pt x="2" y="0"/>
                  </a:lnTo>
                  <a:lnTo>
                    <a:pt x="3" y="8"/>
                  </a:lnTo>
                  <a:lnTo>
                    <a:pt x="5" y="7"/>
                  </a:lnTo>
                  <a:lnTo>
                    <a:pt x="5" y="3"/>
                  </a:lnTo>
                  <a:lnTo>
                    <a:pt x="3"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2" name="Freeform 609"/>
            <p:cNvSpPr>
              <a:spLocks/>
            </p:cNvSpPr>
            <p:nvPr/>
          </p:nvSpPr>
          <p:spPr bwMode="auto">
            <a:xfrm>
              <a:off x="3653" y="4180"/>
              <a:ext cx="4" cy="8"/>
            </a:xfrm>
            <a:custGeom>
              <a:avLst/>
              <a:gdLst>
                <a:gd name="T0" fmla="*/ 1 w 4"/>
                <a:gd name="T1" fmla="*/ 8 h 8"/>
                <a:gd name="T2" fmla="*/ 0 w 4"/>
                <a:gd name="T3" fmla="*/ 0 h 8"/>
                <a:gd name="T4" fmla="*/ 0 w 4"/>
                <a:gd name="T5" fmla="*/ 0 h 8"/>
                <a:gd name="T6" fmla="*/ 1 w 4"/>
                <a:gd name="T7" fmla="*/ 8 h 8"/>
                <a:gd name="T8" fmla="*/ 1 w 4"/>
                <a:gd name="T9" fmla="*/ 8 h 8"/>
                <a:gd name="T10" fmla="*/ 1 w 4"/>
                <a:gd name="T11" fmla="*/ 8 h 8"/>
                <a:gd name="T12" fmla="*/ 1 w 4"/>
                <a:gd name="T13" fmla="*/ 8 h 8"/>
                <a:gd name="T14" fmla="*/ 4 w 4"/>
                <a:gd name="T15" fmla="*/ 7 h 8"/>
                <a:gd name="T16" fmla="*/ 4 w 4"/>
                <a:gd name="T17" fmla="*/ 3 h 8"/>
                <a:gd name="T18" fmla="*/ 3 w 4"/>
                <a:gd name="T19" fmla="*/ 2 h 8"/>
                <a:gd name="T20" fmla="*/ 0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0" y="0"/>
                  </a:lnTo>
                  <a:lnTo>
                    <a:pt x="1" y="8"/>
                  </a:lnTo>
                  <a:lnTo>
                    <a:pt x="4" y="7"/>
                  </a:lnTo>
                  <a:lnTo>
                    <a:pt x="4" y="3"/>
                  </a:lnTo>
                  <a:lnTo>
                    <a:pt x="3" y="2"/>
                  </a:lnTo>
                  <a:lnTo>
                    <a:pt x="0"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3" name="Freeform 610"/>
            <p:cNvSpPr>
              <a:spLocks/>
            </p:cNvSpPr>
            <p:nvPr/>
          </p:nvSpPr>
          <p:spPr bwMode="auto">
            <a:xfrm>
              <a:off x="3653" y="4180"/>
              <a:ext cx="6" cy="8"/>
            </a:xfrm>
            <a:custGeom>
              <a:avLst/>
              <a:gdLst>
                <a:gd name="T0" fmla="*/ 3 w 6"/>
                <a:gd name="T1" fmla="*/ 8 h 8"/>
                <a:gd name="T2" fmla="*/ 1 w 6"/>
                <a:gd name="T3" fmla="*/ 0 h 8"/>
                <a:gd name="T4" fmla="*/ 0 w 6"/>
                <a:gd name="T5" fmla="*/ 0 h 8"/>
                <a:gd name="T6" fmla="*/ 1 w 6"/>
                <a:gd name="T7" fmla="*/ 8 h 8"/>
                <a:gd name="T8" fmla="*/ 3 w 6"/>
                <a:gd name="T9" fmla="*/ 8 h 8"/>
                <a:gd name="T10" fmla="*/ 3 w 6"/>
                <a:gd name="T11" fmla="*/ 8 h 8"/>
                <a:gd name="T12" fmla="*/ 3 w 6"/>
                <a:gd name="T13" fmla="*/ 8 h 8"/>
                <a:gd name="T14" fmla="*/ 4 w 6"/>
                <a:gd name="T15" fmla="*/ 7 h 8"/>
                <a:gd name="T16" fmla="*/ 6 w 6"/>
                <a:gd name="T17" fmla="*/ 3 h 8"/>
                <a:gd name="T18" fmla="*/ 4 w 6"/>
                <a:gd name="T19" fmla="*/ 0 h 8"/>
                <a:gd name="T20" fmla="*/ 1 w 6"/>
                <a:gd name="T21" fmla="*/ 0 h 8"/>
                <a:gd name="T22" fmla="*/ 3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8"/>
                  </a:moveTo>
                  <a:lnTo>
                    <a:pt x="1" y="0"/>
                  </a:lnTo>
                  <a:lnTo>
                    <a:pt x="0" y="0"/>
                  </a:lnTo>
                  <a:lnTo>
                    <a:pt x="1" y="8"/>
                  </a:lnTo>
                  <a:lnTo>
                    <a:pt x="3" y="8"/>
                  </a:lnTo>
                  <a:lnTo>
                    <a:pt x="4" y="7"/>
                  </a:lnTo>
                  <a:lnTo>
                    <a:pt x="6" y="3"/>
                  </a:lnTo>
                  <a:lnTo>
                    <a:pt x="4" y="0"/>
                  </a:lnTo>
                  <a:lnTo>
                    <a:pt x="1"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4" name="Freeform 611"/>
            <p:cNvSpPr>
              <a:spLocks/>
            </p:cNvSpPr>
            <p:nvPr/>
          </p:nvSpPr>
          <p:spPr bwMode="auto">
            <a:xfrm>
              <a:off x="3654" y="4180"/>
              <a:ext cx="5" cy="8"/>
            </a:xfrm>
            <a:custGeom>
              <a:avLst/>
              <a:gdLst>
                <a:gd name="T0" fmla="*/ 3 w 5"/>
                <a:gd name="T1" fmla="*/ 8 h 8"/>
                <a:gd name="T2" fmla="*/ 0 w 5"/>
                <a:gd name="T3" fmla="*/ 0 h 8"/>
                <a:gd name="T4" fmla="*/ 0 w 5"/>
                <a:gd name="T5" fmla="*/ 0 h 8"/>
                <a:gd name="T6" fmla="*/ 2 w 5"/>
                <a:gd name="T7" fmla="*/ 8 h 8"/>
                <a:gd name="T8" fmla="*/ 3 w 5"/>
                <a:gd name="T9" fmla="*/ 8 h 8"/>
                <a:gd name="T10" fmla="*/ 3 w 5"/>
                <a:gd name="T11" fmla="*/ 8 h 8"/>
                <a:gd name="T12" fmla="*/ 3 w 5"/>
                <a:gd name="T13" fmla="*/ 8 h 8"/>
                <a:gd name="T14" fmla="*/ 5 w 5"/>
                <a:gd name="T15" fmla="*/ 5 h 8"/>
                <a:gd name="T16" fmla="*/ 5 w 5"/>
                <a:gd name="T17" fmla="*/ 3 h 8"/>
                <a:gd name="T18" fmla="*/ 3 w 5"/>
                <a:gd name="T19" fmla="*/ 0 h 8"/>
                <a:gd name="T20" fmla="*/ 0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0" y="0"/>
                  </a:lnTo>
                  <a:lnTo>
                    <a:pt x="2" y="8"/>
                  </a:lnTo>
                  <a:lnTo>
                    <a:pt x="3" y="8"/>
                  </a:lnTo>
                  <a:lnTo>
                    <a:pt x="5" y="5"/>
                  </a:lnTo>
                  <a:lnTo>
                    <a:pt x="5" y="3"/>
                  </a:lnTo>
                  <a:lnTo>
                    <a:pt x="3" y="0"/>
                  </a:lnTo>
                  <a:lnTo>
                    <a:pt x="0"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5" name="Freeform 612"/>
            <p:cNvSpPr>
              <a:spLocks/>
            </p:cNvSpPr>
            <p:nvPr/>
          </p:nvSpPr>
          <p:spPr bwMode="auto">
            <a:xfrm>
              <a:off x="3654" y="4180"/>
              <a:ext cx="7" cy="8"/>
            </a:xfrm>
            <a:custGeom>
              <a:avLst/>
              <a:gdLst>
                <a:gd name="T0" fmla="*/ 2 w 7"/>
                <a:gd name="T1" fmla="*/ 0 h 8"/>
                <a:gd name="T2" fmla="*/ 2 w 7"/>
                <a:gd name="T3" fmla="*/ 0 h 8"/>
                <a:gd name="T4" fmla="*/ 0 w 7"/>
                <a:gd name="T5" fmla="*/ 0 h 8"/>
                <a:gd name="T6" fmla="*/ 3 w 7"/>
                <a:gd name="T7" fmla="*/ 8 h 8"/>
                <a:gd name="T8" fmla="*/ 3 w 7"/>
                <a:gd name="T9" fmla="*/ 7 h 8"/>
                <a:gd name="T10" fmla="*/ 2 w 7"/>
                <a:gd name="T11" fmla="*/ 0 h 8"/>
                <a:gd name="T12" fmla="*/ 3 w 7"/>
                <a:gd name="T13" fmla="*/ 7 h 8"/>
                <a:gd name="T14" fmla="*/ 7 w 7"/>
                <a:gd name="T15" fmla="*/ 5 h 8"/>
                <a:gd name="T16" fmla="*/ 7 w 7"/>
                <a:gd name="T17" fmla="*/ 2 h 8"/>
                <a:gd name="T18" fmla="*/ 5 w 7"/>
                <a:gd name="T19" fmla="*/ 0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0"/>
                  </a:lnTo>
                  <a:lnTo>
                    <a:pt x="3" y="8"/>
                  </a:lnTo>
                  <a:lnTo>
                    <a:pt x="3" y="7"/>
                  </a:lnTo>
                  <a:lnTo>
                    <a:pt x="2" y="0"/>
                  </a:lnTo>
                  <a:lnTo>
                    <a:pt x="3" y="7"/>
                  </a:lnTo>
                  <a:lnTo>
                    <a:pt x="7" y="5"/>
                  </a:lnTo>
                  <a:lnTo>
                    <a:pt x="7" y="2"/>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6" name="Freeform 613"/>
            <p:cNvSpPr>
              <a:spLocks/>
            </p:cNvSpPr>
            <p:nvPr/>
          </p:nvSpPr>
          <p:spPr bwMode="auto">
            <a:xfrm>
              <a:off x="3656" y="4180"/>
              <a:ext cx="5" cy="7"/>
            </a:xfrm>
            <a:custGeom>
              <a:avLst/>
              <a:gdLst>
                <a:gd name="T0" fmla="*/ 3 w 5"/>
                <a:gd name="T1" fmla="*/ 7 h 7"/>
                <a:gd name="T2" fmla="*/ 1 w 5"/>
                <a:gd name="T3" fmla="*/ 0 h 7"/>
                <a:gd name="T4" fmla="*/ 0 w 5"/>
                <a:gd name="T5" fmla="*/ 0 h 7"/>
                <a:gd name="T6" fmla="*/ 1 w 5"/>
                <a:gd name="T7" fmla="*/ 7 h 7"/>
                <a:gd name="T8" fmla="*/ 3 w 5"/>
                <a:gd name="T9" fmla="*/ 7 h 7"/>
                <a:gd name="T10" fmla="*/ 3 w 5"/>
                <a:gd name="T11" fmla="*/ 7 h 7"/>
                <a:gd name="T12" fmla="*/ 3 w 5"/>
                <a:gd name="T13" fmla="*/ 7 h 7"/>
                <a:gd name="T14" fmla="*/ 5 w 5"/>
                <a:gd name="T15" fmla="*/ 5 h 7"/>
                <a:gd name="T16" fmla="*/ 5 w 5"/>
                <a:gd name="T17" fmla="*/ 2 h 7"/>
                <a:gd name="T18" fmla="*/ 3 w 5"/>
                <a:gd name="T19" fmla="*/ 0 h 7"/>
                <a:gd name="T20" fmla="*/ 1 w 5"/>
                <a:gd name="T21" fmla="*/ 0 h 7"/>
                <a:gd name="T22" fmla="*/ 3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3" y="7"/>
                  </a:moveTo>
                  <a:lnTo>
                    <a:pt x="1" y="0"/>
                  </a:lnTo>
                  <a:lnTo>
                    <a:pt x="0" y="0"/>
                  </a:lnTo>
                  <a:lnTo>
                    <a:pt x="1" y="7"/>
                  </a:lnTo>
                  <a:lnTo>
                    <a:pt x="3" y="7"/>
                  </a:lnTo>
                  <a:lnTo>
                    <a:pt x="5" y="5"/>
                  </a:lnTo>
                  <a:lnTo>
                    <a:pt x="5" y="2"/>
                  </a:lnTo>
                  <a:lnTo>
                    <a:pt x="3" y="0"/>
                  </a:lnTo>
                  <a:lnTo>
                    <a:pt x="1" y="0"/>
                  </a:lnTo>
                  <a:lnTo>
                    <a:pt x="3"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7" name="Freeform 614"/>
            <p:cNvSpPr>
              <a:spLocks/>
            </p:cNvSpPr>
            <p:nvPr/>
          </p:nvSpPr>
          <p:spPr bwMode="auto">
            <a:xfrm>
              <a:off x="3656" y="4179"/>
              <a:ext cx="6" cy="8"/>
            </a:xfrm>
            <a:custGeom>
              <a:avLst/>
              <a:gdLst>
                <a:gd name="T0" fmla="*/ 1 w 6"/>
                <a:gd name="T1" fmla="*/ 0 h 8"/>
                <a:gd name="T2" fmla="*/ 1 w 6"/>
                <a:gd name="T3" fmla="*/ 0 h 8"/>
                <a:gd name="T4" fmla="*/ 0 w 6"/>
                <a:gd name="T5" fmla="*/ 1 h 8"/>
                <a:gd name="T6" fmla="*/ 3 w 6"/>
                <a:gd name="T7" fmla="*/ 8 h 8"/>
                <a:gd name="T8" fmla="*/ 5 w 6"/>
                <a:gd name="T9" fmla="*/ 8 h 8"/>
                <a:gd name="T10" fmla="*/ 1 w 6"/>
                <a:gd name="T11" fmla="*/ 0 h 8"/>
                <a:gd name="T12" fmla="*/ 5 w 6"/>
                <a:gd name="T13" fmla="*/ 8 h 8"/>
                <a:gd name="T14" fmla="*/ 6 w 6"/>
                <a:gd name="T15" fmla="*/ 6 h 8"/>
                <a:gd name="T16" fmla="*/ 6 w 6"/>
                <a:gd name="T17" fmla="*/ 3 h 8"/>
                <a:gd name="T18" fmla="*/ 5 w 6"/>
                <a:gd name="T19" fmla="*/ 0 h 8"/>
                <a:gd name="T20" fmla="*/ 1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0"/>
                  </a:moveTo>
                  <a:lnTo>
                    <a:pt x="1" y="0"/>
                  </a:lnTo>
                  <a:lnTo>
                    <a:pt x="0" y="1"/>
                  </a:lnTo>
                  <a:lnTo>
                    <a:pt x="3" y="8"/>
                  </a:lnTo>
                  <a:lnTo>
                    <a:pt x="5" y="8"/>
                  </a:lnTo>
                  <a:lnTo>
                    <a:pt x="1" y="0"/>
                  </a:lnTo>
                  <a:lnTo>
                    <a:pt x="5" y="8"/>
                  </a:lnTo>
                  <a:lnTo>
                    <a:pt x="6" y="6"/>
                  </a:lnTo>
                  <a:lnTo>
                    <a:pt x="6" y="3"/>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8" name="Freeform 615"/>
            <p:cNvSpPr>
              <a:spLocks/>
            </p:cNvSpPr>
            <p:nvPr/>
          </p:nvSpPr>
          <p:spPr bwMode="auto">
            <a:xfrm>
              <a:off x="3657" y="4179"/>
              <a:ext cx="7" cy="8"/>
            </a:xfrm>
            <a:custGeom>
              <a:avLst/>
              <a:gdLst>
                <a:gd name="T0" fmla="*/ 4 w 7"/>
                <a:gd name="T1" fmla="*/ 8 h 8"/>
                <a:gd name="T2" fmla="*/ 2 w 7"/>
                <a:gd name="T3" fmla="*/ 0 h 8"/>
                <a:gd name="T4" fmla="*/ 0 w 7"/>
                <a:gd name="T5" fmla="*/ 0 h 8"/>
                <a:gd name="T6" fmla="*/ 2 w 7"/>
                <a:gd name="T7" fmla="*/ 8 h 8"/>
                <a:gd name="T8" fmla="*/ 4 w 7"/>
                <a:gd name="T9" fmla="*/ 8 h 8"/>
                <a:gd name="T10" fmla="*/ 4 w 7"/>
                <a:gd name="T11" fmla="*/ 8 h 8"/>
                <a:gd name="T12" fmla="*/ 4 w 7"/>
                <a:gd name="T13" fmla="*/ 8 h 8"/>
                <a:gd name="T14" fmla="*/ 7 w 7"/>
                <a:gd name="T15" fmla="*/ 6 h 8"/>
                <a:gd name="T16" fmla="*/ 7 w 7"/>
                <a:gd name="T17" fmla="*/ 3 h 8"/>
                <a:gd name="T18" fmla="*/ 5 w 7"/>
                <a:gd name="T19" fmla="*/ 0 h 8"/>
                <a:gd name="T20" fmla="*/ 2 w 7"/>
                <a:gd name="T21" fmla="*/ 0 h 8"/>
                <a:gd name="T22" fmla="*/ 4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4" y="8"/>
                  </a:moveTo>
                  <a:lnTo>
                    <a:pt x="2" y="0"/>
                  </a:lnTo>
                  <a:lnTo>
                    <a:pt x="0" y="0"/>
                  </a:lnTo>
                  <a:lnTo>
                    <a:pt x="2" y="8"/>
                  </a:lnTo>
                  <a:lnTo>
                    <a:pt x="4" y="8"/>
                  </a:lnTo>
                  <a:lnTo>
                    <a:pt x="7" y="6"/>
                  </a:lnTo>
                  <a:lnTo>
                    <a:pt x="7" y="3"/>
                  </a:lnTo>
                  <a:lnTo>
                    <a:pt x="5" y="0"/>
                  </a:lnTo>
                  <a:lnTo>
                    <a:pt x="2" y="0"/>
                  </a:lnTo>
                  <a:lnTo>
                    <a:pt x="4"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29" name="Freeform 616"/>
            <p:cNvSpPr>
              <a:spLocks/>
            </p:cNvSpPr>
            <p:nvPr/>
          </p:nvSpPr>
          <p:spPr bwMode="auto">
            <a:xfrm>
              <a:off x="3659" y="4179"/>
              <a:ext cx="5" cy="8"/>
            </a:xfrm>
            <a:custGeom>
              <a:avLst/>
              <a:gdLst>
                <a:gd name="T0" fmla="*/ 3 w 5"/>
                <a:gd name="T1" fmla="*/ 6 h 8"/>
                <a:gd name="T2" fmla="*/ 0 w 5"/>
                <a:gd name="T3" fmla="*/ 0 h 8"/>
                <a:gd name="T4" fmla="*/ 0 w 5"/>
                <a:gd name="T5" fmla="*/ 0 h 8"/>
                <a:gd name="T6" fmla="*/ 2 w 5"/>
                <a:gd name="T7" fmla="*/ 8 h 8"/>
                <a:gd name="T8" fmla="*/ 3 w 5"/>
                <a:gd name="T9" fmla="*/ 6 h 8"/>
                <a:gd name="T10" fmla="*/ 3 w 5"/>
                <a:gd name="T11" fmla="*/ 6 h 8"/>
                <a:gd name="T12" fmla="*/ 3 w 5"/>
                <a:gd name="T13" fmla="*/ 6 h 8"/>
                <a:gd name="T14" fmla="*/ 5 w 5"/>
                <a:gd name="T15" fmla="*/ 4 h 8"/>
                <a:gd name="T16" fmla="*/ 5 w 5"/>
                <a:gd name="T17" fmla="*/ 1 h 8"/>
                <a:gd name="T18" fmla="*/ 3 w 5"/>
                <a:gd name="T19" fmla="*/ 0 h 8"/>
                <a:gd name="T20" fmla="*/ 0 w 5"/>
                <a:gd name="T21" fmla="*/ 0 h 8"/>
                <a:gd name="T22" fmla="*/ 3 w 5"/>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6"/>
                  </a:moveTo>
                  <a:lnTo>
                    <a:pt x="0" y="0"/>
                  </a:lnTo>
                  <a:lnTo>
                    <a:pt x="2" y="8"/>
                  </a:lnTo>
                  <a:lnTo>
                    <a:pt x="3" y="6"/>
                  </a:lnTo>
                  <a:lnTo>
                    <a:pt x="5" y="4"/>
                  </a:lnTo>
                  <a:lnTo>
                    <a:pt x="5" y="1"/>
                  </a:lnTo>
                  <a:lnTo>
                    <a:pt x="3" y="0"/>
                  </a:lnTo>
                  <a:lnTo>
                    <a:pt x="0" y="0"/>
                  </a:lnTo>
                  <a:lnTo>
                    <a:pt x="3"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0" name="Freeform 617"/>
            <p:cNvSpPr>
              <a:spLocks/>
            </p:cNvSpPr>
            <p:nvPr/>
          </p:nvSpPr>
          <p:spPr bwMode="auto">
            <a:xfrm>
              <a:off x="3659" y="4179"/>
              <a:ext cx="6" cy="6"/>
            </a:xfrm>
            <a:custGeom>
              <a:avLst/>
              <a:gdLst>
                <a:gd name="T0" fmla="*/ 5 w 6"/>
                <a:gd name="T1" fmla="*/ 6 h 6"/>
                <a:gd name="T2" fmla="*/ 2 w 6"/>
                <a:gd name="T3" fmla="*/ 0 h 6"/>
                <a:gd name="T4" fmla="*/ 0 w 6"/>
                <a:gd name="T5" fmla="*/ 0 h 6"/>
                <a:gd name="T6" fmla="*/ 3 w 6"/>
                <a:gd name="T7" fmla="*/ 6 h 6"/>
                <a:gd name="T8" fmla="*/ 5 w 6"/>
                <a:gd name="T9" fmla="*/ 6 h 6"/>
                <a:gd name="T10" fmla="*/ 5 w 6"/>
                <a:gd name="T11" fmla="*/ 6 h 6"/>
                <a:gd name="T12" fmla="*/ 5 w 6"/>
                <a:gd name="T13" fmla="*/ 6 h 6"/>
                <a:gd name="T14" fmla="*/ 6 w 6"/>
                <a:gd name="T15" fmla="*/ 4 h 6"/>
                <a:gd name="T16" fmla="*/ 6 w 6"/>
                <a:gd name="T17" fmla="*/ 1 h 6"/>
                <a:gd name="T18" fmla="*/ 5 w 6"/>
                <a:gd name="T19" fmla="*/ 0 h 6"/>
                <a:gd name="T20" fmla="*/ 2 w 6"/>
                <a:gd name="T21" fmla="*/ 0 h 6"/>
                <a:gd name="T22" fmla="*/ 5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5" y="6"/>
                  </a:moveTo>
                  <a:lnTo>
                    <a:pt x="2" y="0"/>
                  </a:lnTo>
                  <a:lnTo>
                    <a:pt x="0" y="0"/>
                  </a:lnTo>
                  <a:lnTo>
                    <a:pt x="3" y="6"/>
                  </a:lnTo>
                  <a:lnTo>
                    <a:pt x="5" y="6"/>
                  </a:lnTo>
                  <a:lnTo>
                    <a:pt x="6" y="4"/>
                  </a:lnTo>
                  <a:lnTo>
                    <a:pt x="6" y="1"/>
                  </a:lnTo>
                  <a:lnTo>
                    <a:pt x="5" y="0"/>
                  </a:lnTo>
                  <a:lnTo>
                    <a:pt x="2"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1" name="Freeform 618"/>
            <p:cNvSpPr>
              <a:spLocks/>
            </p:cNvSpPr>
            <p:nvPr/>
          </p:nvSpPr>
          <p:spPr bwMode="auto">
            <a:xfrm>
              <a:off x="3661" y="4179"/>
              <a:ext cx="6" cy="6"/>
            </a:xfrm>
            <a:custGeom>
              <a:avLst/>
              <a:gdLst>
                <a:gd name="T0" fmla="*/ 3 w 6"/>
                <a:gd name="T1" fmla="*/ 6 h 6"/>
                <a:gd name="T2" fmla="*/ 0 w 6"/>
                <a:gd name="T3" fmla="*/ 0 h 6"/>
                <a:gd name="T4" fmla="*/ 0 w 6"/>
                <a:gd name="T5" fmla="*/ 0 h 6"/>
                <a:gd name="T6" fmla="*/ 3 w 6"/>
                <a:gd name="T7" fmla="*/ 6 h 6"/>
                <a:gd name="T8" fmla="*/ 3 w 6"/>
                <a:gd name="T9" fmla="*/ 6 h 6"/>
                <a:gd name="T10" fmla="*/ 3 w 6"/>
                <a:gd name="T11" fmla="*/ 6 h 6"/>
                <a:gd name="T12" fmla="*/ 3 w 6"/>
                <a:gd name="T13" fmla="*/ 6 h 6"/>
                <a:gd name="T14" fmla="*/ 6 w 6"/>
                <a:gd name="T15" fmla="*/ 3 h 6"/>
                <a:gd name="T16" fmla="*/ 4 w 6"/>
                <a:gd name="T17" fmla="*/ 1 h 6"/>
                <a:gd name="T18" fmla="*/ 3 w 6"/>
                <a:gd name="T19" fmla="*/ 0 h 6"/>
                <a:gd name="T20" fmla="*/ 0 w 6"/>
                <a:gd name="T21" fmla="*/ 0 h 6"/>
                <a:gd name="T22" fmla="*/ 3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3" y="6"/>
                  </a:moveTo>
                  <a:lnTo>
                    <a:pt x="0" y="0"/>
                  </a:lnTo>
                  <a:lnTo>
                    <a:pt x="3" y="6"/>
                  </a:lnTo>
                  <a:lnTo>
                    <a:pt x="6" y="3"/>
                  </a:lnTo>
                  <a:lnTo>
                    <a:pt x="4" y="1"/>
                  </a:lnTo>
                  <a:lnTo>
                    <a:pt x="3" y="0"/>
                  </a:lnTo>
                  <a:lnTo>
                    <a:pt x="0" y="0"/>
                  </a:lnTo>
                  <a:lnTo>
                    <a:pt x="3"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2" name="Freeform 619"/>
            <p:cNvSpPr>
              <a:spLocks/>
            </p:cNvSpPr>
            <p:nvPr/>
          </p:nvSpPr>
          <p:spPr bwMode="auto">
            <a:xfrm>
              <a:off x="3661" y="4177"/>
              <a:ext cx="6" cy="8"/>
            </a:xfrm>
            <a:custGeom>
              <a:avLst/>
              <a:gdLst>
                <a:gd name="T0" fmla="*/ 1 w 6"/>
                <a:gd name="T1" fmla="*/ 0 h 8"/>
                <a:gd name="T2" fmla="*/ 1 w 6"/>
                <a:gd name="T3" fmla="*/ 0 h 8"/>
                <a:gd name="T4" fmla="*/ 0 w 6"/>
                <a:gd name="T5" fmla="*/ 2 h 8"/>
                <a:gd name="T6" fmla="*/ 3 w 6"/>
                <a:gd name="T7" fmla="*/ 8 h 8"/>
                <a:gd name="T8" fmla="*/ 4 w 6"/>
                <a:gd name="T9" fmla="*/ 8 h 8"/>
                <a:gd name="T10" fmla="*/ 1 w 6"/>
                <a:gd name="T11" fmla="*/ 0 h 8"/>
                <a:gd name="T12" fmla="*/ 4 w 6"/>
                <a:gd name="T13" fmla="*/ 8 h 8"/>
                <a:gd name="T14" fmla="*/ 6 w 6"/>
                <a:gd name="T15" fmla="*/ 5 h 8"/>
                <a:gd name="T16" fmla="*/ 6 w 6"/>
                <a:gd name="T17" fmla="*/ 2 h 8"/>
                <a:gd name="T18" fmla="*/ 4 w 6"/>
                <a:gd name="T19" fmla="*/ 0 h 8"/>
                <a:gd name="T20" fmla="*/ 1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0"/>
                  </a:moveTo>
                  <a:lnTo>
                    <a:pt x="1" y="0"/>
                  </a:lnTo>
                  <a:lnTo>
                    <a:pt x="0" y="2"/>
                  </a:lnTo>
                  <a:lnTo>
                    <a:pt x="3" y="8"/>
                  </a:lnTo>
                  <a:lnTo>
                    <a:pt x="4" y="8"/>
                  </a:lnTo>
                  <a:lnTo>
                    <a:pt x="1" y="0"/>
                  </a:lnTo>
                  <a:lnTo>
                    <a:pt x="4" y="8"/>
                  </a:lnTo>
                  <a:lnTo>
                    <a:pt x="6" y="5"/>
                  </a:lnTo>
                  <a:lnTo>
                    <a:pt x="6" y="2"/>
                  </a:lnTo>
                  <a:lnTo>
                    <a:pt x="4"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3" name="Freeform 620"/>
            <p:cNvSpPr>
              <a:spLocks/>
            </p:cNvSpPr>
            <p:nvPr/>
          </p:nvSpPr>
          <p:spPr bwMode="auto">
            <a:xfrm>
              <a:off x="3662" y="4177"/>
              <a:ext cx="7" cy="8"/>
            </a:xfrm>
            <a:custGeom>
              <a:avLst/>
              <a:gdLst>
                <a:gd name="T0" fmla="*/ 5 w 7"/>
                <a:gd name="T1" fmla="*/ 6 h 8"/>
                <a:gd name="T2" fmla="*/ 0 w 7"/>
                <a:gd name="T3" fmla="*/ 0 h 8"/>
                <a:gd name="T4" fmla="*/ 0 w 7"/>
                <a:gd name="T5" fmla="*/ 0 h 8"/>
                <a:gd name="T6" fmla="*/ 3 w 7"/>
                <a:gd name="T7" fmla="*/ 8 h 8"/>
                <a:gd name="T8" fmla="*/ 5 w 7"/>
                <a:gd name="T9" fmla="*/ 6 h 8"/>
                <a:gd name="T10" fmla="*/ 5 w 7"/>
                <a:gd name="T11" fmla="*/ 6 h 8"/>
                <a:gd name="T12" fmla="*/ 5 w 7"/>
                <a:gd name="T13" fmla="*/ 6 h 8"/>
                <a:gd name="T14" fmla="*/ 7 w 7"/>
                <a:gd name="T15" fmla="*/ 5 h 8"/>
                <a:gd name="T16" fmla="*/ 7 w 7"/>
                <a:gd name="T17" fmla="*/ 2 h 8"/>
                <a:gd name="T18" fmla="*/ 3 w 7"/>
                <a:gd name="T19" fmla="*/ 0 h 8"/>
                <a:gd name="T20" fmla="*/ 0 w 7"/>
                <a:gd name="T21" fmla="*/ 0 h 8"/>
                <a:gd name="T22" fmla="*/ 5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6"/>
                  </a:moveTo>
                  <a:lnTo>
                    <a:pt x="0" y="0"/>
                  </a:lnTo>
                  <a:lnTo>
                    <a:pt x="3" y="8"/>
                  </a:lnTo>
                  <a:lnTo>
                    <a:pt x="5" y="6"/>
                  </a:lnTo>
                  <a:lnTo>
                    <a:pt x="7" y="5"/>
                  </a:lnTo>
                  <a:lnTo>
                    <a:pt x="7" y="2"/>
                  </a:lnTo>
                  <a:lnTo>
                    <a:pt x="3" y="0"/>
                  </a:lnTo>
                  <a:lnTo>
                    <a:pt x="0"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40134" name="Group 3225"/>
            <p:cNvGrpSpPr>
              <a:grpSpLocks/>
            </p:cNvGrpSpPr>
            <p:nvPr/>
          </p:nvGrpSpPr>
          <p:grpSpPr bwMode="auto">
            <a:xfrm>
              <a:off x="3662" y="3663"/>
              <a:ext cx="1452" cy="527"/>
              <a:chOff x="3662" y="3663"/>
              <a:chExt cx="1452" cy="527"/>
            </a:xfrm>
          </p:grpSpPr>
          <p:sp>
            <p:nvSpPr>
              <p:cNvPr id="40135" name="Freeform 622"/>
              <p:cNvSpPr>
                <a:spLocks/>
              </p:cNvSpPr>
              <p:nvPr/>
            </p:nvSpPr>
            <p:spPr bwMode="auto">
              <a:xfrm>
                <a:off x="3662" y="4175"/>
                <a:ext cx="7" cy="8"/>
              </a:xfrm>
              <a:custGeom>
                <a:avLst/>
                <a:gdLst>
                  <a:gd name="T0" fmla="*/ 2 w 7"/>
                  <a:gd name="T1" fmla="*/ 2 h 8"/>
                  <a:gd name="T2" fmla="*/ 2 w 7"/>
                  <a:gd name="T3" fmla="*/ 2 h 8"/>
                  <a:gd name="T4" fmla="*/ 0 w 7"/>
                  <a:gd name="T5" fmla="*/ 2 h 8"/>
                  <a:gd name="T6" fmla="*/ 5 w 7"/>
                  <a:gd name="T7" fmla="*/ 8 h 8"/>
                  <a:gd name="T8" fmla="*/ 5 w 7"/>
                  <a:gd name="T9" fmla="*/ 8 h 8"/>
                  <a:gd name="T10" fmla="*/ 2 w 7"/>
                  <a:gd name="T11" fmla="*/ 2 h 8"/>
                  <a:gd name="T12" fmla="*/ 5 w 7"/>
                  <a:gd name="T13" fmla="*/ 8 h 8"/>
                  <a:gd name="T14" fmla="*/ 7 w 7"/>
                  <a:gd name="T15" fmla="*/ 5 h 8"/>
                  <a:gd name="T16" fmla="*/ 7 w 7"/>
                  <a:gd name="T17" fmla="*/ 4 h 8"/>
                  <a:gd name="T18" fmla="*/ 5 w 7"/>
                  <a:gd name="T19" fmla="*/ 0 h 8"/>
                  <a:gd name="T20" fmla="*/ 2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2"/>
                    </a:moveTo>
                    <a:lnTo>
                      <a:pt x="2" y="2"/>
                    </a:lnTo>
                    <a:lnTo>
                      <a:pt x="0" y="2"/>
                    </a:lnTo>
                    <a:lnTo>
                      <a:pt x="5" y="8"/>
                    </a:lnTo>
                    <a:lnTo>
                      <a:pt x="2" y="2"/>
                    </a:lnTo>
                    <a:lnTo>
                      <a:pt x="5" y="8"/>
                    </a:lnTo>
                    <a:lnTo>
                      <a:pt x="7" y="5"/>
                    </a:lnTo>
                    <a:lnTo>
                      <a:pt x="7" y="4"/>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6" name="Freeform 623"/>
              <p:cNvSpPr>
                <a:spLocks/>
              </p:cNvSpPr>
              <p:nvPr/>
            </p:nvSpPr>
            <p:spPr bwMode="auto">
              <a:xfrm>
                <a:off x="3664" y="4175"/>
                <a:ext cx="6" cy="8"/>
              </a:xfrm>
              <a:custGeom>
                <a:avLst/>
                <a:gdLst>
                  <a:gd name="T0" fmla="*/ 5 w 6"/>
                  <a:gd name="T1" fmla="*/ 7 h 8"/>
                  <a:gd name="T2" fmla="*/ 1 w 6"/>
                  <a:gd name="T3" fmla="*/ 0 h 8"/>
                  <a:gd name="T4" fmla="*/ 0 w 6"/>
                  <a:gd name="T5" fmla="*/ 2 h 8"/>
                  <a:gd name="T6" fmla="*/ 3 w 6"/>
                  <a:gd name="T7" fmla="*/ 8 h 8"/>
                  <a:gd name="T8" fmla="*/ 5 w 6"/>
                  <a:gd name="T9" fmla="*/ 7 h 8"/>
                  <a:gd name="T10" fmla="*/ 5 w 6"/>
                  <a:gd name="T11" fmla="*/ 7 h 8"/>
                  <a:gd name="T12" fmla="*/ 5 w 6"/>
                  <a:gd name="T13" fmla="*/ 7 h 8"/>
                  <a:gd name="T14" fmla="*/ 6 w 6"/>
                  <a:gd name="T15" fmla="*/ 5 h 8"/>
                  <a:gd name="T16" fmla="*/ 6 w 6"/>
                  <a:gd name="T17" fmla="*/ 2 h 8"/>
                  <a:gd name="T18" fmla="*/ 3 w 6"/>
                  <a:gd name="T19" fmla="*/ 0 h 8"/>
                  <a:gd name="T20" fmla="*/ 1 w 6"/>
                  <a:gd name="T21" fmla="*/ 0 h 8"/>
                  <a:gd name="T22" fmla="*/ 5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7"/>
                    </a:moveTo>
                    <a:lnTo>
                      <a:pt x="1" y="0"/>
                    </a:lnTo>
                    <a:lnTo>
                      <a:pt x="0" y="2"/>
                    </a:lnTo>
                    <a:lnTo>
                      <a:pt x="3" y="8"/>
                    </a:lnTo>
                    <a:lnTo>
                      <a:pt x="5" y="7"/>
                    </a:lnTo>
                    <a:lnTo>
                      <a:pt x="6" y="5"/>
                    </a:lnTo>
                    <a:lnTo>
                      <a:pt x="6" y="2"/>
                    </a:lnTo>
                    <a:lnTo>
                      <a:pt x="3" y="0"/>
                    </a:lnTo>
                    <a:lnTo>
                      <a:pt x="1"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7" name="Freeform 624"/>
              <p:cNvSpPr>
                <a:spLocks/>
              </p:cNvSpPr>
              <p:nvPr/>
            </p:nvSpPr>
            <p:spPr bwMode="auto">
              <a:xfrm>
                <a:off x="3664" y="4175"/>
                <a:ext cx="8" cy="7"/>
              </a:xfrm>
              <a:custGeom>
                <a:avLst/>
                <a:gdLst>
                  <a:gd name="T0" fmla="*/ 1 w 8"/>
                  <a:gd name="T1" fmla="*/ 0 h 7"/>
                  <a:gd name="T2" fmla="*/ 1 w 8"/>
                  <a:gd name="T3" fmla="*/ 0 h 7"/>
                  <a:gd name="T4" fmla="*/ 0 w 8"/>
                  <a:gd name="T5" fmla="*/ 0 h 7"/>
                  <a:gd name="T6" fmla="*/ 5 w 8"/>
                  <a:gd name="T7" fmla="*/ 7 h 7"/>
                  <a:gd name="T8" fmla="*/ 6 w 8"/>
                  <a:gd name="T9" fmla="*/ 7 h 7"/>
                  <a:gd name="T10" fmla="*/ 1 w 8"/>
                  <a:gd name="T11" fmla="*/ 0 h 7"/>
                  <a:gd name="T12" fmla="*/ 6 w 8"/>
                  <a:gd name="T13" fmla="*/ 7 h 7"/>
                  <a:gd name="T14" fmla="*/ 8 w 8"/>
                  <a:gd name="T15" fmla="*/ 4 h 7"/>
                  <a:gd name="T16" fmla="*/ 6 w 8"/>
                  <a:gd name="T17" fmla="*/ 2 h 7"/>
                  <a:gd name="T18" fmla="*/ 5 w 8"/>
                  <a:gd name="T19" fmla="*/ 0 h 7"/>
                  <a:gd name="T20" fmla="*/ 1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1" y="0"/>
                    </a:moveTo>
                    <a:lnTo>
                      <a:pt x="1" y="0"/>
                    </a:lnTo>
                    <a:lnTo>
                      <a:pt x="0" y="0"/>
                    </a:lnTo>
                    <a:lnTo>
                      <a:pt x="5" y="7"/>
                    </a:lnTo>
                    <a:lnTo>
                      <a:pt x="6" y="7"/>
                    </a:lnTo>
                    <a:lnTo>
                      <a:pt x="1" y="0"/>
                    </a:lnTo>
                    <a:lnTo>
                      <a:pt x="6" y="7"/>
                    </a:lnTo>
                    <a:lnTo>
                      <a:pt x="8" y="4"/>
                    </a:lnTo>
                    <a:lnTo>
                      <a:pt x="6" y="2"/>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8" name="Freeform 625"/>
              <p:cNvSpPr>
                <a:spLocks/>
              </p:cNvSpPr>
              <p:nvPr/>
            </p:nvSpPr>
            <p:spPr bwMode="auto">
              <a:xfrm>
                <a:off x="3665" y="4174"/>
                <a:ext cx="7" cy="8"/>
              </a:xfrm>
              <a:custGeom>
                <a:avLst/>
                <a:gdLst>
                  <a:gd name="T0" fmla="*/ 5 w 7"/>
                  <a:gd name="T1" fmla="*/ 8 h 8"/>
                  <a:gd name="T2" fmla="*/ 2 w 7"/>
                  <a:gd name="T3" fmla="*/ 1 h 8"/>
                  <a:gd name="T4" fmla="*/ 0 w 7"/>
                  <a:gd name="T5" fmla="*/ 1 h 8"/>
                  <a:gd name="T6" fmla="*/ 5 w 7"/>
                  <a:gd name="T7" fmla="*/ 8 h 8"/>
                  <a:gd name="T8" fmla="*/ 5 w 7"/>
                  <a:gd name="T9" fmla="*/ 8 h 8"/>
                  <a:gd name="T10" fmla="*/ 5 w 7"/>
                  <a:gd name="T11" fmla="*/ 8 h 8"/>
                  <a:gd name="T12" fmla="*/ 5 w 7"/>
                  <a:gd name="T13" fmla="*/ 8 h 8"/>
                  <a:gd name="T14" fmla="*/ 7 w 7"/>
                  <a:gd name="T15" fmla="*/ 5 h 8"/>
                  <a:gd name="T16" fmla="*/ 7 w 7"/>
                  <a:gd name="T17" fmla="*/ 1 h 8"/>
                  <a:gd name="T18" fmla="*/ 4 w 7"/>
                  <a:gd name="T19" fmla="*/ 0 h 8"/>
                  <a:gd name="T20" fmla="*/ 2 w 7"/>
                  <a:gd name="T21" fmla="*/ 1 h 8"/>
                  <a:gd name="T22" fmla="*/ 5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8"/>
                    </a:moveTo>
                    <a:lnTo>
                      <a:pt x="2" y="1"/>
                    </a:lnTo>
                    <a:lnTo>
                      <a:pt x="0" y="1"/>
                    </a:lnTo>
                    <a:lnTo>
                      <a:pt x="5" y="8"/>
                    </a:lnTo>
                    <a:lnTo>
                      <a:pt x="7" y="5"/>
                    </a:lnTo>
                    <a:lnTo>
                      <a:pt x="7" y="1"/>
                    </a:lnTo>
                    <a:lnTo>
                      <a:pt x="4" y="0"/>
                    </a:lnTo>
                    <a:lnTo>
                      <a:pt x="2" y="1"/>
                    </a:lnTo>
                    <a:lnTo>
                      <a:pt x="5"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39" name="Freeform 626"/>
              <p:cNvSpPr>
                <a:spLocks/>
              </p:cNvSpPr>
              <p:nvPr/>
            </p:nvSpPr>
            <p:spPr bwMode="auto">
              <a:xfrm>
                <a:off x="3667" y="4174"/>
                <a:ext cx="7" cy="8"/>
              </a:xfrm>
              <a:custGeom>
                <a:avLst/>
                <a:gdLst>
                  <a:gd name="T0" fmla="*/ 5 w 7"/>
                  <a:gd name="T1" fmla="*/ 6 h 8"/>
                  <a:gd name="T2" fmla="*/ 0 w 7"/>
                  <a:gd name="T3" fmla="*/ 0 h 8"/>
                  <a:gd name="T4" fmla="*/ 0 w 7"/>
                  <a:gd name="T5" fmla="*/ 1 h 8"/>
                  <a:gd name="T6" fmla="*/ 3 w 7"/>
                  <a:gd name="T7" fmla="*/ 8 h 8"/>
                  <a:gd name="T8" fmla="*/ 5 w 7"/>
                  <a:gd name="T9" fmla="*/ 6 h 8"/>
                  <a:gd name="T10" fmla="*/ 5 w 7"/>
                  <a:gd name="T11" fmla="*/ 6 h 8"/>
                  <a:gd name="T12" fmla="*/ 5 w 7"/>
                  <a:gd name="T13" fmla="*/ 6 h 8"/>
                  <a:gd name="T14" fmla="*/ 7 w 7"/>
                  <a:gd name="T15" fmla="*/ 3 h 8"/>
                  <a:gd name="T16" fmla="*/ 5 w 7"/>
                  <a:gd name="T17" fmla="*/ 1 h 8"/>
                  <a:gd name="T18" fmla="*/ 3 w 7"/>
                  <a:gd name="T19" fmla="*/ 0 h 8"/>
                  <a:gd name="T20" fmla="*/ 0 w 7"/>
                  <a:gd name="T21" fmla="*/ 0 h 8"/>
                  <a:gd name="T22" fmla="*/ 5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6"/>
                    </a:moveTo>
                    <a:lnTo>
                      <a:pt x="0" y="0"/>
                    </a:lnTo>
                    <a:lnTo>
                      <a:pt x="0" y="1"/>
                    </a:lnTo>
                    <a:lnTo>
                      <a:pt x="3" y="8"/>
                    </a:lnTo>
                    <a:lnTo>
                      <a:pt x="5" y="6"/>
                    </a:lnTo>
                    <a:lnTo>
                      <a:pt x="7" y="3"/>
                    </a:lnTo>
                    <a:lnTo>
                      <a:pt x="5" y="1"/>
                    </a:lnTo>
                    <a:lnTo>
                      <a:pt x="3" y="0"/>
                    </a:lnTo>
                    <a:lnTo>
                      <a:pt x="0"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0" name="Freeform 627"/>
              <p:cNvSpPr>
                <a:spLocks/>
              </p:cNvSpPr>
              <p:nvPr/>
            </p:nvSpPr>
            <p:spPr bwMode="auto">
              <a:xfrm>
                <a:off x="3667" y="4172"/>
                <a:ext cx="8" cy="8"/>
              </a:xfrm>
              <a:custGeom>
                <a:avLst/>
                <a:gdLst>
                  <a:gd name="T0" fmla="*/ 7 w 8"/>
                  <a:gd name="T1" fmla="*/ 7 h 8"/>
                  <a:gd name="T2" fmla="*/ 2 w 8"/>
                  <a:gd name="T3" fmla="*/ 2 h 8"/>
                  <a:gd name="T4" fmla="*/ 0 w 8"/>
                  <a:gd name="T5" fmla="*/ 2 h 8"/>
                  <a:gd name="T6" fmla="*/ 5 w 8"/>
                  <a:gd name="T7" fmla="*/ 8 h 8"/>
                  <a:gd name="T8" fmla="*/ 7 w 8"/>
                  <a:gd name="T9" fmla="*/ 8 h 8"/>
                  <a:gd name="T10" fmla="*/ 7 w 8"/>
                  <a:gd name="T11" fmla="*/ 7 h 8"/>
                  <a:gd name="T12" fmla="*/ 7 w 8"/>
                  <a:gd name="T13" fmla="*/ 8 h 8"/>
                  <a:gd name="T14" fmla="*/ 8 w 8"/>
                  <a:gd name="T15" fmla="*/ 5 h 8"/>
                  <a:gd name="T16" fmla="*/ 7 w 8"/>
                  <a:gd name="T17" fmla="*/ 2 h 8"/>
                  <a:gd name="T18" fmla="*/ 5 w 8"/>
                  <a:gd name="T19" fmla="*/ 0 h 8"/>
                  <a:gd name="T20" fmla="*/ 2 w 8"/>
                  <a:gd name="T21" fmla="*/ 2 h 8"/>
                  <a:gd name="T22" fmla="*/ 7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7"/>
                    </a:moveTo>
                    <a:lnTo>
                      <a:pt x="2" y="2"/>
                    </a:lnTo>
                    <a:lnTo>
                      <a:pt x="0" y="2"/>
                    </a:lnTo>
                    <a:lnTo>
                      <a:pt x="5" y="8"/>
                    </a:lnTo>
                    <a:lnTo>
                      <a:pt x="7" y="8"/>
                    </a:lnTo>
                    <a:lnTo>
                      <a:pt x="7" y="7"/>
                    </a:lnTo>
                    <a:lnTo>
                      <a:pt x="7" y="8"/>
                    </a:lnTo>
                    <a:lnTo>
                      <a:pt x="8" y="5"/>
                    </a:lnTo>
                    <a:lnTo>
                      <a:pt x="7" y="2"/>
                    </a:lnTo>
                    <a:lnTo>
                      <a:pt x="5" y="0"/>
                    </a:lnTo>
                    <a:lnTo>
                      <a:pt x="2"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1" name="Freeform 628"/>
              <p:cNvSpPr>
                <a:spLocks/>
              </p:cNvSpPr>
              <p:nvPr/>
            </p:nvSpPr>
            <p:spPr bwMode="auto">
              <a:xfrm>
                <a:off x="3669" y="4172"/>
                <a:ext cx="6" cy="7"/>
              </a:xfrm>
              <a:custGeom>
                <a:avLst/>
                <a:gdLst>
                  <a:gd name="T0" fmla="*/ 5 w 6"/>
                  <a:gd name="T1" fmla="*/ 7 h 7"/>
                  <a:gd name="T2" fmla="*/ 0 w 6"/>
                  <a:gd name="T3" fmla="*/ 0 h 7"/>
                  <a:gd name="T4" fmla="*/ 0 w 6"/>
                  <a:gd name="T5" fmla="*/ 2 h 7"/>
                  <a:gd name="T6" fmla="*/ 5 w 6"/>
                  <a:gd name="T7" fmla="*/ 7 h 7"/>
                  <a:gd name="T8" fmla="*/ 5 w 6"/>
                  <a:gd name="T9" fmla="*/ 7 h 7"/>
                  <a:gd name="T10" fmla="*/ 5 w 6"/>
                  <a:gd name="T11" fmla="*/ 7 h 7"/>
                  <a:gd name="T12" fmla="*/ 5 w 6"/>
                  <a:gd name="T13" fmla="*/ 7 h 7"/>
                  <a:gd name="T14" fmla="*/ 6 w 6"/>
                  <a:gd name="T15" fmla="*/ 3 h 7"/>
                  <a:gd name="T16" fmla="*/ 5 w 6"/>
                  <a:gd name="T17" fmla="*/ 2 h 7"/>
                  <a:gd name="T18" fmla="*/ 3 w 6"/>
                  <a:gd name="T19" fmla="*/ 0 h 7"/>
                  <a:gd name="T20" fmla="*/ 0 w 6"/>
                  <a:gd name="T21" fmla="*/ 0 h 7"/>
                  <a:gd name="T22" fmla="*/ 5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5" y="7"/>
                    </a:moveTo>
                    <a:lnTo>
                      <a:pt x="0" y="0"/>
                    </a:lnTo>
                    <a:lnTo>
                      <a:pt x="0" y="2"/>
                    </a:lnTo>
                    <a:lnTo>
                      <a:pt x="5" y="7"/>
                    </a:lnTo>
                    <a:lnTo>
                      <a:pt x="6" y="3"/>
                    </a:lnTo>
                    <a:lnTo>
                      <a:pt x="5" y="2"/>
                    </a:lnTo>
                    <a:lnTo>
                      <a:pt x="3" y="0"/>
                    </a:lnTo>
                    <a:lnTo>
                      <a:pt x="0"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2" name="Freeform 629"/>
              <p:cNvSpPr>
                <a:spLocks/>
              </p:cNvSpPr>
              <p:nvPr/>
            </p:nvSpPr>
            <p:spPr bwMode="auto">
              <a:xfrm>
                <a:off x="3669" y="4171"/>
                <a:ext cx="8" cy="8"/>
              </a:xfrm>
              <a:custGeom>
                <a:avLst/>
                <a:gdLst>
                  <a:gd name="T0" fmla="*/ 1 w 8"/>
                  <a:gd name="T1" fmla="*/ 1 h 8"/>
                  <a:gd name="T2" fmla="*/ 1 w 8"/>
                  <a:gd name="T3" fmla="*/ 1 h 8"/>
                  <a:gd name="T4" fmla="*/ 0 w 8"/>
                  <a:gd name="T5" fmla="*/ 1 h 8"/>
                  <a:gd name="T6" fmla="*/ 5 w 8"/>
                  <a:gd name="T7" fmla="*/ 8 h 8"/>
                  <a:gd name="T8" fmla="*/ 6 w 8"/>
                  <a:gd name="T9" fmla="*/ 6 h 8"/>
                  <a:gd name="T10" fmla="*/ 1 w 8"/>
                  <a:gd name="T11" fmla="*/ 1 h 8"/>
                  <a:gd name="T12" fmla="*/ 6 w 8"/>
                  <a:gd name="T13" fmla="*/ 6 h 8"/>
                  <a:gd name="T14" fmla="*/ 8 w 8"/>
                  <a:gd name="T15" fmla="*/ 4 h 8"/>
                  <a:gd name="T16" fmla="*/ 6 w 8"/>
                  <a:gd name="T17" fmla="*/ 1 h 8"/>
                  <a:gd name="T18" fmla="*/ 5 w 8"/>
                  <a:gd name="T19" fmla="*/ 0 h 8"/>
                  <a:gd name="T20" fmla="*/ 1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1"/>
                    </a:moveTo>
                    <a:lnTo>
                      <a:pt x="1" y="1"/>
                    </a:lnTo>
                    <a:lnTo>
                      <a:pt x="0" y="1"/>
                    </a:lnTo>
                    <a:lnTo>
                      <a:pt x="5" y="8"/>
                    </a:lnTo>
                    <a:lnTo>
                      <a:pt x="6" y="6"/>
                    </a:lnTo>
                    <a:lnTo>
                      <a:pt x="1" y="1"/>
                    </a:lnTo>
                    <a:lnTo>
                      <a:pt x="6" y="6"/>
                    </a:lnTo>
                    <a:lnTo>
                      <a:pt x="8" y="4"/>
                    </a:lnTo>
                    <a:lnTo>
                      <a:pt x="6" y="1"/>
                    </a:lnTo>
                    <a:lnTo>
                      <a:pt x="5"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3" name="Freeform 630"/>
              <p:cNvSpPr>
                <a:spLocks/>
              </p:cNvSpPr>
              <p:nvPr/>
            </p:nvSpPr>
            <p:spPr bwMode="auto">
              <a:xfrm>
                <a:off x="3670" y="4171"/>
                <a:ext cx="7" cy="6"/>
              </a:xfrm>
              <a:custGeom>
                <a:avLst/>
                <a:gdLst>
                  <a:gd name="T0" fmla="*/ 7 w 7"/>
                  <a:gd name="T1" fmla="*/ 6 h 6"/>
                  <a:gd name="T2" fmla="*/ 0 w 7"/>
                  <a:gd name="T3" fmla="*/ 0 h 6"/>
                  <a:gd name="T4" fmla="*/ 0 w 7"/>
                  <a:gd name="T5" fmla="*/ 1 h 6"/>
                  <a:gd name="T6" fmla="*/ 5 w 7"/>
                  <a:gd name="T7" fmla="*/ 6 h 6"/>
                  <a:gd name="T8" fmla="*/ 5 w 7"/>
                  <a:gd name="T9" fmla="*/ 6 h 6"/>
                  <a:gd name="T10" fmla="*/ 7 w 7"/>
                  <a:gd name="T11" fmla="*/ 6 h 6"/>
                  <a:gd name="T12" fmla="*/ 5 w 7"/>
                  <a:gd name="T13" fmla="*/ 6 h 6"/>
                  <a:gd name="T14" fmla="*/ 7 w 7"/>
                  <a:gd name="T15" fmla="*/ 3 h 6"/>
                  <a:gd name="T16" fmla="*/ 7 w 7"/>
                  <a:gd name="T17" fmla="*/ 1 h 6"/>
                  <a:gd name="T18" fmla="*/ 4 w 7"/>
                  <a:gd name="T19" fmla="*/ 0 h 6"/>
                  <a:gd name="T20" fmla="*/ 0 w 7"/>
                  <a:gd name="T21" fmla="*/ 0 h 6"/>
                  <a:gd name="T22" fmla="*/ 7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7" y="6"/>
                    </a:moveTo>
                    <a:lnTo>
                      <a:pt x="0" y="0"/>
                    </a:lnTo>
                    <a:lnTo>
                      <a:pt x="0" y="1"/>
                    </a:lnTo>
                    <a:lnTo>
                      <a:pt x="5" y="6"/>
                    </a:lnTo>
                    <a:lnTo>
                      <a:pt x="7" y="6"/>
                    </a:lnTo>
                    <a:lnTo>
                      <a:pt x="5" y="6"/>
                    </a:lnTo>
                    <a:lnTo>
                      <a:pt x="7" y="3"/>
                    </a:lnTo>
                    <a:lnTo>
                      <a:pt x="7" y="1"/>
                    </a:lnTo>
                    <a:lnTo>
                      <a:pt x="4" y="0"/>
                    </a:lnTo>
                    <a:lnTo>
                      <a:pt x="0" y="0"/>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4" name="Freeform 631"/>
              <p:cNvSpPr>
                <a:spLocks/>
              </p:cNvSpPr>
              <p:nvPr/>
            </p:nvSpPr>
            <p:spPr bwMode="auto">
              <a:xfrm>
                <a:off x="3670" y="4169"/>
                <a:ext cx="8" cy="8"/>
              </a:xfrm>
              <a:custGeom>
                <a:avLst/>
                <a:gdLst>
                  <a:gd name="T0" fmla="*/ 7 w 8"/>
                  <a:gd name="T1" fmla="*/ 6 h 8"/>
                  <a:gd name="T2" fmla="*/ 2 w 8"/>
                  <a:gd name="T3" fmla="*/ 2 h 8"/>
                  <a:gd name="T4" fmla="*/ 0 w 8"/>
                  <a:gd name="T5" fmla="*/ 2 h 8"/>
                  <a:gd name="T6" fmla="*/ 7 w 8"/>
                  <a:gd name="T7" fmla="*/ 8 h 8"/>
                  <a:gd name="T8" fmla="*/ 7 w 8"/>
                  <a:gd name="T9" fmla="*/ 6 h 8"/>
                  <a:gd name="T10" fmla="*/ 7 w 8"/>
                  <a:gd name="T11" fmla="*/ 6 h 8"/>
                  <a:gd name="T12" fmla="*/ 7 w 8"/>
                  <a:gd name="T13" fmla="*/ 6 h 8"/>
                  <a:gd name="T14" fmla="*/ 8 w 8"/>
                  <a:gd name="T15" fmla="*/ 3 h 8"/>
                  <a:gd name="T16" fmla="*/ 7 w 8"/>
                  <a:gd name="T17" fmla="*/ 2 h 8"/>
                  <a:gd name="T18" fmla="*/ 5 w 8"/>
                  <a:gd name="T19" fmla="*/ 0 h 8"/>
                  <a:gd name="T20" fmla="*/ 2 w 8"/>
                  <a:gd name="T21" fmla="*/ 2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2"/>
                    </a:lnTo>
                    <a:lnTo>
                      <a:pt x="0" y="2"/>
                    </a:lnTo>
                    <a:lnTo>
                      <a:pt x="7" y="8"/>
                    </a:lnTo>
                    <a:lnTo>
                      <a:pt x="7" y="6"/>
                    </a:lnTo>
                    <a:lnTo>
                      <a:pt x="8" y="3"/>
                    </a:lnTo>
                    <a:lnTo>
                      <a:pt x="7" y="2"/>
                    </a:lnTo>
                    <a:lnTo>
                      <a:pt x="5" y="0"/>
                    </a:lnTo>
                    <a:lnTo>
                      <a:pt x="2" y="2"/>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5" name="Freeform 632"/>
              <p:cNvSpPr>
                <a:spLocks/>
              </p:cNvSpPr>
              <p:nvPr/>
            </p:nvSpPr>
            <p:spPr bwMode="auto">
              <a:xfrm>
                <a:off x="3672" y="4167"/>
                <a:ext cx="8" cy="8"/>
              </a:xfrm>
              <a:custGeom>
                <a:avLst/>
                <a:gdLst>
                  <a:gd name="T0" fmla="*/ 6 w 8"/>
                  <a:gd name="T1" fmla="*/ 7 h 8"/>
                  <a:gd name="T2" fmla="*/ 0 w 8"/>
                  <a:gd name="T3" fmla="*/ 2 h 8"/>
                  <a:gd name="T4" fmla="*/ 0 w 8"/>
                  <a:gd name="T5" fmla="*/ 4 h 8"/>
                  <a:gd name="T6" fmla="*/ 5 w 8"/>
                  <a:gd name="T7" fmla="*/ 8 h 8"/>
                  <a:gd name="T8" fmla="*/ 6 w 8"/>
                  <a:gd name="T9" fmla="*/ 7 h 8"/>
                  <a:gd name="T10" fmla="*/ 6 w 8"/>
                  <a:gd name="T11" fmla="*/ 7 h 8"/>
                  <a:gd name="T12" fmla="*/ 6 w 8"/>
                  <a:gd name="T13" fmla="*/ 7 h 8"/>
                  <a:gd name="T14" fmla="*/ 8 w 8"/>
                  <a:gd name="T15" fmla="*/ 5 h 8"/>
                  <a:gd name="T16" fmla="*/ 6 w 8"/>
                  <a:gd name="T17" fmla="*/ 2 h 8"/>
                  <a:gd name="T18" fmla="*/ 3 w 8"/>
                  <a:gd name="T19" fmla="*/ 0 h 8"/>
                  <a:gd name="T20" fmla="*/ 0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0" y="2"/>
                    </a:lnTo>
                    <a:lnTo>
                      <a:pt x="0" y="4"/>
                    </a:lnTo>
                    <a:lnTo>
                      <a:pt x="5" y="8"/>
                    </a:lnTo>
                    <a:lnTo>
                      <a:pt x="6" y="7"/>
                    </a:lnTo>
                    <a:lnTo>
                      <a:pt x="8" y="5"/>
                    </a:lnTo>
                    <a:lnTo>
                      <a:pt x="6" y="2"/>
                    </a:lnTo>
                    <a:lnTo>
                      <a:pt x="3" y="0"/>
                    </a:lnTo>
                    <a:lnTo>
                      <a:pt x="0"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6" name="Freeform 633"/>
              <p:cNvSpPr>
                <a:spLocks/>
              </p:cNvSpPr>
              <p:nvPr/>
            </p:nvSpPr>
            <p:spPr bwMode="auto">
              <a:xfrm>
                <a:off x="3672" y="4167"/>
                <a:ext cx="8" cy="7"/>
              </a:xfrm>
              <a:custGeom>
                <a:avLst/>
                <a:gdLst>
                  <a:gd name="T0" fmla="*/ 2 w 8"/>
                  <a:gd name="T1" fmla="*/ 2 h 7"/>
                  <a:gd name="T2" fmla="*/ 2 w 8"/>
                  <a:gd name="T3" fmla="*/ 2 h 7"/>
                  <a:gd name="T4" fmla="*/ 0 w 8"/>
                  <a:gd name="T5" fmla="*/ 2 h 7"/>
                  <a:gd name="T6" fmla="*/ 6 w 8"/>
                  <a:gd name="T7" fmla="*/ 7 h 7"/>
                  <a:gd name="T8" fmla="*/ 8 w 8"/>
                  <a:gd name="T9" fmla="*/ 7 h 7"/>
                  <a:gd name="T10" fmla="*/ 2 w 8"/>
                  <a:gd name="T11" fmla="*/ 2 h 7"/>
                  <a:gd name="T12" fmla="*/ 8 w 8"/>
                  <a:gd name="T13" fmla="*/ 7 h 7"/>
                  <a:gd name="T14" fmla="*/ 8 w 8"/>
                  <a:gd name="T15" fmla="*/ 4 h 7"/>
                  <a:gd name="T16" fmla="*/ 6 w 8"/>
                  <a:gd name="T17" fmla="*/ 0 h 7"/>
                  <a:gd name="T18" fmla="*/ 5 w 8"/>
                  <a:gd name="T19" fmla="*/ 0 h 7"/>
                  <a:gd name="T20" fmla="*/ 2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2" y="2"/>
                    </a:moveTo>
                    <a:lnTo>
                      <a:pt x="2" y="2"/>
                    </a:lnTo>
                    <a:lnTo>
                      <a:pt x="0" y="2"/>
                    </a:lnTo>
                    <a:lnTo>
                      <a:pt x="6" y="7"/>
                    </a:lnTo>
                    <a:lnTo>
                      <a:pt x="8" y="7"/>
                    </a:lnTo>
                    <a:lnTo>
                      <a:pt x="2" y="2"/>
                    </a:lnTo>
                    <a:lnTo>
                      <a:pt x="8" y="7"/>
                    </a:lnTo>
                    <a:lnTo>
                      <a:pt x="8" y="4"/>
                    </a:lnTo>
                    <a:lnTo>
                      <a:pt x="6" y="0"/>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7" name="Freeform 634"/>
              <p:cNvSpPr>
                <a:spLocks/>
              </p:cNvSpPr>
              <p:nvPr/>
            </p:nvSpPr>
            <p:spPr bwMode="auto">
              <a:xfrm>
                <a:off x="3674" y="4166"/>
                <a:ext cx="8" cy="8"/>
              </a:xfrm>
              <a:custGeom>
                <a:avLst/>
                <a:gdLst>
                  <a:gd name="T0" fmla="*/ 6 w 8"/>
                  <a:gd name="T1" fmla="*/ 6 h 8"/>
                  <a:gd name="T2" fmla="*/ 1 w 8"/>
                  <a:gd name="T3" fmla="*/ 1 h 8"/>
                  <a:gd name="T4" fmla="*/ 0 w 8"/>
                  <a:gd name="T5" fmla="*/ 3 h 8"/>
                  <a:gd name="T6" fmla="*/ 4 w 8"/>
                  <a:gd name="T7" fmla="*/ 8 h 8"/>
                  <a:gd name="T8" fmla="*/ 6 w 8"/>
                  <a:gd name="T9" fmla="*/ 6 h 8"/>
                  <a:gd name="T10" fmla="*/ 6 w 8"/>
                  <a:gd name="T11" fmla="*/ 6 h 8"/>
                  <a:gd name="T12" fmla="*/ 6 w 8"/>
                  <a:gd name="T13" fmla="*/ 6 h 8"/>
                  <a:gd name="T14" fmla="*/ 8 w 8"/>
                  <a:gd name="T15" fmla="*/ 3 h 8"/>
                  <a:gd name="T16" fmla="*/ 6 w 8"/>
                  <a:gd name="T17" fmla="*/ 1 h 8"/>
                  <a:gd name="T18" fmla="*/ 3 w 8"/>
                  <a:gd name="T19" fmla="*/ 0 h 8"/>
                  <a:gd name="T20" fmla="*/ 1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1" y="1"/>
                    </a:lnTo>
                    <a:lnTo>
                      <a:pt x="0" y="3"/>
                    </a:lnTo>
                    <a:lnTo>
                      <a:pt x="4" y="8"/>
                    </a:lnTo>
                    <a:lnTo>
                      <a:pt x="6" y="6"/>
                    </a:lnTo>
                    <a:lnTo>
                      <a:pt x="8" y="3"/>
                    </a:lnTo>
                    <a:lnTo>
                      <a:pt x="6" y="1"/>
                    </a:lnTo>
                    <a:lnTo>
                      <a:pt x="3" y="0"/>
                    </a:lnTo>
                    <a:lnTo>
                      <a:pt x="1"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8" name="Freeform 635"/>
              <p:cNvSpPr>
                <a:spLocks/>
              </p:cNvSpPr>
              <p:nvPr/>
            </p:nvSpPr>
            <p:spPr bwMode="auto">
              <a:xfrm>
                <a:off x="3675" y="4164"/>
                <a:ext cx="7" cy="8"/>
              </a:xfrm>
              <a:custGeom>
                <a:avLst/>
                <a:gdLst>
                  <a:gd name="T0" fmla="*/ 7 w 7"/>
                  <a:gd name="T1" fmla="*/ 7 h 8"/>
                  <a:gd name="T2" fmla="*/ 0 w 7"/>
                  <a:gd name="T3" fmla="*/ 2 h 8"/>
                  <a:gd name="T4" fmla="*/ 0 w 7"/>
                  <a:gd name="T5" fmla="*/ 3 h 8"/>
                  <a:gd name="T6" fmla="*/ 5 w 7"/>
                  <a:gd name="T7" fmla="*/ 8 h 8"/>
                  <a:gd name="T8" fmla="*/ 7 w 7"/>
                  <a:gd name="T9" fmla="*/ 7 h 8"/>
                  <a:gd name="T10" fmla="*/ 7 w 7"/>
                  <a:gd name="T11" fmla="*/ 7 h 8"/>
                  <a:gd name="T12" fmla="*/ 7 w 7"/>
                  <a:gd name="T13" fmla="*/ 7 h 8"/>
                  <a:gd name="T14" fmla="*/ 7 w 7"/>
                  <a:gd name="T15" fmla="*/ 3 h 8"/>
                  <a:gd name="T16" fmla="*/ 5 w 7"/>
                  <a:gd name="T17" fmla="*/ 2 h 8"/>
                  <a:gd name="T18" fmla="*/ 3 w 7"/>
                  <a:gd name="T19" fmla="*/ 0 h 8"/>
                  <a:gd name="T20" fmla="*/ 0 w 7"/>
                  <a:gd name="T21" fmla="*/ 2 h 8"/>
                  <a:gd name="T22" fmla="*/ 7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7"/>
                    </a:moveTo>
                    <a:lnTo>
                      <a:pt x="0" y="2"/>
                    </a:lnTo>
                    <a:lnTo>
                      <a:pt x="0" y="3"/>
                    </a:lnTo>
                    <a:lnTo>
                      <a:pt x="5" y="8"/>
                    </a:lnTo>
                    <a:lnTo>
                      <a:pt x="7" y="7"/>
                    </a:lnTo>
                    <a:lnTo>
                      <a:pt x="7" y="3"/>
                    </a:lnTo>
                    <a:lnTo>
                      <a:pt x="5" y="2"/>
                    </a:lnTo>
                    <a:lnTo>
                      <a:pt x="3"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49" name="Freeform 636"/>
              <p:cNvSpPr>
                <a:spLocks/>
              </p:cNvSpPr>
              <p:nvPr/>
            </p:nvSpPr>
            <p:spPr bwMode="auto">
              <a:xfrm>
                <a:off x="3675" y="4162"/>
                <a:ext cx="8" cy="9"/>
              </a:xfrm>
              <a:custGeom>
                <a:avLst/>
                <a:gdLst>
                  <a:gd name="T0" fmla="*/ 8 w 8"/>
                  <a:gd name="T1" fmla="*/ 7 h 9"/>
                  <a:gd name="T2" fmla="*/ 2 w 8"/>
                  <a:gd name="T3" fmla="*/ 2 h 9"/>
                  <a:gd name="T4" fmla="*/ 0 w 8"/>
                  <a:gd name="T5" fmla="*/ 4 h 9"/>
                  <a:gd name="T6" fmla="*/ 7 w 8"/>
                  <a:gd name="T7" fmla="*/ 9 h 9"/>
                  <a:gd name="T8" fmla="*/ 7 w 8"/>
                  <a:gd name="T9" fmla="*/ 7 h 9"/>
                  <a:gd name="T10" fmla="*/ 8 w 8"/>
                  <a:gd name="T11" fmla="*/ 7 h 9"/>
                  <a:gd name="T12" fmla="*/ 7 w 8"/>
                  <a:gd name="T13" fmla="*/ 7 h 9"/>
                  <a:gd name="T14" fmla="*/ 8 w 8"/>
                  <a:gd name="T15" fmla="*/ 4 h 9"/>
                  <a:gd name="T16" fmla="*/ 7 w 8"/>
                  <a:gd name="T17" fmla="*/ 2 h 9"/>
                  <a:gd name="T18" fmla="*/ 3 w 8"/>
                  <a:gd name="T19" fmla="*/ 0 h 9"/>
                  <a:gd name="T20" fmla="*/ 2 w 8"/>
                  <a:gd name="T21" fmla="*/ 2 h 9"/>
                  <a:gd name="T22" fmla="*/ 8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7"/>
                    </a:moveTo>
                    <a:lnTo>
                      <a:pt x="2" y="2"/>
                    </a:lnTo>
                    <a:lnTo>
                      <a:pt x="0" y="4"/>
                    </a:lnTo>
                    <a:lnTo>
                      <a:pt x="7" y="9"/>
                    </a:lnTo>
                    <a:lnTo>
                      <a:pt x="7" y="7"/>
                    </a:lnTo>
                    <a:lnTo>
                      <a:pt x="8" y="7"/>
                    </a:lnTo>
                    <a:lnTo>
                      <a:pt x="7" y="7"/>
                    </a:lnTo>
                    <a:lnTo>
                      <a:pt x="8" y="4"/>
                    </a:lnTo>
                    <a:lnTo>
                      <a:pt x="7" y="2"/>
                    </a:lnTo>
                    <a:lnTo>
                      <a:pt x="3"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0" name="Freeform 637"/>
              <p:cNvSpPr>
                <a:spLocks/>
              </p:cNvSpPr>
              <p:nvPr/>
            </p:nvSpPr>
            <p:spPr bwMode="auto">
              <a:xfrm>
                <a:off x="3677" y="4162"/>
                <a:ext cx="6" cy="7"/>
              </a:xfrm>
              <a:custGeom>
                <a:avLst/>
                <a:gdLst>
                  <a:gd name="T0" fmla="*/ 0 w 6"/>
                  <a:gd name="T1" fmla="*/ 2 h 7"/>
                  <a:gd name="T2" fmla="*/ 0 w 6"/>
                  <a:gd name="T3" fmla="*/ 2 h 7"/>
                  <a:gd name="T4" fmla="*/ 0 w 6"/>
                  <a:gd name="T5" fmla="*/ 2 h 7"/>
                  <a:gd name="T6" fmla="*/ 6 w 6"/>
                  <a:gd name="T7" fmla="*/ 7 h 7"/>
                  <a:gd name="T8" fmla="*/ 6 w 6"/>
                  <a:gd name="T9" fmla="*/ 5 h 7"/>
                  <a:gd name="T10" fmla="*/ 0 w 6"/>
                  <a:gd name="T11" fmla="*/ 2 h 7"/>
                  <a:gd name="T12" fmla="*/ 6 w 6"/>
                  <a:gd name="T13" fmla="*/ 5 h 7"/>
                  <a:gd name="T14" fmla="*/ 6 w 6"/>
                  <a:gd name="T15" fmla="*/ 2 h 7"/>
                  <a:gd name="T16" fmla="*/ 5 w 6"/>
                  <a:gd name="T17" fmla="*/ 0 h 7"/>
                  <a:gd name="T18" fmla="*/ 3 w 6"/>
                  <a:gd name="T19" fmla="*/ 0 h 7"/>
                  <a:gd name="T20" fmla="*/ 0 w 6"/>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0" y="2"/>
                    </a:moveTo>
                    <a:lnTo>
                      <a:pt x="0" y="2"/>
                    </a:lnTo>
                    <a:lnTo>
                      <a:pt x="6" y="7"/>
                    </a:lnTo>
                    <a:lnTo>
                      <a:pt x="6" y="5"/>
                    </a:lnTo>
                    <a:lnTo>
                      <a:pt x="0" y="2"/>
                    </a:lnTo>
                    <a:lnTo>
                      <a:pt x="6" y="5"/>
                    </a:lnTo>
                    <a:lnTo>
                      <a:pt x="6" y="2"/>
                    </a:lnTo>
                    <a:lnTo>
                      <a:pt x="5" y="0"/>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1" name="Freeform 638"/>
              <p:cNvSpPr>
                <a:spLocks/>
              </p:cNvSpPr>
              <p:nvPr/>
            </p:nvSpPr>
            <p:spPr bwMode="auto">
              <a:xfrm>
                <a:off x="3677" y="4161"/>
                <a:ext cx="8" cy="6"/>
              </a:xfrm>
              <a:custGeom>
                <a:avLst/>
                <a:gdLst>
                  <a:gd name="T0" fmla="*/ 8 w 8"/>
                  <a:gd name="T1" fmla="*/ 5 h 6"/>
                  <a:gd name="T2" fmla="*/ 1 w 8"/>
                  <a:gd name="T3" fmla="*/ 1 h 6"/>
                  <a:gd name="T4" fmla="*/ 0 w 8"/>
                  <a:gd name="T5" fmla="*/ 3 h 6"/>
                  <a:gd name="T6" fmla="*/ 6 w 8"/>
                  <a:gd name="T7" fmla="*/ 6 h 6"/>
                  <a:gd name="T8" fmla="*/ 8 w 8"/>
                  <a:gd name="T9" fmla="*/ 5 h 6"/>
                  <a:gd name="T10" fmla="*/ 8 w 8"/>
                  <a:gd name="T11" fmla="*/ 5 h 6"/>
                  <a:gd name="T12" fmla="*/ 8 w 8"/>
                  <a:gd name="T13" fmla="*/ 5 h 6"/>
                  <a:gd name="T14" fmla="*/ 8 w 8"/>
                  <a:gd name="T15" fmla="*/ 3 h 6"/>
                  <a:gd name="T16" fmla="*/ 6 w 8"/>
                  <a:gd name="T17" fmla="*/ 0 h 6"/>
                  <a:gd name="T18" fmla="*/ 5 w 8"/>
                  <a:gd name="T19" fmla="*/ 0 h 6"/>
                  <a:gd name="T20" fmla="*/ 1 w 8"/>
                  <a:gd name="T21" fmla="*/ 1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1" y="1"/>
                    </a:lnTo>
                    <a:lnTo>
                      <a:pt x="0" y="3"/>
                    </a:lnTo>
                    <a:lnTo>
                      <a:pt x="6" y="6"/>
                    </a:lnTo>
                    <a:lnTo>
                      <a:pt x="8" y="5"/>
                    </a:lnTo>
                    <a:lnTo>
                      <a:pt x="8" y="3"/>
                    </a:lnTo>
                    <a:lnTo>
                      <a:pt x="6" y="0"/>
                    </a:lnTo>
                    <a:lnTo>
                      <a:pt x="5" y="0"/>
                    </a:lnTo>
                    <a:lnTo>
                      <a:pt x="1"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2" name="Freeform 639"/>
              <p:cNvSpPr>
                <a:spLocks/>
              </p:cNvSpPr>
              <p:nvPr/>
            </p:nvSpPr>
            <p:spPr bwMode="auto">
              <a:xfrm>
                <a:off x="3678" y="4159"/>
                <a:ext cx="8" cy="7"/>
              </a:xfrm>
              <a:custGeom>
                <a:avLst/>
                <a:gdLst>
                  <a:gd name="T0" fmla="*/ 7 w 8"/>
                  <a:gd name="T1" fmla="*/ 5 h 7"/>
                  <a:gd name="T2" fmla="*/ 0 w 8"/>
                  <a:gd name="T3" fmla="*/ 2 h 7"/>
                  <a:gd name="T4" fmla="*/ 0 w 8"/>
                  <a:gd name="T5" fmla="*/ 3 h 7"/>
                  <a:gd name="T6" fmla="*/ 7 w 8"/>
                  <a:gd name="T7" fmla="*/ 7 h 7"/>
                  <a:gd name="T8" fmla="*/ 7 w 8"/>
                  <a:gd name="T9" fmla="*/ 5 h 7"/>
                  <a:gd name="T10" fmla="*/ 7 w 8"/>
                  <a:gd name="T11" fmla="*/ 5 h 7"/>
                  <a:gd name="T12" fmla="*/ 7 w 8"/>
                  <a:gd name="T13" fmla="*/ 5 h 7"/>
                  <a:gd name="T14" fmla="*/ 8 w 8"/>
                  <a:gd name="T15" fmla="*/ 2 h 7"/>
                  <a:gd name="T16" fmla="*/ 7 w 8"/>
                  <a:gd name="T17" fmla="*/ 0 h 7"/>
                  <a:gd name="T18" fmla="*/ 4 w 8"/>
                  <a:gd name="T19" fmla="*/ 0 h 7"/>
                  <a:gd name="T20" fmla="*/ 0 w 8"/>
                  <a:gd name="T21" fmla="*/ 2 h 7"/>
                  <a:gd name="T22" fmla="*/ 7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7" y="5"/>
                    </a:moveTo>
                    <a:lnTo>
                      <a:pt x="0" y="2"/>
                    </a:lnTo>
                    <a:lnTo>
                      <a:pt x="0" y="3"/>
                    </a:lnTo>
                    <a:lnTo>
                      <a:pt x="7" y="7"/>
                    </a:lnTo>
                    <a:lnTo>
                      <a:pt x="7" y="5"/>
                    </a:lnTo>
                    <a:lnTo>
                      <a:pt x="8" y="2"/>
                    </a:lnTo>
                    <a:lnTo>
                      <a:pt x="7" y="0"/>
                    </a:lnTo>
                    <a:lnTo>
                      <a:pt x="4" y="0"/>
                    </a:lnTo>
                    <a:lnTo>
                      <a:pt x="0" y="2"/>
                    </a:lnTo>
                    <a:lnTo>
                      <a:pt x="7"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3" name="Freeform 640"/>
              <p:cNvSpPr>
                <a:spLocks/>
              </p:cNvSpPr>
              <p:nvPr/>
            </p:nvSpPr>
            <p:spPr bwMode="auto">
              <a:xfrm>
                <a:off x="3678" y="4158"/>
                <a:ext cx="8" cy="6"/>
              </a:xfrm>
              <a:custGeom>
                <a:avLst/>
                <a:gdLst>
                  <a:gd name="T0" fmla="*/ 8 w 8"/>
                  <a:gd name="T1" fmla="*/ 4 h 6"/>
                  <a:gd name="T2" fmla="*/ 2 w 8"/>
                  <a:gd name="T3" fmla="*/ 1 h 6"/>
                  <a:gd name="T4" fmla="*/ 0 w 8"/>
                  <a:gd name="T5" fmla="*/ 3 h 6"/>
                  <a:gd name="T6" fmla="*/ 7 w 8"/>
                  <a:gd name="T7" fmla="*/ 6 h 6"/>
                  <a:gd name="T8" fmla="*/ 8 w 8"/>
                  <a:gd name="T9" fmla="*/ 4 h 6"/>
                  <a:gd name="T10" fmla="*/ 8 w 8"/>
                  <a:gd name="T11" fmla="*/ 4 h 6"/>
                  <a:gd name="T12" fmla="*/ 8 w 8"/>
                  <a:gd name="T13" fmla="*/ 4 h 6"/>
                  <a:gd name="T14" fmla="*/ 8 w 8"/>
                  <a:gd name="T15" fmla="*/ 1 h 6"/>
                  <a:gd name="T16" fmla="*/ 7 w 8"/>
                  <a:gd name="T17" fmla="*/ 0 h 6"/>
                  <a:gd name="T18" fmla="*/ 4 w 8"/>
                  <a:gd name="T19" fmla="*/ 0 h 6"/>
                  <a:gd name="T20" fmla="*/ 2 w 8"/>
                  <a:gd name="T21" fmla="*/ 1 h 6"/>
                  <a:gd name="T22" fmla="*/ 8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4"/>
                    </a:moveTo>
                    <a:lnTo>
                      <a:pt x="2" y="1"/>
                    </a:lnTo>
                    <a:lnTo>
                      <a:pt x="0" y="3"/>
                    </a:lnTo>
                    <a:lnTo>
                      <a:pt x="7" y="6"/>
                    </a:lnTo>
                    <a:lnTo>
                      <a:pt x="8" y="4"/>
                    </a:lnTo>
                    <a:lnTo>
                      <a:pt x="8" y="1"/>
                    </a:lnTo>
                    <a:lnTo>
                      <a:pt x="7" y="0"/>
                    </a:lnTo>
                    <a:lnTo>
                      <a:pt x="4" y="0"/>
                    </a:lnTo>
                    <a:lnTo>
                      <a:pt x="2" y="1"/>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4" name="Freeform 641"/>
              <p:cNvSpPr>
                <a:spLocks/>
              </p:cNvSpPr>
              <p:nvPr/>
            </p:nvSpPr>
            <p:spPr bwMode="auto">
              <a:xfrm>
                <a:off x="3680" y="4156"/>
                <a:ext cx="8" cy="6"/>
              </a:xfrm>
              <a:custGeom>
                <a:avLst/>
                <a:gdLst>
                  <a:gd name="T0" fmla="*/ 2 w 8"/>
                  <a:gd name="T1" fmla="*/ 2 h 6"/>
                  <a:gd name="T2" fmla="*/ 0 w 8"/>
                  <a:gd name="T3" fmla="*/ 2 h 6"/>
                  <a:gd name="T4" fmla="*/ 0 w 8"/>
                  <a:gd name="T5" fmla="*/ 3 h 6"/>
                  <a:gd name="T6" fmla="*/ 6 w 8"/>
                  <a:gd name="T7" fmla="*/ 6 h 6"/>
                  <a:gd name="T8" fmla="*/ 8 w 8"/>
                  <a:gd name="T9" fmla="*/ 5 h 6"/>
                  <a:gd name="T10" fmla="*/ 2 w 8"/>
                  <a:gd name="T11" fmla="*/ 2 h 6"/>
                  <a:gd name="T12" fmla="*/ 8 w 8"/>
                  <a:gd name="T13" fmla="*/ 5 h 6"/>
                  <a:gd name="T14" fmla="*/ 8 w 8"/>
                  <a:gd name="T15" fmla="*/ 2 h 6"/>
                  <a:gd name="T16" fmla="*/ 6 w 8"/>
                  <a:gd name="T17" fmla="*/ 0 h 6"/>
                  <a:gd name="T18" fmla="*/ 3 w 8"/>
                  <a:gd name="T19" fmla="*/ 0 h 6"/>
                  <a:gd name="T20" fmla="*/ 0 w 8"/>
                  <a:gd name="T21" fmla="*/ 2 h 6"/>
                  <a:gd name="T22" fmla="*/ 2 w 8"/>
                  <a:gd name="T23" fmla="*/ 2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2"/>
                    </a:moveTo>
                    <a:lnTo>
                      <a:pt x="0" y="2"/>
                    </a:lnTo>
                    <a:lnTo>
                      <a:pt x="0" y="3"/>
                    </a:lnTo>
                    <a:lnTo>
                      <a:pt x="6" y="6"/>
                    </a:lnTo>
                    <a:lnTo>
                      <a:pt x="8" y="5"/>
                    </a:lnTo>
                    <a:lnTo>
                      <a:pt x="2" y="2"/>
                    </a:lnTo>
                    <a:lnTo>
                      <a:pt x="8" y="5"/>
                    </a:lnTo>
                    <a:lnTo>
                      <a:pt x="8" y="2"/>
                    </a:lnTo>
                    <a:lnTo>
                      <a:pt x="6" y="0"/>
                    </a:lnTo>
                    <a:lnTo>
                      <a:pt x="3" y="0"/>
                    </a:lnTo>
                    <a:lnTo>
                      <a:pt x="0" y="2"/>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5" name="Freeform 642"/>
              <p:cNvSpPr>
                <a:spLocks/>
              </p:cNvSpPr>
              <p:nvPr/>
            </p:nvSpPr>
            <p:spPr bwMode="auto">
              <a:xfrm>
                <a:off x="3682" y="4153"/>
                <a:ext cx="8" cy="8"/>
              </a:xfrm>
              <a:custGeom>
                <a:avLst/>
                <a:gdLst>
                  <a:gd name="T0" fmla="*/ 6 w 8"/>
                  <a:gd name="T1" fmla="*/ 6 h 8"/>
                  <a:gd name="T2" fmla="*/ 0 w 8"/>
                  <a:gd name="T3" fmla="*/ 3 h 8"/>
                  <a:gd name="T4" fmla="*/ 0 w 8"/>
                  <a:gd name="T5" fmla="*/ 5 h 8"/>
                  <a:gd name="T6" fmla="*/ 6 w 8"/>
                  <a:gd name="T7" fmla="*/ 8 h 8"/>
                  <a:gd name="T8" fmla="*/ 6 w 8"/>
                  <a:gd name="T9" fmla="*/ 6 h 8"/>
                  <a:gd name="T10" fmla="*/ 6 w 8"/>
                  <a:gd name="T11" fmla="*/ 6 h 8"/>
                  <a:gd name="T12" fmla="*/ 6 w 8"/>
                  <a:gd name="T13" fmla="*/ 6 h 8"/>
                  <a:gd name="T14" fmla="*/ 8 w 8"/>
                  <a:gd name="T15" fmla="*/ 3 h 8"/>
                  <a:gd name="T16" fmla="*/ 4 w 8"/>
                  <a:gd name="T17" fmla="*/ 1 h 8"/>
                  <a:gd name="T18" fmla="*/ 3 w 8"/>
                  <a:gd name="T19" fmla="*/ 0 h 8"/>
                  <a:gd name="T20" fmla="*/ 0 w 8"/>
                  <a:gd name="T21" fmla="*/ 3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3"/>
                    </a:lnTo>
                    <a:lnTo>
                      <a:pt x="0" y="5"/>
                    </a:lnTo>
                    <a:lnTo>
                      <a:pt x="6" y="8"/>
                    </a:lnTo>
                    <a:lnTo>
                      <a:pt x="6" y="6"/>
                    </a:lnTo>
                    <a:lnTo>
                      <a:pt x="8" y="3"/>
                    </a:lnTo>
                    <a:lnTo>
                      <a:pt x="4" y="1"/>
                    </a:lnTo>
                    <a:lnTo>
                      <a:pt x="3" y="0"/>
                    </a:lnTo>
                    <a:lnTo>
                      <a:pt x="0" y="3"/>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6" name="Freeform 643"/>
              <p:cNvSpPr>
                <a:spLocks/>
              </p:cNvSpPr>
              <p:nvPr/>
            </p:nvSpPr>
            <p:spPr bwMode="auto">
              <a:xfrm>
                <a:off x="3682" y="4151"/>
                <a:ext cx="8" cy="8"/>
              </a:xfrm>
              <a:custGeom>
                <a:avLst/>
                <a:gdLst>
                  <a:gd name="T0" fmla="*/ 8 w 8"/>
                  <a:gd name="T1" fmla="*/ 7 h 8"/>
                  <a:gd name="T2" fmla="*/ 1 w 8"/>
                  <a:gd name="T3" fmla="*/ 3 h 8"/>
                  <a:gd name="T4" fmla="*/ 0 w 8"/>
                  <a:gd name="T5" fmla="*/ 5 h 8"/>
                  <a:gd name="T6" fmla="*/ 6 w 8"/>
                  <a:gd name="T7" fmla="*/ 8 h 8"/>
                  <a:gd name="T8" fmla="*/ 8 w 8"/>
                  <a:gd name="T9" fmla="*/ 7 h 8"/>
                  <a:gd name="T10" fmla="*/ 8 w 8"/>
                  <a:gd name="T11" fmla="*/ 7 h 8"/>
                  <a:gd name="T12" fmla="*/ 8 w 8"/>
                  <a:gd name="T13" fmla="*/ 7 h 8"/>
                  <a:gd name="T14" fmla="*/ 8 w 8"/>
                  <a:gd name="T15" fmla="*/ 3 h 8"/>
                  <a:gd name="T16" fmla="*/ 6 w 8"/>
                  <a:gd name="T17" fmla="*/ 0 h 8"/>
                  <a:gd name="T18" fmla="*/ 3 w 8"/>
                  <a:gd name="T19" fmla="*/ 0 h 8"/>
                  <a:gd name="T20" fmla="*/ 1 w 8"/>
                  <a:gd name="T21" fmla="*/ 3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1" y="3"/>
                    </a:lnTo>
                    <a:lnTo>
                      <a:pt x="0" y="5"/>
                    </a:lnTo>
                    <a:lnTo>
                      <a:pt x="6" y="8"/>
                    </a:lnTo>
                    <a:lnTo>
                      <a:pt x="8" y="7"/>
                    </a:lnTo>
                    <a:lnTo>
                      <a:pt x="8" y="3"/>
                    </a:lnTo>
                    <a:lnTo>
                      <a:pt x="6" y="0"/>
                    </a:lnTo>
                    <a:lnTo>
                      <a:pt x="3" y="0"/>
                    </a:lnTo>
                    <a:lnTo>
                      <a:pt x="1" y="3"/>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7" name="Freeform 644"/>
              <p:cNvSpPr>
                <a:spLocks/>
              </p:cNvSpPr>
              <p:nvPr/>
            </p:nvSpPr>
            <p:spPr bwMode="auto">
              <a:xfrm>
                <a:off x="3683" y="4150"/>
                <a:ext cx="8" cy="8"/>
              </a:xfrm>
              <a:custGeom>
                <a:avLst/>
                <a:gdLst>
                  <a:gd name="T0" fmla="*/ 0 w 8"/>
                  <a:gd name="T1" fmla="*/ 1 h 8"/>
                  <a:gd name="T2" fmla="*/ 0 w 8"/>
                  <a:gd name="T3" fmla="*/ 1 h 8"/>
                  <a:gd name="T4" fmla="*/ 0 w 8"/>
                  <a:gd name="T5" fmla="*/ 4 h 8"/>
                  <a:gd name="T6" fmla="*/ 7 w 8"/>
                  <a:gd name="T7" fmla="*/ 8 h 8"/>
                  <a:gd name="T8" fmla="*/ 8 w 8"/>
                  <a:gd name="T9" fmla="*/ 4 h 8"/>
                  <a:gd name="T10" fmla="*/ 0 w 8"/>
                  <a:gd name="T11" fmla="*/ 1 h 8"/>
                  <a:gd name="T12" fmla="*/ 8 w 8"/>
                  <a:gd name="T13" fmla="*/ 4 h 8"/>
                  <a:gd name="T14" fmla="*/ 8 w 8"/>
                  <a:gd name="T15" fmla="*/ 1 h 8"/>
                  <a:gd name="T16" fmla="*/ 5 w 8"/>
                  <a:gd name="T17" fmla="*/ 0 h 8"/>
                  <a:gd name="T18" fmla="*/ 3 w 8"/>
                  <a:gd name="T19" fmla="*/ 0 h 8"/>
                  <a:gd name="T20" fmla="*/ 0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1"/>
                    </a:moveTo>
                    <a:lnTo>
                      <a:pt x="0" y="1"/>
                    </a:lnTo>
                    <a:lnTo>
                      <a:pt x="0" y="4"/>
                    </a:lnTo>
                    <a:lnTo>
                      <a:pt x="7" y="8"/>
                    </a:lnTo>
                    <a:lnTo>
                      <a:pt x="8" y="4"/>
                    </a:lnTo>
                    <a:lnTo>
                      <a:pt x="0" y="1"/>
                    </a:lnTo>
                    <a:lnTo>
                      <a:pt x="8" y="4"/>
                    </a:lnTo>
                    <a:lnTo>
                      <a:pt x="8" y="1"/>
                    </a:lnTo>
                    <a:lnTo>
                      <a:pt x="5" y="0"/>
                    </a:lnTo>
                    <a:lnTo>
                      <a:pt x="3"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8" name="Freeform 645"/>
              <p:cNvSpPr>
                <a:spLocks/>
              </p:cNvSpPr>
              <p:nvPr/>
            </p:nvSpPr>
            <p:spPr bwMode="auto">
              <a:xfrm>
                <a:off x="3683" y="4148"/>
                <a:ext cx="8" cy="6"/>
              </a:xfrm>
              <a:custGeom>
                <a:avLst/>
                <a:gdLst>
                  <a:gd name="T0" fmla="*/ 8 w 8"/>
                  <a:gd name="T1" fmla="*/ 5 h 6"/>
                  <a:gd name="T2" fmla="*/ 2 w 8"/>
                  <a:gd name="T3" fmla="*/ 2 h 6"/>
                  <a:gd name="T4" fmla="*/ 0 w 8"/>
                  <a:gd name="T5" fmla="*/ 3 h 6"/>
                  <a:gd name="T6" fmla="*/ 8 w 8"/>
                  <a:gd name="T7" fmla="*/ 6 h 6"/>
                  <a:gd name="T8" fmla="*/ 8 w 8"/>
                  <a:gd name="T9" fmla="*/ 5 h 6"/>
                  <a:gd name="T10" fmla="*/ 8 w 8"/>
                  <a:gd name="T11" fmla="*/ 5 h 6"/>
                  <a:gd name="T12" fmla="*/ 8 w 8"/>
                  <a:gd name="T13" fmla="*/ 5 h 6"/>
                  <a:gd name="T14" fmla="*/ 8 w 8"/>
                  <a:gd name="T15" fmla="*/ 2 h 6"/>
                  <a:gd name="T16" fmla="*/ 7 w 8"/>
                  <a:gd name="T17" fmla="*/ 0 h 6"/>
                  <a:gd name="T18" fmla="*/ 3 w 8"/>
                  <a:gd name="T19" fmla="*/ 0 h 6"/>
                  <a:gd name="T20" fmla="*/ 2 w 8"/>
                  <a:gd name="T21" fmla="*/ 2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2" y="2"/>
                    </a:lnTo>
                    <a:lnTo>
                      <a:pt x="0" y="3"/>
                    </a:lnTo>
                    <a:lnTo>
                      <a:pt x="8" y="6"/>
                    </a:lnTo>
                    <a:lnTo>
                      <a:pt x="8" y="5"/>
                    </a:lnTo>
                    <a:lnTo>
                      <a:pt x="8" y="2"/>
                    </a:lnTo>
                    <a:lnTo>
                      <a:pt x="7" y="0"/>
                    </a:lnTo>
                    <a:lnTo>
                      <a:pt x="3" y="0"/>
                    </a:lnTo>
                    <a:lnTo>
                      <a:pt x="2"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59" name="Freeform 646"/>
              <p:cNvSpPr>
                <a:spLocks/>
              </p:cNvSpPr>
              <p:nvPr/>
            </p:nvSpPr>
            <p:spPr bwMode="auto">
              <a:xfrm>
                <a:off x="3685" y="4145"/>
                <a:ext cx="8" cy="8"/>
              </a:xfrm>
              <a:custGeom>
                <a:avLst/>
                <a:gdLst>
                  <a:gd name="T0" fmla="*/ 8 w 8"/>
                  <a:gd name="T1" fmla="*/ 5 h 8"/>
                  <a:gd name="T2" fmla="*/ 0 w 8"/>
                  <a:gd name="T3" fmla="*/ 3 h 8"/>
                  <a:gd name="T4" fmla="*/ 0 w 8"/>
                  <a:gd name="T5" fmla="*/ 5 h 8"/>
                  <a:gd name="T6" fmla="*/ 6 w 8"/>
                  <a:gd name="T7" fmla="*/ 8 h 8"/>
                  <a:gd name="T8" fmla="*/ 8 w 8"/>
                  <a:gd name="T9" fmla="*/ 5 h 8"/>
                  <a:gd name="T10" fmla="*/ 8 w 8"/>
                  <a:gd name="T11" fmla="*/ 5 h 8"/>
                  <a:gd name="T12" fmla="*/ 8 w 8"/>
                  <a:gd name="T13" fmla="*/ 5 h 8"/>
                  <a:gd name="T14" fmla="*/ 8 w 8"/>
                  <a:gd name="T15" fmla="*/ 1 h 8"/>
                  <a:gd name="T16" fmla="*/ 6 w 8"/>
                  <a:gd name="T17" fmla="*/ 0 h 8"/>
                  <a:gd name="T18" fmla="*/ 3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5"/>
                    </a:lnTo>
                    <a:lnTo>
                      <a:pt x="6" y="8"/>
                    </a:lnTo>
                    <a:lnTo>
                      <a:pt x="8" y="5"/>
                    </a:lnTo>
                    <a:lnTo>
                      <a:pt x="8" y="1"/>
                    </a:lnTo>
                    <a:lnTo>
                      <a:pt x="6" y="0"/>
                    </a:lnTo>
                    <a:lnTo>
                      <a:pt x="3"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0" name="Freeform 647"/>
              <p:cNvSpPr>
                <a:spLocks/>
              </p:cNvSpPr>
              <p:nvPr/>
            </p:nvSpPr>
            <p:spPr bwMode="auto">
              <a:xfrm>
                <a:off x="3685" y="4143"/>
                <a:ext cx="8" cy="7"/>
              </a:xfrm>
              <a:custGeom>
                <a:avLst/>
                <a:gdLst>
                  <a:gd name="T0" fmla="*/ 8 w 8"/>
                  <a:gd name="T1" fmla="*/ 5 h 7"/>
                  <a:gd name="T2" fmla="*/ 1 w 8"/>
                  <a:gd name="T3" fmla="*/ 2 h 7"/>
                  <a:gd name="T4" fmla="*/ 0 w 8"/>
                  <a:gd name="T5" fmla="*/ 5 h 7"/>
                  <a:gd name="T6" fmla="*/ 8 w 8"/>
                  <a:gd name="T7" fmla="*/ 7 h 7"/>
                  <a:gd name="T8" fmla="*/ 8 w 8"/>
                  <a:gd name="T9" fmla="*/ 5 h 7"/>
                  <a:gd name="T10" fmla="*/ 8 w 8"/>
                  <a:gd name="T11" fmla="*/ 5 h 7"/>
                  <a:gd name="T12" fmla="*/ 8 w 8"/>
                  <a:gd name="T13" fmla="*/ 5 h 7"/>
                  <a:gd name="T14" fmla="*/ 8 w 8"/>
                  <a:gd name="T15" fmla="*/ 2 h 7"/>
                  <a:gd name="T16" fmla="*/ 6 w 8"/>
                  <a:gd name="T17" fmla="*/ 0 h 7"/>
                  <a:gd name="T18" fmla="*/ 3 w 8"/>
                  <a:gd name="T19" fmla="*/ 0 h 7"/>
                  <a:gd name="T20" fmla="*/ 1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1" y="2"/>
                    </a:lnTo>
                    <a:lnTo>
                      <a:pt x="0" y="5"/>
                    </a:lnTo>
                    <a:lnTo>
                      <a:pt x="8" y="7"/>
                    </a:lnTo>
                    <a:lnTo>
                      <a:pt x="8" y="5"/>
                    </a:lnTo>
                    <a:lnTo>
                      <a:pt x="8" y="2"/>
                    </a:lnTo>
                    <a:lnTo>
                      <a:pt x="6" y="0"/>
                    </a:lnTo>
                    <a:lnTo>
                      <a:pt x="3" y="0"/>
                    </a:lnTo>
                    <a:lnTo>
                      <a:pt x="1"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1" name="Freeform 648"/>
              <p:cNvSpPr>
                <a:spLocks/>
              </p:cNvSpPr>
              <p:nvPr/>
            </p:nvSpPr>
            <p:spPr bwMode="auto">
              <a:xfrm>
                <a:off x="3686" y="4140"/>
                <a:ext cx="9" cy="8"/>
              </a:xfrm>
              <a:custGeom>
                <a:avLst/>
                <a:gdLst>
                  <a:gd name="T0" fmla="*/ 2 w 9"/>
                  <a:gd name="T1" fmla="*/ 3 h 8"/>
                  <a:gd name="T2" fmla="*/ 2 w 9"/>
                  <a:gd name="T3" fmla="*/ 3 h 8"/>
                  <a:gd name="T4" fmla="*/ 0 w 9"/>
                  <a:gd name="T5" fmla="*/ 5 h 8"/>
                  <a:gd name="T6" fmla="*/ 7 w 9"/>
                  <a:gd name="T7" fmla="*/ 8 h 8"/>
                  <a:gd name="T8" fmla="*/ 9 w 9"/>
                  <a:gd name="T9" fmla="*/ 5 h 8"/>
                  <a:gd name="T10" fmla="*/ 2 w 9"/>
                  <a:gd name="T11" fmla="*/ 3 h 8"/>
                  <a:gd name="T12" fmla="*/ 9 w 9"/>
                  <a:gd name="T13" fmla="*/ 5 h 8"/>
                  <a:gd name="T14" fmla="*/ 9 w 9"/>
                  <a:gd name="T15" fmla="*/ 1 h 8"/>
                  <a:gd name="T16" fmla="*/ 7 w 9"/>
                  <a:gd name="T17" fmla="*/ 0 h 8"/>
                  <a:gd name="T18" fmla="*/ 4 w 9"/>
                  <a:gd name="T19" fmla="*/ 0 h 8"/>
                  <a:gd name="T20" fmla="*/ 2 w 9"/>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2" y="3"/>
                    </a:moveTo>
                    <a:lnTo>
                      <a:pt x="2" y="3"/>
                    </a:lnTo>
                    <a:lnTo>
                      <a:pt x="0" y="5"/>
                    </a:lnTo>
                    <a:lnTo>
                      <a:pt x="7" y="8"/>
                    </a:lnTo>
                    <a:lnTo>
                      <a:pt x="9" y="5"/>
                    </a:lnTo>
                    <a:lnTo>
                      <a:pt x="2" y="3"/>
                    </a:lnTo>
                    <a:lnTo>
                      <a:pt x="9" y="5"/>
                    </a:lnTo>
                    <a:lnTo>
                      <a:pt x="9" y="1"/>
                    </a:lnTo>
                    <a:lnTo>
                      <a:pt x="7" y="0"/>
                    </a:lnTo>
                    <a:lnTo>
                      <a:pt x="4"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2" name="Freeform 649"/>
              <p:cNvSpPr>
                <a:spLocks/>
              </p:cNvSpPr>
              <p:nvPr/>
            </p:nvSpPr>
            <p:spPr bwMode="auto">
              <a:xfrm>
                <a:off x="3688" y="4138"/>
                <a:ext cx="8" cy="7"/>
              </a:xfrm>
              <a:custGeom>
                <a:avLst/>
                <a:gdLst>
                  <a:gd name="T0" fmla="*/ 8 w 8"/>
                  <a:gd name="T1" fmla="*/ 5 h 7"/>
                  <a:gd name="T2" fmla="*/ 0 w 8"/>
                  <a:gd name="T3" fmla="*/ 2 h 7"/>
                  <a:gd name="T4" fmla="*/ 0 w 8"/>
                  <a:gd name="T5" fmla="*/ 5 h 7"/>
                  <a:gd name="T6" fmla="*/ 7 w 8"/>
                  <a:gd name="T7" fmla="*/ 7 h 7"/>
                  <a:gd name="T8" fmla="*/ 8 w 8"/>
                  <a:gd name="T9" fmla="*/ 5 h 7"/>
                  <a:gd name="T10" fmla="*/ 8 w 8"/>
                  <a:gd name="T11" fmla="*/ 5 h 7"/>
                  <a:gd name="T12" fmla="*/ 8 w 8"/>
                  <a:gd name="T13" fmla="*/ 5 h 7"/>
                  <a:gd name="T14" fmla="*/ 8 w 8"/>
                  <a:gd name="T15" fmla="*/ 2 h 7"/>
                  <a:gd name="T16" fmla="*/ 5 w 8"/>
                  <a:gd name="T17" fmla="*/ 0 h 7"/>
                  <a:gd name="T18" fmla="*/ 3 w 8"/>
                  <a:gd name="T19" fmla="*/ 0 h 7"/>
                  <a:gd name="T20" fmla="*/ 0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0" y="2"/>
                    </a:lnTo>
                    <a:lnTo>
                      <a:pt x="0" y="5"/>
                    </a:lnTo>
                    <a:lnTo>
                      <a:pt x="7" y="7"/>
                    </a:lnTo>
                    <a:lnTo>
                      <a:pt x="8" y="5"/>
                    </a:lnTo>
                    <a:lnTo>
                      <a:pt x="8" y="2"/>
                    </a:lnTo>
                    <a:lnTo>
                      <a:pt x="5" y="0"/>
                    </a:lnTo>
                    <a:lnTo>
                      <a:pt x="3" y="0"/>
                    </a:lnTo>
                    <a:lnTo>
                      <a:pt x="0"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3" name="Freeform 650"/>
              <p:cNvSpPr>
                <a:spLocks/>
              </p:cNvSpPr>
              <p:nvPr/>
            </p:nvSpPr>
            <p:spPr bwMode="auto">
              <a:xfrm>
                <a:off x="3688" y="4135"/>
                <a:ext cx="8" cy="8"/>
              </a:xfrm>
              <a:custGeom>
                <a:avLst/>
                <a:gdLst>
                  <a:gd name="T0" fmla="*/ 8 w 8"/>
                  <a:gd name="T1" fmla="*/ 5 h 8"/>
                  <a:gd name="T2" fmla="*/ 2 w 8"/>
                  <a:gd name="T3" fmla="*/ 2 h 8"/>
                  <a:gd name="T4" fmla="*/ 0 w 8"/>
                  <a:gd name="T5" fmla="*/ 5 h 8"/>
                  <a:gd name="T6" fmla="*/ 8 w 8"/>
                  <a:gd name="T7" fmla="*/ 8 h 8"/>
                  <a:gd name="T8" fmla="*/ 8 w 8"/>
                  <a:gd name="T9" fmla="*/ 5 h 8"/>
                  <a:gd name="T10" fmla="*/ 8 w 8"/>
                  <a:gd name="T11" fmla="*/ 5 h 8"/>
                  <a:gd name="T12" fmla="*/ 8 w 8"/>
                  <a:gd name="T13" fmla="*/ 5 h 8"/>
                  <a:gd name="T14" fmla="*/ 8 w 8"/>
                  <a:gd name="T15" fmla="*/ 2 h 8"/>
                  <a:gd name="T16" fmla="*/ 7 w 8"/>
                  <a:gd name="T17" fmla="*/ 0 h 8"/>
                  <a:gd name="T18" fmla="*/ 3 w 8"/>
                  <a:gd name="T19" fmla="*/ 0 h 8"/>
                  <a:gd name="T20" fmla="*/ 2 w 8"/>
                  <a:gd name="T21" fmla="*/ 2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2" y="2"/>
                    </a:lnTo>
                    <a:lnTo>
                      <a:pt x="0" y="5"/>
                    </a:lnTo>
                    <a:lnTo>
                      <a:pt x="8" y="8"/>
                    </a:lnTo>
                    <a:lnTo>
                      <a:pt x="8" y="5"/>
                    </a:lnTo>
                    <a:lnTo>
                      <a:pt x="8" y="2"/>
                    </a:lnTo>
                    <a:lnTo>
                      <a:pt x="7" y="0"/>
                    </a:lnTo>
                    <a:lnTo>
                      <a:pt x="3" y="0"/>
                    </a:lnTo>
                    <a:lnTo>
                      <a:pt x="2"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4" name="Freeform 651"/>
              <p:cNvSpPr>
                <a:spLocks/>
              </p:cNvSpPr>
              <p:nvPr/>
            </p:nvSpPr>
            <p:spPr bwMode="auto">
              <a:xfrm>
                <a:off x="3690" y="4132"/>
                <a:ext cx="8" cy="8"/>
              </a:xfrm>
              <a:custGeom>
                <a:avLst/>
                <a:gdLst>
                  <a:gd name="T0" fmla="*/ 8 w 8"/>
                  <a:gd name="T1" fmla="*/ 5 h 8"/>
                  <a:gd name="T2" fmla="*/ 0 w 8"/>
                  <a:gd name="T3" fmla="*/ 3 h 8"/>
                  <a:gd name="T4" fmla="*/ 0 w 8"/>
                  <a:gd name="T5" fmla="*/ 5 h 8"/>
                  <a:gd name="T6" fmla="*/ 6 w 8"/>
                  <a:gd name="T7" fmla="*/ 8 h 8"/>
                  <a:gd name="T8" fmla="*/ 8 w 8"/>
                  <a:gd name="T9" fmla="*/ 5 h 8"/>
                  <a:gd name="T10" fmla="*/ 8 w 8"/>
                  <a:gd name="T11" fmla="*/ 5 h 8"/>
                  <a:gd name="T12" fmla="*/ 8 w 8"/>
                  <a:gd name="T13" fmla="*/ 5 h 8"/>
                  <a:gd name="T14" fmla="*/ 8 w 8"/>
                  <a:gd name="T15" fmla="*/ 1 h 8"/>
                  <a:gd name="T16" fmla="*/ 5 w 8"/>
                  <a:gd name="T17" fmla="*/ 0 h 8"/>
                  <a:gd name="T18" fmla="*/ 3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5"/>
                    </a:lnTo>
                    <a:lnTo>
                      <a:pt x="6" y="8"/>
                    </a:lnTo>
                    <a:lnTo>
                      <a:pt x="8" y="5"/>
                    </a:lnTo>
                    <a:lnTo>
                      <a:pt x="8" y="1"/>
                    </a:lnTo>
                    <a:lnTo>
                      <a:pt x="5" y="0"/>
                    </a:lnTo>
                    <a:lnTo>
                      <a:pt x="3"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5" name="Freeform 652"/>
              <p:cNvSpPr>
                <a:spLocks/>
              </p:cNvSpPr>
              <p:nvPr/>
            </p:nvSpPr>
            <p:spPr bwMode="auto">
              <a:xfrm>
                <a:off x="3690" y="4128"/>
                <a:ext cx="9" cy="9"/>
              </a:xfrm>
              <a:custGeom>
                <a:avLst/>
                <a:gdLst>
                  <a:gd name="T0" fmla="*/ 1 w 9"/>
                  <a:gd name="T1" fmla="*/ 4 h 9"/>
                  <a:gd name="T2" fmla="*/ 1 w 9"/>
                  <a:gd name="T3" fmla="*/ 4 h 9"/>
                  <a:gd name="T4" fmla="*/ 0 w 9"/>
                  <a:gd name="T5" fmla="*/ 7 h 9"/>
                  <a:gd name="T6" fmla="*/ 8 w 9"/>
                  <a:gd name="T7" fmla="*/ 9 h 9"/>
                  <a:gd name="T8" fmla="*/ 9 w 9"/>
                  <a:gd name="T9" fmla="*/ 5 h 9"/>
                  <a:gd name="T10" fmla="*/ 1 w 9"/>
                  <a:gd name="T11" fmla="*/ 4 h 9"/>
                  <a:gd name="T12" fmla="*/ 9 w 9"/>
                  <a:gd name="T13" fmla="*/ 5 h 9"/>
                  <a:gd name="T14" fmla="*/ 8 w 9"/>
                  <a:gd name="T15" fmla="*/ 2 h 9"/>
                  <a:gd name="T16" fmla="*/ 6 w 9"/>
                  <a:gd name="T17" fmla="*/ 0 h 9"/>
                  <a:gd name="T18" fmla="*/ 3 w 9"/>
                  <a:gd name="T19" fmla="*/ 0 h 9"/>
                  <a:gd name="T20" fmla="*/ 1 w 9"/>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9">
                    <a:moveTo>
                      <a:pt x="1" y="4"/>
                    </a:moveTo>
                    <a:lnTo>
                      <a:pt x="1" y="4"/>
                    </a:lnTo>
                    <a:lnTo>
                      <a:pt x="0" y="7"/>
                    </a:lnTo>
                    <a:lnTo>
                      <a:pt x="8" y="9"/>
                    </a:lnTo>
                    <a:lnTo>
                      <a:pt x="9" y="5"/>
                    </a:lnTo>
                    <a:lnTo>
                      <a:pt x="1" y="4"/>
                    </a:lnTo>
                    <a:lnTo>
                      <a:pt x="9" y="5"/>
                    </a:lnTo>
                    <a:lnTo>
                      <a:pt x="8" y="2"/>
                    </a:lnTo>
                    <a:lnTo>
                      <a:pt x="6" y="0"/>
                    </a:lnTo>
                    <a:lnTo>
                      <a:pt x="3" y="0"/>
                    </a:lnTo>
                    <a:lnTo>
                      <a:pt x="1"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6" name="Freeform 653"/>
              <p:cNvSpPr>
                <a:spLocks/>
              </p:cNvSpPr>
              <p:nvPr/>
            </p:nvSpPr>
            <p:spPr bwMode="auto">
              <a:xfrm>
                <a:off x="3691" y="4125"/>
                <a:ext cx="8" cy="8"/>
              </a:xfrm>
              <a:custGeom>
                <a:avLst/>
                <a:gdLst>
                  <a:gd name="T0" fmla="*/ 8 w 8"/>
                  <a:gd name="T1" fmla="*/ 5 h 8"/>
                  <a:gd name="T2" fmla="*/ 2 w 8"/>
                  <a:gd name="T3" fmla="*/ 3 h 8"/>
                  <a:gd name="T4" fmla="*/ 0 w 8"/>
                  <a:gd name="T5" fmla="*/ 7 h 8"/>
                  <a:gd name="T6" fmla="*/ 7 w 8"/>
                  <a:gd name="T7" fmla="*/ 8 h 8"/>
                  <a:gd name="T8" fmla="*/ 8 w 8"/>
                  <a:gd name="T9" fmla="*/ 5 h 8"/>
                  <a:gd name="T10" fmla="*/ 8 w 8"/>
                  <a:gd name="T11" fmla="*/ 5 h 8"/>
                  <a:gd name="T12" fmla="*/ 8 w 8"/>
                  <a:gd name="T13" fmla="*/ 5 h 8"/>
                  <a:gd name="T14" fmla="*/ 8 w 8"/>
                  <a:gd name="T15" fmla="*/ 2 h 8"/>
                  <a:gd name="T16" fmla="*/ 7 w 8"/>
                  <a:gd name="T17" fmla="*/ 0 h 8"/>
                  <a:gd name="T18" fmla="*/ 4 w 8"/>
                  <a:gd name="T19" fmla="*/ 0 h 8"/>
                  <a:gd name="T20" fmla="*/ 2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2" y="3"/>
                    </a:lnTo>
                    <a:lnTo>
                      <a:pt x="0" y="7"/>
                    </a:lnTo>
                    <a:lnTo>
                      <a:pt x="7" y="8"/>
                    </a:lnTo>
                    <a:lnTo>
                      <a:pt x="8" y="5"/>
                    </a:lnTo>
                    <a:lnTo>
                      <a:pt x="8" y="2"/>
                    </a:lnTo>
                    <a:lnTo>
                      <a:pt x="7" y="0"/>
                    </a:lnTo>
                    <a:lnTo>
                      <a:pt x="4" y="0"/>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7" name="Freeform 654"/>
              <p:cNvSpPr>
                <a:spLocks/>
              </p:cNvSpPr>
              <p:nvPr/>
            </p:nvSpPr>
            <p:spPr bwMode="auto">
              <a:xfrm>
                <a:off x="3693" y="4122"/>
                <a:ext cx="8" cy="8"/>
              </a:xfrm>
              <a:custGeom>
                <a:avLst/>
                <a:gdLst>
                  <a:gd name="T0" fmla="*/ 8 w 8"/>
                  <a:gd name="T1" fmla="*/ 5 h 8"/>
                  <a:gd name="T2" fmla="*/ 0 w 8"/>
                  <a:gd name="T3" fmla="*/ 3 h 8"/>
                  <a:gd name="T4" fmla="*/ 0 w 8"/>
                  <a:gd name="T5" fmla="*/ 6 h 8"/>
                  <a:gd name="T6" fmla="*/ 6 w 8"/>
                  <a:gd name="T7" fmla="*/ 8 h 8"/>
                  <a:gd name="T8" fmla="*/ 8 w 8"/>
                  <a:gd name="T9" fmla="*/ 5 h 8"/>
                  <a:gd name="T10" fmla="*/ 8 w 8"/>
                  <a:gd name="T11" fmla="*/ 5 h 8"/>
                  <a:gd name="T12" fmla="*/ 8 w 8"/>
                  <a:gd name="T13" fmla="*/ 5 h 8"/>
                  <a:gd name="T14" fmla="*/ 8 w 8"/>
                  <a:gd name="T15" fmla="*/ 2 h 8"/>
                  <a:gd name="T16" fmla="*/ 5 w 8"/>
                  <a:gd name="T17" fmla="*/ 0 h 8"/>
                  <a:gd name="T18" fmla="*/ 2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6"/>
                    </a:lnTo>
                    <a:lnTo>
                      <a:pt x="6" y="8"/>
                    </a:lnTo>
                    <a:lnTo>
                      <a:pt x="8" y="5"/>
                    </a:lnTo>
                    <a:lnTo>
                      <a:pt x="8" y="2"/>
                    </a:lnTo>
                    <a:lnTo>
                      <a:pt x="5" y="0"/>
                    </a:lnTo>
                    <a:lnTo>
                      <a:pt x="2"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8" name="Freeform 655"/>
              <p:cNvSpPr>
                <a:spLocks/>
              </p:cNvSpPr>
              <p:nvPr/>
            </p:nvSpPr>
            <p:spPr bwMode="auto">
              <a:xfrm>
                <a:off x="3693" y="4119"/>
                <a:ext cx="8" cy="8"/>
              </a:xfrm>
              <a:custGeom>
                <a:avLst/>
                <a:gdLst>
                  <a:gd name="T0" fmla="*/ 8 w 8"/>
                  <a:gd name="T1" fmla="*/ 5 h 8"/>
                  <a:gd name="T2" fmla="*/ 2 w 8"/>
                  <a:gd name="T3" fmla="*/ 3 h 8"/>
                  <a:gd name="T4" fmla="*/ 0 w 8"/>
                  <a:gd name="T5" fmla="*/ 6 h 8"/>
                  <a:gd name="T6" fmla="*/ 8 w 8"/>
                  <a:gd name="T7" fmla="*/ 8 h 8"/>
                  <a:gd name="T8" fmla="*/ 8 w 8"/>
                  <a:gd name="T9" fmla="*/ 5 h 8"/>
                  <a:gd name="T10" fmla="*/ 8 w 8"/>
                  <a:gd name="T11" fmla="*/ 5 h 8"/>
                  <a:gd name="T12" fmla="*/ 8 w 8"/>
                  <a:gd name="T13" fmla="*/ 5 h 8"/>
                  <a:gd name="T14" fmla="*/ 8 w 8"/>
                  <a:gd name="T15" fmla="*/ 1 h 8"/>
                  <a:gd name="T16" fmla="*/ 6 w 8"/>
                  <a:gd name="T17" fmla="*/ 0 h 8"/>
                  <a:gd name="T18" fmla="*/ 3 w 8"/>
                  <a:gd name="T19" fmla="*/ 0 h 8"/>
                  <a:gd name="T20" fmla="*/ 2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2" y="3"/>
                    </a:lnTo>
                    <a:lnTo>
                      <a:pt x="0" y="6"/>
                    </a:lnTo>
                    <a:lnTo>
                      <a:pt x="8" y="8"/>
                    </a:lnTo>
                    <a:lnTo>
                      <a:pt x="8" y="5"/>
                    </a:lnTo>
                    <a:lnTo>
                      <a:pt x="8" y="1"/>
                    </a:lnTo>
                    <a:lnTo>
                      <a:pt x="6" y="0"/>
                    </a:lnTo>
                    <a:lnTo>
                      <a:pt x="3" y="0"/>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69" name="Freeform 656"/>
              <p:cNvSpPr>
                <a:spLocks/>
              </p:cNvSpPr>
              <p:nvPr/>
            </p:nvSpPr>
            <p:spPr bwMode="auto">
              <a:xfrm>
                <a:off x="3695" y="4116"/>
                <a:ext cx="8" cy="8"/>
              </a:xfrm>
              <a:custGeom>
                <a:avLst/>
                <a:gdLst>
                  <a:gd name="T0" fmla="*/ 0 w 8"/>
                  <a:gd name="T1" fmla="*/ 3 h 8"/>
                  <a:gd name="T2" fmla="*/ 0 w 8"/>
                  <a:gd name="T3" fmla="*/ 3 h 8"/>
                  <a:gd name="T4" fmla="*/ 0 w 8"/>
                  <a:gd name="T5" fmla="*/ 6 h 8"/>
                  <a:gd name="T6" fmla="*/ 6 w 8"/>
                  <a:gd name="T7" fmla="*/ 8 h 8"/>
                  <a:gd name="T8" fmla="*/ 8 w 8"/>
                  <a:gd name="T9" fmla="*/ 4 h 8"/>
                  <a:gd name="T10" fmla="*/ 0 w 8"/>
                  <a:gd name="T11" fmla="*/ 3 h 8"/>
                  <a:gd name="T12" fmla="*/ 8 w 8"/>
                  <a:gd name="T13" fmla="*/ 4 h 8"/>
                  <a:gd name="T14" fmla="*/ 8 w 8"/>
                  <a:gd name="T15" fmla="*/ 1 h 8"/>
                  <a:gd name="T16" fmla="*/ 4 w 8"/>
                  <a:gd name="T17" fmla="*/ 0 h 8"/>
                  <a:gd name="T18" fmla="*/ 3 w 8"/>
                  <a:gd name="T19" fmla="*/ 0 h 8"/>
                  <a:gd name="T20" fmla="*/ 0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3"/>
                    </a:moveTo>
                    <a:lnTo>
                      <a:pt x="0" y="3"/>
                    </a:lnTo>
                    <a:lnTo>
                      <a:pt x="0" y="6"/>
                    </a:lnTo>
                    <a:lnTo>
                      <a:pt x="6" y="8"/>
                    </a:lnTo>
                    <a:lnTo>
                      <a:pt x="8" y="4"/>
                    </a:lnTo>
                    <a:lnTo>
                      <a:pt x="0" y="3"/>
                    </a:lnTo>
                    <a:lnTo>
                      <a:pt x="8" y="4"/>
                    </a:lnTo>
                    <a:lnTo>
                      <a:pt x="8" y="1"/>
                    </a:lnTo>
                    <a:lnTo>
                      <a:pt x="4" y="0"/>
                    </a:lnTo>
                    <a:lnTo>
                      <a:pt x="3"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0" name="Freeform 657"/>
              <p:cNvSpPr>
                <a:spLocks/>
              </p:cNvSpPr>
              <p:nvPr/>
            </p:nvSpPr>
            <p:spPr bwMode="auto">
              <a:xfrm>
                <a:off x="3695" y="4112"/>
                <a:ext cx="9" cy="8"/>
              </a:xfrm>
              <a:custGeom>
                <a:avLst/>
                <a:gdLst>
                  <a:gd name="T0" fmla="*/ 9 w 9"/>
                  <a:gd name="T1" fmla="*/ 5 h 8"/>
                  <a:gd name="T2" fmla="*/ 1 w 9"/>
                  <a:gd name="T3" fmla="*/ 2 h 8"/>
                  <a:gd name="T4" fmla="*/ 0 w 9"/>
                  <a:gd name="T5" fmla="*/ 7 h 8"/>
                  <a:gd name="T6" fmla="*/ 8 w 9"/>
                  <a:gd name="T7" fmla="*/ 8 h 8"/>
                  <a:gd name="T8" fmla="*/ 9 w 9"/>
                  <a:gd name="T9" fmla="*/ 5 h 8"/>
                  <a:gd name="T10" fmla="*/ 9 w 9"/>
                  <a:gd name="T11" fmla="*/ 5 h 8"/>
                  <a:gd name="T12" fmla="*/ 9 w 9"/>
                  <a:gd name="T13" fmla="*/ 5 h 8"/>
                  <a:gd name="T14" fmla="*/ 8 w 9"/>
                  <a:gd name="T15" fmla="*/ 2 h 8"/>
                  <a:gd name="T16" fmla="*/ 6 w 9"/>
                  <a:gd name="T17" fmla="*/ 0 h 8"/>
                  <a:gd name="T18" fmla="*/ 3 w 9"/>
                  <a:gd name="T19" fmla="*/ 0 h 8"/>
                  <a:gd name="T20" fmla="*/ 1 w 9"/>
                  <a:gd name="T21" fmla="*/ 2 h 8"/>
                  <a:gd name="T22" fmla="*/ 9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5"/>
                    </a:moveTo>
                    <a:lnTo>
                      <a:pt x="1" y="2"/>
                    </a:lnTo>
                    <a:lnTo>
                      <a:pt x="0" y="7"/>
                    </a:lnTo>
                    <a:lnTo>
                      <a:pt x="8" y="8"/>
                    </a:lnTo>
                    <a:lnTo>
                      <a:pt x="9" y="5"/>
                    </a:lnTo>
                    <a:lnTo>
                      <a:pt x="8" y="2"/>
                    </a:lnTo>
                    <a:lnTo>
                      <a:pt x="6" y="0"/>
                    </a:lnTo>
                    <a:lnTo>
                      <a:pt x="3" y="0"/>
                    </a:lnTo>
                    <a:lnTo>
                      <a:pt x="1" y="2"/>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1" name="Freeform 658"/>
              <p:cNvSpPr>
                <a:spLocks/>
              </p:cNvSpPr>
              <p:nvPr/>
            </p:nvSpPr>
            <p:spPr bwMode="auto">
              <a:xfrm>
                <a:off x="3696" y="4107"/>
                <a:ext cx="8" cy="10"/>
              </a:xfrm>
              <a:custGeom>
                <a:avLst/>
                <a:gdLst>
                  <a:gd name="T0" fmla="*/ 8 w 8"/>
                  <a:gd name="T1" fmla="*/ 5 h 10"/>
                  <a:gd name="T2" fmla="*/ 2 w 8"/>
                  <a:gd name="T3" fmla="*/ 4 h 10"/>
                  <a:gd name="T4" fmla="*/ 0 w 8"/>
                  <a:gd name="T5" fmla="*/ 7 h 10"/>
                  <a:gd name="T6" fmla="*/ 8 w 8"/>
                  <a:gd name="T7" fmla="*/ 10 h 10"/>
                  <a:gd name="T8" fmla="*/ 8 w 8"/>
                  <a:gd name="T9" fmla="*/ 5 h 10"/>
                  <a:gd name="T10" fmla="*/ 8 w 8"/>
                  <a:gd name="T11" fmla="*/ 5 h 10"/>
                  <a:gd name="T12" fmla="*/ 8 w 8"/>
                  <a:gd name="T13" fmla="*/ 5 h 10"/>
                  <a:gd name="T14" fmla="*/ 8 w 8"/>
                  <a:gd name="T15" fmla="*/ 2 h 10"/>
                  <a:gd name="T16" fmla="*/ 5 w 8"/>
                  <a:gd name="T17" fmla="*/ 0 h 10"/>
                  <a:gd name="T18" fmla="*/ 3 w 8"/>
                  <a:gd name="T19" fmla="*/ 2 h 10"/>
                  <a:gd name="T20" fmla="*/ 2 w 8"/>
                  <a:gd name="T21" fmla="*/ 4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2" y="4"/>
                    </a:lnTo>
                    <a:lnTo>
                      <a:pt x="0" y="7"/>
                    </a:lnTo>
                    <a:lnTo>
                      <a:pt x="8" y="10"/>
                    </a:lnTo>
                    <a:lnTo>
                      <a:pt x="8" y="5"/>
                    </a:lnTo>
                    <a:lnTo>
                      <a:pt x="8" y="2"/>
                    </a:lnTo>
                    <a:lnTo>
                      <a:pt x="5" y="0"/>
                    </a:lnTo>
                    <a:lnTo>
                      <a:pt x="3" y="2"/>
                    </a:lnTo>
                    <a:lnTo>
                      <a:pt x="2"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2" name="Freeform 659"/>
              <p:cNvSpPr>
                <a:spLocks/>
              </p:cNvSpPr>
              <p:nvPr/>
            </p:nvSpPr>
            <p:spPr bwMode="auto">
              <a:xfrm>
                <a:off x="3698" y="4104"/>
                <a:ext cx="8" cy="8"/>
              </a:xfrm>
              <a:custGeom>
                <a:avLst/>
                <a:gdLst>
                  <a:gd name="T0" fmla="*/ 0 w 8"/>
                  <a:gd name="T1" fmla="*/ 3 h 8"/>
                  <a:gd name="T2" fmla="*/ 0 w 8"/>
                  <a:gd name="T3" fmla="*/ 3 h 8"/>
                  <a:gd name="T4" fmla="*/ 0 w 8"/>
                  <a:gd name="T5" fmla="*/ 7 h 8"/>
                  <a:gd name="T6" fmla="*/ 6 w 8"/>
                  <a:gd name="T7" fmla="*/ 8 h 8"/>
                  <a:gd name="T8" fmla="*/ 8 w 8"/>
                  <a:gd name="T9" fmla="*/ 5 h 8"/>
                  <a:gd name="T10" fmla="*/ 0 w 8"/>
                  <a:gd name="T11" fmla="*/ 3 h 8"/>
                  <a:gd name="T12" fmla="*/ 8 w 8"/>
                  <a:gd name="T13" fmla="*/ 5 h 8"/>
                  <a:gd name="T14" fmla="*/ 6 w 8"/>
                  <a:gd name="T15" fmla="*/ 2 h 8"/>
                  <a:gd name="T16" fmla="*/ 5 w 8"/>
                  <a:gd name="T17" fmla="*/ 0 h 8"/>
                  <a:gd name="T18" fmla="*/ 1 w 8"/>
                  <a:gd name="T19" fmla="*/ 0 h 8"/>
                  <a:gd name="T20" fmla="*/ 0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3"/>
                    </a:moveTo>
                    <a:lnTo>
                      <a:pt x="0" y="3"/>
                    </a:lnTo>
                    <a:lnTo>
                      <a:pt x="0" y="7"/>
                    </a:lnTo>
                    <a:lnTo>
                      <a:pt x="6" y="8"/>
                    </a:lnTo>
                    <a:lnTo>
                      <a:pt x="8" y="5"/>
                    </a:lnTo>
                    <a:lnTo>
                      <a:pt x="0" y="3"/>
                    </a:lnTo>
                    <a:lnTo>
                      <a:pt x="8" y="5"/>
                    </a:lnTo>
                    <a:lnTo>
                      <a:pt x="6" y="2"/>
                    </a:lnTo>
                    <a:lnTo>
                      <a:pt x="5" y="0"/>
                    </a:lnTo>
                    <a:lnTo>
                      <a:pt x="1"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3" name="Freeform 660"/>
              <p:cNvSpPr>
                <a:spLocks/>
              </p:cNvSpPr>
              <p:nvPr/>
            </p:nvSpPr>
            <p:spPr bwMode="auto">
              <a:xfrm>
                <a:off x="3698" y="4099"/>
                <a:ext cx="8" cy="10"/>
              </a:xfrm>
              <a:custGeom>
                <a:avLst/>
                <a:gdLst>
                  <a:gd name="T0" fmla="*/ 8 w 8"/>
                  <a:gd name="T1" fmla="*/ 5 h 10"/>
                  <a:gd name="T2" fmla="*/ 1 w 8"/>
                  <a:gd name="T3" fmla="*/ 4 h 10"/>
                  <a:gd name="T4" fmla="*/ 0 w 8"/>
                  <a:gd name="T5" fmla="*/ 8 h 10"/>
                  <a:gd name="T6" fmla="*/ 8 w 8"/>
                  <a:gd name="T7" fmla="*/ 10 h 10"/>
                  <a:gd name="T8" fmla="*/ 8 w 8"/>
                  <a:gd name="T9" fmla="*/ 5 h 10"/>
                  <a:gd name="T10" fmla="*/ 8 w 8"/>
                  <a:gd name="T11" fmla="*/ 5 h 10"/>
                  <a:gd name="T12" fmla="*/ 8 w 8"/>
                  <a:gd name="T13" fmla="*/ 5 h 10"/>
                  <a:gd name="T14" fmla="*/ 8 w 8"/>
                  <a:gd name="T15" fmla="*/ 2 h 10"/>
                  <a:gd name="T16" fmla="*/ 6 w 8"/>
                  <a:gd name="T17" fmla="*/ 0 h 10"/>
                  <a:gd name="T18" fmla="*/ 3 w 8"/>
                  <a:gd name="T19" fmla="*/ 2 h 10"/>
                  <a:gd name="T20" fmla="*/ 1 w 8"/>
                  <a:gd name="T21" fmla="*/ 4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1" y="4"/>
                    </a:lnTo>
                    <a:lnTo>
                      <a:pt x="0" y="8"/>
                    </a:lnTo>
                    <a:lnTo>
                      <a:pt x="8" y="10"/>
                    </a:lnTo>
                    <a:lnTo>
                      <a:pt x="8" y="5"/>
                    </a:lnTo>
                    <a:lnTo>
                      <a:pt x="8" y="2"/>
                    </a:lnTo>
                    <a:lnTo>
                      <a:pt x="6" y="0"/>
                    </a:lnTo>
                    <a:lnTo>
                      <a:pt x="3" y="2"/>
                    </a:lnTo>
                    <a:lnTo>
                      <a:pt x="1"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4" name="Freeform 661"/>
              <p:cNvSpPr>
                <a:spLocks/>
              </p:cNvSpPr>
              <p:nvPr/>
            </p:nvSpPr>
            <p:spPr bwMode="auto">
              <a:xfrm>
                <a:off x="3699" y="4096"/>
                <a:ext cx="9" cy="8"/>
              </a:xfrm>
              <a:custGeom>
                <a:avLst/>
                <a:gdLst>
                  <a:gd name="T0" fmla="*/ 9 w 9"/>
                  <a:gd name="T1" fmla="*/ 5 h 8"/>
                  <a:gd name="T2" fmla="*/ 0 w 9"/>
                  <a:gd name="T3" fmla="*/ 3 h 8"/>
                  <a:gd name="T4" fmla="*/ 0 w 9"/>
                  <a:gd name="T5" fmla="*/ 7 h 8"/>
                  <a:gd name="T6" fmla="*/ 7 w 9"/>
                  <a:gd name="T7" fmla="*/ 8 h 8"/>
                  <a:gd name="T8" fmla="*/ 9 w 9"/>
                  <a:gd name="T9" fmla="*/ 5 h 8"/>
                  <a:gd name="T10" fmla="*/ 9 w 9"/>
                  <a:gd name="T11" fmla="*/ 5 h 8"/>
                  <a:gd name="T12" fmla="*/ 9 w 9"/>
                  <a:gd name="T13" fmla="*/ 5 h 8"/>
                  <a:gd name="T14" fmla="*/ 9 w 9"/>
                  <a:gd name="T15" fmla="*/ 2 h 8"/>
                  <a:gd name="T16" fmla="*/ 5 w 9"/>
                  <a:gd name="T17" fmla="*/ 0 h 8"/>
                  <a:gd name="T18" fmla="*/ 4 w 9"/>
                  <a:gd name="T19" fmla="*/ 0 h 8"/>
                  <a:gd name="T20" fmla="*/ 0 w 9"/>
                  <a:gd name="T21" fmla="*/ 3 h 8"/>
                  <a:gd name="T22" fmla="*/ 9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5"/>
                    </a:moveTo>
                    <a:lnTo>
                      <a:pt x="0" y="3"/>
                    </a:lnTo>
                    <a:lnTo>
                      <a:pt x="0" y="7"/>
                    </a:lnTo>
                    <a:lnTo>
                      <a:pt x="7" y="8"/>
                    </a:lnTo>
                    <a:lnTo>
                      <a:pt x="9" y="5"/>
                    </a:lnTo>
                    <a:lnTo>
                      <a:pt x="9" y="2"/>
                    </a:lnTo>
                    <a:lnTo>
                      <a:pt x="5" y="0"/>
                    </a:lnTo>
                    <a:lnTo>
                      <a:pt x="4" y="0"/>
                    </a:lnTo>
                    <a:lnTo>
                      <a:pt x="0"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5" name="Freeform 662"/>
              <p:cNvSpPr>
                <a:spLocks/>
              </p:cNvSpPr>
              <p:nvPr/>
            </p:nvSpPr>
            <p:spPr bwMode="auto">
              <a:xfrm>
                <a:off x="3699" y="4091"/>
                <a:ext cx="10" cy="10"/>
              </a:xfrm>
              <a:custGeom>
                <a:avLst/>
                <a:gdLst>
                  <a:gd name="T0" fmla="*/ 10 w 10"/>
                  <a:gd name="T1" fmla="*/ 5 h 10"/>
                  <a:gd name="T2" fmla="*/ 2 w 10"/>
                  <a:gd name="T3" fmla="*/ 4 h 10"/>
                  <a:gd name="T4" fmla="*/ 0 w 10"/>
                  <a:gd name="T5" fmla="*/ 8 h 10"/>
                  <a:gd name="T6" fmla="*/ 9 w 10"/>
                  <a:gd name="T7" fmla="*/ 10 h 10"/>
                  <a:gd name="T8" fmla="*/ 10 w 10"/>
                  <a:gd name="T9" fmla="*/ 5 h 10"/>
                  <a:gd name="T10" fmla="*/ 10 w 10"/>
                  <a:gd name="T11" fmla="*/ 5 h 10"/>
                  <a:gd name="T12" fmla="*/ 10 w 10"/>
                  <a:gd name="T13" fmla="*/ 5 h 10"/>
                  <a:gd name="T14" fmla="*/ 9 w 10"/>
                  <a:gd name="T15" fmla="*/ 2 h 10"/>
                  <a:gd name="T16" fmla="*/ 7 w 10"/>
                  <a:gd name="T17" fmla="*/ 0 h 10"/>
                  <a:gd name="T18" fmla="*/ 4 w 10"/>
                  <a:gd name="T19" fmla="*/ 0 h 10"/>
                  <a:gd name="T20" fmla="*/ 2 w 10"/>
                  <a:gd name="T21" fmla="*/ 4 h 10"/>
                  <a:gd name="T22" fmla="*/ 10 w 10"/>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10" y="5"/>
                    </a:moveTo>
                    <a:lnTo>
                      <a:pt x="2" y="4"/>
                    </a:lnTo>
                    <a:lnTo>
                      <a:pt x="0" y="8"/>
                    </a:lnTo>
                    <a:lnTo>
                      <a:pt x="9" y="10"/>
                    </a:lnTo>
                    <a:lnTo>
                      <a:pt x="10" y="5"/>
                    </a:lnTo>
                    <a:lnTo>
                      <a:pt x="9" y="2"/>
                    </a:lnTo>
                    <a:lnTo>
                      <a:pt x="7" y="0"/>
                    </a:lnTo>
                    <a:lnTo>
                      <a:pt x="4" y="0"/>
                    </a:lnTo>
                    <a:lnTo>
                      <a:pt x="2" y="4"/>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6" name="Freeform 663"/>
              <p:cNvSpPr>
                <a:spLocks/>
              </p:cNvSpPr>
              <p:nvPr/>
            </p:nvSpPr>
            <p:spPr bwMode="auto">
              <a:xfrm>
                <a:off x="3701" y="4086"/>
                <a:ext cx="8" cy="10"/>
              </a:xfrm>
              <a:custGeom>
                <a:avLst/>
                <a:gdLst>
                  <a:gd name="T0" fmla="*/ 2 w 8"/>
                  <a:gd name="T1" fmla="*/ 4 h 10"/>
                  <a:gd name="T2" fmla="*/ 2 w 8"/>
                  <a:gd name="T3" fmla="*/ 4 h 10"/>
                  <a:gd name="T4" fmla="*/ 0 w 8"/>
                  <a:gd name="T5" fmla="*/ 9 h 10"/>
                  <a:gd name="T6" fmla="*/ 8 w 8"/>
                  <a:gd name="T7" fmla="*/ 10 h 10"/>
                  <a:gd name="T8" fmla="*/ 8 w 8"/>
                  <a:gd name="T9" fmla="*/ 5 h 10"/>
                  <a:gd name="T10" fmla="*/ 2 w 8"/>
                  <a:gd name="T11" fmla="*/ 4 h 10"/>
                  <a:gd name="T12" fmla="*/ 8 w 8"/>
                  <a:gd name="T13" fmla="*/ 5 h 10"/>
                  <a:gd name="T14" fmla="*/ 8 w 8"/>
                  <a:gd name="T15" fmla="*/ 2 h 10"/>
                  <a:gd name="T16" fmla="*/ 5 w 8"/>
                  <a:gd name="T17" fmla="*/ 0 h 10"/>
                  <a:gd name="T18" fmla="*/ 3 w 8"/>
                  <a:gd name="T19" fmla="*/ 2 h 10"/>
                  <a:gd name="T20" fmla="*/ 2 w 8"/>
                  <a:gd name="T21" fmla="*/ 4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2" y="4"/>
                    </a:moveTo>
                    <a:lnTo>
                      <a:pt x="2" y="4"/>
                    </a:lnTo>
                    <a:lnTo>
                      <a:pt x="0" y="9"/>
                    </a:lnTo>
                    <a:lnTo>
                      <a:pt x="8" y="10"/>
                    </a:lnTo>
                    <a:lnTo>
                      <a:pt x="8" y="5"/>
                    </a:lnTo>
                    <a:lnTo>
                      <a:pt x="2" y="4"/>
                    </a:lnTo>
                    <a:lnTo>
                      <a:pt x="8" y="5"/>
                    </a:lnTo>
                    <a:lnTo>
                      <a:pt x="8" y="2"/>
                    </a:lnTo>
                    <a:lnTo>
                      <a:pt x="5" y="0"/>
                    </a:lnTo>
                    <a:lnTo>
                      <a:pt x="3" y="2"/>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7" name="Freeform 664"/>
              <p:cNvSpPr>
                <a:spLocks/>
              </p:cNvSpPr>
              <p:nvPr/>
            </p:nvSpPr>
            <p:spPr bwMode="auto">
              <a:xfrm>
                <a:off x="3703" y="4082"/>
                <a:ext cx="8" cy="9"/>
              </a:xfrm>
              <a:custGeom>
                <a:avLst/>
                <a:gdLst>
                  <a:gd name="T0" fmla="*/ 8 w 8"/>
                  <a:gd name="T1" fmla="*/ 4 h 9"/>
                  <a:gd name="T2" fmla="*/ 0 w 8"/>
                  <a:gd name="T3" fmla="*/ 3 h 9"/>
                  <a:gd name="T4" fmla="*/ 0 w 8"/>
                  <a:gd name="T5" fmla="*/ 8 h 9"/>
                  <a:gd name="T6" fmla="*/ 6 w 8"/>
                  <a:gd name="T7" fmla="*/ 9 h 9"/>
                  <a:gd name="T8" fmla="*/ 8 w 8"/>
                  <a:gd name="T9" fmla="*/ 4 h 9"/>
                  <a:gd name="T10" fmla="*/ 8 w 8"/>
                  <a:gd name="T11" fmla="*/ 4 h 9"/>
                  <a:gd name="T12" fmla="*/ 8 w 8"/>
                  <a:gd name="T13" fmla="*/ 4 h 9"/>
                  <a:gd name="T14" fmla="*/ 8 w 8"/>
                  <a:gd name="T15" fmla="*/ 1 h 9"/>
                  <a:gd name="T16" fmla="*/ 5 w 8"/>
                  <a:gd name="T17" fmla="*/ 0 h 9"/>
                  <a:gd name="T18" fmla="*/ 1 w 8"/>
                  <a:gd name="T19" fmla="*/ 1 h 9"/>
                  <a:gd name="T20" fmla="*/ 0 w 8"/>
                  <a:gd name="T21" fmla="*/ 3 h 9"/>
                  <a:gd name="T22" fmla="*/ 8 w 8"/>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4"/>
                    </a:moveTo>
                    <a:lnTo>
                      <a:pt x="0" y="3"/>
                    </a:lnTo>
                    <a:lnTo>
                      <a:pt x="0" y="8"/>
                    </a:lnTo>
                    <a:lnTo>
                      <a:pt x="6" y="9"/>
                    </a:lnTo>
                    <a:lnTo>
                      <a:pt x="8" y="4"/>
                    </a:lnTo>
                    <a:lnTo>
                      <a:pt x="8" y="1"/>
                    </a:lnTo>
                    <a:lnTo>
                      <a:pt x="5" y="0"/>
                    </a:lnTo>
                    <a:lnTo>
                      <a:pt x="1" y="1"/>
                    </a:lnTo>
                    <a:lnTo>
                      <a:pt x="0"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8" name="Freeform 665"/>
              <p:cNvSpPr>
                <a:spLocks/>
              </p:cNvSpPr>
              <p:nvPr/>
            </p:nvSpPr>
            <p:spPr bwMode="auto">
              <a:xfrm>
                <a:off x="3703" y="4077"/>
                <a:ext cx="8" cy="9"/>
              </a:xfrm>
              <a:custGeom>
                <a:avLst/>
                <a:gdLst>
                  <a:gd name="T0" fmla="*/ 8 w 8"/>
                  <a:gd name="T1" fmla="*/ 5 h 9"/>
                  <a:gd name="T2" fmla="*/ 1 w 8"/>
                  <a:gd name="T3" fmla="*/ 3 h 9"/>
                  <a:gd name="T4" fmla="*/ 0 w 8"/>
                  <a:gd name="T5" fmla="*/ 8 h 9"/>
                  <a:gd name="T6" fmla="*/ 8 w 8"/>
                  <a:gd name="T7" fmla="*/ 9 h 9"/>
                  <a:gd name="T8" fmla="*/ 8 w 8"/>
                  <a:gd name="T9" fmla="*/ 5 h 9"/>
                  <a:gd name="T10" fmla="*/ 8 w 8"/>
                  <a:gd name="T11" fmla="*/ 5 h 9"/>
                  <a:gd name="T12" fmla="*/ 8 w 8"/>
                  <a:gd name="T13" fmla="*/ 5 h 9"/>
                  <a:gd name="T14" fmla="*/ 8 w 8"/>
                  <a:gd name="T15" fmla="*/ 1 h 9"/>
                  <a:gd name="T16" fmla="*/ 6 w 8"/>
                  <a:gd name="T17" fmla="*/ 0 h 9"/>
                  <a:gd name="T18" fmla="*/ 3 w 8"/>
                  <a:gd name="T19" fmla="*/ 1 h 9"/>
                  <a:gd name="T20" fmla="*/ 1 w 8"/>
                  <a:gd name="T21" fmla="*/ 3 h 9"/>
                  <a:gd name="T22" fmla="*/ 8 w 8"/>
                  <a:gd name="T23" fmla="*/ 5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5"/>
                    </a:moveTo>
                    <a:lnTo>
                      <a:pt x="1" y="3"/>
                    </a:lnTo>
                    <a:lnTo>
                      <a:pt x="0" y="8"/>
                    </a:lnTo>
                    <a:lnTo>
                      <a:pt x="8" y="9"/>
                    </a:lnTo>
                    <a:lnTo>
                      <a:pt x="8" y="5"/>
                    </a:lnTo>
                    <a:lnTo>
                      <a:pt x="8" y="1"/>
                    </a:lnTo>
                    <a:lnTo>
                      <a:pt x="6" y="0"/>
                    </a:lnTo>
                    <a:lnTo>
                      <a:pt x="3" y="1"/>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79" name="Freeform 666"/>
              <p:cNvSpPr>
                <a:spLocks/>
              </p:cNvSpPr>
              <p:nvPr/>
            </p:nvSpPr>
            <p:spPr bwMode="auto">
              <a:xfrm>
                <a:off x="3704" y="4072"/>
                <a:ext cx="8" cy="10"/>
              </a:xfrm>
              <a:custGeom>
                <a:avLst/>
                <a:gdLst>
                  <a:gd name="T0" fmla="*/ 8 w 8"/>
                  <a:gd name="T1" fmla="*/ 5 h 10"/>
                  <a:gd name="T2" fmla="*/ 0 w 8"/>
                  <a:gd name="T3" fmla="*/ 3 h 10"/>
                  <a:gd name="T4" fmla="*/ 0 w 8"/>
                  <a:gd name="T5" fmla="*/ 8 h 10"/>
                  <a:gd name="T6" fmla="*/ 7 w 8"/>
                  <a:gd name="T7" fmla="*/ 10 h 10"/>
                  <a:gd name="T8" fmla="*/ 8 w 8"/>
                  <a:gd name="T9" fmla="*/ 5 h 10"/>
                  <a:gd name="T10" fmla="*/ 8 w 8"/>
                  <a:gd name="T11" fmla="*/ 5 h 10"/>
                  <a:gd name="T12" fmla="*/ 8 w 8"/>
                  <a:gd name="T13" fmla="*/ 5 h 10"/>
                  <a:gd name="T14" fmla="*/ 8 w 8"/>
                  <a:gd name="T15" fmla="*/ 2 h 10"/>
                  <a:gd name="T16" fmla="*/ 5 w 8"/>
                  <a:gd name="T17" fmla="*/ 0 h 10"/>
                  <a:gd name="T18" fmla="*/ 4 w 8"/>
                  <a:gd name="T19" fmla="*/ 2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8"/>
                    </a:lnTo>
                    <a:lnTo>
                      <a:pt x="7" y="10"/>
                    </a:lnTo>
                    <a:lnTo>
                      <a:pt x="8" y="5"/>
                    </a:lnTo>
                    <a:lnTo>
                      <a:pt x="8" y="2"/>
                    </a:lnTo>
                    <a:lnTo>
                      <a:pt x="5" y="0"/>
                    </a:lnTo>
                    <a:lnTo>
                      <a:pt x="4"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0" name="Freeform 667"/>
              <p:cNvSpPr>
                <a:spLocks/>
              </p:cNvSpPr>
              <p:nvPr/>
            </p:nvSpPr>
            <p:spPr bwMode="auto">
              <a:xfrm>
                <a:off x="3704" y="4067"/>
                <a:ext cx="10" cy="10"/>
              </a:xfrm>
              <a:custGeom>
                <a:avLst/>
                <a:gdLst>
                  <a:gd name="T0" fmla="*/ 2 w 10"/>
                  <a:gd name="T1" fmla="*/ 3 h 10"/>
                  <a:gd name="T2" fmla="*/ 2 w 10"/>
                  <a:gd name="T3" fmla="*/ 3 h 10"/>
                  <a:gd name="T4" fmla="*/ 0 w 10"/>
                  <a:gd name="T5" fmla="*/ 8 h 10"/>
                  <a:gd name="T6" fmla="*/ 8 w 10"/>
                  <a:gd name="T7" fmla="*/ 10 h 10"/>
                  <a:gd name="T8" fmla="*/ 10 w 10"/>
                  <a:gd name="T9" fmla="*/ 5 h 10"/>
                  <a:gd name="T10" fmla="*/ 2 w 10"/>
                  <a:gd name="T11" fmla="*/ 3 h 10"/>
                  <a:gd name="T12" fmla="*/ 10 w 10"/>
                  <a:gd name="T13" fmla="*/ 5 h 10"/>
                  <a:gd name="T14" fmla="*/ 8 w 10"/>
                  <a:gd name="T15" fmla="*/ 2 h 10"/>
                  <a:gd name="T16" fmla="*/ 7 w 10"/>
                  <a:gd name="T17" fmla="*/ 0 h 10"/>
                  <a:gd name="T18" fmla="*/ 4 w 10"/>
                  <a:gd name="T19" fmla="*/ 0 h 10"/>
                  <a:gd name="T20" fmla="*/ 2 w 10"/>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0">
                    <a:moveTo>
                      <a:pt x="2" y="3"/>
                    </a:moveTo>
                    <a:lnTo>
                      <a:pt x="2" y="3"/>
                    </a:lnTo>
                    <a:lnTo>
                      <a:pt x="0" y="8"/>
                    </a:lnTo>
                    <a:lnTo>
                      <a:pt x="8" y="10"/>
                    </a:lnTo>
                    <a:lnTo>
                      <a:pt x="10" y="5"/>
                    </a:lnTo>
                    <a:lnTo>
                      <a:pt x="2" y="3"/>
                    </a:lnTo>
                    <a:lnTo>
                      <a:pt x="10" y="5"/>
                    </a:lnTo>
                    <a:lnTo>
                      <a:pt x="8" y="2"/>
                    </a:lnTo>
                    <a:lnTo>
                      <a:pt x="7" y="0"/>
                    </a:lnTo>
                    <a:lnTo>
                      <a:pt x="4"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1" name="Freeform 668"/>
              <p:cNvSpPr>
                <a:spLocks/>
              </p:cNvSpPr>
              <p:nvPr/>
            </p:nvSpPr>
            <p:spPr bwMode="auto">
              <a:xfrm>
                <a:off x="3706" y="4062"/>
                <a:ext cx="8" cy="10"/>
              </a:xfrm>
              <a:custGeom>
                <a:avLst/>
                <a:gdLst>
                  <a:gd name="T0" fmla="*/ 8 w 8"/>
                  <a:gd name="T1" fmla="*/ 5 h 10"/>
                  <a:gd name="T2" fmla="*/ 2 w 8"/>
                  <a:gd name="T3" fmla="*/ 3 h 10"/>
                  <a:gd name="T4" fmla="*/ 0 w 8"/>
                  <a:gd name="T5" fmla="*/ 8 h 10"/>
                  <a:gd name="T6" fmla="*/ 8 w 8"/>
                  <a:gd name="T7" fmla="*/ 10 h 10"/>
                  <a:gd name="T8" fmla="*/ 8 w 8"/>
                  <a:gd name="T9" fmla="*/ 5 h 10"/>
                  <a:gd name="T10" fmla="*/ 8 w 8"/>
                  <a:gd name="T11" fmla="*/ 5 h 10"/>
                  <a:gd name="T12" fmla="*/ 8 w 8"/>
                  <a:gd name="T13" fmla="*/ 5 h 10"/>
                  <a:gd name="T14" fmla="*/ 8 w 8"/>
                  <a:gd name="T15" fmla="*/ 2 h 10"/>
                  <a:gd name="T16" fmla="*/ 5 w 8"/>
                  <a:gd name="T17" fmla="*/ 0 h 10"/>
                  <a:gd name="T18" fmla="*/ 3 w 8"/>
                  <a:gd name="T19" fmla="*/ 0 h 10"/>
                  <a:gd name="T20" fmla="*/ 2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2" y="3"/>
                    </a:lnTo>
                    <a:lnTo>
                      <a:pt x="0" y="8"/>
                    </a:lnTo>
                    <a:lnTo>
                      <a:pt x="8" y="10"/>
                    </a:lnTo>
                    <a:lnTo>
                      <a:pt x="8" y="5"/>
                    </a:lnTo>
                    <a:lnTo>
                      <a:pt x="8" y="2"/>
                    </a:lnTo>
                    <a:lnTo>
                      <a:pt x="5" y="0"/>
                    </a:lnTo>
                    <a:lnTo>
                      <a:pt x="3" y="0"/>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2" name="Freeform 669"/>
              <p:cNvSpPr>
                <a:spLocks/>
              </p:cNvSpPr>
              <p:nvPr/>
            </p:nvSpPr>
            <p:spPr bwMode="auto">
              <a:xfrm>
                <a:off x="3708" y="4057"/>
                <a:ext cx="8" cy="10"/>
              </a:xfrm>
              <a:custGeom>
                <a:avLst/>
                <a:gdLst>
                  <a:gd name="T0" fmla="*/ 8 w 8"/>
                  <a:gd name="T1" fmla="*/ 4 h 10"/>
                  <a:gd name="T2" fmla="*/ 0 w 8"/>
                  <a:gd name="T3" fmla="*/ 2 h 10"/>
                  <a:gd name="T4" fmla="*/ 0 w 8"/>
                  <a:gd name="T5" fmla="*/ 8 h 10"/>
                  <a:gd name="T6" fmla="*/ 6 w 8"/>
                  <a:gd name="T7" fmla="*/ 10 h 10"/>
                  <a:gd name="T8" fmla="*/ 8 w 8"/>
                  <a:gd name="T9" fmla="*/ 4 h 10"/>
                  <a:gd name="T10" fmla="*/ 8 w 8"/>
                  <a:gd name="T11" fmla="*/ 4 h 10"/>
                  <a:gd name="T12" fmla="*/ 8 w 8"/>
                  <a:gd name="T13" fmla="*/ 4 h 10"/>
                  <a:gd name="T14" fmla="*/ 8 w 8"/>
                  <a:gd name="T15" fmla="*/ 0 h 10"/>
                  <a:gd name="T16" fmla="*/ 4 w 8"/>
                  <a:gd name="T17" fmla="*/ 0 h 10"/>
                  <a:gd name="T18" fmla="*/ 1 w 8"/>
                  <a:gd name="T19" fmla="*/ 0 h 10"/>
                  <a:gd name="T20" fmla="*/ 0 w 8"/>
                  <a:gd name="T21" fmla="*/ 2 h 10"/>
                  <a:gd name="T22" fmla="*/ 8 w 8"/>
                  <a:gd name="T23" fmla="*/ 4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4"/>
                    </a:moveTo>
                    <a:lnTo>
                      <a:pt x="0" y="2"/>
                    </a:lnTo>
                    <a:lnTo>
                      <a:pt x="0" y="8"/>
                    </a:lnTo>
                    <a:lnTo>
                      <a:pt x="6" y="10"/>
                    </a:lnTo>
                    <a:lnTo>
                      <a:pt x="8" y="4"/>
                    </a:lnTo>
                    <a:lnTo>
                      <a:pt x="8" y="0"/>
                    </a:lnTo>
                    <a:lnTo>
                      <a:pt x="4" y="0"/>
                    </a:lnTo>
                    <a:lnTo>
                      <a:pt x="1" y="0"/>
                    </a:lnTo>
                    <a:lnTo>
                      <a:pt x="0" y="2"/>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3" name="Freeform 670"/>
              <p:cNvSpPr>
                <a:spLocks/>
              </p:cNvSpPr>
              <p:nvPr/>
            </p:nvSpPr>
            <p:spPr bwMode="auto">
              <a:xfrm>
                <a:off x="3708" y="4051"/>
                <a:ext cx="9" cy="10"/>
              </a:xfrm>
              <a:custGeom>
                <a:avLst/>
                <a:gdLst>
                  <a:gd name="T0" fmla="*/ 9 w 9"/>
                  <a:gd name="T1" fmla="*/ 5 h 10"/>
                  <a:gd name="T2" fmla="*/ 1 w 9"/>
                  <a:gd name="T3" fmla="*/ 3 h 10"/>
                  <a:gd name="T4" fmla="*/ 0 w 9"/>
                  <a:gd name="T5" fmla="*/ 8 h 10"/>
                  <a:gd name="T6" fmla="*/ 8 w 9"/>
                  <a:gd name="T7" fmla="*/ 10 h 10"/>
                  <a:gd name="T8" fmla="*/ 9 w 9"/>
                  <a:gd name="T9" fmla="*/ 5 h 10"/>
                  <a:gd name="T10" fmla="*/ 9 w 9"/>
                  <a:gd name="T11" fmla="*/ 5 h 10"/>
                  <a:gd name="T12" fmla="*/ 9 w 9"/>
                  <a:gd name="T13" fmla="*/ 5 h 10"/>
                  <a:gd name="T14" fmla="*/ 8 w 9"/>
                  <a:gd name="T15" fmla="*/ 2 h 10"/>
                  <a:gd name="T16" fmla="*/ 6 w 9"/>
                  <a:gd name="T17" fmla="*/ 0 h 10"/>
                  <a:gd name="T18" fmla="*/ 3 w 9"/>
                  <a:gd name="T19" fmla="*/ 0 h 10"/>
                  <a:gd name="T20" fmla="*/ 1 w 9"/>
                  <a:gd name="T21" fmla="*/ 3 h 10"/>
                  <a:gd name="T22" fmla="*/ 9 w 9"/>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9" y="5"/>
                    </a:moveTo>
                    <a:lnTo>
                      <a:pt x="1" y="3"/>
                    </a:lnTo>
                    <a:lnTo>
                      <a:pt x="0" y="8"/>
                    </a:lnTo>
                    <a:lnTo>
                      <a:pt x="8" y="10"/>
                    </a:lnTo>
                    <a:lnTo>
                      <a:pt x="9" y="5"/>
                    </a:lnTo>
                    <a:lnTo>
                      <a:pt x="8" y="2"/>
                    </a:lnTo>
                    <a:lnTo>
                      <a:pt x="6" y="0"/>
                    </a:lnTo>
                    <a:lnTo>
                      <a:pt x="3" y="0"/>
                    </a:lnTo>
                    <a:lnTo>
                      <a:pt x="1"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4" name="Freeform 671"/>
              <p:cNvSpPr>
                <a:spLocks/>
              </p:cNvSpPr>
              <p:nvPr/>
            </p:nvSpPr>
            <p:spPr bwMode="auto">
              <a:xfrm>
                <a:off x="3709" y="4046"/>
                <a:ext cx="8" cy="10"/>
              </a:xfrm>
              <a:custGeom>
                <a:avLst/>
                <a:gdLst>
                  <a:gd name="T0" fmla="*/ 0 w 8"/>
                  <a:gd name="T1" fmla="*/ 2 h 10"/>
                  <a:gd name="T2" fmla="*/ 0 w 8"/>
                  <a:gd name="T3" fmla="*/ 2 h 10"/>
                  <a:gd name="T4" fmla="*/ 0 w 8"/>
                  <a:gd name="T5" fmla="*/ 8 h 10"/>
                  <a:gd name="T6" fmla="*/ 8 w 8"/>
                  <a:gd name="T7" fmla="*/ 10 h 10"/>
                  <a:gd name="T8" fmla="*/ 8 w 8"/>
                  <a:gd name="T9" fmla="*/ 3 h 10"/>
                  <a:gd name="T10" fmla="*/ 0 w 8"/>
                  <a:gd name="T11" fmla="*/ 2 h 10"/>
                  <a:gd name="T12" fmla="*/ 8 w 8"/>
                  <a:gd name="T13" fmla="*/ 3 h 10"/>
                  <a:gd name="T14" fmla="*/ 8 w 8"/>
                  <a:gd name="T15" fmla="*/ 0 h 10"/>
                  <a:gd name="T16" fmla="*/ 5 w 8"/>
                  <a:gd name="T17" fmla="*/ 0 h 10"/>
                  <a:gd name="T18" fmla="*/ 2 w 8"/>
                  <a:gd name="T19" fmla="*/ 0 h 10"/>
                  <a:gd name="T20" fmla="*/ 0 w 8"/>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2"/>
                    </a:moveTo>
                    <a:lnTo>
                      <a:pt x="0" y="2"/>
                    </a:lnTo>
                    <a:lnTo>
                      <a:pt x="0" y="8"/>
                    </a:lnTo>
                    <a:lnTo>
                      <a:pt x="8" y="10"/>
                    </a:lnTo>
                    <a:lnTo>
                      <a:pt x="8" y="3"/>
                    </a:lnTo>
                    <a:lnTo>
                      <a:pt x="0" y="2"/>
                    </a:lnTo>
                    <a:lnTo>
                      <a:pt x="8" y="3"/>
                    </a:lnTo>
                    <a:lnTo>
                      <a:pt x="8" y="0"/>
                    </a:lnTo>
                    <a:lnTo>
                      <a:pt x="5" y="0"/>
                    </a:lnTo>
                    <a:lnTo>
                      <a:pt x="2"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5" name="Freeform 672"/>
              <p:cNvSpPr>
                <a:spLocks/>
              </p:cNvSpPr>
              <p:nvPr/>
            </p:nvSpPr>
            <p:spPr bwMode="auto">
              <a:xfrm>
                <a:off x="3709" y="4040"/>
                <a:ext cx="10" cy="9"/>
              </a:xfrm>
              <a:custGeom>
                <a:avLst/>
                <a:gdLst>
                  <a:gd name="T0" fmla="*/ 10 w 10"/>
                  <a:gd name="T1" fmla="*/ 4 h 9"/>
                  <a:gd name="T2" fmla="*/ 2 w 10"/>
                  <a:gd name="T3" fmla="*/ 3 h 9"/>
                  <a:gd name="T4" fmla="*/ 0 w 10"/>
                  <a:gd name="T5" fmla="*/ 8 h 9"/>
                  <a:gd name="T6" fmla="*/ 8 w 10"/>
                  <a:gd name="T7" fmla="*/ 9 h 9"/>
                  <a:gd name="T8" fmla="*/ 10 w 10"/>
                  <a:gd name="T9" fmla="*/ 4 h 9"/>
                  <a:gd name="T10" fmla="*/ 10 w 10"/>
                  <a:gd name="T11" fmla="*/ 4 h 9"/>
                  <a:gd name="T12" fmla="*/ 10 w 10"/>
                  <a:gd name="T13" fmla="*/ 4 h 9"/>
                  <a:gd name="T14" fmla="*/ 8 w 10"/>
                  <a:gd name="T15" fmla="*/ 1 h 9"/>
                  <a:gd name="T16" fmla="*/ 7 w 10"/>
                  <a:gd name="T17" fmla="*/ 0 h 9"/>
                  <a:gd name="T18" fmla="*/ 3 w 10"/>
                  <a:gd name="T19" fmla="*/ 0 h 9"/>
                  <a:gd name="T20" fmla="*/ 2 w 10"/>
                  <a:gd name="T21" fmla="*/ 3 h 9"/>
                  <a:gd name="T22" fmla="*/ 10 w 10"/>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9">
                    <a:moveTo>
                      <a:pt x="10" y="4"/>
                    </a:moveTo>
                    <a:lnTo>
                      <a:pt x="2" y="3"/>
                    </a:lnTo>
                    <a:lnTo>
                      <a:pt x="0" y="8"/>
                    </a:lnTo>
                    <a:lnTo>
                      <a:pt x="8" y="9"/>
                    </a:lnTo>
                    <a:lnTo>
                      <a:pt x="10" y="4"/>
                    </a:lnTo>
                    <a:lnTo>
                      <a:pt x="8" y="1"/>
                    </a:lnTo>
                    <a:lnTo>
                      <a:pt x="7" y="0"/>
                    </a:lnTo>
                    <a:lnTo>
                      <a:pt x="3" y="0"/>
                    </a:lnTo>
                    <a:lnTo>
                      <a:pt x="2" y="3"/>
                    </a:lnTo>
                    <a:lnTo>
                      <a:pt x="1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6" name="Freeform 673"/>
              <p:cNvSpPr>
                <a:spLocks/>
              </p:cNvSpPr>
              <p:nvPr/>
            </p:nvSpPr>
            <p:spPr bwMode="auto">
              <a:xfrm>
                <a:off x="3711" y="4033"/>
                <a:ext cx="8" cy="11"/>
              </a:xfrm>
              <a:custGeom>
                <a:avLst/>
                <a:gdLst>
                  <a:gd name="T0" fmla="*/ 8 w 8"/>
                  <a:gd name="T1" fmla="*/ 5 h 11"/>
                  <a:gd name="T2" fmla="*/ 1 w 8"/>
                  <a:gd name="T3" fmla="*/ 3 h 11"/>
                  <a:gd name="T4" fmla="*/ 0 w 8"/>
                  <a:gd name="T5" fmla="*/ 10 h 11"/>
                  <a:gd name="T6" fmla="*/ 8 w 8"/>
                  <a:gd name="T7" fmla="*/ 11 h 11"/>
                  <a:gd name="T8" fmla="*/ 8 w 8"/>
                  <a:gd name="T9" fmla="*/ 5 h 11"/>
                  <a:gd name="T10" fmla="*/ 8 w 8"/>
                  <a:gd name="T11" fmla="*/ 5 h 11"/>
                  <a:gd name="T12" fmla="*/ 8 w 8"/>
                  <a:gd name="T13" fmla="*/ 5 h 11"/>
                  <a:gd name="T14" fmla="*/ 8 w 8"/>
                  <a:gd name="T15" fmla="*/ 2 h 11"/>
                  <a:gd name="T16" fmla="*/ 5 w 8"/>
                  <a:gd name="T17" fmla="*/ 0 h 11"/>
                  <a:gd name="T18" fmla="*/ 3 w 8"/>
                  <a:gd name="T19" fmla="*/ 2 h 11"/>
                  <a:gd name="T20" fmla="*/ 1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1" y="3"/>
                    </a:lnTo>
                    <a:lnTo>
                      <a:pt x="0" y="10"/>
                    </a:lnTo>
                    <a:lnTo>
                      <a:pt x="8" y="11"/>
                    </a:lnTo>
                    <a:lnTo>
                      <a:pt x="8" y="5"/>
                    </a:lnTo>
                    <a:lnTo>
                      <a:pt x="8" y="2"/>
                    </a:lnTo>
                    <a:lnTo>
                      <a:pt x="5" y="0"/>
                    </a:lnTo>
                    <a:lnTo>
                      <a:pt x="3" y="2"/>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7" name="Freeform 674"/>
              <p:cNvSpPr>
                <a:spLocks/>
              </p:cNvSpPr>
              <p:nvPr/>
            </p:nvSpPr>
            <p:spPr bwMode="auto">
              <a:xfrm>
                <a:off x="3712" y="4028"/>
                <a:ext cx="8" cy="10"/>
              </a:xfrm>
              <a:custGeom>
                <a:avLst/>
                <a:gdLst>
                  <a:gd name="T0" fmla="*/ 0 w 8"/>
                  <a:gd name="T1" fmla="*/ 4 h 10"/>
                  <a:gd name="T2" fmla="*/ 0 w 8"/>
                  <a:gd name="T3" fmla="*/ 4 h 10"/>
                  <a:gd name="T4" fmla="*/ 0 w 8"/>
                  <a:gd name="T5" fmla="*/ 8 h 10"/>
                  <a:gd name="T6" fmla="*/ 7 w 8"/>
                  <a:gd name="T7" fmla="*/ 10 h 10"/>
                  <a:gd name="T8" fmla="*/ 8 w 8"/>
                  <a:gd name="T9" fmla="*/ 4 h 10"/>
                  <a:gd name="T10" fmla="*/ 0 w 8"/>
                  <a:gd name="T11" fmla="*/ 4 h 10"/>
                  <a:gd name="T12" fmla="*/ 8 w 8"/>
                  <a:gd name="T13" fmla="*/ 4 h 10"/>
                  <a:gd name="T14" fmla="*/ 7 w 8"/>
                  <a:gd name="T15" fmla="*/ 0 h 10"/>
                  <a:gd name="T16" fmla="*/ 5 w 8"/>
                  <a:gd name="T17" fmla="*/ 0 h 10"/>
                  <a:gd name="T18" fmla="*/ 2 w 8"/>
                  <a:gd name="T19" fmla="*/ 0 h 10"/>
                  <a:gd name="T20" fmla="*/ 0 w 8"/>
                  <a:gd name="T21" fmla="*/ 4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4"/>
                    </a:moveTo>
                    <a:lnTo>
                      <a:pt x="0" y="4"/>
                    </a:lnTo>
                    <a:lnTo>
                      <a:pt x="0" y="8"/>
                    </a:lnTo>
                    <a:lnTo>
                      <a:pt x="7" y="10"/>
                    </a:lnTo>
                    <a:lnTo>
                      <a:pt x="8" y="4"/>
                    </a:lnTo>
                    <a:lnTo>
                      <a:pt x="0" y="4"/>
                    </a:lnTo>
                    <a:lnTo>
                      <a:pt x="8" y="4"/>
                    </a:lnTo>
                    <a:lnTo>
                      <a:pt x="7" y="0"/>
                    </a:lnTo>
                    <a:lnTo>
                      <a:pt x="5" y="0"/>
                    </a:lnTo>
                    <a:lnTo>
                      <a:pt x="2" y="0"/>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8" name="Freeform 675"/>
              <p:cNvSpPr>
                <a:spLocks/>
              </p:cNvSpPr>
              <p:nvPr/>
            </p:nvSpPr>
            <p:spPr bwMode="auto">
              <a:xfrm>
                <a:off x="3712" y="4022"/>
                <a:ext cx="10" cy="10"/>
              </a:xfrm>
              <a:custGeom>
                <a:avLst/>
                <a:gdLst>
                  <a:gd name="T0" fmla="*/ 10 w 10"/>
                  <a:gd name="T1" fmla="*/ 3 h 10"/>
                  <a:gd name="T2" fmla="*/ 2 w 10"/>
                  <a:gd name="T3" fmla="*/ 3 h 10"/>
                  <a:gd name="T4" fmla="*/ 0 w 10"/>
                  <a:gd name="T5" fmla="*/ 10 h 10"/>
                  <a:gd name="T6" fmla="*/ 8 w 10"/>
                  <a:gd name="T7" fmla="*/ 10 h 10"/>
                  <a:gd name="T8" fmla="*/ 10 w 10"/>
                  <a:gd name="T9" fmla="*/ 3 h 10"/>
                  <a:gd name="T10" fmla="*/ 10 w 10"/>
                  <a:gd name="T11" fmla="*/ 3 h 10"/>
                  <a:gd name="T12" fmla="*/ 10 w 10"/>
                  <a:gd name="T13" fmla="*/ 3 h 10"/>
                  <a:gd name="T14" fmla="*/ 8 w 10"/>
                  <a:gd name="T15" fmla="*/ 1 h 10"/>
                  <a:gd name="T16" fmla="*/ 7 w 10"/>
                  <a:gd name="T17" fmla="*/ 0 h 10"/>
                  <a:gd name="T18" fmla="*/ 4 w 10"/>
                  <a:gd name="T19" fmla="*/ 0 h 10"/>
                  <a:gd name="T20" fmla="*/ 2 w 10"/>
                  <a:gd name="T21" fmla="*/ 3 h 10"/>
                  <a:gd name="T22" fmla="*/ 10 w 10"/>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10" y="3"/>
                    </a:moveTo>
                    <a:lnTo>
                      <a:pt x="2" y="3"/>
                    </a:lnTo>
                    <a:lnTo>
                      <a:pt x="0" y="10"/>
                    </a:lnTo>
                    <a:lnTo>
                      <a:pt x="8" y="10"/>
                    </a:lnTo>
                    <a:lnTo>
                      <a:pt x="10" y="3"/>
                    </a:lnTo>
                    <a:lnTo>
                      <a:pt x="8" y="1"/>
                    </a:lnTo>
                    <a:lnTo>
                      <a:pt x="7" y="0"/>
                    </a:lnTo>
                    <a:lnTo>
                      <a:pt x="4" y="0"/>
                    </a:lnTo>
                    <a:lnTo>
                      <a:pt x="2" y="3"/>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89" name="Freeform 676"/>
              <p:cNvSpPr>
                <a:spLocks/>
              </p:cNvSpPr>
              <p:nvPr/>
            </p:nvSpPr>
            <p:spPr bwMode="auto">
              <a:xfrm>
                <a:off x="3714" y="4015"/>
                <a:ext cx="8" cy="10"/>
              </a:xfrm>
              <a:custGeom>
                <a:avLst/>
                <a:gdLst>
                  <a:gd name="T0" fmla="*/ 8 w 8"/>
                  <a:gd name="T1" fmla="*/ 4 h 10"/>
                  <a:gd name="T2" fmla="*/ 2 w 8"/>
                  <a:gd name="T3" fmla="*/ 4 h 10"/>
                  <a:gd name="T4" fmla="*/ 0 w 8"/>
                  <a:gd name="T5" fmla="*/ 10 h 10"/>
                  <a:gd name="T6" fmla="*/ 8 w 8"/>
                  <a:gd name="T7" fmla="*/ 10 h 10"/>
                  <a:gd name="T8" fmla="*/ 8 w 8"/>
                  <a:gd name="T9" fmla="*/ 5 h 10"/>
                  <a:gd name="T10" fmla="*/ 8 w 8"/>
                  <a:gd name="T11" fmla="*/ 4 h 10"/>
                  <a:gd name="T12" fmla="*/ 8 w 8"/>
                  <a:gd name="T13" fmla="*/ 5 h 10"/>
                  <a:gd name="T14" fmla="*/ 8 w 8"/>
                  <a:gd name="T15" fmla="*/ 2 h 10"/>
                  <a:gd name="T16" fmla="*/ 5 w 8"/>
                  <a:gd name="T17" fmla="*/ 0 h 10"/>
                  <a:gd name="T18" fmla="*/ 3 w 8"/>
                  <a:gd name="T19" fmla="*/ 0 h 10"/>
                  <a:gd name="T20" fmla="*/ 2 w 8"/>
                  <a:gd name="T21" fmla="*/ 4 h 10"/>
                  <a:gd name="T22" fmla="*/ 8 w 8"/>
                  <a:gd name="T23" fmla="*/ 4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4"/>
                    </a:moveTo>
                    <a:lnTo>
                      <a:pt x="2" y="4"/>
                    </a:lnTo>
                    <a:lnTo>
                      <a:pt x="0" y="10"/>
                    </a:lnTo>
                    <a:lnTo>
                      <a:pt x="8" y="10"/>
                    </a:lnTo>
                    <a:lnTo>
                      <a:pt x="8" y="5"/>
                    </a:lnTo>
                    <a:lnTo>
                      <a:pt x="8" y="4"/>
                    </a:lnTo>
                    <a:lnTo>
                      <a:pt x="8" y="5"/>
                    </a:lnTo>
                    <a:lnTo>
                      <a:pt x="8" y="2"/>
                    </a:lnTo>
                    <a:lnTo>
                      <a:pt x="5" y="0"/>
                    </a:lnTo>
                    <a:lnTo>
                      <a:pt x="3" y="0"/>
                    </a:lnTo>
                    <a:lnTo>
                      <a:pt x="2" y="4"/>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0" name="Freeform 677"/>
              <p:cNvSpPr>
                <a:spLocks/>
              </p:cNvSpPr>
              <p:nvPr/>
            </p:nvSpPr>
            <p:spPr bwMode="auto">
              <a:xfrm>
                <a:off x="3716" y="4009"/>
                <a:ext cx="8" cy="10"/>
              </a:xfrm>
              <a:custGeom>
                <a:avLst/>
                <a:gdLst>
                  <a:gd name="T0" fmla="*/ 8 w 8"/>
                  <a:gd name="T1" fmla="*/ 5 h 10"/>
                  <a:gd name="T2" fmla="*/ 0 w 8"/>
                  <a:gd name="T3" fmla="*/ 3 h 10"/>
                  <a:gd name="T4" fmla="*/ 0 w 8"/>
                  <a:gd name="T5" fmla="*/ 10 h 10"/>
                  <a:gd name="T6" fmla="*/ 6 w 8"/>
                  <a:gd name="T7" fmla="*/ 10 h 10"/>
                  <a:gd name="T8" fmla="*/ 8 w 8"/>
                  <a:gd name="T9" fmla="*/ 5 h 10"/>
                  <a:gd name="T10" fmla="*/ 8 w 8"/>
                  <a:gd name="T11" fmla="*/ 5 h 10"/>
                  <a:gd name="T12" fmla="*/ 8 w 8"/>
                  <a:gd name="T13" fmla="*/ 5 h 10"/>
                  <a:gd name="T14" fmla="*/ 6 w 8"/>
                  <a:gd name="T15" fmla="*/ 1 h 10"/>
                  <a:gd name="T16" fmla="*/ 4 w 8"/>
                  <a:gd name="T17" fmla="*/ 0 h 10"/>
                  <a:gd name="T18" fmla="*/ 1 w 8"/>
                  <a:gd name="T19" fmla="*/ 0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10"/>
                    </a:lnTo>
                    <a:lnTo>
                      <a:pt x="6" y="10"/>
                    </a:lnTo>
                    <a:lnTo>
                      <a:pt x="8" y="5"/>
                    </a:lnTo>
                    <a:lnTo>
                      <a:pt x="6" y="1"/>
                    </a:lnTo>
                    <a:lnTo>
                      <a:pt x="4" y="0"/>
                    </a:lnTo>
                    <a:lnTo>
                      <a:pt x="1"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1" name="Freeform 678"/>
              <p:cNvSpPr>
                <a:spLocks/>
              </p:cNvSpPr>
              <p:nvPr/>
            </p:nvSpPr>
            <p:spPr bwMode="auto">
              <a:xfrm>
                <a:off x="3716" y="4002"/>
                <a:ext cx="8" cy="12"/>
              </a:xfrm>
              <a:custGeom>
                <a:avLst/>
                <a:gdLst>
                  <a:gd name="T0" fmla="*/ 1 w 8"/>
                  <a:gd name="T1" fmla="*/ 4 h 12"/>
                  <a:gd name="T2" fmla="*/ 1 w 8"/>
                  <a:gd name="T3" fmla="*/ 4 h 12"/>
                  <a:gd name="T4" fmla="*/ 0 w 8"/>
                  <a:gd name="T5" fmla="*/ 10 h 12"/>
                  <a:gd name="T6" fmla="*/ 8 w 8"/>
                  <a:gd name="T7" fmla="*/ 12 h 12"/>
                  <a:gd name="T8" fmla="*/ 8 w 8"/>
                  <a:gd name="T9" fmla="*/ 5 h 12"/>
                  <a:gd name="T10" fmla="*/ 1 w 8"/>
                  <a:gd name="T11" fmla="*/ 4 h 12"/>
                  <a:gd name="T12" fmla="*/ 8 w 8"/>
                  <a:gd name="T13" fmla="*/ 5 h 12"/>
                  <a:gd name="T14" fmla="*/ 8 w 8"/>
                  <a:gd name="T15" fmla="*/ 2 h 12"/>
                  <a:gd name="T16" fmla="*/ 4 w 8"/>
                  <a:gd name="T17" fmla="*/ 0 h 12"/>
                  <a:gd name="T18" fmla="*/ 3 w 8"/>
                  <a:gd name="T19" fmla="*/ 0 h 12"/>
                  <a:gd name="T20" fmla="*/ 1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1" y="4"/>
                    </a:moveTo>
                    <a:lnTo>
                      <a:pt x="1" y="4"/>
                    </a:lnTo>
                    <a:lnTo>
                      <a:pt x="0" y="10"/>
                    </a:lnTo>
                    <a:lnTo>
                      <a:pt x="8" y="12"/>
                    </a:lnTo>
                    <a:lnTo>
                      <a:pt x="8" y="5"/>
                    </a:lnTo>
                    <a:lnTo>
                      <a:pt x="1" y="4"/>
                    </a:lnTo>
                    <a:lnTo>
                      <a:pt x="8" y="5"/>
                    </a:lnTo>
                    <a:lnTo>
                      <a:pt x="8" y="2"/>
                    </a:lnTo>
                    <a:lnTo>
                      <a:pt x="4" y="0"/>
                    </a:lnTo>
                    <a:lnTo>
                      <a:pt x="3" y="0"/>
                    </a:lnTo>
                    <a:lnTo>
                      <a:pt x="1"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2" name="Freeform 679"/>
              <p:cNvSpPr>
                <a:spLocks/>
              </p:cNvSpPr>
              <p:nvPr/>
            </p:nvSpPr>
            <p:spPr bwMode="auto">
              <a:xfrm>
                <a:off x="3717" y="3996"/>
                <a:ext cx="8" cy="11"/>
              </a:xfrm>
              <a:custGeom>
                <a:avLst/>
                <a:gdLst>
                  <a:gd name="T0" fmla="*/ 8 w 8"/>
                  <a:gd name="T1" fmla="*/ 3 h 11"/>
                  <a:gd name="T2" fmla="*/ 0 w 8"/>
                  <a:gd name="T3" fmla="*/ 3 h 11"/>
                  <a:gd name="T4" fmla="*/ 0 w 8"/>
                  <a:gd name="T5" fmla="*/ 10 h 11"/>
                  <a:gd name="T6" fmla="*/ 7 w 8"/>
                  <a:gd name="T7" fmla="*/ 11 h 11"/>
                  <a:gd name="T8" fmla="*/ 8 w 8"/>
                  <a:gd name="T9" fmla="*/ 3 h 11"/>
                  <a:gd name="T10" fmla="*/ 8 w 8"/>
                  <a:gd name="T11" fmla="*/ 3 h 11"/>
                  <a:gd name="T12" fmla="*/ 8 w 8"/>
                  <a:gd name="T13" fmla="*/ 3 h 11"/>
                  <a:gd name="T14" fmla="*/ 8 w 8"/>
                  <a:gd name="T15" fmla="*/ 2 h 11"/>
                  <a:gd name="T16" fmla="*/ 5 w 8"/>
                  <a:gd name="T17" fmla="*/ 0 h 11"/>
                  <a:gd name="T18" fmla="*/ 2 w 8"/>
                  <a:gd name="T19" fmla="*/ 0 h 11"/>
                  <a:gd name="T20" fmla="*/ 0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0" y="3"/>
                    </a:lnTo>
                    <a:lnTo>
                      <a:pt x="0" y="10"/>
                    </a:lnTo>
                    <a:lnTo>
                      <a:pt x="7" y="11"/>
                    </a:lnTo>
                    <a:lnTo>
                      <a:pt x="8" y="3"/>
                    </a:lnTo>
                    <a:lnTo>
                      <a:pt x="8" y="2"/>
                    </a:lnTo>
                    <a:lnTo>
                      <a:pt x="5" y="0"/>
                    </a:lnTo>
                    <a:lnTo>
                      <a:pt x="2" y="0"/>
                    </a:lnTo>
                    <a:lnTo>
                      <a:pt x="0"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3" name="Freeform 680"/>
              <p:cNvSpPr>
                <a:spLocks/>
              </p:cNvSpPr>
              <p:nvPr/>
            </p:nvSpPr>
            <p:spPr bwMode="auto">
              <a:xfrm>
                <a:off x="3717" y="3989"/>
                <a:ext cx="10" cy="10"/>
              </a:xfrm>
              <a:custGeom>
                <a:avLst/>
                <a:gdLst>
                  <a:gd name="T0" fmla="*/ 10 w 10"/>
                  <a:gd name="T1" fmla="*/ 4 h 10"/>
                  <a:gd name="T2" fmla="*/ 2 w 10"/>
                  <a:gd name="T3" fmla="*/ 4 h 10"/>
                  <a:gd name="T4" fmla="*/ 0 w 10"/>
                  <a:gd name="T5" fmla="*/ 10 h 10"/>
                  <a:gd name="T6" fmla="*/ 8 w 10"/>
                  <a:gd name="T7" fmla="*/ 10 h 10"/>
                  <a:gd name="T8" fmla="*/ 10 w 10"/>
                  <a:gd name="T9" fmla="*/ 4 h 10"/>
                  <a:gd name="T10" fmla="*/ 10 w 10"/>
                  <a:gd name="T11" fmla="*/ 4 h 10"/>
                  <a:gd name="T12" fmla="*/ 10 w 10"/>
                  <a:gd name="T13" fmla="*/ 4 h 10"/>
                  <a:gd name="T14" fmla="*/ 8 w 10"/>
                  <a:gd name="T15" fmla="*/ 0 h 10"/>
                  <a:gd name="T16" fmla="*/ 7 w 10"/>
                  <a:gd name="T17" fmla="*/ 0 h 10"/>
                  <a:gd name="T18" fmla="*/ 3 w 10"/>
                  <a:gd name="T19" fmla="*/ 0 h 10"/>
                  <a:gd name="T20" fmla="*/ 2 w 10"/>
                  <a:gd name="T21" fmla="*/ 4 h 10"/>
                  <a:gd name="T22" fmla="*/ 10 w 10"/>
                  <a:gd name="T23" fmla="*/ 4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10" y="4"/>
                    </a:moveTo>
                    <a:lnTo>
                      <a:pt x="2" y="4"/>
                    </a:lnTo>
                    <a:lnTo>
                      <a:pt x="0" y="10"/>
                    </a:lnTo>
                    <a:lnTo>
                      <a:pt x="8" y="10"/>
                    </a:lnTo>
                    <a:lnTo>
                      <a:pt x="10" y="4"/>
                    </a:lnTo>
                    <a:lnTo>
                      <a:pt x="8" y="0"/>
                    </a:lnTo>
                    <a:lnTo>
                      <a:pt x="7" y="0"/>
                    </a:lnTo>
                    <a:lnTo>
                      <a:pt x="3" y="0"/>
                    </a:lnTo>
                    <a:lnTo>
                      <a:pt x="2" y="4"/>
                    </a:lnTo>
                    <a:lnTo>
                      <a:pt x="1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4" name="Freeform 681"/>
              <p:cNvSpPr>
                <a:spLocks/>
              </p:cNvSpPr>
              <p:nvPr/>
            </p:nvSpPr>
            <p:spPr bwMode="auto">
              <a:xfrm>
                <a:off x="3719" y="3981"/>
                <a:ext cx="8" cy="12"/>
              </a:xfrm>
              <a:custGeom>
                <a:avLst/>
                <a:gdLst>
                  <a:gd name="T0" fmla="*/ 8 w 8"/>
                  <a:gd name="T1" fmla="*/ 5 h 12"/>
                  <a:gd name="T2" fmla="*/ 1 w 8"/>
                  <a:gd name="T3" fmla="*/ 4 h 12"/>
                  <a:gd name="T4" fmla="*/ 0 w 8"/>
                  <a:gd name="T5" fmla="*/ 12 h 12"/>
                  <a:gd name="T6" fmla="*/ 8 w 8"/>
                  <a:gd name="T7" fmla="*/ 12 h 12"/>
                  <a:gd name="T8" fmla="*/ 8 w 8"/>
                  <a:gd name="T9" fmla="*/ 5 h 12"/>
                  <a:gd name="T10" fmla="*/ 8 w 8"/>
                  <a:gd name="T11" fmla="*/ 5 h 12"/>
                  <a:gd name="T12" fmla="*/ 8 w 8"/>
                  <a:gd name="T13" fmla="*/ 5 h 12"/>
                  <a:gd name="T14" fmla="*/ 8 w 8"/>
                  <a:gd name="T15" fmla="*/ 2 h 12"/>
                  <a:gd name="T16" fmla="*/ 5 w 8"/>
                  <a:gd name="T17" fmla="*/ 0 h 12"/>
                  <a:gd name="T18" fmla="*/ 1 w 8"/>
                  <a:gd name="T19" fmla="*/ 2 h 12"/>
                  <a:gd name="T20" fmla="*/ 1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1" y="4"/>
                    </a:lnTo>
                    <a:lnTo>
                      <a:pt x="0" y="12"/>
                    </a:lnTo>
                    <a:lnTo>
                      <a:pt x="8" y="12"/>
                    </a:lnTo>
                    <a:lnTo>
                      <a:pt x="8" y="5"/>
                    </a:lnTo>
                    <a:lnTo>
                      <a:pt x="8" y="2"/>
                    </a:lnTo>
                    <a:lnTo>
                      <a:pt x="5" y="0"/>
                    </a:lnTo>
                    <a:lnTo>
                      <a:pt x="1" y="2"/>
                    </a:lnTo>
                    <a:lnTo>
                      <a:pt x="1"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5" name="Freeform 682"/>
              <p:cNvSpPr>
                <a:spLocks/>
              </p:cNvSpPr>
              <p:nvPr/>
            </p:nvSpPr>
            <p:spPr bwMode="auto">
              <a:xfrm>
                <a:off x="3720" y="3975"/>
                <a:ext cx="9" cy="11"/>
              </a:xfrm>
              <a:custGeom>
                <a:avLst/>
                <a:gdLst>
                  <a:gd name="T0" fmla="*/ 0 w 9"/>
                  <a:gd name="T1" fmla="*/ 3 h 11"/>
                  <a:gd name="T2" fmla="*/ 0 w 9"/>
                  <a:gd name="T3" fmla="*/ 3 h 11"/>
                  <a:gd name="T4" fmla="*/ 0 w 9"/>
                  <a:gd name="T5" fmla="*/ 10 h 11"/>
                  <a:gd name="T6" fmla="*/ 7 w 9"/>
                  <a:gd name="T7" fmla="*/ 11 h 11"/>
                  <a:gd name="T8" fmla="*/ 9 w 9"/>
                  <a:gd name="T9" fmla="*/ 5 h 11"/>
                  <a:gd name="T10" fmla="*/ 0 w 9"/>
                  <a:gd name="T11" fmla="*/ 3 h 11"/>
                  <a:gd name="T12" fmla="*/ 9 w 9"/>
                  <a:gd name="T13" fmla="*/ 5 h 11"/>
                  <a:gd name="T14" fmla="*/ 7 w 9"/>
                  <a:gd name="T15" fmla="*/ 2 h 11"/>
                  <a:gd name="T16" fmla="*/ 5 w 9"/>
                  <a:gd name="T17" fmla="*/ 0 h 11"/>
                  <a:gd name="T18" fmla="*/ 2 w 9"/>
                  <a:gd name="T19" fmla="*/ 2 h 11"/>
                  <a:gd name="T20" fmla="*/ 0 w 9"/>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0" y="3"/>
                    </a:moveTo>
                    <a:lnTo>
                      <a:pt x="0" y="3"/>
                    </a:lnTo>
                    <a:lnTo>
                      <a:pt x="0" y="10"/>
                    </a:lnTo>
                    <a:lnTo>
                      <a:pt x="7" y="11"/>
                    </a:lnTo>
                    <a:lnTo>
                      <a:pt x="9" y="5"/>
                    </a:lnTo>
                    <a:lnTo>
                      <a:pt x="0" y="3"/>
                    </a:lnTo>
                    <a:lnTo>
                      <a:pt x="9" y="5"/>
                    </a:lnTo>
                    <a:lnTo>
                      <a:pt x="7" y="2"/>
                    </a:lnTo>
                    <a:lnTo>
                      <a:pt x="5" y="0"/>
                    </a:lnTo>
                    <a:lnTo>
                      <a:pt x="2" y="2"/>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6" name="Freeform 683"/>
              <p:cNvSpPr>
                <a:spLocks/>
              </p:cNvSpPr>
              <p:nvPr/>
            </p:nvSpPr>
            <p:spPr bwMode="auto">
              <a:xfrm>
                <a:off x="3720" y="3968"/>
                <a:ext cx="9" cy="12"/>
              </a:xfrm>
              <a:custGeom>
                <a:avLst/>
                <a:gdLst>
                  <a:gd name="T0" fmla="*/ 9 w 9"/>
                  <a:gd name="T1" fmla="*/ 5 h 12"/>
                  <a:gd name="T2" fmla="*/ 2 w 9"/>
                  <a:gd name="T3" fmla="*/ 4 h 12"/>
                  <a:gd name="T4" fmla="*/ 0 w 9"/>
                  <a:gd name="T5" fmla="*/ 10 h 12"/>
                  <a:gd name="T6" fmla="*/ 9 w 9"/>
                  <a:gd name="T7" fmla="*/ 12 h 12"/>
                  <a:gd name="T8" fmla="*/ 9 w 9"/>
                  <a:gd name="T9" fmla="*/ 5 h 12"/>
                  <a:gd name="T10" fmla="*/ 9 w 9"/>
                  <a:gd name="T11" fmla="*/ 5 h 12"/>
                  <a:gd name="T12" fmla="*/ 9 w 9"/>
                  <a:gd name="T13" fmla="*/ 5 h 12"/>
                  <a:gd name="T14" fmla="*/ 9 w 9"/>
                  <a:gd name="T15" fmla="*/ 2 h 12"/>
                  <a:gd name="T16" fmla="*/ 5 w 9"/>
                  <a:gd name="T17" fmla="*/ 0 h 12"/>
                  <a:gd name="T18" fmla="*/ 4 w 9"/>
                  <a:gd name="T19" fmla="*/ 0 h 12"/>
                  <a:gd name="T20" fmla="*/ 2 w 9"/>
                  <a:gd name="T21" fmla="*/ 4 h 12"/>
                  <a:gd name="T22" fmla="*/ 9 w 9"/>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2">
                    <a:moveTo>
                      <a:pt x="9" y="5"/>
                    </a:moveTo>
                    <a:lnTo>
                      <a:pt x="2" y="4"/>
                    </a:lnTo>
                    <a:lnTo>
                      <a:pt x="0" y="10"/>
                    </a:lnTo>
                    <a:lnTo>
                      <a:pt x="9" y="12"/>
                    </a:lnTo>
                    <a:lnTo>
                      <a:pt x="9" y="5"/>
                    </a:lnTo>
                    <a:lnTo>
                      <a:pt x="9" y="2"/>
                    </a:lnTo>
                    <a:lnTo>
                      <a:pt x="5" y="0"/>
                    </a:lnTo>
                    <a:lnTo>
                      <a:pt x="4" y="0"/>
                    </a:lnTo>
                    <a:lnTo>
                      <a:pt x="2" y="4"/>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7" name="Freeform 684"/>
              <p:cNvSpPr>
                <a:spLocks/>
              </p:cNvSpPr>
              <p:nvPr/>
            </p:nvSpPr>
            <p:spPr bwMode="auto">
              <a:xfrm>
                <a:off x="3722" y="3962"/>
                <a:ext cx="8" cy="11"/>
              </a:xfrm>
              <a:custGeom>
                <a:avLst/>
                <a:gdLst>
                  <a:gd name="T0" fmla="*/ 8 w 8"/>
                  <a:gd name="T1" fmla="*/ 3 h 11"/>
                  <a:gd name="T2" fmla="*/ 0 w 8"/>
                  <a:gd name="T3" fmla="*/ 3 h 11"/>
                  <a:gd name="T4" fmla="*/ 0 w 8"/>
                  <a:gd name="T5" fmla="*/ 10 h 11"/>
                  <a:gd name="T6" fmla="*/ 7 w 8"/>
                  <a:gd name="T7" fmla="*/ 11 h 11"/>
                  <a:gd name="T8" fmla="*/ 8 w 8"/>
                  <a:gd name="T9" fmla="*/ 3 h 11"/>
                  <a:gd name="T10" fmla="*/ 8 w 8"/>
                  <a:gd name="T11" fmla="*/ 3 h 11"/>
                  <a:gd name="T12" fmla="*/ 8 w 8"/>
                  <a:gd name="T13" fmla="*/ 3 h 11"/>
                  <a:gd name="T14" fmla="*/ 8 w 8"/>
                  <a:gd name="T15" fmla="*/ 0 h 11"/>
                  <a:gd name="T16" fmla="*/ 5 w 8"/>
                  <a:gd name="T17" fmla="*/ 0 h 11"/>
                  <a:gd name="T18" fmla="*/ 2 w 8"/>
                  <a:gd name="T19" fmla="*/ 0 h 11"/>
                  <a:gd name="T20" fmla="*/ 0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0" y="3"/>
                    </a:lnTo>
                    <a:lnTo>
                      <a:pt x="0" y="10"/>
                    </a:lnTo>
                    <a:lnTo>
                      <a:pt x="7" y="11"/>
                    </a:lnTo>
                    <a:lnTo>
                      <a:pt x="8" y="3"/>
                    </a:lnTo>
                    <a:lnTo>
                      <a:pt x="8" y="0"/>
                    </a:lnTo>
                    <a:lnTo>
                      <a:pt x="5" y="0"/>
                    </a:lnTo>
                    <a:lnTo>
                      <a:pt x="2" y="0"/>
                    </a:lnTo>
                    <a:lnTo>
                      <a:pt x="0"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8" name="Freeform 685"/>
              <p:cNvSpPr>
                <a:spLocks/>
              </p:cNvSpPr>
              <p:nvPr/>
            </p:nvSpPr>
            <p:spPr bwMode="auto">
              <a:xfrm>
                <a:off x="3722" y="3954"/>
                <a:ext cx="10" cy="11"/>
              </a:xfrm>
              <a:custGeom>
                <a:avLst/>
                <a:gdLst>
                  <a:gd name="T0" fmla="*/ 2 w 10"/>
                  <a:gd name="T1" fmla="*/ 3 h 11"/>
                  <a:gd name="T2" fmla="*/ 2 w 10"/>
                  <a:gd name="T3" fmla="*/ 3 h 11"/>
                  <a:gd name="T4" fmla="*/ 0 w 10"/>
                  <a:gd name="T5" fmla="*/ 11 h 11"/>
                  <a:gd name="T6" fmla="*/ 8 w 10"/>
                  <a:gd name="T7" fmla="*/ 11 h 11"/>
                  <a:gd name="T8" fmla="*/ 10 w 10"/>
                  <a:gd name="T9" fmla="*/ 5 h 11"/>
                  <a:gd name="T10" fmla="*/ 2 w 10"/>
                  <a:gd name="T11" fmla="*/ 3 h 11"/>
                  <a:gd name="T12" fmla="*/ 10 w 10"/>
                  <a:gd name="T13" fmla="*/ 5 h 11"/>
                  <a:gd name="T14" fmla="*/ 8 w 10"/>
                  <a:gd name="T15" fmla="*/ 2 h 11"/>
                  <a:gd name="T16" fmla="*/ 7 w 10"/>
                  <a:gd name="T17" fmla="*/ 0 h 11"/>
                  <a:gd name="T18" fmla="*/ 3 w 10"/>
                  <a:gd name="T19" fmla="*/ 2 h 11"/>
                  <a:gd name="T20" fmla="*/ 2 w 10"/>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2" y="3"/>
                    </a:moveTo>
                    <a:lnTo>
                      <a:pt x="2" y="3"/>
                    </a:lnTo>
                    <a:lnTo>
                      <a:pt x="0" y="11"/>
                    </a:lnTo>
                    <a:lnTo>
                      <a:pt x="8" y="11"/>
                    </a:lnTo>
                    <a:lnTo>
                      <a:pt x="10" y="5"/>
                    </a:lnTo>
                    <a:lnTo>
                      <a:pt x="2" y="3"/>
                    </a:lnTo>
                    <a:lnTo>
                      <a:pt x="10" y="5"/>
                    </a:lnTo>
                    <a:lnTo>
                      <a:pt x="8" y="2"/>
                    </a:lnTo>
                    <a:lnTo>
                      <a:pt x="7" y="0"/>
                    </a:lnTo>
                    <a:lnTo>
                      <a:pt x="3" y="2"/>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199" name="Freeform 686"/>
              <p:cNvSpPr>
                <a:spLocks/>
              </p:cNvSpPr>
              <p:nvPr/>
            </p:nvSpPr>
            <p:spPr bwMode="auto">
              <a:xfrm>
                <a:off x="3724" y="3947"/>
                <a:ext cx="8" cy="12"/>
              </a:xfrm>
              <a:custGeom>
                <a:avLst/>
                <a:gdLst>
                  <a:gd name="T0" fmla="*/ 8 w 8"/>
                  <a:gd name="T1" fmla="*/ 4 h 12"/>
                  <a:gd name="T2" fmla="*/ 1 w 8"/>
                  <a:gd name="T3" fmla="*/ 4 h 12"/>
                  <a:gd name="T4" fmla="*/ 0 w 8"/>
                  <a:gd name="T5" fmla="*/ 10 h 12"/>
                  <a:gd name="T6" fmla="*/ 8 w 8"/>
                  <a:gd name="T7" fmla="*/ 12 h 12"/>
                  <a:gd name="T8" fmla="*/ 8 w 8"/>
                  <a:gd name="T9" fmla="*/ 4 h 12"/>
                  <a:gd name="T10" fmla="*/ 8 w 8"/>
                  <a:gd name="T11" fmla="*/ 4 h 12"/>
                  <a:gd name="T12" fmla="*/ 8 w 8"/>
                  <a:gd name="T13" fmla="*/ 4 h 12"/>
                  <a:gd name="T14" fmla="*/ 8 w 8"/>
                  <a:gd name="T15" fmla="*/ 2 h 12"/>
                  <a:gd name="T16" fmla="*/ 5 w 8"/>
                  <a:gd name="T17" fmla="*/ 0 h 12"/>
                  <a:gd name="T18" fmla="*/ 3 w 8"/>
                  <a:gd name="T19" fmla="*/ 0 h 12"/>
                  <a:gd name="T20" fmla="*/ 1 w 8"/>
                  <a:gd name="T21" fmla="*/ 4 h 12"/>
                  <a:gd name="T22" fmla="*/ 8 w 8"/>
                  <a:gd name="T23" fmla="*/ 4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4"/>
                    </a:moveTo>
                    <a:lnTo>
                      <a:pt x="1" y="4"/>
                    </a:lnTo>
                    <a:lnTo>
                      <a:pt x="0" y="10"/>
                    </a:lnTo>
                    <a:lnTo>
                      <a:pt x="8" y="12"/>
                    </a:lnTo>
                    <a:lnTo>
                      <a:pt x="8" y="4"/>
                    </a:lnTo>
                    <a:lnTo>
                      <a:pt x="8" y="2"/>
                    </a:lnTo>
                    <a:lnTo>
                      <a:pt x="5" y="0"/>
                    </a:lnTo>
                    <a:lnTo>
                      <a:pt x="3" y="0"/>
                    </a:lnTo>
                    <a:lnTo>
                      <a:pt x="1" y="4"/>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0" name="Freeform 687"/>
              <p:cNvSpPr>
                <a:spLocks/>
              </p:cNvSpPr>
              <p:nvPr/>
            </p:nvSpPr>
            <p:spPr bwMode="auto">
              <a:xfrm>
                <a:off x="3725" y="3939"/>
                <a:ext cx="8" cy="12"/>
              </a:xfrm>
              <a:custGeom>
                <a:avLst/>
                <a:gdLst>
                  <a:gd name="T0" fmla="*/ 0 w 8"/>
                  <a:gd name="T1" fmla="*/ 4 h 12"/>
                  <a:gd name="T2" fmla="*/ 0 w 8"/>
                  <a:gd name="T3" fmla="*/ 4 h 12"/>
                  <a:gd name="T4" fmla="*/ 0 w 8"/>
                  <a:gd name="T5" fmla="*/ 12 h 12"/>
                  <a:gd name="T6" fmla="*/ 7 w 8"/>
                  <a:gd name="T7" fmla="*/ 12 h 12"/>
                  <a:gd name="T8" fmla="*/ 8 w 8"/>
                  <a:gd name="T9" fmla="*/ 5 h 12"/>
                  <a:gd name="T10" fmla="*/ 0 w 8"/>
                  <a:gd name="T11" fmla="*/ 4 h 12"/>
                  <a:gd name="T12" fmla="*/ 8 w 8"/>
                  <a:gd name="T13" fmla="*/ 5 h 12"/>
                  <a:gd name="T14" fmla="*/ 7 w 8"/>
                  <a:gd name="T15" fmla="*/ 2 h 12"/>
                  <a:gd name="T16" fmla="*/ 5 w 8"/>
                  <a:gd name="T17" fmla="*/ 0 h 12"/>
                  <a:gd name="T18" fmla="*/ 2 w 8"/>
                  <a:gd name="T19" fmla="*/ 2 h 12"/>
                  <a:gd name="T20" fmla="*/ 0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0" y="4"/>
                    </a:moveTo>
                    <a:lnTo>
                      <a:pt x="0" y="4"/>
                    </a:lnTo>
                    <a:lnTo>
                      <a:pt x="0" y="12"/>
                    </a:lnTo>
                    <a:lnTo>
                      <a:pt x="7" y="12"/>
                    </a:lnTo>
                    <a:lnTo>
                      <a:pt x="8" y="5"/>
                    </a:lnTo>
                    <a:lnTo>
                      <a:pt x="0" y="4"/>
                    </a:lnTo>
                    <a:lnTo>
                      <a:pt x="8" y="5"/>
                    </a:lnTo>
                    <a:lnTo>
                      <a:pt x="7" y="2"/>
                    </a:lnTo>
                    <a:lnTo>
                      <a:pt x="5" y="0"/>
                    </a:lnTo>
                    <a:lnTo>
                      <a:pt x="2" y="2"/>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1" name="Freeform 688"/>
              <p:cNvSpPr>
                <a:spLocks/>
              </p:cNvSpPr>
              <p:nvPr/>
            </p:nvSpPr>
            <p:spPr bwMode="auto">
              <a:xfrm>
                <a:off x="3725" y="3933"/>
                <a:ext cx="8" cy="11"/>
              </a:xfrm>
              <a:custGeom>
                <a:avLst/>
                <a:gdLst>
                  <a:gd name="T0" fmla="*/ 8 w 8"/>
                  <a:gd name="T1" fmla="*/ 5 h 11"/>
                  <a:gd name="T2" fmla="*/ 2 w 8"/>
                  <a:gd name="T3" fmla="*/ 3 h 11"/>
                  <a:gd name="T4" fmla="*/ 0 w 8"/>
                  <a:gd name="T5" fmla="*/ 10 h 11"/>
                  <a:gd name="T6" fmla="*/ 8 w 8"/>
                  <a:gd name="T7" fmla="*/ 11 h 11"/>
                  <a:gd name="T8" fmla="*/ 8 w 8"/>
                  <a:gd name="T9" fmla="*/ 5 h 11"/>
                  <a:gd name="T10" fmla="*/ 8 w 8"/>
                  <a:gd name="T11" fmla="*/ 5 h 11"/>
                  <a:gd name="T12" fmla="*/ 8 w 8"/>
                  <a:gd name="T13" fmla="*/ 5 h 11"/>
                  <a:gd name="T14" fmla="*/ 8 w 8"/>
                  <a:gd name="T15" fmla="*/ 2 h 11"/>
                  <a:gd name="T16" fmla="*/ 5 w 8"/>
                  <a:gd name="T17" fmla="*/ 0 h 11"/>
                  <a:gd name="T18" fmla="*/ 4 w 8"/>
                  <a:gd name="T19" fmla="*/ 0 h 11"/>
                  <a:gd name="T20" fmla="*/ 2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2" y="3"/>
                    </a:lnTo>
                    <a:lnTo>
                      <a:pt x="0" y="10"/>
                    </a:lnTo>
                    <a:lnTo>
                      <a:pt x="8" y="11"/>
                    </a:lnTo>
                    <a:lnTo>
                      <a:pt x="8" y="5"/>
                    </a:lnTo>
                    <a:lnTo>
                      <a:pt x="8" y="2"/>
                    </a:lnTo>
                    <a:lnTo>
                      <a:pt x="5" y="0"/>
                    </a:lnTo>
                    <a:lnTo>
                      <a:pt x="4" y="0"/>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2" name="Freeform 689"/>
              <p:cNvSpPr>
                <a:spLocks/>
              </p:cNvSpPr>
              <p:nvPr/>
            </p:nvSpPr>
            <p:spPr bwMode="auto">
              <a:xfrm>
                <a:off x="3727" y="3926"/>
                <a:ext cx="8" cy="12"/>
              </a:xfrm>
              <a:custGeom>
                <a:avLst/>
                <a:gdLst>
                  <a:gd name="T0" fmla="*/ 0 w 8"/>
                  <a:gd name="T1" fmla="*/ 4 h 12"/>
                  <a:gd name="T2" fmla="*/ 0 w 8"/>
                  <a:gd name="T3" fmla="*/ 4 h 12"/>
                  <a:gd name="T4" fmla="*/ 0 w 8"/>
                  <a:gd name="T5" fmla="*/ 10 h 12"/>
                  <a:gd name="T6" fmla="*/ 6 w 8"/>
                  <a:gd name="T7" fmla="*/ 12 h 12"/>
                  <a:gd name="T8" fmla="*/ 8 w 8"/>
                  <a:gd name="T9" fmla="*/ 4 h 12"/>
                  <a:gd name="T10" fmla="*/ 0 w 8"/>
                  <a:gd name="T11" fmla="*/ 4 h 12"/>
                  <a:gd name="T12" fmla="*/ 8 w 8"/>
                  <a:gd name="T13" fmla="*/ 4 h 12"/>
                  <a:gd name="T14" fmla="*/ 8 w 8"/>
                  <a:gd name="T15" fmla="*/ 0 h 12"/>
                  <a:gd name="T16" fmla="*/ 5 w 8"/>
                  <a:gd name="T17" fmla="*/ 0 h 12"/>
                  <a:gd name="T18" fmla="*/ 2 w 8"/>
                  <a:gd name="T19" fmla="*/ 0 h 12"/>
                  <a:gd name="T20" fmla="*/ 0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0" y="4"/>
                    </a:moveTo>
                    <a:lnTo>
                      <a:pt x="0" y="4"/>
                    </a:lnTo>
                    <a:lnTo>
                      <a:pt x="0" y="10"/>
                    </a:lnTo>
                    <a:lnTo>
                      <a:pt x="6" y="12"/>
                    </a:lnTo>
                    <a:lnTo>
                      <a:pt x="8" y="4"/>
                    </a:lnTo>
                    <a:lnTo>
                      <a:pt x="0" y="4"/>
                    </a:lnTo>
                    <a:lnTo>
                      <a:pt x="8" y="4"/>
                    </a:lnTo>
                    <a:lnTo>
                      <a:pt x="8" y="0"/>
                    </a:lnTo>
                    <a:lnTo>
                      <a:pt x="5" y="0"/>
                    </a:lnTo>
                    <a:lnTo>
                      <a:pt x="2" y="0"/>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3" name="Freeform 690"/>
              <p:cNvSpPr>
                <a:spLocks/>
              </p:cNvSpPr>
              <p:nvPr/>
            </p:nvSpPr>
            <p:spPr bwMode="auto">
              <a:xfrm>
                <a:off x="3727" y="3918"/>
                <a:ext cx="10" cy="12"/>
              </a:xfrm>
              <a:custGeom>
                <a:avLst/>
                <a:gdLst>
                  <a:gd name="T0" fmla="*/ 10 w 10"/>
                  <a:gd name="T1" fmla="*/ 5 h 12"/>
                  <a:gd name="T2" fmla="*/ 2 w 10"/>
                  <a:gd name="T3" fmla="*/ 4 h 12"/>
                  <a:gd name="T4" fmla="*/ 0 w 10"/>
                  <a:gd name="T5" fmla="*/ 12 h 12"/>
                  <a:gd name="T6" fmla="*/ 8 w 10"/>
                  <a:gd name="T7" fmla="*/ 12 h 12"/>
                  <a:gd name="T8" fmla="*/ 10 w 10"/>
                  <a:gd name="T9" fmla="*/ 5 h 12"/>
                  <a:gd name="T10" fmla="*/ 10 w 10"/>
                  <a:gd name="T11" fmla="*/ 5 h 12"/>
                  <a:gd name="T12" fmla="*/ 10 w 10"/>
                  <a:gd name="T13" fmla="*/ 5 h 12"/>
                  <a:gd name="T14" fmla="*/ 8 w 10"/>
                  <a:gd name="T15" fmla="*/ 2 h 12"/>
                  <a:gd name="T16" fmla="*/ 6 w 10"/>
                  <a:gd name="T17" fmla="*/ 0 h 12"/>
                  <a:gd name="T18" fmla="*/ 3 w 10"/>
                  <a:gd name="T19" fmla="*/ 0 h 12"/>
                  <a:gd name="T20" fmla="*/ 2 w 10"/>
                  <a:gd name="T21" fmla="*/ 4 h 12"/>
                  <a:gd name="T22" fmla="*/ 10 w 10"/>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2">
                    <a:moveTo>
                      <a:pt x="10" y="5"/>
                    </a:moveTo>
                    <a:lnTo>
                      <a:pt x="2" y="4"/>
                    </a:lnTo>
                    <a:lnTo>
                      <a:pt x="0" y="12"/>
                    </a:lnTo>
                    <a:lnTo>
                      <a:pt x="8" y="12"/>
                    </a:lnTo>
                    <a:lnTo>
                      <a:pt x="10" y="5"/>
                    </a:lnTo>
                    <a:lnTo>
                      <a:pt x="8" y="2"/>
                    </a:lnTo>
                    <a:lnTo>
                      <a:pt x="6" y="0"/>
                    </a:lnTo>
                    <a:lnTo>
                      <a:pt x="3" y="0"/>
                    </a:lnTo>
                    <a:lnTo>
                      <a:pt x="2" y="4"/>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4" name="Freeform 691"/>
              <p:cNvSpPr>
                <a:spLocks/>
              </p:cNvSpPr>
              <p:nvPr/>
            </p:nvSpPr>
            <p:spPr bwMode="auto">
              <a:xfrm>
                <a:off x="3729" y="3912"/>
                <a:ext cx="8" cy="11"/>
              </a:xfrm>
              <a:custGeom>
                <a:avLst/>
                <a:gdLst>
                  <a:gd name="T0" fmla="*/ 1 w 8"/>
                  <a:gd name="T1" fmla="*/ 3 h 11"/>
                  <a:gd name="T2" fmla="*/ 1 w 8"/>
                  <a:gd name="T3" fmla="*/ 3 h 11"/>
                  <a:gd name="T4" fmla="*/ 0 w 8"/>
                  <a:gd name="T5" fmla="*/ 10 h 11"/>
                  <a:gd name="T6" fmla="*/ 8 w 8"/>
                  <a:gd name="T7" fmla="*/ 11 h 11"/>
                  <a:gd name="T8" fmla="*/ 8 w 8"/>
                  <a:gd name="T9" fmla="*/ 3 h 11"/>
                  <a:gd name="T10" fmla="*/ 1 w 8"/>
                  <a:gd name="T11" fmla="*/ 3 h 11"/>
                  <a:gd name="T12" fmla="*/ 8 w 8"/>
                  <a:gd name="T13" fmla="*/ 3 h 11"/>
                  <a:gd name="T14" fmla="*/ 8 w 8"/>
                  <a:gd name="T15" fmla="*/ 2 h 11"/>
                  <a:gd name="T16" fmla="*/ 4 w 8"/>
                  <a:gd name="T17" fmla="*/ 0 h 11"/>
                  <a:gd name="T18" fmla="*/ 3 w 8"/>
                  <a:gd name="T19" fmla="*/ 0 h 11"/>
                  <a:gd name="T20" fmla="*/ 1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1" y="3"/>
                    </a:moveTo>
                    <a:lnTo>
                      <a:pt x="1" y="3"/>
                    </a:lnTo>
                    <a:lnTo>
                      <a:pt x="0" y="10"/>
                    </a:lnTo>
                    <a:lnTo>
                      <a:pt x="8" y="11"/>
                    </a:lnTo>
                    <a:lnTo>
                      <a:pt x="8" y="3"/>
                    </a:lnTo>
                    <a:lnTo>
                      <a:pt x="1" y="3"/>
                    </a:lnTo>
                    <a:lnTo>
                      <a:pt x="8" y="3"/>
                    </a:lnTo>
                    <a:lnTo>
                      <a:pt x="8" y="2"/>
                    </a:lnTo>
                    <a:lnTo>
                      <a:pt x="4"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5" name="Freeform 692"/>
              <p:cNvSpPr>
                <a:spLocks/>
              </p:cNvSpPr>
              <p:nvPr/>
            </p:nvSpPr>
            <p:spPr bwMode="auto">
              <a:xfrm>
                <a:off x="3730" y="3904"/>
                <a:ext cx="8" cy="11"/>
              </a:xfrm>
              <a:custGeom>
                <a:avLst/>
                <a:gdLst>
                  <a:gd name="T0" fmla="*/ 8 w 8"/>
                  <a:gd name="T1" fmla="*/ 5 h 11"/>
                  <a:gd name="T2" fmla="*/ 0 w 8"/>
                  <a:gd name="T3" fmla="*/ 3 h 11"/>
                  <a:gd name="T4" fmla="*/ 0 w 8"/>
                  <a:gd name="T5" fmla="*/ 11 h 11"/>
                  <a:gd name="T6" fmla="*/ 7 w 8"/>
                  <a:gd name="T7" fmla="*/ 11 h 11"/>
                  <a:gd name="T8" fmla="*/ 8 w 8"/>
                  <a:gd name="T9" fmla="*/ 5 h 11"/>
                  <a:gd name="T10" fmla="*/ 8 w 8"/>
                  <a:gd name="T11" fmla="*/ 5 h 11"/>
                  <a:gd name="T12" fmla="*/ 8 w 8"/>
                  <a:gd name="T13" fmla="*/ 5 h 11"/>
                  <a:gd name="T14" fmla="*/ 7 w 8"/>
                  <a:gd name="T15" fmla="*/ 1 h 11"/>
                  <a:gd name="T16" fmla="*/ 5 w 8"/>
                  <a:gd name="T17" fmla="*/ 0 h 11"/>
                  <a:gd name="T18" fmla="*/ 2 w 8"/>
                  <a:gd name="T19" fmla="*/ 1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11"/>
                    </a:lnTo>
                    <a:lnTo>
                      <a:pt x="7" y="11"/>
                    </a:lnTo>
                    <a:lnTo>
                      <a:pt x="8" y="5"/>
                    </a:lnTo>
                    <a:lnTo>
                      <a:pt x="7" y="1"/>
                    </a:lnTo>
                    <a:lnTo>
                      <a:pt x="5" y="0"/>
                    </a:lnTo>
                    <a:lnTo>
                      <a:pt x="2" y="1"/>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6" name="Freeform 693"/>
              <p:cNvSpPr>
                <a:spLocks/>
              </p:cNvSpPr>
              <p:nvPr/>
            </p:nvSpPr>
            <p:spPr bwMode="auto">
              <a:xfrm>
                <a:off x="3730" y="3897"/>
                <a:ext cx="8" cy="12"/>
              </a:xfrm>
              <a:custGeom>
                <a:avLst/>
                <a:gdLst>
                  <a:gd name="T0" fmla="*/ 2 w 8"/>
                  <a:gd name="T1" fmla="*/ 4 h 12"/>
                  <a:gd name="T2" fmla="*/ 2 w 8"/>
                  <a:gd name="T3" fmla="*/ 4 h 12"/>
                  <a:gd name="T4" fmla="*/ 0 w 8"/>
                  <a:gd name="T5" fmla="*/ 10 h 12"/>
                  <a:gd name="T6" fmla="*/ 8 w 8"/>
                  <a:gd name="T7" fmla="*/ 12 h 12"/>
                  <a:gd name="T8" fmla="*/ 8 w 8"/>
                  <a:gd name="T9" fmla="*/ 5 h 12"/>
                  <a:gd name="T10" fmla="*/ 2 w 8"/>
                  <a:gd name="T11" fmla="*/ 4 h 12"/>
                  <a:gd name="T12" fmla="*/ 8 w 8"/>
                  <a:gd name="T13" fmla="*/ 5 h 12"/>
                  <a:gd name="T14" fmla="*/ 8 w 8"/>
                  <a:gd name="T15" fmla="*/ 2 h 12"/>
                  <a:gd name="T16" fmla="*/ 5 w 8"/>
                  <a:gd name="T17" fmla="*/ 0 h 12"/>
                  <a:gd name="T18" fmla="*/ 3 w 8"/>
                  <a:gd name="T19" fmla="*/ 0 h 12"/>
                  <a:gd name="T20" fmla="*/ 2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2" y="4"/>
                    </a:moveTo>
                    <a:lnTo>
                      <a:pt x="2" y="4"/>
                    </a:lnTo>
                    <a:lnTo>
                      <a:pt x="0" y="10"/>
                    </a:lnTo>
                    <a:lnTo>
                      <a:pt x="8" y="12"/>
                    </a:lnTo>
                    <a:lnTo>
                      <a:pt x="8" y="5"/>
                    </a:lnTo>
                    <a:lnTo>
                      <a:pt x="2" y="4"/>
                    </a:lnTo>
                    <a:lnTo>
                      <a:pt x="8" y="5"/>
                    </a:lnTo>
                    <a:lnTo>
                      <a:pt x="8" y="2"/>
                    </a:lnTo>
                    <a:lnTo>
                      <a:pt x="5" y="0"/>
                    </a:lnTo>
                    <a:lnTo>
                      <a:pt x="3" y="0"/>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7" name="Freeform 694"/>
              <p:cNvSpPr>
                <a:spLocks/>
              </p:cNvSpPr>
              <p:nvPr/>
            </p:nvSpPr>
            <p:spPr bwMode="auto">
              <a:xfrm>
                <a:off x="3732" y="3891"/>
                <a:ext cx="8" cy="11"/>
              </a:xfrm>
              <a:custGeom>
                <a:avLst/>
                <a:gdLst>
                  <a:gd name="T0" fmla="*/ 8 w 8"/>
                  <a:gd name="T1" fmla="*/ 3 h 11"/>
                  <a:gd name="T2" fmla="*/ 0 w 8"/>
                  <a:gd name="T3" fmla="*/ 3 h 11"/>
                  <a:gd name="T4" fmla="*/ 0 w 8"/>
                  <a:gd name="T5" fmla="*/ 10 h 11"/>
                  <a:gd name="T6" fmla="*/ 6 w 8"/>
                  <a:gd name="T7" fmla="*/ 11 h 11"/>
                  <a:gd name="T8" fmla="*/ 8 w 8"/>
                  <a:gd name="T9" fmla="*/ 3 h 11"/>
                  <a:gd name="T10" fmla="*/ 8 w 8"/>
                  <a:gd name="T11" fmla="*/ 3 h 11"/>
                  <a:gd name="T12" fmla="*/ 8 w 8"/>
                  <a:gd name="T13" fmla="*/ 3 h 11"/>
                  <a:gd name="T14" fmla="*/ 8 w 8"/>
                  <a:gd name="T15" fmla="*/ 0 h 11"/>
                  <a:gd name="T16" fmla="*/ 5 w 8"/>
                  <a:gd name="T17" fmla="*/ 0 h 11"/>
                  <a:gd name="T18" fmla="*/ 1 w 8"/>
                  <a:gd name="T19" fmla="*/ 0 h 11"/>
                  <a:gd name="T20" fmla="*/ 0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0" y="3"/>
                    </a:lnTo>
                    <a:lnTo>
                      <a:pt x="0" y="10"/>
                    </a:lnTo>
                    <a:lnTo>
                      <a:pt x="6" y="11"/>
                    </a:lnTo>
                    <a:lnTo>
                      <a:pt x="8" y="3"/>
                    </a:lnTo>
                    <a:lnTo>
                      <a:pt x="8" y="0"/>
                    </a:lnTo>
                    <a:lnTo>
                      <a:pt x="5" y="0"/>
                    </a:lnTo>
                    <a:lnTo>
                      <a:pt x="1" y="0"/>
                    </a:lnTo>
                    <a:lnTo>
                      <a:pt x="0"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8" name="Freeform 695"/>
              <p:cNvSpPr>
                <a:spLocks/>
              </p:cNvSpPr>
              <p:nvPr/>
            </p:nvSpPr>
            <p:spPr bwMode="auto">
              <a:xfrm>
                <a:off x="3732" y="3883"/>
                <a:ext cx="9" cy="11"/>
              </a:xfrm>
              <a:custGeom>
                <a:avLst/>
                <a:gdLst>
                  <a:gd name="T0" fmla="*/ 9 w 9"/>
                  <a:gd name="T1" fmla="*/ 5 h 11"/>
                  <a:gd name="T2" fmla="*/ 1 w 9"/>
                  <a:gd name="T3" fmla="*/ 3 h 11"/>
                  <a:gd name="T4" fmla="*/ 0 w 9"/>
                  <a:gd name="T5" fmla="*/ 11 h 11"/>
                  <a:gd name="T6" fmla="*/ 8 w 9"/>
                  <a:gd name="T7" fmla="*/ 11 h 11"/>
                  <a:gd name="T8" fmla="*/ 9 w 9"/>
                  <a:gd name="T9" fmla="*/ 5 h 11"/>
                  <a:gd name="T10" fmla="*/ 9 w 9"/>
                  <a:gd name="T11" fmla="*/ 5 h 11"/>
                  <a:gd name="T12" fmla="*/ 9 w 9"/>
                  <a:gd name="T13" fmla="*/ 5 h 11"/>
                  <a:gd name="T14" fmla="*/ 8 w 9"/>
                  <a:gd name="T15" fmla="*/ 1 h 11"/>
                  <a:gd name="T16" fmla="*/ 6 w 9"/>
                  <a:gd name="T17" fmla="*/ 0 h 11"/>
                  <a:gd name="T18" fmla="*/ 3 w 9"/>
                  <a:gd name="T19" fmla="*/ 1 h 11"/>
                  <a:gd name="T20" fmla="*/ 1 w 9"/>
                  <a:gd name="T21" fmla="*/ 3 h 11"/>
                  <a:gd name="T22" fmla="*/ 9 w 9"/>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9" y="5"/>
                    </a:moveTo>
                    <a:lnTo>
                      <a:pt x="1" y="3"/>
                    </a:lnTo>
                    <a:lnTo>
                      <a:pt x="0" y="11"/>
                    </a:lnTo>
                    <a:lnTo>
                      <a:pt x="8" y="11"/>
                    </a:lnTo>
                    <a:lnTo>
                      <a:pt x="9" y="5"/>
                    </a:lnTo>
                    <a:lnTo>
                      <a:pt x="8" y="1"/>
                    </a:lnTo>
                    <a:lnTo>
                      <a:pt x="6" y="0"/>
                    </a:lnTo>
                    <a:lnTo>
                      <a:pt x="3" y="1"/>
                    </a:lnTo>
                    <a:lnTo>
                      <a:pt x="1"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09" name="Freeform 696"/>
              <p:cNvSpPr>
                <a:spLocks/>
              </p:cNvSpPr>
              <p:nvPr/>
            </p:nvSpPr>
            <p:spPr bwMode="auto">
              <a:xfrm>
                <a:off x="3733" y="3876"/>
                <a:ext cx="8" cy="12"/>
              </a:xfrm>
              <a:custGeom>
                <a:avLst/>
                <a:gdLst>
                  <a:gd name="T0" fmla="*/ 2 w 8"/>
                  <a:gd name="T1" fmla="*/ 4 h 12"/>
                  <a:gd name="T2" fmla="*/ 2 w 8"/>
                  <a:gd name="T3" fmla="*/ 4 h 12"/>
                  <a:gd name="T4" fmla="*/ 0 w 8"/>
                  <a:gd name="T5" fmla="*/ 10 h 12"/>
                  <a:gd name="T6" fmla="*/ 8 w 8"/>
                  <a:gd name="T7" fmla="*/ 12 h 12"/>
                  <a:gd name="T8" fmla="*/ 8 w 8"/>
                  <a:gd name="T9" fmla="*/ 5 h 12"/>
                  <a:gd name="T10" fmla="*/ 2 w 8"/>
                  <a:gd name="T11" fmla="*/ 4 h 12"/>
                  <a:gd name="T12" fmla="*/ 8 w 8"/>
                  <a:gd name="T13" fmla="*/ 5 h 12"/>
                  <a:gd name="T14" fmla="*/ 8 w 8"/>
                  <a:gd name="T15" fmla="*/ 2 h 12"/>
                  <a:gd name="T16" fmla="*/ 5 w 8"/>
                  <a:gd name="T17" fmla="*/ 0 h 12"/>
                  <a:gd name="T18" fmla="*/ 4 w 8"/>
                  <a:gd name="T19" fmla="*/ 0 h 12"/>
                  <a:gd name="T20" fmla="*/ 2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2" y="4"/>
                    </a:moveTo>
                    <a:lnTo>
                      <a:pt x="2" y="4"/>
                    </a:lnTo>
                    <a:lnTo>
                      <a:pt x="0" y="10"/>
                    </a:lnTo>
                    <a:lnTo>
                      <a:pt x="8" y="12"/>
                    </a:lnTo>
                    <a:lnTo>
                      <a:pt x="8" y="5"/>
                    </a:lnTo>
                    <a:lnTo>
                      <a:pt x="2" y="4"/>
                    </a:lnTo>
                    <a:lnTo>
                      <a:pt x="8" y="5"/>
                    </a:lnTo>
                    <a:lnTo>
                      <a:pt x="8" y="2"/>
                    </a:lnTo>
                    <a:lnTo>
                      <a:pt x="5" y="0"/>
                    </a:lnTo>
                    <a:lnTo>
                      <a:pt x="4" y="0"/>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0" name="Freeform 697"/>
              <p:cNvSpPr>
                <a:spLocks/>
              </p:cNvSpPr>
              <p:nvPr/>
            </p:nvSpPr>
            <p:spPr bwMode="auto">
              <a:xfrm>
                <a:off x="3735" y="3870"/>
                <a:ext cx="8" cy="11"/>
              </a:xfrm>
              <a:custGeom>
                <a:avLst/>
                <a:gdLst>
                  <a:gd name="T0" fmla="*/ 0 w 8"/>
                  <a:gd name="T1" fmla="*/ 3 h 11"/>
                  <a:gd name="T2" fmla="*/ 0 w 8"/>
                  <a:gd name="T3" fmla="*/ 3 h 11"/>
                  <a:gd name="T4" fmla="*/ 0 w 8"/>
                  <a:gd name="T5" fmla="*/ 10 h 11"/>
                  <a:gd name="T6" fmla="*/ 6 w 8"/>
                  <a:gd name="T7" fmla="*/ 11 h 11"/>
                  <a:gd name="T8" fmla="*/ 8 w 8"/>
                  <a:gd name="T9" fmla="*/ 3 h 11"/>
                  <a:gd name="T10" fmla="*/ 0 w 8"/>
                  <a:gd name="T11" fmla="*/ 3 h 11"/>
                  <a:gd name="T12" fmla="*/ 8 w 8"/>
                  <a:gd name="T13" fmla="*/ 3 h 11"/>
                  <a:gd name="T14" fmla="*/ 6 w 8"/>
                  <a:gd name="T15" fmla="*/ 1 h 11"/>
                  <a:gd name="T16" fmla="*/ 5 w 8"/>
                  <a:gd name="T17" fmla="*/ 0 h 11"/>
                  <a:gd name="T18" fmla="*/ 2 w 8"/>
                  <a:gd name="T19" fmla="*/ 0 h 11"/>
                  <a:gd name="T20" fmla="*/ 0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0" y="3"/>
                    </a:moveTo>
                    <a:lnTo>
                      <a:pt x="0" y="3"/>
                    </a:lnTo>
                    <a:lnTo>
                      <a:pt x="0" y="10"/>
                    </a:lnTo>
                    <a:lnTo>
                      <a:pt x="6" y="11"/>
                    </a:lnTo>
                    <a:lnTo>
                      <a:pt x="8" y="3"/>
                    </a:lnTo>
                    <a:lnTo>
                      <a:pt x="0" y="3"/>
                    </a:lnTo>
                    <a:lnTo>
                      <a:pt x="8" y="3"/>
                    </a:lnTo>
                    <a:lnTo>
                      <a:pt x="6" y="1"/>
                    </a:lnTo>
                    <a:lnTo>
                      <a:pt x="5" y="0"/>
                    </a:lnTo>
                    <a:lnTo>
                      <a:pt x="2"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1" name="Freeform 698"/>
              <p:cNvSpPr>
                <a:spLocks/>
              </p:cNvSpPr>
              <p:nvPr/>
            </p:nvSpPr>
            <p:spPr bwMode="auto">
              <a:xfrm>
                <a:off x="3735" y="3863"/>
                <a:ext cx="10" cy="10"/>
              </a:xfrm>
              <a:custGeom>
                <a:avLst/>
                <a:gdLst>
                  <a:gd name="T0" fmla="*/ 10 w 10"/>
                  <a:gd name="T1" fmla="*/ 4 h 10"/>
                  <a:gd name="T2" fmla="*/ 2 w 10"/>
                  <a:gd name="T3" fmla="*/ 4 h 10"/>
                  <a:gd name="T4" fmla="*/ 0 w 10"/>
                  <a:gd name="T5" fmla="*/ 10 h 10"/>
                  <a:gd name="T6" fmla="*/ 8 w 10"/>
                  <a:gd name="T7" fmla="*/ 10 h 10"/>
                  <a:gd name="T8" fmla="*/ 10 w 10"/>
                  <a:gd name="T9" fmla="*/ 4 h 10"/>
                  <a:gd name="T10" fmla="*/ 10 w 10"/>
                  <a:gd name="T11" fmla="*/ 4 h 10"/>
                  <a:gd name="T12" fmla="*/ 10 w 10"/>
                  <a:gd name="T13" fmla="*/ 4 h 10"/>
                  <a:gd name="T14" fmla="*/ 8 w 10"/>
                  <a:gd name="T15" fmla="*/ 0 h 10"/>
                  <a:gd name="T16" fmla="*/ 6 w 10"/>
                  <a:gd name="T17" fmla="*/ 0 h 10"/>
                  <a:gd name="T18" fmla="*/ 3 w 10"/>
                  <a:gd name="T19" fmla="*/ 0 h 10"/>
                  <a:gd name="T20" fmla="*/ 2 w 10"/>
                  <a:gd name="T21" fmla="*/ 4 h 10"/>
                  <a:gd name="T22" fmla="*/ 10 w 10"/>
                  <a:gd name="T23" fmla="*/ 4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10" y="4"/>
                    </a:moveTo>
                    <a:lnTo>
                      <a:pt x="2" y="4"/>
                    </a:lnTo>
                    <a:lnTo>
                      <a:pt x="0" y="10"/>
                    </a:lnTo>
                    <a:lnTo>
                      <a:pt x="8" y="10"/>
                    </a:lnTo>
                    <a:lnTo>
                      <a:pt x="10" y="4"/>
                    </a:lnTo>
                    <a:lnTo>
                      <a:pt x="8" y="0"/>
                    </a:lnTo>
                    <a:lnTo>
                      <a:pt x="6" y="0"/>
                    </a:lnTo>
                    <a:lnTo>
                      <a:pt x="3" y="0"/>
                    </a:lnTo>
                    <a:lnTo>
                      <a:pt x="2" y="4"/>
                    </a:lnTo>
                    <a:lnTo>
                      <a:pt x="1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2" name="Freeform 699"/>
              <p:cNvSpPr>
                <a:spLocks/>
              </p:cNvSpPr>
              <p:nvPr/>
            </p:nvSpPr>
            <p:spPr bwMode="auto">
              <a:xfrm>
                <a:off x="3737" y="3857"/>
                <a:ext cx="8" cy="10"/>
              </a:xfrm>
              <a:custGeom>
                <a:avLst/>
                <a:gdLst>
                  <a:gd name="T0" fmla="*/ 0 w 8"/>
                  <a:gd name="T1" fmla="*/ 3 h 10"/>
                  <a:gd name="T2" fmla="*/ 0 w 8"/>
                  <a:gd name="T3" fmla="*/ 3 h 10"/>
                  <a:gd name="T4" fmla="*/ 0 w 8"/>
                  <a:gd name="T5" fmla="*/ 10 h 10"/>
                  <a:gd name="T6" fmla="*/ 8 w 8"/>
                  <a:gd name="T7" fmla="*/ 10 h 10"/>
                  <a:gd name="T8" fmla="*/ 8 w 8"/>
                  <a:gd name="T9" fmla="*/ 3 h 10"/>
                  <a:gd name="T10" fmla="*/ 0 w 8"/>
                  <a:gd name="T11" fmla="*/ 3 h 10"/>
                  <a:gd name="T12" fmla="*/ 8 w 8"/>
                  <a:gd name="T13" fmla="*/ 3 h 10"/>
                  <a:gd name="T14" fmla="*/ 8 w 8"/>
                  <a:gd name="T15" fmla="*/ 0 h 10"/>
                  <a:gd name="T16" fmla="*/ 4 w 8"/>
                  <a:gd name="T17" fmla="*/ 0 h 10"/>
                  <a:gd name="T18" fmla="*/ 1 w 8"/>
                  <a:gd name="T19" fmla="*/ 0 h 10"/>
                  <a:gd name="T20" fmla="*/ 0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3"/>
                    </a:moveTo>
                    <a:lnTo>
                      <a:pt x="0" y="3"/>
                    </a:lnTo>
                    <a:lnTo>
                      <a:pt x="0" y="10"/>
                    </a:lnTo>
                    <a:lnTo>
                      <a:pt x="8" y="10"/>
                    </a:lnTo>
                    <a:lnTo>
                      <a:pt x="8" y="3"/>
                    </a:lnTo>
                    <a:lnTo>
                      <a:pt x="0" y="3"/>
                    </a:lnTo>
                    <a:lnTo>
                      <a:pt x="8" y="3"/>
                    </a:lnTo>
                    <a:lnTo>
                      <a:pt x="8" y="0"/>
                    </a:lnTo>
                    <a:lnTo>
                      <a:pt x="4" y="0"/>
                    </a:lnTo>
                    <a:lnTo>
                      <a:pt x="1"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3" name="Freeform 700"/>
              <p:cNvSpPr>
                <a:spLocks/>
              </p:cNvSpPr>
              <p:nvPr/>
            </p:nvSpPr>
            <p:spPr bwMode="auto">
              <a:xfrm>
                <a:off x="3737" y="3849"/>
                <a:ext cx="9" cy="11"/>
              </a:xfrm>
              <a:custGeom>
                <a:avLst/>
                <a:gdLst>
                  <a:gd name="T0" fmla="*/ 1 w 9"/>
                  <a:gd name="T1" fmla="*/ 3 h 11"/>
                  <a:gd name="T2" fmla="*/ 1 w 9"/>
                  <a:gd name="T3" fmla="*/ 3 h 11"/>
                  <a:gd name="T4" fmla="*/ 0 w 9"/>
                  <a:gd name="T5" fmla="*/ 11 h 11"/>
                  <a:gd name="T6" fmla="*/ 8 w 9"/>
                  <a:gd name="T7" fmla="*/ 11 h 11"/>
                  <a:gd name="T8" fmla="*/ 9 w 9"/>
                  <a:gd name="T9" fmla="*/ 5 h 11"/>
                  <a:gd name="T10" fmla="*/ 1 w 9"/>
                  <a:gd name="T11" fmla="*/ 3 h 11"/>
                  <a:gd name="T12" fmla="*/ 9 w 9"/>
                  <a:gd name="T13" fmla="*/ 5 h 11"/>
                  <a:gd name="T14" fmla="*/ 8 w 9"/>
                  <a:gd name="T15" fmla="*/ 1 h 11"/>
                  <a:gd name="T16" fmla="*/ 6 w 9"/>
                  <a:gd name="T17" fmla="*/ 0 h 11"/>
                  <a:gd name="T18" fmla="*/ 3 w 9"/>
                  <a:gd name="T19" fmla="*/ 1 h 11"/>
                  <a:gd name="T20" fmla="*/ 1 w 9"/>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1" y="3"/>
                    </a:moveTo>
                    <a:lnTo>
                      <a:pt x="1" y="3"/>
                    </a:lnTo>
                    <a:lnTo>
                      <a:pt x="0" y="11"/>
                    </a:lnTo>
                    <a:lnTo>
                      <a:pt x="8" y="11"/>
                    </a:lnTo>
                    <a:lnTo>
                      <a:pt x="9" y="5"/>
                    </a:lnTo>
                    <a:lnTo>
                      <a:pt x="1" y="3"/>
                    </a:lnTo>
                    <a:lnTo>
                      <a:pt x="9" y="5"/>
                    </a:lnTo>
                    <a:lnTo>
                      <a:pt x="8" y="1"/>
                    </a:lnTo>
                    <a:lnTo>
                      <a:pt x="6" y="0"/>
                    </a:lnTo>
                    <a:lnTo>
                      <a:pt x="3" y="1"/>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4" name="Freeform 701"/>
              <p:cNvSpPr>
                <a:spLocks/>
              </p:cNvSpPr>
              <p:nvPr/>
            </p:nvSpPr>
            <p:spPr bwMode="auto">
              <a:xfrm>
                <a:off x="3738" y="3844"/>
                <a:ext cx="8" cy="10"/>
              </a:xfrm>
              <a:custGeom>
                <a:avLst/>
                <a:gdLst>
                  <a:gd name="T0" fmla="*/ 8 w 8"/>
                  <a:gd name="T1" fmla="*/ 3 h 10"/>
                  <a:gd name="T2" fmla="*/ 2 w 8"/>
                  <a:gd name="T3" fmla="*/ 3 h 10"/>
                  <a:gd name="T4" fmla="*/ 0 w 8"/>
                  <a:gd name="T5" fmla="*/ 8 h 10"/>
                  <a:gd name="T6" fmla="*/ 8 w 8"/>
                  <a:gd name="T7" fmla="*/ 10 h 10"/>
                  <a:gd name="T8" fmla="*/ 8 w 8"/>
                  <a:gd name="T9" fmla="*/ 3 h 10"/>
                  <a:gd name="T10" fmla="*/ 8 w 8"/>
                  <a:gd name="T11" fmla="*/ 3 h 10"/>
                  <a:gd name="T12" fmla="*/ 8 w 8"/>
                  <a:gd name="T13" fmla="*/ 3 h 10"/>
                  <a:gd name="T14" fmla="*/ 8 w 8"/>
                  <a:gd name="T15" fmla="*/ 0 h 10"/>
                  <a:gd name="T16" fmla="*/ 5 w 8"/>
                  <a:gd name="T17" fmla="*/ 0 h 10"/>
                  <a:gd name="T18" fmla="*/ 3 w 8"/>
                  <a:gd name="T19" fmla="*/ 0 h 10"/>
                  <a:gd name="T20" fmla="*/ 2 w 8"/>
                  <a:gd name="T21" fmla="*/ 3 h 10"/>
                  <a:gd name="T22" fmla="*/ 8 w 8"/>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3"/>
                    </a:moveTo>
                    <a:lnTo>
                      <a:pt x="2" y="3"/>
                    </a:lnTo>
                    <a:lnTo>
                      <a:pt x="0" y="8"/>
                    </a:lnTo>
                    <a:lnTo>
                      <a:pt x="8" y="10"/>
                    </a:lnTo>
                    <a:lnTo>
                      <a:pt x="8" y="3"/>
                    </a:lnTo>
                    <a:lnTo>
                      <a:pt x="8" y="0"/>
                    </a:lnTo>
                    <a:lnTo>
                      <a:pt x="5" y="0"/>
                    </a:lnTo>
                    <a:lnTo>
                      <a:pt x="3" y="0"/>
                    </a:lnTo>
                    <a:lnTo>
                      <a:pt x="2"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5" name="Freeform 702"/>
              <p:cNvSpPr>
                <a:spLocks/>
              </p:cNvSpPr>
              <p:nvPr/>
            </p:nvSpPr>
            <p:spPr bwMode="auto">
              <a:xfrm>
                <a:off x="3740" y="3838"/>
                <a:ext cx="8" cy="9"/>
              </a:xfrm>
              <a:custGeom>
                <a:avLst/>
                <a:gdLst>
                  <a:gd name="T0" fmla="*/ 0 w 8"/>
                  <a:gd name="T1" fmla="*/ 3 h 9"/>
                  <a:gd name="T2" fmla="*/ 0 w 8"/>
                  <a:gd name="T3" fmla="*/ 3 h 9"/>
                  <a:gd name="T4" fmla="*/ 0 w 8"/>
                  <a:gd name="T5" fmla="*/ 9 h 9"/>
                  <a:gd name="T6" fmla="*/ 6 w 8"/>
                  <a:gd name="T7" fmla="*/ 9 h 9"/>
                  <a:gd name="T8" fmla="*/ 8 w 8"/>
                  <a:gd name="T9" fmla="*/ 3 h 9"/>
                  <a:gd name="T10" fmla="*/ 0 w 8"/>
                  <a:gd name="T11" fmla="*/ 3 h 9"/>
                  <a:gd name="T12" fmla="*/ 8 w 8"/>
                  <a:gd name="T13" fmla="*/ 3 h 9"/>
                  <a:gd name="T14" fmla="*/ 6 w 8"/>
                  <a:gd name="T15" fmla="*/ 1 h 9"/>
                  <a:gd name="T16" fmla="*/ 5 w 8"/>
                  <a:gd name="T17" fmla="*/ 0 h 9"/>
                  <a:gd name="T18" fmla="*/ 1 w 8"/>
                  <a:gd name="T19" fmla="*/ 0 h 9"/>
                  <a:gd name="T20" fmla="*/ 0 w 8"/>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0" y="3"/>
                    </a:moveTo>
                    <a:lnTo>
                      <a:pt x="0" y="3"/>
                    </a:lnTo>
                    <a:lnTo>
                      <a:pt x="0" y="9"/>
                    </a:lnTo>
                    <a:lnTo>
                      <a:pt x="6" y="9"/>
                    </a:lnTo>
                    <a:lnTo>
                      <a:pt x="8" y="3"/>
                    </a:lnTo>
                    <a:lnTo>
                      <a:pt x="0" y="3"/>
                    </a:lnTo>
                    <a:lnTo>
                      <a:pt x="8" y="3"/>
                    </a:lnTo>
                    <a:lnTo>
                      <a:pt x="6" y="1"/>
                    </a:lnTo>
                    <a:lnTo>
                      <a:pt x="5" y="0"/>
                    </a:lnTo>
                    <a:lnTo>
                      <a:pt x="1"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6" name="Freeform 703"/>
              <p:cNvSpPr>
                <a:spLocks/>
              </p:cNvSpPr>
              <p:nvPr/>
            </p:nvSpPr>
            <p:spPr bwMode="auto">
              <a:xfrm>
                <a:off x="3740" y="3831"/>
                <a:ext cx="10" cy="10"/>
              </a:xfrm>
              <a:custGeom>
                <a:avLst/>
                <a:gdLst>
                  <a:gd name="T0" fmla="*/ 10 w 10"/>
                  <a:gd name="T1" fmla="*/ 5 h 10"/>
                  <a:gd name="T2" fmla="*/ 1 w 10"/>
                  <a:gd name="T3" fmla="*/ 3 h 10"/>
                  <a:gd name="T4" fmla="*/ 0 w 10"/>
                  <a:gd name="T5" fmla="*/ 10 h 10"/>
                  <a:gd name="T6" fmla="*/ 8 w 10"/>
                  <a:gd name="T7" fmla="*/ 10 h 10"/>
                  <a:gd name="T8" fmla="*/ 10 w 10"/>
                  <a:gd name="T9" fmla="*/ 5 h 10"/>
                  <a:gd name="T10" fmla="*/ 10 w 10"/>
                  <a:gd name="T11" fmla="*/ 5 h 10"/>
                  <a:gd name="T12" fmla="*/ 10 w 10"/>
                  <a:gd name="T13" fmla="*/ 5 h 10"/>
                  <a:gd name="T14" fmla="*/ 8 w 10"/>
                  <a:gd name="T15" fmla="*/ 2 h 10"/>
                  <a:gd name="T16" fmla="*/ 6 w 10"/>
                  <a:gd name="T17" fmla="*/ 0 h 10"/>
                  <a:gd name="T18" fmla="*/ 3 w 10"/>
                  <a:gd name="T19" fmla="*/ 0 h 10"/>
                  <a:gd name="T20" fmla="*/ 1 w 10"/>
                  <a:gd name="T21" fmla="*/ 3 h 10"/>
                  <a:gd name="T22" fmla="*/ 10 w 10"/>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10" y="5"/>
                    </a:moveTo>
                    <a:lnTo>
                      <a:pt x="1" y="3"/>
                    </a:lnTo>
                    <a:lnTo>
                      <a:pt x="0" y="10"/>
                    </a:lnTo>
                    <a:lnTo>
                      <a:pt x="8" y="10"/>
                    </a:lnTo>
                    <a:lnTo>
                      <a:pt x="10" y="5"/>
                    </a:lnTo>
                    <a:lnTo>
                      <a:pt x="8" y="2"/>
                    </a:lnTo>
                    <a:lnTo>
                      <a:pt x="6" y="0"/>
                    </a:lnTo>
                    <a:lnTo>
                      <a:pt x="3" y="0"/>
                    </a:lnTo>
                    <a:lnTo>
                      <a:pt x="1" y="3"/>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7" name="Freeform 704"/>
              <p:cNvSpPr>
                <a:spLocks/>
              </p:cNvSpPr>
              <p:nvPr/>
            </p:nvSpPr>
            <p:spPr bwMode="auto">
              <a:xfrm>
                <a:off x="3741" y="3825"/>
                <a:ext cx="9" cy="11"/>
              </a:xfrm>
              <a:custGeom>
                <a:avLst/>
                <a:gdLst>
                  <a:gd name="T0" fmla="*/ 0 w 9"/>
                  <a:gd name="T1" fmla="*/ 3 h 11"/>
                  <a:gd name="T2" fmla="*/ 0 w 9"/>
                  <a:gd name="T3" fmla="*/ 3 h 11"/>
                  <a:gd name="T4" fmla="*/ 0 w 9"/>
                  <a:gd name="T5" fmla="*/ 9 h 11"/>
                  <a:gd name="T6" fmla="*/ 9 w 9"/>
                  <a:gd name="T7" fmla="*/ 11 h 11"/>
                  <a:gd name="T8" fmla="*/ 9 w 9"/>
                  <a:gd name="T9" fmla="*/ 4 h 11"/>
                  <a:gd name="T10" fmla="*/ 0 w 9"/>
                  <a:gd name="T11" fmla="*/ 3 h 11"/>
                  <a:gd name="T12" fmla="*/ 9 w 9"/>
                  <a:gd name="T13" fmla="*/ 4 h 11"/>
                  <a:gd name="T14" fmla="*/ 9 w 9"/>
                  <a:gd name="T15" fmla="*/ 1 h 11"/>
                  <a:gd name="T16" fmla="*/ 5 w 9"/>
                  <a:gd name="T17" fmla="*/ 0 h 11"/>
                  <a:gd name="T18" fmla="*/ 2 w 9"/>
                  <a:gd name="T19" fmla="*/ 1 h 11"/>
                  <a:gd name="T20" fmla="*/ 0 w 9"/>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0" y="3"/>
                    </a:moveTo>
                    <a:lnTo>
                      <a:pt x="0" y="3"/>
                    </a:lnTo>
                    <a:lnTo>
                      <a:pt x="0" y="9"/>
                    </a:lnTo>
                    <a:lnTo>
                      <a:pt x="9" y="11"/>
                    </a:lnTo>
                    <a:lnTo>
                      <a:pt x="9" y="4"/>
                    </a:lnTo>
                    <a:lnTo>
                      <a:pt x="0" y="3"/>
                    </a:lnTo>
                    <a:lnTo>
                      <a:pt x="9" y="4"/>
                    </a:lnTo>
                    <a:lnTo>
                      <a:pt x="9" y="1"/>
                    </a:lnTo>
                    <a:lnTo>
                      <a:pt x="5" y="0"/>
                    </a:lnTo>
                    <a:lnTo>
                      <a:pt x="2" y="1"/>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8" name="Freeform 705"/>
              <p:cNvSpPr>
                <a:spLocks/>
              </p:cNvSpPr>
              <p:nvPr/>
            </p:nvSpPr>
            <p:spPr bwMode="auto">
              <a:xfrm>
                <a:off x="3741" y="3820"/>
                <a:ext cx="10" cy="9"/>
              </a:xfrm>
              <a:custGeom>
                <a:avLst/>
                <a:gdLst>
                  <a:gd name="T0" fmla="*/ 10 w 10"/>
                  <a:gd name="T1" fmla="*/ 5 h 9"/>
                  <a:gd name="T2" fmla="*/ 2 w 10"/>
                  <a:gd name="T3" fmla="*/ 3 h 9"/>
                  <a:gd name="T4" fmla="*/ 0 w 10"/>
                  <a:gd name="T5" fmla="*/ 8 h 9"/>
                  <a:gd name="T6" fmla="*/ 9 w 10"/>
                  <a:gd name="T7" fmla="*/ 9 h 9"/>
                  <a:gd name="T8" fmla="*/ 10 w 10"/>
                  <a:gd name="T9" fmla="*/ 5 h 9"/>
                  <a:gd name="T10" fmla="*/ 10 w 10"/>
                  <a:gd name="T11" fmla="*/ 5 h 9"/>
                  <a:gd name="T12" fmla="*/ 10 w 10"/>
                  <a:gd name="T13" fmla="*/ 5 h 9"/>
                  <a:gd name="T14" fmla="*/ 9 w 10"/>
                  <a:gd name="T15" fmla="*/ 1 h 9"/>
                  <a:gd name="T16" fmla="*/ 7 w 10"/>
                  <a:gd name="T17" fmla="*/ 0 h 9"/>
                  <a:gd name="T18" fmla="*/ 4 w 10"/>
                  <a:gd name="T19" fmla="*/ 0 h 9"/>
                  <a:gd name="T20" fmla="*/ 2 w 10"/>
                  <a:gd name="T21" fmla="*/ 3 h 9"/>
                  <a:gd name="T22" fmla="*/ 10 w 10"/>
                  <a:gd name="T23" fmla="*/ 5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9">
                    <a:moveTo>
                      <a:pt x="10" y="5"/>
                    </a:moveTo>
                    <a:lnTo>
                      <a:pt x="2" y="3"/>
                    </a:lnTo>
                    <a:lnTo>
                      <a:pt x="0" y="8"/>
                    </a:lnTo>
                    <a:lnTo>
                      <a:pt x="9" y="9"/>
                    </a:lnTo>
                    <a:lnTo>
                      <a:pt x="10" y="5"/>
                    </a:lnTo>
                    <a:lnTo>
                      <a:pt x="9" y="1"/>
                    </a:lnTo>
                    <a:lnTo>
                      <a:pt x="7" y="0"/>
                    </a:lnTo>
                    <a:lnTo>
                      <a:pt x="4" y="0"/>
                    </a:lnTo>
                    <a:lnTo>
                      <a:pt x="2" y="3"/>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19" name="Freeform 706"/>
              <p:cNvSpPr>
                <a:spLocks/>
              </p:cNvSpPr>
              <p:nvPr/>
            </p:nvSpPr>
            <p:spPr bwMode="auto">
              <a:xfrm>
                <a:off x="3743" y="3813"/>
                <a:ext cx="8" cy="12"/>
              </a:xfrm>
              <a:custGeom>
                <a:avLst/>
                <a:gdLst>
                  <a:gd name="T0" fmla="*/ 2 w 8"/>
                  <a:gd name="T1" fmla="*/ 4 h 12"/>
                  <a:gd name="T2" fmla="*/ 2 w 8"/>
                  <a:gd name="T3" fmla="*/ 4 h 12"/>
                  <a:gd name="T4" fmla="*/ 0 w 8"/>
                  <a:gd name="T5" fmla="*/ 10 h 12"/>
                  <a:gd name="T6" fmla="*/ 8 w 8"/>
                  <a:gd name="T7" fmla="*/ 12 h 12"/>
                  <a:gd name="T8" fmla="*/ 8 w 8"/>
                  <a:gd name="T9" fmla="*/ 5 h 12"/>
                  <a:gd name="T10" fmla="*/ 2 w 8"/>
                  <a:gd name="T11" fmla="*/ 4 h 12"/>
                  <a:gd name="T12" fmla="*/ 8 w 8"/>
                  <a:gd name="T13" fmla="*/ 5 h 12"/>
                  <a:gd name="T14" fmla="*/ 8 w 8"/>
                  <a:gd name="T15" fmla="*/ 2 h 12"/>
                  <a:gd name="T16" fmla="*/ 5 w 8"/>
                  <a:gd name="T17" fmla="*/ 0 h 12"/>
                  <a:gd name="T18" fmla="*/ 3 w 8"/>
                  <a:gd name="T19" fmla="*/ 2 h 12"/>
                  <a:gd name="T20" fmla="*/ 2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2" y="4"/>
                    </a:moveTo>
                    <a:lnTo>
                      <a:pt x="2" y="4"/>
                    </a:lnTo>
                    <a:lnTo>
                      <a:pt x="0" y="10"/>
                    </a:lnTo>
                    <a:lnTo>
                      <a:pt x="8" y="12"/>
                    </a:lnTo>
                    <a:lnTo>
                      <a:pt x="8" y="5"/>
                    </a:lnTo>
                    <a:lnTo>
                      <a:pt x="2" y="4"/>
                    </a:lnTo>
                    <a:lnTo>
                      <a:pt x="8" y="5"/>
                    </a:lnTo>
                    <a:lnTo>
                      <a:pt x="8" y="2"/>
                    </a:lnTo>
                    <a:lnTo>
                      <a:pt x="5" y="0"/>
                    </a:lnTo>
                    <a:lnTo>
                      <a:pt x="3" y="2"/>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0" name="Freeform 707"/>
              <p:cNvSpPr>
                <a:spLocks/>
              </p:cNvSpPr>
              <p:nvPr/>
            </p:nvSpPr>
            <p:spPr bwMode="auto">
              <a:xfrm>
                <a:off x="3745" y="3808"/>
                <a:ext cx="8" cy="10"/>
              </a:xfrm>
              <a:custGeom>
                <a:avLst/>
                <a:gdLst>
                  <a:gd name="T0" fmla="*/ 0 w 8"/>
                  <a:gd name="T1" fmla="*/ 4 h 10"/>
                  <a:gd name="T2" fmla="*/ 0 w 8"/>
                  <a:gd name="T3" fmla="*/ 4 h 10"/>
                  <a:gd name="T4" fmla="*/ 0 w 8"/>
                  <a:gd name="T5" fmla="*/ 9 h 10"/>
                  <a:gd name="T6" fmla="*/ 6 w 8"/>
                  <a:gd name="T7" fmla="*/ 10 h 10"/>
                  <a:gd name="T8" fmla="*/ 8 w 8"/>
                  <a:gd name="T9" fmla="*/ 5 h 10"/>
                  <a:gd name="T10" fmla="*/ 0 w 8"/>
                  <a:gd name="T11" fmla="*/ 4 h 10"/>
                  <a:gd name="T12" fmla="*/ 8 w 8"/>
                  <a:gd name="T13" fmla="*/ 5 h 10"/>
                  <a:gd name="T14" fmla="*/ 8 w 8"/>
                  <a:gd name="T15" fmla="*/ 2 h 10"/>
                  <a:gd name="T16" fmla="*/ 5 w 8"/>
                  <a:gd name="T17" fmla="*/ 0 h 10"/>
                  <a:gd name="T18" fmla="*/ 1 w 8"/>
                  <a:gd name="T19" fmla="*/ 0 h 10"/>
                  <a:gd name="T20" fmla="*/ 0 w 8"/>
                  <a:gd name="T21" fmla="*/ 4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4"/>
                    </a:moveTo>
                    <a:lnTo>
                      <a:pt x="0" y="4"/>
                    </a:lnTo>
                    <a:lnTo>
                      <a:pt x="0" y="9"/>
                    </a:lnTo>
                    <a:lnTo>
                      <a:pt x="6" y="10"/>
                    </a:lnTo>
                    <a:lnTo>
                      <a:pt x="8" y="5"/>
                    </a:lnTo>
                    <a:lnTo>
                      <a:pt x="0" y="4"/>
                    </a:lnTo>
                    <a:lnTo>
                      <a:pt x="8" y="5"/>
                    </a:lnTo>
                    <a:lnTo>
                      <a:pt x="8" y="2"/>
                    </a:lnTo>
                    <a:lnTo>
                      <a:pt x="5" y="0"/>
                    </a:lnTo>
                    <a:lnTo>
                      <a:pt x="1" y="0"/>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1" name="Freeform 708"/>
              <p:cNvSpPr>
                <a:spLocks/>
              </p:cNvSpPr>
              <p:nvPr/>
            </p:nvSpPr>
            <p:spPr bwMode="auto">
              <a:xfrm>
                <a:off x="3745" y="3804"/>
                <a:ext cx="9" cy="9"/>
              </a:xfrm>
              <a:custGeom>
                <a:avLst/>
                <a:gdLst>
                  <a:gd name="T0" fmla="*/ 1 w 9"/>
                  <a:gd name="T1" fmla="*/ 3 h 9"/>
                  <a:gd name="T2" fmla="*/ 1 w 9"/>
                  <a:gd name="T3" fmla="*/ 3 h 9"/>
                  <a:gd name="T4" fmla="*/ 0 w 9"/>
                  <a:gd name="T5" fmla="*/ 8 h 9"/>
                  <a:gd name="T6" fmla="*/ 8 w 9"/>
                  <a:gd name="T7" fmla="*/ 9 h 9"/>
                  <a:gd name="T8" fmla="*/ 9 w 9"/>
                  <a:gd name="T9" fmla="*/ 4 h 9"/>
                  <a:gd name="T10" fmla="*/ 1 w 9"/>
                  <a:gd name="T11" fmla="*/ 3 h 9"/>
                  <a:gd name="T12" fmla="*/ 9 w 9"/>
                  <a:gd name="T13" fmla="*/ 4 h 9"/>
                  <a:gd name="T14" fmla="*/ 8 w 9"/>
                  <a:gd name="T15" fmla="*/ 1 h 9"/>
                  <a:gd name="T16" fmla="*/ 6 w 9"/>
                  <a:gd name="T17" fmla="*/ 0 h 9"/>
                  <a:gd name="T18" fmla="*/ 3 w 9"/>
                  <a:gd name="T19" fmla="*/ 0 h 9"/>
                  <a:gd name="T20" fmla="*/ 1 w 9"/>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9">
                    <a:moveTo>
                      <a:pt x="1" y="3"/>
                    </a:moveTo>
                    <a:lnTo>
                      <a:pt x="1" y="3"/>
                    </a:lnTo>
                    <a:lnTo>
                      <a:pt x="0" y="8"/>
                    </a:lnTo>
                    <a:lnTo>
                      <a:pt x="8" y="9"/>
                    </a:lnTo>
                    <a:lnTo>
                      <a:pt x="9" y="4"/>
                    </a:lnTo>
                    <a:lnTo>
                      <a:pt x="1" y="3"/>
                    </a:lnTo>
                    <a:lnTo>
                      <a:pt x="9" y="4"/>
                    </a:lnTo>
                    <a:lnTo>
                      <a:pt x="8" y="1"/>
                    </a:lnTo>
                    <a:lnTo>
                      <a:pt x="6"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2" name="Freeform 709"/>
              <p:cNvSpPr>
                <a:spLocks/>
              </p:cNvSpPr>
              <p:nvPr/>
            </p:nvSpPr>
            <p:spPr bwMode="auto">
              <a:xfrm>
                <a:off x="3746" y="3799"/>
                <a:ext cx="8" cy="9"/>
              </a:xfrm>
              <a:custGeom>
                <a:avLst/>
                <a:gdLst>
                  <a:gd name="T0" fmla="*/ 8 w 8"/>
                  <a:gd name="T1" fmla="*/ 5 h 9"/>
                  <a:gd name="T2" fmla="*/ 2 w 8"/>
                  <a:gd name="T3" fmla="*/ 3 h 9"/>
                  <a:gd name="T4" fmla="*/ 0 w 8"/>
                  <a:gd name="T5" fmla="*/ 8 h 9"/>
                  <a:gd name="T6" fmla="*/ 8 w 8"/>
                  <a:gd name="T7" fmla="*/ 9 h 9"/>
                  <a:gd name="T8" fmla="*/ 8 w 8"/>
                  <a:gd name="T9" fmla="*/ 5 h 9"/>
                  <a:gd name="T10" fmla="*/ 8 w 8"/>
                  <a:gd name="T11" fmla="*/ 5 h 9"/>
                  <a:gd name="T12" fmla="*/ 8 w 8"/>
                  <a:gd name="T13" fmla="*/ 5 h 9"/>
                  <a:gd name="T14" fmla="*/ 8 w 8"/>
                  <a:gd name="T15" fmla="*/ 1 h 9"/>
                  <a:gd name="T16" fmla="*/ 5 w 8"/>
                  <a:gd name="T17" fmla="*/ 0 h 9"/>
                  <a:gd name="T18" fmla="*/ 4 w 8"/>
                  <a:gd name="T19" fmla="*/ 0 h 9"/>
                  <a:gd name="T20" fmla="*/ 2 w 8"/>
                  <a:gd name="T21" fmla="*/ 3 h 9"/>
                  <a:gd name="T22" fmla="*/ 8 w 8"/>
                  <a:gd name="T23" fmla="*/ 5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5"/>
                    </a:moveTo>
                    <a:lnTo>
                      <a:pt x="2" y="3"/>
                    </a:lnTo>
                    <a:lnTo>
                      <a:pt x="0" y="8"/>
                    </a:lnTo>
                    <a:lnTo>
                      <a:pt x="8" y="9"/>
                    </a:lnTo>
                    <a:lnTo>
                      <a:pt x="8" y="5"/>
                    </a:lnTo>
                    <a:lnTo>
                      <a:pt x="8" y="1"/>
                    </a:lnTo>
                    <a:lnTo>
                      <a:pt x="5" y="0"/>
                    </a:lnTo>
                    <a:lnTo>
                      <a:pt x="4" y="0"/>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3" name="Freeform 710"/>
              <p:cNvSpPr>
                <a:spLocks/>
              </p:cNvSpPr>
              <p:nvPr/>
            </p:nvSpPr>
            <p:spPr bwMode="auto">
              <a:xfrm>
                <a:off x="3748" y="3794"/>
                <a:ext cx="8" cy="10"/>
              </a:xfrm>
              <a:custGeom>
                <a:avLst/>
                <a:gdLst>
                  <a:gd name="T0" fmla="*/ 0 w 8"/>
                  <a:gd name="T1" fmla="*/ 3 h 10"/>
                  <a:gd name="T2" fmla="*/ 0 w 8"/>
                  <a:gd name="T3" fmla="*/ 3 h 10"/>
                  <a:gd name="T4" fmla="*/ 0 w 8"/>
                  <a:gd name="T5" fmla="*/ 8 h 10"/>
                  <a:gd name="T6" fmla="*/ 6 w 8"/>
                  <a:gd name="T7" fmla="*/ 10 h 10"/>
                  <a:gd name="T8" fmla="*/ 8 w 8"/>
                  <a:gd name="T9" fmla="*/ 5 h 10"/>
                  <a:gd name="T10" fmla="*/ 0 w 8"/>
                  <a:gd name="T11" fmla="*/ 3 h 10"/>
                  <a:gd name="T12" fmla="*/ 8 w 8"/>
                  <a:gd name="T13" fmla="*/ 5 h 10"/>
                  <a:gd name="T14" fmla="*/ 6 w 8"/>
                  <a:gd name="T15" fmla="*/ 2 h 10"/>
                  <a:gd name="T16" fmla="*/ 5 w 8"/>
                  <a:gd name="T17" fmla="*/ 0 h 10"/>
                  <a:gd name="T18" fmla="*/ 2 w 8"/>
                  <a:gd name="T19" fmla="*/ 0 h 10"/>
                  <a:gd name="T20" fmla="*/ 0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3"/>
                    </a:moveTo>
                    <a:lnTo>
                      <a:pt x="0" y="3"/>
                    </a:lnTo>
                    <a:lnTo>
                      <a:pt x="0" y="8"/>
                    </a:lnTo>
                    <a:lnTo>
                      <a:pt x="6" y="10"/>
                    </a:lnTo>
                    <a:lnTo>
                      <a:pt x="8" y="5"/>
                    </a:lnTo>
                    <a:lnTo>
                      <a:pt x="0" y="3"/>
                    </a:lnTo>
                    <a:lnTo>
                      <a:pt x="8" y="5"/>
                    </a:lnTo>
                    <a:lnTo>
                      <a:pt x="6" y="2"/>
                    </a:lnTo>
                    <a:lnTo>
                      <a:pt x="5" y="0"/>
                    </a:lnTo>
                    <a:lnTo>
                      <a:pt x="2"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4" name="Freeform 711"/>
              <p:cNvSpPr>
                <a:spLocks/>
              </p:cNvSpPr>
              <p:nvPr/>
            </p:nvSpPr>
            <p:spPr bwMode="auto">
              <a:xfrm>
                <a:off x="3748" y="3789"/>
                <a:ext cx="8" cy="10"/>
              </a:xfrm>
              <a:custGeom>
                <a:avLst/>
                <a:gdLst>
                  <a:gd name="T0" fmla="*/ 2 w 8"/>
                  <a:gd name="T1" fmla="*/ 3 h 10"/>
                  <a:gd name="T2" fmla="*/ 2 w 8"/>
                  <a:gd name="T3" fmla="*/ 3 h 10"/>
                  <a:gd name="T4" fmla="*/ 0 w 8"/>
                  <a:gd name="T5" fmla="*/ 8 h 10"/>
                  <a:gd name="T6" fmla="*/ 8 w 8"/>
                  <a:gd name="T7" fmla="*/ 10 h 10"/>
                  <a:gd name="T8" fmla="*/ 8 w 8"/>
                  <a:gd name="T9" fmla="*/ 5 h 10"/>
                  <a:gd name="T10" fmla="*/ 2 w 8"/>
                  <a:gd name="T11" fmla="*/ 3 h 10"/>
                  <a:gd name="T12" fmla="*/ 8 w 8"/>
                  <a:gd name="T13" fmla="*/ 5 h 10"/>
                  <a:gd name="T14" fmla="*/ 8 w 8"/>
                  <a:gd name="T15" fmla="*/ 2 h 10"/>
                  <a:gd name="T16" fmla="*/ 6 w 8"/>
                  <a:gd name="T17" fmla="*/ 0 h 10"/>
                  <a:gd name="T18" fmla="*/ 3 w 8"/>
                  <a:gd name="T19" fmla="*/ 2 h 10"/>
                  <a:gd name="T20" fmla="*/ 2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2" y="3"/>
                    </a:moveTo>
                    <a:lnTo>
                      <a:pt x="2" y="3"/>
                    </a:lnTo>
                    <a:lnTo>
                      <a:pt x="0" y="8"/>
                    </a:lnTo>
                    <a:lnTo>
                      <a:pt x="8" y="10"/>
                    </a:lnTo>
                    <a:lnTo>
                      <a:pt x="8" y="5"/>
                    </a:lnTo>
                    <a:lnTo>
                      <a:pt x="2" y="3"/>
                    </a:lnTo>
                    <a:lnTo>
                      <a:pt x="8" y="5"/>
                    </a:lnTo>
                    <a:lnTo>
                      <a:pt x="8" y="2"/>
                    </a:lnTo>
                    <a:lnTo>
                      <a:pt x="6" y="0"/>
                    </a:lnTo>
                    <a:lnTo>
                      <a:pt x="3" y="2"/>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5" name="Freeform 712"/>
              <p:cNvSpPr>
                <a:spLocks/>
              </p:cNvSpPr>
              <p:nvPr/>
            </p:nvSpPr>
            <p:spPr bwMode="auto">
              <a:xfrm>
                <a:off x="3750" y="3786"/>
                <a:ext cx="8" cy="8"/>
              </a:xfrm>
              <a:custGeom>
                <a:avLst/>
                <a:gdLst>
                  <a:gd name="T0" fmla="*/ 8 w 8"/>
                  <a:gd name="T1" fmla="*/ 5 h 8"/>
                  <a:gd name="T2" fmla="*/ 0 w 8"/>
                  <a:gd name="T3" fmla="*/ 3 h 8"/>
                  <a:gd name="T4" fmla="*/ 0 w 8"/>
                  <a:gd name="T5" fmla="*/ 6 h 8"/>
                  <a:gd name="T6" fmla="*/ 6 w 8"/>
                  <a:gd name="T7" fmla="*/ 8 h 8"/>
                  <a:gd name="T8" fmla="*/ 8 w 8"/>
                  <a:gd name="T9" fmla="*/ 5 h 8"/>
                  <a:gd name="T10" fmla="*/ 8 w 8"/>
                  <a:gd name="T11" fmla="*/ 5 h 8"/>
                  <a:gd name="T12" fmla="*/ 8 w 8"/>
                  <a:gd name="T13" fmla="*/ 5 h 8"/>
                  <a:gd name="T14" fmla="*/ 8 w 8"/>
                  <a:gd name="T15" fmla="*/ 1 h 8"/>
                  <a:gd name="T16" fmla="*/ 4 w 8"/>
                  <a:gd name="T17" fmla="*/ 0 h 8"/>
                  <a:gd name="T18" fmla="*/ 3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6"/>
                    </a:lnTo>
                    <a:lnTo>
                      <a:pt x="6" y="8"/>
                    </a:lnTo>
                    <a:lnTo>
                      <a:pt x="8" y="5"/>
                    </a:lnTo>
                    <a:lnTo>
                      <a:pt x="8" y="1"/>
                    </a:lnTo>
                    <a:lnTo>
                      <a:pt x="4" y="0"/>
                    </a:lnTo>
                    <a:lnTo>
                      <a:pt x="3"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6" name="Freeform 713"/>
              <p:cNvSpPr>
                <a:spLocks/>
              </p:cNvSpPr>
              <p:nvPr/>
            </p:nvSpPr>
            <p:spPr bwMode="auto">
              <a:xfrm>
                <a:off x="3750" y="3781"/>
                <a:ext cx="9" cy="10"/>
              </a:xfrm>
              <a:custGeom>
                <a:avLst/>
                <a:gdLst>
                  <a:gd name="T0" fmla="*/ 1 w 9"/>
                  <a:gd name="T1" fmla="*/ 3 h 10"/>
                  <a:gd name="T2" fmla="*/ 1 w 9"/>
                  <a:gd name="T3" fmla="*/ 3 h 10"/>
                  <a:gd name="T4" fmla="*/ 0 w 9"/>
                  <a:gd name="T5" fmla="*/ 8 h 10"/>
                  <a:gd name="T6" fmla="*/ 8 w 9"/>
                  <a:gd name="T7" fmla="*/ 10 h 10"/>
                  <a:gd name="T8" fmla="*/ 9 w 9"/>
                  <a:gd name="T9" fmla="*/ 5 h 10"/>
                  <a:gd name="T10" fmla="*/ 1 w 9"/>
                  <a:gd name="T11" fmla="*/ 3 h 10"/>
                  <a:gd name="T12" fmla="*/ 9 w 9"/>
                  <a:gd name="T13" fmla="*/ 5 h 10"/>
                  <a:gd name="T14" fmla="*/ 8 w 9"/>
                  <a:gd name="T15" fmla="*/ 2 h 10"/>
                  <a:gd name="T16" fmla="*/ 6 w 9"/>
                  <a:gd name="T17" fmla="*/ 0 h 10"/>
                  <a:gd name="T18" fmla="*/ 3 w 9"/>
                  <a:gd name="T19" fmla="*/ 2 h 10"/>
                  <a:gd name="T20" fmla="*/ 1 w 9"/>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0">
                    <a:moveTo>
                      <a:pt x="1" y="3"/>
                    </a:moveTo>
                    <a:lnTo>
                      <a:pt x="1" y="3"/>
                    </a:lnTo>
                    <a:lnTo>
                      <a:pt x="0" y="8"/>
                    </a:lnTo>
                    <a:lnTo>
                      <a:pt x="8" y="10"/>
                    </a:lnTo>
                    <a:lnTo>
                      <a:pt x="9" y="5"/>
                    </a:lnTo>
                    <a:lnTo>
                      <a:pt x="1" y="3"/>
                    </a:lnTo>
                    <a:lnTo>
                      <a:pt x="9" y="5"/>
                    </a:lnTo>
                    <a:lnTo>
                      <a:pt x="8" y="2"/>
                    </a:lnTo>
                    <a:lnTo>
                      <a:pt x="6" y="0"/>
                    </a:lnTo>
                    <a:lnTo>
                      <a:pt x="3" y="2"/>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7" name="Freeform 714"/>
              <p:cNvSpPr>
                <a:spLocks/>
              </p:cNvSpPr>
              <p:nvPr/>
            </p:nvSpPr>
            <p:spPr bwMode="auto">
              <a:xfrm>
                <a:off x="3751" y="3778"/>
                <a:ext cx="8" cy="8"/>
              </a:xfrm>
              <a:custGeom>
                <a:avLst/>
                <a:gdLst>
                  <a:gd name="T0" fmla="*/ 2 w 8"/>
                  <a:gd name="T1" fmla="*/ 3 h 8"/>
                  <a:gd name="T2" fmla="*/ 2 w 8"/>
                  <a:gd name="T3" fmla="*/ 3 h 8"/>
                  <a:gd name="T4" fmla="*/ 0 w 8"/>
                  <a:gd name="T5" fmla="*/ 6 h 8"/>
                  <a:gd name="T6" fmla="*/ 8 w 8"/>
                  <a:gd name="T7" fmla="*/ 8 h 8"/>
                  <a:gd name="T8" fmla="*/ 8 w 8"/>
                  <a:gd name="T9" fmla="*/ 5 h 8"/>
                  <a:gd name="T10" fmla="*/ 2 w 8"/>
                  <a:gd name="T11" fmla="*/ 3 h 8"/>
                  <a:gd name="T12" fmla="*/ 8 w 8"/>
                  <a:gd name="T13" fmla="*/ 5 h 8"/>
                  <a:gd name="T14" fmla="*/ 8 w 8"/>
                  <a:gd name="T15" fmla="*/ 1 h 8"/>
                  <a:gd name="T16" fmla="*/ 5 w 8"/>
                  <a:gd name="T17" fmla="*/ 0 h 8"/>
                  <a:gd name="T18" fmla="*/ 3 w 8"/>
                  <a:gd name="T19" fmla="*/ 0 h 8"/>
                  <a:gd name="T20" fmla="*/ 2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3"/>
                    </a:moveTo>
                    <a:lnTo>
                      <a:pt x="2" y="3"/>
                    </a:lnTo>
                    <a:lnTo>
                      <a:pt x="0" y="6"/>
                    </a:lnTo>
                    <a:lnTo>
                      <a:pt x="8" y="8"/>
                    </a:lnTo>
                    <a:lnTo>
                      <a:pt x="8" y="5"/>
                    </a:lnTo>
                    <a:lnTo>
                      <a:pt x="2" y="3"/>
                    </a:lnTo>
                    <a:lnTo>
                      <a:pt x="8" y="5"/>
                    </a:lnTo>
                    <a:lnTo>
                      <a:pt x="8" y="1"/>
                    </a:lnTo>
                    <a:lnTo>
                      <a:pt x="5"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8" name="Freeform 715"/>
              <p:cNvSpPr>
                <a:spLocks/>
              </p:cNvSpPr>
              <p:nvPr/>
            </p:nvSpPr>
            <p:spPr bwMode="auto">
              <a:xfrm>
                <a:off x="3753" y="3775"/>
                <a:ext cx="8" cy="8"/>
              </a:xfrm>
              <a:custGeom>
                <a:avLst/>
                <a:gdLst>
                  <a:gd name="T0" fmla="*/ 0 w 8"/>
                  <a:gd name="T1" fmla="*/ 3 h 8"/>
                  <a:gd name="T2" fmla="*/ 0 w 8"/>
                  <a:gd name="T3" fmla="*/ 3 h 8"/>
                  <a:gd name="T4" fmla="*/ 0 w 8"/>
                  <a:gd name="T5" fmla="*/ 6 h 8"/>
                  <a:gd name="T6" fmla="*/ 6 w 8"/>
                  <a:gd name="T7" fmla="*/ 8 h 8"/>
                  <a:gd name="T8" fmla="*/ 8 w 8"/>
                  <a:gd name="T9" fmla="*/ 4 h 8"/>
                  <a:gd name="T10" fmla="*/ 0 w 8"/>
                  <a:gd name="T11" fmla="*/ 3 h 8"/>
                  <a:gd name="T12" fmla="*/ 8 w 8"/>
                  <a:gd name="T13" fmla="*/ 4 h 8"/>
                  <a:gd name="T14" fmla="*/ 8 w 8"/>
                  <a:gd name="T15" fmla="*/ 1 h 8"/>
                  <a:gd name="T16" fmla="*/ 5 w 8"/>
                  <a:gd name="T17" fmla="*/ 0 h 8"/>
                  <a:gd name="T18" fmla="*/ 1 w 8"/>
                  <a:gd name="T19" fmla="*/ 0 h 8"/>
                  <a:gd name="T20" fmla="*/ 0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3"/>
                    </a:moveTo>
                    <a:lnTo>
                      <a:pt x="0" y="3"/>
                    </a:lnTo>
                    <a:lnTo>
                      <a:pt x="0" y="6"/>
                    </a:lnTo>
                    <a:lnTo>
                      <a:pt x="6" y="8"/>
                    </a:lnTo>
                    <a:lnTo>
                      <a:pt x="8" y="4"/>
                    </a:lnTo>
                    <a:lnTo>
                      <a:pt x="0" y="3"/>
                    </a:lnTo>
                    <a:lnTo>
                      <a:pt x="8" y="4"/>
                    </a:lnTo>
                    <a:lnTo>
                      <a:pt x="8" y="1"/>
                    </a:lnTo>
                    <a:lnTo>
                      <a:pt x="5" y="0"/>
                    </a:lnTo>
                    <a:lnTo>
                      <a:pt x="1"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29" name="Freeform 716"/>
              <p:cNvSpPr>
                <a:spLocks/>
              </p:cNvSpPr>
              <p:nvPr/>
            </p:nvSpPr>
            <p:spPr bwMode="auto">
              <a:xfrm>
                <a:off x="3753" y="3771"/>
                <a:ext cx="8" cy="8"/>
              </a:xfrm>
              <a:custGeom>
                <a:avLst/>
                <a:gdLst>
                  <a:gd name="T0" fmla="*/ 8 w 8"/>
                  <a:gd name="T1" fmla="*/ 5 h 8"/>
                  <a:gd name="T2" fmla="*/ 1 w 8"/>
                  <a:gd name="T3" fmla="*/ 4 h 8"/>
                  <a:gd name="T4" fmla="*/ 0 w 8"/>
                  <a:gd name="T5" fmla="*/ 7 h 8"/>
                  <a:gd name="T6" fmla="*/ 8 w 8"/>
                  <a:gd name="T7" fmla="*/ 8 h 8"/>
                  <a:gd name="T8" fmla="*/ 8 w 8"/>
                  <a:gd name="T9" fmla="*/ 5 h 8"/>
                  <a:gd name="T10" fmla="*/ 8 w 8"/>
                  <a:gd name="T11" fmla="*/ 5 h 8"/>
                  <a:gd name="T12" fmla="*/ 8 w 8"/>
                  <a:gd name="T13" fmla="*/ 5 h 8"/>
                  <a:gd name="T14" fmla="*/ 8 w 8"/>
                  <a:gd name="T15" fmla="*/ 4 h 8"/>
                  <a:gd name="T16" fmla="*/ 6 w 8"/>
                  <a:gd name="T17" fmla="*/ 0 h 8"/>
                  <a:gd name="T18" fmla="*/ 3 w 8"/>
                  <a:gd name="T19" fmla="*/ 0 h 8"/>
                  <a:gd name="T20" fmla="*/ 1 w 8"/>
                  <a:gd name="T21" fmla="*/ 4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1" y="4"/>
                    </a:lnTo>
                    <a:lnTo>
                      <a:pt x="0" y="7"/>
                    </a:lnTo>
                    <a:lnTo>
                      <a:pt x="8" y="8"/>
                    </a:lnTo>
                    <a:lnTo>
                      <a:pt x="8" y="5"/>
                    </a:lnTo>
                    <a:lnTo>
                      <a:pt x="8" y="4"/>
                    </a:lnTo>
                    <a:lnTo>
                      <a:pt x="6" y="0"/>
                    </a:lnTo>
                    <a:lnTo>
                      <a:pt x="3" y="0"/>
                    </a:lnTo>
                    <a:lnTo>
                      <a:pt x="1"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0" name="Freeform 717"/>
              <p:cNvSpPr>
                <a:spLocks/>
              </p:cNvSpPr>
              <p:nvPr/>
            </p:nvSpPr>
            <p:spPr bwMode="auto">
              <a:xfrm>
                <a:off x="3754" y="3770"/>
                <a:ext cx="9" cy="6"/>
              </a:xfrm>
              <a:custGeom>
                <a:avLst/>
                <a:gdLst>
                  <a:gd name="T0" fmla="*/ 2 w 9"/>
                  <a:gd name="T1" fmla="*/ 1 h 6"/>
                  <a:gd name="T2" fmla="*/ 0 w 9"/>
                  <a:gd name="T3" fmla="*/ 1 h 6"/>
                  <a:gd name="T4" fmla="*/ 0 w 9"/>
                  <a:gd name="T5" fmla="*/ 5 h 6"/>
                  <a:gd name="T6" fmla="*/ 7 w 9"/>
                  <a:gd name="T7" fmla="*/ 6 h 6"/>
                  <a:gd name="T8" fmla="*/ 9 w 9"/>
                  <a:gd name="T9" fmla="*/ 5 h 6"/>
                  <a:gd name="T10" fmla="*/ 2 w 9"/>
                  <a:gd name="T11" fmla="*/ 1 h 6"/>
                  <a:gd name="T12" fmla="*/ 9 w 9"/>
                  <a:gd name="T13" fmla="*/ 5 h 6"/>
                  <a:gd name="T14" fmla="*/ 9 w 9"/>
                  <a:gd name="T15" fmla="*/ 1 h 6"/>
                  <a:gd name="T16" fmla="*/ 5 w 9"/>
                  <a:gd name="T17" fmla="*/ 0 h 6"/>
                  <a:gd name="T18" fmla="*/ 4 w 9"/>
                  <a:gd name="T19" fmla="*/ 0 h 6"/>
                  <a:gd name="T20" fmla="*/ 0 w 9"/>
                  <a:gd name="T21" fmla="*/ 1 h 6"/>
                  <a:gd name="T22" fmla="*/ 2 w 9"/>
                  <a:gd name="T23" fmla="*/ 1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6">
                    <a:moveTo>
                      <a:pt x="2" y="1"/>
                    </a:moveTo>
                    <a:lnTo>
                      <a:pt x="0" y="1"/>
                    </a:lnTo>
                    <a:lnTo>
                      <a:pt x="0" y="5"/>
                    </a:lnTo>
                    <a:lnTo>
                      <a:pt x="7" y="6"/>
                    </a:lnTo>
                    <a:lnTo>
                      <a:pt x="9" y="5"/>
                    </a:lnTo>
                    <a:lnTo>
                      <a:pt x="2" y="1"/>
                    </a:lnTo>
                    <a:lnTo>
                      <a:pt x="9" y="5"/>
                    </a:lnTo>
                    <a:lnTo>
                      <a:pt x="9" y="1"/>
                    </a:lnTo>
                    <a:lnTo>
                      <a:pt x="5" y="0"/>
                    </a:lnTo>
                    <a:lnTo>
                      <a:pt x="4" y="0"/>
                    </a:lnTo>
                    <a:lnTo>
                      <a:pt x="0" y="1"/>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1" name="Freeform 718"/>
              <p:cNvSpPr>
                <a:spLocks/>
              </p:cNvSpPr>
              <p:nvPr/>
            </p:nvSpPr>
            <p:spPr bwMode="auto">
              <a:xfrm>
                <a:off x="3756" y="3766"/>
                <a:ext cx="7" cy="9"/>
              </a:xfrm>
              <a:custGeom>
                <a:avLst/>
                <a:gdLst>
                  <a:gd name="T0" fmla="*/ 0 w 7"/>
                  <a:gd name="T1" fmla="*/ 4 h 9"/>
                  <a:gd name="T2" fmla="*/ 0 w 7"/>
                  <a:gd name="T3" fmla="*/ 4 h 9"/>
                  <a:gd name="T4" fmla="*/ 0 w 7"/>
                  <a:gd name="T5" fmla="*/ 5 h 9"/>
                  <a:gd name="T6" fmla="*/ 7 w 7"/>
                  <a:gd name="T7" fmla="*/ 9 h 9"/>
                  <a:gd name="T8" fmla="*/ 7 w 7"/>
                  <a:gd name="T9" fmla="*/ 5 h 9"/>
                  <a:gd name="T10" fmla="*/ 0 w 7"/>
                  <a:gd name="T11" fmla="*/ 4 h 9"/>
                  <a:gd name="T12" fmla="*/ 7 w 7"/>
                  <a:gd name="T13" fmla="*/ 5 h 9"/>
                  <a:gd name="T14" fmla="*/ 7 w 7"/>
                  <a:gd name="T15" fmla="*/ 2 h 9"/>
                  <a:gd name="T16" fmla="*/ 5 w 7"/>
                  <a:gd name="T17" fmla="*/ 0 h 9"/>
                  <a:gd name="T18" fmla="*/ 2 w 7"/>
                  <a:gd name="T19" fmla="*/ 0 h 9"/>
                  <a:gd name="T20" fmla="*/ 0 w 7"/>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0" y="4"/>
                    </a:moveTo>
                    <a:lnTo>
                      <a:pt x="0" y="4"/>
                    </a:lnTo>
                    <a:lnTo>
                      <a:pt x="0" y="5"/>
                    </a:lnTo>
                    <a:lnTo>
                      <a:pt x="7" y="9"/>
                    </a:lnTo>
                    <a:lnTo>
                      <a:pt x="7" y="5"/>
                    </a:lnTo>
                    <a:lnTo>
                      <a:pt x="0" y="4"/>
                    </a:lnTo>
                    <a:lnTo>
                      <a:pt x="7" y="5"/>
                    </a:lnTo>
                    <a:lnTo>
                      <a:pt x="7" y="2"/>
                    </a:lnTo>
                    <a:lnTo>
                      <a:pt x="5" y="0"/>
                    </a:lnTo>
                    <a:lnTo>
                      <a:pt x="2" y="0"/>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2" name="Freeform 719"/>
              <p:cNvSpPr>
                <a:spLocks/>
              </p:cNvSpPr>
              <p:nvPr/>
            </p:nvSpPr>
            <p:spPr bwMode="auto">
              <a:xfrm>
                <a:off x="3756" y="3765"/>
                <a:ext cx="8" cy="6"/>
              </a:xfrm>
              <a:custGeom>
                <a:avLst/>
                <a:gdLst>
                  <a:gd name="T0" fmla="*/ 2 w 8"/>
                  <a:gd name="T1" fmla="*/ 1 h 6"/>
                  <a:gd name="T2" fmla="*/ 2 w 8"/>
                  <a:gd name="T3" fmla="*/ 1 h 6"/>
                  <a:gd name="T4" fmla="*/ 0 w 8"/>
                  <a:gd name="T5" fmla="*/ 5 h 6"/>
                  <a:gd name="T6" fmla="*/ 7 w 8"/>
                  <a:gd name="T7" fmla="*/ 6 h 6"/>
                  <a:gd name="T8" fmla="*/ 8 w 8"/>
                  <a:gd name="T9" fmla="*/ 5 h 6"/>
                  <a:gd name="T10" fmla="*/ 2 w 8"/>
                  <a:gd name="T11" fmla="*/ 1 h 6"/>
                  <a:gd name="T12" fmla="*/ 8 w 8"/>
                  <a:gd name="T13" fmla="*/ 5 h 6"/>
                  <a:gd name="T14" fmla="*/ 8 w 8"/>
                  <a:gd name="T15" fmla="*/ 1 h 6"/>
                  <a:gd name="T16" fmla="*/ 7 w 8"/>
                  <a:gd name="T17" fmla="*/ 0 h 6"/>
                  <a:gd name="T18" fmla="*/ 3 w 8"/>
                  <a:gd name="T19" fmla="*/ 0 h 6"/>
                  <a:gd name="T20" fmla="*/ 2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2" y="1"/>
                    </a:moveTo>
                    <a:lnTo>
                      <a:pt x="2" y="1"/>
                    </a:lnTo>
                    <a:lnTo>
                      <a:pt x="0" y="5"/>
                    </a:lnTo>
                    <a:lnTo>
                      <a:pt x="7" y="6"/>
                    </a:lnTo>
                    <a:lnTo>
                      <a:pt x="8" y="5"/>
                    </a:lnTo>
                    <a:lnTo>
                      <a:pt x="2" y="1"/>
                    </a:lnTo>
                    <a:lnTo>
                      <a:pt x="8" y="5"/>
                    </a:lnTo>
                    <a:lnTo>
                      <a:pt x="8" y="1"/>
                    </a:lnTo>
                    <a:lnTo>
                      <a:pt x="7" y="0"/>
                    </a:lnTo>
                    <a:lnTo>
                      <a:pt x="3"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3" name="Freeform 720"/>
              <p:cNvSpPr>
                <a:spLocks/>
              </p:cNvSpPr>
              <p:nvPr/>
            </p:nvSpPr>
            <p:spPr bwMode="auto">
              <a:xfrm>
                <a:off x="3758" y="3763"/>
                <a:ext cx="8" cy="7"/>
              </a:xfrm>
              <a:custGeom>
                <a:avLst/>
                <a:gdLst>
                  <a:gd name="T0" fmla="*/ 1 w 8"/>
                  <a:gd name="T1" fmla="*/ 2 h 7"/>
                  <a:gd name="T2" fmla="*/ 1 w 8"/>
                  <a:gd name="T3" fmla="*/ 2 h 7"/>
                  <a:gd name="T4" fmla="*/ 0 w 8"/>
                  <a:gd name="T5" fmla="*/ 3 h 7"/>
                  <a:gd name="T6" fmla="*/ 6 w 8"/>
                  <a:gd name="T7" fmla="*/ 7 h 7"/>
                  <a:gd name="T8" fmla="*/ 8 w 8"/>
                  <a:gd name="T9" fmla="*/ 5 h 7"/>
                  <a:gd name="T10" fmla="*/ 1 w 8"/>
                  <a:gd name="T11" fmla="*/ 2 h 7"/>
                  <a:gd name="T12" fmla="*/ 8 w 8"/>
                  <a:gd name="T13" fmla="*/ 5 h 7"/>
                  <a:gd name="T14" fmla="*/ 8 w 8"/>
                  <a:gd name="T15" fmla="*/ 2 h 7"/>
                  <a:gd name="T16" fmla="*/ 6 w 8"/>
                  <a:gd name="T17" fmla="*/ 0 h 7"/>
                  <a:gd name="T18" fmla="*/ 3 w 8"/>
                  <a:gd name="T19" fmla="*/ 0 h 7"/>
                  <a:gd name="T20" fmla="*/ 1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1" y="2"/>
                    </a:moveTo>
                    <a:lnTo>
                      <a:pt x="1" y="2"/>
                    </a:lnTo>
                    <a:lnTo>
                      <a:pt x="0" y="3"/>
                    </a:lnTo>
                    <a:lnTo>
                      <a:pt x="6" y="7"/>
                    </a:lnTo>
                    <a:lnTo>
                      <a:pt x="8" y="5"/>
                    </a:lnTo>
                    <a:lnTo>
                      <a:pt x="1" y="2"/>
                    </a:lnTo>
                    <a:lnTo>
                      <a:pt x="8" y="5"/>
                    </a:lnTo>
                    <a:lnTo>
                      <a:pt x="8" y="2"/>
                    </a:lnTo>
                    <a:lnTo>
                      <a:pt x="6" y="0"/>
                    </a:lnTo>
                    <a:lnTo>
                      <a:pt x="3"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4" name="Freeform 721"/>
              <p:cNvSpPr>
                <a:spLocks/>
              </p:cNvSpPr>
              <p:nvPr/>
            </p:nvSpPr>
            <p:spPr bwMode="auto">
              <a:xfrm>
                <a:off x="3759" y="3762"/>
                <a:ext cx="7" cy="6"/>
              </a:xfrm>
              <a:custGeom>
                <a:avLst/>
                <a:gdLst>
                  <a:gd name="T0" fmla="*/ 0 w 7"/>
                  <a:gd name="T1" fmla="*/ 1 h 6"/>
                  <a:gd name="T2" fmla="*/ 0 w 7"/>
                  <a:gd name="T3" fmla="*/ 1 h 6"/>
                  <a:gd name="T4" fmla="*/ 0 w 7"/>
                  <a:gd name="T5" fmla="*/ 3 h 6"/>
                  <a:gd name="T6" fmla="*/ 7 w 7"/>
                  <a:gd name="T7" fmla="*/ 6 h 6"/>
                  <a:gd name="T8" fmla="*/ 7 w 7"/>
                  <a:gd name="T9" fmla="*/ 4 h 6"/>
                  <a:gd name="T10" fmla="*/ 0 w 7"/>
                  <a:gd name="T11" fmla="*/ 1 h 6"/>
                  <a:gd name="T12" fmla="*/ 7 w 7"/>
                  <a:gd name="T13" fmla="*/ 4 h 6"/>
                  <a:gd name="T14" fmla="*/ 7 w 7"/>
                  <a:gd name="T15" fmla="*/ 3 h 6"/>
                  <a:gd name="T16" fmla="*/ 5 w 7"/>
                  <a:gd name="T17" fmla="*/ 0 h 6"/>
                  <a:gd name="T18" fmla="*/ 4 w 7"/>
                  <a:gd name="T19" fmla="*/ 0 h 6"/>
                  <a:gd name="T20" fmla="*/ 0 w 7"/>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0" y="1"/>
                    </a:moveTo>
                    <a:lnTo>
                      <a:pt x="0" y="1"/>
                    </a:lnTo>
                    <a:lnTo>
                      <a:pt x="0" y="3"/>
                    </a:lnTo>
                    <a:lnTo>
                      <a:pt x="7" y="6"/>
                    </a:lnTo>
                    <a:lnTo>
                      <a:pt x="7" y="4"/>
                    </a:lnTo>
                    <a:lnTo>
                      <a:pt x="0" y="1"/>
                    </a:lnTo>
                    <a:lnTo>
                      <a:pt x="7" y="4"/>
                    </a:lnTo>
                    <a:lnTo>
                      <a:pt x="7" y="3"/>
                    </a:lnTo>
                    <a:lnTo>
                      <a:pt x="5" y="0"/>
                    </a:lnTo>
                    <a:lnTo>
                      <a:pt x="4"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5" name="Freeform 722"/>
              <p:cNvSpPr>
                <a:spLocks/>
              </p:cNvSpPr>
              <p:nvPr/>
            </p:nvSpPr>
            <p:spPr bwMode="auto">
              <a:xfrm>
                <a:off x="3759" y="3760"/>
                <a:ext cx="8" cy="8"/>
              </a:xfrm>
              <a:custGeom>
                <a:avLst/>
                <a:gdLst>
                  <a:gd name="T0" fmla="*/ 2 w 8"/>
                  <a:gd name="T1" fmla="*/ 2 h 8"/>
                  <a:gd name="T2" fmla="*/ 2 w 8"/>
                  <a:gd name="T3" fmla="*/ 2 h 8"/>
                  <a:gd name="T4" fmla="*/ 0 w 8"/>
                  <a:gd name="T5" fmla="*/ 3 h 8"/>
                  <a:gd name="T6" fmla="*/ 7 w 8"/>
                  <a:gd name="T7" fmla="*/ 8 h 8"/>
                  <a:gd name="T8" fmla="*/ 8 w 8"/>
                  <a:gd name="T9" fmla="*/ 6 h 8"/>
                  <a:gd name="T10" fmla="*/ 2 w 8"/>
                  <a:gd name="T11" fmla="*/ 2 h 8"/>
                  <a:gd name="T12" fmla="*/ 8 w 8"/>
                  <a:gd name="T13" fmla="*/ 6 h 8"/>
                  <a:gd name="T14" fmla="*/ 8 w 8"/>
                  <a:gd name="T15" fmla="*/ 3 h 8"/>
                  <a:gd name="T16" fmla="*/ 7 w 8"/>
                  <a:gd name="T17" fmla="*/ 2 h 8"/>
                  <a:gd name="T18" fmla="*/ 5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3"/>
                    </a:lnTo>
                    <a:lnTo>
                      <a:pt x="7" y="8"/>
                    </a:lnTo>
                    <a:lnTo>
                      <a:pt x="8" y="6"/>
                    </a:lnTo>
                    <a:lnTo>
                      <a:pt x="2" y="2"/>
                    </a:lnTo>
                    <a:lnTo>
                      <a:pt x="8" y="6"/>
                    </a:lnTo>
                    <a:lnTo>
                      <a:pt x="8" y="3"/>
                    </a:lnTo>
                    <a:lnTo>
                      <a:pt x="7"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6" name="Freeform 723"/>
              <p:cNvSpPr>
                <a:spLocks/>
              </p:cNvSpPr>
              <p:nvPr/>
            </p:nvSpPr>
            <p:spPr bwMode="auto">
              <a:xfrm>
                <a:off x="3761" y="3760"/>
                <a:ext cx="8" cy="6"/>
              </a:xfrm>
              <a:custGeom>
                <a:avLst/>
                <a:gdLst>
                  <a:gd name="T0" fmla="*/ 2 w 8"/>
                  <a:gd name="T1" fmla="*/ 0 h 6"/>
                  <a:gd name="T2" fmla="*/ 2 w 8"/>
                  <a:gd name="T3" fmla="*/ 0 h 6"/>
                  <a:gd name="T4" fmla="*/ 0 w 8"/>
                  <a:gd name="T5" fmla="*/ 2 h 6"/>
                  <a:gd name="T6" fmla="*/ 5 w 8"/>
                  <a:gd name="T7" fmla="*/ 6 h 6"/>
                  <a:gd name="T8" fmla="*/ 6 w 8"/>
                  <a:gd name="T9" fmla="*/ 6 h 6"/>
                  <a:gd name="T10" fmla="*/ 2 w 8"/>
                  <a:gd name="T11" fmla="*/ 0 h 6"/>
                  <a:gd name="T12" fmla="*/ 6 w 8"/>
                  <a:gd name="T13" fmla="*/ 6 h 6"/>
                  <a:gd name="T14" fmla="*/ 8 w 8"/>
                  <a:gd name="T15" fmla="*/ 3 h 6"/>
                  <a:gd name="T16" fmla="*/ 6 w 8"/>
                  <a:gd name="T17" fmla="*/ 0 h 6"/>
                  <a:gd name="T18" fmla="*/ 5 w 8"/>
                  <a:gd name="T19" fmla="*/ 0 h 6"/>
                  <a:gd name="T20" fmla="*/ 2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2" y="0"/>
                    </a:moveTo>
                    <a:lnTo>
                      <a:pt x="2" y="0"/>
                    </a:lnTo>
                    <a:lnTo>
                      <a:pt x="0" y="2"/>
                    </a:lnTo>
                    <a:lnTo>
                      <a:pt x="5" y="6"/>
                    </a:lnTo>
                    <a:lnTo>
                      <a:pt x="6" y="6"/>
                    </a:lnTo>
                    <a:lnTo>
                      <a:pt x="2" y="0"/>
                    </a:lnTo>
                    <a:lnTo>
                      <a:pt x="6" y="6"/>
                    </a:lnTo>
                    <a:lnTo>
                      <a:pt x="8" y="3"/>
                    </a:lnTo>
                    <a:lnTo>
                      <a:pt x="6" y="0"/>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7" name="Freeform 724"/>
              <p:cNvSpPr>
                <a:spLocks/>
              </p:cNvSpPr>
              <p:nvPr/>
            </p:nvSpPr>
            <p:spPr bwMode="auto">
              <a:xfrm>
                <a:off x="3763" y="3758"/>
                <a:ext cx="6" cy="8"/>
              </a:xfrm>
              <a:custGeom>
                <a:avLst/>
                <a:gdLst>
                  <a:gd name="T0" fmla="*/ 3 w 6"/>
                  <a:gd name="T1" fmla="*/ 0 h 8"/>
                  <a:gd name="T2" fmla="*/ 1 w 6"/>
                  <a:gd name="T3" fmla="*/ 0 h 8"/>
                  <a:gd name="T4" fmla="*/ 0 w 6"/>
                  <a:gd name="T5" fmla="*/ 2 h 8"/>
                  <a:gd name="T6" fmla="*/ 3 w 6"/>
                  <a:gd name="T7" fmla="*/ 8 h 8"/>
                  <a:gd name="T8" fmla="*/ 4 w 6"/>
                  <a:gd name="T9" fmla="*/ 8 h 8"/>
                  <a:gd name="T10" fmla="*/ 3 w 6"/>
                  <a:gd name="T11" fmla="*/ 0 h 8"/>
                  <a:gd name="T12" fmla="*/ 4 w 6"/>
                  <a:gd name="T13" fmla="*/ 8 h 8"/>
                  <a:gd name="T14" fmla="*/ 6 w 6"/>
                  <a:gd name="T15" fmla="*/ 5 h 8"/>
                  <a:gd name="T16" fmla="*/ 6 w 6"/>
                  <a:gd name="T17" fmla="*/ 4 h 8"/>
                  <a:gd name="T18" fmla="*/ 4 w 6"/>
                  <a:gd name="T19" fmla="*/ 0 h 8"/>
                  <a:gd name="T20" fmla="*/ 1 w 6"/>
                  <a:gd name="T21" fmla="*/ 0 h 8"/>
                  <a:gd name="T22" fmla="*/ 3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0"/>
                    </a:moveTo>
                    <a:lnTo>
                      <a:pt x="1" y="0"/>
                    </a:lnTo>
                    <a:lnTo>
                      <a:pt x="0" y="2"/>
                    </a:lnTo>
                    <a:lnTo>
                      <a:pt x="3" y="8"/>
                    </a:lnTo>
                    <a:lnTo>
                      <a:pt x="4" y="8"/>
                    </a:lnTo>
                    <a:lnTo>
                      <a:pt x="3" y="0"/>
                    </a:lnTo>
                    <a:lnTo>
                      <a:pt x="4" y="8"/>
                    </a:lnTo>
                    <a:lnTo>
                      <a:pt x="6" y="5"/>
                    </a:lnTo>
                    <a:lnTo>
                      <a:pt x="6" y="4"/>
                    </a:lnTo>
                    <a:lnTo>
                      <a:pt x="4" y="0"/>
                    </a:lnTo>
                    <a:lnTo>
                      <a:pt x="1" y="0"/>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8" name="Freeform 725"/>
              <p:cNvSpPr>
                <a:spLocks/>
              </p:cNvSpPr>
              <p:nvPr/>
            </p:nvSpPr>
            <p:spPr bwMode="auto">
              <a:xfrm>
                <a:off x="3766" y="3758"/>
                <a:ext cx="5" cy="8"/>
              </a:xfrm>
              <a:custGeom>
                <a:avLst/>
                <a:gdLst>
                  <a:gd name="T0" fmla="*/ 1 w 5"/>
                  <a:gd name="T1" fmla="*/ 0 h 8"/>
                  <a:gd name="T2" fmla="*/ 0 w 5"/>
                  <a:gd name="T3" fmla="*/ 0 h 8"/>
                  <a:gd name="T4" fmla="*/ 0 w 5"/>
                  <a:gd name="T5" fmla="*/ 0 h 8"/>
                  <a:gd name="T6" fmla="*/ 0 w 5"/>
                  <a:gd name="T7" fmla="*/ 8 h 8"/>
                  <a:gd name="T8" fmla="*/ 1 w 5"/>
                  <a:gd name="T9" fmla="*/ 8 h 8"/>
                  <a:gd name="T10" fmla="*/ 1 w 5"/>
                  <a:gd name="T11" fmla="*/ 0 h 8"/>
                  <a:gd name="T12" fmla="*/ 1 w 5"/>
                  <a:gd name="T13" fmla="*/ 8 h 8"/>
                  <a:gd name="T14" fmla="*/ 5 w 5"/>
                  <a:gd name="T15" fmla="*/ 7 h 8"/>
                  <a:gd name="T16" fmla="*/ 5 w 5"/>
                  <a:gd name="T17" fmla="*/ 4 h 8"/>
                  <a:gd name="T18" fmla="*/ 3 w 5"/>
                  <a:gd name="T19" fmla="*/ 2 h 8"/>
                  <a:gd name="T20" fmla="*/ 0 w 5"/>
                  <a:gd name="T21" fmla="*/ 0 h 8"/>
                  <a:gd name="T22" fmla="*/ 1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0"/>
                    </a:moveTo>
                    <a:lnTo>
                      <a:pt x="0" y="0"/>
                    </a:lnTo>
                    <a:lnTo>
                      <a:pt x="0" y="8"/>
                    </a:lnTo>
                    <a:lnTo>
                      <a:pt x="1" y="8"/>
                    </a:lnTo>
                    <a:lnTo>
                      <a:pt x="1" y="0"/>
                    </a:lnTo>
                    <a:lnTo>
                      <a:pt x="1" y="8"/>
                    </a:lnTo>
                    <a:lnTo>
                      <a:pt x="5" y="7"/>
                    </a:lnTo>
                    <a:lnTo>
                      <a:pt x="5" y="4"/>
                    </a:lnTo>
                    <a:lnTo>
                      <a:pt x="3" y="2"/>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39" name="Freeform 726"/>
              <p:cNvSpPr>
                <a:spLocks/>
              </p:cNvSpPr>
              <p:nvPr/>
            </p:nvSpPr>
            <p:spPr bwMode="auto">
              <a:xfrm>
                <a:off x="3766" y="3758"/>
                <a:ext cx="5" cy="8"/>
              </a:xfrm>
              <a:custGeom>
                <a:avLst/>
                <a:gdLst>
                  <a:gd name="T0" fmla="*/ 3 w 5"/>
                  <a:gd name="T1" fmla="*/ 0 h 8"/>
                  <a:gd name="T2" fmla="*/ 3 w 5"/>
                  <a:gd name="T3" fmla="*/ 0 h 8"/>
                  <a:gd name="T4" fmla="*/ 1 w 5"/>
                  <a:gd name="T5" fmla="*/ 0 h 8"/>
                  <a:gd name="T6" fmla="*/ 0 w 5"/>
                  <a:gd name="T7" fmla="*/ 8 h 8"/>
                  <a:gd name="T8" fmla="*/ 1 w 5"/>
                  <a:gd name="T9" fmla="*/ 8 h 8"/>
                  <a:gd name="T10" fmla="*/ 3 w 5"/>
                  <a:gd name="T11" fmla="*/ 0 h 8"/>
                  <a:gd name="T12" fmla="*/ 1 w 5"/>
                  <a:gd name="T13" fmla="*/ 8 h 8"/>
                  <a:gd name="T14" fmla="*/ 5 w 5"/>
                  <a:gd name="T15" fmla="*/ 8 h 8"/>
                  <a:gd name="T16" fmla="*/ 5 w 5"/>
                  <a:gd name="T17" fmla="*/ 5 h 8"/>
                  <a:gd name="T18" fmla="*/ 5 w 5"/>
                  <a:gd name="T19" fmla="*/ 2 h 8"/>
                  <a:gd name="T20" fmla="*/ 3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3" y="0"/>
                    </a:moveTo>
                    <a:lnTo>
                      <a:pt x="3" y="0"/>
                    </a:lnTo>
                    <a:lnTo>
                      <a:pt x="1" y="0"/>
                    </a:lnTo>
                    <a:lnTo>
                      <a:pt x="0" y="8"/>
                    </a:lnTo>
                    <a:lnTo>
                      <a:pt x="1" y="8"/>
                    </a:lnTo>
                    <a:lnTo>
                      <a:pt x="3" y="0"/>
                    </a:lnTo>
                    <a:lnTo>
                      <a:pt x="1" y="8"/>
                    </a:lnTo>
                    <a:lnTo>
                      <a:pt x="5" y="8"/>
                    </a:lnTo>
                    <a:lnTo>
                      <a:pt x="5" y="5"/>
                    </a:lnTo>
                    <a:lnTo>
                      <a:pt x="5" y="2"/>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0" name="Freeform 727"/>
              <p:cNvSpPr>
                <a:spLocks/>
              </p:cNvSpPr>
              <p:nvPr/>
            </p:nvSpPr>
            <p:spPr bwMode="auto">
              <a:xfrm>
                <a:off x="3766" y="3758"/>
                <a:ext cx="6" cy="8"/>
              </a:xfrm>
              <a:custGeom>
                <a:avLst/>
                <a:gdLst>
                  <a:gd name="T0" fmla="*/ 5 w 6"/>
                  <a:gd name="T1" fmla="*/ 2 h 8"/>
                  <a:gd name="T2" fmla="*/ 5 w 6"/>
                  <a:gd name="T3" fmla="*/ 2 h 8"/>
                  <a:gd name="T4" fmla="*/ 3 w 6"/>
                  <a:gd name="T5" fmla="*/ 0 h 8"/>
                  <a:gd name="T6" fmla="*/ 0 w 6"/>
                  <a:gd name="T7" fmla="*/ 8 h 8"/>
                  <a:gd name="T8" fmla="*/ 1 w 6"/>
                  <a:gd name="T9" fmla="*/ 8 h 8"/>
                  <a:gd name="T10" fmla="*/ 5 w 6"/>
                  <a:gd name="T11" fmla="*/ 2 h 8"/>
                  <a:gd name="T12" fmla="*/ 1 w 6"/>
                  <a:gd name="T13" fmla="*/ 8 h 8"/>
                  <a:gd name="T14" fmla="*/ 5 w 6"/>
                  <a:gd name="T15" fmla="*/ 8 h 8"/>
                  <a:gd name="T16" fmla="*/ 6 w 6"/>
                  <a:gd name="T17" fmla="*/ 7 h 8"/>
                  <a:gd name="T18" fmla="*/ 6 w 6"/>
                  <a:gd name="T19" fmla="*/ 4 h 8"/>
                  <a:gd name="T20" fmla="*/ 5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5" y="2"/>
                    </a:moveTo>
                    <a:lnTo>
                      <a:pt x="5" y="2"/>
                    </a:lnTo>
                    <a:lnTo>
                      <a:pt x="3" y="0"/>
                    </a:lnTo>
                    <a:lnTo>
                      <a:pt x="0" y="8"/>
                    </a:lnTo>
                    <a:lnTo>
                      <a:pt x="1" y="8"/>
                    </a:lnTo>
                    <a:lnTo>
                      <a:pt x="5" y="2"/>
                    </a:lnTo>
                    <a:lnTo>
                      <a:pt x="1" y="8"/>
                    </a:lnTo>
                    <a:lnTo>
                      <a:pt x="5" y="8"/>
                    </a:lnTo>
                    <a:lnTo>
                      <a:pt x="6" y="7"/>
                    </a:lnTo>
                    <a:lnTo>
                      <a:pt x="6" y="4"/>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1" name="Freeform 728"/>
              <p:cNvSpPr>
                <a:spLocks/>
              </p:cNvSpPr>
              <p:nvPr/>
            </p:nvSpPr>
            <p:spPr bwMode="auto">
              <a:xfrm>
                <a:off x="3766" y="3760"/>
                <a:ext cx="8" cy="8"/>
              </a:xfrm>
              <a:custGeom>
                <a:avLst/>
                <a:gdLst>
                  <a:gd name="T0" fmla="*/ 6 w 8"/>
                  <a:gd name="T1" fmla="*/ 2 h 8"/>
                  <a:gd name="T2" fmla="*/ 6 w 8"/>
                  <a:gd name="T3" fmla="*/ 2 h 8"/>
                  <a:gd name="T4" fmla="*/ 5 w 8"/>
                  <a:gd name="T5" fmla="*/ 0 h 8"/>
                  <a:gd name="T6" fmla="*/ 0 w 8"/>
                  <a:gd name="T7" fmla="*/ 6 h 8"/>
                  <a:gd name="T8" fmla="*/ 1 w 8"/>
                  <a:gd name="T9" fmla="*/ 6 h 8"/>
                  <a:gd name="T10" fmla="*/ 6 w 8"/>
                  <a:gd name="T11" fmla="*/ 2 h 8"/>
                  <a:gd name="T12" fmla="*/ 1 w 8"/>
                  <a:gd name="T13" fmla="*/ 6 h 8"/>
                  <a:gd name="T14" fmla="*/ 5 w 8"/>
                  <a:gd name="T15" fmla="*/ 8 h 8"/>
                  <a:gd name="T16" fmla="*/ 6 w 8"/>
                  <a:gd name="T17" fmla="*/ 6 h 8"/>
                  <a:gd name="T18" fmla="*/ 8 w 8"/>
                  <a:gd name="T19" fmla="*/ 3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5" y="0"/>
                    </a:lnTo>
                    <a:lnTo>
                      <a:pt x="0" y="6"/>
                    </a:lnTo>
                    <a:lnTo>
                      <a:pt x="1" y="6"/>
                    </a:lnTo>
                    <a:lnTo>
                      <a:pt x="6" y="2"/>
                    </a:lnTo>
                    <a:lnTo>
                      <a:pt x="1" y="6"/>
                    </a:lnTo>
                    <a:lnTo>
                      <a:pt x="5" y="8"/>
                    </a:lnTo>
                    <a:lnTo>
                      <a:pt x="6" y="6"/>
                    </a:lnTo>
                    <a:lnTo>
                      <a:pt x="8" y="3"/>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2" name="Freeform 729"/>
              <p:cNvSpPr>
                <a:spLocks/>
              </p:cNvSpPr>
              <p:nvPr/>
            </p:nvSpPr>
            <p:spPr bwMode="auto">
              <a:xfrm>
                <a:off x="3767" y="3762"/>
                <a:ext cx="7" cy="8"/>
              </a:xfrm>
              <a:custGeom>
                <a:avLst/>
                <a:gdLst>
                  <a:gd name="T0" fmla="*/ 7 w 7"/>
                  <a:gd name="T1" fmla="*/ 1 h 8"/>
                  <a:gd name="T2" fmla="*/ 7 w 7"/>
                  <a:gd name="T3" fmla="*/ 1 h 8"/>
                  <a:gd name="T4" fmla="*/ 5 w 7"/>
                  <a:gd name="T5" fmla="*/ 0 h 8"/>
                  <a:gd name="T6" fmla="*/ 0 w 7"/>
                  <a:gd name="T7" fmla="*/ 4 h 8"/>
                  <a:gd name="T8" fmla="*/ 0 w 7"/>
                  <a:gd name="T9" fmla="*/ 6 h 8"/>
                  <a:gd name="T10" fmla="*/ 7 w 7"/>
                  <a:gd name="T11" fmla="*/ 1 h 8"/>
                  <a:gd name="T12" fmla="*/ 0 w 7"/>
                  <a:gd name="T13" fmla="*/ 6 h 8"/>
                  <a:gd name="T14" fmla="*/ 4 w 7"/>
                  <a:gd name="T15" fmla="*/ 8 h 8"/>
                  <a:gd name="T16" fmla="*/ 5 w 7"/>
                  <a:gd name="T17" fmla="*/ 6 h 8"/>
                  <a:gd name="T18" fmla="*/ 7 w 7"/>
                  <a:gd name="T19" fmla="*/ 3 h 8"/>
                  <a:gd name="T20" fmla="*/ 7 w 7"/>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1"/>
                    </a:moveTo>
                    <a:lnTo>
                      <a:pt x="7" y="1"/>
                    </a:lnTo>
                    <a:lnTo>
                      <a:pt x="5" y="0"/>
                    </a:lnTo>
                    <a:lnTo>
                      <a:pt x="0" y="4"/>
                    </a:lnTo>
                    <a:lnTo>
                      <a:pt x="0" y="6"/>
                    </a:lnTo>
                    <a:lnTo>
                      <a:pt x="7" y="1"/>
                    </a:lnTo>
                    <a:lnTo>
                      <a:pt x="0" y="6"/>
                    </a:lnTo>
                    <a:lnTo>
                      <a:pt x="4" y="8"/>
                    </a:lnTo>
                    <a:lnTo>
                      <a:pt x="5" y="6"/>
                    </a:lnTo>
                    <a:lnTo>
                      <a:pt x="7" y="3"/>
                    </a:lnTo>
                    <a:lnTo>
                      <a:pt x="7"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3" name="Freeform 730"/>
              <p:cNvSpPr>
                <a:spLocks/>
              </p:cNvSpPr>
              <p:nvPr/>
            </p:nvSpPr>
            <p:spPr bwMode="auto">
              <a:xfrm>
                <a:off x="3767" y="3763"/>
                <a:ext cx="8" cy="7"/>
              </a:xfrm>
              <a:custGeom>
                <a:avLst/>
                <a:gdLst>
                  <a:gd name="T0" fmla="*/ 8 w 8"/>
                  <a:gd name="T1" fmla="*/ 2 h 7"/>
                  <a:gd name="T2" fmla="*/ 8 w 8"/>
                  <a:gd name="T3" fmla="*/ 2 h 7"/>
                  <a:gd name="T4" fmla="*/ 7 w 8"/>
                  <a:gd name="T5" fmla="*/ 0 h 7"/>
                  <a:gd name="T6" fmla="*/ 0 w 8"/>
                  <a:gd name="T7" fmla="*/ 3 h 7"/>
                  <a:gd name="T8" fmla="*/ 2 w 8"/>
                  <a:gd name="T9" fmla="*/ 5 h 7"/>
                  <a:gd name="T10" fmla="*/ 8 w 8"/>
                  <a:gd name="T11" fmla="*/ 2 h 7"/>
                  <a:gd name="T12" fmla="*/ 2 w 8"/>
                  <a:gd name="T13" fmla="*/ 5 h 7"/>
                  <a:gd name="T14" fmla="*/ 4 w 8"/>
                  <a:gd name="T15" fmla="*/ 7 h 7"/>
                  <a:gd name="T16" fmla="*/ 7 w 8"/>
                  <a:gd name="T17" fmla="*/ 7 h 7"/>
                  <a:gd name="T18" fmla="*/ 8 w 8"/>
                  <a:gd name="T19" fmla="*/ 5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7" y="0"/>
                    </a:lnTo>
                    <a:lnTo>
                      <a:pt x="0" y="3"/>
                    </a:lnTo>
                    <a:lnTo>
                      <a:pt x="2" y="5"/>
                    </a:lnTo>
                    <a:lnTo>
                      <a:pt x="8" y="2"/>
                    </a:lnTo>
                    <a:lnTo>
                      <a:pt x="2" y="5"/>
                    </a:lnTo>
                    <a:lnTo>
                      <a:pt x="4" y="7"/>
                    </a:lnTo>
                    <a:lnTo>
                      <a:pt x="7"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4" name="Freeform 731"/>
              <p:cNvSpPr>
                <a:spLocks/>
              </p:cNvSpPr>
              <p:nvPr/>
            </p:nvSpPr>
            <p:spPr bwMode="auto">
              <a:xfrm>
                <a:off x="3769" y="3765"/>
                <a:ext cx="8" cy="6"/>
              </a:xfrm>
              <a:custGeom>
                <a:avLst/>
                <a:gdLst>
                  <a:gd name="T0" fmla="*/ 6 w 8"/>
                  <a:gd name="T1" fmla="*/ 1 h 6"/>
                  <a:gd name="T2" fmla="*/ 6 w 8"/>
                  <a:gd name="T3" fmla="*/ 1 h 6"/>
                  <a:gd name="T4" fmla="*/ 6 w 8"/>
                  <a:gd name="T5" fmla="*/ 0 h 6"/>
                  <a:gd name="T6" fmla="*/ 0 w 8"/>
                  <a:gd name="T7" fmla="*/ 3 h 6"/>
                  <a:gd name="T8" fmla="*/ 0 w 8"/>
                  <a:gd name="T9" fmla="*/ 5 h 6"/>
                  <a:gd name="T10" fmla="*/ 6 w 8"/>
                  <a:gd name="T11" fmla="*/ 1 h 6"/>
                  <a:gd name="T12" fmla="*/ 0 w 8"/>
                  <a:gd name="T13" fmla="*/ 5 h 6"/>
                  <a:gd name="T14" fmla="*/ 3 w 8"/>
                  <a:gd name="T15" fmla="*/ 6 h 6"/>
                  <a:gd name="T16" fmla="*/ 5 w 8"/>
                  <a:gd name="T17" fmla="*/ 6 h 6"/>
                  <a:gd name="T18" fmla="*/ 8 w 8"/>
                  <a:gd name="T19" fmla="*/ 5 h 6"/>
                  <a:gd name="T20" fmla="*/ 6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6" y="1"/>
                    </a:moveTo>
                    <a:lnTo>
                      <a:pt x="6" y="1"/>
                    </a:lnTo>
                    <a:lnTo>
                      <a:pt x="6" y="0"/>
                    </a:lnTo>
                    <a:lnTo>
                      <a:pt x="0" y="3"/>
                    </a:lnTo>
                    <a:lnTo>
                      <a:pt x="0" y="5"/>
                    </a:lnTo>
                    <a:lnTo>
                      <a:pt x="6" y="1"/>
                    </a:lnTo>
                    <a:lnTo>
                      <a:pt x="0" y="5"/>
                    </a:lnTo>
                    <a:lnTo>
                      <a:pt x="3" y="6"/>
                    </a:lnTo>
                    <a:lnTo>
                      <a:pt x="5" y="6"/>
                    </a:lnTo>
                    <a:lnTo>
                      <a:pt x="8" y="5"/>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5" name="Freeform 732"/>
              <p:cNvSpPr>
                <a:spLocks/>
              </p:cNvSpPr>
              <p:nvPr/>
            </p:nvSpPr>
            <p:spPr bwMode="auto">
              <a:xfrm>
                <a:off x="3769" y="3766"/>
                <a:ext cx="8" cy="9"/>
              </a:xfrm>
              <a:custGeom>
                <a:avLst/>
                <a:gdLst>
                  <a:gd name="T0" fmla="*/ 8 w 8"/>
                  <a:gd name="T1" fmla="*/ 4 h 9"/>
                  <a:gd name="T2" fmla="*/ 8 w 8"/>
                  <a:gd name="T3" fmla="*/ 2 h 9"/>
                  <a:gd name="T4" fmla="*/ 6 w 8"/>
                  <a:gd name="T5" fmla="*/ 0 h 9"/>
                  <a:gd name="T6" fmla="*/ 0 w 8"/>
                  <a:gd name="T7" fmla="*/ 4 h 9"/>
                  <a:gd name="T8" fmla="*/ 2 w 8"/>
                  <a:gd name="T9" fmla="*/ 5 h 9"/>
                  <a:gd name="T10" fmla="*/ 8 w 8"/>
                  <a:gd name="T11" fmla="*/ 4 h 9"/>
                  <a:gd name="T12" fmla="*/ 2 w 8"/>
                  <a:gd name="T13" fmla="*/ 5 h 9"/>
                  <a:gd name="T14" fmla="*/ 3 w 8"/>
                  <a:gd name="T15" fmla="*/ 9 h 9"/>
                  <a:gd name="T16" fmla="*/ 6 w 8"/>
                  <a:gd name="T17" fmla="*/ 9 h 9"/>
                  <a:gd name="T18" fmla="*/ 8 w 8"/>
                  <a:gd name="T19" fmla="*/ 5 h 9"/>
                  <a:gd name="T20" fmla="*/ 8 w 8"/>
                  <a:gd name="T21" fmla="*/ 2 h 9"/>
                  <a:gd name="T22" fmla="*/ 8 w 8"/>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4"/>
                    </a:moveTo>
                    <a:lnTo>
                      <a:pt x="8" y="2"/>
                    </a:lnTo>
                    <a:lnTo>
                      <a:pt x="6" y="0"/>
                    </a:lnTo>
                    <a:lnTo>
                      <a:pt x="0" y="4"/>
                    </a:lnTo>
                    <a:lnTo>
                      <a:pt x="2" y="5"/>
                    </a:lnTo>
                    <a:lnTo>
                      <a:pt x="8" y="4"/>
                    </a:lnTo>
                    <a:lnTo>
                      <a:pt x="2" y="5"/>
                    </a:lnTo>
                    <a:lnTo>
                      <a:pt x="3" y="9"/>
                    </a:lnTo>
                    <a:lnTo>
                      <a:pt x="6" y="9"/>
                    </a:lnTo>
                    <a:lnTo>
                      <a:pt x="8" y="5"/>
                    </a:lnTo>
                    <a:lnTo>
                      <a:pt x="8" y="2"/>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6" name="Freeform 733"/>
              <p:cNvSpPr>
                <a:spLocks/>
              </p:cNvSpPr>
              <p:nvPr/>
            </p:nvSpPr>
            <p:spPr bwMode="auto">
              <a:xfrm>
                <a:off x="3771" y="3770"/>
                <a:ext cx="8" cy="6"/>
              </a:xfrm>
              <a:custGeom>
                <a:avLst/>
                <a:gdLst>
                  <a:gd name="T0" fmla="*/ 8 w 8"/>
                  <a:gd name="T1" fmla="*/ 1 h 6"/>
                  <a:gd name="T2" fmla="*/ 8 w 8"/>
                  <a:gd name="T3" fmla="*/ 1 h 6"/>
                  <a:gd name="T4" fmla="*/ 6 w 8"/>
                  <a:gd name="T5" fmla="*/ 0 h 6"/>
                  <a:gd name="T6" fmla="*/ 0 w 8"/>
                  <a:gd name="T7" fmla="*/ 1 h 6"/>
                  <a:gd name="T8" fmla="*/ 0 w 8"/>
                  <a:gd name="T9" fmla="*/ 5 h 6"/>
                  <a:gd name="T10" fmla="*/ 8 w 8"/>
                  <a:gd name="T11" fmla="*/ 1 h 6"/>
                  <a:gd name="T12" fmla="*/ 0 w 8"/>
                  <a:gd name="T13" fmla="*/ 5 h 6"/>
                  <a:gd name="T14" fmla="*/ 3 w 8"/>
                  <a:gd name="T15" fmla="*/ 6 h 6"/>
                  <a:gd name="T16" fmla="*/ 4 w 8"/>
                  <a:gd name="T17" fmla="*/ 6 h 6"/>
                  <a:gd name="T18" fmla="*/ 8 w 8"/>
                  <a:gd name="T19" fmla="*/ 5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6" y="0"/>
                    </a:lnTo>
                    <a:lnTo>
                      <a:pt x="0" y="1"/>
                    </a:lnTo>
                    <a:lnTo>
                      <a:pt x="0" y="5"/>
                    </a:lnTo>
                    <a:lnTo>
                      <a:pt x="8" y="1"/>
                    </a:lnTo>
                    <a:lnTo>
                      <a:pt x="0" y="5"/>
                    </a:lnTo>
                    <a:lnTo>
                      <a:pt x="3" y="6"/>
                    </a:lnTo>
                    <a:lnTo>
                      <a:pt x="4" y="6"/>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7" name="Freeform 734"/>
              <p:cNvSpPr>
                <a:spLocks/>
              </p:cNvSpPr>
              <p:nvPr/>
            </p:nvSpPr>
            <p:spPr bwMode="auto">
              <a:xfrm>
                <a:off x="3771" y="3771"/>
                <a:ext cx="8" cy="8"/>
              </a:xfrm>
              <a:custGeom>
                <a:avLst/>
                <a:gdLst>
                  <a:gd name="T0" fmla="*/ 8 w 8"/>
                  <a:gd name="T1" fmla="*/ 4 h 8"/>
                  <a:gd name="T2" fmla="*/ 8 w 8"/>
                  <a:gd name="T3" fmla="*/ 4 h 8"/>
                  <a:gd name="T4" fmla="*/ 8 w 8"/>
                  <a:gd name="T5" fmla="*/ 0 h 8"/>
                  <a:gd name="T6" fmla="*/ 0 w 8"/>
                  <a:gd name="T7" fmla="*/ 4 h 8"/>
                  <a:gd name="T8" fmla="*/ 1 w 8"/>
                  <a:gd name="T9" fmla="*/ 5 h 8"/>
                  <a:gd name="T10" fmla="*/ 8 w 8"/>
                  <a:gd name="T11" fmla="*/ 4 h 8"/>
                  <a:gd name="T12" fmla="*/ 1 w 8"/>
                  <a:gd name="T13" fmla="*/ 5 h 8"/>
                  <a:gd name="T14" fmla="*/ 3 w 8"/>
                  <a:gd name="T15" fmla="*/ 8 h 8"/>
                  <a:gd name="T16" fmla="*/ 6 w 8"/>
                  <a:gd name="T17" fmla="*/ 8 h 8"/>
                  <a:gd name="T18" fmla="*/ 8 w 8"/>
                  <a:gd name="T19" fmla="*/ 7 h 8"/>
                  <a:gd name="T20" fmla="*/ 8 w 8"/>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4"/>
                    </a:moveTo>
                    <a:lnTo>
                      <a:pt x="8" y="4"/>
                    </a:lnTo>
                    <a:lnTo>
                      <a:pt x="8" y="0"/>
                    </a:lnTo>
                    <a:lnTo>
                      <a:pt x="0" y="4"/>
                    </a:lnTo>
                    <a:lnTo>
                      <a:pt x="1" y="5"/>
                    </a:lnTo>
                    <a:lnTo>
                      <a:pt x="8" y="4"/>
                    </a:lnTo>
                    <a:lnTo>
                      <a:pt x="1" y="5"/>
                    </a:lnTo>
                    <a:lnTo>
                      <a:pt x="3" y="8"/>
                    </a:lnTo>
                    <a:lnTo>
                      <a:pt x="6" y="8"/>
                    </a:lnTo>
                    <a:lnTo>
                      <a:pt x="8" y="7"/>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8" name="Freeform 735"/>
              <p:cNvSpPr>
                <a:spLocks/>
              </p:cNvSpPr>
              <p:nvPr/>
            </p:nvSpPr>
            <p:spPr bwMode="auto">
              <a:xfrm>
                <a:off x="3772" y="3775"/>
                <a:ext cx="8" cy="8"/>
              </a:xfrm>
              <a:custGeom>
                <a:avLst/>
                <a:gdLst>
                  <a:gd name="T0" fmla="*/ 8 w 8"/>
                  <a:gd name="T1" fmla="*/ 3 h 8"/>
                  <a:gd name="T2" fmla="*/ 8 w 8"/>
                  <a:gd name="T3" fmla="*/ 3 h 8"/>
                  <a:gd name="T4" fmla="*/ 7 w 8"/>
                  <a:gd name="T5" fmla="*/ 0 h 8"/>
                  <a:gd name="T6" fmla="*/ 0 w 8"/>
                  <a:gd name="T7" fmla="*/ 1 h 8"/>
                  <a:gd name="T8" fmla="*/ 0 w 8"/>
                  <a:gd name="T9" fmla="*/ 4 h 8"/>
                  <a:gd name="T10" fmla="*/ 8 w 8"/>
                  <a:gd name="T11" fmla="*/ 3 h 8"/>
                  <a:gd name="T12" fmla="*/ 0 w 8"/>
                  <a:gd name="T13" fmla="*/ 4 h 8"/>
                  <a:gd name="T14" fmla="*/ 3 w 8"/>
                  <a:gd name="T15" fmla="*/ 8 h 8"/>
                  <a:gd name="T16" fmla="*/ 5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7" y="0"/>
                    </a:lnTo>
                    <a:lnTo>
                      <a:pt x="0" y="1"/>
                    </a:lnTo>
                    <a:lnTo>
                      <a:pt x="0" y="4"/>
                    </a:lnTo>
                    <a:lnTo>
                      <a:pt x="8" y="3"/>
                    </a:lnTo>
                    <a:lnTo>
                      <a:pt x="0" y="4"/>
                    </a:lnTo>
                    <a:lnTo>
                      <a:pt x="3" y="8"/>
                    </a:lnTo>
                    <a:lnTo>
                      <a:pt x="5" y="8"/>
                    </a:lnTo>
                    <a:lnTo>
                      <a:pt x="8" y="6"/>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49" name="Freeform 736"/>
              <p:cNvSpPr>
                <a:spLocks/>
              </p:cNvSpPr>
              <p:nvPr/>
            </p:nvSpPr>
            <p:spPr bwMode="auto">
              <a:xfrm>
                <a:off x="3772" y="3778"/>
                <a:ext cx="10" cy="8"/>
              </a:xfrm>
              <a:custGeom>
                <a:avLst/>
                <a:gdLst>
                  <a:gd name="T0" fmla="*/ 10 w 10"/>
                  <a:gd name="T1" fmla="*/ 3 h 8"/>
                  <a:gd name="T2" fmla="*/ 8 w 10"/>
                  <a:gd name="T3" fmla="*/ 3 h 8"/>
                  <a:gd name="T4" fmla="*/ 8 w 10"/>
                  <a:gd name="T5" fmla="*/ 0 h 8"/>
                  <a:gd name="T6" fmla="*/ 0 w 10"/>
                  <a:gd name="T7" fmla="*/ 1 h 8"/>
                  <a:gd name="T8" fmla="*/ 2 w 10"/>
                  <a:gd name="T9" fmla="*/ 5 h 8"/>
                  <a:gd name="T10" fmla="*/ 10 w 10"/>
                  <a:gd name="T11" fmla="*/ 3 h 8"/>
                  <a:gd name="T12" fmla="*/ 2 w 10"/>
                  <a:gd name="T13" fmla="*/ 5 h 8"/>
                  <a:gd name="T14" fmla="*/ 3 w 10"/>
                  <a:gd name="T15" fmla="*/ 8 h 8"/>
                  <a:gd name="T16" fmla="*/ 7 w 10"/>
                  <a:gd name="T17" fmla="*/ 8 h 8"/>
                  <a:gd name="T18" fmla="*/ 8 w 10"/>
                  <a:gd name="T19" fmla="*/ 6 h 8"/>
                  <a:gd name="T20" fmla="*/ 8 w 10"/>
                  <a:gd name="T21" fmla="*/ 3 h 8"/>
                  <a:gd name="T22" fmla="*/ 10 w 10"/>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
                    <a:moveTo>
                      <a:pt x="10" y="3"/>
                    </a:moveTo>
                    <a:lnTo>
                      <a:pt x="8" y="3"/>
                    </a:lnTo>
                    <a:lnTo>
                      <a:pt x="8" y="0"/>
                    </a:lnTo>
                    <a:lnTo>
                      <a:pt x="0" y="1"/>
                    </a:lnTo>
                    <a:lnTo>
                      <a:pt x="2" y="5"/>
                    </a:lnTo>
                    <a:lnTo>
                      <a:pt x="10" y="3"/>
                    </a:lnTo>
                    <a:lnTo>
                      <a:pt x="2" y="5"/>
                    </a:lnTo>
                    <a:lnTo>
                      <a:pt x="3" y="8"/>
                    </a:lnTo>
                    <a:lnTo>
                      <a:pt x="7" y="8"/>
                    </a:lnTo>
                    <a:lnTo>
                      <a:pt x="8" y="6"/>
                    </a:lnTo>
                    <a:lnTo>
                      <a:pt x="8" y="3"/>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0" name="Freeform 737"/>
              <p:cNvSpPr>
                <a:spLocks/>
              </p:cNvSpPr>
              <p:nvPr/>
            </p:nvSpPr>
            <p:spPr bwMode="auto">
              <a:xfrm>
                <a:off x="3774" y="3781"/>
                <a:ext cx="8" cy="8"/>
              </a:xfrm>
              <a:custGeom>
                <a:avLst/>
                <a:gdLst>
                  <a:gd name="T0" fmla="*/ 8 w 8"/>
                  <a:gd name="T1" fmla="*/ 3 h 8"/>
                  <a:gd name="T2" fmla="*/ 8 w 8"/>
                  <a:gd name="T3" fmla="*/ 3 h 8"/>
                  <a:gd name="T4" fmla="*/ 8 w 8"/>
                  <a:gd name="T5" fmla="*/ 0 h 8"/>
                  <a:gd name="T6" fmla="*/ 0 w 8"/>
                  <a:gd name="T7" fmla="*/ 2 h 8"/>
                  <a:gd name="T8" fmla="*/ 1 w 8"/>
                  <a:gd name="T9" fmla="*/ 5 h 8"/>
                  <a:gd name="T10" fmla="*/ 8 w 8"/>
                  <a:gd name="T11" fmla="*/ 3 h 8"/>
                  <a:gd name="T12" fmla="*/ 1 w 8"/>
                  <a:gd name="T13" fmla="*/ 5 h 8"/>
                  <a:gd name="T14" fmla="*/ 3 w 8"/>
                  <a:gd name="T15" fmla="*/ 8 h 8"/>
                  <a:gd name="T16" fmla="*/ 5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8" y="0"/>
                    </a:lnTo>
                    <a:lnTo>
                      <a:pt x="0" y="2"/>
                    </a:lnTo>
                    <a:lnTo>
                      <a:pt x="1" y="5"/>
                    </a:lnTo>
                    <a:lnTo>
                      <a:pt x="8" y="3"/>
                    </a:lnTo>
                    <a:lnTo>
                      <a:pt x="1" y="5"/>
                    </a:lnTo>
                    <a:lnTo>
                      <a:pt x="3" y="8"/>
                    </a:lnTo>
                    <a:lnTo>
                      <a:pt x="5" y="8"/>
                    </a:lnTo>
                    <a:lnTo>
                      <a:pt x="8" y="6"/>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1" name="Freeform 738"/>
              <p:cNvSpPr>
                <a:spLocks/>
              </p:cNvSpPr>
              <p:nvPr/>
            </p:nvSpPr>
            <p:spPr bwMode="auto">
              <a:xfrm>
                <a:off x="3775" y="3784"/>
                <a:ext cx="9" cy="8"/>
              </a:xfrm>
              <a:custGeom>
                <a:avLst/>
                <a:gdLst>
                  <a:gd name="T0" fmla="*/ 0 w 9"/>
                  <a:gd name="T1" fmla="*/ 7 h 8"/>
                  <a:gd name="T2" fmla="*/ 9 w 9"/>
                  <a:gd name="T3" fmla="*/ 3 h 8"/>
                  <a:gd name="T4" fmla="*/ 7 w 9"/>
                  <a:gd name="T5" fmla="*/ 0 h 8"/>
                  <a:gd name="T6" fmla="*/ 0 w 9"/>
                  <a:gd name="T7" fmla="*/ 2 h 8"/>
                  <a:gd name="T8" fmla="*/ 0 w 9"/>
                  <a:gd name="T9" fmla="*/ 7 h 8"/>
                  <a:gd name="T10" fmla="*/ 0 w 9"/>
                  <a:gd name="T11" fmla="*/ 7 h 8"/>
                  <a:gd name="T12" fmla="*/ 0 w 9"/>
                  <a:gd name="T13" fmla="*/ 7 h 8"/>
                  <a:gd name="T14" fmla="*/ 2 w 9"/>
                  <a:gd name="T15" fmla="*/ 8 h 8"/>
                  <a:gd name="T16" fmla="*/ 5 w 9"/>
                  <a:gd name="T17" fmla="*/ 8 h 8"/>
                  <a:gd name="T18" fmla="*/ 7 w 9"/>
                  <a:gd name="T19" fmla="*/ 7 h 8"/>
                  <a:gd name="T20" fmla="*/ 9 w 9"/>
                  <a:gd name="T21" fmla="*/ 3 h 8"/>
                  <a:gd name="T22" fmla="*/ 0 w 9"/>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0" y="7"/>
                    </a:moveTo>
                    <a:lnTo>
                      <a:pt x="9" y="3"/>
                    </a:lnTo>
                    <a:lnTo>
                      <a:pt x="7" y="0"/>
                    </a:lnTo>
                    <a:lnTo>
                      <a:pt x="0" y="2"/>
                    </a:lnTo>
                    <a:lnTo>
                      <a:pt x="0" y="7"/>
                    </a:lnTo>
                    <a:lnTo>
                      <a:pt x="2" y="8"/>
                    </a:lnTo>
                    <a:lnTo>
                      <a:pt x="5" y="8"/>
                    </a:lnTo>
                    <a:lnTo>
                      <a:pt x="7" y="7"/>
                    </a:lnTo>
                    <a:lnTo>
                      <a:pt x="9" y="3"/>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2" name="Freeform 739"/>
              <p:cNvSpPr>
                <a:spLocks/>
              </p:cNvSpPr>
              <p:nvPr/>
            </p:nvSpPr>
            <p:spPr bwMode="auto">
              <a:xfrm>
                <a:off x="3775" y="3787"/>
                <a:ext cx="9" cy="10"/>
              </a:xfrm>
              <a:custGeom>
                <a:avLst/>
                <a:gdLst>
                  <a:gd name="T0" fmla="*/ 9 w 9"/>
                  <a:gd name="T1" fmla="*/ 5 h 10"/>
                  <a:gd name="T2" fmla="*/ 9 w 9"/>
                  <a:gd name="T3" fmla="*/ 5 h 10"/>
                  <a:gd name="T4" fmla="*/ 9 w 9"/>
                  <a:gd name="T5" fmla="*/ 0 h 10"/>
                  <a:gd name="T6" fmla="*/ 0 w 9"/>
                  <a:gd name="T7" fmla="*/ 4 h 10"/>
                  <a:gd name="T8" fmla="*/ 2 w 9"/>
                  <a:gd name="T9" fmla="*/ 7 h 10"/>
                  <a:gd name="T10" fmla="*/ 9 w 9"/>
                  <a:gd name="T11" fmla="*/ 5 h 10"/>
                  <a:gd name="T12" fmla="*/ 2 w 9"/>
                  <a:gd name="T13" fmla="*/ 7 h 10"/>
                  <a:gd name="T14" fmla="*/ 4 w 9"/>
                  <a:gd name="T15" fmla="*/ 10 h 10"/>
                  <a:gd name="T16" fmla="*/ 7 w 9"/>
                  <a:gd name="T17" fmla="*/ 10 h 10"/>
                  <a:gd name="T18" fmla="*/ 9 w 9"/>
                  <a:gd name="T19" fmla="*/ 9 h 10"/>
                  <a:gd name="T20" fmla="*/ 9 w 9"/>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0">
                    <a:moveTo>
                      <a:pt x="9" y="5"/>
                    </a:moveTo>
                    <a:lnTo>
                      <a:pt x="9" y="5"/>
                    </a:lnTo>
                    <a:lnTo>
                      <a:pt x="9" y="0"/>
                    </a:lnTo>
                    <a:lnTo>
                      <a:pt x="0" y="4"/>
                    </a:lnTo>
                    <a:lnTo>
                      <a:pt x="2" y="7"/>
                    </a:lnTo>
                    <a:lnTo>
                      <a:pt x="9" y="5"/>
                    </a:lnTo>
                    <a:lnTo>
                      <a:pt x="2" y="7"/>
                    </a:lnTo>
                    <a:lnTo>
                      <a:pt x="4" y="10"/>
                    </a:lnTo>
                    <a:lnTo>
                      <a:pt x="7" y="10"/>
                    </a:lnTo>
                    <a:lnTo>
                      <a:pt x="9" y="9"/>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3" name="Freeform 740"/>
              <p:cNvSpPr>
                <a:spLocks/>
              </p:cNvSpPr>
              <p:nvPr/>
            </p:nvSpPr>
            <p:spPr bwMode="auto">
              <a:xfrm>
                <a:off x="3777" y="3792"/>
                <a:ext cx="8" cy="10"/>
              </a:xfrm>
              <a:custGeom>
                <a:avLst/>
                <a:gdLst>
                  <a:gd name="T0" fmla="*/ 8 w 8"/>
                  <a:gd name="T1" fmla="*/ 5 h 10"/>
                  <a:gd name="T2" fmla="*/ 8 w 8"/>
                  <a:gd name="T3" fmla="*/ 5 h 10"/>
                  <a:gd name="T4" fmla="*/ 7 w 8"/>
                  <a:gd name="T5" fmla="*/ 0 h 10"/>
                  <a:gd name="T6" fmla="*/ 0 w 8"/>
                  <a:gd name="T7" fmla="*/ 2 h 10"/>
                  <a:gd name="T8" fmla="*/ 0 w 8"/>
                  <a:gd name="T9" fmla="*/ 7 h 10"/>
                  <a:gd name="T10" fmla="*/ 8 w 8"/>
                  <a:gd name="T11" fmla="*/ 5 h 10"/>
                  <a:gd name="T12" fmla="*/ 0 w 8"/>
                  <a:gd name="T13" fmla="*/ 7 h 10"/>
                  <a:gd name="T14" fmla="*/ 2 w 8"/>
                  <a:gd name="T15" fmla="*/ 8 h 10"/>
                  <a:gd name="T16" fmla="*/ 5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7" y="0"/>
                    </a:lnTo>
                    <a:lnTo>
                      <a:pt x="0" y="2"/>
                    </a:lnTo>
                    <a:lnTo>
                      <a:pt x="0" y="7"/>
                    </a:lnTo>
                    <a:lnTo>
                      <a:pt x="8" y="5"/>
                    </a:lnTo>
                    <a:lnTo>
                      <a:pt x="0" y="7"/>
                    </a:lnTo>
                    <a:lnTo>
                      <a:pt x="2" y="8"/>
                    </a:lnTo>
                    <a:lnTo>
                      <a:pt x="5" y="10"/>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4" name="Freeform 741"/>
              <p:cNvSpPr>
                <a:spLocks/>
              </p:cNvSpPr>
              <p:nvPr/>
            </p:nvSpPr>
            <p:spPr bwMode="auto">
              <a:xfrm>
                <a:off x="3777" y="3797"/>
                <a:ext cx="10" cy="8"/>
              </a:xfrm>
              <a:custGeom>
                <a:avLst/>
                <a:gdLst>
                  <a:gd name="T0" fmla="*/ 2 w 10"/>
                  <a:gd name="T1" fmla="*/ 7 h 8"/>
                  <a:gd name="T2" fmla="*/ 10 w 10"/>
                  <a:gd name="T3" fmla="*/ 5 h 8"/>
                  <a:gd name="T4" fmla="*/ 8 w 10"/>
                  <a:gd name="T5" fmla="*/ 0 h 8"/>
                  <a:gd name="T6" fmla="*/ 0 w 10"/>
                  <a:gd name="T7" fmla="*/ 2 h 8"/>
                  <a:gd name="T8" fmla="*/ 2 w 10"/>
                  <a:gd name="T9" fmla="*/ 7 h 8"/>
                  <a:gd name="T10" fmla="*/ 2 w 10"/>
                  <a:gd name="T11" fmla="*/ 7 h 8"/>
                  <a:gd name="T12" fmla="*/ 2 w 10"/>
                  <a:gd name="T13" fmla="*/ 7 h 8"/>
                  <a:gd name="T14" fmla="*/ 3 w 10"/>
                  <a:gd name="T15" fmla="*/ 8 h 8"/>
                  <a:gd name="T16" fmla="*/ 7 w 10"/>
                  <a:gd name="T17" fmla="*/ 8 h 8"/>
                  <a:gd name="T18" fmla="*/ 8 w 10"/>
                  <a:gd name="T19" fmla="*/ 8 h 8"/>
                  <a:gd name="T20" fmla="*/ 10 w 10"/>
                  <a:gd name="T21" fmla="*/ 5 h 8"/>
                  <a:gd name="T22" fmla="*/ 2 w 10"/>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
                    <a:moveTo>
                      <a:pt x="2" y="7"/>
                    </a:moveTo>
                    <a:lnTo>
                      <a:pt x="10" y="5"/>
                    </a:lnTo>
                    <a:lnTo>
                      <a:pt x="8" y="0"/>
                    </a:lnTo>
                    <a:lnTo>
                      <a:pt x="0" y="2"/>
                    </a:lnTo>
                    <a:lnTo>
                      <a:pt x="2" y="7"/>
                    </a:lnTo>
                    <a:lnTo>
                      <a:pt x="3" y="8"/>
                    </a:lnTo>
                    <a:lnTo>
                      <a:pt x="7" y="8"/>
                    </a:lnTo>
                    <a:lnTo>
                      <a:pt x="8" y="8"/>
                    </a:lnTo>
                    <a:lnTo>
                      <a:pt x="10" y="5"/>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5" name="Freeform 742"/>
              <p:cNvSpPr>
                <a:spLocks/>
              </p:cNvSpPr>
              <p:nvPr/>
            </p:nvSpPr>
            <p:spPr bwMode="auto">
              <a:xfrm>
                <a:off x="3779" y="3802"/>
                <a:ext cx="8" cy="8"/>
              </a:xfrm>
              <a:custGeom>
                <a:avLst/>
                <a:gdLst>
                  <a:gd name="T0" fmla="*/ 8 w 8"/>
                  <a:gd name="T1" fmla="*/ 5 h 8"/>
                  <a:gd name="T2" fmla="*/ 8 w 8"/>
                  <a:gd name="T3" fmla="*/ 5 h 8"/>
                  <a:gd name="T4" fmla="*/ 8 w 8"/>
                  <a:gd name="T5" fmla="*/ 0 h 8"/>
                  <a:gd name="T6" fmla="*/ 0 w 8"/>
                  <a:gd name="T7" fmla="*/ 2 h 8"/>
                  <a:gd name="T8" fmla="*/ 1 w 8"/>
                  <a:gd name="T9" fmla="*/ 6 h 8"/>
                  <a:gd name="T10" fmla="*/ 8 w 8"/>
                  <a:gd name="T11" fmla="*/ 5 h 8"/>
                  <a:gd name="T12" fmla="*/ 1 w 8"/>
                  <a:gd name="T13" fmla="*/ 6 h 8"/>
                  <a:gd name="T14" fmla="*/ 3 w 8"/>
                  <a:gd name="T15" fmla="*/ 8 h 8"/>
                  <a:gd name="T16" fmla="*/ 5 w 8"/>
                  <a:gd name="T17" fmla="*/ 8 h 8"/>
                  <a:gd name="T18" fmla="*/ 8 w 8"/>
                  <a:gd name="T19" fmla="*/ 6 h 8"/>
                  <a:gd name="T20" fmla="*/ 8 w 8"/>
                  <a:gd name="T21" fmla="*/ 5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5"/>
                    </a:moveTo>
                    <a:lnTo>
                      <a:pt x="8" y="5"/>
                    </a:lnTo>
                    <a:lnTo>
                      <a:pt x="8" y="0"/>
                    </a:lnTo>
                    <a:lnTo>
                      <a:pt x="0" y="2"/>
                    </a:lnTo>
                    <a:lnTo>
                      <a:pt x="1" y="6"/>
                    </a:lnTo>
                    <a:lnTo>
                      <a:pt x="8" y="5"/>
                    </a:lnTo>
                    <a:lnTo>
                      <a:pt x="1" y="6"/>
                    </a:lnTo>
                    <a:lnTo>
                      <a:pt x="3" y="8"/>
                    </a:lnTo>
                    <a:lnTo>
                      <a:pt x="5" y="8"/>
                    </a:lnTo>
                    <a:lnTo>
                      <a:pt x="8" y="6"/>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6" name="Freeform 743"/>
              <p:cNvSpPr>
                <a:spLocks/>
              </p:cNvSpPr>
              <p:nvPr/>
            </p:nvSpPr>
            <p:spPr bwMode="auto">
              <a:xfrm>
                <a:off x="3780" y="3807"/>
                <a:ext cx="8" cy="10"/>
              </a:xfrm>
              <a:custGeom>
                <a:avLst/>
                <a:gdLst>
                  <a:gd name="T0" fmla="*/ 8 w 8"/>
                  <a:gd name="T1" fmla="*/ 5 h 10"/>
                  <a:gd name="T2" fmla="*/ 8 w 8"/>
                  <a:gd name="T3" fmla="*/ 5 h 10"/>
                  <a:gd name="T4" fmla="*/ 7 w 8"/>
                  <a:gd name="T5" fmla="*/ 0 h 10"/>
                  <a:gd name="T6" fmla="*/ 0 w 8"/>
                  <a:gd name="T7" fmla="*/ 1 h 10"/>
                  <a:gd name="T8" fmla="*/ 0 w 8"/>
                  <a:gd name="T9" fmla="*/ 6 h 10"/>
                  <a:gd name="T10" fmla="*/ 8 w 8"/>
                  <a:gd name="T11" fmla="*/ 5 h 10"/>
                  <a:gd name="T12" fmla="*/ 0 w 8"/>
                  <a:gd name="T13" fmla="*/ 6 h 10"/>
                  <a:gd name="T14" fmla="*/ 2 w 8"/>
                  <a:gd name="T15" fmla="*/ 8 h 10"/>
                  <a:gd name="T16" fmla="*/ 5 w 8"/>
                  <a:gd name="T17" fmla="*/ 10 h 10"/>
                  <a:gd name="T18" fmla="*/ 7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7" y="0"/>
                    </a:lnTo>
                    <a:lnTo>
                      <a:pt x="0" y="1"/>
                    </a:lnTo>
                    <a:lnTo>
                      <a:pt x="0" y="6"/>
                    </a:lnTo>
                    <a:lnTo>
                      <a:pt x="8" y="5"/>
                    </a:lnTo>
                    <a:lnTo>
                      <a:pt x="0" y="6"/>
                    </a:lnTo>
                    <a:lnTo>
                      <a:pt x="2" y="8"/>
                    </a:lnTo>
                    <a:lnTo>
                      <a:pt x="5" y="10"/>
                    </a:lnTo>
                    <a:lnTo>
                      <a:pt x="7"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7" name="Freeform 744"/>
              <p:cNvSpPr>
                <a:spLocks/>
              </p:cNvSpPr>
              <p:nvPr/>
            </p:nvSpPr>
            <p:spPr bwMode="auto">
              <a:xfrm>
                <a:off x="3780" y="3812"/>
                <a:ext cx="8" cy="9"/>
              </a:xfrm>
              <a:custGeom>
                <a:avLst/>
                <a:gdLst>
                  <a:gd name="T0" fmla="*/ 8 w 8"/>
                  <a:gd name="T1" fmla="*/ 5 h 9"/>
                  <a:gd name="T2" fmla="*/ 8 w 8"/>
                  <a:gd name="T3" fmla="*/ 5 h 9"/>
                  <a:gd name="T4" fmla="*/ 8 w 8"/>
                  <a:gd name="T5" fmla="*/ 0 h 9"/>
                  <a:gd name="T6" fmla="*/ 0 w 8"/>
                  <a:gd name="T7" fmla="*/ 1 h 9"/>
                  <a:gd name="T8" fmla="*/ 2 w 8"/>
                  <a:gd name="T9" fmla="*/ 6 h 9"/>
                  <a:gd name="T10" fmla="*/ 8 w 8"/>
                  <a:gd name="T11" fmla="*/ 5 h 9"/>
                  <a:gd name="T12" fmla="*/ 2 w 8"/>
                  <a:gd name="T13" fmla="*/ 6 h 9"/>
                  <a:gd name="T14" fmla="*/ 4 w 8"/>
                  <a:gd name="T15" fmla="*/ 9 h 9"/>
                  <a:gd name="T16" fmla="*/ 5 w 8"/>
                  <a:gd name="T17" fmla="*/ 9 h 9"/>
                  <a:gd name="T18" fmla="*/ 8 w 8"/>
                  <a:gd name="T19" fmla="*/ 8 h 9"/>
                  <a:gd name="T20" fmla="*/ 8 w 8"/>
                  <a:gd name="T21" fmla="*/ 5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5"/>
                    </a:moveTo>
                    <a:lnTo>
                      <a:pt x="8" y="5"/>
                    </a:lnTo>
                    <a:lnTo>
                      <a:pt x="8" y="0"/>
                    </a:lnTo>
                    <a:lnTo>
                      <a:pt x="0" y="1"/>
                    </a:lnTo>
                    <a:lnTo>
                      <a:pt x="2" y="6"/>
                    </a:lnTo>
                    <a:lnTo>
                      <a:pt x="8" y="5"/>
                    </a:lnTo>
                    <a:lnTo>
                      <a:pt x="2" y="6"/>
                    </a:lnTo>
                    <a:lnTo>
                      <a:pt x="4" y="9"/>
                    </a:lnTo>
                    <a:lnTo>
                      <a:pt x="5" y="9"/>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8" name="Freeform 745"/>
              <p:cNvSpPr>
                <a:spLocks/>
              </p:cNvSpPr>
              <p:nvPr/>
            </p:nvSpPr>
            <p:spPr bwMode="auto">
              <a:xfrm>
                <a:off x="3782" y="3817"/>
                <a:ext cx="8" cy="9"/>
              </a:xfrm>
              <a:custGeom>
                <a:avLst/>
                <a:gdLst>
                  <a:gd name="T0" fmla="*/ 0 w 8"/>
                  <a:gd name="T1" fmla="*/ 6 h 9"/>
                  <a:gd name="T2" fmla="*/ 8 w 8"/>
                  <a:gd name="T3" fmla="*/ 6 h 9"/>
                  <a:gd name="T4" fmla="*/ 6 w 8"/>
                  <a:gd name="T5" fmla="*/ 0 h 9"/>
                  <a:gd name="T6" fmla="*/ 0 w 8"/>
                  <a:gd name="T7" fmla="*/ 1 h 9"/>
                  <a:gd name="T8" fmla="*/ 0 w 8"/>
                  <a:gd name="T9" fmla="*/ 6 h 9"/>
                  <a:gd name="T10" fmla="*/ 0 w 8"/>
                  <a:gd name="T11" fmla="*/ 6 h 9"/>
                  <a:gd name="T12" fmla="*/ 0 w 8"/>
                  <a:gd name="T13" fmla="*/ 6 h 9"/>
                  <a:gd name="T14" fmla="*/ 2 w 8"/>
                  <a:gd name="T15" fmla="*/ 9 h 9"/>
                  <a:gd name="T16" fmla="*/ 5 w 8"/>
                  <a:gd name="T17" fmla="*/ 9 h 9"/>
                  <a:gd name="T18" fmla="*/ 8 w 8"/>
                  <a:gd name="T19" fmla="*/ 8 h 9"/>
                  <a:gd name="T20" fmla="*/ 8 w 8"/>
                  <a:gd name="T21" fmla="*/ 6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6"/>
                    </a:lnTo>
                    <a:lnTo>
                      <a:pt x="6" y="0"/>
                    </a:lnTo>
                    <a:lnTo>
                      <a:pt x="0" y="1"/>
                    </a:lnTo>
                    <a:lnTo>
                      <a:pt x="0" y="6"/>
                    </a:lnTo>
                    <a:lnTo>
                      <a:pt x="2" y="9"/>
                    </a:lnTo>
                    <a:lnTo>
                      <a:pt x="5" y="9"/>
                    </a:lnTo>
                    <a:lnTo>
                      <a:pt x="8" y="8"/>
                    </a:lnTo>
                    <a:lnTo>
                      <a:pt x="8" y="6"/>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59" name="Freeform 746"/>
              <p:cNvSpPr>
                <a:spLocks/>
              </p:cNvSpPr>
              <p:nvPr/>
            </p:nvSpPr>
            <p:spPr bwMode="auto">
              <a:xfrm>
                <a:off x="3782" y="3821"/>
                <a:ext cx="10" cy="12"/>
              </a:xfrm>
              <a:custGeom>
                <a:avLst/>
                <a:gdLst>
                  <a:gd name="T0" fmla="*/ 10 w 10"/>
                  <a:gd name="T1" fmla="*/ 7 h 12"/>
                  <a:gd name="T2" fmla="*/ 10 w 10"/>
                  <a:gd name="T3" fmla="*/ 7 h 12"/>
                  <a:gd name="T4" fmla="*/ 8 w 10"/>
                  <a:gd name="T5" fmla="*/ 0 h 12"/>
                  <a:gd name="T6" fmla="*/ 0 w 10"/>
                  <a:gd name="T7" fmla="*/ 2 h 12"/>
                  <a:gd name="T8" fmla="*/ 2 w 10"/>
                  <a:gd name="T9" fmla="*/ 8 h 12"/>
                  <a:gd name="T10" fmla="*/ 10 w 10"/>
                  <a:gd name="T11" fmla="*/ 7 h 12"/>
                  <a:gd name="T12" fmla="*/ 2 w 10"/>
                  <a:gd name="T13" fmla="*/ 8 h 12"/>
                  <a:gd name="T14" fmla="*/ 3 w 10"/>
                  <a:gd name="T15" fmla="*/ 10 h 12"/>
                  <a:gd name="T16" fmla="*/ 6 w 10"/>
                  <a:gd name="T17" fmla="*/ 12 h 12"/>
                  <a:gd name="T18" fmla="*/ 8 w 10"/>
                  <a:gd name="T19" fmla="*/ 10 h 12"/>
                  <a:gd name="T20" fmla="*/ 10 w 10"/>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2">
                    <a:moveTo>
                      <a:pt x="10" y="7"/>
                    </a:moveTo>
                    <a:lnTo>
                      <a:pt x="10" y="7"/>
                    </a:lnTo>
                    <a:lnTo>
                      <a:pt x="8" y="0"/>
                    </a:lnTo>
                    <a:lnTo>
                      <a:pt x="0" y="2"/>
                    </a:lnTo>
                    <a:lnTo>
                      <a:pt x="2" y="8"/>
                    </a:lnTo>
                    <a:lnTo>
                      <a:pt x="10" y="7"/>
                    </a:lnTo>
                    <a:lnTo>
                      <a:pt x="2" y="8"/>
                    </a:lnTo>
                    <a:lnTo>
                      <a:pt x="3" y="10"/>
                    </a:lnTo>
                    <a:lnTo>
                      <a:pt x="6" y="12"/>
                    </a:lnTo>
                    <a:lnTo>
                      <a:pt x="8" y="10"/>
                    </a:lnTo>
                    <a:lnTo>
                      <a:pt x="1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0" name="Freeform 747"/>
              <p:cNvSpPr>
                <a:spLocks/>
              </p:cNvSpPr>
              <p:nvPr/>
            </p:nvSpPr>
            <p:spPr bwMode="auto">
              <a:xfrm>
                <a:off x="3784" y="3828"/>
                <a:ext cx="8" cy="10"/>
              </a:xfrm>
              <a:custGeom>
                <a:avLst/>
                <a:gdLst>
                  <a:gd name="T0" fmla="*/ 8 w 8"/>
                  <a:gd name="T1" fmla="*/ 6 h 10"/>
                  <a:gd name="T2" fmla="*/ 8 w 8"/>
                  <a:gd name="T3" fmla="*/ 6 h 10"/>
                  <a:gd name="T4" fmla="*/ 8 w 8"/>
                  <a:gd name="T5" fmla="*/ 0 h 10"/>
                  <a:gd name="T6" fmla="*/ 0 w 8"/>
                  <a:gd name="T7" fmla="*/ 1 h 10"/>
                  <a:gd name="T8" fmla="*/ 1 w 8"/>
                  <a:gd name="T9" fmla="*/ 6 h 10"/>
                  <a:gd name="T10" fmla="*/ 8 w 8"/>
                  <a:gd name="T11" fmla="*/ 6 h 10"/>
                  <a:gd name="T12" fmla="*/ 1 w 8"/>
                  <a:gd name="T13" fmla="*/ 6 h 10"/>
                  <a:gd name="T14" fmla="*/ 3 w 8"/>
                  <a:gd name="T15" fmla="*/ 10 h 10"/>
                  <a:gd name="T16" fmla="*/ 4 w 8"/>
                  <a:gd name="T17" fmla="*/ 10 h 10"/>
                  <a:gd name="T18" fmla="*/ 8 w 8"/>
                  <a:gd name="T19" fmla="*/ 10 h 10"/>
                  <a:gd name="T20" fmla="*/ 8 w 8"/>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6"/>
                    </a:moveTo>
                    <a:lnTo>
                      <a:pt x="8" y="6"/>
                    </a:lnTo>
                    <a:lnTo>
                      <a:pt x="8" y="0"/>
                    </a:lnTo>
                    <a:lnTo>
                      <a:pt x="0" y="1"/>
                    </a:lnTo>
                    <a:lnTo>
                      <a:pt x="1" y="6"/>
                    </a:lnTo>
                    <a:lnTo>
                      <a:pt x="8" y="6"/>
                    </a:lnTo>
                    <a:lnTo>
                      <a:pt x="1" y="6"/>
                    </a:lnTo>
                    <a:lnTo>
                      <a:pt x="3" y="10"/>
                    </a:lnTo>
                    <a:lnTo>
                      <a:pt x="4" y="10"/>
                    </a:lnTo>
                    <a:lnTo>
                      <a:pt x="8" y="10"/>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1" name="Freeform 748"/>
              <p:cNvSpPr>
                <a:spLocks/>
              </p:cNvSpPr>
              <p:nvPr/>
            </p:nvSpPr>
            <p:spPr bwMode="auto">
              <a:xfrm>
                <a:off x="3785" y="3834"/>
                <a:ext cx="8" cy="10"/>
              </a:xfrm>
              <a:custGeom>
                <a:avLst/>
                <a:gdLst>
                  <a:gd name="T0" fmla="*/ 8 w 8"/>
                  <a:gd name="T1" fmla="*/ 5 h 10"/>
                  <a:gd name="T2" fmla="*/ 8 w 8"/>
                  <a:gd name="T3" fmla="*/ 5 h 10"/>
                  <a:gd name="T4" fmla="*/ 7 w 8"/>
                  <a:gd name="T5" fmla="*/ 0 h 10"/>
                  <a:gd name="T6" fmla="*/ 0 w 8"/>
                  <a:gd name="T7" fmla="*/ 0 h 10"/>
                  <a:gd name="T8" fmla="*/ 0 w 8"/>
                  <a:gd name="T9" fmla="*/ 7 h 10"/>
                  <a:gd name="T10" fmla="*/ 8 w 8"/>
                  <a:gd name="T11" fmla="*/ 5 h 10"/>
                  <a:gd name="T12" fmla="*/ 0 w 8"/>
                  <a:gd name="T13" fmla="*/ 7 h 10"/>
                  <a:gd name="T14" fmla="*/ 2 w 8"/>
                  <a:gd name="T15" fmla="*/ 10 h 10"/>
                  <a:gd name="T16" fmla="*/ 5 w 8"/>
                  <a:gd name="T17" fmla="*/ 10 h 10"/>
                  <a:gd name="T18" fmla="*/ 7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7" y="0"/>
                    </a:lnTo>
                    <a:lnTo>
                      <a:pt x="0" y="0"/>
                    </a:lnTo>
                    <a:lnTo>
                      <a:pt x="0" y="7"/>
                    </a:lnTo>
                    <a:lnTo>
                      <a:pt x="8" y="5"/>
                    </a:lnTo>
                    <a:lnTo>
                      <a:pt x="0" y="7"/>
                    </a:lnTo>
                    <a:lnTo>
                      <a:pt x="2" y="10"/>
                    </a:lnTo>
                    <a:lnTo>
                      <a:pt x="5" y="10"/>
                    </a:lnTo>
                    <a:lnTo>
                      <a:pt x="7"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2" name="Freeform 749"/>
              <p:cNvSpPr>
                <a:spLocks/>
              </p:cNvSpPr>
              <p:nvPr/>
            </p:nvSpPr>
            <p:spPr bwMode="auto">
              <a:xfrm>
                <a:off x="3785" y="3839"/>
                <a:ext cx="8" cy="11"/>
              </a:xfrm>
              <a:custGeom>
                <a:avLst/>
                <a:gdLst>
                  <a:gd name="T0" fmla="*/ 2 w 8"/>
                  <a:gd name="T1" fmla="*/ 8 h 11"/>
                  <a:gd name="T2" fmla="*/ 8 w 8"/>
                  <a:gd name="T3" fmla="*/ 7 h 11"/>
                  <a:gd name="T4" fmla="*/ 8 w 8"/>
                  <a:gd name="T5" fmla="*/ 0 h 11"/>
                  <a:gd name="T6" fmla="*/ 0 w 8"/>
                  <a:gd name="T7" fmla="*/ 2 h 11"/>
                  <a:gd name="T8" fmla="*/ 2 w 8"/>
                  <a:gd name="T9" fmla="*/ 8 h 11"/>
                  <a:gd name="T10" fmla="*/ 2 w 8"/>
                  <a:gd name="T11" fmla="*/ 8 h 11"/>
                  <a:gd name="T12" fmla="*/ 2 w 8"/>
                  <a:gd name="T13" fmla="*/ 8 h 11"/>
                  <a:gd name="T14" fmla="*/ 3 w 8"/>
                  <a:gd name="T15" fmla="*/ 11 h 11"/>
                  <a:gd name="T16" fmla="*/ 5 w 8"/>
                  <a:gd name="T17" fmla="*/ 11 h 11"/>
                  <a:gd name="T18" fmla="*/ 8 w 8"/>
                  <a:gd name="T19" fmla="*/ 10 h 11"/>
                  <a:gd name="T20" fmla="*/ 8 w 8"/>
                  <a:gd name="T21" fmla="*/ 7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7"/>
                    </a:lnTo>
                    <a:lnTo>
                      <a:pt x="8" y="0"/>
                    </a:lnTo>
                    <a:lnTo>
                      <a:pt x="0" y="2"/>
                    </a:lnTo>
                    <a:lnTo>
                      <a:pt x="2" y="8"/>
                    </a:lnTo>
                    <a:lnTo>
                      <a:pt x="3" y="11"/>
                    </a:lnTo>
                    <a:lnTo>
                      <a:pt x="5" y="11"/>
                    </a:lnTo>
                    <a:lnTo>
                      <a:pt x="8" y="10"/>
                    </a:lnTo>
                    <a:lnTo>
                      <a:pt x="8" y="7"/>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3" name="Freeform 750"/>
              <p:cNvSpPr>
                <a:spLocks/>
              </p:cNvSpPr>
              <p:nvPr/>
            </p:nvSpPr>
            <p:spPr bwMode="auto">
              <a:xfrm>
                <a:off x="3787" y="3846"/>
                <a:ext cx="8" cy="11"/>
              </a:xfrm>
              <a:custGeom>
                <a:avLst/>
                <a:gdLst>
                  <a:gd name="T0" fmla="*/ 8 w 8"/>
                  <a:gd name="T1" fmla="*/ 6 h 11"/>
                  <a:gd name="T2" fmla="*/ 8 w 8"/>
                  <a:gd name="T3" fmla="*/ 6 h 11"/>
                  <a:gd name="T4" fmla="*/ 6 w 8"/>
                  <a:gd name="T5" fmla="*/ 0 h 11"/>
                  <a:gd name="T6" fmla="*/ 0 w 8"/>
                  <a:gd name="T7" fmla="*/ 1 h 11"/>
                  <a:gd name="T8" fmla="*/ 0 w 8"/>
                  <a:gd name="T9" fmla="*/ 8 h 11"/>
                  <a:gd name="T10" fmla="*/ 8 w 8"/>
                  <a:gd name="T11" fmla="*/ 6 h 11"/>
                  <a:gd name="T12" fmla="*/ 0 w 8"/>
                  <a:gd name="T13" fmla="*/ 8 h 11"/>
                  <a:gd name="T14" fmla="*/ 1 w 8"/>
                  <a:gd name="T15" fmla="*/ 11 h 11"/>
                  <a:gd name="T16" fmla="*/ 5 w 8"/>
                  <a:gd name="T17" fmla="*/ 11 h 11"/>
                  <a:gd name="T18" fmla="*/ 8 w 8"/>
                  <a:gd name="T19" fmla="*/ 9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6" y="0"/>
                    </a:lnTo>
                    <a:lnTo>
                      <a:pt x="0" y="1"/>
                    </a:lnTo>
                    <a:lnTo>
                      <a:pt x="0" y="8"/>
                    </a:lnTo>
                    <a:lnTo>
                      <a:pt x="8" y="6"/>
                    </a:lnTo>
                    <a:lnTo>
                      <a:pt x="0" y="8"/>
                    </a:lnTo>
                    <a:lnTo>
                      <a:pt x="1" y="11"/>
                    </a:lnTo>
                    <a:lnTo>
                      <a:pt x="5" y="11"/>
                    </a:lnTo>
                    <a:lnTo>
                      <a:pt x="8" y="9"/>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4" name="Freeform 751"/>
              <p:cNvSpPr>
                <a:spLocks/>
              </p:cNvSpPr>
              <p:nvPr/>
            </p:nvSpPr>
            <p:spPr bwMode="auto">
              <a:xfrm>
                <a:off x="3787" y="3852"/>
                <a:ext cx="9" cy="11"/>
              </a:xfrm>
              <a:custGeom>
                <a:avLst/>
                <a:gdLst>
                  <a:gd name="T0" fmla="*/ 1 w 9"/>
                  <a:gd name="T1" fmla="*/ 8 h 11"/>
                  <a:gd name="T2" fmla="*/ 9 w 9"/>
                  <a:gd name="T3" fmla="*/ 7 h 11"/>
                  <a:gd name="T4" fmla="*/ 8 w 9"/>
                  <a:gd name="T5" fmla="*/ 0 h 11"/>
                  <a:gd name="T6" fmla="*/ 0 w 9"/>
                  <a:gd name="T7" fmla="*/ 2 h 11"/>
                  <a:gd name="T8" fmla="*/ 1 w 9"/>
                  <a:gd name="T9" fmla="*/ 8 h 11"/>
                  <a:gd name="T10" fmla="*/ 1 w 9"/>
                  <a:gd name="T11" fmla="*/ 8 h 11"/>
                  <a:gd name="T12" fmla="*/ 1 w 9"/>
                  <a:gd name="T13" fmla="*/ 8 h 11"/>
                  <a:gd name="T14" fmla="*/ 3 w 9"/>
                  <a:gd name="T15" fmla="*/ 11 h 11"/>
                  <a:gd name="T16" fmla="*/ 6 w 9"/>
                  <a:gd name="T17" fmla="*/ 11 h 11"/>
                  <a:gd name="T18" fmla="*/ 8 w 9"/>
                  <a:gd name="T19" fmla="*/ 10 h 11"/>
                  <a:gd name="T20" fmla="*/ 9 w 9"/>
                  <a:gd name="T21" fmla="*/ 7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7"/>
                    </a:lnTo>
                    <a:lnTo>
                      <a:pt x="8" y="0"/>
                    </a:lnTo>
                    <a:lnTo>
                      <a:pt x="0" y="2"/>
                    </a:lnTo>
                    <a:lnTo>
                      <a:pt x="1" y="8"/>
                    </a:lnTo>
                    <a:lnTo>
                      <a:pt x="3" y="11"/>
                    </a:lnTo>
                    <a:lnTo>
                      <a:pt x="6" y="11"/>
                    </a:lnTo>
                    <a:lnTo>
                      <a:pt x="8" y="10"/>
                    </a:lnTo>
                    <a:lnTo>
                      <a:pt x="9" y="7"/>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5" name="Freeform 752"/>
              <p:cNvSpPr>
                <a:spLocks/>
              </p:cNvSpPr>
              <p:nvPr/>
            </p:nvSpPr>
            <p:spPr bwMode="auto">
              <a:xfrm>
                <a:off x="3788" y="3859"/>
                <a:ext cx="8" cy="11"/>
              </a:xfrm>
              <a:custGeom>
                <a:avLst/>
                <a:gdLst>
                  <a:gd name="T0" fmla="*/ 2 w 8"/>
                  <a:gd name="T1" fmla="*/ 8 h 11"/>
                  <a:gd name="T2" fmla="*/ 8 w 8"/>
                  <a:gd name="T3" fmla="*/ 6 h 11"/>
                  <a:gd name="T4" fmla="*/ 8 w 8"/>
                  <a:gd name="T5" fmla="*/ 0 h 11"/>
                  <a:gd name="T6" fmla="*/ 0 w 8"/>
                  <a:gd name="T7" fmla="*/ 1 h 11"/>
                  <a:gd name="T8" fmla="*/ 2 w 8"/>
                  <a:gd name="T9" fmla="*/ 8 h 11"/>
                  <a:gd name="T10" fmla="*/ 2 w 8"/>
                  <a:gd name="T11" fmla="*/ 8 h 11"/>
                  <a:gd name="T12" fmla="*/ 2 w 8"/>
                  <a:gd name="T13" fmla="*/ 8 h 11"/>
                  <a:gd name="T14" fmla="*/ 4 w 8"/>
                  <a:gd name="T15" fmla="*/ 11 h 11"/>
                  <a:gd name="T16" fmla="*/ 5 w 8"/>
                  <a:gd name="T17" fmla="*/ 11 h 11"/>
                  <a:gd name="T18" fmla="*/ 8 w 8"/>
                  <a:gd name="T19" fmla="*/ 9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1"/>
                    </a:lnTo>
                    <a:lnTo>
                      <a:pt x="2" y="8"/>
                    </a:lnTo>
                    <a:lnTo>
                      <a:pt x="4" y="11"/>
                    </a:lnTo>
                    <a:lnTo>
                      <a:pt x="5" y="11"/>
                    </a:lnTo>
                    <a:lnTo>
                      <a:pt x="8" y="9"/>
                    </a:lnTo>
                    <a:lnTo>
                      <a:pt x="8"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6" name="Freeform 753"/>
              <p:cNvSpPr>
                <a:spLocks/>
              </p:cNvSpPr>
              <p:nvPr/>
            </p:nvSpPr>
            <p:spPr bwMode="auto">
              <a:xfrm>
                <a:off x="3790" y="3865"/>
                <a:ext cx="8" cy="11"/>
              </a:xfrm>
              <a:custGeom>
                <a:avLst/>
                <a:gdLst>
                  <a:gd name="T0" fmla="*/ 8 w 8"/>
                  <a:gd name="T1" fmla="*/ 6 h 11"/>
                  <a:gd name="T2" fmla="*/ 8 w 8"/>
                  <a:gd name="T3" fmla="*/ 6 h 11"/>
                  <a:gd name="T4" fmla="*/ 6 w 8"/>
                  <a:gd name="T5" fmla="*/ 0 h 11"/>
                  <a:gd name="T6" fmla="*/ 0 w 8"/>
                  <a:gd name="T7" fmla="*/ 2 h 11"/>
                  <a:gd name="T8" fmla="*/ 0 w 8"/>
                  <a:gd name="T9" fmla="*/ 8 h 11"/>
                  <a:gd name="T10" fmla="*/ 8 w 8"/>
                  <a:gd name="T11" fmla="*/ 6 h 11"/>
                  <a:gd name="T12" fmla="*/ 0 w 8"/>
                  <a:gd name="T13" fmla="*/ 8 h 11"/>
                  <a:gd name="T14" fmla="*/ 2 w 8"/>
                  <a:gd name="T15" fmla="*/ 11 h 11"/>
                  <a:gd name="T16" fmla="*/ 5 w 8"/>
                  <a:gd name="T17" fmla="*/ 11 h 11"/>
                  <a:gd name="T18" fmla="*/ 6 w 8"/>
                  <a:gd name="T19" fmla="*/ 10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6" y="0"/>
                    </a:lnTo>
                    <a:lnTo>
                      <a:pt x="0" y="2"/>
                    </a:lnTo>
                    <a:lnTo>
                      <a:pt x="0" y="8"/>
                    </a:lnTo>
                    <a:lnTo>
                      <a:pt x="8" y="6"/>
                    </a:lnTo>
                    <a:lnTo>
                      <a:pt x="0" y="8"/>
                    </a:lnTo>
                    <a:lnTo>
                      <a:pt x="2" y="11"/>
                    </a:lnTo>
                    <a:lnTo>
                      <a:pt x="5" y="11"/>
                    </a:lnTo>
                    <a:lnTo>
                      <a:pt x="6" y="10"/>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7" name="Freeform 754"/>
              <p:cNvSpPr>
                <a:spLocks/>
              </p:cNvSpPr>
              <p:nvPr/>
            </p:nvSpPr>
            <p:spPr bwMode="auto">
              <a:xfrm>
                <a:off x="3790" y="3871"/>
                <a:ext cx="8" cy="12"/>
              </a:xfrm>
              <a:custGeom>
                <a:avLst/>
                <a:gdLst>
                  <a:gd name="T0" fmla="*/ 2 w 8"/>
                  <a:gd name="T1" fmla="*/ 9 h 12"/>
                  <a:gd name="T2" fmla="*/ 8 w 8"/>
                  <a:gd name="T3" fmla="*/ 9 h 12"/>
                  <a:gd name="T4" fmla="*/ 8 w 8"/>
                  <a:gd name="T5" fmla="*/ 0 h 12"/>
                  <a:gd name="T6" fmla="*/ 0 w 8"/>
                  <a:gd name="T7" fmla="*/ 2 h 12"/>
                  <a:gd name="T8" fmla="*/ 2 w 8"/>
                  <a:gd name="T9" fmla="*/ 9 h 12"/>
                  <a:gd name="T10" fmla="*/ 2 w 8"/>
                  <a:gd name="T11" fmla="*/ 9 h 12"/>
                  <a:gd name="T12" fmla="*/ 2 w 8"/>
                  <a:gd name="T13" fmla="*/ 9 h 12"/>
                  <a:gd name="T14" fmla="*/ 3 w 8"/>
                  <a:gd name="T15" fmla="*/ 12 h 12"/>
                  <a:gd name="T16" fmla="*/ 5 w 8"/>
                  <a:gd name="T17" fmla="*/ 12 h 12"/>
                  <a:gd name="T18" fmla="*/ 8 w 8"/>
                  <a:gd name="T19" fmla="*/ 10 h 12"/>
                  <a:gd name="T20" fmla="*/ 8 w 8"/>
                  <a:gd name="T21" fmla="*/ 9 h 12"/>
                  <a:gd name="T22" fmla="*/ 2 w 8"/>
                  <a:gd name="T23" fmla="*/ 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2" y="9"/>
                    </a:moveTo>
                    <a:lnTo>
                      <a:pt x="8" y="9"/>
                    </a:lnTo>
                    <a:lnTo>
                      <a:pt x="8" y="0"/>
                    </a:lnTo>
                    <a:lnTo>
                      <a:pt x="0" y="2"/>
                    </a:lnTo>
                    <a:lnTo>
                      <a:pt x="2" y="9"/>
                    </a:lnTo>
                    <a:lnTo>
                      <a:pt x="3" y="12"/>
                    </a:lnTo>
                    <a:lnTo>
                      <a:pt x="5" y="12"/>
                    </a:lnTo>
                    <a:lnTo>
                      <a:pt x="8" y="10"/>
                    </a:lnTo>
                    <a:lnTo>
                      <a:pt x="8" y="9"/>
                    </a:lnTo>
                    <a:lnTo>
                      <a:pt x="2"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8" name="Freeform 755"/>
              <p:cNvSpPr>
                <a:spLocks/>
              </p:cNvSpPr>
              <p:nvPr/>
            </p:nvSpPr>
            <p:spPr bwMode="auto">
              <a:xfrm>
                <a:off x="3792" y="3880"/>
                <a:ext cx="8" cy="9"/>
              </a:xfrm>
              <a:custGeom>
                <a:avLst/>
                <a:gdLst>
                  <a:gd name="T0" fmla="*/ 0 w 8"/>
                  <a:gd name="T1" fmla="*/ 6 h 9"/>
                  <a:gd name="T2" fmla="*/ 8 w 8"/>
                  <a:gd name="T3" fmla="*/ 6 h 9"/>
                  <a:gd name="T4" fmla="*/ 6 w 8"/>
                  <a:gd name="T5" fmla="*/ 0 h 9"/>
                  <a:gd name="T6" fmla="*/ 0 w 8"/>
                  <a:gd name="T7" fmla="*/ 0 h 9"/>
                  <a:gd name="T8" fmla="*/ 0 w 8"/>
                  <a:gd name="T9" fmla="*/ 6 h 9"/>
                  <a:gd name="T10" fmla="*/ 0 w 8"/>
                  <a:gd name="T11" fmla="*/ 6 h 9"/>
                  <a:gd name="T12" fmla="*/ 0 w 8"/>
                  <a:gd name="T13" fmla="*/ 6 h 9"/>
                  <a:gd name="T14" fmla="*/ 1 w 8"/>
                  <a:gd name="T15" fmla="*/ 9 h 9"/>
                  <a:gd name="T16" fmla="*/ 4 w 8"/>
                  <a:gd name="T17" fmla="*/ 9 h 9"/>
                  <a:gd name="T18" fmla="*/ 8 w 8"/>
                  <a:gd name="T19" fmla="*/ 9 h 9"/>
                  <a:gd name="T20" fmla="*/ 8 w 8"/>
                  <a:gd name="T21" fmla="*/ 6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6"/>
                    </a:lnTo>
                    <a:lnTo>
                      <a:pt x="6" y="0"/>
                    </a:lnTo>
                    <a:lnTo>
                      <a:pt x="0" y="0"/>
                    </a:lnTo>
                    <a:lnTo>
                      <a:pt x="0" y="6"/>
                    </a:lnTo>
                    <a:lnTo>
                      <a:pt x="1" y="9"/>
                    </a:lnTo>
                    <a:lnTo>
                      <a:pt x="4" y="9"/>
                    </a:lnTo>
                    <a:lnTo>
                      <a:pt x="8" y="9"/>
                    </a:lnTo>
                    <a:lnTo>
                      <a:pt x="8" y="6"/>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69" name="Freeform 756"/>
              <p:cNvSpPr>
                <a:spLocks/>
              </p:cNvSpPr>
              <p:nvPr/>
            </p:nvSpPr>
            <p:spPr bwMode="auto">
              <a:xfrm>
                <a:off x="3792" y="3886"/>
                <a:ext cx="9" cy="11"/>
              </a:xfrm>
              <a:custGeom>
                <a:avLst/>
                <a:gdLst>
                  <a:gd name="T0" fmla="*/ 1 w 9"/>
                  <a:gd name="T1" fmla="*/ 8 h 11"/>
                  <a:gd name="T2" fmla="*/ 9 w 9"/>
                  <a:gd name="T3" fmla="*/ 7 h 11"/>
                  <a:gd name="T4" fmla="*/ 8 w 9"/>
                  <a:gd name="T5" fmla="*/ 0 h 11"/>
                  <a:gd name="T6" fmla="*/ 0 w 9"/>
                  <a:gd name="T7" fmla="*/ 0 h 11"/>
                  <a:gd name="T8" fmla="*/ 1 w 9"/>
                  <a:gd name="T9" fmla="*/ 8 h 11"/>
                  <a:gd name="T10" fmla="*/ 1 w 9"/>
                  <a:gd name="T11" fmla="*/ 8 h 11"/>
                  <a:gd name="T12" fmla="*/ 1 w 9"/>
                  <a:gd name="T13" fmla="*/ 8 h 11"/>
                  <a:gd name="T14" fmla="*/ 3 w 9"/>
                  <a:gd name="T15" fmla="*/ 10 h 11"/>
                  <a:gd name="T16" fmla="*/ 6 w 9"/>
                  <a:gd name="T17" fmla="*/ 11 h 11"/>
                  <a:gd name="T18" fmla="*/ 8 w 9"/>
                  <a:gd name="T19" fmla="*/ 10 h 11"/>
                  <a:gd name="T20" fmla="*/ 9 w 9"/>
                  <a:gd name="T21" fmla="*/ 7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7"/>
                    </a:lnTo>
                    <a:lnTo>
                      <a:pt x="8" y="0"/>
                    </a:lnTo>
                    <a:lnTo>
                      <a:pt x="0" y="0"/>
                    </a:lnTo>
                    <a:lnTo>
                      <a:pt x="1" y="8"/>
                    </a:lnTo>
                    <a:lnTo>
                      <a:pt x="3" y="10"/>
                    </a:lnTo>
                    <a:lnTo>
                      <a:pt x="6" y="11"/>
                    </a:lnTo>
                    <a:lnTo>
                      <a:pt x="8" y="10"/>
                    </a:lnTo>
                    <a:lnTo>
                      <a:pt x="9" y="7"/>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0" name="Freeform 757"/>
              <p:cNvSpPr>
                <a:spLocks/>
              </p:cNvSpPr>
              <p:nvPr/>
            </p:nvSpPr>
            <p:spPr bwMode="auto">
              <a:xfrm>
                <a:off x="3793" y="3893"/>
                <a:ext cx="8" cy="11"/>
              </a:xfrm>
              <a:custGeom>
                <a:avLst/>
                <a:gdLst>
                  <a:gd name="T0" fmla="*/ 8 w 8"/>
                  <a:gd name="T1" fmla="*/ 6 h 11"/>
                  <a:gd name="T2" fmla="*/ 8 w 8"/>
                  <a:gd name="T3" fmla="*/ 6 h 11"/>
                  <a:gd name="T4" fmla="*/ 8 w 8"/>
                  <a:gd name="T5" fmla="*/ 0 h 11"/>
                  <a:gd name="T6" fmla="*/ 0 w 8"/>
                  <a:gd name="T7" fmla="*/ 1 h 11"/>
                  <a:gd name="T8" fmla="*/ 2 w 8"/>
                  <a:gd name="T9" fmla="*/ 8 h 11"/>
                  <a:gd name="T10" fmla="*/ 8 w 8"/>
                  <a:gd name="T11" fmla="*/ 6 h 11"/>
                  <a:gd name="T12" fmla="*/ 2 w 8"/>
                  <a:gd name="T13" fmla="*/ 8 h 11"/>
                  <a:gd name="T14" fmla="*/ 3 w 8"/>
                  <a:gd name="T15" fmla="*/ 11 h 11"/>
                  <a:gd name="T16" fmla="*/ 5 w 8"/>
                  <a:gd name="T17" fmla="*/ 11 h 11"/>
                  <a:gd name="T18" fmla="*/ 8 w 8"/>
                  <a:gd name="T19" fmla="*/ 9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8" y="0"/>
                    </a:lnTo>
                    <a:lnTo>
                      <a:pt x="0" y="1"/>
                    </a:lnTo>
                    <a:lnTo>
                      <a:pt x="2" y="8"/>
                    </a:lnTo>
                    <a:lnTo>
                      <a:pt x="8" y="6"/>
                    </a:lnTo>
                    <a:lnTo>
                      <a:pt x="2" y="8"/>
                    </a:lnTo>
                    <a:lnTo>
                      <a:pt x="3" y="11"/>
                    </a:lnTo>
                    <a:lnTo>
                      <a:pt x="5" y="11"/>
                    </a:lnTo>
                    <a:lnTo>
                      <a:pt x="8" y="9"/>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1" name="Freeform 758"/>
              <p:cNvSpPr>
                <a:spLocks/>
              </p:cNvSpPr>
              <p:nvPr/>
            </p:nvSpPr>
            <p:spPr bwMode="auto">
              <a:xfrm>
                <a:off x="3795" y="3899"/>
                <a:ext cx="8" cy="11"/>
              </a:xfrm>
              <a:custGeom>
                <a:avLst/>
                <a:gdLst>
                  <a:gd name="T0" fmla="*/ 0 w 8"/>
                  <a:gd name="T1" fmla="*/ 8 h 11"/>
                  <a:gd name="T2" fmla="*/ 8 w 8"/>
                  <a:gd name="T3" fmla="*/ 8 h 11"/>
                  <a:gd name="T4" fmla="*/ 6 w 8"/>
                  <a:gd name="T5" fmla="*/ 0 h 11"/>
                  <a:gd name="T6" fmla="*/ 0 w 8"/>
                  <a:gd name="T7" fmla="*/ 2 h 11"/>
                  <a:gd name="T8" fmla="*/ 0 w 8"/>
                  <a:gd name="T9" fmla="*/ 8 h 11"/>
                  <a:gd name="T10" fmla="*/ 0 w 8"/>
                  <a:gd name="T11" fmla="*/ 8 h 11"/>
                  <a:gd name="T12" fmla="*/ 0 w 8"/>
                  <a:gd name="T13" fmla="*/ 8 h 11"/>
                  <a:gd name="T14" fmla="*/ 1 w 8"/>
                  <a:gd name="T15" fmla="*/ 11 h 11"/>
                  <a:gd name="T16" fmla="*/ 5 w 8"/>
                  <a:gd name="T17" fmla="*/ 11 h 11"/>
                  <a:gd name="T18" fmla="*/ 6 w 8"/>
                  <a:gd name="T19" fmla="*/ 11 h 11"/>
                  <a:gd name="T20" fmla="*/ 8 w 8"/>
                  <a:gd name="T21" fmla="*/ 8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8"/>
                    </a:lnTo>
                    <a:lnTo>
                      <a:pt x="6" y="0"/>
                    </a:lnTo>
                    <a:lnTo>
                      <a:pt x="0" y="2"/>
                    </a:lnTo>
                    <a:lnTo>
                      <a:pt x="0" y="8"/>
                    </a:lnTo>
                    <a:lnTo>
                      <a:pt x="1" y="11"/>
                    </a:lnTo>
                    <a:lnTo>
                      <a:pt x="5" y="11"/>
                    </a:lnTo>
                    <a:lnTo>
                      <a:pt x="6" y="11"/>
                    </a:lnTo>
                    <a:lnTo>
                      <a:pt x="8" y="8"/>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2" name="Freeform 759"/>
              <p:cNvSpPr>
                <a:spLocks/>
              </p:cNvSpPr>
              <p:nvPr/>
            </p:nvSpPr>
            <p:spPr bwMode="auto">
              <a:xfrm>
                <a:off x="3795" y="3907"/>
                <a:ext cx="10" cy="11"/>
              </a:xfrm>
              <a:custGeom>
                <a:avLst/>
                <a:gdLst>
                  <a:gd name="T0" fmla="*/ 1 w 10"/>
                  <a:gd name="T1" fmla="*/ 8 h 11"/>
                  <a:gd name="T2" fmla="*/ 10 w 10"/>
                  <a:gd name="T3" fmla="*/ 7 h 11"/>
                  <a:gd name="T4" fmla="*/ 8 w 10"/>
                  <a:gd name="T5" fmla="*/ 0 h 11"/>
                  <a:gd name="T6" fmla="*/ 0 w 10"/>
                  <a:gd name="T7" fmla="*/ 0 h 11"/>
                  <a:gd name="T8" fmla="*/ 1 w 10"/>
                  <a:gd name="T9" fmla="*/ 8 h 11"/>
                  <a:gd name="T10" fmla="*/ 1 w 10"/>
                  <a:gd name="T11" fmla="*/ 8 h 11"/>
                  <a:gd name="T12" fmla="*/ 1 w 10"/>
                  <a:gd name="T13" fmla="*/ 8 h 11"/>
                  <a:gd name="T14" fmla="*/ 3 w 10"/>
                  <a:gd name="T15" fmla="*/ 10 h 11"/>
                  <a:gd name="T16" fmla="*/ 5 w 10"/>
                  <a:gd name="T17" fmla="*/ 11 h 11"/>
                  <a:gd name="T18" fmla="*/ 8 w 10"/>
                  <a:gd name="T19" fmla="*/ 10 h 11"/>
                  <a:gd name="T20" fmla="*/ 10 w 10"/>
                  <a:gd name="T21" fmla="*/ 7 h 11"/>
                  <a:gd name="T22" fmla="*/ 1 w 10"/>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 y="8"/>
                    </a:moveTo>
                    <a:lnTo>
                      <a:pt x="10" y="7"/>
                    </a:lnTo>
                    <a:lnTo>
                      <a:pt x="8" y="0"/>
                    </a:lnTo>
                    <a:lnTo>
                      <a:pt x="0" y="0"/>
                    </a:lnTo>
                    <a:lnTo>
                      <a:pt x="1" y="8"/>
                    </a:lnTo>
                    <a:lnTo>
                      <a:pt x="3" y="10"/>
                    </a:lnTo>
                    <a:lnTo>
                      <a:pt x="5" y="11"/>
                    </a:lnTo>
                    <a:lnTo>
                      <a:pt x="8" y="10"/>
                    </a:lnTo>
                    <a:lnTo>
                      <a:pt x="10" y="7"/>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3" name="Freeform 760"/>
              <p:cNvSpPr>
                <a:spLocks/>
              </p:cNvSpPr>
              <p:nvPr/>
            </p:nvSpPr>
            <p:spPr bwMode="auto">
              <a:xfrm>
                <a:off x="3796" y="3914"/>
                <a:ext cx="9" cy="11"/>
              </a:xfrm>
              <a:custGeom>
                <a:avLst/>
                <a:gdLst>
                  <a:gd name="T0" fmla="*/ 0 w 9"/>
                  <a:gd name="T1" fmla="*/ 8 h 11"/>
                  <a:gd name="T2" fmla="*/ 9 w 9"/>
                  <a:gd name="T3" fmla="*/ 6 h 11"/>
                  <a:gd name="T4" fmla="*/ 9 w 9"/>
                  <a:gd name="T5" fmla="*/ 0 h 11"/>
                  <a:gd name="T6" fmla="*/ 0 w 9"/>
                  <a:gd name="T7" fmla="*/ 1 h 11"/>
                  <a:gd name="T8" fmla="*/ 0 w 9"/>
                  <a:gd name="T9" fmla="*/ 8 h 11"/>
                  <a:gd name="T10" fmla="*/ 0 w 9"/>
                  <a:gd name="T11" fmla="*/ 8 h 11"/>
                  <a:gd name="T12" fmla="*/ 0 w 9"/>
                  <a:gd name="T13" fmla="*/ 8 h 11"/>
                  <a:gd name="T14" fmla="*/ 2 w 9"/>
                  <a:gd name="T15" fmla="*/ 11 h 11"/>
                  <a:gd name="T16" fmla="*/ 5 w 9"/>
                  <a:gd name="T17" fmla="*/ 11 h 11"/>
                  <a:gd name="T18" fmla="*/ 9 w 9"/>
                  <a:gd name="T19" fmla="*/ 9 h 11"/>
                  <a:gd name="T20" fmla="*/ 9 w 9"/>
                  <a:gd name="T21" fmla="*/ 6 h 11"/>
                  <a:gd name="T22" fmla="*/ 0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0" y="8"/>
                    </a:moveTo>
                    <a:lnTo>
                      <a:pt x="9" y="6"/>
                    </a:lnTo>
                    <a:lnTo>
                      <a:pt x="9" y="0"/>
                    </a:lnTo>
                    <a:lnTo>
                      <a:pt x="0" y="1"/>
                    </a:lnTo>
                    <a:lnTo>
                      <a:pt x="0" y="8"/>
                    </a:lnTo>
                    <a:lnTo>
                      <a:pt x="2" y="11"/>
                    </a:lnTo>
                    <a:lnTo>
                      <a:pt x="5" y="11"/>
                    </a:lnTo>
                    <a:lnTo>
                      <a:pt x="9" y="9"/>
                    </a:lnTo>
                    <a:lnTo>
                      <a:pt x="9" y="6"/>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4" name="Freeform 761"/>
              <p:cNvSpPr>
                <a:spLocks/>
              </p:cNvSpPr>
              <p:nvPr/>
            </p:nvSpPr>
            <p:spPr bwMode="auto">
              <a:xfrm>
                <a:off x="3796" y="3920"/>
                <a:ext cx="10" cy="11"/>
              </a:xfrm>
              <a:custGeom>
                <a:avLst/>
                <a:gdLst>
                  <a:gd name="T0" fmla="*/ 10 w 10"/>
                  <a:gd name="T1" fmla="*/ 8 h 11"/>
                  <a:gd name="T2" fmla="*/ 10 w 10"/>
                  <a:gd name="T3" fmla="*/ 8 h 11"/>
                  <a:gd name="T4" fmla="*/ 9 w 10"/>
                  <a:gd name="T5" fmla="*/ 0 h 11"/>
                  <a:gd name="T6" fmla="*/ 0 w 10"/>
                  <a:gd name="T7" fmla="*/ 2 h 11"/>
                  <a:gd name="T8" fmla="*/ 2 w 10"/>
                  <a:gd name="T9" fmla="*/ 8 h 11"/>
                  <a:gd name="T10" fmla="*/ 10 w 10"/>
                  <a:gd name="T11" fmla="*/ 8 h 11"/>
                  <a:gd name="T12" fmla="*/ 2 w 10"/>
                  <a:gd name="T13" fmla="*/ 8 h 11"/>
                  <a:gd name="T14" fmla="*/ 4 w 10"/>
                  <a:gd name="T15" fmla="*/ 11 h 11"/>
                  <a:gd name="T16" fmla="*/ 7 w 10"/>
                  <a:gd name="T17" fmla="*/ 11 h 11"/>
                  <a:gd name="T18" fmla="*/ 9 w 10"/>
                  <a:gd name="T19" fmla="*/ 11 h 11"/>
                  <a:gd name="T20" fmla="*/ 10 w 10"/>
                  <a:gd name="T21" fmla="*/ 8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10" y="8"/>
                    </a:moveTo>
                    <a:lnTo>
                      <a:pt x="10" y="8"/>
                    </a:lnTo>
                    <a:lnTo>
                      <a:pt x="9" y="0"/>
                    </a:lnTo>
                    <a:lnTo>
                      <a:pt x="0" y="2"/>
                    </a:lnTo>
                    <a:lnTo>
                      <a:pt x="2" y="8"/>
                    </a:lnTo>
                    <a:lnTo>
                      <a:pt x="10" y="8"/>
                    </a:lnTo>
                    <a:lnTo>
                      <a:pt x="2" y="8"/>
                    </a:lnTo>
                    <a:lnTo>
                      <a:pt x="4" y="11"/>
                    </a:lnTo>
                    <a:lnTo>
                      <a:pt x="7" y="11"/>
                    </a:lnTo>
                    <a:lnTo>
                      <a:pt x="9" y="11"/>
                    </a:lnTo>
                    <a:lnTo>
                      <a:pt x="1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5" name="Freeform 762"/>
              <p:cNvSpPr>
                <a:spLocks/>
              </p:cNvSpPr>
              <p:nvPr/>
            </p:nvSpPr>
            <p:spPr bwMode="auto">
              <a:xfrm>
                <a:off x="3798" y="3928"/>
                <a:ext cx="8" cy="11"/>
              </a:xfrm>
              <a:custGeom>
                <a:avLst/>
                <a:gdLst>
                  <a:gd name="T0" fmla="*/ 2 w 8"/>
                  <a:gd name="T1" fmla="*/ 8 h 11"/>
                  <a:gd name="T2" fmla="*/ 8 w 8"/>
                  <a:gd name="T3" fmla="*/ 7 h 11"/>
                  <a:gd name="T4" fmla="*/ 8 w 8"/>
                  <a:gd name="T5" fmla="*/ 0 h 11"/>
                  <a:gd name="T6" fmla="*/ 0 w 8"/>
                  <a:gd name="T7" fmla="*/ 0 h 11"/>
                  <a:gd name="T8" fmla="*/ 2 w 8"/>
                  <a:gd name="T9" fmla="*/ 8 h 11"/>
                  <a:gd name="T10" fmla="*/ 2 w 8"/>
                  <a:gd name="T11" fmla="*/ 8 h 11"/>
                  <a:gd name="T12" fmla="*/ 2 w 8"/>
                  <a:gd name="T13" fmla="*/ 8 h 11"/>
                  <a:gd name="T14" fmla="*/ 3 w 8"/>
                  <a:gd name="T15" fmla="*/ 10 h 11"/>
                  <a:gd name="T16" fmla="*/ 5 w 8"/>
                  <a:gd name="T17" fmla="*/ 11 h 11"/>
                  <a:gd name="T18" fmla="*/ 8 w 8"/>
                  <a:gd name="T19" fmla="*/ 10 h 11"/>
                  <a:gd name="T20" fmla="*/ 8 w 8"/>
                  <a:gd name="T21" fmla="*/ 7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7"/>
                    </a:lnTo>
                    <a:lnTo>
                      <a:pt x="8" y="0"/>
                    </a:lnTo>
                    <a:lnTo>
                      <a:pt x="0" y="0"/>
                    </a:lnTo>
                    <a:lnTo>
                      <a:pt x="2" y="8"/>
                    </a:lnTo>
                    <a:lnTo>
                      <a:pt x="3" y="10"/>
                    </a:lnTo>
                    <a:lnTo>
                      <a:pt x="5" y="11"/>
                    </a:lnTo>
                    <a:lnTo>
                      <a:pt x="8" y="10"/>
                    </a:lnTo>
                    <a:lnTo>
                      <a:pt x="8" y="7"/>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6" name="Freeform 763"/>
              <p:cNvSpPr>
                <a:spLocks/>
              </p:cNvSpPr>
              <p:nvPr/>
            </p:nvSpPr>
            <p:spPr bwMode="auto">
              <a:xfrm>
                <a:off x="3800" y="3935"/>
                <a:ext cx="8" cy="11"/>
              </a:xfrm>
              <a:custGeom>
                <a:avLst/>
                <a:gdLst>
                  <a:gd name="T0" fmla="*/ 0 w 8"/>
                  <a:gd name="T1" fmla="*/ 8 h 11"/>
                  <a:gd name="T2" fmla="*/ 8 w 8"/>
                  <a:gd name="T3" fmla="*/ 8 h 11"/>
                  <a:gd name="T4" fmla="*/ 6 w 8"/>
                  <a:gd name="T5" fmla="*/ 0 h 11"/>
                  <a:gd name="T6" fmla="*/ 0 w 8"/>
                  <a:gd name="T7" fmla="*/ 1 h 11"/>
                  <a:gd name="T8" fmla="*/ 0 w 8"/>
                  <a:gd name="T9" fmla="*/ 8 h 11"/>
                  <a:gd name="T10" fmla="*/ 0 w 8"/>
                  <a:gd name="T11" fmla="*/ 8 h 11"/>
                  <a:gd name="T12" fmla="*/ 0 w 8"/>
                  <a:gd name="T13" fmla="*/ 8 h 11"/>
                  <a:gd name="T14" fmla="*/ 1 w 8"/>
                  <a:gd name="T15" fmla="*/ 11 h 11"/>
                  <a:gd name="T16" fmla="*/ 5 w 8"/>
                  <a:gd name="T17" fmla="*/ 11 h 11"/>
                  <a:gd name="T18" fmla="*/ 6 w 8"/>
                  <a:gd name="T19" fmla="*/ 9 h 11"/>
                  <a:gd name="T20" fmla="*/ 8 w 8"/>
                  <a:gd name="T21" fmla="*/ 8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8"/>
                    </a:lnTo>
                    <a:lnTo>
                      <a:pt x="6" y="0"/>
                    </a:lnTo>
                    <a:lnTo>
                      <a:pt x="0" y="1"/>
                    </a:lnTo>
                    <a:lnTo>
                      <a:pt x="0" y="8"/>
                    </a:lnTo>
                    <a:lnTo>
                      <a:pt x="1" y="11"/>
                    </a:lnTo>
                    <a:lnTo>
                      <a:pt x="5" y="11"/>
                    </a:lnTo>
                    <a:lnTo>
                      <a:pt x="6" y="9"/>
                    </a:lnTo>
                    <a:lnTo>
                      <a:pt x="8" y="8"/>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7" name="Freeform 764"/>
              <p:cNvSpPr>
                <a:spLocks/>
              </p:cNvSpPr>
              <p:nvPr/>
            </p:nvSpPr>
            <p:spPr bwMode="auto">
              <a:xfrm>
                <a:off x="3800" y="3943"/>
                <a:ext cx="9" cy="11"/>
              </a:xfrm>
              <a:custGeom>
                <a:avLst/>
                <a:gdLst>
                  <a:gd name="T0" fmla="*/ 1 w 9"/>
                  <a:gd name="T1" fmla="*/ 8 h 11"/>
                  <a:gd name="T2" fmla="*/ 9 w 9"/>
                  <a:gd name="T3" fmla="*/ 6 h 11"/>
                  <a:gd name="T4" fmla="*/ 8 w 9"/>
                  <a:gd name="T5" fmla="*/ 0 h 11"/>
                  <a:gd name="T6" fmla="*/ 0 w 9"/>
                  <a:gd name="T7" fmla="*/ 0 h 11"/>
                  <a:gd name="T8" fmla="*/ 1 w 9"/>
                  <a:gd name="T9" fmla="*/ 8 h 11"/>
                  <a:gd name="T10" fmla="*/ 1 w 9"/>
                  <a:gd name="T11" fmla="*/ 8 h 11"/>
                  <a:gd name="T12" fmla="*/ 1 w 9"/>
                  <a:gd name="T13" fmla="*/ 8 h 11"/>
                  <a:gd name="T14" fmla="*/ 3 w 9"/>
                  <a:gd name="T15" fmla="*/ 9 h 11"/>
                  <a:gd name="T16" fmla="*/ 5 w 9"/>
                  <a:gd name="T17" fmla="*/ 11 h 11"/>
                  <a:gd name="T18" fmla="*/ 8 w 9"/>
                  <a:gd name="T19" fmla="*/ 9 h 11"/>
                  <a:gd name="T20" fmla="*/ 9 w 9"/>
                  <a:gd name="T21" fmla="*/ 6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6"/>
                    </a:lnTo>
                    <a:lnTo>
                      <a:pt x="8" y="0"/>
                    </a:lnTo>
                    <a:lnTo>
                      <a:pt x="0" y="0"/>
                    </a:lnTo>
                    <a:lnTo>
                      <a:pt x="1" y="8"/>
                    </a:lnTo>
                    <a:lnTo>
                      <a:pt x="3" y="9"/>
                    </a:lnTo>
                    <a:lnTo>
                      <a:pt x="5" y="11"/>
                    </a:lnTo>
                    <a:lnTo>
                      <a:pt x="8" y="9"/>
                    </a:lnTo>
                    <a:lnTo>
                      <a:pt x="9" y="6"/>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8" name="Freeform 765"/>
              <p:cNvSpPr>
                <a:spLocks/>
              </p:cNvSpPr>
              <p:nvPr/>
            </p:nvSpPr>
            <p:spPr bwMode="auto">
              <a:xfrm>
                <a:off x="3801" y="3949"/>
                <a:ext cx="8" cy="11"/>
              </a:xfrm>
              <a:custGeom>
                <a:avLst/>
                <a:gdLst>
                  <a:gd name="T0" fmla="*/ 8 w 8"/>
                  <a:gd name="T1" fmla="*/ 7 h 11"/>
                  <a:gd name="T2" fmla="*/ 8 w 8"/>
                  <a:gd name="T3" fmla="*/ 7 h 11"/>
                  <a:gd name="T4" fmla="*/ 8 w 8"/>
                  <a:gd name="T5" fmla="*/ 0 h 11"/>
                  <a:gd name="T6" fmla="*/ 0 w 8"/>
                  <a:gd name="T7" fmla="*/ 2 h 11"/>
                  <a:gd name="T8" fmla="*/ 2 w 8"/>
                  <a:gd name="T9" fmla="*/ 8 h 11"/>
                  <a:gd name="T10" fmla="*/ 8 w 8"/>
                  <a:gd name="T11" fmla="*/ 7 h 11"/>
                  <a:gd name="T12" fmla="*/ 2 w 8"/>
                  <a:gd name="T13" fmla="*/ 8 h 11"/>
                  <a:gd name="T14" fmla="*/ 2 w 8"/>
                  <a:gd name="T15" fmla="*/ 11 h 11"/>
                  <a:gd name="T16" fmla="*/ 5 w 8"/>
                  <a:gd name="T17" fmla="*/ 11 h 11"/>
                  <a:gd name="T18" fmla="*/ 8 w 8"/>
                  <a:gd name="T19" fmla="*/ 10 h 11"/>
                  <a:gd name="T20" fmla="*/ 8 w 8"/>
                  <a:gd name="T21" fmla="*/ 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7"/>
                    </a:moveTo>
                    <a:lnTo>
                      <a:pt x="8" y="7"/>
                    </a:lnTo>
                    <a:lnTo>
                      <a:pt x="8" y="0"/>
                    </a:lnTo>
                    <a:lnTo>
                      <a:pt x="0" y="2"/>
                    </a:lnTo>
                    <a:lnTo>
                      <a:pt x="2" y="8"/>
                    </a:lnTo>
                    <a:lnTo>
                      <a:pt x="8" y="7"/>
                    </a:lnTo>
                    <a:lnTo>
                      <a:pt x="2" y="8"/>
                    </a:lnTo>
                    <a:lnTo>
                      <a:pt x="2" y="11"/>
                    </a:lnTo>
                    <a:lnTo>
                      <a:pt x="5" y="11"/>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79" name="Freeform 766"/>
              <p:cNvSpPr>
                <a:spLocks/>
              </p:cNvSpPr>
              <p:nvPr/>
            </p:nvSpPr>
            <p:spPr bwMode="auto">
              <a:xfrm>
                <a:off x="3803" y="3956"/>
                <a:ext cx="8" cy="11"/>
              </a:xfrm>
              <a:custGeom>
                <a:avLst/>
                <a:gdLst>
                  <a:gd name="T0" fmla="*/ 0 w 8"/>
                  <a:gd name="T1" fmla="*/ 8 h 11"/>
                  <a:gd name="T2" fmla="*/ 8 w 8"/>
                  <a:gd name="T3" fmla="*/ 6 h 11"/>
                  <a:gd name="T4" fmla="*/ 6 w 8"/>
                  <a:gd name="T5" fmla="*/ 0 h 11"/>
                  <a:gd name="T6" fmla="*/ 0 w 8"/>
                  <a:gd name="T7" fmla="*/ 1 h 11"/>
                  <a:gd name="T8" fmla="*/ 0 w 8"/>
                  <a:gd name="T9" fmla="*/ 8 h 11"/>
                  <a:gd name="T10" fmla="*/ 0 w 8"/>
                  <a:gd name="T11" fmla="*/ 8 h 11"/>
                  <a:gd name="T12" fmla="*/ 0 w 8"/>
                  <a:gd name="T13" fmla="*/ 8 h 11"/>
                  <a:gd name="T14" fmla="*/ 2 w 8"/>
                  <a:gd name="T15" fmla="*/ 11 h 11"/>
                  <a:gd name="T16" fmla="*/ 5 w 8"/>
                  <a:gd name="T17" fmla="*/ 11 h 11"/>
                  <a:gd name="T18" fmla="*/ 6 w 8"/>
                  <a:gd name="T19" fmla="*/ 9 h 11"/>
                  <a:gd name="T20" fmla="*/ 8 w 8"/>
                  <a:gd name="T21" fmla="*/ 6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6"/>
                    </a:lnTo>
                    <a:lnTo>
                      <a:pt x="6" y="0"/>
                    </a:lnTo>
                    <a:lnTo>
                      <a:pt x="0" y="1"/>
                    </a:lnTo>
                    <a:lnTo>
                      <a:pt x="0" y="8"/>
                    </a:lnTo>
                    <a:lnTo>
                      <a:pt x="2" y="11"/>
                    </a:lnTo>
                    <a:lnTo>
                      <a:pt x="5" y="11"/>
                    </a:lnTo>
                    <a:lnTo>
                      <a:pt x="6" y="9"/>
                    </a:lnTo>
                    <a:lnTo>
                      <a:pt x="8" y="6"/>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0" name="Freeform 767"/>
              <p:cNvSpPr>
                <a:spLocks/>
              </p:cNvSpPr>
              <p:nvPr/>
            </p:nvSpPr>
            <p:spPr bwMode="auto">
              <a:xfrm>
                <a:off x="3803" y="3962"/>
                <a:ext cx="8" cy="11"/>
              </a:xfrm>
              <a:custGeom>
                <a:avLst/>
                <a:gdLst>
                  <a:gd name="T0" fmla="*/ 2 w 8"/>
                  <a:gd name="T1" fmla="*/ 8 h 11"/>
                  <a:gd name="T2" fmla="*/ 8 w 8"/>
                  <a:gd name="T3" fmla="*/ 8 h 11"/>
                  <a:gd name="T4" fmla="*/ 8 w 8"/>
                  <a:gd name="T5" fmla="*/ 0 h 11"/>
                  <a:gd name="T6" fmla="*/ 0 w 8"/>
                  <a:gd name="T7" fmla="*/ 2 h 11"/>
                  <a:gd name="T8" fmla="*/ 2 w 8"/>
                  <a:gd name="T9" fmla="*/ 8 h 11"/>
                  <a:gd name="T10" fmla="*/ 2 w 8"/>
                  <a:gd name="T11" fmla="*/ 8 h 11"/>
                  <a:gd name="T12" fmla="*/ 2 w 8"/>
                  <a:gd name="T13" fmla="*/ 8 h 11"/>
                  <a:gd name="T14" fmla="*/ 3 w 8"/>
                  <a:gd name="T15" fmla="*/ 11 h 11"/>
                  <a:gd name="T16" fmla="*/ 5 w 8"/>
                  <a:gd name="T17" fmla="*/ 11 h 11"/>
                  <a:gd name="T18" fmla="*/ 8 w 8"/>
                  <a:gd name="T19" fmla="*/ 11 h 11"/>
                  <a:gd name="T20" fmla="*/ 8 w 8"/>
                  <a:gd name="T21" fmla="*/ 8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8"/>
                    </a:lnTo>
                    <a:lnTo>
                      <a:pt x="8" y="0"/>
                    </a:lnTo>
                    <a:lnTo>
                      <a:pt x="0" y="2"/>
                    </a:lnTo>
                    <a:lnTo>
                      <a:pt x="2" y="8"/>
                    </a:lnTo>
                    <a:lnTo>
                      <a:pt x="3" y="11"/>
                    </a:lnTo>
                    <a:lnTo>
                      <a:pt x="5" y="11"/>
                    </a:lnTo>
                    <a:lnTo>
                      <a:pt x="8" y="11"/>
                    </a:lnTo>
                    <a:lnTo>
                      <a:pt x="8" y="8"/>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1" name="Freeform 768"/>
              <p:cNvSpPr>
                <a:spLocks/>
              </p:cNvSpPr>
              <p:nvPr/>
            </p:nvSpPr>
            <p:spPr bwMode="auto">
              <a:xfrm>
                <a:off x="3805" y="3970"/>
                <a:ext cx="8" cy="11"/>
              </a:xfrm>
              <a:custGeom>
                <a:avLst/>
                <a:gdLst>
                  <a:gd name="T0" fmla="*/ 8 w 8"/>
                  <a:gd name="T1" fmla="*/ 7 h 11"/>
                  <a:gd name="T2" fmla="*/ 8 w 8"/>
                  <a:gd name="T3" fmla="*/ 7 h 11"/>
                  <a:gd name="T4" fmla="*/ 6 w 8"/>
                  <a:gd name="T5" fmla="*/ 0 h 11"/>
                  <a:gd name="T6" fmla="*/ 0 w 8"/>
                  <a:gd name="T7" fmla="*/ 0 h 11"/>
                  <a:gd name="T8" fmla="*/ 0 w 8"/>
                  <a:gd name="T9" fmla="*/ 8 h 11"/>
                  <a:gd name="T10" fmla="*/ 8 w 8"/>
                  <a:gd name="T11" fmla="*/ 7 h 11"/>
                  <a:gd name="T12" fmla="*/ 0 w 8"/>
                  <a:gd name="T13" fmla="*/ 8 h 11"/>
                  <a:gd name="T14" fmla="*/ 1 w 8"/>
                  <a:gd name="T15" fmla="*/ 10 h 11"/>
                  <a:gd name="T16" fmla="*/ 4 w 8"/>
                  <a:gd name="T17" fmla="*/ 11 h 11"/>
                  <a:gd name="T18" fmla="*/ 8 w 8"/>
                  <a:gd name="T19" fmla="*/ 10 h 11"/>
                  <a:gd name="T20" fmla="*/ 8 w 8"/>
                  <a:gd name="T21" fmla="*/ 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7"/>
                    </a:moveTo>
                    <a:lnTo>
                      <a:pt x="8" y="7"/>
                    </a:lnTo>
                    <a:lnTo>
                      <a:pt x="6" y="0"/>
                    </a:lnTo>
                    <a:lnTo>
                      <a:pt x="0" y="0"/>
                    </a:lnTo>
                    <a:lnTo>
                      <a:pt x="0" y="8"/>
                    </a:lnTo>
                    <a:lnTo>
                      <a:pt x="8" y="7"/>
                    </a:lnTo>
                    <a:lnTo>
                      <a:pt x="0" y="8"/>
                    </a:lnTo>
                    <a:lnTo>
                      <a:pt x="1" y="10"/>
                    </a:lnTo>
                    <a:lnTo>
                      <a:pt x="4" y="11"/>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2" name="Freeform 769"/>
              <p:cNvSpPr>
                <a:spLocks/>
              </p:cNvSpPr>
              <p:nvPr/>
            </p:nvSpPr>
            <p:spPr bwMode="auto">
              <a:xfrm>
                <a:off x="3805" y="3977"/>
                <a:ext cx="9" cy="11"/>
              </a:xfrm>
              <a:custGeom>
                <a:avLst/>
                <a:gdLst>
                  <a:gd name="T0" fmla="*/ 1 w 9"/>
                  <a:gd name="T1" fmla="*/ 8 h 11"/>
                  <a:gd name="T2" fmla="*/ 9 w 9"/>
                  <a:gd name="T3" fmla="*/ 6 h 11"/>
                  <a:gd name="T4" fmla="*/ 8 w 9"/>
                  <a:gd name="T5" fmla="*/ 0 h 11"/>
                  <a:gd name="T6" fmla="*/ 0 w 9"/>
                  <a:gd name="T7" fmla="*/ 1 h 11"/>
                  <a:gd name="T8" fmla="*/ 1 w 9"/>
                  <a:gd name="T9" fmla="*/ 8 h 11"/>
                  <a:gd name="T10" fmla="*/ 1 w 9"/>
                  <a:gd name="T11" fmla="*/ 8 h 11"/>
                  <a:gd name="T12" fmla="*/ 1 w 9"/>
                  <a:gd name="T13" fmla="*/ 8 h 11"/>
                  <a:gd name="T14" fmla="*/ 3 w 9"/>
                  <a:gd name="T15" fmla="*/ 9 h 11"/>
                  <a:gd name="T16" fmla="*/ 6 w 9"/>
                  <a:gd name="T17" fmla="*/ 11 h 11"/>
                  <a:gd name="T18" fmla="*/ 8 w 9"/>
                  <a:gd name="T19" fmla="*/ 9 h 11"/>
                  <a:gd name="T20" fmla="*/ 9 w 9"/>
                  <a:gd name="T21" fmla="*/ 6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6"/>
                    </a:lnTo>
                    <a:lnTo>
                      <a:pt x="8" y="0"/>
                    </a:lnTo>
                    <a:lnTo>
                      <a:pt x="0" y="1"/>
                    </a:lnTo>
                    <a:lnTo>
                      <a:pt x="1" y="8"/>
                    </a:lnTo>
                    <a:lnTo>
                      <a:pt x="3" y="9"/>
                    </a:lnTo>
                    <a:lnTo>
                      <a:pt x="6" y="11"/>
                    </a:lnTo>
                    <a:lnTo>
                      <a:pt x="8" y="9"/>
                    </a:lnTo>
                    <a:lnTo>
                      <a:pt x="9" y="6"/>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3" name="Freeform 770"/>
              <p:cNvSpPr>
                <a:spLocks/>
              </p:cNvSpPr>
              <p:nvPr/>
            </p:nvSpPr>
            <p:spPr bwMode="auto">
              <a:xfrm>
                <a:off x="3806" y="3983"/>
                <a:ext cx="8" cy="11"/>
              </a:xfrm>
              <a:custGeom>
                <a:avLst/>
                <a:gdLst>
                  <a:gd name="T0" fmla="*/ 2 w 8"/>
                  <a:gd name="T1" fmla="*/ 8 h 11"/>
                  <a:gd name="T2" fmla="*/ 8 w 8"/>
                  <a:gd name="T3" fmla="*/ 6 h 11"/>
                  <a:gd name="T4" fmla="*/ 8 w 8"/>
                  <a:gd name="T5" fmla="*/ 0 h 11"/>
                  <a:gd name="T6" fmla="*/ 0 w 8"/>
                  <a:gd name="T7" fmla="*/ 2 h 11"/>
                  <a:gd name="T8" fmla="*/ 2 w 8"/>
                  <a:gd name="T9" fmla="*/ 8 h 11"/>
                  <a:gd name="T10" fmla="*/ 2 w 8"/>
                  <a:gd name="T11" fmla="*/ 8 h 11"/>
                  <a:gd name="T12" fmla="*/ 2 w 8"/>
                  <a:gd name="T13" fmla="*/ 8 h 11"/>
                  <a:gd name="T14" fmla="*/ 2 w 8"/>
                  <a:gd name="T15" fmla="*/ 10 h 11"/>
                  <a:gd name="T16" fmla="*/ 5 w 8"/>
                  <a:gd name="T17" fmla="*/ 11 h 11"/>
                  <a:gd name="T18" fmla="*/ 8 w 8"/>
                  <a:gd name="T19" fmla="*/ 10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2"/>
                    </a:lnTo>
                    <a:lnTo>
                      <a:pt x="2" y="8"/>
                    </a:lnTo>
                    <a:lnTo>
                      <a:pt x="2" y="10"/>
                    </a:lnTo>
                    <a:lnTo>
                      <a:pt x="5" y="11"/>
                    </a:lnTo>
                    <a:lnTo>
                      <a:pt x="8" y="10"/>
                    </a:lnTo>
                    <a:lnTo>
                      <a:pt x="8"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4" name="Freeform 771"/>
              <p:cNvSpPr>
                <a:spLocks/>
              </p:cNvSpPr>
              <p:nvPr/>
            </p:nvSpPr>
            <p:spPr bwMode="auto">
              <a:xfrm>
                <a:off x="3808" y="3989"/>
                <a:ext cx="8" cy="12"/>
              </a:xfrm>
              <a:custGeom>
                <a:avLst/>
                <a:gdLst>
                  <a:gd name="T0" fmla="*/ 0 w 8"/>
                  <a:gd name="T1" fmla="*/ 9 h 12"/>
                  <a:gd name="T2" fmla="*/ 8 w 8"/>
                  <a:gd name="T3" fmla="*/ 7 h 12"/>
                  <a:gd name="T4" fmla="*/ 6 w 8"/>
                  <a:gd name="T5" fmla="*/ 0 h 12"/>
                  <a:gd name="T6" fmla="*/ 0 w 8"/>
                  <a:gd name="T7" fmla="*/ 2 h 12"/>
                  <a:gd name="T8" fmla="*/ 0 w 8"/>
                  <a:gd name="T9" fmla="*/ 9 h 12"/>
                  <a:gd name="T10" fmla="*/ 0 w 8"/>
                  <a:gd name="T11" fmla="*/ 9 h 12"/>
                  <a:gd name="T12" fmla="*/ 0 w 8"/>
                  <a:gd name="T13" fmla="*/ 9 h 12"/>
                  <a:gd name="T14" fmla="*/ 1 w 8"/>
                  <a:gd name="T15" fmla="*/ 10 h 12"/>
                  <a:gd name="T16" fmla="*/ 5 w 8"/>
                  <a:gd name="T17" fmla="*/ 12 h 12"/>
                  <a:gd name="T18" fmla="*/ 6 w 8"/>
                  <a:gd name="T19" fmla="*/ 10 h 12"/>
                  <a:gd name="T20" fmla="*/ 8 w 8"/>
                  <a:gd name="T21" fmla="*/ 7 h 12"/>
                  <a:gd name="T22" fmla="*/ 0 w 8"/>
                  <a:gd name="T23" fmla="*/ 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0" y="9"/>
                    </a:moveTo>
                    <a:lnTo>
                      <a:pt x="8" y="7"/>
                    </a:lnTo>
                    <a:lnTo>
                      <a:pt x="6" y="0"/>
                    </a:lnTo>
                    <a:lnTo>
                      <a:pt x="0" y="2"/>
                    </a:lnTo>
                    <a:lnTo>
                      <a:pt x="0" y="9"/>
                    </a:lnTo>
                    <a:lnTo>
                      <a:pt x="1" y="10"/>
                    </a:lnTo>
                    <a:lnTo>
                      <a:pt x="5" y="12"/>
                    </a:lnTo>
                    <a:lnTo>
                      <a:pt x="6" y="10"/>
                    </a:lnTo>
                    <a:lnTo>
                      <a:pt x="8" y="7"/>
                    </a:lnTo>
                    <a:lnTo>
                      <a:pt x="0"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5" name="Freeform 772"/>
              <p:cNvSpPr>
                <a:spLocks/>
              </p:cNvSpPr>
              <p:nvPr/>
            </p:nvSpPr>
            <p:spPr bwMode="auto">
              <a:xfrm>
                <a:off x="3808" y="3996"/>
                <a:ext cx="8" cy="11"/>
              </a:xfrm>
              <a:custGeom>
                <a:avLst/>
                <a:gdLst>
                  <a:gd name="T0" fmla="*/ 8 w 8"/>
                  <a:gd name="T1" fmla="*/ 6 h 11"/>
                  <a:gd name="T2" fmla="*/ 8 w 8"/>
                  <a:gd name="T3" fmla="*/ 6 h 11"/>
                  <a:gd name="T4" fmla="*/ 8 w 8"/>
                  <a:gd name="T5" fmla="*/ 0 h 11"/>
                  <a:gd name="T6" fmla="*/ 0 w 8"/>
                  <a:gd name="T7" fmla="*/ 2 h 11"/>
                  <a:gd name="T8" fmla="*/ 1 w 8"/>
                  <a:gd name="T9" fmla="*/ 8 h 11"/>
                  <a:gd name="T10" fmla="*/ 8 w 8"/>
                  <a:gd name="T11" fmla="*/ 6 h 11"/>
                  <a:gd name="T12" fmla="*/ 1 w 8"/>
                  <a:gd name="T13" fmla="*/ 8 h 11"/>
                  <a:gd name="T14" fmla="*/ 3 w 8"/>
                  <a:gd name="T15" fmla="*/ 10 h 11"/>
                  <a:gd name="T16" fmla="*/ 5 w 8"/>
                  <a:gd name="T17" fmla="*/ 11 h 11"/>
                  <a:gd name="T18" fmla="*/ 8 w 8"/>
                  <a:gd name="T19" fmla="*/ 10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8" y="0"/>
                    </a:lnTo>
                    <a:lnTo>
                      <a:pt x="0" y="2"/>
                    </a:lnTo>
                    <a:lnTo>
                      <a:pt x="1" y="8"/>
                    </a:lnTo>
                    <a:lnTo>
                      <a:pt x="8" y="6"/>
                    </a:lnTo>
                    <a:lnTo>
                      <a:pt x="1" y="8"/>
                    </a:lnTo>
                    <a:lnTo>
                      <a:pt x="3" y="10"/>
                    </a:lnTo>
                    <a:lnTo>
                      <a:pt x="5" y="11"/>
                    </a:lnTo>
                    <a:lnTo>
                      <a:pt x="8" y="10"/>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6" name="Freeform 773"/>
              <p:cNvSpPr>
                <a:spLocks/>
              </p:cNvSpPr>
              <p:nvPr/>
            </p:nvSpPr>
            <p:spPr bwMode="auto">
              <a:xfrm>
                <a:off x="3809" y="4002"/>
                <a:ext cx="8" cy="12"/>
              </a:xfrm>
              <a:custGeom>
                <a:avLst/>
                <a:gdLst>
                  <a:gd name="T0" fmla="*/ 0 w 8"/>
                  <a:gd name="T1" fmla="*/ 8 h 12"/>
                  <a:gd name="T2" fmla="*/ 8 w 8"/>
                  <a:gd name="T3" fmla="*/ 7 h 12"/>
                  <a:gd name="T4" fmla="*/ 7 w 8"/>
                  <a:gd name="T5" fmla="*/ 0 h 12"/>
                  <a:gd name="T6" fmla="*/ 0 w 8"/>
                  <a:gd name="T7" fmla="*/ 2 h 12"/>
                  <a:gd name="T8" fmla="*/ 0 w 8"/>
                  <a:gd name="T9" fmla="*/ 8 h 12"/>
                  <a:gd name="T10" fmla="*/ 0 w 8"/>
                  <a:gd name="T11" fmla="*/ 8 h 12"/>
                  <a:gd name="T12" fmla="*/ 0 w 8"/>
                  <a:gd name="T13" fmla="*/ 8 h 12"/>
                  <a:gd name="T14" fmla="*/ 2 w 8"/>
                  <a:gd name="T15" fmla="*/ 10 h 12"/>
                  <a:gd name="T16" fmla="*/ 5 w 8"/>
                  <a:gd name="T17" fmla="*/ 12 h 12"/>
                  <a:gd name="T18" fmla="*/ 8 w 8"/>
                  <a:gd name="T19" fmla="*/ 10 h 12"/>
                  <a:gd name="T20" fmla="*/ 8 w 8"/>
                  <a:gd name="T21" fmla="*/ 7 h 12"/>
                  <a:gd name="T22" fmla="*/ 0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0" y="8"/>
                    </a:moveTo>
                    <a:lnTo>
                      <a:pt x="8" y="7"/>
                    </a:lnTo>
                    <a:lnTo>
                      <a:pt x="7" y="0"/>
                    </a:lnTo>
                    <a:lnTo>
                      <a:pt x="0" y="2"/>
                    </a:lnTo>
                    <a:lnTo>
                      <a:pt x="0" y="8"/>
                    </a:lnTo>
                    <a:lnTo>
                      <a:pt x="2" y="10"/>
                    </a:lnTo>
                    <a:lnTo>
                      <a:pt x="5" y="12"/>
                    </a:lnTo>
                    <a:lnTo>
                      <a:pt x="8" y="10"/>
                    </a:lnTo>
                    <a:lnTo>
                      <a:pt x="8" y="7"/>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7" name="Freeform 774"/>
              <p:cNvSpPr>
                <a:spLocks/>
              </p:cNvSpPr>
              <p:nvPr/>
            </p:nvSpPr>
            <p:spPr bwMode="auto">
              <a:xfrm>
                <a:off x="3809" y="4009"/>
                <a:ext cx="10" cy="11"/>
              </a:xfrm>
              <a:custGeom>
                <a:avLst/>
                <a:gdLst>
                  <a:gd name="T0" fmla="*/ 2 w 10"/>
                  <a:gd name="T1" fmla="*/ 8 h 11"/>
                  <a:gd name="T2" fmla="*/ 10 w 10"/>
                  <a:gd name="T3" fmla="*/ 6 h 11"/>
                  <a:gd name="T4" fmla="*/ 8 w 10"/>
                  <a:gd name="T5" fmla="*/ 0 h 11"/>
                  <a:gd name="T6" fmla="*/ 0 w 10"/>
                  <a:gd name="T7" fmla="*/ 1 h 11"/>
                  <a:gd name="T8" fmla="*/ 2 w 10"/>
                  <a:gd name="T9" fmla="*/ 8 h 11"/>
                  <a:gd name="T10" fmla="*/ 2 w 10"/>
                  <a:gd name="T11" fmla="*/ 8 h 11"/>
                  <a:gd name="T12" fmla="*/ 2 w 10"/>
                  <a:gd name="T13" fmla="*/ 8 h 11"/>
                  <a:gd name="T14" fmla="*/ 4 w 10"/>
                  <a:gd name="T15" fmla="*/ 10 h 11"/>
                  <a:gd name="T16" fmla="*/ 7 w 10"/>
                  <a:gd name="T17" fmla="*/ 11 h 11"/>
                  <a:gd name="T18" fmla="*/ 8 w 10"/>
                  <a:gd name="T19" fmla="*/ 10 h 11"/>
                  <a:gd name="T20" fmla="*/ 10 w 10"/>
                  <a:gd name="T21" fmla="*/ 6 h 11"/>
                  <a:gd name="T22" fmla="*/ 2 w 10"/>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2" y="8"/>
                    </a:moveTo>
                    <a:lnTo>
                      <a:pt x="10" y="6"/>
                    </a:lnTo>
                    <a:lnTo>
                      <a:pt x="8" y="0"/>
                    </a:lnTo>
                    <a:lnTo>
                      <a:pt x="0" y="1"/>
                    </a:lnTo>
                    <a:lnTo>
                      <a:pt x="2" y="8"/>
                    </a:lnTo>
                    <a:lnTo>
                      <a:pt x="4" y="10"/>
                    </a:lnTo>
                    <a:lnTo>
                      <a:pt x="7" y="11"/>
                    </a:lnTo>
                    <a:lnTo>
                      <a:pt x="8" y="10"/>
                    </a:lnTo>
                    <a:lnTo>
                      <a:pt x="10"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8" name="Freeform 775"/>
              <p:cNvSpPr>
                <a:spLocks/>
              </p:cNvSpPr>
              <p:nvPr/>
            </p:nvSpPr>
            <p:spPr bwMode="auto">
              <a:xfrm>
                <a:off x="3811" y="4015"/>
                <a:ext cx="8" cy="10"/>
              </a:xfrm>
              <a:custGeom>
                <a:avLst/>
                <a:gdLst>
                  <a:gd name="T0" fmla="*/ 2 w 8"/>
                  <a:gd name="T1" fmla="*/ 7 h 10"/>
                  <a:gd name="T2" fmla="*/ 8 w 8"/>
                  <a:gd name="T3" fmla="*/ 7 h 10"/>
                  <a:gd name="T4" fmla="*/ 8 w 8"/>
                  <a:gd name="T5" fmla="*/ 0 h 10"/>
                  <a:gd name="T6" fmla="*/ 0 w 8"/>
                  <a:gd name="T7" fmla="*/ 2 h 10"/>
                  <a:gd name="T8" fmla="*/ 2 w 8"/>
                  <a:gd name="T9" fmla="*/ 7 h 10"/>
                  <a:gd name="T10" fmla="*/ 2 w 8"/>
                  <a:gd name="T11" fmla="*/ 7 h 10"/>
                  <a:gd name="T12" fmla="*/ 2 w 8"/>
                  <a:gd name="T13" fmla="*/ 7 h 10"/>
                  <a:gd name="T14" fmla="*/ 3 w 8"/>
                  <a:gd name="T15" fmla="*/ 10 h 10"/>
                  <a:gd name="T16" fmla="*/ 5 w 8"/>
                  <a:gd name="T17" fmla="*/ 10 h 10"/>
                  <a:gd name="T18" fmla="*/ 8 w 8"/>
                  <a:gd name="T19" fmla="*/ 8 h 10"/>
                  <a:gd name="T20" fmla="*/ 8 w 8"/>
                  <a:gd name="T21" fmla="*/ 7 h 10"/>
                  <a:gd name="T22" fmla="*/ 2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2" y="7"/>
                    </a:moveTo>
                    <a:lnTo>
                      <a:pt x="8" y="7"/>
                    </a:lnTo>
                    <a:lnTo>
                      <a:pt x="8" y="0"/>
                    </a:lnTo>
                    <a:lnTo>
                      <a:pt x="0" y="2"/>
                    </a:lnTo>
                    <a:lnTo>
                      <a:pt x="2" y="7"/>
                    </a:lnTo>
                    <a:lnTo>
                      <a:pt x="3" y="10"/>
                    </a:lnTo>
                    <a:lnTo>
                      <a:pt x="5" y="10"/>
                    </a:lnTo>
                    <a:lnTo>
                      <a:pt x="8" y="8"/>
                    </a:lnTo>
                    <a:lnTo>
                      <a:pt x="8" y="7"/>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89" name="Freeform 776"/>
              <p:cNvSpPr>
                <a:spLocks/>
              </p:cNvSpPr>
              <p:nvPr/>
            </p:nvSpPr>
            <p:spPr bwMode="auto">
              <a:xfrm>
                <a:off x="3813" y="4022"/>
                <a:ext cx="8" cy="10"/>
              </a:xfrm>
              <a:custGeom>
                <a:avLst/>
                <a:gdLst>
                  <a:gd name="T0" fmla="*/ 8 w 8"/>
                  <a:gd name="T1" fmla="*/ 5 h 10"/>
                  <a:gd name="T2" fmla="*/ 8 w 8"/>
                  <a:gd name="T3" fmla="*/ 5 h 10"/>
                  <a:gd name="T4" fmla="*/ 6 w 8"/>
                  <a:gd name="T5" fmla="*/ 0 h 10"/>
                  <a:gd name="T6" fmla="*/ 0 w 8"/>
                  <a:gd name="T7" fmla="*/ 0 h 10"/>
                  <a:gd name="T8" fmla="*/ 0 w 8"/>
                  <a:gd name="T9" fmla="*/ 6 h 10"/>
                  <a:gd name="T10" fmla="*/ 8 w 8"/>
                  <a:gd name="T11" fmla="*/ 5 h 10"/>
                  <a:gd name="T12" fmla="*/ 0 w 8"/>
                  <a:gd name="T13" fmla="*/ 6 h 10"/>
                  <a:gd name="T14" fmla="*/ 1 w 8"/>
                  <a:gd name="T15" fmla="*/ 10 h 10"/>
                  <a:gd name="T16" fmla="*/ 4 w 8"/>
                  <a:gd name="T17" fmla="*/ 10 h 10"/>
                  <a:gd name="T18" fmla="*/ 6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6" y="0"/>
                    </a:lnTo>
                    <a:lnTo>
                      <a:pt x="0" y="0"/>
                    </a:lnTo>
                    <a:lnTo>
                      <a:pt x="0" y="6"/>
                    </a:lnTo>
                    <a:lnTo>
                      <a:pt x="8" y="5"/>
                    </a:lnTo>
                    <a:lnTo>
                      <a:pt x="0" y="6"/>
                    </a:lnTo>
                    <a:lnTo>
                      <a:pt x="1" y="10"/>
                    </a:lnTo>
                    <a:lnTo>
                      <a:pt x="4" y="10"/>
                    </a:lnTo>
                    <a:lnTo>
                      <a:pt x="6"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0" name="Freeform 777"/>
              <p:cNvSpPr>
                <a:spLocks/>
              </p:cNvSpPr>
              <p:nvPr/>
            </p:nvSpPr>
            <p:spPr bwMode="auto">
              <a:xfrm>
                <a:off x="3813" y="4027"/>
                <a:ext cx="8" cy="11"/>
              </a:xfrm>
              <a:custGeom>
                <a:avLst/>
                <a:gdLst>
                  <a:gd name="T0" fmla="*/ 1 w 8"/>
                  <a:gd name="T1" fmla="*/ 8 h 11"/>
                  <a:gd name="T2" fmla="*/ 8 w 8"/>
                  <a:gd name="T3" fmla="*/ 6 h 11"/>
                  <a:gd name="T4" fmla="*/ 8 w 8"/>
                  <a:gd name="T5" fmla="*/ 0 h 11"/>
                  <a:gd name="T6" fmla="*/ 0 w 8"/>
                  <a:gd name="T7" fmla="*/ 1 h 11"/>
                  <a:gd name="T8" fmla="*/ 1 w 8"/>
                  <a:gd name="T9" fmla="*/ 8 h 11"/>
                  <a:gd name="T10" fmla="*/ 1 w 8"/>
                  <a:gd name="T11" fmla="*/ 8 h 11"/>
                  <a:gd name="T12" fmla="*/ 1 w 8"/>
                  <a:gd name="T13" fmla="*/ 8 h 11"/>
                  <a:gd name="T14" fmla="*/ 3 w 8"/>
                  <a:gd name="T15" fmla="*/ 9 h 11"/>
                  <a:gd name="T16" fmla="*/ 4 w 8"/>
                  <a:gd name="T17" fmla="*/ 11 h 11"/>
                  <a:gd name="T18" fmla="*/ 8 w 8"/>
                  <a:gd name="T19" fmla="*/ 9 h 11"/>
                  <a:gd name="T20" fmla="*/ 8 w 8"/>
                  <a:gd name="T21" fmla="*/ 6 h 11"/>
                  <a:gd name="T22" fmla="*/ 1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1" y="8"/>
                    </a:moveTo>
                    <a:lnTo>
                      <a:pt x="8" y="6"/>
                    </a:lnTo>
                    <a:lnTo>
                      <a:pt x="8" y="0"/>
                    </a:lnTo>
                    <a:lnTo>
                      <a:pt x="0" y="1"/>
                    </a:lnTo>
                    <a:lnTo>
                      <a:pt x="1" y="8"/>
                    </a:lnTo>
                    <a:lnTo>
                      <a:pt x="3" y="9"/>
                    </a:lnTo>
                    <a:lnTo>
                      <a:pt x="4" y="11"/>
                    </a:lnTo>
                    <a:lnTo>
                      <a:pt x="8" y="9"/>
                    </a:lnTo>
                    <a:lnTo>
                      <a:pt x="8" y="6"/>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1" name="Freeform 778"/>
              <p:cNvSpPr>
                <a:spLocks/>
              </p:cNvSpPr>
              <p:nvPr/>
            </p:nvSpPr>
            <p:spPr bwMode="auto">
              <a:xfrm>
                <a:off x="3814" y="4033"/>
                <a:ext cx="8" cy="10"/>
              </a:xfrm>
              <a:custGeom>
                <a:avLst/>
                <a:gdLst>
                  <a:gd name="T0" fmla="*/ 0 w 8"/>
                  <a:gd name="T1" fmla="*/ 7 h 10"/>
                  <a:gd name="T2" fmla="*/ 8 w 8"/>
                  <a:gd name="T3" fmla="*/ 5 h 10"/>
                  <a:gd name="T4" fmla="*/ 7 w 8"/>
                  <a:gd name="T5" fmla="*/ 0 h 10"/>
                  <a:gd name="T6" fmla="*/ 0 w 8"/>
                  <a:gd name="T7" fmla="*/ 2 h 10"/>
                  <a:gd name="T8" fmla="*/ 0 w 8"/>
                  <a:gd name="T9" fmla="*/ 7 h 10"/>
                  <a:gd name="T10" fmla="*/ 0 w 8"/>
                  <a:gd name="T11" fmla="*/ 7 h 10"/>
                  <a:gd name="T12" fmla="*/ 0 w 8"/>
                  <a:gd name="T13" fmla="*/ 7 h 10"/>
                  <a:gd name="T14" fmla="*/ 2 w 8"/>
                  <a:gd name="T15" fmla="*/ 10 h 10"/>
                  <a:gd name="T16" fmla="*/ 5 w 8"/>
                  <a:gd name="T17" fmla="*/ 10 h 10"/>
                  <a:gd name="T18" fmla="*/ 8 w 8"/>
                  <a:gd name="T19" fmla="*/ 8 h 10"/>
                  <a:gd name="T20" fmla="*/ 8 w 8"/>
                  <a:gd name="T21" fmla="*/ 5 h 10"/>
                  <a:gd name="T22" fmla="*/ 0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7"/>
                    </a:moveTo>
                    <a:lnTo>
                      <a:pt x="8" y="5"/>
                    </a:lnTo>
                    <a:lnTo>
                      <a:pt x="7" y="0"/>
                    </a:lnTo>
                    <a:lnTo>
                      <a:pt x="0" y="2"/>
                    </a:lnTo>
                    <a:lnTo>
                      <a:pt x="0" y="7"/>
                    </a:lnTo>
                    <a:lnTo>
                      <a:pt x="2" y="10"/>
                    </a:lnTo>
                    <a:lnTo>
                      <a:pt x="5" y="10"/>
                    </a:lnTo>
                    <a:lnTo>
                      <a:pt x="8" y="8"/>
                    </a:lnTo>
                    <a:lnTo>
                      <a:pt x="8" y="5"/>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2" name="Freeform 779"/>
              <p:cNvSpPr>
                <a:spLocks/>
              </p:cNvSpPr>
              <p:nvPr/>
            </p:nvSpPr>
            <p:spPr bwMode="auto">
              <a:xfrm>
                <a:off x="3814" y="4038"/>
                <a:ext cx="10" cy="10"/>
              </a:xfrm>
              <a:custGeom>
                <a:avLst/>
                <a:gdLst>
                  <a:gd name="T0" fmla="*/ 10 w 10"/>
                  <a:gd name="T1" fmla="*/ 6 h 10"/>
                  <a:gd name="T2" fmla="*/ 10 w 10"/>
                  <a:gd name="T3" fmla="*/ 6 h 10"/>
                  <a:gd name="T4" fmla="*/ 8 w 10"/>
                  <a:gd name="T5" fmla="*/ 0 h 10"/>
                  <a:gd name="T6" fmla="*/ 0 w 10"/>
                  <a:gd name="T7" fmla="*/ 2 h 10"/>
                  <a:gd name="T8" fmla="*/ 2 w 10"/>
                  <a:gd name="T9" fmla="*/ 8 h 10"/>
                  <a:gd name="T10" fmla="*/ 10 w 10"/>
                  <a:gd name="T11" fmla="*/ 6 h 10"/>
                  <a:gd name="T12" fmla="*/ 2 w 10"/>
                  <a:gd name="T13" fmla="*/ 8 h 10"/>
                  <a:gd name="T14" fmla="*/ 3 w 10"/>
                  <a:gd name="T15" fmla="*/ 10 h 10"/>
                  <a:gd name="T16" fmla="*/ 7 w 10"/>
                  <a:gd name="T17" fmla="*/ 10 h 10"/>
                  <a:gd name="T18" fmla="*/ 8 w 10"/>
                  <a:gd name="T19" fmla="*/ 10 h 10"/>
                  <a:gd name="T20" fmla="*/ 10 w 10"/>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0">
                    <a:moveTo>
                      <a:pt x="10" y="6"/>
                    </a:moveTo>
                    <a:lnTo>
                      <a:pt x="10" y="6"/>
                    </a:lnTo>
                    <a:lnTo>
                      <a:pt x="8" y="0"/>
                    </a:lnTo>
                    <a:lnTo>
                      <a:pt x="0" y="2"/>
                    </a:lnTo>
                    <a:lnTo>
                      <a:pt x="2" y="8"/>
                    </a:lnTo>
                    <a:lnTo>
                      <a:pt x="10" y="6"/>
                    </a:lnTo>
                    <a:lnTo>
                      <a:pt x="2" y="8"/>
                    </a:lnTo>
                    <a:lnTo>
                      <a:pt x="3" y="10"/>
                    </a:lnTo>
                    <a:lnTo>
                      <a:pt x="7" y="10"/>
                    </a:lnTo>
                    <a:lnTo>
                      <a:pt x="8" y="10"/>
                    </a:lnTo>
                    <a:lnTo>
                      <a:pt x="1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3" name="Freeform 780"/>
              <p:cNvSpPr>
                <a:spLocks/>
              </p:cNvSpPr>
              <p:nvPr/>
            </p:nvSpPr>
            <p:spPr bwMode="auto">
              <a:xfrm>
                <a:off x="3816" y="4044"/>
                <a:ext cx="8" cy="10"/>
              </a:xfrm>
              <a:custGeom>
                <a:avLst/>
                <a:gdLst>
                  <a:gd name="T0" fmla="*/ 1 w 8"/>
                  <a:gd name="T1" fmla="*/ 7 h 10"/>
                  <a:gd name="T2" fmla="*/ 8 w 8"/>
                  <a:gd name="T3" fmla="*/ 5 h 10"/>
                  <a:gd name="T4" fmla="*/ 8 w 8"/>
                  <a:gd name="T5" fmla="*/ 0 h 10"/>
                  <a:gd name="T6" fmla="*/ 0 w 8"/>
                  <a:gd name="T7" fmla="*/ 2 h 10"/>
                  <a:gd name="T8" fmla="*/ 1 w 8"/>
                  <a:gd name="T9" fmla="*/ 7 h 10"/>
                  <a:gd name="T10" fmla="*/ 1 w 8"/>
                  <a:gd name="T11" fmla="*/ 7 h 10"/>
                  <a:gd name="T12" fmla="*/ 1 w 8"/>
                  <a:gd name="T13" fmla="*/ 7 h 10"/>
                  <a:gd name="T14" fmla="*/ 3 w 8"/>
                  <a:gd name="T15" fmla="*/ 9 h 10"/>
                  <a:gd name="T16" fmla="*/ 5 w 8"/>
                  <a:gd name="T17" fmla="*/ 10 h 10"/>
                  <a:gd name="T18" fmla="*/ 8 w 8"/>
                  <a:gd name="T19" fmla="*/ 9 h 10"/>
                  <a:gd name="T20" fmla="*/ 8 w 8"/>
                  <a:gd name="T21" fmla="*/ 5 h 10"/>
                  <a:gd name="T22" fmla="*/ 1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7"/>
                    </a:moveTo>
                    <a:lnTo>
                      <a:pt x="8" y="5"/>
                    </a:lnTo>
                    <a:lnTo>
                      <a:pt x="8" y="0"/>
                    </a:lnTo>
                    <a:lnTo>
                      <a:pt x="0" y="2"/>
                    </a:lnTo>
                    <a:lnTo>
                      <a:pt x="1" y="7"/>
                    </a:lnTo>
                    <a:lnTo>
                      <a:pt x="3" y="9"/>
                    </a:lnTo>
                    <a:lnTo>
                      <a:pt x="5" y="10"/>
                    </a:lnTo>
                    <a:lnTo>
                      <a:pt x="8" y="9"/>
                    </a:lnTo>
                    <a:lnTo>
                      <a:pt x="8" y="5"/>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4" name="Freeform 781"/>
              <p:cNvSpPr>
                <a:spLocks/>
              </p:cNvSpPr>
              <p:nvPr/>
            </p:nvSpPr>
            <p:spPr bwMode="auto">
              <a:xfrm>
                <a:off x="3817" y="4049"/>
                <a:ext cx="9" cy="10"/>
              </a:xfrm>
              <a:custGeom>
                <a:avLst/>
                <a:gdLst>
                  <a:gd name="T0" fmla="*/ 0 w 9"/>
                  <a:gd name="T1" fmla="*/ 7 h 10"/>
                  <a:gd name="T2" fmla="*/ 9 w 9"/>
                  <a:gd name="T3" fmla="*/ 5 h 10"/>
                  <a:gd name="T4" fmla="*/ 7 w 9"/>
                  <a:gd name="T5" fmla="*/ 0 h 10"/>
                  <a:gd name="T6" fmla="*/ 0 w 9"/>
                  <a:gd name="T7" fmla="*/ 2 h 10"/>
                  <a:gd name="T8" fmla="*/ 0 w 9"/>
                  <a:gd name="T9" fmla="*/ 7 h 10"/>
                  <a:gd name="T10" fmla="*/ 0 w 9"/>
                  <a:gd name="T11" fmla="*/ 7 h 10"/>
                  <a:gd name="T12" fmla="*/ 0 w 9"/>
                  <a:gd name="T13" fmla="*/ 7 h 10"/>
                  <a:gd name="T14" fmla="*/ 2 w 9"/>
                  <a:gd name="T15" fmla="*/ 10 h 10"/>
                  <a:gd name="T16" fmla="*/ 5 w 9"/>
                  <a:gd name="T17" fmla="*/ 10 h 10"/>
                  <a:gd name="T18" fmla="*/ 7 w 9"/>
                  <a:gd name="T19" fmla="*/ 8 h 10"/>
                  <a:gd name="T20" fmla="*/ 9 w 9"/>
                  <a:gd name="T21" fmla="*/ 5 h 10"/>
                  <a:gd name="T22" fmla="*/ 0 w 9"/>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0" y="7"/>
                    </a:moveTo>
                    <a:lnTo>
                      <a:pt x="9" y="5"/>
                    </a:lnTo>
                    <a:lnTo>
                      <a:pt x="7" y="0"/>
                    </a:lnTo>
                    <a:lnTo>
                      <a:pt x="0" y="2"/>
                    </a:lnTo>
                    <a:lnTo>
                      <a:pt x="0" y="7"/>
                    </a:lnTo>
                    <a:lnTo>
                      <a:pt x="2" y="10"/>
                    </a:lnTo>
                    <a:lnTo>
                      <a:pt x="5" y="10"/>
                    </a:lnTo>
                    <a:lnTo>
                      <a:pt x="7" y="8"/>
                    </a:lnTo>
                    <a:lnTo>
                      <a:pt x="9" y="5"/>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5" name="Freeform 782"/>
              <p:cNvSpPr>
                <a:spLocks/>
              </p:cNvSpPr>
              <p:nvPr/>
            </p:nvSpPr>
            <p:spPr bwMode="auto">
              <a:xfrm>
                <a:off x="3817" y="4054"/>
                <a:ext cx="9" cy="10"/>
              </a:xfrm>
              <a:custGeom>
                <a:avLst/>
                <a:gdLst>
                  <a:gd name="T0" fmla="*/ 2 w 9"/>
                  <a:gd name="T1" fmla="*/ 7 h 10"/>
                  <a:gd name="T2" fmla="*/ 9 w 9"/>
                  <a:gd name="T3" fmla="*/ 5 h 10"/>
                  <a:gd name="T4" fmla="*/ 9 w 9"/>
                  <a:gd name="T5" fmla="*/ 0 h 10"/>
                  <a:gd name="T6" fmla="*/ 0 w 9"/>
                  <a:gd name="T7" fmla="*/ 2 h 10"/>
                  <a:gd name="T8" fmla="*/ 2 w 9"/>
                  <a:gd name="T9" fmla="*/ 7 h 10"/>
                  <a:gd name="T10" fmla="*/ 2 w 9"/>
                  <a:gd name="T11" fmla="*/ 7 h 10"/>
                  <a:gd name="T12" fmla="*/ 2 w 9"/>
                  <a:gd name="T13" fmla="*/ 7 h 10"/>
                  <a:gd name="T14" fmla="*/ 4 w 9"/>
                  <a:gd name="T15" fmla="*/ 10 h 10"/>
                  <a:gd name="T16" fmla="*/ 7 w 9"/>
                  <a:gd name="T17" fmla="*/ 10 h 10"/>
                  <a:gd name="T18" fmla="*/ 9 w 9"/>
                  <a:gd name="T19" fmla="*/ 8 h 10"/>
                  <a:gd name="T20" fmla="*/ 9 w 9"/>
                  <a:gd name="T21" fmla="*/ 5 h 10"/>
                  <a:gd name="T22" fmla="*/ 2 w 9"/>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2" y="7"/>
                    </a:moveTo>
                    <a:lnTo>
                      <a:pt x="9" y="5"/>
                    </a:lnTo>
                    <a:lnTo>
                      <a:pt x="9" y="0"/>
                    </a:lnTo>
                    <a:lnTo>
                      <a:pt x="0" y="2"/>
                    </a:lnTo>
                    <a:lnTo>
                      <a:pt x="2" y="7"/>
                    </a:lnTo>
                    <a:lnTo>
                      <a:pt x="4" y="10"/>
                    </a:lnTo>
                    <a:lnTo>
                      <a:pt x="7" y="10"/>
                    </a:lnTo>
                    <a:lnTo>
                      <a:pt x="9" y="8"/>
                    </a:lnTo>
                    <a:lnTo>
                      <a:pt x="9" y="5"/>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6" name="Freeform 783"/>
              <p:cNvSpPr>
                <a:spLocks/>
              </p:cNvSpPr>
              <p:nvPr/>
            </p:nvSpPr>
            <p:spPr bwMode="auto">
              <a:xfrm>
                <a:off x="3819" y="4059"/>
                <a:ext cx="8" cy="10"/>
              </a:xfrm>
              <a:custGeom>
                <a:avLst/>
                <a:gdLst>
                  <a:gd name="T0" fmla="*/ 8 w 8"/>
                  <a:gd name="T1" fmla="*/ 5 h 10"/>
                  <a:gd name="T2" fmla="*/ 8 w 8"/>
                  <a:gd name="T3" fmla="*/ 5 h 10"/>
                  <a:gd name="T4" fmla="*/ 7 w 8"/>
                  <a:gd name="T5" fmla="*/ 0 h 10"/>
                  <a:gd name="T6" fmla="*/ 0 w 8"/>
                  <a:gd name="T7" fmla="*/ 2 h 10"/>
                  <a:gd name="T8" fmla="*/ 0 w 8"/>
                  <a:gd name="T9" fmla="*/ 6 h 10"/>
                  <a:gd name="T10" fmla="*/ 8 w 8"/>
                  <a:gd name="T11" fmla="*/ 5 h 10"/>
                  <a:gd name="T12" fmla="*/ 0 w 8"/>
                  <a:gd name="T13" fmla="*/ 6 h 10"/>
                  <a:gd name="T14" fmla="*/ 3 w 8"/>
                  <a:gd name="T15" fmla="*/ 10 h 10"/>
                  <a:gd name="T16" fmla="*/ 5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7" y="0"/>
                    </a:lnTo>
                    <a:lnTo>
                      <a:pt x="0" y="2"/>
                    </a:lnTo>
                    <a:lnTo>
                      <a:pt x="0" y="6"/>
                    </a:lnTo>
                    <a:lnTo>
                      <a:pt x="8" y="5"/>
                    </a:lnTo>
                    <a:lnTo>
                      <a:pt x="0" y="6"/>
                    </a:lnTo>
                    <a:lnTo>
                      <a:pt x="3" y="10"/>
                    </a:lnTo>
                    <a:lnTo>
                      <a:pt x="5" y="10"/>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7" name="Freeform 784"/>
              <p:cNvSpPr>
                <a:spLocks/>
              </p:cNvSpPr>
              <p:nvPr/>
            </p:nvSpPr>
            <p:spPr bwMode="auto">
              <a:xfrm>
                <a:off x="3819" y="4064"/>
                <a:ext cx="10" cy="10"/>
              </a:xfrm>
              <a:custGeom>
                <a:avLst/>
                <a:gdLst>
                  <a:gd name="T0" fmla="*/ 2 w 10"/>
                  <a:gd name="T1" fmla="*/ 6 h 10"/>
                  <a:gd name="T2" fmla="*/ 10 w 10"/>
                  <a:gd name="T3" fmla="*/ 5 h 10"/>
                  <a:gd name="T4" fmla="*/ 8 w 10"/>
                  <a:gd name="T5" fmla="*/ 0 h 10"/>
                  <a:gd name="T6" fmla="*/ 0 w 10"/>
                  <a:gd name="T7" fmla="*/ 1 h 10"/>
                  <a:gd name="T8" fmla="*/ 2 w 10"/>
                  <a:gd name="T9" fmla="*/ 6 h 10"/>
                  <a:gd name="T10" fmla="*/ 2 w 10"/>
                  <a:gd name="T11" fmla="*/ 6 h 10"/>
                  <a:gd name="T12" fmla="*/ 2 w 10"/>
                  <a:gd name="T13" fmla="*/ 6 h 10"/>
                  <a:gd name="T14" fmla="*/ 3 w 10"/>
                  <a:gd name="T15" fmla="*/ 10 h 10"/>
                  <a:gd name="T16" fmla="*/ 7 w 10"/>
                  <a:gd name="T17" fmla="*/ 10 h 10"/>
                  <a:gd name="T18" fmla="*/ 8 w 10"/>
                  <a:gd name="T19" fmla="*/ 8 h 10"/>
                  <a:gd name="T20" fmla="*/ 10 w 10"/>
                  <a:gd name="T21" fmla="*/ 5 h 10"/>
                  <a:gd name="T22" fmla="*/ 2 w 10"/>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2" y="6"/>
                    </a:moveTo>
                    <a:lnTo>
                      <a:pt x="10" y="5"/>
                    </a:lnTo>
                    <a:lnTo>
                      <a:pt x="8" y="0"/>
                    </a:lnTo>
                    <a:lnTo>
                      <a:pt x="0" y="1"/>
                    </a:lnTo>
                    <a:lnTo>
                      <a:pt x="2" y="6"/>
                    </a:lnTo>
                    <a:lnTo>
                      <a:pt x="3" y="10"/>
                    </a:lnTo>
                    <a:lnTo>
                      <a:pt x="7" y="10"/>
                    </a:lnTo>
                    <a:lnTo>
                      <a:pt x="8" y="8"/>
                    </a:lnTo>
                    <a:lnTo>
                      <a:pt x="10" y="5"/>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8" name="Freeform 785"/>
              <p:cNvSpPr>
                <a:spLocks/>
              </p:cNvSpPr>
              <p:nvPr/>
            </p:nvSpPr>
            <p:spPr bwMode="auto">
              <a:xfrm>
                <a:off x="3821" y="4069"/>
                <a:ext cx="8" cy="9"/>
              </a:xfrm>
              <a:custGeom>
                <a:avLst/>
                <a:gdLst>
                  <a:gd name="T0" fmla="*/ 1 w 8"/>
                  <a:gd name="T1" fmla="*/ 6 h 9"/>
                  <a:gd name="T2" fmla="*/ 8 w 8"/>
                  <a:gd name="T3" fmla="*/ 5 h 9"/>
                  <a:gd name="T4" fmla="*/ 8 w 8"/>
                  <a:gd name="T5" fmla="*/ 0 h 9"/>
                  <a:gd name="T6" fmla="*/ 0 w 8"/>
                  <a:gd name="T7" fmla="*/ 1 h 9"/>
                  <a:gd name="T8" fmla="*/ 1 w 8"/>
                  <a:gd name="T9" fmla="*/ 6 h 9"/>
                  <a:gd name="T10" fmla="*/ 1 w 8"/>
                  <a:gd name="T11" fmla="*/ 6 h 9"/>
                  <a:gd name="T12" fmla="*/ 1 w 8"/>
                  <a:gd name="T13" fmla="*/ 6 h 9"/>
                  <a:gd name="T14" fmla="*/ 3 w 8"/>
                  <a:gd name="T15" fmla="*/ 9 h 9"/>
                  <a:gd name="T16" fmla="*/ 5 w 8"/>
                  <a:gd name="T17" fmla="*/ 9 h 9"/>
                  <a:gd name="T18" fmla="*/ 8 w 8"/>
                  <a:gd name="T19" fmla="*/ 8 h 9"/>
                  <a:gd name="T20" fmla="*/ 8 w 8"/>
                  <a:gd name="T21" fmla="*/ 5 h 9"/>
                  <a:gd name="T22" fmla="*/ 1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6"/>
                    </a:moveTo>
                    <a:lnTo>
                      <a:pt x="8" y="5"/>
                    </a:lnTo>
                    <a:lnTo>
                      <a:pt x="8" y="0"/>
                    </a:lnTo>
                    <a:lnTo>
                      <a:pt x="0" y="1"/>
                    </a:lnTo>
                    <a:lnTo>
                      <a:pt x="1" y="6"/>
                    </a:lnTo>
                    <a:lnTo>
                      <a:pt x="3" y="9"/>
                    </a:lnTo>
                    <a:lnTo>
                      <a:pt x="5" y="9"/>
                    </a:lnTo>
                    <a:lnTo>
                      <a:pt x="8" y="8"/>
                    </a:lnTo>
                    <a:lnTo>
                      <a:pt x="8" y="5"/>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299" name="Freeform 786"/>
              <p:cNvSpPr>
                <a:spLocks/>
              </p:cNvSpPr>
              <p:nvPr/>
            </p:nvSpPr>
            <p:spPr bwMode="auto">
              <a:xfrm>
                <a:off x="3822" y="4074"/>
                <a:ext cx="8" cy="9"/>
              </a:xfrm>
              <a:custGeom>
                <a:avLst/>
                <a:gdLst>
                  <a:gd name="T0" fmla="*/ 0 w 8"/>
                  <a:gd name="T1" fmla="*/ 6 h 9"/>
                  <a:gd name="T2" fmla="*/ 8 w 8"/>
                  <a:gd name="T3" fmla="*/ 4 h 9"/>
                  <a:gd name="T4" fmla="*/ 7 w 8"/>
                  <a:gd name="T5" fmla="*/ 0 h 9"/>
                  <a:gd name="T6" fmla="*/ 0 w 8"/>
                  <a:gd name="T7" fmla="*/ 1 h 9"/>
                  <a:gd name="T8" fmla="*/ 0 w 8"/>
                  <a:gd name="T9" fmla="*/ 6 h 9"/>
                  <a:gd name="T10" fmla="*/ 0 w 8"/>
                  <a:gd name="T11" fmla="*/ 6 h 9"/>
                  <a:gd name="T12" fmla="*/ 0 w 8"/>
                  <a:gd name="T13" fmla="*/ 6 h 9"/>
                  <a:gd name="T14" fmla="*/ 2 w 8"/>
                  <a:gd name="T15" fmla="*/ 8 h 9"/>
                  <a:gd name="T16" fmla="*/ 5 w 8"/>
                  <a:gd name="T17" fmla="*/ 9 h 9"/>
                  <a:gd name="T18" fmla="*/ 7 w 8"/>
                  <a:gd name="T19" fmla="*/ 8 h 9"/>
                  <a:gd name="T20" fmla="*/ 8 w 8"/>
                  <a:gd name="T21" fmla="*/ 4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4"/>
                    </a:lnTo>
                    <a:lnTo>
                      <a:pt x="7" y="0"/>
                    </a:lnTo>
                    <a:lnTo>
                      <a:pt x="0" y="1"/>
                    </a:lnTo>
                    <a:lnTo>
                      <a:pt x="0" y="6"/>
                    </a:lnTo>
                    <a:lnTo>
                      <a:pt x="2" y="8"/>
                    </a:lnTo>
                    <a:lnTo>
                      <a:pt x="5" y="9"/>
                    </a:lnTo>
                    <a:lnTo>
                      <a:pt x="7" y="8"/>
                    </a:lnTo>
                    <a:lnTo>
                      <a:pt x="8" y="4"/>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0" name="Freeform 787"/>
              <p:cNvSpPr>
                <a:spLocks/>
              </p:cNvSpPr>
              <p:nvPr/>
            </p:nvSpPr>
            <p:spPr bwMode="auto">
              <a:xfrm>
                <a:off x="3822" y="4078"/>
                <a:ext cx="8" cy="8"/>
              </a:xfrm>
              <a:custGeom>
                <a:avLst/>
                <a:gdLst>
                  <a:gd name="T0" fmla="*/ 8 w 8"/>
                  <a:gd name="T1" fmla="*/ 4 h 8"/>
                  <a:gd name="T2" fmla="*/ 8 w 8"/>
                  <a:gd name="T3" fmla="*/ 4 h 8"/>
                  <a:gd name="T4" fmla="*/ 8 w 8"/>
                  <a:gd name="T5" fmla="*/ 0 h 8"/>
                  <a:gd name="T6" fmla="*/ 0 w 8"/>
                  <a:gd name="T7" fmla="*/ 2 h 8"/>
                  <a:gd name="T8" fmla="*/ 2 w 8"/>
                  <a:gd name="T9" fmla="*/ 5 h 8"/>
                  <a:gd name="T10" fmla="*/ 8 w 8"/>
                  <a:gd name="T11" fmla="*/ 4 h 8"/>
                  <a:gd name="T12" fmla="*/ 2 w 8"/>
                  <a:gd name="T13" fmla="*/ 5 h 8"/>
                  <a:gd name="T14" fmla="*/ 4 w 8"/>
                  <a:gd name="T15" fmla="*/ 8 h 8"/>
                  <a:gd name="T16" fmla="*/ 7 w 8"/>
                  <a:gd name="T17" fmla="*/ 8 h 8"/>
                  <a:gd name="T18" fmla="*/ 8 w 8"/>
                  <a:gd name="T19" fmla="*/ 7 h 8"/>
                  <a:gd name="T20" fmla="*/ 8 w 8"/>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4"/>
                    </a:moveTo>
                    <a:lnTo>
                      <a:pt x="8" y="4"/>
                    </a:lnTo>
                    <a:lnTo>
                      <a:pt x="8" y="0"/>
                    </a:lnTo>
                    <a:lnTo>
                      <a:pt x="0" y="2"/>
                    </a:lnTo>
                    <a:lnTo>
                      <a:pt x="2" y="5"/>
                    </a:lnTo>
                    <a:lnTo>
                      <a:pt x="8" y="4"/>
                    </a:lnTo>
                    <a:lnTo>
                      <a:pt x="2" y="5"/>
                    </a:lnTo>
                    <a:lnTo>
                      <a:pt x="4" y="8"/>
                    </a:lnTo>
                    <a:lnTo>
                      <a:pt x="7" y="8"/>
                    </a:lnTo>
                    <a:lnTo>
                      <a:pt x="8" y="7"/>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1" name="Freeform 788"/>
              <p:cNvSpPr>
                <a:spLocks/>
              </p:cNvSpPr>
              <p:nvPr/>
            </p:nvSpPr>
            <p:spPr bwMode="auto">
              <a:xfrm>
                <a:off x="3824" y="4082"/>
                <a:ext cx="8" cy="9"/>
              </a:xfrm>
              <a:custGeom>
                <a:avLst/>
                <a:gdLst>
                  <a:gd name="T0" fmla="*/ 0 w 8"/>
                  <a:gd name="T1" fmla="*/ 6 h 9"/>
                  <a:gd name="T2" fmla="*/ 8 w 8"/>
                  <a:gd name="T3" fmla="*/ 4 h 9"/>
                  <a:gd name="T4" fmla="*/ 6 w 8"/>
                  <a:gd name="T5" fmla="*/ 0 h 9"/>
                  <a:gd name="T6" fmla="*/ 0 w 8"/>
                  <a:gd name="T7" fmla="*/ 1 h 9"/>
                  <a:gd name="T8" fmla="*/ 0 w 8"/>
                  <a:gd name="T9" fmla="*/ 6 h 9"/>
                  <a:gd name="T10" fmla="*/ 0 w 8"/>
                  <a:gd name="T11" fmla="*/ 6 h 9"/>
                  <a:gd name="T12" fmla="*/ 0 w 8"/>
                  <a:gd name="T13" fmla="*/ 6 h 9"/>
                  <a:gd name="T14" fmla="*/ 3 w 8"/>
                  <a:gd name="T15" fmla="*/ 8 h 9"/>
                  <a:gd name="T16" fmla="*/ 5 w 8"/>
                  <a:gd name="T17" fmla="*/ 9 h 9"/>
                  <a:gd name="T18" fmla="*/ 8 w 8"/>
                  <a:gd name="T19" fmla="*/ 8 h 9"/>
                  <a:gd name="T20" fmla="*/ 8 w 8"/>
                  <a:gd name="T21" fmla="*/ 4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4"/>
                    </a:lnTo>
                    <a:lnTo>
                      <a:pt x="6" y="0"/>
                    </a:lnTo>
                    <a:lnTo>
                      <a:pt x="0" y="1"/>
                    </a:lnTo>
                    <a:lnTo>
                      <a:pt x="0" y="6"/>
                    </a:lnTo>
                    <a:lnTo>
                      <a:pt x="3" y="8"/>
                    </a:lnTo>
                    <a:lnTo>
                      <a:pt x="5" y="9"/>
                    </a:lnTo>
                    <a:lnTo>
                      <a:pt x="8" y="8"/>
                    </a:lnTo>
                    <a:lnTo>
                      <a:pt x="8" y="4"/>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2" name="Freeform 789"/>
              <p:cNvSpPr>
                <a:spLocks/>
              </p:cNvSpPr>
              <p:nvPr/>
            </p:nvSpPr>
            <p:spPr bwMode="auto">
              <a:xfrm>
                <a:off x="3824" y="4086"/>
                <a:ext cx="10" cy="9"/>
              </a:xfrm>
              <a:custGeom>
                <a:avLst/>
                <a:gdLst>
                  <a:gd name="T0" fmla="*/ 2 w 10"/>
                  <a:gd name="T1" fmla="*/ 5 h 9"/>
                  <a:gd name="T2" fmla="*/ 10 w 10"/>
                  <a:gd name="T3" fmla="*/ 4 h 9"/>
                  <a:gd name="T4" fmla="*/ 8 w 10"/>
                  <a:gd name="T5" fmla="*/ 0 h 9"/>
                  <a:gd name="T6" fmla="*/ 0 w 10"/>
                  <a:gd name="T7" fmla="*/ 2 h 9"/>
                  <a:gd name="T8" fmla="*/ 2 w 10"/>
                  <a:gd name="T9" fmla="*/ 5 h 9"/>
                  <a:gd name="T10" fmla="*/ 2 w 10"/>
                  <a:gd name="T11" fmla="*/ 5 h 9"/>
                  <a:gd name="T12" fmla="*/ 2 w 10"/>
                  <a:gd name="T13" fmla="*/ 5 h 9"/>
                  <a:gd name="T14" fmla="*/ 3 w 10"/>
                  <a:gd name="T15" fmla="*/ 9 h 9"/>
                  <a:gd name="T16" fmla="*/ 6 w 10"/>
                  <a:gd name="T17" fmla="*/ 9 h 9"/>
                  <a:gd name="T18" fmla="*/ 8 w 10"/>
                  <a:gd name="T19" fmla="*/ 7 h 9"/>
                  <a:gd name="T20" fmla="*/ 10 w 10"/>
                  <a:gd name="T21" fmla="*/ 4 h 9"/>
                  <a:gd name="T22" fmla="*/ 2 w 10"/>
                  <a:gd name="T23" fmla="*/ 5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9">
                    <a:moveTo>
                      <a:pt x="2" y="5"/>
                    </a:moveTo>
                    <a:lnTo>
                      <a:pt x="10" y="4"/>
                    </a:lnTo>
                    <a:lnTo>
                      <a:pt x="8" y="0"/>
                    </a:lnTo>
                    <a:lnTo>
                      <a:pt x="0" y="2"/>
                    </a:lnTo>
                    <a:lnTo>
                      <a:pt x="2" y="5"/>
                    </a:lnTo>
                    <a:lnTo>
                      <a:pt x="3" y="9"/>
                    </a:lnTo>
                    <a:lnTo>
                      <a:pt x="6" y="9"/>
                    </a:lnTo>
                    <a:lnTo>
                      <a:pt x="8" y="7"/>
                    </a:lnTo>
                    <a:lnTo>
                      <a:pt x="10" y="4"/>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3" name="Freeform 790"/>
              <p:cNvSpPr>
                <a:spLocks/>
              </p:cNvSpPr>
              <p:nvPr/>
            </p:nvSpPr>
            <p:spPr bwMode="auto">
              <a:xfrm>
                <a:off x="3826" y="4090"/>
                <a:ext cx="8" cy="8"/>
              </a:xfrm>
              <a:custGeom>
                <a:avLst/>
                <a:gdLst>
                  <a:gd name="T0" fmla="*/ 1 w 8"/>
                  <a:gd name="T1" fmla="*/ 6 h 8"/>
                  <a:gd name="T2" fmla="*/ 8 w 8"/>
                  <a:gd name="T3" fmla="*/ 5 h 8"/>
                  <a:gd name="T4" fmla="*/ 8 w 8"/>
                  <a:gd name="T5" fmla="*/ 0 h 8"/>
                  <a:gd name="T6" fmla="*/ 0 w 8"/>
                  <a:gd name="T7" fmla="*/ 1 h 8"/>
                  <a:gd name="T8" fmla="*/ 1 w 8"/>
                  <a:gd name="T9" fmla="*/ 6 h 8"/>
                  <a:gd name="T10" fmla="*/ 1 w 8"/>
                  <a:gd name="T11" fmla="*/ 6 h 8"/>
                  <a:gd name="T12" fmla="*/ 1 w 8"/>
                  <a:gd name="T13" fmla="*/ 6 h 8"/>
                  <a:gd name="T14" fmla="*/ 3 w 8"/>
                  <a:gd name="T15" fmla="*/ 8 h 8"/>
                  <a:gd name="T16" fmla="*/ 6 w 8"/>
                  <a:gd name="T17" fmla="*/ 8 h 8"/>
                  <a:gd name="T18" fmla="*/ 8 w 8"/>
                  <a:gd name="T19" fmla="*/ 6 h 8"/>
                  <a:gd name="T20" fmla="*/ 8 w 8"/>
                  <a:gd name="T21" fmla="*/ 5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8" y="5"/>
                    </a:lnTo>
                    <a:lnTo>
                      <a:pt x="8" y="0"/>
                    </a:lnTo>
                    <a:lnTo>
                      <a:pt x="0" y="1"/>
                    </a:lnTo>
                    <a:lnTo>
                      <a:pt x="1" y="6"/>
                    </a:lnTo>
                    <a:lnTo>
                      <a:pt x="3" y="8"/>
                    </a:lnTo>
                    <a:lnTo>
                      <a:pt x="6" y="8"/>
                    </a:lnTo>
                    <a:lnTo>
                      <a:pt x="8" y="6"/>
                    </a:lnTo>
                    <a:lnTo>
                      <a:pt x="8" y="5"/>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4" name="Freeform 791"/>
              <p:cNvSpPr>
                <a:spLocks/>
              </p:cNvSpPr>
              <p:nvPr/>
            </p:nvSpPr>
            <p:spPr bwMode="auto">
              <a:xfrm>
                <a:off x="3827" y="4093"/>
                <a:ext cx="8" cy="10"/>
              </a:xfrm>
              <a:custGeom>
                <a:avLst/>
                <a:gdLst>
                  <a:gd name="T0" fmla="*/ 0 w 8"/>
                  <a:gd name="T1" fmla="*/ 6 h 10"/>
                  <a:gd name="T2" fmla="*/ 8 w 8"/>
                  <a:gd name="T3" fmla="*/ 5 h 10"/>
                  <a:gd name="T4" fmla="*/ 7 w 8"/>
                  <a:gd name="T5" fmla="*/ 0 h 10"/>
                  <a:gd name="T6" fmla="*/ 0 w 8"/>
                  <a:gd name="T7" fmla="*/ 3 h 10"/>
                  <a:gd name="T8" fmla="*/ 0 w 8"/>
                  <a:gd name="T9" fmla="*/ 6 h 10"/>
                  <a:gd name="T10" fmla="*/ 0 w 8"/>
                  <a:gd name="T11" fmla="*/ 6 h 10"/>
                  <a:gd name="T12" fmla="*/ 0 w 8"/>
                  <a:gd name="T13" fmla="*/ 6 h 10"/>
                  <a:gd name="T14" fmla="*/ 3 w 8"/>
                  <a:gd name="T15" fmla="*/ 10 h 10"/>
                  <a:gd name="T16" fmla="*/ 5 w 8"/>
                  <a:gd name="T17" fmla="*/ 10 h 10"/>
                  <a:gd name="T18" fmla="*/ 8 w 8"/>
                  <a:gd name="T19" fmla="*/ 8 h 10"/>
                  <a:gd name="T20" fmla="*/ 8 w 8"/>
                  <a:gd name="T21" fmla="*/ 5 h 10"/>
                  <a:gd name="T22" fmla="*/ 0 w 8"/>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6"/>
                    </a:moveTo>
                    <a:lnTo>
                      <a:pt x="8" y="5"/>
                    </a:lnTo>
                    <a:lnTo>
                      <a:pt x="7" y="0"/>
                    </a:lnTo>
                    <a:lnTo>
                      <a:pt x="0" y="3"/>
                    </a:lnTo>
                    <a:lnTo>
                      <a:pt x="0" y="6"/>
                    </a:lnTo>
                    <a:lnTo>
                      <a:pt x="3" y="10"/>
                    </a:lnTo>
                    <a:lnTo>
                      <a:pt x="5" y="10"/>
                    </a:lnTo>
                    <a:lnTo>
                      <a:pt x="8" y="8"/>
                    </a:lnTo>
                    <a:lnTo>
                      <a:pt x="8" y="5"/>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5" name="Freeform 792"/>
              <p:cNvSpPr>
                <a:spLocks/>
              </p:cNvSpPr>
              <p:nvPr/>
            </p:nvSpPr>
            <p:spPr bwMode="auto">
              <a:xfrm>
                <a:off x="3827" y="4098"/>
                <a:ext cx="8" cy="8"/>
              </a:xfrm>
              <a:custGeom>
                <a:avLst/>
                <a:gdLst>
                  <a:gd name="T0" fmla="*/ 2 w 8"/>
                  <a:gd name="T1" fmla="*/ 5 h 8"/>
                  <a:gd name="T2" fmla="*/ 8 w 8"/>
                  <a:gd name="T3" fmla="*/ 3 h 8"/>
                  <a:gd name="T4" fmla="*/ 8 w 8"/>
                  <a:gd name="T5" fmla="*/ 0 h 8"/>
                  <a:gd name="T6" fmla="*/ 0 w 8"/>
                  <a:gd name="T7" fmla="*/ 1 h 8"/>
                  <a:gd name="T8" fmla="*/ 2 w 8"/>
                  <a:gd name="T9" fmla="*/ 5 h 8"/>
                  <a:gd name="T10" fmla="*/ 2 w 8"/>
                  <a:gd name="T11" fmla="*/ 5 h 8"/>
                  <a:gd name="T12" fmla="*/ 2 w 8"/>
                  <a:gd name="T13" fmla="*/ 5 h 8"/>
                  <a:gd name="T14" fmla="*/ 3 w 8"/>
                  <a:gd name="T15" fmla="*/ 8 h 8"/>
                  <a:gd name="T16" fmla="*/ 7 w 8"/>
                  <a:gd name="T17" fmla="*/ 8 h 8"/>
                  <a:gd name="T18" fmla="*/ 8 w 8"/>
                  <a:gd name="T19" fmla="*/ 6 h 8"/>
                  <a:gd name="T20" fmla="*/ 8 w 8"/>
                  <a:gd name="T21" fmla="*/ 3 h 8"/>
                  <a:gd name="T22" fmla="*/ 2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5"/>
                    </a:moveTo>
                    <a:lnTo>
                      <a:pt x="8" y="3"/>
                    </a:lnTo>
                    <a:lnTo>
                      <a:pt x="8" y="0"/>
                    </a:lnTo>
                    <a:lnTo>
                      <a:pt x="0" y="1"/>
                    </a:lnTo>
                    <a:lnTo>
                      <a:pt x="2" y="5"/>
                    </a:lnTo>
                    <a:lnTo>
                      <a:pt x="3" y="8"/>
                    </a:lnTo>
                    <a:lnTo>
                      <a:pt x="7" y="8"/>
                    </a:lnTo>
                    <a:lnTo>
                      <a:pt x="8" y="6"/>
                    </a:lnTo>
                    <a:lnTo>
                      <a:pt x="8" y="3"/>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6" name="Freeform 793"/>
              <p:cNvSpPr>
                <a:spLocks/>
              </p:cNvSpPr>
              <p:nvPr/>
            </p:nvSpPr>
            <p:spPr bwMode="auto">
              <a:xfrm>
                <a:off x="3829" y="4101"/>
                <a:ext cx="8" cy="8"/>
              </a:xfrm>
              <a:custGeom>
                <a:avLst/>
                <a:gdLst>
                  <a:gd name="T0" fmla="*/ 1 w 8"/>
                  <a:gd name="T1" fmla="*/ 5 h 8"/>
                  <a:gd name="T2" fmla="*/ 8 w 8"/>
                  <a:gd name="T3" fmla="*/ 3 h 8"/>
                  <a:gd name="T4" fmla="*/ 6 w 8"/>
                  <a:gd name="T5" fmla="*/ 0 h 8"/>
                  <a:gd name="T6" fmla="*/ 0 w 8"/>
                  <a:gd name="T7" fmla="*/ 2 h 8"/>
                  <a:gd name="T8" fmla="*/ 1 w 8"/>
                  <a:gd name="T9" fmla="*/ 5 h 8"/>
                  <a:gd name="T10" fmla="*/ 1 w 8"/>
                  <a:gd name="T11" fmla="*/ 5 h 8"/>
                  <a:gd name="T12" fmla="*/ 1 w 8"/>
                  <a:gd name="T13" fmla="*/ 5 h 8"/>
                  <a:gd name="T14" fmla="*/ 3 w 8"/>
                  <a:gd name="T15" fmla="*/ 8 h 8"/>
                  <a:gd name="T16" fmla="*/ 5 w 8"/>
                  <a:gd name="T17" fmla="*/ 8 h 8"/>
                  <a:gd name="T18" fmla="*/ 8 w 8"/>
                  <a:gd name="T19" fmla="*/ 6 h 8"/>
                  <a:gd name="T20" fmla="*/ 8 w 8"/>
                  <a:gd name="T21" fmla="*/ 3 h 8"/>
                  <a:gd name="T22" fmla="*/ 1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5"/>
                    </a:moveTo>
                    <a:lnTo>
                      <a:pt x="8" y="3"/>
                    </a:lnTo>
                    <a:lnTo>
                      <a:pt x="6" y="0"/>
                    </a:lnTo>
                    <a:lnTo>
                      <a:pt x="0" y="2"/>
                    </a:lnTo>
                    <a:lnTo>
                      <a:pt x="1" y="5"/>
                    </a:lnTo>
                    <a:lnTo>
                      <a:pt x="3" y="8"/>
                    </a:lnTo>
                    <a:lnTo>
                      <a:pt x="5" y="8"/>
                    </a:lnTo>
                    <a:lnTo>
                      <a:pt x="8" y="6"/>
                    </a:lnTo>
                    <a:lnTo>
                      <a:pt x="8" y="3"/>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7" name="Freeform 794"/>
              <p:cNvSpPr>
                <a:spLocks/>
              </p:cNvSpPr>
              <p:nvPr/>
            </p:nvSpPr>
            <p:spPr bwMode="auto">
              <a:xfrm>
                <a:off x="3830" y="4104"/>
                <a:ext cx="9" cy="8"/>
              </a:xfrm>
              <a:custGeom>
                <a:avLst/>
                <a:gdLst>
                  <a:gd name="T0" fmla="*/ 9 w 9"/>
                  <a:gd name="T1" fmla="*/ 3 h 8"/>
                  <a:gd name="T2" fmla="*/ 9 w 9"/>
                  <a:gd name="T3" fmla="*/ 3 h 8"/>
                  <a:gd name="T4" fmla="*/ 7 w 9"/>
                  <a:gd name="T5" fmla="*/ 0 h 8"/>
                  <a:gd name="T6" fmla="*/ 0 w 9"/>
                  <a:gd name="T7" fmla="*/ 2 h 8"/>
                  <a:gd name="T8" fmla="*/ 0 w 9"/>
                  <a:gd name="T9" fmla="*/ 5 h 8"/>
                  <a:gd name="T10" fmla="*/ 9 w 9"/>
                  <a:gd name="T11" fmla="*/ 3 h 8"/>
                  <a:gd name="T12" fmla="*/ 0 w 9"/>
                  <a:gd name="T13" fmla="*/ 5 h 8"/>
                  <a:gd name="T14" fmla="*/ 2 w 9"/>
                  <a:gd name="T15" fmla="*/ 8 h 8"/>
                  <a:gd name="T16" fmla="*/ 5 w 9"/>
                  <a:gd name="T17" fmla="*/ 8 h 8"/>
                  <a:gd name="T18" fmla="*/ 9 w 9"/>
                  <a:gd name="T19" fmla="*/ 5 h 8"/>
                  <a:gd name="T20" fmla="*/ 9 w 9"/>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9" y="3"/>
                    </a:moveTo>
                    <a:lnTo>
                      <a:pt x="9" y="3"/>
                    </a:lnTo>
                    <a:lnTo>
                      <a:pt x="7" y="0"/>
                    </a:lnTo>
                    <a:lnTo>
                      <a:pt x="0" y="2"/>
                    </a:lnTo>
                    <a:lnTo>
                      <a:pt x="0" y="5"/>
                    </a:lnTo>
                    <a:lnTo>
                      <a:pt x="9" y="3"/>
                    </a:lnTo>
                    <a:lnTo>
                      <a:pt x="0" y="5"/>
                    </a:lnTo>
                    <a:lnTo>
                      <a:pt x="2" y="8"/>
                    </a:lnTo>
                    <a:lnTo>
                      <a:pt x="5" y="8"/>
                    </a:lnTo>
                    <a:lnTo>
                      <a:pt x="9" y="5"/>
                    </a:lnTo>
                    <a:lnTo>
                      <a:pt x="9"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8" name="Freeform 795"/>
              <p:cNvSpPr>
                <a:spLocks/>
              </p:cNvSpPr>
              <p:nvPr/>
            </p:nvSpPr>
            <p:spPr bwMode="auto">
              <a:xfrm>
                <a:off x="3830" y="4107"/>
                <a:ext cx="9" cy="7"/>
              </a:xfrm>
              <a:custGeom>
                <a:avLst/>
                <a:gdLst>
                  <a:gd name="T0" fmla="*/ 2 w 9"/>
                  <a:gd name="T1" fmla="*/ 5 h 7"/>
                  <a:gd name="T2" fmla="*/ 9 w 9"/>
                  <a:gd name="T3" fmla="*/ 2 h 7"/>
                  <a:gd name="T4" fmla="*/ 9 w 9"/>
                  <a:gd name="T5" fmla="*/ 0 h 7"/>
                  <a:gd name="T6" fmla="*/ 0 w 9"/>
                  <a:gd name="T7" fmla="*/ 2 h 7"/>
                  <a:gd name="T8" fmla="*/ 2 w 9"/>
                  <a:gd name="T9" fmla="*/ 5 h 7"/>
                  <a:gd name="T10" fmla="*/ 2 w 9"/>
                  <a:gd name="T11" fmla="*/ 5 h 7"/>
                  <a:gd name="T12" fmla="*/ 2 w 9"/>
                  <a:gd name="T13" fmla="*/ 5 h 7"/>
                  <a:gd name="T14" fmla="*/ 4 w 9"/>
                  <a:gd name="T15" fmla="*/ 7 h 7"/>
                  <a:gd name="T16" fmla="*/ 7 w 9"/>
                  <a:gd name="T17" fmla="*/ 7 h 7"/>
                  <a:gd name="T18" fmla="*/ 9 w 9"/>
                  <a:gd name="T19" fmla="*/ 5 h 7"/>
                  <a:gd name="T20" fmla="*/ 9 w 9"/>
                  <a:gd name="T21" fmla="*/ 2 h 7"/>
                  <a:gd name="T22" fmla="*/ 2 w 9"/>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7">
                    <a:moveTo>
                      <a:pt x="2" y="5"/>
                    </a:moveTo>
                    <a:lnTo>
                      <a:pt x="9" y="2"/>
                    </a:lnTo>
                    <a:lnTo>
                      <a:pt x="9" y="0"/>
                    </a:lnTo>
                    <a:lnTo>
                      <a:pt x="0" y="2"/>
                    </a:lnTo>
                    <a:lnTo>
                      <a:pt x="2" y="5"/>
                    </a:lnTo>
                    <a:lnTo>
                      <a:pt x="4" y="7"/>
                    </a:lnTo>
                    <a:lnTo>
                      <a:pt x="7" y="7"/>
                    </a:lnTo>
                    <a:lnTo>
                      <a:pt x="9" y="5"/>
                    </a:lnTo>
                    <a:lnTo>
                      <a:pt x="9"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09" name="Freeform 796"/>
              <p:cNvSpPr>
                <a:spLocks/>
              </p:cNvSpPr>
              <p:nvPr/>
            </p:nvSpPr>
            <p:spPr bwMode="auto">
              <a:xfrm>
                <a:off x="3832" y="4109"/>
                <a:ext cx="8" cy="8"/>
              </a:xfrm>
              <a:custGeom>
                <a:avLst/>
                <a:gdLst>
                  <a:gd name="T0" fmla="*/ 0 w 8"/>
                  <a:gd name="T1" fmla="*/ 7 h 8"/>
                  <a:gd name="T2" fmla="*/ 8 w 8"/>
                  <a:gd name="T3" fmla="*/ 3 h 8"/>
                  <a:gd name="T4" fmla="*/ 7 w 8"/>
                  <a:gd name="T5" fmla="*/ 0 h 8"/>
                  <a:gd name="T6" fmla="*/ 0 w 8"/>
                  <a:gd name="T7" fmla="*/ 3 h 8"/>
                  <a:gd name="T8" fmla="*/ 0 w 8"/>
                  <a:gd name="T9" fmla="*/ 7 h 8"/>
                  <a:gd name="T10" fmla="*/ 0 w 8"/>
                  <a:gd name="T11" fmla="*/ 7 h 8"/>
                  <a:gd name="T12" fmla="*/ 0 w 8"/>
                  <a:gd name="T13" fmla="*/ 7 h 8"/>
                  <a:gd name="T14" fmla="*/ 3 w 8"/>
                  <a:gd name="T15" fmla="*/ 8 h 8"/>
                  <a:gd name="T16" fmla="*/ 5 w 8"/>
                  <a:gd name="T17" fmla="*/ 8 h 8"/>
                  <a:gd name="T18" fmla="*/ 8 w 8"/>
                  <a:gd name="T19" fmla="*/ 7 h 8"/>
                  <a:gd name="T20" fmla="*/ 8 w 8"/>
                  <a:gd name="T21" fmla="*/ 3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8" y="3"/>
                    </a:lnTo>
                    <a:lnTo>
                      <a:pt x="7" y="0"/>
                    </a:lnTo>
                    <a:lnTo>
                      <a:pt x="0" y="3"/>
                    </a:lnTo>
                    <a:lnTo>
                      <a:pt x="0" y="7"/>
                    </a:lnTo>
                    <a:lnTo>
                      <a:pt x="3" y="8"/>
                    </a:lnTo>
                    <a:lnTo>
                      <a:pt x="5" y="8"/>
                    </a:lnTo>
                    <a:lnTo>
                      <a:pt x="8" y="7"/>
                    </a:lnTo>
                    <a:lnTo>
                      <a:pt x="8" y="3"/>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0" name="Freeform 797"/>
              <p:cNvSpPr>
                <a:spLocks/>
              </p:cNvSpPr>
              <p:nvPr/>
            </p:nvSpPr>
            <p:spPr bwMode="auto">
              <a:xfrm>
                <a:off x="3832" y="4112"/>
                <a:ext cx="8" cy="8"/>
              </a:xfrm>
              <a:custGeom>
                <a:avLst/>
                <a:gdLst>
                  <a:gd name="T0" fmla="*/ 2 w 8"/>
                  <a:gd name="T1" fmla="*/ 5 h 8"/>
                  <a:gd name="T2" fmla="*/ 8 w 8"/>
                  <a:gd name="T3" fmla="*/ 4 h 8"/>
                  <a:gd name="T4" fmla="*/ 8 w 8"/>
                  <a:gd name="T5" fmla="*/ 0 h 8"/>
                  <a:gd name="T6" fmla="*/ 0 w 8"/>
                  <a:gd name="T7" fmla="*/ 4 h 8"/>
                  <a:gd name="T8" fmla="*/ 2 w 8"/>
                  <a:gd name="T9" fmla="*/ 5 h 8"/>
                  <a:gd name="T10" fmla="*/ 2 w 8"/>
                  <a:gd name="T11" fmla="*/ 5 h 8"/>
                  <a:gd name="T12" fmla="*/ 2 w 8"/>
                  <a:gd name="T13" fmla="*/ 5 h 8"/>
                  <a:gd name="T14" fmla="*/ 3 w 8"/>
                  <a:gd name="T15" fmla="*/ 8 h 8"/>
                  <a:gd name="T16" fmla="*/ 7 w 8"/>
                  <a:gd name="T17" fmla="*/ 8 h 8"/>
                  <a:gd name="T18" fmla="*/ 8 w 8"/>
                  <a:gd name="T19" fmla="*/ 5 h 8"/>
                  <a:gd name="T20" fmla="*/ 8 w 8"/>
                  <a:gd name="T21" fmla="*/ 4 h 8"/>
                  <a:gd name="T22" fmla="*/ 2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5"/>
                    </a:moveTo>
                    <a:lnTo>
                      <a:pt x="8" y="4"/>
                    </a:lnTo>
                    <a:lnTo>
                      <a:pt x="8" y="0"/>
                    </a:lnTo>
                    <a:lnTo>
                      <a:pt x="0" y="4"/>
                    </a:lnTo>
                    <a:lnTo>
                      <a:pt x="2" y="5"/>
                    </a:lnTo>
                    <a:lnTo>
                      <a:pt x="3" y="8"/>
                    </a:lnTo>
                    <a:lnTo>
                      <a:pt x="7" y="8"/>
                    </a:lnTo>
                    <a:lnTo>
                      <a:pt x="8" y="5"/>
                    </a:lnTo>
                    <a:lnTo>
                      <a:pt x="8" y="4"/>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1" name="Freeform 798"/>
              <p:cNvSpPr>
                <a:spLocks/>
              </p:cNvSpPr>
              <p:nvPr/>
            </p:nvSpPr>
            <p:spPr bwMode="auto">
              <a:xfrm>
                <a:off x="3834" y="4114"/>
                <a:ext cx="8" cy="8"/>
              </a:xfrm>
              <a:custGeom>
                <a:avLst/>
                <a:gdLst>
                  <a:gd name="T0" fmla="*/ 8 w 8"/>
                  <a:gd name="T1" fmla="*/ 3 h 8"/>
                  <a:gd name="T2" fmla="*/ 8 w 8"/>
                  <a:gd name="T3" fmla="*/ 3 h 8"/>
                  <a:gd name="T4" fmla="*/ 6 w 8"/>
                  <a:gd name="T5" fmla="*/ 0 h 8"/>
                  <a:gd name="T6" fmla="*/ 0 w 8"/>
                  <a:gd name="T7" fmla="*/ 3 h 8"/>
                  <a:gd name="T8" fmla="*/ 1 w 8"/>
                  <a:gd name="T9" fmla="*/ 6 h 8"/>
                  <a:gd name="T10" fmla="*/ 8 w 8"/>
                  <a:gd name="T11" fmla="*/ 3 h 8"/>
                  <a:gd name="T12" fmla="*/ 1 w 8"/>
                  <a:gd name="T13" fmla="*/ 6 h 8"/>
                  <a:gd name="T14" fmla="*/ 3 w 8"/>
                  <a:gd name="T15" fmla="*/ 8 h 8"/>
                  <a:gd name="T16" fmla="*/ 6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6" y="0"/>
                    </a:lnTo>
                    <a:lnTo>
                      <a:pt x="0" y="3"/>
                    </a:lnTo>
                    <a:lnTo>
                      <a:pt x="1" y="6"/>
                    </a:lnTo>
                    <a:lnTo>
                      <a:pt x="8" y="3"/>
                    </a:lnTo>
                    <a:lnTo>
                      <a:pt x="1" y="6"/>
                    </a:lnTo>
                    <a:lnTo>
                      <a:pt x="3" y="8"/>
                    </a:lnTo>
                    <a:lnTo>
                      <a:pt x="6" y="8"/>
                    </a:lnTo>
                    <a:lnTo>
                      <a:pt x="8" y="6"/>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2" name="Freeform 799"/>
              <p:cNvSpPr>
                <a:spLocks/>
              </p:cNvSpPr>
              <p:nvPr/>
            </p:nvSpPr>
            <p:spPr bwMode="auto">
              <a:xfrm>
                <a:off x="3835" y="4117"/>
                <a:ext cx="8" cy="8"/>
              </a:xfrm>
              <a:custGeom>
                <a:avLst/>
                <a:gdLst>
                  <a:gd name="T0" fmla="*/ 0 w 8"/>
                  <a:gd name="T1" fmla="*/ 5 h 8"/>
                  <a:gd name="T2" fmla="*/ 8 w 8"/>
                  <a:gd name="T3" fmla="*/ 2 h 8"/>
                  <a:gd name="T4" fmla="*/ 7 w 8"/>
                  <a:gd name="T5" fmla="*/ 0 h 8"/>
                  <a:gd name="T6" fmla="*/ 0 w 8"/>
                  <a:gd name="T7" fmla="*/ 3 h 8"/>
                  <a:gd name="T8" fmla="*/ 0 w 8"/>
                  <a:gd name="T9" fmla="*/ 5 h 8"/>
                  <a:gd name="T10" fmla="*/ 0 w 8"/>
                  <a:gd name="T11" fmla="*/ 5 h 8"/>
                  <a:gd name="T12" fmla="*/ 0 w 8"/>
                  <a:gd name="T13" fmla="*/ 5 h 8"/>
                  <a:gd name="T14" fmla="*/ 4 w 8"/>
                  <a:gd name="T15" fmla="*/ 8 h 8"/>
                  <a:gd name="T16" fmla="*/ 5 w 8"/>
                  <a:gd name="T17" fmla="*/ 7 h 8"/>
                  <a:gd name="T18" fmla="*/ 8 w 8"/>
                  <a:gd name="T19" fmla="*/ 5 h 8"/>
                  <a:gd name="T20" fmla="*/ 8 w 8"/>
                  <a:gd name="T21" fmla="*/ 2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2"/>
                    </a:lnTo>
                    <a:lnTo>
                      <a:pt x="7" y="0"/>
                    </a:lnTo>
                    <a:lnTo>
                      <a:pt x="0" y="3"/>
                    </a:lnTo>
                    <a:lnTo>
                      <a:pt x="0" y="5"/>
                    </a:lnTo>
                    <a:lnTo>
                      <a:pt x="4" y="8"/>
                    </a:lnTo>
                    <a:lnTo>
                      <a:pt x="5" y="7"/>
                    </a:lnTo>
                    <a:lnTo>
                      <a:pt x="8" y="5"/>
                    </a:lnTo>
                    <a:lnTo>
                      <a:pt x="8"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3" name="Freeform 800"/>
              <p:cNvSpPr>
                <a:spLocks/>
              </p:cNvSpPr>
              <p:nvPr/>
            </p:nvSpPr>
            <p:spPr bwMode="auto">
              <a:xfrm>
                <a:off x="3835" y="4119"/>
                <a:ext cx="8" cy="8"/>
              </a:xfrm>
              <a:custGeom>
                <a:avLst/>
                <a:gdLst>
                  <a:gd name="T0" fmla="*/ 2 w 8"/>
                  <a:gd name="T1" fmla="*/ 6 h 8"/>
                  <a:gd name="T2" fmla="*/ 8 w 8"/>
                  <a:gd name="T3" fmla="*/ 1 h 8"/>
                  <a:gd name="T4" fmla="*/ 8 w 8"/>
                  <a:gd name="T5" fmla="*/ 0 h 8"/>
                  <a:gd name="T6" fmla="*/ 0 w 8"/>
                  <a:gd name="T7" fmla="*/ 3 h 8"/>
                  <a:gd name="T8" fmla="*/ 2 w 8"/>
                  <a:gd name="T9" fmla="*/ 6 h 8"/>
                  <a:gd name="T10" fmla="*/ 2 w 8"/>
                  <a:gd name="T11" fmla="*/ 6 h 8"/>
                  <a:gd name="T12" fmla="*/ 2 w 8"/>
                  <a:gd name="T13" fmla="*/ 6 h 8"/>
                  <a:gd name="T14" fmla="*/ 4 w 8"/>
                  <a:gd name="T15" fmla="*/ 8 h 8"/>
                  <a:gd name="T16" fmla="*/ 7 w 8"/>
                  <a:gd name="T17" fmla="*/ 8 h 8"/>
                  <a:gd name="T18" fmla="*/ 8 w 8"/>
                  <a:gd name="T19" fmla="*/ 5 h 8"/>
                  <a:gd name="T20" fmla="*/ 8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1"/>
                    </a:lnTo>
                    <a:lnTo>
                      <a:pt x="8" y="0"/>
                    </a:lnTo>
                    <a:lnTo>
                      <a:pt x="0" y="3"/>
                    </a:lnTo>
                    <a:lnTo>
                      <a:pt x="2" y="6"/>
                    </a:lnTo>
                    <a:lnTo>
                      <a:pt x="4" y="8"/>
                    </a:lnTo>
                    <a:lnTo>
                      <a:pt x="7" y="8"/>
                    </a:lnTo>
                    <a:lnTo>
                      <a:pt x="8" y="5"/>
                    </a:lnTo>
                    <a:lnTo>
                      <a:pt x="8"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4" name="Freeform 801"/>
              <p:cNvSpPr>
                <a:spLocks/>
              </p:cNvSpPr>
              <p:nvPr/>
            </p:nvSpPr>
            <p:spPr bwMode="auto">
              <a:xfrm>
                <a:off x="3837" y="4120"/>
                <a:ext cx="8" cy="8"/>
              </a:xfrm>
              <a:custGeom>
                <a:avLst/>
                <a:gdLst>
                  <a:gd name="T0" fmla="*/ 2 w 8"/>
                  <a:gd name="T1" fmla="*/ 7 h 8"/>
                  <a:gd name="T2" fmla="*/ 8 w 8"/>
                  <a:gd name="T3" fmla="*/ 4 h 8"/>
                  <a:gd name="T4" fmla="*/ 6 w 8"/>
                  <a:gd name="T5" fmla="*/ 0 h 8"/>
                  <a:gd name="T6" fmla="*/ 0 w 8"/>
                  <a:gd name="T7" fmla="*/ 5 h 8"/>
                  <a:gd name="T8" fmla="*/ 2 w 8"/>
                  <a:gd name="T9" fmla="*/ 7 h 8"/>
                  <a:gd name="T10" fmla="*/ 2 w 8"/>
                  <a:gd name="T11" fmla="*/ 7 h 8"/>
                  <a:gd name="T12" fmla="*/ 2 w 8"/>
                  <a:gd name="T13" fmla="*/ 7 h 8"/>
                  <a:gd name="T14" fmla="*/ 3 w 8"/>
                  <a:gd name="T15" fmla="*/ 8 h 8"/>
                  <a:gd name="T16" fmla="*/ 6 w 8"/>
                  <a:gd name="T17" fmla="*/ 8 h 8"/>
                  <a:gd name="T18" fmla="*/ 8 w 8"/>
                  <a:gd name="T19" fmla="*/ 7 h 8"/>
                  <a:gd name="T20" fmla="*/ 8 w 8"/>
                  <a:gd name="T21" fmla="*/ 4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4"/>
                    </a:lnTo>
                    <a:lnTo>
                      <a:pt x="6" y="0"/>
                    </a:lnTo>
                    <a:lnTo>
                      <a:pt x="0" y="5"/>
                    </a:lnTo>
                    <a:lnTo>
                      <a:pt x="2" y="7"/>
                    </a:lnTo>
                    <a:lnTo>
                      <a:pt x="3" y="8"/>
                    </a:lnTo>
                    <a:lnTo>
                      <a:pt x="6" y="8"/>
                    </a:lnTo>
                    <a:lnTo>
                      <a:pt x="8" y="7"/>
                    </a:lnTo>
                    <a:lnTo>
                      <a:pt x="8" y="4"/>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5" name="Freeform 802"/>
              <p:cNvSpPr>
                <a:spLocks/>
              </p:cNvSpPr>
              <p:nvPr/>
            </p:nvSpPr>
            <p:spPr bwMode="auto">
              <a:xfrm>
                <a:off x="3839" y="4122"/>
                <a:ext cx="8" cy="8"/>
              </a:xfrm>
              <a:custGeom>
                <a:avLst/>
                <a:gdLst>
                  <a:gd name="T0" fmla="*/ 0 w 8"/>
                  <a:gd name="T1" fmla="*/ 6 h 8"/>
                  <a:gd name="T2" fmla="*/ 6 w 8"/>
                  <a:gd name="T3" fmla="*/ 3 h 8"/>
                  <a:gd name="T4" fmla="*/ 6 w 8"/>
                  <a:gd name="T5" fmla="*/ 0 h 8"/>
                  <a:gd name="T6" fmla="*/ 0 w 8"/>
                  <a:gd name="T7" fmla="*/ 5 h 8"/>
                  <a:gd name="T8" fmla="*/ 0 w 8"/>
                  <a:gd name="T9" fmla="*/ 6 h 8"/>
                  <a:gd name="T10" fmla="*/ 0 w 8"/>
                  <a:gd name="T11" fmla="*/ 6 h 8"/>
                  <a:gd name="T12" fmla="*/ 0 w 8"/>
                  <a:gd name="T13" fmla="*/ 6 h 8"/>
                  <a:gd name="T14" fmla="*/ 3 w 8"/>
                  <a:gd name="T15" fmla="*/ 8 h 8"/>
                  <a:gd name="T16" fmla="*/ 4 w 8"/>
                  <a:gd name="T17" fmla="*/ 8 h 8"/>
                  <a:gd name="T18" fmla="*/ 8 w 8"/>
                  <a:gd name="T19" fmla="*/ 6 h 8"/>
                  <a:gd name="T20" fmla="*/ 6 w 8"/>
                  <a:gd name="T21" fmla="*/ 3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6" y="3"/>
                    </a:lnTo>
                    <a:lnTo>
                      <a:pt x="6" y="0"/>
                    </a:lnTo>
                    <a:lnTo>
                      <a:pt x="0" y="5"/>
                    </a:lnTo>
                    <a:lnTo>
                      <a:pt x="0" y="6"/>
                    </a:lnTo>
                    <a:lnTo>
                      <a:pt x="3" y="8"/>
                    </a:lnTo>
                    <a:lnTo>
                      <a:pt x="4" y="8"/>
                    </a:lnTo>
                    <a:lnTo>
                      <a:pt x="8" y="6"/>
                    </a:lnTo>
                    <a:lnTo>
                      <a:pt x="6" y="3"/>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6" name="Freeform 803"/>
              <p:cNvSpPr>
                <a:spLocks/>
              </p:cNvSpPr>
              <p:nvPr/>
            </p:nvSpPr>
            <p:spPr bwMode="auto">
              <a:xfrm>
                <a:off x="3839" y="4125"/>
                <a:ext cx="8" cy="7"/>
              </a:xfrm>
              <a:custGeom>
                <a:avLst/>
                <a:gdLst>
                  <a:gd name="T0" fmla="*/ 1 w 8"/>
                  <a:gd name="T1" fmla="*/ 5 h 7"/>
                  <a:gd name="T2" fmla="*/ 8 w 8"/>
                  <a:gd name="T3" fmla="*/ 2 h 7"/>
                  <a:gd name="T4" fmla="*/ 6 w 8"/>
                  <a:gd name="T5" fmla="*/ 0 h 7"/>
                  <a:gd name="T6" fmla="*/ 0 w 8"/>
                  <a:gd name="T7" fmla="*/ 3 h 7"/>
                  <a:gd name="T8" fmla="*/ 1 w 8"/>
                  <a:gd name="T9" fmla="*/ 5 h 7"/>
                  <a:gd name="T10" fmla="*/ 1 w 8"/>
                  <a:gd name="T11" fmla="*/ 5 h 7"/>
                  <a:gd name="T12" fmla="*/ 1 w 8"/>
                  <a:gd name="T13" fmla="*/ 5 h 7"/>
                  <a:gd name="T14" fmla="*/ 3 w 8"/>
                  <a:gd name="T15" fmla="*/ 7 h 7"/>
                  <a:gd name="T16" fmla="*/ 6 w 8"/>
                  <a:gd name="T17" fmla="*/ 7 h 7"/>
                  <a:gd name="T18" fmla="*/ 8 w 8"/>
                  <a:gd name="T19" fmla="*/ 3 h 7"/>
                  <a:gd name="T20" fmla="*/ 8 w 8"/>
                  <a:gd name="T21" fmla="*/ 2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8" y="2"/>
                    </a:lnTo>
                    <a:lnTo>
                      <a:pt x="6" y="0"/>
                    </a:lnTo>
                    <a:lnTo>
                      <a:pt x="0" y="3"/>
                    </a:lnTo>
                    <a:lnTo>
                      <a:pt x="1" y="5"/>
                    </a:lnTo>
                    <a:lnTo>
                      <a:pt x="3" y="7"/>
                    </a:lnTo>
                    <a:lnTo>
                      <a:pt x="6" y="7"/>
                    </a:lnTo>
                    <a:lnTo>
                      <a:pt x="8" y="3"/>
                    </a:lnTo>
                    <a:lnTo>
                      <a:pt x="8" y="2"/>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7" name="Freeform 804"/>
              <p:cNvSpPr>
                <a:spLocks/>
              </p:cNvSpPr>
              <p:nvPr/>
            </p:nvSpPr>
            <p:spPr bwMode="auto">
              <a:xfrm>
                <a:off x="3840" y="4125"/>
                <a:ext cx="8" cy="8"/>
              </a:xfrm>
              <a:custGeom>
                <a:avLst/>
                <a:gdLst>
                  <a:gd name="T0" fmla="*/ 2 w 8"/>
                  <a:gd name="T1" fmla="*/ 7 h 8"/>
                  <a:gd name="T2" fmla="*/ 7 w 8"/>
                  <a:gd name="T3" fmla="*/ 2 h 8"/>
                  <a:gd name="T4" fmla="*/ 7 w 8"/>
                  <a:gd name="T5" fmla="*/ 0 h 8"/>
                  <a:gd name="T6" fmla="*/ 0 w 8"/>
                  <a:gd name="T7" fmla="*/ 5 h 8"/>
                  <a:gd name="T8" fmla="*/ 0 w 8"/>
                  <a:gd name="T9" fmla="*/ 7 h 8"/>
                  <a:gd name="T10" fmla="*/ 2 w 8"/>
                  <a:gd name="T11" fmla="*/ 7 h 8"/>
                  <a:gd name="T12" fmla="*/ 0 w 8"/>
                  <a:gd name="T13" fmla="*/ 7 h 8"/>
                  <a:gd name="T14" fmla="*/ 3 w 8"/>
                  <a:gd name="T15" fmla="*/ 8 h 8"/>
                  <a:gd name="T16" fmla="*/ 7 w 8"/>
                  <a:gd name="T17" fmla="*/ 8 h 8"/>
                  <a:gd name="T18" fmla="*/ 8 w 8"/>
                  <a:gd name="T19" fmla="*/ 5 h 8"/>
                  <a:gd name="T20" fmla="*/ 7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7" y="2"/>
                    </a:lnTo>
                    <a:lnTo>
                      <a:pt x="7" y="0"/>
                    </a:lnTo>
                    <a:lnTo>
                      <a:pt x="0" y="5"/>
                    </a:lnTo>
                    <a:lnTo>
                      <a:pt x="0" y="7"/>
                    </a:lnTo>
                    <a:lnTo>
                      <a:pt x="2" y="7"/>
                    </a:lnTo>
                    <a:lnTo>
                      <a:pt x="0" y="7"/>
                    </a:lnTo>
                    <a:lnTo>
                      <a:pt x="3" y="8"/>
                    </a:lnTo>
                    <a:lnTo>
                      <a:pt x="7" y="8"/>
                    </a:lnTo>
                    <a:lnTo>
                      <a:pt x="8" y="5"/>
                    </a:lnTo>
                    <a:lnTo>
                      <a:pt x="7"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8" name="Freeform 805"/>
              <p:cNvSpPr>
                <a:spLocks/>
              </p:cNvSpPr>
              <p:nvPr/>
            </p:nvSpPr>
            <p:spPr bwMode="auto">
              <a:xfrm>
                <a:off x="3842" y="4127"/>
                <a:ext cx="6" cy="8"/>
              </a:xfrm>
              <a:custGeom>
                <a:avLst/>
                <a:gdLst>
                  <a:gd name="T0" fmla="*/ 6 w 6"/>
                  <a:gd name="T1" fmla="*/ 1 h 8"/>
                  <a:gd name="T2" fmla="*/ 6 w 6"/>
                  <a:gd name="T3" fmla="*/ 1 h 8"/>
                  <a:gd name="T4" fmla="*/ 5 w 6"/>
                  <a:gd name="T5" fmla="*/ 0 h 8"/>
                  <a:gd name="T6" fmla="*/ 0 w 6"/>
                  <a:gd name="T7" fmla="*/ 5 h 8"/>
                  <a:gd name="T8" fmla="*/ 0 w 6"/>
                  <a:gd name="T9" fmla="*/ 6 h 8"/>
                  <a:gd name="T10" fmla="*/ 6 w 6"/>
                  <a:gd name="T11" fmla="*/ 1 h 8"/>
                  <a:gd name="T12" fmla="*/ 0 w 6"/>
                  <a:gd name="T13" fmla="*/ 6 h 8"/>
                  <a:gd name="T14" fmla="*/ 3 w 6"/>
                  <a:gd name="T15" fmla="*/ 8 h 8"/>
                  <a:gd name="T16" fmla="*/ 6 w 6"/>
                  <a:gd name="T17" fmla="*/ 6 h 8"/>
                  <a:gd name="T18" fmla="*/ 6 w 6"/>
                  <a:gd name="T19" fmla="*/ 5 h 8"/>
                  <a:gd name="T20" fmla="*/ 6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6" y="1"/>
                    </a:moveTo>
                    <a:lnTo>
                      <a:pt x="6" y="1"/>
                    </a:lnTo>
                    <a:lnTo>
                      <a:pt x="5" y="0"/>
                    </a:lnTo>
                    <a:lnTo>
                      <a:pt x="0" y="5"/>
                    </a:lnTo>
                    <a:lnTo>
                      <a:pt x="0" y="6"/>
                    </a:lnTo>
                    <a:lnTo>
                      <a:pt x="6" y="1"/>
                    </a:lnTo>
                    <a:lnTo>
                      <a:pt x="0" y="6"/>
                    </a:lnTo>
                    <a:lnTo>
                      <a:pt x="3" y="8"/>
                    </a:lnTo>
                    <a:lnTo>
                      <a:pt x="6" y="6"/>
                    </a:lnTo>
                    <a:lnTo>
                      <a:pt x="6" y="5"/>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19" name="Freeform 806"/>
              <p:cNvSpPr>
                <a:spLocks/>
              </p:cNvSpPr>
              <p:nvPr/>
            </p:nvSpPr>
            <p:spPr bwMode="auto">
              <a:xfrm>
                <a:off x="3842" y="4128"/>
                <a:ext cx="8" cy="9"/>
              </a:xfrm>
              <a:custGeom>
                <a:avLst/>
                <a:gdLst>
                  <a:gd name="T0" fmla="*/ 1 w 8"/>
                  <a:gd name="T1" fmla="*/ 7 h 9"/>
                  <a:gd name="T2" fmla="*/ 8 w 8"/>
                  <a:gd name="T3" fmla="*/ 2 h 9"/>
                  <a:gd name="T4" fmla="*/ 6 w 8"/>
                  <a:gd name="T5" fmla="*/ 0 h 9"/>
                  <a:gd name="T6" fmla="*/ 0 w 8"/>
                  <a:gd name="T7" fmla="*/ 5 h 9"/>
                  <a:gd name="T8" fmla="*/ 1 w 8"/>
                  <a:gd name="T9" fmla="*/ 7 h 9"/>
                  <a:gd name="T10" fmla="*/ 1 w 8"/>
                  <a:gd name="T11" fmla="*/ 7 h 9"/>
                  <a:gd name="T12" fmla="*/ 1 w 8"/>
                  <a:gd name="T13" fmla="*/ 7 h 9"/>
                  <a:gd name="T14" fmla="*/ 3 w 8"/>
                  <a:gd name="T15" fmla="*/ 9 h 9"/>
                  <a:gd name="T16" fmla="*/ 6 w 8"/>
                  <a:gd name="T17" fmla="*/ 7 h 9"/>
                  <a:gd name="T18" fmla="*/ 8 w 8"/>
                  <a:gd name="T19" fmla="*/ 5 h 9"/>
                  <a:gd name="T20" fmla="*/ 8 w 8"/>
                  <a:gd name="T21" fmla="*/ 2 h 9"/>
                  <a:gd name="T22" fmla="*/ 1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7"/>
                    </a:moveTo>
                    <a:lnTo>
                      <a:pt x="8" y="2"/>
                    </a:lnTo>
                    <a:lnTo>
                      <a:pt x="6" y="0"/>
                    </a:lnTo>
                    <a:lnTo>
                      <a:pt x="0" y="5"/>
                    </a:lnTo>
                    <a:lnTo>
                      <a:pt x="1" y="7"/>
                    </a:lnTo>
                    <a:lnTo>
                      <a:pt x="3" y="9"/>
                    </a:lnTo>
                    <a:lnTo>
                      <a:pt x="6" y="7"/>
                    </a:lnTo>
                    <a:lnTo>
                      <a:pt x="8" y="5"/>
                    </a:lnTo>
                    <a:lnTo>
                      <a:pt x="8" y="2"/>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0" name="Freeform 807"/>
              <p:cNvSpPr>
                <a:spLocks/>
              </p:cNvSpPr>
              <p:nvPr/>
            </p:nvSpPr>
            <p:spPr bwMode="auto">
              <a:xfrm>
                <a:off x="3843" y="4130"/>
                <a:ext cx="8" cy="7"/>
              </a:xfrm>
              <a:custGeom>
                <a:avLst/>
                <a:gdLst>
                  <a:gd name="T0" fmla="*/ 2 w 8"/>
                  <a:gd name="T1" fmla="*/ 7 h 7"/>
                  <a:gd name="T2" fmla="*/ 7 w 8"/>
                  <a:gd name="T3" fmla="*/ 0 h 7"/>
                  <a:gd name="T4" fmla="*/ 5 w 8"/>
                  <a:gd name="T5" fmla="*/ 0 h 7"/>
                  <a:gd name="T6" fmla="*/ 0 w 8"/>
                  <a:gd name="T7" fmla="*/ 5 h 7"/>
                  <a:gd name="T8" fmla="*/ 2 w 8"/>
                  <a:gd name="T9" fmla="*/ 7 h 7"/>
                  <a:gd name="T10" fmla="*/ 2 w 8"/>
                  <a:gd name="T11" fmla="*/ 7 h 7"/>
                  <a:gd name="T12" fmla="*/ 2 w 8"/>
                  <a:gd name="T13" fmla="*/ 7 h 7"/>
                  <a:gd name="T14" fmla="*/ 4 w 8"/>
                  <a:gd name="T15" fmla="*/ 7 h 7"/>
                  <a:gd name="T16" fmla="*/ 7 w 8"/>
                  <a:gd name="T17" fmla="*/ 7 h 7"/>
                  <a:gd name="T18" fmla="*/ 8 w 8"/>
                  <a:gd name="T19" fmla="*/ 3 h 7"/>
                  <a:gd name="T20" fmla="*/ 7 w 8"/>
                  <a:gd name="T21" fmla="*/ 0 h 7"/>
                  <a:gd name="T22" fmla="*/ 2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7"/>
                    </a:moveTo>
                    <a:lnTo>
                      <a:pt x="7" y="0"/>
                    </a:lnTo>
                    <a:lnTo>
                      <a:pt x="5" y="0"/>
                    </a:lnTo>
                    <a:lnTo>
                      <a:pt x="0" y="5"/>
                    </a:lnTo>
                    <a:lnTo>
                      <a:pt x="2" y="7"/>
                    </a:lnTo>
                    <a:lnTo>
                      <a:pt x="4" y="7"/>
                    </a:lnTo>
                    <a:lnTo>
                      <a:pt x="7" y="7"/>
                    </a:lnTo>
                    <a:lnTo>
                      <a:pt x="8" y="3"/>
                    </a:lnTo>
                    <a:lnTo>
                      <a:pt x="7"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1" name="Freeform 808"/>
              <p:cNvSpPr>
                <a:spLocks/>
              </p:cNvSpPr>
              <p:nvPr/>
            </p:nvSpPr>
            <p:spPr bwMode="auto">
              <a:xfrm>
                <a:off x="3845" y="4130"/>
                <a:ext cx="6" cy="8"/>
              </a:xfrm>
              <a:custGeom>
                <a:avLst/>
                <a:gdLst>
                  <a:gd name="T0" fmla="*/ 0 w 6"/>
                  <a:gd name="T1" fmla="*/ 7 h 8"/>
                  <a:gd name="T2" fmla="*/ 6 w 6"/>
                  <a:gd name="T3" fmla="*/ 2 h 8"/>
                  <a:gd name="T4" fmla="*/ 5 w 6"/>
                  <a:gd name="T5" fmla="*/ 0 h 8"/>
                  <a:gd name="T6" fmla="*/ 0 w 6"/>
                  <a:gd name="T7" fmla="*/ 7 h 8"/>
                  <a:gd name="T8" fmla="*/ 0 w 6"/>
                  <a:gd name="T9" fmla="*/ 7 h 8"/>
                  <a:gd name="T10" fmla="*/ 0 w 6"/>
                  <a:gd name="T11" fmla="*/ 7 h 8"/>
                  <a:gd name="T12" fmla="*/ 0 w 6"/>
                  <a:gd name="T13" fmla="*/ 7 h 8"/>
                  <a:gd name="T14" fmla="*/ 3 w 6"/>
                  <a:gd name="T15" fmla="*/ 8 h 8"/>
                  <a:gd name="T16" fmla="*/ 6 w 6"/>
                  <a:gd name="T17" fmla="*/ 7 h 8"/>
                  <a:gd name="T18" fmla="*/ 6 w 6"/>
                  <a:gd name="T19" fmla="*/ 5 h 8"/>
                  <a:gd name="T20" fmla="*/ 6 w 6"/>
                  <a:gd name="T21" fmla="*/ 2 h 8"/>
                  <a:gd name="T22" fmla="*/ 0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7"/>
                    </a:moveTo>
                    <a:lnTo>
                      <a:pt x="6" y="2"/>
                    </a:lnTo>
                    <a:lnTo>
                      <a:pt x="5" y="0"/>
                    </a:lnTo>
                    <a:lnTo>
                      <a:pt x="0" y="7"/>
                    </a:lnTo>
                    <a:lnTo>
                      <a:pt x="3" y="8"/>
                    </a:lnTo>
                    <a:lnTo>
                      <a:pt x="6" y="7"/>
                    </a:lnTo>
                    <a:lnTo>
                      <a:pt x="6" y="5"/>
                    </a:lnTo>
                    <a:lnTo>
                      <a:pt x="6"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2" name="Freeform 809"/>
              <p:cNvSpPr>
                <a:spLocks/>
              </p:cNvSpPr>
              <p:nvPr/>
            </p:nvSpPr>
            <p:spPr bwMode="auto">
              <a:xfrm>
                <a:off x="3845" y="4132"/>
                <a:ext cx="8" cy="6"/>
              </a:xfrm>
              <a:custGeom>
                <a:avLst/>
                <a:gdLst>
                  <a:gd name="T0" fmla="*/ 2 w 8"/>
                  <a:gd name="T1" fmla="*/ 6 h 6"/>
                  <a:gd name="T2" fmla="*/ 6 w 8"/>
                  <a:gd name="T3" fmla="*/ 0 h 6"/>
                  <a:gd name="T4" fmla="*/ 5 w 8"/>
                  <a:gd name="T5" fmla="*/ 0 h 6"/>
                  <a:gd name="T6" fmla="*/ 0 w 8"/>
                  <a:gd name="T7" fmla="*/ 5 h 6"/>
                  <a:gd name="T8" fmla="*/ 2 w 8"/>
                  <a:gd name="T9" fmla="*/ 6 h 6"/>
                  <a:gd name="T10" fmla="*/ 2 w 8"/>
                  <a:gd name="T11" fmla="*/ 6 h 6"/>
                  <a:gd name="T12" fmla="*/ 2 w 8"/>
                  <a:gd name="T13" fmla="*/ 6 h 6"/>
                  <a:gd name="T14" fmla="*/ 5 w 8"/>
                  <a:gd name="T15" fmla="*/ 6 h 6"/>
                  <a:gd name="T16" fmla="*/ 6 w 8"/>
                  <a:gd name="T17" fmla="*/ 5 h 6"/>
                  <a:gd name="T18" fmla="*/ 8 w 8"/>
                  <a:gd name="T19" fmla="*/ 3 h 6"/>
                  <a:gd name="T20" fmla="*/ 6 w 8"/>
                  <a:gd name="T21" fmla="*/ 0 h 6"/>
                  <a:gd name="T22" fmla="*/ 2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6"/>
                    </a:moveTo>
                    <a:lnTo>
                      <a:pt x="6" y="0"/>
                    </a:lnTo>
                    <a:lnTo>
                      <a:pt x="5" y="0"/>
                    </a:lnTo>
                    <a:lnTo>
                      <a:pt x="0" y="5"/>
                    </a:lnTo>
                    <a:lnTo>
                      <a:pt x="2" y="6"/>
                    </a:lnTo>
                    <a:lnTo>
                      <a:pt x="5" y="6"/>
                    </a:lnTo>
                    <a:lnTo>
                      <a:pt x="6" y="5"/>
                    </a:lnTo>
                    <a:lnTo>
                      <a:pt x="8" y="3"/>
                    </a:lnTo>
                    <a:lnTo>
                      <a:pt x="6"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3" name="Freeform 810"/>
              <p:cNvSpPr>
                <a:spLocks/>
              </p:cNvSpPr>
              <p:nvPr/>
            </p:nvSpPr>
            <p:spPr bwMode="auto">
              <a:xfrm>
                <a:off x="3847" y="4132"/>
                <a:ext cx="8" cy="8"/>
              </a:xfrm>
              <a:custGeom>
                <a:avLst/>
                <a:gdLst>
                  <a:gd name="T0" fmla="*/ 1 w 8"/>
                  <a:gd name="T1" fmla="*/ 6 h 8"/>
                  <a:gd name="T2" fmla="*/ 4 w 8"/>
                  <a:gd name="T3" fmla="*/ 0 h 8"/>
                  <a:gd name="T4" fmla="*/ 4 w 8"/>
                  <a:gd name="T5" fmla="*/ 0 h 8"/>
                  <a:gd name="T6" fmla="*/ 0 w 8"/>
                  <a:gd name="T7" fmla="*/ 6 h 8"/>
                  <a:gd name="T8" fmla="*/ 1 w 8"/>
                  <a:gd name="T9" fmla="*/ 6 h 8"/>
                  <a:gd name="T10" fmla="*/ 1 w 8"/>
                  <a:gd name="T11" fmla="*/ 6 h 8"/>
                  <a:gd name="T12" fmla="*/ 1 w 8"/>
                  <a:gd name="T13" fmla="*/ 6 h 8"/>
                  <a:gd name="T14" fmla="*/ 4 w 8"/>
                  <a:gd name="T15" fmla="*/ 8 h 8"/>
                  <a:gd name="T16" fmla="*/ 6 w 8"/>
                  <a:gd name="T17" fmla="*/ 6 h 8"/>
                  <a:gd name="T18" fmla="*/ 8 w 8"/>
                  <a:gd name="T19" fmla="*/ 3 h 8"/>
                  <a:gd name="T20" fmla="*/ 4 w 8"/>
                  <a:gd name="T21" fmla="*/ 0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4" y="0"/>
                    </a:lnTo>
                    <a:lnTo>
                      <a:pt x="0" y="6"/>
                    </a:lnTo>
                    <a:lnTo>
                      <a:pt x="1" y="6"/>
                    </a:lnTo>
                    <a:lnTo>
                      <a:pt x="4" y="8"/>
                    </a:lnTo>
                    <a:lnTo>
                      <a:pt x="6" y="6"/>
                    </a:lnTo>
                    <a:lnTo>
                      <a:pt x="8" y="3"/>
                    </a:lnTo>
                    <a:lnTo>
                      <a:pt x="4"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4" name="Freeform 811"/>
              <p:cNvSpPr>
                <a:spLocks/>
              </p:cNvSpPr>
              <p:nvPr/>
            </p:nvSpPr>
            <p:spPr bwMode="auto">
              <a:xfrm>
                <a:off x="3848" y="4132"/>
                <a:ext cx="7" cy="8"/>
              </a:xfrm>
              <a:custGeom>
                <a:avLst/>
                <a:gdLst>
                  <a:gd name="T0" fmla="*/ 2 w 7"/>
                  <a:gd name="T1" fmla="*/ 8 h 8"/>
                  <a:gd name="T2" fmla="*/ 5 w 7"/>
                  <a:gd name="T3" fmla="*/ 1 h 8"/>
                  <a:gd name="T4" fmla="*/ 3 w 7"/>
                  <a:gd name="T5" fmla="*/ 0 h 8"/>
                  <a:gd name="T6" fmla="*/ 0 w 7"/>
                  <a:gd name="T7" fmla="*/ 6 h 8"/>
                  <a:gd name="T8" fmla="*/ 2 w 7"/>
                  <a:gd name="T9" fmla="*/ 8 h 8"/>
                  <a:gd name="T10" fmla="*/ 2 w 7"/>
                  <a:gd name="T11" fmla="*/ 8 h 8"/>
                  <a:gd name="T12" fmla="*/ 2 w 7"/>
                  <a:gd name="T13" fmla="*/ 8 h 8"/>
                  <a:gd name="T14" fmla="*/ 3 w 7"/>
                  <a:gd name="T15" fmla="*/ 8 h 8"/>
                  <a:gd name="T16" fmla="*/ 7 w 7"/>
                  <a:gd name="T17" fmla="*/ 6 h 8"/>
                  <a:gd name="T18" fmla="*/ 7 w 7"/>
                  <a:gd name="T19" fmla="*/ 3 h 8"/>
                  <a:gd name="T20" fmla="*/ 5 w 7"/>
                  <a:gd name="T21" fmla="*/ 1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5" y="1"/>
                    </a:lnTo>
                    <a:lnTo>
                      <a:pt x="3" y="0"/>
                    </a:lnTo>
                    <a:lnTo>
                      <a:pt x="0" y="6"/>
                    </a:lnTo>
                    <a:lnTo>
                      <a:pt x="2" y="8"/>
                    </a:lnTo>
                    <a:lnTo>
                      <a:pt x="3" y="8"/>
                    </a:lnTo>
                    <a:lnTo>
                      <a:pt x="7" y="6"/>
                    </a:lnTo>
                    <a:lnTo>
                      <a:pt x="7" y="3"/>
                    </a:lnTo>
                    <a:lnTo>
                      <a:pt x="5" y="1"/>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5" name="Freeform 812"/>
              <p:cNvSpPr>
                <a:spLocks/>
              </p:cNvSpPr>
              <p:nvPr/>
            </p:nvSpPr>
            <p:spPr bwMode="auto">
              <a:xfrm>
                <a:off x="3850" y="4133"/>
                <a:ext cx="6" cy="7"/>
              </a:xfrm>
              <a:custGeom>
                <a:avLst/>
                <a:gdLst>
                  <a:gd name="T0" fmla="*/ 1 w 6"/>
                  <a:gd name="T1" fmla="*/ 7 h 7"/>
                  <a:gd name="T2" fmla="*/ 3 w 6"/>
                  <a:gd name="T3" fmla="*/ 0 h 7"/>
                  <a:gd name="T4" fmla="*/ 3 w 6"/>
                  <a:gd name="T5" fmla="*/ 0 h 7"/>
                  <a:gd name="T6" fmla="*/ 0 w 6"/>
                  <a:gd name="T7" fmla="*/ 7 h 7"/>
                  <a:gd name="T8" fmla="*/ 0 w 6"/>
                  <a:gd name="T9" fmla="*/ 7 h 7"/>
                  <a:gd name="T10" fmla="*/ 1 w 6"/>
                  <a:gd name="T11" fmla="*/ 7 h 7"/>
                  <a:gd name="T12" fmla="*/ 0 w 6"/>
                  <a:gd name="T13" fmla="*/ 7 h 7"/>
                  <a:gd name="T14" fmla="*/ 3 w 6"/>
                  <a:gd name="T15" fmla="*/ 7 h 7"/>
                  <a:gd name="T16" fmla="*/ 5 w 6"/>
                  <a:gd name="T17" fmla="*/ 5 h 7"/>
                  <a:gd name="T18" fmla="*/ 6 w 6"/>
                  <a:gd name="T19" fmla="*/ 2 h 7"/>
                  <a:gd name="T20" fmla="*/ 3 w 6"/>
                  <a:gd name="T21" fmla="*/ 0 h 7"/>
                  <a:gd name="T22" fmla="*/ 1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1" y="7"/>
                    </a:moveTo>
                    <a:lnTo>
                      <a:pt x="3" y="0"/>
                    </a:lnTo>
                    <a:lnTo>
                      <a:pt x="0" y="7"/>
                    </a:lnTo>
                    <a:lnTo>
                      <a:pt x="1" y="7"/>
                    </a:lnTo>
                    <a:lnTo>
                      <a:pt x="0" y="7"/>
                    </a:lnTo>
                    <a:lnTo>
                      <a:pt x="3" y="7"/>
                    </a:lnTo>
                    <a:lnTo>
                      <a:pt x="5" y="5"/>
                    </a:lnTo>
                    <a:lnTo>
                      <a:pt x="6" y="2"/>
                    </a:lnTo>
                    <a:lnTo>
                      <a:pt x="3"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6" name="Freeform 813"/>
              <p:cNvSpPr>
                <a:spLocks/>
              </p:cNvSpPr>
              <p:nvPr/>
            </p:nvSpPr>
            <p:spPr bwMode="auto">
              <a:xfrm>
                <a:off x="3851" y="4133"/>
                <a:ext cx="5" cy="7"/>
              </a:xfrm>
              <a:custGeom>
                <a:avLst/>
                <a:gdLst>
                  <a:gd name="T0" fmla="*/ 0 w 5"/>
                  <a:gd name="T1" fmla="*/ 7 h 7"/>
                  <a:gd name="T2" fmla="*/ 4 w 5"/>
                  <a:gd name="T3" fmla="*/ 0 h 7"/>
                  <a:gd name="T4" fmla="*/ 2 w 5"/>
                  <a:gd name="T5" fmla="*/ 0 h 7"/>
                  <a:gd name="T6" fmla="*/ 0 w 5"/>
                  <a:gd name="T7" fmla="*/ 7 h 7"/>
                  <a:gd name="T8" fmla="*/ 0 w 5"/>
                  <a:gd name="T9" fmla="*/ 7 h 7"/>
                  <a:gd name="T10" fmla="*/ 0 w 5"/>
                  <a:gd name="T11" fmla="*/ 7 h 7"/>
                  <a:gd name="T12" fmla="*/ 0 w 5"/>
                  <a:gd name="T13" fmla="*/ 7 h 7"/>
                  <a:gd name="T14" fmla="*/ 4 w 5"/>
                  <a:gd name="T15" fmla="*/ 7 h 7"/>
                  <a:gd name="T16" fmla="*/ 5 w 5"/>
                  <a:gd name="T17" fmla="*/ 5 h 7"/>
                  <a:gd name="T18" fmla="*/ 5 w 5"/>
                  <a:gd name="T19" fmla="*/ 2 h 7"/>
                  <a:gd name="T20" fmla="*/ 4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4" y="0"/>
                    </a:lnTo>
                    <a:lnTo>
                      <a:pt x="2" y="0"/>
                    </a:lnTo>
                    <a:lnTo>
                      <a:pt x="0" y="7"/>
                    </a:lnTo>
                    <a:lnTo>
                      <a:pt x="4" y="7"/>
                    </a:lnTo>
                    <a:lnTo>
                      <a:pt x="5" y="5"/>
                    </a:lnTo>
                    <a:lnTo>
                      <a:pt x="5" y="2"/>
                    </a:lnTo>
                    <a:lnTo>
                      <a:pt x="4"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7" name="Freeform 814"/>
              <p:cNvSpPr>
                <a:spLocks/>
              </p:cNvSpPr>
              <p:nvPr/>
            </p:nvSpPr>
            <p:spPr bwMode="auto">
              <a:xfrm>
                <a:off x="3851" y="4133"/>
                <a:ext cx="7" cy="8"/>
              </a:xfrm>
              <a:custGeom>
                <a:avLst/>
                <a:gdLst>
                  <a:gd name="T0" fmla="*/ 4 w 7"/>
                  <a:gd name="T1" fmla="*/ 8 h 8"/>
                  <a:gd name="T2" fmla="*/ 4 w 7"/>
                  <a:gd name="T3" fmla="*/ 0 h 8"/>
                  <a:gd name="T4" fmla="*/ 2 w 7"/>
                  <a:gd name="T5" fmla="*/ 0 h 8"/>
                  <a:gd name="T6" fmla="*/ 0 w 7"/>
                  <a:gd name="T7" fmla="*/ 7 h 8"/>
                  <a:gd name="T8" fmla="*/ 2 w 7"/>
                  <a:gd name="T9" fmla="*/ 8 h 8"/>
                  <a:gd name="T10" fmla="*/ 4 w 7"/>
                  <a:gd name="T11" fmla="*/ 8 h 8"/>
                  <a:gd name="T12" fmla="*/ 2 w 7"/>
                  <a:gd name="T13" fmla="*/ 8 h 8"/>
                  <a:gd name="T14" fmla="*/ 5 w 7"/>
                  <a:gd name="T15" fmla="*/ 7 h 8"/>
                  <a:gd name="T16" fmla="*/ 7 w 7"/>
                  <a:gd name="T17" fmla="*/ 5 h 8"/>
                  <a:gd name="T18" fmla="*/ 7 w 7"/>
                  <a:gd name="T19" fmla="*/ 2 h 8"/>
                  <a:gd name="T20" fmla="*/ 4 w 7"/>
                  <a:gd name="T21" fmla="*/ 0 h 8"/>
                  <a:gd name="T22" fmla="*/ 4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4" y="8"/>
                    </a:moveTo>
                    <a:lnTo>
                      <a:pt x="4" y="0"/>
                    </a:lnTo>
                    <a:lnTo>
                      <a:pt x="2" y="0"/>
                    </a:lnTo>
                    <a:lnTo>
                      <a:pt x="0" y="7"/>
                    </a:lnTo>
                    <a:lnTo>
                      <a:pt x="2" y="8"/>
                    </a:lnTo>
                    <a:lnTo>
                      <a:pt x="4" y="8"/>
                    </a:lnTo>
                    <a:lnTo>
                      <a:pt x="2" y="8"/>
                    </a:lnTo>
                    <a:lnTo>
                      <a:pt x="5" y="7"/>
                    </a:lnTo>
                    <a:lnTo>
                      <a:pt x="7" y="5"/>
                    </a:lnTo>
                    <a:lnTo>
                      <a:pt x="7" y="2"/>
                    </a:lnTo>
                    <a:lnTo>
                      <a:pt x="4" y="0"/>
                    </a:lnTo>
                    <a:lnTo>
                      <a:pt x="4"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8" name="Freeform 815"/>
              <p:cNvSpPr>
                <a:spLocks/>
              </p:cNvSpPr>
              <p:nvPr/>
            </p:nvSpPr>
            <p:spPr bwMode="auto">
              <a:xfrm>
                <a:off x="3855" y="4133"/>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7 h 8"/>
                  <a:gd name="T16" fmla="*/ 3 w 3"/>
                  <a:gd name="T17" fmla="*/ 4 h 8"/>
                  <a:gd name="T18" fmla="*/ 3 w 3"/>
                  <a:gd name="T19" fmla="*/ 2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7"/>
                    </a:lnTo>
                    <a:lnTo>
                      <a:pt x="3"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29" name="Freeform 816"/>
              <p:cNvSpPr>
                <a:spLocks/>
              </p:cNvSpPr>
              <p:nvPr/>
            </p:nvSpPr>
            <p:spPr bwMode="auto">
              <a:xfrm>
                <a:off x="3855" y="413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4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4"/>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0" name="Freeform 817"/>
              <p:cNvSpPr>
                <a:spLocks/>
              </p:cNvSpPr>
              <p:nvPr/>
            </p:nvSpPr>
            <p:spPr bwMode="auto">
              <a:xfrm>
                <a:off x="3855" y="4133"/>
                <a:ext cx="6" cy="8"/>
              </a:xfrm>
              <a:custGeom>
                <a:avLst/>
                <a:gdLst>
                  <a:gd name="T0" fmla="*/ 3 w 6"/>
                  <a:gd name="T1" fmla="*/ 7 h 8"/>
                  <a:gd name="T2" fmla="*/ 1 w 6"/>
                  <a:gd name="T3" fmla="*/ 0 h 8"/>
                  <a:gd name="T4" fmla="*/ 0 w 6"/>
                  <a:gd name="T5" fmla="*/ 0 h 8"/>
                  <a:gd name="T6" fmla="*/ 1 w 6"/>
                  <a:gd name="T7" fmla="*/ 8 h 8"/>
                  <a:gd name="T8" fmla="*/ 3 w 6"/>
                  <a:gd name="T9" fmla="*/ 7 h 8"/>
                  <a:gd name="T10" fmla="*/ 3 w 6"/>
                  <a:gd name="T11" fmla="*/ 7 h 8"/>
                  <a:gd name="T12" fmla="*/ 3 w 6"/>
                  <a:gd name="T13" fmla="*/ 7 h 8"/>
                  <a:gd name="T14" fmla="*/ 5 w 6"/>
                  <a:gd name="T15" fmla="*/ 5 h 8"/>
                  <a:gd name="T16" fmla="*/ 6 w 6"/>
                  <a:gd name="T17" fmla="*/ 4 h 8"/>
                  <a:gd name="T18" fmla="*/ 5 w 6"/>
                  <a:gd name="T19" fmla="*/ 0 h 8"/>
                  <a:gd name="T20" fmla="*/ 1 w 6"/>
                  <a:gd name="T21" fmla="*/ 0 h 8"/>
                  <a:gd name="T22" fmla="*/ 3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7"/>
                    </a:moveTo>
                    <a:lnTo>
                      <a:pt x="1" y="0"/>
                    </a:lnTo>
                    <a:lnTo>
                      <a:pt x="0" y="0"/>
                    </a:lnTo>
                    <a:lnTo>
                      <a:pt x="1" y="8"/>
                    </a:lnTo>
                    <a:lnTo>
                      <a:pt x="3" y="7"/>
                    </a:lnTo>
                    <a:lnTo>
                      <a:pt x="5" y="5"/>
                    </a:lnTo>
                    <a:lnTo>
                      <a:pt x="6" y="4"/>
                    </a:lnTo>
                    <a:lnTo>
                      <a:pt x="5" y="0"/>
                    </a:lnTo>
                    <a:lnTo>
                      <a:pt x="1" y="0"/>
                    </a:lnTo>
                    <a:lnTo>
                      <a:pt x="3"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1" name="Freeform 818"/>
              <p:cNvSpPr>
                <a:spLocks/>
              </p:cNvSpPr>
              <p:nvPr/>
            </p:nvSpPr>
            <p:spPr bwMode="auto">
              <a:xfrm>
                <a:off x="3856" y="4133"/>
                <a:ext cx="5" cy="7"/>
              </a:xfrm>
              <a:custGeom>
                <a:avLst/>
                <a:gdLst>
                  <a:gd name="T0" fmla="*/ 4 w 5"/>
                  <a:gd name="T1" fmla="*/ 7 h 7"/>
                  <a:gd name="T2" fmla="*/ 2 w 5"/>
                  <a:gd name="T3" fmla="*/ 0 h 7"/>
                  <a:gd name="T4" fmla="*/ 0 w 5"/>
                  <a:gd name="T5" fmla="*/ 0 h 7"/>
                  <a:gd name="T6" fmla="*/ 2 w 5"/>
                  <a:gd name="T7" fmla="*/ 7 h 7"/>
                  <a:gd name="T8" fmla="*/ 2 w 5"/>
                  <a:gd name="T9" fmla="*/ 7 h 7"/>
                  <a:gd name="T10" fmla="*/ 4 w 5"/>
                  <a:gd name="T11" fmla="*/ 7 h 7"/>
                  <a:gd name="T12" fmla="*/ 2 w 5"/>
                  <a:gd name="T13" fmla="*/ 7 h 7"/>
                  <a:gd name="T14" fmla="*/ 5 w 5"/>
                  <a:gd name="T15" fmla="*/ 5 h 7"/>
                  <a:gd name="T16" fmla="*/ 5 w 5"/>
                  <a:gd name="T17" fmla="*/ 4 h 7"/>
                  <a:gd name="T18" fmla="*/ 4 w 5"/>
                  <a:gd name="T19" fmla="*/ 0 h 7"/>
                  <a:gd name="T20" fmla="*/ 2 w 5"/>
                  <a:gd name="T21" fmla="*/ 0 h 7"/>
                  <a:gd name="T22" fmla="*/ 4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4" y="7"/>
                    </a:moveTo>
                    <a:lnTo>
                      <a:pt x="2" y="0"/>
                    </a:lnTo>
                    <a:lnTo>
                      <a:pt x="0" y="0"/>
                    </a:lnTo>
                    <a:lnTo>
                      <a:pt x="2" y="7"/>
                    </a:lnTo>
                    <a:lnTo>
                      <a:pt x="4" y="7"/>
                    </a:lnTo>
                    <a:lnTo>
                      <a:pt x="2" y="7"/>
                    </a:lnTo>
                    <a:lnTo>
                      <a:pt x="5" y="5"/>
                    </a:lnTo>
                    <a:lnTo>
                      <a:pt x="5" y="4"/>
                    </a:lnTo>
                    <a:lnTo>
                      <a:pt x="4" y="0"/>
                    </a:lnTo>
                    <a:lnTo>
                      <a:pt x="2" y="0"/>
                    </a:lnTo>
                    <a:lnTo>
                      <a:pt x="4"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2" name="Freeform 819"/>
              <p:cNvSpPr>
                <a:spLocks/>
              </p:cNvSpPr>
              <p:nvPr/>
            </p:nvSpPr>
            <p:spPr bwMode="auto">
              <a:xfrm>
                <a:off x="3856" y="4133"/>
                <a:ext cx="7" cy="7"/>
              </a:xfrm>
              <a:custGeom>
                <a:avLst/>
                <a:gdLst>
                  <a:gd name="T0" fmla="*/ 2 w 7"/>
                  <a:gd name="T1" fmla="*/ 0 h 7"/>
                  <a:gd name="T2" fmla="*/ 2 w 7"/>
                  <a:gd name="T3" fmla="*/ 0 h 7"/>
                  <a:gd name="T4" fmla="*/ 0 w 7"/>
                  <a:gd name="T5" fmla="*/ 0 h 7"/>
                  <a:gd name="T6" fmla="*/ 4 w 7"/>
                  <a:gd name="T7" fmla="*/ 7 h 7"/>
                  <a:gd name="T8" fmla="*/ 4 w 7"/>
                  <a:gd name="T9" fmla="*/ 7 h 7"/>
                  <a:gd name="T10" fmla="*/ 2 w 7"/>
                  <a:gd name="T11" fmla="*/ 0 h 7"/>
                  <a:gd name="T12" fmla="*/ 4 w 7"/>
                  <a:gd name="T13" fmla="*/ 7 h 7"/>
                  <a:gd name="T14" fmla="*/ 7 w 7"/>
                  <a:gd name="T15" fmla="*/ 5 h 7"/>
                  <a:gd name="T16" fmla="*/ 7 w 7"/>
                  <a:gd name="T17" fmla="*/ 2 h 7"/>
                  <a:gd name="T18" fmla="*/ 5 w 7"/>
                  <a:gd name="T19" fmla="*/ 0 h 7"/>
                  <a:gd name="T20" fmla="*/ 2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2" y="0"/>
                    </a:moveTo>
                    <a:lnTo>
                      <a:pt x="2" y="0"/>
                    </a:lnTo>
                    <a:lnTo>
                      <a:pt x="0" y="0"/>
                    </a:lnTo>
                    <a:lnTo>
                      <a:pt x="4" y="7"/>
                    </a:lnTo>
                    <a:lnTo>
                      <a:pt x="2" y="0"/>
                    </a:lnTo>
                    <a:lnTo>
                      <a:pt x="4" y="7"/>
                    </a:lnTo>
                    <a:lnTo>
                      <a:pt x="7" y="5"/>
                    </a:lnTo>
                    <a:lnTo>
                      <a:pt x="7" y="2"/>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3" name="Freeform 820"/>
              <p:cNvSpPr>
                <a:spLocks/>
              </p:cNvSpPr>
              <p:nvPr/>
            </p:nvSpPr>
            <p:spPr bwMode="auto">
              <a:xfrm>
                <a:off x="3858" y="4132"/>
                <a:ext cx="5" cy="8"/>
              </a:xfrm>
              <a:custGeom>
                <a:avLst/>
                <a:gdLst>
                  <a:gd name="T0" fmla="*/ 3 w 5"/>
                  <a:gd name="T1" fmla="*/ 8 h 8"/>
                  <a:gd name="T2" fmla="*/ 0 w 5"/>
                  <a:gd name="T3" fmla="*/ 0 h 8"/>
                  <a:gd name="T4" fmla="*/ 0 w 5"/>
                  <a:gd name="T5" fmla="*/ 1 h 8"/>
                  <a:gd name="T6" fmla="*/ 2 w 5"/>
                  <a:gd name="T7" fmla="*/ 8 h 8"/>
                  <a:gd name="T8" fmla="*/ 3 w 5"/>
                  <a:gd name="T9" fmla="*/ 8 h 8"/>
                  <a:gd name="T10" fmla="*/ 3 w 5"/>
                  <a:gd name="T11" fmla="*/ 8 h 8"/>
                  <a:gd name="T12" fmla="*/ 3 w 5"/>
                  <a:gd name="T13" fmla="*/ 8 h 8"/>
                  <a:gd name="T14" fmla="*/ 5 w 5"/>
                  <a:gd name="T15" fmla="*/ 5 h 8"/>
                  <a:gd name="T16" fmla="*/ 5 w 5"/>
                  <a:gd name="T17" fmla="*/ 3 h 8"/>
                  <a:gd name="T18" fmla="*/ 3 w 5"/>
                  <a:gd name="T19" fmla="*/ 0 h 8"/>
                  <a:gd name="T20" fmla="*/ 0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0" y="0"/>
                    </a:lnTo>
                    <a:lnTo>
                      <a:pt x="0" y="1"/>
                    </a:lnTo>
                    <a:lnTo>
                      <a:pt x="2" y="8"/>
                    </a:lnTo>
                    <a:lnTo>
                      <a:pt x="3" y="8"/>
                    </a:lnTo>
                    <a:lnTo>
                      <a:pt x="5" y="5"/>
                    </a:lnTo>
                    <a:lnTo>
                      <a:pt x="5" y="3"/>
                    </a:lnTo>
                    <a:lnTo>
                      <a:pt x="3" y="0"/>
                    </a:lnTo>
                    <a:lnTo>
                      <a:pt x="0"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4" name="Freeform 821"/>
              <p:cNvSpPr>
                <a:spLocks/>
              </p:cNvSpPr>
              <p:nvPr/>
            </p:nvSpPr>
            <p:spPr bwMode="auto">
              <a:xfrm>
                <a:off x="3858" y="4132"/>
                <a:ext cx="6" cy="8"/>
              </a:xfrm>
              <a:custGeom>
                <a:avLst/>
                <a:gdLst>
                  <a:gd name="T0" fmla="*/ 5 w 6"/>
                  <a:gd name="T1" fmla="*/ 6 h 8"/>
                  <a:gd name="T2" fmla="*/ 2 w 6"/>
                  <a:gd name="T3" fmla="*/ 0 h 8"/>
                  <a:gd name="T4" fmla="*/ 0 w 6"/>
                  <a:gd name="T5" fmla="*/ 0 h 8"/>
                  <a:gd name="T6" fmla="*/ 3 w 6"/>
                  <a:gd name="T7" fmla="*/ 8 h 8"/>
                  <a:gd name="T8" fmla="*/ 5 w 6"/>
                  <a:gd name="T9" fmla="*/ 6 h 8"/>
                  <a:gd name="T10" fmla="*/ 5 w 6"/>
                  <a:gd name="T11" fmla="*/ 6 h 8"/>
                  <a:gd name="T12" fmla="*/ 5 w 6"/>
                  <a:gd name="T13" fmla="*/ 6 h 8"/>
                  <a:gd name="T14" fmla="*/ 6 w 6"/>
                  <a:gd name="T15" fmla="*/ 5 h 8"/>
                  <a:gd name="T16" fmla="*/ 6 w 6"/>
                  <a:gd name="T17" fmla="*/ 1 h 8"/>
                  <a:gd name="T18" fmla="*/ 5 w 6"/>
                  <a:gd name="T19" fmla="*/ 0 h 8"/>
                  <a:gd name="T20" fmla="*/ 2 w 6"/>
                  <a:gd name="T21" fmla="*/ 0 h 8"/>
                  <a:gd name="T22" fmla="*/ 5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6"/>
                    </a:moveTo>
                    <a:lnTo>
                      <a:pt x="2" y="0"/>
                    </a:lnTo>
                    <a:lnTo>
                      <a:pt x="0" y="0"/>
                    </a:lnTo>
                    <a:lnTo>
                      <a:pt x="3" y="8"/>
                    </a:lnTo>
                    <a:lnTo>
                      <a:pt x="5" y="6"/>
                    </a:lnTo>
                    <a:lnTo>
                      <a:pt x="6" y="5"/>
                    </a:lnTo>
                    <a:lnTo>
                      <a:pt x="6" y="1"/>
                    </a:lnTo>
                    <a:lnTo>
                      <a:pt x="5" y="0"/>
                    </a:lnTo>
                    <a:lnTo>
                      <a:pt x="2"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5" name="Freeform 823"/>
              <p:cNvSpPr>
                <a:spLocks/>
              </p:cNvSpPr>
              <p:nvPr/>
            </p:nvSpPr>
            <p:spPr bwMode="auto">
              <a:xfrm>
                <a:off x="3858" y="4130"/>
                <a:ext cx="8" cy="8"/>
              </a:xfrm>
              <a:custGeom>
                <a:avLst/>
                <a:gdLst>
                  <a:gd name="T0" fmla="*/ 2 w 8"/>
                  <a:gd name="T1" fmla="*/ 2 h 8"/>
                  <a:gd name="T2" fmla="*/ 2 w 8"/>
                  <a:gd name="T3" fmla="*/ 2 h 8"/>
                  <a:gd name="T4" fmla="*/ 0 w 8"/>
                  <a:gd name="T5" fmla="*/ 2 h 8"/>
                  <a:gd name="T6" fmla="*/ 5 w 8"/>
                  <a:gd name="T7" fmla="*/ 8 h 8"/>
                  <a:gd name="T8" fmla="*/ 6 w 8"/>
                  <a:gd name="T9" fmla="*/ 8 h 8"/>
                  <a:gd name="T10" fmla="*/ 2 w 8"/>
                  <a:gd name="T11" fmla="*/ 2 h 8"/>
                  <a:gd name="T12" fmla="*/ 6 w 8"/>
                  <a:gd name="T13" fmla="*/ 8 h 8"/>
                  <a:gd name="T14" fmla="*/ 8 w 8"/>
                  <a:gd name="T15" fmla="*/ 5 h 8"/>
                  <a:gd name="T16" fmla="*/ 6 w 8"/>
                  <a:gd name="T17" fmla="*/ 2 h 8"/>
                  <a:gd name="T18" fmla="*/ 5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2"/>
                    </a:lnTo>
                    <a:lnTo>
                      <a:pt x="5" y="8"/>
                    </a:lnTo>
                    <a:lnTo>
                      <a:pt x="6" y="8"/>
                    </a:lnTo>
                    <a:lnTo>
                      <a:pt x="2" y="2"/>
                    </a:lnTo>
                    <a:lnTo>
                      <a:pt x="6" y="8"/>
                    </a:lnTo>
                    <a:lnTo>
                      <a:pt x="8" y="5"/>
                    </a:lnTo>
                    <a:lnTo>
                      <a:pt x="6"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6" name="Freeform 824"/>
              <p:cNvSpPr>
                <a:spLocks/>
              </p:cNvSpPr>
              <p:nvPr/>
            </p:nvSpPr>
            <p:spPr bwMode="auto">
              <a:xfrm>
                <a:off x="3860" y="4130"/>
                <a:ext cx="6" cy="8"/>
              </a:xfrm>
              <a:custGeom>
                <a:avLst/>
                <a:gdLst>
                  <a:gd name="T0" fmla="*/ 1 w 6"/>
                  <a:gd name="T1" fmla="*/ 0 h 8"/>
                  <a:gd name="T2" fmla="*/ 1 w 6"/>
                  <a:gd name="T3" fmla="*/ 0 h 8"/>
                  <a:gd name="T4" fmla="*/ 0 w 6"/>
                  <a:gd name="T5" fmla="*/ 2 h 8"/>
                  <a:gd name="T6" fmla="*/ 4 w 6"/>
                  <a:gd name="T7" fmla="*/ 8 h 8"/>
                  <a:gd name="T8" fmla="*/ 4 w 6"/>
                  <a:gd name="T9" fmla="*/ 7 h 8"/>
                  <a:gd name="T10" fmla="*/ 1 w 6"/>
                  <a:gd name="T11" fmla="*/ 0 h 8"/>
                  <a:gd name="T12" fmla="*/ 4 w 6"/>
                  <a:gd name="T13" fmla="*/ 7 h 8"/>
                  <a:gd name="T14" fmla="*/ 6 w 6"/>
                  <a:gd name="T15" fmla="*/ 5 h 8"/>
                  <a:gd name="T16" fmla="*/ 6 w 6"/>
                  <a:gd name="T17" fmla="*/ 2 h 8"/>
                  <a:gd name="T18" fmla="*/ 4 w 6"/>
                  <a:gd name="T19" fmla="*/ 0 h 8"/>
                  <a:gd name="T20" fmla="*/ 1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0"/>
                    </a:moveTo>
                    <a:lnTo>
                      <a:pt x="1" y="0"/>
                    </a:lnTo>
                    <a:lnTo>
                      <a:pt x="0" y="2"/>
                    </a:lnTo>
                    <a:lnTo>
                      <a:pt x="4" y="8"/>
                    </a:lnTo>
                    <a:lnTo>
                      <a:pt x="4" y="7"/>
                    </a:lnTo>
                    <a:lnTo>
                      <a:pt x="1" y="0"/>
                    </a:lnTo>
                    <a:lnTo>
                      <a:pt x="4" y="7"/>
                    </a:lnTo>
                    <a:lnTo>
                      <a:pt x="6" y="5"/>
                    </a:lnTo>
                    <a:lnTo>
                      <a:pt x="6" y="2"/>
                    </a:lnTo>
                    <a:lnTo>
                      <a:pt x="4"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7" name="Freeform 825"/>
              <p:cNvSpPr>
                <a:spLocks/>
              </p:cNvSpPr>
              <p:nvPr/>
            </p:nvSpPr>
            <p:spPr bwMode="auto">
              <a:xfrm>
                <a:off x="3861" y="4130"/>
                <a:ext cx="7" cy="7"/>
              </a:xfrm>
              <a:custGeom>
                <a:avLst/>
                <a:gdLst>
                  <a:gd name="T0" fmla="*/ 5 w 7"/>
                  <a:gd name="T1" fmla="*/ 7 h 7"/>
                  <a:gd name="T2" fmla="*/ 0 w 7"/>
                  <a:gd name="T3" fmla="*/ 0 h 7"/>
                  <a:gd name="T4" fmla="*/ 0 w 7"/>
                  <a:gd name="T5" fmla="*/ 0 h 7"/>
                  <a:gd name="T6" fmla="*/ 3 w 7"/>
                  <a:gd name="T7" fmla="*/ 7 h 7"/>
                  <a:gd name="T8" fmla="*/ 5 w 7"/>
                  <a:gd name="T9" fmla="*/ 7 h 7"/>
                  <a:gd name="T10" fmla="*/ 5 w 7"/>
                  <a:gd name="T11" fmla="*/ 7 h 7"/>
                  <a:gd name="T12" fmla="*/ 5 w 7"/>
                  <a:gd name="T13" fmla="*/ 7 h 7"/>
                  <a:gd name="T14" fmla="*/ 7 w 7"/>
                  <a:gd name="T15" fmla="*/ 3 h 7"/>
                  <a:gd name="T16" fmla="*/ 7 w 7"/>
                  <a:gd name="T17" fmla="*/ 2 h 7"/>
                  <a:gd name="T18" fmla="*/ 3 w 7"/>
                  <a:gd name="T19" fmla="*/ 0 h 7"/>
                  <a:gd name="T20" fmla="*/ 0 w 7"/>
                  <a:gd name="T21" fmla="*/ 0 h 7"/>
                  <a:gd name="T22" fmla="*/ 5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5" y="7"/>
                    </a:moveTo>
                    <a:lnTo>
                      <a:pt x="0" y="0"/>
                    </a:lnTo>
                    <a:lnTo>
                      <a:pt x="3" y="7"/>
                    </a:lnTo>
                    <a:lnTo>
                      <a:pt x="5" y="7"/>
                    </a:lnTo>
                    <a:lnTo>
                      <a:pt x="7" y="3"/>
                    </a:lnTo>
                    <a:lnTo>
                      <a:pt x="7" y="2"/>
                    </a:lnTo>
                    <a:lnTo>
                      <a:pt x="3" y="0"/>
                    </a:lnTo>
                    <a:lnTo>
                      <a:pt x="0"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8" name="Freeform 826"/>
              <p:cNvSpPr>
                <a:spLocks/>
              </p:cNvSpPr>
              <p:nvPr/>
            </p:nvSpPr>
            <p:spPr bwMode="auto">
              <a:xfrm>
                <a:off x="3861" y="4128"/>
                <a:ext cx="8" cy="9"/>
              </a:xfrm>
              <a:custGeom>
                <a:avLst/>
                <a:gdLst>
                  <a:gd name="T0" fmla="*/ 7 w 8"/>
                  <a:gd name="T1" fmla="*/ 7 h 9"/>
                  <a:gd name="T2" fmla="*/ 2 w 8"/>
                  <a:gd name="T3" fmla="*/ 2 h 9"/>
                  <a:gd name="T4" fmla="*/ 0 w 8"/>
                  <a:gd name="T5" fmla="*/ 2 h 9"/>
                  <a:gd name="T6" fmla="*/ 5 w 8"/>
                  <a:gd name="T7" fmla="*/ 9 h 9"/>
                  <a:gd name="T8" fmla="*/ 7 w 8"/>
                  <a:gd name="T9" fmla="*/ 7 h 9"/>
                  <a:gd name="T10" fmla="*/ 7 w 8"/>
                  <a:gd name="T11" fmla="*/ 7 h 9"/>
                  <a:gd name="T12" fmla="*/ 7 w 8"/>
                  <a:gd name="T13" fmla="*/ 7 h 9"/>
                  <a:gd name="T14" fmla="*/ 8 w 8"/>
                  <a:gd name="T15" fmla="*/ 4 h 9"/>
                  <a:gd name="T16" fmla="*/ 7 w 8"/>
                  <a:gd name="T17" fmla="*/ 2 h 9"/>
                  <a:gd name="T18" fmla="*/ 3 w 8"/>
                  <a:gd name="T19" fmla="*/ 0 h 9"/>
                  <a:gd name="T20" fmla="*/ 2 w 8"/>
                  <a:gd name="T21" fmla="*/ 2 h 9"/>
                  <a:gd name="T22" fmla="*/ 7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7" y="7"/>
                    </a:moveTo>
                    <a:lnTo>
                      <a:pt x="2" y="2"/>
                    </a:lnTo>
                    <a:lnTo>
                      <a:pt x="0" y="2"/>
                    </a:lnTo>
                    <a:lnTo>
                      <a:pt x="5" y="9"/>
                    </a:lnTo>
                    <a:lnTo>
                      <a:pt x="7" y="7"/>
                    </a:lnTo>
                    <a:lnTo>
                      <a:pt x="8" y="4"/>
                    </a:lnTo>
                    <a:lnTo>
                      <a:pt x="7" y="2"/>
                    </a:lnTo>
                    <a:lnTo>
                      <a:pt x="3" y="0"/>
                    </a:lnTo>
                    <a:lnTo>
                      <a:pt x="2"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39" name="Freeform 827"/>
              <p:cNvSpPr>
                <a:spLocks/>
              </p:cNvSpPr>
              <p:nvPr/>
            </p:nvSpPr>
            <p:spPr bwMode="auto">
              <a:xfrm>
                <a:off x="3863" y="4128"/>
                <a:ext cx="6" cy="7"/>
              </a:xfrm>
              <a:custGeom>
                <a:avLst/>
                <a:gdLst>
                  <a:gd name="T0" fmla="*/ 5 w 6"/>
                  <a:gd name="T1" fmla="*/ 7 h 7"/>
                  <a:gd name="T2" fmla="*/ 0 w 6"/>
                  <a:gd name="T3" fmla="*/ 0 h 7"/>
                  <a:gd name="T4" fmla="*/ 0 w 6"/>
                  <a:gd name="T5" fmla="*/ 2 h 7"/>
                  <a:gd name="T6" fmla="*/ 5 w 6"/>
                  <a:gd name="T7" fmla="*/ 7 h 7"/>
                  <a:gd name="T8" fmla="*/ 5 w 6"/>
                  <a:gd name="T9" fmla="*/ 7 h 7"/>
                  <a:gd name="T10" fmla="*/ 5 w 6"/>
                  <a:gd name="T11" fmla="*/ 7 h 7"/>
                  <a:gd name="T12" fmla="*/ 5 w 6"/>
                  <a:gd name="T13" fmla="*/ 7 h 7"/>
                  <a:gd name="T14" fmla="*/ 6 w 6"/>
                  <a:gd name="T15" fmla="*/ 4 h 7"/>
                  <a:gd name="T16" fmla="*/ 6 w 6"/>
                  <a:gd name="T17" fmla="*/ 0 h 7"/>
                  <a:gd name="T18" fmla="*/ 3 w 6"/>
                  <a:gd name="T19" fmla="*/ 0 h 7"/>
                  <a:gd name="T20" fmla="*/ 0 w 6"/>
                  <a:gd name="T21" fmla="*/ 0 h 7"/>
                  <a:gd name="T22" fmla="*/ 5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5" y="7"/>
                    </a:moveTo>
                    <a:lnTo>
                      <a:pt x="0" y="0"/>
                    </a:lnTo>
                    <a:lnTo>
                      <a:pt x="0" y="2"/>
                    </a:lnTo>
                    <a:lnTo>
                      <a:pt x="5" y="7"/>
                    </a:lnTo>
                    <a:lnTo>
                      <a:pt x="6" y="4"/>
                    </a:lnTo>
                    <a:lnTo>
                      <a:pt x="6" y="0"/>
                    </a:lnTo>
                    <a:lnTo>
                      <a:pt x="3" y="0"/>
                    </a:lnTo>
                    <a:lnTo>
                      <a:pt x="0"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0" name="Freeform 828"/>
              <p:cNvSpPr>
                <a:spLocks/>
              </p:cNvSpPr>
              <p:nvPr/>
            </p:nvSpPr>
            <p:spPr bwMode="auto">
              <a:xfrm>
                <a:off x="3863" y="4127"/>
                <a:ext cx="8" cy="8"/>
              </a:xfrm>
              <a:custGeom>
                <a:avLst/>
                <a:gdLst>
                  <a:gd name="T0" fmla="*/ 6 w 8"/>
                  <a:gd name="T1" fmla="*/ 6 h 8"/>
                  <a:gd name="T2" fmla="*/ 1 w 8"/>
                  <a:gd name="T3" fmla="*/ 1 h 8"/>
                  <a:gd name="T4" fmla="*/ 0 w 8"/>
                  <a:gd name="T5" fmla="*/ 1 h 8"/>
                  <a:gd name="T6" fmla="*/ 5 w 8"/>
                  <a:gd name="T7" fmla="*/ 8 h 8"/>
                  <a:gd name="T8" fmla="*/ 6 w 8"/>
                  <a:gd name="T9" fmla="*/ 6 h 8"/>
                  <a:gd name="T10" fmla="*/ 6 w 8"/>
                  <a:gd name="T11" fmla="*/ 6 h 8"/>
                  <a:gd name="T12" fmla="*/ 6 w 8"/>
                  <a:gd name="T13" fmla="*/ 6 h 8"/>
                  <a:gd name="T14" fmla="*/ 8 w 8"/>
                  <a:gd name="T15" fmla="*/ 3 h 8"/>
                  <a:gd name="T16" fmla="*/ 6 w 8"/>
                  <a:gd name="T17" fmla="*/ 1 h 8"/>
                  <a:gd name="T18" fmla="*/ 5 w 8"/>
                  <a:gd name="T19" fmla="*/ 0 h 8"/>
                  <a:gd name="T20" fmla="*/ 1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1" y="1"/>
                    </a:lnTo>
                    <a:lnTo>
                      <a:pt x="0" y="1"/>
                    </a:lnTo>
                    <a:lnTo>
                      <a:pt x="5" y="8"/>
                    </a:lnTo>
                    <a:lnTo>
                      <a:pt x="6" y="6"/>
                    </a:lnTo>
                    <a:lnTo>
                      <a:pt x="8" y="3"/>
                    </a:lnTo>
                    <a:lnTo>
                      <a:pt x="6" y="1"/>
                    </a:lnTo>
                    <a:lnTo>
                      <a:pt x="5" y="0"/>
                    </a:lnTo>
                    <a:lnTo>
                      <a:pt x="1"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1" name="Freeform 829"/>
              <p:cNvSpPr>
                <a:spLocks/>
              </p:cNvSpPr>
              <p:nvPr/>
            </p:nvSpPr>
            <p:spPr bwMode="auto">
              <a:xfrm>
                <a:off x="3864" y="4125"/>
                <a:ext cx="7" cy="8"/>
              </a:xfrm>
              <a:custGeom>
                <a:avLst/>
                <a:gdLst>
                  <a:gd name="T0" fmla="*/ 7 w 7"/>
                  <a:gd name="T1" fmla="*/ 7 h 8"/>
                  <a:gd name="T2" fmla="*/ 0 w 7"/>
                  <a:gd name="T3" fmla="*/ 2 h 8"/>
                  <a:gd name="T4" fmla="*/ 0 w 7"/>
                  <a:gd name="T5" fmla="*/ 3 h 8"/>
                  <a:gd name="T6" fmla="*/ 5 w 7"/>
                  <a:gd name="T7" fmla="*/ 8 h 8"/>
                  <a:gd name="T8" fmla="*/ 7 w 7"/>
                  <a:gd name="T9" fmla="*/ 7 h 8"/>
                  <a:gd name="T10" fmla="*/ 7 w 7"/>
                  <a:gd name="T11" fmla="*/ 7 h 8"/>
                  <a:gd name="T12" fmla="*/ 7 w 7"/>
                  <a:gd name="T13" fmla="*/ 7 h 8"/>
                  <a:gd name="T14" fmla="*/ 7 w 7"/>
                  <a:gd name="T15" fmla="*/ 5 h 8"/>
                  <a:gd name="T16" fmla="*/ 7 w 7"/>
                  <a:gd name="T17" fmla="*/ 2 h 8"/>
                  <a:gd name="T18" fmla="*/ 4 w 7"/>
                  <a:gd name="T19" fmla="*/ 0 h 8"/>
                  <a:gd name="T20" fmla="*/ 0 w 7"/>
                  <a:gd name="T21" fmla="*/ 2 h 8"/>
                  <a:gd name="T22" fmla="*/ 7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7"/>
                    </a:moveTo>
                    <a:lnTo>
                      <a:pt x="0" y="2"/>
                    </a:lnTo>
                    <a:lnTo>
                      <a:pt x="0" y="3"/>
                    </a:lnTo>
                    <a:lnTo>
                      <a:pt x="5" y="8"/>
                    </a:lnTo>
                    <a:lnTo>
                      <a:pt x="7" y="7"/>
                    </a:lnTo>
                    <a:lnTo>
                      <a:pt x="7" y="5"/>
                    </a:lnTo>
                    <a:lnTo>
                      <a:pt x="7" y="2"/>
                    </a:lnTo>
                    <a:lnTo>
                      <a:pt x="4"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2" name="Freeform 830"/>
              <p:cNvSpPr>
                <a:spLocks/>
              </p:cNvSpPr>
              <p:nvPr/>
            </p:nvSpPr>
            <p:spPr bwMode="auto">
              <a:xfrm>
                <a:off x="3864" y="4125"/>
                <a:ext cx="8" cy="7"/>
              </a:xfrm>
              <a:custGeom>
                <a:avLst/>
                <a:gdLst>
                  <a:gd name="T0" fmla="*/ 7 w 8"/>
                  <a:gd name="T1" fmla="*/ 7 h 7"/>
                  <a:gd name="T2" fmla="*/ 2 w 8"/>
                  <a:gd name="T3" fmla="*/ 0 h 7"/>
                  <a:gd name="T4" fmla="*/ 0 w 8"/>
                  <a:gd name="T5" fmla="*/ 2 h 7"/>
                  <a:gd name="T6" fmla="*/ 7 w 8"/>
                  <a:gd name="T7" fmla="*/ 7 h 7"/>
                  <a:gd name="T8" fmla="*/ 7 w 8"/>
                  <a:gd name="T9" fmla="*/ 7 h 7"/>
                  <a:gd name="T10" fmla="*/ 7 w 8"/>
                  <a:gd name="T11" fmla="*/ 7 h 7"/>
                  <a:gd name="T12" fmla="*/ 7 w 8"/>
                  <a:gd name="T13" fmla="*/ 7 h 7"/>
                  <a:gd name="T14" fmla="*/ 8 w 8"/>
                  <a:gd name="T15" fmla="*/ 3 h 7"/>
                  <a:gd name="T16" fmla="*/ 7 w 8"/>
                  <a:gd name="T17" fmla="*/ 0 h 7"/>
                  <a:gd name="T18" fmla="*/ 5 w 8"/>
                  <a:gd name="T19" fmla="*/ 0 h 7"/>
                  <a:gd name="T20" fmla="*/ 2 w 8"/>
                  <a:gd name="T21" fmla="*/ 0 h 7"/>
                  <a:gd name="T22" fmla="*/ 7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7" y="7"/>
                    </a:moveTo>
                    <a:lnTo>
                      <a:pt x="2" y="0"/>
                    </a:lnTo>
                    <a:lnTo>
                      <a:pt x="0" y="2"/>
                    </a:lnTo>
                    <a:lnTo>
                      <a:pt x="7" y="7"/>
                    </a:lnTo>
                    <a:lnTo>
                      <a:pt x="8" y="3"/>
                    </a:lnTo>
                    <a:lnTo>
                      <a:pt x="7" y="0"/>
                    </a:lnTo>
                    <a:lnTo>
                      <a:pt x="5" y="0"/>
                    </a:lnTo>
                    <a:lnTo>
                      <a:pt x="2" y="0"/>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3" name="Freeform 831"/>
              <p:cNvSpPr>
                <a:spLocks/>
              </p:cNvSpPr>
              <p:nvPr/>
            </p:nvSpPr>
            <p:spPr bwMode="auto">
              <a:xfrm>
                <a:off x="3866" y="4124"/>
                <a:ext cx="8" cy="8"/>
              </a:xfrm>
              <a:custGeom>
                <a:avLst/>
                <a:gdLst>
                  <a:gd name="T0" fmla="*/ 6 w 8"/>
                  <a:gd name="T1" fmla="*/ 6 h 8"/>
                  <a:gd name="T2" fmla="*/ 0 w 8"/>
                  <a:gd name="T3" fmla="*/ 1 h 8"/>
                  <a:gd name="T4" fmla="*/ 0 w 8"/>
                  <a:gd name="T5" fmla="*/ 1 h 8"/>
                  <a:gd name="T6" fmla="*/ 5 w 8"/>
                  <a:gd name="T7" fmla="*/ 8 h 8"/>
                  <a:gd name="T8" fmla="*/ 6 w 8"/>
                  <a:gd name="T9" fmla="*/ 6 h 8"/>
                  <a:gd name="T10" fmla="*/ 6 w 8"/>
                  <a:gd name="T11" fmla="*/ 6 h 8"/>
                  <a:gd name="T12" fmla="*/ 6 w 8"/>
                  <a:gd name="T13" fmla="*/ 6 h 8"/>
                  <a:gd name="T14" fmla="*/ 8 w 8"/>
                  <a:gd name="T15" fmla="*/ 3 h 8"/>
                  <a:gd name="T16" fmla="*/ 6 w 8"/>
                  <a:gd name="T17" fmla="*/ 1 h 8"/>
                  <a:gd name="T18" fmla="*/ 3 w 8"/>
                  <a:gd name="T19" fmla="*/ 0 h 8"/>
                  <a:gd name="T20" fmla="*/ 0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1"/>
                    </a:lnTo>
                    <a:lnTo>
                      <a:pt x="5" y="8"/>
                    </a:lnTo>
                    <a:lnTo>
                      <a:pt x="6" y="6"/>
                    </a:lnTo>
                    <a:lnTo>
                      <a:pt x="8" y="3"/>
                    </a:lnTo>
                    <a:lnTo>
                      <a:pt x="6" y="1"/>
                    </a:lnTo>
                    <a:lnTo>
                      <a:pt x="3" y="0"/>
                    </a:lnTo>
                    <a:lnTo>
                      <a:pt x="0"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4" name="Freeform 832"/>
              <p:cNvSpPr>
                <a:spLocks/>
              </p:cNvSpPr>
              <p:nvPr/>
            </p:nvSpPr>
            <p:spPr bwMode="auto">
              <a:xfrm>
                <a:off x="3866" y="4122"/>
                <a:ext cx="8" cy="8"/>
              </a:xfrm>
              <a:custGeom>
                <a:avLst/>
                <a:gdLst>
                  <a:gd name="T0" fmla="*/ 2 w 8"/>
                  <a:gd name="T1" fmla="*/ 2 h 8"/>
                  <a:gd name="T2" fmla="*/ 2 w 8"/>
                  <a:gd name="T3" fmla="*/ 2 h 8"/>
                  <a:gd name="T4" fmla="*/ 0 w 8"/>
                  <a:gd name="T5" fmla="*/ 3 h 8"/>
                  <a:gd name="T6" fmla="*/ 6 w 8"/>
                  <a:gd name="T7" fmla="*/ 8 h 8"/>
                  <a:gd name="T8" fmla="*/ 8 w 8"/>
                  <a:gd name="T9" fmla="*/ 6 h 8"/>
                  <a:gd name="T10" fmla="*/ 2 w 8"/>
                  <a:gd name="T11" fmla="*/ 2 h 8"/>
                  <a:gd name="T12" fmla="*/ 8 w 8"/>
                  <a:gd name="T13" fmla="*/ 6 h 8"/>
                  <a:gd name="T14" fmla="*/ 8 w 8"/>
                  <a:gd name="T15" fmla="*/ 3 h 8"/>
                  <a:gd name="T16" fmla="*/ 6 w 8"/>
                  <a:gd name="T17" fmla="*/ 2 h 8"/>
                  <a:gd name="T18" fmla="*/ 5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3"/>
                    </a:lnTo>
                    <a:lnTo>
                      <a:pt x="6" y="8"/>
                    </a:lnTo>
                    <a:lnTo>
                      <a:pt x="8" y="6"/>
                    </a:lnTo>
                    <a:lnTo>
                      <a:pt x="2" y="2"/>
                    </a:lnTo>
                    <a:lnTo>
                      <a:pt x="8" y="6"/>
                    </a:lnTo>
                    <a:lnTo>
                      <a:pt x="8" y="3"/>
                    </a:lnTo>
                    <a:lnTo>
                      <a:pt x="6"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5" name="Freeform 833"/>
              <p:cNvSpPr>
                <a:spLocks/>
              </p:cNvSpPr>
              <p:nvPr/>
            </p:nvSpPr>
            <p:spPr bwMode="auto">
              <a:xfrm>
                <a:off x="3868" y="4122"/>
                <a:ext cx="8" cy="6"/>
              </a:xfrm>
              <a:custGeom>
                <a:avLst/>
                <a:gdLst>
                  <a:gd name="T0" fmla="*/ 6 w 8"/>
                  <a:gd name="T1" fmla="*/ 5 h 6"/>
                  <a:gd name="T2" fmla="*/ 1 w 8"/>
                  <a:gd name="T3" fmla="*/ 0 h 6"/>
                  <a:gd name="T4" fmla="*/ 0 w 8"/>
                  <a:gd name="T5" fmla="*/ 2 h 6"/>
                  <a:gd name="T6" fmla="*/ 6 w 8"/>
                  <a:gd name="T7" fmla="*/ 6 h 6"/>
                  <a:gd name="T8" fmla="*/ 6 w 8"/>
                  <a:gd name="T9" fmla="*/ 5 h 6"/>
                  <a:gd name="T10" fmla="*/ 6 w 8"/>
                  <a:gd name="T11" fmla="*/ 5 h 6"/>
                  <a:gd name="T12" fmla="*/ 6 w 8"/>
                  <a:gd name="T13" fmla="*/ 5 h 6"/>
                  <a:gd name="T14" fmla="*/ 8 w 8"/>
                  <a:gd name="T15" fmla="*/ 3 h 6"/>
                  <a:gd name="T16" fmla="*/ 6 w 8"/>
                  <a:gd name="T17" fmla="*/ 0 h 6"/>
                  <a:gd name="T18" fmla="*/ 3 w 8"/>
                  <a:gd name="T19" fmla="*/ 0 h 6"/>
                  <a:gd name="T20" fmla="*/ 1 w 8"/>
                  <a:gd name="T21" fmla="*/ 0 h 6"/>
                  <a:gd name="T22" fmla="*/ 6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6" y="5"/>
                    </a:moveTo>
                    <a:lnTo>
                      <a:pt x="1" y="0"/>
                    </a:lnTo>
                    <a:lnTo>
                      <a:pt x="0" y="2"/>
                    </a:lnTo>
                    <a:lnTo>
                      <a:pt x="6" y="6"/>
                    </a:lnTo>
                    <a:lnTo>
                      <a:pt x="6" y="5"/>
                    </a:lnTo>
                    <a:lnTo>
                      <a:pt x="8" y="3"/>
                    </a:lnTo>
                    <a:lnTo>
                      <a:pt x="6" y="0"/>
                    </a:lnTo>
                    <a:lnTo>
                      <a:pt x="3" y="0"/>
                    </a:lnTo>
                    <a:lnTo>
                      <a:pt x="1" y="0"/>
                    </a:lnTo>
                    <a:lnTo>
                      <a:pt x="6"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6" name="Freeform 834"/>
              <p:cNvSpPr>
                <a:spLocks/>
              </p:cNvSpPr>
              <p:nvPr/>
            </p:nvSpPr>
            <p:spPr bwMode="auto">
              <a:xfrm>
                <a:off x="3869" y="4120"/>
                <a:ext cx="7" cy="7"/>
              </a:xfrm>
              <a:custGeom>
                <a:avLst/>
                <a:gdLst>
                  <a:gd name="T0" fmla="*/ 7 w 7"/>
                  <a:gd name="T1" fmla="*/ 7 h 7"/>
                  <a:gd name="T2" fmla="*/ 0 w 7"/>
                  <a:gd name="T3" fmla="*/ 2 h 7"/>
                  <a:gd name="T4" fmla="*/ 0 w 7"/>
                  <a:gd name="T5" fmla="*/ 2 h 7"/>
                  <a:gd name="T6" fmla="*/ 5 w 7"/>
                  <a:gd name="T7" fmla="*/ 7 h 7"/>
                  <a:gd name="T8" fmla="*/ 7 w 7"/>
                  <a:gd name="T9" fmla="*/ 7 h 7"/>
                  <a:gd name="T10" fmla="*/ 7 w 7"/>
                  <a:gd name="T11" fmla="*/ 7 h 7"/>
                  <a:gd name="T12" fmla="*/ 7 w 7"/>
                  <a:gd name="T13" fmla="*/ 7 h 7"/>
                  <a:gd name="T14" fmla="*/ 7 w 7"/>
                  <a:gd name="T15" fmla="*/ 4 h 7"/>
                  <a:gd name="T16" fmla="*/ 7 w 7"/>
                  <a:gd name="T17" fmla="*/ 0 h 7"/>
                  <a:gd name="T18" fmla="*/ 3 w 7"/>
                  <a:gd name="T19" fmla="*/ 0 h 7"/>
                  <a:gd name="T20" fmla="*/ 0 w 7"/>
                  <a:gd name="T21" fmla="*/ 2 h 7"/>
                  <a:gd name="T22" fmla="*/ 7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7" y="7"/>
                    </a:moveTo>
                    <a:lnTo>
                      <a:pt x="0" y="2"/>
                    </a:lnTo>
                    <a:lnTo>
                      <a:pt x="5" y="7"/>
                    </a:lnTo>
                    <a:lnTo>
                      <a:pt x="7" y="7"/>
                    </a:lnTo>
                    <a:lnTo>
                      <a:pt x="7" y="4"/>
                    </a:lnTo>
                    <a:lnTo>
                      <a:pt x="7" y="0"/>
                    </a:lnTo>
                    <a:lnTo>
                      <a:pt x="3"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7" name="Freeform 835"/>
              <p:cNvSpPr>
                <a:spLocks/>
              </p:cNvSpPr>
              <p:nvPr/>
            </p:nvSpPr>
            <p:spPr bwMode="auto">
              <a:xfrm>
                <a:off x="3869" y="4119"/>
                <a:ext cx="8" cy="8"/>
              </a:xfrm>
              <a:custGeom>
                <a:avLst/>
                <a:gdLst>
                  <a:gd name="T0" fmla="*/ 2 w 8"/>
                  <a:gd name="T1" fmla="*/ 1 h 8"/>
                  <a:gd name="T2" fmla="*/ 2 w 8"/>
                  <a:gd name="T3" fmla="*/ 1 h 8"/>
                  <a:gd name="T4" fmla="*/ 0 w 8"/>
                  <a:gd name="T5" fmla="*/ 3 h 8"/>
                  <a:gd name="T6" fmla="*/ 7 w 8"/>
                  <a:gd name="T7" fmla="*/ 8 h 8"/>
                  <a:gd name="T8" fmla="*/ 8 w 8"/>
                  <a:gd name="T9" fmla="*/ 6 h 8"/>
                  <a:gd name="T10" fmla="*/ 2 w 8"/>
                  <a:gd name="T11" fmla="*/ 1 h 8"/>
                  <a:gd name="T12" fmla="*/ 8 w 8"/>
                  <a:gd name="T13" fmla="*/ 6 h 8"/>
                  <a:gd name="T14" fmla="*/ 8 w 8"/>
                  <a:gd name="T15" fmla="*/ 3 h 8"/>
                  <a:gd name="T16" fmla="*/ 7 w 8"/>
                  <a:gd name="T17" fmla="*/ 0 h 8"/>
                  <a:gd name="T18" fmla="*/ 3 w 8"/>
                  <a:gd name="T19" fmla="*/ 0 h 8"/>
                  <a:gd name="T20" fmla="*/ 2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1"/>
                    </a:moveTo>
                    <a:lnTo>
                      <a:pt x="2" y="1"/>
                    </a:lnTo>
                    <a:lnTo>
                      <a:pt x="0" y="3"/>
                    </a:lnTo>
                    <a:lnTo>
                      <a:pt x="7" y="8"/>
                    </a:lnTo>
                    <a:lnTo>
                      <a:pt x="8" y="6"/>
                    </a:lnTo>
                    <a:lnTo>
                      <a:pt x="2" y="1"/>
                    </a:lnTo>
                    <a:lnTo>
                      <a:pt x="8" y="6"/>
                    </a:lnTo>
                    <a:lnTo>
                      <a:pt x="8" y="3"/>
                    </a:lnTo>
                    <a:lnTo>
                      <a:pt x="7" y="0"/>
                    </a:lnTo>
                    <a:lnTo>
                      <a:pt x="3"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8" name="Freeform 836"/>
              <p:cNvSpPr>
                <a:spLocks/>
              </p:cNvSpPr>
              <p:nvPr/>
            </p:nvSpPr>
            <p:spPr bwMode="auto">
              <a:xfrm>
                <a:off x="3871" y="4117"/>
                <a:ext cx="8" cy="8"/>
              </a:xfrm>
              <a:custGeom>
                <a:avLst/>
                <a:gdLst>
                  <a:gd name="T0" fmla="*/ 6 w 8"/>
                  <a:gd name="T1" fmla="*/ 7 h 8"/>
                  <a:gd name="T2" fmla="*/ 0 w 8"/>
                  <a:gd name="T3" fmla="*/ 2 h 8"/>
                  <a:gd name="T4" fmla="*/ 0 w 8"/>
                  <a:gd name="T5" fmla="*/ 3 h 8"/>
                  <a:gd name="T6" fmla="*/ 6 w 8"/>
                  <a:gd name="T7" fmla="*/ 8 h 8"/>
                  <a:gd name="T8" fmla="*/ 6 w 8"/>
                  <a:gd name="T9" fmla="*/ 7 h 8"/>
                  <a:gd name="T10" fmla="*/ 6 w 8"/>
                  <a:gd name="T11" fmla="*/ 7 h 8"/>
                  <a:gd name="T12" fmla="*/ 6 w 8"/>
                  <a:gd name="T13" fmla="*/ 7 h 8"/>
                  <a:gd name="T14" fmla="*/ 8 w 8"/>
                  <a:gd name="T15" fmla="*/ 3 h 8"/>
                  <a:gd name="T16" fmla="*/ 6 w 8"/>
                  <a:gd name="T17" fmla="*/ 2 h 8"/>
                  <a:gd name="T18" fmla="*/ 3 w 8"/>
                  <a:gd name="T19" fmla="*/ 0 h 8"/>
                  <a:gd name="T20" fmla="*/ 0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0" y="2"/>
                    </a:lnTo>
                    <a:lnTo>
                      <a:pt x="0" y="3"/>
                    </a:lnTo>
                    <a:lnTo>
                      <a:pt x="6" y="8"/>
                    </a:lnTo>
                    <a:lnTo>
                      <a:pt x="6" y="7"/>
                    </a:lnTo>
                    <a:lnTo>
                      <a:pt x="8" y="3"/>
                    </a:lnTo>
                    <a:lnTo>
                      <a:pt x="6" y="2"/>
                    </a:lnTo>
                    <a:lnTo>
                      <a:pt x="3" y="0"/>
                    </a:lnTo>
                    <a:lnTo>
                      <a:pt x="0"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49" name="Freeform 837"/>
              <p:cNvSpPr>
                <a:spLocks/>
              </p:cNvSpPr>
              <p:nvPr/>
            </p:nvSpPr>
            <p:spPr bwMode="auto">
              <a:xfrm>
                <a:off x="3871" y="4116"/>
                <a:ext cx="8" cy="8"/>
              </a:xfrm>
              <a:custGeom>
                <a:avLst/>
                <a:gdLst>
                  <a:gd name="T0" fmla="*/ 8 w 8"/>
                  <a:gd name="T1" fmla="*/ 6 h 8"/>
                  <a:gd name="T2" fmla="*/ 1 w 8"/>
                  <a:gd name="T3" fmla="*/ 1 h 8"/>
                  <a:gd name="T4" fmla="*/ 0 w 8"/>
                  <a:gd name="T5" fmla="*/ 3 h 8"/>
                  <a:gd name="T6" fmla="*/ 6 w 8"/>
                  <a:gd name="T7" fmla="*/ 8 h 8"/>
                  <a:gd name="T8" fmla="*/ 8 w 8"/>
                  <a:gd name="T9" fmla="*/ 6 h 8"/>
                  <a:gd name="T10" fmla="*/ 8 w 8"/>
                  <a:gd name="T11" fmla="*/ 6 h 8"/>
                  <a:gd name="T12" fmla="*/ 8 w 8"/>
                  <a:gd name="T13" fmla="*/ 6 h 8"/>
                  <a:gd name="T14" fmla="*/ 8 w 8"/>
                  <a:gd name="T15" fmla="*/ 3 h 8"/>
                  <a:gd name="T16" fmla="*/ 6 w 8"/>
                  <a:gd name="T17" fmla="*/ 1 h 8"/>
                  <a:gd name="T18" fmla="*/ 5 w 8"/>
                  <a:gd name="T19" fmla="*/ 0 h 8"/>
                  <a:gd name="T20" fmla="*/ 1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1" y="1"/>
                    </a:lnTo>
                    <a:lnTo>
                      <a:pt x="0" y="3"/>
                    </a:lnTo>
                    <a:lnTo>
                      <a:pt x="6" y="8"/>
                    </a:lnTo>
                    <a:lnTo>
                      <a:pt x="8" y="6"/>
                    </a:lnTo>
                    <a:lnTo>
                      <a:pt x="8" y="3"/>
                    </a:lnTo>
                    <a:lnTo>
                      <a:pt x="6" y="1"/>
                    </a:lnTo>
                    <a:lnTo>
                      <a:pt x="5" y="0"/>
                    </a:lnTo>
                    <a:lnTo>
                      <a:pt x="1"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0" name="Freeform 838"/>
              <p:cNvSpPr>
                <a:spLocks/>
              </p:cNvSpPr>
              <p:nvPr/>
            </p:nvSpPr>
            <p:spPr bwMode="auto">
              <a:xfrm>
                <a:off x="3872" y="4116"/>
                <a:ext cx="9" cy="6"/>
              </a:xfrm>
              <a:custGeom>
                <a:avLst/>
                <a:gdLst>
                  <a:gd name="T0" fmla="*/ 7 w 9"/>
                  <a:gd name="T1" fmla="*/ 4 h 6"/>
                  <a:gd name="T2" fmla="*/ 2 w 9"/>
                  <a:gd name="T3" fmla="*/ 1 h 6"/>
                  <a:gd name="T4" fmla="*/ 0 w 9"/>
                  <a:gd name="T5" fmla="*/ 1 h 6"/>
                  <a:gd name="T6" fmla="*/ 7 w 9"/>
                  <a:gd name="T7" fmla="*/ 6 h 6"/>
                  <a:gd name="T8" fmla="*/ 7 w 9"/>
                  <a:gd name="T9" fmla="*/ 4 h 6"/>
                  <a:gd name="T10" fmla="*/ 7 w 9"/>
                  <a:gd name="T11" fmla="*/ 4 h 6"/>
                  <a:gd name="T12" fmla="*/ 7 w 9"/>
                  <a:gd name="T13" fmla="*/ 4 h 6"/>
                  <a:gd name="T14" fmla="*/ 9 w 9"/>
                  <a:gd name="T15" fmla="*/ 1 h 6"/>
                  <a:gd name="T16" fmla="*/ 7 w 9"/>
                  <a:gd name="T17" fmla="*/ 0 h 6"/>
                  <a:gd name="T18" fmla="*/ 4 w 9"/>
                  <a:gd name="T19" fmla="*/ 0 h 6"/>
                  <a:gd name="T20" fmla="*/ 2 w 9"/>
                  <a:gd name="T21" fmla="*/ 1 h 6"/>
                  <a:gd name="T22" fmla="*/ 7 w 9"/>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6">
                    <a:moveTo>
                      <a:pt x="7" y="4"/>
                    </a:moveTo>
                    <a:lnTo>
                      <a:pt x="2" y="1"/>
                    </a:lnTo>
                    <a:lnTo>
                      <a:pt x="0" y="1"/>
                    </a:lnTo>
                    <a:lnTo>
                      <a:pt x="7" y="6"/>
                    </a:lnTo>
                    <a:lnTo>
                      <a:pt x="7" y="4"/>
                    </a:lnTo>
                    <a:lnTo>
                      <a:pt x="9" y="1"/>
                    </a:lnTo>
                    <a:lnTo>
                      <a:pt x="7" y="0"/>
                    </a:lnTo>
                    <a:lnTo>
                      <a:pt x="4" y="0"/>
                    </a:lnTo>
                    <a:lnTo>
                      <a:pt x="2" y="1"/>
                    </a:lnTo>
                    <a:lnTo>
                      <a:pt x="7"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1" name="Freeform 839"/>
              <p:cNvSpPr>
                <a:spLocks/>
              </p:cNvSpPr>
              <p:nvPr/>
            </p:nvSpPr>
            <p:spPr bwMode="auto">
              <a:xfrm>
                <a:off x="3874" y="4114"/>
                <a:ext cx="7" cy="6"/>
              </a:xfrm>
              <a:custGeom>
                <a:avLst/>
                <a:gdLst>
                  <a:gd name="T0" fmla="*/ 0 w 7"/>
                  <a:gd name="T1" fmla="*/ 2 h 6"/>
                  <a:gd name="T2" fmla="*/ 0 w 7"/>
                  <a:gd name="T3" fmla="*/ 2 h 6"/>
                  <a:gd name="T4" fmla="*/ 0 w 7"/>
                  <a:gd name="T5" fmla="*/ 3 h 6"/>
                  <a:gd name="T6" fmla="*/ 5 w 7"/>
                  <a:gd name="T7" fmla="*/ 6 h 6"/>
                  <a:gd name="T8" fmla="*/ 7 w 7"/>
                  <a:gd name="T9" fmla="*/ 5 h 6"/>
                  <a:gd name="T10" fmla="*/ 0 w 7"/>
                  <a:gd name="T11" fmla="*/ 2 h 6"/>
                  <a:gd name="T12" fmla="*/ 7 w 7"/>
                  <a:gd name="T13" fmla="*/ 5 h 6"/>
                  <a:gd name="T14" fmla="*/ 7 w 7"/>
                  <a:gd name="T15" fmla="*/ 3 h 6"/>
                  <a:gd name="T16" fmla="*/ 5 w 7"/>
                  <a:gd name="T17" fmla="*/ 0 h 6"/>
                  <a:gd name="T18" fmla="*/ 3 w 7"/>
                  <a:gd name="T19" fmla="*/ 0 h 6"/>
                  <a:gd name="T20" fmla="*/ 0 w 7"/>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0" y="2"/>
                    </a:moveTo>
                    <a:lnTo>
                      <a:pt x="0" y="2"/>
                    </a:lnTo>
                    <a:lnTo>
                      <a:pt x="0" y="3"/>
                    </a:lnTo>
                    <a:lnTo>
                      <a:pt x="5" y="6"/>
                    </a:lnTo>
                    <a:lnTo>
                      <a:pt x="7" y="5"/>
                    </a:lnTo>
                    <a:lnTo>
                      <a:pt x="0" y="2"/>
                    </a:lnTo>
                    <a:lnTo>
                      <a:pt x="7" y="5"/>
                    </a:lnTo>
                    <a:lnTo>
                      <a:pt x="7" y="3"/>
                    </a:lnTo>
                    <a:lnTo>
                      <a:pt x="5" y="0"/>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2" name="Freeform 840"/>
              <p:cNvSpPr>
                <a:spLocks/>
              </p:cNvSpPr>
              <p:nvPr/>
            </p:nvSpPr>
            <p:spPr bwMode="auto">
              <a:xfrm>
                <a:off x="3874" y="4112"/>
                <a:ext cx="8" cy="8"/>
              </a:xfrm>
              <a:custGeom>
                <a:avLst/>
                <a:gdLst>
                  <a:gd name="T0" fmla="*/ 8 w 8"/>
                  <a:gd name="T1" fmla="*/ 7 h 8"/>
                  <a:gd name="T2" fmla="*/ 2 w 8"/>
                  <a:gd name="T3" fmla="*/ 2 h 8"/>
                  <a:gd name="T4" fmla="*/ 0 w 8"/>
                  <a:gd name="T5" fmla="*/ 4 h 8"/>
                  <a:gd name="T6" fmla="*/ 7 w 8"/>
                  <a:gd name="T7" fmla="*/ 8 h 8"/>
                  <a:gd name="T8" fmla="*/ 8 w 8"/>
                  <a:gd name="T9" fmla="*/ 7 h 8"/>
                  <a:gd name="T10" fmla="*/ 8 w 8"/>
                  <a:gd name="T11" fmla="*/ 7 h 8"/>
                  <a:gd name="T12" fmla="*/ 8 w 8"/>
                  <a:gd name="T13" fmla="*/ 7 h 8"/>
                  <a:gd name="T14" fmla="*/ 8 w 8"/>
                  <a:gd name="T15" fmla="*/ 4 h 8"/>
                  <a:gd name="T16" fmla="*/ 7 w 8"/>
                  <a:gd name="T17" fmla="*/ 0 h 8"/>
                  <a:gd name="T18" fmla="*/ 5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4"/>
                    </a:lnTo>
                    <a:lnTo>
                      <a:pt x="7" y="8"/>
                    </a:lnTo>
                    <a:lnTo>
                      <a:pt x="8" y="7"/>
                    </a:lnTo>
                    <a:lnTo>
                      <a:pt x="8" y="4"/>
                    </a:lnTo>
                    <a:lnTo>
                      <a:pt x="7" y="0"/>
                    </a:lnTo>
                    <a:lnTo>
                      <a:pt x="5"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3" name="Freeform 841"/>
              <p:cNvSpPr>
                <a:spLocks/>
              </p:cNvSpPr>
              <p:nvPr/>
            </p:nvSpPr>
            <p:spPr bwMode="auto">
              <a:xfrm>
                <a:off x="3876" y="4111"/>
                <a:ext cx="8" cy="8"/>
              </a:xfrm>
              <a:custGeom>
                <a:avLst/>
                <a:gdLst>
                  <a:gd name="T0" fmla="*/ 6 w 8"/>
                  <a:gd name="T1" fmla="*/ 6 h 8"/>
                  <a:gd name="T2" fmla="*/ 0 w 8"/>
                  <a:gd name="T3" fmla="*/ 1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0 h 8"/>
                  <a:gd name="T18" fmla="*/ 3 w 8"/>
                  <a:gd name="T19" fmla="*/ 0 h 8"/>
                  <a:gd name="T20" fmla="*/ 0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1"/>
                    </a:lnTo>
                    <a:lnTo>
                      <a:pt x="0" y="3"/>
                    </a:lnTo>
                    <a:lnTo>
                      <a:pt x="6" y="8"/>
                    </a:lnTo>
                    <a:lnTo>
                      <a:pt x="6" y="6"/>
                    </a:lnTo>
                    <a:lnTo>
                      <a:pt x="8" y="3"/>
                    </a:lnTo>
                    <a:lnTo>
                      <a:pt x="6" y="0"/>
                    </a:lnTo>
                    <a:lnTo>
                      <a:pt x="3" y="0"/>
                    </a:lnTo>
                    <a:lnTo>
                      <a:pt x="0"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4" name="Freeform 842"/>
              <p:cNvSpPr>
                <a:spLocks/>
              </p:cNvSpPr>
              <p:nvPr/>
            </p:nvSpPr>
            <p:spPr bwMode="auto">
              <a:xfrm>
                <a:off x="3876" y="4109"/>
                <a:ext cx="8" cy="8"/>
              </a:xfrm>
              <a:custGeom>
                <a:avLst/>
                <a:gdLst>
                  <a:gd name="T0" fmla="*/ 1 w 8"/>
                  <a:gd name="T1" fmla="*/ 2 h 8"/>
                  <a:gd name="T2" fmla="*/ 1 w 8"/>
                  <a:gd name="T3" fmla="*/ 2 h 8"/>
                  <a:gd name="T4" fmla="*/ 0 w 8"/>
                  <a:gd name="T5" fmla="*/ 3 h 8"/>
                  <a:gd name="T6" fmla="*/ 6 w 8"/>
                  <a:gd name="T7" fmla="*/ 8 h 8"/>
                  <a:gd name="T8" fmla="*/ 8 w 8"/>
                  <a:gd name="T9" fmla="*/ 7 h 8"/>
                  <a:gd name="T10" fmla="*/ 1 w 8"/>
                  <a:gd name="T11" fmla="*/ 2 h 8"/>
                  <a:gd name="T12" fmla="*/ 8 w 8"/>
                  <a:gd name="T13" fmla="*/ 7 h 8"/>
                  <a:gd name="T14" fmla="*/ 8 w 8"/>
                  <a:gd name="T15" fmla="*/ 3 h 8"/>
                  <a:gd name="T16" fmla="*/ 6 w 8"/>
                  <a:gd name="T17" fmla="*/ 0 h 8"/>
                  <a:gd name="T18" fmla="*/ 5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3"/>
                    </a:lnTo>
                    <a:lnTo>
                      <a:pt x="6" y="8"/>
                    </a:lnTo>
                    <a:lnTo>
                      <a:pt x="8" y="7"/>
                    </a:lnTo>
                    <a:lnTo>
                      <a:pt x="1" y="2"/>
                    </a:lnTo>
                    <a:lnTo>
                      <a:pt x="8" y="7"/>
                    </a:lnTo>
                    <a:lnTo>
                      <a:pt x="8" y="3"/>
                    </a:lnTo>
                    <a:lnTo>
                      <a:pt x="6" y="0"/>
                    </a:lnTo>
                    <a:lnTo>
                      <a:pt x="5"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5" name="Freeform 843"/>
              <p:cNvSpPr>
                <a:spLocks/>
              </p:cNvSpPr>
              <p:nvPr/>
            </p:nvSpPr>
            <p:spPr bwMode="auto">
              <a:xfrm>
                <a:off x="3877" y="4107"/>
                <a:ext cx="8" cy="9"/>
              </a:xfrm>
              <a:custGeom>
                <a:avLst/>
                <a:gdLst>
                  <a:gd name="T0" fmla="*/ 2 w 8"/>
                  <a:gd name="T1" fmla="*/ 2 h 9"/>
                  <a:gd name="T2" fmla="*/ 2 w 8"/>
                  <a:gd name="T3" fmla="*/ 2 h 9"/>
                  <a:gd name="T4" fmla="*/ 0 w 8"/>
                  <a:gd name="T5" fmla="*/ 4 h 9"/>
                  <a:gd name="T6" fmla="*/ 7 w 8"/>
                  <a:gd name="T7" fmla="*/ 9 h 9"/>
                  <a:gd name="T8" fmla="*/ 7 w 8"/>
                  <a:gd name="T9" fmla="*/ 7 h 9"/>
                  <a:gd name="T10" fmla="*/ 2 w 8"/>
                  <a:gd name="T11" fmla="*/ 2 h 9"/>
                  <a:gd name="T12" fmla="*/ 7 w 8"/>
                  <a:gd name="T13" fmla="*/ 7 h 9"/>
                  <a:gd name="T14" fmla="*/ 8 w 8"/>
                  <a:gd name="T15" fmla="*/ 4 h 9"/>
                  <a:gd name="T16" fmla="*/ 7 w 8"/>
                  <a:gd name="T17" fmla="*/ 2 h 9"/>
                  <a:gd name="T18" fmla="*/ 4 w 8"/>
                  <a:gd name="T19" fmla="*/ 0 h 9"/>
                  <a:gd name="T20" fmla="*/ 2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2"/>
                    </a:moveTo>
                    <a:lnTo>
                      <a:pt x="2" y="2"/>
                    </a:lnTo>
                    <a:lnTo>
                      <a:pt x="0" y="4"/>
                    </a:lnTo>
                    <a:lnTo>
                      <a:pt x="7" y="9"/>
                    </a:lnTo>
                    <a:lnTo>
                      <a:pt x="7" y="7"/>
                    </a:lnTo>
                    <a:lnTo>
                      <a:pt x="2" y="2"/>
                    </a:lnTo>
                    <a:lnTo>
                      <a:pt x="7" y="7"/>
                    </a:lnTo>
                    <a:lnTo>
                      <a:pt x="8" y="4"/>
                    </a:lnTo>
                    <a:lnTo>
                      <a:pt x="7" y="2"/>
                    </a:lnTo>
                    <a:lnTo>
                      <a:pt x="4"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6" name="Freeform 844"/>
              <p:cNvSpPr>
                <a:spLocks/>
              </p:cNvSpPr>
              <p:nvPr/>
            </p:nvSpPr>
            <p:spPr bwMode="auto">
              <a:xfrm>
                <a:off x="3879" y="4106"/>
                <a:ext cx="6" cy="8"/>
              </a:xfrm>
              <a:custGeom>
                <a:avLst/>
                <a:gdLst>
                  <a:gd name="T0" fmla="*/ 6 w 6"/>
                  <a:gd name="T1" fmla="*/ 6 h 8"/>
                  <a:gd name="T2" fmla="*/ 0 w 6"/>
                  <a:gd name="T3" fmla="*/ 1 h 8"/>
                  <a:gd name="T4" fmla="*/ 0 w 6"/>
                  <a:gd name="T5" fmla="*/ 3 h 8"/>
                  <a:gd name="T6" fmla="*/ 5 w 6"/>
                  <a:gd name="T7" fmla="*/ 8 h 8"/>
                  <a:gd name="T8" fmla="*/ 6 w 6"/>
                  <a:gd name="T9" fmla="*/ 6 h 8"/>
                  <a:gd name="T10" fmla="*/ 6 w 6"/>
                  <a:gd name="T11" fmla="*/ 6 h 8"/>
                  <a:gd name="T12" fmla="*/ 6 w 6"/>
                  <a:gd name="T13" fmla="*/ 6 h 8"/>
                  <a:gd name="T14" fmla="*/ 6 w 6"/>
                  <a:gd name="T15" fmla="*/ 3 h 8"/>
                  <a:gd name="T16" fmla="*/ 6 w 6"/>
                  <a:gd name="T17" fmla="*/ 1 h 8"/>
                  <a:gd name="T18" fmla="*/ 3 w 6"/>
                  <a:gd name="T19" fmla="*/ 0 h 8"/>
                  <a:gd name="T20" fmla="*/ 0 w 6"/>
                  <a:gd name="T21" fmla="*/ 1 h 8"/>
                  <a:gd name="T22" fmla="*/ 6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6" y="6"/>
                    </a:moveTo>
                    <a:lnTo>
                      <a:pt x="0" y="1"/>
                    </a:lnTo>
                    <a:lnTo>
                      <a:pt x="0" y="3"/>
                    </a:lnTo>
                    <a:lnTo>
                      <a:pt x="5" y="8"/>
                    </a:lnTo>
                    <a:lnTo>
                      <a:pt x="6" y="6"/>
                    </a:lnTo>
                    <a:lnTo>
                      <a:pt x="6" y="3"/>
                    </a:lnTo>
                    <a:lnTo>
                      <a:pt x="6" y="1"/>
                    </a:lnTo>
                    <a:lnTo>
                      <a:pt x="3" y="0"/>
                    </a:lnTo>
                    <a:lnTo>
                      <a:pt x="0"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7" name="Freeform 845"/>
              <p:cNvSpPr>
                <a:spLocks/>
              </p:cNvSpPr>
              <p:nvPr/>
            </p:nvSpPr>
            <p:spPr bwMode="auto">
              <a:xfrm>
                <a:off x="3879" y="4106"/>
                <a:ext cx="8" cy="6"/>
              </a:xfrm>
              <a:custGeom>
                <a:avLst/>
                <a:gdLst>
                  <a:gd name="T0" fmla="*/ 8 w 8"/>
                  <a:gd name="T1" fmla="*/ 5 h 6"/>
                  <a:gd name="T2" fmla="*/ 2 w 8"/>
                  <a:gd name="T3" fmla="*/ 1 h 6"/>
                  <a:gd name="T4" fmla="*/ 0 w 8"/>
                  <a:gd name="T5" fmla="*/ 1 h 6"/>
                  <a:gd name="T6" fmla="*/ 6 w 8"/>
                  <a:gd name="T7" fmla="*/ 6 h 6"/>
                  <a:gd name="T8" fmla="*/ 8 w 8"/>
                  <a:gd name="T9" fmla="*/ 5 h 6"/>
                  <a:gd name="T10" fmla="*/ 8 w 8"/>
                  <a:gd name="T11" fmla="*/ 5 h 6"/>
                  <a:gd name="T12" fmla="*/ 8 w 8"/>
                  <a:gd name="T13" fmla="*/ 5 h 6"/>
                  <a:gd name="T14" fmla="*/ 8 w 8"/>
                  <a:gd name="T15" fmla="*/ 1 h 6"/>
                  <a:gd name="T16" fmla="*/ 6 w 8"/>
                  <a:gd name="T17" fmla="*/ 0 h 6"/>
                  <a:gd name="T18" fmla="*/ 3 w 8"/>
                  <a:gd name="T19" fmla="*/ 0 h 6"/>
                  <a:gd name="T20" fmla="*/ 2 w 8"/>
                  <a:gd name="T21" fmla="*/ 1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2" y="1"/>
                    </a:lnTo>
                    <a:lnTo>
                      <a:pt x="0" y="1"/>
                    </a:lnTo>
                    <a:lnTo>
                      <a:pt x="6" y="6"/>
                    </a:lnTo>
                    <a:lnTo>
                      <a:pt x="8" y="5"/>
                    </a:lnTo>
                    <a:lnTo>
                      <a:pt x="8" y="1"/>
                    </a:lnTo>
                    <a:lnTo>
                      <a:pt x="6" y="0"/>
                    </a:lnTo>
                    <a:lnTo>
                      <a:pt x="3" y="0"/>
                    </a:lnTo>
                    <a:lnTo>
                      <a:pt x="2"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8" name="Freeform 846"/>
              <p:cNvSpPr>
                <a:spLocks/>
              </p:cNvSpPr>
              <p:nvPr/>
            </p:nvSpPr>
            <p:spPr bwMode="auto">
              <a:xfrm>
                <a:off x="3881" y="4104"/>
                <a:ext cx="8" cy="7"/>
              </a:xfrm>
              <a:custGeom>
                <a:avLst/>
                <a:gdLst>
                  <a:gd name="T0" fmla="*/ 0 w 8"/>
                  <a:gd name="T1" fmla="*/ 2 h 7"/>
                  <a:gd name="T2" fmla="*/ 0 w 8"/>
                  <a:gd name="T3" fmla="*/ 2 h 7"/>
                  <a:gd name="T4" fmla="*/ 0 w 8"/>
                  <a:gd name="T5" fmla="*/ 3 h 7"/>
                  <a:gd name="T6" fmla="*/ 6 w 8"/>
                  <a:gd name="T7" fmla="*/ 7 h 7"/>
                  <a:gd name="T8" fmla="*/ 6 w 8"/>
                  <a:gd name="T9" fmla="*/ 5 h 7"/>
                  <a:gd name="T10" fmla="*/ 0 w 8"/>
                  <a:gd name="T11" fmla="*/ 2 h 7"/>
                  <a:gd name="T12" fmla="*/ 6 w 8"/>
                  <a:gd name="T13" fmla="*/ 5 h 7"/>
                  <a:gd name="T14" fmla="*/ 8 w 8"/>
                  <a:gd name="T15" fmla="*/ 2 h 7"/>
                  <a:gd name="T16" fmla="*/ 6 w 8"/>
                  <a:gd name="T17" fmla="*/ 0 h 7"/>
                  <a:gd name="T18" fmla="*/ 3 w 8"/>
                  <a:gd name="T19" fmla="*/ 0 h 7"/>
                  <a:gd name="T20" fmla="*/ 0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0" y="2"/>
                    </a:moveTo>
                    <a:lnTo>
                      <a:pt x="0" y="2"/>
                    </a:lnTo>
                    <a:lnTo>
                      <a:pt x="0" y="3"/>
                    </a:lnTo>
                    <a:lnTo>
                      <a:pt x="6" y="7"/>
                    </a:lnTo>
                    <a:lnTo>
                      <a:pt x="6" y="5"/>
                    </a:lnTo>
                    <a:lnTo>
                      <a:pt x="0" y="2"/>
                    </a:lnTo>
                    <a:lnTo>
                      <a:pt x="6" y="5"/>
                    </a:lnTo>
                    <a:lnTo>
                      <a:pt x="8" y="2"/>
                    </a:lnTo>
                    <a:lnTo>
                      <a:pt x="6" y="0"/>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59" name="Freeform 847"/>
              <p:cNvSpPr>
                <a:spLocks/>
              </p:cNvSpPr>
              <p:nvPr/>
            </p:nvSpPr>
            <p:spPr bwMode="auto">
              <a:xfrm>
                <a:off x="3881" y="4103"/>
                <a:ext cx="8" cy="6"/>
              </a:xfrm>
              <a:custGeom>
                <a:avLst/>
                <a:gdLst>
                  <a:gd name="T0" fmla="*/ 8 w 8"/>
                  <a:gd name="T1" fmla="*/ 6 h 6"/>
                  <a:gd name="T2" fmla="*/ 1 w 8"/>
                  <a:gd name="T3" fmla="*/ 1 h 6"/>
                  <a:gd name="T4" fmla="*/ 0 w 8"/>
                  <a:gd name="T5" fmla="*/ 3 h 6"/>
                  <a:gd name="T6" fmla="*/ 6 w 8"/>
                  <a:gd name="T7" fmla="*/ 6 h 6"/>
                  <a:gd name="T8" fmla="*/ 8 w 8"/>
                  <a:gd name="T9" fmla="*/ 6 h 6"/>
                  <a:gd name="T10" fmla="*/ 8 w 8"/>
                  <a:gd name="T11" fmla="*/ 6 h 6"/>
                  <a:gd name="T12" fmla="*/ 8 w 8"/>
                  <a:gd name="T13" fmla="*/ 6 h 6"/>
                  <a:gd name="T14" fmla="*/ 8 w 8"/>
                  <a:gd name="T15" fmla="*/ 3 h 6"/>
                  <a:gd name="T16" fmla="*/ 6 w 8"/>
                  <a:gd name="T17" fmla="*/ 0 h 6"/>
                  <a:gd name="T18" fmla="*/ 4 w 8"/>
                  <a:gd name="T19" fmla="*/ 0 h 6"/>
                  <a:gd name="T20" fmla="*/ 1 w 8"/>
                  <a:gd name="T21" fmla="*/ 1 h 6"/>
                  <a:gd name="T22" fmla="*/ 8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6"/>
                    </a:moveTo>
                    <a:lnTo>
                      <a:pt x="1" y="1"/>
                    </a:lnTo>
                    <a:lnTo>
                      <a:pt x="0" y="3"/>
                    </a:lnTo>
                    <a:lnTo>
                      <a:pt x="6" y="6"/>
                    </a:lnTo>
                    <a:lnTo>
                      <a:pt x="8" y="6"/>
                    </a:lnTo>
                    <a:lnTo>
                      <a:pt x="8" y="3"/>
                    </a:lnTo>
                    <a:lnTo>
                      <a:pt x="6" y="0"/>
                    </a:lnTo>
                    <a:lnTo>
                      <a:pt x="4" y="0"/>
                    </a:lnTo>
                    <a:lnTo>
                      <a:pt x="1"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0" name="Freeform 848"/>
              <p:cNvSpPr>
                <a:spLocks/>
              </p:cNvSpPr>
              <p:nvPr/>
            </p:nvSpPr>
            <p:spPr bwMode="auto">
              <a:xfrm>
                <a:off x="3882" y="4101"/>
                <a:ext cx="8" cy="8"/>
              </a:xfrm>
              <a:custGeom>
                <a:avLst/>
                <a:gdLst>
                  <a:gd name="T0" fmla="*/ 7 w 8"/>
                  <a:gd name="T1" fmla="*/ 6 h 8"/>
                  <a:gd name="T2" fmla="*/ 2 w 8"/>
                  <a:gd name="T3" fmla="*/ 2 h 8"/>
                  <a:gd name="T4" fmla="*/ 0 w 8"/>
                  <a:gd name="T5" fmla="*/ 3 h 8"/>
                  <a:gd name="T6" fmla="*/ 7 w 8"/>
                  <a:gd name="T7" fmla="*/ 8 h 8"/>
                  <a:gd name="T8" fmla="*/ 7 w 8"/>
                  <a:gd name="T9" fmla="*/ 6 h 8"/>
                  <a:gd name="T10" fmla="*/ 7 w 8"/>
                  <a:gd name="T11" fmla="*/ 6 h 8"/>
                  <a:gd name="T12" fmla="*/ 7 w 8"/>
                  <a:gd name="T13" fmla="*/ 6 h 8"/>
                  <a:gd name="T14" fmla="*/ 8 w 8"/>
                  <a:gd name="T15" fmla="*/ 3 h 8"/>
                  <a:gd name="T16" fmla="*/ 7 w 8"/>
                  <a:gd name="T17" fmla="*/ 0 h 8"/>
                  <a:gd name="T18" fmla="*/ 3 w 8"/>
                  <a:gd name="T19" fmla="*/ 0 h 8"/>
                  <a:gd name="T20" fmla="*/ 2 w 8"/>
                  <a:gd name="T21" fmla="*/ 2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2"/>
                    </a:lnTo>
                    <a:lnTo>
                      <a:pt x="0" y="3"/>
                    </a:lnTo>
                    <a:lnTo>
                      <a:pt x="7" y="8"/>
                    </a:lnTo>
                    <a:lnTo>
                      <a:pt x="7" y="6"/>
                    </a:lnTo>
                    <a:lnTo>
                      <a:pt x="8" y="3"/>
                    </a:lnTo>
                    <a:lnTo>
                      <a:pt x="7" y="0"/>
                    </a:lnTo>
                    <a:lnTo>
                      <a:pt x="3" y="0"/>
                    </a:lnTo>
                    <a:lnTo>
                      <a:pt x="2" y="2"/>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1" name="Freeform 849"/>
              <p:cNvSpPr>
                <a:spLocks/>
              </p:cNvSpPr>
              <p:nvPr/>
            </p:nvSpPr>
            <p:spPr bwMode="auto">
              <a:xfrm>
                <a:off x="3884" y="4099"/>
                <a:ext cx="8" cy="8"/>
              </a:xfrm>
              <a:custGeom>
                <a:avLst/>
                <a:gdLst>
                  <a:gd name="T0" fmla="*/ 6 w 8"/>
                  <a:gd name="T1" fmla="*/ 7 h 8"/>
                  <a:gd name="T2" fmla="*/ 0 w 8"/>
                  <a:gd name="T3" fmla="*/ 2 h 8"/>
                  <a:gd name="T4" fmla="*/ 0 w 8"/>
                  <a:gd name="T5" fmla="*/ 4 h 8"/>
                  <a:gd name="T6" fmla="*/ 5 w 8"/>
                  <a:gd name="T7" fmla="*/ 8 h 8"/>
                  <a:gd name="T8" fmla="*/ 6 w 8"/>
                  <a:gd name="T9" fmla="*/ 7 h 8"/>
                  <a:gd name="T10" fmla="*/ 6 w 8"/>
                  <a:gd name="T11" fmla="*/ 7 h 8"/>
                  <a:gd name="T12" fmla="*/ 6 w 8"/>
                  <a:gd name="T13" fmla="*/ 7 h 8"/>
                  <a:gd name="T14" fmla="*/ 8 w 8"/>
                  <a:gd name="T15" fmla="*/ 4 h 8"/>
                  <a:gd name="T16" fmla="*/ 6 w 8"/>
                  <a:gd name="T17" fmla="*/ 2 h 8"/>
                  <a:gd name="T18" fmla="*/ 3 w 8"/>
                  <a:gd name="T19" fmla="*/ 0 h 8"/>
                  <a:gd name="T20" fmla="*/ 0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0" y="2"/>
                    </a:lnTo>
                    <a:lnTo>
                      <a:pt x="0" y="4"/>
                    </a:lnTo>
                    <a:lnTo>
                      <a:pt x="5" y="8"/>
                    </a:lnTo>
                    <a:lnTo>
                      <a:pt x="6" y="7"/>
                    </a:lnTo>
                    <a:lnTo>
                      <a:pt x="8" y="4"/>
                    </a:lnTo>
                    <a:lnTo>
                      <a:pt x="6" y="2"/>
                    </a:lnTo>
                    <a:lnTo>
                      <a:pt x="3" y="0"/>
                    </a:lnTo>
                    <a:lnTo>
                      <a:pt x="0"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2" name="Freeform 850"/>
              <p:cNvSpPr>
                <a:spLocks/>
              </p:cNvSpPr>
              <p:nvPr/>
            </p:nvSpPr>
            <p:spPr bwMode="auto">
              <a:xfrm>
                <a:off x="3884" y="4098"/>
                <a:ext cx="8" cy="8"/>
              </a:xfrm>
              <a:custGeom>
                <a:avLst/>
                <a:gdLst>
                  <a:gd name="T0" fmla="*/ 1 w 8"/>
                  <a:gd name="T1" fmla="*/ 1 h 8"/>
                  <a:gd name="T2" fmla="*/ 1 w 8"/>
                  <a:gd name="T3" fmla="*/ 1 h 8"/>
                  <a:gd name="T4" fmla="*/ 0 w 8"/>
                  <a:gd name="T5" fmla="*/ 3 h 8"/>
                  <a:gd name="T6" fmla="*/ 6 w 8"/>
                  <a:gd name="T7" fmla="*/ 8 h 8"/>
                  <a:gd name="T8" fmla="*/ 8 w 8"/>
                  <a:gd name="T9" fmla="*/ 6 h 8"/>
                  <a:gd name="T10" fmla="*/ 1 w 8"/>
                  <a:gd name="T11" fmla="*/ 1 h 8"/>
                  <a:gd name="T12" fmla="*/ 8 w 8"/>
                  <a:gd name="T13" fmla="*/ 6 h 8"/>
                  <a:gd name="T14" fmla="*/ 8 w 8"/>
                  <a:gd name="T15" fmla="*/ 3 h 8"/>
                  <a:gd name="T16" fmla="*/ 6 w 8"/>
                  <a:gd name="T17" fmla="*/ 1 h 8"/>
                  <a:gd name="T18" fmla="*/ 3 w 8"/>
                  <a:gd name="T19" fmla="*/ 0 h 8"/>
                  <a:gd name="T20" fmla="*/ 1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1"/>
                    </a:moveTo>
                    <a:lnTo>
                      <a:pt x="1" y="1"/>
                    </a:lnTo>
                    <a:lnTo>
                      <a:pt x="0" y="3"/>
                    </a:lnTo>
                    <a:lnTo>
                      <a:pt x="6" y="8"/>
                    </a:lnTo>
                    <a:lnTo>
                      <a:pt x="8" y="6"/>
                    </a:lnTo>
                    <a:lnTo>
                      <a:pt x="1" y="1"/>
                    </a:lnTo>
                    <a:lnTo>
                      <a:pt x="8" y="6"/>
                    </a:lnTo>
                    <a:lnTo>
                      <a:pt x="8" y="3"/>
                    </a:lnTo>
                    <a:lnTo>
                      <a:pt x="6" y="1"/>
                    </a:lnTo>
                    <a:lnTo>
                      <a:pt x="3"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3" name="Freeform 851"/>
              <p:cNvSpPr>
                <a:spLocks/>
              </p:cNvSpPr>
              <p:nvPr/>
            </p:nvSpPr>
            <p:spPr bwMode="auto">
              <a:xfrm>
                <a:off x="3885" y="4098"/>
                <a:ext cx="9" cy="6"/>
              </a:xfrm>
              <a:custGeom>
                <a:avLst/>
                <a:gdLst>
                  <a:gd name="T0" fmla="*/ 7 w 9"/>
                  <a:gd name="T1" fmla="*/ 5 h 6"/>
                  <a:gd name="T2" fmla="*/ 2 w 9"/>
                  <a:gd name="T3" fmla="*/ 0 h 6"/>
                  <a:gd name="T4" fmla="*/ 0 w 9"/>
                  <a:gd name="T5" fmla="*/ 1 h 6"/>
                  <a:gd name="T6" fmla="*/ 7 w 9"/>
                  <a:gd name="T7" fmla="*/ 6 h 6"/>
                  <a:gd name="T8" fmla="*/ 7 w 9"/>
                  <a:gd name="T9" fmla="*/ 5 h 6"/>
                  <a:gd name="T10" fmla="*/ 7 w 9"/>
                  <a:gd name="T11" fmla="*/ 5 h 6"/>
                  <a:gd name="T12" fmla="*/ 7 w 9"/>
                  <a:gd name="T13" fmla="*/ 5 h 6"/>
                  <a:gd name="T14" fmla="*/ 9 w 9"/>
                  <a:gd name="T15" fmla="*/ 3 h 6"/>
                  <a:gd name="T16" fmla="*/ 7 w 9"/>
                  <a:gd name="T17" fmla="*/ 0 h 6"/>
                  <a:gd name="T18" fmla="*/ 4 w 9"/>
                  <a:gd name="T19" fmla="*/ 0 h 6"/>
                  <a:gd name="T20" fmla="*/ 2 w 9"/>
                  <a:gd name="T21" fmla="*/ 0 h 6"/>
                  <a:gd name="T22" fmla="*/ 7 w 9"/>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6">
                    <a:moveTo>
                      <a:pt x="7" y="5"/>
                    </a:moveTo>
                    <a:lnTo>
                      <a:pt x="2" y="0"/>
                    </a:lnTo>
                    <a:lnTo>
                      <a:pt x="0" y="1"/>
                    </a:lnTo>
                    <a:lnTo>
                      <a:pt x="7" y="6"/>
                    </a:lnTo>
                    <a:lnTo>
                      <a:pt x="7" y="5"/>
                    </a:lnTo>
                    <a:lnTo>
                      <a:pt x="9" y="3"/>
                    </a:lnTo>
                    <a:lnTo>
                      <a:pt x="7" y="0"/>
                    </a:lnTo>
                    <a:lnTo>
                      <a:pt x="4" y="0"/>
                    </a:lnTo>
                    <a:lnTo>
                      <a:pt x="2" y="0"/>
                    </a:lnTo>
                    <a:lnTo>
                      <a:pt x="7"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4" name="Freeform 852"/>
              <p:cNvSpPr>
                <a:spLocks/>
              </p:cNvSpPr>
              <p:nvPr/>
            </p:nvSpPr>
            <p:spPr bwMode="auto">
              <a:xfrm>
                <a:off x="3885" y="4096"/>
                <a:ext cx="9" cy="7"/>
              </a:xfrm>
              <a:custGeom>
                <a:avLst/>
                <a:gdLst>
                  <a:gd name="T0" fmla="*/ 2 w 9"/>
                  <a:gd name="T1" fmla="*/ 2 h 7"/>
                  <a:gd name="T2" fmla="*/ 2 w 9"/>
                  <a:gd name="T3" fmla="*/ 2 h 7"/>
                  <a:gd name="T4" fmla="*/ 0 w 9"/>
                  <a:gd name="T5" fmla="*/ 3 h 7"/>
                  <a:gd name="T6" fmla="*/ 7 w 9"/>
                  <a:gd name="T7" fmla="*/ 7 h 7"/>
                  <a:gd name="T8" fmla="*/ 9 w 9"/>
                  <a:gd name="T9" fmla="*/ 7 h 7"/>
                  <a:gd name="T10" fmla="*/ 2 w 9"/>
                  <a:gd name="T11" fmla="*/ 2 h 7"/>
                  <a:gd name="T12" fmla="*/ 9 w 9"/>
                  <a:gd name="T13" fmla="*/ 7 h 7"/>
                  <a:gd name="T14" fmla="*/ 9 w 9"/>
                  <a:gd name="T15" fmla="*/ 3 h 7"/>
                  <a:gd name="T16" fmla="*/ 7 w 9"/>
                  <a:gd name="T17" fmla="*/ 0 h 7"/>
                  <a:gd name="T18" fmla="*/ 5 w 9"/>
                  <a:gd name="T19" fmla="*/ 0 h 7"/>
                  <a:gd name="T20" fmla="*/ 2 w 9"/>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2" y="2"/>
                    </a:moveTo>
                    <a:lnTo>
                      <a:pt x="2" y="2"/>
                    </a:lnTo>
                    <a:lnTo>
                      <a:pt x="0" y="3"/>
                    </a:lnTo>
                    <a:lnTo>
                      <a:pt x="7" y="7"/>
                    </a:lnTo>
                    <a:lnTo>
                      <a:pt x="9" y="7"/>
                    </a:lnTo>
                    <a:lnTo>
                      <a:pt x="2" y="2"/>
                    </a:lnTo>
                    <a:lnTo>
                      <a:pt x="9" y="7"/>
                    </a:lnTo>
                    <a:lnTo>
                      <a:pt x="9" y="3"/>
                    </a:lnTo>
                    <a:lnTo>
                      <a:pt x="7" y="0"/>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5" name="Freeform 853"/>
              <p:cNvSpPr>
                <a:spLocks/>
              </p:cNvSpPr>
              <p:nvPr/>
            </p:nvSpPr>
            <p:spPr bwMode="auto">
              <a:xfrm>
                <a:off x="3887" y="4095"/>
                <a:ext cx="8" cy="8"/>
              </a:xfrm>
              <a:custGeom>
                <a:avLst/>
                <a:gdLst>
                  <a:gd name="T0" fmla="*/ 7 w 8"/>
                  <a:gd name="T1" fmla="*/ 6 h 8"/>
                  <a:gd name="T2" fmla="*/ 2 w 8"/>
                  <a:gd name="T3" fmla="*/ 1 h 8"/>
                  <a:gd name="T4" fmla="*/ 0 w 8"/>
                  <a:gd name="T5" fmla="*/ 3 h 8"/>
                  <a:gd name="T6" fmla="*/ 7 w 8"/>
                  <a:gd name="T7" fmla="*/ 8 h 8"/>
                  <a:gd name="T8" fmla="*/ 7 w 8"/>
                  <a:gd name="T9" fmla="*/ 6 h 8"/>
                  <a:gd name="T10" fmla="*/ 7 w 8"/>
                  <a:gd name="T11" fmla="*/ 6 h 8"/>
                  <a:gd name="T12" fmla="*/ 7 w 8"/>
                  <a:gd name="T13" fmla="*/ 6 h 8"/>
                  <a:gd name="T14" fmla="*/ 8 w 8"/>
                  <a:gd name="T15" fmla="*/ 3 h 8"/>
                  <a:gd name="T16" fmla="*/ 7 w 8"/>
                  <a:gd name="T17" fmla="*/ 1 h 8"/>
                  <a:gd name="T18" fmla="*/ 3 w 8"/>
                  <a:gd name="T19" fmla="*/ 0 h 8"/>
                  <a:gd name="T20" fmla="*/ 2 w 8"/>
                  <a:gd name="T21" fmla="*/ 1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1"/>
                    </a:lnTo>
                    <a:lnTo>
                      <a:pt x="0" y="3"/>
                    </a:lnTo>
                    <a:lnTo>
                      <a:pt x="7" y="8"/>
                    </a:lnTo>
                    <a:lnTo>
                      <a:pt x="7" y="6"/>
                    </a:lnTo>
                    <a:lnTo>
                      <a:pt x="8" y="3"/>
                    </a:lnTo>
                    <a:lnTo>
                      <a:pt x="7" y="1"/>
                    </a:lnTo>
                    <a:lnTo>
                      <a:pt x="3" y="0"/>
                    </a:lnTo>
                    <a:lnTo>
                      <a:pt x="2"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6" name="Freeform 854"/>
              <p:cNvSpPr>
                <a:spLocks/>
              </p:cNvSpPr>
              <p:nvPr/>
            </p:nvSpPr>
            <p:spPr bwMode="auto">
              <a:xfrm>
                <a:off x="3889" y="4093"/>
                <a:ext cx="8" cy="8"/>
              </a:xfrm>
              <a:custGeom>
                <a:avLst/>
                <a:gdLst>
                  <a:gd name="T0" fmla="*/ 0 w 8"/>
                  <a:gd name="T1" fmla="*/ 2 h 8"/>
                  <a:gd name="T2" fmla="*/ 0 w 8"/>
                  <a:gd name="T3" fmla="*/ 2 h 8"/>
                  <a:gd name="T4" fmla="*/ 0 w 8"/>
                  <a:gd name="T5" fmla="*/ 3 h 8"/>
                  <a:gd name="T6" fmla="*/ 5 w 8"/>
                  <a:gd name="T7" fmla="*/ 8 h 8"/>
                  <a:gd name="T8" fmla="*/ 6 w 8"/>
                  <a:gd name="T9" fmla="*/ 6 h 8"/>
                  <a:gd name="T10" fmla="*/ 0 w 8"/>
                  <a:gd name="T11" fmla="*/ 2 h 8"/>
                  <a:gd name="T12" fmla="*/ 6 w 8"/>
                  <a:gd name="T13" fmla="*/ 6 h 8"/>
                  <a:gd name="T14" fmla="*/ 8 w 8"/>
                  <a:gd name="T15" fmla="*/ 3 h 8"/>
                  <a:gd name="T16" fmla="*/ 6 w 8"/>
                  <a:gd name="T17" fmla="*/ 2 h 8"/>
                  <a:gd name="T18" fmla="*/ 3 w 8"/>
                  <a:gd name="T19" fmla="*/ 0 h 8"/>
                  <a:gd name="T20" fmla="*/ 0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2"/>
                    </a:moveTo>
                    <a:lnTo>
                      <a:pt x="0" y="2"/>
                    </a:lnTo>
                    <a:lnTo>
                      <a:pt x="0" y="3"/>
                    </a:lnTo>
                    <a:lnTo>
                      <a:pt x="5" y="8"/>
                    </a:lnTo>
                    <a:lnTo>
                      <a:pt x="6" y="6"/>
                    </a:lnTo>
                    <a:lnTo>
                      <a:pt x="0" y="2"/>
                    </a:lnTo>
                    <a:lnTo>
                      <a:pt x="6" y="6"/>
                    </a:lnTo>
                    <a:lnTo>
                      <a:pt x="8" y="3"/>
                    </a:lnTo>
                    <a:lnTo>
                      <a:pt x="6" y="2"/>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7" name="Freeform 855"/>
              <p:cNvSpPr>
                <a:spLocks/>
              </p:cNvSpPr>
              <p:nvPr/>
            </p:nvSpPr>
            <p:spPr bwMode="auto">
              <a:xfrm>
                <a:off x="3889" y="4093"/>
                <a:ext cx="8" cy="6"/>
              </a:xfrm>
              <a:custGeom>
                <a:avLst/>
                <a:gdLst>
                  <a:gd name="T0" fmla="*/ 8 w 8"/>
                  <a:gd name="T1" fmla="*/ 6 h 6"/>
                  <a:gd name="T2" fmla="*/ 1 w 8"/>
                  <a:gd name="T3" fmla="*/ 0 h 6"/>
                  <a:gd name="T4" fmla="*/ 0 w 8"/>
                  <a:gd name="T5" fmla="*/ 2 h 6"/>
                  <a:gd name="T6" fmla="*/ 6 w 8"/>
                  <a:gd name="T7" fmla="*/ 6 h 6"/>
                  <a:gd name="T8" fmla="*/ 8 w 8"/>
                  <a:gd name="T9" fmla="*/ 6 h 6"/>
                  <a:gd name="T10" fmla="*/ 8 w 8"/>
                  <a:gd name="T11" fmla="*/ 6 h 6"/>
                  <a:gd name="T12" fmla="*/ 8 w 8"/>
                  <a:gd name="T13" fmla="*/ 6 h 6"/>
                  <a:gd name="T14" fmla="*/ 8 w 8"/>
                  <a:gd name="T15" fmla="*/ 3 h 6"/>
                  <a:gd name="T16" fmla="*/ 6 w 8"/>
                  <a:gd name="T17" fmla="*/ 0 h 6"/>
                  <a:gd name="T18" fmla="*/ 5 w 8"/>
                  <a:gd name="T19" fmla="*/ 0 h 6"/>
                  <a:gd name="T20" fmla="*/ 1 w 8"/>
                  <a:gd name="T21" fmla="*/ 0 h 6"/>
                  <a:gd name="T22" fmla="*/ 8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6"/>
                    </a:moveTo>
                    <a:lnTo>
                      <a:pt x="1" y="0"/>
                    </a:lnTo>
                    <a:lnTo>
                      <a:pt x="0" y="2"/>
                    </a:lnTo>
                    <a:lnTo>
                      <a:pt x="6" y="6"/>
                    </a:lnTo>
                    <a:lnTo>
                      <a:pt x="8" y="6"/>
                    </a:lnTo>
                    <a:lnTo>
                      <a:pt x="8" y="3"/>
                    </a:lnTo>
                    <a:lnTo>
                      <a:pt x="6" y="0"/>
                    </a:lnTo>
                    <a:lnTo>
                      <a:pt x="5" y="0"/>
                    </a:lnTo>
                    <a:lnTo>
                      <a:pt x="1" y="0"/>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8" name="Freeform 856"/>
              <p:cNvSpPr>
                <a:spLocks/>
              </p:cNvSpPr>
              <p:nvPr/>
            </p:nvSpPr>
            <p:spPr bwMode="auto">
              <a:xfrm>
                <a:off x="3890" y="4091"/>
                <a:ext cx="8" cy="8"/>
              </a:xfrm>
              <a:custGeom>
                <a:avLst/>
                <a:gdLst>
                  <a:gd name="T0" fmla="*/ 7 w 8"/>
                  <a:gd name="T1" fmla="*/ 7 h 8"/>
                  <a:gd name="T2" fmla="*/ 2 w 8"/>
                  <a:gd name="T3" fmla="*/ 2 h 8"/>
                  <a:gd name="T4" fmla="*/ 0 w 8"/>
                  <a:gd name="T5" fmla="*/ 2 h 8"/>
                  <a:gd name="T6" fmla="*/ 7 w 8"/>
                  <a:gd name="T7" fmla="*/ 8 h 8"/>
                  <a:gd name="T8" fmla="*/ 7 w 8"/>
                  <a:gd name="T9" fmla="*/ 7 h 8"/>
                  <a:gd name="T10" fmla="*/ 7 w 8"/>
                  <a:gd name="T11" fmla="*/ 7 h 8"/>
                  <a:gd name="T12" fmla="*/ 7 w 8"/>
                  <a:gd name="T13" fmla="*/ 7 h 8"/>
                  <a:gd name="T14" fmla="*/ 8 w 8"/>
                  <a:gd name="T15" fmla="*/ 4 h 8"/>
                  <a:gd name="T16" fmla="*/ 7 w 8"/>
                  <a:gd name="T17" fmla="*/ 2 h 8"/>
                  <a:gd name="T18" fmla="*/ 4 w 8"/>
                  <a:gd name="T19" fmla="*/ 0 h 8"/>
                  <a:gd name="T20" fmla="*/ 2 w 8"/>
                  <a:gd name="T21" fmla="*/ 2 h 8"/>
                  <a:gd name="T22" fmla="*/ 7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7"/>
                    </a:moveTo>
                    <a:lnTo>
                      <a:pt x="2" y="2"/>
                    </a:lnTo>
                    <a:lnTo>
                      <a:pt x="0" y="2"/>
                    </a:lnTo>
                    <a:lnTo>
                      <a:pt x="7" y="8"/>
                    </a:lnTo>
                    <a:lnTo>
                      <a:pt x="7" y="7"/>
                    </a:lnTo>
                    <a:lnTo>
                      <a:pt x="8" y="4"/>
                    </a:lnTo>
                    <a:lnTo>
                      <a:pt x="7" y="2"/>
                    </a:lnTo>
                    <a:lnTo>
                      <a:pt x="4" y="0"/>
                    </a:lnTo>
                    <a:lnTo>
                      <a:pt x="2"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69" name="Freeform 857"/>
              <p:cNvSpPr>
                <a:spLocks/>
              </p:cNvSpPr>
              <p:nvPr/>
            </p:nvSpPr>
            <p:spPr bwMode="auto">
              <a:xfrm>
                <a:off x="3892" y="4090"/>
                <a:ext cx="6" cy="8"/>
              </a:xfrm>
              <a:custGeom>
                <a:avLst/>
                <a:gdLst>
                  <a:gd name="T0" fmla="*/ 6 w 6"/>
                  <a:gd name="T1" fmla="*/ 6 h 8"/>
                  <a:gd name="T2" fmla="*/ 0 w 6"/>
                  <a:gd name="T3" fmla="*/ 1 h 8"/>
                  <a:gd name="T4" fmla="*/ 0 w 6"/>
                  <a:gd name="T5" fmla="*/ 3 h 8"/>
                  <a:gd name="T6" fmla="*/ 5 w 6"/>
                  <a:gd name="T7" fmla="*/ 8 h 8"/>
                  <a:gd name="T8" fmla="*/ 6 w 6"/>
                  <a:gd name="T9" fmla="*/ 6 h 8"/>
                  <a:gd name="T10" fmla="*/ 6 w 6"/>
                  <a:gd name="T11" fmla="*/ 6 h 8"/>
                  <a:gd name="T12" fmla="*/ 6 w 6"/>
                  <a:gd name="T13" fmla="*/ 6 h 8"/>
                  <a:gd name="T14" fmla="*/ 6 w 6"/>
                  <a:gd name="T15" fmla="*/ 3 h 8"/>
                  <a:gd name="T16" fmla="*/ 6 w 6"/>
                  <a:gd name="T17" fmla="*/ 1 h 8"/>
                  <a:gd name="T18" fmla="*/ 3 w 6"/>
                  <a:gd name="T19" fmla="*/ 0 h 8"/>
                  <a:gd name="T20" fmla="*/ 0 w 6"/>
                  <a:gd name="T21" fmla="*/ 1 h 8"/>
                  <a:gd name="T22" fmla="*/ 6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6" y="6"/>
                    </a:moveTo>
                    <a:lnTo>
                      <a:pt x="0" y="1"/>
                    </a:lnTo>
                    <a:lnTo>
                      <a:pt x="0" y="3"/>
                    </a:lnTo>
                    <a:lnTo>
                      <a:pt x="5" y="8"/>
                    </a:lnTo>
                    <a:lnTo>
                      <a:pt x="6" y="6"/>
                    </a:lnTo>
                    <a:lnTo>
                      <a:pt x="6" y="3"/>
                    </a:lnTo>
                    <a:lnTo>
                      <a:pt x="6" y="1"/>
                    </a:lnTo>
                    <a:lnTo>
                      <a:pt x="3" y="0"/>
                    </a:lnTo>
                    <a:lnTo>
                      <a:pt x="0"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0" name="Freeform 858"/>
              <p:cNvSpPr>
                <a:spLocks/>
              </p:cNvSpPr>
              <p:nvPr/>
            </p:nvSpPr>
            <p:spPr bwMode="auto">
              <a:xfrm>
                <a:off x="3892" y="4090"/>
                <a:ext cx="8" cy="6"/>
              </a:xfrm>
              <a:custGeom>
                <a:avLst/>
                <a:gdLst>
                  <a:gd name="T0" fmla="*/ 2 w 8"/>
                  <a:gd name="T1" fmla="*/ 0 h 6"/>
                  <a:gd name="T2" fmla="*/ 2 w 8"/>
                  <a:gd name="T3" fmla="*/ 0 h 6"/>
                  <a:gd name="T4" fmla="*/ 0 w 8"/>
                  <a:gd name="T5" fmla="*/ 1 h 6"/>
                  <a:gd name="T6" fmla="*/ 6 w 8"/>
                  <a:gd name="T7" fmla="*/ 6 h 6"/>
                  <a:gd name="T8" fmla="*/ 6 w 8"/>
                  <a:gd name="T9" fmla="*/ 6 h 6"/>
                  <a:gd name="T10" fmla="*/ 2 w 8"/>
                  <a:gd name="T11" fmla="*/ 0 h 6"/>
                  <a:gd name="T12" fmla="*/ 6 w 8"/>
                  <a:gd name="T13" fmla="*/ 6 h 6"/>
                  <a:gd name="T14" fmla="*/ 8 w 8"/>
                  <a:gd name="T15" fmla="*/ 3 h 6"/>
                  <a:gd name="T16" fmla="*/ 6 w 8"/>
                  <a:gd name="T17" fmla="*/ 0 h 6"/>
                  <a:gd name="T18" fmla="*/ 5 w 8"/>
                  <a:gd name="T19" fmla="*/ 0 h 6"/>
                  <a:gd name="T20" fmla="*/ 2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2" y="0"/>
                    </a:moveTo>
                    <a:lnTo>
                      <a:pt x="2" y="0"/>
                    </a:lnTo>
                    <a:lnTo>
                      <a:pt x="0" y="1"/>
                    </a:lnTo>
                    <a:lnTo>
                      <a:pt x="6" y="6"/>
                    </a:lnTo>
                    <a:lnTo>
                      <a:pt x="2" y="0"/>
                    </a:lnTo>
                    <a:lnTo>
                      <a:pt x="6" y="6"/>
                    </a:lnTo>
                    <a:lnTo>
                      <a:pt x="8" y="3"/>
                    </a:lnTo>
                    <a:lnTo>
                      <a:pt x="6" y="0"/>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1" name="Freeform 859"/>
              <p:cNvSpPr>
                <a:spLocks/>
              </p:cNvSpPr>
              <p:nvPr/>
            </p:nvSpPr>
            <p:spPr bwMode="auto">
              <a:xfrm>
                <a:off x="3894" y="4088"/>
                <a:ext cx="8" cy="8"/>
              </a:xfrm>
              <a:custGeom>
                <a:avLst/>
                <a:gdLst>
                  <a:gd name="T0" fmla="*/ 1 w 8"/>
                  <a:gd name="T1" fmla="*/ 2 h 8"/>
                  <a:gd name="T2" fmla="*/ 1 w 8"/>
                  <a:gd name="T3" fmla="*/ 2 h 8"/>
                  <a:gd name="T4" fmla="*/ 0 w 8"/>
                  <a:gd name="T5" fmla="*/ 2 h 8"/>
                  <a:gd name="T6" fmla="*/ 4 w 8"/>
                  <a:gd name="T7" fmla="*/ 8 h 8"/>
                  <a:gd name="T8" fmla="*/ 6 w 8"/>
                  <a:gd name="T9" fmla="*/ 7 h 8"/>
                  <a:gd name="T10" fmla="*/ 1 w 8"/>
                  <a:gd name="T11" fmla="*/ 2 h 8"/>
                  <a:gd name="T12" fmla="*/ 6 w 8"/>
                  <a:gd name="T13" fmla="*/ 7 h 8"/>
                  <a:gd name="T14" fmla="*/ 8 w 8"/>
                  <a:gd name="T15" fmla="*/ 3 h 8"/>
                  <a:gd name="T16" fmla="*/ 6 w 8"/>
                  <a:gd name="T17" fmla="*/ 2 h 8"/>
                  <a:gd name="T18" fmla="*/ 3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2"/>
                    </a:lnTo>
                    <a:lnTo>
                      <a:pt x="4" y="8"/>
                    </a:lnTo>
                    <a:lnTo>
                      <a:pt x="6" y="7"/>
                    </a:lnTo>
                    <a:lnTo>
                      <a:pt x="1" y="2"/>
                    </a:lnTo>
                    <a:lnTo>
                      <a:pt x="6" y="7"/>
                    </a:lnTo>
                    <a:lnTo>
                      <a:pt x="8" y="3"/>
                    </a:lnTo>
                    <a:lnTo>
                      <a:pt x="6" y="2"/>
                    </a:lnTo>
                    <a:lnTo>
                      <a:pt x="3"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2" name="Freeform 860"/>
              <p:cNvSpPr>
                <a:spLocks/>
              </p:cNvSpPr>
              <p:nvPr/>
            </p:nvSpPr>
            <p:spPr bwMode="auto">
              <a:xfrm>
                <a:off x="3895" y="4086"/>
                <a:ext cx="7" cy="9"/>
              </a:xfrm>
              <a:custGeom>
                <a:avLst/>
                <a:gdLst>
                  <a:gd name="T0" fmla="*/ 0 w 7"/>
                  <a:gd name="T1" fmla="*/ 2 h 9"/>
                  <a:gd name="T2" fmla="*/ 0 w 7"/>
                  <a:gd name="T3" fmla="*/ 2 h 9"/>
                  <a:gd name="T4" fmla="*/ 0 w 7"/>
                  <a:gd name="T5" fmla="*/ 4 h 9"/>
                  <a:gd name="T6" fmla="*/ 5 w 7"/>
                  <a:gd name="T7" fmla="*/ 9 h 9"/>
                  <a:gd name="T8" fmla="*/ 5 w 7"/>
                  <a:gd name="T9" fmla="*/ 9 h 9"/>
                  <a:gd name="T10" fmla="*/ 0 w 7"/>
                  <a:gd name="T11" fmla="*/ 2 h 9"/>
                  <a:gd name="T12" fmla="*/ 5 w 7"/>
                  <a:gd name="T13" fmla="*/ 9 h 9"/>
                  <a:gd name="T14" fmla="*/ 7 w 7"/>
                  <a:gd name="T15" fmla="*/ 5 h 9"/>
                  <a:gd name="T16" fmla="*/ 7 w 7"/>
                  <a:gd name="T17" fmla="*/ 2 h 9"/>
                  <a:gd name="T18" fmla="*/ 3 w 7"/>
                  <a:gd name="T19" fmla="*/ 0 h 9"/>
                  <a:gd name="T20" fmla="*/ 0 w 7"/>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0" y="2"/>
                    </a:moveTo>
                    <a:lnTo>
                      <a:pt x="0" y="2"/>
                    </a:lnTo>
                    <a:lnTo>
                      <a:pt x="0" y="4"/>
                    </a:lnTo>
                    <a:lnTo>
                      <a:pt x="5" y="9"/>
                    </a:lnTo>
                    <a:lnTo>
                      <a:pt x="0" y="2"/>
                    </a:lnTo>
                    <a:lnTo>
                      <a:pt x="5" y="9"/>
                    </a:lnTo>
                    <a:lnTo>
                      <a:pt x="7" y="5"/>
                    </a:lnTo>
                    <a:lnTo>
                      <a:pt x="7" y="2"/>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3" name="Freeform 861"/>
              <p:cNvSpPr>
                <a:spLocks/>
              </p:cNvSpPr>
              <p:nvPr/>
            </p:nvSpPr>
            <p:spPr bwMode="auto">
              <a:xfrm>
                <a:off x="3895" y="4086"/>
                <a:ext cx="8" cy="9"/>
              </a:xfrm>
              <a:custGeom>
                <a:avLst/>
                <a:gdLst>
                  <a:gd name="T0" fmla="*/ 2 w 8"/>
                  <a:gd name="T1" fmla="*/ 2 h 9"/>
                  <a:gd name="T2" fmla="*/ 2 w 8"/>
                  <a:gd name="T3" fmla="*/ 2 h 9"/>
                  <a:gd name="T4" fmla="*/ 0 w 8"/>
                  <a:gd name="T5" fmla="*/ 2 h 9"/>
                  <a:gd name="T6" fmla="*/ 5 w 8"/>
                  <a:gd name="T7" fmla="*/ 9 h 9"/>
                  <a:gd name="T8" fmla="*/ 7 w 8"/>
                  <a:gd name="T9" fmla="*/ 7 h 9"/>
                  <a:gd name="T10" fmla="*/ 2 w 8"/>
                  <a:gd name="T11" fmla="*/ 2 h 9"/>
                  <a:gd name="T12" fmla="*/ 7 w 8"/>
                  <a:gd name="T13" fmla="*/ 7 h 9"/>
                  <a:gd name="T14" fmla="*/ 8 w 8"/>
                  <a:gd name="T15" fmla="*/ 4 h 9"/>
                  <a:gd name="T16" fmla="*/ 7 w 8"/>
                  <a:gd name="T17" fmla="*/ 2 h 9"/>
                  <a:gd name="T18" fmla="*/ 5 w 8"/>
                  <a:gd name="T19" fmla="*/ 0 h 9"/>
                  <a:gd name="T20" fmla="*/ 2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2"/>
                    </a:moveTo>
                    <a:lnTo>
                      <a:pt x="2" y="2"/>
                    </a:lnTo>
                    <a:lnTo>
                      <a:pt x="0" y="2"/>
                    </a:lnTo>
                    <a:lnTo>
                      <a:pt x="5" y="9"/>
                    </a:lnTo>
                    <a:lnTo>
                      <a:pt x="7" y="7"/>
                    </a:lnTo>
                    <a:lnTo>
                      <a:pt x="2" y="2"/>
                    </a:lnTo>
                    <a:lnTo>
                      <a:pt x="7" y="7"/>
                    </a:lnTo>
                    <a:lnTo>
                      <a:pt x="8" y="4"/>
                    </a:lnTo>
                    <a:lnTo>
                      <a:pt x="7"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4" name="Freeform 862"/>
              <p:cNvSpPr>
                <a:spLocks/>
              </p:cNvSpPr>
              <p:nvPr/>
            </p:nvSpPr>
            <p:spPr bwMode="auto">
              <a:xfrm>
                <a:off x="3897" y="4085"/>
                <a:ext cx="6" cy="8"/>
              </a:xfrm>
              <a:custGeom>
                <a:avLst/>
                <a:gdLst>
                  <a:gd name="T0" fmla="*/ 1 w 6"/>
                  <a:gd name="T1" fmla="*/ 1 h 8"/>
                  <a:gd name="T2" fmla="*/ 1 w 6"/>
                  <a:gd name="T3" fmla="*/ 1 h 8"/>
                  <a:gd name="T4" fmla="*/ 0 w 6"/>
                  <a:gd name="T5" fmla="*/ 3 h 8"/>
                  <a:gd name="T6" fmla="*/ 5 w 6"/>
                  <a:gd name="T7" fmla="*/ 8 h 8"/>
                  <a:gd name="T8" fmla="*/ 6 w 6"/>
                  <a:gd name="T9" fmla="*/ 8 h 8"/>
                  <a:gd name="T10" fmla="*/ 1 w 6"/>
                  <a:gd name="T11" fmla="*/ 1 h 8"/>
                  <a:gd name="T12" fmla="*/ 6 w 6"/>
                  <a:gd name="T13" fmla="*/ 8 h 8"/>
                  <a:gd name="T14" fmla="*/ 6 w 6"/>
                  <a:gd name="T15" fmla="*/ 5 h 8"/>
                  <a:gd name="T16" fmla="*/ 6 w 6"/>
                  <a:gd name="T17" fmla="*/ 1 h 8"/>
                  <a:gd name="T18" fmla="*/ 3 w 6"/>
                  <a:gd name="T19" fmla="*/ 0 h 8"/>
                  <a:gd name="T20" fmla="*/ 1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1"/>
                    </a:moveTo>
                    <a:lnTo>
                      <a:pt x="1" y="1"/>
                    </a:lnTo>
                    <a:lnTo>
                      <a:pt x="0" y="3"/>
                    </a:lnTo>
                    <a:lnTo>
                      <a:pt x="5" y="8"/>
                    </a:lnTo>
                    <a:lnTo>
                      <a:pt x="6" y="8"/>
                    </a:lnTo>
                    <a:lnTo>
                      <a:pt x="1" y="1"/>
                    </a:lnTo>
                    <a:lnTo>
                      <a:pt x="6" y="8"/>
                    </a:lnTo>
                    <a:lnTo>
                      <a:pt x="6" y="5"/>
                    </a:lnTo>
                    <a:lnTo>
                      <a:pt x="6" y="1"/>
                    </a:lnTo>
                    <a:lnTo>
                      <a:pt x="3"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5" name="Freeform 863"/>
              <p:cNvSpPr>
                <a:spLocks/>
              </p:cNvSpPr>
              <p:nvPr/>
            </p:nvSpPr>
            <p:spPr bwMode="auto">
              <a:xfrm>
                <a:off x="3898" y="4085"/>
                <a:ext cx="7" cy="8"/>
              </a:xfrm>
              <a:custGeom>
                <a:avLst/>
                <a:gdLst>
                  <a:gd name="T0" fmla="*/ 5 w 7"/>
                  <a:gd name="T1" fmla="*/ 6 h 8"/>
                  <a:gd name="T2" fmla="*/ 0 w 7"/>
                  <a:gd name="T3" fmla="*/ 0 h 8"/>
                  <a:gd name="T4" fmla="*/ 0 w 7"/>
                  <a:gd name="T5" fmla="*/ 1 h 8"/>
                  <a:gd name="T6" fmla="*/ 4 w 7"/>
                  <a:gd name="T7" fmla="*/ 8 h 8"/>
                  <a:gd name="T8" fmla="*/ 5 w 7"/>
                  <a:gd name="T9" fmla="*/ 6 h 8"/>
                  <a:gd name="T10" fmla="*/ 5 w 7"/>
                  <a:gd name="T11" fmla="*/ 6 h 8"/>
                  <a:gd name="T12" fmla="*/ 5 w 7"/>
                  <a:gd name="T13" fmla="*/ 6 h 8"/>
                  <a:gd name="T14" fmla="*/ 7 w 7"/>
                  <a:gd name="T15" fmla="*/ 5 h 8"/>
                  <a:gd name="T16" fmla="*/ 7 w 7"/>
                  <a:gd name="T17" fmla="*/ 1 h 8"/>
                  <a:gd name="T18" fmla="*/ 4 w 7"/>
                  <a:gd name="T19" fmla="*/ 0 h 8"/>
                  <a:gd name="T20" fmla="*/ 0 w 7"/>
                  <a:gd name="T21" fmla="*/ 0 h 8"/>
                  <a:gd name="T22" fmla="*/ 5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6"/>
                    </a:moveTo>
                    <a:lnTo>
                      <a:pt x="0" y="0"/>
                    </a:lnTo>
                    <a:lnTo>
                      <a:pt x="0" y="1"/>
                    </a:lnTo>
                    <a:lnTo>
                      <a:pt x="4" y="8"/>
                    </a:lnTo>
                    <a:lnTo>
                      <a:pt x="5" y="6"/>
                    </a:lnTo>
                    <a:lnTo>
                      <a:pt x="7" y="5"/>
                    </a:lnTo>
                    <a:lnTo>
                      <a:pt x="7" y="1"/>
                    </a:lnTo>
                    <a:lnTo>
                      <a:pt x="4" y="0"/>
                    </a:lnTo>
                    <a:lnTo>
                      <a:pt x="0"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6" name="Freeform 864"/>
              <p:cNvSpPr>
                <a:spLocks/>
              </p:cNvSpPr>
              <p:nvPr/>
            </p:nvSpPr>
            <p:spPr bwMode="auto">
              <a:xfrm>
                <a:off x="3898" y="4085"/>
                <a:ext cx="8" cy="6"/>
              </a:xfrm>
              <a:custGeom>
                <a:avLst/>
                <a:gdLst>
                  <a:gd name="T0" fmla="*/ 2 w 8"/>
                  <a:gd name="T1" fmla="*/ 0 h 6"/>
                  <a:gd name="T2" fmla="*/ 2 w 8"/>
                  <a:gd name="T3" fmla="*/ 0 h 6"/>
                  <a:gd name="T4" fmla="*/ 0 w 8"/>
                  <a:gd name="T5" fmla="*/ 1 h 6"/>
                  <a:gd name="T6" fmla="*/ 5 w 8"/>
                  <a:gd name="T7" fmla="*/ 6 h 6"/>
                  <a:gd name="T8" fmla="*/ 7 w 8"/>
                  <a:gd name="T9" fmla="*/ 6 h 6"/>
                  <a:gd name="T10" fmla="*/ 2 w 8"/>
                  <a:gd name="T11" fmla="*/ 0 h 6"/>
                  <a:gd name="T12" fmla="*/ 7 w 8"/>
                  <a:gd name="T13" fmla="*/ 6 h 6"/>
                  <a:gd name="T14" fmla="*/ 8 w 8"/>
                  <a:gd name="T15" fmla="*/ 3 h 6"/>
                  <a:gd name="T16" fmla="*/ 7 w 8"/>
                  <a:gd name="T17" fmla="*/ 0 h 6"/>
                  <a:gd name="T18" fmla="*/ 5 w 8"/>
                  <a:gd name="T19" fmla="*/ 0 h 6"/>
                  <a:gd name="T20" fmla="*/ 2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2" y="0"/>
                    </a:moveTo>
                    <a:lnTo>
                      <a:pt x="2" y="0"/>
                    </a:lnTo>
                    <a:lnTo>
                      <a:pt x="0" y="1"/>
                    </a:lnTo>
                    <a:lnTo>
                      <a:pt x="5" y="6"/>
                    </a:lnTo>
                    <a:lnTo>
                      <a:pt x="7" y="6"/>
                    </a:lnTo>
                    <a:lnTo>
                      <a:pt x="2" y="0"/>
                    </a:lnTo>
                    <a:lnTo>
                      <a:pt x="7" y="6"/>
                    </a:lnTo>
                    <a:lnTo>
                      <a:pt x="8" y="3"/>
                    </a:lnTo>
                    <a:lnTo>
                      <a:pt x="7" y="0"/>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7" name="Freeform 865"/>
              <p:cNvSpPr>
                <a:spLocks/>
              </p:cNvSpPr>
              <p:nvPr/>
            </p:nvSpPr>
            <p:spPr bwMode="auto">
              <a:xfrm>
                <a:off x="3900" y="4083"/>
                <a:ext cx="6" cy="8"/>
              </a:xfrm>
              <a:custGeom>
                <a:avLst/>
                <a:gdLst>
                  <a:gd name="T0" fmla="*/ 2 w 6"/>
                  <a:gd name="T1" fmla="*/ 2 h 8"/>
                  <a:gd name="T2" fmla="*/ 2 w 6"/>
                  <a:gd name="T3" fmla="*/ 2 h 8"/>
                  <a:gd name="T4" fmla="*/ 0 w 6"/>
                  <a:gd name="T5" fmla="*/ 2 h 8"/>
                  <a:gd name="T6" fmla="*/ 3 w 6"/>
                  <a:gd name="T7" fmla="*/ 8 h 8"/>
                  <a:gd name="T8" fmla="*/ 5 w 6"/>
                  <a:gd name="T9" fmla="*/ 8 h 8"/>
                  <a:gd name="T10" fmla="*/ 2 w 6"/>
                  <a:gd name="T11" fmla="*/ 2 h 8"/>
                  <a:gd name="T12" fmla="*/ 5 w 6"/>
                  <a:gd name="T13" fmla="*/ 8 h 8"/>
                  <a:gd name="T14" fmla="*/ 6 w 6"/>
                  <a:gd name="T15" fmla="*/ 5 h 8"/>
                  <a:gd name="T16" fmla="*/ 6 w 6"/>
                  <a:gd name="T17" fmla="*/ 2 h 8"/>
                  <a:gd name="T18" fmla="*/ 5 w 6"/>
                  <a:gd name="T19" fmla="*/ 0 h 8"/>
                  <a:gd name="T20" fmla="*/ 2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2" y="2"/>
                    </a:moveTo>
                    <a:lnTo>
                      <a:pt x="2" y="2"/>
                    </a:lnTo>
                    <a:lnTo>
                      <a:pt x="0" y="2"/>
                    </a:lnTo>
                    <a:lnTo>
                      <a:pt x="3" y="8"/>
                    </a:lnTo>
                    <a:lnTo>
                      <a:pt x="5" y="8"/>
                    </a:lnTo>
                    <a:lnTo>
                      <a:pt x="2" y="2"/>
                    </a:lnTo>
                    <a:lnTo>
                      <a:pt x="5" y="8"/>
                    </a:lnTo>
                    <a:lnTo>
                      <a:pt x="6" y="5"/>
                    </a:lnTo>
                    <a:lnTo>
                      <a:pt x="6"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8" name="Freeform 866"/>
              <p:cNvSpPr>
                <a:spLocks/>
              </p:cNvSpPr>
              <p:nvPr/>
            </p:nvSpPr>
            <p:spPr bwMode="auto">
              <a:xfrm>
                <a:off x="3902" y="4083"/>
                <a:ext cx="6" cy="8"/>
              </a:xfrm>
              <a:custGeom>
                <a:avLst/>
                <a:gdLst>
                  <a:gd name="T0" fmla="*/ 0 w 6"/>
                  <a:gd name="T1" fmla="*/ 0 h 8"/>
                  <a:gd name="T2" fmla="*/ 0 w 6"/>
                  <a:gd name="T3" fmla="*/ 0 h 8"/>
                  <a:gd name="T4" fmla="*/ 0 w 6"/>
                  <a:gd name="T5" fmla="*/ 2 h 8"/>
                  <a:gd name="T6" fmla="*/ 3 w 6"/>
                  <a:gd name="T7" fmla="*/ 8 h 8"/>
                  <a:gd name="T8" fmla="*/ 4 w 6"/>
                  <a:gd name="T9" fmla="*/ 7 h 8"/>
                  <a:gd name="T10" fmla="*/ 0 w 6"/>
                  <a:gd name="T11" fmla="*/ 0 h 8"/>
                  <a:gd name="T12" fmla="*/ 4 w 6"/>
                  <a:gd name="T13" fmla="*/ 7 h 8"/>
                  <a:gd name="T14" fmla="*/ 6 w 6"/>
                  <a:gd name="T15" fmla="*/ 5 h 8"/>
                  <a:gd name="T16" fmla="*/ 6 w 6"/>
                  <a:gd name="T17" fmla="*/ 2 h 8"/>
                  <a:gd name="T18" fmla="*/ 3 w 6"/>
                  <a:gd name="T19" fmla="*/ 0 h 8"/>
                  <a:gd name="T20" fmla="*/ 0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0"/>
                    </a:moveTo>
                    <a:lnTo>
                      <a:pt x="0" y="0"/>
                    </a:lnTo>
                    <a:lnTo>
                      <a:pt x="0" y="2"/>
                    </a:lnTo>
                    <a:lnTo>
                      <a:pt x="3" y="8"/>
                    </a:lnTo>
                    <a:lnTo>
                      <a:pt x="4" y="7"/>
                    </a:lnTo>
                    <a:lnTo>
                      <a:pt x="0" y="0"/>
                    </a:lnTo>
                    <a:lnTo>
                      <a:pt x="4" y="7"/>
                    </a:lnTo>
                    <a:lnTo>
                      <a:pt x="6" y="5"/>
                    </a:lnTo>
                    <a:lnTo>
                      <a:pt x="6" y="2"/>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79" name="Freeform 867"/>
              <p:cNvSpPr>
                <a:spLocks/>
              </p:cNvSpPr>
              <p:nvPr/>
            </p:nvSpPr>
            <p:spPr bwMode="auto">
              <a:xfrm>
                <a:off x="3902" y="4083"/>
                <a:ext cx="6" cy="7"/>
              </a:xfrm>
              <a:custGeom>
                <a:avLst/>
                <a:gdLst>
                  <a:gd name="T0" fmla="*/ 1 w 6"/>
                  <a:gd name="T1" fmla="*/ 0 h 7"/>
                  <a:gd name="T2" fmla="*/ 1 w 6"/>
                  <a:gd name="T3" fmla="*/ 0 h 7"/>
                  <a:gd name="T4" fmla="*/ 0 w 6"/>
                  <a:gd name="T5" fmla="*/ 0 h 7"/>
                  <a:gd name="T6" fmla="*/ 4 w 6"/>
                  <a:gd name="T7" fmla="*/ 7 h 7"/>
                  <a:gd name="T8" fmla="*/ 4 w 6"/>
                  <a:gd name="T9" fmla="*/ 7 h 7"/>
                  <a:gd name="T10" fmla="*/ 1 w 6"/>
                  <a:gd name="T11" fmla="*/ 0 h 7"/>
                  <a:gd name="T12" fmla="*/ 4 w 6"/>
                  <a:gd name="T13" fmla="*/ 7 h 7"/>
                  <a:gd name="T14" fmla="*/ 6 w 6"/>
                  <a:gd name="T15" fmla="*/ 5 h 7"/>
                  <a:gd name="T16" fmla="*/ 6 w 6"/>
                  <a:gd name="T17" fmla="*/ 2 h 7"/>
                  <a:gd name="T18" fmla="*/ 4 w 6"/>
                  <a:gd name="T19" fmla="*/ 0 h 7"/>
                  <a:gd name="T20" fmla="*/ 1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1" y="0"/>
                    </a:moveTo>
                    <a:lnTo>
                      <a:pt x="1" y="0"/>
                    </a:lnTo>
                    <a:lnTo>
                      <a:pt x="0" y="0"/>
                    </a:lnTo>
                    <a:lnTo>
                      <a:pt x="4" y="7"/>
                    </a:lnTo>
                    <a:lnTo>
                      <a:pt x="1" y="0"/>
                    </a:lnTo>
                    <a:lnTo>
                      <a:pt x="4" y="7"/>
                    </a:lnTo>
                    <a:lnTo>
                      <a:pt x="6" y="5"/>
                    </a:lnTo>
                    <a:lnTo>
                      <a:pt x="6" y="2"/>
                    </a:lnTo>
                    <a:lnTo>
                      <a:pt x="4"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0" name="Freeform 868"/>
              <p:cNvSpPr>
                <a:spLocks/>
              </p:cNvSpPr>
              <p:nvPr/>
            </p:nvSpPr>
            <p:spPr bwMode="auto">
              <a:xfrm>
                <a:off x="3903" y="4082"/>
                <a:ext cx="7" cy="8"/>
              </a:xfrm>
              <a:custGeom>
                <a:avLst/>
                <a:gdLst>
                  <a:gd name="T0" fmla="*/ 5 w 7"/>
                  <a:gd name="T1" fmla="*/ 8 h 8"/>
                  <a:gd name="T2" fmla="*/ 2 w 7"/>
                  <a:gd name="T3" fmla="*/ 0 h 8"/>
                  <a:gd name="T4" fmla="*/ 0 w 7"/>
                  <a:gd name="T5" fmla="*/ 1 h 8"/>
                  <a:gd name="T6" fmla="*/ 3 w 7"/>
                  <a:gd name="T7" fmla="*/ 8 h 8"/>
                  <a:gd name="T8" fmla="*/ 5 w 7"/>
                  <a:gd name="T9" fmla="*/ 8 h 8"/>
                  <a:gd name="T10" fmla="*/ 5 w 7"/>
                  <a:gd name="T11" fmla="*/ 8 h 8"/>
                  <a:gd name="T12" fmla="*/ 5 w 7"/>
                  <a:gd name="T13" fmla="*/ 8 h 8"/>
                  <a:gd name="T14" fmla="*/ 7 w 7"/>
                  <a:gd name="T15" fmla="*/ 6 h 8"/>
                  <a:gd name="T16" fmla="*/ 7 w 7"/>
                  <a:gd name="T17" fmla="*/ 3 h 8"/>
                  <a:gd name="T18" fmla="*/ 5 w 7"/>
                  <a:gd name="T19" fmla="*/ 1 h 8"/>
                  <a:gd name="T20" fmla="*/ 2 w 7"/>
                  <a:gd name="T21" fmla="*/ 0 h 8"/>
                  <a:gd name="T22" fmla="*/ 5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8"/>
                    </a:moveTo>
                    <a:lnTo>
                      <a:pt x="2" y="0"/>
                    </a:lnTo>
                    <a:lnTo>
                      <a:pt x="0" y="1"/>
                    </a:lnTo>
                    <a:lnTo>
                      <a:pt x="3" y="8"/>
                    </a:lnTo>
                    <a:lnTo>
                      <a:pt x="5" y="8"/>
                    </a:lnTo>
                    <a:lnTo>
                      <a:pt x="7" y="6"/>
                    </a:lnTo>
                    <a:lnTo>
                      <a:pt x="7" y="3"/>
                    </a:lnTo>
                    <a:lnTo>
                      <a:pt x="5" y="1"/>
                    </a:lnTo>
                    <a:lnTo>
                      <a:pt x="2" y="0"/>
                    </a:lnTo>
                    <a:lnTo>
                      <a:pt x="5"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1" name="Freeform 869"/>
              <p:cNvSpPr>
                <a:spLocks/>
              </p:cNvSpPr>
              <p:nvPr/>
            </p:nvSpPr>
            <p:spPr bwMode="auto">
              <a:xfrm>
                <a:off x="3905" y="4082"/>
                <a:ext cx="6" cy="8"/>
              </a:xfrm>
              <a:custGeom>
                <a:avLst/>
                <a:gdLst>
                  <a:gd name="T0" fmla="*/ 1 w 6"/>
                  <a:gd name="T1" fmla="*/ 0 h 8"/>
                  <a:gd name="T2" fmla="*/ 0 w 6"/>
                  <a:gd name="T3" fmla="*/ 0 h 8"/>
                  <a:gd name="T4" fmla="*/ 0 w 6"/>
                  <a:gd name="T5" fmla="*/ 0 h 8"/>
                  <a:gd name="T6" fmla="*/ 3 w 6"/>
                  <a:gd name="T7" fmla="*/ 8 h 8"/>
                  <a:gd name="T8" fmla="*/ 3 w 6"/>
                  <a:gd name="T9" fmla="*/ 8 h 8"/>
                  <a:gd name="T10" fmla="*/ 1 w 6"/>
                  <a:gd name="T11" fmla="*/ 0 h 8"/>
                  <a:gd name="T12" fmla="*/ 3 w 6"/>
                  <a:gd name="T13" fmla="*/ 8 h 8"/>
                  <a:gd name="T14" fmla="*/ 6 w 6"/>
                  <a:gd name="T15" fmla="*/ 4 h 8"/>
                  <a:gd name="T16" fmla="*/ 5 w 6"/>
                  <a:gd name="T17" fmla="*/ 3 h 8"/>
                  <a:gd name="T18" fmla="*/ 3 w 6"/>
                  <a:gd name="T19" fmla="*/ 0 h 8"/>
                  <a:gd name="T20" fmla="*/ 0 w 6"/>
                  <a:gd name="T21" fmla="*/ 0 h 8"/>
                  <a:gd name="T22" fmla="*/ 1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0"/>
                    </a:moveTo>
                    <a:lnTo>
                      <a:pt x="0" y="0"/>
                    </a:lnTo>
                    <a:lnTo>
                      <a:pt x="3" y="8"/>
                    </a:lnTo>
                    <a:lnTo>
                      <a:pt x="1" y="0"/>
                    </a:lnTo>
                    <a:lnTo>
                      <a:pt x="3" y="8"/>
                    </a:lnTo>
                    <a:lnTo>
                      <a:pt x="6" y="4"/>
                    </a:lnTo>
                    <a:lnTo>
                      <a:pt x="5" y="3"/>
                    </a:lnTo>
                    <a:lnTo>
                      <a:pt x="3" y="0"/>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2" name="Freeform 870"/>
              <p:cNvSpPr>
                <a:spLocks/>
              </p:cNvSpPr>
              <p:nvPr/>
            </p:nvSpPr>
            <p:spPr bwMode="auto">
              <a:xfrm>
                <a:off x="3906" y="4082"/>
                <a:ext cx="5" cy="8"/>
              </a:xfrm>
              <a:custGeom>
                <a:avLst/>
                <a:gdLst>
                  <a:gd name="T0" fmla="*/ 0 w 5"/>
                  <a:gd name="T1" fmla="*/ 0 h 8"/>
                  <a:gd name="T2" fmla="*/ 0 w 5"/>
                  <a:gd name="T3" fmla="*/ 0 h 8"/>
                  <a:gd name="T4" fmla="*/ 0 w 5"/>
                  <a:gd name="T5" fmla="*/ 0 h 8"/>
                  <a:gd name="T6" fmla="*/ 2 w 5"/>
                  <a:gd name="T7" fmla="*/ 8 h 8"/>
                  <a:gd name="T8" fmla="*/ 4 w 5"/>
                  <a:gd name="T9" fmla="*/ 8 h 8"/>
                  <a:gd name="T10" fmla="*/ 0 w 5"/>
                  <a:gd name="T11" fmla="*/ 0 h 8"/>
                  <a:gd name="T12" fmla="*/ 4 w 5"/>
                  <a:gd name="T13" fmla="*/ 8 h 8"/>
                  <a:gd name="T14" fmla="*/ 5 w 5"/>
                  <a:gd name="T15" fmla="*/ 4 h 8"/>
                  <a:gd name="T16" fmla="*/ 5 w 5"/>
                  <a:gd name="T17" fmla="*/ 3 h 8"/>
                  <a:gd name="T18" fmla="*/ 4 w 5"/>
                  <a:gd name="T19" fmla="*/ 0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2" y="8"/>
                    </a:lnTo>
                    <a:lnTo>
                      <a:pt x="4" y="8"/>
                    </a:lnTo>
                    <a:lnTo>
                      <a:pt x="0" y="0"/>
                    </a:lnTo>
                    <a:lnTo>
                      <a:pt x="4" y="8"/>
                    </a:lnTo>
                    <a:lnTo>
                      <a:pt x="5" y="4"/>
                    </a:lnTo>
                    <a:lnTo>
                      <a:pt x="5" y="3"/>
                    </a:lnTo>
                    <a:lnTo>
                      <a:pt x="4"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3" name="Freeform 871"/>
              <p:cNvSpPr>
                <a:spLocks/>
              </p:cNvSpPr>
              <p:nvPr/>
            </p:nvSpPr>
            <p:spPr bwMode="auto">
              <a:xfrm>
                <a:off x="3906" y="4082"/>
                <a:ext cx="7" cy="8"/>
              </a:xfrm>
              <a:custGeom>
                <a:avLst/>
                <a:gdLst>
                  <a:gd name="T0" fmla="*/ 2 w 7"/>
                  <a:gd name="T1" fmla="*/ 0 h 8"/>
                  <a:gd name="T2" fmla="*/ 2 w 7"/>
                  <a:gd name="T3" fmla="*/ 0 h 8"/>
                  <a:gd name="T4" fmla="*/ 0 w 7"/>
                  <a:gd name="T5" fmla="*/ 0 h 8"/>
                  <a:gd name="T6" fmla="*/ 2 w 7"/>
                  <a:gd name="T7" fmla="*/ 8 h 8"/>
                  <a:gd name="T8" fmla="*/ 4 w 7"/>
                  <a:gd name="T9" fmla="*/ 6 h 8"/>
                  <a:gd name="T10" fmla="*/ 2 w 7"/>
                  <a:gd name="T11" fmla="*/ 0 h 8"/>
                  <a:gd name="T12" fmla="*/ 4 w 7"/>
                  <a:gd name="T13" fmla="*/ 6 h 8"/>
                  <a:gd name="T14" fmla="*/ 7 w 7"/>
                  <a:gd name="T15" fmla="*/ 4 h 8"/>
                  <a:gd name="T16" fmla="*/ 7 w 7"/>
                  <a:gd name="T17" fmla="*/ 3 h 8"/>
                  <a:gd name="T18" fmla="*/ 5 w 7"/>
                  <a:gd name="T19" fmla="*/ 0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0"/>
                    </a:lnTo>
                    <a:lnTo>
                      <a:pt x="2" y="8"/>
                    </a:lnTo>
                    <a:lnTo>
                      <a:pt x="4" y="6"/>
                    </a:lnTo>
                    <a:lnTo>
                      <a:pt x="2" y="0"/>
                    </a:lnTo>
                    <a:lnTo>
                      <a:pt x="4" y="6"/>
                    </a:lnTo>
                    <a:lnTo>
                      <a:pt x="7" y="4"/>
                    </a:lnTo>
                    <a:lnTo>
                      <a:pt x="7"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4" name="Freeform 872"/>
              <p:cNvSpPr>
                <a:spLocks/>
              </p:cNvSpPr>
              <p:nvPr/>
            </p:nvSpPr>
            <p:spPr bwMode="auto">
              <a:xfrm>
                <a:off x="3908" y="4082"/>
                <a:ext cx="5" cy="6"/>
              </a:xfrm>
              <a:custGeom>
                <a:avLst/>
                <a:gdLst>
                  <a:gd name="T0" fmla="*/ 2 w 5"/>
                  <a:gd name="T1" fmla="*/ 0 h 6"/>
                  <a:gd name="T2" fmla="*/ 2 w 5"/>
                  <a:gd name="T3" fmla="*/ 0 h 6"/>
                  <a:gd name="T4" fmla="*/ 0 w 5"/>
                  <a:gd name="T5" fmla="*/ 0 h 6"/>
                  <a:gd name="T6" fmla="*/ 2 w 5"/>
                  <a:gd name="T7" fmla="*/ 6 h 6"/>
                  <a:gd name="T8" fmla="*/ 2 w 5"/>
                  <a:gd name="T9" fmla="*/ 6 h 6"/>
                  <a:gd name="T10" fmla="*/ 2 w 5"/>
                  <a:gd name="T11" fmla="*/ 0 h 6"/>
                  <a:gd name="T12" fmla="*/ 2 w 5"/>
                  <a:gd name="T13" fmla="*/ 6 h 6"/>
                  <a:gd name="T14" fmla="*/ 5 w 5"/>
                  <a:gd name="T15" fmla="*/ 6 h 6"/>
                  <a:gd name="T16" fmla="*/ 5 w 5"/>
                  <a:gd name="T17" fmla="*/ 3 h 6"/>
                  <a:gd name="T18" fmla="*/ 5 w 5"/>
                  <a:gd name="T19" fmla="*/ 0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0"/>
                    </a:lnTo>
                    <a:lnTo>
                      <a:pt x="2" y="6"/>
                    </a:lnTo>
                    <a:lnTo>
                      <a:pt x="2" y="0"/>
                    </a:lnTo>
                    <a:lnTo>
                      <a:pt x="2" y="6"/>
                    </a:lnTo>
                    <a:lnTo>
                      <a:pt x="5" y="6"/>
                    </a:lnTo>
                    <a:lnTo>
                      <a:pt x="5"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5" name="Freeform 873"/>
              <p:cNvSpPr>
                <a:spLocks/>
              </p:cNvSpPr>
              <p:nvPr/>
            </p:nvSpPr>
            <p:spPr bwMode="auto">
              <a:xfrm>
                <a:off x="3910" y="4082"/>
                <a:ext cx="5" cy="6"/>
              </a:xfrm>
              <a:custGeom>
                <a:avLst/>
                <a:gdLst>
                  <a:gd name="T0" fmla="*/ 1 w 5"/>
                  <a:gd name="T1" fmla="*/ 0 h 6"/>
                  <a:gd name="T2" fmla="*/ 1 w 5"/>
                  <a:gd name="T3" fmla="*/ 0 h 6"/>
                  <a:gd name="T4" fmla="*/ 0 w 5"/>
                  <a:gd name="T5" fmla="*/ 0 h 6"/>
                  <a:gd name="T6" fmla="*/ 0 w 5"/>
                  <a:gd name="T7" fmla="*/ 6 h 6"/>
                  <a:gd name="T8" fmla="*/ 1 w 5"/>
                  <a:gd name="T9" fmla="*/ 6 h 6"/>
                  <a:gd name="T10" fmla="*/ 1 w 5"/>
                  <a:gd name="T11" fmla="*/ 0 h 6"/>
                  <a:gd name="T12" fmla="*/ 1 w 5"/>
                  <a:gd name="T13" fmla="*/ 6 h 6"/>
                  <a:gd name="T14" fmla="*/ 5 w 5"/>
                  <a:gd name="T15" fmla="*/ 6 h 6"/>
                  <a:gd name="T16" fmla="*/ 5 w 5"/>
                  <a:gd name="T17" fmla="*/ 3 h 6"/>
                  <a:gd name="T18" fmla="*/ 3 w 5"/>
                  <a:gd name="T19" fmla="*/ 0 h 6"/>
                  <a:gd name="T20" fmla="*/ 1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1" y="0"/>
                    </a:moveTo>
                    <a:lnTo>
                      <a:pt x="1" y="0"/>
                    </a:lnTo>
                    <a:lnTo>
                      <a:pt x="0" y="0"/>
                    </a:lnTo>
                    <a:lnTo>
                      <a:pt x="0" y="6"/>
                    </a:lnTo>
                    <a:lnTo>
                      <a:pt x="1" y="6"/>
                    </a:lnTo>
                    <a:lnTo>
                      <a:pt x="1" y="0"/>
                    </a:lnTo>
                    <a:lnTo>
                      <a:pt x="1" y="6"/>
                    </a:lnTo>
                    <a:lnTo>
                      <a:pt x="5" y="6"/>
                    </a:lnTo>
                    <a:lnTo>
                      <a:pt x="5" y="3"/>
                    </a:lnTo>
                    <a:lnTo>
                      <a:pt x="3"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6" name="Freeform 874"/>
              <p:cNvSpPr>
                <a:spLocks/>
              </p:cNvSpPr>
              <p:nvPr/>
            </p:nvSpPr>
            <p:spPr bwMode="auto">
              <a:xfrm>
                <a:off x="3911" y="4082"/>
                <a:ext cx="5" cy="6"/>
              </a:xfrm>
              <a:custGeom>
                <a:avLst/>
                <a:gdLst>
                  <a:gd name="T0" fmla="*/ 2 w 5"/>
                  <a:gd name="T1" fmla="*/ 0 h 6"/>
                  <a:gd name="T2" fmla="*/ 0 w 5"/>
                  <a:gd name="T3" fmla="*/ 0 h 6"/>
                  <a:gd name="T4" fmla="*/ 0 w 5"/>
                  <a:gd name="T5" fmla="*/ 0 h 6"/>
                  <a:gd name="T6" fmla="*/ 0 w 5"/>
                  <a:gd name="T7" fmla="*/ 6 h 6"/>
                  <a:gd name="T8" fmla="*/ 0 w 5"/>
                  <a:gd name="T9" fmla="*/ 6 h 6"/>
                  <a:gd name="T10" fmla="*/ 2 w 5"/>
                  <a:gd name="T11" fmla="*/ 0 h 6"/>
                  <a:gd name="T12" fmla="*/ 0 w 5"/>
                  <a:gd name="T13" fmla="*/ 6 h 6"/>
                  <a:gd name="T14" fmla="*/ 4 w 5"/>
                  <a:gd name="T15" fmla="*/ 6 h 6"/>
                  <a:gd name="T16" fmla="*/ 5 w 5"/>
                  <a:gd name="T17" fmla="*/ 3 h 6"/>
                  <a:gd name="T18" fmla="*/ 4 w 5"/>
                  <a:gd name="T19" fmla="*/ 0 h 6"/>
                  <a:gd name="T20" fmla="*/ 0 w 5"/>
                  <a:gd name="T21" fmla="*/ 0 h 6"/>
                  <a:gd name="T22" fmla="*/ 2 w 5"/>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0"/>
                    </a:moveTo>
                    <a:lnTo>
                      <a:pt x="0" y="0"/>
                    </a:lnTo>
                    <a:lnTo>
                      <a:pt x="0" y="6"/>
                    </a:lnTo>
                    <a:lnTo>
                      <a:pt x="2" y="0"/>
                    </a:lnTo>
                    <a:lnTo>
                      <a:pt x="0" y="6"/>
                    </a:lnTo>
                    <a:lnTo>
                      <a:pt x="4" y="6"/>
                    </a:lnTo>
                    <a:lnTo>
                      <a:pt x="5" y="3"/>
                    </a:lnTo>
                    <a:lnTo>
                      <a:pt x="4" y="0"/>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7" name="Freeform 875"/>
              <p:cNvSpPr>
                <a:spLocks/>
              </p:cNvSpPr>
              <p:nvPr/>
            </p:nvSpPr>
            <p:spPr bwMode="auto">
              <a:xfrm>
                <a:off x="3911" y="4082"/>
                <a:ext cx="5" cy="6"/>
              </a:xfrm>
              <a:custGeom>
                <a:avLst/>
                <a:gdLst>
                  <a:gd name="T0" fmla="*/ 2 w 5"/>
                  <a:gd name="T1" fmla="*/ 0 h 6"/>
                  <a:gd name="T2" fmla="*/ 2 w 5"/>
                  <a:gd name="T3" fmla="*/ 0 h 6"/>
                  <a:gd name="T4" fmla="*/ 2 w 5"/>
                  <a:gd name="T5" fmla="*/ 0 h 6"/>
                  <a:gd name="T6" fmla="*/ 0 w 5"/>
                  <a:gd name="T7" fmla="*/ 6 h 6"/>
                  <a:gd name="T8" fmla="*/ 2 w 5"/>
                  <a:gd name="T9" fmla="*/ 6 h 6"/>
                  <a:gd name="T10" fmla="*/ 2 w 5"/>
                  <a:gd name="T11" fmla="*/ 0 h 6"/>
                  <a:gd name="T12" fmla="*/ 2 w 5"/>
                  <a:gd name="T13" fmla="*/ 6 h 6"/>
                  <a:gd name="T14" fmla="*/ 5 w 5"/>
                  <a:gd name="T15" fmla="*/ 6 h 6"/>
                  <a:gd name="T16" fmla="*/ 5 w 5"/>
                  <a:gd name="T17" fmla="*/ 3 h 6"/>
                  <a:gd name="T18" fmla="*/ 5 w 5"/>
                  <a:gd name="T19" fmla="*/ 1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6"/>
                    </a:lnTo>
                    <a:lnTo>
                      <a:pt x="2" y="6"/>
                    </a:lnTo>
                    <a:lnTo>
                      <a:pt x="2" y="0"/>
                    </a:lnTo>
                    <a:lnTo>
                      <a:pt x="2" y="6"/>
                    </a:lnTo>
                    <a:lnTo>
                      <a:pt x="5" y="6"/>
                    </a:lnTo>
                    <a:lnTo>
                      <a:pt x="5" y="3"/>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8" name="Freeform 876"/>
              <p:cNvSpPr>
                <a:spLocks/>
              </p:cNvSpPr>
              <p:nvPr/>
            </p:nvSpPr>
            <p:spPr bwMode="auto">
              <a:xfrm>
                <a:off x="3913" y="4082"/>
                <a:ext cx="5" cy="6"/>
              </a:xfrm>
              <a:custGeom>
                <a:avLst/>
                <a:gdLst>
                  <a:gd name="T0" fmla="*/ 2 w 5"/>
                  <a:gd name="T1" fmla="*/ 0 h 6"/>
                  <a:gd name="T2" fmla="*/ 2 w 5"/>
                  <a:gd name="T3" fmla="*/ 0 h 6"/>
                  <a:gd name="T4" fmla="*/ 0 w 5"/>
                  <a:gd name="T5" fmla="*/ 0 h 6"/>
                  <a:gd name="T6" fmla="*/ 0 w 5"/>
                  <a:gd name="T7" fmla="*/ 6 h 6"/>
                  <a:gd name="T8" fmla="*/ 0 w 5"/>
                  <a:gd name="T9" fmla="*/ 6 h 6"/>
                  <a:gd name="T10" fmla="*/ 2 w 5"/>
                  <a:gd name="T11" fmla="*/ 0 h 6"/>
                  <a:gd name="T12" fmla="*/ 0 w 5"/>
                  <a:gd name="T13" fmla="*/ 6 h 6"/>
                  <a:gd name="T14" fmla="*/ 3 w 5"/>
                  <a:gd name="T15" fmla="*/ 6 h 6"/>
                  <a:gd name="T16" fmla="*/ 5 w 5"/>
                  <a:gd name="T17" fmla="*/ 3 h 6"/>
                  <a:gd name="T18" fmla="*/ 3 w 5"/>
                  <a:gd name="T19" fmla="*/ 1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0"/>
                    </a:lnTo>
                    <a:lnTo>
                      <a:pt x="0" y="6"/>
                    </a:lnTo>
                    <a:lnTo>
                      <a:pt x="2" y="0"/>
                    </a:lnTo>
                    <a:lnTo>
                      <a:pt x="0" y="6"/>
                    </a:lnTo>
                    <a:lnTo>
                      <a:pt x="3" y="6"/>
                    </a:lnTo>
                    <a:lnTo>
                      <a:pt x="5" y="3"/>
                    </a:lnTo>
                    <a:lnTo>
                      <a:pt x="3"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89" name="Freeform 877"/>
              <p:cNvSpPr>
                <a:spLocks/>
              </p:cNvSpPr>
              <p:nvPr/>
            </p:nvSpPr>
            <p:spPr bwMode="auto">
              <a:xfrm>
                <a:off x="3913" y="4082"/>
                <a:ext cx="5" cy="8"/>
              </a:xfrm>
              <a:custGeom>
                <a:avLst/>
                <a:gdLst>
                  <a:gd name="T0" fmla="*/ 3 w 5"/>
                  <a:gd name="T1" fmla="*/ 0 h 8"/>
                  <a:gd name="T2" fmla="*/ 3 w 5"/>
                  <a:gd name="T3" fmla="*/ 0 h 8"/>
                  <a:gd name="T4" fmla="*/ 2 w 5"/>
                  <a:gd name="T5" fmla="*/ 0 h 8"/>
                  <a:gd name="T6" fmla="*/ 0 w 5"/>
                  <a:gd name="T7" fmla="*/ 6 h 8"/>
                  <a:gd name="T8" fmla="*/ 2 w 5"/>
                  <a:gd name="T9" fmla="*/ 8 h 8"/>
                  <a:gd name="T10" fmla="*/ 3 w 5"/>
                  <a:gd name="T11" fmla="*/ 0 h 8"/>
                  <a:gd name="T12" fmla="*/ 2 w 5"/>
                  <a:gd name="T13" fmla="*/ 8 h 8"/>
                  <a:gd name="T14" fmla="*/ 3 w 5"/>
                  <a:gd name="T15" fmla="*/ 6 h 8"/>
                  <a:gd name="T16" fmla="*/ 5 w 5"/>
                  <a:gd name="T17" fmla="*/ 4 h 8"/>
                  <a:gd name="T18" fmla="*/ 5 w 5"/>
                  <a:gd name="T19" fmla="*/ 1 h 8"/>
                  <a:gd name="T20" fmla="*/ 3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3" y="0"/>
                    </a:moveTo>
                    <a:lnTo>
                      <a:pt x="3" y="0"/>
                    </a:lnTo>
                    <a:lnTo>
                      <a:pt x="2" y="0"/>
                    </a:lnTo>
                    <a:lnTo>
                      <a:pt x="0" y="6"/>
                    </a:lnTo>
                    <a:lnTo>
                      <a:pt x="2" y="8"/>
                    </a:lnTo>
                    <a:lnTo>
                      <a:pt x="3" y="0"/>
                    </a:lnTo>
                    <a:lnTo>
                      <a:pt x="2" y="8"/>
                    </a:lnTo>
                    <a:lnTo>
                      <a:pt x="3" y="6"/>
                    </a:lnTo>
                    <a:lnTo>
                      <a:pt x="5" y="4"/>
                    </a:lnTo>
                    <a:lnTo>
                      <a:pt x="5" y="1"/>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0" name="Freeform 878"/>
              <p:cNvSpPr>
                <a:spLocks/>
              </p:cNvSpPr>
              <p:nvPr/>
            </p:nvSpPr>
            <p:spPr bwMode="auto">
              <a:xfrm>
                <a:off x="3913" y="4082"/>
                <a:ext cx="6" cy="8"/>
              </a:xfrm>
              <a:custGeom>
                <a:avLst/>
                <a:gdLst>
                  <a:gd name="T0" fmla="*/ 2 w 6"/>
                  <a:gd name="T1" fmla="*/ 8 h 8"/>
                  <a:gd name="T2" fmla="*/ 3 w 6"/>
                  <a:gd name="T3" fmla="*/ 0 h 8"/>
                  <a:gd name="T4" fmla="*/ 3 w 6"/>
                  <a:gd name="T5" fmla="*/ 0 h 8"/>
                  <a:gd name="T6" fmla="*/ 0 w 6"/>
                  <a:gd name="T7" fmla="*/ 8 h 8"/>
                  <a:gd name="T8" fmla="*/ 2 w 6"/>
                  <a:gd name="T9" fmla="*/ 8 h 8"/>
                  <a:gd name="T10" fmla="*/ 2 w 6"/>
                  <a:gd name="T11" fmla="*/ 8 h 8"/>
                  <a:gd name="T12" fmla="*/ 2 w 6"/>
                  <a:gd name="T13" fmla="*/ 8 h 8"/>
                  <a:gd name="T14" fmla="*/ 5 w 6"/>
                  <a:gd name="T15" fmla="*/ 8 h 8"/>
                  <a:gd name="T16" fmla="*/ 6 w 6"/>
                  <a:gd name="T17" fmla="*/ 4 h 8"/>
                  <a:gd name="T18" fmla="*/ 6 w 6"/>
                  <a:gd name="T19" fmla="*/ 1 h 8"/>
                  <a:gd name="T20" fmla="*/ 3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3" y="0"/>
                    </a:lnTo>
                    <a:lnTo>
                      <a:pt x="0" y="8"/>
                    </a:lnTo>
                    <a:lnTo>
                      <a:pt x="2" y="8"/>
                    </a:lnTo>
                    <a:lnTo>
                      <a:pt x="5" y="8"/>
                    </a:lnTo>
                    <a:lnTo>
                      <a:pt x="6" y="4"/>
                    </a:lnTo>
                    <a:lnTo>
                      <a:pt x="6" y="1"/>
                    </a:lnTo>
                    <a:lnTo>
                      <a:pt x="3"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1" name="Freeform 879"/>
              <p:cNvSpPr>
                <a:spLocks/>
              </p:cNvSpPr>
              <p:nvPr/>
            </p:nvSpPr>
            <p:spPr bwMode="auto">
              <a:xfrm>
                <a:off x="3915" y="4082"/>
                <a:ext cx="6" cy="8"/>
              </a:xfrm>
              <a:custGeom>
                <a:avLst/>
                <a:gdLst>
                  <a:gd name="T0" fmla="*/ 3 w 6"/>
                  <a:gd name="T1" fmla="*/ 1 h 8"/>
                  <a:gd name="T2" fmla="*/ 3 w 6"/>
                  <a:gd name="T3" fmla="*/ 0 h 8"/>
                  <a:gd name="T4" fmla="*/ 1 w 6"/>
                  <a:gd name="T5" fmla="*/ 0 h 8"/>
                  <a:gd name="T6" fmla="*/ 0 w 6"/>
                  <a:gd name="T7" fmla="*/ 8 h 8"/>
                  <a:gd name="T8" fmla="*/ 1 w 6"/>
                  <a:gd name="T9" fmla="*/ 8 h 8"/>
                  <a:gd name="T10" fmla="*/ 3 w 6"/>
                  <a:gd name="T11" fmla="*/ 1 h 8"/>
                  <a:gd name="T12" fmla="*/ 1 w 6"/>
                  <a:gd name="T13" fmla="*/ 8 h 8"/>
                  <a:gd name="T14" fmla="*/ 4 w 6"/>
                  <a:gd name="T15" fmla="*/ 8 h 8"/>
                  <a:gd name="T16" fmla="*/ 6 w 6"/>
                  <a:gd name="T17" fmla="*/ 4 h 8"/>
                  <a:gd name="T18" fmla="*/ 6 w 6"/>
                  <a:gd name="T19" fmla="*/ 3 h 8"/>
                  <a:gd name="T20" fmla="*/ 3 w 6"/>
                  <a:gd name="T21" fmla="*/ 0 h 8"/>
                  <a:gd name="T22" fmla="*/ 3 w 6"/>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1"/>
                    </a:moveTo>
                    <a:lnTo>
                      <a:pt x="3" y="0"/>
                    </a:lnTo>
                    <a:lnTo>
                      <a:pt x="1" y="0"/>
                    </a:lnTo>
                    <a:lnTo>
                      <a:pt x="0" y="8"/>
                    </a:lnTo>
                    <a:lnTo>
                      <a:pt x="1" y="8"/>
                    </a:lnTo>
                    <a:lnTo>
                      <a:pt x="3" y="1"/>
                    </a:lnTo>
                    <a:lnTo>
                      <a:pt x="1" y="8"/>
                    </a:lnTo>
                    <a:lnTo>
                      <a:pt x="4" y="8"/>
                    </a:lnTo>
                    <a:lnTo>
                      <a:pt x="6" y="4"/>
                    </a:lnTo>
                    <a:lnTo>
                      <a:pt x="6" y="3"/>
                    </a:lnTo>
                    <a:lnTo>
                      <a:pt x="3" y="0"/>
                    </a:lnTo>
                    <a:lnTo>
                      <a:pt x="3"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2" name="Freeform 880"/>
              <p:cNvSpPr>
                <a:spLocks/>
              </p:cNvSpPr>
              <p:nvPr/>
            </p:nvSpPr>
            <p:spPr bwMode="auto">
              <a:xfrm>
                <a:off x="3915" y="4083"/>
                <a:ext cx="6" cy="7"/>
              </a:xfrm>
              <a:custGeom>
                <a:avLst/>
                <a:gdLst>
                  <a:gd name="T0" fmla="*/ 1 w 6"/>
                  <a:gd name="T1" fmla="*/ 7 h 7"/>
                  <a:gd name="T2" fmla="*/ 4 w 6"/>
                  <a:gd name="T3" fmla="*/ 0 h 7"/>
                  <a:gd name="T4" fmla="*/ 3 w 6"/>
                  <a:gd name="T5" fmla="*/ 0 h 7"/>
                  <a:gd name="T6" fmla="*/ 0 w 6"/>
                  <a:gd name="T7" fmla="*/ 7 h 7"/>
                  <a:gd name="T8" fmla="*/ 1 w 6"/>
                  <a:gd name="T9" fmla="*/ 7 h 7"/>
                  <a:gd name="T10" fmla="*/ 1 w 6"/>
                  <a:gd name="T11" fmla="*/ 7 h 7"/>
                  <a:gd name="T12" fmla="*/ 1 w 6"/>
                  <a:gd name="T13" fmla="*/ 7 h 7"/>
                  <a:gd name="T14" fmla="*/ 4 w 6"/>
                  <a:gd name="T15" fmla="*/ 7 h 7"/>
                  <a:gd name="T16" fmla="*/ 6 w 6"/>
                  <a:gd name="T17" fmla="*/ 5 h 7"/>
                  <a:gd name="T18" fmla="*/ 6 w 6"/>
                  <a:gd name="T19" fmla="*/ 2 h 7"/>
                  <a:gd name="T20" fmla="*/ 4 w 6"/>
                  <a:gd name="T21" fmla="*/ 0 h 7"/>
                  <a:gd name="T22" fmla="*/ 1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1" y="7"/>
                    </a:moveTo>
                    <a:lnTo>
                      <a:pt x="4" y="0"/>
                    </a:lnTo>
                    <a:lnTo>
                      <a:pt x="3" y="0"/>
                    </a:lnTo>
                    <a:lnTo>
                      <a:pt x="0" y="7"/>
                    </a:lnTo>
                    <a:lnTo>
                      <a:pt x="1" y="7"/>
                    </a:lnTo>
                    <a:lnTo>
                      <a:pt x="4" y="7"/>
                    </a:lnTo>
                    <a:lnTo>
                      <a:pt x="6" y="5"/>
                    </a:lnTo>
                    <a:lnTo>
                      <a:pt x="6" y="2"/>
                    </a:lnTo>
                    <a:lnTo>
                      <a:pt x="4"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3" name="Freeform 881"/>
              <p:cNvSpPr>
                <a:spLocks/>
              </p:cNvSpPr>
              <p:nvPr/>
            </p:nvSpPr>
            <p:spPr bwMode="auto">
              <a:xfrm>
                <a:off x="3916" y="4083"/>
                <a:ext cx="7" cy="7"/>
              </a:xfrm>
              <a:custGeom>
                <a:avLst/>
                <a:gdLst>
                  <a:gd name="T0" fmla="*/ 5 w 7"/>
                  <a:gd name="T1" fmla="*/ 0 h 7"/>
                  <a:gd name="T2" fmla="*/ 5 w 7"/>
                  <a:gd name="T3" fmla="*/ 0 h 7"/>
                  <a:gd name="T4" fmla="*/ 3 w 7"/>
                  <a:gd name="T5" fmla="*/ 0 h 7"/>
                  <a:gd name="T6" fmla="*/ 0 w 7"/>
                  <a:gd name="T7" fmla="*/ 7 h 7"/>
                  <a:gd name="T8" fmla="*/ 2 w 7"/>
                  <a:gd name="T9" fmla="*/ 7 h 7"/>
                  <a:gd name="T10" fmla="*/ 5 w 7"/>
                  <a:gd name="T11" fmla="*/ 0 h 7"/>
                  <a:gd name="T12" fmla="*/ 2 w 7"/>
                  <a:gd name="T13" fmla="*/ 7 h 7"/>
                  <a:gd name="T14" fmla="*/ 5 w 7"/>
                  <a:gd name="T15" fmla="*/ 7 h 7"/>
                  <a:gd name="T16" fmla="*/ 7 w 7"/>
                  <a:gd name="T17" fmla="*/ 5 h 7"/>
                  <a:gd name="T18" fmla="*/ 7 w 7"/>
                  <a:gd name="T19" fmla="*/ 3 h 7"/>
                  <a:gd name="T20" fmla="*/ 5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5" y="0"/>
                    </a:moveTo>
                    <a:lnTo>
                      <a:pt x="5" y="0"/>
                    </a:lnTo>
                    <a:lnTo>
                      <a:pt x="3" y="0"/>
                    </a:lnTo>
                    <a:lnTo>
                      <a:pt x="0" y="7"/>
                    </a:lnTo>
                    <a:lnTo>
                      <a:pt x="2" y="7"/>
                    </a:lnTo>
                    <a:lnTo>
                      <a:pt x="5" y="0"/>
                    </a:lnTo>
                    <a:lnTo>
                      <a:pt x="2" y="7"/>
                    </a:lnTo>
                    <a:lnTo>
                      <a:pt x="5" y="7"/>
                    </a:lnTo>
                    <a:lnTo>
                      <a:pt x="7" y="5"/>
                    </a:lnTo>
                    <a:lnTo>
                      <a:pt x="7"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4" name="Freeform 882"/>
              <p:cNvSpPr>
                <a:spLocks/>
              </p:cNvSpPr>
              <p:nvPr/>
            </p:nvSpPr>
            <p:spPr bwMode="auto">
              <a:xfrm>
                <a:off x="3916" y="4083"/>
                <a:ext cx="8" cy="8"/>
              </a:xfrm>
              <a:custGeom>
                <a:avLst/>
                <a:gdLst>
                  <a:gd name="T0" fmla="*/ 7 w 8"/>
                  <a:gd name="T1" fmla="*/ 2 h 8"/>
                  <a:gd name="T2" fmla="*/ 5 w 8"/>
                  <a:gd name="T3" fmla="*/ 2 h 8"/>
                  <a:gd name="T4" fmla="*/ 5 w 8"/>
                  <a:gd name="T5" fmla="*/ 0 h 8"/>
                  <a:gd name="T6" fmla="*/ 0 w 8"/>
                  <a:gd name="T7" fmla="*/ 7 h 8"/>
                  <a:gd name="T8" fmla="*/ 2 w 8"/>
                  <a:gd name="T9" fmla="*/ 8 h 8"/>
                  <a:gd name="T10" fmla="*/ 7 w 8"/>
                  <a:gd name="T11" fmla="*/ 2 h 8"/>
                  <a:gd name="T12" fmla="*/ 2 w 8"/>
                  <a:gd name="T13" fmla="*/ 8 h 8"/>
                  <a:gd name="T14" fmla="*/ 5 w 8"/>
                  <a:gd name="T15" fmla="*/ 8 h 8"/>
                  <a:gd name="T16" fmla="*/ 7 w 8"/>
                  <a:gd name="T17" fmla="*/ 7 h 8"/>
                  <a:gd name="T18" fmla="*/ 8 w 8"/>
                  <a:gd name="T19" fmla="*/ 3 h 8"/>
                  <a:gd name="T20" fmla="*/ 5 w 8"/>
                  <a:gd name="T21" fmla="*/ 2 h 8"/>
                  <a:gd name="T22" fmla="*/ 7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2"/>
                    </a:moveTo>
                    <a:lnTo>
                      <a:pt x="5" y="2"/>
                    </a:lnTo>
                    <a:lnTo>
                      <a:pt x="5" y="0"/>
                    </a:lnTo>
                    <a:lnTo>
                      <a:pt x="0" y="7"/>
                    </a:lnTo>
                    <a:lnTo>
                      <a:pt x="2" y="8"/>
                    </a:lnTo>
                    <a:lnTo>
                      <a:pt x="7" y="2"/>
                    </a:lnTo>
                    <a:lnTo>
                      <a:pt x="2" y="8"/>
                    </a:lnTo>
                    <a:lnTo>
                      <a:pt x="5" y="8"/>
                    </a:lnTo>
                    <a:lnTo>
                      <a:pt x="7" y="7"/>
                    </a:lnTo>
                    <a:lnTo>
                      <a:pt x="8" y="3"/>
                    </a:lnTo>
                    <a:lnTo>
                      <a:pt x="5" y="2"/>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5" name="Freeform 883"/>
              <p:cNvSpPr>
                <a:spLocks/>
              </p:cNvSpPr>
              <p:nvPr/>
            </p:nvSpPr>
            <p:spPr bwMode="auto">
              <a:xfrm>
                <a:off x="3918" y="4085"/>
                <a:ext cx="6" cy="6"/>
              </a:xfrm>
              <a:custGeom>
                <a:avLst/>
                <a:gdLst>
                  <a:gd name="T0" fmla="*/ 0 w 6"/>
                  <a:gd name="T1" fmla="*/ 6 h 6"/>
                  <a:gd name="T2" fmla="*/ 5 w 6"/>
                  <a:gd name="T3" fmla="*/ 0 h 6"/>
                  <a:gd name="T4" fmla="*/ 5 w 6"/>
                  <a:gd name="T5" fmla="*/ 0 h 6"/>
                  <a:gd name="T6" fmla="*/ 0 w 6"/>
                  <a:gd name="T7" fmla="*/ 6 h 6"/>
                  <a:gd name="T8" fmla="*/ 0 w 6"/>
                  <a:gd name="T9" fmla="*/ 6 h 6"/>
                  <a:gd name="T10" fmla="*/ 0 w 6"/>
                  <a:gd name="T11" fmla="*/ 6 h 6"/>
                  <a:gd name="T12" fmla="*/ 0 w 6"/>
                  <a:gd name="T13" fmla="*/ 6 h 6"/>
                  <a:gd name="T14" fmla="*/ 3 w 6"/>
                  <a:gd name="T15" fmla="*/ 6 h 6"/>
                  <a:gd name="T16" fmla="*/ 6 w 6"/>
                  <a:gd name="T17" fmla="*/ 5 h 6"/>
                  <a:gd name="T18" fmla="*/ 6 w 6"/>
                  <a:gd name="T19" fmla="*/ 3 h 6"/>
                  <a:gd name="T20" fmla="*/ 5 w 6"/>
                  <a:gd name="T21" fmla="*/ 0 h 6"/>
                  <a:gd name="T22" fmla="*/ 0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0" y="6"/>
                    </a:moveTo>
                    <a:lnTo>
                      <a:pt x="5" y="0"/>
                    </a:lnTo>
                    <a:lnTo>
                      <a:pt x="0" y="6"/>
                    </a:lnTo>
                    <a:lnTo>
                      <a:pt x="3" y="6"/>
                    </a:lnTo>
                    <a:lnTo>
                      <a:pt x="6" y="5"/>
                    </a:lnTo>
                    <a:lnTo>
                      <a:pt x="6" y="3"/>
                    </a:lnTo>
                    <a:lnTo>
                      <a:pt x="5"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6" name="Freeform 884"/>
              <p:cNvSpPr>
                <a:spLocks/>
              </p:cNvSpPr>
              <p:nvPr/>
            </p:nvSpPr>
            <p:spPr bwMode="auto">
              <a:xfrm>
                <a:off x="3918" y="4085"/>
                <a:ext cx="8" cy="8"/>
              </a:xfrm>
              <a:custGeom>
                <a:avLst/>
                <a:gdLst>
                  <a:gd name="T0" fmla="*/ 6 w 8"/>
                  <a:gd name="T1" fmla="*/ 1 h 8"/>
                  <a:gd name="T2" fmla="*/ 6 w 8"/>
                  <a:gd name="T3" fmla="*/ 1 h 8"/>
                  <a:gd name="T4" fmla="*/ 5 w 8"/>
                  <a:gd name="T5" fmla="*/ 0 h 8"/>
                  <a:gd name="T6" fmla="*/ 0 w 8"/>
                  <a:gd name="T7" fmla="*/ 6 h 8"/>
                  <a:gd name="T8" fmla="*/ 1 w 8"/>
                  <a:gd name="T9" fmla="*/ 6 h 8"/>
                  <a:gd name="T10" fmla="*/ 6 w 8"/>
                  <a:gd name="T11" fmla="*/ 1 h 8"/>
                  <a:gd name="T12" fmla="*/ 1 w 8"/>
                  <a:gd name="T13" fmla="*/ 6 h 8"/>
                  <a:gd name="T14" fmla="*/ 5 w 8"/>
                  <a:gd name="T15" fmla="*/ 8 h 8"/>
                  <a:gd name="T16" fmla="*/ 6 w 8"/>
                  <a:gd name="T17" fmla="*/ 6 h 8"/>
                  <a:gd name="T18" fmla="*/ 8 w 8"/>
                  <a:gd name="T19" fmla="*/ 3 h 8"/>
                  <a:gd name="T20" fmla="*/ 6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1"/>
                    </a:moveTo>
                    <a:lnTo>
                      <a:pt x="6" y="1"/>
                    </a:lnTo>
                    <a:lnTo>
                      <a:pt x="5" y="0"/>
                    </a:lnTo>
                    <a:lnTo>
                      <a:pt x="0" y="6"/>
                    </a:lnTo>
                    <a:lnTo>
                      <a:pt x="1" y="6"/>
                    </a:lnTo>
                    <a:lnTo>
                      <a:pt x="6" y="1"/>
                    </a:lnTo>
                    <a:lnTo>
                      <a:pt x="1" y="6"/>
                    </a:lnTo>
                    <a:lnTo>
                      <a:pt x="5" y="8"/>
                    </a:lnTo>
                    <a:lnTo>
                      <a:pt x="6" y="6"/>
                    </a:lnTo>
                    <a:lnTo>
                      <a:pt x="8" y="3"/>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7" name="Freeform 885"/>
              <p:cNvSpPr>
                <a:spLocks/>
              </p:cNvSpPr>
              <p:nvPr/>
            </p:nvSpPr>
            <p:spPr bwMode="auto">
              <a:xfrm>
                <a:off x="3919" y="4086"/>
                <a:ext cx="7" cy="7"/>
              </a:xfrm>
              <a:custGeom>
                <a:avLst/>
                <a:gdLst>
                  <a:gd name="T0" fmla="*/ 5 w 7"/>
                  <a:gd name="T1" fmla="*/ 0 h 7"/>
                  <a:gd name="T2" fmla="*/ 5 w 7"/>
                  <a:gd name="T3" fmla="*/ 0 h 7"/>
                  <a:gd name="T4" fmla="*/ 5 w 7"/>
                  <a:gd name="T5" fmla="*/ 0 h 7"/>
                  <a:gd name="T6" fmla="*/ 0 w 7"/>
                  <a:gd name="T7" fmla="*/ 5 h 7"/>
                  <a:gd name="T8" fmla="*/ 2 w 7"/>
                  <a:gd name="T9" fmla="*/ 7 h 7"/>
                  <a:gd name="T10" fmla="*/ 5 w 7"/>
                  <a:gd name="T11" fmla="*/ 0 h 7"/>
                  <a:gd name="T12" fmla="*/ 2 w 7"/>
                  <a:gd name="T13" fmla="*/ 7 h 7"/>
                  <a:gd name="T14" fmla="*/ 4 w 7"/>
                  <a:gd name="T15" fmla="*/ 7 h 7"/>
                  <a:gd name="T16" fmla="*/ 7 w 7"/>
                  <a:gd name="T17" fmla="*/ 5 h 7"/>
                  <a:gd name="T18" fmla="*/ 7 w 7"/>
                  <a:gd name="T19" fmla="*/ 4 h 7"/>
                  <a:gd name="T20" fmla="*/ 5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5" y="0"/>
                    </a:moveTo>
                    <a:lnTo>
                      <a:pt x="5" y="0"/>
                    </a:lnTo>
                    <a:lnTo>
                      <a:pt x="0" y="5"/>
                    </a:lnTo>
                    <a:lnTo>
                      <a:pt x="2" y="7"/>
                    </a:lnTo>
                    <a:lnTo>
                      <a:pt x="5" y="0"/>
                    </a:lnTo>
                    <a:lnTo>
                      <a:pt x="2" y="7"/>
                    </a:lnTo>
                    <a:lnTo>
                      <a:pt x="4" y="7"/>
                    </a:lnTo>
                    <a:lnTo>
                      <a:pt x="7" y="5"/>
                    </a:lnTo>
                    <a:lnTo>
                      <a:pt x="7" y="4"/>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8" name="Freeform 886"/>
              <p:cNvSpPr>
                <a:spLocks/>
              </p:cNvSpPr>
              <p:nvPr/>
            </p:nvSpPr>
            <p:spPr bwMode="auto">
              <a:xfrm>
                <a:off x="3921" y="4086"/>
                <a:ext cx="6" cy="9"/>
              </a:xfrm>
              <a:custGeom>
                <a:avLst/>
                <a:gdLst>
                  <a:gd name="T0" fmla="*/ 5 w 6"/>
                  <a:gd name="T1" fmla="*/ 2 h 9"/>
                  <a:gd name="T2" fmla="*/ 5 w 6"/>
                  <a:gd name="T3" fmla="*/ 2 h 9"/>
                  <a:gd name="T4" fmla="*/ 3 w 6"/>
                  <a:gd name="T5" fmla="*/ 0 h 9"/>
                  <a:gd name="T6" fmla="*/ 0 w 6"/>
                  <a:gd name="T7" fmla="*/ 7 h 9"/>
                  <a:gd name="T8" fmla="*/ 0 w 6"/>
                  <a:gd name="T9" fmla="*/ 7 h 9"/>
                  <a:gd name="T10" fmla="*/ 5 w 6"/>
                  <a:gd name="T11" fmla="*/ 2 h 9"/>
                  <a:gd name="T12" fmla="*/ 0 w 6"/>
                  <a:gd name="T13" fmla="*/ 7 h 9"/>
                  <a:gd name="T14" fmla="*/ 3 w 6"/>
                  <a:gd name="T15" fmla="*/ 9 h 9"/>
                  <a:gd name="T16" fmla="*/ 5 w 6"/>
                  <a:gd name="T17" fmla="*/ 7 h 9"/>
                  <a:gd name="T18" fmla="*/ 6 w 6"/>
                  <a:gd name="T19" fmla="*/ 4 h 9"/>
                  <a:gd name="T20" fmla="*/ 5 w 6"/>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9">
                    <a:moveTo>
                      <a:pt x="5" y="2"/>
                    </a:moveTo>
                    <a:lnTo>
                      <a:pt x="5" y="2"/>
                    </a:lnTo>
                    <a:lnTo>
                      <a:pt x="3" y="0"/>
                    </a:lnTo>
                    <a:lnTo>
                      <a:pt x="0" y="7"/>
                    </a:lnTo>
                    <a:lnTo>
                      <a:pt x="5" y="2"/>
                    </a:lnTo>
                    <a:lnTo>
                      <a:pt x="0" y="7"/>
                    </a:lnTo>
                    <a:lnTo>
                      <a:pt x="3" y="9"/>
                    </a:lnTo>
                    <a:lnTo>
                      <a:pt x="5" y="7"/>
                    </a:lnTo>
                    <a:lnTo>
                      <a:pt x="6" y="4"/>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399" name="Freeform 887"/>
              <p:cNvSpPr>
                <a:spLocks/>
              </p:cNvSpPr>
              <p:nvPr/>
            </p:nvSpPr>
            <p:spPr bwMode="auto">
              <a:xfrm>
                <a:off x="3921" y="4088"/>
                <a:ext cx="8" cy="7"/>
              </a:xfrm>
              <a:custGeom>
                <a:avLst/>
                <a:gdLst>
                  <a:gd name="T0" fmla="*/ 2 w 8"/>
                  <a:gd name="T1" fmla="*/ 7 h 7"/>
                  <a:gd name="T2" fmla="*/ 6 w 8"/>
                  <a:gd name="T3" fmla="*/ 0 h 7"/>
                  <a:gd name="T4" fmla="*/ 5 w 8"/>
                  <a:gd name="T5" fmla="*/ 0 h 7"/>
                  <a:gd name="T6" fmla="*/ 0 w 8"/>
                  <a:gd name="T7" fmla="*/ 5 h 7"/>
                  <a:gd name="T8" fmla="*/ 2 w 8"/>
                  <a:gd name="T9" fmla="*/ 7 h 7"/>
                  <a:gd name="T10" fmla="*/ 2 w 8"/>
                  <a:gd name="T11" fmla="*/ 7 h 7"/>
                  <a:gd name="T12" fmla="*/ 2 w 8"/>
                  <a:gd name="T13" fmla="*/ 7 h 7"/>
                  <a:gd name="T14" fmla="*/ 3 w 8"/>
                  <a:gd name="T15" fmla="*/ 7 h 7"/>
                  <a:gd name="T16" fmla="*/ 6 w 8"/>
                  <a:gd name="T17" fmla="*/ 7 h 7"/>
                  <a:gd name="T18" fmla="*/ 8 w 8"/>
                  <a:gd name="T19" fmla="*/ 3 h 7"/>
                  <a:gd name="T20" fmla="*/ 6 w 8"/>
                  <a:gd name="T21" fmla="*/ 0 h 7"/>
                  <a:gd name="T22" fmla="*/ 2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7"/>
                    </a:moveTo>
                    <a:lnTo>
                      <a:pt x="6" y="0"/>
                    </a:lnTo>
                    <a:lnTo>
                      <a:pt x="5" y="0"/>
                    </a:lnTo>
                    <a:lnTo>
                      <a:pt x="0" y="5"/>
                    </a:lnTo>
                    <a:lnTo>
                      <a:pt x="2" y="7"/>
                    </a:lnTo>
                    <a:lnTo>
                      <a:pt x="3" y="7"/>
                    </a:lnTo>
                    <a:lnTo>
                      <a:pt x="6" y="7"/>
                    </a:lnTo>
                    <a:lnTo>
                      <a:pt x="8" y="3"/>
                    </a:lnTo>
                    <a:lnTo>
                      <a:pt x="6"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0" name="Freeform 888"/>
              <p:cNvSpPr>
                <a:spLocks/>
              </p:cNvSpPr>
              <p:nvPr/>
            </p:nvSpPr>
            <p:spPr bwMode="auto">
              <a:xfrm>
                <a:off x="3923" y="4088"/>
                <a:ext cx="6" cy="8"/>
              </a:xfrm>
              <a:custGeom>
                <a:avLst/>
                <a:gdLst>
                  <a:gd name="T0" fmla="*/ 6 w 6"/>
                  <a:gd name="T1" fmla="*/ 2 h 8"/>
                  <a:gd name="T2" fmla="*/ 4 w 6"/>
                  <a:gd name="T3" fmla="*/ 2 h 8"/>
                  <a:gd name="T4" fmla="*/ 4 w 6"/>
                  <a:gd name="T5" fmla="*/ 0 h 8"/>
                  <a:gd name="T6" fmla="*/ 0 w 6"/>
                  <a:gd name="T7" fmla="*/ 7 h 8"/>
                  <a:gd name="T8" fmla="*/ 0 w 6"/>
                  <a:gd name="T9" fmla="*/ 7 h 8"/>
                  <a:gd name="T10" fmla="*/ 6 w 6"/>
                  <a:gd name="T11" fmla="*/ 2 h 8"/>
                  <a:gd name="T12" fmla="*/ 0 w 6"/>
                  <a:gd name="T13" fmla="*/ 7 h 8"/>
                  <a:gd name="T14" fmla="*/ 3 w 6"/>
                  <a:gd name="T15" fmla="*/ 8 h 8"/>
                  <a:gd name="T16" fmla="*/ 6 w 6"/>
                  <a:gd name="T17" fmla="*/ 7 h 8"/>
                  <a:gd name="T18" fmla="*/ 6 w 6"/>
                  <a:gd name="T19" fmla="*/ 5 h 8"/>
                  <a:gd name="T20" fmla="*/ 4 w 6"/>
                  <a:gd name="T21" fmla="*/ 2 h 8"/>
                  <a:gd name="T22" fmla="*/ 6 w 6"/>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6" y="2"/>
                    </a:moveTo>
                    <a:lnTo>
                      <a:pt x="4" y="2"/>
                    </a:lnTo>
                    <a:lnTo>
                      <a:pt x="4" y="0"/>
                    </a:lnTo>
                    <a:lnTo>
                      <a:pt x="0" y="7"/>
                    </a:lnTo>
                    <a:lnTo>
                      <a:pt x="6" y="2"/>
                    </a:lnTo>
                    <a:lnTo>
                      <a:pt x="0" y="7"/>
                    </a:lnTo>
                    <a:lnTo>
                      <a:pt x="3" y="8"/>
                    </a:lnTo>
                    <a:lnTo>
                      <a:pt x="6" y="7"/>
                    </a:lnTo>
                    <a:lnTo>
                      <a:pt x="6" y="5"/>
                    </a:lnTo>
                    <a:lnTo>
                      <a:pt x="4" y="2"/>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1" name="Freeform 889"/>
              <p:cNvSpPr>
                <a:spLocks/>
              </p:cNvSpPr>
              <p:nvPr/>
            </p:nvSpPr>
            <p:spPr bwMode="auto">
              <a:xfrm>
                <a:off x="3923" y="4090"/>
                <a:ext cx="8" cy="8"/>
              </a:xfrm>
              <a:custGeom>
                <a:avLst/>
                <a:gdLst>
                  <a:gd name="T0" fmla="*/ 6 w 8"/>
                  <a:gd name="T1" fmla="*/ 1 h 8"/>
                  <a:gd name="T2" fmla="*/ 6 w 8"/>
                  <a:gd name="T3" fmla="*/ 1 h 8"/>
                  <a:gd name="T4" fmla="*/ 6 w 8"/>
                  <a:gd name="T5" fmla="*/ 0 h 8"/>
                  <a:gd name="T6" fmla="*/ 0 w 8"/>
                  <a:gd name="T7" fmla="*/ 5 h 8"/>
                  <a:gd name="T8" fmla="*/ 1 w 8"/>
                  <a:gd name="T9" fmla="*/ 6 h 8"/>
                  <a:gd name="T10" fmla="*/ 6 w 8"/>
                  <a:gd name="T11" fmla="*/ 1 h 8"/>
                  <a:gd name="T12" fmla="*/ 1 w 8"/>
                  <a:gd name="T13" fmla="*/ 6 h 8"/>
                  <a:gd name="T14" fmla="*/ 4 w 8"/>
                  <a:gd name="T15" fmla="*/ 8 h 8"/>
                  <a:gd name="T16" fmla="*/ 6 w 8"/>
                  <a:gd name="T17" fmla="*/ 6 h 8"/>
                  <a:gd name="T18" fmla="*/ 8 w 8"/>
                  <a:gd name="T19" fmla="*/ 3 h 8"/>
                  <a:gd name="T20" fmla="*/ 6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1"/>
                    </a:moveTo>
                    <a:lnTo>
                      <a:pt x="6" y="1"/>
                    </a:lnTo>
                    <a:lnTo>
                      <a:pt x="6" y="0"/>
                    </a:lnTo>
                    <a:lnTo>
                      <a:pt x="0" y="5"/>
                    </a:lnTo>
                    <a:lnTo>
                      <a:pt x="1" y="6"/>
                    </a:lnTo>
                    <a:lnTo>
                      <a:pt x="6" y="1"/>
                    </a:lnTo>
                    <a:lnTo>
                      <a:pt x="1" y="6"/>
                    </a:lnTo>
                    <a:lnTo>
                      <a:pt x="4" y="8"/>
                    </a:lnTo>
                    <a:lnTo>
                      <a:pt x="6" y="6"/>
                    </a:lnTo>
                    <a:lnTo>
                      <a:pt x="8" y="3"/>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2" name="Freeform 890"/>
              <p:cNvSpPr>
                <a:spLocks/>
              </p:cNvSpPr>
              <p:nvPr/>
            </p:nvSpPr>
            <p:spPr bwMode="auto">
              <a:xfrm>
                <a:off x="3924" y="4091"/>
                <a:ext cx="7" cy="7"/>
              </a:xfrm>
              <a:custGeom>
                <a:avLst/>
                <a:gdLst>
                  <a:gd name="T0" fmla="*/ 7 w 7"/>
                  <a:gd name="T1" fmla="*/ 0 h 7"/>
                  <a:gd name="T2" fmla="*/ 7 w 7"/>
                  <a:gd name="T3" fmla="*/ 0 h 7"/>
                  <a:gd name="T4" fmla="*/ 5 w 7"/>
                  <a:gd name="T5" fmla="*/ 0 h 7"/>
                  <a:gd name="T6" fmla="*/ 0 w 7"/>
                  <a:gd name="T7" fmla="*/ 5 h 7"/>
                  <a:gd name="T8" fmla="*/ 0 w 7"/>
                  <a:gd name="T9" fmla="*/ 5 h 7"/>
                  <a:gd name="T10" fmla="*/ 7 w 7"/>
                  <a:gd name="T11" fmla="*/ 0 h 7"/>
                  <a:gd name="T12" fmla="*/ 0 w 7"/>
                  <a:gd name="T13" fmla="*/ 5 h 7"/>
                  <a:gd name="T14" fmla="*/ 3 w 7"/>
                  <a:gd name="T15" fmla="*/ 7 h 7"/>
                  <a:gd name="T16" fmla="*/ 7 w 7"/>
                  <a:gd name="T17" fmla="*/ 7 h 7"/>
                  <a:gd name="T18" fmla="*/ 7 w 7"/>
                  <a:gd name="T19" fmla="*/ 4 h 7"/>
                  <a:gd name="T20" fmla="*/ 7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7" y="0"/>
                    </a:moveTo>
                    <a:lnTo>
                      <a:pt x="7" y="0"/>
                    </a:lnTo>
                    <a:lnTo>
                      <a:pt x="5" y="0"/>
                    </a:lnTo>
                    <a:lnTo>
                      <a:pt x="0" y="5"/>
                    </a:lnTo>
                    <a:lnTo>
                      <a:pt x="7" y="0"/>
                    </a:lnTo>
                    <a:lnTo>
                      <a:pt x="0" y="5"/>
                    </a:lnTo>
                    <a:lnTo>
                      <a:pt x="3" y="7"/>
                    </a:lnTo>
                    <a:lnTo>
                      <a:pt x="7" y="7"/>
                    </a:lnTo>
                    <a:lnTo>
                      <a:pt x="7" y="4"/>
                    </a:lnTo>
                    <a:lnTo>
                      <a:pt x="7"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3" name="Freeform 891"/>
              <p:cNvSpPr>
                <a:spLocks/>
              </p:cNvSpPr>
              <p:nvPr/>
            </p:nvSpPr>
            <p:spPr bwMode="auto">
              <a:xfrm>
                <a:off x="3924" y="4091"/>
                <a:ext cx="8" cy="8"/>
              </a:xfrm>
              <a:custGeom>
                <a:avLst/>
                <a:gdLst>
                  <a:gd name="T0" fmla="*/ 2 w 8"/>
                  <a:gd name="T1" fmla="*/ 7 h 8"/>
                  <a:gd name="T2" fmla="*/ 7 w 8"/>
                  <a:gd name="T3" fmla="*/ 2 h 8"/>
                  <a:gd name="T4" fmla="*/ 7 w 8"/>
                  <a:gd name="T5" fmla="*/ 0 h 8"/>
                  <a:gd name="T6" fmla="*/ 0 w 8"/>
                  <a:gd name="T7" fmla="*/ 5 h 8"/>
                  <a:gd name="T8" fmla="*/ 2 w 8"/>
                  <a:gd name="T9" fmla="*/ 7 h 8"/>
                  <a:gd name="T10" fmla="*/ 2 w 8"/>
                  <a:gd name="T11" fmla="*/ 7 h 8"/>
                  <a:gd name="T12" fmla="*/ 2 w 8"/>
                  <a:gd name="T13" fmla="*/ 7 h 8"/>
                  <a:gd name="T14" fmla="*/ 3 w 8"/>
                  <a:gd name="T15" fmla="*/ 8 h 8"/>
                  <a:gd name="T16" fmla="*/ 7 w 8"/>
                  <a:gd name="T17" fmla="*/ 7 h 8"/>
                  <a:gd name="T18" fmla="*/ 8 w 8"/>
                  <a:gd name="T19" fmla="*/ 5 h 8"/>
                  <a:gd name="T20" fmla="*/ 7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7" y="2"/>
                    </a:lnTo>
                    <a:lnTo>
                      <a:pt x="7" y="0"/>
                    </a:lnTo>
                    <a:lnTo>
                      <a:pt x="0" y="5"/>
                    </a:lnTo>
                    <a:lnTo>
                      <a:pt x="2" y="7"/>
                    </a:lnTo>
                    <a:lnTo>
                      <a:pt x="3" y="8"/>
                    </a:lnTo>
                    <a:lnTo>
                      <a:pt x="7" y="7"/>
                    </a:lnTo>
                    <a:lnTo>
                      <a:pt x="8" y="5"/>
                    </a:lnTo>
                    <a:lnTo>
                      <a:pt x="7"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4" name="Freeform 892"/>
              <p:cNvSpPr>
                <a:spLocks/>
              </p:cNvSpPr>
              <p:nvPr/>
            </p:nvSpPr>
            <p:spPr bwMode="auto">
              <a:xfrm>
                <a:off x="3926" y="4093"/>
                <a:ext cx="8" cy="8"/>
              </a:xfrm>
              <a:custGeom>
                <a:avLst/>
                <a:gdLst>
                  <a:gd name="T0" fmla="*/ 6 w 8"/>
                  <a:gd name="T1" fmla="*/ 2 h 8"/>
                  <a:gd name="T2" fmla="*/ 6 w 8"/>
                  <a:gd name="T3" fmla="*/ 2 h 8"/>
                  <a:gd name="T4" fmla="*/ 5 w 8"/>
                  <a:gd name="T5" fmla="*/ 0 h 8"/>
                  <a:gd name="T6" fmla="*/ 0 w 8"/>
                  <a:gd name="T7" fmla="*/ 5 h 8"/>
                  <a:gd name="T8" fmla="*/ 1 w 8"/>
                  <a:gd name="T9" fmla="*/ 6 h 8"/>
                  <a:gd name="T10" fmla="*/ 6 w 8"/>
                  <a:gd name="T11" fmla="*/ 2 h 8"/>
                  <a:gd name="T12" fmla="*/ 1 w 8"/>
                  <a:gd name="T13" fmla="*/ 6 h 8"/>
                  <a:gd name="T14" fmla="*/ 3 w 8"/>
                  <a:gd name="T15" fmla="*/ 8 h 8"/>
                  <a:gd name="T16" fmla="*/ 6 w 8"/>
                  <a:gd name="T17" fmla="*/ 6 h 8"/>
                  <a:gd name="T18" fmla="*/ 8 w 8"/>
                  <a:gd name="T19" fmla="*/ 3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5" y="0"/>
                    </a:lnTo>
                    <a:lnTo>
                      <a:pt x="0" y="5"/>
                    </a:lnTo>
                    <a:lnTo>
                      <a:pt x="1" y="6"/>
                    </a:lnTo>
                    <a:lnTo>
                      <a:pt x="6" y="2"/>
                    </a:lnTo>
                    <a:lnTo>
                      <a:pt x="1" y="6"/>
                    </a:lnTo>
                    <a:lnTo>
                      <a:pt x="3" y="8"/>
                    </a:lnTo>
                    <a:lnTo>
                      <a:pt x="6" y="6"/>
                    </a:lnTo>
                    <a:lnTo>
                      <a:pt x="8" y="3"/>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5" name="Freeform 893"/>
              <p:cNvSpPr>
                <a:spLocks/>
              </p:cNvSpPr>
              <p:nvPr/>
            </p:nvSpPr>
            <p:spPr bwMode="auto">
              <a:xfrm>
                <a:off x="3926" y="4095"/>
                <a:ext cx="8" cy="6"/>
              </a:xfrm>
              <a:custGeom>
                <a:avLst/>
                <a:gdLst>
                  <a:gd name="T0" fmla="*/ 8 w 8"/>
                  <a:gd name="T1" fmla="*/ 1 h 6"/>
                  <a:gd name="T2" fmla="*/ 8 w 8"/>
                  <a:gd name="T3" fmla="*/ 1 h 6"/>
                  <a:gd name="T4" fmla="*/ 6 w 8"/>
                  <a:gd name="T5" fmla="*/ 0 h 6"/>
                  <a:gd name="T6" fmla="*/ 0 w 8"/>
                  <a:gd name="T7" fmla="*/ 4 h 6"/>
                  <a:gd name="T8" fmla="*/ 1 w 8"/>
                  <a:gd name="T9" fmla="*/ 4 h 6"/>
                  <a:gd name="T10" fmla="*/ 8 w 8"/>
                  <a:gd name="T11" fmla="*/ 1 h 6"/>
                  <a:gd name="T12" fmla="*/ 1 w 8"/>
                  <a:gd name="T13" fmla="*/ 4 h 6"/>
                  <a:gd name="T14" fmla="*/ 5 w 8"/>
                  <a:gd name="T15" fmla="*/ 6 h 6"/>
                  <a:gd name="T16" fmla="*/ 6 w 8"/>
                  <a:gd name="T17" fmla="*/ 6 h 6"/>
                  <a:gd name="T18" fmla="*/ 8 w 8"/>
                  <a:gd name="T19" fmla="*/ 3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6" y="0"/>
                    </a:lnTo>
                    <a:lnTo>
                      <a:pt x="0" y="4"/>
                    </a:lnTo>
                    <a:lnTo>
                      <a:pt x="1" y="4"/>
                    </a:lnTo>
                    <a:lnTo>
                      <a:pt x="8" y="1"/>
                    </a:lnTo>
                    <a:lnTo>
                      <a:pt x="1" y="4"/>
                    </a:lnTo>
                    <a:lnTo>
                      <a:pt x="5" y="6"/>
                    </a:lnTo>
                    <a:lnTo>
                      <a:pt x="6" y="6"/>
                    </a:lnTo>
                    <a:lnTo>
                      <a:pt x="8" y="3"/>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6" name="Freeform 894"/>
              <p:cNvSpPr>
                <a:spLocks/>
              </p:cNvSpPr>
              <p:nvPr/>
            </p:nvSpPr>
            <p:spPr bwMode="auto">
              <a:xfrm>
                <a:off x="3927" y="4096"/>
                <a:ext cx="9" cy="7"/>
              </a:xfrm>
              <a:custGeom>
                <a:avLst/>
                <a:gdLst>
                  <a:gd name="T0" fmla="*/ 2 w 9"/>
                  <a:gd name="T1" fmla="*/ 5 h 7"/>
                  <a:gd name="T2" fmla="*/ 7 w 9"/>
                  <a:gd name="T3" fmla="*/ 0 h 7"/>
                  <a:gd name="T4" fmla="*/ 7 w 9"/>
                  <a:gd name="T5" fmla="*/ 0 h 7"/>
                  <a:gd name="T6" fmla="*/ 0 w 9"/>
                  <a:gd name="T7" fmla="*/ 3 h 7"/>
                  <a:gd name="T8" fmla="*/ 2 w 9"/>
                  <a:gd name="T9" fmla="*/ 5 h 7"/>
                  <a:gd name="T10" fmla="*/ 2 w 9"/>
                  <a:gd name="T11" fmla="*/ 5 h 7"/>
                  <a:gd name="T12" fmla="*/ 2 w 9"/>
                  <a:gd name="T13" fmla="*/ 5 h 7"/>
                  <a:gd name="T14" fmla="*/ 4 w 9"/>
                  <a:gd name="T15" fmla="*/ 7 h 7"/>
                  <a:gd name="T16" fmla="*/ 7 w 9"/>
                  <a:gd name="T17" fmla="*/ 7 h 7"/>
                  <a:gd name="T18" fmla="*/ 9 w 9"/>
                  <a:gd name="T19" fmla="*/ 3 h 7"/>
                  <a:gd name="T20" fmla="*/ 7 w 9"/>
                  <a:gd name="T21" fmla="*/ 0 h 7"/>
                  <a:gd name="T22" fmla="*/ 2 w 9"/>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7">
                    <a:moveTo>
                      <a:pt x="2" y="5"/>
                    </a:moveTo>
                    <a:lnTo>
                      <a:pt x="7" y="0"/>
                    </a:lnTo>
                    <a:lnTo>
                      <a:pt x="0" y="3"/>
                    </a:lnTo>
                    <a:lnTo>
                      <a:pt x="2" y="5"/>
                    </a:lnTo>
                    <a:lnTo>
                      <a:pt x="4" y="7"/>
                    </a:lnTo>
                    <a:lnTo>
                      <a:pt x="7" y="7"/>
                    </a:lnTo>
                    <a:lnTo>
                      <a:pt x="9" y="3"/>
                    </a:lnTo>
                    <a:lnTo>
                      <a:pt x="7" y="0"/>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7" name="Freeform 895"/>
              <p:cNvSpPr>
                <a:spLocks/>
              </p:cNvSpPr>
              <p:nvPr/>
            </p:nvSpPr>
            <p:spPr bwMode="auto">
              <a:xfrm>
                <a:off x="3929" y="4096"/>
                <a:ext cx="7" cy="8"/>
              </a:xfrm>
              <a:custGeom>
                <a:avLst/>
                <a:gdLst>
                  <a:gd name="T0" fmla="*/ 0 w 7"/>
                  <a:gd name="T1" fmla="*/ 7 h 8"/>
                  <a:gd name="T2" fmla="*/ 7 w 7"/>
                  <a:gd name="T3" fmla="*/ 2 h 8"/>
                  <a:gd name="T4" fmla="*/ 5 w 7"/>
                  <a:gd name="T5" fmla="*/ 0 h 8"/>
                  <a:gd name="T6" fmla="*/ 0 w 7"/>
                  <a:gd name="T7" fmla="*/ 5 h 8"/>
                  <a:gd name="T8" fmla="*/ 0 w 7"/>
                  <a:gd name="T9" fmla="*/ 7 h 8"/>
                  <a:gd name="T10" fmla="*/ 0 w 7"/>
                  <a:gd name="T11" fmla="*/ 7 h 8"/>
                  <a:gd name="T12" fmla="*/ 0 w 7"/>
                  <a:gd name="T13" fmla="*/ 7 h 8"/>
                  <a:gd name="T14" fmla="*/ 3 w 7"/>
                  <a:gd name="T15" fmla="*/ 8 h 8"/>
                  <a:gd name="T16" fmla="*/ 5 w 7"/>
                  <a:gd name="T17" fmla="*/ 7 h 8"/>
                  <a:gd name="T18" fmla="*/ 7 w 7"/>
                  <a:gd name="T19" fmla="*/ 5 h 8"/>
                  <a:gd name="T20" fmla="*/ 7 w 7"/>
                  <a:gd name="T21" fmla="*/ 2 h 8"/>
                  <a:gd name="T22" fmla="*/ 0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7"/>
                    </a:moveTo>
                    <a:lnTo>
                      <a:pt x="7" y="2"/>
                    </a:lnTo>
                    <a:lnTo>
                      <a:pt x="5" y="0"/>
                    </a:lnTo>
                    <a:lnTo>
                      <a:pt x="0" y="5"/>
                    </a:lnTo>
                    <a:lnTo>
                      <a:pt x="0" y="7"/>
                    </a:lnTo>
                    <a:lnTo>
                      <a:pt x="3" y="8"/>
                    </a:lnTo>
                    <a:lnTo>
                      <a:pt x="5" y="7"/>
                    </a:lnTo>
                    <a:lnTo>
                      <a:pt x="7" y="5"/>
                    </a:lnTo>
                    <a:lnTo>
                      <a:pt x="7"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8" name="Freeform 896"/>
              <p:cNvSpPr>
                <a:spLocks/>
              </p:cNvSpPr>
              <p:nvPr/>
            </p:nvSpPr>
            <p:spPr bwMode="auto">
              <a:xfrm>
                <a:off x="3929" y="4098"/>
                <a:ext cx="8" cy="8"/>
              </a:xfrm>
              <a:custGeom>
                <a:avLst/>
                <a:gdLst>
                  <a:gd name="T0" fmla="*/ 8 w 8"/>
                  <a:gd name="T1" fmla="*/ 1 h 8"/>
                  <a:gd name="T2" fmla="*/ 8 w 8"/>
                  <a:gd name="T3" fmla="*/ 1 h 8"/>
                  <a:gd name="T4" fmla="*/ 7 w 8"/>
                  <a:gd name="T5" fmla="*/ 0 h 8"/>
                  <a:gd name="T6" fmla="*/ 0 w 8"/>
                  <a:gd name="T7" fmla="*/ 5 h 8"/>
                  <a:gd name="T8" fmla="*/ 2 w 8"/>
                  <a:gd name="T9" fmla="*/ 6 h 8"/>
                  <a:gd name="T10" fmla="*/ 8 w 8"/>
                  <a:gd name="T11" fmla="*/ 1 h 8"/>
                  <a:gd name="T12" fmla="*/ 2 w 8"/>
                  <a:gd name="T13" fmla="*/ 6 h 8"/>
                  <a:gd name="T14" fmla="*/ 3 w 8"/>
                  <a:gd name="T15" fmla="*/ 8 h 8"/>
                  <a:gd name="T16" fmla="*/ 7 w 8"/>
                  <a:gd name="T17" fmla="*/ 6 h 8"/>
                  <a:gd name="T18" fmla="*/ 8 w 8"/>
                  <a:gd name="T19" fmla="*/ 5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7" y="0"/>
                    </a:lnTo>
                    <a:lnTo>
                      <a:pt x="0" y="5"/>
                    </a:lnTo>
                    <a:lnTo>
                      <a:pt x="2" y="6"/>
                    </a:lnTo>
                    <a:lnTo>
                      <a:pt x="8" y="1"/>
                    </a:lnTo>
                    <a:lnTo>
                      <a:pt x="2" y="6"/>
                    </a:lnTo>
                    <a:lnTo>
                      <a:pt x="3" y="8"/>
                    </a:lnTo>
                    <a:lnTo>
                      <a:pt x="7" y="6"/>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09" name="Freeform 897"/>
              <p:cNvSpPr>
                <a:spLocks/>
              </p:cNvSpPr>
              <p:nvPr/>
            </p:nvSpPr>
            <p:spPr bwMode="auto">
              <a:xfrm>
                <a:off x="3931" y="4099"/>
                <a:ext cx="8" cy="8"/>
              </a:xfrm>
              <a:custGeom>
                <a:avLst/>
                <a:gdLst>
                  <a:gd name="T0" fmla="*/ 0 w 8"/>
                  <a:gd name="T1" fmla="*/ 7 h 8"/>
                  <a:gd name="T2" fmla="*/ 6 w 8"/>
                  <a:gd name="T3" fmla="*/ 2 h 8"/>
                  <a:gd name="T4" fmla="*/ 6 w 8"/>
                  <a:gd name="T5" fmla="*/ 0 h 8"/>
                  <a:gd name="T6" fmla="*/ 0 w 8"/>
                  <a:gd name="T7" fmla="*/ 5 h 8"/>
                  <a:gd name="T8" fmla="*/ 0 w 8"/>
                  <a:gd name="T9" fmla="*/ 7 h 8"/>
                  <a:gd name="T10" fmla="*/ 0 w 8"/>
                  <a:gd name="T11" fmla="*/ 7 h 8"/>
                  <a:gd name="T12" fmla="*/ 0 w 8"/>
                  <a:gd name="T13" fmla="*/ 7 h 8"/>
                  <a:gd name="T14" fmla="*/ 3 w 8"/>
                  <a:gd name="T15" fmla="*/ 8 h 8"/>
                  <a:gd name="T16" fmla="*/ 6 w 8"/>
                  <a:gd name="T17" fmla="*/ 7 h 8"/>
                  <a:gd name="T18" fmla="*/ 8 w 8"/>
                  <a:gd name="T19" fmla="*/ 5 h 8"/>
                  <a:gd name="T20" fmla="*/ 6 w 8"/>
                  <a:gd name="T21" fmla="*/ 2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6" y="2"/>
                    </a:lnTo>
                    <a:lnTo>
                      <a:pt x="6" y="0"/>
                    </a:lnTo>
                    <a:lnTo>
                      <a:pt x="0" y="5"/>
                    </a:lnTo>
                    <a:lnTo>
                      <a:pt x="0" y="7"/>
                    </a:lnTo>
                    <a:lnTo>
                      <a:pt x="3" y="8"/>
                    </a:lnTo>
                    <a:lnTo>
                      <a:pt x="6" y="7"/>
                    </a:lnTo>
                    <a:lnTo>
                      <a:pt x="8" y="5"/>
                    </a:lnTo>
                    <a:lnTo>
                      <a:pt x="6"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0" name="Freeform 898"/>
              <p:cNvSpPr>
                <a:spLocks/>
              </p:cNvSpPr>
              <p:nvPr/>
            </p:nvSpPr>
            <p:spPr bwMode="auto">
              <a:xfrm>
                <a:off x="3931" y="4101"/>
                <a:ext cx="8" cy="8"/>
              </a:xfrm>
              <a:custGeom>
                <a:avLst/>
                <a:gdLst>
                  <a:gd name="T0" fmla="*/ 8 w 8"/>
                  <a:gd name="T1" fmla="*/ 2 h 8"/>
                  <a:gd name="T2" fmla="*/ 8 w 8"/>
                  <a:gd name="T3" fmla="*/ 2 h 8"/>
                  <a:gd name="T4" fmla="*/ 6 w 8"/>
                  <a:gd name="T5" fmla="*/ 0 h 8"/>
                  <a:gd name="T6" fmla="*/ 0 w 8"/>
                  <a:gd name="T7" fmla="*/ 5 h 8"/>
                  <a:gd name="T8" fmla="*/ 1 w 8"/>
                  <a:gd name="T9" fmla="*/ 5 h 8"/>
                  <a:gd name="T10" fmla="*/ 8 w 8"/>
                  <a:gd name="T11" fmla="*/ 2 h 8"/>
                  <a:gd name="T12" fmla="*/ 1 w 8"/>
                  <a:gd name="T13" fmla="*/ 5 h 8"/>
                  <a:gd name="T14" fmla="*/ 3 w 8"/>
                  <a:gd name="T15" fmla="*/ 8 h 8"/>
                  <a:gd name="T16" fmla="*/ 6 w 8"/>
                  <a:gd name="T17" fmla="*/ 6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6" y="0"/>
                    </a:lnTo>
                    <a:lnTo>
                      <a:pt x="0" y="5"/>
                    </a:lnTo>
                    <a:lnTo>
                      <a:pt x="1" y="5"/>
                    </a:lnTo>
                    <a:lnTo>
                      <a:pt x="8" y="2"/>
                    </a:lnTo>
                    <a:lnTo>
                      <a:pt x="1" y="5"/>
                    </a:lnTo>
                    <a:lnTo>
                      <a:pt x="3" y="8"/>
                    </a:lnTo>
                    <a:lnTo>
                      <a:pt x="6" y="6"/>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1" name="Freeform 899"/>
              <p:cNvSpPr>
                <a:spLocks/>
              </p:cNvSpPr>
              <p:nvPr/>
            </p:nvSpPr>
            <p:spPr bwMode="auto">
              <a:xfrm>
                <a:off x="3932" y="4103"/>
                <a:ext cx="8" cy="6"/>
              </a:xfrm>
              <a:custGeom>
                <a:avLst/>
                <a:gdLst>
                  <a:gd name="T0" fmla="*/ 2 w 8"/>
                  <a:gd name="T1" fmla="*/ 4 h 6"/>
                  <a:gd name="T2" fmla="*/ 7 w 8"/>
                  <a:gd name="T3" fmla="*/ 1 h 6"/>
                  <a:gd name="T4" fmla="*/ 7 w 8"/>
                  <a:gd name="T5" fmla="*/ 0 h 6"/>
                  <a:gd name="T6" fmla="*/ 0 w 8"/>
                  <a:gd name="T7" fmla="*/ 3 h 6"/>
                  <a:gd name="T8" fmla="*/ 0 w 8"/>
                  <a:gd name="T9" fmla="*/ 4 h 6"/>
                  <a:gd name="T10" fmla="*/ 2 w 8"/>
                  <a:gd name="T11" fmla="*/ 4 h 6"/>
                  <a:gd name="T12" fmla="*/ 0 w 8"/>
                  <a:gd name="T13" fmla="*/ 4 h 6"/>
                  <a:gd name="T14" fmla="*/ 4 w 8"/>
                  <a:gd name="T15" fmla="*/ 6 h 6"/>
                  <a:gd name="T16" fmla="*/ 7 w 8"/>
                  <a:gd name="T17" fmla="*/ 6 h 6"/>
                  <a:gd name="T18" fmla="*/ 8 w 8"/>
                  <a:gd name="T19" fmla="*/ 4 h 6"/>
                  <a:gd name="T20" fmla="*/ 7 w 8"/>
                  <a:gd name="T21" fmla="*/ 1 h 6"/>
                  <a:gd name="T22" fmla="*/ 2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4"/>
                    </a:moveTo>
                    <a:lnTo>
                      <a:pt x="7" y="1"/>
                    </a:lnTo>
                    <a:lnTo>
                      <a:pt x="7" y="0"/>
                    </a:lnTo>
                    <a:lnTo>
                      <a:pt x="0" y="3"/>
                    </a:lnTo>
                    <a:lnTo>
                      <a:pt x="0" y="4"/>
                    </a:lnTo>
                    <a:lnTo>
                      <a:pt x="2" y="4"/>
                    </a:lnTo>
                    <a:lnTo>
                      <a:pt x="0" y="4"/>
                    </a:lnTo>
                    <a:lnTo>
                      <a:pt x="4" y="6"/>
                    </a:lnTo>
                    <a:lnTo>
                      <a:pt x="7" y="6"/>
                    </a:lnTo>
                    <a:lnTo>
                      <a:pt x="8" y="4"/>
                    </a:lnTo>
                    <a:lnTo>
                      <a:pt x="7" y="1"/>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2" name="Freeform 900"/>
              <p:cNvSpPr>
                <a:spLocks/>
              </p:cNvSpPr>
              <p:nvPr/>
            </p:nvSpPr>
            <p:spPr bwMode="auto">
              <a:xfrm>
                <a:off x="3934" y="4104"/>
                <a:ext cx="6" cy="7"/>
              </a:xfrm>
              <a:custGeom>
                <a:avLst/>
                <a:gdLst>
                  <a:gd name="T0" fmla="*/ 6 w 6"/>
                  <a:gd name="T1" fmla="*/ 2 h 7"/>
                  <a:gd name="T2" fmla="*/ 6 w 6"/>
                  <a:gd name="T3" fmla="*/ 2 h 7"/>
                  <a:gd name="T4" fmla="*/ 5 w 6"/>
                  <a:gd name="T5" fmla="*/ 0 h 7"/>
                  <a:gd name="T6" fmla="*/ 0 w 6"/>
                  <a:gd name="T7" fmla="*/ 3 h 7"/>
                  <a:gd name="T8" fmla="*/ 0 w 6"/>
                  <a:gd name="T9" fmla="*/ 5 h 7"/>
                  <a:gd name="T10" fmla="*/ 6 w 6"/>
                  <a:gd name="T11" fmla="*/ 2 h 7"/>
                  <a:gd name="T12" fmla="*/ 0 w 6"/>
                  <a:gd name="T13" fmla="*/ 5 h 7"/>
                  <a:gd name="T14" fmla="*/ 3 w 6"/>
                  <a:gd name="T15" fmla="*/ 7 h 7"/>
                  <a:gd name="T16" fmla="*/ 6 w 6"/>
                  <a:gd name="T17" fmla="*/ 7 h 7"/>
                  <a:gd name="T18" fmla="*/ 6 w 6"/>
                  <a:gd name="T19" fmla="*/ 3 h 7"/>
                  <a:gd name="T20" fmla="*/ 6 w 6"/>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6" y="2"/>
                    </a:moveTo>
                    <a:lnTo>
                      <a:pt x="6" y="2"/>
                    </a:lnTo>
                    <a:lnTo>
                      <a:pt x="5" y="0"/>
                    </a:lnTo>
                    <a:lnTo>
                      <a:pt x="0" y="3"/>
                    </a:lnTo>
                    <a:lnTo>
                      <a:pt x="0" y="5"/>
                    </a:lnTo>
                    <a:lnTo>
                      <a:pt x="6" y="2"/>
                    </a:lnTo>
                    <a:lnTo>
                      <a:pt x="0" y="5"/>
                    </a:lnTo>
                    <a:lnTo>
                      <a:pt x="3" y="7"/>
                    </a:lnTo>
                    <a:lnTo>
                      <a:pt x="6" y="7"/>
                    </a:lnTo>
                    <a:lnTo>
                      <a:pt x="6" y="3"/>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3" name="Freeform 901"/>
              <p:cNvSpPr>
                <a:spLocks/>
              </p:cNvSpPr>
              <p:nvPr/>
            </p:nvSpPr>
            <p:spPr bwMode="auto">
              <a:xfrm>
                <a:off x="3934" y="4106"/>
                <a:ext cx="8" cy="6"/>
              </a:xfrm>
              <a:custGeom>
                <a:avLst/>
                <a:gdLst>
                  <a:gd name="T0" fmla="*/ 2 w 8"/>
                  <a:gd name="T1" fmla="*/ 5 h 6"/>
                  <a:gd name="T2" fmla="*/ 8 w 8"/>
                  <a:gd name="T3" fmla="*/ 1 h 6"/>
                  <a:gd name="T4" fmla="*/ 6 w 8"/>
                  <a:gd name="T5" fmla="*/ 0 h 6"/>
                  <a:gd name="T6" fmla="*/ 0 w 8"/>
                  <a:gd name="T7" fmla="*/ 3 h 6"/>
                  <a:gd name="T8" fmla="*/ 2 w 8"/>
                  <a:gd name="T9" fmla="*/ 5 h 6"/>
                  <a:gd name="T10" fmla="*/ 2 w 8"/>
                  <a:gd name="T11" fmla="*/ 5 h 6"/>
                  <a:gd name="T12" fmla="*/ 2 w 8"/>
                  <a:gd name="T13" fmla="*/ 5 h 6"/>
                  <a:gd name="T14" fmla="*/ 3 w 8"/>
                  <a:gd name="T15" fmla="*/ 6 h 6"/>
                  <a:gd name="T16" fmla="*/ 6 w 8"/>
                  <a:gd name="T17" fmla="*/ 6 h 6"/>
                  <a:gd name="T18" fmla="*/ 8 w 8"/>
                  <a:gd name="T19" fmla="*/ 5 h 6"/>
                  <a:gd name="T20" fmla="*/ 8 w 8"/>
                  <a:gd name="T21" fmla="*/ 1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1"/>
                    </a:lnTo>
                    <a:lnTo>
                      <a:pt x="6" y="0"/>
                    </a:lnTo>
                    <a:lnTo>
                      <a:pt x="0" y="3"/>
                    </a:lnTo>
                    <a:lnTo>
                      <a:pt x="2" y="5"/>
                    </a:lnTo>
                    <a:lnTo>
                      <a:pt x="3" y="6"/>
                    </a:lnTo>
                    <a:lnTo>
                      <a:pt x="6" y="6"/>
                    </a:lnTo>
                    <a:lnTo>
                      <a:pt x="8" y="5"/>
                    </a:lnTo>
                    <a:lnTo>
                      <a:pt x="8" y="1"/>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4" name="Freeform 902"/>
              <p:cNvSpPr>
                <a:spLocks/>
              </p:cNvSpPr>
              <p:nvPr/>
            </p:nvSpPr>
            <p:spPr bwMode="auto">
              <a:xfrm>
                <a:off x="3936" y="4107"/>
                <a:ext cx="8" cy="7"/>
              </a:xfrm>
              <a:custGeom>
                <a:avLst/>
                <a:gdLst>
                  <a:gd name="T0" fmla="*/ 0 w 8"/>
                  <a:gd name="T1" fmla="*/ 5 h 7"/>
                  <a:gd name="T2" fmla="*/ 6 w 8"/>
                  <a:gd name="T3" fmla="*/ 2 h 7"/>
                  <a:gd name="T4" fmla="*/ 6 w 8"/>
                  <a:gd name="T5" fmla="*/ 0 h 7"/>
                  <a:gd name="T6" fmla="*/ 0 w 8"/>
                  <a:gd name="T7" fmla="*/ 4 h 7"/>
                  <a:gd name="T8" fmla="*/ 0 w 8"/>
                  <a:gd name="T9" fmla="*/ 5 h 7"/>
                  <a:gd name="T10" fmla="*/ 0 w 8"/>
                  <a:gd name="T11" fmla="*/ 5 h 7"/>
                  <a:gd name="T12" fmla="*/ 0 w 8"/>
                  <a:gd name="T13" fmla="*/ 5 h 7"/>
                  <a:gd name="T14" fmla="*/ 3 w 8"/>
                  <a:gd name="T15" fmla="*/ 7 h 7"/>
                  <a:gd name="T16" fmla="*/ 6 w 8"/>
                  <a:gd name="T17" fmla="*/ 7 h 7"/>
                  <a:gd name="T18" fmla="*/ 8 w 8"/>
                  <a:gd name="T19" fmla="*/ 4 h 7"/>
                  <a:gd name="T20" fmla="*/ 6 w 8"/>
                  <a:gd name="T21" fmla="*/ 2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6" y="2"/>
                    </a:lnTo>
                    <a:lnTo>
                      <a:pt x="6" y="0"/>
                    </a:lnTo>
                    <a:lnTo>
                      <a:pt x="0" y="4"/>
                    </a:lnTo>
                    <a:lnTo>
                      <a:pt x="0" y="5"/>
                    </a:lnTo>
                    <a:lnTo>
                      <a:pt x="3" y="7"/>
                    </a:lnTo>
                    <a:lnTo>
                      <a:pt x="6" y="7"/>
                    </a:lnTo>
                    <a:lnTo>
                      <a:pt x="8" y="4"/>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5" name="Freeform 903"/>
              <p:cNvSpPr>
                <a:spLocks/>
              </p:cNvSpPr>
              <p:nvPr/>
            </p:nvSpPr>
            <p:spPr bwMode="auto">
              <a:xfrm>
                <a:off x="3936" y="4109"/>
                <a:ext cx="8" cy="7"/>
              </a:xfrm>
              <a:custGeom>
                <a:avLst/>
                <a:gdLst>
                  <a:gd name="T0" fmla="*/ 8 w 8"/>
                  <a:gd name="T1" fmla="*/ 2 h 7"/>
                  <a:gd name="T2" fmla="*/ 8 w 8"/>
                  <a:gd name="T3" fmla="*/ 2 h 7"/>
                  <a:gd name="T4" fmla="*/ 6 w 8"/>
                  <a:gd name="T5" fmla="*/ 0 h 7"/>
                  <a:gd name="T6" fmla="*/ 0 w 8"/>
                  <a:gd name="T7" fmla="*/ 3 h 7"/>
                  <a:gd name="T8" fmla="*/ 1 w 8"/>
                  <a:gd name="T9" fmla="*/ 5 h 7"/>
                  <a:gd name="T10" fmla="*/ 8 w 8"/>
                  <a:gd name="T11" fmla="*/ 2 h 7"/>
                  <a:gd name="T12" fmla="*/ 1 w 8"/>
                  <a:gd name="T13" fmla="*/ 5 h 7"/>
                  <a:gd name="T14" fmla="*/ 4 w 8"/>
                  <a:gd name="T15" fmla="*/ 7 h 7"/>
                  <a:gd name="T16" fmla="*/ 6 w 8"/>
                  <a:gd name="T17" fmla="*/ 7 h 7"/>
                  <a:gd name="T18" fmla="*/ 8 w 8"/>
                  <a:gd name="T19" fmla="*/ 3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6" y="0"/>
                    </a:lnTo>
                    <a:lnTo>
                      <a:pt x="0" y="3"/>
                    </a:lnTo>
                    <a:lnTo>
                      <a:pt x="1" y="5"/>
                    </a:lnTo>
                    <a:lnTo>
                      <a:pt x="8" y="2"/>
                    </a:lnTo>
                    <a:lnTo>
                      <a:pt x="1" y="5"/>
                    </a:lnTo>
                    <a:lnTo>
                      <a:pt x="4" y="7"/>
                    </a:lnTo>
                    <a:lnTo>
                      <a:pt x="6" y="7"/>
                    </a:lnTo>
                    <a:lnTo>
                      <a:pt x="8" y="3"/>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6" name="Freeform 904"/>
              <p:cNvSpPr>
                <a:spLocks/>
              </p:cNvSpPr>
              <p:nvPr/>
            </p:nvSpPr>
            <p:spPr bwMode="auto">
              <a:xfrm>
                <a:off x="3937" y="4111"/>
                <a:ext cx="8" cy="6"/>
              </a:xfrm>
              <a:custGeom>
                <a:avLst/>
                <a:gdLst>
                  <a:gd name="T0" fmla="*/ 8 w 8"/>
                  <a:gd name="T1" fmla="*/ 1 h 6"/>
                  <a:gd name="T2" fmla="*/ 8 w 8"/>
                  <a:gd name="T3" fmla="*/ 1 h 6"/>
                  <a:gd name="T4" fmla="*/ 7 w 8"/>
                  <a:gd name="T5" fmla="*/ 0 h 6"/>
                  <a:gd name="T6" fmla="*/ 0 w 8"/>
                  <a:gd name="T7" fmla="*/ 3 h 6"/>
                  <a:gd name="T8" fmla="*/ 2 w 8"/>
                  <a:gd name="T9" fmla="*/ 5 h 6"/>
                  <a:gd name="T10" fmla="*/ 8 w 8"/>
                  <a:gd name="T11" fmla="*/ 1 h 6"/>
                  <a:gd name="T12" fmla="*/ 2 w 8"/>
                  <a:gd name="T13" fmla="*/ 5 h 6"/>
                  <a:gd name="T14" fmla="*/ 3 w 8"/>
                  <a:gd name="T15" fmla="*/ 6 h 6"/>
                  <a:gd name="T16" fmla="*/ 7 w 8"/>
                  <a:gd name="T17" fmla="*/ 6 h 6"/>
                  <a:gd name="T18" fmla="*/ 8 w 8"/>
                  <a:gd name="T19" fmla="*/ 3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7" y="0"/>
                    </a:lnTo>
                    <a:lnTo>
                      <a:pt x="0" y="3"/>
                    </a:lnTo>
                    <a:lnTo>
                      <a:pt x="2" y="5"/>
                    </a:lnTo>
                    <a:lnTo>
                      <a:pt x="8" y="1"/>
                    </a:lnTo>
                    <a:lnTo>
                      <a:pt x="2" y="5"/>
                    </a:lnTo>
                    <a:lnTo>
                      <a:pt x="3" y="6"/>
                    </a:lnTo>
                    <a:lnTo>
                      <a:pt x="7" y="6"/>
                    </a:lnTo>
                    <a:lnTo>
                      <a:pt x="8" y="3"/>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7" name="Freeform 905"/>
              <p:cNvSpPr>
                <a:spLocks/>
              </p:cNvSpPr>
              <p:nvPr/>
            </p:nvSpPr>
            <p:spPr bwMode="auto">
              <a:xfrm>
                <a:off x="3939" y="4112"/>
                <a:ext cx="6" cy="7"/>
              </a:xfrm>
              <a:custGeom>
                <a:avLst/>
                <a:gdLst>
                  <a:gd name="T0" fmla="*/ 6 w 6"/>
                  <a:gd name="T1" fmla="*/ 2 h 7"/>
                  <a:gd name="T2" fmla="*/ 6 w 6"/>
                  <a:gd name="T3" fmla="*/ 2 h 7"/>
                  <a:gd name="T4" fmla="*/ 6 w 6"/>
                  <a:gd name="T5" fmla="*/ 0 h 7"/>
                  <a:gd name="T6" fmla="*/ 0 w 6"/>
                  <a:gd name="T7" fmla="*/ 4 h 7"/>
                  <a:gd name="T8" fmla="*/ 0 w 6"/>
                  <a:gd name="T9" fmla="*/ 5 h 7"/>
                  <a:gd name="T10" fmla="*/ 6 w 6"/>
                  <a:gd name="T11" fmla="*/ 2 h 7"/>
                  <a:gd name="T12" fmla="*/ 0 w 6"/>
                  <a:gd name="T13" fmla="*/ 5 h 7"/>
                  <a:gd name="T14" fmla="*/ 3 w 6"/>
                  <a:gd name="T15" fmla="*/ 7 h 7"/>
                  <a:gd name="T16" fmla="*/ 5 w 6"/>
                  <a:gd name="T17" fmla="*/ 7 h 7"/>
                  <a:gd name="T18" fmla="*/ 6 w 6"/>
                  <a:gd name="T19" fmla="*/ 4 h 7"/>
                  <a:gd name="T20" fmla="*/ 6 w 6"/>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6" y="2"/>
                    </a:moveTo>
                    <a:lnTo>
                      <a:pt x="6" y="2"/>
                    </a:lnTo>
                    <a:lnTo>
                      <a:pt x="6" y="0"/>
                    </a:lnTo>
                    <a:lnTo>
                      <a:pt x="0" y="4"/>
                    </a:lnTo>
                    <a:lnTo>
                      <a:pt x="0" y="5"/>
                    </a:lnTo>
                    <a:lnTo>
                      <a:pt x="6" y="2"/>
                    </a:lnTo>
                    <a:lnTo>
                      <a:pt x="0" y="5"/>
                    </a:lnTo>
                    <a:lnTo>
                      <a:pt x="3" y="7"/>
                    </a:lnTo>
                    <a:lnTo>
                      <a:pt x="5" y="7"/>
                    </a:lnTo>
                    <a:lnTo>
                      <a:pt x="6" y="4"/>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8" name="Freeform 906"/>
              <p:cNvSpPr>
                <a:spLocks/>
              </p:cNvSpPr>
              <p:nvPr/>
            </p:nvSpPr>
            <p:spPr bwMode="auto">
              <a:xfrm>
                <a:off x="3939" y="4114"/>
                <a:ext cx="8" cy="6"/>
              </a:xfrm>
              <a:custGeom>
                <a:avLst/>
                <a:gdLst>
                  <a:gd name="T0" fmla="*/ 1 w 8"/>
                  <a:gd name="T1" fmla="*/ 5 h 6"/>
                  <a:gd name="T2" fmla="*/ 8 w 8"/>
                  <a:gd name="T3" fmla="*/ 2 h 6"/>
                  <a:gd name="T4" fmla="*/ 6 w 8"/>
                  <a:gd name="T5" fmla="*/ 0 h 6"/>
                  <a:gd name="T6" fmla="*/ 0 w 8"/>
                  <a:gd name="T7" fmla="*/ 3 h 6"/>
                  <a:gd name="T8" fmla="*/ 1 w 8"/>
                  <a:gd name="T9" fmla="*/ 5 h 6"/>
                  <a:gd name="T10" fmla="*/ 1 w 8"/>
                  <a:gd name="T11" fmla="*/ 5 h 6"/>
                  <a:gd name="T12" fmla="*/ 1 w 8"/>
                  <a:gd name="T13" fmla="*/ 5 h 6"/>
                  <a:gd name="T14" fmla="*/ 3 w 8"/>
                  <a:gd name="T15" fmla="*/ 6 h 6"/>
                  <a:gd name="T16" fmla="*/ 6 w 8"/>
                  <a:gd name="T17" fmla="*/ 6 h 6"/>
                  <a:gd name="T18" fmla="*/ 8 w 8"/>
                  <a:gd name="T19" fmla="*/ 3 h 6"/>
                  <a:gd name="T20" fmla="*/ 8 w 8"/>
                  <a:gd name="T21" fmla="*/ 2 h 6"/>
                  <a:gd name="T22" fmla="*/ 1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5"/>
                    </a:moveTo>
                    <a:lnTo>
                      <a:pt x="8" y="2"/>
                    </a:lnTo>
                    <a:lnTo>
                      <a:pt x="6" y="0"/>
                    </a:lnTo>
                    <a:lnTo>
                      <a:pt x="0" y="3"/>
                    </a:lnTo>
                    <a:lnTo>
                      <a:pt x="1" y="5"/>
                    </a:lnTo>
                    <a:lnTo>
                      <a:pt x="3" y="6"/>
                    </a:lnTo>
                    <a:lnTo>
                      <a:pt x="6" y="6"/>
                    </a:lnTo>
                    <a:lnTo>
                      <a:pt x="8" y="3"/>
                    </a:lnTo>
                    <a:lnTo>
                      <a:pt x="8" y="2"/>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19" name="Freeform 907"/>
              <p:cNvSpPr>
                <a:spLocks/>
              </p:cNvSpPr>
              <p:nvPr/>
            </p:nvSpPr>
            <p:spPr bwMode="auto">
              <a:xfrm>
                <a:off x="3940" y="4114"/>
                <a:ext cx="8" cy="8"/>
              </a:xfrm>
              <a:custGeom>
                <a:avLst/>
                <a:gdLst>
                  <a:gd name="T0" fmla="*/ 7 w 8"/>
                  <a:gd name="T1" fmla="*/ 3 h 8"/>
                  <a:gd name="T2" fmla="*/ 7 w 8"/>
                  <a:gd name="T3" fmla="*/ 2 h 8"/>
                  <a:gd name="T4" fmla="*/ 7 w 8"/>
                  <a:gd name="T5" fmla="*/ 0 h 8"/>
                  <a:gd name="T6" fmla="*/ 0 w 8"/>
                  <a:gd name="T7" fmla="*/ 5 h 8"/>
                  <a:gd name="T8" fmla="*/ 0 w 8"/>
                  <a:gd name="T9" fmla="*/ 6 h 8"/>
                  <a:gd name="T10" fmla="*/ 7 w 8"/>
                  <a:gd name="T11" fmla="*/ 3 h 8"/>
                  <a:gd name="T12" fmla="*/ 0 w 8"/>
                  <a:gd name="T13" fmla="*/ 6 h 8"/>
                  <a:gd name="T14" fmla="*/ 4 w 8"/>
                  <a:gd name="T15" fmla="*/ 8 h 8"/>
                  <a:gd name="T16" fmla="*/ 7 w 8"/>
                  <a:gd name="T17" fmla="*/ 8 h 8"/>
                  <a:gd name="T18" fmla="*/ 8 w 8"/>
                  <a:gd name="T19" fmla="*/ 5 h 8"/>
                  <a:gd name="T20" fmla="*/ 7 w 8"/>
                  <a:gd name="T21" fmla="*/ 2 h 8"/>
                  <a:gd name="T22" fmla="*/ 7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3"/>
                    </a:moveTo>
                    <a:lnTo>
                      <a:pt x="7" y="2"/>
                    </a:lnTo>
                    <a:lnTo>
                      <a:pt x="7" y="0"/>
                    </a:lnTo>
                    <a:lnTo>
                      <a:pt x="0" y="5"/>
                    </a:lnTo>
                    <a:lnTo>
                      <a:pt x="0" y="6"/>
                    </a:lnTo>
                    <a:lnTo>
                      <a:pt x="7" y="3"/>
                    </a:lnTo>
                    <a:lnTo>
                      <a:pt x="0" y="6"/>
                    </a:lnTo>
                    <a:lnTo>
                      <a:pt x="4" y="8"/>
                    </a:lnTo>
                    <a:lnTo>
                      <a:pt x="7" y="8"/>
                    </a:lnTo>
                    <a:lnTo>
                      <a:pt x="8" y="5"/>
                    </a:lnTo>
                    <a:lnTo>
                      <a:pt x="7" y="2"/>
                    </a:lnTo>
                    <a:lnTo>
                      <a:pt x="7"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0" name="Freeform 908"/>
              <p:cNvSpPr>
                <a:spLocks/>
              </p:cNvSpPr>
              <p:nvPr/>
            </p:nvSpPr>
            <p:spPr bwMode="auto">
              <a:xfrm>
                <a:off x="3940" y="4117"/>
                <a:ext cx="8" cy="7"/>
              </a:xfrm>
              <a:custGeom>
                <a:avLst/>
                <a:gdLst>
                  <a:gd name="T0" fmla="*/ 2 w 8"/>
                  <a:gd name="T1" fmla="*/ 5 h 7"/>
                  <a:gd name="T2" fmla="*/ 8 w 8"/>
                  <a:gd name="T3" fmla="*/ 2 h 7"/>
                  <a:gd name="T4" fmla="*/ 7 w 8"/>
                  <a:gd name="T5" fmla="*/ 0 h 7"/>
                  <a:gd name="T6" fmla="*/ 0 w 8"/>
                  <a:gd name="T7" fmla="*/ 3 h 7"/>
                  <a:gd name="T8" fmla="*/ 2 w 8"/>
                  <a:gd name="T9" fmla="*/ 5 h 7"/>
                  <a:gd name="T10" fmla="*/ 2 w 8"/>
                  <a:gd name="T11" fmla="*/ 5 h 7"/>
                  <a:gd name="T12" fmla="*/ 2 w 8"/>
                  <a:gd name="T13" fmla="*/ 5 h 7"/>
                  <a:gd name="T14" fmla="*/ 4 w 8"/>
                  <a:gd name="T15" fmla="*/ 7 h 7"/>
                  <a:gd name="T16" fmla="*/ 7 w 8"/>
                  <a:gd name="T17" fmla="*/ 7 h 7"/>
                  <a:gd name="T18" fmla="*/ 8 w 8"/>
                  <a:gd name="T19" fmla="*/ 3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7" y="0"/>
                    </a:lnTo>
                    <a:lnTo>
                      <a:pt x="0" y="3"/>
                    </a:lnTo>
                    <a:lnTo>
                      <a:pt x="2" y="5"/>
                    </a:lnTo>
                    <a:lnTo>
                      <a:pt x="4" y="7"/>
                    </a:lnTo>
                    <a:lnTo>
                      <a:pt x="7" y="7"/>
                    </a:lnTo>
                    <a:lnTo>
                      <a:pt x="8" y="3"/>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1" name="Freeform 909"/>
              <p:cNvSpPr>
                <a:spLocks/>
              </p:cNvSpPr>
              <p:nvPr/>
            </p:nvSpPr>
            <p:spPr bwMode="auto">
              <a:xfrm>
                <a:off x="3942" y="4119"/>
                <a:ext cx="8" cy="6"/>
              </a:xfrm>
              <a:custGeom>
                <a:avLst/>
                <a:gdLst>
                  <a:gd name="T0" fmla="*/ 8 w 8"/>
                  <a:gd name="T1" fmla="*/ 1 h 6"/>
                  <a:gd name="T2" fmla="*/ 8 w 8"/>
                  <a:gd name="T3" fmla="*/ 1 h 6"/>
                  <a:gd name="T4" fmla="*/ 6 w 8"/>
                  <a:gd name="T5" fmla="*/ 0 h 6"/>
                  <a:gd name="T6" fmla="*/ 0 w 8"/>
                  <a:gd name="T7" fmla="*/ 3 h 6"/>
                  <a:gd name="T8" fmla="*/ 2 w 8"/>
                  <a:gd name="T9" fmla="*/ 5 h 6"/>
                  <a:gd name="T10" fmla="*/ 8 w 8"/>
                  <a:gd name="T11" fmla="*/ 1 h 6"/>
                  <a:gd name="T12" fmla="*/ 2 w 8"/>
                  <a:gd name="T13" fmla="*/ 5 h 6"/>
                  <a:gd name="T14" fmla="*/ 3 w 8"/>
                  <a:gd name="T15" fmla="*/ 6 h 6"/>
                  <a:gd name="T16" fmla="*/ 6 w 8"/>
                  <a:gd name="T17" fmla="*/ 6 h 6"/>
                  <a:gd name="T18" fmla="*/ 8 w 8"/>
                  <a:gd name="T19" fmla="*/ 3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6" y="0"/>
                    </a:lnTo>
                    <a:lnTo>
                      <a:pt x="0" y="3"/>
                    </a:lnTo>
                    <a:lnTo>
                      <a:pt x="2" y="5"/>
                    </a:lnTo>
                    <a:lnTo>
                      <a:pt x="8" y="1"/>
                    </a:lnTo>
                    <a:lnTo>
                      <a:pt x="2" y="5"/>
                    </a:lnTo>
                    <a:lnTo>
                      <a:pt x="3" y="6"/>
                    </a:lnTo>
                    <a:lnTo>
                      <a:pt x="6" y="6"/>
                    </a:lnTo>
                    <a:lnTo>
                      <a:pt x="8" y="3"/>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2" name="Freeform 910"/>
              <p:cNvSpPr>
                <a:spLocks/>
              </p:cNvSpPr>
              <p:nvPr/>
            </p:nvSpPr>
            <p:spPr bwMode="auto">
              <a:xfrm>
                <a:off x="3944" y="4120"/>
                <a:ext cx="6" cy="7"/>
              </a:xfrm>
              <a:custGeom>
                <a:avLst/>
                <a:gdLst>
                  <a:gd name="T0" fmla="*/ 0 w 6"/>
                  <a:gd name="T1" fmla="*/ 5 h 7"/>
                  <a:gd name="T2" fmla="*/ 6 w 6"/>
                  <a:gd name="T3" fmla="*/ 2 h 7"/>
                  <a:gd name="T4" fmla="*/ 6 w 6"/>
                  <a:gd name="T5" fmla="*/ 0 h 7"/>
                  <a:gd name="T6" fmla="*/ 0 w 6"/>
                  <a:gd name="T7" fmla="*/ 4 h 7"/>
                  <a:gd name="T8" fmla="*/ 0 w 6"/>
                  <a:gd name="T9" fmla="*/ 5 h 7"/>
                  <a:gd name="T10" fmla="*/ 0 w 6"/>
                  <a:gd name="T11" fmla="*/ 5 h 7"/>
                  <a:gd name="T12" fmla="*/ 0 w 6"/>
                  <a:gd name="T13" fmla="*/ 5 h 7"/>
                  <a:gd name="T14" fmla="*/ 3 w 6"/>
                  <a:gd name="T15" fmla="*/ 7 h 7"/>
                  <a:gd name="T16" fmla="*/ 4 w 6"/>
                  <a:gd name="T17" fmla="*/ 7 h 7"/>
                  <a:gd name="T18" fmla="*/ 6 w 6"/>
                  <a:gd name="T19" fmla="*/ 4 h 7"/>
                  <a:gd name="T20" fmla="*/ 6 w 6"/>
                  <a:gd name="T21" fmla="*/ 2 h 7"/>
                  <a:gd name="T22" fmla="*/ 0 w 6"/>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0" y="5"/>
                    </a:moveTo>
                    <a:lnTo>
                      <a:pt x="6" y="2"/>
                    </a:lnTo>
                    <a:lnTo>
                      <a:pt x="6" y="0"/>
                    </a:lnTo>
                    <a:lnTo>
                      <a:pt x="0" y="4"/>
                    </a:lnTo>
                    <a:lnTo>
                      <a:pt x="0" y="5"/>
                    </a:lnTo>
                    <a:lnTo>
                      <a:pt x="3" y="7"/>
                    </a:lnTo>
                    <a:lnTo>
                      <a:pt x="4" y="7"/>
                    </a:lnTo>
                    <a:lnTo>
                      <a:pt x="6" y="4"/>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3" name="Freeform 911"/>
              <p:cNvSpPr>
                <a:spLocks/>
              </p:cNvSpPr>
              <p:nvPr/>
            </p:nvSpPr>
            <p:spPr bwMode="auto">
              <a:xfrm>
                <a:off x="3944" y="4122"/>
                <a:ext cx="8" cy="6"/>
              </a:xfrm>
              <a:custGeom>
                <a:avLst/>
                <a:gdLst>
                  <a:gd name="T0" fmla="*/ 8 w 8"/>
                  <a:gd name="T1" fmla="*/ 2 h 6"/>
                  <a:gd name="T2" fmla="*/ 8 w 8"/>
                  <a:gd name="T3" fmla="*/ 2 h 6"/>
                  <a:gd name="T4" fmla="*/ 6 w 8"/>
                  <a:gd name="T5" fmla="*/ 0 h 6"/>
                  <a:gd name="T6" fmla="*/ 0 w 8"/>
                  <a:gd name="T7" fmla="*/ 3 h 6"/>
                  <a:gd name="T8" fmla="*/ 1 w 8"/>
                  <a:gd name="T9" fmla="*/ 5 h 6"/>
                  <a:gd name="T10" fmla="*/ 8 w 8"/>
                  <a:gd name="T11" fmla="*/ 2 h 6"/>
                  <a:gd name="T12" fmla="*/ 1 w 8"/>
                  <a:gd name="T13" fmla="*/ 5 h 6"/>
                  <a:gd name="T14" fmla="*/ 3 w 8"/>
                  <a:gd name="T15" fmla="*/ 6 h 6"/>
                  <a:gd name="T16" fmla="*/ 6 w 8"/>
                  <a:gd name="T17" fmla="*/ 6 h 6"/>
                  <a:gd name="T18" fmla="*/ 8 w 8"/>
                  <a:gd name="T19" fmla="*/ 3 h 6"/>
                  <a:gd name="T20" fmla="*/ 8 w 8"/>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2"/>
                    </a:moveTo>
                    <a:lnTo>
                      <a:pt x="8" y="2"/>
                    </a:lnTo>
                    <a:lnTo>
                      <a:pt x="6" y="0"/>
                    </a:lnTo>
                    <a:lnTo>
                      <a:pt x="0" y="3"/>
                    </a:lnTo>
                    <a:lnTo>
                      <a:pt x="1" y="5"/>
                    </a:lnTo>
                    <a:lnTo>
                      <a:pt x="8" y="2"/>
                    </a:lnTo>
                    <a:lnTo>
                      <a:pt x="1" y="5"/>
                    </a:lnTo>
                    <a:lnTo>
                      <a:pt x="3" y="6"/>
                    </a:lnTo>
                    <a:lnTo>
                      <a:pt x="6" y="6"/>
                    </a:lnTo>
                    <a:lnTo>
                      <a:pt x="8" y="3"/>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4" name="Freeform 912"/>
              <p:cNvSpPr>
                <a:spLocks/>
              </p:cNvSpPr>
              <p:nvPr/>
            </p:nvSpPr>
            <p:spPr bwMode="auto">
              <a:xfrm>
                <a:off x="3945" y="4124"/>
                <a:ext cx="8" cy="6"/>
              </a:xfrm>
              <a:custGeom>
                <a:avLst/>
                <a:gdLst>
                  <a:gd name="T0" fmla="*/ 0 w 8"/>
                  <a:gd name="T1" fmla="*/ 4 h 6"/>
                  <a:gd name="T2" fmla="*/ 7 w 8"/>
                  <a:gd name="T3" fmla="*/ 1 h 6"/>
                  <a:gd name="T4" fmla="*/ 7 w 8"/>
                  <a:gd name="T5" fmla="*/ 0 h 6"/>
                  <a:gd name="T6" fmla="*/ 0 w 8"/>
                  <a:gd name="T7" fmla="*/ 3 h 6"/>
                  <a:gd name="T8" fmla="*/ 0 w 8"/>
                  <a:gd name="T9" fmla="*/ 4 h 6"/>
                  <a:gd name="T10" fmla="*/ 0 w 8"/>
                  <a:gd name="T11" fmla="*/ 4 h 6"/>
                  <a:gd name="T12" fmla="*/ 0 w 8"/>
                  <a:gd name="T13" fmla="*/ 4 h 6"/>
                  <a:gd name="T14" fmla="*/ 3 w 8"/>
                  <a:gd name="T15" fmla="*/ 6 h 6"/>
                  <a:gd name="T16" fmla="*/ 7 w 8"/>
                  <a:gd name="T17" fmla="*/ 6 h 6"/>
                  <a:gd name="T18" fmla="*/ 8 w 8"/>
                  <a:gd name="T19" fmla="*/ 4 h 6"/>
                  <a:gd name="T20" fmla="*/ 7 w 8"/>
                  <a:gd name="T21" fmla="*/ 1 h 6"/>
                  <a:gd name="T22" fmla="*/ 0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4"/>
                    </a:moveTo>
                    <a:lnTo>
                      <a:pt x="7" y="1"/>
                    </a:lnTo>
                    <a:lnTo>
                      <a:pt x="7" y="0"/>
                    </a:lnTo>
                    <a:lnTo>
                      <a:pt x="0" y="3"/>
                    </a:lnTo>
                    <a:lnTo>
                      <a:pt x="0" y="4"/>
                    </a:lnTo>
                    <a:lnTo>
                      <a:pt x="3" y="6"/>
                    </a:lnTo>
                    <a:lnTo>
                      <a:pt x="7" y="6"/>
                    </a:lnTo>
                    <a:lnTo>
                      <a:pt x="8" y="4"/>
                    </a:lnTo>
                    <a:lnTo>
                      <a:pt x="7" y="1"/>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5" name="Freeform 913"/>
              <p:cNvSpPr>
                <a:spLocks/>
              </p:cNvSpPr>
              <p:nvPr/>
            </p:nvSpPr>
            <p:spPr bwMode="auto">
              <a:xfrm>
                <a:off x="3945" y="4125"/>
                <a:ext cx="8" cy="7"/>
              </a:xfrm>
              <a:custGeom>
                <a:avLst/>
                <a:gdLst>
                  <a:gd name="T0" fmla="*/ 2 w 8"/>
                  <a:gd name="T1" fmla="*/ 5 h 7"/>
                  <a:gd name="T2" fmla="*/ 8 w 8"/>
                  <a:gd name="T3" fmla="*/ 2 h 7"/>
                  <a:gd name="T4" fmla="*/ 7 w 8"/>
                  <a:gd name="T5" fmla="*/ 0 h 7"/>
                  <a:gd name="T6" fmla="*/ 0 w 8"/>
                  <a:gd name="T7" fmla="*/ 3 h 7"/>
                  <a:gd name="T8" fmla="*/ 2 w 8"/>
                  <a:gd name="T9" fmla="*/ 5 h 7"/>
                  <a:gd name="T10" fmla="*/ 2 w 8"/>
                  <a:gd name="T11" fmla="*/ 5 h 7"/>
                  <a:gd name="T12" fmla="*/ 2 w 8"/>
                  <a:gd name="T13" fmla="*/ 5 h 7"/>
                  <a:gd name="T14" fmla="*/ 3 w 8"/>
                  <a:gd name="T15" fmla="*/ 7 h 7"/>
                  <a:gd name="T16" fmla="*/ 7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7" y="0"/>
                    </a:lnTo>
                    <a:lnTo>
                      <a:pt x="0" y="3"/>
                    </a:lnTo>
                    <a:lnTo>
                      <a:pt x="2" y="5"/>
                    </a:lnTo>
                    <a:lnTo>
                      <a:pt x="3" y="7"/>
                    </a:lnTo>
                    <a:lnTo>
                      <a:pt x="7"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6" name="Freeform 914"/>
              <p:cNvSpPr>
                <a:spLocks/>
              </p:cNvSpPr>
              <p:nvPr/>
            </p:nvSpPr>
            <p:spPr bwMode="auto">
              <a:xfrm>
                <a:off x="3947" y="4127"/>
                <a:ext cx="8" cy="6"/>
              </a:xfrm>
              <a:custGeom>
                <a:avLst/>
                <a:gdLst>
                  <a:gd name="T0" fmla="*/ 8 w 8"/>
                  <a:gd name="T1" fmla="*/ 1 h 6"/>
                  <a:gd name="T2" fmla="*/ 8 w 8"/>
                  <a:gd name="T3" fmla="*/ 1 h 6"/>
                  <a:gd name="T4" fmla="*/ 6 w 8"/>
                  <a:gd name="T5" fmla="*/ 0 h 6"/>
                  <a:gd name="T6" fmla="*/ 0 w 8"/>
                  <a:gd name="T7" fmla="*/ 3 h 6"/>
                  <a:gd name="T8" fmla="*/ 1 w 8"/>
                  <a:gd name="T9" fmla="*/ 5 h 6"/>
                  <a:gd name="T10" fmla="*/ 8 w 8"/>
                  <a:gd name="T11" fmla="*/ 1 h 6"/>
                  <a:gd name="T12" fmla="*/ 1 w 8"/>
                  <a:gd name="T13" fmla="*/ 5 h 6"/>
                  <a:gd name="T14" fmla="*/ 3 w 8"/>
                  <a:gd name="T15" fmla="*/ 6 h 6"/>
                  <a:gd name="T16" fmla="*/ 6 w 8"/>
                  <a:gd name="T17" fmla="*/ 6 h 6"/>
                  <a:gd name="T18" fmla="*/ 8 w 8"/>
                  <a:gd name="T19" fmla="*/ 3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6" y="0"/>
                    </a:lnTo>
                    <a:lnTo>
                      <a:pt x="0" y="3"/>
                    </a:lnTo>
                    <a:lnTo>
                      <a:pt x="1" y="5"/>
                    </a:lnTo>
                    <a:lnTo>
                      <a:pt x="8" y="1"/>
                    </a:lnTo>
                    <a:lnTo>
                      <a:pt x="1" y="5"/>
                    </a:lnTo>
                    <a:lnTo>
                      <a:pt x="3" y="6"/>
                    </a:lnTo>
                    <a:lnTo>
                      <a:pt x="6" y="6"/>
                    </a:lnTo>
                    <a:lnTo>
                      <a:pt x="8" y="3"/>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7" name="Freeform 915"/>
              <p:cNvSpPr>
                <a:spLocks/>
              </p:cNvSpPr>
              <p:nvPr/>
            </p:nvSpPr>
            <p:spPr bwMode="auto">
              <a:xfrm>
                <a:off x="3948" y="4128"/>
                <a:ext cx="7" cy="7"/>
              </a:xfrm>
              <a:custGeom>
                <a:avLst/>
                <a:gdLst>
                  <a:gd name="T0" fmla="*/ 0 w 7"/>
                  <a:gd name="T1" fmla="*/ 5 h 7"/>
                  <a:gd name="T2" fmla="*/ 7 w 7"/>
                  <a:gd name="T3" fmla="*/ 2 h 7"/>
                  <a:gd name="T4" fmla="*/ 7 w 7"/>
                  <a:gd name="T5" fmla="*/ 0 h 7"/>
                  <a:gd name="T6" fmla="*/ 0 w 7"/>
                  <a:gd name="T7" fmla="*/ 4 h 7"/>
                  <a:gd name="T8" fmla="*/ 0 w 7"/>
                  <a:gd name="T9" fmla="*/ 5 h 7"/>
                  <a:gd name="T10" fmla="*/ 0 w 7"/>
                  <a:gd name="T11" fmla="*/ 5 h 7"/>
                  <a:gd name="T12" fmla="*/ 0 w 7"/>
                  <a:gd name="T13" fmla="*/ 5 h 7"/>
                  <a:gd name="T14" fmla="*/ 4 w 7"/>
                  <a:gd name="T15" fmla="*/ 7 h 7"/>
                  <a:gd name="T16" fmla="*/ 5 w 7"/>
                  <a:gd name="T17" fmla="*/ 7 h 7"/>
                  <a:gd name="T18" fmla="*/ 7 w 7"/>
                  <a:gd name="T19" fmla="*/ 5 h 7"/>
                  <a:gd name="T20" fmla="*/ 7 w 7"/>
                  <a:gd name="T21" fmla="*/ 2 h 7"/>
                  <a:gd name="T22" fmla="*/ 0 w 7"/>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0" y="5"/>
                    </a:moveTo>
                    <a:lnTo>
                      <a:pt x="7" y="2"/>
                    </a:lnTo>
                    <a:lnTo>
                      <a:pt x="7" y="0"/>
                    </a:lnTo>
                    <a:lnTo>
                      <a:pt x="0" y="4"/>
                    </a:lnTo>
                    <a:lnTo>
                      <a:pt x="0" y="5"/>
                    </a:lnTo>
                    <a:lnTo>
                      <a:pt x="4" y="7"/>
                    </a:lnTo>
                    <a:lnTo>
                      <a:pt x="5" y="7"/>
                    </a:lnTo>
                    <a:lnTo>
                      <a:pt x="7" y="5"/>
                    </a:lnTo>
                    <a:lnTo>
                      <a:pt x="7"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8" name="Freeform 916"/>
              <p:cNvSpPr>
                <a:spLocks/>
              </p:cNvSpPr>
              <p:nvPr/>
            </p:nvSpPr>
            <p:spPr bwMode="auto">
              <a:xfrm>
                <a:off x="3948" y="4130"/>
                <a:ext cx="9" cy="7"/>
              </a:xfrm>
              <a:custGeom>
                <a:avLst/>
                <a:gdLst>
                  <a:gd name="T0" fmla="*/ 9 w 9"/>
                  <a:gd name="T1" fmla="*/ 2 h 7"/>
                  <a:gd name="T2" fmla="*/ 9 w 9"/>
                  <a:gd name="T3" fmla="*/ 2 h 7"/>
                  <a:gd name="T4" fmla="*/ 7 w 9"/>
                  <a:gd name="T5" fmla="*/ 0 h 7"/>
                  <a:gd name="T6" fmla="*/ 0 w 9"/>
                  <a:gd name="T7" fmla="*/ 3 h 7"/>
                  <a:gd name="T8" fmla="*/ 2 w 9"/>
                  <a:gd name="T9" fmla="*/ 5 h 7"/>
                  <a:gd name="T10" fmla="*/ 9 w 9"/>
                  <a:gd name="T11" fmla="*/ 2 h 7"/>
                  <a:gd name="T12" fmla="*/ 2 w 9"/>
                  <a:gd name="T13" fmla="*/ 5 h 7"/>
                  <a:gd name="T14" fmla="*/ 4 w 9"/>
                  <a:gd name="T15" fmla="*/ 7 h 7"/>
                  <a:gd name="T16" fmla="*/ 7 w 9"/>
                  <a:gd name="T17" fmla="*/ 7 h 7"/>
                  <a:gd name="T18" fmla="*/ 9 w 9"/>
                  <a:gd name="T19" fmla="*/ 5 h 7"/>
                  <a:gd name="T20" fmla="*/ 9 w 9"/>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9" y="2"/>
                    </a:moveTo>
                    <a:lnTo>
                      <a:pt x="9" y="2"/>
                    </a:lnTo>
                    <a:lnTo>
                      <a:pt x="7" y="0"/>
                    </a:lnTo>
                    <a:lnTo>
                      <a:pt x="0" y="3"/>
                    </a:lnTo>
                    <a:lnTo>
                      <a:pt x="2" y="5"/>
                    </a:lnTo>
                    <a:lnTo>
                      <a:pt x="9" y="2"/>
                    </a:lnTo>
                    <a:lnTo>
                      <a:pt x="2" y="5"/>
                    </a:lnTo>
                    <a:lnTo>
                      <a:pt x="4" y="7"/>
                    </a:lnTo>
                    <a:lnTo>
                      <a:pt x="7" y="7"/>
                    </a:lnTo>
                    <a:lnTo>
                      <a:pt x="9" y="5"/>
                    </a:lnTo>
                    <a:lnTo>
                      <a:pt x="9"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29" name="Freeform 917"/>
              <p:cNvSpPr>
                <a:spLocks/>
              </p:cNvSpPr>
              <p:nvPr/>
            </p:nvSpPr>
            <p:spPr bwMode="auto">
              <a:xfrm>
                <a:off x="3950" y="4132"/>
                <a:ext cx="8" cy="6"/>
              </a:xfrm>
              <a:custGeom>
                <a:avLst/>
                <a:gdLst>
                  <a:gd name="T0" fmla="*/ 0 w 8"/>
                  <a:gd name="T1" fmla="*/ 5 h 6"/>
                  <a:gd name="T2" fmla="*/ 7 w 8"/>
                  <a:gd name="T3" fmla="*/ 1 h 6"/>
                  <a:gd name="T4" fmla="*/ 7 w 8"/>
                  <a:gd name="T5" fmla="*/ 0 h 6"/>
                  <a:gd name="T6" fmla="*/ 0 w 8"/>
                  <a:gd name="T7" fmla="*/ 3 h 6"/>
                  <a:gd name="T8" fmla="*/ 0 w 8"/>
                  <a:gd name="T9" fmla="*/ 5 h 6"/>
                  <a:gd name="T10" fmla="*/ 0 w 8"/>
                  <a:gd name="T11" fmla="*/ 5 h 6"/>
                  <a:gd name="T12" fmla="*/ 0 w 8"/>
                  <a:gd name="T13" fmla="*/ 5 h 6"/>
                  <a:gd name="T14" fmla="*/ 3 w 8"/>
                  <a:gd name="T15" fmla="*/ 6 h 6"/>
                  <a:gd name="T16" fmla="*/ 7 w 8"/>
                  <a:gd name="T17" fmla="*/ 6 h 6"/>
                  <a:gd name="T18" fmla="*/ 8 w 8"/>
                  <a:gd name="T19" fmla="*/ 5 h 6"/>
                  <a:gd name="T20" fmla="*/ 7 w 8"/>
                  <a:gd name="T21" fmla="*/ 1 h 6"/>
                  <a:gd name="T22" fmla="*/ 0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5"/>
                    </a:moveTo>
                    <a:lnTo>
                      <a:pt x="7" y="1"/>
                    </a:lnTo>
                    <a:lnTo>
                      <a:pt x="7" y="0"/>
                    </a:lnTo>
                    <a:lnTo>
                      <a:pt x="0" y="3"/>
                    </a:lnTo>
                    <a:lnTo>
                      <a:pt x="0" y="5"/>
                    </a:lnTo>
                    <a:lnTo>
                      <a:pt x="3" y="6"/>
                    </a:lnTo>
                    <a:lnTo>
                      <a:pt x="7" y="6"/>
                    </a:lnTo>
                    <a:lnTo>
                      <a:pt x="8" y="5"/>
                    </a:lnTo>
                    <a:lnTo>
                      <a:pt x="7" y="1"/>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0" name="Freeform 918"/>
              <p:cNvSpPr>
                <a:spLocks/>
              </p:cNvSpPr>
              <p:nvPr/>
            </p:nvSpPr>
            <p:spPr bwMode="auto">
              <a:xfrm>
                <a:off x="3950" y="4133"/>
                <a:ext cx="8" cy="7"/>
              </a:xfrm>
              <a:custGeom>
                <a:avLst/>
                <a:gdLst>
                  <a:gd name="T0" fmla="*/ 8 w 8"/>
                  <a:gd name="T1" fmla="*/ 2 h 7"/>
                  <a:gd name="T2" fmla="*/ 8 w 8"/>
                  <a:gd name="T3" fmla="*/ 2 h 7"/>
                  <a:gd name="T4" fmla="*/ 7 w 8"/>
                  <a:gd name="T5" fmla="*/ 0 h 7"/>
                  <a:gd name="T6" fmla="*/ 0 w 8"/>
                  <a:gd name="T7" fmla="*/ 4 h 7"/>
                  <a:gd name="T8" fmla="*/ 2 w 8"/>
                  <a:gd name="T9" fmla="*/ 5 h 7"/>
                  <a:gd name="T10" fmla="*/ 8 w 8"/>
                  <a:gd name="T11" fmla="*/ 2 h 7"/>
                  <a:gd name="T12" fmla="*/ 2 w 8"/>
                  <a:gd name="T13" fmla="*/ 5 h 7"/>
                  <a:gd name="T14" fmla="*/ 5 w 8"/>
                  <a:gd name="T15" fmla="*/ 7 h 7"/>
                  <a:gd name="T16" fmla="*/ 7 w 8"/>
                  <a:gd name="T17" fmla="*/ 7 h 7"/>
                  <a:gd name="T18" fmla="*/ 8 w 8"/>
                  <a:gd name="T19" fmla="*/ 4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7" y="0"/>
                    </a:lnTo>
                    <a:lnTo>
                      <a:pt x="0" y="4"/>
                    </a:lnTo>
                    <a:lnTo>
                      <a:pt x="2" y="5"/>
                    </a:lnTo>
                    <a:lnTo>
                      <a:pt x="8" y="2"/>
                    </a:lnTo>
                    <a:lnTo>
                      <a:pt x="2" y="5"/>
                    </a:lnTo>
                    <a:lnTo>
                      <a:pt x="5" y="7"/>
                    </a:lnTo>
                    <a:lnTo>
                      <a:pt x="7" y="7"/>
                    </a:lnTo>
                    <a:lnTo>
                      <a:pt x="8" y="4"/>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1" name="Freeform 919"/>
              <p:cNvSpPr>
                <a:spLocks/>
              </p:cNvSpPr>
              <p:nvPr/>
            </p:nvSpPr>
            <p:spPr bwMode="auto">
              <a:xfrm>
                <a:off x="3952" y="4135"/>
                <a:ext cx="8" cy="6"/>
              </a:xfrm>
              <a:custGeom>
                <a:avLst/>
                <a:gdLst>
                  <a:gd name="T0" fmla="*/ 1 w 8"/>
                  <a:gd name="T1" fmla="*/ 5 h 6"/>
                  <a:gd name="T2" fmla="*/ 8 w 8"/>
                  <a:gd name="T3" fmla="*/ 2 h 6"/>
                  <a:gd name="T4" fmla="*/ 6 w 8"/>
                  <a:gd name="T5" fmla="*/ 0 h 6"/>
                  <a:gd name="T6" fmla="*/ 0 w 8"/>
                  <a:gd name="T7" fmla="*/ 3 h 6"/>
                  <a:gd name="T8" fmla="*/ 1 w 8"/>
                  <a:gd name="T9" fmla="*/ 5 h 6"/>
                  <a:gd name="T10" fmla="*/ 1 w 8"/>
                  <a:gd name="T11" fmla="*/ 5 h 6"/>
                  <a:gd name="T12" fmla="*/ 1 w 8"/>
                  <a:gd name="T13" fmla="*/ 5 h 6"/>
                  <a:gd name="T14" fmla="*/ 3 w 8"/>
                  <a:gd name="T15" fmla="*/ 6 h 6"/>
                  <a:gd name="T16" fmla="*/ 6 w 8"/>
                  <a:gd name="T17" fmla="*/ 6 h 6"/>
                  <a:gd name="T18" fmla="*/ 8 w 8"/>
                  <a:gd name="T19" fmla="*/ 5 h 6"/>
                  <a:gd name="T20" fmla="*/ 8 w 8"/>
                  <a:gd name="T21" fmla="*/ 2 h 6"/>
                  <a:gd name="T22" fmla="*/ 1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5"/>
                    </a:moveTo>
                    <a:lnTo>
                      <a:pt x="8" y="2"/>
                    </a:lnTo>
                    <a:lnTo>
                      <a:pt x="6" y="0"/>
                    </a:lnTo>
                    <a:lnTo>
                      <a:pt x="0" y="3"/>
                    </a:lnTo>
                    <a:lnTo>
                      <a:pt x="1" y="5"/>
                    </a:lnTo>
                    <a:lnTo>
                      <a:pt x="3" y="6"/>
                    </a:lnTo>
                    <a:lnTo>
                      <a:pt x="6" y="6"/>
                    </a:lnTo>
                    <a:lnTo>
                      <a:pt x="8" y="5"/>
                    </a:lnTo>
                    <a:lnTo>
                      <a:pt x="8" y="2"/>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2" name="Freeform 920"/>
              <p:cNvSpPr>
                <a:spLocks/>
              </p:cNvSpPr>
              <p:nvPr/>
            </p:nvSpPr>
            <p:spPr bwMode="auto">
              <a:xfrm>
                <a:off x="3953" y="4137"/>
                <a:ext cx="8" cy="6"/>
              </a:xfrm>
              <a:custGeom>
                <a:avLst/>
                <a:gdLst>
                  <a:gd name="T0" fmla="*/ 7 w 8"/>
                  <a:gd name="T1" fmla="*/ 1 h 6"/>
                  <a:gd name="T2" fmla="*/ 7 w 8"/>
                  <a:gd name="T3" fmla="*/ 1 h 6"/>
                  <a:gd name="T4" fmla="*/ 7 w 8"/>
                  <a:gd name="T5" fmla="*/ 0 h 6"/>
                  <a:gd name="T6" fmla="*/ 0 w 8"/>
                  <a:gd name="T7" fmla="*/ 3 h 6"/>
                  <a:gd name="T8" fmla="*/ 0 w 8"/>
                  <a:gd name="T9" fmla="*/ 4 h 6"/>
                  <a:gd name="T10" fmla="*/ 7 w 8"/>
                  <a:gd name="T11" fmla="*/ 1 h 6"/>
                  <a:gd name="T12" fmla="*/ 0 w 8"/>
                  <a:gd name="T13" fmla="*/ 4 h 6"/>
                  <a:gd name="T14" fmla="*/ 4 w 8"/>
                  <a:gd name="T15" fmla="*/ 6 h 6"/>
                  <a:gd name="T16" fmla="*/ 5 w 8"/>
                  <a:gd name="T17" fmla="*/ 6 h 6"/>
                  <a:gd name="T18" fmla="*/ 8 w 8"/>
                  <a:gd name="T19" fmla="*/ 3 h 6"/>
                  <a:gd name="T20" fmla="*/ 7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7" y="1"/>
                    </a:moveTo>
                    <a:lnTo>
                      <a:pt x="7" y="1"/>
                    </a:lnTo>
                    <a:lnTo>
                      <a:pt x="7" y="0"/>
                    </a:lnTo>
                    <a:lnTo>
                      <a:pt x="0" y="3"/>
                    </a:lnTo>
                    <a:lnTo>
                      <a:pt x="0" y="4"/>
                    </a:lnTo>
                    <a:lnTo>
                      <a:pt x="7" y="1"/>
                    </a:lnTo>
                    <a:lnTo>
                      <a:pt x="0" y="4"/>
                    </a:lnTo>
                    <a:lnTo>
                      <a:pt x="4" y="6"/>
                    </a:lnTo>
                    <a:lnTo>
                      <a:pt x="5" y="6"/>
                    </a:lnTo>
                    <a:lnTo>
                      <a:pt x="8" y="3"/>
                    </a:lnTo>
                    <a:lnTo>
                      <a:pt x="7"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3" name="Freeform 921"/>
              <p:cNvSpPr>
                <a:spLocks/>
              </p:cNvSpPr>
              <p:nvPr/>
            </p:nvSpPr>
            <p:spPr bwMode="auto">
              <a:xfrm>
                <a:off x="3953" y="4138"/>
                <a:ext cx="8" cy="7"/>
              </a:xfrm>
              <a:custGeom>
                <a:avLst/>
                <a:gdLst>
                  <a:gd name="T0" fmla="*/ 2 w 8"/>
                  <a:gd name="T1" fmla="*/ 5 h 7"/>
                  <a:gd name="T2" fmla="*/ 8 w 8"/>
                  <a:gd name="T3" fmla="*/ 2 h 7"/>
                  <a:gd name="T4" fmla="*/ 7 w 8"/>
                  <a:gd name="T5" fmla="*/ 0 h 7"/>
                  <a:gd name="T6" fmla="*/ 0 w 8"/>
                  <a:gd name="T7" fmla="*/ 3 h 7"/>
                  <a:gd name="T8" fmla="*/ 2 w 8"/>
                  <a:gd name="T9" fmla="*/ 5 h 7"/>
                  <a:gd name="T10" fmla="*/ 2 w 8"/>
                  <a:gd name="T11" fmla="*/ 5 h 7"/>
                  <a:gd name="T12" fmla="*/ 2 w 8"/>
                  <a:gd name="T13" fmla="*/ 5 h 7"/>
                  <a:gd name="T14" fmla="*/ 4 w 8"/>
                  <a:gd name="T15" fmla="*/ 7 h 7"/>
                  <a:gd name="T16" fmla="*/ 7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7" y="0"/>
                    </a:lnTo>
                    <a:lnTo>
                      <a:pt x="0" y="3"/>
                    </a:lnTo>
                    <a:lnTo>
                      <a:pt x="2" y="5"/>
                    </a:lnTo>
                    <a:lnTo>
                      <a:pt x="4" y="7"/>
                    </a:lnTo>
                    <a:lnTo>
                      <a:pt x="7"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4" name="Freeform 922"/>
              <p:cNvSpPr>
                <a:spLocks/>
              </p:cNvSpPr>
              <p:nvPr/>
            </p:nvSpPr>
            <p:spPr bwMode="auto">
              <a:xfrm>
                <a:off x="3955" y="4138"/>
                <a:ext cx="8" cy="8"/>
              </a:xfrm>
              <a:custGeom>
                <a:avLst/>
                <a:gdLst>
                  <a:gd name="T0" fmla="*/ 6 w 8"/>
                  <a:gd name="T1" fmla="*/ 2 h 8"/>
                  <a:gd name="T2" fmla="*/ 6 w 8"/>
                  <a:gd name="T3" fmla="*/ 2 h 8"/>
                  <a:gd name="T4" fmla="*/ 6 w 8"/>
                  <a:gd name="T5" fmla="*/ 0 h 8"/>
                  <a:gd name="T6" fmla="*/ 0 w 8"/>
                  <a:gd name="T7" fmla="*/ 5 h 8"/>
                  <a:gd name="T8" fmla="*/ 2 w 8"/>
                  <a:gd name="T9" fmla="*/ 7 h 8"/>
                  <a:gd name="T10" fmla="*/ 6 w 8"/>
                  <a:gd name="T11" fmla="*/ 2 h 8"/>
                  <a:gd name="T12" fmla="*/ 2 w 8"/>
                  <a:gd name="T13" fmla="*/ 7 h 8"/>
                  <a:gd name="T14" fmla="*/ 3 w 8"/>
                  <a:gd name="T15" fmla="*/ 8 h 8"/>
                  <a:gd name="T16" fmla="*/ 6 w 8"/>
                  <a:gd name="T17" fmla="*/ 8 h 8"/>
                  <a:gd name="T18" fmla="*/ 8 w 8"/>
                  <a:gd name="T19" fmla="*/ 5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6" y="0"/>
                    </a:lnTo>
                    <a:lnTo>
                      <a:pt x="0" y="5"/>
                    </a:lnTo>
                    <a:lnTo>
                      <a:pt x="2" y="7"/>
                    </a:lnTo>
                    <a:lnTo>
                      <a:pt x="6" y="2"/>
                    </a:lnTo>
                    <a:lnTo>
                      <a:pt x="2" y="7"/>
                    </a:lnTo>
                    <a:lnTo>
                      <a:pt x="3" y="8"/>
                    </a:lnTo>
                    <a:lnTo>
                      <a:pt x="6" y="8"/>
                    </a:lnTo>
                    <a:lnTo>
                      <a:pt x="8" y="5"/>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5" name="Freeform 923"/>
              <p:cNvSpPr>
                <a:spLocks/>
              </p:cNvSpPr>
              <p:nvPr/>
            </p:nvSpPr>
            <p:spPr bwMode="auto">
              <a:xfrm>
                <a:off x="3955" y="4140"/>
                <a:ext cx="8" cy="8"/>
              </a:xfrm>
              <a:custGeom>
                <a:avLst/>
                <a:gdLst>
                  <a:gd name="T0" fmla="*/ 8 w 8"/>
                  <a:gd name="T1" fmla="*/ 1 h 8"/>
                  <a:gd name="T2" fmla="*/ 8 w 8"/>
                  <a:gd name="T3" fmla="*/ 1 h 8"/>
                  <a:gd name="T4" fmla="*/ 6 w 8"/>
                  <a:gd name="T5" fmla="*/ 0 h 8"/>
                  <a:gd name="T6" fmla="*/ 0 w 8"/>
                  <a:gd name="T7" fmla="*/ 5 h 8"/>
                  <a:gd name="T8" fmla="*/ 2 w 8"/>
                  <a:gd name="T9" fmla="*/ 6 h 8"/>
                  <a:gd name="T10" fmla="*/ 8 w 8"/>
                  <a:gd name="T11" fmla="*/ 1 h 8"/>
                  <a:gd name="T12" fmla="*/ 2 w 8"/>
                  <a:gd name="T13" fmla="*/ 6 h 8"/>
                  <a:gd name="T14" fmla="*/ 5 w 8"/>
                  <a:gd name="T15" fmla="*/ 8 h 8"/>
                  <a:gd name="T16" fmla="*/ 6 w 8"/>
                  <a:gd name="T17" fmla="*/ 8 h 8"/>
                  <a:gd name="T18" fmla="*/ 8 w 8"/>
                  <a:gd name="T19" fmla="*/ 5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6" y="0"/>
                    </a:lnTo>
                    <a:lnTo>
                      <a:pt x="0" y="5"/>
                    </a:lnTo>
                    <a:lnTo>
                      <a:pt x="2" y="6"/>
                    </a:lnTo>
                    <a:lnTo>
                      <a:pt x="8" y="1"/>
                    </a:lnTo>
                    <a:lnTo>
                      <a:pt x="2" y="6"/>
                    </a:lnTo>
                    <a:lnTo>
                      <a:pt x="5" y="8"/>
                    </a:lnTo>
                    <a:lnTo>
                      <a:pt x="6" y="8"/>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6" name="Freeform 924"/>
              <p:cNvSpPr>
                <a:spLocks/>
              </p:cNvSpPr>
              <p:nvPr/>
            </p:nvSpPr>
            <p:spPr bwMode="auto">
              <a:xfrm>
                <a:off x="3957" y="4141"/>
                <a:ext cx="8" cy="9"/>
              </a:xfrm>
              <a:custGeom>
                <a:avLst/>
                <a:gdLst>
                  <a:gd name="T0" fmla="*/ 1 w 8"/>
                  <a:gd name="T1" fmla="*/ 7 h 9"/>
                  <a:gd name="T2" fmla="*/ 8 w 8"/>
                  <a:gd name="T3" fmla="*/ 2 h 9"/>
                  <a:gd name="T4" fmla="*/ 6 w 8"/>
                  <a:gd name="T5" fmla="*/ 0 h 9"/>
                  <a:gd name="T6" fmla="*/ 0 w 8"/>
                  <a:gd name="T7" fmla="*/ 5 h 9"/>
                  <a:gd name="T8" fmla="*/ 1 w 8"/>
                  <a:gd name="T9" fmla="*/ 7 h 9"/>
                  <a:gd name="T10" fmla="*/ 1 w 8"/>
                  <a:gd name="T11" fmla="*/ 7 h 9"/>
                  <a:gd name="T12" fmla="*/ 1 w 8"/>
                  <a:gd name="T13" fmla="*/ 7 h 9"/>
                  <a:gd name="T14" fmla="*/ 3 w 8"/>
                  <a:gd name="T15" fmla="*/ 9 h 9"/>
                  <a:gd name="T16" fmla="*/ 6 w 8"/>
                  <a:gd name="T17" fmla="*/ 9 h 9"/>
                  <a:gd name="T18" fmla="*/ 8 w 8"/>
                  <a:gd name="T19" fmla="*/ 5 h 9"/>
                  <a:gd name="T20" fmla="*/ 8 w 8"/>
                  <a:gd name="T21" fmla="*/ 2 h 9"/>
                  <a:gd name="T22" fmla="*/ 1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7"/>
                    </a:moveTo>
                    <a:lnTo>
                      <a:pt x="8" y="2"/>
                    </a:lnTo>
                    <a:lnTo>
                      <a:pt x="6" y="0"/>
                    </a:lnTo>
                    <a:lnTo>
                      <a:pt x="0" y="5"/>
                    </a:lnTo>
                    <a:lnTo>
                      <a:pt x="1" y="7"/>
                    </a:lnTo>
                    <a:lnTo>
                      <a:pt x="3" y="9"/>
                    </a:lnTo>
                    <a:lnTo>
                      <a:pt x="6" y="9"/>
                    </a:lnTo>
                    <a:lnTo>
                      <a:pt x="8" y="5"/>
                    </a:lnTo>
                    <a:lnTo>
                      <a:pt x="8" y="2"/>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7" name="Freeform 925"/>
              <p:cNvSpPr>
                <a:spLocks/>
              </p:cNvSpPr>
              <p:nvPr/>
            </p:nvSpPr>
            <p:spPr bwMode="auto">
              <a:xfrm>
                <a:off x="3958" y="4143"/>
                <a:ext cx="8" cy="8"/>
              </a:xfrm>
              <a:custGeom>
                <a:avLst/>
                <a:gdLst>
                  <a:gd name="T0" fmla="*/ 0 w 8"/>
                  <a:gd name="T1" fmla="*/ 7 h 8"/>
                  <a:gd name="T2" fmla="*/ 7 w 8"/>
                  <a:gd name="T3" fmla="*/ 2 h 8"/>
                  <a:gd name="T4" fmla="*/ 7 w 8"/>
                  <a:gd name="T5" fmla="*/ 0 h 8"/>
                  <a:gd name="T6" fmla="*/ 0 w 8"/>
                  <a:gd name="T7" fmla="*/ 5 h 8"/>
                  <a:gd name="T8" fmla="*/ 0 w 8"/>
                  <a:gd name="T9" fmla="*/ 7 h 8"/>
                  <a:gd name="T10" fmla="*/ 0 w 8"/>
                  <a:gd name="T11" fmla="*/ 7 h 8"/>
                  <a:gd name="T12" fmla="*/ 0 w 8"/>
                  <a:gd name="T13" fmla="*/ 7 h 8"/>
                  <a:gd name="T14" fmla="*/ 3 w 8"/>
                  <a:gd name="T15" fmla="*/ 8 h 8"/>
                  <a:gd name="T16" fmla="*/ 7 w 8"/>
                  <a:gd name="T17" fmla="*/ 7 h 8"/>
                  <a:gd name="T18" fmla="*/ 8 w 8"/>
                  <a:gd name="T19" fmla="*/ 5 h 8"/>
                  <a:gd name="T20" fmla="*/ 7 w 8"/>
                  <a:gd name="T21" fmla="*/ 2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7" y="2"/>
                    </a:lnTo>
                    <a:lnTo>
                      <a:pt x="7" y="0"/>
                    </a:lnTo>
                    <a:lnTo>
                      <a:pt x="0" y="5"/>
                    </a:lnTo>
                    <a:lnTo>
                      <a:pt x="0" y="7"/>
                    </a:lnTo>
                    <a:lnTo>
                      <a:pt x="3" y="8"/>
                    </a:lnTo>
                    <a:lnTo>
                      <a:pt x="7" y="7"/>
                    </a:lnTo>
                    <a:lnTo>
                      <a:pt x="8" y="5"/>
                    </a:lnTo>
                    <a:lnTo>
                      <a:pt x="7"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8" name="Freeform 926"/>
              <p:cNvSpPr>
                <a:spLocks/>
              </p:cNvSpPr>
              <p:nvPr/>
            </p:nvSpPr>
            <p:spPr bwMode="auto">
              <a:xfrm>
                <a:off x="3958" y="4145"/>
                <a:ext cx="8" cy="8"/>
              </a:xfrm>
              <a:custGeom>
                <a:avLst/>
                <a:gdLst>
                  <a:gd name="T0" fmla="*/ 2 w 8"/>
                  <a:gd name="T1" fmla="*/ 6 h 8"/>
                  <a:gd name="T2" fmla="*/ 8 w 8"/>
                  <a:gd name="T3" fmla="*/ 1 h 8"/>
                  <a:gd name="T4" fmla="*/ 7 w 8"/>
                  <a:gd name="T5" fmla="*/ 0 h 8"/>
                  <a:gd name="T6" fmla="*/ 0 w 8"/>
                  <a:gd name="T7" fmla="*/ 5 h 8"/>
                  <a:gd name="T8" fmla="*/ 2 w 8"/>
                  <a:gd name="T9" fmla="*/ 6 h 8"/>
                  <a:gd name="T10" fmla="*/ 2 w 8"/>
                  <a:gd name="T11" fmla="*/ 6 h 8"/>
                  <a:gd name="T12" fmla="*/ 2 w 8"/>
                  <a:gd name="T13" fmla="*/ 6 h 8"/>
                  <a:gd name="T14" fmla="*/ 5 w 8"/>
                  <a:gd name="T15" fmla="*/ 8 h 8"/>
                  <a:gd name="T16" fmla="*/ 7 w 8"/>
                  <a:gd name="T17" fmla="*/ 6 h 8"/>
                  <a:gd name="T18" fmla="*/ 8 w 8"/>
                  <a:gd name="T19" fmla="*/ 5 h 8"/>
                  <a:gd name="T20" fmla="*/ 8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1"/>
                    </a:lnTo>
                    <a:lnTo>
                      <a:pt x="7" y="0"/>
                    </a:lnTo>
                    <a:lnTo>
                      <a:pt x="0" y="5"/>
                    </a:lnTo>
                    <a:lnTo>
                      <a:pt x="2" y="6"/>
                    </a:lnTo>
                    <a:lnTo>
                      <a:pt x="5" y="8"/>
                    </a:lnTo>
                    <a:lnTo>
                      <a:pt x="7" y="6"/>
                    </a:lnTo>
                    <a:lnTo>
                      <a:pt x="8" y="5"/>
                    </a:lnTo>
                    <a:lnTo>
                      <a:pt x="8"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39" name="Freeform 927"/>
              <p:cNvSpPr>
                <a:spLocks/>
              </p:cNvSpPr>
              <p:nvPr/>
            </p:nvSpPr>
            <p:spPr bwMode="auto">
              <a:xfrm>
                <a:off x="3960" y="4146"/>
                <a:ext cx="8" cy="8"/>
              </a:xfrm>
              <a:custGeom>
                <a:avLst/>
                <a:gdLst>
                  <a:gd name="T0" fmla="*/ 6 w 8"/>
                  <a:gd name="T1" fmla="*/ 2 h 8"/>
                  <a:gd name="T2" fmla="*/ 6 w 8"/>
                  <a:gd name="T3" fmla="*/ 2 h 8"/>
                  <a:gd name="T4" fmla="*/ 6 w 8"/>
                  <a:gd name="T5" fmla="*/ 0 h 8"/>
                  <a:gd name="T6" fmla="*/ 0 w 8"/>
                  <a:gd name="T7" fmla="*/ 5 h 8"/>
                  <a:gd name="T8" fmla="*/ 1 w 8"/>
                  <a:gd name="T9" fmla="*/ 7 h 8"/>
                  <a:gd name="T10" fmla="*/ 6 w 8"/>
                  <a:gd name="T11" fmla="*/ 2 h 8"/>
                  <a:gd name="T12" fmla="*/ 1 w 8"/>
                  <a:gd name="T13" fmla="*/ 7 h 8"/>
                  <a:gd name="T14" fmla="*/ 3 w 8"/>
                  <a:gd name="T15" fmla="*/ 8 h 8"/>
                  <a:gd name="T16" fmla="*/ 6 w 8"/>
                  <a:gd name="T17" fmla="*/ 7 h 8"/>
                  <a:gd name="T18" fmla="*/ 8 w 8"/>
                  <a:gd name="T19" fmla="*/ 5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6" y="0"/>
                    </a:lnTo>
                    <a:lnTo>
                      <a:pt x="0" y="5"/>
                    </a:lnTo>
                    <a:lnTo>
                      <a:pt x="1" y="7"/>
                    </a:lnTo>
                    <a:lnTo>
                      <a:pt x="6" y="2"/>
                    </a:lnTo>
                    <a:lnTo>
                      <a:pt x="1" y="7"/>
                    </a:lnTo>
                    <a:lnTo>
                      <a:pt x="3" y="8"/>
                    </a:lnTo>
                    <a:lnTo>
                      <a:pt x="6" y="7"/>
                    </a:lnTo>
                    <a:lnTo>
                      <a:pt x="8" y="5"/>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0" name="Freeform 928"/>
              <p:cNvSpPr>
                <a:spLocks/>
              </p:cNvSpPr>
              <p:nvPr/>
            </p:nvSpPr>
            <p:spPr bwMode="auto">
              <a:xfrm>
                <a:off x="3961" y="4148"/>
                <a:ext cx="7" cy="8"/>
              </a:xfrm>
              <a:custGeom>
                <a:avLst/>
                <a:gdLst>
                  <a:gd name="T0" fmla="*/ 0 w 7"/>
                  <a:gd name="T1" fmla="*/ 6 h 8"/>
                  <a:gd name="T2" fmla="*/ 7 w 7"/>
                  <a:gd name="T3" fmla="*/ 2 h 8"/>
                  <a:gd name="T4" fmla="*/ 5 w 7"/>
                  <a:gd name="T5" fmla="*/ 0 h 8"/>
                  <a:gd name="T6" fmla="*/ 0 w 7"/>
                  <a:gd name="T7" fmla="*/ 5 h 8"/>
                  <a:gd name="T8" fmla="*/ 0 w 7"/>
                  <a:gd name="T9" fmla="*/ 5 h 8"/>
                  <a:gd name="T10" fmla="*/ 0 w 7"/>
                  <a:gd name="T11" fmla="*/ 6 h 8"/>
                  <a:gd name="T12" fmla="*/ 0 w 7"/>
                  <a:gd name="T13" fmla="*/ 5 h 8"/>
                  <a:gd name="T14" fmla="*/ 4 w 7"/>
                  <a:gd name="T15" fmla="*/ 8 h 8"/>
                  <a:gd name="T16" fmla="*/ 5 w 7"/>
                  <a:gd name="T17" fmla="*/ 6 h 8"/>
                  <a:gd name="T18" fmla="*/ 7 w 7"/>
                  <a:gd name="T19" fmla="*/ 5 h 8"/>
                  <a:gd name="T20" fmla="*/ 7 w 7"/>
                  <a:gd name="T21" fmla="*/ 2 h 8"/>
                  <a:gd name="T22" fmla="*/ 0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6"/>
                    </a:moveTo>
                    <a:lnTo>
                      <a:pt x="7" y="2"/>
                    </a:lnTo>
                    <a:lnTo>
                      <a:pt x="5" y="0"/>
                    </a:lnTo>
                    <a:lnTo>
                      <a:pt x="0" y="5"/>
                    </a:lnTo>
                    <a:lnTo>
                      <a:pt x="0" y="6"/>
                    </a:lnTo>
                    <a:lnTo>
                      <a:pt x="0" y="5"/>
                    </a:lnTo>
                    <a:lnTo>
                      <a:pt x="4" y="8"/>
                    </a:lnTo>
                    <a:lnTo>
                      <a:pt x="5" y="6"/>
                    </a:lnTo>
                    <a:lnTo>
                      <a:pt x="7" y="5"/>
                    </a:lnTo>
                    <a:lnTo>
                      <a:pt x="7" y="2"/>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1" name="Freeform 929"/>
              <p:cNvSpPr>
                <a:spLocks/>
              </p:cNvSpPr>
              <p:nvPr/>
            </p:nvSpPr>
            <p:spPr bwMode="auto">
              <a:xfrm>
                <a:off x="3961" y="4150"/>
                <a:ext cx="9" cy="6"/>
              </a:xfrm>
              <a:custGeom>
                <a:avLst/>
                <a:gdLst>
                  <a:gd name="T0" fmla="*/ 9 w 9"/>
                  <a:gd name="T1" fmla="*/ 1 h 6"/>
                  <a:gd name="T2" fmla="*/ 9 w 9"/>
                  <a:gd name="T3" fmla="*/ 1 h 6"/>
                  <a:gd name="T4" fmla="*/ 7 w 9"/>
                  <a:gd name="T5" fmla="*/ 0 h 6"/>
                  <a:gd name="T6" fmla="*/ 0 w 9"/>
                  <a:gd name="T7" fmla="*/ 4 h 6"/>
                  <a:gd name="T8" fmla="*/ 2 w 9"/>
                  <a:gd name="T9" fmla="*/ 4 h 6"/>
                  <a:gd name="T10" fmla="*/ 9 w 9"/>
                  <a:gd name="T11" fmla="*/ 1 h 6"/>
                  <a:gd name="T12" fmla="*/ 2 w 9"/>
                  <a:gd name="T13" fmla="*/ 4 h 6"/>
                  <a:gd name="T14" fmla="*/ 5 w 9"/>
                  <a:gd name="T15" fmla="*/ 6 h 6"/>
                  <a:gd name="T16" fmla="*/ 7 w 9"/>
                  <a:gd name="T17" fmla="*/ 6 h 6"/>
                  <a:gd name="T18" fmla="*/ 9 w 9"/>
                  <a:gd name="T19" fmla="*/ 3 h 6"/>
                  <a:gd name="T20" fmla="*/ 9 w 9"/>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6">
                    <a:moveTo>
                      <a:pt x="9" y="1"/>
                    </a:moveTo>
                    <a:lnTo>
                      <a:pt x="9" y="1"/>
                    </a:lnTo>
                    <a:lnTo>
                      <a:pt x="7" y="0"/>
                    </a:lnTo>
                    <a:lnTo>
                      <a:pt x="0" y="4"/>
                    </a:lnTo>
                    <a:lnTo>
                      <a:pt x="2" y="4"/>
                    </a:lnTo>
                    <a:lnTo>
                      <a:pt x="9" y="1"/>
                    </a:lnTo>
                    <a:lnTo>
                      <a:pt x="2" y="4"/>
                    </a:lnTo>
                    <a:lnTo>
                      <a:pt x="5" y="6"/>
                    </a:lnTo>
                    <a:lnTo>
                      <a:pt x="7" y="6"/>
                    </a:lnTo>
                    <a:lnTo>
                      <a:pt x="9" y="3"/>
                    </a:lnTo>
                    <a:lnTo>
                      <a:pt x="9"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2" name="Freeform 930"/>
              <p:cNvSpPr>
                <a:spLocks/>
              </p:cNvSpPr>
              <p:nvPr/>
            </p:nvSpPr>
            <p:spPr bwMode="auto">
              <a:xfrm>
                <a:off x="3963" y="4151"/>
                <a:ext cx="8" cy="7"/>
              </a:xfrm>
              <a:custGeom>
                <a:avLst/>
                <a:gdLst>
                  <a:gd name="T0" fmla="*/ 0 w 8"/>
                  <a:gd name="T1" fmla="*/ 5 h 7"/>
                  <a:gd name="T2" fmla="*/ 7 w 8"/>
                  <a:gd name="T3" fmla="*/ 0 h 7"/>
                  <a:gd name="T4" fmla="*/ 7 w 8"/>
                  <a:gd name="T5" fmla="*/ 0 h 7"/>
                  <a:gd name="T6" fmla="*/ 0 w 8"/>
                  <a:gd name="T7" fmla="*/ 3 h 7"/>
                  <a:gd name="T8" fmla="*/ 0 w 8"/>
                  <a:gd name="T9" fmla="*/ 5 h 7"/>
                  <a:gd name="T10" fmla="*/ 0 w 8"/>
                  <a:gd name="T11" fmla="*/ 5 h 7"/>
                  <a:gd name="T12" fmla="*/ 0 w 8"/>
                  <a:gd name="T13" fmla="*/ 5 h 7"/>
                  <a:gd name="T14" fmla="*/ 3 w 8"/>
                  <a:gd name="T15" fmla="*/ 7 h 7"/>
                  <a:gd name="T16" fmla="*/ 7 w 8"/>
                  <a:gd name="T17" fmla="*/ 7 h 7"/>
                  <a:gd name="T18" fmla="*/ 8 w 8"/>
                  <a:gd name="T19" fmla="*/ 3 h 7"/>
                  <a:gd name="T20" fmla="*/ 7 w 8"/>
                  <a:gd name="T21" fmla="*/ 0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7" y="0"/>
                    </a:lnTo>
                    <a:lnTo>
                      <a:pt x="0" y="3"/>
                    </a:lnTo>
                    <a:lnTo>
                      <a:pt x="0" y="5"/>
                    </a:lnTo>
                    <a:lnTo>
                      <a:pt x="3" y="7"/>
                    </a:lnTo>
                    <a:lnTo>
                      <a:pt x="7" y="7"/>
                    </a:lnTo>
                    <a:lnTo>
                      <a:pt x="8" y="3"/>
                    </a:lnTo>
                    <a:lnTo>
                      <a:pt x="7" y="0"/>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3" name="Freeform 931"/>
              <p:cNvSpPr>
                <a:spLocks/>
              </p:cNvSpPr>
              <p:nvPr/>
            </p:nvSpPr>
            <p:spPr bwMode="auto">
              <a:xfrm>
                <a:off x="3963" y="4151"/>
                <a:ext cx="8" cy="8"/>
              </a:xfrm>
              <a:custGeom>
                <a:avLst/>
                <a:gdLst>
                  <a:gd name="T0" fmla="*/ 2 w 8"/>
                  <a:gd name="T1" fmla="*/ 7 h 8"/>
                  <a:gd name="T2" fmla="*/ 8 w 8"/>
                  <a:gd name="T3" fmla="*/ 2 h 8"/>
                  <a:gd name="T4" fmla="*/ 7 w 8"/>
                  <a:gd name="T5" fmla="*/ 0 h 8"/>
                  <a:gd name="T6" fmla="*/ 0 w 8"/>
                  <a:gd name="T7" fmla="*/ 5 h 8"/>
                  <a:gd name="T8" fmla="*/ 2 w 8"/>
                  <a:gd name="T9" fmla="*/ 7 h 8"/>
                  <a:gd name="T10" fmla="*/ 2 w 8"/>
                  <a:gd name="T11" fmla="*/ 7 h 8"/>
                  <a:gd name="T12" fmla="*/ 2 w 8"/>
                  <a:gd name="T13" fmla="*/ 7 h 8"/>
                  <a:gd name="T14" fmla="*/ 5 w 8"/>
                  <a:gd name="T15" fmla="*/ 8 h 8"/>
                  <a:gd name="T16" fmla="*/ 7 w 8"/>
                  <a:gd name="T17" fmla="*/ 8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2" y="7"/>
                    </a:lnTo>
                    <a:lnTo>
                      <a:pt x="5" y="8"/>
                    </a:lnTo>
                    <a:lnTo>
                      <a:pt x="7" y="8"/>
                    </a:lnTo>
                    <a:lnTo>
                      <a:pt x="8" y="5"/>
                    </a:lnTo>
                    <a:lnTo>
                      <a:pt x="8"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4" name="Freeform 932"/>
              <p:cNvSpPr>
                <a:spLocks/>
              </p:cNvSpPr>
              <p:nvPr/>
            </p:nvSpPr>
            <p:spPr bwMode="auto">
              <a:xfrm>
                <a:off x="3965" y="4153"/>
                <a:ext cx="8" cy="8"/>
              </a:xfrm>
              <a:custGeom>
                <a:avLst/>
                <a:gdLst>
                  <a:gd name="T0" fmla="*/ 1 w 8"/>
                  <a:gd name="T1" fmla="*/ 6 h 8"/>
                  <a:gd name="T2" fmla="*/ 6 w 8"/>
                  <a:gd name="T3" fmla="*/ 1 h 8"/>
                  <a:gd name="T4" fmla="*/ 6 w 8"/>
                  <a:gd name="T5" fmla="*/ 0 h 8"/>
                  <a:gd name="T6" fmla="*/ 0 w 8"/>
                  <a:gd name="T7" fmla="*/ 5 h 8"/>
                  <a:gd name="T8" fmla="*/ 1 w 8"/>
                  <a:gd name="T9" fmla="*/ 6 h 8"/>
                  <a:gd name="T10" fmla="*/ 1 w 8"/>
                  <a:gd name="T11" fmla="*/ 6 h 8"/>
                  <a:gd name="T12" fmla="*/ 1 w 8"/>
                  <a:gd name="T13" fmla="*/ 6 h 8"/>
                  <a:gd name="T14" fmla="*/ 3 w 8"/>
                  <a:gd name="T15" fmla="*/ 8 h 8"/>
                  <a:gd name="T16" fmla="*/ 6 w 8"/>
                  <a:gd name="T17" fmla="*/ 6 h 8"/>
                  <a:gd name="T18" fmla="*/ 8 w 8"/>
                  <a:gd name="T19" fmla="*/ 5 h 8"/>
                  <a:gd name="T20" fmla="*/ 6 w 8"/>
                  <a:gd name="T21" fmla="*/ 1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6" y="1"/>
                    </a:lnTo>
                    <a:lnTo>
                      <a:pt x="6" y="0"/>
                    </a:lnTo>
                    <a:lnTo>
                      <a:pt x="0" y="5"/>
                    </a:lnTo>
                    <a:lnTo>
                      <a:pt x="1" y="6"/>
                    </a:lnTo>
                    <a:lnTo>
                      <a:pt x="3" y="8"/>
                    </a:lnTo>
                    <a:lnTo>
                      <a:pt x="6" y="6"/>
                    </a:lnTo>
                    <a:lnTo>
                      <a:pt x="8" y="5"/>
                    </a:lnTo>
                    <a:lnTo>
                      <a:pt x="6" y="1"/>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5" name="Freeform 933"/>
              <p:cNvSpPr>
                <a:spLocks/>
              </p:cNvSpPr>
              <p:nvPr/>
            </p:nvSpPr>
            <p:spPr bwMode="auto">
              <a:xfrm>
                <a:off x="3966" y="4154"/>
                <a:ext cx="8" cy="8"/>
              </a:xfrm>
              <a:custGeom>
                <a:avLst/>
                <a:gdLst>
                  <a:gd name="T0" fmla="*/ 7 w 8"/>
                  <a:gd name="T1" fmla="*/ 2 h 8"/>
                  <a:gd name="T2" fmla="*/ 7 w 8"/>
                  <a:gd name="T3" fmla="*/ 2 h 8"/>
                  <a:gd name="T4" fmla="*/ 5 w 8"/>
                  <a:gd name="T5" fmla="*/ 0 h 8"/>
                  <a:gd name="T6" fmla="*/ 0 w 8"/>
                  <a:gd name="T7" fmla="*/ 5 h 8"/>
                  <a:gd name="T8" fmla="*/ 0 w 8"/>
                  <a:gd name="T9" fmla="*/ 7 h 8"/>
                  <a:gd name="T10" fmla="*/ 7 w 8"/>
                  <a:gd name="T11" fmla="*/ 2 h 8"/>
                  <a:gd name="T12" fmla="*/ 0 w 8"/>
                  <a:gd name="T13" fmla="*/ 7 h 8"/>
                  <a:gd name="T14" fmla="*/ 4 w 8"/>
                  <a:gd name="T15" fmla="*/ 8 h 8"/>
                  <a:gd name="T16" fmla="*/ 7 w 8"/>
                  <a:gd name="T17" fmla="*/ 7 h 8"/>
                  <a:gd name="T18" fmla="*/ 8 w 8"/>
                  <a:gd name="T19" fmla="*/ 4 h 8"/>
                  <a:gd name="T20" fmla="*/ 7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2"/>
                    </a:moveTo>
                    <a:lnTo>
                      <a:pt x="7" y="2"/>
                    </a:lnTo>
                    <a:lnTo>
                      <a:pt x="5" y="0"/>
                    </a:lnTo>
                    <a:lnTo>
                      <a:pt x="0" y="5"/>
                    </a:lnTo>
                    <a:lnTo>
                      <a:pt x="0" y="7"/>
                    </a:lnTo>
                    <a:lnTo>
                      <a:pt x="7" y="2"/>
                    </a:lnTo>
                    <a:lnTo>
                      <a:pt x="0" y="7"/>
                    </a:lnTo>
                    <a:lnTo>
                      <a:pt x="4" y="8"/>
                    </a:lnTo>
                    <a:lnTo>
                      <a:pt x="7" y="7"/>
                    </a:lnTo>
                    <a:lnTo>
                      <a:pt x="8" y="4"/>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6" name="Freeform 934"/>
              <p:cNvSpPr>
                <a:spLocks/>
              </p:cNvSpPr>
              <p:nvPr/>
            </p:nvSpPr>
            <p:spPr bwMode="auto">
              <a:xfrm>
                <a:off x="3966" y="4156"/>
                <a:ext cx="8" cy="6"/>
              </a:xfrm>
              <a:custGeom>
                <a:avLst/>
                <a:gdLst>
                  <a:gd name="T0" fmla="*/ 2 w 8"/>
                  <a:gd name="T1" fmla="*/ 5 h 6"/>
                  <a:gd name="T2" fmla="*/ 8 w 8"/>
                  <a:gd name="T3" fmla="*/ 0 h 6"/>
                  <a:gd name="T4" fmla="*/ 7 w 8"/>
                  <a:gd name="T5" fmla="*/ 0 h 6"/>
                  <a:gd name="T6" fmla="*/ 0 w 8"/>
                  <a:gd name="T7" fmla="*/ 5 h 6"/>
                  <a:gd name="T8" fmla="*/ 2 w 8"/>
                  <a:gd name="T9" fmla="*/ 5 h 6"/>
                  <a:gd name="T10" fmla="*/ 2 w 8"/>
                  <a:gd name="T11" fmla="*/ 5 h 6"/>
                  <a:gd name="T12" fmla="*/ 2 w 8"/>
                  <a:gd name="T13" fmla="*/ 5 h 6"/>
                  <a:gd name="T14" fmla="*/ 5 w 8"/>
                  <a:gd name="T15" fmla="*/ 6 h 6"/>
                  <a:gd name="T16" fmla="*/ 7 w 8"/>
                  <a:gd name="T17" fmla="*/ 6 h 6"/>
                  <a:gd name="T18" fmla="*/ 8 w 8"/>
                  <a:gd name="T19" fmla="*/ 3 h 6"/>
                  <a:gd name="T20" fmla="*/ 8 w 8"/>
                  <a:gd name="T21" fmla="*/ 0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0"/>
                    </a:lnTo>
                    <a:lnTo>
                      <a:pt x="7" y="0"/>
                    </a:lnTo>
                    <a:lnTo>
                      <a:pt x="0" y="5"/>
                    </a:lnTo>
                    <a:lnTo>
                      <a:pt x="2" y="5"/>
                    </a:lnTo>
                    <a:lnTo>
                      <a:pt x="5" y="6"/>
                    </a:lnTo>
                    <a:lnTo>
                      <a:pt x="7" y="6"/>
                    </a:lnTo>
                    <a:lnTo>
                      <a:pt x="8" y="3"/>
                    </a:lnTo>
                    <a:lnTo>
                      <a:pt x="8" y="0"/>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7" name="Freeform 935"/>
              <p:cNvSpPr>
                <a:spLocks/>
              </p:cNvSpPr>
              <p:nvPr/>
            </p:nvSpPr>
            <p:spPr bwMode="auto">
              <a:xfrm>
                <a:off x="3968" y="4156"/>
                <a:ext cx="8" cy="8"/>
              </a:xfrm>
              <a:custGeom>
                <a:avLst/>
                <a:gdLst>
                  <a:gd name="T0" fmla="*/ 2 w 8"/>
                  <a:gd name="T1" fmla="*/ 6 h 8"/>
                  <a:gd name="T2" fmla="*/ 6 w 8"/>
                  <a:gd name="T3" fmla="*/ 2 h 8"/>
                  <a:gd name="T4" fmla="*/ 6 w 8"/>
                  <a:gd name="T5" fmla="*/ 0 h 8"/>
                  <a:gd name="T6" fmla="*/ 0 w 8"/>
                  <a:gd name="T7" fmla="*/ 5 h 8"/>
                  <a:gd name="T8" fmla="*/ 2 w 8"/>
                  <a:gd name="T9" fmla="*/ 6 h 8"/>
                  <a:gd name="T10" fmla="*/ 2 w 8"/>
                  <a:gd name="T11" fmla="*/ 6 h 8"/>
                  <a:gd name="T12" fmla="*/ 2 w 8"/>
                  <a:gd name="T13" fmla="*/ 6 h 8"/>
                  <a:gd name="T14" fmla="*/ 3 w 8"/>
                  <a:gd name="T15" fmla="*/ 8 h 8"/>
                  <a:gd name="T16" fmla="*/ 6 w 8"/>
                  <a:gd name="T17" fmla="*/ 6 h 8"/>
                  <a:gd name="T18" fmla="*/ 8 w 8"/>
                  <a:gd name="T19" fmla="*/ 5 h 8"/>
                  <a:gd name="T20" fmla="*/ 6 w 8"/>
                  <a:gd name="T21" fmla="*/ 2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6" y="2"/>
                    </a:lnTo>
                    <a:lnTo>
                      <a:pt x="6" y="0"/>
                    </a:lnTo>
                    <a:lnTo>
                      <a:pt x="0" y="5"/>
                    </a:lnTo>
                    <a:lnTo>
                      <a:pt x="2" y="6"/>
                    </a:lnTo>
                    <a:lnTo>
                      <a:pt x="3" y="8"/>
                    </a:lnTo>
                    <a:lnTo>
                      <a:pt x="6" y="6"/>
                    </a:lnTo>
                    <a:lnTo>
                      <a:pt x="8" y="5"/>
                    </a:lnTo>
                    <a:lnTo>
                      <a:pt x="6" y="2"/>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8" name="Freeform 936"/>
              <p:cNvSpPr>
                <a:spLocks/>
              </p:cNvSpPr>
              <p:nvPr/>
            </p:nvSpPr>
            <p:spPr bwMode="auto">
              <a:xfrm>
                <a:off x="3970" y="4158"/>
                <a:ext cx="6" cy="8"/>
              </a:xfrm>
              <a:custGeom>
                <a:avLst/>
                <a:gdLst>
                  <a:gd name="T0" fmla="*/ 0 w 6"/>
                  <a:gd name="T1" fmla="*/ 6 h 8"/>
                  <a:gd name="T2" fmla="*/ 6 w 6"/>
                  <a:gd name="T3" fmla="*/ 1 h 8"/>
                  <a:gd name="T4" fmla="*/ 4 w 6"/>
                  <a:gd name="T5" fmla="*/ 0 h 8"/>
                  <a:gd name="T6" fmla="*/ 0 w 6"/>
                  <a:gd name="T7" fmla="*/ 4 h 8"/>
                  <a:gd name="T8" fmla="*/ 0 w 6"/>
                  <a:gd name="T9" fmla="*/ 6 h 8"/>
                  <a:gd name="T10" fmla="*/ 0 w 6"/>
                  <a:gd name="T11" fmla="*/ 6 h 8"/>
                  <a:gd name="T12" fmla="*/ 0 w 6"/>
                  <a:gd name="T13" fmla="*/ 6 h 8"/>
                  <a:gd name="T14" fmla="*/ 3 w 6"/>
                  <a:gd name="T15" fmla="*/ 8 h 8"/>
                  <a:gd name="T16" fmla="*/ 4 w 6"/>
                  <a:gd name="T17" fmla="*/ 6 h 8"/>
                  <a:gd name="T18" fmla="*/ 6 w 6"/>
                  <a:gd name="T19" fmla="*/ 4 h 8"/>
                  <a:gd name="T20" fmla="*/ 6 w 6"/>
                  <a:gd name="T21" fmla="*/ 1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6" y="1"/>
                    </a:lnTo>
                    <a:lnTo>
                      <a:pt x="4" y="0"/>
                    </a:lnTo>
                    <a:lnTo>
                      <a:pt x="0" y="4"/>
                    </a:lnTo>
                    <a:lnTo>
                      <a:pt x="0" y="6"/>
                    </a:lnTo>
                    <a:lnTo>
                      <a:pt x="3" y="8"/>
                    </a:lnTo>
                    <a:lnTo>
                      <a:pt x="4" y="6"/>
                    </a:lnTo>
                    <a:lnTo>
                      <a:pt x="6" y="4"/>
                    </a:lnTo>
                    <a:lnTo>
                      <a:pt x="6"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49" name="Freeform 937"/>
              <p:cNvSpPr>
                <a:spLocks/>
              </p:cNvSpPr>
              <p:nvPr/>
            </p:nvSpPr>
            <p:spPr bwMode="auto">
              <a:xfrm>
                <a:off x="3970" y="4159"/>
                <a:ext cx="8" cy="7"/>
              </a:xfrm>
              <a:custGeom>
                <a:avLst/>
                <a:gdLst>
                  <a:gd name="T0" fmla="*/ 6 w 8"/>
                  <a:gd name="T1" fmla="*/ 0 h 7"/>
                  <a:gd name="T2" fmla="*/ 6 w 8"/>
                  <a:gd name="T3" fmla="*/ 0 h 7"/>
                  <a:gd name="T4" fmla="*/ 6 w 8"/>
                  <a:gd name="T5" fmla="*/ 0 h 7"/>
                  <a:gd name="T6" fmla="*/ 0 w 8"/>
                  <a:gd name="T7" fmla="*/ 5 h 7"/>
                  <a:gd name="T8" fmla="*/ 1 w 8"/>
                  <a:gd name="T9" fmla="*/ 7 h 7"/>
                  <a:gd name="T10" fmla="*/ 6 w 8"/>
                  <a:gd name="T11" fmla="*/ 0 h 7"/>
                  <a:gd name="T12" fmla="*/ 1 w 8"/>
                  <a:gd name="T13" fmla="*/ 7 h 7"/>
                  <a:gd name="T14" fmla="*/ 4 w 8"/>
                  <a:gd name="T15" fmla="*/ 7 h 7"/>
                  <a:gd name="T16" fmla="*/ 6 w 8"/>
                  <a:gd name="T17" fmla="*/ 7 h 7"/>
                  <a:gd name="T18" fmla="*/ 8 w 8"/>
                  <a:gd name="T19" fmla="*/ 3 h 7"/>
                  <a:gd name="T20" fmla="*/ 6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6" y="0"/>
                    </a:moveTo>
                    <a:lnTo>
                      <a:pt x="6" y="0"/>
                    </a:lnTo>
                    <a:lnTo>
                      <a:pt x="0" y="5"/>
                    </a:lnTo>
                    <a:lnTo>
                      <a:pt x="1" y="7"/>
                    </a:lnTo>
                    <a:lnTo>
                      <a:pt x="6" y="0"/>
                    </a:lnTo>
                    <a:lnTo>
                      <a:pt x="1" y="7"/>
                    </a:lnTo>
                    <a:lnTo>
                      <a:pt x="4" y="7"/>
                    </a:lnTo>
                    <a:lnTo>
                      <a:pt x="6" y="7"/>
                    </a:lnTo>
                    <a:lnTo>
                      <a:pt x="8" y="3"/>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0" name="Freeform 938"/>
              <p:cNvSpPr>
                <a:spLocks/>
              </p:cNvSpPr>
              <p:nvPr/>
            </p:nvSpPr>
            <p:spPr bwMode="auto">
              <a:xfrm>
                <a:off x="3971" y="4159"/>
                <a:ext cx="8" cy="8"/>
              </a:xfrm>
              <a:custGeom>
                <a:avLst/>
                <a:gdLst>
                  <a:gd name="T0" fmla="*/ 0 w 8"/>
                  <a:gd name="T1" fmla="*/ 7 h 8"/>
                  <a:gd name="T2" fmla="*/ 7 w 8"/>
                  <a:gd name="T3" fmla="*/ 2 h 8"/>
                  <a:gd name="T4" fmla="*/ 5 w 8"/>
                  <a:gd name="T5" fmla="*/ 0 h 8"/>
                  <a:gd name="T6" fmla="*/ 0 w 8"/>
                  <a:gd name="T7" fmla="*/ 7 h 8"/>
                  <a:gd name="T8" fmla="*/ 0 w 8"/>
                  <a:gd name="T9" fmla="*/ 7 h 8"/>
                  <a:gd name="T10" fmla="*/ 0 w 8"/>
                  <a:gd name="T11" fmla="*/ 7 h 8"/>
                  <a:gd name="T12" fmla="*/ 0 w 8"/>
                  <a:gd name="T13" fmla="*/ 7 h 8"/>
                  <a:gd name="T14" fmla="*/ 3 w 8"/>
                  <a:gd name="T15" fmla="*/ 8 h 8"/>
                  <a:gd name="T16" fmla="*/ 7 w 8"/>
                  <a:gd name="T17" fmla="*/ 7 h 8"/>
                  <a:gd name="T18" fmla="*/ 8 w 8"/>
                  <a:gd name="T19" fmla="*/ 5 h 8"/>
                  <a:gd name="T20" fmla="*/ 7 w 8"/>
                  <a:gd name="T21" fmla="*/ 2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7" y="2"/>
                    </a:lnTo>
                    <a:lnTo>
                      <a:pt x="5" y="0"/>
                    </a:lnTo>
                    <a:lnTo>
                      <a:pt x="0" y="7"/>
                    </a:lnTo>
                    <a:lnTo>
                      <a:pt x="3" y="8"/>
                    </a:lnTo>
                    <a:lnTo>
                      <a:pt x="7" y="7"/>
                    </a:lnTo>
                    <a:lnTo>
                      <a:pt x="8" y="5"/>
                    </a:lnTo>
                    <a:lnTo>
                      <a:pt x="7"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1" name="Freeform 939"/>
              <p:cNvSpPr>
                <a:spLocks/>
              </p:cNvSpPr>
              <p:nvPr/>
            </p:nvSpPr>
            <p:spPr bwMode="auto">
              <a:xfrm>
                <a:off x="3971" y="4161"/>
                <a:ext cx="8" cy="8"/>
              </a:xfrm>
              <a:custGeom>
                <a:avLst/>
                <a:gdLst>
                  <a:gd name="T0" fmla="*/ 2 w 8"/>
                  <a:gd name="T1" fmla="*/ 6 h 8"/>
                  <a:gd name="T2" fmla="*/ 7 w 8"/>
                  <a:gd name="T3" fmla="*/ 1 h 8"/>
                  <a:gd name="T4" fmla="*/ 7 w 8"/>
                  <a:gd name="T5" fmla="*/ 0 h 8"/>
                  <a:gd name="T6" fmla="*/ 0 w 8"/>
                  <a:gd name="T7" fmla="*/ 5 h 8"/>
                  <a:gd name="T8" fmla="*/ 2 w 8"/>
                  <a:gd name="T9" fmla="*/ 6 h 8"/>
                  <a:gd name="T10" fmla="*/ 2 w 8"/>
                  <a:gd name="T11" fmla="*/ 6 h 8"/>
                  <a:gd name="T12" fmla="*/ 2 w 8"/>
                  <a:gd name="T13" fmla="*/ 6 h 8"/>
                  <a:gd name="T14" fmla="*/ 5 w 8"/>
                  <a:gd name="T15" fmla="*/ 8 h 8"/>
                  <a:gd name="T16" fmla="*/ 7 w 8"/>
                  <a:gd name="T17" fmla="*/ 6 h 8"/>
                  <a:gd name="T18" fmla="*/ 8 w 8"/>
                  <a:gd name="T19" fmla="*/ 5 h 8"/>
                  <a:gd name="T20" fmla="*/ 7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7" y="1"/>
                    </a:lnTo>
                    <a:lnTo>
                      <a:pt x="7" y="0"/>
                    </a:lnTo>
                    <a:lnTo>
                      <a:pt x="0" y="5"/>
                    </a:lnTo>
                    <a:lnTo>
                      <a:pt x="2" y="6"/>
                    </a:lnTo>
                    <a:lnTo>
                      <a:pt x="5" y="8"/>
                    </a:lnTo>
                    <a:lnTo>
                      <a:pt x="7" y="6"/>
                    </a:lnTo>
                    <a:lnTo>
                      <a:pt x="8" y="5"/>
                    </a:lnTo>
                    <a:lnTo>
                      <a:pt x="7"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2" name="Freeform 940"/>
              <p:cNvSpPr>
                <a:spLocks/>
              </p:cNvSpPr>
              <p:nvPr/>
            </p:nvSpPr>
            <p:spPr bwMode="auto">
              <a:xfrm>
                <a:off x="3973" y="4162"/>
                <a:ext cx="8" cy="7"/>
              </a:xfrm>
              <a:custGeom>
                <a:avLst/>
                <a:gdLst>
                  <a:gd name="T0" fmla="*/ 1 w 8"/>
                  <a:gd name="T1" fmla="*/ 7 h 7"/>
                  <a:gd name="T2" fmla="*/ 6 w 8"/>
                  <a:gd name="T3" fmla="*/ 0 h 7"/>
                  <a:gd name="T4" fmla="*/ 5 w 8"/>
                  <a:gd name="T5" fmla="*/ 0 h 7"/>
                  <a:gd name="T6" fmla="*/ 0 w 8"/>
                  <a:gd name="T7" fmla="*/ 5 h 7"/>
                  <a:gd name="T8" fmla="*/ 1 w 8"/>
                  <a:gd name="T9" fmla="*/ 7 h 7"/>
                  <a:gd name="T10" fmla="*/ 1 w 8"/>
                  <a:gd name="T11" fmla="*/ 7 h 7"/>
                  <a:gd name="T12" fmla="*/ 1 w 8"/>
                  <a:gd name="T13" fmla="*/ 7 h 7"/>
                  <a:gd name="T14" fmla="*/ 3 w 8"/>
                  <a:gd name="T15" fmla="*/ 7 h 7"/>
                  <a:gd name="T16" fmla="*/ 6 w 8"/>
                  <a:gd name="T17" fmla="*/ 7 h 7"/>
                  <a:gd name="T18" fmla="*/ 8 w 8"/>
                  <a:gd name="T19" fmla="*/ 4 h 7"/>
                  <a:gd name="T20" fmla="*/ 6 w 8"/>
                  <a:gd name="T21" fmla="*/ 0 h 7"/>
                  <a:gd name="T22" fmla="*/ 1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7"/>
                    </a:moveTo>
                    <a:lnTo>
                      <a:pt x="6" y="0"/>
                    </a:lnTo>
                    <a:lnTo>
                      <a:pt x="5" y="0"/>
                    </a:lnTo>
                    <a:lnTo>
                      <a:pt x="0" y="5"/>
                    </a:lnTo>
                    <a:lnTo>
                      <a:pt x="1" y="7"/>
                    </a:lnTo>
                    <a:lnTo>
                      <a:pt x="3" y="7"/>
                    </a:lnTo>
                    <a:lnTo>
                      <a:pt x="6" y="7"/>
                    </a:lnTo>
                    <a:lnTo>
                      <a:pt x="8" y="4"/>
                    </a:lnTo>
                    <a:lnTo>
                      <a:pt x="6"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3" name="Freeform 941"/>
              <p:cNvSpPr>
                <a:spLocks/>
              </p:cNvSpPr>
              <p:nvPr/>
            </p:nvSpPr>
            <p:spPr bwMode="auto">
              <a:xfrm>
                <a:off x="3974" y="4162"/>
                <a:ext cx="7" cy="9"/>
              </a:xfrm>
              <a:custGeom>
                <a:avLst/>
                <a:gdLst>
                  <a:gd name="T0" fmla="*/ 0 w 7"/>
                  <a:gd name="T1" fmla="*/ 7 h 9"/>
                  <a:gd name="T2" fmla="*/ 7 w 7"/>
                  <a:gd name="T3" fmla="*/ 2 h 9"/>
                  <a:gd name="T4" fmla="*/ 5 w 7"/>
                  <a:gd name="T5" fmla="*/ 0 h 9"/>
                  <a:gd name="T6" fmla="*/ 0 w 7"/>
                  <a:gd name="T7" fmla="*/ 7 h 9"/>
                  <a:gd name="T8" fmla="*/ 0 w 7"/>
                  <a:gd name="T9" fmla="*/ 7 h 9"/>
                  <a:gd name="T10" fmla="*/ 0 w 7"/>
                  <a:gd name="T11" fmla="*/ 7 h 9"/>
                  <a:gd name="T12" fmla="*/ 0 w 7"/>
                  <a:gd name="T13" fmla="*/ 7 h 9"/>
                  <a:gd name="T14" fmla="*/ 4 w 7"/>
                  <a:gd name="T15" fmla="*/ 9 h 9"/>
                  <a:gd name="T16" fmla="*/ 7 w 7"/>
                  <a:gd name="T17" fmla="*/ 7 h 9"/>
                  <a:gd name="T18" fmla="*/ 7 w 7"/>
                  <a:gd name="T19" fmla="*/ 5 h 9"/>
                  <a:gd name="T20" fmla="*/ 7 w 7"/>
                  <a:gd name="T21" fmla="*/ 2 h 9"/>
                  <a:gd name="T22" fmla="*/ 0 w 7"/>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0" y="7"/>
                    </a:moveTo>
                    <a:lnTo>
                      <a:pt x="7" y="2"/>
                    </a:lnTo>
                    <a:lnTo>
                      <a:pt x="5" y="0"/>
                    </a:lnTo>
                    <a:lnTo>
                      <a:pt x="0" y="7"/>
                    </a:lnTo>
                    <a:lnTo>
                      <a:pt x="4" y="9"/>
                    </a:lnTo>
                    <a:lnTo>
                      <a:pt x="7" y="7"/>
                    </a:lnTo>
                    <a:lnTo>
                      <a:pt x="7" y="5"/>
                    </a:lnTo>
                    <a:lnTo>
                      <a:pt x="7"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4" name="Freeform 942"/>
              <p:cNvSpPr>
                <a:spLocks/>
              </p:cNvSpPr>
              <p:nvPr/>
            </p:nvSpPr>
            <p:spPr bwMode="auto">
              <a:xfrm>
                <a:off x="3974" y="4164"/>
                <a:ext cx="8" cy="8"/>
              </a:xfrm>
              <a:custGeom>
                <a:avLst/>
                <a:gdLst>
                  <a:gd name="T0" fmla="*/ 2 w 8"/>
                  <a:gd name="T1" fmla="*/ 7 h 8"/>
                  <a:gd name="T2" fmla="*/ 7 w 8"/>
                  <a:gd name="T3" fmla="*/ 2 h 8"/>
                  <a:gd name="T4" fmla="*/ 7 w 8"/>
                  <a:gd name="T5" fmla="*/ 0 h 8"/>
                  <a:gd name="T6" fmla="*/ 0 w 8"/>
                  <a:gd name="T7" fmla="*/ 5 h 8"/>
                  <a:gd name="T8" fmla="*/ 2 w 8"/>
                  <a:gd name="T9" fmla="*/ 7 h 8"/>
                  <a:gd name="T10" fmla="*/ 2 w 8"/>
                  <a:gd name="T11" fmla="*/ 7 h 8"/>
                  <a:gd name="T12" fmla="*/ 2 w 8"/>
                  <a:gd name="T13" fmla="*/ 7 h 8"/>
                  <a:gd name="T14" fmla="*/ 5 w 8"/>
                  <a:gd name="T15" fmla="*/ 8 h 8"/>
                  <a:gd name="T16" fmla="*/ 7 w 8"/>
                  <a:gd name="T17" fmla="*/ 7 h 8"/>
                  <a:gd name="T18" fmla="*/ 8 w 8"/>
                  <a:gd name="T19" fmla="*/ 3 h 8"/>
                  <a:gd name="T20" fmla="*/ 7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7" y="2"/>
                    </a:lnTo>
                    <a:lnTo>
                      <a:pt x="7" y="0"/>
                    </a:lnTo>
                    <a:lnTo>
                      <a:pt x="0" y="5"/>
                    </a:lnTo>
                    <a:lnTo>
                      <a:pt x="2" y="7"/>
                    </a:lnTo>
                    <a:lnTo>
                      <a:pt x="5" y="8"/>
                    </a:lnTo>
                    <a:lnTo>
                      <a:pt x="7" y="7"/>
                    </a:lnTo>
                    <a:lnTo>
                      <a:pt x="8" y="3"/>
                    </a:lnTo>
                    <a:lnTo>
                      <a:pt x="7"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5" name="Freeform 943"/>
              <p:cNvSpPr>
                <a:spLocks/>
              </p:cNvSpPr>
              <p:nvPr/>
            </p:nvSpPr>
            <p:spPr bwMode="auto">
              <a:xfrm>
                <a:off x="3976" y="4166"/>
                <a:ext cx="8" cy="6"/>
              </a:xfrm>
              <a:custGeom>
                <a:avLst/>
                <a:gdLst>
                  <a:gd name="T0" fmla="*/ 2 w 8"/>
                  <a:gd name="T1" fmla="*/ 6 h 6"/>
                  <a:gd name="T2" fmla="*/ 6 w 8"/>
                  <a:gd name="T3" fmla="*/ 0 h 6"/>
                  <a:gd name="T4" fmla="*/ 5 w 8"/>
                  <a:gd name="T5" fmla="*/ 0 h 6"/>
                  <a:gd name="T6" fmla="*/ 0 w 8"/>
                  <a:gd name="T7" fmla="*/ 5 h 6"/>
                  <a:gd name="T8" fmla="*/ 0 w 8"/>
                  <a:gd name="T9" fmla="*/ 5 h 6"/>
                  <a:gd name="T10" fmla="*/ 2 w 8"/>
                  <a:gd name="T11" fmla="*/ 6 h 6"/>
                  <a:gd name="T12" fmla="*/ 0 w 8"/>
                  <a:gd name="T13" fmla="*/ 5 h 6"/>
                  <a:gd name="T14" fmla="*/ 3 w 8"/>
                  <a:gd name="T15" fmla="*/ 6 h 6"/>
                  <a:gd name="T16" fmla="*/ 6 w 8"/>
                  <a:gd name="T17" fmla="*/ 5 h 6"/>
                  <a:gd name="T18" fmla="*/ 8 w 8"/>
                  <a:gd name="T19" fmla="*/ 3 h 6"/>
                  <a:gd name="T20" fmla="*/ 6 w 8"/>
                  <a:gd name="T21" fmla="*/ 0 h 6"/>
                  <a:gd name="T22" fmla="*/ 2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6"/>
                    </a:moveTo>
                    <a:lnTo>
                      <a:pt x="6" y="0"/>
                    </a:lnTo>
                    <a:lnTo>
                      <a:pt x="5" y="0"/>
                    </a:lnTo>
                    <a:lnTo>
                      <a:pt x="0" y="5"/>
                    </a:lnTo>
                    <a:lnTo>
                      <a:pt x="2" y="6"/>
                    </a:lnTo>
                    <a:lnTo>
                      <a:pt x="0" y="5"/>
                    </a:lnTo>
                    <a:lnTo>
                      <a:pt x="3" y="6"/>
                    </a:lnTo>
                    <a:lnTo>
                      <a:pt x="6" y="5"/>
                    </a:lnTo>
                    <a:lnTo>
                      <a:pt x="8" y="3"/>
                    </a:lnTo>
                    <a:lnTo>
                      <a:pt x="6"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6" name="Freeform 944"/>
              <p:cNvSpPr>
                <a:spLocks/>
              </p:cNvSpPr>
              <p:nvPr/>
            </p:nvSpPr>
            <p:spPr bwMode="auto">
              <a:xfrm>
                <a:off x="3978" y="4166"/>
                <a:ext cx="6" cy="8"/>
              </a:xfrm>
              <a:custGeom>
                <a:avLst/>
                <a:gdLst>
                  <a:gd name="T0" fmla="*/ 4 w 6"/>
                  <a:gd name="T1" fmla="*/ 1 h 8"/>
                  <a:gd name="T2" fmla="*/ 4 w 6"/>
                  <a:gd name="T3" fmla="*/ 0 h 8"/>
                  <a:gd name="T4" fmla="*/ 4 w 6"/>
                  <a:gd name="T5" fmla="*/ 0 h 8"/>
                  <a:gd name="T6" fmla="*/ 0 w 6"/>
                  <a:gd name="T7" fmla="*/ 6 h 8"/>
                  <a:gd name="T8" fmla="*/ 0 w 6"/>
                  <a:gd name="T9" fmla="*/ 6 h 8"/>
                  <a:gd name="T10" fmla="*/ 4 w 6"/>
                  <a:gd name="T11" fmla="*/ 1 h 8"/>
                  <a:gd name="T12" fmla="*/ 0 w 6"/>
                  <a:gd name="T13" fmla="*/ 6 h 8"/>
                  <a:gd name="T14" fmla="*/ 3 w 6"/>
                  <a:gd name="T15" fmla="*/ 8 h 8"/>
                  <a:gd name="T16" fmla="*/ 6 w 6"/>
                  <a:gd name="T17" fmla="*/ 6 h 8"/>
                  <a:gd name="T18" fmla="*/ 6 w 6"/>
                  <a:gd name="T19" fmla="*/ 3 h 8"/>
                  <a:gd name="T20" fmla="*/ 4 w 6"/>
                  <a:gd name="T21" fmla="*/ 0 h 8"/>
                  <a:gd name="T22" fmla="*/ 4 w 6"/>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4" y="1"/>
                    </a:moveTo>
                    <a:lnTo>
                      <a:pt x="4" y="0"/>
                    </a:lnTo>
                    <a:lnTo>
                      <a:pt x="0" y="6"/>
                    </a:lnTo>
                    <a:lnTo>
                      <a:pt x="4" y="1"/>
                    </a:lnTo>
                    <a:lnTo>
                      <a:pt x="0" y="6"/>
                    </a:lnTo>
                    <a:lnTo>
                      <a:pt x="3" y="8"/>
                    </a:lnTo>
                    <a:lnTo>
                      <a:pt x="6" y="6"/>
                    </a:lnTo>
                    <a:lnTo>
                      <a:pt x="6" y="3"/>
                    </a:lnTo>
                    <a:lnTo>
                      <a:pt x="4" y="0"/>
                    </a:lnTo>
                    <a:lnTo>
                      <a:pt x="4"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7" name="Freeform 945"/>
              <p:cNvSpPr>
                <a:spLocks/>
              </p:cNvSpPr>
              <p:nvPr/>
            </p:nvSpPr>
            <p:spPr bwMode="auto">
              <a:xfrm>
                <a:off x="3978" y="4167"/>
                <a:ext cx="8" cy="7"/>
              </a:xfrm>
              <a:custGeom>
                <a:avLst/>
                <a:gdLst>
                  <a:gd name="T0" fmla="*/ 1 w 8"/>
                  <a:gd name="T1" fmla="*/ 7 h 7"/>
                  <a:gd name="T2" fmla="*/ 6 w 8"/>
                  <a:gd name="T3" fmla="*/ 0 h 7"/>
                  <a:gd name="T4" fmla="*/ 4 w 8"/>
                  <a:gd name="T5" fmla="*/ 0 h 7"/>
                  <a:gd name="T6" fmla="*/ 0 w 8"/>
                  <a:gd name="T7" fmla="*/ 5 h 7"/>
                  <a:gd name="T8" fmla="*/ 1 w 8"/>
                  <a:gd name="T9" fmla="*/ 7 h 7"/>
                  <a:gd name="T10" fmla="*/ 1 w 8"/>
                  <a:gd name="T11" fmla="*/ 7 h 7"/>
                  <a:gd name="T12" fmla="*/ 1 w 8"/>
                  <a:gd name="T13" fmla="*/ 7 h 7"/>
                  <a:gd name="T14" fmla="*/ 4 w 8"/>
                  <a:gd name="T15" fmla="*/ 7 h 7"/>
                  <a:gd name="T16" fmla="*/ 6 w 8"/>
                  <a:gd name="T17" fmla="*/ 5 h 7"/>
                  <a:gd name="T18" fmla="*/ 8 w 8"/>
                  <a:gd name="T19" fmla="*/ 4 h 7"/>
                  <a:gd name="T20" fmla="*/ 6 w 8"/>
                  <a:gd name="T21" fmla="*/ 0 h 7"/>
                  <a:gd name="T22" fmla="*/ 1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7"/>
                    </a:moveTo>
                    <a:lnTo>
                      <a:pt x="6" y="0"/>
                    </a:lnTo>
                    <a:lnTo>
                      <a:pt x="4" y="0"/>
                    </a:lnTo>
                    <a:lnTo>
                      <a:pt x="0" y="5"/>
                    </a:lnTo>
                    <a:lnTo>
                      <a:pt x="1" y="7"/>
                    </a:lnTo>
                    <a:lnTo>
                      <a:pt x="4" y="7"/>
                    </a:lnTo>
                    <a:lnTo>
                      <a:pt x="6" y="5"/>
                    </a:lnTo>
                    <a:lnTo>
                      <a:pt x="8" y="4"/>
                    </a:lnTo>
                    <a:lnTo>
                      <a:pt x="6"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8" name="Freeform 946"/>
              <p:cNvSpPr>
                <a:spLocks/>
              </p:cNvSpPr>
              <p:nvPr/>
            </p:nvSpPr>
            <p:spPr bwMode="auto">
              <a:xfrm>
                <a:off x="3979" y="4167"/>
                <a:ext cx="7" cy="8"/>
              </a:xfrm>
              <a:custGeom>
                <a:avLst/>
                <a:gdLst>
                  <a:gd name="T0" fmla="*/ 2 w 7"/>
                  <a:gd name="T1" fmla="*/ 7 h 8"/>
                  <a:gd name="T2" fmla="*/ 7 w 7"/>
                  <a:gd name="T3" fmla="*/ 2 h 8"/>
                  <a:gd name="T4" fmla="*/ 5 w 7"/>
                  <a:gd name="T5" fmla="*/ 0 h 8"/>
                  <a:gd name="T6" fmla="*/ 0 w 7"/>
                  <a:gd name="T7" fmla="*/ 7 h 8"/>
                  <a:gd name="T8" fmla="*/ 0 w 7"/>
                  <a:gd name="T9" fmla="*/ 7 h 8"/>
                  <a:gd name="T10" fmla="*/ 2 w 7"/>
                  <a:gd name="T11" fmla="*/ 7 h 8"/>
                  <a:gd name="T12" fmla="*/ 0 w 7"/>
                  <a:gd name="T13" fmla="*/ 7 h 8"/>
                  <a:gd name="T14" fmla="*/ 3 w 7"/>
                  <a:gd name="T15" fmla="*/ 8 h 8"/>
                  <a:gd name="T16" fmla="*/ 7 w 7"/>
                  <a:gd name="T17" fmla="*/ 7 h 8"/>
                  <a:gd name="T18" fmla="*/ 7 w 7"/>
                  <a:gd name="T19" fmla="*/ 4 h 8"/>
                  <a:gd name="T20" fmla="*/ 7 w 7"/>
                  <a:gd name="T21" fmla="*/ 2 h 8"/>
                  <a:gd name="T22" fmla="*/ 2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7"/>
                    </a:moveTo>
                    <a:lnTo>
                      <a:pt x="7" y="2"/>
                    </a:lnTo>
                    <a:lnTo>
                      <a:pt x="5" y="0"/>
                    </a:lnTo>
                    <a:lnTo>
                      <a:pt x="0" y="7"/>
                    </a:lnTo>
                    <a:lnTo>
                      <a:pt x="2" y="7"/>
                    </a:lnTo>
                    <a:lnTo>
                      <a:pt x="0" y="7"/>
                    </a:lnTo>
                    <a:lnTo>
                      <a:pt x="3" y="8"/>
                    </a:lnTo>
                    <a:lnTo>
                      <a:pt x="7" y="7"/>
                    </a:lnTo>
                    <a:lnTo>
                      <a:pt x="7" y="4"/>
                    </a:lnTo>
                    <a:lnTo>
                      <a:pt x="7"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59" name="Freeform 947"/>
              <p:cNvSpPr>
                <a:spLocks/>
              </p:cNvSpPr>
              <p:nvPr/>
            </p:nvSpPr>
            <p:spPr bwMode="auto">
              <a:xfrm>
                <a:off x="3981" y="4169"/>
                <a:ext cx="6" cy="6"/>
              </a:xfrm>
              <a:custGeom>
                <a:avLst/>
                <a:gdLst>
                  <a:gd name="T0" fmla="*/ 0 w 6"/>
                  <a:gd name="T1" fmla="*/ 6 h 6"/>
                  <a:gd name="T2" fmla="*/ 5 w 6"/>
                  <a:gd name="T3" fmla="*/ 0 h 6"/>
                  <a:gd name="T4" fmla="*/ 3 w 6"/>
                  <a:gd name="T5" fmla="*/ 0 h 6"/>
                  <a:gd name="T6" fmla="*/ 0 w 6"/>
                  <a:gd name="T7" fmla="*/ 5 h 6"/>
                  <a:gd name="T8" fmla="*/ 0 w 6"/>
                  <a:gd name="T9" fmla="*/ 6 h 6"/>
                  <a:gd name="T10" fmla="*/ 0 w 6"/>
                  <a:gd name="T11" fmla="*/ 6 h 6"/>
                  <a:gd name="T12" fmla="*/ 0 w 6"/>
                  <a:gd name="T13" fmla="*/ 6 h 6"/>
                  <a:gd name="T14" fmla="*/ 3 w 6"/>
                  <a:gd name="T15" fmla="*/ 6 h 6"/>
                  <a:gd name="T16" fmla="*/ 5 w 6"/>
                  <a:gd name="T17" fmla="*/ 5 h 6"/>
                  <a:gd name="T18" fmla="*/ 6 w 6"/>
                  <a:gd name="T19" fmla="*/ 3 h 6"/>
                  <a:gd name="T20" fmla="*/ 5 w 6"/>
                  <a:gd name="T21" fmla="*/ 0 h 6"/>
                  <a:gd name="T22" fmla="*/ 0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0" y="6"/>
                    </a:moveTo>
                    <a:lnTo>
                      <a:pt x="5" y="0"/>
                    </a:lnTo>
                    <a:lnTo>
                      <a:pt x="3" y="0"/>
                    </a:lnTo>
                    <a:lnTo>
                      <a:pt x="0" y="5"/>
                    </a:lnTo>
                    <a:lnTo>
                      <a:pt x="0" y="6"/>
                    </a:lnTo>
                    <a:lnTo>
                      <a:pt x="3" y="6"/>
                    </a:lnTo>
                    <a:lnTo>
                      <a:pt x="5" y="5"/>
                    </a:lnTo>
                    <a:lnTo>
                      <a:pt x="6" y="3"/>
                    </a:lnTo>
                    <a:lnTo>
                      <a:pt x="5"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0" name="Freeform 948"/>
              <p:cNvSpPr>
                <a:spLocks/>
              </p:cNvSpPr>
              <p:nvPr/>
            </p:nvSpPr>
            <p:spPr bwMode="auto">
              <a:xfrm>
                <a:off x="3981" y="4169"/>
                <a:ext cx="8" cy="8"/>
              </a:xfrm>
              <a:custGeom>
                <a:avLst/>
                <a:gdLst>
                  <a:gd name="T0" fmla="*/ 6 w 8"/>
                  <a:gd name="T1" fmla="*/ 0 h 8"/>
                  <a:gd name="T2" fmla="*/ 6 w 8"/>
                  <a:gd name="T3" fmla="*/ 0 h 8"/>
                  <a:gd name="T4" fmla="*/ 5 w 8"/>
                  <a:gd name="T5" fmla="*/ 0 h 8"/>
                  <a:gd name="T6" fmla="*/ 0 w 8"/>
                  <a:gd name="T7" fmla="*/ 6 h 8"/>
                  <a:gd name="T8" fmla="*/ 1 w 8"/>
                  <a:gd name="T9" fmla="*/ 6 h 8"/>
                  <a:gd name="T10" fmla="*/ 6 w 8"/>
                  <a:gd name="T11" fmla="*/ 0 h 8"/>
                  <a:gd name="T12" fmla="*/ 1 w 8"/>
                  <a:gd name="T13" fmla="*/ 6 h 8"/>
                  <a:gd name="T14" fmla="*/ 5 w 8"/>
                  <a:gd name="T15" fmla="*/ 8 h 8"/>
                  <a:gd name="T16" fmla="*/ 6 w 8"/>
                  <a:gd name="T17" fmla="*/ 6 h 8"/>
                  <a:gd name="T18" fmla="*/ 8 w 8"/>
                  <a:gd name="T19" fmla="*/ 3 h 8"/>
                  <a:gd name="T20" fmla="*/ 6 w 8"/>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0"/>
                    </a:moveTo>
                    <a:lnTo>
                      <a:pt x="6" y="0"/>
                    </a:lnTo>
                    <a:lnTo>
                      <a:pt x="5" y="0"/>
                    </a:lnTo>
                    <a:lnTo>
                      <a:pt x="0" y="6"/>
                    </a:lnTo>
                    <a:lnTo>
                      <a:pt x="1" y="6"/>
                    </a:lnTo>
                    <a:lnTo>
                      <a:pt x="6" y="0"/>
                    </a:lnTo>
                    <a:lnTo>
                      <a:pt x="1" y="6"/>
                    </a:lnTo>
                    <a:lnTo>
                      <a:pt x="5" y="8"/>
                    </a:lnTo>
                    <a:lnTo>
                      <a:pt x="6" y="6"/>
                    </a:lnTo>
                    <a:lnTo>
                      <a:pt x="8" y="3"/>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1" name="Freeform 949"/>
              <p:cNvSpPr>
                <a:spLocks/>
              </p:cNvSpPr>
              <p:nvPr/>
            </p:nvSpPr>
            <p:spPr bwMode="auto">
              <a:xfrm>
                <a:off x="3982" y="4169"/>
                <a:ext cx="7" cy="8"/>
              </a:xfrm>
              <a:custGeom>
                <a:avLst/>
                <a:gdLst>
                  <a:gd name="T0" fmla="*/ 0 w 7"/>
                  <a:gd name="T1" fmla="*/ 8 h 8"/>
                  <a:gd name="T2" fmla="*/ 5 w 7"/>
                  <a:gd name="T3" fmla="*/ 2 h 8"/>
                  <a:gd name="T4" fmla="*/ 5 w 7"/>
                  <a:gd name="T5" fmla="*/ 0 h 8"/>
                  <a:gd name="T6" fmla="*/ 0 w 7"/>
                  <a:gd name="T7" fmla="*/ 6 h 8"/>
                  <a:gd name="T8" fmla="*/ 0 w 7"/>
                  <a:gd name="T9" fmla="*/ 8 h 8"/>
                  <a:gd name="T10" fmla="*/ 0 w 7"/>
                  <a:gd name="T11" fmla="*/ 8 h 8"/>
                  <a:gd name="T12" fmla="*/ 0 w 7"/>
                  <a:gd name="T13" fmla="*/ 8 h 8"/>
                  <a:gd name="T14" fmla="*/ 4 w 7"/>
                  <a:gd name="T15" fmla="*/ 8 h 8"/>
                  <a:gd name="T16" fmla="*/ 7 w 7"/>
                  <a:gd name="T17" fmla="*/ 6 h 8"/>
                  <a:gd name="T18" fmla="*/ 7 w 7"/>
                  <a:gd name="T19" fmla="*/ 5 h 8"/>
                  <a:gd name="T20" fmla="*/ 5 w 7"/>
                  <a:gd name="T21" fmla="*/ 2 h 8"/>
                  <a:gd name="T22" fmla="*/ 0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8"/>
                    </a:moveTo>
                    <a:lnTo>
                      <a:pt x="5" y="2"/>
                    </a:lnTo>
                    <a:lnTo>
                      <a:pt x="5" y="0"/>
                    </a:lnTo>
                    <a:lnTo>
                      <a:pt x="0" y="6"/>
                    </a:lnTo>
                    <a:lnTo>
                      <a:pt x="0" y="8"/>
                    </a:lnTo>
                    <a:lnTo>
                      <a:pt x="4" y="8"/>
                    </a:lnTo>
                    <a:lnTo>
                      <a:pt x="7" y="6"/>
                    </a:lnTo>
                    <a:lnTo>
                      <a:pt x="7" y="5"/>
                    </a:lnTo>
                    <a:lnTo>
                      <a:pt x="5" y="2"/>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2" name="Freeform 950"/>
              <p:cNvSpPr>
                <a:spLocks/>
              </p:cNvSpPr>
              <p:nvPr/>
            </p:nvSpPr>
            <p:spPr bwMode="auto">
              <a:xfrm>
                <a:off x="3982" y="4171"/>
                <a:ext cx="9" cy="8"/>
              </a:xfrm>
              <a:custGeom>
                <a:avLst/>
                <a:gdLst>
                  <a:gd name="T0" fmla="*/ 2 w 9"/>
                  <a:gd name="T1" fmla="*/ 6 h 8"/>
                  <a:gd name="T2" fmla="*/ 7 w 9"/>
                  <a:gd name="T3" fmla="*/ 0 h 8"/>
                  <a:gd name="T4" fmla="*/ 5 w 9"/>
                  <a:gd name="T5" fmla="*/ 0 h 8"/>
                  <a:gd name="T6" fmla="*/ 0 w 9"/>
                  <a:gd name="T7" fmla="*/ 6 h 8"/>
                  <a:gd name="T8" fmla="*/ 2 w 9"/>
                  <a:gd name="T9" fmla="*/ 6 h 8"/>
                  <a:gd name="T10" fmla="*/ 2 w 9"/>
                  <a:gd name="T11" fmla="*/ 6 h 8"/>
                  <a:gd name="T12" fmla="*/ 2 w 9"/>
                  <a:gd name="T13" fmla="*/ 6 h 8"/>
                  <a:gd name="T14" fmla="*/ 5 w 9"/>
                  <a:gd name="T15" fmla="*/ 8 h 8"/>
                  <a:gd name="T16" fmla="*/ 7 w 9"/>
                  <a:gd name="T17" fmla="*/ 6 h 8"/>
                  <a:gd name="T18" fmla="*/ 9 w 9"/>
                  <a:gd name="T19" fmla="*/ 3 h 8"/>
                  <a:gd name="T20" fmla="*/ 7 w 9"/>
                  <a:gd name="T21" fmla="*/ 0 h 8"/>
                  <a:gd name="T22" fmla="*/ 2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6"/>
                    </a:moveTo>
                    <a:lnTo>
                      <a:pt x="7" y="0"/>
                    </a:lnTo>
                    <a:lnTo>
                      <a:pt x="5" y="0"/>
                    </a:lnTo>
                    <a:lnTo>
                      <a:pt x="0" y="6"/>
                    </a:lnTo>
                    <a:lnTo>
                      <a:pt x="2" y="6"/>
                    </a:lnTo>
                    <a:lnTo>
                      <a:pt x="5" y="8"/>
                    </a:lnTo>
                    <a:lnTo>
                      <a:pt x="7" y="6"/>
                    </a:lnTo>
                    <a:lnTo>
                      <a:pt x="9" y="3"/>
                    </a:lnTo>
                    <a:lnTo>
                      <a:pt x="7"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3" name="Freeform 951"/>
              <p:cNvSpPr>
                <a:spLocks/>
              </p:cNvSpPr>
              <p:nvPr/>
            </p:nvSpPr>
            <p:spPr bwMode="auto">
              <a:xfrm>
                <a:off x="3984" y="4171"/>
                <a:ext cx="7" cy="8"/>
              </a:xfrm>
              <a:custGeom>
                <a:avLst/>
                <a:gdLst>
                  <a:gd name="T0" fmla="*/ 2 w 7"/>
                  <a:gd name="T1" fmla="*/ 8 h 8"/>
                  <a:gd name="T2" fmla="*/ 5 w 7"/>
                  <a:gd name="T3" fmla="*/ 1 h 8"/>
                  <a:gd name="T4" fmla="*/ 5 w 7"/>
                  <a:gd name="T5" fmla="*/ 0 h 8"/>
                  <a:gd name="T6" fmla="*/ 0 w 7"/>
                  <a:gd name="T7" fmla="*/ 6 h 8"/>
                  <a:gd name="T8" fmla="*/ 2 w 7"/>
                  <a:gd name="T9" fmla="*/ 8 h 8"/>
                  <a:gd name="T10" fmla="*/ 2 w 7"/>
                  <a:gd name="T11" fmla="*/ 8 h 8"/>
                  <a:gd name="T12" fmla="*/ 2 w 7"/>
                  <a:gd name="T13" fmla="*/ 8 h 8"/>
                  <a:gd name="T14" fmla="*/ 5 w 7"/>
                  <a:gd name="T15" fmla="*/ 8 h 8"/>
                  <a:gd name="T16" fmla="*/ 7 w 7"/>
                  <a:gd name="T17" fmla="*/ 6 h 8"/>
                  <a:gd name="T18" fmla="*/ 7 w 7"/>
                  <a:gd name="T19" fmla="*/ 3 h 8"/>
                  <a:gd name="T20" fmla="*/ 5 w 7"/>
                  <a:gd name="T21" fmla="*/ 1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5" y="1"/>
                    </a:lnTo>
                    <a:lnTo>
                      <a:pt x="5" y="0"/>
                    </a:lnTo>
                    <a:lnTo>
                      <a:pt x="0" y="6"/>
                    </a:lnTo>
                    <a:lnTo>
                      <a:pt x="2" y="8"/>
                    </a:lnTo>
                    <a:lnTo>
                      <a:pt x="5" y="8"/>
                    </a:lnTo>
                    <a:lnTo>
                      <a:pt x="7" y="6"/>
                    </a:lnTo>
                    <a:lnTo>
                      <a:pt x="7" y="3"/>
                    </a:lnTo>
                    <a:lnTo>
                      <a:pt x="5" y="1"/>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4" name="Freeform 952"/>
              <p:cNvSpPr>
                <a:spLocks/>
              </p:cNvSpPr>
              <p:nvPr/>
            </p:nvSpPr>
            <p:spPr bwMode="auto">
              <a:xfrm>
                <a:off x="3986" y="4172"/>
                <a:ext cx="6" cy="7"/>
              </a:xfrm>
              <a:custGeom>
                <a:avLst/>
                <a:gdLst>
                  <a:gd name="T0" fmla="*/ 5 w 6"/>
                  <a:gd name="T1" fmla="*/ 0 h 7"/>
                  <a:gd name="T2" fmla="*/ 5 w 6"/>
                  <a:gd name="T3" fmla="*/ 0 h 7"/>
                  <a:gd name="T4" fmla="*/ 3 w 6"/>
                  <a:gd name="T5" fmla="*/ 0 h 7"/>
                  <a:gd name="T6" fmla="*/ 0 w 6"/>
                  <a:gd name="T7" fmla="*/ 7 h 7"/>
                  <a:gd name="T8" fmla="*/ 1 w 6"/>
                  <a:gd name="T9" fmla="*/ 7 h 7"/>
                  <a:gd name="T10" fmla="*/ 5 w 6"/>
                  <a:gd name="T11" fmla="*/ 0 h 7"/>
                  <a:gd name="T12" fmla="*/ 1 w 6"/>
                  <a:gd name="T13" fmla="*/ 7 h 7"/>
                  <a:gd name="T14" fmla="*/ 3 w 6"/>
                  <a:gd name="T15" fmla="*/ 7 h 7"/>
                  <a:gd name="T16" fmla="*/ 6 w 6"/>
                  <a:gd name="T17" fmla="*/ 5 h 7"/>
                  <a:gd name="T18" fmla="*/ 6 w 6"/>
                  <a:gd name="T19" fmla="*/ 2 h 7"/>
                  <a:gd name="T20" fmla="*/ 5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5" y="0"/>
                    </a:moveTo>
                    <a:lnTo>
                      <a:pt x="5" y="0"/>
                    </a:lnTo>
                    <a:lnTo>
                      <a:pt x="3" y="0"/>
                    </a:lnTo>
                    <a:lnTo>
                      <a:pt x="0" y="7"/>
                    </a:lnTo>
                    <a:lnTo>
                      <a:pt x="1" y="7"/>
                    </a:lnTo>
                    <a:lnTo>
                      <a:pt x="5" y="0"/>
                    </a:lnTo>
                    <a:lnTo>
                      <a:pt x="1" y="7"/>
                    </a:lnTo>
                    <a:lnTo>
                      <a:pt x="3" y="7"/>
                    </a:lnTo>
                    <a:lnTo>
                      <a:pt x="6" y="5"/>
                    </a:lnTo>
                    <a:lnTo>
                      <a:pt x="6" y="2"/>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5" name="Freeform 953"/>
              <p:cNvSpPr>
                <a:spLocks/>
              </p:cNvSpPr>
              <p:nvPr/>
            </p:nvSpPr>
            <p:spPr bwMode="auto">
              <a:xfrm>
                <a:off x="3986" y="4172"/>
                <a:ext cx="8" cy="8"/>
              </a:xfrm>
              <a:custGeom>
                <a:avLst/>
                <a:gdLst>
                  <a:gd name="T0" fmla="*/ 1 w 8"/>
                  <a:gd name="T1" fmla="*/ 7 h 8"/>
                  <a:gd name="T2" fmla="*/ 6 w 8"/>
                  <a:gd name="T3" fmla="*/ 2 h 8"/>
                  <a:gd name="T4" fmla="*/ 5 w 8"/>
                  <a:gd name="T5" fmla="*/ 0 h 8"/>
                  <a:gd name="T6" fmla="*/ 0 w 8"/>
                  <a:gd name="T7" fmla="*/ 7 h 8"/>
                  <a:gd name="T8" fmla="*/ 1 w 8"/>
                  <a:gd name="T9" fmla="*/ 7 h 8"/>
                  <a:gd name="T10" fmla="*/ 1 w 8"/>
                  <a:gd name="T11" fmla="*/ 7 h 8"/>
                  <a:gd name="T12" fmla="*/ 1 w 8"/>
                  <a:gd name="T13" fmla="*/ 7 h 8"/>
                  <a:gd name="T14" fmla="*/ 5 w 8"/>
                  <a:gd name="T15" fmla="*/ 8 h 8"/>
                  <a:gd name="T16" fmla="*/ 6 w 8"/>
                  <a:gd name="T17" fmla="*/ 7 h 8"/>
                  <a:gd name="T18" fmla="*/ 8 w 8"/>
                  <a:gd name="T19" fmla="*/ 3 h 8"/>
                  <a:gd name="T20" fmla="*/ 6 w 8"/>
                  <a:gd name="T21" fmla="*/ 2 h 8"/>
                  <a:gd name="T22" fmla="*/ 1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7"/>
                    </a:moveTo>
                    <a:lnTo>
                      <a:pt x="6" y="2"/>
                    </a:lnTo>
                    <a:lnTo>
                      <a:pt x="5" y="0"/>
                    </a:lnTo>
                    <a:lnTo>
                      <a:pt x="0" y="7"/>
                    </a:lnTo>
                    <a:lnTo>
                      <a:pt x="1" y="7"/>
                    </a:lnTo>
                    <a:lnTo>
                      <a:pt x="5" y="8"/>
                    </a:lnTo>
                    <a:lnTo>
                      <a:pt x="6" y="7"/>
                    </a:lnTo>
                    <a:lnTo>
                      <a:pt x="8" y="3"/>
                    </a:lnTo>
                    <a:lnTo>
                      <a:pt x="6" y="2"/>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6" name="Freeform 954"/>
              <p:cNvSpPr>
                <a:spLocks/>
              </p:cNvSpPr>
              <p:nvPr/>
            </p:nvSpPr>
            <p:spPr bwMode="auto">
              <a:xfrm>
                <a:off x="3987" y="4172"/>
                <a:ext cx="7" cy="8"/>
              </a:xfrm>
              <a:custGeom>
                <a:avLst/>
                <a:gdLst>
                  <a:gd name="T0" fmla="*/ 2 w 7"/>
                  <a:gd name="T1" fmla="*/ 8 h 8"/>
                  <a:gd name="T2" fmla="*/ 5 w 7"/>
                  <a:gd name="T3" fmla="*/ 2 h 8"/>
                  <a:gd name="T4" fmla="*/ 4 w 7"/>
                  <a:gd name="T5" fmla="*/ 0 h 8"/>
                  <a:gd name="T6" fmla="*/ 0 w 7"/>
                  <a:gd name="T7" fmla="*/ 7 h 8"/>
                  <a:gd name="T8" fmla="*/ 2 w 7"/>
                  <a:gd name="T9" fmla="*/ 8 h 8"/>
                  <a:gd name="T10" fmla="*/ 2 w 7"/>
                  <a:gd name="T11" fmla="*/ 8 h 8"/>
                  <a:gd name="T12" fmla="*/ 2 w 7"/>
                  <a:gd name="T13" fmla="*/ 8 h 8"/>
                  <a:gd name="T14" fmla="*/ 5 w 7"/>
                  <a:gd name="T15" fmla="*/ 8 h 8"/>
                  <a:gd name="T16" fmla="*/ 7 w 7"/>
                  <a:gd name="T17" fmla="*/ 7 h 8"/>
                  <a:gd name="T18" fmla="*/ 7 w 7"/>
                  <a:gd name="T19" fmla="*/ 3 h 8"/>
                  <a:gd name="T20" fmla="*/ 5 w 7"/>
                  <a:gd name="T21" fmla="*/ 2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5" y="2"/>
                    </a:lnTo>
                    <a:lnTo>
                      <a:pt x="4" y="0"/>
                    </a:lnTo>
                    <a:lnTo>
                      <a:pt x="0" y="7"/>
                    </a:lnTo>
                    <a:lnTo>
                      <a:pt x="2" y="8"/>
                    </a:lnTo>
                    <a:lnTo>
                      <a:pt x="5" y="8"/>
                    </a:lnTo>
                    <a:lnTo>
                      <a:pt x="7" y="7"/>
                    </a:lnTo>
                    <a:lnTo>
                      <a:pt x="7" y="3"/>
                    </a:lnTo>
                    <a:lnTo>
                      <a:pt x="5" y="2"/>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7" name="Freeform 955"/>
              <p:cNvSpPr>
                <a:spLocks/>
              </p:cNvSpPr>
              <p:nvPr/>
            </p:nvSpPr>
            <p:spPr bwMode="auto">
              <a:xfrm>
                <a:off x="3989" y="4174"/>
                <a:ext cx="6" cy="6"/>
              </a:xfrm>
              <a:custGeom>
                <a:avLst/>
                <a:gdLst>
                  <a:gd name="T0" fmla="*/ 5 w 6"/>
                  <a:gd name="T1" fmla="*/ 0 h 6"/>
                  <a:gd name="T2" fmla="*/ 5 w 6"/>
                  <a:gd name="T3" fmla="*/ 0 h 6"/>
                  <a:gd name="T4" fmla="*/ 3 w 6"/>
                  <a:gd name="T5" fmla="*/ 0 h 6"/>
                  <a:gd name="T6" fmla="*/ 0 w 6"/>
                  <a:gd name="T7" fmla="*/ 6 h 6"/>
                  <a:gd name="T8" fmla="*/ 0 w 6"/>
                  <a:gd name="T9" fmla="*/ 6 h 6"/>
                  <a:gd name="T10" fmla="*/ 5 w 6"/>
                  <a:gd name="T11" fmla="*/ 0 h 6"/>
                  <a:gd name="T12" fmla="*/ 0 w 6"/>
                  <a:gd name="T13" fmla="*/ 6 h 6"/>
                  <a:gd name="T14" fmla="*/ 3 w 6"/>
                  <a:gd name="T15" fmla="*/ 6 h 6"/>
                  <a:gd name="T16" fmla="*/ 6 w 6"/>
                  <a:gd name="T17" fmla="*/ 5 h 6"/>
                  <a:gd name="T18" fmla="*/ 6 w 6"/>
                  <a:gd name="T19" fmla="*/ 3 h 6"/>
                  <a:gd name="T20" fmla="*/ 5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5" y="0"/>
                    </a:moveTo>
                    <a:lnTo>
                      <a:pt x="5" y="0"/>
                    </a:lnTo>
                    <a:lnTo>
                      <a:pt x="3" y="0"/>
                    </a:lnTo>
                    <a:lnTo>
                      <a:pt x="0" y="6"/>
                    </a:lnTo>
                    <a:lnTo>
                      <a:pt x="5" y="0"/>
                    </a:lnTo>
                    <a:lnTo>
                      <a:pt x="0" y="6"/>
                    </a:lnTo>
                    <a:lnTo>
                      <a:pt x="3" y="6"/>
                    </a:lnTo>
                    <a:lnTo>
                      <a:pt x="6" y="5"/>
                    </a:lnTo>
                    <a:lnTo>
                      <a:pt x="6"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8" name="Freeform 956"/>
              <p:cNvSpPr>
                <a:spLocks/>
              </p:cNvSpPr>
              <p:nvPr/>
            </p:nvSpPr>
            <p:spPr bwMode="auto">
              <a:xfrm>
                <a:off x="3989" y="4174"/>
                <a:ext cx="6" cy="8"/>
              </a:xfrm>
              <a:custGeom>
                <a:avLst/>
                <a:gdLst>
                  <a:gd name="T0" fmla="*/ 2 w 6"/>
                  <a:gd name="T1" fmla="*/ 8 h 8"/>
                  <a:gd name="T2" fmla="*/ 5 w 6"/>
                  <a:gd name="T3" fmla="*/ 0 h 8"/>
                  <a:gd name="T4" fmla="*/ 5 w 6"/>
                  <a:gd name="T5" fmla="*/ 0 h 8"/>
                  <a:gd name="T6" fmla="*/ 0 w 6"/>
                  <a:gd name="T7" fmla="*/ 6 h 8"/>
                  <a:gd name="T8" fmla="*/ 2 w 6"/>
                  <a:gd name="T9" fmla="*/ 8 h 8"/>
                  <a:gd name="T10" fmla="*/ 2 w 6"/>
                  <a:gd name="T11" fmla="*/ 8 h 8"/>
                  <a:gd name="T12" fmla="*/ 2 w 6"/>
                  <a:gd name="T13" fmla="*/ 8 h 8"/>
                  <a:gd name="T14" fmla="*/ 5 w 6"/>
                  <a:gd name="T15" fmla="*/ 8 h 8"/>
                  <a:gd name="T16" fmla="*/ 6 w 6"/>
                  <a:gd name="T17" fmla="*/ 6 h 8"/>
                  <a:gd name="T18" fmla="*/ 6 w 6"/>
                  <a:gd name="T19" fmla="*/ 3 h 8"/>
                  <a:gd name="T20" fmla="*/ 5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5" y="0"/>
                    </a:lnTo>
                    <a:lnTo>
                      <a:pt x="0" y="6"/>
                    </a:lnTo>
                    <a:lnTo>
                      <a:pt x="2" y="8"/>
                    </a:lnTo>
                    <a:lnTo>
                      <a:pt x="5" y="8"/>
                    </a:lnTo>
                    <a:lnTo>
                      <a:pt x="6" y="6"/>
                    </a:lnTo>
                    <a:lnTo>
                      <a:pt x="6" y="3"/>
                    </a:lnTo>
                    <a:lnTo>
                      <a:pt x="5"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69" name="Freeform 957"/>
              <p:cNvSpPr>
                <a:spLocks/>
              </p:cNvSpPr>
              <p:nvPr/>
            </p:nvSpPr>
            <p:spPr bwMode="auto">
              <a:xfrm>
                <a:off x="3991" y="4174"/>
                <a:ext cx="6" cy="8"/>
              </a:xfrm>
              <a:custGeom>
                <a:avLst/>
                <a:gdLst>
                  <a:gd name="T0" fmla="*/ 4 w 6"/>
                  <a:gd name="T1" fmla="*/ 1 h 8"/>
                  <a:gd name="T2" fmla="*/ 4 w 6"/>
                  <a:gd name="T3" fmla="*/ 1 h 8"/>
                  <a:gd name="T4" fmla="*/ 3 w 6"/>
                  <a:gd name="T5" fmla="*/ 0 h 8"/>
                  <a:gd name="T6" fmla="*/ 0 w 6"/>
                  <a:gd name="T7" fmla="*/ 8 h 8"/>
                  <a:gd name="T8" fmla="*/ 1 w 6"/>
                  <a:gd name="T9" fmla="*/ 8 h 8"/>
                  <a:gd name="T10" fmla="*/ 4 w 6"/>
                  <a:gd name="T11" fmla="*/ 1 h 8"/>
                  <a:gd name="T12" fmla="*/ 1 w 6"/>
                  <a:gd name="T13" fmla="*/ 8 h 8"/>
                  <a:gd name="T14" fmla="*/ 4 w 6"/>
                  <a:gd name="T15" fmla="*/ 8 h 8"/>
                  <a:gd name="T16" fmla="*/ 6 w 6"/>
                  <a:gd name="T17" fmla="*/ 6 h 8"/>
                  <a:gd name="T18" fmla="*/ 6 w 6"/>
                  <a:gd name="T19" fmla="*/ 3 h 8"/>
                  <a:gd name="T20" fmla="*/ 4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4" y="1"/>
                    </a:moveTo>
                    <a:lnTo>
                      <a:pt x="4" y="1"/>
                    </a:lnTo>
                    <a:lnTo>
                      <a:pt x="3" y="0"/>
                    </a:lnTo>
                    <a:lnTo>
                      <a:pt x="0" y="8"/>
                    </a:lnTo>
                    <a:lnTo>
                      <a:pt x="1" y="8"/>
                    </a:lnTo>
                    <a:lnTo>
                      <a:pt x="4" y="1"/>
                    </a:lnTo>
                    <a:lnTo>
                      <a:pt x="1" y="8"/>
                    </a:lnTo>
                    <a:lnTo>
                      <a:pt x="4" y="8"/>
                    </a:lnTo>
                    <a:lnTo>
                      <a:pt x="6" y="6"/>
                    </a:lnTo>
                    <a:lnTo>
                      <a:pt x="6" y="3"/>
                    </a:lnTo>
                    <a:lnTo>
                      <a:pt x="4"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0" name="Freeform 958"/>
              <p:cNvSpPr>
                <a:spLocks/>
              </p:cNvSpPr>
              <p:nvPr/>
            </p:nvSpPr>
            <p:spPr bwMode="auto">
              <a:xfrm>
                <a:off x="3991" y="4175"/>
                <a:ext cx="8" cy="7"/>
              </a:xfrm>
              <a:custGeom>
                <a:avLst/>
                <a:gdLst>
                  <a:gd name="T0" fmla="*/ 1 w 8"/>
                  <a:gd name="T1" fmla="*/ 7 h 7"/>
                  <a:gd name="T2" fmla="*/ 4 w 8"/>
                  <a:gd name="T3" fmla="*/ 0 h 7"/>
                  <a:gd name="T4" fmla="*/ 4 w 8"/>
                  <a:gd name="T5" fmla="*/ 0 h 7"/>
                  <a:gd name="T6" fmla="*/ 0 w 8"/>
                  <a:gd name="T7" fmla="*/ 7 h 7"/>
                  <a:gd name="T8" fmla="*/ 1 w 8"/>
                  <a:gd name="T9" fmla="*/ 7 h 7"/>
                  <a:gd name="T10" fmla="*/ 1 w 8"/>
                  <a:gd name="T11" fmla="*/ 7 h 7"/>
                  <a:gd name="T12" fmla="*/ 1 w 8"/>
                  <a:gd name="T13" fmla="*/ 7 h 7"/>
                  <a:gd name="T14" fmla="*/ 4 w 8"/>
                  <a:gd name="T15" fmla="*/ 7 h 7"/>
                  <a:gd name="T16" fmla="*/ 6 w 8"/>
                  <a:gd name="T17" fmla="*/ 5 h 7"/>
                  <a:gd name="T18" fmla="*/ 8 w 8"/>
                  <a:gd name="T19" fmla="*/ 4 h 7"/>
                  <a:gd name="T20" fmla="*/ 4 w 8"/>
                  <a:gd name="T21" fmla="*/ 0 h 7"/>
                  <a:gd name="T22" fmla="*/ 1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7"/>
                    </a:moveTo>
                    <a:lnTo>
                      <a:pt x="4" y="0"/>
                    </a:lnTo>
                    <a:lnTo>
                      <a:pt x="0" y="7"/>
                    </a:lnTo>
                    <a:lnTo>
                      <a:pt x="1" y="7"/>
                    </a:lnTo>
                    <a:lnTo>
                      <a:pt x="4" y="7"/>
                    </a:lnTo>
                    <a:lnTo>
                      <a:pt x="6" y="5"/>
                    </a:lnTo>
                    <a:lnTo>
                      <a:pt x="8" y="4"/>
                    </a:lnTo>
                    <a:lnTo>
                      <a:pt x="4"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1" name="Freeform 959"/>
              <p:cNvSpPr>
                <a:spLocks/>
              </p:cNvSpPr>
              <p:nvPr/>
            </p:nvSpPr>
            <p:spPr bwMode="auto">
              <a:xfrm>
                <a:off x="3992" y="4175"/>
                <a:ext cx="7" cy="8"/>
              </a:xfrm>
              <a:custGeom>
                <a:avLst/>
                <a:gdLst>
                  <a:gd name="T0" fmla="*/ 2 w 7"/>
                  <a:gd name="T1" fmla="*/ 8 h 8"/>
                  <a:gd name="T2" fmla="*/ 5 w 7"/>
                  <a:gd name="T3" fmla="*/ 0 h 8"/>
                  <a:gd name="T4" fmla="*/ 3 w 7"/>
                  <a:gd name="T5" fmla="*/ 0 h 8"/>
                  <a:gd name="T6" fmla="*/ 0 w 7"/>
                  <a:gd name="T7" fmla="*/ 7 h 8"/>
                  <a:gd name="T8" fmla="*/ 2 w 7"/>
                  <a:gd name="T9" fmla="*/ 8 h 8"/>
                  <a:gd name="T10" fmla="*/ 2 w 7"/>
                  <a:gd name="T11" fmla="*/ 8 h 8"/>
                  <a:gd name="T12" fmla="*/ 2 w 7"/>
                  <a:gd name="T13" fmla="*/ 8 h 8"/>
                  <a:gd name="T14" fmla="*/ 5 w 7"/>
                  <a:gd name="T15" fmla="*/ 8 h 8"/>
                  <a:gd name="T16" fmla="*/ 7 w 7"/>
                  <a:gd name="T17" fmla="*/ 5 h 8"/>
                  <a:gd name="T18" fmla="*/ 7 w 7"/>
                  <a:gd name="T19" fmla="*/ 4 h 8"/>
                  <a:gd name="T20" fmla="*/ 5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5" y="0"/>
                    </a:lnTo>
                    <a:lnTo>
                      <a:pt x="3" y="0"/>
                    </a:lnTo>
                    <a:lnTo>
                      <a:pt x="0" y="7"/>
                    </a:lnTo>
                    <a:lnTo>
                      <a:pt x="2" y="8"/>
                    </a:lnTo>
                    <a:lnTo>
                      <a:pt x="5" y="8"/>
                    </a:lnTo>
                    <a:lnTo>
                      <a:pt x="7" y="5"/>
                    </a:lnTo>
                    <a:lnTo>
                      <a:pt x="7" y="4"/>
                    </a:lnTo>
                    <a:lnTo>
                      <a:pt x="5"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2" name="Freeform 960"/>
              <p:cNvSpPr>
                <a:spLocks/>
              </p:cNvSpPr>
              <p:nvPr/>
            </p:nvSpPr>
            <p:spPr bwMode="auto">
              <a:xfrm>
                <a:off x="3994" y="4175"/>
                <a:ext cx="6" cy="8"/>
              </a:xfrm>
              <a:custGeom>
                <a:avLst/>
                <a:gdLst>
                  <a:gd name="T0" fmla="*/ 5 w 6"/>
                  <a:gd name="T1" fmla="*/ 2 h 8"/>
                  <a:gd name="T2" fmla="*/ 3 w 6"/>
                  <a:gd name="T3" fmla="*/ 2 h 8"/>
                  <a:gd name="T4" fmla="*/ 3 w 6"/>
                  <a:gd name="T5" fmla="*/ 0 h 8"/>
                  <a:gd name="T6" fmla="*/ 0 w 6"/>
                  <a:gd name="T7" fmla="*/ 8 h 8"/>
                  <a:gd name="T8" fmla="*/ 1 w 6"/>
                  <a:gd name="T9" fmla="*/ 8 h 8"/>
                  <a:gd name="T10" fmla="*/ 5 w 6"/>
                  <a:gd name="T11" fmla="*/ 2 h 8"/>
                  <a:gd name="T12" fmla="*/ 1 w 6"/>
                  <a:gd name="T13" fmla="*/ 8 h 8"/>
                  <a:gd name="T14" fmla="*/ 5 w 6"/>
                  <a:gd name="T15" fmla="*/ 8 h 8"/>
                  <a:gd name="T16" fmla="*/ 6 w 6"/>
                  <a:gd name="T17" fmla="*/ 7 h 8"/>
                  <a:gd name="T18" fmla="*/ 6 w 6"/>
                  <a:gd name="T19" fmla="*/ 4 h 8"/>
                  <a:gd name="T20" fmla="*/ 3 w 6"/>
                  <a:gd name="T21" fmla="*/ 2 h 8"/>
                  <a:gd name="T22" fmla="*/ 5 w 6"/>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2"/>
                    </a:moveTo>
                    <a:lnTo>
                      <a:pt x="3" y="2"/>
                    </a:lnTo>
                    <a:lnTo>
                      <a:pt x="3" y="0"/>
                    </a:lnTo>
                    <a:lnTo>
                      <a:pt x="0" y="8"/>
                    </a:lnTo>
                    <a:lnTo>
                      <a:pt x="1" y="8"/>
                    </a:lnTo>
                    <a:lnTo>
                      <a:pt x="5" y="2"/>
                    </a:lnTo>
                    <a:lnTo>
                      <a:pt x="1" y="8"/>
                    </a:lnTo>
                    <a:lnTo>
                      <a:pt x="5" y="8"/>
                    </a:lnTo>
                    <a:lnTo>
                      <a:pt x="6" y="7"/>
                    </a:lnTo>
                    <a:lnTo>
                      <a:pt x="6" y="4"/>
                    </a:lnTo>
                    <a:lnTo>
                      <a:pt x="3" y="2"/>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3" name="Freeform 961"/>
              <p:cNvSpPr>
                <a:spLocks/>
              </p:cNvSpPr>
              <p:nvPr/>
            </p:nvSpPr>
            <p:spPr bwMode="auto">
              <a:xfrm>
                <a:off x="3994" y="4177"/>
                <a:ext cx="6" cy="6"/>
              </a:xfrm>
              <a:custGeom>
                <a:avLst/>
                <a:gdLst>
                  <a:gd name="T0" fmla="*/ 1 w 6"/>
                  <a:gd name="T1" fmla="*/ 6 h 6"/>
                  <a:gd name="T2" fmla="*/ 5 w 6"/>
                  <a:gd name="T3" fmla="*/ 0 h 6"/>
                  <a:gd name="T4" fmla="*/ 5 w 6"/>
                  <a:gd name="T5" fmla="*/ 0 h 6"/>
                  <a:gd name="T6" fmla="*/ 0 w 6"/>
                  <a:gd name="T7" fmla="*/ 6 h 6"/>
                  <a:gd name="T8" fmla="*/ 1 w 6"/>
                  <a:gd name="T9" fmla="*/ 6 h 6"/>
                  <a:gd name="T10" fmla="*/ 1 w 6"/>
                  <a:gd name="T11" fmla="*/ 6 h 6"/>
                  <a:gd name="T12" fmla="*/ 1 w 6"/>
                  <a:gd name="T13" fmla="*/ 6 h 6"/>
                  <a:gd name="T14" fmla="*/ 5 w 6"/>
                  <a:gd name="T15" fmla="*/ 6 h 6"/>
                  <a:gd name="T16" fmla="*/ 6 w 6"/>
                  <a:gd name="T17" fmla="*/ 5 h 6"/>
                  <a:gd name="T18" fmla="*/ 6 w 6"/>
                  <a:gd name="T19" fmla="*/ 2 h 6"/>
                  <a:gd name="T20" fmla="*/ 5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5" y="0"/>
                    </a:lnTo>
                    <a:lnTo>
                      <a:pt x="0" y="6"/>
                    </a:lnTo>
                    <a:lnTo>
                      <a:pt x="1" y="6"/>
                    </a:lnTo>
                    <a:lnTo>
                      <a:pt x="5" y="6"/>
                    </a:lnTo>
                    <a:lnTo>
                      <a:pt x="6" y="5"/>
                    </a:lnTo>
                    <a:lnTo>
                      <a:pt x="6" y="2"/>
                    </a:lnTo>
                    <a:lnTo>
                      <a:pt x="5"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4" name="Freeform 962"/>
              <p:cNvSpPr>
                <a:spLocks/>
              </p:cNvSpPr>
              <p:nvPr/>
            </p:nvSpPr>
            <p:spPr bwMode="auto">
              <a:xfrm>
                <a:off x="3995" y="4177"/>
                <a:ext cx="7" cy="6"/>
              </a:xfrm>
              <a:custGeom>
                <a:avLst/>
                <a:gdLst>
                  <a:gd name="T0" fmla="*/ 2 w 7"/>
                  <a:gd name="T1" fmla="*/ 6 h 6"/>
                  <a:gd name="T2" fmla="*/ 5 w 7"/>
                  <a:gd name="T3" fmla="*/ 0 h 6"/>
                  <a:gd name="T4" fmla="*/ 4 w 7"/>
                  <a:gd name="T5" fmla="*/ 0 h 6"/>
                  <a:gd name="T6" fmla="*/ 0 w 7"/>
                  <a:gd name="T7" fmla="*/ 6 h 6"/>
                  <a:gd name="T8" fmla="*/ 2 w 7"/>
                  <a:gd name="T9" fmla="*/ 6 h 6"/>
                  <a:gd name="T10" fmla="*/ 2 w 7"/>
                  <a:gd name="T11" fmla="*/ 6 h 6"/>
                  <a:gd name="T12" fmla="*/ 2 w 7"/>
                  <a:gd name="T13" fmla="*/ 6 h 6"/>
                  <a:gd name="T14" fmla="*/ 5 w 7"/>
                  <a:gd name="T15" fmla="*/ 6 h 6"/>
                  <a:gd name="T16" fmla="*/ 7 w 7"/>
                  <a:gd name="T17" fmla="*/ 5 h 6"/>
                  <a:gd name="T18" fmla="*/ 7 w 7"/>
                  <a:gd name="T19" fmla="*/ 2 h 6"/>
                  <a:gd name="T20" fmla="*/ 5 w 7"/>
                  <a:gd name="T21" fmla="*/ 0 h 6"/>
                  <a:gd name="T22" fmla="*/ 2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2" y="6"/>
                    </a:moveTo>
                    <a:lnTo>
                      <a:pt x="5" y="0"/>
                    </a:lnTo>
                    <a:lnTo>
                      <a:pt x="4" y="0"/>
                    </a:lnTo>
                    <a:lnTo>
                      <a:pt x="0" y="6"/>
                    </a:lnTo>
                    <a:lnTo>
                      <a:pt x="2" y="6"/>
                    </a:lnTo>
                    <a:lnTo>
                      <a:pt x="5" y="6"/>
                    </a:lnTo>
                    <a:lnTo>
                      <a:pt x="7" y="5"/>
                    </a:lnTo>
                    <a:lnTo>
                      <a:pt x="7" y="2"/>
                    </a:lnTo>
                    <a:lnTo>
                      <a:pt x="5"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5" name="Freeform 963"/>
              <p:cNvSpPr>
                <a:spLocks/>
              </p:cNvSpPr>
              <p:nvPr/>
            </p:nvSpPr>
            <p:spPr bwMode="auto">
              <a:xfrm>
                <a:off x="3997" y="4177"/>
                <a:ext cx="6" cy="8"/>
              </a:xfrm>
              <a:custGeom>
                <a:avLst/>
                <a:gdLst>
                  <a:gd name="T0" fmla="*/ 3 w 6"/>
                  <a:gd name="T1" fmla="*/ 0 h 8"/>
                  <a:gd name="T2" fmla="*/ 3 w 6"/>
                  <a:gd name="T3" fmla="*/ 0 h 8"/>
                  <a:gd name="T4" fmla="*/ 2 w 6"/>
                  <a:gd name="T5" fmla="*/ 0 h 8"/>
                  <a:gd name="T6" fmla="*/ 0 w 6"/>
                  <a:gd name="T7" fmla="*/ 6 h 8"/>
                  <a:gd name="T8" fmla="*/ 2 w 6"/>
                  <a:gd name="T9" fmla="*/ 8 h 8"/>
                  <a:gd name="T10" fmla="*/ 3 w 6"/>
                  <a:gd name="T11" fmla="*/ 0 h 8"/>
                  <a:gd name="T12" fmla="*/ 2 w 6"/>
                  <a:gd name="T13" fmla="*/ 8 h 8"/>
                  <a:gd name="T14" fmla="*/ 3 w 6"/>
                  <a:gd name="T15" fmla="*/ 8 h 8"/>
                  <a:gd name="T16" fmla="*/ 6 w 6"/>
                  <a:gd name="T17" fmla="*/ 5 h 8"/>
                  <a:gd name="T18" fmla="*/ 6 w 6"/>
                  <a:gd name="T19" fmla="*/ 3 h 8"/>
                  <a:gd name="T20" fmla="*/ 3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0"/>
                    </a:moveTo>
                    <a:lnTo>
                      <a:pt x="3" y="0"/>
                    </a:lnTo>
                    <a:lnTo>
                      <a:pt x="2" y="0"/>
                    </a:lnTo>
                    <a:lnTo>
                      <a:pt x="0" y="6"/>
                    </a:lnTo>
                    <a:lnTo>
                      <a:pt x="2" y="8"/>
                    </a:lnTo>
                    <a:lnTo>
                      <a:pt x="3" y="0"/>
                    </a:lnTo>
                    <a:lnTo>
                      <a:pt x="2" y="8"/>
                    </a:lnTo>
                    <a:lnTo>
                      <a:pt x="3" y="8"/>
                    </a:lnTo>
                    <a:lnTo>
                      <a:pt x="6" y="5"/>
                    </a:lnTo>
                    <a:lnTo>
                      <a:pt x="6" y="3"/>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6" name="Freeform 964"/>
              <p:cNvSpPr>
                <a:spLocks/>
              </p:cNvSpPr>
              <p:nvPr/>
            </p:nvSpPr>
            <p:spPr bwMode="auto">
              <a:xfrm>
                <a:off x="3997" y="4177"/>
                <a:ext cx="6" cy="8"/>
              </a:xfrm>
              <a:custGeom>
                <a:avLst/>
                <a:gdLst>
                  <a:gd name="T0" fmla="*/ 2 w 6"/>
                  <a:gd name="T1" fmla="*/ 8 h 8"/>
                  <a:gd name="T2" fmla="*/ 5 w 6"/>
                  <a:gd name="T3" fmla="*/ 2 h 8"/>
                  <a:gd name="T4" fmla="*/ 3 w 6"/>
                  <a:gd name="T5" fmla="*/ 0 h 8"/>
                  <a:gd name="T6" fmla="*/ 0 w 6"/>
                  <a:gd name="T7" fmla="*/ 8 h 8"/>
                  <a:gd name="T8" fmla="*/ 2 w 6"/>
                  <a:gd name="T9" fmla="*/ 8 h 8"/>
                  <a:gd name="T10" fmla="*/ 2 w 6"/>
                  <a:gd name="T11" fmla="*/ 8 h 8"/>
                  <a:gd name="T12" fmla="*/ 2 w 6"/>
                  <a:gd name="T13" fmla="*/ 8 h 8"/>
                  <a:gd name="T14" fmla="*/ 5 w 6"/>
                  <a:gd name="T15" fmla="*/ 8 h 8"/>
                  <a:gd name="T16" fmla="*/ 6 w 6"/>
                  <a:gd name="T17" fmla="*/ 6 h 8"/>
                  <a:gd name="T18" fmla="*/ 6 w 6"/>
                  <a:gd name="T19" fmla="*/ 3 h 8"/>
                  <a:gd name="T20" fmla="*/ 5 w 6"/>
                  <a:gd name="T21" fmla="*/ 2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5" y="2"/>
                    </a:lnTo>
                    <a:lnTo>
                      <a:pt x="3" y="0"/>
                    </a:lnTo>
                    <a:lnTo>
                      <a:pt x="0" y="8"/>
                    </a:lnTo>
                    <a:lnTo>
                      <a:pt x="2" y="8"/>
                    </a:lnTo>
                    <a:lnTo>
                      <a:pt x="5" y="8"/>
                    </a:lnTo>
                    <a:lnTo>
                      <a:pt x="6" y="6"/>
                    </a:lnTo>
                    <a:lnTo>
                      <a:pt x="6" y="3"/>
                    </a:lnTo>
                    <a:lnTo>
                      <a:pt x="5" y="2"/>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7" name="Freeform 965"/>
              <p:cNvSpPr>
                <a:spLocks/>
              </p:cNvSpPr>
              <p:nvPr/>
            </p:nvSpPr>
            <p:spPr bwMode="auto">
              <a:xfrm>
                <a:off x="3999" y="4179"/>
                <a:ext cx="6" cy="6"/>
              </a:xfrm>
              <a:custGeom>
                <a:avLst/>
                <a:gdLst>
                  <a:gd name="T0" fmla="*/ 1 w 6"/>
                  <a:gd name="T1" fmla="*/ 6 h 6"/>
                  <a:gd name="T2" fmla="*/ 3 w 6"/>
                  <a:gd name="T3" fmla="*/ 0 h 6"/>
                  <a:gd name="T4" fmla="*/ 3 w 6"/>
                  <a:gd name="T5" fmla="*/ 0 h 6"/>
                  <a:gd name="T6" fmla="*/ 0 w 6"/>
                  <a:gd name="T7" fmla="*/ 6 h 6"/>
                  <a:gd name="T8" fmla="*/ 1 w 6"/>
                  <a:gd name="T9" fmla="*/ 6 h 6"/>
                  <a:gd name="T10" fmla="*/ 1 w 6"/>
                  <a:gd name="T11" fmla="*/ 6 h 6"/>
                  <a:gd name="T12" fmla="*/ 1 w 6"/>
                  <a:gd name="T13" fmla="*/ 6 h 6"/>
                  <a:gd name="T14" fmla="*/ 4 w 6"/>
                  <a:gd name="T15" fmla="*/ 6 h 6"/>
                  <a:gd name="T16" fmla="*/ 6 w 6"/>
                  <a:gd name="T17" fmla="*/ 4 h 6"/>
                  <a:gd name="T18" fmla="*/ 6 w 6"/>
                  <a:gd name="T19" fmla="*/ 1 h 6"/>
                  <a:gd name="T20" fmla="*/ 3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3" y="0"/>
                    </a:lnTo>
                    <a:lnTo>
                      <a:pt x="0" y="6"/>
                    </a:lnTo>
                    <a:lnTo>
                      <a:pt x="1" y="6"/>
                    </a:lnTo>
                    <a:lnTo>
                      <a:pt x="4" y="6"/>
                    </a:lnTo>
                    <a:lnTo>
                      <a:pt x="6" y="4"/>
                    </a:lnTo>
                    <a:lnTo>
                      <a:pt x="6" y="1"/>
                    </a:lnTo>
                    <a:lnTo>
                      <a:pt x="3"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8" name="Freeform 966"/>
              <p:cNvSpPr>
                <a:spLocks/>
              </p:cNvSpPr>
              <p:nvPr/>
            </p:nvSpPr>
            <p:spPr bwMode="auto">
              <a:xfrm>
                <a:off x="4000" y="4179"/>
                <a:ext cx="5" cy="6"/>
              </a:xfrm>
              <a:custGeom>
                <a:avLst/>
                <a:gdLst>
                  <a:gd name="T0" fmla="*/ 3 w 5"/>
                  <a:gd name="T1" fmla="*/ 0 h 6"/>
                  <a:gd name="T2" fmla="*/ 3 w 5"/>
                  <a:gd name="T3" fmla="*/ 0 h 6"/>
                  <a:gd name="T4" fmla="*/ 2 w 5"/>
                  <a:gd name="T5" fmla="*/ 0 h 6"/>
                  <a:gd name="T6" fmla="*/ 0 w 5"/>
                  <a:gd name="T7" fmla="*/ 6 h 6"/>
                  <a:gd name="T8" fmla="*/ 2 w 5"/>
                  <a:gd name="T9" fmla="*/ 6 h 6"/>
                  <a:gd name="T10" fmla="*/ 3 w 5"/>
                  <a:gd name="T11" fmla="*/ 0 h 6"/>
                  <a:gd name="T12" fmla="*/ 2 w 5"/>
                  <a:gd name="T13" fmla="*/ 6 h 6"/>
                  <a:gd name="T14" fmla="*/ 3 w 5"/>
                  <a:gd name="T15" fmla="*/ 6 h 6"/>
                  <a:gd name="T16" fmla="*/ 5 w 5"/>
                  <a:gd name="T17" fmla="*/ 4 h 6"/>
                  <a:gd name="T18" fmla="*/ 5 w 5"/>
                  <a:gd name="T19" fmla="*/ 1 h 6"/>
                  <a:gd name="T20" fmla="*/ 3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3" y="0"/>
                    </a:moveTo>
                    <a:lnTo>
                      <a:pt x="3" y="0"/>
                    </a:lnTo>
                    <a:lnTo>
                      <a:pt x="2" y="0"/>
                    </a:lnTo>
                    <a:lnTo>
                      <a:pt x="0" y="6"/>
                    </a:lnTo>
                    <a:lnTo>
                      <a:pt x="2" y="6"/>
                    </a:lnTo>
                    <a:lnTo>
                      <a:pt x="3" y="0"/>
                    </a:lnTo>
                    <a:lnTo>
                      <a:pt x="2" y="6"/>
                    </a:lnTo>
                    <a:lnTo>
                      <a:pt x="3" y="6"/>
                    </a:lnTo>
                    <a:lnTo>
                      <a:pt x="5" y="4"/>
                    </a:lnTo>
                    <a:lnTo>
                      <a:pt x="5" y="1"/>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79" name="Freeform 967"/>
              <p:cNvSpPr>
                <a:spLocks/>
              </p:cNvSpPr>
              <p:nvPr/>
            </p:nvSpPr>
            <p:spPr bwMode="auto">
              <a:xfrm>
                <a:off x="4000" y="4179"/>
                <a:ext cx="7" cy="8"/>
              </a:xfrm>
              <a:custGeom>
                <a:avLst/>
                <a:gdLst>
                  <a:gd name="T0" fmla="*/ 2 w 7"/>
                  <a:gd name="T1" fmla="*/ 8 h 8"/>
                  <a:gd name="T2" fmla="*/ 3 w 7"/>
                  <a:gd name="T3" fmla="*/ 0 h 8"/>
                  <a:gd name="T4" fmla="*/ 3 w 7"/>
                  <a:gd name="T5" fmla="*/ 0 h 8"/>
                  <a:gd name="T6" fmla="*/ 0 w 7"/>
                  <a:gd name="T7" fmla="*/ 6 h 8"/>
                  <a:gd name="T8" fmla="*/ 2 w 7"/>
                  <a:gd name="T9" fmla="*/ 8 h 8"/>
                  <a:gd name="T10" fmla="*/ 2 w 7"/>
                  <a:gd name="T11" fmla="*/ 8 h 8"/>
                  <a:gd name="T12" fmla="*/ 2 w 7"/>
                  <a:gd name="T13" fmla="*/ 8 h 8"/>
                  <a:gd name="T14" fmla="*/ 5 w 7"/>
                  <a:gd name="T15" fmla="*/ 6 h 8"/>
                  <a:gd name="T16" fmla="*/ 7 w 7"/>
                  <a:gd name="T17" fmla="*/ 4 h 8"/>
                  <a:gd name="T18" fmla="*/ 7 w 7"/>
                  <a:gd name="T19" fmla="*/ 1 h 8"/>
                  <a:gd name="T20" fmla="*/ 3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3" y="0"/>
                    </a:lnTo>
                    <a:lnTo>
                      <a:pt x="0" y="6"/>
                    </a:lnTo>
                    <a:lnTo>
                      <a:pt x="2" y="8"/>
                    </a:lnTo>
                    <a:lnTo>
                      <a:pt x="5" y="6"/>
                    </a:lnTo>
                    <a:lnTo>
                      <a:pt x="7" y="4"/>
                    </a:lnTo>
                    <a:lnTo>
                      <a:pt x="7" y="1"/>
                    </a:lnTo>
                    <a:lnTo>
                      <a:pt x="3"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0" name="Freeform 968"/>
              <p:cNvSpPr>
                <a:spLocks/>
              </p:cNvSpPr>
              <p:nvPr/>
            </p:nvSpPr>
            <p:spPr bwMode="auto">
              <a:xfrm>
                <a:off x="4002" y="4179"/>
                <a:ext cx="6" cy="8"/>
              </a:xfrm>
              <a:custGeom>
                <a:avLst/>
                <a:gdLst>
                  <a:gd name="T0" fmla="*/ 3 w 6"/>
                  <a:gd name="T1" fmla="*/ 0 h 8"/>
                  <a:gd name="T2" fmla="*/ 3 w 6"/>
                  <a:gd name="T3" fmla="*/ 0 h 8"/>
                  <a:gd name="T4" fmla="*/ 1 w 6"/>
                  <a:gd name="T5" fmla="*/ 0 h 8"/>
                  <a:gd name="T6" fmla="*/ 0 w 6"/>
                  <a:gd name="T7" fmla="*/ 8 h 8"/>
                  <a:gd name="T8" fmla="*/ 1 w 6"/>
                  <a:gd name="T9" fmla="*/ 8 h 8"/>
                  <a:gd name="T10" fmla="*/ 3 w 6"/>
                  <a:gd name="T11" fmla="*/ 0 h 8"/>
                  <a:gd name="T12" fmla="*/ 1 w 6"/>
                  <a:gd name="T13" fmla="*/ 8 h 8"/>
                  <a:gd name="T14" fmla="*/ 5 w 6"/>
                  <a:gd name="T15" fmla="*/ 8 h 8"/>
                  <a:gd name="T16" fmla="*/ 6 w 6"/>
                  <a:gd name="T17" fmla="*/ 4 h 8"/>
                  <a:gd name="T18" fmla="*/ 5 w 6"/>
                  <a:gd name="T19" fmla="*/ 1 h 8"/>
                  <a:gd name="T20" fmla="*/ 3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0"/>
                    </a:moveTo>
                    <a:lnTo>
                      <a:pt x="3" y="0"/>
                    </a:lnTo>
                    <a:lnTo>
                      <a:pt x="1" y="0"/>
                    </a:lnTo>
                    <a:lnTo>
                      <a:pt x="0" y="8"/>
                    </a:lnTo>
                    <a:lnTo>
                      <a:pt x="1" y="8"/>
                    </a:lnTo>
                    <a:lnTo>
                      <a:pt x="3" y="0"/>
                    </a:lnTo>
                    <a:lnTo>
                      <a:pt x="1" y="8"/>
                    </a:lnTo>
                    <a:lnTo>
                      <a:pt x="5" y="8"/>
                    </a:lnTo>
                    <a:lnTo>
                      <a:pt x="6" y="4"/>
                    </a:lnTo>
                    <a:lnTo>
                      <a:pt x="5" y="1"/>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1" name="Freeform 969"/>
              <p:cNvSpPr>
                <a:spLocks/>
              </p:cNvSpPr>
              <p:nvPr/>
            </p:nvSpPr>
            <p:spPr bwMode="auto">
              <a:xfrm>
                <a:off x="4003" y="4179"/>
                <a:ext cx="5" cy="8"/>
              </a:xfrm>
              <a:custGeom>
                <a:avLst/>
                <a:gdLst>
                  <a:gd name="T0" fmla="*/ 0 w 5"/>
                  <a:gd name="T1" fmla="*/ 8 h 8"/>
                  <a:gd name="T2" fmla="*/ 4 w 5"/>
                  <a:gd name="T3" fmla="*/ 0 h 8"/>
                  <a:gd name="T4" fmla="*/ 2 w 5"/>
                  <a:gd name="T5" fmla="*/ 0 h 8"/>
                  <a:gd name="T6" fmla="*/ 0 w 5"/>
                  <a:gd name="T7" fmla="*/ 8 h 8"/>
                  <a:gd name="T8" fmla="*/ 0 w 5"/>
                  <a:gd name="T9" fmla="*/ 8 h 8"/>
                  <a:gd name="T10" fmla="*/ 0 w 5"/>
                  <a:gd name="T11" fmla="*/ 8 h 8"/>
                  <a:gd name="T12" fmla="*/ 0 w 5"/>
                  <a:gd name="T13" fmla="*/ 8 h 8"/>
                  <a:gd name="T14" fmla="*/ 4 w 5"/>
                  <a:gd name="T15" fmla="*/ 8 h 8"/>
                  <a:gd name="T16" fmla="*/ 5 w 5"/>
                  <a:gd name="T17" fmla="*/ 4 h 8"/>
                  <a:gd name="T18" fmla="*/ 5 w 5"/>
                  <a:gd name="T19" fmla="*/ 3 h 8"/>
                  <a:gd name="T20" fmla="*/ 4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4" y="0"/>
                    </a:lnTo>
                    <a:lnTo>
                      <a:pt x="2" y="0"/>
                    </a:lnTo>
                    <a:lnTo>
                      <a:pt x="0" y="8"/>
                    </a:lnTo>
                    <a:lnTo>
                      <a:pt x="4" y="8"/>
                    </a:lnTo>
                    <a:lnTo>
                      <a:pt x="5" y="4"/>
                    </a:lnTo>
                    <a:lnTo>
                      <a:pt x="5" y="3"/>
                    </a:lnTo>
                    <a:lnTo>
                      <a:pt x="4"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2" name="Freeform 970"/>
              <p:cNvSpPr>
                <a:spLocks/>
              </p:cNvSpPr>
              <p:nvPr/>
            </p:nvSpPr>
            <p:spPr bwMode="auto">
              <a:xfrm>
                <a:off x="4003" y="4179"/>
                <a:ext cx="7" cy="8"/>
              </a:xfrm>
              <a:custGeom>
                <a:avLst/>
                <a:gdLst>
                  <a:gd name="T0" fmla="*/ 4 w 7"/>
                  <a:gd name="T1" fmla="*/ 1 h 8"/>
                  <a:gd name="T2" fmla="*/ 4 w 7"/>
                  <a:gd name="T3" fmla="*/ 1 h 8"/>
                  <a:gd name="T4" fmla="*/ 4 w 7"/>
                  <a:gd name="T5" fmla="*/ 0 h 8"/>
                  <a:gd name="T6" fmla="*/ 0 w 7"/>
                  <a:gd name="T7" fmla="*/ 8 h 8"/>
                  <a:gd name="T8" fmla="*/ 2 w 7"/>
                  <a:gd name="T9" fmla="*/ 8 h 8"/>
                  <a:gd name="T10" fmla="*/ 4 w 7"/>
                  <a:gd name="T11" fmla="*/ 1 h 8"/>
                  <a:gd name="T12" fmla="*/ 2 w 7"/>
                  <a:gd name="T13" fmla="*/ 8 h 8"/>
                  <a:gd name="T14" fmla="*/ 5 w 7"/>
                  <a:gd name="T15" fmla="*/ 8 h 8"/>
                  <a:gd name="T16" fmla="*/ 7 w 7"/>
                  <a:gd name="T17" fmla="*/ 4 h 8"/>
                  <a:gd name="T18" fmla="*/ 7 w 7"/>
                  <a:gd name="T19" fmla="*/ 3 h 8"/>
                  <a:gd name="T20" fmla="*/ 4 w 7"/>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4" y="1"/>
                    </a:moveTo>
                    <a:lnTo>
                      <a:pt x="4" y="1"/>
                    </a:lnTo>
                    <a:lnTo>
                      <a:pt x="4" y="0"/>
                    </a:lnTo>
                    <a:lnTo>
                      <a:pt x="0" y="8"/>
                    </a:lnTo>
                    <a:lnTo>
                      <a:pt x="2" y="8"/>
                    </a:lnTo>
                    <a:lnTo>
                      <a:pt x="4" y="1"/>
                    </a:lnTo>
                    <a:lnTo>
                      <a:pt x="2" y="8"/>
                    </a:lnTo>
                    <a:lnTo>
                      <a:pt x="5" y="8"/>
                    </a:lnTo>
                    <a:lnTo>
                      <a:pt x="7" y="4"/>
                    </a:lnTo>
                    <a:lnTo>
                      <a:pt x="7" y="3"/>
                    </a:lnTo>
                    <a:lnTo>
                      <a:pt x="4"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3" name="Freeform 971"/>
              <p:cNvSpPr>
                <a:spLocks/>
              </p:cNvSpPr>
              <p:nvPr/>
            </p:nvSpPr>
            <p:spPr bwMode="auto">
              <a:xfrm>
                <a:off x="4005" y="4180"/>
                <a:ext cx="5" cy="7"/>
              </a:xfrm>
              <a:custGeom>
                <a:avLst/>
                <a:gdLst>
                  <a:gd name="T0" fmla="*/ 2 w 5"/>
                  <a:gd name="T1" fmla="*/ 7 h 7"/>
                  <a:gd name="T2" fmla="*/ 3 w 5"/>
                  <a:gd name="T3" fmla="*/ 0 h 7"/>
                  <a:gd name="T4" fmla="*/ 2 w 5"/>
                  <a:gd name="T5" fmla="*/ 0 h 7"/>
                  <a:gd name="T6" fmla="*/ 0 w 5"/>
                  <a:gd name="T7" fmla="*/ 7 h 7"/>
                  <a:gd name="T8" fmla="*/ 0 w 5"/>
                  <a:gd name="T9" fmla="*/ 7 h 7"/>
                  <a:gd name="T10" fmla="*/ 2 w 5"/>
                  <a:gd name="T11" fmla="*/ 7 h 7"/>
                  <a:gd name="T12" fmla="*/ 0 w 5"/>
                  <a:gd name="T13" fmla="*/ 7 h 7"/>
                  <a:gd name="T14" fmla="*/ 3 w 5"/>
                  <a:gd name="T15" fmla="*/ 7 h 7"/>
                  <a:gd name="T16" fmla="*/ 5 w 5"/>
                  <a:gd name="T17" fmla="*/ 5 h 7"/>
                  <a:gd name="T18" fmla="*/ 5 w 5"/>
                  <a:gd name="T19" fmla="*/ 2 h 7"/>
                  <a:gd name="T20" fmla="*/ 3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3" y="0"/>
                    </a:lnTo>
                    <a:lnTo>
                      <a:pt x="2" y="0"/>
                    </a:lnTo>
                    <a:lnTo>
                      <a:pt x="0" y="7"/>
                    </a:lnTo>
                    <a:lnTo>
                      <a:pt x="2" y="7"/>
                    </a:lnTo>
                    <a:lnTo>
                      <a:pt x="0" y="7"/>
                    </a:lnTo>
                    <a:lnTo>
                      <a:pt x="3" y="7"/>
                    </a:lnTo>
                    <a:lnTo>
                      <a:pt x="5" y="5"/>
                    </a:lnTo>
                    <a:lnTo>
                      <a:pt x="5" y="2"/>
                    </a:lnTo>
                    <a:lnTo>
                      <a:pt x="3"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4" name="Freeform 972"/>
              <p:cNvSpPr>
                <a:spLocks/>
              </p:cNvSpPr>
              <p:nvPr/>
            </p:nvSpPr>
            <p:spPr bwMode="auto">
              <a:xfrm>
                <a:off x="4007" y="4180"/>
                <a:ext cx="5" cy="7"/>
              </a:xfrm>
              <a:custGeom>
                <a:avLst/>
                <a:gdLst>
                  <a:gd name="T0" fmla="*/ 0 w 5"/>
                  <a:gd name="T1" fmla="*/ 7 h 7"/>
                  <a:gd name="T2" fmla="*/ 1 w 5"/>
                  <a:gd name="T3" fmla="*/ 0 h 7"/>
                  <a:gd name="T4" fmla="*/ 1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5 h 7"/>
                  <a:gd name="T18" fmla="*/ 5 w 5"/>
                  <a:gd name="T19" fmla="*/ 2 h 7"/>
                  <a:gd name="T20" fmla="*/ 1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1" y="0"/>
                    </a:lnTo>
                    <a:lnTo>
                      <a:pt x="0" y="7"/>
                    </a:lnTo>
                    <a:lnTo>
                      <a:pt x="3" y="7"/>
                    </a:lnTo>
                    <a:lnTo>
                      <a:pt x="5" y="5"/>
                    </a:lnTo>
                    <a:lnTo>
                      <a:pt x="5" y="2"/>
                    </a:lnTo>
                    <a:lnTo>
                      <a:pt x="1"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5" name="Freeform 973"/>
              <p:cNvSpPr>
                <a:spLocks/>
              </p:cNvSpPr>
              <p:nvPr/>
            </p:nvSpPr>
            <p:spPr bwMode="auto">
              <a:xfrm>
                <a:off x="4007" y="4180"/>
                <a:ext cx="6" cy="8"/>
              </a:xfrm>
              <a:custGeom>
                <a:avLst/>
                <a:gdLst>
                  <a:gd name="T0" fmla="*/ 3 w 6"/>
                  <a:gd name="T1" fmla="*/ 0 h 8"/>
                  <a:gd name="T2" fmla="*/ 3 w 6"/>
                  <a:gd name="T3" fmla="*/ 0 h 8"/>
                  <a:gd name="T4" fmla="*/ 1 w 6"/>
                  <a:gd name="T5" fmla="*/ 0 h 8"/>
                  <a:gd name="T6" fmla="*/ 0 w 6"/>
                  <a:gd name="T7" fmla="*/ 7 h 8"/>
                  <a:gd name="T8" fmla="*/ 1 w 6"/>
                  <a:gd name="T9" fmla="*/ 8 h 8"/>
                  <a:gd name="T10" fmla="*/ 3 w 6"/>
                  <a:gd name="T11" fmla="*/ 0 h 8"/>
                  <a:gd name="T12" fmla="*/ 1 w 6"/>
                  <a:gd name="T13" fmla="*/ 8 h 8"/>
                  <a:gd name="T14" fmla="*/ 5 w 6"/>
                  <a:gd name="T15" fmla="*/ 7 h 8"/>
                  <a:gd name="T16" fmla="*/ 6 w 6"/>
                  <a:gd name="T17" fmla="*/ 5 h 8"/>
                  <a:gd name="T18" fmla="*/ 5 w 6"/>
                  <a:gd name="T19" fmla="*/ 2 h 8"/>
                  <a:gd name="T20" fmla="*/ 3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0"/>
                    </a:moveTo>
                    <a:lnTo>
                      <a:pt x="3" y="0"/>
                    </a:lnTo>
                    <a:lnTo>
                      <a:pt x="1" y="0"/>
                    </a:lnTo>
                    <a:lnTo>
                      <a:pt x="0" y="7"/>
                    </a:lnTo>
                    <a:lnTo>
                      <a:pt x="1" y="8"/>
                    </a:lnTo>
                    <a:lnTo>
                      <a:pt x="3" y="0"/>
                    </a:lnTo>
                    <a:lnTo>
                      <a:pt x="1" y="8"/>
                    </a:lnTo>
                    <a:lnTo>
                      <a:pt x="5" y="7"/>
                    </a:lnTo>
                    <a:lnTo>
                      <a:pt x="6" y="5"/>
                    </a:lnTo>
                    <a:lnTo>
                      <a:pt x="5" y="2"/>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6" name="Freeform 974"/>
              <p:cNvSpPr>
                <a:spLocks/>
              </p:cNvSpPr>
              <p:nvPr/>
            </p:nvSpPr>
            <p:spPr bwMode="auto">
              <a:xfrm>
                <a:off x="4008" y="4180"/>
                <a:ext cx="5" cy="8"/>
              </a:xfrm>
              <a:custGeom>
                <a:avLst/>
                <a:gdLst>
                  <a:gd name="T0" fmla="*/ 2 w 5"/>
                  <a:gd name="T1" fmla="*/ 8 h 8"/>
                  <a:gd name="T2" fmla="*/ 4 w 5"/>
                  <a:gd name="T3" fmla="*/ 0 h 8"/>
                  <a:gd name="T4" fmla="*/ 2 w 5"/>
                  <a:gd name="T5" fmla="*/ 0 h 8"/>
                  <a:gd name="T6" fmla="*/ 0 w 5"/>
                  <a:gd name="T7" fmla="*/ 8 h 8"/>
                  <a:gd name="T8" fmla="*/ 0 w 5"/>
                  <a:gd name="T9" fmla="*/ 8 h 8"/>
                  <a:gd name="T10" fmla="*/ 2 w 5"/>
                  <a:gd name="T11" fmla="*/ 8 h 8"/>
                  <a:gd name="T12" fmla="*/ 0 w 5"/>
                  <a:gd name="T13" fmla="*/ 8 h 8"/>
                  <a:gd name="T14" fmla="*/ 4 w 5"/>
                  <a:gd name="T15" fmla="*/ 7 h 8"/>
                  <a:gd name="T16" fmla="*/ 5 w 5"/>
                  <a:gd name="T17" fmla="*/ 5 h 8"/>
                  <a:gd name="T18" fmla="*/ 5 w 5"/>
                  <a:gd name="T19" fmla="*/ 2 h 8"/>
                  <a:gd name="T20" fmla="*/ 4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4" y="0"/>
                    </a:lnTo>
                    <a:lnTo>
                      <a:pt x="2" y="0"/>
                    </a:lnTo>
                    <a:lnTo>
                      <a:pt x="0" y="8"/>
                    </a:lnTo>
                    <a:lnTo>
                      <a:pt x="2" y="8"/>
                    </a:lnTo>
                    <a:lnTo>
                      <a:pt x="0" y="8"/>
                    </a:lnTo>
                    <a:lnTo>
                      <a:pt x="4" y="7"/>
                    </a:lnTo>
                    <a:lnTo>
                      <a:pt x="5" y="5"/>
                    </a:lnTo>
                    <a:lnTo>
                      <a:pt x="5" y="2"/>
                    </a:lnTo>
                    <a:lnTo>
                      <a:pt x="4"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7" name="Freeform 975"/>
              <p:cNvSpPr>
                <a:spLocks/>
              </p:cNvSpPr>
              <p:nvPr/>
            </p:nvSpPr>
            <p:spPr bwMode="auto">
              <a:xfrm>
                <a:off x="4010" y="4180"/>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5 h 8"/>
                  <a:gd name="T18" fmla="*/ 5 w 5"/>
                  <a:gd name="T19" fmla="*/ 2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7"/>
                    </a:lnTo>
                    <a:lnTo>
                      <a:pt x="5" y="5"/>
                    </a:lnTo>
                    <a:lnTo>
                      <a:pt x="5" y="2"/>
                    </a:lnTo>
                    <a:lnTo>
                      <a:pt x="2"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8" name="Freeform 976"/>
              <p:cNvSpPr>
                <a:spLocks/>
              </p:cNvSpPr>
              <p:nvPr/>
            </p:nvSpPr>
            <p:spPr bwMode="auto">
              <a:xfrm>
                <a:off x="4010" y="4180"/>
                <a:ext cx="5" cy="8"/>
              </a:xfrm>
              <a:custGeom>
                <a:avLst/>
                <a:gdLst>
                  <a:gd name="T0" fmla="*/ 2 w 5"/>
                  <a:gd name="T1" fmla="*/ 8 h 8"/>
                  <a:gd name="T2" fmla="*/ 3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8 h 8"/>
                  <a:gd name="T16" fmla="*/ 5 w 5"/>
                  <a:gd name="T17" fmla="*/ 5 h 8"/>
                  <a:gd name="T18" fmla="*/ 5 w 5"/>
                  <a:gd name="T19" fmla="*/ 2 h 8"/>
                  <a:gd name="T20" fmla="*/ 3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3" y="0"/>
                    </a:lnTo>
                    <a:lnTo>
                      <a:pt x="2" y="0"/>
                    </a:lnTo>
                    <a:lnTo>
                      <a:pt x="0" y="8"/>
                    </a:lnTo>
                    <a:lnTo>
                      <a:pt x="2" y="8"/>
                    </a:lnTo>
                    <a:lnTo>
                      <a:pt x="5" y="8"/>
                    </a:lnTo>
                    <a:lnTo>
                      <a:pt x="5" y="5"/>
                    </a:lnTo>
                    <a:lnTo>
                      <a:pt x="5" y="2"/>
                    </a:lnTo>
                    <a:lnTo>
                      <a:pt x="3"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89" name="Freeform 977"/>
              <p:cNvSpPr>
                <a:spLocks/>
              </p:cNvSpPr>
              <p:nvPr/>
            </p:nvSpPr>
            <p:spPr bwMode="auto">
              <a:xfrm>
                <a:off x="4012" y="4180"/>
                <a:ext cx="4" cy="8"/>
              </a:xfrm>
              <a:custGeom>
                <a:avLst/>
                <a:gdLst>
                  <a:gd name="T0" fmla="*/ 1 w 4"/>
                  <a:gd name="T1" fmla="*/ 0 h 8"/>
                  <a:gd name="T2" fmla="*/ 1 w 4"/>
                  <a:gd name="T3" fmla="*/ 0 h 8"/>
                  <a:gd name="T4" fmla="*/ 0 w 4"/>
                  <a:gd name="T5" fmla="*/ 0 h 8"/>
                  <a:gd name="T6" fmla="*/ 0 w 4"/>
                  <a:gd name="T7" fmla="*/ 8 h 8"/>
                  <a:gd name="T8" fmla="*/ 1 w 4"/>
                  <a:gd name="T9" fmla="*/ 8 h 8"/>
                  <a:gd name="T10" fmla="*/ 1 w 4"/>
                  <a:gd name="T11" fmla="*/ 0 h 8"/>
                  <a:gd name="T12" fmla="*/ 1 w 4"/>
                  <a:gd name="T13" fmla="*/ 8 h 8"/>
                  <a:gd name="T14" fmla="*/ 3 w 4"/>
                  <a:gd name="T15" fmla="*/ 8 h 8"/>
                  <a:gd name="T16" fmla="*/ 4 w 4"/>
                  <a:gd name="T17" fmla="*/ 5 h 8"/>
                  <a:gd name="T18" fmla="*/ 4 w 4"/>
                  <a:gd name="T19" fmla="*/ 2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8"/>
                    </a:lnTo>
                    <a:lnTo>
                      <a:pt x="1" y="0"/>
                    </a:lnTo>
                    <a:lnTo>
                      <a:pt x="1" y="8"/>
                    </a:lnTo>
                    <a:lnTo>
                      <a:pt x="3" y="8"/>
                    </a:lnTo>
                    <a:lnTo>
                      <a:pt x="4" y="5"/>
                    </a:lnTo>
                    <a:lnTo>
                      <a:pt x="4" y="2"/>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0" name="Freeform 978"/>
              <p:cNvSpPr>
                <a:spLocks/>
              </p:cNvSpPr>
              <p:nvPr/>
            </p:nvSpPr>
            <p:spPr bwMode="auto">
              <a:xfrm>
                <a:off x="4012" y="4180"/>
                <a:ext cx="6" cy="8"/>
              </a:xfrm>
              <a:custGeom>
                <a:avLst/>
                <a:gdLst>
                  <a:gd name="T0" fmla="*/ 3 w 6"/>
                  <a:gd name="T1" fmla="*/ 2 h 8"/>
                  <a:gd name="T2" fmla="*/ 3 w 6"/>
                  <a:gd name="T3" fmla="*/ 2 h 8"/>
                  <a:gd name="T4" fmla="*/ 1 w 6"/>
                  <a:gd name="T5" fmla="*/ 0 h 8"/>
                  <a:gd name="T6" fmla="*/ 0 w 6"/>
                  <a:gd name="T7" fmla="*/ 8 h 8"/>
                  <a:gd name="T8" fmla="*/ 1 w 6"/>
                  <a:gd name="T9" fmla="*/ 8 h 8"/>
                  <a:gd name="T10" fmla="*/ 3 w 6"/>
                  <a:gd name="T11" fmla="*/ 2 h 8"/>
                  <a:gd name="T12" fmla="*/ 1 w 6"/>
                  <a:gd name="T13" fmla="*/ 8 h 8"/>
                  <a:gd name="T14" fmla="*/ 4 w 6"/>
                  <a:gd name="T15" fmla="*/ 8 h 8"/>
                  <a:gd name="T16" fmla="*/ 6 w 6"/>
                  <a:gd name="T17" fmla="*/ 5 h 8"/>
                  <a:gd name="T18" fmla="*/ 4 w 6"/>
                  <a:gd name="T19" fmla="*/ 3 h 8"/>
                  <a:gd name="T20" fmla="*/ 3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2"/>
                    </a:moveTo>
                    <a:lnTo>
                      <a:pt x="3" y="2"/>
                    </a:lnTo>
                    <a:lnTo>
                      <a:pt x="1" y="0"/>
                    </a:lnTo>
                    <a:lnTo>
                      <a:pt x="0" y="8"/>
                    </a:lnTo>
                    <a:lnTo>
                      <a:pt x="1" y="8"/>
                    </a:lnTo>
                    <a:lnTo>
                      <a:pt x="3" y="2"/>
                    </a:lnTo>
                    <a:lnTo>
                      <a:pt x="1" y="8"/>
                    </a:lnTo>
                    <a:lnTo>
                      <a:pt x="4" y="8"/>
                    </a:lnTo>
                    <a:lnTo>
                      <a:pt x="6" y="5"/>
                    </a:lnTo>
                    <a:lnTo>
                      <a:pt x="4" y="3"/>
                    </a:lnTo>
                    <a:lnTo>
                      <a:pt x="3"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1" name="Freeform 979"/>
              <p:cNvSpPr>
                <a:spLocks/>
              </p:cNvSpPr>
              <p:nvPr/>
            </p:nvSpPr>
            <p:spPr bwMode="auto">
              <a:xfrm>
                <a:off x="4013" y="4182"/>
                <a:ext cx="5" cy="6"/>
              </a:xfrm>
              <a:custGeom>
                <a:avLst/>
                <a:gdLst>
                  <a:gd name="T0" fmla="*/ 2 w 5"/>
                  <a:gd name="T1" fmla="*/ 6 h 6"/>
                  <a:gd name="T2" fmla="*/ 2 w 5"/>
                  <a:gd name="T3" fmla="*/ 0 h 6"/>
                  <a:gd name="T4" fmla="*/ 2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5 w 5"/>
                  <a:gd name="T19" fmla="*/ 1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6"/>
                    </a:lnTo>
                    <a:lnTo>
                      <a:pt x="2" y="6"/>
                    </a:lnTo>
                    <a:lnTo>
                      <a:pt x="3" y="6"/>
                    </a:lnTo>
                    <a:lnTo>
                      <a:pt x="5" y="3"/>
                    </a:lnTo>
                    <a:lnTo>
                      <a:pt x="5" y="1"/>
                    </a:lnTo>
                    <a:lnTo>
                      <a:pt x="2"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2" name="Freeform 980"/>
              <p:cNvSpPr>
                <a:spLocks/>
              </p:cNvSpPr>
              <p:nvPr/>
            </p:nvSpPr>
            <p:spPr bwMode="auto">
              <a:xfrm>
                <a:off x="4015" y="4182"/>
                <a:ext cx="5" cy="6"/>
              </a:xfrm>
              <a:custGeom>
                <a:avLst/>
                <a:gdLst>
                  <a:gd name="T0" fmla="*/ 1 w 5"/>
                  <a:gd name="T1" fmla="*/ 0 h 6"/>
                  <a:gd name="T2" fmla="*/ 1 w 5"/>
                  <a:gd name="T3" fmla="*/ 0 h 6"/>
                  <a:gd name="T4" fmla="*/ 0 w 5"/>
                  <a:gd name="T5" fmla="*/ 0 h 6"/>
                  <a:gd name="T6" fmla="*/ 0 w 5"/>
                  <a:gd name="T7" fmla="*/ 6 h 6"/>
                  <a:gd name="T8" fmla="*/ 0 w 5"/>
                  <a:gd name="T9" fmla="*/ 6 h 6"/>
                  <a:gd name="T10" fmla="*/ 1 w 5"/>
                  <a:gd name="T11" fmla="*/ 0 h 6"/>
                  <a:gd name="T12" fmla="*/ 0 w 5"/>
                  <a:gd name="T13" fmla="*/ 6 h 6"/>
                  <a:gd name="T14" fmla="*/ 3 w 5"/>
                  <a:gd name="T15" fmla="*/ 6 h 6"/>
                  <a:gd name="T16" fmla="*/ 5 w 5"/>
                  <a:gd name="T17" fmla="*/ 3 h 6"/>
                  <a:gd name="T18" fmla="*/ 5 w 5"/>
                  <a:gd name="T19" fmla="*/ 1 h 6"/>
                  <a:gd name="T20" fmla="*/ 1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1" y="0"/>
                    </a:moveTo>
                    <a:lnTo>
                      <a:pt x="1" y="0"/>
                    </a:lnTo>
                    <a:lnTo>
                      <a:pt x="0" y="0"/>
                    </a:lnTo>
                    <a:lnTo>
                      <a:pt x="0" y="6"/>
                    </a:lnTo>
                    <a:lnTo>
                      <a:pt x="1" y="0"/>
                    </a:lnTo>
                    <a:lnTo>
                      <a:pt x="0" y="6"/>
                    </a:lnTo>
                    <a:lnTo>
                      <a:pt x="3" y="6"/>
                    </a:lnTo>
                    <a:lnTo>
                      <a:pt x="5" y="3"/>
                    </a:lnTo>
                    <a:lnTo>
                      <a:pt x="5"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3" name="Freeform 981"/>
              <p:cNvSpPr>
                <a:spLocks/>
              </p:cNvSpPr>
              <p:nvPr/>
            </p:nvSpPr>
            <p:spPr bwMode="auto">
              <a:xfrm>
                <a:off x="4015" y="4182"/>
                <a:ext cx="6" cy="6"/>
              </a:xfrm>
              <a:custGeom>
                <a:avLst/>
                <a:gdLst>
                  <a:gd name="T0" fmla="*/ 1 w 6"/>
                  <a:gd name="T1" fmla="*/ 6 h 6"/>
                  <a:gd name="T2" fmla="*/ 3 w 6"/>
                  <a:gd name="T3" fmla="*/ 0 h 6"/>
                  <a:gd name="T4" fmla="*/ 1 w 6"/>
                  <a:gd name="T5" fmla="*/ 0 h 6"/>
                  <a:gd name="T6" fmla="*/ 0 w 6"/>
                  <a:gd name="T7" fmla="*/ 6 h 6"/>
                  <a:gd name="T8" fmla="*/ 1 w 6"/>
                  <a:gd name="T9" fmla="*/ 6 h 6"/>
                  <a:gd name="T10" fmla="*/ 1 w 6"/>
                  <a:gd name="T11" fmla="*/ 6 h 6"/>
                  <a:gd name="T12" fmla="*/ 1 w 6"/>
                  <a:gd name="T13" fmla="*/ 6 h 6"/>
                  <a:gd name="T14" fmla="*/ 5 w 6"/>
                  <a:gd name="T15" fmla="*/ 6 h 6"/>
                  <a:gd name="T16" fmla="*/ 6 w 6"/>
                  <a:gd name="T17" fmla="*/ 5 h 6"/>
                  <a:gd name="T18" fmla="*/ 5 w 6"/>
                  <a:gd name="T19" fmla="*/ 1 h 6"/>
                  <a:gd name="T20" fmla="*/ 3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3" y="0"/>
                    </a:lnTo>
                    <a:lnTo>
                      <a:pt x="1" y="0"/>
                    </a:lnTo>
                    <a:lnTo>
                      <a:pt x="0" y="6"/>
                    </a:lnTo>
                    <a:lnTo>
                      <a:pt x="1" y="6"/>
                    </a:lnTo>
                    <a:lnTo>
                      <a:pt x="5" y="6"/>
                    </a:lnTo>
                    <a:lnTo>
                      <a:pt x="6" y="5"/>
                    </a:lnTo>
                    <a:lnTo>
                      <a:pt x="5" y="1"/>
                    </a:lnTo>
                    <a:lnTo>
                      <a:pt x="3"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4" name="Freeform 982"/>
              <p:cNvSpPr>
                <a:spLocks/>
              </p:cNvSpPr>
              <p:nvPr/>
            </p:nvSpPr>
            <p:spPr bwMode="auto">
              <a:xfrm>
                <a:off x="4016" y="4182"/>
                <a:ext cx="5" cy="8"/>
              </a:xfrm>
              <a:custGeom>
                <a:avLst/>
                <a:gdLst>
                  <a:gd name="T0" fmla="*/ 2 w 5"/>
                  <a:gd name="T1" fmla="*/ 8 h 8"/>
                  <a:gd name="T2" fmla="*/ 2 w 5"/>
                  <a:gd name="T3" fmla="*/ 0 h 8"/>
                  <a:gd name="T4" fmla="*/ 0 w 5"/>
                  <a:gd name="T5" fmla="*/ 0 h 8"/>
                  <a:gd name="T6" fmla="*/ 0 w 5"/>
                  <a:gd name="T7" fmla="*/ 6 h 8"/>
                  <a:gd name="T8" fmla="*/ 2 w 5"/>
                  <a:gd name="T9" fmla="*/ 8 h 8"/>
                  <a:gd name="T10" fmla="*/ 2 w 5"/>
                  <a:gd name="T11" fmla="*/ 8 h 8"/>
                  <a:gd name="T12" fmla="*/ 2 w 5"/>
                  <a:gd name="T13" fmla="*/ 8 h 8"/>
                  <a:gd name="T14" fmla="*/ 4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6"/>
                    </a:lnTo>
                    <a:lnTo>
                      <a:pt x="2" y="8"/>
                    </a:lnTo>
                    <a:lnTo>
                      <a:pt x="4"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5" name="Freeform 983"/>
              <p:cNvSpPr>
                <a:spLocks/>
              </p:cNvSpPr>
              <p:nvPr/>
            </p:nvSpPr>
            <p:spPr bwMode="auto">
              <a:xfrm>
                <a:off x="4018" y="4182"/>
                <a:ext cx="5" cy="8"/>
              </a:xfrm>
              <a:custGeom>
                <a:avLst/>
                <a:gdLst>
                  <a:gd name="T0" fmla="*/ 2 w 5"/>
                  <a:gd name="T1" fmla="*/ 0 h 8"/>
                  <a:gd name="T2" fmla="*/ 2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6 h 8"/>
                  <a:gd name="T16" fmla="*/ 5 w 5"/>
                  <a:gd name="T17" fmla="*/ 3 h 8"/>
                  <a:gd name="T18" fmla="*/ 3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0"/>
                    </a:lnTo>
                    <a:lnTo>
                      <a:pt x="0" y="8"/>
                    </a:lnTo>
                    <a:lnTo>
                      <a:pt x="3" y="6"/>
                    </a:lnTo>
                    <a:lnTo>
                      <a:pt x="5" y="3"/>
                    </a:lnTo>
                    <a:lnTo>
                      <a:pt x="3"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6" name="Freeform 984"/>
              <p:cNvSpPr>
                <a:spLocks/>
              </p:cNvSpPr>
              <p:nvPr/>
            </p:nvSpPr>
            <p:spPr bwMode="auto">
              <a:xfrm>
                <a:off x="4018" y="4182"/>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6"/>
                    </a:lnTo>
                    <a:lnTo>
                      <a:pt x="5" y="5"/>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7" name="Freeform 985"/>
              <p:cNvSpPr>
                <a:spLocks/>
              </p:cNvSpPr>
              <p:nvPr/>
            </p:nvSpPr>
            <p:spPr bwMode="auto">
              <a:xfrm>
                <a:off x="4020" y="4182"/>
                <a:ext cx="5" cy="8"/>
              </a:xfrm>
              <a:custGeom>
                <a:avLst/>
                <a:gdLst>
                  <a:gd name="T0" fmla="*/ 1 w 5"/>
                  <a:gd name="T1" fmla="*/ 0 h 8"/>
                  <a:gd name="T2" fmla="*/ 1 w 5"/>
                  <a:gd name="T3" fmla="*/ 0 h 8"/>
                  <a:gd name="T4" fmla="*/ 0 w 5"/>
                  <a:gd name="T5" fmla="*/ 0 h 8"/>
                  <a:gd name="T6" fmla="*/ 0 w 5"/>
                  <a:gd name="T7" fmla="*/ 8 h 8"/>
                  <a:gd name="T8" fmla="*/ 0 w 5"/>
                  <a:gd name="T9" fmla="*/ 8 h 8"/>
                  <a:gd name="T10" fmla="*/ 1 w 5"/>
                  <a:gd name="T11" fmla="*/ 0 h 8"/>
                  <a:gd name="T12" fmla="*/ 0 w 5"/>
                  <a:gd name="T13" fmla="*/ 8 h 8"/>
                  <a:gd name="T14" fmla="*/ 3 w 5"/>
                  <a:gd name="T15" fmla="*/ 6 h 8"/>
                  <a:gd name="T16" fmla="*/ 5 w 5"/>
                  <a:gd name="T17" fmla="*/ 5 h 8"/>
                  <a:gd name="T18" fmla="*/ 5 w 5"/>
                  <a:gd name="T19" fmla="*/ 1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0"/>
                    </a:lnTo>
                    <a:lnTo>
                      <a:pt x="0" y="8"/>
                    </a:lnTo>
                    <a:lnTo>
                      <a:pt x="1" y="0"/>
                    </a:lnTo>
                    <a:lnTo>
                      <a:pt x="0" y="8"/>
                    </a:lnTo>
                    <a:lnTo>
                      <a:pt x="3" y="6"/>
                    </a:lnTo>
                    <a:lnTo>
                      <a:pt x="5" y="5"/>
                    </a:lnTo>
                    <a:lnTo>
                      <a:pt x="5"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8" name="Freeform 986"/>
              <p:cNvSpPr>
                <a:spLocks/>
              </p:cNvSpPr>
              <p:nvPr/>
            </p:nvSpPr>
            <p:spPr bwMode="auto">
              <a:xfrm>
                <a:off x="4020" y="4182"/>
                <a:ext cx="6" cy="8"/>
              </a:xfrm>
              <a:custGeom>
                <a:avLst/>
                <a:gdLst>
                  <a:gd name="T0" fmla="*/ 1 w 6"/>
                  <a:gd name="T1" fmla="*/ 8 h 8"/>
                  <a:gd name="T2" fmla="*/ 3 w 6"/>
                  <a:gd name="T3" fmla="*/ 0 h 8"/>
                  <a:gd name="T4" fmla="*/ 1 w 6"/>
                  <a:gd name="T5" fmla="*/ 0 h 8"/>
                  <a:gd name="T6" fmla="*/ 0 w 6"/>
                  <a:gd name="T7" fmla="*/ 8 h 8"/>
                  <a:gd name="T8" fmla="*/ 1 w 6"/>
                  <a:gd name="T9" fmla="*/ 8 h 8"/>
                  <a:gd name="T10" fmla="*/ 1 w 6"/>
                  <a:gd name="T11" fmla="*/ 8 h 8"/>
                  <a:gd name="T12" fmla="*/ 1 w 6"/>
                  <a:gd name="T13" fmla="*/ 8 h 8"/>
                  <a:gd name="T14" fmla="*/ 5 w 6"/>
                  <a:gd name="T15" fmla="*/ 6 h 8"/>
                  <a:gd name="T16" fmla="*/ 6 w 6"/>
                  <a:gd name="T17" fmla="*/ 5 h 8"/>
                  <a:gd name="T18" fmla="*/ 5 w 6"/>
                  <a:gd name="T19" fmla="*/ 1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8"/>
                    </a:lnTo>
                    <a:lnTo>
                      <a:pt x="1" y="8"/>
                    </a:lnTo>
                    <a:lnTo>
                      <a:pt x="5" y="6"/>
                    </a:lnTo>
                    <a:lnTo>
                      <a:pt x="6" y="5"/>
                    </a:lnTo>
                    <a:lnTo>
                      <a:pt x="5" y="1"/>
                    </a:lnTo>
                    <a:lnTo>
                      <a:pt x="3"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499" name="Freeform 987"/>
              <p:cNvSpPr>
                <a:spLocks/>
              </p:cNvSpPr>
              <p:nvPr/>
            </p:nvSpPr>
            <p:spPr bwMode="auto">
              <a:xfrm>
                <a:off x="4021" y="4182"/>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4 w 5"/>
                  <a:gd name="T15" fmla="*/ 6 h 8"/>
                  <a:gd name="T16" fmla="*/ 5 w 5"/>
                  <a:gd name="T17" fmla="*/ 5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4" y="6"/>
                    </a:lnTo>
                    <a:lnTo>
                      <a:pt x="5" y="5"/>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0" name="Freeform 988"/>
              <p:cNvSpPr>
                <a:spLocks/>
              </p:cNvSpPr>
              <p:nvPr/>
            </p:nvSpPr>
            <p:spPr bwMode="auto">
              <a:xfrm>
                <a:off x="4023" y="4182"/>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1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6"/>
                    </a:lnTo>
                    <a:lnTo>
                      <a:pt x="5" y="5"/>
                    </a:lnTo>
                    <a:lnTo>
                      <a:pt x="3" y="1"/>
                    </a:lnTo>
                    <a:lnTo>
                      <a:pt x="2"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1" name="Freeform 989"/>
              <p:cNvSpPr>
                <a:spLocks/>
              </p:cNvSpPr>
              <p:nvPr/>
            </p:nvSpPr>
            <p:spPr bwMode="auto">
              <a:xfrm>
                <a:off x="4023" y="4182"/>
                <a:ext cx="5" cy="8"/>
              </a:xfrm>
              <a:custGeom>
                <a:avLst/>
                <a:gdLst>
                  <a:gd name="T0" fmla="*/ 2 w 5"/>
                  <a:gd name="T1" fmla="*/ 0 h 8"/>
                  <a:gd name="T2" fmla="*/ 2 w 5"/>
                  <a:gd name="T3" fmla="*/ 0 h 8"/>
                  <a:gd name="T4" fmla="*/ 2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5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8"/>
                    </a:lnTo>
                    <a:lnTo>
                      <a:pt x="2" y="8"/>
                    </a:lnTo>
                    <a:lnTo>
                      <a:pt x="2" y="0"/>
                    </a:lnTo>
                    <a:lnTo>
                      <a:pt x="2" y="8"/>
                    </a:lnTo>
                    <a:lnTo>
                      <a:pt x="5" y="6"/>
                    </a:lnTo>
                    <a:lnTo>
                      <a:pt x="5" y="5"/>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2" name="Freeform 990"/>
              <p:cNvSpPr>
                <a:spLocks/>
              </p:cNvSpPr>
              <p:nvPr/>
            </p:nvSpPr>
            <p:spPr bwMode="auto">
              <a:xfrm>
                <a:off x="4025" y="4182"/>
                <a:ext cx="4" cy="8"/>
              </a:xfrm>
              <a:custGeom>
                <a:avLst/>
                <a:gdLst>
                  <a:gd name="T0" fmla="*/ 1 w 4"/>
                  <a:gd name="T1" fmla="*/ 8 h 8"/>
                  <a:gd name="T2" fmla="*/ 1 w 4"/>
                  <a:gd name="T3" fmla="*/ 0 h 8"/>
                  <a:gd name="T4" fmla="*/ 0 w 4"/>
                  <a:gd name="T5" fmla="*/ 0 h 8"/>
                  <a:gd name="T6" fmla="*/ 0 w 4"/>
                  <a:gd name="T7" fmla="*/ 8 h 8"/>
                  <a:gd name="T8" fmla="*/ 0 w 4"/>
                  <a:gd name="T9" fmla="*/ 8 h 8"/>
                  <a:gd name="T10" fmla="*/ 1 w 4"/>
                  <a:gd name="T11" fmla="*/ 8 h 8"/>
                  <a:gd name="T12" fmla="*/ 0 w 4"/>
                  <a:gd name="T13" fmla="*/ 8 h 8"/>
                  <a:gd name="T14" fmla="*/ 3 w 4"/>
                  <a:gd name="T15" fmla="*/ 6 h 8"/>
                  <a:gd name="T16" fmla="*/ 4 w 4"/>
                  <a:gd name="T17" fmla="*/ 5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0" y="8"/>
                    </a:lnTo>
                    <a:lnTo>
                      <a:pt x="3" y="6"/>
                    </a:lnTo>
                    <a:lnTo>
                      <a:pt x="4" y="5"/>
                    </a:lnTo>
                    <a:lnTo>
                      <a:pt x="4"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3" name="Freeform 991"/>
              <p:cNvSpPr>
                <a:spLocks/>
              </p:cNvSpPr>
              <p:nvPr/>
            </p:nvSpPr>
            <p:spPr bwMode="auto">
              <a:xfrm>
                <a:off x="4026" y="4182"/>
                <a:ext cx="5" cy="8"/>
              </a:xfrm>
              <a:custGeom>
                <a:avLst/>
                <a:gdLst>
                  <a:gd name="T0" fmla="*/ 2 w 5"/>
                  <a:gd name="T1" fmla="*/ 0 h 8"/>
                  <a:gd name="T2" fmla="*/ 0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6 h 8"/>
                  <a:gd name="T16" fmla="*/ 5 w 5"/>
                  <a:gd name="T17" fmla="*/ 5 h 8"/>
                  <a:gd name="T18" fmla="*/ 3 w 5"/>
                  <a:gd name="T19" fmla="*/ 1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8"/>
                    </a:lnTo>
                    <a:lnTo>
                      <a:pt x="2" y="0"/>
                    </a:lnTo>
                    <a:lnTo>
                      <a:pt x="0" y="8"/>
                    </a:lnTo>
                    <a:lnTo>
                      <a:pt x="3" y="6"/>
                    </a:lnTo>
                    <a:lnTo>
                      <a:pt x="5" y="5"/>
                    </a:lnTo>
                    <a:lnTo>
                      <a:pt x="3" y="1"/>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4" name="Freeform 992"/>
              <p:cNvSpPr>
                <a:spLocks/>
              </p:cNvSpPr>
              <p:nvPr/>
            </p:nvSpPr>
            <p:spPr bwMode="auto">
              <a:xfrm>
                <a:off x="4026" y="4182"/>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5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3" y="6"/>
                    </a:lnTo>
                    <a:lnTo>
                      <a:pt x="5" y="5"/>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5" name="Freeform 993"/>
              <p:cNvSpPr>
                <a:spLocks/>
              </p:cNvSpPr>
              <p:nvPr/>
            </p:nvSpPr>
            <p:spPr bwMode="auto">
              <a:xfrm>
                <a:off x="4028" y="4182"/>
                <a:ext cx="5" cy="8"/>
              </a:xfrm>
              <a:custGeom>
                <a:avLst/>
                <a:gdLst>
                  <a:gd name="T0" fmla="*/ 1 w 5"/>
                  <a:gd name="T1" fmla="*/ 0 h 8"/>
                  <a:gd name="T2" fmla="*/ 1 w 5"/>
                  <a:gd name="T3" fmla="*/ 0 h 8"/>
                  <a:gd name="T4" fmla="*/ 0 w 5"/>
                  <a:gd name="T5" fmla="*/ 0 h 8"/>
                  <a:gd name="T6" fmla="*/ 0 w 5"/>
                  <a:gd name="T7" fmla="*/ 8 h 8"/>
                  <a:gd name="T8" fmla="*/ 1 w 5"/>
                  <a:gd name="T9" fmla="*/ 8 h 8"/>
                  <a:gd name="T10" fmla="*/ 1 w 5"/>
                  <a:gd name="T11" fmla="*/ 0 h 8"/>
                  <a:gd name="T12" fmla="*/ 1 w 5"/>
                  <a:gd name="T13" fmla="*/ 8 h 8"/>
                  <a:gd name="T14" fmla="*/ 3 w 5"/>
                  <a:gd name="T15" fmla="*/ 6 h 8"/>
                  <a:gd name="T16" fmla="*/ 5 w 5"/>
                  <a:gd name="T17" fmla="*/ 5 h 8"/>
                  <a:gd name="T18" fmla="*/ 3 w 5"/>
                  <a:gd name="T19" fmla="*/ 1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0"/>
                    </a:lnTo>
                    <a:lnTo>
                      <a:pt x="0" y="8"/>
                    </a:lnTo>
                    <a:lnTo>
                      <a:pt x="1" y="8"/>
                    </a:lnTo>
                    <a:lnTo>
                      <a:pt x="1" y="0"/>
                    </a:lnTo>
                    <a:lnTo>
                      <a:pt x="1" y="8"/>
                    </a:lnTo>
                    <a:lnTo>
                      <a:pt x="3" y="6"/>
                    </a:lnTo>
                    <a:lnTo>
                      <a:pt x="5" y="5"/>
                    </a:lnTo>
                    <a:lnTo>
                      <a:pt x="3"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6" name="Freeform 994"/>
              <p:cNvSpPr>
                <a:spLocks/>
              </p:cNvSpPr>
              <p:nvPr/>
            </p:nvSpPr>
            <p:spPr bwMode="auto">
              <a:xfrm>
                <a:off x="4028" y="4182"/>
                <a:ext cx="5" cy="8"/>
              </a:xfrm>
              <a:custGeom>
                <a:avLst/>
                <a:gdLst>
                  <a:gd name="T0" fmla="*/ 1 w 5"/>
                  <a:gd name="T1" fmla="*/ 8 h 8"/>
                  <a:gd name="T2" fmla="*/ 1 w 5"/>
                  <a:gd name="T3" fmla="*/ 0 h 8"/>
                  <a:gd name="T4" fmla="*/ 1 w 5"/>
                  <a:gd name="T5" fmla="*/ 0 h 8"/>
                  <a:gd name="T6" fmla="*/ 0 w 5"/>
                  <a:gd name="T7" fmla="*/ 8 h 8"/>
                  <a:gd name="T8" fmla="*/ 1 w 5"/>
                  <a:gd name="T9" fmla="*/ 8 h 8"/>
                  <a:gd name="T10" fmla="*/ 1 w 5"/>
                  <a:gd name="T11" fmla="*/ 8 h 8"/>
                  <a:gd name="T12" fmla="*/ 1 w 5"/>
                  <a:gd name="T13" fmla="*/ 8 h 8"/>
                  <a:gd name="T14" fmla="*/ 5 w 5"/>
                  <a:gd name="T15" fmla="*/ 8 h 8"/>
                  <a:gd name="T16" fmla="*/ 5 w 5"/>
                  <a:gd name="T17" fmla="*/ 5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8"/>
                    </a:lnTo>
                    <a:lnTo>
                      <a:pt x="1" y="8"/>
                    </a:lnTo>
                    <a:lnTo>
                      <a:pt x="5" y="8"/>
                    </a:lnTo>
                    <a:lnTo>
                      <a:pt x="5" y="5"/>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7" name="Freeform 995"/>
              <p:cNvSpPr>
                <a:spLocks/>
              </p:cNvSpPr>
              <p:nvPr/>
            </p:nvSpPr>
            <p:spPr bwMode="auto">
              <a:xfrm>
                <a:off x="4029" y="4182"/>
                <a:ext cx="5" cy="8"/>
              </a:xfrm>
              <a:custGeom>
                <a:avLst/>
                <a:gdLst>
                  <a:gd name="T0" fmla="*/ 2 w 5"/>
                  <a:gd name="T1" fmla="*/ 8 h 8"/>
                  <a:gd name="T2" fmla="*/ 2 w 5"/>
                  <a:gd name="T3" fmla="*/ 0 h 8"/>
                  <a:gd name="T4" fmla="*/ 0 w 5"/>
                  <a:gd name="T5" fmla="*/ 0 h 8"/>
                  <a:gd name="T6" fmla="*/ 0 w 5"/>
                  <a:gd name="T7" fmla="*/ 8 h 8"/>
                  <a:gd name="T8" fmla="*/ 0 w 5"/>
                  <a:gd name="T9" fmla="*/ 8 h 8"/>
                  <a:gd name="T10" fmla="*/ 2 w 5"/>
                  <a:gd name="T11" fmla="*/ 8 h 8"/>
                  <a:gd name="T12" fmla="*/ 0 w 5"/>
                  <a:gd name="T13" fmla="*/ 8 h 8"/>
                  <a:gd name="T14" fmla="*/ 4 w 5"/>
                  <a:gd name="T15" fmla="*/ 8 h 8"/>
                  <a:gd name="T16" fmla="*/ 5 w 5"/>
                  <a:gd name="T17" fmla="*/ 5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0" y="8"/>
                    </a:lnTo>
                    <a:lnTo>
                      <a:pt x="4" y="8"/>
                    </a:lnTo>
                    <a:lnTo>
                      <a:pt x="5" y="5"/>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8" name="Freeform 996"/>
              <p:cNvSpPr>
                <a:spLocks/>
              </p:cNvSpPr>
              <p:nvPr/>
            </p:nvSpPr>
            <p:spPr bwMode="auto">
              <a:xfrm>
                <a:off x="4031" y="41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09" name="Freeform 997"/>
              <p:cNvSpPr>
                <a:spLocks/>
              </p:cNvSpPr>
              <p:nvPr/>
            </p:nvSpPr>
            <p:spPr bwMode="auto">
              <a:xfrm>
                <a:off x="4031" y="4182"/>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5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6"/>
                    </a:lnTo>
                    <a:lnTo>
                      <a:pt x="5" y="5"/>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0" name="Freeform 998"/>
              <p:cNvSpPr>
                <a:spLocks/>
              </p:cNvSpPr>
              <p:nvPr/>
            </p:nvSpPr>
            <p:spPr bwMode="auto">
              <a:xfrm>
                <a:off x="4033" y="4182"/>
                <a:ext cx="4" cy="8"/>
              </a:xfrm>
              <a:custGeom>
                <a:avLst/>
                <a:gdLst>
                  <a:gd name="T0" fmla="*/ 1 w 4"/>
                  <a:gd name="T1" fmla="*/ 8 h 8"/>
                  <a:gd name="T2" fmla="*/ 1 w 4"/>
                  <a:gd name="T3" fmla="*/ 1 h 8"/>
                  <a:gd name="T4" fmla="*/ 0 w 4"/>
                  <a:gd name="T5" fmla="*/ 0 h 8"/>
                  <a:gd name="T6" fmla="*/ 0 w 4"/>
                  <a:gd name="T7" fmla="*/ 8 h 8"/>
                  <a:gd name="T8" fmla="*/ 0 w 4"/>
                  <a:gd name="T9" fmla="*/ 8 h 8"/>
                  <a:gd name="T10" fmla="*/ 1 w 4"/>
                  <a:gd name="T11" fmla="*/ 8 h 8"/>
                  <a:gd name="T12" fmla="*/ 0 w 4"/>
                  <a:gd name="T13" fmla="*/ 8 h 8"/>
                  <a:gd name="T14" fmla="*/ 3 w 4"/>
                  <a:gd name="T15" fmla="*/ 8 h 8"/>
                  <a:gd name="T16" fmla="*/ 4 w 4"/>
                  <a:gd name="T17" fmla="*/ 5 h 8"/>
                  <a:gd name="T18" fmla="*/ 3 w 4"/>
                  <a:gd name="T19" fmla="*/ 1 h 8"/>
                  <a:gd name="T20" fmla="*/ 1 w 4"/>
                  <a:gd name="T21" fmla="*/ 1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1"/>
                    </a:lnTo>
                    <a:lnTo>
                      <a:pt x="0" y="0"/>
                    </a:lnTo>
                    <a:lnTo>
                      <a:pt x="0" y="8"/>
                    </a:lnTo>
                    <a:lnTo>
                      <a:pt x="1" y="8"/>
                    </a:lnTo>
                    <a:lnTo>
                      <a:pt x="0" y="8"/>
                    </a:lnTo>
                    <a:lnTo>
                      <a:pt x="3" y="8"/>
                    </a:lnTo>
                    <a:lnTo>
                      <a:pt x="4" y="5"/>
                    </a:lnTo>
                    <a:lnTo>
                      <a:pt x="3" y="1"/>
                    </a:lnTo>
                    <a:lnTo>
                      <a:pt x="1" y="1"/>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1" name="Freeform 999"/>
              <p:cNvSpPr>
                <a:spLocks/>
              </p:cNvSpPr>
              <p:nvPr/>
            </p:nvSpPr>
            <p:spPr bwMode="auto">
              <a:xfrm>
                <a:off x="4034" y="4183"/>
                <a:ext cx="3" cy="7"/>
              </a:xfrm>
              <a:custGeom>
                <a:avLst/>
                <a:gdLst>
                  <a:gd name="T0" fmla="*/ 0 w 3"/>
                  <a:gd name="T1" fmla="*/ 0 h 7"/>
                  <a:gd name="T2" fmla="*/ 0 w 3"/>
                  <a:gd name="T3" fmla="*/ 0 h 7"/>
                  <a:gd name="T4" fmla="*/ 0 w 3"/>
                  <a:gd name="T5" fmla="*/ 0 h 7"/>
                  <a:gd name="T6" fmla="*/ 0 w 3"/>
                  <a:gd name="T7" fmla="*/ 7 h 7"/>
                  <a:gd name="T8" fmla="*/ 0 w 3"/>
                  <a:gd name="T9" fmla="*/ 7 h 7"/>
                  <a:gd name="T10" fmla="*/ 0 w 3"/>
                  <a:gd name="T11" fmla="*/ 0 h 7"/>
                  <a:gd name="T12" fmla="*/ 0 w 3"/>
                  <a:gd name="T13" fmla="*/ 7 h 7"/>
                  <a:gd name="T14" fmla="*/ 3 w 3"/>
                  <a:gd name="T15" fmla="*/ 7 h 7"/>
                  <a:gd name="T16" fmla="*/ 3 w 3"/>
                  <a:gd name="T17" fmla="*/ 4 h 7"/>
                  <a:gd name="T18" fmla="*/ 3 w 3"/>
                  <a:gd name="T19" fmla="*/ 0 h 7"/>
                  <a:gd name="T20" fmla="*/ 0 w 3"/>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7">
                    <a:moveTo>
                      <a:pt x="0" y="0"/>
                    </a:moveTo>
                    <a:lnTo>
                      <a:pt x="0" y="0"/>
                    </a:lnTo>
                    <a:lnTo>
                      <a:pt x="0" y="7"/>
                    </a:lnTo>
                    <a:lnTo>
                      <a:pt x="0" y="0"/>
                    </a:lnTo>
                    <a:lnTo>
                      <a:pt x="0" y="7"/>
                    </a:lnTo>
                    <a:lnTo>
                      <a:pt x="3" y="7"/>
                    </a:lnTo>
                    <a:lnTo>
                      <a:pt x="3" y="4"/>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2" name="Freeform 1000"/>
              <p:cNvSpPr>
                <a:spLocks/>
              </p:cNvSpPr>
              <p:nvPr/>
            </p:nvSpPr>
            <p:spPr bwMode="auto">
              <a:xfrm>
                <a:off x="4034"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4 h 7"/>
                  <a:gd name="T18" fmla="*/ 5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3" y="7"/>
                    </a:lnTo>
                    <a:lnTo>
                      <a:pt x="5" y="4"/>
                    </a:lnTo>
                    <a:lnTo>
                      <a:pt x="5"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3" name="Freeform 1001"/>
              <p:cNvSpPr>
                <a:spLocks/>
              </p:cNvSpPr>
              <p:nvPr/>
            </p:nvSpPr>
            <p:spPr bwMode="auto">
              <a:xfrm>
                <a:off x="4036"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0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4" name="Freeform 1002"/>
              <p:cNvSpPr>
                <a:spLocks/>
              </p:cNvSpPr>
              <p:nvPr/>
            </p:nvSpPr>
            <p:spPr bwMode="auto">
              <a:xfrm>
                <a:off x="4036"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4 h 7"/>
                  <a:gd name="T18" fmla="*/ 5 w 5"/>
                  <a:gd name="T19" fmla="*/ 0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4"/>
                    </a:lnTo>
                    <a:lnTo>
                      <a:pt x="5"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5" name="Freeform 1003"/>
              <p:cNvSpPr>
                <a:spLocks/>
              </p:cNvSpPr>
              <p:nvPr/>
            </p:nvSpPr>
            <p:spPr bwMode="auto">
              <a:xfrm>
                <a:off x="4037" y="4183"/>
                <a:ext cx="5" cy="7"/>
              </a:xfrm>
              <a:custGeom>
                <a:avLst/>
                <a:gdLst>
                  <a:gd name="T0" fmla="*/ 2 w 5"/>
                  <a:gd name="T1" fmla="*/ 0 h 7"/>
                  <a:gd name="T2" fmla="*/ 2 w 5"/>
                  <a:gd name="T3" fmla="*/ 0 h 7"/>
                  <a:gd name="T4" fmla="*/ 0 w 5"/>
                  <a:gd name="T5" fmla="*/ 0 h 7"/>
                  <a:gd name="T6" fmla="*/ 0 w 5"/>
                  <a:gd name="T7" fmla="*/ 7 h 7"/>
                  <a:gd name="T8" fmla="*/ 2 w 5"/>
                  <a:gd name="T9" fmla="*/ 7 h 7"/>
                  <a:gd name="T10" fmla="*/ 2 w 5"/>
                  <a:gd name="T11" fmla="*/ 0 h 7"/>
                  <a:gd name="T12" fmla="*/ 2 w 5"/>
                  <a:gd name="T13" fmla="*/ 7 h 7"/>
                  <a:gd name="T14" fmla="*/ 4 w 5"/>
                  <a:gd name="T15" fmla="*/ 7 h 7"/>
                  <a:gd name="T16" fmla="*/ 5 w 5"/>
                  <a:gd name="T17" fmla="*/ 4 h 7"/>
                  <a:gd name="T18" fmla="*/ 4 w 5"/>
                  <a:gd name="T19" fmla="*/ 0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0"/>
                    </a:lnTo>
                    <a:lnTo>
                      <a:pt x="0" y="7"/>
                    </a:lnTo>
                    <a:lnTo>
                      <a:pt x="2" y="7"/>
                    </a:lnTo>
                    <a:lnTo>
                      <a:pt x="2" y="0"/>
                    </a:lnTo>
                    <a:lnTo>
                      <a:pt x="2" y="7"/>
                    </a:lnTo>
                    <a:lnTo>
                      <a:pt x="4" y="7"/>
                    </a:lnTo>
                    <a:lnTo>
                      <a:pt x="5" y="4"/>
                    </a:lnTo>
                    <a:lnTo>
                      <a:pt x="4"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6" name="Freeform 1004"/>
              <p:cNvSpPr>
                <a:spLocks/>
              </p:cNvSpPr>
              <p:nvPr/>
            </p:nvSpPr>
            <p:spPr bwMode="auto">
              <a:xfrm>
                <a:off x="4037" y="4183"/>
                <a:ext cx="7" cy="7"/>
              </a:xfrm>
              <a:custGeom>
                <a:avLst/>
                <a:gdLst>
                  <a:gd name="T0" fmla="*/ 2 w 7"/>
                  <a:gd name="T1" fmla="*/ 7 h 7"/>
                  <a:gd name="T2" fmla="*/ 2 w 7"/>
                  <a:gd name="T3" fmla="*/ 0 h 7"/>
                  <a:gd name="T4" fmla="*/ 2 w 7"/>
                  <a:gd name="T5" fmla="*/ 0 h 7"/>
                  <a:gd name="T6" fmla="*/ 0 w 7"/>
                  <a:gd name="T7" fmla="*/ 7 h 7"/>
                  <a:gd name="T8" fmla="*/ 2 w 7"/>
                  <a:gd name="T9" fmla="*/ 7 h 7"/>
                  <a:gd name="T10" fmla="*/ 2 w 7"/>
                  <a:gd name="T11" fmla="*/ 7 h 7"/>
                  <a:gd name="T12" fmla="*/ 2 w 7"/>
                  <a:gd name="T13" fmla="*/ 7 h 7"/>
                  <a:gd name="T14" fmla="*/ 5 w 7"/>
                  <a:gd name="T15" fmla="*/ 7 h 7"/>
                  <a:gd name="T16" fmla="*/ 7 w 7"/>
                  <a:gd name="T17" fmla="*/ 4 h 7"/>
                  <a:gd name="T18" fmla="*/ 5 w 7"/>
                  <a:gd name="T19" fmla="*/ 2 h 7"/>
                  <a:gd name="T20" fmla="*/ 2 w 7"/>
                  <a:gd name="T21" fmla="*/ 0 h 7"/>
                  <a:gd name="T22" fmla="*/ 2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2" y="7"/>
                    </a:moveTo>
                    <a:lnTo>
                      <a:pt x="2" y="0"/>
                    </a:lnTo>
                    <a:lnTo>
                      <a:pt x="0" y="7"/>
                    </a:lnTo>
                    <a:lnTo>
                      <a:pt x="2" y="7"/>
                    </a:lnTo>
                    <a:lnTo>
                      <a:pt x="5" y="7"/>
                    </a:lnTo>
                    <a:lnTo>
                      <a:pt x="7"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7" name="Freeform 1005"/>
              <p:cNvSpPr>
                <a:spLocks/>
              </p:cNvSpPr>
              <p:nvPr/>
            </p:nvSpPr>
            <p:spPr bwMode="auto">
              <a:xfrm>
                <a:off x="4039"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8" name="Freeform 1006"/>
              <p:cNvSpPr>
                <a:spLocks/>
              </p:cNvSpPr>
              <p:nvPr/>
            </p:nvSpPr>
            <p:spPr bwMode="auto">
              <a:xfrm>
                <a:off x="4041"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0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19" name="Freeform 1007"/>
              <p:cNvSpPr>
                <a:spLocks/>
              </p:cNvSpPr>
              <p:nvPr/>
            </p:nvSpPr>
            <p:spPr bwMode="auto">
              <a:xfrm>
                <a:off x="4041"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4 h 7"/>
                  <a:gd name="T18" fmla="*/ 5 w 5"/>
                  <a:gd name="T19" fmla="*/ 0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4"/>
                    </a:lnTo>
                    <a:lnTo>
                      <a:pt x="5"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0" name="Freeform 1008"/>
              <p:cNvSpPr>
                <a:spLocks/>
              </p:cNvSpPr>
              <p:nvPr/>
            </p:nvSpPr>
            <p:spPr bwMode="auto">
              <a:xfrm>
                <a:off x="4042" y="4183"/>
                <a:ext cx="5" cy="7"/>
              </a:xfrm>
              <a:custGeom>
                <a:avLst/>
                <a:gdLst>
                  <a:gd name="T0" fmla="*/ 2 w 5"/>
                  <a:gd name="T1" fmla="*/ 0 h 7"/>
                  <a:gd name="T2" fmla="*/ 2 w 5"/>
                  <a:gd name="T3" fmla="*/ 0 h 7"/>
                  <a:gd name="T4" fmla="*/ 0 w 5"/>
                  <a:gd name="T5" fmla="*/ 0 h 7"/>
                  <a:gd name="T6" fmla="*/ 0 w 5"/>
                  <a:gd name="T7" fmla="*/ 7 h 7"/>
                  <a:gd name="T8" fmla="*/ 2 w 5"/>
                  <a:gd name="T9" fmla="*/ 7 h 7"/>
                  <a:gd name="T10" fmla="*/ 2 w 5"/>
                  <a:gd name="T11" fmla="*/ 0 h 7"/>
                  <a:gd name="T12" fmla="*/ 2 w 5"/>
                  <a:gd name="T13" fmla="*/ 7 h 7"/>
                  <a:gd name="T14" fmla="*/ 4 w 5"/>
                  <a:gd name="T15" fmla="*/ 7 h 7"/>
                  <a:gd name="T16" fmla="*/ 5 w 5"/>
                  <a:gd name="T17" fmla="*/ 4 h 7"/>
                  <a:gd name="T18" fmla="*/ 4 w 5"/>
                  <a:gd name="T19" fmla="*/ 0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0"/>
                    </a:lnTo>
                    <a:lnTo>
                      <a:pt x="0" y="7"/>
                    </a:lnTo>
                    <a:lnTo>
                      <a:pt x="2" y="7"/>
                    </a:lnTo>
                    <a:lnTo>
                      <a:pt x="2" y="0"/>
                    </a:lnTo>
                    <a:lnTo>
                      <a:pt x="2" y="7"/>
                    </a:lnTo>
                    <a:lnTo>
                      <a:pt x="4" y="7"/>
                    </a:lnTo>
                    <a:lnTo>
                      <a:pt x="5" y="4"/>
                    </a:lnTo>
                    <a:lnTo>
                      <a:pt x="4"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1" name="Freeform 1009"/>
              <p:cNvSpPr>
                <a:spLocks/>
              </p:cNvSpPr>
              <p:nvPr/>
            </p:nvSpPr>
            <p:spPr bwMode="auto">
              <a:xfrm>
                <a:off x="4042" y="4183"/>
                <a:ext cx="7" cy="7"/>
              </a:xfrm>
              <a:custGeom>
                <a:avLst/>
                <a:gdLst>
                  <a:gd name="T0" fmla="*/ 2 w 7"/>
                  <a:gd name="T1" fmla="*/ 7 h 7"/>
                  <a:gd name="T2" fmla="*/ 2 w 7"/>
                  <a:gd name="T3" fmla="*/ 0 h 7"/>
                  <a:gd name="T4" fmla="*/ 2 w 7"/>
                  <a:gd name="T5" fmla="*/ 0 h 7"/>
                  <a:gd name="T6" fmla="*/ 0 w 7"/>
                  <a:gd name="T7" fmla="*/ 7 h 7"/>
                  <a:gd name="T8" fmla="*/ 2 w 7"/>
                  <a:gd name="T9" fmla="*/ 7 h 7"/>
                  <a:gd name="T10" fmla="*/ 2 w 7"/>
                  <a:gd name="T11" fmla="*/ 7 h 7"/>
                  <a:gd name="T12" fmla="*/ 2 w 7"/>
                  <a:gd name="T13" fmla="*/ 7 h 7"/>
                  <a:gd name="T14" fmla="*/ 5 w 7"/>
                  <a:gd name="T15" fmla="*/ 7 h 7"/>
                  <a:gd name="T16" fmla="*/ 7 w 7"/>
                  <a:gd name="T17" fmla="*/ 4 h 7"/>
                  <a:gd name="T18" fmla="*/ 5 w 7"/>
                  <a:gd name="T19" fmla="*/ 2 h 7"/>
                  <a:gd name="T20" fmla="*/ 2 w 7"/>
                  <a:gd name="T21" fmla="*/ 0 h 7"/>
                  <a:gd name="T22" fmla="*/ 2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2" y="7"/>
                    </a:moveTo>
                    <a:lnTo>
                      <a:pt x="2" y="0"/>
                    </a:lnTo>
                    <a:lnTo>
                      <a:pt x="0" y="7"/>
                    </a:lnTo>
                    <a:lnTo>
                      <a:pt x="2" y="7"/>
                    </a:lnTo>
                    <a:lnTo>
                      <a:pt x="5" y="7"/>
                    </a:lnTo>
                    <a:lnTo>
                      <a:pt x="7"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2" name="Freeform 1010"/>
              <p:cNvSpPr>
                <a:spLocks/>
              </p:cNvSpPr>
              <p:nvPr/>
            </p:nvSpPr>
            <p:spPr bwMode="auto">
              <a:xfrm>
                <a:off x="4044"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3" name="Freeform 1011"/>
              <p:cNvSpPr>
                <a:spLocks/>
              </p:cNvSpPr>
              <p:nvPr/>
            </p:nvSpPr>
            <p:spPr bwMode="auto">
              <a:xfrm>
                <a:off x="4046" y="4183"/>
                <a:ext cx="4" cy="7"/>
              </a:xfrm>
              <a:custGeom>
                <a:avLst/>
                <a:gdLst>
                  <a:gd name="T0" fmla="*/ 0 w 4"/>
                  <a:gd name="T1" fmla="*/ 7 h 7"/>
                  <a:gd name="T2" fmla="*/ 0 w 4"/>
                  <a:gd name="T3" fmla="*/ 0 h 7"/>
                  <a:gd name="T4" fmla="*/ 0 w 4"/>
                  <a:gd name="T5" fmla="*/ 0 h 7"/>
                  <a:gd name="T6" fmla="*/ 0 w 4"/>
                  <a:gd name="T7" fmla="*/ 7 h 7"/>
                  <a:gd name="T8" fmla="*/ 0 w 4"/>
                  <a:gd name="T9" fmla="*/ 7 h 7"/>
                  <a:gd name="T10" fmla="*/ 0 w 4"/>
                  <a:gd name="T11" fmla="*/ 7 h 7"/>
                  <a:gd name="T12" fmla="*/ 0 w 4"/>
                  <a:gd name="T13" fmla="*/ 7 h 7"/>
                  <a:gd name="T14" fmla="*/ 3 w 4"/>
                  <a:gd name="T15" fmla="*/ 7 h 7"/>
                  <a:gd name="T16" fmla="*/ 4 w 4"/>
                  <a:gd name="T17" fmla="*/ 4 h 7"/>
                  <a:gd name="T18" fmla="*/ 3 w 4"/>
                  <a:gd name="T19" fmla="*/ 0 h 7"/>
                  <a:gd name="T20" fmla="*/ 0 w 4"/>
                  <a:gd name="T21" fmla="*/ 0 h 7"/>
                  <a:gd name="T22" fmla="*/ 0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0" y="7"/>
                    </a:moveTo>
                    <a:lnTo>
                      <a:pt x="0" y="0"/>
                    </a:lnTo>
                    <a:lnTo>
                      <a:pt x="0" y="7"/>
                    </a:lnTo>
                    <a:lnTo>
                      <a:pt x="3" y="7"/>
                    </a:lnTo>
                    <a:lnTo>
                      <a:pt x="4"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4" name="Freeform 1012"/>
              <p:cNvSpPr>
                <a:spLocks/>
              </p:cNvSpPr>
              <p:nvPr/>
            </p:nvSpPr>
            <p:spPr bwMode="auto">
              <a:xfrm>
                <a:off x="4046" y="4183"/>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4 w 4"/>
                  <a:gd name="T15" fmla="*/ 7 h 7"/>
                  <a:gd name="T16" fmla="*/ 4 w 4"/>
                  <a:gd name="T17" fmla="*/ 4 h 7"/>
                  <a:gd name="T18" fmla="*/ 4 w 4"/>
                  <a:gd name="T19" fmla="*/ 0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4" y="7"/>
                    </a:lnTo>
                    <a:lnTo>
                      <a:pt x="4" y="4"/>
                    </a:lnTo>
                    <a:lnTo>
                      <a:pt x="4"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5" name="Freeform 1013"/>
              <p:cNvSpPr>
                <a:spLocks/>
              </p:cNvSpPr>
              <p:nvPr/>
            </p:nvSpPr>
            <p:spPr bwMode="auto">
              <a:xfrm>
                <a:off x="4047"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4 h 7"/>
                  <a:gd name="T18" fmla="*/ 3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3" y="7"/>
                    </a:lnTo>
                    <a:lnTo>
                      <a:pt x="5" y="4"/>
                    </a:lnTo>
                    <a:lnTo>
                      <a:pt x="3"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6" name="Freeform 1014"/>
              <p:cNvSpPr>
                <a:spLocks/>
              </p:cNvSpPr>
              <p:nvPr/>
            </p:nvSpPr>
            <p:spPr bwMode="auto">
              <a:xfrm>
                <a:off x="4049"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0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7" name="Freeform 1015"/>
              <p:cNvSpPr>
                <a:spLocks/>
              </p:cNvSpPr>
              <p:nvPr/>
            </p:nvSpPr>
            <p:spPr bwMode="auto">
              <a:xfrm>
                <a:off x="4049"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4 h 7"/>
                  <a:gd name="T18" fmla="*/ 5 w 5"/>
                  <a:gd name="T19" fmla="*/ 0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4"/>
                    </a:lnTo>
                    <a:lnTo>
                      <a:pt x="5"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8" name="Freeform 1016"/>
              <p:cNvSpPr>
                <a:spLocks/>
              </p:cNvSpPr>
              <p:nvPr/>
            </p:nvSpPr>
            <p:spPr bwMode="auto">
              <a:xfrm>
                <a:off x="4050"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4 w 5"/>
                  <a:gd name="T15" fmla="*/ 7 h 7"/>
                  <a:gd name="T16" fmla="*/ 5 w 5"/>
                  <a:gd name="T17" fmla="*/ 4 h 7"/>
                  <a:gd name="T18" fmla="*/ 4 w 5"/>
                  <a:gd name="T19" fmla="*/ 0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4" y="7"/>
                    </a:lnTo>
                    <a:lnTo>
                      <a:pt x="5" y="4"/>
                    </a:lnTo>
                    <a:lnTo>
                      <a:pt x="4"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29" name="Freeform 1017"/>
              <p:cNvSpPr>
                <a:spLocks/>
              </p:cNvSpPr>
              <p:nvPr/>
            </p:nvSpPr>
            <p:spPr bwMode="auto">
              <a:xfrm>
                <a:off x="4050" y="4183"/>
                <a:ext cx="5" cy="7"/>
              </a:xfrm>
              <a:custGeom>
                <a:avLst/>
                <a:gdLst>
                  <a:gd name="T0" fmla="*/ 2 w 5"/>
                  <a:gd name="T1" fmla="*/ 0 h 7"/>
                  <a:gd name="T2" fmla="*/ 2 w 5"/>
                  <a:gd name="T3" fmla="*/ 0 h 7"/>
                  <a:gd name="T4" fmla="*/ 0 w 5"/>
                  <a:gd name="T5" fmla="*/ 0 h 7"/>
                  <a:gd name="T6" fmla="*/ 0 w 5"/>
                  <a:gd name="T7" fmla="*/ 7 h 7"/>
                  <a:gd name="T8" fmla="*/ 2 w 5"/>
                  <a:gd name="T9" fmla="*/ 7 h 7"/>
                  <a:gd name="T10" fmla="*/ 2 w 5"/>
                  <a:gd name="T11" fmla="*/ 0 h 7"/>
                  <a:gd name="T12" fmla="*/ 2 w 5"/>
                  <a:gd name="T13" fmla="*/ 7 h 7"/>
                  <a:gd name="T14" fmla="*/ 5 w 5"/>
                  <a:gd name="T15" fmla="*/ 7 h 7"/>
                  <a:gd name="T16" fmla="*/ 5 w 5"/>
                  <a:gd name="T17" fmla="*/ 4 h 7"/>
                  <a:gd name="T18" fmla="*/ 5 w 5"/>
                  <a:gd name="T19" fmla="*/ 0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0"/>
                    </a:lnTo>
                    <a:lnTo>
                      <a:pt x="0" y="7"/>
                    </a:lnTo>
                    <a:lnTo>
                      <a:pt x="2" y="7"/>
                    </a:lnTo>
                    <a:lnTo>
                      <a:pt x="2" y="0"/>
                    </a:lnTo>
                    <a:lnTo>
                      <a:pt x="2" y="7"/>
                    </a:lnTo>
                    <a:lnTo>
                      <a:pt x="5" y="7"/>
                    </a:lnTo>
                    <a:lnTo>
                      <a:pt x="5" y="4"/>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0" name="Freeform 1018"/>
              <p:cNvSpPr>
                <a:spLocks/>
              </p:cNvSpPr>
              <p:nvPr/>
            </p:nvSpPr>
            <p:spPr bwMode="auto">
              <a:xfrm>
                <a:off x="4052" y="4183"/>
                <a:ext cx="5" cy="7"/>
              </a:xfrm>
              <a:custGeom>
                <a:avLst/>
                <a:gdLst>
                  <a:gd name="T0" fmla="*/ 2 w 5"/>
                  <a:gd name="T1" fmla="*/ 7 h 7"/>
                  <a:gd name="T2" fmla="*/ 2 w 5"/>
                  <a:gd name="T3" fmla="*/ 0 h 7"/>
                  <a:gd name="T4" fmla="*/ 0 w 5"/>
                  <a:gd name="T5" fmla="*/ 0 h 7"/>
                  <a:gd name="T6" fmla="*/ 0 w 5"/>
                  <a:gd name="T7" fmla="*/ 7 h 7"/>
                  <a:gd name="T8" fmla="*/ 0 w 5"/>
                  <a:gd name="T9" fmla="*/ 7 h 7"/>
                  <a:gd name="T10" fmla="*/ 2 w 5"/>
                  <a:gd name="T11" fmla="*/ 7 h 7"/>
                  <a:gd name="T12" fmla="*/ 0 w 5"/>
                  <a:gd name="T13" fmla="*/ 7 h 7"/>
                  <a:gd name="T14" fmla="*/ 3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0" y="7"/>
                    </a:lnTo>
                    <a:lnTo>
                      <a:pt x="3"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1" name="Freeform 1019"/>
              <p:cNvSpPr>
                <a:spLocks/>
              </p:cNvSpPr>
              <p:nvPr/>
            </p:nvSpPr>
            <p:spPr bwMode="auto">
              <a:xfrm>
                <a:off x="4054" y="4183"/>
                <a:ext cx="4" cy="7"/>
              </a:xfrm>
              <a:custGeom>
                <a:avLst/>
                <a:gdLst>
                  <a:gd name="T0" fmla="*/ 0 w 4"/>
                  <a:gd name="T1" fmla="*/ 7 h 7"/>
                  <a:gd name="T2" fmla="*/ 0 w 4"/>
                  <a:gd name="T3" fmla="*/ 0 h 7"/>
                  <a:gd name="T4" fmla="*/ 0 w 4"/>
                  <a:gd name="T5" fmla="*/ 0 h 7"/>
                  <a:gd name="T6" fmla="*/ 0 w 4"/>
                  <a:gd name="T7" fmla="*/ 7 h 7"/>
                  <a:gd name="T8" fmla="*/ 0 w 4"/>
                  <a:gd name="T9" fmla="*/ 7 h 7"/>
                  <a:gd name="T10" fmla="*/ 0 w 4"/>
                  <a:gd name="T11" fmla="*/ 7 h 7"/>
                  <a:gd name="T12" fmla="*/ 0 w 4"/>
                  <a:gd name="T13" fmla="*/ 7 h 7"/>
                  <a:gd name="T14" fmla="*/ 3 w 4"/>
                  <a:gd name="T15" fmla="*/ 7 h 7"/>
                  <a:gd name="T16" fmla="*/ 4 w 4"/>
                  <a:gd name="T17" fmla="*/ 4 h 7"/>
                  <a:gd name="T18" fmla="*/ 3 w 4"/>
                  <a:gd name="T19" fmla="*/ 2 h 7"/>
                  <a:gd name="T20" fmla="*/ 0 w 4"/>
                  <a:gd name="T21" fmla="*/ 0 h 7"/>
                  <a:gd name="T22" fmla="*/ 0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0" y="7"/>
                    </a:moveTo>
                    <a:lnTo>
                      <a:pt x="0" y="0"/>
                    </a:lnTo>
                    <a:lnTo>
                      <a:pt x="0" y="7"/>
                    </a:lnTo>
                    <a:lnTo>
                      <a:pt x="3" y="7"/>
                    </a:lnTo>
                    <a:lnTo>
                      <a:pt x="4"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2" name="Freeform 1020"/>
              <p:cNvSpPr>
                <a:spLocks/>
              </p:cNvSpPr>
              <p:nvPr/>
            </p:nvSpPr>
            <p:spPr bwMode="auto">
              <a:xfrm>
                <a:off x="4054" y="4183"/>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4 w 4"/>
                  <a:gd name="T15" fmla="*/ 7 h 7"/>
                  <a:gd name="T16" fmla="*/ 4 w 4"/>
                  <a:gd name="T17" fmla="*/ 4 h 7"/>
                  <a:gd name="T18" fmla="*/ 4 w 4"/>
                  <a:gd name="T19" fmla="*/ 2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4" y="7"/>
                    </a:lnTo>
                    <a:lnTo>
                      <a:pt x="4" y="4"/>
                    </a:lnTo>
                    <a:lnTo>
                      <a:pt x="4"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3" name="Freeform 1021"/>
              <p:cNvSpPr>
                <a:spLocks/>
              </p:cNvSpPr>
              <p:nvPr/>
            </p:nvSpPr>
            <p:spPr bwMode="auto">
              <a:xfrm>
                <a:off x="4055"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4" name="Freeform 1022"/>
              <p:cNvSpPr>
                <a:spLocks/>
              </p:cNvSpPr>
              <p:nvPr/>
            </p:nvSpPr>
            <p:spPr bwMode="auto">
              <a:xfrm>
                <a:off x="4055"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5" name="Freeform 1024"/>
              <p:cNvSpPr>
                <a:spLocks/>
              </p:cNvSpPr>
              <p:nvPr/>
            </p:nvSpPr>
            <p:spPr bwMode="auto">
              <a:xfrm>
                <a:off x="4057"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3 w 5"/>
                  <a:gd name="T15" fmla="*/ 7 h 7"/>
                  <a:gd name="T16" fmla="*/ 5 w 5"/>
                  <a:gd name="T17" fmla="*/ 4 h 7"/>
                  <a:gd name="T18" fmla="*/ 3 w 5"/>
                  <a:gd name="T19" fmla="*/ 2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3" y="7"/>
                    </a:lnTo>
                    <a:lnTo>
                      <a:pt x="5" y="4"/>
                    </a:lnTo>
                    <a:lnTo>
                      <a:pt x="3"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6" name="Freeform 1025"/>
              <p:cNvSpPr>
                <a:spLocks/>
              </p:cNvSpPr>
              <p:nvPr/>
            </p:nvSpPr>
            <p:spPr bwMode="auto">
              <a:xfrm>
                <a:off x="4058"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4 w 5"/>
                  <a:gd name="T15" fmla="*/ 7 h 7"/>
                  <a:gd name="T16" fmla="*/ 5 w 5"/>
                  <a:gd name="T17" fmla="*/ 4 h 7"/>
                  <a:gd name="T18" fmla="*/ 4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4" y="7"/>
                    </a:lnTo>
                    <a:lnTo>
                      <a:pt x="5" y="4"/>
                    </a:lnTo>
                    <a:lnTo>
                      <a:pt x="4"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7" name="Freeform 1026"/>
              <p:cNvSpPr>
                <a:spLocks/>
              </p:cNvSpPr>
              <p:nvPr/>
            </p:nvSpPr>
            <p:spPr bwMode="auto">
              <a:xfrm>
                <a:off x="4058"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8" name="Freeform 1027"/>
              <p:cNvSpPr>
                <a:spLocks/>
              </p:cNvSpPr>
              <p:nvPr/>
            </p:nvSpPr>
            <p:spPr bwMode="auto">
              <a:xfrm>
                <a:off x="4060"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4 h 7"/>
                  <a:gd name="T18" fmla="*/ 3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3" y="7"/>
                    </a:lnTo>
                    <a:lnTo>
                      <a:pt x="5" y="4"/>
                    </a:lnTo>
                    <a:lnTo>
                      <a:pt x="3"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39" name="Freeform 1028"/>
              <p:cNvSpPr>
                <a:spLocks/>
              </p:cNvSpPr>
              <p:nvPr/>
            </p:nvSpPr>
            <p:spPr bwMode="auto">
              <a:xfrm>
                <a:off x="4062" y="4183"/>
                <a:ext cx="3" cy="7"/>
              </a:xfrm>
              <a:custGeom>
                <a:avLst/>
                <a:gdLst>
                  <a:gd name="T0" fmla="*/ 0 w 3"/>
                  <a:gd name="T1" fmla="*/ 7 h 7"/>
                  <a:gd name="T2" fmla="*/ 0 w 3"/>
                  <a:gd name="T3" fmla="*/ 0 h 7"/>
                  <a:gd name="T4" fmla="*/ 0 w 3"/>
                  <a:gd name="T5" fmla="*/ 0 h 7"/>
                  <a:gd name="T6" fmla="*/ 0 w 3"/>
                  <a:gd name="T7" fmla="*/ 7 h 7"/>
                  <a:gd name="T8" fmla="*/ 0 w 3"/>
                  <a:gd name="T9" fmla="*/ 7 h 7"/>
                  <a:gd name="T10" fmla="*/ 0 w 3"/>
                  <a:gd name="T11" fmla="*/ 7 h 7"/>
                  <a:gd name="T12" fmla="*/ 0 w 3"/>
                  <a:gd name="T13" fmla="*/ 7 h 7"/>
                  <a:gd name="T14" fmla="*/ 3 w 3"/>
                  <a:gd name="T15" fmla="*/ 7 h 7"/>
                  <a:gd name="T16" fmla="*/ 3 w 3"/>
                  <a:gd name="T17" fmla="*/ 4 h 7"/>
                  <a:gd name="T18" fmla="*/ 3 w 3"/>
                  <a:gd name="T19" fmla="*/ 2 h 7"/>
                  <a:gd name="T20" fmla="*/ 0 w 3"/>
                  <a:gd name="T21" fmla="*/ 0 h 7"/>
                  <a:gd name="T22" fmla="*/ 0 w 3"/>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7">
                    <a:moveTo>
                      <a:pt x="0" y="7"/>
                    </a:moveTo>
                    <a:lnTo>
                      <a:pt x="0" y="0"/>
                    </a:lnTo>
                    <a:lnTo>
                      <a:pt x="0" y="7"/>
                    </a:lnTo>
                    <a:lnTo>
                      <a:pt x="3" y="7"/>
                    </a:lnTo>
                    <a:lnTo>
                      <a:pt x="3"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0" name="Freeform 1029"/>
              <p:cNvSpPr>
                <a:spLocks/>
              </p:cNvSpPr>
              <p:nvPr/>
            </p:nvSpPr>
            <p:spPr bwMode="auto">
              <a:xfrm>
                <a:off x="4062"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3 w 5"/>
                  <a:gd name="T15" fmla="*/ 7 h 7"/>
                  <a:gd name="T16" fmla="*/ 5 w 5"/>
                  <a:gd name="T17" fmla="*/ 4 h 7"/>
                  <a:gd name="T18" fmla="*/ 3 w 5"/>
                  <a:gd name="T19" fmla="*/ 2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3" y="7"/>
                    </a:lnTo>
                    <a:lnTo>
                      <a:pt x="5" y="4"/>
                    </a:lnTo>
                    <a:lnTo>
                      <a:pt x="3"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1" name="Freeform 1030"/>
              <p:cNvSpPr>
                <a:spLocks/>
              </p:cNvSpPr>
              <p:nvPr/>
            </p:nvSpPr>
            <p:spPr bwMode="auto">
              <a:xfrm>
                <a:off x="4063"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4 w 5"/>
                  <a:gd name="T15" fmla="*/ 7 h 7"/>
                  <a:gd name="T16" fmla="*/ 5 w 5"/>
                  <a:gd name="T17" fmla="*/ 4 h 7"/>
                  <a:gd name="T18" fmla="*/ 4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4" y="7"/>
                    </a:lnTo>
                    <a:lnTo>
                      <a:pt x="5" y="4"/>
                    </a:lnTo>
                    <a:lnTo>
                      <a:pt x="4"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2" name="Freeform 1031"/>
              <p:cNvSpPr>
                <a:spLocks/>
              </p:cNvSpPr>
              <p:nvPr/>
            </p:nvSpPr>
            <p:spPr bwMode="auto">
              <a:xfrm>
                <a:off x="4063"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3" name="Freeform 1032"/>
              <p:cNvSpPr>
                <a:spLocks/>
              </p:cNvSpPr>
              <p:nvPr/>
            </p:nvSpPr>
            <p:spPr bwMode="auto">
              <a:xfrm>
                <a:off x="4065"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4 h 7"/>
                  <a:gd name="T18" fmla="*/ 3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3" y="7"/>
                    </a:lnTo>
                    <a:lnTo>
                      <a:pt x="5" y="4"/>
                    </a:lnTo>
                    <a:lnTo>
                      <a:pt x="3"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4" name="Freeform 1033"/>
              <p:cNvSpPr>
                <a:spLocks/>
              </p:cNvSpPr>
              <p:nvPr/>
            </p:nvSpPr>
            <p:spPr bwMode="auto">
              <a:xfrm>
                <a:off x="4067" y="4183"/>
                <a:ext cx="4" cy="7"/>
              </a:xfrm>
              <a:custGeom>
                <a:avLst/>
                <a:gdLst>
                  <a:gd name="T0" fmla="*/ 0 w 4"/>
                  <a:gd name="T1" fmla="*/ 7 h 7"/>
                  <a:gd name="T2" fmla="*/ 0 w 4"/>
                  <a:gd name="T3" fmla="*/ 0 h 7"/>
                  <a:gd name="T4" fmla="*/ 0 w 4"/>
                  <a:gd name="T5" fmla="*/ 0 h 7"/>
                  <a:gd name="T6" fmla="*/ 0 w 4"/>
                  <a:gd name="T7" fmla="*/ 7 h 7"/>
                  <a:gd name="T8" fmla="*/ 0 w 4"/>
                  <a:gd name="T9" fmla="*/ 7 h 7"/>
                  <a:gd name="T10" fmla="*/ 0 w 4"/>
                  <a:gd name="T11" fmla="*/ 7 h 7"/>
                  <a:gd name="T12" fmla="*/ 0 w 4"/>
                  <a:gd name="T13" fmla="*/ 7 h 7"/>
                  <a:gd name="T14" fmla="*/ 3 w 4"/>
                  <a:gd name="T15" fmla="*/ 7 h 7"/>
                  <a:gd name="T16" fmla="*/ 4 w 4"/>
                  <a:gd name="T17" fmla="*/ 4 h 7"/>
                  <a:gd name="T18" fmla="*/ 3 w 4"/>
                  <a:gd name="T19" fmla="*/ 2 h 7"/>
                  <a:gd name="T20" fmla="*/ 0 w 4"/>
                  <a:gd name="T21" fmla="*/ 0 h 7"/>
                  <a:gd name="T22" fmla="*/ 0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0" y="7"/>
                    </a:moveTo>
                    <a:lnTo>
                      <a:pt x="0" y="0"/>
                    </a:lnTo>
                    <a:lnTo>
                      <a:pt x="0" y="7"/>
                    </a:lnTo>
                    <a:lnTo>
                      <a:pt x="3" y="7"/>
                    </a:lnTo>
                    <a:lnTo>
                      <a:pt x="4"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5" name="Freeform 1034"/>
              <p:cNvSpPr>
                <a:spLocks/>
              </p:cNvSpPr>
              <p:nvPr/>
            </p:nvSpPr>
            <p:spPr bwMode="auto">
              <a:xfrm>
                <a:off x="4067" y="4183"/>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4 w 4"/>
                  <a:gd name="T15" fmla="*/ 7 h 7"/>
                  <a:gd name="T16" fmla="*/ 4 w 4"/>
                  <a:gd name="T17" fmla="*/ 4 h 7"/>
                  <a:gd name="T18" fmla="*/ 4 w 4"/>
                  <a:gd name="T19" fmla="*/ 2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4" y="7"/>
                    </a:lnTo>
                    <a:lnTo>
                      <a:pt x="4" y="4"/>
                    </a:lnTo>
                    <a:lnTo>
                      <a:pt x="4"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6" name="Freeform 1035"/>
              <p:cNvSpPr>
                <a:spLocks/>
              </p:cNvSpPr>
              <p:nvPr/>
            </p:nvSpPr>
            <p:spPr bwMode="auto">
              <a:xfrm>
                <a:off x="4068"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7" name="Freeform 1036"/>
              <p:cNvSpPr>
                <a:spLocks/>
              </p:cNvSpPr>
              <p:nvPr/>
            </p:nvSpPr>
            <p:spPr bwMode="auto">
              <a:xfrm>
                <a:off x="4068"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8" name="Freeform 1037"/>
              <p:cNvSpPr>
                <a:spLocks/>
              </p:cNvSpPr>
              <p:nvPr/>
            </p:nvSpPr>
            <p:spPr bwMode="auto">
              <a:xfrm>
                <a:off x="4070"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3 w 5"/>
                  <a:gd name="T15" fmla="*/ 7 h 7"/>
                  <a:gd name="T16" fmla="*/ 5 w 5"/>
                  <a:gd name="T17" fmla="*/ 4 h 7"/>
                  <a:gd name="T18" fmla="*/ 3 w 5"/>
                  <a:gd name="T19" fmla="*/ 2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3" y="7"/>
                    </a:lnTo>
                    <a:lnTo>
                      <a:pt x="5" y="4"/>
                    </a:lnTo>
                    <a:lnTo>
                      <a:pt x="3"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49" name="Freeform 1038"/>
              <p:cNvSpPr>
                <a:spLocks/>
              </p:cNvSpPr>
              <p:nvPr/>
            </p:nvSpPr>
            <p:spPr bwMode="auto">
              <a:xfrm>
                <a:off x="4071"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4 w 5"/>
                  <a:gd name="T15" fmla="*/ 7 h 7"/>
                  <a:gd name="T16" fmla="*/ 5 w 5"/>
                  <a:gd name="T17" fmla="*/ 4 h 7"/>
                  <a:gd name="T18" fmla="*/ 4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4" y="7"/>
                    </a:lnTo>
                    <a:lnTo>
                      <a:pt x="5" y="4"/>
                    </a:lnTo>
                    <a:lnTo>
                      <a:pt x="4"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0" name="Freeform 1039"/>
              <p:cNvSpPr>
                <a:spLocks/>
              </p:cNvSpPr>
              <p:nvPr/>
            </p:nvSpPr>
            <p:spPr bwMode="auto">
              <a:xfrm>
                <a:off x="4071"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1" name="Freeform 1040"/>
              <p:cNvSpPr>
                <a:spLocks/>
              </p:cNvSpPr>
              <p:nvPr/>
            </p:nvSpPr>
            <p:spPr bwMode="auto">
              <a:xfrm>
                <a:off x="4073"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2" name="Freeform 1041"/>
              <p:cNvSpPr>
                <a:spLocks/>
              </p:cNvSpPr>
              <p:nvPr/>
            </p:nvSpPr>
            <p:spPr bwMode="auto">
              <a:xfrm>
                <a:off x="4073"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3" name="Freeform 1042"/>
              <p:cNvSpPr>
                <a:spLocks/>
              </p:cNvSpPr>
              <p:nvPr/>
            </p:nvSpPr>
            <p:spPr bwMode="auto">
              <a:xfrm>
                <a:off x="4075" y="4183"/>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3 w 4"/>
                  <a:gd name="T15" fmla="*/ 7 h 7"/>
                  <a:gd name="T16" fmla="*/ 4 w 4"/>
                  <a:gd name="T17" fmla="*/ 4 h 7"/>
                  <a:gd name="T18" fmla="*/ 3 w 4"/>
                  <a:gd name="T19" fmla="*/ 2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3" y="7"/>
                    </a:lnTo>
                    <a:lnTo>
                      <a:pt x="4" y="4"/>
                    </a:lnTo>
                    <a:lnTo>
                      <a:pt x="3"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4" name="Freeform 1043"/>
              <p:cNvSpPr>
                <a:spLocks/>
              </p:cNvSpPr>
              <p:nvPr/>
            </p:nvSpPr>
            <p:spPr bwMode="auto">
              <a:xfrm>
                <a:off x="4076"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5" name="Freeform 1044"/>
              <p:cNvSpPr>
                <a:spLocks/>
              </p:cNvSpPr>
              <p:nvPr/>
            </p:nvSpPr>
            <p:spPr bwMode="auto">
              <a:xfrm>
                <a:off x="4076"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6" name="Freeform 1045"/>
              <p:cNvSpPr>
                <a:spLocks/>
              </p:cNvSpPr>
              <p:nvPr/>
            </p:nvSpPr>
            <p:spPr bwMode="auto">
              <a:xfrm>
                <a:off x="4078"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7" name="Freeform 1046"/>
              <p:cNvSpPr>
                <a:spLocks/>
              </p:cNvSpPr>
              <p:nvPr/>
            </p:nvSpPr>
            <p:spPr bwMode="auto">
              <a:xfrm>
                <a:off x="4078"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4 h 7"/>
                  <a:gd name="T18" fmla="*/ 5 w 5"/>
                  <a:gd name="T19" fmla="*/ 2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4"/>
                    </a:lnTo>
                    <a:lnTo>
                      <a:pt x="5"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8" name="Freeform 1047"/>
              <p:cNvSpPr>
                <a:spLocks/>
              </p:cNvSpPr>
              <p:nvPr/>
            </p:nvSpPr>
            <p:spPr bwMode="auto">
              <a:xfrm>
                <a:off x="4079"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4 w 5"/>
                  <a:gd name="T15" fmla="*/ 7 h 7"/>
                  <a:gd name="T16" fmla="*/ 5 w 5"/>
                  <a:gd name="T17" fmla="*/ 4 h 7"/>
                  <a:gd name="T18" fmla="*/ 4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4" y="7"/>
                    </a:lnTo>
                    <a:lnTo>
                      <a:pt x="5" y="4"/>
                    </a:lnTo>
                    <a:lnTo>
                      <a:pt x="4"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59" name="Freeform 1048"/>
              <p:cNvSpPr>
                <a:spLocks/>
              </p:cNvSpPr>
              <p:nvPr/>
            </p:nvSpPr>
            <p:spPr bwMode="auto">
              <a:xfrm>
                <a:off x="4081"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0" name="Freeform 1049"/>
              <p:cNvSpPr>
                <a:spLocks/>
              </p:cNvSpPr>
              <p:nvPr/>
            </p:nvSpPr>
            <p:spPr bwMode="auto">
              <a:xfrm>
                <a:off x="4081"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1" name="Freeform 1050"/>
              <p:cNvSpPr>
                <a:spLocks/>
              </p:cNvSpPr>
              <p:nvPr/>
            </p:nvSpPr>
            <p:spPr bwMode="auto">
              <a:xfrm>
                <a:off x="4083"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2" name="Freeform 1051"/>
              <p:cNvSpPr>
                <a:spLocks/>
              </p:cNvSpPr>
              <p:nvPr/>
            </p:nvSpPr>
            <p:spPr bwMode="auto">
              <a:xfrm>
                <a:off x="4083" y="4183"/>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4 h 7"/>
                  <a:gd name="T18" fmla="*/ 5 w 5"/>
                  <a:gd name="T19" fmla="*/ 2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4"/>
                    </a:lnTo>
                    <a:lnTo>
                      <a:pt x="5"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3" name="Freeform 1052"/>
              <p:cNvSpPr>
                <a:spLocks/>
              </p:cNvSpPr>
              <p:nvPr/>
            </p:nvSpPr>
            <p:spPr bwMode="auto">
              <a:xfrm>
                <a:off x="4084"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4 w 5"/>
                  <a:gd name="T15" fmla="*/ 7 h 7"/>
                  <a:gd name="T16" fmla="*/ 5 w 5"/>
                  <a:gd name="T17" fmla="*/ 4 h 7"/>
                  <a:gd name="T18" fmla="*/ 4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4" y="7"/>
                    </a:lnTo>
                    <a:lnTo>
                      <a:pt x="5" y="4"/>
                    </a:lnTo>
                    <a:lnTo>
                      <a:pt x="4"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4" name="Freeform 1053"/>
              <p:cNvSpPr>
                <a:spLocks/>
              </p:cNvSpPr>
              <p:nvPr/>
            </p:nvSpPr>
            <p:spPr bwMode="auto">
              <a:xfrm>
                <a:off x="4086" y="418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5" name="Freeform 1054"/>
              <p:cNvSpPr>
                <a:spLocks/>
              </p:cNvSpPr>
              <p:nvPr/>
            </p:nvSpPr>
            <p:spPr bwMode="auto">
              <a:xfrm>
                <a:off x="4086" y="418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6" name="Freeform 1055"/>
              <p:cNvSpPr>
                <a:spLocks/>
              </p:cNvSpPr>
              <p:nvPr/>
            </p:nvSpPr>
            <p:spPr bwMode="auto">
              <a:xfrm>
                <a:off x="4088" y="4183"/>
                <a:ext cx="4" cy="7"/>
              </a:xfrm>
              <a:custGeom>
                <a:avLst/>
                <a:gdLst>
                  <a:gd name="T0" fmla="*/ 0 w 4"/>
                  <a:gd name="T1" fmla="*/ 7 h 7"/>
                  <a:gd name="T2" fmla="*/ 0 w 4"/>
                  <a:gd name="T3" fmla="*/ 0 h 7"/>
                  <a:gd name="T4" fmla="*/ 0 w 4"/>
                  <a:gd name="T5" fmla="*/ 0 h 7"/>
                  <a:gd name="T6" fmla="*/ 0 w 4"/>
                  <a:gd name="T7" fmla="*/ 7 h 7"/>
                  <a:gd name="T8" fmla="*/ 0 w 4"/>
                  <a:gd name="T9" fmla="*/ 7 h 7"/>
                  <a:gd name="T10" fmla="*/ 0 w 4"/>
                  <a:gd name="T11" fmla="*/ 7 h 7"/>
                  <a:gd name="T12" fmla="*/ 0 w 4"/>
                  <a:gd name="T13" fmla="*/ 7 h 7"/>
                  <a:gd name="T14" fmla="*/ 3 w 4"/>
                  <a:gd name="T15" fmla="*/ 7 h 7"/>
                  <a:gd name="T16" fmla="*/ 4 w 4"/>
                  <a:gd name="T17" fmla="*/ 4 h 7"/>
                  <a:gd name="T18" fmla="*/ 3 w 4"/>
                  <a:gd name="T19" fmla="*/ 2 h 7"/>
                  <a:gd name="T20" fmla="*/ 0 w 4"/>
                  <a:gd name="T21" fmla="*/ 0 h 7"/>
                  <a:gd name="T22" fmla="*/ 0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0" y="7"/>
                    </a:moveTo>
                    <a:lnTo>
                      <a:pt x="0" y="0"/>
                    </a:lnTo>
                    <a:lnTo>
                      <a:pt x="0" y="7"/>
                    </a:lnTo>
                    <a:lnTo>
                      <a:pt x="3" y="7"/>
                    </a:lnTo>
                    <a:lnTo>
                      <a:pt x="4" y="4"/>
                    </a:lnTo>
                    <a:lnTo>
                      <a:pt x="3" y="2"/>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7" name="Freeform 1056"/>
              <p:cNvSpPr>
                <a:spLocks/>
              </p:cNvSpPr>
              <p:nvPr/>
            </p:nvSpPr>
            <p:spPr bwMode="auto">
              <a:xfrm>
                <a:off x="4088" y="4183"/>
                <a:ext cx="4" cy="7"/>
              </a:xfrm>
              <a:custGeom>
                <a:avLst/>
                <a:gdLst>
                  <a:gd name="T0" fmla="*/ 1 w 4"/>
                  <a:gd name="T1" fmla="*/ 7 h 7"/>
                  <a:gd name="T2" fmla="*/ 1 w 4"/>
                  <a:gd name="T3" fmla="*/ 0 h 7"/>
                  <a:gd name="T4" fmla="*/ 0 w 4"/>
                  <a:gd name="T5" fmla="*/ 0 h 7"/>
                  <a:gd name="T6" fmla="*/ 0 w 4"/>
                  <a:gd name="T7" fmla="*/ 7 h 7"/>
                  <a:gd name="T8" fmla="*/ 1 w 4"/>
                  <a:gd name="T9" fmla="*/ 7 h 7"/>
                  <a:gd name="T10" fmla="*/ 1 w 4"/>
                  <a:gd name="T11" fmla="*/ 7 h 7"/>
                  <a:gd name="T12" fmla="*/ 1 w 4"/>
                  <a:gd name="T13" fmla="*/ 7 h 7"/>
                  <a:gd name="T14" fmla="*/ 4 w 4"/>
                  <a:gd name="T15" fmla="*/ 7 h 7"/>
                  <a:gd name="T16" fmla="*/ 4 w 4"/>
                  <a:gd name="T17" fmla="*/ 4 h 7"/>
                  <a:gd name="T18" fmla="*/ 4 w 4"/>
                  <a:gd name="T19" fmla="*/ 2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4" y="7"/>
                    </a:lnTo>
                    <a:lnTo>
                      <a:pt x="4" y="4"/>
                    </a:lnTo>
                    <a:lnTo>
                      <a:pt x="4"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568" name="Rectangle 1057"/>
              <p:cNvSpPr>
                <a:spLocks noChangeArrowheads="1"/>
              </p:cNvSpPr>
              <p:nvPr/>
            </p:nvSpPr>
            <p:spPr bwMode="auto">
              <a:xfrm>
                <a:off x="4089" y="4183"/>
                <a:ext cx="2" cy="7"/>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569" name="Rectangle 1058"/>
              <p:cNvSpPr>
                <a:spLocks noChangeArrowheads="1"/>
              </p:cNvSpPr>
              <p:nvPr/>
            </p:nvSpPr>
            <p:spPr bwMode="auto">
              <a:xfrm>
                <a:off x="3686" y="3663"/>
                <a:ext cx="18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0.9 %</a:t>
                </a:r>
                <a:endParaRPr lang="en-US" altLang="en-US" sz="1800"/>
              </a:p>
            </p:txBody>
          </p:sp>
          <p:sp>
            <p:nvSpPr>
              <p:cNvPr id="40570" name="Rectangle 1059"/>
              <p:cNvSpPr>
                <a:spLocks noChangeArrowheads="1"/>
              </p:cNvSpPr>
              <p:nvPr/>
            </p:nvSpPr>
            <p:spPr bwMode="auto">
              <a:xfrm>
                <a:off x="3903" y="3941"/>
                <a:ext cx="20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-3.7 %</a:t>
                </a:r>
                <a:endParaRPr lang="en-US" altLang="en-US" sz="1800"/>
              </a:p>
            </p:txBody>
          </p:sp>
          <p:sp>
            <p:nvSpPr>
              <p:cNvPr id="40571" name="Rectangle 1060"/>
              <p:cNvSpPr>
                <a:spLocks noChangeArrowheads="1"/>
              </p:cNvSpPr>
              <p:nvPr/>
            </p:nvSpPr>
            <p:spPr bwMode="auto">
              <a:xfrm>
                <a:off x="4288" y="3857"/>
                <a:ext cx="826"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a:solidFill>
                      <a:srgbClr val="1F1A17"/>
                    </a:solidFill>
                  </a:rPr>
                  <a:t>Vertical - Baseline</a:t>
                </a:r>
                <a:endParaRPr lang="en-US" altLang="en-US" sz="1800"/>
              </a:p>
            </p:txBody>
          </p:sp>
        </p:grpSp>
      </p:grpSp>
      <p:sp>
        <p:nvSpPr>
          <p:cNvPr id="37897" name="Rectangle 1061"/>
          <p:cNvSpPr>
            <a:spLocks noChangeArrowheads="1"/>
          </p:cNvSpPr>
          <p:nvPr/>
        </p:nvSpPr>
        <p:spPr bwMode="auto">
          <a:xfrm>
            <a:off x="3429000" y="3213100"/>
            <a:ext cx="1587" cy="1587"/>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7898" name="Rectangle 1062"/>
          <p:cNvSpPr>
            <a:spLocks noChangeArrowheads="1"/>
          </p:cNvSpPr>
          <p:nvPr/>
        </p:nvSpPr>
        <p:spPr bwMode="auto">
          <a:xfrm>
            <a:off x="4384675" y="3213100"/>
            <a:ext cx="1587" cy="1587"/>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nvGrpSpPr>
          <p:cNvPr id="145562" name="Group 3226"/>
          <p:cNvGrpSpPr>
            <a:grpSpLocks/>
          </p:cNvGrpSpPr>
          <p:nvPr/>
        </p:nvGrpSpPr>
        <p:grpSpPr bwMode="auto">
          <a:xfrm>
            <a:off x="3424237" y="2347912"/>
            <a:ext cx="2301875" cy="877888"/>
            <a:chOff x="3536" y="1502"/>
            <a:chExt cx="1450" cy="553"/>
          </a:xfrm>
        </p:grpSpPr>
        <p:sp>
          <p:nvSpPr>
            <p:cNvPr id="39534" name="Rectangle 1063"/>
            <p:cNvSpPr>
              <a:spLocks noChangeArrowheads="1"/>
            </p:cNvSpPr>
            <p:nvPr/>
          </p:nvSpPr>
          <p:spPr bwMode="auto">
            <a:xfrm>
              <a:off x="3536" y="2040"/>
              <a:ext cx="7" cy="7"/>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9535" name="Rectangle 1064"/>
            <p:cNvSpPr>
              <a:spLocks noChangeArrowheads="1"/>
            </p:cNvSpPr>
            <p:nvPr/>
          </p:nvSpPr>
          <p:spPr bwMode="auto">
            <a:xfrm>
              <a:off x="4138" y="2047"/>
              <a:ext cx="8" cy="8"/>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9536" name="Rectangle 1065"/>
            <p:cNvSpPr>
              <a:spLocks noChangeArrowheads="1"/>
            </p:cNvSpPr>
            <p:nvPr/>
          </p:nvSpPr>
          <p:spPr bwMode="auto">
            <a:xfrm>
              <a:off x="3851" y="1988"/>
              <a:ext cx="9" cy="7"/>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9537" name="Rectangle 1066"/>
            <p:cNvSpPr>
              <a:spLocks noChangeArrowheads="1"/>
            </p:cNvSpPr>
            <p:nvPr/>
          </p:nvSpPr>
          <p:spPr bwMode="auto">
            <a:xfrm>
              <a:off x="4000" y="2042"/>
              <a:ext cx="8" cy="8"/>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9538" name="Freeform 1067"/>
            <p:cNvSpPr>
              <a:spLocks/>
            </p:cNvSpPr>
            <p:nvPr/>
          </p:nvSpPr>
          <p:spPr bwMode="auto">
            <a:xfrm>
              <a:off x="3855" y="1992"/>
              <a:ext cx="150" cy="55"/>
            </a:xfrm>
            <a:custGeom>
              <a:avLst/>
              <a:gdLst>
                <a:gd name="T0" fmla="*/ 150 w 150"/>
                <a:gd name="T1" fmla="*/ 46 h 55"/>
                <a:gd name="T2" fmla="*/ 3 w 150"/>
                <a:gd name="T3" fmla="*/ 0 h 55"/>
                <a:gd name="T4" fmla="*/ 0 w 150"/>
                <a:gd name="T5" fmla="*/ 6 h 55"/>
                <a:gd name="T6" fmla="*/ 148 w 150"/>
                <a:gd name="T7" fmla="*/ 55 h 55"/>
                <a:gd name="T8" fmla="*/ 150 w 150"/>
                <a:gd name="T9" fmla="*/ 46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0" h="55">
                  <a:moveTo>
                    <a:pt x="150" y="46"/>
                  </a:moveTo>
                  <a:lnTo>
                    <a:pt x="3" y="0"/>
                  </a:lnTo>
                  <a:lnTo>
                    <a:pt x="0" y="6"/>
                  </a:lnTo>
                  <a:lnTo>
                    <a:pt x="148" y="55"/>
                  </a:lnTo>
                  <a:lnTo>
                    <a:pt x="150" y="46"/>
                  </a:lnTo>
                  <a:close/>
                </a:path>
              </a:pathLst>
            </a:custGeom>
            <a:solidFill>
              <a:srgbClr val="DC363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39" name="Rectangle 1068"/>
            <p:cNvSpPr>
              <a:spLocks noChangeArrowheads="1"/>
            </p:cNvSpPr>
            <p:nvPr/>
          </p:nvSpPr>
          <p:spPr bwMode="auto">
            <a:xfrm>
              <a:off x="3539" y="2043"/>
              <a:ext cx="602" cy="8"/>
            </a:xfrm>
            <a:prstGeom prst="rect">
              <a:avLst/>
            </a:prstGeom>
            <a:solidFill>
              <a:srgbClr val="DC363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9540" name="Freeform 1069"/>
            <p:cNvSpPr>
              <a:spLocks/>
            </p:cNvSpPr>
            <p:nvPr/>
          </p:nvSpPr>
          <p:spPr bwMode="auto">
            <a:xfrm>
              <a:off x="3591"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4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4"/>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41" name="Freeform 1070"/>
            <p:cNvSpPr>
              <a:spLocks/>
            </p:cNvSpPr>
            <p:nvPr/>
          </p:nvSpPr>
          <p:spPr bwMode="auto">
            <a:xfrm>
              <a:off x="3593"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42" name="Freeform 1071"/>
            <p:cNvSpPr>
              <a:spLocks/>
            </p:cNvSpPr>
            <p:nvPr/>
          </p:nvSpPr>
          <p:spPr bwMode="auto">
            <a:xfrm>
              <a:off x="3593"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4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4"/>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43" name="Freeform 1072"/>
            <p:cNvSpPr>
              <a:spLocks/>
            </p:cNvSpPr>
            <p:nvPr/>
          </p:nvSpPr>
          <p:spPr bwMode="auto">
            <a:xfrm>
              <a:off x="3594"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4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4"/>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44" name="Freeform 1073"/>
            <p:cNvSpPr>
              <a:spLocks/>
            </p:cNvSpPr>
            <p:nvPr/>
          </p:nvSpPr>
          <p:spPr bwMode="auto">
            <a:xfrm>
              <a:off x="3594"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45" name="Freeform 1074"/>
            <p:cNvSpPr>
              <a:spLocks/>
            </p:cNvSpPr>
            <p:nvPr/>
          </p:nvSpPr>
          <p:spPr bwMode="auto">
            <a:xfrm>
              <a:off x="3596"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4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4"/>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46" name="Freeform 1075"/>
            <p:cNvSpPr>
              <a:spLocks/>
            </p:cNvSpPr>
            <p:nvPr/>
          </p:nvSpPr>
          <p:spPr bwMode="auto">
            <a:xfrm>
              <a:off x="3598" y="2043"/>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7 h 8"/>
                <a:gd name="T16" fmla="*/ 4 w 4"/>
                <a:gd name="T17" fmla="*/ 4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7"/>
                  </a:lnTo>
                  <a:lnTo>
                    <a:pt x="4"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47" name="Freeform 1076"/>
            <p:cNvSpPr>
              <a:spLocks/>
            </p:cNvSpPr>
            <p:nvPr/>
          </p:nvSpPr>
          <p:spPr bwMode="auto">
            <a:xfrm>
              <a:off x="3598" y="2043"/>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4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7"/>
                  </a:lnTo>
                  <a:lnTo>
                    <a:pt x="4" y="4"/>
                  </a:lnTo>
                  <a:lnTo>
                    <a:pt x="4"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48" name="Freeform 1077"/>
            <p:cNvSpPr>
              <a:spLocks/>
            </p:cNvSpPr>
            <p:nvPr/>
          </p:nvSpPr>
          <p:spPr bwMode="auto">
            <a:xfrm>
              <a:off x="3599"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49" name="Freeform 1078"/>
            <p:cNvSpPr>
              <a:spLocks/>
            </p:cNvSpPr>
            <p:nvPr/>
          </p:nvSpPr>
          <p:spPr bwMode="auto">
            <a:xfrm>
              <a:off x="3599"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0" name="Freeform 1079"/>
            <p:cNvSpPr>
              <a:spLocks/>
            </p:cNvSpPr>
            <p:nvPr/>
          </p:nvSpPr>
          <p:spPr bwMode="auto">
            <a:xfrm>
              <a:off x="3601"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4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4"/>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1" name="Freeform 1080"/>
            <p:cNvSpPr>
              <a:spLocks/>
            </p:cNvSpPr>
            <p:nvPr/>
          </p:nvSpPr>
          <p:spPr bwMode="auto">
            <a:xfrm>
              <a:off x="3602"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4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4"/>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2" name="Freeform 1081"/>
            <p:cNvSpPr>
              <a:spLocks/>
            </p:cNvSpPr>
            <p:nvPr/>
          </p:nvSpPr>
          <p:spPr bwMode="auto">
            <a:xfrm>
              <a:off x="3602"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3" name="Freeform 1082"/>
            <p:cNvSpPr>
              <a:spLocks/>
            </p:cNvSpPr>
            <p:nvPr/>
          </p:nvSpPr>
          <p:spPr bwMode="auto">
            <a:xfrm>
              <a:off x="3604"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4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4"/>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4" name="Freeform 1083"/>
            <p:cNvSpPr>
              <a:spLocks/>
            </p:cNvSpPr>
            <p:nvPr/>
          </p:nvSpPr>
          <p:spPr bwMode="auto">
            <a:xfrm>
              <a:off x="3606" y="2043"/>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7 h 8"/>
                <a:gd name="T16" fmla="*/ 4 w 4"/>
                <a:gd name="T17" fmla="*/ 4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7"/>
                  </a:lnTo>
                  <a:lnTo>
                    <a:pt x="4"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5" name="Freeform 1084"/>
            <p:cNvSpPr>
              <a:spLocks/>
            </p:cNvSpPr>
            <p:nvPr/>
          </p:nvSpPr>
          <p:spPr bwMode="auto">
            <a:xfrm>
              <a:off x="3606" y="2043"/>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4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7"/>
                  </a:lnTo>
                  <a:lnTo>
                    <a:pt x="4" y="4"/>
                  </a:lnTo>
                  <a:lnTo>
                    <a:pt x="4"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6" name="Freeform 1085"/>
            <p:cNvSpPr>
              <a:spLocks/>
            </p:cNvSpPr>
            <p:nvPr/>
          </p:nvSpPr>
          <p:spPr bwMode="auto">
            <a:xfrm>
              <a:off x="3607"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7" name="Freeform 1086"/>
            <p:cNvSpPr>
              <a:spLocks/>
            </p:cNvSpPr>
            <p:nvPr/>
          </p:nvSpPr>
          <p:spPr bwMode="auto">
            <a:xfrm>
              <a:off x="3607"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8" name="Freeform 1087"/>
            <p:cNvSpPr>
              <a:spLocks/>
            </p:cNvSpPr>
            <p:nvPr/>
          </p:nvSpPr>
          <p:spPr bwMode="auto">
            <a:xfrm>
              <a:off x="3609"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4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4"/>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59" name="Freeform 1088"/>
            <p:cNvSpPr>
              <a:spLocks/>
            </p:cNvSpPr>
            <p:nvPr/>
          </p:nvSpPr>
          <p:spPr bwMode="auto">
            <a:xfrm>
              <a:off x="3610"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4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4"/>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0" name="Freeform 1089"/>
            <p:cNvSpPr>
              <a:spLocks/>
            </p:cNvSpPr>
            <p:nvPr/>
          </p:nvSpPr>
          <p:spPr bwMode="auto">
            <a:xfrm>
              <a:off x="3610"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1" name="Freeform 1090"/>
            <p:cNvSpPr>
              <a:spLocks/>
            </p:cNvSpPr>
            <p:nvPr/>
          </p:nvSpPr>
          <p:spPr bwMode="auto">
            <a:xfrm>
              <a:off x="3612" y="2043"/>
              <a:ext cx="5" cy="8"/>
            </a:xfrm>
            <a:custGeom>
              <a:avLst/>
              <a:gdLst>
                <a:gd name="T0" fmla="*/ 0 w 5"/>
                <a:gd name="T1" fmla="*/ 0 h 8"/>
                <a:gd name="T2" fmla="*/ 0 w 5"/>
                <a:gd name="T3" fmla="*/ 0 h 8"/>
                <a:gd name="T4" fmla="*/ 0 w 5"/>
                <a:gd name="T5" fmla="*/ 0 h 8"/>
                <a:gd name="T6" fmla="*/ 0 w 5"/>
                <a:gd name="T7" fmla="*/ 8 h 8"/>
                <a:gd name="T8" fmla="*/ 2 w 5"/>
                <a:gd name="T9" fmla="*/ 8 h 8"/>
                <a:gd name="T10" fmla="*/ 0 w 5"/>
                <a:gd name="T11" fmla="*/ 0 h 8"/>
                <a:gd name="T12" fmla="*/ 2 w 5"/>
                <a:gd name="T13" fmla="*/ 8 h 8"/>
                <a:gd name="T14" fmla="*/ 3 w 5"/>
                <a:gd name="T15" fmla="*/ 7 h 8"/>
                <a:gd name="T16" fmla="*/ 5 w 5"/>
                <a:gd name="T17" fmla="*/ 4 h 8"/>
                <a:gd name="T18" fmla="*/ 3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2" y="8"/>
                  </a:lnTo>
                  <a:lnTo>
                    <a:pt x="0" y="0"/>
                  </a:lnTo>
                  <a:lnTo>
                    <a:pt x="2" y="8"/>
                  </a:lnTo>
                  <a:lnTo>
                    <a:pt x="3" y="7"/>
                  </a:lnTo>
                  <a:lnTo>
                    <a:pt x="5" y="4"/>
                  </a:lnTo>
                  <a:lnTo>
                    <a:pt x="3" y="2"/>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2" name="Freeform 1091"/>
            <p:cNvSpPr>
              <a:spLocks/>
            </p:cNvSpPr>
            <p:nvPr/>
          </p:nvSpPr>
          <p:spPr bwMode="auto">
            <a:xfrm>
              <a:off x="3612"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3" name="Freeform 1092"/>
            <p:cNvSpPr>
              <a:spLocks/>
            </p:cNvSpPr>
            <p:nvPr/>
          </p:nvSpPr>
          <p:spPr bwMode="auto">
            <a:xfrm>
              <a:off x="3614"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4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4"/>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4" name="Freeform 1093"/>
            <p:cNvSpPr>
              <a:spLocks/>
            </p:cNvSpPr>
            <p:nvPr/>
          </p:nvSpPr>
          <p:spPr bwMode="auto">
            <a:xfrm>
              <a:off x="3615"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4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4"/>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5" name="Freeform 1094"/>
            <p:cNvSpPr>
              <a:spLocks/>
            </p:cNvSpPr>
            <p:nvPr/>
          </p:nvSpPr>
          <p:spPr bwMode="auto">
            <a:xfrm>
              <a:off x="3615"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6" name="Freeform 1095"/>
            <p:cNvSpPr>
              <a:spLocks/>
            </p:cNvSpPr>
            <p:nvPr/>
          </p:nvSpPr>
          <p:spPr bwMode="auto">
            <a:xfrm>
              <a:off x="3617"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7" name="Freeform 1096"/>
            <p:cNvSpPr>
              <a:spLocks/>
            </p:cNvSpPr>
            <p:nvPr/>
          </p:nvSpPr>
          <p:spPr bwMode="auto">
            <a:xfrm>
              <a:off x="3617"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8" name="Freeform 1097"/>
            <p:cNvSpPr>
              <a:spLocks/>
            </p:cNvSpPr>
            <p:nvPr/>
          </p:nvSpPr>
          <p:spPr bwMode="auto">
            <a:xfrm>
              <a:off x="3619" y="2043"/>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7 h 8"/>
                <a:gd name="T16" fmla="*/ 4 w 4"/>
                <a:gd name="T17" fmla="*/ 4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7"/>
                  </a:lnTo>
                  <a:lnTo>
                    <a:pt x="4" y="4"/>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69" name="Freeform 1098"/>
            <p:cNvSpPr>
              <a:spLocks/>
            </p:cNvSpPr>
            <p:nvPr/>
          </p:nvSpPr>
          <p:spPr bwMode="auto">
            <a:xfrm>
              <a:off x="3620"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0" name="Freeform 1099"/>
            <p:cNvSpPr>
              <a:spLocks/>
            </p:cNvSpPr>
            <p:nvPr/>
          </p:nvSpPr>
          <p:spPr bwMode="auto">
            <a:xfrm>
              <a:off x="3620"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1" name="Freeform 1100"/>
            <p:cNvSpPr>
              <a:spLocks/>
            </p:cNvSpPr>
            <p:nvPr/>
          </p:nvSpPr>
          <p:spPr bwMode="auto">
            <a:xfrm>
              <a:off x="3622"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2" name="Freeform 1101"/>
            <p:cNvSpPr>
              <a:spLocks/>
            </p:cNvSpPr>
            <p:nvPr/>
          </p:nvSpPr>
          <p:spPr bwMode="auto">
            <a:xfrm>
              <a:off x="3622"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4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4"/>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3" name="Freeform 1102"/>
            <p:cNvSpPr>
              <a:spLocks/>
            </p:cNvSpPr>
            <p:nvPr/>
          </p:nvSpPr>
          <p:spPr bwMode="auto">
            <a:xfrm>
              <a:off x="3623"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4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4"/>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4" name="Freeform 1103"/>
            <p:cNvSpPr>
              <a:spLocks/>
            </p:cNvSpPr>
            <p:nvPr/>
          </p:nvSpPr>
          <p:spPr bwMode="auto">
            <a:xfrm>
              <a:off x="3623" y="2043"/>
              <a:ext cx="7" cy="8"/>
            </a:xfrm>
            <a:custGeom>
              <a:avLst/>
              <a:gdLst>
                <a:gd name="T0" fmla="*/ 2 w 7"/>
                <a:gd name="T1" fmla="*/ 0 h 8"/>
                <a:gd name="T2" fmla="*/ 2 w 7"/>
                <a:gd name="T3" fmla="*/ 0 h 8"/>
                <a:gd name="T4" fmla="*/ 0 w 7"/>
                <a:gd name="T5" fmla="*/ 0 h 8"/>
                <a:gd name="T6" fmla="*/ 2 w 7"/>
                <a:gd name="T7" fmla="*/ 8 h 8"/>
                <a:gd name="T8" fmla="*/ 2 w 7"/>
                <a:gd name="T9" fmla="*/ 8 h 8"/>
                <a:gd name="T10" fmla="*/ 2 w 7"/>
                <a:gd name="T11" fmla="*/ 0 h 8"/>
                <a:gd name="T12" fmla="*/ 2 w 7"/>
                <a:gd name="T13" fmla="*/ 8 h 8"/>
                <a:gd name="T14" fmla="*/ 5 w 7"/>
                <a:gd name="T15" fmla="*/ 7 h 8"/>
                <a:gd name="T16" fmla="*/ 7 w 7"/>
                <a:gd name="T17" fmla="*/ 4 h 8"/>
                <a:gd name="T18" fmla="*/ 5 w 7"/>
                <a:gd name="T19" fmla="*/ 0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0"/>
                  </a:lnTo>
                  <a:lnTo>
                    <a:pt x="2" y="8"/>
                  </a:lnTo>
                  <a:lnTo>
                    <a:pt x="2" y="0"/>
                  </a:lnTo>
                  <a:lnTo>
                    <a:pt x="2" y="8"/>
                  </a:lnTo>
                  <a:lnTo>
                    <a:pt x="5" y="7"/>
                  </a:lnTo>
                  <a:lnTo>
                    <a:pt x="7" y="4"/>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5" name="Freeform 1104"/>
            <p:cNvSpPr>
              <a:spLocks/>
            </p:cNvSpPr>
            <p:nvPr/>
          </p:nvSpPr>
          <p:spPr bwMode="auto">
            <a:xfrm>
              <a:off x="3625"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6" name="Freeform 1105"/>
            <p:cNvSpPr>
              <a:spLocks/>
            </p:cNvSpPr>
            <p:nvPr/>
          </p:nvSpPr>
          <p:spPr bwMode="auto">
            <a:xfrm>
              <a:off x="3627"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7" name="Freeform 1106"/>
            <p:cNvSpPr>
              <a:spLocks/>
            </p:cNvSpPr>
            <p:nvPr/>
          </p:nvSpPr>
          <p:spPr bwMode="auto">
            <a:xfrm>
              <a:off x="3627"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4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4"/>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8" name="Freeform 1107"/>
            <p:cNvSpPr>
              <a:spLocks/>
            </p:cNvSpPr>
            <p:nvPr/>
          </p:nvSpPr>
          <p:spPr bwMode="auto">
            <a:xfrm>
              <a:off x="3628"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4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4"/>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79" name="Freeform 1108"/>
            <p:cNvSpPr>
              <a:spLocks/>
            </p:cNvSpPr>
            <p:nvPr/>
          </p:nvSpPr>
          <p:spPr bwMode="auto">
            <a:xfrm>
              <a:off x="3628" y="2043"/>
              <a:ext cx="7" cy="8"/>
            </a:xfrm>
            <a:custGeom>
              <a:avLst/>
              <a:gdLst>
                <a:gd name="T0" fmla="*/ 2 w 7"/>
                <a:gd name="T1" fmla="*/ 0 h 8"/>
                <a:gd name="T2" fmla="*/ 2 w 7"/>
                <a:gd name="T3" fmla="*/ 0 h 8"/>
                <a:gd name="T4" fmla="*/ 0 w 7"/>
                <a:gd name="T5" fmla="*/ 0 h 8"/>
                <a:gd name="T6" fmla="*/ 2 w 7"/>
                <a:gd name="T7" fmla="*/ 8 h 8"/>
                <a:gd name="T8" fmla="*/ 2 w 7"/>
                <a:gd name="T9" fmla="*/ 8 h 8"/>
                <a:gd name="T10" fmla="*/ 2 w 7"/>
                <a:gd name="T11" fmla="*/ 0 h 8"/>
                <a:gd name="T12" fmla="*/ 2 w 7"/>
                <a:gd name="T13" fmla="*/ 8 h 8"/>
                <a:gd name="T14" fmla="*/ 5 w 7"/>
                <a:gd name="T15" fmla="*/ 7 h 8"/>
                <a:gd name="T16" fmla="*/ 7 w 7"/>
                <a:gd name="T17" fmla="*/ 4 h 8"/>
                <a:gd name="T18" fmla="*/ 5 w 7"/>
                <a:gd name="T19" fmla="*/ 0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0"/>
                  </a:lnTo>
                  <a:lnTo>
                    <a:pt x="2" y="8"/>
                  </a:lnTo>
                  <a:lnTo>
                    <a:pt x="2" y="0"/>
                  </a:lnTo>
                  <a:lnTo>
                    <a:pt x="2" y="8"/>
                  </a:lnTo>
                  <a:lnTo>
                    <a:pt x="5" y="7"/>
                  </a:lnTo>
                  <a:lnTo>
                    <a:pt x="7" y="4"/>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0" name="Freeform 1109"/>
            <p:cNvSpPr>
              <a:spLocks/>
            </p:cNvSpPr>
            <p:nvPr/>
          </p:nvSpPr>
          <p:spPr bwMode="auto">
            <a:xfrm>
              <a:off x="3630"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1" name="Freeform 1110"/>
            <p:cNvSpPr>
              <a:spLocks/>
            </p:cNvSpPr>
            <p:nvPr/>
          </p:nvSpPr>
          <p:spPr bwMode="auto">
            <a:xfrm>
              <a:off x="3632" y="2043"/>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7 h 8"/>
                <a:gd name="T16" fmla="*/ 4 w 4"/>
                <a:gd name="T17" fmla="*/ 4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7"/>
                  </a:lnTo>
                  <a:lnTo>
                    <a:pt x="4" y="4"/>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2" name="Freeform 1111"/>
            <p:cNvSpPr>
              <a:spLocks/>
            </p:cNvSpPr>
            <p:nvPr/>
          </p:nvSpPr>
          <p:spPr bwMode="auto">
            <a:xfrm>
              <a:off x="3632" y="2043"/>
              <a:ext cx="4" cy="8"/>
            </a:xfrm>
            <a:custGeom>
              <a:avLst/>
              <a:gdLst>
                <a:gd name="T0" fmla="*/ 1 w 4"/>
                <a:gd name="T1" fmla="*/ 0 h 8"/>
                <a:gd name="T2" fmla="*/ 1 w 4"/>
                <a:gd name="T3" fmla="*/ 0 h 8"/>
                <a:gd name="T4" fmla="*/ 0 w 4"/>
                <a:gd name="T5" fmla="*/ 0 h 8"/>
                <a:gd name="T6" fmla="*/ 1 w 4"/>
                <a:gd name="T7" fmla="*/ 8 h 8"/>
                <a:gd name="T8" fmla="*/ 1 w 4"/>
                <a:gd name="T9" fmla="*/ 7 h 8"/>
                <a:gd name="T10" fmla="*/ 1 w 4"/>
                <a:gd name="T11" fmla="*/ 0 h 8"/>
                <a:gd name="T12" fmla="*/ 1 w 4"/>
                <a:gd name="T13" fmla="*/ 7 h 8"/>
                <a:gd name="T14" fmla="*/ 4 w 4"/>
                <a:gd name="T15" fmla="*/ 7 h 8"/>
                <a:gd name="T16" fmla="*/ 4 w 4"/>
                <a:gd name="T17" fmla="*/ 4 h 8"/>
                <a:gd name="T18" fmla="*/ 4 w 4"/>
                <a:gd name="T19" fmla="*/ 0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1" y="8"/>
                  </a:lnTo>
                  <a:lnTo>
                    <a:pt x="1" y="7"/>
                  </a:lnTo>
                  <a:lnTo>
                    <a:pt x="1" y="0"/>
                  </a:lnTo>
                  <a:lnTo>
                    <a:pt x="1" y="7"/>
                  </a:lnTo>
                  <a:lnTo>
                    <a:pt x="4" y="7"/>
                  </a:lnTo>
                  <a:lnTo>
                    <a:pt x="4" y="4"/>
                  </a:lnTo>
                  <a:lnTo>
                    <a:pt x="4"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3" name="Freeform 1112"/>
            <p:cNvSpPr>
              <a:spLocks/>
            </p:cNvSpPr>
            <p:nvPr/>
          </p:nvSpPr>
          <p:spPr bwMode="auto">
            <a:xfrm>
              <a:off x="3633" y="204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4 h 7"/>
                <a:gd name="T18" fmla="*/ 3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3" y="7"/>
                  </a:lnTo>
                  <a:lnTo>
                    <a:pt x="5" y="4"/>
                  </a:lnTo>
                  <a:lnTo>
                    <a:pt x="3"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4" name="Freeform 1113"/>
            <p:cNvSpPr>
              <a:spLocks/>
            </p:cNvSpPr>
            <p:nvPr/>
          </p:nvSpPr>
          <p:spPr bwMode="auto">
            <a:xfrm>
              <a:off x="3635" y="2043"/>
              <a:ext cx="5" cy="7"/>
            </a:xfrm>
            <a:custGeom>
              <a:avLst/>
              <a:gdLst>
                <a:gd name="T0" fmla="*/ 1 w 5"/>
                <a:gd name="T1" fmla="*/ 7 h 7"/>
                <a:gd name="T2" fmla="*/ 0 w 5"/>
                <a:gd name="T3" fmla="*/ 0 h 7"/>
                <a:gd name="T4" fmla="*/ 0 w 5"/>
                <a:gd name="T5" fmla="*/ 0 h 7"/>
                <a:gd name="T6" fmla="*/ 0 w 5"/>
                <a:gd name="T7" fmla="*/ 7 h 7"/>
                <a:gd name="T8" fmla="*/ 0 w 5"/>
                <a:gd name="T9" fmla="*/ 7 h 7"/>
                <a:gd name="T10" fmla="*/ 1 w 5"/>
                <a:gd name="T11" fmla="*/ 7 h 7"/>
                <a:gd name="T12" fmla="*/ 0 w 5"/>
                <a:gd name="T13" fmla="*/ 7 h 7"/>
                <a:gd name="T14" fmla="*/ 3 w 5"/>
                <a:gd name="T15" fmla="*/ 7 h 7"/>
                <a:gd name="T16" fmla="*/ 5 w 5"/>
                <a:gd name="T17" fmla="*/ 4 h 7"/>
                <a:gd name="T18" fmla="*/ 3 w 5"/>
                <a:gd name="T19" fmla="*/ 0 h 7"/>
                <a:gd name="T20" fmla="*/ 0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0" y="0"/>
                  </a:lnTo>
                  <a:lnTo>
                    <a:pt x="0" y="7"/>
                  </a:lnTo>
                  <a:lnTo>
                    <a:pt x="1" y="7"/>
                  </a:lnTo>
                  <a:lnTo>
                    <a:pt x="0" y="7"/>
                  </a:lnTo>
                  <a:lnTo>
                    <a:pt x="3" y="7"/>
                  </a:lnTo>
                  <a:lnTo>
                    <a:pt x="5" y="4"/>
                  </a:lnTo>
                  <a:lnTo>
                    <a:pt x="3" y="0"/>
                  </a:lnTo>
                  <a:lnTo>
                    <a:pt x="0"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5" name="Freeform 1114"/>
            <p:cNvSpPr>
              <a:spLocks/>
            </p:cNvSpPr>
            <p:nvPr/>
          </p:nvSpPr>
          <p:spPr bwMode="auto">
            <a:xfrm>
              <a:off x="3635" y="2043"/>
              <a:ext cx="5" cy="7"/>
            </a:xfrm>
            <a:custGeom>
              <a:avLst/>
              <a:gdLst>
                <a:gd name="T0" fmla="*/ 1 w 5"/>
                <a:gd name="T1" fmla="*/ 0 h 7"/>
                <a:gd name="T2" fmla="*/ 1 w 5"/>
                <a:gd name="T3" fmla="*/ 0 h 7"/>
                <a:gd name="T4" fmla="*/ 0 w 5"/>
                <a:gd name="T5" fmla="*/ 0 h 7"/>
                <a:gd name="T6" fmla="*/ 1 w 5"/>
                <a:gd name="T7" fmla="*/ 7 h 7"/>
                <a:gd name="T8" fmla="*/ 1 w 5"/>
                <a:gd name="T9" fmla="*/ 7 h 7"/>
                <a:gd name="T10" fmla="*/ 1 w 5"/>
                <a:gd name="T11" fmla="*/ 0 h 7"/>
                <a:gd name="T12" fmla="*/ 1 w 5"/>
                <a:gd name="T13" fmla="*/ 7 h 7"/>
                <a:gd name="T14" fmla="*/ 5 w 5"/>
                <a:gd name="T15" fmla="*/ 5 h 7"/>
                <a:gd name="T16" fmla="*/ 5 w 5"/>
                <a:gd name="T17" fmla="*/ 4 h 7"/>
                <a:gd name="T18" fmla="*/ 5 w 5"/>
                <a:gd name="T19" fmla="*/ 0 h 7"/>
                <a:gd name="T20" fmla="*/ 1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1" y="0"/>
                  </a:moveTo>
                  <a:lnTo>
                    <a:pt x="1" y="0"/>
                  </a:lnTo>
                  <a:lnTo>
                    <a:pt x="0" y="0"/>
                  </a:lnTo>
                  <a:lnTo>
                    <a:pt x="1" y="7"/>
                  </a:lnTo>
                  <a:lnTo>
                    <a:pt x="1" y="0"/>
                  </a:lnTo>
                  <a:lnTo>
                    <a:pt x="1" y="7"/>
                  </a:lnTo>
                  <a:lnTo>
                    <a:pt x="5" y="5"/>
                  </a:lnTo>
                  <a:lnTo>
                    <a:pt x="5" y="4"/>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6" name="Freeform 1115"/>
            <p:cNvSpPr>
              <a:spLocks/>
            </p:cNvSpPr>
            <p:nvPr/>
          </p:nvSpPr>
          <p:spPr bwMode="auto">
            <a:xfrm>
              <a:off x="3636" y="204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4 w 5"/>
                <a:gd name="T15" fmla="*/ 7 h 7"/>
                <a:gd name="T16" fmla="*/ 5 w 5"/>
                <a:gd name="T17" fmla="*/ 4 h 7"/>
                <a:gd name="T18" fmla="*/ 4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4" y="7"/>
                  </a:lnTo>
                  <a:lnTo>
                    <a:pt x="5" y="4"/>
                  </a:lnTo>
                  <a:lnTo>
                    <a:pt x="4"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7" name="Freeform 1116"/>
            <p:cNvSpPr>
              <a:spLocks/>
            </p:cNvSpPr>
            <p:nvPr/>
          </p:nvSpPr>
          <p:spPr bwMode="auto">
            <a:xfrm>
              <a:off x="3636" y="2043"/>
              <a:ext cx="7" cy="7"/>
            </a:xfrm>
            <a:custGeom>
              <a:avLst/>
              <a:gdLst>
                <a:gd name="T0" fmla="*/ 2 w 7"/>
                <a:gd name="T1" fmla="*/ 0 h 7"/>
                <a:gd name="T2" fmla="*/ 2 w 7"/>
                <a:gd name="T3" fmla="*/ 0 h 7"/>
                <a:gd name="T4" fmla="*/ 0 w 7"/>
                <a:gd name="T5" fmla="*/ 0 h 7"/>
                <a:gd name="T6" fmla="*/ 2 w 7"/>
                <a:gd name="T7" fmla="*/ 7 h 7"/>
                <a:gd name="T8" fmla="*/ 2 w 7"/>
                <a:gd name="T9" fmla="*/ 7 h 7"/>
                <a:gd name="T10" fmla="*/ 2 w 7"/>
                <a:gd name="T11" fmla="*/ 0 h 7"/>
                <a:gd name="T12" fmla="*/ 2 w 7"/>
                <a:gd name="T13" fmla="*/ 7 h 7"/>
                <a:gd name="T14" fmla="*/ 5 w 7"/>
                <a:gd name="T15" fmla="*/ 5 h 7"/>
                <a:gd name="T16" fmla="*/ 7 w 7"/>
                <a:gd name="T17" fmla="*/ 4 h 7"/>
                <a:gd name="T18" fmla="*/ 5 w 7"/>
                <a:gd name="T19" fmla="*/ 0 h 7"/>
                <a:gd name="T20" fmla="*/ 2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2" y="0"/>
                  </a:moveTo>
                  <a:lnTo>
                    <a:pt x="2" y="0"/>
                  </a:lnTo>
                  <a:lnTo>
                    <a:pt x="0" y="0"/>
                  </a:lnTo>
                  <a:lnTo>
                    <a:pt x="2" y="7"/>
                  </a:lnTo>
                  <a:lnTo>
                    <a:pt x="2" y="0"/>
                  </a:lnTo>
                  <a:lnTo>
                    <a:pt x="2" y="7"/>
                  </a:lnTo>
                  <a:lnTo>
                    <a:pt x="5" y="5"/>
                  </a:lnTo>
                  <a:lnTo>
                    <a:pt x="7" y="4"/>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8" name="Freeform 1117"/>
            <p:cNvSpPr>
              <a:spLocks/>
            </p:cNvSpPr>
            <p:nvPr/>
          </p:nvSpPr>
          <p:spPr bwMode="auto">
            <a:xfrm>
              <a:off x="3638" y="204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4 h 7"/>
                <a:gd name="T18" fmla="*/ 5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5" y="7"/>
                  </a:lnTo>
                  <a:lnTo>
                    <a:pt x="5" y="4"/>
                  </a:lnTo>
                  <a:lnTo>
                    <a:pt x="5"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89" name="Freeform 1118"/>
            <p:cNvSpPr>
              <a:spLocks/>
            </p:cNvSpPr>
            <p:nvPr/>
          </p:nvSpPr>
          <p:spPr bwMode="auto">
            <a:xfrm>
              <a:off x="3640" y="2043"/>
              <a:ext cx="4" cy="7"/>
            </a:xfrm>
            <a:custGeom>
              <a:avLst/>
              <a:gdLst>
                <a:gd name="T0" fmla="*/ 1 w 4"/>
                <a:gd name="T1" fmla="*/ 7 h 7"/>
                <a:gd name="T2" fmla="*/ 0 w 4"/>
                <a:gd name="T3" fmla="*/ 0 h 7"/>
                <a:gd name="T4" fmla="*/ 0 w 4"/>
                <a:gd name="T5" fmla="*/ 0 h 7"/>
                <a:gd name="T6" fmla="*/ 0 w 4"/>
                <a:gd name="T7" fmla="*/ 7 h 7"/>
                <a:gd name="T8" fmla="*/ 1 w 4"/>
                <a:gd name="T9" fmla="*/ 7 h 7"/>
                <a:gd name="T10" fmla="*/ 1 w 4"/>
                <a:gd name="T11" fmla="*/ 7 h 7"/>
                <a:gd name="T12" fmla="*/ 1 w 4"/>
                <a:gd name="T13" fmla="*/ 7 h 7"/>
                <a:gd name="T14" fmla="*/ 3 w 4"/>
                <a:gd name="T15" fmla="*/ 5 h 7"/>
                <a:gd name="T16" fmla="*/ 4 w 4"/>
                <a:gd name="T17" fmla="*/ 4 h 7"/>
                <a:gd name="T18" fmla="*/ 3 w 4"/>
                <a:gd name="T19" fmla="*/ 0 h 7"/>
                <a:gd name="T20" fmla="*/ 0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0" y="0"/>
                  </a:lnTo>
                  <a:lnTo>
                    <a:pt x="0" y="7"/>
                  </a:lnTo>
                  <a:lnTo>
                    <a:pt x="1" y="7"/>
                  </a:lnTo>
                  <a:lnTo>
                    <a:pt x="3" y="5"/>
                  </a:lnTo>
                  <a:lnTo>
                    <a:pt x="4" y="4"/>
                  </a:lnTo>
                  <a:lnTo>
                    <a:pt x="3" y="0"/>
                  </a:lnTo>
                  <a:lnTo>
                    <a:pt x="0"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0" name="Freeform 1119"/>
            <p:cNvSpPr>
              <a:spLocks/>
            </p:cNvSpPr>
            <p:nvPr/>
          </p:nvSpPr>
          <p:spPr bwMode="auto">
            <a:xfrm>
              <a:off x="3640" y="2043"/>
              <a:ext cx="4" cy="7"/>
            </a:xfrm>
            <a:custGeom>
              <a:avLst/>
              <a:gdLst>
                <a:gd name="T0" fmla="*/ 1 w 4"/>
                <a:gd name="T1" fmla="*/ 0 h 7"/>
                <a:gd name="T2" fmla="*/ 1 w 4"/>
                <a:gd name="T3" fmla="*/ 0 h 7"/>
                <a:gd name="T4" fmla="*/ 0 w 4"/>
                <a:gd name="T5" fmla="*/ 0 h 7"/>
                <a:gd name="T6" fmla="*/ 1 w 4"/>
                <a:gd name="T7" fmla="*/ 7 h 7"/>
                <a:gd name="T8" fmla="*/ 1 w 4"/>
                <a:gd name="T9" fmla="*/ 7 h 7"/>
                <a:gd name="T10" fmla="*/ 1 w 4"/>
                <a:gd name="T11" fmla="*/ 0 h 7"/>
                <a:gd name="T12" fmla="*/ 1 w 4"/>
                <a:gd name="T13" fmla="*/ 7 h 7"/>
                <a:gd name="T14" fmla="*/ 4 w 4"/>
                <a:gd name="T15" fmla="*/ 5 h 7"/>
                <a:gd name="T16" fmla="*/ 4 w 4"/>
                <a:gd name="T17" fmla="*/ 4 h 7"/>
                <a:gd name="T18" fmla="*/ 4 w 4"/>
                <a:gd name="T19" fmla="*/ 0 h 7"/>
                <a:gd name="T20" fmla="*/ 1 w 4"/>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7">
                  <a:moveTo>
                    <a:pt x="1" y="0"/>
                  </a:moveTo>
                  <a:lnTo>
                    <a:pt x="1" y="0"/>
                  </a:lnTo>
                  <a:lnTo>
                    <a:pt x="0" y="0"/>
                  </a:lnTo>
                  <a:lnTo>
                    <a:pt x="1" y="7"/>
                  </a:lnTo>
                  <a:lnTo>
                    <a:pt x="1" y="0"/>
                  </a:lnTo>
                  <a:lnTo>
                    <a:pt x="1" y="7"/>
                  </a:lnTo>
                  <a:lnTo>
                    <a:pt x="4" y="5"/>
                  </a:lnTo>
                  <a:lnTo>
                    <a:pt x="4" y="4"/>
                  </a:lnTo>
                  <a:lnTo>
                    <a:pt x="4"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1" name="Freeform 1120"/>
            <p:cNvSpPr>
              <a:spLocks/>
            </p:cNvSpPr>
            <p:nvPr/>
          </p:nvSpPr>
          <p:spPr bwMode="auto">
            <a:xfrm>
              <a:off x="3641" y="2042"/>
              <a:ext cx="5" cy="8"/>
            </a:xfrm>
            <a:custGeom>
              <a:avLst/>
              <a:gdLst>
                <a:gd name="T0" fmla="*/ 2 w 5"/>
                <a:gd name="T1" fmla="*/ 0 h 8"/>
                <a:gd name="T2" fmla="*/ 0 w 5"/>
                <a:gd name="T3" fmla="*/ 0 h 8"/>
                <a:gd name="T4" fmla="*/ 0 w 5"/>
                <a:gd name="T5" fmla="*/ 1 h 8"/>
                <a:gd name="T6" fmla="*/ 0 w 5"/>
                <a:gd name="T7" fmla="*/ 8 h 8"/>
                <a:gd name="T8" fmla="*/ 2 w 5"/>
                <a:gd name="T9" fmla="*/ 8 h 8"/>
                <a:gd name="T10" fmla="*/ 2 w 5"/>
                <a:gd name="T11" fmla="*/ 0 h 8"/>
                <a:gd name="T12" fmla="*/ 2 w 5"/>
                <a:gd name="T13" fmla="*/ 8 h 8"/>
                <a:gd name="T14" fmla="*/ 3 w 5"/>
                <a:gd name="T15" fmla="*/ 6 h 8"/>
                <a:gd name="T16" fmla="*/ 5 w 5"/>
                <a:gd name="T17" fmla="*/ 5 h 8"/>
                <a:gd name="T18" fmla="*/ 3 w 5"/>
                <a:gd name="T19" fmla="*/ 1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1"/>
                  </a:lnTo>
                  <a:lnTo>
                    <a:pt x="0" y="8"/>
                  </a:lnTo>
                  <a:lnTo>
                    <a:pt x="2" y="8"/>
                  </a:lnTo>
                  <a:lnTo>
                    <a:pt x="2" y="0"/>
                  </a:lnTo>
                  <a:lnTo>
                    <a:pt x="2" y="8"/>
                  </a:lnTo>
                  <a:lnTo>
                    <a:pt x="3" y="6"/>
                  </a:lnTo>
                  <a:lnTo>
                    <a:pt x="5" y="5"/>
                  </a:lnTo>
                  <a:lnTo>
                    <a:pt x="3" y="1"/>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2" name="Freeform 1121"/>
            <p:cNvSpPr>
              <a:spLocks/>
            </p:cNvSpPr>
            <p:nvPr/>
          </p:nvSpPr>
          <p:spPr bwMode="auto">
            <a:xfrm>
              <a:off x="3643" y="204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3" name="Freeform 1122"/>
            <p:cNvSpPr>
              <a:spLocks/>
            </p:cNvSpPr>
            <p:nvPr/>
          </p:nvSpPr>
          <p:spPr bwMode="auto">
            <a:xfrm>
              <a:off x="3643" y="2042"/>
              <a:ext cx="5" cy="8"/>
            </a:xfrm>
            <a:custGeom>
              <a:avLst/>
              <a:gdLst>
                <a:gd name="T0" fmla="*/ 1 w 5"/>
                <a:gd name="T1" fmla="*/ 0 h 8"/>
                <a:gd name="T2" fmla="*/ 1 w 5"/>
                <a:gd name="T3" fmla="*/ 0 h 8"/>
                <a:gd name="T4" fmla="*/ 0 w 5"/>
                <a:gd name="T5" fmla="*/ 0 h 8"/>
                <a:gd name="T6" fmla="*/ 0 w 5"/>
                <a:gd name="T7" fmla="*/ 8 h 8"/>
                <a:gd name="T8" fmla="*/ 1 w 5"/>
                <a:gd name="T9" fmla="*/ 8 h 8"/>
                <a:gd name="T10" fmla="*/ 1 w 5"/>
                <a:gd name="T11" fmla="*/ 0 h 8"/>
                <a:gd name="T12" fmla="*/ 1 w 5"/>
                <a:gd name="T13" fmla="*/ 8 h 8"/>
                <a:gd name="T14" fmla="*/ 5 w 5"/>
                <a:gd name="T15" fmla="*/ 6 h 8"/>
                <a:gd name="T16" fmla="*/ 5 w 5"/>
                <a:gd name="T17" fmla="*/ 5 h 8"/>
                <a:gd name="T18" fmla="*/ 3 w 5"/>
                <a:gd name="T19" fmla="*/ 1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0"/>
                  </a:lnTo>
                  <a:lnTo>
                    <a:pt x="0" y="8"/>
                  </a:lnTo>
                  <a:lnTo>
                    <a:pt x="1" y="8"/>
                  </a:lnTo>
                  <a:lnTo>
                    <a:pt x="1" y="0"/>
                  </a:lnTo>
                  <a:lnTo>
                    <a:pt x="1" y="8"/>
                  </a:lnTo>
                  <a:lnTo>
                    <a:pt x="5" y="6"/>
                  </a:lnTo>
                  <a:lnTo>
                    <a:pt x="5" y="5"/>
                  </a:lnTo>
                  <a:lnTo>
                    <a:pt x="3"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4" name="Freeform 1123"/>
            <p:cNvSpPr>
              <a:spLocks/>
            </p:cNvSpPr>
            <p:nvPr/>
          </p:nvSpPr>
          <p:spPr bwMode="auto">
            <a:xfrm>
              <a:off x="3644" y="2042"/>
              <a:ext cx="5" cy="8"/>
            </a:xfrm>
            <a:custGeom>
              <a:avLst/>
              <a:gdLst>
                <a:gd name="T0" fmla="*/ 2 w 5"/>
                <a:gd name="T1" fmla="*/ 8 h 8"/>
                <a:gd name="T2" fmla="*/ 0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4" y="6"/>
                  </a:lnTo>
                  <a:lnTo>
                    <a:pt x="5" y="3"/>
                  </a:lnTo>
                  <a:lnTo>
                    <a:pt x="4" y="1"/>
                  </a:lnTo>
                  <a:lnTo>
                    <a:pt x="0"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5" name="Freeform 1124"/>
            <p:cNvSpPr>
              <a:spLocks/>
            </p:cNvSpPr>
            <p:nvPr/>
          </p:nvSpPr>
          <p:spPr bwMode="auto">
            <a:xfrm>
              <a:off x="3644" y="2042"/>
              <a:ext cx="5" cy="8"/>
            </a:xfrm>
            <a:custGeom>
              <a:avLst/>
              <a:gdLst>
                <a:gd name="T0" fmla="*/ 2 w 5"/>
                <a:gd name="T1" fmla="*/ 0 h 8"/>
                <a:gd name="T2" fmla="*/ 2 w 5"/>
                <a:gd name="T3" fmla="*/ 0 h 8"/>
                <a:gd name="T4" fmla="*/ 0 w 5"/>
                <a:gd name="T5" fmla="*/ 0 h 8"/>
                <a:gd name="T6" fmla="*/ 2 w 5"/>
                <a:gd name="T7" fmla="*/ 8 h 8"/>
                <a:gd name="T8" fmla="*/ 2 w 5"/>
                <a:gd name="T9" fmla="*/ 8 h 8"/>
                <a:gd name="T10" fmla="*/ 2 w 5"/>
                <a:gd name="T11" fmla="*/ 0 h 8"/>
                <a:gd name="T12" fmla="*/ 2 w 5"/>
                <a:gd name="T13" fmla="*/ 8 h 8"/>
                <a:gd name="T14" fmla="*/ 5 w 5"/>
                <a:gd name="T15" fmla="*/ 6 h 8"/>
                <a:gd name="T16" fmla="*/ 5 w 5"/>
                <a:gd name="T17" fmla="*/ 3 h 8"/>
                <a:gd name="T18" fmla="*/ 4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2" y="8"/>
                  </a:lnTo>
                  <a:lnTo>
                    <a:pt x="2" y="0"/>
                  </a:lnTo>
                  <a:lnTo>
                    <a:pt x="2" y="8"/>
                  </a:lnTo>
                  <a:lnTo>
                    <a:pt x="5" y="6"/>
                  </a:lnTo>
                  <a:lnTo>
                    <a:pt x="5" y="3"/>
                  </a:lnTo>
                  <a:lnTo>
                    <a:pt x="4"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6" name="Freeform 1125"/>
            <p:cNvSpPr>
              <a:spLocks/>
            </p:cNvSpPr>
            <p:nvPr/>
          </p:nvSpPr>
          <p:spPr bwMode="auto">
            <a:xfrm>
              <a:off x="3646" y="2042"/>
              <a:ext cx="5" cy="8"/>
            </a:xfrm>
            <a:custGeom>
              <a:avLst/>
              <a:gdLst>
                <a:gd name="T0" fmla="*/ 0 w 5"/>
                <a:gd name="T1" fmla="*/ 0 h 8"/>
                <a:gd name="T2" fmla="*/ 0 w 5"/>
                <a:gd name="T3" fmla="*/ 0 h 8"/>
                <a:gd name="T4" fmla="*/ 0 w 5"/>
                <a:gd name="T5" fmla="*/ 0 h 8"/>
                <a:gd name="T6" fmla="*/ 0 w 5"/>
                <a:gd name="T7" fmla="*/ 8 h 8"/>
                <a:gd name="T8" fmla="*/ 2 w 5"/>
                <a:gd name="T9" fmla="*/ 8 h 8"/>
                <a:gd name="T10" fmla="*/ 0 w 5"/>
                <a:gd name="T11" fmla="*/ 0 h 8"/>
                <a:gd name="T12" fmla="*/ 2 w 5"/>
                <a:gd name="T13" fmla="*/ 8 h 8"/>
                <a:gd name="T14" fmla="*/ 5 w 5"/>
                <a:gd name="T15" fmla="*/ 6 h 8"/>
                <a:gd name="T16" fmla="*/ 5 w 5"/>
                <a:gd name="T17" fmla="*/ 3 h 8"/>
                <a:gd name="T18" fmla="*/ 3 w 5"/>
                <a:gd name="T19" fmla="*/ 1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2" y="8"/>
                  </a:lnTo>
                  <a:lnTo>
                    <a:pt x="0" y="0"/>
                  </a:lnTo>
                  <a:lnTo>
                    <a:pt x="2" y="8"/>
                  </a:lnTo>
                  <a:lnTo>
                    <a:pt x="5" y="6"/>
                  </a:lnTo>
                  <a:lnTo>
                    <a:pt x="5" y="3"/>
                  </a:lnTo>
                  <a:lnTo>
                    <a:pt x="3" y="1"/>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7" name="Freeform 1126"/>
            <p:cNvSpPr>
              <a:spLocks/>
            </p:cNvSpPr>
            <p:nvPr/>
          </p:nvSpPr>
          <p:spPr bwMode="auto">
            <a:xfrm>
              <a:off x="3646" y="2042"/>
              <a:ext cx="7" cy="8"/>
            </a:xfrm>
            <a:custGeom>
              <a:avLst/>
              <a:gdLst>
                <a:gd name="T0" fmla="*/ 3 w 7"/>
                <a:gd name="T1" fmla="*/ 8 h 8"/>
                <a:gd name="T2" fmla="*/ 2 w 7"/>
                <a:gd name="T3" fmla="*/ 0 h 8"/>
                <a:gd name="T4" fmla="*/ 0 w 7"/>
                <a:gd name="T5" fmla="*/ 0 h 8"/>
                <a:gd name="T6" fmla="*/ 2 w 7"/>
                <a:gd name="T7" fmla="*/ 8 h 8"/>
                <a:gd name="T8" fmla="*/ 2 w 7"/>
                <a:gd name="T9" fmla="*/ 8 h 8"/>
                <a:gd name="T10" fmla="*/ 3 w 7"/>
                <a:gd name="T11" fmla="*/ 8 h 8"/>
                <a:gd name="T12" fmla="*/ 2 w 7"/>
                <a:gd name="T13" fmla="*/ 8 h 8"/>
                <a:gd name="T14" fmla="*/ 5 w 7"/>
                <a:gd name="T15" fmla="*/ 6 h 8"/>
                <a:gd name="T16" fmla="*/ 7 w 7"/>
                <a:gd name="T17" fmla="*/ 3 h 8"/>
                <a:gd name="T18" fmla="*/ 5 w 7"/>
                <a:gd name="T19" fmla="*/ 1 h 8"/>
                <a:gd name="T20" fmla="*/ 2 w 7"/>
                <a:gd name="T21" fmla="*/ 0 h 8"/>
                <a:gd name="T22" fmla="*/ 3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3" y="8"/>
                  </a:moveTo>
                  <a:lnTo>
                    <a:pt x="2" y="0"/>
                  </a:lnTo>
                  <a:lnTo>
                    <a:pt x="0" y="0"/>
                  </a:lnTo>
                  <a:lnTo>
                    <a:pt x="2" y="8"/>
                  </a:lnTo>
                  <a:lnTo>
                    <a:pt x="3" y="8"/>
                  </a:lnTo>
                  <a:lnTo>
                    <a:pt x="2" y="8"/>
                  </a:lnTo>
                  <a:lnTo>
                    <a:pt x="5" y="6"/>
                  </a:lnTo>
                  <a:lnTo>
                    <a:pt x="7" y="3"/>
                  </a:lnTo>
                  <a:lnTo>
                    <a:pt x="5" y="1"/>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8" name="Freeform 1127"/>
            <p:cNvSpPr>
              <a:spLocks/>
            </p:cNvSpPr>
            <p:nvPr/>
          </p:nvSpPr>
          <p:spPr bwMode="auto">
            <a:xfrm>
              <a:off x="3648" y="2042"/>
              <a:ext cx="5" cy="8"/>
            </a:xfrm>
            <a:custGeom>
              <a:avLst/>
              <a:gdLst>
                <a:gd name="T0" fmla="*/ 1 w 5"/>
                <a:gd name="T1" fmla="*/ 0 h 8"/>
                <a:gd name="T2" fmla="*/ 0 w 5"/>
                <a:gd name="T3" fmla="*/ 0 h 8"/>
                <a:gd name="T4" fmla="*/ 0 w 5"/>
                <a:gd name="T5" fmla="*/ 0 h 8"/>
                <a:gd name="T6" fmla="*/ 1 w 5"/>
                <a:gd name="T7" fmla="*/ 8 h 8"/>
                <a:gd name="T8" fmla="*/ 1 w 5"/>
                <a:gd name="T9" fmla="*/ 8 h 8"/>
                <a:gd name="T10" fmla="*/ 1 w 5"/>
                <a:gd name="T11" fmla="*/ 0 h 8"/>
                <a:gd name="T12" fmla="*/ 1 w 5"/>
                <a:gd name="T13" fmla="*/ 8 h 8"/>
                <a:gd name="T14" fmla="*/ 5 w 5"/>
                <a:gd name="T15" fmla="*/ 6 h 8"/>
                <a:gd name="T16" fmla="*/ 5 w 5"/>
                <a:gd name="T17" fmla="*/ 3 h 8"/>
                <a:gd name="T18" fmla="*/ 3 w 5"/>
                <a:gd name="T19" fmla="*/ 0 h 8"/>
                <a:gd name="T20" fmla="*/ 0 w 5"/>
                <a:gd name="T21" fmla="*/ 0 h 8"/>
                <a:gd name="T22" fmla="*/ 1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0"/>
                  </a:moveTo>
                  <a:lnTo>
                    <a:pt x="0" y="0"/>
                  </a:lnTo>
                  <a:lnTo>
                    <a:pt x="1" y="8"/>
                  </a:lnTo>
                  <a:lnTo>
                    <a:pt x="1" y="0"/>
                  </a:lnTo>
                  <a:lnTo>
                    <a:pt x="1" y="8"/>
                  </a:lnTo>
                  <a:lnTo>
                    <a:pt x="5" y="6"/>
                  </a:lnTo>
                  <a:lnTo>
                    <a:pt x="5" y="3"/>
                  </a:lnTo>
                  <a:lnTo>
                    <a:pt x="3" y="0"/>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99" name="Freeform 1128"/>
            <p:cNvSpPr>
              <a:spLocks/>
            </p:cNvSpPr>
            <p:nvPr/>
          </p:nvSpPr>
          <p:spPr bwMode="auto">
            <a:xfrm>
              <a:off x="3649" y="2042"/>
              <a:ext cx="5" cy="8"/>
            </a:xfrm>
            <a:custGeom>
              <a:avLst/>
              <a:gdLst>
                <a:gd name="T0" fmla="*/ 2 w 5"/>
                <a:gd name="T1" fmla="*/ 8 h 8"/>
                <a:gd name="T2" fmla="*/ 0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0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4" y="6"/>
                  </a:lnTo>
                  <a:lnTo>
                    <a:pt x="5" y="3"/>
                  </a:lnTo>
                  <a:lnTo>
                    <a:pt x="4" y="0"/>
                  </a:lnTo>
                  <a:lnTo>
                    <a:pt x="0"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0" name="Freeform 1129"/>
            <p:cNvSpPr>
              <a:spLocks/>
            </p:cNvSpPr>
            <p:nvPr/>
          </p:nvSpPr>
          <p:spPr bwMode="auto">
            <a:xfrm>
              <a:off x="3649" y="2042"/>
              <a:ext cx="5" cy="8"/>
            </a:xfrm>
            <a:custGeom>
              <a:avLst/>
              <a:gdLst>
                <a:gd name="T0" fmla="*/ 2 w 5"/>
                <a:gd name="T1" fmla="*/ 6 h 8"/>
                <a:gd name="T2" fmla="*/ 2 w 5"/>
                <a:gd name="T3" fmla="*/ 0 h 8"/>
                <a:gd name="T4" fmla="*/ 0 w 5"/>
                <a:gd name="T5" fmla="*/ 0 h 8"/>
                <a:gd name="T6" fmla="*/ 2 w 5"/>
                <a:gd name="T7" fmla="*/ 8 h 8"/>
                <a:gd name="T8" fmla="*/ 2 w 5"/>
                <a:gd name="T9" fmla="*/ 6 h 8"/>
                <a:gd name="T10" fmla="*/ 2 w 5"/>
                <a:gd name="T11" fmla="*/ 6 h 8"/>
                <a:gd name="T12" fmla="*/ 2 w 5"/>
                <a:gd name="T13" fmla="*/ 6 h 8"/>
                <a:gd name="T14" fmla="*/ 5 w 5"/>
                <a:gd name="T15" fmla="*/ 5 h 8"/>
                <a:gd name="T16" fmla="*/ 5 w 5"/>
                <a:gd name="T17" fmla="*/ 3 h 8"/>
                <a:gd name="T18" fmla="*/ 4 w 5"/>
                <a:gd name="T19" fmla="*/ 0 h 8"/>
                <a:gd name="T20" fmla="*/ 2 w 5"/>
                <a:gd name="T21" fmla="*/ 0 h 8"/>
                <a:gd name="T22" fmla="*/ 2 w 5"/>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6"/>
                  </a:moveTo>
                  <a:lnTo>
                    <a:pt x="2" y="0"/>
                  </a:lnTo>
                  <a:lnTo>
                    <a:pt x="0" y="0"/>
                  </a:lnTo>
                  <a:lnTo>
                    <a:pt x="2" y="8"/>
                  </a:lnTo>
                  <a:lnTo>
                    <a:pt x="2" y="6"/>
                  </a:lnTo>
                  <a:lnTo>
                    <a:pt x="5" y="5"/>
                  </a:lnTo>
                  <a:lnTo>
                    <a:pt x="5" y="3"/>
                  </a:lnTo>
                  <a:lnTo>
                    <a:pt x="4" y="0"/>
                  </a:lnTo>
                  <a:lnTo>
                    <a:pt x="2"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1" name="Freeform 1130"/>
            <p:cNvSpPr>
              <a:spLocks/>
            </p:cNvSpPr>
            <p:nvPr/>
          </p:nvSpPr>
          <p:spPr bwMode="auto">
            <a:xfrm>
              <a:off x="3651" y="2042"/>
              <a:ext cx="5" cy="6"/>
            </a:xfrm>
            <a:custGeom>
              <a:avLst/>
              <a:gdLst>
                <a:gd name="T0" fmla="*/ 0 w 5"/>
                <a:gd name="T1" fmla="*/ 0 h 6"/>
                <a:gd name="T2" fmla="*/ 0 w 5"/>
                <a:gd name="T3" fmla="*/ 0 h 6"/>
                <a:gd name="T4" fmla="*/ 0 w 5"/>
                <a:gd name="T5" fmla="*/ 0 h 6"/>
                <a:gd name="T6" fmla="*/ 0 w 5"/>
                <a:gd name="T7" fmla="*/ 6 h 6"/>
                <a:gd name="T8" fmla="*/ 2 w 5"/>
                <a:gd name="T9" fmla="*/ 6 h 6"/>
                <a:gd name="T10" fmla="*/ 0 w 5"/>
                <a:gd name="T11" fmla="*/ 0 h 6"/>
                <a:gd name="T12" fmla="*/ 2 w 5"/>
                <a:gd name="T13" fmla="*/ 6 h 6"/>
                <a:gd name="T14" fmla="*/ 5 w 5"/>
                <a:gd name="T15" fmla="*/ 5 h 6"/>
                <a:gd name="T16" fmla="*/ 5 w 5"/>
                <a:gd name="T17" fmla="*/ 3 h 6"/>
                <a:gd name="T18" fmla="*/ 3 w 5"/>
                <a:gd name="T19" fmla="*/ 0 h 6"/>
                <a:gd name="T20" fmla="*/ 0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0" y="0"/>
                  </a:moveTo>
                  <a:lnTo>
                    <a:pt x="0" y="0"/>
                  </a:lnTo>
                  <a:lnTo>
                    <a:pt x="0" y="6"/>
                  </a:lnTo>
                  <a:lnTo>
                    <a:pt x="2" y="6"/>
                  </a:lnTo>
                  <a:lnTo>
                    <a:pt x="0" y="0"/>
                  </a:lnTo>
                  <a:lnTo>
                    <a:pt x="2" y="6"/>
                  </a:lnTo>
                  <a:lnTo>
                    <a:pt x="5" y="5"/>
                  </a:lnTo>
                  <a:lnTo>
                    <a:pt x="5" y="3"/>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2" name="Freeform 1131"/>
            <p:cNvSpPr>
              <a:spLocks/>
            </p:cNvSpPr>
            <p:nvPr/>
          </p:nvSpPr>
          <p:spPr bwMode="auto">
            <a:xfrm>
              <a:off x="3651" y="2042"/>
              <a:ext cx="6" cy="6"/>
            </a:xfrm>
            <a:custGeom>
              <a:avLst/>
              <a:gdLst>
                <a:gd name="T0" fmla="*/ 3 w 6"/>
                <a:gd name="T1" fmla="*/ 6 h 6"/>
                <a:gd name="T2" fmla="*/ 2 w 6"/>
                <a:gd name="T3" fmla="*/ 0 h 6"/>
                <a:gd name="T4" fmla="*/ 0 w 6"/>
                <a:gd name="T5" fmla="*/ 0 h 6"/>
                <a:gd name="T6" fmla="*/ 2 w 6"/>
                <a:gd name="T7" fmla="*/ 6 h 6"/>
                <a:gd name="T8" fmla="*/ 3 w 6"/>
                <a:gd name="T9" fmla="*/ 6 h 6"/>
                <a:gd name="T10" fmla="*/ 3 w 6"/>
                <a:gd name="T11" fmla="*/ 6 h 6"/>
                <a:gd name="T12" fmla="*/ 3 w 6"/>
                <a:gd name="T13" fmla="*/ 6 h 6"/>
                <a:gd name="T14" fmla="*/ 5 w 6"/>
                <a:gd name="T15" fmla="*/ 5 h 6"/>
                <a:gd name="T16" fmla="*/ 6 w 6"/>
                <a:gd name="T17" fmla="*/ 3 h 6"/>
                <a:gd name="T18" fmla="*/ 5 w 6"/>
                <a:gd name="T19" fmla="*/ 0 h 6"/>
                <a:gd name="T20" fmla="*/ 2 w 6"/>
                <a:gd name="T21" fmla="*/ 0 h 6"/>
                <a:gd name="T22" fmla="*/ 3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3" y="6"/>
                  </a:moveTo>
                  <a:lnTo>
                    <a:pt x="2" y="0"/>
                  </a:lnTo>
                  <a:lnTo>
                    <a:pt x="0" y="0"/>
                  </a:lnTo>
                  <a:lnTo>
                    <a:pt x="2" y="6"/>
                  </a:lnTo>
                  <a:lnTo>
                    <a:pt x="3" y="6"/>
                  </a:lnTo>
                  <a:lnTo>
                    <a:pt x="5" y="5"/>
                  </a:lnTo>
                  <a:lnTo>
                    <a:pt x="6" y="3"/>
                  </a:lnTo>
                  <a:lnTo>
                    <a:pt x="5" y="0"/>
                  </a:lnTo>
                  <a:lnTo>
                    <a:pt x="2" y="0"/>
                  </a:lnTo>
                  <a:lnTo>
                    <a:pt x="3"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3" name="Freeform 1132"/>
            <p:cNvSpPr>
              <a:spLocks/>
            </p:cNvSpPr>
            <p:nvPr/>
          </p:nvSpPr>
          <p:spPr bwMode="auto">
            <a:xfrm>
              <a:off x="3653" y="2040"/>
              <a:ext cx="4" cy="8"/>
            </a:xfrm>
            <a:custGeom>
              <a:avLst/>
              <a:gdLst>
                <a:gd name="T0" fmla="*/ 3 w 4"/>
                <a:gd name="T1" fmla="*/ 8 h 8"/>
                <a:gd name="T2" fmla="*/ 0 w 4"/>
                <a:gd name="T3" fmla="*/ 0 h 8"/>
                <a:gd name="T4" fmla="*/ 0 w 4"/>
                <a:gd name="T5" fmla="*/ 2 h 8"/>
                <a:gd name="T6" fmla="*/ 1 w 4"/>
                <a:gd name="T7" fmla="*/ 8 h 8"/>
                <a:gd name="T8" fmla="*/ 1 w 4"/>
                <a:gd name="T9" fmla="*/ 8 h 8"/>
                <a:gd name="T10" fmla="*/ 3 w 4"/>
                <a:gd name="T11" fmla="*/ 8 h 8"/>
                <a:gd name="T12" fmla="*/ 1 w 4"/>
                <a:gd name="T13" fmla="*/ 8 h 8"/>
                <a:gd name="T14" fmla="*/ 4 w 4"/>
                <a:gd name="T15" fmla="*/ 7 h 8"/>
                <a:gd name="T16" fmla="*/ 4 w 4"/>
                <a:gd name="T17" fmla="*/ 3 h 8"/>
                <a:gd name="T18" fmla="*/ 3 w 4"/>
                <a:gd name="T19" fmla="*/ 2 h 8"/>
                <a:gd name="T20" fmla="*/ 0 w 4"/>
                <a:gd name="T21" fmla="*/ 0 h 8"/>
                <a:gd name="T22" fmla="*/ 3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3" y="8"/>
                  </a:moveTo>
                  <a:lnTo>
                    <a:pt x="0" y="0"/>
                  </a:lnTo>
                  <a:lnTo>
                    <a:pt x="0" y="2"/>
                  </a:lnTo>
                  <a:lnTo>
                    <a:pt x="1" y="8"/>
                  </a:lnTo>
                  <a:lnTo>
                    <a:pt x="3" y="8"/>
                  </a:lnTo>
                  <a:lnTo>
                    <a:pt x="1" y="8"/>
                  </a:lnTo>
                  <a:lnTo>
                    <a:pt x="4" y="7"/>
                  </a:lnTo>
                  <a:lnTo>
                    <a:pt x="4" y="3"/>
                  </a:lnTo>
                  <a:lnTo>
                    <a:pt x="3" y="2"/>
                  </a:lnTo>
                  <a:lnTo>
                    <a:pt x="0"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4" name="Freeform 1133"/>
            <p:cNvSpPr>
              <a:spLocks/>
            </p:cNvSpPr>
            <p:nvPr/>
          </p:nvSpPr>
          <p:spPr bwMode="auto">
            <a:xfrm>
              <a:off x="3653" y="2040"/>
              <a:ext cx="6" cy="8"/>
            </a:xfrm>
            <a:custGeom>
              <a:avLst/>
              <a:gdLst>
                <a:gd name="T0" fmla="*/ 1 w 6"/>
                <a:gd name="T1" fmla="*/ 0 h 8"/>
                <a:gd name="T2" fmla="*/ 1 w 6"/>
                <a:gd name="T3" fmla="*/ 0 h 8"/>
                <a:gd name="T4" fmla="*/ 0 w 6"/>
                <a:gd name="T5" fmla="*/ 2 h 8"/>
                <a:gd name="T6" fmla="*/ 3 w 6"/>
                <a:gd name="T7" fmla="*/ 8 h 8"/>
                <a:gd name="T8" fmla="*/ 3 w 6"/>
                <a:gd name="T9" fmla="*/ 8 h 8"/>
                <a:gd name="T10" fmla="*/ 1 w 6"/>
                <a:gd name="T11" fmla="*/ 0 h 8"/>
                <a:gd name="T12" fmla="*/ 3 w 6"/>
                <a:gd name="T13" fmla="*/ 8 h 8"/>
                <a:gd name="T14" fmla="*/ 6 w 6"/>
                <a:gd name="T15" fmla="*/ 7 h 8"/>
                <a:gd name="T16" fmla="*/ 6 w 6"/>
                <a:gd name="T17" fmla="*/ 3 h 8"/>
                <a:gd name="T18" fmla="*/ 4 w 6"/>
                <a:gd name="T19" fmla="*/ 2 h 8"/>
                <a:gd name="T20" fmla="*/ 1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0"/>
                  </a:moveTo>
                  <a:lnTo>
                    <a:pt x="1" y="0"/>
                  </a:lnTo>
                  <a:lnTo>
                    <a:pt x="0" y="2"/>
                  </a:lnTo>
                  <a:lnTo>
                    <a:pt x="3" y="8"/>
                  </a:lnTo>
                  <a:lnTo>
                    <a:pt x="1" y="0"/>
                  </a:lnTo>
                  <a:lnTo>
                    <a:pt x="3" y="8"/>
                  </a:lnTo>
                  <a:lnTo>
                    <a:pt x="6" y="7"/>
                  </a:lnTo>
                  <a:lnTo>
                    <a:pt x="6" y="3"/>
                  </a:lnTo>
                  <a:lnTo>
                    <a:pt x="4" y="2"/>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5" name="Freeform 1134"/>
            <p:cNvSpPr>
              <a:spLocks/>
            </p:cNvSpPr>
            <p:nvPr/>
          </p:nvSpPr>
          <p:spPr bwMode="auto">
            <a:xfrm>
              <a:off x="3654" y="2040"/>
              <a:ext cx="5" cy="8"/>
            </a:xfrm>
            <a:custGeom>
              <a:avLst/>
              <a:gdLst>
                <a:gd name="T0" fmla="*/ 3 w 5"/>
                <a:gd name="T1" fmla="*/ 8 h 8"/>
                <a:gd name="T2" fmla="*/ 2 w 5"/>
                <a:gd name="T3" fmla="*/ 0 h 8"/>
                <a:gd name="T4" fmla="*/ 0 w 5"/>
                <a:gd name="T5" fmla="*/ 0 h 8"/>
                <a:gd name="T6" fmla="*/ 2 w 5"/>
                <a:gd name="T7" fmla="*/ 8 h 8"/>
                <a:gd name="T8" fmla="*/ 3 w 5"/>
                <a:gd name="T9" fmla="*/ 8 h 8"/>
                <a:gd name="T10" fmla="*/ 3 w 5"/>
                <a:gd name="T11" fmla="*/ 8 h 8"/>
                <a:gd name="T12" fmla="*/ 3 w 5"/>
                <a:gd name="T13" fmla="*/ 8 h 8"/>
                <a:gd name="T14" fmla="*/ 5 w 5"/>
                <a:gd name="T15" fmla="*/ 7 h 8"/>
                <a:gd name="T16" fmla="*/ 5 w 5"/>
                <a:gd name="T17" fmla="*/ 3 h 8"/>
                <a:gd name="T18" fmla="*/ 3 w 5"/>
                <a:gd name="T19" fmla="*/ 2 h 8"/>
                <a:gd name="T20" fmla="*/ 2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2" y="0"/>
                  </a:lnTo>
                  <a:lnTo>
                    <a:pt x="0" y="0"/>
                  </a:lnTo>
                  <a:lnTo>
                    <a:pt x="2" y="8"/>
                  </a:lnTo>
                  <a:lnTo>
                    <a:pt x="3" y="8"/>
                  </a:lnTo>
                  <a:lnTo>
                    <a:pt x="5" y="7"/>
                  </a:lnTo>
                  <a:lnTo>
                    <a:pt x="5" y="3"/>
                  </a:lnTo>
                  <a:lnTo>
                    <a:pt x="3" y="2"/>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6" name="Freeform 1135"/>
            <p:cNvSpPr>
              <a:spLocks/>
            </p:cNvSpPr>
            <p:nvPr/>
          </p:nvSpPr>
          <p:spPr bwMode="auto">
            <a:xfrm>
              <a:off x="3654" y="2040"/>
              <a:ext cx="7" cy="8"/>
            </a:xfrm>
            <a:custGeom>
              <a:avLst/>
              <a:gdLst>
                <a:gd name="T0" fmla="*/ 3 w 7"/>
                <a:gd name="T1" fmla="*/ 8 h 8"/>
                <a:gd name="T2" fmla="*/ 2 w 7"/>
                <a:gd name="T3" fmla="*/ 0 h 8"/>
                <a:gd name="T4" fmla="*/ 0 w 7"/>
                <a:gd name="T5" fmla="*/ 0 h 8"/>
                <a:gd name="T6" fmla="*/ 3 w 7"/>
                <a:gd name="T7" fmla="*/ 8 h 8"/>
                <a:gd name="T8" fmla="*/ 3 w 7"/>
                <a:gd name="T9" fmla="*/ 8 h 8"/>
                <a:gd name="T10" fmla="*/ 3 w 7"/>
                <a:gd name="T11" fmla="*/ 8 h 8"/>
                <a:gd name="T12" fmla="*/ 3 w 7"/>
                <a:gd name="T13" fmla="*/ 8 h 8"/>
                <a:gd name="T14" fmla="*/ 7 w 7"/>
                <a:gd name="T15" fmla="*/ 5 h 8"/>
                <a:gd name="T16" fmla="*/ 7 w 7"/>
                <a:gd name="T17" fmla="*/ 3 h 8"/>
                <a:gd name="T18" fmla="*/ 5 w 7"/>
                <a:gd name="T19" fmla="*/ 0 h 8"/>
                <a:gd name="T20" fmla="*/ 2 w 7"/>
                <a:gd name="T21" fmla="*/ 0 h 8"/>
                <a:gd name="T22" fmla="*/ 3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3" y="8"/>
                  </a:moveTo>
                  <a:lnTo>
                    <a:pt x="2" y="0"/>
                  </a:lnTo>
                  <a:lnTo>
                    <a:pt x="0" y="0"/>
                  </a:lnTo>
                  <a:lnTo>
                    <a:pt x="3" y="8"/>
                  </a:lnTo>
                  <a:lnTo>
                    <a:pt x="7" y="5"/>
                  </a:lnTo>
                  <a:lnTo>
                    <a:pt x="7" y="3"/>
                  </a:lnTo>
                  <a:lnTo>
                    <a:pt x="5" y="0"/>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7" name="Freeform 1136"/>
            <p:cNvSpPr>
              <a:spLocks/>
            </p:cNvSpPr>
            <p:nvPr/>
          </p:nvSpPr>
          <p:spPr bwMode="auto">
            <a:xfrm>
              <a:off x="3656" y="2040"/>
              <a:ext cx="6" cy="8"/>
            </a:xfrm>
            <a:custGeom>
              <a:avLst/>
              <a:gdLst>
                <a:gd name="T0" fmla="*/ 3 w 6"/>
                <a:gd name="T1" fmla="*/ 7 h 8"/>
                <a:gd name="T2" fmla="*/ 1 w 6"/>
                <a:gd name="T3" fmla="*/ 0 h 8"/>
                <a:gd name="T4" fmla="*/ 0 w 6"/>
                <a:gd name="T5" fmla="*/ 0 h 8"/>
                <a:gd name="T6" fmla="*/ 1 w 6"/>
                <a:gd name="T7" fmla="*/ 8 h 8"/>
                <a:gd name="T8" fmla="*/ 3 w 6"/>
                <a:gd name="T9" fmla="*/ 7 h 8"/>
                <a:gd name="T10" fmla="*/ 3 w 6"/>
                <a:gd name="T11" fmla="*/ 7 h 8"/>
                <a:gd name="T12" fmla="*/ 3 w 6"/>
                <a:gd name="T13" fmla="*/ 7 h 8"/>
                <a:gd name="T14" fmla="*/ 5 w 6"/>
                <a:gd name="T15" fmla="*/ 5 h 8"/>
                <a:gd name="T16" fmla="*/ 6 w 6"/>
                <a:gd name="T17" fmla="*/ 2 h 8"/>
                <a:gd name="T18" fmla="*/ 5 w 6"/>
                <a:gd name="T19" fmla="*/ 0 h 8"/>
                <a:gd name="T20" fmla="*/ 1 w 6"/>
                <a:gd name="T21" fmla="*/ 0 h 8"/>
                <a:gd name="T22" fmla="*/ 3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7"/>
                  </a:moveTo>
                  <a:lnTo>
                    <a:pt x="1" y="0"/>
                  </a:lnTo>
                  <a:lnTo>
                    <a:pt x="0" y="0"/>
                  </a:lnTo>
                  <a:lnTo>
                    <a:pt x="1" y="8"/>
                  </a:lnTo>
                  <a:lnTo>
                    <a:pt x="3" y="7"/>
                  </a:lnTo>
                  <a:lnTo>
                    <a:pt x="5" y="5"/>
                  </a:lnTo>
                  <a:lnTo>
                    <a:pt x="6" y="2"/>
                  </a:lnTo>
                  <a:lnTo>
                    <a:pt x="5" y="0"/>
                  </a:lnTo>
                  <a:lnTo>
                    <a:pt x="1" y="0"/>
                  </a:lnTo>
                  <a:lnTo>
                    <a:pt x="3"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8" name="Freeform 1137"/>
            <p:cNvSpPr>
              <a:spLocks/>
            </p:cNvSpPr>
            <p:nvPr/>
          </p:nvSpPr>
          <p:spPr bwMode="auto">
            <a:xfrm>
              <a:off x="3657" y="2040"/>
              <a:ext cx="5" cy="7"/>
            </a:xfrm>
            <a:custGeom>
              <a:avLst/>
              <a:gdLst>
                <a:gd name="T0" fmla="*/ 4 w 5"/>
                <a:gd name="T1" fmla="*/ 7 h 7"/>
                <a:gd name="T2" fmla="*/ 0 w 5"/>
                <a:gd name="T3" fmla="*/ 0 h 7"/>
                <a:gd name="T4" fmla="*/ 0 w 5"/>
                <a:gd name="T5" fmla="*/ 0 h 7"/>
                <a:gd name="T6" fmla="*/ 2 w 5"/>
                <a:gd name="T7" fmla="*/ 7 h 7"/>
                <a:gd name="T8" fmla="*/ 4 w 5"/>
                <a:gd name="T9" fmla="*/ 7 h 7"/>
                <a:gd name="T10" fmla="*/ 4 w 5"/>
                <a:gd name="T11" fmla="*/ 7 h 7"/>
                <a:gd name="T12" fmla="*/ 4 w 5"/>
                <a:gd name="T13" fmla="*/ 7 h 7"/>
                <a:gd name="T14" fmla="*/ 5 w 5"/>
                <a:gd name="T15" fmla="*/ 5 h 7"/>
                <a:gd name="T16" fmla="*/ 5 w 5"/>
                <a:gd name="T17" fmla="*/ 2 h 7"/>
                <a:gd name="T18" fmla="*/ 4 w 5"/>
                <a:gd name="T19" fmla="*/ 0 h 7"/>
                <a:gd name="T20" fmla="*/ 0 w 5"/>
                <a:gd name="T21" fmla="*/ 0 h 7"/>
                <a:gd name="T22" fmla="*/ 4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4" y="7"/>
                  </a:moveTo>
                  <a:lnTo>
                    <a:pt x="0" y="0"/>
                  </a:lnTo>
                  <a:lnTo>
                    <a:pt x="2" y="7"/>
                  </a:lnTo>
                  <a:lnTo>
                    <a:pt x="4" y="7"/>
                  </a:lnTo>
                  <a:lnTo>
                    <a:pt x="5" y="5"/>
                  </a:lnTo>
                  <a:lnTo>
                    <a:pt x="5" y="2"/>
                  </a:lnTo>
                  <a:lnTo>
                    <a:pt x="4" y="0"/>
                  </a:lnTo>
                  <a:lnTo>
                    <a:pt x="0" y="0"/>
                  </a:lnTo>
                  <a:lnTo>
                    <a:pt x="4"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09" name="Freeform 1138"/>
            <p:cNvSpPr>
              <a:spLocks/>
            </p:cNvSpPr>
            <p:nvPr/>
          </p:nvSpPr>
          <p:spPr bwMode="auto">
            <a:xfrm>
              <a:off x="3657" y="2040"/>
              <a:ext cx="7" cy="7"/>
            </a:xfrm>
            <a:custGeom>
              <a:avLst/>
              <a:gdLst>
                <a:gd name="T0" fmla="*/ 2 w 7"/>
                <a:gd name="T1" fmla="*/ 0 h 7"/>
                <a:gd name="T2" fmla="*/ 2 w 7"/>
                <a:gd name="T3" fmla="*/ 0 h 7"/>
                <a:gd name="T4" fmla="*/ 0 w 7"/>
                <a:gd name="T5" fmla="*/ 0 h 7"/>
                <a:gd name="T6" fmla="*/ 4 w 7"/>
                <a:gd name="T7" fmla="*/ 7 h 7"/>
                <a:gd name="T8" fmla="*/ 4 w 7"/>
                <a:gd name="T9" fmla="*/ 7 h 7"/>
                <a:gd name="T10" fmla="*/ 2 w 7"/>
                <a:gd name="T11" fmla="*/ 0 h 7"/>
                <a:gd name="T12" fmla="*/ 4 w 7"/>
                <a:gd name="T13" fmla="*/ 7 h 7"/>
                <a:gd name="T14" fmla="*/ 7 w 7"/>
                <a:gd name="T15" fmla="*/ 5 h 7"/>
                <a:gd name="T16" fmla="*/ 7 w 7"/>
                <a:gd name="T17" fmla="*/ 2 h 7"/>
                <a:gd name="T18" fmla="*/ 4 w 7"/>
                <a:gd name="T19" fmla="*/ 0 h 7"/>
                <a:gd name="T20" fmla="*/ 2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2" y="0"/>
                  </a:moveTo>
                  <a:lnTo>
                    <a:pt x="2" y="0"/>
                  </a:lnTo>
                  <a:lnTo>
                    <a:pt x="0" y="0"/>
                  </a:lnTo>
                  <a:lnTo>
                    <a:pt x="4" y="7"/>
                  </a:lnTo>
                  <a:lnTo>
                    <a:pt x="2" y="0"/>
                  </a:lnTo>
                  <a:lnTo>
                    <a:pt x="4" y="7"/>
                  </a:lnTo>
                  <a:lnTo>
                    <a:pt x="7" y="5"/>
                  </a:lnTo>
                  <a:lnTo>
                    <a:pt x="7" y="2"/>
                  </a:lnTo>
                  <a:lnTo>
                    <a:pt x="4"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0" name="Freeform 1139"/>
            <p:cNvSpPr>
              <a:spLocks/>
            </p:cNvSpPr>
            <p:nvPr/>
          </p:nvSpPr>
          <p:spPr bwMode="auto">
            <a:xfrm>
              <a:off x="3659" y="2038"/>
              <a:ext cx="5" cy="9"/>
            </a:xfrm>
            <a:custGeom>
              <a:avLst/>
              <a:gdLst>
                <a:gd name="T0" fmla="*/ 3 w 5"/>
                <a:gd name="T1" fmla="*/ 9 h 9"/>
                <a:gd name="T2" fmla="*/ 0 w 5"/>
                <a:gd name="T3" fmla="*/ 0 h 9"/>
                <a:gd name="T4" fmla="*/ 0 w 5"/>
                <a:gd name="T5" fmla="*/ 2 h 9"/>
                <a:gd name="T6" fmla="*/ 2 w 5"/>
                <a:gd name="T7" fmla="*/ 9 h 9"/>
                <a:gd name="T8" fmla="*/ 3 w 5"/>
                <a:gd name="T9" fmla="*/ 9 h 9"/>
                <a:gd name="T10" fmla="*/ 3 w 5"/>
                <a:gd name="T11" fmla="*/ 9 h 9"/>
                <a:gd name="T12" fmla="*/ 3 w 5"/>
                <a:gd name="T13" fmla="*/ 9 h 9"/>
                <a:gd name="T14" fmla="*/ 5 w 5"/>
                <a:gd name="T15" fmla="*/ 5 h 9"/>
                <a:gd name="T16" fmla="*/ 5 w 5"/>
                <a:gd name="T17" fmla="*/ 4 h 9"/>
                <a:gd name="T18" fmla="*/ 3 w 5"/>
                <a:gd name="T19" fmla="*/ 0 h 9"/>
                <a:gd name="T20" fmla="*/ 0 w 5"/>
                <a:gd name="T21" fmla="*/ 0 h 9"/>
                <a:gd name="T22" fmla="*/ 3 w 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9">
                  <a:moveTo>
                    <a:pt x="3" y="9"/>
                  </a:moveTo>
                  <a:lnTo>
                    <a:pt x="0" y="0"/>
                  </a:lnTo>
                  <a:lnTo>
                    <a:pt x="0" y="2"/>
                  </a:lnTo>
                  <a:lnTo>
                    <a:pt x="2" y="9"/>
                  </a:lnTo>
                  <a:lnTo>
                    <a:pt x="3" y="9"/>
                  </a:lnTo>
                  <a:lnTo>
                    <a:pt x="5" y="5"/>
                  </a:lnTo>
                  <a:lnTo>
                    <a:pt x="5" y="4"/>
                  </a:lnTo>
                  <a:lnTo>
                    <a:pt x="3" y="0"/>
                  </a:lnTo>
                  <a:lnTo>
                    <a:pt x="0" y="0"/>
                  </a:lnTo>
                  <a:lnTo>
                    <a:pt x="3"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1" name="Freeform 1140"/>
            <p:cNvSpPr>
              <a:spLocks/>
            </p:cNvSpPr>
            <p:nvPr/>
          </p:nvSpPr>
          <p:spPr bwMode="auto">
            <a:xfrm>
              <a:off x="3659" y="2038"/>
              <a:ext cx="6" cy="9"/>
            </a:xfrm>
            <a:custGeom>
              <a:avLst/>
              <a:gdLst>
                <a:gd name="T0" fmla="*/ 5 w 6"/>
                <a:gd name="T1" fmla="*/ 7 h 9"/>
                <a:gd name="T2" fmla="*/ 2 w 6"/>
                <a:gd name="T3" fmla="*/ 0 h 9"/>
                <a:gd name="T4" fmla="*/ 0 w 6"/>
                <a:gd name="T5" fmla="*/ 0 h 9"/>
                <a:gd name="T6" fmla="*/ 3 w 6"/>
                <a:gd name="T7" fmla="*/ 9 h 9"/>
                <a:gd name="T8" fmla="*/ 5 w 6"/>
                <a:gd name="T9" fmla="*/ 7 h 9"/>
                <a:gd name="T10" fmla="*/ 5 w 6"/>
                <a:gd name="T11" fmla="*/ 7 h 9"/>
                <a:gd name="T12" fmla="*/ 5 w 6"/>
                <a:gd name="T13" fmla="*/ 7 h 9"/>
                <a:gd name="T14" fmla="*/ 6 w 6"/>
                <a:gd name="T15" fmla="*/ 5 h 9"/>
                <a:gd name="T16" fmla="*/ 6 w 6"/>
                <a:gd name="T17" fmla="*/ 2 h 9"/>
                <a:gd name="T18" fmla="*/ 5 w 6"/>
                <a:gd name="T19" fmla="*/ 0 h 9"/>
                <a:gd name="T20" fmla="*/ 2 w 6"/>
                <a:gd name="T21" fmla="*/ 0 h 9"/>
                <a:gd name="T22" fmla="*/ 5 w 6"/>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9">
                  <a:moveTo>
                    <a:pt x="5" y="7"/>
                  </a:moveTo>
                  <a:lnTo>
                    <a:pt x="2" y="0"/>
                  </a:lnTo>
                  <a:lnTo>
                    <a:pt x="0" y="0"/>
                  </a:lnTo>
                  <a:lnTo>
                    <a:pt x="3" y="9"/>
                  </a:lnTo>
                  <a:lnTo>
                    <a:pt x="5" y="7"/>
                  </a:lnTo>
                  <a:lnTo>
                    <a:pt x="6" y="5"/>
                  </a:lnTo>
                  <a:lnTo>
                    <a:pt x="6" y="2"/>
                  </a:lnTo>
                  <a:lnTo>
                    <a:pt x="5" y="0"/>
                  </a:lnTo>
                  <a:lnTo>
                    <a:pt x="2"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2" name="Freeform 1141"/>
            <p:cNvSpPr>
              <a:spLocks/>
            </p:cNvSpPr>
            <p:nvPr/>
          </p:nvSpPr>
          <p:spPr bwMode="auto">
            <a:xfrm>
              <a:off x="3661" y="2038"/>
              <a:ext cx="6" cy="7"/>
            </a:xfrm>
            <a:custGeom>
              <a:avLst/>
              <a:gdLst>
                <a:gd name="T0" fmla="*/ 3 w 6"/>
                <a:gd name="T1" fmla="*/ 7 h 7"/>
                <a:gd name="T2" fmla="*/ 0 w 6"/>
                <a:gd name="T3" fmla="*/ 0 h 7"/>
                <a:gd name="T4" fmla="*/ 0 w 6"/>
                <a:gd name="T5" fmla="*/ 0 h 7"/>
                <a:gd name="T6" fmla="*/ 3 w 6"/>
                <a:gd name="T7" fmla="*/ 7 h 7"/>
                <a:gd name="T8" fmla="*/ 3 w 6"/>
                <a:gd name="T9" fmla="*/ 7 h 7"/>
                <a:gd name="T10" fmla="*/ 3 w 6"/>
                <a:gd name="T11" fmla="*/ 7 h 7"/>
                <a:gd name="T12" fmla="*/ 3 w 6"/>
                <a:gd name="T13" fmla="*/ 7 h 7"/>
                <a:gd name="T14" fmla="*/ 6 w 6"/>
                <a:gd name="T15" fmla="*/ 5 h 7"/>
                <a:gd name="T16" fmla="*/ 4 w 6"/>
                <a:gd name="T17" fmla="*/ 2 h 7"/>
                <a:gd name="T18" fmla="*/ 3 w 6"/>
                <a:gd name="T19" fmla="*/ 0 h 7"/>
                <a:gd name="T20" fmla="*/ 0 w 6"/>
                <a:gd name="T21" fmla="*/ 0 h 7"/>
                <a:gd name="T22" fmla="*/ 3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3" y="7"/>
                  </a:moveTo>
                  <a:lnTo>
                    <a:pt x="0" y="0"/>
                  </a:lnTo>
                  <a:lnTo>
                    <a:pt x="3" y="7"/>
                  </a:lnTo>
                  <a:lnTo>
                    <a:pt x="6" y="5"/>
                  </a:lnTo>
                  <a:lnTo>
                    <a:pt x="4" y="2"/>
                  </a:lnTo>
                  <a:lnTo>
                    <a:pt x="3" y="0"/>
                  </a:lnTo>
                  <a:lnTo>
                    <a:pt x="0" y="0"/>
                  </a:lnTo>
                  <a:lnTo>
                    <a:pt x="3"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3" name="Freeform 1142"/>
            <p:cNvSpPr>
              <a:spLocks/>
            </p:cNvSpPr>
            <p:nvPr/>
          </p:nvSpPr>
          <p:spPr bwMode="auto">
            <a:xfrm>
              <a:off x="3661" y="2038"/>
              <a:ext cx="6" cy="7"/>
            </a:xfrm>
            <a:custGeom>
              <a:avLst/>
              <a:gdLst>
                <a:gd name="T0" fmla="*/ 4 w 6"/>
                <a:gd name="T1" fmla="*/ 7 h 7"/>
                <a:gd name="T2" fmla="*/ 1 w 6"/>
                <a:gd name="T3" fmla="*/ 0 h 7"/>
                <a:gd name="T4" fmla="*/ 0 w 6"/>
                <a:gd name="T5" fmla="*/ 0 h 7"/>
                <a:gd name="T6" fmla="*/ 3 w 6"/>
                <a:gd name="T7" fmla="*/ 7 h 7"/>
                <a:gd name="T8" fmla="*/ 4 w 6"/>
                <a:gd name="T9" fmla="*/ 7 h 7"/>
                <a:gd name="T10" fmla="*/ 4 w 6"/>
                <a:gd name="T11" fmla="*/ 7 h 7"/>
                <a:gd name="T12" fmla="*/ 4 w 6"/>
                <a:gd name="T13" fmla="*/ 7 h 7"/>
                <a:gd name="T14" fmla="*/ 6 w 6"/>
                <a:gd name="T15" fmla="*/ 4 h 7"/>
                <a:gd name="T16" fmla="*/ 6 w 6"/>
                <a:gd name="T17" fmla="*/ 2 h 7"/>
                <a:gd name="T18" fmla="*/ 4 w 6"/>
                <a:gd name="T19" fmla="*/ 0 h 7"/>
                <a:gd name="T20" fmla="*/ 1 w 6"/>
                <a:gd name="T21" fmla="*/ 0 h 7"/>
                <a:gd name="T22" fmla="*/ 4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4" y="7"/>
                  </a:moveTo>
                  <a:lnTo>
                    <a:pt x="1" y="0"/>
                  </a:lnTo>
                  <a:lnTo>
                    <a:pt x="0" y="0"/>
                  </a:lnTo>
                  <a:lnTo>
                    <a:pt x="3" y="7"/>
                  </a:lnTo>
                  <a:lnTo>
                    <a:pt x="4" y="7"/>
                  </a:lnTo>
                  <a:lnTo>
                    <a:pt x="6" y="4"/>
                  </a:lnTo>
                  <a:lnTo>
                    <a:pt x="6" y="2"/>
                  </a:lnTo>
                  <a:lnTo>
                    <a:pt x="4" y="0"/>
                  </a:lnTo>
                  <a:lnTo>
                    <a:pt x="1" y="0"/>
                  </a:lnTo>
                  <a:lnTo>
                    <a:pt x="4"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4" name="Freeform 1143"/>
            <p:cNvSpPr>
              <a:spLocks/>
            </p:cNvSpPr>
            <p:nvPr/>
          </p:nvSpPr>
          <p:spPr bwMode="auto">
            <a:xfrm>
              <a:off x="3662" y="2037"/>
              <a:ext cx="7" cy="8"/>
            </a:xfrm>
            <a:custGeom>
              <a:avLst/>
              <a:gdLst>
                <a:gd name="T0" fmla="*/ 5 w 7"/>
                <a:gd name="T1" fmla="*/ 6 h 8"/>
                <a:gd name="T2" fmla="*/ 0 w 7"/>
                <a:gd name="T3" fmla="*/ 0 h 8"/>
                <a:gd name="T4" fmla="*/ 0 w 7"/>
                <a:gd name="T5" fmla="*/ 1 h 8"/>
                <a:gd name="T6" fmla="*/ 3 w 7"/>
                <a:gd name="T7" fmla="*/ 8 h 8"/>
                <a:gd name="T8" fmla="*/ 5 w 7"/>
                <a:gd name="T9" fmla="*/ 8 h 8"/>
                <a:gd name="T10" fmla="*/ 5 w 7"/>
                <a:gd name="T11" fmla="*/ 6 h 8"/>
                <a:gd name="T12" fmla="*/ 5 w 7"/>
                <a:gd name="T13" fmla="*/ 8 h 8"/>
                <a:gd name="T14" fmla="*/ 7 w 7"/>
                <a:gd name="T15" fmla="*/ 5 h 8"/>
                <a:gd name="T16" fmla="*/ 7 w 7"/>
                <a:gd name="T17" fmla="*/ 1 h 8"/>
                <a:gd name="T18" fmla="*/ 3 w 7"/>
                <a:gd name="T19" fmla="*/ 0 h 8"/>
                <a:gd name="T20" fmla="*/ 0 w 7"/>
                <a:gd name="T21" fmla="*/ 0 h 8"/>
                <a:gd name="T22" fmla="*/ 5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6"/>
                  </a:moveTo>
                  <a:lnTo>
                    <a:pt x="0" y="0"/>
                  </a:lnTo>
                  <a:lnTo>
                    <a:pt x="0" y="1"/>
                  </a:lnTo>
                  <a:lnTo>
                    <a:pt x="3" y="8"/>
                  </a:lnTo>
                  <a:lnTo>
                    <a:pt x="5" y="8"/>
                  </a:lnTo>
                  <a:lnTo>
                    <a:pt x="5" y="6"/>
                  </a:lnTo>
                  <a:lnTo>
                    <a:pt x="5" y="8"/>
                  </a:lnTo>
                  <a:lnTo>
                    <a:pt x="7" y="5"/>
                  </a:lnTo>
                  <a:lnTo>
                    <a:pt x="7" y="1"/>
                  </a:lnTo>
                  <a:lnTo>
                    <a:pt x="3" y="0"/>
                  </a:lnTo>
                  <a:lnTo>
                    <a:pt x="0"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5" name="Freeform 1144"/>
            <p:cNvSpPr>
              <a:spLocks/>
            </p:cNvSpPr>
            <p:nvPr/>
          </p:nvSpPr>
          <p:spPr bwMode="auto">
            <a:xfrm>
              <a:off x="3662" y="2037"/>
              <a:ext cx="7" cy="6"/>
            </a:xfrm>
            <a:custGeom>
              <a:avLst/>
              <a:gdLst>
                <a:gd name="T0" fmla="*/ 5 w 7"/>
                <a:gd name="T1" fmla="*/ 6 h 6"/>
                <a:gd name="T2" fmla="*/ 2 w 7"/>
                <a:gd name="T3" fmla="*/ 0 h 6"/>
                <a:gd name="T4" fmla="*/ 0 w 7"/>
                <a:gd name="T5" fmla="*/ 0 h 6"/>
                <a:gd name="T6" fmla="*/ 5 w 7"/>
                <a:gd name="T7" fmla="*/ 6 h 6"/>
                <a:gd name="T8" fmla="*/ 5 w 7"/>
                <a:gd name="T9" fmla="*/ 6 h 6"/>
                <a:gd name="T10" fmla="*/ 5 w 7"/>
                <a:gd name="T11" fmla="*/ 6 h 6"/>
                <a:gd name="T12" fmla="*/ 5 w 7"/>
                <a:gd name="T13" fmla="*/ 6 h 6"/>
                <a:gd name="T14" fmla="*/ 7 w 7"/>
                <a:gd name="T15" fmla="*/ 5 h 6"/>
                <a:gd name="T16" fmla="*/ 7 w 7"/>
                <a:gd name="T17" fmla="*/ 1 h 6"/>
                <a:gd name="T18" fmla="*/ 5 w 7"/>
                <a:gd name="T19" fmla="*/ 0 h 6"/>
                <a:gd name="T20" fmla="*/ 2 w 7"/>
                <a:gd name="T21" fmla="*/ 0 h 6"/>
                <a:gd name="T22" fmla="*/ 5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5" y="6"/>
                  </a:moveTo>
                  <a:lnTo>
                    <a:pt x="2" y="0"/>
                  </a:lnTo>
                  <a:lnTo>
                    <a:pt x="0" y="0"/>
                  </a:lnTo>
                  <a:lnTo>
                    <a:pt x="5" y="6"/>
                  </a:lnTo>
                  <a:lnTo>
                    <a:pt x="7" y="5"/>
                  </a:lnTo>
                  <a:lnTo>
                    <a:pt x="7" y="1"/>
                  </a:lnTo>
                  <a:lnTo>
                    <a:pt x="5" y="0"/>
                  </a:lnTo>
                  <a:lnTo>
                    <a:pt x="2"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6" name="Freeform 1145"/>
            <p:cNvSpPr>
              <a:spLocks/>
            </p:cNvSpPr>
            <p:nvPr/>
          </p:nvSpPr>
          <p:spPr bwMode="auto">
            <a:xfrm>
              <a:off x="3664" y="2035"/>
              <a:ext cx="6" cy="8"/>
            </a:xfrm>
            <a:custGeom>
              <a:avLst/>
              <a:gdLst>
                <a:gd name="T0" fmla="*/ 1 w 6"/>
                <a:gd name="T1" fmla="*/ 2 h 8"/>
                <a:gd name="T2" fmla="*/ 1 w 6"/>
                <a:gd name="T3" fmla="*/ 2 h 8"/>
                <a:gd name="T4" fmla="*/ 0 w 6"/>
                <a:gd name="T5" fmla="*/ 2 h 8"/>
                <a:gd name="T6" fmla="*/ 3 w 6"/>
                <a:gd name="T7" fmla="*/ 8 h 8"/>
                <a:gd name="T8" fmla="*/ 5 w 6"/>
                <a:gd name="T9" fmla="*/ 8 h 8"/>
                <a:gd name="T10" fmla="*/ 1 w 6"/>
                <a:gd name="T11" fmla="*/ 2 h 8"/>
                <a:gd name="T12" fmla="*/ 5 w 6"/>
                <a:gd name="T13" fmla="*/ 8 h 8"/>
                <a:gd name="T14" fmla="*/ 6 w 6"/>
                <a:gd name="T15" fmla="*/ 5 h 8"/>
                <a:gd name="T16" fmla="*/ 6 w 6"/>
                <a:gd name="T17" fmla="*/ 3 h 8"/>
                <a:gd name="T18" fmla="*/ 3 w 6"/>
                <a:gd name="T19" fmla="*/ 0 h 8"/>
                <a:gd name="T20" fmla="*/ 1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2"/>
                  </a:moveTo>
                  <a:lnTo>
                    <a:pt x="1" y="2"/>
                  </a:lnTo>
                  <a:lnTo>
                    <a:pt x="0" y="2"/>
                  </a:lnTo>
                  <a:lnTo>
                    <a:pt x="3" y="8"/>
                  </a:lnTo>
                  <a:lnTo>
                    <a:pt x="5" y="8"/>
                  </a:lnTo>
                  <a:lnTo>
                    <a:pt x="1" y="2"/>
                  </a:lnTo>
                  <a:lnTo>
                    <a:pt x="5" y="8"/>
                  </a:lnTo>
                  <a:lnTo>
                    <a:pt x="6" y="5"/>
                  </a:lnTo>
                  <a:lnTo>
                    <a:pt x="6" y="3"/>
                  </a:lnTo>
                  <a:lnTo>
                    <a:pt x="3"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7" name="Freeform 1146"/>
            <p:cNvSpPr>
              <a:spLocks/>
            </p:cNvSpPr>
            <p:nvPr/>
          </p:nvSpPr>
          <p:spPr bwMode="auto">
            <a:xfrm>
              <a:off x="3665" y="2035"/>
              <a:ext cx="7" cy="8"/>
            </a:xfrm>
            <a:custGeom>
              <a:avLst/>
              <a:gdLst>
                <a:gd name="T0" fmla="*/ 5 w 7"/>
                <a:gd name="T1" fmla="*/ 7 h 8"/>
                <a:gd name="T2" fmla="*/ 0 w 7"/>
                <a:gd name="T3" fmla="*/ 0 h 8"/>
                <a:gd name="T4" fmla="*/ 0 w 7"/>
                <a:gd name="T5" fmla="*/ 2 h 8"/>
                <a:gd name="T6" fmla="*/ 4 w 7"/>
                <a:gd name="T7" fmla="*/ 8 h 8"/>
                <a:gd name="T8" fmla="*/ 4 w 7"/>
                <a:gd name="T9" fmla="*/ 7 h 8"/>
                <a:gd name="T10" fmla="*/ 5 w 7"/>
                <a:gd name="T11" fmla="*/ 7 h 8"/>
                <a:gd name="T12" fmla="*/ 4 w 7"/>
                <a:gd name="T13" fmla="*/ 7 h 8"/>
                <a:gd name="T14" fmla="*/ 7 w 7"/>
                <a:gd name="T15" fmla="*/ 5 h 8"/>
                <a:gd name="T16" fmla="*/ 5 w 7"/>
                <a:gd name="T17" fmla="*/ 2 h 8"/>
                <a:gd name="T18" fmla="*/ 4 w 7"/>
                <a:gd name="T19" fmla="*/ 0 h 8"/>
                <a:gd name="T20" fmla="*/ 0 w 7"/>
                <a:gd name="T21" fmla="*/ 0 h 8"/>
                <a:gd name="T22" fmla="*/ 5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7"/>
                  </a:moveTo>
                  <a:lnTo>
                    <a:pt x="0" y="0"/>
                  </a:lnTo>
                  <a:lnTo>
                    <a:pt x="0" y="2"/>
                  </a:lnTo>
                  <a:lnTo>
                    <a:pt x="4" y="8"/>
                  </a:lnTo>
                  <a:lnTo>
                    <a:pt x="4" y="7"/>
                  </a:lnTo>
                  <a:lnTo>
                    <a:pt x="5" y="7"/>
                  </a:lnTo>
                  <a:lnTo>
                    <a:pt x="4" y="7"/>
                  </a:lnTo>
                  <a:lnTo>
                    <a:pt x="7" y="5"/>
                  </a:lnTo>
                  <a:lnTo>
                    <a:pt x="5" y="2"/>
                  </a:lnTo>
                  <a:lnTo>
                    <a:pt x="4" y="0"/>
                  </a:lnTo>
                  <a:lnTo>
                    <a:pt x="0"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8" name="Freeform 1147"/>
            <p:cNvSpPr>
              <a:spLocks/>
            </p:cNvSpPr>
            <p:nvPr/>
          </p:nvSpPr>
          <p:spPr bwMode="auto">
            <a:xfrm>
              <a:off x="3665" y="2035"/>
              <a:ext cx="7" cy="7"/>
            </a:xfrm>
            <a:custGeom>
              <a:avLst/>
              <a:gdLst>
                <a:gd name="T0" fmla="*/ 5 w 7"/>
                <a:gd name="T1" fmla="*/ 7 h 7"/>
                <a:gd name="T2" fmla="*/ 2 w 7"/>
                <a:gd name="T3" fmla="*/ 0 h 7"/>
                <a:gd name="T4" fmla="*/ 0 w 7"/>
                <a:gd name="T5" fmla="*/ 0 h 7"/>
                <a:gd name="T6" fmla="*/ 5 w 7"/>
                <a:gd name="T7" fmla="*/ 7 h 7"/>
                <a:gd name="T8" fmla="*/ 5 w 7"/>
                <a:gd name="T9" fmla="*/ 7 h 7"/>
                <a:gd name="T10" fmla="*/ 5 w 7"/>
                <a:gd name="T11" fmla="*/ 7 h 7"/>
                <a:gd name="T12" fmla="*/ 5 w 7"/>
                <a:gd name="T13" fmla="*/ 7 h 7"/>
                <a:gd name="T14" fmla="*/ 7 w 7"/>
                <a:gd name="T15" fmla="*/ 3 h 7"/>
                <a:gd name="T16" fmla="*/ 7 w 7"/>
                <a:gd name="T17" fmla="*/ 2 h 7"/>
                <a:gd name="T18" fmla="*/ 4 w 7"/>
                <a:gd name="T19" fmla="*/ 0 h 7"/>
                <a:gd name="T20" fmla="*/ 2 w 7"/>
                <a:gd name="T21" fmla="*/ 0 h 7"/>
                <a:gd name="T22" fmla="*/ 5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5" y="7"/>
                  </a:moveTo>
                  <a:lnTo>
                    <a:pt x="2" y="0"/>
                  </a:lnTo>
                  <a:lnTo>
                    <a:pt x="0" y="0"/>
                  </a:lnTo>
                  <a:lnTo>
                    <a:pt x="5" y="7"/>
                  </a:lnTo>
                  <a:lnTo>
                    <a:pt x="7" y="3"/>
                  </a:lnTo>
                  <a:lnTo>
                    <a:pt x="7" y="2"/>
                  </a:lnTo>
                  <a:lnTo>
                    <a:pt x="4" y="0"/>
                  </a:lnTo>
                  <a:lnTo>
                    <a:pt x="2"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19" name="Freeform 1148"/>
            <p:cNvSpPr>
              <a:spLocks/>
            </p:cNvSpPr>
            <p:nvPr/>
          </p:nvSpPr>
          <p:spPr bwMode="auto">
            <a:xfrm>
              <a:off x="3667" y="2034"/>
              <a:ext cx="7" cy="8"/>
            </a:xfrm>
            <a:custGeom>
              <a:avLst/>
              <a:gdLst>
                <a:gd name="T0" fmla="*/ 5 w 7"/>
                <a:gd name="T1" fmla="*/ 6 h 8"/>
                <a:gd name="T2" fmla="*/ 0 w 7"/>
                <a:gd name="T3" fmla="*/ 1 h 8"/>
                <a:gd name="T4" fmla="*/ 0 w 7"/>
                <a:gd name="T5" fmla="*/ 1 h 8"/>
                <a:gd name="T6" fmla="*/ 3 w 7"/>
                <a:gd name="T7" fmla="*/ 8 h 8"/>
                <a:gd name="T8" fmla="*/ 5 w 7"/>
                <a:gd name="T9" fmla="*/ 6 h 8"/>
                <a:gd name="T10" fmla="*/ 5 w 7"/>
                <a:gd name="T11" fmla="*/ 6 h 8"/>
                <a:gd name="T12" fmla="*/ 5 w 7"/>
                <a:gd name="T13" fmla="*/ 6 h 8"/>
                <a:gd name="T14" fmla="*/ 7 w 7"/>
                <a:gd name="T15" fmla="*/ 4 h 8"/>
                <a:gd name="T16" fmla="*/ 5 w 7"/>
                <a:gd name="T17" fmla="*/ 1 h 8"/>
                <a:gd name="T18" fmla="*/ 3 w 7"/>
                <a:gd name="T19" fmla="*/ 0 h 8"/>
                <a:gd name="T20" fmla="*/ 0 w 7"/>
                <a:gd name="T21" fmla="*/ 1 h 8"/>
                <a:gd name="T22" fmla="*/ 5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6"/>
                  </a:moveTo>
                  <a:lnTo>
                    <a:pt x="0" y="1"/>
                  </a:lnTo>
                  <a:lnTo>
                    <a:pt x="3" y="8"/>
                  </a:lnTo>
                  <a:lnTo>
                    <a:pt x="5" y="6"/>
                  </a:lnTo>
                  <a:lnTo>
                    <a:pt x="7" y="4"/>
                  </a:lnTo>
                  <a:lnTo>
                    <a:pt x="5" y="1"/>
                  </a:lnTo>
                  <a:lnTo>
                    <a:pt x="3" y="0"/>
                  </a:lnTo>
                  <a:lnTo>
                    <a:pt x="0" y="1"/>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0" name="Freeform 1149"/>
            <p:cNvSpPr>
              <a:spLocks/>
            </p:cNvSpPr>
            <p:nvPr/>
          </p:nvSpPr>
          <p:spPr bwMode="auto">
            <a:xfrm>
              <a:off x="3667" y="2034"/>
              <a:ext cx="8" cy="6"/>
            </a:xfrm>
            <a:custGeom>
              <a:avLst/>
              <a:gdLst>
                <a:gd name="T0" fmla="*/ 7 w 8"/>
                <a:gd name="T1" fmla="*/ 6 h 6"/>
                <a:gd name="T2" fmla="*/ 2 w 8"/>
                <a:gd name="T3" fmla="*/ 0 h 6"/>
                <a:gd name="T4" fmla="*/ 0 w 8"/>
                <a:gd name="T5" fmla="*/ 1 h 6"/>
                <a:gd name="T6" fmla="*/ 5 w 8"/>
                <a:gd name="T7" fmla="*/ 6 h 6"/>
                <a:gd name="T8" fmla="*/ 7 w 8"/>
                <a:gd name="T9" fmla="*/ 6 h 6"/>
                <a:gd name="T10" fmla="*/ 7 w 8"/>
                <a:gd name="T11" fmla="*/ 6 h 6"/>
                <a:gd name="T12" fmla="*/ 7 w 8"/>
                <a:gd name="T13" fmla="*/ 6 h 6"/>
                <a:gd name="T14" fmla="*/ 8 w 8"/>
                <a:gd name="T15" fmla="*/ 3 h 6"/>
                <a:gd name="T16" fmla="*/ 7 w 8"/>
                <a:gd name="T17" fmla="*/ 1 h 6"/>
                <a:gd name="T18" fmla="*/ 5 w 8"/>
                <a:gd name="T19" fmla="*/ 0 h 6"/>
                <a:gd name="T20" fmla="*/ 2 w 8"/>
                <a:gd name="T21" fmla="*/ 0 h 6"/>
                <a:gd name="T22" fmla="*/ 7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7" y="6"/>
                  </a:moveTo>
                  <a:lnTo>
                    <a:pt x="2" y="0"/>
                  </a:lnTo>
                  <a:lnTo>
                    <a:pt x="0" y="1"/>
                  </a:lnTo>
                  <a:lnTo>
                    <a:pt x="5" y="6"/>
                  </a:lnTo>
                  <a:lnTo>
                    <a:pt x="7" y="6"/>
                  </a:lnTo>
                  <a:lnTo>
                    <a:pt x="8" y="3"/>
                  </a:lnTo>
                  <a:lnTo>
                    <a:pt x="7" y="1"/>
                  </a:lnTo>
                  <a:lnTo>
                    <a:pt x="5" y="0"/>
                  </a:lnTo>
                  <a:lnTo>
                    <a:pt x="2" y="0"/>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1" name="Freeform 1150"/>
            <p:cNvSpPr>
              <a:spLocks/>
            </p:cNvSpPr>
            <p:nvPr/>
          </p:nvSpPr>
          <p:spPr bwMode="auto">
            <a:xfrm>
              <a:off x="3669" y="2032"/>
              <a:ext cx="6" cy="8"/>
            </a:xfrm>
            <a:custGeom>
              <a:avLst/>
              <a:gdLst>
                <a:gd name="T0" fmla="*/ 5 w 6"/>
                <a:gd name="T1" fmla="*/ 6 h 8"/>
                <a:gd name="T2" fmla="*/ 0 w 6"/>
                <a:gd name="T3" fmla="*/ 2 h 8"/>
                <a:gd name="T4" fmla="*/ 0 w 6"/>
                <a:gd name="T5" fmla="*/ 2 h 8"/>
                <a:gd name="T6" fmla="*/ 5 w 6"/>
                <a:gd name="T7" fmla="*/ 8 h 8"/>
                <a:gd name="T8" fmla="*/ 5 w 6"/>
                <a:gd name="T9" fmla="*/ 6 h 8"/>
                <a:gd name="T10" fmla="*/ 5 w 6"/>
                <a:gd name="T11" fmla="*/ 6 h 8"/>
                <a:gd name="T12" fmla="*/ 5 w 6"/>
                <a:gd name="T13" fmla="*/ 6 h 8"/>
                <a:gd name="T14" fmla="*/ 6 w 6"/>
                <a:gd name="T15" fmla="*/ 5 h 8"/>
                <a:gd name="T16" fmla="*/ 6 w 6"/>
                <a:gd name="T17" fmla="*/ 2 h 8"/>
                <a:gd name="T18" fmla="*/ 3 w 6"/>
                <a:gd name="T19" fmla="*/ 0 h 8"/>
                <a:gd name="T20" fmla="*/ 0 w 6"/>
                <a:gd name="T21" fmla="*/ 2 h 8"/>
                <a:gd name="T22" fmla="*/ 5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6"/>
                  </a:moveTo>
                  <a:lnTo>
                    <a:pt x="0" y="2"/>
                  </a:lnTo>
                  <a:lnTo>
                    <a:pt x="5" y="8"/>
                  </a:lnTo>
                  <a:lnTo>
                    <a:pt x="5" y="6"/>
                  </a:lnTo>
                  <a:lnTo>
                    <a:pt x="6" y="5"/>
                  </a:lnTo>
                  <a:lnTo>
                    <a:pt x="6" y="2"/>
                  </a:lnTo>
                  <a:lnTo>
                    <a:pt x="3" y="0"/>
                  </a:lnTo>
                  <a:lnTo>
                    <a:pt x="0" y="2"/>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2" name="Freeform 1151"/>
            <p:cNvSpPr>
              <a:spLocks/>
            </p:cNvSpPr>
            <p:nvPr/>
          </p:nvSpPr>
          <p:spPr bwMode="auto">
            <a:xfrm>
              <a:off x="3669" y="2032"/>
              <a:ext cx="8" cy="6"/>
            </a:xfrm>
            <a:custGeom>
              <a:avLst/>
              <a:gdLst>
                <a:gd name="T0" fmla="*/ 1 w 8"/>
                <a:gd name="T1" fmla="*/ 0 h 6"/>
                <a:gd name="T2" fmla="*/ 1 w 8"/>
                <a:gd name="T3" fmla="*/ 0 h 6"/>
                <a:gd name="T4" fmla="*/ 0 w 8"/>
                <a:gd name="T5" fmla="*/ 2 h 6"/>
                <a:gd name="T6" fmla="*/ 5 w 8"/>
                <a:gd name="T7" fmla="*/ 6 h 6"/>
                <a:gd name="T8" fmla="*/ 6 w 8"/>
                <a:gd name="T9" fmla="*/ 6 h 6"/>
                <a:gd name="T10" fmla="*/ 1 w 8"/>
                <a:gd name="T11" fmla="*/ 0 h 6"/>
                <a:gd name="T12" fmla="*/ 6 w 8"/>
                <a:gd name="T13" fmla="*/ 6 h 6"/>
                <a:gd name="T14" fmla="*/ 8 w 8"/>
                <a:gd name="T15" fmla="*/ 3 h 6"/>
                <a:gd name="T16" fmla="*/ 6 w 8"/>
                <a:gd name="T17" fmla="*/ 0 h 6"/>
                <a:gd name="T18" fmla="*/ 5 w 8"/>
                <a:gd name="T19" fmla="*/ 0 h 6"/>
                <a:gd name="T20" fmla="*/ 1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1" y="0"/>
                  </a:moveTo>
                  <a:lnTo>
                    <a:pt x="1" y="0"/>
                  </a:lnTo>
                  <a:lnTo>
                    <a:pt x="0" y="2"/>
                  </a:lnTo>
                  <a:lnTo>
                    <a:pt x="5" y="6"/>
                  </a:lnTo>
                  <a:lnTo>
                    <a:pt x="6" y="6"/>
                  </a:lnTo>
                  <a:lnTo>
                    <a:pt x="1" y="0"/>
                  </a:lnTo>
                  <a:lnTo>
                    <a:pt x="6" y="6"/>
                  </a:lnTo>
                  <a:lnTo>
                    <a:pt x="8" y="3"/>
                  </a:lnTo>
                  <a:lnTo>
                    <a:pt x="6" y="0"/>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3" name="Freeform 1152"/>
            <p:cNvSpPr>
              <a:spLocks/>
            </p:cNvSpPr>
            <p:nvPr/>
          </p:nvSpPr>
          <p:spPr bwMode="auto">
            <a:xfrm>
              <a:off x="3670" y="2030"/>
              <a:ext cx="7" cy="8"/>
            </a:xfrm>
            <a:custGeom>
              <a:avLst/>
              <a:gdLst>
                <a:gd name="T0" fmla="*/ 7 w 7"/>
                <a:gd name="T1" fmla="*/ 7 h 8"/>
                <a:gd name="T2" fmla="*/ 0 w 7"/>
                <a:gd name="T3" fmla="*/ 2 h 8"/>
                <a:gd name="T4" fmla="*/ 0 w 7"/>
                <a:gd name="T5" fmla="*/ 2 h 8"/>
                <a:gd name="T6" fmla="*/ 5 w 7"/>
                <a:gd name="T7" fmla="*/ 8 h 8"/>
                <a:gd name="T8" fmla="*/ 7 w 7"/>
                <a:gd name="T9" fmla="*/ 7 h 8"/>
                <a:gd name="T10" fmla="*/ 7 w 7"/>
                <a:gd name="T11" fmla="*/ 7 h 8"/>
                <a:gd name="T12" fmla="*/ 7 w 7"/>
                <a:gd name="T13" fmla="*/ 7 h 8"/>
                <a:gd name="T14" fmla="*/ 7 w 7"/>
                <a:gd name="T15" fmla="*/ 5 h 8"/>
                <a:gd name="T16" fmla="*/ 7 w 7"/>
                <a:gd name="T17" fmla="*/ 2 h 8"/>
                <a:gd name="T18" fmla="*/ 4 w 7"/>
                <a:gd name="T19" fmla="*/ 0 h 8"/>
                <a:gd name="T20" fmla="*/ 0 w 7"/>
                <a:gd name="T21" fmla="*/ 2 h 8"/>
                <a:gd name="T22" fmla="*/ 7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7"/>
                  </a:moveTo>
                  <a:lnTo>
                    <a:pt x="0" y="2"/>
                  </a:lnTo>
                  <a:lnTo>
                    <a:pt x="5" y="8"/>
                  </a:lnTo>
                  <a:lnTo>
                    <a:pt x="7" y="7"/>
                  </a:lnTo>
                  <a:lnTo>
                    <a:pt x="7" y="5"/>
                  </a:lnTo>
                  <a:lnTo>
                    <a:pt x="7" y="2"/>
                  </a:lnTo>
                  <a:lnTo>
                    <a:pt x="4"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4" name="Freeform 1153"/>
            <p:cNvSpPr>
              <a:spLocks/>
            </p:cNvSpPr>
            <p:nvPr/>
          </p:nvSpPr>
          <p:spPr bwMode="auto">
            <a:xfrm>
              <a:off x="3670" y="2029"/>
              <a:ext cx="8" cy="8"/>
            </a:xfrm>
            <a:custGeom>
              <a:avLst/>
              <a:gdLst>
                <a:gd name="T0" fmla="*/ 7 w 8"/>
                <a:gd name="T1" fmla="*/ 8 h 8"/>
                <a:gd name="T2" fmla="*/ 2 w 8"/>
                <a:gd name="T3" fmla="*/ 1 h 8"/>
                <a:gd name="T4" fmla="*/ 0 w 8"/>
                <a:gd name="T5" fmla="*/ 3 h 8"/>
                <a:gd name="T6" fmla="*/ 7 w 8"/>
                <a:gd name="T7" fmla="*/ 8 h 8"/>
                <a:gd name="T8" fmla="*/ 7 w 8"/>
                <a:gd name="T9" fmla="*/ 8 h 8"/>
                <a:gd name="T10" fmla="*/ 7 w 8"/>
                <a:gd name="T11" fmla="*/ 8 h 8"/>
                <a:gd name="T12" fmla="*/ 7 w 8"/>
                <a:gd name="T13" fmla="*/ 8 h 8"/>
                <a:gd name="T14" fmla="*/ 8 w 8"/>
                <a:gd name="T15" fmla="*/ 5 h 8"/>
                <a:gd name="T16" fmla="*/ 7 w 8"/>
                <a:gd name="T17" fmla="*/ 1 h 8"/>
                <a:gd name="T18" fmla="*/ 5 w 8"/>
                <a:gd name="T19" fmla="*/ 0 h 8"/>
                <a:gd name="T20" fmla="*/ 2 w 8"/>
                <a:gd name="T21" fmla="*/ 1 h 8"/>
                <a:gd name="T22" fmla="*/ 7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8"/>
                  </a:moveTo>
                  <a:lnTo>
                    <a:pt x="2" y="1"/>
                  </a:lnTo>
                  <a:lnTo>
                    <a:pt x="0" y="3"/>
                  </a:lnTo>
                  <a:lnTo>
                    <a:pt x="7" y="8"/>
                  </a:lnTo>
                  <a:lnTo>
                    <a:pt x="8" y="5"/>
                  </a:lnTo>
                  <a:lnTo>
                    <a:pt x="7" y="1"/>
                  </a:lnTo>
                  <a:lnTo>
                    <a:pt x="5" y="0"/>
                  </a:lnTo>
                  <a:lnTo>
                    <a:pt x="2" y="1"/>
                  </a:lnTo>
                  <a:lnTo>
                    <a:pt x="7"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5" name="Freeform 1154"/>
            <p:cNvSpPr>
              <a:spLocks/>
            </p:cNvSpPr>
            <p:nvPr/>
          </p:nvSpPr>
          <p:spPr bwMode="auto">
            <a:xfrm>
              <a:off x="3672" y="2029"/>
              <a:ext cx="8" cy="8"/>
            </a:xfrm>
            <a:custGeom>
              <a:avLst/>
              <a:gdLst>
                <a:gd name="T0" fmla="*/ 6 w 8"/>
                <a:gd name="T1" fmla="*/ 6 h 8"/>
                <a:gd name="T2" fmla="*/ 2 w 8"/>
                <a:gd name="T3" fmla="*/ 1 h 8"/>
                <a:gd name="T4" fmla="*/ 0 w 8"/>
                <a:gd name="T5" fmla="*/ 1 h 8"/>
                <a:gd name="T6" fmla="*/ 5 w 8"/>
                <a:gd name="T7" fmla="*/ 8 h 8"/>
                <a:gd name="T8" fmla="*/ 6 w 8"/>
                <a:gd name="T9" fmla="*/ 6 h 8"/>
                <a:gd name="T10" fmla="*/ 6 w 8"/>
                <a:gd name="T11" fmla="*/ 6 h 8"/>
                <a:gd name="T12" fmla="*/ 6 w 8"/>
                <a:gd name="T13" fmla="*/ 6 h 8"/>
                <a:gd name="T14" fmla="*/ 8 w 8"/>
                <a:gd name="T15" fmla="*/ 3 h 8"/>
                <a:gd name="T16" fmla="*/ 6 w 8"/>
                <a:gd name="T17" fmla="*/ 1 h 8"/>
                <a:gd name="T18" fmla="*/ 3 w 8"/>
                <a:gd name="T19" fmla="*/ 0 h 8"/>
                <a:gd name="T20" fmla="*/ 2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2" y="1"/>
                  </a:lnTo>
                  <a:lnTo>
                    <a:pt x="0" y="1"/>
                  </a:lnTo>
                  <a:lnTo>
                    <a:pt x="5" y="8"/>
                  </a:lnTo>
                  <a:lnTo>
                    <a:pt x="6" y="6"/>
                  </a:lnTo>
                  <a:lnTo>
                    <a:pt x="8" y="3"/>
                  </a:lnTo>
                  <a:lnTo>
                    <a:pt x="6" y="1"/>
                  </a:lnTo>
                  <a:lnTo>
                    <a:pt x="3" y="0"/>
                  </a:lnTo>
                  <a:lnTo>
                    <a:pt x="2"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6" name="Freeform 1155"/>
            <p:cNvSpPr>
              <a:spLocks/>
            </p:cNvSpPr>
            <p:nvPr/>
          </p:nvSpPr>
          <p:spPr bwMode="auto">
            <a:xfrm>
              <a:off x="3672" y="2027"/>
              <a:ext cx="8" cy="8"/>
            </a:xfrm>
            <a:custGeom>
              <a:avLst/>
              <a:gdLst>
                <a:gd name="T0" fmla="*/ 8 w 8"/>
                <a:gd name="T1" fmla="*/ 7 h 8"/>
                <a:gd name="T2" fmla="*/ 2 w 8"/>
                <a:gd name="T3" fmla="*/ 2 h 8"/>
                <a:gd name="T4" fmla="*/ 0 w 8"/>
                <a:gd name="T5" fmla="*/ 3 h 8"/>
                <a:gd name="T6" fmla="*/ 6 w 8"/>
                <a:gd name="T7" fmla="*/ 8 h 8"/>
                <a:gd name="T8" fmla="*/ 8 w 8"/>
                <a:gd name="T9" fmla="*/ 7 h 8"/>
                <a:gd name="T10" fmla="*/ 8 w 8"/>
                <a:gd name="T11" fmla="*/ 7 h 8"/>
                <a:gd name="T12" fmla="*/ 8 w 8"/>
                <a:gd name="T13" fmla="*/ 7 h 8"/>
                <a:gd name="T14" fmla="*/ 8 w 8"/>
                <a:gd name="T15" fmla="*/ 3 h 8"/>
                <a:gd name="T16" fmla="*/ 6 w 8"/>
                <a:gd name="T17" fmla="*/ 2 h 8"/>
                <a:gd name="T18" fmla="*/ 5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3"/>
                  </a:lnTo>
                  <a:lnTo>
                    <a:pt x="6" y="8"/>
                  </a:lnTo>
                  <a:lnTo>
                    <a:pt x="8" y="7"/>
                  </a:lnTo>
                  <a:lnTo>
                    <a:pt x="8" y="3"/>
                  </a:lnTo>
                  <a:lnTo>
                    <a:pt x="6" y="2"/>
                  </a:lnTo>
                  <a:lnTo>
                    <a:pt x="5"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7" name="Freeform 1156"/>
            <p:cNvSpPr>
              <a:spLocks/>
            </p:cNvSpPr>
            <p:nvPr/>
          </p:nvSpPr>
          <p:spPr bwMode="auto">
            <a:xfrm>
              <a:off x="3674" y="2026"/>
              <a:ext cx="8" cy="8"/>
            </a:xfrm>
            <a:custGeom>
              <a:avLst/>
              <a:gdLst>
                <a:gd name="T0" fmla="*/ 1 w 8"/>
                <a:gd name="T1" fmla="*/ 1 h 8"/>
                <a:gd name="T2" fmla="*/ 1 w 8"/>
                <a:gd name="T3" fmla="*/ 1 h 8"/>
                <a:gd name="T4" fmla="*/ 0 w 8"/>
                <a:gd name="T5" fmla="*/ 3 h 8"/>
                <a:gd name="T6" fmla="*/ 6 w 8"/>
                <a:gd name="T7" fmla="*/ 8 h 8"/>
                <a:gd name="T8" fmla="*/ 6 w 8"/>
                <a:gd name="T9" fmla="*/ 6 h 8"/>
                <a:gd name="T10" fmla="*/ 1 w 8"/>
                <a:gd name="T11" fmla="*/ 1 h 8"/>
                <a:gd name="T12" fmla="*/ 6 w 8"/>
                <a:gd name="T13" fmla="*/ 6 h 8"/>
                <a:gd name="T14" fmla="*/ 8 w 8"/>
                <a:gd name="T15" fmla="*/ 3 h 8"/>
                <a:gd name="T16" fmla="*/ 6 w 8"/>
                <a:gd name="T17" fmla="*/ 1 h 8"/>
                <a:gd name="T18" fmla="*/ 3 w 8"/>
                <a:gd name="T19" fmla="*/ 0 h 8"/>
                <a:gd name="T20" fmla="*/ 1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1"/>
                  </a:moveTo>
                  <a:lnTo>
                    <a:pt x="1" y="1"/>
                  </a:lnTo>
                  <a:lnTo>
                    <a:pt x="0" y="3"/>
                  </a:lnTo>
                  <a:lnTo>
                    <a:pt x="6" y="8"/>
                  </a:lnTo>
                  <a:lnTo>
                    <a:pt x="6" y="6"/>
                  </a:lnTo>
                  <a:lnTo>
                    <a:pt x="1" y="1"/>
                  </a:lnTo>
                  <a:lnTo>
                    <a:pt x="6" y="6"/>
                  </a:lnTo>
                  <a:lnTo>
                    <a:pt x="8" y="3"/>
                  </a:lnTo>
                  <a:lnTo>
                    <a:pt x="6" y="1"/>
                  </a:lnTo>
                  <a:lnTo>
                    <a:pt x="3"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8" name="Freeform 1157"/>
            <p:cNvSpPr>
              <a:spLocks/>
            </p:cNvSpPr>
            <p:nvPr/>
          </p:nvSpPr>
          <p:spPr bwMode="auto">
            <a:xfrm>
              <a:off x="3675" y="2026"/>
              <a:ext cx="7" cy="6"/>
            </a:xfrm>
            <a:custGeom>
              <a:avLst/>
              <a:gdLst>
                <a:gd name="T0" fmla="*/ 7 w 7"/>
                <a:gd name="T1" fmla="*/ 4 h 6"/>
                <a:gd name="T2" fmla="*/ 0 w 7"/>
                <a:gd name="T3" fmla="*/ 1 h 6"/>
                <a:gd name="T4" fmla="*/ 0 w 7"/>
                <a:gd name="T5" fmla="*/ 1 h 6"/>
                <a:gd name="T6" fmla="*/ 5 w 7"/>
                <a:gd name="T7" fmla="*/ 6 h 6"/>
                <a:gd name="T8" fmla="*/ 7 w 7"/>
                <a:gd name="T9" fmla="*/ 6 h 6"/>
                <a:gd name="T10" fmla="*/ 7 w 7"/>
                <a:gd name="T11" fmla="*/ 4 h 6"/>
                <a:gd name="T12" fmla="*/ 7 w 7"/>
                <a:gd name="T13" fmla="*/ 6 h 6"/>
                <a:gd name="T14" fmla="*/ 7 w 7"/>
                <a:gd name="T15" fmla="*/ 3 h 6"/>
                <a:gd name="T16" fmla="*/ 7 w 7"/>
                <a:gd name="T17" fmla="*/ 0 h 6"/>
                <a:gd name="T18" fmla="*/ 3 w 7"/>
                <a:gd name="T19" fmla="*/ 0 h 6"/>
                <a:gd name="T20" fmla="*/ 0 w 7"/>
                <a:gd name="T21" fmla="*/ 1 h 6"/>
                <a:gd name="T22" fmla="*/ 7 w 7"/>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7" y="4"/>
                  </a:moveTo>
                  <a:lnTo>
                    <a:pt x="0" y="1"/>
                  </a:lnTo>
                  <a:lnTo>
                    <a:pt x="5" y="6"/>
                  </a:lnTo>
                  <a:lnTo>
                    <a:pt x="7" y="6"/>
                  </a:lnTo>
                  <a:lnTo>
                    <a:pt x="7" y="4"/>
                  </a:lnTo>
                  <a:lnTo>
                    <a:pt x="7" y="6"/>
                  </a:lnTo>
                  <a:lnTo>
                    <a:pt x="7" y="3"/>
                  </a:lnTo>
                  <a:lnTo>
                    <a:pt x="7" y="0"/>
                  </a:lnTo>
                  <a:lnTo>
                    <a:pt x="3" y="0"/>
                  </a:lnTo>
                  <a:lnTo>
                    <a:pt x="0" y="1"/>
                  </a:lnTo>
                  <a:lnTo>
                    <a:pt x="7"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29" name="Freeform 1158"/>
            <p:cNvSpPr>
              <a:spLocks/>
            </p:cNvSpPr>
            <p:nvPr/>
          </p:nvSpPr>
          <p:spPr bwMode="auto">
            <a:xfrm>
              <a:off x="3675" y="2024"/>
              <a:ext cx="8" cy="6"/>
            </a:xfrm>
            <a:custGeom>
              <a:avLst/>
              <a:gdLst>
                <a:gd name="T0" fmla="*/ 8 w 8"/>
                <a:gd name="T1" fmla="*/ 6 h 6"/>
                <a:gd name="T2" fmla="*/ 2 w 8"/>
                <a:gd name="T3" fmla="*/ 2 h 6"/>
                <a:gd name="T4" fmla="*/ 0 w 8"/>
                <a:gd name="T5" fmla="*/ 3 h 6"/>
                <a:gd name="T6" fmla="*/ 7 w 8"/>
                <a:gd name="T7" fmla="*/ 6 h 6"/>
                <a:gd name="T8" fmla="*/ 8 w 8"/>
                <a:gd name="T9" fmla="*/ 6 h 6"/>
                <a:gd name="T10" fmla="*/ 8 w 8"/>
                <a:gd name="T11" fmla="*/ 6 h 6"/>
                <a:gd name="T12" fmla="*/ 8 w 8"/>
                <a:gd name="T13" fmla="*/ 6 h 6"/>
                <a:gd name="T14" fmla="*/ 8 w 8"/>
                <a:gd name="T15" fmla="*/ 3 h 6"/>
                <a:gd name="T16" fmla="*/ 7 w 8"/>
                <a:gd name="T17" fmla="*/ 0 h 6"/>
                <a:gd name="T18" fmla="*/ 3 w 8"/>
                <a:gd name="T19" fmla="*/ 0 h 6"/>
                <a:gd name="T20" fmla="*/ 2 w 8"/>
                <a:gd name="T21" fmla="*/ 2 h 6"/>
                <a:gd name="T22" fmla="*/ 8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6"/>
                  </a:moveTo>
                  <a:lnTo>
                    <a:pt x="2" y="2"/>
                  </a:lnTo>
                  <a:lnTo>
                    <a:pt x="0" y="3"/>
                  </a:lnTo>
                  <a:lnTo>
                    <a:pt x="7" y="6"/>
                  </a:lnTo>
                  <a:lnTo>
                    <a:pt x="8" y="6"/>
                  </a:lnTo>
                  <a:lnTo>
                    <a:pt x="8" y="3"/>
                  </a:lnTo>
                  <a:lnTo>
                    <a:pt x="7" y="0"/>
                  </a:lnTo>
                  <a:lnTo>
                    <a:pt x="3" y="0"/>
                  </a:lnTo>
                  <a:lnTo>
                    <a:pt x="2" y="2"/>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0" name="Freeform 1159"/>
            <p:cNvSpPr>
              <a:spLocks/>
            </p:cNvSpPr>
            <p:nvPr/>
          </p:nvSpPr>
          <p:spPr bwMode="auto">
            <a:xfrm>
              <a:off x="3677" y="2022"/>
              <a:ext cx="8" cy="8"/>
            </a:xfrm>
            <a:custGeom>
              <a:avLst/>
              <a:gdLst>
                <a:gd name="T0" fmla="*/ 6 w 8"/>
                <a:gd name="T1" fmla="*/ 7 h 8"/>
                <a:gd name="T2" fmla="*/ 0 w 8"/>
                <a:gd name="T3" fmla="*/ 2 h 8"/>
                <a:gd name="T4" fmla="*/ 0 w 8"/>
                <a:gd name="T5" fmla="*/ 4 h 8"/>
                <a:gd name="T6" fmla="*/ 6 w 8"/>
                <a:gd name="T7" fmla="*/ 8 h 8"/>
                <a:gd name="T8" fmla="*/ 6 w 8"/>
                <a:gd name="T9" fmla="*/ 7 h 8"/>
                <a:gd name="T10" fmla="*/ 6 w 8"/>
                <a:gd name="T11" fmla="*/ 7 h 8"/>
                <a:gd name="T12" fmla="*/ 6 w 8"/>
                <a:gd name="T13" fmla="*/ 7 h 8"/>
                <a:gd name="T14" fmla="*/ 8 w 8"/>
                <a:gd name="T15" fmla="*/ 4 h 8"/>
                <a:gd name="T16" fmla="*/ 6 w 8"/>
                <a:gd name="T17" fmla="*/ 0 h 8"/>
                <a:gd name="T18" fmla="*/ 3 w 8"/>
                <a:gd name="T19" fmla="*/ 0 h 8"/>
                <a:gd name="T20" fmla="*/ 0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0" y="2"/>
                  </a:lnTo>
                  <a:lnTo>
                    <a:pt x="0" y="4"/>
                  </a:lnTo>
                  <a:lnTo>
                    <a:pt x="6" y="8"/>
                  </a:lnTo>
                  <a:lnTo>
                    <a:pt x="6" y="7"/>
                  </a:lnTo>
                  <a:lnTo>
                    <a:pt x="8" y="4"/>
                  </a:lnTo>
                  <a:lnTo>
                    <a:pt x="6" y="0"/>
                  </a:lnTo>
                  <a:lnTo>
                    <a:pt x="3" y="0"/>
                  </a:lnTo>
                  <a:lnTo>
                    <a:pt x="0"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1" name="Freeform 1160"/>
            <p:cNvSpPr>
              <a:spLocks/>
            </p:cNvSpPr>
            <p:nvPr/>
          </p:nvSpPr>
          <p:spPr bwMode="auto">
            <a:xfrm>
              <a:off x="3677" y="2021"/>
              <a:ext cx="8" cy="8"/>
            </a:xfrm>
            <a:custGeom>
              <a:avLst/>
              <a:gdLst>
                <a:gd name="T0" fmla="*/ 1 w 8"/>
                <a:gd name="T1" fmla="*/ 1 h 8"/>
                <a:gd name="T2" fmla="*/ 1 w 8"/>
                <a:gd name="T3" fmla="*/ 1 h 8"/>
                <a:gd name="T4" fmla="*/ 0 w 8"/>
                <a:gd name="T5" fmla="*/ 3 h 8"/>
                <a:gd name="T6" fmla="*/ 6 w 8"/>
                <a:gd name="T7" fmla="*/ 8 h 8"/>
                <a:gd name="T8" fmla="*/ 8 w 8"/>
                <a:gd name="T9" fmla="*/ 6 h 8"/>
                <a:gd name="T10" fmla="*/ 1 w 8"/>
                <a:gd name="T11" fmla="*/ 1 h 8"/>
                <a:gd name="T12" fmla="*/ 8 w 8"/>
                <a:gd name="T13" fmla="*/ 6 h 8"/>
                <a:gd name="T14" fmla="*/ 8 w 8"/>
                <a:gd name="T15" fmla="*/ 3 h 8"/>
                <a:gd name="T16" fmla="*/ 6 w 8"/>
                <a:gd name="T17" fmla="*/ 0 h 8"/>
                <a:gd name="T18" fmla="*/ 3 w 8"/>
                <a:gd name="T19" fmla="*/ 0 h 8"/>
                <a:gd name="T20" fmla="*/ 1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1"/>
                  </a:moveTo>
                  <a:lnTo>
                    <a:pt x="1" y="1"/>
                  </a:lnTo>
                  <a:lnTo>
                    <a:pt x="0" y="3"/>
                  </a:lnTo>
                  <a:lnTo>
                    <a:pt x="6" y="8"/>
                  </a:lnTo>
                  <a:lnTo>
                    <a:pt x="8" y="6"/>
                  </a:lnTo>
                  <a:lnTo>
                    <a:pt x="1" y="1"/>
                  </a:lnTo>
                  <a:lnTo>
                    <a:pt x="8" y="6"/>
                  </a:lnTo>
                  <a:lnTo>
                    <a:pt x="8" y="3"/>
                  </a:lnTo>
                  <a:lnTo>
                    <a:pt x="6" y="0"/>
                  </a:lnTo>
                  <a:lnTo>
                    <a:pt x="3"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2" name="Freeform 1161"/>
            <p:cNvSpPr>
              <a:spLocks/>
            </p:cNvSpPr>
            <p:nvPr/>
          </p:nvSpPr>
          <p:spPr bwMode="auto">
            <a:xfrm>
              <a:off x="3678" y="2019"/>
              <a:ext cx="8" cy="8"/>
            </a:xfrm>
            <a:custGeom>
              <a:avLst/>
              <a:gdLst>
                <a:gd name="T0" fmla="*/ 7 w 8"/>
                <a:gd name="T1" fmla="*/ 7 h 8"/>
                <a:gd name="T2" fmla="*/ 2 w 8"/>
                <a:gd name="T3" fmla="*/ 2 h 8"/>
                <a:gd name="T4" fmla="*/ 0 w 8"/>
                <a:gd name="T5" fmla="*/ 3 h 8"/>
                <a:gd name="T6" fmla="*/ 7 w 8"/>
                <a:gd name="T7" fmla="*/ 8 h 8"/>
                <a:gd name="T8" fmla="*/ 7 w 8"/>
                <a:gd name="T9" fmla="*/ 7 h 8"/>
                <a:gd name="T10" fmla="*/ 7 w 8"/>
                <a:gd name="T11" fmla="*/ 7 h 8"/>
                <a:gd name="T12" fmla="*/ 7 w 8"/>
                <a:gd name="T13" fmla="*/ 7 h 8"/>
                <a:gd name="T14" fmla="*/ 8 w 8"/>
                <a:gd name="T15" fmla="*/ 3 h 8"/>
                <a:gd name="T16" fmla="*/ 7 w 8"/>
                <a:gd name="T17" fmla="*/ 2 h 8"/>
                <a:gd name="T18" fmla="*/ 4 w 8"/>
                <a:gd name="T19" fmla="*/ 0 h 8"/>
                <a:gd name="T20" fmla="*/ 2 w 8"/>
                <a:gd name="T21" fmla="*/ 2 h 8"/>
                <a:gd name="T22" fmla="*/ 7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7"/>
                  </a:moveTo>
                  <a:lnTo>
                    <a:pt x="2" y="2"/>
                  </a:lnTo>
                  <a:lnTo>
                    <a:pt x="0" y="3"/>
                  </a:lnTo>
                  <a:lnTo>
                    <a:pt x="7" y="8"/>
                  </a:lnTo>
                  <a:lnTo>
                    <a:pt x="7" y="7"/>
                  </a:lnTo>
                  <a:lnTo>
                    <a:pt x="8" y="3"/>
                  </a:lnTo>
                  <a:lnTo>
                    <a:pt x="7" y="2"/>
                  </a:lnTo>
                  <a:lnTo>
                    <a:pt x="4" y="0"/>
                  </a:lnTo>
                  <a:lnTo>
                    <a:pt x="2"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3" name="Freeform 1162"/>
            <p:cNvSpPr>
              <a:spLocks/>
            </p:cNvSpPr>
            <p:nvPr/>
          </p:nvSpPr>
          <p:spPr bwMode="auto">
            <a:xfrm>
              <a:off x="3678" y="2017"/>
              <a:ext cx="8" cy="9"/>
            </a:xfrm>
            <a:custGeom>
              <a:avLst/>
              <a:gdLst>
                <a:gd name="T0" fmla="*/ 8 w 8"/>
                <a:gd name="T1" fmla="*/ 7 h 9"/>
                <a:gd name="T2" fmla="*/ 2 w 8"/>
                <a:gd name="T3" fmla="*/ 2 h 9"/>
                <a:gd name="T4" fmla="*/ 0 w 8"/>
                <a:gd name="T5" fmla="*/ 4 h 9"/>
                <a:gd name="T6" fmla="*/ 7 w 8"/>
                <a:gd name="T7" fmla="*/ 9 h 9"/>
                <a:gd name="T8" fmla="*/ 8 w 8"/>
                <a:gd name="T9" fmla="*/ 7 h 9"/>
                <a:gd name="T10" fmla="*/ 8 w 8"/>
                <a:gd name="T11" fmla="*/ 7 h 9"/>
                <a:gd name="T12" fmla="*/ 8 w 8"/>
                <a:gd name="T13" fmla="*/ 7 h 9"/>
                <a:gd name="T14" fmla="*/ 8 w 8"/>
                <a:gd name="T15" fmla="*/ 4 h 9"/>
                <a:gd name="T16" fmla="*/ 7 w 8"/>
                <a:gd name="T17" fmla="*/ 0 h 9"/>
                <a:gd name="T18" fmla="*/ 5 w 8"/>
                <a:gd name="T19" fmla="*/ 0 h 9"/>
                <a:gd name="T20" fmla="*/ 2 w 8"/>
                <a:gd name="T21" fmla="*/ 2 h 9"/>
                <a:gd name="T22" fmla="*/ 8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7"/>
                  </a:moveTo>
                  <a:lnTo>
                    <a:pt x="2" y="2"/>
                  </a:lnTo>
                  <a:lnTo>
                    <a:pt x="0" y="4"/>
                  </a:lnTo>
                  <a:lnTo>
                    <a:pt x="7" y="9"/>
                  </a:lnTo>
                  <a:lnTo>
                    <a:pt x="8" y="7"/>
                  </a:lnTo>
                  <a:lnTo>
                    <a:pt x="8" y="4"/>
                  </a:lnTo>
                  <a:lnTo>
                    <a:pt x="7" y="0"/>
                  </a:lnTo>
                  <a:lnTo>
                    <a:pt x="5"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4" name="Freeform 1163"/>
            <p:cNvSpPr>
              <a:spLocks/>
            </p:cNvSpPr>
            <p:nvPr/>
          </p:nvSpPr>
          <p:spPr bwMode="auto">
            <a:xfrm>
              <a:off x="3680" y="2016"/>
              <a:ext cx="8" cy="8"/>
            </a:xfrm>
            <a:custGeom>
              <a:avLst/>
              <a:gdLst>
                <a:gd name="T0" fmla="*/ 8 w 8"/>
                <a:gd name="T1" fmla="*/ 5 h 8"/>
                <a:gd name="T2" fmla="*/ 2 w 8"/>
                <a:gd name="T3" fmla="*/ 1 h 8"/>
                <a:gd name="T4" fmla="*/ 0 w 8"/>
                <a:gd name="T5" fmla="*/ 3 h 8"/>
                <a:gd name="T6" fmla="*/ 6 w 8"/>
                <a:gd name="T7" fmla="*/ 8 h 8"/>
                <a:gd name="T8" fmla="*/ 8 w 8"/>
                <a:gd name="T9" fmla="*/ 5 h 8"/>
                <a:gd name="T10" fmla="*/ 8 w 8"/>
                <a:gd name="T11" fmla="*/ 5 h 8"/>
                <a:gd name="T12" fmla="*/ 8 w 8"/>
                <a:gd name="T13" fmla="*/ 5 h 8"/>
                <a:gd name="T14" fmla="*/ 8 w 8"/>
                <a:gd name="T15" fmla="*/ 3 h 8"/>
                <a:gd name="T16" fmla="*/ 6 w 8"/>
                <a:gd name="T17" fmla="*/ 0 h 8"/>
                <a:gd name="T18" fmla="*/ 3 w 8"/>
                <a:gd name="T19" fmla="*/ 0 h 8"/>
                <a:gd name="T20" fmla="*/ 2 w 8"/>
                <a:gd name="T21" fmla="*/ 1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2" y="1"/>
                  </a:lnTo>
                  <a:lnTo>
                    <a:pt x="0" y="3"/>
                  </a:lnTo>
                  <a:lnTo>
                    <a:pt x="6" y="8"/>
                  </a:lnTo>
                  <a:lnTo>
                    <a:pt x="8" y="5"/>
                  </a:lnTo>
                  <a:lnTo>
                    <a:pt x="8" y="3"/>
                  </a:lnTo>
                  <a:lnTo>
                    <a:pt x="6" y="0"/>
                  </a:lnTo>
                  <a:lnTo>
                    <a:pt x="3" y="0"/>
                  </a:lnTo>
                  <a:lnTo>
                    <a:pt x="2"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5" name="Freeform 1164"/>
            <p:cNvSpPr>
              <a:spLocks/>
            </p:cNvSpPr>
            <p:nvPr/>
          </p:nvSpPr>
          <p:spPr bwMode="auto">
            <a:xfrm>
              <a:off x="3682" y="2014"/>
              <a:ext cx="6" cy="7"/>
            </a:xfrm>
            <a:custGeom>
              <a:avLst/>
              <a:gdLst>
                <a:gd name="T0" fmla="*/ 0 w 6"/>
                <a:gd name="T1" fmla="*/ 2 h 7"/>
                <a:gd name="T2" fmla="*/ 0 w 6"/>
                <a:gd name="T3" fmla="*/ 2 h 7"/>
                <a:gd name="T4" fmla="*/ 0 w 6"/>
                <a:gd name="T5" fmla="*/ 3 h 7"/>
                <a:gd name="T6" fmla="*/ 6 w 6"/>
                <a:gd name="T7" fmla="*/ 7 h 7"/>
                <a:gd name="T8" fmla="*/ 6 w 6"/>
                <a:gd name="T9" fmla="*/ 5 h 7"/>
                <a:gd name="T10" fmla="*/ 0 w 6"/>
                <a:gd name="T11" fmla="*/ 2 h 7"/>
                <a:gd name="T12" fmla="*/ 6 w 6"/>
                <a:gd name="T13" fmla="*/ 5 h 7"/>
                <a:gd name="T14" fmla="*/ 6 w 6"/>
                <a:gd name="T15" fmla="*/ 2 h 7"/>
                <a:gd name="T16" fmla="*/ 4 w 6"/>
                <a:gd name="T17" fmla="*/ 0 h 7"/>
                <a:gd name="T18" fmla="*/ 3 w 6"/>
                <a:gd name="T19" fmla="*/ 0 h 7"/>
                <a:gd name="T20" fmla="*/ 0 w 6"/>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0" y="2"/>
                  </a:moveTo>
                  <a:lnTo>
                    <a:pt x="0" y="2"/>
                  </a:lnTo>
                  <a:lnTo>
                    <a:pt x="0" y="3"/>
                  </a:lnTo>
                  <a:lnTo>
                    <a:pt x="6" y="7"/>
                  </a:lnTo>
                  <a:lnTo>
                    <a:pt x="6" y="5"/>
                  </a:lnTo>
                  <a:lnTo>
                    <a:pt x="0" y="2"/>
                  </a:lnTo>
                  <a:lnTo>
                    <a:pt x="6" y="5"/>
                  </a:lnTo>
                  <a:lnTo>
                    <a:pt x="6" y="2"/>
                  </a:lnTo>
                  <a:lnTo>
                    <a:pt x="4" y="0"/>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6" name="Freeform 1165"/>
            <p:cNvSpPr>
              <a:spLocks/>
            </p:cNvSpPr>
            <p:nvPr/>
          </p:nvSpPr>
          <p:spPr bwMode="auto">
            <a:xfrm>
              <a:off x="3682" y="2013"/>
              <a:ext cx="8" cy="6"/>
            </a:xfrm>
            <a:custGeom>
              <a:avLst/>
              <a:gdLst>
                <a:gd name="T0" fmla="*/ 8 w 8"/>
                <a:gd name="T1" fmla="*/ 4 h 6"/>
                <a:gd name="T2" fmla="*/ 1 w 8"/>
                <a:gd name="T3" fmla="*/ 1 h 6"/>
                <a:gd name="T4" fmla="*/ 0 w 8"/>
                <a:gd name="T5" fmla="*/ 3 h 6"/>
                <a:gd name="T6" fmla="*/ 6 w 8"/>
                <a:gd name="T7" fmla="*/ 6 h 6"/>
                <a:gd name="T8" fmla="*/ 8 w 8"/>
                <a:gd name="T9" fmla="*/ 4 h 6"/>
                <a:gd name="T10" fmla="*/ 8 w 8"/>
                <a:gd name="T11" fmla="*/ 4 h 6"/>
                <a:gd name="T12" fmla="*/ 8 w 8"/>
                <a:gd name="T13" fmla="*/ 4 h 6"/>
                <a:gd name="T14" fmla="*/ 8 w 8"/>
                <a:gd name="T15" fmla="*/ 1 h 6"/>
                <a:gd name="T16" fmla="*/ 6 w 8"/>
                <a:gd name="T17" fmla="*/ 0 h 6"/>
                <a:gd name="T18" fmla="*/ 3 w 8"/>
                <a:gd name="T19" fmla="*/ 0 h 6"/>
                <a:gd name="T20" fmla="*/ 1 w 8"/>
                <a:gd name="T21" fmla="*/ 1 h 6"/>
                <a:gd name="T22" fmla="*/ 8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4"/>
                  </a:moveTo>
                  <a:lnTo>
                    <a:pt x="1" y="1"/>
                  </a:lnTo>
                  <a:lnTo>
                    <a:pt x="0" y="3"/>
                  </a:lnTo>
                  <a:lnTo>
                    <a:pt x="6" y="6"/>
                  </a:lnTo>
                  <a:lnTo>
                    <a:pt x="8" y="4"/>
                  </a:lnTo>
                  <a:lnTo>
                    <a:pt x="8" y="1"/>
                  </a:lnTo>
                  <a:lnTo>
                    <a:pt x="6" y="0"/>
                  </a:lnTo>
                  <a:lnTo>
                    <a:pt x="3" y="0"/>
                  </a:lnTo>
                  <a:lnTo>
                    <a:pt x="1" y="1"/>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7" name="Freeform 1166"/>
            <p:cNvSpPr>
              <a:spLocks/>
            </p:cNvSpPr>
            <p:nvPr/>
          </p:nvSpPr>
          <p:spPr bwMode="auto">
            <a:xfrm>
              <a:off x="3683" y="2009"/>
              <a:ext cx="8" cy="8"/>
            </a:xfrm>
            <a:custGeom>
              <a:avLst/>
              <a:gdLst>
                <a:gd name="T0" fmla="*/ 8 w 8"/>
                <a:gd name="T1" fmla="*/ 7 h 8"/>
                <a:gd name="T2" fmla="*/ 0 w 8"/>
                <a:gd name="T3" fmla="*/ 4 h 8"/>
                <a:gd name="T4" fmla="*/ 0 w 8"/>
                <a:gd name="T5" fmla="*/ 5 h 8"/>
                <a:gd name="T6" fmla="*/ 7 w 8"/>
                <a:gd name="T7" fmla="*/ 8 h 8"/>
                <a:gd name="T8" fmla="*/ 8 w 8"/>
                <a:gd name="T9" fmla="*/ 7 h 8"/>
                <a:gd name="T10" fmla="*/ 8 w 8"/>
                <a:gd name="T11" fmla="*/ 7 h 8"/>
                <a:gd name="T12" fmla="*/ 8 w 8"/>
                <a:gd name="T13" fmla="*/ 7 h 8"/>
                <a:gd name="T14" fmla="*/ 8 w 8"/>
                <a:gd name="T15" fmla="*/ 4 h 8"/>
                <a:gd name="T16" fmla="*/ 5 w 8"/>
                <a:gd name="T17" fmla="*/ 2 h 8"/>
                <a:gd name="T18" fmla="*/ 3 w 8"/>
                <a:gd name="T19" fmla="*/ 0 h 8"/>
                <a:gd name="T20" fmla="*/ 0 w 8"/>
                <a:gd name="T21" fmla="*/ 4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0" y="4"/>
                  </a:lnTo>
                  <a:lnTo>
                    <a:pt x="0" y="5"/>
                  </a:lnTo>
                  <a:lnTo>
                    <a:pt x="7" y="8"/>
                  </a:lnTo>
                  <a:lnTo>
                    <a:pt x="8" y="7"/>
                  </a:lnTo>
                  <a:lnTo>
                    <a:pt x="8" y="4"/>
                  </a:lnTo>
                  <a:lnTo>
                    <a:pt x="5" y="2"/>
                  </a:lnTo>
                  <a:lnTo>
                    <a:pt x="3" y="0"/>
                  </a:lnTo>
                  <a:lnTo>
                    <a:pt x="0" y="4"/>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8" name="Freeform 1167"/>
            <p:cNvSpPr>
              <a:spLocks/>
            </p:cNvSpPr>
            <p:nvPr/>
          </p:nvSpPr>
          <p:spPr bwMode="auto">
            <a:xfrm>
              <a:off x="3683" y="2008"/>
              <a:ext cx="8" cy="8"/>
            </a:xfrm>
            <a:custGeom>
              <a:avLst/>
              <a:gdLst>
                <a:gd name="T0" fmla="*/ 2 w 8"/>
                <a:gd name="T1" fmla="*/ 1 h 8"/>
                <a:gd name="T2" fmla="*/ 2 w 8"/>
                <a:gd name="T3" fmla="*/ 3 h 8"/>
                <a:gd name="T4" fmla="*/ 0 w 8"/>
                <a:gd name="T5" fmla="*/ 5 h 8"/>
                <a:gd name="T6" fmla="*/ 8 w 8"/>
                <a:gd name="T7" fmla="*/ 8 h 8"/>
                <a:gd name="T8" fmla="*/ 8 w 8"/>
                <a:gd name="T9" fmla="*/ 5 h 8"/>
                <a:gd name="T10" fmla="*/ 2 w 8"/>
                <a:gd name="T11" fmla="*/ 1 h 8"/>
                <a:gd name="T12" fmla="*/ 8 w 8"/>
                <a:gd name="T13" fmla="*/ 5 h 8"/>
                <a:gd name="T14" fmla="*/ 8 w 8"/>
                <a:gd name="T15" fmla="*/ 3 h 8"/>
                <a:gd name="T16" fmla="*/ 7 w 8"/>
                <a:gd name="T17" fmla="*/ 0 h 8"/>
                <a:gd name="T18" fmla="*/ 3 w 8"/>
                <a:gd name="T19" fmla="*/ 0 h 8"/>
                <a:gd name="T20" fmla="*/ 2 w 8"/>
                <a:gd name="T21" fmla="*/ 3 h 8"/>
                <a:gd name="T22" fmla="*/ 2 w 8"/>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1"/>
                  </a:moveTo>
                  <a:lnTo>
                    <a:pt x="2" y="3"/>
                  </a:lnTo>
                  <a:lnTo>
                    <a:pt x="0" y="5"/>
                  </a:lnTo>
                  <a:lnTo>
                    <a:pt x="8" y="8"/>
                  </a:lnTo>
                  <a:lnTo>
                    <a:pt x="8" y="5"/>
                  </a:lnTo>
                  <a:lnTo>
                    <a:pt x="2" y="1"/>
                  </a:lnTo>
                  <a:lnTo>
                    <a:pt x="8" y="5"/>
                  </a:lnTo>
                  <a:lnTo>
                    <a:pt x="8" y="3"/>
                  </a:lnTo>
                  <a:lnTo>
                    <a:pt x="7" y="0"/>
                  </a:lnTo>
                  <a:lnTo>
                    <a:pt x="3" y="0"/>
                  </a:lnTo>
                  <a:lnTo>
                    <a:pt x="2" y="3"/>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39" name="Freeform 1168"/>
            <p:cNvSpPr>
              <a:spLocks/>
            </p:cNvSpPr>
            <p:nvPr/>
          </p:nvSpPr>
          <p:spPr bwMode="auto">
            <a:xfrm>
              <a:off x="3685" y="2006"/>
              <a:ext cx="8" cy="7"/>
            </a:xfrm>
            <a:custGeom>
              <a:avLst/>
              <a:gdLst>
                <a:gd name="T0" fmla="*/ 8 w 8"/>
                <a:gd name="T1" fmla="*/ 5 h 7"/>
                <a:gd name="T2" fmla="*/ 1 w 8"/>
                <a:gd name="T3" fmla="*/ 2 h 7"/>
                <a:gd name="T4" fmla="*/ 0 w 8"/>
                <a:gd name="T5" fmla="*/ 3 h 7"/>
                <a:gd name="T6" fmla="*/ 6 w 8"/>
                <a:gd name="T7" fmla="*/ 7 h 7"/>
                <a:gd name="T8" fmla="*/ 8 w 8"/>
                <a:gd name="T9" fmla="*/ 5 h 7"/>
                <a:gd name="T10" fmla="*/ 8 w 8"/>
                <a:gd name="T11" fmla="*/ 5 h 7"/>
                <a:gd name="T12" fmla="*/ 8 w 8"/>
                <a:gd name="T13" fmla="*/ 5 h 7"/>
                <a:gd name="T14" fmla="*/ 8 w 8"/>
                <a:gd name="T15" fmla="*/ 2 h 7"/>
                <a:gd name="T16" fmla="*/ 6 w 8"/>
                <a:gd name="T17" fmla="*/ 0 h 7"/>
                <a:gd name="T18" fmla="*/ 3 w 8"/>
                <a:gd name="T19" fmla="*/ 0 h 7"/>
                <a:gd name="T20" fmla="*/ 1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1" y="2"/>
                  </a:lnTo>
                  <a:lnTo>
                    <a:pt x="0" y="3"/>
                  </a:lnTo>
                  <a:lnTo>
                    <a:pt x="6" y="7"/>
                  </a:lnTo>
                  <a:lnTo>
                    <a:pt x="8" y="5"/>
                  </a:lnTo>
                  <a:lnTo>
                    <a:pt x="8" y="2"/>
                  </a:lnTo>
                  <a:lnTo>
                    <a:pt x="6" y="0"/>
                  </a:lnTo>
                  <a:lnTo>
                    <a:pt x="3" y="0"/>
                  </a:lnTo>
                  <a:lnTo>
                    <a:pt x="1"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0" name="Freeform 1169"/>
            <p:cNvSpPr>
              <a:spLocks/>
            </p:cNvSpPr>
            <p:nvPr/>
          </p:nvSpPr>
          <p:spPr bwMode="auto">
            <a:xfrm>
              <a:off x="3686" y="2003"/>
              <a:ext cx="9" cy="8"/>
            </a:xfrm>
            <a:custGeom>
              <a:avLst/>
              <a:gdLst>
                <a:gd name="T0" fmla="*/ 9 w 9"/>
                <a:gd name="T1" fmla="*/ 5 h 8"/>
                <a:gd name="T2" fmla="*/ 0 w 9"/>
                <a:gd name="T3" fmla="*/ 3 h 8"/>
                <a:gd name="T4" fmla="*/ 0 w 9"/>
                <a:gd name="T5" fmla="*/ 5 h 8"/>
                <a:gd name="T6" fmla="*/ 7 w 9"/>
                <a:gd name="T7" fmla="*/ 8 h 8"/>
                <a:gd name="T8" fmla="*/ 7 w 9"/>
                <a:gd name="T9" fmla="*/ 5 h 8"/>
                <a:gd name="T10" fmla="*/ 9 w 9"/>
                <a:gd name="T11" fmla="*/ 5 h 8"/>
                <a:gd name="T12" fmla="*/ 7 w 9"/>
                <a:gd name="T13" fmla="*/ 5 h 8"/>
                <a:gd name="T14" fmla="*/ 7 w 9"/>
                <a:gd name="T15" fmla="*/ 3 h 8"/>
                <a:gd name="T16" fmla="*/ 5 w 9"/>
                <a:gd name="T17" fmla="*/ 0 h 8"/>
                <a:gd name="T18" fmla="*/ 2 w 9"/>
                <a:gd name="T19" fmla="*/ 0 h 8"/>
                <a:gd name="T20" fmla="*/ 0 w 9"/>
                <a:gd name="T21" fmla="*/ 3 h 8"/>
                <a:gd name="T22" fmla="*/ 9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5"/>
                  </a:moveTo>
                  <a:lnTo>
                    <a:pt x="0" y="3"/>
                  </a:lnTo>
                  <a:lnTo>
                    <a:pt x="0" y="5"/>
                  </a:lnTo>
                  <a:lnTo>
                    <a:pt x="7" y="8"/>
                  </a:lnTo>
                  <a:lnTo>
                    <a:pt x="7" y="5"/>
                  </a:lnTo>
                  <a:lnTo>
                    <a:pt x="9" y="5"/>
                  </a:lnTo>
                  <a:lnTo>
                    <a:pt x="7" y="5"/>
                  </a:lnTo>
                  <a:lnTo>
                    <a:pt x="7" y="3"/>
                  </a:lnTo>
                  <a:lnTo>
                    <a:pt x="5" y="0"/>
                  </a:lnTo>
                  <a:lnTo>
                    <a:pt x="2" y="0"/>
                  </a:lnTo>
                  <a:lnTo>
                    <a:pt x="0"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1" name="Freeform 1170"/>
            <p:cNvSpPr>
              <a:spLocks/>
            </p:cNvSpPr>
            <p:nvPr/>
          </p:nvSpPr>
          <p:spPr bwMode="auto">
            <a:xfrm>
              <a:off x="3686" y="2001"/>
              <a:ext cx="9" cy="7"/>
            </a:xfrm>
            <a:custGeom>
              <a:avLst/>
              <a:gdLst>
                <a:gd name="T0" fmla="*/ 9 w 9"/>
                <a:gd name="T1" fmla="*/ 5 h 7"/>
                <a:gd name="T2" fmla="*/ 2 w 9"/>
                <a:gd name="T3" fmla="*/ 2 h 7"/>
                <a:gd name="T4" fmla="*/ 0 w 9"/>
                <a:gd name="T5" fmla="*/ 5 h 7"/>
                <a:gd name="T6" fmla="*/ 9 w 9"/>
                <a:gd name="T7" fmla="*/ 7 h 7"/>
                <a:gd name="T8" fmla="*/ 9 w 9"/>
                <a:gd name="T9" fmla="*/ 5 h 7"/>
                <a:gd name="T10" fmla="*/ 9 w 9"/>
                <a:gd name="T11" fmla="*/ 5 h 7"/>
                <a:gd name="T12" fmla="*/ 9 w 9"/>
                <a:gd name="T13" fmla="*/ 5 h 7"/>
                <a:gd name="T14" fmla="*/ 9 w 9"/>
                <a:gd name="T15" fmla="*/ 2 h 7"/>
                <a:gd name="T16" fmla="*/ 7 w 9"/>
                <a:gd name="T17" fmla="*/ 0 h 7"/>
                <a:gd name="T18" fmla="*/ 4 w 9"/>
                <a:gd name="T19" fmla="*/ 0 h 7"/>
                <a:gd name="T20" fmla="*/ 2 w 9"/>
                <a:gd name="T21" fmla="*/ 2 h 7"/>
                <a:gd name="T22" fmla="*/ 9 w 9"/>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7">
                  <a:moveTo>
                    <a:pt x="9" y="5"/>
                  </a:moveTo>
                  <a:lnTo>
                    <a:pt x="2" y="2"/>
                  </a:lnTo>
                  <a:lnTo>
                    <a:pt x="0" y="5"/>
                  </a:lnTo>
                  <a:lnTo>
                    <a:pt x="9" y="7"/>
                  </a:lnTo>
                  <a:lnTo>
                    <a:pt x="9" y="5"/>
                  </a:lnTo>
                  <a:lnTo>
                    <a:pt x="9" y="2"/>
                  </a:lnTo>
                  <a:lnTo>
                    <a:pt x="7" y="0"/>
                  </a:lnTo>
                  <a:lnTo>
                    <a:pt x="4" y="0"/>
                  </a:lnTo>
                  <a:lnTo>
                    <a:pt x="2" y="2"/>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2" name="Freeform 1171"/>
            <p:cNvSpPr>
              <a:spLocks/>
            </p:cNvSpPr>
            <p:nvPr/>
          </p:nvSpPr>
          <p:spPr bwMode="auto">
            <a:xfrm>
              <a:off x="3688" y="1998"/>
              <a:ext cx="8" cy="8"/>
            </a:xfrm>
            <a:custGeom>
              <a:avLst/>
              <a:gdLst>
                <a:gd name="T0" fmla="*/ 0 w 8"/>
                <a:gd name="T1" fmla="*/ 3 h 8"/>
                <a:gd name="T2" fmla="*/ 0 w 8"/>
                <a:gd name="T3" fmla="*/ 3 h 8"/>
                <a:gd name="T4" fmla="*/ 0 w 8"/>
                <a:gd name="T5" fmla="*/ 5 h 8"/>
                <a:gd name="T6" fmla="*/ 7 w 8"/>
                <a:gd name="T7" fmla="*/ 8 h 8"/>
                <a:gd name="T8" fmla="*/ 8 w 8"/>
                <a:gd name="T9" fmla="*/ 5 h 8"/>
                <a:gd name="T10" fmla="*/ 0 w 8"/>
                <a:gd name="T11" fmla="*/ 3 h 8"/>
                <a:gd name="T12" fmla="*/ 8 w 8"/>
                <a:gd name="T13" fmla="*/ 5 h 8"/>
                <a:gd name="T14" fmla="*/ 8 w 8"/>
                <a:gd name="T15" fmla="*/ 2 h 8"/>
                <a:gd name="T16" fmla="*/ 5 w 8"/>
                <a:gd name="T17" fmla="*/ 0 h 8"/>
                <a:gd name="T18" fmla="*/ 3 w 8"/>
                <a:gd name="T19" fmla="*/ 0 h 8"/>
                <a:gd name="T20" fmla="*/ 0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3"/>
                  </a:moveTo>
                  <a:lnTo>
                    <a:pt x="0" y="3"/>
                  </a:lnTo>
                  <a:lnTo>
                    <a:pt x="0" y="5"/>
                  </a:lnTo>
                  <a:lnTo>
                    <a:pt x="7" y="8"/>
                  </a:lnTo>
                  <a:lnTo>
                    <a:pt x="8" y="5"/>
                  </a:lnTo>
                  <a:lnTo>
                    <a:pt x="0" y="3"/>
                  </a:lnTo>
                  <a:lnTo>
                    <a:pt x="8" y="5"/>
                  </a:lnTo>
                  <a:lnTo>
                    <a:pt x="8" y="2"/>
                  </a:lnTo>
                  <a:lnTo>
                    <a:pt x="5" y="0"/>
                  </a:lnTo>
                  <a:lnTo>
                    <a:pt x="3"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3" name="Freeform 1172"/>
            <p:cNvSpPr>
              <a:spLocks/>
            </p:cNvSpPr>
            <p:nvPr/>
          </p:nvSpPr>
          <p:spPr bwMode="auto">
            <a:xfrm>
              <a:off x="3688" y="1996"/>
              <a:ext cx="8" cy="7"/>
            </a:xfrm>
            <a:custGeom>
              <a:avLst/>
              <a:gdLst>
                <a:gd name="T0" fmla="*/ 8 w 8"/>
                <a:gd name="T1" fmla="*/ 4 h 7"/>
                <a:gd name="T2" fmla="*/ 2 w 8"/>
                <a:gd name="T3" fmla="*/ 2 h 7"/>
                <a:gd name="T4" fmla="*/ 0 w 8"/>
                <a:gd name="T5" fmla="*/ 5 h 7"/>
                <a:gd name="T6" fmla="*/ 8 w 8"/>
                <a:gd name="T7" fmla="*/ 7 h 7"/>
                <a:gd name="T8" fmla="*/ 8 w 8"/>
                <a:gd name="T9" fmla="*/ 5 h 7"/>
                <a:gd name="T10" fmla="*/ 8 w 8"/>
                <a:gd name="T11" fmla="*/ 4 h 7"/>
                <a:gd name="T12" fmla="*/ 8 w 8"/>
                <a:gd name="T13" fmla="*/ 5 h 7"/>
                <a:gd name="T14" fmla="*/ 8 w 8"/>
                <a:gd name="T15" fmla="*/ 2 h 7"/>
                <a:gd name="T16" fmla="*/ 7 w 8"/>
                <a:gd name="T17" fmla="*/ 0 h 7"/>
                <a:gd name="T18" fmla="*/ 3 w 8"/>
                <a:gd name="T19" fmla="*/ 0 h 7"/>
                <a:gd name="T20" fmla="*/ 2 w 8"/>
                <a:gd name="T21" fmla="*/ 2 h 7"/>
                <a:gd name="T22" fmla="*/ 8 w 8"/>
                <a:gd name="T23" fmla="*/ 4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4"/>
                  </a:moveTo>
                  <a:lnTo>
                    <a:pt x="2" y="2"/>
                  </a:lnTo>
                  <a:lnTo>
                    <a:pt x="0" y="5"/>
                  </a:lnTo>
                  <a:lnTo>
                    <a:pt x="8" y="7"/>
                  </a:lnTo>
                  <a:lnTo>
                    <a:pt x="8" y="5"/>
                  </a:lnTo>
                  <a:lnTo>
                    <a:pt x="8" y="4"/>
                  </a:lnTo>
                  <a:lnTo>
                    <a:pt x="8" y="5"/>
                  </a:lnTo>
                  <a:lnTo>
                    <a:pt x="8" y="2"/>
                  </a:lnTo>
                  <a:lnTo>
                    <a:pt x="7" y="0"/>
                  </a:lnTo>
                  <a:lnTo>
                    <a:pt x="3" y="0"/>
                  </a:lnTo>
                  <a:lnTo>
                    <a:pt x="2" y="2"/>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4" name="Freeform 1173"/>
            <p:cNvSpPr>
              <a:spLocks/>
            </p:cNvSpPr>
            <p:nvPr/>
          </p:nvSpPr>
          <p:spPr bwMode="auto">
            <a:xfrm>
              <a:off x="3690" y="1993"/>
              <a:ext cx="8" cy="7"/>
            </a:xfrm>
            <a:custGeom>
              <a:avLst/>
              <a:gdLst>
                <a:gd name="T0" fmla="*/ 8 w 8"/>
                <a:gd name="T1" fmla="*/ 5 h 7"/>
                <a:gd name="T2" fmla="*/ 0 w 8"/>
                <a:gd name="T3" fmla="*/ 2 h 7"/>
                <a:gd name="T4" fmla="*/ 0 w 8"/>
                <a:gd name="T5" fmla="*/ 5 h 7"/>
                <a:gd name="T6" fmla="*/ 6 w 8"/>
                <a:gd name="T7" fmla="*/ 7 h 7"/>
                <a:gd name="T8" fmla="*/ 8 w 8"/>
                <a:gd name="T9" fmla="*/ 5 h 7"/>
                <a:gd name="T10" fmla="*/ 8 w 8"/>
                <a:gd name="T11" fmla="*/ 5 h 7"/>
                <a:gd name="T12" fmla="*/ 8 w 8"/>
                <a:gd name="T13" fmla="*/ 5 h 7"/>
                <a:gd name="T14" fmla="*/ 8 w 8"/>
                <a:gd name="T15" fmla="*/ 2 h 7"/>
                <a:gd name="T16" fmla="*/ 5 w 8"/>
                <a:gd name="T17" fmla="*/ 0 h 7"/>
                <a:gd name="T18" fmla="*/ 3 w 8"/>
                <a:gd name="T19" fmla="*/ 0 h 7"/>
                <a:gd name="T20" fmla="*/ 0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0" y="2"/>
                  </a:lnTo>
                  <a:lnTo>
                    <a:pt x="0" y="5"/>
                  </a:lnTo>
                  <a:lnTo>
                    <a:pt x="6" y="7"/>
                  </a:lnTo>
                  <a:lnTo>
                    <a:pt x="8" y="5"/>
                  </a:lnTo>
                  <a:lnTo>
                    <a:pt x="8" y="2"/>
                  </a:lnTo>
                  <a:lnTo>
                    <a:pt x="5" y="0"/>
                  </a:lnTo>
                  <a:lnTo>
                    <a:pt x="3" y="0"/>
                  </a:lnTo>
                  <a:lnTo>
                    <a:pt x="0"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5" name="Freeform 1174"/>
            <p:cNvSpPr>
              <a:spLocks/>
            </p:cNvSpPr>
            <p:nvPr/>
          </p:nvSpPr>
          <p:spPr bwMode="auto">
            <a:xfrm>
              <a:off x="3690" y="1990"/>
              <a:ext cx="9" cy="8"/>
            </a:xfrm>
            <a:custGeom>
              <a:avLst/>
              <a:gdLst>
                <a:gd name="T0" fmla="*/ 9 w 9"/>
                <a:gd name="T1" fmla="*/ 5 h 8"/>
                <a:gd name="T2" fmla="*/ 1 w 9"/>
                <a:gd name="T3" fmla="*/ 2 h 8"/>
                <a:gd name="T4" fmla="*/ 0 w 9"/>
                <a:gd name="T5" fmla="*/ 5 h 8"/>
                <a:gd name="T6" fmla="*/ 8 w 9"/>
                <a:gd name="T7" fmla="*/ 8 h 8"/>
                <a:gd name="T8" fmla="*/ 9 w 9"/>
                <a:gd name="T9" fmla="*/ 5 h 8"/>
                <a:gd name="T10" fmla="*/ 9 w 9"/>
                <a:gd name="T11" fmla="*/ 5 h 8"/>
                <a:gd name="T12" fmla="*/ 9 w 9"/>
                <a:gd name="T13" fmla="*/ 5 h 8"/>
                <a:gd name="T14" fmla="*/ 8 w 9"/>
                <a:gd name="T15" fmla="*/ 2 h 8"/>
                <a:gd name="T16" fmla="*/ 6 w 9"/>
                <a:gd name="T17" fmla="*/ 0 h 8"/>
                <a:gd name="T18" fmla="*/ 3 w 9"/>
                <a:gd name="T19" fmla="*/ 0 h 8"/>
                <a:gd name="T20" fmla="*/ 1 w 9"/>
                <a:gd name="T21" fmla="*/ 2 h 8"/>
                <a:gd name="T22" fmla="*/ 9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5"/>
                  </a:moveTo>
                  <a:lnTo>
                    <a:pt x="1" y="2"/>
                  </a:lnTo>
                  <a:lnTo>
                    <a:pt x="0" y="5"/>
                  </a:lnTo>
                  <a:lnTo>
                    <a:pt x="8" y="8"/>
                  </a:lnTo>
                  <a:lnTo>
                    <a:pt x="9" y="5"/>
                  </a:lnTo>
                  <a:lnTo>
                    <a:pt x="8" y="2"/>
                  </a:lnTo>
                  <a:lnTo>
                    <a:pt x="6" y="0"/>
                  </a:lnTo>
                  <a:lnTo>
                    <a:pt x="3" y="0"/>
                  </a:lnTo>
                  <a:lnTo>
                    <a:pt x="1" y="2"/>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6" name="Freeform 1175"/>
            <p:cNvSpPr>
              <a:spLocks/>
            </p:cNvSpPr>
            <p:nvPr/>
          </p:nvSpPr>
          <p:spPr bwMode="auto">
            <a:xfrm>
              <a:off x="3691" y="1987"/>
              <a:ext cx="8" cy="8"/>
            </a:xfrm>
            <a:custGeom>
              <a:avLst/>
              <a:gdLst>
                <a:gd name="T0" fmla="*/ 2 w 8"/>
                <a:gd name="T1" fmla="*/ 1 h 8"/>
                <a:gd name="T2" fmla="*/ 2 w 8"/>
                <a:gd name="T3" fmla="*/ 1 h 8"/>
                <a:gd name="T4" fmla="*/ 0 w 8"/>
                <a:gd name="T5" fmla="*/ 5 h 8"/>
                <a:gd name="T6" fmla="*/ 8 w 8"/>
                <a:gd name="T7" fmla="*/ 8 h 8"/>
                <a:gd name="T8" fmla="*/ 8 w 8"/>
                <a:gd name="T9" fmla="*/ 5 h 8"/>
                <a:gd name="T10" fmla="*/ 2 w 8"/>
                <a:gd name="T11" fmla="*/ 1 h 8"/>
                <a:gd name="T12" fmla="*/ 8 w 8"/>
                <a:gd name="T13" fmla="*/ 5 h 8"/>
                <a:gd name="T14" fmla="*/ 8 w 8"/>
                <a:gd name="T15" fmla="*/ 1 h 8"/>
                <a:gd name="T16" fmla="*/ 7 w 8"/>
                <a:gd name="T17" fmla="*/ 0 h 8"/>
                <a:gd name="T18" fmla="*/ 4 w 8"/>
                <a:gd name="T19" fmla="*/ 0 h 8"/>
                <a:gd name="T20" fmla="*/ 2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1"/>
                  </a:moveTo>
                  <a:lnTo>
                    <a:pt x="2" y="1"/>
                  </a:lnTo>
                  <a:lnTo>
                    <a:pt x="0" y="5"/>
                  </a:lnTo>
                  <a:lnTo>
                    <a:pt x="8" y="8"/>
                  </a:lnTo>
                  <a:lnTo>
                    <a:pt x="8" y="5"/>
                  </a:lnTo>
                  <a:lnTo>
                    <a:pt x="2" y="1"/>
                  </a:lnTo>
                  <a:lnTo>
                    <a:pt x="8" y="5"/>
                  </a:lnTo>
                  <a:lnTo>
                    <a:pt x="8" y="1"/>
                  </a:lnTo>
                  <a:lnTo>
                    <a:pt x="7" y="0"/>
                  </a:lnTo>
                  <a:lnTo>
                    <a:pt x="4"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7" name="Freeform 1176"/>
            <p:cNvSpPr>
              <a:spLocks/>
            </p:cNvSpPr>
            <p:nvPr/>
          </p:nvSpPr>
          <p:spPr bwMode="auto">
            <a:xfrm>
              <a:off x="3693" y="1984"/>
              <a:ext cx="8" cy="8"/>
            </a:xfrm>
            <a:custGeom>
              <a:avLst/>
              <a:gdLst>
                <a:gd name="T0" fmla="*/ 8 w 8"/>
                <a:gd name="T1" fmla="*/ 4 h 8"/>
                <a:gd name="T2" fmla="*/ 0 w 8"/>
                <a:gd name="T3" fmla="*/ 1 h 8"/>
                <a:gd name="T4" fmla="*/ 0 w 8"/>
                <a:gd name="T5" fmla="*/ 4 h 8"/>
                <a:gd name="T6" fmla="*/ 6 w 8"/>
                <a:gd name="T7" fmla="*/ 8 h 8"/>
                <a:gd name="T8" fmla="*/ 8 w 8"/>
                <a:gd name="T9" fmla="*/ 4 h 8"/>
                <a:gd name="T10" fmla="*/ 8 w 8"/>
                <a:gd name="T11" fmla="*/ 4 h 8"/>
                <a:gd name="T12" fmla="*/ 8 w 8"/>
                <a:gd name="T13" fmla="*/ 4 h 8"/>
                <a:gd name="T14" fmla="*/ 8 w 8"/>
                <a:gd name="T15" fmla="*/ 1 h 8"/>
                <a:gd name="T16" fmla="*/ 5 w 8"/>
                <a:gd name="T17" fmla="*/ 0 h 8"/>
                <a:gd name="T18" fmla="*/ 3 w 8"/>
                <a:gd name="T19" fmla="*/ 0 h 8"/>
                <a:gd name="T20" fmla="*/ 0 w 8"/>
                <a:gd name="T21" fmla="*/ 1 h 8"/>
                <a:gd name="T22" fmla="*/ 8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4"/>
                  </a:moveTo>
                  <a:lnTo>
                    <a:pt x="0" y="1"/>
                  </a:lnTo>
                  <a:lnTo>
                    <a:pt x="0" y="4"/>
                  </a:lnTo>
                  <a:lnTo>
                    <a:pt x="6" y="8"/>
                  </a:lnTo>
                  <a:lnTo>
                    <a:pt x="8" y="4"/>
                  </a:lnTo>
                  <a:lnTo>
                    <a:pt x="8" y="1"/>
                  </a:lnTo>
                  <a:lnTo>
                    <a:pt x="5" y="0"/>
                  </a:lnTo>
                  <a:lnTo>
                    <a:pt x="3" y="0"/>
                  </a:lnTo>
                  <a:lnTo>
                    <a:pt x="0" y="1"/>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8" name="Freeform 1177"/>
            <p:cNvSpPr>
              <a:spLocks/>
            </p:cNvSpPr>
            <p:nvPr/>
          </p:nvSpPr>
          <p:spPr bwMode="auto">
            <a:xfrm>
              <a:off x="3693" y="1980"/>
              <a:ext cx="8" cy="8"/>
            </a:xfrm>
            <a:custGeom>
              <a:avLst/>
              <a:gdLst>
                <a:gd name="T0" fmla="*/ 8 w 8"/>
                <a:gd name="T1" fmla="*/ 5 h 8"/>
                <a:gd name="T2" fmla="*/ 2 w 8"/>
                <a:gd name="T3" fmla="*/ 2 h 8"/>
                <a:gd name="T4" fmla="*/ 0 w 8"/>
                <a:gd name="T5" fmla="*/ 5 h 8"/>
                <a:gd name="T6" fmla="*/ 8 w 8"/>
                <a:gd name="T7" fmla="*/ 8 h 8"/>
                <a:gd name="T8" fmla="*/ 8 w 8"/>
                <a:gd name="T9" fmla="*/ 5 h 8"/>
                <a:gd name="T10" fmla="*/ 8 w 8"/>
                <a:gd name="T11" fmla="*/ 5 h 8"/>
                <a:gd name="T12" fmla="*/ 8 w 8"/>
                <a:gd name="T13" fmla="*/ 5 h 8"/>
                <a:gd name="T14" fmla="*/ 8 w 8"/>
                <a:gd name="T15" fmla="*/ 2 h 8"/>
                <a:gd name="T16" fmla="*/ 6 w 8"/>
                <a:gd name="T17" fmla="*/ 0 h 8"/>
                <a:gd name="T18" fmla="*/ 3 w 8"/>
                <a:gd name="T19" fmla="*/ 0 h 8"/>
                <a:gd name="T20" fmla="*/ 2 w 8"/>
                <a:gd name="T21" fmla="*/ 2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2" y="2"/>
                  </a:lnTo>
                  <a:lnTo>
                    <a:pt x="0" y="5"/>
                  </a:lnTo>
                  <a:lnTo>
                    <a:pt x="8" y="8"/>
                  </a:lnTo>
                  <a:lnTo>
                    <a:pt x="8" y="5"/>
                  </a:lnTo>
                  <a:lnTo>
                    <a:pt x="8" y="2"/>
                  </a:lnTo>
                  <a:lnTo>
                    <a:pt x="6" y="0"/>
                  </a:lnTo>
                  <a:lnTo>
                    <a:pt x="3" y="0"/>
                  </a:lnTo>
                  <a:lnTo>
                    <a:pt x="2"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49" name="Freeform 1178"/>
            <p:cNvSpPr>
              <a:spLocks/>
            </p:cNvSpPr>
            <p:nvPr/>
          </p:nvSpPr>
          <p:spPr bwMode="auto">
            <a:xfrm>
              <a:off x="3695" y="1977"/>
              <a:ext cx="8" cy="8"/>
            </a:xfrm>
            <a:custGeom>
              <a:avLst/>
              <a:gdLst>
                <a:gd name="T0" fmla="*/ 8 w 8"/>
                <a:gd name="T1" fmla="*/ 3 h 8"/>
                <a:gd name="T2" fmla="*/ 0 w 8"/>
                <a:gd name="T3" fmla="*/ 2 h 8"/>
                <a:gd name="T4" fmla="*/ 0 w 8"/>
                <a:gd name="T5" fmla="*/ 5 h 8"/>
                <a:gd name="T6" fmla="*/ 6 w 8"/>
                <a:gd name="T7" fmla="*/ 8 h 8"/>
                <a:gd name="T8" fmla="*/ 8 w 8"/>
                <a:gd name="T9" fmla="*/ 3 h 8"/>
                <a:gd name="T10" fmla="*/ 8 w 8"/>
                <a:gd name="T11" fmla="*/ 3 h 8"/>
                <a:gd name="T12" fmla="*/ 8 w 8"/>
                <a:gd name="T13" fmla="*/ 3 h 8"/>
                <a:gd name="T14" fmla="*/ 8 w 8"/>
                <a:gd name="T15" fmla="*/ 2 h 8"/>
                <a:gd name="T16" fmla="*/ 4 w 8"/>
                <a:gd name="T17" fmla="*/ 0 h 8"/>
                <a:gd name="T18" fmla="*/ 3 w 8"/>
                <a:gd name="T19" fmla="*/ 0 h 8"/>
                <a:gd name="T20" fmla="*/ 0 w 8"/>
                <a:gd name="T21" fmla="*/ 2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0" y="2"/>
                  </a:lnTo>
                  <a:lnTo>
                    <a:pt x="0" y="5"/>
                  </a:lnTo>
                  <a:lnTo>
                    <a:pt x="6" y="8"/>
                  </a:lnTo>
                  <a:lnTo>
                    <a:pt x="8" y="3"/>
                  </a:lnTo>
                  <a:lnTo>
                    <a:pt x="8" y="2"/>
                  </a:lnTo>
                  <a:lnTo>
                    <a:pt x="4" y="0"/>
                  </a:lnTo>
                  <a:lnTo>
                    <a:pt x="3" y="0"/>
                  </a:lnTo>
                  <a:lnTo>
                    <a:pt x="0"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0" name="Freeform 1179"/>
            <p:cNvSpPr>
              <a:spLocks/>
            </p:cNvSpPr>
            <p:nvPr/>
          </p:nvSpPr>
          <p:spPr bwMode="auto">
            <a:xfrm>
              <a:off x="3695" y="1972"/>
              <a:ext cx="9" cy="8"/>
            </a:xfrm>
            <a:custGeom>
              <a:avLst/>
              <a:gdLst>
                <a:gd name="T0" fmla="*/ 1 w 9"/>
                <a:gd name="T1" fmla="*/ 3 h 8"/>
                <a:gd name="T2" fmla="*/ 1 w 9"/>
                <a:gd name="T3" fmla="*/ 3 h 8"/>
                <a:gd name="T4" fmla="*/ 0 w 9"/>
                <a:gd name="T5" fmla="*/ 7 h 8"/>
                <a:gd name="T6" fmla="*/ 8 w 9"/>
                <a:gd name="T7" fmla="*/ 8 h 8"/>
                <a:gd name="T8" fmla="*/ 9 w 9"/>
                <a:gd name="T9" fmla="*/ 5 h 8"/>
                <a:gd name="T10" fmla="*/ 1 w 9"/>
                <a:gd name="T11" fmla="*/ 3 h 8"/>
                <a:gd name="T12" fmla="*/ 9 w 9"/>
                <a:gd name="T13" fmla="*/ 5 h 8"/>
                <a:gd name="T14" fmla="*/ 8 w 9"/>
                <a:gd name="T15" fmla="*/ 2 h 8"/>
                <a:gd name="T16" fmla="*/ 6 w 9"/>
                <a:gd name="T17" fmla="*/ 0 h 8"/>
                <a:gd name="T18" fmla="*/ 3 w 9"/>
                <a:gd name="T19" fmla="*/ 0 h 8"/>
                <a:gd name="T20" fmla="*/ 1 w 9"/>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1" y="3"/>
                  </a:moveTo>
                  <a:lnTo>
                    <a:pt x="1" y="3"/>
                  </a:lnTo>
                  <a:lnTo>
                    <a:pt x="0" y="7"/>
                  </a:lnTo>
                  <a:lnTo>
                    <a:pt x="8" y="8"/>
                  </a:lnTo>
                  <a:lnTo>
                    <a:pt x="9" y="5"/>
                  </a:lnTo>
                  <a:lnTo>
                    <a:pt x="1" y="3"/>
                  </a:lnTo>
                  <a:lnTo>
                    <a:pt x="9" y="5"/>
                  </a:lnTo>
                  <a:lnTo>
                    <a:pt x="8" y="2"/>
                  </a:lnTo>
                  <a:lnTo>
                    <a:pt x="6"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1" name="Freeform 1180"/>
            <p:cNvSpPr>
              <a:spLocks/>
            </p:cNvSpPr>
            <p:nvPr/>
          </p:nvSpPr>
          <p:spPr bwMode="auto">
            <a:xfrm>
              <a:off x="3696" y="1969"/>
              <a:ext cx="8" cy="8"/>
            </a:xfrm>
            <a:custGeom>
              <a:avLst/>
              <a:gdLst>
                <a:gd name="T0" fmla="*/ 8 w 8"/>
                <a:gd name="T1" fmla="*/ 5 h 8"/>
                <a:gd name="T2" fmla="*/ 2 w 8"/>
                <a:gd name="T3" fmla="*/ 3 h 8"/>
                <a:gd name="T4" fmla="*/ 0 w 8"/>
                <a:gd name="T5" fmla="*/ 6 h 8"/>
                <a:gd name="T6" fmla="*/ 8 w 8"/>
                <a:gd name="T7" fmla="*/ 8 h 8"/>
                <a:gd name="T8" fmla="*/ 8 w 8"/>
                <a:gd name="T9" fmla="*/ 5 h 8"/>
                <a:gd name="T10" fmla="*/ 8 w 8"/>
                <a:gd name="T11" fmla="*/ 5 h 8"/>
                <a:gd name="T12" fmla="*/ 8 w 8"/>
                <a:gd name="T13" fmla="*/ 5 h 8"/>
                <a:gd name="T14" fmla="*/ 8 w 8"/>
                <a:gd name="T15" fmla="*/ 2 h 8"/>
                <a:gd name="T16" fmla="*/ 7 w 8"/>
                <a:gd name="T17" fmla="*/ 0 h 8"/>
                <a:gd name="T18" fmla="*/ 3 w 8"/>
                <a:gd name="T19" fmla="*/ 0 h 8"/>
                <a:gd name="T20" fmla="*/ 2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2" y="3"/>
                  </a:lnTo>
                  <a:lnTo>
                    <a:pt x="0" y="6"/>
                  </a:lnTo>
                  <a:lnTo>
                    <a:pt x="8" y="8"/>
                  </a:lnTo>
                  <a:lnTo>
                    <a:pt x="8" y="5"/>
                  </a:lnTo>
                  <a:lnTo>
                    <a:pt x="8" y="2"/>
                  </a:lnTo>
                  <a:lnTo>
                    <a:pt x="7" y="0"/>
                  </a:lnTo>
                  <a:lnTo>
                    <a:pt x="3" y="0"/>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2" name="Freeform 1181"/>
            <p:cNvSpPr>
              <a:spLocks/>
            </p:cNvSpPr>
            <p:nvPr/>
          </p:nvSpPr>
          <p:spPr bwMode="auto">
            <a:xfrm>
              <a:off x="3698" y="1964"/>
              <a:ext cx="8" cy="10"/>
            </a:xfrm>
            <a:custGeom>
              <a:avLst/>
              <a:gdLst>
                <a:gd name="T0" fmla="*/ 8 w 8"/>
                <a:gd name="T1" fmla="*/ 5 h 10"/>
                <a:gd name="T2" fmla="*/ 0 w 8"/>
                <a:gd name="T3" fmla="*/ 3 h 10"/>
                <a:gd name="T4" fmla="*/ 0 w 8"/>
                <a:gd name="T5" fmla="*/ 8 h 10"/>
                <a:gd name="T6" fmla="*/ 6 w 8"/>
                <a:gd name="T7" fmla="*/ 10 h 10"/>
                <a:gd name="T8" fmla="*/ 8 w 8"/>
                <a:gd name="T9" fmla="*/ 5 h 10"/>
                <a:gd name="T10" fmla="*/ 8 w 8"/>
                <a:gd name="T11" fmla="*/ 5 h 10"/>
                <a:gd name="T12" fmla="*/ 8 w 8"/>
                <a:gd name="T13" fmla="*/ 5 h 10"/>
                <a:gd name="T14" fmla="*/ 8 w 8"/>
                <a:gd name="T15" fmla="*/ 2 h 10"/>
                <a:gd name="T16" fmla="*/ 5 w 8"/>
                <a:gd name="T17" fmla="*/ 0 h 10"/>
                <a:gd name="T18" fmla="*/ 1 w 8"/>
                <a:gd name="T19" fmla="*/ 2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8"/>
                  </a:lnTo>
                  <a:lnTo>
                    <a:pt x="6" y="10"/>
                  </a:lnTo>
                  <a:lnTo>
                    <a:pt x="8" y="5"/>
                  </a:lnTo>
                  <a:lnTo>
                    <a:pt x="8" y="2"/>
                  </a:lnTo>
                  <a:lnTo>
                    <a:pt x="5" y="0"/>
                  </a:lnTo>
                  <a:lnTo>
                    <a:pt x="1"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3" name="Freeform 1182"/>
            <p:cNvSpPr>
              <a:spLocks/>
            </p:cNvSpPr>
            <p:nvPr/>
          </p:nvSpPr>
          <p:spPr bwMode="auto">
            <a:xfrm>
              <a:off x="3698" y="1961"/>
              <a:ext cx="8" cy="8"/>
            </a:xfrm>
            <a:custGeom>
              <a:avLst/>
              <a:gdLst>
                <a:gd name="T0" fmla="*/ 1 w 8"/>
                <a:gd name="T1" fmla="*/ 3 h 8"/>
                <a:gd name="T2" fmla="*/ 1 w 8"/>
                <a:gd name="T3" fmla="*/ 3 h 8"/>
                <a:gd name="T4" fmla="*/ 0 w 8"/>
                <a:gd name="T5" fmla="*/ 6 h 8"/>
                <a:gd name="T6" fmla="*/ 8 w 8"/>
                <a:gd name="T7" fmla="*/ 8 h 8"/>
                <a:gd name="T8" fmla="*/ 8 w 8"/>
                <a:gd name="T9" fmla="*/ 5 h 8"/>
                <a:gd name="T10" fmla="*/ 1 w 8"/>
                <a:gd name="T11" fmla="*/ 3 h 8"/>
                <a:gd name="T12" fmla="*/ 8 w 8"/>
                <a:gd name="T13" fmla="*/ 5 h 8"/>
                <a:gd name="T14" fmla="*/ 8 w 8"/>
                <a:gd name="T15" fmla="*/ 2 h 8"/>
                <a:gd name="T16" fmla="*/ 6 w 8"/>
                <a:gd name="T17" fmla="*/ 0 h 8"/>
                <a:gd name="T18" fmla="*/ 3 w 8"/>
                <a:gd name="T19" fmla="*/ 0 h 8"/>
                <a:gd name="T20" fmla="*/ 1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3"/>
                  </a:moveTo>
                  <a:lnTo>
                    <a:pt x="1" y="3"/>
                  </a:lnTo>
                  <a:lnTo>
                    <a:pt x="0" y="6"/>
                  </a:lnTo>
                  <a:lnTo>
                    <a:pt x="8" y="8"/>
                  </a:lnTo>
                  <a:lnTo>
                    <a:pt x="8" y="5"/>
                  </a:lnTo>
                  <a:lnTo>
                    <a:pt x="1" y="3"/>
                  </a:lnTo>
                  <a:lnTo>
                    <a:pt x="8" y="5"/>
                  </a:lnTo>
                  <a:lnTo>
                    <a:pt x="8" y="2"/>
                  </a:lnTo>
                  <a:lnTo>
                    <a:pt x="6"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4" name="Freeform 1183"/>
            <p:cNvSpPr>
              <a:spLocks/>
            </p:cNvSpPr>
            <p:nvPr/>
          </p:nvSpPr>
          <p:spPr bwMode="auto">
            <a:xfrm>
              <a:off x="3699" y="1956"/>
              <a:ext cx="9" cy="10"/>
            </a:xfrm>
            <a:custGeom>
              <a:avLst/>
              <a:gdLst>
                <a:gd name="T0" fmla="*/ 9 w 9"/>
                <a:gd name="T1" fmla="*/ 5 h 10"/>
                <a:gd name="T2" fmla="*/ 2 w 9"/>
                <a:gd name="T3" fmla="*/ 3 h 10"/>
                <a:gd name="T4" fmla="*/ 0 w 9"/>
                <a:gd name="T5" fmla="*/ 8 h 10"/>
                <a:gd name="T6" fmla="*/ 7 w 9"/>
                <a:gd name="T7" fmla="*/ 10 h 10"/>
                <a:gd name="T8" fmla="*/ 9 w 9"/>
                <a:gd name="T9" fmla="*/ 5 h 10"/>
                <a:gd name="T10" fmla="*/ 9 w 9"/>
                <a:gd name="T11" fmla="*/ 5 h 10"/>
                <a:gd name="T12" fmla="*/ 9 w 9"/>
                <a:gd name="T13" fmla="*/ 5 h 10"/>
                <a:gd name="T14" fmla="*/ 9 w 9"/>
                <a:gd name="T15" fmla="*/ 2 h 10"/>
                <a:gd name="T16" fmla="*/ 5 w 9"/>
                <a:gd name="T17" fmla="*/ 0 h 10"/>
                <a:gd name="T18" fmla="*/ 4 w 9"/>
                <a:gd name="T19" fmla="*/ 0 h 10"/>
                <a:gd name="T20" fmla="*/ 2 w 9"/>
                <a:gd name="T21" fmla="*/ 3 h 10"/>
                <a:gd name="T22" fmla="*/ 9 w 9"/>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9" y="5"/>
                  </a:moveTo>
                  <a:lnTo>
                    <a:pt x="2" y="3"/>
                  </a:lnTo>
                  <a:lnTo>
                    <a:pt x="0" y="8"/>
                  </a:lnTo>
                  <a:lnTo>
                    <a:pt x="7" y="10"/>
                  </a:lnTo>
                  <a:lnTo>
                    <a:pt x="9" y="5"/>
                  </a:lnTo>
                  <a:lnTo>
                    <a:pt x="9" y="2"/>
                  </a:lnTo>
                  <a:lnTo>
                    <a:pt x="5" y="0"/>
                  </a:lnTo>
                  <a:lnTo>
                    <a:pt x="4" y="0"/>
                  </a:lnTo>
                  <a:lnTo>
                    <a:pt x="2"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5" name="Freeform 1184"/>
            <p:cNvSpPr>
              <a:spLocks/>
            </p:cNvSpPr>
            <p:nvPr/>
          </p:nvSpPr>
          <p:spPr bwMode="auto">
            <a:xfrm>
              <a:off x="3701" y="1951"/>
              <a:ext cx="8" cy="10"/>
            </a:xfrm>
            <a:custGeom>
              <a:avLst/>
              <a:gdLst>
                <a:gd name="T0" fmla="*/ 8 w 8"/>
                <a:gd name="T1" fmla="*/ 5 h 10"/>
                <a:gd name="T2" fmla="*/ 0 w 8"/>
                <a:gd name="T3" fmla="*/ 3 h 10"/>
                <a:gd name="T4" fmla="*/ 0 w 8"/>
                <a:gd name="T5" fmla="*/ 8 h 10"/>
                <a:gd name="T6" fmla="*/ 7 w 8"/>
                <a:gd name="T7" fmla="*/ 10 h 10"/>
                <a:gd name="T8" fmla="*/ 8 w 8"/>
                <a:gd name="T9" fmla="*/ 5 h 10"/>
                <a:gd name="T10" fmla="*/ 8 w 8"/>
                <a:gd name="T11" fmla="*/ 5 h 10"/>
                <a:gd name="T12" fmla="*/ 8 w 8"/>
                <a:gd name="T13" fmla="*/ 5 h 10"/>
                <a:gd name="T14" fmla="*/ 7 w 8"/>
                <a:gd name="T15" fmla="*/ 2 h 10"/>
                <a:gd name="T16" fmla="*/ 5 w 8"/>
                <a:gd name="T17" fmla="*/ 0 h 10"/>
                <a:gd name="T18" fmla="*/ 2 w 8"/>
                <a:gd name="T19" fmla="*/ 2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8"/>
                  </a:lnTo>
                  <a:lnTo>
                    <a:pt x="7" y="10"/>
                  </a:lnTo>
                  <a:lnTo>
                    <a:pt x="8" y="5"/>
                  </a:lnTo>
                  <a:lnTo>
                    <a:pt x="7" y="2"/>
                  </a:lnTo>
                  <a:lnTo>
                    <a:pt x="5" y="0"/>
                  </a:lnTo>
                  <a:lnTo>
                    <a:pt x="2"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6" name="Freeform 1185"/>
            <p:cNvSpPr>
              <a:spLocks/>
            </p:cNvSpPr>
            <p:nvPr/>
          </p:nvSpPr>
          <p:spPr bwMode="auto">
            <a:xfrm>
              <a:off x="3701" y="1948"/>
              <a:ext cx="8" cy="8"/>
            </a:xfrm>
            <a:custGeom>
              <a:avLst/>
              <a:gdLst>
                <a:gd name="T0" fmla="*/ 8 w 8"/>
                <a:gd name="T1" fmla="*/ 3 h 8"/>
                <a:gd name="T2" fmla="*/ 2 w 8"/>
                <a:gd name="T3" fmla="*/ 2 h 8"/>
                <a:gd name="T4" fmla="*/ 0 w 8"/>
                <a:gd name="T5" fmla="*/ 6 h 8"/>
                <a:gd name="T6" fmla="*/ 8 w 8"/>
                <a:gd name="T7" fmla="*/ 8 h 8"/>
                <a:gd name="T8" fmla="*/ 8 w 8"/>
                <a:gd name="T9" fmla="*/ 3 h 8"/>
                <a:gd name="T10" fmla="*/ 8 w 8"/>
                <a:gd name="T11" fmla="*/ 3 h 8"/>
                <a:gd name="T12" fmla="*/ 8 w 8"/>
                <a:gd name="T13" fmla="*/ 3 h 8"/>
                <a:gd name="T14" fmla="*/ 8 w 8"/>
                <a:gd name="T15" fmla="*/ 2 h 8"/>
                <a:gd name="T16" fmla="*/ 5 w 8"/>
                <a:gd name="T17" fmla="*/ 0 h 8"/>
                <a:gd name="T18" fmla="*/ 3 w 8"/>
                <a:gd name="T19" fmla="*/ 0 h 8"/>
                <a:gd name="T20" fmla="*/ 2 w 8"/>
                <a:gd name="T21" fmla="*/ 2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2" y="2"/>
                  </a:lnTo>
                  <a:lnTo>
                    <a:pt x="0" y="6"/>
                  </a:lnTo>
                  <a:lnTo>
                    <a:pt x="8" y="8"/>
                  </a:lnTo>
                  <a:lnTo>
                    <a:pt x="8" y="3"/>
                  </a:lnTo>
                  <a:lnTo>
                    <a:pt x="8" y="2"/>
                  </a:lnTo>
                  <a:lnTo>
                    <a:pt x="5" y="0"/>
                  </a:lnTo>
                  <a:lnTo>
                    <a:pt x="3" y="0"/>
                  </a:lnTo>
                  <a:lnTo>
                    <a:pt x="2"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7" name="Freeform 1186"/>
            <p:cNvSpPr>
              <a:spLocks/>
            </p:cNvSpPr>
            <p:nvPr/>
          </p:nvSpPr>
          <p:spPr bwMode="auto">
            <a:xfrm>
              <a:off x="3703" y="1943"/>
              <a:ext cx="8" cy="8"/>
            </a:xfrm>
            <a:custGeom>
              <a:avLst/>
              <a:gdLst>
                <a:gd name="T0" fmla="*/ 0 w 8"/>
                <a:gd name="T1" fmla="*/ 2 h 8"/>
                <a:gd name="T2" fmla="*/ 0 w 8"/>
                <a:gd name="T3" fmla="*/ 2 h 8"/>
                <a:gd name="T4" fmla="*/ 0 w 8"/>
                <a:gd name="T5" fmla="*/ 7 h 8"/>
                <a:gd name="T6" fmla="*/ 6 w 8"/>
                <a:gd name="T7" fmla="*/ 8 h 8"/>
                <a:gd name="T8" fmla="*/ 8 w 8"/>
                <a:gd name="T9" fmla="*/ 3 h 8"/>
                <a:gd name="T10" fmla="*/ 0 w 8"/>
                <a:gd name="T11" fmla="*/ 2 h 8"/>
                <a:gd name="T12" fmla="*/ 8 w 8"/>
                <a:gd name="T13" fmla="*/ 3 h 8"/>
                <a:gd name="T14" fmla="*/ 8 w 8"/>
                <a:gd name="T15" fmla="*/ 2 h 8"/>
                <a:gd name="T16" fmla="*/ 5 w 8"/>
                <a:gd name="T17" fmla="*/ 0 h 8"/>
                <a:gd name="T18" fmla="*/ 1 w 8"/>
                <a:gd name="T19" fmla="*/ 0 h 8"/>
                <a:gd name="T20" fmla="*/ 0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2"/>
                  </a:moveTo>
                  <a:lnTo>
                    <a:pt x="0" y="2"/>
                  </a:lnTo>
                  <a:lnTo>
                    <a:pt x="0" y="7"/>
                  </a:lnTo>
                  <a:lnTo>
                    <a:pt x="6" y="8"/>
                  </a:lnTo>
                  <a:lnTo>
                    <a:pt x="8" y="3"/>
                  </a:lnTo>
                  <a:lnTo>
                    <a:pt x="0" y="2"/>
                  </a:lnTo>
                  <a:lnTo>
                    <a:pt x="8" y="3"/>
                  </a:lnTo>
                  <a:lnTo>
                    <a:pt x="8" y="2"/>
                  </a:lnTo>
                  <a:lnTo>
                    <a:pt x="5" y="0"/>
                  </a:lnTo>
                  <a:lnTo>
                    <a:pt x="1"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8" name="Freeform 1187"/>
            <p:cNvSpPr>
              <a:spLocks/>
            </p:cNvSpPr>
            <p:nvPr/>
          </p:nvSpPr>
          <p:spPr bwMode="auto">
            <a:xfrm>
              <a:off x="3703" y="1938"/>
              <a:ext cx="9" cy="8"/>
            </a:xfrm>
            <a:custGeom>
              <a:avLst/>
              <a:gdLst>
                <a:gd name="T0" fmla="*/ 9 w 9"/>
                <a:gd name="T1" fmla="*/ 4 h 8"/>
                <a:gd name="T2" fmla="*/ 1 w 9"/>
                <a:gd name="T3" fmla="*/ 2 h 8"/>
                <a:gd name="T4" fmla="*/ 0 w 9"/>
                <a:gd name="T5" fmla="*/ 7 h 8"/>
                <a:gd name="T6" fmla="*/ 8 w 9"/>
                <a:gd name="T7" fmla="*/ 8 h 8"/>
                <a:gd name="T8" fmla="*/ 9 w 9"/>
                <a:gd name="T9" fmla="*/ 4 h 8"/>
                <a:gd name="T10" fmla="*/ 9 w 9"/>
                <a:gd name="T11" fmla="*/ 4 h 8"/>
                <a:gd name="T12" fmla="*/ 9 w 9"/>
                <a:gd name="T13" fmla="*/ 4 h 8"/>
                <a:gd name="T14" fmla="*/ 8 w 9"/>
                <a:gd name="T15" fmla="*/ 2 h 8"/>
                <a:gd name="T16" fmla="*/ 6 w 9"/>
                <a:gd name="T17" fmla="*/ 0 h 8"/>
                <a:gd name="T18" fmla="*/ 3 w 9"/>
                <a:gd name="T19" fmla="*/ 0 h 8"/>
                <a:gd name="T20" fmla="*/ 1 w 9"/>
                <a:gd name="T21" fmla="*/ 2 h 8"/>
                <a:gd name="T22" fmla="*/ 9 w 9"/>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4"/>
                  </a:moveTo>
                  <a:lnTo>
                    <a:pt x="1" y="2"/>
                  </a:lnTo>
                  <a:lnTo>
                    <a:pt x="0" y="7"/>
                  </a:lnTo>
                  <a:lnTo>
                    <a:pt x="8" y="8"/>
                  </a:lnTo>
                  <a:lnTo>
                    <a:pt x="9" y="4"/>
                  </a:lnTo>
                  <a:lnTo>
                    <a:pt x="8" y="2"/>
                  </a:lnTo>
                  <a:lnTo>
                    <a:pt x="6" y="0"/>
                  </a:lnTo>
                  <a:lnTo>
                    <a:pt x="3" y="0"/>
                  </a:lnTo>
                  <a:lnTo>
                    <a:pt x="1" y="2"/>
                  </a:lnTo>
                  <a:lnTo>
                    <a:pt x="9"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59" name="Freeform 1188"/>
            <p:cNvSpPr>
              <a:spLocks/>
            </p:cNvSpPr>
            <p:nvPr/>
          </p:nvSpPr>
          <p:spPr bwMode="auto">
            <a:xfrm>
              <a:off x="3704" y="1932"/>
              <a:ext cx="8" cy="10"/>
            </a:xfrm>
            <a:custGeom>
              <a:avLst/>
              <a:gdLst>
                <a:gd name="T0" fmla="*/ 8 w 8"/>
                <a:gd name="T1" fmla="*/ 5 h 10"/>
                <a:gd name="T2" fmla="*/ 2 w 8"/>
                <a:gd name="T3" fmla="*/ 3 h 10"/>
                <a:gd name="T4" fmla="*/ 0 w 8"/>
                <a:gd name="T5" fmla="*/ 10 h 10"/>
                <a:gd name="T6" fmla="*/ 8 w 8"/>
                <a:gd name="T7" fmla="*/ 10 h 10"/>
                <a:gd name="T8" fmla="*/ 8 w 8"/>
                <a:gd name="T9" fmla="*/ 5 h 10"/>
                <a:gd name="T10" fmla="*/ 8 w 8"/>
                <a:gd name="T11" fmla="*/ 5 h 10"/>
                <a:gd name="T12" fmla="*/ 8 w 8"/>
                <a:gd name="T13" fmla="*/ 5 h 10"/>
                <a:gd name="T14" fmla="*/ 8 w 8"/>
                <a:gd name="T15" fmla="*/ 1 h 10"/>
                <a:gd name="T16" fmla="*/ 5 w 8"/>
                <a:gd name="T17" fmla="*/ 0 h 10"/>
                <a:gd name="T18" fmla="*/ 4 w 8"/>
                <a:gd name="T19" fmla="*/ 1 h 10"/>
                <a:gd name="T20" fmla="*/ 2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2" y="3"/>
                  </a:lnTo>
                  <a:lnTo>
                    <a:pt x="0" y="10"/>
                  </a:lnTo>
                  <a:lnTo>
                    <a:pt x="8" y="10"/>
                  </a:lnTo>
                  <a:lnTo>
                    <a:pt x="8" y="5"/>
                  </a:lnTo>
                  <a:lnTo>
                    <a:pt x="8" y="1"/>
                  </a:lnTo>
                  <a:lnTo>
                    <a:pt x="5" y="0"/>
                  </a:lnTo>
                  <a:lnTo>
                    <a:pt x="4" y="1"/>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0" name="Freeform 1189"/>
            <p:cNvSpPr>
              <a:spLocks/>
            </p:cNvSpPr>
            <p:nvPr/>
          </p:nvSpPr>
          <p:spPr bwMode="auto">
            <a:xfrm>
              <a:off x="3706" y="1927"/>
              <a:ext cx="8" cy="10"/>
            </a:xfrm>
            <a:custGeom>
              <a:avLst/>
              <a:gdLst>
                <a:gd name="T0" fmla="*/ 8 w 8"/>
                <a:gd name="T1" fmla="*/ 5 h 10"/>
                <a:gd name="T2" fmla="*/ 0 w 8"/>
                <a:gd name="T3" fmla="*/ 3 h 10"/>
                <a:gd name="T4" fmla="*/ 0 w 8"/>
                <a:gd name="T5" fmla="*/ 8 h 10"/>
                <a:gd name="T6" fmla="*/ 6 w 8"/>
                <a:gd name="T7" fmla="*/ 10 h 10"/>
                <a:gd name="T8" fmla="*/ 8 w 8"/>
                <a:gd name="T9" fmla="*/ 5 h 10"/>
                <a:gd name="T10" fmla="*/ 8 w 8"/>
                <a:gd name="T11" fmla="*/ 5 h 10"/>
                <a:gd name="T12" fmla="*/ 8 w 8"/>
                <a:gd name="T13" fmla="*/ 5 h 10"/>
                <a:gd name="T14" fmla="*/ 6 w 8"/>
                <a:gd name="T15" fmla="*/ 2 h 10"/>
                <a:gd name="T16" fmla="*/ 5 w 8"/>
                <a:gd name="T17" fmla="*/ 0 h 10"/>
                <a:gd name="T18" fmla="*/ 2 w 8"/>
                <a:gd name="T19" fmla="*/ 2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8"/>
                  </a:lnTo>
                  <a:lnTo>
                    <a:pt x="6" y="10"/>
                  </a:lnTo>
                  <a:lnTo>
                    <a:pt x="8" y="5"/>
                  </a:lnTo>
                  <a:lnTo>
                    <a:pt x="6" y="2"/>
                  </a:lnTo>
                  <a:lnTo>
                    <a:pt x="5" y="0"/>
                  </a:lnTo>
                  <a:lnTo>
                    <a:pt x="2"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1" name="Freeform 1190"/>
            <p:cNvSpPr>
              <a:spLocks/>
            </p:cNvSpPr>
            <p:nvPr/>
          </p:nvSpPr>
          <p:spPr bwMode="auto">
            <a:xfrm>
              <a:off x="3706" y="1922"/>
              <a:ext cx="8" cy="10"/>
            </a:xfrm>
            <a:custGeom>
              <a:avLst/>
              <a:gdLst>
                <a:gd name="T0" fmla="*/ 2 w 8"/>
                <a:gd name="T1" fmla="*/ 3 h 10"/>
                <a:gd name="T2" fmla="*/ 2 w 8"/>
                <a:gd name="T3" fmla="*/ 3 h 10"/>
                <a:gd name="T4" fmla="*/ 0 w 8"/>
                <a:gd name="T5" fmla="*/ 8 h 10"/>
                <a:gd name="T6" fmla="*/ 8 w 8"/>
                <a:gd name="T7" fmla="*/ 10 h 10"/>
                <a:gd name="T8" fmla="*/ 8 w 8"/>
                <a:gd name="T9" fmla="*/ 5 h 10"/>
                <a:gd name="T10" fmla="*/ 2 w 8"/>
                <a:gd name="T11" fmla="*/ 3 h 10"/>
                <a:gd name="T12" fmla="*/ 8 w 8"/>
                <a:gd name="T13" fmla="*/ 5 h 10"/>
                <a:gd name="T14" fmla="*/ 8 w 8"/>
                <a:gd name="T15" fmla="*/ 2 h 10"/>
                <a:gd name="T16" fmla="*/ 5 w 8"/>
                <a:gd name="T17" fmla="*/ 0 h 10"/>
                <a:gd name="T18" fmla="*/ 3 w 8"/>
                <a:gd name="T19" fmla="*/ 0 h 10"/>
                <a:gd name="T20" fmla="*/ 2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2" y="3"/>
                  </a:moveTo>
                  <a:lnTo>
                    <a:pt x="2" y="3"/>
                  </a:lnTo>
                  <a:lnTo>
                    <a:pt x="0" y="8"/>
                  </a:lnTo>
                  <a:lnTo>
                    <a:pt x="8" y="10"/>
                  </a:lnTo>
                  <a:lnTo>
                    <a:pt x="8" y="5"/>
                  </a:lnTo>
                  <a:lnTo>
                    <a:pt x="2" y="3"/>
                  </a:lnTo>
                  <a:lnTo>
                    <a:pt x="8" y="5"/>
                  </a:lnTo>
                  <a:lnTo>
                    <a:pt x="8" y="2"/>
                  </a:lnTo>
                  <a:lnTo>
                    <a:pt x="5"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2" name="Freeform 1191"/>
            <p:cNvSpPr>
              <a:spLocks/>
            </p:cNvSpPr>
            <p:nvPr/>
          </p:nvSpPr>
          <p:spPr bwMode="auto">
            <a:xfrm>
              <a:off x="3708" y="1917"/>
              <a:ext cx="8" cy="10"/>
            </a:xfrm>
            <a:custGeom>
              <a:avLst/>
              <a:gdLst>
                <a:gd name="T0" fmla="*/ 8 w 8"/>
                <a:gd name="T1" fmla="*/ 3 h 10"/>
                <a:gd name="T2" fmla="*/ 0 w 8"/>
                <a:gd name="T3" fmla="*/ 2 h 10"/>
                <a:gd name="T4" fmla="*/ 0 w 8"/>
                <a:gd name="T5" fmla="*/ 8 h 10"/>
                <a:gd name="T6" fmla="*/ 6 w 8"/>
                <a:gd name="T7" fmla="*/ 10 h 10"/>
                <a:gd name="T8" fmla="*/ 8 w 8"/>
                <a:gd name="T9" fmla="*/ 3 h 10"/>
                <a:gd name="T10" fmla="*/ 8 w 8"/>
                <a:gd name="T11" fmla="*/ 3 h 10"/>
                <a:gd name="T12" fmla="*/ 8 w 8"/>
                <a:gd name="T13" fmla="*/ 3 h 10"/>
                <a:gd name="T14" fmla="*/ 8 w 8"/>
                <a:gd name="T15" fmla="*/ 0 h 10"/>
                <a:gd name="T16" fmla="*/ 4 w 8"/>
                <a:gd name="T17" fmla="*/ 0 h 10"/>
                <a:gd name="T18" fmla="*/ 1 w 8"/>
                <a:gd name="T19" fmla="*/ 0 h 10"/>
                <a:gd name="T20" fmla="*/ 0 w 8"/>
                <a:gd name="T21" fmla="*/ 2 h 10"/>
                <a:gd name="T22" fmla="*/ 8 w 8"/>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3"/>
                  </a:moveTo>
                  <a:lnTo>
                    <a:pt x="0" y="2"/>
                  </a:lnTo>
                  <a:lnTo>
                    <a:pt x="0" y="8"/>
                  </a:lnTo>
                  <a:lnTo>
                    <a:pt x="6" y="10"/>
                  </a:lnTo>
                  <a:lnTo>
                    <a:pt x="8" y="3"/>
                  </a:lnTo>
                  <a:lnTo>
                    <a:pt x="8" y="0"/>
                  </a:lnTo>
                  <a:lnTo>
                    <a:pt x="4" y="0"/>
                  </a:lnTo>
                  <a:lnTo>
                    <a:pt x="1" y="0"/>
                  </a:lnTo>
                  <a:lnTo>
                    <a:pt x="0"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3" name="Freeform 1192"/>
            <p:cNvSpPr>
              <a:spLocks/>
            </p:cNvSpPr>
            <p:nvPr/>
          </p:nvSpPr>
          <p:spPr bwMode="auto">
            <a:xfrm>
              <a:off x="3708" y="1911"/>
              <a:ext cx="9" cy="9"/>
            </a:xfrm>
            <a:custGeom>
              <a:avLst/>
              <a:gdLst>
                <a:gd name="T0" fmla="*/ 9 w 9"/>
                <a:gd name="T1" fmla="*/ 5 h 9"/>
                <a:gd name="T2" fmla="*/ 1 w 9"/>
                <a:gd name="T3" fmla="*/ 3 h 9"/>
                <a:gd name="T4" fmla="*/ 0 w 9"/>
                <a:gd name="T5" fmla="*/ 8 h 9"/>
                <a:gd name="T6" fmla="*/ 8 w 9"/>
                <a:gd name="T7" fmla="*/ 9 h 9"/>
                <a:gd name="T8" fmla="*/ 9 w 9"/>
                <a:gd name="T9" fmla="*/ 5 h 9"/>
                <a:gd name="T10" fmla="*/ 9 w 9"/>
                <a:gd name="T11" fmla="*/ 5 h 9"/>
                <a:gd name="T12" fmla="*/ 9 w 9"/>
                <a:gd name="T13" fmla="*/ 5 h 9"/>
                <a:gd name="T14" fmla="*/ 8 w 9"/>
                <a:gd name="T15" fmla="*/ 1 h 9"/>
                <a:gd name="T16" fmla="*/ 6 w 9"/>
                <a:gd name="T17" fmla="*/ 0 h 9"/>
                <a:gd name="T18" fmla="*/ 3 w 9"/>
                <a:gd name="T19" fmla="*/ 0 h 9"/>
                <a:gd name="T20" fmla="*/ 1 w 9"/>
                <a:gd name="T21" fmla="*/ 3 h 9"/>
                <a:gd name="T22" fmla="*/ 9 w 9"/>
                <a:gd name="T23" fmla="*/ 5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9">
                  <a:moveTo>
                    <a:pt x="9" y="5"/>
                  </a:moveTo>
                  <a:lnTo>
                    <a:pt x="1" y="3"/>
                  </a:lnTo>
                  <a:lnTo>
                    <a:pt x="0" y="8"/>
                  </a:lnTo>
                  <a:lnTo>
                    <a:pt x="8" y="9"/>
                  </a:lnTo>
                  <a:lnTo>
                    <a:pt x="9" y="5"/>
                  </a:lnTo>
                  <a:lnTo>
                    <a:pt x="8" y="1"/>
                  </a:lnTo>
                  <a:lnTo>
                    <a:pt x="6" y="0"/>
                  </a:lnTo>
                  <a:lnTo>
                    <a:pt x="3" y="0"/>
                  </a:lnTo>
                  <a:lnTo>
                    <a:pt x="1"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4" name="Freeform 1193"/>
            <p:cNvSpPr>
              <a:spLocks/>
            </p:cNvSpPr>
            <p:nvPr/>
          </p:nvSpPr>
          <p:spPr bwMode="auto">
            <a:xfrm>
              <a:off x="3709" y="1904"/>
              <a:ext cx="8" cy="12"/>
            </a:xfrm>
            <a:custGeom>
              <a:avLst/>
              <a:gdLst>
                <a:gd name="T0" fmla="*/ 8 w 8"/>
                <a:gd name="T1" fmla="*/ 5 h 12"/>
                <a:gd name="T2" fmla="*/ 2 w 8"/>
                <a:gd name="T3" fmla="*/ 4 h 12"/>
                <a:gd name="T4" fmla="*/ 0 w 8"/>
                <a:gd name="T5" fmla="*/ 10 h 12"/>
                <a:gd name="T6" fmla="*/ 8 w 8"/>
                <a:gd name="T7" fmla="*/ 12 h 12"/>
                <a:gd name="T8" fmla="*/ 8 w 8"/>
                <a:gd name="T9" fmla="*/ 5 h 12"/>
                <a:gd name="T10" fmla="*/ 8 w 8"/>
                <a:gd name="T11" fmla="*/ 5 h 12"/>
                <a:gd name="T12" fmla="*/ 8 w 8"/>
                <a:gd name="T13" fmla="*/ 5 h 12"/>
                <a:gd name="T14" fmla="*/ 8 w 8"/>
                <a:gd name="T15" fmla="*/ 2 h 12"/>
                <a:gd name="T16" fmla="*/ 5 w 8"/>
                <a:gd name="T17" fmla="*/ 0 h 12"/>
                <a:gd name="T18" fmla="*/ 3 w 8"/>
                <a:gd name="T19" fmla="*/ 2 h 12"/>
                <a:gd name="T20" fmla="*/ 2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2" y="4"/>
                  </a:lnTo>
                  <a:lnTo>
                    <a:pt x="0" y="10"/>
                  </a:lnTo>
                  <a:lnTo>
                    <a:pt x="8" y="12"/>
                  </a:lnTo>
                  <a:lnTo>
                    <a:pt x="8" y="5"/>
                  </a:lnTo>
                  <a:lnTo>
                    <a:pt x="8" y="2"/>
                  </a:lnTo>
                  <a:lnTo>
                    <a:pt x="5" y="0"/>
                  </a:lnTo>
                  <a:lnTo>
                    <a:pt x="3" y="2"/>
                  </a:lnTo>
                  <a:lnTo>
                    <a:pt x="2"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5" name="Freeform 1194"/>
            <p:cNvSpPr>
              <a:spLocks/>
            </p:cNvSpPr>
            <p:nvPr/>
          </p:nvSpPr>
          <p:spPr bwMode="auto">
            <a:xfrm>
              <a:off x="3711" y="1899"/>
              <a:ext cx="8" cy="10"/>
            </a:xfrm>
            <a:custGeom>
              <a:avLst/>
              <a:gdLst>
                <a:gd name="T0" fmla="*/ 0 w 8"/>
                <a:gd name="T1" fmla="*/ 4 h 10"/>
                <a:gd name="T2" fmla="*/ 0 w 8"/>
                <a:gd name="T3" fmla="*/ 4 h 10"/>
                <a:gd name="T4" fmla="*/ 0 w 8"/>
                <a:gd name="T5" fmla="*/ 9 h 10"/>
                <a:gd name="T6" fmla="*/ 6 w 8"/>
                <a:gd name="T7" fmla="*/ 10 h 10"/>
                <a:gd name="T8" fmla="*/ 8 w 8"/>
                <a:gd name="T9" fmla="*/ 4 h 10"/>
                <a:gd name="T10" fmla="*/ 0 w 8"/>
                <a:gd name="T11" fmla="*/ 4 h 10"/>
                <a:gd name="T12" fmla="*/ 8 w 8"/>
                <a:gd name="T13" fmla="*/ 4 h 10"/>
                <a:gd name="T14" fmla="*/ 6 w 8"/>
                <a:gd name="T15" fmla="*/ 2 h 10"/>
                <a:gd name="T16" fmla="*/ 5 w 8"/>
                <a:gd name="T17" fmla="*/ 0 h 10"/>
                <a:gd name="T18" fmla="*/ 1 w 8"/>
                <a:gd name="T19" fmla="*/ 0 h 10"/>
                <a:gd name="T20" fmla="*/ 0 w 8"/>
                <a:gd name="T21" fmla="*/ 4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4"/>
                  </a:moveTo>
                  <a:lnTo>
                    <a:pt x="0" y="4"/>
                  </a:lnTo>
                  <a:lnTo>
                    <a:pt x="0" y="9"/>
                  </a:lnTo>
                  <a:lnTo>
                    <a:pt x="6" y="10"/>
                  </a:lnTo>
                  <a:lnTo>
                    <a:pt x="8" y="4"/>
                  </a:lnTo>
                  <a:lnTo>
                    <a:pt x="0" y="4"/>
                  </a:lnTo>
                  <a:lnTo>
                    <a:pt x="8" y="4"/>
                  </a:lnTo>
                  <a:lnTo>
                    <a:pt x="6" y="2"/>
                  </a:lnTo>
                  <a:lnTo>
                    <a:pt x="5" y="0"/>
                  </a:lnTo>
                  <a:lnTo>
                    <a:pt x="1" y="0"/>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6" name="Freeform 1195"/>
            <p:cNvSpPr>
              <a:spLocks/>
            </p:cNvSpPr>
            <p:nvPr/>
          </p:nvSpPr>
          <p:spPr bwMode="auto">
            <a:xfrm>
              <a:off x="3711" y="1893"/>
              <a:ext cx="8" cy="11"/>
            </a:xfrm>
            <a:custGeom>
              <a:avLst/>
              <a:gdLst>
                <a:gd name="T0" fmla="*/ 8 w 8"/>
                <a:gd name="T1" fmla="*/ 5 h 11"/>
                <a:gd name="T2" fmla="*/ 1 w 8"/>
                <a:gd name="T3" fmla="*/ 3 h 11"/>
                <a:gd name="T4" fmla="*/ 0 w 8"/>
                <a:gd name="T5" fmla="*/ 10 h 11"/>
                <a:gd name="T6" fmla="*/ 8 w 8"/>
                <a:gd name="T7" fmla="*/ 11 h 11"/>
                <a:gd name="T8" fmla="*/ 8 w 8"/>
                <a:gd name="T9" fmla="*/ 5 h 11"/>
                <a:gd name="T10" fmla="*/ 8 w 8"/>
                <a:gd name="T11" fmla="*/ 5 h 11"/>
                <a:gd name="T12" fmla="*/ 8 w 8"/>
                <a:gd name="T13" fmla="*/ 5 h 11"/>
                <a:gd name="T14" fmla="*/ 8 w 8"/>
                <a:gd name="T15" fmla="*/ 2 h 11"/>
                <a:gd name="T16" fmla="*/ 5 w 8"/>
                <a:gd name="T17" fmla="*/ 0 h 11"/>
                <a:gd name="T18" fmla="*/ 3 w 8"/>
                <a:gd name="T19" fmla="*/ 0 h 11"/>
                <a:gd name="T20" fmla="*/ 1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1" y="3"/>
                  </a:lnTo>
                  <a:lnTo>
                    <a:pt x="0" y="10"/>
                  </a:lnTo>
                  <a:lnTo>
                    <a:pt x="8" y="11"/>
                  </a:lnTo>
                  <a:lnTo>
                    <a:pt x="8" y="5"/>
                  </a:lnTo>
                  <a:lnTo>
                    <a:pt x="8" y="2"/>
                  </a:lnTo>
                  <a:lnTo>
                    <a:pt x="5" y="0"/>
                  </a:lnTo>
                  <a:lnTo>
                    <a:pt x="3" y="0"/>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7" name="Freeform 1196"/>
            <p:cNvSpPr>
              <a:spLocks/>
            </p:cNvSpPr>
            <p:nvPr/>
          </p:nvSpPr>
          <p:spPr bwMode="auto">
            <a:xfrm>
              <a:off x="3712" y="1887"/>
              <a:ext cx="8" cy="11"/>
            </a:xfrm>
            <a:custGeom>
              <a:avLst/>
              <a:gdLst>
                <a:gd name="T0" fmla="*/ 8 w 8"/>
                <a:gd name="T1" fmla="*/ 4 h 11"/>
                <a:gd name="T2" fmla="*/ 0 w 8"/>
                <a:gd name="T3" fmla="*/ 3 h 11"/>
                <a:gd name="T4" fmla="*/ 0 w 8"/>
                <a:gd name="T5" fmla="*/ 9 h 11"/>
                <a:gd name="T6" fmla="*/ 7 w 8"/>
                <a:gd name="T7" fmla="*/ 11 h 11"/>
                <a:gd name="T8" fmla="*/ 8 w 8"/>
                <a:gd name="T9" fmla="*/ 4 h 11"/>
                <a:gd name="T10" fmla="*/ 8 w 8"/>
                <a:gd name="T11" fmla="*/ 4 h 11"/>
                <a:gd name="T12" fmla="*/ 8 w 8"/>
                <a:gd name="T13" fmla="*/ 4 h 11"/>
                <a:gd name="T14" fmla="*/ 8 w 8"/>
                <a:gd name="T15" fmla="*/ 1 h 11"/>
                <a:gd name="T16" fmla="*/ 5 w 8"/>
                <a:gd name="T17" fmla="*/ 0 h 11"/>
                <a:gd name="T18" fmla="*/ 2 w 8"/>
                <a:gd name="T19" fmla="*/ 1 h 11"/>
                <a:gd name="T20" fmla="*/ 0 w 8"/>
                <a:gd name="T21" fmla="*/ 3 h 11"/>
                <a:gd name="T22" fmla="*/ 8 w 8"/>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4"/>
                  </a:moveTo>
                  <a:lnTo>
                    <a:pt x="0" y="3"/>
                  </a:lnTo>
                  <a:lnTo>
                    <a:pt x="0" y="9"/>
                  </a:lnTo>
                  <a:lnTo>
                    <a:pt x="7" y="11"/>
                  </a:lnTo>
                  <a:lnTo>
                    <a:pt x="8" y="4"/>
                  </a:lnTo>
                  <a:lnTo>
                    <a:pt x="8" y="1"/>
                  </a:lnTo>
                  <a:lnTo>
                    <a:pt x="5" y="0"/>
                  </a:lnTo>
                  <a:lnTo>
                    <a:pt x="2" y="1"/>
                  </a:lnTo>
                  <a:lnTo>
                    <a:pt x="0"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8" name="Freeform 1197"/>
            <p:cNvSpPr>
              <a:spLocks/>
            </p:cNvSpPr>
            <p:nvPr/>
          </p:nvSpPr>
          <p:spPr bwMode="auto">
            <a:xfrm>
              <a:off x="3712" y="1880"/>
              <a:ext cx="10" cy="11"/>
            </a:xfrm>
            <a:custGeom>
              <a:avLst/>
              <a:gdLst>
                <a:gd name="T0" fmla="*/ 2 w 10"/>
                <a:gd name="T1" fmla="*/ 3 h 11"/>
                <a:gd name="T2" fmla="*/ 2 w 10"/>
                <a:gd name="T3" fmla="*/ 3 h 11"/>
                <a:gd name="T4" fmla="*/ 0 w 10"/>
                <a:gd name="T5" fmla="*/ 10 h 11"/>
                <a:gd name="T6" fmla="*/ 8 w 10"/>
                <a:gd name="T7" fmla="*/ 11 h 11"/>
                <a:gd name="T8" fmla="*/ 10 w 10"/>
                <a:gd name="T9" fmla="*/ 5 h 11"/>
                <a:gd name="T10" fmla="*/ 2 w 10"/>
                <a:gd name="T11" fmla="*/ 3 h 11"/>
                <a:gd name="T12" fmla="*/ 10 w 10"/>
                <a:gd name="T13" fmla="*/ 5 h 11"/>
                <a:gd name="T14" fmla="*/ 8 w 10"/>
                <a:gd name="T15" fmla="*/ 2 h 11"/>
                <a:gd name="T16" fmla="*/ 7 w 10"/>
                <a:gd name="T17" fmla="*/ 0 h 11"/>
                <a:gd name="T18" fmla="*/ 4 w 10"/>
                <a:gd name="T19" fmla="*/ 2 h 11"/>
                <a:gd name="T20" fmla="*/ 2 w 10"/>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2" y="3"/>
                  </a:moveTo>
                  <a:lnTo>
                    <a:pt x="2" y="3"/>
                  </a:lnTo>
                  <a:lnTo>
                    <a:pt x="0" y="10"/>
                  </a:lnTo>
                  <a:lnTo>
                    <a:pt x="8" y="11"/>
                  </a:lnTo>
                  <a:lnTo>
                    <a:pt x="10" y="5"/>
                  </a:lnTo>
                  <a:lnTo>
                    <a:pt x="2" y="3"/>
                  </a:lnTo>
                  <a:lnTo>
                    <a:pt x="10" y="5"/>
                  </a:lnTo>
                  <a:lnTo>
                    <a:pt x="8" y="2"/>
                  </a:lnTo>
                  <a:lnTo>
                    <a:pt x="7" y="0"/>
                  </a:lnTo>
                  <a:lnTo>
                    <a:pt x="4" y="2"/>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69" name="Freeform 1198"/>
            <p:cNvSpPr>
              <a:spLocks/>
            </p:cNvSpPr>
            <p:nvPr/>
          </p:nvSpPr>
          <p:spPr bwMode="auto">
            <a:xfrm>
              <a:off x="3714" y="1874"/>
              <a:ext cx="8" cy="11"/>
            </a:xfrm>
            <a:custGeom>
              <a:avLst/>
              <a:gdLst>
                <a:gd name="T0" fmla="*/ 8 w 8"/>
                <a:gd name="T1" fmla="*/ 4 h 11"/>
                <a:gd name="T2" fmla="*/ 2 w 8"/>
                <a:gd name="T3" fmla="*/ 3 h 11"/>
                <a:gd name="T4" fmla="*/ 0 w 8"/>
                <a:gd name="T5" fmla="*/ 9 h 11"/>
                <a:gd name="T6" fmla="*/ 8 w 8"/>
                <a:gd name="T7" fmla="*/ 11 h 11"/>
                <a:gd name="T8" fmla="*/ 8 w 8"/>
                <a:gd name="T9" fmla="*/ 4 h 11"/>
                <a:gd name="T10" fmla="*/ 8 w 8"/>
                <a:gd name="T11" fmla="*/ 4 h 11"/>
                <a:gd name="T12" fmla="*/ 8 w 8"/>
                <a:gd name="T13" fmla="*/ 4 h 11"/>
                <a:gd name="T14" fmla="*/ 8 w 8"/>
                <a:gd name="T15" fmla="*/ 1 h 11"/>
                <a:gd name="T16" fmla="*/ 5 w 8"/>
                <a:gd name="T17" fmla="*/ 0 h 11"/>
                <a:gd name="T18" fmla="*/ 3 w 8"/>
                <a:gd name="T19" fmla="*/ 1 h 11"/>
                <a:gd name="T20" fmla="*/ 2 w 8"/>
                <a:gd name="T21" fmla="*/ 3 h 11"/>
                <a:gd name="T22" fmla="*/ 8 w 8"/>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4"/>
                  </a:moveTo>
                  <a:lnTo>
                    <a:pt x="2" y="3"/>
                  </a:lnTo>
                  <a:lnTo>
                    <a:pt x="0" y="9"/>
                  </a:lnTo>
                  <a:lnTo>
                    <a:pt x="8" y="11"/>
                  </a:lnTo>
                  <a:lnTo>
                    <a:pt x="8" y="4"/>
                  </a:lnTo>
                  <a:lnTo>
                    <a:pt x="8" y="1"/>
                  </a:lnTo>
                  <a:lnTo>
                    <a:pt x="5" y="0"/>
                  </a:lnTo>
                  <a:lnTo>
                    <a:pt x="3" y="1"/>
                  </a:lnTo>
                  <a:lnTo>
                    <a:pt x="2"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0" name="Freeform 1199"/>
            <p:cNvSpPr>
              <a:spLocks/>
            </p:cNvSpPr>
            <p:nvPr/>
          </p:nvSpPr>
          <p:spPr bwMode="auto">
            <a:xfrm>
              <a:off x="3716" y="1867"/>
              <a:ext cx="8" cy="11"/>
            </a:xfrm>
            <a:custGeom>
              <a:avLst/>
              <a:gdLst>
                <a:gd name="T0" fmla="*/ 8 w 8"/>
                <a:gd name="T1" fmla="*/ 5 h 11"/>
                <a:gd name="T2" fmla="*/ 0 w 8"/>
                <a:gd name="T3" fmla="*/ 3 h 11"/>
                <a:gd name="T4" fmla="*/ 0 w 8"/>
                <a:gd name="T5" fmla="*/ 10 h 11"/>
                <a:gd name="T6" fmla="*/ 6 w 8"/>
                <a:gd name="T7" fmla="*/ 11 h 11"/>
                <a:gd name="T8" fmla="*/ 8 w 8"/>
                <a:gd name="T9" fmla="*/ 5 h 11"/>
                <a:gd name="T10" fmla="*/ 8 w 8"/>
                <a:gd name="T11" fmla="*/ 5 h 11"/>
                <a:gd name="T12" fmla="*/ 8 w 8"/>
                <a:gd name="T13" fmla="*/ 5 h 11"/>
                <a:gd name="T14" fmla="*/ 6 w 8"/>
                <a:gd name="T15" fmla="*/ 2 h 11"/>
                <a:gd name="T16" fmla="*/ 4 w 8"/>
                <a:gd name="T17" fmla="*/ 0 h 11"/>
                <a:gd name="T18" fmla="*/ 1 w 8"/>
                <a:gd name="T19" fmla="*/ 2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10"/>
                  </a:lnTo>
                  <a:lnTo>
                    <a:pt x="6" y="11"/>
                  </a:lnTo>
                  <a:lnTo>
                    <a:pt x="8" y="5"/>
                  </a:lnTo>
                  <a:lnTo>
                    <a:pt x="6" y="2"/>
                  </a:lnTo>
                  <a:lnTo>
                    <a:pt x="4" y="0"/>
                  </a:lnTo>
                  <a:lnTo>
                    <a:pt x="1"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1" name="Freeform 1200"/>
            <p:cNvSpPr>
              <a:spLocks/>
            </p:cNvSpPr>
            <p:nvPr/>
          </p:nvSpPr>
          <p:spPr bwMode="auto">
            <a:xfrm>
              <a:off x="3716" y="1861"/>
              <a:ext cx="8" cy="11"/>
            </a:xfrm>
            <a:custGeom>
              <a:avLst/>
              <a:gdLst>
                <a:gd name="T0" fmla="*/ 8 w 8"/>
                <a:gd name="T1" fmla="*/ 5 h 11"/>
                <a:gd name="T2" fmla="*/ 1 w 8"/>
                <a:gd name="T3" fmla="*/ 3 h 11"/>
                <a:gd name="T4" fmla="*/ 0 w 8"/>
                <a:gd name="T5" fmla="*/ 9 h 11"/>
                <a:gd name="T6" fmla="*/ 8 w 8"/>
                <a:gd name="T7" fmla="*/ 11 h 11"/>
                <a:gd name="T8" fmla="*/ 8 w 8"/>
                <a:gd name="T9" fmla="*/ 5 h 11"/>
                <a:gd name="T10" fmla="*/ 8 w 8"/>
                <a:gd name="T11" fmla="*/ 5 h 11"/>
                <a:gd name="T12" fmla="*/ 8 w 8"/>
                <a:gd name="T13" fmla="*/ 5 h 11"/>
                <a:gd name="T14" fmla="*/ 8 w 8"/>
                <a:gd name="T15" fmla="*/ 1 h 11"/>
                <a:gd name="T16" fmla="*/ 4 w 8"/>
                <a:gd name="T17" fmla="*/ 0 h 11"/>
                <a:gd name="T18" fmla="*/ 3 w 8"/>
                <a:gd name="T19" fmla="*/ 0 h 11"/>
                <a:gd name="T20" fmla="*/ 1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1" y="3"/>
                  </a:lnTo>
                  <a:lnTo>
                    <a:pt x="0" y="9"/>
                  </a:lnTo>
                  <a:lnTo>
                    <a:pt x="8" y="11"/>
                  </a:lnTo>
                  <a:lnTo>
                    <a:pt x="8" y="5"/>
                  </a:lnTo>
                  <a:lnTo>
                    <a:pt x="8" y="1"/>
                  </a:lnTo>
                  <a:lnTo>
                    <a:pt x="4" y="0"/>
                  </a:lnTo>
                  <a:lnTo>
                    <a:pt x="3" y="0"/>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2" name="Freeform 1201"/>
            <p:cNvSpPr>
              <a:spLocks/>
            </p:cNvSpPr>
            <p:nvPr/>
          </p:nvSpPr>
          <p:spPr bwMode="auto">
            <a:xfrm>
              <a:off x="3717" y="1854"/>
              <a:ext cx="8" cy="12"/>
            </a:xfrm>
            <a:custGeom>
              <a:avLst/>
              <a:gdLst>
                <a:gd name="T0" fmla="*/ 0 w 8"/>
                <a:gd name="T1" fmla="*/ 3 h 12"/>
                <a:gd name="T2" fmla="*/ 0 w 8"/>
                <a:gd name="T3" fmla="*/ 3 h 12"/>
                <a:gd name="T4" fmla="*/ 0 w 8"/>
                <a:gd name="T5" fmla="*/ 10 h 12"/>
                <a:gd name="T6" fmla="*/ 7 w 8"/>
                <a:gd name="T7" fmla="*/ 12 h 12"/>
                <a:gd name="T8" fmla="*/ 8 w 8"/>
                <a:gd name="T9" fmla="*/ 3 h 12"/>
                <a:gd name="T10" fmla="*/ 0 w 8"/>
                <a:gd name="T11" fmla="*/ 3 h 12"/>
                <a:gd name="T12" fmla="*/ 8 w 8"/>
                <a:gd name="T13" fmla="*/ 3 h 12"/>
                <a:gd name="T14" fmla="*/ 8 w 8"/>
                <a:gd name="T15" fmla="*/ 2 h 12"/>
                <a:gd name="T16" fmla="*/ 5 w 8"/>
                <a:gd name="T17" fmla="*/ 0 h 12"/>
                <a:gd name="T18" fmla="*/ 2 w 8"/>
                <a:gd name="T19" fmla="*/ 0 h 12"/>
                <a:gd name="T20" fmla="*/ 0 w 8"/>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0" y="3"/>
                  </a:moveTo>
                  <a:lnTo>
                    <a:pt x="0" y="3"/>
                  </a:lnTo>
                  <a:lnTo>
                    <a:pt x="0" y="10"/>
                  </a:lnTo>
                  <a:lnTo>
                    <a:pt x="7" y="12"/>
                  </a:lnTo>
                  <a:lnTo>
                    <a:pt x="8" y="3"/>
                  </a:lnTo>
                  <a:lnTo>
                    <a:pt x="0" y="3"/>
                  </a:lnTo>
                  <a:lnTo>
                    <a:pt x="8" y="3"/>
                  </a:lnTo>
                  <a:lnTo>
                    <a:pt x="8" y="2"/>
                  </a:lnTo>
                  <a:lnTo>
                    <a:pt x="5" y="0"/>
                  </a:lnTo>
                  <a:lnTo>
                    <a:pt x="2"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3" name="Freeform 1202"/>
            <p:cNvSpPr>
              <a:spLocks/>
            </p:cNvSpPr>
            <p:nvPr/>
          </p:nvSpPr>
          <p:spPr bwMode="auto">
            <a:xfrm>
              <a:off x="3717" y="1848"/>
              <a:ext cx="10" cy="9"/>
            </a:xfrm>
            <a:custGeom>
              <a:avLst/>
              <a:gdLst>
                <a:gd name="T0" fmla="*/ 10 w 10"/>
                <a:gd name="T1" fmla="*/ 3 h 9"/>
                <a:gd name="T2" fmla="*/ 2 w 10"/>
                <a:gd name="T3" fmla="*/ 3 h 9"/>
                <a:gd name="T4" fmla="*/ 0 w 10"/>
                <a:gd name="T5" fmla="*/ 9 h 9"/>
                <a:gd name="T6" fmla="*/ 8 w 10"/>
                <a:gd name="T7" fmla="*/ 9 h 9"/>
                <a:gd name="T8" fmla="*/ 10 w 10"/>
                <a:gd name="T9" fmla="*/ 3 h 9"/>
                <a:gd name="T10" fmla="*/ 10 w 10"/>
                <a:gd name="T11" fmla="*/ 3 h 9"/>
                <a:gd name="T12" fmla="*/ 10 w 10"/>
                <a:gd name="T13" fmla="*/ 3 h 9"/>
                <a:gd name="T14" fmla="*/ 8 w 10"/>
                <a:gd name="T15" fmla="*/ 0 h 9"/>
                <a:gd name="T16" fmla="*/ 7 w 10"/>
                <a:gd name="T17" fmla="*/ 0 h 9"/>
                <a:gd name="T18" fmla="*/ 3 w 10"/>
                <a:gd name="T19" fmla="*/ 0 h 9"/>
                <a:gd name="T20" fmla="*/ 2 w 10"/>
                <a:gd name="T21" fmla="*/ 3 h 9"/>
                <a:gd name="T22" fmla="*/ 10 w 10"/>
                <a:gd name="T23" fmla="*/ 3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9">
                  <a:moveTo>
                    <a:pt x="10" y="3"/>
                  </a:moveTo>
                  <a:lnTo>
                    <a:pt x="2" y="3"/>
                  </a:lnTo>
                  <a:lnTo>
                    <a:pt x="0" y="9"/>
                  </a:lnTo>
                  <a:lnTo>
                    <a:pt x="8" y="9"/>
                  </a:lnTo>
                  <a:lnTo>
                    <a:pt x="10" y="3"/>
                  </a:lnTo>
                  <a:lnTo>
                    <a:pt x="8" y="0"/>
                  </a:lnTo>
                  <a:lnTo>
                    <a:pt x="7" y="0"/>
                  </a:lnTo>
                  <a:lnTo>
                    <a:pt x="3" y="0"/>
                  </a:lnTo>
                  <a:lnTo>
                    <a:pt x="2" y="3"/>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4" name="Freeform 1203"/>
            <p:cNvSpPr>
              <a:spLocks/>
            </p:cNvSpPr>
            <p:nvPr/>
          </p:nvSpPr>
          <p:spPr bwMode="auto">
            <a:xfrm>
              <a:off x="3719" y="1840"/>
              <a:ext cx="8" cy="11"/>
            </a:xfrm>
            <a:custGeom>
              <a:avLst/>
              <a:gdLst>
                <a:gd name="T0" fmla="*/ 8 w 8"/>
                <a:gd name="T1" fmla="*/ 5 h 11"/>
                <a:gd name="T2" fmla="*/ 1 w 8"/>
                <a:gd name="T3" fmla="*/ 3 h 11"/>
                <a:gd name="T4" fmla="*/ 0 w 8"/>
                <a:gd name="T5" fmla="*/ 11 h 11"/>
                <a:gd name="T6" fmla="*/ 8 w 8"/>
                <a:gd name="T7" fmla="*/ 11 h 11"/>
                <a:gd name="T8" fmla="*/ 8 w 8"/>
                <a:gd name="T9" fmla="*/ 5 h 11"/>
                <a:gd name="T10" fmla="*/ 8 w 8"/>
                <a:gd name="T11" fmla="*/ 5 h 11"/>
                <a:gd name="T12" fmla="*/ 8 w 8"/>
                <a:gd name="T13" fmla="*/ 5 h 11"/>
                <a:gd name="T14" fmla="*/ 8 w 8"/>
                <a:gd name="T15" fmla="*/ 1 h 11"/>
                <a:gd name="T16" fmla="*/ 5 w 8"/>
                <a:gd name="T17" fmla="*/ 0 h 11"/>
                <a:gd name="T18" fmla="*/ 3 w 8"/>
                <a:gd name="T19" fmla="*/ 1 h 11"/>
                <a:gd name="T20" fmla="*/ 1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1" y="3"/>
                  </a:lnTo>
                  <a:lnTo>
                    <a:pt x="0" y="11"/>
                  </a:lnTo>
                  <a:lnTo>
                    <a:pt x="8" y="11"/>
                  </a:lnTo>
                  <a:lnTo>
                    <a:pt x="8" y="5"/>
                  </a:lnTo>
                  <a:lnTo>
                    <a:pt x="8" y="1"/>
                  </a:lnTo>
                  <a:lnTo>
                    <a:pt x="5" y="0"/>
                  </a:lnTo>
                  <a:lnTo>
                    <a:pt x="3" y="1"/>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5" name="Freeform 1204"/>
            <p:cNvSpPr>
              <a:spLocks/>
            </p:cNvSpPr>
            <p:nvPr/>
          </p:nvSpPr>
          <p:spPr bwMode="auto">
            <a:xfrm>
              <a:off x="3720" y="1833"/>
              <a:ext cx="9" cy="12"/>
            </a:xfrm>
            <a:custGeom>
              <a:avLst/>
              <a:gdLst>
                <a:gd name="T0" fmla="*/ 9 w 9"/>
                <a:gd name="T1" fmla="*/ 3 h 12"/>
                <a:gd name="T2" fmla="*/ 0 w 9"/>
                <a:gd name="T3" fmla="*/ 3 h 12"/>
                <a:gd name="T4" fmla="*/ 0 w 9"/>
                <a:gd name="T5" fmla="*/ 10 h 12"/>
                <a:gd name="T6" fmla="*/ 7 w 9"/>
                <a:gd name="T7" fmla="*/ 12 h 12"/>
                <a:gd name="T8" fmla="*/ 9 w 9"/>
                <a:gd name="T9" fmla="*/ 3 h 12"/>
                <a:gd name="T10" fmla="*/ 9 w 9"/>
                <a:gd name="T11" fmla="*/ 3 h 12"/>
                <a:gd name="T12" fmla="*/ 9 w 9"/>
                <a:gd name="T13" fmla="*/ 3 h 12"/>
                <a:gd name="T14" fmla="*/ 7 w 9"/>
                <a:gd name="T15" fmla="*/ 2 h 12"/>
                <a:gd name="T16" fmla="*/ 5 w 9"/>
                <a:gd name="T17" fmla="*/ 0 h 12"/>
                <a:gd name="T18" fmla="*/ 2 w 9"/>
                <a:gd name="T19" fmla="*/ 0 h 12"/>
                <a:gd name="T20" fmla="*/ 0 w 9"/>
                <a:gd name="T21" fmla="*/ 3 h 12"/>
                <a:gd name="T22" fmla="*/ 9 w 9"/>
                <a:gd name="T23" fmla="*/ 3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2">
                  <a:moveTo>
                    <a:pt x="9" y="3"/>
                  </a:moveTo>
                  <a:lnTo>
                    <a:pt x="0" y="3"/>
                  </a:lnTo>
                  <a:lnTo>
                    <a:pt x="0" y="10"/>
                  </a:lnTo>
                  <a:lnTo>
                    <a:pt x="7" y="12"/>
                  </a:lnTo>
                  <a:lnTo>
                    <a:pt x="9" y="3"/>
                  </a:lnTo>
                  <a:lnTo>
                    <a:pt x="7" y="2"/>
                  </a:lnTo>
                  <a:lnTo>
                    <a:pt x="5" y="0"/>
                  </a:lnTo>
                  <a:lnTo>
                    <a:pt x="2" y="0"/>
                  </a:lnTo>
                  <a:lnTo>
                    <a:pt x="0" y="3"/>
                  </a:lnTo>
                  <a:lnTo>
                    <a:pt x="9"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6" name="Freeform 1205"/>
            <p:cNvSpPr>
              <a:spLocks/>
            </p:cNvSpPr>
            <p:nvPr/>
          </p:nvSpPr>
          <p:spPr bwMode="auto">
            <a:xfrm>
              <a:off x="3720" y="1825"/>
              <a:ext cx="9" cy="11"/>
            </a:xfrm>
            <a:custGeom>
              <a:avLst/>
              <a:gdLst>
                <a:gd name="T0" fmla="*/ 2 w 9"/>
                <a:gd name="T1" fmla="*/ 3 h 11"/>
                <a:gd name="T2" fmla="*/ 2 w 9"/>
                <a:gd name="T3" fmla="*/ 3 h 11"/>
                <a:gd name="T4" fmla="*/ 0 w 9"/>
                <a:gd name="T5" fmla="*/ 11 h 11"/>
                <a:gd name="T6" fmla="*/ 9 w 9"/>
                <a:gd name="T7" fmla="*/ 11 h 11"/>
                <a:gd name="T8" fmla="*/ 9 w 9"/>
                <a:gd name="T9" fmla="*/ 5 h 11"/>
                <a:gd name="T10" fmla="*/ 2 w 9"/>
                <a:gd name="T11" fmla="*/ 3 h 11"/>
                <a:gd name="T12" fmla="*/ 9 w 9"/>
                <a:gd name="T13" fmla="*/ 5 h 11"/>
                <a:gd name="T14" fmla="*/ 9 w 9"/>
                <a:gd name="T15" fmla="*/ 2 h 11"/>
                <a:gd name="T16" fmla="*/ 5 w 9"/>
                <a:gd name="T17" fmla="*/ 0 h 11"/>
                <a:gd name="T18" fmla="*/ 4 w 9"/>
                <a:gd name="T19" fmla="*/ 2 h 11"/>
                <a:gd name="T20" fmla="*/ 2 w 9"/>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2" y="3"/>
                  </a:moveTo>
                  <a:lnTo>
                    <a:pt x="2" y="3"/>
                  </a:lnTo>
                  <a:lnTo>
                    <a:pt x="0" y="11"/>
                  </a:lnTo>
                  <a:lnTo>
                    <a:pt x="9" y="11"/>
                  </a:lnTo>
                  <a:lnTo>
                    <a:pt x="9" y="5"/>
                  </a:lnTo>
                  <a:lnTo>
                    <a:pt x="2" y="3"/>
                  </a:lnTo>
                  <a:lnTo>
                    <a:pt x="9" y="5"/>
                  </a:lnTo>
                  <a:lnTo>
                    <a:pt x="9" y="2"/>
                  </a:lnTo>
                  <a:lnTo>
                    <a:pt x="5" y="0"/>
                  </a:lnTo>
                  <a:lnTo>
                    <a:pt x="4" y="2"/>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7" name="Freeform 1206"/>
            <p:cNvSpPr>
              <a:spLocks/>
            </p:cNvSpPr>
            <p:nvPr/>
          </p:nvSpPr>
          <p:spPr bwMode="auto">
            <a:xfrm>
              <a:off x="3722" y="1819"/>
              <a:ext cx="8" cy="11"/>
            </a:xfrm>
            <a:custGeom>
              <a:avLst/>
              <a:gdLst>
                <a:gd name="T0" fmla="*/ 8 w 8"/>
                <a:gd name="T1" fmla="*/ 3 h 11"/>
                <a:gd name="T2" fmla="*/ 0 w 8"/>
                <a:gd name="T3" fmla="*/ 3 h 11"/>
                <a:gd name="T4" fmla="*/ 0 w 8"/>
                <a:gd name="T5" fmla="*/ 9 h 11"/>
                <a:gd name="T6" fmla="*/ 7 w 8"/>
                <a:gd name="T7" fmla="*/ 11 h 11"/>
                <a:gd name="T8" fmla="*/ 8 w 8"/>
                <a:gd name="T9" fmla="*/ 3 h 11"/>
                <a:gd name="T10" fmla="*/ 8 w 8"/>
                <a:gd name="T11" fmla="*/ 3 h 11"/>
                <a:gd name="T12" fmla="*/ 8 w 8"/>
                <a:gd name="T13" fmla="*/ 3 h 11"/>
                <a:gd name="T14" fmla="*/ 8 w 8"/>
                <a:gd name="T15" fmla="*/ 1 h 11"/>
                <a:gd name="T16" fmla="*/ 5 w 8"/>
                <a:gd name="T17" fmla="*/ 0 h 11"/>
                <a:gd name="T18" fmla="*/ 2 w 8"/>
                <a:gd name="T19" fmla="*/ 0 h 11"/>
                <a:gd name="T20" fmla="*/ 0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0" y="3"/>
                  </a:lnTo>
                  <a:lnTo>
                    <a:pt x="0" y="9"/>
                  </a:lnTo>
                  <a:lnTo>
                    <a:pt x="7" y="11"/>
                  </a:lnTo>
                  <a:lnTo>
                    <a:pt x="8" y="3"/>
                  </a:lnTo>
                  <a:lnTo>
                    <a:pt x="8" y="1"/>
                  </a:lnTo>
                  <a:lnTo>
                    <a:pt x="5" y="0"/>
                  </a:lnTo>
                  <a:lnTo>
                    <a:pt x="2" y="0"/>
                  </a:lnTo>
                  <a:lnTo>
                    <a:pt x="0"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8" name="Freeform 1207"/>
            <p:cNvSpPr>
              <a:spLocks/>
            </p:cNvSpPr>
            <p:nvPr/>
          </p:nvSpPr>
          <p:spPr bwMode="auto">
            <a:xfrm>
              <a:off x="3722" y="1811"/>
              <a:ext cx="10" cy="11"/>
            </a:xfrm>
            <a:custGeom>
              <a:avLst/>
              <a:gdLst>
                <a:gd name="T0" fmla="*/ 10 w 10"/>
                <a:gd name="T1" fmla="*/ 4 h 11"/>
                <a:gd name="T2" fmla="*/ 2 w 10"/>
                <a:gd name="T3" fmla="*/ 3 h 11"/>
                <a:gd name="T4" fmla="*/ 0 w 10"/>
                <a:gd name="T5" fmla="*/ 11 h 11"/>
                <a:gd name="T6" fmla="*/ 8 w 10"/>
                <a:gd name="T7" fmla="*/ 11 h 11"/>
                <a:gd name="T8" fmla="*/ 10 w 10"/>
                <a:gd name="T9" fmla="*/ 4 h 11"/>
                <a:gd name="T10" fmla="*/ 10 w 10"/>
                <a:gd name="T11" fmla="*/ 4 h 11"/>
                <a:gd name="T12" fmla="*/ 10 w 10"/>
                <a:gd name="T13" fmla="*/ 4 h 11"/>
                <a:gd name="T14" fmla="*/ 8 w 10"/>
                <a:gd name="T15" fmla="*/ 1 h 11"/>
                <a:gd name="T16" fmla="*/ 7 w 10"/>
                <a:gd name="T17" fmla="*/ 0 h 11"/>
                <a:gd name="T18" fmla="*/ 3 w 10"/>
                <a:gd name="T19" fmla="*/ 1 h 11"/>
                <a:gd name="T20" fmla="*/ 2 w 10"/>
                <a:gd name="T21" fmla="*/ 3 h 11"/>
                <a:gd name="T22" fmla="*/ 10 w 10"/>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4"/>
                  </a:moveTo>
                  <a:lnTo>
                    <a:pt x="2" y="3"/>
                  </a:lnTo>
                  <a:lnTo>
                    <a:pt x="0" y="11"/>
                  </a:lnTo>
                  <a:lnTo>
                    <a:pt x="8" y="11"/>
                  </a:lnTo>
                  <a:lnTo>
                    <a:pt x="10" y="4"/>
                  </a:lnTo>
                  <a:lnTo>
                    <a:pt x="8" y="1"/>
                  </a:lnTo>
                  <a:lnTo>
                    <a:pt x="7" y="0"/>
                  </a:lnTo>
                  <a:lnTo>
                    <a:pt x="3" y="1"/>
                  </a:lnTo>
                  <a:lnTo>
                    <a:pt x="2" y="3"/>
                  </a:lnTo>
                  <a:lnTo>
                    <a:pt x="1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79" name="Freeform 1208"/>
            <p:cNvSpPr>
              <a:spLocks/>
            </p:cNvSpPr>
            <p:nvPr/>
          </p:nvSpPr>
          <p:spPr bwMode="auto">
            <a:xfrm>
              <a:off x="3724" y="1804"/>
              <a:ext cx="8" cy="11"/>
            </a:xfrm>
            <a:custGeom>
              <a:avLst/>
              <a:gdLst>
                <a:gd name="T0" fmla="*/ 1 w 8"/>
                <a:gd name="T1" fmla="*/ 3 h 11"/>
                <a:gd name="T2" fmla="*/ 1 w 8"/>
                <a:gd name="T3" fmla="*/ 3 h 11"/>
                <a:gd name="T4" fmla="*/ 0 w 8"/>
                <a:gd name="T5" fmla="*/ 10 h 11"/>
                <a:gd name="T6" fmla="*/ 8 w 8"/>
                <a:gd name="T7" fmla="*/ 11 h 11"/>
                <a:gd name="T8" fmla="*/ 8 w 8"/>
                <a:gd name="T9" fmla="*/ 3 h 11"/>
                <a:gd name="T10" fmla="*/ 1 w 8"/>
                <a:gd name="T11" fmla="*/ 3 h 11"/>
                <a:gd name="T12" fmla="*/ 8 w 8"/>
                <a:gd name="T13" fmla="*/ 3 h 11"/>
                <a:gd name="T14" fmla="*/ 8 w 8"/>
                <a:gd name="T15" fmla="*/ 2 h 11"/>
                <a:gd name="T16" fmla="*/ 5 w 8"/>
                <a:gd name="T17" fmla="*/ 0 h 11"/>
                <a:gd name="T18" fmla="*/ 3 w 8"/>
                <a:gd name="T19" fmla="*/ 0 h 11"/>
                <a:gd name="T20" fmla="*/ 1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1" y="3"/>
                  </a:moveTo>
                  <a:lnTo>
                    <a:pt x="1" y="3"/>
                  </a:lnTo>
                  <a:lnTo>
                    <a:pt x="0" y="10"/>
                  </a:lnTo>
                  <a:lnTo>
                    <a:pt x="8" y="11"/>
                  </a:lnTo>
                  <a:lnTo>
                    <a:pt x="8" y="3"/>
                  </a:lnTo>
                  <a:lnTo>
                    <a:pt x="1" y="3"/>
                  </a:lnTo>
                  <a:lnTo>
                    <a:pt x="8" y="3"/>
                  </a:lnTo>
                  <a:lnTo>
                    <a:pt x="8" y="2"/>
                  </a:lnTo>
                  <a:lnTo>
                    <a:pt x="5"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0" name="Freeform 1209"/>
            <p:cNvSpPr>
              <a:spLocks/>
            </p:cNvSpPr>
            <p:nvPr/>
          </p:nvSpPr>
          <p:spPr bwMode="auto">
            <a:xfrm>
              <a:off x="3725" y="1796"/>
              <a:ext cx="8" cy="11"/>
            </a:xfrm>
            <a:custGeom>
              <a:avLst/>
              <a:gdLst>
                <a:gd name="T0" fmla="*/ 8 w 8"/>
                <a:gd name="T1" fmla="*/ 5 h 11"/>
                <a:gd name="T2" fmla="*/ 0 w 8"/>
                <a:gd name="T3" fmla="*/ 3 h 11"/>
                <a:gd name="T4" fmla="*/ 0 w 8"/>
                <a:gd name="T5" fmla="*/ 11 h 11"/>
                <a:gd name="T6" fmla="*/ 7 w 8"/>
                <a:gd name="T7" fmla="*/ 11 h 11"/>
                <a:gd name="T8" fmla="*/ 8 w 8"/>
                <a:gd name="T9" fmla="*/ 5 h 11"/>
                <a:gd name="T10" fmla="*/ 8 w 8"/>
                <a:gd name="T11" fmla="*/ 5 h 11"/>
                <a:gd name="T12" fmla="*/ 8 w 8"/>
                <a:gd name="T13" fmla="*/ 5 h 11"/>
                <a:gd name="T14" fmla="*/ 7 w 8"/>
                <a:gd name="T15" fmla="*/ 2 h 11"/>
                <a:gd name="T16" fmla="*/ 5 w 8"/>
                <a:gd name="T17" fmla="*/ 0 h 11"/>
                <a:gd name="T18" fmla="*/ 2 w 8"/>
                <a:gd name="T19" fmla="*/ 2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11"/>
                  </a:lnTo>
                  <a:lnTo>
                    <a:pt x="7" y="11"/>
                  </a:lnTo>
                  <a:lnTo>
                    <a:pt x="8" y="5"/>
                  </a:lnTo>
                  <a:lnTo>
                    <a:pt x="7" y="2"/>
                  </a:lnTo>
                  <a:lnTo>
                    <a:pt x="5" y="0"/>
                  </a:lnTo>
                  <a:lnTo>
                    <a:pt x="2"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1" name="Freeform 1210"/>
            <p:cNvSpPr>
              <a:spLocks/>
            </p:cNvSpPr>
            <p:nvPr/>
          </p:nvSpPr>
          <p:spPr bwMode="auto">
            <a:xfrm>
              <a:off x="3725" y="1790"/>
              <a:ext cx="10" cy="11"/>
            </a:xfrm>
            <a:custGeom>
              <a:avLst/>
              <a:gdLst>
                <a:gd name="T0" fmla="*/ 10 w 10"/>
                <a:gd name="T1" fmla="*/ 3 h 11"/>
                <a:gd name="T2" fmla="*/ 2 w 10"/>
                <a:gd name="T3" fmla="*/ 3 h 11"/>
                <a:gd name="T4" fmla="*/ 0 w 10"/>
                <a:gd name="T5" fmla="*/ 9 h 11"/>
                <a:gd name="T6" fmla="*/ 8 w 10"/>
                <a:gd name="T7" fmla="*/ 11 h 11"/>
                <a:gd name="T8" fmla="*/ 10 w 10"/>
                <a:gd name="T9" fmla="*/ 3 h 11"/>
                <a:gd name="T10" fmla="*/ 10 w 10"/>
                <a:gd name="T11" fmla="*/ 3 h 11"/>
                <a:gd name="T12" fmla="*/ 10 w 10"/>
                <a:gd name="T13" fmla="*/ 3 h 11"/>
                <a:gd name="T14" fmla="*/ 8 w 10"/>
                <a:gd name="T15" fmla="*/ 0 h 11"/>
                <a:gd name="T16" fmla="*/ 5 w 10"/>
                <a:gd name="T17" fmla="*/ 0 h 11"/>
                <a:gd name="T18" fmla="*/ 4 w 10"/>
                <a:gd name="T19" fmla="*/ 0 h 11"/>
                <a:gd name="T20" fmla="*/ 2 w 10"/>
                <a:gd name="T21" fmla="*/ 3 h 11"/>
                <a:gd name="T22" fmla="*/ 10 w 10"/>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3"/>
                  </a:moveTo>
                  <a:lnTo>
                    <a:pt x="2" y="3"/>
                  </a:lnTo>
                  <a:lnTo>
                    <a:pt x="0" y="9"/>
                  </a:lnTo>
                  <a:lnTo>
                    <a:pt x="8" y="11"/>
                  </a:lnTo>
                  <a:lnTo>
                    <a:pt x="10" y="3"/>
                  </a:lnTo>
                  <a:lnTo>
                    <a:pt x="8" y="0"/>
                  </a:lnTo>
                  <a:lnTo>
                    <a:pt x="5" y="0"/>
                  </a:lnTo>
                  <a:lnTo>
                    <a:pt x="4" y="0"/>
                  </a:lnTo>
                  <a:lnTo>
                    <a:pt x="2" y="3"/>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2" name="Freeform 1211"/>
            <p:cNvSpPr>
              <a:spLocks/>
            </p:cNvSpPr>
            <p:nvPr/>
          </p:nvSpPr>
          <p:spPr bwMode="auto">
            <a:xfrm>
              <a:off x="3727" y="1781"/>
              <a:ext cx="8" cy="12"/>
            </a:xfrm>
            <a:custGeom>
              <a:avLst/>
              <a:gdLst>
                <a:gd name="T0" fmla="*/ 8 w 8"/>
                <a:gd name="T1" fmla="*/ 5 h 12"/>
                <a:gd name="T2" fmla="*/ 0 w 8"/>
                <a:gd name="T3" fmla="*/ 4 h 12"/>
                <a:gd name="T4" fmla="*/ 0 w 8"/>
                <a:gd name="T5" fmla="*/ 12 h 12"/>
                <a:gd name="T6" fmla="*/ 8 w 8"/>
                <a:gd name="T7" fmla="*/ 12 h 12"/>
                <a:gd name="T8" fmla="*/ 8 w 8"/>
                <a:gd name="T9" fmla="*/ 5 h 12"/>
                <a:gd name="T10" fmla="*/ 8 w 8"/>
                <a:gd name="T11" fmla="*/ 5 h 12"/>
                <a:gd name="T12" fmla="*/ 8 w 8"/>
                <a:gd name="T13" fmla="*/ 5 h 12"/>
                <a:gd name="T14" fmla="*/ 8 w 8"/>
                <a:gd name="T15" fmla="*/ 2 h 12"/>
                <a:gd name="T16" fmla="*/ 5 w 8"/>
                <a:gd name="T17" fmla="*/ 0 h 12"/>
                <a:gd name="T18" fmla="*/ 2 w 8"/>
                <a:gd name="T19" fmla="*/ 0 h 12"/>
                <a:gd name="T20" fmla="*/ 0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0" y="4"/>
                  </a:lnTo>
                  <a:lnTo>
                    <a:pt x="0" y="12"/>
                  </a:lnTo>
                  <a:lnTo>
                    <a:pt x="8" y="12"/>
                  </a:lnTo>
                  <a:lnTo>
                    <a:pt x="8" y="5"/>
                  </a:lnTo>
                  <a:lnTo>
                    <a:pt x="8" y="2"/>
                  </a:lnTo>
                  <a:lnTo>
                    <a:pt x="5" y="0"/>
                  </a:lnTo>
                  <a:lnTo>
                    <a:pt x="2" y="0"/>
                  </a:lnTo>
                  <a:lnTo>
                    <a:pt x="0"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3" name="Freeform 1212"/>
            <p:cNvSpPr>
              <a:spLocks/>
            </p:cNvSpPr>
            <p:nvPr/>
          </p:nvSpPr>
          <p:spPr bwMode="auto">
            <a:xfrm>
              <a:off x="3727" y="1773"/>
              <a:ext cx="10" cy="13"/>
            </a:xfrm>
            <a:custGeom>
              <a:avLst/>
              <a:gdLst>
                <a:gd name="T0" fmla="*/ 2 w 10"/>
                <a:gd name="T1" fmla="*/ 4 h 13"/>
                <a:gd name="T2" fmla="*/ 2 w 10"/>
                <a:gd name="T3" fmla="*/ 4 h 13"/>
                <a:gd name="T4" fmla="*/ 0 w 10"/>
                <a:gd name="T5" fmla="*/ 12 h 13"/>
                <a:gd name="T6" fmla="*/ 8 w 10"/>
                <a:gd name="T7" fmla="*/ 13 h 13"/>
                <a:gd name="T8" fmla="*/ 10 w 10"/>
                <a:gd name="T9" fmla="*/ 5 h 13"/>
                <a:gd name="T10" fmla="*/ 2 w 10"/>
                <a:gd name="T11" fmla="*/ 4 h 13"/>
                <a:gd name="T12" fmla="*/ 10 w 10"/>
                <a:gd name="T13" fmla="*/ 5 h 13"/>
                <a:gd name="T14" fmla="*/ 8 w 10"/>
                <a:gd name="T15" fmla="*/ 2 h 13"/>
                <a:gd name="T16" fmla="*/ 6 w 10"/>
                <a:gd name="T17" fmla="*/ 0 h 13"/>
                <a:gd name="T18" fmla="*/ 3 w 10"/>
                <a:gd name="T19" fmla="*/ 2 h 13"/>
                <a:gd name="T20" fmla="*/ 2 w 10"/>
                <a:gd name="T21" fmla="*/ 4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3">
                  <a:moveTo>
                    <a:pt x="2" y="4"/>
                  </a:moveTo>
                  <a:lnTo>
                    <a:pt x="2" y="4"/>
                  </a:lnTo>
                  <a:lnTo>
                    <a:pt x="0" y="12"/>
                  </a:lnTo>
                  <a:lnTo>
                    <a:pt x="8" y="13"/>
                  </a:lnTo>
                  <a:lnTo>
                    <a:pt x="10" y="5"/>
                  </a:lnTo>
                  <a:lnTo>
                    <a:pt x="2" y="4"/>
                  </a:lnTo>
                  <a:lnTo>
                    <a:pt x="10" y="5"/>
                  </a:lnTo>
                  <a:lnTo>
                    <a:pt x="8" y="2"/>
                  </a:lnTo>
                  <a:lnTo>
                    <a:pt x="6" y="0"/>
                  </a:lnTo>
                  <a:lnTo>
                    <a:pt x="3" y="2"/>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4" name="Freeform 1213"/>
            <p:cNvSpPr>
              <a:spLocks/>
            </p:cNvSpPr>
            <p:nvPr/>
          </p:nvSpPr>
          <p:spPr bwMode="auto">
            <a:xfrm>
              <a:off x="3729" y="1767"/>
              <a:ext cx="8" cy="11"/>
            </a:xfrm>
            <a:custGeom>
              <a:avLst/>
              <a:gdLst>
                <a:gd name="T0" fmla="*/ 8 w 8"/>
                <a:gd name="T1" fmla="*/ 3 h 11"/>
                <a:gd name="T2" fmla="*/ 1 w 8"/>
                <a:gd name="T3" fmla="*/ 3 h 11"/>
                <a:gd name="T4" fmla="*/ 0 w 8"/>
                <a:gd name="T5" fmla="*/ 10 h 11"/>
                <a:gd name="T6" fmla="*/ 8 w 8"/>
                <a:gd name="T7" fmla="*/ 11 h 11"/>
                <a:gd name="T8" fmla="*/ 8 w 8"/>
                <a:gd name="T9" fmla="*/ 3 h 11"/>
                <a:gd name="T10" fmla="*/ 8 w 8"/>
                <a:gd name="T11" fmla="*/ 3 h 11"/>
                <a:gd name="T12" fmla="*/ 8 w 8"/>
                <a:gd name="T13" fmla="*/ 3 h 11"/>
                <a:gd name="T14" fmla="*/ 8 w 8"/>
                <a:gd name="T15" fmla="*/ 0 h 11"/>
                <a:gd name="T16" fmla="*/ 4 w 8"/>
                <a:gd name="T17" fmla="*/ 0 h 11"/>
                <a:gd name="T18" fmla="*/ 3 w 8"/>
                <a:gd name="T19" fmla="*/ 0 h 11"/>
                <a:gd name="T20" fmla="*/ 1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1" y="3"/>
                  </a:lnTo>
                  <a:lnTo>
                    <a:pt x="0" y="10"/>
                  </a:lnTo>
                  <a:lnTo>
                    <a:pt x="8" y="11"/>
                  </a:lnTo>
                  <a:lnTo>
                    <a:pt x="8" y="3"/>
                  </a:lnTo>
                  <a:lnTo>
                    <a:pt x="8" y="0"/>
                  </a:lnTo>
                  <a:lnTo>
                    <a:pt x="4" y="0"/>
                  </a:lnTo>
                  <a:lnTo>
                    <a:pt x="3" y="0"/>
                  </a:lnTo>
                  <a:lnTo>
                    <a:pt x="1"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5" name="Freeform 1214"/>
            <p:cNvSpPr>
              <a:spLocks/>
            </p:cNvSpPr>
            <p:nvPr/>
          </p:nvSpPr>
          <p:spPr bwMode="auto">
            <a:xfrm>
              <a:off x="3730" y="1759"/>
              <a:ext cx="8" cy="11"/>
            </a:xfrm>
            <a:custGeom>
              <a:avLst/>
              <a:gdLst>
                <a:gd name="T0" fmla="*/ 8 w 8"/>
                <a:gd name="T1" fmla="*/ 5 h 11"/>
                <a:gd name="T2" fmla="*/ 0 w 8"/>
                <a:gd name="T3" fmla="*/ 3 h 11"/>
                <a:gd name="T4" fmla="*/ 0 w 8"/>
                <a:gd name="T5" fmla="*/ 11 h 11"/>
                <a:gd name="T6" fmla="*/ 7 w 8"/>
                <a:gd name="T7" fmla="*/ 11 h 11"/>
                <a:gd name="T8" fmla="*/ 8 w 8"/>
                <a:gd name="T9" fmla="*/ 5 h 11"/>
                <a:gd name="T10" fmla="*/ 8 w 8"/>
                <a:gd name="T11" fmla="*/ 5 h 11"/>
                <a:gd name="T12" fmla="*/ 8 w 8"/>
                <a:gd name="T13" fmla="*/ 5 h 11"/>
                <a:gd name="T14" fmla="*/ 7 w 8"/>
                <a:gd name="T15" fmla="*/ 1 h 11"/>
                <a:gd name="T16" fmla="*/ 5 w 8"/>
                <a:gd name="T17" fmla="*/ 0 h 11"/>
                <a:gd name="T18" fmla="*/ 2 w 8"/>
                <a:gd name="T19" fmla="*/ 0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11"/>
                  </a:lnTo>
                  <a:lnTo>
                    <a:pt x="7" y="11"/>
                  </a:lnTo>
                  <a:lnTo>
                    <a:pt x="8" y="5"/>
                  </a:lnTo>
                  <a:lnTo>
                    <a:pt x="7" y="1"/>
                  </a:lnTo>
                  <a:lnTo>
                    <a:pt x="5" y="0"/>
                  </a:lnTo>
                  <a:lnTo>
                    <a:pt x="2"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6" name="Freeform 1215"/>
            <p:cNvSpPr>
              <a:spLocks/>
            </p:cNvSpPr>
            <p:nvPr/>
          </p:nvSpPr>
          <p:spPr bwMode="auto">
            <a:xfrm>
              <a:off x="3730" y="1751"/>
              <a:ext cx="10" cy="13"/>
            </a:xfrm>
            <a:custGeom>
              <a:avLst/>
              <a:gdLst>
                <a:gd name="T0" fmla="*/ 10 w 10"/>
                <a:gd name="T1" fmla="*/ 5 h 13"/>
                <a:gd name="T2" fmla="*/ 2 w 10"/>
                <a:gd name="T3" fmla="*/ 3 h 13"/>
                <a:gd name="T4" fmla="*/ 0 w 10"/>
                <a:gd name="T5" fmla="*/ 11 h 13"/>
                <a:gd name="T6" fmla="*/ 8 w 10"/>
                <a:gd name="T7" fmla="*/ 13 h 13"/>
                <a:gd name="T8" fmla="*/ 10 w 10"/>
                <a:gd name="T9" fmla="*/ 5 h 13"/>
                <a:gd name="T10" fmla="*/ 10 w 10"/>
                <a:gd name="T11" fmla="*/ 5 h 13"/>
                <a:gd name="T12" fmla="*/ 10 w 10"/>
                <a:gd name="T13" fmla="*/ 5 h 13"/>
                <a:gd name="T14" fmla="*/ 8 w 10"/>
                <a:gd name="T15" fmla="*/ 1 h 13"/>
                <a:gd name="T16" fmla="*/ 5 w 10"/>
                <a:gd name="T17" fmla="*/ 0 h 13"/>
                <a:gd name="T18" fmla="*/ 3 w 10"/>
                <a:gd name="T19" fmla="*/ 1 h 13"/>
                <a:gd name="T20" fmla="*/ 2 w 10"/>
                <a:gd name="T21" fmla="*/ 3 h 13"/>
                <a:gd name="T22" fmla="*/ 10 w 10"/>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3">
                  <a:moveTo>
                    <a:pt x="10" y="5"/>
                  </a:moveTo>
                  <a:lnTo>
                    <a:pt x="2" y="3"/>
                  </a:lnTo>
                  <a:lnTo>
                    <a:pt x="0" y="11"/>
                  </a:lnTo>
                  <a:lnTo>
                    <a:pt x="8" y="13"/>
                  </a:lnTo>
                  <a:lnTo>
                    <a:pt x="10" y="5"/>
                  </a:lnTo>
                  <a:lnTo>
                    <a:pt x="8" y="1"/>
                  </a:lnTo>
                  <a:lnTo>
                    <a:pt x="5" y="0"/>
                  </a:lnTo>
                  <a:lnTo>
                    <a:pt x="3" y="1"/>
                  </a:lnTo>
                  <a:lnTo>
                    <a:pt x="2" y="3"/>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7" name="Freeform 1216"/>
            <p:cNvSpPr>
              <a:spLocks/>
            </p:cNvSpPr>
            <p:nvPr/>
          </p:nvSpPr>
          <p:spPr bwMode="auto">
            <a:xfrm>
              <a:off x="3732" y="1744"/>
              <a:ext cx="8" cy="12"/>
            </a:xfrm>
            <a:custGeom>
              <a:avLst/>
              <a:gdLst>
                <a:gd name="T0" fmla="*/ 0 w 8"/>
                <a:gd name="T1" fmla="*/ 4 h 12"/>
                <a:gd name="T2" fmla="*/ 0 w 8"/>
                <a:gd name="T3" fmla="*/ 4 h 12"/>
                <a:gd name="T4" fmla="*/ 0 w 8"/>
                <a:gd name="T5" fmla="*/ 10 h 12"/>
                <a:gd name="T6" fmla="*/ 8 w 8"/>
                <a:gd name="T7" fmla="*/ 12 h 12"/>
                <a:gd name="T8" fmla="*/ 8 w 8"/>
                <a:gd name="T9" fmla="*/ 4 h 12"/>
                <a:gd name="T10" fmla="*/ 0 w 8"/>
                <a:gd name="T11" fmla="*/ 4 h 12"/>
                <a:gd name="T12" fmla="*/ 8 w 8"/>
                <a:gd name="T13" fmla="*/ 4 h 12"/>
                <a:gd name="T14" fmla="*/ 8 w 8"/>
                <a:gd name="T15" fmla="*/ 2 h 12"/>
                <a:gd name="T16" fmla="*/ 5 w 8"/>
                <a:gd name="T17" fmla="*/ 0 h 12"/>
                <a:gd name="T18" fmla="*/ 1 w 8"/>
                <a:gd name="T19" fmla="*/ 0 h 12"/>
                <a:gd name="T20" fmla="*/ 0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0" y="4"/>
                  </a:moveTo>
                  <a:lnTo>
                    <a:pt x="0" y="4"/>
                  </a:lnTo>
                  <a:lnTo>
                    <a:pt x="0" y="10"/>
                  </a:lnTo>
                  <a:lnTo>
                    <a:pt x="8" y="12"/>
                  </a:lnTo>
                  <a:lnTo>
                    <a:pt x="8" y="4"/>
                  </a:lnTo>
                  <a:lnTo>
                    <a:pt x="0" y="4"/>
                  </a:lnTo>
                  <a:lnTo>
                    <a:pt x="8" y="4"/>
                  </a:lnTo>
                  <a:lnTo>
                    <a:pt x="8" y="2"/>
                  </a:lnTo>
                  <a:lnTo>
                    <a:pt x="5" y="0"/>
                  </a:lnTo>
                  <a:lnTo>
                    <a:pt x="1" y="0"/>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8" name="Freeform 1217"/>
            <p:cNvSpPr>
              <a:spLocks/>
            </p:cNvSpPr>
            <p:nvPr/>
          </p:nvSpPr>
          <p:spPr bwMode="auto">
            <a:xfrm>
              <a:off x="3732" y="1736"/>
              <a:ext cx="9" cy="13"/>
            </a:xfrm>
            <a:custGeom>
              <a:avLst/>
              <a:gdLst>
                <a:gd name="T0" fmla="*/ 9 w 9"/>
                <a:gd name="T1" fmla="*/ 5 h 13"/>
                <a:gd name="T2" fmla="*/ 1 w 9"/>
                <a:gd name="T3" fmla="*/ 3 h 13"/>
                <a:gd name="T4" fmla="*/ 0 w 9"/>
                <a:gd name="T5" fmla="*/ 12 h 13"/>
                <a:gd name="T6" fmla="*/ 8 w 9"/>
                <a:gd name="T7" fmla="*/ 13 h 13"/>
                <a:gd name="T8" fmla="*/ 9 w 9"/>
                <a:gd name="T9" fmla="*/ 5 h 13"/>
                <a:gd name="T10" fmla="*/ 9 w 9"/>
                <a:gd name="T11" fmla="*/ 5 h 13"/>
                <a:gd name="T12" fmla="*/ 9 w 9"/>
                <a:gd name="T13" fmla="*/ 5 h 13"/>
                <a:gd name="T14" fmla="*/ 8 w 9"/>
                <a:gd name="T15" fmla="*/ 2 h 13"/>
                <a:gd name="T16" fmla="*/ 6 w 9"/>
                <a:gd name="T17" fmla="*/ 0 h 13"/>
                <a:gd name="T18" fmla="*/ 3 w 9"/>
                <a:gd name="T19" fmla="*/ 2 h 13"/>
                <a:gd name="T20" fmla="*/ 1 w 9"/>
                <a:gd name="T21" fmla="*/ 3 h 13"/>
                <a:gd name="T22" fmla="*/ 9 w 9"/>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3">
                  <a:moveTo>
                    <a:pt x="9" y="5"/>
                  </a:moveTo>
                  <a:lnTo>
                    <a:pt x="1" y="3"/>
                  </a:lnTo>
                  <a:lnTo>
                    <a:pt x="0" y="12"/>
                  </a:lnTo>
                  <a:lnTo>
                    <a:pt x="8" y="13"/>
                  </a:lnTo>
                  <a:lnTo>
                    <a:pt x="9" y="5"/>
                  </a:lnTo>
                  <a:lnTo>
                    <a:pt x="8" y="2"/>
                  </a:lnTo>
                  <a:lnTo>
                    <a:pt x="6" y="0"/>
                  </a:lnTo>
                  <a:lnTo>
                    <a:pt x="3" y="2"/>
                  </a:lnTo>
                  <a:lnTo>
                    <a:pt x="1"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89" name="Freeform 1218"/>
            <p:cNvSpPr>
              <a:spLocks/>
            </p:cNvSpPr>
            <p:nvPr/>
          </p:nvSpPr>
          <p:spPr bwMode="auto">
            <a:xfrm>
              <a:off x="3733" y="1730"/>
              <a:ext cx="8" cy="11"/>
            </a:xfrm>
            <a:custGeom>
              <a:avLst/>
              <a:gdLst>
                <a:gd name="T0" fmla="*/ 8 w 8"/>
                <a:gd name="T1" fmla="*/ 3 h 11"/>
                <a:gd name="T2" fmla="*/ 2 w 8"/>
                <a:gd name="T3" fmla="*/ 3 h 11"/>
                <a:gd name="T4" fmla="*/ 0 w 8"/>
                <a:gd name="T5" fmla="*/ 9 h 11"/>
                <a:gd name="T6" fmla="*/ 8 w 8"/>
                <a:gd name="T7" fmla="*/ 11 h 11"/>
                <a:gd name="T8" fmla="*/ 8 w 8"/>
                <a:gd name="T9" fmla="*/ 3 h 11"/>
                <a:gd name="T10" fmla="*/ 8 w 8"/>
                <a:gd name="T11" fmla="*/ 3 h 11"/>
                <a:gd name="T12" fmla="*/ 8 w 8"/>
                <a:gd name="T13" fmla="*/ 3 h 11"/>
                <a:gd name="T14" fmla="*/ 8 w 8"/>
                <a:gd name="T15" fmla="*/ 1 h 11"/>
                <a:gd name="T16" fmla="*/ 5 w 8"/>
                <a:gd name="T17" fmla="*/ 0 h 11"/>
                <a:gd name="T18" fmla="*/ 4 w 8"/>
                <a:gd name="T19" fmla="*/ 0 h 11"/>
                <a:gd name="T20" fmla="*/ 2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2" y="3"/>
                  </a:lnTo>
                  <a:lnTo>
                    <a:pt x="0" y="9"/>
                  </a:lnTo>
                  <a:lnTo>
                    <a:pt x="8" y="11"/>
                  </a:lnTo>
                  <a:lnTo>
                    <a:pt x="8" y="3"/>
                  </a:lnTo>
                  <a:lnTo>
                    <a:pt x="8" y="1"/>
                  </a:lnTo>
                  <a:lnTo>
                    <a:pt x="5" y="0"/>
                  </a:lnTo>
                  <a:lnTo>
                    <a:pt x="4" y="0"/>
                  </a:lnTo>
                  <a:lnTo>
                    <a:pt x="2"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90" name="Freeform 1219"/>
            <p:cNvSpPr>
              <a:spLocks/>
            </p:cNvSpPr>
            <p:nvPr/>
          </p:nvSpPr>
          <p:spPr bwMode="auto">
            <a:xfrm>
              <a:off x="3735" y="1722"/>
              <a:ext cx="8" cy="11"/>
            </a:xfrm>
            <a:custGeom>
              <a:avLst/>
              <a:gdLst>
                <a:gd name="T0" fmla="*/ 8 w 8"/>
                <a:gd name="T1" fmla="*/ 5 h 11"/>
                <a:gd name="T2" fmla="*/ 0 w 8"/>
                <a:gd name="T3" fmla="*/ 3 h 11"/>
                <a:gd name="T4" fmla="*/ 0 w 8"/>
                <a:gd name="T5" fmla="*/ 11 h 11"/>
                <a:gd name="T6" fmla="*/ 6 w 8"/>
                <a:gd name="T7" fmla="*/ 11 h 11"/>
                <a:gd name="T8" fmla="*/ 8 w 8"/>
                <a:gd name="T9" fmla="*/ 5 h 11"/>
                <a:gd name="T10" fmla="*/ 8 w 8"/>
                <a:gd name="T11" fmla="*/ 5 h 11"/>
                <a:gd name="T12" fmla="*/ 8 w 8"/>
                <a:gd name="T13" fmla="*/ 5 h 11"/>
                <a:gd name="T14" fmla="*/ 6 w 8"/>
                <a:gd name="T15" fmla="*/ 1 h 11"/>
                <a:gd name="T16" fmla="*/ 5 w 8"/>
                <a:gd name="T17" fmla="*/ 0 h 11"/>
                <a:gd name="T18" fmla="*/ 2 w 8"/>
                <a:gd name="T19" fmla="*/ 1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11"/>
                  </a:lnTo>
                  <a:lnTo>
                    <a:pt x="6" y="11"/>
                  </a:lnTo>
                  <a:lnTo>
                    <a:pt x="8" y="5"/>
                  </a:lnTo>
                  <a:lnTo>
                    <a:pt x="6" y="1"/>
                  </a:lnTo>
                  <a:lnTo>
                    <a:pt x="5" y="0"/>
                  </a:lnTo>
                  <a:lnTo>
                    <a:pt x="2" y="1"/>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91" name="Freeform 1220"/>
            <p:cNvSpPr>
              <a:spLocks/>
            </p:cNvSpPr>
            <p:nvPr/>
          </p:nvSpPr>
          <p:spPr bwMode="auto">
            <a:xfrm>
              <a:off x="3735" y="1715"/>
              <a:ext cx="10" cy="12"/>
            </a:xfrm>
            <a:custGeom>
              <a:avLst/>
              <a:gdLst>
                <a:gd name="T0" fmla="*/ 2 w 10"/>
                <a:gd name="T1" fmla="*/ 3 h 12"/>
                <a:gd name="T2" fmla="*/ 2 w 10"/>
                <a:gd name="T3" fmla="*/ 3 h 12"/>
                <a:gd name="T4" fmla="*/ 0 w 10"/>
                <a:gd name="T5" fmla="*/ 10 h 12"/>
                <a:gd name="T6" fmla="*/ 8 w 10"/>
                <a:gd name="T7" fmla="*/ 12 h 12"/>
                <a:gd name="T8" fmla="*/ 10 w 10"/>
                <a:gd name="T9" fmla="*/ 5 h 12"/>
                <a:gd name="T10" fmla="*/ 2 w 10"/>
                <a:gd name="T11" fmla="*/ 3 h 12"/>
                <a:gd name="T12" fmla="*/ 10 w 10"/>
                <a:gd name="T13" fmla="*/ 5 h 12"/>
                <a:gd name="T14" fmla="*/ 8 w 10"/>
                <a:gd name="T15" fmla="*/ 2 h 12"/>
                <a:gd name="T16" fmla="*/ 5 w 10"/>
                <a:gd name="T17" fmla="*/ 0 h 12"/>
                <a:gd name="T18" fmla="*/ 3 w 10"/>
                <a:gd name="T19" fmla="*/ 0 h 12"/>
                <a:gd name="T20" fmla="*/ 2 w 10"/>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2">
                  <a:moveTo>
                    <a:pt x="2" y="3"/>
                  </a:moveTo>
                  <a:lnTo>
                    <a:pt x="2" y="3"/>
                  </a:lnTo>
                  <a:lnTo>
                    <a:pt x="0" y="10"/>
                  </a:lnTo>
                  <a:lnTo>
                    <a:pt x="8" y="12"/>
                  </a:lnTo>
                  <a:lnTo>
                    <a:pt x="10" y="5"/>
                  </a:lnTo>
                  <a:lnTo>
                    <a:pt x="2" y="3"/>
                  </a:lnTo>
                  <a:lnTo>
                    <a:pt x="10" y="5"/>
                  </a:lnTo>
                  <a:lnTo>
                    <a:pt x="8" y="2"/>
                  </a:lnTo>
                  <a:lnTo>
                    <a:pt x="5"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92" name="Freeform 1221"/>
            <p:cNvSpPr>
              <a:spLocks/>
            </p:cNvSpPr>
            <p:nvPr/>
          </p:nvSpPr>
          <p:spPr bwMode="auto">
            <a:xfrm>
              <a:off x="3737" y="1709"/>
              <a:ext cx="8" cy="11"/>
            </a:xfrm>
            <a:custGeom>
              <a:avLst/>
              <a:gdLst>
                <a:gd name="T0" fmla="*/ 8 w 8"/>
                <a:gd name="T1" fmla="*/ 3 h 11"/>
                <a:gd name="T2" fmla="*/ 1 w 8"/>
                <a:gd name="T3" fmla="*/ 3 h 11"/>
                <a:gd name="T4" fmla="*/ 0 w 8"/>
                <a:gd name="T5" fmla="*/ 9 h 11"/>
                <a:gd name="T6" fmla="*/ 8 w 8"/>
                <a:gd name="T7" fmla="*/ 11 h 11"/>
                <a:gd name="T8" fmla="*/ 8 w 8"/>
                <a:gd name="T9" fmla="*/ 3 h 11"/>
                <a:gd name="T10" fmla="*/ 8 w 8"/>
                <a:gd name="T11" fmla="*/ 3 h 11"/>
                <a:gd name="T12" fmla="*/ 8 w 8"/>
                <a:gd name="T13" fmla="*/ 3 h 11"/>
                <a:gd name="T14" fmla="*/ 8 w 8"/>
                <a:gd name="T15" fmla="*/ 0 h 11"/>
                <a:gd name="T16" fmla="*/ 4 w 8"/>
                <a:gd name="T17" fmla="*/ 0 h 11"/>
                <a:gd name="T18" fmla="*/ 1 w 8"/>
                <a:gd name="T19" fmla="*/ 0 h 11"/>
                <a:gd name="T20" fmla="*/ 1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1" y="3"/>
                  </a:lnTo>
                  <a:lnTo>
                    <a:pt x="0" y="9"/>
                  </a:lnTo>
                  <a:lnTo>
                    <a:pt x="8" y="11"/>
                  </a:lnTo>
                  <a:lnTo>
                    <a:pt x="8" y="3"/>
                  </a:lnTo>
                  <a:lnTo>
                    <a:pt x="8" y="0"/>
                  </a:lnTo>
                  <a:lnTo>
                    <a:pt x="4" y="0"/>
                  </a:lnTo>
                  <a:lnTo>
                    <a:pt x="1" y="0"/>
                  </a:lnTo>
                  <a:lnTo>
                    <a:pt x="1"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93" name="Freeform 1222"/>
            <p:cNvSpPr>
              <a:spLocks/>
            </p:cNvSpPr>
            <p:nvPr/>
          </p:nvSpPr>
          <p:spPr bwMode="auto">
            <a:xfrm>
              <a:off x="3738" y="1701"/>
              <a:ext cx="8" cy="11"/>
            </a:xfrm>
            <a:custGeom>
              <a:avLst/>
              <a:gdLst>
                <a:gd name="T0" fmla="*/ 8 w 8"/>
                <a:gd name="T1" fmla="*/ 5 h 11"/>
                <a:gd name="T2" fmla="*/ 0 w 8"/>
                <a:gd name="T3" fmla="*/ 3 h 11"/>
                <a:gd name="T4" fmla="*/ 0 w 8"/>
                <a:gd name="T5" fmla="*/ 11 h 11"/>
                <a:gd name="T6" fmla="*/ 7 w 8"/>
                <a:gd name="T7" fmla="*/ 11 h 11"/>
                <a:gd name="T8" fmla="*/ 8 w 8"/>
                <a:gd name="T9" fmla="*/ 5 h 11"/>
                <a:gd name="T10" fmla="*/ 8 w 8"/>
                <a:gd name="T11" fmla="*/ 5 h 11"/>
                <a:gd name="T12" fmla="*/ 8 w 8"/>
                <a:gd name="T13" fmla="*/ 5 h 11"/>
                <a:gd name="T14" fmla="*/ 7 w 8"/>
                <a:gd name="T15" fmla="*/ 1 h 11"/>
                <a:gd name="T16" fmla="*/ 5 w 8"/>
                <a:gd name="T17" fmla="*/ 0 h 11"/>
                <a:gd name="T18" fmla="*/ 2 w 8"/>
                <a:gd name="T19" fmla="*/ 1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11"/>
                  </a:lnTo>
                  <a:lnTo>
                    <a:pt x="7" y="11"/>
                  </a:lnTo>
                  <a:lnTo>
                    <a:pt x="8" y="5"/>
                  </a:lnTo>
                  <a:lnTo>
                    <a:pt x="7" y="1"/>
                  </a:lnTo>
                  <a:lnTo>
                    <a:pt x="5" y="0"/>
                  </a:lnTo>
                  <a:lnTo>
                    <a:pt x="2" y="1"/>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94" name="Freeform 1223"/>
            <p:cNvSpPr>
              <a:spLocks/>
            </p:cNvSpPr>
            <p:nvPr/>
          </p:nvSpPr>
          <p:spPr bwMode="auto">
            <a:xfrm>
              <a:off x="3738" y="1694"/>
              <a:ext cx="8" cy="12"/>
            </a:xfrm>
            <a:custGeom>
              <a:avLst/>
              <a:gdLst>
                <a:gd name="T0" fmla="*/ 2 w 8"/>
                <a:gd name="T1" fmla="*/ 3 h 12"/>
                <a:gd name="T2" fmla="*/ 2 w 8"/>
                <a:gd name="T3" fmla="*/ 3 h 12"/>
                <a:gd name="T4" fmla="*/ 0 w 8"/>
                <a:gd name="T5" fmla="*/ 10 h 12"/>
                <a:gd name="T6" fmla="*/ 8 w 8"/>
                <a:gd name="T7" fmla="*/ 12 h 12"/>
                <a:gd name="T8" fmla="*/ 8 w 8"/>
                <a:gd name="T9" fmla="*/ 5 h 12"/>
                <a:gd name="T10" fmla="*/ 2 w 8"/>
                <a:gd name="T11" fmla="*/ 3 h 12"/>
                <a:gd name="T12" fmla="*/ 8 w 8"/>
                <a:gd name="T13" fmla="*/ 5 h 12"/>
                <a:gd name="T14" fmla="*/ 8 w 8"/>
                <a:gd name="T15" fmla="*/ 2 h 12"/>
                <a:gd name="T16" fmla="*/ 5 w 8"/>
                <a:gd name="T17" fmla="*/ 0 h 12"/>
                <a:gd name="T18" fmla="*/ 3 w 8"/>
                <a:gd name="T19" fmla="*/ 0 h 12"/>
                <a:gd name="T20" fmla="*/ 2 w 8"/>
                <a:gd name="T21" fmla="*/ 3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2" y="3"/>
                  </a:moveTo>
                  <a:lnTo>
                    <a:pt x="2" y="3"/>
                  </a:lnTo>
                  <a:lnTo>
                    <a:pt x="0" y="10"/>
                  </a:lnTo>
                  <a:lnTo>
                    <a:pt x="8" y="12"/>
                  </a:lnTo>
                  <a:lnTo>
                    <a:pt x="8" y="5"/>
                  </a:lnTo>
                  <a:lnTo>
                    <a:pt x="2" y="3"/>
                  </a:lnTo>
                  <a:lnTo>
                    <a:pt x="8" y="5"/>
                  </a:lnTo>
                  <a:lnTo>
                    <a:pt x="8" y="2"/>
                  </a:lnTo>
                  <a:lnTo>
                    <a:pt x="5"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9695" name="Group 3223"/>
            <p:cNvGrpSpPr>
              <a:grpSpLocks/>
            </p:cNvGrpSpPr>
            <p:nvPr/>
          </p:nvGrpSpPr>
          <p:grpSpPr bwMode="auto">
            <a:xfrm>
              <a:off x="3680" y="1502"/>
              <a:ext cx="1306" cy="549"/>
              <a:chOff x="3680" y="1502"/>
              <a:chExt cx="1306" cy="549"/>
            </a:xfrm>
          </p:grpSpPr>
          <p:sp>
            <p:nvSpPr>
              <p:cNvPr id="39696" name="Freeform 1225"/>
              <p:cNvSpPr>
                <a:spLocks/>
              </p:cNvSpPr>
              <p:nvPr/>
            </p:nvSpPr>
            <p:spPr bwMode="auto">
              <a:xfrm>
                <a:off x="3740" y="1688"/>
                <a:ext cx="8" cy="11"/>
              </a:xfrm>
              <a:custGeom>
                <a:avLst/>
                <a:gdLst>
                  <a:gd name="T0" fmla="*/ 8 w 8"/>
                  <a:gd name="T1" fmla="*/ 5 h 11"/>
                  <a:gd name="T2" fmla="*/ 0 w 8"/>
                  <a:gd name="T3" fmla="*/ 3 h 11"/>
                  <a:gd name="T4" fmla="*/ 0 w 8"/>
                  <a:gd name="T5" fmla="*/ 9 h 11"/>
                  <a:gd name="T6" fmla="*/ 6 w 8"/>
                  <a:gd name="T7" fmla="*/ 11 h 11"/>
                  <a:gd name="T8" fmla="*/ 8 w 8"/>
                  <a:gd name="T9" fmla="*/ 5 h 11"/>
                  <a:gd name="T10" fmla="*/ 8 w 8"/>
                  <a:gd name="T11" fmla="*/ 5 h 11"/>
                  <a:gd name="T12" fmla="*/ 8 w 8"/>
                  <a:gd name="T13" fmla="*/ 5 h 11"/>
                  <a:gd name="T14" fmla="*/ 8 w 8"/>
                  <a:gd name="T15" fmla="*/ 1 h 11"/>
                  <a:gd name="T16" fmla="*/ 5 w 8"/>
                  <a:gd name="T17" fmla="*/ 0 h 11"/>
                  <a:gd name="T18" fmla="*/ 1 w 8"/>
                  <a:gd name="T19" fmla="*/ 0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9"/>
                    </a:lnTo>
                    <a:lnTo>
                      <a:pt x="6" y="11"/>
                    </a:lnTo>
                    <a:lnTo>
                      <a:pt x="8" y="5"/>
                    </a:lnTo>
                    <a:lnTo>
                      <a:pt x="8" y="1"/>
                    </a:lnTo>
                    <a:lnTo>
                      <a:pt x="5" y="0"/>
                    </a:lnTo>
                    <a:lnTo>
                      <a:pt x="1"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97" name="Freeform 1226"/>
              <p:cNvSpPr>
                <a:spLocks/>
              </p:cNvSpPr>
              <p:nvPr/>
            </p:nvSpPr>
            <p:spPr bwMode="auto">
              <a:xfrm>
                <a:off x="3740" y="1681"/>
                <a:ext cx="10" cy="12"/>
              </a:xfrm>
              <a:custGeom>
                <a:avLst/>
                <a:gdLst>
                  <a:gd name="T0" fmla="*/ 10 w 10"/>
                  <a:gd name="T1" fmla="*/ 5 h 12"/>
                  <a:gd name="T2" fmla="*/ 1 w 10"/>
                  <a:gd name="T3" fmla="*/ 3 h 12"/>
                  <a:gd name="T4" fmla="*/ 0 w 10"/>
                  <a:gd name="T5" fmla="*/ 10 h 12"/>
                  <a:gd name="T6" fmla="*/ 8 w 10"/>
                  <a:gd name="T7" fmla="*/ 12 h 12"/>
                  <a:gd name="T8" fmla="*/ 10 w 10"/>
                  <a:gd name="T9" fmla="*/ 5 h 12"/>
                  <a:gd name="T10" fmla="*/ 10 w 10"/>
                  <a:gd name="T11" fmla="*/ 5 h 12"/>
                  <a:gd name="T12" fmla="*/ 10 w 10"/>
                  <a:gd name="T13" fmla="*/ 5 h 12"/>
                  <a:gd name="T14" fmla="*/ 8 w 10"/>
                  <a:gd name="T15" fmla="*/ 2 h 12"/>
                  <a:gd name="T16" fmla="*/ 6 w 10"/>
                  <a:gd name="T17" fmla="*/ 0 h 12"/>
                  <a:gd name="T18" fmla="*/ 3 w 10"/>
                  <a:gd name="T19" fmla="*/ 0 h 12"/>
                  <a:gd name="T20" fmla="*/ 1 w 10"/>
                  <a:gd name="T21" fmla="*/ 3 h 12"/>
                  <a:gd name="T22" fmla="*/ 10 w 10"/>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2">
                    <a:moveTo>
                      <a:pt x="10" y="5"/>
                    </a:moveTo>
                    <a:lnTo>
                      <a:pt x="1" y="3"/>
                    </a:lnTo>
                    <a:lnTo>
                      <a:pt x="0" y="10"/>
                    </a:lnTo>
                    <a:lnTo>
                      <a:pt x="8" y="12"/>
                    </a:lnTo>
                    <a:lnTo>
                      <a:pt x="10" y="5"/>
                    </a:lnTo>
                    <a:lnTo>
                      <a:pt x="8" y="2"/>
                    </a:lnTo>
                    <a:lnTo>
                      <a:pt x="6" y="0"/>
                    </a:lnTo>
                    <a:lnTo>
                      <a:pt x="3" y="0"/>
                    </a:lnTo>
                    <a:lnTo>
                      <a:pt x="1" y="3"/>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98" name="Freeform 1227"/>
              <p:cNvSpPr>
                <a:spLocks/>
              </p:cNvSpPr>
              <p:nvPr/>
            </p:nvSpPr>
            <p:spPr bwMode="auto">
              <a:xfrm>
                <a:off x="3741" y="1675"/>
                <a:ext cx="9" cy="11"/>
              </a:xfrm>
              <a:custGeom>
                <a:avLst/>
                <a:gdLst>
                  <a:gd name="T0" fmla="*/ 2 w 9"/>
                  <a:gd name="T1" fmla="*/ 3 h 11"/>
                  <a:gd name="T2" fmla="*/ 2 w 9"/>
                  <a:gd name="T3" fmla="*/ 3 h 11"/>
                  <a:gd name="T4" fmla="*/ 0 w 9"/>
                  <a:gd name="T5" fmla="*/ 9 h 11"/>
                  <a:gd name="T6" fmla="*/ 9 w 9"/>
                  <a:gd name="T7" fmla="*/ 11 h 11"/>
                  <a:gd name="T8" fmla="*/ 9 w 9"/>
                  <a:gd name="T9" fmla="*/ 5 h 11"/>
                  <a:gd name="T10" fmla="*/ 2 w 9"/>
                  <a:gd name="T11" fmla="*/ 3 h 11"/>
                  <a:gd name="T12" fmla="*/ 9 w 9"/>
                  <a:gd name="T13" fmla="*/ 5 h 11"/>
                  <a:gd name="T14" fmla="*/ 9 w 9"/>
                  <a:gd name="T15" fmla="*/ 1 h 11"/>
                  <a:gd name="T16" fmla="*/ 5 w 9"/>
                  <a:gd name="T17" fmla="*/ 0 h 11"/>
                  <a:gd name="T18" fmla="*/ 4 w 9"/>
                  <a:gd name="T19" fmla="*/ 0 h 11"/>
                  <a:gd name="T20" fmla="*/ 2 w 9"/>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2" y="3"/>
                    </a:moveTo>
                    <a:lnTo>
                      <a:pt x="2" y="3"/>
                    </a:lnTo>
                    <a:lnTo>
                      <a:pt x="0" y="9"/>
                    </a:lnTo>
                    <a:lnTo>
                      <a:pt x="9" y="11"/>
                    </a:lnTo>
                    <a:lnTo>
                      <a:pt x="9" y="5"/>
                    </a:lnTo>
                    <a:lnTo>
                      <a:pt x="2" y="3"/>
                    </a:lnTo>
                    <a:lnTo>
                      <a:pt x="9" y="5"/>
                    </a:lnTo>
                    <a:lnTo>
                      <a:pt x="9" y="1"/>
                    </a:lnTo>
                    <a:lnTo>
                      <a:pt x="5" y="0"/>
                    </a:lnTo>
                    <a:lnTo>
                      <a:pt x="4"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699" name="Freeform 1228"/>
              <p:cNvSpPr>
                <a:spLocks/>
              </p:cNvSpPr>
              <p:nvPr/>
            </p:nvSpPr>
            <p:spPr bwMode="auto">
              <a:xfrm>
                <a:off x="3743" y="1668"/>
                <a:ext cx="8" cy="12"/>
              </a:xfrm>
              <a:custGeom>
                <a:avLst/>
                <a:gdLst>
                  <a:gd name="T0" fmla="*/ 0 w 8"/>
                  <a:gd name="T1" fmla="*/ 4 h 12"/>
                  <a:gd name="T2" fmla="*/ 0 w 8"/>
                  <a:gd name="T3" fmla="*/ 4 h 12"/>
                  <a:gd name="T4" fmla="*/ 0 w 8"/>
                  <a:gd name="T5" fmla="*/ 10 h 12"/>
                  <a:gd name="T6" fmla="*/ 7 w 8"/>
                  <a:gd name="T7" fmla="*/ 12 h 12"/>
                  <a:gd name="T8" fmla="*/ 8 w 8"/>
                  <a:gd name="T9" fmla="*/ 5 h 12"/>
                  <a:gd name="T10" fmla="*/ 0 w 8"/>
                  <a:gd name="T11" fmla="*/ 4 h 12"/>
                  <a:gd name="T12" fmla="*/ 8 w 8"/>
                  <a:gd name="T13" fmla="*/ 5 h 12"/>
                  <a:gd name="T14" fmla="*/ 7 w 8"/>
                  <a:gd name="T15" fmla="*/ 2 h 12"/>
                  <a:gd name="T16" fmla="*/ 5 w 8"/>
                  <a:gd name="T17" fmla="*/ 0 h 12"/>
                  <a:gd name="T18" fmla="*/ 2 w 8"/>
                  <a:gd name="T19" fmla="*/ 2 h 12"/>
                  <a:gd name="T20" fmla="*/ 0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0" y="4"/>
                    </a:moveTo>
                    <a:lnTo>
                      <a:pt x="0" y="4"/>
                    </a:lnTo>
                    <a:lnTo>
                      <a:pt x="0" y="10"/>
                    </a:lnTo>
                    <a:lnTo>
                      <a:pt x="7" y="12"/>
                    </a:lnTo>
                    <a:lnTo>
                      <a:pt x="8" y="5"/>
                    </a:lnTo>
                    <a:lnTo>
                      <a:pt x="0" y="4"/>
                    </a:lnTo>
                    <a:lnTo>
                      <a:pt x="8" y="5"/>
                    </a:lnTo>
                    <a:lnTo>
                      <a:pt x="7" y="2"/>
                    </a:lnTo>
                    <a:lnTo>
                      <a:pt x="5" y="0"/>
                    </a:lnTo>
                    <a:lnTo>
                      <a:pt x="2" y="2"/>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0" name="Freeform 1229"/>
              <p:cNvSpPr>
                <a:spLocks/>
              </p:cNvSpPr>
              <p:nvPr/>
            </p:nvSpPr>
            <p:spPr bwMode="auto">
              <a:xfrm>
                <a:off x="3743" y="1662"/>
                <a:ext cx="8" cy="11"/>
              </a:xfrm>
              <a:custGeom>
                <a:avLst/>
                <a:gdLst>
                  <a:gd name="T0" fmla="*/ 8 w 8"/>
                  <a:gd name="T1" fmla="*/ 5 h 11"/>
                  <a:gd name="T2" fmla="*/ 2 w 8"/>
                  <a:gd name="T3" fmla="*/ 3 h 11"/>
                  <a:gd name="T4" fmla="*/ 0 w 8"/>
                  <a:gd name="T5" fmla="*/ 10 h 11"/>
                  <a:gd name="T6" fmla="*/ 8 w 8"/>
                  <a:gd name="T7" fmla="*/ 11 h 11"/>
                  <a:gd name="T8" fmla="*/ 8 w 8"/>
                  <a:gd name="T9" fmla="*/ 5 h 11"/>
                  <a:gd name="T10" fmla="*/ 8 w 8"/>
                  <a:gd name="T11" fmla="*/ 5 h 11"/>
                  <a:gd name="T12" fmla="*/ 8 w 8"/>
                  <a:gd name="T13" fmla="*/ 5 h 11"/>
                  <a:gd name="T14" fmla="*/ 8 w 8"/>
                  <a:gd name="T15" fmla="*/ 1 h 11"/>
                  <a:gd name="T16" fmla="*/ 7 w 8"/>
                  <a:gd name="T17" fmla="*/ 0 h 11"/>
                  <a:gd name="T18" fmla="*/ 3 w 8"/>
                  <a:gd name="T19" fmla="*/ 1 h 11"/>
                  <a:gd name="T20" fmla="*/ 2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2" y="3"/>
                    </a:lnTo>
                    <a:lnTo>
                      <a:pt x="0" y="10"/>
                    </a:lnTo>
                    <a:lnTo>
                      <a:pt x="8" y="11"/>
                    </a:lnTo>
                    <a:lnTo>
                      <a:pt x="8" y="5"/>
                    </a:lnTo>
                    <a:lnTo>
                      <a:pt x="8" y="1"/>
                    </a:lnTo>
                    <a:lnTo>
                      <a:pt x="7" y="0"/>
                    </a:lnTo>
                    <a:lnTo>
                      <a:pt x="3" y="1"/>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1" name="Freeform 1230"/>
              <p:cNvSpPr>
                <a:spLocks/>
              </p:cNvSpPr>
              <p:nvPr/>
            </p:nvSpPr>
            <p:spPr bwMode="auto">
              <a:xfrm>
                <a:off x="3745" y="1657"/>
                <a:ext cx="8" cy="10"/>
              </a:xfrm>
              <a:custGeom>
                <a:avLst/>
                <a:gdLst>
                  <a:gd name="T0" fmla="*/ 8 w 8"/>
                  <a:gd name="T1" fmla="*/ 5 h 10"/>
                  <a:gd name="T2" fmla="*/ 0 w 8"/>
                  <a:gd name="T3" fmla="*/ 3 h 10"/>
                  <a:gd name="T4" fmla="*/ 0 w 8"/>
                  <a:gd name="T5" fmla="*/ 8 h 10"/>
                  <a:gd name="T6" fmla="*/ 6 w 8"/>
                  <a:gd name="T7" fmla="*/ 10 h 10"/>
                  <a:gd name="T8" fmla="*/ 8 w 8"/>
                  <a:gd name="T9" fmla="*/ 5 h 10"/>
                  <a:gd name="T10" fmla="*/ 8 w 8"/>
                  <a:gd name="T11" fmla="*/ 5 h 10"/>
                  <a:gd name="T12" fmla="*/ 8 w 8"/>
                  <a:gd name="T13" fmla="*/ 5 h 10"/>
                  <a:gd name="T14" fmla="*/ 8 w 8"/>
                  <a:gd name="T15" fmla="*/ 2 h 10"/>
                  <a:gd name="T16" fmla="*/ 5 w 8"/>
                  <a:gd name="T17" fmla="*/ 0 h 10"/>
                  <a:gd name="T18" fmla="*/ 1 w 8"/>
                  <a:gd name="T19" fmla="*/ 0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8"/>
                    </a:lnTo>
                    <a:lnTo>
                      <a:pt x="6" y="10"/>
                    </a:lnTo>
                    <a:lnTo>
                      <a:pt x="8" y="5"/>
                    </a:lnTo>
                    <a:lnTo>
                      <a:pt x="8" y="2"/>
                    </a:lnTo>
                    <a:lnTo>
                      <a:pt x="5" y="0"/>
                    </a:lnTo>
                    <a:lnTo>
                      <a:pt x="1"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2" name="Freeform 1231"/>
              <p:cNvSpPr>
                <a:spLocks/>
              </p:cNvSpPr>
              <p:nvPr/>
            </p:nvSpPr>
            <p:spPr bwMode="auto">
              <a:xfrm>
                <a:off x="3745" y="1651"/>
                <a:ext cx="9" cy="11"/>
              </a:xfrm>
              <a:custGeom>
                <a:avLst/>
                <a:gdLst>
                  <a:gd name="T0" fmla="*/ 1 w 9"/>
                  <a:gd name="T1" fmla="*/ 3 h 11"/>
                  <a:gd name="T2" fmla="*/ 1 w 9"/>
                  <a:gd name="T3" fmla="*/ 3 h 11"/>
                  <a:gd name="T4" fmla="*/ 0 w 9"/>
                  <a:gd name="T5" fmla="*/ 9 h 11"/>
                  <a:gd name="T6" fmla="*/ 8 w 9"/>
                  <a:gd name="T7" fmla="*/ 11 h 11"/>
                  <a:gd name="T8" fmla="*/ 9 w 9"/>
                  <a:gd name="T9" fmla="*/ 4 h 11"/>
                  <a:gd name="T10" fmla="*/ 1 w 9"/>
                  <a:gd name="T11" fmla="*/ 3 h 11"/>
                  <a:gd name="T12" fmla="*/ 9 w 9"/>
                  <a:gd name="T13" fmla="*/ 4 h 11"/>
                  <a:gd name="T14" fmla="*/ 8 w 9"/>
                  <a:gd name="T15" fmla="*/ 1 h 11"/>
                  <a:gd name="T16" fmla="*/ 6 w 9"/>
                  <a:gd name="T17" fmla="*/ 0 h 11"/>
                  <a:gd name="T18" fmla="*/ 3 w 9"/>
                  <a:gd name="T19" fmla="*/ 1 h 11"/>
                  <a:gd name="T20" fmla="*/ 1 w 9"/>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1" y="3"/>
                    </a:moveTo>
                    <a:lnTo>
                      <a:pt x="1" y="3"/>
                    </a:lnTo>
                    <a:lnTo>
                      <a:pt x="0" y="9"/>
                    </a:lnTo>
                    <a:lnTo>
                      <a:pt x="8" y="11"/>
                    </a:lnTo>
                    <a:lnTo>
                      <a:pt x="9" y="4"/>
                    </a:lnTo>
                    <a:lnTo>
                      <a:pt x="1" y="3"/>
                    </a:lnTo>
                    <a:lnTo>
                      <a:pt x="9" y="4"/>
                    </a:lnTo>
                    <a:lnTo>
                      <a:pt x="8" y="1"/>
                    </a:lnTo>
                    <a:lnTo>
                      <a:pt x="6" y="0"/>
                    </a:lnTo>
                    <a:lnTo>
                      <a:pt x="3" y="1"/>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3" name="Freeform 1232"/>
              <p:cNvSpPr>
                <a:spLocks/>
              </p:cNvSpPr>
              <p:nvPr/>
            </p:nvSpPr>
            <p:spPr bwMode="auto">
              <a:xfrm>
                <a:off x="3746" y="1646"/>
                <a:ext cx="8" cy="9"/>
              </a:xfrm>
              <a:custGeom>
                <a:avLst/>
                <a:gdLst>
                  <a:gd name="T0" fmla="*/ 2 w 8"/>
                  <a:gd name="T1" fmla="*/ 3 h 9"/>
                  <a:gd name="T2" fmla="*/ 2 w 8"/>
                  <a:gd name="T3" fmla="*/ 3 h 9"/>
                  <a:gd name="T4" fmla="*/ 0 w 8"/>
                  <a:gd name="T5" fmla="*/ 8 h 9"/>
                  <a:gd name="T6" fmla="*/ 8 w 8"/>
                  <a:gd name="T7" fmla="*/ 9 h 9"/>
                  <a:gd name="T8" fmla="*/ 8 w 8"/>
                  <a:gd name="T9" fmla="*/ 5 h 9"/>
                  <a:gd name="T10" fmla="*/ 2 w 8"/>
                  <a:gd name="T11" fmla="*/ 3 h 9"/>
                  <a:gd name="T12" fmla="*/ 8 w 8"/>
                  <a:gd name="T13" fmla="*/ 5 h 9"/>
                  <a:gd name="T14" fmla="*/ 8 w 8"/>
                  <a:gd name="T15" fmla="*/ 1 h 9"/>
                  <a:gd name="T16" fmla="*/ 5 w 8"/>
                  <a:gd name="T17" fmla="*/ 0 h 9"/>
                  <a:gd name="T18" fmla="*/ 4 w 8"/>
                  <a:gd name="T19" fmla="*/ 0 h 9"/>
                  <a:gd name="T20" fmla="*/ 2 w 8"/>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3"/>
                    </a:moveTo>
                    <a:lnTo>
                      <a:pt x="2" y="3"/>
                    </a:lnTo>
                    <a:lnTo>
                      <a:pt x="0" y="8"/>
                    </a:lnTo>
                    <a:lnTo>
                      <a:pt x="8" y="9"/>
                    </a:lnTo>
                    <a:lnTo>
                      <a:pt x="8" y="5"/>
                    </a:lnTo>
                    <a:lnTo>
                      <a:pt x="2" y="3"/>
                    </a:lnTo>
                    <a:lnTo>
                      <a:pt x="8" y="5"/>
                    </a:lnTo>
                    <a:lnTo>
                      <a:pt x="8" y="1"/>
                    </a:lnTo>
                    <a:lnTo>
                      <a:pt x="5" y="0"/>
                    </a:lnTo>
                    <a:lnTo>
                      <a:pt x="4"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4" name="Freeform 1233"/>
              <p:cNvSpPr>
                <a:spLocks/>
              </p:cNvSpPr>
              <p:nvPr/>
            </p:nvSpPr>
            <p:spPr bwMode="auto">
              <a:xfrm>
                <a:off x="3748" y="1641"/>
                <a:ext cx="8" cy="10"/>
              </a:xfrm>
              <a:custGeom>
                <a:avLst/>
                <a:gdLst>
                  <a:gd name="T0" fmla="*/ 8 w 8"/>
                  <a:gd name="T1" fmla="*/ 5 h 10"/>
                  <a:gd name="T2" fmla="*/ 0 w 8"/>
                  <a:gd name="T3" fmla="*/ 3 h 10"/>
                  <a:gd name="T4" fmla="*/ 0 w 8"/>
                  <a:gd name="T5" fmla="*/ 8 h 10"/>
                  <a:gd name="T6" fmla="*/ 6 w 8"/>
                  <a:gd name="T7" fmla="*/ 10 h 10"/>
                  <a:gd name="T8" fmla="*/ 8 w 8"/>
                  <a:gd name="T9" fmla="*/ 5 h 10"/>
                  <a:gd name="T10" fmla="*/ 8 w 8"/>
                  <a:gd name="T11" fmla="*/ 5 h 10"/>
                  <a:gd name="T12" fmla="*/ 8 w 8"/>
                  <a:gd name="T13" fmla="*/ 5 h 10"/>
                  <a:gd name="T14" fmla="*/ 6 w 8"/>
                  <a:gd name="T15" fmla="*/ 1 h 10"/>
                  <a:gd name="T16" fmla="*/ 5 w 8"/>
                  <a:gd name="T17" fmla="*/ 0 h 10"/>
                  <a:gd name="T18" fmla="*/ 2 w 8"/>
                  <a:gd name="T19" fmla="*/ 0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8"/>
                    </a:lnTo>
                    <a:lnTo>
                      <a:pt x="6" y="10"/>
                    </a:lnTo>
                    <a:lnTo>
                      <a:pt x="8" y="5"/>
                    </a:lnTo>
                    <a:lnTo>
                      <a:pt x="6" y="1"/>
                    </a:lnTo>
                    <a:lnTo>
                      <a:pt x="5" y="0"/>
                    </a:lnTo>
                    <a:lnTo>
                      <a:pt x="2"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5" name="Freeform 1234"/>
              <p:cNvSpPr>
                <a:spLocks/>
              </p:cNvSpPr>
              <p:nvPr/>
            </p:nvSpPr>
            <p:spPr bwMode="auto">
              <a:xfrm>
                <a:off x="3748" y="1636"/>
                <a:ext cx="8" cy="10"/>
              </a:xfrm>
              <a:custGeom>
                <a:avLst/>
                <a:gdLst>
                  <a:gd name="T0" fmla="*/ 2 w 8"/>
                  <a:gd name="T1" fmla="*/ 3 h 10"/>
                  <a:gd name="T2" fmla="*/ 2 w 8"/>
                  <a:gd name="T3" fmla="*/ 3 h 10"/>
                  <a:gd name="T4" fmla="*/ 0 w 8"/>
                  <a:gd name="T5" fmla="*/ 8 h 10"/>
                  <a:gd name="T6" fmla="*/ 8 w 8"/>
                  <a:gd name="T7" fmla="*/ 10 h 10"/>
                  <a:gd name="T8" fmla="*/ 8 w 8"/>
                  <a:gd name="T9" fmla="*/ 5 h 10"/>
                  <a:gd name="T10" fmla="*/ 2 w 8"/>
                  <a:gd name="T11" fmla="*/ 3 h 10"/>
                  <a:gd name="T12" fmla="*/ 8 w 8"/>
                  <a:gd name="T13" fmla="*/ 5 h 10"/>
                  <a:gd name="T14" fmla="*/ 8 w 8"/>
                  <a:gd name="T15" fmla="*/ 2 h 10"/>
                  <a:gd name="T16" fmla="*/ 6 w 8"/>
                  <a:gd name="T17" fmla="*/ 0 h 10"/>
                  <a:gd name="T18" fmla="*/ 3 w 8"/>
                  <a:gd name="T19" fmla="*/ 0 h 10"/>
                  <a:gd name="T20" fmla="*/ 2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2" y="3"/>
                    </a:moveTo>
                    <a:lnTo>
                      <a:pt x="2" y="3"/>
                    </a:lnTo>
                    <a:lnTo>
                      <a:pt x="0" y="8"/>
                    </a:lnTo>
                    <a:lnTo>
                      <a:pt x="8" y="10"/>
                    </a:lnTo>
                    <a:lnTo>
                      <a:pt x="8" y="5"/>
                    </a:lnTo>
                    <a:lnTo>
                      <a:pt x="2" y="3"/>
                    </a:lnTo>
                    <a:lnTo>
                      <a:pt x="8" y="5"/>
                    </a:lnTo>
                    <a:lnTo>
                      <a:pt x="8" y="2"/>
                    </a:lnTo>
                    <a:lnTo>
                      <a:pt x="6"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6" name="Freeform 1235"/>
              <p:cNvSpPr>
                <a:spLocks/>
              </p:cNvSpPr>
              <p:nvPr/>
            </p:nvSpPr>
            <p:spPr bwMode="auto">
              <a:xfrm>
                <a:off x="3750" y="1631"/>
                <a:ext cx="8" cy="10"/>
              </a:xfrm>
              <a:custGeom>
                <a:avLst/>
                <a:gdLst>
                  <a:gd name="T0" fmla="*/ 0 w 8"/>
                  <a:gd name="T1" fmla="*/ 3 h 10"/>
                  <a:gd name="T2" fmla="*/ 0 w 8"/>
                  <a:gd name="T3" fmla="*/ 3 h 10"/>
                  <a:gd name="T4" fmla="*/ 0 w 8"/>
                  <a:gd name="T5" fmla="*/ 8 h 10"/>
                  <a:gd name="T6" fmla="*/ 6 w 8"/>
                  <a:gd name="T7" fmla="*/ 10 h 10"/>
                  <a:gd name="T8" fmla="*/ 8 w 8"/>
                  <a:gd name="T9" fmla="*/ 5 h 10"/>
                  <a:gd name="T10" fmla="*/ 0 w 8"/>
                  <a:gd name="T11" fmla="*/ 3 h 10"/>
                  <a:gd name="T12" fmla="*/ 8 w 8"/>
                  <a:gd name="T13" fmla="*/ 5 h 10"/>
                  <a:gd name="T14" fmla="*/ 8 w 8"/>
                  <a:gd name="T15" fmla="*/ 2 h 10"/>
                  <a:gd name="T16" fmla="*/ 4 w 8"/>
                  <a:gd name="T17" fmla="*/ 0 h 10"/>
                  <a:gd name="T18" fmla="*/ 1 w 8"/>
                  <a:gd name="T19" fmla="*/ 0 h 10"/>
                  <a:gd name="T20" fmla="*/ 0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3"/>
                    </a:moveTo>
                    <a:lnTo>
                      <a:pt x="0" y="3"/>
                    </a:lnTo>
                    <a:lnTo>
                      <a:pt x="0" y="8"/>
                    </a:lnTo>
                    <a:lnTo>
                      <a:pt x="6" y="10"/>
                    </a:lnTo>
                    <a:lnTo>
                      <a:pt x="8" y="5"/>
                    </a:lnTo>
                    <a:lnTo>
                      <a:pt x="0" y="3"/>
                    </a:lnTo>
                    <a:lnTo>
                      <a:pt x="8" y="5"/>
                    </a:lnTo>
                    <a:lnTo>
                      <a:pt x="8" y="2"/>
                    </a:lnTo>
                    <a:lnTo>
                      <a:pt x="4" y="0"/>
                    </a:lnTo>
                    <a:lnTo>
                      <a:pt x="1"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7" name="Freeform 1236"/>
              <p:cNvSpPr>
                <a:spLocks/>
              </p:cNvSpPr>
              <p:nvPr/>
            </p:nvSpPr>
            <p:spPr bwMode="auto">
              <a:xfrm>
                <a:off x="3750" y="1628"/>
                <a:ext cx="9" cy="8"/>
              </a:xfrm>
              <a:custGeom>
                <a:avLst/>
                <a:gdLst>
                  <a:gd name="T0" fmla="*/ 9 w 9"/>
                  <a:gd name="T1" fmla="*/ 3 h 8"/>
                  <a:gd name="T2" fmla="*/ 1 w 9"/>
                  <a:gd name="T3" fmla="*/ 2 h 8"/>
                  <a:gd name="T4" fmla="*/ 0 w 9"/>
                  <a:gd name="T5" fmla="*/ 6 h 8"/>
                  <a:gd name="T6" fmla="*/ 8 w 9"/>
                  <a:gd name="T7" fmla="*/ 8 h 8"/>
                  <a:gd name="T8" fmla="*/ 9 w 9"/>
                  <a:gd name="T9" fmla="*/ 3 h 8"/>
                  <a:gd name="T10" fmla="*/ 9 w 9"/>
                  <a:gd name="T11" fmla="*/ 3 h 8"/>
                  <a:gd name="T12" fmla="*/ 9 w 9"/>
                  <a:gd name="T13" fmla="*/ 3 h 8"/>
                  <a:gd name="T14" fmla="*/ 8 w 9"/>
                  <a:gd name="T15" fmla="*/ 0 h 8"/>
                  <a:gd name="T16" fmla="*/ 6 w 9"/>
                  <a:gd name="T17" fmla="*/ 0 h 8"/>
                  <a:gd name="T18" fmla="*/ 3 w 9"/>
                  <a:gd name="T19" fmla="*/ 0 h 8"/>
                  <a:gd name="T20" fmla="*/ 1 w 9"/>
                  <a:gd name="T21" fmla="*/ 2 h 8"/>
                  <a:gd name="T22" fmla="*/ 9 w 9"/>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3"/>
                    </a:moveTo>
                    <a:lnTo>
                      <a:pt x="1" y="2"/>
                    </a:lnTo>
                    <a:lnTo>
                      <a:pt x="0" y="6"/>
                    </a:lnTo>
                    <a:lnTo>
                      <a:pt x="8" y="8"/>
                    </a:lnTo>
                    <a:lnTo>
                      <a:pt x="9" y="3"/>
                    </a:lnTo>
                    <a:lnTo>
                      <a:pt x="8" y="0"/>
                    </a:lnTo>
                    <a:lnTo>
                      <a:pt x="6" y="0"/>
                    </a:lnTo>
                    <a:lnTo>
                      <a:pt x="3" y="0"/>
                    </a:lnTo>
                    <a:lnTo>
                      <a:pt x="1" y="2"/>
                    </a:lnTo>
                    <a:lnTo>
                      <a:pt x="9"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8" name="Freeform 1237"/>
              <p:cNvSpPr>
                <a:spLocks/>
              </p:cNvSpPr>
              <p:nvPr/>
            </p:nvSpPr>
            <p:spPr bwMode="auto">
              <a:xfrm>
                <a:off x="3751" y="1623"/>
                <a:ext cx="8" cy="8"/>
              </a:xfrm>
              <a:custGeom>
                <a:avLst/>
                <a:gdLst>
                  <a:gd name="T0" fmla="*/ 2 w 8"/>
                  <a:gd name="T1" fmla="*/ 3 h 8"/>
                  <a:gd name="T2" fmla="*/ 2 w 8"/>
                  <a:gd name="T3" fmla="*/ 3 h 8"/>
                  <a:gd name="T4" fmla="*/ 0 w 8"/>
                  <a:gd name="T5" fmla="*/ 7 h 8"/>
                  <a:gd name="T6" fmla="*/ 8 w 8"/>
                  <a:gd name="T7" fmla="*/ 8 h 8"/>
                  <a:gd name="T8" fmla="*/ 8 w 8"/>
                  <a:gd name="T9" fmla="*/ 5 h 8"/>
                  <a:gd name="T10" fmla="*/ 2 w 8"/>
                  <a:gd name="T11" fmla="*/ 3 h 8"/>
                  <a:gd name="T12" fmla="*/ 8 w 8"/>
                  <a:gd name="T13" fmla="*/ 5 h 8"/>
                  <a:gd name="T14" fmla="*/ 8 w 8"/>
                  <a:gd name="T15" fmla="*/ 2 h 8"/>
                  <a:gd name="T16" fmla="*/ 5 w 8"/>
                  <a:gd name="T17" fmla="*/ 0 h 8"/>
                  <a:gd name="T18" fmla="*/ 3 w 8"/>
                  <a:gd name="T19" fmla="*/ 0 h 8"/>
                  <a:gd name="T20" fmla="*/ 2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3"/>
                    </a:moveTo>
                    <a:lnTo>
                      <a:pt x="2" y="3"/>
                    </a:lnTo>
                    <a:lnTo>
                      <a:pt x="0" y="7"/>
                    </a:lnTo>
                    <a:lnTo>
                      <a:pt x="8" y="8"/>
                    </a:lnTo>
                    <a:lnTo>
                      <a:pt x="8" y="5"/>
                    </a:lnTo>
                    <a:lnTo>
                      <a:pt x="2" y="3"/>
                    </a:lnTo>
                    <a:lnTo>
                      <a:pt x="8" y="5"/>
                    </a:lnTo>
                    <a:lnTo>
                      <a:pt x="8" y="2"/>
                    </a:lnTo>
                    <a:lnTo>
                      <a:pt x="5"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09" name="Freeform 1238"/>
              <p:cNvSpPr>
                <a:spLocks/>
              </p:cNvSpPr>
              <p:nvPr/>
            </p:nvSpPr>
            <p:spPr bwMode="auto">
              <a:xfrm>
                <a:off x="3753" y="1620"/>
                <a:ext cx="8" cy="8"/>
              </a:xfrm>
              <a:custGeom>
                <a:avLst/>
                <a:gdLst>
                  <a:gd name="T0" fmla="*/ 0 w 8"/>
                  <a:gd name="T1" fmla="*/ 1 h 8"/>
                  <a:gd name="T2" fmla="*/ 0 w 8"/>
                  <a:gd name="T3" fmla="*/ 1 h 8"/>
                  <a:gd name="T4" fmla="*/ 0 w 8"/>
                  <a:gd name="T5" fmla="*/ 6 h 8"/>
                  <a:gd name="T6" fmla="*/ 6 w 8"/>
                  <a:gd name="T7" fmla="*/ 8 h 8"/>
                  <a:gd name="T8" fmla="*/ 8 w 8"/>
                  <a:gd name="T9" fmla="*/ 5 h 8"/>
                  <a:gd name="T10" fmla="*/ 0 w 8"/>
                  <a:gd name="T11" fmla="*/ 1 h 8"/>
                  <a:gd name="T12" fmla="*/ 8 w 8"/>
                  <a:gd name="T13" fmla="*/ 5 h 8"/>
                  <a:gd name="T14" fmla="*/ 8 w 8"/>
                  <a:gd name="T15" fmla="*/ 1 h 8"/>
                  <a:gd name="T16" fmla="*/ 5 w 8"/>
                  <a:gd name="T17" fmla="*/ 0 h 8"/>
                  <a:gd name="T18" fmla="*/ 1 w 8"/>
                  <a:gd name="T19" fmla="*/ 0 h 8"/>
                  <a:gd name="T20" fmla="*/ 0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1"/>
                    </a:moveTo>
                    <a:lnTo>
                      <a:pt x="0" y="1"/>
                    </a:lnTo>
                    <a:lnTo>
                      <a:pt x="0" y="6"/>
                    </a:lnTo>
                    <a:lnTo>
                      <a:pt x="6" y="8"/>
                    </a:lnTo>
                    <a:lnTo>
                      <a:pt x="8" y="5"/>
                    </a:lnTo>
                    <a:lnTo>
                      <a:pt x="0" y="1"/>
                    </a:lnTo>
                    <a:lnTo>
                      <a:pt x="8" y="5"/>
                    </a:lnTo>
                    <a:lnTo>
                      <a:pt x="8" y="1"/>
                    </a:lnTo>
                    <a:lnTo>
                      <a:pt x="5" y="0"/>
                    </a:lnTo>
                    <a:lnTo>
                      <a:pt x="1"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0" name="Freeform 1239"/>
              <p:cNvSpPr>
                <a:spLocks/>
              </p:cNvSpPr>
              <p:nvPr/>
            </p:nvSpPr>
            <p:spPr bwMode="auto">
              <a:xfrm>
                <a:off x="3753" y="1617"/>
                <a:ext cx="8" cy="8"/>
              </a:xfrm>
              <a:custGeom>
                <a:avLst/>
                <a:gdLst>
                  <a:gd name="T0" fmla="*/ 1 w 8"/>
                  <a:gd name="T1" fmla="*/ 1 h 8"/>
                  <a:gd name="T2" fmla="*/ 1 w 8"/>
                  <a:gd name="T3" fmla="*/ 1 h 8"/>
                  <a:gd name="T4" fmla="*/ 0 w 8"/>
                  <a:gd name="T5" fmla="*/ 4 h 8"/>
                  <a:gd name="T6" fmla="*/ 8 w 8"/>
                  <a:gd name="T7" fmla="*/ 8 h 8"/>
                  <a:gd name="T8" fmla="*/ 8 w 8"/>
                  <a:gd name="T9" fmla="*/ 4 h 8"/>
                  <a:gd name="T10" fmla="*/ 1 w 8"/>
                  <a:gd name="T11" fmla="*/ 1 h 8"/>
                  <a:gd name="T12" fmla="*/ 8 w 8"/>
                  <a:gd name="T13" fmla="*/ 4 h 8"/>
                  <a:gd name="T14" fmla="*/ 8 w 8"/>
                  <a:gd name="T15" fmla="*/ 1 h 8"/>
                  <a:gd name="T16" fmla="*/ 6 w 8"/>
                  <a:gd name="T17" fmla="*/ 0 h 8"/>
                  <a:gd name="T18" fmla="*/ 3 w 8"/>
                  <a:gd name="T19" fmla="*/ 0 h 8"/>
                  <a:gd name="T20" fmla="*/ 1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1"/>
                    </a:moveTo>
                    <a:lnTo>
                      <a:pt x="1" y="1"/>
                    </a:lnTo>
                    <a:lnTo>
                      <a:pt x="0" y="4"/>
                    </a:lnTo>
                    <a:lnTo>
                      <a:pt x="8" y="8"/>
                    </a:lnTo>
                    <a:lnTo>
                      <a:pt x="8" y="4"/>
                    </a:lnTo>
                    <a:lnTo>
                      <a:pt x="1" y="1"/>
                    </a:lnTo>
                    <a:lnTo>
                      <a:pt x="8" y="4"/>
                    </a:lnTo>
                    <a:lnTo>
                      <a:pt x="8" y="1"/>
                    </a:lnTo>
                    <a:lnTo>
                      <a:pt x="6" y="0"/>
                    </a:lnTo>
                    <a:lnTo>
                      <a:pt x="3"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1" name="Freeform 1240"/>
              <p:cNvSpPr>
                <a:spLocks/>
              </p:cNvSpPr>
              <p:nvPr/>
            </p:nvSpPr>
            <p:spPr bwMode="auto">
              <a:xfrm>
                <a:off x="3754" y="1613"/>
                <a:ext cx="9" cy="8"/>
              </a:xfrm>
              <a:custGeom>
                <a:avLst/>
                <a:gdLst>
                  <a:gd name="T0" fmla="*/ 2 w 9"/>
                  <a:gd name="T1" fmla="*/ 2 h 8"/>
                  <a:gd name="T2" fmla="*/ 2 w 9"/>
                  <a:gd name="T3" fmla="*/ 2 h 8"/>
                  <a:gd name="T4" fmla="*/ 0 w 9"/>
                  <a:gd name="T5" fmla="*/ 5 h 8"/>
                  <a:gd name="T6" fmla="*/ 7 w 9"/>
                  <a:gd name="T7" fmla="*/ 8 h 8"/>
                  <a:gd name="T8" fmla="*/ 9 w 9"/>
                  <a:gd name="T9" fmla="*/ 5 h 8"/>
                  <a:gd name="T10" fmla="*/ 2 w 9"/>
                  <a:gd name="T11" fmla="*/ 2 h 8"/>
                  <a:gd name="T12" fmla="*/ 9 w 9"/>
                  <a:gd name="T13" fmla="*/ 5 h 8"/>
                  <a:gd name="T14" fmla="*/ 9 w 9"/>
                  <a:gd name="T15" fmla="*/ 2 h 8"/>
                  <a:gd name="T16" fmla="*/ 7 w 9"/>
                  <a:gd name="T17" fmla="*/ 0 h 8"/>
                  <a:gd name="T18" fmla="*/ 4 w 9"/>
                  <a:gd name="T19" fmla="*/ 0 h 8"/>
                  <a:gd name="T20" fmla="*/ 2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2" y="2"/>
                    </a:moveTo>
                    <a:lnTo>
                      <a:pt x="2" y="2"/>
                    </a:lnTo>
                    <a:lnTo>
                      <a:pt x="0" y="5"/>
                    </a:lnTo>
                    <a:lnTo>
                      <a:pt x="7" y="8"/>
                    </a:lnTo>
                    <a:lnTo>
                      <a:pt x="9" y="5"/>
                    </a:lnTo>
                    <a:lnTo>
                      <a:pt x="2" y="2"/>
                    </a:lnTo>
                    <a:lnTo>
                      <a:pt x="9" y="5"/>
                    </a:lnTo>
                    <a:lnTo>
                      <a:pt x="9" y="2"/>
                    </a:lnTo>
                    <a:lnTo>
                      <a:pt x="7" y="0"/>
                    </a:lnTo>
                    <a:lnTo>
                      <a:pt x="4"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2" name="Freeform 1241"/>
              <p:cNvSpPr>
                <a:spLocks/>
              </p:cNvSpPr>
              <p:nvPr/>
            </p:nvSpPr>
            <p:spPr bwMode="auto">
              <a:xfrm>
                <a:off x="3756" y="1610"/>
                <a:ext cx="8" cy="8"/>
              </a:xfrm>
              <a:custGeom>
                <a:avLst/>
                <a:gdLst>
                  <a:gd name="T0" fmla="*/ 0 w 8"/>
                  <a:gd name="T1" fmla="*/ 2 h 8"/>
                  <a:gd name="T2" fmla="*/ 0 w 8"/>
                  <a:gd name="T3" fmla="*/ 2 h 8"/>
                  <a:gd name="T4" fmla="*/ 0 w 8"/>
                  <a:gd name="T5" fmla="*/ 5 h 8"/>
                  <a:gd name="T6" fmla="*/ 7 w 8"/>
                  <a:gd name="T7" fmla="*/ 8 h 8"/>
                  <a:gd name="T8" fmla="*/ 8 w 8"/>
                  <a:gd name="T9" fmla="*/ 5 h 8"/>
                  <a:gd name="T10" fmla="*/ 0 w 8"/>
                  <a:gd name="T11" fmla="*/ 2 h 8"/>
                  <a:gd name="T12" fmla="*/ 8 w 8"/>
                  <a:gd name="T13" fmla="*/ 5 h 8"/>
                  <a:gd name="T14" fmla="*/ 7 w 8"/>
                  <a:gd name="T15" fmla="*/ 2 h 8"/>
                  <a:gd name="T16" fmla="*/ 5 w 8"/>
                  <a:gd name="T17" fmla="*/ 0 h 8"/>
                  <a:gd name="T18" fmla="*/ 2 w 8"/>
                  <a:gd name="T19" fmla="*/ 0 h 8"/>
                  <a:gd name="T20" fmla="*/ 0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2"/>
                    </a:moveTo>
                    <a:lnTo>
                      <a:pt x="0" y="2"/>
                    </a:lnTo>
                    <a:lnTo>
                      <a:pt x="0" y="5"/>
                    </a:lnTo>
                    <a:lnTo>
                      <a:pt x="7" y="8"/>
                    </a:lnTo>
                    <a:lnTo>
                      <a:pt x="8" y="5"/>
                    </a:lnTo>
                    <a:lnTo>
                      <a:pt x="0" y="2"/>
                    </a:lnTo>
                    <a:lnTo>
                      <a:pt x="8" y="5"/>
                    </a:lnTo>
                    <a:lnTo>
                      <a:pt x="7" y="2"/>
                    </a:lnTo>
                    <a:lnTo>
                      <a:pt x="5" y="0"/>
                    </a:lnTo>
                    <a:lnTo>
                      <a:pt x="2"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3" name="Freeform 1242"/>
              <p:cNvSpPr>
                <a:spLocks/>
              </p:cNvSpPr>
              <p:nvPr/>
            </p:nvSpPr>
            <p:spPr bwMode="auto">
              <a:xfrm>
                <a:off x="3756" y="1607"/>
                <a:ext cx="8" cy="8"/>
              </a:xfrm>
              <a:custGeom>
                <a:avLst/>
                <a:gdLst>
                  <a:gd name="T0" fmla="*/ 2 w 8"/>
                  <a:gd name="T1" fmla="*/ 3 h 8"/>
                  <a:gd name="T2" fmla="*/ 2 w 8"/>
                  <a:gd name="T3" fmla="*/ 3 h 8"/>
                  <a:gd name="T4" fmla="*/ 0 w 8"/>
                  <a:gd name="T5" fmla="*/ 5 h 8"/>
                  <a:gd name="T6" fmla="*/ 8 w 8"/>
                  <a:gd name="T7" fmla="*/ 8 h 8"/>
                  <a:gd name="T8" fmla="*/ 8 w 8"/>
                  <a:gd name="T9" fmla="*/ 5 h 8"/>
                  <a:gd name="T10" fmla="*/ 2 w 8"/>
                  <a:gd name="T11" fmla="*/ 3 h 8"/>
                  <a:gd name="T12" fmla="*/ 8 w 8"/>
                  <a:gd name="T13" fmla="*/ 5 h 8"/>
                  <a:gd name="T14" fmla="*/ 8 w 8"/>
                  <a:gd name="T15" fmla="*/ 3 h 8"/>
                  <a:gd name="T16" fmla="*/ 7 w 8"/>
                  <a:gd name="T17" fmla="*/ 0 h 8"/>
                  <a:gd name="T18" fmla="*/ 3 w 8"/>
                  <a:gd name="T19" fmla="*/ 0 h 8"/>
                  <a:gd name="T20" fmla="*/ 2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3"/>
                    </a:moveTo>
                    <a:lnTo>
                      <a:pt x="2" y="3"/>
                    </a:lnTo>
                    <a:lnTo>
                      <a:pt x="0" y="5"/>
                    </a:lnTo>
                    <a:lnTo>
                      <a:pt x="8" y="8"/>
                    </a:lnTo>
                    <a:lnTo>
                      <a:pt x="8" y="5"/>
                    </a:lnTo>
                    <a:lnTo>
                      <a:pt x="2" y="3"/>
                    </a:lnTo>
                    <a:lnTo>
                      <a:pt x="8" y="5"/>
                    </a:lnTo>
                    <a:lnTo>
                      <a:pt x="8" y="3"/>
                    </a:lnTo>
                    <a:lnTo>
                      <a:pt x="7"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4" name="Freeform 1243"/>
              <p:cNvSpPr>
                <a:spLocks/>
              </p:cNvSpPr>
              <p:nvPr/>
            </p:nvSpPr>
            <p:spPr bwMode="auto">
              <a:xfrm>
                <a:off x="3758" y="1605"/>
                <a:ext cx="8" cy="8"/>
              </a:xfrm>
              <a:custGeom>
                <a:avLst/>
                <a:gdLst>
                  <a:gd name="T0" fmla="*/ 0 w 8"/>
                  <a:gd name="T1" fmla="*/ 2 h 8"/>
                  <a:gd name="T2" fmla="*/ 0 w 8"/>
                  <a:gd name="T3" fmla="*/ 2 h 8"/>
                  <a:gd name="T4" fmla="*/ 0 w 8"/>
                  <a:gd name="T5" fmla="*/ 5 h 8"/>
                  <a:gd name="T6" fmla="*/ 6 w 8"/>
                  <a:gd name="T7" fmla="*/ 8 h 8"/>
                  <a:gd name="T8" fmla="*/ 8 w 8"/>
                  <a:gd name="T9" fmla="*/ 5 h 8"/>
                  <a:gd name="T10" fmla="*/ 0 w 8"/>
                  <a:gd name="T11" fmla="*/ 2 h 8"/>
                  <a:gd name="T12" fmla="*/ 8 w 8"/>
                  <a:gd name="T13" fmla="*/ 5 h 8"/>
                  <a:gd name="T14" fmla="*/ 8 w 8"/>
                  <a:gd name="T15" fmla="*/ 2 h 8"/>
                  <a:gd name="T16" fmla="*/ 5 w 8"/>
                  <a:gd name="T17" fmla="*/ 0 h 8"/>
                  <a:gd name="T18" fmla="*/ 3 w 8"/>
                  <a:gd name="T19" fmla="*/ 0 h 8"/>
                  <a:gd name="T20" fmla="*/ 0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2"/>
                    </a:moveTo>
                    <a:lnTo>
                      <a:pt x="0" y="2"/>
                    </a:lnTo>
                    <a:lnTo>
                      <a:pt x="0" y="5"/>
                    </a:lnTo>
                    <a:lnTo>
                      <a:pt x="6" y="8"/>
                    </a:lnTo>
                    <a:lnTo>
                      <a:pt x="8" y="5"/>
                    </a:lnTo>
                    <a:lnTo>
                      <a:pt x="0" y="2"/>
                    </a:lnTo>
                    <a:lnTo>
                      <a:pt x="8" y="5"/>
                    </a:lnTo>
                    <a:lnTo>
                      <a:pt x="8" y="2"/>
                    </a:lnTo>
                    <a:lnTo>
                      <a:pt x="5" y="0"/>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5" name="Freeform 1244"/>
              <p:cNvSpPr>
                <a:spLocks/>
              </p:cNvSpPr>
              <p:nvPr/>
            </p:nvSpPr>
            <p:spPr bwMode="auto">
              <a:xfrm>
                <a:off x="3758" y="1604"/>
                <a:ext cx="8" cy="6"/>
              </a:xfrm>
              <a:custGeom>
                <a:avLst/>
                <a:gdLst>
                  <a:gd name="T0" fmla="*/ 1 w 8"/>
                  <a:gd name="T1" fmla="*/ 1 h 6"/>
                  <a:gd name="T2" fmla="*/ 1 w 8"/>
                  <a:gd name="T3" fmla="*/ 1 h 6"/>
                  <a:gd name="T4" fmla="*/ 0 w 8"/>
                  <a:gd name="T5" fmla="*/ 3 h 6"/>
                  <a:gd name="T6" fmla="*/ 8 w 8"/>
                  <a:gd name="T7" fmla="*/ 6 h 6"/>
                  <a:gd name="T8" fmla="*/ 8 w 8"/>
                  <a:gd name="T9" fmla="*/ 5 h 6"/>
                  <a:gd name="T10" fmla="*/ 1 w 8"/>
                  <a:gd name="T11" fmla="*/ 1 h 6"/>
                  <a:gd name="T12" fmla="*/ 8 w 8"/>
                  <a:gd name="T13" fmla="*/ 5 h 6"/>
                  <a:gd name="T14" fmla="*/ 8 w 8"/>
                  <a:gd name="T15" fmla="*/ 1 h 6"/>
                  <a:gd name="T16" fmla="*/ 6 w 8"/>
                  <a:gd name="T17" fmla="*/ 0 h 6"/>
                  <a:gd name="T18" fmla="*/ 5 w 8"/>
                  <a:gd name="T19" fmla="*/ 0 h 6"/>
                  <a:gd name="T20" fmla="*/ 1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1" y="1"/>
                    </a:moveTo>
                    <a:lnTo>
                      <a:pt x="1" y="1"/>
                    </a:lnTo>
                    <a:lnTo>
                      <a:pt x="0" y="3"/>
                    </a:lnTo>
                    <a:lnTo>
                      <a:pt x="8" y="6"/>
                    </a:lnTo>
                    <a:lnTo>
                      <a:pt x="8" y="5"/>
                    </a:lnTo>
                    <a:lnTo>
                      <a:pt x="1" y="1"/>
                    </a:lnTo>
                    <a:lnTo>
                      <a:pt x="8" y="5"/>
                    </a:lnTo>
                    <a:lnTo>
                      <a:pt x="8" y="1"/>
                    </a:lnTo>
                    <a:lnTo>
                      <a:pt x="6" y="0"/>
                    </a:lnTo>
                    <a:lnTo>
                      <a:pt x="5"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6" name="Freeform 1245"/>
              <p:cNvSpPr>
                <a:spLocks/>
              </p:cNvSpPr>
              <p:nvPr/>
            </p:nvSpPr>
            <p:spPr bwMode="auto">
              <a:xfrm>
                <a:off x="3759" y="1602"/>
                <a:ext cx="8" cy="7"/>
              </a:xfrm>
              <a:custGeom>
                <a:avLst/>
                <a:gdLst>
                  <a:gd name="T0" fmla="*/ 2 w 8"/>
                  <a:gd name="T1" fmla="*/ 2 h 7"/>
                  <a:gd name="T2" fmla="*/ 2 w 8"/>
                  <a:gd name="T3" fmla="*/ 2 h 7"/>
                  <a:gd name="T4" fmla="*/ 0 w 8"/>
                  <a:gd name="T5" fmla="*/ 3 h 7"/>
                  <a:gd name="T6" fmla="*/ 7 w 8"/>
                  <a:gd name="T7" fmla="*/ 7 h 7"/>
                  <a:gd name="T8" fmla="*/ 8 w 8"/>
                  <a:gd name="T9" fmla="*/ 5 h 7"/>
                  <a:gd name="T10" fmla="*/ 2 w 8"/>
                  <a:gd name="T11" fmla="*/ 2 h 7"/>
                  <a:gd name="T12" fmla="*/ 8 w 8"/>
                  <a:gd name="T13" fmla="*/ 5 h 7"/>
                  <a:gd name="T14" fmla="*/ 8 w 8"/>
                  <a:gd name="T15" fmla="*/ 3 h 7"/>
                  <a:gd name="T16" fmla="*/ 7 w 8"/>
                  <a:gd name="T17" fmla="*/ 0 h 7"/>
                  <a:gd name="T18" fmla="*/ 4 w 8"/>
                  <a:gd name="T19" fmla="*/ 0 h 7"/>
                  <a:gd name="T20" fmla="*/ 2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2" y="2"/>
                    </a:moveTo>
                    <a:lnTo>
                      <a:pt x="2" y="2"/>
                    </a:lnTo>
                    <a:lnTo>
                      <a:pt x="0" y="3"/>
                    </a:lnTo>
                    <a:lnTo>
                      <a:pt x="7" y="7"/>
                    </a:lnTo>
                    <a:lnTo>
                      <a:pt x="8" y="5"/>
                    </a:lnTo>
                    <a:lnTo>
                      <a:pt x="2" y="2"/>
                    </a:lnTo>
                    <a:lnTo>
                      <a:pt x="8" y="5"/>
                    </a:lnTo>
                    <a:lnTo>
                      <a:pt x="8" y="3"/>
                    </a:lnTo>
                    <a:lnTo>
                      <a:pt x="7" y="0"/>
                    </a:lnTo>
                    <a:lnTo>
                      <a:pt x="4"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7" name="Freeform 1246"/>
              <p:cNvSpPr>
                <a:spLocks/>
              </p:cNvSpPr>
              <p:nvPr/>
            </p:nvSpPr>
            <p:spPr bwMode="auto">
              <a:xfrm>
                <a:off x="3761" y="1600"/>
                <a:ext cx="8" cy="9"/>
              </a:xfrm>
              <a:custGeom>
                <a:avLst/>
                <a:gdLst>
                  <a:gd name="T0" fmla="*/ 2 w 8"/>
                  <a:gd name="T1" fmla="*/ 2 h 9"/>
                  <a:gd name="T2" fmla="*/ 2 w 8"/>
                  <a:gd name="T3" fmla="*/ 2 h 9"/>
                  <a:gd name="T4" fmla="*/ 0 w 8"/>
                  <a:gd name="T5" fmla="*/ 4 h 9"/>
                  <a:gd name="T6" fmla="*/ 6 w 8"/>
                  <a:gd name="T7" fmla="*/ 9 h 9"/>
                  <a:gd name="T8" fmla="*/ 6 w 8"/>
                  <a:gd name="T9" fmla="*/ 7 h 9"/>
                  <a:gd name="T10" fmla="*/ 2 w 8"/>
                  <a:gd name="T11" fmla="*/ 2 h 9"/>
                  <a:gd name="T12" fmla="*/ 6 w 8"/>
                  <a:gd name="T13" fmla="*/ 7 h 9"/>
                  <a:gd name="T14" fmla="*/ 8 w 8"/>
                  <a:gd name="T15" fmla="*/ 4 h 9"/>
                  <a:gd name="T16" fmla="*/ 6 w 8"/>
                  <a:gd name="T17" fmla="*/ 2 h 9"/>
                  <a:gd name="T18" fmla="*/ 3 w 8"/>
                  <a:gd name="T19" fmla="*/ 0 h 9"/>
                  <a:gd name="T20" fmla="*/ 2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2"/>
                    </a:moveTo>
                    <a:lnTo>
                      <a:pt x="2" y="2"/>
                    </a:lnTo>
                    <a:lnTo>
                      <a:pt x="0" y="4"/>
                    </a:lnTo>
                    <a:lnTo>
                      <a:pt x="6" y="9"/>
                    </a:lnTo>
                    <a:lnTo>
                      <a:pt x="6" y="7"/>
                    </a:lnTo>
                    <a:lnTo>
                      <a:pt x="2" y="2"/>
                    </a:lnTo>
                    <a:lnTo>
                      <a:pt x="6" y="7"/>
                    </a:lnTo>
                    <a:lnTo>
                      <a:pt x="8" y="4"/>
                    </a:lnTo>
                    <a:lnTo>
                      <a:pt x="6" y="2"/>
                    </a:lnTo>
                    <a:lnTo>
                      <a:pt x="3"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8" name="Freeform 1247"/>
              <p:cNvSpPr>
                <a:spLocks/>
              </p:cNvSpPr>
              <p:nvPr/>
            </p:nvSpPr>
            <p:spPr bwMode="auto">
              <a:xfrm>
                <a:off x="3763" y="1600"/>
                <a:ext cx="6" cy="7"/>
              </a:xfrm>
              <a:custGeom>
                <a:avLst/>
                <a:gdLst>
                  <a:gd name="T0" fmla="*/ 1 w 6"/>
                  <a:gd name="T1" fmla="*/ 0 h 7"/>
                  <a:gd name="T2" fmla="*/ 0 w 6"/>
                  <a:gd name="T3" fmla="*/ 0 h 7"/>
                  <a:gd name="T4" fmla="*/ 0 w 6"/>
                  <a:gd name="T5" fmla="*/ 2 h 7"/>
                  <a:gd name="T6" fmla="*/ 4 w 6"/>
                  <a:gd name="T7" fmla="*/ 7 h 7"/>
                  <a:gd name="T8" fmla="*/ 6 w 6"/>
                  <a:gd name="T9" fmla="*/ 7 h 7"/>
                  <a:gd name="T10" fmla="*/ 1 w 6"/>
                  <a:gd name="T11" fmla="*/ 0 h 7"/>
                  <a:gd name="T12" fmla="*/ 6 w 6"/>
                  <a:gd name="T13" fmla="*/ 7 h 7"/>
                  <a:gd name="T14" fmla="*/ 6 w 6"/>
                  <a:gd name="T15" fmla="*/ 4 h 7"/>
                  <a:gd name="T16" fmla="*/ 6 w 6"/>
                  <a:gd name="T17" fmla="*/ 0 h 7"/>
                  <a:gd name="T18" fmla="*/ 3 w 6"/>
                  <a:gd name="T19" fmla="*/ 0 h 7"/>
                  <a:gd name="T20" fmla="*/ 0 w 6"/>
                  <a:gd name="T21" fmla="*/ 0 h 7"/>
                  <a:gd name="T22" fmla="*/ 1 w 6"/>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1" y="0"/>
                    </a:moveTo>
                    <a:lnTo>
                      <a:pt x="0" y="0"/>
                    </a:lnTo>
                    <a:lnTo>
                      <a:pt x="0" y="2"/>
                    </a:lnTo>
                    <a:lnTo>
                      <a:pt x="4" y="7"/>
                    </a:lnTo>
                    <a:lnTo>
                      <a:pt x="6" y="7"/>
                    </a:lnTo>
                    <a:lnTo>
                      <a:pt x="1" y="0"/>
                    </a:lnTo>
                    <a:lnTo>
                      <a:pt x="6" y="7"/>
                    </a:lnTo>
                    <a:lnTo>
                      <a:pt x="6" y="4"/>
                    </a:lnTo>
                    <a:lnTo>
                      <a:pt x="6" y="0"/>
                    </a:lnTo>
                    <a:lnTo>
                      <a:pt x="3" y="0"/>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19" name="Freeform 1248"/>
              <p:cNvSpPr>
                <a:spLocks/>
              </p:cNvSpPr>
              <p:nvPr/>
            </p:nvSpPr>
            <p:spPr bwMode="auto">
              <a:xfrm>
                <a:off x="3764" y="1599"/>
                <a:ext cx="7" cy="8"/>
              </a:xfrm>
              <a:custGeom>
                <a:avLst/>
                <a:gdLst>
                  <a:gd name="T0" fmla="*/ 2 w 7"/>
                  <a:gd name="T1" fmla="*/ 0 h 8"/>
                  <a:gd name="T2" fmla="*/ 0 w 7"/>
                  <a:gd name="T3" fmla="*/ 0 h 8"/>
                  <a:gd name="T4" fmla="*/ 0 w 7"/>
                  <a:gd name="T5" fmla="*/ 1 h 8"/>
                  <a:gd name="T6" fmla="*/ 3 w 7"/>
                  <a:gd name="T7" fmla="*/ 8 h 8"/>
                  <a:gd name="T8" fmla="*/ 5 w 7"/>
                  <a:gd name="T9" fmla="*/ 8 h 8"/>
                  <a:gd name="T10" fmla="*/ 2 w 7"/>
                  <a:gd name="T11" fmla="*/ 0 h 8"/>
                  <a:gd name="T12" fmla="*/ 5 w 7"/>
                  <a:gd name="T13" fmla="*/ 8 h 8"/>
                  <a:gd name="T14" fmla="*/ 7 w 7"/>
                  <a:gd name="T15" fmla="*/ 5 h 8"/>
                  <a:gd name="T16" fmla="*/ 7 w 7"/>
                  <a:gd name="T17" fmla="*/ 1 h 8"/>
                  <a:gd name="T18" fmla="*/ 3 w 7"/>
                  <a:gd name="T19" fmla="*/ 0 h 8"/>
                  <a:gd name="T20" fmla="*/ 0 w 7"/>
                  <a:gd name="T21" fmla="*/ 0 h 8"/>
                  <a:gd name="T22" fmla="*/ 2 w 7"/>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0"/>
                    </a:moveTo>
                    <a:lnTo>
                      <a:pt x="0" y="0"/>
                    </a:lnTo>
                    <a:lnTo>
                      <a:pt x="0" y="1"/>
                    </a:lnTo>
                    <a:lnTo>
                      <a:pt x="3" y="8"/>
                    </a:lnTo>
                    <a:lnTo>
                      <a:pt x="5" y="8"/>
                    </a:lnTo>
                    <a:lnTo>
                      <a:pt x="2" y="0"/>
                    </a:lnTo>
                    <a:lnTo>
                      <a:pt x="5" y="8"/>
                    </a:lnTo>
                    <a:lnTo>
                      <a:pt x="7" y="5"/>
                    </a:lnTo>
                    <a:lnTo>
                      <a:pt x="7" y="1"/>
                    </a:lnTo>
                    <a:lnTo>
                      <a:pt x="3" y="0"/>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0" name="Freeform 1249"/>
              <p:cNvSpPr>
                <a:spLocks/>
              </p:cNvSpPr>
              <p:nvPr/>
            </p:nvSpPr>
            <p:spPr bwMode="auto">
              <a:xfrm>
                <a:off x="3766" y="1599"/>
                <a:ext cx="6" cy="8"/>
              </a:xfrm>
              <a:custGeom>
                <a:avLst/>
                <a:gdLst>
                  <a:gd name="T0" fmla="*/ 3 w 6"/>
                  <a:gd name="T1" fmla="*/ 0 h 8"/>
                  <a:gd name="T2" fmla="*/ 1 w 6"/>
                  <a:gd name="T3" fmla="*/ 0 h 8"/>
                  <a:gd name="T4" fmla="*/ 0 w 6"/>
                  <a:gd name="T5" fmla="*/ 0 h 8"/>
                  <a:gd name="T6" fmla="*/ 1 w 6"/>
                  <a:gd name="T7" fmla="*/ 8 h 8"/>
                  <a:gd name="T8" fmla="*/ 3 w 6"/>
                  <a:gd name="T9" fmla="*/ 8 h 8"/>
                  <a:gd name="T10" fmla="*/ 3 w 6"/>
                  <a:gd name="T11" fmla="*/ 0 h 8"/>
                  <a:gd name="T12" fmla="*/ 3 w 6"/>
                  <a:gd name="T13" fmla="*/ 8 h 8"/>
                  <a:gd name="T14" fmla="*/ 5 w 6"/>
                  <a:gd name="T15" fmla="*/ 6 h 8"/>
                  <a:gd name="T16" fmla="*/ 6 w 6"/>
                  <a:gd name="T17" fmla="*/ 3 h 8"/>
                  <a:gd name="T18" fmla="*/ 5 w 6"/>
                  <a:gd name="T19" fmla="*/ 0 h 8"/>
                  <a:gd name="T20" fmla="*/ 1 w 6"/>
                  <a:gd name="T21" fmla="*/ 0 h 8"/>
                  <a:gd name="T22" fmla="*/ 3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0"/>
                    </a:moveTo>
                    <a:lnTo>
                      <a:pt x="1" y="0"/>
                    </a:lnTo>
                    <a:lnTo>
                      <a:pt x="0" y="0"/>
                    </a:lnTo>
                    <a:lnTo>
                      <a:pt x="1" y="8"/>
                    </a:lnTo>
                    <a:lnTo>
                      <a:pt x="3" y="8"/>
                    </a:lnTo>
                    <a:lnTo>
                      <a:pt x="3" y="0"/>
                    </a:lnTo>
                    <a:lnTo>
                      <a:pt x="3" y="8"/>
                    </a:lnTo>
                    <a:lnTo>
                      <a:pt x="5" y="6"/>
                    </a:lnTo>
                    <a:lnTo>
                      <a:pt x="6" y="3"/>
                    </a:lnTo>
                    <a:lnTo>
                      <a:pt x="5" y="0"/>
                    </a:lnTo>
                    <a:lnTo>
                      <a:pt x="1" y="0"/>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1" name="Freeform 1250"/>
              <p:cNvSpPr>
                <a:spLocks/>
              </p:cNvSpPr>
              <p:nvPr/>
            </p:nvSpPr>
            <p:spPr bwMode="auto">
              <a:xfrm>
                <a:off x="3767" y="1599"/>
                <a:ext cx="5" cy="8"/>
              </a:xfrm>
              <a:custGeom>
                <a:avLst/>
                <a:gdLst>
                  <a:gd name="T0" fmla="*/ 4 w 5"/>
                  <a:gd name="T1" fmla="*/ 0 h 8"/>
                  <a:gd name="T2" fmla="*/ 2 w 5"/>
                  <a:gd name="T3" fmla="*/ 0 h 8"/>
                  <a:gd name="T4" fmla="*/ 2 w 5"/>
                  <a:gd name="T5" fmla="*/ 0 h 8"/>
                  <a:gd name="T6" fmla="*/ 0 w 5"/>
                  <a:gd name="T7" fmla="*/ 8 h 8"/>
                  <a:gd name="T8" fmla="*/ 0 w 5"/>
                  <a:gd name="T9" fmla="*/ 8 h 8"/>
                  <a:gd name="T10" fmla="*/ 4 w 5"/>
                  <a:gd name="T11" fmla="*/ 0 h 8"/>
                  <a:gd name="T12" fmla="*/ 0 w 5"/>
                  <a:gd name="T13" fmla="*/ 8 h 8"/>
                  <a:gd name="T14" fmla="*/ 4 w 5"/>
                  <a:gd name="T15" fmla="*/ 6 h 8"/>
                  <a:gd name="T16" fmla="*/ 5 w 5"/>
                  <a:gd name="T17" fmla="*/ 5 h 8"/>
                  <a:gd name="T18" fmla="*/ 5 w 5"/>
                  <a:gd name="T19" fmla="*/ 1 h 8"/>
                  <a:gd name="T20" fmla="*/ 2 w 5"/>
                  <a:gd name="T21" fmla="*/ 0 h 8"/>
                  <a:gd name="T22" fmla="*/ 4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4" y="0"/>
                    </a:moveTo>
                    <a:lnTo>
                      <a:pt x="2" y="0"/>
                    </a:lnTo>
                    <a:lnTo>
                      <a:pt x="0" y="8"/>
                    </a:lnTo>
                    <a:lnTo>
                      <a:pt x="4" y="0"/>
                    </a:lnTo>
                    <a:lnTo>
                      <a:pt x="0" y="8"/>
                    </a:lnTo>
                    <a:lnTo>
                      <a:pt x="4" y="6"/>
                    </a:lnTo>
                    <a:lnTo>
                      <a:pt x="5" y="5"/>
                    </a:lnTo>
                    <a:lnTo>
                      <a:pt x="5" y="1"/>
                    </a:lnTo>
                    <a:lnTo>
                      <a:pt x="2" y="0"/>
                    </a:lnTo>
                    <a:lnTo>
                      <a:pt x="4"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2" name="Freeform 1251"/>
              <p:cNvSpPr>
                <a:spLocks/>
              </p:cNvSpPr>
              <p:nvPr/>
            </p:nvSpPr>
            <p:spPr bwMode="auto">
              <a:xfrm>
                <a:off x="3767" y="1599"/>
                <a:ext cx="7" cy="8"/>
              </a:xfrm>
              <a:custGeom>
                <a:avLst/>
                <a:gdLst>
                  <a:gd name="T0" fmla="*/ 5 w 7"/>
                  <a:gd name="T1" fmla="*/ 1 h 8"/>
                  <a:gd name="T2" fmla="*/ 4 w 7"/>
                  <a:gd name="T3" fmla="*/ 1 h 8"/>
                  <a:gd name="T4" fmla="*/ 4 w 7"/>
                  <a:gd name="T5" fmla="*/ 0 h 8"/>
                  <a:gd name="T6" fmla="*/ 0 w 7"/>
                  <a:gd name="T7" fmla="*/ 8 h 8"/>
                  <a:gd name="T8" fmla="*/ 0 w 7"/>
                  <a:gd name="T9" fmla="*/ 8 h 8"/>
                  <a:gd name="T10" fmla="*/ 5 w 7"/>
                  <a:gd name="T11" fmla="*/ 1 h 8"/>
                  <a:gd name="T12" fmla="*/ 0 w 7"/>
                  <a:gd name="T13" fmla="*/ 8 h 8"/>
                  <a:gd name="T14" fmla="*/ 4 w 7"/>
                  <a:gd name="T15" fmla="*/ 8 h 8"/>
                  <a:gd name="T16" fmla="*/ 7 w 7"/>
                  <a:gd name="T17" fmla="*/ 6 h 8"/>
                  <a:gd name="T18" fmla="*/ 7 w 7"/>
                  <a:gd name="T19" fmla="*/ 3 h 8"/>
                  <a:gd name="T20" fmla="*/ 4 w 7"/>
                  <a:gd name="T21" fmla="*/ 1 h 8"/>
                  <a:gd name="T22" fmla="*/ 5 w 7"/>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1"/>
                    </a:moveTo>
                    <a:lnTo>
                      <a:pt x="4" y="1"/>
                    </a:lnTo>
                    <a:lnTo>
                      <a:pt x="4" y="0"/>
                    </a:lnTo>
                    <a:lnTo>
                      <a:pt x="0" y="8"/>
                    </a:lnTo>
                    <a:lnTo>
                      <a:pt x="5" y="1"/>
                    </a:lnTo>
                    <a:lnTo>
                      <a:pt x="0" y="8"/>
                    </a:lnTo>
                    <a:lnTo>
                      <a:pt x="4" y="8"/>
                    </a:lnTo>
                    <a:lnTo>
                      <a:pt x="7" y="6"/>
                    </a:lnTo>
                    <a:lnTo>
                      <a:pt x="7" y="3"/>
                    </a:lnTo>
                    <a:lnTo>
                      <a:pt x="4" y="1"/>
                    </a:lnTo>
                    <a:lnTo>
                      <a:pt x="5"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3" name="Freeform 1252"/>
              <p:cNvSpPr>
                <a:spLocks/>
              </p:cNvSpPr>
              <p:nvPr/>
            </p:nvSpPr>
            <p:spPr bwMode="auto">
              <a:xfrm>
                <a:off x="3767" y="1600"/>
                <a:ext cx="7" cy="9"/>
              </a:xfrm>
              <a:custGeom>
                <a:avLst/>
                <a:gdLst>
                  <a:gd name="T0" fmla="*/ 7 w 7"/>
                  <a:gd name="T1" fmla="*/ 2 h 9"/>
                  <a:gd name="T2" fmla="*/ 7 w 7"/>
                  <a:gd name="T3" fmla="*/ 2 h 9"/>
                  <a:gd name="T4" fmla="*/ 5 w 7"/>
                  <a:gd name="T5" fmla="*/ 0 h 9"/>
                  <a:gd name="T6" fmla="*/ 0 w 7"/>
                  <a:gd name="T7" fmla="*/ 7 h 9"/>
                  <a:gd name="T8" fmla="*/ 0 w 7"/>
                  <a:gd name="T9" fmla="*/ 7 h 9"/>
                  <a:gd name="T10" fmla="*/ 7 w 7"/>
                  <a:gd name="T11" fmla="*/ 2 h 9"/>
                  <a:gd name="T12" fmla="*/ 0 w 7"/>
                  <a:gd name="T13" fmla="*/ 7 h 9"/>
                  <a:gd name="T14" fmla="*/ 4 w 7"/>
                  <a:gd name="T15" fmla="*/ 9 h 9"/>
                  <a:gd name="T16" fmla="*/ 7 w 7"/>
                  <a:gd name="T17" fmla="*/ 7 h 9"/>
                  <a:gd name="T18" fmla="*/ 7 w 7"/>
                  <a:gd name="T19" fmla="*/ 4 h 9"/>
                  <a:gd name="T20" fmla="*/ 7 w 7"/>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7" y="2"/>
                    </a:moveTo>
                    <a:lnTo>
                      <a:pt x="7" y="2"/>
                    </a:lnTo>
                    <a:lnTo>
                      <a:pt x="5" y="0"/>
                    </a:lnTo>
                    <a:lnTo>
                      <a:pt x="0" y="7"/>
                    </a:lnTo>
                    <a:lnTo>
                      <a:pt x="7" y="2"/>
                    </a:lnTo>
                    <a:lnTo>
                      <a:pt x="0" y="7"/>
                    </a:lnTo>
                    <a:lnTo>
                      <a:pt x="4" y="9"/>
                    </a:lnTo>
                    <a:lnTo>
                      <a:pt x="7" y="7"/>
                    </a:lnTo>
                    <a:lnTo>
                      <a:pt x="7" y="4"/>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4" name="Freeform 1253"/>
              <p:cNvSpPr>
                <a:spLocks/>
              </p:cNvSpPr>
              <p:nvPr/>
            </p:nvSpPr>
            <p:spPr bwMode="auto">
              <a:xfrm>
                <a:off x="3767" y="1602"/>
                <a:ext cx="8" cy="8"/>
              </a:xfrm>
              <a:custGeom>
                <a:avLst/>
                <a:gdLst>
                  <a:gd name="T0" fmla="*/ 8 w 8"/>
                  <a:gd name="T1" fmla="*/ 2 h 8"/>
                  <a:gd name="T2" fmla="*/ 7 w 8"/>
                  <a:gd name="T3" fmla="*/ 2 h 8"/>
                  <a:gd name="T4" fmla="*/ 7 w 8"/>
                  <a:gd name="T5" fmla="*/ 0 h 8"/>
                  <a:gd name="T6" fmla="*/ 0 w 8"/>
                  <a:gd name="T7" fmla="*/ 5 h 8"/>
                  <a:gd name="T8" fmla="*/ 2 w 8"/>
                  <a:gd name="T9" fmla="*/ 7 h 8"/>
                  <a:gd name="T10" fmla="*/ 8 w 8"/>
                  <a:gd name="T11" fmla="*/ 2 h 8"/>
                  <a:gd name="T12" fmla="*/ 2 w 8"/>
                  <a:gd name="T13" fmla="*/ 7 h 8"/>
                  <a:gd name="T14" fmla="*/ 4 w 8"/>
                  <a:gd name="T15" fmla="*/ 8 h 8"/>
                  <a:gd name="T16" fmla="*/ 7 w 8"/>
                  <a:gd name="T17" fmla="*/ 7 h 8"/>
                  <a:gd name="T18" fmla="*/ 8 w 8"/>
                  <a:gd name="T19" fmla="*/ 5 h 8"/>
                  <a:gd name="T20" fmla="*/ 7 w 8"/>
                  <a:gd name="T21" fmla="*/ 2 h 8"/>
                  <a:gd name="T22" fmla="*/ 8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2"/>
                    </a:moveTo>
                    <a:lnTo>
                      <a:pt x="7" y="2"/>
                    </a:lnTo>
                    <a:lnTo>
                      <a:pt x="7" y="0"/>
                    </a:lnTo>
                    <a:lnTo>
                      <a:pt x="0" y="5"/>
                    </a:lnTo>
                    <a:lnTo>
                      <a:pt x="2" y="7"/>
                    </a:lnTo>
                    <a:lnTo>
                      <a:pt x="8" y="2"/>
                    </a:lnTo>
                    <a:lnTo>
                      <a:pt x="2" y="7"/>
                    </a:lnTo>
                    <a:lnTo>
                      <a:pt x="4" y="8"/>
                    </a:lnTo>
                    <a:lnTo>
                      <a:pt x="7" y="7"/>
                    </a:lnTo>
                    <a:lnTo>
                      <a:pt x="8" y="5"/>
                    </a:lnTo>
                    <a:lnTo>
                      <a:pt x="7" y="2"/>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5" name="Freeform 1254"/>
              <p:cNvSpPr>
                <a:spLocks/>
              </p:cNvSpPr>
              <p:nvPr/>
            </p:nvSpPr>
            <p:spPr bwMode="auto">
              <a:xfrm>
                <a:off x="3769" y="1604"/>
                <a:ext cx="8" cy="6"/>
              </a:xfrm>
              <a:custGeom>
                <a:avLst/>
                <a:gdLst>
                  <a:gd name="T0" fmla="*/ 6 w 8"/>
                  <a:gd name="T1" fmla="*/ 1 h 6"/>
                  <a:gd name="T2" fmla="*/ 6 w 8"/>
                  <a:gd name="T3" fmla="*/ 1 h 6"/>
                  <a:gd name="T4" fmla="*/ 6 w 8"/>
                  <a:gd name="T5" fmla="*/ 0 h 6"/>
                  <a:gd name="T6" fmla="*/ 0 w 8"/>
                  <a:gd name="T7" fmla="*/ 3 h 6"/>
                  <a:gd name="T8" fmla="*/ 0 w 8"/>
                  <a:gd name="T9" fmla="*/ 5 h 6"/>
                  <a:gd name="T10" fmla="*/ 6 w 8"/>
                  <a:gd name="T11" fmla="*/ 1 h 6"/>
                  <a:gd name="T12" fmla="*/ 0 w 8"/>
                  <a:gd name="T13" fmla="*/ 5 h 6"/>
                  <a:gd name="T14" fmla="*/ 3 w 8"/>
                  <a:gd name="T15" fmla="*/ 6 h 6"/>
                  <a:gd name="T16" fmla="*/ 5 w 8"/>
                  <a:gd name="T17" fmla="*/ 6 h 6"/>
                  <a:gd name="T18" fmla="*/ 8 w 8"/>
                  <a:gd name="T19" fmla="*/ 5 h 6"/>
                  <a:gd name="T20" fmla="*/ 6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6" y="1"/>
                    </a:moveTo>
                    <a:lnTo>
                      <a:pt x="6" y="1"/>
                    </a:lnTo>
                    <a:lnTo>
                      <a:pt x="6" y="0"/>
                    </a:lnTo>
                    <a:lnTo>
                      <a:pt x="0" y="3"/>
                    </a:lnTo>
                    <a:lnTo>
                      <a:pt x="0" y="5"/>
                    </a:lnTo>
                    <a:lnTo>
                      <a:pt x="6" y="1"/>
                    </a:lnTo>
                    <a:lnTo>
                      <a:pt x="0" y="5"/>
                    </a:lnTo>
                    <a:lnTo>
                      <a:pt x="3" y="6"/>
                    </a:lnTo>
                    <a:lnTo>
                      <a:pt x="5" y="6"/>
                    </a:lnTo>
                    <a:lnTo>
                      <a:pt x="8" y="5"/>
                    </a:lnTo>
                    <a:lnTo>
                      <a:pt x="6"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6" name="Freeform 1255"/>
              <p:cNvSpPr>
                <a:spLocks/>
              </p:cNvSpPr>
              <p:nvPr/>
            </p:nvSpPr>
            <p:spPr bwMode="auto">
              <a:xfrm>
                <a:off x="3769" y="1605"/>
                <a:ext cx="8" cy="8"/>
              </a:xfrm>
              <a:custGeom>
                <a:avLst/>
                <a:gdLst>
                  <a:gd name="T0" fmla="*/ 8 w 8"/>
                  <a:gd name="T1" fmla="*/ 2 h 8"/>
                  <a:gd name="T2" fmla="*/ 8 w 8"/>
                  <a:gd name="T3" fmla="*/ 2 h 8"/>
                  <a:gd name="T4" fmla="*/ 6 w 8"/>
                  <a:gd name="T5" fmla="*/ 0 h 8"/>
                  <a:gd name="T6" fmla="*/ 0 w 8"/>
                  <a:gd name="T7" fmla="*/ 4 h 8"/>
                  <a:gd name="T8" fmla="*/ 2 w 8"/>
                  <a:gd name="T9" fmla="*/ 5 h 8"/>
                  <a:gd name="T10" fmla="*/ 8 w 8"/>
                  <a:gd name="T11" fmla="*/ 2 h 8"/>
                  <a:gd name="T12" fmla="*/ 2 w 8"/>
                  <a:gd name="T13" fmla="*/ 5 h 8"/>
                  <a:gd name="T14" fmla="*/ 3 w 8"/>
                  <a:gd name="T15" fmla="*/ 8 h 8"/>
                  <a:gd name="T16" fmla="*/ 6 w 8"/>
                  <a:gd name="T17" fmla="*/ 7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6" y="0"/>
                    </a:lnTo>
                    <a:lnTo>
                      <a:pt x="0" y="4"/>
                    </a:lnTo>
                    <a:lnTo>
                      <a:pt x="2" y="5"/>
                    </a:lnTo>
                    <a:lnTo>
                      <a:pt x="8" y="2"/>
                    </a:lnTo>
                    <a:lnTo>
                      <a:pt x="2" y="5"/>
                    </a:lnTo>
                    <a:lnTo>
                      <a:pt x="3" y="8"/>
                    </a:lnTo>
                    <a:lnTo>
                      <a:pt x="6"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7" name="Freeform 1256"/>
              <p:cNvSpPr>
                <a:spLocks/>
              </p:cNvSpPr>
              <p:nvPr/>
            </p:nvSpPr>
            <p:spPr bwMode="auto">
              <a:xfrm>
                <a:off x="3771" y="1607"/>
                <a:ext cx="8" cy="8"/>
              </a:xfrm>
              <a:custGeom>
                <a:avLst/>
                <a:gdLst>
                  <a:gd name="T0" fmla="*/ 8 w 8"/>
                  <a:gd name="T1" fmla="*/ 3 h 8"/>
                  <a:gd name="T2" fmla="*/ 8 w 8"/>
                  <a:gd name="T3" fmla="*/ 3 h 8"/>
                  <a:gd name="T4" fmla="*/ 6 w 8"/>
                  <a:gd name="T5" fmla="*/ 0 h 8"/>
                  <a:gd name="T6" fmla="*/ 0 w 8"/>
                  <a:gd name="T7" fmla="*/ 3 h 8"/>
                  <a:gd name="T8" fmla="*/ 0 w 8"/>
                  <a:gd name="T9" fmla="*/ 6 h 8"/>
                  <a:gd name="T10" fmla="*/ 8 w 8"/>
                  <a:gd name="T11" fmla="*/ 3 h 8"/>
                  <a:gd name="T12" fmla="*/ 0 w 8"/>
                  <a:gd name="T13" fmla="*/ 6 h 8"/>
                  <a:gd name="T14" fmla="*/ 3 w 8"/>
                  <a:gd name="T15" fmla="*/ 8 h 8"/>
                  <a:gd name="T16" fmla="*/ 4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6" y="0"/>
                    </a:lnTo>
                    <a:lnTo>
                      <a:pt x="0" y="3"/>
                    </a:lnTo>
                    <a:lnTo>
                      <a:pt x="0" y="6"/>
                    </a:lnTo>
                    <a:lnTo>
                      <a:pt x="8" y="3"/>
                    </a:lnTo>
                    <a:lnTo>
                      <a:pt x="0" y="6"/>
                    </a:lnTo>
                    <a:lnTo>
                      <a:pt x="3" y="8"/>
                    </a:lnTo>
                    <a:lnTo>
                      <a:pt x="4" y="8"/>
                    </a:lnTo>
                    <a:lnTo>
                      <a:pt x="8" y="6"/>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8" name="Freeform 1257"/>
              <p:cNvSpPr>
                <a:spLocks/>
              </p:cNvSpPr>
              <p:nvPr/>
            </p:nvSpPr>
            <p:spPr bwMode="auto">
              <a:xfrm>
                <a:off x="3771" y="1610"/>
                <a:ext cx="8" cy="7"/>
              </a:xfrm>
              <a:custGeom>
                <a:avLst/>
                <a:gdLst>
                  <a:gd name="T0" fmla="*/ 8 w 8"/>
                  <a:gd name="T1" fmla="*/ 2 h 7"/>
                  <a:gd name="T2" fmla="*/ 8 w 8"/>
                  <a:gd name="T3" fmla="*/ 2 h 7"/>
                  <a:gd name="T4" fmla="*/ 8 w 8"/>
                  <a:gd name="T5" fmla="*/ 0 h 7"/>
                  <a:gd name="T6" fmla="*/ 0 w 8"/>
                  <a:gd name="T7" fmla="*/ 2 h 7"/>
                  <a:gd name="T8" fmla="*/ 1 w 8"/>
                  <a:gd name="T9" fmla="*/ 5 h 7"/>
                  <a:gd name="T10" fmla="*/ 8 w 8"/>
                  <a:gd name="T11" fmla="*/ 2 h 7"/>
                  <a:gd name="T12" fmla="*/ 1 w 8"/>
                  <a:gd name="T13" fmla="*/ 5 h 7"/>
                  <a:gd name="T14" fmla="*/ 3 w 8"/>
                  <a:gd name="T15" fmla="*/ 7 h 7"/>
                  <a:gd name="T16" fmla="*/ 6 w 8"/>
                  <a:gd name="T17" fmla="*/ 7 h 7"/>
                  <a:gd name="T18" fmla="*/ 8 w 8"/>
                  <a:gd name="T19" fmla="*/ 5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8" y="0"/>
                    </a:lnTo>
                    <a:lnTo>
                      <a:pt x="0" y="2"/>
                    </a:lnTo>
                    <a:lnTo>
                      <a:pt x="1" y="5"/>
                    </a:lnTo>
                    <a:lnTo>
                      <a:pt x="8" y="2"/>
                    </a:lnTo>
                    <a:lnTo>
                      <a:pt x="1" y="5"/>
                    </a:lnTo>
                    <a:lnTo>
                      <a:pt x="3" y="7"/>
                    </a:lnTo>
                    <a:lnTo>
                      <a:pt x="6"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29" name="Freeform 1258"/>
              <p:cNvSpPr>
                <a:spLocks/>
              </p:cNvSpPr>
              <p:nvPr/>
            </p:nvSpPr>
            <p:spPr bwMode="auto">
              <a:xfrm>
                <a:off x="3772" y="1612"/>
                <a:ext cx="8" cy="8"/>
              </a:xfrm>
              <a:custGeom>
                <a:avLst/>
                <a:gdLst>
                  <a:gd name="T0" fmla="*/ 0 w 8"/>
                  <a:gd name="T1" fmla="*/ 6 h 8"/>
                  <a:gd name="T2" fmla="*/ 8 w 8"/>
                  <a:gd name="T3" fmla="*/ 3 h 8"/>
                  <a:gd name="T4" fmla="*/ 7 w 8"/>
                  <a:gd name="T5" fmla="*/ 0 h 8"/>
                  <a:gd name="T6" fmla="*/ 0 w 8"/>
                  <a:gd name="T7" fmla="*/ 3 h 8"/>
                  <a:gd name="T8" fmla="*/ 0 w 8"/>
                  <a:gd name="T9" fmla="*/ 6 h 8"/>
                  <a:gd name="T10" fmla="*/ 0 w 8"/>
                  <a:gd name="T11" fmla="*/ 6 h 8"/>
                  <a:gd name="T12" fmla="*/ 0 w 8"/>
                  <a:gd name="T13" fmla="*/ 6 h 8"/>
                  <a:gd name="T14" fmla="*/ 3 w 8"/>
                  <a:gd name="T15" fmla="*/ 8 h 8"/>
                  <a:gd name="T16" fmla="*/ 5 w 8"/>
                  <a:gd name="T17" fmla="*/ 8 h 8"/>
                  <a:gd name="T18" fmla="*/ 8 w 8"/>
                  <a:gd name="T19" fmla="*/ 6 h 8"/>
                  <a:gd name="T20" fmla="*/ 8 w 8"/>
                  <a:gd name="T21" fmla="*/ 3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8" y="3"/>
                    </a:lnTo>
                    <a:lnTo>
                      <a:pt x="7" y="0"/>
                    </a:lnTo>
                    <a:lnTo>
                      <a:pt x="0" y="3"/>
                    </a:lnTo>
                    <a:lnTo>
                      <a:pt x="0" y="6"/>
                    </a:lnTo>
                    <a:lnTo>
                      <a:pt x="3" y="8"/>
                    </a:lnTo>
                    <a:lnTo>
                      <a:pt x="5" y="8"/>
                    </a:lnTo>
                    <a:lnTo>
                      <a:pt x="8" y="6"/>
                    </a:lnTo>
                    <a:lnTo>
                      <a:pt x="8" y="3"/>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0" name="Freeform 1259"/>
              <p:cNvSpPr>
                <a:spLocks/>
              </p:cNvSpPr>
              <p:nvPr/>
            </p:nvSpPr>
            <p:spPr bwMode="auto">
              <a:xfrm>
                <a:off x="3772" y="1615"/>
                <a:ext cx="10" cy="8"/>
              </a:xfrm>
              <a:custGeom>
                <a:avLst/>
                <a:gdLst>
                  <a:gd name="T0" fmla="*/ 10 w 10"/>
                  <a:gd name="T1" fmla="*/ 3 h 8"/>
                  <a:gd name="T2" fmla="*/ 10 w 10"/>
                  <a:gd name="T3" fmla="*/ 3 h 8"/>
                  <a:gd name="T4" fmla="*/ 8 w 10"/>
                  <a:gd name="T5" fmla="*/ 0 h 8"/>
                  <a:gd name="T6" fmla="*/ 0 w 10"/>
                  <a:gd name="T7" fmla="*/ 3 h 8"/>
                  <a:gd name="T8" fmla="*/ 2 w 10"/>
                  <a:gd name="T9" fmla="*/ 6 h 8"/>
                  <a:gd name="T10" fmla="*/ 10 w 10"/>
                  <a:gd name="T11" fmla="*/ 3 h 8"/>
                  <a:gd name="T12" fmla="*/ 2 w 10"/>
                  <a:gd name="T13" fmla="*/ 6 h 8"/>
                  <a:gd name="T14" fmla="*/ 3 w 10"/>
                  <a:gd name="T15" fmla="*/ 8 h 8"/>
                  <a:gd name="T16" fmla="*/ 7 w 10"/>
                  <a:gd name="T17" fmla="*/ 8 h 8"/>
                  <a:gd name="T18" fmla="*/ 8 w 10"/>
                  <a:gd name="T19" fmla="*/ 6 h 8"/>
                  <a:gd name="T20" fmla="*/ 10 w 10"/>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8">
                    <a:moveTo>
                      <a:pt x="10" y="3"/>
                    </a:moveTo>
                    <a:lnTo>
                      <a:pt x="10" y="3"/>
                    </a:lnTo>
                    <a:lnTo>
                      <a:pt x="8" y="0"/>
                    </a:lnTo>
                    <a:lnTo>
                      <a:pt x="0" y="3"/>
                    </a:lnTo>
                    <a:lnTo>
                      <a:pt x="2" y="6"/>
                    </a:lnTo>
                    <a:lnTo>
                      <a:pt x="10" y="3"/>
                    </a:lnTo>
                    <a:lnTo>
                      <a:pt x="2" y="6"/>
                    </a:lnTo>
                    <a:lnTo>
                      <a:pt x="3" y="8"/>
                    </a:lnTo>
                    <a:lnTo>
                      <a:pt x="7" y="8"/>
                    </a:lnTo>
                    <a:lnTo>
                      <a:pt x="8" y="6"/>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1" name="Freeform 1260"/>
              <p:cNvSpPr>
                <a:spLocks/>
              </p:cNvSpPr>
              <p:nvPr/>
            </p:nvSpPr>
            <p:spPr bwMode="auto">
              <a:xfrm>
                <a:off x="3774" y="1618"/>
                <a:ext cx="8" cy="8"/>
              </a:xfrm>
              <a:custGeom>
                <a:avLst/>
                <a:gdLst>
                  <a:gd name="T0" fmla="*/ 8 w 8"/>
                  <a:gd name="T1" fmla="*/ 3 h 8"/>
                  <a:gd name="T2" fmla="*/ 8 w 8"/>
                  <a:gd name="T3" fmla="*/ 3 h 8"/>
                  <a:gd name="T4" fmla="*/ 8 w 8"/>
                  <a:gd name="T5" fmla="*/ 0 h 8"/>
                  <a:gd name="T6" fmla="*/ 0 w 8"/>
                  <a:gd name="T7" fmla="*/ 2 h 8"/>
                  <a:gd name="T8" fmla="*/ 1 w 8"/>
                  <a:gd name="T9" fmla="*/ 7 h 8"/>
                  <a:gd name="T10" fmla="*/ 8 w 8"/>
                  <a:gd name="T11" fmla="*/ 3 h 8"/>
                  <a:gd name="T12" fmla="*/ 1 w 8"/>
                  <a:gd name="T13" fmla="*/ 7 h 8"/>
                  <a:gd name="T14" fmla="*/ 3 w 8"/>
                  <a:gd name="T15" fmla="*/ 8 h 8"/>
                  <a:gd name="T16" fmla="*/ 6 w 8"/>
                  <a:gd name="T17" fmla="*/ 8 h 8"/>
                  <a:gd name="T18" fmla="*/ 8 w 8"/>
                  <a:gd name="T19" fmla="*/ 7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8" y="0"/>
                    </a:lnTo>
                    <a:lnTo>
                      <a:pt x="0" y="2"/>
                    </a:lnTo>
                    <a:lnTo>
                      <a:pt x="1" y="7"/>
                    </a:lnTo>
                    <a:lnTo>
                      <a:pt x="8" y="3"/>
                    </a:lnTo>
                    <a:lnTo>
                      <a:pt x="1" y="7"/>
                    </a:lnTo>
                    <a:lnTo>
                      <a:pt x="3" y="8"/>
                    </a:lnTo>
                    <a:lnTo>
                      <a:pt x="6" y="8"/>
                    </a:lnTo>
                    <a:lnTo>
                      <a:pt x="8" y="7"/>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2" name="Freeform 1261"/>
              <p:cNvSpPr>
                <a:spLocks/>
              </p:cNvSpPr>
              <p:nvPr/>
            </p:nvSpPr>
            <p:spPr bwMode="auto">
              <a:xfrm>
                <a:off x="3775" y="1621"/>
                <a:ext cx="9" cy="10"/>
              </a:xfrm>
              <a:custGeom>
                <a:avLst/>
                <a:gdLst>
                  <a:gd name="T0" fmla="*/ 9 w 9"/>
                  <a:gd name="T1" fmla="*/ 5 h 10"/>
                  <a:gd name="T2" fmla="*/ 9 w 9"/>
                  <a:gd name="T3" fmla="*/ 5 h 10"/>
                  <a:gd name="T4" fmla="*/ 7 w 9"/>
                  <a:gd name="T5" fmla="*/ 0 h 10"/>
                  <a:gd name="T6" fmla="*/ 0 w 9"/>
                  <a:gd name="T7" fmla="*/ 4 h 10"/>
                  <a:gd name="T8" fmla="*/ 0 w 9"/>
                  <a:gd name="T9" fmla="*/ 7 h 10"/>
                  <a:gd name="T10" fmla="*/ 9 w 9"/>
                  <a:gd name="T11" fmla="*/ 5 h 10"/>
                  <a:gd name="T12" fmla="*/ 0 w 9"/>
                  <a:gd name="T13" fmla="*/ 7 h 10"/>
                  <a:gd name="T14" fmla="*/ 2 w 9"/>
                  <a:gd name="T15" fmla="*/ 9 h 10"/>
                  <a:gd name="T16" fmla="*/ 5 w 9"/>
                  <a:gd name="T17" fmla="*/ 10 h 10"/>
                  <a:gd name="T18" fmla="*/ 7 w 9"/>
                  <a:gd name="T19" fmla="*/ 9 h 10"/>
                  <a:gd name="T20" fmla="*/ 9 w 9"/>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0">
                    <a:moveTo>
                      <a:pt x="9" y="5"/>
                    </a:moveTo>
                    <a:lnTo>
                      <a:pt x="9" y="5"/>
                    </a:lnTo>
                    <a:lnTo>
                      <a:pt x="7" y="0"/>
                    </a:lnTo>
                    <a:lnTo>
                      <a:pt x="0" y="4"/>
                    </a:lnTo>
                    <a:lnTo>
                      <a:pt x="0" y="7"/>
                    </a:lnTo>
                    <a:lnTo>
                      <a:pt x="9" y="5"/>
                    </a:lnTo>
                    <a:lnTo>
                      <a:pt x="0" y="7"/>
                    </a:lnTo>
                    <a:lnTo>
                      <a:pt x="2" y="9"/>
                    </a:lnTo>
                    <a:lnTo>
                      <a:pt x="5" y="10"/>
                    </a:lnTo>
                    <a:lnTo>
                      <a:pt x="7" y="9"/>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3" name="Freeform 1262"/>
              <p:cNvSpPr>
                <a:spLocks/>
              </p:cNvSpPr>
              <p:nvPr/>
            </p:nvSpPr>
            <p:spPr bwMode="auto">
              <a:xfrm>
                <a:off x="3775" y="1626"/>
                <a:ext cx="9" cy="8"/>
              </a:xfrm>
              <a:custGeom>
                <a:avLst/>
                <a:gdLst>
                  <a:gd name="T0" fmla="*/ 2 w 9"/>
                  <a:gd name="T1" fmla="*/ 5 h 8"/>
                  <a:gd name="T2" fmla="*/ 9 w 9"/>
                  <a:gd name="T3" fmla="*/ 4 h 8"/>
                  <a:gd name="T4" fmla="*/ 9 w 9"/>
                  <a:gd name="T5" fmla="*/ 0 h 8"/>
                  <a:gd name="T6" fmla="*/ 0 w 9"/>
                  <a:gd name="T7" fmla="*/ 2 h 8"/>
                  <a:gd name="T8" fmla="*/ 2 w 9"/>
                  <a:gd name="T9" fmla="*/ 5 h 8"/>
                  <a:gd name="T10" fmla="*/ 2 w 9"/>
                  <a:gd name="T11" fmla="*/ 5 h 8"/>
                  <a:gd name="T12" fmla="*/ 2 w 9"/>
                  <a:gd name="T13" fmla="*/ 5 h 8"/>
                  <a:gd name="T14" fmla="*/ 4 w 9"/>
                  <a:gd name="T15" fmla="*/ 8 h 8"/>
                  <a:gd name="T16" fmla="*/ 7 w 9"/>
                  <a:gd name="T17" fmla="*/ 8 h 8"/>
                  <a:gd name="T18" fmla="*/ 9 w 9"/>
                  <a:gd name="T19" fmla="*/ 7 h 8"/>
                  <a:gd name="T20" fmla="*/ 9 w 9"/>
                  <a:gd name="T21" fmla="*/ 4 h 8"/>
                  <a:gd name="T22" fmla="*/ 2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5"/>
                    </a:moveTo>
                    <a:lnTo>
                      <a:pt x="9" y="4"/>
                    </a:lnTo>
                    <a:lnTo>
                      <a:pt x="9" y="0"/>
                    </a:lnTo>
                    <a:lnTo>
                      <a:pt x="0" y="2"/>
                    </a:lnTo>
                    <a:lnTo>
                      <a:pt x="2" y="5"/>
                    </a:lnTo>
                    <a:lnTo>
                      <a:pt x="4" y="8"/>
                    </a:lnTo>
                    <a:lnTo>
                      <a:pt x="7" y="8"/>
                    </a:lnTo>
                    <a:lnTo>
                      <a:pt x="9" y="7"/>
                    </a:lnTo>
                    <a:lnTo>
                      <a:pt x="9" y="4"/>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4" name="Freeform 1263"/>
              <p:cNvSpPr>
                <a:spLocks/>
              </p:cNvSpPr>
              <p:nvPr/>
            </p:nvSpPr>
            <p:spPr bwMode="auto">
              <a:xfrm>
                <a:off x="3777" y="1630"/>
                <a:ext cx="8" cy="9"/>
              </a:xfrm>
              <a:custGeom>
                <a:avLst/>
                <a:gdLst>
                  <a:gd name="T0" fmla="*/ 8 w 8"/>
                  <a:gd name="T1" fmla="*/ 4 h 9"/>
                  <a:gd name="T2" fmla="*/ 8 w 8"/>
                  <a:gd name="T3" fmla="*/ 4 h 9"/>
                  <a:gd name="T4" fmla="*/ 7 w 8"/>
                  <a:gd name="T5" fmla="*/ 0 h 9"/>
                  <a:gd name="T6" fmla="*/ 0 w 8"/>
                  <a:gd name="T7" fmla="*/ 1 h 9"/>
                  <a:gd name="T8" fmla="*/ 0 w 8"/>
                  <a:gd name="T9" fmla="*/ 6 h 9"/>
                  <a:gd name="T10" fmla="*/ 8 w 8"/>
                  <a:gd name="T11" fmla="*/ 4 h 9"/>
                  <a:gd name="T12" fmla="*/ 0 w 8"/>
                  <a:gd name="T13" fmla="*/ 6 h 9"/>
                  <a:gd name="T14" fmla="*/ 3 w 8"/>
                  <a:gd name="T15" fmla="*/ 9 h 9"/>
                  <a:gd name="T16" fmla="*/ 5 w 8"/>
                  <a:gd name="T17" fmla="*/ 9 h 9"/>
                  <a:gd name="T18" fmla="*/ 8 w 8"/>
                  <a:gd name="T19" fmla="*/ 8 h 9"/>
                  <a:gd name="T20" fmla="*/ 8 w 8"/>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4"/>
                    </a:moveTo>
                    <a:lnTo>
                      <a:pt x="8" y="4"/>
                    </a:lnTo>
                    <a:lnTo>
                      <a:pt x="7" y="0"/>
                    </a:lnTo>
                    <a:lnTo>
                      <a:pt x="0" y="1"/>
                    </a:lnTo>
                    <a:lnTo>
                      <a:pt x="0" y="6"/>
                    </a:lnTo>
                    <a:lnTo>
                      <a:pt x="8" y="4"/>
                    </a:lnTo>
                    <a:lnTo>
                      <a:pt x="0" y="6"/>
                    </a:lnTo>
                    <a:lnTo>
                      <a:pt x="3" y="9"/>
                    </a:lnTo>
                    <a:lnTo>
                      <a:pt x="5" y="9"/>
                    </a:lnTo>
                    <a:lnTo>
                      <a:pt x="8" y="8"/>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5" name="Freeform 1264"/>
              <p:cNvSpPr>
                <a:spLocks/>
              </p:cNvSpPr>
              <p:nvPr/>
            </p:nvSpPr>
            <p:spPr bwMode="auto">
              <a:xfrm>
                <a:off x="3777" y="1634"/>
                <a:ext cx="10" cy="8"/>
              </a:xfrm>
              <a:custGeom>
                <a:avLst/>
                <a:gdLst>
                  <a:gd name="T0" fmla="*/ 10 w 10"/>
                  <a:gd name="T1" fmla="*/ 5 h 8"/>
                  <a:gd name="T2" fmla="*/ 10 w 10"/>
                  <a:gd name="T3" fmla="*/ 5 h 8"/>
                  <a:gd name="T4" fmla="*/ 8 w 10"/>
                  <a:gd name="T5" fmla="*/ 0 h 8"/>
                  <a:gd name="T6" fmla="*/ 0 w 10"/>
                  <a:gd name="T7" fmla="*/ 2 h 8"/>
                  <a:gd name="T8" fmla="*/ 2 w 10"/>
                  <a:gd name="T9" fmla="*/ 7 h 8"/>
                  <a:gd name="T10" fmla="*/ 10 w 10"/>
                  <a:gd name="T11" fmla="*/ 5 h 8"/>
                  <a:gd name="T12" fmla="*/ 2 w 10"/>
                  <a:gd name="T13" fmla="*/ 7 h 8"/>
                  <a:gd name="T14" fmla="*/ 3 w 10"/>
                  <a:gd name="T15" fmla="*/ 8 h 8"/>
                  <a:gd name="T16" fmla="*/ 7 w 10"/>
                  <a:gd name="T17" fmla="*/ 8 h 8"/>
                  <a:gd name="T18" fmla="*/ 8 w 10"/>
                  <a:gd name="T19" fmla="*/ 8 h 8"/>
                  <a:gd name="T20" fmla="*/ 10 w 10"/>
                  <a:gd name="T21" fmla="*/ 5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8">
                    <a:moveTo>
                      <a:pt x="10" y="5"/>
                    </a:moveTo>
                    <a:lnTo>
                      <a:pt x="10" y="5"/>
                    </a:lnTo>
                    <a:lnTo>
                      <a:pt x="8" y="0"/>
                    </a:lnTo>
                    <a:lnTo>
                      <a:pt x="0" y="2"/>
                    </a:lnTo>
                    <a:lnTo>
                      <a:pt x="2" y="7"/>
                    </a:lnTo>
                    <a:lnTo>
                      <a:pt x="10" y="5"/>
                    </a:lnTo>
                    <a:lnTo>
                      <a:pt x="2" y="7"/>
                    </a:lnTo>
                    <a:lnTo>
                      <a:pt x="3" y="8"/>
                    </a:lnTo>
                    <a:lnTo>
                      <a:pt x="7" y="8"/>
                    </a:lnTo>
                    <a:lnTo>
                      <a:pt x="8" y="8"/>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6" name="Freeform 1265"/>
              <p:cNvSpPr>
                <a:spLocks/>
              </p:cNvSpPr>
              <p:nvPr/>
            </p:nvSpPr>
            <p:spPr bwMode="auto">
              <a:xfrm>
                <a:off x="3779" y="1639"/>
                <a:ext cx="8" cy="10"/>
              </a:xfrm>
              <a:custGeom>
                <a:avLst/>
                <a:gdLst>
                  <a:gd name="T0" fmla="*/ 1 w 8"/>
                  <a:gd name="T1" fmla="*/ 7 h 10"/>
                  <a:gd name="T2" fmla="*/ 8 w 8"/>
                  <a:gd name="T3" fmla="*/ 5 h 10"/>
                  <a:gd name="T4" fmla="*/ 8 w 8"/>
                  <a:gd name="T5" fmla="*/ 0 h 10"/>
                  <a:gd name="T6" fmla="*/ 0 w 8"/>
                  <a:gd name="T7" fmla="*/ 2 h 10"/>
                  <a:gd name="T8" fmla="*/ 1 w 8"/>
                  <a:gd name="T9" fmla="*/ 7 h 10"/>
                  <a:gd name="T10" fmla="*/ 1 w 8"/>
                  <a:gd name="T11" fmla="*/ 7 h 10"/>
                  <a:gd name="T12" fmla="*/ 1 w 8"/>
                  <a:gd name="T13" fmla="*/ 7 h 10"/>
                  <a:gd name="T14" fmla="*/ 3 w 8"/>
                  <a:gd name="T15" fmla="*/ 8 h 10"/>
                  <a:gd name="T16" fmla="*/ 5 w 8"/>
                  <a:gd name="T17" fmla="*/ 10 h 10"/>
                  <a:gd name="T18" fmla="*/ 8 w 8"/>
                  <a:gd name="T19" fmla="*/ 8 h 10"/>
                  <a:gd name="T20" fmla="*/ 8 w 8"/>
                  <a:gd name="T21" fmla="*/ 5 h 10"/>
                  <a:gd name="T22" fmla="*/ 1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7"/>
                    </a:moveTo>
                    <a:lnTo>
                      <a:pt x="8" y="5"/>
                    </a:lnTo>
                    <a:lnTo>
                      <a:pt x="8" y="0"/>
                    </a:lnTo>
                    <a:lnTo>
                      <a:pt x="0" y="2"/>
                    </a:lnTo>
                    <a:lnTo>
                      <a:pt x="1" y="7"/>
                    </a:lnTo>
                    <a:lnTo>
                      <a:pt x="3" y="8"/>
                    </a:lnTo>
                    <a:lnTo>
                      <a:pt x="5" y="10"/>
                    </a:lnTo>
                    <a:lnTo>
                      <a:pt x="8" y="8"/>
                    </a:lnTo>
                    <a:lnTo>
                      <a:pt x="8" y="5"/>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7" name="Freeform 1266"/>
              <p:cNvSpPr>
                <a:spLocks/>
              </p:cNvSpPr>
              <p:nvPr/>
            </p:nvSpPr>
            <p:spPr bwMode="auto">
              <a:xfrm>
                <a:off x="3780" y="1644"/>
                <a:ext cx="8" cy="10"/>
              </a:xfrm>
              <a:custGeom>
                <a:avLst/>
                <a:gdLst>
                  <a:gd name="T0" fmla="*/ 8 w 8"/>
                  <a:gd name="T1" fmla="*/ 5 h 10"/>
                  <a:gd name="T2" fmla="*/ 8 w 8"/>
                  <a:gd name="T3" fmla="*/ 5 h 10"/>
                  <a:gd name="T4" fmla="*/ 7 w 8"/>
                  <a:gd name="T5" fmla="*/ 0 h 10"/>
                  <a:gd name="T6" fmla="*/ 0 w 8"/>
                  <a:gd name="T7" fmla="*/ 2 h 10"/>
                  <a:gd name="T8" fmla="*/ 0 w 8"/>
                  <a:gd name="T9" fmla="*/ 7 h 10"/>
                  <a:gd name="T10" fmla="*/ 8 w 8"/>
                  <a:gd name="T11" fmla="*/ 5 h 10"/>
                  <a:gd name="T12" fmla="*/ 0 w 8"/>
                  <a:gd name="T13" fmla="*/ 7 h 10"/>
                  <a:gd name="T14" fmla="*/ 2 w 8"/>
                  <a:gd name="T15" fmla="*/ 8 h 10"/>
                  <a:gd name="T16" fmla="*/ 5 w 8"/>
                  <a:gd name="T17" fmla="*/ 10 h 10"/>
                  <a:gd name="T18" fmla="*/ 7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7" y="0"/>
                    </a:lnTo>
                    <a:lnTo>
                      <a:pt x="0" y="2"/>
                    </a:lnTo>
                    <a:lnTo>
                      <a:pt x="0" y="7"/>
                    </a:lnTo>
                    <a:lnTo>
                      <a:pt x="8" y="5"/>
                    </a:lnTo>
                    <a:lnTo>
                      <a:pt x="0" y="7"/>
                    </a:lnTo>
                    <a:lnTo>
                      <a:pt x="2" y="8"/>
                    </a:lnTo>
                    <a:lnTo>
                      <a:pt x="5" y="10"/>
                    </a:lnTo>
                    <a:lnTo>
                      <a:pt x="7"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8" name="Freeform 1267"/>
              <p:cNvSpPr>
                <a:spLocks/>
              </p:cNvSpPr>
              <p:nvPr/>
            </p:nvSpPr>
            <p:spPr bwMode="auto">
              <a:xfrm>
                <a:off x="3780" y="1649"/>
                <a:ext cx="8" cy="10"/>
              </a:xfrm>
              <a:custGeom>
                <a:avLst/>
                <a:gdLst>
                  <a:gd name="T0" fmla="*/ 8 w 8"/>
                  <a:gd name="T1" fmla="*/ 5 h 10"/>
                  <a:gd name="T2" fmla="*/ 8 w 8"/>
                  <a:gd name="T3" fmla="*/ 5 h 10"/>
                  <a:gd name="T4" fmla="*/ 8 w 8"/>
                  <a:gd name="T5" fmla="*/ 0 h 10"/>
                  <a:gd name="T6" fmla="*/ 0 w 8"/>
                  <a:gd name="T7" fmla="*/ 2 h 10"/>
                  <a:gd name="T8" fmla="*/ 2 w 8"/>
                  <a:gd name="T9" fmla="*/ 6 h 10"/>
                  <a:gd name="T10" fmla="*/ 8 w 8"/>
                  <a:gd name="T11" fmla="*/ 5 h 10"/>
                  <a:gd name="T12" fmla="*/ 2 w 8"/>
                  <a:gd name="T13" fmla="*/ 6 h 10"/>
                  <a:gd name="T14" fmla="*/ 4 w 8"/>
                  <a:gd name="T15" fmla="*/ 10 h 10"/>
                  <a:gd name="T16" fmla="*/ 7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8" y="0"/>
                    </a:lnTo>
                    <a:lnTo>
                      <a:pt x="0" y="2"/>
                    </a:lnTo>
                    <a:lnTo>
                      <a:pt x="2" y="6"/>
                    </a:lnTo>
                    <a:lnTo>
                      <a:pt x="8" y="5"/>
                    </a:lnTo>
                    <a:lnTo>
                      <a:pt x="2" y="6"/>
                    </a:lnTo>
                    <a:lnTo>
                      <a:pt x="4" y="10"/>
                    </a:lnTo>
                    <a:lnTo>
                      <a:pt x="7" y="10"/>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39" name="Freeform 1268"/>
              <p:cNvSpPr>
                <a:spLocks/>
              </p:cNvSpPr>
              <p:nvPr/>
            </p:nvSpPr>
            <p:spPr bwMode="auto">
              <a:xfrm>
                <a:off x="3782" y="1654"/>
                <a:ext cx="8" cy="9"/>
              </a:xfrm>
              <a:custGeom>
                <a:avLst/>
                <a:gdLst>
                  <a:gd name="T0" fmla="*/ 8 w 8"/>
                  <a:gd name="T1" fmla="*/ 6 h 9"/>
                  <a:gd name="T2" fmla="*/ 8 w 8"/>
                  <a:gd name="T3" fmla="*/ 6 h 9"/>
                  <a:gd name="T4" fmla="*/ 6 w 8"/>
                  <a:gd name="T5" fmla="*/ 0 h 9"/>
                  <a:gd name="T6" fmla="*/ 0 w 8"/>
                  <a:gd name="T7" fmla="*/ 1 h 9"/>
                  <a:gd name="T8" fmla="*/ 0 w 8"/>
                  <a:gd name="T9" fmla="*/ 6 h 9"/>
                  <a:gd name="T10" fmla="*/ 8 w 8"/>
                  <a:gd name="T11" fmla="*/ 6 h 9"/>
                  <a:gd name="T12" fmla="*/ 0 w 8"/>
                  <a:gd name="T13" fmla="*/ 6 h 9"/>
                  <a:gd name="T14" fmla="*/ 2 w 8"/>
                  <a:gd name="T15" fmla="*/ 9 h 9"/>
                  <a:gd name="T16" fmla="*/ 5 w 8"/>
                  <a:gd name="T17" fmla="*/ 9 h 9"/>
                  <a:gd name="T18" fmla="*/ 8 w 8"/>
                  <a:gd name="T19" fmla="*/ 8 h 9"/>
                  <a:gd name="T20" fmla="*/ 8 w 8"/>
                  <a:gd name="T21" fmla="*/ 6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6"/>
                    </a:moveTo>
                    <a:lnTo>
                      <a:pt x="8" y="6"/>
                    </a:lnTo>
                    <a:lnTo>
                      <a:pt x="6" y="0"/>
                    </a:lnTo>
                    <a:lnTo>
                      <a:pt x="0" y="1"/>
                    </a:lnTo>
                    <a:lnTo>
                      <a:pt x="0" y="6"/>
                    </a:lnTo>
                    <a:lnTo>
                      <a:pt x="8" y="6"/>
                    </a:lnTo>
                    <a:lnTo>
                      <a:pt x="0" y="6"/>
                    </a:lnTo>
                    <a:lnTo>
                      <a:pt x="2" y="9"/>
                    </a:lnTo>
                    <a:lnTo>
                      <a:pt x="5" y="9"/>
                    </a:lnTo>
                    <a:lnTo>
                      <a:pt x="8" y="8"/>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0" name="Freeform 1269"/>
              <p:cNvSpPr>
                <a:spLocks/>
              </p:cNvSpPr>
              <p:nvPr/>
            </p:nvSpPr>
            <p:spPr bwMode="auto">
              <a:xfrm>
                <a:off x="3782" y="1660"/>
                <a:ext cx="10" cy="10"/>
              </a:xfrm>
              <a:custGeom>
                <a:avLst/>
                <a:gdLst>
                  <a:gd name="T0" fmla="*/ 2 w 10"/>
                  <a:gd name="T1" fmla="*/ 7 h 10"/>
                  <a:gd name="T2" fmla="*/ 10 w 10"/>
                  <a:gd name="T3" fmla="*/ 5 h 10"/>
                  <a:gd name="T4" fmla="*/ 8 w 10"/>
                  <a:gd name="T5" fmla="*/ 0 h 10"/>
                  <a:gd name="T6" fmla="*/ 0 w 10"/>
                  <a:gd name="T7" fmla="*/ 0 h 10"/>
                  <a:gd name="T8" fmla="*/ 2 w 10"/>
                  <a:gd name="T9" fmla="*/ 7 h 10"/>
                  <a:gd name="T10" fmla="*/ 2 w 10"/>
                  <a:gd name="T11" fmla="*/ 7 h 10"/>
                  <a:gd name="T12" fmla="*/ 2 w 10"/>
                  <a:gd name="T13" fmla="*/ 7 h 10"/>
                  <a:gd name="T14" fmla="*/ 3 w 10"/>
                  <a:gd name="T15" fmla="*/ 10 h 10"/>
                  <a:gd name="T16" fmla="*/ 6 w 10"/>
                  <a:gd name="T17" fmla="*/ 10 h 10"/>
                  <a:gd name="T18" fmla="*/ 8 w 10"/>
                  <a:gd name="T19" fmla="*/ 8 h 10"/>
                  <a:gd name="T20" fmla="*/ 10 w 10"/>
                  <a:gd name="T21" fmla="*/ 5 h 10"/>
                  <a:gd name="T22" fmla="*/ 2 w 10"/>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2" y="7"/>
                    </a:moveTo>
                    <a:lnTo>
                      <a:pt x="10" y="5"/>
                    </a:lnTo>
                    <a:lnTo>
                      <a:pt x="8" y="0"/>
                    </a:lnTo>
                    <a:lnTo>
                      <a:pt x="0" y="0"/>
                    </a:lnTo>
                    <a:lnTo>
                      <a:pt x="2" y="7"/>
                    </a:lnTo>
                    <a:lnTo>
                      <a:pt x="3" y="10"/>
                    </a:lnTo>
                    <a:lnTo>
                      <a:pt x="6" y="10"/>
                    </a:lnTo>
                    <a:lnTo>
                      <a:pt x="8" y="8"/>
                    </a:lnTo>
                    <a:lnTo>
                      <a:pt x="10" y="5"/>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1" name="Freeform 1270"/>
              <p:cNvSpPr>
                <a:spLocks/>
              </p:cNvSpPr>
              <p:nvPr/>
            </p:nvSpPr>
            <p:spPr bwMode="auto">
              <a:xfrm>
                <a:off x="3784" y="1665"/>
                <a:ext cx="8" cy="11"/>
              </a:xfrm>
              <a:custGeom>
                <a:avLst/>
                <a:gdLst>
                  <a:gd name="T0" fmla="*/ 8 w 8"/>
                  <a:gd name="T1" fmla="*/ 7 h 11"/>
                  <a:gd name="T2" fmla="*/ 8 w 8"/>
                  <a:gd name="T3" fmla="*/ 7 h 11"/>
                  <a:gd name="T4" fmla="*/ 8 w 8"/>
                  <a:gd name="T5" fmla="*/ 0 h 11"/>
                  <a:gd name="T6" fmla="*/ 0 w 8"/>
                  <a:gd name="T7" fmla="*/ 2 h 11"/>
                  <a:gd name="T8" fmla="*/ 1 w 8"/>
                  <a:gd name="T9" fmla="*/ 8 h 11"/>
                  <a:gd name="T10" fmla="*/ 8 w 8"/>
                  <a:gd name="T11" fmla="*/ 7 h 11"/>
                  <a:gd name="T12" fmla="*/ 1 w 8"/>
                  <a:gd name="T13" fmla="*/ 8 h 11"/>
                  <a:gd name="T14" fmla="*/ 3 w 8"/>
                  <a:gd name="T15" fmla="*/ 10 h 11"/>
                  <a:gd name="T16" fmla="*/ 4 w 8"/>
                  <a:gd name="T17" fmla="*/ 11 h 11"/>
                  <a:gd name="T18" fmla="*/ 8 w 8"/>
                  <a:gd name="T19" fmla="*/ 10 h 11"/>
                  <a:gd name="T20" fmla="*/ 8 w 8"/>
                  <a:gd name="T21" fmla="*/ 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7"/>
                    </a:moveTo>
                    <a:lnTo>
                      <a:pt x="8" y="7"/>
                    </a:lnTo>
                    <a:lnTo>
                      <a:pt x="8" y="0"/>
                    </a:lnTo>
                    <a:lnTo>
                      <a:pt x="0" y="2"/>
                    </a:lnTo>
                    <a:lnTo>
                      <a:pt x="1" y="8"/>
                    </a:lnTo>
                    <a:lnTo>
                      <a:pt x="8" y="7"/>
                    </a:lnTo>
                    <a:lnTo>
                      <a:pt x="1" y="8"/>
                    </a:lnTo>
                    <a:lnTo>
                      <a:pt x="3" y="10"/>
                    </a:lnTo>
                    <a:lnTo>
                      <a:pt x="4" y="11"/>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2" name="Freeform 1271"/>
              <p:cNvSpPr>
                <a:spLocks/>
              </p:cNvSpPr>
              <p:nvPr/>
            </p:nvSpPr>
            <p:spPr bwMode="auto">
              <a:xfrm>
                <a:off x="3785" y="1672"/>
                <a:ext cx="8" cy="9"/>
              </a:xfrm>
              <a:custGeom>
                <a:avLst/>
                <a:gdLst>
                  <a:gd name="T0" fmla="*/ 8 w 8"/>
                  <a:gd name="T1" fmla="*/ 6 h 9"/>
                  <a:gd name="T2" fmla="*/ 8 w 8"/>
                  <a:gd name="T3" fmla="*/ 6 h 9"/>
                  <a:gd name="T4" fmla="*/ 7 w 8"/>
                  <a:gd name="T5" fmla="*/ 0 h 9"/>
                  <a:gd name="T6" fmla="*/ 0 w 8"/>
                  <a:gd name="T7" fmla="*/ 1 h 9"/>
                  <a:gd name="T8" fmla="*/ 0 w 8"/>
                  <a:gd name="T9" fmla="*/ 6 h 9"/>
                  <a:gd name="T10" fmla="*/ 8 w 8"/>
                  <a:gd name="T11" fmla="*/ 6 h 9"/>
                  <a:gd name="T12" fmla="*/ 0 w 8"/>
                  <a:gd name="T13" fmla="*/ 6 h 9"/>
                  <a:gd name="T14" fmla="*/ 2 w 8"/>
                  <a:gd name="T15" fmla="*/ 9 h 9"/>
                  <a:gd name="T16" fmla="*/ 5 w 8"/>
                  <a:gd name="T17" fmla="*/ 9 h 9"/>
                  <a:gd name="T18" fmla="*/ 7 w 8"/>
                  <a:gd name="T19" fmla="*/ 9 h 9"/>
                  <a:gd name="T20" fmla="*/ 8 w 8"/>
                  <a:gd name="T21" fmla="*/ 6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6"/>
                    </a:moveTo>
                    <a:lnTo>
                      <a:pt x="8" y="6"/>
                    </a:lnTo>
                    <a:lnTo>
                      <a:pt x="7" y="0"/>
                    </a:lnTo>
                    <a:lnTo>
                      <a:pt x="0" y="1"/>
                    </a:lnTo>
                    <a:lnTo>
                      <a:pt x="0" y="6"/>
                    </a:lnTo>
                    <a:lnTo>
                      <a:pt x="8" y="6"/>
                    </a:lnTo>
                    <a:lnTo>
                      <a:pt x="0" y="6"/>
                    </a:lnTo>
                    <a:lnTo>
                      <a:pt x="2" y="9"/>
                    </a:lnTo>
                    <a:lnTo>
                      <a:pt x="5" y="9"/>
                    </a:lnTo>
                    <a:lnTo>
                      <a:pt x="7" y="9"/>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3" name="Freeform 1272"/>
              <p:cNvSpPr>
                <a:spLocks/>
              </p:cNvSpPr>
              <p:nvPr/>
            </p:nvSpPr>
            <p:spPr bwMode="auto">
              <a:xfrm>
                <a:off x="3785" y="1678"/>
                <a:ext cx="8" cy="10"/>
              </a:xfrm>
              <a:custGeom>
                <a:avLst/>
                <a:gdLst>
                  <a:gd name="T0" fmla="*/ 8 w 8"/>
                  <a:gd name="T1" fmla="*/ 6 h 10"/>
                  <a:gd name="T2" fmla="*/ 8 w 8"/>
                  <a:gd name="T3" fmla="*/ 6 h 10"/>
                  <a:gd name="T4" fmla="*/ 8 w 8"/>
                  <a:gd name="T5" fmla="*/ 0 h 10"/>
                  <a:gd name="T6" fmla="*/ 0 w 8"/>
                  <a:gd name="T7" fmla="*/ 0 h 10"/>
                  <a:gd name="T8" fmla="*/ 2 w 8"/>
                  <a:gd name="T9" fmla="*/ 6 h 10"/>
                  <a:gd name="T10" fmla="*/ 8 w 8"/>
                  <a:gd name="T11" fmla="*/ 6 h 10"/>
                  <a:gd name="T12" fmla="*/ 2 w 8"/>
                  <a:gd name="T13" fmla="*/ 6 h 10"/>
                  <a:gd name="T14" fmla="*/ 3 w 8"/>
                  <a:gd name="T15" fmla="*/ 10 h 10"/>
                  <a:gd name="T16" fmla="*/ 5 w 8"/>
                  <a:gd name="T17" fmla="*/ 10 h 10"/>
                  <a:gd name="T18" fmla="*/ 8 w 8"/>
                  <a:gd name="T19" fmla="*/ 8 h 10"/>
                  <a:gd name="T20" fmla="*/ 8 w 8"/>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6"/>
                    </a:moveTo>
                    <a:lnTo>
                      <a:pt x="8" y="6"/>
                    </a:lnTo>
                    <a:lnTo>
                      <a:pt x="8" y="0"/>
                    </a:lnTo>
                    <a:lnTo>
                      <a:pt x="0" y="0"/>
                    </a:lnTo>
                    <a:lnTo>
                      <a:pt x="2" y="6"/>
                    </a:lnTo>
                    <a:lnTo>
                      <a:pt x="8" y="6"/>
                    </a:lnTo>
                    <a:lnTo>
                      <a:pt x="2" y="6"/>
                    </a:lnTo>
                    <a:lnTo>
                      <a:pt x="3" y="10"/>
                    </a:lnTo>
                    <a:lnTo>
                      <a:pt x="5" y="10"/>
                    </a:lnTo>
                    <a:lnTo>
                      <a:pt x="8" y="8"/>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4" name="Freeform 1273"/>
              <p:cNvSpPr>
                <a:spLocks/>
              </p:cNvSpPr>
              <p:nvPr/>
            </p:nvSpPr>
            <p:spPr bwMode="auto">
              <a:xfrm>
                <a:off x="3787" y="1684"/>
                <a:ext cx="8" cy="10"/>
              </a:xfrm>
              <a:custGeom>
                <a:avLst/>
                <a:gdLst>
                  <a:gd name="T0" fmla="*/ 0 w 8"/>
                  <a:gd name="T1" fmla="*/ 7 h 10"/>
                  <a:gd name="T2" fmla="*/ 8 w 8"/>
                  <a:gd name="T3" fmla="*/ 7 h 10"/>
                  <a:gd name="T4" fmla="*/ 6 w 8"/>
                  <a:gd name="T5" fmla="*/ 0 h 10"/>
                  <a:gd name="T6" fmla="*/ 0 w 8"/>
                  <a:gd name="T7" fmla="*/ 0 h 10"/>
                  <a:gd name="T8" fmla="*/ 0 w 8"/>
                  <a:gd name="T9" fmla="*/ 7 h 10"/>
                  <a:gd name="T10" fmla="*/ 0 w 8"/>
                  <a:gd name="T11" fmla="*/ 7 h 10"/>
                  <a:gd name="T12" fmla="*/ 0 w 8"/>
                  <a:gd name="T13" fmla="*/ 7 h 10"/>
                  <a:gd name="T14" fmla="*/ 1 w 8"/>
                  <a:gd name="T15" fmla="*/ 10 h 10"/>
                  <a:gd name="T16" fmla="*/ 5 w 8"/>
                  <a:gd name="T17" fmla="*/ 10 h 10"/>
                  <a:gd name="T18" fmla="*/ 8 w 8"/>
                  <a:gd name="T19" fmla="*/ 9 h 10"/>
                  <a:gd name="T20" fmla="*/ 8 w 8"/>
                  <a:gd name="T21" fmla="*/ 7 h 10"/>
                  <a:gd name="T22" fmla="*/ 0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7"/>
                    </a:moveTo>
                    <a:lnTo>
                      <a:pt x="8" y="7"/>
                    </a:lnTo>
                    <a:lnTo>
                      <a:pt x="6" y="0"/>
                    </a:lnTo>
                    <a:lnTo>
                      <a:pt x="0" y="0"/>
                    </a:lnTo>
                    <a:lnTo>
                      <a:pt x="0" y="7"/>
                    </a:lnTo>
                    <a:lnTo>
                      <a:pt x="1" y="10"/>
                    </a:lnTo>
                    <a:lnTo>
                      <a:pt x="5" y="10"/>
                    </a:lnTo>
                    <a:lnTo>
                      <a:pt x="8" y="9"/>
                    </a:lnTo>
                    <a:lnTo>
                      <a:pt x="8" y="7"/>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5" name="Freeform 1274"/>
              <p:cNvSpPr>
                <a:spLocks/>
              </p:cNvSpPr>
              <p:nvPr/>
            </p:nvSpPr>
            <p:spPr bwMode="auto">
              <a:xfrm>
                <a:off x="3787" y="1691"/>
                <a:ext cx="9" cy="10"/>
              </a:xfrm>
              <a:custGeom>
                <a:avLst/>
                <a:gdLst>
                  <a:gd name="T0" fmla="*/ 9 w 9"/>
                  <a:gd name="T1" fmla="*/ 6 h 10"/>
                  <a:gd name="T2" fmla="*/ 9 w 9"/>
                  <a:gd name="T3" fmla="*/ 6 h 10"/>
                  <a:gd name="T4" fmla="*/ 8 w 9"/>
                  <a:gd name="T5" fmla="*/ 0 h 10"/>
                  <a:gd name="T6" fmla="*/ 0 w 9"/>
                  <a:gd name="T7" fmla="*/ 0 h 10"/>
                  <a:gd name="T8" fmla="*/ 1 w 9"/>
                  <a:gd name="T9" fmla="*/ 6 h 10"/>
                  <a:gd name="T10" fmla="*/ 9 w 9"/>
                  <a:gd name="T11" fmla="*/ 6 h 10"/>
                  <a:gd name="T12" fmla="*/ 1 w 9"/>
                  <a:gd name="T13" fmla="*/ 6 h 10"/>
                  <a:gd name="T14" fmla="*/ 3 w 9"/>
                  <a:gd name="T15" fmla="*/ 10 h 10"/>
                  <a:gd name="T16" fmla="*/ 6 w 9"/>
                  <a:gd name="T17" fmla="*/ 10 h 10"/>
                  <a:gd name="T18" fmla="*/ 8 w 9"/>
                  <a:gd name="T19" fmla="*/ 10 h 10"/>
                  <a:gd name="T20" fmla="*/ 9 w 9"/>
                  <a:gd name="T21" fmla="*/ 6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0">
                    <a:moveTo>
                      <a:pt x="9" y="6"/>
                    </a:moveTo>
                    <a:lnTo>
                      <a:pt x="9" y="6"/>
                    </a:lnTo>
                    <a:lnTo>
                      <a:pt x="8" y="0"/>
                    </a:lnTo>
                    <a:lnTo>
                      <a:pt x="0" y="0"/>
                    </a:lnTo>
                    <a:lnTo>
                      <a:pt x="1" y="6"/>
                    </a:lnTo>
                    <a:lnTo>
                      <a:pt x="9" y="6"/>
                    </a:lnTo>
                    <a:lnTo>
                      <a:pt x="1" y="6"/>
                    </a:lnTo>
                    <a:lnTo>
                      <a:pt x="3" y="10"/>
                    </a:lnTo>
                    <a:lnTo>
                      <a:pt x="6" y="10"/>
                    </a:lnTo>
                    <a:lnTo>
                      <a:pt x="8" y="10"/>
                    </a:lnTo>
                    <a:lnTo>
                      <a:pt x="9"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6" name="Freeform 1275"/>
              <p:cNvSpPr>
                <a:spLocks/>
              </p:cNvSpPr>
              <p:nvPr/>
            </p:nvSpPr>
            <p:spPr bwMode="auto">
              <a:xfrm>
                <a:off x="3788" y="1697"/>
                <a:ext cx="8" cy="12"/>
              </a:xfrm>
              <a:custGeom>
                <a:avLst/>
                <a:gdLst>
                  <a:gd name="T0" fmla="*/ 2 w 8"/>
                  <a:gd name="T1" fmla="*/ 9 h 12"/>
                  <a:gd name="T2" fmla="*/ 8 w 8"/>
                  <a:gd name="T3" fmla="*/ 7 h 12"/>
                  <a:gd name="T4" fmla="*/ 8 w 8"/>
                  <a:gd name="T5" fmla="*/ 0 h 12"/>
                  <a:gd name="T6" fmla="*/ 0 w 8"/>
                  <a:gd name="T7" fmla="*/ 0 h 12"/>
                  <a:gd name="T8" fmla="*/ 2 w 8"/>
                  <a:gd name="T9" fmla="*/ 9 h 12"/>
                  <a:gd name="T10" fmla="*/ 2 w 8"/>
                  <a:gd name="T11" fmla="*/ 9 h 12"/>
                  <a:gd name="T12" fmla="*/ 2 w 8"/>
                  <a:gd name="T13" fmla="*/ 9 h 12"/>
                  <a:gd name="T14" fmla="*/ 4 w 8"/>
                  <a:gd name="T15" fmla="*/ 10 h 12"/>
                  <a:gd name="T16" fmla="*/ 5 w 8"/>
                  <a:gd name="T17" fmla="*/ 12 h 12"/>
                  <a:gd name="T18" fmla="*/ 8 w 8"/>
                  <a:gd name="T19" fmla="*/ 10 h 12"/>
                  <a:gd name="T20" fmla="*/ 8 w 8"/>
                  <a:gd name="T21" fmla="*/ 7 h 12"/>
                  <a:gd name="T22" fmla="*/ 2 w 8"/>
                  <a:gd name="T23" fmla="*/ 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2" y="9"/>
                    </a:moveTo>
                    <a:lnTo>
                      <a:pt x="8" y="7"/>
                    </a:lnTo>
                    <a:lnTo>
                      <a:pt x="8" y="0"/>
                    </a:lnTo>
                    <a:lnTo>
                      <a:pt x="0" y="0"/>
                    </a:lnTo>
                    <a:lnTo>
                      <a:pt x="2" y="9"/>
                    </a:lnTo>
                    <a:lnTo>
                      <a:pt x="4" y="10"/>
                    </a:lnTo>
                    <a:lnTo>
                      <a:pt x="5" y="12"/>
                    </a:lnTo>
                    <a:lnTo>
                      <a:pt x="8" y="10"/>
                    </a:lnTo>
                    <a:lnTo>
                      <a:pt x="8" y="7"/>
                    </a:lnTo>
                    <a:lnTo>
                      <a:pt x="2"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7" name="Freeform 1276"/>
              <p:cNvSpPr>
                <a:spLocks/>
              </p:cNvSpPr>
              <p:nvPr/>
            </p:nvSpPr>
            <p:spPr bwMode="auto">
              <a:xfrm>
                <a:off x="3790" y="1704"/>
                <a:ext cx="8" cy="11"/>
              </a:xfrm>
              <a:custGeom>
                <a:avLst/>
                <a:gdLst>
                  <a:gd name="T0" fmla="*/ 0 w 8"/>
                  <a:gd name="T1" fmla="*/ 8 h 11"/>
                  <a:gd name="T2" fmla="*/ 8 w 8"/>
                  <a:gd name="T3" fmla="*/ 6 h 11"/>
                  <a:gd name="T4" fmla="*/ 6 w 8"/>
                  <a:gd name="T5" fmla="*/ 0 h 11"/>
                  <a:gd name="T6" fmla="*/ 0 w 8"/>
                  <a:gd name="T7" fmla="*/ 2 h 11"/>
                  <a:gd name="T8" fmla="*/ 0 w 8"/>
                  <a:gd name="T9" fmla="*/ 8 h 11"/>
                  <a:gd name="T10" fmla="*/ 0 w 8"/>
                  <a:gd name="T11" fmla="*/ 8 h 11"/>
                  <a:gd name="T12" fmla="*/ 0 w 8"/>
                  <a:gd name="T13" fmla="*/ 8 h 11"/>
                  <a:gd name="T14" fmla="*/ 2 w 8"/>
                  <a:gd name="T15" fmla="*/ 10 h 11"/>
                  <a:gd name="T16" fmla="*/ 5 w 8"/>
                  <a:gd name="T17" fmla="*/ 11 h 11"/>
                  <a:gd name="T18" fmla="*/ 6 w 8"/>
                  <a:gd name="T19" fmla="*/ 10 h 11"/>
                  <a:gd name="T20" fmla="*/ 8 w 8"/>
                  <a:gd name="T21" fmla="*/ 6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6"/>
                    </a:lnTo>
                    <a:lnTo>
                      <a:pt x="6" y="0"/>
                    </a:lnTo>
                    <a:lnTo>
                      <a:pt x="0" y="2"/>
                    </a:lnTo>
                    <a:lnTo>
                      <a:pt x="0" y="8"/>
                    </a:lnTo>
                    <a:lnTo>
                      <a:pt x="2" y="10"/>
                    </a:lnTo>
                    <a:lnTo>
                      <a:pt x="5" y="11"/>
                    </a:lnTo>
                    <a:lnTo>
                      <a:pt x="6" y="10"/>
                    </a:lnTo>
                    <a:lnTo>
                      <a:pt x="8" y="6"/>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8" name="Freeform 1277"/>
              <p:cNvSpPr>
                <a:spLocks/>
              </p:cNvSpPr>
              <p:nvPr/>
            </p:nvSpPr>
            <p:spPr bwMode="auto">
              <a:xfrm>
                <a:off x="3790" y="1710"/>
                <a:ext cx="10" cy="12"/>
              </a:xfrm>
              <a:custGeom>
                <a:avLst/>
                <a:gdLst>
                  <a:gd name="T0" fmla="*/ 10 w 10"/>
                  <a:gd name="T1" fmla="*/ 7 h 12"/>
                  <a:gd name="T2" fmla="*/ 10 w 10"/>
                  <a:gd name="T3" fmla="*/ 7 h 12"/>
                  <a:gd name="T4" fmla="*/ 8 w 10"/>
                  <a:gd name="T5" fmla="*/ 0 h 12"/>
                  <a:gd name="T6" fmla="*/ 0 w 10"/>
                  <a:gd name="T7" fmla="*/ 2 h 12"/>
                  <a:gd name="T8" fmla="*/ 2 w 10"/>
                  <a:gd name="T9" fmla="*/ 8 h 12"/>
                  <a:gd name="T10" fmla="*/ 10 w 10"/>
                  <a:gd name="T11" fmla="*/ 7 h 12"/>
                  <a:gd name="T12" fmla="*/ 2 w 10"/>
                  <a:gd name="T13" fmla="*/ 8 h 12"/>
                  <a:gd name="T14" fmla="*/ 3 w 10"/>
                  <a:gd name="T15" fmla="*/ 12 h 12"/>
                  <a:gd name="T16" fmla="*/ 6 w 10"/>
                  <a:gd name="T17" fmla="*/ 12 h 12"/>
                  <a:gd name="T18" fmla="*/ 8 w 10"/>
                  <a:gd name="T19" fmla="*/ 10 h 12"/>
                  <a:gd name="T20" fmla="*/ 10 w 10"/>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2">
                    <a:moveTo>
                      <a:pt x="10" y="7"/>
                    </a:moveTo>
                    <a:lnTo>
                      <a:pt x="10" y="7"/>
                    </a:lnTo>
                    <a:lnTo>
                      <a:pt x="8" y="0"/>
                    </a:lnTo>
                    <a:lnTo>
                      <a:pt x="0" y="2"/>
                    </a:lnTo>
                    <a:lnTo>
                      <a:pt x="2" y="8"/>
                    </a:lnTo>
                    <a:lnTo>
                      <a:pt x="10" y="7"/>
                    </a:lnTo>
                    <a:lnTo>
                      <a:pt x="2" y="8"/>
                    </a:lnTo>
                    <a:lnTo>
                      <a:pt x="3" y="12"/>
                    </a:lnTo>
                    <a:lnTo>
                      <a:pt x="6" y="12"/>
                    </a:lnTo>
                    <a:lnTo>
                      <a:pt x="8" y="10"/>
                    </a:lnTo>
                    <a:lnTo>
                      <a:pt x="1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49" name="Freeform 1278"/>
              <p:cNvSpPr>
                <a:spLocks/>
              </p:cNvSpPr>
              <p:nvPr/>
            </p:nvSpPr>
            <p:spPr bwMode="auto">
              <a:xfrm>
                <a:off x="3792" y="1717"/>
                <a:ext cx="8" cy="13"/>
              </a:xfrm>
              <a:custGeom>
                <a:avLst/>
                <a:gdLst>
                  <a:gd name="T0" fmla="*/ 8 w 8"/>
                  <a:gd name="T1" fmla="*/ 8 h 13"/>
                  <a:gd name="T2" fmla="*/ 8 w 8"/>
                  <a:gd name="T3" fmla="*/ 8 h 13"/>
                  <a:gd name="T4" fmla="*/ 8 w 8"/>
                  <a:gd name="T5" fmla="*/ 0 h 13"/>
                  <a:gd name="T6" fmla="*/ 0 w 8"/>
                  <a:gd name="T7" fmla="*/ 1 h 13"/>
                  <a:gd name="T8" fmla="*/ 0 w 8"/>
                  <a:gd name="T9" fmla="*/ 8 h 13"/>
                  <a:gd name="T10" fmla="*/ 8 w 8"/>
                  <a:gd name="T11" fmla="*/ 8 h 13"/>
                  <a:gd name="T12" fmla="*/ 0 w 8"/>
                  <a:gd name="T13" fmla="*/ 8 h 13"/>
                  <a:gd name="T14" fmla="*/ 1 w 8"/>
                  <a:gd name="T15" fmla="*/ 11 h 13"/>
                  <a:gd name="T16" fmla="*/ 4 w 8"/>
                  <a:gd name="T17" fmla="*/ 13 h 13"/>
                  <a:gd name="T18" fmla="*/ 8 w 8"/>
                  <a:gd name="T19" fmla="*/ 11 h 13"/>
                  <a:gd name="T20" fmla="*/ 8 w 8"/>
                  <a:gd name="T21" fmla="*/ 8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3">
                    <a:moveTo>
                      <a:pt x="8" y="8"/>
                    </a:moveTo>
                    <a:lnTo>
                      <a:pt x="8" y="8"/>
                    </a:lnTo>
                    <a:lnTo>
                      <a:pt x="8" y="0"/>
                    </a:lnTo>
                    <a:lnTo>
                      <a:pt x="0" y="1"/>
                    </a:lnTo>
                    <a:lnTo>
                      <a:pt x="0" y="8"/>
                    </a:lnTo>
                    <a:lnTo>
                      <a:pt x="8" y="8"/>
                    </a:lnTo>
                    <a:lnTo>
                      <a:pt x="0" y="8"/>
                    </a:lnTo>
                    <a:lnTo>
                      <a:pt x="1" y="11"/>
                    </a:lnTo>
                    <a:lnTo>
                      <a:pt x="4" y="13"/>
                    </a:lnTo>
                    <a:lnTo>
                      <a:pt x="8" y="11"/>
                    </a:lnTo>
                    <a:lnTo>
                      <a:pt x="8"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0" name="Freeform 1279"/>
              <p:cNvSpPr>
                <a:spLocks/>
              </p:cNvSpPr>
              <p:nvPr/>
            </p:nvSpPr>
            <p:spPr bwMode="auto">
              <a:xfrm>
                <a:off x="3792" y="1725"/>
                <a:ext cx="9" cy="11"/>
              </a:xfrm>
              <a:custGeom>
                <a:avLst/>
                <a:gdLst>
                  <a:gd name="T0" fmla="*/ 1 w 9"/>
                  <a:gd name="T1" fmla="*/ 8 h 11"/>
                  <a:gd name="T2" fmla="*/ 9 w 9"/>
                  <a:gd name="T3" fmla="*/ 6 h 11"/>
                  <a:gd name="T4" fmla="*/ 8 w 9"/>
                  <a:gd name="T5" fmla="*/ 0 h 11"/>
                  <a:gd name="T6" fmla="*/ 0 w 9"/>
                  <a:gd name="T7" fmla="*/ 0 h 11"/>
                  <a:gd name="T8" fmla="*/ 1 w 9"/>
                  <a:gd name="T9" fmla="*/ 8 h 11"/>
                  <a:gd name="T10" fmla="*/ 1 w 9"/>
                  <a:gd name="T11" fmla="*/ 8 h 11"/>
                  <a:gd name="T12" fmla="*/ 1 w 9"/>
                  <a:gd name="T13" fmla="*/ 8 h 11"/>
                  <a:gd name="T14" fmla="*/ 3 w 9"/>
                  <a:gd name="T15" fmla="*/ 11 h 11"/>
                  <a:gd name="T16" fmla="*/ 6 w 9"/>
                  <a:gd name="T17" fmla="*/ 11 h 11"/>
                  <a:gd name="T18" fmla="*/ 8 w 9"/>
                  <a:gd name="T19" fmla="*/ 10 h 11"/>
                  <a:gd name="T20" fmla="*/ 9 w 9"/>
                  <a:gd name="T21" fmla="*/ 6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6"/>
                    </a:lnTo>
                    <a:lnTo>
                      <a:pt x="8" y="0"/>
                    </a:lnTo>
                    <a:lnTo>
                      <a:pt x="0" y="0"/>
                    </a:lnTo>
                    <a:lnTo>
                      <a:pt x="1" y="8"/>
                    </a:lnTo>
                    <a:lnTo>
                      <a:pt x="3" y="11"/>
                    </a:lnTo>
                    <a:lnTo>
                      <a:pt x="6" y="11"/>
                    </a:lnTo>
                    <a:lnTo>
                      <a:pt x="8" y="10"/>
                    </a:lnTo>
                    <a:lnTo>
                      <a:pt x="9" y="6"/>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1" name="Freeform 1280"/>
              <p:cNvSpPr>
                <a:spLocks/>
              </p:cNvSpPr>
              <p:nvPr/>
            </p:nvSpPr>
            <p:spPr bwMode="auto">
              <a:xfrm>
                <a:off x="3793" y="1731"/>
                <a:ext cx="8" cy="12"/>
              </a:xfrm>
              <a:custGeom>
                <a:avLst/>
                <a:gdLst>
                  <a:gd name="T0" fmla="*/ 2 w 8"/>
                  <a:gd name="T1" fmla="*/ 8 h 12"/>
                  <a:gd name="T2" fmla="*/ 8 w 8"/>
                  <a:gd name="T3" fmla="*/ 8 h 12"/>
                  <a:gd name="T4" fmla="*/ 8 w 8"/>
                  <a:gd name="T5" fmla="*/ 0 h 12"/>
                  <a:gd name="T6" fmla="*/ 0 w 8"/>
                  <a:gd name="T7" fmla="*/ 2 h 12"/>
                  <a:gd name="T8" fmla="*/ 2 w 8"/>
                  <a:gd name="T9" fmla="*/ 8 h 12"/>
                  <a:gd name="T10" fmla="*/ 2 w 8"/>
                  <a:gd name="T11" fmla="*/ 8 h 12"/>
                  <a:gd name="T12" fmla="*/ 2 w 8"/>
                  <a:gd name="T13" fmla="*/ 8 h 12"/>
                  <a:gd name="T14" fmla="*/ 3 w 8"/>
                  <a:gd name="T15" fmla="*/ 12 h 12"/>
                  <a:gd name="T16" fmla="*/ 5 w 8"/>
                  <a:gd name="T17" fmla="*/ 12 h 12"/>
                  <a:gd name="T18" fmla="*/ 8 w 8"/>
                  <a:gd name="T19" fmla="*/ 12 h 12"/>
                  <a:gd name="T20" fmla="*/ 8 w 8"/>
                  <a:gd name="T21" fmla="*/ 8 h 12"/>
                  <a:gd name="T22" fmla="*/ 2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2" y="8"/>
                    </a:moveTo>
                    <a:lnTo>
                      <a:pt x="8" y="8"/>
                    </a:lnTo>
                    <a:lnTo>
                      <a:pt x="8" y="0"/>
                    </a:lnTo>
                    <a:lnTo>
                      <a:pt x="0" y="2"/>
                    </a:lnTo>
                    <a:lnTo>
                      <a:pt x="2" y="8"/>
                    </a:lnTo>
                    <a:lnTo>
                      <a:pt x="3" y="12"/>
                    </a:lnTo>
                    <a:lnTo>
                      <a:pt x="5" y="12"/>
                    </a:lnTo>
                    <a:lnTo>
                      <a:pt x="8" y="12"/>
                    </a:lnTo>
                    <a:lnTo>
                      <a:pt x="8" y="8"/>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2" name="Freeform 1281"/>
              <p:cNvSpPr>
                <a:spLocks/>
              </p:cNvSpPr>
              <p:nvPr/>
            </p:nvSpPr>
            <p:spPr bwMode="auto">
              <a:xfrm>
                <a:off x="3795" y="1739"/>
                <a:ext cx="8" cy="12"/>
              </a:xfrm>
              <a:custGeom>
                <a:avLst/>
                <a:gdLst>
                  <a:gd name="T0" fmla="*/ 8 w 8"/>
                  <a:gd name="T1" fmla="*/ 7 h 12"/>
                  <a:gd name="T2" fmla="*/ 8 w 8"/>
                  <a:gd name="T3" fmla="*/ 7 h 12"/>
                  <a:gd name="T4" fmla="*/ 6 w 8"/>
                  <a:gd name="T5" fmla="*/ 0 h 12"/>
                  <a:gd name="T6" fmla="*/ 0 w 8"/>
                  <a:gd name="T7" fmla="*/ 0 h 12"/>
                  <a:gd name="T8" fmla="*/ 0 w 8"/>
                  <a:gd name="T9" fmla="*/ 9 h 12"/>
                  <a:gd name="T10" fmla="*/ 8 w 8"/>
                  <a:gd name="T11" fmla="*/ 7 h 12"/>
                  <a:gd name="T12" fmla="*/ 0 w 8"/>
                  <a:gd name="T13" fmla="*/ 9 h 12"/>
                  <a:gd name="T14" fmla="*/ 1 w 8"/>
                  <a:gd name="T15" fmla="*/ 12 h 12"/>
                  <a:gd name="T16" fmla="*/ 5 w 8"/>
                  <a:gd name="T17" fmla="*/ 12 h 12"/>
                  <a:gd name="T18" fmla="*/ 6 w 8"/>
                  <a:gd name="T19" fmla="*/ 10 h 12"/>
                  <a:gd name="T20" fmla="*/ 8 w 8"/>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8" y="7"/>
                    </a:moveTo>
                    <a:lnTo>
                      <a:pt x="8" y="7"/>
                    </a:lnTo>
                    <a:lnTo>
                      <a:pt x="6" y="0"/>
                    </a:lnTo>
                    <a:lnTo>
                      <a:pt x="0" y="0"/>
                    </a:lnTo>
                    <a:lnTo>
                      <a:pt x="0" y="9"/>
                    </a:lnTo>
                    <a:lnTo>
                      <a:pt x="8" y="7"/>
                    </a:lnTo>
                    <a:lnTo>
                      <a:pt x="0" y="9"/>
                    </a:lnTo>
                    <a:lnTo>
                      <a:pt x="1" y="12"/>
                    </a:lnTo>
                    <a:lnTo>
                      <a:pt x="5" y="12"/>
                    </a:lnTo>
                    <a:lnTo>
                      <a:pt x="6"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3" name="Freeform 1282"/>
              <p:cNvSpPr>
                <a:spLocks/>
              </p:cNvSpPr>
              <p:nvPr/>
            </p:nvSpPr>
            <p:spPr bwMode="auto">
              <a:xfrm>
                <a:off x="3795" y="1746"/>
                <a:ext cx="10" cy="11"/>
              </a:xfrm>
              <a:custGeom>
                <a:avLst/>
                <a:gdLst>
                  <a:gd name="T0" fmla="*/ 1 w 10"/>
                  <a:gd name="T1" fmla="*/ 8 h 11"/>
                  <a:gd name="T2" fmla="*/ 10 w 10"/>
                  <a:gd name="T3" fmla="*/ 8 h 11"/>
                  <a:gd name="T4" fmla="*/ 8 w 10"/>
                  <a:gd name="T5" fmla="*/ 0 h 11"/>
                  <a:gd name="T6" fmla="*/ 0 w 10"/>
                  <a:gd name="T7" fmla="*/ 2 h 11"/>
                  <a:gd name="T8" fmla="*/ 1 w 10"/>
                  <a:gd name="T9" fmla="*/ 8 h 11"/>
                  <a:gd name="T10" fmla="*/ 1 w 10"/>
                  <a:gd name="T11" fmla="*/ 8 h 11"/>
                  <a:gd name="T12" fmla="*/ 1 w 10"/>
                  <a:gd name="T13" fmla="*/ 8 h 11"/>
                  <a:gd name="T14" fmla="*/ 3 w 10"/>
                  <a:gd name="T15" fmla="*/ 11 h 11"/>
                  <a:gd name="T16" fmla="*/ 6 w 10"/>
                  <a:gd name="T17" fmla="*/ 11 h 11"/>
                  <a:gd name="T18" fmla="*/ 8 w 10"/>
                  <a:gd name="T19" fmla="*/ 11 h 11"/>
                  <a:gd name="T20" fmla="*/ 10 w 10"/>
                  <a:gd name="T21" fmla="*/ 8 h 11"/>
                  <a:gd name="T22" fmla="*/ 1 w 10"/>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 y="8"/>
                    </a:moveTo>
                    <a:lnTo>
                      <a:pt x="10" y="8"/>
                    </a:lnTo>
                    <a:lnTo>
                      <a:pt x="8" y="0"/>
                    </a:lnTo>
                    <a:lnTo>
                      <a:pt x="0" y="2"/>
                    </a:lnTo>
                    <a:lnTo>
                      <a:pt x="1" y="8"/>
                    </a:lnTo>
                    <a:lnTo>
                      <a:pt x="3" y="11"/>
                    </a:lnTo>
                    <a:lnTo>
                      <a:pt x="6" y="11"/>
                    </a:lnTo>
                    <a:lnTo>
                      <a:pt x="8" y="11"/>
                    </a:lnTo>
                    <a:lnTo>
                      <a:pt x="10" y="8"/>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4" name="Freeform 1283"/>
              <p:cNvSpPr>
                <a:spLocks/>
              </p:cNvSpPr>
              <p:nvPr/>
            </p:nvSpPr>
            <p:spPr bwMode="auto">
              <a:xfrm>
                <a:off x="3796" y="1754"/>
                <a:ext cx="9" cy="11"/>
              </a:xfrm>
              <a:custGeom>
                <a:avLst/>
                <a:gdLst>
                  <a:gd name="T0" fmla="*/ 0 w 9"/>
                  <a:gd name="T1" fmla="*/ 8 h 11"/>
                  <a:gd name="T2" fmla="*/ 9 w 9"/>
                  <a:gd name="T3" fmla="*/ 6 h 11"/>
                  <a:gd name="T4" fmla="*/ 9 w 9"/>
                  <a:gd name="T5" fmla="*/ 0 h 11"/>
                  <a:gd name="T6" fmla="*/ 0 w 9"/>
                  <a:gd name="T7" fmla="*/ 0 h 11"/>
                  <a:gd name="T8" fmla="*/ 0 w 9"/>
                  <a:gd name="T9" fmla="*/ 8 h 11"/>
                  <a:gd name="T10" fmla="*/ 0 w 9"/>
                  <a:gd name="T11" fmla="*/ 8 h 11"/>
                  <a:gd name="T12" fmla="*/ 0 w 9"/>
                  <a:gd name="T13" fmla="*/ 8 h 11"/>
                  <a:gd name="T14" fmla="*/ 2 w 9"/>
                  <a:gd name="T15" fmla="*/ 11 h 11"/>
                  <a:gd name="T16" fmla="*/ 5 w 9"/>
                  <a:gd name="T17" fmla="*/ 11 h 11"/>
                  <a:gd name="T18" fmla="*/ 9 w 9"/>
                  <a:gd name="T19" fmla="*/ 10 h 11"/>
                  <a:gd name="T20" fmla="*/ 9 w 9"/>
                  <a:gd name="T21" fmla="*/ 6 h 11"/>
                  <a:gd name="T22" fmla="*/ 0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0" y="8"/>
                    </a:moveTo>
                    <a:lnTo>
                      <a:pt x="9" y="6"/>
                    </a:lnTo>
                    <a:lnTo>
                      <a:pt x="9" y="0"/>
                    </a:lnTo>
                    <a:lnTo>
                      <a:pt x="0" y="0"/>
                    </a:lnTo>
                    <a:lnTo>
                      <a:pt x="0" y="8"/>
                    </a:lnTo>
                    <a:lnTo>
                      <a:pt x="2" y="11"/>
                    </a:lnTo>
                    <a:lnTo>
                      <a:pt x="5" y="11"/>
                    </a:lnTo>
                    <a:lnTo>
                      <a:pt x="9" y="10"/>
                    </a:lnTo>
                    <a:lnTo>
                      <a:pt x="9" y="6"/>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5" name="Freeform 1284"/>
              <p:cNvSpPr>
                <a:spLocks/>
              </p:cNvSpPr>
              <p:nvPr/>
            </p:nvSpPr>
            <p:spPr bwMode="auto">
              <a:xfrm>
                <a:off x="3796" y="1760"/>
                <a:ext cx="10" cy="13"/>
              </a:xfrm>
              <a:custGeom>
                <a:avLst/>
                <a:gdLst>
                  <a:gd name="T0" fmla="*/ 2 w 10"/>
                  <a:gd name="T1" fmla="*/ 10 h 13"/>
                  <a:gd name="T2" fmla="*/ 10 w 10"/>
                  <a:gd name="T3" fmla="*/ 9 h 13"/>
                  <a:gd name="T4" fmla="*/ 9 w 10"/>
                  <a:gd name="T5" fmla="*/ 0 h 13"/>
                  <a:gd name="T6" fmla="*/ 0 w 10"/>
                  <a:gd name="T7" fmla="*/ 2 h 13"/>
                  <a:gd name="T8" fmla="*/ 2 w 10"/>
                  <a:gd name="T9" fmla="*/ 10 h 13"/>
                  <a:gd name="T10" fmla="*/ 2 w 10"/>
                  <a:gd name="T11" fmla="*/ 10 h 13"/>
                  <a:gd name="T12" fmla="*/ 2 w 10"/>
                  <a:gd name="T13" fmla="*/ 10 h 13"/>
                  <a:gd name="T14" fmla="*/ 4 w 10"/>
                  <a:gd name="T15" fmla="*/ 12 h 13"/>
                  <a:gd name="T16" fmla="*/ 7 w 10"/>
                  <a:gd name="T17" fmla="*/ 13 h 13"/>
                  <a:gd name="T18" fmla="*/ 9 w 10"/>
                  <a:gd name="T19" fmla="*/ 12 h 13"/>
                  <a:gd name="T20" fmla="*/ 10 w 10"/>
                  <a:gd name="T21" fmla="*/ 9 h 13"/>
                  <a:gd name="T22" fmla="*/ 2 w 10"/>
                  <a:gd name="T23" fmla="*/ 1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3">
                    <a:moveTo>
                      <a:pt x="2" y="10"/>
                    </a:moveTo>
                    <a:lnTo>
                      <a:pt x="10" y="9"/>
                    </a:lnTo>
                    <a:lnTo>
                      <a:pt x="9" y="0"/>
                    </a:lnTo>
                    <a:lnTo>
                      <a:pt x="0" y="2"/>
                    </a:lnTo>
                    <a:lnTo>
                      <a:pt x="2" y="10"/>
                    </a:lnTo>
                    <a:lnTo>
                      <a:pt x="4" y="12"/>
                    </a:lnTo>
                    <a:lnTo>
                      <a:pt x="7" y="13"/>
                    </a:lnTo>
                    <a:lnTo>
                      <a:pt x="9" y="12"/>
                    </a:lnTo>
                    <a:lnTo>
                      <a:pt x="10" y="9"/>
                    </a:lnTo>
                    <a:lnTo>
                      <a:pt x="2" y="1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6" name="Freeform 1285"/>
              <p:cNvSpPr>
                <a:spLocks/>
              </p:cNvSpPr>
              <p:nvPr/>
            </p:nvSpPr>
            <p:spPr bwMode="auto">
              <a:xfrm>
                <a:off x="3798" y="1769"/>
                <a:ext cx="8" cy="11"/>
              </a:xfrm>
              <a:custGeom>
                <a:avLst/>
                <a:gdLst>
                  <a:gd name="T0" fmla="*/ 8 w 8"/>
                  <a:gd name="T1" fmla="*/ 8 h 11"/>
                  <a:gd name="T2" fmla="*/ 8 w 8"/>
                  <a:gd name="T3" fmla="*/ 8 h 11"/>
                  <a:gd name="T4" fmla="*/ 8 w 8"/>
                  <a:gd name="T5" fmla="*/ 0 h 11"/>
                  <a:gd name="T6" fmla="*/ 0 w 8"/>
                  <a:gd name="T7" fmla="*/ 1 h 11"/>
                  <a:gd name="T8" fmla="*/ 2 w 8"/>
                  <a:gd name="T9" fmla="*/ 8 h 11"/>
                  <a:gd name="T10" fmla="*/ 8 w 8"/>
                  <a:gd name="T11" fmla="*/ 8 h 11"/>
                  <a:gd name="T12" fmla="*/ 2 w 8"/>
                  <a:gd name="T13" fmla="*/ 8 h 11"/>
                  <a:gd name="T14" fmla="*/ 3 w 8"/>
                  <a:gd name="T15" fmla="*/ 11 h 11"/>
                  <a:gd name="T16" fmla="*/ 5 w 8"/>
                  <a:gd name="T17" fmla="*/ 11 h 11"/>
                  <a:gd name="T18" fmla="*/ 8 w 8"/>
                  <a:gd name="T19" fmla="*/ 9 h 11"/>
                  <a:gd name="T20" fmla="*/ 8 w 8"/>
                  <a:gd name="T21" fmla="*/ 8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8"/>
                    </a:moveTo>
                    <a:lnTo>
                      <a:pt x="8" y="8"/>
                    </a:lnTo>
                    <a:lnTo>
                      <a:pt x="8" y="0"/>
                    </a:lnTo>
                    <a:lnTo>
                      <a:pt x="0" y="1"/>
                    </a:lnTo>
                    <a:lnTo>
                      <a:pt x="2" y="8"/>
                    </a:lnTo>
                    <a:lnTo>
                      <a:pt x="8" y="8"/>
                    </a:lnTo>
                    <a:lnTo>
                      <a:pt x="2" y="8"/>
                    </a:lnTo>
                    <a:lnTo>
                      <a:pt x="3" y="11"/>
                    </a:lnTo>
                    <a:lnTo>
                      <a:pt x="5" y="11"/>
                    </a:lnTo>
                    <a:lnTo>
                      <a:pt x="8" y="9"/>
                    </a:lnTo>
                    <a:lnTo>
                      <a:pt x="8"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7" name="Freeform 1286"/>
              <p:cNvSpPr>
                <a:spLocks/>
              </p:cNvSpPr>
              <p:nvPr/>
            </p:nvSpPr>
            <p:spPr bwMode="auto">
              <a:xfrm>
                <a:off x="3800" y="1777"/>
                <a:ext cx="8" cy="11"/>
              </a:xfrm>
              <a:custGeom>
                <a:avLst/>
                <a:gdLst>
                  <a:gd name="T0" fmla="*/ 0 w 8"/>
                  <a:gd name="T1" fmla="*/ 8 h 11"/>
                  <a:gd name="T2" fmla="*/ 8 w 8"/>
                  <a:gd name="T3" fmla="*/ 6 h 11"/>
                  <a:gd name="T4" fmla="*/ 6 w 8"/>
                  <a:gd name="T5" fmla="*/ 0 h 11"/>
                  <a:gd name="T6" fmla="*/ 0 w 8"/>
                  <a:gd name="T7" fmla="*/ 0 h 11"/>
                  <a:gd name="T8" fmla="*/ 0 w 8"/>
                  <a:gd name="T9" fmla="*/ 8 h 11"/>
                  <a:gd name="T10" fmla="*/ 0 w 8"/>
                  <a:gd name="T11" fmla="*/ 8 h 11"/>
                  <a:gd name="T12" fmla="*/ 0 w 8"/>
                  <a:gd name="T13" fmla="*/ 8 h 11"/>
                  <a:gd name="T14" fmla="*/ 1 w 8"/>
                  <a:gd name="T15" fmla="*/ 9 h 11"/>
                  <a:gd name="T16" fmla="*/ 5 w 8"/>
                  <a:gd name="T17" fmla="*/ 11 h 11"/>
                  <a:gd name="T18" fmla="*/ 6 w 8"/>
                  <a:gd name="T19" fmla="*/ 9 h 11"/>
                  <a:gd name="T20" fmla="*/ 8 w 8"/>
                  <a:gd name="T21" fmla="*/ 6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6"/>
                    </a:lnTo>
                    <a:lnTo>
                      <a:pt x="6" y="0"/>
                    </a:lnTo>
                    <a:lnTo>
                      <a:pt x="0" y="0"/>
                    </a:lnTo>
                    <a:lnTo>
                      <a:pt x="0" y="8"/>
                    </a:lnTo>
                    <a:lnTo>
                      <a:pt x="1" y="9"/>
                    </a:lnTo>
                    <a:lnTo>
                      <a:pt x="5" y="11"/>
                    </a:lnTo>
                    <a:lnTo>
                      <a:pt x="6" y="9"/>
                    </a:lnTo>
                    <a:lnTo>
                      <a:pt x="8" y="6"/>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8" name="Freeform 1287"/>
              <p:cNvSpPr>
                <a:spLocks/>
              </p:cNvSpPr>
              <p:nvPr/>
            </p:nvSpPr>
            <p:spPr bwMode="auto">
              <a:xfrm>
                <a:off x="3800" y="1783"/>
                <a:ext cx="9" cy="11"/>
              </a:xfrm>
              <a:custGeom>
                <a:avLst/>
                <a:gdLst>
                  <a:gd name="T0" fmla="*/ 1 w 9"/>
                  <a:gd name="T1" fmla="*/ 8 h 11"/>
                  <a:gd name="T2" fmla="*/ 9 w 9"/>
                  <a:gd name="T3" fmla="*/ 8 h 11"/>
                  <a:gd name="T4" fmla="*/ 8 w 9"/>
                  <a:gd name="T5" fmla="*/ 0 h 11"/>
                  <a:gd name="T6" fmla="*/ 0 w 9"/>
                  <a:gd name="T7" fmla="*/ 2 h 11"/>
                  <a:gd name="T8" fmla="*/ 1 w 9"/>
                  <a:gd name="T9" fmla="*/ 8 h 11"/>
                  <a:gd name="T10" fmla="*/ 1 w 9"/>
                  <a:gd name="T11" fmla="*/ 8 h 11"/>
                  <a:gd name="T12" fmla="*/ 1 w 9"/>
                  <a:gd name="T13" fmla="*/ 8 h 11"/>
                  <a:gd name="T14" fmla="*/ 3 w 9"/>
                  <a:gd name="T15" fmla="*/ 11 h 11"/>
                  <a:gd name="T16" fmla="*/ 6 w 9"/>
                  <a:gd name="T17" fmla="*/ 11 h 11"/>
                  <a:gd name="T18" fmla="*/ 8 w 9"/>
                  <a:gd name="T19" fmla="*/ 10 h 11"/>
                  <a:gd name="T20" fmla="*/ 9 w 9"/>
                  <a:gd name="T21" fmla="*/ 8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8"/>
                    </a:lnTo>
                    <a:lnTo>
                      <a:pt x="8" y="0"/>
                    </a:lnTo>
                    <a:lnTo>
                      <a:pt x="0" y="2"/>
                    </a:lnTo>
                    <a:lnTo>
                      <a:pt x="1" y="8"/>
                    </a:lnTo>
                    <a:lnTo>
                      <a:pt x="3" y="11"/>
                    </a:lnTo>
                    <a:lnTo>
                      <a:pt x="6" y="11"/>
                    </a:lnTo>
                    <a:lnTo>
                      <a:pt x="8" y="10"/>
                    </a:lnTo>
                    <a:lnTo>
                      <a:pt x="9" y="8"/>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59" name="Freeform 1288"/>
              <p:cNvSpPr>
                <a:spLocks/>
              </p:cNvSpPr>
              <p:nvPr/>
            </p:nvSpPr>
            <p:spPr bwMode="auto">
              <a:xfrm>
                <a:off x="3801" y="1791"/>
                <a:ext cx="8" cy="11"/>
              </a:xfrm>
              <a:custGeom>
                <a:avLst/>
                <a:gdLst>
                  <a:gd name="T0" fmla="*/ 0 w 8"/>
                  <a:gd name="T1" fmla="*/ 8 h 11"/>
                  <a:gd name="T2" fmla="*/ 8 w 8"/>
                  <a:gd name="T3" fmla="*/ 7 h 11"/>
                  <a:gd name="T4" fmla="*/ 8 w 8"/>
                  <a:gd name="T5" fmla="*/ 0 h 11"/>
                  <a:gd name="T6" fmla="*/ 0 w 8"/>
                  <a:gd name="T7" fmla="*/ 0 h 11"/>
                  <a:gd name="T8" fmla="*/ 0 w 8"/>
                  <a:gd name="T9" fmla="*/ 8 h 11"/>
                  <a:gd name="T10" fmla="*/ 0 w 8"/>
                  <a:gd name="T11" fmla="*/ 8 h 11"/>
                  <a:gd name="T12" fmla="*/ 0 w 8"/>
                  <a:gd name="T13" fmla="*/ 8 h 11"/>
                  <a:gd name="T14" fmla="*/ 2 w 8"/>
                  <a:gd name="T15" fmla="*/ 10 h 11"/>
                  <a:gd name="T16" fmla="*/ 5 w 8"/>
                  <a:gd name="T17" fmla="*/ 11 h 11"/>
                  <a:gd name="T18" fmla="*/ 8 w 8"/>
                  <a:gd name="T19" fmla="*/ 10 h 11"/>
                  <a:gd name="T20" fmla="*/ 8 w 8"/>
                  <a:gd name="T21" fmla="*/ 7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7"/>
                    </a:lnTo>
                    <a:lnTo>
                      <a:pt x="8" y="0"/>
                    </a:lnTo>
                    <a:lnTo>
                      <a:pt x="0" y="0"/>
                    </a:lnTo>
                    <a:lnTo>
                      <a:pt x="0" y="8"/>
                    </a:lnTo>
                    <a:lnTo>
                      <a:pt x="2" y="10"/>
                    </a:lnTo>
                    <a:lnTo>
                      <a:pt x="5" y="11"/>
                    </a:lnTo>
                    <a:lnTo>
                      <a:pt x="8" y="10"/>
                    </a:lnTo>
                    <a:lnTo>
                      <a:pt x="8" y="7"/>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0" name="Freeform 1289"/>
              <p:cNvSpPr>
                <a:spLocks/>
              </p:cNvSpPr>
              <p:nvPr/>
            </p:nvSpPr>
            <p:spPr bwMode="auto">
              <a:xfrm>
                <a:off x="3801" y="1798"/>
                <a:ext cx="10" cy="11"/>
              </a:xfrm>
              <a:custGeom>
                <a:avLst/>
                <a:gdLst>
                  <a:gd name="T0" fmla="*/ 10 w 10"/>
                  <a:gd name="T1" fmla="*/ 8 h 11"/>
                  <a:gd name="T2" fmla="*/ 10 w 10"/>
                  <a:gd name="T3" fmla="*/ 8 h 11"/>
                  <a:gd name="T4" fmla="*/ 8 w 10"/>
                  <a:gd name="T5" fmla="*/ 0 h 11"/>
                  <a:gd name="T6" fmla="*/ 0 w 10"/>
                  <a:gd name="T7" fmla="*/ 1 h 11"/>
                  <a:gd name="T8" fmla="*/ 2 w 10"/>
                  <a:gd name="T9" fmla="*/ 8 h 11"/>
                  <a:gd name="T10" fmla="*/ 10 w 10"/>
                  <a:gd name="T11" fmla="*/ 8 h 11"/>
                  <a:gd name="T12" fmla="*/ 2 w 10"/>
                  <a:gd name="T13" fmla="*/ 8 h 11"/>
                  <a:gd name="T14" fmla="*/ 4 w 10"/>
                  <a:gd name="T15" fmla="*/ 11 h 11"/>
                  <a:gd name="T16" fmla="*/ 7 w 10"/>
                  <a:gd name="T17" fmla="*/ 11 h 11"/>
                  <a:gd name="T18" fmla="*/ 8 w 10"/>
                  <a:gd name="T19" fmla="*/ 11 h 11"/>
                  <a:gd name="T20" fmla="*/ 10 w 10"/>
                  <a:gd name="T21" fmla="*/ 8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10" y="8"/>
                    </a:moveTo>
                    <a:lnTo>
                      <a:pt x="10" y="8"/>
                    </a:lnTo>
                    <a:lnTo>
                      <a:pt x="8" y="0"/>
                    </a:lnTo>
                    <a:lnTo>
                      <a:pt x="0" y="1"/>
                    </a:lnTo>
                    <a:lnTo>
                      <a:pt x="2" y="8"/>
                    </a:lnTo>
                    <a:lnTo>
                      <a:pt x="10" y="8"/>
                    </a:lnTo>
                    <a:lnTo>
                      <a:pt x="2" y="8"/>
                    </a:lnTo>
                    <a:lnTo>
                      <a:pt x="4" y="11"/>
                    </a:lnTo>
                    <a:lnTo>
                      <a:pt x="7" y="11"/>
                    </a:lnTo>
                    <a:lnTo>
                      <a:pt x="8" y="11"/>
                    </a:lnTo>
                    <a:lnTo>
                      <a:pt x="1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1" name="Freeform 1290"/>
              <p:cNvSpPr>
                <a:spLocks/>
              </p:cNvSpPr>
              <p:nvPr/>
            </p:nvSpPr>
            <p:spPr bwMode="auto">
              <a:xfrm>
                <a:off x="3803" y="1806"/>
                <a:ext cx="8" cy="11"/>
              </a:xfrm>
              <a:custGeom>
                <a:avLst/>
                <a:gdLst>
                  <a:gd name="T0" fmla="*/ 2 w 8"/>
                  <a:gd name="T1" fmla="*/ 8 h 11"/>
                  <a:gd name="T2" fmla="*/ 8 w 8"/>
                  <a:gd name="T3" fmla="*/ 6 h 11"/>
                  <a:gd name="T4" fmla="*/ 8 w 8"/>
                  <a:gd name="T5" fmla="*/ 0 h 11"/>
                  <a:gd name="T6" fmla="*/ 0 w 8"/>
                  <a:gd name="T7" fmla="*/ 0 h 11"/>
                  <a:gd name="T8" fmla="*/ 2 w 8"/>
                  <a:gd name="T9" fmla="*/ 8 h 11"/>
                  <a:gd name="T10" fmla="*/ 2 w 8"/>
                  <a:gd name="T11" fmla="*/ 8 h 11"/>
                  <a:gd name="T12" fmla="*/ 2 w 8"/>
                  <a:gd name="T13" fmla="*/ 8 h 11"/>
                  <a:gd name="T14" fmla="*/ 3 w 8"/>
                  <a:gd name="T15" fmla="*/ 9 h 11"/>
                  <a:gd name="T16" fmla="*/ 5 w 8"/>
                  <a:gd name="T17" fmla="*/ 11 h 11"/>
                  <a:gd name="T18" fmla="*/ 8 w 8"/>
                  <a:gd name="T19" fmla="*/ 9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0"/>
                    </a:lnTo>
                    <a:lnTo>
                      <a:pt x="2" y="8"/>
                    </a:lnTo>
                    <a:lnTo>
                      <a:pt x="3" y="9"/>
                    </a:lnTo>
                    <a:lnTo>
                      <a:pt x="5" y="11"/>
                    </a:lnTo>
                    <a:lnTo>
                      <a:pt x="8" y="9"/>
                    </a:lnTo>
                    <a:lnTo>
                      <a:pt x="8"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2" name="Freeform 1291"/>
              <p:cNvSpPr>
                <a:spLocks/>
              </p:cNvSpPr>
              <p:nvPr/>
            </p:nvSpPr>
            <p:spPr bwMode="auto">
              <a:xfrm>
                <a:off x="3805" y="1812"/>
                <a:ext cx="8" cy="12"/>
              </a:xfrm>
              <a:custGeom>
                <a:avLst/>
                <a:gdLst>
                  <a:gd name="T0" fmla="*/ 0 w 8"/>
                  <a:gd name="T1" fmla="*/ 8 h 12"/>
                  <a:gd name="T2" fmla="*/ 8 w 8"/>
                  <a:gd name="T3" fmla="*/ 8 h 12"/>
                  <a:gd name="T4" fmla="*/ 6 w 8"/>
                  <a:gd name="T5" fmla="*/ 0 h 12"/>
                  <a:gd name="T6" fmla="*/ 0 w 8"/>
                  <a:gd name="T7" fmla="*/ 2 h 12"/>
                  <a:gd name="T8" fmla="*/ 0 w 8"/>
                  <a:gd name="T9" fmla="*/ 8 h 12"/>
                  <a:gd name="T10" fmla="*/ 0 w 8"/>
                  <a:gd name="T11" fmla="*/ 8 h 12"/>
                  <a:gd name="T12" fmla="*/ 0 w 8"/>
                  <a:gd name="T13" fmla="*/ 8 h 12"/>
                  <a:gd name="T14" fmla="*/ 1 w 8"/>
                  <a:gd name="T15" fmla="*/ 12 h 12"/>
                  <a:gd name="T16" fmla="*/ 4 w 8"/>
                  <a:gd name="T17" fmla="*/ 12 h 12"/>
                  <a:gd name="T18" fmla="*/ 8 w 8"/>
                  <a:gd name="T19" fmla="*/ 10 h 12"/>
                  <a:gd name="T20" fmla="*/ 8 w 8"/>
                  <a:gd name="T21" fmla="*/ 8 h 12"/>
                  <a:gd name="T22" fmla="*/ 0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0" y="8"/>
                    </a:moveTo>
                    <a:lnTo>
                      <a:pt x="8" y="8"/>
                    </a:lnTo>
                    <a:lnTo>
                      <a:pt x="6" y="0"/>
                    </a:lnTo>
                    <a:lnTo>
                      <a:pt x="0" y="2"/>
                    </a:lnTo>
                    <a:lnTo>
                      <a:pt x="0" y="8"/>
                    </a:lnTo>
                    <a:lnTo>
                      <a:pt x="1" y="12"/>
                    </a:lnTo>
                    <a:lnTo>
                      <a:pt x="4" y="12"/>
                    </a:lnTo>
                    <a:lnTo>
                      <a:pt x="8" y="10"/>
                    </a:lnTo>
                    <a:lnTo>
                      <a:pt x="8" y="8"/>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3" name="Freeform 1292"/>
              <p:cNvSpPr>
                <a:spLocks/>
              </p:cNvSpPr>
              <p:nvPr/>
            </p:nvSpPr>
            <p:spPr bwMode="auto">
              <a:xfrm>
                <a:off x="3805" y="1820"/>
                <a:ext cx="9" cy="12"/>
              </a:xfrm>
              <a:custGeom>
                <a:avLst/>
                <a:gdLst>
                  <a:gd name="T0" fmla="*/ 9 w 9"/>
                  <a:gd name="T1" fmla="*/ 7 h 12"/>
                  <a:gd name="T2" fmla="*/ 9 w 9"/>
                  <a:gd name="T3" fmla="*/ 7 h 12"/>
                  <a:gd name="T4" fmla="*/ 8 w 9"/>
                  <a:gd name="T5" fmla="*/ 0 h 12"/>
                  <a:gd name="T6" fmla="*/ 0 w 9"/>
                  <a:gd name="T7" fmla="*/ 0 h 12"/>
                  <a:gd name="T8" fmla="*/ 1 w 9"/>
                  <a:gd name="T9" fmla="*/ 8 h 12"/>
                  <a:gd name="T10" fmla="*/ 9 w 9"/>
                  <a:gd name="T11" fmla="*/ 7 h 12"/>
                  <a:gd name="T12" fmla="*/ 1 w 9"/>
                  <a:gd name="T13" fmla="*/ 8 h 12"/>
                  <a:gd name="T14" fmla="*/ 3 w 9"/>
                  <a:gd name="T15" fmla="*/ 10 h 12"/>
                  <a:gd name="T16" fmla="*/ 6 w 9"/>
                  <a:gd name="T17" fmla="*/ 12 h 12"/>
                  <a:gd name="T18" fmla="*/ 8 w 9"/>
                  <a:gd name="T19" fmla="*/ 10 h 12"/>
                  <a:gd name="T20" fmla="*/ 9 w 9"/>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2">
                    <a:moveTo>
                      <a:pt x="9" y="7"/>
                    </a:moveTo>
                    <a:lnTo>
                      <a:pt x="9" y="7"/>
                    </a:lnTo>
                    <a:lnTo>
                      <a:pt x="8" y="0"/>
                    </a:lnTo>
                    <a:lnTo>
                      <a:pt x="0" y="0"/>
                    </a:lnTo>
                    <a:lnTo>
                      <a:pt x="1" y="8"/>
                    </a:lnTo>
                    <a:lnTo>
                      <a:pt x="9" y="7"/>
                    </a:lnTo>
                    <a:lnTo>
                      <a:pt x="1" y="8"/>
                    </a:lnTo>
                    <a:lnTo>
                      <a:pt x="3" y="10"/>
                    </a:lnTo>
                    <a:lnTo>
                      <a:pt x="6" y="12"/>
                    </a:lnTo>
                    <a:lnTo>
                      <a:pt x="8" y="10"/>
                    </a:lnTo>
                    <a:lnTo>
                      <a:pt x="9"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4" name="Freeform 1293"/>
              <p:cNvSpPr>
                <a:spLocks/>
              </p:cNvSpPr>
              <p:nvPr/>
            </p:nvSpPr>
            <p:spPr bwMode="auto">
              <a:xfrm>
                <a:off x="3806" y="1827"/>
                <a:ext cx="8" cy="11"/>
              </a:xfrm>
              <a:custGeom>
                <a:avLst/>
                <a:gdLst>
                  <a:gd name="T0" fmla="*/ 2 w 8"/>
                  <a:gd name="T1" fmla="*/ 8 h 11"/>
                  <a:gd name="T2" fmla="*/ 8 w 8"/>
                  <a:gd name="T3" fmla="*/ 6 h 11"/>
                  <a:gd name="T4" fmla="*/ 8 w 8"/>
                  <a:gd name="T5" fmla="*/ 0 h 11"/>
                  <a:gd name="T6" fmla="*/ 0 w 8"/>
                  <a:gd name="T7" fmla="*/ 1 h 11"/>
                  <a:gd name="T8" fmla="*/ 2 w 8"/>
                  <a:gd name="T9" fmla="*/ 8 h 11"/>
                  <a:gd name="T10" fmla="*/ 2 w 8"/>
                  <a:gd name="T11" fmla="*/ 8 h 11"/>
                  <a:gd name="T12" fmla="*/ 2 w 8"/>
                  <a:gd name="T13" fmla="*/ 8 h 11"/>
                  <a:gd name="T14" fmla="*/ 3 w 8"/>
                  <a:gd name="T15" fmla="*/ 11 h 11"/>
                  <a:gd name="T16" fmla="*/ 5 w 8"/>
                  <a:gd name="T17" fmla="*/ 11 h 11"/>
                  <a:gd name="T18" fmla="*/ 8 w 8"/>
                  <a:gd name="T19" fmla="*/ 9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1"/>
                    </a:lnTo>
                    <a:lnTo>
                      <a:pt x="2" y="8"/>
                    </a:lnTo>
                    <a:lnTo>
                      <a:pt x="3" y="11"/>
                    </a:lnTo>
                    <a:lnTo>
                      <a:pt x="5" y="11"/>
                    </a:lnTo>
                    <a:lnTo>
                      <a:pt x="8" y="9"/>
                    </a:lnTo>
                    <a:lnTo>
                      <a:pt x="8"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5" name="Freeform 1294"/>
              <p:cNvSpPr>
                <a:spLocks/>
              </p:cNvSpPr>
              <p:nvPr/>
            </p:nvSpPr>
            <p:spPr bwMode="auto">
              <a:xfrm>
                <a:off x="3808" y="1833"/>
                <a:ext cx="8" cy="12"/>
              </a:xfrm>
              <a:custGeom>
                <a:avLst/>
                <a:gdLst>
                  <a:gd name="T0" fmla="*/ 0 w 8"/>
                  <a:gd name="T1" fmla="*/ 8 h 12"/>
                  <a:gd name="T2" fmla="*/ 8 w 8"/>
                  <a:gd name="T3" fmla="*/ 8 h 12"/>
                  <a:gd name="T4" fmla="*/ 6 w 8"/>
                  <a:gd name="T5" fmla="*/ 0 h 12"/>
                  <a:gd name="T6" fmla="*/ 0 w 8"/>
                  <a:gd name="T7" fmla="*/ 2 h 12"/>
                  <a:gd name="T8" fmla="*/ 0 w 8"/>
                  <a:gd name="T9" fmla="*/ 8 h 12"/>
                  <a:gd name="T10" fmla="*/ 0 w 8"/>
                  <a:gd name="T11" fmla="*/ 8 h 12"/>
                  <a:gd name="T12" fmla="*/ 0 w 8"/>
                  <a:gd name="T13" fmla="*/ 8 h 12"/>
                  <a:gd name="T14" fmla="*/ 1 w 8"/>
                  <a:gd name="T15" fmla="*/ 12 h 12"/>
                  <a:gd name="T16" fmla="*/ 5 w 8"/>
                  <a:gd name="T17" fmla="*/ 12 h 12"/>
                  <a:gd name="T18" fmla="*/ 6 w 8"/>
                  <a:gd name="T19" fmla="*/ 10 h 12"/>
                  <a:gd name="T20" fmla="*/ 8 w 8"/>
                  <a:gd name="T21" fmla="*/ 8 h 12"/>
                  <a:gd name="T22" fmla="*/ 0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0" y="8"/>
                    </a:moveTo>
                    <a:lnTo>
                      <a:pt x="8" y="8"/>
                    </a:lnTo>
                    <a:lnTo>
                      <a:pt x="6" y="0"/>
                    </a:lnTo>
                    <a:lnTo>
                      <a:pt x="0" y="2"/>
                    </a:lnTo>
                    <a:lnTo>
                      <a:pt x="0" y="8"/>
                    </a:lnTo>
                    <a:lnTo>
                      <a:pt x="1" y="12"/>
                    </a:lnTo>
                    <a:lnTo>
                      <a:pt x="5" y="12"/>
                    </a:lnTo>
                    <a:lnTo>
                      <a:pt x="6" y="10"/>
                    </a:lnTo>
                    <a:lnTo>
                      <a:pt x="8" y="8"/>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6" name="Freeform 1295"/>
              <p:cNvSpPr>
                <a:spLocks/>
              </p:cNvSpPr>
              <p:nvPr/>
            </p:nvSpPr>
            <p:spPr bwMode="auto">
              <a:xfrm>
                <a:off x="3808" y="1841"/>
                <a:ext cx="8" cy="10"/>
              </a:xfrm>
              <a:custGeom>
                <a:avLst/>
                <a:gdLst>
                  <a:gd name="T0" fmla="*/ 1 w 8"/>
                  <a:gd name="T1" fmla="*/ 8 h 10"/>
                  <a:gd name="T2" fmla="*/ 8 w 8"/>
                  <a:gd name="T3" fmla="*/ 7 h 10"/>
                  <a:gd name="T4" fmla="*/ 8 w 8"/>
                  <a:gd name="T5" fmla="*/ 0 h 10"/>
                  <a:gd name="T6" fmla="*/ 0 w 8"/>
                  <a:gd name="T7" fmla="*/ 0 h 10"/>
                  <a:gd name="T8" fmla="*/ 1 w 8"/>
                  <a:gd name="T9" fmla="*/ 7 h 10"/>
                  <a:gd name="T10" fmla="*/ 1 w 8"/>
                  <a:gd name="T11" fmla="*/ 8 h 10"/>
                  <a:gd name="T12" fmla="*/ 1 w 8"/>
                  <a:gd name="T13" fmla="*/ 7 h 10"/>
                  <a:gd name="T14" fmla="*/ 3 w 8"/>
                  <a:gd name="T15" fmla="*/ 10 h 10"/>
                  <a:gd name="T16" fmla="*/ 5 w 8"/>
                  <a:gd name="T17" fmla="*/ 10 h 10"/>
                  <a:gd name="T18" fmla="*/ 8 w 8"/>
                  <a:gd name="T19" fmla="*/ 10 h 10"/>
                  <a:gd name="T20" fmla="*/ 8 w 8"/>
                  <a:gd name="T21" fmla="*/ 7 h 10"/>
                  <a:gd name="T22" fmla="*/ 1 w 8"/>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8"/>
                    </a:moveTo>
                    <a:lnTo>
                      <a:pt x="8" y="7"/>
                    </a:lnTo>
                    <a:lnTo>
                      <a:pt x="8" y="0"/>
                    </a:lnTo>
                    <a:lnTo>
                      <a:pt x="0" y="0"/>
                    </a:lnTo>
                    <a:lnTo>
                      <a:pt x="1" y="7"/>
                    </a:lnTo>
                    <a:lnTo>
                      <a:pt x="1" y="8"/>
                    </a:lnTo>
                    <a:lnTo>
                      <a:pt x="1" y="7"/>
                    </a:lnTo>
                    <a:lnTo>
                      <a:pt x="3" y="10"/>
                    </a:lnTo>
                    <a:lnTo>
                      <a:pt x="5" y="10"/>
                    </a:lnTo>
                    <a:lnTo>
                      <a:pt x="8" y="10"/>
                    </a:lnTo>
                    <a:lnTo>
                      <a:pt x="8" y="7"/>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7" name="Freeform 1296"/>
              <p:cNvSpPr>
                <a:spLocks/>
              </p:cNvSpPr>
              <p:nvPr/>
            </p:nvSpPr>
            <p:spPr bwMode="auto">
              <a:xfrm>
                <a:off x="3809" y="1848"/>
                <a:ext cx="8" cy="11"/>
              </a:xfrm>
              <a:custGeom>
                <a:avLst/>
                <a:gdLst>
                  <a:gd name="T0" fmla="*/ 8 w 8"/>
                  <a:gd name="T1" fmla="*/ 6 h 11"/>
                  <a:gd name="T2" fmla="*/ 8 w 8"/>
                  <a:gd name="T3" fmla="*/ 6 h 11"/>
                  <a:gd name="T4" fmla="*/ 7 w 8"/>
                  <a:gd name="T5" fmla="*/ 0 h 11"/>
                  <a:gd name="T6" fmla="*/ 0 w 8"/>
                  <a:gd name="T7" fmla="*/ 1 h 11"/>
                  <a:gd name="T8" fmla="*/ 0 w 8"/>
                  <a:gd name="T9" fmla="*/ 8 h 11"/>
                  <a:gd name="T10" fmla="*/ 8 w 8"/>
                  <a:gd name="T11" fmla="*/ 6 h 11"/>
                  <a:gd name="T12" fmla="*/ 0 w 8"/>
                  <a:gd name="T13" fmla="*/ 8 h 11"/>
                  <a:gd name="T14" fmla="*/ 2 w 8"/>
                  <a:gd name="T15" fmla="*/ 9 h 11"/>
                  <a:gd name="T16" fmla="*/ 5 w 8"/>
                  <a:gd name="T17" fmla="*/ 11 h 11"/>
                  <a:gd name="T18" fmla="*/ 8 w 8"/>
                  <a:gd name="T19" fmla="*/ 9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7" y="0"/>
                    </a:lnTo>
                    <a:lnTo>
                      <a:pt x="0" y="1"/>
                    </a:lnTo>
                    <a:lnTo>
                      <a:pt x="0" y="8"/>
                    </a:lnTo>
                    <a:lnTo>
                      <a:pt x="8" y="6"/>
                    </a:lnTo>
                    <a:lnTo>
                      <a:pt x="0" y="8"/>
                    </a:lnTo>
                    <a:lnTo>
                      <a:pt x="2" y="9"/>
                    </a:lnTo>
                    <a:lnTo>
                      <a:pt x="5" y="11"/>
                    </a:lnTo>
                    <a:lnTo>
                      <a:pt x="8" y="9"/>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8" name="Freeform 1297"/>
              <p:cNvSpPr>
                <a:spLocks/>
              </p:cNvSpPr>
              <p:nvPr/>
            </p:nvSpPr>
            <p:spPr bwMode="auto">
              <a:xfrm>
                <a:off x="3809" y="1854"/>
                <a:ext cx="10" cy="12"/>
              </a:xfrm>
              <a:custGeom>
                <a:avLst/>
                <a:gdLst>
                  <a:gd name="T0" fmla="*/ 2 w 10"/>
                  <a:gd name="T1" fmla="*/ 8 h 12"/>
                  <a:gd name="T2" fmla="*/ 10 w 10"/>
                  <a:gd name="T3" fmla="*/ 7 h 12"/>
                  <a:gd name="T4" fmla="*/ 8 w 10"/>
                  <a:gd name="T5" fmla="*/ 0 h 12"/>
                  <a:gd name="T6" fmla="*/ 0 w 10"/>
                  <a:gd name="T7" fmla="*/ 2 h 12"/>
                  <a:gd name="T8" fmla="*/ 2 w 10"/>
                  <a:gd name="T9" fmla="*/ 8 h 12"/>
                  <a:gd name="T10" fmla="*/ 2 w 10"/>
                  <a:gd name="T11" fmla="*/ 8 h 12"/>
                  <a:gd name="T12" fmla="*/ 2 w 10"/>
                  <a:gd name="T13" fmla="*/ 8 h 12"/>
                  <a:gd name="T14" fmla="*/ 4 w 10"/>
                  <a:gd name="T15" fmla="*/ 10 h 12"/>
                  <a:gd name="T16" fmla="*/ 7 w 10"/>
                  <a:gd name="T17" fmla="*/ 12 h 12"/>
                  <a:gd name="T18" fmla="*/ 8 w 10"/>
                  <a:gd name="T19" fmla="*/ 10 h 12"/>
                  <a:gd name="T20" fmla="*/ 10 w 10"/>
                  <a:gd name="T21" fmla="*/ 7 h 12"/>
                  <a:gd name="T22" fmla="*/ 2 w 10"/>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2">
                    <a:moveTo>
                      <a:pt x="2" y="8"/>
                    </a:moveTo>
                    <a:lnTo>
                      <a:pt x="10" y="7"/>
                    </a:lnTo>
                    <a:lnTo>
                      <a:pt x="8" y="0"/>
                    </a:lnTo>
                    <a:lnTo>
                      <a:pt x="0" y="2"/>
                    </a:lnTo>
                    <a:lnTo>
                      <a:pt x="2" y="8"/>
                    </a:lnTo>
                    <a:lnTo>
                      <a:pt x="4" y="10"/>
                    </a:lnTo>
                    <a:lnTo>
                      <a:pt x="7" y="12"/>
                    </a:lnTo>
                    <a:lnTo>
                      <a:pt x="8" y="10"/>
                    </a:lnTo>
                    <a:lnTo>
                      <a:pt x="10" y="7"/>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69" name="Freeform 1298"/>
              <p:cNvSpPr>
                <a:spLocks/>
              </p:cNvSpPr>
              <p:nvPr/>
            </p:nvSpPr>
            <p:spPr bwMode="auto">
              <a:xfrm>
                <a:off x="3811" y="1861"/>
                <a:ext cx="8" cy="11"/>
              </a:xfrm>
              <a:custGeom>
                <a:avLst/>
                <a:gdLst>
                  <a:gd name="T0" fmla="*/ 2 w 8"/>
                  <a:gd name="T1" fmla="*/ 8 h 11"/>
                  <a:gd name="T2" fmla="*/ 8 w 8"/>
                  <a:gd name="T3" fmla="*/ 6 h 11"/>
                  <a:gd name="T4" fmla="*/ 8 w 8"/>
                  <a:gd name="T5" fmla="*/ 0 h 11"/>
                  <a:gd name="T6" fmla="*/ 0 w 8"/>
                  <a:gd name="T7" fmla="*/ 1 h 11"/>
                  <a:gd name="T8" fmla="*/ 2 w 8"/>
                  <a:gd name="T9" fmla="*/ 8 h 11"/>
                  <a:gd name="T10" fmla="*/ 2 w 8"/>
                  <a:gd name="T11" fmla="*/ 8 h 11"/>
                  <a:gd name="T12" fmla="*/ 2 w 8"/>
                  <a:gd name="T13" fmla="*/ 8 h 11"/>
                  <a:gd name="T14" fmla="*/ 3 w 8"/>
                  <a:gd name="T15" fmla="*/ 9 h 11"/>
                  <a:gd name="T16" fmla="*/ 5 w 8"/>
                  <a:gd name="T17" fmla="*/ 11 h 11"/>
                  <a:gd name="T18" fmla="*/ 8 w 8"/>
                  <a:gd name="T19" fmla="*/ 9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1"/>
                    </a:lnTo>
                    <a:lnTo>
                      <a:pt x="2" y="8"/>
                    </a:lnTo>
                    <a:lnTo>
                      <a:pt x="3" y="9"/>
                    </a:lnTo>
                    <a:lnTo>
                      <a:pt x="5" y="11"/>
                    </a:lnTo>
                    <a:lnTo>
                      <a:pt x="8" y="9"/>
                    </a:lnTo>
                    <a:lnTo>
                      <a:pt x="8"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0" name="Freeform 1299"/>
              <p:cNvSpPr>
                <a:spLocks/>
              </p:cNvSpPr>
              <p:nvPr/>
            </p:nvSpPr>
            <p:spPr bwMode="auto">
              <a:xfrm>
                <a:off x="3813" y="1867"/>
                <a:ext cx="8" cy="11"/>
              </a:xfrm>
              <a:custGeom>
                <a:avLst/>
                <a:gdLst>
                  <a:gd name="T0" fmla="*/ 0 w 8"/>
                  <a:gd name="T1" fmla="*/ 8 h 11"/>
                  <a:gd name="T2" fmla="*/ 8 w 8"/>
                  <a:gd name="T3" fmla="*/ 7 h 11"/>
                  <a:gd name="T4" fmla="*/ 6 w 8"/>
                  <a:gd name="T5" fmla="*/ 0 h 11"/>
                  <a:gd name="T6" fmla="*/ 0 w 8"/>
                  <a:gd name="T7" fmla="*/ 2 h 11"/>
                  <a:gd name="T8" fmla="*/ 0 w 8"/>
                  <a:gd name="T9" fmla="*/ 8 h 11"/>
                  <a:gd name="T10" fmla="*/ 0 w 8"/>
                  <a:gd name="T11" fmla="*/ 8 h 11"/>
                  <a:gd name="T12" fmla="*/ 0 w 8"/>
                  <a:gd name="T13" fmla="*/ 8 h 11"/>
                  <a:gd name="T14" fmla="*/ 1 w 8"/>
                  <a:gd name="T15" fmla="*/ 10 h 11"/>
                  <a:gd name="T16" fmla="*/ 4 w 8"/>
                  <a:gd name="T17" fmla="*/ 11 h 11"/>
                  <a:gd name="T18" fmla="*/ 6 w 8"/>
                  <a:gd name="T19" fmla="*/ 10 h 11"/>
                  <a:gd name="T20" fmla="*/ 8 w 8"/>
                  <a:gd name="T21" fmla="*/ 7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7"/>
                    </a:lnTo>
                    <a:lnTo>
                      <a:pt x="6" y="0"/>
                    </a:lnTo>
                    <a:lnTo>
                      <a:pt x="0" y="2"/>
                    </a:lnTo>
                    <a:lnTo>
                      <a:pt x="0" y="8"/>
                    </a:lnTo>
                    <a:lnTo>
                      <a:pt x="1" y="10"/>
                    </a:lnTo>
                    <a:lnTo>
                      <a:pt x="4" y="11"/>
                    </a:lnTo>
                    <a:lnTo>
                      <a:pt x="6" y="10"/>
                    </a:lnTo>
                    <a:lnTo>
                      <a:pt x="8" y="7"/>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1" name="Freeform 1300"/>
              <p:cNvSpPr>
                <a:spLocks/>
              </p:cNvSpPr>
              <p:nvPr/>
            </p:nvSpPr>
            <p:spPr bwMode="auto">
              <a:xfrm>
                <a:off x="3813" y="1874"/>
                <a:ext cx="8" cy="11"/>
              </a:xfrm>
              <a:custGeom>
                <a:avLst/>
                <a:gdLst>
                  <a:gd name="T0" fmla="*/ 8 w 8"/>
                  <a:gd name="T1" fmla="*/ 6 h 11"/>
                  <a:gd name="T2" fmla="*/ 8 w 8"/>
                  <a:gd name="T3" fmla="*/ 6 h 11"/>
                  <a:gd name="T4" fmla="*/ 8 w 8"/>
                  <a:gd name="T5" fmla="*/ 0 h 11"/>
                  <a:gd name="T6" fmla="*/ 0 w 8"/>
                  <a:gd name="T7" fmla="*/ 1 h 11"/>
                  <a:gd name="T8" fmla="*/ 1 w 8"/>
                  <a:gd name="T9" fmla="*/ 8 h 11"/>
                  <a:gd name="T10" fmla="*/ 8 w 8"/>
                  <a:gd name="T11" fmla="*/ 6 h 11"/>
                  <a:gd name="T12" fmla="*/ 1 w 8"/>
                  <a:gd name="T13" fmla="*/ 8 h 11"/>
                  <a:gd name="T14" fmla="*/ 3 w 8"/>
                  <a:gd name="T15" fmla="*/ 9 h 11"/>
                  <a:gd name="T16" fmla="*/ 6 w 8"/>
                  <a:gd name="T17" fmla="*/ 11 h 11"/>
                  <a:gd name="T18" fmla="*/ 8 w 8"/>
                  <a:gd name="T19" fmla="*/ 9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8" y="0"/>
                    </a:lnTo>
                    <a:lnTo>
                      <a:pt x="0" y="1"/>
                    </a:lnTo>
                    <a:lnTo>
                      <a:pt x="1" y="8"/>
                    </a:lnTo>
                    <a:lnTo>
                      <a:pt x="8" y="6"/>
                    </a:lnTo>
                    <a:lnTo>
                      <a:pt x="1" y="8"/>
                    </a:lnTo>
                    <a:lnTo>
                      <a:pt x="3" y="9"/>
                    </a:lnTo>
                    <a:lnTo>
                      <a:pt x="6" y="11"/>
                    </a:lnTo>
                    <a:lnTo>
                      <a:pt x="8" y="9"/>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2" name="Freeform 1301"/>
              <p:cNvSpPr>
                <a:spLocks/>
              </p:cNvSpPr>
              <p:nvPr/>
            </p:nvSpPr>
            <p:spPr bwMode="auto">
              <a:xfrm>
                <a:off x="3814" y="1880"/>
                <a:ext cx="8" cy="10"/>
              </a:xfrm>
              <a:custGeom>
                <a:avLst/>
                <a:gdLst>
                  <a:gd name="T0" fmla="*/ 0 w 8"/>
                  <a:gd name="T1" fmla="*/ 7 h 10"/>
                  <a:gd name="T2" fmla="*/ 8 w 8"/>
                  <a:gd name="T3" fmla="*/ 7 h 10"/>
                  <a:gd name="T4" fmla="*/ 7 w 8"/>
                  <a:gd name="T5" fmla="*/ 0 h 10"/>
                  <a:gd name="T6" fmla="*/ 0 w 8"/>
                  <a:gd name="T7" fmla="*/ 2 h 10"/>
                  <a:gd name="T8" fmla="*/ 0 w 8"/>
                  <a:gd name="T9" fmla="*/ 7 h 10"/>
                  <a:gd name="T10" fmla="*/ 0 w 8"/>
                  <a:gd name="T11" fmla="*/ 7 h 10"/>
                  <a:gd name="T12" fmla="*/ 0 w 8"/>
                  <a:gd name="T13" fmla="*/ 7 h 10"/>
                  <a:gd name="T14" fmla="*/ 2 w 8"/>
                  <a:gd name="T15" fmla="*/ 10 h 10"/>
                  <a:gd name="T16" fmla="*/ 5 w 8"/>
                  <a:gd name="T17" fmla="*/ 10 h 10"/>
                  <a:gd name="T18" fmla="*/ 8 w 8"/>
                  <a:gd name="T19" fmla="*/ 8 h 10"/>
                  <a:gd name="T20" fmla="*/ 8 w 8"/>
                  <a:gd name="T21" fmla="*/ 7 h 10"/>
                  <a:gd name="T22" fmla="*/ 0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7"/>
                    </a:moveTo>
                    <a:lnTo>
                      <a:pt x="8" y="7"/>
                    </a:lnTo>
                    <a:lnTo>
                      <a:pt x="7" y="0"/>
                    </a:lnTo>
                    <a:lnTo>
                      <a:pt x="0" y="2"/>
                    </a:lnTo>
                    <a:lnTo>
                      <a:pt x="0" y="7"/>
                    </a:lnTo>
                    <a:lnTo>
                      <a:pt x="2" y="10"/>
                    </a:lnTo>
                    <a:lnTo>
                      <a:pt x="5" y="10"/>
                    </a:lnTo>
                    <a:lnTo>
                      <a:pt x="8" y="8"/>
                    </a:lnTo>
                    <a:lnTo>
                      <a:pt x="8" y="7"/>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3" name="Freeform 1302"/>
              <p:cNvSpPr>
                <a:spLocks/>
              </p:cNvSpPr>
              <p:nvPr/>
            </p:nvSpPr>
            <p:spPr bwMode="auto">
              <a:xfrm>
                <a:off x="3814" y="1887"/>
                <a:ext cx="10" cy="9"/>
              </a:xfrm>
              <a:custGeom>
                <a:avLst/>
                <a:gdLst>
                  <a:gd name="T0" fmla="*/ 2 w 10"/>
                  <a:gd name="T1" fmla="*/ 6 h 9"/>
                  <a:gd name="T2" fmla="*/ 10 w 10"/>
                  <a:gd name="T3" fmla="*/ 4 h 9"/>
                  <a:gd name="T4" fmla="*/ 8 w 10"/>
                  <a:gd name="T5" fmla="*/ 0 h 9"/>
                  <a:gd name="T6" fmla="*/ 0 w 10"/>
                  <a:gd name="T7" fmla="*/ 0 h 9"/>
                  <a:gd name="T8" fmla="*/ 2 w 10"/>
                  <a:gd name="T9" fmla="*/ 6 h 9"/>
                  <a:gd name="T10" fmla="*/ 2 w 10"/>
                  <a:gd name="T11" fmla="*/ 6 h 9"/>
                  <a:gd name="T12" fmla="*/ 2 w 10"/>
                  <a:gd name="T13" fmla="*/ 6 h 9"/>
                  <a:gd name="T14" fmla="*/ 3 w 10"/>
                  <a:gd name="T15" fmla="*/ 9 h 9"/>
                  <a:gd name="T16" fmla="*/ 7 w 10"/>
                  <a:gd name="T17" fmla="*/ 9 h 9"/>
                  <a:gd name="T18" fmla="*/ 8 w 10"/>
                  <a:gd name="T19" fmla="*/ 8 h 9"/>
                  <a:gd name="T20" fmla="*/ 10 w 10"/>
                  <a:gd name="T21" fmla="*/ 4 h 9"/>
                  <a:gd name="T22" fmla="*/ 2 w 10"/>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9">
                    <a:moveTo>
                      <a:pt x="2" y="6"/>
                    </a:moveTo>
                    <a:lnTo>
                      <a:pt x="10" y="4"/>
                    </a:lnTo>
                    <a:lnTo>
                      <a:pt x="8" y="0"/>
                    </a:lnTo>
                    <a:lnTo>
                      <a:pt x="0" y="0"/>
                    </a:lnTo>
                    <a:lnTo>
                      <a:pt x="2" y="6"/>
                    </a:lnTo>
                    <a:lnTo>
                      <a:pt x="3" y="9"/>
                    </a:lnTo>
                    <a:lnTo>
                      <a:pt x="7" y="9"/>
                    </a:lnTo>
                    <a:lnTo>
                      <a:pt x="8" y="8"/>
                    </a:lnTo>
                    <a:lnTo>
                      <a:pt x="10" y="4"/>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4" name="Freeform 1303"/>
              <p:cNvSpPr>
                <a:spLocks/>
              </p:cNvSpPr>
              <p:nvPr/>
            </p:nvSpPr>
            <p:spPr bwMode="auto">
              <a:xfrm>
                <a:off x="3816" y="1891"/>
                <a:ext cx="8" cy="10"/>
              </a:xfrm>
              <a:custGeom>
                <a:avLst/>
                <a:gdLst>
                  <a:gd name="T0" fmla="*/ 8 w 8"/>
                  <a:gd name="T1" fmla="*/ 7 h 10"/>
                  <a:gd name="T2" fmla="*/ 8 w 8"/>
                  <a:gd name="T3" fmla="*/ 7 h 10"/>
                  <a:gd name="T4" fmla="*/ 8 w 8"/>
                  <a:gd name="T5" fmla="*/ 0 h 10"/>
                  <a:gd name="T6" fmla="*/ 0 w 8"/>
                  <a:gd name="T7" fmla="*/ 2 h 10"/>
                  <a:gd name="T8" fmla="*/ 1 w 8"/>
                  <a:gd name="T9" fmla="*/ 8 h 10"/>
                  <a:gd name="T10" fmla="*/ 8 w 8"/>
                  <a:gd name="T11" fmla="*/ 7 h 10"/>
                  <a:gd name="T12" fmla="*/ 1 w 8"/>
                  <a:gd name="T13" fmla="*/ 8 h 10"/>
                  <a:gd name="T14" fmla="*/ 3 w 8"/>
                  <a:gd name="T15" fmla="*/ 10 h 10"/>
                  <a:gd name="T16" fmla="*/ 5 w 8"/>
                  <a:gd name="T17" fmla="*/ 10 h 10"/>
                  <a:gd name="T18" fmla="*/ 8 w 8"/>
                  <a:gd name="T19" fmla="*/ 10 h 10"/>
                  <a:gd name="T20" fmla="*/ 8 w 8"/>
                  <a:gd name="T21" fmla="*/ 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7"/>
                    </a:moveTo>
                    <a:lnTo>
                      <a:pt x="8" y="7"/>
                    </a:lnTo>
                    <a:lnTo>
                      <a:pt x="8" y="0"/>
                    </a:lnTo>
                    <a:lnTo>
                      <a:pt x="0" y="2"/>
                    </a:lnTo>
                    <a:lnTo>
                      <a:pt x="1" y="8"/>
                    </a:lnTo>
                    <a:lnTo>
                      <a:pt x="8" y="7"/>
                    </a:lnTo>
                    <a:lnTo>
                      <a:pt x="1" y="8"/>
                    </a:lnTo>
                    <a:lnTo>
                      <a:pt x="3" y="10"/>
                    </a:lnTo>
                    <a:lnTo>
                      <a:pt x="5" y="10"/>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5" name="Freeform 1304"/>
              <p:cNvSpPr>
                <a:spLocks/>
              </p:cNvSpPr>
              <p:nvPr/>
            </p:nvSpPr>
            <p:spPr bwMode="auto">
              <a:xfrm>
                <a:off x="3817" y="1898"/>
                <a:ext cx="9" cy="10"/>
              </a:xfrm>
              <a:custGeom>
                <a:avLst/>
                <a:gdLst>
                  <a:gd name="T0" fmla="*/ 0 w 9"/>
                  <a:gd name="T1" fmla="*/ 6 h 10"/>
                  <a:gd name="T2" fmla="*/ 9 w 9"/>
                  <a:gd name="T3" fmla="*/ 5 h 10"/>
                  <a:gd name="T4" fmla="*/ 7 w 9"/>
                  <a:gd name="T5" fmla="*/ 0 h 10"/>
                  <a:gd name="T6" fmla="*/ 0 w 9"/>
                  <a:gd name="T7" fmla="*/ 1 h 10"/>
                  <a:gd name="T8" fmla="*/ 0 w 9"/>
                  <a:gd name="T9" fmla="*/ 6 h 10"/>
                  <a:gd name="T10" fmla="*/ 0 w 9"/>
                  <a:gd name="T11" fmla="*/ 6 h 10"/>
                  <a:gd name="T12" fmla="*/ 0 w 9"/>
                  <a:gd name="T13" fmla="*/ 6 h 10"/>
                  <a:gd name="T14" fmla="*/ 2 w 9"/>
                  <a:gd name="T15" fmla="*/ 10 h 10"/>
                  <a:gd name="T16" fmla="*/ 5 w 9"/>
                  <a:gd name="T17" fmla="*/ 10 h 10"/>
                  <a:gd name="T18" fmla="*/ 7 w 9"/>
                  <a:gd name="T19" fmla="*/ 8 h 10"/>
                  <a:gd name="T20" fmla="*/ 9 w 9"/>
                  <a:gd name="T21" fmla="*/ 5 h 10"/>
                  <a:gd name="T22" fmla="*/ 0 w 9"/>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0" y="6"/>
                    </a:moveTo>
                    <a:lnTo>
                      <a:pt x="9" y="5"/>
                    </a:lnTo>
                    <a:lnTo>
                      <a:pt x="7" y="0"/>
                    </a:lnTo>
                    <a:lnTo>
                      <a:pt x="0" y="1"/>
                    </a:lnTo>
                    <a:lnTo>
                      <a:pt x="0" y="6"/>
                    </a:lnTo>
                    <a:lnTo>
                      <a:pt x="2" y="10"/>
                    </a:lnTo>
                    <a:lnTo>
                      <a:pt x="5" y="10"/>
                    </a:lnTo>
                    <a:lnTo>
                      <a:pt x="7" y="8"/>
                    </a:lnTo>
                    <a:lnTo>
                      <a:pt x="9" y="5"/>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6" name="Freeform 1305"/>
              <p:cNvSpPr>
                <a:spLocks/>
              </p:cNvSpPr>
              <p:nvPr/>
            </p:nvSpPr>
            <p:spPr bwMode="auto">
              <a:xfrm>
                <a:off x="3817" y="1903"/>
                <a:ext cx="9" cy="9"/>
              </a:xfrm>
              <a:custGeom>
                <a:avLst/>
                <a:gdLst>
                  <a:gd name="T0" fmla="*/ 2 w 9"/>
                  <a:gd name="T1" fmla="*/ 6 h 9"/>
                  <a:gd name="T2" fmla="*/ 9 w 9"/>
                  <a:gd name="T3" fmla="*/ 6 h 9"/>
                  <a:gd name="T4" fmla="*/ 9 w 9"/>
                  <a:gd name="T5" fmla="*/ 0 h 9"/>
                  <a:gd name="T6" fmla="*/ 0 w 9"/>
                  <a:gd name="T7" fmla="*/ 1 h 9"/>
                  <a:gd name="T8" fmla="*/ 2 w 9"/>
                  <a:gd name="T9" fmla="*/ 6 h 9"/>
                  <a:gd name="T10" fmla="*/ 2 w 9"/>
                  <a:gd name="T11" fmla="*/ 6 h 9"/>
                  <a:gd name="T12" fmla="*/ 2 w 9"/>
                  <a:gd name="T13" fmla="*/ 6 h 9"/>
                  <a:gd name="T14" fmla="*/ 4 w 9"/>
                  <a:gd name="T15" fmla="*/ 9 h 9"/>
                  <a:gd name="T16" fmla="*/ 7 w 9"/>
                  <a:gd name="T17" fmla="*/ 9 h 9"/>
                  <a:gd name="T18" fmla="*/ 9 w 9"/>
                  <a:gd name="T19" fmla="*/ 8 h 9"/>
                  <a:gd name="T20" fmla="*/ 9 w 9"/>
                  <a:gd name="T21" fmla="*/ 6 h 9"/>
                  <a:gd name="T22" fmla="*/ 2 w 9"/>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9">
                    <a:moveTo>
                      <a:pt x="2" y="6"/>
                    </a:moveTo>
                    <a:lnTo>
                      <a:pt x="9" y="6"/>
                    </a:lnTo>
                    <a:lnTo>
                      <a:pt x="9" y="0"/>
                    </a:lnTo>
                    <a:lnTo>
                      <a:pt x="0" y="1"/>
                    </a:lnTo>
                    <a:lnTo>
                      <a:pt x="2" y="6"/>
                    </a:lnTo>
                    <a:lnTo>
                      <a:pt x="4" y="9"/>
                    </a:lnTo>
                    <a:lnTo>
                      <a:pt x="7" y="9"/>
                    </a:lnTo>
                    <a:lnTo>
                      <a:pt x="9" y="8"/>
                    </a:lnTo>
                    <a:lnTo>
                      <a:pt x="9" y="6"/>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7" name="Freeform 1306"/>
              <p:cNvSpPr>
                <a:spLocks/>
              </p:cNvSpPr>
              <p:nvPr/>
            </p:nvSpPr>
            <p:spPr bwMode="auto">
              <a:xfrm>
                <a:off x="3819" y="1909"/>
                <a:ext cx="8" cy="10"/>
              </a:xfrm>
              <a:custGeom>
                <a:avLst/>
                <a:gdLst>
                  <a:gd name="T0" fmla="*/ 0 w 8"/>
                  <a:gd name="T1" fmla="*/ 7 h 10"/>
                  <a:gd name="T2" fmla="*/ 8 w 8"/>
                  <a:gd name="T3" fmla="*/ 5 h 10"/>
                  <a:gd name="T4" fmla="*/ 7 w 8"/>
                  <a:gd name="T5" fmla="*/ 0 h 10"/>
                  <a:gd name="T6" fmla="*/ 0 w 8"/>
                  <a:gd name="T7" fmla="*/ 0 h 10"/>
                  <a:gd name="T8" fmla="*/ 0 w 8"/>
                  <a:gd name="T9" fmla="*/ 7 h 10"/>
                  <a:gd name="T10" fmla="*/ 0 w 8"/>
                  <a:gd name="T11" fmla="*/ 7 h 10"/>
                  <a:gd name="T12" fmla="*/ 0 w 8"/>
                  <a:gd name="T13" fmla="*/ 7 h 10"/>
                  <a:gd name="T14" fmla="*/ 2 w 8"/>
                  <a:gd name="T15" fmla="*/ 8 h 10"/>
                  <a:gd name="T16" fmla="*/ 5 w 8"/>
                  <a:gd name="T17" fmla="*/ 10 h 10"/>
                  <a:gd name="T18" fmla="*/ 8 w 8"/>
                  <a:gd name="T19" fmla="*/ 8 h 10"/>
                  <a:gd name="T20" fmla="*/ 8 w 8"/>
                  <a:gd name="T21" fmla="*/ 5 h 10"/>
                  <a:gd name="T22" fmla="*/ 0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7"/>
                    </a:moveTo>
                    <a:lnTo>
                      <a:pt x="8" y="5"/>
                    </a:lnTo>
                    <a:lnTo>
                      <a:pt x="7" y="0"/>
                    </a:lnTo>
                    <a:lnTo>
                      <a:pt x="0" y="0"/>
                    </a:lnTo>
                    <a:lnTo>
                      <a:pt x="0" y="7"/>
                    </a:lnTo>
                    <a:lnTo>
                      <a:pt x="2" y="8"/>
                    </a:lnTo>
                    <a:lnTo>
                      <a:pt x="5" y="10"/>
                    </a:lnTo>
                    <a:lnTo>
                      <a:pt x="8" y="8"/>
                    </a:lnTo>
                    <a:lnTo>
                      <a:pt x="8" y="5"/>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8" name="Freeform 1307"/>
              <p:cNvSpPr>
                <a:spLocks/>
              </p:cNvSpPr>
              <p:nvPr/>
            </p:nvSpPr>
            <p:spPr bwMode="auto">
              <a:xfrm>
                <a:off x="3819" y="1914"/>
                <a:ext cx="10" cy="10"/>
              </a:xfrm>
              <a:custGeom>
                <a:avLst/>
                <a:gdLst>
                  <a:gd name="T0" fmla="*/ 10 w 10"/>
                  <a:gd name="T1" fmla="*/ 5 h 10"/>
                  <a:gd name="T2" fmla="*/ 10 w 10"/>
                  <a:gd name="T3" fmla="*/ 5 h 10"/>
                  <a:gd name="T4" fmla="*/ 8 w 10"/>
                  <a:gd name="T5" fmla="*/ 0 h 10"/>
                  <a:gd name="T6" fmla="*/ 0 w 10"/>
                  <a:gd name="T7" fmla="*/ 2 h 10"/>
                  <a:gd name="T8" fmla="*/ 2 w 10"/>
                  <a:gd name="T9" fmla="*/ 6 h 10"/>
                  <a:gd name="T10" fmla="*/ 10 w 10"/>
                  <a:gd name="T11" fmla="*/ 5 h 10"/>
                  <a:gd name="T12" fmla="*/ 2 w 10"/>
                  <a:gd name="T13" fmla="*/ 6 h 10"/>
                  <a:gd name="T14" fmla="*/ 3 w 10"/>
                  <a:gd name="T15" fmla="*/ 10 h 10"/>
                  <a:gd name="T16" fmla="*/ 7 w 10"/>
                  <a:gd name="T17" fmla="*/ 10 h 10"/>
                  <a:gd name="T18" fmla="*/ 8 w 10"/>
                  <a:gd name="T19" fmla="*/ 8 h 10"/>
                  <a:gd name="T20" fmla="*/ 10 w 10"/>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0">
                    <a:moveTo>
                      <a:pt x="10" y="5"/>
                    </a:moveTo>
                    <a:lnTo>
                      <a:pt x="10" y="5"/>
                    </a:lnTo>
                    <a:lnTo>
                      <a:pt x="8" y="0"/>
                    </a:lnTo>
                    <a:lnTo>
                      <a:pt x="0" y="2"/>
                    </a:lnTo>
                    <a:lnTo>
                      <a:pt x="2" y="6"/>
                    </a:lnTo>
                    <a:lnTo>
                      <a:pt x="10" y="5"/>
                    </a:lnTo>
                    <a:lnTo>
                      <a:pt x="2" y="6"/>
                    </a:lnTo>
                    <a:lnTo>
                      <a:pt x="3" y="10"/>
                    </a:lnTo>
                    <a:lnTo>
                      <a:pt x="7" y="10"/>
                    </a:lnTo>
                    <a:lnTo>
                      <a:pt x="8" y="8"/>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79" name="Freeform 1308"/>
              <p:cNvSpPr>
                <a:spLocks/>
              </p:cNvSpPr>
              <p:nvPr/>
            </p:nvSpPr>
            <p:spPr bwMode="auto">
              <a:xfrm>
                <a:off x="3821" y="1919"/>
                <a:ext cx="8" cy="10"/>
              </a:xfrm>
              <a:custGeom>
                <a:avLst/>
                <a:gdLst>
                  <a:gd name="T0" fmla="*/ 1 w 8"/>
                  <a:gd name="T1" fmla="*/ 6 h 10"/>
                  <a:gd name="T2" fmla="*/ 8 w 8"/>
                  <a:gd name="T3" fmla="*/ 5 h 10"/>
                  <a:gd name="T4" fmla="*/ 8 w 8"/>
                  <a:gd name="T5" fmla="*/ 0 h 10"/>
                  <a:gd name="T6" fmla="*/ 0 w 8"/>
                  <a:gd name="T7" fmla="*/ 1 h 10"/>
                  <a:gd name="T8" fmla="*/ 1 w 8"/>
                  <a:gd name="T9" fmla="*/ 6 h 10"/>
                  <a:gd name="T10" fmla="*/ 1 w 8"/>
                  <a:gd name="T11" fmla="*/ 6 h 10"/>
                  <a:gd name="T12" fmla="*/ 1 w 8"/>
                  <a:gd name="T13" fmla="*/ 6 h 10"/>
                  <a:gd name="T14" fmla="*/ 3 w 8"/>
                  <a:gd name="T15" fmla="*/ 10 h 10"/>
                  <a:gd name="T16" fmla="*/ 5 w 8"/>
                  <a:gd name="T17" fmla="*/ 10 h 10"/>
                  <a:gd name="T18" fmla="*/ 8 w 8"/>
                  <a:gd name="T19" fmla="*/ 8 h 10"/>
                  <a:gd name="T20" fmla="*/ 8 w 8"/>
                  <a:gd name="T21" fmla="*/ 5 h 10"/>
                  <a:gd name="T22" fmla="*/ 1 w 8"/>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6"/>
                    </a:moveTo>
                    <a:lnTo>
                      <a:pt x="8" y="5"/>
                    </a:lnTo>
                    <a:lnTo>
                      <a:pt x="8" y="0"/>
                    </a:lnTo>
                    <a:lnTo>
                      <a:pt x="0" y="1"/>
                    </a:lnTo>
                    <a:lnTo>
                      <a:pt x="1" y="6"/>
                    </a:lnTo>
                    <a:lnTo>
                      <a:pt x="3" y="10"/>
                    </a:lnTo>
                    <a:lnTo>
                      <a:pt x="5" y="10"/>
                    </a:lnTo>
                    <a:lnTo>
                      <a:pt x="8" y="8"/>
                    </a:lnTo>
                    <a:lnTo>
                      <a:pt x="8" y="5"/>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0" name="Freeform 1309"/>
              <p:cNvSpPr>
                <a:spLocks/>
              </p:cNvSpPr>
              <p:nvPr/>
            </p:nvSpPr>
            <p:spPr bwMode="auto">
              <a:xfrm>
                <a:off x="3822" y="1924"/>
                <a:ext cx="8" cy="9"/>
              </a:xfrm>
              <a:custGeom>
                <a:avLst/>
                <a:gdLst>
                  <a:gd name="T0" fmla="*/ 0 w 8"/>
                  <a:gd name="T1" fmla="*/ 6 h 9"/>
                  <a:gd name="T2" fmla="*/ 8 w 8"/>
                  <a:gd name="T3" fmla="*/ 5 h 9"/>
                  <a:gd name="T4" fmla="*/ 7 w 8"/>
                  <a:gd name="T5" fmla="*/ 0 h 9"/>
                  <a:gd name="T6" fmla="*/ 0 w 8"/>
                  <a:gd name="T7" fmla="*/ 1 h 9"/>
                  <a:gd name="T8" fmla="*/ 0 w 8"/>
                  <a:gd name="T9" fmla="*/ 6 h 9"/>
                  <a:gd name="T10" fmla="*/ 0 w 8"/>
                  <a:gd name="T11" fmla="*/ 6 h 9"/>
                  <a:gd name="T12" fmla="*/ 0 w 8"/>
                  <a:gd name="T13" fmla="*/ 6 h 9"/>
                  <a:gd name="T14" fmla="*/ 2 w 8"/>
                  <a:gd name="T15" fmla="*/ 9 h 9"/>
                  <a:gd name="T16" fmla="*/ 5 w 8"/>
                  <a:gd name="T17" fmla="*/ 9 h 9"/>
                  <a:gd name="T18" fmla="*/ 8 w 8"/>
                  <a:gd name="T19" fmla="*/ 8 h 9"/>
                  <a:gd name="T20" fmla="*/ 8 w 8"/>
                  <a:gd name="T21" fmla="*/ 5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5"/>
                    </a:lnTo>
                    <a:lnTo>
                      <a:pt x="7" y="0"/>
                    </a:lnTo>
                    <a:lnTo>
                      <a:pt x="0" y="1"/>
                    </a:lnTo>
                    <a:lnTo>
                      <a:pt x="0" y="6"/>
                    </a:lnTo>
                    <a:lnTo>
                      <a:pt x="2" y="9"/>
                    </a:lnTo>
                    <a:lnTo>
                      <a:pt x="5" y="9"/>
                    </a:lnTo>
                    <a:lnTo>
                      <a:pt x="8" y="8"/>
                    </a:lnTo>
                    <a:lnTo>
                      <a:pt x="8" y="5"/>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1" name="Freeform 1310"/>
              <p:cNvSpPr>
                <a:spLocks/>
              </p:cNvSpPr>
              <p:nvPr/>
            </p:nvSpPr>
            <p:spPr bwMode="auto">
              <a:xfrm>
                <a:off x="3822" y="1929"/>
                <a:ext cx="8" cy="9"/>
              </a:xfrm>
              <a:custGeom>
                <a:avLst/>
                <a:gdLst>
                  <a:gd name="T0" fmla="*/ 2 w 8"/>
                  <a:gd name="T1" fmla="*/ 6 h 9"/>
                  <a:gd name="T2" fmla="*/ 8 w 8"/>
                  <a:gd name="T3" fmla="*/ 4 h 9"/>
                  <a:gd name="T4" fmla="*/ 8 w 8"/>
                  <a:gd name="T5" fmla="*/ 0 h 9"/>
                  <a:gd name="T6" fmla="*/ 0 w 8"/>
                  <a:gd name="T7" fmla="*/ 1 h 9"/>
                  <a:gd name="T8" fmla="*/ 2 w 8"/>
                  <a:gd name="T9" fmla="*/ 6 h 9"/>
                  <a:gd name="T10" fmla="*/ 2 w 8"/>
                  <a:gd name="T11" fmla="*/ 6 h 9"/>
                  <a:gd name="T12" fmla="*/ 2 w 8"/>
                  <a:gd name="T13" fmla="*/ 6 h 9"/>
                  <a:gd name="T14" fmla="*/ 4 w 8"/>
                  <a:gd name="T15" fmla="*/ 8 h 9"/>
                  <a:gd name="T16" fmla="*/ 7 w 8"/>
                  <a:gd name="T17" fmla="*/ 9 h 9"/>
                  <a:gd name="T18" fmla="*/ 8 w 8"/>
                  <a:gd name="T19" fmla="*/ 8 h 9"/>
                  <a:gd name="T20" fmla="*/ 8 w 8"/>
                  <a:gd name="T21" fmla="*/ 4 h 9"/>
                  <a:gd name="T22" fmla="*/ 2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2" y="6"/>
                    </a:moveTo>
                    <a:lnTo>
                      <a:pt x="8" y="4"/>
                    </a:lnTo>
                    <a:lnTo>
                      <a:pt x="8" y="0"/>
                    </a:lnTo>
                    <a:lnTo>
                      <a:pt x="0" y="1"/>
                    </a:lnTo>
                    <a:lnTo>
                      <a:pt x="2" y="6"/>
                    </a:lnTo>
                    <a:lnTo>
                      <a:pt x="4" y="8"/>
                    </a:lnTo>
                    <a:lnTo>
                      <a:pt x="7" y="9"/>
                    </a:lnTo>
                    <a:lnTo>
                      <a:pt x="8" y="8"/>
                    </a:lnTo>
                    <a:lnTo>
                      <a:pt x="8" y="4"/>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2" name="Freeform 1311"/>
              <p:cNvSpPr>
                <a:spLocks/>
              </p:cNvSpPr>
              <p:nvPr/>
            </p:nvSpPr>
            <p:spPr bwMode="auto">
              <a:xfrm>
                <a:off x="3824" y="1933"/>
                <a:ext cx="8" cy="9"/>
              </a:xfrm>
              <a:custGeom>
                <a:avLst/>
                <a:gdLst>
                  <a:gd name="T0" fmla="*/ 8 w 8"/>
                  <a:gd name="T1" fmla="*/ 5 h 9"/>
                  <a:gd name="T2" fmla="*/ 8 w 8"/>
                  <a:gd name="T3" fmla="*/ 5 h 9"/>
                  <a:gd name="T4" fmla="*/ 6 w 8"/>
                  <a:gd name="T5" fmla="*/ 0 h 9"/>
                  <a:gd name="T6" fmla="*/ 0 w 8"/>
                  <a:gd name="T7" fmla="*/ 2 h 9"/>
                  <a:gd name="T8" fmla="*/ 2 w 8"/>
                  <a:gd name="T9" fmla="*/ 7 h 9"/>
                  <a:gd name="T10" fmla="*/ 8 w 8"/>
                  <a:gd name="T11" fmla="*/ 5 h 9"/>
                  <a:gd name="T12" fmla="*/ 2 w 8"/>
                  <a:gd name="T13" fmla="*/ 7 h 9"/>
                  <a:gd name="T14" fmla="*/ 3 w 8"/>
                  <a:gd name="T15" fmla="*/ 9 h 9"/>
                  <a:gd name="T16" fmla="*/ 5 w 8"/>
                  <a:gd name="T17" fmla="*/ 9 h 9"/>
                  <a:gd name="T18" fmla="*/ 8 w 8"/>
                  <a:gd name="T19" fmla="*/ 7 h 9"/>
                  <a:gd name="T20" fmla="*/ 8 w 8"/>
                  <a:gd name="T21" fmla="*/ 5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5"/>
                    </a:moveTo>
                    <a:lnTo>
                      <a:pt x="8" y="5"/>
                    </a:lnTo>
                    <a:lnTo>
                      <a:pt x="6" y="0"/>
                    </a:lnTo>
                    <a:lnTo>
                      <a:pt x="0" y="2"/>
                    </a:lnTo>
                    <a:lnTo>
                      <a:pt x="2" y="7"/>
                    </a:lnTo>
                    <a:lnTo>
                      <a:pt x="8" y="5"/>
                    </a:lnTo>
                    <a:lnTo>
                      <a:pt x="2" y="7"/>
                    </a:lnTo>
                    <a:lnTo>
                      <a:pt x="3" y="9"/>
                    </a:lnTo>
                    <a:lnTo>
                      <a:pt x="5" y="9"/>
                    </a:lnTo>
                    <a:lnTo>
                      <a:pt x="8" y="7"/>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3" name="Freeform 1312"/>
              <p:cNvSpPr>
                <a:spLocks/>
              </p:cNvSpPr>
              <p:nvPr/>
            </p:nvSpPr>
            <p:spPr bwMode="auto">
              <a:xfrm>
                <a:off x="3826" y="1938"/>
                <a:ext cx="8" cy="8"/>
              </a:xfrm>
              <a:custGeom>
                <a:avLst/>
                <a:gdLst>
                  <a:gd name="T0" fmla="*/ 0 w 8"/>
                  <a:gd name="T1" fmla="*/ 5 h 8"/>
                  <a:gd name="T2" fmla="*/ 8 w 8"/>
                  <a:gd name="T3" fmla="*/ 4 h 8"/>
                  <a:gd name="T4" fmla="*/ 6 w 8"/>
                  <a:gd name="T5" fmla="*/ 0 h 8"/>
                  <a:gd name="T6" fmla="*/ 0 w 8"/>
                  <a:gd name="T7" fmla="*/ 2 h 8"/>
                  <a:gd name="T8" fmla="*/ 0 w 8"/>
                  <a:gd name="T9" fmla="*/ 5 h 8"/>
                  <a:gd name="T10" fmla="*/ 0 w 8"/>
                  <a:gd name="T11" fmla="*/ 5 h 8"/>
                  <a:gd name="T12" fmla="*/ 0 w 8"/>
                  <a:gd name="T13" fmla="*/ 5 h 8"/>
                  <a:gd name="T14" fmla="*/ 1 w 8"/>
                  <a:gd name="T15" fmla="*/ 8 h 8"/>
                  <a:gd name="T16" fmla="*/ 4 w 8"/>
                  <a:gd name="T17" fmla="*/ 8 h 8"/>
                  <a:gd name="T18" fmla="*/ 6 w 8"/>
                  <a:gd name="T19" fmla="*/ 7 h 8"/>
                  <a:gd name="T20" fmla="*/ 8 w 8"/>
                  <a:gd name="T21" fmla="*/ 4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4"/>
                    </a:lnTo>
                    <a:lnTo>
                      <a:pt x="6" y="0"/>
                    </a:lnTo>
                    <a:lnTo>
                      <a:pt x="0" y="2"/>
                    </a:lnTo>
                    <a:lnTo>
                      <a:pt x="0" y="5"/>
                    </a:lnTo>
                    <a:lnTo>
                      <a:pt x="1" y="8"/>
                    </a:lnTo>
                    <a:lnTo>
                      <a:pt x="4" y="8"/>
                    </a:lnTo>
                    <a:lnTo>
                      <a:pt x="6" y="7"/>
                    </a:lnTo>
                    <a:lnTo>
                      <a:pt x="8" y="4"/>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4" name="Freeform 1313"/>
              <p:cNvSpPr>
                <a:spLocks/>
              </p:cNvSpPr>
              <p:nvPr/>
            </p:nvSpPr>
            <p:spPr bwMode="auto">
              <a:xfrm>
                <a:off x="3826" y="1942"/>
                <a:ext cx="8" cy="9"/>
              </a:xfrm>
              <a:custGeom>
                <a:avLst/>
                <a:gdLst>
                  <a:gd name="T0" fmla="*/ 1 w 8"/>
                  <a:gd name="T1" fmla="*/ 6 h 9"/>
                  <a:gd name="T2" fmla="*/ 8 w 8"/>
                  <a:gd name="T3" fmla="*/ 4 h 9"/>
                  <a:gd name="T4" fmla="*/ 8 w 8"/>
                  <a:gd name="T5" fmla="*/ 0 h 9"/>
                  <a:gd name="T6" fmla="*/ 0 w 8"/>
                  <a:gd name="T7" fmla="*/ 1 h 9"/>
                  <a:gd name="T8" fmla="*/ 1 w 8"/>
                  <a:gd name="T9" fmla="*/ 6 h 9"/>
                  <a:gd name="T10" fmla="*/ 1 w 8"/>
                  <a:gd name="T11" fmla="*/ 6 h 9"/>
                  <a:gd name="T12" fmla="*/ 1 w 8"/>
                  <a:gd name="T13" fmla="*/ 6 h 9"/>
                  <a:gd name="T14" fmla="*/ 3 w 8"/>
                  <a:gd name="T15" fmla="*/ 8 h 9"/>
                  <a:gd name="T16" fmla="*/ 6 w 8"/>
                  <a:gd name="T17" fmla="*/ 9 h 9"/>
                  <a:gd name="T18" fmla="*/ 8 w 8"/>
                  <a:gd name="T19" fmla="*/ 8 h 9"/>
                  <a:gd name="T20" fmla="*/ 8 w 8"/>
                  <a:gd name="T21" fmla="*/ 4 h 9"/>
                  <a:gd name="T22" fmla="*/ 1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6"/>
                    </a:moveTo>
                    <a:lnTo>
                      <a:pt x="8" y="4"/>
                    </a:lnTo>
                    <a:lnTo>
                      <a:pt x="8" y="0"/>
                    </a:lnTo>
                    <a:lnTo>
                      <a:pt x="0" y="1"/>
                    </a:lnTo>
                    <a:lnTo>
                      <a:pt x="1" y="6"/>
                    </a:lnTo>
                    <a:lnTo>
                      <a:pt x="3" y="8"/>
                    </a:lnTo>
                    <a:lnTo>
                      <a:pt x="6" y="9"/>
                    </a:lnTo>
                    <a:lnTo>
                      <a:pt x="8" y="8"/>
                    </a:lnTo>
                    <a:lnTo>
                      <a:pt x="8" y="4"/>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5" name="Freeform 1314"/>
              <p:cNvSpPr>
                <a:spLocks/>
              </p:cNvSpPr>
              <p:nvPr/>
            </p:nvSpPr>
            <p:spPr bwMode="auto">
              <a:xfrm>
                <a:off x="3827" y="1946"/>
                <a:ext cx="8" cy="8"/>
              </a:xfrm>
              <a:custGeom>
                <a:avLst/>
                <a:gdLst>
                  <a:gd name="T0" fmla="*/ 0 w 8"/>
                  <a:gd name="T1" fmla="*/ 5 h 8"/>
                  <a:gd name="T2" fmla="*/ 8 w 8"/>
                  <a:gd name="T3" fmla="*/ 4 h 8"/>
                  <a:gd name="T4" fmla="*/ 7 w 8"/>
                  <a:gd name="T5" fmla="*/ 0 h 8"/>
                  <a:gd name="T6" fmla="*/ 0 w 8"/>
                  <a:gd name="T7" fmla="*/ 2 h 8"/>
                  <a:gd name="T8" fmla="*/ 0 w 8"/>
                  <a:gd name="T9" fmla="*/ 5 h 8"/>
                  <a:gd name="T10" fmla="*/ 0 w 8"/>
                  <a:gd name="T11" fmla="*/ 5 h 8"/>
                  <a:gd name="T12" fmla="*/ 0 w 8"/>
                  <a:gd name="T13" fmla="*/ 5 h 8"/>
                  <a:gd name="T14" fmla="*/ 2 w 8"/>
                  <a:gd name="T15" fmla="*/ 8 h 8"/>
                  <a:gd name="T16" fmla="*/ 5 w 8"/>
                  <a:gd name="T17" fmla="*/ 8 h 8"/>
                  <a:gd name="T18" fmla="*/ 8 w 8"/>
                  <a:gd name="T19" fmla="*/ 7 h 8"/>
                  <a:gd name="T20" fmla="*/ 8 w 8"/>
                  <a:gd name="T21" fmla="*/ 4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4"/>
                    </a:lnTo>
                    <a:lnTo>
                      <a:pt x="7" y="0"/>
                    </a:lnTo>
                    <a:lnTo>
                      <a:pt x="0" y="2"/>
                    </a:lnTo>
                    <a:lnTo>
                      <a:pt x="0" y="5"/>
                    </a:lnTo>
                    <a:lnTo>
                      <a:pt x="2" y="8"/>
                    </a:lnTo>
                    <a:lnTo>
                      <a:pt x="5" y="8"/>
                    </a:lnTo>
                    <a:lnTo>
                      <a:pt x="8" y="7"/>
                    </a:lnTo>
                    <a:lnTo>
                      <a:pt x="8" y="4"/>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6" name="Freeform 1315"/>
              <p:cNvSpPr>
                <a:spLocks/>
              </p:cNvSpPr>
              <p:nvPr/>
            </p:nvSpPr>
            <p:spPr bwMode="auto">
              <a:xfrm>
                <a:off x="3827" y="1950"/>
                <a:ext cx="10" cy="8"/>
              </a:xfrm>
              <a:custGeom>
                <a:avLst/>
                <a:gdLst>
                  <a:gd name="T0" fmla="*/ 10 w 10"/>
                  <a:gd name="T1" fmla="*/ 3 h 8"/>
                  <a:gd name="T2" fmla="*/ 10 w 10"/>
                  <a:gd name="T3" fmla="*/ 3 h 8"/>
                  <a:gd name="T4" fmla="*/ 8 w 10"/>
                  <a:gd name="T5" fmla="*/ 0 h 8"/>
                  <a:gd name="T6" fmla="*/ 0 w 10"/>
                  <a:gd name="T7" fmla="*/ 1 h 8"/>
                  <a:gd name="T8" fmla="*/ 2 w 10"/>
                  <a:gd name="T9" fmla="*/ 6 h 8"/>
                  <a:gd name="T10" fmla="*/ 10 w 10"/>
                  <a:gd name="T11" fmla="*/ 3 h 8"/>
                  <a:gd name="T12" fmla="*/ 2 w 10"/>
                  <a:gd name="T13" fmla="*/ 6 h 8"/>
                  <a:gd name="T14" fmla="*/ 3 w 10"/>
                  <a:gd name="T15" fmla="*/ 8 h 8"/>
                  <a:gd name="T16" fmla="*/ 7 w 10"/>
                  <a:gd name="T17" fmla="*/ 8 h 8"/>
                  <a:gd name="T18" fmla="*/ 8 w 10"/>
                  <a:gd name="T19" fmla="*/ 6 h 8"/>
                  <a:gd name="T20" fmla="*/ 10 w 10"/>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8">
                    <a:moveTo>
                      <a:pt x="10" y="3"/>
                    </a:moveTo>
                    <a:lnTo>
                      <a:pt x="10" y="3"/>
                    </a:lnTo>
                    <a:lnTo>
                      <a:pt x="8" y="0"/>
                    </a:lnTo>
                    <a:lnTo>
                      <a:pt x="0" y="1"/>
                    </a:lnTo>
                    <a:lnTo>
                      <a:pt x="2" y="6"/>
                    </a:lnTo>
                    <a:lnTo>
                      <a:pt x="10" y="3"/>
                    </a:lnTo>
                    <a:lnTo>
                      <a:pt x="2" y="6"/>
                    </a:lnTo>
                    <a:lnTo>
                      <a:pt x="3" y="8"/>
                    </a:lnTo>
                    <a:lnTo>
                      <a:pt x="7" y="8"/>
                    </a:lnTo>
                    <a:lnTo>
                      <a:pt x="8" y="6"/>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7" name="Freeform 1316"/>
              <p:cNvSpPr>
                <a:spLocks/>
              </p:cNvSpPr>
              <p:nvPr/>
            </p:nvSpPr>
            <p:spPr bwMode="auto">
              <a:xfrm>
                <a:off x="3829" y="1953"/>
                <a:ext cx="8" cy="8"/>
              </a:xfrm>
              <a:custGeom>
                <a:avLst/>
                <a:gdLst>
                  <a:gd name="T0" fmla="*/ 1 w 8"/>
                  <a:gd name="T1" fmla="*/ 6 h 8"/>
                  <a:gd name="T2" fmla="*/ 8 w 8"/>
                  <a:gd name="T3" fmla="*/ 5 h 8"/>
                  <a:gd name="T4" fmla="*/ 8 w 8"/>
                  <a:gd name="T5" fmla="*/ 0 h 8"/>
                  <a:gd name="T6" fmla="*/ 0 w 8"/>
                  <a:gd name="T7" fmla="*/ 3 h 8"/>
                  <a:gd name="T8" fmla="*/ 1 w 8"/>
                  <a:gd name="T9" fmla="*/ 6 h 8"/>
                  <a:gd name="T10" fmla="*/ 1 w 8"/>
                  <a:gd name="T11" fmla="*/ 6 h 8"/>
                  <a:gd name="T12" fmla="*/ 1 w 8"/>
                  <a:gd name="T13" fmla="*/ 6 h 8"/>
                  <a:gd name="T14" fmla="*/ 3 w 8"/>
                  <a:gd name="T15" fmla="*/ 8 h 8"/>
                  <a:gd name="T16" fmla="*/ 5 w 8"/>
                  <a:gd name="T17" fmla="*/ 8 h 8"/>
                  <a:gd name="T18" fmla="*/ 8 w 8"/>
                  <a:gd name="T19" fmla="*/ 6 h 8"/>
                  <a:gd name="T20" fmla="*/ 8 w 8"/>
                  <a:gd name="T21" fmla="*/ 5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8" y="5"/>
                    </a:lnTo>
                    <a:lnTo>
                      <a:pt x="8" y="0"/>
                    </a:lnTo>
                    <a:lnTo>
                      <a:pt x="0" y="3"/>
                    </a:lnTo>
                    <a:lnTo>
                      <a:pt x="1" y="6"/>
                    </a:lnTo>
                    <a:lnTo>
                      <a:pt x="3" y="8"/>
                    </a:lnTo>
                    <a:lnTo>
                      <a:pt x="5" y="8"/>
                    </a:lnTo>
                    <a:lnTo>
                      <a:pt x="8" y="6"/>
                    </a:lnTo>
                    <a:lnTo>
                      <a:pt x="8" y="5"/>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8" name="Freeform 1317"/>
              <p:cNvSpPr>
                <a:spLocks/>
              </p:cNvSpPr>
              <p:nvPr/>
            </p:nvSpPr>
            <p:spPr bwMode="auto">
              <a:xfrm>
                <a:off x="3830" y="1958"/>
                <a:ext cx="9" cy="6"/>
              </a:xfrm>
              <a:custGeom>
                <a:avLst/>
                <a:gdLst>
                  <a:gd name="T0" fmla="*/ 0 w 9"/>
                  <a:gd name="T1" fmla="*/ 5 h 6"/>
                  <a:gd name="T2" fmla="*/ 9 w 9"/>
                  <a:gd name="T3" fmla="*/ 3 h 6"/>
                  <a:gd name="T4" fmla="*/ 7 w 9"/>
                  <a:gd name="T5" fmla="*/ 0 h 6"/>
                  <a:gd name="T6" fmla="*/ 0 w 9"/>
                  <a:gd name="T7" fmla="*/ 1 h 6"/>
                  <a:gd name="T8" fmla="*/ 0 w 9"/>
                  <a:gd name="T9" fmla="*/ 5 h 6"/>
                  <a:gd name="T10" fmla="*/ 0 w 9"/>
                  <a:gd name="T11" fmla="*/ 5 h 6"/>
                  <a:gd name="T12" fmla="*/ 0 w 9"/>
                  <a:gd name="T13" fmla="*/ 5 h 6"/>
                  <a:gd name="T14" fmla="*/ 2 w 9"/>
                  <a:gd name="T15" fmla="*/ 6 h 6"/>
                  <a:gd name="T16" fmla="*/ 5 w 9"/>
                  <a:gd name="T17" fmla="*/ 6 h 6"/>
                  <a:gd name="T18" fmla="*/ 7 w 9"/>
                  <a:gd name="T19" fmla="*/ 5 h 6"/>
                  <a:gd name="T20" fmla="*/ 9 w 9"/>
                  <a:gd name="T21" fmla="*/ 3 h 6"/>
                  <a:gd name="T22" fmla="*/ 0 w 9"/>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6">
                    <a:moveTo>
                      <a:pt x="0" y="5"/>
                    </a:moveTo>
                    <a:lnTo>
                      <a:pt x="9" y="3"/>
                    </a:lnTo>
                    <a:lnTo>
                      <a:pt x="7" y="0"/>
                    </a:lnTo>
                    <a:lnTo>
                      <a:pt x="0" y="1"/>
                    </a:lnTo>
                    <a:lnTo>
                      <a:pt x="0" y="5"/>
                    </a:lnTo>
                    <a:lnTo>
                      <a:pt x="2" y="6"/>
                    </a:lnTo>
                    <a:lnTo>
                      <a:pt x="5" y="6"/>
                    </a:lnTo>
                    <a:lnTo>
                      <a:pt x="7" y="5"/>
                    </a:lnTo>
                    <a:lnTo>
                      <a:pt x="9" y="3"/>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89" name="Freeform 1318"/>
              <p:cNvSpPr>
                <a:spLocks/>
              </p:cNvSpPr>
              <p:nvPr/>
            </p:nvSpPr>
            <p:spPr bwMode="auto">
              <a:xfrm>
                <a:off x="3830" y="1959"/>
                <a:ext cx="9" cy="8"/>
              </a:xfrm>
              <a:custGeom>
                <a:avLst/>
                <a:gdLst>
                  <a:gd name="T0" fmla="*/ 9 w 9"/>
                  <a:gd name="T1" fmla="*/ 5 h 8"/>
                  <a:gd name="T2" fmla="*/ 9 w 9"/>
                  <a:gd name="T3" fmla="*/ 5 h 8"/>
                  <a:gd name="T4" fmla="*/ 9 w 9"/>
                  <a:gd name="T5" fmla="*/ 0 h 8"/>
                  <a:gd name="T6" fmla="*/ 0 w 9"/>
                  <a:gd name="T7" fmla="*/ 4 h 8"/>
                  <a:gd name="T8" fmla="*/ 2 w 9"/>
                  <a:gd name="T9" fmla="*/ 7 h 8"/>
                  <a:gd name="T10" fmla="*/ 9 w 9"/>
                  <a:gd name="T11" fmla="*/ 5 h 8"/>
                  <a:gd name="T12" fmla="*/ 2 w 9"/>
                  <a:gd name="T13" fmla="*/ 7 h 8"/>
                  <a:gd name="T14" fmla="*/ 4 w 9"/>
                  <a:gd name="T15" fmla="*/ 8 h 8"/>
                  <a:gd name="T16" fmla="*/ 7 w 9"/>
                  <a:gd name="T17" fmla="*/ 8 h 8"/>
                  <a:gd name="T18" fmla="*/ 9 w 9"/>
                  <a:gd name="T19" fmla="*/ 7 h 8"/>
                  <a:gd name="T20" fmla="*/ 9 w 9"/>
                  <a:gd name="T21" fmla="*/ 5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9" y="5"/>
                    </a:moveTo>
                    <a:lnTo>
                      <a:pt x="9" y="5"/>
                    </a:lnTo>
                    <a:lnTo>
                      <a:pt x="9" y="0"/>
                    </a:lnTo>
                    <a:lnTo>
                      <a:pt x="0" y="4"/>
                    </a:lnTo>
                    <a:lnTo>
                      <a:pt x="2" y="7"/>
                    </a:lnTo>
                    <a:lnTo>
                      <a:pt x="9" y="5"/>
                    </a:lnTo>
                    <a:lnTo>
                      <a:pt x="2" y="7"/>
                    </a:lnTo>
                    <a:lnTo>
                      <a:pt x="4" y="8"/>
                    </a:lnTo>
                    <a:lnTo>
                      <a:pt x="7" y="8"/>
                    </a:lnTo>
                    <a:lnTo>
                      <a:pt x="9" y="7"/>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0" name="Freeform 1319"/>
              <p:cNvSpPr>
                <a:spLocks/>
              </p:cNvSpPr>
              <p:nvPr/>
            </p:nvSpPr>
            <p:spPr bwMode="auto">
              <a:xfrm>
                <a:off x="3832" y="1964"/>
                <a:ext cx="8" cy="7"/>
              </a:xfrm>
              <a:custGeom>
                <a:avLst/>
                <a:gdLst>
                  <a:gd name="T0" fmla="*/ 0 w 8"/>
                  <a:gd name="T1" fmla="*/ 5 h 7"/>
                  <a:gd name="T2" fmla="*/ 8 w 8"/>
                  <a:gd name="T3" fmla="*/ 2 h 7"/>
                  <a:gd name="T4" fmla="*/ 7 w 8"/>
                  <a:gd name="T5" fmla="*/ 0 h 7"/>
                  <a:gd name="T6" fmla="*/ 0 w 8"/>
                  <a:gd name="T7" fmla="*/ 2 h 7"/>
                  <a:gd name="T8" fmla="*/ 0 w 8"/>
                  <a:gd name="T9" fmla="*/ 5 h 7"/>
                  <a:gd name="T10" fmla="*/ 0 w 8"/>
                  <a:gd name="T11" fmla="*/ 5 h 7"/>
                  <a:gd name="T12" fmla="*/ 0 w 8"/>
                  <a:gd name="T13" fmla="*/ 5 h 7"/>
                  <a:gd name="T14" fmla="*/ 3 w 8"/>
                  <a:gd name="T15" fmla="*/ 7 h 7"/>
                  <a:gd name="T16" fmla="*/ 5 w 8"/>
                  <a:gd name="T17" fmla="*/ 7 h 7"/>
                  <a:gd name="T18" fmla="*/ 8 w 8"/>
                  <a:gd name="T19" fmla="*/ 5 h 7"/>
                  <a:gd name="T20" fmla="*/ 8 w 8"/>
                  <a:gd name="T21" fmla="*/ 2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8" y="2"/>
                    </a:lnTo>
                    <a:lnTo>
                      <a:pt x="7" y="0"/>
                    </a:lnTo>
                    <a:lnTo>
                      <a:pt x="0" y="2"/>
                    </a:lnTo>
                    <a:lnTo>
                      <a:pt x="0" y="5"/>
                    </a:lnTo>
                    <a:lnTo>
                      <a:pt x="3" y="7"/>
                    </a:lnTo>
                    <a:lnTo>
                      <a:pt x="5" y="7"/>
                    </a:lnTo>
                    <a:lnTo>
                      <a:pt x="8" y="5"/>
                    </a:lnTo>
                    <a:lnTo>
                      <a:pt x="8"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1" name="Freeform 1320"/>
              <p:cNvSpPr>
                <a:spLocks/>
              </p:cNvSpPr>
              <p:nvPr/>
            </p:nvSpPr>
            <p:spPr bwMode="auto">
              <a:xfrm>
                <a:off x="3832" y="1966"/>
                <a:ext cx="10" cy="8"/>
              </a:xfrm>
              <a:custGeom>
                <a:avLst/>
                <a:gdLst>
                  <a:gd name="T0" fmla="*/ 2 w 10"/>
                  <a:gd name="T1" fmla="*/ 6 h 8"/>
                  <a:gd name="T2" fmla="*/ 10 w 10"/>
                  <a:gd name="T3" fmla="*/ 3 h 8"/>
                  <a:gd name="T4" fmla="*/ 8 w 10"/>
                  <a:gd name="T5" fmla="*/ 0 h 8"/>
                  <a:gd name="T6" fmla="*/ 0 w 10"/>
                  <a:gd name="T7" fmla="*/ 3 h 8"/>
                  <a:gd name="T8" fmla="*/ 2 w 10"/>
                  <a:gd name="T9" fmla="*/ 6 h 8"/>
                  <a:gd name="T10" fmla="*/ 2 w 10"/>
                  <a:gd name="T11" fmla="*/ 6 h 8"/>
                  <a:gd name="T12" fmla="*/ 2 w 10"/>
                  <a:gd name="T13" fmla="*/ 6 h 8"/>
                  <a:gd name="T14" fmla="*/ 3 w 10"/>
                  <a:gd name="T15" fmla="*/ 8 h 8"/>
                  <a:gd name="T16" fmla="*/ 7 w 10"/>
                  <a:gd name="T17" fmla="*/ 8 h 8"/>
                  <a:gd name="T18" fmla="*/ 8 w 10"/>
                  <a:gd name="T19" fmla="*/ 6 h 8"/>
                  <a:gd name="T20" fmla="*/ 10 w 10"/>
                  <a:gd name="T21" fmla="*/ 3 h 8"/>
                  <a:gd name="T22" fmla="*/ 2 w 10"/>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
                    <a:moveTo>
                      <a:pt x="2" y="6"/>
                    </a:moveTo>
                    <a:lnTo>
                      <a:pt x="10" y="3"/>
                    </a:lnTo>
                    <a:lnTo>
                      <a:pt x="8" y="0"/>
                    </a:lnTo>
                    <a:lnTo>
                      <a:pt x="0" y="3"/>
                    </a:lnTo>
                    <a:lnTo>
                      <a:pt x="2" y="6"/>
                    </a:lnTo>
                    <a:lnTo>
                      <a:pt x="3" y="8"/>
                    </a:lnTo>
                    <a:lnTo>
                      <a:pt x="7" y="8"/>
                    </a:lnTo>
                    <a:lnTo>
                      <a:pt x="8" y="6"/>
                    </a:lnTo>
                    <a:lnTo>
                      <a:pt x="10" y="3"/>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2" name="Freeform 1321"/>
              <p:cNvSpPr>
                <a:spLocks/>
              </p:cNvSpPr>
              <p:nvPr/>
            </p:nvSpPr>
            <p:spPr bwMode="auto">
              <a:xfrm>
                <a:off x="3834" y="1969"/>
                <a:ext cx="8" cy="8"/>
              </a:xfrm>
              <a:custGeom>
                <a:avLst/>
                <a:gdLst>
                  <a:gd name="T0" fmla="*/ 1 w 8"/>
                  <a:gd name="T1" fmla="*/ 5 h 8"/>
                  <a:gd name="T2" fmla="*/ 8 w 8"/>
                  <a:gd name="T3" fmla="*/ 3 h 8"/>
                  <a:gd name="T4" fmla="*/ 6 w 8"/>
                  <a:gd name="T5" fmla="*/ 0 h 8"/>
                  <a:gd name="T6" fmla="*/ 0 w 8"/>
                  <a:gd name="T7" fmla="*/ 3 h 8"/>
                  <a:gd name="T8" fmla="*/ 1 w 8"/>
                  <a:gd name="T9" fmla="*/ 5 h 8"/>
                  <a:gd name="T10" fmla="*/ 1 w 8"/>
                  <a:gd name="T11" fmla="*/ 5 h 8"/>
                  <a:gd name="T12" fmla="*/ 1 w 8"/>
                  <a:gd name="T13" fmla="*/ 5 h 8"/>
                  <a:gd name="T14" fmla="*/ 3 w 8"/>
                  <a:gd name="T15" fmla="*/ 8 h 8"/>
                  <a:gd name="T16" fmla="*/ 6 w 8"/>
                  <a:gd name="T17" fmla="*/ 8 h 8"/>
                  <a:gd name="T18" fmla="*/ 8 w 8"/>
                  <a:gd name="T19" fmla="*/ 6 h 8"/>
                  <a:gd name="T20" fmla="*/ 8 w 8"/>
                  <a:gd name="T21" fmla="*/ 3 h 8"/>
                  <a:gd name="T22" fmla="*/ 1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5"/>
                    </a:moveTo>
                    <a:lnTo>
                      <a:pt x="8" y="3"/>
                    </a:lnTo>
                    <a:lnTo>
                      <a:pt x="6" y="0"/>
                    </a:lnTo>
                    <a:lnTo>
                      <a:pt x="0" y="3"/>
                    </a:lnTo>
                    <a:lnTo>
                      <a:pt x="1" y="5"/>
                    </a:lnTo>
                    <a:lnTo>
                      <a:pt x="3" y="8"/>
                    </a:lnTo>
                    <a:lnTo>
                      <a:pt x="6" y="8"/>
                    </a:lnTo>
                    <a:lnTo>
                      <a:pt x="8" y="6"/>
                    </a:lnTo>
                    <a:lnTo>
                      <a:pt x="8" y="3"/>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3" name="Freeform 1322"/>
              <p:cNvSpPr>
                <a:spLocks/>
              </p:cNvSpPr>
              <p:nvPr/>
            </p:nvSpPr>
            <p:spPr bwMode="auto">
              <a:xfrm>
                <a:off x="3835" y="1972"/>
                <a:ext cx="8" cy="7"/>
              </a:xfrm>
              <a:custGeom>
                <a:avLst/>
                <a:gdLst>
                  <a:gd name="T0" fmla="*/ 8 w 8"/>
                  <a:gd name="T1" fmla="*/ 2 h 7"/>
                  <a:gd name="T2" fmla="*/ 8 w 8"/>
                  <a:gd name="T3" fmla="*/ 2 h 7"/>
                  <a:gd name="T4" fmla="*/ 7 w 8"/>
                  <a:gd name="T5" fmla="*/ 0 h 7"/>
                  <a:gd name="T6" fmla="*/ 0 w 8"/>
                  <a:gd name="T7" fmla="*/ 2 h 7"/>
                  <a:gd name="T8" fmla="*/ 0 w 8"/>
                  <a:gd name="T9" fmla="*/ 5 h 7"/>
                  <a:gd name="T10" fmla="*/ 8 w 8"/>
                  <a:gd name="T11" fmla="*/ 2 h 7"/>
                  <a:gd name="T12" fmla="*/ 0 w 8"/>
                  <a:gd name="T13" fmla="*/ 5 h 7"/>
                  <a:gd name="T14" fmla="*/ 4 w 8"/>
                  <a:gd name="T15" fmla="*/ 7 h 7"/>
                  <a:gd name="T16" fmla="*/ 5 w 8"/>
                  <a:gd name="T17" fmla="*/ 7 h 7"/>
                  <a:gd name="T18" fmla="*/ 8 w 8"/>
                  <a:gd name="T19" fmla="*/ 5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7" y="0"/>
                    </a:lnTo>
                    <a:lnTo>
                      <a:pt x="0" y="2"/>
                    </a:lnTo>
                    <a:lnTo>
                      <a:pt x="0" y="5"/>
                    </a:lnTo>
                    <a:lnTo>
                      <a:pt x="8" y="2"/>
                    </a:lnTo>
                    <a:lnTo>
                      <a:pt x="0" y="5"/>
                    </a:lnTo>
                    <a:lnTo>
                      <a:pt x="4" y="7"/>
                    </a:lnTo>
                    <a:lnTo>
                      <a:pt x="5"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4" name="Freeform 1323"/>
              <p:cNvSpPr>
                <a:spLocks/>
              </p:cNvSpPr>
              <p:nvPr/>
            </p:nvSpPr>
            <p:spPr bwMode="auto">
              <a:xfrm>
                <a:off x="3835" y="1974"/>
                <a:ext cx="8" cy="8"/>
              </a:xfrm>
              <a:custGeom>
                <a:avLst/>
                <a:gdLst>
                  <a:gd name="T0" fmla="*/ 2 w 8"/>
                  <a:gd name="T1" fmla="*/ 5 h 8"/>
                  <a:gd name="T2" fmla="*/ 8 w 8"/>
                  <a:gd name="T3" fmla="*/ 3 h 8"/>
                  <a:gd name="T4" fmla="*/ 8 w 8"/>
                  <a:gd name="T5" fmla="*/ 0 h 8"/>
                  <a:gd name="T6" fmla="*/ 0 w 8"/>
                  <a:gd name="T7" fmla="*/ 3 h 8"/>
                  <a:gd name="T8" fmla="*/ 2 w 8"/>
                  <a:gd name="T9" fmla="*/ 5 h 8"/>
                  <a:gd name="T10" fmla="*/ 2 w 8"/>
                  <a:gd name="T11" fmla="*/ 5 h 8"/>
                  <a:gd name="T12" fmla="*/ 2 w 8"/>
                  <a:gd name="T13" fmla="*/ 5 h 8"/>
                  <a:gd name="T14" fmla="*/ 4 w 8"/>
                  <a:gd name="T15" fmla="*/ 8 h 8"/>
                  <a:gd name="T16" fmla="*/ 7 w 8"/>
                  <a:gd name="T17" fmla="*/ 8 h 8"/>
                  <a:gd name="T18" fmla="*/ 8 w 8"/>
                  <a:gd name="T19" fmla="*/ 6 h 8"/>
                  <a:gd name="T20" fmla="*/ 8 w 8"/>
                  <a:gd name="T21" fmla="*/ 3 h 8"/>
                  <a:gd name="T22" fmla="*/ 2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5"/>
                    </a:moveTo>
                    <a:lnTo>
                      <a:pt x="8" y="3"/>
                    </a:lnTo>
                    <a:lnTo>
                      <a:pt x="8" y="0"/>
                    </a:lnTo>
                    <a:lnTo>
                      <a:pt x="0" y="3"/>
                    </a:lnTo>
                    <a:lnTo>
                      <a:pt x="2" y="5"/>
                    </a:lnTo>
                    <a:lnTo>
                      <a:pt x="4" y="8"/>
                    </a:lnTo>
                    <a:lnTo>
                      <a:pt x="7" y="8"/>
                    </a:lnTo>
                    <a:lnTo>
                      <a:pt x="8" y="6"/>
                    </a:lnTo>
                    <a:lnTo>
                      <a:pt x="8" y="3"/>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5" name="Freeform 1324"/>
              <p:cNvSpPr>
                <a:spLocks/>
              </p:cNvSpPr>
              <p:nvPr/>
            </p:nvSpPr>
            <p:spPr bwMode="auto">
              <a:xfrm>
                <a:off x="3837" y="1977"/>
                <a:ext cx="8" cy="7"/>
              </a:xfrm>
              <a:custGeom>
                <a:avLst/>
                <a:gdLst>
                  <a:gd name="T0" fmla="*/ 2 w 8"/>
                  <a:gd name="T1" fmla="*/ 5 h 7"/>
                  <a:gd name="T2" fmla="*/ 8 w 8"/>
                  <a:gd name="T3" fmla="*/ 2 h 7"/>
                  <a:gd name="T4" fmla="*/ 6 w 8"/>
                  <a:gd name="T5" fmla="*/ 0 h 7"/>
                  <a:gd name="T6" fmla="*/ 0 w 8"/>
                  <a:gd name="T7" fmla="*/ 2 h 7"/>
                  <a:gd name="T8" fmla="*/ 2 w 8"/>
                  <a:gd name="T9" fmla="*/ 5 h 7"/>
                  <a:gd name="T10" fmla="*/ 2 w 8"/>
                  <a:gd name="T11" fmla="*/ 5 h 7"/>
                  <a:gd name="T12" fmla="*/ 2 w 8"/>
                  <a:gd name="T13" fmla="*/ 5 h 7"/>
                  <a:gd name="T14" fmla="*/ 3 w 8"/>
                  <a:gd name="T15" fmla="*/ 7 h 7"/>
                  <a:gd name="T16" fmla="*/ 6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6" y="0"/>
                    </a:lnTo>
                    <a:lnTo>
                      <a:pt x="0" y="2"/>
                    </a:lnTo>
                    <a:lnTo>
                      <a:pt x="2" y="5"/>
                    </a:lnTo>
                    <a:lnTo>
                      <a:pt x="3" y="7"/>
                    </a:lnTo>
                    <a:lnTo>
                      <a:pt x="6"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6" name="Freeform 1325"/>
              <p:cNvSpPr>
                <a:spLocks/>
              </p:cNvSpPr>
              <p:nvPr/>
            </p:nvSpPr>
            <p:spPr bwMode="auto">
              <a:xfrm>
                <a:off x="3839" y="1979"/>
                <a:ext cx="6" cy="6"/>
              </a:xfrm>
              <a:custGeom>
                <a:avLst/>
                <a:gdLst>
                  <a:gd name="T0" fmla="*/ 0 w 6"/>
                  <a:gd name="T1" fmla="*/ 5 h 6"/>
                  <a:gd name="T2" fmla="*/ 6 w 6"/>
                  <a:gd name="T3" fmla="*/ 1 h 6"/>
                  <a:gd name="T4" fmla="*/ 6 w 6"/>
                  <a:gd name="T5" fmla="*/ 0 h 6"/>
                  <a:gd name="T6" fmla="*/ 0 w 6"/>
                  <a:gd name="T7" fmla="*/ 3 h 6"/>
                  <a:gd name="T8" fmla="*/ 0 w 6"/>
                  <a:gd name="T9" fmla="*/ 5 h 6"/>
                  <a:gd name="T10" fmla="*/ 0 w 6"/>
                  <a:gd name="T11" fmla="*/ 5 h 6"/>
                  <a:gd name="T12" fmla="*/ 0 w 6"/>
                  <a:gd name="T13" fmla="*/ 5 h 6"/>
                  <a:gd name="T14" fmla="*/ 3 w 6"/>
                  <a:gd name="T15" fmla="*/ 6 h 6"/>
                  <a:gd name="T16" fmla="*/ 4 w 6"/>
                  <a:gd name="T17" fmla="*/ 6 h 6"/>
                  <a:gd name="T18" fmla="*/ 6 w 6"/>
                  <a:gd name="T19" fmla="*/ 5 h 6"/>
                  <a:gd name="T20" fmla="*/ 6 w 6"/>
                  <a:gd name="T21" fmla="*/ 1 h 6"/>
                  <a:gd name="T22" fmla="*/ 0 w 6"/>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0" y="5"/>
                    </a:moveTo>
                    <a:lnTo>
                      <a:pt x="6" y="1"/>
                    </a:lnTo>
                    <a:lnTo>
                      <a:pt x="6" y="0"/>
                    </a:lnTo>
                    <a:lnTo>
                      <a:pt x="0" y="3"/>
                    </a:lnTo>
                    <a:lnTo>
                      <a:pt x="0" y="5"/>
                    </a:lnTo>
                    <a:lnTo>
                      <a:pt x="3" y="6"/>
                    </a:lnTo>
                    <a:lnTo>
                      <a:pt x="4" y="6"/>
                    </a:lnTo>
                    <a:lnTo>
                      <a:pt x="6" y="5"/>
                    </a:lnTo>
                    <a:lnTo>
                      <a:pt x="6" y="1"/>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7" name="Freeform 1326"/>
              <p:cNvSpPr>
                <a:spLocks/>
              </p:cNvSpPr>
              <p:nvPr/>
            </p:nvSpPr>
            <p:spPr bwMode="auto">
              <a:xfrm>
                <a:off x="3839" y="1980"/>
                <a:ext cx="8" cy="8"/>
              </a:xfrm>
              <a:custGeom>
                <a:avLst/>
                <a:gdLst>
                  <a:gd name="T0" fmla="*/ 8 w 8"/>
                  <a:gd name="T1" fmla="*/ 2 h 8"/>
                  <a:gd name="T2" fmla="*/ 8 w 8"/>
                  <a:gd name="T3" fmla="*/ 2 h 8"/>
                  <a:gd name="T4" fmla="*/ 6 w 8"/>
                  <a:gd name="T5" fmla="*/ 0 h 8"/>
                  <a:gd name="T6" fmla="*/ 0 w 8"/>
                  <a:gd name="T7" fmla="*/ 4 h 8"/>
                  <a:gd name="T8" fmla="*/ 1 w 8"/>
                  <a:gd name="T9" fmla="*/ 5 h 8"/>
                  <a:gd name="T10" fmla="*/ 8 w 8"/>
                  <a:gd name="T11" fmla="*/ 2 h 8"/>
                  <a:gd name="T12" fmla="*/ 1 w 8"/>
                  <a:gd name="T13" fmla="*/ 5 h 8"/>
                  <a:gd name="T14" fmla="*/ 3 w 8"/>
                  <a:gd name="T15" fmla="*/ 8 h 8"/>
                  <a:gd name="T16" fmla="*/ 6 w 8"/>
                  <a:gd name="T17" fmla="*/ 7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6" y="0"/>
                    </a:lnTo>
                    <a:lnTo>
                      <a:pt x="0" y="4"/>
                    </a:lnTo>
                    <a:lnTo>
                      <a:pt x="1" y="5"/>
                    </a:lnTo>
                    <a:lnTo>
                      <a:pt x="8" y="2"/>
                    </a:lnTo>
                    <a:lnTo>
                      <a:pt x="1" y="5"/>
                    </a:lnTo>
                    <a:lnTo>
                      <a:pt x="3" y="8"/>
                    </a:lnTo>
                    <a:lnTo>
                      <a:pt x="6"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8" name="Freeform 1327"/>
              <p:cNvSpPr>
                <a:spLocks/>
              </p:cNvSpPr>
              <p:nvPr/>
            </p:nvSpPr>
            <p:spPr bwMode="auto">
              <a:xfrm>
                <a:off x="3840" y="1982"/>
                <a:ext cx="8" cy="8"/>
              </a:xfrm>
              <a:custGeom>
                <a:avLst/>
                <a:gdLst>
                  <a:gd name="T0" fmla="*/ 2 w 8"/>
                  <a:gd name="T1" fmla="*/ 6 h 8"/>
                  <a:gd name="T2" fmla="*/ 8 w 8"/>
                  <a:gd name="T3" fmla="*/ 2 h 8"/>
                  <a:gd name="T4" fmla="*/ 7 w 8"/>
                  <a:gd name="T5" fmla="*/ 0 h 8"/>
                  <a:gd name="T6" fmla="*/ 0 w 8"/>
                  <a:gd name="T7" fmla="*/ 3 h 8"/>
                  <a:gd name="T8" fmla="*/ 0 w 8"/>
                  <a:gd name="T9" fmla="*/ 5 h 8"/>
                  <a:gd name="T10" fmla="*/ 2 w 8"/>
                  <a:gd name="T11" fmla="*/ 6 h 8"/>
                  <a:gd name="T12" fmla="*/ 0 w 8"/>
                  <a:gd name="T13" fmla="*/ 5 h 8"/>
                  <a:gd name="T14" fmla="*/ 3 w 8"/>
                  <a:gd name="T15" fmla="*/ 8 h 8"/>
                  <a:gd name="T16" fmla="*/ 7 w 8"/>
                  <a:gd name="T17" fmla="*/ 6 h 8"/>
                  <a:gd name="T18" fmla="*/ 8 w 8"/>
                  <a:gd name="T19" fmla="*/ 5 h 8"/>
                  <a:gd name="T20" fmla="*/ 8 w 8"/>
                  <a:gd name="T21" fmla="*/ 2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2"/>
                    </a:lnTo>
                    <a:lnTo>
                      <a:pt x="7" y="0"/>
                    </a:lnTo>
                    <a:lnTo>
                      <a:pt x="0" y="3"/>
                    </a:lnTo>
                    <a:lnTo>
                      <a:pt x="0" y="5"/>
                    </a:lnTo>
                    <a:lnTo>
                      <a:pt x="2" y="6"/>
                    </a:lnTo>
                    <a:lnTo>
                      <a:pt x="0" y="5"/>
                    </a:lnTo>
                    <a:lnTo>
                      <a:pt x="3" y="8"/>
                    </a:lnTo>
                    <a:lnTo>
                      <a:pt x="7" y="6"/>
                    </a:lnTo>
                    <a:lnTo>
                      <a:pt x="8" y="5"/>
                    </a:lnTo>
                    <a:lnTo>
                      <a:pt x="8" y="2"/>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799" name="Freeform 1328"/>
              <p:cNvSpPr>
                <a:spLocks/>
              </p:cNvSpPr>
              <p:nvPr/>
            </p:nvSpPr>
            <p:spPr bwMode="auto">
              <a:xfrm>
                <a:off x="3842" y="1984"/>
                <a:ext cx="6" cy="8"/>
              </a:xfrm>
              <a:custGeom>
                <a:avLst/>
                <a:gdLst>
                  <a:gd name="T0" fmla="*/ 0 w 6"/>
                  <a:gd name="T1" fmla="*/ 6 h 8"/>
                  <a:gd name="T2" fmla="*/ 6 w 6"/>
                  <a:gd name="T3" fmla="*/ 1 h 8"/>
                  <a:gd name="T4" fmla="*/ 6 w 6"/>
                  <a:gd name="T5" fmla="*/ 0 h 8"/>
                  <a:gd name="T6" fmla="*/ 0 w 6"/>
                  <a:gd name="T7" fmla="*/ 4 h 8"/>
                  <a:gd name="T8" fmla="*/ 0 w 6"/>
                  <a:gd name="T9" fmla="*/ 4 h 8"/>
                  <a:gd name="T10" fmla="*/ 0 w 6"/>
                  <a:gd name="T11" fmla="*/ 6 h 8"/>
                  <a:gd name="T12" fmla="*/ 0 w 6"/>
                  <a:gd name="T13" fmla="*/ 4 h 8"/>
                  <a:gd name="T14" fmla="*/ 3 w 6"/>
                  <a:gd name="T15" fmla="*/ 8 h 8"/>
                  <a:gd name="T16" fmla="*/ 5 w 6"/>
                  <a:gd name="T17" fmla="*/ 6 h 8"/>
                  <a:gd name="T18" fmla="*/ 6 w 6"/>
                  <a:gd name="T19" fmla="*/ 4 h 8"/>
                  <a:gd name="T20" fmla="*/ 6 w 6"/>
                  <a:gd name="T21" fmla="*/ 1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6" y="1"/>
                    </a:lnTo>
                    <a:lnTo>
                      <a:pt x="6" y="0"/>
                    </a:lnTo>
                    <a:lnTo>
                      <a:pt x="0" y="4"/>
                    </a:lnTo>
                    <a:lnTo>
                      <a:pt x="0" y="6"/>
                    </a:lnTo>
                    <a:lnTo>
                      <a:pt x="0" y="4"/>
                    </a:lnTo>
                    <a:lnTo>
                      <a:pt x="3" y="8"/>
                    </a:lnTo>
                    <a:lnTo>
                      <a:pt x="5" y="6"/>
                    </a:lnTo>
                    <a:lnTo>
                      <a:pt x="6" y="4"/>
                    </a:lnTo>
                    <a:lnTo>
                      <a:pt x="6"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0" name="Freeform 1329"/>
              <p:cNvSpPr>
                <a:spLocks/>
              </p:cNvSpPr>
              <p:nvPr/>
            </p:nvSpPr>
            <p:spPr bwMode="auto">
              <a:xfrm>
                <a:off x="3842" y="1985"/>
                <a:ext cx="8" cy="7"/>
              </a:xfrm>
              <a:custGeom>
                <a:avLst/>
                <a:gdLst>
                  <a:gd name="T0" fmla="*/ 8 w 8"/>
                  <a:gd name="T1" fmla="*/ 2 h 7"/>
                  <a:gd name="T2" fmla="*/ 8 w 8"/>
                  <a:gd name="T3" fmla="*/ 2 h 7"/>
                  <a:gd name="T4" fmla="*/ 6 w 8"/>
                  <a:gd name="T5" fmla="*/ 0 h 7"/>
                  <a:gd name="T6" fmla="*/ 0 w 8"/>
                  <a:gd name="T7" fmla="*/ 5 h 7"/>
                  <a:gd name="T8" fmla="*/ 1 w 8"/>
                  <a:gd name="T9" fmla="*/ 7 h 7"/>
                  <a:gd name="T10" fmla="*/ 8 w 8"/>
                  <a:gd name="T11" fmla="*/ 2 h 7"/>
                  <a:gd name="T12" fmla="*/ 1 w 8"/>
                  <a:gd name="T13" fmla="*/ 7 h 7"/>
                  <a:gd name="T14" fmla="*/ 5 w 8"/>
                  <a:gd name="T15" fmla="*/ 7 h 7"/>
                  <a:gd name="T16" fmla="*/ 6 w 8"/>
                  <a:gd name="T17" fmla="*/ 7 h 7"/>
                  <a:gd name="T18" fmla="*/ 8 w 8"/>
                  <a:gd name="T19" fmla="*/ 3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6" y="0"/>
                    </a:lnTo>
                    <a:lnTo>
                      <a:pt x="0" y="5"/>
                    </a:lnTo>
                    <a:lnTo>
                      <a:pt x="1" y="7"/>
                    </a:lnTo>
                    <a:lnTo>
                      <a:pt x="8" y="2"/>
                    </a:lnTo>
                    <a:lnTo>
                      <a:pt x="1" y="7"/>
                    </a:lnTo>
                    <a:lnTo>
                      <a:pt x="5" y="7"/>
                    </a:lnTo>
                    <a:lnTo>
                      <a:pt x="6" y="7"/>
                    </a:lnTo>
                    <a:lnTo>
                      <a:pt x="8" y="3"/>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1" name="Freeform 1330"/>
              <p:cNvSpPr>
                <a:spLocks/>
              </p:cNvSpPr>
              <p:nvPr/>
            </p:nvSpPr>
            <p:spPr bwMode="auto">
              <a:xfrm>
                <a:off x="3843" y="1987"/>
                <a:ext cx="8" cy="6"/>
              </a:xfrm>
              <a:custGeom>
                <a:avLst/>
                <a:gdLst>
                  <a:gd name="T0" fmla="*/ 2 w 8"/>
                  <a:gd name="T1" fmla="*/ 5 h 6"/>
                  <a:gd name="T2" fmla="*/ 7 w 8"/>
                  <a:gd name="T3" fmla="*/ 0 h 6"/>
                  <a:gd name="T4" fmla="*/ 7 w 8"/>
                  <a:gd name="T5" fmla="*/ 0 h 6"/>
                  <a:gd name="T6" fmla="*/ 0 w 8"/>
                  <a:gd name="T7" fmla="*/ 3 h 6"/>
                  <a:gd name="T8" fmla="*/ 0 w 8"/>
                  <a:gd name="T9" fmla="*/ 5 h 6"/>
                  <a:gd name="T10" fmla="*/ 2 w 8"/>
                  <a:gd name="T11" fmla="*/ 5 h 6"/>
                  <a:gd name="T12" fmla="*/ 0 w 8"/>
                  <a:gd name="T13" fmla="*/ 5 h 6"/>
                  <a:gd name="T14" fmla="*/ 4 w 8"/>
                  <a:gd name="T15" fmla="*/ 6 h 6"/>
                  <a:gd name="T16" fmla="*/ 7 w 8"/>
                  <a:gd name="T17" fmla="*/ 6 h 6"/>
                  <a:gd name="T18" fmla="*/ 8 w 8"/>
                  <a:gd name="T19" fmla="*/ 3 h 6"/>
                  <a:gd name="T20" fmla="*/ 7 w 8"/>
                  <a:gd name="T21" fmla="*/ 0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7" y="0"/>
                    </a:lnTo>
                    <a:lnTo>
                      <a:pt x="0" y="3"/>
                    </a:lnTo>
                    <a:lnTo>
                      <a:pt x="0" y="5"/>
                    </a:lnTo>
                    <a:lnTo>
                      <a:pt x="2" y="5"/>
                    </a:lnTo>
                    <a:lnTo>
                      <a:pt x="0" y="5"/>
                    </a:lnTo>
                    <a:lnTo>
                      <a:pt x="4" y="6"/>
                    </a:lnTo>
                    <a:lnTo>
                      <a:pt x="7" y="6"/>
                    </a:lnTo>
                    <a:lnTo>
                      <a:pt x="8" y="3"/>
                    </a:lnTo>
                    <a:lnTo>
                      <a:pt x="7" y="0"/>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2" name="Freeform 1331"/>
              <p:cNvSpPr>
                <a:spLocks/>
              </p:cNvSpPr>
              <p:nvPr/>
            </p:nvSpPr>
            <p:spPr bwMode="auto">
              <a:xfrm>
                <a:off x="3845" y="1987"/>
                <a:ext cx="6" cy="8"/>
              </a:xfrm>
              <a:custGeom>
                <a:avLst/>
                <a:gdLst>
                  <a:gd name="T0" fmla="*/ 0 w 6"/>
                  <a:gd name="T1" fmla="*/ 6 h 8"/>
                  <a:gd name="T2" fmla="*/ 6 w 6"/>
                  <a:gd name="T3" fmla="*/ 1 h 8"/>
                  <a:gd name="T4" fmla="*/ 5 w 6"/>
                  <a:gd name="T5" fmla="*/ 0 h 8"/>
                  <a:gd name="T6" fmla="*/ 0 w 6"/>
                  <a:gd name="T7" fmla="*/ 5 h 8"/>
                  <a:gd name="T8" fmla="*/ 0 w 6"/>
                  <a:gd name="T9" fmla="*/ 6 h 8"/>
                  <a:gd name="T10" fmla="*/ 0 w 6"/>
                  <a:gd name="T11" fmla="*/ 6 h 8"/>
                  <a:gd name="T12" fmla="*/ 0 w 6"/>
                  <a:gd name="T13" fmla="*/ 6 h 8"/>
                  <a:gd name="T14" fmla="*/ 3 w 6"/>
                  <a:gd name="T15" fmla="*/ 8 h 8"/>
                  <a:gd name="T16" fmla="*/ 5 w 6"/>
                  <a:gd name="T17" fmla="*/ 6 h 8"/>
                  <a:gd name="T18" fmla="*/ 6 w 6"/>
                  <a:gd name="T19" fmla="*/ 5 h 8"/>
                  <a:gd name="T20" fmla="*/ 6 w 6"/>
                  <a:gd name="T21" fmla="*/ 1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6" y="1"/>
                    </a:lnTo>
                    <a:lnTo>
                      <a:pt x="5" y="0"/>
                    </a:lnTo>
                    <a:lnTo>
                      <a:pt x="0" y="5"/>
                    </a:lnTo>
                    <a:lnTo>
                      <a:pt x="0" y="6"/>
                    </a:lnTo>
                    <a:lnTo>
                      <a:pt x="3" y="8"/>
                    </a:lnTo>
                    <a:lnTo>
                      <a:pt x="5" y="6"/>
                    </a:lnTo>
                    <a:lnTo>
                      <a:pt x="6" y="5"/>
                    </a:lnTo>
                    <a:lnTo>
                      <a:pt x="6"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3" name="Freeform 1332"/>
              <p:cNvSpPr>
                <a:spLocks/>
              </p:cNvSpPr>
              <p:nvPr/>
            </p:nvSpPr>
            <p:spPr bwMode="auto">
              <a:xfrm>
                <a:off x="3845" y="1988"/>
                <a:ext cx="8" cy="8"/>
              </a:xfrm>
              <a:custGeom>
                <a:avLst/>
                <a:gdLst>
                  <a:gd name="T0" fmla="*/ 2 w 8"/>
                  <a:gd name="T1" fmla="*/ 7 h 8"/>
                  <a:gd name="T2" fmla="*/ 6 w 8"/>
                  <a:gd name="T3" fmla="*/ 0 h 8"/>
                  <a:gd name="T4" fmla="*/ 6 w 8"/>
                  <a:gd name="T5" fmla="*/ 0 h 8"/>
                  <a:gd name="T6" fmla="*/ 0 w 8"/>
                  <a:gd name="T7" fmla="*/ 5 h 8"/>
                  <a:gd name="T8" fmla="*/ 2 w 8"/>
                  <a:gd name="T9" fmla="*/ 7 h 8"/>
                  <a:gd name="T10" fmla="*/ 2 w 8"/>
                  <a:gd name="T11" fmla="*/ 7 h 8"/>
                  <a:gd name="T12" fmla="*/ 2 w 8"/>
                  <a:gd name="T13" fmla="*/ 7 h 8"/>
                  <a:gd name="T14" fmla="*/ 5 w 8"/>
                  <a:gd name="T15" fmla="*/ 8 h 8"/>
                  <a:gd name="T16" fmla="*/ 6 w 8"/>
                  <a:gd name="T17" fmla="*/ 7 h 8"/>
                  <a:gd name="T18" fmla="*/ 8 w 8"/>
                  <a:gd name="T19" fmla="*/ 4 h 8"/>
                  <a:gd name="T20" fmla="*/ 6 w 8"/>
                  <a:gd name="T21" fmla="*/ 0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6" y="0"/>
                    </a:lnTo>
                    <a:lnTo>
                      <a:pt x="0" y="5"/>
                    </a:lnTo>
                    <a:lnTo>
                      <a:pt x="2" y="7"/>
                    </a:lnTo>
                    <a:lnTo>
                      <a:pt x="5" y="8"/>
                    </a:lnTo>
                    <a:lnTo>
                      <a:pt x="6" y="7"/>
                    </a:lnTo>
                    <a:lnTo>
                      <a:pt x="8" y="4"/>
                    </a:lnTo>
                    <a:lnTo>
                      <a:pt x="6"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4" name="Freeform 1333"/>
              <p:cNvSpPr>
                <a:spLocks/>
              </p:cNvSpPr>
              <p:nvPr/>
            </p:nvSpPr>
            <p:spPr bwMode="auto">
              <a:xfrm>
                <a:off x="3847" y="1988"/>
                <a:ext cx="8" cy="8"/>
              </a:xfrm>
              <a:custGeom>
                <a:avLst/>
                <a:gdLst>
                  <a:gd name="T0" fmla="*/ 1 w 8"/>
                  <a:gd name="T1" fmla="*/ 8 h 8"/>
                  <a:gd name="T2" fmla="*/ 6 w 8"/>
                  <a:gd name="T3" fmla="*/ 2 h 8"/>
                  <a:gd name="T4" fmla="*/ 4 w 8"/>
                  <a:gd name="T5" fmla="*/ 0 h 8"/>
                  <a:gd name="T6" fmla="*/ 0 w 8"/>
                  <a:gd name="T7" fmla="*/ 7 h 8"/>
                  <a:gd name="T8" fmla="*/ 1 w 8"/>
                  <a:gd name="T9" fmla="*/ 8 h 8"/>
                  <a:gd name="T10" fmla="*/ 1 w 8"/>
                  <a:gd name="T11" fmla="*/ 8 h 8"/>
                  <a:gd name="T12" fmla="*/ 1 w 8"/>
                  <a:gd name="T13" fmla="*/ 8 h 8"/>
                  <a:gd name="T14" fmla="*/ 4 w 8"/>
                  <a:gd name="T15" fmla="*/ 8 h 8"/>
                  <a:gd name="T16" fmla="*/ 6 w 8"/>
                  <a:gd name="T17" fmla="*/ 7 h 8"/>
                  <a:gd name="T18" fmla="*/ 8 w 8"/>
                  <a:gd name="T19" fmla="*/ 4 h 8"/>
                  <a:gd name="T20" fmla="*/ 6 w 8"/>
                  <a:gd name="T21" fmla="*/ 2 h 8"/>
                  <a:gd name="T22" fmla="*/ 1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8"/>
                    </a:moveTo>
                    <a:lnTo>
                      <a:pt x="6" y="2"/>
                    </a:lnTo>
                    <a:lnTo>
                      <a:pt x="4" y="0"/>
                    </a:lnTo>
                    <a:lnTo>
                      <a:pt x="0" y="7"/>
                    </a:lnTo>
                    <a:lnTo>
                      <a:pt x="1" y="8"/>
                    </a:lnTo>
                    <a:lnTo>
                      <a:pt x="4" y="8"/>
                    </a:lnTo>
                    <a:lnTo>
                      <a:pt x="6" y="7"/>
                    </a:lnTo>
                    <a:lnTo>
                      <a:pt x="8" y="4"/>
                    </a:lnTo>
                    <a:lnTo>
                      <a:pt x="6" y="2"/>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5" name="Freeform 1334"/>
              <p:cNvSpPr>
                <a:spLocks/>
              </p:cNvSpPr>
              <p:nvPr/>
            </p:nvSpPr>
            <p:spPr bwMode="auto">
              <a:xfrm>
                <a:off x="3848" y="1990"/>
                <a:ext cx="7" cy="6"/>
              </a:xfrm>
              <a:custGeom>
                <a:avLst/>
                <a:gdLst>
                  <a:gd name="T0" fmla="*/ 2 w 7"/>
                  <a:gd name="T1" fmla="*/ 6 h 6"/>
                  <a:gd name="T2" fmla="*/ 5 w 7"/>
                  <a:gd name="T3" fmla="*/ 0 h 6"/>
                  <a:gd name="T4" fmla="*/ 5 w 7"/>
                  <a:gd name="T5" fmla="*/ 0 h 6"/>
                  <a:gd name="T6" fmla="*/ 0 w 7"/>
                  <a:gd name="T7" fmla="*/ 6 h 6"/>
                  <a:gd name="T8" fmla="*/ 0 w 7"/>
                  <a:gd name="T9" fmla="*/ 6 h 6"/>
                  <a:gd name="T10" fmla="*/ 2 w 7"/>
                  <a:gd name="T11" fmla="*/ 6 h 6"/>
                  <a:gd name="T12" fmla="*/ 0 w 7"/>
                  <a:gd name="T13" fmla="*/ 6 h 6"/>
                  <a:gd name="T14" fmla="*/ 3 w 7"/>
                  <a:gd name="T15" fmla="*/ 6 h 6"/>
                  <a:gd name="T16" fmla="*/ 7 w 7"/>
                  <a:gd name="T17" fmla="*/ 5 h 6"/>
                  <a:gd name="T18" fmla="*/ 7 w 7"/>
                  <a:gd name="T19" fmla="*/ 3 h 6"/>
                  <a:gd name="T20" fmla="*/ 5 w 7"/>
                  <a:gd name="T21" fmla="*/ 0 h 6"/>
                  <a:gd name="T22" fmla="*/ 2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2" y="6"/>
                    </a:moveTo>
                    <a:lnTo>
                      <a:pt x="5" y="0"/>
                    </a:lnTo>
                    <a:lnTo>
                      <a:pt x="0" y="6"/>
                    </a:lnTo>
                    <a:lnTo>
                      <a:pt x="2" y="6"/>
                    </a:lnTo>
                    <a:lnTo>
                      <a:pt x="0" y="6"/>
                    </a:lnTo>
                    <a:lnTo>
                      <a:pt x="3" y="6"/>
                    </a:lnTo>
                    <a:lnTo>
                      <a:pt x="7" y="5"/>
                    </a:lnTo>
                    <a:lnTo>
                      <a:pt x="7" y="3"/>
                    </a:lnTo>
                    <a:lnTo>
                      <a:pt x="5"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6" name="Freeform 1335"/>
              <p:cNvSpPr>
                <a:spLocks/>
              </p:cNvSpPr>
              <p:nvPr/>
            </p:nvSpPr>
            <p:spPr bwMode="auto">
              <a:xfrm>
                <a:off x="3850" y="1990"/>
                <a:ext cx="6" cy="8"/>
              </a:xfrm>
              <a:custGeom>
                <a:avLst/>
                <a:gdLst>
                  <a:gd name="T0" fmla="*/ 0 w 6"/>
                  <a:gd name="T1" fmla="*/ 6 h 8"/>
                  <a:gd name="T2" fmla="*/ 5 w 6"/>
                  <a:gd name="T3" fmla="*/ 0 h 8"/>
                  <a:gd name="T4" fmla="*/ 3 w 6"/>
                  <a:gd name="T5" fmla="*/ 0 h 8"/>
                  <a:gd name="T6" fmla="*/ 0 w 6"/>
                  <a:gd name="T7" fmla="*/ 6 h 8"/>
                  <a:gd name="T8" fmla="*/ 0 w 6"/>
                  <a:gd name="T9" fmla="*/ 6 h 8"/>
                  <a:gd name="T10" fmla="*/ 0 w 6"/>
                  <a:gd name="T11" fmla="*/ 6 h 8"/>
                  <a:gd name="T12" fmla="*/ 0 w 6"/>
                  <a:gd name="T13" fmla="*/ 6 h 8"/>
                  <a:gd name="T14" fmla="*/ 3 w 6"/>
                  <a:gd name="T15" fmla="*/ 8 h 8"/>
                  <a:gd name="T16" fmla="*/ 5 w 6"/>
                  <a:gd name="T17" fmla="*/ 6 h 8"/>
                  <a:gd name="T18" fmla="*/ 6 w 6"/>
                  <a:gd name="T19" fmla="*/ 3 h 8"/>
                  <a:gd name="T20" fmla="*/ 5 w 6"/>
                  <a:gd name="T21" fmla="*/ 0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5" y="0"/>
                    </a:lnTo>
                    <a:lnTo>
                      <a:pt x="3" y="0"/>
                    </a:lnTo>
                    <a:lnTo>
                      <a:pt x="0" y="6"/>
                    </a:lnTo>
                    <a:lnTo>
                      <a:pt x="3" y="8"/>
                    </a:lnTo>
                    <a:lnTo>
                      <a:pt x="5" y="6"/>
                    </a:lnTo>
                    <a:lnTo>
                      <a:pt x="6" y="3"/>
                    </a:lnTo>
                    <a:lnTo>
                      <a:pt x="5"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7" name="Freeform 1336"/>
              <p:cNvSpPr>
                <a:spLocks/>
              </p:cNvSpPr>
              <p:nvPr/>
            </p:nvSpPr>
            <p:spPr bwMode="auto">
              <a:xfrm>
                <a:off x="3850" y="1990"/>
                <a:ext cx="6" cy="8"/>
              </a:xfrm>
              <a:custGeom>
                <a:avLst/>
                <a:gdLst>
                  <a:gd name="T0" fmla="*/ 1 w 6"/>
                  <a:gd name="T1" fmla="*/ 8 h 8"/>
                  <a:gd name="T2" fmla="*/ 5 w 6"/>
                  <a:gd name="T3" fmla="*/ 2 h 8"/>
                  <a:gd name="T4" fmla="*/ 3 w 6"/>
                  <a:gd name="T5" fmla="*/ 0 h 8"/>
                  <a:gd name="T6" fmla="*/ 0 w 6"/>
                  <a:gd name="T7" fmla="*/ 6 h 8"/>
                  <a:gd name="T8" fmla="*/ 1 w 6"/>
                  <a:gd name="T9" fmla="*/ 8 h 8"/>
                  <a:gd name="T10" fmla="*/ 1 w 6"/>
                  <a:gd name="T11" fmla="*/ 8 h 8"/>
                  <a:gd name="T12" fmla="*/ 1 w 6"/>
                  <a:gd name="T13" fmla="*/ 8 h 8"/>
                  <a:gd name="T14" fmla="*/ 5 w 6"/>
                  <a:gd name="T15" fmla="*/ 8 h 8"/>
                  <a:gd name="T16" fmla="*/ 6 w 6"/>
                  <a:gd name="T17" fmla="*/ 6 h 8"/>
                  <a:gd name="T18" fmla="*/ 6 w 6"/>
                  <a:gd name="T19" fmla="*/ 3 h 8"/>
                  <a:gd name="T20" fmla="*/ 5 w 6"/>
                  <a:gd name="T21" fmla="*/ 2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5" y="2"/>
                    </a:lnTo>
                    <a:lnTo>
                      <a:pt x="3" y="0"/>
                    </a:lnTo>
                    <a:lnTo>
                      <a:pt x="0" y="6"/>
                    </a:lnTo>
                    <a:lnTo>
                      <a:pt x="1" y="8"/>
                    </a:lnTo>
                    <a:lnTo>
                      <a:pt x="5" y="8"/>
                    </a:lnTo>
                    <a:lnTo>
                      <a:pt x="6" y="6"/>
                    </a:lnTo>
                    <a:lnTo>
                      <a:pt x="6" y="3"/>
                    </a:lnTo>
                    <a:lnTo>
                      <a:pt x="5" y="2"/>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8" name="Freeform 1337"/>
              <p:cNvSpPr>
                <a:spLocks/>
              </p:cNvSpPr>
              <p:nvPr/>
            </p:nvSpPr>
            <p:spPr bwMode="auto">
              <a:xfrm>
                <a:off x="3851" y="1990"/>
                <a:ext cx="7" cy="8"/>
              </a:xfrm>
              <a:custGeom>
                <a:avLst/>
                <a:gdLst>
                  <a:gd name="T0" fmla="*/ 2 w 7"/>
                  <a:gd name="T1" fmla="*/ 8 h 8"/>
                  <a:gd name="T2" fmla="*/ 4 w 7"/>
                  <a:gd name="T3" fmla="*/ 2 h 8"/>
                  <a:gd name="T4" fmla="*/ 4 w 7"/>
                  <a:gd name="T5" fmla="*/ 0 h 8"/>
                  <a:gd name="T6" fmla="*/ 0 w 7"/>
                  <a:gd name="T7" fmla="*/ 8 h 8"/>
                  <a:gd name="T8" fmla="*/ 2 w 7"/>
                  <a:gd name="T9" fmla="*/ 8 h 8"/>
                  <a:gd name="T10" fmla="*/ 2 w 7"/>
                  <a:gd name="T11" fmla="*/ 8 h 8"/>
                  <a:gd name="T12" fmla="*/ 2 w 7"/>
                  <a:gd name="T13" fmla="*/ 8 h 8"/>
                  <a:gd name="T14" fmla="*/ 5 w 7"/>
                  <a:gd name="T15" fmla="*/ 8 h 8"/>
                  <a:gd name="T16" fmla="*/ 7 w 7"/>
                  <a:gd name="T17" fmla="*/ 5 h 8"/>
                  <a:gd name="T18" fmla="*/ 7 w 7"/>
                  <a:gd name="T19" fmla="*/ 3 h 8"/>
                  <a:gd name="T20" fmla="*/ 4 w 7"/>
                  <a:gd name="T21" fmla="*/ 2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4" y="2"/>
                    </a:lnTo>
                    <a:lnTo>
                      <a:pt x="4" y="0"/>
                    </a:lnTo>
                    <a:lnTo>
                      <a:pt x="0" y="8"/>
                    </a:lnTo>
                    <a:lnTo>
                      <a:pt x="2" y="8"/>
                    </a:lnTo>
                    <a:lnTo>
                      <a:pt x="5" y="8"/>
                    </a:lnTo>
                    <a:lnTo>
                      <a:pt x="7" y="5"/>
                    </a:lnTo>
                    <a:lnTo>
                      <a:pt x="7" y="3"/>
                    </a:lnTo>
                    <a:lnTo>
                      <a:pt x="4" y="2"/>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09" name="Freeform 1338"/>
              <p:cNvSpPr>
                <a:spLocks/>
              </p:cNvSpPr>
              <p:nvPr/>
            </p:nvSpPr>
            <p:spPr bwMode="auto">
              <a:xfrm>
                <a:off x="3853" y="1992"/>
                <a:ext cx="7" cy="6"/>
              </a:xfrm>
              <a:custGeom>
                <a:avLst/>
                <a:gdLst>
                  <a:gd name="T0" fmla="*/ 2 w 7"/>
                  <a:gd name="T1" fmla="*/ 6 h 6"/>
                  <a:gd name="T2" fmla="*/ 3 w 7"/>
                  <a:gd name="T3" fmla="*/ 0 h 6"/>
                  <a:gd name="T4" fmla="*/ 2 w 7"/>
                  <a:gd name="T5" fmla="*/ 0 h 6"/>
                  <a:gd name="T6" fmla="*/ 0 w 7"/>
                  <a:gd name="T7" fmla="*/ 6 h 6"/>
                  <a:gd name="T8" fmla="*/ 2 w 7"/>
                  <a:gd name="T9" fmla="*/ 6 h 6"/>
                  <a:gd name="T10" fmla="*/ 2 w 7"/>
                  <a:gd name="T11" fmla="*/ 6 h 6"/>
                  <a:gd name="T12" fmla="*/ 2 w 7"/>
                  <a:gd name="T13" fmla="*/ 6 h 6"/>
                  <a:gd name="T14" fmla="*/ 5 w 7"/>
                  <a:gd name="T15" fmla="*/ 6 h 6"/>
                  <a:gd name="T16" fmla="*/ 7 w 7"/>
                  <a:gd name="T17" fmla="*/ 3 h 6"/>
                  <a:gd name="T18" fmla="*/ 5 w 7"/>
                  <a:gd name="T19" fmla="*/ 1 h 6"/>
                  <a:gd name="T20" fmla="*/ 3 w 7"/>
                  <a:gd name="T21" fmla="*/ 0 h 6"/>
                  <a:gd name="T22" fmla="*/ 2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2" y="6"/>
                    </a:moveTo>
                    <a:lnTo>
                      <a:pt x="3" y="0"/>
                    </a:lnTo>
                    <a:lnTo>
                      <a:pt x="2" y="0"/>
                    </a:lnTo>
                    <a:lnTo>
                      <a:pt x="0" y="6"/>
                    </a:lnTo>
                    <a:lnTo>
                      <a:pt x="2" y="6"/>
                    </a:lnTo>
                    <a:lnTo>
                      <a:pt x="5" y="6"/>
                    </a:lnTo>
                    <a:lnTo>
                      <a:pt x="7" y="3"/>
                    </a:lnTo>
                    <a:lnTo>
                      <a:pt x="5" y="1"/>
                    </a:lnTo>
                    <a:lnTo>
                      <a:pt x="3"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0" name="Freeform 1339"/>
              <p:cNvSpPr>
                <a:spLocks/>
              </p:cNvSpPr>
              <p:nvPr/>
            </p:nvSpPr>
            <p:spPr bwMode="auto">
              <a:xfrm>
                <a:off x="3855" y="1992"/>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1" name="Freeform 1340"/>
              <p:cNvSpPr>
                <a:spLocks/>
              </p:cNvSpPr>
              <p:nvPr/>
            </p:nvSpPr>
            <p:spPr bwMode="auto">
              <a:xfrm>
                <a:off x="3856" y="1992"/>
                <a:ext cx="5" cy="6"/>
              </a:xfrm>
              <a:custGeom>
                <a:avLst/>
                <a:gdLst>
                  <a:gd name="T0" fmla="*/ 2 w 5"/>
                  <a:gd name="T1" fmla="*/ 6 h 6"/>
                  <a:gd name="T2" fmla="*/ 0 w 5"/>
                  <a:gd name="T3" fmla="*/ 0 h 6"/>
                  <a:gd name="T4" fmla="*/ 0 w 5"/>
                  <a:gd name="T5" fmla="*/ 0 h 6"/>
                  <a:gd name="T6" fmla="*/ 0 w 5"/>
                  <a:gd name="T7" fmla="*/ 6 h 6"/>
                  <a:gd name="T8" fmla="*/ 0 w 5"/>
                  <a:gd name="T9" fmla="*/ 6 h 6"/>
                  <a:gd name="T10" fmla="*/ 2 w 5"/>
                  <a:gd name="T11" fmla="*/ 6 h 6"/>
                  <a:gd name="T12" fmla="*/ 0 w 5"/>
                  <a:gd name="T13" fmla="*/ 6 h 6"/>
                  <a:gd name="T14" fmla="*/ 4 w 5"/>
                  <a:gd name="T15" fmla="*/ 6 h 6"/>
                  <a:gd name="T16" fmla="*/ 5 w 5"/>
                  <a:gd name="T17" fmla="*/ 3 h 6"/>
                  <a:gd name="T18" fmla="*/ 4 w 5"/>
                  <a:gd name="T19" fmla="*/ 0 h 6"/>
                  <a:gd name="T20" fmla="*/ 0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0" y="0"/>
                    </a:lnTo>
                    <a:lnTo>
                      <a:pt x="0" y="6"/>
                    </a:lnTo>
                    <a:lnTo>
                      <a:pt x="2" y="6"/>
                    </a:lnTo>
                    <a:lnTo>
                      <a:pt x="0" y="6"/>
                    </a:lnTo>
                    <a:lnTo>
                      <a:pt x="4" y="6"/>
                    </a:lnTo>
                    <a:lnTo>
                      <a:pt x="5" y="3"/>
                    </a:lnTo>
                    <a:lnTo>
                      <a:pt x="4" y="0"/>
                    </a:lnTo>
                    <a:lnTo>
                      <a:pt x="0"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2" name="Freeform 1341"/>
              <p:cNvSpPr>
                <a:spLocks/>
              </p:cNvSpPr>
              <p:nvPr/>
            </p:nvSpPr>
            <p:spPr bwMode="auto">
              <a:xfrm>
                <a:off x="3856" y="1992"/>
                <a:ext cx="5" cy="6"/>
              </a:xfrm>
              <a:custGeom>
                <a:avLst/>
                <a:gdLst>
                  <a:gd name="T0" fmla="*/ 2 w 5"/>
                  <a:gd name="T1" fmla="*/ 6 h 6"/>
                  <a:gd name="T2" fmla="*/ 2 w 5"/>
                  <a:gd name="T3" fmla="*/ 0 h 6"/>
                  <a:gd name="T4" fmla="*/ 0 w 5"/>
                  <a:gd name="T5" fmla="*/ 0 h 6"/>
                  <a:gd name="T6" fmla="*/ 2 w 5"/>
                  <a:gd name="T7" fmla="*/ 6 h 6"/>
                  <a:gd name="T8" fmla="*/ 2 w 5"/>
                  <a:gd name="T9" fmla="*/ 6 h 6"/>
                  <a:gd name="T10" fmla="*/ 2 w 5"/>
                  <a:gd name="T11" fmla="*/ 6 h 6"/>
                  <a:gd name="T12" fmla="*/ 2 w 5"/>
                  <a:gd name="T13" fmla="*/ 6 h 6"/>
                  <a:gd name="T14" fmla="*/ 5 w 5"/>
                  <a:gd name="T15" fmla="*/ 4 h 6"/>
                  <a:gd name="T16" fmla="*/ 5 w 5"/>
                  <a:gd name="T17" fmla="*/ 1 h 6"/>
                  <a:gd name="T18" fmla="*/ 4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2" y="6"/>
                    </a:lnTo>
                    <a:lnTo>
                      <a:pt x="5" y="4"/>
                    </a:lnTo>
                    <a:lnTo>
                      <a:pt x="5" y="1"/>
                    </a:lnTo>
                    <a:lnTo>
                      <a:pt x="4" y="0"/>
                    </a:lnTo>
                    <a:lnTo>
                      <a:pt x="2"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3" name="Freeform 1342"/>
              <p:cNvSpPr>
                <a:spLocks/>
              </p:cNvSpPr>
              <p:nvPr/>
            </p:nvSpPr>
            <p:spPr bwMode="auto">
              <a:xfrm>
                <a:off x="3858" y="1990"/>
                <a:ext cx="5" cy="8"/>
              </a:xfrm>
              <a:custGeom>
                <a:avLst/>
                <a:gdLst>
                  <a:gd name="T0" fmla="*/ 2 w 5"/>
                  <a:gd name="T1" fmla="*/ 8 h 8"/>
                  <a:gd name="T2" fmla="*/ 0 w 5"/>
                  <a:gd name="T3" fmla="*/ 0 h 8"/>
                  <a:gd name="T4" fmla="*/ 0 w 5"/>
                  <a:gd name="T5" fmla="*/ 2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3 w 5"/>
                  <a:gd name="T19" fmla="*/ 2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2"/>
                    </a:lnTo>
                    <a:lnTo>
                      <a:pt x="0" y="8"/>
                    </a:lnTo>
                    <a:lnTo>
                      <a:pt x="2" y="8"/>
                    </a:lnTo>
                    <a:lnTo>
                      <a:pt x="5" y="6"/>
                    </a:lnTo>
                    <a:lnTo>
                      <a:pt x="5" y="3"/>
                    </a:lnTo>
                    <a:lnTo>
                      <a:pt x="3" y="2"/>
                    </a:lnTo>
                    <a:lnTo>
                      <a:pt x="0"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4" name="Freeform 1343"/>
              <p:cNvSpPr>
                <a:spLocks/>
              </p:cNvSpPr>
              <p:nvPr/>
            </p:nvSpPr>
            <p:spPr bwMode="auto">
              <a:xfrm>
                <a:off x="3858" y="1990"/>
                <a:ext cx="5" cy="8"/>
              </a:xfrm>
              <a:custGeom>
                <a:avLst/>
                <a:gdLst>
                  <a:gd name="T0" fmla="*/ 0 w 5"/>
                  <a:gd name="T1" fmla="*/ 0 h 8"/>
                  <a:gd name="T2" fmla="*/ 0 w 5"/>
                  <a:gd name="T3" fmla="*/ 0 h 8"/>
                  <a:gd name="T4" fmla="*/ 0 w 5"/>
                  <a:gd name="T5" fmla="*/ 2 h 8"/>
                  <a:gd name="T6" fmla="*/ 2 w 5"/>
                  <a:gd name="T7" fmla="*/ 8 h 8"/>
                  <a:gd name="T8" fmla="*/ 3 w 5"/>
                  <a:gd name="T9" fmla="*/ 8 h 8"/>
                  <a:gd name="T10" fmla="*/ 0 w 5"/>
                  <a:gd name="T11" fmla="*/ 0 h 8"/>
                  <a:gd name="T12" fmla="*/ 3 w 5"/>
                  <a:gd name="T13" fmla="*/ 8 h 8"/>
                  <a:gd name="T14" fmla="*/ 5 w 5"/>
                  <a:gd name="T15" fmla="*/ 5 h 8"/>
                  <a:gd name="T16" fmla="*/ 5 w 5"/>
                  <a:gd name="T17" fmla="*/ 3 h 8"/>
                  <a:gd name="T18" fmla="*/ 3 w 5"/>
                  <a:gd name="T19" fmla="*/ 0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2"/>
                    </a:lnTo>
                    <a:lnTo>
                      <a:pt x="2" y="8"/>
                    </a:lnTo>
                    <a:lnTo>
                      <a:pt x="3" y="8"/>
                    </a:lnTo>
                    <a:lnTo>
                      <a:pt x="0" y="0"/>
                    </a:lnTo>
                    <a:lnTo>
                      <a:pt x="3" y="8"/>
                    </a:lnTo>
                    <a:lnTo>
                      <a:pt x="5" y="5"/>
                    </a:lnTo>
                    <a:lnTo>
                      <a:pt x="5" y="3"/>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5" name="Freeform 1344"/>
              <p:cNvSpPr>
                <a:spLocks/>
              </p:cNvSpPr>
              <p:nvPr/>
            </p:nvSpPr>
            <p:spPr bwMode="auto">
              <a:xfrm>
                <a:off x="3858" y="1990"/>
                <a:ext cx="6" cy="8"/>
              </a:xfrm>
              <a:custGeom>
                <a:avLst/>
                <a:gdLst>
                  <a:gd name="T0" fmla="*/ 5 w 6"/>
                  <a:gd name="T1" fmla="*/ 6 h 8"/>
                  <a:gd name="T2" fmla="*/ 2 w 6"/>
                  <a:gd name="T3" fmla="*/ 0 h 8"/>
                  <a:gd name="T4" fmla="*/ 0 w 6"/>
                  <a:gd name="T5" fmla="*/ 0 h 8"/>
                  <a:gd name="T6" fmla="*/ 3 w 6"/>
                  <a:gd name="T7" fmla="*/ 8 h 8"/>
                  <a:gd name="T8" fmla="*/ 5 w 6"/>
                  <a:gd name="T9" fmla="*/ 6 h 8"/>
                  <a:gd name="T10" fmla="*/ 5 w 6"/>
                  <a:gd name="T11" fmla="*/ 6 h 8"/>
                  <a:gd name="T12" fmla="*/ 5 w 6"/>
                  <a:gd name="T13" fmla="*/ 6 h 8"/>
                  <a:gd name="T14" fmla="*/ 6 w 6"/>
                  <a:gd name="T15" fmla="*/ 5 h 8"/>
                  <a:gd name="T16" fmla="*/ 6 w 6"/>
                  <a:gd name="T17" fmla="*/ 2 h 8"/>
                  <a:gd name="T18" fmla="*/ 5 w 6"/>
                  <a:gd name="T19" fmla="*/ 0 h 8"/>
                  <a:gd name="T20" fmla="*/ 2 w 6"/>
                  <a:gd name="T21" fmla="*/ 0 h 8"/>
                  <a:gd name="T22" fmla="*/ 5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6"/>
                    </a:moveTo>
                    <a:lnTo>
                      <a:pt x="2" y="0"/>
                    </a:lnTo>
                    <a:lnTo>
                      <a:pt x="0" y="0"/>
                    </a:lnTo>
                    <a:lnTo>
                      <a:pt x="3" y="8"/>
                    </a:lnTo>
                    <a:lnTo>
                      <a:pt x="5" y="6"/>
                    </a:lnTo>
                    <a:lnTo>
                      <a:pt x="6" y="5"/>
                    </a:lnTo>
                    <a:lnTo>
                      <a:pt x="6" y="2"/>
                    </a:lnTo>
                    <a:lnTo>
                      <a:pt x="5" y="0"/>
                    </a:lnTo>
                    <a:lnTo>
                      <a:pt x="2"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6" name="Freeform 1345"/>
              <p:cNvSpPr>
                <a:spLocks/>
              </p:cNvSpPr>
              <p:nvPr/>
            </p:nvSpPr>
            <p:spPr bwMode="auto">
              <a:xfrm>
                <a:off x="3860" y="1990"/>
                <a:ext cx="6" cy="6"/>
              </a:xfrm>
              <a:custGeom>
                <a:avLst/>
                <a:gdLst>
                  <a:gd name="T0" fmla="*/ 4 w 6"/>
                  <a:gd name="T1" fmla="*/ 6 h 6"/>
                  <a:gd name="T2" fmla="*/ 0 w 6"/>
                  <a:gd name="T3" fmla="*/ 0 h 6"/>
                  <a:gd name="T4" fmla="*/ 0 w 6"/>
                  <a:gd name="T5" fmla="*/ 0 h 6"/>
                  <a:gd name="T6" fmla="*/ 3 w 6"/>
                  <a:gd name="T7" fmla="*/ 6 h 6"/>
                  <a:gd name="T8" fmla="*/ 4 w 6"/>
                  <a:gd name="T9" fmla="*/ 6 h 6"/>
                  <a:gd name="T10" fmla="*/ 4 w 6"/>
                  <a:gd name="T11" fmla="*/ 6 h 6"/>
                  <a:gd name="T12" fmla="*/ 4 w 6"/>
                  <a:gd name="T13" fmla="*/ 6 h 6"/>
                  <a:gd name="T14" fmla="*/ 6 w 6"/>
                  <a:gd name="T15" fmla="*/ 3 h 6"/>
                  <a:gd name="T16" fmla="*/ 4 w 6"/>
                  <a:gd name="T17" fmla="*/ 2 h 6"/>
                  <a:gd name="T18" fmla="*/ 3 w 6"/>
                  <a:gd name="T19" fmla="*/ 0 h 6"/>
                  <a:gd name="T20" fmla="*/ 0 w 6"/>
                  <a:gd name="T21" fmla="*/ 0 h 6"/>
                  <a:gd name="T22" fmla="*/ 4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4" y="6"/>
                    </a:moveTo>
                    <a:lnTo>
                      <a:pt x="0" y="0"/>
                    </a:lnTo>
                    <a:lnTo>
                      <a:pt x="3" y="6"/>
                    </a:lnTo>
                    <a:lnTo>
                      <a:pt x="4" y="6"/>
                    </a:lnTo>
                    <a:lnTo>
                      <a:pt x="6" y="3"/>
                    </a:lnTo>
                    <a:lnTo>
                      <a:pt x="4" y="2"/>
                    </a:lnTo>
                    <a:lnTo>
                      <a:pt x="3" y="0"/>
                    </a:lnTo>
                    <a:lnTo>
                      <a:pt x="0" y="0"/>
                    </a:lnTo>
                    <a:lnTo>
                      <a:pt x="4"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7" name="Freeform 1346"/>
              <p:cNvSpPr>
                <a:spLocks/>
              </p:cNvSpPr>
              <p:nvPr/>
            </p:nvSpPr>
            <p:spPr bwMode="auto">
              <a:xfrm>
                <a:off x="3860" y="1988"/>
                <a:ext cx="6" cy="8"/>
              </a:xfrm>
              <a:custGeom>
                <a:avLst/>
                <a:gdLst>
                  <a:gd name="T0" fmla="*/ 4 w 6"/>
                  <a:gd name="T1" fmla="*/ 7 h 8"/>
                  <a:gd name="T2" fmla="*/ 1 w 6"/>
                  <a:gd name="T3" fmla="*/ 2 h 8"/>
                  <a:gd name="T4" fmla="*/ 0 w 6"/>
                  <a:gd name="T5" fmla="*/ 2 h 8"/>
                  <a:gd name="T6" fmla="*/ 4 w 6"/>
                  <a:gd name="T7" fmla="*/ 8 h 8"/>
                  <a:gd name="T8" fmla="*/ 4 w 6"/>
                  <a:gd name="T9" fmla="*/ 7 h 8"/>
                  <a:gd name="T10" fmla="*/ 4 w 6"/>
                  <a:gd name="T11" fmla="*/ 7 h 8"/>
                  <a:gd name="T12" fmla="*/ 4 w 6"/>
                  <a:gd name="T13" fmla="*/ 7 h 8"/>
                  <a:gd name="T14" fmla="*/ 6 w 6"/>
                  <a:gd name="T15" fmla="*/ 5 h 8"/>
                  <a:gd name="T16" fmla="*/ 6 w 6"/>
                  <a:gd name="T17" fmla="*/ 2 h 8"/>
                  <a:gd name="T18" fmla="*/ 4 w 6"/>
                  <a:gd name="T19" fmla="*/ 0 h 8"/>
                  <a:gd name="T20" fmla="*/ 1 w 6"/>
                  <a:gd name="T21" fmla="*/ 2 h 8"/>
                  <a:gd name="T22" fmla="*/ 4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4" y="7"/>
                    </a:moveTo>
                    <a:lnTo>
                      <a:pt x="1" y="2"/>
                    </a:lnTo>
                    <a:lnTo>
                      <a:pt x="0" y="2"/>
                    </a:lnTo>
                    <a:lnTo>
                      <a:pt x="4" y="8"/>
                    </a:lnTo>
                    <a:lnTo>
                      <a:pt x="4" y="7"/>
                    </a:lnTo>
                    <a:lnTo>
                      <a:pt x="6" y="5"/>
                    </a:lnTo>
                    <a:lnTo>
                      <a:pt x="6" y="2"/>
                    </a:lnTo>
                    <a:lnTo>
                      <a:pt x="4" y="0"/>
                    </a:lnTo>
                    <a:lnTo>
                      <a:pt x="1" y="2"/>
                    </a:lnTo>
                    <a:lnTo>
                      <a:pt x="4"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8" name="Freeform 1347"/>
              <p:cNvSpPr>
                <a:spLocks/>
              </p:cNvSpPr>
              <p:nvPr/>
            </p:nvSpPr>
            <p:spPr bwMode="auto">
              <a:xfrm>
                <a:off x="3861" y="1988"/>
                <a:ext cx="7" cy="7"/>
              </a:xfrm>
              <a:custGeom>
                <a:avLst/>
                <a:gdLst>
                  <a:gd name="T0" fmla="*/ 5 w 7"/>
                  <a:gd name="T1" fmla="*/ 7 h 7"/>
                  <a:gd name="T2" fmla="*/ 0 w 7"/>
                  <a:gd name="T3" fmla="*/ 0 h 7"/>
                  <a:gd name="T4" fmla="*/ 0 w 7"/>
                  <a:gd name="T5" fmla="*/ 2 h 7"/>
                  <a:gd name="T6" fmla="*/ 3 w 7"/>
                  <a:gd name="T7" fmla="*/ 7 h 7"/>
                  <a:gd name="T8" fmla="*/ 5 w 7"/>
                  <a:gd name="T9" fmla="*/ 7 h 7"/>
                  <a:gd name="T10" fmla="*/ 5 w 7"/>
                  <a:gd name="T11" fmla="*/ 7 h 7"/>
                  <a:gd name="T12" fmla="*/ 5 w 7"/>
                  <a:gd name="T13" fmla="*/ 7 h 7"/>
                  <a:gd name="T14" fmla="*/ 7 w 7"/>
                  <a:gd name="T15" fmla="*/ 4 h 7"/>
                  <a:gd name="T16" fmla="*/ 7 w 7"/>
                  <a:gd name="T17" fmla="*/ 2 h 7"/>
                  <a:gd name="T18" fmla="*/ 3 w 7"/>
                  <a:gd name="T19" fmla="*/ 0 h 7"/>
                  <a:gd name="T20" fmla="*/ 0 w 7"/>
                  <a:gd name="T21" fmla="*/ 0 h 7"/>
                  <a:gd name="T22" fmla="*/ 5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5" y="7"/>
                    </a:moveTo>
                    <a:lnTo>
                      <a:pt x="0" y="0"/>
                    </a:lnTo>
                    <a:lnTo>
                      <a:pt x="0" y="2"/>
                    </a:lnTo>
                    <a:lnTo>
                      <a:pt x="3" y="7"/>
                    </a:lnTo>
                    <a:lnTo>
                      <a:pt x="5" y="7"/>
                    </a:lnTo>
                    <a:lnTo>
                      <a:pt x="7" y="4"/>
                    </a:lnTo>
                    <a:lnTo>
                      <a:pt x="7" y="2"/>
                    </a:lnTo>
                    <a:lnTo>
                      <a:pt x="3" y="0"/>
                    </a:lnTo>
                    <a:lnTo>
                      <a:pt x="0"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19" name="Freeform 1348"/>
              <p:cNvSpPr>
                <a:spLocks/>
              </p:cNvSpPr>
              <p:nvPr/>
            </p:nvSpPr>
            <p:spPr bwMode="auto">
              <a:xfrm>
                <a:off x="3861" y="1987"/>
                <a:ext cx="8" cy="8"/>
              </a:xfrm>
              <a:custGeom>
                <a:avLst/>
                <a:gdLst>
                  <a:gd name="T0" fmla="*/ 7 w 8"/>
                  <a:gd name="T1" fmla="*/ 6 h 8"/>
                  <a:gd name="T2" fmla="*/ 2 w 8"/>
                  <a:gd name="T3" fmla="*/ 1 h 8"/>
                  <a:gd name="T4" fmla="*/ 0 w 8"/>
                  <a:gd name="T5" fmla="*/ 1 h 8"/>
                  <a:gd name="T6" fmla="*/ 5 w 8"/>
                  <a:gd name="T7" fmla="*/ 8 h 8"/>
                  <a:gd name="T8" fmla="*/ 7 w 8"/>
                  <a:gd name="T9" fmla="*/ 8 h 8"/>
                  <a:gd name="T10" fmla="*/ 7 w 8"/>
                  <a:gd name="T11" fmla="*/ 6 h 8"/>
                  <a:gd name="T12" fmla="*/ 7 w 8"/>
                  <a:gd name="T13" fmla="*/ 8 h 8"/>
                  <a:gd name="T14" fmla="*/ 8 w 8"/>
                  <a:gd name="T15" fmla="*/ 5 h 8"/>
                  <a:gd name="T16" fmla="*/ 7 w 8"/>
                  <a:gd name="T17" fmla="*/ 1 h 8"/>
                  <a:gd name="T18" fmla="*/ 5 w 8"/>
                  <a:gd name="T19" fmla="*/ 0 h 8"/>
                  <a:gd name="T20" fmla="*/ 2 w 8"/>
                  <a:gd name="T21" fmla="*/ 1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1"/>
                    </a:lnTo>
                    <a:lnTo>
                      <a:pt x="0" y="1"/>
                    </a:lnTo>
                    <a:lnTo>
                      <a:pt x="5" y="8"/>
                    </a:lnTo>
                    <a:lnTo>
                      <a:pt x="7" y="8"/>
                    </a:lnTo>
                    <a:lnTo>
                      <a:pt x="7" y="6"/>
                    </a:lnTo>
                    <a:lnTo>
                      <a:pt x="7" y="8"/>
                    </a:lnTo>
                    <a:lnTo>
                      <a:pt x="8" y="5"/>
                    </a:lnTo>
                    <a:lnTo>
                      <a:pt x="7" y="1"/>
                    </a:lnTo>
                    <a:lnTo>
                      <a:pt x="5" y="0"/>
                    </a:lnTo>
                    <a:lnTo>
                      <a:pt x="2"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0" name="Freeform 1349"/>
              <p:cNvSpPr>
                <a:spLocks/>
              </p:cNvSpPr>
              <p:nvPr/>
            </p:nvSpPr>
            <p:spPr bwMode="auto">
              <a:xfrm>
                <a:off x="3863" y="1987"/>
                <a:ext cx="6" cy="6"/>
              </a:xfrm>
              <a:custGeom>
                <a:avLst/>
                <a:gdLst>
                  <a:gd name="T0" fmla="*/ 6 w 6"/>
                  <a:gd name="T1" fmla="*/ 6 h 6"/>
                  <a:gd name="T2" fmla="*/ 0 w 6"/>
                  <a:gd name="T3" fmla="*/ 0 h 6"/>
                  <a:gd name="T4" fmla="*/ 0 w 6"/>
                  <a:gd name="T5" fmla="*/ 1 h 6"/>
                  <a:gd name="T6" fmla="*/ 5 w 6"/>
                  <a:gd name="T7" fmla="*/ 6 h 6"/>
                  <a:gd name="T8" fmla="*/ 5 w 6"/>
                  <a:gd name="T9" fmla="*/ 6 h 6"/>
                  <a:gd name="T10" fmla="*/ 6 w 6"/>
                  <a:gd name="T11" fmla="*/ 6 h 6"/>
                  <a:gd name="T12" fmla="*/ 5 w 6"/>
                  <a:gd name="T13" fmla="*/ 6 h 6"/>
                  <a:gd name="T14" fmla="*/ 6 w 6"/>
                  <a:gd name="T15" fmla="*/ 3 h 6"/>
                  <a:gd name="T16" fmla="*/ 6 w 6"/>
                  <a:gd name="T17" fmla="*/ 0 h 6"/>
                  <a:gd name="T18" fmla="*/ 3 w 6"/>
                  <a:gd name="T19" fmla="*/ 0 h 6"/>
                  <a:gd name="T20" fmla="*/ 0 w 6"/>
                  <a:gd name="T21" fmla="*/ 0 h 6"/>
                  <a:gd name="T22" fmla="*/ 6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6" y="6"/>
                    </a:moveTo>
                    <a:lnTo>
                      <a:pt x="0" y="0"/>
                    </a:lnTo>
                    <a:lnTo>
                      <a:pt x="0" y="1"/>
                    </a:lnTo>
                    <a:lnTo>
                      <a:pt x="5" y="6"/>
                    </a:lnTo>
                    <a:lnTo>
                      <a:pt x="6" y="6"/>
                    </a:lnTo>
                    <a:lnTo>
                      <a:pt x="5" y="6"/>
                    </a:lnTo>
                    <a:lnTo>
                      <a:pt x="6" y="3"/>
                    </a:lnTo>
                    <a:lnTo>
                      <a:pt x="6" y="0"/>
                    </a:lnTo>
                    <a:lnTo>
                      <a:pt x="3" y="0"/>
                    </a:lnTo>
                    <a:lnTo>
                      <a:pt x="0" y="0"/>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1" name="Freeform 1350"/>
              <p:cNvSpPr>
                <a:spLocks/>
              </p:cNvSpPr>
              <p:nvPr/>
            </p:nvSpPr>
            <p:spPr bwMode="auto">
              <a:xfrm>
                <a:off x="3863" y="1985"/>
                <a:ext cx="8" cy="8"/>
              </a:xfrm>
              <a:custGeom>
                <a:avLst/>
                <a:gdLst>
                  <a:gd name="T0" fmla="*/ 6 w 8"/>
                  <a:gd name="T1" fmla="*/ 7 h 8"/>
                  <a:gd name="T2" fmla="*/ 1 w 8"/>
                  <a:gd name="T3" fmla="*/ 2 h 8"/>
                  <a:gd name="T4" fmla="*/ 0 w 8"/>
                  <a:gd name="T5" fmla="*/ 2 h 8"/>
                  <a:gd name="T6" fmla="*/ 6 w 8"/>
                  <a:gd name="T7" fmla="*/ 8 h 8"/>
                  <a:gd name="T8" fmla="*/ 6 w 8"/>
                  <a:gd name="T9" fmla="*/ 7 h 8"/>
                  <a:gd name="T10" fmla="*/ 6 w 8"/>
                  <a:gd name="T11" fmla="*/ 7 h 8"/>
                  <a:gd name="T12" fmla="*/ 6 w 8"/>
                  <a:gd name="T13" fmla="*/ 7 h 8"/>
                  <a:gd name="T14" fmla="*/ 8 w 8"/>
                  <a:gd name="T15" fmla="*/ 3 h 8"/>
                  <a:gd name="T16" fmla="*/ 6 w 8"/>
                  <a:gd name="T17" fmla="*/ 2 h 8"/>
                  <a:gd name="T18" fmla="*/ 5 w 8"/>
                  <a:gd name="T19" fmla="*/ 0 h 8"/>
                  <a:gd name="T20" fmla="*/ 1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1" y="2"/>
                    </a:lnTo>
                    <a:lnTo>
                      <a:pt x="0" y="2"/>
                    </a:lnTo>
                    <a:lnTo>
                      <a:pt x="6" y="8"/>
                    </a:lnTo>
                    <a:lnTo>
                      <a:pt x="6" y="7"/>
                    </a:lnTo>
                    <a:lnTo>
                      <a:pt x="8" y="3"/>
                    </a:lnTo>
                    <a:lnTo>
                      <a:pt x="6" y="2"/>
                    </a:lnTo>
                    <a:lnTo>
                      <a:pt x="5" y="0"/>
                    </a:lnTo>
                    <a:lnTo>
                      <a:pt x="1"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2" name="Freeform 1351"/>
              <p:cNvSpPr>
                <a:spLocks/>
              </p:cNvSpPr>
              <p:nvPr/>
            </p:nvSpPr>
            <p:spPr bwMode="auto">
              <a:xfrm>
                <a:off x="3864" y="1984"/>
                <a:ext cx="7" cy="8"/>
              </a:xfrm>
              <a:custGeom>
                <a:avLst/>
                <a:gdLst>
                  <a:gd name="T0" fmla="*/ 7 w 7"/>
                  <a:gd name="T1" fmla="*/ 8 h 8"/>
                  <a:gd name="T2" fmla="*/ 0 w 7"/>
                  <a:gd name="T3" fmla="*/ 1 h 8"/>
                  <a:gd name="T4" fmla="*/ 0 w 7"/>
                  <a:gd name="T5" fmla="*/ 3 h 8"/>
                  <a:gd name="T6" fmla="*/ 5 w 7"/>
                  <a:gd name="T7" fmla="*/ 8 h 8"/>
                  <a:gd name="T8" fmla="*/ 7 w 7"/>
                  <a:gd name="T9" fmla="*/ 8 h 8"/>
                  <a:gd name="T10" fmla="*/ 7 w 7"/>
                  <a:gd name="T11" fmla="*/ 8 h 8"/>
                  <a:gd name="T12" fmla="*/ 7 w 7"/>
                  <a:gd name="T13" fmla="*/ 8 h 8"/>
                  <a:gd name="T14" fmla="*/ 7 w 7"/>
                  <a:gd name="T15" fmla="*/ 4 h 8"/>
                  <a:gd name="T16" fmla="*/ 7 w 7"/>
                  <a:gd name="T17" fmla="*/ 1 h 8"/>
                  <a:gd name="T18" fmla="*/ 4 w 7"/>
                  <a:gd name="T19" fmla="*/ 0 h 8"/>
                  <a:gd name="T20" fmla="*/ 0 w 7"/>
                  <a:gd name="T21" fmla="*/ 1 h 8"/>
                  <a:gd name="T22" fmla="*/ 7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8"/>
                    </a:moveTo>
                    <a:lnTo>
                      <a:pt x="0" y="1"/>
                    </a:lnTo>
                    <a:lnTo>
                      <a:pt x="0" y="3"/>
                    </a:lnTo>
                    <a:lnTo>
                      <a:pt x="5" y="8"/>
                    </a:lnTo>
                    <a:lnTo>
                      <a:pt x="7" y="8"/>
                    </a:lnTo>
                    <a:lnTo>
                      <a:pt x="7" y="4"/>
                    </a:lnTo>
                    <a:lnTo>
                      <a:pt x="7" y="1"/>
                    </a:lnTo>
                    <a:lnTo>
                      <a:pt x="4" y="0"/>
                    </a:lnTo>
                    <a:lnTo>
                      <a:pt x="0" y="1"/>
                    </a:lnTo>
                    <a:lnTo>
                      <a:pt x="7"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3" name="Freeform 1352"/>
              <p:cNvSpPr>
                <a:spLocks/>
              </p:cNvSpPr>
              <p:nvPr/>
            </p:nvSpPr>
            <p:spPr bwMode="auto">
              <a:xfrm>
                <a:off x="3864" y="1984"/>
                <a:ext cx="8" cy="8"/>
              </a:xfrm>
              <a:custGeom>
                <a:avLst/>
                <a:gdLst>
                  <a:gd name="T0" fmla="*/ 8 w 8"/>
                  <a:gd name="T1" fmla="*/ 6 h 8"/>
                  <a:gd name="T2" fmla="*/ 2 w 8"/>
                  <a:gd name="T3" fmla="*/ 1 h 8"/>
                  <a:gd name="T4" fmla="*/ 0 w 8"/>
                  <a:gd name="T5" fmla="*/ 1 h 8"/>
                  <a:gd name="T6" fmla="*/ 7 w 8"/>
                  <a:gd name="T7" fmla="*/ 8 h 8"/>
                  <a:gd name="T8" fmla="*/ 7 w 8"/>
                  <a:gd name="T9" fmla="*/ 6 h 8"/>
                  <a:gd name="T10" fmla="*/ 8 w 8"/>
                  <a:gd name="T11" fmla="*/ 6 h 8"/>
                  <a:gd name="T12" fmla="*/ 7 w 8"/>
                  <a:gd name="T13" fmla="*/ 6 h 8"/>
                  <a:gd name="T14" fmla="*/ 8 w 8"/>
                  <a:gd name="T15" fmla="*/ 3 h 8"/>
                  <a:gd name="T16" fmla="*/ 7 w 8"/>
                  <a:gd name="T17" fmla="*/ 1 h 8"/>
                  <a:gd name="T18" fmla="*/ 5 w 8"/>
                  <a:gd name="T19" fmla="*/ 0 h 8"/>
                  <a:gd name="T20" fmla="*/ 2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1"/>
                    </a:lnTo>
                    <a:lnTo>
                      <a:pt x="0" y="1"/>
                    </a:lnTo>
                    <a:lnTo>
                      <a:pt x="7" y="8"/>
                    </a:lnTo>
                    <a:lnTo>
                      <a:pt x="7" y="6"/>
                    </a:lnTo>
                    <a:lnTo>
                      <a:pt x="8" y="6"/>
                    </a:lnTo>
                    <a:lnTo>
                      <a:pt x="7" y="6"/>
                    </a:lnTo>
                    <a:lnTo>
                      <a:pt x="8" y="3"/>
                    </a:lnTo>
                    <a:lnTo>
                      <a:pt x="7" y="1"/>
                    </a:lnTo>
                    <a:lnTo>
                      <a:pt x="5" y="0"/>
                    </a:lnTo>
                    <a:lnTo>
                      <a:pt x="2"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4" name="Freeform 1353"/>
              <p:cNvSpPr>
                <a:spLocks/>
              </p:cNvSpPr>
              <p:nvPr/>
            </p:nvSpPr>
            <p:spPr bwMode="auto">
              <a:xfrm>
                <a:off x="3866" y="1982"/>
                <a:ext cx="8" cy="8"/>
              </a:xfrm>
              <a:custGeom>
                <a:avLst/>
                <a:gdLst>
                  <a:gd name="T0" fmla="*/ 6 w 8"/>
                  <a:gd name="T1" fmla="*/ 6 h 8"/>
                  <a:gd name="T2" fmla="*/ 0 w 8"/>
                  <a:gd name="T3" fmla="*/ 2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2 h 8"/>
                  <a:gd name="T18" fmla="*/ 3 w 8"/>
                  <a:gd name="T19" fmla="*/ 0 h 8"/>
                  <a:gd name="T20" fmla="*/ 0 w 8"/>
                  <a:gd name="T21" fmla="*/ 2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2"/>
                    </a:lnTo>
                    <a:lnTo>
                      <a:pt x="0" y="3"/>
                    </a:lnTo>
                    <a:lnTo>
                      <a:pt x="6" y="8"/>
                    </a:lnTo>
                    <a:lnTo>
                      <a:pt x="6" y="6"/>
                    </a:lnTo>
                    <a:lnTo>
                      <a:pt x="8" y="3"/>
                    </a:lnTo>
                    <a:lnTo>
                      <a:pt x="6" y="2"/>
                    </a:lnTo>
                    <a:lnTo>
                      <a:pt x="3" y="0"/>
                    </a:lnTo>
                    <a:lnTo>
                      <a:pt x="0" y="2"/>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5" name="Freeform 1354"/>
              <p:cNvSpPr>
                <a:spLocks/>
              </p:cNvSpPr>
              <p:nvPr/>
            </p:nvSpPr>
            <p:spPr bwMode="auto">
              <a:xfrm>
                <a:off x="3866" y="1980"/>
                <a:ext cx="8" cy="8"/>
              </a:xfrm>
              <a:custGeom>
                <a:avLst/>
                <a:gdLst>
                  <a:gd name="T0" fmla="*/ 8 w 8"/>
                  <a:gd name="T1" fmla="*/ 7 h 8"/>
                  <a:gd name="T2" fmla="*/ 2 w 8"/>
                  <a:gd name="T3" fmla="*/ 2 h 8"/>
                  <a:gd name="T4" fmla="*/ 0 w 8"/>
                  <a:gd name="T5" fmla="*/ 4 h 8"/>
                  <a:gd name="T6" fmla="*/ 6 w 8"/>
                  <a:gd name="T7" fmla="*/ 8 h 8"/>
                  <a:gd name="T8" fmla="*/ 8 w 8"/>
                  <a:gd name="T9" fmla="*/ 7 h 8"/>
                  <a:gd name="T10" fmla="*/ 8 w 8"/>
                  <a:gd name="T11" fmla="*/ 7 h 8"/>
                  <a:gd name="T12" fmla="*/ 8 w 8"/>
                  <a:gd name="T13" fmla="*/ 7 h 8"/>
                  <a:gd name="T14" fmla="*/ 8 w 8"/>
                  <a:gd name="T15" fmla="*/ 4 h 8"/>
                  <a:gd name="T16" fmla="*/ 6 w 8"/>
                  <a:gd name="T17" fmla="*/ 2 h 8"/>
                  <a:gd name="T18" fmla="*/ 5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4"/>
                    </a:lnTo>
                    <a:lnTo>
                      <a:pt x="6" y="8"/>
                    </a:lnTo>
                    <a:lnTo>
                      <a:pt x="8" y="7"/>
                    </a:lnTo>
                    <a:lnTo>
                      <a:pt x="8" y="4"/>
                    </a:lnTo>
                    <a:lnTo>
                      <a:pt x="6" y="2"/>
                    </a:lnTo>
                    <a:lnTo>
                      <a:pt x="5"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6" name="Freeform 1355"/>
              <p:cNvSpPr>
                <a:spLocks/>
              </p:cNvSpPr>
              <p:nvPr/>
            </p:nvSpPr>
            <p:spPr bwMode="auto">
              <a:xfrm>
                <a:off x="3868" y="1980"/>
                <a:ext cx="8" cy="7"/>
              </a:xfrm>
              <a:custGeom>
                <a:avLst/>
                <a:gdLst>
                  <a:gd name="T0" fmla="*/ 6 w 8"/>
                  <a:gd name="T1" fmla="*/ 7 h 7"/>
                  <a:gd name="T2" fmla="*/ 1 w 8"/>
                  <a:gd name="T3" fmla="*/ 2 h 7"/>
                  <a:gd name="T4" fmla="*/ 0 w 8"/>
                  <a:gd name="T5" fmla="*/ 2 h 7"/>
                  <a:gd name="T6" fmla="*/ 6 w 8"/>
                  <a:gd name="T7" fmla="*/ 7 h 7"/>
                  <a:gd name="T8" fmla="*/ 6 w 8"/>
                  <a:gd name="T9" fmla="*/ 7 h 7"/>
                  <a:gd name="T10" fmla="*/ 6 w 8"/>
                  <a:gd name="T11" fmla="*/ 7 h 7"/>
                  <a:gd name="T12" fmla="*/ 6 w 8"/>
                  <a:gd name="T13" fmla="*/ 7 h 7"/>
                  <a:gd name="T14" fmla="*/ 8 w 8"/>
                  <a:gd name="T15" fmla="*/ 4 h 7"/>
                  <a:gd name="T16" fmla="*/ 6 w 8"/>
                  <a:gd name="T17" fmla="*/ 0 h 7"/>
                  <a:gd name="T18" fmla="*/ 3 w 8"/>
                  <a:gd name="T19" fmla="*/ 0 h 7"/>
                  <a:gd name="T20" fmla="*/ 1 w 8"/>
                  <a:gd name="T21" fmla="*/ 2 h 7"/>
                  <a:gd name="T22" fmla="*/ 6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7"/>
                    </a:moveTo>
                    <a:lnTo>
                      <a:pt x="1" y="2"/>
                    </a:lnTo>
                    <a:lnTo>
                      <a:pt x="0" y="2"/>
                    </a:lnTo>
                    <a:lnTo>
                      <a:pt x="6" y="7"/>
                    </a:lnTo>
                    <a:lnTo>
                      <a:pt x="8" y="4"/>
                    </a:lnTo>
                    <a:lnTo>
                      <a:pt x="6" y="0"/>
                    </a:lnTo>
                    <a:lnTo>
                      <a:pt x="3" y="0"/>
                    </a:lnTo>
                    <a:lnTo>
                      <a:pt x="1"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7" name="Freeform 1356"/>
              <p:cNvSpPr>
                <a:spLocks/>
              </p:cNvSpPr>
              <p:nvPr/>
            </p:nvSpPr>
            <p:spPr bwMode="auto">
              <a:xfrm>
                <a:off x="3869" y="1979"/>
                <a:ext cx="7" cy="8"/>
              </a:xfrm>
              <a:custGeom>
                <a:avLst/>
                <a:gdLst>
                  <a:gd name="T0" fmla="*/ 7 w 7"/>
                  <a:gd name="T1" fmla="*/ 6 h 8"/>
                  <a:gd name="T2" fmla="*/ 0 w 7"/>
                  <a:gd name="T3" fmla="*/ 1 h 8"/>
                  <a:gd name="T4" fmla="*/ 0 w 7"/>
                  <a:gd name="T5" fmla="*/ 3 h 8"/>
                  <a:gd name="T6" fmla="*/ 5 w 7"/>
                  <a:gd name="T7" fmla="*/ 8 h 8"/>
                  <a:gd name="T8" fmla="*/ 7 w 7"/>
                  <a:gd name="T9" fmla="*/ 6 h 8"/>
                  <a:gd name="T10" fmla="*/ 7 w 7"/>
                  <a:gd name="T11" fmla="*/ 6 h 8"/>
                  <a:gd name="T12" fmla="*/ 7 w 7"/>
                  <a:gd name="T13" fmla="*/ 6 h 8"/>
                  <a:gd name="T14" fmla="*/ 7 w 7"/>
                  <a:gd name="T15" fmla="*/ 3 h 8"/>
                  <a:gd name="T16" fmla="*/ 7 w 7"/>
                  <a:gd name="T17" fmla="*/ 0 h 8"/>
                  <a:gd name="T18" fmla="*/ 3 w 7"/>
                  <a:gd name="T19" fmla="*/ 0 h 8"/>
                  <a:gd name="T20" fmla="*/ 0 w 7"/>
                  <a:gd name="T21" fmla="*/ 1 h 8"/>
                  <a:gd name="T22" fmla="*/ 7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6"/>
                    </a:moveTo>
                    <a:lnTo>
                      <a:pt x="0" y="1"/>
                    </a:lnTo>
                    <a:lnTo>
                      <a:pt x="0" y="3"/>
                    </a:lnTo>
                    <a:lnTo>
                      <a:pt x="5" y="8"/>
                    </a:lnTo>
                    <a:lnTo>
                      <a:pt x="7" y="6"/>
                    </a:lnTo>
                    <a:lnTo>
                      <a:pt x="7" y="3"/>
                    </a:lnTo>
                    <a:lnTo>
                      <a:pt x="7" y="0"/>
                    </a:lnTo>
                    <a:lnTo>
                      <a:pt x="3" y="0"/>
                    </a:lnTo>
                    <a:lnTo>
                      <a:pt x="0"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8" name="Freeform 1357"/>
              <p:cNvSpPr>
                <a:spLocks/>
              </p:cNvSpPr>
              <p:nvPr/>
            </p:nvSpPr>
            <p:spPr bwMode="auto">
              <a:xfrm>
                <a:off x="3869" y="1977"/>
                <a:ext cx="8" cy="8"/>
              </a:xfrm>
              <a:custGeom>
                <a:avLst/>
                <a:gdLst>
                  <a:gd name="T0" fmla="*/ 8 w 8"/>
                  <a:gd name="T1" fmla="*/ 7 h 8"/>
                  <a:gd name="T2" fmla="*/ 2 w 8"/>
                  <a:gd name="T3" fmla="*/ 2 h 8"/>
                  <a:gd name="T4" fmla="*/ 0 w 8"/>
                  <a:gd name="T5" fmla="*/ 3 h 8"/>
                  <a:gd name="T6" fmla="*/ 7 w 8"/>
                  <a:gd name="T7" fmla="*/ 8 h 8"/>
                  <a:gd name="T8" fmla="*/ 8 w 8"/>
                  <a:gd name="T9" fmla="*/ 7 h 8"/>
                  <a:gd name="T10" fmla="*/ 8 w 8"/>
                  <a:gd name="T11" fmla="*/ 7 h 8"/>
                  <a:gd name="T12" fmla="*/ 8 w 8"/>
                  <a:gd name="T13" fmla="*/ 7 h 8"/>
                  <a:gd name="T14" fmla="*/ 8 w 8"/>
                  <a:gd name="T15" fmla="*/ 3 h 8"/>
                  <a:gd name="T16" fmla="*/ 7 w 8"/>
                  <a:gd name="T17" fmla="*/ 2 h 8"/>
                  <a:gd name="T18" fmla="*/ 5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3"/>
                    </a:lnTo>
                    <a:lnTo>
                      <a:pt x="7" y="8"/>
                    </a:lnTo>
                    <a:lnTo>
                      <a:pt x="8" y="7"/>
                    </a:lnTo>
                    <a:lnTo>
                      <a:pt x="8" y="3"/>
                    </a:lnTo>
                    <a:lnTo>
                      <a:pt x="7" y="2"/>
                    </a:lnTo>
                    <a:lnTo>
                      <a:pt x="5"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29" name="Freeform 1358"/>
              <p:cNvSpPr>
                <a:spLocks/>
              </p:cNvSpPr>
              <p:nvPr/>
            </p:nvSpPr>
            <p:spPr bwMode="auto">
              <a:xfrm>
                <a:off x="3871" y="1975"/>
                <a:ext cx="8" cy="9"/>
              </a:xfrm>
              <a:custGeom>
                <a:avLst/>
                <a:gdLst>
                  <a:gd name="T0" fmla="*/ 0 w 8"/>
                  <a:gd name="T1" fmla="*/ 2 h 9"/>
                  <a:gd name="T2" fmla="*/ 0 w 8"/>
                  <a:gd name="T3" fmla="*/ 2 h 9"/>
                  <a:gd name="T4" fmla="*/ 0 w 8"/>
                  <a:gd name="T5" fmla="*/ 4 h 9"/>
                  <a:gd name="T6" fmla="*/ 6 w 8"/>
                  <a:gd name="T7" fmla="*/ 9 h 9"/>
                  <a:gd name="T8" fmla="*/ 6 w 8"/>
                  <a:gd name="T9" fmla="*/ 7 h 9"/>
                  <a:gd name="T10" fmla="*/ 0 w 8"/>
                  <a:gd name="T11" fmla="*/ 2 h 9"/>
                  <a:gd name="T12" fmla="*/ 6 w 8"/>
                  <a:gd name="T13" fmla="*/ 7 h 9"/>
                  <a:gd name="T14" fmla="*/ 8 w 8"/>
                  <a:gd name="T15" fmla="*/ 4 h 9"/>
                  <a:gd name="T16" fmla="*/ 6 w 8"/>
                  <a:gd name="T17" fmla="*/ 2 h 9"/>
                  <a:gd name="T18" fmla="*/ 3 w 8"/>
                  <a:gd name="T19" fmla="*/ 0 h 9"/>
                  <a:gd name="T20" fmla="*/ 0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0" y="2"/>
                    </a:moveTo>
                    <a:lnTo>
                      <a:pt x="0" y="2"/>
                    </a:lnTo>
                    <a:lnTo>
                      <a:pt x="0" y="4"/>
                    </a:lnTo>
                    <a:lnTo>
                      <a:pt x="6" y="9"/>
                    </a:lnTo>
                    <a:lnTo>
                      <a:pt x="6" y="7"/>
                    </a:lnTo>
                    <a:lnTo>
                      <a:pt x="0" y="2"/>
                    </a:lnTo>
                    <a:lnTo>
                      <a:pt x="6" y="7"/>
                    </a:lnTo>
                    <a:lnTo>
                      <a:pt x="8" y="4"/>
                    </a:lnTo>
                    <a:lnTo>
                      <a:pt x="6" y="2"/>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0" name="Freeform 1359"/>
              <p:cNvSpPr>
                <a:spLocks/>
              </p:cNvSpPr>
              <p:nvPr/>
            </p:nvSpPr>
            <p:spPr bwMode="auto">
              <a:xfrm>
                <a:off x="3871" y="1974"/>
                <a:ext cx="8" cy="8"/>
              </a:xfrm>
              <a:custGeom>
                <a:avLst/>
                <a:gdLst>
                  <a:gd name="T0" fmla="*/ 8 w 8"/>
                  <a:gd name="T1" fmla="*/ 6 h 8"/>
                  <a:gd name="T2" fmla="*/ 1 w 8"/>
                  <a:gd name="T3" fmla="*/ 1 h 8"/>
                  <a:gd name="T4" fmla="*/ 0 w 8"/>
                  <a:gd name="T5" fmla="*/ 3 h 8"/>
                  <a:gd name="T6" fmla="*/ 6 w 8"/>
                  <a:gd name="T7" fmla="*/ 8 h 8"/>
                  <a:gd name="T8" fmla="*/ 8 w 8"/>
                  <a:gd name="T9" fmla="*/ 6 h 8"/>
                  <a:gd name="T10" fmla="*/ 8 w 8"/>
                  <a:gd name="T11" fmla="*/ 6 h 8"/>
                  <a:gd name="T12" fmla="*/ 8 w 8"/>
                  <a:gd name="T13" fmla="*/ 6 h 8"/>
                  <a:gd name="T14" fmla="*/ 8 w 8"/>
                  <a:gd name="T15" fmla="*/ 3 h 8"/>
                  <a:gd name="T16" fmla="*/ 6 w 8"/>
                  <a:gd name="T17" fmla="*/ 1 h 8"/>
                  <a:gd name="T18" fmla="*/ 5 w 8"/>
                  <a:gd name="T19" fmla="*/ 0 h 8"/>
                  <a:gd name="T20" fmla="*/ 1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1" y="1"/>
                    </a:lnTo>
                    <a:lnTo>
                      <a:pt x="0" y="3"/>
                    </a:lnTo>
                    <a:lnTo>
                      <a:pt x="6" y="8"/>
                    </a:lnTo>
                    <a:lnTo>
                      <a:pt x="8" y="6"/>
                    </a:lnTo>
                    <a:lnTo>
                      <a:pt x="8" y="3"/>
                    </a:lnTo>
                    <a:lnTo>
                      <a:pt x="6" y="1"/>
                    </a:lnTo>
                    <a:lnTo>
                      <a:pt x="5" y="0"/>
                    </a:lnTo>
                    <a:lnTo>
                      <a:pt x="1"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1" name="Freeform 1360"/>
              <p:cNvSpPr>
                <a:spLocks/>
              </p:cNvSpPr>
              <p:nvPr/>
            </p:nvSpPr>
            <p:spPr bwMode="auto">
              <a:xfrm>
                <a:off x="3872" y="1974"/>
                <a:ext cx="9" cy="6"/>
              </a:xfrm>
              <a:custGeom>
                <a:avLst/>
                <a:gdLst>
                  <a:gd name="T0" fmla="*/ 2 w 9"/>
                  <a:gd name="T1" fmla="*/ 1 h 6"/>
                  <a:gd name="T2" fmla="*/ 2 w 9"/>
                  <a:gd name="T3" fmla="*/ 1 h 6"/>
                  <a:gd name="T4" fmla="*/ 0 w 9"/>
                  <a:gd name="T5" fmla="*/ 3 h 6"/>
                  <a:gd name="T6" fmla="*/ 7 w 9"/>
                  <a:gd name="T7" fmla="*/ 6 h 6"/>
                  <a:gd name="T8" fmla="*/ 9 w 9"/>
                  <a:gd name="T9" fmla="*/ 5 h 6"/>
                  <a:gd name="T10" fmla="*/ 2 w 9"/>
                  <a:gd name="T11" fmla="*/ 1 h 6"/>
                  <a:gd name="T12" fmla="*/ 9 w 9"/>
                  <a:gd name="T13" fmla="*/ 5 h 6"/>
                  <a:gd name="T14" fmla="*/ 9 w 9"/>
                  <a:gd name="T15" fmla="*/ 1 h 6"/>
                  <a:gd name="T16" fmla="*/ 7 w 9"/>
                  <a:gd name="T17" fmla="*/ 0 h 6"/>
                  <a:gd name="T18" fmla="*/ 4 w 9"/>
                  <a:gd name="T19" fmla="*/ 0 h 6"/>
                  <a:gd name="T20" fmla="*/ 2 w 9"/>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6">
                    <a:moveTo>
                      <a:pt x="2" y="1"/>
                    </a:moveTo>
                    <a:lnTo>
                      <a:pt x="2" y="1"/>
                    </a:lnTo>
                    <a:lnTo>
                      <a:pt x="0" y="3"/>
                    </a:lnTo>
                    <a:lnTo>
                      <a:pt x="7" y="6"/>
                    </a:lnTo>
                    <a:lnTo>
                      <a:pt x="9" y="5"/>
                    </a:lnTo>
                    <a:lnTo>
                      <a:pt x="2" y="1"/>
                    </a:lnTo>
                    <a:lnTo>
                      <a:pt x="9" y="5"/>
                    </a:lnTo>
                    <a:lnTo>
                      <a:pt x="9" y="1"/>
                    </a:lnTo>
                    <a:lnTo>
                      <a:pt x="7" y="0"/>
                    </a:lnTo>
                    <a:lnTo>
                      <a:pt x="4"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2" name="Freeform 1361"/>
              <p:cNvSpPr>
                <a:spLocks/>
              </p:cNvSpPr>
              <p:nvPr/>
            </p:nvSpPr>
            <p:spPr bwMode="auto">
              <a:xfrm>
                <a:off x="3874" y="1972"/>
                <a:ext cx="7" cy="7"/>
              </a:xfrm>
              <a:custGeom>
                <a:avLst/>
                <a:gdLst>
                  <a:gd name="T0" fmla="*/ 0 w 7"/>
                  <a:gd name="T1" fmla="*/ 2 h 7"/>
                  <a:gd name="T2" fmla="*/ 0 w 7"/>
                  <a:gd name="T3" fmla="*/ 2 h 7"/>
                  <a:gd name="T4" fmla="*/ 0 w 7"/>
                  <a:gd name="T5" fmla="*/ 3 h 7"/>
                  <a:gd name="T6" fmla="*/ 7 w 7"/>
                  <a:gd name="T7" fmla="*/ 7 h 7"/>
                  <a:gd name="T8" fmla="*/ 7 w 7"/>
                  <a:gd name="T9" fmla="*/ 5 h 7"/>
                  <a:gd name="T10" fmla="*/ 0 w 7"/>
                  <a:gd name="T11" fmla="*/ 2 h 7"/>
                  <a:gd name="T12" fmla="*/ 7 w 7"/>
                  <a:gd name="T13" fmla="*/ 5 h 7"/>
                  <a:gd name="T14" fmla="*/ 7 w 7"/>
                  <a:gd name="T15" fmla="*/ 3 h 7"/>
                  <a:gd name="T16" fmla="*/ 5 w 7"/>
                  <a:gd name="T17" fmla="*/ 0 h 7"/>
                  <a:gd name="T18" fmla="*/ 3 w 7"/>
                  <a:gd name="T19" fmla="*/ 0 h 7"/>
                  <a:gd name="T20" fmla="*/ 0 w 7"/>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0" y="2"/>
                    </a:moveTo>
                    <a:lnTo>
                      <a:pt x="0" y="2"/>
                    </a:lnTo>
                    <a:lnTo>
                      <a:pt x="0" y="3"/>
                    </a:lnTo>
                    <a:lnTo>
                      <a:pt x="7" y="7"/>
                    </a:lnTo>
                    <a:lnTo>
                      <a:pt x="7" y="5"/>
                    </a:lnTo>
                    <a:lnTo>
                      <a:pt x="0" y="2"/>
                    </a:lnTo>
                    <a:lnTo>
                      <a:pt x="7" y="5"/>
                    </a:lnTo>
                    <a:lnTo>
                      <a:pt x="7" y="3"/>
                    </a:lnTo>
                    <a:lnTo>
                      <a:pt x="5" y="0"/>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3" name="Freeform 1362"/>
              <p:cNvSpPr>
                <a:spLocks/>
              </p:cNvSpPr>
              <p:nvPr/>
            </p:nvSpPr>
            <p:spPr bwMode="auto">
              <a:xfrm>
                <a:off x="3874" y="1971"/>
                <a:ext cx="8" cy="6"/>
              </a:xfrm>
              <a:custGeom>
                <a:avLst/>
                <a:gdLst>
                  <a:gd name="T0" fmla="*/ 8 w 8"/>
                  <a:gd name="T1" fmla="*/ 6 h 6"/>
                  <a:gd name="T2" fmla="*/ 2 w 8"/>
                  <a:gd name="T3" fmla="*/ 1 h 6"/>
                  <a:gd name="T4" fmla="*/ 0 w 8"/>
                  <a:gd name="T5" fmla="*/ 3 h 6"/>
                  <a:gd name="T6" fmla="*/ 7 w 8"/>
                  <a:gd name="T7" fmla="*/ 6 h 6"/>
                  <a:gd name="T8" fmla="*/ 8 w 8"/>
                  <a:gd name="T9" fmla="*/ 6 h 6"/>
                  <a:gd name="T10" fmla="*/ 8 w 8"/>
                  <a:gd name="T11" fmla="*/ 6 h 6"/>
                  <a:gd name="T12" fmla="*/ 8 w 8"/>
                  <a:gd name="T13" fmla="*/ 6 h 6"/>
                  <a:gd name="T14" fmla="*/ 8 w 8"/>
                  <a:gd name="T15" fmla="*/ 3 h 6"/>
                  <a:gd name="T16" fmla="*/ 7 w 8"/>
                  <a:gd name="T17" fmla="*/ 0 h 6"/>
                  <a:gd name="T18" fmla="*/ 3 w 8"/>
                  <a:gd name="T19" fmla="*/ 0 h 6"/>
                  <a:gd name="T20" fmla="*/ 2 w 8"/>
                  <a:gd name="T21" fmla="*/ 1 h 6"/>
                  <a:gd name="T22" fmla="*/ 8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6"/>
                    </a:moveTo>
                    <a:lnTo>
                      <a:pt x="2" y="1"/>
                    </a:lnTo>
                    <a:lnTo>
                      <a:pt x="0" y="3"/>
                    </a:lnTo>
                    <a:lnTo>
                      <a:pt x="7" y="6"/>
                    </a:lnTo>
                    <a:lnTo>
                      <a:pt x="8" y="6"/>
                    </a:lnTo>
                    <a:lnTo>
                      <a:pt x="8" y="3"/>
                    </a:lnTo>
                    <a:lnTo>
                      <a:pt x="7" y="0"/>
                    </a:lnTo>
                    <a:lnTo>
                      <a:pt x="3" y="0"/>
                    </a:lnTo>
                    <a:lnTo>
                      <a:pt x="2"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4" name="Freeform 1363"/>
              <p:cNvSpPr>
                <a:spLocks/>
              </p:cNvSpPr>
              <p:nvPr/>
            </p:nvSpPr>
            <p:spPr bwMode="auto">
              <a:xfrm>
                <a:off x="3876" y="1969"/>
                <a:ext cx="8" cy="8"/>
              </a:xfrm>
              <a:custGeom>
                <a:avLst/>
                <a:gdLst>
                  <a:gd name="T0" fmla="*/ 6 w 8"/>
                  <a:gd name="T1" fmla="*/ 6 h 8"/>
                  <a:gd name="T2" fmla="*/ 0 w 8"/>
                  <a:gd name="T3" fmla="*/ 2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0 h 8"/>
                  <a:gd name="T18" fmla="*/ 3 w 8"/>
                  <a:gd name="T19" fmla="*/ 0 h 8"/>
                  <a:gd name="T20" fmla="*/ 0 w 8"/>
                  <a:gd name="T21" fmla="*/ 2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2"/>
                    </a:lnTo>
                    <a:lnTo>
                      <a:pt x="0" y="3"/>
                    </a:lnTo>
                    <a:lnTo>
                      <a:pt x="6" y="8"/>
                    </a:lnTo>
                    <a:lnTo>
                      <a:pt x="6" y="6"/>
                    </a:lnTo>
                    <a:lnTo>
                      <a:pt x="8" y="3"/>
                    </a:lnTo>
                    <a:lnTo>
                      <a:pt x="6" y="0"/>
                    </a:lnTo>
                    <a:lnTo>
                      <a:pt x="3" y="0"/>
                    </a:lnTo>
                    <a:lnTo>
                      <a:pt x="0" y="2"/>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5" name="Freeform 1364"/>
              <p:cNvSpPr>
                <a:spLocks/>
              </p:cNvSpPr>
              <p:nvPr/>
            </p:nvSpPr>
            <p:spPr bwMode="auto">
              <a:xfrm>
                <a:off x="3876" y="1967"/>
                <a:ext cx="8" cy="8"/>
              </a:xfrm>
              <a:custGeom>
                <a:avLst/>
                <a:gdLst>
                  <a:gd name="T0" fmla="*/ 1 w 8"/>
                  <a:gd name="T1" fmla="*/ 2 h 8"/>
                  <a:gd name="T2" fmla="*/ 1 w 8"/>
                  <a:gd name="T3" fmla="*/ 2 h 8"/>
                  <a:gd name="T4" fmla="*/ 0 w 8"/>
                  <a:gd name="T5" fmla="*/ 4 h 8"/>
                  <a:gd name="T6" fmla="*/ 6 w 8"/>
                  <a:gd name="T7" fmla="*/ 8 h 8"/>
                  <a:gd name="T8" fmla="*/ 8 w 8"/>
                  <a:gd name="T9" fmla="*/ 7 h 8"/>
                  <a:gd name="T10" fmla="*/ 1 w 8"/>
                  <a:gd name="T11" fmla="*/ 2 h 8"/>
                  <a:gd name="T12" fmla="*/ 8 w 8"/>
                  <a:gd name="T13" fmla="*/ 7 h 8"/>
                  <a:gd name="T14" fmla="*/ 8 w 8"/>
                  <a:gd name="T15" fmla="*/ 4 h 8"/>
                  <a:gd name="T16" fmla="*/ 6 w 8"/>
                  <a:gd name="T17" fmla="*/ 0 h 8"/>
                  <a:gd name="T18" fmla="*/ 5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4"/>
                    </a:lnTo>
                    <a:lnTo>
                      <a:pt x="6" y="8"/>
                    </a:lnTo>
                    <a:lnTo>
                      <a:pt x="8" y="7"/>
                    </a:lnTo>
                    <a:lnTo>
                      <a:pt x="1" y="2"/>
                    </a:lnTo>
                    <a:lnTo>
                      <a:pt x="8" y="7"/>
                    </a:lnTo>
                    <a:lnTo>
                      <a:pt x="8" y="4"/>
                    </a:lnTo>
                    <a:lnTo>
                      <a:pt x="6" y="0"/>
                    </a:lnTo>
                    <a:lnTo>
                      <a:pt x="5"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6" name="Freeform 1365"/>
              <p:cNvSpPr>
                <a:spLocks/>
              </p:cNvSpPr>
              <p:nvPr/>
            </p:nvSpPr>
            <p:spPr bwMode="auto">
              <a:xfrm>
                <a:off x="3877" y="1966"/>
                <a:ext cx="8" cy="8"/>
              </a:xfrm>
              <a:custGeom>
                <a:avLst/>
                <a:gdLst>
                  <a:gd name="T0" fmla="*/ 8 w 8"/>
                  <a:gd name="T1" fmla="*/ 6 h 8"/>
                  <a:gd name="T2" fmla="*/ 2 w 8"/>
                  <a:gd name="T3" fmla="*/ 1 h 8"/>
                  <a:gd name="T4" fmla="*/ 0 w 8"/>
                  <a:gd name="T5" fmla="*/ 3 h 8"/>
                  <a:gd name="T6" fmla="*/ 7 w 8"/>
                  <a:gd name="T7" fmla="*/ 8 h 8"/>
                  <a:gd name="T8" fmla="*/ 8 w 8"/>
                  <a:gd name="T9" fmla="*/ 6 h 8"/>
                  <a:gd name="T10" fmla="*/ 8 w 8"/>
                  <a:gd name="T11" fmla="*/ 6 h 8"/>
                  <a:gd name="T12" fmla="*/ 8 w 8"/>
                  <a:gd name="T13" fmla="*/ 6 h 8"/>
                  <a:gd name="T14" fmla="*/ 8 w 8"/>
                  <a:gd name="T15" fmla="*/ 3 h 8"/>
                  <a:gd name="T16" fmla="*/ 7 w 8"/>
                  <a:gd name="T17" fmla="*/ 1 h 8"/>
                  <a:gd name="T18" fmla="*/ 4 w 8"/>
                  <a:gd name="T19" fmla="*/ 0 h 8"/>
                  <a:gd name="T20" fmla="*/ 2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1"/>
                    </a:lnTo>
                    <a:lnTo>
                      <a:pt x="0" y="3"/>
                    </a:lnTo>
                    <a:lnTo>
                      <a:pt x="7" y="8"/>
                    </a:lnTo>
                    <a:lnTo>
                      <a:pt x="8" y="6"/>
                    </a:lnTo>
                    <a:lnTo>
                      <a:pt x="8" y="3"/>
                    </a:lnTo>
                    <a:lnTo>
                      <a:pt x="7" y="1"/>
                    </a:lnTo>
                    <a:lnTo>
                      <a:pt x="4" y="0"/>
                    </a:lnTo>
                    <a:lnTo>
                      <a:pt x="2"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7" name="Freeform 1366"/>
              <p:cNvSpPr>
                <a:spLocks/>
              </p:cNvSpPr>
              <p:nvPr/>
            </p:nvSpPr>
            <p:spPr bwMode="auto">
              <a:xfrm>
                <a:off x="3879" y="1964"/>
                <a:ext cx="6" cy="8"/>
              </a:xfrm>
              <a:custGeom>
                <a:avLst/>
                <a:gdLst>
                  <a:gd name="T0" fmla="*/ 0 w 6"/>
                  <a:gd name="T1" fmla="*/ 2 h 8"/>
                  <a:gd name="T2" fmla="*/ 0 w 6"/>
                  <a:gd name="T3" fmla="*/ 2 h 8"/>
                  <a:gd name="T4" fmla="*/ 0 w 6"/>
                  <a:gd name="T5" fmla="*/ 3 h 8"/>
                  <a:gd name="T6" fmla="*/ 6 w 6"/>
                  <a:gd name="T7" fmla="*/ 8 h 8"/>
                  <a:gd name="T8" fmla="*/ 6 w 6"/>
                  <a:gd name="T9" fmla="*/ 7 h 8"/>
                  <a:gd name="T10" fmla="*/ 0 w 6"/>
                  <a:gd name="T11" fmla="*/ 2 h 8"/>
                  <a:gd name="T12" fmla="*/ 6 w 6"/>
                  <a:gd name="T13" fmla="*/ 7 h 8"/>
                  <a:gd name="T14" fmla="*/ 6 w 6"/>
                  <a:gd name="T15" fmla="*/ 3 h 8"/>
                  <a:gd name="T16" fmla="*/ 5 w 6"/>
                  <a:gd name="T17" fmla="*/ 2 h 8"/>
                  <a:gd name="T18" fmla="*/ 3 w 6"/>
                  <a:gd name="T19" fmla="*/ 0 h 8"/>
                  <a:gd name="T20" fmla="*/ 0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2"/>
                    </a:moveTo>
                    <a:lnTo>
                      <a:pt x="0" y="2"/>
                    </a:lnTo>
                    <a:lnTo>
                      <a:pt x="0" y="3"/>
                    </a:lnTo>
                    <a:lnTo>
                      <a:pt x="6" y="8"/>
                    </a:lnTo>
                    <a:lnTo>
                      <a:pt x="6" y="7"/>
                    </a:lnTo>
                    <a:lnTo>
                      <a:pt x="0" y="2"/>
                    </a:lnTo>
                    <a:lnTo>
                      <a:pt x="6" y="7"/>
                    </a:lnTo>
                    <a:lnTo>
                      <a:pt x="6" y="3"/>
                    </a:lnTo>
                    <a:lnTo>
                      <a:pt x="5" y="2"/>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8" name="Freeform 1367"/>
              <p:cNvSpPr>
                <a:spLocks/>
              </p:cNvSpPr>
              <p:nvPr/>
            </p:nvSpPr>
            <p:spPr bwMode="auto">
              <a:xfrm>
                <a:off x="3879" y="1963"/>
                <a:ext cx="8" cy="8"/>
              </a:xfrm>
              <a:custGeom>
                <a:avLst/>
                <a:gdLst>
                  <a:gd name="T0" fmla="*/ 8 w 8"/>
                  <a:gd name="T1" fmla="*/ 6 h 8"/>
                  <a:gd name="T2" fmla="*/ 2 w 8"/>
                  <a:gd name="T3" fmla="*/ 1 h 8"/>
                  <a:gd name="T4" fmla="*/ 0 w 8"/>
                  <a:gd name="T5" fmla="*/ 3 h 8"/>
                  <a:gd name="T6" fmla="*/ 6 w 8"/>
                  <a:gd name="T7" fmla="*/ 8 h 8"/>
                  <a:gd name="T8" fmla="*/ 8 w 8"/>
                  <a:gd name="T9" fmla="*/ 6 h 8"/>
                  <a:gd name="T10" fmla="*/ 8 w 8"/>
                  <a:gd name="T11" fmla="*/ 6 h 8"/>
                  <a:gd name="T12" fmla="*/ 8 w 8"/>
                  <a:gd name="T13" fmla="*/ 6 h 8"/>
                  <a:gd name="T14" fmla="*/ 8 w 8"/>
                  <a:gd name="T15" fmla="*/ 3 h 8"/>
                  <a:gd name="T16" fmla="*/ 6 w 8"/>
                  <a:gd name="T17" fmla="*/ 1 h 8"/>
                  <a:gd name="T18" fmla="*/ 3 w 8"/>
                  <a:gd name="T19" fmla="*/ 0 h 8"/>
                  <a:gd name="T20" fmla="*/ 2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1"/>
                    </a:lnTo>
                    <a:lnTo>
                      <a:pt x="0" y="3"/>
                    </a:lnTo>
                    <a:lnTo>
                      <a:pt x="6" y="8"/>
                    </a:lnTo>
                    <a:lnTo>
                      <a:pt x="8" y="6"/>
                    </a:lnTo>
                    <a:lnTo>
                      <a:pt x="8" y="3"/>
                    </a:lnTo>
                    <a:lnTo>
                      <a:pt x="6" y="1"/>
                    </a:lnTo>
                    <a:lnTo>
                      <a:pt x="3" y="0"/>
                    </a:lnTo>
                    <a:lnTo>
                      <a:pt x="2"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39" name="Freeform 1368"/>
              <p:cNvSpPr>
                <a:spLocks/>
              </p:cNvSpPr>
              <p:nvPr/>
            </p:nvSpPr>
            <p:spPr bwMode="auto">
              <a:xfrm>
                <a:off x="3881" y="1961"/>
                <a:ext cx="8" cy="8"/>
              </a:xfrm>
              <a:custGeom>
                <a:avLst/>
                <a:gdLst>
                  <a:gd name="T0" fmla="*/ 6 w 8"/>
                  <a:gd name="T1" fmla="*/ 6 h 8"/>
                  <a:gd name="T2" fmla="*/ 0 w 8"/>
                  <a:gd name="T3" fmla="*/ 3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2 h 8"/>
                  <a:gd name="T18" fmla="*/ 3 w 8"/>
                  <a:gd name="T19" fmla="*/ 0 h 8"/>
                  <a:gd name="T20" fmla="*/ 0 w 8"/>
                  <a:gd name="T21" fmla="*/ 3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3"/>
                    </a:lnTo>
                    <a:lnTo>
                      <a:pt x="6" y="8"/>
                    </a:lnTo>
                    <a:lnTo>
                      <a:pt x="6" y="6"/>
                    </a:lnTo>
                    <a:lnTo>
                      <a:pt x="8" y="3"/>
                    </a:lnTo>
                    <a:lnTo>
                      <a:pt x="6" y="2"/>
                    </a:lnTo>
                    <a:lnTo>
                      <a:pt x="3" y="0"/>
                    </a:lnTo>
                    <a:lnTo>
                      <a:pt x="0" y="3"/>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0" name="Freeform 1369"/>
              <p:cNvSpPr>
                <a:spLocks/>
              </p:cNvSpPr>
              <p:nvPr/>
            </p:nvSpPr>
            <p:spPr bwMode="auto">
              <a:xfrm>
                <a:off x="3881" y="1961"/>
                <a:ext cx="8" cy="6"/>
              </a:xfrm>
              <a:custGeom>
                <a:avLst/>
                <a:gdLst>
                  <a:gd name="T0" fmla="*/ 1 w 8"/>
                  <a:gd name="T1" fmla="*/ 2 h 6"/>
                  <a:gd name="T2" fmla="*/ 1 w 8"/>
                  <a:gd name="T3" fmla="*/ 2 h 6"/>
                  <a:gd name="T4" fmla="*/ 0 w 8"/>
                  <a:gd name="T5" fmla="*/ 3 h 6"/>
                  <a:gd name="T6" fmla="*/ 6 w 8"/>
                  <a:gd name="T7" fmla="*/ 6 h 6"/>
                  <a:gd name="T8" fmla="*/ 8 w 8"/>
                  <a:gd name="T9" fmla="*/ 5 h 6"/>
                  <a:gd name="T10" fmla="*/ 1 w 8"/>
                  <a:gd name="T11" fmla="*/ 2 h 6"/>
                  <a:gd name="T12" fmla="*/ 8 w 8"/>
                  <a:gd name="T13" fmla="*/ 5 h 6"/>
                  <a:gd name="T14" fmla="*/ 8 w 8"/>
                  <a:gd name="T15" fmla="*/ 2 h 6"/>
                  <a:gd name="T16" fmla="*/ 6 w 8"/>
                  <a:gd name="T17" fmla="*/ 0 h 6"/>
                  <a:gd name="T18" fmla="*/ 4 w 8"/>
                  <a:gd name="T19" fmla="*/ 0 h 6"/>
                  <a:gd name="T20" fmla="*/ 1 w 8"/>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1" y="2"/>
                    </a:moveTo>
                    <a:lnTo>
                      <a:pt x="1" y="2"/>
                    </a:lnTo>
                    <a:lnTo>
                      <a:pt x="0" y="3"/>
                    </a:lnTo>
                    <a:lnTo>
                      <a:pt x="6" y="6"/>
                    </a:lnTo>
                    <a:lnTo>
                      <a:pt x="8" y="5"/>
                    </a:lnTo>
                    <a:lnTo>
                      <a:pt x="1" y="2"/>
                    </a:lnTo>
                    <a:lnTo>
                      <a:pt x="8" y="5"/>
                    </a:lnTo>
                    <a:lnTo>
                      <a:pt x="8" y="2"/>
                    </a:lnTo>
                    <a:lnTo>
                      <a:pt x="6" y="0"/>
                    </a:lnTo>
                    <a:lnTo>
                      <a:pt x="4"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1" name="Freeform 1370"/>
              <p:cNvSpPr>
                <a:spLocks/>
              </p:cNvSpPr>
              <p:nvPr/>
            </p:nvSpPr>
            <p:spPr bwMode="auto">
              <a:xfrm>
                <a:off x="3882" y="1959"/>
                <a:ext cx="8" cy="7"/>
              </a:xfrm>
              <a:custGeom>
                <a:avLst/>
                <a:gdLst>
                  <a:gd name="T0" fmla="*/ 8 w 8"/>
                  <a:gd name="T1" fmla="*/ 5 h 7"/>
                  <a:gd name="T2" fmla="*/ 2 w 8"/>
                  <a:gd name="T3" fmla="*/ 2 h 7"/>
                  <a:gd name="T4" fmla="*/ 0 w 8"/>
                  <a:gd name="T5" fmla="*/ 4 h 7"/>
                  <a:gd name="T6" fmla="*/ 7 w 8"/>
                  <a:gd name="T7" fmla="*/ 7 h 7"/>
                  <a:gd name="T8" fmla="*/ 8 w 8"/>
                  <a:gd name="T9" fmla="*/ 5 h 7"/>
                  <a:gd name="T10" fmla="*/ 8 w 8"/>
                  <a:gd name="T11" fmla="*/ 5 h 7"/>
                  <a:gd name="T12" fmla="*/ 8 w 8"/>
                  <a:gd name="T13" fmla="*/ 5 h 7"/>
                  <a:gd name="T14" fmla="*/ 8 w 8"/>
                  <a:gd name="T15" fmla="*/ 4 h 7"/>
                  <a:gd name="T16" fmla="*/ 7 w 8"/>
                  <a:gd name="T17" fmla="*/ 0 h 7"/>
                  <a:gd name="T18" fmla="*/ 3 w 8"/>
                  <a:gd name="T19" fmla="*/ 0 h 7"/>
                  <a:gd name="T20" fmla="*/ 2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2" y="2"/>
                    </a:lnTo>
                    <a:lnTo>
                      <a:pt x="0" y="4"/>
                    </a:lnTo>
                    <a:lnTo>
                      <a:pt x="7" y="7"/>
                    </a:lnTo>
                    <a:lnTo>
                      <a:pt x="8" y="5"/>
                    </a:lnTo>
                    <a:lnTo>
                      <a:pt x="8" y="4"/>
                    </a:lnTo>
                    <a:lnTo>
                      <a:pt x="7" y="0"/>
                    </a:lnTo>
                    <a:lnTo>
                      <a:pt x="3" y="0"/>
                    </a:lnTo>
                    <a:lnTo>
                      <a:pt x="2"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2" name="Freeform 1371"/>
              <p:cNvSpPr>
                <a:spLocks/>
              </p:cNvSpPr>
              <p:nvPr/>
            </p:nvSpPr>
            <p:spPr bwMode="auto">
              <a:xfrm>
                <a:off x="3884" y="1958"/>
                <a:ext cx="8" cy="6"/>
              </a:xfrm>
              <a:custGeom>
                <a:avLst/>
                <a:gdLst>
                  <a:gd name="T0" fmla="*/ 0 w 8"/>
                  <a:gd name="T1" fmla="*/ 1 h 6"/>
                  <a:gd name="T2" fmla="*/ 0 w 8"/>
                  <a:gd name="T3" fmla="*/ 1 h 6"/>
                  <a:gd name="T4" fmla="*/ 0 w 8"/>
                  <a:gd name="T5" fmla="*/ 3 h 6"/>
                  <a:gd name="T6" fmla="*/ 6 w 8"/>
                  <a:gd name="T7" fmla="*/ 6 h 6"/>
                  <a:gd name="T8" fmla="*/ 6 w 8"/>
                  <a:gd name="T9" fmla="*/ 5 h 6"/>
                  <a:gd name="T10" fmla="*/ 0 w 8"/>
                  <a:gd name="T11" fmla="*/ 1 h 6"/>
                  <a:gd name="T12" fmla="*/ 6 w 8"/>
                  <a:gd name="T13" fmla="*/ 5 h 6"/>
                  <a:gd name="T14" fmla="*/ 8 w 8"/>
                  <a:gd name="T15" fmla="*/ 3 h 6"/>
                  <a:gd name="T16" fmla="*/ 6 w 8"/>
                  <a:gd name="T17" fmla="*/ 0 h 6"/>
                  <a:gd name="T18" fmla="*/ 3 w 8"/>
                  <a:gd name="T19" fmla="*/ 0 h 6"/>
                  <a:gd name="T20" fmla="*/ 0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0" y="1"/>
                    </a:moveTo>
                    <a:lnTo>
                      <a:pt x="0" y="1"/>
                    </a:lnTo>
                    <a:lnTo>
                      <a:pt x="0" y="3"/>
                    </a:lnTo>
                    <a:lnTo>
                      <a:pt x="6" y="6"/>
                    </a:lnTo>
                    <a:lnTo>
                      <a:pt x="6" y="5"/>
                    </a:lnTo>
                    <a:lnTo>
                      <a:pt x="0" y="1"/>
                    </a:lnTo>
                    <a:lnTo>
                      <a:pt x="6" y="5"/>
                    </a:lnTo>
                    <a:lnTo>
                      <a:pt x="8" y="3"/>
                    </a:lnTo>
                    <a:lnTo>
                      <a:pt x="6" y="0"/>
                    </a:lnTo>
                    <a:lnTo>
                      <a:pt x="3"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3" name="Freeform 1372"/>
              <p:cNvSpPr>
                <a:spLocks/>
              </p:cNvSpPr>
              <p:nvPr/>
            </p:nvSpPr>
            <p:spPr bwMode="auto">
              <a:xfrm>
                <a:off x="3884" y="1956"/>
                <a:ext cx="8" cy="8"/>
              </a:xfrm>
              <a:custGeom>
                <a:avLst/>
                <a:gdLst>
                  <a:gd name="T0" fmla="*/ 8 w 8"/>
                  <a:gd name="T1" fmla="*/ 7 h 8"/>
                  <a:gd name="T2" fmla="*/ 1 w 8"/>
                  <a:gd name="T3" fmla="*/ 2 h 8"/>
                  <a:gd name="T4" fmla="*/ 0 w 8"/>
                  <a:gd name="T5" fmla="*/ 3 h 8"/>
                  <a:gd name="T6" fmla="*/ 6 w 8"/>
                  <a:gd name="T7" fmla="*/ 8 h 8"/>
                  <a:gd name="T8" fmla="*/ 8 w 8"/>
                  <a:gd name="T9" fmla="*/ 7 h 8"/>
                  <a:gd name="T10" fmla="*/ 8 w 8"/>
                  <a:gd name="T11" fmla="*/ 7 h 8"/>
                  <a:gd name="T12" fmla="*/ 8 w 8"/>
                  <a:gd name="T13" fmla="*/ 7 h 8"/>
                  <a:gd name="T14" fmla="*/ 8 w 8"/>
                  <a:gd name="T15" fmla="*/ 3 h 8"/>
                  <a:gd name="T16" fmla="*/ 6 w 8"/>
                  <a:gd name="T17" fmla="*/ 0 h 8"/>
                  <a:gd name="T18" fmla="*/ 5 w 8"/>
                  <a:gd name="T19" fmla="*/ 0 h 8"/>
                  <a:gd name="T20" fmla="*/ 1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1" y="2"/>
                    </a:lnTo>
                    <a:lnTo>
                      <a:pt x="0" y="3"/>
                    </a:lnTo>
                    <a:lnTo>
                      <a:pt x="6" y="8"/>
                    </a:lnTo>
                    <a:lnTo>
                      <a:pt x="8" y="7"/>
                    </a:lnTo>
                    <a:lnTo>
                      <a:pt x="8" y="3"/>
                    </a:lnTo>
                    <a:lnTo>
                      <a:pt x="6" y="0"/>
                    </a:lnTo>
                    <a:lnTo>
                      <a:pt x="5" y="0"/>
                    </a:lnTo>
                    <a:lnTo>
                      <a:pt x="1"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4" name="Freeform 1373"/>
              <p:cNvSpPr>
                <a:spLocks/>
              </p:cNvSpPr>
              <p:nvPr/>
            </p:nvSpPr>
            <p:spPr bwMode="auto">
              <a:xfrm>
                <a:off x="3885" y="1954"/>
                <a:ext cx="9" cy="9"/>
              </a:xfrm>
              <a:custGeom>
                <a:avLst/>
                <a:gdLst>
                  <a:gd name="T0" fmla="*/ 2 w 9"/>
                  <a:gd name="T1" fmla="*/ 2 h 9"/>
                  <a:gd name="T2" fmla="*/ 0 w 9"/>
                  <a:gd name="T3" fmla="*/ 2 h 9"/>
                  <a:gd name="T4" fmla="*/ 0 w 9"/>
                  <a:gd name="T5" fmla="*/ 4 h 9"/>
                  <a:gd name="T6" fmla="*/ 7 w 9"/>
                  <a:gd name="T7" fmla="*/ 9 h 9"/>
                  <a:gd name="T8" fmla="*/ 7 w 9"/>
                  <a:gd name="T9" fmla="*/ 7 h 9"/>
                  <a:gd name="T10" fmla="*/ 2 w 9"/>
                  <a:gd name="T11" fmla="*/ 2 h 9"/>
                  <a:gd name="T12" fmla="*/ 7 w 9"/>
                  <a:gd name="T13" fmla="*/ 7 h 9"/>
                  <a:gd name="T14" fmla="*/ 9 w 9"/>
                  <a:gd name="T15" fmla="*/ 4 h 9"/>
                  <a:gd name="T16" fmla="*/ 7 w 9"/>
                  <a:gd name="T17" fmla="*/ 0 h 9"/>
                  <a:gd name="T18" fmla="*/ 4 w 9"/>
                  <a:gd name="T19" fmla="*/ 0 h 9"/>
                  <a:gd name="T20" fmla="*/ 0 w 9"/>
                  <a:gd name="T21" fmla="*/ 2 h 9"/>
                  <a:gd name="T22" fmla="*/ 2 w 9"/>
                  <a:gd name="T23" fmla="*/ 2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9">
                    <a:moveTo>
                      <a:pt x="2" y="2"/>
                    </a:moveTo>
                    <a:lnTo>
                      <a:pt x="0" y="2"/>
                    </a:lnTo>
                    <a:lnTo>
                      <a:pt x="0" y="4"/>
                    </a:lnTo>
                    <a:lnTo>
                      <a:pt x="7" y="9"/>
                    </a:lnTo>
                    <a:lnTo>
                      <a:pt x="7" y="7"/>
                    </a:lnTo>
                    <a:lnTo>
                      <a:pt x="2" y="2"/>
                    </a:lnTo>
                    <a:lnTo>
                      <a:pt x="7" y="7"/>
                    </a:lnTo>
                    <a:lnTo>
                      <a:pt x="9" y="4"/>
                    </a:lnTo>
                    <a:lnTo>
                      <a:pt x="7" y="0"/>
                    </a:lnTo>
                    <a:lnTo>
                      <a:pt x="4" y="0"/>
                    </a:lnTo>
                    <a:lnTo>
                      <a:pt x="0" y="2"/>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5" name="Freeform 1374"/>
              <p:cNvSpPr>
                <a:spLocks/>
              </p:cNvSpPr>
              <p:nvPr/>
            </p:nvSpPr>
            <p:spPr bwMode="auto">
              <a:xfrm>
                <a:off x="3887" y="1953"/>
                <a:ext cx="7" cy="8"/>
              </a:xfrm>
              <a:custGeom>
                <a:avLst/>
                <a:gdLst>
                  <a:gd name="T0" fmla="*/ 7 w 7"/>
                  <a:gd name="T1" fmla="*/ 6 h 8"/>
                  <a:gd name="T2" fmla="*/ 0 w 7"/>
                  <a:gd name="T3" fmla="*/ 1 h 8"/>
                  <a:gd name="T4" fmla="*/ 0 w 7"/>
                  <a:gd name="T5" fmla="*/ 3 h 8"/>
                  <a:gd name="T6" fmla="*/ 5 w 7"/>
                  <a:gd name="T7" fmla="*/ 8 h 8"/>
                  <a:gd name="T8" fmla="*/ 7 w 7"/>
                  <a:gd name="T9" fmla="*/ 6 h 8"/>
                  <a:gd name="T10" fmla="*/ 7 w 7"/>
                  <a:gd name="T11" fmla="*/ 6 h 8"/>
                  <a:gd name="T12" fmla="*/ 7 w 7"/>
                  <a:gd name="T13" fmla="*/ 6 h 8"/>
                  <a:gd name="T14" fmla="*/ 7 w 7"/>
                  <a:gd name="T15" fmla="*/ 3 h 8"/>
                  <a:gd name="T16" fmla="*/ 5 w 7"/>
                  <a:gd name="T17" fmla="*/ 1 h 8"/>
                  <a:gd name="T18" fmla="*/ 3 w 7"/>
                  <a:gd name="T19" fmla="*/ 0 h 8"/>
                  <a:gd name="T20" fmla="*/ 0 w 7"/>
                  <a:gd name="T21" fmla="*/ 1 h 8"/>
                  <a:gd name="T22" fmla="*/ 7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6"/>
                    </a:moveTo>
                    <a:lnTo>
                      <a:pt x="0" y="1"/>
                    </a:lnTo>
                    <a:lnTo>
                      <a:pt x="0" y="3"/>
                    </a:lnTo>
                    <a:lnTo>
                      <a:pt x="5" y="8"/>
                    </a:lnTo>
                    <a:lnTo>
                      <a:pt x="7" y="6"/>
                    </a:lnTo>
                    <a:lnTo>
                      <a:pt x="7" y="3"/>
                    </a:lnTo>
                    <a:lnTo>
                      <a:pt x="5" y="1"/>
                    </a:lnTo>
                    <a:lnTo>
                      <a:pt x="3" y="0"/>
                    </a:lnTo>
                    <a:lnTo>
                      <a:pt x="0"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6" name="Freeform 1375"/>
              <p:cNvSpPr>
                <a:spLocks/>
              </p:cNvSpPr>
              <p:nvPr/>
            </p:nvSpPr>
            <p:spPr bwMode="auto">
              <a:xfrm>
                <a:off x="3887" y="1951"/>
                <a:ext cx="8" cy="8"/>
              </a:xfrm>
              <a:custGeom>
                <a:avLst/>
                <a:gdLst>
                  <a:gd name="T0" fmla="*/ 2 w 8"/>
                  <a:gd name="T1" fmla="*/ 2 h 8"/>
                  <a:gd name="T2" fmla="*/ 2 w 8"/>
                  <a:gd name="T3" fmla="*/ 2 h 8"/>
                  <a:gd name="T4" fmla="*/ 0 w 8"/>
                  <a:gd name="T5" fmla="*/ 3 h 8"/>
                  <a:gd name="T6" fmla="*/ 7 w 8"/>
                  <a:gd name="T7" fmla="*/ 8 h 8"/>
                  <a:gd name="T8" fmla="*/ 8 w 8"/>
                  <a:gd name="T9" fmla="*/ 7 h 8"/>
                  <a:gd name="T10" fmla="*/ 2 w 8"/>
                  <a:gd name="T11" fmla="*/ 2 h 8"/>
                  <a:gd name="T12" fmla="*/ 8 w 8"/>
                  <a:gd name="T13" fmla="*/ 7 h 8"/>
                  <a:gd name="T14" fmla="*/ 8 w 8"/>
                  <a:gd name="T15" fmla="*/ 3 h 8"/>
                  <a:gd name="T16" fmla="*/ 7 w 8"/>
                  <a:gd name="T17" fmla="*/ 2 h 8"/>
                  <a:gd name="T18" fmla="*/ 3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3"/>
                    </a:lnTo>
                    <a:lnTo>
                      <a:pt x="7" y="8"/>
                    </a:lnTo>
                    <a:lnTo>
                      <a:pt x="8" y="7"/>
                    </a:lnTo>
                    <a:lnTo>
                      <a:pt x="2" y="2"/>
                    </a:lnTo>
                    <a:lnTo>
                      <a:pt x="8" y="7"/>
                    </a:lnTo>
                    <a:lnTo>
                      <a:pt x="8" y="3"/>
                    </a:lnTo>
                    <a:lnTo>
                      <a:pt x="7" y="2"/>
                    </a:lnTo>
                    <a:lnTo>
                      <a:pt x="3"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7" name="Freeform 1376"/>
              <p:cNvSpPr>
                <a:spLocks/>
              </p:cNvSpPr>
              <p:nvPr/>
            </p:nvSpPr>
            <p:spPr bwMode="auto">
              <a:xfrm>
                <a:off x="3889" y="1951"/>
                <a:ext cx="8" cy="7"/>
              </a:xfrm>
              <a:custGeom>
                <a:avLst/>
                <a:gdLst>
                  <a:gd name="T0" fmla="*/ 0 w 8"/>
                  <a:gd name="T1" fmla="*/ 2 h 7"/>
                  <a:gd name="T2" fmla="*/ 0 w 8"/>
                  <a:gd name="T3" fmla="*/ 2 h 7"/>
                  <a:gd name="T4" fmla="*/ 0 w 8"/>
                  <a:gd name="T5" fmla="*/ 2 h 7"/>
                  <a:gd name="T6" fmla="*/ 6 w 8"/>
                  <a:gd name="T7" fmla="*/ 7 h 7"/>
                  <a:gd name="T8" fmla="*/ 6 w 8"/>
                  <a:gd name="T9" fmla="*/ 5 h 7"/>
                  <a:gd name="T10" fmla="*/ 0 w 8"/>
                  <a:gd name="T11" fmla="*/ 2 h 7"/>
                  <a:gd name="T12" fmla="*/ 6 w 8"/>
                  <a:gd name="T13" fmla="*/ 5 h 7"/>
                  <a:gd name="T14" fmla="*/ 8 w 8"/>
                  <a:gd name="T15" fmla="*/ 3 h 7"/>
                  <a:gd name="T16" fmla="*/ 6 w 8"/>
                  <a:gd name="T17" fmla="*/ 0 h 7"/>
                  <a:gd name="T18" fmla="*/ 3 w 8"/>
                  <a:gd name="T19" fmla="*/ 0 h 7"/>
                  <a:gd name="T20" fmla="*/ 0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0" y="2"/>
                    </a:moveTo>
                    <a:lnTo>
                      <a:pt x="0" y="2"/>
                    </a:lnTo>
                    <a:lnTo>
                      <a:pt x="6" y="7"/>
                    </a:lnTo>
                    <a:lnTo>
                      <a:pt x="6" y="5"/>
                    </a:lnTo>
                    <a:lnTo>
                      <a:pt x="0" y="2"/>
                    </a:lnTo>
                    <a:lnTo>
                      <a:pt x="6" y="5"/>
                    </a:lnTo>
                    <a:lnTo>
                      <a:pt x="8" y="3"/>
                    </a:lnTo>
                    <a:lnTo>
                      <a:pt x="6" y="0"/>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8" name="Freeform 1377"/>
              <p:cNvSpPr>
                <a:spLocks/>
              </p:cNvSpPr>
              <p:nvPr/>
            </p:nvSpPr>
            <p:spPr bwMode="auto">
              <a:xfrm>
                <a:off x="3889" y="1950"/>
                <a:ext cx="8" cy="6"/>
              </a:xfrm>
              <a:custGeom>
                <a:avLst/>
                <a:gdLst>
                  <a:gd name="T0" fmla="*/ 1 w 8"/>
                  <a:gd name="T1" fmla="*/ 1 h 6"/>
                  <a:gd name="T2" fmla="*/ 1 w 8"/>
                  <a:gd name="T3" fmla="*/ 1 h 6"/>
                  <a:gd name="T4" fmla="*/ 0 w 8"/>
                  <a:gd name="T5" fmla="*/ 3 h 6"/>
                  <a:gd name="T6" fmla="*/ 6 w 8"/>
                  <a:gd name="T7" fmla="*/ 6 h 6"/>
                  <a:gd name="T8" fmla="*/ 8 w 8"/>
                  <a:gd name="T9" fmla="*/ 6 h 6"/>
                  <a:gd name="T10" fmla="*/ 1 w 8"/>
                  <a:gd name="T11" fmla="*/ 1 h 6"/>
                  <a:gd name="T12" fmla="*/ 8 w 8"/>
                  <a:gd name="T13" fmla="*/ 6 h 6"/>
                  <a:gd name="T14" fmla="*/ 8 w 8"/>
                  <a:gd name="T15" fmla="*/ 3 h 6"/>
                  <a:gd name="T16" fmla="*/ 6 w 8"/>
                  <a:gd name="T17" fmla="*/ 0 h 6"/>
                  <a:gd name="T18" fmla="*/ 5 w 8"/>
                  <a:gd name="T19" fmla="*/ 0 h 6"/>
                  <a:gd name="T20" fmla="*/ 1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1" y="1"/>
                    </a:moveTo>
                    <a:lnTo>
                      <a:pt x="1" y="1"/>
                    </a:lnTo>
                    <a:lnTo>
                      <a:pt x="0" y="3"/>
                    </a:lnTo>
                    <a:lnTo>
                      <a:pt x="6" y="6"/>
                    </a:lnTo>
                    <a:lnTo>
                      <a:pt x="8" y="6"/>
                    </a:lnTo>
                    <a:lnTo>
                      <a:pt x="1" y="1"/>
                    </a:lnTo>
                    <a:lnTo>
                      <a:pt x="8" y="6"/>
                    </a:lnTo>
                    <a:lnTo>
                      <a:pt x="8" y="3"/>
                    </a:lnTo>
                    <a:lnTo>
                      <a:pt x="6" y="0"/>
                    </a:lnTo>
                    <a:lnTo>
                      <a:pt x="5"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49" name="Freeform 1378"/>
              <p:cNvSpPr>
                <a:spLocks/>
              </p:cNvSpPr>
              <p:nvPr/>
            </p:nvSpPr>
            <p:spPr bwMode="auto">
              <a:xfrm>
                <a:off x="3890" y="1948"/>
                <a:ext cx="8" cy="8"/>
              </a:xfrm>
              <a:custGeom>
                <a:avLst/>
                <a:gdLst>
                  <a:gd name="T0" fmla="*/ 7 w 8"/>
                  <a:gd name="T1" fmla="*/ 6 h 8"/>
                  <a:gd name="T2" fmla="*/ 2 w 8"/>
                  <a:gd name="T3" fmla="*/ 2 h 8"/>
                  <a:gd name="T4" fmla="*/ 0 w 8"/>
                  <a:gd name="T5" fmla="*/ 3 h 8"/>
                  <a:gd name="T6" fmla="*/ 7 w 8"/>
                  <a:gd name="T7" fmla="*/ 8 h 8"/>
                  <a:gd name="T8" fmla="*/ 7 w 8"/>
                  <a:gd name="T9" fmla="*/ 6 h 8"/>
                  <a:gd name="T10" fmla="*/ 7 w 8"/>
                  <a:gd name="T11" fmla="*/ 6 h 8"/>
                  <a:gd name="T12" fmla="*/ 7 w 8"/>
                  <a:gd name="T13" fmla="*/ 6 h 8"/>
                  <a:gd name="T14" fmla="*/ 8 w 8"/>
                  <a:gd name="T15" fmla="*/ 3 h 8"/>
                  <a:gd name="T16" fmla="*/ 7 w 8"/>
                  <a:gd name="T17" fmla="*/ 2 h 8"/>
                  <a:gd name="T18" fmla="*/ 4 w 8"/>
                  <a:gd name="T19" fmla="*/ 0 h 8"/>
                  <a:gd name="T20" fmla="*/ 2 w 8"/>
                  <a:gd name="T21" fmla="*/ 2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2"/>
                    </a:lnTo>
                    <a:lnTo>
                      <a:pt x="0" y="3"/>
                    </a:lnTo>
                    <a:lnTo>
                      <a:pt x="7" y="8"/>
                    </a:lnTo>
                    <a:lnTo>
                      <a:pt x="7" y="6"/>
                    </a:lnTo>
                    <a:lnTo>
                      <a:pt x="8" y="3"/>
                    </a:lnTo>
                    <a:lnTo>
                      <a:pt x="7" y="2"/>
                    </a:lnTo>
                    <a:lnTo>
                      <a:pt x="4" y="0"/>
                    </a:lnTo>
                    <a:lnTo>
                      <a:pt x="2" y="2"/>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0" name="Freeform 1379"/>
              <p:cNvSpPr>
                <a:spLocks/>
              </p:cNvSpPr>
              <p:nvPr/>
            </p:nvSpPr>
            <p:spPr bwMode="auto">
              <a:xfrm>
                <a:off x="3892" y="1946"/>
                <a:ext cx="6" cy="8"/>
              </a:xfrm>
              <a:custGeom>
                <a:avLst/>
                <a:gdLst>
                  <a:gd name="T0" fmla="*/ 0 w 6"/>
                  <a:gd name="T1" fmla="*/ 2 h 8"/>
                  <a:gd name="T2" fmla="*/ 0 w 6"/>
                  <a:gd name="T3" fmla="*/ 2 h 8"/>
                  <a:gd name="T4" fmla="*/ 0 w 6"/>
                  <a:gd name="T5" fmla="*/ 4 h 8"/>
                  <a:gd name="T6" fmla="*/ 5 w 6"/>
                  <a:gd name="T7" fmla="*/ 8 h 8"/>
                  <a:gd name="T8" fmla="*/ 6 w 6"/>
                  <a:gd name="T9" fmla="*/ 7 h 8"/>
                  <a:gd name="T10" fmla="*/ 0 w 6"/>
                  <a:gd name="T11" fmla="*/ 2 h 8"/>
                  <a:gd name="T12" fmla="*/ 6 w 6"/>
                  <a:gd name="T13" fmla="*/ 7 h 8"/>
                  <a:gd name="T14" fmla="*/ 6 w 6"/>
                  <a:gd name="T15" fmla="*/ 4 h 8"/>
                  <a:gd name="T16" fmla="*/ 5 w 6"/>
                  <a:gd name="T17" fmla="*/ 2 h 8"/>
                  <a:gd name="T18" fmla="*/ 3 w 6"/>
                  <a:gd name="T19" fmla="*/ 0 h 8"/>
                  <a:gd name="T20" fmla="*/ 0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2"/>
                    </a:moveTo>
                    <a:lnTo>
                      <a:pt x="0" y="2"/>
                    </a:lnTo>
                    <a:lnTo>
                      <a:pt x="0" y="4"/>
                    </a:lnTo>
                    <a:lnTo>
                      <a:pt x="5" y="8"/>
                    </a:lnTo>
                    <a:lnTo>
                      <a:pt x="6" y="7"/>
                    </a:lnTo>
                    <a:lnTo>
                      <a:pt x="0" y="2"/>
                    </a:lnTo>
                    <a:lnTo>
                      <a:pt x="6" y="7"/>
                    </a:lnTo>
                    <a:lnTo>
                      <a:pt x="6" y="4"/>
                    </a:lnTo>
                    <a:lnTo>
                      <a:pt x="5" y="2"/>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1" name="Freeform 1380"/>
              <p:cNvSpPr>
                <a:spLocks/>
              </p:cNvSpPr>
              <p:nvPr/>
            </p:nvSpPr>
            <p:spPr bwMode="auto">
              <a:xfrm>
                <a:off x="3892" y="1946"/>
                <a:ext cx="8" cy="7"/>
              </a:xfrm>
              <a:custGeom>
                <a:avLst/>
                <a:gdLst>
                  <a:gd name="T0" fmla="*/ 6 w 8"/>
                  <a:gd name="T1" fmla="*/ 7 h 7"/>
                  <a:gd name="T2" fmla="*/ 2 w 8"/>
                  <a:gd name="T3" fmla="*/ 2 h 7"/>
                  <a:gd name="T4" fmla="*/ 0 w 8"/>
                  <a:gd name="T5" fmla="*/ 2 h 7"/>
                  <a:gd name="T6" fmla="*/ 6 w 8"/>
                  <a:gd name="T7" fmla="*/ 7 h 7"/>
                  <a:gd name="T8" fmla="*/ 6 w 8"/>
                  <a:gd name="T9" fmla="*/ 7 h 7"/>
                  <a:gd name="T10" fmla="*/ 6 w 8"/>
                  <a:gd name="T11" fmla="*/ 7 h 7"/>
                  <a:gd name="T12" fmla="*/ 6 w 8"/>
                  <a:gd name="T13" fmla="*/ 7 h 7"/>
                  <a:gd name="T14" fmla="*/ 8 w 8"/>
                  <a:gd name="T15" fmla="*/ 4 h 7"/>
                  <a:gd name="T16" fmla="*/ 6 w 8"/>
                  <a:gd name="T17" fmla="*/ 0 h 7"/>
                  <a:gd name="T18" fmla="*/ 5 w 8"/>
                  <a:gd name="T19" fmla="*/ 0 h 7"/>
                  <a:gd name="T20" fmla="*/ 2 w 8"/>
                  <a:gd name="T21" fmla="*/ 2 h 7"/>
                  <a:gd name="T22" fmla="*/ 6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7"/>
                    </a:moveTo>
                    <a:lnTo>
                      <a:pt x="2" y="2"/>
                    </a:lnTo>
                    <a:lnTo>
                      <a:pt x="0" y="2"/>
                    </a:lnTo>
                    <a:lnTo>
                      <a:pt x="6" y="7"/>
                    </a:lnTo>
                    <a:lnTo>
                      <a:pt x="8" y="4"/>
                    </a:lnTo>
                    <a:lnTo>
                      <a:pt x="6" y="0"/>
                    </a:lnTo>
                    <a:lnTo>
                      <a:pt x="5" y="0"/>
                    </a:lnTo>
                    <a:lnTo>
                      <a:pt x="2"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2" name="Freeform 1381"/>
              <p:cNvSpPr>
                <a:spLocks/>
              </p:cNvSpPr>
              <p:nvPr/>
            </p:nvSpPr>
            <p:spPr bwMode="auto">
              <a:xfrm>
                <a:off x="3894" y="1945"/>
                <a:ext cx="8" cy="8"/>
              </a:xfrm>
              <a:custGeom>
                <a:avLst/>
                <a:gdLst>
                  <a:gd name="T0" fmla="*/ 1 w 8"/>
                  <a:gd name="T1" fmla="*/ 1 h 8"/>
                  <a:gd name="T2" fmla="*/ 1 w 8"/>
                  <a:gd name="T3" fmla="*/ 1 h 8"/>
                  <a:gd name="T4" fmla="*/ 0 w 8"/>
                  <a:gd name="T5" fmla="*/ 3 h 8"/>
                  <a:gd name="T6" fmla="*/ 4 w 8"/>
                  <a:gd name="T7" fmla="*/ 8 h 8"/>
                  <a:gd name="T8" fmla="*/ 6 w 8"/>
                  <a:gd name="T9" fmla="*/ 6 h 8"/>
                  <a:gd name="T10" fmla="*/ 1 w 8"/>
                  <a:gd name="T11" fmla="*/ 1 h 8"/>
                  <a:gd name="T12" fmla="*/ 6 w 8"/>
                  <a:gd name="T13" fmla="*/ 6 h 8"/>
                  <a:gd name="T14" fmla="*/ 8 w 8"/>
                  <a:gd name="T15" fmla="*/ 3 h 8"/>
                  <a:gd name="T16" fmla="*/ 6 w 8"/>
                  <a:gd name="T17" fmla="*/ 1 h 8"/>
                  <a:gd name="T18" fmla="*/ 3 w 8"/>
                  <a:gd name="T19" fmla="*/ 0 h 8"/>
                  <a:gd name="T20" fmla="*/ 1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1"/>
                    </a:moveTo>
                    <a:lnTo>
                      <a:pt x="1" y="1"/>
                    </a:lnTo>
                    <a:lnTo>
                      <a:pt x="0" y="3"/>
                    </a:lnTo>
                    <a:lnTo>
                      <a:pt x="4" y="8"/>
                    </a:lnTo>
                    <a:lnTo>
                      <a:pt x="6" y="6"/>
                    </a:lnTo>
                    <a:lnTo>
                      <a:pt x="1" y="1"/>
                    </a:lnTo>
                    <a:lnTo>
                      <a:pt x="6" y="6"/>
                    </a:lnTo>
                    <a:lnTo>
                      <a:pt x="8" y="3"/>
                    </a:lnTo>
                    <a:lnTo>
                      <a:pt x="6" y="1"/>
                    </a:lnTo>
                    <a:lnTo>
                      <a:pt x="3"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3" name="Freeform 1382"/>
              <p:cNvSpPr>
                <a:spLocks/>
              </p:cNvSpPr>
              <p:nvPr/>
            </p:nvSpPr>
            <p:spPr bwMode="auto">
              <a:xfrm>
                <a:off x="3895" y="1943"/>
                <a:ext cx="7" cy="8"/>
              </a:xfrm>
              <a:custGeom>
                <a:avLst/>
                <a:gdLst>
                  <a:gd name="T0" fmla="*/ 7 w 7"/>
                  <a:gd name="T1" fmla="*/ 8 h 8"/>
                  <a:gd name="T2" fmla="*/ 0 w 7"/>
                  <a:gd name="T3" fmla="*/ 2 h 8"/>
                  <a:gd name="T4" fmla="*/ 0 w 7"/>
                  <a:gd name="T5" fmla="*/ 3 h 8"/>
                  <a:gd name="T6" fmla="*/ 5 w 7"/>
                  <a:gd name="T7" fmla="*/ 8 h 8"/>
                  <a:gd name="T8" fmla="*/ 7 w 7"/>
                  <a:gd name="T9" fmla="*/ 8 h 8"/>
                  <a:gd name="T10" fmla="*/ 7 w 7"/>
                  <a:gd name="T11" fmla="*/ 8 h 8"/>
                  <a:gd name="T12" fmla="*/ 7 w 7"/>
                  <a:gd name="T13" fmla="*/ 8 h 8"/>
                  <a:gd name="T14" fmla="*/ 7 w 7"/>
                  <a:gd name="T15" fmla="*/ 5 h 8"/>
                  <a:gd name="T16" fmla="*/ 7 w 7"/>
                  <a:gd name="T17" fmla="*/ 2 h 8"/>
                  <a:gd name="T18" fmla="*/ 3 w 7"/>
                  <a:gd name="T19" fmla="*/ 0 h 8"/>
                  <a:gd name="T20" fmla="*/ 0 w 7"/>
                  <a:gd name="T21" fmla="*/ 2 h 8"/>
                  <a:gd name="T22" fmla="*/ 7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8"/>
                    </a:moveTo>
                    <a:lnTo>
                      <a:pt x="0" y="2"/>
                    </a:lnTo>
                    <a:lnTo>
                      <a:pt x="0" y="3"/>
                    </a:lnTo>
                    <a:lnTo>
                      <a:pt x="5" y="8"/>
                    </a:lnTo>
                    <a:lnTo>
                      <a:pt x="7" y="8"/>
                    </a:lnTo>
                    <a:lnTo>
                      <a:pt x="7" y="5"/>
                    </a:lnTo>
                    <a:lnTo>
                      <a:pt x="7" y="2"/>
                    </a:lnTo>
                    <a:lnTo>
                      <a:pt x="3" y="0"/>
                    </a:lnTo>
                    <a:lnTo>
                      <a:pt x="0" y="2"/>
                    </a:lnTo>
                    <a:lnTo>
                      <a:pt x="7"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4" name="Freeform 1383"/>
              <p:cNvSpPr>
                <a:spLocks/>
              </p:cNvSpPr>
              <p:nvPr/>
            </p:nvSpPr>
            <p:spPr bwMode="auto">
              <a:xfrm>
                <a:off x="3895" y="1943"/>
                <a:ext cx="8" cy="8"/>
              </a:xfrm>
              <a:custGeom>
                <a:avLst/>
                <a:gdLst>
                  <a:gd name="T0" fmla="*/ 2 w 8"/>
                  <a:gd name="T1" fmla="*/ 0 h 8"/>
                  <a:gd name="T2" fmla="*/ 2 w 8"/>
                  <a:gd name="T3" fmla="*/ 2 h 8"/>
                  <a:gd name="T4" fmla="*/ 0 w 8"/>
                  <a:gd name="T5" fmla="*/ 2 h 8"/>
                  <a:gd name="T6" fmla="*/ 7 w 8"/>
                  <a:gd name="T7" fmla="*/ 8 h 8"/>
                  <a:gd name="T8" fmla="*/ 7 w 8"/>
                  <a:gd name="T9" fmla="*/ 7 h 8"/>
                  <a:gd name="T10" fmla="*/ 2 w 8"/>
                  <a:gd name="T11" fmla="*/ 0 h 8"/>
                  <a:gd name="T12" fmla="*/ 7 w 8"/>
                  <a:gd name="T13" fmla="*/ 7 h 8"/>
                  <a:gd name="T14" fmla="*/ 8 w 8"/>
                  <a:gd name="T15" fmla="*/ 3 h 8"/>
                  <a:gd name="T16" fmla="*/ 7 w 8"/>
                  <a:gd name="T17" fmla="*/ 2 h 8"/>
                  <a:gd name="T18" fmla="*/ 5 w 8"/>
                  <a:gd name="T19" fmla="*/ 0 h 8"/>
                  <a:gd name="T20" fmla="*/ 2 w 8"/>
                  <a:gd name="T21" fmla="*/ 2 h 8"/>
                  <a:gd name="T22" fmla="*/ 2 w 8"/>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0"/>
                    </a:moveTo>
                    <a:lnTo>
                      <a:pt x="2" y="2"/>
                    </a:lnTo>
                    <a:lnTo>
                      <a:pt x="0" y="2"/>
                    </a:lnTo>
                    <a:lnTo>
                      <a:pt x="7" y="8"/>
                    </a:lnTo>
                    <a:lnTo>
                      <a:pt x="7" y="7"/>
                    </a:lnTo>
                    <a:lnTo>
                      <a:pt x="2" y="0"/>
                    </a:lnTo>
                    <a:lnTo>
                      <a:pt x="7" y="7"/>
                    </a:lnTo>
                    <a:lnTo>
                      <a:pt x="8" y="3"/>
                    </a:lnTo>
                    <a:lnTo>
                      <a:pt x="7" y="2"/>
                    </a:lnTo>
                    <a:lnTo>
                      <a:pt x="5" y="0"/>
                    </a:lnTo>
                    <a:lnTo>
                      <a:pt x="2"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5" name="Freeform 1384"/>
              <p:cNvSpPr>
                <a:spLocks/>
              </p:cNvSpPr>
              <p:nvPr/>
            </p:nvSpPr>
            <p:spPr bwMode="auto">
              <a:xfrm>
                <a:off x="3897" y="1942"/>
                <a:ext cx="6" cy="8"/>
              </a:xfrm>
              <a:custGeom>
                <a:avLst/>
                <a:gdLst>
                  <a:gd name="T0" fmla="*/ 1 w 6"/>
                  <a:gd name="T1" fmla="*/ 1 h 8"/>
                  <a:gd name="T2" fmla="*/ 0 w 6"/>
                  <a:gd name="T3" fmla="*/ 1 h 8"/>
                  <a:gd name="T4" fmla="*/ 0 w 6"/>
                  <a:gd name="T5" fmla="*/ 1 h 8"/>
                  <a:gd name="T6" fmla="*/ 5 w 6"/>
                  <a:gd name="T7" fmla="*/ 8 h 8"/>
                  <a:gd name="T8" fmla="*/ 6 w 6"/>
                  <a:gd name="T9" fmla="*/ 6 h 8"/>
                  <a:gd name="T10" fmla="*/ 1 w 6"/>
                  <a:gd name="T11" fmla="*/ 1 h 8"/>
                  <a:gd name="T12" fmla="*/ 6 w 6"/>
                  <a:gd name="T13" fmla="*/ 6 h 8"/>
                  <a:gd name="T14" fmla="*/ 6 w 6"/>
                  <a:gd name="T15" fmla="*/ 4 h 8"/>
                  <a:gd name="T16" fmla="*/ 6 w 6"/>
                  <a:gd name="T17" fmla="*/ 1 h 8"/>
                  <a:gd name="T18" fmla="*/ 3 w 6"/>
                  <a:gd name="T19" fmla="*/ 0 h 8"/>
                  <a:gd name="T20" fmla="*/ 0 w 6"/>
                  <a:gd name="T21" fmla="*/ 1 h 8"/>
                  <a:gd name="T22" fmla="*/ 1 w 6"/>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1"/>
                    </a:moveTo>
                    <a:lnTo>
                      <a:pt x="0" y="1"/>
                    </a:lnTo>
                    <a:lnTo>
                      <a:pt x="5" y="8"/>
                    </a:lnTo>
                    <a:lnTo>
                      <a:pt x="6" y="6"/>
                    </a:lnTo>
                    <a:lnTo>
                      <a:pt x="1" y="1"/>
                    </a:lnTo>
                    <a:lnTo>
                      <a:pt x="6" y="6"/>
                    </a:lnTo>
                    <a:lnTo>
                      <a:pt x="6" y="4"/>
                    </a:lnTo>
                    <a:lnTo>
                      <a:pt x="6" y="1"/>
                    </a:lnTo>
                    <a:lnTo>
                      <a:pt x="3" y="0"/>
                    </a:lnTo>
                    <a:lnTo>
                      <a:pt x="0" y="1"/>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6" name="Freeform 1385"/>
              <p:cNvSpPr>
                <a:spLocks/>
              </p:cNvSpPr>
              <p:nvPr/>
            </p:nvSpPr>
            <p:spPr bwMode="auto">
              <a:xfrm>
                <a:off x="3898" y="1942"/>
                <a:ext cx="7" cy="8"/>
              </a:xfrm>
              <a:custGeom>
                <a:avLst/>
                <a:gdLst>
                  <a:gd name="T0" fmla="*/ 0 w 7"/>
                  <a:gd name="T1" fmla="*/ 0 h 8"/>
                  <a:gd name="T2" fmla="*/ 0 w 7"/>
                  <a:gd name="T3" fmla="*/ 0 h 8"/>
                  <a:gd name="T4" fmla="*/ 0 w 7"/>
                  <a:gd name="T5" fmla="*/ 1 h 8"/>
                  <a:gd name="T6" fmla="*/ 5 w 7"/>
                  <a:gd name="T7" fmla="*/ 8 h 8"/>
                  <a:gd name="T8" fmla="*/ 5 w 7"/>
                  <a:gd name="T9" fmla="*/ 6 h 8"/>
                  <a:gd name="T10" fmla="*/ 0 w 7"/>
                  <a:gd name="T11" fmla="*/ 0 h 8"/>
                  <a:gd name="T12" fmla="*/ 5 w 7"/>
                  <a:gd name="T13" fmla="*/ 6 h 8"/>
                  <a:gd name="T14" fmla="*/ 7 w 7"/>
                  <a:gd name="T15" fmla="*/ 3 h 8"/>
                  <a:gd name="T16" fmla="*/ 7 w 7"/>
                  <a:gd name="T17" fmla="*/ 1 h 8"/>
                  <a:gd name="T18" fmla="*/ 4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0" y="0"/>
                    </a:moveTo>
                    <a:lnTo>
                      <a:pt x="0" y="0"/>
                    </a:lnTo>
                    <a:lnTo>
                      <a:pt x="0" y="1"/>
                    </a:lnTo>
                    <a:lnTo>
                      <a:pt x="5" y="8"/>
                    </a:lnTo>
                    <a:lnTo>
                      <a:pt x="5" y="6"/>
                    </a:lnTo>
                    <a:lnTo>
                      <a:pt x="0" y="0"/>
                    </a:lnTo>
                    <a:lnTo>
                      <a:pt x="5" y="6"/>
                    </a:lnTo>
                    <a:lnTo>
                      <a:pt x="7" y="3"/>
                    </a:lnTo>
                    <a:lnTo>
                      <a:pt x="7" y="1"/>
                    </a:lnTo>
                    <a:lnTo>
                      <a:pt x="4"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7" name="Freeform 1386"/>
              <p:cNvSpPr>
                <a:spLocks/>
              </p:cNvSpPr>
              <p:nvPr/>
            </p:nvSpPr>
            <p:spPr bwMode="auto">
              <a:xfrm>
                <a:off x="3898" y="1940"/>
                <a:ext cx="8" cy="8"/>
              </a:xfrm>
              <a:custGeom>
                <a:avLst/>
                <a:gdLst>
                  <a:gd name="T0" fmla="*/ 2 w 8"/>
                  <a:gd name="T1" fmla="*/ 2 h 8"/>
                  <a:gd name="T2" fmla="*/ 2 w 8"/>
                  <a:gd name="T3" fmla="*/ 2 h 8"/>
                  <a:gd name="T4" fmla="*/ 0 w 8"/>
                  <a:gd name="T5" fmla="*/ 2 h 8"/>
                  <a:gd name="T6" fmla="*/ 5 w 8"/>
                  <a:gd name="T7" fmla="*/ 8 h 8"/>
                  <a:gd name="T8" fmla="*/ 7 w 8"/>
                  <a:gd name="T9" fmla="*/ 8 h 8"/>
                  <a:gd name="T10" fmla="*/ 2 w 8"/>
                  <a:gd name="T11" fmla="*/ 2 h 8"/>
                  <a:gd name="T12" fmla="*/ 7 w 8"/>
                  <a:gd name="T13" fmla="*/ 8 h 8"/>
                  <a:gd name="T14" fmla="*/ 8 w 8"/>
                  <a:gd name="T15" fmla="*/ 5 h 8"/>
                  <a:gd name="T16" fmla="*/ 7 w 8"/>
                  <a:gd name="T17" fmla="*/ 2 h 8"/>
                  <a:gd name="T18" fmla="*/ 5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2"/>
                    </a:lnTo>
                    <a:lnTo>
                      <a:pt x="5" y="8"/>
                    </a:lnTo>
                    <a:lnTo>
                      <a:pt x="7" y="8"/>
                    </a:lnTo>
                    <a:lnTo>
                      <a:pt x="2" y="2"/>
                    </a:lnTo>
                    <a:lnTo>
                      <a:pt x="7" y="8"/>
                    </a:lnTo>
                    <a:lnTo>
                      <a:pt x="8" y="5"/>
                    </a:lnTo>
                    <a:lnTo>
                      <a:pt x="7"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8" name="Freeform 1387"/>
              <p:cNvSpPr>
                <a:spLocks/>
              </p:cNvSpPr>
              <p:nvPr/>
            </p:nvSpPr>
            <p:spPr bwMode="auto">
              <a:xfrm>
                <a:off x="3900" y="1940"/>
                <a:ext cx="6" cy="8"/>
              </a:xfrm>
              <a:custGeom>
                <a:avLst/>
                <a:gdLst>
                  <a:gd name="T0" fmla="*/ 2 w 6"/>
                  <a:gd name="T1" fmla="*/ 0 h 8"/>
                  <a:gd name="T2" fmla="*/ 2 w 6"/>
                  <a:gd name="T3" fmla="*/ 0 h 8"/>
                  <a:gd name="T4" fmla="*/ 0 w 6"/>
                  <a:gd name="T5" fmla="*/ 2 h 8"/>
                  <a:gd name="T6" fmla="*/ 5 w 6"/>
                  <a:gd name="T7" fmla="*/ 8 h 8"/>
                  <a:gd name="T8" fmla="*/ 5 w 6"/>
                  <a:gd name="T9" fmla="*/ 6 h 8"/>
                  <a:gd name="T10" fmla="*/ 2 w 6"/>
                  <a:gd name="T11" fmla="*/ 0 h 8"/>
                  <a:gd name="T12" fmla="*/ 5 w 6"/>
                  <a:gd name="T13" fmla="*/ 6 h 8"/>
                  <a:gd name="T14" fmla="*/ 6 w 6"/>
                  <a:gd name="T15" fmla="*/ 5 h 8"/>
                  <a:gd name="T16" fmla="*/ 6 w 6"/>
                  <a:gd name="T17" fmla="*/ 2 h 8"/>
                  <a:gd name="T18" fmla="*/ 3 w 6"/>
                  <a:gd name="T19" fmla="*/ 0 h 8"/>
                  <a:gd name="T20" fmla="*/ 2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2" y="0"/>
                    </a:moveTo>
                    <a:lnTo>
                      <a:pt x="2" y="0"/>
                    </a:lnTo>
                    <a:lnTo>
                      <a:pt x="0" y="2"/>
                    </a:lnTo>
                    <a:lnTo>
                      <a:pt x="5" y="8"/>
                    </a:lnTo>
                    <a:lnTo>
                      <a:pt x="5" y="6"/>
                    </a:lnTo>
                    <a:lnTo>
                      <a:pt x="2" y="0"/>
                    </a:lnTo>
                    <a:lnTo>
                      <a:pt x="5" y="6"/>
                    </a:lnTo>
                    <a:lnTo>
                      <a:pt x="6" y="5"/>
                    </a:lnTo>
                    <a:lnTo>
                      <a:pt x="6" y="2"/>
                    </a:lnTo>
                    <a:lnTo>
                      <a:pt x="3"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59" name="Freeform 1388"/>
              <p:cNvSpPr>
                <a:spLocks/>
              </p:cNvSpPr>
              <p:nvPr/>
            </p:nvSpPr>
            <p:spPr bwMode="auto">
              <a:xfrm>
                <a:off x="3902" y="1940"/>
                <a:ext cx="6" cy="6"/>
              </a:xfrm>
              <a:custGeom>
                <a:avLst/>
                <a:gdLst>
                  <a:gd name="T0" fmla="*/ 0 w 6"/>
                  <a:gd name="T1" fmla="*/ 0 h 6"/>
                  <a:gd name="T2" fmla="*/ 0 w 6"/>
                  <a:gd name="T3" fmla="*/ 0 h 6"/>
                  <a:gd name="T4" fmla="*/ 0 w 6"/>
                  <a:gd name="T5" fmla="*/ 0 h 6"/>
                  <a:gd name="T6" fmla="*/ 3 w 6"/>
                  <a:gd name="T7" fmla="*/ 6 h 6"/>
                  <a:gd name="T8" fmla="*/ 4 w 6"/>
                  <a:gd name="T9" fmla="*/ 6 h 6"/>
                  <a:gd name="T10" fmla="*/ 0 w 6"/>
                  <a:gd name="T11" fmla="*/ 0 h 6"/>
                  <a:gd name="T12" fmla="*/ 4 w 6"/>
                  <a:gd name="T13" fmla="*/ 6 h 6"/>
                  <a:gd name="T14" fmla="*/ 6 w 6"/>
                  <a:gd name="T15" fmla="*/ 3 h 6"/>
                  <a:gd name="T16" fmla="*/ 4 w 6"/>
                  <a:gd name="T17" fmla="*/ 2 h 6"/>
                  <a:gd name="T18" fmla="*/ 3 w 6"/>
                  <a:gd name="T19" fmla="*/ 0 h 6"/>
                  <a:gd name="T20" fmla="*/ 0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0" y="0"/>
                    </a:moveTo>
                    <a:lnTo>
                      <a:pt x="0" y="0"/>
                    </a:lnTo>
                    <a:lnTo>
                      <a:pt x="3" y="6"/>
                    </a:lnTo>
                    <a:lnTo>
                      <a:pt x="4" y="6"/>
                    </a:lnTo>
                    <a:lnTo>
                      <a:pt x="0" y="0"/>
                    </a:lnTo>
                    <a:lnTo>
                      <a:pt x="4" y="6"/>
                    </a:lnTo>
                    <a:lnTo>
                      <a:pt x="6" y="3"/>
                    </a:lnTo>
                    <a:lnTo>
                      <a:pt x="4" y="2"/>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0" name="Freeform 1389"/>
              <p:cNvSpPr>
                <a:spLocks/>
              </p:cNvSpPr>
              <p:nvPr/>
            </p:nvSpPr>
            <p:spPr bwMode="auto">
              <a:xfrm>
                <a:off x="3902" y="1938"/>
                <a:ext cx="6" cy="8"/>
              </a:xfrm>
              <a:custGeom>
                <a:avLst/>
                <a:gdLst>
                  <a:gd name="T0" fmla="*/ 1 w 6"/>
                  <a:gd name="T1" fmla="*/ 0 h 8"/>
                  <a:gd name="T2" fmla="*/ 1 w 6"/>
                  <a:gd name="T3" fmla="*/ 0 h 8"/>
                  <a:gd name="T4" fmla="*/ 0 w 6"/>
                  <a:gd name="T5" fmla="*/ 2 h 8"/>
                  <a:gd name="T6" fmla="*/ 4 w 6"/>
                  <a:gd name="T7" fmla="*/ 8 h 8"/>
                  <a:gd name="T8" fmla="*/ 4 w 6"/>
                  <a:gd name="T9" fmla="*/ 8 h 8"/>
                  <a:gd name="T10" fmla="*/ 1 w 6"/>
                  <a:gd name="T11" fmla="*/ 0 h 8"/>
                  <a:gd name="T12" fmla="*/ 4 w 6"/>
                  <a:gd name="T13" fmla="*/ 8 h 8"/>
                  <a:gd name="T14" fmla="*/ 6 w 6"/>
                  <a:gd name="T15" fmla="*/ 5 h 8"/>
                  <a:gd name="T16" fmla="*/ 6 w 6"/>
                  <a:gd name="T17" fmla="*/ 2 h 8"/>
                  <a:gd name="T18" fmla="*/ 4 w 6"/>
                  <a:gd name="T19" fmla="*/ 0 h 8"/>
                  <a:gd name="T20" fmla="*/ 1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0"/>
                    </a:moveTo>
                    <a:lnTo>
                      <a:pt x="1" y="0"/>
                    </a:lnTo>
                    <a:lnTo>
                      <a:pt x="0" y="2"/>
                    </a:lnTo>
                    <a:lnTo>
                      <a:pt x="4" y="8"/>
                    </a:lnTo>
                    <a:lnTo>
                      <a:pt x="1" y="0"/>
                    </a:lnTo>
                    <a:lnTo>
                      <a:pt x="4" y="8"/>
                    </a:lnTo>
                    <a:lnTo>
                      <a:pt x="6" y="5"/>
                    </a:lnTo>
                    <a:lnTo>
                      <a:pt x="6" y="2"/>
                    </a:lnTo>
                    <a:lnTo>
                      <a:pt x="4"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1" name="Freeform 1390"/>
              <p:cNvSpPr>
                <a:spLocks/>
              </p:cNvSpPr>
              <p:nvPr/>
            </p:nvSpPr>
            <p:spPr bwMode="auto">
              <a:xfrm>
                <a:off x="3903" y="1938"/>
                <a:ext cx="7" cy="8"/>
              </a:xfrm>
              <a:custGeom>
                <a:avLst/>
                <a:gdLst>
                  <a:gd name="T0" fmla="*/ 2 w 7"/>
                  <a:gd name="T1" fmla="*/ 0 h 8"/>
                  <a:gd name="T2" fmla="*/ 2 w 7"/>
                  <a:gd name="T3" fmla="*/ 0 h 8"/>
                  <a:gd name="T4" fmla="*/ 0 w 7"/>
                  <a:gd name="T5" fmla="*/ 0 h 8"/>
                  <a:gd name="T6" fmla="*/ 3 w 7"/>
                  <a:gd name="T7" fmla="*/ 8 h 8"/>
                  <a:gd name="T8" fmla="*/ 5 w 7"/>
                  <a:gd name="T9" fmla="*/ 7 h 8"/>
                  <a:gd name="T10" fmla="*/ 2 w 7"/>
                  <a:gd name="T11" fmla="*/ 0 h 8"/>
                  <a:gd name="T12" fmla="*/ 5 w 7"/>
                  <a:gd name="T13" fmla="*/ 7 h 8"/>
                  <a:gd name="T14" fmla="*/ 7 w 7"/>
                  <a:gd name="T15" fmla="*/ 5 h 8"/>
                  <a:gd name="T16" fmla="*/ 7 w 7"/>
                  <a:gd name="T17" fmla="*/ 2 h 8"/>
                  <a:gd name="T18" fmla="*/ 5 w 7"/>
                  <a:gd name="T19" fmla="*/ 0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0"/>
                    </a:lnTo>
                    <a:lnTo>
                      <a:pt x="3" y="8"/>
                    </a:lnTo>
                    <a:lnTo>
                      <a:pt x="5" y="7"/>
                    </a:lnTo>
                    <a:lnTo>
                      <a:pt x="2" y="0"/>
                    </a:lnTo>
                    <a:lnTo>
                      <a:pt x="5" y="7"/>
                    </a:lnTo>
                    <a:lnTo>
                      <a:pt x="7" y="5"/>
                    </a:lnTo>
                    <a:lnTo>
                      <a:pt x="7" y="2"/>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2" name="Freeform 1391"/>
              <p:cNvSpPr>
                <a:spLocks/>
              </p:cNvSpPr>
              <p:nvPr/>
            </p:nvSpPr>
            <p:spPr bwMode="auto">
              <a:xfrm>
                <a:off x="3905" y="1938"/>
                <a:ext cx="6" cy="7"/>
              </a:xfrm>
              <a:custGeom>
                <a:avLst/>
                <a:gdLst>
                  <a:gd name="T0" fmla="*/ 0 w 6"/>
                  <a:gd name="T1" fmla="*/ 0 h 7"/>
                  <a:gd name="T2" fmla="*/ 0 w 6"/>
                  <a:gd name="T3" fmla="*/ 0 h 7"/>
                  <a:gd name="T4" fmla="*/ 0 w 6"/>
                  <a:gd name="T5" fmla="*/ 0 h 7"/>
                  <a:gd name="T6" fmla="*/ 3 w 6"/>
                  <a:gd name="T7" fmla="*/ 7 h 7"/>
                  <a:gd name="T8" fmla="*/ 3 w 6"/>
                  <a:gd name="T9" fmla="*/ 7 h 7"/>
                  <a:gd name="T10" fmla="*/ 0 w 6"/>
                  <a:gd name="T11" fmla="*/ 0 h 7"/>
                  <a:gd name="T12" fmla="*/ 3 w 6"/>
                  <a:gd name="T13" fmla="*/ 7 h 7"/>
                  <a:gd name="T14" fmla="*/ 6 w 6"/>
                  <a:gd name="T15" fmla="*/ 5 h 7"/>
                  <a:gd name="T16" fmla="*/ 5 w 6"/>
                  <a:gd name="T17" fmla="*/ 2 h 7"/>
                  <a:gd name="T18" fmla="*/ 3 w 6"/>
                  <a:gd name="T19" fmla="*/ 0 h 7"/>
                  <a:gd name="T20" fmla="*/ 0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0" y="0"/>
                    </a:moveTo>
                    <a:lnTo>
                      <a:pt x="0" y="0"/>
                    </a:lnTo>
                    <a:lnTo>
                      <a:pt x="3" y="7"/>
                    </a:lnTo>
                    <a:lnTo>
                      <a:pt x="0" y="0"/>
                    </a:lnTo>
                    <a:lnTo>
                      <a:pt x="3" y="7"/>
                    </a:lnTo>
                    <a:lnTo>
                      <a:pt x="6" y="5"/>
                    </a:lnTo>
                    <a:lnTo>
                      <a:pt x="5" y="2"/>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3" name="Freeform 1392"/>
              <p:cNvSpPr>
                <a:spLocks/>
              </p:cNvSpPr>
              <p:nvPr/>
            </p:nvSpPr>
            <p:spPr bwMode="auto">
              <a:xfrm>
                <a:off x="3905" y="1937"/>
                <a:ext cx="6" cy="8"/>
              </a:xfrm>
              <a:custGeom>
                <a:avLst/>
                <a:gdLst>
                  <a:gd name="T0" fmla="*/ 1 w 6"/>
                  <a:gd name="T1" fmla="*/ 0 h 8"/>
                  <a:gd name="T2" fmla="*/ 1 w 6"/>
                  <a:gd name="T3" fmla="*/ 1 h 8"/>
                  <a:gd name="T4" fmla="*/ 0 w 6"/>
                  <a:gd name="T5" fmla="*/ 1 h 8"/>
                  <a:gd name="T6" fmla="*/ 3 w 6"/>
                  <a:gd name="T7" fmla="*/ 8 h 8"/>
                  <a:gd name="T8" fmla="*/ 5 w 6"/>
                  <a:gd name="T9" fmla="*/ 8 h 8"/>
                  <a:gd name="T10" fmla="*/ 1 w 6"/>
                  <a:gd name="T11" fmla="*/ 0 h 8"/>
                  <a:gd name="T12" fmla="*/ 5 w 6"/>
                  <a:gd name="T13" fmla="*/ 8 h 8"/>
                  <a:gd name="T14" fmla="*/ 6 w 6"/>
                  <a:gd name="T15" fmla="*/ 6 h 8"/>
                  <a:gd name="T16" fmla="*/ 6 w 6"/>
                  <a:gd name="T17" fmla="*/ 3 h 8"/>
                  <a:gd name="T18" fmla="*/ 5 w 6"/>
                  <a:gd name="T19" fmla="*/ 1 h 8"/>
                  <a:gd name="T20" fmla="*/ 1 w 6"/>
                  <a:gd name="T21" fmla="*/ 1 h 8"/>
                  <a:gd name="T22" fmla="*/ 1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0"/>
                    </a:moveTo>
                    <a:lnTo>
                      <a:pt x="1" y="1"/>
                    </a:lnTo>
                    <a:lnTo>
                      <a:pt x="0" y="1"/>
                    </a:lnTo>
                    <a:lnTo>
                      <a:pt x="3" y="8"/>
                    </a:lnTo>
                    <a:lnTo>
                      <a:pt x="5" y="8"/>
                    </a:lnTo>
                    <a:lnTo>
                      <a:pt x="1" y="0"/>
                    </a:lnTo>
                    <a:lnTo>
                      <a:pt x="5" y="8"/>
                    </a:lnTo>
                    <a:lnTo>
                      <a:pt x="6" y="6"/>
                    </a:lnTo>
                    <a:lnTo>
                      <a:pt x="6" y="3"/>
                    </a:lnTo>
                    <a:lnTo>
                      <a:pt x="5" y="1"/>
                    </a:lnTo>
                    <a:lnTo>
                      <a:pt x="1"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4" name="Freeform 1393"/>
              <p:cNvSpPr>
                <a:spLocks/>
              </p:cNvSpPr>
              <p:nvPr/>
            </p:nvSpPr>
            <p:spPr bwMode="auto">
              <a:xfrm>
                <a:off x="3906" y="1937"/>
                <a:ext cx="7" cy="8"/>
              </a:xfrm>
              <a:custGeom>
                <a:avLst/>
                <a:gdLst>
                  <a:gd name="T0" fmla="*/ 2 w 7"/>
                  <a:gd name="T1" fmla="*/ 0 h 8"/>
                  <a:gd name="T2" fmla="*/ 2 w 7"/>
                  <a:gd name="T3" fmla="*/ 0 h 8"/>
                  <a:gd name="T4" fmla="*/ 0 w 7"/>
                  <a:gd name="T5" fmla="*/ 0 h 8"/>
                  <a:gd name="T6" fmla="*/ 4 w 7"/>
                  <a:gd name="T7" fmla="*/ 8 h 8"/>
                  <a:gd name="T8" fmla="*/ 4 w 7"/>
                  <a:gd name="T9" fmla="*/ 8 h 8"/>
                  <a:gd name="T10" fmla="*/ 2 w 7"/>
                  <a:gd name="T11" fmla="*/ 0 h 8"/>
                  <a:gd name="T12" fmla="*/ 4 w 7"/>
                  <a:gd name="T13" fmla="*/ 8 h 8"/>
                  <a:gd name="T14" fmla="*/ 7 w 7"/>
                  <a:gd name="T15" fmla="*/ 6 h 8"/>
                  <a:gd name="T16" fmla="*/ 7 w 7"/>
                  <a:gd name="T17" fmla="*/ 3 h 8"/>
                  <a:gd name="T18" fmla="*/ 5 w 7"/>
                  <a:gd name="T19" fmla="*/ 0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0"/>
                    </a:lnTo>
                    <a:lnTo>
                      <a:pt x="4" y="8"/>
                    </a:lnTo>
                    <a:lnTo>
                      <a:pt x="2" y="0"/>
                    </a:lnTo>
                    <a:lnTo>
                      <a:pt x="4" y="8"/>
                    </a:lnTo>
                    <a:lnTo>
                      <a:pt x="7" y="6"/>
                    </a:lnTo>
                    <a:lnTo>
                      <a:pt x="7"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5" name="Freeform 1394"/>
              <p:cNvSpPr>
                <a:spLocks/>
              </p:cNvSpPr>
              <p:nvPr/>
            </p:nvSpPr>
            <p:spPr bwMode="auto">
              <a:xfrm>
                <a:off x="3908" y="1937"/>
                <a:ext cx="5" cy="8"/>
              </a:xfrm>
              <a:custGeom>
                <a:avLst/>
                <a:gdLst>
                  <a:gd name="T0" fmla="*/ 3 w 5"/>
                  <a:gd name="T1" fmla="*/ 8 h 8"/>
                  <a:gd name="T2" fmla="*/ 2 w 5"/>
                  <a:gd name="T3" fmla="*/ 0 h 8"/>
                  <a:gd name="T4" fmla="*/ 0 w 5"/>
                  <a:gd name="T5" fmla="*/ 0 h 8"/>
                  <a:gd name="T6" fmla="*/ 2 w 5"/>
                  <a:gd name="T7" fmla="*/ 8 h 8"/>
                  <a:gd name="T8" fmla="*/ 3 w 5"/>
                  <a:gd name="T9" fmla="*/ 8 h 8"/>
                  <a:gd name="T10" fmla="*/ 3 w 5"/>
                  <a:gd name="T11" fmla="*/ 8 h 8"/>
                  <a:gd name="T12" fmla="*/ 3 w 5"/>
                  <a:gd name="T13" fmla="*/ 8 h 8"/>
                  <a:gd name="T14" fmla="*/ 5 w 5"/>
                  <a:gd name="T15" fmla="*/ 6 h 8"/>
                  <a:gd name="T16" fmla="*/ 5 w 5"/>
                  <a:gd name="T17" fmla="*/ 3 h 8"/>
                  <a:gd name="T18" fmla="*/ 5 w 5"/>
                  <a:gd name="T19" fmla="*/ 0 h 8"/>
                  <a:gd name="T20" fmla="*/ 2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2" y="0"/>
                    </a:lnTo>
                    <a:lnTo>
                      <a:pt x="0" y="0"/>
                    </a:lnTo>
                    <a:lnTo>
                      <a:pt x="2" y="8"/>
                    </a:lnTo>
                    <a:lnTo>
                      <a:pt x="3" y="8"/>
                    </a:lnTo>
                    <a:lnTo>
                      <a:pt x="5" y="6"/>
                    </a:lnTo>
                    <a:lnTo>
                      <a:pt x="5" y="3"/>
                    </a:lnTo>
                    <a:lnTo>
                      <a:pt x="5" y="0"/>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6" name="Freeform 1395"/>
              <p:cNvSpPr>
                <a:spLocks/>
              </p:cNvSpPr>
              <p:nvPr/>
            </p:nvSpPr>
            <p:spPr bwMode="auto">
              <a:xfrm>
                <a:off x="3910" y="1937"/>
                <a:ext cx="5" cy="8"/>
              </a:xfrm>
              <a:custGeom>
                <a:avLst/>
                <a:gdLst>
                  <a:gd name="T0" fmla="*/ 1 w 5"/>
                  <a:gd name="T1" fmla="*/ 0 h 8"/>
                  <a:gd name="T2" fmla="*/ 0 w 5"/>
                  <a:gd name="T3" fmla="*/ 0 h 8"/>
                  <a:gd name="T4" fmla="*/ 0 w 5"/>
                  <a:gd name="T5" fmla="*/ 0 h 8"/>
                  <a:gd name="T6" fmla="*/ 1 w 5"/>
                  <a:gd name="T7" fmla="*/ 8 h 8"/>
                  <a:gd name="T8" fmla="*/ 1 w 5"/>
                  <a:gd name="T9" fmla="*/ 8 h 8"/>
                  <a:gd name="T10" fmla="*/ 1 w 5"/>
                  <a:gd name="T11" fmla="*/ 0 h 8"/>
                  <a:gd name="T12" fmla="*/ 1 w 5"/>
                  <a:gd name="T13" fmla="*/ 8 h 8"/>
                  <a:gd name="T14" fmla="*/ 5 w 5"/>
                  <a:gd name="T15" fmla="*/ 6 h 8"/>
                  <a:gd name="T16" fmla="*/ 5 w 5"/>
                  <a:gd name="T17" fmla="*/ 3 h 8"/>
                  <a:gd name="T18" fmla="*/ 3 w 5"/>
                  <a:gd name="T19" fmla="*/ 0 h 8"/>
                  <a:gd name="T20" fmla="*/ 0 w 5"/>
                  <a:gd name="T21" fmla="*/ 0 h 8"/>
                  <a:gd name="T22" fmla="*/ 1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0"/>
                    </a:moveTo>
                    <a:lnTo>
                      <a:pt x="0" y="0"/>
                    </a:lnTo>
                    <a:lnTo>
                      <a:pt x="1" y="8"/>
                    </a:lnTo>
                    <a:lnTo>
                      <a:pt x="1" y="0"/>
                    </a:lnTo>
                    <a:lnTo>
                      <a:pt x="1" y="8"/>
                    </a:lnTo>
                    <a:lnTo>
                      <a:pt x="5" y="6"/>
                    </a:lnTo>
                    <a:lnTo>
                      <a:pt x="5" y="3"/>
                    </a:lnTo>
                    <a:lnTo>
                      <a:pt x="3" y="0"/>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7" name="Freeform 1396"/>
              <p:cNvSpPr>
                <a:spLocks/>
              </p:cNvSpPr>
              <p:nvPr/>
            </p:nvSpPr>
            <p:spPr bwMode="auto">
              <a:xfrm>
                <a:off x="3911" y="1937"/>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8" name="Freeform 1397"/>
              <p:cNvSpPr>
                <a:spLocks/>
              </p:cNvSpPr>
              <p:nvPr/>
            </p:nvSpPr>
            <p:spPr bwMode="auto">
              <a:xfrm>
                <a:off x="3911" y="1937"/>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69" name="Freeform 1398"/>
              <p:cNvSpPr>
                <a:spLocks/>
              </p:cNvSpPr>
              <p:nvPr/>
            </p:nvSpPr>
            <p:spPr bwMode="auto">
              <a:xfrm>
                <a:off x="3913" y="1937"/>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3 w 5"/>
                  <a:gd name="T15" fmla="*/ 6 h 8"/>
                  <a:gd name="T16" fmla="*/ 5 w 5"/>
                  <a:gd name="T17" fmla="*/ 3 h 8"/>
                  <a:gd name="T18" fmla="*/ 3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3" y="6"/>
                    </a:lnTo>
                    <a:lnTo>
                      <a:pt x="5" y="3"/>
                    </a:lnTo>
                    <a:lnTo>
                      <a:pt x="3"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0" name="Freeform 1399"/>
              <p:cNvSpPr>
                <a:spLocks/>
              </p:cNvSpPr>
              <p:nvPr/>
            </p:nvSpPr>
            <p:spPr bwMode="auto">
              <a:xfrm>
                <a:off x="3913" y="1937"/>
                <a:ext cx="5" cy="8"/>
              </a:xfrm>
              <a:custGeom>
                <a:avLst/>
                <a:gdLst>
                  <a:gd name="T0" fmla="*/ 2 w 5"/>
                  <a:gd name="T1" fmla="*/ 8 h 8"/>
                  <a:gd name="T2" fmla="*/ 3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1 h 8"/>
                  <a:gd name="T20" fmla="*/ 3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3" y="0"/>
                    </a:lnTo>
                    <a:lnTo>
                      <a:pt x="2" y="0"/>
                    </a:lnTo>
                    <a:lnTo>
                      <a:pt x="0" y="8"/>
                    </a:lnTo>
                    <a:lnTo>
                      <a:pt x="2" y="8"/>
                    </a:lnTo>
                    <a:lnTo>
                      <a:pt x="5" y="6"/>
                    </a:lnTo>
                    <a:lnTo>
                      <a:pt x="5" y="5"/>
                    </a:lnTo>
                    <a:lnTo>
                      <a:pt x="5" y="1"/>
                    </a:lnTo>
                    <a:lnTo>
                      <a:pt x="3"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1" name="Freeform 1400"/>
              <p:cNvSpPr>
                <a:spLocks/>
              </p:cNvSpPr>
              <p:nvPr/>
            </p:nvSpPr>
            <p:spPr bwMode="auto">
              <a:xfrm>
                <a:off x="3915" y="1937"/>
                <a:ext cx="4" cy="8"/>
              </a:xfrm>
              <a:custGeom>
                <a:avLst/>
                <a:gdLst>
                  <a:gd name="T0" fmla="*/ 3 w 4"/>
                  <a:gd name="T1" fmla="*/ 0 h 8"/>
                  <a:gd name="T2" fmla="*/ 1 w 4"/>
                  <a:gd name="T3" fmla="*/ 0 h 8"/>
                  <a:gd name="T4" fmla="*/ 1 w 4"/>
                  <a:gd name="T5" fmla="*/ 0 h 8"/>
                  <a:gd name="T6" fmla="*/ 0 w 4"/>
                  <a:gd name="T7" fmla="*/ 8 h 8"/>
                  <a:gd name="T8" fmla="*/ 0 w 4"/>
                  <a:gd name="T9" fmla="*/ 8 h 8"/>
                  <a:gd name="T10" fmla="*/ 3 w 4"/>
                  <a:gd name="T11" fmla="*/ 0 h 8"/>
                  <a:gd name="T12" fmla="*/ 0 w 4"/>
                  <a:gd name="T13" fmla="*/ 8 h 8"/>
                  <a:gd name="T14" fmla="*/ 3 w 4"/>
                  <a:gd name="T15" fmla="*/ 6 h 8"/>
                  <a:gd name="T16" fmla="*/ 4 w 4"/>
                  <a:gd name="T17" fmla="*/ 5 h 8"/>
                  <a:gd name="T18" fmla="*/ 4 w 4"/>
                  <a:gd name="T19" fmla="*/ 1 h 8"/>
                  <a:gd name="T20" fmla="*/ 1 w 4"/>
                  <a:gd name="T21" fmla="*/ 0 h 8"/>
                  <a:gd name="T22" fmla="*/ 3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3" y="0"/>
                    </a:moveTo>
                    <a:lnTo>
                      <a:pt x="1" y="0"/>
                    </a:lnTo>
                    <a:lnTo>
                      <a:pt x="0" y="8"/>
                    </a:lnTo>
                    <a:lnTo>
                      <a:pt x="3" y="0"/>
                    </a:lnTo>
                    <a:lnTo>
                      <a:pt x="0" y="8"/>
                    </a:lnTo>
                    <a:lnTo>
                      <a:pt x="3" y="6"/>
                    </a:lnTo>
                    <a:lnTo>
                      <a:pt x="4" y="5"/>
                    </a:lnTo>
                    <a:lnTo>
                      <a:pt x="4" y="1"/>
                    </a:lnTo>
                    <a:lnTo>
                      <a:pt x="1" y="0"/>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2" name="Freeform 1401"/>
              <p:cNvSpPr>
                <a:spLocks/>
              </p:cNvSpPr>
              <p:nvPr/>
            </p:nvSpPr>
            <p:spPr bwMode="auto">
              <a:xfrm>
                <a:off x="3915" y="1937"/>
                <a:ext cx="6" cy="8"/>
              </a:xfrm>
              <a:custGeom>
                <a:avLst/>
                <a:gdLst>
                  <a:gd name="T0" fmla="*/ 1 w 6"/>
                  <a:gd name="T1" fmla="*/ 8 h 8"/>
                  <a:gd name="T2" fmla="*/ 3 w 6"/>
                  <a:gd name="T3" fmla="*/ 1 h 8"/>
                  <a:gd name="T4" fmla="*/ 3 w 6"/>
                  <a:gd name="T5" fmla="*/ 0 h 8"/>
                  <a:gd name="T6" fmla="*/ 0 w 6"/>
                  <a:gd name="T7" fmla="*/ 8 h 8"/>
                  <a:gd name="T8" fmla="*/ 1 w 6"/>
                  <a:gd name="T9" fmla="*/ 8 h 8"/>
                  <a:gd name="T10" fmla="*/ 1 w 6"/>
                  <a:gd name="T11" fmla="*/ 8 h 8"/>
                  <a:gd name="T12" fmla="*/ 1 w 6"/>
                  <a:gd name="T13" fmla="*/ 8 h 8"/>
                  <a:gd name="T14" fmla="*/ 3 w 6"/>
                  <a:gd name="T15" fmla="*/ 8 h 8"/>
                  <a:gd name="T16" fmla="*/ 6 w 6"/>
                  <a:gd name="T17" fmla="*/ 6 h 8"/>
                  <a:gd name="T18" fmla="*/ 6 w 6"/>
                  <a:gd name="T19" fmla="*/ 3 h 8"/>
                  <a:gd name="T20" fmla="*/ 3 w 6"/>
                  <a:gd name="T21" fmla="*/ 1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1"/>
                    </a:lnTo>
                    <a:lnTo>
                      <a:pt x="3" y="0"/>
                    </a:lnTo>
                    <a:lnTo>
                      <a:pt x="0" y="8"/>
                    </a:lnTo>
                    <a:lnTo>
                      <a:pt x="1" y="8"/>
                    </a:lnTo>
                    <a:lnTo>
                      <a:pt x="3" y="8"/>
                    </a:lnTo>
                    <a:lnTo>
                      <a:pt x="6" y="6"/>
                    </a:lnTo>
                    <a:lnTo>
                      <a:pt x="6" y="3"/>
                    </a:lnTo>
                    <a:lnTo>
                      <a:pt x="3" y="1"/>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3" name="Freeform 1402"/>
              <p:cNvSpPr>
                <a:spLocks/>
              </p:cNvSpPr>
              <p:nvPr/>
            </p:nvSpPr>
            <p:spPr bwMode="auto">
              <a:xfrm>
                <a:off x="3916" y="1938"/>
                <a:ext cx="5" cy="7"/>
              </a:xfrm>
              <a:custGeom>
                <a:avLst/>
                <a:gdLst>
                  <a:gd name="T0" fmla="*/ 0 w 5"/>
                  <a:gd name="T1" fmla="*/ 7 h 7"/>
                  <a:gd name="T2" fmla="*/ 3 w 5"/>
                  <a:gd name="T3" fmla="*/ 0 h 7"/>
                  <a:gd name="T4" fmla="*/ 2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5 h 7"/>
                  <a:gd name="T18" fmla="*/ 5 w 5"/>
                  <a:gd name="T19" fmla="*/ 2 h 7"/>
                  <a:gd name="T20" fmla="*/ 3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3" y="0"/>
                    </a:lnTo>
                    <a:lnTo>
                      <a:pt x="2" y="0"/>
                    </a:lnTo>
                    <a:lnTo>
                      <a:pt x="0" y="7"/>
                    </a:lnTo>
                    <a:lnTo>
                      <a:pt x="3" y="7"/>
                    </a:lnTo>
                    <a:lnTo>
                      <a:pt x="5" y="5"/>
                    </a:lnTo>
                    <a:lnTo>
                      <a:pt x="5" y="2"/>
                    </a:lnTo>
                    <a:lnTo>
                      <a:pt x="3"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4" name="Freeform 1403"/>
              <p:cNvSpPr>
                <a:spLocks/>
              </p:cNvSpPr>
              <p:nvPr/>
            </p:nvSpPr>
            <p:spPr bwMode="auto">
              <a:xfrm>
                <a:off x="3916" y="1938"/>
                <a:ext cx="7" cy="7"/>
              </a:xfrm>
              <a:custGeom>
                <a:avLst/>
                <a:gdLst>
                  <a:gd name="T0" fmla="*/ 5 w 7"/>
                  <a:gd name="T1" fmla="*/ 0 h 7"/>
                  <a:gd name="T2" fmla="*/ 3 w 7"/>
                  <a:gd name="T3" fmla="*/ 0 h 7"/>
                  <a:gd name="T4" fmla="*/ 3 w 7"/>
                  <a:gd name="T5" fmla="*/ 0 h 7"/>
                  <a:gd name="T6" fmla="*/ 0 w 7"/>
                  <a:gd name="T7" fmla="*/ 7 h 7"/>
                  <a:gd name="T8" fmla="*/ 2 w 7"/>
                  <a:gd name="T9" fmla="*/ 7 h 7"/>
                  <a:gd name="T10" fmla="*/ 5 w 7"/>
                  <a:gd name="T11" fmla="*/ 0 h 7"/>
                  <a:gd name="T12" fmla="*/ 2 w 7"/>
                  <a:gd name="T13" fmla="*/ 7 h 7"/>
                  <a:gd name="T14" fmla="*/ 5 w 7"/>
                  <a:gd name="T15" fmla="*/ 7 h 7"/>
                  <a:gd name="T16" fmla="*/ 7 w 7"/>
                  <a:gd name="T17" fmla="*/ 5 h 7"/>
                  <a:gd name="T18" fmla="*/ 7 w 7"/>
                  <a:gd name="T19" fmla="*/ 2 h 7"/>
                  <a:gd name="T20" fmla="*/ 3 w 7"/>
                  <a:gd name="T21" fmla="*/ 0 h 7"/>
                  <a:gd name="T22" fmla="*/ 5 w 7"/>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5" y="0"/>
                    </a:moveTo>
                    <a:lnTo>
                      <a:pt x="3" y="0"/>
                    </a:lnTo>
                    <a:lnTo>
                      <a:pt x="0" y="7"/>
                    </a:lnTo>
                    <a:lnTo>
                      <a:pt x="2" y="7"/>
                    </a:lnTo>
                    <a:lnTo>
                      <a:pt x="5" y="0"/>
                    </a:lnTo>
                    <a:lnTo>
                      <a:pt x="2" y="7"/>
                    </a:lnTo>
                    <a:lnTo>
                      <a:pt x="5" y="7"/>
                    </a:lnTo>
                    <a:lnTo>
                      <a:pt x="7" y="5"/>
                    </a:lnTo>
                    <a:lnTo>
                      <a:pt x="7" y="2"/>
                    </a:lnTo>
                    <a:lnTo>
                      <a:pt x="3" y="0"/>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5" name="Freeform 1404"/>
              <p:cNvSpPr>
                <a:spLocks/>
              </p:cNvSpPr>
              <p:nvPr/>
            </p:nvSpPr>
            <p:spPr bwMode="auto">
              <a:xfrm>
                <a:off x="3916" y="1938"/>
                <a:ext cx="8" cy="8"/>
              </a:xfrm>
              <a:custGeom>
                <a:avLst/>
                <a:gdLst>
                  <a:gd name="T0" fmla="*/ 5 w 8"/>
                  <a:gd name="T1" fmla="*/ 2 h 8"/>
                  <a:gd name="T2" fmla="*/ 5 w 8"/>
                  <a:gd name="T3" fmla="*/ 2 h 8"/>
                  <a:gd name="T4" fmla="*/ 5 w 8"/>
                  <a:gd name="T5" fmla="*/ 0 h 8"/>
                  <a:gd name="T6" fmla="*/ 0 w 8"/>
                  <a:gd name="T7" fmla="*/ 7 h 8"/>
                  <a:gd name="T8" fmla="*/ 2 w 8"/>
                  <a:gd name="T9" fmla="*/ 8 h 8"/>
                  <a:gd name="T10" fmla="*/ 5 w 8"/>
                  <a:gd name="T11" fmla="*/ 2 h 8"/>
                  <a:gd name="T12" fmla="*/ 2 w 8"/>
                  <a:gd name="T13" fmla="*/ 8 h 8"/>
                  <a:gd name="T14" fmla="*/ 5 w 8"/>
                  <a:gd name="T15" fmla="*/ 8 h 8"/>
                  <a:gd name="T16" fmla="*/ 7 w 8"/>
                  <a:gd name="T17" fmla="*/ 7 h 8"/>
                  <a:gd name="T18" fmla="*/ 8 w 8"/>
                  <a:gd name="T19" fmla="*/ 4 h 8"/>
                  <a:gd name="T20" fmla="*/ 5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5" y="2"/>
                    </a:moveTo>
                    <a:lnTo>
                      <a:pt x="5" y="2"/>
                    </a:lnTo>
                    <a:lnTo>
                      <a:pt x="5" y="0"/>
                    </a:lnTo>
                    <a:lnTo>
                      <a:pt x="0" y="7"/>
                    </a:lnTo>
                    <a:lnTo>
                      <a:pt x="2" y="8"/>
                    </a:lnTo>
                    <a:lnTo>
                      <a:pt x="5" y="2"/>
                    </a:lnTo>
                    <a:lnTo>
                      <a:pt x="2" y="8"/>
                    </a:lnTo>
                    <a:lnTo>
                      <a:pt x="5" y="8"/>
                    </a:lnTo>
                    <a:lnTo>
                      <a:pt x="7" y="7"/>
                    </a:lnTo>
                    <a:lnTo>
                      <a:pt x="8" y="4"/>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6" name="Freeform 1405"/>
              <p:cNvSpPr>
                <a:spLocks/>
              </p:cNvSpPr>
              <p:nvPr/>
            </p:nvSpPr>
            <p:spPr bwMode="auto">
              <a:xfrm>
                <a:off x="3918" y="1940"/>
                <a:ext cx="6" cy="6"/>
              </a:xfrm>
              <a:custGeom>
                <a:avLst/>
                <a:gdLst>
                  <a:gd name="T0" fmla="*/ 5 w 6"/>
                  <a:gd name="T1" fmla="*/ 0 h 6"/>
                  <a:gd name="T2" fmla="*/ 5 w 6"/>
                  <a:gd name="T3" fmla="*/ 0 h 6"/>
                  <a:gd name="T4" fmla="*/ 3 w 6"/>
                  <a:gd name="T5" fmla="*/ 0 h 6"/>
                  <a:gd name="T6" fmla="*/ 0 w 6"/>
                  <a:gd name="T7" fmla="*/ 6 h 6"/>
                  <a:gd name="T8" fmla="*/ 1 w 6"/>
                  <a:gd name="T9" fmla="*/ 6 h 6"/>
                  <a:gd name="T10" fmla="*/ 5 w 6"/>
                  <a:gd name="T11" fmla="*/ 0 h 6"/>
                  <a:gd name="T12" fmla="*/ 1 w 6"/>
                  <a:gd name="T13" fmla="*/ 6 h 6"/>
                  <a:gd name="T14" fmla="*/ 5 w 6"/>
                  <a:gd name="T15" fmla="*/ 6 h 6"/>
                  <a:gd name="T16" fmla="*/ 6 w 6"/>
                  <a:gd name="T17" fmla="*/ 5 h 6"/>
                  <a:gd name="T18" fmla="*/ 6 w 6"/>
                  <a:gd name="T19" fmla="*/ 2 h 6"/>
                  <a:gd name="T20" fmla="*/ 5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5" y="0"/>
                    </a:moveTo>
                    <a:lnTo>
                      <a:pt x="5" y="0"/>
                    </a:lnTo>
                    <a:lnTo>
                      <a:pt x="3" y="0"/>
                    </a:lnTo>
                    <a:lnTo>
                      <a:pt x="0" y="6"/>
                    </a:lnTo>
                    <a:lnTo>
                      <a:pt x="1" y="6"/>
                    </a:lnTo>
                    <a:lnTo>
                      <a:pt x="5" y="0"/>
                    </a:lnTo>
                    <a:lnTo>
                      <a:pt x="1" y="6"/>
                    </a:lnTo>
                    <a:lnTo>
                      <a:pt x="5" y="6"/>
                    </a:lnTo>
                    <a:lnTo>
                      <a:pt x="6" y="5"/>
                    </a:lnTo>
                    <a:lnTo>
                      <a:pt x="6" y="2"/>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7" name="Freeform 1406"/>
              <p:cNvSpPr>
                <a:spLocks/>
              </p:cNvSpPr>
              <p:nvPr/>
            </p:nvSpPr>
            <p:spPr bwMode="auto">
              <a:xfrm>
                <a:off x="3918" y="1940"/>
                <a:ext cx="8" cy="8"/>
              </a:xfrm>
              <a:custGeom>
                <a:avLst/>
                <a:gdLst>
                  <a:gd name="T0" fmla="*/ 1 w 8"/>
                  <a:gd name="T1" fmla="*/ 6 h 8"/>
                  <a:gd name="T2" fmla="*/ 6 w 8"/>
                  <a:gd name="T3" fmla="*/ 0 h 8"/>
                  <a:gd name="T4" fmla="*/ 5 w 8"/>
                  <a:gd name="T5" fmla="*/ 0 h 8"/>
                  <a:gd name="T6" fmla="*/ 0 w 8"/>
                  <a:gd name="T7" fmla="*/ 6 h 8"/>
                  <a:gd name="T8" fmla="*/ 1 w 8"/>
                  <a:gd name="T9" fmla="*/ 6 h 8"/>
                  <a:gd name="T10" fmla="*/ 1 w 8"/>
                  <a:gd name="T11" fmla="*/ 6 h 8"/>
                  <a:gd name="T12" fmla="*/ 1 w 8"/>
                  <a:gd name="T13" fmla="*/ 6 h 8"/>
                  <a:gd name="T14" fmla="*/ 5 w 8"/>
                  <a:gd name="T15" fmla="*/ 8 h 8"/>
                  <a:gd name="T16" fmla="*/ 6 w 8"/>
                  <a:gd name="T17" fmla="*/ 6 h 8"/>
                  <a:gd name="T18" fmla="*/ 8 w 8"/>
                  <a:gd name="T19" fmla="*/ 3 h 8"/>
                  <a:gd name="T20" fmla="*/ 6 w 8"/>
                  <a:gd name="T21" fmla="*/ 0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6" y="0"/>
                    </a:lnTo>
                    <a:lnTo>
                      <a:pt x="5" y="0"/>
                    </a:lnTo>
                    <a:lnTo>
                      <a:pt x="0" y="6"/>
                    </a:lnTo>
                    <a:lnTo>
                      <a:pt x="1" y="6"/>
                    </a:lnTo>
                    <a:lnTo>
                      <a:pt x="5" y="8"/>
                    </a:lnTo>
                    <a:lnTo>
                      <a:pt x="6" y="6"/>
                    </a:lnTo>
                    <a:lnTo>
                      <a:pt x="8" y="3"/>
                    </a:lnTo>
                    <a:lnTo>
                      <a:pt x="6"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8" name="Freeform 1407"/>
              <p:cNvSpPr>
                <a:spLocks/>
              </p:cNvSpPr>
              <p:nvPr/>
            </p:nvSpPr>
            <p:spPr bwMode="auto">
              <a:xfrm>
                <a:off x="3919" y="1940"/>
                <a:ext cx="7" cy="8"/>
              </a:xfrm>
              <a:custGeom>
                <a:avLst/>
                <a:gdLst>
                  <a:gd name="T0" fmla="*/ 7 w 7"/>
                  <a:gd name="T1" fmla="*/ 2 h 8"/>
                  <a:gd name="T2" fmla="*/ 5 w 7"/>
                  <a:gd name="T3" fmla="*/ 2 h 8"/>
                  <a:gd name="T4" fmla="*/ 5 w 7"/>
                  <a:gd name="T5" fmla="*/ 0 h 8"/>
                  <a:gd name="T6" fmla="*/ 0 w 7"/>
                  <a:gd name="T7" fmla="*/ 6 h 8"/>
                  <a:gd name="T8" fmla="*/ 2 w 7"/>
                  <a:gd name="T9" fmla="*/ 8 h 8"/>
                  <a:gd name="T10" fmla="*/ 7 w 7"/>
                  <a:gd name="T11" fmla="*/ 2 h 8"/>
                  <a:gd name="T12" fmla="*/ 2 w 7"/>
                  <a:gd name="T13" fmla="*/ 8 h 8"/>
                  <a:gd name="T14" fmla="*/ 5 w 7"/>
                  <a:gd name="T15" fmla="*/ 8 h 8"/>
                  <a:gd name="T16" fmla="*/ 7 w 7"/>
                  <a:gd name="T17" fmla="*/ 6 h 8"/>
                  <a:gd name="T18" fmla="*/ 7 w 7"/>
                  <a:gd name="T19" fmla="*/ 3 h 8"/>
                  <a:gd name="T20" fmla="*/ 5 w 7"/>
                  <a:gd name="T21" fmla="*/ 2 h 8"/>
                  <a:gd name="T22" fmla="*/ 7 w 7"/>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2"/>
                    </a:moveTo>
                    <a:lnTo>
                      <a:pt x="5" y="2"/>
                    </a:lnTo>
                    <a:lnTo>
                      <a:pt x="5" y="0"/>
                    </a:lnTo>
                    <a:lnTo>
                      <a:pt x="0" y="6"/>
                    </a:lnTo>
                    <a:lnTo>
                      <a:pt x="2" y="8"/>
                    </a:lnTo>
                    <a:lnTo>
                      <a:pt x="7" y="2"/>
                    </a:lnTo>
                    <a:lnTo>
                      <a:pt x="2" y="8"/>
                    </a:lnTo>
                    <a:lnTo>
                      <a:pt x="5" y="8"/>
                    </a:lnTo>
                    <a:lnTo>
                      <a:pt x="7" y="6"/>
                    </a:lnTo>
                    <a:lnTo>
                      <a:pt x="7" y="3"/>
                    </a:lnTo>
                    <a:lnTo>
                      <a:pt x="5" y="2"/>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79" name="Freeform 1408"/>
              <p:cNvSpPr>
                <a:spLocks/>
              </p:cNvSpPr>
              <p:nvPr/>
            </p:nvSpPr>
            <p:spPr bwMode="auto">
              <a:xfrm>
                <a:off x="3921" y="1942"/>
                <a:ext cx="6" cy="8"/>
              </a:xfrm>
              <a:custGeom>
                <a:avLst/>
                <a:gdLst>
                  <a:gd name="T0" fmla="*/ 5 w 6"/>
                  <a:gd name="T1" fmla="*/ 1 h 8"/>
                  <a:gd name="T2" fmla="*/ 5 w 6"/>
                  <a:gd name="T3" fmla="*/ 0 h 8"/>
                  <a:gd name="T4" fmla="*/ 5 w 6"/>
                  <a:gd name="T5" fmla="*/ 0 h 8"/>
                  <a:gd name="T6" fmla="*/ 0 w 6"/>
                  <a:gd name="T7" fmla="*/ 6 h 8"/>
                  <a:gd name="T8" fmla="*/ 0 w 6"/>
                  <a:gd name="T9" fmla="*/ 6 h 8"/>
                  <a:gd name="T10" fmla="*/ 5 w 6"/>
                  <a:gd name="T11" fmla="*/ 1 h 8"/>
                  <a:gd name="T12" fmla="*/ 0 w 6"/>
                  <a:gd name="T13" fmla="*/ 6 h 8"/>
                  <a:gd name="T14" fmla="*/ 3 w 6"/>
                  <a:gd name="T15" fmla="*/ 8 h 8"/>
                  <a:gd name="T16" fmla="*/ 5 w 6"/>
                  <a:gd name="T17" fmla="*/ 6 h 8"/>
                  <a:gd name="T18" fmla="*/ 6 w 6"/>
                  <a:gd name="T19" fmla="*/ 3 h 8"/>
                  <a:gd name="T20" fmla="*/ 5 w 6"/>
                  <a:gd name="T21" fmla="*/ 0 h 8"/>
                  <a:gd name="T22" fmla="*/ 5 w 6"/>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1"/>
                    </a:moveTo>
                    <a:lnTo>
                      <a:pt x="5" y="0"/>
                    </a:lnTo>
                    <a:lnTo>
                      <a:pt x="0" y="6"/>
                    </a:lnTo>
                    <a:lnTo>
                      <a:pt x="5" y="1"/>
                    </a:lnTo>
                    <a:lnTo>
                      <a:pt x="0" y="6"/>
                    </a:lnTo>
                    <a:lnTo>
                      <a:pt x="3" y="8"/>
                    </a:lnTo>
                    <a:lnTo>
                      <a:pt x="5" y="6"/>
                    </a:lnTo>
                    <a:lnTo>
                      <a:pt x="6" y="3"/>
                    </a:lnTo>
                    <a:lnTo>
                      <a:pt x="5" y="0"/>
                    </a:lnTo>
                    <a:lnTo>
                      <a:pt x="5"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0" name="Freeform 1409"/>
              <p:cNvSpPr>
                <a:spLocks/>
              </p:cNvSpPr>
              <p:nvPr/>
            </p:nvSpPr>
            <p:spPr bwMode="auto">
              <a:xfrm>
                <a:off x="3921" y="1943"/>
                <a:ext cx="8" cy="7"/>
              </a:xfrm>
              <a:custGeom>
                <a:avLst/>
                <a:gdLst>
                  <a:gd name="T0" fmla="*/ 6 w 8"/>
                  <a:gd name="T1" fmla="*/ 0 h 7"/>
                  <a:gd name="T2" fmla="*/ 6 w 8"/>
                  <a:gd name="T3" fmla="*/ 0 h 7"/>
                  <a:gd name="T4" fmla="*/ 5 w 8"/>
                  <a:gd name="T5" fmla="*/ 0 h 7"/>
                  <a:gd name="T6" fmla="*/ 0 w 8"/>
                  <a:gd name="T7" fmla="*/ 5 h 7"/>
                  <a:gd name="T8" fmla="*/ 2 w 8"/>
                  <a:gd name="T9" fmla="*/ 7 h 7"/>
                  <a:gd name="T10" fmla="*/ 6 w 8"/>
                  <a:gd name="T11" fmla="*/ 0 h 7"/>
                  <a:gd name="T12" fmla="*/ 2 w 8"/>
                  <a:gd name="T13" fmla="*/ 7 h 7"/>
                  <a:gd name="T14" fmla="*/ 3 w 8"/>
                  <a:gd name="T15" fmla="*/ 7 h 7"/>
                  <a:gd name="T16" fmla="*/ 6 w 8"/>
                  <a:gd name="T17" fmla="*/ 5 h 7"/>
                  <a:gd name="T18" fmla="*/ 8 w 8"/>
                  <a:gd name="T19" fmla="*/ 3 h 7"/>
                  <a:gd name="T20" fmla="*/ 6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6" y="0"/>
                    </a:moveTo>
                    <a:lnTo>
                      <a:pt x="6" y="0"/>
                    </a:lnTo>
                    <a:lnTo>
                      <a:pt x="5" y="0"/>
                    </a:lnTo>
                    <a:lnTo>
                      <a:pt x="0" y="5"/>
                    </a:lnTo>
                    <a:lnTo>
                      <a:pt x="2" y="7"/>
                    </a:lnTo>
                    <a:lnTo>
                      <a:pt x="6" y="0"/>
                    </a:lnTo>
                    <a:lnTo>
                      <a:pt x="2" y="7"/>
                    </a:lnTo>
                    <a:lnTo>
                      <a:pt x="3" y="7"/>
                    </a:lnTo>
                    <a:lnTo>
                      <a:pt x="6" y="5"/>
                    </a:lnTo>
                    <a:lnTo>
                      <a:pt x="8" y="3"/>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1" name="Freeform 1410"/>
              <p:cNvSpPr>
                <a:spLocks/>
              </p:cNvSpPr>
              <p:nvPr/>
            </p:nvSpPr>
            <p:spPr bwMode="auto">
              <a:xfrm>
                <a:off x="3923" y="1943"/>
                <a:ext cx="6" cy="8"/>
              </a:xfrm>
              <a:custGeom>
                <a:avLst/>
                <a:gdLst>
                  <a:gd name="T0" fmla="*/ 0 w 6"/>
                  <a:gd name="T1" fmla="*/ 7 h 8"/>
                  <a:gd name="T2" fmla="*/ 6 w 6"/>
                  <a:gd name="T3" fmla="*/ 2 h 8"/>
                  <a:gd name="T4" fmla="*/ 4 w 6"/>
                  <a:gd name="T5" fmla="*/ 0 h 8"/>
                  <a:gd name="T6" fmla="*/ 0 w 6"/>
                  <a:gd name="T7" fmla="*/ 5 h 8"/>
                  <a:gd name="T8" fmla="*/ 0 w 6"/>
                  <a:gd name="T9" fmla="*/ 7 h 8"/>
                  <a:gd name="T10" fmla="*/ 0 w 6"/>
                  <a:gd name="T11" fmla="*/ 7 h 8"/>
                  <a:gd name="T12" fmla="*/ 0 w 6"/>
                  <a:gd name="T13" fmla="*/ 7 h 8"/>
                  <a:gd name="T14" fmla="*/ 3 w 6"/>
                  <a:gd name="T15" fmla="*/ 8 h 8"/>
                  <a:gd name="T16" fmla="*/ 6 w 6"/>
                  <a:gd name="T17" fmla="*/ 7 h 8"/>
                  <a:gd name="T18" fmla="*/ 6 w 6"/>
                  <a:gd name="T19" fmla="*/ 5 h 8"/>
                  <a:gd name="T20" fmla="*/ 6 w 6"/>
                  <a:gd name="T21" fmla="*/ 2 h 8"/>
                  <a:gd name="T22" fmla="*/ 0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7"/>
                    </a:moveTo>
                    <a:lnTo>
                      <a:pt x="6" y="2"/>
                    </a:lnTo>
                    <a:lnTo>
                      <a:pt x="4" y="0"/>
                    </a:lnTo>
                    <a:lnTo>
                      <a:pt x="0" y="5"/>
                    </a:lnTo>
                    <a:lnTo>
                      <a:pt x="0" y="7"/>
                    </a:lnTo>
                    <a:lnTo>
                      <a:pt x="3" y="8"/>
                    </a:lnTo>
                    <a:lnTo>
                      <a:pt x="6" y="7"/>
                    </a:lnTo>
                    <a:lnTo>
                      <a:pt x="6" y="5"/>
                    </a:lnTo>
                    <a:lnTo>
                      <a:pt x="6"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2" name="Freeform 1411"/>
              <p:cNvSpPr>
                <a:spLocks/>
              </p:cNvSpPr>
              <p:nvPr/>
            </p:nvSpPr>
            <p:spPr bwMode="auto">
              <a:xfrm>
                <a:off x="3923" y="1945"/>
                <a:ext cx="8" cy="6"/>
              </a:xfrm>
              <a:custGeom>
                <a:avLst/>
                <a:gdLst>
                  <a:gd name="T0" fmla="*/ 6 w 8"/>
                  <a:gd name="T1" fmla="*/ 0 h 6"/>
                  <a:gd name="T2" fmla="*/ 6 w 8"/>
                  <a:gd name="T3" fmla="*/ 0 h 6"/>
                  <a:gd name="T4" fmla="*/ 4 w 8"/>
                  <a:gd name="T5" fmla="*/ 0 h 6"/>
                  <a:gd name="T6" fmla="*/ 0 w 8"/>
                  <a:gd name="T7" fmla="*/ 5 h 6"/>
                  <a:gd name="T8" fmla="*/ 1 w 8"/>
                  <a:gd name="T9" fmla="*/ 6 h 6"/>
                  <a:gd name="T10" fmla="*/ 6 w 8"/>
                  <a:gd name="T11" fmla="*/ 0 h 6"/>
                  <a:gd name="T12" fmla="*/ 1 w 8"/>
                  <a:gd name="T13" fmla="*/ 6 h 6"/>
                  <a:gd name="T14" fmla="*/ 4 w 8"/>
                  <a:gd name="T15" fmla="*/ 6 h 6"/>
                  <a:gd name="T16" fmla="*/ 6 w 8"/>
                  <a:gd name="T17" fmla="*/ 6 h 6"/>
                  <a:gd name="T18" fmla="*/ 8 w 8"/>
                  <a:gd name="T19" fmla="*/ 3 h 6"/>
                  <a:gd name="T20" fmla="*/ 6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6" y="0"/>
                    </a:moveTo>
                    <a:lnTo>
                      <a:pt x="6" y="0"/>
                    </a:lnTo>
                    <a:lnTo>
                      <a:pt x="4" y="0"/>
                    </a:lnTo>
                    <a:lnTo>
                      <a:pt x="0" y="5"/>
                    </a:lnTo>
                    <a:lnTo>
                      <a:pt x="1" y="6"/>
                    </a:lnTo>
                    <a:lnTo>
                      <a:pt x="6" y="0"/>
                    </a:lnTo>
                    <a:lnTo>
                      <a:pt x="1" y="6"/>
                    </a:lnTo>
                    <a:lnTo>
                      <a:pt x="4" y="6"/>
                    </a:lnTo>
                    <a:lnTo>
                      <a:pt x="6" y="6"/>
                    </a:lnTo>
                    <a:lnTo>
                      <a:pt x="8" y="3"/>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3" name="Freeform 1412"/>
              <p:cNvSpPr>
                <a:spLocks/>
              </p:cNvSpPr>
              <p:nvPr/>
            </p:nvSpPr>
            <p:spPr bwMode="auto">
              <a:xfrm>
                <a:off x="3924" y="1945"/>
                <a:ext cx="7" cy="8"/>
              </a:xfrm>
              <a:custGeom>
                <a:avLst/>
                <a:gdLst>
                  <a:gd name="T0" fmla="*/ 0 w 7"/>
                  <a:gd name="T1" fmla="*/ 6 h 8"/>
                  <a:gd name="T2" fmla="*/ 7 w 7"/>
                  <a:gd name="T3" fmla="*/ 1 h 8"/>
                  <a:gd name="T4" fmla="*/ 5 w 7"/>
                  <a:gd name="T5" fmla="*/ 0 h 8"/>
                  <a:gd name="T6" fmla="*/ 0 w 7"/>
                  <a:gd name="T7" fmla="*/ 6 h 8"/>
                  <a:gd name="T8" fmla="*/ 0 w 7"/>
                  <a:gd name="T9" fmla="*/ 6 h 8"/>
                  <a:gd name="T10" fmla="*/ 0 w 7"/>
                  <a:gd name="T11" fmla="*/ 6 h 8"/>
                  <a:gd name="T12" fmla="*/ 0 w 7"/>
                  <a:gd name="T13" fmla="*/ 6 h 8"/>
                  <a:gd name="T14" fmla="*/ 3 w 7"/>
                  <a:gd name="T15" fmla="*/ 8 h 8"/>
                  <a:gd name="T16" fmla="*/ 7 w 7"/>
                  <a:gd name="T17" fmla="*/ 6 h 8"/>
                  <a:gd name="T18" fmla="*/ 7 w 7"/>
                  <a:gd name="T19" fmla="*/ 5 h 8"/>
                  <a:gd name="T20" fmla="*/ 7 w 7"/>
                  <a:gd name="T21" fmla="*/ 1 h 8"/>
                  <a:gd name="T22" fmla="*/ 0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6"/>
                    </a:moveTo>
                    <a:lnTo>
                      <a:pt x="7" y="1"/>
                    </a:lnTo>
                    <a:lnTo>
                      <a:pt x="5" y="0"/>
                    </a:lnTo>
                    <a:lnTo>
                      <a:pt x="0" y="6"/>
                    </a:lnTo>
                    <a:lnTo>
                      <a:pt x="3" y="8"/>
                    </a:lnTo>
                    <a:lnTo>
                      <a:pt x="7" y="6"/>
                    </a:lnTo>
                    <a:lnTo>
                      <a:pt x="7" y="5"/>
                    </a:lnTo>
                    <a:lnTo>
                      <a:pt x="7"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4" name="Freeform 1413"/>
              <p:cNvSpPr>
                <a:spLocks/>
              </p:cNvSpPr>
              <p:nvPr/>
            </p:nvSpPr>
            <p:spPr bwMode="auto">
              <a:xfrm>
                <a:off x="3924" y="1946"/>
                <a:ext cx="8" cy="8"/>
              </a:xfrm>
              <a:custGeom>
                <a:avLst/>
                <a:gdLst>
                  <a:gd name="T0" fmla="*/ 8 w 8"/>
                  <a:gd name="T1" fmla="*/ 2 h 8"/>
                  <a:gd name="T2" fmla="*/ 7 w 8"/>
                  <a:gd name="T3" fmla="*/ 2 h 8"/>
                  <a:gd name="T4" fmla="*/ 7 w 8"/>
                  <a:gd name="T5" fmla="*/ 0 h 8"/>
                  <a:gd name="T6" fmla="*/ 0 w 8"/>
                  <a:gd name="T7" fmla="*/ 5 h 8"/>
                  <a:gd name="T8" fmla="*/ 2 w 8"/>
                  <a:gd name="T9" fmla="*/ 7 h 8"/>
                  <a:gd name="T10" fmla="*/ 8 w 8"/>
                  <a:gd name="T11" fmla="*/ 2 h 8"/>
                  <a:gd name="T12" fmla="*/ 2 w 8"/>
                  <a:gd name="T13" fmla="*/ 7 h 8"/>
                  <a:gd name="T14" fmla="*/ 5 w 8"/>
                  <a:gd name="T15" fmla="*/ 8 h 8"/>
                  <a:gd name="T16" fmla="*/ 7 w 8"/>
                  <a:gd name="T17" fmla="*/ 7 h 8"/>
                  <a:gd name="T18" fmla="*/ 8 w 8"/>
                  <a:gd name="T19" fmla="*/ 5 h 8"/>
                  <a:gd name="T20" fmla="*/ 7 w 8"/>
                  <a:gd name="T21" fmla="*/ 2 h 8"/>
                  <a:gd name="T22" fmla="*/ 8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2"/>
                    </a:moveTo>
                    <a:lnTo>
                      <a:pt x="7" y="2"/>
                    </a:lnTo>
                    <a:lnTo>
                      <a:pt x="7" y="0"/>
                    </a:lnTo>
                    <a:lnTo>
                      <a:pt x="0" y="5"/>
                    </a:lnTo>
                    <a:lnTo>
                      <a:pt x="2" y="7"/>
                    </a:lnTo>
                    <a:lnTo>
                      <a:pt x="8" y="2"/>
                    </a:lnTo>
                    <a:lnTo>
                      <a:pt x="2" y="7"/>
                    </a:lnTo>
                    <a:lnTo>
                      <a:pt x="5" y="8"/>
                    </a:lnTo>
                    <a:lnTo>
                      <a:pt x="7" y="7"/>
                    </a:lnTo>
                    <a:lnTo>
                      <a:pt x="8" y="5"/>
                    </a:lnTo>
                    <a:lnTo>
                      <a:pt x="7" y="2"/>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5" name="Freeform 1414"/>
              <p:cNvSpPr>
                <a:spLocks/>
              </p:cNvSpPr>
              <p:nvPr/>
            </p:nvSpPr>
            <p:spPr bwMode="auto">
              <a:xfrm>
                <a:off x="3926" y="1948"/>
                <a:ext cx="8" cy="6"/>
              </a:xfrm>
              <a:custGeom>
                <a:avLst/>
                <a:gdLst>
                  <a:gd name="T0" fmla="*/ 1 w 8"/>
                  <a:gd name="T1" fmla="*/ 6 h 6"/>
                  <a:gd name="T2" fmla="*/ 6 w 8"/>
                  <a:gd name="T3" fmla="*/ 2 h 6"/>
                  <a:gd name="T4" fmla="*/ 6 w 8"/>
                  <a:gd name="T5" fmla="*/ 0 h 6"/>
                  <a:gd name="T6" fmla="*/ 0 w 8"/>
                  <a:gd name="T7" fmla="*/ 5 h 6"/>
                  <a:gd name="T8" fmla="*/ 0 w 8"/>
                  <a:gd name="T9" fmla="*/ 6 h 6"/>
                  <a:gd name="T10" fmla="*/ 1 w 8"/>
                  <a:gd name="T11" fmla="*/ 6 h 6"/>
                  <a:gd name="T12" fmla="*/ 0 w 8"/>
                  <a:gd name="T13" fmla="*/ 6 h 6"/>
                  <a:gd name="T14" fmla="*/ 3 w 8"/>
                  <a:gd name="T15" fmla="*/ 6 h 6"/>
                  <a:gd name="T16" fmla="*/ 6 w 8"/>
                  <a:gd name="T17" fmla="*/ 6 h 6"/>
                  <a:gd name="T18" fmla="*/ 8 w 8"/>
                  <a:gd name="T19" fmla="*/ 5 h 6"/>
                  <a:gd name="T20" fmla="*/ 6 w 8"/>
                  <a:gd name="T21" fmla="*/ 2 h 6"/>
                  <a:gd name="T22" fmla="*/ 1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6"/>
                    </a:moveTo>
                    <a:lnTo>
                      <a:pt x="6" y="2"/>
                    </a:lnTo>
                    <a:lnTo>
                      <a:pt x="6" y="0"/>
                    </a:lnTo>
                    <a:lnTo>
                      <a:pt x="0" y="5"/>
                    </a:lnTo>
                    <a:lnTo>
                      <a:pt x="0" y="6"/>
                    </a:lnTo>
                    <a:lnTo>
                      <a:pt x="1" y="6"/>
                    </a:lnTo>
                    <a:lnTo>
                      <a:pt x="0" y="6"/>
                    </a:lnTo>
                    <a:lnTo>
                      <a:pt x="3" y="6"/>
                    </a:lnTo>
                    <a:lnTo>
                      <a:pt x="6" y="6"/>
                    </a:lnTo>
                    <a:lnTo>
                      <a:pt x="8" y="5"/>
                    </a:lnTo>
                    <a:lnTo>
                      <a:pt x="6" y="2"/>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6" name="Freeform 1415"/>
              <p:cNvSpPr>
                <a:spLocks/>
              </p:cNvSpPr>
              <p:nvPr/>
            </p:nvSpPr>
            <p:spPr bwMode="auto">
              <a:xfrm>
                <a:off x="3927" y="1948"/>
                <a:ext cx="7" cy="8"/>
              </a:xfrm>
              <a:custGeom>
                <a:avLst/>
                <a:gdLst>
                  <a:gd name="T0" fmla="*/ 7 w 7"/>
                  <a:gd name="T1" fmla="*/ 2 h 8"/>
                  <a:gd name="T2" fmla="*/ 7 w 7"/>
                  <a:gd name="T3" fmla="*/ 2 h 8"/>
                  <a:gd name="T4" fmla="*/ 5 w 7"/>
                  <a:gd name="T5" fmla="*/ 0 h 8"/>
                  <a:gd name="T6" fmla="*/ 0 w 7"/>
                  <a:gd name="T7" fmla="*/ 6 h 8"/>
                  <a:gd name="T8" fmla="*/ 0 w 7"/>
                  <a:gd name="T9" fmla="*/ 6 h 8"/>
                  <a:gd name="T10" fmla="*/ 7 w 7"/>
                  <a:gd name="T11" fmla="*/ 2 h 8"/>
                  <a:gd name="T12" fmla="*/ 0 w 7"/>
                  <a:gd name="T13" fmla="*/ 6 h 8"/>
                  <a:gd name="T14" fmla="*/ 4 w 7"/>
                  <a:gd name="T15" fmla="*/ 8 h 8"/>
                  <a:gd name="T16" fmla="*/ 7 w 7"/>
                  <a:gd name="T17" fmla="*/ 8 h 8"/>
                  <a:gd name="T18" fmla="*/ 7 w 7"/>
                  <a:gd name="T19" fmla="*/ 5 h 8"/>
                  <a:gd name="T20" fmla="*/ 7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2"/>
                    </a:moveTo>
                    <a:lnTo>
                      <a:pt x="7" y="2"/>
                    </a:lnTo>
                    <a:lnTo>
                      <a:pt x="5" y="0"/>
                    </a:lnTo>
                    <a:lnTo>
                      <a:pt x="0" y="6"/>
                    </a:lnTo>
                    <a:lnTo>
                      <a:pt x="7" y="2"/>
                    </a:lnTo>
                    <a:lnTo>
                      <a:pt x="0" y="6"/>
                    </a:lnTo>
                    <a:lnTo>
                      <a:pt x="4" y="8"/>
                    </a:lnTo>
                    <a:lnTo>
                      <a:pt x="7" y="8"/>
                    </a:lnTo>
                    <a:lnTo>
                      <a:pt x="7"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7" name="Freeform 1416"/>
              <p:cNvSpPr>
                <a:spLocks/>
              </p:cNvSpPr>
              <p:nvPr/>
            </p:nvSpPr>
            <p:spPr bwMode="auto">
              <a:xfrm>
                <a:off x="3927" y="1950"/>
                <a:ext cx="9" cy="8"/>
              </a:xfrm>
              <a:custGeom>
                <a:avLst/>
                <a:gdLst>
                  <a:gd name="T0" fmla="*/ 2 w 9"/>
                  <a:gd name="T1" fmla="*/ 6 h 8"/>
                  <a:gd name="T2" fmla="*/ 7 w 9"/>
                  <a:gd name="T3" fmla="*/ 1 h 8"/>
                  <a:gd name="T4" fmla="*/ 7 w 9"/>
                  <a:gd name="T5" fmla="*/ 0 h 8"/>
                  <a:gd name="T6" fmla="*/ 0 w 9"/>
                  <a:gd name="T7" fmla="*/ 4 h 8"/>
                  <a:gd name="T8" fmla="*/ 2 w 9"/>
                  <a:gd name="T9" fmla="*/ 6 h 8"/>
                  <a:gd name="T10" fmla="*/ 2 w 9"/>
                  <a:gd name="T11" fmla="*/ 6 h 8"/>
                  <a:gd name="T12" fmla="*/ 2 w 9"/>
                  <a:gd name="T13" fmla="*/ 6 h 8"/>
                  <a:gd name="T14" fmla="*/ 4 w 9"/>
                  <a:gd name="T15" fmla="*/ 8 h 8"/>
                  <a:gd name="T16" fmla="*/ 7 w 9"/>
                  <a:gd name="T17" fmla="*/ 8 h 8"/>
                  <a:gd name="T18" fmla="*/ 9 w 9"/>
                  <a:gd name="T19" fmla="*/ 4 h 8"/>
                  <a:gd name="T20" fmla="*/ 7 w 9"/>
                  <a:gd name="T21" fmla="*/ 1 h 8"/>
                  <a:gd name="T22" fmla="*/ 2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6"/>
                    </a:moveTo>
                    <a:lnTo>
                      <a:pt x="7" y="1"/>
                    </a:lnTo>
                    <a:lnTo>
                      <a:pt x="7" y="0"/>
                    </a:lnTo>
                    <a:lnTo>
                      <a:pt x="0" y="4"/>
                    </a:lnTo>
                    <a:lnTo>
                      <a:pt x="2" y="6"/>
                    </a:lnTo>
                    <a:lnTo>
                      <a:pt x="4" y="8"/>
                    </a:lnTo>
                    <a:lnTo>
                      <a:pt x="7" y="8"/>
                    </a:lnTo>
                    <a:lnTo>
                      <a:pt x="9" y="4"/>
                    </a:lnTo>
                    <a:lnTo>
                      <a:pt x="7"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8" name="Freeform 1417"/>
              <p:cNvSpPr>
                <a:spLocks/>
              </p:cNvSpPr>
              <p:nvPr/>
            </p:nvSpPr>
            <p:spPr bwMode="auto">
              <a:xfrm>
                <a:off x="3929" y="1951"/>
                <a:ext cx="7" cy="8"/>
              </a:xfrm>
              <a:custGeom>
                <a:avLst/>
                <a:gdLst>
                  <a:gd name="T0" fmla="*/ 7 w 7"/>
                  <a:gd name="T1" fmla="*/ 2 h 8"/>
                  <a:gd name="T2" fmla="*/ 7 w 7"/>
                  <a:gd name="T3" fmla="*/ 2 h 8"/>
                  <a:gd name="T4" fmla="*/ 5 w 7"/>
                  <a:gd name="T5" fmla="*/ 0 h 8"/>
                  <a:gd name="T6" fmla="*/ 0 w 7"/>
                  <a:gd name="T7" fmla="*/ 5 h 8"/>
                  <a:gd name="T8" fmla="*/ 0 w 7"/>
                  <a:gd name="T9" fmla="*/ 7 h 8"/>
                  <a:gd name="T10" fmla="*/ 7 w 7"/>
                  <a:gd name="T11" fmla="*/ 2 h 8"/>
                  <a:gd name="T12" fmla="*/ 0 w 7"/>
                  <a:gd name="T13" fmla="*/ 7 h 8"/>
                  <a:gd name="T14" fmla="*/ 3 w 7"/>
                  <a:gd name="T15" fmla="*/ 8 h 8"/>
                  <a:gd name="T16" fmla="*/ 7 w 7"/>
                  <a:gd name="T17" fmla="*/ 7 h 8"/>
                  <a:gd name="T18" fmla="*/ 7 w 7"/>
                  <a:gd name="T19" fmla="*/ 5 h 8"/>
                  <a:gd name="T20" fmla="*/ 7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2"/>
                    </a:moveTo>
                    <a:lnTo>
                      <a:pt x="7" y="2"/>
                    </a:lnTo>
                    <a:lnTo>
                      <a:pt x="5" y="0"/>
                    </a:lnTo>
                    <a:lnTo>
                      <a:pt x="0" y="5"/>
                    </a:lnTo>
                    <a:lnTo>
                      <a:pt x="0" y="7"/>
                    </a:lnTo>
                    <a:lnTo>
                      <a:pt x="7" y="2"/>
                    </a:lnTo>
                    <a:lnTo>
                      <a:pt x="0" y="7"/>
                    </a:lnTo>
                    <a:lnTo>
                      <a:pt x="3" y="8"/>
                    </a:lnTo>
                    <a:lnTo>
                      <a:pt x="7" y="7"/>
                    </a:lnTo>
                    <a:lnTo>
                      <a:pt x="7"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89" name="Freeform 1418"/>
              <p:cNvSpPr>
                <a:spLocks/>
              </p:cNvSpPr>
              <p:nvPr/>
            </p:nvSpPr>
            <p:spPr bwMode="auto">
              <a:xfrm>
                <a:off x="3929" y="1953"/>
                <a:ext cx="8" cy="8"/>
              </a:xfrm>
              <a:custGeom>
                <a:avLst/>
                <a:gdLst>
                  <a:gd name="T0" fmla="*/ 2 w 8"/>
                  <a:gd name="T1" fmla="*/ 6 h 8"/>
                  <a:gd name="T2" fmla="*/ 8 w 8"/>
                  <a:gd name="T3" fmla="*/ 1 h 8"/>
                  <a:gd name="T4" fmla="*/ 7 w 8"/>
                  <a:gd name="T5" fmla="*/ 0 h 8"/>
                  <a:gd name="T6" fmla="*/ 0 w 8"/>
                  <a:gd name="T7" fmla="*/ 5 h 8"/>
                  <a:gd name="T8" fmla="*/ 2 w 8"/>
                  <a:gd name="T9" fmla="*/ 6 h 8"/>
                  <a:gd name="T10" fmla="*/ 2 w 8"/>
                  <a:gd name="T11" fmla="*/ 6 h 8"/>
                  <a:gd name="T12" fmla="*/ 2 w 8"/>
                  <a:gd name="T13" fmla="*/ 6 h 8"/>
                  <a:gd name="T14" fmla="*/ 3 w 8"/>
                  <a:gd name="T15" fmla="*/ 8 h 8"/>
                  <a:gd name="T16" fmla="*/ 7 w 8"/>
                  <a:gd name="T17" fmla="*/ 6 h 8"/>
                  <a:gd name="T18" fmla="*/ 8 w 8"/>
                  <a:gd name="T19" fmla="*/ 5 h 8"/>
                  <a:gd name="T20" fmla="*/ 8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1"/>
                    </a:lnTo>
                    <a:lnTo>
                      <a:pt x="7" y="0"/>
                    </a:lnTo>
                    <a:lnTo>
                      <a:pt x="0" y="5"/>
                    </a:lnTo>
                    <a:lnTo>
                      <a:pt x="2" y="6"/>
                    </a:lnTo>
                    <a:lnTo>
                      <a:pt x="3" y="8"/>
                    </a:lnTo>
                    <a:lnTo>
                      <a:pt x="7" y="6"/>
                    </a:lnTo>
                    <a:lnTo>
                      <a:pt x="8" y="5"/>
                    </a:lnTo>
                    <a:lnTo>
                      <a:pt x="8"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0" name="Freeform 1419"/>
              <p:cNvSpPr>
                <a:spLocks/>
              </p:cNvSpPr>
              <p:nvPr/>
            </p:nvSpPr>
            <p:spPr bwMode="auto">
              <a:xfrm>
                <a:off x="3931" y="1954"/>
                <a:ext cx="8" cy="7"/>
              </a:xfrm>
              <a:custGeom>
                <a:avLst/>
                <a:gdLst>
                  <a:gd name="T0" fmla="*/ 6 w 8"/>
                  <a:gd name="T1" fmla="*/ 2 h 7"/>
                  <a:gd name="T2" fmla="*/ 6 w 8"/>
                  <a:gd name="T3" fmla="*/ 2 h 7"/>
                  <a:gd name="T4" fmla="*/ 6 w 8"/>
                  <a:gd name="T5" fmla="*/ 0 h 7"/>
                  <a:gd name="T6" fmla="*/ 0 w 8"/>
                  <a:gd name="T7" fmla="*/ 5 h 7"/>
                  <a:gd name="T8" fmla="*/ 0 w 8"/>
                  <a:gd name="T9" fmla="*/ 7 h 7"/>
                  <a:gd name="T10" fmla="*/ 6 w 8"/>
                  <a:gd name="T11" fmla="*/ 2 h 7"/>
                  <a:gd name="T12" fmla="*/ 0 w 8"/>
                  <a:gd name="T13" fmla="*/ 7 h 7"/>
                  <a:gd name="T14" fmla="*/ 3 w 8"/>
                  <a:gd name="T15" fmla="*/ 7 h 7"/>
                  <a:gd name="T16" fmla="*/ 6 w 8"/>
                  <a:gd name="T17" fmla="*/ 7 h 7"/>
                  <a:gd name="T18" fmla="*/ 8 w 8"/>
                  <a:gd name="T19" fmla="*/ 4 h 7"/>
                  <a:gd name="T20" fmla="*/ 6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6" y="2"/>
                    </a:moveTo>
                    <a:lnTo>
                      <a:pt x="6" y="2"/>
                    </a:lnTo>
                    <a:lnTo>
                      <a:pt x="6" y="0"/>
                    </a:lnTo>
                    <a:lnTo>
                      <a:pt x="0" y="5"/>
                    </a:lnTo>
                    <a:lnTo>
                      <a:pt x="0" y="7"/>
                    </a:lnTo>
                    <a:lnTo>
                      <a:pt x="6" y="2"/>
                    </a:lnTo>
                    <a:lnTo>
                      <a:pt x="0" y="7"/>
                    </a:lnTo>
                    <a:lnTo>
                      <a:pt x="3" y="7"/>
                    </a:lnTo>
                    <a:lnTo>
                      <a:pt x="6" y="7"/>
                    </a:lnTo>
                    <a:lnTo>
                      <a:pt x="8" y="4"/>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1" name="Freeform 1420"/>
              <p:cNvSpPr>
                <a:spLocks/>
              </p:cNvSpPr>
              <p:nvPr/>
            </p:nvSpPr>
            <p:spPr bwMode="auto">
              <a:xfrm>
                <a:off x="3931" y="1956"/>
                <a:ext cx="8" cy="7"/>
              </a:xfrm>
              <a:custGeom>
                <a:avLst/>
                <a:gdLst>
                  <a:gd name="T0" fmla="*/ 8 w 8"/>
                  <a:gd name="T1" fmla="*/ 2 h 7"/>
                  <a:gd name="T2" fmla="*/ 8 w 8"/>
                  <a:gd name="T3" fmla="*/ 2 h 7"/>
                  <a:gd name="T4" fmla="*/ 6 w 8"/>
                  <a:gd name="T5" fmla="*/ 0 h 7"/>
                  <a:gd name="T6" fmla="*/ 0 w 8"/>
                  <a:gd name="T7" fmla="*/ 3 h 7"/>
                  <a:gd name="T8" fmla="*/ 1 w 8"/>
                  <a:gd name="T9" fmla="*/ 5 h 7"/>
                  <a:gd name="T10" fmla="*/ 8 w 8"/>
                  <a:gd name="T11" fmla="*/ 2 h 7"/>
                  <a:gd name="T12" fmla="*/ 1 w 8"/>
                  <a:gd name="T13" fmla="*/ 5 h 7"/>
                  <a:gd name="T14" fmla="*/ 5 w 8"/>
                  <a:gd name="T15" fmla="*/ 7 h 7"/>
                  <a:gd name="T16" fmla="*/ 6 w 8"/>
                  <a:gd name="T17" fmla="*/ 7 h 7"/>
                  <a:gd name="T18" fmla="*/ 8 w 8"/>
                  <a:gd name="T19" fmla="*/ 5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6" y="0"/>
                    </a:lnTo>
                    <a:lnTo>
                      <a:pt x="0" y="3"/>
                    </a:lnTo>
                    <a:lnTo>
                      <a:pt x="1" y="5"/>
                    </a:lnTo>
                    <a:lnTo>
                      <a:pt x="8" y="2"/>
                    </a:lnTo>
                    <a:lnTo>
                      <a:pt x="1" y="5"/>
                    </a:lnTo>
                    <a:lnTo>
                      <a:pt x="5" y="7"/>
                    </a:lnTo>
                    <a:lnTo>
                      <a:pt x="6"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2" name="Freeform 1421"/>
              <p:cNvSpPr>
                <a:spLocks/>
              </p:cNvSpPr>
              <p:nvPr/>
            </p:nvSpPr>
            <p:spPr bwMode="auto">
              <a:xfrm>
                <a:off x="3932" y="1958"/>
                <a:ext cx="8" cy="6"/>
              </a:xfrm>
              <a:custGeom>
                <a:avLst/>
                <a:gdLst>
                  <a:gd name="T0" fmla="*/ 2 w 8"/>
                  <a:gd name="T1" fmla="*/ 5 h 6"/>
                  <a:gd name="T2" fmla="*/ 8 w 8"/>
                  <a:gd name="T3" fmla="*/ 1 h 6"/>
                  <a:gd name="T4" fmla="*/ 7 w 8"/>
                  <a:gd name="T5" fmla="*/ 0 h 6"/>
                  <a:gd name="T6" fmla="*/ 0 w 8"/>
                  <a:gd name="T7" fmla="*/ 3 h 6"/>
                  <a:gd name="T8" fmla="*/ 2 w 8"/>
                  <a:gd name="T9" fmla="*/ 5 h 6"/>
                  <a:gd name="T10" fmla="*/ 2 w 8"/>
                  <a:gd name="T11" fmla="*/ 5 h 6"/>
                  <a:gd name="T12" fmla="*/ 2 w 8"/>
                  <a:gd name="T13" fmla="*/ 5 h 6"/>
                  <a:gd name="T14" fmla="*/ 4 w 8"/>
                  <a:gd name="T15" fmla="*/ 6 h 6"/>
                  <a:gd name="T16" fmla="*/ 7 w 8"/>
                  <a:gd name="T17" fmla="*/ 6 h 6"/>
                  <a:gd name="T18" fmla="*/ 8 w 8"/>
                  <a:gd name="T19" fmla="*/ 5 h 6"/>
                  <a:gd name="T20" fmla="*/ 8 w 8"/>
                  <a:gd name="T21" fmla="*/ 1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1"/>
                    </a:lnTo>
                    <a:lnTo>
                      <a:pt x="7" y="0"/>
                    </a:lnTo>
                    <a:lnTo>
                      <a:pt x="0" y="3"/>
                    </a:lnTo>
                    <a:lnTo>
                      <a:pt x="2" y="5"/>
                    </a:lnTo>
                    <a:lnTo>
                      <a:pt x="4" y="6"/>
                    </a:lnTo>
                    <a:lnTo>
                      <a:pt x="7" y="6"/>
                    </a:lnTo>
                    <a:lnTo>
                      <a:pt x="8" y="5"/>
                    </a:lnTo>
                    <a:lnTo>
                      <a:pt x="8" y="1"/>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3" name="Freeform 1422"/>
              <p:cNvSpPr>
                <a:spLocks/>
              </p:cNvSpPr>
              <p:nvPr/>
            </p:nvSpPr>
            <p:spPr bwMode="auto">
              <a:xfrm>
                <a:off x="3934" y="1959"/>
                <a:ext cx="6" cy="7"/>
              </a:xfrm>
              <a:custGeom>
                <a:avLst/>
                <a:gdLst>
                  <a:gd name="T0" fmla="*/ 0 w 6"/>
                  <a:gd name="T1" fmla="*/ 5 h 7"/>
                  <a:gd name="T2" fmla="*/ 6 w 6"/>
                  <a:gd name="T3" fmla="*/ 2 h 7"/>
                  <a:gd name="T4" fmla="*/ 6 w 6"/>
                  <a:gd name="T5" fmla="*/ 0 h 7"/>
                  <a:gd name="T6" fmla="*/ 0 w 6"/>
                  <a:gd name="T7" fmla="*/ 4 h 7"/>
                  <a:gd name="T8" fmla="*/ 0 w 6"/>
                  <a:gd name="T9" fmla="*/ 5 h 7"/>
                  <a:gd name="T10" fmla="*/ 0 w 6"/>
                  <a:gd name="T11" fmla="*/ 5 h 7"/>
                  <a:gd name="T12" fmla="*/ 0 w 6"/>
                  <a:gd name="T13" fmla="*/ 5 h 7"/>
                  <a:gd name="T14" fmla="*/ 3 w 6"/>
                  <a:gd name="T15" fmla="*/ 7 h 7"/>
                  <a:gd name="T16" fmla="*/ 5 w 6"/>
                  <a:gd name="T17" fmla="*/ 7 h 7"/>
                  <a:gd name="T18" fmla="*/ 6 w 6"/>
                  <a:gd name="T19" fmla="*/ 5 h 7"/>
                  <a:gd name="T20" fmla="*/ 6 w 6"/>
                  <a:gd name="T21" fmla="*/ 2 h 7"/>
                  <a:gd name="T22" fmla="*/ 0 w 6"/>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0" y="5"/>
                    </a:moveTo>
                    <a:lnTo>
                      <a:pt x="6" y="2"/>
                    </a:lnTo>
                    <a:lnTo>
                      <a:pt x="6" y="0"/>
                    </a:lnTo>
                    <a:lnTo>
                      <a:pt x="0" y="4"/>
                    </a:lnTo>
                    <a:lnTo>
                      <a:pt x="0" y="5"/>
                    </a:lnTo>
                    <a:lnTo>
                      <a:pt x="3" y="7"/>
                    </a:lnTo>
                    <a:lnTo>
                      <a:pt x="5" y="7"/>
                    </a:lnTo>
                    <a:lnTo>
                      <a:pt x="6" y="5"/>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4" name="Freeform 1423"/>
              <p:cNvSpPr>
                <a:spLocks/>
              </p:cNvSpPr>
              <p:nvPr/>
            </p:nvSpPr>
            <p:spPr bwMode="auto">
              <a:xfrm>
                <a:off x="3934" y="1961"/>
                <a:ext cx="8" cy="6"/>
              </a:xfrm>
              <a:custGeom>
                <a:avLst/>
                <a:gdLst>
                  <a:gd name="T0" fmla="*/ 8 w 8"/>
                  <a:gd name="T1" fmla="*/ 2 h 6"/>
                  <a:gd name="T2" fmla="*/ 8 w 8"/>
                  <a:gd name="T3" fmla="*/ 0 h 6"/>
                  <a:gd name="T4" fmla="*/ 6 w 8"/>
                  <a:gd name="T5" fmla="*/ 0 h 6"/>
                  <a:gd name="T6" fmla="*/ 0 w 8"/>
                  <a:gd name="T7" fmla="*/ 3 h 6"/>
                  <a:gd name="T8" fmla="*/ 2 w 8"/>
                  <a:gd name="T9" fmla="*/ 5 h 6"/>
                  <a:gd name="T10" fmla="*/ 8 w 8"/>
                  <a:gd name="T11" fmla="*/ 2 h 6"/>
                  <a:gd name="T12" fmla="*/ 2 w 8"/>
                  <a:gd name="T13" fmla="*/ 5 h 6"/>
                  <a:gd name="T14" fmla="*/ 3 w 8"/>
                  <a:gd name="T15" fmla="*/ 6 h 6"/>
                  <a:gd name="T16" fmla="*/ 6 w 8"/>
                  <a:gd name="T17" fmla="*/ 6 h 6"/>
                  <a:gd name="T18" fmla="*/ 8 w 8"/>
                  <a:gd name="T19" fmla="*/ 3 h 6"/>
                  <a:gd name="T20" fmla="*/ 8 w 8"/>
                  <a:gd name="T21" fmla="*/ 0 h 6"/>
                  <a:gd name="T22" fmla="*/ 8 w 8"/>
                  <a:gd name="T23" fmla="*/ 2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2"/>
                    </a:moveTo>
                    <a:lnTo>
                      <a:pt x="8" y="0"/>
                    </a:lnTo>
                    <a:lnTo>
                      <a:pt x="6" y="0"/>
                    </a:lnTo>
                    <a:lnTo>
                      <a:pt x="0" y="3"/>
                    </a:lnTo>
                    <a:lnTo>
                      <a:pt x="2" y="5"/>
                    </a:lnTo>
                    <a:lnTo>
                      <a:pt x="8" y="2"/>
                    </a:lnTo>
                    <a:lnTo>
                      <a:pt x="2" y="5"/>
                    </a:lnTo>
                    <a:lnTo>
                      <a:pt x="3" y="6"/>
                    </a:lnTo>
                    <a:lnTo>
                      <a:pt x="6" y="6"/>
                    </a:lnTo>
                    <a:lnTo>
                      <a:pt x="8" y="3"/>
                    </a:lnTo>
                    <a:lnTo>
                      <a:pt x="8" y="0"/>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5" name="Freeform 1424"/>
              <p:cNvSpPr>
                <a:spLocks/>
              </p:cNvSpPr>
              <p:nvPr/>
            </p:nvSpPr>
            <p:spPr bwMode="auto">
              <a:xfrm>
                <a:off x="3936" y="1963"/>
                <a:ext cx="8" cy="6"/>
              </a:xfrm>
              <a:custGeom>
                <a:avLst/>
                <a:gdLst>
                  <a:gd name="T0" fmla="*/ 0 w 8"/>
                  <a:gd name="T1" fmla="*/ 4 h 6"/>
                  <a:gd name="T2" fmla="*/ 6 w 8"/>
                  <a:gd name="T3" fmla="*/ 1 h 6"/>
                  <a:gd name="T4" fmla="*/ 6 w 8"/>
                  <a:gd name="T5" fmla="*/ 0 h 6"/>
                  <a:gd name="T6" fmla="*/ 0 w 8"/>
                  <a:gd name="T7" fmla="*/ 3 h 6"/>
                  <a:gd name="T8" fmla="*/ 0 w 8"/>
                  <a:gd name="T9" fmla="*/ 4 h 6"/>
                  <a:gd name="T10" fmla="*/ 0 w 8"/>
                  <a:gd name="T11" fmla="*/ 4 h 6"/>
                  <a:gd name="T12" fmla="*/ 0 w 8"/>
                  <a:gd name="T13" fmla="*/ 4 h 6"/>
                  <a:gd name="T14" fmla="*/ 3 w 8"/>
                  <a:gd name="T15" fmla="*/ 6 h 6"/>
                  <a:gd name="T16" fmla="*/ 6 w 8"/>
                  <a:gd name="T17" fmla="*/ 6 h 6"/>
                  <a:gd name="T18" fmla="*/ 8 w 8"/>
                  <a:gd name="T19" fmla="*/ 4 h 6"/>
                  <a:gd name="T20" fmla="*/ 6 w 8"/>
                  <a:gd name="T21" fmla="*/ 1 h 6"/>
                  <a:gd name="T22" fmla="*/ 0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4"/>
                    </a:moveTo>
                    <a:lnTo>
                      <a:pt x="6" y="1"/>
                    </a:lnTo>
                    <a:lnTo>
                      <a:pt x="6" y="0"/>
                    </a:lnTo>
                    <a:lnTo>
                      <a:pt x="0" y="3"/>
                    </a:lnTo>
                    <a:lnTo>
                      <a:pt x="0" y="4"/>
                    </a:lnTo>
                    <a:lnTo>
                      <a:pt x="3" y="6"/>
                    </a:lnTo>
                    <a:lnTo>
                      <a:pt x="6" y="6"/>
                    </a:lnTo>
                    <a:lnTo>
                      <a:pt x="8" y="4"/>
                    </a:lnTo>
                    <a:lnTo>
                      <a:pt x="6" y="1"/>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6" name="Freeform 1426"/>
              <p:cNvSpPr>
                <a:spLocks/>
              </p:cNvSpPr>
              <p:nvPr/>
            </p:nvSpPr>
            <p:spPr bwMode="auto">
              <a:xfrm>
                <a:off x="3936" y="1964"/>
                <a:ext cx="8" cy="7"/>
              </a:xfrm>
              <a:custGeom>
                <a:avLst/>
                <a:gdLst>
                  <a:gd name="T0" fmla="*/ 1 w 8"/>
                  <a:gd name="T1" fmla="*/ 5 h 7"/>
                  <a:gd name="T2" fmla="*/ 8 w 8"/>
                  <a:gd name="T3" fmla="*/ 2 h 7"/>
                  <a:gd name="T4" fmla="*/ 6 w 8"/>
                  <a:gd name="T5" fmla="*/ 0 h 7"/>
                  <a:gd name="T6" fmla="*/ 0 w 8"/>
                  <a:gd name="T7" fmla="*/ 3 h 7"/>
                  <a:gd name="T8" fmla="*/ 1 w 8"/>
                  <a:gd name="T9" fmla="*/ 5 h 7"/>
                  <a:gd name="T10" fmla="*/ 1 w 8"/>
                  <a:gd name="T11" fmla="*/ 5 h 7"/>
                  <a:gd name="T12" fmla="*/ 1 w 8"/>
                  <a:gd name="T13" fmla="*/ 5 h 7"/>
                  <a:gd name="T14" fmla="*/ 3 w 8"/>
                  <a:gd name="T15" fmla="*/ 7 h 7"/>
                  <a:gd name="T16" fmla="*/ 6 w 8"/>
                  <a:gd name="T17" fmla="*/ 7 h 7"/>
                  <a:gd name="T18" fmla="*/ 8 w 8"/>
                  <a:gd name="T19" fmla="*/ 3 h 7"/>
                  <a:gd name="T20" fmla="*/ 8 w 8"/>
                  <a:gd name="T21" fmla="*/ 2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8" y="2"/>
                    </a:lnTo>
                    <a:lnTo>
                      <a:pt x="6" y="0"/>
                    </a:lnTo>
                    <a:lnTo>
                      <a:pt x="0" y="3"/>
                    </a:lnTo>
                    <a:lnTo>
                      <a:pt x="1" y="5"/>
                    </a:lnTo>
                    <a:lnTo>
                      <a:pt x="3" y="7"/>
                    </a:lnTo>
                    <a:lnTo>
                      <a:pt x="6" y="7"/>
                    </a:lnTo>
                    <a:lnTo>
                      <a:pt x="8" y="3"/>
                    </a:lnTo>
                    <a:lnTo>
                      <a:pt x="8" y="2"/>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7" name="Freeform 1427"/>
              <p:cNvSpPr>
                <a:spLocks/>
              </p:cNvSpPr>
              <p:nvPr/>
            </p:nvSpPr>
            <p:spPr bwMode="auto">
              <a:xfrm>
                <a:off x="3937" y="1964"/>
                <a:ext cx="8" cy="8"/>
              </a:xfrm>
              <a:custGeom>
                <a:avLst/>
                <a:gdLst>
                  <a:gd name="T0" fmla="*/ 8 w 8"/>
                  <a:gd name="T1" fmla="*/ 3 h 8"/>
                  <a:gd name="T2" fmla="*/ 8 w 8"/>
                  <a:gd name="T3" fmla="*/ 2 h 8"/>
                  <a:gd name="T4" fmla="*/ 7 w 8"/>
                  <a:gd name="T5" fmla="*/ 0 h 8"/>
                  <a:gd name="T6" fmla="*/ 0 w 8"/>
                  <a:gd name="T7" fmla="*/ 5 h 8"/>
                  <a:gd name="T8" fmla="*/ 2 w 8"/>
                  <a:gd name="T9" fmla="*/ 7 h 8"/>
                  <a:gd name="T10" fmla="*/ 8 w 8"/>
                  <a:gd name="T11" fmla="*/ 3 h 8"/>
                  <a:gd name="T12" fmla="*/ 2 w 8"/>
                  <a:gd name="T13" fmla="*/ 7 h 8"/>
                  <a:gd name="T14" fmla="*/ 3 w 8"/>
                  <a:gd name="T15" fmla="*/ 8 h 8"/>
                  <a:gd name="T16" fmla="*/ 7 w 8"/>
                  <a:gd name="T17" fmla="*/ 8 h 8"/>
                  <a:gd name="T18" fmla="*/ 8 w 8"/>
                  <a:gd name="T19" fmla="*/ 5 h 8"/>
                  <a:gd name="T20" fmla="*/ 8 w 8"/>
                  <a:gd name="T21" fmla="*/ 2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8" y="2"/>
                    </a:lnTo>
                    <a:lnTo>
                      <a:pt x="7" y="0"/>
                    </a:lnTo>
                    <a:lnTo>
                      <a:pt x="0" y="5"/>
                    </a:lnTo>
                    <a:lnTo>
                      <a:pt x="2" y="7"/>
                    </a:lnTo>
                    <a:lnTo>
                      <a:pt x="8" y="3"/>
                    </a:lnTo>
                    <a:lnTo>
                      <a:pt x="2" y="7"/>
                    </a:lnTo>
                    <a:lnTo>
                      <a:pt x="3" y="8"/>
                    </a:lnTo>
                    <a:lnTo>
                      <a:pt x="7" y="8"/>
                    </a:lnTo>
                    <a:lnTo>
                      <a:pt x="8" y="5"/>
                    </a:lnTo>
                    <a:lnTo>
                      <a:pt x="8"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8" name="Freeform 1428"/>
              <p:cNvSpPr>
                <a:spLocks/>
              </p:cNvSpPr>
              <p:nvPr/>
            </p:nvSpPr>
            <p:spPr bwMode="auto">
              <a:xfrm>
                <a:off x="3939" y="1967"/>
                <a:ext cx="6" cy="7"/>
              </a:xfrm>
              <a:custGeom>
                <a:avLst/>
                <a:gdLst>
                  <a:gd name="T0" fmla="*/ 0 w 6"/>
                  <a:gd name="T1" fmla="*/ 5 h 7"/>
                  <a:gd name="T2" fmla="*/ 6 w 6"/>
                  <a:gd name="T3" fmla="*/ 2 h 7"/>
                  <a:gd name="T4" fmla="*/ 6 w 6"/>
                  <a:gd name="T5" fmla="*/ 0 h 7"/>
                  <a:gd name="T6" fmla="*/ 0 w 6"/>
                  <a:gd name="T7" fmla="*/ 4 h 7"/>
                  <a:gd name="T8" fmla="*/ 0 w 6"/>
                  <a:gd name="T9" fmla="*/ 5 h 7"/>
                  <a:gd name="T10" fmla="*/ 0 w 6"/>
                  <a:gd name="T11" fmla="*/ 5 h 7"/>
                  <a:gd name="T12" fmla="*/ 0 w 6"/>
                  <a:gd name="T13" fmla="*/ 5 h 7"/>
                  <a:gd name="T14" fmla="*/ 3 w 6"/>
                  <a:gd name="T15" fmla="*/ 7 h 7"/>
                  <a:gd name="T16" fmla="*/ 5 w 6"/>
                  <a:gd name="T17" fmla="*/ 7 h 7"/>
                  <a:gd name="T18" fmla="*/ 6 w 6"/>
                  <a:gd name="T19" fmla="*/ 5 h 7"/>
                  <a:gd name="T20" fmla="*/ 6 w 6"/>
                  <a:gd name="T21" fmla="*/ 2 h 7"/>
                  <a:gd name="T22" fmla="*/ 0 w 6"/>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0" y="5"/>
                    </a:moveTo>
                    <a:lnTo>
                      <a:pt x="6" y="2"/>
                    </a:lnTo>
                    <a:lnTo>
                      <a:pt x="6" y="0"/>
                    </a:lnTo>
                    <a:lnTo>
                      <a:pt x="0" y="4"/>
                    </a:lnTo>
                    <a:lnTo>
                      <a:pt x="0" y="5"/>
                    </a:lnTo>
                    <a:lnTo>
                      <a:pt x="3" y="7"/>
                    </a:lnTo>
                    <a:lnTo>
                      <a:pt x="5" y="7"/>
                    </a:lnTo>
                    <a:lnTo>
                      <a:pt x="6" y="5"/>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899" name="Freeform 1429"/>
              <p:cNvSpPr>
                <a:spLocks/>
              </p:cNvSpPr>
              <p:nvPr/>
            </p:nvSpPr>
            <p:spPr bwMode="auto">
              <a:xfrm>
                <a:off x="3939" y="1969"/>
                <a:ext cx="8" cy="6"/>
              </a:xfrm>
              <a:custGeom>
                <a:avLst/>
                <a:gdLst>
                  <a:gd name="T0" fmla="*/ 8 w 8"/>
                  <a:gd name="T1" fmla="*/ 2 h 6"/>
                  <a:gd name="T2" fmla="*/ 8 w 8"/>
                  <a:gd name="T3" fmla="*/ 2 h 6"/>
                  <a:gd name="T4" fmla="*/ 6 w 8"/>
                  <a:gd name="T5" fmla="*/ 0 h 6"/>
                  <a:gd name="T6" fmla="*/ 0 w 8"/>
                  <a:gd name="T7" fmla="*/ 3 h 6"/>
                  <a:gd name="T8" fmla="*/ 1 w 8"/>
                  <a:gd name="T9" fmla="*/ 5 h 6"/>
                  <a:gd name="T10" fmla="*/ 8 w 8"/>
                  <a:gd name="T11" fmla="*/ 2 h 6"/>
                  <a:gd name="T12" fmla="*/ 1 w 8"/>
                  <a:gd name="T13" fmla="*/ 5 h 6"/>
                  <a:gd name="T14" fmla="*/ 3 w 8"/>
                  <a:gd name="T15" fmla="*/ 6 h 6"/>
                  <a:gd name="T16" fmla="*/ 6 w 8"/>
                  <a:gd name="T17" fmla="*/ 6 h 6"/>
                  <a:gd name="T18" fmla="*/ 8 w 8"/>
                  <a:gd name="T19" fmla="*/ 5 h 6"/>
                  <a:gd name="T20" fmla="*/ 8 w 8"/>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2"/>
                    </a:moveTo>
                    <a:lnTo>
                      <a:pt x="8" y="2"/>
                    </a:lnTo>
                    <a:lnTo>
                      <a:pt x="6" y="0"/>
                    </a:lnTo>
                    <a:lnTo>
                      <a:pt x="0" y="3"/>
                    </a:lnTo>
                    <a:lnTo>
                      <a:pt x="1" y="5"/>
                    </a:lnTo>
                    <a:lnTo>
                      <a:pt x="8" y="2"/>
                    </a:lnTo>
                    <a:lnTo>
                      <a:pt x="1" y="5"/>
                    </a:lnTo>
                    <a:lnTo>
                      <a:pt x="3" y="6"/>
                    </a:lnTo>
                    <a:lnTo>
                      <a:pt x="6" y="6"/>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0" name="Freeform 1430"/>
              <p:cNvSpPr>
                <a:spLocks/>
              </p:cNvSpPr>
              <p:nvPr/>
            </p:nvSpPr>
            <p:spPr bwMode="auto">
              <a:xfrm>
                <a:off x="3940" y="1971"/>
                <a:ext cx="8" cy="6"/>
              </a:xfrm>
              <a:custGeom>
                <a:avLst/>
                <a:gdLst>
                  <a:gd name="T0" fmla="*/ 0 w 8"/>
                  <a:gd name="T1" fmla="*/ 4 h 6"/>
                  <a:gd name="T2" fmla="*/ 7 w 8"/>
                  <a:gd name="T3" fmla="*/ 1 h 6"/>
                  <a:gd name="T4" fmla="*/ 7 w 8"/>
                  <a:gd name="T5" fmla="*/ 0 h 6"/>
                  <a:gd name="T6" fmla="*/ 0 w 8"/>
                  <a:gd name="T7" fmla="*/ 3 h 6"/>
                  <a:gd name="T8" fmla="*/ 0 w 8"/>
                  <a:gd name="T9" fmla="*/ 4 h 6"/>
                  <a:gd name="T10" fmla="*/ 0 w 8"/>
                  <a:gd name="T11" fmla="*/ 4 h 6"/>
                  <a:gd name="T12" fmla="*/ 0 w 8"/>
                  <a:gd name="T13" fmla="*/ 4 h 6"/>
                  <a:gd name="T14" fmla="*/ 4 w 8"/>
                  <a:gd name="T15" fmla="*/ 6 h 6"/>
                  <a:gd name="T16" fmla="*/ 7 w 8"/>
                  <a:gd name="T17" fmla="*/ 6 h 6"/>
                  <a:gd name="T18" fmla="*/ 8 w 8"/>
                  <a:gd name="T19" fmla="*/ 4 h 6"/>
                  <a:gd name="T20" fmla="*/ 7 w 8"/>
                  <a:gd name="T21" fmla="*/ 1 h 6"/>
                  <a:gd name="T22" fmla="*/ 0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4"/>
                    </a:moveTo>
                    <a:lnTo>
                      <a:pt x="7" y="1"/>
                    </a:lnTo>
                    <a:lnTo>
                      <a:pt x="7" y="0"/>
                    </a:lnTo>
                    <a:lnTo>
                      <a:pt x="0" y="3"/>
                    </a:lnTo>
                    <a:lnTo>
                      <a:pt x="0" y="4"/>
                    </a:lnTo>
                    <a:lnTo>
                      <a:pt x="4" y="6"/>
                    </a:lnTo>
                    <a:lnTo>
                      <a:pt x="7" y="6"/>
                    </a:lnTo>
                    <a:lnTo>
                      <a:pt x="8" y="4"/>
                    </a:lnTo>
                    <a:lnTo>
                      <a:pt x="7" y="1"/>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1" name="Freeform 1431"/>
              <p:cNvSpPr>
                <a:spLocks/>
              </p:cNvSpPr>
              <p:nvPr/>
            </p:nvSpPr>
            <p:spPr bwMode="auto">
              <a:xfrm>
                <a:off x="3940" y="1972"/>
                <a:ext cx="8" cy="7"/>
              </a:xfrm>
              <a:custGeom>
                <a:avLst/>
                <a:gdLst>
                  <a:gd name="T0" fmla="*/ 8 w 8"/>
                  <a:gd name="T1" fmla="*/ 2 h 7"/>
                  <a:gd name="T2" fmla="*/ 8 w 8"/>
                  <a:gd name="T3" fmla="*/ 2 h 7"/>
                  <a:gd name="T4" fmla="*/ 7 w 8"/>
                  <a:gd name="T5" fmla="*/ 0 h 7"/>
                  <a:gd name="T6" fmla="*/ 0 w 8"/>
                  <a:gd name="T7" fmla="*/ 3 h 7"/>
                  <a:gd name="T8" fmla="*/ 2 w 8"/>
                  <a:gd name="T9" fmla="*/ 5 h 7"/>
                  <a:gd name="T10" fmla="*/ 8 w 8"/>
                  <a:gd name="T11" fmla="*/ 2 h 7"/>
                  <a:gd name="T12" fmla="*/ 2 w 8"/>
                  <a:gd name="T13" fmla="*/ 5 h 7"/>
                  <a:gd name="T14" fmla="*/ 5 w 8"/>
                  <a:gd name="T15" fmla="*/ 7 h 7"/>
                  <a:gd name="T16" fmla="*/ 7 w 8"/>
                  <a:gd name="T17" fmla="*/ 7 h 7"/>
                  <a:gd name="T18" fmla="*/ 8 w 8"/>
                  <a:gd name="T19" fmla="*/ 5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7" y="0"/>
                    </a:lnTo>
                    <a:lnTo>
                      <a:pt x="0" y="3"/>
                    </a:lnTo>
                    <a:lnTo>
                      <a:pt x="2" y="5"/>
                    </a:lnTo>
                    <a:lnTo>
                      <a:pt x="8" y="2"/>
                    </a:lnTo>
                    <a:lnTo>
                      <a:pt x="2" y="5"/>
                    </a:lnTo>
                    <a:lnTo>
                      <a:pt x="5" y="7"/>
                    </a:lnTo>
                    <a:lnTo>
                      <a:pt x="7"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2" name="Freeform 1432"/>
              <p:cNvSpPr>
                <a:spLocks/>
              </p:cNvSpPr>
              <p:nvPr/>
            </p:nvSpPr>
            <p:spPr bwMode="auto">
              <a:xfrm>
                <a:off x="3942" y="1974"/>
                <a:ext cx="8" cy="6"/>
              </a:xfrm>
              <a:custGeom>
                <a:avLst/>
                <a:gdLst>
                  <a:gd name="T0" fmla="*/ 2 w 8"/>
                  <a:gd name="T1" fmla="*/ 5 h 6"/>
                  <a:gd name="T2" fmla="*/ 8 w 8"/>
                  <a:gd name="T3" fmla="*/ 1 h 6"/>
                  <a:gd name="T4" fmla="*/ 6 w 8"/>
                  <a:gd name="T5" fmla="*/ 0 h 6"/>
                  <a:gd name="T6" fmla="*/ 0 w 8"/>
                  <a:gd name="T7" fmla="*/ 3 h 6"/>
                  <a:gd name="T8" fmla="*/ 2 w 8"/>
                  <a:gd name="T9" fmla="*/ 5 h 6"/>
                  <a:gd name="T10" fmla="*/ 2 w 8"/>
                  <a:gd name="T11" fmla="*/ 5 h 6"/>
                  <a:gd name="T12" fmla="*/ 2 w 8"/>
                  <a:gd name="T13" fmla="*/ 5 h 6"/>
                  <a:gd name="T14" fmla="*/ 3 w 8"/>
                  <a:gd name="T15" fmla="*/ 6 h 6"/>
                  <a:gd name="T16" fmla="*/ 6 w 8"/>
                  <a:gd name="T17" fmla="*/ 6 h 6"/>
                  <a:gd name="T18" fmla="*/ 8 w 8"/>
                  <a:gd name="T19" fmla="*/ 5 h 6"/>
                  <a:gd name="T20" fmla="*/ 8 w 8"/>
                  <a:gd name="T21" fmla="*/ 1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1"/>
                    </a:lnTo>
                    <a:lnTo>
                      <a:pt x="6" y="0"/>
                    </a:lnTo>
                    <a:lnTo>
                      <a:pt x="0" y="3"/>
                    </a:lnTo>
                    <a:lnTo>
                      <a:pt x="2" y="5"/>
                    </a:lnTo>
                    <a:lnTo>
                      <a:pt x="3" y="6"/>
                    </a:lnTo>
                    <a:lnTo>
                      <a:pt x="6" y="6"/>
                    </a:lnTo>
                    <a:lnTo>
                      <a:pt x="8" y="5"/>
                    </a:lnTo>
                    <a:lnTo>
                      <a:pt x="8" y="1"/>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3" name="Freeform 1433"/>
              <p:cNvSpPr>
                <a:spLocks/>
              </p:cNvSpPr>
              <p:nvPr/>
            </p:nvSpPr>
            <p:spPr bwMode="auto">
              <a:xfrm>
                <a:off x="3944" y="1975"/>
                <a:ext cx="6" cy="7"/>
              </a:xfrm>
              <a:custGeom>
                <a:avLst/>
                <a:gdLst>
                  <a:gd name="T0" fmla="*/ 0 w 6"/>
                  <a:gd name="T1" fmla="*/ 5 h 7"/>
                  <a:gd name="T2" fmla="*/ 6 w 6"/>
                  <a:gd name="T3" fmla="*/ 2 h 7"/>
                  <a:gd name="T4" fmla="*/ 6 w 6"/>
                  <a:gd name="T5" fmla="*/ 0 h 7"/>
                  <a:gd name="T6" fmla="*/ 0 w 6"/>
                  <a:gd name="T7" fmla="*/ 4 h 7"/>
                  <a:gd name="T8" fmla="*/ 0 w 6"/>
                  <a:gd name="T9" fmla="*/ 5 h 7"/>
                  <a:gd name="T10" fmla="*/ 0 w 6"/>
                  <a:gd name="T11" fmla="*/ 5 h 7"/>
                  <a:gd name="T12" fmla="*/ 0 w 6"/>
                  <a:gd name="T13" fmla="*/ 5 h 7"/>
                  <a:gd name="T14" fmla="*/ 3 w 6"/>
                  <a:gd name="T15" fmla="*/ 7 h 7"/>
                  <a:gd name="T16" fmla="*/ 4 w 6"/>
                  <a:gd name="T17" fmla="*/ 7 h 7"/>
                  <a:gd name="T18" fmla="*/ 6 w 6"/>
                  <a:gd name="T19" fmla="*/ 5 h 7"/>
                  <a:gd name="T20" fmla="*/ 6 w 6"/>
                  <a:gd name="T21" fmla="*/ 2 h 7"/>
                  <a:gd name="T22" fmla="*/ 0 w 6"/>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0" y="5"/>
                    </a:moveTo>
                    <a:lnTo>
                      <a:pt x="6" y="2"/>
                    </a:lnTo>
                    <a:lnTo>
                      <a:pt x="6" y="0"/>
                    </a:lnTo>
                    <a:lnTo>
                      <a:pt x="0" y="4"/>
                    </a:lnTo>
                    <a:lnTo>
                      <a:pt x="0" y="5"/>
                    </a:lnTo>
                    <a:lnTo>
                      <a:pt x="3" y="7"/>
                    </a:lnTo>
                    <a:lnTo>
                      <a:pt x="4" y="7"/>
                    </a:lnTo>
                    <a:lnTo>
                      <a:pt x="6" y="5"/>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4" name="Freeform 1434"/>
              <p:cNvSpPr>
                <a:spLocks/>
              </p:cNvSpPr>
              <p:nvPr/>
            </p:nvSpPr>
            <p:spPr bwMode="auto">
              <a:xfrm>
                <a:off x="3944" y="1977"/>
                <a:ext cx="8" cy="7"/>
              </a:xfrm>
              <a:custGeom>
                <a:avLst/>
                <a:gdLst>
                  <a:gd name="T0" fmla="*/ 1 w 8"/>
                  <a:gd name="T1" fmla="*/ 5 h 7"/>
                  <a:gd name="T2" fmla="*/ 8 w 8"/>
                  <a:gd name="T3" fmla="*/ 2 h 7"/>
                  <a:gd name="T4" fmla="*/ 6 w 8"/>
                  <a:gd name="T5" fmla="*/ 0 h 7"/>
                  <a:gd name="T6" fmla="*/ 0 w 8"/>
                  <a:gd name="T7" fmla="*/ 3 h 7"/>
                  <a:gd name="T8" fmla="*/ 1 w 8"/>
                  <a:gd name="T9" fmla="*/ 5 h 7"/>
                  <a:gd name="T10" fmla="*/ 1 w 8"/>
                  <a:gd name="T11" fmla="*/ 5 h 7"/>
                  <a:gd name="T12" fmla="*/ 1 w 8"/>
                  <a:gd name="T13" fmla="*/ 5 h 7"/>
                  <a:gd name="T14" fmla="*/ 3 w 8"/>
                  <a:gd name="T15" fmla="*/ 7 h 7"/>
                  <a:gd name="T16" fmla="*/ 6 w 8"/>
                  <a:gd name="T17" fmla="*/ 7 h 7"/>
                  <a:gd name="T18" fmla="*/ 8 w 8"/>
                  <a:gd name="T19" fmla="*/ 5 h 7"/>
                  <a:gd name="T20" fmla="*/ 8 w 8"/>
                  <a:gd name="T21" fmla="*/ 2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8" y="2"/>
                    </a:lnTo>
                    <a:lnTo>
                      <a:pt x="6" y="0"/>
                    </a:lnTo>
                    <a:lnTo>
                      <a:pt x="0" y="3"/>
                    </a:lnTo>
                    <a:lnTo>
                      <a:pt x="1" y="5"/>
                    </a:lnTo>
                    <a:lnTo>
                      <a:pt x="3" y="7"/>
                    </a:lnTo>
                    <a:lnTo>
                      <a:pt x="6" y="7"/>
                    </a:lnTo>
                    <a:lnTo>
                      <a:pt x="8" y="5"/>
                    </a:lnTo>
                    <a:lnTo>
                      <a:pt x="8" y="2"/>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5" name="Freeform 1435"/>
              <p:cNvSpPr>
                <a:spLocks/>
              </p:cNvSpPr>
              <p:nvPr/>
            </p:nvSpPr>
            <p:spPr bwMode="auto">
              <a:xfrm>
                <a:off x="3945" y="1979"/>
                <a:ext cx="8" cy="8"/>
              </a:xfrm>
              <a:custGeom>
                <a:avLst/>
                <a:gdLst>
                  <a:gd name="T0" fmla="*/ 7 w 8"/>
                  <a:gd name="T1" fmla="*/ 1 h 8"/>
                  <a:gd name="T2" fmla="*/ 7 w 8"/>
                  <a:gd name="T3" fmla="*/ 1 h 8"/>
                  <a:gd name="T4" fmla="*/ 7 w 8"/>
                  <a:gd name="T5" fmla="*/ 0 h 8"/>
                  <a:gd name="T6" fmla="*/ 0 w 8"/>
                  <a:gd name="T7" fmla="*/ 3 h 8"/>
                  <a:gd name="T8" fmla="*/ 0 w 8"/>
                  <a:gd name="T9" fmla="*/ 5 h 8"/>
                  <a:gd name="T10" fmla="*/ 7 w 8"/>
                  <a:gd name="T11" fmla="*/ 1 h 8"/>
                  <a:gd name="T12" fmla="*/ 0 w 8"/>
                  <a:gd name="T13" fmla="*/ 5 h 8"/>
                  <a:gd name="T14" fmla="*/ 3 w 8"/>
                  <a:gd name="T15" fmla="*/ 8 h 8"/>
                  <a:gd name="T16" fmla="*/ 7 w 8"/>
                  <a:gd name="T17" fmla="*/ 6 h 8"/>
                  <a:gd name="T18" fmla="*/ 8 w 8"/>
                  <a:gd name="T19" fmla="*/ 5 h 8"/>
                  <a:gd name="T20" fmla="*/ 7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1"/>
                    </a:moveTo>
                    <a:lnTo>
                      <a:pt x="7" y="1"/>
                    </a:lnTo>
                    <a:lnTo>
                      <a:pt x="7" y="0"/>
                    </a:lnTo>
                    <a:lnTo>
                      <a:pt x="0" y="3"/>
                    </a:lnTo>
                    <a:lnTo>
                      <a:pt x="0" y="5"/>
                    </a:lnTo>
                    <a:lnTo>
                      <a:pt x="7" y="1"/>
                    </a:lnTo>
                    <a:lnTo>
                      <a:pt x="0" y="5"/>
                    </a:lnTo>
                    <a:lnTo>
                      <a:pt x="3" y="8"/>
                    </a:lnTo>
                    <a:lnTo>
                      <a:pt x="7" y="6"/>
                    </a:lnTo>
                    <a:lnTo>
                      <a:pt x="8" y="5"/>
                    </a:lnTo>
                    <a:lnTo>
                      <a:pt x="7"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6" name="Freeform 1436"/>
              <p:cNvSpPr>
                <a:spLocks/>
              </p:cNvSpPr>
              <p:nvPr/>
            </p:nvSpPr>
            <p:spPr bwMode="auto">
              <a:xfrm>
                <a:off x="3945" y="1980"/>
                <a:ext cx="8" cy="8"/>
              </a:xfrm>
              <a:custGeom>
                <a:avLst/>
                <a:gdLst>
                  <a:gd name="T0" fmla="*/ 2 w 8"/>
                  <a:gd name="T1" fmla="*/ 5 h 8"/>
                  <a:gd name="T2" fmla="*/ 8 w 8"/>
                  <a:gd name="T3" fmla="*/ 2 h 8"/>
                  <a:gd name="T4" fmla="*/ 7 w 8"/>
                  <a:gd name="T5" fmla="*/ 0 h 8"/>
                  <a:gd name="T6" fmla="*/ 0 w 8"/>
                  <a:gd name="T7" fmla="*/ 4 h 8"/>
                  <a:gd name="T8" fmla="*/ 2 w 8"/>
                  <a:gd name="T9" fmla="*/ 5 h 8"/>
                  <a:gd name="T10" fmla="*/ 2 w 8"/>
                  <a:gd name="T11" fmla="*/ 5 h 8"/>
                  <a:gd name="T12" fmla="*/ 2 w 8"/>
                  <a:gd name="T13" fmla="*/ 5 h 8"/>
                  <a:gd name="T14" fmla="*/ 3 w 8"/>
                  <a:gd name="T15" fmla="*/ 8 h 8"/>
                  <a:gd name="T16" fmla="*/ 7 w 8"/>
                  <a:gd name="T17" fmla="*/ 7 h 8"/>
                  <a:gd name="T18" fmla="*/ 8 w 8"/>
                  <a:gd name="T19" fmla="*/ 5 h 8"/>
                  <a:gd name="T20" fmla="*/ 8 w 8"/>
                  <a:gd name="T21" fmla="*/ 2 h 8"/>
                  <a:gd name="T22" fmla="*/ 2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5"/>
                    </a:moveTo>
                    <a:lnTo>
                      <a:pt x="8" y="2"/>
                    </a:lnTo>
                    <a:lnTo>
                      <a:pt x="7" y="0"/>
                    </a:lnTo>
                    <a:lnTo>
                      <a:pt x="0" y="4"/>
                    </a:lnTo>
                    <a:lnTo>
                      <a:pt x="2" y="5"/>
                    </a:lnTo>
                    <a:lnTo>
                      <a:pt x="3" y="8"/>
                    </a:lnTo>
                    <a:lnTo>
                      <a:pt x="7"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7" name="Freeform 1437"/>
              <p:cNvSpPr>
                <a:spLocks/>
              </p:cNvSpPr>
              <p:nvPr/>
            </p:nvSpPr>
            <p:spPr bwMode="auto">
              <a:xfrm>
                <a:off x="3947" y="1982"/>
                <a:ext cx="8" cy="8"/>
              </a:xfrm>
              <a:custGeom>
                <a:avLst/>
                <a:gdLst>
                  <a:gd name="T0" fmla="*/ 1 w 8"/>
                  <a:gd name="T1" fmla="*/ 6 h 8"/>
                  <a:gd name="T2" fmla="*/ 8 w 8"/>
                  <a:gd name="T3" fmla="*/ 2 h 8"/>
                  <a:gd name="T4" fmla="*/ 6 w 8"/>
                  <a:gd name="T5" fmla="*/ 0 h 8"/>
                  <a:gd name="T6" fmla="*/ 0 w 8"/>
                  <a:gd name="T7" fmla="*/ 3 h 8"/>
                  <a:gd name="T8" fmla="*/ 1 w 8"/>
                  <a:gd name="T9" fmla="*/ 5 h 8"/>
                  <a:gd name="T10" fmla="*/ 1 w 8"/>
                  <a:gd name="T11" fmla="*/ 6 h 8"/>
                  <a:gd name="T12" fmla="*/ 1 w 8"/>
                  <a:gd name="T13" fmla="*/ 5 h 8"/>
                  <a:gd name="T14" fmla="*/ 3 w 8"/>
                  <a:gd name="T15" fmla="*/ 8 h 8"/>
                  <a:gd name="T16" fmla="*/ 6 w 8"/>
                  <a:gd name="T17" fmla="*/ 6 h 8"/>
                  <a:gd name="T18" fmla="*/ 8 w 8"/>
                  <a:gd name="T19" fmla="*/ 5 h 8"/>
                  <a:gd name="T20" fmla="*/ 8 w 8"/>
                  <a:gd name="T21" fmla="*/ 2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8" y="2"/>
                    </a:lnTo>
                    <a:lnTo>
                      <a:pt x="6" y="0"/>
                    </a:lnTo>
                    <a:lnTo>
                      <a:pt x="0" y="3"/>
                    </a:lnTo>
                    <a:lnTo>
                      <a:pt x="1" y="5"/>
                    </a:lnTo>
                    <a:lnTo>
                      <a:pt x="1" y="6"/>
                    </a:lnTo>
                    <a:lnTo>
                      <a:pt x="1" y="5"/>
                    </a:lnTo>
                    <a:lnTo>
                      <a:pt x="3" y="8"/>
                    </a:lnTo>
                    <a:lnTo>
                      <a:pt x="6" y="6"/>
                    </a:lnTo>
                    <a:lnTo>
                      <a:pt x="8" y="5"/>
                    </a:lnTo>
                    <a:lnTo>
                      <a:pt x="8" y="2"/>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8" name="Freeform 1438"/>
              <p:cNvSpPr>
                <a:spLocks/>
              </p:cNvSpPr>
              <p:nvPr/>
            </p:nvSpPr>
            <p:spPr bwMode="auto">
              <a:xfrm>
                <a:off x="3948" y="1984"/>
                <a:ext cx="9" cy="8"/>
              </a:xfrm>
              <a:custGeom>
                <a:avLst/>
                <a:gdLst>
                  <a:gd name="T0" fmla="*/ 7 w 9"/>
                  <a:gd name="T1" fmla="*/ 1 h 8"/>
                  <a:gd name="T2" fmla="*/ 7 w 9"/>
                  <a:gd name="T3" fmla="*/ 1 h 8"/>
                  <a:gd name="T4" fmla="*/ 7 w 9"/>
                  <a:gd name="T5" fmla="*/ 0 h 8"/>
                  <a:gd name="T6" fmla="*/ 0 w 9"/>
                  <a:gd name="T7" fmla="*/ 4 h 8"/>
                  <a:gd name="T8" fmla="*/ 0 w 9"/>
                  <a:gd name="T9" fmla="*/ 6 h 8"/>
                  <a:gd name="T10" fmla="*/ 7 w 9"/>
                  <a:gd name="T11" fmla="*/ 1 h 8"/>
                  <a:gd name="T12" fmla="*/ 0 w 9"/>
                  <a:gd name="T13" fmla="*/ 6 h 8"/>
                  <a:gd name="T14" fmla="*/ 4 w 9"/>
                  <a:gd name="T15" fmla="*/ 8 h 8"/>
                  <a:gd name="T16" fmla="*/ 5 w 9"/>
                  <a:gd name="T17" fmla="*/ 6 h 8"/>
                  <a:gd name="T18" fmla="*/ 9 w 9"/>
                  <a:gd name="T19" fmla="*/ 4 h 8"/>
                  <a:gd name="T20" fmla="*/ 7 w 9"/>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7" y="1"/>
                    </a:moveTo>
                    <a:lnTo>
                      <a:pt x="7" y="1"/>
                    </a:lnTo>
                    <a:lnTo>
                      <a:pt x="7" y="0"/>
                    </a:lnTo>
                    <a:lnTo>
                      <a:pt x="0" y="4"/>
                    </a:lnTo>
                    <a:lnTo>
                      <a:pt x="0" y="6"/>
                    </a:lnTo>
                    <a:lnTo>
                      <a:pt x="7" y="1"/>
                    </a:lnTo>
                    <a:lnTo>
                      <a:pt x="0" y="6"/>
                    </a:lnTo>
                    <a:lnTo>
                      <a:pt x="4" y="8"/>
                    </a:lnTo>
                    <a:lnTo>
                      <a:pt x="5" y="6"/>
                    </a:lnTo>
                    <a:lnTo>
                      <a:pt x="9" y="4"/>
                    </a:lnTo>
                    <a:lnTo>
                      <a:pt x="7"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09" name="Freeform 1439"/>
              <p:cNvSpPr>
                <a:spLocks/>
              </p:cNvSpPr>
              <p:nvPr/>
            </p:nvSpPr>
            <p:spPr bwMode="auto">
              <a:xfrm>
                <a:off x="3948" y="1985"/>
                <a:ext cx="9" cy="8"/>
              </a:xfrm>
              <a:custGeom>
                <a:avLst/>
                <a:gdLst>
                  <a:gd name="T0" fmla="*/ 2 w 9"/>
                  <a:gd name="T1" fmla="*/ 7 h 8"/>
                  <a:gd name="T2" fmla="*/ 9 w 9"/>
                  <a:gd name="T3" fmla="*/ 2 h 8"/>
                  <a:gd name="T4" fmla="*/ 7 w 9"/>
                  <a:gd name="T5" fmla="*/ 0 h 8"/>
                  <a:gd name="T6" fmla="*/ 0 w 9"/>
                  <a:gd name="T7" fmla="*/ 5 h 8"/>
                  <a:gd name="T8" fmla="*/ 2 w 9"/>
                  <a:gd name="T9" fmla="*/ 7 h 8"/>
                  <a:gd name="T10" fmla="*/ 2 w 9"/>
                  <a:gd name="T11" fmla="*/ 7 h 8"/>
                  <a:gd name="T12" fmla="*/ 2 w 9"/>
                  <a:gd name="T13" fmla="*/ 7 h 8"/>
                  <a:gd name="T14" fmla="*/ 4 w 9"/>
                  <a:gd name="T15" fmla="*/ 8 h 8"/>
                  <a:gd name="T16" fmla="*/ 7 w 9"/>
                  <a:gd name="T17" fmla="*/ 8 h 8"/>
                  <a:gd name="T18" fmla="*/ 9 w 9"/>
                  <a:gd name="T19" fmla="*/ 5 h 8"/>
                  <a:gd name="T20" fmla="*/ 9 w 9"/>
                  <a:gd name="T21" fmla="*/ 2 h 8"/>
                  <a:gd name="T22" fmla="*/ 2 w 9"/>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7"/>
                    </a:moveTo>
                    <a:lnTo>
                      <a:pt x="9" y="2"/>
                    </a:lnTo>
                    <a:lnTo>
                      <a:pt x="7" y="0"/>
                    </a:lnTo>
                    <a:lnTo>
                      <a:pt x="0" y="5"/>
                    </a:lnTo>
                    <a:lnTo>
                      <a:pt x="2" y="7"/>
                    </a:lnTo>
                    <a:lnTo>
                      <a:pt x="4" y="8"/>
                    </a:lnTo>
                    <a:lnTo>
                      <a:pt x="7" y="8"/>
                    </a:lnTo>
                    <a:lnTo>
                      <a:pt x="9" y="5"/>
                    </a:lnTo>
                    <a:lnTo>
                      <a:pt x="9"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0" name="Freeform 1440"/>
              <p:cNvSpPr>
                <a:spLocks/>
              </p:cNvSpPr>
              <p:nvPr/>
            </p:nvSpPr>
            <p:spPr bwMode="auto">
              <a:xfrm>
                <a:off x="3950" y="1987"/>
                <a:ext cx="8" cy="8"/>
              </a:xfrm>
              <a:custGeom>
                <a:avLst/>
                <a:gdLst>
                  <a:gd name="T0" fmla="*/ 0 w 8"/>
                  <a:gd name="T1" fmla="*/ 6 h 8"/>
                  <a:gd name="T2" fmla="*/ 8 w 8"/>
                  <a:gd name="T3" fmla="*/ 1 h 8"/>
                  <a:gd name="T4" fmla="*/ 7 w 8"/>
                  <a:gd name="T5" fmla="*/ 0 h 8"/>
                  <a:gd name="T6" fmla="*/ 0 w 8"/>
                  <a:gd name="T7" fmla="*/ 5 h 8"/>
                  <a:gd name="T8" fmla="*/ 0 w 8"/>
                  <a:gd name="T9" fmla="*/ 6 h 8"/>
                  <a:gd name="T10" fmla="*/ 0 w 8"/>
                  <a:gd name="T11" fmla="*/ 6 h 8"/>
                  <a:gd name="T12" fmla="*/ 0 w 8"/>
                  <a:gd name="T13" fmla="*/ 6 h 8"/>
                  <a:gd name="T14" fmla="*/ 3 w 8"/>
                  <a:gd name="T15" fmla="*/ 8 h 8"/>
                  <a:gd name="T16" fmla="*/ 7 w 8"/>
                  <a:gd name="T17" fmla="*/ 8 h 8"/>
                  <a:gd name="T18" fmla="*/ 8 w 8"/>
                  <a:gd name="T19" fmla="*/ 5 h 8"/>
                  <a:gd name="T20" fmla="*/ 8 w 8"/>
                  <a:gd name="T21" fmla="*/ 1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8" y="1"/>
                    </a:lnTo>
                    <a:lnTo>
                      <a:pt x="7" y="0"/>
                    </a:lnTo>
                    <a:lnTo>
                      <a:pt x="0" y="5"/>
                    </a:lnTo>
                    <a:lnTo>
                      <a:pt x="0" y="6"/>
                    </a:lnTo>
                    <a:lnTo>
                      <a:pt x="3" y="8"/>
                    </a:lnTo>
                    <a:lnTo>
                      <a:pt x="7" y="8"/>
                    </a:lnTo>
                    <a:lnTo>
                      <a:pt x="8" y="5"/>
                    </a:lnTo>
                    <a:lnTo>
                      <a:pt x="8"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1" name="Freeform 1441"/>
              <p:cNvSpPr>
                <a:spLocks/>
              </p:cNvSpPr>
              <p:nvPr/>
            </p:nvSpPr>
            <p:spPr bwMode="auto">
              <a:xfrm>
                <a:off x="3950" y="1988"/>
                <a:ext cx="8" cy="8"/>
              </a:xfrm>
              <a:custGeom>
                <a:avLst/>
                <a:gdLst>
                  <a:gd name="T0" fmla="*/ 2 w 8"/>
                  <a:gd name="T1" fmla="*/ 7 h 8"/>
                  <a:gd name="T2" fmla="*/ 8 w 8"/>
                  <a:gd name="T3" fmla="*/ 2 h 8"/>
                  <a:gd name="T4" fmla="*/ 7 w 8"/>
                  <a:gd name="T5" fmla="*/ 0 h 8"/>
                  <a:gd name="T6" fmla="*/ 0 w 8"/>
                  <a:gd name="T7" fmla="*/ 5 h 8"/>
                  <a:gd name="T8" fmla="*/ 2 w 8"/>
                  <a:gd name="T9" fmla="*/ 7 h 8"/>
                  <a:gd name="T10" fmla="*/ 2 w 8"/>
                  <a:gd name="T11" fmla="*/ 7 h 8"/>
                  <a:gd name="T12" fmla="*/ 2 w 8"/>
                  <a:gd name="T13" fmla="*/ 7 h 8"/>
                  <a:gd name="T14" fmla="*/ 5 w 8"/>
                  <a:gd name="T15" fmla="*/ 8 h 8"/>
                  <a:gd name="T16" fmla="*/ 7 w 8"/>
                  <a:gd name="T17" fmla="*/ 8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2" y="7"/>
                    </a:lnTo>
                    <a:lnTo>
                      <a:pt x="5" y="8"/>
                    </a:lnTo>
                    <a:lnTo>
                      <a:pt x="7" y="8"/>
                    </a:lnTo>
                    <a:lnTo>
                      <a:pt x="8" y="5"/>
                    </a:lnTo>
                    <a:lnTo>
                      <a:pt x="8"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2" name="Freeform 1442"/>
              <p:cNvSpPr>
                <a:spLocks/>
              </p:cNvSpPr>
              <p:nvPr/>
            </p:nvSpPr>
            <p:spPr bwMode="auto">
              <a:xfrm>
                <a:off x="3952" y="1990"/>
                <a:ext cx="8" cy="8"/>
              </a:xfrm>
              <a:custGeom>
                <a:avLst/>
                <a:gdLst>
                  <a:gd name="T0" fmla="*/ 8 w 8"/>
                  <a:gd name="T1" fmla="*/ 2 h 8"/>
                  <a:gd name="T2" fmla="*/ 8 w 8"/>
                  <a:gd name="T3" fmla="*/ 2 h 8"/>
                  <a:gd name="T4" fmla="*/ 6 w 8"/>
                  <a:gd name="T5" fmla="*/ 0 h 8"/>
                  <a:gd name="T6" fmla="*/ 0 w 8"/>
                  <a:gd name="T7" fmla="*/ 5 h 8"/>
                  <a:gd name="T8" fmla="*/ 1 w 8"/>
                  <a:gd name="T9" fmla="*/ 6 h 8"/>
                  <a:gd name="T10" fmla="*/ 8 w 8"/>
                  <a:gd name="T11" fmla="*/ 2 h 8"/>
                  <a:gd name="T12" fmla="*/ 1 w 8"/>
                  <a:gd name="T13" fmla="*/ 6 h 8"/>
                  <a:gd name="T14" fmla="*/ 3 w 8"/>
                  <a:gd name="T15" fmla="*/ 8 h 8"/>
                  <a:gd name="T16" fmla="*/ 6 w 8"/>
                  <a:gd name="T17" fmla="*/ 8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6" y="0"/>
                    </a:lnTo>
                    <a:lnTo>
                      <a:pt x="0" y="5"/>
                    </a:lnTo>
                    <a:lnTo>
                      <a:pt x="1" y="6"/>
                    </a:lnTo>
                    <a:lnTo>
                      <a:pt x="8" y="2"/>
                    </a:lnTo>
                    <a:lnTo>
                      <a:pt x="1" y="6"/>
                    </a:lnTo>
                    <a:lnTo>
                      <a:pt x="3" y="8"/>
                    </a:lnTo>
                    <a:lnTo>
                      <a:pt x="6" y="8"/>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3" name="Freeform 1443"/>
              <p:cNvSpPr>
                <a:spLocks/>
              </p:cNvSpPr>
              <p:nvPr/>
            </p:nvSpPr>
            <p:spPr bwMode="auto">
              <a:xfrm>
                <a:off x="3953" y="1992"/>
                <a:ext cx="8" cy="8"/>
              </a:xfrm>
              <a:custGeom>
                <a:avLst/>
                <a:gdLst>
                  <a:gd name="T0" fmla="*/ 7 w 8"/>
                  <a:gd name="T1" fmla="*/ 1 h 8"/>
                  <a:gd name="T2" fmla="*/ 7 w 8"/>
                  <a:gd name="T3" fmla="*/ 1 h 8"/>
                  <a:gd name="T4" fmla="*/ 7 w 8"/>
                  <a:gd name="T5" fmla="*/ 0 h 8"/>
                  <a:gd name="T6" fmla="*/ 0 w 8"/>
                  <a:gd name="T7" fmla="*/ 4 h 8"/>
                  <a:gd name="T8" fmla="*/ 0 w 8"/>
                  <a:gd name="T9" fmla="*/ 6 h 8"/>
                  <a:gd name="T10" fmla="*/ 7 w 8"/>
                  <a:gd name="T11" fmla="*/ 1 h 8"/>
                  <a:gd name="T12" fmla="*/ 0 w 8"/>
                  <a:gd name="T13" fmla="*/ 6 h 8"/>
                  <a:gd name="T14" fmla="*/ 4 w 8"/>
                  <a:gd name="T15" fmla="*/ 8 h 8"/>
                  <a:gd name="T16" fmla="*/ 5 w 8"/>
                  <a:gd name="T17" fmla="*/ 8 h 8"/>
                  <a:gd name="T18" fmla="*/ 8 w 8"/>
                  <a:gd name="T19" fmla="*/ 4 h 8"/>
                  <a:gd name="T20" fmla="*/ 7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1"/>
                    </a:moveTo>
                    <a:lnTo>
                      <a:pt x="7" y="1"/>
                    </a:lnTo>
                    <a:lnTo>
                      <a:pt x="7" y="0"/>
                    </a:lnTo>
                    <a:lnTo>
                      <a:pt x="0" y="4"/>
                    </a:lnTo>
                    <a:lnTo>
                      <a:pt x="0" y="6"/>
                    </a:lnTo>
                    <a:lnTo>
                      <a:pt x="7" y="1"/>
                    </a:lnTo>
                    <a:lnTo>
                      <a:pt x="0" y="6"/>
                    </a:lnTo>
                    <a:lnTo>
                      <a:pt x="4" y="8"/>
                    </a:lnTo>
                    <a:lnTo>
                      <a:pt x="5" y="8"/>
                    </a:lnTo>
                    <a:lnTo>
                      <a:pt x="8" y="4"/>
                    </a:lnTo>
                    <a:lnTo>
                      <a:pt x="7"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4" name="Freeform 1444"/>
              <p:cNvSpPr>
                <a:spLocks/>
              </p:cNvSpPr>
              <p:nvPr/>
            </p:nvSpPr>
            <p:spPr bwMode="auto">
              <a:xfrm>
                <a:off x="3953" y="1993"/>
                <a:ext cx="8" cy="8"/>
              </a:xfrm>
              <a:custGeom>
                <a:avLst/>
                <a:gdLst>
                  <a:gd name="T0" fmla="*/ 2 w 8"/>
                  <a:gd name="T1" fmla="*/ 7 h 8"/>
                  <a:gd name="T2" fmla="*/ 8 w 8"/>
                  <a:gd name="T3" fmla="*/ 3 h 8"/>
                  <a:gd name="T4" fmla="*/ 7 w 8"/>
                  <a:gd name="T5" fmla="*/ 0 h 8"/>
                  <a:gd name="T6" fmla="*/ 0 w 8"/>
                  <a:gd name="T7" fmla="*/ 5 h 8"/>
                  <a:gd name="T8" fmla="*/ 2 w 8"/>
                  <a:gd name="T9" fmla="*/ 7 h 8"/>
                  <a:gd name="T10" fmla="*/ 2 w 8"/>
                  <a:gd name="T11" fmla="*/ 7 h 8"/>
                  <a:gd name="T12" fmla="*/ 2 w 8"/>
                  <a:gd name="T13" fmla="*/ 7 h 8"/>
                  <a:gd name="T14" fmla="*/ 4 w 8"/>
                  <a:gd name="T15" fmla="*/ 8 h 8"/>
                  <a:gd name="T16" fmla="*/ 7 w 8"/>
                  <a:gd name="T17" fmla="*/ 8 h 8"/>
                  <a:gd name="T18" fmla="*/ 8 w 8"/>
                  <a:gd name="T19" fmla="*/ 5 h 8"/>
                  <a:gd name="T20" fmla="*/ 8 w 8"/>
                  <a:gd name="T21" fmla="*/ 3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3"/>
                    </a:lnTo>
                    <a:lnTo>
                      <a:pt x="7" y="0"/>
                    </a:lnTo>
                    <a:lnTo>
                      <a:pt x="0" y="5"/>
                    </a:lnTo>
                    <a:lnTo>
                      <a:pt x="2" y="7"/>
                    </a:lnTo>
                    <a:lnTo>
                      <a:pt x="4" y="8"/>
                    </a:lnTo>
                    <a:lnTo>
                      <a:pt x="7" y="8"/>
                    </a:lnTo>
                    <a:lnTo>
                      <a:pt x="8" y="5"/>
                    </a:lnTo>
                    <a:lnTo>
                      <a:pt x="8" y="3"/>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5" name="Freeform 1445"/>
              <p:cNvSpPr>
                <a:spLocks/>
              </p:cNvSpPr>
              <p:nvPr/>
            </p:nvSpPr>
            <p:spPr bwMode="auto">
              <a:xfrm>
                <a:off x="3955" y="1995"/>
                <a:ext cx="8" cy="8"/>
              </a:xfrm>
              <a:custGeom>
                <a:avLst/>
                <a:gdLst>
                  <a:gd name="T0" fmla="*/ 0 w 8"/>
                  <a:gd name="T1" fmla="*/ 6 h 8"/>
                  <a:gd name="T2" fmla="*/ 6 w 8"/>
                  <a:gd name="T3" fmla="*/ 1 h 8"/>
                  <a:gd name="T4" fmla="*/ 6 w 8"/>
                  <a:gd name="T5" fmla="*/ 0 h 8"/>
                  <a:gd name="T6" fmla="*/ 0 w 8"/>
                  <a:gd name="T7" fmla="*/ 5 h 8"/>
                  <a:gd name="T8" fmla="*/ 0 w 8"/>
                  <a:gd name="T9" fmla="*/ 6 h 8"/>
                  <a:gd name="T10" fmla="*/ 0 w 8"/>
                  <a:gd name="T11" fmla="*/ 6 h 8"/>
                  <a:gd name="T12" fmla="*/ 0 w 8"/>
                  <a:gd name="T13" fmla="*/ 6 h 8"/>
                  <a:gd name="T14" fmla="*/ 3 w 8"/>
                  <a:gd name="T15" fmla="*/ 8 h 8"/>
                  <a:gd name="T16" fmla="*/ 6 w 8"/>
                  <a:gd name="T17" fmla="*/ 8 h 8"/>
                  <a:gd name="T18" fmla="*/ 8 w 8"/>
                  <a:gd name="T19" fmla="*/ 5 h 8"/>
                  <a:gd name="T20" fmla="*/ 6 w 8"/>
                  <a:gd name="T21" fmla="*/ 1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6" y="1"/>
                    </a:lnTo>
                    <a:lnTo>
                      <a:pt x="6" y="0"/>
                    </a:lnTo>
                    <a:lnTo>
                      <a:pt x="0" y="5"/>
                    </a:lnTo>
                    <a:lnTo>
                      <a:pt x="0" y="6"/>
                    </a:lnTo>
                    <a:lnTo>
                      <a:pt x="3" y="8"/>
                    </a:lnTo>
                    <a:lnTo>
                      <a:pt x="6" y="8"/>
                    </a:lnTo>
                    <a:lnTo>
                      <a:pt x="8" y="5"/>
                    </a:lnTo>
                    <a:lnTo>
                      <a:pt x="6"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6" name="Freeform 1446"/>
              <p:cNvSpPr>
                <a:spLocks/>
              </p:cNvSpPr>
              <p:nvPr/>
            </p:nvSpPr>
            <p:spPr bwMode="auto">
              <a:xfrm>
                <a:off x="3955" y="1996"/>
                <a:ext cx="8" cy="9"/>
              </a:xfrm>
              <a:custGeom>
                <a:avLst/>
                <a:gdLst>
                  <a:gd name="T0" fmla="*/ 8 w 8"/>
                  <a:gd name="T1" fmla="*/ 2 h 9"/>
                  <a:gd name="T2" fmla="*/ 8 w 8"/>
                  <a:gd name="T3" fmla="*/ 2 h 9"/>
                  <a:gd name="T4" fmla="*/ 6 w 8"/>
                  <a:gd name="T5" fmla="*/ 0 h 9"/>
                  <a:gd name="T6" fmla="*/ 0 w 8"/>
                  <a:gd name="T7" fmla="*/ 5 h 9"/>
                  <a:gd name="T8" fmla="*/ 2 w 8"/>
                  <a:gd name="T9" fmla="*/ 7 h 9"/>
                  <a:gd name="T10" fmla="*/ 8 w 8"/>
                  <a:gd name="T11" fmla="*/ 2 h 9"/>
                  <a:gd name="T12" fmla="*/ 2 w 8"/>
                  <a:gd name="T13" fmla="*/ 7 h 9"/>
                  <a:gd name="T14" fmla="*/ 5 w 8"/>
                  <a:gd name="T15" fmla="*/ 9 h 9"/>
                  <a:gd name="T16" fmla="*/ 6 w 8"/>
                  <a:gd name="T17" fmla="*/ 9 h 9"/>
                  <a:gd name="T18" fmla="*/ 8 w 8"/>
                  <a:gd name="T19" fmla="*/ 5 h 9"/>
                  <a:gd name="T20" fmla="*/ 8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2"/>
                    </a:moveTo>
                    <a:lnTo>
                      <a:pt x="8" y="2"/>
                    </a:lnTo>
                    <a:lnTo>
                      <a:pt x="6" y="0"/>
                    </a:lnTo>
                    <a:lnTo>
                      <a:pt x="0" y="5"/>
                    </a:lnTo>
                    <a:lnTo>
                      <a:pt x="2" y="7"/>
                    </a:lnTo>
                    <a:lnTo>
                      <a:pt x="8" y="2"/>
                    </a:lnTo>
                    <a:lnTo>
                      <a:pt x="2" y="7"/>
                    </a:lnTo>
                    <a:lnTo>
                      <a:pt x="5" y="9"/>
                    </a:lnTo>
                    <a:lnTo>
                      <a:pt x="6" y="9"/>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7" name="Freeform 1447"/>
              <p:cNvSpPr>
                <a:spLocks/>
              </p:cNvSpPr>
              <p:nvPr/>
            </p:nvSpPr>
            <p:spPr bwMode="auto">
              <a:xfrm>
                <a:off x="3957" y="1998"/>
                <a:ext cx="8" cy="8"/>
              </a:xfrm>
              <a:custGeom>
                <a:avLst/>
                <a:gdLst>
                  <a:gd name="T0" fmla="*/ 8 w 8"/>
                  <a:gd name="T1" fmla="*/ 2 h 8"/>
                  <a:gd name="T2" fmla="*/ 8 w 8"/>
                  <a:gd name="T3" fmla="*/ 2 h 8"/>
                  <a:gd name="T4" fmla="*/ 6 w 8"/>
                  <a:gd name="T5" fmla="*/ 0 h 8"/>
                  <a:gd name="T6" fmla="*/ 0 w 8"/>
                  <a:gd name="T7" fmla="*/ 5 h 8"/>
                  <a:gd name="T8" fmla="*/ 1 w 8"/>
                  <a:gd name="T9" fmla="*/ 7 h 8"/>
                  <a:gd name="T10" fmla="*/ 8 w 8"/>
                  <a:gd name="T11" fmla="*/ 2 h 8"/>
                  <a:gd name="T12" fmla="*/ 1 w 8"/>
                  <a:gd name="T13" fmla="*/ 7 h 8"/>
                  <a:gd name="T14" fmla="*/ 3 w 8"/>
                  <a:gd name="T15" fmla="*/ 8 h 8"/>
                  <a:gd name="T16" fmla="*/ 6 w 8"/>
                  <a:gd name="T17" fmla="*/ 8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6" y="0"/>
                    </a:lnTo>
                    <a:lnTo>
                      <a:pt x="0" y="5"/>
                    </a:lnTo>
                    <a:lnTo>
                      <a:pt x="1" y="7"/>
                    </a:lnTo>
                    <a:lnTo>
                      <a:pt x="8" y="2"/>
                    </a:lnTo>
                    <a:lnTo>
                      <a:pt x="1" y="7"/>
                    </a:lnTo>
                    <a:lnTo>
                      <a:pt x="3" y="8"/>
                    </a:lnTo>
                    <a:lnTo>
                      <a:pt x="6" y="8"/>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8" name="Freeform 1448"/>
              <p:cNvSpPr>
                <a:spLocks/>
              </p:cNvSpPr>
              <p:nvPr/>
            </p:nvSpPr>
            <p:spPr bwMode="auto">
              <a:xfrm>
                <a:off x="3958" y="2000"/>
                <a:ext cx="8" cy="8"/>
              </a:xfrm>
              <a:custGeom>
                <a:avLst/>
                <a:gdLst>
                  <a:gd name="T0" fmla="*/ 0 w 8"/>
                  <a:gd name="T1" fmla="*/ 6 h 8"/>
                  <a:gd name="T2" fmla="*/ 7 w 8"/>
                  <a:gd name="T3" fmla="*/ 1 h 8"/>
                  <a:gd name="T4" fmla="*/ 7 w 8"/>
                  <a:gd name="T5" fmla="*/ 0 h 8"/>
                  <a:gd name="T6" fmla="*/ 0 w 8"/>
                  <a:gd name="T7" fmla="*/ 5 h 8"/>
                  <a:gd name="T8" fmla="*/ 0 w 8"/>
                  <a:gd name="T9" fmla="*/ 6 h 8"/>
                  <a:gd name="T10" fmla="*/ 0 w 8"/>
                  <a:gd name="T11" fmla="*/ 6 h 8"/>
                  <a:gd name="T12" fmla="*/ 0 w 8"/>
                  <a:gd name="T13" fmla="*/ 6 h 8"/>
                  <a:gd name="T14" fmla="*/ 3 w 8"/>
                  <a:gd name="T15" fmla="*/ 8 h 8"/>
                  <a:gd name="T16" fmla="*/ 5 w 8"/>
                  <a:gd name="T17" fmla="*/ 8 h 8"/>
                  <a:gd name="T18" fmla="*/ 8 w 8"/>
                  <a:gd name="T19" fmla="*/ 5 h 8"/>
                  <a:gd name="T20" fmla="*/ 7 w 8"/>
                  <a:gd name="T21" fmla="*/ 1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7" y="1"/>
                    </a:lnTo>
                    <a:lnTo>
                      <a:pt x="7" y="0"/>
                    </a:lnTo>
                    <a:lnTo>
                      <a:pt x="0" y="5"/>
                    </a:lnTo>
                    <a:lnTo>
                      <a:pt x="0" y="6"/>
                    </a:lnTo>
                    <a:lnTo>
                      <a:pt x="3" y="8"/>
                    </a:lnTo>
                    <a:lnTo>
                      <a:pt x="5" y="8"/>
                    </a:lnTo>
                    <a:lnTo>
                      <a:pt x="8" y="5"/>
                    </a:lnTo>
                    <a:lnTo>
                      <a:pt x="7"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19" name="Freeform 1449"/>
              <p:cNvSpPr>
                <a:spLocks/>
              </p:cNvSpPr>
              <p:nvPr/>
            </p:nvSpPr>
            <p:spPr bwMode="auto">
              <a:xfrm>
                <a:off x="3958" y="2001"/>
                <a:ext cx="8" cy="8"/>
              </a:xfrm>
              <a:custGeom>
                <a:avLst/>
                <a:gdLst>
                  <a:gd name="T0" fmla="*/ 2 w 8"/>
                  <a:gd name="T1" fmla="*/ 7 h 8"/>
                  <a:gd name="T2" fmla="*/ 8 w 8"/>
                  <a:gd name="T3" fmla="*/ 2 h 8"/>
                  <a:gd name="T4" fmla="*/ 7 w 8"/>
                  <a:gd name="T5" fmla="*/ 0 h 8"/>
                  <a:gd name="T6" fmla="*/ 0 w 8"/>
                  <a:gd name="T7" fmla="*/ 5 h 8"/>
                  <a:gd name="T8" fmla="*/ 2 w 8"/>
                  <a:gd name="T9" fmla="*/ 7 h 8"/>
                  <a:gd name="T10" fmla="*/ 2 w 8"/>
                  <a:gd name="T11" fmla="*/ 7 h 8"/>
                  <a:gd name="T12" fmla="*/ 2 w 8"/>
                  <a:gd name="T13" fmla="*/ 7 h 8"/>
                  <a:gd name="T14" fmla="*/ 3 w 8"/>
                  <a:gd name="T15" fmla="*/ 8 h 8"/>
                  <a:gd name="T16" fmla="*/ 7 w 8"/>
                  <a:gd name="T17" fmla="*/ 8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2" y="7"/>
                    </a:lnTo>
                    <a:lnTo>
                      <a:pt x="3" y="8"/>
                    </a:lnTo>
                    <a:lnTo>
                      <a:pt x="7" y="8"/>
                    </a:lnTo>
                    <a:lnTo>
                      <a:pt x="8" y="5"/>
                    </a:lnTo>
                    <a:lnTo>
                      <a:pt x="8"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0" name="Freeform 1450"/>
              <p:cNvSpPr>
                <a:spLocks/>
              </p:cNvSpPr>
              <p:nvPr/>
            </p:nvSpPr>
            <p:spPr bwMode="auto">
              <a:xfrm>
                <a:off x="3960" y="2003"/>
                <a:ext cx="8" cy="8"/>
              </a:xfrm>
              <a:custGeom>
                <a:avLst/>
                <a:gdLst>
                  <a:gd name="T0" fmla="*/ 8 w 8"/>
                  <a:gd name="T1" fmla="*/ 2 h 8"/>
                  <a:gd name="T2" fmla="*/ 6 w 8"/>
                  <a:gd name="T3" fmla="*/ 2 h 8"/>
                  <a:gd name="T4" fmla="*/ 6 w 8"/>
                  <a:gd name="T5" fmla="*/ 0 h 8"/>
                  <a:gd name="T6" fmla="*/ 0 w 8"/>
                  <a:gd name="T7" fmla="*/ 5 h 8"/>
                  <a:gd name="T8" fmla="*/ 1 w 8"/>
                  <a:gd name="T9" fmla="*/ 6 h 8"/>
                  <a:gd name="T10" fmla="*/ 8 w 8"/>
                  <a:gd name="T11" fmla="*/ 2 h 8"/>
                  <a:gd name="T12" fmla="*/ 1 w 8"/>
                  <a:gd name="T13" fmla="*/ 6 h 8"/>
                  <a:gd name="T14" fmla="*/ 3 w 8"/>
                  <a:gd name="T15" fmla="*/ 8 h 8"/>
                  <a:gd name="T16" fmla="*/ 6 w 8"/>
                  <a:gd name="T17" fmla="*/ 6 h 8"/>
                  <a:gd name="T18" fmla="*/ 8 w 8"/>
                  <a:gd name="T19" fmla="*/ 5 h 8"/>
                  <a:gd name="T20" fmla="*/ 6 w 8"/>
                  <a:gd name="T21" fmla="*/ 2 h 8"/>
                  <a:gd name="T22" fmla="*/ 8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2"/>
                    </a:moveTo>
                    <a:lnTo>
                      <a:pt x="6" y="2"/>
                    </a:lnTo>
                    <a:lnTo>
                      <a:pt x="6" y="0"/>
                    </a:lnTo>
                    <a:lnTo>
                      <a:pt x="0" y="5"/>
                    </a:lnTo>
                    <a:lnTo>
                      <a:pt x="1" y="6"/>
                    </a:lnTo>
                    <a:lnTo>
                      <a:pt x="8" y="2"/>
                    </a:lnTo>
                    <a:lnTo>
                      <a:pt x="1" y="6"/>
                    </a:lnTo>
                    <a:lnTo>
                      <a:pt x="3" y="8"/>
                    </a:lnTo>
                    <a:lnTo>
                      <a:pt x="6" y="6"/>
                    </a:lnTo>
                    <a:lnTo>
                      <a:pt x="8" y="5"/>
                    </a:lnTo>
                    <a:lnTo>
                      <a:pt x="6" y="2"/>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1" name="Freeform 1451"/>
              <p:cNvSpPr>
                <a:spLocks/>
              </p:cNvSpPr>
              <p:nvPr/>
            </p:nvSpPr>
            <p:spPr bwMode="auto">
              <a:xfrm>
                <a:off x="3961" y="2005"/>
                <a:ext cx="7" cy="8"/>
              </a:xfrm>
              <a:custGeom>
                <a:avLst/>
                <a:gdLst>
                  <a:gd name="T0" fmla="*/ 0 w 7"/>
                  <a:gd name="T1" fmla="*/ 6 h 8"/>
                  <a:gd name="T2" fmla="*/ 7 w 7"/>
                  <a:gd name="T3" fmla="*/ 1 h 8"/>
                  <a:gd name="T4" fmla="*/ 7 w 7"/>
                  <a:gd name="T5" fmla="*/ 0 h 8"/>
                  <a:gd name="T6" fmla="*/ 0 w 7"/>
                  <a:gd name="T7" fmla="*/ 4 h 8"/>
                  <a:gd name="T8" fmla="*/ 0 w 7"/>
                  <a:gd name="T9" fmla="*/ 6 h 8"/>
                  <a:gd name="T10" fmla="*/ 0 w 7"/>
                  <a:gd name="T11" fmla="*/ 6 h 8"/>
                  <a:gd name="T12" fmla="*/ 0 w 7"/>
                  <a:gd name="T13" fmla="*/ 6 h 8"/>
                  <a:gd name="T14" fmla="*/ 4 w 7"/>
                  <a:gd name="T15" fmla="*/ 8 h 8"/>
                  <a:gd name="T16" fmla="*/ 5 w 7"/>
                  <a:gd name="T17" fmla="*/ 6 h 8"/>
                  <a:gd name="T18" fmla="*/ 7 w 7"/>
                  <a:gd name="T19" fmla="*/ 4 h 8"/>
                  <a:gd name="T20" fmla="*/ 7 w 7"/>
                  <a:gd name="T21" fmla="*/ 1 h 8"/>
                  <a:gd name="T22" fmla="*/ 0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6"/>
                    </a:moveTo>
                    <a:lnTo>
                      <a:pt x="7" y="1"/>
                    </a:lnTo>
                    <a:lnTo>
                      <a:pt x="7" y="0"/>
                    </a:lnTo>
                    <a:lnTo>
                      <a:pt x="0" y="4"/>
                    </a:lnTo>
                    <a:lnTo>
                      <a:pt x="0" y="6"/>
                    </a:lnTo>
                    <a:lnTo>
                      <a:pt x="4" y="8"/>
                    </a:lnTo>
                    <a:lnTo>
                      <a:pt x="5" y="6"/>
                    </a:lnTo>
                    <a:lnTo>
                      <a:pt x="7" y="4"/>
                    </a:lnTo>
                    <a:lnTo>
                      <a:pt x="7"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2" name="Freeform 1452"/>
              <p:cNvSpPr>
                <a:spLocks/>
              </p:cNvSpPr>
              <p:nvPr/>
            </p:nvSpPr>
            <p:spPr bwMode="auto">
              <a:xfrm>
                <a:off x="3961" y="2006"/>
                <a:ext cx="9" cy="8"/>
              </a:xfrm>
              <a:custGeom>
                <a:avLst/>
                <a:gdLst>
                  <a:gd name="T0" fmla="*/ 2 w 9"/>
                  <a:gd name="T1" fmla="*/ 7 h 8"/>
                  <a:gd name="T2" fmla="*/ 9 w 9"/>
                  <a:gd name="T3" fmla="*/ 2 h 8"/>
                  <a:gd name="T4" fmla="*/ 7 w 9"/>
                  <a:gd name="T5" fmla="*/ 0 h 8"/>
                  <a:gd name="T6" fmla="*/ 0 w 9"/>
                  <a:gd name="T7" fmla="*/ 5 h 8"/>
                  <a:gd name="T8" fmla="*/ 2 w 9"/>
                  <a:gd name="T9" fmla="*/ 7 h 8"/>
                  <a:gd name="T10" fmla="*/ 2 w 9"/>
                  <a:gd name="T11" fmla="*/ 7 h 8"/>
                  <a:gd name="T12" fmla="*/ 2 w 9"/>
                  <a:gd name="T13" fmla="*/ 7 h 8"/>
                  <a:gd name="T14" fmla="*/ 4 w 9"/>
                  <a:gd name="T15" fmla="*/ 8 h 8"/>
                  <a:gd name="T16" fmla="*/ 7 w 9"/>
                  <a:gd name="T17" fmla="*/ 7 h 8"/>
                  <a:gd name="T18" fmla="*/ 9 w 9"/>
                  <a:gd name="T19" fmla="*/ 5 h 8"/>
                  <a:gd name="T20" fmla="*/ 9 w 9"/>
                  <a:gd name="T21" fmla="*/ 2 h 8"/>
                  <a:gd name="T22" fmla="*/ 2 w 9"/>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7"/>
                    </a:moveTo>
                    <a:lnTo>
                      <a:pt x="9" y="2"/>
                    </a:lnTo>
                    <a:lnTo>
                      <a:pt x="7" y="0"/>
                    </a:lnTo>
                    <a:lnTo>
                      <a:pt x="0" y="5"/>
                    </a:lnTo>
                    <a:lnTo>
                      <a:pt x="2" y="7"/>
                    </a:lnTo>
                    <a:lnTo>
                      <a:pt x="4" y="8"/>
                    </a:lnTo>
                    <a:lnTo>
                      <a:pt x="7" y="7"/>
                    </a:lnTo>
                    <a:lnTo>
                      <a:pt x="9" y="5"/>
                    </a:lnTo>
                    <a:lnTo>
                      <a:pt x="9"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3" name="Freeform 1453"/>
              <p:cNvSpPr>
                <a:spLocks/>
              </p:cNvSpPr>
              <p:nvPr/>
            </p:nvSpPr>
            <p:spPr bwMode="auto">
              <a:xfrm>
                <a:off x="3963" y="2008"/>
                <a:ext cx="8" cy="8"/>
              </a:xfrm>
              <a:custGeom>
                <a:avLst/>
                <a:gdLst>
                  <a:gd name="T0" fmla="*/ 7 w 8"/>
                  <a:gd name="T1" fmla="*/ 1 h 8"/>
                  <a:gd name="T2" fmla="*/ 7 w 8"/>
                  <a:gd name="T3" fmla="*/ 1 h 8"/>
                  <a:gd name="T4" fmla="*/ 7 w 8"/>
                  <a:gd name="T5" fmla="*/ 0 h 8"/>
                  <a:gd name="T6" fmla="*/ 0 w 8"/>
                  <a:gd name="T7" fmla="*/ 5 h 8"/>
                  <a:gd name="T8" fmla="*/ 0 w 8"/>
                  <a:gd name="T9" fmla="*/ 6 h 8"/>
                  <a:gd name="T10" fmla="*/ 7 w 8"/>
                  <a:gd name="T11" fmla="*/ 1 h 8"/>
                  <a:gd name="T12" fmla="*/ 0 w 8"/>
                  <a:gd name="T13" fmla="*/ 6 h 8"/>
                  <a:gd name="T14" fmla="*/ 3 w 8"/>
                  <a:gd name="T15" fmla="*/ 8 h 8"/>
                  <a:gd name="T16" fmla="*/ 7 w 8"/>
                  <a:gd name="T17" fmla="*/ 6 h 8"/>
                  <a:gd name="T18" fmla="*/ 8 w 8"/>
                  <a:gd name="T19" fmla="*/ 5 h 8"/>
                  <a:gd name="T20" fmla="*/ 7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1"/>
                    </a:moveTo>
                    <a:lnTo>
                      <a:pt x="7" y="1"/>
                    </a:lnTo>
                    <a:lnTo>
                      <a:pt x="7" y="0"/>
                    </a:lnTo>
                    <a:lnTo>
                      <a:pt x="0" y="5"/>
                    </a:lnTo>
                    <a:lnTo>
                      <a:pt x="0" y="6"/>
                    </a:lnTo>
                    <a:lnTo>
                      <a:pt x="7" y="1"/>
                    </a:lnTo>
                    <a:lnTo>
                      <a:pt x="0" y="6"/>
                    </a:lnTo>
                    <a:lnTo>
                      <a:pt x="3" y="8"/>
                    </a:lnTo>
                    <a:lnTo>
                      <a:pt x="7" y="6"/>
                    </a:lnTo>
                    <a:lnTo>
                      <a:pt x="8" y="5"/>
                    </a:lnTo>
                    <a:lnTo>
                      <a:pt x="7"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4" name="Freeform 1454"/>
              <p:cNvSpPr>
                <a:spLocks/>
              </p:cNvSpPr>
              <p:nvPr/>
            </p:nvSpPr>
            <p:spPr bwMode="auto">
              <a:xfrm>
                <a:off x="3963" y="2009"/>
                <a:ext cx="8" cy="7"/>
              </a:xfrm>
              <a:custGeom>
                <a:avLst/>
                <a:gdLst>
                  <a:gd name="T0" fmla="*/ 2 w 8"/>
                  <a:gd name="T1" fmla="*/ 5 h 7"/>
                  <a:gd name="T2" fmla="*/ 8 w 8"/>
                  <a:gd name="T3" fmla="*/ 2 h 7"/>
                  <a:gd name="T4" fmla="*/ 7 w 8"/>
                  <a:gd name="T5" fmla="*/ 0 h 7"/>
                  <a:gd name="T6" fmla="*/ 0 w 8"/>
                  <a:gd name="T7" fmla="*/ 4 h 7"/>
                  <a:gd name="T8" fmla="*/ 2 w 8"/>
                  <a:gd name="T9" fmla="*/ 5 h 7"/>
                  <a:gd name="T10" fmla="*/ 2 w 8"/>
                  <a:gd name="T11" fmla="*/ 5 h 7"/>
                  <a:gd name="T12" fmla="*/ 2 w 8"/>
                  <a:gd name="T13" fmla="*/ 5 h 7"/>
                  <a:gd name="T14" fmla="*/ 5 w 8"/>
                  <a:gd name="T15" fmla="*/ 7 h 7"/>
                  <a:gd name="T16" fmla="*/ 7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7" y="0"/>
                    </a:lnTo>
                    <a:lnTo>
                      <a:pt x="0" y="4"/>
                    </a:lnTo>
                    <a:lnTo>
                      <a:pt x="2" y="5"/>
                    </a:lnTo>
                    <a:lnTo>
                      <a:pt x="5" y="7"/>
                    </a:lnTo>
                    <a:lnTo>
                      <a:pt x="7"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5" name="Freeform 1455"/>
              <p:cNvSpPr>
                <a:spLocks/>
              </p:cNvSpPr>
              <p:nvPr/>
            </p:nvSpPr>
            <p:spPr bwMode="auto">
              <a:xfrm>
                <a:off x="3965" y="2011"/>
                <a:ext cx="8" cy="6"/>
              </a:xfrm>
              <a:custGeom>
                <a:avLst/>
                <a:gdLst>
                  <a:gd name="T0" fmla="*/ 1 w 8"/>
                  <a:gd name="T1" fmla="*/ 5 h 6"/>
                  <a:gd name="T2" fmla="*/ 6 w 8"/>
                  <a:gd name="T3" fmla="*/ 2 h 6"/>
                  <a:gd name="T4" fmla="*/ 6 w 8"/>
                  <a:gd name="T5" fmla="*/ 0 h 6"/>
                  <a:gd name="T6" fmla="*/ 0 w 8"/>
                  <a:gd name="T7" fmla="*/ 3 h 6"/>
                  <a:gd name="T8" fmla="*/ 1 w 8"/>
                  <a:gd name="T9" fmla="*/ 5 h 6"/>
                  <a:gd name="T10" fmla="*/ 1 w 8"/>
                  <a:gd name="T11" fmla="*/ 5 h 6"/>
                  <a:gd name="T12" fmla="*/ 1 w 8"/>
                  <a:gd name="T13" fmla="*/ 5 h 6"/>
                  <a:gd name="T14" fmla="*/ 3 w 8"/>
                  <a:gd name="T15" fmla="*/ 6 h 6"/>
                  <a:gd name="T16" fmla="*/ 6 w 8"/>
                  <a:gd name="T17" fmla="*/ 6 h 6"/>
                  <a:gd name="T18" fmla="*/ 8 w 8"/>
                  <a:gd name="T19" fmla="*/ 3 h 6"/>
                  <a:gd name="T20" fmla="*/ 6 w 8"/>
                  <a:gd name="T21" fmla="*/ 2 h 6"/>
                  <a:gd name="T22" fmla="*/ 1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5"/>
                    </a:moveTo>
                    <a:lnTo>
                      <a:pt x="6" y="2"/>
                    </a:lnTo>
                    <a:lnTo>
                      <a:pt x="6" y="0"/>
                    </a:lnTo>
                    <a:lnTo>
                      <a:pt x="0" y="3"/>
                    </a:lnTo>
                    <a:lnTo>
                      <a:pt x="1" y="5"/>
                    </a:lnTo>
                    <a:lnTo>
                      <a:pt x="3" y="6"/>
                    </a:lnTo>
                    <a:lnTo>
                      <a:pt x="6" y="6"/>
                    </a:lnTo>
                    <a:lnTo>
                      <a:pt x="8" y="3"/>
                    </a:lnTo>
                    <a:lnTo>
                      <a:pt x="6" y="2"/>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6" name="Freeform 1456"/>
              <p:cNvSpPr>
                <a:spLocks/>
              </p:cNvSpPr>
              <p:nvPr/>
            </p:nvSpPr>
            <p:spPr bwMode="auto">
              <a:xfrm>
                <a:off x="3966" y="2013"/>
                <a:ext cx="7" cy="6"/>
              </a:xfrm>
              <a:custGeom>
                <a:avLst/>
                <a:gdLst>
                  <a:gd name="T0" fmla="*/ 0 w 7"/>
                  <a:gd name="T1" fmla="*/ 4 h 6"/>
                  <a:gd name="T2" fmla="*/ 7 w 7"/>
                  <a:gd name="T3" fmla="*/ 0 h 6"/>
                  <a:gd name="T4" fmla="*/ 5 w 7"/>
                  <a:gd name="T5" fmla="*/ 0 h 6"/>
                  <a:gd name="T6" fmla="*/ 0 w 7"/>
                  <a:gd name="T7" fmla="*/ 3 h 6"/>
                  <a:gd name="T8" fmla="*/ 0 w 7"/>
                  <a:gd name="T9" fmla="*/ 4 h 6"/>
                  <a:gd name="T10" fmla="*/ 0 w 7"/>
                  <a:gd name="T11" fmla="*/ 4 h 6"/>
                  <a:gd name="T12" fmla="*/ 0 w 7"/>
                  <a:gd name="T13" fmla="*/ 4 h 6"/>
                  <a:gd name="T14" fmla="*/ 4 w 7"/>
                  <a:gd name="T15" fmla="*/ 6 h 6"/>
                  <a:gd name="T16" fmla="*/ 7 w 7"/>
                  <a:gd name="T17" fmla="*/ 6 h 6"/>
                  <a:gd name="T18" fmla="*/ 7 w 7"/>
                  <a:gd name="T19" fmla="*/ 3 h 6"/>
                  <a:gd name="T20" fmla="*/ 7 w 7"/>
                  <a:gd name="T21" fmla="*/ 0 h 6"/>
                  <a:gd name="T22" fmla="*/ 0 w 7"/>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0" y="4"/>
                    </a:moveTo>
                    <a:lnTo>
                      <a:pt x="7" y="0"/>
                    </a:lnTo>
                    <a:lnTo>
                      <a:pt x="5" y="0"/>
                    </a:lnTo>
                    <a:lnTo>
                      <a:pt x="0" y="3"/>
                    </a:lnTo>
                    <a:lnTo>
                      <a:pt x="0" y="4"/>
                    </a:lnTo>
                    <a:lnTo>
                      <a:pt x="4" y="6"/>
                    </a:lnTo>
                    <a:lnTo>
                      <a:pt x="7" y="6"/>
                    </a:lnTo>
                    <a:lnTo>
                      <a:pt x="7" y="3"/>
                    </a:lnTo>
                    <a:lnTo>
                      <a:pt x="7" y="0"/>
                    </a:lnTo>
                    <a:lnTo>
                      <a:pt x="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7" name="Freeform 1457"/>
              <p:cNvSpPr>
                <a:spLocks/>
              </p:cNvSpPr>
              <p:nvPr/>
            </p:nvSpPr>
            <p:spPr bwMode="auto">
              <a:xfrm>
                <a:off x="3966" y="2013"/>
                <a:ext cx="8" cy="8"/>
              </a:xfrm>
              <a:custGeom>
                <a:avLst/>
                <a:gdLst>
                  <a:gd name="T0" fmla="*/ 8 w 8"/>
                  <a:gd name="T1" fmla="*/ 1 h 8"/>
                  <a:gd name="T2" fmla="*/ 8 w 8"/>
                  <a:gd name="T3" fmla="*/ 1 h 8"/>
                  <a:gd name="T4" fmla="*/ 7 w 8"/>
                  <a:gd name="T5" fmla="*/ 0 h 8"/>
                  <a:gd name="T6" fmla="*/ 0 w 8"/>
                  <a:gd name="T7" fmla="*/ 4 h 8"/>
                  <a:gd name="T8" fmla="*/ 2 w 8"/>
                  <a:gd name="T9" fmla="*/ 6 h 8"/>
                  <a:gd name="T10" fmla="*/ 8 w 8"/>
                  <a:gd name="T11" fmla="*/ 1 h 8"/>
                  <a:gd name="T12" fmla="*/ 2 w 8"/>
                  <a:gd name="T13" fmla="*/ 6 h 8"/>
                  <a:gd name="T14" fmla="*/ 5 w 8"/>
                  <a:gd name="T15" fmla="*/ 8 h 8"/>
                  <a:gd name="T16" fmla="*/ 7 w 8"/>
                  <a:gd name="T17" fmla="*/ 6 h 8"/>
                  <a:gd name="T18" fmla="*/ 8 w 8"/>
                  <a:gd name="T19" fmla="*/ 4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7" y="0"/>
                    </a:lnTo>
                    <a:lnTo>
                      <a:pt x="0" y="4"/>
                    </a:lnTo>
                    <a:lnTo>
                      <a:pt x="2" y="6"/>
                    </a:lnTo>
                    <a:lnTo>
                      <a:pt x="8" y="1"/>
                    </a:lnTo>
                    <a:lnTo>
                      <a:pt x="2" y="6"/>
                    </a:lnTo>
                    <a:lnTo>
                      <a:pt x="5" y="8"/>
                    </a:lnTo>
                    <a:lnTo>
                      <a:pt x="7" y="6"/>
                    </a:lnTo>
                    <a:lnTo>
                      <a:pt x="8" y="4"/>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8" name="Freeform 1458"/>
              <p:cNvSpPr>
                <a:spLocks/>
              </p:cNvSpPr>
              <p:nvPr/>
            </p:nvSpPr>
            <p:spPr bwMode="auto">
              <a:xfrm>
                <a:off x="3968" y="2014"/>
                <a:ext cx="8" cy="8"/>
              </a:xfrm>
              <a:custGeom>
                <a:avLst/>
                <a:gdLst>
                  <a:gd name="T0" fmla="*/ 2 w 8"/>
                  <a:gd name="T1" fmla="*/ 7 h 8"/>
                  <a:gd name="T2" fmla="*/ 6 w 8"/>
                  <a:gd name="T3" fmla="*/ 2 h 8"/>
                  <a:gd name="T4" fmla="*/ 6 w 8"/>
                  <a:gd name="T5" fmla="*/ 0 h 8"/>
                  <a:gd name="T6" fmla="*/ 0 w 8"/>
                  <a:gd name="T7" fmla="*/ 5 h 8"/>
                  <a:gd name="T8" fmla="*/ 2 w 8"/>
                  <a:gd name="T9" fmla="*/ 7 h 8"/>
                  <a:gd name="T10" fmla="*/ 2 w 8"/>
                  <a:gd name="T11" fmla="*/ 7 h 8"/>
                  <a:gd name="T12" fmla="*/ 2 w 8"/>
                  <a:gd name="T13" fmla="*/ 7 h 8"/>
                  <a:gd name="T14" fmla="*/ 3 w 8"/>
                  <a:gd name="T15" fmla="*/ 8 h 8"/>
                  <a:gd name="T16" fmla="*/ 6 w 8"/>
                  <a:gd name="T17" fmla="*/ 7 h 8"/>
                  <a:gd name="T18" fmla="*/ 8 w 8"/>
                  <a:gd name="T19" fmla="*/ 5 h 8"/>
                  <a:gd name="T20" fmla="*/ 6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6" y="2"/>
                    </a:lnTo>
                    <a:lnTo>
                      <a:pt x="6" y="0"/>
                    </a:lnTo>
                    <a:lnTo>
                      <a:pt x="0" y="5"/>
                    </a:lnTo>
                    <a:lnTo>
                      <a:pt x="2" y="7"/>
                    </a:lnTo>
                    <a:lnTo>
                      <a:pt x="3" y="8"/>
                    </a:lnTo>
                    <a:lnTo>
                      <a:pt x="6" y="7"/>
                    </a:lnTo>
                    <a:lnTo>
                      <a:pt x="8" y="5"/>
                    </a:lnTo>
                    <a:lnTo>
                      <a:pt x="6"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29" name="Freeform 1459"/>
              <p:cNvSpPr>
                <a:spLocks/>
              </p:cNvSpPr>
              <p:nvPr/>
            </p:nvSpPr>
            <p:spPr bwMode="auto">
              <a:xfrm>
                <a:off x="3970" y="2016"/>
                <a:ext cx="6" cy="6"/>
              </a:xfrm>
              <a:custGeom>
                <a:avLst/>
                <a:gdLst>
                  <a:gd name="T0" fmla="*/ 0 w 6"/>
                  <a:gd name="T1" fmla="*/ 6 h 6"/>
                  <a:gd name="T2" fmla="*/ 6 w 6"/>
                  <a:gd name="T3" fmla="*/ 1 h 6"/>
                  <a:gd name="T4" fmla="*/ 4 w 6"/>
                  <a:gd name="T5" fmla="*/ 0 h 6"/>
                  <a:gd name="T6" fmla="*/ 0 w 6"/>
                  <a:gd name="T7" fmla="*/ 5 h 6"/>
                  <a:gd name="T8" fmla="*/ 0 w 6"/>
                  <a:gd name="T9" fmla="*/ 6 h 6"/>
                  <a:gd name="T10" fmla="*/ 0 w 6"/>
                  <a:gd name="T11" fmla="*/ 6 h 6"/>
                  <a:gd name="T12" fmla="*/ 0 w 6"/>
                  <a:gd name="T13" fmla="*/ 6 h 6"/>
                  <a:gd name="T14" fmla="*/ 3 w 6"/>
                  <a:gd name="T15" fmla="*/ 6 h 6"/>
                  <a:gd name="T16" fmla="*/ 4 w 6"/>
                  <a:gd name="T17" fmla="*/ 6 h 6"/>
                  <a:gd name="T18" fmla="*/ 6 w 6"/>
                  <a:gd name="T19" fmla="*/ 3 h 6"/>
                  <a:gd name="T20" fmla="*/ 6 w 6"/>
                  <a:gd name="T21" fmla="*/ 1 h 6"/>
                  <a:gd name="T22" fmla="*/ 0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0" y="6"/>
                    </a:moveTo>
                    <a:lnTo>
                      <a:pt x="6" y="1"/>
                    </a:lnTo>
                    <a:lnTo>
                      <a:pt x="4" y="0"/>
                    </a:lnTo>
                    <a:lnTo>
                      <a:pt x="0" y="5"/>
                    </a:lnTo>
                    <a:lnTo>
                      <a:pt x="0" y="6"/>
                    </a:lnTo>
                    <a:lnTo>
                      <a:pt x="3" y="6"/>
                    </a:lnTo>
                    <a:lnTo>
                      <a:pt x="4" y="6"/>
                    </a:lnTo>
                    <a:lnTo>
                      <a:pt x="6" y="3"/>
                    </a:lnTo>
                    <a:lnTo>
                      <a:pt x="6"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0" name="Freeform 1460"/>
              <p:cNvSpPr>
                <a:spLocks/>
              </p:cNvSpPr>
              <p:nvPr/>
            </p:nvSpPr>
            <p:spPr bwMode="auto">
              <a:xfrm>
                <a:off x="3970" y="2017"/>
                <a:ext cx="8" cy="7"/>
              </a:xfrm>
              <a:custGeom>
                <a:avLst/>
                <a:gdLst>
                  <a:gd name="T0" fmla="*/ 1 w 8"/>
                  <a:gd name="T1" fmla="*/ 5 h 7"/>
                  <a:gd name="T2" fmla="*/ 6 w 8"/>
                  <a:gd name="T3" fmla="*/ 0 h 7"/>
                  <a:gd name="T4" fmla="*/ 6 w 8"/>
                  <a:gd name="T5" fmla="*/ 0 h 7"/>
                  <a:gd name="T6" fmla="*/ 0 w 8"/>
                  <a:gd name="T7" fmla="*/ 5 h 7"/>
                  <a:gd name="T8" fmla="*/ 1 w 8"/>
                  <a:gd name="T9" fmla="*/ 5 h 7"/>
                  <a:gd name="T10" fmla="*/ 1 w 8"/>
                  <a:gd name="T11" fmla="*/ 5 h 7"/>
                  <a:gd name="T12" fmla="*/ 1 w 8"/>
                  <a:gd name="T13" fmla="*/ 5 h 7"/>
                  <a:gd name="T14" fmla="*/ 3 w 8"/>
                  <a:gd name="T15" fmla="*/ 7 h 7"/>
                  <a:gd name="T16" fmla="*/ 6 w 8"/>
                  <a:gd name="T17" fmla="*/ 7 h 7"/>
                  <a:gd name="T18" fmla="*/ 8 w 8"/>
                  <a:gd name="T19" fmla="*/ 4 h 7"/>
                  <a:gd name="T20" fmla="*/ 6 w 8"/>
                  <a:gd name="T21" fmla="*/ 0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6" y="0"/>
                    </a:lnTo>
                    <a:lnTo>
                      <a:pt x="0" y="5"/>
                    </a:lnTo>
                    <a:lnTo>
                      <a:pt x="1" y="5"/>
                    </a:lnTo>
                    <a:lnTo>
                      <a:pt x="3" y="7"/>
                    </a:lnTo>
                    <a:lnTo>
                      <a:pt x="6" y="7"/>
                    </a:lnTo>
                    <a:lnTo>
                      <a:pt x="8" y="4"/>
                    </a:lnTo>
                    <a:lnTo>
                      <a:pt x="6" y="0"/>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1" name="Freeform 1461"/>
              <p:cNvSpPr>
                <a:spLocks/>
              </p:cNvSpPr>
              <p:nvPr/>
            </p:nvSpPr>
            <p:spPr bwMode="auto">
              <a:xfrm>
                <a:off x="3971" y="2017"/>
                <a:ext cx="8" cy="9"/>
              </a:xfrm>
              <a:custGeom>
                <a:avLst/>
                <a:gdLst>
                  <a:gd name="T0" fmla="*/ 7 w 8"/>
                  <a:gd name="T1" fmla="*/ 2 h 9"/>
                  <a:gd name="T2" fmla="*/ 7 w 8"/>
                  <a:gd name="T3" fmla="*/ 2 h 9"/>
                  <a:gd name="T4" fmla="*/ 5 w 8"/>
                  <a:gd name="T5" fmla="*/ 0 h 9"/>
                  <a:gd name="T6" fmla="*/ 0 w 8"/>
                  <a:gd name="T7" fmla="*/ 5 h 9"/>
                  <a:gd name="T8" fmla="*/ 0 w 8"/>
                  <a:gd name="T9" fmla="*/ 7 h 9"/>
                  <a:gd name="T10" fmla="*/ 7 w 8"/>
                  <a:gd name="T11" fmla="*/ 2 h 9"/>
                  <a:gd name="T12" fmla="*/ 0 w 8"/>
                  <a:gd name="T13" fmla="*/ 7 h 9"/>
                  <a:gd name="T14" fmla="*/ 3 w 8"/>
                  <a:gd name="T15" fmla="*/ 9 h 9"/>
                  <a:gd name="T16" fmla="*/ 7 w 8"/>
                  <a:gd name="T17" fmla="*/ 7 h 9"/>
                  <a:gd name="T18" fmla="*/ 8 w 8"/>
                  <a:gd name="T19" fmla="*/ 5 h 9"/>
                  <a:gd name="T20" fmla="*/ 7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7" y="2"/>
                    </a:moveTo>
                    <a:lnTo>
                      <a:pt x="7" y="2"/>
                    </a:lnTo>
                    <a:lnTo>
                      <a:pt x="5" y="0"/>
                    </a:lnTo>
                    <a:lnTo>
                      <a:pt x="0" y="5"/>
                    </a:lnTo>
                    <a:lnTo>
                      <a:pt x="0" y="7"/>
                    </a:lnTo>
                    <a:lnTo>
                      <a:pt x="7" y="2"/>
                    </a:lnTo>
                    <a:lnTo>
                      <a:pt x="0" y="7"/>
                    </a:lnTo>
                    <a:lnTo>
                      <a:pt x="3" y="9"/>
                    </a:lnTo>
                    <a:lnTo>
                      <a:pt x="7" y="7"/>
                    </a:lnTo>
                    <a:lnTo>
                      <a:pt x="8"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2" name="Freeform 1462"/>
              <p:cNvSpPr>
                <a:spLocks/>
              </p:cNvSpPr>
              <p:nvPr/>
            </p:nvSpPr>
            <p:spPr bwMode="auto">
              <a:xfrm>
                <a:off x="3971" y="2019"/>
                <a:ext cx="8" cy="8"/>
              </a:xfrm>
              <a:custGeom>
                <a:avLst/>
                <a:gdLst>
                  <a:gd name="T0" fmla="*/ 2 w 8"/>
                  <a:gd name="T1" fmla="*/ 7 h 8"/>
                  <a:gd name="T2" fmla="*/ 8 w 8"/>
                  <a:gd name="T3" fmla="*/ 2 h 8"/>
                  <a:gd name="T4" fmla="*/ 7 w 8"/>
                  <a:gd name="T5" fmla="*/ 0 h 8"/>
                  <a:gd name="T6" fmla="*/ 0 w 8"/>
                  <a:gd name="T7" fmla="*/ 5 h 8"/>
                  <a:gd name="T8" fmla="*/ 2 w 8"/>
                  <a:gd name="T9" fmla="*/ 7 h 8"/>
                  <a:gd name="T10" fmla="*/ 2 w 8"/>
                  <a:gd name="T11" fmla="*/ 7 h 8"/>
                  <a:gd name="T12" fmla="*/ 2 w 8"/>
                  <a:gd name="T13" fmla="*/ 7 h 8"/>
                  <a:gd name="T14" fmla="*/ 5 w 8"/>
                  <a:gd name="T15" fmla="*/ 8 h 8"/>
                  <a:gd name="T16" fmla="*/ 7 w 8"/>
                  <a:gd name="T17" fmla="*/ 7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2" y="7"/>
                    </a:lnTo>
                    <a:lnTo>
                      <a:pt x="5" y="8"/>
                    </a:lnTo>
                    <a:lnTo>
                      <a:pt x="7" y="7"/>
                    </a:lnTo>
                    <a:lnTo>
                      <a:pt x="8" y="5"/>
                    </a:lnTo>
                    <a:lnTo>
                      <a:pt x="8"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3" name="Freeform 1463"/>
              <p:cNvSpPr>
                <a:spLocks/>
              </p:cNvSpPr>
              <p:nvPr/>
            </p:nvSpPr>
            <p:spPr bwMode="auto">
              <a:xfrm>
                <a:off x="3973" y="2021"/>
                <a:ext cx="8" cy="6"/>
              </a:xfrm>
              <a:custGeom>
                <a:avLst/>
                <a:gdLst>
                  <a:gd name="T0" fmla="*/ 1 w 8"/>
                  <a:gd name="T1" fmla="*/ 6 h 6"/>
                  <a:gd name="T2" fmla="*/ 6 w 8"/>
                  <a:gd name="T3" fmla="*/ 0 h 6"/>
                  <a:gd name="T4" fmla="*/ 6 w 8"/>
                  <a:gd name="T5" fmla="*/ 0 h 6"/>
                  <a:gd name="T6" fmla="*/ 0 w 8"/>
                  <a:gd name="T7" fmla="*/ 5 h 6"/>
                  <a:gd name="T8" fmla="*/ 1 w 8"/>
                  <a:gd name="T9" fmla="*/ 6 h 6"/>
                  <a:gd name="T10" fmla="*/ 1 w 8"/>
                  <a:gd name="T11" fmla="*/ 6 h 6"/>
                  <a:gd name="T12" fmla="*/ 1 w 8"/>
                  <a:gd name="T13" fmla="*/ 6 h 6"/>
                  <a:gd name="T14" fmla="*/ 3 w 8"/>
                  <a:gd name="T15" fmla="*/ 6 h 6"/>
                  <a:gd name="T16" fmla="*/ 6 w 8"/>
                  <a:gd name="T17" fmla="*/ 6 h 6"/>
                  <a:gd name="T18" fmla="*/ 8 w 8"/>
                  <a:gd name="T19" fmla="*/ 3 h 6"/>
                  <a:gd name="T20" fmla="*/ 6 w 8"/>
                  <a:gd name="T21" fmla="*/ 0 h 6"/>
                  <a:gd name="T22" fmla="*/ 1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6"/>
                    </a:moveTo>
                    <a:lnTo>
                      <a:pt x="6" y="0"/>
                    </a:lnTo>
                    <a:lnTo>
                      <a:pt x="0" y="5"/>
                    </a:lnTo>
                    <a:lnTo>
                      <a:pt x="1" y="6"/>
                    </a:lnTo>
                    <a:lnTo>
                      <a:pt x="3" y="6"/>
                    </a:lnTo>
                    <a:lnTo>
                      <a:pt x="6" y="6"/>
                    </a:lnTo>
                    <a:lnTo>
                      <a:pt x="8" y="3"/>
                    </a:lnTo>
                    <a:lnTo>
                      <a:pt x="6"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4" name="Freeform 1464"/>
              <p:cNvSpPr>
                <a:spLocks/>
              </p:cNvSpPr>
              <p:nvPr/>
            </p:nvSpPr>
            <p:spPr bwMode="auto">
              <a:xfrm>
                <a:off x="3974" y="2021"/>
                <a:ext cx="7" cy="8"/>
              </a:xfrm>
              <a:custGeom>
                <a:avLst/>
                <a:gdLst>
                  <a:gd name="T0" fmla="*/ 7 w 7"/>
                  <a:gd name="T1" fmla="*/ 1 h 8"/>
                  <a:gd name="T2" fmla="*/ 7 w 7"/>
                  <a:gd name="T3" fmla="*/ 1 h 8"/>
                  <a:gd name="T4" fmla="*/ 5 w 7"/>
                  <a:gd name="T5" fmla="*/ 0 h 8"/>
                  <a:gd name="T6" fmla="*/ 0 w 7"/>
                  <a:gd name="T7" fmla="*/ 6 h 8"/>
                  <a:gd name="T8" fmla="*/ 0 w 7"/>
                  <a:gd name="T9" fmla="*/ 6 h 8"/>
                  <a:gd name="T10" fmla="*/ 7 w 7"/>
                  <a:gd name="T11" fmla="*/ 1 h 8"/>
                  <a:gd name="T12" fmla="*/ 0 w 7"/>
                  <a:gd name="T13" fmla="*/ 6 h 8"/>
                  <a:gd name="T14" fmla="*/ 4 w 7"/>
                  <a:gd name="T15" fmla="*/ 8 h 8"/>
                  <a:gd name="T16" fmla="*/ 7 w 7"/>
                  <a:gd name="T17" fmla="*/ 6 h 8"/>
                  <a:gd name="T18" fmla="*/ 7 w 7"/>
                  <a:gd name="T19" fmla="*/ 5 h 8"/>
                  <a:gd name="T20" fmla="*/ 7 w 7"/>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1"/>
                    </a:moveTo>
                    <a:lnTo>
                      <a:pt x="7" y="1"/>
                    </a:lnTo>
                    <a:lnTo>
                      <a:pt x="5" y="0"/>
                    </a:lnTo>
                    <a:lnTo>
                      <a:pt x="0" y="6"/>
                    </a:lnTo>
                    <a:lnTo>
                      <a:pt x="7" y="1"/>
                    </a:lnTo>
                    <a:lnTo>
                      <a:pt x="0" y="6"/>
                    </a:lnTo>
                    <a:lnTo>
                      <a:pt x="4" y="8"/>
                    </a:lnTo>
                    <a:lnTo>
                      <a:pt x="7" y="6"/>
                    </a:lnTo>
                    <a:lnTo>
                      <a:pt x="7" y="5"/>
                    </a:lnTo>
                    <a:lnTo>
                      <a:pt x="7"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5" name="Freeform 1465"/>
              <p:cNvSpPr>
                <a:spLocks/>
              </p:cNvSpPr>
              <p:nvPr/>
            </p:nvSpPr>
            <p:spPr bwMode="auto">
              <a:xfrm>
                <a:off x="3974" y="2022"/>
                <a:ext cx="8" cy="8"/>
              </a:xfrm>
              <a:custGeom>
                <a:avLst/>
                <a:gdLst>
                  <a:gd name="T0" fmla="*/ 2 w 8"/>
                  <a:gd name="T1" fmla="*/ 7 h 8"/>
                  <a:gd name="T2" fmla="*/ 7 w 8"/>
                  <a:gd name="T3" fmla="*/ 2 h 8"/>
                  <a:gd name="T4" fmla="*/ 7 w 8"/>
                  <a:gd name="T5" fmla="*/ 0 h 8"/>
                  <a:gd name="T6" fmla="*/ 0 w 8"/>
                  <a:gd name="T7" fmla="*/ 5 h 8"/>
                  <a:gd name="T8" fmla="*/ 2 w 8"/>
                  <a:gd name="T9" fmla="*/ 7 h 8"/>
                  <a:gd name="T10" fmla="*/ 2 w 8"/>
                  <a:gd name="T11" fmla="*/ 7 h 8"/>
                  <a:gd name="T12" fmla="*/ 2 w 8"/>
                  <a:gd name="T13" fmla="*/ 7 h 8"/>
                  <a:gd name="T14" fmla="*/ 5 w 8"/>
                  <a:gd name="T15" fmla="*/ 8 h 8"/>
                  <a:gd name="T16" fmla="*/ 7 w 8"/>
                  <a:gd name="T17" fmla="*/ 7 h 8"/>
                  <a:gd name="T18" fmla="*/ 8 w 8"/>
                  <a:gd name="T19" fmla="*/ 4 h 8"/>
                  <a:gd name="T20" fmla="*/ 7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7" y="2"/>
                    </a:lnTo>
                    <a:lnTo>
                      <a:pt x="7" y="0"/>
                    </a:lnTo>
                    <a:lnTo>
                      <a:pt x="0" y="5"/>
                    </a:lnTo>
                    <a:lnTo>
                      <a:pt x="2" y="7"/>
                    </a:lnTo>
                    <a:lnTo>
                      <a:pt x="5" y="8"/>
                    </a:lnTo>
                    <a:lnTo>
                      <a:pt x="7" y="7"/>
                    </a:lnTo>
                    <a:lnTo>
                      <a:pt x="8" y="4"/>
                    </a:lnTo>
                    <a:lnTo>
                      <a:pt x="7"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6" name="Freeform 1466"/>
              <p:cNvSpPr>
                <a:spLocks/>
              </p:cNvSpPr>
              <p:nvPr/>
            </p:nvSpPr>
            <p:spPr bwMode="auto">
              <a:xfrm>
                <a:off x="3976" y="2024"/>
                <a:ext cx="8" cy="6"/>
              </a:xfrm>
              <a:custGeom>
                <a:avLst/>
                <a:gdLst>
                  <a:gd name="T0" fmla="*/ 2 w 8"/>
                  <a:gd name="T1" fmla="*/ 6 h 6"/>
                  <a:gd name="T2" fmla="*/ 6 w 8"/>
                  <a:gd name="T3" fmla="*/ 0 h 6"/>
                  <a:gd name="T4" fmla="*/ 5 w 8"/>
                  <a:gd name="T5" fmla="*/ 0 h 6"/>
                  <a:gd name="T6" fmla="*/ 0 w 8"/>
                  <a:gd name="T7" fmla="*/ 5 h 6"/>
                  <a:gd name="T8" fmla="*/ 0 w 8"/>
                  <a:gd name="T9" fmla="*/ 5 h 6"/>
                  <a:gd name="T10" fmla="*/ 2 w 8"/>
                  <a:gd name="T11" fmla="*/ 6 h 6"/>
                  <a:gd name="T12" fmla="*/ 0 w 8"/>
                  <a:gd name="T13" fmla="*/ 5 h 6"/>
                  <a:gd name="T14" fmla="*/ 3 w 8"/>
                  <a:gd name="T15" fmla="*/ 6 h 6"/>
                  <a:gd name="T16" fmla="*/ 6 w 8"/>
                  <a:gd name="T17" fmla="*/ 6 h 6"/>
                  <a:gd name="T18" fmla="*/ 8 w 8"/>
                  <a:gd name="T19" fmla="*/ 3 h 6"/>
                  <a:gd name="T20" fmla="*/ 6 w 8"/>
                  <a:gd name="T21" fmla="*/ 0 h 6"/>
                  <a:gd name="T22" fmla="*/ 2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6"/>
                    </a:moveTo>
                    <a:lnTo>
                      <a:pt x="6" y="0"/>
                    </a:lnTo>
                    <a:lnTo>
                      <a:pt x="5" y="0"/>
                    </a:lnTo>
                    <a:lnTo>
                      <a:pt x="0" y="5"/>
                    </a:lnTo>
                    <a:lnTo>
                      <a:pt x="2" y="6"/>
                    </a:lnTo>
                    <a:lnTo>
                      <a:pt x="0" y="5"/>
                    </a:lnTo>
                    <a:lnTo>
                      <a:pt x="3" y="6"/>
                    </a:lnTo>
                    <a:lnTo>
                      <a:pt x="6" y="6"/>
                    </a:lnTo>
                    <a:lnTo>
                      <a:pt x="8" y="3"/>
                    </a:lnTo>
                    <a:lnTo>
                      <a:pt x="6"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7" name="Freeform 1467"/>
              <p:cNvSpPr>
                <a:spLocks/>
              </p:cNvSpPr>
              <p:nvPr/>
            </p:nvSpPr>
            <p:spPr bwMode="auto">
              <a:xfrm>
                <a:off x="3978" y="2024"/>
                <a:ext cx="6" cy="8"/>
              </a:xfrm>
              <a:custGeom>
                <a:avLst/>
                <a:gdLst>
                  <a:gd name="T0" fmla="*/ 0 w 6"/>
                  <a:gd name="T1" fmla="*/ 6 h 8"/>
                  <a:gd name="T2" fmla="*/ 4 w 6"/>
                  <a:gd name="T3" fmla="*/ 2 h 8"/>
                  <a:gd name="T4" fmla="*/ 4 w 6"/>
                  <a:gd name="T5" fmla="*/ 0 h 8"/>
                  <a:gd name="T6" fmla="*/ 0 w 6"/>
                  <a:gd name="T7" fmla="*/ 6 h 8"/>
                  <a:gd name="T8" fmla="*/ 0 w 6"/>
                  <a:gd name="T9" fmla="*/ 6 h 8"/>
                  <a:gd name="T10" fmla="*/ 0 w 6"/>
                  <a:gd name="T11" fmla="*/ 6 h 8"/>
                  <a:gd name="T12" fmla="*/ 0 w 6"/>
                  <a:gd name="T13" fmla="*/ 6 h 8"/>
                  <a:gd name="T14" fmla="*/ 3 w 6"/>
                  <a:gd name="T15" fmla="*/ 8 h 8"/>
                  <a:gd name="T16" fmla="*/ 4 w 6"/>
                  <a:gd name="T17" fmla="*/ 6 h 8"/>
                  <a:gd name="T18" fmla="*/ 6 w 6"/>
                  <a:gd name="T19" fmla="*/ 5 h 8"/>
                  <a:gd name="T20" fmla="*/ 4 w 6"/>
                  <a:gd name="T21" fmla="*/ 2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4" y="2"/>
                    </a:lnTo>
                    <a:lnTo>
                      <a:pt x="4" y="0"/>
                    </a:lnTo>
                    <a:lnTo>
                      <a:pt x="0" y="6"/>
                    </a:lnTo>
                    <a:lnTo>
                      <a:pt x="3" y="8"/>
                    </a:lnTo>
                    <a:lnTo>
                      <a:pt x="4" y="6"/>
                    </a:lnTo>
                    <a:lnTo>
                      <a:pt x="6" y="5"/>
                    </a:lnTo>
                    <a:lnTo>
                      <a:pt x="4" y="2"/>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8" name="Freeform 1468"/>
              <p:cNvSpPr>
                <a:spLocks/>
              </p:cNvSpPr>
              <p:nvPr/>
            </p:nvSpPr>
            <p:spPr bwMode="auto">
              <a:xfrm>
                <a:off x="3978" y="2026"/>
                <a:ext cx="8" cy="6"/>
              </a:xfrm>
              <a:custGeom>
                <a:avLst/>
                <a:gdLst>
                  <a:gd name="T0" fmla="*/ 6 w 8"/>
                  <a:gd name="T1" fmla="*/ 0 h 6"/>
                  <a:gd name="T2" fmla="*/ 6 w 8"/>
                  <a:gd name="T3" fmla="*/ 0 h 6"/>
                  <a:gd name="T4" fmla="*/ 4 w 8"/>
                  <a:gd name="T5" fmla="*/ 0 h 6"/>
                  <a:gd name="T6" fmla="*/ 0 w 8"/>
                  <a:gd name="T7" fmla="*/ 4 h 6"/>
                  <a:gd name="T8" fmla="*/ 1 w 8"/>
                  <a:gd name="T9" fmla="*/ 6 h 6"/>
                  <a:gd name="T10" fmla="*/ 6 w 8"/>
                  <a:gd name="T11" fmla="*/ 0 h 6"/>
                  <a:gd name="T12" fmla="*/ 1 w 8"/>
                  <a:gd name="T13" fmla="*/ 6 h 6"/>
                  <a:gd name="T14" fmla="*/ 4 w 8"/>
                  <a:gd name="T15" fmla="*/ 6 h 6"/>
                  <a:gd name="T16" fmla="*/ 6 w 8"/>
                  <a:gd name="T17" fmla="*/ 4 h 6"/>
                  <a:gd name="T18" fmla="*/ 8 w 8"/>
                  <a:gd name="T19" fmla="*/ 3 h 6"/>
                  <a:gd name="T20" fmla="*/ 6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6" y="0"/>
                    </a:moveTo>
                    <a:lnTo>
                      <a:pt x="6" y="0"/>
                    </a:lnTo>
                    <a:lnTo>
                      <a:pt x="4" y="0"/>
                    </a:lnTo>
                    <a:lnTo>
                      <a:pt x="0" y="4"/>
                    </a:lnTo>
                    <a:lnTo>
                      <a:pt x="1" y="6"/>
                    </a:lnTo>
                    <a:lnTo>
                      <a:pt x="6" y="0"/>
                    </a:lnTo>
                    <a:lnTo>
                      <a:pt x="1" y="6"/>
                    </a:lnTo>
                    <a:lnTo>
                      <a:pt x="4" y="6"/>
                    </a:lnTo>
                    <a:lnTo>
                      <a:pt x="6" y="4"/>
                    </a:lnTo>
                    <a:lnTo>
                      <a:pt x="8" y="3"/>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39" name="Freeform 1469"/>
              <p:cNvSpPr>
                <a:spLocks/>
              </p:cNvSpPr>
              <p:nvPr/>
            </p:nvSpPr>
            <p:spPr bwMode="auto">
              <a:xfrm>
                <a:off x="3979" y="2026"/>
                <a:ext cx="7" cy="8"/>
              </a:xfrm>
              <a:custGeom>
                <a:avLst/>
                <a:gdLst>
                  <a:gd name="T0" fmla="*/ 0 w 7"/>
                  <a:gd name="T1" fmla="*/ 6 h 8"/>
                  <a:gd name="T2" fmla="*/ 7 w 7"/>
                  <a:gd name="T3" fmla="*/ 1 h 8"/>
                  <a:gd name="T4" fmla="*/ 5 w 7"/>
                  <a:gd name="T5" fmla="*/ 0 h 8"/>
                  <a:gd name="T6" fmla="*/ 0 w 7"/>
                  <a:gd name="T7" fmla="*/ 6 h 8"/>
                  <a:gd name="T8" fmla="*/ 0 w 7"/>
                  <a:gd name="T9" fmla="*/ 6 h 8"/>
                  <a:gd name="T10" fmla="*/ 0 w 7"/>
                  <a:gd name="T11" fmla="*/ 6 h 8"/>
                  <a:gd name="T12" fmla="*/ 0 w 7"/>
                  <a:gd name="T13" fmla="*/ 6 h 8"/>
                  <a:gd name="T14" fmla="*/ 3 w 7"/>
                  <a:gd name="T15" fmla="*/ 8 h 8"/>
                  <a:gd name="T16" fmla="*/ 7 w 7"/>
                  <a:gd name="T17" fmla="*/ 6 h 8"/>
                  <a:gd name="T18" fmla="*/ 7 w 7"/>
                  <a:gd name="T19" fmla="*/ 4 h 8"/>
                  <a:gd name="T20" fmla="*/ 7 w 7"/>
                  <a:gd name="T21" fmla="*/ 1 h 8"/>
                  <a:gd name="T22" fmla="*/ 0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6"/>
                    </a:moveTo>
                    <a:lnTo>
                      <a:pt x="7" y="1"/>
                    </a:lnTo>
                    <a:lnTo>
                      <a:pt x="5" y="0"/>
                    </a:lnTo>
                    <a:lnTo>
                      <a:pt x="0" y="6"/>
                    </a:lnTo>
                    <a:lnTo>
                      <a:pt x="3" y="8"/>
                    </a:lnTo>
                    <a:lnTo>
                      <a:pt x="7" y="6"/>
                    </a:lnTo>
                    <a:lnTo>
                      <a:pt x="7" y="4"/>
                    </a:lnTo>
                    <a:lnTo>
                      <a:pt x="7"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0" name="Freeform 1470"/>
              <p:cNvSpPr>
                <a:spLocks/>
              </p:cNvSpPr>
              <p:nvPr/>
            </p:nvSpPr>
            <p:spPr bwMode="auto">
              <a:xfrm>
                <a:off x="3979" y="2027"/>
                <a:ext cx="8" cy="8"/>
              </a:xfrm>
              <a:custGeom>
                <a:avLst/>
                <a:gdLst>
                  <a:gd name="T0" fmla="*/ 2 w 8"/>
                  <a:gd name="T1" fmla="*/ 7 h 8"/>
                  <a:gd name="T2" fmla="*/ 7 w 8"/>
                  <a:gd name="T3" fmla="*/ 0 h 8"/>
                  <a:gd name="T4" fmla="*/ 7 w 8"/>
                  <a:gd name="T5" fmla="*/ 0 h 8"/>
                  <a:gd name="T6" fmla="*/ 0 w 8"/>
                  <a:gd name="T7" fmla="*/ 5 h 8"/>
                  <a:gd name="T8" fmla="*/ 2 w 8"/>
                  <a:gd name="T9" fmla="*/ 7 h 8"/>
                  <a:gd name="T10" fmla="*/ 2 w 8"/>
                  <a:gd name="T11" fmla="*/ 7 h 8"/>
                  <a:gd name="T12" fmla="*/ 2 w 8"/>
                  <a:gd name="T13" fmla="*/ 7 h 8"/>
                  <a:gd name="T14" fmla="*/ 5 w 8"/>
                  <a:gd name="T15" fmla="*/ 8 h 8"/>
                  <a:gd name="T16" fmla="*/ 7 w 8"/>
                  <a:gd name="T17" fmla="*/ 7 h 8"/>
                  <a:gd name="T18" fmla="*/ 8 w 8"/>
                  <a:gd name="T19" fmla="*/ 3 h 8"/>
                  <a:gd name="T20" fmla="*/ 7 w 8"/>
                  <a:gd name="T21" fmla="*/ 0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7" y="0"/>
                    </a:lnTo>
                    <a:lnTo>
                      <a:pt x="0" y="5"/>
                    </a:lnTo>
                    <a:lnTo>
                      <a:pt x="2" y="7"/>
                    </a:lnTo>
                    <a:lnTo>
                      <a:pt x="5" y="8"/>
                    </a:lnTo>
                    <a:lnTo>
                      <a:pt x="7" y="7"/>
                    </a:lnTo>
                    <a:lnTo>
                      <a:pt x="8" y="3"/>
                    </a:lnTo>
                    <a:lnTo>
                      <a:pt x="7"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1" name="Freeform 1471"/>
              <p:cNvSpPr>
                <a:spLocks/>
              </p:cNvSpPr>
              <p:nvPr/>
            </p:nvSpPr>
            <p:spPr bwMode="auto">
              <a:xfrm>
                <a:off x="3981" y="2027"/>
                <a:ext cx="8" cy="8"/>
              </a:xfrm>
              <a:custGeom>
                <a:avLst/>
                <a:gdLst>
                  <a:gd name="T0" fmla="*/ 1 w 8"/>
                  <a:gd name="T1" fmla="*/ 8 h 8"/>
                  <a:gd name="T2" fmla="*/ 6 w 8"/>
                  <a:gd name="T3" fmla="*/ 2 h 8"/>
                  <a:gd name="T4" fmla="*/ 5 w 8"/>
                  <a:gd name="T5" fmla="*/ 0 h 8"/>
                  <a:gd name="T6" fmla="*/ 0 w 8"/>
                  <a:gd name="T7" fmla="*/ 7 h 8"/>
                  <a:gd name="T8" fmla="*/ 1 w 8"/>
                  <a:gd name="T9" fmla="*/ 7 h 8"/>
                  <a:gd name="T10" fmla="*/ 1 w 8"/>
                  <a:gd name="T11" fmla="*/ 8 h 8"/>
                  <a:gd name="T12" fmla="*/ 1 w 8"/>
                  <a:gd name="T13" fmla="*/ 7 h 8"/>
                  <a:gd name="T14" fmla="*/ 3 w 8"/>
                  <a:gd name="T15" fmla="*/ 8 h 8"/>
                  <a:gd name="T16" fmla="*/ 6 w 8"/>
                  <a:gd name="T17" fmla="*/ 7 h 8"/>
                  <a:gd name="T18" fmla="*/ 8 w 8"/>
                  <a:gd name="T19" fmla="*/ 5 h 8"/>
                  <a:gd name="T20" fmla="*/ 6 w 8"/>
                  <a:gd name="T21" fmla="*/ 2 h 8"/>
                  <a:gd name="T22" fmla="*/ 1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8"/>
                    </a:moveTo>
                    <a:lnTo>
                      <a:pt x="6" y="2"/>
                    </a:lnTo>
                    <a:lnTo>
                      <a:pt x="5" y="0"/>
                    </a:lnTo>
                    <a:lnTo>
                      <a:pt x="0" y="7"/>
                    </a:lnTo>
                    <a:lnTo>
                      <a:pt x="1" y="7"/>
                    </a:lnTo>
                    <a:lnTo>
                      <a:pt x="1" y="8"/>
                    </a:lnTo>
                    <a:lnTo>
                      <a:pt x="1" y="7"/>
                    </a:lnTo>
                    <a:lnTo>
                      <a:pt x="3" y="8"/>
                    </a:lnTo>
                    <a:lnTo>
                      <a:pt x="6" y="7"/>
                    </a:lnTo>
                    <a:lnTo>
                      <a:pt x="8" y="5"/>
                    </a:lnTo>
                    <a:lnTo>
                      <a:pt x="6" y="2"/>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2" name="Freeform 1472"/>
              <p:cNvSpPr>
                <a:spLocks/>
              </p:cNvSpPr>
              <p:nvPr/>
            </p:nvSpPr>
            <p:spPr bwMode="auto">
              <a:xfrm>
                <a:off x="3982" y="2029"/>
                <a:ext cx="7" cy="6"/>
              </a:xfrm>
              <a:custGeom>
                <a:avLst/>
                <a:gdLst>
                  <a:gd name="T0" fmla="*/ 5 w 7"/>
                  <a:gd name="T1" fmla="*/ 0 h 6"/>
                  <a:gd name="T2" fmla="*/ 5 w 7"/>
                  <a:gd name="T3" fmla="*/ 0 h 6"/>
                  <a:gd name="T4" fmla="*/ 5 w 7"/>
                  <a:gd name="T5" fmla="*/ 0 h 6"/>
                  <a:gd name="T6" fmla="*/ 0 w 7"/>
                  <a:gd name="T7" fmla="*/ 6 h 6"/>
                  <a:gd name="T8" fmla="*/ 0 w 7"/>
                  <a:gd name="T9" fmla="*/ 6 h 6"/>
                  <a:gd name="T10" fmla="*/ 5 w 7"/>
                  <a:gd name="T11" fmla="*/ 0 h 6"/>
                  <a:gd name="T12" fmla="*/ 0 w 7"/>
                  <a:gd name="T13" fmla="*/ 6 h 6"/>
                  <a:gd name="T14" fmla="*/ 4 w 7"/>
                  <a:gd name="T15" fmla="*/ 6 h 6"/>
                  <a:gd name="T16" fmla="*/ 7 w 7"/>
                  <a:gd name="T17" fmla="*/ 6 h 6"/>
                  <a:gd name="T18" fmla="*/ 7 w 7"/>
                  <a:gd name="T19" fmla="*/ 3 h 6"/>
                  <a:gd name="T20" fmla="*/ 5 w 7"/>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5" y="0"/>
                    </a:moveTo>
                    <a:lnTo>
                      <a:pt x="5" y="0"/>
                    </a:lnTo>
                    <a:lnTo>
                      <a:pt x="0" y="6"/>
                    </a:lnTo>
                    <a:lnTo>
                      <a:pt x="5" y="0"/>
                    </a:lnTo>
                    <a:lnTo>
                      <a:pt x="0" y="6"/>
                    </a:lnTo>
                    <a:lnTo>
                      <a:pt x="4" y="6"/>
                    </a:lnTo>
                    <a:lnTo>
                      <a:pt x="7" y="6"/>
                    </a:lnTo>
                    <a:lnTo>
                      <a:pt x="7"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3" name="Freeform 1473"/>
              <p:cNvSpPr>
                <a:spLocks/>
              </p:cNvSpPr>
              <p:nvPr/>
            </p:nvSpPr>
            <p:spPr bwMode="auto">
              <a:xfrm>
                <a:off x="3982" y="2029"/>
                <a:ext cx="9" cy="8"/>
              </a:xfrm>
              <a:custGeom>
                <a:avLst/>
                <a:gdLst>
                  <a:gd name="T0" fmla="*/ 2 w 9"/>
                  <a:gd name="T1" fmla="*/ 6 h 8"/>
                  <a:gd name="T2" fmla="*/ 7 w 9"/>
                  <a:gd name="T3" fmla="*/ 1 h 8"/>
                  <a:gd name="T4" fmla="*/ 5 w 9"/>
                  <a:gd name="T5" fmla="*/ 0 h 8"/>
                  <a:gd name="T6" fmla="*/ 0 w 9"/>
                  <a:gd name="T7" fmla="*/ 6 h 8"/>
                  <a:gd name="T8" fmla="*/ 2 w 9"/>
                  <a:gd name="T9" fmla="*/ 6 h 8"/>
                  <a:gd name="T10" fmla="*/ 2 w 9"/>
                  <a:gd name="T11" fmla="*/ 6 h 8"/>
                  <a:gd name="T12" fmla="*/ 2 w 9"/>
                  <a:gd name="T13" fmla="*/ 6 h 8"/>
                  <a:gd name="T14" fmla="*/ 5 w 9"/>
                  <a:gd name="T15" fmla="*/ 8 h 8"/>
                  <a:gd name="T16" fmla="*/ 7 w 9"/>
                  <a:gd name="T17" fmla="*/ 6 h 8"/>
                  <a:gd name="T18" fmla="*/ 9 w 9"/>
                  <a:gd name="T19" fmla="*/ 3 h 8"/>
                  <a:gd name="T20" fmla="*/ 7 w 9"/>
                  <a:gd name="T21" fmla="*/ 1 h 8"/>
                  <a:gd name="T22" fmla="*/ 2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6"/>
                    </a:moveTo>
                    <a:lnTo>
                      <a:pt x="7" y="1"/>
                    </a:lnTo>
                    <a:lnTo>
                      <a:pt x="5" y="0"/>
                    </a:lnTo>
                    <a:lnTo>
                      <a:pt x="0" y="6"/>
                    </a:lnTo>
                    <a:lnTo>
                      <a:pt x="2" y="6"/>
                    </a:lnTo>
                    <a:lnTo>
                      <a:pt x="5" y="8"/>
                    </a:lnTo>
                    <a:lnTo>
                      <a:pt x="7" y="6"/>
                    </a:lnTo>
                    <a:lnTo>
                      <a:pt x="9" y="3"/>
                    </a:lnTo>
                    <a:lnTo>
                      <a:pt x="7"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4" name="Freeform 1474"/>
              <p:cNvSpPr>
                <a:spLocks/>
              </p:cNvSpPr>
              <p:nvPr/>
            </p:nvSpPr>
            <p:spPr bwMode="auto">
              <a:xfrm>
                <a:off x="3984" y="2030"/>
                <a:ext cx="7" cy="7"/>
              </a:xfrm>
              <a:custGeom>
                <a:avLst/>
                <a:gdLst>
                  <a:gd name="T0" fmla="*/ 2 w 7"/>
                  <a:gd name="T1" fmla="*/ 7 h 7"/>
                  <a:gd name="T2" fmla="*/ 7 w 7"/>
                  <a:gd name="T3" fmla="*/ 0 h 7"/>
                  <a:gd name="T4" fmla="*/ 5 w 7"/>
                  <a:gd name="T5" fmla="*/ 0 h 7"/>
                  <a:gd name="T6" fmla="*/ 0 w 7"/>
                  <a:gd name="T7" fmla="*/ 5 h 7"/>
                  <a:gd name="T8" fmla="*/ 2 w 7"/>
                  <a:gd name="T9" fmla="*/ 7 h 7"/>
                  <a:gd name="T10" fmla="*/ 2 w 7"/>
                  <a:gd name="T11" fmla="*/ 7 h 7"/>
                  <a:gd name="T12" fmla="*/ 2 w 7"/>
                  <a:gd name="T13" fmla="*/ 7 h 7"/>
                  <a:gd name="T14" fmla="*/ 3 w 7"/>
                  <a:gd name="T15" fmla="*/ 7 h 7"/>
                  <a:gd name="T16" fmla="*/ 7 w 7"/>
                  <a:gd name="T17" fmla="*/ 7 h 7"/>
                  <a:gd name="T18" fmla="*/ 7 w 7"/>
                  <a:gd name="T19" fmla="*/ 4 h 7"/>
                  <a:gd name="T20" fmla="*/ 7 w 7"/>
                  <a:gd name="T21" fmla="*/ 0 h 7"/>
                  <a:gd name="T22" fmla="*/ 2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2" y="7"/>
                    </a:moveTo>
                    <a:lnTo>
                      <a:pt x="7" y="0"/>
                    </a:lnTo>
                    <a:lnTo>
                      <a:pt x="5" y="0"/>
                    </a:lnTo>
                    <a:lnTo>
                      <a:pt x="0" y="5"/>
                    </a:lnTo>
                    <a:lnTo>
                      <a:pt x="2" y="7"/>
                    </a:lnTo>
                    <a:lnTo>
                      <a:pt x="3" y="7"/>
                    </a:lnTo>
                    <a:lnTo>
                      <a:pt x="7" y="7"/>
                    </a:lnTo>
                    <a:lnTo>
                      <a:pt x="7" y="4"/>
                    </a:lnTo>
                    <a:lnTo>
                      <a:pt x="7"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5" name="Freeform 1475"/>
              <p:cNvSpPr>
                <a:spLocks/>
              </p:cNvSpPr>
              <p:nvPr/>
            </p:nvSpPr>
            <p:spPr bwMode="auto">
              <a:xfrm>
                <a:off x="3986" y="2030"/>
                <a:ext cx="6" cy="8"/>
              </a:xfrm>
              <a:custGeom>
                <a:avLst/>
                <a:gdLst>
                  <a:gd name="T0" fmla="*/ 5 w 6"/>
                  <a:gd name="T1" fmla="*/ 2 h 8"/>
                  <a:gd name="T2" fmla="*/ 5 w 6"/>
                  <a:gd name="T3" fmla="*/ 2 h 8"/>
                  <a:gd name="T4" fmla="*/ 3 w 6"/>
                  <a:gd name="T5" fmla="*/ 0 h 8"/>
                  <a:gd name="T6" fmla="*/ 0 w 6"/>
                  <a:gd name="T7" fmla="*/ 7 h 8"/>
                  <a:gd name="T8" fmla="*/ 0 w 6"/>
                  <a:gd name="T9" fmla="*/ 7 h 8"/>
                  <a:gd name="T10" fmla="*/ 5 w 6"/>
                  <a:gd name="T11" fmla="*/ 2 h 8"/>
                  <a:gd name="T12" fmla="*/ 0 w 6"/>
                  <a:gd name="T13" fmla="*/ 7 h 8"/>
                  <a:gd name="T14" fmla="*/ 3 w 6"/>
                  <a:gd name="T15" fmla="*/ 8 h 8"/>
                  <a:gd name="T16" fmla="*/ 6 w 6"/>
                  <a:gd name="T17" fmla="*/ 7 h 8"/>
                  <a:gd name="T18" fmla="*/ 6 w 6"/>
                  <a:gd name="T19" fmla="*/ 4 h 8"/>
                  <a:gd name="T20" fmla="*/ 5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5" y="2"/>
                    </a:moveTo>
                    <a:lnTo>
                      <a:pt x="5" y="2"/>
                    </a:lnTo>
                    <a:lnTo>
                      <a:pt x="3" y="0"/>
                    </a:lnTo>
                    <a:lnTo>
                      <a:pt x="0" y="7"/>
                    </a:lnTo>
                    <a:lnTo>
                      <a:pt x="5" y="2"/>
                    </a:lnTo>
                    <a:lnTo>
                      <a:pt x="0" y="7"/>
                    </a:lnTo>
                    <a:lnTo>
                      <a:pt x="3" y="8"/>
                    </a:lnTo>
                    <a:lnTo>
                      <a:pt x="6" y="7"/>
                    </a:lnTo>
                    <a:lnTo>
                      <a:pt x="6" y="4"/>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6" name="Freeform 1476"/>
              <p:cNvSpPr>
                <a:spLocks/>
              </p:cNvSpPr>
              <p:nvPr/>
            </p:nvSpPr>
            <p:spPr bwMode="auto">
              <a:xfrm>
                <a:off x="3986" y="2032"/>
                <a:ext cx="8" cy="6"/>
              </a:xfrm>
              <a:custGeom>
                <a:avLst/>
                <a:gdLst>
                  <a:gd name="T0" fmla="*/ 1 w 8"/>
                  <a:gd name="T1" fmla="*/ 6 h 6"/>
                  <a:gd name="T2" fmla="*/ 6 w 8"/>
                  <a:gd name="T3" fmla="*/ 0 h 6"/>
                  <a:gd name="T4" fmla="*/ 5 w 8"/>
                  <a:gd name="T5" fmla="*/ 0 h 6"/>
                  <a:gd name="T6" fmla="*/ 0 w 8"/>
                  <a:gd name="T7" fmla="*/ 5 h 6"/>
                  <a:gd name="T8" fmla="*/ 1 w 8"/>
                  <a:gd name="T9" fmla="*/ 6 h 6"/>
                  <a:gd name="T10" fmla="*/ 1 w 8"/>
                  <a:gd name="T11" fmla="*/ 6 h 6"/>
                  <a:gd name="T12" fmla="*/ 1 w 8"/>
                  <a:gd name="T13" fmla="*/ 6 h 6"/>
                  <a:gd name="T14" fmla="*/ 5 w 8"/>
                  <a:gd name="T15" fmla="*/ 6 h 6"/>
                  <a:gd name="T16" fmla="*/ 6 w 8"/>
                  <a:gd name="T17" fmla="*/ 5 h 6"/>
                  <a:gd name="T18" fmla="*/ 8 w 8"/>
                  <a:gd name="T19" fmla="*/ 3 h 6"/>
                  <a:gd name="T20" fmla="*/ 6 w 8"/>
                  <a:gd name="T21" fmla="*/ 0 h 6"/>
                  <a:gd name="T22" fmla="*/ 1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6"/>
                    </a:moveTo>
                    <a:lnTo>
                      <a:pt x="6" y="0"/>
                    </a:lnTo>
                    <a:lnTo>
                      <a:pt x="5" y="0"/>
                    </a:lnTo>
                    <a:lnTo>
                      <a:pt x="0" y="5"/>
                    </a:lnTo>
                    <a:lnTo>
                      <a:pt x="1" y="6"/>
                    </a:lnTo>
                    <a:lnTo>
                      <a:pt x="5" y="6"/>
                    </a:lnTo>
                    <a:lnTo>
                      <a:pt x="6" y="5"/>
                    </a:lnTo>
                    <a:lnTo>
                      <a:pt x="8" y="3"/>
                    </a:lnTo>
                    <a:lnTo>
                      <a:pt x="6"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7" name="Freeform 1477"/>
              <p:cNvSpPr>
                <a:spLocks/>
              </p:cNvSpPr>
              <p:nvPr/>
            </p:nvSpPr>
            <p:spPr bwMode="auto">
              <a:xfrm>
                <a:off x="3987" y="2032"/>
                <a:ext cx="7" cy="8"/>
              </a:xfrm>
              <a:custGeom>
                <a:avLst/>
                <a:gdLst>
                  <a:gd name="T0" fmla="*/ 5 w 7"/>
                  <a:gd name="T1" fmla="*/ 0 h 8"/>
                  <a:gd name="T2" fmla="*/ 5 w 7"/>
                  <a:gd name="T3" fmla="*/ 0 h 8"/>
                  <a:gd name="T4" fmla="*/ 5 w 7"/>
                  <a:gd name="T5" fmla="*/ 0 h 8"/>
                  <a:gd name="T6" fmla="*/ 0 w 7"/>
                  <a:gd name="T7" fmla="*/ 6 h 8"/>
                  <a:gd name="T8" fmla="*/ 2 w 7"/>
                  <a:gd name="T9" fmla="*/ 6 h 8"/>
                  <a:gd name="T10" fmla="*/ 5 w 7"/>
                  <a:gd name="T11" fmla="*/ 0 h 8"/>
                  <a:gd name="T12" fmla="*/ 2 w 7"/>
                  <a:gd name="T13" fmla="*/ 6 h 8"/>
                  <a:gd name="T14" fmla="*/ 5 w 7"/>
                  <a:gd name="T15" fmla="*/ 8 h 8"/>
                  <a:gd name="T16" fmla="*/ 7 w 7"/>
                  <a:gd name="T17" fmla="*/ 6 h 8"/>
                  <a:gd name="T18" fmla="*/ 7 w 7"/>
                  <a:gd name="T19" fmla="*/ 3 h 8"/>
                  <a:gd name="T20" fmla="*/ 5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5" y="0"/>
                    </a:moveTo>
                    <a:lnTo>
                      <a:pt x="5" y="0"/>
                    </a:lnTo>
                    <a:lnTo>
                      <a:pt x="0" y="6"/>
                    </a:lnTo>
                    <a:lnTo>
                      <a:pt x="2" y="6"/>
                    </a:lnTo>
                    <a:lnTo>
                      <a:pt x="5" y="0"/>
                    </a:lnTo>
                    <a:lnTo>
                      <a:pt x="2" y="6"/>
                    </a:lnTo>
                    <a:lnTo>
                      <a:pt x="5" y="8"/>
                    </a:lnTo>
                    <a:lnTo>
                      <a:pt x="7" y="6"/>
                    </a:lnTo>
                    <a:lnTo>
                      <a:pt x="7"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8" name="Freeform 1478"/>
              <p:cNvSpPr>
                <a:spLocks/>
              </p:cNvSpPr>
              <p:nvPr/>
            </p:nvSpPr>
            <p:spPr bwMode="auto">
              <a:xfrm>
                <a:off x="3989" y="2032"/>
                <a:ext cx="6" cy="8"/>
              </a:xfrm>
              <a:custGeom>
                <a:avLst/>
                <a:gdLst>
                  <a:gd name="T0" fmla="*/ 0 w 6"/>
                  <a:gd name="T1" fmla="*/ 8 h 8"/>
                  <a:gd name="T2" fmla="*/ 5 w 6"/>
                  <a:gd name="T3" fmla="*/ 2 h 8"/>
                  <a:gd name="T4" fmla="*/ 3 w 6"/>
                  <a:gd name="T5" fmla="*/ 0 h 8"/>
                  <a:gd name="T6" fmla="*/ 0 w 6"/>
                  <a:gd name="T7" fmla="*/ 6 h 8"/>
                  <a:gd name="T8" fmla="*/ 0 w 6"/>
                  <a:gd name="T9" fmla="*/ 8 h 8"/>
                  <a:gd name="T10" fmla="*/ 0 w 6"/>
                  <a:gd name="T11" fmla="*/ 8 h 8"/>
                  <a:gd name="T12" fmla="*/ 0 w 6"/>
                  <a:gd name="T13" fmla="*/ 8 h 8"/>
                  <a:gd name="T14" fmla="*/ 3 w 6"/>
                  <a:gd name="T15" fmla="*/ 8 h 8"/>
                  <a:gd name="T16" fmla="*/ 5 w 6"/>
                  <a:gd name="T17" fmla="*/ 6 h 8"/>
                  <a:gd name="T18" fmla="*/ 6 w 6"/>
                  <a:gd name="T19" fmla="*/ 3 h 8"/>
                  <a:gd name="T20" fmla="*/ 5 w 6"/>
                  <a:gd name="T21" fmla="*/ 2 h 8"/>
                  <a:gd name="T22" fmla="*/ 0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8"/>
                    </a:moveTo>
                    <a:lnTo>
                      <a:pt x="5" y="2"/>
                    </a:lnTo>
                    <a:lnTo>
                      <a:pt x="3" y="0"/>
                    </a:lnTo>
                    <a:lnTo>
                      <a:pt x="0" y="6"/>
                    </a:lnTo>
                    <a:lnTo>
                      <a:pt x="0" y="8"/>
                    </a:lnTo>
                    <a:lnTo>
                      <a:pt x="3" y="8"/>
                    </a:lnTo>
                    <a:lnTo>
                      <a:pt x="5" y="6"/>
                    </a:lnTo>
                    <a:lnTo>
                      <a:pt x="6" y="3"/>
                    </a:lnTo>
                    <a:lnTo>
                      <a:pt x="5" y="2"/>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49" name="Freeform 1479"/>
              <p:cNvSpPr>
                <a:spLocks/>
              </p:cNvSpPr>
              <p:nvPr/>
            </p:nvSpPr>
            <p:spPr bwMode="auto">
              <a:xfrm>
                <a:off x="3989" y="2034"/>
                <a:ext cx="6" cy="6"/>
              </a:xfrm>
              <a:custGeom>
                <a:avLst/>
                <a:gdLst>
                  <a:gd name="T0" fmla="*/ 5 w 6"/>
                  <a:gd name="T1" fmla="*/ 0 h 6"/>
                  <a:gd name="T2" fmla="*/ 5 w 6"/>
                  <a:gd name="T3" fmla="*/ 0 h 6"/>
                  <a:gd name="T4" fmla="*/ 5 w 6"/>
                  <a:gd name="T5" fmla="*/ 0 h 6"/>
                  <a:gd name="T6" fmla="*/ 0 w 6"/>
                  <a:gd name="T7" fmla="*/ 6 h 6"/>
                  <a:gd name="T8" fmla="*/ 2 w 6"/>
                  <a:gd name="T9" fmla="*/ 6 h 6"/>
                  <a:gd name="T10" fmla="*/ 5 w 6"/>
                  <a:gd name="T11" fmla="*/ 0 h 6"/>
                  <a:gd name="T12" fmla="*/ 2 w 6"/>
                  <a:gd name="T13" fmla="*/ 6 h 6"/>
                  <a:gd name="T14" fmla="*/ 5 w 6"/>
                  <a:gd name="T15" fmla="*/ 6 h 6"/>
                  <a:gd name="T16" fmla="*/ 6 w 6"/>
                  <a:gd name="T17" fmla="*/ 4 h 6"/>
                  <a:gd name="T18" fmla="*/ 6 w 6"/>
                  <a:gd name="T19" fmla="*/ 3 h 6"/>
                  <a:gd name="T20" fmla="*/ 5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5" y="0"/>
                    </a:moveTo>
                    <a:lnTo>
                      <a:pt x="5" y="0"/>
                    </a:lnTo>
                    <a:lnTo>
                      <a:pt x="0" y="6"/>
                    </a:lnTo>
                    <a:lnTo>
                      <a:pt x="2" y="6"/>
                    </a:lnTo>
                    <a:lnTo>
                      <a:pt x="5" y="0"/>
                    </a:lnTo>
                    <a:lnTo>
                      <a:pt x="2" y="6"/>
                    </a:lnTo>
                    <a:lnTo>
                      <a:pt x="5" y="6"/>
                    </a:lnTo>
                    <a:lnTo>
                      <a:pt x="6" y="4"/>
                    </a:lnTo>
                    <a:lnTo>
                      <a:pt x="6"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0" name="Freeform 1480"/>
              <p:cNvSpPr>
                <a:spLocks/>
              </p:cNvSpPr>
              <p:nvPr/>
            </p:nvSpPr>
            <p:spPr bwMode="auto">
              <a:xfrm>
                <a:off x="3991" y="2034"/>
                <a:ext cx="6" cy="8"/>
              </a:xfrm>
              <a:custGeom>
                <a:avLst/>
                <a:gdLst>
                  <a:gd name="T0" fmla="*/ 1 w 6"/>
                  <a:gd name="T1" fmla="*/ 6 h 8"/>
                  <a:gd name="T2" fmla="*/ 4 w 6"/>
                  <a:gd name="T3" fmla="*/ 0 h 8"/>
                  <a:gd name="T4" fmla="*/ 3 w 6"/>
                  <a:gd name="T5" fmla="*/ 0 h 8"/>
                  <a:gd name="T6" fmla="*/ 0 w 6"/>
                  <a:gd name="T7" fmla="*/ 6 h 8"/>
                  <a:gd name="T8" fmla="*/ 1 w 6"/>
                  <a:gd name="T9" fmla="*/ 6 h 8"/>
                  <a:gd name="T10" fmla="*/ 1 w 6"/>
                  <a:gd name="T11" fmla="*/ 6 h 8"/>
                  <a:gd name="T12" fmla="*/ 1 w 6"/>
                  <a:gd name="T13" fmla="*/ 6 h 8"/>
                  <a:gd name="T14" fmla="*/ 3 w 6"/>
                  <a:gd name="T15" fmla="*/ 8 h 8"/>
                  <a:gd name="T16" fmla="*/ 6 w 6"/>
                  <a:gd name="T17" fmla="*/ 6 h 8"/>
                  <a:gd name="T18" fmla="*/ 6 w 6"/>
                  <a:gd name="T19" fmla="*/ 3 h 8"/>
                  <a:gd name="T20" fmla="*/ 4 w 6"/>
                  <a:gd name="T21" fmla="*/ 0 h 8"/>
                  <a:gd name="T22" fmla="*/ 1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6"/>
                    </a:moveTo>
                    <a:lnTo>
                      <a:pt x="4" y="0"/>
                    </a:lnTo>
                    <a:lnTo>
                      <a:pt x="3" y="0"/>
                    </a:lnTo>
                    <a:lnTo>
                      <a:pt x="0" y="6"/>
                    </a:lnTo>
                    <a:lnTo>
                      <a:pt x="1" y="6"/>
                    </a:lnTo>
                    <a:lnTo>
                      <a:pt x="3" y="8"/>
                    </a:lnTo>
                    <a:lnTo>
                      <a:pt x="6" y="6"/>
                    </a:lnTo>
                    <a:lnTo>
                      <a:pt x="6" y="3"/>
                    </a:lnTo>
                    <a:lnTo>
                      <a:pt x="4"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1" name="Freeform 1481"/>
              <p:cNvSpPr>
                <a:spLocks/>
              </p:cNvSpPr>
              <p:nvPr/>
            </p:nvSpPr>
            <p:spPr bwMode="auto">
              <a:xfrm>
                <a:off x="3992" y="2034"/>
                <a:ext cx="7" cy="8"/>
              </a:xfrm>
              <a:custGeom>
                <a:avLst/>
                <a:gdLst>
                  <a:gd name="T0" fmla="*/ 0 w 7"/>
                  <a:gd name="T1" fmla="*/ 8 h 8"/>
                  <a:gd name="T2" fmla="*/ 5 w 7"/>
                  <a:gd name="T3" fmla="*/ 1 h 8"/>
                  <a:gd name="T4" fmla="*/ 3 w 7"/>
                  <a:gd name="T5" fmla="*/ 0 h 8"/>
                  <a:gd name="T6" fmla="*/ 0 w 7"/>
                  <a:gd name="T7" fmla="*/ 6 h 8"/>
                  <a:gd name="T8" fmla="*/ 0 w 7"/>
                  <a:gd name="T9" fmla="*/ 8 h 8"/>
                  <a:gd name="T10" fmla="*/ 0 w 7"/>
                  <a:gd name="T11" fmla="*/ 8 h 8"/>
                  <a:gd name="T12" fmla="*/ 0 w 7"/>
                  <a:gd name="T13" fmla="*/ 8 h 8"/>
                  <a:gd name="T14" fmla="*/ 3 w 7"/>
                  <a:gd name="T15" fmla="*/ 8 h 8"/>
                  <a:gd name="T16" fmla="*/ 5 w 7"/>
                  <a:gd name="T17" fmla="*/ 6 h 8"/>
                  <a:gd name="T18" fmla="*/ 7 w 7"/>
                  <a:gd name="T19" fmla="*/ 3 h 8"/>
                  <a:gd name="T20" fmla="*/ 5 w 7"/>
                  <a:gd name="T21" fmla="*/ 1 h 8"/>
                  <a:gd name="T22" fmla="*/ 0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8"/>
                    </a:moveTo>
                    <a:lnTo>
                      <a:pt x="5" y="1"/>
                    </a:lnTo>
                    <a:lnTo>
                      <a:pt x="3" y="0"/>
                    </a:lnTo>
                    <a:lnTo>
                      <a:pt x="0" y="6"/>
                    </a:lnTo>
                    <a:lnTo>
                      <a:pt x="0" y="8"/>
                    </a:lnTo>
                    <a:lnTo>
                      <a:pt x="3" y="8"/>
                    </a:lnTo>
                    <a:lnTo>
                      <a:pt x="5" y="6"/>
                    </a:lnTo>
                    <a:lnTo>
                      <a:pt x="7" y="3"/>
                    </a:lnTo>
                    <a:lnTo>
                      <a:pt x="5" y="1"/>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2" name="Freeform 1482"/>
              <p:cNvSpPr>
                <a:spLocks/>
              </p:cNvSpPr>
              <p:nvPr/>
            </p:nvSpPr>
            <p:spPr bwMode="auto">
              <a:xfrm>
                <a:off x="3992" y="2035"/>
                <a:ext cx="7" cy="7"/>
              </a:xfrm>
              <a:custGeom>
                <a:avLst/>
                <a:gdLst>
                  <a:gd name="T0" fmla="*/ 2 w 7"/>
                  <a:gd name="T1" fmla="*/ 7 h 7"/>
                  <a:gd name="T2" fmla="*/ 5 w 7"/>
                  <a:gd name="T3" fmla="*/ 0 h 7"/>
                  <a:gd name="T4" fmla="*/ 3 w 7"/>
                  <a:gd name="T5" fmla="*/ 0 h 7"/>
                  <a:gd name="T6" fmla="*/ 0 w 7"/>
                  <a:gd name="T7" fmla="*/ 7 h 7"/>
                  <a:gd name="T8" fmla="*/ 2 w 7"/>
                  <a:gd name="T9" fmla="*/ 7 h 7"/>
                  <a:gd name="T10" fmla="*/ 2 w 7"/>
                  <a:gd name="T11" fmla="*/ 7 h 7"/>
                  <a:gd name="T12" fmla="*/ 2 w 7"/>
                  <a:gd name="T13" fmla="*/ 7 h 7"/>
                  <a:gd name="T14" fmla="*/ 5 w 7"/>
                  <a:gd name="T15" fmla="*/ 7 h 7"/>
                  <a:gd name="T16" fmla="*/ 7 w 7"/>
                  <a:gd name="T17" fmla="*/ 5 h 7"/>
                  <a:gd name="T18" fmla="*/ 7 w 7"/>
                  <a:gd name="T19" fmla="*/ 2 h 7"/>
                  <a:gd name="T20" fmla="*/ 5 w 7"/>
                  <a:gd name="T21" fmla="*/ 0 h 7"/>
                  <a:gd name="T22" fmla="*/ 2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2" y="7"/>
                    </a:moveTo>
                    <a:lnTo>
                      <a:pt x="5" y="0"/>
                    </a:lnTo>
                    <a:lnTo>
                      <a:pt x="3" y="0"/>
                    </a:lnTo>
                    <a:lnTo>
                      <a:pt x="0" y="7"/>
                    </a:lnTo>
                    <a:lnTo>
                      <a:pt x="2" y="7"/>
                    </a:lnTo>
                    <a:lnTo>
                      <a:pt x="5" y="7"/>
                    </a:lnTo>
                    <a:lnTo>
                      <a:pt x="7" y="5"/>
                    </a:lnTo>
                    <a:lnTo>
                      <a:pt x="7" y="2"/>
                    </a:lnTo>
                    <a:lnTo>
                      <a:pt x="5"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3" name="Freeform 1483"/>
              <p:cNvSpPr>
                <a:spLocks/>
              </p:cNvSpPr>
              <p:nvPr/>
            </p:nvSpPr>
            <p:spPr bwMode="auto">
              <a:xfrm>
                <a:off x="3994" y="2035"/>
                <a:ext cx="6" cy="8"/>
              </a:xfrm>
              <a:custGeom>
                <a:avLst/>
                <a:gdLst>
                  <a:gd name="T0" fmla="*/ 5 w 6"/>
                  <a:gd name="T1" fmla="*/ 0 h 8"/>
                  <a:gd name="T2" fmla="*/ 5 w 6"/>
                  <a:gd name="T3" fmla="*/ 0 h 8"/>
                  <a:gd name="T4" fmla="*/ 3 w 6"/>
                  <a:gd name="T5" fmla="*/ 0 h 8"/>
                  <a:gd name="T6" fmla="*/ 0 w 6"/>
                  <a:gd name="T7" fmla="*/ 7 h 8"/>
                  <a:gd name="T8" fmla="*/ 1 w 6"/>
                  <a:gd name="T9" fmla="*/ 8 h 8"/>
                  <a:gd name="T10" fmla="*/ 5 w 6"/>
                  <a:gd name="T11" fmla="*/ 0 h 8"/>
                  <a:gd name="T12" fmla="*/ 1 w 6"/>
                  <a:gd name="T13" fmla="*/ 8 h 8"/>
                  <a:gd name="T14" fmla="*/ 5 w 6"/>
                  <a:gd name="T15" fmla="*/ 8 h 8"/>
                  <a:gd name="T16" fmla="*/ 6 w 6"/>
                  <a:gd name="T17" fmla="*/ 5 h 8"/>
                  <a:gd name="T18" fmla="*/ 6 w 6"/>
                  <a:gd name="T19" fmla="*/ 3 h 8"/>
                  <a:gd name="T20" fmla="*/ 5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5" y="0"/>
                    </a:moveTo>
                    <a:lnTo>
                      <a:pt x="5" y="0"/>
                    </a:lnTo>
                    <a:lnTo>
                      <a:pt x="3" y="0"/>
                    </a:lnTo>
                    <a:lnTo>
                      <a:pt x="0" y="7"/>
                    </a:lnTo>
                    <a:lnTo>
                      <a:pt x="1" y="8"/>
                    </a:lnTo>
                    <a:lnTo>
                      <a:pt x="5" y="0"/>
                    </a:lnTo>
                    <a:lnTo>
                      <a:pt x="1" y="8"/>
                    </a:lnTo>
                    <a:lnTo>
                      <a:pt x="5" y="8"/>
                    </a:lnTo>
                    <a:lnTo>
                      <a:pt x="6" y="5"/>
                    </a:lnTo>
                    <a:lnTo>
                      <a:pt x="6"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4" name="Freeform 1484"/>
              <p:cNvSpPr>
                <a:spLocks/>
              </p:cNvSpPr>
              <p:nvPr/>
            </p:nvSpPr>
            <p:spPr bwMode="auto">
              <a:xfrm>
                <a:off x="3994" y="2035"/>
                <a:ext cx="6" cy="8"/>
              </a:xfrm>
              <a:custGeom>
                <a:avLst/>
                <a:gdLst>
                  <a:gd name="T0" fmla="*/ 1 w 6"/>
                  <a:gd name="T1" fmla="*/ 8 h 8"/>
                  <a:gd name="T2" fmla="*/ 5 w 6"/>
                  <a:gd name="T3" fmla="*/ 2 h 8"/>
                  <a:gd name="T4" fmla="*/ 5 w 6"/>
                  <a:gd name="T5" fmla="*/ 0 h 8"/>
                  <a:gd name="T6" fmla="*/ 0 w 6"/>
                  <a:gd name="T7" fmla="*/ 7 h 8"/>
                  <a:gd name="T8" fmla="*/ 1 w 6"/>
                  <a:gd name="T9" fmla="*/ 8 h 8"/>
                  <a:gd name="T10" fmla="*/ 1 w 6"/>
                  <a:gd name="T11" fmla="*/ 8 h 8"/>
                  <a:gd name="T12" fmla="*/ 1 w 6"/>
                  <a:gd name="T13" fmla="*/ 8 h 8"/>
                  <a:gd name="T14" fmla="*/ 5 w 6"/>
                  <a:gd name="T15" fmla="*/ 8 h 8"/>
                  <a:gd name="T16" fmla="*/ 6 w 6"/>
                  <a:gd name="T17" fmla="*/ 7 h 8"/>
                  <a:gd name="T18" fmla="*/ 6 w 6"/>
                  <a:gd name="T19" fmla="*/ 3 h 8"/>
                  <a:gd name="T20" fmla="*/ 5 w 6"/>
                  <a:gd name="T21" fmla="*/ 2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5" y="2"/>
                    </a:lnTo>
                    <a:lnTo>
                      <a:pt x="5" y="0"/>
                    </a:lnTo>
                    <a:lnTo>
                      <a:pt x="0" y="7"/>
                    </a:lnTo>
                    <a:lnTo>
                      <a:pt x="1" y="8"/>
                    </a:lnTo>
                    <a:lnTo>
                      <a:pt x="5" y="8"/>
                    </a:lnTo>
                    <a:lnTo>
                      <a:pt x="6" y="7"/>
                    </a:lnTo>
                    <a:lnTo>
                      <a:pt x="6" y="3"/>
                    </a:lnTo>
                    <a:lnTo>
                      <a:pt x="5" y="2"/>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5" name="Freeform 1485"/>
              <p:cNvSpPr>
                <a:spLocks/>
              </p:cNvSpPr>
              <p:nvPr/>
            </p:nvSpPr>
            <p:spPr bwMode="auto">
              <a:xfrm>
                <a:off x="3995" y="2037"/>
                <a:ext cx="7" cy="6"/>
              </a:xfrm>
              <a:custGeom>
                <a:avLst/>
                <a:gdLst>
                  <a:gd name="T0" fmla="*/ 5 w 7"/>
                  <a:gd name="T1" fmla="*/ 0 h 6"/>
                  <a:gd name="T2" fmla="*/ 5 w 7"/>
                  <a:gd name="T3" fmla="*/ 0 h 6"/>
                  <a:gd name="T4" fmla="*/ 4 w 7"/>
                  <a:gd name="T5" fmla="*/ 0 h 6"/>
                  <a:gd name="T6" fmla="*/ 0 w 7"/>
                  <a:gd name="T7" fmla="*/ 6 h 6"/>
                  <a:gd name="T8" fmla="*/ 2 w 7"/>
                  <a:gd name="T9" fmla="*/ 6 h 6"/>
                  <a:gd name="T10" fmla="*/ 5 w 7"/>
                  <a:gd name="T11" fmla="*/ 0 h 6"/>
                  <a:gd name="T12" fmla="*/ 2 w 7"/>
                  <a:gd name="T13" fmla="*/ 6 h 6"/>
                  <a:gd name="T14" fmla="*/ 5 w 7"/>
                  <a:gd name="T15" fmla="*/ 6 h 6"/>
                  <a:gd name="T16" fmla="*/ 7 w 7"/>
                  <a:gd name="T17" fmla="*/ 5 h 6"/>
                  <a:gd name="T18" fmla="*/ 7 w 7"/>
                  <a:gd name="T19" fmla="*/ 1 h 6"/>
                  <a:gd name="T20" fmla="*/ 5 w 7"/>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5" y="0"/>
                    </a:moveTo>
                    <a:lnTo>
                      <a:pt x="5" y="0"/>
                    </a:lnTo>
                    <a:lnTo>
                      <a:pt x="4" y="0"/>
                    </a:lnTo>
                    <a:lnTo>
                      <a:pt x="0" y="6"/>
                    </a:lnTo>
                    <a:lnTo>
                      <a:pt x="2" y="6"/>
                    </a:lnTo>
                    <a:lnTo>
                      <a:pt x="5" y="0"/>
                    </a:lnTo>
                    <a:lnTo>
                      <a:pt x="2" y="6"/>
                    </a:lnTo>
                    <a:lnTo>
                      <a:pt x="5" y="6"/>
                    </a:lnTo>
                    <a:lnTo>
                      <a:pt x="7" y="5"/>
                    </a:lnTo>
                    <a:lnTo>
                      <a:pt x="7" y="1"/>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6" name="Freeform 1486"/>
              <p:cNvSpPr>
                <a:spLocks/>
              </p:cNvSpPr>
              <p:nvPr/>
            </p:nvSpPr>
            <p:spPr bwMode="auto">
              <a:xfrm>
                <a:off x="3997" y="2037"/>
                <a:ext cx="6" cy="8"/>
              </a:xfrm>
              <a:custGeom>
                <a:avLst/>
                <a:gdLst>
                  <a:gd name="T0" fmla="*/ 2 w 6"/>
                  <a:gd name="T1" fmla="*/ 6 h 8"/>
                  <a:gd name="T2" fmla="*/ 3 w 6"/>
                  <a:gd name="T3" fmla="*/ 0 h 8"/>
                  <a:gd name="T4" fmla="*/ 3 w 6"/>
                  <a:gd name="T5" fmla="*/ 0 h 8"/>
                  <a:gd name="T6" fmla="*/ 0 w 6"/>
                  <a:gd name="T7" fmla="*/ 6 h 8"/>
                  <a:gd name="T8" fmla="*/ 0 w 6"/>
                  <a:gd name="T9" fmla="*/ 6 h 8"/>
                  <a:gd name="T10" fmla="*/ 2 w 6"/>
                  <a:gd name="T11" fmla="*/ 6 h 8"/>
                  <a:gd name="T12" fmla="*/ 0 w 6"/>
                  <a:gd name="T13" fmla="*/ 6 h 8"/>
                  <a:gd name="T14" fmla="*/ 3 w 6"/>
                  <a:gd name="T15" fmla="*/ 8 h 8"/>
                  <a:gd name="T16" fmla="*/ 5 w 6"/>
                  <a:gd name="T17" fmla="*/ 5 h 8"/>
                  <a:gd name="T18" fmla="*/ 6 w 6"/>
                  <a:gd name="T19" fmla="*/ 3 h 8"/>
                  <a:gd name="T20" fmla="*/ 3 w 6"/>
                  <a:gd name="T21" fmla="*/ 0 h 8"/>
                  <a:gd name="T22" fmla="*/ 2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6"/>
                    </a:moveTo>
                    <a:lnTo>
                      <a:pt x="3" y="0"/>
                    </a:lnTo>
                    <a:lnTo>
                      <a:pt x="0" y="6"/>
                    </a:lnTo>
                    <a:lnTo>
                      <a:pt x="2" y="6"/>
                    </a:lnTo>
                    <a:lnTo>
                      <a:pt x="0" y="6"/>
                    </a:lnTo>
                    <a:lnTo>
                      <a:pt x="3" y="8"/>
                    </a:lnTo>
                    <a:lnTo>
                      <a:pt x="5" y="5"/>
                    </a:lnTo>
                    <a:lnTo>
                      <a:pt x="6" y="3"/>
                    </a:lnTo>
                    <a:lnTo>
                      <a:pt x="3"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7" name="Freeform 1487"/>
              <p:cNvSpPr>
                <a:spLocks/>
              </p:cNvSpPr>
              <p:nvPr/>
            </p:nvSpPr>
            <p:spPr bwMode="auto">
              <a:xfrm>
                <a:off x="3999" y="2037"/>
                <a:ext cx="4" cy="8"/>
              </a:xfrm>
              <a:custGeom>
                <a:avLst/>
                <a:gdLst>
                  <a:gd name="T0" fmla="*/ 3 w 4"/>
                  <a:gd name="T1" fmla="*/ 0 h 8"/>
                  <a:gd name="T2" fmla="*/ 3 w 4"/>
                  <a:gd name="T3" fmla="*/ 0 h 8"/>
                  <a:gd name="T4" fmla="*/ 1 w 4"/>
                  <a:gd name="T5" fmla="*/ 0 h 8"/>
                  <a:gd name="T6" fmla="*/ 0 w 4"/>
                  <a:gd name="T7" fmla="*/ 6 h 8"/>
                  <a:gd name="T8" fmla="*/ 0 w 4"/>
                  <a:gd name="T9" fmla="*/ 8 h 8"/>
                  <a:gd name="T10" fmla="*/ 3 w 4"/>
                  <a:gd name="T11" fmla="*/ 0 h 8"/>
                  <a:gd name="T12" fmla="*/ 0 w 4"/>
                  <a:gd name="T13" fmla="*/ 8 h 8"/>
                  <a:gd name="T14" fmla="*/ 3 w 4"/>
                  <a:gd name="T15" fmla="*/ 8 h 8"/>
                  <a:gd name="T16" fmla="*/ 4 w 4"/>
                  <a:gd name="T17" fmla="*/ 5 h 8"/>
                  <a:gd name="T18" fmla="*/ 4 w 4"/>
                  <a:gd name="T19" fmla="*/ 3 h 8"/>
                  <a:gd name="T20" fmla="*/ 3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3" y="0"/>
                    </a:moveTo>
                    <a:lnTo>
                      <a:pt x="3" y="0"/>
                    </a:lnTo>
                    <a:lnTo>
                      <a:pt x="1" y="0"/>
                    </a:lnTo>
                    <a:lnTo>
                      <a:pt x="0" y="6"/>
                    </a:lnTo>
                    <a:lnTo>
                      <a:pt x="0" y="8"/>
                    </a:lnTo>
                    <a:lnTo>
                      <a:pt x="3" y="0"/>
                    </a:lnTo>
                    <a:lnTo>
                      <a:pt x="0" y="8"/>
                    </a:lnTo>
                    <a:lnTo>
                      <a:pt x="3" y="8"/>
                    </a:lnTo>
                    <a:lnTo>
                      <a:pt x="4" y="5"/>
                    </a:lnTo>
                    <a:lnTo>
                      <a:pt x="4" y="3"/>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8" name="Freeform 1488"/>
              <p:cNvSpPr>
                <a:spLocks/>
              </p:cNvSpPr>
              <p:nvPr/>
            </p:nvSpPr>
            <p:spPr bwMode="auto">
              <a:xfrm>
                <a:off x="3999" y="2037"/>
                <a:ext cx="6" cy="8"/>
              </a:xfrm>
              <a:custGeom>
                <a:avLst/>
                <a:gdLst>
                  <a:gd name="T0" fmla="*/ 1 w 6"/>
                  <a:gd name="T1" fmla="*/ 8 h 8"/>
                  <a:gd name="T2" fmla="*/ 3 w 6"/>
                  <a:gd name="T3" fmla="*/ 1 h 8"/>
                  <a:gd name="T4" fmla="*/ 3 w 6"/>
                  <a:gd name="T5" fmla="*/ 0 h 8"/>
                  <a:gd name="T6" fmla="*/ 0 w 6"/>
                  <a:gd name="T7" fmla="*/ 8 h 8"/>
                  <a:gd name="T8" fmla="*/ 1 w 6"/>
                  <a:gd name="T9" fmla="*/ 8 h 8"/>
                  <a:gd name="T10" fmla="*/ 1 w 6"/>
                  <a:gd name="T11" fmla="*/ 8 h 8"/>
                  <a:gd name="T12" fmla="*/ 1 w 6"/>
                  <a:gd name="T13" fmla="*/ 8 h 8"/>
                  <a:gd name="T14" fmla="*/ 4 w 6"/>
                  <a:gd name="T15" fmla="*/ 8 h 8"/>
                  <a:gd name="T16" fmla="*/ 6 w 6"/>
                  <a:gd name="T17" fmla="*/ 6 h 8"/>
                  <a:gd name="T18" fmla="*/ 6 w 6"/>
                  <a:gd name="T19" fmla="*/ 3 h 8"/>
                  <a:gd name="T20" fmla="*/ 3 w 6"/>
                  <a:gd name="T21" fmla="*/ 1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1"/>
                    </a:lnTo>
                    <a:lnTo>
                      <a:pt x="3" y="0"/>
                    </a:lnTo>
                    <a:lnTo>
                      <a:pt x="0" y="8"/>
                    </a:lnTo>
                    <a:lnTo>
                      <a:pt x="1" y="8"/>
                    </a:lnTo>
                    <a:lnTo>
                      <a:pt x="4" y="8"/>
                    </a:lnTo>
                    <a:lnTo>
                      <a:pt x="6" y="6"/>
                    </a:lnTo>
                    <a:lnTo>
                      <a:pt x="6" y="3"/>
                    </a:lnTo>
                    <a:lnTo>
                      <a:pt x="3" y="1"/>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59" name="Freeform 1489"/>
              <p:cNvSpPr>
                <a:spLocks/>
              </p:cNvSpPr>
              <p:nvPr/>
            </p:nvSpPr>
            <p:spPr bwMode="auto">
              <a:xfrm>
                <a:off x="4000" y="2038"/>
                <a:ext cx="5" cy="7"/>
              </a:xfrm>
              <a:custGeom>
                <a:avLst/>
                <a:gdLst>
                  <a:gd name="T0" fmla="*/ 2 w 5"/>
                  <a:gd name="T1" fmla="*/ 7 h 7"/>
                  <a:gd name="T2" fmla="*/ 3 w 5"/>
                  <a:gd name="T3" fmla="*/ 0 h 7"/>
                  <a:gd name="T4" fmla="*/ 2 w 5"/>
                  <a:gd name="T5" fmla="*/ 0 h 7"/>
                  <a:gd name="T6" fmla="*/ 0 w 5"/>
                  <a:gd name="T7" fmla="*/ 7 h 7"/>
                  <a:gd name="T8" fmla="*/ 0 w 5"/>
                  <a:gd name="T9" fmla="*/ 7 h 7"/>
                  <a:gd name="T10" fmla="*/ 2 w 5"/>
                  <a:gd name="T11" fmla="*/ 7 h 7"/>
                  <a:gd name="T12" fmla="*/ 0 w 5"/>
                  <a:gd name="T13" fmla="*/ 7 h 7"/>
                  <a:gd name="T14" fmla="*/ 3 w 5"/>
                  <a:gd name="T15" fmla="*/ 7 h 7"/>
                  <a:gd name="T16" fmla="*/ 5 w 5"/>
                  <a:gd name="T17" fmla="*/ 5 h 7"/>
                  <a:gd name="T18" fmla="*/ 5 w 5"/>
                  <a:gd name="T19" fmla="*/ 2 h 7"/>
                  <a:gd name="T20" fmla="*/ 3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3" y="0"/>
                    </a:lnTo>
                    <a:lnTo>
                      <a:pt x="2" y="0"/>
                    </a:lnTo>
                    <a:lnTo>
                      <a:pt x="0" y="7"/>
                    </a:lnTo>
                    <a:lnTo>
                      <a:pt x="2" y="7"/>
                    </a:lnTo>
                    <a:lnTo>
                      <a:pt x="0" y="7"/>
                    </a:lnTo>
                    <a:lnTo>
                      <a:pt x="3" y="7"/>
                    </a:lnTo>
                    <a:lnTo>
                      <a:pt x="5" y="5"/>
                    </a:lnTo>
                    <a:lnTo>
                      <a:pt x="5" y="2"/>
                    </a:lnTo>
                    <a:lnTo>
                      <a:pt x="3"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0" name="Freeform 1490"/>
              <p:cNvSpPr>
                <a:spLocks/>
              </p:cNvSpPr>
              <p:nvPr/>
            </p:nvSpPr>
            <p:spPr bwMode="auto">
              <a:xfrm>
                <a:off x="4002" y="2038"/>
                <a:ext cx="5" cy="7"/>
              </a:xfrm>
              <a:custGeom>
                <a:avLst/>
                <a:gdLst>
                  <a:gd name="T0" fmla="*/ 3 w 5"/>
                  <a:gd name="T1" fmla="*/ 0 h 7"/>
                  <a:gd name="T2" fmla="*/ 1 w 5"/>
                  <a:gd name="T3" fmla="*/ 0 h 7"/>
                  <a:gd name="T4" fmla="*/ 1 w 5"/>
                  <a:gd name="T5" fmla="*/ 0 h 7"/>
                  <a:gd name="T6" fmla="*/ 0 w 5"/>
                  <a:gd name="T7" fmla="*/ 7 h 7"/>
                  <a:gd name="T8" fmla="*/ 0 w 5"/>
                  <a:gd name="T9" fmla="*/ 7 h 7"/>
                  <a:gd name="T10" fmla="*/ 3 w 5"/>
                  <a:gd name="T11" fmla="*/ 0 h 7"/>
                  <a:gd name="T12" fmla="*/ 0 w 5"/>
                  <a:gd name="T13" fmla="*/ 7 h 7"/>
                  <a:gd name="T14" fmla="*/ 3 w 5"/>
                  <a:gd name="T15" fmla="*/ 7 h 7"/>
                  <a:gd name="T16" fmla="*/ 5 w 5"/>
                  <a:gd name="T17" fmla="*/ 5 h 7"/>
                  <a:gd name="T18" fmla="*/ 5 w 5"/>
                  <a:gd name="T19" fmla="*/ 2 h 7"/>
                  <a:gd name="T20" fmla="*/ 1 w 5"/>
                  <a:gd name="T21" fmla="*/ 0 h 7"/>
                  <a:gd name="T22" fmla="*/ 3 w 5"/>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3" y="0"/>
                    </a:moveTo>
                    <a:lnTo>
                      <a:pt x="1" y="0"/>
                    </a:lnTo>
                    <a:lnTo>
                      <a:pt x="0" y="7"/>
                    </a:lnTo>
                    <a:lnTo>
                      <a:pt x="3" y="0"/>
                    </a:lnTo>
                    <a:lnTo>
                      <a:pt x="0" y="7"/>
                    </a:lnTo>
                    <a:lnTo>
                      <a:pt x="3" y="7"/>
                    </a:lnTo>
                    <a:lnTo>
                      <a:pt x="5" y="5"/>
                    </a:lnTo>
                    <a:lnTo>
                      <a:pt x="5" y="2"/>
                    </a:lnTo>
                    <a:lnTo>
                      <a:pt x="1" y="0"/>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1" name="Freeform 1491"/>
              <p:cNvSpPr>
                <a:spLocks/>
              </p:cNvSpPr>
              <p:nvPr/>
            </p:nvSpPr>
            <p:spPr bwMode="auto">
              <a:xfrm>
                <a:off x="4002" y="2038"/>
                <a:ext cx="6" cy="9"/>
              </a:xfrm>
              <a:custGeom>
                <a:avLst/>
                <a:gdLst>
                  <a:gd name="T0" fmla="*/ 1 w 6"/>
                  <a:gd name="T1" fmla="*/ 9 h 9"/>
                  <a:gd name="T2" fmla="*/ 3 w 6"/>
                  <a:gd name="T3" fmla="*/ 0 h 9"/>
                  <a:gd name="T4" fmla="*/ 3 w 6"/>
                  <a:gd name="T5" fmla="*/ 0 h 9"/>
                  <a:gd name="T6" fmla="*/ 0 w 6"/>
                  <a:gd name="T7" fmla="*/ 7 h 9"/>
                  <a:gd name="T8" fmla="*/ 1 w 6"/>
                  <a:gd name="T9" fmla="*/ 9 h 9"/>
                  <a:gd name="T10" fmla="*/ 1 w 6"/>
                  <a:gd name="T11" fmla="*/ 9 h 9"/>
                  <a:gd name="T12" fmla="*/ 1 w 6"/>
                  <a:gd name="T13" fmla="*/ 9 h 9"/>
                  <a:gd name="T14" fmla="*/ 3 w 6"/>
                  <a:gd name="T15" fmla="*/ 9 h 9"/>
                  <a:gd name="T16" fmla="*/ 6 w 6"/>
                  <a:gd name="T17" fmla="*/ 5 h 9"/>
                  <a:gd name="T18" fmla="*/ 6 w 6"/>
                  <a:gd name="T19" fmla="*/ 4 h 9"/>
                  <a:gd name="T20" fmla="*/ 3 w 6"/>
                  <a:gd name="T21" fmla="*/ 0 h 9"/>
                  <a:gd name="T22" fmla="*/ 1 w 6"/>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9">
                    <a:moveTo>
                      <a:pt x="1" y="9"/>
                    </a:moveTo>
                    <a:lnTo>
                      <a:pt x="3" y="0"/>
                    </a:lnTo>
                    <a:lnTo>
                      <a:pt x="0" y="7"/>
                    </a:lnTo>
                    <a:lnTo>
                      <a:pt x="1" y="9"/>
                    </a:lnTo>
                    <a:lnTo>
                      <a:pt x="3" y="9"/>
                    </a:lnTo>
                    <a:lnTo>
                      <a:pt x="6" y="5"/>
                    </a:lnTo>
                    <a:lnTo>
                      <a:pt x="6" y="4"/>
                    </a:lnTo>
                    <a:lnTo>
                      <a:pt x="3" y="0"/>
                    </a:lnTo>
                    <a:lnTo>
                      <a:pt x="1"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2" name="Freeform 1492"/>
              <p:cNvSpPr>
                <a:spLocks/>
              </p:cNvSpPr>
              <p:nvPr/>
            </p:nvSpPr>
            <p:spPr bwMode="auto">
              <a:xfrm>
                <a:off x="4003" y="2038"/>
                <a:ext cx="5" cy="9"/>
              </a:xfrm>
              <a:custGeom>
                <a:avLst/>
                <a:gdLst>
                  <a:gd name="T0" fmla="*/ 0 w 5"/>
                  <a:gd name="T1" fmla="*/ 9 h 9"/>
                  <a:gd name="T2" fmla="*/ 4 w 5"/>
                  <a:gd name="T3" fmla="*/ 0 h 9"/>
                  <a:gd name="T4" fmla="*/ 2 w 5"/>
                  <a:gd name="T5" fmla="*/ 0 h 9"/>
                  <a:gd name="T6" fmla="*/ 0 w 5"/>
                  <a:gd name="T7" fmla="*/ 9 h 9"/>
                  <a:gd name="T8" fmla="*/ 0 w 5"/>
                  <a:gd name="T9" fmla="*/ 9 h 9"/>
                  <a:gd name="T10" fmla="*/ 0 w 5"/>
                  <a:gd name="T11" fmla="*/ 9 h 9"/>
                  <a:gd name="T12" fmla="*/ 0 w 5"/>
                  <a:gd name="T13" fmla="*/ 9 h 9"/>
                  <a:gd name="T14" fmla="*/ 4 w 5"/>
                  <a:gd name="T15" fmla="*/ 9 h 9"/>
                  <a:gd name="T16" fmla="*/ 5 w 5"/>
                  <a:gd name="T17" fmla="*/ 5 h 9"/>
                  <a:gd name="T18" fmla="*/ 5 w 5"/>
                  <a:gd name="T19" fmla="*/ 4 h 9"/>
                  <a:gd name="T20" fmla="*/ 4 w 5"/>
                  <a:gd name="T21" fmla="*/ 0 h 9"/>
                  <a:gd name="T22" fmla="*/ 0 w 5"/>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9">
                    <a:moveTo>
                      <a:pt x="0" y="9"/>
                    </a:moveTo>
                    <a:lnTo>
                      <a:pt x="4" y="0"/>
                    </a:lnTo>
                    <a:lnTo>
                      <a:pt x="2" y="0"/>
                    </a:lnTo>
                    <a:lnTo>
                      <a:pt x="0" y="9"/>
                    </a:lnTo>
                    <a:lnTo>
                      <a:pt x="4" y="9"/>
                    </a:lnTo>
                    <a:lnTo>
                      <a:pt x="5" y="5"/>
                    </a:lnTo>
                    <a:lnTo>
                      <a:pt x="5" y="4"/>
                    </a:lnTo>
                    <a:lnTo>
                      <a:pt x="4" y="0"/>
                    </a:lnTo>
                    <a:lnTo>
                      <a:pt x="0"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3" name="Freeform 1493"/>
              <p:cNvSpPr>
                <a:spLocks/>
              </p:cNvSpPr>
              <p:nvPr/>
            </p:nvSpPr>
            <p:spPr bwMode="auto">
              <a:xfrm>
                <a:off x="4003" y="2038"/>
                <a:ext cx="7" cy="9"/>
              </a:xfrm>
              <a:custGeom>
                <a:avLst/>
                <a:gdLst>
                  <a:gd name="T0" fmla="*/ 2 w 7"/>
                  <a:gd name="T1" fmla="*/ 9 h 9"/>
                  <a:gd name="T2" fmla="*/ 4 w 7"/>
                  <a:gd name="T3" fmla="*/ 0 h 9"/>
                  <a:gd name="T4" fmla="*/ 4 w 7"/>
                  <a:gd name="T5" fmla="*/ 0 h 9"/>
                  <a:gd name="T6" fmla="*/ 0 w 7"/>
                  <a:gd name="T7" fmla="*/ 9 h 9"/>
                  <a:gd name="T8" fmla="*/ 2 w 7"/>
                  <a:gd name="T9" fmla="*/ 9 h 9"/>
                  <a:gd name="T10" fmla="*/ 2 w 7"/>
                  <a:gd name="T11" fmla="*/ 9 h 9"/>
                  <a:gd name="T12" fmla="*/ 2 w 7"/>
                  <a:gd name="T13" fmla="*/ 9 h 9"/>
                  <a:gd name="T14" fmla="*/ 5 w 7"/>
                  <a:gd name="T15" fmla="*/ 9 h 9"/>
                  <a:gd name="T16" fmla="*/ 7 w 7"/>
                  <a:gd name="T17" fmla="*/ 5 h 9"/>
                  <a:gd name="T18" fmla="*/ 7 w 7"/>
                  <a:gd name="T19" fmla="*/ 4 h 9"/>
                  <a:gd name="T20" fmla="*/ 4 w 7"/>
                  <a:gd name="T21" fmla="*/ 0 h 9"/>
                  <a:gd name="T22" fmla="*/ 2 w 7"/>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2" y="9"/>
                    </a:moveTo>
                    <a:lnTo>
                      <a:pt x="4" y="0"/>
                    </a:lnTo>
                    <a:lnTo>
                      <a:pt x="0" y="9"/>
                    </a:lnTo>
                    <a:lnTo>
                      <a:pt x="2" y="9"/>
                    </a:lnTo>
                    <a:lnTo>
                      <a:pt x="5" y="9"/>
                    </a:lnTo>
                    <a:lnTo>
                      <a:pt x="7" y="5"/>
                    </a:lnTo>
                    <a:lnTo>
                      <a:pt x="7" y="4"/>
                    </a:lnTo>
                    <a:lnTo>
                      <a:pt x="4" y="0"/>
                    </a:lnTo>
                    <a:lnTo>
                      <a:pt x="2"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4" name="Freeform 1494"/>
              <p:cNvSpPr>
                <a:spLocks/>
              </p:cNvSpPr>
              <p:nvPr/>
            </p:nvSpPr>
            <p:spPr bwMode="auto">
              <a:xfrm>
                <a:off x="4005" y="2038"/>
                <a:ext cx="5" cy="9"/>
              </a:xfrm>
              <a:custGeom>
                <a:avLst/>
                <a:gdLst>
                  <a:gd name="T0" fmla="*/ 3 w 5"/>
                  <a:gd name="T1" fmla="*/ 2 h 9"/>
                  <a:gd name="T2" fmla="*/ 3 w 5"/>
                  <a:gd name="T3" fmla="*/ 2 h 9"/>
                  <a:gd name="T4" fmla="*/ 2 w 5"/>
                  <a:gd name="T5" fmla="*/ 0 h 9"/>
                  <a:gd name="T6" fmla="*/ 0 w 5"/>
                  <a:gd name="T7" fmla="*/ 9 h 9"/>
                  <a:gd name="T8" fmla="*/ 2 w 5"/>
                  <a:gd name="T9" fmla="*/ 9 h 9"/>
                  <a:gd name="T10" fmla="*/ 3 w 5"/>
                  <a:gd name="T11" fmla="*/ 2 h 9"/>
                  <a:gd name="T12" fmla="*/ 2 w 5"/>
                  <a:gd name="T13" fmla="*/ 9 h 9"/>
                  <a:gd name="T14" fmla="*/ 3 w 5"/>
                  <a:gd name="T15" fmla="*/ 9 h 9"/>
                  <a:gd name="T16" fmla="*/ 5 w 5"/>
                  <a:gd name="T17" fmla="*/ 7 h 9"/>
                  <a:gd name="T18" fmla="*/ 5 w 5"/>
                  <a:gd name="T19" fmla="*/ 4 h 9"/>
                  <a:gd name="T20" fmla="*/ 3 w 5"/>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9">
                    <a:moveTo>
                      <a:pt x="3" y="2"/>
                    </a:moveTo>
                    <a:lnTo>
                      <a:pt x="3" y="2"/>
                    </a:lnTo>
                    <a:lnTo>
                      <a:pt x="2" y="0"/>
                    </a:lnTo>
                    <a:lnTo>
                      <a:pt x="0" y="9"/>
                    </a:lnTo>
                    <a:lnTo>
                      <a:pt x="2" y="9"/>
                    </a:lnTo>
                    <a:lnTo>
                      <a:pt x="3" y="2"/>
                    </a:lnTo>
                    <a:lnTo>
                      <a:pt x="2" y="9"/>
                    </a:lnTo>
                    <a:lnTo>
                      <a:pt x="3" y="9"/>
                    </a:lnTo>
                    <a:lnTo>
                      <a:pt x="5" y="7"/>
                    </a:lnTo>
                    <a:lnTo>
                      <a:pt x="5" y="4"/>
                    </a:lnTo>
                    <a:lnTo>
                      <a:pt x="3"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5" name="Freeform 1495"/>
              <p:cNvSpPr>
                <a:spLocks/>
              </p:cNvSpPr>
              <p:nvPr/>
            </p:nvSpPr>
            <p:spPr bwMode="auto">
              <a:xfrm>
                <a:off x="4007" y="2040"/>
                <a:ext cx="5" cy="7"/>
              </a:xfrm>
              <a:custGeom>
                <a:avLst/>
                <a:gdLst>
                  <a:gd name="T0" fmla="*/ 0 w 5"/>
                  <a:gd name="T1" fmla="*/ 7 h 7"/>
                  <a:gd name="T2" fmla="*/ 1 w 5"/>
                  <a:gd name="T3" fmla="*/ 0 h 7"/>
                  <a:gd name="T4" fmla="*/ 1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5 h 7"/>
                  <a:gd name="T18" fmla="*/ 5 w 5"/>
                  <a:gd name="T19" fmla="*/ 2 h 7"/>
                  <a:gd name="T20" fmla="*/ 1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1" y="0"/>
                    </a:lnTo>
                    <a:lnTo>
                      <a:pt x="0" y="7"/>
                    </a:lnTo>
                    <a:lnTo>
                      <a:pt x="3" y="7"/>
                    </a:lnTo>
                    <a:lnTo>
                      <a:pt x="5" y="5"/>
                    </a:lnTo>
                    <a:lnTo>
                      <a:pt x="5" y="2"/>
                    </a:lnTo>
                    <a:lnTo>
                      <a:pt x="1"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6" name="Freeform 1496"/>
              <p:cNvSpPr>
                <a:spLocks/>
              </p:cNvSpPr>
              <p:nvPr/>
            </p:nvSpPr>
            <p:spPr bwMode="auto">
              <a:xfrm>
                <a:off x="4007" y="2040"/>
                <a:ext cx="6" cy="8"/>
              </a:xfrm>
              <a:custGeom>
                <a:avLst/>
                <a:gdLst>
                  <a:gd name="T0" fmla="*/ 3 w 6"/>
                  <a:gd name="T1" fmla="*/ 0 h 8"/>
                  <a:gd name="T2" fmla="*/ 3 w 6"/>
                  <a:gd name="T3" fmla="*/ 0 h 8"/>
                  <a:gd name="T4" fmla="*/ 1 w 6"/>
                  <a:gd name="T5" fmla="*/ 0 h 8"/>
                  <a:gd name="T6" fmla="*/ 0 w 6"/>
                  <a:gd name="T7" fmla="*/ 7 h 8"/>
                  <a:gd name="T8" fmla="*/ 1 w 6"/>
                  <a:gd name="T9" fmla="*/ 8 h 8"/>
                  <a:gd name="T10" fmla="*/ 3 w 6"/>
                  <a:gd name="T11" fmla="*/ 0 h 8"/>
                  <a:gd name="T12" fmla="*/ 1 w 6"/>
                  <a:gd name="T13" fmla="*/ 8 h 8"/>
                  <a:gd name="T14" fmla="*/ 5 w 6"/>
                  <a:gd name="T15" fmla="*/ 7 h 8"/>
                  <a:gd name="T16" fmla="*/ 6 w 6"/>
                  <a:gd name="T17" fmla="*/ 5 h 8"/>
                  <a:gd name="T18" fmla="*/ 5 w 6"/>
                  <a:gd name="T19" fmla="*/ 2 h 8"/>
                  <a:gd name="T20" fmla="*/ 3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0"/>
                    </a:moveTo>
                    <a:lnTo>
                      <a:pt x="3" y="0"/>
                    </a:lnTo>
                    <a:lnTo>
                      <a:pt x="1" y="0"/>
                    </a:lnTo>
                    <a:lnTo>
                      <a:pt x="0" y="7"/>
                    </a:lnTo>
                    <a:lnTo>
                      <a:pt x="1" y="8"/>
                    </a:lnTo>
                    <a:lnTo>
                      <a:pt x="3" y="0"/>
                    </a:lnTo>
                    <a:lnTo>
                      <a:pt x="1" y="8"/>
                    </a:lnTo>
                    <a:lnTo>
                      <a:pt x="5" y="7"/>
                    </a:lnTo>
                    <a:lnTo>
                      <a:pt x="6" y="5"/>
                    </a:lnTo>
                    <a:lnTo>
                      <a:pt x="5" y="2"/>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7" name="Freeform 1497"/>
              <p:cNvSpPr>
                <a:spLocks/>
              </p:cNvSpPr>
              <p:nvPr/>
            </p:nvSpPr>
            <p:spPr bwMode="auto">
              <a:xfrm>
                <a:off x="4008" y="2040"/>
                <a:ext cx="5" cy="8"/>
              </a:xfrm>
              <a:custGeom>
                <a:avLst/>
                <a:gdLst>
                  <a:gd name="T0" fmla="*/ 2 w 5"/>
                  <a:gd name="T1" fmla="*/ 8 h 8"/>
                  <a:gd name="T2" fmla="*/ 4 w 5"/>
                  <a:gd name="T3" fmla="*/ 0 h 8"/>
                  <a:gd name="T4" fmla="*/ 2 w 5"/>
                  <a:gd name="T5" fmla="*/ 0 h 8"/>
                  <a:gd name="T6" fmla="*/ 0 w 5"/>
                  <a:gd name="T7" fmla="*/ 7 h 8"/>
                  <a:gd name="T8" fmla="*/ 0 w 5"/>
                  <a:gd name="T9" fmla="*/ 8 h 8"/>
                  <a:gd name="T10" fmla="*/ 2 w 5"/>
                  <a:gd name="T11" fmla="*/ 8 h 8"/>
                  <a:gd name="T12" fmla="*/ 0 w 5"/>
                  <a:gd name="T13" fmla="*/ 8 h 8"/>
                  <a:gd name="T14" fmla="*/ 4 w 5"/>
                  <a:gd name="T15" fmla="*/ 7 h 8"/>
                  <a:gd name="T16" fmla="*/ 5 w 5"/>
                  <a:gd name="T17" fmla="*/ 5 h 8"/>
                  <a:gd name="T18" fmla="*/ 5 w 5"/>
                  <a:gd name="T19" fmla="*/ 2 h 8"/>
                  <a:gd name="T20" fmla="*/ 4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4" y="0"/>
                    </a:lnTo>
                    <a:lnTo>
                      <a:pt x="2" y="0"/>
                    </a:lnTo>
                    <a:lnTo>
                      <a:pt x="0" y="7"/>
                    </a:lnTo>
                    <a:lnTo>
                      <a:pt x="0" y="8"/>
                    </a:lnTo>
                    <a:lnTo>
                      <a:pt x="2" y="8"/>
                    </a:lnTo>
                    <a:lnTo>
                      <a:pt x="0" y="8"/>
                    </a:lnTo>
                    <a:lnTo>
                      <a:pt x="4" y="7"/>
                    </a:lnTo>
                    <a:lnTo>
                      <a:pt x="5" y="5"/>
                    </a:lnTo>
                    <a:lnTo>
                      <a:pt x="5" y="2"/>
                    </a:lnTo>
                    <a:lnTo>
                      <a:pt x="4"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8" name="Freeform 1498"/>
              <p:cNvSpPr>
                <a:spLocks/>
              </p:cNvSpPr>
              <p:nvPr/>
            </p:nvSpPr>
            <p:spPr bwMode="auto">
              <a:xfrm>
                <a:off x="4010" y="2040"/>
                <a:ext cx="5" cy="8"/>
              </a:xfrm>
              <a:custGeom>
                <a:avLst/>
                <a:gdLst>
                  <a:gd name="T0" fmla="*/ 2 w 5"/>
                  <a:gd name="T1" fmla="*/ 0 h 8"/>
                  <a:gd name="T2" fmla="*/ 2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7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0"/>
                    </a:lnTo>
                    <a:lnTo>
                      <a:pt x="0" y="8"/>
                    </a:lnTo>
                    <a:lnTo>
                      <a:pt x="3" y="7"/>
                    </a:lnTo>
                    <a:lnTo>
                      <a:pt x="5" y="5"/>
                    </a:lnTo>
                    <a:lnTo>
                      <a:pt x="5"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69" name="Freeform 1499"/>
              <p:cNvSpPr>
                <a:spLocks/>
              </p:cNvSpPr>
              <p:nvPr/>
            </p:nvSpPr>
            <p:spPr bwMode="auto">
              <a:xfrm>
                <a:off x="4010" y="2040"/>
                <a:ext cx="6" cy="8"/>
              </a:xfrm>
              <a:custGeom>
                <a:avLst/>
                <a:gdLst>
                  <a:gd name="T0" fmla="*/ 2 w 6"/>
                  <a:gd name="T1" fmla="*/ 8 h 8"/>
                  <a:gd name="T2" fmla="*/ 3 w 6"/>
                  <a:gd name="T3" fmla="*/ 0 h 8"/>
                  <a:gd name="T4" fmla="*/ 2 w 6"/>
                  <a:gd name="T5" fmla="*/ 0 h 8"/>
                  <a:gd name="T6" fmla="*/ 0 w 6"/>
                  <a:gd name="T7" fmla="*/ 8 h 8"/>
                  <a:gd name="T8" fmla="*/ 2 w 6"/>
                  <a:gd name="T9" fmla="*/ 8 h 8"/>
                  <a:gd name="T10" fmla="*/ 2 w 6"/>
                  <a:gd name="T11" fmla="*/ 8 h 8"/>
                  <a:gd name="T12" fmla="*/ 2 w 6"/>
                  <a:gd name="T13" fmla="*/ 8 h 8"/>
                  <a:gd name="T14" fmla="*/ 5 w 6"/>
                  <a:gd name="T15" fmla="*/ 8 h 8"/>
                  <a:gd name="T16" fmla="*/ 6 w 6"/>
                  <a:gd name="T17" fmla="*/ 5 h 8"/>
                  <a:gd name="T18" fmla="*/ 5 w 6"/>
                  <a:gd name="T19" fmla="*/ 2 h 8"/>
                  <a:gd name="T20" fmla="*/ 3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3" y="0"/>
                    </a:lnTo>
                    <a:lnTo>
                      <a:pt x="2" y="0"/>
                    </a:lnTo>
                    <a:lnTo>
                      <a:pt x="0" y="8"/>
                    </a:lnTo>
                    <a:lnTo>
                      <a:pt x="2" y="8"/>
                    </a:lnTo>
                    <a:lnTo>
                      <a:pt x="5" y="8"/>
                    </a:lnTo>
                    <a:lnTo>
                      <a:pt x="6" y="5"/>
                    </a:lnTo>
                    <a:lnTo>
                      <a:pt x="5" y="2"/>
                    </a:lnTo>
                    <a:lnTo>
                      <a:pt x="3"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0" name="Freeform 1500"/>
              <p:cNvSpPr>
                <a:spLocks/>
              </p:cNvSpPr>
              <p:nvPr/>
            </p:nvSpPr>
            <p:spPr bwMode="auto">
              <a:xfrm>
                <a:off x="4012" y="2040"/>
                <a:ext cx="4" cy="8"/>
              </a:xfrm>
              <a:custGeom>
                <a:avLst/>
                <a:gdLst>
                  <a:gd name="T0" fmla="*/ 0 w 4"/>
                  <a:gd name="T1" fmla="*/ 8 h 8"/>
                  <a:gd name="T2" fmla="*/ 1 w 4"/>
                  <a:gd name="T3" fmla="*/ 0 h 8"/>
                  <a:gd name="T4" fmla="*/ 1 w 4"/>
                  <a:gd name="T5" fmla="*/ 0 h 8"/>
                  <a:gd name="T6" fmla="*/ 0 w 4"/>
                  <a:gd name="T7" fmla="*/ 8 h 8"/>
                  <a:gd name="T8" fmla="*/ 0 w 4"/>
                  <a:gd name="T9" fmla="*/ 8 h 8"/>
                  <a:gd name="T10" fmla="*/ 0 w 4"/>
                  <a:gd name="T11" fmla="*/ 8 h 8"/>
                  <a:gd name="T12" fmla="*/ 0 w 4"/>
                  <a:gd name="T13" fmla="*/ 8 h 8"/>
                  <a:gd name="T14" fmla="*/ 3 w 4"/>
                  <a:gd name="T15" fmla="*/ 8 h 8"/>
                  <a:gd name="T16" fmla="*/ 4 w 4"/>
                  <a:gd name="T17" fmla="*/ 5 h 8"/>
                  <a:gd name="T18" fmla="*/ 4 w 4"/>
                  <a:gd name="T19" fmla="*/ 2 h 8"/>
                  <a:gd name="T20" fmla="*/ 1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1" y="0"/>
                    </a:lnTo>
                    <a:lnTo>
                      <a:pt x="0" y="8"/>
                    </a:lnTo>
                    <a:lnTo>
                      <a:pt x="3" y="8"/>
                    </a:lnTo>
                    <a:lnTo>
                      <a:pt x="4" y="5"/>
                    </a:lnTo>
                    <a:lnTo>
                      <a:pt x="4" y="2"/>
                    </a:lnTo>
                    <a:lnTo>
                      <a:pt x="1"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1" name="Freeform 1501"/>
              <p:cNvSpPr>
                <a:spLocks/>
              </p:cNvSpPr>
              <p:nvPr/>
            </p:nvSpPr>
            <p:spPr bwMode="auto">
              <a:xfrm>
                <a:off x="4012" y="2040"/>
                <a:ext cx="6" cy="8"/>
              </a:xfrm>
              <a:custGeom>
                <a:avLst/>
                <a:gdLst>
                  <a:gd name="T0" fmla="*/ 1 w 6"/>
                  <a:gd name="T1" fmla="*/ 8 h 8"/>
                  <a:gd name="T2" fmla="*/ 3 w 6"/>
                  <a:gd name="T3" fmla="*/ 2 h 8"/>
                  <a:gd name="T4" fmla="*/ 1 w 6"/>
                  <a:gd name="T5" fmla="*/ 0 h 8"/>
                  <a:gd name="T6" fmla="*/ 0 w 6"/>
                  <a:gd name="T7" fmla="*/ 8 h 8"/>
                  <a:gd name="T8" fmla="*/ 1 w 6"/>
                  <a:gd name="T9" fmla="*/ 8 h 8"/>
                  <a:gd name="T10" fmla="*/ 1 w 6"/>
                  <a:gd name="T11" fmla="*/ 8 h 8"/>
                  <a:gd name="T12" fmla="*/ 1 w 6"/>
                  <a:gd name="T13" fmla="*/ 8 h 8"/>
                  <a:gd name="T14" fmla="*/ 4 w 6"/>
                  <a:gd name="T15" fmla="*/ 8 h 8"/>
                  <a:gd name="T16" fmla="*/ 6 w 6"/>
                  <a:gd name="T17" fmla="*/ 5 h 8"/>
                  <a:gd name="T18" fmla="*/ 4 w 6"/>
                  <a:gd name="T19" fmla="*/ 3 h 8"/>
                  <a:gd name="T20" fmla="*/ 3 w 6"/>
                  <a:gd name="T21" fmla="*/ 2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2"/>
                    </a:lnTo>
                    <a:lnTo>
                      <a:pt x="1" y="0"/>
                    </a:lnTo>
                    <a:lnTo>
                      <a:pt x="0" y="8"/>
                    </a:lnTo>
                    <a:lnTo>
                      <a:pt x="1" y="8"/>
                    </a:lnTo>
                    <a:lnTo>
                      <a:pt x="4" y="8"/>
                    </a:lnTo>
                    <a:lnTo>
                      <a:pt x="6" y="5"/>
                    </a:lnTo>
                    <a:lnTo>
                      <a:pt x="4" y="3"/>
                    </a:lnTo>
                    <a:lnTo>
                      <a:pt x="3" y="2"/>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2" name="Freeform 1502"/>
              <p:cNvSpPr>
                <a:spLocks/>
              </p:cNvSpPr>
              <p:nvPr/>
            </p:nvSpPr>
            <p:spPr bwMode="auto">
              <a:xfrm>
                <a:off x="4013" y="2042"/>
                <a:ext cx="5" cy="6"/>
              </a:xfrm>
              <a:custGeom>
                <a:avLst/>
                <a:gdLst>
                  <a:gd name="T0" fmla="*/ 2 w 5"/>
                  <a:gd name="T1" fmla="*/ 6 h 6"/>
                  <a:gd name="T2" fmla="*/ 2 w 5"/>
                  <a:gd name="T3" fmla="*/ 0 h 6"/>
                  <a:gd name="T4" fmla="*/ 2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1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6"/>
                    </a:lnTo>
                    <a:lnTo>
                      <a:pt x="2" y="6"/>
                    </a:lnTo>
                    <a:lnTo>
                      <a:pt x="5" y="6"/>
                    </a:lnTo>
                    <a:lnTo>
                      <a:pt x="5" y="3"/>
                    </a:lnTo>
                    <a:lnTo>
                      <a:pt x="5" y="1"/>
                    </a:lnTo>
                    <a:lnTo>
                      <a:pt x="2"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3" name="Freeform 1503"/>
              <p:cNvSpPr>
                <a:spLocks/>
              </p:cNvSpPr>
              <p:nvPr/>
            </p:nvSpPr>
            <p:spPr bwMode="auto">
              <a:xfrm>
                <a:off x="4015" y="2042"/>
                <a:ext cx="5" cy="6"/>
              </a:xfrm>
              <a:custGeom>
                <a:avLst/>
                <a:gdLst>
                  <a:gd name="T0" fmla="*/ 1 w 5"/>
                  <a:gd name="T1" fmla="*/ 0 h 6"/>
                  <a:gd name="T2" fmla="*/ 1 w 5"/>
                  <a:gd name="T3" fmla="*/ 0 h 6"/>
                  <a:gd name="T4" fmla="*/ 0 w 5"/>
                  <a:gd name="T5" fmla="*/ 0 h 6"/>
                  <a:gd name="T6" fmla="*/ 0 w 5"/>
                  <a:gd name="T7" fmla="*/ 6 h 6"/>
                  <a:gd name="T8" fmla="*/ 0 w 5"/>
                  <a:gd name="T9" fmla="*/ 6 h 6"/>
                  <a:gd name="T10" fmla="*/ 1 w 5"/>
                  <a:gd name="T11" fmla="*/ 0 h 6"/>
                  <a:gd name="T12" fmla="*/ 0 w 5"/>
                  <a:gd name="T13" fmla="*/ 6 h 6"/>
                  <a:gd name="T14" fmla="*/ 3 w 5"/>
                  <a:gd name="T15" fmla="*/ 6 h 6"/>
                  <a:gd name="T16" fmla="*/ 5 w 5"/>
                  <a:gd name="T17" fmla="*/ 3 h 6"/>
                  <a:gd name="T18" fmla="*/ 5 w 5"/>
                  <a:gd name="T19" fmla="*/ 1 h 6"/>
                  <a:gd name="T20" fmla="*/ 1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1" y="0"/>
                    </a:moveTo>
                    <a:lnTo>
                      <a:pt x="1" y="0"/>
                    </a:lnTo>
                    <a:lnTo>
                      <a:pt x="0" y="0"/>
                    </a:lnTo>
                    <a:lnTo>
                      <a:pt x="0" y="6"/>
                    </a:lnTo>
                    <a:lnTo>
                      <a:pt x="1" y="0"/>
                    </a:lnTo>
                    <a:lnTo>
                      <a:pt x="0" y="6"/>
                    </a:lnTo>
                    <a:lnTo>
                      <a:pt x="3" y="6"/>
                    </a:lnTo>
                    <a:lnTo>
                      <a:pt x="5" y="3"/>
                    </a:lnTo>
                    <a:lnTo>
                      <a:pt x="5"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4" name="Freeform 1504"/>
              <p:cNvSpPr>
                <a:spLocks/>
              </p:cNvSpPr>
              <p:nvPr/>
            </p:nvSpPr>
            <p:spPr bwMode="auto">
              <a:xfrm>
                <a:off x="4015" y="2042"/>
                <a:ext cx="6" cy="8"/>
              </a:xfrm>
              <a:custGeom>
                <a:avLst/>
                <a:gdLst>
                  <a:gd name="T0" fmla="*/ 1 w 6"/>
                  <a:gd name="T1" fmla="*/ 8 h 8"/>
                  <a:gd name="T2" fmla="*/ 3 w 6"/>
                  <a:gd name="T3" fmla="*/ 0 h 8"/>
                  <a:gd name="T4" fmla="*/ 1 w 6"/>
                  <a:gd name="T5" fmla="*/ 0 h 8"/>
                  <a:gd name="T6" fmla="*/ 0 w 6"/>
                  <a:gd name="T7" fmla="*/ 6 h 8"/>
                  <a:gd name="T8" fmla="*/ 1 w 6"/>
                  <a:gd name="T9" fmla="*/ 6 h 8"/>
                  <a:gd name="T10" fmla="*/ 1 w 6"/>
                  <a:gd name="T11" fmla="*/ 8 h 8"/>
                  <a:gd name="T12" fmla="*/ 1 w 6"/>
                  <a:gd name="T13" fmla="*/ 6 h 8"/>
                  <a:gd name="T14" fmla="*/ 5 w 6"/>
                  <a:gd name="T15" fmla="*/ 6 h 8"/>
                  <a:gd name="T16" fmla="*/ 6 w 6"/>
                  <a:gd name="T17" fmla="*/ 5 h 8"/>
                  <a:gd name="T18" fmla="*/ 5 w 6"/>
                  <a:gd name="T19" fmla="*/ 1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6"/>
                    </a:lnTo>
                    <a:lnTo>
                      <a:pt x="1" y="6"/>
                    </a:lnTo>
                    <a:lnTo>
                      <a:pt x="1" y="8"/>
                    </a:lnTo>
                    <a:lnTo>
                      <a:pt x="1" y="6"/>
                    </a:lnTo>
                    <a:lnTo>
                      <a:pt x="5" y="6"/>
                    </a:lnTo>
                    <a:lnTo>
                      <a:pt x="6" y="5"/>
                    </a:lnTo>
                    <a:lnTo>
                      <a:pt x="5" y="1"/>
                    </a:lnTo>
                    <a:lnTo>
                      <a:pt x="3"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5" name="Freeform 1505"/>
              <p:cNvSpPr>
                <a:spLocks/>
              </p:cNvSpPr>
              <p:nvPr/>
            </p:nvSpPr>
            <p:spPr bwMode="auto">
              <a:xfrm>
                <a:off x="4016" y="2042"/>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3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6"/>
                    </a:lnTo>
                    <a:lnTo>
                      <a:pt x="5" y="3"/>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6" name="Freeform 1506"/>
              <p:cNvSpPr>
                <a:spLocks/>
              </p:cNvSpPr>
              <p:nvPr/>
            </p:nvSpPr>
            <p:spPr bwMode="auto">
              <a:xfrm>
                <a:off x="4016" y="2042"/>
                <a:ext cx="7" cy="8"/>
              </a:xfrm>
              <a:custGeom>
                <a:avLst/>
                <a:gdLst>
                  <a:gd name="T0" fmla="*/ 2 w 7"/>
                  <a:gd name="T1" fmla="*/ 8 h 8"/>
                  <a:gd name="T2" fmla="*/ 4 w 7"/>
                  <a:gd name="T3" fmla="*/ 0 h 8"/>
                  <a:gd name="T4" fmla="*/ 2 w 7"/>
                  <a:gd name="T5" fmla="*/ 0 h 8"/>
                  <a:gd name="T6" fmla="*/ 0 w 7"/>
                  <a:gd name="T7" fmla="*/ 8 h 8"/>
                  <a:gd name="T8" fmla="*/ 2 w 7"/>
                  <a:gd name="T9" fmla="*/ 8 h 8"/>
                  <a:gd name="T10" fmla="*/ 2 w 7"/>
                  <a:gd name="T11" fmla="*/ 8 h 8"/>
                  <a:gd name="T12" fmla="*/ 2 w 7"/>
                  <a:gd name="T13" fmla="*/ 8 h 8"/>
                  <a:gd name="T14" fmla="*/ 5 w 7"/>
                  <a:gd name="T15" fmla="*/ 6 h 8"/>
                  <a:gd name="T16" fmla="*/ 7 w 7"/>
                  <a:gd name="T17" fmla="*/ 5 h 8"/>
                  <a:gd name="T18" fmla="*/ 7 w 7"/>
                  <a:gd name="T19" fmla="*/ 1 h 8"/>
                  <a:gd name="T20" fmla="*/ 4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4" y="0"/>
                    </a:lnTo>
                    <a:lnTo>
                      <a:pt x="2" y="0"/>
                    </a:lnTo>
                    <a:lnTo>
                      <a:pt x="0" y="8"/>
                    </a:lnTo>
                    <a:lnTo>
                      <a:pt x="2" y="8"/>
                    </a:lnTo>
                    <a:lnTo>
                      <a:pt x="5" y="6"/>
                    </a:lnTo>
                    <a:lnTo>
                      <a:pt x="7" y="5"/>
                    </a:lnTo>
                    <a:lnTo>
                      <a:pt x="7" y="1"/>
                    </a:lnTo>
                    <a:lnTo>
                      <a:pt x="4"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7" name="Freeform 1507"/>
              <p:cNvSpPr>
                <a:spLocks/>
              </p:cNvSpPr>
              <p:nvPr/>
            </p:nvSpPr>
            <p:spPr bwMode="auto">
              <a:xfrm>
                <a:off x="4018" y="2042"/>
                <a:ext cx="5" cy="8"/>
              </a:xfrm>
              <a:custGeom>
                <a:avLst/>
                <a:gdLst>
                  <a:gd name="T0" fmla="*/ 2 w 5"/>
                  <a:gd name="T1" fmla="*/ 0 h 8"/>
                  <a:gd name="T2" fmla="*/ 2 w 5"/>
                  <a:gd name="T3" fmla="*/ 0 h 8"/>
                  <a:gd name="T4" fmla="*/ 2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5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8"/>
                    </a:lnTo>
                    <a:lnTo>
                      <a:pt x="2" y="8"/>
                    </a:lnTo>
                    <a:lnTo>
                      <a:pt x="2" y="0"/>
                    </a:lnTo>
                    <a:lnTo>
                      <a:pt x="2" y="8"/>
                    </a:lnTo>
                    <a:lnTo>
                      <a:pt x="5" y="6"/>
                    </a:lnTo>
                    <a:lnTo>
                      <a:pt x="5" y="5"/>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8" name="Freeform 1508"/>
              <p:cNvSpPr>
                <a:spLocks/>
              </p:cNvSpPr>
              <p:nvPr/>
            </p:nvSpPr>
            <p:spPr bwMode="auto">
              <a:xfrm>
                <a:off x="4020" y="2042"/>
                <a:ext cx="5" cy="8"/>
              </a:xfrm>
              <a:custGeom>
                <a:avLst/>
                <a:gdLst>
                  <a:gd name="T0" fmla="*/ 0 w 5"/>
                  <a:gd name="T1" fmla="*/ 8 h 8"/>
                  <a:gd name="T2" fmla="*/ 1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5 w 5"/>
                  <a:gd name="T19" fmla="*/ 1 h 8"/>
                  <a:gd name="T20" fmla="*/ 1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1" y="0"/>
                    </a:lnTo>
                    <a:lnTo>
                      <a:pt x="0" y="0"/>
                    </a:lnTo>
                    <a:lnTo>
                      <a:pt x="0" y="8"/>
                    </a:lnTo>
                    <a:lnTo>
                      <a:pt x="3" y="6"/>
                    </a:lnTo>
                    <a:lnTo>
                      <a:pt x="5" y="5"/>
                    </a:lnTo>
                    <a:lnTo>
                      <a:pt x="5" y="1"/>
                    </a:lnTo>
                    <a:lnTo>
                      <a:pt x="1"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79" name="Freeform 1509"/>
              <p:cNvSpPr>
                <a:spLocks/>
              </p:cNvSpPr>
              <p:nvPr/>
            </p:nvSpPr>
            <p:spPr bwMode="auto">
              <a:xfrm>
                <a:off x="4020" y="2042"/>
                <a:ext cx="6" cy="8"/>
              </a:xfrm>
              <a:custGeom>
                <a:avLst/>
                <a:gdLst>
                  <a:gd name="T0" fmla="*/ 3 w 6"/>
                  <a:gd name="T1" fmla="*/ 0 h 8"/>
                  <a:gd name="T2" fmla="*/ 3 w 6"/>
                  <a:gd name="T3" fmla="*/ 0 h 8"/>
                  <a:gd name="T4" fmla="*/ 1 w 6"/>
                  <a:gd name="T5" fmla="*/ 0 h 8"/>
                  <a:gd name="T6" fmla="*/ 0 w 6"/>
                  <a:gd name="T7" fmla="*/ 8 h 8"/>
                  <a:gd name="T8" fmla="*/ 1 w 6"/>
                  <a:gd name="T9" fmla="*/ 8 h 8"/>
                  <a:gd name="T10" fmla="*/ 3 w 6"/>
                  <a:gd name="T11" fmla="*/ 0 h 8"/>
                  <a:gd name="T12" fmla="*/ 1 w 6"/>
                  <a:gd name="T13" fmla="*/ 8 h 8"/>
                  <a:gd name="T14" fmla="*/ 5 w 6"/>
                  <a:gd name="T15" fmla="*/ 6 h 8"/>
                  <a:gd name="T16" fmla="*/ 6 w 6"/>
                  <a:gd name="T17" fmla="*/ 5 h 8"/>
                  <a:gd name="T18" fmla="*/ 5 w 6"/>
                  <a:gd name="T19" fmla="*/ 1 h 8"/>
                  <a:gd name="T20" fmla="*/ 3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0"/>
                    </a:moveTo>
                    <a:lnTo>
                      <a:pt x="3" y="0"/>
                    </a:lnTo>
                    <a:lnTo>
                      <a:pt x="1" y="0"/>
                    </a:lnTo>
                    <a:lnTo>
                      <a:pt x="0" y="8"/>
                    </a:lnTo>
                    <a:lnTo>
                      <a:pt x="1" y="8"/>
                    </a:lnTo>
                    <a:lnTo>
                      <a:pt x="3" y="0"/>
                    </a:lnTo>
                    <a:lnTo>
                      <a:pt x="1" y="8"/>
                    </a:lnTo>
                    <a:lnTo>
                      <a:pt x="5" y="6"/>
                    </a:lnTo>
                    <a:lnTo>
                      <a:pt x="6" y="5"/>
                    </a:lnTo>
                    <a:lnTo>
                      <a:pt x="5" y="1"/>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0" name="Freeform 1510"/>
              <p:cNvSpPr>
                <a:spLocks/>
              </p:cNvSpPr>
              <p:nvPr/>
            </p:nvSpPr>
            <p:spPr bwMode="auto">
              <a:xfrm>
                <a:off x="4021" y="2042"/>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6"/>
                    </a:lnTo>
                    <a:lnTo>
                      <a:pt x="5" y="5"/>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1" name="Freeform 1511"/>
              <p:cNvSpPr>
                <a:spLocks/>
              </p:cNvSpPr>
              <p:nvPr/>
            </p:nvSpPr>
            <p:spPr bwMode="auto">
              <a:xfrm>
                <a:off x="4023" y="2042"/>
                <a:ext cx="5" cy="8"/>
              </a:xfrm>
              <a:custGeom>
                <a:avLst/>
                <a:gdLst>
                  <a:gd name="T0" fmla="*/ 2 w 5"/>
                  <a:gd name="T1" fmla="*/ 0 h 8"/>
                  <a:gd name="T2" fmla="*/ 2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6 h 8"/>
                  <a:gd name="T16" fmla="*/ 5 w 5"/>
                  <a:gd name="T17" fmla="*/ 5 h 8"/>
                  <a:gd name="T18" fmla="*/ 3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0"/>
                    </a:lnTo>
                    <a:lnTo>
                      <a:pt x="0" y="8"/>
                    </a:lnTo>
                    <a:lnTo>
                      <a:pt x="3" y="6"/>
                    </a:lnTo>
                    <a:lnTo>
                      <a:pt x="5" y="5"/>
                    </a:lnTo>
                    <a:lnTo>
                      <a:pt x="3"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2" name="Freeform 1512"/>
              <p:cNvSpPr>
                <a:spLocks/>
              </p:cNvSpPr>
              <p:nvPr/>
            </p:nvSpPr>
            <p:spPr bwMode="auto">
              <a:xfrm>
                <a:off x="4023" y="2042"/>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6"/>
                    </a:lnTo>
                    <a:lnTo>
                      <a:pt x="5" y="5"/>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3" name="Freeform 1513"/>
              <p:cNvSpPr>
                <a:spLocks/>
              </p:cNvSpPr>
              <p:nvPr/>
            </p:nvSpPr>
            <p:spPr bwMode="auto">
              <a:xfrm>
                <a:off x="4025" y="2042"/>
                <a:ext cx="4" cy="8"/>
              </a:xfrm>
              <a:custGeom>
                <a:avLst/>
                <a:gdLst>
                  <a:gd name="T0" fmla="*/ 1 w 4"/>
                  <a:gd name="T1" fmla="*/ 0 h 8"/>
                  <a:gd name="T2" fmla="*/ 1 w 4"/>
                  <a:gd name="T3" fmla="*/ 0 h 8"/>
                  <a:gd name="T4" fmla="*/ 0 w 4"/>
                  <a:gd name="T5" fmla="*/ 0 h 8"/>
                  <a:gd name="T6" fmla="*/ 0 w 4"/>
                  <a:gd name="T7" fmla="*/ 8 h 8"/>
                  <a:gd name="T8" fmla="*/ 1 w 4"/>
                  <a:gd name="T9" fmla="*/ 8 h 8"/>
                  <a:gd name="T10" fmla="*/ 1 w 4"/>
                  <a:gd name="T11" fmla="*/ 0 h 8"/>
                  <a:gd name="T12" fmla="*/ 1 w 4"/>
                  <a:gd name="T13" fmla="*/ 8 h 8"/>
                  <a:gd name="T14" fmla="*/ 3 w 4"/>
                  <a:gd name="T15" fmla="*/ 8 h 8"/>
                  <a:gd name="T16" fmla="*/ 4 w 4"/>
                  <a:gd name="T17" fmla="*/ 5 h 8"/>
                  <a:gd name="T18" fmla="*/ 4 w 4"/>
                  <a:gd name="T19" fmla="*/ 1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8"/>
                    </a:lnTo>
                    <a:lnTo>
                      <a:pt x="1" y="0"/>
                    </a:lnTo>
                    <a:lnTo>
                      <a:pt x="1" y="8"/>
                    </a:lnTo>
                    <a:lnTo>
                      <a:pt x="3" y="8"/>
                    </a:lnTo>
                    <a:lnTo>
                      <a:pt x="4" y="5"/>
                    </a:lnTo>
                    <a:lnTo>
                      <a:pt x="4"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4" name="Freeform 1514"/>
              <p:cNvSpPr>
                <a:spLocks/>
              </p:cNvSpPr>
              <p:nvPr/>
            </p:nvSpPr>
            <p:spPr bwMode="auto">
              <a:xfrm>
                <a:off x="4026" y="2042"/>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8 h 8"/>
                  <a:gd name="T16" fmla="*/ 5 w 5"/>
                  <a:gd name="T17" fmla="*/ 5 h 8"/>
                  <a:gd name="T18" fmla="*/ 3 w 5"/>
                  <a:gd name="T19" fmla="*/ 1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8"/>
                    </a:lnTo>
                    <a:lnTo>
                      <a:pt x="5" y="5"/>
                    </a:lnTo>
                    <a:lnTo>
                      <a:pt x="3" y="1"/>
                    </a:lnTo>
                    <a:lnTo>
                      <a:pt x="2"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5" name="Freeform 1515"/>
              <p:cNvSpPr>
                <a:spLocks/>
              </p:cNvSpPr>
              <p:nvPr/>
            </p:nvSpPr>
            <p:spPr bwMode="auto">
              <a:xfrm>
                <a:off x="4026" y="2042"/>
                <a:ext cx="5" cy="8"/>
              </a:xfrm>
              <a:custGeom>
                <a:avLst/>
                <a:gdLst>
                  <a:gd name="T0" fmla="*/ 2 w 5"/>
                  <a:gd name="T1" fmla="*/ 8 h 8"/>
                  <a:gd name="T2" fmla="*/ 2 w 5"/>
                  <a:gd name="T3" fmla="*/ 1 h 8"/>
                  <a:gd name="T4" fmla="*/ 2 w 5"/>
                  <a:gd name="T5" fmla="*/ 0 h 8"/>
                  <a:gd name="T6" fmla="*/ 0 w 5"/>
                  <a:gd name="T7" fmla="*/ 8 h 8"/>
                  <a:gd name="T8" fmla="*/ 2 w 5"/>
                  <a:gd name="T9" fmla="*/ 8 h 8"/>
                  <a:gd name="T10" fmla="*/ 2 w 5"/>
                  <a:gd name="T11" fmla="*/ 8 h 8"/>
                  <a:gd name="T12" fmla="*/ 2 w 5"/>
                  <a:gd name="T13" fmla="*/ 8 h 8"/>
                  <a:gd name="T14" fmla="*/ 5 w 5"/>
                  <a:gd name="T15" fmla="*/ 8 h 8"/>
                  <a:gd name="T16" fmla="*/ 5 w 5"/>
                  <a:gd name="T17" fmla="*/ 5 h 8"/>
                  <a:gd name="T18" fmla="*/ 5 w 5"/>
                  <a:gd name="T19" fmla="*/ 1 h 8"/>
                  <a:gd name="T20" fmla="*/ 2 w 5"/>
                  <a:gd name="T21" fmla="*/ 1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1"/>
                    </a:lnTo>
                    <a:lnTo>
                      <a:pt x="2" y="0"/>
                    </a:lnTo>
                    <a:lnTo>
                      <a:pt x="0" y="8"/>
                    </a:lnTo>
                    <a:lnTo>
                      <a:pt x="2" y="8"/>
                    </a:lnTo>
                    <a:lnTo>
                      <a:pt x="5" y="8"/>
                    </a:lnTo>
                    <a:lnTo>
                      <a:pt x="5" y="5"/>
                    </a:lnTo>
                    <a:lnTo>
                      <a:pt x="5" y="1"/>
                    </a:lnTo>
                    <a:lnTo>
                      <a:pt x="2" y="1"/>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6" name="Freeform 1516"/>
              <p:cNvSpPr>
                <a:spLocks/>
              </p:cNvSpPr>
              <p:nvPr/>
            </p:nvSpPr>
            <p:spPr bwMode="auto">
              <a:xfrm>
                <a:off x="4028" y="2042"/>
                <a:ext cx="5" cy="8"/>
              </a:xfrm>
              <a:custGeom>
                <a:avLst/>
                <a:gdLst>
                  <a:gd name="T0" fmla="*/ 1 w 5"/>
                  <a:gd name="T1" fmla="*/ 1 h 8"/>
                  <a:gd name="T2" fmla="*/ 1 w 5"/>
                  <a:gd name="T3" fmla="*/ 0 h 8"/>
                  <a:gd name="T4" fmla="*/ 0 w 5"/>
                  <a:gd name="T5" fmla="*/ 0 h 8"/>
                  <a:gd name="T6" fmla="*/ 0 w 5"/>
                  <a:gd name="T7" fmla="*/ 8 h 8"/>
                  <a:gd name="T8" fmla="*/ 1 w 5"/>
                  <a:gd name="T9" fmla="*/ 8 h 8"/>
                  <a:gd name="T10" fmla="*/ 1 w 5"/>
                  <a:gd name="T11" fmla="*/ 1 h 8"/>
                  <a:gd name="T12" fmla="*/ 1 w 5"/>
                  <a:gd name="T13" fmla="*/ 8 h 8"/>
                  <a:gd name="T14" fmla="*/ 3 w 5"/>
                  <a:gd name="T15" fmla="*/ 6 h 8"/>
                  <a:gd name="T16" fmla="*/ 5 w 5"/>
                  <a:gd name="T17" fmla="*/ 5 h 8"/>
                  <a:gd name="T18" fmla="*/ 3 w 5"/>
                  <a:gd name="T19" fmla="*/ 1 h 8"/>
                  <a:gd name="T20" fmla="*/ 1 w 5"/>
                  <a:gd name="T21" fmla="*/ 0 h 8"/>
                  <a:gd name="T22" fmla="*/ 1 w 5"/>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1"/>
                    </a:moveTo>
                    <a:lnTo>
                      <a:pt x="1" y="0"/>
                    </a:lnTo>
                    <a:lnTo>
                      <a:pt x="0" y="0"/>
                    </a:lnTo>
                    <a:lnTo>
                      <a:pt x="0" y="8"/>
                    </a:lnTo>
                    <a:lnTo>
                      <a:pt x="1" y="8"/>
                    </a:lnTo>
                    <a:lnTo>
                      <a:pt x="1" y="1"/>
                    </a:lnTo>
                    <a:lnTo>
                      <a:pt x="1" y="8"/>
                    </a:lnTo>
                    <a:lnTo>
                      <a:pt x="3" y="6"/>
                    </a:lnTo>
                    <a:lnTo>
                      <a:pt x="5" y="5"/>
                    </a:lnTo>
                    <a:lnTo>
                      <a:pt x="3" y="1"/>
                    </a:lnTo>
                    <a:lnTo>
                      <a:pt x="1"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7" name="Freeform 1517"/>
              <p:cNvSpPr>
                <a:spLocks/>
              </p:cNvSpPr>
              <p:nvPr/>
            </p:nvSpPr>
            <p:spPr bwMode="auto">
              <a:xfrm>
                <a:off x="4028" y="2043"/>
                <a:ext cx="6" cy="7"/>
              </a:xfrm>
              <a:custGeom>
                <a:avLst/>
                <a:gdLst>
                  <a:gd name="T0" fmla="*/ 1 w 6"/>
                  <a:gd name="T1" fmla="*/ 7 h 7"/>
                  <a:gd name="T2" fmla="*/ 1 w 6"/>
                  <a:gd name="T3" fmla="*/ 0 h 7"/>
                  <a:gd name="T4" fmla="*/ 1 w 6"/>
                  <a:gd name="T5" fmla="*/ 0 h 7"/>
                  <a:gd name="T6" fmla="*/ 0 w 6"/>
                  <a:gd name="T7" fmla="*/ 7 h 7"/>
                  <a:gd name="T8" fmla="*/ 1 w 6"/>
                  <a:gd name="T9" fmla="*/ 7 h 7"/>
                  <a:gd name="T10" fmla="*/ 1 w 6"/>
                  <a:gd name="T11" fmla="*/ 7 h 7"/>
                  <a:gd name="T12" fmla="*/ 1 w 6"/>
                  <a:gd name="T13" fmla="*/ 7 h 7"/>
                  <a:gd name="T14" fmla="*/ 5 w 6"/>
                  <a:gd name="T15" fmla="*/ 7 h 7"/>
                  <a:gd name="T16" fmla="*/ 6 w 6"/>
                  <a:gd name="T17" fmla="*/ 4 h 7"/>
                  <a:gd name="T18" fmla="*/ 5 w 6"/>
                  <a:gd name="T19" fmla="*/ 0 h 7"/>
                  <a:gd name="T20" fmla="*/ 1 w 6"/>
                  <a:gd name="T21" fmla="*/ 0 h 7"/>
                  <a:gd name="T22" fmla="*/ 1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1" y="7"/>
                    </a:moveTo>
                    <a:lnTo>
                      <a:pt x="1" y="0"/>
                    </a:lnTo>
                    <a:lnTo>
                      <a:pt x="0" y="7"/>
                    </a:lnTo>
                    <a:lnTo>
                      <a:pt x="1" y="7"/>
                    </a:lnTo>
                    <a:lnTo>
                      <a:pt x="5" y="7"/>
                    </a:lnTo>
                    <a:lnTo>
                      <a:pt x="6" y="4"/>
                    </a:lnTo>
                    <a:lnTo>
                      <a:pt x="5"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8" name="Freeform 1518"/>
              <p:cNvSpPr>
                <a:spLocks/>
              </p:cNvSpPr>
              <p:nvPr/>
            </p:nvSpPr>
            <p:spPr bwMode="auto">
              <a:xfrm>
                <a:off x="4029" y="2043"/>
                <a:ext cx="5" cy="7"/>
              </a:xfrm>
              <a:custGeom>
                <a:avLst/>
                <a:gdLst>
                  <a:gd name="T0" fmla="*/ 2 w 5"/>
                  <a:gd name="T1" fmla="*/ 0 h 7"/>
                  <a:gd name="T2" fmla="*/ 2 w 5"/>
                  <a:gd name="T3" fmla="*/ 0 h 7"/>
                  <a:gd name="T4" fmla="*/ 0 w 5"/>
                  <a:gd name="T5" fmla="*/ 0 h 7"/>
                  <a:gd name="T6" fmla="*/ 0 w 5"/>
                  <a:gd name="T7" fmla="*/ 7 h 7"/>
                  <a:gd name="T8" fmla="*/ 2 w 5"/>
                  <a:gd name="T9" fmla="*/ 7 h 7"/>
                  <a:gd name="T10" fmla="*/ 2 w 5"/>
                  <a:gd name="T11" fmla="*/ 0 h 7"/>
                  <a:gd name="T12" fmla="*/ 2 w 5"/>
                  <a:gd name="T13" fmla="*/ 7 h 7"/>
                  <a:gd name="T14" fmla="*/ 5 w 5"/>
                  <a:gd name="T15" fmla="*/ 7 h 7"/>
                  <a:gd name="T16" fmla="*/ 5 w 5"/>
                  <a:gd name="T17" fmla="*/ 4 h 7"/>
                  <a:gd name="T18" fmla="*/ 5 w 5"/>
                  <a:gd name="T19" fmla="*/ 0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0"/>
                    </a:lnTo>
                    <a:lnTo>
                      <a:pt x="0" y="7"/>
                    </a:lnTo>
                    <a:lnTo>
                      <a:pt x="2" y="7"/>
                    </a:lnTo>
                    <a:lnTo>
                      <a:pt x="2" y="0"/>
                    </a:lnTo>
                    <a:lnTo>
                      <a:pt x="2" y="7"/>
                    </a:lnTo>
                    <a:lnTo>
                      <a:pt x="5" y="7"/>
                    </a:lnTo>
                    <a:lnTo>
                      <a:pt x="5" y="4"/>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89" name="Freeform 1519"/>
              <p:cNvSpPr>
                <a:spLocks/>
              </p:cNvSpPr>
              <p:nvPr/>
            </p:nvSpPr>
            <p:spPr bwMode="auto">
              <a:xfrm>
                <a:off x="4031" y="2043"/>
                <a:ext cx="5" cy="7"/>
              </a:xfrm>
              <a:custGeom>
                <a:avLst/>
                <a:gdLst>
                  <a:gd name="T0" fmla="*/ 0 w 5"/>
                  <a:gd name="T1" fmla="*/ 7 h 7"/>
                  <a:gd name="T2" fmla="*/ 2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2 h 7"/>
                  <a:gd name="T20" fmla="*/ 2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2" y="0"/>
                    </a:lnTo>
                    <a:lnTo>
                      <a:pt x="0" y="0"/>
                    </a:lnTo>
                    <a:lnTo>
                      <a:pt x="0" y="7"/>
                    </a:lnTo>
                    <a:lnTo>
                      <a:pt x="3" y="7"/>
                    </a:lnTo>
                    <a:lnTo>
                      <a:pt x="5" y="4"/>
                    </a:lnTo>
                    <a:lnTo>
                      <a:pt x="3" y="2"/>
                    </a:lnTo>
                    <a:lnTo>
                      <a:pt x="2"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0" name="Freeform 1520"/>
              <p:cNvSpPr>
                <a:spLocks/>
              </p:cNvSpPr>
              <p:nvPr/>
            </p:nvSpPr>
            <p:spPr bwMode="auto">
              <a:xfrm>
                <a:off x="4031" y="2043"/>
                <a:ext cx="5" cy="7"/>
              </a:xfrm>
              <a:custGeom>
                <a:avLst/>
                <a:gdLst>
                  <a:gd name="T0" fmla="*/ 2 w 5"/>
                  <a:gd name="T1" fmla="*/ 0 h 7"/>
                  <a:gd name="T2" fmla="*/ 2 w 5"/>
                  <a:gd name="T3" fmla="*/ 0 h 7"/>
                  <a:gd name="T4" fmla="*/ 0 w 5"/>
                  <a:gd name="T5" fmla="*/ 0 h 7"/>
                  <a:gd name="T6" fmla="*/ 0 w 5"/>
                  <a:gd name="T7" fmla="*/ 7 h 7"/>
                  <a:gd name="T8" fmla="*/ 2 w 5"/>
                  <a:gd name="T9" fmla="*/ 7 h 7"/>
                  <a:gd name="T10" fmla="*/ 2 w 5"/>
                  <a:gd name="T11" fmla="*/ 0 h 7"/>
                  <a:gd name="T12" fmla="*/ 2 w 5"/>
                  <a:gd name="T13" fmla="*/ 7 h 7"/>
                  <a:gd name="T14" fmla="*/ 5 w 5"/>
                  <a:gd name="T15" fmla="*/ 7 h 7"/>
                  <a:gd name="T16" fmla="*/ 5 w 5"/>
                  <a:gd name="T17" fmla="*/ 4 h 7"/>
                  <a:gd name="T18" fmla="*/ 5 w 5"/>
                  <a:gd name="T19" fmla="*/ 0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0"/>
                    </a:lnTo>
                    <a:lnTo>
                      <a:pt x="0" y="7"/>
                    </a:lnTo>
                    <a:lnTo>
                      <a:pt x="2" y="7"/>
                    </a:lnTo>
                    <a:lnTo>
                      <a:pt x="2" y="0"/>
                    </a:lnTo>
                    <a:lnTo>
                      <a:pt x="2" y="7"/>
                    </a:lnTo>
                    <a:lnTo>
                      <a:pt x="5" y="7"/>
                    </a:lnTo>
                    <a:lnTo>
                      <a:pt x="5" y="4"/>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1" name="Freeform 1521"/>
              <p:cNvSpPr>
                <a:spLocks/>
              </p:cNvSpPr>
              <p:nvPr/>
            </p:nvSpPr>
            <p:spPr bwMode="auto">
              <a:xfrm>
                <a:off x="4033" y="2043"/>
                <a:ext cx="4" cy="7"/>
              </a:xfrm>
              <a:custGeom>
                <a:avLst/>
                <a:gdLst>
                  <a:gd name="T0" fmla="*/ 1 w 4"/>
                  <a:gd name="T1" fmla="*/ 7 h 7"/>
                  <a:gd name="T2" fmla="*/ 1 w 4"/>
                  <a:gd name="T3" fmla="*/ 0 h 7"/>
                  <a:gd name="T4" fmla="*/ 0 w 4"/>
                  <a:gd name="T5" fmla="*/ 0 h 7"/>
                  <a:gd name="T6" fmla="*/ 0 w 4"/>
                  <a:gd name="T7" fmla="*/ 7 h 7"/>
                  <a:gd name="T8" fmla="*/ 0 w 4"/>
                  <a:gd name="T9" fmla="*/ 7 h 7"/>
                  <a:gd name="T10" fmla="*/ 1 w 4"/>
                  <a:gd name="T11" fmla="*/ 7 h 7"/>
                  <a:gd name="T12" fmla="*/ 0 w 4"/>
                  <a:gd name="T13" fmla="*/ 7 h 7"/>
                  <a:gd name="T14" fmla="*/ 3 w 4"/>
                  <a:gd name="T15" fmla="*/ 7 h 7"/>
                  <a:gd name="T16" fmla="*/ 4 w 4"/>
                  <a:gd name="T17" fmla="*/ 4 h 7"/>
                  <a:gd name="T18" fmla="*/ 4 w 4"/>
                  <a:gd name="T19" fmla="*/ 2 h 7"/>
                  <a:gd name="T20" fmla="*/ 1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1" y="0"/>
                    </a:lnTo>
                    <a:lnTo>
                      <a:pt x="0" y="0"/>
                    </a:lnTo>
                    <a:lnTo>
                      <a:pt x="0" y="7"/>
                    </a:lnTo>
                    <a:lnTo>
                      <a:pt x="1" y="7"/>
                    </a:lnTo>
                    <a:lnTo>
                      <a:pt x="0" y="7"/>
                    </a:lnTo>
                    <a:lnTo>
                      <a:pt x="3" y="7"/>
                    </a:lnTo>
                    <a:lnTo>
                      <a:pt x="4" y="4"/>
                    </a:lnTo>
                    <a:lnTo>
                      <a:pt x="4" y="2"/>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2" name="Freeform 1522"/>
              <p:cNvSpPr>
                <a:spLocks/>
              </p:cNvSpPr>
              <p:nvPr/>
            </p:nvSpPr>
            <p:spPr bwMode="auto">
              <a:xfrm>
                <a:off x="4034" y="2043"/>
                <a:ext cx="5" cy="7"/>
              </a:xfrm>
              <a:custGeom>
                <a:avLst/>
                <a:gdLst>
                  <a:gd name="T0" fmla="*/ 0 w 5"/>
                  <a:gd name="T1" fmla="*/ 0 h 7"/>
                  <a:gd name="T2" fmla="*/ 0 w 5"/>
                  <a:gd name="T3" fmla="*/ 0 h 7"/>
                  <a:gd name="T4" fmla="*/ 0 w 5"/>
                  <a:gd name="T5" fmla="*/ 0 h 7"/>
                  <a:gd name="T6" fmla="*/ 0 w 5"/>
                  <a:gd name="T7" fmla="*/ 7 h 7"/>
                  <a:gd name="T8" fmla="*/ 0 w 5"/>
                  <a:gd name="T9" fmla="*/ 7 h 7"/>
                  <a:gd name="T10" fmla="*/ 0 w 5"/>
                  <a:gd name="T11" fmla="*/ 0 h 7"/>
                  <a:gd name="T12" fmla="*/ 0 w 5"/>
                  <a:gd name="T13" fmla="*/ 7 h 7"/>
                  <a:gd name="T14" fmla="*/ 3 w 5"/>
                  <a:gd name="T15" fmla="*/ 7 h 7"/>
                  <a:gd name="T16" fmla="*/ 5 w 5"/>
                  <a:gd name="T17" fmla="*/ 4 h 7"/>
                  <a:gd name="T18" fmla="*/ 3 w 5"/>
                  <a:gd name="T19" fmla="*/ 0 h 7"/>
                  <a:gd name="T20" fmla="*/ 0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0" y="0"/>
                    </a:moveTo>
                    <a:lnTo>
                      <a:pt x="0" y="0"/>
                    </a:lnTo>
                    <a:lnTo>
                      <a:pt x="0" y="7"/>
                    </a:lnTo>
                    <a:lnTo>
                      <a:pt x="0" y="0"/>
                    </a:lnTo>
                    <a:lnTo>
                      <a:pt x="0" y="7"/>
                    </a:lnTo>
                    <a:lnTo>
                      <a:pt x="3" y="7"/>
                    </a:lnTo>
                    <a:lnTo>
                      <a:pt x="5" y="4"/>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3" name="Freeform 1523"/>
              <p:cNvSpPr>
                <a:spLocks/>
              </p:cNvSpPr>
              <p:nvPr/>
            </p:nvSpPr>
            <p:spPr bwMode="auto">
              <a:xfrm>
                <a:off x="4034" y="2043"/>
                <a:ext cx="5" cy="7"/>
              </a:xfrm>
              <a:custGeom>
                <a:avLst/>
                <a:gdLst>
                  <a:gd name="T0" fmla="*/ 2 w 5"/>
                  <a:gd name="T1" fmla="*/ 7 h 7"/>
                  <a:gd name="T2" fmla="*/ 2 w 5"/>
                  <a:gd name="T3" fmla="*/ 0 h 7"/>
                  <a:gd name="T4" fmla="*/ 0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4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0" y="7"/>
                    </a:lnTo>
                    <a:lnTo>
                      <a:pt x="2" y="7"/>
                    </a:lnTo>
                    <a:lnTo>
                      <a:pt x="3" y="7"/>
                    </a:lnTo>
                    <a:lnTo>
                      <a:pt x="5" y="4"/>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4" name="Freeform 1524"/>
              <p:cNvSpPr>
                <a:spLocks/>
              </p:cNvSpPr>
              <p:nvPr/>
            </p:nvSpPr>
            <p:spPr bwMode="auto">
              <a:xfrm>
                <a:off x="4036" y="2043"/>
                <a:ext cx="5" cy="7"/>
              </a:xfrm>
              <a:custGeom>
                <a:avLst/>
                <a:gdLst>
                  <a:gd name="T0" fmla="*/ 0 w 5"/>
                  <a:gd name="T1" fmla="*/ 7 h 7"/>
                  <a:gd name="T2" fmla="*/ 0 w 5"/>
                  <a:gd name="T3" fmla="*/ 0 h 7"/>
                  <a:gd name="T4" fmla="*/ 0 w 5"/>
                  <a:gd name="T5" fmla="*/ 0 h 7"/>
                  <a:gd name="T6" fmla="*/ 0 w 5"/>
                  <a:gd name="T7" fmla="*/ 7 h 7"/>
                  <a:gd name="T8" fmla="*/ 0 w 5"/>
                  <a:gd name="T9" fmla="*/ 7 h 7"/>
                  <a:gd name="T10" fmla="*/ 0 w 5"/>
                  <a:gd name="T11" fmla="*/ 7 h 7"/>
                  <a:gd name="T12" fmla="*/ 0 w 5"/>
                  <a:gd name="T13" fmla="*/ 7 h 7"/>
                  <a:gd name="T14" fmla="*/ 3 w 5"/>
                  <a:gd name="T15" fmla="*/ 7 h 7"/>
                  <a:gd name="T16" fmla="*/ 5 w 5"/>
                  <a:gd name="T17" fmla="*/ 4 h 7"/>
                  <a:gd name="T18" fmla="*/ 3 w 5"/>
                  <a:gd name="T19" fmla="*/ 0 h 7"/>
                  <a:gd name="T20" fmla="*/ 0 w 5"/>
                  <a:gd name="T21" fmla="*/ 0 h 7"/>
                  <a:gd name="T22" fmla="*/ 0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0" y="7"/>
                    </a:moveTo>
                    <a:lnTo>
                      <a:pt x="0" y="0"/>
                    </a:lnTo>
                    <a:lnTo>
                      <a:pt x="0" y="7"/>
                    </a:lnTo>
                    <a:lnTo>
                      <a:pt x="3" y="7"/>
                    </a:lnTo>
                    <a:lnTo>
                      <a:pt x="5" y="4"/>
                    </a:lnTo>
                    <a:lnTo>
                      <a:pt x="3" y="0"/>
                    </a:lnTo>
                    <a:lnTo>
                      <a:pt x="0" y="0"/>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5" name="Freeform 1525"/>
              <p:cNvSpPr>
                <a:spLocks/>
              </p:cNvSpPr>
              <p:nvPr/>
            </p:nvSpPr>
            <p:spPr bwMode="auto">
              <a:xfrm>
                <a:off x="4036" y="2043"/>
                <a:ext cx="5" cy="7"/>
              </a:xfrm>
              <a:custGeom>
                <a:avLst/>
                <a:gdLst>
                  <a:gd name="T0" fmla="*/ 1 w 5"/>
                  <a:gd name="T1" fmla="*/ 0 h 7"/>
                  <a:gd name="T2" fmla="*/ 1 w 5"/>
                  <a:gd name="T3" fmla="*/ 0 h 7"/>
                  <a:gd name="T4" fmla="*/ 0 w 5"/>
                  <a:gd name="T5" fmla="*/ 0 h 7"/>
                  <a:gd name="T6" fmla="*/ 0 w 5"/>
                  <a:gd name="T7" fmla="*/ 7 h 7"/>
                  <a:gd name="T8" fmla="*/ 1 w 5"/>
                  <a:gd name="T9" fmla="*/ 7 h 7"/>
                  <a:gd name="T10" fmla="*/ 1 w 5"/>
                  <a:gd name="T11" fmla="*/ 0 h 7"/>
                  <a:gd name="T12" fmla="*/ 1 w 5"/>
                  <a:gd name="T13" fmla="*/ 7 h 7"/>
                  <a:gd name="T14" fmla="*/ 5 w 5"/>
                  <a:gd name="T15" fmla="*/ 7 h 7"/>
                  <a:gd name="T16" fmla="*/ 5 w 5"/>
                  <a:gd name="T17" fmla="*/ 4 h 7"/>
                  <a:gd name="T18" fmla="*/ 5 w 5"/>
                  <a:gd name="T19" fmla="*/ 0 h 7"/>
                  <a:gd name="T20" fmla="*/ 1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1" y="0"/>
                    </a:moveTo>
                    <a:lnTo>
                      <a:pt x="1" y="0"/>
                    </a:lnTo>
                    <a:lnTo>
                      <a:pt x="0" y="0"/>
                    </a:lnTo>
                    <a:lnTo>
                      <a:pt x="0" y="7"/>
                    </a:lnTo>
                    <a:lnTo>
                      <a:pt x="1" y="7"/>
                    </a:lnTo>
                    <a:lnTo>
                      <a:pt x="1" y="0"/>
                    </a:lnTo>
                    <a:lnTo>
                      <a:pt x="1" y="7"/>
                    </a:lnTo>
                    <a:lnTo>
                      <a:pt x="5" y="7"/>
                    </a:lnTo>
                    <a:lnTo>
                      <a:pt x="5" y="4"/>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6" name="Freeform 1526"/>
              <p:cNvSpPr>
                <a:spLocks/>
              </p:cNvSpPr>
              <p:nvPr/>
            </p:nvSpPr>
            <p:spPr bwMode="auto">
              <a:xfrm>
                <a:off x="4037" y="2043"/>
                <a:ext cx="5" cy="8"/>
              </a:xfrm>
              <a:custGeom>
                <a:avLst/>
                <a:gdLst>
                  <a:gd name="T0" fmla="*/ 2 w 5"/>
                  <a:gd name="T1" fmla="*/ 8 h 8"/>
                  <a:gd name="T2" fmla="*/ 2 w 5"/>
                  <a:gd name="T3" fmla="*/ 0 h 8"/>
                  <a:gd name="T4" fmla="*/ 0 w 5"/>
                  <a:gd name="T5" fmla="*/ 0 h 8"/>
                  <a:gd name="T6" fmla="*/ 0 w 5"/>
                  <a:gd name="T7" fmla="*/ 7 h 8"/>
                  <a:gd name="T8" fmla="*/ 0 w 5"/>
                  <a:gd name="T9" fmla="*/ 8 h 8"/>
                  <a:gd name="T10" fmla="*/ 2 w 5"/>
                  <a:gd name="T11" fmla="*/ 8 h 8"/>
                  <a:gd name="T12" fmla="*/ 0 w 5"/>
                  <a:gd name="T13" fmla="*/ 8 h 8"/>
                  <a:gd name="T14" fmla="*/ 4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7"/>
                    </a:lnTo>
                    <a:lnTo>
                      <a:pt x="0" y="8"/>
                    </a:lnTo>
                    <a:lnTo>
                      <a:pt x="2" y="8"/>
                    </a:lnTo>
                    <a:lnTo>
                      <a:pt x="0" y="8"/>
                    </a:lnTo>
                    <a:lnTo>
                      <a:pt x="4"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7" name="Freeform 1527"/>
              <p:cNvSpPr>
                <a:spLocks/>
              </p:cNvSpPr>
              <p:nvPr/>
            </p:nvSpPr>
            <p:spPr bwMode="auto">
              <a:xfrm>
                <a:off x="4039"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8" name="Freeform 1528"/>
              <p:cNvSpPr>
                <a:spLocks/>
              </p:cNvSpPr>
              <p:nvPr/>
            </p:nvSpPr>
            <p:spPr bwMode="auto">
              <a:xfrm>
                <a:off x="4039"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999" name="Freeform 1529"/>
              <p:cNvSpPr>
                <a:spLocks/>
              </p:cNvSpPr>
              <p:nvPr/>
            </p:nvSpPr>
            <p:spPr bwMode="auto">
              <a:xfrm>
                <a:off x="4041" y="2043"/>
                <a:ext cx="5" cy="8"/>
              </a:xfrm>
              <a:custGeom>
                <a:avLst/>
                <a:gdLst>
                  <a:gd name="T0" fmla="*/ 1 w 5"/>
                  <a:gd name="T1" fmla="*/ 0 h 8"/>
                  <a:gd name="T2" fmla="*/ 0 w 5"/>
                  <a:gd name="T3" fmla="*/ 0 h 8"/>
                  <a:gd name="T4" fmla="*/ 0 w 5"/>
                  <a:gd name="T5" fmla="*/ 0 h 8"/>
                  <a:gd name="T6" fmla="*/ 0 w 5"/>
                  <a:gd name="T7" fmla="*/ 8 h 8"/>
                  <a:gd name="T8" fmla="*/ 0 w 5"/>
                  <a:gd name="T9" fmla="*/ 8 h 8"/>
                  <a:gd name="T10" fmla="*/ 1 w 5"/>
                  <a:gd name="T11" fmla="*/ 0 h 8"/>
                  <a:gd name="T12" fmla="*/ 0 w 5"/>
                  <a:gd name="T13" fmla="*/ 8 h 8"/>
                  <a:gd name="T14" fmla="*/ 3 w 5"/>
                  <a:gd name="T15" fmla="*/ 7 h 8"/>
                  <a:gd name="T16" fmla="*/ 5 w 5"/>
                  <a:gd name="T17" fmla="*/ 4 h 8"/>
                  <a:gd name="T18" fmla="*/ 3 w 5"/>
                  <a:gd name="T19" fmla="*/ 2 h 8"/>
                  <a:gd name="T20" fmla="*/ 0 w 5"/>
                  <a:gd name="T21" fmla="*/ 0 h 8"/>
                  <a:gd name="T22" fmla="*/ 1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0"/>
                    </a:moveTo>
                    <a:lnTo>
                      <a:pt x="0" y="0"/>
                    </a:lnTo>
                    <a:lnTo>
                      <a:pt x="0" y="8"/>
                    </a:lnTo>
                    <a:lnTo>
                      <a:pt x="1" y="0"/>
                    </a:lnTo>
                    <a:lnTo>
                      <a:pt x="0" y="8"/>
                    </a:lnTo>
                    <a:lnTo>
                      <a:pt x="3" y="7"/>
                    </a:lnTo>
                    <a:lnTo>
                      <a:pt x="5" y="4"/>
                    </a:lnTo>
                    <a:lnTo>
                      <a:pt x="3" y="2"/>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0" name="Freeform 1530"/>
              <p:cNvSpPr>
                <a:spLocks/>
              </p:cNvSpPr>
              <p:nvPr/>
            </p:nvSpPr>
            <p:spPr bwMode="auto">
              <a:xfrm>
                <a:off x="4041" y="2043"/>
                <a:ext cx="5" cy="8"/>
              </a:xfrm>
              <a:custGeom>
                <a:avLst/>
                <a:gdLst>
                  <a:gd name="T0" fmla="*/ 1 w 5"/>
                  <a:gd name="T1" fmla="*/ 8 h 8"/>
                  <a:gd name="T2" fmla="*/ 1 w 5"/>
                  <a:gd name="T3" fmla="*/ 0 h 8"/>
                  <a:gd name="T4" fmla="*/ 1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4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8"/>
                    </a:lnTo>
                    <a:lnTo>
                      <a:pt x="1" y="8"/>
                    </a:lnTo>
                    <a:lnTo>
                      <a:pt x="5" y="7"/>
                    </a:lnTo>
                    <a:lnTo>
                      <a:pt x="5" y="4"/>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1" name="Freeform 1531"/>
              <p:cNvSpPr>
                <a:spLocks/>
              </p:cNvSpPr>
              <p:nvPr/>
            </p:nvSpPr>
            <p:spPr bwMode="auto">
              <a:xfrm>
                <a:off x="4042"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4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4"/>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2" name="Freeform 1532"/>
              <p:cNvSpPr>
                <a:spLocks/>
              </p:cNvSpPr>
              <p:nvPr/>
            </p:nvSpPr>
            <p:spPr bwMode="auto">
              <a:xfrm>
                <a:off x="4044"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3" name="Freeform 1533"/>
              <p:cNvSpPr>
                <a:spLocks/>
              </p:cNvSpPr>
              <p:nvPr/>
            </p:nvSpPr>
            <p:spPr bwMode="auto">
              <a:xfrm>
                <a:off x="4044"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4" name="Freeform 1534"/>
              <p:cNvSpPr>
                <a:spLocks/>
              </p:cNvSpPr>
              <p:nvPr/>
            </p:nvSpPr>
            <p:spPr bwMode="auto">
              <a:xfrm>
                <a:off x="4046" y="2043"/>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7 h 8"/>
                  <a:gd name="T16" fmla="*/ 4 w 4"/>
                  <a:gd name="T17" fmla="*/ 4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7"/>
                    </a:lnTo>
                    <a:lnTo>
                      <a:pt x="4"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5" name="Freeform 1535"/>
              <p:cNvSpPr>
                <a:spLocks/>
              </p:cNvSpPr>
              <p:nvPr/>
            </p:nvSpPr>
            <p:spPr bwMode="auto">
              <a:xfrm>
                <a:off x="4046" y="2043"/>
                <a:ext cx="4" cy="8"/>
              </a:xfrm>
              <a:custGeom>
                <a:avLst/>
                <a:gdLst>
                  <a:gd name="T0" fmla="*/ 1 w 4"/>
                  <a:gd name="T1" fmla="*/ 0 h 8"/>
                  <a:gd name="T2" fmla="*/ 1 w 4"/>
                  <a:gd name="T3" fmla="*/ 0 h 8"/>
                  <a:gd name="T4" fmla="*/ 0 w 4"/>
                  <a:gd name="T5" fmla="*/ 0 h 8"/>
                  <a:gd name="T6" fmla="*/ 0 w 4"/>
                  <a:gd name="T7" fmla="*/ 8 h 8"/>
                  <a:gd name="T8" fmla="*/ 1 w 4"/>
                  <a:gd name="T9" fmla="*/ 8 h 8"/>
                  <a:gd name="T10" fmla="*/ 1 w 4"/>
                  <a:gd name="T11" fmla="*/ 0 h 8"/>
                  <a:gd name="T12" fmla="*/ 1 w 4"/>
                  <a:gd name="T13" fmla="*/ 8 h 8"/>
                  <a:gd name="T14" fmla="*/ 4 w 4"/>
                  <a:gd name="T15" fmla="*/ 7 h 8"/>
                  <a:gd name="T16" fmla="*/ 4 w 4"/>
                  <a:gd name="T17" fmla="*/ 4 h 8"/>
                  <a:gd name="T18" fmla="*/ 4 w 4"/>
                  <a:gd name="T19" fmla="*/ 2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8"/>
                    </a:lnTo>
                    <a:lnTo>
                      <a:pt x="1" y="0"/>
                    </a:lnTo>
                    <a:lnTo>
                      <a:pt x="1" y="8"/>
                    </a:lnTo>
                    <a:lnTo>
                      <a:pt x="4" y="7"/>
                    </a:lnTo>
                    <a:lnTo>
                      <a:pt x="4" y="4"/>
                    </a:lnTo>
                    <a:lnTo>
                      <a:pt x="4" y="2"/>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6" name="Freeform 1536"/>
              <p:cNvSpPr>
                <a:spLocks/>
              </p:cNvSpPr>
              <p:nvPr/>
            </p:nvSpPr>
            <p:spPr bwMode="auto">
              <a:xfrm>
                <a:off x="4047" y="2043"/>
                <a:ext cx="5" cy="8"/>
              </a:xfrm>
              <a:custGeom>
                <a:avLst/>
                <a:gdLst>
                  <a:gd name="T0" fmla="*/ 2 w 5"/>
                  <a:gd name="T1" fmla="*/ 8 h 8"/>
                  <a:gd name="T2" fmla="*/ 2 w 5"/>
                  <a:gd name="T3" fmla="*/ 0 h 8"/>
                  <a:gd name="T4" fmla="*/ 0 w 5"/>
                  <a:gd name="T5" fmla="*/ 0 h 8"/>
                  <a:gd name="T6" fmla="*/ 0 w 5"/>
                  <a:gd name="T7" fmla="*/ 8 h 8"/>
                  <a:gd name="T8" fmla="*/ 0 w 5"/>
                  <a:gd name="T9" fmla="*/ 8 h 8"/>
                  <a:gd name="T10" fmla="*/ 2 w 5"/>
                  <a:gd name="T11" fmla="*/ 8 h 8"/>
                  <a:gd name="T12" fmla="*/ 0 w 5"/>
                  <a:gd name="T13" fmla="*/ 8 h 8"/>
                  <a:gd name="T14" fmla="*/ 3 w 5"/>
                  <a:gd name="T15" fmla="*/ 7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0" y="8"/>
                    </a:lnTo>
                    <a:lnTo>
                      <a:pt x="3" y="7"/>
                    </a:lnTo>
                    <a:lnTo>
                      <a:pt x="5" y="5"/>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7" name="Freeform 1537"/>
              <p:cNvSpPr>
                <a:spLocks/>
              </p:cNvSpPr>
              <p:nvPr/>
            </p:nvSpPr>
            <p:spPr bwMode="auto">
              <a:xfrm>
                <a:off x="4049"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8" name="Freeform 1538"/>
              <p:cNvSpPr>
                <a:spLocks/>
              </p:cNvSpPr>
              <p:nvPr/>
            </p:nvSpPr>
            <p:spPr bwMode="auto">
              <a:xfrm>
                <a:off x="4049"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4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4"/>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09" name="Freeform 1539"/>
              <p:cNvSpPr>
                <a:spLocks/>
              </p:cNvSpPr>
              <p:nvPr/>
            </p:nvSpPr>
            <p:spPr bwMode="auto">
              <a:xfrm>
                <a:off x="4050"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4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4"/>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0" name="Freeform 1540"/>
              <p:cNvSpPr>
                <a:spLocks/>
              </p:cNvSpPr>
              <p:nvPr/>
            </p:nvSpPr>
            <p:spPr bwMode="auto">
              <a:xfrm>
                <a:off x="4052" y="2043"/>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7 h 8"/>
                  <a:gd name="T16" fmla="*/ 3 w 3"/>
                  <a:gd name="T17" fmla="*/ 4 h 8"/>
                  <a:gd name="T18" fmla="*/ 3 w 3"/>
                  <a:gd name="T19" fmla="*/ 2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7"/>
                    </a:lnTo>
                    <a:lnTo>
                      <a:pt x="3"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1" name="Freeform 1541"/>
              <p:cNvSpPr>
                <a:spLocks/>
              </p:cNvSpPr>
              <p:nvPr/>
            </p:nvSpPr>
            <p:spPr bwMode="auto">
              <a:xfrm>
                <a:off x="4052"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4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4"/>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2" name="Freeform 1542"/>
              <p:cNvSpPr>
                <a:spLocks/>
              </p:cNvSpPr>
              <p:nvPr/>
            </p:nvSpPr>
            <p:spPr bwMode="auto">
              <a:xfrm>
                <a:off x="4054" y="2043"/>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7 h 8"/>
                  <a:gd name="T16" fmla="*/ 4 w 4"/>
                  <a:gd name="T17" fmla="*/ 4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7"/>
                    </a:lnTo>
                    <a:lnTo>
                      <a:pt x="4"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3" name="Freeform 1543"/>
              <p:cNvSpPr>
                <a:spLocks/>
              </p:cNvSpPr>
              <p:nvPr/>
            </p:nvSpPr>
            <p:spPr bwMode="auto">
              <a:xfrm>
                <a:off x="4054" y="2043"/>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4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7"/>
                    </a:lnTo>
                    <a:lnTo>
                      <a:pt x="4" y="4"/>
                    </a:lnTo>
                    <a:lnTo>
                      <a:pt x="4"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4" name="Freeform 1544"/>
              <p:cNvSpPr>
                <a:spLocks/>
              </p:cNvSpPr>
              <p:nvPr/>
            </p:nvSpPr>
            <p:spPr bwMode="auto">
              <a:xfrm>
                <a:off x="4055"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4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4"/>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5" name="Freeform 1545"/>
              <p:cNvSpPr>
                <a:spLocks/>
              </p:cNvSpPr>
              <p:nvPr/>
            </p:nvSpPr>
            <p:spPr bwMode="auto">
              <a:xfrm>
                <a:off x="4057" y="2043"/>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7 h 8"/>
                  <a:gd name="T16" fmla="*/ 3 w 3"/>
                  <a:gd name="T17" fmla="*/ 4 h 8"/>
                  <a:gd name="T18" fmla="*/ 3 w 3"/>
                  <a:gd name="T19" fmla="*/ 2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7"/>
                    </a:lnTo>
                    <a:lnTo>
                      <a:pt x="3"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6" name="Freeform 1546"/>
              <p:cNvSpPr>
                <a:spLocks/>
              </p:cNvSpPr>
              <p:nvPr/>
            </p:nvSpPr>
            <p:spPr bwMode="auto">
              <a:xfrm>
                <a:off x="4057"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4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4"/>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7" name="Freeform 1547"/>
              <p:cNvSpPr>
                <a:spLocks/>
              </p:cNvSpPr>
              <p:nvPr/>
            </p:nvSpPr>
            <p:spPr bwMode="auto">
              <a:xfrm>
                <a:off x="4058"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4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4"/>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8" name="Freeform 1548"/>
              <p:cNvSpPr>
                <a:spLocks/>
              </p:cNvSpPr>
              <p:nvPr/>
            </p:nvSpPr>
            <p:spPr bwMode="auto">
              <a:xfrm>
                <a:off x="4058"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19" name="Freeform 1549"/>
              <p:cNvSpPr>
                <a:spLocks/>
              </p:cNvSpPr>
              <p:nvPr/>
            </p:nvSpPr>
            <p:spPr bwMode="auto">
              <a:xfrm>
                <a:off x="4060"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4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4"/>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0" name="Freeform 1550"/>
              <p:cNvSpPr>
                <a:spLocks/>
              </p:cNvSpPr>
              <p:nvPr/>
            </p:nvSpPr>
            <p:spPr bwMode="auto">
              <a:xfrm>
                <a:off x="4062" y="2043"/>
                <a:ext cx="5" cy="8"/>
              </a:xfrm>
              <a:custGeom>
                <a:avLst/>
                <a:gdLst>
                  <a:gd name="T0" fmla="*/ 0 w 5"/>
                  <a:gd name="T1" fmla="*/ 0 h 8"/>
                  <a:gd name="T2" fmla="*/ 0 w 5"/>
                  <a:gd name="T3" fmla="*/ 0 h 8"/>
                  <a:gd name="T4" fmla="*/ 0 w 5"/>
                  <a:gd name="T5" fmla="*/ 0 h 8"/>
                  <a:gd name="T6" fmla="*/ 0 w 5"/>
                  <a:gd name="T7" fmla="*/ 8 h 8"/>
                  <a:gd name="T8" fmla="*/ 0 w 5"/>
                  <a:gd name="T9" fmla="*/ 8 h 8"/>
                  <a:gd name="T10" fmla="*/ 0 w 5"/>
                  <a:gd name="T11" fmla="*/ 0 h 8"/>
                  <a:gd name="T12" fmla="*/ 0 w 5"/>
                  <a:gd name="T13" fmla="*/ 8 h 8"/>
                  <a:gd name="T14" fmla="*/ 3 w 5"/>
                  <a:gd name="T15" fmla="*/ 7 h 8"/>
                  <a:gd name="T16" fmla="*/ 5 w 5"/>
                  <a:gd name="T17" fmla="*/ 4 h 8"/>
                  <a:gd name="T18" fmla="*/ 3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0" y="0"/>
                    </a:lnTo>
                    <a:lnTo>
                      <a:pt x="0" y="8"/>
                    </a:lnTo>
                    <a:lnTo>
                      <a:pt x="3" y="7"/>
                    </a:lnTo>
                    <a:lnTo>
                      <a:pt x="5" y="4"/>
                    </a:lnTo>
                    <a:lnTo>
                      <a:pt x="3" y="2"/>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1" name="Freeform 1551"/>
              <p:cNvSpPr>
                <a:spLocks/>
              </p:cNvSpPr>
              <p:nvPr/>
            </p:nvSpPr>
            <p:spPr bwMode="auto">
              <a:xfrm>
                <a:off x="4062"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5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5"/>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2" name="Freeform 1552"/>
              <p:cNvSpPr>
                <a:spLocks/>
              </p:cNvSpPr>
              <p:nvPr/>
            </p:nvSpPr>
            <p:spPr bwMode="auto">
              <a:xfrm>
                <a:off x="4063"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4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4"/>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3" name="Freeform 1553"/>
              <p:cNvSpPr>
                <a:spLocks/>
              </p:cNvSpPr>
              <p:nvPr/>
            </p:nvSpPr>
            <p:spPr bwMode="auto">
              <a:xfrm>
                <a:off x="4063"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4" name="Freeform 1554"/>
              <p:cNvSpPr>
                <a:spLocks/>
              </p:cNvSpPr>
              <p:nvPr/>
            </p:nvSpPr>
            <p:spPr bwMode="auto">
              <a:xfrm>
                <a:off x="4065"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7 h 8"/>
                  <a:gd name="T16" fmla="*/ 5 w 5"/>
                  <a:gd name="T17" fmla="*/ 4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7"/>
                    </a:lnTo>
                    <a:lnTo>
                      <a:pt x="5" y="4"/>
                    </a:lnTo>
                    <a:lnTo>
                      <a:pt x="3"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5" name="Freeform 1555"/>
              <p:cNvSpPr>
                <a:spLocks/>
              </p:cNvSpPr>
              <p:nvPr/>
            </p:nvSpPr>
            <p:spPr bwMode="auto">
              <a:xfrm>
                <a:off x="4067" y="2043"/>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7 h 8"/>
                  <a:gd name="T16" fmla="*/ 4 w 4"/>
                  <a:gd name="T17" fmla="*/ 4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7"/>
                    </a:lnTo>
                    <a:lnTo>
                      <a:pt x="4"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6" name="Freeform 1556"/>
              <p:cNvSpPr>
                <a:spLocks/>
              </p:cNvSpPr>
              <p:nvPr/>
            </p:nvSpPr>
            <p:spPr bwMode="auto">
              <a:xfrm>
                <a:off x="4067" y="2043"/>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4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7"/>
                    </a:lnTo>
                    <a:lnTo>
                      <a:pt x="4" y="4"/>
                    </a:lnTo>
                    <a:lnTo>
                      <a:pt x="4"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7" name="Freeform 1557"/>
              <p:cNvSpPr>
                <a:spLocks/>
              </p:cNvSpPr>
              <p:nvPr/>
            </p:nvSpPr>
            <p:spPr bwMode="auto">
              <a:xfrm>
                <a:off x="4068"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8" name="Freeform 1558"/>
              <p:cNvSpPr>
                <a:spLocks/>
              </p:cNvSpPr>
              <p:nvPr/>
            </p:nvSpPr>
            <p:spPr bwMode="auto">
              <a:xfrm>
                <a:off x="4068"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29" name="Freeform 1559"/>
              <p:cNvSpPr>
                <a:spLocks/>
              </p:cNvSpPr>
              <p:nvPr/>
            </p:nvSpPr>
            <p:spPr bwMode="auto">
              <a:xfrm>
                <a:off x="4070"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4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4"/>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0" name="Freeform 1560"/>
              <p:cNvSpPr>
                <a:spLocks/>
              </p:cNvSpPr>
              <p:nvPr/>
            </p:nvSpPr>
            <p:spPr bwMode="auto">
              <a:xfrm>
                <a:off x="4071"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4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4"/>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1" name="Freeform 1561"/>
              <p:cNvSpPr>
                <a:spLocks/>
              </p:cNvSpPr>
              <p:nvPr/>
            </p:nvSpPr>
            <p:spPr bwMode="auto">
              <a:xfrm>
                <a:off x="4071"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2" name="Freeform 1562"/>
              <p:cNvSpPr>
                <a:spLocks/>
              </p:cNvSpPr>
              <p:nvPr/>
            </p:nvSpPr>
            <p:spPr bwMode="auto">
              <a:xfrm>
                <a:off x="4073"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3" name="Freeform 1563"/>
              <p:cNvSpPr>
                <a:spLocks/>
              </p:cNvSpPr>
              <p:nvPr/>
            </p:nvSpPr>
            <p:spPr bwMode="auto">
              <a:xfrm>
                <a:off x="4073"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4" name="Freeform 1564"/>
              <p:cNvSpPr>
                <a:spLocks/>
              </p:cNvSpPr>
              <p:nvPr/>
            </p:nvSpPr>
            <p:spPr bwMode="auto">
              <a:xfrm>
                <a:off x="4075" y="2043"/>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7 h 8"/>
                  <a:gd name="T16" fmla="*/ 4 w 4"/>
                  <a:gd name="T17" fmla="*/ 4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7"/>
                    </a:lnTo>
                    <a:lnTo>
                      <a:pt x="4" y="4"/>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5" name="Freeform 1565"/>
              <p:cNvSpPr>
                <a:spLocks/>
              </p:cNvSpPr>
              <p:nvPr/>
            </p:nvSpPr>
            <p:spPr bwMode="auto">
              <a:xfrm>
                <a:off x="4076"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6" name="Freeform 1566"/>
              <p:cNvSpPr>
                <a:spLocks/>
              </p:cNvSpPr>
              <p:nvPr/>
            </p:nvSpPr>
            <p:spPr bwMode="auto">
              <a:xfrm>
                <a:off x="4076"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7" name="Freeform 1567"/>
              <p:cNvSpPr>
                <a:spLocks/>
              </p:cNvSpPr>
              <p:nvPr/>
            </p:nvSpPr>
            <p:spPr bwMode="auto">
              <a:xfrm>
                <a:off x="4078"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8" name="Freeform 1568"/>
              <p:cNvSpPr>
                <a:spLocks/>
              </p:cNvSpPr>
              <p:nvPr/>
            </p:nvSpPr>
            <p:spPr bwMode="auto">
              <a:xfrm>
                <a:off x="4078"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7 h 8"/>
                  <a:gd name="T16" fmla="*/ 5 w 5"/>
                  <a:gd name="T17" fmla="*/ 4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7"/>
                    </a:lnTo>
                    <a:lnTo>
                      <a:pt x="5" y="4"/>
                    </a:lnTo>
                    <a:lnTo>
                      <a:pt x="5"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39" name="Freeform 1569"/>
              <p:cNvSpPr>
                <a:spLocks/>
              </p:cNvSpPr>
              <p:nvPr/>
            </p:nvSpPr>
            <p:spPr bwMode="auto">
              <a:xfrm>
                <a:off x="4079"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4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4"/>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0" name="Freeform 1570"/>
              <p:cNvSpPr>
                <a:spLocks/>
              </p:cNvSpPr>
              <p:nvPr/>
            </p:nvSpPr>
            <p:spPr bwMode="auto">
              <a:xfrm>
                <a:off x="4081"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1" name="Freeform 1571"/>
              <p:cNvSpPr>
                <a:spLocks/>
              </p:cNvSpPr>
              <p:nvPr/>
            </p:nvSpPr>
            <p:spPr bwMode="auto">
              <a:xfrm>
                <a:off x="4081"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2" name="Freeform 1572"/>
              <p:cNvSpPr>
                <a:spLocks/>
              </p:cNvSpPr>
              <p:nvPr/>
            </p:nvSpPr>
            <p:spPr bwMode="auto">
              <a:xfrm>
                <a:off x="4083" y="2043"/>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7 h 8"/>
                  <a:gd name="T16" fmla="*/ 5 w 5"/>
                  <a:gd name="T17" fmla="*/ 4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7"/>
                    </a:lnTo>
                    <a:lnTo>
                      <a:pt x="5" y="4"/>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3" name="Freeform 1573"/>
              <p:cNvSpPr>
                <a:spLocks/>
              </p:cNvSpPr>
              <p:nvPr/>
            </p:nvSpPr>
            <p:spPr bwMode="auto">
              <a:xfrm>
                <a:off x="4084" y="2043"/>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4 w 4"/>
                  <a:gd name="T15" fmla="*/ 7 h 8"/>
                  <a:gd name="T16" fmla="*/ 4 w 4"/>
                  <a:gd name="T17" fmla="*/ 4 h 8"/>
                  <a:gd name="T18" fmla="*/ 4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4" y="7"/>
                    </a:lnTo>
                    <a:lnTo>
                      <a:pt x="4" y="4"/>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4" name="Freeform 1574"/>
              <p:cNvSpPr>
                <a:spLocks/>
              </p:cNvSpPr>
              <p:nvPr/>
            </p:nvSpPr>
            <p:spPr bwMode="auto">
              <a:xfrm>
                <a:off x="4084"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4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4"/>
                    </a:lnTo>
                    <a:lnTo>
                      <a:pt x="4"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5" name="Freeform 1575"/>
              <p:cNvSpPr>
                <a:spLocks/>
              </p:cNvSpPr>
              <p:nvPr/>
            </p:nvSpPr>
            <p:spPr bwMode="auto">
              <a:xfrm>
                <a:off x="4086"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6" name="Freeform 1576"/>
              <p:cNvSpPr>
                <a:spLocks/>
              </p:cNvSpPr>
              <p:nvPr/>
            </p:nvSpPr>
            <p:spPr bwMode="auto">
              <a:xfrm>
                <a:off x="4086"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7" name="Freeform 1577"/>
              <p:cNvSpPr>
                <a:spLocks/>
              </p:cNvSpPr>
              <p:nvPr/>
            </p:nvSpPr>
            <p:spPr bwMode="auto">
              <a:xfrm>
                <a:off x="4088" y="2043"/>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7 h 8"/>
                  <a:gd name="T16" fmla="*/ 4 w 4"/>
                  <a:gd name="T17" fmla="*/ 4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7"/>
                    </a:lnTo>
                    <a:lnTo>
                      <a:pt x="4" y="4"/>
                    </a:lnTo>
                    <a:lnTo>
                      <a:pt x="3" y="2"/>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8" name="Freeform 1578"/>
              <p:cNvSpPr>
                <a:spLocks/>
              </p:cNvSpPr>
              <p:nvPr/>
            </p:nvSpPr>
            <p:spPr bwMode="auto">
              <a:xfrm>
                <a:off x="4089" y="2043"/>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4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7"/>
                    </a:lnTo>
                    <a:lnTo>
                      <a:pt x="5" y="4"/>
                    </a:lnTo>
                    <a:lnTo>
                      <a:pt x="3"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49" name="Freeform 1579"/>
              <p:cNvSpPr>
                <a:spLocks/>
              </p:cNvSpPr>
              <p:nvPr/>
            </p:nvSpPr>
            <p:spPr bwMode="auto">
              <a:xfrm>
                <a:off x="4089" y="2043"/>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4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4"/>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0050" name="Rectangle 1580"/>
              <p:cNvSpPr>
                <a:spLocks noChangeArrowheads="1"/>
              </p:cNvSpPr>
              <p:nvPr/>
            </p:nvSpPr>
            <p:spPr bwMode="auto">
              <a:xfrm>
                <a:off x="4091" y="2043"/>
                <a:ext cx="1" cy="8"/>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40051" name="Rectangle 1581"/>
              <p:cNvSpPr>
                <a:spLocks noChangeArrowheads="1"/>
              </p:cNvSpPr>
              <p:nvPr/>
            </p:nvSpPr>
            <p:spPr bwMode="auto">
              <a:xfrm>
                <a:off x="3680" y="1502"/>
                <a:ext cx="20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11.8%</a:t>
                </a:r>
                <a:endParaRPr lang="en-US" altLang="en-US" sz="1800"/>
              </a:p>
            </p:txBody>
          </p:sp>
          <p:sp>
            <p:nvSpPr>
              <p:cNvPr id="40052" name="Rectangle 1582"/>
              <p:cNvSpPr>
                <a:spLocks noChangeArrowheads="1"/>
              </p:cNvSpPr>
              <p:nvPr/>
            </p:nvSpPr>
            <p:spPr bwMode="auto">
              <a:xfrm>
                <a:off x="3885" y="1803"/>
                <a:ext cx="22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-47.3%</a:t>
                </a:r>
                <a:endParaRPr lang="en-US" altLang="en-US" sz="1800"/>
              </a:p>
            </p:txBody>
          </p:sp>
          <p:sp>
            <p:nvSpPr>
              <p:cNvPr id="40053" name="Rectangle 1583"/>
              <p:cNvSpPr>
                <a:spLocks noChangeArrowheads="1"/>
              </p:cNvSpPr>
              <p:nvPr/>
            </p:nvSpPr>
            <p:spPr bwMode="auto">
              <a:xfrm>
                <a:off x="4288" y="1704"/>
                <a:ext cx="69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a:solidFill>
                      <a:srgbClr val="1F1A17"/>
                    </a:solidFill>
                  </a:rPr>
                  <a:t>Skimmed Rider</a:t>
                </a:r>
                <a:endParaRPr lang="en-US" altLang="en-US" sz="1800"/>
              </a:p>
            </p:txBody>
          </p:sp>
        </p:grpSp>
      </p:grpSp>
      <p:sp>
        <p:nvSpPr>
          <p:cNvPr id="37900" name="Rectangle 1584"/>
          <p:cNvSpPr>
            <a:spLocks noChangeArrowheads="1"/>
          </p:cNvSpPr>
          <p:nvPr/>
        </p:nvSpPr>
        <p:spPr bwMode="auto">
          <a:xfrm>
            <a:off x="3429000" y="4359275"/>
            <a:ext cx="1587" cy="1587"/>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7901" name="Rectangle 1585"/>
          <p:cNvSpPr>
            <a:spLocks noChangeArrowheads="1"/>
          </p:cNvSpPr>
          <p:nvPr/>
        </p:nvSpPr>
        <p:spPr bwMode="auto">
          <a:xfrm>
            <a:off x="4384675" y="4359275"/>
            <a:ext cx="1587" cy="1587"/>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7902" name="Rectangle 1586"/>
          <p:cNvSpPr>
            <a:spLocks noChangeArrowheads="1"/>
          </p:cNvSpPr>
          <p:nvPr/>
        </p:nvSpPr>
        <p:spPr bwMode="auto">
          <a:xfrm>
            <a:off x="3886200" y="4175125"/>
            <a:ext cx="1587" cy="1587"/>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grpSp>
        <p:nvGrpSpPr>
          <p:cNvPr id="145565" name="Group 3229"/>
          <p:cNvGrpSpPr>
            <a:grpSpLocks/>
          </p:cNvGrpSpPr>
          <p:nvPr/>
        </p:nvGrpSpPr>
        <p:grpSpPr bwMode="auto">
          <a:xfrm>
            <a:off x="3429000" y="3505200"/>
            <a:ext cx="2900362" cy="862012"/>
            <a:chOff x="3539" y="2231"/>
            <a:chExt cx="1827" cy="543"/>
          </a:xfrm>
        </p:grpSpPr>
        <p:sp>
          <p:nvSpPr>
            <p:cNvPr id="38707" name="Rectangle 1587"/>
            <p:cNvSpPr>
              <a:spLocks noChangeArrowheads="1"/>
            </p:cNvSpPr>
            <p:nvPr/>
          </p:nvSpPr>
          <p:spPr bwMode="auto">
            <a:xfrm>
              <a:off x="3822" y="2645"/>
              <a:ext cx="8" cy="8"/>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708" name="Rectangle 1588"/>
            <p:cNvSpPr>
              <a:spLocks noChangeArrowheads="1"/>
            </p:cNvSpPr>
            <p:nvPr/>
          </p:nvSpPr>
          <p:spPr bwMode="auto">
            <a:xfrm>
              <a:off x="3539" y="2766"/>
              <a:ext cx="602" cy="8"/>
            </a:xfrm>
            <a:prstGeom prst="rect">
              <a:avLst/>
            </a:prstGeom>
            <a:solidFill>
              <a:srgbClr val="DC363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709" name="Freeform 1589"/>
            <p:cNvSpPr>
              <a:spLocks/>
            </p:cNvSpPr>
            <p:nvPr/>
          </p:nvSpPr>
          <p:spPr bwMode="auto">
            <a:xfrm>
              <a:off x="3822" y="2651"/>
              <a:ext cx="8" cy="10"/>
            </a:xfrm>
            <a:custGeom>
              <a:avLst/>
              <a:gdLst>
                <a:gd name="T0" fmla="*/ 2 w 8"/>
                <a:gd name="T1" fmla="*/ 7 h 10"/>
                <a:gd name="T2" fmla="*/ 8 w 8"/>
                <a:gd name="T3" fmla="*/ 5 h 10"/>
                <a:gd name="T4" fmla="*/ 8 w 8"/>
                <a:gd name="T5" fmla="*/ 0 h 10"/>
                <a:gd name="T6" fmla="*/ 0 w 8"/>
                <a:gd name="T7" fmla="*/ 2 h 10"/>
                <a:gd name="T8" fmla="*/ 2 w 8"/>
                <a:gd name="T9" fmla="*/ 7 h 10"/>
                <a:gd name="T10" fmla="*/ 2 w 8"/>
                <a:gd name="T11" fmla="*/ 7 h 10"/>
                <a:gd name="T12" fmla="*/ 2 w 8"/>
                <a:gd name="T13" fmla="*/ 7 h 10"/>
                <a:gd name="T14" fmla="*/ 4 w 8"/>
                <a:gd name="T15" fmla="*/ 8 h 10"/>
                <a:gd name="T16" fmla="*/ 7 w 8"/>
                <a:gd name="T17" fmla="*/ 10 h 10"/>
                <a:gd name="T18" fmla="*/ 8 w 8"/>
                <a:gd name="T19" fmla="*/ 8 h 10"/>
                <a:gd name="T20" fmla="*/ 8 w 8"/>
                <a:gd name="T21" fmla="*/ 5 h 10"/>
                <a:gd name="T22" fmla="*/ 2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2" y="7"/>
                  </a:moveTo>
                  <a:lnTo>
                    <a:pt x="8" y="5"/>
                  </a:lnTo>
                  <a:lnTo>
                    <a:pt x="8" y="0"/>
                  </a:lnTo>
                  <a:lnTo>
                    <a:pt x="0" y="2"/>
                  </a:lnTo>
                  <a:lnTo>
                    <a:pt x="2" y="7"/>
                  </a:lnTo>
                  <a:lnTo>
                    <a:pt x="4" y="8"/>
                  </a:lnTo>
                  <a:lnTo>
                    <a:pt x="7" y="10"/>
                  </a:lnTo>
                  <a:lnTo>
                    <a:pt x="8" y="8"/>
                  </a:lnTo>
                  <a:lnTo>
                    <a:pt x="8" y="5"/>
                  </a:lnTo>
                  <a:lnTo>
                    <a:pt x="2"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0" name="Freeform 1590"/>
            <p:cNvSpPr>
              <a:spLocks/>
            </p:cNvSpPr>
            <p:nvPr/>
          </p:nvSpPr>
          <p:spPr bwMode="auto">
            <a:xfrm>
              <a:off x="3824" y="2656"/>
              <a:ext cx="8" cy="8"/>
            </a:xfrm>
            <a:custGeom>
              <a:avLst/>
              <a:gdLst>
                <a:gd name="T0" fmla="*/ 8 w 8"/>
                <a:gd name="T1" fmla="*/ 5 h 8"/>
                <a:gd name="T2" fmla="*/ 8 w 8"/>
                <a:gd name="T3" fmla="*/ 5 h 8"/>
                <a:gd name="T4" fmla="*/ 6 w 8"/>
                <a:gd name="T5" fmla="*/ 0 h 8"/>
                <a:gd name="T6" fmla="*/ 0 w 8"/>
                <a:gd name="T7" fmla="*/ 2 h 8"/>
                <a:gd name="T8" fmla="*/ 2 w 8"/>
                <a:gd name="T9" fmla="*/ 6 h 8"/>
                <a:gd name="T10" fmla="*/ 8 w 8"/>
                <a:gd name="T11" fmla="*/ 5 h 8"/>
                <a:gd name="T12" fmla="*/ 2 w 8"/>
                <a:gd name="T13" fmla="*/ 6 h 8"/>
                <a:gd name="T14" fmla="*/ 3 w 8"/>
                <a:gd name="T15" fmla="*/ 8 h 8"/>
                <a:gd name="T16" fmla="*/ 5 w 8"/>
                <a:gd name="T17" fmla="*/ 8 h 8"/>
                <a:gd name="T18" fmla="*/ 8 w 8"/>
                <a:gd name="T19" fmla="*/ 8 h 8"/>
                <a:gd name="T20" fmla="*/ 8 w 8"/>
                <a:gd name="T21" fmla="*/ 5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5"/>
                  </a:moveTo>
                  <a:lnTo>
                    <a:pt x="8" y="5"/>
                  </a:lnTo>
                  <a:lnTo>
                    <a:pt x="6" y="0"/>
                  </a:lnTo>
                  <a:lnTo>
                    <a:pt x="0" y="2"/>
                  </a:lnTo>
                  <a:lnTo>
                    <a:pt x="2" y="6"/>
                  </a:lnTo>
                  <a:lnTo>
                    <a:pt x="8" y="5"/>
                  </a:lnTo>
                  <a:lnTo>
                    <a:pt x="2" y="6"/>
                  </a:lnTo>
                  <a:lnTo>
                    <a:pt x="3" y="8"/>
                  </a:lnTo>
                  <a:lnTo>
                    <a:pt x="5" y="8"/>
                  </a:lnTo>
                  <a:lnTo>
                    <a:pt x="8" y="8"/>
                  </a:lnTo>
                  <a:lnTo>
                    <a:pt x="8"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1" name="Freeform 1591"/>
            <p:cNvSpPr>
              <a:spLocks/>
            </p:cNvSpPr>
            <p:nvPr/>
          </p:nvSpPr>
          <p:spPr bwMode="auto">
            <a:xfrm>
              <a:off x="3826" y="2661"/>
              <a:ext cx="8" cy="8"/>
            </a:xfrm>
            <a:custGeom>
              <a:avLst/>
              <a:gdLst>
                <a:gd name="T0" fmla="*/ 0 w 8"/>
                <a:gd name="T1" fmla="*/ 5 h 8"/>
                <a:gd name="T2" fmla="*/ 8 w 8"/>
                <a:gd name="T3" fmla="*/ 3 h 8"/>
                <a:gd name="T4" fmla="*/ 6 w 8"/>
                <a:gd name="T5" fmla="*/ 0 h 8"/>
                <a:gd name="T6" fmla="*/ 0 w 8"/>
                <a:gd name="T7" fmla="*/ 1 h 8"/>
                <a:gd name="T8" fmla="*/ 0 w 8"/>
                <a:gd name="T9" fmla="*/ 5 h 8"/>
                <a:gd name="T10" fmla="*/ 0 w 8"/>
                <a:gd name="T11" fmla="*/ 5 h 8"/>
                <a:gd name="T12" fmla="*/ 0 w 8"/>
                <a:gd name="T13" fmla="*/ 5 h 8"/>
                <a:gd name="T14" fmla="*/ 1 w 8"/>
                <a:gd name="T15" fmla="*/ 8 h 8"/>
                <a:gd name="T16" fmla="*/ 4 w 8"/>
                <a:gd name="T17" fmla="*/ 8 h 8"/>
                <a:gd name="T18" fmla="*/ 6 w 8"/>
                <a:gd name="T19" fmla="*/ 6 h 8"/>
                <a:gd name="T20" fmla="*/ 8 w 8"/>
                <a:gd name="T21" fmla="*/ 3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3"/>
                  </a:lnTo>
                  <a:lnTo>
                    <a:pt x="6" y="0"/>
                  </a:lnTo>
                  <a:lnTo>
                    <a:pt x="0" y="1"/>
                  </a:lnTo>
                  <a:lnTo>
                    <a:pt x="0" y="5"/>
                  </a:lnTo>
                  <a:lnTo>
                    <a:pt x="1" y="8"/>
                  </a:lnTo>
                  <a:lnTo>
                    <a:pt x="4" y="8"/>
                  </a:lnTo>
                  <a:lnTo>
                    <a:pt x="6" y="6"/>
                  </a:lnTo>
                  <a:lnTo>
                    <a:pt x="8" y="3"/>
                  </a:lnTo>
                  <a:lnTo>
                    <a:pt x="0"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2" name="Freeform 1592"/>
            <p:cNvSpPr>
              <a:spLocks/>
            </p:cNvSpPr>
            <p:nvPr/>
          </p:nvSpPr>
          <p:spPr bwMode="auto">
            <a:xfrm>
              <a:off x="3826" y="2664"/>
              <a:ext cx="8" cy="10"/>
            </a:xfrm>
            <a:custGeom>
              <a:avLst/>
              <a:gdLst>
                <a:gd name="T0" fmla="*/ 1 w 8"/>
                <a:gd name="T1" fmla="*/ 7 h 10"/>
                <a:gd name="T2" fmla="*/ 8 w 8"/>
                <a:gd name="T3" fmla="*/ 5 h 10"/>
                <a:gd name="T4" fmla="*/ 8 w 8"/>
                <a:gd name="T5" fmla="*/ 0 h 10"/>
                <a:gd name="T6" fmla="*/ 0 w 8"/>
                <a:gd name="T7" fmla="*/ 2 h 10"/>
                <a:gd name="T8" fmla="*/ 1 w 8"/>
                <a:gd name="T9" fmla="*/ 7 h 10"/>
                <a:gd name="T10" fmla="*/ 1 w 8"/>
                <a:gd name="T11" fmla="*/ 7 h 10"/>
                <a:gd name="T12" fmla="*/ 1 w 8"/>
                <a:gd name="T13" fmla="*/ 7 h 10"/>
                <a:gd name="T14" fmla="*/ 3 w 8"/>
                <a:gd name="T15" fmla="*/ 8 h 10"/>
                <a:gd name="T16" fmla="*/ 6 w 8"/>
                <a:gd name="T17" fmla="*/ 10 h 10"/>
                <a:gd name="T18" fmla="*/ 8 w 8"/>
                <a:gd name="T19" fmla="*/ 8 h 10"/>
                <a:gd name="T20" fmla="*/ 8 w 8"/>
                <a:gd name="T21" fmla="*/ 5 h 10"/>
                <a:gd name="T22" fmla="*/ 1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7"/>
                  </a:moveTo>
                  <a:lnTo>
                    <a:pt x="8" y="5"/>
                  </a:lnTo>
                  <a:lnTo>
                    <a:pt x="8" y="0"/>
                  </a:lnTo>
                  <a:lnTo>
                    <a:pt x="0" y="2"/>
                  </a:lnTo>
                  <a:lnTo>
                    <a:pt x="1" y="7"/>
                  </a:lnTo>
                  <a:lnTo>
                    <a:pt x="3" y="8"/>
                  </a:lnTo>
                  <a:lnTo>
                    <a:pt x="6" y="10"/>
                  </a:lnTo>
                  <a:lnTo>
                    <a:pt x="8" y="8"/>
                  </a:lnTo>
                  <a:lnTo>
                    <a:pt x="8" y="5"/>
                  </a:lnTo>
                  <a:lnTo>
                    <a:pt x="1"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3" name="Freeform 1593"/>
            <p:cNvSpPr>
              <a:spLocks/>
            </p:cNvSpPr>
            <p:nvPr/>
          </p:nvSpPr>
          <p:spPr bwMode="auto">
            <a:xfrm>
              <a:off x="3827" y="2669"/>
              <a:ext cx="8" cy="8"/>
            </a:xfrm>
            <a:custGeom>
              <a:avLst/>
              <a:gdLst>
                <a:gd name="T0" fmla="*/ 0 w 8"/>
                <a:gd name="T1" fmla="*/ 5 h 8"/>
                <a:gd name="T2" fmla="*/ 8 w 8"/>
                <a:gd name="T3" fmla="*/ 3 h 8"/>
                <a:gd name="T4" fmla="*/ 7 w 8"/>
                <a:gd name="T5" fmla="*/ 0 h 8"/>
                <a:gd name="T6" fmla="*/ 0 w 8"/>
                <a:gd name="T7" fmla="*/ 2 h 8"/>
                <a:gd name="T8" fmla="*/ 0 w 8"/>
                <a:gd name="T9" fmla="*/ 5 h 8"/>
                <a:gd name="T10" fmla="*/ 0 w 8"/>
                <a:gd name="T11" fmla="*/ 5 h 8"/>
                <a:gd name="T12" fmla="*/ 0 w 8"/>
                <a:gd name="T13" fmla="*/ 5 h 8"/>
                <a:gd name="T14" fmla="*/ 2 w 8"/>
                <a:gd name="T15" fmla="*/ 8 h 8"/>
                <a:gd name="T16" fmla="*/ 5 w 8"/>
                <a:gd name="T17" fmla="*/ 8 h 8"/>
                <a:gd name="T18" fmla="*/ 8 w 8"/>
                <a:gd name="T19" fmla="*/ 6 h 8"/>
                <a:gd name="T20" fmla="*/ 8 w 8"/>
                <a:gd name="T21" fmla="*/ 3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3"/>
                  </a:lnTo>
                  <a:lnTo>
                    <a:pt x="7" y="0"/>
                  </a:lnTo>
                  <a:lnTo>
                    <a:pt x="0" y="2"/>
                  </a:lnTo>
                  <a:lnTo>
                    <a:pt x="0" y="5"/>
                  </a:lnTo>
                  <a:lnTo>
                    <a:pt x="2" y="8"/>
                  </a:lnTo>
                  <a:lnTo>
                    <a:pt x="5" y="8"/>
                  </a:lnTo>
                  <a:lnTo>
                    <a:pt x="8" y="6"/>
                  </a:lnTo>
                  <a:lnTo>
                    <a:pt x="8" y="3"/>
                  </a:lnTo>
                  <a:lnTo>
                    <a:pt x="0"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4" name="Freeform 1594"/>
            <p:cNvSpPr>
              <a:spLocks/>
            </p:cNvSpPr>
            <p:nvPr/>
          </p:nvSpPr>
          <p:spPr bwMode="auto">
            <a:xfrm>
              <a:off x="3827" y="2672"/>
              <a:ext cx="10" cy="10"/>
            </a:xfrm>
            <a:custGeom>
              <a:avLst/>
              <a:gdLst>
                <a:gd name="T0" fmla="*/ 10 w 10"/>
                <a:gd name="T1" fmla="*/ 5 h 10"/>
                <a:gd name="T2" fmla="*/ 10 w 10"/>
                <a:gd name="T3" fmla="*/ 5 h 10"/>
                <a:gd name="T4" fmla="*/ 8 w 10"/>
                <a:gd name="T5" fmla="*/ 0 h 10"/>
                <a:gd name="T6" fmla="*/ 0 w 10"/>
                <a:gd name="T7" fmla="*/ 2 h 10"/>
                <a:gd name="T8" fmla="*/ 2 w 10"/>
                <a:gd name="T9" fmla="*/ 7 h 10"/>
                <a:gd name="T10" fmla="*/ 10 w 10"/>
                <a:gd name="T11" fmla="*/ 5 h 10"/>
                <a:gd name="T12" fmla="*/ 2 w 10"/>
                <a:gd name="T13" fmla="*/ 7 h 10"/>
                <a:gd name="T14" fmla="*/ 3 w 10"/>
                <a:gd name="T15" fmla="*/ 8 h 10"/>
                <a:gd name="T16" fmla="*/ 7 w 10"/>
                <a:gd name="T17" fmla="*/ 10 h 10"/>
                <a:gd name="T18" fmla="*/ 8 w 10"/>
                <a:gd name="T19" fmla="*/ 8 h 10"/>
                <a:gd name="T20" fmla="*/ 10 w 10"/>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0">
                  <a:moveTo>
                    <a:pt x="10" y="5"/>
                  </a:moveTo>
                  <a:lnTo>
                    <a:pt x="10" y="5"/>
                  </a:lnTo>
                  <a:lnTo>
                    <a:pt x="8" y="0"/>
                  </a:lnTo>
                  <a:lnTo>
                    <a:pt x="0" y="2"/>
                  </a:lnTo>
                  <a:lnTo>
                    <a:pt x="2" y="7"/>
                  </a:lnTo>
                  <a:lnTo>
                    <a:pt x="10" y="5"/>
                  </a:lnTo>
                  <a:lnTo>
                    <a:pt x="2" y="7"/>
                  </a:lnTo>
                  <a:lnTo>
                    <a:pt x="3" y="8"/>
                  </a:lnTo>
                  <a:lnTo>
                    <a:pt x="7" y="10"/>
                  </a:lnTo>
                  <a:lnTo>
                    <a:pt x="8" y="8"/>
                  </a:lnTo>
                  <a:lnTo>
                    <a:pt x="10"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5" name="Freeform 1595"/>
            <p:cNvSpPr>
              <a:spLocks/>
            </p:cNvSpPr>
            <p:nvPr/>
          </p:nvSpPr>
          <p:spPr bwMode="auto">
            <a:xfrm>
              <a:off x="3829" y="2677"/>
              <a:ext cx="8" cy="8"/>
            </a:xfrm>
            <a:custGeom>
              <a:avLst/>
              <a:gdLst>
                <a:gd name="T0" fmla="*/ 1 w 8"/>
                <a:gd name="T1" fmla="*/ 5 h 8"/>
                <a:gd name="T2" fmla="*/ 8 w 8"/>
                <a:gd name="T3" fmla="*/ 3 h 8"/>
                <a:gd name="T4" fmla="*/ 8 w 8"/>
                <a:gd name="T5" fmla="*/ 0 h 8"/>
                <a:gd name="T6" fmla="*/ 0 w 8"/>
                <a:gd name="T7" fmla="*/ 2 h 8"/>
                <a:gd name="T8" fmla="*/ 1 w 8"/>
                <a:gd name="T9" fmla="*/ 5 h 8"/>
                <a:gd name="T10" fmla="*/ 1 w 8"/>
                <a:gd name="T11" fmla="*/ 5 h 8"/>
                <a:gd name="T12" fmla="*/ 1 w 8"/>
                <a:gd name="T13" fmla="*/ 5 h 8"/>
                <a:gd name="T14" fmla="*/ 3 w 8"/>
                <a:gd name="T15" fmla="*/ 8 h 8"/>
                <a:gd name="T16" fmla="*/ 5 w 8"/>
                <a:gd name="T17" fmla="*/ 8 h 8"/>
                <a:gd name="T18" fmla="*/ 8 w 8"/>
                <a:gd name="T19" fmla="*/ 6 h 8"/>
                <a:gd name="T20" fmla="*/ 8 w 8"/>
                <a:gd name="T21" fmla="*/ 3 h 8"/>
                <a:gd name="T22" fmla="*/ 1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5"/>
                  </a:moveTo>
                  <a:lnTo>
                    <a:pt x="8" y="3"/>
                  </a:lnTo>
                  <a:lnTo>
                    <a:pt x="8" y="0"/>
                  </a:lnTo>
                  <a:lnTo>
                    <a:pt x="0" y="2"/>
                  </a:lnTo>
                  <a:lnTo>
                    <a:pt x="1" y="5"/>
                  </a:lnTo>
                  <a:lnTo>
                    <a:pt x="3" y="8"/>
                  </a:lnTo>
                  <a:lnTo>
                    <a:pt x="5" y="8"/>
                  </a:lnTo>
                  <a:lnTo>
                    <a:pt x="8" y="6"/>
                  </a:lnTo>
                  <a:lnTo>
                    <a:pt x="8" y="3"/>
                  </a:lnTo>
                  <a:lnTo>
                    <a:pt x="1"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6" name="Freeform 1596"/>
            <p:cNvSpPr>
              <a:spLocks/>
            </p:cNvSpPr>
            <p:nvPr/>
          </p:nvSpPr>
          <p:spPr bwMode="auto">
            <a:xfrm>
              <a:off x="3830" y="2680"/>
              <a:ext cx="9" cy="8"/>
            </a:xfrm>
            <a:custGeom>
              <a:avLst/>
              <a:gdLst>
                <a:gd name="T0" fmla="*/ 0 w 9"/>
                <a:gd name="T1" fmla="*/ 5 h 8"/>
                <a:gd name="T2" fmla="*/ 9 w 9"/>
                <a:gd name="T3" fmla="*/ 3 h 8"/>
                <a:gd name="T4" fmla="*/ 7 w 9"/>
                <a:gd name="T5" fmla="*/ 0 h 8"/>
                <a:gd name="T6" fmla="*/ 0 w 9"/>
                <a:gd name="T7" fmla="*/ 2 h 8"/>
                <a:gd name="T8" fmla="*/ 0 w 9"/>
                <a:gd name="T9" fmla="*/ 5 h 8"/>
                <a:gd name="T10" fmla="*/ 0 w 9"/>
                <a:gd name="T11" fmla="*/ 5 h 8"/>
                <a:gd name="T12" fmla="*/ 0 w 9"/>
                <a:gd name="T13" fmla="*/ 5 h 8"/>
                <a:gd name="T14" fmla="*/ 2 w 9"/>
                <a:gd name="T15" fmla="*/ 8 h 8"/>
                <a:gd name="T16" fmla="*/ 5 w 9"/>
                <a:gd name="T17" fmla="*/ 8 h 8"/>
                <a:gd name="T18" fmla="*/ 7 w 9"/>
                <a:gd name="T19" fmla="*/ 7 h 8"/>
                <a:gd name="T20" fmla="*/ 9 w 9"/>
                <a:gd name="T21" fmla="*/ 3 h 8"/>
                <a:gd name="T22" fmla="*/ 0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0" y="5"/>
                  </a:moveTo>
                  <a:lnTo>
                    <a:pt x="9" y="3"/>
                  </a:lnTo>
                  <a:lnTo>
                    <a:pt x="7" y="0"/>
                  </a:lnTo>
                  <a:lnTo>
                    <a:pt x="0" y="2"/>
                  </a:lnTo>
                  <a:lnTo>
                    <a:pt x="0" y="5"/>
                  </a:lnTo>
                  <a:lnTo>
                    <a:pt x="2" y="8"/>
                  </a:lnTo>
                  <a:lnTo>
                    <a:pt x="5" y="8"/>
                  </a:lnTo>
                  <a:lnTo>
                    <a:pt x="7" y="7"/>
                  </a:lnTo>
                  <a:lnTo>
                    <a:pt x="9" y="3"/>
                  </a:lnTo>
                  <a:lnTo>
                    <a:pt x="0"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7" name="Freeform 1597"/>
            <p:cNvSpPr>
              <a:spLocks/>
            </p:cNvSpPr>
            <p:nvPr/>
          </p:nvSpPr>
          <p:spPr bwMode="auto">
            <a:xfrm>
              <a:off x="3830" y="2683"/>
              <a:ext cx="9" cy="9"/>
            </a:xfrm>
            <a:custGeom>
              <a:avLst/>
              <a:gdLst>
                <a:gd name="T0" fmla="*/ 9 w 9"/>
                <a:gd name="T1" fmla="*/ 4 h 9"/>
                <a:gd name="T2" fmla="*/ 9 w 9"/>
                <a:gd name="T3" fmla="*/ 4 h 9"/>
                <a:gd name="T4" fmla="*/ 9 w 9"/>
                <a:gd name="T5" fmla="*/ 0 h 9"/>
                <a:gd name="T6" fmla="*/ 0 w 9"/>
                <a:gd name="T7" fmla="*/ 2 h 9"/>
                <a:gd name="T8" fmla="*/ 2 w 9"/>
                <a:gd name="T9" fmla="*/ 5 h 9"/>
                <a:gd name="T10" fmla="*/ 9 w 9"/>
                <a:gd name="T11" fmla="*/ 4 h 9"/>
                <a:gd name="T12" fmla="*/ 2 w 9"/>
                <a:gd name="T13" fmla="*/ 5 h 9"/>
                <a:gd name="T14" fmla="*/ 4 w 9"/>
                <a:gd name="T15" fmla="*/ 9 h 9"/>
                <a:gd name="T16" fmla="*/ 7 w 9"/>
                <a:gd name="T17" fmla="*/ 9 h 9"/>
                <a:gd name="T18" fmla="*/ 9 w 9"/>
                <a:gd name="T19" fmla="*/ 7 h 9"/>
                <a:gd name="T20" fmla="*/ 9 w 9"/>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9">
                  <a:moveTo>
                    <a:pt x="9" y="4"/>
                  </a:moveTo>
                  <a:lnTo>
                    <a:pt x="9" y="4"/>
                  </a:lnTo>
                  <a:lnTo>
                    <a:pt x="9" y="0"/>
                  </a:lnTo>
                  <a:lnTo>
                    <a:pt x="0" y="2"/>
                  </a:lnTo>
                  <a:lnTo>
                    <a:pt x="2" y="5"/>
                  </a:lnTo>
                  <a:lnTo>
                    <a:pt x="9" y="4"/>
                  </a:lnTo>
                  <a:lnTo>
                    <a:pt x="2" y="5"/>
                  </a:lnTo>
                  <a:lnTo>
                    <a:pt x="4" y="9"/>
                  </a:lnTo>
                  <a:lnTo>
                    <a:pt x="7" y="9"/>
                  </a:lnTo>
                  <a:lnTo>
                    <a:pt x="9" y="7"/>
                  </a:lnTo>
                  <a:lnTo>
                    <a:pt x="9" y="4"/>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8" name="Freeform 1598"/>
            <p:cNvSpPr>
              <a:spLocks/>
            </p:cNvSpPr>
            <p:nvPr/>
          </p:nvSpPr>
          <p:spPr bwMode="auto">
            <a:xfrm>
              <a:off x="3832" y="2687"/>
              <a:ext cx="8" cy="8"/>
            </a:xfrm>
            <a:custGeom>
              <a:avLst/>
              <a:gdLst>
                <a:gd name="T0" fmla="*/ 0 w 8"/>
                <a:gd name="T1" fmla="*/ 6 h 8"/>
                <a:gd name="T2" fmla="*/ 8 w 8"/>
                <a:gd name="T3" fmla="*/ 3 h 8"/>
                <a:gd name="T4" fmla="*/ 7 w 8"/>
                <a:gd name="T5" fmla="*/ 0 h 8"/>
                <a:gd name="T6" fmla="*/ 0 w 8"/>
                <a:gd name="T7" fmla="*/ 1 h 8"/>
                <a:gd name="T8" fmla="*/ 0 w 8"/>
                <a:gd name="T9" fmla="*/ 6 h 8"/>
                <a:gd name="T10" fmla="*/ 0 w 8"/>
                <a:gd name="T11" fmla="*/ 6 h 8"/>
                <a:gd name="T12" fmla="*/ 0 w 8"/>
                <a:gd name="T13" fmla="*/ 6 h 8"/>
                <a:gd name="T14" fmla="*/ 3 w 8"/>
                <a:gd name="T15" fmla="*/ 8 h 8"/>
                <a:gd name="T16" fmla="*/ 5 w 8"/>
                <a:gd name="T17" fmla="*/ 8 h 8"/>
                <a:gd name="T18" fmla="*/ 8 w 8"/>
                <a:gd name="T19" fmla="*/ 6 h 8"/>
                <a:gd name="T20" fmla="*/ 8 w 8"/>
                <a:gd name="T21" fmla="*/ 3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8" y="3"/>
                  </a:lnTo>
                  <a:lnTo>
                    <a:pt x="7" y="0"/>
                  </a:lnTo>
                  <a:lnTo>
                    <a:pt x="0" y="1"/>
                  </a:lnTo>
                  <a:lnTo>
                    <a:pt x="0" y="6"/>
                  </a:lnTo>
                  <a:lnTo>
                    <a:pt x="3" y="8"/>
                  </a:lnTo>
                  <a:lnTo>
                    <a:pt x="5" y="8"/>
                  </a:lnTo>
                  <a:lnTo>
                    <a:pt x="8" y="6"/>
                  </a:lnTo>
                  <a:lnTo>
                    <a:pt x="8" y="3"/>
                  </a:lnTo>
                  <a:lnTo>
                    <a:pt x="0"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9" name="Freeform 1599"/>
            <p:cNvSpPr>
              <a:spLocks/>
            </p:cNvSpPr>
            <p:nvPr/>
          </p:nvSpPr>
          <p:spPr bwMode="auto">
            <a:xfrm>
              <a:off x="3832" y="2690"/>
              <a:ext cx="10" cy="8"/>
            </a:xfrm>
            <a:custGeom>
              <a:avLst/>
              <a:gdLst>
                <a:gd name="T0" fmla="*/ 2 w 10"/>
                <a:gd name="T1" fmla="*/ 6 h 8"/>
                <a:gd name="T2" fmla="*/ 10 w 10"/>
                <a:gd name="T3" fmla="*/ 3 h 8"/>
                <a:gd name="T4" fmla="*/ 8 w 10"/>
                <a:gd name="T5" fmla="*/ 0 h 8"/>
                <a:gd name="T6" fmla="*/ 0 w 10"/>
                <a:gd name="T7" fmla="*/ 3 h 8"/>
                <a:gd name="T8" fmla="*/ 2 w 10"/>
                <a:gd name="T9" fmla="*/ 5 h 8"/>
                <a:gd name="T10" fmla="*/ 2 w 10"/>
                <a:gd name="T11" fmla="*/ 6 h 8"/>
                <a:gd name="T12" fmla="*/ 2 w 10"/>
                <a:gd name="T13" fmla="*/ 5 h 8"/>
                <a:gd name="T14" fmla="*/ 3 w 10"/>
                <a:gd name="T15" fmla="*/ 8 h 8"/>
                <a:gd name="T16" fmla="*/ 7 w 10"/>
                <a:gd name="T17" fmla="*/ 8 h 8"/>
                <a:gd name="T18" fmla="*/ 8 w 10"/>
                <a:gd name="T19" fmla="*/ 6 h 8"/>
                <a:gd name="T20" fmla="*/ 10 w 10"/>
                <a:gd name="T21" fmla="*/ 3 h 8"/>
                <a:gd name="T22" fmla="*/ 2 w 10"/>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
                  <a:moveTo>
                    <a:pt x="2" y="6"/>
                  </a:moveTo>
                  <a:lnTo>
                    <a:pt x="10" y="3"/>
                  </a:lnTo>
                  <a:lnTo>
                    <a:pt x="8" y="0"/>
                  </a:lnTo>
                  <a:lnTo>
                    <a:pt x="0" y="3"/>
                  </a:lnTo>
                  <a:lnTo>
                    <a:pt x="2" y="5"/>
                  </a:lnTo>
                  <a:lnTo>
                    <a:pt x="2" y="6"/>
                  </a:lnTo>
                  <a:lnTo>
                    <a:pt x="2" y="5"/>
                  </a:lnTo>
                  <a:lnTo>
                    <a:pt x="3" y="8"/>
                  </a:lnTo>
                  <a:lnTo>
                    <a:pt x="7" y="8"/>
                  </a:lnTo>
                  <a:lnTo>
                    <a:pt x="8" y="6"/>
                  </a:lnTo>
                  <a:lnTo>
                    <a:pt x="10" y="3"/>
                  </a:lnTo>
                  <a:lnTo>
                    <a:pt x="2"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0" name="Freeform 1600"/>
            <p:cNvSpPr>
              <a:spLocks/>
            </p:cNvSpPr>
            <p:nvPr/>
          </p:nvSpPr>
          <p:spPr bwMode="auto">
            <a:xfrm>
              <a:off x="3834" y="2693"/>
              <a:ext cx="8" cy="8"/>
            </a:xfrm>
            <a:custGeom>
              <a:avLst/>
              <a:gdLst>
                <a:gd name="T0" fmla="*/ 1 w 8"/>
                <a:gd name="T1" fmla="*/ 5 h 8"/>
                <a:gd name="T2" fmla="*/ 8 w 8"/>
                <a:gd name="T3" fmla="*/ 3 h 8"/>
                <a:gd name="T4" fmla="*/ 8 w 8"/>
                <a:gd name="T5" fmla="*/ 0 h 8"/>
                <a:gd name="T6" fmla="*/ 0 w 8"/>
                <a:gd name="T7" fmla="*/ 3 h 8"/>
                <a:gd name="T8" fmla="*/ 1 w 8"/>
                <a:gd name="T9" fmla="*/ 5 h 8"/>
                <a:gd name="T10" fmla="*/ 1 w 8"/>
                <a:gd name="T11" fmla="*/ 5 h 8"/>
                <a:gd name="T12" fmla="*/ 1 w 8"/>
                <a:gd name="T13" fmla="*/ 5 h 8"/>
                <a:gd name="T14" fmla="*/ 3 w 8"/>
                <a:gd name="T15" fmla="*/ 8 h 8"/>
                <a:gd name="T16" fmla="*/ 6 w 8"/>
                <a:gd name="T17" fmla="*/ 8 h 8"/>
                <a:gd name="T18" fmla="*/ 8 w 8"/>
                <a:gd name="T19" fmla="*/ 7 h 8"/>
                <a:gd name="T20" fmla="*/ 8 w 8"/>
                <a:gd name="T21" fmla="*/ 3 h 8"/>
                <a:gd name="T22" fmla="*/ 1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5"/>
                  </a:moveTo>
                  <a:lnTo>
                    <a:pt x="8" y="3"/>
                  </a:lnTo>
                  <a:lnTo>
                    <a:pt x="8" y="0"/>
                  </a:lnTo>
                  <a:lnTo>
                    <a:pt x="0" y="3"/>
                  </a:lnTo>
                  <a:lnTo>
                    <a:pt x="1" y="5"/>
                  </a:lnTo>
                  <a:lnTo>
                    <a:pt x="3" y="8"/>
                  </a:lnTo>
                  <a:lnTo>
                    <a:pt x="6" y="8"/>
                  </a:lnTo>
                  <a:lnTo>
                    <a:pt x="8" y="7"/>
                  </a:lnTo>
                  <a:lnTo>
                    <a:pt x="8" y="3"/>
                  </a:lnTo>
                  <a:lnTo>
                    <a:pt x="1"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1" name="Freeform 1601"/>
            <p:cNvSpPr>
              <a:spLocks/>
            </p:cNvSpPr>
            <p:nvPr/>
          </p:nvSpPr>
          <p:spPr bwMode="auto">
            <a:xfrm>
              <a:off x="3835" y="2696"/>
              <a:ext cx="8" cy="8"/>
            </a:xfrm>
            <a:custGeom>
              <a:avLst/>
              <a:gdLst>
                <a:gd name="T0" fmla="*/ 8 w 8"/>
                <a:gd name="T1" fmla="*/ 4 h 8"/>
                <a:gd name="T2" fmla="*/ 8 w 8"/>
                <a:gd name="T3" fmla="*/ 4 h 8"/>
                <a:gd name="T4" fmla="*/ 7 w 8"/>
                <a:gd name="T5" fmla="*/ 0 h 8"/>
                <a:gd name="T6" fmla="*/ 0 w 8"/>
                <a:gd name="T7" fmla="*/ 2 h 8"/>
                <a:gd name="T8" fmla="*/ 0 w 8"/>
                <a:gd name="T9" fmla="*/ 5 h 8"/>
                <a:gd name="T10" fmla="*/ 8 w 8"/>
                <a:gd name="T11" fmla="*/ 4 h 8"/>
                <a:gd name="T12" fmla="*/ 0 w 8"/>
                <a:gd name="T13" fmla="*/ 5 h 8"/>
                <a:gd name="T14" fmla="*/ 4 w 8"/>
                <a:gd name="T15" fmla="*/ 8 h 8"/>
                <a:gd name="T16" fmla="*/ 5 w 8"/>
                <a:gd name="T17" fmla="*/ 8 h 8"/>
                <a:gd name="T18" fmla="*/ 8 w 8"/>
                <a:gd name="T19" fmla="*/ 7 h 8"/>
                <a:gd name="T20" fmla="*/ 8 w 8"/>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4"/>
                  </a:moveTo>
                  <a:lnTo>
                    <a:pt x="8" y="4"/>
                  </a:lnTo>
                  <a:lnTo>
                    <a:pt x="7" y="0"/>
                  </a:lnTo>
                  <a:lnTo>
                    <a:pt x="0" y="2"/>
                  </a:lnTo>
                  <a:lnTo>
                    <a:pt x="0" y="5"/>
                  </a:lnTo>
                  <a:lnTo>
                    <a:pt x="8" y="4"/>
                  </a:lnTo>
                  <a:lnTo>
                    <a:pt x="0" y="5"/>
                  </a:lnTo>
                  <a:lnTo>
                    <a:pt x="4" y="8"/>
                  </a:lnTo>
                  <a:lnTo>
                    <a:pt x="5" y="8"/>
                  </a:lnTo>
                  <a:lnTo>
                    <a:pt x="8" y="7"/>
                  </a:lnTo>
                  <a:lnTo>
                    <a:pt x="8" y="4"/>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2" name="Freeform 1602"/>
            <p:cNvSpPr>
              <a:spLocks/>
            </p:cNvSpPr>
            <p:nvPr/>
          </p:nvSpPr>
          <p:spPr bwMode="auto">
            <a:xfrm>
              <a:off x="3835" y="2700"/>
              <a:ext cx="8" cy="8"/>
            </a:xfrm>
            <a:custGeom>
              <a:avLst/>
              <a:gdLst>
                <a:gd name="T0" fmla="*/ 2 w 8"/>
                <a:gd name="T1" fmla="*/ 4 h 8"/>
                <a:gd name="T2" fmla="*/ 8 w 8"/>
                <a:gd name="T3" fmla="*/ 3 h 8"/>
                <a:gd name="T4" fmla="*/ 8 w 8"/>
                <a:gd name="T5" fmla="*/ 0 h 8"/>
                <a:gd name="T6" fmla="*/ 0 w 8"/>
                <a:gd name="T7" fmla="*/ 1 h 8"/>
                <a:gd name="T8" fmla="*/ 2 w 8"/>
                <a:gd name="T9" fmla="*/ 4 h 8"/>
                <a:gd name="T10" fmla="*/ 2 w 8"/>
                <a:gd name="T11" fmla="*/ 4 h 8"/>
                <a:gd name="T12" fmla="*/ 2 w 8"/>
                <a:gd name="T13" fmla="*/ 4 h 8"/>
                <a:gd name="T14" fmla="*/ 4 w 8"/>
                <a:gd name="T15" fmla="*/ 6 h 8"/>
                <a:gd name="T16" fmla="*/ 7 w 8"/>
                <a:gd name="T17" fmla="*/ 8 h 8"/>
                <a:gd name="T18" fmla="*/ 8 w 8"/>
                <a:gd name="T19" fmla="*/ 4 h 8"/>
                <a:gd name="T20" fmla="*/ 8 w 8"/>
                <a:gd name="T21" fmla="*/ 3 h 8"/>
                <a:gd name="T22" fmla="*/ 2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4"/>
                  </a:moveTo>
                  <a:lnTo>
                    <a:pt x="8" y="3"/>
                  </a:lnTo>
                  <a:lnTo>
                    <a:pt x="8" y="0"/>
                  </a:lnTo>
                  <a:lnTo>
                    <a:pt x="0" y="1"/>
                  </a:lnTo>
                  <a:lnTo>
                    <a:pt x="2" y="4"/>
                  </a:lnTo>
                  <a:lnTo>
                    <a:pt x="4" y="6"/>
                  </a:lnTo>
                  <a:lnTo>
                    <a:pt x="7" y="8"/>
                  </a:lnTo>
                  <a:lnTo>
                    <a:pt x="8" y="4"/>
                  </a:lnTo>
                  <a:lnTo>
                    <a:pt x="8" y="3"/>
                  </a:lnTo>
                  <a:lnTo>
                    <a:pt x="2" y="4"/>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3" name="Freeform 1603"/>
            <p:cNvSpPr>
              <a:spLocks/>
            </p:cNvSpPr>
            <p:nvPr/>
          </p:nvSpPr>
          <p:spPr bwMode="auto">
            <a:xfrm>
              <a:off x="3837" y="2703"/>
              <a:ext cx="8" cy="6"/>
            </a:xfrm>
            <a:custGeom>
              <a:avLst/>
              <a:gdLst>
                <a:gd name="T0" fmla="*/ 0 w 8"/>
                <a:gd name="T1" fmla="*/ 5 h 6"/>
                <a:gd name="T2" fmla="*/ 8 w 8"/>
                <a:gd name="T3" fmla="*/ 1 h 6"/>
                <a:gd name="T4" fmla="*/ 6 w 8"/>
                <a:gd name="T5" fmla="*/ 0 h 6"/>
                <a:gd name="T6" fmla="*/ 0 w 8"/>
                <a:gd name="T7" fmla="*/ 1 h 6"/>
                <a:gd name="T8" fmla="*/ 0 w 8"/>
                <a:gd name="T9" fmla="*/ 5 h 6"/>
                <a:gd name="T10" fmla="*/ 0 w 8"/>
                <a:gd name="T11" fmla="*/ 5 h 6"/>
                <a:gd name="T12" fmla="*/ 0 w 8"/>
                <a:gd name="T13" fmla="*/ 5 h 6"/>
                <a:gd name="T14" fmla="*/ 3 w 8"/>
                <a:gd name="T15" fmla="*/ 6 h 6"/>
                <a:gd name="T16" fmla="*/ 5 w 8"/>
                <a:gd name="T17" fmla="*/ 6 h 6"/>
                <a:gd name="T18" fmla="*/ 8 w 8"/>
                <a:gd name="T19" fmla="*/ 5 h 6"/>
                <a:gd name="T20" fmla="*/ 8 w 8"/>
                <a:gd name="T21" fmla="*/ 1 h 6"/>
                <a:gd name="T22" fmla="*/ 0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5"/>
                  </a:moveTo>
                  <a:lnTo>
                    <a:pt x="8" y="1"/>
                  </a:lnTo>
                  <a:lnTo>
                    <a:pt x="6" y="0"/>
                  </a:lnTo>
                  <a:lnTo>
                    <a:pt x="0" y="1"/>
                  </a:lnTo>
                  <a:lnTo>
                    <a:pt x="0" y="5"/>
                  </a:lnTo>
                  <a:lnTo>
                    <a:pt x="3" y="6"/>
                  </a:lnTo>
                  <a:lnTo>
                    <a:pt x="5" y="6"/>
                  </a:lnTo>
                  <a:lnTo>
                    <a:pt x="8" y="5"/>
                  </a:lnTo>
                  <a:lnTo>
                    <a:pt x="8" y="1"/>
                  </a:lnTo>
                  <a:lnTo>
                    <a:pt x="0"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4" name="Freeform 1604"/>
            <p:cNvSpPr>
              <a:spLocks/>
            </p:cNvSpPr>
            <p:nvPr/>
          </p:nvSpPr>
          <p:spPr bwMode="auto">
            <a:xfrm>
              <a:off x="3837" y="2704"/>
              <a:ext cx="8" cy="9"/>
            </a:xfrm>
            <a:custGeom>
              <a:avLst/>
              <a:gdLst>
                <a:gd name="T0" fmla="*/ 2 w 8"/>
                <a:gd name="T1" fmla="*/ 5 h 9"/>
                <a:gd name="T2" fmla="*/ 8 w 8"/>
                <a:gd name="T3" fmla="*/ 4 h 9"/>
                <a:gd name="T4" fmla="*/ 8 w 8"/>
                <a:gd name="T5" fmla="*/ 0 h 9"/>
                <a:gd name="T6" fmla="*/ 0 w 8"/>
                <a:gd name="T7" fmla="*/ 4 h 9"/>
                <a:gd name="T8" fmla="*/ 2 w 8"/>
                <a:gd name="T9" fmla="*/ 5 h 9"/>
                <a:gd name="T10" fmla="*/ 2 w 8"/>
                <a:gd name="T11" fmla="*/ 5 h 9"/>
                <a:gd name="T12" fmla="*/ 2 w 8"/>
                <a:gd name="T13" fmla="*/ 5 h 9"/>
                <a:gd name="T14" fmla="*/ 3 w 8"/>
                <a:gd name="T15" fmla="*/ 9 h 9"/>
                <a:gd name="T16" fmla="*/ 6 w 8"/>
                <a:gd name="T17" fmla="*/ 9 h 9"/>
                <a:gd name="T18" fmla="*/ 8 w 8"/>
                <a:gd name="T19" fmla="*/ 7 h 9"/>
                <a:gd name="T20" fmla="*/ 8 w 8"/>
                <a:gd name="T21" fmla="*/ 4 h 9"/>
                <a:gd name="T22" fmla="*/ 2 w 8"/>
                <a:gd name="T23" fmla="*/ 5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2" y="5"/>
                  </a:moveTo>
                  <a:lnTo>
                    <a:pt x="8" y="4"/>
                  </a:lnTo>
                  <a:lnTo>
                    <a:pt x="8" y="0"/>
                  </a:lnTo>
                  <a:lnTo>
                    <a:pt x="0" y="4"/>
                  </a:lnTo>
                  <a:lnTo>
                    <a:pt x="2" y="5"/>
                  </a:lnTo>
                  <a:lnTo>
                    <a:pt x="3" y="9"/>
                  </a:lnTo>
                  <a:lnTo>
                    <a:pt x="6" y="9"/>
                  </a:lnTo>
                  <a:lnTo>
                    <a:pt x="8" y="7"/>
                  </a:lnTo>
                  <a:lnTo>
                    <a:pt x="8" y="4"/>
                  </a:lnTo>
                  <a:lnTo>
                    <a:pt x="2"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5" name="Freeform 1605"/>
            <p:cNvSpPr>
              <a:spLocks/>
            </p:cNvSpPr>
            <p:nvPr/>
          </p:nvSpPr>
          <p:spPr bwMode="auto">
            <a:xfrm>
              <a:off x="3839" y="2708"/>
              <a:ext cx="8" cy="6"/>
            </a:xfrm>
            <a:custGeom>
              <a:avLst/>
              <a:gdLst>
                <a:gd name="T0" fmla="*/ 8 w 8"/>
                <a:gd name="T1" fmla="*/ 1 h 6"/>
                <a:gd name="T2" fmla="*/ 8 w 8"/>
                <a:gd name="T3" fmla="*/ 1 h 6"/>
                <a:gd name="T4" fmla="*/ 6 w 8"/>
                <a:gd name="T5" fmla="*/ 0 h 6"/>
                <a:gd name="T6" fmla="*/ 0 w 8"/>
                <a:gd name="T7" fmla="*/ 1 h 6"/>
                <a:gd name="T8" fmla="*/ 1 w 8"/>
                <a:gd name="T9" fmla="*/ 5 h 6"/>
                <a:gd name="T10" fmla="*/ 8 w 8"/>
                <a:gd name="T11" fmla="*/ 1 h 6"/>
                <a:gd name="T12" fmla="*/ 1 w 8"/>
                <a:gd name="T13" fmla="*/ 5 h 6"/>
                <a:gd name="T14" fmla="*/ 3 w 8"/>
                <a:gd name="T15" fmla="*/ 6 h 6"/>
                <a:gd name="T16" fmla="*/ 6 w 8"/>
                <a:gd name="T17" fmla="*/ 6 h 6"/>
                <a:gd name="T18" fmla="*/ 8 w 8"/>
                <a:gd name="T19" fmla="*/ 5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6" y="0"/>
                  </a:lnTo>
                  <a:lnTo>
                    <a:pt x="0" y="1"/>
                  </a:lnTo>
                  <a:lnTo>
                    <a:pt x="1" y="5"/>
                  </a:lnTo>
                  <a:lnTo>
                    <a:pt x="8" y="1"/>
                  </a:lnTo>
                  <a:lnTo>
                    <a:pt x="1" y="5"/>
                  </a:lnTo>
                  <a:lnTo>
                    <a:pt x="3" y="6"/>
                  </a:lnTo>
                  <a:lnTo>
                    <a:pt x="6" y="6"/>
                  </a:lnTo>
                  <a:lnTo>
                    <a:pt x="8" y="5"/>
                  </a:lnTo>
                  <a:lnTo>
                    <a:pt x="8" y="1"/>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6" name="Freeform 1606"/>
            <p:cNvSpPr>
              <a:spLocks/>
            </p:cNvSpPr>
            <p:nvPr/>
          </p:nvSpPr>
          <p:spPr bwMode="auto">
            <a:xfrm>
              <a:off x="3840" y="2709"/>
              <a:ext cx="8" cy="8"/>
            </a:xfrm>
            <a:custGeom>
              <a:avLst/>
              <a:gdLst>
                <a:gd name="T0" fmla="*/ 0 w 8"/>
                <a:gd name="T1" fmla="*/ 7 h 8"/>
                <a:gd name="T2" fmla="*/ 8 w 8"/>
                <a:gd name="T3" fmla="*/ 4 h 8"/>
                <a:gd name="T4" fmla="*/ 7 w 8"/>
                <a:gd name="T5" fmla="*/ 0 h 8"/>
                <a:gd name="T6" fmla="*/ 0 w 8"/>
                <a:gd name="T7" fmla="*/ 4 h 8"/>
                <a:gd name="T8" fmla="*/ 0 w 8"/>
                <a:gd name="T9" fmla="*/ 5 h 8"/>
                <a:gd name="T10" fmla="*/ 0 w 8"/>
                <a:gd name="T11" fmla="*/ 7 h 8"/>
                <a:gd name="T12" fmla="*/ 0 w 8"/>
                <a:gd name="T13" fmla="*/ 5 h 8"/>
                <a:gd name="T14" fmla="*/ 3 w 8"/>
                <a:gd name="T15" fmla="*/ 8 h 8"/>
                <a:gd name="T16" fmla="*/ 5 w 8"/>
                <a:gd name="T17" fmla="*/ 8 h 8"/>
                <a:gd name="T18" fmla="*/ 8 w 8"/>
                <a:gd name="T19" fmla="*/ 7 h 8"/>
                <a:gd name="T20" fmla="*/ 8 w 8"/>
                <a:gd name="T21" fmla="*/ 4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8" y="4"/>
                  </a:lnTo>
                  <a:lnTo>
                    <a:pt x="7" y="0"/>
                  </a:lnTo>
                  <a:lnTo>
                    <a:pt x="0" y="4"/>
                  </a:lnTo>
                  <a:lnTo>
                    <a:pt x="0" y="5"/>
                  </a:lnTo>
                  <a:lnTo>
                    <a:pt x="0" y="7"/>
                  </a:lnTo>
                  <a:lnTo>
                    <a:pt x="0" y="5"/>
                  </a:lnTo>
                  <a:lnTo>
                    <a:pt x="3" y="8"/>
                  </a:lnTo>
                  <a:lnTo>
                    <a:pt x="5" y="8"/>
                  </a:lnTo>
                  <a:lnTo>
                    <a:pt x="8" y="7"/>
                  </a:lnTo>
                  <a:lnTo>
                    <a:pt x="8" y="4"/>
                  </a:lnTo>
                  <a:lnTo>
                    <a:pt x="0"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7" name="Freeform 1607"/>
            <p:cNvSpPr>
              <a:spLocks/>
            </p:cNvSpPr>
            <p:nvPr/>
          </p:nvSpPr>
          <p:spPr bwMode="auto">
            <a:xfrm>
              <a:off x="3840" y="2713"/>
              <a:ext cx="8" cy="6"/>
            </a:xfrm>
            <a:custGeom>
              <a:avLst/>
              <a:gdLst>
                <a:gd name="T0" fmla="*/ 2 w 8"/>
                <a:gd name="T1" fmla="*/ 4 h 6"/>
                <a:gd name="T2" fmla="*/ 8 w 8"/>
                <a:gd name="T3" fmla="*/ 1 h 6"/>
                <a:gd name="T4" fmla="*/ 8 w 8"/>
                <a:gd name="T5" fmla="*/ 0 h 6"/>
                <a:gd name="T6" fmla="*/ 0 w 8"/>
                <a:gd name="T7" fmla="*/ 3 h 6"/>
                <a:gd name="T8" fmla="*/ 2 w 8"/>
                <a:gd name="T9" fmla="*/ 4 h 6"/>
                <a:gd name="T10" fmla="*/ 2 w 8"/>
                <a:gd name="T11" fmla="*/ 4 h 6"/>
                <a:gd name="T12" fmla="*/ 2 w 8"/>
                <a:gd name="T13" fmla="*/ 4 h 6"/>
                <a:gd name="T14" fmla="*/ 3 w 8"/>
                <a:gd name="T15" fmla="*/ 6 h 6"/>
                <a:gd name="T16" fmla="*/ 7 w 8"/>
                <a:gd name="T17" fmla="*/ 6 h 6"/>
                <a:gd name="T18" fmla="*/ 8 w 8"/>
                <a:gd name="T19" fmla="*/ 4 h 6"/>
                <a:gd name="T20" fmla="*/ 8 w 8"/>
                <a:gd name="T21" fmla="*/ 1 h 6"/>
                <a:gd name="T22" fmla="*/ 2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4"/>
                  </a:moveTo>
                  <a:lnTo>
                    <a:pt x="8" y="1"/>
                  </a:lnTo>
                  <a:lnTo>
                    <a:pt x="8" y="0"/>
                  </a:lnTo>
                  <a:lnTo>
                    <a:pt x="0" y="3"/>
                  </a:lnTo>
                  <a:lnTo>
                    <a:pt x="2" y="4"/>
                  </a:lnTo>
                  <a:lnTo>
                    <a:pt x="3" y="6"/>
                  </a:lnTo>
                  <a:lnTo>
                    <a:pt x="7" y="6"/>
                  </a:lnTo>
                  <a:lnTo>
                    <a:pt x="8" y="4"/>
                  </a:lnTo>
                  <a:lnTo>
                    <a:pt x="8" y="1"/>
                  </a:lnTo>
                  <a:lnTo>
                    <a:pt x="2" y="4"/>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8" name="Freeform 1608"/>
            <p:cNvSpPr>
              <a:spLocks/>
            </p:cNvSpPr>
            <p:nvPr/>
          </p:nvSpPr>
          <p:spPr bwMode="auto">
            <a:xfrm>
              <a:off x="3842" y="2714"/>
              <a:ext cx="8" cy="8"/>
            </a:xfrm>
            <a:custGeom>
              <a:avLst/>
              <a:gdLst>
                <a:gd name="T0" fmla="*/ 8 w 8"/>
                <a:gd name="T1" fmla="*/ 3 h 8"/>
                <a:gd name="T2" fmla="*/ 8 w 8"/>
                <a:gd name="T3" fmla="*/ 2 h 8"/>
                <a:gd name="T4" fmla="*/ 6 w 8"/>
                <a:gd name="T5" fmla="*/ 0 h 8"/>
                <a:gd name="T6" fmla="*/ 0 w 8"/>
                <a:gd name="T7" fmla="*/ 3 h 8"/>
                <a:gd name="T8" fmla="*/ 1 w 8"/>
                <a:gd name="T9" fmla="*/ 5 h 8"/>
                <a:gd name="T10" fmla="*/ 8 w 8"/>
                <a:gd name="T11" fmla="*/ 3 h 8"/>
                <a:gd name="T12" fmla="*/ 1 w 8"/>
                <a:gd name="T13" fmla="*/ 5 h 8"/>
                <a:gd name="T14" fmla="*/ 3 w 8"/>
                <a:gd name="T15" fmla="*/ 8 h 8"/>
                <a:gd name="T16" fmla="*/ 6 w 8"/>
                <a:gd name="T17" fmla="*/ 8 h 8"/>
                <a:gd name="T18" fmla="*/ 8 w 8"/>
                <a:gd name="T19" fmla="*/ 5 h 8"/>
                <a:gd name="T20" fmla="*/ 8 w 8"/>
                <a:gd name="T21" fmla="*/ 2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8" y="2"/>
                  </a:lnTo>
                  <a:lnTo>
                    <a:pt x="6" y="0"/>
                  </a:lnTo>
                  <a:lnTo>
                    <a:pt x="0" y="3"/>
                  </a:lnTo>
                  <a:lnTo>
                    <a:pt x="1" y="5"/>
                  </a:lnTo>
                  <a:lnTo>
                    <a:pt x="8" y="3"/>
                  </a:lnTo>
                  <a:lnTo>
                    <a:pt x="1" y="5"/>
                  </a:lnTo>
                  <a:lnTo>
                    <a:pt x="3" y="8"/>
                  </a:lnTo>
                  <a:lnTo>
                    <a:pt x="6" y="8"/>
                  </a:lnTo>
                  <a:lnTo>
                    <a:pt x="8" y="5"/>
                  </a:lnTo>
                  <a:lnTo>
                    <a:pt x="8" y="2"/>
                  </a:lnTo>
                  <a:lnTo>
                    <a:pt x="8" y="3"/>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9" name="Freeform 1609"/>
            <p:cNvSpPr>
              <a:spLocks/>
            </p:cNvSpPr>
            <p:nvPr/>
          </p:nvSpPr>
          <p:spPr bwMode="auto">
            <a:xfrm>
              <a:off x="3843" y="2717"/>
              <a:ext cx="8" cy="7"/>
            </a:xfrm>
            <a:custGeom>
              <a:avLst/>
              <a:gdLst>
                <a:gd name="T0" fmla="*/ 0 w 8"/>
                <a:gd name="T1" fmla="*/ 5 h 7"/>
                <a:gd name="T2" fmla="*/ 8 w 8"/>
                <a:gd name="T3" fmla="*/ 2 h 7"/>
                <a:gd name="T4" fmla="*/ 7 w 8"/>
                <a:gd name="T5" fmla="*/ 0 h 7"/>
                <a:gd name="T6" fmla="*/ 0 w 8"/>
                <a:gd name="T7" fmla="*/ 2 h 7"/>
                <a:gd name="T8" fmla="*/ 0 w 8"/>
                <a:gd name="T9" fmla="*/ 5 h 7"/>
                <a:gd name="T10" fmla="*/ 0 w 8"/>
                <a:gd name="T11" fmla="*/ 5 h 7"/>
                <a:gd name="T12" fmla="*/ 0 w 8"/>
                <a:gd name="T13" fmla="*/ 5 h 7"/>
                <a:gd name="T14" fmla="*/ 4 w 8"/>
                <a:gd name="T15" fmla="*/ 7 h 7"/>
                <a:gd name="T16" fmla="*/ 5 w 8"/>
                <a:gd name="T17" fmla="*/ 7 h 7"/>
                <a:gd name="T18" fmla="*/ 8 w 8"/>
                <a:gd name="T19" fmla="*/ 5 h 7"/>
                <a:gd name="T20" fmla="*/ 8 w 8"/>
                <a:gd name="T21" fmla="*/ 2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8" y="2"/>
                  </a:lnTo>
                  <a:lnTo>
                    <a:pt x="7" y="0"/>
                  </a:lnTo>
                  <a:lnTo>
                    <a:pt x="0" y="2"/>
                  </a:lnTo>
                  <a:lnTo>
                    <a:pt x="0" y="5"/>
                  </a:lnTo>
                  <a:lnTo>
                    <a:pt x="4" y="7"/>
                  </a:lnTo>
                  <a:lnTo>
                    <a:pt x="5" y="7"/>
                  </a:lnTo>
                  <a:lnTo>
                    <a:pt x="8" y="5"/>
                  </a:lnTo>
                  <a:lnTo>
                    <a:pt x="8" y="2"/>
                  </a:lnTo>
                  <a:lnTo>
                    <a:pt x="0"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0" name="Freeform 1610"/>
            <p:cNvSpPr>
              <a:spLocks/>
            </p:cNvSpPr>
            <p:nvPr/>
          </p:nvSpPr>
          <p:spPr bwMode="auto">
            <a:xfrm>
              <a:off x="3843" y="2719"/>
              <a:ext cx="8" cy="6"/>
            </a:xfrm>
            <a:custGeom>
              <a:avLst/>
              <a:gdLst>
                <a:gd name="T0" fmla="*/ 2 w 8"/>
                <a:gd name="T1" fmla="*/ 5 h 6"/>
                <a:gd name="T2" fmla="*/ 8 w 8"/>
                <a:gd name="T3" fmla="*/ 2 h 6"/>
                <a:gd name="T4" fmla="*/ 8 w 8"/>
                <a:gd name="T5" fmla="*/ 0 h 6"/>
                <a:gd name="T6" fmla="*/ 0 w 8"/>
                <a:gd name="T7" fmla="*/ 3 h 6"/>
                <a:gd name="T8" fmla="*/ 2 w 8"/>
                <a:gd name="T9" fmla="*/ 5 h 6"/>
                <a:gd name="T10" fmla="*/ 2 w 8"/>
                <a:gd name="T11" fmla="*/ 5 h 6"/>
                <a:gd name="T12" fmla="*/ 2 w 8"/>
                <a:gd name="T13" fmla="*/ 5 h 6"/>
                <a:gd name="T14" fmla="*/ 4 w 8"/>
                <a:gd name="T15" fmla="*/ 6 h 6"/>
                <a:gd name="T16" fmla="*/ 7 w 8"/>
                <a:gd name="T17" fmla="*/ 6 h 6"/>
                <a:gd name="T18" fmla="*/ 8 w 8"/>
                <a:gd name="T19" fmla="*/ 5 h 6"/>
                <a:gd name="T20" fmla="*/ 8 w 8"/>
                <a:gd name="T21" fmla="*/ 2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2"/>
                  </a:lnTo>
                  <a:lnTo>
                    <a:pt x="8" y="0"/>
                  </a:lnTo>
                  <a:lnTo>
                    <a:pt x="0" y="3"/>
                  </a:lnTo>
                  <a:lnTo>
                    <a:pt x="2" y="5"/>
                  </a:lnTo>
                  <a:lnTo>
                    <a:pt x="4" y="6"/>
                  </a:lnTo>
                  <a:lnTo>
                    <a:pt x="7" y="6"/>
                  </a:lnTo>
                  <a:lnTo>
                    <a:pt x="8" y="5"/>
                  </a:lnTo>
                  <a:lnTo>
                    <a:pt x="8" y="2"/>
                  </a:lnTo>
                  <a:lnTo>
                    <a:pt x="2"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1" name="Freeform 1611"/>
            <p:cNvSpPr>
              <a:spLocks/>
            </p:cNvSpPr>
            <p:nvPr/>
          </p:nvSpPr>
          <p:spPr bwMode="auto">
            <a:xfrm>
              <a:off x="3845" y="2721"/>
              <a:ext cx="8" cy="8"/>
            </a:xfrm>
            <a:custGeom>
              <a:avLst/>
              <a:gdLst>
                <a:gd name="T0" fmla="*/ 0 w 8"/>
                <a:gd name="T1" fmla="*/ 4 h 8"/>
                <a:gd name="T2" fmla="*/ 8 w 8"/>
                <a:gd name="T3" fmla="*/ 1 h 8"/>
                <a:gd name="T4" fmla="*/ 6 w 8"/>
                <a:gd name="T5" fmla="*/ 0 h 8"/>
                <a:gd name="T6" fmla="*/ 0 w 8"/>
                <a:gd name="T7" fmla="*/ 3 h 8"/>
                <a:gd name="T8" fmla="*/ 0 w 8"/>
                <a:gd name="T9" fmla="*/ 4 h 8"/>
                <a:gd name="T10" fmla="*/ 0 w 8"/>
                <a:gd name="T11" fmla="*/ 4 h 8"/>
                <a:gd name="T12" fmla="*/ 0 w 8"/>
                <a:gd name="T13" fmla="*/ 4 h 8"/>
                <a:gd name="T14" fmla="*/ 3 w 8"/>
                <a:gd name="T15" fmla="*/ 8 h 8"/>
                <a:gd name="T16" fmla="*/ 6 w 8"/>
                <a:gd name="T17" fmla="*/ 6 h 8"/>
                <a:gd name="T18" fmla="*/ 8 w 8"/>
                <a:gd name="T19" fmla="*/ 4 h 8"/>
                <a:gd name="T20" fmla="*/ 8 w 8"/>
                <a:gd name="T21" fmla="*/ 1 h 8"/>
                <a:gd name="T22" fmla="*/ 0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4"/>
                  </a:moveTo>
                  <a:lnTo>
                    <a:pt x="8" y="1"/>
                  </a:lnTo>
                  <a:lnTo>
                    <a:pt x="6" y="0"/>
                  </a:lnTo>
                  <a:lnTo>
                    <a:pt x="0" y="3"/>
                  </a:lnTo>
                  <a:lnTo>
                    <a:pt x="0" y="4"/>
                  </a:lnTo>
                  <a:lnTo>
                    <a:pt x="3" y="8"/>
                  </a:lnTo>
                  <a:lnTo>
                    <a:pt x="6" y="6"/>
                  </a:lnTo>
                  <a:lnTo>
                    <a:pt x="8" y="4"/>
                  </a:lnTo>
                  <a:lnTo>
                    <a:pt x="8" y="1"/>
                  </a:lnTo>
                  <a:lnTo>
                    <a:pt x="0" y="4"/>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2" name="Freeform 1612"/>
            <p:cNvSpPr>
              <a:spLocks/>
            </p:cNvSpPr>
            <p:nvPr/>
          </p:nvSpPr>
          <p:spPr bwMode="auto">
            <a:xfrm>
              <a:off x="3845" y="2722"/>
              <a:ext cx="8" cy="8"/>
            </a:xfrm>
            <a:custGeom>
              <a:avLst/>
              <a:gdLst>
                <a:gd name="T0" fmla="*/ 8 w 8"/>
                <a:gd name="T1" fmla="*/ 2 h 8"/>
                <a:gd name="T2" fmla="*/ 8 w 8"/>
                <a:gd name="T3" fmla="*/ 2 h 8"/>
                <a:gd name="T4" fmla="*/ 8 w 8"/>
                <a:gd name="T5" fmla="*/ 0 h 8"/>
                <a:gd name="T6" fmla="*/ 0 w 8"/>
                <a:gd name="T7" fmla="*/ 3 h 8"/>
                <a:gd name="T8" fmla="*/ 2 w 8"/>
                <a:gd name="T9" fmla="*/ 7 h 8"/>
                <a:gd name="T10" fmla="*/ 8 w 8"/>
                <a:gd name="T11" fmla="*/ 2 h 8"/>
                <a:gd name="T12" fmla="*/ 2 w 8"/>
                <a:gd name="T13" fmla="*/ 7 h 8"/>
                <a:gd name="T14" fmla="*/ 5 w 8"/>
                <a:gd name="T15" fmla="*/ 8 h 8"/>
                <a:gd name="T16" fmla="*/ 6 w 8"/>
                <a:gd name="T17" fmla="*/ 8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8" y="0"/>
                  </a:lnTo>
                  <a:lnTo>
                    <a:pt x="0" y="3"/>
                  </a:lnTo>
                  <a:lnTo>
                    <a:pt x="2" y="7"/>
                  </a:lnTo>
                  <a:lnTo>
                    <a:pt x="8" y="2"/>
                  </a:lnTo>
                  <a:lnTo>
                    <a:pt x="2" y="7"/>
                  </a:lnTo>
                  <a:lnTo>
                    <a:pt x="5" y="8"/>
                  </a:lnTo>
                  <a:lnTo>
                    <a:pt x="6" y="8"/>
                  </a:lnTo>
                  <a:lnTo>
                    <a:pt x="8" y="5"/>
                  </a:lnTo>
                  <a:lnTo>
                    <a:pt x="8" y="2"/>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3" name="Freeform 1613"/>
            <p:cNvSpPr>
              <a:spLocks/>
            </p:cNvSpPr>
            <p:nvPr/>
          </p:nvSpPr>
          <p:spPr bwMode="auto">
            <a:xfrm>
              <a:off x="3847" y="2724"/>
              <a:ext cx="8" cy="8"/>
            </a:xfrm>
            <a:custGeom>
              <a:avLst/>
              <a:gdLst>
                <a:gd name="T0" fmla="*/ 1 w 8"/>
                <a:gd name="T1" fmla="*/ 6 h 8"/>
                <a:gd name="T2" fmla="*/ 8 w 8"/>
                <a:gd name="T3" fmla="*/ 3 h 8"/>
                <a:gd name="T4" fmla="*/ 6 w 8"/>
                <a:gd name="T5" fmla="*/ 0 h 8"/>
                <a:gd name="T6" fmla="*/ 0 w 8"/>
                <a:gd name="T7" fmla="*/ 5 h 8"/>
                <a:gd name="T8" fmla="*/ 1 w 8"/>
                <a:gd name="T9" fmla="*/ 6 h 8"/>
                <a:gd name="T10" fmla="*/ 1 w 8"/>
                <a:gd name="T11" fmla="*/ 6 h 8"/>
                <a:gd name="T12" fmla="*/ 1 w 8"/>
                <a:gd name="T13" fmla="*/ 6 h 8"/>
                <a:gd name="T14" fmla="*/ 3 w 8"/>
                <a:gd name="T15" fmla="*/ 8 h 8"/>
                <a:gd name="T16" fmla="*/ 6 w 8"/>
                <a:gd name="T17" fmla="*/ 8 h 8"/>
                <a:gd name="T18" fmla="*/ 8 w 8"/>
                <a:gd name="T19" fmla="*/ 6 h 8"/>
                <a:gd name="T20" fmla="*/ 8 w 8"/>
                <a:gd name="T21" fmla="*/ 3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8" y="3"/>
                  </a:lnTo>
                  <a:lnTo>
                    <a:pt x="6" y="0"/>
                  </a:lnTo>
                  <a:lnTo>
                    <a:pt x="0" y="5"/>
                  </a:lnTo>
                  <a:lnTo>
                    <a:pt x="1" y="6"/>
                  </a:lnTo>
                  <a:lnTo>
                    <a:pt x="3" y="8"/>
                  </a:lnTo>
                  <a:lnTo>
                    <a:pt x="6" y="8"/>
                  </a:lnTo>
                  <a:lnTo>
                    <a:pt x="8" y="6"/>
                  </a:lnTo>
                  <a:lnTo>
                    <a:pt x="8" y="3"/>
                  </a:lnTo>
                  <a:lnTo>
                    <a:pt x="1"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4" name="Freeform 1614"/>
            <p:cNvSpPr>
              <a:spLocks/>
            </p:cNvSpPr>
            <p:nvPr/>
          </p:nvSpPr>
          <p:spPr bwMode="auto">
            <a:xfrm>
              <a:off x="3848" y="2727"/>
              <a:ext cx="8" cy="7"/>
            </a:xfrm>
            <a:custGeom>
              <a:avLst/>
              <a:gdLst>
                <a:gd name="T0" fmla="*/ 0 w 8"/>
                <a:gd name="T1" fmla="*/ 5 h 7"/>
                <a:gd name="T2" fmla="*/ 7 w 8"/>
                <a:gd name="T3" fmla="*/ 2 h 7"/>
                <a:gd name="T4" fmla="*/ 7 w 8"/>
                <a:gd name="T5" fmla="*/ 0 h 7"/>
                <a:gd name="T6" fmla="*/ 0 w 8"/>
                <a:gd name="T7" fmla="*/ 3 h 7"/>
                <a:gd name="T8" fmla="*/ 0 w 8"/>
                <a:gd name="T9" fmla="*/ 5 h 7"/>
                <a:gd name="T10" fmla="*/ 0 w 8"/>
                <a:gd name="T11" fmla="*/ 5 h 7"/>
                <a:gd name="T12" fmla="*/ 0 w 8"/>
                <a:gd name="T13" fmla="*/ 5 h 7"/>
                <a:gd name="T14" fmla="*/ 3 w 8"/>
                <a:gd name="T15" fmla="*/ 7 h 7"/>
                <a:gd name="T16" fmla="*/ 7 w 8"/>
                <a:gd name="T17" fmla="*/ 7 h 7"/>
                <a:gd name="T18" fmla="*/ 8 w 8"/>
                <a:gd name="T19" fmla="*/ 3 h 7"/>
                <a:gd name="T20" fmla="*/ 7 w 8"/>
                <a:gd name="T21" fmla="*/ 2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7" y="2"/>
                  </a:lnTo>
                  <a:lnTo>
                    <a:pt x="7" y="0"/>
                  </a:lnTo>
                  <a:lnTo>
                    <a:pt x="0" y="3"/>
                  </a:lnTo>
                  <a:lnTo>
                    <a:pt x="0" y="5"/>
                  </a:lnTo>
                  <a:lnTo>
                    <a:pt x="3" y="7"/>
                  </a:lnTo>
                  <a:lnTo>
                    <a:pt x="7" y="7"/>
                  </a:lnTo>
                  <a:lnTo>
                    <a:pt x="8" y="3"/>
                  </a:lnTo>
                  <a:lnTo>
                    <a:pt x="7" y="2"/>
                  </a:lnTo>
                  <a:lnTo>
                    <a:pt x="0"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5" name="Freeform 1615"/>
            <p:cNvSpPr>
              <a:spLocks/>
            </p:cNvSpPr>
            <p:nvPr/>
          </p:nvSpPr>
          <p:spPr bwMode="auto">
            <a:xfrm>
              <a:off x="3848" y="2729"/>
              <a:ext cx="8" cy="6"/>
            </a:xfrm>
            <a:custGeom>
              <a:avLst/>
              <a:gdLst>
                <a:gd name="T0" fmla="*/ 2 w 8"/>
                <a:gd name="T1" fmla="*/ 5 h 6"/>
                <a:gd name="T2" fmla="*/ 8 w 8"/>
                <a:gd name="T3" fmla="*/ 1 h 6"/>
                <a:gd name="T4" fmla="*/ 7 w 8"/>
                <a:gd name="T5" fmla="*/ 0 h 6"/>
                <a:gd name="T6" fmla="*/ 0 w 8"/>
                <a:gd name="T7" fmla="*/ 3 h 6"/>
                <a:gd name="T8" fmla="*/ 2 w 8"/>
                <a:gd name="T9" fmla="*/ 5 h 6"/>
                <a:gd name="T10" fmla="*/ 2 w 8"/>
                <a:gd name="T11" fmla="*/ 5 h 6"/>
                <a:gd name="T12" fmla="*/ 2 w 8"/>
                <a:gd name="T13" fmla="*/ 5 h 6"/>
                <a:gd name="T14" fmla="*/ 3 w 8"/>
                <a:gd name="T15" fmla="*/ 6 h 6"/>
                <a:gd name="T16" fmla="*/ 7 w 8"/>
                <a:gd name="T17" fmla="*/ 6 h 6"/>
                <a:gd name="T18" fmla="*/ 8 w 8"/>
                <a:gd name="T19" fmla="*/ 5 h 6"/>
                <a:gd name="T20" fmla="*/ 8 w 8"/>
                <a:gd name="T21" fmla="*/ 1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1"/>
                  </a:lnTo>
                  <a:lnTo>
                    <a:pt x="7" y="0"/>
                  </a:lnTo>
                  <a:lnTo>
                    <a:pt x="0" y="3"/>
                  </a:lnTo>
                  <a:lnTo>
                    <a:pt x="2" y="5"/>
                  </a:lnTo>
                  <a:lnTo>
                    <a:pt x="3" y="6"/>
                  </a:lnTo>
                  <a:lnTo>
                    <a:pt x="7" y="6"/>
                  </a:lnTo>
                  <a:lnTo>
                    <a:pt x="8" y="5"/>
                  </a:lnTo>
                  <a:lnTo>
                    <a:pt x="8" y="1"/>
                  </a:lnTo>
                  <a:lnTo>
                    <a:pt x="2"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6" name="Freeform 1616"/>
            <p:cNvSpPr>
              <a:spLocks/>
            </p:cNvSpPr>
            <p:nvPr/>
          </p:nvSpPr>
          <p:spPr bwMode="auto">
            <a:xfrm>
              <a:off x="3850" y="2730"/>
              <a:ext cx="8" cy="7"/>
            </a:xfrm>
            <a:custGeom>
              <a:avLst/>
              <a:gdLst>
                <a:gd name="T0" fmla="*/ 8 w 8"/>
                <a:gd name="T1" fmla="*/ 2 h 7"/>
                <a:gd name="T2" fmla="*/ 8 w 8"/>
                <a:gd name="T3" fmla="*/ 2 h 7"/>
                <a:gd name="T4" fmla="*/ 6 w 8"/>
                <a:gd name="T5" fmla="*/ 0 h 7"/>
                <a:gd name="T6" fmla="*/ 0 w 8"/>
                <a:gd name="T7" fmla="*/ 4 h 7"/>
                <a:gd name="T8" fmla="*/ 1 w 8"/>
                <a:gd name="T9" fmla="*/ 5 h 7"/>
                <a:gd name="T10" fmla="*/ 8 w 8"/>
                <a:gd name="T11" fmla="*/ 2 h 7"/>
                <a:gd name="T12" fmla="*/ 1 w 8"/>
                <a:gd name="T13" fmla="*/ 5 h 7"/>
                <a:gd name="T14" fmla="*/ 3 w 8"/>
                <a:gd name="T15" fmla="*/ 7 h 7"/>
                <a:gd name="T16" fmla="*/ 6 w 8"/>
                <a:gd name="T17" fmla="*/ 7 h 7"/>
                <a:gd name="T18" fmla="*/ 8 w 8"/>
                <a:gd name="T19" fmla="*/ 4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6" y="0"/>
                  </a:lnTo>
                  <a:lnTo>
                    <a:pt x="0" y="4"/>
                  </a:lnTo>
                  <a:lnTo>
                    <a:pt x="1" y="5"/>
                  </a:lnTo>
                  <a:lnTo>
                    <a:pt x="8" y="2"/>
                  </a:lnTo>
                  <a:lnTo>
                    <a:pt x="1" y="5"/>
                  </a:lnTo>
                  <a:lnTo>
                    <a:pt x="3" y="7"/>
                  </a:lnTo>
                  <a:lnTo>
                    <a:pt x="6" y="7"/>
                  </a:lnTo>
                  <a:lnTo>
                    <a:pt x="8" y="4"/>
                  </a:lnTo>
                  <a:lnTo>
                    <a:pt x="8" y="2"/>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7" name="Freeform 1617"/>
            <p:cNvSpPr>
              <a:spLocks/>
            </p:cNvSpPr>
            <p:nvPr/>
          </p:nvSpPr>
          <p:spPr bwMode="auto">
            <a:xfrm>
              <a:off x="3851" y="2732"/>
              <a:ext cx="7" cy="6"/>
            </a:xfrm>
            <a:custGeom>
              <a:avLst/>
              <a:gdLst>
                <a:gd name="T0" fmla="*/ 0 w 7"/>
                <a:gd name="T1" fmla="*/ 5 h 6"/>
                <a:gd name="T2" fmla="*/ 7 w 7"/>
                <a:gd name="T3" fmla="*/ 2 h 6"/>
                <a:gd name="T4" fmla="*/ 7 w 7"/>
                <a:gd name="T5" fmla="*/ 0 h 6"/>
                <a:gd name="T6" fmla="*/ 0 w 7"/>
                <a:gd name="T7" fmla="*/ 3 h 6"/>
                <a:gd name="T8" fmla="*/ 0 w 7"/>
                <a:gd name="T9" fmla="*/ 5 h 6"/>
                <a:gd name="T10" fmla="*/ 0 w 7"/>
                <a:gd name="T11" fmla="*/ 5 h 6"/>
                <a:gd name="T12" fmla="*/ 0 w 7"/>
                <a:gd name="T13" fmla="*/ 5 h 6"/>
                <a:gd name="T14" fmla="*/ 4 w 7"/>
                <a:gd name="T15" fmla="*/ 6 h 6"/>
                <a:gd name="T16" fmla="*/ 5 w 7"/>
                <a:gd name="T17" fmla="*/ 6 h 6"/>
                <a:gd name="T18" fmla="*/ 7 w 7"/>
                <a:gd name="T19" fmla="*/ 3 h 6"/>
                <a:gd name="T20" fmla="*/ 7 w 7"/>
                <a:gd name="T21" fmla="*/ 2 h 6"/>
                <a:gd name="T22" fmla="*/ 0 w 7"/>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0" y="5"/>
                  </a:moveTo>
                  <a:lnTo>
                    <a:pt x="7" y="2"/>
                  </a:lnTo>
                  <a:lnTo>
                    <a:pt x="7" y="0"/>
                  </a:lnTo>
                  <a:lnTo>
                    <a:pt x="0" y="3"/>
                  </a:lnTo>
                  <a:lnTo>
                    <a:pt x="0" y="5"/>
                  </a:lnTo>
                  <a:lnTo>
                    <a:pt x="4" y="6"/>
                  </a:lnTo>
                  <a:lnTo>
                    <a:pt x="5" y="6"/>
                  </a:lnTo>
                  <a:lnTo>
                    <a:pt x="7" y="3"/>
                  </a:lnTo>
                  <a:lnTo>
                    <a:pt x="7" y="2"/>
                  </a:lnTo>
                  <a:lnTo>
                    <a:pt x="0"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8" name="Freeform 1618"/>
            <p:cNvSpPr>
              <a:spLocks/>
            </p:cNvSpPr>
            <p:nvPr/>
          </p:nvSpPr>
          <p:spPr bwMode="auto">
            <a:xfrm>
              <a:off x="3851" y="2732"/>
              <a:ext cx="9" cy="8"/>
            </a:xfrm>
            <a:custGeom>
              <a:avLst/>
              <a:gdLst>
                <a:gd name="T0" fmla="*/ 9 w 9"/>
                <a:gd name="T1" fmla="*/ 2 h 8"/>
                <a:gd name="T2" fmla="*/ 9 w 9"/>
                <a:gd name="T3" fmla="*/ 2 h 8"/>
                <a:gd name="T4" fmla="*/ 7 w 9"/>
                <a:gd name="T5" fmla="*/ 0 h 8"/>
                <a:gd name="T6" fmla="*/ 0 w 9"/>
                <a:gd name="T7" fmla="*/ 5 h 8"/>
                <a:gd name="T8" fmla="*/ 2 w 9"/>
                <a:gd name="T9" fmla="*/ 6 h 8"/>
                <a:gd name="T10" fmla="*/ 9 w 9"/>
                <a:gd name="T11" fmla="*/ 2 h 8"/>
                <a:gd name="T12" fmla="*/ 2 w 9"/>
                <a:gd name="T13" fmla="*/ 6 h 8"/>
                <a:gd name="T14" fmla="*/ 4 w 9"/>
                <a:gd name="T15" fmla="*/ 8 h 8"/>
                <a:gd name="T16" fmla="*/ 7 w 9"/>
                <a:gd name="T17" fmla="*/ 8 h 8"/>
                <a:gd name="T18" fmla="*/ 9 w 9"/>
                <a:gd name="T19" fmla="*/ 5 h 8"/>
                <a:gd name="T20" fmla="*/ 9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9" y="2"/>
                  </a:moveTo>
                  <a:lnTo>
                    <a:pt x="9" y="2"/>
                  </a:lnTo>
                  <a:lnTo>
                    <a:pt x="7" y="0"/>
                  </a:lnTo>
                  <a:lnTo>
                    <a:pt x="0" y="5"/>
                  </a:lnTo>
                  <a:lnTo>
                    <a:pt x="2" y="6"/>
                  </a:lnTo>
                  <a:lnTo>
                    <a:pt x="9" y="2"/>
                  </a:lnTo>
                  <a:lnTo>
                    <a:pt x="2" y="6"/>
                  </a:lnTo>
                  <a:lnTo>
                    <a:pt x="4" y="8"/>
                  </a:lnTo>
                  <a:lnTo>
                    <a:pt x="7" y="8"/>
                  </a:lnTo>
                  <a:lnTo>
                    <a:pt x="9" y="5"/>
                  </a:lnTo>
                  <a:lnTo>
                    <a:pt x="9" y="2"/>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39" name="Freeform 1619"/>
            <p:cNvSpPr>
              <a:spLocks/>
            </p:cNvSpPr>
            <p:nvPr/>
          </p:nvSpPr>
          <p:spPr bwMode="auto">
            <a:xfrm>
              <a:off x="3853" y="2734"/>
              <a:ext cx="8" cy="8"/>
            </a:xfrm>
            <a:custGeom>
              <a:avLst/>
              <a:gdLst>
                <a:gd name="T0" fmla="*/ 2 w 8"/>
                <a:gd name="T1" fmla="*/ 6 h 8"/>
                <a:gd name="T2" fmla="*/ 7 w 8"/>
                <a:gd name="T3" fmla="*/ 1 h 8"/>
                <a:gd name="T4" fmla="*/ 7 w 8"/>
                <a:gd name="T5" fmla="*/ 0 h 8"/>
                <a:gd name="T6" fmla="*/ 0 w 8"/>
                <a:gd name="T7" fmla="*/ 4 h 8"/>
                <a:gd name="T8" fmla="*/ 0 w 8"/>
                <a:gd name="T9" fmla="*/ 6 h 8"/>
                <a:gd name="T10" fmla="*/ 2 w 8"/>
                <a:gd name="T11" fmla="*/ 6 h 8"/>
                <a:gd name="T12" fmla="*/ 0 w 8"/>
                <a:gd name="T13" fmla="*/ 6 h 8"/>
                <a:gd name="T14" fmla="*/ 3 w 8"/>
                <a:gd name="T15" fmla="*/ 8 h 8"/>
                <a:gd name="T16" fmla="*/ 7 w 8"/>
                <a:gd name="T17" fmla="*/ 8 h 8"/>
                <a:gd name="T18" fmla="*/ 8 w 8"/>
                <a:gd name="T19" fmla="*/ 4 h 8"/>
                <a:gd name="T20" fmla="*/ 7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7" y="1"/>
                  </a:lnTo>
                  <a:lnTo>
                    <a:pt x="7" y="0"/>
                  </a:lnTo>
                  <a:lnTo>
                    <a:pt x="0" y="4"/>
                  </a:lnTo>
                  <a:lnTo>
                    <a:pt x="0" y="6"/>
                  </a:lnTo>
                  <a:lnTo>
                    <a:pt x="2" y="6"/>
                  </a:lnTo>
                  <a:lnTo>
                    <a:pt x="0" y="6"/>
                  </a:lnTo>
                  <a:lnTo>
                    <a:pt x="3" y="8"/>
                  </a:lnTo>
                  <a:lnTo>
                    <a:pt x="7" y="8"/>
                  </a:lnTo>
                  <a:lnTo>
                    <a:pt x="8" y="4"/>
                  </a:lnTo>
                  <a:lnTo>
                    <a:pt x="7" y="1"/>
                  </a:lnTo>
                  <a:lnTo>
                    <a:pt x="2"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0" name="Freeform 1620"/>
            <p:cNvSpPr>
              <a:spLocks/>
            </p:cNvSpPr>
            <p:nvPr/>
          </p:nvSpPr>
          <p:spPr bwMode="auto">
            <a:xfrm>
              <a:off x="3855" y="2735"/>
              <a:ext cx="6" cy="8"/>
            </a:xfrm>
            <a:custGeom>
              <a:avLst/>
              <a:gdLst>
                <a:gd name="T0" fmla="*/ 6 w 6"/>
                <a:gd name="T1" fmla="*/ 2 h 8"/>
                <a:gd name="T2" fmla="*/ 6 w 6"/>
                <a:gd name="T3" fmla="*/ 2 h 8"/>
                <a:gd name="T4" fmla="*/ 5 w 6"/>
                <a:gd name="T5" fmla="*/ 0 h 8"/>
                <a:gd name="T6" fmla="*/ 0 w 6"/>
                <a:gd name="T7" fmla="*/ 5 h 8"/>
                <a:gd name="T8" fmla="*/ 0 w 6"/>
                <a:gd name="T9" fmla="*/ 7 h 8"/>
                <a:gd name="T10" fmla="*/ 6 w 6"/>
                <a:gd name="T11" fmla="*/ 2 h 8"/>
                <a:gd name="T12" fmla="*/ 0 w 6"/>
                <a:gd name="T13" fmla="*/ 7 h 8"/>
                <a:gd name="T14" fmla="*/ 3 w 6"/>
                <a:gd name="T15" fmla="*/ 8 h 8"/>
                <a:gd name="T16" fmla="*/ 5 w 6"/>
                <a:gd name="T17" fmla="*/ 7 h 8"/>
                <a:gd name="T18" fmla="*/ 6 w 6"/>
                <a:gd name="T19" fmla="*/ 5 h 8"/>
                <a:gd name="T20" fmla="*/ 6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6" y="2"/>
                  </a:moveTo>
                  <a:lnTo>
                    <a:pt x="6" y="2"/>
                  </a:lnTo>
                  <a:lnTo>
                    <a:pt x="5" y="0"/>
                  </a:lnTo>
                  <a:lnTo>
                    <a:pt x="0" y="5"/>
                  </a:lnTo>
                  <a:lnTo>
                    <a:pt x="0" y="7"/>
                  </a:lnTo>
                  <a:lnTo>
                    <a:pt x="6" y="2"/>
                  </a:lnTo>
                  <a:lnTo>
                    <a:pt x="0" y="7"/>
                  </a:lnTo>
                  <a:lnTo>
                    <a:pt x="3" y="8"/>
                  </a:lnTo>
                  <a:lnTo>
                    <a:pt x="5" y="7"/>
                  </a:lnTo>
                  <a:lnTo>
                    <a:pt x="6" y="5"/>
                  </a:lnTo>
                  <a:lnTo>
                    <a:pt x="6" y="2"/>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1" name="Freeform 1621"/>
            <p:cNvSpPr>
              <a:spLocks/>
            </p:cNvSpPr>
            <p:nvPr/>
          </p:nvSpPr>
          <p:spPr bwMode="auto">
            <a:xfrm>
              <a:off x="3855" y="2737"/>
              <a:ext cx="8" cy="8"/>
            </a:xfrm>
            <a:custGeom>
              <a:avLst/>
              <a:gdLst>
                <a:gd name="T0" fmla="*/ 1 w 8"/>
                <a:gd name="T1" fmla="*/ 6 h 8"/>
                <a:gd name="T2" fmla="*/ 8 w 8"/>
                <a:gd name="T3" fmla="*/ 1 h 8"/>
                <a:gd name="T4" fmla="*/ 6 w 8"/>
                <a:gd name="T5" fmla="*/ 0 h 8"/>
                <a:gd name="T6" fmla="*/ 0 w 8"/>
                <a:gd name="T7" fmla="*/ 5 h 8"/>
                <a:gd name="T8" fmla="*/ 1 w 8"/>
                <a:gd name="T9" fmla="*/ 6 h 8"/>
                <a:gd name="T10" fmla="*/ 1 w 8"/>
                <a:gd name="T11" fmla="*/ 6 h 8"/>
                <a:gd name="T12" fmla="*/ 1 w 8"/>
                <a:gd name="T13" fmla="*/ 6 h 8"/>
                <a:gd name="T14" fmla="*/ 3 w 8"/>
                <a:gd name="T15" fmla="*/ 8 h 8"/>
                <a:gd name="T16" fmla="*/ 6 w 8"/>
                <a:gd name="T17" fmla="*/ 6 h 8"/>
                <a:gd name="T18" fmla="*/ 8 w 8"/>
                <a:gd name="T19" fmla="*/ 5 h 8"/>
                <a:gd name="T20" fmla="*/ 8 w 8"/>
                <a:gd name="T21" fmla="*/ 1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8" y="1"/>
                  </a:lnTo>
                  <a:lnTo>
                    <a:pt x="6" y="0"/>
                  </a:lnTo>
                  <a:lnTo>
                    <a:pt x="0" y="5"/>
                  </a:lnTo>
                  <a:lnTo>
                    <a:pt x="1" y="6"/>
                  </a:lnTo>
                  <a:lnTo>
                    <a:pt x="3" y="8"/>
                  </a:lnTo>
                  <a:lnTo>
                    <a:pt x="6" y="6"/>
                  </a:lnTo>
                  <a:lnTo>
                    <a:pt x="8" y="5"/>
                  </a:lnTo>
                  <a:lnTo>
                    <a:pt x="8" y="1"/>
                  </a:lnTo>
                  <a:lnTo>
                    <a:pt x="1"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2" name="Freeform 1622"/>
            <p:cNvSpPr>
              <a:spLocks/>
            </p:cNvSpPr>
            <p:nvPr/>
          </p:nvSpPr>
          <p:spPr bwMode="auto">
            <a:xfrm>
              <a:off x="3856" y="2738"/>
              <a:ext cx="8" cy="7"/>
            </a:xfrm>
            <a:custGeom>
              <a:avLst/>
              <a:gdLst>
                <a:gd name="T0" fmla="*/ 0 w 8"/>
                <a:gd name="T1" fmla="*/ 7 h 7"/>
                <a:gd name="T2" fmla="*/ 7 w 8"/>
                <a:gd name="T3" fmla="*/ 2 h 7"/>
                <a:gd name="T4" fmla="*/ 5 w 8"/>
                <a:gd name="T5" fmla="*/ 0 h 7"/>
                <a:gd name="T6" fmla="*/ 0 w 8"/>
                <a:gd name="T7" fmla="*/ 5 h 7"/>
                <a:gd name="T8" fmla="*/ 0 w 8"/>
                <a:gd name="T9" fmla="*/ 5 h 7"/>
                <a:gd name="T10" fmla="*/ 0 w 8"/>
                <a:gd name="T11" fmla="*/ 7 h 7"/>
                <a:gd name="T12" fmla="*/ 0 w 8"/>
                <a:gd name="T13" fmla="*/ 5 h 7"/>
                <a:gd name="T14" fmla="*/ 4 w 8"/>
                <a:gd name="T15" fmla="*/ 7 h 7"/>
                <a:gd name="T16" fmla="*/ 7 w 8"/>
                <a:gd name="T17" fmla="*/ 7 h 7"/>
                <a:gd name="T18" fmla="*/ 8 w 8"/>
                <a:gd name="T19" fmla="*/ 4 h 7"/>
                <a:gd name="T20" fmla="*/ 7 w 8"/>
                <a:gd name="T21" fmla="*/ 2 h 7"/>
                <a:gd name="T22" fmla="*/ 0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7"/>
                  </a:moveTo>
                  <a:lnTo>
                    <a:pt x="7" y="2"/>
                  </a:lnTo>
                  <a:lnTo>
                    <a:pt x="5" y="0"/>
                  </a:lnTo>
                  <a:lnTo>
                    <a:pt x="0" y="5"/>
                  </a:lnTo>
                  <a:lnTo>
                    <a:pt x="0" y="7"/>
                  </a:lnTo>
                  <a:lnTo>
                    <a:pt x="0" y="5"/>
                  </a:lnTo>
                  <a:lnTo>
                    <a:pt x="4" y="7"/>
                  </a:lnTo>
                  <a:lnTo>
                    <a:pt x="7" y="7"/>
                  </a:lnTo>
                  <a:lnTo>
                    <a:pt x="8" y="4"/>
                  </a:lnTo>
                  <a:lnTo>
                    <a:pt x="7" y="2"/>
                  </a:lnTo>
                  <a:lnTo>
                    <a:pt x="0"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3" name="Freeform 1623"/>
            <p:cNvSpPr>
              <a:spLocks/>
            </p:cNvSpPr>
            <p:nvPr/>
          </p:nvSpPr>
          <p:spPr bwMode="auto">
            <a:xfrm>
              <a:off x="3856" y="2740"/>
              <a:ext cx="8" cy="6"/>
            </a:xfrm>
            <a:custGeom>
              <a:avLst/>
              <a:gdLst>
                <a:gd name="T0" fmla="*/ 8 w 8"/>
                <a:gd name="T1" fmla="*/ 0 h 6"/>
                <a:gd name="T2" fmla="*/ 8 w 8"/>
                <a:gd name="T3" fmla="*/ 0 h 6"/>
                <a:gd name="T4" fmla="*/ 7 w 8"/>
                <a:gd name="T5" fmla="*/ 0 h 6"/>
                <a:gd name="T6" fmla="*/ 0 w 8"/>
                <a:gd name="T7" fmla="*/ 5 h 6"/>
                <a:gd name="T8" fmla="*/ 2 w 8"/>
                <a:gd name="T9" fmla="*/ 5 h 6"/>
                <a:gd name="T10" fmla="*/ 8 w 8"/>
                <a:gd name="T11" fmla="*/ 0 h 6"/>
                <a:gd name="T12" fmla="*/ 2 w 8"/>
                <a:gd name="T13" fmla="*/ 5 h 6"/>
                <a:gd name="T14" fmla="*/ 5 w 8"/>
                <a:gd name="T15" fmla="*/ 6 h 6"/>
                <a:gd name="T16" fmla="*/ 7 w 8"/>
                <a:gd name="T17" fmla="*/ 6 h 6"/>
                <a:gd name="T18" fmla="*/ 8 w 8"/>
                <a:gd name="T19" fmla="*/ 3 h 6"/>
                <a:gd name="T20" fmla="*/ 8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0"/>
                  </a:moveTo>
                  <a:lnTo>
                    <a:pt x="8" y="0"/>
                  </a:lnTo>
                  <a:lnTo>
                    <a:pt x="7" y="0"/>
                  </a:lnTo>
                  <a:lnTo>
                    <a:pt x="0" y="5"/>
                  </a:lnTo>
                  <a:lnTo>
                    <a:pt x="2" y="5"/>
                  </a:lnTo>
                  <a:lnTo>
                    <a:pt x="8" y="0"/>
                  </a:lnTo>
                  <a:lnTo>
                    <a:pt x="2" y="5"/>
                  </a:lnTo>
                  <a:lnTo>
                    <a:pt x="5" y="6"/>
                  </a:lnTo>
                  <a:lnTo>
                    <a:pt x="7" y="6"/>
                  </a:lnTo>
                  <a:lnTo>
                    <a:pt x="8" y="3"/>
                  </a:lnTo>
                  <a:lnTo>
                    <a:pt x="8"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4" name="Freeform 1624"/>
            <p:cNvSpPr>
              <a:spLocks/>
            </p:cNvSpPr>
            <p:nvPr/>
          </p:nvSpPr>
          <p:spPr bwMode="auto">
            <a:xfrm>
              <a:off x="3858" y="2740"/>
              <a:ext cx="8" cy="8"/>
            </a:xfrm>
            <a:custGeom>
              <a:avLst/>
              <a:gdLst>
                <a:gd name="T0" fmla="*/ 2 w 8"/>
                <a:gd name="T1" fmla="*/ 6 h 8"/>
                <a:gd name="T2" fmla="*/ 6 w 8"/>
                <a:gd name="T3" fmla="*/ 2 h 8"/>
                <a:gd name="T4" fmla="*/ 6 w 8"/>
                <a:gd name="T5" fmla="*/ 0 h 8"/>
                <a:gd name="T6" fmla="*/ 0 w 8"/>
                <a:gd name="T7" fmla="*/ 5 h 8"/>
                <a:gd name="T8" fmla="*/ 2 w 8"/>
                <a:gd name="T9" fmla="*/ 6 h 8"/>
                <a:gd name="T10" fmla="*/ 2 w 8"/>
                <a:gd name="T11" fmla="*/ 6 h 8"/>
                <a:gd name="T12" fmla="*/ 2 w 8"/>
                <a:gd name="T13" fmla="*/ 6 h 8"/>
                <a:gd name="T14" fmla="*/ 3 w 8"/>
                <a:gd name="T15" fmla="*/ 8 h 8"/>
                <a:gd name="T16" fmla="*/ 6 w 8"/>
                <a:gd name="T17" fmla="*/ 6 h 8"/>
                <a:gd name="T18" fmla="*/ 8 w 8"/>
                <a:gd name="T19" fmla="*/ 5 h 8"/>
                <a:gd name="T20" fmla="*/ 6 w 8"/>
                <a:gd name="T21" fmla="*/ 2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6" y="2"/>
                  </a:lnTo>
                  <a:lnTo>
                    <a:pt x="6" y="0"/>
                  </a:lnTo>
                  <a:lnTo>
                    <a:pt x="0" y="5"/>
                  </a:lnTo>
                  <a:lnTo>
                    <a:pt x="2" y="6"/>
                  </a:lnTo>
                  <a:lnTo>
                    <a:pt x="3" y="8"/>
                  </a:lnTo>
                  <a:lnTo>
                    <a:pt x="6" y="6"/>
                  </a:lnTo>
                  <a:lnTo>
                    <a:pt x="8" y="5"/>
                  </a:lnTo>
                  <a:lnTo>
                    <a:pt x="6" y="2"/>
                  </a:lnTo>
                  <a:lnTo>
                    <a:pt x="2"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5" name="Freeform 1625"/>
            <p:cNvSpPr>
              <a:spLocks/>
            </p:cNvSpPr>
            <p:nvPr/>
          </p:nvSpPr>
          <p:spPr bwMode="auto">
            <a:xfrm>
              <a:off x="3860" y="2742"/>
              <a:ext cx="6" cy="8"/>
            </a:xfrm>
            <a:custGeom>
              <a:avLst/>
              <a:gdLst>
                <a:gd name="T0" fmla="*/ 0 w 6"/>
                <a:gd name="T1" fmla="*/ 6 h 8"/>
                <a:gd name="T2" fmla="*/ 6 w 6"/>
                <a:gd name="T3" fmla="*/ 1 h 8"/>
                <a:gd name="T4" fmla="*/ 4 w 6"/>
                <a:gd name="T5" fmla="*/ 0 h 8"/>
                <a:gd name="T6" fmla="*/ 0 w 6"/>
                <a:gd name="T7" fmla="*/ 4 h 8"/>
                <a:gd name="T8" fmla="*/ 0 w 6"/>
                <a:gd name="T9" fmla="*/ 6 h 8"/>
                <a:gd name="T10" fmla="*/ 0 w 6"/>
                <a:gd name="T11" fmla="*/ 6 h 8"/>
                <a:gd name="T12" fmla="*/ 0 w 6"/>
                <a:gd name="T13" fmla="*/ 6 h 8"/>
                <a:gd name="T14" fmla="*/ 3 w 6"/>
                <a:gd name="T15" fmla="*/ 8 h 8"/>
                <a:gd name="T16" fmla="*/ 6 w 6"/>
                <a:gd name="T17" fmla="*/ 6 h 8"/>
                <a:gd name="T18" fmla="*/ 6 w 6"/>
                <a:gd name="T19" fmla="*/ 4 h 8"/>
                <a:gd name="T20" fmla="*/ 6 w 6"/>
                <a:gd name="T21" fmla="*/ 1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6" y="1"/>
                  </a:lnTo>
                  <a:lnTo>
                    <a:pt x="4" y="0"/>
                  </a:lnTo>
                  <a:lnTo>
                    <a:pt x="0" y="4"/>
                  </a:lnTo>
                  <a:lnTo>
                    <a:pt x="0" y="6"/>
                  </a:lnTo>
                  <a:lnTo>
                    <a:pt x="3" y="8"/>
                  </a:lnTo>
                  <a:lnTo>
                    <a:pt x="6" y="6"/>
                  </a:lnTo>
                  <a:lnTo>
                    <a:pt x="6" y="4"/>
                  </a:lnTo>
                  <a:lnTo>
                    <a:pt x="6" y="1"/>
                  </a:lnTo>
                  <a:lnTo>
                    <a:pt x="0"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6" name="Freeform 1627"/>
            <p:cNvSpPr>
              <a:spLocks/>
            </p:cNvSpPr>
            <p:nvPr/>
          </p:nvSpPr>
          <p:spPr bwMode="auto">
            <a:xfrm>
              <a:off x="3860" y="2743"/>
              <a:ext cx="8" cy="7"/>
            </a:xfrm>
            <a:custGeom>
              <a:avLst/>
              <a:gdLst>
                <a:gd name="T0" fmla="*/ 1 w 8"/>
                <a:gd name="T1" fmla="*/ 7 h 7"/>
                <a:gd name="T2" fmla="*/ 6 w 8"/>
                <a:gd name="T3" fmla="*/ 0 h 7"/>
                <a:gd name="T4" fmla="*/ 6 w 8"/>
                <a:gd name="T5" fmla="*/ 0 h 7"/>
                <a:gd name="T6" fmla="*/ 0 w 8"/>
                <a:gd name="T7" fmla="*/ 5 h 7"/>
                <a:gd name="T8" fmla="*/ 1 w 8"/>
                <a:gd name="T9" fmla="*/ 7 h 7"/>
                <a:gd name="T10" fmla="*/ 1 w 8"/>
                <a:gd name="T11" fmla="*/ 7 h 7"/>
                <a:gd name="T12" fmla="*/ 1 w 8"/>
                <a:gd name="T13" fmla="*/ 7 h 7"/>
                <a:gd name="T14" fmla="*/ 4 w 8"/>
                <a:gd name="T15" fmla="*/ 7 h 7"/>
                <a:gd name="T16" fmla="*/ 6 w 8"/>
                <a:gd name="T17" fmla="*/ 7 h 7"/>
                <a:gd name="T18" fmla="*/ 8 w 8"/>
                <a:gd name="T19" fmla="*/ 3 h 7"/>
                <a:gd name="T20" fmla="*/ 6 w 8"/>
                <a:gd name="T21" fmla="*/ 0 h 7"/>
                <a:gd name="T22" fmla="*/ 1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7"/>
                  </a:moveTo>
                  <a:lnTo>
                    <a:pt x="6" y="0"/>
                  </a:lnTo>
                  <a:lnTo>
                    <a:pt x="0" y="5"/>
                  </a:lnTo>
                  <a:lnTo>
                    <a:pt x="1" y="7"/>
                  </a:lnTo>
                  <a:lnTo>
                    <a:pt x="4" y="7"/>
                  </a:lnTo>
                  <a:lnTo>
                    <a:pt x="6" y="7"/>
                  </a:lnTo>
                  <a:lnTo>
                    <a:pt x="8" y="3"/>
                  </a:lnTo>
                  <a:lnTo>
                    <a:pt x="6" y="0"/>
                  </a:lnTo>
                  <a:lnTo>
                    <a:pt x="1"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7" name="Freeform 1628"/>
            <p:cNvSpPr>
              <a:spLocks/>
            </p:cNvSpPr>
            <p:nvPr/>
          </p:nvSpPr>
          <p:spPr bwMode="auto">
            <a:xfrm>
              <a:off x="3861" y="2743"/>
              <a:ext cx="8" cy="8"/>
            </a:xfrm>
            <a:custGeom>
              <a:avLst/>
              <a:gdLst>
                <a:gd name="T0" fmla="*/ 7 w 8"/>
                <a:gd name="T1" fmla="*/ 2 h 8"/>
                <a:gd name="T2" fmla="*/ 7 w 8"/>
                <a:gd name="T3" fmla="*/ 2 h 8"/>
                <a:gd name="T4" fmla="*/ 5 w 8"/>
                <a:gd name="T5" fmla="*/ 0 h 8"/>
                <a:gd name="T6" fmla="*/ 0 w 8"/>
                <a:gd name="T7" fmla="*/ 7 h 8"/>
                <a:gd name="T8" fmla="*/ 2 w 8"/>
                <a:gd name="T9" fmla="*/ 7 h 8"/>
                <a:gd name="T10" fmla="*/ 7 w 8"/>
                <a:gd name="T11" fmla="*/ 2 h 8"/>
                <a:gd name="T12" fmla="*/ 2 w 8"/>
                <a:gd name="T13" fmla="*/ 7 h 8"/>
                <a:gd name="T14" fmla="*/ 3 w 8"/>
                <a:gd name="T15" fmla="*/ 8 h 8"/>
                <a:gd name="T16" fmla="*/ 7 w 8"/>
                <a:gd name="T17" fmla="*/ 7 h 8"/>
                <a:gd name="T18" fmla="*/ 8 w 8"/>
                <a:gd name="T19" fmla="*/ 5 h 8"/>
                <a:gd name="T20" fmla="*/ 7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2"/>
                  </a:moveTo>
                  <a:lnTo>
                    <a:pt x="7" y="2"/>
                  </a:lnTo>
                  <a:lnTo>
                    <a:pt x="5" y="0"/>
                  </a:lnTo>
                  <a:lnTo>
                    <a:pt x="0" y="7"/>
                  </a:lnTo>
                  <a:lnTo>
                    <a:pt x="2" y="7"/>
                  </a:lnTo>
                  <a:lnTo>
                    <a:pt x="7" y="2"/>
                  </a:lnTo>
                  <a:lnTo>
                    <a:pt x="2" y="7"/>
                  </a:lnTo>
                  <a:lnTo>
                    <a:pt x="3" y="8"/>
                  </a:lnTo>
                  <a:lnTo>
                    <a:pt x="7" y="7"/>
                  </a:lnTo>
                  <a:lnTo>
                    <a:pt x="8" y="5"/>
                  </a:lnTo>
                  <a:lnTo>
                    <a:pt x="7" y="2"/>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8" name="Freeform 1629"/>
            <p:cNvSpPr>
              <a:spLocks/>
            </p:cNvSpPr>
            <p:nvPr/>
          </p:nvSpPr>
          <p:spPr bwMode="auto">
            <a:xfrm>
              <a:off x="3863" y="2745"/>
              <a:ext cx="6" cy="8"/>
            </a:xfrm>
            <a:custGeom>
              <a:avLst/>
              <a:gdLst>
                <a:gd name="T0" fmla="*/ 0 w 6"/>
                <a:gd name="T1" fmla="*/ 6 h 8"/>
                <a:gd name="T2" fmla="*/ 6 w 6"/>
                <a:gd name="T3" fmla="*/ 1 h 8"/>
                <a:gd name="T4" fmla="*/ 5 w 6"/>
                <a:gd name="T5" fmla="*/ 0 h 8"/>
                <a:gd name="T6" fmla="*/ 0 w 6"/>
                <a:gd name="T7" fmla="*/ 5 h 8"/>
                <a:gd name="T8" fmla="*/ 0 w 6"/>
                <a:gd name="T9" fmla="*/ 6 h 8"/>
                <a:gd name="T10" fmla="*/ 0 w 6"/>
                <a:gd name="T11" fmla="*/ 6 h 8"/>
                <a:gd name="T12" fmla="*/ 0 w 6"/>
                <a:gd name="T13" fmla="*/ 6 h 8"/>
                <a:gd name="T14" fmla="*/ 3 w 6"/>
                <a:gd name="T15" fmla="*/ 8 h 8"/>
                <a:gd name="T16" fmla="*/ 6 w 6"/>
                <a:gd name="T17" fmla="*/ 6 h 8"/>
                <a:gd name="T18" fmla="*/ 6 w 6"/>
                <a:gd name="T19" fmla="*/ 3 h 8"/>
                <a:gd name="T20" fmla="*/ 6 w 6"/>
                <a:gd name="T21" fmla="*/ 1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6" y="1"/>
                  </a:lnTo>
                  <a:lnTo>
                    <a:pt x="5" y="0"/>
                  </a:lnTo>
                  <a:lnTo>
                    <a:pt x="0" y="5"/>
                  </a:lnTo>
                  <a:lnTo>
                    <a:pt x="0" y="6"/>
                  </a:lnTo>
                  <a:lnTo>
                    <a:pt x="3" y="8"/>
                  </a:lnTo>
                  <a:lnTo>
                    <a:pt x="6" y="6"/>
                  </a:lnTo>
                  <a:lnTo>
                    <a:pt x="6" y="3"/>
                  </a:lnTo>
                  <a:lnTo>
                    <a:pt x="6" y="1"/>
                  </a:lnTo>
                  <a:lnTo>
                    <a:pt x="0"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49" name="Freeform 1630"/>
            <p:cNvSpPr>
              <a:spLocks/>
            </p:cNvSpPr>
            <p:nvPr/>
          </p:nvSpPr>
          <p:spPr bwMode="auto">
            <a:xfrm>
              <a:off x="3863" y="2746"/>
              <a:ext cx="8" cy="7"/>
            </a:xfrm>
            <a:custGeom>
              <a:avLst/>
              <a:gdLst>
                <a:gd name="T0" fmla="*/ 1 w 8"/>
                <a:gd name="T1" fmla="*/ 5 h 7"/>
                <a:gd name="T2" fmla="*/ 6 w 8"/>
                <a:gd name="T3" fmla="*/ 0 h 7"/>
                <a:gd name="T4" fmla="*/ 6 w 8"/>
                <a:gd name="T5" fmla="*/ 0 h 7"/>
                <a:gd name="T6" fmla="*/ 0 w 8"/>
                <a:gd name="T7" fmla="*/ 5 h 7"/>
                <a:gd name="T8" fmla="*/ 1 w 8"/>
                <a:gd name="T9" fmla="*/ 5 h 7"/>
                <a:gd name="T10" fmla="*/ 1 w 8"/>
                <a:gd name="T11" fmla="*/ 5 h 7"/>
                <a:gd name="T12" fmla="*/ 1 w 8"/>
                <a:gd name="T13" fmla="*/ 5 h 7"/>
                <a:gd name="T14" fmla="*/ 5 w 8"/>
                <a:gd name="T15" fmla="*/ 7 h 7"/>
                <a:gd name="T16" fmla="*/ 6 w 8"/>
                <a:gd name="T17" fmla="*/ 5 h 7"/>
                <a:gd name="T18" fmla="*/ 8 w 8"/>
                <a:gd name="T19" fmla="*/ 4 h 7"/>
                <a:gd name="T20" fmla="*/ 6 w 8"/>
                <a:gd name="T21" fmla="*/ 0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6" y="0"/>
                  </a:lnTo>
                  <a:lnTo>
                    <a:pt x="0" y="5"/>
                  </a:lnTo>
                  <a:lnTo>
                    <a:pt x="1" y="5"/>
                  </a:lnTo>
                  <a:lnTo>
                    <a:pt x="5" y="7"/>
                  </a:lnTo>
                  <a:lnTo>
                    <a:pt x="6" y="5"/>
                  </a:lnTo>
                  <a:lnTo>
                    <a:pt x="8" y="4"/>
                  </a:lnTo>
                  <a:lnTo>
                    <a:pt x="6" y="0"/>
                  </a:lnTo>
                  <a:lnTo>
                    <a:pt x="1" y="5"/>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0" name="Freeform 1631"/>
            <p:cNvSpPr>
              <a:spLocks/>
            </p:cNvSpPr>
            <p:nvPr/>
          </p:nvSpPr>
          <p:spPr bwMode="auto">
            <a:xfrm>
              <a:off x="3864" y="2746"/>
              <a:ext cx="7" cy="9"/>
            </a:xfrm>
            <a:custGeom>
              <a:avLst/>
              <a:gdLst>
                <a:gd name="T0" fmla="*/ 2 w 7"/>
                <a:gd name="T1" fmla="*/ 7 h 9"/>
                <a:gd name="T2" fmla="*/ 7 w 7"/>
                <a:gd name="T3" fmla="*/ 2 h 9"/>
                <a:gd name="T4" fmla="*/ 5 w 7"/>
                <a:gd name="T5" fmla="*/ 0 h 9"/>
                <a:gd name="T6" fmla="*/ 0 w 7"/>
                <a:gd name="T7" fmla="*/ 5 h 9"/>
                <a:gd name="T8" fmla="*/ 0 w 7"/>
                <a:gd name="T9" fmla="*/ 7 h 9"/>
                <a:gd name="T10" fmla="*/ 2 w 7"/>
                <a:gd name="T11" fmla="*/ 7 h 9"/>
                <a:gd name="T12" fmla="*/ 0 w 7"/>
                <a:gd name="T13" fmla="*/ 7 h 9"/>
                <a:gd name="T14" fmla="*/ 4 w 7"/>
                <a:gd name="T15" fmla="*/ 9 h 9"/>
                <a:gd name="T16" fmla="*/ 7 w 7"/>
                <a:gd name="T17" fmla="*/ 7 h 9"/>
                <a:gd name="T18" fmla="*/ 7 w 7"/>
                <a:gd name="T19" fmla="*/ 4 h 9"/>
                <a:gd name="T20" fmla="*/ 7 w 7"/>
                <a:gd name="T21" fmla="*/ 2 h 9"/>
                <a:gd name="T22" fmla="*/ 2 w 7"/>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2" y="7"/>
                  </a:moveTo>
                  <a:lnTo>
                    <a:pt x="7" y="2"/>
                  </a:lnTo>
                  <a:lnTo>
                    <a:pt x="5" y="0"/>
                  </a:lnTo>
                  <a:lnTo>
                    <a:pt x="0" y="5"/>
                  </a:lnTo>
                  <a:lnTo>
                    <a:pt x="0" y="7"/>
                  </a:lnTo>
                  <a:lnTo>
                    <a:pt x="2" y="7"/>
                  </a:lnTo>
                  <a:lnTo>
                    <a:pt x="0" y="7"/>
                  </a:lnTo>
                  <a:lnTo>
                    <a:pt x="4" y="9"/>
                  </a:lnTo>
                  <a:lnTo>
                    <a:pt x="7" y="7"/>
                  </a:lnTo>
                  <a:lnTo>
                    <a:pt x="7" y="4"/>
                  </a:lnTo>
                  <a:lnTo>
                    <a:pt x="7" y="2"/>
                  </a:lnTo>
                  <a:lnTo>
                    <a:pt x="2"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1" name="Freeform 1632"/>
            <p:cNvSpPr>
              <a:spLocks/>
            </p:cNvSpPr>
            <p:nvPr/>
          </p:nvSpPr>
          <p:spPr bwMode="auto">
            <a:xfrm>
              <a:off x="3866" y="2748"/>
              <a:ext cx="6" cy="7"/>
            </a:xfrm>
            <a:custGeom>
              <a:avLst/>
              <a:gdLst>
                <a:gd name="T0" fmla="*/ 5 w 6"/>
                <a:gd name="T1" fmla="*/ 0 h 7"/>
                <a:gd name="T2" fmla="*/ 5 w 6"/>
                <a:gd name="T3" fmla="*/ 0 h 7"/>
                <a:gd name="T4" fmla="*/ 5 w 6"/>
                <a:gd name="T5" fmla="*/ 0 h 7"/>
                <a:gd name="T6" fmla="*/ 0 w 6"/>
                <a:gd name="T7" fmla="*/ 5 h 7"/>
                <a:gd name="T8" fmla="*/ 0 w 6"/>
                <a:gd name="T9" fmla="*/ 7 h 7"/>
                <a:gd name="T10" fmla="*/ 5 w 6"/>
                <a:gd name="T11" fmla="*/ 0 h 7"/>
                <a:gd name="T12" fmla="*/ 0 w 6"/>
                <a:gd name="T13" fmla="*/ 7 h 7"/>
                <a:gd name="T14" fmla="*/ 3 w 6"/>
                <a:gd name="T15" fmla="*/ 7 h 7"/>
                <a:gd name="T16" fmla="*/ 6 w 6"/>
                <a:gd name="T17" fmla="*/ 5 h 7"/>
                <a:gd name="T18" fmla="*/ 6 w 6"/>
                <a:gd name="T19" fmla="*/ 3 h 7"/>
                <a:gd name="T20" fmla="*/ 5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5" y="0"/>
                  </a:moveTo>
                  <a:lnTo>
                    <a:pt x="5" y="0"/>
                  </a:lnTo>
                  <a:lnTo>
                    <a:pt x="0" y="5"/>
                  </a:lnTo>
                  <a:lnTo>
                    <a:pt x="0" y="7"/>
                  </a:lnTo>
                  <a:lnTo>
                    <a:pt x="5" y="0"/>
                  </a:lnTo>
                  <a:lnTo>
                    <a:pt x="0" y="7"/>
                  </a:lnTo>
                  <a:lnTo>
                    <a:pt x="3" y="7"/>
                  </a:lnTo>
                  <a:lnTo>
                    <a:pt x="6" y="5"/>
                  </a:lnTo>
                  <a:lnTo>
                    <a:pt x="6" y="3"/>
                  </a:lnTo>
                  <a:lnTo>
                    <a:pt x="5"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2" name="Freeform 1633"/>
            <p:cNvSpPr>
              <a:spLocks/>
            </p:cNvSpPr>
            <p:nvPr/>
          </p:nvSpPr>
          <p:spPr bwMode="auto">
            <a:xfrm>
              <a:off x="3866" y="2748"/>
              <a:ext cx="8" cy="8"/>
            </a:xfrm>
            <a:custGeom>
              <a:avLst/>
              <a:gdLst>
                <a:gd name="T0" fmla="*/ 2 w 8"/>
                <a:gd name="T1" fmla="*/ 7 h 8"/>
                <a:gd name="T2" fmla="*/ 6 w 8"/>
                <a:gd name="T3" fmla="*/ 2 h 8"/>
                <a:gd name="T4" fmla="*/ 5 w 8"/>
                <a:gd name="T5" fmla="*/ 0 h 8"/>
                <a:gd name="T6" fmla="*/ 0 w 8"/>
                <a:gd name="T7" fmla="*/ 7 h 8"/>
                <a:gd name="T8" fmla="*/ 2 w 8"/>
                <a:gd name="T9" fmla="*/ 7 h 8"/>
                <a:gd name="T10" fmla="*/ 2 w 8"/>
                <a:gd name="T11" fmla="*/ 7 h 8"/>
                <a:gd name="T12" fmla="*/ 2 w 8"/>
                <a:gd name="T13" fmla="*/ 7 h 8"/>
                <a:gd name="T14" fmla="*/ 5 w 8"/>
                <a:gd name="T15" fmla="*/ 8 h 8"/>
                <a:gd name="T16" fmla="*/ 6 w 8"/>
                <a:gd name="T17" fmla="*/ 7 h 8"/>
                <a:gd name="T18" fmla="*/ 8 w 8"/>
                <a:gd name="T19" fmla="*/ 3 h 8"/>
                <a:gd name="T20" fmla="*/ 6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6" y="2"/>
                  </a:lnTo>
                  <a:lnTo>
                    <a:pt x="5" y="0"/>
                  </a:lnTo>
                  <a:lnTo>
                    <a:pt x="0" y="7"/>
                  </a:lnTo>
                  <a:lnTo>
                    <a:pt x="2" y="7"/>
                  </a:lnTo>
                  <a:lnTo>
                    <a:pt x="5" y="8"/>
                  </a:lnTo>
                  <a:lnTo>
                    <a:pt x="6" y="7"/>
                  </a:lnTo>
                  <a:lnTo>
                    <a:pt x="8" y="3"/>
                  </a:lnTo>
                  <a:lnTo>
                    <a:pt x="6" y="2"/>
                  </a:lnTo>
                  <a:lnTo>
                    <a:pt x="2"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3" name="Freeform 1634"/>
            <p:cNvSpPr>
              <a:spLocks/>
            </p:cNvSpPr>
            <p:nvPr/>
          </p:nvSpPr>
          <p:spPr bwMode="auto">
            <a:xfrm>
              <a:off x="3868" y="2750"/>
              <a:ext cx="6" cy="6"/>
            </a:xfrm>
            <a:custGeom>
              <a:avLst/>
              <a:gdLst>
                <a:gd name="T0" fmla="*/ 0 w 6"/>
                <a:gd name="T1" fmla="*/ 6 h 6"/>
                <a:gd name="T2" fmla="*/ 4 w 6"/>
                <a:gd name="T3" fmla="*/ 0 h 6"/>
                <a:gd name="T4" fmla="*/ 4 w 6"/>
                <a:gd name="T5" fmla="*/ 0 h 6"/>
                <a:gd name="T6" fmla="*/ 0 w 6"/>
                <a:gd name="T7" fmla="*/ 5 h 6"/>
                <a:gd name="T8" fmla="*/ 0 w 6"/>
                <a:gd name="T9" fmla="*/ 6 h 6"/>
                <a:gd name="T10" fmla="*/ 0 w 6"/>
                <a:gd name="T11" fmla="*/ 6 h 6"/>
                <a:gd name="T12" fmla="*/ 0 w 6"/>
                <a:gd name="T13" fmla="*/ 6 h 6"/>
                <a:gd name="T14" fmla="*/ 3 w 6"/>
                <a:gd name="T15" fmla="*/ 6 h 6"/>
                <a:gd name="T16" fmla="*/ 6 w 6"/>
                <a:gd name="T17" fmla="*/ 5 h 6"/>
                <a:gd name="T18" fmla="*/ 6 w 6"/>
                <a:gd name="T19" fmla="*/ 3 h 6"/>
                <a:gd name="T20" fmla="*/ 4 w 6"/>
                <a:gd name="T21" fmla="*/ 0 h 6"/>
                <a:gd name="T22" fmla="*/ 0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0" y="6"/>
                  </a:moveTo>
                  <a:lnTo>
                    <a:pt x="4" y="0"/>
                  </a:lnTo>
                  <a:lnTo>
                    <a:pt x="0" y="5"/>
                  </a:lnTo>
                  <a:lnTo>
                    <a:pt x="0" y="6"/>
                  </a:lnTo>
                  <a:lnTo>
                    <a:pt x="3" y="6"/>
                  </a:lnTo>
                  <a:lnTo>
                    <a:pt x="6" y="5"/>
                  </a:lnTo>
                  <a:lnTo>
                    <a:pt x="6" y="3"/>
                  </a:lnTo>
                  <a:lnTo>
                    <a:pt x="4" y="0"/>
                  </a:lnTo>
                  <a:lnTo>
                    <a:pt x="0"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4" name="Freeform 1635"/>
            <p:cNvSpPr>
              <a:spLocks/>
            </p:cNvSpPr>
            <p:nvPr/>
          </p:nvSpPr>
          <p:spPr bwMode="auto">
            <a:xfrm>
              <a:off x="3868" y="2750"/>
              <a:ext cx="8" cy="8"/>
            </a:xfrm>
            <a:custGeom>
              <a:avLst/>
              <a:gdLst>
                <a:gd name="T0" fmla="*/ 1 w 8"/>
                <a:gd name="T1" fmla="*/ 6 h 8"/>
                <a:gd name="T2" fmla="*/ 6 w 8"/>
                <a:gd name="T3" fmla="*/ 1 h 8"/>
                <a:gd name="T4" fmla="*/ 4 w 8"/>
                <a:gd name="T5" fmla="*/ 0 h 8"/>
                <a:gd name="T6" fmla="*/ 0 w 8"/>
                <a:gd name="T7" fmla="*/ 6 h 8"/>
                <a:gd name="T8" fmla="*/ 1 w 8"/>
                <a:gd name="T9" fmla="*/ 6 h 8"/>
                <a:gd name="T10" fmla="*/ 1 w 8"/>
                <a:gd name="T11" fmla="*/ 6 h 8"/>
                <a:gd name="T12" fmla="*/ 1 w 8"/>
                <a:gd name="T13" fmla="*/ 6 h 8"/>
                <a:gd name="T14" fmla="*/ 4 w 8"/>
                <a:gd name="T15" fmla="*/ 8 h 8"/>
                <a:gd name="T16" fmla="*/ 6 w 8"/>
                <a:gd name="T17" fmla="*/ 6 h 8"/>
                <a:gd name="T18" fmla="*/ 8 w 8"/>
                <a:gd name="T19" fmla="*/ 3 h 8"/>
                <a:gd name="T20" fmla="*/ 6 w 8"/>
                <a:gd name="T21" fmla="*/ 1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6" y="1"/>
                  </a:lnTo>
                  <a:lnTo>
                    <a:pt x="4" y="0"/>
                  </a:lnTo>
                  <a:lnTo>
                    <a:pt x="0" y="6"/>
                  </a:lnTo>
                  <a:lnTo>
                    <a:pt x="1" y="6"/>
                  </a:lnTo>
                  <a:lnTo>
                    <a:pt x="4" y="8"/>
                  </a:lnTo>
                  <a:lnTo>
                    <a:pt x="6" y="6"/>
                  </a:lnTo>
                  <a:lnTo>
                    <a:pt x="8" y="3"/>
                  </a:lnTo>
                  <a:lnTo>
                    <a:pt x="6" y="1"/>
                  </a:lnTo>
                  <a:lnTo>
                    <a:pt x="1"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5" name="Freeform 1636"/>
            <p:cNvSpPr>
              <a:spLocks/>
            </p:cNvSpPr>
            <p:nvPr/>
          </p:nvSpPr>
          <p:spPr bwMode="auto">
            <a:xfrm>
              <a:off x="3869" y="2750"/>
              <a:ext cx="8" cy="8"/>
            </a:xfrm>
            <a:custGeom>
              <a:avLst/>
              <a:gdLst>
                <a:gd name="T0" fmla="*/ 7 w 8"/>
                <a:gd name="T1" fmla="*/ 1 h 8"/>
                <a:gd name="T2" fmla="*/ 7 w 8"/>
                <a:gd name="T3" fmla="*/ 1 h 8"/>
                <a:gd name="T4" fmla="*/ 5 w 8"/>
                <a:gd name="T5" fmla="*/ 0 h 8"/>
                <a:gd name="T6" fmla="*/ 0 w 8"/>
                <a:gd name="T7" fmla="*/ 6 h 8"/>
                <a:gd name="T8" fmla="*/ 2 w 8"/>
                <a:gd name="T9" fmla="*/ 8 h 8"/>
                <a:gd name="T10" fmla="*/ 7 w 8"/>
                <a:gd name="T11" fmla="*/ 1 h 8"/>
                <a:gd name="T12" fmla="*/ 2 w 8"/>
                <a:gd name="T13" fmla="*/ 8 h 8"/>
                <a:gd name="T14" fmla="*/ 5 w 8"/>
                <a:gd name="T15" fmla="*/ 8 h 8"/>
                <a:gd name="T16" fmla="*/ 7 w 8"/>
                <a:gd name="T17" fmla="*/ 6 h 8"/>
                <a:gd name="T18" fmla="*/ 8 w 8"/>
                <a:gd name="T19" fmla="*/ 5 h 8"/>
                <a:gd name="T20" fmla="*/ 7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1"/>
                  </a:moveTo>
                  <a:lnTo>
                    <a:pt x="7" y="1"/>
                  </a:lnTo>
                  <a:lnTo>
                    <a:pt x="5" y="0"/>
                  </a:lnTo>
                  <a:lnTo>
                    <a:pt x="0" y="6"/>
                  </a:lnTo>
                  <a:lnTo>
                    <a:pt x="2" y="8"/>
                  </a:lnTo>
                  <a:lnTo>
                    <a:pt x="7" y="1"/>
                  </a:lnTo>
                  <a:lnTo>
                    <a:pt x="2" y="8"/>
                  </a:lnTo>
                  <a:lnTo>
                    <a:pt x="5" y="8"/>
                  </a:lnTo>
                  <a:lnTo>
                    <a:pt x="7" y="6"/>
                  </a:lnTo>
                  <a:lnTo>
                    <a:pt x="8" y="5"/>
                  </a:lnTo>
                  <a:lnTo>
                    <a:pt x="7" y="1"/>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6" name="Freeform 1637"/>
            <p:cNvSpPr>
              <a:spLocks/>
            </p:cNvSpPr>
            <p:nvPr/>
          </p:nvSpPr>
          <p:spPr bwMode="auto">
            <a:xfrm>
              <a:off x="3871" y="2751"/>
              <a:ext cx="6" cy="8"/>
            </a:xfrm>
            <a:custGeom>
              <a:avLst/>
              <a:gdLst>
                <a:gd name="T0" fmla="*/ 0 w 6"/>
                <a:gd name="T1" fmla="*/ 7 h 8"/>
                <a:gd name="T2" fmla="*/ 5 w 6"/>
                <a:gd name="T3" fmla="*/ 0 h 8"/>
                <a:gd name="T4" fmla="*/ 5 w 6"/>
                <a:gd name="T5" fmla="*/ 0 h 8"/>
                <a:gd name="T6" fmla="*/ 0 w 6"/>
                <a:gd name="T7" fmla="*/ 7 h 8"/>
                <a:gd name="T8" fmla="*/ 0 w 6"/>
                <a:gd name="T9" fmla="*/ 7 h 8"/>
                <a:gd name="T10" fmla="*/ 0 w 6"/>
                <a:gd name="T11" fmla="*/ 7 h 8"/>
                <a:gd name="T12" fmla="*/ 0 w 6"/>
                <a:gd name="T13" fmla="*/ 7 h 8"/>
                <a:gd name="T14" fmla="*/ 3 w 6"/>
                <a:gd name="T15" fmla="*/ 8 h 8"/>
                <a:gd name="T16" fmla="*/ 6 w 6"/>
                <a:gd name="T17" fmla="*/ 7 h 8"/>
                <a:gd name="T18" fmla="*/ 6 w 6"/>
                <a:gd name="T19" fmla="*/ 4 h 8"/>
                <a:gd name="T20" fmla="*/ 5 w 6"/>
                <a:gd name="T21" fmla="*/ 0 h 8"/>
                <a:gd name="T22" fmla="*/ 0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7"/>
                  </a:moveTo>
                  <a:lnTo>
                    <a:pt x="5" y="0"/>
                  </a:lnTo>
                  <a:lnTo>
                    <a:pt x="0" y="7"/>
                  </a:lnTo>
                  <a:lnTo>
                    <a:pt x="3" y="8"/>
                  </a:lnTo>
                  <a:lnTo>
                    <a:pt x="6" y="7"/>
                  </a:lnTo>
                  <a:lnTo>
                    <a:pt x="6" y="4"/>
                  </a:lnTo>
                  <a:lnTo>
                    <a:pt x="5" y="0"/>
                  </a:lnTo>
                  <a:lnTo>
                    <a:pt x="0"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7" name="Freeform 1638"/>
            <p:cNvSpPr>
              <a:spLocks/>
            </p:cNvSpPr>
            <p:nvPr/>
          </p:nvSpPr>
          <p:spPr bwMode="auto">
            <a:xfrm>
              <a:off x="3871" y="2751"/>
              <a:ext cx="8" cy="8"/>
            </a:xfrm>
            <a:custGeom>
              <a:avLst/>
              <a:gdLst>
                <a:gd name="T0" fmla="*/ 1 w 8"/>
                <a:gd name="T1" fmla="*/ 8 h 8"/>
                <a:gd name="T2" fmla="*/ 6 w 8"/>
                <a:gd name="T3" fmla="*/ 2 h 8"/>
                <a:gd name="T4" fmla="*/ 5 w 8"/>
                <a:gd name="T5" fmla="*/ 0 h 8"/>
                <a:gd name="T6" fmla="*/ 0 w 8"/>
                <a:gd name="T7" fmla="*/ 7 h 8"/>
                <a:gd name="T8" fmla="*/ 1 w 8"/>
                <a:gd name="T9" fmla="*/ 8 h 8"/>
                <a:gd name="T10" fmla="*/ 1 w 8"/>
                <a:gd name="T11" fmla="*/ 8 h 8"/>
                <a:gd name="T12" fmla="*/ 1 w 8"/>
                <a:gd name="T13" fmla="*/ 8 h 8"/>
                <a:gd name="T14" fmla="*/ 5 w 8"/>
                <a:gd name="T15" fmla="*/ 8 h 8"/>
                <a:gd name="T16" fmla="*/ 6 w 8"/>
                <a:gd name="T17" fmla="*/ 7 h 8"/>
                <a:gd name="T18" fmla="*/ 8 w 8"/>
                <a:gd name="T19" fmla="*/ 4 h 8"/>
                <a:gd name="T20" fmla="*/ 6 w 8"/>
                <a:gd name="T21" fmla="*/ 2 h 8"/>
                <a:gd name="T22" fmla="*/ 1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8"/>
                  </a:moveTo>
                  <a:lnTo>
                    <a:pt x="6" y="2"/>
                  </a:lnTo>
                  <a:lnTo>
                    <a:pt x="5" y="0"/>
                  </a:lnTo>
                  <a:lnTo>
                    <a:pt x="0" y="7"/>
                  </a:lnTo>
                  <a:lnTo>
                    <a:pt x="1" y="8"/>
                  </a:lnTo>
                  <a:lnTo>
                    <a:pt x="5" y="8"/>
                  </a:lnTo>
                  <a:lnTo>
                    <a:pt x="6" y="7"/>
                  </a:lnTo>
                  <a:lnTo>
                    <a:pt x="8" y="4"/>
                  </a:lnTo>
                  <a:lnTo>
                    <a:pt x="6" y="2"/>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8" name="Freeform 1639"/>
            <p:cNvSpPr>
              <a:spLocks/>
            </p:cNvSpPr>
            <p:nvPr/>
          </p:nvSpPr>
          <p:spPr bwMode="auto">
            <a:xfrm>
              <a:off x="3872" y="2753"/>
              <a:ext cx="7" cy="6"/>
            </a:xfrm>
            <a:custGeom>
              <a:avLst/>
              <a:gdLst>
                <a:gd name="T0" fmla="*/ 5 w 7"/>
                <a:gd name="T1" fmla="*/ 0 h 6"/>
                <a:gd name="T2" fmla="*/ 5 w 7"/>
                <a:gd name="T3" fmla="*/ 0 h 6"/>
                <a:gd name="T4" fmla="*/ 4 w 7"/>
                <a:gd name="T5" fmla="*/ 0 h 6"/>
                <a:gd name="T6" fmla="*/ 0 w 7"/>
                <a:gd name="T7" fmla="*/ 6 h 6"/>
                <a:gd name="T8" fmla="*/ 2 w 7"/>
                <a:gd name="T9" fmla="*/ 6 h 6"/>
                <a:gd name="T10" fmla="*/ 5 w 7"/>
                <a:gd name="T11" fmla="*/ 0 h 6"/>
                <a:gd name="T12" fmla="*/ 2 w 7"/>
                <a:gd name="T13" fmla="*/ 6 h 6"/>
                <a:gd name="T14" fmla="*/ 5 w 7"/>
                <a:gd name="T15" fmla="*/ 6 h 6"/>
                <a:gd name="T16" fmla="*/ 7 w 7"/>
                <a:gd name="T17" fmla="*/ 5 h 6"/>
                <a:gd name="T18" fmla="*/ 7 w 7"/>
                <a:gd name="T19" fmla="*/ 3 h 6"/>
                <a:gd name="T20" fmla="*/ 5 w 7"/>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5" y="0"/>
                  </a:moveTo>
                  <a:lnTo>
                    <a:pt x="5" y="0"/>
                  </a:lnTo>
                  <a:lnTo>
                    <a:pt x="4" y="0"/>
                  </a:lnTo>
                  <a:lnTo>
                    <a:pt x="0" y="6"/>
                  </a:lnTo>
                  <a:lnTo>
                    <a:pt x="2" y="6"/>
                  </a:lnTo>
                  <a:lnTo>
                    <a:pt x="5" y="0"/>
                  </a:lnTo>
                  <a:lnTo>
                    <a:pt x="2" y="6"/>
                  </a:lnTo>
                  <a:lnTo>
                    <a:pt x="5" y="6"/>
                  </a:lnTo>
                  <a:lnTo>
                    <a:pt x="7" y="5"/>
                  </a:lnTo>
                  <a:lnTo>
                    <a:pt x="7" y="3"/>
                  </a:lnTo>
                  <a:lnTo>
                    <a:pt x="5"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59" name="Freeform 1640"/>
            <p:cNvSpPr>
              <a:spLocks/>
            </p:cNvSpPr>
            <p:nvPr/>
          </p:nvSpPr>
          <p:spPr bwMode="auto">
            <a:xfrm>
              <a:off x="3874" y="2753"/>
              <a:ext cx="7" cy="8"/>
            </a:xfrm>
            <a:custGeom>
              <a:avLst/>
              <a:gdLst>
                <a:gd name="T0" fmla="*/ 0 w 7"/>
                <a:gd name="T1" fmla="*/ 8 h 8"/>
                <a:gd name="T2" fmla="*/ 5 w 7"/>
                <a:gd name="T3" fmla="*/ 2 h 8"/>
                <a:gd name="T4" fmla="*/ 3 w 7"/>
                <a:gd name="T5" fmla="*/ 0 h 8"/>
                <a:gd name="T6" fmla="*/ 0 w 7"/>
                <a:gd name="T7" fmla="*/ 6 h 8"/>
                <a:gd name="T8" fmla="*/ 0 w 7"/>
                <a:gd name="T9" fmla="*/ 6 h 8"/>
                <a:gd name="T10" fmla="*/ 0 w 7"/>
                <a:gd name="T11" fmla="*/ 8 h 8"/>
                <a:gd name="T12" fmla="*/ 0 w 7"/>
                <a:gd name="T13" fmla="*/ 6 h 8"/>
                <a:gd name="T14" fmla="*/ 3 w 7"/>
                <a:gd name="T15" fmla="*/ 8 h 8"/>
                <a:gd name="T16" fmla="*/ 5 w 7"/>
                <a:gd name="T17" fmla="*/ 6 h 8"/>
                <a:gd name="T18" fmla="*/ 7 w 7"/>
                <a:gd name="T19" fmla="*/ 3 h 8"/>
                <a:gd name="T20" fmla="*/ 5 w 7"/>
                <a:gd name="T21" fmla="*/ 2 h 8"/>
                <a:gd name="T22" fmla="*/ 0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8"/>
                  </a:moveTo>
                  <a:lnTo>
                    <a:pt x="5" y="2"/>
                  </a:lnTo>
                  <a:lnTo>
                    <a:pt x="3" y="0"/>
                  </a:lnTo>
                  <a:lnTo>
                    <a:pt x="0" y="6"/>
                  </a:lnTo>
                  <a:lnTo>
                    <a:pt x="0" y="8"/>
                  </a:lnTo>
                  <a:lnTo>
                    <a:pt x="0" y="6"/>
                  </a:lnTo>
                  <a:lnTo>
                    <a:pt x="3" y="8"/>
                  </a:lnTo>
                  <a:lnTo>
                    <a:pt x="5" y="6"/>
                  </a:lnTo>
                  <a:lnTo>
                    <a:pt x="7" y="3"/>
                  </a:lnTo>
                  <a:lnTo>
                    <a:pt x="5" y="2"/>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0" name="Freeform 1641"/>
            <p:cNvSpPr>
              <a:spLocks/>
            </p:cNvSpPr>
            <p:nvPr/>
          </p:nvSpPr>
          <p:spPr bwMode="auto">
            <a:xfrm>
              <a:off x="3874" y="2753"/>
              <a:ext cx="7" cy="8"/>
            </a:xfrm>
            <a:custGeom>
              <a:avLst/>
              <a:gdLst>
                <a:gd name="T0" fmla="*/ 2 w 7"/>
                <a:gd name="T1" fmla="*/ 8 h 8"/>
                <a:gd name="T2" fmla="*/ 5 w 7"/>
                <a:gd name="T3" fmla="*/ 2 h 8"/>
                <a:gd name="T4" fmla="*/ 5 w 7"/>
                <a:gd name="T5" fmla="*/ 0 h 8"/>
                <a:gd name="T6" fmla="*/ 0 w 7"/>
                <a:gd name="T7" fmla="*/ 8 h 8"/>
                <a:gd name="T8" fmla="*/ 2 w 7"/>
                <a:gd name="T9" fmla="*/ 8 h 8"/>
                <a:gd name="T10" fmla="*/ 2 w 7"/>
                <a:gd name="T11" fmla="*/ 8 h 8"/>
                <a:gd name="T12" fmla="*/ 2 w 7"/>
                <a:gd name="T13" fmla="*/ 8 h 8"/>
                <a:gd name="T14" fmla="*/ 5 w 7"/>
                <a:gd name="T15" fmla="*/ 8 h 8"/>
                <a:gd name="T16" fmla="*/ 7 w 7"/>
                <a:gd name="T17" fmla="*/ 6 h 8"/>
                <a:gd name="T18" fmla="*/ 7 w 7"/>
                <a:gd name="T19" fmla="*/ 3 h 8"/>
                <a:gd name="T20" fmla="*/ 5 w 7"/>
                <a:gd name="T21" fmla="*/ 2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5" y="2"/>
                  </a:lnTo>
                  <a:lnTo>
                    <a:pt x="5" y="0"/>
                  </a:lnTo>
                  <a:lnTo>
                    <a:pt x="0" y="8"/>
                  </a:lnTo>
                  <a:lnTo>
                    <a:pt x="2" y="8"/>
                  </a:lnTo>
                  <a:lnTo>
                    <a:pt x="5" y="8"/>
                  </a:lnTo>
                  <a:lnTo>
                    <a:pt x="7" y="6"/>
                  </a:lnTo>
                  <a:lnTo>
                    <a:pt x="7" y="3"/>
                  </a:lnTo>
                  <a:lnTo>
                    <a:pt x="5" y="2"/>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1" name="Freeform 1642"/>
            <p:cNvSpPr>
              <a:spLocks/>
            </p:cNvSpPr>
            <p:nvPr/>
          </p:nvSpPr>
          <p:spPr bwMode="auto">
            <a:xfrm>
              <a:off x="3876" y="2755"/>
              <a:ext cx="6" cy="8"/>
            </a:xfrm>
            <a:custGeom>
              <a:avLst/>
              <a:gdLst>
                <a:gd name="T0" fmla="*/ 1 w 6"/>
                <a:gd name="T1" fmla="*/ 6 h 8"/>
                <a:gd name="T2" fmla="*/ 5 w 6"/>
                <a:gd name="T3" fmla="*/ 0 h 8"/>
                <a:gd name="T4" fmla="*/ 3 w 6"/>
                <a:gd name="T5" fmla="*/ 0 h 8"/>
                <a:gd name="T6" fmla="*/ 0 w 6"/>
                <a:gd name="T7" fmla="*/ 6 h 8"/>
                <a:gd name="T8" fmla="*/ 1 w 6"/>
                <a:gd name="T9" fmla="*/ 6 h 8"/>
                <a:gd name="T10" fmla="*/ 1 w 6"/>
                <a:gd name="T11" fmla="*/ 6 h 8"/>
                <a:gd name="T12" fmla="*/ 1 w 6"/>
                <a:gd name="T13" fmla="*/ 6 h 8"/>
                <a:gd name="T14" fmla="*/ 3 w 6"/>
                <a:gd name="T15" fmla="*/ 8 h 8"/>
                <a:gd name="T16" fmla="*/ 6 w 6"/>
                <a:gd name="T17" fmla="*/ 4 h 8"/>
                <a:gd name="T18" fmla="*/ 6 w 6"/>
                <a:gd name="T19" fmla="*/ 3 h 8"/>
                <a:gd name="T20" fmla="*/ 5 w 6"/>
                <a:gd name="T21" fmla="*/ 0 h 8"/>
                <a:gd name="T22" fmla="*/ 1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6"/>
                  </a:moveTo>
                  <a:lnTo>
                    <a:pt x="5" y="0"/>
                  </a:lnTo>
                  <a:lnTo>
                    <a:pt x="3" y="0"/>
                  </a:lnTo>
                  <a:lnTo>
                    <a:pt x="0" y="6"/>
                  </a:lnTo>
                  <a:lnTo>
                    <a:pt x="1" y="6"/>
                  </a:lnTo>
                  <a:lnTo>
                    <a:pt x="3" y="8"/>
                  </a:lnTo>
                  <a:lnTo>
                    <a:pt x="6" y="4"/>
                  </a:lnTo>
                  <a:lnTo>
                    <a:pt x="6" y="3"/>
                  </a:lnTo>
                  <a:lnTo>
                    <a:pt x="5" y="0"/>
                  </a:lnTo>
                  <a:lnTo>
                    <a:pt x="1"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2" name="Freeform 1643"/>
            <p:cNvSpPr>
              <a:spLocks/>
            </p:cNvSpPr>
            <p:nvPr/>
          </p:nvSpPr>
          <p:spPr bwMode="auto">
            <a:xfrm>
              <a:off x="3877" y="2755"/>
              <a:ext cx="7" cy="8"/>
            </a:xfrm>
            <a:custGeom>
              <a:avLst/>
              <a:gdLst>
                <a:gd name="T0" fmla="*/ 0 w 7"/>
                <a:gd name="T1" fmla="*/ 8 h 8"/>
                <a:gd name="T2" fmla="*/ 5 w 7"/>
                <a:gd name="T3" fmla="*/ 0 h 8"/>
                <a:gd name="T4" fmla="*/ 4 w 7"/>
                <a:gd name="T5" fmla="*/ 0 h 8"/>
                <a:gd name="T6" fmla="*/ 0 w 7"/>
                <a:gd name="T7" fmla="*/ 6 h 8"/>
                <a:gd name="T8" fmla="*/ 0 w 7"/>
                <a:gd name="T9" fmla="*/ 8 h 8"/>
                <a:gd name="T10" fmla="*/ 0 w 7"/>
                <a:gd name="T11" fmla="*/ 8 h 8"/>
                <a:gd name="T12" fmla="*/ 0 w 7"/>
                <a:gd name="T13" fmla="*/ 8 h 8"/>
                <a:gd name="T14" fmla="*/ 4 w 7"/>
                <a:gd name="T15" fmla="*/ 8 h 8"/>
                <a:gd name="T16" fmla="*/ 5 w 7"/>
                <a:gd name="T17" fmla="*/ 6 h 8"/>
                <a:gd name="T18" fmla="*/ 7 w 7"/>
                <a:gd name="T19" fmla="*/ 3 h 8"/>
                <a:gd name="T20" fmla="*/ 5 w 7"/>
                <a:gd name="T21" fmla="*/ 0 h 8"/>
                <a:gd name="T22" fmla="*/ 0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8"/>
                  </a:moveTo>
                  <a:lnTo>
                    <a:pt x="5" y="0"/>
                  </a:lnTo>
                  <a:lnTo>
                    <a:pt x="4" y="0"/>
                  </a:lnTo>
                  <a:lnTo>
                    <a:pt x="0" y="6"/>
                  </a:lnTo>
                  <a:lnTo>
                    <a:pt x="0" y="8"/>
                  </a:lnTo>
                  <a:lnTo>
                    <a:pt x="4" y="8"/>
                  </a:lnTo>
                  <a:lnTo>
                    <a:pt x="5" y="6"/>
                  </a:lnTo>
                  <a:lnTo>
                    <a:pt x="7" y="3"/>
                  </a:lnTo>
                  <a:lnTo>
                    <a:pt x="5"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3" name="Freeform 1644"/>
            <p:cNvSpPr>
              <a:spLocks/>
            </p:cNvSpPr>
            <p:nvPr/>
          </p:nvSpPr>
          <p:spPr bwMode="auto">
            <a:xfrm>
              <a:off x="3877" y="2755"/>
              <a:ext cx="7" cy="8"/>
            </a:xfrm>
            <a:custGeom>
              <a:avLst/>
              <a:gdLst>
                <a:gd name="T0" fmla="*/ 5 w 7"/>
                <a:gd name="T1" fmla="*/ 1 h 8"/>
                <a:gd name="T2" fmla="*/ 5 w 7"/>
                <a:gd name="T3" fmla="*/ 1 h 8"/>
                <a:gd name="T4" fmla="*/ 4 w 7"/>
                <a:gd name="T5" fmla="*/ 0 h 8"/>
                <a:gd name="T6" fmla="*/ 0 w 7"/>
                <a:gd name="T7" fmla="*/ 8 h 8"/>
                <a:gd name="T8" fmla="*/ 2 w 7"/>
                <a:gd name="T9" fmla="*/ 8 h 8"/>
                <a:gd name="T10" fmla="*/ 5 w 7"/>
                <a:gd name="T11" fmla="*/ 1 h 8"/>
                <a:gd name="T12" fmla="*/ 2 w 7"/>
                <a:gd name="T13" fmla="*/ 8 h 8"/>
                <a:gd name="T14" fmla="*/ 5 w 7"/>
                <a:gd name="T15" fmla="*/ 8 h 8"/>
                <a:gd name="T16" fmla="*/ 7 w 7"/>
                <a:gd name="T17" fmla="*/ 6 h 8"/>
                <a:gd name="T18" fmla="*/ 7 w 7"/>
                <a:gd name="T19" fmla="*/ 3 h 8"/>
                <a:gd name="T20" fmla="*/ 5 w 7"/>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5" y="1"/>
                  </a:moveTo>
                  <a:lnTo>
                    <a:pt x="5" y="1"/>
                  </a:lnTo>
                  <a:lnTo>
                    <a:pt x="4" y="0"/>
                  </a:lnTo>
                  <a:lnTo>
                    <a:pt x="0" y="8"/>
                  </a:lnTo>
                  <a:lnTo>
                    <a:pt x="2" y="8"/>
                  </a:lnTo>
                  <a:lnTo>
                    <a:pt x="5" y="1"/>
                  </a:lnTo>
                  <a:lnTo>
                    <a:pt x="2" y="8"/>
                  </a:lnTo>
                  <a:lnTo>
                    <a:pt x="5" y="8"/>
                  </a:lnTo>
                  <a:lnTo>
                    <a:pt x="7" y="6"/>
                  </a:lnTo>
                  <a:lnTo>
                    <a:pt x="7" y="3"/>
                  </a:lnTo>
                  <a:lnTo>
                    <a:pt x="5" y="1"/>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4" name="Freeform 1645"/>
            <p:cNvSpPr>
              <a:spLocks/>
            </p:cNvSpPr>
            <p:nvPr/>
          </p:nvSpPr>
          <p:spPr bwMode="auto">
            <a:xfrm>
              <a:off x="3879" y="2756"/>
              <a:ext cx="6" cy="8"/>
            </a:xfrm>
            <a:custGeom>
              <a:avLst/>
              <a:gdLst>
                <a:gd name="T0" fmla="*/ 2 w 6"/>
                <a:gd name="T1" fmla="*/ 7 h 8"/>
                <a:gd name="T2" fmla="*/ 5 w 6"/>
                <a:gd name="T3" fmla="*/ 0 h 8"/>
                <a:gd name="T4" fmla="*/ 3 w 6"/>
                <a:gd name="T5" fmla="*/ 0 h 8"/>
                <a:gd name="T6" fmla="*/ 0 w 6"/>
                <a:gd name="T7" fmla="*/ 7 h 8"/>
                <a:gd name="T8" fmla="*/ 0 w 6"/>
                <a:gd name="T9" fmla="*/ 7 h 8"/>
                <a:gd name="T10" fmla="*/ 2 w 6"/>
                <a:gd name="T11" fmla="*/ 7 h 8"/>
                <a:gd name="T12" fmla="*/ 0 w 6"/>
                <a:gd name="T13" fmla="*/ 7 h 8"/>
                <a:gd name="T14" fmla="*/ 3 w 6"/>
                <a:gd name="T15" fmla="*/ 8 h 8"/>
                <a:gd name="T16" fmla="*/ 6 w 6"/>
                <a:gd name="T17" fmla="*/ 5 h 8"/>
                <a:gd name="T18" fmla="*/ 6 w 6"/>
                <a:gd name="T19" fmla="*/ 3 h 8"/>
                <a:gd name="T20" fmla="*/ 5 w 6"/>
                <a:gd name="T21" fmla="*/ 0 h 8"/>
                <a:gd name="T22" fmla="*/ 2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7"/>
                  </a:moveTo>
                  <a:lnTo>
                    <a:pt x="5" y="0"/>
                  </a:lnTo>
                  <a:lnTo>
                    <a:pt x="3" y="0"/>
                  </a:lnTo>
                  <a:lnTo>
                    <a:pt x="0" y="7"/>
                  </a:lnTo>
                  <a:lnTo>
                    <a:pt x="2" y="7"/>
                  </a:lnTo>
                  <a:lnTo>
                    <a:pt x="0" y="7"/>
                  </a:lnTo>
                  <a:lnTo>
                    <a:pt x="3" y="8"/>
                  </a:lnTo>
                  <a:lnTo>
                    <a:pt x="6" y="5"/>
                  </a:lnTo>
                  <a:lnTo>
                    <a:pt x="6" y="3"/>
                  </a:lnTo>
                  <a:lnTo>
                    <a:pt x="5" y="0"/>
                  </a:lnTo>
                  <a:lnTo>
                    <a:pt x="2"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5" name="Freeform 1646"/>
            <p:cNvSpPr>
              <a:spLocks/>
            </p:cNvSpPr>
            <p:nvPr/>
          </p:nvSpPr>
          <p:spPr bwMode="auto">
            <a:xfrm>
              <a:off x="3881" y="2756"/>
              <a:ext cx="4" cy="8"/>
            </a:xfrm>
            <a:custGeom>
              <a:avLst/>
              <a:gdLst>
                <a:gd name="T0" fmla="*/ 0 w 4"/>
                <a:gd name="T1" fmla="*/ 8 h 8"/>
                <a:gd name="T2" fmla="*/ 3 w 4"/>
                <a:gd name="T3" fmla="*/ 0 h 8"/>
                <a:gd name="T4" fmla="*/ 3 w 4"/>
                <a:gd name="T5" fmla="*/ 0 h 8"/>
                <a:gd name="T6" fmla="*/ 0 w 4"/>
                <a:gd name="T7" fmla="*/ 7 h 8"/>
                <a:gd name="T8" fmla="*/ 0 w 4"/>
                <a:gd name="T9" fmla="*/ 8 h 8"/>
                <a:gd name="T10" fmla="*/ 0 w 4"/>
                <a:gd name="T11" fmla="*/ 8 h 8"/>
                <a:gd name="T12" fmla="*/ 0 w 4"/>
                <a:gd name="T13" fmla="*/ 8 h 8"/>
                <a:gd name="T14" fmla="*/ 3 w 4"/>
                <a:gd name="T15" fmla="*/ 8 h 8"/>
                <a:gd name="T16" fmla="*/ 4 w 4"/>
                <a:gd name="T17" fmla="*/ 7 h 8"/>
                <a:gd name="T18" fmla="*/ 4 w 4"/>
                <a:gd name="T19" fmla="*/ 3 h 8"/>
                <a:gd name="T20" fmla="*/ 3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3" y="0"/>
                  </a:lnTo>
                  <a:lnTo>
                    <a:pt x="0" y="7"/>
                  </a:lnTo>
                  <a:lnTo>
                    <a:pt x="0" y="8"/>
                  </a:lnTo>
                  <a:lnTo>
                    <a:pt x="3" y="8"/>
                  </a:lnTo>
                  <a:lnTo>
                    <a:pt x="4" y="7"/>
                  </a:lnTo>
                  <a:lnTo>
                    <a:pt x="4" y="3"/>
                  </a:lnTo>
                  <a:lnTo>
                    <a:pt x="3"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6" name="Freeform 1647"/>
            <p:cNvSpPr>
              <a:spLocks/>
            </p:cNvSpPr>
            <p:nvPr/>
          </p:nvSpPr>
          <p:spPr bwMode="auto">
            <a:xfrm>
              <a:off x="3881" y="2756"/>
              <a:ext cx="6" cy="8"/>
            </a:xfrm>
            <a:custGeom>
              <a:avLst/>
              <a:gdLst>
                <a:gd name="T0" fmla="*/ 4 w 6"/>
                <a:gd name="T1" fmla="*/ 2 h 8"/>
                <a:gd name="T2" fmla="*/ 4 w 6"/>
                <a:gd name="T3" fmla="*/ 2 h 8"/>
                <a:gd name="T4" fmla="*/ 3 w 6"/>
                <a:gd name="T5" fmla="*/ 0 h 8"/>
                <a:gd name="T6" fmla="*/ 0 w 6"/>
                <a:gd name="T7" fmla="*/ 8 h 8"/>
                <a:gd name="T8" fmla="*/ 1 w 6"/>
                <a:gd name="T9" fmla="*/ 8 h 8"/>
                <a:gd name="T10" fmla="*/ 4 w 6"/>
                <a:gd name="T11" fmla="*/ 2 h 8"/>
                <a:gd name="T12" fmla="*/ 1 w 6"/>
                <a:gd name="T13" fmla="*/ 8 h 8"/>
                <a:gd name="T14" fmla="*/ 4 w 6"/>
                <a:gd name="T15" fmla="*/ 8 h 8"/>
                <a:gd name="T16" fmla="*/ 6 w 6"/>
                <a:gd name="T17" fmla="*/ 7 h 8"/>
                <a:gd name="T18" fmla="*/ 6 w 6"/>
                <a:gd name="T19" fmla="*/ 3 h 8"/>
                <a:gd name="T20" fmla="*/ 4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4" y="2"/>
                  </a:moveTo>
                  <a:lnTo>
                    <a:pt x="4" y="2"/>
                  </a:lnTo>
                  <a:lnTo>
                    <a:pt x="3" y="0"/>
                  </a:lnTo>
                  <a:lnTo>
                    <a:pt x="0" y="8"/>
                  </a:lnTo>
                  <a:lnTo>
                    <a:pt x="1" y="8"/>
                  </a:lnTo>
                  <a:lnTo>
                    <a:pt x="4" y="2"/>
                  </a:lnTo>
                  <a:lnTo>
                    <a:pt x="1" y="8"/>
                  </a:lnTo>
                  <a:lnTo>
                    <a:pt x="4" y="8"/>
                  </a:lnTo>
                  <a:lnTo>
                    <a:pt x="6" y="7"/>
                  </a:lnTo>
                  <a:lnTo>
                    <a:pt x="6" y="3"/>
                  </a:lnTo>
                  <a:lnTo>
                    <a:pt x="4" y="2"/>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7" name="Freeform 1648"/>
            <p:cNvSpPr>
              <a:spLocks/>
            </p:cNvSpPr>
            <p:nvPr/>
          </p:nvSpPr>
          <p:spPr bwMode="auto">
            <a:xfrm>
              <a:off x="3882" y="2758"/>
              <a:ext cx="7" cy="6"/>
            </a:xfrm>
            <a:custGeom>
              <a:avLst/>
              <a:gdLst>
                <a:gd name="T0" fmla="*/ 2 w 7"/>
                <a:gd name="T1" fmla="*/ 6 h 6"/>
                <a:gd name="T2" fmla="*/ 3 w 7"/>
                <a:gd name="T3" fmla="*/ 0 h 6"/>
                <a:gd name="T4" fmla="*/ 3 w 7"/>
                <a:gd name="T5" fmla="*/ 0 h 6"/>
                <a:gd name="T6" fmla="*/ 0 w 7"/>
                <a:gd name="T7" fmla="*/ 6 h 6"/>
                <a:gd name="T8" fmla="*/ 0 w 7"/>
                <a:gd name="T9" fmla="*/ 6 h 6"/>
                <a:gd name="T10" fmla="*/ 2 w 7"/>
                <a:gd name="T11" fmla="*/ 6 h 6"/>
                <a:gd name="T12" fmla="*/ 0 w 7"/>
                <a:gd name="T13" fmla="*/ 6 h 6"/>
                <a:gd name="T14" fmla="*/ 3 w 7"/>
                <a:gd name="T15" fmla="*/ 6 h 6"/>
                <a:gd name="T16" fmla="*/ 5 w 7"/>
                <a:gd name="T17" fmla="*/ 5 h 6"/>
                <a:gd name="T18" fmla="*/ 7 w 7"/>
                <a:gd name="T19" fmla="*/ 1 h 6"/>
                <a:gd name="T20" fmla="*/ 3 w 7"/>
                <a:gd name="T21" fmla="*/ 0 h 6"/>
                <a:gd name="T22" fmla="*/ 2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2" y="6"/>
                  </a:moveTo>
                  <a:lnTo>
                    <a:pt x="3" y="0"/>
                  </a:lnTo>
                  <a:lnTo>
                    <a:pt x="0" y="6"/>
                  </a:lnTo>
                  <a:lnTo>
                    <a:pt x="2" y="6"/>
                  </a:lnTo>
                  <a:lnTo>
                    <a:pt x="0" y="6"/>
                  </a:lnTo>
                  <a:lnTo>
                    <a:pt x="3" y="6"/>
                  </a:lnTo>
                  <a:lnTo>
                    <a:pt x="5" y="5"/>
                  </a:lnTo>
                  <a:lnTo>
                    <a:pt x="7" y="1"/>
                  </a:lnTo>
                  <a:lnTo>
                    <a:pt x="3" y="0"/>
                  </a:lnTo>
                  <a:lnTo>
                    <a:pt x="2"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8" name="Freeform 1649"/>
            <p:cNvSpPr>
              <a:spLocks/>
            </p:cNvSpPr>
            <p:nvPr/>
          </p:nvSpPr>
          <p:spPr bwMode="auto">
            <a:xfrm>
              <a:off x="3884" y="2758"/>
              <a:ext cx="5" cy="6"/>
            </a:xfrm>
            <a:custGeom>
              <a:avLst/>
              <a:gdLst>
                <a:gd name="T0" fmla="*/ 3 w 5"/>
                <a:gd name="T1" fmla="*/ 0 h 6"/>
                <a:gd name="T2" fmla="*/ 3 w 5"/>
                <a:gd name="T3" fmla="*/ 0 h 6"/>
                <a:gd name="T4" fmla="*/ 1 w 5"/>
                <a:gd name="T5" fmla="*/ 0 h 6"/>
                <a:gd name="T6" fmla="*/ 0 w 5"/>
                <a:gd name="T7" fmla="*/ 6 h 6"/>
                <a:gd name="T8" fmla="*/ 0 w 5"/>
                <a:gd name="T9" fmla="*/ 6 h 6"/>
                <a:gd name="T10" fmla="*/ 3 w 5"/>
                <a:gd name="T11" fmla="*/ 0 h 6"/>
                <a:gd name="T12" fmla="*/ 0 w 5"/>
                <a:gd name="T13" fmla="*/ 6 h 6"/>
                <a:gd name="T14" fmla="*/ 3 w 5"/>
                <a:gd name="T15" fmla="*/ 6 h 6"/>
                <a:gd name="T16" fmla="*/ 5 w 5"/>
                <a:gd name="T17" fmla="*/ 5 h 6"/>
                <a:gd name="T18" fmla="*/ 5 w 5"/>
                <a:gd name="T19" fmla="*/ 1 h 6"/>
                <a:gd name="T20" fmla="*/ 3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3" y="0"/>
                  </a:moveTo>
                  <a:lnTo>
                    <a:pt x="3" y="0"/>
                  </a:lnTo>
                  <a:lnTo>
                    <a:pt x="1" y="0"/>
                  </a:lnTo>
                  <a:lnTo>
                    <a:pt x="0" y="6"/>
                  </a:lnTo>
                  <a:lnTo>
                    <a:pt x="3" y="0"/>
                  </a:lnTo>
                  <a:lnTo>
                    <a:pt x="0" y="6"/>
                  </a:lnTo>
                  <a:lnTo>
                    <a:pt x="3" y="6"/>
                  </a:lnTo>
                  <a:lnTo>
                    <a:pt x="5" y="5"/>
                  </a:lnTo>
                  <a:lnTo>
                    <a:pt x="5" y="1"/>
                  </a:lnTo>
                  <a:lnTo>
                    <a:pt x="3"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69" name="Freeform 1650"/>
            <p:cNvSpPr>
              <a:spLocks/>
            </p:cNvSpPr>
            <p:nvPr/>
          </p:nvSpPr>
          <p:spPr bwMode="auto">
            <a:xfrm>
              <a:off x="3884" y="2758"/>
              <a:ext cx="6" cy="8"/>
            </a:xfrm>
            <a:custGeom>
              <a:avLst/>
              <a:gdLst>
                <a:gd name="T0" fmla="*/ 1 w 6"/>
                <a:gd name="T1" fmla="*/ 8 h 8"/>
                <a:gd name="T2" fmla="*/ 5 w 6"/>
                <a:gd name="T3" fmla="*/ 0 h 8"/>
                <a:gd name="T4" fmla="*/ 3 w 6"/>
                <a:gd name="T5" fmla="*/ 0 h 8"/>
                <a:gd name="T6" fmla="*/ 0 w 6"/>
                <a:gd name="T7" fmla="*/ 6 h 8"/>
                <a:gd name="T8" fmla="*/ 1 w 6"/>
                <a:gd name="T9" fmla="*/ 8 h 8"/>
                <a:gd name="T10" fmla="*/ 1 w 6"/>
                <a:gd name="T11" fmla="*/ 8 h 8"/>
                <a:gd name="T12" fmla="*/ 1 w 6"/>
                <a:gd name="T13" fmla="*/ 8 h 8"/>
                <a:gd name="T14" fmla="*/ 5 w 6"/>
                <a:gd name="T15" fmla="*/ 8 h 8"/>
                <a:gd name="T16" fmla="*/ 6 w 6"/>
                <a:gd name="T17" fmla="*/ 6 h 8"/>
                <a:gd name="T18" fmla="*/ 6 w 6"/>
                <a:gd name="T19" fmla="*/ 3 h 8"/>
                <a:gd name="T20" fmla="*/ 5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5" y="0"/>
                  </a:lnTo>
                  <a:lnTo>
                    <a:pt x="3" y="0"/>
                  </a:lnTo>
                  <a:lnTo>
                    <a:pt x="0" y="6"/>
                  </a:lnTo>
                  <a:lnTo>
                    <a:pt x="1" y="8"/>
                  </a:lnTo>
                  <a:lnTo>
                    <a:pt x="5" y="8"/>
                  </a:lnTo>
                  <a:lnTo>
                    <a:pt x="6" y="6"/>
                  </a:lnTo>
                  <a:lnTo>
                    <a:pt x="6" y="3"/>
                  </a:lnTo>
                  <a:lnTo>
                    <a:pt x="5"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0" name="Freeform 1651"/>
            <p:cNvSpPr>
              <a:spLocks/>
            </p:cNvSpPr>
            <p:nvPr/>
          </p:nvSpPr>
          <p:spPr bwMode="auto">
            <a:xfrm>
              <a:off x="3885" y="2758"/>
              <a:ext cx="5" cy="8"/>
            </a:xfrm>
            <a:custGeom>
              <a:avLst/>
              <a:gdLst>
                <a:gd name="T0" fmla="*/ 4 w 5"/>
                <a:gd name="T1" fmla="*/ 1 h 8"/>
                <a:gd name="T2" fmla="*/ 4 w 5"/>
                <a:gd name="T3" fmla="*/ 0 h 8"/>
                <a:gd name="T4" fmla="*/ 2 w 5"/>
                <a:gd name="T5" fmla="*/ 0 h 8"/>
                <a:gd name="T6" fmla="*/ 0 w 5"/>
                <a:gd name="T7" fmla="*/ 8 h 8"/>
                <a:gd name="T8" fmla="*/ 2 w 5"/>
                <a:gd name="T9" fmla="*/ 8 h 8"/>
                <a:gd name="T10" fmla="*/ 4 w 5"/>
                <a:gd name="T11" fmla="*/ 1 h 8"/>
                <a:gd name="T12" fmla="*/ 2 w 5"/>
                <a:gd name="T13" fmla="*/ 8 h 8"/>
                <a:gd name="T14" fmla="*/ 4 w 5"/>
                <a:gd name="T15" fmla="*/ 8 h 8"/>
                <a:gd name="T16" fmla="*/ 5 w 5"/>
                <a:gd name="T17" fmla="*/ 5 h 8"/>
                <a:gd name="T18" fmla="*/ 5 w 5"/>
                <a:gd name="T19" fmla="*/ 3 h 8"/>
                <a:gd name="T20" fmla="*/ 4 w 5"/>
                <a:gd name="T21" fmla="*/ 0 h 8"/>
                <a:gd name="T22" fmla="*/ 4 w 5"/>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4" y="1"/>
                  </a:moveTo>
                  <a:lnTo>
                    <a:pt x="4" y="0"/>
                  </a:lnTo>
                  <a:lnTo>
                    <a:pt x="2" y="0"/>
                  </a:lnTo>
                  <a:lnTo>
                    <a:pt x="0" y="8"/>
                  </a:lnTo>
                  <a:lnTo>
                    <a:pt x="2" y="8"/>
                  </a:lnTo>
                  <a:lnTo>
                    <a:pt x="4" y="1"/>
                  </a:lnTo>
                  <a:lnTo>
                    <a:pt x="2" y="8"/>
                  </a:lnTo>
                  <a:lnTo>
                    <a:pt x="4" y="8"/>
                  </a:lnTo>
                  <a:lnTo>
                    <a:pt x="5" y="5"/>
                  </a:lnTo>
                  <a:lnTo>
                    <a:pt x="5" y="3"/>
                  </a:lnTo>
                  <a:lnTo>
                    <a:pt x="4" y="0"/>
                  </a:lnTo>
                  <a:lnTo>
                    <a:pt x="4" y="1"/>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1" name="Freeform 1652"/>
            <p:cNvSpPr>
              <a:spLocks/>
            </p:cNvSpPr>
            <p:nvPr/>
          </p:nvSpPr>
          <p:spPr bwMode="auto">
            <a:xfrm>
              <a:off x="3885" y="2759"/>
              <a:ext cx="7" cy="7"/>
            </a:xfrm>
            <a:custGeom>
              <a:avLst/>
              <a:gdLst>
                <a:gd name="T0" fmla="*/ 2 w 7"/>
                <a:gd name="T1" fmla="*/ 7 h 7"/>
                <a:gd name="T2" fmla="*/ 5 w 7"/>
                <a:gd name="T3" fmla="*/ 0 h 7"/>
                <a:gd name="T4" fmla="*/ 4 w 7"/>
                <a:gd name="T5" fmla="*/ 0 h 7"/>
                <a:gd name="T6" fmla="*/ 0 w 7"/>
                <a:gd name="T7" fmla="*/ 7 h 7"/>
                <a:gd name="T8" fmla="*/ 2 w 7"/>
                <a:gd name="T9" fmla="*/ 7 h 7"/>
                <a:gd name="T10" fmla="*/ 2 w 7"/>
                <a:gd name="T11" fmla="*/ 7 h 7"/>
                <a:gd name="T12" fmla="*/ 2 w 7"/>
                <a:gd name="T13" fmla="*/ 7 h 7"/>
                <a:gd name="T14" fmla="*/ 5 w 7"/>
                <a:gd name="T15" fmla="*/ 7 h 7"/>
                <a:gd name="T16" fmla="*/ 7 w 7"/>
                <a:gd name="T17" fmla="*/ 5 h 7"/>
                <a:gd name="T18" fmla="*/ 7 w 7"/>
                <a:gd name="T19" fmla="*/ 2 h 7"/>
                <a:gd name="T20" fmla="*/ 5 w 7"/>
                <a:gd name="T21" fmla="*/ 0 h 7"/>
                <a:gd name="T22" fmla="*/ 2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2" y="7"/>
                  </a:moveTo>
                  <a:lnTo>
                    <a:pt x="5" y="0"/>
                  </a:lnTo>
                  <a:lnTo>
                    <a:pt x="4" y="0"/>
                  </a:lnTo>
                  <a:lnTo>
                    <a:pt x="0" y="7"/>
                  </a:lnTo>
                  <a:lnTo>
                    <a:pt x="2" y="7"/>
                  </a:lnTo>
                  <a:lnTo>
                    <a:pt x="5" y="7"/>
                  </a:lnTo>
                  <a:lnTo>
                    <a:pt x="7" y="5"/>
                  </a:lnTo>
                  <a:lnTo>
                    <a:pt x="7" y="2"/>
                  </a:lnTo>
                  <a:lnTo>
                    <a:pt x="5" y="0"/>
                  </a:lnTo>
                  <a:lnTo>
                    <a:pt x="2" y="7"/>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2" name="Freeform 1653"/>
            <p:cNvSpPr>
              <a:spLocks/>
            </p:cNvSpPr>
            <p:nvPr/>
          </p:nvSpPr>
          <p:spPr bwMode="auto">
            <a:xfrm>
              <a:off x="3887" y="2759"/>
              <a:ext cx="7" cy="8"/>
            </a:xfrm>
            <a:custGeom>
              <a:avLst/>
              <a:gdLst>
                <a:gd name="T0" fmla="*/ 2 w 7"/>
                <a:gd name="T1" fmla="*/ 8 h 8"/>
                <a:gd name="T2" fmla="*/ 3 w 7"/>
                <a:gd name="T3" fmla="*/ 0 h 8"/>
                <a:gd name="T4" fmla="*/ 3 w 7"/>
                <a:gd name="T5" fmla="*/ 0 h 8"/>
                <a:gd name="T6" fmla="*/ 0 w 7"/>
                <a:gd name="T7" fmla="*/ 7 h 8"/>
                <a:gd name="T8" fmla="*/ 2 w 7"/>
                <a:gd name="T9" fmla="*/ 7 h 8"/>
                <a:gd name="T10" fmla="*/ 2 w 7"/>
                <a:gd name="T11" fmla="*/ 8 h 8"/>
                <a:gd name="T12" fmla="*/ 2 w 7"/>
                <a:gd name="T13" fmla="*/ 7 h 8"/>
                <a:gd name="T14" fmla="*/ 3 w 7"/>
                <a:gd name="T15" fmla="*/ 7 h 8"/>
                <a:gd name="T16" fmla="*/ 7 w 7"/>
                <a:gd name="T17" fmla="*/ 5 h 8"/>
                <a:gd name="T18" fmla="*/ 7 w 7"/>
                <a:gd name="T19" fmla="*/ 2 h 8"/>
                <a:gd name="T20" fmla="*/ 3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3" y="0"/>
                  </a:lnTo>
                  <a:lnTo>
                    <a:pt x="0" y="7"/>
                  </a:lnTo>
                  <a:lnTo>
                    <a:pt x="2" y="7"/>
                  </a:lnTo>
                  <a:lnTo>
                    <a:pt x="2" y="8"/>
                  </a:lnTo>
                  <a:lnTo>
                    <a:pt x="2" y="7"/>
                  </a:lnTo>
                  <a:lnTo>
                    <a:pt x="3" y="7"/>
                  </a:lnTo>
                  <a:lnTo>
                    <a:pt x="7" y="5"/>
                  </a:lnTo>
                  <a:lnTo>
                    <a:pt x="7" y="2"/>
                  </a:lnTo>
                  <a:lnTo>
                    <a:pt x="3"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3" name="Freeform 1654"/>
            <p:cNvSpPr>
              <a:spLocks/>
            </p:cNvSpPr>
            <p:nvPr/>
          </p:nvSpPr>
          <p:spPr bwMode="auto">
            <a:xfrm>
              <a:off x="3889" y="2759"/>
              <a:ext cx="5" cy="8"/>
            </a:xfrm>
            <a:custGeom>
              <a:avLst/>
              <a:gdLst>
                <a:gd name="T0" fmla="*/ 3 w 5"/>
                <a:gd name="T1" fmla="*/ 0 h 8"/>
                <a:gd name="T2" fmla="*/ 3 w 5"/>
                <a:gd name="T3" fmla="*/ 0 h 8"/>
                <a:gd name="T4" fmla="*/ 1 w 5"/>
                <a:gd name="T5" fmla="*/ 0 h 8"/>
                <a:gd name="T6" fmla="*/ 0 w 5"/>
                <a:gd name="T7" fmla="*/ 8 h 8"/>
                <a:gd name="T8" fmla="*/ 0 w 5"/>
                <a:gd name="T9" fmla="*/ 8 h 8"/>
                <a:gd name="T10" fmla="*/ 3 w 5"/>
                <a:gd name="T11" fmla="*/ 0 h 8"/>
                <a:gd name="T12" fmla="*/ 0 w 5"/>
                <a:gd name="T13" fmla="*/ 8 h 8"/>
                <a:gd name="T14" fmla="*/ 3 w 5"/>
                <a:gd name="T15" fmla="*/ 7 h 8"/>
                <a:gd name="T16" fmla="*/ 5 w 5"/>
                <a:gd name="T17" fmla="*/ 5 h 8"/>
                <a:gd name="T18" fmla="*/ 5 w 5"/>
                <a:gd name="T19" fmla="*/ 2 h 8"/>
                <a:gd name="T20" fmla="*/ 3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3" y="0"/>
                  </a:moveTo>
                  <a:lnTo>
                    <a:pt x="3" y="0"/>
                  </a:lnTo>
                  <a:lnTo>
                    <a:pt x="1" y="0"/>
                  </a:lnTo>
                  <a:lnTo>
                    <a:pt x="0" y="8"/>
                  </a:lnTo>
                  <a:lnTo>
                    <a:pt x="3" y="0"/>
                  </a:lnTo>
                  <a:lnTo>
                    <a:pt x="0" y="8"/>
                  </a:lnTo>
                  <a:lnTo>
                    <a:pt x="3" y="7"/>
                  </a:lnTo>
                  <a:lnTo>
                    <a:pt x="5" y="5"/>
                  </a:lnTo>
                  <a:lnTo>
                    <a:pt x="5" y="2"/>
                  </a:lnTo>
                  <a:lnTo>
                    <a:pt x="3"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4" name="Freeform 1655"/>
            <p:cNvSpPr>
              <a:spLocks/>
            </p:cNvSpPr>
            <p:nvPr/>
          </p:nvSpPr>
          <p:spPr bwMode="auto">
            <a:xfrm>
              <a:off x="3889" y="2759"/>
              <a:ext cx="6" cy="8"/>
            </a:xfrm>
            <a:custGeom>
              <a:avLst/>
              <a:gdLst>
                <a:gd name="T0" fmla="*/ 1 w 6"/>
                <a:gd name="T1" fmla="*/ 8 h 8"/>
                <a:gd name="T2" fmla="*/ 5 w 6"/>
                <a:gd name="T3" fmla="*/ 0 h 8"/>
                <a:gd name="T4" fmla="*/ 3 w 6"/>
                <a:gd name="T5" fmla="*/ 0 h 8"/>
                <a:gd name="T6" fmla="*/ 0 w 6"/>
                <a:gd name="T7" fmla="*/ 8 h 8"/>
                <a:gd name="T8" fmla="*/ 1 w 6"/>
                <a:gd name="T9" fmla="*/ 8 h 8"/>
                <a:gd name="T10" fmla="*/ 1 w 6"/>
                <a:gd name="T11" fmla="*/ 8 h 8"/>
                <a:gd name="T12" fmla="*/ 1 w 6"/>
                <a:gd name="T13" fmla="*/ 8 h 8"/>
                <a:gd name="T14" fmla="*/ 5 w 6"/>
                <a:gd name="T15" fmla="*/ 8 h 8"/>
                <a:gd name="T16" fmla="*/ 6 w 6"/>
                <a:gd name="T17" fmla="*/ 7 h 8"/>
                <a:gd name="T18" fmla="*/ 6 w 6"/>
                <a:gd name="T19" fmla="*/ 4 h 8"/>
                <a:gd name="T20" fmla="*/ 5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5" y="0"/>
                  </a:lnTo>
                  <a:lnTo>
                    <a:pt x="3" y="0"/>
                  </a:lnTo>
                  <a:lnTo>
                    <a:pt x="0" y="8"/>
                  </a:lnTo>
                  <a:lnTo>
                    <a:pt x="1" y="8"/>
                  </a:lnTo>
                  <a:lnTo>
                    <a:pt x="5" y="8"/>
                  </a:lnTo>
                  <a:lnTo>
                    <a:pt x="6" y="7"/>
                  </a:lnTo>
                  <a:lnTo>
                    <a:pt x="6" y="4"/>
                  </a:lnTo>
                  <a:lnTo>
                    <a:pt x="5"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5" name="Freeform 1656"/>
            <p:cNvSpPr>
              <a:spLocks/>
            </p:cNvSpPr>
            <p:nvPr/>
          </p:nvSpPr>
          <p:spPr bwMode="auto">
            <a:xfrm>
              <a:off x="3890" y="2759"/>
              <a:ext cx="5" cy="8"/>
            </a:xfrm>
            <a:custGeom>
              <a:avLst/>
              <a:gdLst>
                <a:gd name="T0" fmla="*/ 2 w 5"/>
                <a:gd name="T1" fmla="*/ 8 h 8"/>
                <a:gd name="T2" fmla="*/ 4 w 5"/>
                <a:gd name="T3" fmla="*/ 2 h 8"/>
                <a:gd name="T4" fmla="*/ 2 w 5"/>
                <a:gd name="T5" fmla="*/ 0 h 8"/>
                <a:gd name="T6" fmla="*/ 0 w 5"/>
                <a:gd name="T7" fmla="*/ 8 h 8"/>
                <a:gd name="T8" fmla="*/ 2 w 5"/>
                <a:gd name="T9" fmla="*/ 8 h 8"/>
                <a:gd name="T10" fmla="*/ 2 w 5"/>
                <a:gd name="T11" fmla="*/ 8 h 8"/>
                <a:gd name="T12" fmla="*/ 2 w 5"/>
                <a:gd name="T13" fmla="*/ 8 h 8"/>
                <a:gd name="T14" fmla="*/ 4 w 5"/>
                <a:gd name="T15" fmla="*/ 8 h 8"/>
                <a:gd name="T16" fmla="*/ 5 w 5"/>
                <a:gd name="T17" fmla="*/ 7 h 8"/>
                <a:gd name="T18" fmla="*/ 5 w 5"/>
                <a:gd name="T19" fmla="*/ 4 h 8"/>
                <a:gd name="T20" fmla="*/ 4 w 5"/>
                <a:gd name="T21" fmla="*/ 2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4" y="2"/>
                  </a:lnTo>
                  <a:lnTo>
                    <a:pt x="2" y="0"/>
                  </a:lnTo>
                  <a:lnTo>
                    <a:pt x="0" y="8"/>
                  </a:lnTo>
                  <a:lnTo>
                    <a:pt x="2" y="8"/>
                  </a:lnTo>
                  <a:lnTo>
                    <a:pt x="4" y="8"/>
                  </a:lnTo>
                  <a:lnTo>
                    <a:pt x="5" y="7"/>
                  </a:lnTo>
                  <a:lnTo>
                    <a:pt x="5" y="4"/>
                  </a:lnTo>
                  <a:lnTo>
                    <a:pt x="4" y="2"/>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6" name="Freeform 1657"/>
            <p:cNvSpPr>
              <a:spLocks/>
            </p:cNvSpPr>
            <p:nvPr/>
          </p:nvSpPr>
          <p:spPr bwMode="auto">
            <a:xfrm>
              <a:off x="3892" y="2761"/>
              <a:ext cx="5" cy="6"/>
            </a:xfrm>
            <a:custGeom>
              <a:avLst/>
              <a:gdLst>
                <a:gd name="T0" fmla="*/ 0 w 5"/>
                <a:gd name="T1" fmla="*/ 6 h 6"/>
                <a:gd name="T2" fmla="*/ 2 w 5"/>
                <a:gd name="T3" fmla="*/ 0 h 6"/>
                <a:gd name="T4" fmla="*/ 2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5 h 6"/>
                <a:gd name="T18" fmla="*/ 5 w 5"/>
                <a:gd name="T19" fmla="*/ 2 h 6"/>
                <a:gd name="T20" fmla="*/ 2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2" y="0"/>
                  </a:lnTo>
                  <a:lnTo>
                    <a:pt x="0" y="6"/>
                  </a:lnTo>
                  <a:lnTo>
                    <a:pt x="3" y="6"/>
                  </a:lnTo>
                  <a:lnTo>
                    <a:pt x="5" y="5"/>
                  </a:lnTo>
                  <a:lnTo>
                    <a:pt x="5" y="2"/>
                  </a:lnTo>
                  <a:lnTo>
                    <a:pt x="2" y="0"/>
                  </a:lnTo>
                  <a:lnTo>
                    <a:pt x="0"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7" name="Freeform 1658"/>
            <p:cNvSpPr>
              <a:spLocks/>
            </p:cNvSpPr>
            <p:nvPr/>
          </p:nvSpPr>
          <p:spPr bwMode="auto">
            <a:xfrm>
              <a:off x="3892" y="2761"/>
              <a:ext cx="6" cy="6"/>
            </a:xfrm>
            <a:custGeom>
              <a:avLst/>
              <a:gdLst>
                <a:gd name="T0" fmla="*/ 3 w 6"/>
                <a:gd name="T1" fmla="*/ 0 h 6"/>
                <a:gd name="T2" fmla="*/ 3 w 6"/>
                <a:gd name="T3" fmla="*/ 0 h 6"/>
                <a:gd name="T4" fmla="*/ 2 w 6"/>
                <a:gd name="T5" fmla="*/ 0 h 6"/>
                <a:gd name="T6" fmla="*/ 0 w 6"/>
                <a:gd name="T7" fmla="*/ 6 h 6"/>
                <a:gd name="T8" fmla="*/ 2 w 6"/>
                <a:gd name="T9" fmla="*/ 6 h 6"/>
                <a:gd name="T10" fmla="*/ 3 w 6"/>
                <a:gd name="T11" fmla="*/ 0 h 6"/>
                <a:gd name="T12" fmla="*/ 2 w 6"/>
                <a:gd name="T13" fmla="*/ 6 h 6"/>
                <a:gd name="T14" fmla="*/ 5 w 6"/>
                <a:gd name="T15" fmla="*/ 6 h 6"/>
                <a:gd name="T16" fmla="*/ 6 w 6"/>
                <a:gd name="T17" fmla="*/ 5 h 6"/>
                <a:gd name="T18" fmla="*/ 6 w 6"/>
                <a:gd name="T19" fmla="*/ 2 h 6"/>
                <a:gd name="T20" fmla="*/ 3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3" y="0"/>
                  </a:moveTo>
                  <a:lnTo>
                    <a:pt x="3" y="0"/>
                  </a:lnTo>
                  <a:lnTo>
                    <a:pt x="2" y="0"/>
                  </a:lnTo>
                  <a:lnTo>
                    <a:pt x="0" y="6"/>
                  </a:lnTo>
                  <a:lnTo>
                    <a:pt x="2" y="6"/>
                  </a:lnTo>
                  <a:lnTo>
                    <a:pt x="3" y="0"/>
                  </a:lnTo>
                  <a:lnTo>
                    <a:pt x="2" y="6"/>
                  </a:lnTo>
                  <a:lnTo>
                    <a:pt x="5" y="6"/>
                  </a:lnTo>
                  <a:lnTo>
                    <a:pt x="6" y="5"/>
                  </a:lnTo>
                  <a:lnTo>
                    <a:pt x="6" y="2"/>
                  </a:lnTo>
                  <a:lnTo>
                    <a:pt x="3"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8" name="Freeform 1659"/>
            <p:cNvSpPr>
              <a:spLocks/>
            </p:cNvSpPr>
            <p:nvPr/>
          </p:nvSpPr>
          <p:spPr bwMode="auto">
            <a:xfrm>
              <a:off x="3894" y="2761"/>
              <a:ext cx="4" cy="8"/>
            </a:xfrm>
            <a:custGeom>
              <a:avLst/>
              <a:gdLst>
                <a:gd name="T0" fmla="*/ 1 w 4"/>
                <a:gd name="T1" fmla="*/ 8 h 8"/>
                <a:gd name="T2" fmla="*/ 3 w 4"/>
                <a:gd name="T3" fmla="*/ 0 h 8"/>
                <a:gd name="T4" fmla="*/ 1 w 4"/>
                <a:gd name="T5" fmla="*/ 0 h 8"/>
                <a:gd name="T6" fmla="*/ 0 w 4"/>
                <a:gd name="T7" fmla="*/ 6 h 8"/>
                <a:gd name="T8" fmla="*/ 0 w 4"/>
                <a:gd name="T9" fmla="*/ 8 h 8"/>
                <a:gd name="T10" fmla="*/ 1 w 4"/>
                <a:gd name="T11" fmla="*/ 8 h 8"/>
                <a:gd name="T12" fmla="*/ 0 w 4"/>
                <a:gd name="T13" fmla="*/ 8 h 8"/>
                <a:gd name="T14" fmla="*/ 3 w 4"/>
                <a:gd name="T15" fmla="*/ 6 h 8"/>
                <a:gd name="T16" fmla="*/ 4 w 4"/>
                <a:gd name="T17" fmla="*/ 5 h 8"/>
                <a:gd name="T18" fmla="*/ 4 w 4"/>
                <a:gd name="T19" fmla="*/ 2 h 8"/>
                <a:gd name="T20" fmla="*/ 3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3" y="0"/>
                  </a:lnTo>
                  <a:lnTo>
                    <a:pt x="1" y="0"/>
                  </a:lnTo>
                  <a:lnTo>
                    <a:pt x="0" y="6"/>
                  </a:lnTo>
                  <a:lnTo>
                    <a:pt x="0" y="8"/>
                  </a:lnTo>
                  <a:lnTo>
                    <a:pt x="1" y="8"/>
                  </a:lnTo>
                  <a:lnTo>
                    <a:pt x="0" y="8"/>
                  </a:lnTo>
                  <a:lnTo>
                    <a:pt x="3" y="6"/>
                  </a:lnTo>
                  <a:lnTo>
                    <a:pt x="4" y="5"/>
                  </a:lnTo>
                  <a:lnTo>
                    <a:pt x="4" y="2"/>
                  </a:lnTo>
                  <a:lnTo>
                    <a:pt x="3"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79" name="Freeform 1660"/>
            <p:cNvSpPr>
              <a:spLocks/>
            </p:cNvSpPr>
            <p:nvPr/>
          </p:nvSpPr>
          <p:spPr bwMode="auto">
            <a:xfrm>
              <a:off x="3895" y="2761"/>
              <a:ext cx="5" cy="8"/>
            </a:xfrm>
            <a:custGeom>
              <a:avLst/>
              <a:gdLst>
                <a:gd name="T0" fmla="*/ 2 w 5"/>
                <a:gd name="T1" fmla="*/ 0 h 8"/>
                <a:gd name="T2" fmla="*/ 2 w 5"/>
                <a:gd name="T3" fmla="*/ 0 h 8"/>
                <a:gd name="T4" fmla="*/ 2 w 5"/>
                <a:gd name="T5" fmla="*/ 0 h 8"/>
                <a:gd name="T6" fmla="*/ 0 w 5"/>
                <a:gd name="T7" fmla="*/ 8 h 8"/>
                <a:gd name="T8" fmla="*/ 0 w 5"/>
                <a:gd name="T9" fmla="*/ 8 h 8"/>
                <a:gd name="T10" fmla="*/ 2 w 5"/>
                <a:gd name="T11" fmla="*/ 0 h 8"/>
                <a:gd name="T12" fmla="*/ 0 w 5"/>
                <a:gd name="T13" fmla="*/ 8 h 8"/>
                <a:gd name="T14" fmla="*/ 3 w 5"/>
                <a:gd name="T15" fmla="*/ 6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8"/>
                  </a:lnTo>
                  <a:lnTo>
                    <a:pt x="2" y="0"/>
                  </a:lnTo>
                  <a:lnTo>
                    <a:pt x="0" y="8"/>
                  </a:lnTo>
                  <a:lnTo>
                    <a:pt x="3" y="6"/>
                  </a:lnTo>
                  <a:lnTo>
                    <a:pt x="5" y="5"/>
                  </a:lnTo>
                  <a:lnTo>
                    <a:pt x="5" y="2"/>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0" name="Freeform 1661"/>
            <p:cNvSpPr>
              <a:spLocks/>
            </p:cNvSpPr>
            <p:nvPr/>
          </p:nvSpPr>
          <p:spPr bwMode="auto">
            <a:xfrm>
              <a:off x="3895" y="2761"/>
              <a:ext cx="7" cy="8"/>
            </a:xfrm>
            <a:custGeom>
              <a:avLst/>
              <a:gdLst>
                <a:gd name="T0" fmla="*/ 2 w 7"/>
                <a:gd name="T1" fmla="*/ 8 h 8"/>
                <a:gd name="T2" fmla="*/ 3 w 7"/>
                <a:gd name="T3" fmla="*/ 0 h 8"/>
                <a:gd name="T4" fmla="*/ 2 w 7"/>
                <a:gd name="T5" fmla="*/ 0 h 8"/>
                <a:gd name="T6" fmla="*/ 0 w 7"/>
                <a:gd name="T7" fmla="*/ 8 h 8"/>
                <a:gd name="T8" fmla="*/ 2 w 7"/>
                <a:gd name="T9" fmla="*/ 8 h 8"/>
                <a:gd name="T10" fmla="*/ 2 w 7"/>
                <a:gd name="T11" fmla="*/ 8 h 8"/>
                <a:gd name="T12" fmla="*/ 2 w 7"/>
                <a:gd name="T13" fmla="*/ 8 h 8"/>
                <a:gd name="T14" fmla="*/ 3 w 7"/>
                <a:gd name="T15" fmla="*/ 8 h 8"/>
                <a:gd name="T16" fmla="*/ 7 w 7"/>
                <a:gd name="T17" fmla="*/ 5 h 8"/>
                <a:gd name="T18" fmla="*/ 5 w 7"/>
                <a:gd name="T19" fmla="*/ 3 h 8"/>
                <a:gd name="T20" fmla="*/ 3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3" y="0"/>
                  </a:lnTo>
                  <a:lnTo>
                    <a:pt x="2" y="0"/>
                  </a:lnTo>
                  <a:lnTo>
                    <a:pt x="0" y="8"/>
                  </a:lnTo>
                  <a:lnTo>
                    <a:pt x="2" y="8"/>
                  </a:lnTo>
                  <a:lnTo>
                    <a:pt x="3" y="8"/>
                  </a:lnTo>
                  <a:lnTo>
                    <a:pt x="7" y="5"/>
                  </a:lnTo>
                  <a:lnTo>
                    <a:pt x="5" y="3"/>
                  </a:lnTo>
                  <a:lnTo>
                    <a:pt x="3"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1" name="Freeform 1662"/>
            <p:cNvSpPr>
              <a:spLocks/>
            </p:cNvSpPr>
            <p:nvPr/>
          </p:nvSpPr>
          <p:spPr bwMode="auto">
            <a:xfrm>
              <a:off x="3897" y="2761"/>
              <a:ext cx="5" cy="8"/>
            </a:xfrm>
            <a:custGeom>
              <a:avLst/>
              <a:gdLst>
                <a:gd name="T0" fmla="*/ 1 w 5"/>
                <a:gd name="T1" fmla="*/ 0 h 8"/>
                <a:gd name="T2" fmla="*/ 1 w 5"/>
                <a:gd name="T3" fmla="*/ 0 h 8"/>
                <a:gd name="T4" fmla="*/ 1 w 5"/>
                <a:gd name="T5" fmla="*/ 0 h 8"/>
                <a:gd name="T6" fmla="*/ 0 w 5"/>
                <a:gd name="T7" fmla="*/ 8 h 8"/>
                <a:gd name="T8" fmla="*/ 0 w 5"/>
                <a:gd name="T9" fmla="*/ 8 h 8"/>
                <a:gd name="T10" fmla="*/ 1 w 5"/>
                <a:gd name="T11" fmla="*/ 0 h 8"/>
                <a:gd name="T12" fmla="*/ 0 w 5"/>
                <a:gd name="T13" fmla="*/ 8 h 8"/>
                <a:gd name="T14" fmla="*/ 3 w 5"/>
                <a:gd name="T15" fmla="*/ 8 h 8"/>
                <a:gd name="T16" fmla="*/ 5 w 5"/>
                <a:gd name="T17" fmla="*/ 5 h 8"/>
                <a:gd name="T18" fmla="*/ 5 w 5"/>
                <a:gd name="T19" fmla="*/ 2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8"/>
                  </a:lnTo>
                  <a:lnTo>
                    <a:pt x="1" y="0"/>
                  </a:lnTo>
                  <a:lnTo>
                    <a:pt x="0" y="8"/>
                  </a:lnTo>
                  <a:lnTo>
                    <a:pt x="3" y="8"/>
                  </a:lnTo>
                  <a:lnTo>
                    <a:pt x="5" y="5"/>
                  </a:lnTo>
                  <a:lnTo>
                    <a:pt x="5" y="2"/>
                  </a:lnTo>
                  <a:lnTo>
                    <a:pt x="1"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2" name="Freeform 1663"/>
            <p:cNvSpPr>
              <a:spLocks/>
            </p:cNvSpPr>
            <p:nvPr/>
          </p:nvSpPr>
          <p:spPr bwMode="auto">
            <a:xfrm>
              <a:off x="3897" y="2761"/>
              <a:ext cx="6" cy="8"/>
            </a:xfrm>
            <a:custGeom>
              <a:avLst/>
              <a:gdLst>
                <a:gd name="T0" fmla="*/ 1 w 6"/>
                <a:gd name="T1" fmla="*/ 8 h 8"/>
                <a:gd name="T2" fmla="*/ 3 w 6"/>
                <a:gd name="T3" fmla="*/ 2 h 8"/>
                <a:gd name="T4" fmla="*/ 1 w 6"/>
                <a:gd name="T5" fmla="*/ 0 h 8"/>
                <a:gd name="T6" fmla="*/ 0 w 6"/>
                <a:gd name="T7" fmla="*/ 8 h 8"/>
                <a:gd name="T8" fmla="*/ 1 w 6"/>
                <a:gd name="T9" fmla="*/ 8 h 8"/>
                <a:gd name="T10" fmla="*/ 1 w 6"/>
                <a:gd name="T11" fmla="*/ 8 h 8"/>
                <a:gd name="T12" fmla="*/ 1 w 6"/>
                <a:gd name="T13" fmla="*/ 8 h 8"/>
                <a:gd name="T14" fmla="*/ 5 w 6"/>
                <a:gd name="T15" fmla="*/ 8 h 8"/>
                <a:gd name="T16" fmla="*/ 6 w 6"/>
                <a:gd name="T17" fmla="*/ 5 h 8"/>
                <a:gd name="T18" fmla="*/ 6 w 6"/>
                <a:gd name="T19" fmla="*/ 3 h 8"/>
                <a:gd name="T20" fmla="*/ 3 w 6"/>
                <a:gd name="T21" fmla="*/ 2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2"/>
                  </a:lnTo>
                  <a:lnTo>
                    <a:pt x="1" y="0"/>
                  </a:lnTo>
                  <a:lnTo>
                    <a:pt x="0" y="8"/>
                  </a:lnTo>
                  <a:lnTo>
                    <a:pt x="1" y="8"/>
                  </a:lnTo>
                  <a:lnTo>
                    <a:pt x="5" y="8"/>
                  </a:lnTo>
                  <a:lnTo>
                    <a:pt x="6" y="5"/>
                  </a:lnTo>
                  <a:lnTo>
                    <a:pt x="6" y="3"/>
                  </a:lnTo>
                  <a:lnTo>
                    <a:pt x="3" y="2"/>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3" name="Freeform 1664"/>
            <p:cNvSpPr>
              <a:spLocks/>
            </p:cNvSpPr>
            <p:nvPr/>
          </p:nvSpPr>
          <p:spPr bwMode="auto">
            <a:xfrm>
              <a:off x="3898" y="2763"/>
              <a:ext cx="5" cy="6"/>
            </a:xfrm>
            <a:custGeom>
              <a:avLst/>
              <a:gdLst>
                <a:gd name="T0" fmla="*/ 4 w 5"/>
                <a:gd name="T1" fmla="*/ 0 h 6"/>
                <a:gd name="T2" fmla="*/ 4 w 5"/>
                <a:gd name="T3" fmla="*/ 0 h 6"/>
                <a:gd name="T4" fmla="*/ 2 w 5"/>
                <a:gd name="T5" fmla="*/ 0 h 6"/>
                <a:gd name="T6" fmla="*/ 0 w 5"/>
                <a:gd name="T7" fmla="*/ 6 h 6"/>
                <a:gd name="T8" fmla="*/ 2 w 5"/>
                <a:gd name="T9" fmla="*/ 6 h 6"/>
                <a:gd name="T10" fmla="*/ 4 w 5"/>
                <a:gd name="T11" fmla="*/ 0 h 6"/>
                <a:gd name="T12" fmla="*/ 2 w 5"/>
                <a:gd name="T13" fmla="*/ 6 h 6"/>
                <a:gd name="T14" fmla="*/ 4 w 5"/>
                <a:gd name="T15" fmla="*/ 6 h 6"/>
                <a:gd name="T16" fmla="*/ 5 w 5"/>
                <a:gd name="T17" fmla="*/ 3 h 6"/>
                <a:gd name="T18" fmla="*/ 5 w 5"/>
                <a:gd name="T19" fmla="*/ 1 h 6"/>
                <a:gd name="T20" fmla="*/ 4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4" y="0"/>
                  </a:moveTo>
                  <a:lnTo>
                    <a:pt x="4" y="0"/>
                  </a:lnTo>
                  <a:lnTo>
                    <a:pt x="2" y="0"/>
                  </a:lnTo>
                  <a:lnTo>
                    <a:pt x="0" y="6"/>
                  </a:lnTo>
                  <a:lnTo>
                    <a:pt x="2" y="6"/>
                  </a:lnTo>
                  <a:lnTo>
                    <a:pt x="4" y="0"/>
                  </a:lnTo>
                  <a:lnTo>
                    <a:pt x="2" y="6"/>
                  </a:lnTo>
                  <a:lnTo>
                    <a:pt x="4" y="6"/>
                  </a:lnTo>
                  <a:lnTo>
                    <a:pt x="5" y="3"/>
                  </a:lnTo>
                  <a:lnTo>
                    <a:pt x="5" y="1"/>
                  </a:lnTo>
                  <a:lnTo>
                    <a:pt x="4"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4" name="Freeform 1665"/>
            <p:cNvSpPr>
              <a:spLocks/>
            </p:cNvSpPr>
            <p:nvPr/>
          </p:nvSpPr>
          <p:spPr bwMode="auto">
            <a:xfrm>
              <a:off x="3898" y="2763"/>
              <a:ext cx="7" cy="6"/>
            </a:xfrm>
            <a:custGeom>
              <a:avLst/>
              <a:gdLst>
                <a:gd name="T0" fmla="*/ 2 w 7"/>
                <a:gd name="T1" fmla="*/ 6 h 6"/>
                <a:gd name="T2" fmla="*/ 4 w 7"/>
                <a:gd name="T3" fmla="*/ 0 h 6"/>
                <a:gd name="T4" fmla="*/ 4 w 7"/>
                <a:gd name="T5" fmla="*/ 0 h 6"/>
                <a:gd name="T6" fmla="*/ 0 w 7"/>
                <a:gd name="T7" fmla="*/ 6 h 6"/>
                <a:gd name="T8" fmla="*/ 2 w 7"/>
                <a:gd name="T9" fmla="*/ 6 h 6"/>
                <a:gd name="T10" fmla="*/ 2 w 7"/>
                <a:gd name="T11" fmla="*/ 6 h 6"/>
                <a:gd name="T12" fmla="*/ 2 w 7"/>
                <a:gd name="T13" fmla="*/ 6 h 6"/>
                <a:gd name="T14" fmla="*/ 5 w 7"/>
                <a:gd name="T15" fmla="*/ 6 h 6"/>
                <a:gd name="T16" fmla="*/ 7 w 7"/>
                <a:gd name="T17" fmla="*/ 4 h 6"/>
                <a:gd name="T18" fmla="*/ 7 w 7"/>
                <a:gd name="T19" fmla="*/ 1 h 6"/>
                <a:gd name="T20" fmla="*/ 4 w 7"/>
                <a:gd name="T21" fmla="*/ 0 h 6"/>
                <a:gd name="T22" fmla="*/ 2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2" y="6"/>
                  </a:moveTo>
                  <a:lnTo>
                    <a:pt x="4" y="0"/>
                  </a:lnTo>
                  <a:lnTo>
                    <a:pt x="0" y="6"/>
                  </a:lnTo>
                  <a:lnTo>
                    <a:pt x="2" y="6"/>
                  </a:lnTo>
                  <a:lnTo>
                    <a:pt x="5" y="6"/>
                  </a:lnTo>
                  <a:lnTo>
                    <a:pt x="7" y="4"/>
                  </a:lnTo>
                  <a:lnTo>
                    <a:pt x="7" y="1"/>
                  </a:lnTo>
                  <a:lnTo>
                    <a:pt x="4" y="0"/>
                  </a:lnTo>
                  <a:lnTo>
                    <a:pt x="2"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5" name="Freeform 1666"/>
            <p:cNvSpPr>
              <a:spLocks/>
            </p:cNvSpPr>
            <p:nvPr/>
          </p:nvSpPr>
          <p:spPr bwMode="auto">
            <a:xfrm>
              <a:off x="3900" y="2763"/>
              <a:ext cx="6" cy="8"/>
            </a:xfrm>
            <a:custGeom>
              <a:avLst/>
              <a:gdLst>
                <a:gd name="T0" fmla="*/ 2 w 6"/>
                <a:gd name="T1" fmla="*/ 8 h 8"/>
                <a:gd name="T2" fmla="*/ 3 w 6"/>
                <a:gd name="T3" fmla="*/ 0 h 8"/>
                <a:gd name="T4" fmla="*/ 2 w 6"/>
                <a:gd name="T5" fmla="*/ 0 h 8"/>
                <a:gd name="T6" fmla="*/ 0 w 6"/>
                <a:gd name="T7" fmla="*/ 6 h 8"/>
                <a:gd name="T8" fmla="*/ 2 w 6"/>
                <a:gd name="T9" fmla="*/ 8 h 8"/>
                <a:gd name="T10" fmla="*/ 2 w 6"/>
                <a:gd name="T11" fmla="*/ 8 h 8"/>
                <a:gd name="T12" fmla="*/ 2 w 6"/>
                <a:gd name="T13" fmla="*/ 8 h 8"/>
                <a:gd name="T14" fmla="*/ 5 w 6"/>
                <a:gd name="T15" fmla="*/ 6 h 8"/>
                <a:gd name="T16" fmla="*/ 6 w 6"/>
                <a:gd name="T17" fmla="*/ 4 h 8"/>
                <a:gd name="T18" fmla="*/ 5 w 6"/>
                <a:gd name="T19" fmla="*/ 1 h 8"/>
                <a:gd name="T20" fmla="*/ 3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3" y="0"/>
                  </a:lnTo>
                  <a:lnTo>
                    <a:pt x="2" y="0"/>
                  </a:lnTo>
                  <a:lnTo>
                    <a:pt x="0" y="6"/>
                  </a:lnTo>
                  <a:lnTo>
                    <a:pt x="2" y="8"/>
                  </a:lnTo>
                  <a:lnTo>
                    <a:pt x="5" y="6"/>
                  </a:lnTo>
                  <a:lnTo>
                    <a:pt x="6" y="4"/>
                  </a:lnTo>
                  <a:lnTo>
                    <a:pt x="5" y="1"/>
                  </a:lnTo>
                  <a:lnTo>
                    <a:pt x="3"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6" name="Freeform 1667"/>
            <p:cNvSpPr>
              <a:spLocks/>
            </p:cNvSpPr>
            <p:nvPr/>
          </p:nvSpPr>
          <p:spPr bwMode="auto">
            <a:xfrm>
              <a:off x="3902" y="2763"/>
              <a:ext cx="4" cy="8"/>
            </a:xfrm>
            <a:custGeom>
              <a:avLst/>
              <a:gdLst>
                <a:gd name="T0" fmla="*/ 1 w 4"/>
                <a:gd name="T1" fmla="*/ 0 h 8"/>
                <a:gd name="T2" fmla="*/ 1 w 4"/>
                <a:gd name="T3" fmla="*/ 0 h 8"/>
                <a:gd name="T4" fmla="*/ 1 w 4"/>
                <a:gd name="T5" fmla="*/ 0 h 8"/>
                <a:gd name="T6" fmla="*/ 0 w 4"/>
                <a:gd name="T7" fmla="*/ 8 h 8"/>
                <a:gd name="T8" fmla="*/ 1 w 4"/>
                <a:gd name="T9" fmla="*/ 8 h 8"/>
                <a:gd name="T10" fmla="*/ 1 w 4"/>
                <a:gd name="T11" fmla="*/ 0 h 8"/>
                <a:gd name="T12" fmla="*/ 1 w 4"/>
                <a:gd name="T13" fmla="*/ 8 h 8"/>
                <a:gd name="T14" fmla="*/ 3 w 4"/>
                <a:gd name="T15" fmla="*/ 6 h 8"/>
                <a:gd name="T16" fmla="*/ 4 w 4"/>
                <a:gd name="T17" fmla="*/ 4 h 8"/>
                <a:gd name="T18" fmla="*/ 4 w 4"/>
                <a:gd name="T19" fmla="*/ 1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8"/>
                  </a:lnTo>
                  <a:lnTo>
                    <a:pt x="1" y="8"/>
                  </a:lnTo>
                  <a:lnTo>
                    <a:pt x="1" y="0"/>
                  </a:lnTo>
                  <a:lnTo>
                    <a:pt x="1" y="8"/>
                  </a:lnTo>
                  <a:lnTo>
                    <a:pt x="3" y="6"/>
                  </a:lnTo>
                  <a:lnTo>
                    <a:pt x="4" y="4"/>
                  </a:lnTo>
                  <a:lnTo>
                    <a:pt x="4" y="1"/>
                  </a:lnTo>
                  <a:lnTo>
                    <a:pt x="1"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7" name="Freeform 1668"/>
            <p:cNvSpPr>
              <a:spLocks/>
            </p:cNvSpPr>
            <p:nvPr/>
          </p:nvSpPr>
          <p:spPr bwMode="auto">
            <a:xfrm>
              <a:off x="3902" y="2763"/>
              <a:ext cx="6" cy="8"/>
            </a:xfrm>
            <a:custGeom>
              <a:avLst/>
              <a:gdLst>
                <a:gd name="T0" fmla="*/ 1 w 6"/>
                <a:gd name="T1" fmla="*/ 8 h 8"/>
                <a:gd name="T2" fmla="*/ 3 w 6"/>
                <a:gd name="T3" fmla="*/ 0 h 8"/>
                <a:gd name="T4" fmla="*/ 1 w 6"/>
                <a:gd name="T5" fmla="*/ 0 h 8"/>
                <a:gd name="T6" fmla="*/ 0 w 6"/>
                <a:gd name="T7" fmla="*/ 8 h 8"/>
                <a:gd name="T8" fmla="*/ 1 w 6"/>
                <a:gd name="T9" fmla="*/ 8 h 8"/>
                <a:gd name="T10" fmla="*/ 1 w 6"/>
                <a:gd name="T11" fmla="*/ 8 h 8"/>
                <a:gd name="T12" fmla="*/ 1 w 6"/>
                <a:gd name="T13" fmla="*/ 8 h 8"/>
                <a:gd name="T14" fmla="*/ 4 w 6"/>
                <a:gd name="T15" fmla="*/ 6 h 8"/>
                <a:gd name="T16" fmla="*/ 6 w 6"/>
                <a:gd name="T17" fmla="*/ 4 h 8"/>
                <a:gd name="T18" fmla="*/ 6 w 6"/>
                <a:gd name="T19" fmla="*/ 1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8"/>
                  </a:lnTo>
                  <a:lnTo>
                    <a:pt x="1" y="8"/>
                  </a:lnTo>
                  <a:lnTo>
                    <a:pt x="4" y="6"/>
                  </a:lnTo>
                  <a:lnTo>
                    <a:pt x="6" y="4"/>
                  </a:lnTo>
                  <a:lnTo>
                    <a:pt x="6" y="1"/>
                  </a:lnTo>
                  <a:lnTo>
                    <a:pt x="3"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8" name="Freeform 1669"/>
            <p:cNvSpPr>
              <a:spLocks/>
            </p:cNvSpPr>
            <p:nvPr/>
          </p:nvSpPr>
          <p:spPr bwMode="auto">
            <a:xfrm>
              <a:off x="3903" y="2763"/>
              <a:ext cx="5" cy="8"/>
            </a:xfrm>
            <a:custGeom>
              <a:avLst/>
              <a:gdLst>
                <a:gd name="T0" fmla="*/ 2 w 5"/>
                <a:gd name="T1" fmla="*/ 8 h 8"/>
                <a:gd name="T2" fmla="*/ 3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4 h 8"/>
                <a:gd name="T18" fmla="*/ 5 w 5"/>
                <a:gd name="T19" fmla="*/ 1 h 8"/>
                <a:gd name="T20" fmla="*/ 3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3" y="0"/>
                  </a:lnTo>
                  <a:lnTo>
                    <a:pt x="2" y="0"/>
                  </a:lnTo>
                  <a:lnTo>
                    <a:pt x="0" y="8"/>
                  </a:lnTo>
                  <a:lnTo>
                    <a:pt x="2" y="8"/>
                  </a:lnTo>
                  <a:lnTo>
                    <a:pt x="5" y="6"/>
                  </a:lnTo>
                  <a:lnTo>
                    <a:pt x="5" y="4"/>
                  </a:lnTo>
                  <a:lnTo>
                    <a:pt x="5" y="1"/>
                  </a:lnTo>
                  <a:lnTo>
                    <a:pt x="3"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89" name="Freeform 1670"/>
            <p:cNvSpPr>
              <a:spLocks/>
            </p:cNvSpPr>
            <p:nvPr/>
          </p:nvSpPr>
          <p:spPr bwMode="auto">
            <a:xfrm>
              <a:off x="3905" y="2763"/>
              <a:ext cx="5" cy="8"/>
            </a:xfrm>
            <a:custGeom>
              <a:avLst/>
              <a:gdLst>
                <a:gd name="T0" fmla="*/ 1 w 5"/>
                <a:gd name="T1" fmla="*/ 0 h 8"/>
                <a:gd name="T2" fmla="*/ 1 w 5"/>
                <a:gd name="T3" fmla="*/ 0 h 8"/>
                <a:gd name="T4" fmla="*/ 0 w 5"/>
                <a:gd name="T5" fmla="*/ 0 h 8"/>
                <a:gd name="T6" fmla="*/ 0 w 5"/>
                <a:gd name="T7" fmla="*/ 8 h 8"/>
                <a:gd name="T8" fmla="*/ 1 w 5"/>
                <a:gd name="T9" fmla="*/ 8 h 8"/>
                <a:gd name="T10" fmla="*/ 1 w 5"/>
                <a:gd name="T11" fmla="*/ 0 h 8"/>
                <a:gd name="T12" fmla="*/ 1 w 5"/>
                <a:gd name="T13" fmla="*/ 8 h 8"/>
                <a:gd name="T14" fmla="*/ 3 w 5"/>
                <a:gd name="T15" fmla="*/ 6 h 8"/>
                <a:gd name="T16" fmla="*/ 5 w 5"/>
                <a:gd name="T17" fmla="*/ 4 h 8"/>
                <a:gd name="T18" fmla="*/ 5 w 5"/>
                <a:gd name="T19" fmla="*/ 1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0"/>
                  </a:lnTo>
                  <a:lnTo>
                    <a:pt x="0" y="8"/>
                  </a:lnTo>
                  <a:lnTo>
                    <a:pt x="1" y="8"/>
                  </a:lnTo>
                  <a:lnTo>
                    <a:pt x="1" y="0"/>
                  </a:lnTo>
                  <a:lnTo>
                    <a:pt x="1" y="8"/>
                  </a:lnTo>
                  <a:lnTo>
                    <a:pt x="3" y="6"/>
                  </a:lnTo>
                  <a:lnTo>
                    <a:pt x="5" y="4"/>
                  </a:lnTo>
                  <a:lnTo>
                    <a:pt x="5" y="1"/>
                  </a:lnTo>
                  <a:lnTo>
                    <a:pt x="1"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0" name="Freeform 1671"/>
            <p:cNvSpPr>
              <a:spLocks/>
            </p:cNvSpPr>
            <p:nvPr/>
          </p:nvSpPr>
          <p:spPr bwMode="auto">
            <a:xfrm>
              <a:off x="3905" y="2763"/>
              <a:ext cx="6" cy="8"/>
            </a:xfrm>
            <a:custGeom>
              <a:avLst/>
              <a:gdLst>
                <a:gd name="T0" fmla="*/ 1 w 6"/>
                <a:gd name="T1" fmla="*/ 8 h 8"/>
                <a:gd name="T2" fmla="*/ 3 w 6"/>
                <a:gd name="T3" fmla="*/ 0 h 8"/>
                <a:gd name="T4" fmla="*/ 1 w 6"/>
                <a:gd name="T5" fmla="*/ 0 h 8"/>
                <a:gd name="T6" fmla="*/ 0 w 6"/>
                <a:gd name="T7" fmla="*/ 8 h 8"/>
                <a:gd name="T8" fmla="*/ 1 w 6"/>
                <a:gd name="T9" fmla="*/ 8 h 8"/>
                <a:gd name="T10" fmla="*/ 1 w 6"/>
                <a:gd name="T11" fmla="*/ 8 h 8"/>
                <a:gd name="T12" fmla="*/ 1 w 6"/>
                <a:gd name="T13" fmla="*/ 8 h 8"/>
                <a:gd name="T14" fmla="*/ 5 w 6"/>
                <a:gd name="T15" fmla="*/ 8 h 8"/>
                <a:gd name="T16" fmla="*/ 6 w 6"/>
                <a:gd name="T17" fmla="*/ 4 h 8"/>
                <a:gd name="T18" fmla="*/ 5 w 6"/>
                <a:gd name="T19" fmla="*/ 3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8"/>
                  </a:lnTo>
                  <a:lnTo>
                    <a:pt x="1" y="8"/>
                  </a:lnTo>
                  <a:lnTo>
                    <a:pt x="5" y="8"/>
                  </a:lnTo>
                  <a:lnTo>
                    <a:pt x="6" y="4"/>
                  </a:lnTo>
                  <a:lnTo>
                    <a:pt x="5" y="3"/>
                  </a:lnTo>
                  <a:lnTo>
                    <a:pt x="3"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1" name="Freeform 1672"/>
            <p:cNvSpPr>
              <a:spLocks/>
            </p:cNvSpPr>
            <p:nvPr/>
          </p:nvSpPr>
          <p:spPr bwMode="auto">
            <a:xfrm>
              <a:off x="3906" y="2763"/>
              <a:ext cx="5" cy="8"/>
            </a:xfrm>
            <a:custGeom>
              <a:avLst/>
              <a:gdLst>
                <a:gd name="T0" fmla="*/ 2 w 5"/>
                <a:gd name="T1" fmla="*/ 8 h 8"/>
                <a:gd name="T2" fmla="*/ 2 w 5"/>
                <a:gd name="T3" fmla="*/ 1 h 8"/>
                <a:gd name="T4" fmla="*/ 2 w 5"/>
                <a:gd name="T5" fmla="*/ 0 h 8"/>
                <a:gd name="T6" fmla="*/ 0 w 5"/>
                <a:gd name="T7" fmla="*/ 8 h 8"/>
                <a:gd name="T8" fmla="*/ 0 w 5"/>
                <a:gd name="T9" fmla="*/ 8 h 8"/>
                <a:gd name="T10" fmla="*/ 2 w 5"/>
                <a:gd name="T11" fmla="*/ 8 h 8"/>
                <a:gd name="T12" fmla="*/ 0 w 5"/>
                <a:gd name="T13" fmla="*/ 8 h 8"/>
                <a:gd name="T14" fmla="*/ 4 w 5"/>
                <a:gd name="T15" fmla="*/ 8 h 8"/>
                <a:gd name="T16" fmla="*/ 5 w 5"/>
                <a:gd name="T17" fmla="*/ 4 h 8"/>
                <a:gd name="T18" fmla="*/ 5 w 5"/>
                <a:gd name="T19" fmla="*/ 3 h 8"/>
                <a:gd name="T20" fmla="*/ 2 w 5"/>
                <a:gd name="T21" fmla="*/ 1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1"/>
                  </a:lnTo>
                  <a:lnTo>
                    <a:pt x="2" y="0"/>
                  </a:lnTo>
                  <a:lnTo>
                    <a:pt x="0" y="8"/>
                  </a:lnTo>
                  <a:lnTo>
                    <a:pt x="2" y="8"/>
                  </a:lnTo>
                  <a:lnTo>
                    <a:pt x="0" y="8"/>
                  </a:lnTo>
                  <a:lnTo>
                    <a:pt x="4" y="8"/>
                  </a:lnTo>
                  <a:lnTo>
                    <a:pt x="5" y="4"/>
                  </a:lnTo>
                  <a:lnTo>
                    <a:pt x="5" y="3"/>
                  </a:lnTo>
                  <a:lnTo>
                    <a:pt x="2" y="1"/>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2" name="Freeform 1673"/>
            <p:cNvSpPr>
              <a:spLocks/>
            </p:cNvSpPr>
            <p:nvPr/>
          </p:nvSpPr>
          <p:spPr bwMode="auto">
            <a:xfrm>
              <a:off x="3908" y="2764"/>
              <a:ext cx="5" cy="7"/>
            </a:xfrm>
            <a:custGeom>
              <a:avLst/>
              <a:gdLst>
                <a:gd name="T0" fmla="*/ 2 w 5"/>
                <a:gd name="T1" fmla="*/ 0 h 7"/>
                <a:gd name="T2" fmla="*/ 2 w 5"/>
                <a:gd name="T3" fmla="*/ 0 h 7"/>
                <a:gd name="T4" fmla="*/ 0 w 5"/>
                <a:gd name="T5" fmla="*/ 0 h 7"/>
                <a:gd name="T6" fmla="*/ 0 w 5"/>
                <a:gd name="T7" fmla="*/ 7 h 7"/>
                <a:gd name="T8" fmla="*/ 0 w 5"/>
                <a:gd name="T9" fmla="*/ 7 h 7"/>
                <a:gd name="T10" fmla="*/ 2 w 5"/>
                <a:gd name="T11" fmla="*/ 0 h 7"/>
                <a:gd name="T12" fmla="*/ 0 w 5"/>
                <a:gd name="T13" fmla="*/ 7 h 7"/>
                <a:gd name="T14" fmla="*/ 3 w 5"/>
                <a:gd name="T15" fmla="*/ 7 h 7"/>
                <a:gd name="T16" fmla="*/ 5 w 5"/>
                <a:gd name="T17" fmla="*/ 3 h 7"/>
                <a:gd name="T18" fmla="*/ 3 w 5"/>
                <a:gd name="T19" fmla="*/ 0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0"/>
                  </a:lnTo>
                  <a:lnTo>
                    <a:pt x="0" y="7"/>
                  </a:lnTo>
                  <a:lnTo>
                    <a:pt x="2" y="0"/>
                  </a:lnTo>
                  <a:lnTo>
                    <a:pt x="0" y="7"/>
                  </a:lnTo>
                  <a:lnTo>
                    <a:pt x="3" y="7"/>
                  </a:lnTo>
                  <a:lnTo>
                    <a:pt x="5" y="3"/>
                  </a:lnTo>
                  <a:lnTo>
                    <a:pt x="3" y="0"/>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3" name="Freeform 1674"/>
            <p:cNvSpPr>
              <a:spLocks/>
            </p:cNvSpPr>
            <p:nvPr/>
          </p:nvSpPr>
          <p:spPr bwMode="auto">
            <a:xfrm>
              <a:off x="3908" y="2764"/>
              <a:ext cx="7" cy="7"/>
            </a:xfrm>
            <a:custGeom>
              <a:avLst/>
              <a:gdLst>
                <a:gd name="T0" fmla="*/ 2 w 7"/>
                <a:gd name="T1" fmla="*/ 0 h 7"/>
                <a:gd name="T2" fmla="*/ 2 w 7"/>
                <a:gd name="T3" fmla="*/ 0 h 7"/>
                <a:gd name="T4" fmla="*/ 2 w 7"/>
                <a:gd name="T5" fmla="*/ 0 h 7"/>
                <a:gd name="T6" fmla="*/ 0 w 7"/>
                <a:gd name="T7" fmla="*/ 7 h 7"/>
                <a:gd name="T8" fmla="*/ 2 w 7"/>
                <a:gd name="T9" fmla="*/ 7 h 7"/>
                <a:gd name="T10" fmla="*/ 2 w 7"/>
                <a:gd name="T11" fmla="*/ 0 h 7"/>
                <a:gd name="T12" fmla="*/ 2 w 7"/>
                <a:gd name="T13" fmla="*/ 7 h 7"/>
                <a:gd name="T14" fmla="*/ 5 w 7"/>
                <a:gd name="T15" fmla="*/ 7 h 7"/>
                <a:gd name="T16" fmla="*/ 7 w 7"/>
                <a:gd name="T17" fmla="*/ 3 h 7"/>
                <a:gd name="T18" fmla="*/ 5 w 7"/>
                <a:gd name="T19" fmla="*/ 2 h 7"/>
                <a:gd name="T20" fmla="*/ 2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2" y="0"/>
                  </a:moveTo>
                  <a:lnTo>
                    <a:pt x="2" y="0"/>
                  </a:lnTo>
                  <a:lnTo>
                    <a:pt x="0" y="7"/>
                  </a:lnTo>
                  <a:lnTo>
                    <a:pt x="2" y="7"/>
                  </a:lnTo>
                  <a:lnTo>
                    <a:pt x="2" y="0"/>
                  </a:lnTo>
                  <a:lnTo>
                    <a:pt x="2" y="7"/>
                  </a:lnTo>
                  <a:lnTo>
                    <a:pt x="5" y="7"/>
                  </a:lnTo>
                  <a:lnTo>
                    <a:pt x="7" y="3"/>
                  </a:lnTo>
                  <a:lnTo>
                    <a:pt x="5" y="2"/>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4" name="Freeform 1675"/>
            <p:cNvSpPr>
              <a:spLocks/>
            </p:cNvSpPr>
            <p:nvPr/>
          </p:nvSpPr>
          <p:spPr bwMode="auto">
            <a:xfrm>
              <a:off x="3910" y="2764"/>
              <a:ext cx="5" cy="7"/>
            </a:xfrm>
            <a:custGeom>
              <a:avLst/>
              <a:gdLst>
                <a:gd name="T0" fmla="*/ 1 w 5"/>
                <a:gd name="T1" fmla="*/ 0 h 7"/>
                <a:gd name="T2" fmla="*/ 1 w 5"/>
                <a:gd name="T3" fmla="*/ 0 h 7"/>
                <a:gd name="T4" fmla="*/ 0 w 5"/>
                <a:gd name="T5" fmla="*/ 0 h 7"/>
                <a:gd name="T6" fmla="*/ 0 w 5"/>
                <a:gd name="T7" fmla="*/ 7 h 7"/>
                <a:gd name="T8" fmla="*/ 1 w 5"/>
                <a:gd name="T9" fmla="*/ 7 h 7"/>
                <a:gd name="T10" fmla="*/ 1 w 5"/>
                <a:gd name="T11" fmla="*/ 0 h 7"/>
                <a:gd name="T12" fmla="*/ 1 w 5"/>
                <a:gd name="T13" fmla="*/ 7 h 7"/>
                <a:gd name="T14" fmla="*/ 3 w 5"/>
                <a:gd name="T15" fmla="*/ 7 h 7"/>
                <a:gd name="T16" fmla="*/ 5 w 5"/>
                <a:gd name="T17" fmla="*/ 3 h 7"/>
                <a:gd name="T18" fmla="*/ 5 w 5"/>
                <a:gd name="T19" fmla="*/ 2 h 7"/>
                <a:gd name="T20" fmla="*/ 1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1" y="0"/>
                  </a:moveTo>
                  <a:lnTo>
                    <a:pt x="1" y="0"/>
                  </a:lnTo>
                  <a:lnTo>
                    <a:pt x="0" y="0"/>
                  </a:lnTo>
                  <a:lnTo>
                    <a:pt x="0" y="7"/>
                  </a:lnTo>
                  <a:lnTo>
                    <a:pt x="1" y="7"/>
                  </a:lnTo>
                  <a:lnTo>
                    <a:pt x="1" y="0"/>
                  </a:lnTo>
                  <a:lnTo>
                    <a:pt x="1" y="7"/>
                  </a:lnTo>
                  <a:lnTo>
                    <a:pt x="3" y="7"/>
                  </a:lnTo>
                  <a:lnTo>
                    <a:pt x="5" y="3"/>
                  </a:lnTo>
                  <a:lnTo>
                    <a:pt x="5" y="2"/>
                  </a:lnTo>
                  <a:lnTo>
                    <a:pt x="1"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5" name="Freeform 1676"/>
            <p:cNvSpPr>
              <a:spLocks/>
            </p:cNvSpPr>
            <p:nvPr/>
          </p:nvSpPr>
          <p:spPr bwMode="auto">
            <a:xfrm>
              <a:off x="3910" y="2764"/>
              <a:ext cx="6" cy="8"/>
            </a:xfrm>
            <a:custGeom>
              <a:avLst/>
              <a:gdLst>
                <a:gd name="T0" fmla="*/ 1 w 6"/>
                <a:gd name="T1" fmla="*/ 8 h 8"/>
                <a:gd name="T2" fmla="*/ 3 w 6"/>
                <a:gd name="T3" fmla="*/ 0 h 8"/>
                <a:gd name="T4" fmla="*/ 1 w 6"/>
                <a:gd name="T5" fmla="*/ 0 h 8"/>
                <a:gd name="T6" fmla="*/ 0 w 6"/>
                <a:gd name="T7" fmla="*/ 7 h 8"/>
                <a:gd name="T8" fmla="*/ 1 w 6"/>
                <a:gd name="T9" fmla="*/ 8 h 8"/>
                <a:gd name="T10" fmla="*/ 1 w 6"/>
                <a:gd name="T11" fmla="*/ 8 h 8"/>
                <a:gd name="T12" fmla="*/ 1 w 6"/>
                <a:gd name="T13" fmla="*/ 8 h 8"/>
                <a:gd name="T14" fmla="*/ 5 w 6"/>
                <a:gd name="T15" fmla="*/ 7 h 8"/>
                <a:gd name="T16" fmla="*/ 6 w 6"/>
                <a:gd name="T17" fmla="*/ 5 h 8"/>
                <a:gd name="T18" fmla="*/ 5 w 6"/>
                <a:gd name="T19" fmla="*/ 2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7"/>
                  </a:lnTo>
                  <a:lnTo>
                    <a:pt x="1" y="8"/>
                  </a:lnTo>
                  <a:lnTo>
                    <a:pt x="5" y="7"/>
                  </a:lnTo>
                  <a:lnTo>
                    <a:pt x="6" y="5"/>
                  </a:lnTo>
                  <a:lnTo>
                    <a:pt x="5" y="2"/>
                  </a:lnTo>
                  <a:lnTo>
                    <a:pt x="3"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6" name="Freeform 1677"/>
            <p:cNvSpPr>
              <a:spLocks/>
            </p:cNvSpPr>
            <p:nvPr/>
          </p:nvSpPr>
          <p:spPr bwMode="auto">
            <a:xfrm>
              <a:off x="3911" y="2764"/>
              <a:ext cx="5" cy="8"/>
            </a:xfrm>
            <a:custGeom>
              <a:avLst/>
              <a:gdLst>
                <a:gd name="T0" fmla="*/ 2 w 5"/>
                <a:gd name="T1" fmla="*/ 0 h 8"/>
                <a:gd name="T2" fmla="*/ 2 w 5"/>
                <a:gd name="T3" fmla="*/ 0 h 8"/>
                <a:gd name="T4" fmla="*/ 2 w 5"/>
                <a:gd name="T5" fmla="*/ 0 h 8"/>
                <a:gd name="T6" fmla="*/ 0 w 5"/>
                <a:gd name="T7" fmla="*/ 8 h 8"/>
                <a:gd name="T8" fmla="*/ 2 w 5"/>
                <a:gd name="T9" fmla="*/ 8 h 8"/>
                <a:gd name="T10" fmla="*/ 2 w 5"/>
                <a:gd name="T11" fmla="*/ 0 h 8"/>
                <a:gd name="T12" fmla="*/ 2 w 5"/>
                <a:gd name="T13" fmla="*/ 8 h 8"/>
                <a:gd name="T14" fmla="*/ 5 w 5"/>
                <a:gd name="T15" fmla="*/ 7 h 8"/>
                <a:gd name="T16" fmla="*/ 5 w 5"/>
                <a:gd name="T17" fmla="*/ 3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8"/>
                  </a:lnTo>
                  <a:lnTo>
                    <a:pt x="2" y="8"/>
                  </a:lnTo>
                  <a:lnTo>
                    <a:pt x="2" y="0"/>
                  </a:lnTo>
                  <a:lnTo>
                    <a:pt x="2" y="8"/>
                  </a:lnTo>
                  <a:lnTo>
                    <a:pt x="5" y="7"/>
                  </a:lnTo>
                  <a:lnTo>
                    <a:pt x="5" y="3"/>
                  </a:lnTo>
                  <a:lnTo>
                    <a:pt x="5" y="2"/>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7" name="Freeform 1678"/>
            <p:cNvSpPr>
              <a:spLocks/>
            </p:cNvSpPr>
            <p:nvPr/>
          </p:nvSpPr>
          <p:spPr bwMode="auto">
            <a:xfrm>
              <a:off x="3913" y="2764"/>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5 h 8"/>
                <a:gd name="T18" fmla="*/ 5 w 5"/>
                <a:gd name="T19" fmla="*/ 2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7"/>
                  </a:lnTo>
                  <a:lnTo>
                    <a:pt x="5" y="5"/>
                  </a:lnTo>
                  <a:lnTo>
                    <a:pt x="5" y="2"/>
                  </a:lnTo>
                  <a:lnTo>
                    <a:pt x="2"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8" name="Freeform 1679"/>
            <p:cNvSpPr>
              <a:spLocks/>
            </p:cNvSpPr>
            <p:nvPr/>
          </p:nvSpPr>
          <p:spPr bwMode="auto">
            <a:xfrm>
              <a:off x="3913" y="2764"/>
              <a:ext cx="6" cy="8"/>
            </a:xfrm>
            <a:custGeom>
              <a:avLst/>
              <a:gdLst>
                <a:gd name="T0" fmla="*/ 2 w 6"/>
                <a:gd name="T1" fmla="*/ 8 h 8"/>
                <a:gd name="T2" fmla="*/ 2 w 6"/>
                <a:gd name="T3" fmla="*/ 0 h 8"/>
                <a:gd name="T4" fmla="*/ 2 w 6"/>
                <a:gd name="T5" fmla="*/ 0 h 8"/>
                <a:gd name="T6" fmla="*/ 0 w 6"/>
                <a:gd name="T7" fmla="*/ 8 h 8"/>
                <a:gd name="T8" fmla="*/ 2 w 6"/>
                <a:gd name="T9" fmla="*/ 8 h 8"/>
                <a:gd name="T10" fmla="*/ 2 w 6"/>
                <a:gd name="T11" fmla="*/ 8 h 8"/>
                <a:gd name="T12" fmla="*/ 2 w 6"/>
                <a:gd name="T13" fmla="*/ 8 h 8"/>
                <a:gd name="T14" fmla="*/ 5 w 6"/>
                <a:gd name="T15" fmla="*/ 7 h 8"/>
                <a:gd name="T16" fmla="*/ 6 w 6"/>
                <a:gd name="T17" fmla="*/ 5 h 8"/>
                <a:gd name="T18" fmla="*/ 5 w 6"/>
                <a:gd name="T19" fmla="*/ 2 h 8"/>
                <a:gd name="T20" fmla="*/ 2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2" y="0"/>
                  </a:lnTo>
                  <a:lnTo>
                    <a:pt x="0" y="8"/>
                  </a:lnTo>
                  <a:lnTo>
                    <a:pt x="2" y="8"/>
                  </a:lnTo>
                  <a:lnTo>
                    <a:pt x="5" y="7"/>
                  </a:lnTo>
                  <a:lnTo>
                    <a:pt x="6" y="5"/>
                  </a:lnTo>
                  <a:lnTo>
                    <a:pt x="5" y="2"/>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99" name="Freeform 1680"/>
            <p:cNvSpPr>
              <a:spLocks/>
            </p:cNvSpPr>
            <p:nvPr/>
          </p:nvSpPr>
          <p:spPr bwMode="auto">
            <a:xfrm>
              <a:off x="3915" y="2764"/>
              <a:ext cx="4" cy="8"/>
            </a:xfrm>
            <a:custGeom>
              <a:avLst/>
              <a:gdLst>
                <a:gd name="T0" fmla="*/ 1 w 4"/>
                <a:gd name="T1" fmla="*/ 0 h 8"/>
                <a:gd name="T2" fmla="*/ 1 w 4"/>
                <a:gd name="T3" fmla="*/ 0 h 8"/>
                <a:gd name="T4" fmla="*/ 0 w 4"/>
                <a:gd name="T5" fmla="*/ 0 h 8"/>
                <a:gd name="T6" fmla="*/ 0 w 4"/>
                <a:gd name="T7" fmla="*/ 8 h 8"/>
                <a:gd name="T8" fmla="*/ 1 w 4"/>
                <a:gd name="T9" fmla="*/ 8 h 8"/>
                <a:gd name="T10" fmla="*/ 1 w 4"/>
                <a:gd name="T11" fmla="*/ 0 h 8"/>
                <a:gd name="T12" fmla="*/ 1 w 4"/>
                <a:gd name="T13" fmla="*/ 8 h 8"/>
                <a:gd name="T14" fmla="*/ 3 w 4"/>
                <a:gd name="T15" fmla="*/ 7 h 8"/>
                <a:gd name="T16" fmla="*/ 4 w 4"/>
                <a:gd name="T17" fmla="*/ 5 h 8"/>
                <a:gd name="T18" fmla="*/ 4 w 4"/>
                <a:gd name="T19" fmla="*/ 2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8"/>
                  </a:lnTo>
                  <a:lnTo>
                    <a:pt x="1" y="0"/>
                  </a:lnTo>
                  <a:lnTo>
                    <a:pt x="1" y="8"/>
                  </a:lnTo>
                  <a:lnTo>
                    <a:pt x="3" y="7"/>
                  </a:lnTo>
                  <a:lnTo>
                    <a:pt x="4" y="5"/>
                  </a:lnTo>
                  <a:lnTo>
                    <a:pt x="4" y="2"/>
                  </a:lnTo>
                  <a:lnTo>
                    <a:pt x="1"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0" name="Freeform 1681"/>
            <p:cNvSpPr>
              <a:spLocks/>
            </p:cNvSpPr>
            <p:nvPr/>
          </p:nvSpPr>
          <p:spPr bwMode="auto">
            <a:xfrm>
              <a:off x="3916" y="2764"/>
              <a:ext cx="5" cy="8"/>
            </a:xfrm>
            <a:custGeom>
              <a:avLst/>
              <a:gdLst>
                <a:gd name="T0" fmla="*/ 2 w 5"/>
                <a:gd name="T1" fmla="*/ 0 h 8"/>
                <a:gd name="T2" fmla="*/ 2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7 h 8"/>
                <a:gd name="T16" fmla="*/ 5 w 5"/>
                <a:gd name="T17" fmla="*/ 5 h 8"/>
                <a:gd name="T18" fmla="*/ 3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0"/>
                  </a:lnTo>
                  <a:lnTo>
                    <a:pt x="0" y="8"/>
                  </a:lnTo>
                  <a:lnTo>
                    <a:pt x="3" y="7"/>
                  </a:lnTo>
                  <a:lnTo>
                    <a:pt x="5" y="5"/>
                  </a:lnTo>
                  <a:lnTo>
                    <a:pt x="3" y="2"/>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1" name="Freeform 1682"/>
            <p:cNvSpPr>
              <a:spLocks/>
            </p:cNvSpPr>
            <p:nvPr/>
          </p:nvSpPr>
          <p:spPr bwMode="auto">
            <a:xfrm>
              <a:off x="3916" y="2764"/>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7"/>
                  </a:lnTo>
                  <a:lnTo>
                    <a:pt x="5" y="5"/>
                  </a:lnTo>
                  <a:lnTo>
                    <a:pt x="5" y="2"/>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2" name="Freeform 1683"/>
            <p:cNvSpPr>
              <a:spLocks/>
            </p:cNvSpPr>
            <p:nvPr/>
          </p:nvSpPr>
          <p:spPr bwMode="auto">
            <a:xfrm>
              <a:off x="3918" y="2764"/>
              <a:ext cx="5" cy="8"/>
            </a:xfrm>
            <a:custGeom>
              <a:avLst/>
              <a:gdLst>
                <a:gd name="T0" fmla="*/ 1 w 5"/>
                <a:gd name="T1" fmla="*/ 8 h 8"/>
                <a:gd name="T2" fmla="*/ 1 w 5"/>
                <a:gd name="T3" fmla="*/ 0 h 8"/>
                <a:gd name="T4" fmla="*/ 0 w 5"/>
                <a:gd name="T5" fmla="*/ 0 h 8"/>
                <a:gd name="T6" fmla="*/ 0 w 5"/>
                <a:gd name="T7" fmla="*/ 8 h 8"/>
                <a:gd name="T8" fmla="*/ 0 w 5"/>
                <a:gd name="T9" fmla="*/ 8 h 8"/>
                <a:gd name="T10" fmla="*/ 1 w 5"/>
                <a:gd name="T11" fmla="*/ 8 h 8"/>
                <a:gd name="T12" fmla="*/ 0 w 5"/>
                <a:gd name="T13" fmla="*/ 8 h 8"/>
                <a:gd name="T14" fmla="*/ 3 w 5"/>
                <a:gd name="T15" fmla="*/ 7 h 8"/>
                <a:gd name="T16" fmla="*/ 5 w 5"/>
                <a:gd name="T17" fmla="*/ 5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0" y="8"/>
                  </a:lnTo>
                  <a:lnTo>
                    <a:pt x="3" y="7"/>
                  </a:lnTo>
                  <a:lnTo>
                    <a:pt x="5" y="5"/>
                  </a:lnTo>
                  <a:lnTo>
                    <a:pt x="5" y="2"/>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3" name="Freeform 1684"/>
            <p:cNvSpPr>
              <a:spLocks/>
            </p:cNvSpPr>
            <p:nvPr/>
          </p:nvSpPr>
          <p:spPr bwMode="auto">
            <a:xfrm>
              <a:off x="3919" y="2764"/>
              <a:ext cx="5" cy="8"/>
            </a:xfrm>
            <a:custGeom>
              <a:avLst/>
              <a:gdLst>
                <a:gd name="T0" fmla="*/ 0 w 5"/>
                <a:gd name="T1" fmla="*/ 0 h 8"/>
                <a:gd name="T2" fmla="*/ 0 w 5"/>
                <a:gd name="T3" fmla="*/ 0 h 8"/>
                <a:gd name="T4" fmla="*/ 0 w 5"/>
                <a:gd name="T5" fmla="*/ 0 h 8"/>
                <a:gd name="T6" fmla="*/ 0 w 5"/>
                <a:gd name="T7" fmla="*/ 8 h 8"/>
                <a:gd name="T8" fmla="*/ 0 w 5"/>
                <a:gd name="T9" fmla="*/ 8 h 8"/>
                <a:gd name="T10" fmla="*/ 0 w 5"/>
                <a:gd name="T11" fmla="*/ 0 h 8"/>
                <a:gd name="T12" fmla="*/ 0 w 5"/>
                <a:gd name="T13" fmla="*/ 8 h 8"/>
                <a:gd name="T14" fmla="*/ 4 w 5"/>
                <a:gd name="T15" fmla="*/ 7 h 8"/>
                <a:gd name="T16" fmla="*/ 5 w 5"/>
                <a:gd name="T17" fmla="*/ 5 h 8"/>
                <a:gd name="T18" fmla="*/ 4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0" y="0"/>
                  </a:lnTo>
                  <a:lnTo>
                    <a:pt x="0" y="8"/>
                  </a:lnTo>
                  <a:lnTo>
                    <a:pt x="4" y="7"/>
                  </a:lnTo>
                  <a:lnTo>
                    <a:pt x="5" y="5"/>
                  </a:lnTo>
                  <a:lnTo>
                    <a:pt x="4" y="2"/>
                  </a:lnTo>
                  <a:lnTo>
                    <a:pt x="0"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4" name="Freeform 1685"/>
            <p:cNvSpPr>
              <a:spLocks/>
            </p:cNvSpPr>
            <p:nvPr/>
          </p:nvSpPr>
          <p:spPr bwMode="auto">
            <a:xfrm>
              <a:off x="3919" y="2764"/>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7"/>
                  </a:lnTo>
                  <a:lnTo>
                    <a:pt x="5" y="5"/>
                  </a:lnTo>
                  <a:lnTo>
                    <a:pt x="5" y="2"/>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5" name="Freeform 1686"/>
            <p:cNvSpPr>
              <a:spLocks/>
            </p:cNvSpPr>
            <p:nvPr/>
          </p:nvSpPr>
          <p:spPr bwMode="auto">
            <a:xfrm>
              <a:off x="3921" y="2764"/>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5 h 8"/>
                <a:gd name="T18" fmla="*/ 3 w 5"/>
                <a:gd name="T19" fmla="*/ 2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7"/>
                  </a:lnTo>
                  <a:lnTo>
                    <a:pt x="5" y="5"/>
                  </a:lnTo>
                  <a:lnTo>
                    <a:pt x="3" y="2"/>
                  </a:lnTo>
                  <a:lnTo>
                    <a:pt x="2"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6" name="Freeform 1687"/>
            <p:cNvSpPr>
              <a:spLocks/>
            </p:cNvSpPr>
            <p:nvPr/>
          </p:nvSpPr>
          <p:spPr bwMode="auto">
            <a:xfrm>
              <a:off x="3921" y="2764"/>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7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7"/>
                  </a:lnTo>
                  <a:lnTo>
                    <a:pt x="5" y="5"/>
                  </a:lnTo>
                  <a:lnTo>
                    <a:pt x="5" y="2"/>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7" name="Freeform 1688"/>
            <p:cNvSpPr>
              <a:spLocks/>
            </p:cNvSpPr>
            <p:nvPr/>
          </p:nvSpPr>
          <p:spPr bwMode="auto">
            <a:xfrm>
              <a:off x="3923" y="2764"/>
              <a:ext cx="4" cy="8"/>
            </a:xfrm>
            <a:custGeom>
              <a:avLst/>
              <a:gdLst>
                <a:gd name="T0" fmla="*/ 1 w 4"/>
                <a:gd name="T1" fmla="*/ 0 h 8"/>
                <a:gd name="T2" fmla="*/ 1 w 4"/>
                <a:gd name="T3" fmla="*/ 0 h 8"/>
                <a:gd name="T4" fmla="*/ 0 w 4"/>
                <a:gd name="T5" fmla="*/ 0 h 8"/>
                <a:gd name="T6" fmla="*/ 0 w 4"/>
                <a:gd name="T7" fmla="*/ 8 h 8"/>
                <a:gd name="T8" fmla="*/ 0 w 4"/>
                <a:gd name="T9" fmla="*/ 8 h 8"/>
                <a:gd name="T10" fmla="*/ 1 w 4"/>
                <a:gd name="T11" fmla="*/ 0 h 8"/>
                <a:gd name="T12" fmla="*/ 0 w 4"/>
                <a:gd name="T13" fmla="*/ 8 h 8"/>
                <a:gd name="T14" fmla="*/ 3 w 4"/>
                <a:gd name="T15" fmla="*/ 8 h 8"/>
                <a:gd name="T16" fmla="*/ 4 w 4"/>
                <a:gd name="T17" fmla="*/ 5 h 8"/>
                <a:gd name="T18" fmla="*/ 4 w 4"/>
                <a:gd name="T19" fmla="*/ 2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0"/>
                  </a:lnTo>
                  <a:lnTo>
                    <a:pt x="0" y="8"/>
                  </a:lnTo>
                  <a:lnTo>
                    <a:pt x="3" y="8"/>
                  </a:lnTo>
                  <a:lnTo>
                    <a:pt x="4" y="5"/>
                  </a:lnTo>
                  <a:lnTo>
                    <a:pt x="4" y="2"/>
                  </a:lnTo>
                  <a:lnTo>
                    <a:pt x="1"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8" name="Freeform 1689"/>
            <p:cNvSpPr>
              <a:spLocks/>
            </p:cNvSpPr>
            <p:nvPr/>
          </p:nvSpPr>
          <p:spPr bwMode="auto">
            <a:xfrm>
              <a:off x="3923" y="2764"/>
              <a:ext cx="6" cy="8"/>
            </a:xfrm>
            <a:custGeom>
              <a:avLst/>
              <a:gdLst>
                <a:gd name="T0" fmla="*/ 1 w 6"/>
                <a:gd name="T1" fmla="*/ 8 h 8"/>
                <a:gd name="T2" fmla="*/ 1 w 6"/>
                <a:gd name="T3" fmla="*/ 0 h 8"/>
                <a:gd name="T4" fmla="*/ 1 w 6"/>
                <a:gd name="T5" fmla="*/ 0 h 8"/>
                <a:gd name="T6" fmla="*/ 0 w 6"/>
                <a:gd name="T7" fmla="*/ 8 h 8"/>
                <a:gd name="T8" fmla="*/ 1 w 6"/>
                <a:gd name="T9" fmla="*/ 8 h 8"/>
                <a:gd name="T10" fmla="*/ 1 w 6"/>
                <a:gd name="T11" fmla="*/ 8 h 8"/>
                <a:gd name="T12" fmla="*/ 1 w 6"/>
                <a:gd name="T13" fmla="*/ 8 h 8"/>
                <a:gd name="T14" fmla="*/ 4 w 6"/>
                <a:gd name="T15" fmla="*/ 8 h 8"/>
                <a:gd name="T16" fmla="*/ 6 w 6"/>
                <a:gd name="T17" fmla="*/ 5 h 8"/>
                <a:gd name="T18" fmla="*/ 4 w 6"/>
                <a:gd name="T19" fmla="*/ 2 h 8"/>
                <a:gd name="T20" fmla="*/ 1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1" y="0"/>
                  </a:lnTo>
                  <a:lnTo>
                    <a:pt x="0" y="8"/>
                  </a:lnTo>
                  <a:lnTo>
                    <a:pt x="1" y="8"/>
                  </a:lnTo>
                  <a:lnTo>
                    <a:pt x="4" y="8"/>
                  </a:lnTo>
                  <a:lnTo>
                    <a:pt x="6" y="5"/>
                  </a:lnTo>
                  <a:lnTo>
                    <a:pt x="4" y="2"/>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09" name="Freeform 1690"/>
            <p:cNvSpPr>
              <a:spLocks/>
            </p:cNvSpPr>
            <p:nvPr/>
          </p:nvSpPr>
          <p:spPr bwMode="auto">
            <a:xfrm>
              <a:off x="3924" y="2764"/>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7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7"/>
                  </a:lnTo>
                  <a:lnTo>
                    <a:pt x="5" y="5"/>
                  </a:lnTo>
                  <a:lnTo>
                    <a:pt x="5" y="2"/>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0" name="Freeform 1691"/>
            <p:cNvSpPr>
              <a:spLocks/>
            </p:cNvSpPr>
            <p:nvPr/>
          </p:nvSpPr>
          <p:spPr bwMode="auto">
            <a:xfrm>
              <a:off x="3926" y="2764"/>
              <a:ext cx="5" cy="8"/>
            </a:xfrm>
            <a:custGeom>
              <a:avLst/>
              <a:gdLst>
                <a:gd name="T0" fmla="*/ 0 w 5"/>
                <a:gd name="T1" fmla="*/ 8 h 8"/>
                <a:gd name="T2" fmla="*/ 1 w 5"/>
                <a:gd name="T3" fmla="*/ 2 h 8"/>
                <a:gd name="T4" fmla="*/ 0 w 5"/>
                <a:gd name="T5" fmla="*/ 0 h 8"/>
                <a:gd name="T6" fmla="*/ 0 w 5"/>
                <a:gd name="T7" fmla="*/ 8 h 8"/>
                <a:gd name="T8" fmla="*/ 0 w 5"/>
                <a:gd name="T9" fmla="*/ 8 h 8"/>
                <a:gd name="T10" fmla="*/ 0 w 5"/>
                <a:gd name="T11" fmla="*/ 8 h 8"/>
                <a:gd name="T12" fmla="*/ 0 w 5"/>
                <a:gd name="T13" fmla="*/ 8 h 8"/>
                <a:gd name="T14" fmla="*/ 3 w 5"/>
                <a:gd name="T15" fmla="*/ 8 h 8"/>
                <a:gd name="T16" fmla="*/ 5 w 5"/>
                <a:gd name="T17" fmla="*/ 5 h 8"/>
                <a:gd name="T18" fmla="*/ 3 w 5"/>
                <a:gd name="T19" fmla="*/ 2 h 8"/>
                <a:gd name="T20" fmla="*/ 1 w 5"/>
                <a:gd name="T21" fmla="*/ 2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1" y="2"/>
                  </a:lnTo>
                  <a:lnTo>
                    <a:pt x="0" y="0"/>
                  </a:lnTo>
                  <a:lnTo>
                    <a:pt x="0" y="8"/>
                  </a:lnTo>
                  <a:lnTo>
                    <a:pt x="3" y="8"/>
                  </a:lnTo>
                  <a:lnTo>
                    <a:pt x="5" y="5"/>
                  </a:lnTo>
                  <a:lnTo>
                    <a:pt x="3" y="2"/>
                  </a:lnTo>
                  <a:lnTo>
                    <a:pt x="1" y="2"/>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1" name="Freeform 1692"/>
            <p:cNvSpPr>
              <a:spLocks/>
            </p:cNvSpPr>
            <p:nvPr/>
          </p:nvSpPr>
          <p:spPr bwMode="auto">
            <a:xfrm>
              <a:off x="3926" y="2766"/>
              <a:ext cx="5" cy="6"/>
            </a:xfrm>
            <a:custGeom>
              <a:avLst/>
              <a:gdLst>
                <a:gd name="T0" fmla="*/ 1 w 5"/>
                <a:gd name="T1" fmla="*/ 0 h 6"/>
                <a:gd name="T2" fmla="*/ 1 w 5"/>
                <a:gd name="T3" fmla="*/ 0 h 6"/>
                <a:gd name="T4" fmla="*/ 0 w 5"/>
                <a:gd name="T5" fmla="*/ 0 h 6"/>
                <a:gd name="T6" fmla="*/ 0 w 5"/>
                <a:gd name="T7" fmla="*/ 6 h 6"/>
                <a:gd name="T8" fmla="*/ 1 w 5"/>
                <a:gd name="T9" fmla="*/ 6 h 6"/>
                <a:gd name="T10" fmla="*/ 1 w 5"/>
                <a:gd name="T11" fmla="*/ 0 h 6"/>
                <a:gd name="T12" fmla="*/ 1 w 5"/>
                <a:gd name="T13" fmla="*/ 6 h 6"/>
                <a:gd name="T14" fmla="*/ 5 w 5"/>
                <a:gd name="T15" fmla="*/ 6 h 6"/>
                <a:gd name="T16" fmla="*/ 5 w 5"/>
                <a:gd name="T17" fmla="*/ 3 h 6"/>
                <a:gd name="T18" fmla="*/ 5 w 5"/>
                <a:gd name="T19" fmla="*/ 0 h 6"/>
                <a:gd name="T20" fmla="*/ 1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1" y="0"/>
                  </a:moveTo>
                  <a:lnTo>
                    <a:pt x="1" y="0"/>
                  </a:lnTo>
                  <a:lnTo>
                    <a:pt x="0" y="0"/>
                  </a:lnTo>
                  <a:lnTo>
                    <a:pt x="0" y="6"/>
                  </a:lnTo>
                  <a:lnTo>
                    <a:pt x="1" y="6"/>
                  </a:lnTo>
                  <a:lnTo>
                    <a:pt x="1" y="0"/>
                  </a:lnTo>
                  <a:lnTo>
                    <a:pt x="1" y="6"/>
                  </a:lnTo>
                  <a:lnTo>
                    <a:pt x="5" y="6"/>
                  </a:lnTo>
                  <a:lnTo>
                    <a:pt x="5" y="3"/>
                  </a:lnTo>
                  <a:lnTo>
                    <a:pt x="5" y="0"/>
                  </a:lnTo>
                  <a:lnTo>
                    <a:pt x="1"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2" name="Freeform 1693"/>
            <p:cNvSpPr>
              <a:spLocks/>
            </p:cNvSpPr>
            <p:nvPr/>
          </p:nvSpPr>
          <p:spPr bwMode="auto">
            <a:xfrm>
              <a:off x="3927" y="2766"/>
              <a:ext cx="5" cy="6"/>
            </a:xfrm>
            <a:custGeom>
              <a:avLst/>
              <a:gdLst>
                <a:gd name="T0" fmla="*/ 2 w 5"/>
                <a:gd name="T1" fmla="*/ 6 h 6"/>
                <a:gd name="T2" fmla="*/ 2 w 5"/>
                <a:gd name="T3" fmla="*/ 0 h 6"/>
                <a:gd name="T4" fmla="*/ 0 w 5"/>
                <a:gd name="T5" fmla="*/ 0 h 6"/>
                <a:gd name="T6" fmla="*/ 0 w 5"/>
                <a:gd name="T7" fmla="*/ 6 h 6"/>
                <a:gd name="T8" fmla="*/ 0 w 5"/>
                <a:gd name="T9" fmla="*/ 6 h 6"/>
                <a:gd name="T10" fmla="*/ 2 w 5"/>
                <a:gd name="T11" fmla="*/ 6 h 6"/>
                <a:gd name="T12" fmla="*/ 0 w 5"/>
                <a:gd name="T13" fmla="*/ 6 h 6"/>
                <a:gd name="T14" fmla="*/ 4 w 5"/>
                <a:gd name="T15" fmla="*/ 6 h 6"/>
                <a:gd name="T16" fmla="*/ 5 w 5"/>
                <a:gd name="T17" fmla="*/ 3 h 6"/>
                <a:gd name="T18" fmla="*/ 5 w 5"/>
                <a:gd name="T19" fmla="*/ 1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0" y="6"/>
                  </a:lnTo>
                  <a:lnTo>
                    <a:pt x="4" y="6"/>
                  </a:lnTo>
                  <a:lnTo>
                    <a:pt x="5" y="3"/>
                  </a:lnTo>
                  <a:lnTo>
                    <a:pt x="5" y="1"/>
                  </a:lnTo>
                  <a:lnTo>
                    <a:pt x="2" y="0"/>
                  </a:lnTo>
                  <a:lnTo>
                    <a:pt x="2"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3" name="Freeform 1694"/>
            <p:cNvSpPr>
              <a:spLocks/>
            </p:cNvSpPr>
            <p:nvPr/>
          </p:nvSpPr>
          <p:spPr bwMode="auto">
            <a:xfrm>
              <a:off x="3929" y="2766"/>
              <a:ext cx="5" cy="6"/>
            </a:xfrm>
            <a:custGeom>
              <a:avLst/>
              <a:gdLst>
                <a:gd name="T0" fmla="*/ 0 w 5"/>
                <a:gd name="T1" fmla="*/ 0 h 6"/>
                <a:gd name="T2" fmla="*/ 0 w 5"/>
                <a:gd name="T3" fmla="*/ 0 h 6"/>
                <a:gd name="T4" fmla="*/ 0 w 5"/>
                <a:gd name="T5" fmla="*/ 0 h 6"/>
                <a:gd name="T6" fmla="*/ 0 w 5"/>
                <a:gd name="T7" fmla="*/ 6 h 6"/>
                <a:gd name="T8" fmla="*/ 0 w 5"/>
                <a:gd name="T9" fmla="*/ 6 h 6"/>
                <a:gd name="T10" fmla="*/ 0 w 5"/>
                <a:gd name="T11" fmla="*/ 0 h 6"/>
                <a:gd name="T12" fmla="*/ 0 w 5"/>
                <a:gd name="T13" fmla="*/ 6 h 6"/>
                <a:gd name="T14" fmla="*/ 3 w 5"/>
                <a:gd name="T15" fmla="*/ 6 h 6"/>
                <a:gd name="T16" fmla="*/ 5 w 5"/>
                <a:gd name="T17" fmla="*/ 3 h 6"/>
                <a:gd name="T18" fmla="*/ 3 w 5"/>
                <a:gd name="T19" fmla="*/ 0 h 6"/>
                <a:gd name="T20" fmla="*/ 0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0" y="0"/>
                  </a:moveTo>
                  <a:lnTo>
                    <a:pt x="0" y="0"/>
                  </a:lnTo>
                  <a:lnTo>
                    <a:pt x="0" y="6"/>
                  </a:lnTo>
                  <a:lnTo>
                    <a:pt x="0" y="0"/>
                  </a:lnTo>
                  <a:lnTo>
                    <a:pt x="0" y="6"/>
                  </a:lnTo>
                  <a:lnTo>
                    <a:pt x="3" y="6"/>
                  </a:lnTo>
                  <a:lnTo>
                    <a:pt x="5" y="3"/>
                  </a:lnTo>
                  <a:lnTo>
                    <a:pt x="3" y="0"/>
                  </a:lnTo>
                  <a:lnTo>
                    <a:pt x="0"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4" name="Freeform 1695"/>
            <p:cNvSpPr>
              <a:spLocks/>
            </p:cNvSpPr>
            <p:nvPr/>
          </p:nvSpPr>
          <p:spPr bwMode="auto">
            <a:xfrm>
              <a:off x="3929" y="2766"/>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1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1"/>
                  </a:lnTo>
                  <a:lnTo>
                    <a:pt x="2" y="0"/>
                  </a:lnTo>
                  <a:lnTo>
                    <a:pt x="2"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5" name="Freeform 1696"/>
            <p:cNvSpPr>
              <a:spLocks/>
            </p:cNvSpPr>
            <p:nvPr/>
          </p:nvSpPr>
          <p:spPr bwMode="auto">
            <a:xfrm>
              <a:off x="3931" y="2766"/>
              <a:ext cx="5" cy="6"/>
            </a:xfrm>
            <a:custGeom>
              <a:avLst/>
              <a:gdLst>
                <a:gd name="T0" fmla="*/ 1 w 5"/>
                <a:gd name="T1" fmla="*/ 0 h 6"/>
                <a:gd name="T2" fmla="*/ 1 w 5"/>
                <a:gd name="T3" fmla="*/ 0 h 6"/>
                <a:gd name="T4" fmla="*/ 0 w 5"/>
                <a:gd name="T5" fmla="*/ 0 h 6"/>
                <a:gd name="T6" fmla="*/ 0 w 5"/>
                <a:gd name="T7" fmla="*/ 6 h 6"/>
                <a:gd name="T8" fmla="*/ 1 w 5"/>
                <a:gd name="T9" fmla="*/ 6 h 6"/>
                <a:gd name="T10" fmla="*/ 1 w 5"/>
                <a:gd name="T11" fmla="*/ 0 h 6"/>
                <a:gd name="T12" fmla="*/ 1 w 5"/>
                <a:gd name="T13" fmla="*/ 6 h 6"/>
                <a:gd name="T14" fmla="*/ 3 w 5"/>
                <a:gd name="T15" fmla="*/ 6 h 6"/>
                <a:gd name="T16" fmla="*/ 5 w 5"/>
                <a:gd name="T17" fmla="*/ 3 h 6"/>
                <a:gd name="T18" fmla="*/ 3 w 5"/>
                <a:gd name="T19" fmla="*/ 0 h 6"/>
                <a:gd name="T20" fmla="*/ 1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1" y="0"/>
                  </a:moveTo>
                  <a:lnTo>
                    <a:pt x="1" y="0"/>
                  </a:lnTo>
                  <a:lnTo>
                    <a:pt x="0" y="0"/>
                  </a:lnTo>
                  <a:lnTo>
                    <a:pt x="0" y="6"/>
                  </a:lnTo>
                  <a:lnTo>
                    <a:pt x="1" y="6"/>
                  </a:lnTo>
                  <a:lnTo>
                    <a:pt x="1" y="0"/>
                  </a:lnTo>
                  <a:lnTo>
                    <a:pt x="1" y="6"/>
                  </a:lnTo>
                  <a:lnTo>
                    <a:pt x="3" y="6"/>
                  </a:lnTo>
                  <a:lnTo>
                    <a:pt x="5" y="3"/>
                  </a:lnTo>
                  <a:lnTo>
                    <a:pt x="3" y="0"/>
                  </a:lnTo>
                  <a:lnTo>
                    <a:pt x="1"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6" name="Freeform 1697"/>
            <p:cNvSpPr>
              <a:spLocks/>
            </p:cNvSpPr>
            <p:nvPr/>
          </p:nvSpPr>
          <p:spPr bwMode="auto">
            <a:xfrm>
              <a:off x="3931" y="2766"/>
              <a:ext cx="5" cy="6"/>
            </a:xfrm>
            <a:custGeom>
              <a:avLst/>
              <a:gdLst>
                <a:gd name="T0" fmla="*/ 1 w 5"/>
                <a:gd name="T1" fmla="*/ 6 h 6"/>
                <a:gd name="T2" fmla="*/ 1 w 5"/>
                <a:gd name="T3" fmla="*/ 0 h 6"/>
                <a:gd name="T4" fmla="*/ 1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1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6"/>
                  </a:lnTo>
                  <a:lnTo>
                    <a:pt x="1" y="6"/>
                  </a:lnTo>
                  <a:lnTo>
                    <a:pt x="5" y="6"/>
                  </a:lnTo>
                  <a:lnTo>
                    <a:pt x="5" y="3"/>
                  </a:lnTo>
                  <a:lnTo>
                    <a:pt x="5" y="1"/>
                  </a:lnTo>
                  <a:lnTo>
                    <a:pt x="1" y="0"/>
                  </a:lnTo>
                  <a:lnTo>
                    <a:pt x="1"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7" name="Freeform 1698"/>
            <p:cNvSpPr>
              <a:spLocks/>
            </p:cNvSpPr>
            <p:nvPr/>
          </p:nvSpPr>
          <p:spPr bwMode="auto">
            <a:xfrm>
              <a:off x="3932" y="2766"/>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4 w 5"/>
                <a:gd name="T15" fmla="*/ 6 h 6"/>
                <a:gd name="T16" fmla="*/ 5 w 5"/>
                <a:gd name="T17" fmla="*/ 3 h 6"/>
                <a:gd name="T18" fmla="*/ 4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4" y="6"/>
                  </a:lnTo>
                  <a:lnTo>
                    <a:pt x="5" y="3"/>
                  </a:lnTo>
                  <a:lnTo>
                    <a:pt x="4" y="0"/>
                  </a:lnTo>
                  <a:lnTo>
                    <a:pt x="2" y="0"/>
                  </a:lnTo>
                  <a:lnTo>
                    <a:pt x="2"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8" name="Freeform 1699"/>
            <p:cNvSpPr>
              <a:spLocks/>
            </p:cNvSpPr>
            <p:nvPr/>
          </p:nvSpPr>
          <p:spPr bwMode="auto">
            <a:xfrm>
              <a:off x="3934" y="2766"/>
              <a:ext cx="5" cy="6"/>
            </a:xfrm>
            <a:custGeom>
              <a:avLst/>
              <a:gdLst>
                <a:gd name="T0" fmla="*/ 2 w 5"/>
                <a:gd name="T1" fmla="*/ 0 h 6"/>
                <a:gd name="T2" fmla="*/ 0 w 5"/>
                <a:gd name="T3" fmla="*/ 0 h 6"/>
                <a:gd name="T4" fmla="*/ 0 w 5"/>
                <a:gd name="T5" fmla="*/ 0 h 6"/>
                <a:gd name="T6" fmla="*/ 0 w 5"/>
                <a:gd name="T7" fmla="*/ 6 h 6"/>
                <a:gd name="T8" fmla="*/ 0 w 5"/>
                <a:gd name="T9" fmla="*/ 6 h 6"/>
                <a:gd name="T10" fmla="*/ 2 w 5"/>
                <a:gd name="T11" fmla="*/ 0 h 6"/>
                <a:gd name="T12" fmla="*/ 0 w 5"/>
                <a:gd name="T13" fmla="*/ 6 h 6"/>
                <a:gd name="T14" fmla="*/ 3 w 5"/>
                <a:gd name="T15" fmla="*/ 6 h 6"/>
                <a:gd name="T16" fmla="*/ 5 w 5"/>
                <a:gd name="T17" fmla="*/ 3 h 6"/>
                <a:gd name="T18" fmla="*/ 3 w 5"/>
                <a:gd name="T19" fmla="*/ 0 h 6"/>
                <a:gd name="T20" fmla="*/ 0 w 5"/>
                <a:gd name="T21" fmla="*/ 0 h 6"/>
                <a:gd name="T22" fmla="*/ 2 w 5"/>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0"/>
                  </a:moveTo>
                  <a:lnTo>
                    <a:pt x="0" y="0"/>
                  </a:lnTo>
                  <a:lnTo>
                    <a:pt x="0" y="6"/>
                  </a:lnTo>
                  <a:lnTo>
                    <a:pt x="2" y="0"/>
                  </a:lnTo>
                  <a:lnTo>
                    <a:pt x="0" y="6"/>
                  </a:lnTo>
                  <a:lnTo>
                    <a:pt x="3" y="6"/>
                  </a:lnTo>
                  <a:lnTo>
                    <a:pt x="5" y="3"/>
                  </a:lnTo>
                  <a:lnTo>
                    <a:pt x="3" y="0"/>
                  </a:lnTo>
                  <a:lnTo>
                    <a:pt x="0" y="0"/>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19" name="Freeform 1700"/>
            <p:cNvSpPr>
              <a:spLocks/>
            </p:cNvSpPr>
            <p:nvPr/>
          </p:nvSpPr>
          <p:spPr bwMode="auto">
            <a:xfrm>
              <a:off x="3934" y="2766"/>
              <a:ext cx="5" cy="6"/>
            </a:xfrm>
            <a:custGeom>
              <a:avLst/>
              <a:gdLst>
                <a:gd name="T0" fmla="*/ 2 w 5"/>
                <a:gd name="T1" fmla="*/ 6 h 6"/>
                <a:gd name="T2" fmla="*/ 2 w 5"/>
                <a:gd name="T3" fmla="*/ 0 h 6"/>
                <a:gd name="T4" fmla="*/ 2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1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6"/>
                  </a:lnTo>
                  <a:lnTo>
                    <a:pt x="2" y="6"/>
                  </a:lnTo>
                  <a:lnTo>
                    <a:pt x="5" y="6"/>
                  </a:lnTo>
                  <a:lnTo>
                    <a:pt x="5" y="3"/>
                  </a:lnTo>
                  <a:lnTo>
                    <a:pt x="5" y="1"/>
                  </a:lnTo>
                  <a:lnTo>
                    <a:pt x="2" y="0"/>
                  </a:lnTo>
                  <a:lnTo>
                    <a:pt x="2"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0" name="Freeform 1701"/>
            <p:cNvSpPr>
              <a:spLocks/>
            </p:cNvSpPr>
            <p:nvPr/>
          </p:nvSpPr>
          <p:spPr bwMode="auto">
            <a:xfrm>
              <a:off x="3936" y="2766"/>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6 h 6"/>
                <a:gd name="T16" fmla="*/ 4 w 4"/>
                <a:gd name="T17" fmla="*/ 3 h 6"/>
                <a:gd name="T18" fmla="*/ 3 w 4"/>
                <a:gd name="T19" fmla="*/ 1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3" y="6"/>
                  </a:lnTo>
                  <a:lnTo>
                    <a:pt x="4" y="3"/>
                  </a:lnTo>
                  <a:lnTo>
                    <a:pt x="3" y="1"/>
                  </a:lnTo>
                  <a:lnTo>
                    <a:pt x="1" y="0"/>
                  </a:lnTo>
                  <a:lnTo>
                    <a:pt x="1"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1" name="Freeform 1702"/>
            <p:cNvSpPr>
              <a:spLocks/>
            </p:cNvSpPr>
            <p:nvPr/>
          </p:nvSpPr>
          <p:spPr bwMode="auto">
            <a:xfrm>
              <a:off x="3937" y="2766"/>
              <a:ext cx="3" cy="6"/>
            </a:xfrm>
            <a:custGeom>
              <a:avLst/>
              <a:gdLst>
                <a:gd name="T0" fmla="*/ 0 w 3"/>
                <a:gd name="T1" fmla="*/ 6 h 6"/>
                <a:gd name="T2" fmla="*/ 0 w 3"/>
                <a:gd name="T3" fmla="*/ 0 h 6"/>
                <a:gd name="T4" fmla="*/ 0 w 3"/>
                <a:gd name="T5" fmla="*/ 0 h 6"/>
                <a:gd name="T6" fmla="*/ 0 w 3"/>
                <a:gd name="T7" fmla="*/ 6 h 6"/>
                <a:gd name="T8" fmla="*/ 0 w 3"/>
                <a:gd name="T9" fmla="*/ 6 h 6"/>
                <a:gd name="T10" fmla="*/ 0 w 3"/>
                <a:gd name="T11" fmla="*/ 6 h 6"/>
                <a:gd name="T12" fmla="*/ 0 w 3"/>
                <a:gd name="T13" fmla="*/ 6 h 6"/>
                <a:gd name="T14" fmla="*/ 3 w 3"/>
                <a:gd name="T15" fmla="*/ 6 h 6"/>
                <a:gd name="T16" fmla="*/ 3 w 3"/>
                <a:gd name="T17" fmla="*/ 3 h 6"/>
                <a:gd name="T18" fmla="*/ 3 w 3"/>
                <a:gd name="T19" fmla="*/ 1 h 6"/>
                <a:gd name="T20" fmla="*/ 0 w 3"/>
                <a:gd name="T21" fmla="*/ 0 h 6"/>
                <a:gd name="T22" fmla="*/ 0 w 3"/>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lnTo>
                    <a:pt x="0" y="0"/>
                  </a:lnTo>
                  <a:lnTo>
                    <a:pt x="0" y="6"/>
                  </a:lnTo>
                  <a:lnTo>
                    <a:pt x="3" y="6"/>
                  </a:lnTo>
                  <a:lnTo>
                    <a:pt x="3" y="3"/>
                  </a:lnTo>
                  <a:lnTo>
                    <a:pt x="3" y="1"/>
                  </a:lnTo>
                  <a:lnTo>
                    <a:pt x="0" y="0"/>
                  </a:lnTo>
                  <a:lnTo>
                    <a:pt x="0" y="6"/>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2" name="Freeform 1703"/>
            <p:cNvSpPr>
              <a:spLocks/>
            </p:cNvSpPr>
            <p:nvPr/>
          </p:nvSpPr>
          <p:spPr bwMode="auto">
            <a:xfrm>
              <a:off x="3937" y="2766"/>
              <a:ext cx="5" cy="6"/>
            </a:xfrm>
            <a:custGeom>
              <a:avLst/>
              <a:gdLst>
                <a:gd name="T0" fmla="*/ 2 w 5"/>
                <a:gd name="T1" fmla="*/ 0 h 6"/>
                <a:gd name="T2" fmla="*/ 2 w 5"/>
                <a:gd name="T3" fmla="*/ 0 h 6"/>
                <a:gd name="T4" fmla="*/ 0 w 5"/>
                <a:gd name="T5" fmla="*/ 0 h 6"/>
                <a:gd name="T6" fmla="*/ 0 w 5"/>
                <a:gd name="T7" fmla="*/ 6 h 6"/>
                <a:gd name="T8" fmla="*/ 2 w 5"/>
                <a:gd name="T9" fmla="*/ 6 h 6"/>
                <a:gd name="T10" fmla="*/ 2 w 5"/>
                <a:gd name="T11" fmla="*/ 0 h 6"/>
                <a:gd name="T12" fmla="*/ 2 w 5"/>
                <a:gd name="T13" fmla="*/ 6 h 6"/>
                <a:gd name="T14" fmla="*/ 5 w 5"/>
                <a:gd name="T15" fmla="*/ 6 h 6"/>
                <a:gd name="T16" fmla="*/ 5 w 5"/>
                <a:gd name="T17" fmla="*/ 3 h 6"/>
                <a:gd name="T18" fmla="*/ 5 w 5"/>
                <a:gd name="T19" fmla="*/ 1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0"/>
                  </a:lnTo>
                  <a:lnTo>
                    <a:pt x="0" y="6"/>
                  </a:lnTo>
                  <a:lnTo>
                    <a:pt x="2" y="6"/>
                  </a:lnTo>
                  <a:lnTo>
                    <a:pt x="2" y="0"/>
                  </a:lnTo>
                  <a:lnTo>
                    <a:pt x="2" y="6"/>
                  </a:lnTo>
                  <a:lnTo>
                    <a:pt x="5" y="6"/>
                  </a:lnTo>
                  <a:lnTo>
                    <a:pt x="5" y="3"/>
                  </a:lnTo>
                  <a:lnTo>
                    <a:pt x="5" y="1"/>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3" name="Freeform 1704"/>
            <p:cNvSpPr>
              <a:spLocks/>
            </p:cNvSpPr>
            <p:nvPr/>
          </p:nvSpPr>
          <p:spPr bwMode="auto">
            <a:xfrm>
              <a:off x="3939" y="2766"/>
              <a:ext cx="5" cy="8"/>
            </a:xfrm>
            <a:custGeom>
              <a:avLst/>
              <a:gdLst>
                <a:gd name="T0" fmla="*/ 0 w 5"/>
                <a:gd name="T1" fmla="*/ 8 h 8"/>
                <a:gd name="T2" fmla="*/ 1 w 5"/>
                <a:gd name="T3" fmla="*/ 0 h 8"/>
                <a:gd name="T4" fmla="*/ 0 w 5"/>
                <a:gd name="T5" fmla="*/ 0 h 8"/>
                <a:gd name="T6" fmla="*/ 0 w 5"/>
                <a:gd name="T7" fmla="*/ 6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1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1" y="0"/>
                  </a:lnTo>
                  <a:lnTo>
                    <a:pt x="0" y="0"/>
                  </a:lnTo>
                  <a:lnTo>
                    <a:pt x="0" y="6"/>
                  </a:lnTo>
                  <a:lnTo>
                    <a:pt x="0" y="8"/>
                  </a:lnTo>
                  <a:lnTo>
                    <a:pt x="3" y="6"/>
                  </a:lnTo>
                  <a:lnTo>
                    <a:pt x="5" y="3"/>
                  </a:lnTo>
                  <a:lnTo>
                    <a:pt x="3" y="1"/>
                  </a:lnTo>
                  <a:lnTo>
                    <a:pt x="1"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4" name="Freeform 1705"/>
            <p:cNvSpPr>
              <a:spLocks/>
            </p:cNvSpPr>
            <p:nvPr/>
          </p:nvSpPr>
          <p:spPr bwMode="auto">
            <a:xfrm>
              <a:off x="3939"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5" name="Freeform 1706"/>
            <p:cNvSpPr>
              <a:spLocks/>
            </p:cNvSpPr>
            <p:nvPr/>
          </p:nvSpPr>
          <p:spPr bwMode="auto">
            <a:xfrm>
              <a:off x="394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6" name="Freeform 1707"/>
            <p:cNvSpPr>
              <a:spLocks/>
            </p:cNvSpPr>
            <p:nvPr/>
          </p:nvSpPr>
          <p:spPr bwMode="auto">
            <a:xfrm>
              <a:off x="3942" y="2766"/>
              <a:ext cx="5" cy="8"/>
            </a:xfrm>
            <a:custGeom>
              <a:avLst/>
              <a:gdLst>
                <a:gd name="T0" fmla="*/ 0 w 5"/>
                <a:gd name="T1" fmla="*/ 0 h 8"/>
                <a:gd name="T2" fmla="*/ 0 w 5"/>
                <a:gd name="T3" fmla="*/ 0 h 8"/>
                <a:gd name="T4" fmla="*/ 0 w 5"/>
                <a:gd name="T5" fmla="*/ 0 h 8"/>
                <a:gd name="T6" fmla="*/ 0 w 5"/>
                <a:gd name="T7" fmla="*/ 8 h 8"/>
                <a:gd name="T8" fmla="*/ 0 w 5"/>
                <a:gd name="T9" fmla="*/ 8 h 8"/>
                <a:gd name="T10" fmla="*/ 0 w 5"/>
                <a:gd name="T11" fmla="*/ 0 h 8"/>
                <a:gd name="T12" fmla="*/ 0 w 5"/>
                <a:gd name="T13" fmla="*/ 8 h 8"/>
                <a:gd name="T14" fmla="*/ 3 w 5"/>
                <a:gd name="T15" fmla="*/ 6 h 8"/>
                <a:gd name="T16" fmla="*/ 5 w 5"/>
                <a:gd name="T17" fmla="*/ 3 h 8"/>
                <a:gd name="T18" fmla="*/ 3 w 5"/>
                <a:gd name="T19" fmla="*/ 1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0" y="0"/>
                  </a:lnTo>
                  <a:lnTo>
                    <a:pt x="0" y="8"/>
                  </a:lnTo>
                  <a:lnTo>
                    <a:pt x="3" y="6"/>
                  </a:lnTo>
                  <a:lnTo>
                    <a:pt x="5" y="3"/>
                  </a:lnTo>
                  <a:lnTo>
                    <a:pt x="3" y="1"/>
                  </a:lnTo>
                  <a:lnTo>
                    <a:pt x="0"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7" name="Freeform 1708"/>
            <p:cNvSpPr>
              <a:spLocks/>
            </p:cNvSpPr>
            <p:nvPr/>
          </p:nvSpPr>
          <p:spPr bwMode="auto">
            <a:xfrm>
              <a:off x="394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8" name="Freeform 1709"/>
            <p:cNvSpPr>
              <a:spLocks/>
            </p:cNvSpPr>
            <p:nvPr/>
          </p:nvSpPr>
          <p:spPr bwMode="auto">
            <a:xfrm>
              <a:off x="3944"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29" name="Freeform 1710"/>
            <p:cNvSpPr>
              <a:spLocks/>
            </p:cNvSpPr>
            <p:nvPr/>
          </p:nvSpPr>
          <p:spPr bwMode="auto">
            <a:xfrm>
              <a:off x="3944"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0" name="Freeform 1711"/>
            <p:cNvSpPr>
              <a:spLocks/>
            </p:cNvSpPr>
            <p:nvPr/>
          </p:nvSpPr>
          <p:spPr bwMode="auto">
            <a:xfrm>
              <a:off x="394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1" name="Freeform 1712"/>
            <p:cNvSpPr>
              <a:spLocks/>
            </p:cNvSpPr>
            <p:nvPr/>
          </p:nvSpPr>
          <p:spPr bwMode="auto">
            <a:xfrm>
              <a:off x="3947" y="2766"/>
              <a:ext cx="5" cy="8"/>
            </a:xfrm>
            <a:custGeom>
              <a:avLst/>
              <a:gdLst>
                <a:gd name="T0" fmla="*/ 0 w 5"/>
                <a:gd name="T1" fmla="*/ 0 h 8"/>
                <a:gd name="T2" fmla="*/ 0 w 5"/>
                <a:gd name="T3" fmla="*/ 0 h 8"/>
                <a:gd name="T4" fmla="*/ 0 w 5"/>
                <a:gd name="T5" fmla="*/ 0 h 8"/>
                <a:gd name="T6" fmla="*/ 0 w 5"/>
                <a:gd name="T7" fmla="*/ 8 h 8"/>
                <a:gd name="T8" fmla="*/ 0 w 5"/>
                <a:gd name="T9" fmla="*/ 8 h 8"/>
                <a:gd name="T10" fmla="*/ 0 w 5"/>
                <a:gd name="T11" fmla="*/ 0 h 8"/>
                <a:gd name="T12" fmla="*/ 0 w 5"/>
                <a:gd name="T13" fmla="*/ 8 h 8"/>
                <a:gd name="T14" fmla="*/ 3 w 5"/>
                <a:gd name="T15" fmla="*/ 6 h 8"/>
                <a:gd name="T16" fmla="*/ 5 w 5"/>
                <a:gd name="T17" fmla="*/ 3 h 8"/>
                <a:gd name="T18" fmla="*/ 3 w 5"/>
                <a:gd name="T19" fmla="*/ 1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0" y="0"/>
                  </a:lnTo>
                  <a:lnTo>
                    <a:pt x="0" y="8"/>
                  </a:lnTo>
                  <a:lnTo>
                    <a:pt x="3" y="6"/>
                  </a:lnTo>
                  <a:lnTo>
                    <a:pt x="5" y="3"/>
                  </a:lnTo>
                  <a:lnTo>
                    <a:pt x="3" y="1"/>
                  </a:lnTo>
                  <a:lnTo>
                    <a:pt x="0"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2" name="Freeform 1713"/>
            <p:cNvSpPr>
              <a:spLocks/>
            </p:cNvSpPr>
            <p:nvPr/>
          </p:nvSpPr>
          <p:spPr bwMode="auto">
            <a:xfrm>
              <a:off x="3947"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5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5"/>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3" name="Freeform 1714"/>
            <p:cNvSpPr>
              <a:spLocks/>
            </p:cNvSpPr>
            <p:nvPr/>
          </p:nvSpPr>
          <p:spPr bwMode="auto">
            <a:xfrm>
              <a:off x="394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4" name="Freeform 1715"/>
            <p:cNvSpPr>
              <a:spLocks/>
            </p:cNvSpPr>
            <p:nvPr/>
          </p:nvSpPr>
          <p:spPr bwMode="auto">
            <a:xfrm>
              <a:off x="394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5" name="Freeform 1716"/>
            <p:cNvSpPr>
              <a:spLocks/>
            </p:cNvSpPr>
            <p:nvPr/>
          </p:nvSpPr>
          <p:spPr bwMode="auto">
            <a:xfrm>
              <a:off x="395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6" name="Freeform 1717"/>
            <p:cNvSpPr>
              <a:spLocks/>
            </p:cNvSpPr>
            <p:nvPr/>
          </p:nvSpPr>
          <p:spPr bwMode="auto">
            <a:xfrm>
              <a:off x="3952"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7" name="Freeform 1718"/>
            <p:cNvSpPr>
              <a:spLocks/>
            </p:cNvSpPr>
            <p:nvPr/>
          </p:nvSpPr>
          <p:spPr bwMode="auto">
            <a:xfrm>
              <a:off x="3952"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8" name="Freeform 1719"/>
            <p:cNvSpPr>
              <a:spLocks/>
            </p:cNvSpPr>
            <p:nvPr/>
          </p:nvSpPr>
          <p:spPr bwMode="auto">
            <a:xfrm>
              <a:off x="395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39" name="Freeform 1720"/>
            <p:cNvSpPr>
              <a:spLocks/>
            </p:cNvSpPr>
            <p:nvPr/>
          </p:nvSpPr>
          <p:spPr bwMode="auto">
            <a:xfrm>
              <a:off x="395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0" name="Freeform 1721"/>
            <p:cNvSpPr>
              <a:spLocks/>
            </p:cNvSpPr>
            <p:nvPr/>
          </p:nvSpPr>
          <p:spPr bwMode="auto">
            <a:xfrm>
              <a:off x="3955" y="2766"/>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3 w 5"/>
                <a:gd name="T15" fmla="*/ 6 h 8"/>
                <a:gd name="T16" fmla="*/ 5 w 5"/>
                <a:gd name="T17" fmla="*/ 3 h 8"/>
                <a:gd name="T18" fmla="*/ 3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3" y="6"/>
                  </a:lnTo>
                  <a:lnTo>
                    <a:pt x="5" y="3"/>
                  </a:lnTo>
                  <a:lnTo>
                    <a:pt x="3" y="1"/>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1" name="Freeform 1722"/>
            <p:cNvSpPr>
              <a:spLocks/>
            </p:cNvSpPr>
            <p:nvPr/>
          </p:nvSpPr>
          <p:spPr bwMode="auto">
            <a:xfrm>
              <a:off x="3955" y="2766"/>
              <a:ext cx="6" cy="8"/>
            </a:xfrm>
            <a:custGeom>
              <a:avLst/>
              <a:gdLst>
                <a:gd name="T0" fmla="*/ 2 w 6"/>
                <a:gd name="T1" fmla="*/ 8 h 8"/>
                <a:gd name="T2" fmla="*/ 3 w 6"/>
                <a:gd name="T3" fmla="*/ 0 h 8"/>
                <a:gd name="T4" fmla="*/ 2 w 6"/>
                <a:gd name="T5" fmla="*/ 0 h 8"/>
                <a:gd name="T6" fmla="*/ 0 w 6"/>
                <a:gd name="T7" fmla="*/ 8 h 8"/>
                <a:gd name="T8" fmla="*/ 2 w 6"/>
                <a:gd name="T9" fmla="*/ 8 h 8"/>
                <a:gd name="T10" fmla="*/ 2 w 6"/>
                <a:gd name="T11" fmla="*/ 8 h 8"/>
                <a:gd name="T12" fmla="*/ 2 w 6"/>
                <a:gd name="T13" fmla="*/ 8 h 8"/>
                <a:gd name="T14" fmla="*/ 5 w 6"/>
                <a:gd name="T15" fmla="*/ 6 h 8"/>
                <a:gd name="T16" fmla="*/ 6 w 6"/>
                <a:gd name="T17" fmla="*/ 5 h 8"/>
                <a:gd name="T18" fmla="*/ 5 w 6"/>
                <a:gd name="T19" fmla="*/ 1 h 8"/>
                <a:gd name="T20" fmla="*/ 3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3" y="0"/>
                  </a:lnTo>
                  <a:lnTo>
                    <a:pt x="2" y="0"/>
                  </a:lnTo>
                  <a:lnTo>
                    <a:pt x="0" y="8"/>
                  </a:lnTo>
                  <a:lnTo>
                    <a:pt x="2" y="8"/>
                  </a:lnTo>
                  <a:lnTo>
                    <a:pt x="5" y="6"/>
                  </a:lnTo>
                  <a:lnTo>
                    <a:pt x="6" y="5"/>
                  </a:lnTo>
                  <a:lnTo>
                    <a:pt x="5" y="1"/>
                  </a:lnTo>
                  <a:lnTo>
                    <a:pt x="3"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2" name="Freeform 1723"/>
            <p:cNvSpPr>
              <a:spLocks/>
            </p:cNvSpPr>
            <p:nvPr/>
          </p:nvSpPr>
          <p:spPr bwMode="auto">
            <a:xfrm>
              <a:off x="3957"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3" name="Freeform 1724"/>
            <p:cNvSpPr>
              <a:spLocks/>
            </p:cNvSpPr>
            <p:nvPr/>
          </p:nvSpPr>
          <p:spPr bwMode="auto">
            <a:xfrm>
              <a:off x="395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4" name="Freeform 1725"/>
            <p:cNvSpPr>
              <a:spLocks/>
            </p:cNvSpPr>
            <p:nvPr/>
          </p:nvSpPr>
          <p:spPr bwMode="auto">
            <a:xfrm>
              <a:off x="395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5" name="Freeform 1726"/>
            <p:cNvSpPr>
              <a:spLocks/>
            </p:cNvSpPr>
            <p:nvPr/>
          </p:nvSpPr>
          <p:spPr bwMode="auto">
            <a:xfrm>
              <a:off x="3960"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6" name="Freeform 1727"/>
            <p:cNvSpPr>
              <a:spLocks/>
            </p:cNvSpPr>
            <p:nvPr/>
          </p:nvSpPr>
          <p:spPr bwMode="auto">
            <a:xfrm>
              <a:off x="396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7" name="Freeform 1728"/>
            <p:cNvSpPr>
              <a:spLocks/>
            </p:cNvSpPr>
            <p:nvPr/>
          </p:nvSpPr>
          <p:spPr bwMode="auto">
            <a:xfrm>
              <a:off x="3961"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8" name="Freeform 1729"/>
            <p:cNvSpPr>
              <a:spLocks/>
            </p:cNvSpPr>
            <p:nvPr/>
          </p:nvSpPr>
          <p:spPr bwMode="auto">
            <a:xfrm>
              <a:off x="396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9" name="Freeform 1730"/>
            <p:cNvSpPr>
              <a:spLocks/>
            </p:cNvSpPr>
            <p:nvPr/>
          </p:nvSpPr>
          <p:spPr bwMode="auto">
            <a:xfrm>
              <a:off x="3965" y="2766"/>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6 h 8"/>
                <a:gd name="T16" fmla="*/ 3 w 3"/>
                <a:gd name="T17" fmla="*/ 3 h 8"/>
                <a:gd name="T18" fmla="*/ 3 w 3"/>
                <a:gd name="T19" fmla="*/ 1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6"/>
                  </a:lnTo>
                  <a:lnTo>
                    <a:pt x="3"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0" name="Freeform 1731"/>
            <p:cNvSpPr>
              <a:spLocks/>
            </p:cNvSpPr>
            <p:nvPr/>
          </p:nvSpPr>
          <p:spPr bwMode="auto">
            <a:xfrm>
              <a:off x="3965"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1" name="Freeform 1732"/>
            <p:cNvSpPr>
              <a:spLocks/>
            </p:cNvSpPr>
            <p:nvPr/>
          </p:nvSpPr>
          <p:spPr bwMode="auto">
            <a:xfrm>
              <a:off x="396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2" name="Freeform 1733"/>
            <p:cNvSpPr>
              <a:spLocks/>
            </p:cNvSpPr>
            <p:nvPr/>
          </p:nvSpPr>
          <p:spPr bwMode="auto">
            <a:xfrm>
              <a:off x="3966"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3" name="Freeform 1734"/>
            <p:cNvSpPr>
              <a:spLocks/>
            </p:cNvSpPr>
            <p:nvPr/>
          </p:nvSpPr>
          <p:spPr bwMode="auto">
            <a:xfrm>
              <a:off x="396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4" name="Freeform 1735"/>
            <p:cNvSpPr>
              <a:spLocks/>
            </p:cNvSpPr>
            <p:nvPr/>
          </p:nvSpPr>
          <p:spPr bwMode="auto">
            <a:xfrm>
              <a:off x="3970" y="2766"/>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6 h 8"/>
                <a:gd name="T16" fmla="*/ 3 w 3"/>
                <a:gd name="T17" fmla="*/ 3 h 8"/>
                <a:gd name="T18" fmla="*/ 3 w 3"/>
                <a:gd name="T19" fmla="*/ 1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6"/>
                  </a:lnTo>
                  <a:lnTo>
                    <a:pt x="3"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5" name="Freeform 1736"/>
            <p:cNvSpPr>
              <a:spLocks/>
            </p:cNvSpPr>
            <p:nvPr/>
          </p:nvSpPr>
          <p:spPr bwMode="auto">
            <a:xfrm>
              <a:off x="3970"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6" name="Freeform 1737"/>
            <p:cNvSpPr>
              <a:spLocks/>
            </p:cNvSpPr>
            <p:nvPr/>
          </p:nvSpPr>
          <p:spPr bwMode="auto">
            <a:xfrm>
              <a:off x="397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7" name="Freeform 1738"/>
            <p:cNvSpPr>
              <a:spLocks/>
            </p:cNvSpPr>
            <p:nvPr/>
          </p:nvSpPr>
          <p:spPr bwMode="auto">
            <a:xfrm>
              <a:off x="3971"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8" name="Freeform 1739"/>
            <p:cNvSpPr>
              <a:spLocks/>
            </p:cNvSpPr>
            <p:nvPr/>
          </p:nvSpPr>
          <p:spPr bwMode="auto">
            <a:xfrm>
              <a:off x="3973"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59" name="Freeform 1740"/>
            <p:cNvSpPr>
              <a:spLocks/>
            </p:cNvSpPr>
            <p:nvPr/>
          </p:nvSpPr>
          <p:spPr bwMode="auto">
            <a:xfrm>
              <a:off x="3974"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0" name="Freeform 1741"/>
            <p:cNvSpPr>
              <a:spLocks/>
            </p:cNvSpPr>
            <p:nvPr/>
          </p:nvSpPr>
          <p:spPr bwMode="auto">
            <a:xfrm>
              <a:off x="397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1" name="Freeform 1742"/>
            <p:cNvSpPr>
              <a:spLocks/>
            </p:cNvSpPr>
            <p:nvPr/>
          </p:nvSpPr>
          <p:spPr bwMode="auto">
            <a:xfrm>
              <a:off x="3976" y="2766"/>
              <a:ext cx="5" cy="8"/>
            </a:xfrm>
            <a:custGeom>
              <a:avLst/>
              <a:gdLst>
                <a:gd name="T0" fmla="*/ 2 w 5"/>
                <a:gd name="T1" fmla="*/ 0 h 8"/>
                <a:gd name="T2" fmla="*/ 0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6 h 8"/>
                <a:gd name="T16" fmla="*/ 5 w 5"/>
                <a:gd name="T17" fmla="*/ 3 h 8"/>
                <a:gd name="T18" fmla="*/ 3 w 5"/>
                <a:gd name="T19" fmla="*/ 1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8"/>
                  </a:lnTo>
                  <a:lnTo>
                    <a:pt x="2" y="0"/>
                  </a:lnTo>
                  <a:lnTo>
                    <a:pt x="0" y="8"/>
                  </a:lnTo>
                  <a:lnTo>
                    <a:pt x="3" y="6"/>
                  </a:lnTo>
                  <a:lnTo>
                    <a:pt x="5" y="3"/>
                  </a:lnTo>
                  <a:lnTo>
                    <a:pt x="3" y="1"/>
                  </a:lnTo>
                  <a:lnTo>
                    <a:pt x="0" y="0"/>
                  </a:lnTo>
                  <a:lnTo>
                    <a:pt x="2" y="0"/>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2" name="Freeform 1743"/>
            <p:cNvSpPr>
              <a:spLocks/>
            </p:cNvSpPr>
            <p:nvPr/>
          </p:nvSpPr>
          <p:spPr bwMode="auto">
            <a:xfrm>
              <a:off x="3976" y="2766"/>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6"/>
                  </a:lnTo>
                  <a:lnTo>
                    <a:pt x="5" y="5"/>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3" name="Freeform 1744"/>
            <p:cNvSpPr>
              <a:spLocks/>
            </p:cNvSpPr>
            <p:nvPr/>
          </p:nvSpPr>
          <p:spPr bwMode="auto">
            <a:xfrm>
              <a:off x="3978"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3 h 8"/>
                <a:gd name="T18" fmla="*/ 3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4" name="Freeform 1745"/>
            <p:cNvSpPr>
              <a:spLocks/>
            </p:cNvSpPr>
            <p:nvPr/>
          </p:nvSpPr>
          <p:spPr bwMode="auto">
            <a:xfrm>
              <a:off x="397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5" name="Freeform 1746"/>
            <p:cNvSpPr>
              <a:spLocks/>
            </p:cNvSpPr>
            <p:nvPr/>
          </p:nvSpPr>
          <p:spPr bwMode="auto">
            <a:xfrm>
              <a:off x="397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6" name="Freeform 1747"/>
            <p:cNvSpPr>
              <a:spLocks/>
            </p:cNvSpPr>
            <p:nvPr/>
          </p:nvSpPr>
          <p:spPr bwMode="auto">
            <a:xfrm>
              <a:off x="398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7" name="Freeform 1748"/>
            <p:cNvSpPr>
              <a:spLocks/>
            </p:cNvSpPr>
            <p:nvPr/>
          </p:nvSpPr>
          <p:spPr bwMode="auto">
            <a:xfrm>
              <a:off x="3981"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8" name="Freeform 1749"/>
            <p:cNvSpPr>
              <a:spLocks/>
            </p:cNvSpPr>
            <p:nvPr/>
          </p:nvSpPr>
          <p:spPr bwMode="auto">
            <a:xfrm>
              <a:off x="398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69" name="Freeform 1750"/>
            <p:cNvSpPr>
              <a:spLocks/>
            </p:cNvSpPr>
            <p:nvPr/>
          </p:nvSpPr>
          <p:spPr bwMode="auto">
            <a:xfrm>
              <a:off x="3984"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0" name="Freeform 1751"/>
            <p:cNvSpPr>
              <a:spLocks/>
            </p:cNvSpPr>
            <p:nvPr/>
          </p:nvSpPr>
          <p:spPr bwMode="auto">
            <a:xfrm>
              <a:off x="398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1" name="Freeform 1752"/>
            <p:cNvSpPr>
              <a:spLocks/>
            </p:cNvSpPr>
            <p:nvPr/>
          </p:nvSpPr>
          <p:spPr bwMode="auto">
            <a:xfrm>
              <a:off x="398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2" name="Freeform 1753"/>
            <p:cNvSpPr>
              <a:spLocks/>
            </p:cNvSpPr>
            <p:nvPr/>
          </p:nvSpPr>
          <p:spPr bwMode="auto">
            <a:xfrm>
              <a:off x="3986"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3" name="Freeform 1754"/>
            <p:cNvSpPr>
              <a:spLocks/>
            </p:cNvSpPr>
            <p:nvPr/>
          </p:nvSpPr>
          <p:spPr bwMode="auto">
            <a:xfrm>
              <a:off x="3987"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4" name="Freeform 1755"/>
            <p:cNvSpPr>
              <a:spLocks/>
            </p:cNvSpPr>
            <p:nvPr/>
          </p:nvSpPr>
          <p:spPr bwMode="auto">
            <a:xfrm>
              <a:off x="398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5" name="Freeform 1756"/>
            <p:cNvSpPr>
              <a:spLocks/>
            </p:cNvSpPr>
            <p:nvPr/>
          </p:nvSpPr>
          <p:spPr bwMode="auto">
            <a:xfrm>
              <a:off x="398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6" name="Freeform 1757"/>
            <p:cNvSpPr>
              <a:spLocks/>
            </p:cNvSpPr>
            <p:nvPr/>
          </p:nvSpPr>
          <p:spPr bwMode="auto">
            <a:xfrm>
              <a:off x="3991"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7" name="Freeform 1758"/>
            <p:cNvSpPr>
              <a:spLocks/>
            </p:cNvSpPr>
            <p:nvPr/>
          </p:nvSpPr>
          <p:spPr bwMode="auto">
            <a:xfrm>
              <a:off x="3991"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8" name="Freeform 1759"/>
            <p:cNvSpPr>
              <a:spLocks/>
            </p:cNvSpPr>
            <p:nvPr/>
          </p:nvSpPr>
          <p:spPr bwMode="auto">
            <a:xfrm>
              <a:off x="399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79" name="Freeform 1760"/>
            <p:cNvSpPr>
              <a:spLocks/>
            </p:cNvSpPr>
            <p:nvPr/>
          </p:nvSpPr>
          <p:spPr bwMode="auto">
            <a:xfrm>
              <a:off x="3994"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0" name="Freeform 1761"/>
            <p:cNvSpPr>
              <a:spLocks/>
            </p:cNvSpPr>
            <p:nvPr/>
          </p:nvSpPr>
          <p:spPr bwMode="auto">
            <a:xfrm>
              <a:off x="3994"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1" name="Freeform 1762"/>
            <p:cNvSpPr>
              <a:spLocks/>
            </p:cNvSpPr>
            <p:nvPr/>
          </p:nvSpPr>
          <p:spPr bwMode="auto">
            <a:xfrm>
              <a:off x="399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2" name="Freeform 1763"/>
            <p:cNvSpPr>
              <a:spLocks/>
            </p:cNvSpPr>
            <p:nvPr/>
          </p:nvSpPr>
          <p:spPr bwMode="auto">
            <a:xfrm>
              <a:off x="3997"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3" name="Freeform 1764"/>
            <p:cNvSpPr>
              <a:spLocks/>
            </p:cNvSpPr>
            <p:nvPr/>
          </p:nvSpPr>
          <p:spPr bwMode="auto">
            <a:xfrm>
              <a:off x="3997"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4" name="Freeform 1765"/>
            <p:cNvSpPr>
              <a:spLocks/>
            </p:cNvSpPr>
            <p:nvPr/>
          </p:nvSpPr>
          <p:spPr bwMode="auto">
            <a:xfrm>
              <a:off x="3999"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5" name="Freeform 1766"/>
            <p:cNvSpPr>
              <a:spLocks/>
            </p:cNvSpPr>
            <p:nvPr/>
          </p:nvSpPr>
          <p:spPr bwMode="auto">
            <a:xfrm>
              <a:off x="3999"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6" name="Freeform 1767"/>
            <p:cNvSpPr>
              <a:spLocks/>
            </p:cNvSpPr>
            <p:nvPr/>
          </p:nvSpPr>
          <p:spPr bwMode="auto">
            <a:xfrm>
              <a:off x="400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7" name="Freeform 1768"/>
            <p:cNvSpPr>
              <a:spLocks/>
            </p:cNvSpPr>
            <p:nvPr/>
          </p:nvSpPr>
          <p:spPr bwMode="auto">
            <a:xfrm>
              <a:off x="4002"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8" name="Freeform 1769"/>
            <p:cNvSpPr>
              <a:spLocks/>
            </p:cNvSpPr>
            <p:nvPr/>
          </p:nvSpPr>
          <p:spPr bwMode="auto">
            <a:xfrm>
              <a:off x="4002"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89" name="Freeform 1770"/>
            <p:cNvSpPr>
              <a:spLocks/>
            </p:cNvSpPr>
            <p:nvPr/>
          </p:nvSpPr>
          <p:spPr bwMode="auto">
            <a:xfrm>
              <a:off x="400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0" name="Freeform 1771"/>
            <p:cNvSpPr>
              <a:spLocks/>
            </p:cNvSpPr>
            <p:nvPr/>
          </p:nvSpPr>
          <p:spPr bwMode="auto">
            <a:xfrm>
              <a:off x="400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1" name="Freeform 1772"/>
            <p:cNvSpPr>
              <a:spLocks/>
            </p:cNvSpPr>
            <p:nvPr/>
          </p:nvSpPr>
          <p:spPr bwMode="auto">
            <a:xfrm>
              <a:off x="400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2" name="Freeform 1773"/>
            <p:cNvSpPr>
              <a:spLocks/>
            </p:cNvSpPr>
            <p:nvPr/>
          </p:nvSpPr>
          <p:spPr bwMode="auto">
            <a:xfrm>
              <a:off x="4007"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3" name="Freeform 1774"/>
            <p:cNvSpPr>
              <a:spLocks/>
            </p:cNvSpPr>
            <p:nvPr/>
          </p:nvSpPr>
          <p:spPr bwMode="auto">
            <a:xfrm>
              <a:off x="4007"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4" name="Freeform 1775"/>
            <p:cNvSpPr>
              <a:spLocks/>
            </p:cNvSpPr>
            <p:nvPr/>
          </p:nvSpPr>
          <p:spPr bwMode="auto">
            <a:xfrm>
              <a:off x="400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5" name="Freeform 1776"/>
            <p:cNvSpPr>
              <a:spLocks/>
            </p:cNvSpPr>
            <p:nvPr/>
          </p:nvSpPr>
          <p:spPr bwMode="auto">
            <a:xfrm>
              <a:off x="400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6" name="Freeform 1777"/>
            <p:cNvSpPr>
              <a:spLocks/>
            </p:cNvSpPr>
            <p:nvPr/>
          </p:nvSpPr>
          <p:spPr bwMode="auto">
            <a:xfrm>
              <a:off x="401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7" name="Freeform 1778"/>
            <p:cNvSpPr>
              <a:spLocks/>
            </p:cNvSpPr>
            <p:nvPr/>
          </p:nvSpPr>
          <p:spPr bwMode="auto">
            <a:xfrm>
              <a:off x="4012"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8" name="Freeform 1779"/>
            <p:cNvSpPr>
              <a:spLocks/>
            </p:cNvSpPr>
            <p:nvPr/>
          </p:nvSpPr>
          <p:spPr bwMode="auto">
            <a:xfrm>
              <a:off x="4012"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99" name="Freeform 1780"/>
            <p:cNvSpPr>
              <a:spLocks/>
            </p:cNvSpPr>
            <p:nvPr/>
          </p:nvSpPr>
          <p:spPr bwMode="auto">
            <a:xfrm>
              <a:off x="401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0" name="Freeform 1781"/>
            <p:cNvSpPr>
              <a:spLocks/>
            </p:cNvSpPr>
            <p:nvPr/>
          </p:nvSpPr>
          <p:spPr bwMode="auto">
            <a:xfrm>
              <a:off x="401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1" name="Freeform 1782"/>
            <p:cNvSpPr>
              <a:spLocks/>
            </p:cNvSpPr>
            <p:nvPr/>
          </p:nvSpPr>
          <p:spPr bwMode="auto">
            <a:xfrm>
              <a:off x="4015"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2" name="Freeform 1783"/>
            <p:cNvSpPr>
              <a:spLocks/>
            </p:cNvSpPr>
            <p:nvPr/>
          </p:nvSpPr>
          <p:spPr bwMode="auto">
            <a:xfrm>
              <a:off x="401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3" name="Freeform 1784"/>
            <p:cNvSpPr>
              <a:spLocks/>
            </p:cNvSpPr>
            <p:nvPr/>
          </p:nvSpPr>
          <p:spPr bwMode="auto">
            <a:xfrm>
              <a:off x="4016"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4" name="Freeform 1785"/>
            <p:cNvSpPr>
              <a:spLocks/>
            </p:cNvSpPr>
            <p:nvPr/>
          </p:nvSpPr>
          <p:spPr bwMode="auto">
            <a:xfrm>
              <a:off x="401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5" name="Freeform 1786"/>
            <p:cNvSpPr>
              <a:spLocks/>
            </p:cNvSpPr>
            <p:nvPr/>
          </p:nvSpPr>
          <p:spPr bwMode="auto">
            <a:xfrm>
              <a:off x="401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6" name="Freeform 1787"/>
            <p:cNvSpPr>
              <a:spLocks/>
            </p:cNvSpPr>
            <p:nvPr/>
          </p:nvSpPr>
          <p:spPr bwMode="auto">
            <a:xfrm>
              <a:off x="4020"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7" name="Freeform 1788"/>
            <p:cNvSpPr>
              <a:spLocks/>
            </p:cNvSpPr>
            <p:nvPr/>
          </p:nvSpPr>
          <p:spPr bwMode="auto">
            <a:xfrm>
              <a:off x="402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8" name="Freeform 1789"/>
            <p:cNvSpPr>
              <a:spLocks/>
            </p:cNvSpPr>
            <p:nvPr/>
          </p:nvSpPr>
          <p:spPr bwMode="auto">
            <a:xfrm>
              <a:off x="4021"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09" name="Freeform 1790"/>
            <p:cNvSpPr>
              <a:spLocks/>
            </p:cNvSpPr>
            <p:nvPr/>
          </p:nvSpPr>
          <p:spPr bwMode="auto">
            <a:xfrm>
              <a:off x="402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0" name="Freeform 1791"/>
            <p:cNvSpPr>
              <a:spLocks/>
            </p:cNvSpPr>
            <p:nvPr/>
          </p:nvSpPr>
          <p:spPr bwMode="auto">
            <a:xfrm>
              <a:off x="4025" y="2766"/>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6 h 8"/>
                <a:gd name="T16" fmla="*/ 3 w 3"/>
                <a:gd name="T17" fmla="*/ 3 h 8"/>
                <a:gd name="T18" fmla="*/ 3 w 3"/>
                <a:gd name="T19" fmla="*/ 1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6"/>
                  </a:lnTo>
                  <a:lnTo>
                    <a:pt x="3"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1" name="Freeform 1792"/>
            <p:cNvSpPr>
              <a:spLocks/>
            </p:cNvSpPr>
            <p:nvPr/>
          </p:nvSpPr>
          <p:spPr bwMode="auto">
            <a:xfrm>
              <a:off x="4025"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2" name="Freeform 1793"/>
            <p:cNvSpPr>
              <a:spLocks/>
            </p:cNvSpPr>
            <p:nvPr/>
          </p:nvSpPr>
          <p:spPr bwMode="auto">
            <a:xfrm>
              <a:off x="402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3" name="Freeform 1794"/>
            <p:cNvSpPr>
              <a:spLocks/>
            </p:cNvSpPr>
            <p:nvPr/>
          </p:nvSpPr>
          <p:spPr bwMode="auto">
            <a:xfrm>
              <a:off x="4026"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4" name="Freeform 1795"/>
            <p:cNvSpPr>
              <a:spLocks/>
            </p:cNvSpPr>
            <p:nvPr/>
          </p:nvSpPr>
          <p:spPr bwMode="auto">
            <a:xfrm>
              <a:off x="4028"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5" name="Freeform 1796"/>
            <p:cNvSpPr>
              <a:spLocks/>
            </p:cNvSpPr>
            <p:nvPr/>
          </p:nvSpPr>
          <p:spPr bwMode="auto">
            <a:xfrm>
              <a:off x="402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6" name="Freeform 1797"/>
            <p:cNvSpPr>
              <a:spLocks/>
            </p:cNvSpPr>
            <p:nvPr/>
          </p:nvSpPr>
          <p:spPr bwMode="auto">
            <a:xfrm>
              <a:off x="402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7" name="Freeform 1798"/>
            <p:cNvSpPr>
              <a:spLocks/>
            </p:cNvSpPr>
            <p:nvPr/>
          </p:nvSpPr>
          <p:spPr bwMode="auto">
            <a:xfrm>
              <a:off x="403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8" name="Freeform 1799"/>
            <p:cNvSpPr>
              <a:spLocks/>
            </p:cNvSpPr>
            <p:nvPr/>
          </p:nvSpPr>
          <p:spPr bwMode="auto">
            <a:xfrm>
              <a:off x="4031"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19" name="Freeform 1800"/>
            <p:cNvSpPr>
              <a:spLocks/>
            </p:cNvSpPr>
            <p:nvPr/>
          </p:nvSpPr>
          <p:spPr bwMode="auto">
            <a:xfrm>
              <a:off x="4033"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3 h 8"/>
                <a:gd name="T18" fmla="*/ 3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0" name="Freeform 1801"/>
            <p:cNvSpPr>
              <a:spLocks/>
            </p:cNvSpPr>
            <p:nvPr/>
          </p:nvSpPr>
          <p:spPr bwMode="auto">
            <a:xfrm>
              <a:off x="4034"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1" name="Freeform 1802"/>
            <p:cNvSpPr>
              <a:spLocks/>
            </p:cNvSpPr>
            <p:nvPr/>
          </p:nvSpPr>
          <p:spPr bwMode="auto">
            <a:xfrm>
              <a:off x="403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2" name="Freeform 1803"/>
            <p:cNvSpPr>
              <a:spLocks/>
            </p:cNvSpPr>
            <p:nvPr/>
          </p:nvSpPr>
          <p:spPr bwMode="auto">
            <a:xfrm>
              <a:off x="403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3" name="Freeform 1804"/>
            <p:cNvSpPr>
              <a:spLocks/>
            </p:cNvSpPr>
            <p:nvPr/>
          </p:nvSpPr>
          <p:spPr bwMode="auto">
            <a:xfrm>
              <a:off x="4036"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4" name="Freeform 1805"/>
            <p:cNvSpPr>
              <a:spLocks/>
            </p:cNvSpPr>
            <p:nvPr/>
          </p:nvSpPr>
          <p:spPr bwMode="auto">
            <a:xfrm>
              <a:off x="4037"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5" name="Freeform 1806"/>
            <p:cNvSpPr>
              <a:spLocks/>
            </p:cNvSpPr>
            <p:nvPr/>
          </p:nvSpPr>
          <p:spPr bwMode="auto">
            <a:xfrm>
              <a:off x="403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6" name="Freeform 1807"/>
            <p:cNvSpPr>
              <a:spLocks/>
            </p:cNvSpPr>
            <p:nvPr/>
          </p:nvSpPr>
          <p:spPr bwMode="auto">
            <a:xfrm>
              <a:off x="403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7" name="Freeform 1808"/>
            <p:cNvSpPr>
              <a:spLocks/>
            </p:cNvSpPr>
            <p:nvPr/>
          </p:nvSpPr>
          <p:spPr bwMode="auto">
            <a:xfrm>
              <a:off x="404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8" name="Freeform 1809"/>
            <p:cNvSpPr>
              <a:spLocks/>
            </p:cNvSpPr>
            <p:nvPr/>
          </p:nvSpPr>
          <p:spPr bwMode="auto">
            <a:xfrm>
              <a:off x="4041"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29" name="Freeform 1810"/>
            <p:cNvSpPr>
              <a:spLocks/>
            </p:cNvSpPr>
            <p:nvPr/>
          </p:nvSpPr>
          <p:spPr bwMode="auto">
            <a:xfrm>
              <a:off x="404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0" name="Freeform 1811"/>
            <p:cNvSpPr>
              <a:spLocks/>
            </p:cNvSpPr>
            <p:nvPr/>
          </p:nvSpPr>
          <p:spPr bwMode="auto">
            <a:xfrm>
              <a:off x="4044"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1" name="Freeform 1812"/>
            <p:cNvSpPr>
              <a:spLocks/>
            </p:cNvSpPr>
            <p:nvPr/>
          </p:nvSpPr>
          <p:spPr bwMode="auto">
            <a:xfrm>
              <a:off x="404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2" name="Freeform 1813"/>
            <p:cNvSpPr>
              <a:spLocks/>
            </p:cNvSpPr>
            <p:nvPr/>
          </p:nvSpPr>
          <p:spPr bwMode="auto">
            <a:xfrm>
              <a:off x="4046"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3" name="Freeform 1814"/>
            <p:cNvSpPr>
              <a:spLocks/>
            </p:cNvSpPr>
            <p:nvPr/>
          </p:nvSpPr>
          <p:spPr bwMode="auto">
            <a:xfrm>
              <a:off x="4046"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4" name="Freeform 1815"/>
            <p:cNvSpPr>
              <a:spLocks/>
            </p:cNvSpPr>
            <p:nvPr/>
          </p:nvSpPr>
          <p:spPr bwMode="auto">
            <a:xfrm>
              <a:off x="4047"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5" name="Freeform 1816"/>
            <p:cNvSpPr>
              <a:spLocks/>
            </p:cNvSpPr>
            <p:nvPr/>
          </p:nvSpPr>
          <p:spPr bwMode="auto">
            <a:xfrm>
              <a:off x="404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6" name="Freeform 1817"/>
            <p:cNvSpPr>
              <a:spLocks/>
            </p:cNvSpPr>
            <p:nvPr/>
          </p:nvSpPr>
          <p:spPr bwMode="auto">
            <a:xfrm>
              <a:off x="4049"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7" name="Freeform 1818"/>
            <p:cNvSpPr>
              <a:spLocks/>
            </p:cNvSpPr>
            <p:nvPr/>
          </p:nvSpPr>
          <p:spPr bwMode="auto">
            <a:xfrm>
              <a:off x="405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8" name="Freeform 1819"/>
            <p:cNvSpPr>
              <a:spLocks/>
            </p:cNvSpPr>
            <p:nvPr/>
          </p:nvSpPr>
          <p:spPr bwMode="auto">
            <a:xfrm>
              <a:off x="4052" y="2766"/>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6 h 8"/>
                <a:gd name="T16" fmla="*/ 3 w 3"/>
                <a:gd name="T17" fmla="*/ 3 h 8"/>
                <a:gd name="T18" fmla="*/ 3 w 3"/>
                <a:gd name="T19" fmla="*/ 1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6"/>
                  </a:lnTo>
                  <a:lnTo>
                    <a:pt x="3"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39" name="Freeform 1820"/>
            <p:cNvSpPr>
              <a:spLocks/>
            </p:cNvSpPr>
            <p:nvPr/>
          </p:nvSpPr>
          <p:spPr bwMode="auto">
            <a:xfrm>
              <a:off x="405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0" name="Freeform 1821"/>
            <p:cNvSpPr>
              <a:spLocks/>
            </p:cNvSpPr>
            <p:nvPr/>
          </p:nvSpPr>
          <p:spPr bwMode="auto">
            <a:xfrm>
              <a:off x="4054"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1" name="Freeform 1822"/>
            <p:cNvSpPr>
              <a:spLocks/>
            </p:cNvSpPr>
            <p:nvPr/>
          </p:nvSpPr>
          <p:spPr bwMode="auto">
            <a:xfrm>
              <a:off x="4054"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2" name="Freeform 1823"/>
            <p:cNvSpPr>
              <a:spLocks/>
            </p:cNvSpPr>
            <p:nvPr/>
          </p:nvSpPr>
          <p:spPr bwMode="auto">
            <a:xfrm>
              <a:off x="405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3" name="Freeform 1824"/>
            <p:cNvSpPr>
              <a:spLocks/>
            </p:cNvSpPr>
            <p:nvPr/>
          </p:nvSpPr>
          <p:spPr bwMode="auto">
            <a:xfrm>
              <a:off x="4057" y="2766"/>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6 h 8"/>
                <a:gd name="T16" fmla="*/ 3 w 3"/>
                <a:gd name="T17" fmla="*/ 3 h 8"/>
                <a:gd name="T18" fmla="*/ 3 w 3"/>
                <a:gd name="T19" fmla="*/ 1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6"/>
                  </a:lnTo>
                  <a:lnTo>
                    <a:pt x="3"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4" name="Freeform 1825"/>
            <p:cNvSpPr>
              <a:spLocks/>
            </p:cNvSpPr>
            <p:nvPr/>
          </p:nvSpPr>
          <p:spPr bwMode="auto">
            <a:xfrm>
              <a:off x="4057"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5" name="Freeform 1826"/>
            <p:cNvSpPr>
              <a:spLocks/>
            </p:cNvSpPr>
            <p:nvPr/>
          </p:nvSpPr>
          <p:spPr bwMode="auto">
            <a:xfrm>
              <a:off x="405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6" name="Freeform 1828"/>
            <p:cNvSpPr>
              <a:spLocks/>
            </p:cNvSpPr>
            <p:nvPr/>
          </p:nvSpPr>
          <p:spPr bwMode="auto">
            <a:xfrm>
              <a:off x="405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7" name="Freeform 1829"/>
            <p:cNvSpPr>
              <a:spLocks/>
            </p:cNvSpPr>
            <p:nvPr/>
          </p:nvSpPr>
          <p:spPr bwMode="auto">
            <a:xfrm>
              <a:off x="406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8" name="Freeform 1830"/>
            <p:cNvSpPr>
              <a:spLocks/>
            </p:cNvSpPr>
            <p:nvPr/>
          </p:nvSpPr>
          <p:spPr bwMode="auto">
            <a:xfrm>
              <a:off x="4062"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49" name="Freeform 1831"/>
            <p:cNvSpPr>
              <a:spLocks/>
            </p:cNvSpPr>
            <p:nvPr/>
          </p:nvSpPr>
          <p:spPr bwMode="auto">
            <a:xfrm>
              <a:off x="4062"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0" name="Freeform 1832"/>
            <p:cNvSpPr>
              <a:spLocks/>
            </p:cNvSpPr>
            <p:nvPr/>
          </p:nvSpPr>
          <p:spPr bwMode="auto">
            <a:xfrm>
              <a:off x="406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1" name="Freeform 1833"/>
            <p:cNvSpPr>
              <a:spLocks/>
            </p:cNvSpPr>
            <p:nvPr/>
          </p:nvSpPr>
          <p:spPr bwMode="auto">
            <a:xfrm>
              <a:off x="406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2" name="Freeform 1834"/>
            <p:cNvSpPr>
              <a:spLocks/>
            </p:cNvSpPr>
            <p:nvPr/>
          </p:nvSpPr>
          <p:spPr bwMode="auto">
            <a:xfrm>
              <a:off x="406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3" name="Freeform 1835"/>
            <p:cNvSpPr>
              <a:spLocks/>
            </p:cNvSpPr>
            <p:nvPr/>
          </p:nvSpPr>
          <p:spPr bwMode="auto">
            <a:xfrm>
              <a:off x="4067"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4" name="Freeform 1836"/>
            <p:cNvSpPr>
              <a:spLocks/>
            </p:cNvSpPr>
            <p:nvPr/>
          </p:nvSpPr>
          <p:spPr bwMode="auto">
            <a:xfrm>
              <a:off x="4067"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5" name="Freeform 1837"/>
            <p:cNvSpPr>
              <a:spLocks/>
            </p:cNvSpPr>
            <p:nvPr/>
          </p:nvSpPr>
          <p:spPr bwMode="auto">
            <a:xfrm>
              <a:off x="406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6" name="Freeform 1838"/>
            <p:cNvSpPr>
              <a:spLocks/>
            </p:cNvSpPr>
            <p:nvPr/>
          </p:nvSpPr>
          <p:spPr bwMode="auto">
            <a:xfrm>
              <a:off x="406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7" name="Freeform 1839"/>
            <p:cNvSpPr>
              <a:spLocks/>
            </p:cNvSpPr>
            <p:nvPr/>
          </p:nvSpPr>
          <p:spPr bwMode="auto">
            <a:xfrm>
              <a:off x="4070"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8" name="Freeform 1840"/>
            <p:cNvSpPr>
              <a:spLocks/>
            </p:cNvSpPr>
            <p:nvPr/>
          </p:nvSpPr>
          <p:spPr bwMode="auto">
            <a:xfrm>
              <a:off x="407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59" name="Freeform 1841"/>
            <p:cNvSpPr>
              <a:spLocks/>
            </p:cNvSpPr>
            <p:nvPr/>
          </p:nvSpPr>
          <p:spPr bwMode="auto">
            <a:xfrm>
              <a:off x="4071"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0" name="Freeform 1842"/>
            <p:cNvSpPr>
              <a:spLocks/>
            </p:cNvSpPr>
            <p:nvPr/>
          </p:nvSpPr>
          <p:spPr bwMode="auto">
            <a:xfrm>
              <a:off x="407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1" name="Freeform 1843"/>
            <p:cNvSpPr>
              <a:spLocks/>
            </p:cNvSpPr>
            <p:nvPr/>
          </p:nvSpPr>
          <p:spPr bwMode="auto">
            <a:xfrm>
              <a:off x="407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2" name="Freeform 1844"/>
            <p:cNvSpPr>
              <a:spLocks/>
            </p:cNvSpPr>
            <p:nvPr/>
          </p:nvSpPr>
          <p:spPr bwMode="auto">
            <a:xfrm>
              <a:off x="4075"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3 h 8"/>
                <a:gd name="T18" fmla="*/ 3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3" name="Freeform 1845"/>
            <p:cNvSpPr>
              <a:spLocks/>
            </p:cNvSpPr>
            <p:nvPr/>
          </p:nvSpPr>
          <p:spPr bwMode="auto">
            <a:xfrm>
              <a:off x="407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4" name="Freeform 1846"/>
            <p:cNvSpPr>
              <a:spLocks/>
            </p:cNvSpPr>
            <p:nvPr/>
          </p:nvSpPr>
          <p:spPr bwMode="auto">
            <a:xfrm>
              <a:off x="4076"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5" name="Freeform 1847"/>
            <p:cNvSpPr>
              <a:spLocks/>
            </p:cNvSpPr>
            <p:nvPr/>
          </p:nvSpPr>
          <p:spPr bwMode="auto">
            <a:xfrm>
              <a:off x="407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6" name="Freeform 1848"/>
            <p:cNvSpPr>
              <a:spLocks/>
            </p:cNvSpPr>
            <p:nvPr/>
          </p:nvSpPr>
          <p:spPr bwMode="auto">
            <a:xfrm>
              <a:off x="4078"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7" name="Freeform 1849"/>
            <p:cNvSpPr>
              <a:spLocks/>
            </p:cNvSpPr>
            <p:nvPr/>
          </p:nvSpPr>
          <p:spPr bwMode="auto">
            <a:xfrm>
              <a:off x="407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8" name="Freeform 1850"/>
            <p:cNvSpPr>
              <a:spLocks/>
            </p:cNvSpPr>
            <p:nvPr/>
          </p:nvSpPr>
          <p:spPr bwMode="auto">
            <a:xfrm>
              <a:off x="408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69" name="Freeform 1851"/>
            <p:cNvSpPr>
              <a:spLocks/>
            </p:cNvSpPr>
            <p:nvPr/>
          </p:nvSpPr>
          <p:spPr bwMode="auto">
            <a:xfrm>
              <a:off x="4081"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0" name="Freeform 1852"/>
            <p:cNvSpPr>
              <a:spLocks/>
            </p:cNvSpPr>
            <p:nvPr/>
          </p:nvSpPr>
          <p:spPr bwMode="auto">
            <a:xfrm>
              <a:off x="4083"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1" name="Freeform 1853"/>
            <p:cNvSpPr>
              <a:spLocks/>
            </p:cNvSpPr>
            <p:nvPr/>
          </p:nvSpPr>
          <p:spPr bwMode="auto">
            <a:xfrm>
              <a:off x="4084"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4 w 4"/>
                <a:gd name="T15" fmla="*/ 6 h 8"/>
                <a:gd name="T16" fmla="*/ 4 w 4"/>
                <a:gd name="T17" fmla="*/ 3 h 8"/>
                <a:gd name="T18" fmla="*/ 4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4" y="6"/>
                  </a:lnTo>
                  <a:lnTo>
                    <a:pt x="4"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2" name="Freeform 1854"/>
            <p:cNvSpPr>
              <a:spLocks/>
            </p:cNvSpPr>
            <p:nvPr/>
          </p:nvSpPr>
          <p:spPr bwMode="auto">
            <a:xfrm>
              <a:off x="408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3" name="Freeform 1855"/>
            <p:cNvSpPr>
              <a:spLocks/>
            </p:cNvSpPr>
            <p:nvPr/>
          </p:nvSpPr>
          <p:spPr bwMode="auto">
            <a:xfrm>
              <a:off x="408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4" name="Freeform 1856"/>
            <p:cNvSpPr>
              <a:spLocks/>
            </p:cNvSpPr>
            <p:nvPr/>
          </p:nvSpPr>
          <p:spPr bwMode="auto">
            <a:xfrm>
              <a:off x="4086"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5" name="Freeform 1857"/>
            <p:cNvSpPr>
              <a:spLocks/>
            </p:cNvSpPr>
            <p:nvPr/>
          </p:nvSpPr>
          <p:spPr bwMode="auto">
            <a:xfrm>
              <a:off x="4088"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3 h 8"/>
                <a:gd name="T18" fmla="*/ 3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6" name="Freeform 1858"/>
            <p:cNvSpPr>
              <a:spLocks/>
            </p:cNvSpPr>
            <p:nvPr/>
          </p:nvSpPr>
          <p:spPr bwMode="auto">
            <a:xfrm>
              <a:off x="408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7" name="Freeform 1859"/>
            <p:cNvSpPr>
              <a:spLocks/>
            </p:cNvSpPr>
            <p:nvPr/>
          </p:nvSpPr>
          <p:spPr bwMode="auto">
            <a:xfrm>
              <a:off x="408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8" name="Freeform 1860"/>
            <p:cNvSpPr>
              <a:spLocks/>
            </p:cNvSpPr>
            <p:nvPr/>
          </p:nvSpPr>
          <p:spPr bwMode="auto">
            <a:xfrm>
              <a:off x="409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79" name="Freeform 1861"/>
            <p:cNvSpPr>
              <a:spLocks/>
            </p:cNvSpPr>
            <p:nvPr/>
          </p:nvSpPr>
          <p:spPr bwMode="auto">
            <a:xfrm>
              <a:off x="4091"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0" name="Freeform 1862"/>
            <p:cNvSpPr>
              <a:spLocks/>
            </p:cNvSpPr>
            <p:nvPr/>
          </p:nvSpPr>
          <p:spPr bwMode="auto">
            <a:xfrm>
              <a:off x="409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1" name="Freeform 1863"/>
            <p:cNvSpPr>
              <a:spLocks/>
            </p:cNvSpPr>
            <p:nvPr/>
          </p:nvSpPr>
          <p:spPr bwMode="auto">
            <a:xfrm>
              <a:off x="4094"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2" name="Freeform 1864"/>
            <p:cNvSpPr>
              <a:spLocks/>
            </p:cNvSpPr>
            <p:nvPr/>
          </p:nvSpPr>
          <p:spPr bwMode="auto">
            <a:xfrm>
              <a:off x="409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3" name="Freeform 1865"/>
            <p:cNvSpPr>
              <a:spLocks/>
            </p:cNvSpPr>
            <p:nvPr/>
          </p:nvSpPr>
          <p:spPr bwMode="auto">
            <a:xfrm>
              <a:off x="409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4" name="Freeform 1866"/>
            <p:cNvSpPr>
              <a:spLocks/>
            </p:cNvSpPr>
            <p:nvPr/>
          </p:nvSpPr>
          <p:spPr bwMode="auto">
            <a:xfrm>
              <a:off x="4096"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5" name="Freeform 1867"/>
            <p:cNvSpPr>
              <a:spLocks/>
            </p:cNvSpPr>
            <p:nvPr/>
          </p:nvSpPr>
          <p:spPr bwMode="auto">
            <a:xfrm>
              <a:off x="4097"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6" name="Freeform 1868"/>
            <p:cNvSpPr>
              <a:spLocks/>
            </p:cNvSpPr>
            <p:nvPr/>
          </p:nvSpPr>
          <p:spPr bwMode="auto">
            <a:xfrm>
              <a:off x="409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7" name="Freeform 1869"/>
            <p:cNvSpPr>
              <a:spLocks/>
            </p:cNvSpPr>
            <p:nvPr/>
          </p:nvSpPr>
          <p:spPr bwMode="auto">
            <a:xfrm>
              <a:off x="409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8" name="Freeform 1870"/>
            <p:cNvSpPr>
              <a:spLocks/>
            </p:cNvSpPr>
            <p:nvPr/>
          </p:nvSpPr>
          <p:spPr bwMode="auto">
            <a:xfrm>
              <a:off x="4101"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89" name="Freeform 1871"/>
            <p:cNvSpPr>
              <a:spLocks/>
            </p:cNvSpPr>
            <p:nvPr/>
          </p:nvSpPr>
          <p:spPr bwMode="auto">
            <a:xfrm>
              <a:off x="4101"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0" name="Freeform 1872"/>
            <p:cNvSpPr>
              <a:spLocks/>
            </p:cNvSpPr>
            <p:nvPr/>
          </p:nvSpPr>
          <p:spPr bwMode="auto">
            <a:xfrm>
              <a:off x="410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1" name="Freeform 1873"/>
            <p:cNvSpPr>
              <a:spLocks/>
            </p:cNvSpPr>
            <p:nvPr/>
          </p:nvSpPr>
          <p:spPr bwMode="auto">
            <a:xfrm>
              <a:off x="4104"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2" name="Freeform 1874"/>
            <p:cNvSpPr>
              <a:spLocks/>
            </p:cNvSpPr>
            <p:nvPr/>
          </p:nvSpPr>
          <p:spPr bwMode="auto">
            <a:xfrm>
              <a:off x="4104"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3" name="Freeform 1875"/>
            <p:cNvSpPr>
              <a:spLocks/>
            </p:cNvSpPr>
            <p:nvPr/>
          </p:nvSpPr>
          <p:spPr bwMode="auto">
            <a:xfrm>
              <a:off x="4105"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4" name="Freeform 1876"/>
            <p:cNvSpPr>
              <a:spLocks/>
            </p:cNvSpPr>
            <p:nvPr/>
          </p:nvSpPr>
          <p:spPr bwMode="auto">
            <a:xfrm>
              <a:off x="410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5" name="Freeform 1877"/>
            <p:cNvSpPr>
              <a:spLocks/>
            </p:cNvSpPr>
            <p:nvPr/>
          </p:nvSpPr>
          <p:spPr bwMode="auto">
            <a:xfrm>
              <a:off x="4107"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6" name="Freeform 1878"/>
            <p:cNvSpPr>
              <a:spLocks/>
            </p:cNvSpPr>
            <p:nvPr/>
          </p:nvSpPr>
          <p:spPr bwMode="auto">
            <a:xfrm>
              <a:off x="4109"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7" name="Freeform 1879"/>
            <p:cNvSpPr>
              <a:spLocks/>
            </p:cNvSpPr>
            <p:nvPr/>
          </p:nvSpPr>
          <p:spPr bwMode="auto">
            <a:xfrm>
              <a:off x="4109"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8" name="Freeform 1880"/>
            <p:cNvSpPr>
              <a:spLocks/>
            </p:cNvSpPr>
            <p:nvPr/>
          </p:nvSpPr>
          <p:spPr bwMode="auto">
            <a:xfrm>
              <a:off x="4110"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999" name="Freeform 1881"/>
            <p:cNvSpPr>
              <a:spLocks/>
            </p:cNvSpPr>
            <p:nvPr/>
          </p:nvSpPr>
          <p:spPr bwMode="auto">
            <a:xfrm>
              <a:off x="411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0" name="Freeform 1882"/>
            <p:cNvSpPr>
              <a:spLocks/>
            </p:cNvSpPr>
            <p:nvPr/>
          </p:nvSpPr>
          <p:spPr bwMode="auto">
            <a:xfrm>
              <a:off x="4112"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1" name="Freeform 1883"/>
            <p:cNvSpPr>
              <a:spLocks/>
            </p:cNvSpPr>
            <p:nvPr/>
          </p:nvSpPr>
          <p:spPr bwMode="auto">
            <a:xfrm>
              <a:off x="411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2" name="Freeform 1884"/>
            <p:cNvSpPr>
              <a:spLocks/>
            </p:cNvSpPr>
            <p:nvPr/>
          </p:nvSpPr>
          <p:spPr bwMode="auto">
            <a:xfrm>
              <a:off x="411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3" name="Freeform 1885"/>
            <p:cNvSpPr>
              <a:spLocks/>
            </p:cNvSpPr>
            <p:nvPr/>
          </p:nvSpPr>
          <p:spPr bwMode="auto">
            <a:xfrm>
              <a:off x="411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4" name="Freeform 1886"/>
            <p:cNvSpPr>
              <a:spLocks/>
            </p:cNvSpPr>
            <p:nvPr/>
          </p:nvSpPr>
          <p:spPr bwMode="auto">
            <a:xfrm>
              <a:off x="4117"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5" name="Freeform 1887"/>
            <p:cNvSpPr>
              <a:spLocks/>
            </p:cNvSpPr>
            <p:nvPr/>
          </p:nvSpPr>
          <p:spPr bwMode="auto">
            <a:xfrm>
              <a:off x="4117"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6" name="Freeform 1888"/>
            <p:cNvSpPr>
              <a:spLocks/>
            </p:cNvSpPr>
            <p:nvPr/>
          </p:nvSpPr>
          <p:spPr bwMode="auto">
            <a:xfrm>
              <a:off x="411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7" name="Freeform 1889"/>
            <p:cNvSpPr>
              <a:spLocks/>
            </p:cNvSpPr>
            <p:nvPr/>
          </p:nvSpPr>
          <p:spPr bwMode="auto">
            <a:xfrm>
              <a:off x="411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8" name="Freeform 1890"/>
            <p:cNvSpPr>
              <a:spLocks/>
            </p:cNvSpPr>
            <p:nvPr/>
          </p:nvSpPr>
          <p:spPr bwMode="auto">
            <a:xfrm>
              <a:off x="412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09" name="Freeform 1891"/>
            <p:cNvSpPr>
              <a:spLocks/>
            </p:cNvSpPr>
            <p:nvPr/>
          </p:nvSpPr>
          <p:spPr bwMode="auto">
            <a:xfrm>
              <a:off x="4122"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0" name="Freeform 1892"/>
            <p:cNvSpPr>
              <a:spLocks/>
            </p:cNvSpPr>
            <p:nvPr/>
          </p:nvSpPr>
          <p:spPr bwMode="auto">
            <a:xfrm>
              <a:off x="4122"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1" name="Freeform 1893"/>
            <p:cNvSpPr>
              <a:spLocks/>
            </p:cNvSpPr>
            <p:nvPr/>
          </p:nvSpPr>
          <p:spPr bwMode="auto">
            <a:xfrm>
              <a:off x="412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2" name="Freeform 1894"/>
            <p:cNvSpPr>
              <a:spLocks/>
            </p:cNvSpPr>
            <p:nvPr/>
          </p:nvSpPr>
          <p:spPr bwMode="auto">
            <a:xfrm>
              <a:off x="412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3" name="Freeform 1895"/>
            <p:cNvSpPr>
              <a:spLocks/>
            </p:cNvSpPr>
            <p:nvPr/>
          </p:nvSpPr>
          <p:spPr bwMode="auto">
            <a:xfrm>
              <a:off x="4125"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4" name="Freeform 1896"/>
            <p:cNvSpPr>
              <a:spLocks/>
            </p:cNvSpPr>
            <p:nvPr/>
          </p:nvSpPr>
          <p:spPr bwMode="auto">
            <a:xfrm>
              <a:off x="412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5" name="Freeform 1897"/>
            <p:cNvSpPr>
              <a:spLocks/>
            </p:cNvSpPr>
            <p:nvPr/>
          </p:nvSpPr>
          <p:spPr bwMode="auto">
            <a:xfrm>
              <a:off x="4126"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6" name="Freeform 1898"/>
            <p:cNvSpPr>
              <a:spLocks/>
            </p:cNvSpPr>
            <p:nvPr/>
          </p:nvSpPr>
          <p:spPr bwMode="auto">
            <a:xfrm>
              <a:off x="412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7" name="Freeform 1899"/>
            <p:cNvSpPr>
              <a:spLocks/>
            </p:cNvSpPr>
            <p:nvPr/>
          </p:nvSpPr>
          <p:spPr bwMode="auto">
            <a:xfrm>
              <a:off x="412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8" name="Freeform 1900"/>
            <p:cNvSpPr>
              <a:spLocks/>
            </p:cNvSpPr>
            <p:nvPr/>
          </p:nvSpPr>
          <p:spPr bwMode="auto">
            <a:xfrm>
              <a:off x="4130"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3 h 8"/>
                <a:gd name="T18" fmla="*/ 3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3"/>
                  </a:lnTo>
                  <a:lnTo>
                    <a:pt x="3" y="1"/>
                  </a:lnTo>
                  <a:lnTo>
                    <a:pt x="1" y="0"/>
                  </a:lnTo>
                  <a:lnTo>
                    <a:pt x="1"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19" name="Freeform 1901"/>
            <p:cNvSpPr>
              <a:spLocks/>
            </p:cNvSpPr>
            <p:nvPr/>
          </p:nvSpPr>
          <p:spPr bwMode="auto">
            <a:xfrm>
              <a:off x="413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0093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0" name="Rectangle 1902"/>
            <p:cNvSpPr>
              <a:spLocks noChangeArrowheads="1"/>
            </p:cNvSpPr>
            <p:nvPr/>
          </p:nvSpPr>
          <p:spPr bwMode="auto">
            <a:xfrm>
              <a:off x="4131" y="2766"/>
              <a:ext cx="2" cy="8"/>
            </a:xfrm>
            <a:prstGeom prst="rect">
              <a:avLst/>
            </a:prstGeom>
            <a:solidFill>
              <a:srgbClr val="0093D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9021" name="Freeform 1903"/>
            <p:cNvSpPr>
              <a:spLocks/>
            </p:cNvSpPr>
            <p:nvPr/>
          </p:nvSpPr>
          <p:spPr bwMode="auto">
            <a:xfrm>
              <a:off x="3591"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2" name="Freeform 1904"/>
            <p:cNvSpPr>
              <a:spLocks/>
            </p:cNvSpPr>
            <p:nvPr/>
          </p:nvSpPr>
          <p:spPr bwMode="auto">
            <a:xfrm>
              <a:off x="359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3" name="Freeform 1905"/>
            <p:cNvSpPr>
              <a:spLocks/>
            </p:cNvSpPr>
            <p:nvPr/>
          </p:nvSpPr>
          <p:spPr bwMode="auto">
            <a:xfrm>
              <a:off x="3593"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4" name="Freeform 1906"/>
            <p:cNvSpPr>
              <a:spLocks/>
            </p:cNvSpPr>
            <p:nvPr/>
          </p:nvSpPr>
          <p:spPr bwMode="auto">
            <a:xfrm>
              <a:off x="3594"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5" name="Freeform 1907"/>
            <p:cNvSpPr>
              <a:spLocks/>
            </p:cNvSpPr>
            <p:nvPr/>
          </p:nvSpPr>
          <p:spPr bwMode="auto">
            <a:xfrm>
              <a:off x="359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6" name="Freeform 1908"/>
            <p:cNvSpPr>
              <a:spLocks/>
            </p:cNvSpPr>
            <p:nvPr/>
          </p:nvSpPr>
          <p:spPr bwMode="auto">
            <a:xfrm>
              <a:off x="3596"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7" name="Freeform 1909"/>
            <p:cNvSpPr>
              <a:spLocks/>
            </p:cNvSpPr>
            <p:nvPr/>
          </p:nvSpPr>
          <p:spPr bwMode="auto">
            <a:xfrm>
              <a:off x="3598"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8" name="Freeform 1910"/>
            <p:cNvSpPr>
              <a:spLocks/>
            </p:cNvSpPr>
            <p:nvPr/>
          </p:nvSpPr>
          <p:spPr bwMode="auto">
            <a:xfrm>
              <a:off x="3598"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29" name="Freeform 1911"/>
            <p:cNvSpPr>
              <a:spLocks/>
            </p:cNvSpPr>
            <p:nvPr/>
          </p:nvSpPr>
          <p:spPr bwMode="auto">
            <a:xfrm>
              <a:off x="359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0" name="Freeform 1912"/>
            <p:cNvSpPr>
              <a:spLocks/>
            </p:cNvSpPr>
            <p:nvPr/>
          </p:nvSpPr>
          <p:spPr bwMode="auto">
            <a:xfrm>
              <a:off x="359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1" name="Freeform 1913"/>
            <p:cNvSpPr>
              <a:spLocks/>
            </p:cNvSpPr>
            <p:nvPr/>
          </p:nvSpPr>
          <p:spPr bwMode="auto">
            <a:xfrm>
              <a:off x="3601"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2" name="Freeform 1914"/>
            <p:cNvSpPr>
              <a:spLocks/>
            </p:cNvSpPr>
            <p:nvPr/>
          </p:nvSpPr>
          <p:spPr bwMode="auto">
            <a:xfrm>
              <a:off x="3602"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3" name="Freeform 1915"/>
            <p:cNvSpPr>
              <a:spLocks/>
            </p:cNvSpPr>
            <p:nvPr/>
          </p:nvSpPr>
          <p:spPr bwMode="auto">
            <a:xfrm>
              <a:off x="360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4" name="Freeform 1916"/>
            <p:cNvSpPr>
              <a:spLocks/>
            </p:cNvSpPr>
            <p:nvPr/>
          </p:nvSpPr>
          <p:spPr bwMode="auto">
            <a:xfrm>
              <a:off x="360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5" name="Freeform 1917"/>
            <p:cNvSpPr>
              <a:spLocks/>
            </p:cNvSpPr>
            <p:nvPr/>
          </p:nvSpPr>
          <p:spPr bwMode="auto">
            <a:xfrm>
              <a:off x="3606"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6" name="Freeform 1918"/>
            <p:cNvSpPr>
              <a:spLocks/>
            </p:cNvSpPr>
            <p:nvPr/>
          </p:nvSpPr>
          <p:spPr bwMode="auto">
            <a:xfrm>
              <a:off x="3606"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7" name="Freeform 1919"/>
            <p:cNvSpPr>
              <a:spLocks/>
            </p:cNvSpPr>
            <p:nvPr/>
          </p:nvSpPr>
          <p:spPr bwMode="auto">
            <a:xfrm>
              <a:off x="3607"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8" name="Freeform 1920"/>
            <p:cNvSpPr>
              <a:spLocks/>
            </p:cNvSpPr>
            <p:nvPr/>
          </p:nvSpPr>
          <p:spPr bwMode="auto">
            <a:xfrm>
              <a:off x="3607"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39" name="Freeform 1921"/>
            <p:cNvSpPr>
              <a:spLocks/>
            </p:cNvSpPr>
            <p:nvPr/>
          </p:nvSpPr>
          <p:spPr bwMode="auto">
            <a:xfrm>
              <a:off x="3609"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0" name="Freeform 1922"/>
            <p:cNvSpPr>
              <a:spLocks/>
            </p:cNvSpPr>
            <p:nvPr/>
          </p:nvSpPr>
          <p:spPr bwMode="auto">
            <a:xfrm>
              <a:off x="3610"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1" name="Freeform 1923"/>
            <p:cNvSpPr>
              <a:spLocks/>
            </p:cNvSpPr>
            <p:nvPr/>
          </p:nvSpPr>
          <p:spPr bwMode="auto">
            <a:xfrm>
              <a:off x="361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2" name="Freeform 1924"/>
            <p:cNvSpPr>
              <a:spLocks/>
            </p:cNvSpPr>
            <p:nvPr/>
          </p:nvSpPr>
          <p:spPr bwMode="auto">
            <a:xfrm>
              <a:off x="3612" y="2766"/>
              <a:ext cx="5" cy="8"/>
            </a:xfrm>
            <a:custGeom>
              <a:avLst/>
              <a:gdLst>
                <a:gd name="T0" fmla="*/ 0 w 5"/>
                <a:gd name="T1" fmla="*/ 0 h 8"/>
                <a:gd name="T2" fmla="*/ 0 w 5"/>
                <a:gd name="T3" fmla="*/ 0 h 8"/>
                <a:gd name="T4" fmla="*/ 0 w 5"/>
                <a:gd name="T5" fmla="*/ 0 h 8"/>
                <a:gd name="T6" fmla="*/ 0 w 5"/>
                <a:gd name="T7" fmla="*/ 8 h 8"/>
                <a:gd name="T8" fmla="*/ 2 w 5"/>
                <a:gd name="T9" fmla="*/ 8 h 8"/>
                <a:gd name="T10" fmla="*/ 0 w 5"/>
                <a:gd name="T11" fmla="*/ 0 h 8"/>
                <a:gd name="T12" fmla="*/ 2 w 5"/>
                <a:gd name="T13" fmla="*/ 8 h 8"/>
                <a:gd name="T14" fmla="*/ 3 w 5"/>
                <a:gd name="T15" fmla="*/ 6 h 8"/>
                <a:gd name="T16" fmla="*/ 5 w 5"/>
                <a:gd name="T17" fmla="*/ 3 h 8"/>
                <a:gd name="T18" fmla="*/ 3 w 5"/>
                <a:gd name="T19" fmla="*/ 1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2" y="8"/>
                  </a:lnTo>
                  <a:lnTo>
                    <a:pt x="0" y="0"/>
                  </a:lnTo>
                  <a:lnTo>
                    <a:pt x="2" y="8"/>
                  </a:lnTo>
                  <a:lnTo>
                    <a:pt x="3" y="6"/>
                  </a:lnTo>
                  <a:lnTo>
                    <a:pt x="5" y="3"/>
                  </a:lnTo>
                  <a:lnTo>
                    <a:pt x="3" y="1"/>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3" name="Freeform 1925"/>
            <p:cNvSpPr>
              <a:spLocks/>
            </p:cNvSpPr>
            <p:nvPr/>
          </p:nvSpPr>
          <p:spPr bwMode="auto">
            <a:xfrm>
              <a:off x="361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4" name="Freeform 1926"/>
            <p:cNvSpPr>
              <a:spLocks/>
            </p:cNvSpPr>
            <p:nvPr/>
          </p:nvSpPr>
          <p:spPr bwMode="auto">
            <a:xfrm>
              <a:off x="3614"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5" name="Freeform 1927"/>
            <p:cNvSpPr>
              <a:spLocks/>
            </p:cNvSpPr>
            <p:nvPr/>
          </p:nvSpPr>
          <p:spPr bwMode="auto">
            <a:xfrm>
              <a:off x="3615"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6" name="Freeform 1928"/>
            <p:cNvSpPr>
              <a:spLocks/>
            </p:cNvSpPr>
            <p:nvPr/>
          </p:nvSpPr>
          <p:spPr bwMode="auto">
            <a:xfrm>
              <a:off x="361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7" name="Freeform 1929"/>
            <p:cNvSpPr>
              <a:spLocks/>
            </p:cNvSpPr>
            <p:nvPr/>
          </p:nvSpPr>
          <p:spPr bwMode="auto">
            <a:xfrm>
              <a:off x="3617"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8" name="Freeform 1930"/>
            <p:cNvSpPr>
              <a:spLocks/>
            </p:cNvSpPr>
            <p:nvPr/>
          </p:nvSpPr>
          <p:spPr bwMode="auto">
            <a:xfrm>
              <a:off x="3617"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49" name="Freeform 1931"/>
            <p:cNvSpPr>
              <a:spLocks/>
            </p:cNvSpPr>
            <p:nvPr/>
          </p:nvSpPr>
          <p:spPr bwMode="auto">
            <a:xfrm>
              <a:off x="3619"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3 h 8"/>
                <a:gd name="T18" fmla="*/ 3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3"/>
                  </a:lnTo>
                  <a:lnTo>
                    <a:pt x="3"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0" name="Freeform 1932"/>
            <p:cNvSpPr>
              <a:spLocks/>
            </p:cNvSpPr>
            <p:nvPr/>
          </p:nvSpPr>
          <p:spPr bwMode="auto">
            <a:xfrm>
              <a:off x="3620"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1" name="Freeform 1933"/>
            <p:cNvSpPr>
              <a:spLocks/>
            </p:cNvSpPr>
            <p:nvPr/>
          </p:nvSpPr>
          <p:spPr bwMode="auto">
            <a:xfrm>
              <a:off x="362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2" name="Freeform 1934"/>
            <p:cNvSpPr>
              <a:spLocks/>
            </p:cNvSpPr>
            <p:nvPr/>
          </p:nvSpPr>
          <p:spPr bwMode="auto">
            <a:xfrm>
              <a:off x="3622"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3" name="Freeform 1935"/>
            <p:cNvSpPr>
              <a:spLocks/>
            </p:cNvSpPr>
            <p:nvPr/>
          </p:nvSpPr>
          <p:spPr bwMode="auto">
            <a:xfrm>
              <a:off x="3622"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4" name="Freeform 1936"/>
            <p:cNvSpPr>
              <a:spLocks/>
            </p:cNvSpPr>
            <p:nvPr/>
          </p:nvSpPr>
          <p:spPr bwMode="auto">
            <a:xfrm>
              <a:off x="362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5" name="Freeform 1937"/>
            <p:cNvSpPr>
              <a:spLocks/>
            </p:cNvSpPr>
            <p:nvPr/>
          </p:nvSpPr>
          <p:spPr bwMode="auto">
            <a:xfrm>
              <a:off x="3623" y="2766"/>
              <a:ext cx="7" cy="8"/>
            </a:xfrm>
            <a:custGeom>
              <a:avLst/>
              <a:gdLst>
                <a:gd name="T0" fmla="*/ 2 w 7"/>
                <a:gd name="T1" fmla="*/ 0 h 8"/>
                <a:gd name="T2" fmla="*/ 2 w 7"/>
                <a:gd name="T3" fmla="*/ 0 h 8"/>
                <a:gd name="T4" fmla="*/ 0 w 7"/>
                <a:gd name="T5" fmla="*/ 0 h 8"/>
                <a:gd name="T6" fmla="*/ 2 w 7"/>
                <a:gd name="T7" fmla="*/ 8 h 8"/>
                <a:gd name="T8" fmla="*/ 2 w 7"/>
                <a:gd name="T9" fmla="*/ 8 h 8"/>
                <a:gd name="T10" fmla="*/ 2 w 7"/>
                <a:gd name="T11" fmla="*/ 0 h 8"/>
                <a:gd name="T12" fmla="*/ 2 w 7"/>
                <a:gd name="T13" fmla="*/ 8 h 8"/>
                <a:gd name="T14" fmla="*/ 5 w 7"/>
                <a:gd name="T15" fmla="*/ 6 h 8"/>
                <a:gd name="T16" fmla="*/ 7 w 7"/>
                <a:gd name="T17" fmla="*/ 3 h 8"/>
                <a:gd name="T18" fmla="*/ 5 w 7"/>
                <a:gd name="T19" fmla="*/ 1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0"/>
                  </a:lnTo>
                  <a:lnTo>
                    <a:pt x="2" y="8"/>
                  </a:lnTo>
                  <a:lnTo>
                    <a:pt x="2" y="0"/>
                  </a:lnTo>
                  <a:lnTo>
                    <a:pt x="2" y="8"/>
                  </a:lnTo>
                  <a:lnTo>
                    <a:pt x="5" y="6"/>
                  </a:lnTo>
                  <a:lnTo>
                    <a:pt x="7" y="3"/>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6" name="Freeform 1938"/>
            <p:cNvSpPr>
              <a:spLocks/>
            </p:cNvSpPr>
            <p:nvPr/>
          </p:nvSpPr>
          <p:spPr bwMode="auto">
            <a:xfrm>
              <a:off x="362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7" name="Freeform 1939"/>
            <p:cNvSpPr>
              <a:spLocks/>
            </p:cNvSpPr>
            <p:nvPr/>
          </p:nvSpPr>
          <p:spPr bwMode="auto">
            <a:xfrm>
              <a:off x="3627"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8" name="Freeform 1940"/>
            <p:cNvSpPr>
              <a:spLocks/>
            </p:cNvSpPr>
            <p:nvPr/>
          </p:nvSpPr>
          <p:spPr bwMode="auto">
            <a:xfrm>
              <a:off x="3627"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59" name="Freeform 1941"/>
            <p:cNvSpPr>
              <a:spLocks/>
            </p:cNvSpPr>
            <p:nvPr/>
          </p:nvSpPr>
          <p:spPr bwMode="auto">
            <a:xfrm>
              <a:off x="362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0" name="Freeform 1942"/>
            <p:cNvSpPr>
              <a:spLocks/>
            </p:cNvSpPr>
            <p:nvPr/>
          </p:nvSpPr>
          <p:spPr bwMode="auto">
            <a:xfrm>
              <a:off x="3628" y="2766"/>
              <a:ext cx="7" cy="8"/>
            </a:xfrm>
            <a:custGeom>
              <a:avLst/>
              <a:gdLst>
                <a:gd name="T0" fmla="*/ 2 w 7"/>
                <a:gd name="T1" fmla="*/ 0 h 8"/>
                <a:gd name="T2" fmla="*/ 2 w 7"/>
                <a:gd name="T3" fmla="*/ 0 h 8"/>
                <a:gd name="T4" fmla="*/ 0 w 7"/>
                <a:gd name="T5" fmla="*/ 0 h 8"/>
                <a:gd name="T6" fmla="*/ 2 w 7"/>
                <a:gd name="T7" fmla="*/ 8 h 8"/>
                <a:gd name="T8" fmla="*/ 2 w 7"/>
                <a:gd name="T9" fmla="*/ 8 h 8"/>
                <a:gd name="T10" fmla="*/ 2 w 7"/>
                <a:gd name="T11" fmla="*/ 0 h 8"/>
                <a:gd name="T12" fmla="*/ 2 w 7"/>
                <a:gd name="T13" fmla="*/ 8 h 8"/>
                <a:gd name="T14" fmla="*/ 5 w 7"/>
                <a:gd name="T15" fmla="*/ 6 h 8"/>
                <a:gd name="T16" fmla="*/ 7 w 7"/>
                <a:gd name="T17" fmla="*/ 3 h 8"/>
                <a:gd name="T18" fmla="*/ 5 w 7"/>
                <a:gd name="T19" fmla="*/ 0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0"/>
                  </a:lnTo>
                  <a:lnTo>
                    <a:pt x="2" y="8"/>
                  </a:lnTo>
                  <a:lnTo>
                    <a:pt x="2" y="0"/>
                  </a:lnTo>
                  <a:lnTo>
                    <a:pt x="2" y="8"/>
                  </a:lnTo>
                  <a:lnTo>
                    <a:pt x="5" y="6"/>
                  </a:lnTo>
                  <a:lnTo>
                    <a:pt x="7"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1" name="Freeform 1943"/>
            <p:cNvSpPr>
              <a:spLocks/>
            </p:cNvSpPr>
            <p:nvPr/>
          </p:nvSpPr>
          <p:spPr bwMode="auto">
            <a:xfrm>
              <a:off x="363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2" name="Freeform 1944"/>
            <p:cNvSpPr>
              <a:spLocks/>
            </p:cNvSpPr>
            <p:nvPr/>
          </p:nvSpPr>
          <p:spPr bwMode="auto">
            <a:xfrm>
              <a:off x="3632"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3 h 8"/>
                <a:gd name="T18" fmla="*/ 3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3"/>
                  </a:lnTo>
                  <a:lnTo>
                    <a:pt x="3"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3" name="Freeform 1945"/>
            <p:cNvSpPr>
              <a:spLocks/>
            </p:cNvSpPr>
            <p:nvPr/>
          </p:nvSpPr>
          <p:spPr bwMode="auto">
            <a:xfrm>
              <a:off x="3632" y="2766"/>
              <a:ext cx="4" cy="8"/>
            </a:xfrm>
            <a:custGeom>
              <a:avLst/>
              <a:gdLst>
                <a:gd name="T0" fmla="*/ 1 w 4"/>
                <a:gd name="T1" fmla="*/ 0 h 8"/>
                <a:gd name="T2" fmla="*/ 1 w 4"/>
                <a:gd name="T3" fmla="*/ 0 h 8"/>
                <a:gd name="T4" fmla="*/ 0 w 4"/>
                <a:gd name="T5" fmla="*/ 0 h 8"/>
                <a:gd name="T6" fmla="*/ 1 w 4"/>
                <a:gd name="T7" fmla="*/ 8 h 8"/>
                <a:gd name="T8" fmla="*/ 1 w 4"/>
                <a:gd name="T9" fmla="*/ 8 h 8"/>
                <a:gd name="T10" fmla="*/ 1 w 4"/>
                <a:gd name="T11" fmla="*/ 0 h 8"/>
                <a:gd name="T12" fmla="*/ 1 w 4"/>
                <a:gd name="T13" fmla="*/ 8 h 8"/>
                <a:gd name="T14" fmla="*/ 4 w 4"/>
                <a:gd name="T15" fmla="*/ 6 h 8"/>
                <a:gd name="T16" fmla="*/ 4 w 4"/>
                <a:gd name="T17" fmla="*/ 3 h 8"/>
                <a:gd name="T18" fmla="*/ 4 w 4"/>
                <a:gd name="T19" fmla="*/ 0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1" y="8"/>
                  </a:lnTo>
                  <a:lnTo>
                    <a:pt x="1" y="0"/>
                  </a:lnTo>
                  <a:lnTo>
                    <a:pt x="1" y="8"/>
                  </a:lnTo>
                  <a:lnTo>
                    <a:pt x="4" y="6"/>
                  </a:lnTo>
                  <a:lnTo>
                    <a:pt x="4" y="3"/>
                  </a:lnTo>
                  <a:lnTo>
                    <a:pt x="4"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4" name="Freeform 1946"/>
            <p:cNvSpPr>
              <a:spLocks/>
            </p:cNvSpPr>
            <p:nvPr/>
          </p:nvSpPr>
          <p:spPr bwMode="auto">
            <a:xfrm>
              <a:off x="363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5" name="Freeform 1947"/>
            <p:cNvSpPr>
              <a:spLocks/>
            </p:cNvSpPr>
            <p:nvPr/>
          </p:nvSpPr>
          <p:spPr bwMode="auto">
            <a:xfrm>
              <a:off x="3635" y="2766"/>
              <a:ext cx="5" cy="8"/>
            </a:xfrm>
            <a:custGeom>
              <a:avLst/>
              <a:gdLst>
                <a:gd name="T0" fmla="*/ 1 w 5"/>
                <a:gd name="T1" fmla="*/ 8 h 8"/>
                <a:gd name="T2" fmla="*/ 0 w 5"/>
                <a:gd name="T3" fmla="*/ 0 h 8"/>
                <a:gd name="T4" fmla="*/ 0 w 5"/>
                <a:gd name="T5" fmla="*/ 0 h 8"/>
                <a:gd name="T6" fmla="*/ 0 w 5"/>
                <a:gd name="T7" fmla="*/ 8 h 8"/>
                <a:gd name="T8" fmla="*/ 0 w 5"/>
                <a:gd name="T9" fmla="*/ 8 h 8"/>
                <a:gd name="T10" fmla="*/ 1 w 5"/>
                <a:gd name="T11" fmla="*/ 8 h 8"/>
                <a:gd name="T12" fmla="*/ 0 w 5"/>
                <a:gd name="T13" fmla="*/ 8 h 8"/>
                <a:gd name="T14" fmla="*/ 3 w 5"/>
                <a:gd name="T15" fmla="*/ 6 h 8"/>
                <a:gd name="T16" fmla="*/ 5 w 5"/>
                <a:gd name="T17" fmla="*/ 3 h 8"/>
                <a:gd name="T18" fmla="*/ 3 w 5"/>
                <a:gd name="T19" fmla="*/ 1 h 8"/>
                <a:gd name="T20" fmla="*/ 0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0" y="0"/>
                  </a:lnTo>
                  <a:lnTo>
                    <a:pt x="0" y="8"/>
                  </a:lnTo>
                  <a:lnTo>
                    <a:pt x="1" y="8"/>
                  </a:lnTo>
                  <a:lnTo>
                    <a:pt x="0" y="8"/>
                  </a:lnTo>
                  <a:lnTo>
                    <a:pt x="3" y="6"/>
                  </a:lnTo>
                  <a:lnTo>
                    <a:pt x="5" y="3"/>
                  </a:lnTo>
                  <a:lnTo>
                    <a:pt x="3" y="1"/>
                  </a:lnTo>
                  <a:lnTo>
                    <a:pt x="0"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6" name="Freeform 1948"/>
            <p:cNvSpPr>
              <a:spLocks/>
            </p:cNvSpPr>
            <p:nvPr/>
          </p:nvSpPr>
          <p:spPr bwMode="auto">
            <a:xfrm>
              <a:off x="3635" y="2766"/>
              <a:ext cx="5" cy="8"/>
            </a:xfrm>
            <a:custGeom>
              <a:avLst/>
              <a:gdLst>
                <a:gd name="T0" fmla="*/ 1 w 5"/>
                <a:gd name="T1" fmla="*/ 0 h 8"/>
                <a:gd name="T2" fmla="*/ 1 w 5"/>
                <a:gd name="T3" fmla="*/ 0 h 8"/>
                <a:gd name="T4" fmla="*/ 0 w 5"/>
                <a:gd name="T5" fmla="*/ 0 h 8"/>
                <a:gd name="T6" fmla="*/ 1 w 5"/>
                <a:gd name="T7" fmla="*/ 8 h 8"/>
                <a:gd name="T8" fmla="*/ 1 w 5"/>
                <a:gd name="T9" fmla="*/ 6 h 8"/>
                <a:gd name="T10" fmla="*/ 1 w 5"/>
                <a:gd name="T11" fmla="*/ 0 h 8"/>
                <a:gd name="T12" fmla="*/ 1 w 5"/>
                <a:gd name="T13" fmla="*/ 6 h 8"/>
                <a:gd name="T14" fmla="*/ 5 w 5"/>
                <a:gd name="T15" fmla="*/ 6 h 8"/>
                <a:gd name="T16" fmla="*/ 5 w 5"/>
                <a:gd name="T17" fmla="*/ 3 h 8"/>
                <a:gd name="T18" fmla="*/ 5 w 5"/>
                <a:gd name="T19" fmla="*/ 0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0"/>
                  </a:lnTo>
                  <a:lnTo>
                    <a:pt x="1" y="8"/>
                  </a:lnTo>
                  <a:lnTo>
                    <a:pt x="1" y="6"/>
                  </a:lnTo>
                  <a:lnTo>
                    <a:pt x="1" y="0"/>
                  </a:lnTo>
                  <a:lnTo>
                    <a:pt x="1" y="6"/>
                  </a:lnTo>
                  <a:lnTo>
                    <a:pt x="5" y="6"/>
                  </a:lnTo>
                  <a:lnTo>
                    <a:pt x="5" y="3"/>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7" name="Freeform 1949"/>
            <p:cNvSpPr>
              <a:spLocks/>
            </p:cNvSpPr>
            <p:nvPr/>
          </p:nvSpPr>
          <p:spPr bwMode="auto">
            <a:xfrm>
              <a:off x="3636" y="2766"/>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4 w 5"/>
                <a:gd name="T15" fmla="*/ 6 h 6"/>
                <a:gd name="T16" fmla="*/ 5 w 5"/>
                <a:gd name="T17" fmla="*/ 3 h 6"/>
                <a:gd name="T18" fmla="*/ 4 w 5"/>
                <a:gd name="T19" fmla="*/ 1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4" y="6"/>
                  </a:lnTo>
                  <a:lnTo>
                    <a:pt x="5" y="3"/>
                  </a:lnTo>
                  <a:lnTo>
                    <a:pt x="4" y="1"/>
                  </a:lnTo>
                  <a:lnTo>
                    <a:pt x="2"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8" name="Freeform 1950"/>
            <p:cNvSpPr>
              <a:spLocks/>
            </p:cNvSpPr>
            <p:nvPr/>
          </p:nvSpPr>
          <p:spPr bwMode="auto">
            <a:xfrm>
              <a:off x="3636" y="2766"/>
              <a:ext cx="7" cy="6"/>
            </a:xfrm>
            <a:custGeom>
              <a:avLst/>
              <a:gdLst>
                <a:gd name="T0" fmla="*/ 2 w 7"/>
                <a:gd name="T1" fmla="*/ 0 h 6"/>
                <a:gd name="T2" fmla="*/ 2 w 7"/>
                <a:gd name="T3" fmla="*/ 0 h 6"/>
                <a:gd name="T4" fmla="*/ 0 w 7"/>
                <a:gd name="T5" fmla="*/ 0 h 6"/>
                <a:gd name="T6" fmla="*/ 2 w 7"/>
                <a:gd name="T7" fmla="*/ 6 h 6"/>
                <a:gd name="T8" fmla="*/ 2 w 7"/>
                <a:gd name="T9" fmla="*/ 6 h 6"/>
                <a:gd name="T10" fmla="*/ 2 w 7"/>
                <a:gd name="T11" fmla="*/ 0 h 6"/>
                <a:gd name="T12" fmla="*/ 2 w 7"/>
                <a:gd name="T13" fmla="*/ 6 h 6"/>
                <a:gd name="T14" fmla="*/ 5 w 7"/>
                <a:gd name="T15" fmla="*/ 6 h 6"/>
                <a:gd name="T16" fmla="*/ 7 w 7"/>
                <a:gd name="T17" fmla="*/ 3 h 6"/>
                <a:gd name="T18" fmla="*/ 5 w 7"/>
                <a:gd name="T19" fmla="*/ 0 h 6"/>
                <a:gd name="T20" fmla="*/ 2 w 7"/>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2" y="0"/>
                  </a:moveTo>
                  <a:lnTo>
                    <a:pt x="2" y="0"/>
                  </a:lnTo>
                  <a:lnTo>
                    <a:pt x="0" y="0"/>
                  </a:lnTo>
                  <a:lnTo>
                    <a:pt x="2" y="6"/>
                  </a:lnTo>
                  <a:lnTo>
                    <a:pt x="2" y="0"/>
                  </a:lnTo>
                  <a:lnTo>
                    <a:pt x="2" y="6"/>
                  </a:lnTo>
                  <a:lnTo>
                    <a:pt x="5" y="6"/>
                  </a:lnTo>
                  <a:lnTo>
                    <a:pt x="7"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69" name="Freeform 1951"/>
            <p:cNvSpPr>
              <a:spLocks/>
            </p:cNvSpPr>
            <p:nvPr/>
          </p:nvSpPr>
          <p:spPr bwMode="auto">
            <a:xfrm>
              <a:off x="3638" y="2766"/>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0" name="Freeform 1952"/>
            <p:cNvSpPr>
              <a:spLocks/>
            </p:cNvSpPr>
            <p:nvPr/>
          </p:nvSpPr>
          <p:spPr bwMode="auto">
            <a:xfrm>
              <a:off x="3640" y="2766"/>
              <a:ext cx="4" cy="6"/>
            </a:xfrm>
            <a:custGeom>
              <a:avLst/>
              <a:gdLst>
                <a:gd name="T0" fmla="*/ 1 w 4"/>
                <a:gd name="T1" fmla="*/ 6 h 6"/>
                <a:gd name="T2" fmla="*/ 0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5 h 6"/>
                <a:gd name="T16" fmla="*/ 4 w 4"/>
                <a:gd name="T17" fmla="*/ 3 h 6"/>
                <a:gd name="T18" fmla="*/ 3 w 4"/>
                <a:gd name="T19" fmla="*/ 0 h 6"/>
                <a:gd name="T20" fmla="*/ 0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0" y="0"/>
                  </a:lnTo>
                  <a:lnTo>
                    <a:pt x="0" y="6"/>
                  </a:lnTo>
                  <a:lnTo>
                    <a:pt x="1" y="6"/>
                  </a:lnTo>
                  <a:lnTo>
                    <a:pt x="3" y="5"/>
                  </a:lnTo>
                  <a:lnTo>
                    <a:pt x="4" y="3"/>
                  </a:lnTo>
                  <a:lnTo>
                    <a:pt x="3" y="0"/>
                  </a:lnTo>
                  <a:lnTo>
                    <a:pt x="0"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1" name="Freeform 1953"/>
            <p:cNvSpPr>
              <a:spLocks/>
            </p:cNvSpPr>
            <p:nvPr/>
          </p:nvSpPr>
          <p:spPr bwMode="auto">
            <a:xfrm>
              <a:off x="3640" y="2766"/>
              <a:ext cx="4" cy="6"/>
            </a:xfrm>
            <a:custGeom>
              <a:avLst/>
              <a:gdLst>
                <a:gd name="T0" fmla="*/ 1 w 4"/>
                <a:gd name="T1" fmla="*/ 0 h 6"/>
                <a:gd name="T2" fmla="*/ 1 w 4"/>
                <a:gd name="T3" fmla="*/ 0 h 6"/>
                <a:gd name="T4" fmla="*/ 0 w 4"/>
                <a:gd name="T5" fmla="*/ 0 h 6"/>
                <a:gd name="T6" fmla="*/ 1 w 4"/>
                <a:gd name="T7" fmla="*/ 6 h 6"/>
                <a:gd name="T8" fmla="*/ 1 w 4"/>
                <a:gd name="T9" fmla="*/ 6 h 6"/>
                <a:gd name="T10" fmla="*/ 1 w 4"/>
                <a:gd name="T11" fmla="*/ 0 h 6"/>
                <a:gd name="T12" fmla="*/ 1 w 4"/>
                <a:gd name="T13" fmla="*/ 6 h 6"/>
                <a:gd name="T14" fmla="*/ 4 w 4"/>
                <a:gd name="T15" fmla="*/ 5 h 6"/>
                <a:gd name="T16" fmla="*/ 4 w 4"/>
                <a:gd name="T17" fmla="*/ 3 h 6"/>
                <a:gd name="T18" fmla="*/ 4 w 4"/>
                <a:gd name="T19" fmla="*/ 0 h 6"/>
                <a:gd name="T20" fmla="*/ 1 w 4"/>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6">
                  <a:moveTo>
                    <a:pt x="1" y="0"/>
                  </a:moveTo>
                  <a:lnTo>
                    <a:pt x="1" y="0"/>
                  </a:lnTo>
                  <a:lnTo>
                    <a:pt x="0" y="0"/>
                  </a:lnTo>
                  <a:lnTo>
                    <a:pt x="1" y="6"/>
                  </a:lnTo>
                  <a:lnTo>
                    <a:pt x="1" y="0"/>
                  </a:lnTo>
                  <a:lnTo>
                    <a:pt x="1" y="6"/>
                  </a:lnTo>
                  <a:lnTo>
                    <a:pt x="4" y="5"/>
                  </a:lnTo>
                  <a:lnTo>
                    <a:pt x="4" y="3"/>
                  </a:lnTo>
                  <a:lnTo>
                    <a:pt x="4"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2" name="Freeform 1954"/>
            <p:cNvSpPr>
              <a:spLocks/>
            </p:cNvSpPr>
            <p:nvPr/>
          </p:nvSpPr>
          <p:spPr bwMode="auto">
            <a:xfrm>
              <a:off x="3641" y="2766"/>
              <a:ext cx="5" cy="6"/>
            </a:xfrm>
            <a:custGeom>
              <a:avLst/>
              <a:gdLst>
                <a:gd name="T0" fmla="*/ 2 w 5"/>
                <a:gd name="T1" fmla="*/ 0 h 6"/>
                <a:gd name="T2" fmla="*/ 0 w 5"/>
                <a:gd name="T3" fmla="*/ 0 h 6"/>
                <a:gd name="T4" fmla="*/ 0 w 5"/>
                <a:gd name="T5" fmla="*/ 0 h 6"/>
                <a:gd name="T6" fmla="*/ 0 w 5"/>
                <a:gd name="T7" fmla="*/ 6 h 6"/>
                <a:gd name="T8" fmla="*/ 2 w 5"/>
                <a:gd name="T9" fmla="*/ 6 h 6"/>
                <a:gd name="T10" fmla="*/ 2 w 5"/>
                <a:gd name="T11" fmla="*/ 0 h 6"/>
                <a:gd name="T12" fmla="*/ 2 w 5"/>
                <a:gd name="T13" fmla="*/ 6 h 6"/>
                <a:gd name="T14" fmla="*/ 3 w 5"/>
                <a:gd name="T15" fmla="*/ 5 h 6"/>
                <a:gd name="T16" fmla="*/ 5 w 5"/>
                <a:gd name="T17" fmla="*/ 3 h 6"/>
                <a:gd name="T18" fmla="*/ 3 w 5"/>
                <a:gd name="T19" fmla="*/ 0 h 6"/>
                <a:gd name="T20" fmla="*/ 0 w 5"/>
                <a:gd name="T21" fmla="*/ 0 h 6"/>
                <a:gd name="T22" fmla="*/ 2 w 5"/>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0"/>
                  </a:moveTo>
                  <a:lnTo>
                    <a:pt x="0" y="0"/>
                  </a:lnTo>
                  <a:lnTo>
                    <a:pt x="0" y="6"/>
                  </a:lnTo>
                  <a:lnTo>
                    <a:pt x="2" y="6"/>
                  </a:lnTo>
                  <a:lnTo>
                    <a:pt x="2" y="0"/>
                  </a:lnTo>
                  <a:lnTo>
                    <a:pt x="2" y="6"/>
                  </a:lnTo>
                  <a:lnTo>
                    <a:pt x="3" y="5"/>
                  </a:lnTo>
                  <a:lnTo>
                    <a:pt x="5" y="3"/>
                  </a:lnTo>
                  <a:lnTo>
                    <a:pt x="3" y="0"/>
                  </a:lnTo>
                  <a:lnTo>
                    <a:pt x="0"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3" name="Freeform 1955"/>
            <p:cNvSpPr>
              <a:spLocks/>
            </p:cNvSpPr>
            <p:nvPr/>
          </p:nvSpPr>
          <p:spPr bwMode="auto">
            <a:xfrm>
              <a:off x="3643" y="2766"/>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4" name="Freeform 1956"/>
            <p:cNvSpPr>
              <a:spLocks/>
            </p:cNvSpPr>
            <p:nvPr/>
          </p:nvSpPr>
          <p:spPr bwMode="auto">
            <a:xfrm>
              <a:off x="3643" y="2764"/>
              <a:ext cx="5" cy="8"/>
            </a:xfrm>
            <a:custGeom>
              <a:avLst/>
              <a:gdLst>
                <a:gd name="T0" fmla="*/ 1 w 5"/>
                <a:gd name="T1" fmla="*/ 0 h 8"/>
                <a:gd name="T2" fmla="*/ 1 w 5"/>
                <a:gd name="T3" fmla="*/ 0 h 8"/>
                <a:gd name="T4" fmla="*/ 0 w 5"/>
                <a:gd name="T5" fmla="*/ 2 h 8"/>
                <a:gd name="T6" fmla="*/ 0 w 5"/>
                <a:gd name="T7" fmla="*/ 8 h 8"/>
                <a:gd name="T8" fmla="*/ 1 w 5"/>
                <a:gd name="T9" fmla="*/ 8 h 8"/>
                <a:gd name="T10" fmla="*/ 1 w 5"/>
                <a:gd name="T11" fmla="*/ 0 h 8"/>
                <a:gd name="T12" fmla="*/ 1 w 5"/>
                <a:gd name="T13" fmla="*/ 8 h 8"/>
                <a:gd name="T14" fmla="*/ 5 w 5"/>
                <a:gd name="T15" fmla="*/ 7 h 8"/>
                <a:gd name="T16" fmla="*/ 5 w 5"/>
                <a:gd name="T17" fmla="*/ 5 h 8"/>
                <a:gd name="T18" fmla="*/ 3 w 5"/>
                <a:gd name="T19" fmla="*/ 2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2"/>
                  </a:lnTo>
                  <a:lnTo>
                    <a:pt x="0" y="8"/>
                  </a:lnTo>
                  <a:lnTo>
                    <a:pt x="1" y="8"/>
                  </a:lnTo>
                  <a:lnTo>
                    <a:pt x="1" y="0"/>
                  </a:lnTo>
                  <a:lnTo>
                    <a:pt x="1" y="8"/>
                  </a:lnTo>
                  <a:lnTo>
                    <a:pt x="5" y="7"/>
                  </a:lnTo>
                  <a:lnTo>
                    <a:pt x="5" y="5"/>
                  </a:lnTo>
                  <a:lnTo>
                    <a:pt x="3" y="2"/>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5" name="Freeform 1957"/>
            <p:cNvSpPr>
              <a:spLocks/>
            </p:cNvSpPr>
            <p:nvPr/>
          </p:nvSpPr>
          <p:spPr bwMode="auto">
            <a:xfrm>
              <a:off x="3644" y="2764"/>
              <a:ext cx="5" cy="8"/>
            </a:xfrm>
            <a:custGeom>
              <a:avLst/>
              <a:gdLst>
                <a:gd name="T0" fmla="*/ 2 w 5"/>
                <a:gd name="T1" fmla="*/ 8 h 8"/>
                <a:gd name="T2" fmla="*/ 0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5 h 8"/>
                <a:gd name="T18" fmla="*/ 4 w 5"/>
                <a:gd name="T19" fmla="*/ 2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4" y="7"/>
                  </a:lnTo>
                  <a:lnTo>
                    <a:pt x="5" y="5"/>
                  </a:lnTo>
                  <a:lnTo>
                    <a:pt x="4" y="2"/>
                  </a:lnTo>
                  <a:lnTo>
                    <a:pt x="0"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6" name="Freeform 1958"/>
            <p:cNvSpPr>
              <a:spLocks/>
            </p:cNvSpPr>
            <p:nvPr/>
          </p:nvSpPr>
          <p:spPr bwMode="auto">
            <a:xfrm>
              <a:off x="3644" y="2764"/>
              <a:ext cx="5" cy="8"/>
            </a:xfrm>
            <a:custGeom>
              <a:avLst/>
              <a:gdLst>
                <a:gd name="T0" fmla="*/ 2 w 5"/>
                <a:gd name="T1" fmla="*/ 0 h 8"/>
                <a:gd name="T2" fmla="*/ 2 w 5"/>
                <a:gd name="T3" fmla="*/ 0 h 8"/>
                <a:gd name="T4" fmla="*/ 0 w 5"/>
                <a:gd name="T5" fmla="*/ 0 h 8"/>
                <a:gd name="T6" fmla="*/ 2 w 5"/>
                <a:gd name="T7" fmla="*/ 8 h 8"/>
                <a:gd name="T8" fmla="*/ 2 w 5"/>
                <a:gd name="T9" fmla="*/ 8 h 8"/>
                <a:gd name="T10" fmla="*/ 2 w 5"/>
                <a:gd name="T11" fmla="*/ 0 h 8"/>
                <a:gd name="T12" fmla="*/ 2 w 5"/>
                <a:gd name="T13" fmla="*/ 8 h 8"/>
                <a:gd name="T14" fmla="*/ 5 w 5"/>
                <a:gd name="T15" fmla="*/ 7 h 8"/>
                <a:gd name="T16" fmla="*/ 5 w 5"/>
                <a:gd name="T17" fmla="*/ 3 h 8"/>
                <a:gd name="T18" fmla="*/ 4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2" y="8"/>
                  </a:lnTo>
                  <a:lnTo>
                    <a:pt x="2" y="0"/>
                  </a:lnTo>
                  <a:lnTo>
                    <a:pt x="2" y="8"/>
                  </a:lnTo>
                  <a:lnTo>
                    <a:pt x="5" y="7"/>
                  </a:lnTo>
                  <a:lnTo>
                    <a:pt x="5" y="3"/>
                  </a:lnTo>
                  <a:lnTo>
                    <a:pt x="4"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7" name="Freeform 1959"/>
            <p:cNvSpPr>
              <a:spLocks/>
            </p:cNvSpPr>
            <p:nvPr/>
          </p:nvSpPr>
          <p:spPr bwMode="auto">
            <a:xfrm>
              <a:off x="3646" y="2764"/>
              <a:ext cx="5" cy="8"/>
            </a:xfrm>
            <a:custGeom>
              <a:avLst/>
              <a:gdLst>
                <a:gd name="T0" fmla="*/ 0 w 5"/>
                <a:gd name="T1" fmla="*/ 0 h 8"/>
                <a:gd name="T2" fmla="*/ 0 w 5"/>
                <a:gd name="T3" fmla="*/ 0 h 8"/>
                <a:gd name="T4" fmla="*/ 0 w 5"/>
                <a:gd name="T5" fmla="*/ 0 h 8"/>
                <a:gd name="T6" fmla="*/ 0 w 5"/>
                <a:gd name="T7" fmla="*/ 8 h 8"/>
                <a:gd name="T8" fmla="*/ 2 w 5"/>
                <a:gd name="T9" fmla="*/ 8 h 8"/>
                <a:gd name="T10" fmla="*/ 0 w 5"/>
                <a:gd name="T11" fmla="*/ 0 h 8"/>
                <a:gd name="T12" fmla="*/ 2 w 5"/>
                <a:gd name="T13" fmla="*/ 8 h 8"/>
                <a:gd name="T14" fmla="*/ 5 w 5"/>
                <a:gd name="T15" fmla="*/ 7 h 8"/>
                <a:gd name="T16" fmla="*/ 5 w 5"/>
                <a:gd name="T17" fmla="*/ 3 h 8"/>
                <a:gd name="T18" fmla="*/ 3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2" y="8"/>
                  </a:lnTo>
                  <a:lnTo>
                    <a:pt x="0" y="0"/>
                  </a:lnTo>
                  <a:lnTo>
                    <a:pt x="2" y="8"/>
                  </a:lnTo>
                  <a:lnTo>
                    <a:pt x="5" y="7"/>
                  </a:lnTo>
                  <a:lnTo>
                    <a:pt x="5" y="3"/>
                  </a:lnTo>
                  <a:lnTo>
                    <a:pt x="3" y="2"/>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8" name="Freeform 1960"/>
            <p:cNvSpPr>
              <a:spLocks/>
            </p:cNvSpPr>
            <p:nvPr/>
          </p:nvSpPr>
          <p:spPr bwMode="auto">
            <a:xfrm>
              <a:off x="3646" y="2764"/>
              <a:ext cx="7" cy="8"/>
            </a:xfrm>
            <a:custGeom>
              <a:avLst/>
              <a:gdLst>
                <a:gd name="T0" fmla="*/ 3 w 7"/>
                <a:gd name="T1" fmla="*/ 8 h 8"/>
                <a:gd name="T2" fmla="*/ 2 w 7"/>
                <a:gd name="T3" fmla="*/ 0 h 8"/>
                <a:gd name="T4" fmla="*/ 0 w 7"/>
                <a:gd name="T5" fmla="*/ 0 h 8"/>
                <a:gd name="T6" fmla="*/ 2 w 7"/>
                <a:gd name="T7" fmla="*/ 8 h 8"/>
                <a:gd name="T8" fmla="*/ 2 w 7"/>
                <a:gd name="T9" fmla="*/ 8 h 8"/>
                <a:gd name="T10" fmla="*/ 3 w 7"/>
                <a:gd name="T11" fmla="*/ 8 h 8"/>
                <a:gd name="T12" fmla="*/ 2 w 7"/>
                <a:gd name="T13" fmla="*/ 8 h 8"/>
                <a:gd name="T14" fmla="*/ 5 w 7"/>
                <a:gd name="T15" fmla="*/ 7 h 8"/>
                <a:gd name="T16" fmla="*/ 7 w 7"/>
                <a:gd name="T17" fmla="*/ 3 h 8"/>
                <a:gd name="T18" fmla="*/ 5 w 7"/>
                <a:gd name="T19" fmla="*/ 2 h 8"/>
                <a:gd name="T20" fmla="*/ 2 w 7"/>
                <a:gd name="T21" fmla="*/ 0 h 8"/>
                <a:gd name="T22" fmla="*/ 3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3" y="8"/>
                  </a:moveTo>
                  <a:lnTo>
                    <a:pt x="2" y="0"/>
                  </a:lnTo>
                  <a:lnTo>
                    <a:pt x="0" y="0"/>
                  </a:lnTo>
                  <a:lnTo>
                    <a:pt x="2" y="8"/>
                  </a:lnTo>
                  <a:lnTo>
                    <a:pt x="3" y="8"/>
                  </a:lnTo>
                  <a:lnTo>
                    <a:pt x="2" y="8"/>
                  </a:lnTo>
                  <a:lnTo>
                    <a:pt x="5" y="7"/>
                  </a:lnTo>
                  <a:lnTo>
                    <a:pt x="7" y="3"/>
                  </a:lnTo>
                  <a:lnTo>
                    <a:pt x="5" y="2"/>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79" name="Freeform 1961"/>
            <p:cNvSpPr>
              <a:spLocks/>
            </p:cNvSpPr>
            <p:nvPr/>
          </p:nvSpPr>
          <p:spPr bwMode="auto">
            <a:xfrm>
              <a:off x="3648" y="2764"/>
              <a:ext cx="5" cy="8"/>
            </a:xfrm>
            <a:custGeom>
              <a:avLst/>
              <a:gdLst>
                <a:gd name="T0" fmla="*/ 1 w 5"/>
                <a:gd name="T1" fmla="*/ 0 h 8"/>
                <a:gd name="T2" fmla="*/ 0 w 5"/>
                <a:gd name="T3" fmla="*/ 0 h 8"/>
                <a:gd name="T4" fmla="*/ 0 w 5"/>
                <a:gd name="T5" fmla="*/ 0 h 8"/>
                <a:gd name="T6" fmla="*/ 1 w 5"/>
                <a:gd name="T7" fmla="*/ 8 h 8"/>
                <a:gd name="T8" fmla="*/ 1 w 5"/>
                <a:gd name="T9" fmla="*/ 8 h 8"/>
                <a:gd name="T10" fmla="*/ 1 w 5"/>
                <a:gd name="T11" fmla="*/ 0 h 8"/>
                <a:gd name="T12" fmla="*/ 1 w 5"/>
                <a:gd name="T13" fmla="*/ 8 h 8"/>
                <a:gd name="T14" fmla="*/ 5 w 5"/>
                <a:gd name="T15" fmla="*/ 7 h 8"/>
                <a:gd name="T16" fmla="*/ 5 w 5"/>
                <a:gd name="T17" fmla="*/ 3 h 8"/>
                <a:gd name="T18" fmla="*/ 3 w 5"/>
                <a:gd name="T19" fmla="*/ 0 h 8"/>
                <a:gd name="T20" fmla="*/ 0 w 5"/>
                <a:gd name="T21" fmla="*/ 0 h 8"/>
                <a:gd name="T22" fmla="*/ 1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0"/>
                  </a:moveTo>
                  <a:lnTo>
                    <a:pt x="0" y="0"/>
                  </a:lnTo>
                  <a:lnTo>
                    <a:pt x="1" y="8"/>
                  </a:lnTo>
                  <a:lnTo>
                    <a:pt x="1" y="0"/>
                  </a:lnTo>
                  <a:lnTo>
                    <a:pt x="1" y="8"/>
                  </a:lnTo>
                  <a:lnTo>
                    <a:pt x="5" y="7"/>
                  </a:lnTo>
                  <a:lnTo>
                    <a:pt x="5" y="3"/>
                  </a:lnTo>
                  <a:lnTo>
                    <a:pt x="3" y="0"/>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0" name="Freeform 1962"/>
            <p:cNvSpPr>
              <a:spLocks/>
            </p:cNvSpPr>
            <p:nvPr/>
          </p:nvSpPr>
          <p:spPr bwMode="auto">
            <a:xfrm>
              <a:off x="3649" y="2764"/>
              <a:ext cx="5" cy="8"/>
            </a:xfrm>
            <a:custGeom>
              <a:avLst/>
              <a:gdLst>
                <a:gd name="T0" fmla="*/ 2 w 5"/>
                <a:gd name="T1" fmla="*/ 8 h 8"/>
                <a:gd name="T2" fmla="*/ 0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7 h 8"/>
                <a:gd name="T16" fmla="*/ 5 w 5"/>
                <a:gd name="T17" fmla="*/ 3 h 8"/>
                <a:gd name="T18" fmla="*/ 4 w 5"/>
                <a:gd name="T19" fmla="*/ 2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4" y="7"/>
                  </a:lnTo>
                  <a:lnTo>
                    <a:pt x="5" y="3"/>
                  </a:lnTo>
                  <a:lnTo>
                    <a:pt x="4" y="2"/>
                  </a:lnTo>
                  <a:lnTo>
                    <a:pt x="0"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1" name="Freeform 1963"/>
            <p:cNvSpPr>
              <a:spLocks/>
            </p:cNvSpPr>
            <p:nvPr/>
          </p:nvSpPr>
          <p:spPr bwMode="auto">
            <a:xfrm>
              <a:off x="3649" y="2764"/>
              <a:ext cx="5" cy="8"/>
            </a:xfrm>
            <a:custGeom>
              <a:avLst/>
              <a:gdLst>
                <a:gd name="T0" fmla="*/ 2 w 5"/>
                <a:gd name="T1" fmla="*/ 8 h 8"/>
                <a:gd name="T2" fmla="*/ 2 w 5"/>
                <a:gd name="T3" fmla="*/ 0 h 8"/>
                <a:gd name="T4" fmla="*/ 0 w 5"/>
                <a:gd name="T5" fmla="*/ 0 h 8"/>
                <a:gd name="T6" fmla="*/ 2 w 5"/>
                <a:gd name="T7" fmla="*/ 8 h 8"/>
                <a:gd name="T8" fmla="*/ 2 w 5"/>
                <a:gd name="T9" fmla="*/ 8 h 8"/>
                <a:gd name="T10" fmla="*/ 2 w 5"/>
                <a:gd name="T11" fmla="*/ 8 h 8"/>
                <a:gd name="T12" fmla="*/ 2 w 5"/>
                <a:gd name="T13" fmla="*/ 8 h 8"/>
                <a:gd name="T14" fmla="*/ 5 w 5"/>
                <a:gd name="T15" fmla="*/ 5 h 8"/>
                <a:gd name="T16" fmla="*/ 5 w 5"/>
                <a:gd name="T17" fmla="*/ 3 h 8"/>
                <a:gd name="T18" fmla="*/ 4 w 5"/>
                <a:gd name="T19" fmla="*/ 0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2" y="8"/>
                  </a:lnTo>
                  <a:lnTo>
                    <a:pt x="5" y="5"/>
                  </a:lnTo>
                  <a:lnTo>
                    <a:pt x="5" y="3"/>
                  </a:lnTo>
                  <a:lnTo>
                    <a:pt x="4" y="0"/>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2" name="Freeform 1964"/>
            <p:cNvSpPr>
              <a:spLocks/>
            </p:cNvSpPr>
            <p:nvPr/>
          </p:nvSpPr>
          <p:spPr bwMode="auto">
            <a:xfrm>
              <a:off x="3651" y="2764"/>
              <a:ext cx="5" cy="8"/>
            </a:xfrm>
            <a:custGeom>
              <a:avLst/>
              <a:gdLst>
                <a:gd name="T0" fmla="*/ 0 w 5"/>
                <a:gd name="T1" fmla="*/ 0 h 8"/>
                <a:gd name="T2" fmla="*/ 0 w 5"/>
                <a:gd name="T3" fmla="*/ 0 h 8"/>
                <a:gd name="T4" fmla="*/ 0 w 5"/>
                <a:gd name="T5" fmla="*/ 0 h 8"/>
                <a:gd name="T6" fmla="*/ 0 w 5"/>
                <a:gd name="T7" fmla="*/ 8 h 8"/>
                <a:gd name="T8" fmla="*/ 2 w 5"/>
                <a:gd name="T9" fmla="*/ 7 h 8"/>
                <a:gd name="T10" fmla="*/ 0 w 5"/>
                <a:gd name="T11" fmla="*/ 0 h 8"/>
                <a:gd name="T12" fmla="*/ 2 w 5"/>
                <a:gd name="T13" fmla="*/ 7 h 8"/>
                <a:gd name="T14" fmla="*/ 5 w 5"/>
                <a:gd name="T15" fmla="*/ 5 h 8"/>
                <a:gd name="T16" fmla="*/ 5 w 5"/>
                <a:gd name="T17" fmla="*/ 3 h 8"/>
                <a:gd name="T18" fmla="*/ 3 w 5"/>
                <a:gd name="T19" fmla="*/ 0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2" y="7"/>
                  </a:lnTo>
                  <a:lnTo>
                    <a:pt x="0" y="0"/>
                  </a:lnTo>
                  <a:lnTo>
                    <a:pt x="2" y="7"/>
                  </a:lnTo>
                  <a:lnTo>
                    <a:pt x="5" y="5"/>
                  </a:lnTo>
                  <a:lnTo>
                    <a:pt x="5" y="3"/>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3" name="Freeform 1965"/>
            <p:cNvSpPr>
              <a:spLocks/>
            </p:cNvSpPr>
            <p:nvPr/>
          </p:nvSpPr>
          <p:spPr bwMode="auto">
            <a:xfrm>
              <a:off x="3651" y="2764"/>
              <a:ext cx="6" cy="7"/>
            </a:xfrm>
            <a:custGeom>
              <a:avLst/>
              <a:gdLst>
                <a:gd name="T0" fmla="*/ 3 w 6"/>
                <a:gd name="T1" fmla="*/ 7 h 7"/>
                <a:gd name="T2" fmla="*/ 2 w 6"/>
                <a:gd name="T3" fmla="*/ 0 h 7"/>
                <a:gd name="T4" fmla="*/ 0 w 6"/>
                <a:gd name="T5" fmla="*/ 0 h 7"/>
                <a:gd name="T6" fmla="*/ 2 w 6"/>
                <a:gd name="T7" fmla="*/ 7 h 7"/>
                <a:gd name="T8" fmla="*/ 3 w 6"/>
                <a:gd name="T9" fmla="*/ 7 h 7"/>
                <a:gd name="T10" fmla="*/ 3 w 6"/>
                <a:gd name="T11" fmla="*/ 7 h 7"/>
                <a:gd name="T12" fmla="*/ 3 w 6"/>
                <a:gd name="T13" fmla="*/ 7 h 7"/>
                <a:gd name="T14" fmla="*/ 5 w 6"/>
                <a:gd name="T15" fmla="*/ 5 h 7"/>
                <a:gd name="T16" fmla="*/ 6 w 6"/>
                <a:gd name="T17" fmla="*/ 3 h 7"/>
                <a:gd name="T18" fmla="*/ 5 w 6"/>
                <a:gd name="T19" fmla="*/ 0 h 7"/>
                <a:gd name="T20" fmla="*/ 2 w 6"/>
                <a:gd name="T21" fmla="*/ 0 h 7"/>
                <a:gd name="T22" fmla="*/ 3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3" y="7"/>
                  </a:moveTo>
                  <a:lnTo>
                    <a:pt x="2" y="0"/>
                  </a:lnTo>
                  <a:lnTo>
                    <a:pt x="0" y="0"/>
                  </a:lnTo>
                  <a:lnTo>
                    <a:pt x="2" y="7"/>
                  </a:lnTo>
                  <a:lnTo>
                    <a:pt x="3" y="7"/>
                  </a:lnTo>
                  <a:lnTo>
                    <a:pt x="5" y="5"/>
                  </a:lnTo>
                  <a:lnTo>
                    <a:pt x="6" y="3"/>
                  </a:lnTo>
                  <a:lnTo>
                    <a:pt x="5" y="0"/>
                  </a:lnTo>
                  <a:lnTo>
                    <a:pt x="2" y="0"/>
                  </a:lnTo>
                  <a:lnTo>
                    <a:pt x="3"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4" name="Freeform 1966"/>
            <p:cNvSpPr>
              <a:spLocks/>
            </p:cNvSpPr>
            <p:nvPr/>
          </p:nvSpPr>
          <p:spPr bwMode="auto">
            <a:xfrm>
              <a:off x="3653" y="2764"/>
              <a:ext cx="4" cy="7"/>
            </a:xfrm>
            <a:custGeom>
              <a:avLst/>
              <a:gdLst>
                <a:gd name="T0" fmla="*/ 3 w 4"/>
                <a:gd name="T1" fmla="*/ 7 h 7"/>
                <a:gd name="T2" fmla="*/ 0 w 4"/>
                <a:gd name="T3" fmla="*/ 0 h 7"/>
                <a:gd name="T4" fmla="*/ 0 w 4"/>
                <a:gd name="T5" fmla="*/ 0 h 7"/>
                <a:gd name="T6" fmla="*/ 1 w 4"/>
                <a:gd name="T7" fmla="*/ 7 h 7"/>
                <a:gd name="T8" fmla="*/ 1 w 4"/>
                <a:gd name="T9" fmla="*/ 7 h 7"/>
                <a:gd name="T10" fmla="*/ 3 w 4"/>
                <a:gd name="T11" fmla="*/ 7 h 7"/>
                <a:gd name="T12" fmla="*/ 1 w 4"/>
                <a:gd name="T13" fmla="*/ 7 h 7"/>
                <a:gd name="T14" fmla="*/ 4 w 4"/>
                <a:gd name="T15" fmla="*/ 5 h 7"/>
                <a:gd name="T16" fmla="*/ 4 w 4"/>
                <a:gd name="T17" fmla="*/ 2 h 7"/>
                <a:gd name="T18" fmla="*/ 3 w 4"/>
                <a:gd name="T19" fmla="*/ 0 h 7"/>
                <a:gd name="T20" fmla="*/ 0 w 4"/>
                <a:gd name="T21" fmla="*/ 0 h 7"/>
                <a:gd name="T22" fmla="*/ 3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3" y="7"/>
                  </a:moveTo>
                  <a:lnTo>
                    <a:pt x="0" y="0"/>
                  </a:lnTo>
                  <a:lnTo>
                    <a:pt x="1" y="7"/>
                  </a:lnTo>
                  <a:lnTo>
                    <a:pt x="3" y="7"/>
                  </a:lnTo>
                  <a:lnTo>
                    <a:pt x="1" y="7"/>
                  </a:lnTo>
                  <a:lnTo>
                    <a:pt x="4" y="5"/>
                  </a:lnTo>
                  <a:lnTo>
                    <a:pt x="4" y="2"/>
                  </a:lnTo>
                  <a:lnTo>
                    <a:pt x="3" y="0"/>
                  </a:lnTo>
                  <a:lnTo>
                    <a:pt x="0" y="0"/>
                  </a:lnTo>
                  <a:lnTo>
                    <a:pt x="3"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5" name="Freeform 1967"/>
            <p:cNvSpPr>
              <a:spLocks/>
            </p:cNvSpPr>
            <p:nvPr/>
          </p:nvSpPr>
          <p:spPr bwMode="auto">
            <a:xfrm>
              <a:off x="3653" y="2763"/>
              <a:ext cx="6" cy="8"/>
            </a:xfrm>
            <a:custGeom>
              <a:avLst/>
              <a:gdLst>
                <a:gd name="T0" fmla="*/ 1 w 6"/>
                <a:gd name="T1" fmla="*/ 0 h 8"/>
                <a:gd name="T2" fmla="*/ 1 w 6"/>
                <a:gd name="T3" fmla="*/ 0 h 8"/>
                <a:gd name="T4" fmla="*/ 0 w 6"/>
                <a:gd name="T5" fmla="*/ 1 h 8"/>
                <a:gd name="T6" fmla="*/ 3 w 6"/>
                <a:gd name="T7" fmla="*/ 8 h 8"/>
                <a:gd name="T8" fmla="*/ 3 w 6"/>
                <a:gd name="T9" fmla="*/ 8 h 8"/>
                <a:gd name="T10" fmla="*/ 1 w 6"/>
                <a:gd name="T11" fmla="*/ 0 h 8"/>
                <a:gd name="T12" fmla="*/ 3 w 6"/>
                <a:gd name="T13" fmla="*/ 8 h 8"/>
                <a:gd name="T14" fmla="*/ 6 w 6"/>
                <a:gd name="T15" fmla="*/ 6 h 8"/>
                <a:gd name="T16" fmla="*/ 6 w 6"/>
                <a:gd name="T17" fmla="*/ 3 h 8"/>
                <a:gd name="T18" fmla="*/ 4 w 6"/>
                <a:gd name="T19" fmla="*/ 1 h 8"/>
                <a:gd name="T20" fmla="*/ 1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0"/>
                  </a:moveTo>
                  <a:lnTo>
                    <a:pt x="1" y="0"/>
                  </a:lnTo>
                  <a:lnTo>
                    <a:pt x="0" y="1"/>
                  </a:lnTo>
                  <a:lnTo>
                    <a:pt x="3" y="8"/>
                  </a:lnTo>
                  <a:lnTo>
                    <a:pt x="1" y="0"/>
                  </a:lnTo>
                  <a:lnTo>
                    <a:pt x="3" y="8"/>
                  </a:lnTo>
                  <a:lnTo>
                    <a:pt x="6" y="6"/>
                  </a:lnTo>
                  <a:lnTo>
                    <a:pt x="6" y="3"/>
                  </a:lnTo>
                  <a:lnTo>
                    <a:pt x="4"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6" name="Freeform 1968"/>
            <p:cNvSpPr>
              <a:spLocks/>
            </p:cNvSpPr>
            <p:nvPr/>
          </p:nvSpPr>
          <p:spPr bwMode="auto">
            <a:xfrm>
              <a:off x="3654" y="2763"/>
              <a:ext cx="5" cy="8"/>
            </a:xfrm>
            <a:custGeom>
              <a:avLst/>
              <a:gdLst>
                <a:gd name="T0" fmla="*/ 3 w 5"/>
                <a:gd name="T1" fmla="*/ 8 h 8"/>
                <a:gd name="T2" fmla="*/ 2 w 5"/>
                <a:gd name="T3" fmla="*/ 0 h 8"/>
                <a:gd name="T4" fmla="*/ 0 w 5"/>
                <a:gd name="T5" fmla="*/ 0 h 8"/>
                <a:gd name="T6" fmla="*/ 2 w 5"/>
                <a:gd name="T7" fmla="*/ 8 h 8"/>
                <a:gd name="T8" fmla="*/ 3 w 5"/>
                <a:gd name="T9" fmla="*/ 8 h 8"/>
                <a:gd name="T10" fmla="*/ 3 w 5"/>
                <a:gd name="T11" fmla="*/ 8 h 8"/>
                <a:gd name="T12" fmla="*/ 3 w 5"/>
                <a:gd name="T13" fmla="*/ 8 h 8"/>
                <a:gd name="T14" fmla="*/ 5 w 5"/>
                <a:gd name="T15" fmla="*/ 6 h 8"/>
                <a:gd name="T16" fmla="*/ 5 w 5"/>
                <a:gd name="T17" fmla="*/ 3 h 8"/>
                <a:gd name="T18" fmla="*/ 3 w 5"/>
                <a:gd name="T19" fmla="*/ 1 h 8"/>
                <a:gd name="T20" fmla="*/ 2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2" y="0"/>
                  </a:lnTo>
                  <a:lnTo>
                    <a:pt x="0" y="0"/>
                  </a:lnTo>
                  <a:lnTo>
                    <a:pt x="2" y="8"/>
                  </a:lnTo>
                  <a:lnTo>
                    <a:pt x="3" y="8"/>
                  </a:lnTo>
                  <a:lnTo>
                    <a:pt x="5" y="6"/>
                  </a:lnTo>
                  <a:lnTo>
                    <a:pt x="5" y="3"/>
                  </a:lnTo>
                  <a:lnTo>
                    <a:pt x="3" y="1"/>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7" name="Freeform 1969"/>
            <p:cNvSpPr>
              <a:spLocks/>
            </p:cNvSpPr>
            <p:nvPr/>
          </p:nvSpPr>
          <p:spPr bwMode="auto">
            <a:xfrm>
              <a:off x="3654" y="2763"/>
              <a:ext cx="7" cy="8"/>
            </a:xfrm>
            <a:custGeom>
              <a:avLst/>
              <a:gdLst>
                <a:gd name="T0" fmla="*/ 3 w 7"/>
                <a:gd name="T1" fmla="*/ 8 h 8"/>
                <a:gd name="T2" fmla="*/ 2 w 7"/>
                <a:gd name="T3" fmla="*/ 0 h 8"/>
                <a:gd name="T4" fmla="*/ 0 w 7"/>
                <a:gd name="T5" fmla="*/ 0 h 8"/>
                <a:gd name="T6" fmla="*/ 3 w 7"/>
                <a:gd name="T7" fmla="*/ 8 h 8"/>
                <a:gd name="T8" fmla="*/ 3 w 7"/>
                <a:gd name="T9" fmla="*/ 8 h 8"/>
                <a:gd name="T10" fmla="*/ 3 w 7"/>
                <a:gd name="T11" fmla="*/ 8 h 8"/>
                <a:gd name="T12" fmla="*/ 3 w 7"/>
                <a:gd name="T13" fmla="*/ 8 h 8"/>
                <a:gd name="T14" fmla="*/ 7 w 7"/>
                <a:gd name="T15" fmla="*/ 6 h 8"/>
                <a:gd name="T16" fmla="*/ 7 w 7"/>
                <a:gd name="T17" fmla="*/ 3 h 8"/>
                <a:gd name="T18" fmla="*/ 5 w 7"/>
                <a:gd name="T19" fmla="*/ 0 h 8"/>
                <a:gd name="T20" fmla="*/ 2 w 7"/>
                <a:gd name="T21" fmla="*/ 0 h 8"/>
                <a:gd name="T22" fmla="*/ 3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3" y="8"/>
                  </a:moveTo>
                  <a:lnTo>
                    <a:pt x="2" y="0"/>
                  </a:lnTo>
                  <a:lnTo>
                    <a:pt x="0" y="0"/>
                  </a:lnTo>
                  <a:lnTo>
                    <a:pt x="3" y="8"/>
                  </a:lnTo>
                  <a:lnTo>
                    <a:pt x="7" y="6"/>
                  </a:lnTo>
                  <a:lnTo>
                    <a:pt x="7" y="3"/>
                  </a:lnTo>
                  <a:lnTo>
                    <a:pt x="5" y="0"/>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8" name="Freeform 1970"/>
            <p:cNvSpPr>
              <a:spLocks/>
            </p:cNvSpPr>
            <p:nvPr/>
          </p:nvSpPr>
          <p:spPr bwMode="auto">
            <a:xfrm>
              <a:off x="3656" y="2763"/>
              <a:ext cx="6" cy="8"/>
            </a:xfrm>
            <a:custGeom>
              <a:avLst/>
              <a:gdLst>
                <a:gd name="T0" fmla="*/ 3 w 6"/>
                <a:gd name="T1" fmla="*/ 6 h 8"/>
                <a:gd name="T2" fmla="*/ 1 w 6"/>
                <a:gd name="T3" fmla="*/ 0 h 8"/>
                <a:gd name="T4" fmla="*/ 0 w 6"/>
                <a:gd name="T5" fmla="*/ 0 h 8"/>
                <a:gd name="T6" fmla="*/ 1 w 6"/>
                <a:gd name="T7" fmla="*/ 8 h 8"/>
                <a:gd name="T8" fmla="*/ 3 w 6"/>
                <a:gd name="T9" fmla="*/ 6 h 8"/>
                <a:gd name="T10" fmla="*/ 3 w 6"/>
                <a:gd name="T11" fmla="*/ 6 h 8"/>
                <a:gd name="T12" fmla="*/ 3 w 6"/>
                <a:gd name="T13" fmla="*/ 6 h 8"/>
                <a:gd name="T14" fmla="*/ 5 w 6"/>
                <a:gd name="T15" fmla="*/ 4 h 8"/>
                <a:gd name="T16" fmla="*/ 6 w 6"/>
                <a:gd name="T17" fmla="*/ 3 h 8"/>
                <a:gd name="T18" fmla="*/ 5 w 6"/>
                <a:gd name="T19" fmla="*/ 0 h 8"/>
                <a:gd name="T20" fmla="*/ 1 w 6"/>
                <a:gd name="T21" fmla="*/ 0 h 8"/>
                <a:gd name="T22" fmla="*/ 3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6"/>
                  </a:moveTo>
                  <a:lnTo>
                    <a:pt x="1" y="0"/>
                  </a:lnTo>
                  <a:lnTo>
                    <a:pt x="0" y="0"/>
                  </a:lnTo>
                  <a:lnTo>
                    <a:pt x="1" y="8"/>
                  </a:lnTo>
                  <a:lnTo>
                    <a:pt x="3" y="6"/>
                  </a:lnTo>
                  <a:lnTo>
                    <a:pt x="5" y="4"/>
                  </a:lnTo>
                  <a:lnTo>
                    <a:pt x="6" y="3"/>
                  </a:lnTo>
                  <a:lnTo>
                    <a:pt x="5" y="0"/>
                  </a:lnTo>
                  <a:lnTo>
                    <a:pt x="1" y="0"/>
                  </a:lnTo>
                  <a:lnTo>
                    <a:pt x="3"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89" name="Freeform 1971"/>
            <p:cNvSpPr>
              <a:spLocks/>
            </p:cNvSpPr>
            <p:nvPr/>
          </p:nvSpPr>
          <p:spPr bwMode="auto">
            <a:xfrm>
              <a:off x="3657" y="2763"/>
              <a:ext cx="5" cy="6"/>
            </a:xfrm>
            <a:custGeom>
              <a:avLst/>
              <a:gdLst>
                <a:gd name="T0" fmla="*/ 4 w 5"/>
                <a:gd name="T1" fmla="*/ 6 h 6"/>
                <a:gd name="T2" fmla="*/ 0 w 5"/>
                <a:gd name="T3" fmla="*/ 0 h 6"/>
                <a:gd name="T4" fmla="*/ 0 w 5"/>
                <a:gd name="T5" fmla="*/ 0 h 6"/>
                <a:gd name="T6" fmla="*/ 2 w 5"/>
                <a:gd name="T7" fmla="*/ 6 h 6"/>
                <a:gd name="T8" fmla="*/ 4 w 5"/>
                <a:gd name="T9" fmla="*/ 6 h 6"/>
                <a:gd name="T10" fmla="*/ 4 w 5"/>
                <a:gd name="T11" fmla="*/ 6 h 6"/>
                <a:gd name="T12" fmla="*/ 4 w 5"/>
                <a:gd name="T13" fmla="*/ 6 h 6"/>
                <a:gd name="T14" fmla="*/ 5 w 5"/>
                <a:gd name="T15" fmla="*/ 4 h 6"/>
                <a:gd name="T16" fmla="*/ 5 w 5"/>
                <a:gd name="T17" fmla="*/ 1 h 6"/>
                <a:gd name="T18" fmla="*/ 4 w 5"/>
                <a:gd name="T19" fmla="*/ 0 h 6"/>
                <a:gd name="T20" fmla="*/ 0 w 5"/>
                <a:gd name="T21" fmla="*/ 0 h 6"/>
                <a:gd name="T22" fmla="*/ 4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4" y="6"/>
                  </a:moveTo>
                  <a:lnTo>
                    <a:pt x="0" y="0"/>
                  </a:lnTo>
                  <a:lnTo>
                    <a:pt x="2" y="6"/>
                  </a:lnTo>
                  <a:lnTo>
                    <a:pt x="4" y="6"/>
                  </a:lnTo>
                  <a:lnTo>
                    <a:pt x="5" y="4"/>
                  </a:lnTo>
                  <a:lnTo>
                    <a:pt x="5" y="1"/>
                  </a:lnTo>
                  <a:lnTo>
                    <a:pt x="4" y="0"/>
                  </a:lnTo>
                  <a:lnTo>
                    <a:pt x="0" y="0"/>
                  </a:lnTo>
                  <a:lnTo>
                    <a:pt x="4"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0" name="Freeform 1972"/>
            <p:cNvSpPr>
              <a:spLocks/>
            </p:cNvSpPr>
            <p:nvPr/>
          </p:nvSpPr>
          <p:spPr bwMode="auto">
            <a:xfrm>
              <a:off x="3657" y="2763"/>
              <a:ext cx="7" cy="6"/>
            </a:xfrm>
            <a:custGeom>
              <a:avLst/>
              <a:gdLst>
                <a:gd name="T0" fmla="*/ 2 w 7"/>
                <a:gd name="T1" fmla="*/ 0 h 6"/>
                <a:gd name="T2" fmla="*/ 2 w 7"/>
                <a:gd name="T3" fmla="*/ 0 h 6"/>
                <a:gd name="T4" fmla="*/ 0 w 7"/>
                <a:gd name="T5" fmla="*/ 0 h 6"/>
                <a:gd name="T6" fmla="*/ 4 w 7"/>
                <a:gd name="T7" fmla="*/ 6 h 6"/>
                <a:gd name="T8" fmla="*/ 4 w 7"/>
                <a:gd name="T9" fmla="*/ 6 h 6"/>
                <a:gd name="T10" fmla="*/ 2 w 7"/>
                <a:gd name="T11" fmla="*/ 0 h 6"/>
                <a:gd name="T12" fmla="*/ 4 w 7"/>
                <a:gd name="T13" fmla="*/ 6 h 6"/>
                <a:gd name="T14" fmla="*/ 7 w 7"/>
                <a:gd name="T15" fmla="*/ 4 h 6"/>
                <a:gd name="T16" fmla="*/ 7 w 7"/>
                <a:gd name="T17" fmla="*/ 1 h 6"/>
                <a:gd name="T18" fmla="*/ 4 w 7"/>
                <a:gd name="T19" fmla="*/ 0 h 6"/>
                <a:gd name="T20" fmla="*/ 2 w 7"/>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2" y="0"/>
                  </a:moveTo>
                  <a:lnTo>
                    <a:pt x="2" y="0"/>
                  </a:lnTo>
                  <a:lnTo>
                    <a:pt x="0" y="0"/>
                  </a:lnTo>
                  <a:lnTo>
                    <a:pt x="4" y="6"/>
                  </a:lnTo>
                  <a:lnTo>
                    <a:pt x="2" y="0"/>
                  </a:lnTo>
                  <a:lnTo>
                    <a:pt x="4" y="6"/>
                  </a:lnTo>
                  <a:lnTo>
                    <a:pt x="7" y="4"/>
                  </a:lnTo>
                  <a:lnTo>
                    <a:pt x="7" y="1"/>
                  </a:lnTo>
                  <a:lnTo>
                    <a:pt x="4"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1" name="Freeform 1973"/>
            <p:cNvSpPr>
              <a:spLocks/>
            </p:cNvSpPr>
            <p:nvPr/>
          </p:nvSpPr>
          <p:spPr bwMode="auto">
            <a:xfrm>
              <a:off x="3659" y="2761"/>
              <a:ext cx="5" cy="8"/>
            </a:xfrm>
            <a:custGeom>
              <a:avLst/>
              <a:gdLst>
                <a:gd name="T0" fmla="*/ 3 w 5"/>
                <a:gd name="T1" fmla="*/ 8 h 8"/>
                <a:gd name="T2" fmla="*/ 0 w 5"/>
                <a:gd name="T3" fmla="*/ 0 h 8"/>
                <a:gd name="T4" fmla="*/ 0 w 5"/>
                <a:gd name="T5" fmla="*/ 2 h 8"/>
                <a:gd name="T6" fmla="*/ 2 w 5"/>
                <a:gd name="T7" fmla="*/ 8 h 8"/>
                <a:gd name="T8" fmla="*/ 3 w 5"/>
                <a:gd name="T9" fmla="*/ 8 h 8"/>
                <a:gd name="T10" fmla="*/ 3 w 5"/>
                <a:gd name="T11" fmla="*/ 8 h 8"/>
                <a:gd name="T12" fmla="*/ 3 w 5"/>
                <a:gd name="T13" fmla="*/ 8 h 8"/>
                <a:gd name="T14" fmla="*/ 5 w 5"/>
                <a:gd name="T15" fmla="*/ 6 h 8"/>
                <a:gd name="T16" fmla="*/ 5 w 5"/>
                <a:gd name="T17" fmla="*/ 3 h 8"/>
                <a:gd name="T18" fmla="*/ 3 w 5"/>
                <a:gd name="T19" fmla="*/ 0 h 8"/>
                <a:gd name="T20" fmla="*/ 0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0" y="0"/>
                  </a:lnTo>
                  <a:lnTo>
                    <a:pt x="0" y="2"/>
                  </a:lnTo>
                  <a:lnTo>
                    <a:pt x="2" y="8"/>
                  </a:lnTo>
                  <a:lnTo>
                    <a:pt x="3" y="8"/>
                  </a:lnTo>
                  <a:lnTo>
                    <a:pt x="5" y="6"/>
                  </a:lnTo>
                  <a:lnTo>
                    <a:pt x="5" y="3"/>
                  </a:lnTo>
                  <a:lnTo>
                    <a:pt x="3" y="0"/>
                  </a:lnTo>
                  <a:lnTo>
                    <a:pt x="0"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2" name="Freeform 1974"/>
            <p:cNvSpPr>
              <a:spLocks/>
            </p:cNvSpPr>
            <p:nvPr/>
          </p:nvSpPr>
          <p:spPr bwMode="auto">
            <a:xfrm>
              <a:off x="3659" y="2761"/>
              <a:ext cx="6" cy="8"/>
            </a:xfrm>
            <a:custGeom>
              <a:avLst/>
              <a:gdLst>
                <a:gd name="T0" fmla="*/ 5 w 6"/>
                <a:gd name="T1" fmla="*/ 8 h 8"/>
                <a:gd name="T2" fmla="*/ 2 w 6"/>
                <a:gd name="T3" fmla="*/ 0 h 8"/>
                <a:gd name="T4" fmla="*/ 0 w 6"/>
                <a:gd name="T5" fmla="*/ 0 h 8"/>
                <a:gd name="T6" fmla="*/ 3 w 6"/>
                <a:gd name="T7" fmla="*/ 8 h 8"/>
                <a:gd name="T8" fmla="*/ 5 w 6"/>
                <a:gd name="T9" fmla="*/ 8 h 8"/>
                <a:gd name="T10" fmla="*/ 5 w 6"/>
                <a:gd name="T11" fmla="*/ 8 h 8"/>
                <a:gd name="T12" fmla="*/ 5 w 6"/>
                <a:gd name="T13" fmla="*/ 8 h 8"/>
                <a:gd name="T14" fmla="*/ 6 w 6"/>
                <a:gd name="T15" fmla="*/ 5 h 8"/>
                <a:gd name="T16" fmla="*/ 6 w 6"/>
                <a:gd name="T17" fmla="*/ 2 h 8"/>
                <a:gd name="T18" fmla="*/ 5 w 6"/>
                <a:gd name="T19" fmla="*/ 0 h 8"/>
                <a:gd name="T20" fmla="*/ 2 w 6"/>
                <a:gd name="T21" fmla="*/ 0 h 8"/>
                <a:gd name="T22" fmla="*/ 5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8"/>
                  </a:moveTo>
                  <a:lnTo>
                    <a:pt x="2" y="0"/>
                  </a:lnTo>
                  <a:lnTo>
                    <a:pt x="0" y="0"/>
                  </a:lnTo>
                  <a:lnTo>
                    <a:pt x="3" y="8"/>
                  </a:lnTo>
                  <a:lnTo>
                    <a:pt x="5" y="8"/>
                  </a:lnTo>
                  <a:lnTo>
                    <a:pt x="6" y="5"/>
                  </a:lnTo>
                  <a:lnTo>
                    <a:pt x="6" y="2"/>
                  </a:lnTo>
                  <a:lnTo>
                    <a:pt x="5" y="0"/>
                  </a:lnTo>
                  <a:lnTo>
                    <a:pt x="2" y="0"/>
                  </a:lnTo>
                  <a:lnTo>
                    <a:pt x="5"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3" name="Freeform 1975"/>
            <p:cNvSpPr>
              <a:spLocks/>
            </p:cNvSpPr>
            <p:nvPr/>
          </p:nvSpPr>
          <p:spPr bwMode="auto">
            <a:xfrm>
              <a:off x="3661" y="2761"/>
              <a:ext cx="6" cy="8"/>
            </a:xfrm>
            <a:custGeom>
              <a:avLst/>
              <a:gdLst>
                <a:gd name="T0" fmla="*/ 3 w 6"/>
                <a:gd name="T1" fmla="*/ 6 h 8"/>
                <a:gd name="T2" fmla="*/ 0 w 6"/>
                <a:gd name="T3" fmla="*/ 0 h 8"/>
                <a:gd name="T4" fmla="*/ 0 w 6"/>
                <a:gd name="T5" fmla="*/ 0 h 8"/>
                <a:gd name="T6" fmla="*/ 3 w 6"/>
                <a:gd name="T7" fmla="*/ 8 h 8"/>
                <a:gd name="T8" fmla="*/ 3 w 6"/>
                <a:gd name="T9" fmla="*/ 6 h 8"/>
                <a:gd name="T10" fmla="*/ 3 w 6"/>
                <a:gd name="T11" fmla="*/ 6 h 8"/>
                <a:gd name="T12" fmla="*/ 3 w 6"/>
                <a:gd name="T13" fmla="*/ 6 h 8"/>
                <a:gd name="T14" fmla="*/ 6 w 6"/>
                <a:gd name="T15" fmla="*/ 5 h 8"/>
                <a:gd name="T16" fmla="*/ 4 w 6"/>
                <a:gd name="T17" fmla="*/ 2 h 8"/>
                <a:gd name="T18" fmla="*/ 3 w 6"/>
                <a:gd name="T19" fmla="*/ 0 h 8"/>
                <a:gd name="T20" fmla="*/ 0 w 6"/>
                <a:gd name="T21" fmla="*/ 0 h 8"/>
                <a:gd name="T22" fmla="*/ 3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6"/>
                  </a:moveTo>
                  <a:lnTo>
                    <a:pt x="0" y="0"/>
                  </a:lnTo>
                  <a:lnTo>
                    <a:pt x="3" y="8"/>
                  </a:lnTo>
                  <a:lnTo>
                    <a:pt x="3" y="6"/>
                  </a:lnTo>
                  <a:lnTo>
                    <a:pt x="6" y="5"/>
                  </a:lnTo>
                  <a:lnTo>
                    <a:pt x="4" y="2"/>
                  </a:lnTo>
                  <a:lnTo>
                    <a:pt x="3" y="0"/>
                  </a:lnTo>
                  <a:lnTo>
                    <a:pt x="0" y="0"/>
                  </a:lnTo>
                  <a:lnTo>
                    <a:pt x="3"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4" name="Freeform 1976"/>
            <p:cNvSpPr>
              <a:spLocks/>
            </p:cNvSpPr>
            <p:nvPr/>
          </p:nvSpPr>
          <p:spPr bwMode="auto">
            <a:xfrm>
              <a:off x="3661" y="2761"/>
              <a:ext cx="6" cy="6"/>
            </a:xfrm>
            <a:custGeom>
              <a:avLst/>
              <a:gdLst>
                <a:gd name="T0" fmla="*/ 4 w 6"/>
                <a:gd name="T1" fmla="*/ 6 h 6"/>
                <a:gd name="T2" fmla="*/ 1 w 6"/>
                <a:gd name="T3" fmla="*/ 0 h 6"/>
                <a:gd name="T4" fmla="*/ 0 w 6"/>
                <a:gd name="T5" fmla="*/ 0 h 6"/>
                <a:gd name="T6" fmla="*/ 3 w 6"/>
                <a:gd name="T7" fmla="*/ 6 h 6"/>
                <a:gd name="T8" fmla="*/ 4 w 6"/>
                <a:gd name="T9" fmla="*/ 6 h 6"/>
                <a:gd name="T10" fmla="*/ 4 w 6"/>
                <a:gd name="T11" fmla="*/ 6 h 6"/>
                <a:gd name="T12" fmla="*/ 4 w 6"/>
                <a:gd name="T13" fmla="*/ 6 h 6"/>
                <a:gd name="T14" fmla="*/ 6 w 6"/>
                <a:gd name="T15" fmla="*/ 5 h 6"/>
                <a:gd name="T16" fmla="*/ 6 w 6"/>
                <a:gd name="T17" fmla="*/ 2 h 6"/>
                <a:gd name="T18" fmla="*/ 4 w 6"/>
                <a:gd name="T19" fmla="*/ 0 h 6"/>
                <a:gd name="T20" fmla="*/ 1 w 6"/>
                <a:gd name="T21" fmla="*/ 0 h 6"/>
                <a:gd name="T22" fmla="*/ 4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4" y="6"/>
                  </a:moveTo>
                  <a:lnTo>
                    <a:pt x="1" y="0"/>
                  </a:lnTo>
                  <a:lnTo>
                    <a:pt x="0" y="0"/>
                  </a:lnTo>
                  <a:lnTo>
                    <a:pt x="3" y="6"/>
                  </a:lnTo>
                  <a:lnTo>
                    <a:pt x="4" y="6"/>
                  </a:lnTo>
                  <a:lnTo>
                    <a:pt x="6" y="5"/>
                  </a:lnTo>
                  <a:lnTo>
                    <a:pt x="6" y="2"/>
                  </a:lnTo>
                  <a:lnTo>
                    <a:pt x="4" y="0"/>
                  </a:lnTo>
                  <a:lnTo>
                    <a:pt x="1" y="0"/>
                  </a:lnTo>
                  <a:lnTo>
                    <a:pt x="4"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5" name="Freeform 1977"/>
            <p:cNvSpPr>
              <a:spLocks/>
            </p:cNvSpPr>
            <p:nvPr/>
          </p:nvSpPr>
          <p:spPr bwMode="auto">
            <a:xfrm>
              <a:off x="3662" y="2759"/>
              <a:ext cx="7" cy="8"/>
            </a:xfrm>
            <a:custGeom>
              <a:avLst/>
              <a:gdLst>
                <a:gd name="T0" fmla="*/ 5 w 7"/>
                <a:gd name="T1" fmla="*/ 8 h 8"/>
                <a:gd name="T2" fmla="*/ 0 w 7"/>
                <a:gd name="T3" fmla="*/ 0 h 8"/>
                <a:gd name="T4" fmla="*/ 0 w 7"/>
                <a:gd name="T5" fmla="*/ 2 h 8"/>
                <a:gd name="T6" fmla="*/ 3 w 7"/>
                <a:gd name="T7" fmla="*/ 8 h 8"/>
                <a:gd name="T8" fmla="*/ 5 w 7"/>
                <a:gd name="T9" fmla="*/ 8 h 8"/>
                <a:gd name="T10" fmla="*/ 5 w 7"/>
                <a:gd name="T11" fmla="*/ 8 h 8"/>
                <a:gd name="T12" fmla="*/ 5 w 7"/>
                <a:gd name="T13" fmla="*/ 8 h 8"/>
                <a:gd name="T14" fmla="*/ 7 w 7"/>
                <a:gd name="T15" fmla="*/ 5 h 8"/>
                <a:gd name="T16" fmla="*/ 7 w 7"/>
                <a:gd name="T17" fmla="*/ 2 h 8"/>
                <a:gd name="T18" fmla="*/ 3 w 7"/>
                <a:gd name="T19" fmla="*/ 0 h 8"/>
                <a:gd name="T20" fmla="*/ 0 w 7"/>
                <a:gd name="T21" fmla="*/ 0 h 8"/>
                <a:gd name="T22" fmla="*/ 5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8"/>
                  </a:moveTo>
                  <a:lnTo>
                    <a:pt x="0" y="0"/>
                  </a:lnTo>
                  <a:lnTo>
                    <a:pt x="0" y="2"/>
                  </a:lnTo>
                  <a:lnTo>
                    <a:pt x="3" y="8"/>
                  </a:lnTo>
                  <a:lnTo>
                    <a:pt x="5" y="8"/>
                  </a:lnTo>
                  <a:lnTo>
                    <a:pt x="7" y="5"/>
                  </a:lnTo>
                  <a:lnTo>
                    <a:pt x="7" y="2"/>
                  </a:lnTo>
                  <a:lnTo>
                    <a:pt x="3" y="0"/>
                  </a:lnTo>
                  <a:lnTo>
                    <a:pt x="0" y="0"/>
                  </a:lnTo>
                  <a:lnTo>
                    <a:pt x="5"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6" name="Freeform 1978"/>
            <p:cNvSpPr>
              <a:spLocks/>
            </p:cNvSpPr>
            <p:nvPr/>
          </p:nvSpPr>
          <p:spPr bwMode="auto">
            <a:xfrm>
              <a:off x="3662" y="2759"/>
              <a:ext cx="7" cy="8"/>
            </a:xfrm>
            <a:custGeom>
              <a:avLst/>
              <a:gdLst>
                <a:gd name="T0" fmla="*/ 5 w 7"/>
                <a:gd name="T1" fmla="*/ 7 h 8"/>
                <a:gd name="T2" fmla="*/ 2 w 7"/>
                <a:gd name="T3" fmla="*/ 0 h 8"/>
                <a:gd name="T4" fmla="*/ 0 w 7"/>
                <a:gd name="T5" fmla="*/ 2 h 8"/>
                <a:gd name="T6" fmla="*/ 5 w 7"/>
                <a:gd name="T7" fmla="*/ 8 h 8"/>
                <a:gd name="T8" fmla="*/ 5 w 7"/>
                <a:gd name="T9" fmla="*/ 7 h 8"/>
                <a:gd name="T10" fmla="*/ 5 w 7"/>
                <a:gd name="T11" fmla="*/ 7 h 8"/>
                <a:gd name="T12" fmla="*/ 5 w 7"/>
                <a:gd name="T13" fmla="*/ 7 h 8"/>
                <a:gd name="T14" fmla="*/ 7 w 7"/>
                <a:gd name="T15" fmla="*/ 5 h 8"/>
                <a:gd name="T16" fmla="*/ 7 w 7"/>
                <a:gd name="T17" fmla="*/ 2 h 8"/>
                <a:gd name="T18" fmla="*/ 5 w 7"/>
                <a:gd name="T19" fmla="*/ 0 h 8"/>
                <a:gd name="T20" fmla="*/ 2 w 7"/>
                <a:gd name="T21" fmla="*/ 0 h 8"/>
                <a:gd name="T22" fmla="*/ 5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7"/>
                  </a:moveTo>
                  <a:lnTo>
                    <a:pt x="2" y="0"/>
                  </a:lnTo>
                  <a:lnTo>
                    <a:pt x="0" y="2"/>
                  </a:lnTo>
                  <a:lnTo>
                    <a:pt x="5" y="8"/>
                  </a:lnTo>
                  <a:lnTo>
                    <a:pt x="5" y="7"/>
                  </a:lnTo>
                  <a:lnTo>
                    <a:pt x="7" y="5"/>
                  </a:lnTo>
                  <a:lnTo>
                    <a:pt x="7" y="2"/>
                  </a:lnTo>
                  <a:lnTo>
                    <a:pt x="5" y="0"/>
                  </a:lnTo>
                  <a:lnTo>
                    <a:pt x="2" y="0"/>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7" name="Freeform 1979"/>
            <p:cNvSpPr>
              <a:spLocks/>
            </p:cNvSpPr>
            <p:nvPr/>
          </p:nvSpPr>
          <p:spPr bwMode="auto">
            <a:xfrm>
              <a:off x="3664" y="2759"/>
              <a:ext cx="6" cy="7"/>
            </a:xfrm>
            <a:custGeom>
              <a:avLst/>
              <a:gdLst>
                <a:gd name="T0" fmla="*/ 1 w 6"/>
                <a:gd name="T1" fmla="*/ 0 h 7"/>
                <a:gd name="T2" fmla="*/ 1 w 6"/>
                <a:gd name="T3" fmla="*/ 0 h 7"/>
                <a:gd name="T4" fmla="*/ 0 w 6"/>
                <a:gd name="T5" fmla="*/ 0 h 7"/>
                <a:gd name="T6" fmla="*/ 3 w 6"/>
                <a:gd name="T7" fmla="*/ 7 h 7"/>
                <a:gd name="T8" fmla="*/ 5 w 6"/>
                <a:gd name="T9" fmla="*/ 7 h 7"/>
                <a:gd name="T10" fmla="*/ 1 w 6"/>
                <a:gd name="T11" fmla="*/ 0 h 7"/>
                <a:gd name="T12" fmla="*/ 5 w 6"/>
                <a:gd name="T13" fmla="*/ 7 h 7"/>
                <a:gd name="T14" fmla="*/ 6 w 6"/>
                <a:gd name="T15" fmla="*/ 4 h 7"/>
                <a:gd name="T16" fmla="*/ 6 w 6"/>
                <a:gd name="T17" fmla="*/ 2 h 7"/>
                <a:gd name="T18" fmla="*/ 3 w 6"/>
                <a:gd name="T19" fmla="*/ 0 h 7"/>
                <a:gd name="T20" fmla="*/ 1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1" y="0"/>
                  </a:moveTo>
                  <a:lnTo>
                    <a:pt x="1" y="0"/>
                  </a:lnTo>
                  <a:lnTo>
                    <a:pt x="0" y="0"/>
                  </a:lnTo>
                  <a:lnTo>
                    <a:pt x="3" y="7"/>
                  </a:lnTo>
                  <a:lnTo>
                    <a:pt x="5" y="7"/>
                  </a:lnTo>
                  <a:lnTo>
                    <a:pt x="1" y="0"/>
                  </a:lnTo>
                  <a:lnTo>
                    <a:pt x="5" y="7"/>
                  </a:lnTo>
                  <a:lnTo>
                    <a:pt x="6" y="4"/>
                  </a:lnTo>
                  <a:lnTo>
                    <a:pt x="6" y="2"/>
                  </a:lnTo>
                  <a:lnTo>
                    <a:pt x="3"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8" name="Freeform 1980"/>
            <p:cNvSpPr>
              <a:spLocks/>
            </p:cNvSpPr>
            <p:nvPr/>
          </p:nvSpPr>
          <p:spPr bwMode="auto">
            <a:xfrm>
              <a:off x="3665" y="2758"/>
              <a:ext cx="7" cy="8"/>
            </a:xfrm>
            <a:custGeom>
              <a:avLst/>
              <a:gdLst>
                <a:gd name="T0" fmla="*/ 5 w 7"/>
                <a:gd name="T1" fmla="*/ 6 h 8"/>
                <a:gd name="T2" fmla="*/ 0 w 7"/>
                <a:gd name="T3" fmla="*/ 0 h 8"/>
                <a:gd name="T4" fmla="*/ 0 w 7"/>
                <a:gd name="T5" fmla="*/ 1 h 8"/>
                <a:gd name="T6" fmla="*/ 4 w 7"/>
                <a:gd name="T7" fmla="*/ 8 h 8"/>
                <a:gd name="T8" fmla="*/ 4 w 7"/>
                <a:gd name="T9" fmla="*/ 8 h 8"/>
                <a:gd name="T10" fmla="*/ 5 w 7"/>
                <a:gd name="T11" fmla="*/ 6 h 8"/>
                <a:gd name="T12" fmla="*/ 4 w 7"/>
                <a:gd name="T13" fmla="*/ 8 h 8"/>
                <a:gd name="T14" fmla="*/ 7 w 7"/>
                <a:gd name="T15" fmla="*/ 5 h 8"/>
                <a:gd name="T16" fmla="*/ 5 w 7"/>
                <a:gd name="T17" fmla="*/ 1 h 8"/>
                <a:gd name="T18" fmla="*/ 4 w 7"/>
                <a:gd name="T19" fmla="*/ 0 h 8"/>
                <a:gd name="T20" fmla="*/ 0 w 7"/>
                <a:gd name="T21" fmla="*/ 0 h 8"/>
                <a:gd name="T22" fmla="*/ 5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6"/>
                  </a:moveTo>
                  <a:lnTo>
                    <a:pt x="0" y="0"/>
                  </a:lnTo>
                  <a:lnTo>
                    <a:pt x="0" y="1"/>
                  </a:lnTo>
                  <a:lnTo>
                    <a:pt x="4" y="8"/>
                  </a:lnTo>
                  <a:lnTo>
                    <a:pt x="5" y="6"/>
                  </a:lnTo>
                  <a:lnTo>
                    <a:pt x="4" y="8"/>
                  </a:lnTo>
                  <a:lnTo>
                    <a:pt x="7" y="5"/>
                  </a:lnTo>
                  <a:lnTo>
                    <a:pt x="5" y="1"/>
                  </a:lnTo>
                  <a:lnTo>
                    <a:pt x="4" y="0"/>
                  </a:lnTo>
                  <a:lnTo>
                    <a:pt x="0"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099" name="Freeform 1981"/>
            <p:cNvSpPr>
              <a:spLocks/>
            </p:cNvSpPr>
            <p:nvPr/>
          </p:nvSpPr>
          <p:spPr bwMode="auto">
            <a:xfrm>
              <a:off x="3665" y="2758"/>
              <a:ext cx="7" cy="6"/>
            </a:xfrm>
            <a:custGeom>
              <a:avLst/>
              <a:gdLst>
                <a:gd name="T0" fmla="*/ 5 w 7"/>
                <a:gd name="T1" fmla="*/ 6 h 6"/>
                <a:gd name="T2" fmla="*/ 2 w 7"/>
                <a:gd name="T3" fmla="*/ 0 h 6"/>
                <a:gd name="T4" fmla="*/ 0 w 7"/>
                <a:gd name="T5" fmla="*/ 1 h 6"/>
                <a:gd name="T6" fmla="*/ 5 w 7"/>
                <a:gd name="T7" fmla="*/ 6 h 6"/>
                <a:gd name="T8" fmla="*/ 5 w 7"/>
                <a:gd name="T9" fmla="*/ 6 h 6"/>
                <a:gd name="T10" fmla="*/ 5 w 7"/>
                <a:gd name="T11" fmla="*/ 6 h 6"/>
                <a:gd name="T12" fmla="*/ 5 w 7"/>
                <a:gd name="T13" fmla="*/ 6 h 6"/>
                <a:gd name="T14" fmla="*/ 7 w 7"/>
                <a:gd name="T15" fmla="*/ 3 h 6"/>
                <a:gd name="T16" fmla="*/ 7 w 7"/>
                <a:gd name="T17" fmla="*/ 1 h 6"/>
                <a:gd name="T18" fmla="*/ 4 w 7"/>
                <a:gd name="T19" fmla="*/ 0 h 6"/>
                <a:gd name="T20" fmla="*/ 2 w 7"/>
                <a:gd name="T21" fmla="*/ 0 h 6"/>
                <a:gd name="T22" fmla="*/ 5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5" y="6"/>
                  </a:moveTo>
                  <a:lnTo>
                    <a:pt x="2" y="0"/>
                  </a:lnTo>
                  <a:lnTo>
                    <a:pt x="0" y="1"/>
                  </a:lnTo>
                  <a:lnTo>
                    <a:pt x="5" y="6"/>
                  </a:lnTo>
                  <a:lnTo>
                    <a:pt x="7" y="3"/>
                  </a:lnTo>
                  <a:lnTo>
                    <a:pt x="7" y="1"/>
                  </a:lnTo>
                  <a:lnTo>
                    <a:pt x="4" y="0"/>
                  </a:lnTo>
                  <a:lnTo>
                    <a:pt x="2"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0" name="Freeform 1982"/>
            <p:cNvSpPr>
              <a:spLocks/>
            </p:cNvSpPr>
            <p:nvPr/>
          </p:nvSpPr>
          <p:spPr bwMode="auto">
            <a:xfrm>
              <a:off x="3667" y="2756"/>
              <a:ext cx="7" cy="8"/>
            </a:xfrm>
            <a:custGeom>
              <a:avLst/>
              <a:gdLst>
                <a:gd name="T0" fmla="*/ 5 w 7"/>
                <a:gd name="T1" fmla="*/ 7 h 8"/>
                <a:gd name="T2" fmla="*/ 0 w 7"/>
                <a:gd name="T3" fmla="*/ 2 h 8"/>
                <a:gd name="T4" fmla="*/ 0 w 7"/>
                <a:gd name="T5" fmla="*/ 2 h 8"/>
                <a:gd name="T6" fmla="*/ 3 w 7"/>
                <a:gd name="T7" fmla="*/ 8 h 8"/>
                <a:gd name="T8" fmla="*/ 5 w 7"/>
                <a:gd name="T9" fmla="*/ 8 h 8"/>
                <a:gd name="T10" fmla="*/ 5 w 7"/>
                <a:gd name="T11" fmla="*/ 7 h 8"/>
                <a:gd name="T12" fmla="*/ 5 w 7"/>
                <a:gd name="T13" fmla="*/ 8 h 8"/>
                <a:gd name="T14" fmla="*/ 7 w 7"/>
                <a:gd name="T15" fmla="*/ 5 h 8"/>
                <a:gd name="T16" fmla="*/ 5 w 7"/>
                <a:gd name="T17" fmla="*/ 2 h 8"/>
                <a:gd name="T18" fmla="*/ 3 w 7"/>
                <a:gd name="T19" fmla="*/ 0 h 8"/>
                <a:gd name="T20" fmla="*/ 0 w 7"/>
                <a:gd name="T21" fmla="*/ 2 h 8"/>
                <a:gd name="T22" fmla="*/ 5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7"/>
                  </a:moveTo>
                  <a:lnTo>
                    <a:pt x="0" y="2"/>
                  </a:lnTo>
                  <a:lnTo>
                    <a:pt x="3" y="8"/>
                  </a:lnTo>
                  <a:lnTo>
                    <a:pt x="5" y="8"/>
                  </a:lnTo>
                  <a:lnTo>
                    <a:pt x="5" y="7"/>
                  </a:lnTo>
                  <a:lnTo>
                    <a:pt x="5" y="8"/>
                  </a:lnTo>
                  <a:lnTo>
                    <a:pt x="7" y="5"/>
                  </a:lnTo>
                  <a:lnTo>
                    <a:pt x="5" y="2"/>
                  </a:lnTo>
                  <a:lnTo>
                    <a:pt x="3" y="0"/>
                  </a:lnTo>
                  <a:lnTo>
                    <a:pt x="0" y="2"/>
                  </a:lnTo>
                  <a:lnTo>
                    <a:pt x="5"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1" name="Freeform 1983"/>
            <p:cNvSpPr>
              <a:spLocks/>
            </p:cNvSpPr>
            <p:nvPr/>
          </p:nvSpPr>
          <p:spPr bwMode="auto">
            <a:xfrm>
              <a:off x="3667" y="2756"/>
              <a:ext cx="8" cy="7"/>
            </a:xfrm>
            <a:custGeom>
              <a:avLst/>
              <a:gdLst>
                <a:gd name="T0" fmla="*/ 7 w 8"/>
                <a:gd name="T1" fmla="*/ 7 h 7"/>
                <a:gd name="T2" fmla="*/ 2 w 8"/>
                <a:gd name="T3" fmla="*/ 0 h 7"/>
                <a:gd name="T4" fmla="*/ 0 w 8"/>
                <a:gd name="T5" fmla="*/ 2 h 7"/>
                <a:gd name="T6" fmla="*/ 5 w 8"/>
                <a:gd name="T7" fmla="*/ 7 h 7"/>
                <a:gd name="T8" fmla="*/ 7 w 8"/>
                <a:gd name="T9" fmla="*/ 7 h 7"/>
                <a:gd name="T10" fmla="*/ 7 w 8"/>
                <a:gd name="T11" fmla="*/ 7 h 7"/>
                <a:gd name="T12" fmla="*/ 7 w 8"/>
                <a:gd name="T13" fmla="*/ 7 h 7"/>
                <a:gd name="T14" fmla="*/ 8 w 8"/>
                <a:gd name="T15" fmla="*/ 3 h 7"/>
                <a:gd name="T16" fmla="*/ 7 w 8"/>
                <a:gd name="T17" fmla="*/ 2 h 7"/>
                <a:gd name="T18" fmla="*/ 5 w 8"/>
                <a:gd name="T19" fmla="*/ 0 h 7"/>
                <a:gd name="T20" fmla="*/ 2 w 8"/>
                <a:gd name="T21" fmla="*/ 0 h 7"/>
                <a:gd name="T22" fmla="*/ 7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7" y="7"/>
                  </a:moveTo>
                  <a:lnTo>
                    <a:pt x="2" y="0"/>
                  </a:lnTo>
                  <a:lnTo>
                    <a:pt x="0" y="2"/>
                  </a:lnTo>
                  <a:lnTo>
                    <a:pt x="5" y="7"/>
                  </a:lnTo>
                  <a:lnTo>
                    <a:pt x="7" y="7"/>
                  </a:lnTo>
                  <a:lnTo>
                    <a:pt x="8" y="3"/>
                  </a:lnTo>
                  <a:lnTo>
                    <a:pt x="7" y="2"/>
                  </a:lnTo>
                  <a:lnTo>
                    <a:pt x="5" y="0"/>
                  </a:lnTo>
                  <a:lnTo>
                    <a:pt x="2" y="0"/>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2" name="Freeform 1984"/>
            <p:cNvSpPr>
              <a:spLocks/>
            </p:cNvSpPr>
            <p:nvPr/>
          </p:nvSpPr>
          <p:spPr bwMode="auto">
            <a:xfrm>
              <a:off x="3669" y="2755"/>
              <a:ext cx="6" cy="8"/>
            </a:xfrm>
            <a:custGeom>
              <a:avLst/>
              <a:gdLst>
                <a:gd name="T0" fmla="*/ 5 w 6"/>
                <a:gd name="T1" fmla="*/ 6 h 8"/>
                <a:gd name="T2" fmla="*/ 0 w 6"/>
                <a:gd name="T3" fmla="*/ 1 h 8"/>
                <a:gd name="T4" fmla="*/ 0 w 6"/>
                <a:gd name="T5" fmla="*/ 1 h 8"/>
                <a:gd name="T6" fmla="*/ 5 w 6"/>
                <a:gd name="T7" fmla="*/ 8 h 8"/>
                <a:gd name="T8" fmla="*/ 5 w 6"/>
                <a:gd name="T9" fmla="*/ 6 h 8"/>
                <a:gd name="T10" fmla="*/ 5 w 6"/>
                <a:gd name="T11" fmla="*/ 6 h 8"/>
                <a:gd name="T12" fmla="*/ 5 w 6"/>
                <a:gd name="T13" fmla="*/ 6 h 8"/>
                <a:gd name="T14" fmla="*/ 6 w 6"/>
                <a:gd name="T15" fmla="*/ 4 h 8"/>
                <a:gd name="T16" fmla="*/ 6 w 6"/>
                <a:gd name="T17" fmla="*/ 1 h 8"/>
                <a:gd name="T18" fmla="*/ 3 w 6"/>
                <a:gd name="T19" fmla="*/ 0 h 8"/>
                <a:gd name="T20" fmla="*/ 0 w 6"/>
                <a:gd name="T21" fmla="*/ 1 h 8"/>
                <a:gd name="T22" fmla="*/ 5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6"/>
                  </a:moveTo>
                  <a:lnTo>
                    <a:pt x="0" y="1"/>
                  </a:lnTo>
                  <a:lnTo>
                    <a:pt x="5" y="8"/>
                  </a:lnTo>
                  <a:lnTo>
                    <a:pt x="5" y="6"/>
                  </a:lnTo>
                  <a:lnTo>
                    <a:pt x="6" y="4"/>
                  </a:lnTo>
                  <a:lnTo>
                    <a:pt x="6" y="1"/>
                  </a:lnTo>
                  <a:lnTo>
                    <a:pt x="3" y="0"/>
                  </a:lnTo>
                  <a:lnTo>
                    <a:pt x="0" y="1"/>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3" name="Freeform 1985"/>
            <p:cNvSpPr>
              <a:spLocks/>
            </p:cNvSpPr>
            <p:nvPr/>
          </p:nvSpPr>
          <p:spPr bwMode="auto">
            <a:xfrm>
              <a:off x="3669" y="2755"/>
              <a:ext cx="8" cy="6"/>
            </a:xfrm>
            <a:custGeom>
              <a:avLst/>
              <a:gdLst>
                <a:gd name="T0" fmla="*/ 1 w 8"/>
                <a:gd name="T1" fmla="*/ 0 h 6"/>
                <a:gd name="T2" fmla="*/ 1 w 8"/>
                <a:gd name="T3" fmla="*/ 0 h 6"/>
                <a:gd name="T4" fmla="*/ 0 w 8"/>
                <a:gd name="T5" fmla="*/ 1 h 6"/>
                <a:gd name="T6" fmla="*/ 5 w 8"/>
                <a:gd name="T7" fmla="*/ 6 h 6"/>
                <a:gd name="T8" fmla="*/ 6 w 8"/>
                <a:gd name="T9" fmla="*/ 6 h 6"/>
                <a:gd name="T10" fmla="*/ 1 w 8"/>
                <a:gd name="T11" fmla="*/ 0 h 6"/>
                <a:gd name="T12" fmla="*/ 6 w 8"/>
                <a:gd name="T13" fmla="*/ 6 h 6"/>
                <a:gd name="T14" fmla="*/ 8 w 8"/>
                <a:gd name="T15" fmla="*/ 3 h 6"/>
                <a:gd name="T16" fmla="*/ 6 w 8"/>
                <a:gd name="T17" fmla="*/ 1 h 6"/>
                <a:gd name="T18" fmla="*/ 5 w 8"/>
                <a:gd name="T19" fmla="*/ 0 h 6"/>
                <a:gd name="T20" fmla="*/ 1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1" y="0"/>
                  </a:moveTo>
                  <a:lnTo>
                    <a:pt x="1" y="0"/>
                  </a:lnTo>
                  <a:lnTo>
                    <a:pt x="0" y="1"/>
                  </a:lnTo>
                  <a:lnTo>
                    <a:pt x="5" y="6"/>
                  </a:lnTo>
                  <a:lnTo>
                    <a:pt x="6" y="6"/>
                  </a:lnTo>
                  <a:lnTo>
                    <a:pt x="1" y="0"/>
                  </a:lnTo>
                  <a:lnTo>
                    <a:pt x="6" y="6"/>
                  </a:lnTo>
                  <a:lnTo>
                    <a:pt x="8" y="3"/>
                  </a:lnTo>
                  <a:lnTo>
                    <a:pt x="6" y="1"/>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4" name="Freeform 1986"/>
            <p:cNvSpPr>
              <a:spLocks/>
            </p:cNvSpPr>
            <p:nvPr/>
          </p:nvSpPr>
          <p:spPr bwMode="auto">
            <a:xfrm>
              <a:off x="3670" y="2753"/>
              <a:ext cx="7" cy="8"/>
            </a:xfrm>
            <a:custGeom>
              <a:avLst/>
              <a:gdLst>
                <a:gd name="T0" fmla="*/ 7 w 7"/>
                <a:gd name="T1" fmla="*/ 6 h 8"/>
                <a:gd name="T2" fmla="*/ 0 w 7"/>
                <a:gd name="T3" fmla="*/ 2 h 8"/>
                <a:gd name="T4" fmla="*/ 0 w 7"/>
                <a:gd name="T5" fmla="*/ 2 h 8"/>
                <a:gd name="T6" fmla="*/ 5 w 7"/>
                <a:gd name="T7" fmla="*/ 8 h 8"/>
                <a:gd name="T8" fmla="*/ 7 w 7"/>
                <a:gd name="T9" fmla="*/ 6 h 8"/>
                <a:gd name="T10" fmla="*/ 7 w 7"/>
                <a:gd name="T11" fmla="*/ 6 h 8"/>
                <a:gd name="T12" fmla="*/ 7 w 7"/>
                <a:gd name="T13" fmla="*/ 6 h 8"/>
                <a:gd name="T14" fmla="*/ 7 w 7"/>
                <a:gd name="T15" fmla="*/ 5 h 8"/>
                <a:gd name="T16" fmla="*/ 7 w 7"/>
                <a:gd name="T17" fmla="*/ 2 h 8"/>
                <a:gd name="T18" fmla="*/ 4 w 7"/>
                <a:gd name="T19" fmla="*/ 0 h 8"/>
                <a:gd name="T20" fmla="*/ 0 w 7"/>
                <a:gd name="T21" fmla="*/ 2 h 8"/>
                <a:gd name="T22" fmla="*/ 7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6"/>
                  </a:moveTo>
                  <a:lnTo>
                    <a:pt x="0" y="2"/>
                  </a:lnTo>
                  <a:lnTo>
                    <a:pt x="5" y="8"/>
                  </a:lnTo>
                  <a:lnTo>
                    <a:pt x="7" y="6"/>
                  </a:lnTo>
                  <a:lnTo>
                    <a:pt x="7" y="5"/>
                  </a:lnTo>
                  <a:lnTo>
                    <a:pt x="7" y="2"/>
                  </a:lnTo>
                  <a:lnTo>
                    <a:pt x="4" y="0"/>
                  </a:lnTo>
                  <a:lnTo>
                    <a:pt x="0" y="2"/>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5" name="Freeform 1987"/>
            <p:cNvSpPr>
              <a:spLocks/>
            </p:cNvSpPr>
            <p:nvPr/>
          </p:nvSpPr>
          <p:spPr bwMode="auto">
            <a:xfrm>
              <a:off x="3670" y="2753"/>
              <a:ext cx="8" cy="6"/>
            </a:xfrm>
            <a:custGeom>
              <a:avLst/>
              <a:gdLst>
                <a:gd name="T0" fmla="*/ 7 w 8"/>
                <a:gd name="T1" fmla="*/ 6 h 6"/>
                <a:gd name="T2" fmla="*/ 2 w 8"/>
                <a:gd name="T3" fmla="*/ 0 h 6"/>
                <a:gd name="T4" fmla="*/ 0 w 8"/>
                <a:gd name="T5" fmla="*/ 2 h 6"/>
                <a:gd name="T6" fmla="*/ 7 w 8"/>
                <a:gd name="T7" fmla="*/ 6 h 6"/>
                <a:gd name="T8" fmla="*/ 7 w 8"/>
                <a:gd name="T9" fmla="*/ 6 h 6"/>
                <a:gd name="T10" fmla="*/ 7 w 8"/>
                <a:gd name="T11" fmla="*/ 6 h 6"/>
                <a:gd name="T12" fmla="*/ 7 w 8"/>
                <a:gd name="T13" fmla="*/ 6 h 6"/>
                <a:gd name="T14" fmla="*/ 8 w 8"/>
                <a:gd name="T15" fmla="*/ 3 h 6"/>
                <a:gd name="T16" fmla="*/ 7 w 8"/>
                <a:gd name="T17" fmla="*/ 0 h 6"/>
                <a:gd name="T18" fmla="*/ 5 w 8"/>
                <a:gd name="T19" fmla="*/ 0 h 6"/>
                <a:gd name="T20" fmla="*/ 2 w 8"/>
                <a:gd name="T21" fmla="*/ 0 h 6"/>
                <a:gd name="T22" fmla="*/ 7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7" y="6"/>
                  </a:moveTo>
                  <a:lnTo>
                    <a:pt x="2" y="0"/>
                  </a:lnTo>
                  <a:lnTo>
                    <a:pt x="0" y="2"/>
                  </a:lnTo>
                  <a:lnTo>
                    <a:pt x="7" y="6"/>
                  </a:lnTo>
                  <a:lnTo>
                    <a:pt x="8" y="3"/>
                  </a:lnTo>
                  <a:lnTo>
                    <a:pt x="7" y="0"/>
                  </a:lnTo>
                  <a:lnTo>
                    <a:pt x="5" y="0"/>
                  </a:lnTo>
                  <a:lnTo>
                    <a:pt x="2" y="0"/>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6" name="Freeform 1988"/>
            <p:cNvSpPr>
              <a:spLocks/>
            </p:cNvSpPr>
            <p:nvPr/>
          </p:nvSpPr>
          <p:spPr bwMode="auto">
            <a:xfrm>
              <a:off x="3672" y="2751"/>
              <a:ext cx="8" cy="8"/>
            </a:xfrm>
            <a:custGeom>
              <a:avLst/>
              <a:gdLst>
                <a:gd name="T0" fmla="*/ 6 w 8"/>
                <a:gd name="T1" fmla="*/ 7 h 8"/>
                <a:gd name="T2" fmla="*/ 2 w 8"/>
                <a:gd name="T3" fmla="*/ 2 h 8"/>
                <a:gd name="T4" fmla="*/ 0 w 8"/>
                <a:gd name="T5" fmla="*/ 2 h 8"/>
                <a:gd name="T6" fmla="*/ 5 w 8"/>
                <a:gd name="T7" fmla="*/ 8 h 8"/>
                <a:gd name="T8" fmla="*/ 6 w 8"/>
                <a:gd name="T9" fmla="*/ 7 h 8"/>
                <a:gd name="T10" fmla="*/ 6 w 8"/>
                <a:gd name="T11" fmla="*/ 7 h 8"/>
                <a:gd name="T12" fmla="*/ 6 w 8"/>
                <a:gd name="T13" fmla="*/ 7 h 8"/>
                <a:gd name="T14" fmla="*/ 8 w 8"/>
                <a:gd name="T15" fmla="*/ 4 h 8"/>
                <a:gd name="T16" fmla="*/ 6 w 8"/>
                <a:gd name="T17" fmla="*/ 2 h 8"/>
                <a:gd name="T18" fmla="*/ 3 w 8"/>
                <a:gd name="T19" fmla="*/ 0 h 8"/>
                <a:gd name="T20" fmla="*/ 2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2" y="2"/>
                  </a:lnTo>
                  <a:lnTo>
                    <a:pt x="0" y="2"/>
                  </a:lnTo>
                  <a:lnTo>
                    <a:pt x="5" y="8"/>
                  </a:lnTo>
                  <a:lnTo>
                    <a:pt x="6" y="7"/>
                  </a:lnTo>
                  <a:lnTo>
                    <a:pt x="8" y="4"/>
                  </a:lnTo>
                  <a:lnTo>
                    <a:pt x="6" y="2"/>
                  </a:lnTo>
                  <a:lnTo>
                    <a:pt x="3" y="0"/>
                  </a:lnTo>
                  <a:lnTo>
                    <a:pt x="2"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7" name="Freeform 1989"/>
            <p:cNvSpPr>
              <a:spLocks/>
            </p:cNvSpPr>
            <p:nvPr/>
          </p:nvSpPr>
          <p:spPr bwMode="auto">
            <a:xfrm>
              <a:off x="3672" y="2750"/>
              <a:ext cx="8" cy="8"/>
            </a:xfrm>
            <a:custGeom>
              <a:avLst/>
              <a:gdLst>
                <a:gd name="T0" fmla="*/ 8 w 8"/>
                <a:gd name="T1" fmla="*/ 6 h 8"/>
                <a:gd name="T2" fmla="*/ 2 w 8"/>
                <a:gd name="T3" fmla="*/ 1 h 8"/>
                <a:gd name="T4" fmla="*/ 0 w 8"/>
                <a:gd name="T5" fmla="*/ 3 h 8"/>
                <a:gd name="T6" fmla="*/ 6 w 8"/>
                <a:gd name="T7" fmla="*/ 8 h 8"/>
                <a:gd name="T8" fmla="*/ 8 w 8"/>
                <a:gd name="T9" fmla="*/ 6 h 8"/>
                <a:gd name="T10" fmla="*/ 8 w 8"/>
                <a:gd name="T11" fmla="*/ 6 h 8"/>
                <a:gd name="T12" fmla="*/ 8 w 8"/>
                <a:gd name="T13" fmla="*/ 6 h 8"/>
                <a:gd name="T14" fmla="*/ 8 w 8"/>
                <a:gd name="T15" fmla="*/ 3 h 8"/>
                <a:gd name="T16" fmla="*/ 6 w 8"/>
                <a:gd name="T17" fmla="*/ 1 h 8"/>
                <a:gd name="T18" fmla="*/ 5 w 8"/>
                <a:gd name="T19" fmla="*/ 0 h 8"/>
                <a:gd name="T20" fmla="*/ 2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1"/>
                  </a:lnTo>
                  <a:lnTo>
                    <a:pt x="0" y="3"/>
                  </a:lnTo>
                  <a:lnTo>
                    <a:pt x="6" y="8"/>
                  </a:lnTo>
                  <a:lnTo>
                    <a:pt x="8" y="6"/>
                  </a:lnTo>
                  <a:lnTo>
                    <a:pt x="8" y="3"/>
                  </a:lnTo>
                  <a:lnTo>
                    <a:pt x="6" y="1"/>
                  </a:lnTo>
                  <a:lnTo>
                    <a:pt x="5" y="0"/>
                  </a:lnTo>
                  <a:lnTo>
                    <a:pt x="2"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8" name="Freeform 1990"/>
            <p:cNvSpPr>
              <a:spLocks/>
            </p:cNvSpPr>
            <p:nvPr/>
          </p:nvSpPr>
          <p:spPr bwMode="auto">
            <a:xfrm>
              <a:off x="3674" y="2750"/>
              <a:ext cx="8" cy="6"/>
            </a:xfrm>
            <a:custGeom>
              <a:avLst/>
              <a:gdLst>
                <a:gd name="T0" fmla="*/ 1 w 8"/>
                <a:gd name="T1" fmla="*/ 0 h 6"/>
                <a:gd name="T2" fmla="*/ 1 w 8"/>
                <a:gd name="T3" fmla="*/ 0 h 6"/>
                <a:gd name="T4" fmla="*/ 0 w 8"/>
                <a:gd name="T5" fmla="*/ 1 h 6"/>
                <a:gd name="T6" fmla="*/ 6 w 8"/>
                <a:gd name="T7" fmla="*/ 6 h 6"/>
                <a:gd name="T8" fmla="*/ 6 w 8"/>
                <a:gd name="T9" fmla="*/ 5 h 6"/>
                <a:gd name="T10" fmla="*/ 1 w 8"/>
                <a:gd name="T11" fmla="*/ 0 h 6"/>
                <a:gd name="T12" fmla="*/ 6 w 8"/>
                <a:gd name="T13" fmla="*/ 5 h 6"/>
                <a:gd name="T14" fmla="*/ 8 w 8"/>
                <a:gd name="T15" fmla="*/ 3 h 6"/>
                <a:gd name="T16" fmla="*/ 6 w 8"/>
                <a:gd name="T17" fmla="*/ 0 h 6"/>
                <a:gd name="T18" fmla="*/ 3 w 8"/>
                <a:gd name="T19" fmla="*/ 0 h 6"/>
                <a:gd name="T20" fmla="*/ 1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1" y="0"/>
                  </a:moveTo>
                  <a:lnTo>
                    <a:pt x="1" y="0"/>
                  </a:lnTo>
                  <a:lnTo>
                    <a:pt x="0" y="1"/>
                  </a:lnTo>
                  <a:lnTo>
                    <a:pt x="6" y="6"/>
                  </a:lnTo>
                  <a:lnTo>
                    <a:pt x="6" y="5"/>
                  </a:lnTo>
                  <a:lnTo>
                    <a:pt x="1" y="0"/>
                  </a:lnTo>
                  <a:lnTo>
                    <a:pt x="6" y="5"/>
                  </a:lnTo>
                  <a:lnTo>
                    <a:pt x="8" y="3"/>
                  </a:lnTo>
                  <a:lnTo>
                    <a:pt x="6" y="0"/>
                  </a:lnTo>
                  <a:lnTo>
                    <a:pt x="3"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09" name="Freeform 1991"/>
            <p:cNvSpPr>
              <a:spLocks/>
            </p:cNvSpPr>
            <p:nvPr/>
          </p:nvSpPr>
          <p:spPr bwMode="auto">
            <a:xfrm>
              <a:off x="3675" y="2748"/>
              <a:ext cx="7" cy="7"/>
            </a:xfrm>
            <a:custGeom>
              <a:avLst/>
              <a:gdLst>
                <a:gd name="T0" fmla="*/ 7 w 7"/>
                <a:gd name="T1" fmla="*/ 7 h 7"/>
                <a:gd name="T2" fmla="*/ 0 w 7"/>
                <a:gd name="T3" fmla="*/ 2 h 7"/>
                <a:gd name="T4" fmla="*/ 0 w 7"/>
                <a:gd name="T5" fmla="*/ 2 h 7"/>
                <a:gd name="T6" fmla="*/ 5 w 7"/>
                <a:gd name="T7" fmla="*/ 7 h 7"/>
                <a:gd name="T8" fmla="*/ 7 w 7"/>
                <a:gd name="T9" fmla="*/ 7 h 7"/>
                <a:gd name="T10" fmla="*/ 7 w 7"/>
                <a:gd name="T11" fmla="*/ 7 h 7"/>
                <a:gd name="T12" fmla="*/ 7 w 7"/>
                <a:gd name="T13" fmla="*/ 7 h 7"/>
                <a:gd name="T14" fmla="*/ 7 w 7"/>
                <a:gd name="T15" fmla="*/ 3 h 7"/>
                <a:gd name="T16" fmla="*/ 7 w 7"/>
                <a:gd name="T17" fmla="*/ 0 h 7"/>
                <a:gd name="T18" fmla="*/ 3 w 7"/>
                <a:gd name="T19" fmla="*/ 0 h 7"/>
                <a:gd name="T20" fmla="*/ 0 w 7"/>
                <a:gd name="T21" fmla="*/ 2 h 7"/>
                <a:gd name="T22" fmla="*/ 7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7" y="7"/>
                  </a:moveTo>
                  <a:lnTo>
                    <a:pt x="0" y="2"/>
                  </a:lnTo>
                  <a:lnTo>
                    <a:pt x="5" y="7"/>
                  </a:lnTo>
                  <a:lnTo>
                    <a:pt x="7" y="7"/>
                  </a:lnTo>
                  <a:lnTo>
                    <a:pt x="7" y="3"/>
                  </a:lnTo>
                  <a:lnTo>
                    <a:pt x="7" y="0"/>
                  </a:lnTo>
                  <a:lnTo>
                    <a:pt x="3"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0" name="Freeform 1992"/>
            <p:cNvSpPr>
              <a:spLocks/>
            </p:cNvSpPr>
            <p:nvPr/>
          </p:nvSpPr>
          <p:spPr bwMode="auto">
            <a:xfrm>
              <a:off x="3675" y="2746"/>
              <a:ext cx="8" cy="9"/>
            </a:xfrm>
            <a:custGeom>
              <a:avLst/>
              <a:gdLst>
                <a:gd name="T0" fmla="*/ 8 w 8"/>
                <a:gd name="T1" fmla="*/ 7 h 9"/>
                <a:gd name="T2" fmla="*/ 2 w 8"/>
                <a:gd name="T3" fmla="*/ 2 h 9"/>
                <a:gd name="T4" fmla="*/ 0 w 8"/>
                <a:gd name="T5" fmla="*/ 4 h 9"/>
                <a:gd name="T6" fmla="*/ 7 w 8"/>
                <a:gd name="T7" fmla="*/ 9 h 9"/>
                <a:gd name="T8" fmla="*/ 8 w 8"/>
                <a:gd name="T9" fmla="*/ 7 h 9"/>
                <a:gd name="T10" fmla="*/ 8 w 8"/>
                <a:gd name="T11" fmla="*/ 7 h 9"/>
                <a:gd name="T12" fmla="*/ 8 w 8"/>
                <a:gd name="T13" fmla="*/ 7 h 9"/>
                <a:gd name="T14" fmla="*/ 8 w 8"/>
                <a:gd name="T15" fmla="*/ 4 h 9"/>
                <a:gd name="T16" fmla="*/ 7 w 8"/>
                <a:gd name="T17" fmla="*/ 0 h 9"/>
                <a:gd name="T18" fmla="*/ 3 w 8"/>
                <a:gd name="T19" fmla="*/ 0 h 9"/>
                <a:gd name="T20" fmla="*/ 2 w 8"/>
                <a:gd name="T21" fmla="*/ 2 h 9"/>
                <a:gd name="T22" fmla="*/ 8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7"/>
                  </a:moveTo>
                  <a:lnTo>
                    <a:pt x="2" y="2"/>
                  </a:lnTo>
                  <a:lnTo>
                    <a:pt x="0" y="4"/>
                  </a:lnTo>
                  <a:lnTo>
                    <a:pt x="7" y="9"/>
                  </a:lnTo>
                  <a:lnTo>
                    <a:pt x="8" y="7"/>
                  </a:lnTo>
                  <a:lnTo>
                    <a:pt x="8" y="4"/>
                  </a:lnTo>
                  <a:lnTo>
                    <a:pt x="7" y="0"/>
                  </a:lnTo>
                  <a:lnTo>
                    <a:pt x="3"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1" name="Freeform 1993"/>
            <p:cNvSpPr>
              <a:spLocks/>
            </p:cNvSpPr>
            <p:nvPr/>
          </p:nvSpPr>
          <p:spPr bwMode="auto">
            <a:xfrm>
              <a:off x="3677" y="2745"/>
              <a:ext cx="8" cy="8"/>
            </a:xfrm>
            <a:custGeom>
              <a:avLst/>
              <a:gdLst>
                <a:gd name="T0" fmla="*/ 6 w 8"/>
                <a:gd name="T1" fmla="*/ 6 h 8"/>
                <a:gd name="T2" fmla="*/ 0 w 8"/>
                <a:gd name="T3" fmla="*/ 1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1 h 8"/>
                <a:gd name="T18" fmla="*/ 3 w 8"/>
                <a:gd name="T19" fmla="*/ 0 h 8"/>
                <a:gd name="T20" fmla="*/ 0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1"/>
                  </a:lnTo>
                  <a:lnTo>
                    <a:pt x="0" y="3"/>
                  </a:lnTo>
                  <a:lnTo>
                    <a:pt x="6" y="8"/>
                  </a:lnTo>
                  <a:lnTo>
                    <a:pt x="6" y="6"/>
                  </a:lnTo>
                  <a:lnTo>
                    <a:pt x="8" y="3"/>
                  </a:lnTo>
                  <a:lnTo>
                    <a:pt x="6" y="1"/>
                  </a:lnTo>
                  <a:lnTo>
                    <a:pt x="3" y="0"/>
                  </a:lnTo>
                  <a:lnTo>
                    <a:pt x="0"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2" name="Freeform 1994"/>
            <p:cNvSpPr>
              <a:spLocks/>
            </p:cNvSpPr>
            <p:nvPr/>
          </p:nvSpPr>
          <p:spPr bwMode="auto">
            <a:xfrm>
              <a:off x="3677" y="2743"/>
              <a:ext cx="8" cy="8"/>
            </a:xfrm>
            <a:custGeom>
              <a:avLst/>
              <a:gdLst>
                <a:gd name="T0" fmla="*/ 1 w 8"/>
                <a:gd name="T1" fmla="*/ 2 h 8"/>
                <a:gd name="T2" fmla="*/ 1 w 8"/>
                <a:gd name="T3" fmla="*/ 2 h 8"/>
                <a:gd name="T4" fmla="*/ 0 w 8"/>
                <a:gd name="T5" fmla="*/ 3 h 8"/>
                <a:gd name="T6" fmla="*/ 6 w 8"/>
                <a:gd name="T7" fmla="*/ 8 h 8"/>
                <a:gd name="T8" fmla="*/ 8 w 8"/>
                <a:gd name="T9" fmla="*/ 7 h 8"/>
                <a:gd name="T10" fmla="*/ 1 w 8"/>
                <a:gd name="T11" fmla="*/ 2 h 8"/>
                <a:gd name="T12" fmla="*/ 8 w 8"/>
                <a:gd name="T13" fmla="*/ 7 h 8"/>
                <a:gd name="T14" fmla="*/ 8 w 8"/>
                <a:gd name="T15" fmla="*/ 3 h 8"/>
                <a:gd name="T16" fmla="*/ 6 w 8"/>
                <a:gd name="T17" fmla="*/ 2 h 8"/>
                <a:gd name="T18" fmla="*/ 3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3"/>
                  </a:lnTo>
                  <a:lnTo>
                    <a:pt x="6" y="8"/>
                  </a:lnTo>
                  <a:lnTo>
                    <a:pt x="8" y="7"/>
                  </a:lnTo>
                  <a:lnTo>
                    <a:pt x="1" y="2"/>
                  </a:lnTo>
                  <a:lnTo>
                    <a:pt x="8" y="7"/>
                  </a:lnTo>
                  <a:lnTo>
                    <a:pt x="8" y="3"/>
                  </a:lnTo>
                  <a:lnTo>
                    <a:pt x="6" y="2"/>
                  </a:lnTo>
                  <a:lnTo>
                    <a:pt x="3"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3" name="Freeform 1995"/>
            <p:cNvSpPr>
              <a:spLocks/>
            </p:cNvSpPr>
            <p:nvPr/>
          </p:nvSpPr>
          <p:spPr bwMode="auto">
            <a:xfrm>
              <a:off x="3678" y="2742"/>
              <a:ext cx="8" cy="8"/>
            </a:xfrm>
            <a:custGeom>
              <a:avLst/>
              <a:gdLst>
                <a:gd name="T0" fmla="*/ 7 w 8"/>
                <a:gd name="T1" fmla="*/ 6 h 8"/>
                <a:gd name="T2" fmla="*/ 2 w 8"/>
                <a:gd name="T3" fmla="*/ 1 h 8"/>
                <a:gd name="T4" fmla="*/ 0 w 8"/>
                <a:gd name="T5" fmla="*/ 3 h 8"/>
                <a:gd name="T6" fmla="*/ 7 w 8"/>
                <a:gd name="T7" fmla="*/ 8 h 8"/>
                <a:gd name="T8" fmla="*/ 7 w 8"/>
                <a:gd name="T9" fmla="*/ 6 h 8"/>
                <a:gd name="T10" fmla="*/ 7 w 8"/>
                <a:gd name="T11" fmla="*/ 6 h 8"/>
                <a:gd name="T12" fmla="*/ 7 w 8"/>
                <a:gd name="T13" fmla="*/ 6 h 8"/>
                <a:gd name="T14" fmla="*/ 8 w 8"/>
                <a:gd name="T15" fmla="*/ 3 h 8"/>
                <a:gd name="T16" fmla="*/ 7 w 8"/>
                <a:gd name="T17" fmla="*/ 1 h 8"/>
                <a:gd name="T18" fmla="*/ 4 w 8"/>
                <a:gd name="T19" fmla="*/ 0 h 8"/>
                <a:gd name="T20" fmla="*/ 2 w 8"/>
                <a:gd name="T21" fmla="*/ 1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1"/>
                  </a:lnTo>
                  <a:lnTo>
                    <a:pt x="0" y="3"/>
                  </a:lnTo>
                  <a:lnTo>
                    <a:pt x="7" y="8"/>
                  </a:lnTo>
                  <a:lnTo>
                    <a:pt x="7" y="6"/>
                  </a:lnTo>
                  <a:lnTo>
                    <a:pt x="8" y="3"/>
                  </a:lnTo>
                  <a:lnTo>
                    <a:pt x="7" y="1"/>
                  </a:lnTo>
                  <a:lnTo>
                    <a:pt x="4" y="0"/>
                  </a:lnTo>
                  <a:lnTo>
                    <a:pt x="2"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4" name="Freeform 1996"/>
            <p:cNvSpPr>
              <a:spLocks/>
            </p:cNvSpPr>
            <p:nvPr/>
          </p:nvSpPr>
          <p:spPr bwMode="auto">
            <a:xfrm>
              <a:off x="3678" y="2740"/>
              <a:ext cx="8" cy="8"/>
            </a:xfrm>
            <a:custGeom>
              <a:avLst/>
              <a:gdLst>
                <a:gd name="T0" fmla="*/ 8 w 8"/>
                <a:gd name="T1" fmla="*/ 6 h 8"/>
                <a:gd name="T2" fmla="*/ 2 w 8"/>
                <a:gd name="T3" fmla="*/ 2 h 8"/>
                <a:gd name="T4" fmla="*/ 0 w 8"/>
                <a:gd name="T5" fmla="*/ 3 h 8"/>
                <a:gd name="T6" fmla="*/ 7 w 8"/>
                <a:gd name="T7" fmla="*/ 8 h 8"/>
                <a:gd name="T8" fmla="*/ 8 w 8"/>
                <a:gd name="T9" fmla="*/ 6 h 8"/>
                <a:gd name="T10" fmla="*/ 8 w 8"/>
                <a:gd name="T11" fmla="*/ 6 h 8"/>
                <a:gd name="T12" fmla="*/ 8 w 8"/>
                <a:gd name="T13" fmla="*/ 6 h 8"/>
                <a:gd name="T14" fmla="*/ 8 w 8"/>
                <a:gd name="T15" fmla="*/ 3 h 8"/>
                <a:gd name="T16" fmla="*/ 7 w 8"/>
                <a:gd name="T17" fmla="*/ 2 h 8"/>
                <a:gd name="T18" fmla="*/ 5 w 8"/>
                <a:gd name="T19" fmla="*/ 0 h 8"/>
                <a:gd name="T20" fmla="*/ 2 w 8"/>
                <a:gd name="T21" fmla="*/ 2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2"/>
                  </a:lnTo>
                  <a:lnTo>
                    <a:pt x="0" y="3"/>
                  </a:lnTo>
                  <a:lnTo>
                    <a:pt x="7" y="8"/>
                  </a:lnTo>
                  <a:lnTo>
                    <a:pt x="8" y="6"/>
                  </a:lnTo>
                  <a:lnTo>
                    <a:pt x="8" y="3"/>
                  </a:lnTo>
                  <a:lnTo>
                    <a:pt x="7" y="2"/>
                  </a:lnTo>
                  <a:lnTo>
                    <a:pt x="5" y="0"/>
                  </a:lnTo>
                  <a:lnTo>
                    <a:pt x="2" y="2"/>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5" name="Freeform 1997"/>
            <p:cNvSpPr>
              <a:spLocks/>
            </p:cNvSpPr>
            <p:nvPr/>
          </p:nvSpPr>
          <p:spPr bwMode="auto">
            <a:xfrm>
              <a:off x="3680" y="2738"/>
              <a:ext cx="8" cy="8"/>
            </a:xfrm>
            <a:custGeom>
              <a:avLst/>
              <a:gdLst>
                <a:gd name="T0" fmla="*/ 8 w 8"/>
                <a:gd name="T1" fmla="*/ 7 h 8"/>
                <a:gd name="T2" fmla="*/ 2 w 8"/>
                <a:gd name="T3" fmla="*/ 2 h 8"/>
                <a:gd name="T4" fmla="*/ 0 w 8"/>
                <a:gd name="T5" fmla="*/ 4 h 8"/>
                <a:gd name="T6" fmla="*/ 6 w 8"/>
                <a:gd name="T7" fmla="*/ 8 h 8"/>
                <a:gd name="T8" fmla="*/ 8 w 8"/>
                <a:gd name="T9" fmla="*/ 7 h 8"/>
                <a:gd name="T10" fmla="*/ 8 w 8"/>
                <a:gd name="T11" fmla="*/ 7 h 8"/>
                <a:gd name="T12" fmla="*/ 8 w 8"/>
                <a:gd name="T13" fmla="*/ 7 h 8"/>
                <a:gd name="T14" fmla="*/ 8 w 8"/>
                <a:gd name="T15" fmla="*/ 4 h 8"/>
                <a:gd name="T16" fmla="*/ 6 w 8"/>
                <a:gd name="T17" fmla="*/ 0 h 8"/>
                <a:gd name="T18" fmla="*/ 3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4"/>
                  </a:lnTo>
                  <a:lnTo>
                    <a:pt x="6" y="8"/>
                  </a:lnTo>
                  <a:lnTo>
                    <a:pt x="8" y="7"/>
                  </a:lnTo>
                  <a:lnTo>
                    <a:pt x="8" y="4"/>
                  </a:lnTo>
                  <a:lnTo>
                    <a:pt x="6" y="0"/>
                  </a:lnTo>
                  <a:lnTo>
                    <a:pt x="3"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6" name="Freeform 1998"/>
            <p:cNvSpPr>
              <a:spLocks/>
            </p:cNvSpPr>
            <p:nvPr/>
          </p:nvSpPr>
          <p:spPr bwMode="auto">
            <a:xfrm>
              <a:off x="3682" y="2737"/>
              <a:ext cx="6" cy="8"/>
            </a:xfrm>
            <a:custGeom>
              <a:avLst/>
              <a:gdLst>
                <a:gd name="T0" fmla="*/ 0 w 6"/>
                <a:gd name="T1" fmla="*/ 1 h 8"/>
                <a:gd name="T2" fmla="*/ 0 w 6"/>
                <a:gd name="T3" fmla="*/ 1 h 8"/>
                <a:gd name="T4" fmla="*/ 0 w 6"/>
                <a:gd name="T5" fmla="*/ 3 h 8"/>
                <a:gd name="T6" fmla="*/ 6 w 6"/>
                <a:gd name="T7" fmla="*/ 8 h 8"/>
                <a:gd name="T8" fmla="*/ 6 w 6"/>
                <a:gd name="T9" fmla="*/ 5 h 8"/>
                <a:gd name="T10" fmla="*/ 0 w 6"/>
                <a:gd name="T11" fmla="*/ 1 h 8"/>
                <a:gd name="T12" fmla="*/ 6 w 6"/>
                <a:gd name="T13" fmla="*/ 5 h 8"/>
                <a:gd name="T14" fmla="*/ 6 w 6"/>
                <a:gd name="T15" fmla="*/ 3 h 8"/>
                <a:gd name="T16" fmla="*/ 4 w 6"/>
                <a:gd name="T17" fmla="*/ 0 h 8"/>
                <a:gd name="T18" fmla="*/ 3 w 6"/>
                <a:gd name="T19" fmla="*/ 0 h 8"/>
                <a:gd name="T20" fmla="*/ 0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1"/>
                  </a:moveTo>
                  <a:lnTo>
                    <a:pt x="0" y="1"/>
                  </a:lnTo>
                  <a:lnTo>
                    <a:pt x="0" y="3"/>
                  </a:lnTo>
                  <a:lnTo>
                    <a:pt x="6" y="8"/>
                  </a:lnTo>
                  <a:lnTo>
                    <a:pt x="6" y="5"/>
                  </a:lnTo>
                  <a:lnTo>
                    <a:pt x="0" y="1"/>
                  </a:lnTo>
                  <a:lnTo>
                    <a:pt x="6" y="5"/>
                  </a:lnTo>
                  <a:lnTo>
                    <a:pt x="6" y="3"/>
                  </a:lnTo>
                  <a:lnTo>
                    <a:pt x="4" y="0"/>
                  </a:lnTo>
                  <a:lnTo>
                    <a:pt x="3"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7" name="Freeform 1999"/>
            <p:cNvSpPr>
              <a:spLocks/>
            </p:cNvSpPr>
            <p:nvPr/>
          </p:nvSpPr>
          <p:spPr bwMode="auto">
            <a:xfrm>
              <a:off x="3682" y="2735"/>
              <a:ext cx="8" cy="7"/>
            </a:xfrm>
            <a:custGeom>
              <a:avLst/>
              <a:gdLst>
                <a:gd name="T0" fmla="*/ 8 w 8"/>
                <a:gd name="T1" fmla="*/ 5 h 7"/>
                <a:gd name="T2" fmla="*/ 1 w 8"/>
                <a:gd name="T3" fmla="*/ 2 h 7"/>
                <a:gd name="T4" fmla="*/ 0 w 8"/>
                <a:gd name="T5" fmla="*/ 3 h 7"/>
                <a:gd name="T6" fmla="*/ 6 w 8"/>
                <a:gd name="T7" fmla="*/ 7 h 7"/>
                <a:gd name="T8" fmla="*/ 8 w 8"/>
                <a:gd name="T9" fmla="*/ 5 h 7"/>
                <a:gd name="T10" fmla="*/ 8 w 8"/>
                <a:gd name="T11" fmla="*/ 5 h 7"/>
                <a:gd name="T12" fmla="*/ 8 w 8"/>
                <a:gd name="T13" fmla="*/ 5 h 7"/>
                <a:gd name="T14" fmla="*/ 8 w 8"/>
                <a:gd name="T15" fmla="*/ 2 h 7"/>
                <a:gd name="T16" fmla="*/ 6 w 8"/>
                <a:gd name="T17" fmla="*/ 0 h 7"/>
                <a:gd name="T18" fmla="*/ 3 w 8"/>
                <a:gd name="T19" fmla="*/ 0 h 7"/>
                <a:gd name="T20" fmla="*/ 1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1" y="2"/>
                  </a:lnTo>
                  <a:lnTo>
                    <a:pt x="0" y="3"/>
                  </a:lnTo>
                  <a:lnTo>
                    <a:pt x="6" y="7"/>
                  </a:lnTo>
                  <a:lnTo>
                    <a:pt x="8" y="5"/>
                  </a:lnTo>
                  <a:lnTo>
                    <a:pt x="8" y="2"/>
                  </a:lnTo>
                  <a:lnTo>
                    <a:pt x="6" y="0"/>
                  </a:lnTo>
                  <a:lnTo>
                    <a:pt x="3" y="0"/>
                  </a:lnTo>
                  <a:lnTo>
                    <a:pt x="1"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8" name="Freeform 2000"/>
            <p:cNvSpPr>
              <a:spLocks/>
            </p:cNvSpPr>
            <p:nvPr/>
          </p:nvSpPr>
          <p:spPr bwMode="auto">
            <a:xfrm>
              <a:off x="3683" y="2734"/>
              <a:ext cx="8" cy="6"/>
            </a:xfrm>
            <a:custGeom>
              <a:avLst/>
              <a:gdLst>
                <a:gd name="T0" fmla="*/ 8 w 8"/>
                <a:gd name="T1" fmla="*/ 4 h 6"/>
                <a:gd name="T2" fmla="*/ 0 w 8"/>
                <a:gd name="T3" fmla="*/ 1 h 6"/>
                <a:gd name="T4" fmla="*/ 0 w 8"/>
                <a:gd name="T5" fmla="*/ 3 h 6"/>
                <a:gd name="T6" fmla="*/ 7 w 8"/>
                <a:gd name="T7" fmla="*/ 6 h 6"/>
                <a:gd name="T8" fmla="*/ 8 w 8"/>
                <a:gd name="T9" fmla="*/ 4 h 6"/>
                <a:gd name="T10" fmla="*/ 8 w 8"/>
                <a:gd name="T11" fmla="*/ 4 h 6"/>
                <a:gd name="T12" fmla="*/ 8 w 8"/>
                <a:gd name="T13" fmla="*/ 4 h 6"/>
                <a:gd name="T14" fmla="*/ 8 w 8"/>
                <a:gd name="T15" fmla="*/ 1 h 6"/>
                <a:gd name="T16" fmla="*/ 5 w 8"/>
                <a:gd name="T17" fmla="*/ 0 h 6"/>
                <a:gd name="T18" fmla="*/ 3 w 8"/>
                <a:gd name="T19" fmla="*/ 0 h 6"/>
                <a:gd name="T20" fmla="*/ 0 w 8"/>
                <a:gd name="T21" fmla="*/ 1 h 6"/>
                <a:gd name="T22" fmla="*/ 8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4"/>
                  </a:moveTo>
                  <a:lnTo>
                    <a:pt x="0" y="1"/>
                  </a:lnTo>
                  <a:lnTo>
                    <a:pt x="0" y="3"/>
                  </a:lnTo>
                  <a:lnTo>
                    <a:pt x="7" y="6"/>
                  </a:lnTo>
                  <a:lnTo>
                    <a:pt x="8" y="4"/>
                  </a:lnTo>
                  <a:lnTo>
                    <a:pt x="8" y="1"/>
                  </a:lnTo>
                  <a:lnTo>
                    <a:pt x="5" y="0"/>
                  </a:lnTo>
                  <a:lnTo>
                    <a:pt x="3" y="0"/>
                  </a:lnTo>
                  <a:lnTo>
                    <a:pt x="0" y="1"/>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19" name="Freeform 2001"/>
            <p:cNvSpPr>
              <a:spLocks/>
            </p:cNvSpPr>
            <p:nvPr/>
          </p:nvSpPr>
          <p:spPr bwMode="auto">
            <a:xfrm>
              <a:off x="3683" y="2730"/>
              <a:ext cx="8" cy="8"/>
            </a:xfrm>
            <a:custGeom>
              <a:avLst/>
              <a:gdLst>
                <a:gd name="T0" fmla="*/ 2 w 8"/>
                <a:gd name="T1" fmla="*/ 4 h 8"/>
                <a:gd name="T2" fmla="*/ 2 w 8"/>
                <a:gd name="T3" fmla="*/ 4 h 8"/>
                <a:gd name="T4" fmla="*/ 0 w 8"/>
                <a:gd name="T5" fmla="*/ 5 h 8"/>
                <a:gd name="T6" fmla="*/ 8 w 8"/>
                <a:gd name="T7" fmla="*/ 8 h 8"/>
                <a:gd name="T8" fmla="*/ 8 w 8"/>
                <a:gd name="T9" fmla="*/ 7 h 8"/>
                <a:gd name="T10" fmla="*/ 2 w 8"/>
                <a:gd name="T11" fmla="*/ 4 h 8"/>
                <a:gd name="T12" fmla="*/ 8 w 8"/>
                <a:gd name="T13" fmla="*/ 7 h 8"/>
                <a:gd name="T14" fmla="*/ 8 w 8"/>
                <a:gd name="T15" fmla="*/ 4 h 8"/>
                <a:gd name="T16" fmla="*/ 7 w 8"/>
                <a:gd name="T17" fmla="*/ 0 h 8"/>
                <a:gd name="T18" fmla="*/ 3 w 8"/>
                <a:gd name="T19" fmla="*/ 0 h 8"/>
                <a:gd name="T20" fmla="*/ 2 w 8"/>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4"/>
                  </a:moveTo>
                  <a:lnTo>
                    <a:pt x="2" y="4"/>
                  </a:lnTo>
                  <a:lnTo>
                    <a:pt x="0" y="5"/>
                  </a:lnTo>
                  <a:lnTo>
                    <a:pt x="8" y="8"/>
                  </a:lnTo>
                  <a:lnTo>
                    <a:pt x="8" y="7"/>
                  </a:lnTo>
                  <a:lnTo>
                    <a:pt x="2" y="4"/>
                  </a:lnTo>
                  <a:lnTo>
                    <a:pt x="8" y="7"/>
                  </a:lnTo>
                  <a:lnTo>
                    <a:pt x="8" y="4"/>
                  </a:lnTo>
                  <a:lnTo>
                    <a:pt x="7" y="0"/>
                  </a:lnTo>
                  <a:lnTo>
                    <a:pt x="3" y="0"/>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0" name="Freeform 2002"/>
            <p:cNvSpPr>
              <a:spLocks/>
            </p:cNvSpPr>
            <p:nvPr/>
          </p:nvSpPr>
          <p:spPr bwMode="auto">
            <a:xfrm>
              <a:off x="3685" y="2729"/>
              <a:ext cx="8" cy="8"/>
            </a:xfrm>
            <a:custGeom>
              <a:avLst/>
              <a:gdLst>
                <a:gd name="T0" fmla="*/ 8 w 8"/>
                <a:gd name="T1" fmla="*/ 5 h 8"/>
                <a:gd name="T2" fmla="*/ 1 w 8"/>
                <a:gd name="T3" fmla="*/ 1 h 8"/>
                <a:gd name="T4" fmla="*/ 0 w 8"/>
                <a:gd name="T5" fmla="*/ 5 h 8"/>
                <a:gd name="T6" fmla="*/ 6 w 8"/>
                <a:gd name="T7" fmla="*/ 8 h 8"/>
                <a:gd name="T8" fmla="*/ 8 w 8"/>
                <a:gd name="T9" fmla="*/ 5 h 8"/>
                <a:gd name="T10" fmla="*/ 8 w 8"/>
                <a:gd name="T11" fmla="*/ 5 h 8"/>
                <a:gd name="T12" fmla="*/ 8 w 8"/>
                <a:gd name="T13" fmla="*/ 5 h 8"/>
                <a:gd name="T14" fmla="*/ 8 w 8"/>
                <a:gd name="T15" fmla="*/ 1 h 8"/>
                <a:gd name="T16" fmla="*/ 6 w 8"/>
                <a:gd name="T17" fmla="*/ 0 h 8"/>
                <a:gd name="T18" fmla="*/ 3 w 8"/>
                <a:gd name="T19" fmla="*/ 0 h 8"/>
                <a:gd name="T20" fmla="*/ 1 w 8"/>
                <a:gd name="T21" fmla="*/ 1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1" y="1"/>
                  </a:lnTo>
                  <a:lnTo>
                    <a:pt x="0" y="5"/>
                  </a:lnTo>
                  <a:lnTo>
                    <a:pt x="6" y="8"/>
                  </a:lnTo>
                  <a:lnTo>
                    <a:pt x="8" y="5"/>
                  </a:lnTo>
                  <a:lnTo>
                    <a:pt x="8" y="1"/>
                  </a:lnTo>
                  <a:lnTo>
                    <a:pt x="6" y="0"/>
                  </a:lnTo>
                  <a:lnTo>
                    <a:pt x="3" y="0"/>
                  </a:lnTo>
                  <a:lnTo>
                    <a:pt x="1"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1" name="Freeform 2003"/>
            <p:cNvSpPr>
              <a:spLocks/>
            </p:cNvSpPr>
            <p:nvPr/>
          </p:nvSpPr>
          <p:spPr bwMode="auto">
            <a:xfrm>
              <a:off x="3686" y="2725"/>
              <a:ext cx="9" cy="9"/>
            </a:xfrm>
            <a:custGeom>
              <a:avLst/>
              <a:gdLst>
                <a:gd name="T0" fmla="*/ 9 w 9"/>
                <a:gd name="T1" fmla="*/ 7 h 9"/>
                <a:gd name="T2" fmla="*/ 0 w 9"/>
                <a:gd name="T3" fmla="*/ 4 h 9"/>
                <a:gd name="T4" fmla="*/ 0 w 9"/>
                <a:gd name="T5" fmla="*/ 5 h 9"/>
                <a:gd name="T6" fmla="*/ 7 w 9"/>
                <a:gd name="T7" fmla="*/ 9 h 9"/>
                <a:gd name="T8" fmla="*/ 7 w 9"/>
                <a:gd name="T9" fmla="*/ 7 h 9"/>
                <a:gd name="T10" fmla="*/ 9 w 9"/>
                <a:gd name="T11" fmla="*/ 7 h 9"/>
                <a:gd name="T12" fmla="*/ 7 w 9"/>
                <a:gd name="T13" fmla="*/ 7 h 9"/>
                <a:gd name="T14" fmla="*/ 7 w 9"/>
                <a:gd name="T15" fmla="*/ 4 h 9"/>
                <a:gd name="T16" fmla="*/ 5 w 9"/>
                <a:gd name="T17" fmla="*/ 0 h 9"/>
                <a:gd name="T18" fmla="*/ 2 w 9"/>
                <a:gd name="T19" fmla="*/ 0 h 9"/>
                <a:gd name="T20" fmla="*/ 0 w 9"/>
                <a:gd name="T21" fmla="*/ 4 h 9"/>
                <a:gd name="T22" fmla="*/ 9 w 9"/>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9">
                  <a:moveTo>
                    <a:pt x="9" y="7"/>
                  </a:moveTo>
                  <a:lnTo>
                    <a:pt x="0" y="4"/>
                  </a:lnTo>
                  <a:lnTo>
                    <a:pt x="0" y="5"/>
                  </a:lnTo>
                  <a:lnTo>
                    <a:pt x="7" y="9"/>
                  </a:lnTo>
                  <a:lnTo>
                    <a:pt x="7" y="7"/>
                  </a:lnTo>
                  <a:lnTo>
                    <a:pt x="9" y="7"/>
                  </a:lnTo>
                  <a:lnTo>
                    <a:pt x="7" y="7"/>
                  </a:lnTo>
                  <a:lnTo>
                    <a:pt x="7" y="4"/>
                  </a:lnTo>
                  <a:lnTo>
                    <a:pt x="5" y="0"/>
                  </a:lnTo>
                  <a:lnTo>
                    <a:pt x="2" y="0"/>
                  </a:lnTo>
                  <a:lnTo>
                    <a:pt x="0" y="4"/>
                  </a:lnTo>
                  <a:lnTo>
                    <a:pt x="9"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2" name="Freeform 2004"/>
            <p:cNvSpPr>
              <a:spLocks/>
            </p:cNvSpPr>
            <p:nvPr/>
          </p:nvSpPr>
          <p:spPr bwMode="auto">
            <a:xfrm>
              <a:off x="3686" y="2724"/>
              <a:ext cx="9" cy="8"/>
            </a:xfrm>
            <a:custGeom>
              <a:avLst/>
              <a:gdLst>
                <a:gd name="T0" fmla="*/ 9 w 9"/>
                <a:gd name="T1" fmla="*/ 5 h 8"/>
                <a:gd name="T2" fmla="*/ 2 w 9"/>
                <a:gd name="T3" fmla="*/ 1 h 8"/>
                <a:gd name="T4" fmla="*/ 0 w 9"/>
                <a:gd name="T5" fmla="*/ 5 h 8"/>
                <a:gd name="T6" fmla="*/ 9 w 9"/>
                <a:gd name="T7" fmla="*/ 8 h 8"/>
                <a:gd name="T8" fmla="*/ 9 w 9"/>
                <a:gd name="T9" fmla="*/ 5 h 8"/>
                <a:gd name="T10" fmla="*/ 9 w 9"/>
                <a:gd name="T11" fmla="*/ 5 h 8"/>
                <a:gd name="T12" fmla="*/ 9 w 9"/>
                <a:gd name="T13" fmla="*/ 5 h 8"/>
                <a:gd name="T14" fmla="*/ 9 w 9"/>
                <a:gd name="T15" fmla="*/ 1 h 8"/>
                <a:gd name="T16" fmla="*/ 7 w 9"/>
                <a:gd name="T17" fmla="*/ 0 h 8"/>
                <a:gd name="T18" fmla="*/ 4 w 9"/>
                <a:gd name="T19" fmla="*/ 0 h 8"/>
                <a:gd name="T20" fmla="*/ 2 w 9"/>
                <a:gd name="T21" fmla="*/ 1 h 8"/>
                <a:gd name="T22" fmla="*/ 9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5"/>
                  </a:moveTo>
                  <a:lnTo>
                    <a:pt x="2" y="1"/>
                  </a:lnTo>
                  <a:lnTo>
                    <a:pt x="0" y="5"/>
                  </a:lnTo>
                  <a:lnTo>
                    <a:pt x="9" y="8"/>
                  </a:lnTo>
                  <a:lnTo>
                    <a:pt x="9" y="5"/>
                  </a:lnTo>
                  <a:lnTo>
                    <a:pt x="9" y="1"/>
                  </a:lnTo>
                  <a:lnTo>
                    <a:pt x="7" y="0"/>
                  </a:lnTo>
                  <a:lnTo>
                    <a:pt x="4" y="0"/>
                  </a:lnTo>
                  <a:lnTo>
                    <a:pt x="2" y="1"/>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3" name="Freeform 2005"/>
            <p:cNvSpPr>
              <a:spLocks/>
            </p:cNvSpPr>
            <p:nvPr/>
          </p:nvSpPr>
          <p:spPr bwMode="auto">
            <a:xfrm>
              <a:off x="3688" y="2721"/>
              <a:ext cx="8" cy="8"/>
            </a:xfrm>
            <a:custGeom>
              <a:avLst/>
              <a:gdLst>
                <a:gd name="T0" fmla="*/ 0 w 8"/>
                <a:gd name="T1" fmla="*/ 3 h 8"/>
                <a:gd name="T2" fmla="*/ 0 w 8"/>
                <a:gd name="T3" fmla="*/ 3 h 8"/>
                <a:gd name="T4" fmla="*/ 0 w 8"/>
                <a:gd name="T5" fmla="*/ 4 h 8"/>
                <a:gd name="T6" fmla="*/ 7 w 8"/>
                <a:gd name="T7" fmla="*/ 8 h 8"/>
                <a:gd name="T8" fmla="*/ 8 w 8"/>
                <a:gd name="T9" fmla="*/ 4 h 8"/>
                <a:gd name="T10" fmla="*/ 0 w 8"/>
                <a:gd name="T11" fmla="*/ 3 h 8"/>
                <a:gd name="T12" fmla="*/ 8 w 8"/>
                <a:gd name="T13" fmla="*/ 4 h 8"/>
                <a:gd name="T14" fmla="*/ 8 w 8"/>
                <a:gd name="T15" fmla="*/ 1 h 8"/>
                <a:gd name="T16" fmla="*/ 5 w 8"/>
                <a:gd name="T17" fmla="*/ 0 h 8"/>
                <a:gd name="T18" fmla="*/ 3 w 8"/>
                <a:gd name="T19" fmla="*/ 0 h 8"/>
                <a:gd name="T20" fmla="*/ 0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3"/>
                  </a:moveTo>
                  <a:lnTo>
                    <a:pt x="0" y="3"/>
                  </a:lnTo>
                  <a:lnTo>
                    <a:pt x="0" y="4"/>
                  </a:lnTo>
                  <a:lnTo>
                    <a:pt x="7" y="8"/>
                  </a:lnTo>
                  <a:lnTo>
                    <a:pt x="8" y="4"/>
                  </a:lnTo>
                  <a:lnTo>
                    <a:pt x="0" y="3"/>
                  </a:lnTo>
                  <a:lnTo>
                    <a:pt x="8" y="4"/>
                  </a:lnTo>
                  <a:lnTo>
                    <a:pt x="8" y="1"/>
                  </a:lnTo>
                  <a:lnTo>
                    <a:pt x="5" y="0"/>
                  </a:lnTo>
                  <a:lnTo>
                    <a:pt x="3"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4" name="Freeform 2006"/>
            <p:cNvSpPr>
              <a:spLocks/>
            </p:cNvSpPr>
            <p:nvPr/>
          </p:nvSpPr>
          <p:spPr bwMode="auto">
            <a:xfrm>
              <a:off x="3688" y="2719"/>
              <a:ext cx="8" cy="6"/>
            </a:xfrm>
            <a:custGeom>
              <a:avLst/>
              <a:gdLst>
                <a:gd name="T0" fmla="*/ 8 w 8"/>
                <a:gd name="T1" fmla="*/ 5 h 6"/>
                <a:gd name="T2" fmla="*/ 2 w 8"/>
                <a:gd name="T3" fmla="*/ 2 h 6"/>
                <a:gd name="T4" fmla="*/ 0 w 8"/>
                <a:gd name="T5" fmla="*/ 5 h 6"/>
                <a:gd name="T6" fmla="*/ 8 w 8"/>
                <a:gd name="T7" fmla="*/ 6 h 6"/>
                <a:gd name="T8" fmla="*/ 8 w 8"/>
                <a:gd name="T9" fmla="*/ 5 h 6"/>
                <a:gd name="T10" fmla="*/ 8 w 8"/>
                <a:gd name="T11" fmla="*/ 5 h 6"/>
                <a:gd name="T12" fmla="*/ 8 w 8"/>
                <a:gd name="T13" fmla="*/ 5 h 6"/>
                <a:gd name="T14" fmla="*/ 8 w 8"/>
                <a:gd name="T15" fmla="*/ 2 h 6"/>
                <a:gd name="T16" fmla="*/ 7 w 8"/>
                <a:gd name="T17" fmla="*/ 0 h 6"/>
                <a:gd name="T18" fmla="*/ 3 w 8"/>
                <a:gd name="T19" fmla="*/ 0 h 6"/>
                <a:gd name="T20" fmla="*/ 2 w 8"/>
                <a:gd name="T21" fmla="*/ 2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2" y="2"/>
                  </a:lnTo>
                  <a:lnTo>
                    <a:pt x="0" y="5"/>
                  </a:lnTo>
                  <a:lnTo>
                    <a:pt x="8" y="6"/>
                  </a:lnTo>
                  <a:lnTo>
                    <a:pt x="8" y="5"/>
                  </a:lnTo>
                  <a:lnTo>
                    <a:pt x="8" y="2"/>
                  </a:lnTo>
                  <a:lnTo>
                    <a:pt x="7" y="0"/>
                  </a:lnTo>
                  <a:lnTo>
                    <a:pt x="3" y="0"/>
                  </a:lnTo>
                  <a:lnTo>
                    <a:pt x="2"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5" name="Freeform 2007"/>
            <p:cNvSpPr>
              <a:spLocks/>
            </p:cNvSpPr>
            <p:nvPr/>
          </p:nvSpPr>
          <p:spPr bwMode="auto">
            <a:xfrm>
              <a:off x="3690" y="2716"/>
              <a:ext cx="8" cy="8"/>
            </a:xfrm>
            <a:custGeom>
              <a:avLst/>
              <a:gdLst>
                <a:gd name="T0" fmla="*/ 8 w 8"/>
                <a:gd name="T1" fmla="*/ 5 h 8"/>
                <a:gd name="T2" fmla="*/ 0 w 8"/>
                <a:gd name="T3" fmla="*/ 1 h 8"/>
                <a:gd name="T4" fmla="*/ 0 w 8"/>
                <a:gd name="T5" fmla="*/ 5 h 8"/>
                <a:gd name="T6" fmla="*/ 6 w 8"/>
                <a:gd name="T7" fmla="*/ 8 h 8"/>
                <a:gd name="T8" fmla="*/ 8 w 8"/>
                <a:gd name="T9" fmla="*/ 5 h 8"/>
                <a:gd name="T10" fmla="*/ 8 w 8"/>
                <a:gd name="T11" fmla="*/ 5 h 8"/>
                <a:gd name="T12" fmla="*/ 8 w 8"/>
                <a:gd name="T13" fmla="*/ 5 h 8"/>
                <a:gd name="T14" fmla="*/ 8 w 8"/>
                <a:gd name="T15" fmla="*/ 1 h 8"/>
                <a:gd name="T16" fmla="*/ 5 w 8"/>
                <a:gd name="T17" fmla="*/ 0 h 8"/>
                <a:gd name="T18" fmla="*/ 3 w 8"/>
                <a:gd name="T19" fmla="*/ 0 h 8"/>
                <a:gd name="T20" fmla="*/ 0 w 8"/>
                <a:gd name="T21" fmla="*/ 1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1"/>
                  </a:lnTo>
                  <a:lnTo>
                    <a:pt x="0" y="5"/>
                  </a:lnTo>
                  <a:lnTo>
                    <a:pt x="6" y="8"/>
                  </a:lnTo>
                  <a:lnTo>
                    <a:pt x="8" y="5"/>
                  </a:lnTo>
                  <a:lnTo>
                    <a:pt x="8" y="1"/>
                  </a:lnTo>
                  <a:lnTo>
                    <a:pt x="5" y="0"/>
                  </a:lnTo>
                  <a:lnTo>
                    <a:pt x="3" y="0"/>
                  </a:lnTo>
                  <a:lnTo>
                    <a:pt x="0"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6" name="Freeform 2008"/>
            <p:cNvSpPr>
              <a:spLocks/>
            </p:cNvSpPr>
            <p:nvPr/>
          </p:nvSpPr>
          <p:spPr bwMode="auto">
            <a:xfrm>
              <a:off x="3690" y="2713"/>
              <a:ext cx="9" cy="8"/>
            </a:xfrm>
            <a:custGeom>
              <a:avLst/>
              <a:gdLst>
                <a:gd name="T0" fmla="*/ 9 w 9"/>
                <a:gd name="T1" fmla="*/ 4 h 8"/>
                <a:gd name="T2" fmla="*/ 1 w 9"/>
                <a:gd name="T3" fmla="*/ 1 h 8"/>
                <a:gd name="T4" fmla="*/ 0 w 9"/>
                <a:gd name="T5" fmla="*/ 4 h 8"/>
                <a:gd name="T6" fmla="*/ 8 w 9"/>
                <a:gd name="T7" fmla="*/ 8 h 8"/>
                <a:gd name="T8" fmla="*/ 9 w 9"/>
                <a:gd name="T9" fmla="*/ 4 h 8"/>
                <a:gd name="T10" fmla="*/ 9 w 9"/>
                <a:gd name="T11" fmla="*/ 4 h 8"/>
                <a:gd name="T12" fmla="*/ 9 w 9"/>
                <a:gd name="T13" fmla="*/ 4 h 8"/>
                <a:gd name="T14" fmla="*/ 8 w 9"/>
                <a:gd name="T15" fmla="*/ 1 h 8"/>
                <a:gd name="T16" fmla="*/ 6 w 9"/>
                <a:gd name="T17" fmla="*/ 0 h 8"/>
                <a:gd name="T18" fmla="*/ 3 w 9"/>
                <a:gd name="T19" fmla="*/ 0 h 8"/>
                <a:gd name="T20" fmla="*/ 1 w 9"/>
                <a:gd name="T21" fmla="*/ 1 h 8"/>
                <a:gd name="T22" fmla="*/ 9 w 9"/>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4"/>
                  </a:moveTo>
                  <a:lnTo>
                    <a:pt x="1" y="1"/>
                  </a:lnTo>
                  <a:lnTo>
                    <a:pt x="0" y="4"/>
                  </a:lnTo>
                  <a:lnTo>
                    <a:pt x="8" y="8"/>
                  </a:lnTo>
                  <a:lnTo>
                    <a:pt x="9" y="4"/>
                  </a:lnTo>
                  <a:lnTo>
                    <a:pt x="8" y="1"/>
                  </a:lnTo>
                  <a:lnTo>
                    <a:pt x="6" y="0"/>
                  </a:lnTo>
                  <a:lnTo>
                    <a:pt x="3" y="0"/>
                  </a:lnTo>
                  <a:lnTo>
                    <a:pt x="1" y="1"/>
                  </a:lnTo>
                  <a:lnTo>
                    <a:pt x="9"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7" name="Freeform 2009"/>
            <p:cNvSpPr>
              <a:spLocks/>
            </p:cNvSpPr>
            <p:nvPr/>
          </p:nvSpPr>
          <p:spPr bwMode="auto">
            <a:xfrm>
              <a:off x="3691" y="2709"/>
              <a:ext cx="8" cy="8"/>
            </a:xfrm>
            <a:custGeom>
              <a:avLst/>
              <a:gdLst>
                <a:gd name="T0" fmla="*/ 2 w 8"/>
                <a:gd name="T1" fmla="*/ 2 h 8"/>
                <a:gd name="T2" fmla="*/ 2 w 8"/>
                <a:gd name="T3" fmla="*/ 4 h 8"/>
                <a:gd name="T4" fmla="*/ 0 w 8"/>
                <a:gd name="T5" fmla="*/ 5 h 8"/>
                <a:gd name="T6" fmla="*/ 8 w 8"/>
                <a:gd name="T7" fmla="*/ 8 h 8"/>
                <a:gd name="T8" fmla="*/ 8 w 8"/>
                <a:gd name="T9" fmla="*/ 5 h 8"/>
                <a:gd name="T10" fmla="*/ 2 w 8"/>
                <a:gd name="T11" fmla="*/ 2 h 8"/>
                <a:gd name="T12" fmla="*/ 8 w 8"/>
                <a:gd name="T13" fmla="*/ 5 h 8"/>
                <a:gd name="T14" fmla="*/ 8 w 8"/>
                <a:gd name="T15" fmla="*/ 2 h 8"/>
                <a:gd name="T16" fmla="*/ 7 w 8"/>
                <a:gd name="T17" fmla="*/ 0 h 8"/>
                <a:gd name="T18" fmla="*/ 4 w 8"/>
                <a:gd name="T19" fmla="*/ 0 h 8"/>
                <a:gd name="T20" fmla="*/ 2 w 8"/>
                <a:gd name="T21" fmla="*/ 4 h 8"/>
                <a:gd name="T22" fmla="*/ 2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2"/>
                  </a:moveTo>
                  <a:lnTo>
                    <a:pt x="2" y="4"/>
                  </a:lnTo>
                  <a:lnTo>
                    <a:pt x="0" y="5"/>
                  </a:lnTo>
                  <a:lnTo>
                    <a:pt x="8" y="8"/>
                  </a:lnTo>
                  <a:lnTo>
                    <a:pt x="8" y="5"/>
                  </a:lnTo>
                  <a:lnTo>
                    <a:pt x="2" y="2"/>
                  </a:lnTo>
                  <a:lnTo>
                    <a:pt x="8" y="5"/>
                  </a:lnTo>
                  <a:lnTo>
                    <a:pt x="8" y="2"/>
                  </a:lnTo>
                  <a:lnTo>
                    <a:pt x="7" y="0"/>
                  </a:lnTo>
                  <a:lnTo>
                    <a:pt x="4" y="0"/>
                  </a:lnTo>
                  <a:lnTo>
                    <a:pt x="2" y="4"/>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8" name="Freeform 2010"/>
            <p:cNvSpPr>
              <a:spLocks/>
            </p:cNvSpPr>
            <p:nvPr/>
          </p:nvSpPr>
          <p:spPr bwMode="auto">
            <a:xfrm>
              <a:off x="3693" y="2706"/>
              <a:ext cx="8" cy="8"/>
            </a:xfrm>
            <a:custGeom>
              <a:avLst/>
              <a:gdLst>
                <a:gd name="T0" fmla="*/ 8 w 8"/>
                <a:gd name="T1" fmla="*/ 5 h 8"/>
                <a:gd name="T2" fmla="*/ 0 w 8"/>
                <a:gd name="T3" fmla="*/ 2 h 8"/>
                <a:gd name="T4" fmla="*/ 0 w 8"/>
                <a:gd name="T5" fmla="*/ 5 h 8"/>
                <a:gd name="T6" fmla="*/ 6 w 8"/>
                <a:gd name="T7" fmla="*/ 8 h 8"/>
                <a:gd name="T8" fmla="*/ 8 w 8"/>
                <a:gd name="T9" fmla="*/ 5 h 8"/>
                <a:gd name="T10" fmla="*/ 8 w 8"/>
                <a:gd name="T11" fmla="*/ 5 h 8"/>
                <a:gd name="T12" fmla="*/ 8 w 8"/>
                <a:gd name="T13" fmla="*/ 5 h 8"/>
                <a:gd name="T14" fmla="*/ 8 w 8"/>
                <a:gd name="T15" fmla="*/ 2 h 8"/>
                <a:gd name="T16" fmla="*/ 5 w 8"/>
                <a:gd name="T17" fmla="*/ 0 h 8"/>
                <a:gd name="T18" fmla="*/ 3 w 8"/>
                <a:gd name="T19" fmla="*/ 0 h 8"/>
                <a:gd name="T20" fmla="*/ 0 w 8"/>
                <a:gd name="T21" fmla="*/ 2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2"/>
                  </a:lnTo>
                  <a:lnTo>
                    <a:pt x="0" y="5"/>
                  </a:lnTo>
                  <a:lnTo>
                    <a:pt x="6" y="8"/>
                  </a:lnTo>
                  <a:lnTo>
                    <a:pt x="8" y="5"/>
                  </a:lnTo>
                  <a:lnTo>
                    <a:pt x="8" y="2"/>
                  </a:lnTo>
                  <a:lnTo>
                    <a:pt x="5" y="0"/>
                  </a:lnTo>
                  <a:lnTo>
                    <a:pt x="3" y="0"/>
                  </a:lnTo>
                  <a:lnTo>
                    <a:pt x="0" y="2"/>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29" name="Freeform 2011"/>
            <p:cNvSpPr>
              <a:spLocks/>
            </p:cNvSpPr>
            <p:nvPr/>
          </p:nvSpPr>
          <p:spPr bwMode="auto">
            <a:xfrm>
              <a:off x="3693" y="2703"/>
              <a:ext cx="8" cy="8"/>
            </a:xfrm>
            <a:custGeom>
              <a:avLst/>
              <a:gdLst>
                <a:gd name="T0" fmla="*/ 8 w 8"/>
                <a:gd name="T1" fmla="*/ 5 h 8"/>
                <a:gd name="T2" fmla="*/ 2 w 8"/>
                <a:gd name="T3" fmla="*/ 1 h 8"/>
                <a:gd name="T4" fmla="*/ 0 w 8"/>
                <a:gd name="T5" fmla="*/ 6 h 8"/>
                <a:gd name="T6" fmla="*/ 8 w 8"/>
                <a:gd name="T7" fmla="*/ 8 h 8"/>
                <a:gd name="T8" fmla="*/ 8 w 8"/>
                <a:gd name="T9" fmla="*/ 5 h 8"/>
                <a:gd name="T10" fmla="*/ 8 w 8"/>
                <a:gd name="T11" fmla="*/ 5 h 8"/>
                <a:gd name="T12" fmla="*/ 8 w 8"/>
                <a:gd name="T13" fmla="*/ 5 h 8"/>
                <a:gd name="T14" fmla="*/ 8 w 8"/>
                <a:gd name="T15" fmla="*/ 1 h 8"/>
                <a:gd name="T16" fmla="*/ 6 w 8"/>
                <a:gd name="T17" fmla="*/ 0 h 8"/>
                <a:gd name="T18" fmla="*/ 3 w 8"/>
                <a:gd name="T19" fmla="*/ 0 h 8"/>
                <a:gd name="T20" fmla="*/ 2 w 8"/>
                <a:gd name="T21" fmla="*/ 1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2" y="1"/>
                  </a:lnTo>
                  <a:lnTo>
                    <a:pt x="0" y="6"/>
                  </a:lnTo>
                  <a:lnTo>
                    <a:pt x="8" y="8"/>
                  </a:lnTo>
                  <a:lnTo>
                    <a:pt x="8" y="5"/>
                  </a:lnTo>
                  <a:lnTo>
                    <a:pt x="8" y="1"/>
                  </a:lnTo>
                  <a:lnTo>
                    <a:pt x="6" y="0"/>
                  </a:lnTo>
                  <a:lnTo>
                    <a:pt x="3" y="0"/>
                  </a:lnTo>
                  <a:lnTo>
                    <a:pt x="2"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0" name="Freeform 2012"/>
            <p:cNvSpPr>
              <a:spLocks/>
            </p:cNvSpPr>
            <p:nvPr/>
          </p:nvSpPr>
          <p:spPr bwMode="auto">
            <a:xfrm>
              <a:off x="3695" y="2700"/>
              <a:ext cx="8" cy="8"/>
            </a:xfrm>
            <a:custGeom>
              <a:avLst/>
              <a:gdLst>
                <a:gd name="T0" fmla="*/ 8 w 8"/>
                <a:gd name="T1" fmla="*/ 3 h 8"/>
                <a:gd name="T2" fmla="*/ 0 w 8"/>
                <a:gd name="T3" fmla="*/ 1 h 8"/>
                <a:gd name="T4" fmla="*/ 0 w 8"/>
                <a:gd name="T5" fmla="*/ 6 h 8"/>
                <a:gd name="T6" fmla="*/ 6 w 8"/>
                <a:gd name="T7" fmla="*/ 8 h 8"/>
                <a:gd name="T8" fmla="*/ 8 w 8"/>
                <a:gd name="T9" fmla="*/ 3 h 8"/>
                <a:gd name="T10" fmla="*/ 8 w 8"/>
                <a:gd name="T11" fmla="*/ 3 h 8"/>
                <a:gd name="T12" fmla="*/ 8 w 8"/>
                <a:gd name="T13" fmla="*/ 3 h 8"/>
                <a:gd name="T14" fmla="*/ 8 w 8"/>
                <a:gd name="T15" fmla="*/ 1 h 8"/>
                <a:gd name="T16" fmla="*/ 4 w 8"/>
                <a:gd name="T17" fmla="*/ 0 h 8"/>
                <a:gd name="T18" fmla="*/ 3 w 8"/>
                <a:gd name="T19" fmla="*/ 0 h 8"/>
                <a:gd name="T20" fmla="*/ 0 w 8"/>
                <a:gd name="T21" fmla="*/ 1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0" y="1"/>
                  </a:lnTo>
                  <a:lnTo>
                    <a:pt x="0" y="6"/>
                  </a:lnTo>
                  <a:lnTo>
                    <a:pt x="6" y="8"/>
                  </a:lnTo>
                  <a:lnTo>
                    <a:pt x="8" y="3"/>
                  </a:lnTo>
                  <a:lnTo>
                    <a:pt x="8" y="1"/>
                  </a:lnTo>
                  <a:lnTo>
                    <a:pt x="4" y="0"/>
                  </a:lnTo>
                  <a:lnTo>
                    <a:pt x="3" y="0"/>
                  </a:lnTo>
                  <a:lnTo>
                    <a:pt x="0" y="1"/>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1" name="Freeform 2013"/>
            <p:cNvSpPr>
              <a:spLocks/>
            </p:cNvSpPr>
            <p:nvPr/>
          </p:nvSpPr>
          <p:spPr bwMode="auto">
            <a:xfrm>
              <a:off x="3695" y="2695"/>
              <a:ext cx="9" cy="8"/>
            </a:xfrm>
            <a:custGeom>
              <a:avLst/>
              <a:gdLst>
                <a:gd name="T0" fmla="*/ 1 w 9"/>
                <a:gd name="T1" fmla="*/ 3 h 8"/>
                <a:gd name="T2" fmla="*/ 1 w 9"/>
                <a:gd name="T3" fmla="*/ 3 h 8"/>
                <a:gd name="T4" fmla="*/ 0 w 9"/>
                <a:gd name="T5" fmla="*/ 6 h 8"/>
                <a:gd name="T6" fmla="*/ 8 w 9"/>
                <a:gd name="T7" fmla="*/ 8 h 8"/>
                <a:gd name="T8" fmla="*/ 9 w 9"/>
                <a:gd name="T9" fmla="*/ 5 h 8"/>
                <a:gd name="T10" fmla="*/ 1 w 9"/>
                <a:gd name="T11" fmla="*/ 3 h 8"/>
                <a:gd name="T12" fmla="*/ 9 w 9"/>
                <a:gd name="T13" fmla="*/ 5 h 8"/>
                <a:gd name="T14" fmla="*/ 8 w 9"/>
                <a:gd name="T15" fmla="*/ 1 h 8"/>
                <a:gd name="T16" fmla="*/ 6 w 9"/>
                <a:gd name="T17" fmla="*/ 0 h 8"/>
                <a:gd name="T18" fmla="*/ 3 w 9"/>
                <a:gd name="T19" fmla="*/ 1 h 8"/>
                <a:gd name="T20" fmla="*/ 1 w 9"/>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1" y="3"/>
                  </a:moveTo>
                  <a:lnTo>
                    <a:pt x="1" y="3"/>
                  </a:lnTo>
                  <a:lnTo>
                    <a:pt x="0" y="6"/>
                  </a:lnTo>
                  <a:lnTo>
                    <a:pt x="8" y="8"/>
                  </a:lnTo>
                  <a:lnTo>
                    <a:pt x="9" y="5"/>
                  </a:lnTo>
                  <a:lnTo>
                    <a:pt x="1" y="3"/>
                  </a:lnTo>
                  <a:lnTo>
                    <a:pt x="9" y="5"/>
                  </a:lnTo>
                  <a:lnTo>
                    <a:pt x="8" y="1"/>
                  </a:lnTo>
                  <a:lnTo>
                    <a:pt x="6" y="0"/>
                  </a:lnTo>
                  <a:lnTo>
                    <a:pt x="3" y="1"/>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2" name="Freeform 2014"/>
            <p:cNvSpPr>
              <a:spLocks/>
            </p:cNvSpPr>
            <p:nvPr/>
          </p:nvSpPr>
          <p:spPr bwMode="auto">
            <a:xfrm>
              <a:off x="3696" y="2692"/>
              <a:ext cx="8" cy="8"/>
            </a:xfrm>
            <a:custGeom>
              <a:avLst/>
              <a:gdLst>
                <a:gd name="T0" fmla="*/ 8 w 8"/>
                <a:gd name="T1" fmla="*/ 4 h 8"/>
                <a:gd name="T2" fmla="*/ 2 w 8"/>
                <a:gd name="T3" fmla="*/ 3 h 8"/>
                <a:gd name="T4" fmla="*/ 0 w 8"/>
                <a:gd name="T5" fmla="*/ 6 h 8"/>
                <a:gd name="T6" fmla="*/ 8 w 8"/>
                <a:gd name="T7" fmla="*/ 8 h 8"/>
                <a:gd name="T8" fmla="*/ 8 w 8"/>
                <a:gd name="T9" fmla="*/ 4 h 8"/>
                <a:gd name="T10" fmla="*/ 8 w 8"/>
                <a:gd name="T11" fmla="*/ 4 h 8"/>
                <a:gd name="T12" fmla="*/ 8 w 8"/>
                <a:gd name="T13" fmla="*/ 4 h 8"/>
                <a:gd name="T14" fmla="*/ 8 w 8"/>
                <a:gd name="T15" fmla="*/ 1 h 8"/>
                <a:gd name="T16" fmla="*/ 7 w 8"/>
                <a:gd name="T17" fmla="*/ 0 h 8"/>
                <a:gd name="T18" fmla="*/ 3 w 8"/>
                <a:gd name="T19" fmla="*/ 0 h 8"/>
                <a:gd name="T20" fmla="*/ 2 w 8"/>
                <a:gd name="T21" fmla="*/ 3 h 8"/>
                <a:gd name="T22" fmla="*/ 8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4"/>
                  </a:moveTo>
                  <a:lnTo>
                    <a:pt x="2" y="3"/>
                  </a:lnTo>
                  <a:lnTo>
                    <a:pt x="0" y="6"/>
                  </a:lnTo>
                  <a:lnTo>
                    <a:pt x="8" y="8"/>
                  </a:lnTo>
                  <a:lnTo>
                    <a:pt x="8" y="4"/>
                  </a:lnTo>
                  <a:lnTo>
                    <a:pt x="8" y="1"/>
                  </a:lnTo>
                  <a:lnTo>
                    <a:pt x="7" y="0"/>
                  </a:lnTo>
                  <a:lnTo>
                    <a:pt x="3" y="0"/>
                  </a:lnTo>
                  <a:lnTo>
                    <a:pt x="2"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3" name="Freeform 2015"/>
            <p:cNvSpPr>
              <a:spLocks/>
            </p:cNvSpPr>
            <p:nvPr/>
          </p:nvSpPr>
          <p:spPr bwMode="auto">
            <a:xfrm>
              <a:off x="3698" y="2688"/>
              <a:ext cx="8" cy="8"/>
            </a:xfrm>
            <a:custGeom>
              <a:avLst/>
              <a:gdLst>
                <a:gd name="T0" fmla="*/ 8 w 8"/>
                <a:gd name="T1" fmla="*/ 4 h 8"/>
                <a:gd name="T2" fmla="*/ 0 w 8"/>
                <a:gd name="T3" fmla="*/ 2 h 8"/>
                <a:gd name="T4" fmla="*/ 0 w 8"/>
                <a:gd name="T5" fmla="*/ 7 h 8"/>
                <a:gd name="T6" fmla="*/ 6 w 8"/>
                <a:gd name="T7" fmla="*/ 8 h 8"/>
                <a:gd name="T8" fmla="*/ 8 w 8"/>
                <a:gd name="T9" fmla="*/ 4 h 8"/>
                <a:gd name="T10" fmla="*/ 8 w 8"/>
                <a:gd name="T11" fmla="*/ 4 h 8"/>
                <a:gd name="T12" fmla="*/ 8 w 8"/>
                <a:gd name="T13" fmla="*/ 4 h 8"/>
                <a:gd name="T14" fmla="*/ 8 w 8"/>
                <a:gd name="T15" fmla="*/ 0 h 8"/>
                <a:gd name="T16" fmla="*/ 5 w 8"/>
                <a:gd name="T17" fmla="*/ 0 h 8"/>
                <a:gd name="T18" fmla="*/ 1 w 8"/>
                <a:gd name="T19" fmla="*/ 0 h 8"/>
                <a:gd name="T20" fmla="*/ 0 w 8"/>
                <a:gd name="T21" fmla="*/ 2 h 8"/>
                <a:gd name="T22" fmla="*/ 8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4"/>
                  </a:moveTo>
                  <a:lnTo>
                    <a:pt x="0" y="2"/>
                  </a:lnTo>
                  <a:lnTo>
                    <a:pt x="0" y="7"/>
                  </a:lnTo>
                  <a:lnTo>
                    <a:pt x="6" y="8"/>
                  </a:lnTo>
                  <a:lnTo>
                    <a:pt x="8" y="4"/>
                  </a:lnTo>
                  <a:lnTo>
                    <a:pt x="8" y="0"/>
                  </a:lnTo>
                  <a:lnTo>
                    <a:pt x="5" y="0"/>
                  </a:lnTo>
                  <a:lnTo>
                    <a:pt x="1" y="0"/>
                  </a:lnTo>
                  <a:lnTo>
                    <a:pt x="0" y="2"/>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4" name="Freeform 2016"/>
            <p:cNvSpPr>
              <a:spLocks/>
            </p:cNvSpPr>
            <p:nvPr/>
          </p:nvSpPr>
          <p:spPr bwMode="auto">
            <a:xfrm>
              <a:off x="3698" y="2683"/>
              <a:ext cx="8" cy="9"/>
            </a:xfrm>
            <a:custGeom>
              <a:avLst/>
              <a:gdLst>
                <a:gd name="T0" fmla="*/ 1 w 8"/>
                <a:gd name="T1" fmla="*/ 4 h 9"/>
                <a:gd name="T2" fmla="*/ 1 w 8"/>
                <a:gd name="T3" fmla="*/ 4 h 9"/>
                <a:gd name="T4" fmla="*/ 0 w 8"/>
                <a:gd name="T5" fmla="*/ 7 h 9"/>
                <a:gd name="T6" fmla="*/ 8 w 8"/>
                <a:gd name="T7" fmla="*/ 9 h 9"/>
                <a:gd name="T8" fmla="*/ 8 w 8"/>
                <a:gd name="T9" fmla="*/ 5 h 9"/>
                <a:gd name="T10" fmla="*/ 1 w 8"/>
                <a:gd name="T11" fmla="*/ 4 h 9"/>
                <a:gd name="T12" fmla="*/ 8 w 8"/>
                <a:gd name="T13" fmla="*/ 5 h 9"/>
                <a:gd name="T14" fmla="*/ 8 w 8"/>
                <a:gd name="T15" fmla="*/ 2 h 9"/>
                <a:gd name="T16" fmla="*/ 6 w 8"/>
                <a:gd name="T17" fmla="*/ 0 h 9"/>
                <a:gd name="T18" fmla="*/ 3 w 8"/>
                <a:gd name="T19" fmla="*/ 0 h 9"/>
                <a:gd name="T20" fmla="*/ 1 w 8"/>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1" y="4"/>
                  </a:moveTo>
                  <a:lnTo>
                    <a:pt x="1" y="4"/>
                  </a:lnTo>
                  <a:lnTo>
                    <a:pt x="0" y="7"/>
                  </a:lnTo>
                  <a:lnTo>
                    <a:pt x="8" y="9"/>
                  </a:lnTo>
                  <a:lnTo>
                    <a:pt x="8" y="5"/>
                  </a:lnTo>
                  <a:lnTo>
                    <a:pt x="1" y="4"/>
                  </a:lnTo>
                  <a:lnTo>
                    <a:pt x="8" y="5"/>
                  </a:lnTo>
                  <a:lnTo>
                    <a:pt x="8" y="2"/>
                  </a:lnTo>
                  <a:lnTo>
                    <a:pt x="6" y="0"/>
                  </a:lnTo>
                  <a:lnTo>
                    <a:pt x="3" y="0"/>
                  </a:lnTo>
                  <a:lnTo>
                    <a:pt x="1"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5" name="Freeform 2017"/>
            <p:cNvSpPr>
              <a:spLocks/>
            </p:cNvSpPr>
            <p:nvPr/>
          </p:nvSpPr>
          <p:spPr bwMode="auto">
            <a:xfrm>
              <a:off x="3699" y="2679"/>
              <a:ext cx="9" cy="9"/>
            </a:xfrm>
            <a:custGeom>
              <a:avLst/>
              <a:gdLst>
                <a:gd name="T0" fmla="*/ 9 w 9"/>
                <a:gd name="T1" fmla="*/ 4 h 9"/>
                <a:gd name="T2" fmla="*/ 2 w 9"/>
                <a:gd name="T3" fmla="*/ 3 h 9"/>
                <a:gd name="T4" fmla="*/ 0 w 9"/>
                <a:gd name="T5" fmla="*/ 8 h 9"/>
                <a:gd name="T6" fmla="*/ 7 w 9"/>
                <a:gd name="T7" fmla="*/ 9 h 9"/>
                <a:gd name="T8" fmla="*/ 9 w 9"/>
                <a:gd name="T9" fmla="*/ 4 h 9"/>
                <a:gd name="T10" fmla="*/ 9 w 9"/>
                <a:gd name="T11" fmla="*/ 4 h 9"/>
                <a:gd name="T12" fmla="*/ 9 w 9"/>
                <a:gd name="T13" fmla="*/ 4 h 9"/>
                <a:gd name="T14" fmla="*/ 9 w 9"/>
                <a:gd name="T15" fmla="*/ 1 h 9"/>
                <a:gd name="T16" fmla="*/ 5 w 9"/>
                <a:gd name="T17" fmla="*/ 0 h 9"/>
                <a:gd name="T18" fmla="*/ 4 w 9"/>
                <a:gd name="T19" fmla="*/ 0 h 9"/>
                <a:gd name="T20" fmla="*/ 2 w 9"/>
                <a:gd name="T21" fmla="*/ 3 h 9"/>
                <a:gd name="T22" fmla="*/ 9 w 9"/>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9">
                  <a:moveTo>
                    <a:pt x="9" y="4"/>
                  </a:moveTo>
                  <a:lnTo>
                    <a:pt x="2" y="3"/>
                  </a:lnTo>
                  <a:lnTo>
                    <a:pt x="0" y="8"/>
                  </a:lnTo>
                  <a:lnTo>
                    <a:pt x="7" y="9"/>
                  </a:lnTo>
                  <a:lnTo>
                    <a:pt x="9" y="4"/>
                  </a:lnTo>
                  <a:lnTo>
                    <a:pt x="9" y="1"/>
                  </a:lnTo>
                  <a:lnTo>
                    <a:pt x="5" y="0"/>
                  </a:lnTo>
                  <a:lnTo>
                    <a:pt x="4" y="0"/>
                  </a:lnTo>
                  <a:lnTo>
                    <a:pt x="2" y="3"/>
                  </a:lnTo>
                  <a:lnTo>
                    <a:pt x="9"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6" name="Freeform 2018"/>
            <p:cNvSpPr>
              <a:spLocks/>
            </p:cNvSpPr>
            <p:nvPr/>
          </p:nvSpPr>
          <p:spPr bwMode="auto">
            <a:xfrm>
              <a:off x="3701" y="2675"/>
              <a:ext cx="8" cy="8"/>
            </a:xfrm>
            <a:custGeom>
              <a:avLst/>
              <a:gdLst>
                <a:gd name="T0" fmla="*/ 8 w 8"/>
                <a:gd name="T1" fmla="*/ 4 h 8"/>
                <a:gd name="T2" fmla="*/ 0 w 8"/>
                <a:gd name="T3" fmla="*/ 2 h 8"/>
                <a:gd name="T4" fmla="*/ 0 w 8"/>
                <a:gd name="T5" fmla="*/ 7 h 8"/>
                <a:gd name="T6" fmla="*/ 7 w 8"/>
                <a:gd name="T7" fmla="*/ 8 h 8"/>
                <a:gd name="T8" fmla="*/ 8 w 8"/>
                <a:gd name="T9" fmla="*/ 4 h 8"/>
                <a:gd name="T10" fmla="*/ 8 w 8"/>
                <a:gd name="T11" fmla="*/ 4 h 8"/>
                <a:gd name="T12" fmla="*/ 8 w 8"/>
                <a:gd name="T13" fmla="*/ 4 h 8"/>
                <a:gd name="T14" fmla="*/ 7 w 8"/>
                <a:gd name="T15" fmla="*/ 0 h 8"/>
                <a:gd name="T16" fmla="*/ 5 w 8"/>
                <a:gd name="T17" fmla="*/ 0 h 8"/>
                <a:gd name="T18" fmla="*/ 2 w 8"/>
                <a:gd name="T19" fmla="*/ 0 h 8"/>
                <a:gd name="T20" fmla="*/ 0 w 8"/>
                <a:gd name="T21" fmla="*/ 2 h 8"/>
                <a:gd name="T22" fmla="*/ 8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4"/>
                  </a:moveTo>
                  <a:lnTo>
                    <a:pt x="0" y="2"/>
                  </a:lnTo>
                  <a:lnTo>
                    <a:pt x="0" y="7"/>
                  </a:lnTo>
                  <a:lnTo>
                    <a:pt x="7" y="8"/>
                  </a:lnTo>
                  <a:lnTo>
                    <a:pt x="8" y="4"/>
                  </a:lnTo>
                  <a:lnTo>
                    <a:pt x="7" y="0"/>
                  </a:lnTo>
                  <a:lnTo>
                    <a:pt x="5" y="0"/>
                  </a:lnTo>
                  <a:lnTo>
                    <a:pt x="2" y="0"/>
                  </a:lnTo>
                  <a:lnTo>
                    <a:pt x="0" y="2"/>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7" name="Freeform 2019"/>
            <p:cNvSpPr>
              <a:spLocks/>
            </p:cNvSpPr>
            <p:nvPr/>
          </p:nvSpPr>
          <p:spPr bwMode="auto">
            <a:xfrm>
              <a:off x="3701" y="2671"/>
              <a:ext cx="8" cy="8"/>
            </a:xfrm>
            <a:custGeom>
              <a:avLst/>
              <a:gdLst>
                <a:gd name="T0" fmla="*/ 8 w 8"/>
                <a:gd name="T1" fmla="*/ 3 h 8"/>
                <a:gd name="T2" fmla="*/ 2 w 8"/>
                <a:gd name="T3" fmla="*/ 3 h 8"/>
                <a:gd name="T4" fmla="*/ 0 w 8"/>
                <a:gd name="T5" fmla="*/ 6 h 8"/>
                <a:gd name="T6" fmla="*/ 8 w 8"/>
                <a:gd name="T7" fmla="*/ 8 h 8"/>
                <a:gd name="T8" fmla="*/ 8 w 8"/>
                <a:gd name="T9" fmla="*/ 3 h 8"/>
                <a:gd name="T10" fmla="*/ 8 w 8"/>
                <a:gd name="T11" fmla="*/ 3 h 8"/>
                <a:gd name="T12" fmla="*/ 8 w 8"/>
                <a:gd name="T13" fmla="*/ 3 h 8"/>
                <a:gd name="T14" fmla="*/ 8 w 8"/>
                <a:gd name="T15" fmla="*/ 1 h 8"/>
                <a:gd name="T16" fmla="*/ 5 w 8"/>
                <a:gd name="T17" fmla="*/ 0 h 8"/>
                <a:gd name="T18" fmla="*/ 3 w 8"/>
                <a:gd name="T19" fmla="*/ 0 h 8"/>
                <a:gd name="T20" fmla="*/ 2 w 8"/>
                <a:gd name="T21" fmla="*/ 3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2" y="3"/>
                  </a:lnTo>
                  <a:lnTo>
                    <a:pt x="0" y="6"/>
                  </a:lnTo>
                  <a:lnTo>
                    <a:pt x="8" y="8"/>
                  </a:lnTo>
                  <a:lnTo>
                    <a:pt x="8" y="3"/>
                  </a:lnTo>
                  <a:lnTo>
                    <a:pt x="8" y="1"/>
                  </a:lnTo>
                  <a:lnTo>
                    <a:pt x="5" y="0"/>
                  </a:lnTo>
                  <a:lnTo>
                    <a:pt x="3" y="0"/>
                  </a:lnTo>
                  <a:lnTo>
                    <a:pt x="2"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8" name="Freeform 2020"/>
            <p:cNvSpPr>
              <a:spLocks/>
            </p:cNvSpPr>
            <p:nvPr/>
          </p:nvSpPr>
          <p:spPr bwMode="auto">
            <a:xfrm>
              <a:off x="3703" y="2666"/>
              <a:ext cx="8" cy="8"/>
            </a:xfrm>
            <a:custGeom>
              <a:avLst/>
              <a:gdLst>
                <a:gd name="T0" fmla="*/ 0 w 8"/>
                <a:gd name="T1" fmla="*/ 3 h 8"/>
                <a:gd name="T2" fmla="*/ 0 w 8"/>
                <a:gd name="T3" fmla="*/ 3 h 8"/>
                <a:gd name="T4" fmla="*/ 0 w 8"/>
                <a:gd name="T5" fmla="*/ 8 h 8"/>
                <a:gd name="T6" fmla="*/ 6 w 8"/>
                <a:gd name="T7" fmla="*/ 8 h 8"/>
                <a:gd name="T8" fmla="*/ 8 w 8"/>
                <a:gd name="T9" fmla="*/ 3 h 8"/>
                <a:gd name="T10" fmla="*/ 0 w 8"/>
                <a:gd name="T11" fmla="*/ 3 h 8"/>
                <a:gd name="T12" fmla="*/ 8 w 8"/>
                <a:gd name="T13" fmla="*/ 3 h 8"/>
                <a:gd name="T14" fmla="*/ 8 w 8"/>
                <a:gd name="T15" fmla="*/ 1 h 8"/>
                <a:gd name="T16" fmla="*/ 5 w 8"/>
                <a:gd name="T17" fmla="*/ 0 h 8"/>
                <a:gd name="T18" fmla="*/ 1 w 8"/>
                <a:gd name="T19" fmla="*/ 0 h 8"/>
                <a:gd name="T20" fmla="*/ 0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3"/>
                  </a:moveTo>
                  <a:lnTo>
                    <a:pt x="0" y="3"/>
                  </a:lnTo>
                  <a:lnTo>
                    <a:pt x="0" y="8"/>
                  </a:lnTo>
                  <a:lnTo>
                    <a:pt x="6" y="8"/>
                  </a:lnTo>
                  <a:lnTo>
                    <a:pt x="8" y="3"/>
                  </a:lnTo>
                  <a:lnTo>
                    <a:pt x="0" y="3"/>
                  </a:lnTo>
                  <a:lnTo>
                    <a:pt x="8" y="3"/>
                  </a:lnTo>
                  <a:lnTo>
                    <a:pt x="8" y="1"/>
                  </a:lnTo>
                  <a:lnTo>
                    <a:pt x="5" y="0"/>
                  </a:lnTo>
                  <a:lnTo>
                    <a:pt x="1"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39" name="Freeform 2021"/>
            <p:cNvSpPr>
              <a:spLocks/>
            </p:cNvSpPr>
            <p:nvPr/>
          </p:nvSpPr>
          <p:spPr bwMode="auto">
            <a:xfrm>
              <a:off x="3703" y="2661"/>
              <a:ext cx="9" cy="10"/>
            </a:xfrm>
            <a:custGeom>
              <a:avLst/>
              <a:gdLst>
                <a:gd name="T0" fmla="*/ 9 w 9"/>
                <a:gd name="T1" fmla="*/ 3 h 10"/>
                <a:gd name="T2" fmla="*/ 1 w 9"/>
                <a:gd name="T3" fmla="*/ 3 h 10"/>
                <a:gd name="T4" fmla="*/ 0 w 9"/>
                <a:gd name="T5" fmla="*/ 8 h 10"/>
                <a:gd name="T6" fmla="*/ 8 w 9"/>
                <a:gd name="T7" fmla="*/ 10 h 10"/>
                <a:gd name="T8" fmla="*/ 9 w 9"/>
                <a:gd name="T9" fmla="*/ 5 h 10"/>
                <a:gd name="T10" fmla="*/ 9 w 9"/>
                <a:gd name="T11" fmla="*/ 3 h 10"/>
                <a:gd name="T12" fmla="*/ 9 w 9"/>
                <a:gd name="T13" fmla="*/ 5 h 10"/>
                <a:gd name="T14" fmla="*/ 8 w 9"/>
                <a:gd name="T15" fmla="*/ 1 h 10"/>
                <a:gd name="T16" fmla="*/ 6 w 9"/>
                <a:gd name="T17" fmla="*/ 0 h 10"/>
                <a:gd name="T18" fmla="*/ 3 w 9"/>
                <a:gd name="T19" fmla="*/ 0 h 10"/>
                <a:gd name="T20" fmla="*/ 1 w 9"/>
                <a:gd name="T21" fmla="*/ 3 h 10"/>
                <a:gd name="T22" fmla="*/ 9 w 9"/>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9" y="3"/>
                  </a:moveTo>
                  <a:lnTo>
                    <a:pt x="1" y="3"/>
                  </a:lnTo>
                  <a:lnTo>
                    <a:pt x="0" y="8"/>
                  </a:lnTo>
                  <a:lnTo>
                    <a:pt x="8" y="10"/>
                  </a:lnTo>
                  <a:lnTo>
                    <a:pt x="9" y="5"/>
                  </a:lnTo>
                  <a:lnTo>
                    <a:pt x="9" y="3"/>
                  </a:lnTo>
                  <a:lnTo>
                    <a:pt x="9" y="5"/>
                  </a:lnTo>
                  <a:lnTo>
                    <a:pt x="8" y="1"/>
                  </a:lnTo>
                  <a:lnTo>
                    <a:pt x="6" y="0"/>
                  </a:lnTo>
                  <a:lnTo>
                    <a:pt x="3" y="0"/>
                  </a:lnTo>
                  <a:lnTo>
                    <a:pt x="1" y="3"/>
                  </a:lnTo>
                  <a:lnTo>
                    <a:pt x="9"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0" name="Freeform 2022"/>
            <p:cNvSpPr>
              <a:spLocks/>
            </p:cNvSpPr>
            <p:nvPr/>
          </p:nvSpPr>
          <p:spPr bwMode="auto">
            <a:xfrm>
              <a:off x="3704" y="2656"/>
              <a:ext cx="8" cy="8"/>
            </a:xfrm>
            <a:custGeom>
              <a:avLst/>
              <a:gdLst>
                <a:gd name="T0" fmla="*/ 8 w 8"/>
                <a:gd name="T1" fmla="*/ 3 h 8"/>
                <a:gd name="T2" fmla="*/ 2 w 8"/>
                <a:gd name="T3" fmla="*/ 2 h 8"/>
                <a:gd name="T4" fmla="*/ 0 w 8"/>
                <a:gd name="T5" fmla="*/ 8 h 8"/>
                <a:gd name="T6" fmla="*/ 8 w 8"/>
                <a:gd name="T7" fmla="*/ 8 h 8"/>
                <a:gd name="T8" fmla="*/ 8 w 8"/>
                <a:gd name="T9" fmla="*/ 3 h 8"/>
                <a:gd name="T10" fmla="*/ 8 w 8"/>
                <a:gd name="T11" fmla="*/ 3 h 8"/>
                <a:gd name="T12" fmla="*/ 8 w 8"/>
                <a:gd name="T13" fmla="*/ 3 h 8"/>
                <a:gd name="T14" fmla="*/ 8 w 8"/>
                <a:gd name="T15" fmla="*/ 0 h 8"/>
                <a:gd name="T16" fmla="*/ 5 w 8"/>
                <a:gd name="T17" fmla="*/ 0 h 8"/>
                <a:gd name="T18" fmla="*/ 4 w 8"/>
                <a:gd name="T19" fmla="*/ 0 h 8"/>
                <a:gd name="T20" fmla="*/ 2 w 8"/>
                <a:gd name="T21" fmla="*/ 2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2" y="2"/>
                  </a:lnTo>
                  <a:lnTo>
                    <a:pt x="0" y="8"/>
                  </a:lnTo>
                  <a:lnTo>
                    <a:pt x="8" y="8"/>
                  </a:lnTo>
                  <a:lnTo>
                    <a:pt x="8" y="3"/>
                  </a:lnTo>
                  <a:lnTo>
                    <a:pt x="8" y="0"/>
                  </a:lnTo>
                  <a:lnTo>
                    <a:pt x="5" y="0"/>
                  </a:lnTo>
                  <a:lnTo>
                    <a:pt x="4" y="0"/>
                  </a:lnTo>
                  <a:lnTo>
                    <a:pt x="2"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1" name="Freeform 2023"/>
            <p:cNvSpPr>
              <a:spLocks/>
            </p:cNvSpPr>
            <p:nvPr/>
          </p:nvSpPr>
          <p:spPr bwMode="auto">
            <a:xfrm>
              <a:off x="3706" y="2649"/>
              <a:ext cx="8" cy="10"/>
            </a:xfrm>
            <a:custGeom>
              <a:avLst/>
              <a:gdLst>
                <a:gd name="T0" fmla="*/ 8 w 8"/>
                <a:gd name="T1" fmla="*/ 5 h 10"/>
                <a:gd name="T2" fmla="*/ 0 w 8"/>
                <a:gd name="T3" fmla="*/ 4 h 10"/>
                <a:gd name="T4" fmla="*/ 0 w 8"/>
                <a:gd name="T5" fmla="*/ 9 h 10"/>
                <a:gd name="T6" fmla="*/ 6 w 8"/>
                <a:gd name="T7" fmla="*/ 10 h 10"/>
                <a:gd name="T8" fmla="*/ 8 w 8"/>
                <a:gd name="T9" fmla="*/ 5 h 10"/>
                <a:gd name="T10" fmla="*/ 8 w 8"/>
                <a:gd name="T11" fmla="*/ 5 h 10"/>
                <a:gd name="T12" fmla="*/ 8 w 8"/>
                <a:gd name="T13" fmla="*/ 5 h 10"/>
                <a:gd name="T14" fmla="*/ 6 w 8"/>
                <a:gd name="T15" fmla="*/ 2 h 10"/>
                <a:gd name="T16" fmla="*/ 5 w 8"/>
                <a:gd name="T17" fmla="*/ 0 h 10"/>
                <a:gd name="T18" fmla="*/ 2 w 8"/>
                <a:gd name="T19" fmla="*/ 2 h 10"/>
                <a:gd name="T20" fmla="*/ 0 w 8"/>
                <a:gd name="T21" fmla="*/ 4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4"/>
                  </a:lnTo>
                  <a:lnTo>
                    <a:pt x="0" y="9"/>
                  </a:lnTo>
                  <a:lnTo>
                    <a:pt x="6" y="10"/>
                  </a:lnTo>
                  <a:lnTo>
                    <a:pt x="8" y="5"/>
                  </a:lnTo>
                  <a:lnTo>
                    <a:pt x="6" y="2"/>
                  </a:lnTo>
                  <a:lnTo>
                    <a:pt x="5" y="0"/>
                  </a:lnTo>
                  <a:lnTo>
                    <a:pt x="2" y="2"/>
                  </a:lnTo>
                  <a:lnTo>
                    <a:pt x="0"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2" name="Freeform 2024"/>
            <p:cNvSpPr>
              <a:spLocks/>
            </p:cNvSpPr>
            <p:nvPr/>
          </p:nvSpPr>
          <p:spPr bwMode="auto">
            <a:xfrm>
              <a:off x="3706" y="2645"/>
              <a:ext cx="8" cy="9"/>
            </a:xfrm>
            <a:custGeom>
              <a:avLst/>
              <a:gdLst>
                <a:gd name="T0" fmla="*/ 2 w 8"/>
                <a:gd name="T1" fmla="*/ 3 h 9"/>
                <a:gd name="T2" fmla="*/ 2 w 8"/>
                <a:gd name="T3" fmla="*/ 3 h 9"/>
                <a:gd name="T4" fmla="*/ 0 w 8"/>
                <a:gd name="T5" fmla="*/ 8 h 9"/>
                <a:gd name="T6" fmla="*/ 8 w 8"/>
                <a:gd name="T7" fmla="*/ 9 h 9"/>
                <a:gd name="T8" fmla="*/ 8 w 8"/>
                <a:gd name="T9" fmla="*/ 4 h 9"/>
                <a:gd name="T10" fmla="*/ 2 w 8"/>
                <a:gd name="T11" fmla="*/ 3 h 9"/>
                <a:gd name="T12" fmla="*/ 8 w 8"/>
                <a:gd name="T13" fmla="*/ 4 h 9"/>
                <a:gd name="T14" fmla="*/ 8 w 8"/>
                <a:gd name="T15" fmla="*/ 1 h 9"/>
                <a:gd name="T16" fmla="*/ 5 w 8"/>
                <a:gd name="T17" fmla="*/ 0 h 9"/>
                <a:gd name="T18" fmla="*/ 3 w 8"/>
                <a:gd name="T19" fmla="*/ 0 h 9"/>
                <a:gd name="T20" fmla="*/ 2 w 8"/>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3"/>
                  </a:moveTo>
                  <a:lnTo>
                    <a:pt x="2" y="3"/>
                  </a:lnTo>
                  <a:lnTo>
                    <a:pt x="0" y="8"/>
                  </a:lnTo>
                  <a:lnTo>
                    <a:pt x="8" y="9"/>
                  </a:lnTo>
                  <a:lnTo>
                    <a:pt x="8" y="4"/>
                  </a:lnTo>
                  <a:lnTo>
                    <a:pt x="2" y="3"/>
                  </a:lnTo>
                  <a:lnTo>
                    <a:pt x="8" y="4"/>
                  </a:lnTo>
                  <a:lnTo>
                    <a:pt x="8" y="1"/>
                  </a:lnTo>
                  <a:lnTo>
                    <a:pt x="5"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3" name="Freeform 2025"/>
            <p:cNvSpPr>
              <a:spLocks/>
            </p:cNvSpPr>
            <p:nvPr/>
          </p:nvSpPr>
          <p:spPr bwMode="auto">
            <a:xfrm>
              <a:off x="3708" y="2640"/>
              <a:ext cx="8" cy="9"/>
            </a:xfrm>
            <a:custGeom>
              <a:avLst/>
              <a:gdLst>
                <a:gd name="T0" fmla="*/ 8 w 8"/>
                <a:gd name="T1" fmla="*/ 3 h 9"/>
                <a:gd name="T2" fmla="*/ 0 w 8"/>
                <a:gd name="T3" fmla="*/ 3 h 9"/>
                <a:gd name="T4" fmla="*/ 0 w 8"/>
                <a:gd name="T5" fmla="*/ 8 h 9"/>
                <a:gd name="T6" fmla="*/ 6 w 8"/>
                <a:gd name="T7" fmla="*/ 9 h 9"/>
                <a:gd name="T8" fmla="*/ 8 w 8"/>
                <a:gd name="T9" fmla="*/ 3 h 9"/>
                <a:gd name="T10" fmla="*/ 8 w 8"/>
                <a:gd name="T11" fmla="*/ 3 h 9"/>
                <a:gd name="T12" fmla="*/ 8 w 8"/>
                <a:gd name="T13" fmla="*/ 3 h 9"/>
                <a:gd name="T14" fmla="*/ 8 w 8"/>
                <a:gd name="T15" fmla="*/ 1 h 9"/>
                <a:gd name="T16" fmla="*/ 4 w 8"/>
                <a:gd name="T17" fmla="*/ 0 h 9"/>
                <a:gd name="T18" fmla="*/ 1 w 8"/>
                <a:gd name="T19" fmla="*/ 0 h 9"/>
                <a:gd name="T20" fmla="*/ 0 w 8"/>
                <a:gd name="T21" fmla="*/ 3 h 9"/>
                <a:gd name="T22" fmla="*/ 8 w 8"/>
                <a:gd name="T23" fmla="*/ 3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3"/>
                  </a:moveTo>
                  <a:lnTo>
                    <a:pt x="0" y="3"/>
                  </a:lnTo>
                  <a:lnTo>
                    <a:pt x="0" y="8"/>
                  </a:lnTo>
                  <a:lnTo>
                    <a:pt x="6" y="9"/>
                  </a:lnTo>
                  <a:lnTo>
                    <a:pt x="8" y="3"/>
                  </a:lnTo>
                  <a:lnTo>
                    <a:pt x="8" y="1"/>
                  </a:lnTo>
                  <a:lnTo>
                    <a:pt x="4" y="0"/>
                  </a:lnTo>
                  <a:lnTo>
                    <a:pt x="1" y="0"/>
                  </a:lnTo>
                  <a:lnTo>
                    <a:pt x="0" y="3"/>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4" name="Freeform 2026"/>
            <p:cNvSpPr>
              <a:spLocks/>
            </p:cNvSpPr>
            <p:nvPr/>
          </p:nvSpPr>
          <p:spPr bwMode="auto">
            <a:xfrm>
              <a:off x="3708" y="2633"/>
              <a:ext cx="9" cy="10"/>
            </a:xfrm>
            <a:custGeom>
              <a:avLst/>
              <a:gdLst>
                <a:gd name="T0" fmla="*/ 9 w 9"/>
                <a:gd name="T1" fmla="*/ 5 h 10"/>
                <a:gd name="T2" fmla="*/ 1 w 9"/>
                <a:gd name="T3" fmla="*/ 4 h 10"/>
                <a:gd name="T4" fmla="*/ 0 w 9"/>
                <a:gd name="T5" fmla="*/ 10 h 10"/>
                <a:gd name="T6" fmla="*/ 8 w 9"/>
                <a:gd name="T7" fmla="*/ 10 h 10"/>
                <a:gd name="T8" fmla="*/ 9 w 9"/>
                <a:gd name="T9" fmla="*/ 5 h 10"/>
                <a:gd name="T10" fmla="*/ 9 w 9"/>
                <a:gd name="T11" fmla="*/ 5 h 10"/>
                <a:gd name="T12" fmla="*/ 9 w 9"/>
                <a:gd name="T13" fmla="*/ 5 h 10"/>
                <a:gd name="T14" fmla="*/ 8 w 9"/>
                <a:gd name="T15" fmla="*/ 2 h 10"/>
                <a:gd name="T16" fmla="*/ 6 w 9"/>
                <a:gd name="T17" fmla="*/ 0 h 10"/>
                <a:gd name="T18" fmla="*/ 3 w 9"/>
                <a:gd name="T19" fmla="*/ 0 h 10"/>
                <a:gd name="T20" fmla="*/ 1 w 9"/>
                <a:gd name="T21" fmla="*/ 4 h 10"/>
                <a:gd name="T22" fmla="*/ 9 w 9"/>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9" y="5"/>
                  </a:moveTo>
                  <a:lnTo>
                    <a:pt x="1" y="4"/>
                  </a:lnTo>
                  <a:lnTo>
                    <a:pt x="0" y="10"/>
                  </a:lnTo>
                  <a:lnTo>
                    <a:pt x="8" y="10"/>
                  </a:lnTo>
                  <a:lnTo>
                    <a:pt x="9" y="5"/>
                  </a:lnTo>
                  <a:lnTo>
                    <a:pt x="8" y="2"/>
                  </a:lnTo>
                  <a:lnTo>
                    <a:pt x="6" y="0"/>
                  </a:lnTo>
                  <a:lnTo>
                    <a:pt x="3" y="0"/>
                  </a:lnTo>
                  <a:lnTo>
                    <a:pt x="1" y="4"/>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5" name="Freeform 2027"/>
            <p:cNvSpPr>
              <a:spLocks/>
            </p:cNvSpPr>
            <p:nvPr/>
          </p:nvSpPr>
          <p:spPr bwMode="auto">
            <a:xfrm>
              <a:off x="3709" y="2628"/>
              <a:ext cx="8" cy="10"/>
            </a:xfrm>
            <a:custGeom>
              <a:avLst/>
              <a:gdLst>
                <a:gd name="T0" fmla="*/ 8 w 8"/>
                <a:gd name="T1" fmla="*/ 4 h 10"/>
                <a:gd name="T2" fmla="*/ 2 w 8"/>
                <a:gd name="T3" fmla="*/ 2 h 10"/>
                <a:gd name="T4" fmla="*/ 0 w 8"/>
                <a:gd name="T5" fmla="*/ 9 h 10"/>
                <a:gd name="T6" fmla="*/ 8 w 8"/>
                <a:gd name="T7" fmla="*/ 10 h 10"/>
                <a:gd name="T8" fmla="*/ 8 w 8"/>
                <a:gd name="T9" fmla="*/ 4 h 10"/>
                <a:gd name="T10" fmla="*/ 8 w 8"/>
                <a:gd name="T11" fmla="*/ 4 h 10"/>
                <a:gd name="T12" fmla="*/ 8 w 8"/>
                <a:gd name="T13" fmla="*/ 4 h 10"/>
                <a:gd name="T14" fmla="*/ 8 w 8"/>
                <a:gd name="T15" fmla="*/ 0 h 10"/>
                <a:gd name="T16" fmla="*/ 5 w 8"/>
                <a:gd name="T17" fmla="*/ 0 h 10"/>
                <a:gd name="T18" fmla="*/ 3 w 8"/>
                <a:gd name="T19" fmla="*/ 0 h 10"/>
                <a:gd name="T20" fmla="*/ 2 w 8"/>
                <a:gd name="T21" fmla="*/ 2 h 10"/>
                <a:gd name="T22" fmla="*/ 8 w 8"/>
                <a:gd name="T23" fmla="*/ 4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4"/>
                  </a:moveTo>
                  <a:lnTo>
                    <a:pt x="2" y="2"/>
                  </a:lnTo>
                  <a:lnTo>
                    <a:pt x="0" y="9"/>
                  </a:lnTo>
                  <a:lnTo>
                    <a:pt x="8" y="10"/>
                  </a:lnTo>
                  <a:lnTo>
                    <a:pt x="8" y="4"/>
                  </a:lnTo>
                  <a:lnTo>
                    <a:pt x="8" y="0"/>
                  </a:lnTo>
                  <a:lnTo>
                    <a:pt x="5" y="0"/>
                  </a:lnTo>
                  <a:lnTo>
                    <a:pt x="3" y="0"/>
                  </a:lnTo>
                  <a:lnTo>
                    <a:pt x="2" y="2"/>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6" name="Freeform 2029"/>
            <p:cNvSpPr>
              <a:spLocks/>
            </p:cNvSpPr>
            <p:nvPr/>
          </p:nvSpPr>
          <p:spPr bwMode="auto">
            <a:xfrm>
              <a:off x="3711" y="2622"/>
              <a:ext cx="8" cy="10"/>
            </a:xfrm>
            <a:custGeom>
              <a:avLst/>
              <a:gdLst>
                <a:gd name="T0" fmla="*/ 0 w 8"/>
                <a:gd name="T1" fmla="*/ 3 h 10"/>
                <a:gd name="T2" fmla="*/ 0 w 8"/>
                <a:gd name="T3" fmla="*/ 3 h 10"/>
                <a:gd name="T4" fmla="*/ 0 w 8"/>
                <a:gd name="T5" fmla="*/ 10 h 10"/>
                <a:gd name="T6" fmla="*/ 6 w 8"/>
                <a:gd name="T7" fmla="*/ 10 h 10"/>
                <a:gd name="T8" fmla="*/ 8 w 8"/>
                <a:gd name="T9" fmla="*/ 5 h 10"/>
                <a:gd name="T10" fmla="*/ 0 w 8"/>
                <a:gd name="T11" fmla="*/ 3 h 10"/>
                <a:gd name="T12" fmla="*/ 8 w 8"/>
                <a:gd name="T13" fmla="*/ 5 h 10"/>
                <a:gd name="T14" fmla="*/ 6 w 8"/>
                <a:gd name="T15" fmla="*/ 2 h 10"/>
                <a:gd name="T16" fmla="*/ 5 w 8"/>
                <a:gd name="T17" fmla="*/ 0 h 10"/>
                <a:gd name="T18" fmla="*/ 1 w 8"/>
                <a:gd name="T19" fmla="*/ 0 h 10"/>
                <a:gd name="T20" fmla="*/ 0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3"/>
                  </a:moveTo>
                  <a:lnTo>
                    <a:pt x="0" y="3"/>
                  </a:lnTo>
                  <a:lnTo>
                    <a:pt x="0" y="10"/>
                  </a:lnTo>
                  <a:lnTo>
                    <a:pt x="6" y="10"/>
                  </a:lnTo>
                  <a:lnTo>
                    <a:pt x="8" y="5"/>
                  </a:lnTo>
                  <a:lnTo>
                    <a:pt x="0" y="3"/>
                  </a:lnTo>
                  <a:lnTo>
                    <a:pt x="8" y="5"/>
                  </a:lnTo>
                  <a:lnTo>
                    <a:pt x="6" y="2"/>
                  </a:lnTo>
                  <a:lnTo>
                    <a:pt x="5" y="0"/>
                  </a:lnTo>
                  <a:lnTo>
                    <a:pt x="1"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7" name="Freeform 2030"/>
            <p:cNvSpPr>
              <a:spLocks/>
            </p:cNvSpPr>
            <p:nvPr/>
          </p:nvSpPr>
          <p:spPr bwMode="auto">
            <a:xfrm>
              <a:off x="3711" y="2616"/>
              <a:ext cx="8" cy="11"/>
            </a:xfrm>
            <a:custGeom>
              <a:avLst/>
              <a:gdLst>
                <a:gd name="T0" fmla="*/ 8 w 8"/>
                <a:gd name="T1" fmla="*/ 4 h 11"/>
                <a:gd name="T2" fmla="*/ 1 w 8"/>
                <a:gd name="T3" fmla="*/ 3 h 11"/>
                <a:gd name="T4" fmla="*/ 0 w 8"/>
                <a:gd name="T5" fmla="*/ 9 h 11"/>
                <a:gd name="T6" fmla="*/ 8 w 8"/>
                <a:gd name="T7" fmla="*/ 11 h 11"/>
                <a:gd name="T8" fmla="*/ 8 w 8"/>
                <a:gd name="T9" fmla="*/ 4 h 11"/>
                <a:gd name="T10" fmla="*/ 8 w 8"/>
                <a:gd name="T11" fmla="*/ 4 h 11"/>
                <a:gd name="T12" fmla="*/ 8 w 8"/>
                <a:gd name="T13" fmla="*/ 4 h 11"/>
                <a:gd name="T14" fmla="*/ 8 w 8"/>
                <a:gd name="T15" fmla="*/ 1 h 11"/>
                <a:gd name="T16" fmla="*/ 5 w 8"/>
                <a:gd name="T17" fmla="*/ 0 h 11"/>
                <a:gd name="T18" fmla="*/ 3 w 8"/>
                <a:gd name="T19" fmla="*/ 0 h 11"/>
                <a:gd name="T20" fmla="*/ 1 w 8"/>
                <a:gd name="T21" fmla="*/ 3 h 11"/>
                <a:gd name="T22" fmla="*/ 8 w 8"/>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4"/>
                  </a:moveTo>
                  <a:lnTo>
                    <a:pt x="1" y="3"/>
                  </a:lnTo>
                  <a:lnTo>
                    <a:pt x="0" y="9"/>
                  </a:lnTo>
                  <a:lnTo>
                    <a:pt x="8" y="11"/>
                  </a:lnTo>
                  <a:lnTo>
                    <a:pt x="8" y="4"/>
                  </a:lnTo>
                  <a:lnTo>
                    <a:pt x="8" y="1"/>
                  </a:lnTo>
                  <a:lnTo>
                    <a:pt x="5" y="0"/>
                  </a:lnTo>
                  <a:lnTo>
                    <a:pt x="3" y="0"/>
                  </a:lnTo>
                  <a:lnTo>
                    <a:pt x="1"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8" name="Freeform 2031"/>
            <p:cNvSpPr>
              <a:spLocks/>
            </p:cNvSpPr>
            <p:nvPr/>
          </p:nvSpPr>
          <p:spPr bwMode="auto">
            <a:xfrm>
              <a:off x="3712" y="2609"/>
              <a:ext cx="8" cy="11"/>
            </a:xfrm>
            <a:custGeom>
              <a:avLst/>
              <a:gdLst>
                <a:gd name="T0" fmla="*/ 8 w 8"/>
                <a:gd name="T1" fmla="*/ 5 h 11"/>
                <a:gd name="T2" fmla="*/ 0 w 8"/>
                <a:gd name="T3" fmla="*/ 3 h 11"/>
                <a:gd name="T4" fmla="*/ 0 w 8"/>
                <a:gd name="T5" fmla="*/ 10 h 11"/>
                <a:gd name="T6" fmla="*/ 7 w 8"/>
                <a:gd name="T7" fmla="*/ 11 h 11"/>
                <a:gd name="T8" fmla="*/ 8 w 8"/>
                <a:gd name="T9" fmla="*/ 5 h 11"/>
                <a:gd name="T10" fmla="*/ 8 w 8"/>
                <a:gd name="T11" fmla="*/ 5 h 11"/>
                <a:gd name="T12" fmla="*/ 8 w 8"/>
                <a:gd name="T13" fmla="*/ 5 h 11"/>
                <a:gd name="T14" fmla="*/ 8 w 8"/>
                <a:gd name="T15" fmla="*/ 2 h 11"/>
                <a:gd name="T16" fmla="*/ 5 w 8"/>
                <a:gd name="T17" fmla="*/ 0 h 11"/>
                <a:gd name="T18" fmla="*/ 2 w 8"/>
                <a:gd name="T19" fmla="*/ 2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10"/>
                  </a:lnTo>
                  <a:lnTo>
                    <a:pt x="7" y="11"/>
                  </a:lnTo>
                  <a:lnTo>
                    <a:pt x="8" y="5"/>
                  </a:lnTo>
                  <a:lnTo>
                    <a:pt x="8" y="2"/>
                  </a:lnTo>
                  <a:lnTo>
                    <a:pt x="5" y="0"/>
                  </a:lnTo>
                  <a:lnTo>
                    <a:pt x="2"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49" name="Freeform 2032"/>
            <p:cNvSpPr>
              <a:spLocks/>
            </p:cNvSpPr>
            <p:nvPr/>
          </p:nvSpPr>
          <p:spPr bwMode="auto">
            <a:xfrm>
              <a:off x="3712" y="2603"/>
              <a:ext cx="10" cy="11"/>
            </a:xfrm>
            <a:custGeom>
              <a:avLst/>
              <a:gdLst>
                <a:gd name="T0" fmla="*/ 2 w 10"/>
                <a:gd name="T1" fmla="*/ 3 h 11"/>
                <a:gd name="T2" fmla="*/ 2 w 10"/>
                <a:gd name="T3" fmla="*/ 3 h 11"/>
                <a:gd name="T4" fmla="*/ 0 w 10"/>
                <a:gd name="T5" fmla="*/ 9 h 11"/>
                <a:gd name="T6" fmla="*/ 8 w 10"/>
                <a:gd name="T7" fmla="*/ 11 h 11"/>
                <a:gd name="T8" fmla="*/ 10 w 10"/>
                <a:gd name="T9" fmla="*/ 4 h 11"/>
                <a:gd name="T10" fmla="*/ 2 w 10"/>
                <a:gd name="T11" fmla="*/ 3 h 11"/>
                <a:gd name="T12" fmla="*/ 10 w 10"/>
                <a:gd name="T13" fmla="*/ 4 h 11"/>
                <a:gd name="T14" fmla="*/ 8 w 10"/>
                <a:gd name="T15" fmla="*/ 1 h 11"/>
                <a:gd name="T16" fmla="*/ 7 w 10"/>
                <a:gd name="T17" fmla="*/ 0 h 11"/>
                <a:gd name="T18" fmla="*/ 4 w 10"/>
                <a:gd name="T19" fmla="*/ 1 h 11"/>
                <a:gd name="T20" fmla="*/ 2 w 10"/>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2" y="3"/>
                  </a:moveTo>
                  <a:lnTo>
                    <a:pt x="2" y="3"/>
                  </a:lnTo>
                  <a:lnTo>
                    <a:pt x="0" y="9"/>
                  </a:lnTo>
                  <a:lnTo>
                    <a:pt x="8" y="11"/>
                  </a:lnTo>
                  <a:lnTo>
                    <a:pt x="10" y="4"/>
                  </a:lnTo>
                  <a:lnTo>
                    <a:pt x="2" y="3"/>
                  </a:lnTo>
                  <a:lnTo>
                    <a:pt x="10" y="4"/>
                  </a:lnTo>
                  <a:lnTo>
                    <a:pt x="8" y="1"/>
                  </a:lnTo>
                  <a:lnTo>
                    <a:pt x="7" y="0"/>
                  </a:lnTo>
                  <a:lnTo>
                    <a:pt x="4" y="1"/>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0" name="Freeform 2033"/>
            <p:cNvSpPr>
              <a:spLocks/>
            </p:cNvSpPr>
            <p:nvPr/>
          </p:nvSpPr>
          <p:spPr bwMode="auto">
            <a:xfrm>
              <a:off x="3714" y="2596"/>
              <a:ext cx="8" cy="11"/>
            </a:xfrm>
            <a:custGeom>
              <a:avLst/>
              <a:gdLst>
                <a:gd name="T0" fmla="*/ 8 w 8"/>
                <a:gd name="T1" fmla="*/ 5 h 11"/>
                <a:gd name="T2" fmla="*/ 2 w 8"/>
                <a:gd name="T3" fmla="*/ 3 h 11"/>
                <a:gd name="T4" fmla="*/ 0 w 8"/>
                <a:gd name="T5" fmla="*/ 10 h 11"/>
                <a:gd name="T6" fmla="*/ 8 w 8"/>
                <a:gd name="T7" fmla="*/ 11 h 11"/>
                <a:gd name="T8" fmla="*/ 8 w 8"/>
                <a:gd name="T9" fmla="*/ 5 h 11"/>
                <a:gd name="T10" fmla="*/ 8 w 8"/>
                <a:gd name="T11" fmla="*/ 5 h 11"/>
                <a:gd name="T12" fmla="*/ 8 w 8"/>
                <a:gd name="T13" fmla="*/ 5 h 11"/>
                <a:gd name="T14" fmla="*/ 8 w 8"/>
                <a:gd name="T15" fmla="*/ 2 h 11"/>
                <a:gd name="T16" fmla="*/ 5 w 8"/>
                <a:gd name="T17" fmla="*/ 0 h 11"/>
                <a:gd name="T18" fmla="*/ 3 w 8"/>
                <a:gd name="T19" fmla="*/ 2 h 11"/>
                <a:gd name="T20" fmla="*/ 2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2" y="3"/>
                  </a:lnTo>
                  <a:lnTo>
                    <a:pt x="0" y="10"/>
                  </a:lnTo>
                  <a:lnTo>
                    <a:pt x="8" y="11"/>
                  </a:lnTo>
                  <a:lnTo>
                    <a:pt x="8" y="5"/>
                  </a:lnTo>
                  <a:lnTo>
                    <a:pt x="8" y="2"/>
                  </a:lnTo>
                  <a:lnTo>
                    <a:pt x="5" y="0"/>
                  </a:lnTo>
                  <a:lnTo>
                    <a:pt x="3" y="2"/>
                  </a:lnTo>
                  <a:lnTo>
                    <a:pt x="2"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1" name="Freeform 2034"/>
            <p:cNvSpPr>
              <a:spLocks/>
            </p:cNvSpPr>
            <p:nvPr/>
          </p:nvSpPr>
          <p:spPr bwMode="auto">
            <a:xfrm>
              <a:off x="3716" y="2590"/>
              <a:ext cx="8" cy="11"/>
            </a:xfrm>
            <a:custGeom>
              <a:avLst/>
              <a:gdLst>
                <a:gd name="T0" fmla="*/ 8 w 8"/>
                <a:gd name="T1" fmla="*/ 5 h 11"/>
                <a:gd name="T2" fmla="*/ 0 w 8"/>
                <a:gd name="T3" fmla="*/ 3 h 11"/>
                <a:gd name="T4" fmla="*/ 0 w 8"/>
                <a:gd name="T5" fmla="*/ 9 h 11"/>
                <a:gd name="T6" fmla="*/ 6 w 8"/>
                <a:gd name="T7" fmla="*/ 11 h 11"/>
                <a:gd name="T8" fmla="*/ 8 w 8"/>
                <a:gd name="T9" fmla="*/ 5 h 11"/>
                <a:gd name="T10" fmla="*/ 8 w 8"/>
                <a:gd name="T11" fmla="*/ 5 h 11"/>
                <a:gd name="T12" fmla="*/ 8 w 8"/>
                <a:gd name="T13" fmla="*/ 5 h 11"/>
                <a:gd name="T14" fmla="*/ 6 w 8"/>
                <a:gd name="T15" fmla="*/ 1 h 11"/>
                <a:gd name="T16" fmla="*/ 4 w 8"/>
                <a:gd name="T17" fmla="*/ 0 h 11"/>
                <a:gd name="T18" fmla="*/ 1 w 8"/>
                <a:gd name="T19" fmla="*/ 1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9"/>
                  </a:lnTo>
                  <a:lnTo>
                    <a:pt x="6" y="11"/>
                  </a:lnTo>
                  <a:lnTo>
                    <a:pt x="8" y="5"/>
                  </a:lnTo>
                  <a:lnTo>
                    <a:pt x="6" y="1"/>
                  </a:lnTo>
                  <a:lnTo>
                    <a:pt x="4" y="0"/>
                  </a:lnTo>
                  <a:lnTo>
                    <a:pt x="1" y="1"/>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2" name="Freeform 2035"/>
            <p:cNvSpPr>
              <a:spLocks/>
            </p:cNvSpPr>
            <p:nvPr/>
          </p:nvSpPr>
          <p:spPr bwMode="auto">
            <a:xfrm>
              <a:off x="3716" y="2583"/>
              <a:ext cx="8" cy="12"/>
            </a:xfrm>
            <a:custGeom>
              <a:avLst/>
              <a:gdLst>
                <a:gd name="T0" fmla="*/ 8 w 8"/>
                <a:gd name="T1" fmla="*/ 5 h 12"/>
                <a:gd name="T2" fmla="*/ 1 w 8"/>
                <a:gd name="T3" fmla="*/ 3 h 12"/>
                <a:gd name="T4" fmla="*/ 0 w 8"/>
                <a:gd name="T5" fmla="*/ 10 h 12"/>
                <a:gd name="T6" fmla="*/ 8 w 8"/>
                <a:gd name="T7" fmla="*/ 12 h 12"/>
                <a:gd name="T8" fmla="*/ 8 w 8"/>
                <a:gd name="T9" fmla="*/ 5 h 12"/>
                <a:gd name="T10" fmla="*/ 8 w 8"/>
                <a:gd name="T11" fmla="*/ 5 h 12"/>
                <a:gd name="T12" fmla="*/ 8 w 8"/>
                <a:gd name="T13" fmla="*/ 5 h 12"/>
                <a:gd name="T14" fmla="*/ 8 w 8"/>
                <a:gd name="T15" fmla="*/ 2 h 12"/>
                <a:gd name="T16" fmla="*/ 4 w 8"/>
                <a:gd name="T17" fmla="*/ 0 h 12"/>
                <a:gd name="T18" fmla="*/ 3 w 8"/>
                <a:gd name="T19" fmla="*/ 0 h 12"/>
                <a:gd name="T20" fmla="*/ 1 w 8"/>
                <a:gd name="T21" fmla="*/ 3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1" y="3"/>
                  </a:lnTo>
                  <a:lnTo>
                    <a:pt x="0" y="10"/>
                  </a:lnTo>
                  <a:lnTo>
                    <a:pt x="8" y="12"/>
                  </a:lnTo>
                  <a:lnTo>
                    <a:pt x="8" y="5"/>
                  </a:lnTo>
                  <a:lnTo>
                    <a:pt x="8" y="2"/>
                  </a:lnTo>
                  <a:lnTo>
                    <a:pt x="4" y="0"/>
                  </a:lnTo>
                  <a:lnTo>
                    <a:pt x="3" y="0"/>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3" name="Freeform 2036"/>
            <p:cNvSpPr>
              <a:spLocks/>
            </p:cNvSpPr>
            <p:nvPr/>
          </p:nvSpPr>
          <p:spPr bwMode="auto">
            <a:xfrm>
              <a:off x="3717" y="2577"/>
              <a:ext cx="8" cy="11"/>
            </a:xfrm>
            <a:custGeom>
              <a:avLst/>
              <a:gdLst>
                <a:gd name="T0" fmla="*/ 0 w 8"/>
                <a:gd name="T1" fmla="*/ 3 h 11"/>
                <a:gd name="T2" fmla="*/ 0 w 8"/>
                <a:gd name="T3" fmla="*/ 3 h 11"/>
                <a:gd name="T4" fmla="*/ 0 w 8"/>
                <a:gd name="T5" fmla="*/ 9 h 11"/>
                <a:gd name="T6" fmla="*/ 7 w 8"/>
                <a:gd name="T7" fmla="*/ 11 h 11"/>
                <a:gd name="T8" fmla="*/ 8 w 8"/>
                <a:gd name="T9" fmla="*/ 5 h 11"/>
                <a:gd name="T10" fmla="*/ 0 w 8"/>
                <a:gd name="T11" fmla="*/ 3 h 11"/>
                <a:gd name="T12" fmla="*/ 8 w 8"/>
                <a:gd name="T13" fmla="*/ 5 h 11"/>
                <a:gd name="T14" fmla="*/ 8 w 8"/>
                <a:gd name="T15" fmla="*/ 1 h 11"/>
                <a:gd name="T16" fmla="*/ 5 w 8"/>
                <a:gd name="T17" fmla="*/ 0 h 11"/>
                <a:gd name="T18" fmla="*/ 2 w 8"/>
                <a:gd name="T19" fmla="*/ 0 h 11"/>
                <a:gd name="T20" fmla="*/ 0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0" y="3"/>
                  </a:moveTo>
                  <a:lnTo>
                    <a:pt x="0" y="3"/>
                  </a:lnTo>
                  <a:lnTo>
                    <a:pt x="0" y="9"/>
                  </a:lnTo>
                  <a:lnTo>
                    <a:pt x="7" y="11"/>
                  </a:lnTo>
                  <a:lnTo>
                    <a:pt x="8" y="5"/>
                  </a:lnTo>
                  <a:lnTo>
                    <a:pt x="0" y="3"/>
                  </a:lnTo>
                  <a:lnTo>
                    <a:pt x="8" y="5"/>
                  </a:lnTo>
                  <a:lnTo>
                    <a:pt x="8" y="1"/>
                  </a:lnTo>
                  <a:lnTo>
                    <a:pt x="5" y="0"/>
                  </a:lnTo>
                  <a:lnTo>
                    <a:pt x="2"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4" name="Freeform 2037"/>
            <p:cNvSpPr>
              <a:spLocks/>
            </p:cNvSpPr>
            <p:nvPr/>
          </p:nvSpPr>
          <p:spPr bwMode="auto">
            <a:xfrm>
              <a:off x="3717" y="2570"/>
              <a:ext cx="10" cy="12"/>
            </a:xfrm>
            <a:custGeom>
              <a:avLst/>
              <a:gdLst>
                <a:gd name="T0" fmla="*/ 10 w 10"/>
                <a:gd name="T1" fmla="*/ 4 h 12"/>
                <a:gd name="T2" fmla="*/ 2 w 10"/>
                <a:gd name="T3" fmla="*/ 4 h 12"/>
                <a:gd name="T4" fmla="*/ 0 w 10"/>
                <a:gd name="T5" fmla="*/ 10 h 12"/>
                <a:gd name="T6" fmla="*/ 8 w 10"/>
                <a:gd name="T7" fmla="*/ 12 h 12"/>
                <a:gd name="T8" fmla="*/ 10 w 10"/>
                <a:gd name="T9" fmla="*/ 4 h 12"/>
                <a:gd name="T10" fmla="*/ 10 w 10"/>
                <a:gd name="T11" fmla="*/ 4 h 12"/>
                <a:gd name="T12" fmla="*/ 10 w 10"/>
                <a:gd name="T13" fmla="*/ 4 h 12"/>
                <a:gd name="T14" fmla="*/ 8 w 10"/>
                <a:gd name="T15" fmla="*/ 0 h 12"/>
                <a:gd name="T16" fmla="*/ 7 w 10"/>
                <a:gd name="T17" fmla="*/ 0 h 12"/>
                <a:gd name="T18" fmla="*/ 3 w 10"/>
                <a:gd name="T19" fmla="*/ 0 h 12"/>
                <a:gd name="T20" fmla="*/ 2 w 10"/>
                <a:gd name="T21" fmla="*/ 4 h 12"/>
                <a:gd name="T22" fmla="*/ 10 w 10"/>
                <a:gd name="T23" fmla="*/ 4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2">
                  <a:moveTo>
                    <a:pt x="10" y="4"/>
                  </a:moveTo>
                  <a:lnTo>
                    <a:pt x="2" y="4"/>
                  </a:lnTo>
                  <a:lnTo>
                    <a:pt x="0" y="10"/>
                  </a:lnTo>
                  <a:lnTo>
                    <a:pt x="8" y="12"/>
                  </a:lnTo>
                  <a:lnTo>
                    <a:pt x="10" y="4"/>
                  </a:lnTo>
                  <a:lnTo>
                    <a:pt x="8" y="0"/>
                  </a:lnTo>
                  <a:lnTo>
                    <a:pt x="7" y="0"/>
                  </a:lnTo>
                  <a:lnTo>
                    <a:pt x="3" y="0"/>
                  </a:lnTo>
                  <a:lnTo>
                    <a:pt x="2" y="4"/>
                  </a:lnTo>
                  <a:lnTo>
                    <a:pt x="1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5" name="Freeform 2038"/>
            <p:cNvSpPr>
              <a:spLocks/>
            </p:cNvSpPr>
            <p:nvPr/>
          </p:nvSpPr>
          <p:spPr bwMode="auto">
            <a:xfrm>
              <a:off x="3719" y="2562"/>
              <a:ext cx="8" cy="12"/>
            </a:xfrm>
            <a:custGeom>
              <a:avLst/>
              <a:gdLst>
                <a:gd name="T0" fmla="*/ 8 w 8"/>
                <a:gd name="T1" fmla="*/ 5 h 12"/>
                <a:gd name="T2" fmla="*/ 1 w 8"/>
                <a:gd name="T3" fmla="*/ 3 h 12"/>
                <a:gd name="T4" fmla="*/ 0 w 8"/>
                <a:gd name="T5" fmla="*/ 12 h 12"/>
                <a:gd name="T6" fmla="*/ 8 w 8"/>
                <a:gd name="T7" fmla="*/ 12 h 12"/>
                <a:gd name="T8" fmla="*/ 8 w 8"/>
                <a:gd name="T9" fmla="*/ 5 h 12"/>
                <a:gd name="T10" fmla="*/ 8 w 8"/>
                <a:gd name="T11" fmla="*/ 5 h 12"/>
                <a:gd name="T12" fmla="*/ 8 w 8"/>
                <a:gd name="T13" fmla="*/ 5 h 12"/>
                <a:gd name="T14" fmla="*/ 8 w 8"/>
                <a:gd name="T15" fmla="*/ 2 h 12"/>
                <a:gd name="T16" fmla="*/ 5 w 8"/>
                <a:gd name="T17" fmla="*/ 0 h 12"/>
                <a:gd name="T18" fmla="*/ 3 w 8"/>
                <a:gd name="T19" fmla="*/ 2 h 12"/>
                <a:gd name="T20" fmla="*/ 1 w 8"/>
                <a:gd name="T21" fmla="*/ 3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1" y="3"/>
                  </a:lnTo>
                  <a:lnTo>
                    <a:pt x="0" y="12"/>
                  </a:lnTo>
                  <a:lnTo>
                    <a:pt x="8" y="12"/>
                  </a:lnTo>
                  <a:lnTo>
                    <a:pt x="8" y="5"/>
                  </a:lnTo>
                  <a:lnTo>
                    <a:pt x="8" y="2"/>
                  </a:lnTo>
                  <a:lnTo>
                    <a:pt x="5" y="0"/>
                  </a:lnTo>
                  <a:lnTo>
                    <a:pt x="3" y="2"/>
                  </a:lnTo>
                  <a:lnTo>
                    <a:pt x="1"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6" name="Freeform 2039"/>
            <p:cNvSpPr>
              <a:spLocks/>
            </p:cNvSpPr>
            <p:nvPr/>
          </p:nvSpPr>
          <p:spPr bwMode="auto">
            <a:xfrm>
              <a:off x="3720" y="2556"/>
              <a:ext cx="9" cy="11"/>
            </a:xfrm>
            <a:custGeom>
              <a:avLst/>
              <a:gdLst>
                <a:gd name="T0" fmla="*/ 9 w 9"/>
                <a:gd name="T1" fmla="*/ 5 h 11"/>
                <a:gd name="T2" fmla="*/ 0 w 9"/>
                <a:gd name="T3" fmla="*/ 3 h 11"/>
                <a:gd name="T4" fmla="*/ 0 w 9"/>
                <a:gd name="T5" fmla="*/ 9 h 11"/>
                <a:gd name="T6" fmla="*/ 7 w 9"/>
                <a:gd name="T7" fmla="*/ 11 h 11"/>
                <a:gd name="T8" fmla="*/ 9 w 9"/>
                <a:gd name="T9" fmla="*/ 5 h 11"/>
                <a:gd name="T10" fmla="*/ 9 w 9"/>
                <a:gd name="T11" fmla="*/ 5 h 11"/>
                <a:gd name="T12" fmla="*/ 9 w 9"/>
                <a:gd name="T13" fmla="*/ 5 h 11"/>
                <a:gd name="T14" fmla="*/ 7 w 9"/>
                <a:gd name="T15" fmla="*/ 1 h 11"/>
                <a:gd name="T16" fmla="*/ 5 w 9"/>
                <a:gd name="T17" fmla="*/ 0 h 11"/>
                <a:gd name="T18" fmla="*/ 2 w 9"/>
                <a:gd name="T19" fmla="*/ 0 h 11"/>
                <a:gd name="T20" fmla="*/ 0 w 9"/>
                <a:gd name="T21" fmla="*/ 3 h 11"/>
                <a:gd name="T22" fmla="*/ 9 w 9"/>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9" y="5"/>
                  </a:moveTo>
                  <a:lnTo>
                    <a:pt x="0" y="3"/>
                  </a:lnTo>
                  <a:lnTo>
                    <a:pt x="0" y="9"/>
                  </a:lnTo>
                  <a:lnTo>
                    <a:pt x="7" y="11"/>
                  </a:lnTo>
                  <a:lnTo>
                    <a:pt x="9" y="5"/>
                  </a:lnTo>
                  <a:lnTo>
                    <a:pt x="7" y="1"/>
                  </a:lnTo>
                  <a:lnTo>
                    <a:pt x="5" y="0"/>
                  </a:lnTo>
                  <a:lnTo>
                    <a:pt x="2" y="0"/>
                  </a:lnTo>
                  <a:lnTo>
                    <a:pt x="0"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7" name="Freeform 2040"/>
            <p:cNvSpPr>
              <a:spLocks/>
            </p:cNvSpPr>
            <p:nvPr/>
          </p:nvSpPr>
          <p:spPr bwMode="auto">
            <a:xfrm>
              <a:off x="3720" y="2548"/>
              <a:ext cx="9" cy="13"/>
            </a:xfrm>
            <a:custGeom>
              <a:avLst/>
              <a:gdLst>
                <a:gd name="T0" fmla="*/ 2 w 9"/>
                <a:gd name="T1" fmla="*/ 3 h 13"/>
                <a:gd name="T2" fmla="*/ 2 w 9"/>
                <a:gd name="T3" fmla="*/ 3 h 13"/>
                <a:gd name="T4" fmla="*/ 0 w 9"/>
                <a:gd name="T5" fmla="*/ 11 h 13"/>
                <a:gd name="T6" fmla="*/ 9 w 9"/>
                <a:gd name="T7" fmla="*/ 13 h 13"/>
                <a:gd name="T8" fmla="*/ 9 w 9"/>
                <a:gd name="T9" fmla="*/ 5 h 13"/>
                <a:gd name="T10" fmla="*/ 2 w 9"/>
                <a:gd name="T11" fmla="*/ 3 h 13"/>
                <a:gd name="T12" fmla="*/ 9 w 9"/>
                <a:gd name="T13" fmla="*/ 5 h 13"/>
                <a:gd name="T14" fmla="*/ 9 w 9"/>
                <a:gd name="T15" fmla="*/ 1 h 13"/>
                <a:gd name="T16" fmla="*/ 5 w 9"/>
                <a:gd name="T17" fmla="*/ 0 h 13"/>
                <a:gd name="T18" fmla="*/ 4 w 9"/>
                <a:gd name="T19" fmla="*/ 1 h 13"/>
                <a:gd name="T20" fmla="*/ 2 w 9"/>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3">
                  <a:moveTo>
                    <a:pt x="2" y="3"/>
                  </a:moveTo>
                  <a:lnTo>
                    <a:pt x="2" y="3"/>
                  </a:lnTo>
                  <a:lnTo>
                    <a:pt x="0" y="11"/>
                  </a:lnTo>
                  <a:lnTo>
                    <a:pt x="9" y="13"/>
                  </a:lnTo>
                  <a:lnTo>
                    <a:pt x="9" y="5"/>
                  </a:lnTo>
                  <a:lnTo>
                    <a:pt x="2" y="3"/>
                  </a:lnTo>
                  <a:lnTo>
                    <a:pt x="9" y="5"/>
                  </a:lnTo>
                  <a:lnTo>
                    <a:pt x="9" y="1"/>
                  </a:lnTo>
                  <a:lnTo>
                    <a:pt x="5" y="0"/>
                  </a:lnTo>
                  <a:lnTo>
                    <a:pt x="4" y="1"/>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8" name="Freeform 2041"/>
            <p:cNvSpPr>
              <a:spLocks/>
            </p:cNvSpPr>
            <p:nvPr/>
          </p:nvSpPr>
          <p:spPr bwMode="auto">
            <a:xfrm>
              <a:off x="3722" y="2541"/>
              <a:ext cx="8" cy="12"/>
            </a:xfrm>
            <a:custGeom>
              <a:avLst/>
              <a:gdLst>
                <a:gd name="T0" fmla="*/ 8 w 8"/>
                <a:gd name="T1" fmla="*/ 5 h 12"/>
                <a:gd name="T2" fmla="*/ 0 w 8"/>
                <a:gd name="T3" fmla="*/ 3 h 12"/>
                <a:gd name="T4" fmla="*/ 0 w 8"/>
                <a:gd name="T5" fmla="*/ 10 h 12"/>
                <a:gd name="T6" fmla="*/ 7 w 8"/>
                <a:gd name="T7" fmla="*/ 12 h 12"/>
                <a:gd name="T8" fmla="*/ 8 w 8"/>
                <a:gd name="T9" fmla="*/ 5 h 12"/>
                <a:gd name="T10" fmla="*/ 8 w 8"/>
                <a:gd name="T11" fmla="*/ 5 h 12"/>
                <a:gd name="T12" fmla="*/ 8 w 8"/>
                <a:gd name="T13" fmla="*/ 5 h 12"/>
                <a:gd name="T14" fmla="*/ 8 w 8"/>
                <a:gd name="T15" fmla="*/ 2 h 12"/>
                <a:gd name="T16" fmla="*/ 5 w 8"/>
                <a:gd name="T17" fmla="*/ 0 h 12"/>
                <a:gd name="T18" fmla="*/ 2 w 8"/>
                <a:gd name="T19" fmla="*/ 0 h 12"/>
                <a:gd name="T20" fmla="*/ 0 w 8"/>
                <a:gd name="T21" fmla="*/ 3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0" y="3"/>
                  </a:lnTo>
                  <a:lnTo>
                    <a:pt x="0" y="10"/>
                  </a:lnTo>
                  <a:lnTo>
                    <a:pt x="7" y="12"/>
                  </a:lnTo>
                  <a:lnTo>
                    <a:pt x="8" y="5"/>
                  </a:lnTo>
                  <a:lnTo>
                    <a:pt x="8" y="2"/>
                  </a:lnTo>
                  <a:lnTo>
                    <a:pt x="5" y="0"/>
                  </a:lnTo>
                  <a:lnTo>
                    <a:pt x="2"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59" name="Freeform 2042"/>
            <p:cNvSpPr>
              <a:spLocks/>
            </p:cNvSpPr>
            <p:nvPr/>
          </p:nvSpPr>
          <p:spPr bwMode="auto">
            <a:xfrm>
              <a:off x="3722" y="2533"/>
              <a:ext cx="10" cy="13"/>
            </a:xfrm>
            <a:custGeom>
              <a:avLst/>
              <a:gdLst>
                <a:gd name="T0" fmla="*/ 10 w 10"/>
                <a:gd name="T1" fmla="*/ 5 h 13"/>
                <a:gd name="T2" fmla="*/ 2 w 10"/>
                <a:gd name="T3" fmla="*/ 3 h 13"/>
                <a:gd name="T4" fmla="*/ 0 w 10"/>
                <a:gd name="T5" fmla="*/ 11 h 13"/>
                <a:gd name="T6" fmla="*/ 8 w 10"/>
                <a:gd name="T7" fmla="*/ 13 h 13"/>
                <a:gd name="T8" fmla="*/ 10 w 10"/>
                <a:gd name="T9" fmla="*/ 5 h 13"/>
                <a:gd name="T10" fmla="*/ 10 w 10"/>
                <a:gd name="T11" fmla="*/ 5 h 13"/>
                <a:gd name="T12" fmla="*/ 10 w 10"/>
                <a:gd name="T13" fmla="*/ 5 h 13"/>
                <a:gd name="T14" fmla="*/ 8 w 10"/>
                <a:gd name="T15" fmla="*/ 2 h 13"/>
                <a:gd name="T16" fmla="*/ 7 w 10"/>
                <a:gd name="T17" fmla="*/ 0 h 13"/>
                <a:gd name="T18" fmla="*/ 3 w 10"/>
                <a:gd name="T19" fmla="*/ 2 h 13"/>
                <a:gd name="T20" fmla="*/ 2 w 10"/>
                <a:gd name="T21" fmla="*/ 3 h 13"/>
                <a:gd name="T22" fmla="*/ 10 w 10"/>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3">
                  <a:moveTo>
                    <a:pt x="10" y="5"/>
                  </a:moveTo>
                  <a:lnTo>
                    <a:pt x="2" y="3"/>
                  </a:lnTo>
                  <a:lnTo>
                    <a:pt x="0" y="11"/>
                  </a:lnTo>
                  <a:lnTo>
                    <a:pt x="8" y="13"/>
                  </a:lnTo>
                  <a:lnTo>
                    <a:pt x="10" y="5"/>
                  </a:lnTo>
                  <a:lnTo>
                    <a:pt x="8" y="2"/>
                  </a:lnTo>
                  <a:lnTo>
                    <a:pt x="7" y="0"/>
                  </a:lnTo>
                  <a:lnTo>
                    <a:pt x="3" y="2"/>
                  </a:lnTo>
                  <a:lnTo>
                    <a:pt x="2" y="3"/>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0" name="Freeform 2043"/>
            <p:cNvSpPr>
              <a:spLocks/>
            </p:cNvSpPr>
            <p:nvPr/>
          </p:nvSpPr>
          <p:spPr bwMode="auto">
            <a:xfrm>
              <a:off x="3724" y="2527"/>
              <a:ext cx="8" cy="11"/>
            </a:xfrm>
            <a:custGeom>
              <a:avLst/>
              <a:gdLst>
                <a:gd name="T0" fmla="*/ 1 w 8"/>
                <a:gd name="T1" fmla="*/ 3 h 11"/>
                <a:gd name="T2" fmla="*/ 1 w 8"/>
                <a:gd name="T3" fmla="*/ 3 h 11"/>
                <a:gd name="T4" fmla="*/ 0 w 8"/>
                <a:gd name="T5" fmla="*/ 9 h 11"/>
                <a:gd name="T6" fmla="*/ 8 w 8"/>
                <a:gd name="T7" fmla="*/ 11 h 11"/>
                <a:gd name="T8" fmla="*/ 8 w 8"/>
                <a:gd name="T9" fmla="*/ 3 h 11"/>
                <a:gd name="T10" fmla="*/ 1 w 8"/>
                <a:gd name="T11" fmla="*/ 3 h 11"/>
                <a:gd name="T12" fmla="*/ 8 w 8"/>
                <a:gd name="T13" fmla="*/ 3 h 11"/>
                <a:gd name="T14" fmla="*/ 8 w 8"/>
                <a:gd name="T15" fmla="*/ 1 h 11"/>
                <a:gd name="T16" fmla="*/ 5 w 8"/>
                <a:gd name="T17" fmla="*/ 0 h 11"/>
                <a:gd name="T18" fmla="*/ 3 w 8"/>
                <a:gd name="T19" fmla="*/ 0 h 11"/>
                <a:gd name="T20" fmla="*/ 1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1" y="3"/>
                  </a:moveTo>
                  <a:lnTo>
                    <a:pt x="1" y="3"/>
                  </a:lnTo>
                  <a:lnTo>
                    <a:pt x="0" y="9"/>
                  </a:lnTo>
                  <a:lnTo>
                    <a:pt x="8" y="11"/>
                  </a:lnTo>
                  <a:lnTo>
                    <a:pt x="8" y="3"/>
                  </a:lnTo>
                  <a:lnTo>
                    <a:pt x="1" y="3"/>
                  </a:lnTo>
                  <a:lnTo>
                    <a:pt x="8" y="3"/>
                  </a:lnTo>
                  <a:lnTo>
                    <a:pt x="8" y="1"/>
                  </a:lnTo>
                  <a:lnTo>
                    <a:pt x="5" y="0"/>
                  </a:lnTo>
                  <a:lnTo>
                    <a:pt x="3" y="0"/>
                  </a:lnTo>
                  <a:lnTo>
                    <a:pt x="1"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1" name="Freeform 2044"/>
            <p:cNvSpPr>
              <a:spLocks/>
            </p:cNvSpPr>
            <p:nvPr/>
          </p:nvSpPr>
          <p:spPr bwMode="auto">
            <a:xfrm>
              <a:off x="3725" y="2519"/>
              <a:ext cx="8" cy="12"/>
            </a:xfrm>
            <a:custGeom>
              <a:avLst/>
              <a:gdLst>
                <a:gd name="T0" fmla="*/ 8 w 8"/>
                <a:gd name="T1" fmla="*/ 4 h 12"/>
                <a:gd name="T2" fmla="*/ 0 w 8"/>
                <a:gd name="T3" fmla="*/ 3 h 12"/>
                <a:gd name="T4" fmla="*/ 0 w 8"/>
                <a:gd name="T5" fmla="*/ 11 h 12"/>
                <a:gd name="T6" fmla="*/ 7 w 8"/>
                <a:gd name="T7" fmla="*/ 12 h 12"/>
                <a:gd name="T8" fmla="*/ 8 w 8"/>
                <a:gd name="T9" fmla="*/ 4 h 12"/>
                <a:gd name="T10" fmla="*/ 8 w 8"/>
                <a:gd name="T11" fmla="*/ 4 h 12"/>
                <a:gd name="T12" fmla="*/ 8 w 8"/>
                <a:gd name="T13" fmla="*/ 4 h 12"/>
                <a:gd name="T14" fmla="*/ 7 w 8"/>
                <a:gd name="T15" fmla="*/ 1 h 12"/>
                <a:gd name="T16" fmla="*/ 5 w 8"/>
                <a:gd name="T17" fmla="*/ 0 h 12"/>
                <a:gd name="T18" fmla="*/ 2 w 8"/>
                <a:gd name="T19" fmla="*/ 1 h 12"/>
                <a:gd name="T20" fmla="*/ 0 w 8"/>
                <a:gd name="T21" fmla="*/ 3 h 12"/>
                <a:gd name="T22" fmla="*/ 8 w 8"/>
                <a:gd name="T23" fmla="*/ 4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4"/>
                  </a:moveTo>
                  <a:lnTo>
                    <a:pt x="0" y="3"/>
                  </a:lnTo>
                  <a:lnTo>
                    <a:pt x="0" y="11"/>
                  </a:lnTo>
                  <a:lnTo>
                    <a:pt x="7" y="12"/>
                  </a:lnTo>
                  <a:lnTo>
                    <a:pt x="8" y="4"/>
                  </a:lnTo>
                  <a:lnTo>
                    <a:pt x="7" y="1"/>
                  </a:lnTo>
                  <a:lnTo>
                    <a:pt x="5" y="0"/>
                  </a:lnTo>
                  <a:lnTo>
                    <a:pt x="2" y="1"/>
                  </a:lnTo>
                  <a:lnTo>
                    <a:pt x="0"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2" name="Freeform 2045"/>
            <p:cNvSpPr>
              <a:spLocks/>
            </p:cNvSpPr>
            <p:nvPr/>
          </p:nvSpPr>
          <p:spPr bwMode="auto">
            <a:xfrm>
              <a:off x="3725" y="2512"/>
              <a:ext cx="10" cy="11"/>
            </a:xfrm>
            <a:custGeom>
              <a:avLst/>
              <a:gdLst>
                <a:gd name="T0" fmla="*/ 10 w 10"/>
                <a:gd name="T1" fmla="*/ 3 h 11"/>
                <a:gd name="T2" fmla="*/ 2 w 10"/>
                <a:gd name="T3" fmla="*/ 3 h 11"/>
                <a:gd name="T4" fmla="*/ 0 w 10"/>
                <a:gd name="T5" fmla="*/ 10 h 11"/>
                <a:gd name="T6" fmla="*/ 8 w 10"/>
                <a:gd name="T7" fmla="*/ 11 h 11"/>
                <a:gd name="T8" fmla="*/ 10 w 10"/>
                <a:gd name="T9" fmla="*/ 3 h 11"/>
                <a:gd name="T10" fmla="*/ 10 w 10"/>
                <a:gd name="T11" fmla="*/ 3 h 11"/>
                <a:gd name="T12" fmla="*/ 10 w 10"/>
                <a:gd name="T13" fmla="*/ 3 h 11"/>
                <a:gd name="T14" fmla="*/ 8 w 10"/>
                <a:gd name="T15" fmla="*/ 0 h 11"/>
                <a:gd name="T16" fmla="*/ 5 w 10"/>
                <a:gd name="T17" fmla="*/ 0 h 11"/>
                <a:gd name="T18" fmla="*/ 4 w 10"/>
                <a:gd name="T19" fmla="*/ 0 h 11"/>
                <a:gd name="T20" fmla="*/ 2 w 10"/>
                <a:gd name="T21" fmla="*/ 3 h 11"/>
                <a:gd name="T22" fmla="*/ 10 w 10"/>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3"/>
                  </a:moveTo>
                  <a:lnTo>
                    <a:pt x="2" y="3"/>
                  </a:lnTo>
                  <a:lnTo>
                    <a:pt x="0" y="10"/>
                  </a:lnTo>
                  <a:lnTo>
                    <a:pt x="8" y="11"/>
                  </a:lnTo>
                  <a:lnTo>
                    <a:pt x="10" y="3"/>
                  </a:lnTo>
                  <a:lnTo>
                    <a:pt x="8" y="0"/>
                  </a:lnTo>
                  <a:lnTo>
                    <a:pt x="5" y="0"/>
                  </a:lnTo>
                  <a:lnTo>
                    <a:pt x="4" y="0"/>
                  </a:lnTo>
                  <a:lnTo>
                    <a:pt x="2" y="3"/>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3" name="Freeform 2046"/>
            <p:cNvSpPr>
              <a:spLocks/>
            </p:cNvSpPr>
            <p:nvPr/>
          </p:nvSpPr>
          <p:spPr bwMode="auto">
            <a:xfrm>
              <a:off x="3727" y="2504"/>
              <a:ext cx="8" cy="11"/>
            </a:xfrm>
            <a:custGeom>
              <a:avLst/>
              <a:gdLst>
                <a:gd name="T0" fmla="*/ 8 w 8"/>
                <a:gd name="T1" fmla="*/ 5 h 11"/>
                <a:gd name="T2" fmla="*/ 0 w 8"/>
                <a:gd name="T3" fmla="*/ 3 h 11"/>
                <a:gd name="T4" fmla="*/ 0 w 8"/>
                <a:gd name="T5" fmla="*/ 11 h 11"/>
                <a:gd name="T6" fmla="*/ 8 w 8"/>
                <a:gd name="T7" fmla="*/ 11 h 11"/>
                <a:gd name="T8" fmla="*/ 8 w 8"/>
                <a:gd name="T9" fmla="*/ 5 h 11"/>
                <a:gd name="T10" fmla="*/ 8 w 8"/>
                <a:gd name="T11" fmla="*/ 5 h 11"/>
                <a:gd name="T12" fmla="*/ 8 w 8"/>
                <a:gd name="T13" fmla="*/ 5 h 11"/>
                <a:gd name="T14" fmla="*/ 8 w 8"/>
                <a:gd name="T15" fmla="*/ 2 h 11"/>
                <a:gd name="T16" fmla="*/ 5 w 8"/>
                <a:gd name="T17" fmla="*/ 0 h 11"/>
                <a:gd name="T18" fmla="*/ 2 w 8"/>
                <a:gd name="T19" fmla="*/ 0 h 11"/>
                <a:gd name="T20" fmla="*/ 0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0" y="3"/>
                  </a:lnTo>
                  <a:lnTo>
                    <a:pt x="0" y="11"/>
                  </a:lnTo>
                  <a:lnTo>
                    <a:pt x="8" y="11"/>
                  </a:lnTo>
                  <a:lnTo>
                    <a:pt x="8" y="5"/>
                  </a:lnTo>
                  <a:lnTo>
                    <a:pt x="8" y="2"/>
                  </a:lnTo>
                  <a:lnTo>
                    <a:pt x="5" y="0"/>
                  </a:lnTo>
                  <a:lnTo>
                    <a:pt x="2"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4" name="Freeform 2047"/>
            <p:cNvSpPr>
              <a:spLocks/>
            </p:cNvSpPr>
            <p:nvPr/>
          </p:nvSpPr>
          <p:spPr bwMode="auto">
            <a:xfrm>
              <a:off x="3727" y="2496"/>
              <a:ext cx="10" cy="13"/>
            </a:xfrm>
            <a:custGeom>
              <a:avLst/>
              <a:gdLst>
                <a:gd name="T0" fmla="*/ 2 w 10"/>
                <a:gd name="T1" fmla="*/ 3 h 13"/>
                <a:gd name="T2" fmla="*/ 2 w 10"/>
                <a:gd name="T3" fmla="*/ 3 h 13"/>
                <a:gd name="T4" fmla="*/ 0 w 10"/>
                <a:gd name="T5" fmla="*/ 11 h 13"/>
                <a:gd name="T6" fmla="*/ 8 w 10"/>
                <a:gd name="T7" fmla="*/ 13 h 13"/>
                <a:gd name="T8" fmla="*/ 10 w 10"/>
                <a:gd name="T9" fmla="*/ 5 h 13"/>
                <a:gd name="T10" fmla="*/ 2 w 10"/>
                <a:gd name="T11" fmla="*/ 3 h 13"/>
                <a:gd name="T12" fmla="*/ 10 w 10"/>
                <a:gd name="T13" fmla="*/ 5 h 13"/>
                <a:gd name="T14" fmla="*/ 8 w 10"/>
                <a:gd name="T15" fmla="*/ 2 h 13"/>
                <a:gd name="T16" fmla="*/ 6 w 10"/>
                <a:gd name="T17" fmla="*/ 0 h 13"/>
                <a:gd name="T18" fmla="*/ 3 w 10"/>
                <a:gd name="T19" fmla="*/ 2 h 13"/>
                <a:gd name="T20" fmla="*/ 2 w 10"/>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3">
                  <a:moveTo>
                    <a:pt x="2" y="3"/>
                  </a:moveTo>
                  <a:lnTo>
                    <a:pt x="2" y="3"/>
                  </a:lnTo>
                  <a:lnTo>
                    <a:pt x="0" y="11"/>
                  </a:lnTo>
                  <a:lnTo>
                    <a:pt x="8" y="13"/>
                  </a:lnTo>
                  <a:lnTo>
                    <a:pt x="10" y="5"/>
                  </a:lnTo>
                  <a:lnTo>
                    <a:pt x="2" y="3"/>
                  </a:lnTo>
                  <a:lnTo>
                    <a:pt x="10" y="5"/>
                  </a:lnTo>
                  <a:lnTo>
                    <a:pt x="8" y="2"/>
                  </a:lnTo>
                  <a:lnTo>
                    <a:pt x="6" y="0"/>
                  </a:lnTo>
                  <a:lnTo>
                    <a:pt x="3" y="2"/>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5" name="Freeform 2048"/>
            <p:cNvSpPr>
              <a:spLocks/>
            </p:cNvSpPr>
            <p:nvPr/>
          </p:nvSpPr>
          <p:spPr bwMode="auto">
            <a:xfrm>
              <a:off x="3729" y="2489"/>
              <a:ext cx="8" cy="12"/>
            </a:xfrm>
            <a:custGeom>
              <a:avLst/>
              <a:gdLst>
                <a:gd name="T0" fmla="*/ 8 w 8"/>
                <a:gd name="T1" fmla="*/ 4 h 12"/>
                <a:gd name="T2" fmla="*/ 1 w 8"/>
                <a:gd name="T3" fmla="*/ 4 h 12"/>
                <a:gd name="T4" fmla="*/ 0 w 8"/>
                <a:gd name="T5" fmla="*/ 10 h 12"/>
                <a:gd name="T6" fmla="*/ 8 w 8"/>
                <a:gd name="T7" fmla="*/ 12 h 12"/>
                <a:gd name="T8" fmla="*/ 8 w 8"/>
                <a:gd name="T9" fmla="*/ 4 h 12"/>
                <a:gd name="T10" fmla="*/ 8 w 8"/>
                <a:gd name="T11" fmla="*/ 4 h 12"/>
                <a:gd name="T12" fmla="*/ 8 w 8"/>
                <a:gd name="T13" fmla="*/ 4 h 12"/>
                <a:gd name="T14" fmla="*/ 8 w 8"/>
                <a:gd name="T15" fmla="*/ 2 h 12"/>
                <a:gd name="T16" fmla="*/ 4 w 8"/>
                <a:gd name="T17" fmla="*/ 0 h 12"/>
                <a:gd name="T18" fmla="*/ 3 w 8"/>
                <a:gd name="T19" fmla="*/ 0 h 12"/>
                <a:gd name="T20" fmla="*/ 1 w 8"/>
                <a:gd name="T21" fmla="*/ 4 h 12"/>
                <a:gd name="T22" fmla="*/ 8 w 8"/>
                <a:gd name="T23" fmla="*/ 4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4"/>
                  </a:moveTo>
                  <a:lnTo>
                    <a:pt x="1" y="4"/>
                  </a:lnTo>
                  <a:lnTo>
                    <a:pt x="0" y="10"/>
                  </a:lnTo>
                  <a:lnTo>
                    <a:pt x="8" y="12"/>
                  </a:lnTo>
                  <a:lnTo>
                    <a:pt x="8" y="4"/>
                  </a:lnTo>
                  <a:lnTo>
                    <a:pt x="8" y="2"/>
                  </a:lnTo>
                  <a:lnTo>
                    <a:pt x="4" y="0"/>
                  </a:lnTo>
                  <a:lnTo>
                    <a:pt x="3" y="0"/>
                  </a:lnTo>
                  <a:lnTo>
                    <a:pt x="1" y="4"/>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6" name="Freeform 2049"/>
            <p:cNvSpPr>
              <a:spLocks/>
            </p:cNvSpPr>
            <p:nvPr/>
          </p:nvSpPr>
          <p:spPr bwMode="auto">
            <a:xfrm>
              <a:off x="3730" y="2481"/>
              <a:ext cx="8" cy="12"/>
            </a:xfrm>
            <a:custGeom>
              <a:avLst/>
              <a:gdLst>
                <a:gd name="T0" fmla="*/ 8 w 8"/>
                <a:gd name="T1" fmla="*/ 5 h 12"/>
                <a:gd name="T2" fmla="*/ 0 w 8"/>
                <a:gd name="T3" fmla="*/ 4 h 12"/>
                <a:gd name="T4" fmla="*/ 0 w 8"/>
                <a:gd name="T5" fmla="*/ 12 h 12"/>
                <a:gd name="T6" fmla="*/ 7 w 8"/>
                <a:gd name="T7" fmla="*/ 12 h 12"/>
                <a:gd name="T8" fmla="*/ 8 w 8"/>
                <a:gd name="T9" fmla="*/ 5 h 12"/>
                <a:gd name="T10" fmla="*/ 8 w 8"/>
                <a:gd name="T11" fmla="*/ 5 h 12"/>
                <a:gd name="T12" fmla="*/ 8 w 8"/>
                <a:gd name="T13" fmla="*/ 5 h 12"/>
                <a:gd name="T14" fmla="*/ 7 w 8"/>
                <a:gd name="T15" fmla="*/ 2 h 12"/>
                <a:gd name="T16" fmla="*/ 5 w 8"/>
                <a:gd name="T17" fmla="*/ 0 h 12"/>
                <a:gd name="T18" fmla="*/ 2 w 8"/>
                <a:gd name="T19" fmla="*/ 2 h 12"/>
                <a:gd name="T20" fmla="*/ 0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0" y="4"/>
                  </a:lnTo>
                  <a:lnTo>
                    <a:pt x="0" y="12"/>
                  </a:lnTo>
                  <a:lnTo>
                    <a:pt x="7" y="12"/>
                  </a:lnTo>
                  <a:lnTo>
                    <a:pt x="8" y="5"/>
                  </a:lnTo>
                  <a:lnTo>
                    <a:pt x="7" y="2"/>
                  </a:lnTo>
                  <a:lnTo>
                    <a:pt x="5" y="0"/>
                  </a:lnTo>
                  <a:lnTo>
                    <a:pt x="2" y="2"/>
                  </a:lnTo>
                  <a:lnTo>
                    <a:pt x="0"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7" name="Freeform 2050"/>
            <p:cNvSpPr>
              <a:spLocks/>
            </p:cNvSpPr>
            <p:nvPr/>
          </p:nvSpPr>
          <p:spPr bwMode="auto">
            <a:xfrm>
              <a:off x="3730" y="2475"/>
              <a:ext cx="10" cy="11"/>
            </a:xfrm>
            <a:custGeom>
              <a:avLst/>
              <a:gdLst>
                <a:gd name="T0" fmla="*/ 10 w 10"/>
                <a:gd name="T1" fmla="*/ 3 h 11"/>
                <a:gd name="T2" fmla="*/ 2 w 10"/>
                <a:gd name="T3" fmla="*/ 3 h 11"/>
                <a:gd name="T4" fmla="*/ 0 w 10"/>
                <a:gd name="T5" fmla="*/ 10 h 11"/>
                <a:gd name="T6" fmla="*/ 8 w 10"/>
                <a:gd name="T7" fmla="*/ 11 h 11"/>
                <a:gd name="T8" fmla="*/ 10 w 10"/>
                <a:gd name="T9" fmla="*/ 3 h 11"/>
                <a:gd name="T10" fmla="*/ 10 w 10"/>
                <a:gd name="T11" fmla="*/ 3 h 11"/>
                <a:gd name="T12" fmla="*/ 10 w 10"/>
                <a:gd name="T13" fmla="*/ 3 h 11"/>
                <a:gd name="T14" fmla="*/ 8 w 10"/>
                <a:gd name="T15" fmla="*/ 0 h 11"/>
                <a:gd name="T16" fmla="*/ 5 w 10"/>
                <a:gd name="T17" fmla="*/ 0 h 11"/>
                <a:gd name="T18" fmla="*/ 3 w 10"/>
                <a:gd name="T19" fmla="*/ 0 h 11"/>
                <a:gd name="T20" fmla="*/ 2 w 10"/>
                <a:gd name="T21" fmla="*/ 3 h 11"/>
                <a:gd name="T22" fmla="*/ 10 w 10"/>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3"/>
                  </a:moveTo>
                  <a:lnTo>
                    <a:pt x="2" y="3"/>
                  </a:lnTo>
                  <a:lnTo>
                    <a:pt x="0" y="10"/>
                  </a:lnTo>
                  <a:lnTo>
                    <a:pt x="8" y="11"/>
                  </a:lnTo>
                  <a:lnTo>
                    <a:pt x="10" y="3"/>
                  </a:lnTo>
                  <a:lnTo>
                    <a:pt x="8" y="0"/>
                  </a:lnTo>
                  <a:lnTo>
                    <a:pt x="5" y="0"/>
                  </a:lnTo>
                  <a:lnTo>
                    <a:pt x="3" y="0"/>
                  </a:lnTo>
                  <a:lnTo>
                    <a:pt x="2" y="3"/>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8" name="Freeform 2051"/>
            <p:cNvSpPr>
              <a:spLocks/>
            </p:cNvSpPr>
            <p:nvPr/>
          </p:nvSpPr>
          <p:spPr bwMode="auto">
            <a:xfrm>
              <a:off x="3732" y="2467"/>
              <a:ext cx="8" cy="11"/>
            </a:xfrm>
            <a:custGeom>
              <a:avLst/>
              <a:gdLst>
                <a:gd name="T0" fmla="*/ 0 w 8"/>
                <a:gd name="T1" fmla="*/ 3 h 11"/>
                <a:gd name="T2" fmla="*/ 0 w 8"/>
                <a:gd name="T3" fmla="*/ 3 h 11"/>
                <a:gd name="T4" fmla="*/ 0 w 8"/>
                <a:gd name="T5" fmla="*/ 11 h 11"/>
                <a:gd name="T6" fmla="*/ 8 w 8"/>
                <a:gd name="T7" fmla="*/ 11 h 11"/>
                <a:gd name="T8" fmla="*/ 8 w 8"/>
                <a:gd name="T9" fmla="*/ 5 h 11"/>
                <a:gd name="T10" fmla="*/ 0 w 8"/>
                <a:gd name="T11" fmla="*/ 3 h 11"/>
                <a:gd name="T12" fmla="*/ 8 w 8"/>
                <a:gd name="T13" fmla="*/ 5 h 11"/>
                <a:gd name="T14" fmla="*/ 8 w 8"/>
                <a:gd name="T15" fmla="*/ 1 h 11"/>
                <a:gd name="T16" fmla="*/ 5 w 8"/>
                <a:gd name="T17" fmla="*/ 0 h 11"/>
                <a:gd name="T18" fmla="*/ 1 w 8"/>
                <a:gd name="T19" fmla="*/ 0 h 11"/>
                <a:gd name="T20" fmla="*/ 0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0" y="3"/>
                  </a:moveTo>
                  <a:lnTo>
                    <a:pt x="0" y="3"/>
                  </a:lnTo>
                  <a:lnTo>
                    <a:pt x="0" y="11"/>
                  </a:lnTo>
                  <a:lnTo>
                    <a:pt x="8" y="11"/>
                  </a:lnTo>
                  <a:lnTo>
                    <a:pt x="8" y="5"/>
                  </a:lnTo>
                  <a:lnTo>
                    <a:pt x="0" y="3"/>
                  </a:lnTo>
                  <a:lnTo>
                    <a:pt x="8" y="5"/>
                  </a:lnTo>
                  <a:lnTo>
                    <a:pt x="8" y="1"/>
                  </a:lnTo>
                  <a:lnTo>
                    <a:pt x="5" y="0"/>
                  </a:lnTo>
                  <a:lnTo>
                    <a:pt x="1" y="0"/>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69" name="Freeform 2052"/>
            <p:cNvSpPr>
              <a:spLocks/>
            </p:cNvSpPr>
            <p:nvPr/>
          </p:nvSpPr>
          <p:spPr bwMode="auto">
            <a:xfrm>
              <a:off x="3732" y="2459"/>
              <a:ext cx="9" cy="13"/>
            </a:xfrm>
            <a:custGeom>
              <a:avLst/>
              <a:gdLst>
                <a:gd name="T0" fmla="*/ 9 w 9"/>
                <a:gd name="T1" fmla="*/ 5 h 13"/>
                <a:gd name="T2" fmla="*/ 1 w 9"/>
                <a:gd name="T3" fmla="*/ 3 h 13"/>
                <a:gd name="T4" fmla="*/ 0 w 9"/>
                <a:gd name="T5" fmla="*/ 11 h 13"/>
                <a:gd name="T6" fmla="*/ 8 w 9"/>
                <a:gd name="T7" fmla="*/ 13 h 13"/>
                <a:gd name="T8" fmla="*/ 9 w 9"/>
                <a:gd name="T9" fmla="*/ 5 h 13"/>
                <a:gd name="T10" fmla="*/ 9 w 9"/>
                <a:gd name="T11" fmla="*/ 5 h 13"/>
                <a:gd name="T12" fmla="*/ 9 w 9"/>
                <a:gd name="T13" fmla="*/ 5 h 13"/>
                <a:gd name="T14" fmla="*/ 8 w 9"/>
                <a:gd name="T15" fmla="*/ 1 h 13"/>
                <a:gd name="T16" fmla="*/ 6 w 9"/>
                <a:gd name="T17" fmla="*/ 0 h 13"/>
                <a:gd name="T18" fmla="*/ 3 w 9"/>
                <a:gd name="T19" fmla="*/ 1 h 13"/>
                <a:gd name="T20" fmla="*/ 1 w 9"/>
                <a:gd name="T21" fmla="*/ 3 h 13"/>
                <a:gd name="T22" fmla="*/ 9 w 9"/>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3">
                  <a:moveTo>
                    <a:pt x="9" y="5"/>
                  </a:moveTo>
                  <a:lnTo>
                    <a:pt x="1" y="3"/>
                  </a:lnTo>
                  <a:lnTo>
                    <a:pt x="0" y="11"/>
                  </a:lnTo>
                  <a:lnTo>
                    <a:pt x="8" y="13"/>
                  </a:lnTo>
                  <a:lnTo>
                    <a:pt x="9" y="5"/>
                  </a:lnTo>
                  <a:lnTo>
                    <a:pt x="8" y="1"/>
                  </a:lnTo>
                  <a:lnTo>
                    <a:pt x="6" y="0"/>
                  </a:lnTo>
                  <a:lnTo>
                    <a:pt x="3" y="1"/>
                  </a:lnTo>
                  <a:lnTo>
                    <a:pt x="1" y="3"/>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0" name="Freeform 2053"/>
            <p:cNvSpPr>
              <a:spLocks/>
            </p:cNvSpPr>
            <p:nvPr/>
          </p:nvSpPr>
          <p:spPr bwMode="auto">
            <a:xfrm>
              <a:off x="3733" y="2452"/>
              <a:ext cx="8" cy="12"/>
            </a:xfrm>
            <a:custGeom>
              <a:avLst/>
              <a:gdLst>
                <a:gd name="T0" fmla="*/ 8 w 8"/>
                <a:gd name="T1" fmla="*/ 5 h 12"/>
                <a:gd name="T2" fmla="*/ 2 w 8"/>
                <a:gd name="T3" fmla="*/ 4 h 12"/>
                <a:gd name="T4" fmla="*/ 0 w 8"/>
                <a:gd name="T5" fmla="*/ 10 h 12"/>
                <a:gd name="T6" fmla="*/ 8 w 8"/>
                <a:gd name="T7" fmla="*/ 12 h 12"/>
                <a:gd name="T8" fmla="*/ 8 w 8"/>
                <a:gd name="T9" fmla="*/ 5 h 12"/>
                <a:gd name="T10" fmla="*/ 8 w 8"/>
                <a:gd name="T11" fmla="*/ 5 h 12"/>
                <a:gd name="T12" fmla="*/ 8 w 8"/>
                <a:gd name="T13" fmla="*/ 5 h 12"/>
                <a:gd name="T14" fmla="*/ 8 w 8"/>
                <a:gd name="T15" fmla="*/ 2 h 12"/>
                <a:gd name="T16" fmla="*/ 5 w 8"/>
                <a:gd name="T17" fmla="*/ 0 h 12"/>
                <a:gd name="T18" fmla="*/ 4 w 8"/>
                <a:gd name="T19" fmla="*/ 0 h 12"/>
                <a:gd name="T20" fmla="*/ 2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2" y="4"/>
                  </a:lnTo>
                  <a:lnTo>
                    <a:pt x="0" y="10"/>
                  </a:lnTo>
                  <a:lnTo>
                    <a:pt x="8" y="12"/>
                  </a:lnTo>
                  <a:lnTo>
                    <a:pt x="8" y="5"/>
                  </a:lnTo>
                  <a:lnTo>
                    <a:pt x="8" y="2"/>
                  </a:lnTo>
                  <a:lnTo>
                    <a:pt x="5" y="0"/>
                  </a:lnTo>
                  <a:lnTo>
                    <a:pt x="4" y="0"/>
                  </a:lnTo>
                  <a:lnTo>
                    <a:pt x="2"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1" name="Freeform 2054"/>
            <p:cNvSpPr>
              <a:spLocks/>
            </p:cNvSpPr>
            <p:nvPr/>
          </p:nvSpPr>
          <p:spPr bwMode="auto">
            <a:xfrm>
              <a:off x="3735" y="2444"/>
              <a:ext cx="8" cy="13"/>
            </a:xfrm>
            <a:custGeom>
              <a:avLst/>
              <a:gdLst>
                <a:gd name="T0" fmla="*/ 8 w 8"/>
                <a:gd name="T1" fmla="*/ 5 h 13"/>
                <a:gd name="T2" fmla="*/ 0 w 8"/>
                <a:gd name="T3" fmla="*/ 3 h 13"/>
                <a:gd name="T4" fmla="*/ 0 w 8"/>
                <a:gd name="T5" fmla="*/ 12 h 13"/>
                <a:gd name="T6" fmla="*/ 6 w 8"/>
                <a:gd name="T7" fmla="*/ 13 h 13"/>
                <a:gd name="T8" fmla="*/ 8 w 8"/>
                <a:gd name="T9" fmla="*/ 5 h 13"/>
                <a:gd name="T10" fmla="*/ 8 w 8"/>
                <a:gd name="T11" fmla="*/ 5 h 13"/>
                <a:gd name="T12" fmla="*/ 8 w 8"/>
                <a:gd name="T13" fmla="*/ 5 h 13"/>
                <a:gd name="T14" fmla="*/ 6 w 8"/>
                <a:gd name="T15" fmla="*/ 2 h 13"/>
                <a:gd name="T16" fmla="*/ 5 w 8"/>
                <a:gd name="T17" fmla="*/ 0 h 13"/>
                <a:gd name="T18" fmla="*/ 2 w 8"/>
                <a:gd name="T19" fmla="*/ 2 h 13"/>
                <a:gd name="T20" fmla="*/ 0 w 8"/>
                <a:gd name="T21" fmla="*/ 3 h 13"/>
                <a:gd name="T22" fmla="*/ 8 w 8"/>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3">
                  <a:moveTo>
                    <a:pt x="8" y="5"/>
                  </a:moveTo>
                  <a:lnTo>
                    <a:pt x="0" y="3"/>
                  </a:lnTo>
                  <a:lnTo>
                    <a:pt x="0" y="12"/>
                  </a:lnTo>
                  <a:lnTo>
                    <a:pt x="6" y="13"/>
                  </a:lnTo>
                  <a:lnTo>
                    <a:pt x="8" y="5"/>
                  </a:lnTo>
                  <a:lnTo>
                    <a:pt x="6" y="2"/>
                  </a:lnTo>
                  <a:lnTo>
                    <a:pt x="5" y="0"/>
                  </a:lnTo>
                  <a:lnTo>
                    <a:pt x="2"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2" name="Freeform 2055"/>
            <p:cNvSpPr>
              <a:spLocks/>
            </p:cNvSpPr>
            <p:nvPr/>
          </p:nvSpPr>
          <p:spPr bwMode="auto">
            <a:xfrm>
              <a:off x="3735" y="2438"/>
              <a:ext cx="10" cy="11"/>
            </a:xfrm>
            <a:custGeom>
              <a:avLst/>
              <a:gdLst>
                <a:gd name="T0" fmla="*/ 2 w 10"/>
                <a:gd name="T1" fmla="*/ 3 h 11"/>
                <a:gd name="T2" fmla="*/ 2 w 10"/>
                <a:gd name="T3" fmla="*/ 3 h 11"/>
                <a:gd name="T4" fmla="*/ 0 w 10"/>
                <a:gd name="T5" fmla="*/ 9 h 11"/>
                <a:gd name="T6" fmla="*/ 8 w 10"/>
                <a:gd name="T7" fmla="*/ 11 h 11"/>
                <a:gd name="T8" fmla="*/ 10 w 10"/>
                <a:gd name="T9" fmla="*/ 5 h 11"/>
                <a:gd name="T10" fmla="*/ 2 w 10"/>
                <a:gd name="T11" fmla="*/ 3 h 11"/>
                <a:gd name="T12" fmla="*/ 10 w 10"/>
                <a:gd name="T13" fmla="*/ 5 h 11"/>
                <a:gd name="T14" fmla="*/ 8 w 10"/>
                <a:gd name="T15" fmla="*/ 1 h 11"/>
                <a:gd name="T16" fmla="*/ 5 w 10"/>
                <a:gd name="T17" fmla="*/ 0 h 11"/>
                <a:gd name="T18" fmla="*/ 3 w 10"/>
                <a:gd name="T19" fmla="*/ 0 h 11"/>
                <a:gd name="T20" fmla="*/ 2 w 10"/>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2" y="3"/>
                  </a:moveTo>
                  <a:lnTo>
                    <a:pt x="2" y="3"/>
                  </a:lnTo>
                  <a:lnTo>
                    <a:pt x="0" y="9"/>
                  </a:lnTo>
                  <a:lnTo>
                    <a:pt x="8" y="11"/>
                  </a:lnTo>
                  <a:lnTo>
                    <a:pt x="10" y="5"/>
                  </a:lnTo>
                  <a:lnTo>
                    <a:pt x="2" y="3"/>
                  </a:lnTo>
                  <a:lnTo>
                    <a:pt x="10" y="5"/>
                  </a:lnTo>
                  <a:lnTo>
                    <a:pt x="8" y="1"/>
                  </a:lnTo>
                  <a:lnTo>
                    <a:pt x="5"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3" name="Freeform 2056"/>
            <p:cNvSpPr>
              <a:spLocks/>
            </p:cNvSpPr>
            <p:nvPr/>
          </p:nvSpPr>
          <p:spPr bwMode="auto">
            <a:xfrm>
              <a:off x="3737" y="2431"/>
              <a:ext cx="8" cy="12"/>
            </a:xfrm>
            <a:custGeom>
              <a:avLst/>
              <a:gdLst>
                <a:gd name="T0" fmla="*/ 8 w 8"/>
                <a:gd name="T1" fmla="*/ 4 h 12"/>
                <a:gd name="T2" fmla="*/ 1 w 8"/>
                <a:gd name="T3" fmla="*/ 4 h 12"/>
                <a:gd name="T4" fmla="*/ 0 w 8"/>
                <a:gd name="T5" fmla="*/ 10 h 12"/>
                <a:gd name="T6" fmla="*/ 8 w 8"/>
                <a:gd name="T7" fmla="*/ 12 h 12"/>
                <a:gd name="T8" fmla="*/ 8 w 8"/>
                <a:gd name="T9" fmla="*/ 4 h 12"/>
                <a:gd name="T10" fmla="*/ 8 w 8"/>
                <a:gd name="T11" fmla="*/ 4 h 12"/>
                <a:gd name="T12" fmla="*/ 8 w 8"/>
                <a:gd name="T13" fmla="*/ 4 h 12"/>
                <a:gd name="T14" fmla="*/ 8 w 8"/>
                <a:gd name="T15" fmla="*/ 0 h 12"/>
                <a:gd name="T16" fmla="*/ 4 w 8"/>
                <a:gd name="T17" fmla="*/ 0 h 12"/>
                <a:gd name="T18" fmla="*/ 1 w 8"/>
                <a:gd name="T19" fmla="*/ 0 h 12"/>
                <a:gd name="T20" fmla="*/ 1 w 8"/>
                <a:gd name="T21" fmla="*/ 4 h 12"/>
                <a:gd name="T22" fmla="*/ 8 w 8"/>
                <a:gd name="T23" fmla="*/ 4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4"/>
                  </a:moveTo>
                  <a:lnTo>
                    <a:pt x="1" y="4"/>
                  </a:lnTo>
                  <a:lnTo>
                    <a:pt x="0" y="10"/>
                  </a:lnTo>
                  <a:lnTo>
                    <a:pt x="8" y="12"/>
                  </a:lnTo>
                  <a:lnTo>
                    <a:pt x="8" y="4"/>
                  </a:lnTo>
                  <a:lnTo>
                    <a:pt x="8" y="0"/>
                  </a:lnTo>
                  <a:lnTo>
                    <a:pt x="4" y="0"/>
                  </a:lnTo>
                  <a:lnTo>
                    <a:pt x="1" y="0"/>
                  </a:lnTo>
                  <a:lnTo>
                    <a:pt x="1" y="4"/>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4" name="Freeform 2057"/>
            <p:cNvSpPr>
              <a:spLocks/>
            </p:cNvSpPr>
            <p:nvPr/>
          </p:nvSpPr>
          <p:spPr bwMode="auto">
            <a:xfrm>
              <a:off x="3738" y="2423"/>
              <a:ext cx="8" cy="12"/>
            </a:xfrm>
            <a:custGeom>
              <a:avLst/>
              <a:gdLst>
                <a:gd name="T0" fmla="*/ 8 w 8"/>
                <a:gd name="T1" fmla="*/ 5 h 12"/>
                <a:gd name="T2" fmla="*/ 0 w 8"/>
                <a:gd name="T3" fmla="*/ 3 h 12"/>
                <a:gd name="T4" fmla="*/ 0 w 8"/>
                <a:gd name="T5" fmla="*/ 12 h 12"/>
                <a:gd name="T6" fmla="*/ 7 w 8"/>
                <a:gd name="T7" fmla="*/ 12 h 12"/>
                <a:gd name="T8" fmla="*/ 8 w 8"/>
                <a:gd name="T9" fmla="*/ 5 h 12"/>
                <a:gd name="T10" fmla="*/ 8 w 8"/>
                <a:gd name="T11" fmla="*/ 5 h 12"/>
                <a:gd name="T12" fmla="*/ 8 w 8"/>
                <a:gd name="T13" fmla="*/ 5 h 12"/>
                <a:gd name="T14" fmla="*/ 7 w 8"/>
                <a:gd name="T15" fmla="*/ 2 h 12"/>
                <a:gd name="T16" fmla="*/ 5 w 8"/>
                <a:gd name="T17" fmla="*/ 0 h 12"/>
                <a:gd name="T18" fmla="*/ 2 w 8"/>
                <a:gd name="T19" fmla="*/ 2 h 12"/>
                <a:gd name="T20" fmla="*/ 0 w 8"/>
                <a:gd name="T21" fmla="*/ 3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0" y="3"/>
                  </a:lnTo>
                  <a:lnTo>
                    <a:pt x="0" y="12"/>
                  </a:lnTo>
                  <a:lnTo>
                    <a:pt x="7" y="12"/>
                  </a:lnTo>
                  <a:lnTo>
                    <a:pt x="8" y="5"/>
                  </a:lnTo>
                  <a:lnTo>
                    <a:pt x="7" y="2"/>
                  </a:lnTo>
                  <a:lnTo>
                    <a:pt x="5" y="0"/>
                  </a:lnTo>
                  <a:lnTo>
                    <a:pt x="2" y="2"/>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5" name="Freeform 2058"/>
            <p:cNvSpPr>
              <a:spLocks/>
            </p:cNvSpPr>
            <p:nvPr/>
          </p:nvSpPr>
          <p:spPr bwMode="auto">
            <a:xfrm>
              <a:off x="3738" y="2417"/>
              <a:ext cx="8" cy="11"/>
            </a:xfrm>
            <a:custGeom>
              <a:avLst/>
              <a:gdLst>
                <a:gd name="T0" fmla="*/ 2 w 8"/>
                <a:gd name="T1" fmla="*/ 3 h 11"/>
                <a:gd name="T2" fmla="*/ 2 w 8"/>
                <a:gd name="T3" fmla="*/ 3 h 11"/>
                <a:gd name="T4" fmla="*/ 0 w 8"/>
                <a:gd name="T5" fmla="*/ 9 h 11"/>
                <a:gd name="T6" fmla="*/ 8 w 8"/>
                <a:gd name="T7" fmla="*/ 11 h 11"/>
                <a:gd name="T8" fmla="*/ 8 w 8"/>
                <a:gd name="T9" fmla="*/ 5 h 11"/>
                <a:gd name="T10" fmla="*/ 2 w 8"/>
                <a:gd name="T11" fmla="*/ 3 h 11"/>
                <a:gd name="T12" fmla="*/ 8 w 8"/>
                <a:gd name="T13" fmla="*/ 5 h 11"/>
                <a:gd name="T14" fmla="*/ 8 w 8"/>
                <a:gd name="T15" fmla="*/ 1 h 11"/>
                <a:gd name="T16" fmla="*/ 5 w 8"/>
                <a:gd name="T17" fmla="*/ 0 h 11"/>
                <a:gd name="T18" fmla="*/ 3 w 8"/>
                <a:gd name="T19" fmla="*/ 1 h 11"/>
                <a:gd name="T20" fmla="*/ 2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2" y="3"/>
                  </a:moveTo>
                  <a:lnTo>
                    <a:pt x="2" y="3"/>
                  </a:lnTo>
                  <a:lnTo>
                    <a:pt x="0" y="9"/>
                  </a:lnTo>
                  <a:lnTo>
                    <a:pt x="8" y="11"/>
                  </a:lnTo>
                  <a:lnTo>
                    <a:pt x="8" y="5"/>
                  </a:lnTo>
                  <a:lnTo>
                    <a:pt x="2" y="3"/>
                  </a:lnTo>
                  <a:lnTo>
                    <a:pt x="8" y="5"/>
                  </a:lnTo>
                  <a:lnTo>
                    <a:pt x="8" y="1"/>
                  </a:lnTo>
                  <a:lnTo>
                    <a:pt x="5" y="0"/>
                  </a:lnTo>
                  <a:lnTo>
                    <a:pt x="3" y="1"/>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6" name="Freeform 2059"/>
            <p:cNvSpPr>
              <a:spLocks/>
            </p:cNvSpPr>
            <p:nvPr/>
          </p:nvSpPr>
          <p:spPr bwMode="auto">
            <a:xfrm>
              <a:off x="3740" y="2410"/>
              <a:ext cx="8" cy="12"/>
            </a:xfrm>
            <a:custGeom>
              <a:avLst/>
              <a:gdLst>
                <a:gd name="T0" fmla="*/ 8 w 8"/>
                <a:gd name="T1" fmla="*/ 5 h 12"/>
                <a:gd name="T2" fmla="*/ 0 w 8"/>
                <a:gd name="T3" fmla="*/ 3 h 12"/>
                <a:gd name="T4" fmla="*/ 0 w 8"/>
                <a:gd name="T5" fmla="*/ 10 h 12"/>
                <a:gd name="T6" fmla="*/ 6 w 8"/>
                <a:gd name="T7" fmla="*/ 12 h 12"/>
                <a:gd name="T8" fmla="*/ 8 w 8"/>
                <a:gd name="T9" fmla="*/ 5 h 12"/>
                <a:gd name="T10" fmla="*/ 8 w 8"/>
                <a:gd name="T11" fmla="*/ 5 h 12"/>
                <a:gd name="T12" fmla="*/ 8 w 8"/>
                <a:gd name="T13" fmla="*/ 5 h 12"/>
                <a:gd name="T14" fmla="*/ 8 w 8"/>
                <a:gd name="T15" fmla="*/ 2 h 12"/>
                <a:gd name="T16" fmla="*/ 5 w 8"/>
                <a:gd name="T17" fmla="*/ 0 h 12"/>
                <a:gd name="T18" fmla="*/ 1 w 8"/>
                <a:gd name="T19" fmla="*/ 0 h 12"/>
                <a:gd name="T20" fmla="*/ 0 w 8"/>
                <a:gd name="T21" fmla="*/ 3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0" y="3"/>
                  </a:lnTo>
                  <a:lnTo>
                    <a:pt x="0" y="10"/>
                  </a:lnTo>
                  <a:lnTo>
                    <a:pt x="6" y="12"/>
                  </a:lnTo>
                  <a:lnTo>
                    <a:pt x="8" y="5"/>
                  </a:lnTo>
                  <a:lnTo>
                    <a:pt x="8" y="2"/>
                  </a:lnTo>
                  <a:lnTo>
                    <a:pt x="5" y="0"/>
                  </a:lnTo>
                  <a:lnTo>
                    <a:pt x="1" y="0"/>
                  </a:lnTo>
                  <a:lnTo>
                    <a:pt x="0" y="3"/>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7" name="Freeform 2060"/>
            <p:cNvSpPr>
              <a:spLocks/>
            </p:cNvSpPr>
            <p:nvPr/>
          </p:nvSpPr>
          <p:spPr bwMode="auto">
            <a:xfrm>
              <a:off x="3740" y="2404"/>
              <a:ext cx="10" cy="11"/>
            </a:xfrm>
            <a:custGeom>
              <a:avLst/>
              <a:gdLst>
                <a:gd name="T0" fmla="*/ 10 w 10"/>
                <a:gd name="T1" fmla="*/ 5 h 11"/>
                <a:gd name="T2" fmla="*/ 1 w 10"/>
                <a:gd name="T3" fmla="*/ 3 h 11"/>
                <a:gd name="T4" fmla="*/ 0 w 10"/>
                <a:gd name="T5" fmla="*/ 9 h 11"/>
                <a:gd name="T6" fmla="*/ 8 w 10"/>
                <a:gd name="T7" fmla="*/ 11 h 11"/>
                <a:gd name="T8" fmla="*/ 10 w 10"/>
                <a:gd name="T9" fmla="*/ 5 h 11"/>
                <a:gd name="T10" fmla="*/ 10 w 10"/>
                <a:gd name="T11" fmla="*/ 5 h 11"/>
                <a:gd name="T12" fmla="*/ 10 w 10"/>
                <a:gd name="T13" fmla="*/ 5 h 11"/>
                <a:gd name="T14" fmla="*/ 8 w 10"/>
                <a:gd name="T15" fmla="*/ 1 h 11"/>
                <a:gd name="T16" fmla="*/ 6 w 10"/>
                <a:gd name="T17" fmla="*/ 0 h 11"/>
                <a:gd name="T18" fmla="*/ 3 w 10"/>
                <a:gd name="T19" fmla="*/ 0 h 11"/>
                <a:gd name="T20" fmla="*/ 1 w 10"/>
                <a:gd name="T21" fmla="*/ 3 h 11"/>
                <a:gd name="T22" fmla="*/ 10 w 10"/>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5"/>
                  </a:moveTo>
                  <a:lnTo>
                    <a:pt x="1" y="3"/>
                  </a:lnTo>
                  <a:lnTo>
                    <a:pt x="0" y="9"/>
                  </a:lnTo>
                  <a:lnTo>
                    <a:pt x="8" y="11"/>
                  </a:lnTo>
                  <a:lnTo>
                    <a:pt x="10" y="5"/>
                  </a:lnTo>
                  <a:lnTo>
                    <a:pt x="8" y="1"/>
                  </a:lnTo>
                  <a:lnTo>
                    <a:pt x="6" y="0"/>
                  </a:lnTo>
                  <a:lnTo>
                    <a:pt x="3" y="0"/>
                  </a:lnTo>
                  <a:lnTo>
                    <a:pt x="1" y="3"/>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8" name="Freeform 2061"/>
            <p:cNvSpPr>
              <a:spLocks/>
            </p:cNvSpPr>
            <p:nvPr/>
          </p:nvSpPr>
          <p:spPr bwMode="auto">
            <a:xfrm>
              <a:off x="3741" y="2397"/>
              <a:ext cx="9" cy="12"/>
            </a:xfrm>
            <a:custGeom>
              <a:avLst/>
              <a:gdLst>
                <a:gd name="T0" fmla="*/ 2 w 9"/>
                <a:gd name="T1" fmla="*/ 4 h 12"/>
                <a:gd name="T2" fmla="*/ 2 w 9"/>
                <a:gd name="T3" fmla="*/ 4 h 12"/>
                <a:gd name="T4" fmla="*/ 0 w 9"/>
                <a:gd name="T5" fmla="*/ 10 h 12"/>
                <a:gd name="T6" fmla="*/ 9 w 9"/>
                <a:gd name="T7" fmla="*/ 12 h 12"/>
                <a:gd name="T8" fmla="*/ 9 w 9"/>
                <a:gd name="T9" fmla="*/ 5 h 12"/>
                <a:gd name="T10" fmla="*/ 2 w 9"/>
                <a:gd name="T11" fmla="*/ 4 h 12"/>
                <a:gd name="T12" fmla="*/ 9 w 9"/>
                <a:gd name="T13" fmla="*/ 5 h 12"/>
                <a:gd name="T14" fmla="*/ 9 w 9"/>
                <a:gd name="T15" fmla="*/ 2 h 12"/>
                <a:gd name="T16" fmla="*/ 5 w 9"/>
                <a:gd name="T17" fmla="*/ 0 h 12"/>
                <a:gd name="T18" fmla="*/ 4 w 9"/>
                <a:gd name="T19" fmla="*/ 0 h 12"/>
                <a:gd name="T20" fmla="*/ 2 w 9"/>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2">
                  <a:moveTo>
                    <a:pt x="2" y="4"/>
                  </a:moveTo>
                  <a:lnTo>
                    <a:pt x="2" y="4"/>
                  </a:lnTo>
                  <a:lnTo>
                    <a:pt x="0" y="10"/>
                  </a:lnTo>
                  <a:lnTo>
                    <a:pt x="9" y="12"/>
                  </a:lnTo>
                  <a:lnTo>
                    <a:pt x="9" y="5"/>
                  </a:lnTo>
                  <a:lnTo>
                    <a:pt x="2" y="4"/>
                  </a:lnTo>
                  <a:lnTo>
                    <a:pt x="9" y="5"/>
                  </a:lnTo>
                  <a:lnTo>
                    <a:pt x="9" y="2"/>
                  </a:lnTo>
                  <a:lnTo>
                    <a:pt x="5" y="0"/>
                  </a:lnTo>
                  <a:lnTo>
                    <a:pt x="4" y="0"/>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79" name="Freeform 2062"/>
            <p:cNvSpPr>
              <a:spLocks/>
            </p:cNvSpPr>
            <p:nvPr/>
          </p:nvSpPr>
          <p:spPr bwMode="auto">
            <a:xfrm>
              <a:off x="3743" y="2391"/>
              <a:ext cx="8" cy="11"/>
            </a:xfrm>
            <a:custGeom>
              <a:avLst/>
              <a:gdLst>
                <a:gd name="T0" fmla="*/ 0 w 8"/>
                <a:gd name="T1" fmla="*/ 3 h 11"/>
                <a:gd name="T2" fmla="*/ 0 w 8"/>
                <a:gd name="T3" fmla="*/ 3 h 11"/>
                <a:gd name="T4" fmla="*/ 0 w 8"/>
                <a:gd name="T5" fmla="*/ 10 h 11"/>
                <a:gd name="T6" fmla="*/ 7 w 8"/>
                <a:gd name="T7" fmla="*/ 11 h 11"/>
                <a:gd name="T8" fmla="*/ 8 w 8"/>
                <a:gd name="T9" fmla="*/ 5 h 11"/>
                <a:gd name="T10" fmla="*/ 0 w 8"/>
                <a:gd name="T11" fmla="*/ 3 h 11"/>
                <a:gd name="T12" fmla="*/ 8 w 8"/>
                <a:gd name="T13" fmla="*/ 5 h 11"/>
                <a:gd name="T14" fmla="*/ 7 w 8"/>
                <a:gd name="T15" fmla="*/ 1 h 11"/>
                <a:gd name="T16" fmla="*/ 5 w 8"/>
                <a:gd name="T17" fmla="*/ 0 h 11"/>
                <a:gd name="T18" fmla="*/ 2 w 8"/>
                <a:gd name="T19" fmla="*/ 1 h 11"/>
                <a:gd name="T20" fmla="*/ 0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0" y="3"/>
                  </a:moveTo>
                  <a:lnTo>
                    <a:pt x="0" y="3"/>
                  </a:lnTo>
                  <a:lnTo>
                    <a:pt x="0" y="10"/>
                  </a:lnTo>
                  <a:lnTo>
                    <a:pt x="7" y="11"/>
                  </a:lnTo>
                  <a:lnTo>
                    <a:pt x="8" y="5"/>
                  </a:lnTo>
                  <a:lnTo>
                    <a:pt x="0" y="3"/>
                  </a:lnTo>
                  <a:lnTo>
                    <a:pt x="8" y="5"/>
                  </a:lnTo>
                  <a:lnTo>
                    <a:pt x="7" y="1"/>
                  </a:lnTo>
                  <a:lnTo>
                    <a:pt x="5" y="0"/>
                  </a:lnTo>
                  <a:lnTo>
                    <a:pt x="2" y="1"/>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0" name="Freeform 2063"/>
            <p:cNvSpPr>
              <a:spLocks/>
            </p:cNvSpPr>
            <p:nvPr/>
          </p:nvSpPr>
          <p:spPr bwMode="auto">
            <a:xfrm>
              <a:off x="3743" y="2386"/>
              <a:ext cx="8" cy="10"/>
            </a:xfrm>
            <a:custGeom>
              <a:avLst/>
              <a:gdLst>
                <a:gd name="T0" fmla="*/ 8 w 8"/>
                <a:gd name="T1" fmla="*/ 3 h 10"/>
                <a:gd name="T2" fmla="*/ 2 w 8"/>
                <a:gd name="T3" fmla="*/ 2 h 10"/>
                <a:gd name="T4" fmla="*/ 0 w 8"/>
                <a:gd name="T5" fmla="*/ 8 h 10"/>
                <a:gd name="T6" fmla="*/ 8 w 8"/>
                <a:gd name="T7" fmla="*/ 10 h 10"/>
                <a:gd name="T8" fmla="*/ 8 w 8"/>
                <a:gd name="T9" fmla="*/ 3 h 10"/>
                <a:gd name="T10" fmla="*/ 8 w 8"/>
                <a:gd name="T11" fmla="*/ 3 h 10"/>
                <a:gd name="T12" fmla="*/ 8 w 8"/>
                <a:gd name="T13" fmla="*/ 3 h 10"/>
                <a:gd name="T14" fmla="*/ 8 w 8"/>
                <a:gd name="T15" fmla="*/ 0 h 10"/>
                <a:gd name="T16" fmla="*/ 7 w 8"/>
                <a:gd name="T17" fmla="*/ 0 h 10"/>
                <a:gd name="T18" fmla="*/ 3 w 8"/>
                <a:gd name="T19" fmla="*/ 0 h 10"/>
                <a:gd name="T20" fmla="*/ 2 w 8"/>
                <a:gd name="T21" fmla="*/ 2 h 10"/>
                <a:gd name="T22" fmla="*/ 8 w 8"/>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3"/>
                  </a:moveTo>
                  <a:lnTo>
                    <a:pt x="2" y="2"/>
                  </a:lnTo>
                  <a:lnTo>
                    <a:pt x="0" y="8"/>
                  </a:lnTo>
                  <a:lnTo>
                    <a:pt x="8" y="10"/>
                  </a:lnTo>
                  <a:lnTo>
                    <a:pt x="8" y="3"/>
                  </a:lnTo>
                  <a:lnTo>
                    <a:pt x="8" y="0"/>
                  </a:lnTo>
                  <a:lnTo>
                    <a:pt x="7" y="0"/>
                  </a:lnTo>
                  <a:lnTo>
                    <a:pt x="3" y="0"/>
                  </a:lnTo>
                  <a:lnTo>
                    <a:pt x="2"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1" name="Freeform 2064"/>
            <p:cNvSpPr>
              <a:spLocks/>
            </p:cNvSpPr>
            <p:nvPr/>
          </p:nvSpPr>
          <p:spPr bwMode="auto">
            <a:xfrm>
              <a:off x="3745" y="2380"/>
              <a:ext cx="8" cy="9"/>
            </a:xfrm>
            <a:custGeom>
              <a:avLst/>
              <a:gdLst>
                <a:gd name="T0" fmla="*/ 8 w 8"/>
                <a:gd name="T1" fmla="*/ 4 h 9"/>
                <a:gd name="T2" fmla="*/ 0 w 8"/>
                <a:gd name="T3" fmla="*/ 3 h 9"/>
                <a:gd name="T4" fmla="*/ 0 w 8"/>
                <a:gd name="T5" fmla="*/ 8 h 9"/>
                <a:gd name="T6" fmla="*/ 6 w 8"/>
                <a:gd name="T7" fmla="*/ 9 h 9"/>
                <a:gd name="T8" fmla="*/ 8 w 8"/>
                <a:gd name="T9" fmla="*/ 4 h 9"/>
                <a:gd name="T10" fmla="*/ 8 w 8"/>
                <a:gd name="T11" fmla="*/ 4 h 9"/>
                <a:gd name="T12" fmla="*/ 8 w 8"/>
                <a:gd name="T13" fmla="*/ 4 h 9"/>
                <a:gd name="T14" fmla="*/ 8 w 8"/>
                <a:gd name="T15" fmla="*/ 1 h 9"/>
                <a:gd name="T16" fmla="*/ 5 w 8"/>
                <a:gd name="T17" fmla="*/ 0 h 9"/>
                <a:gd name="T18" fmla="*/ 1 w 8"/>
                <a:gd name="T19" fmla="*/ 0 h 9"/>
                <a:gd name="T20" fmla="*/ 0 w 8"/>
                <a:gd name="T21" fmla="*/ 3 h 9"/>
                <a:gd name="T22" fmla="*/ 8 w 8"/>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4"/>
                  </a:moveTo>
                  <a:lnTo>
                    <a:pt x="0" y="3"/>
                  </a:lnTo>
                  <a:lnTo>
                    <a:pt x="0" y="8"/>
                  </a:lnTo>
                  <a:lnTo>
                    <a:pt x="6" y="9"/>
                  </a:lnTo>
                  <a:lnTo>
                    <a:pt x="8" y="4"/>
                  </a:lnTo>
                  <a:lnTo>
                    <a:pt x="8" y="1"/>
                  </a:lnTo>
                  <a:lnTo>
                    <a:pt x="5" y="0"/>
                  </a:lnTo>
                  <a:lnTo>
                    <a:pt x="1" y="0"/>
                  </a:lnTo>
                  <a:lnTo>
                    <a:pt x="0" y="3"/>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2" name="Freeform 2065"/>
            <p:cNvSpPr>
              <a:spLocks/>
            </p:cNvSpPr>
            <p:nvPr/>
          </p:nvSpPr>
          <p:spPr bwMode="auto">
            <a:xfrm>
              <a:off x="3745" y="2375"/>
              <a:ext cx="9" cy="9"/>
            </a:xfrm>
            <a:custGeom>
              <a:avLst/>
              <a:gdLst>
                <a:gd name="T0" fmla="*/ 1 w 9"/>
                <a:gd name="T1" fmla="*/ 1 h 9"/>
                <a:gd name="T2" fmla="*/ 1 w 9"/>
                <a:gd name="T3" fmla="*/ 1 h 9"/>
                <a:gd name="T4" fmla="*/ 0 w 9"/>
                <a:gd name="T5" fmla="*/ 8 h 9"/>
                <a:gd name="T6" fmla="*/ 8 w 9"/>
                <a:gd name="T7" fmla="*/ 9 h 9"/>
                <a:gd name="T8" fmla="*/ 9 w 9"/>
                <a:gd name="T9" fmla="*/ 3 h 9"/>
                <a:gd name="T10" fmla="*/ 1 w 9"/>
                <a:gd name="T11" fmla="*/ 1 h 9"/>
                <a:gd name="T12" fmla="*/ 9 w 9"/>
                <a:gd name="T13" fmla="*/ 3 h 9"/>
                <a:gd name="T14" fmla="*/ 8 w 9"/>
                <a:gd name="T15" fmla="*/ 0 h 9"/>
                <a:gd name="T16" fmla="*/ 6 w 9"/>
                <a:gd name="T17" fmla="*/ 0 h 9"/>
                <a:gd name="T18" fmla="*/ 3 w 9"/>
                <a:gd name="T19" fmla="*/ 0 h 9"/>
                <a:gd name="T20" fmla="*/ 1 w 9"/>
                <a:gd name="T21" fmla="*/ 1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9">
                  <a:moveTo>
                    <a:pt x="1" y="1"/>
                  </a:moveTo>
                  <a:lnTo>
                    <a:pt x="1" y="1"/>
                  </a:lnTo>
                  <a:lnTo>
                    <a:pt x="0" y="8"/>
                  </a:lnTo>
                  <a:lnTo>
                    <a:pt x="8" y="9"/>
                  </a:lnTo>
                  <a:lnTo>
                    <a:pt x="9" y="3"/>
                  </a:lnTo>
                  <a:lnTo>
                    <a:pt x="1" y="1"/>
                  </a:lnTo>
                  <a:lnTo>
                    <a:pt x="9" y="3"/>
                  </a:lnTo>
                  <a:lnTo>
                    <a:pt x="8" y="0"/>
                  </a:lnTo>
                  <a:lnTo>
                    <a:pt x="6" y="0"/>
                  </a:lnTo>
                  <a:lnTo>
                    <a:pt x="3"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3" name="Freeform 2066"/>
            <p:cNvSpPr>
              <a:spLocks/>
            </p:cNvSpPr>
            <p:nvPr/>
          </p:nvSpPr>
          <p:spPr bwMode="auto">
            <a:xfrm>
              <a:off x="3746" y="2368"/>
              <a:ext cx="8" cy="10"/>
            </a:xfrm>
            <a:custGeom>
              <a:avLst/>
              <a:gdLst>
                <a:gd name="T0" fmla="*/ 2 w 8"/>
                <a:gd name="T1" fmla="*/ 3 h 10"/>
                <a:gd name="T2" fmla="*/ 2 w 8"/>
                <a:gd name="T3" fmla="*/ 3 h 10"/>
                <a:gd name="T4" fmla="*/ 0 w 8"/>
                <a:gd name="T5" fmla="*/ 8 h 10"/>
                <a:gd name="T6" fmla="*/ 8 w 8"/>
                <a:gd name="T7" fmla="*/ 10 h 10"/>
                <a:gd name="T8" fmla="*/ 8 w 8"/>
                <a:gd name="T9" fmla="*/ 5 h 10"/>
                <a:gd name="T10" fmla="*/ 2 w 8"/>
                <a:gd name="T11" fmla="*/ 3 h 10"/>
                <a:gd name="T12" fmla="*/ 8 w 8"/>
                <a:gd name="T13" fmla="*/ 5 h 10"/>
                <a:gd name="T14" fmla="*/ 8 w 8"/>
                <a:gd name="T15" fmla="*/ 2 h 10"/>
                <a:gd name="T16" fmla="*/ 5 w 8"/>
                <a:gd name="T17" fmla="*/ 0 h 10"/>
                <a:gd name="T18" fmla="*/ 4 w 8"/>
                <a:gd name="T19" fmla="*/ 2 h 10"/>
                <a:gd name="T20" fmla="*/ 2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2" y="3"/>
                  </a:moveTo>
                  <a:lnTo>
                    <a:pt x="2" y="3"/>
                  </a:lnTo>
                  <a:lnTo>
                    <a:pt x="0" y="8"/>
                  </a:lnTo>
                  <a:lnTo>
                    <a:pt x="8" y="10"/>
                  </a:lnTo>
                  <a:lnTo>
                    <a:pt x="8" y="5"/>
                  </a:lnTo>
                  <a:lnTo>
                    <a:pt x="2" y="3"/>
                  </a:lnTo>
                  <a:lnTo>
                    <a:pt x="8" y="5"/>
                  </a:lnTo>
                  <a:lnTo>
                    <a:pt x="8" y="2"/>
                  </a:lnTo>
                  <a:lnTo>
                    <a:pt x="5" y="0"/>
                  </a:lnTo>
                  <a:lnTo>
                    <a:pt x="4" y="2"/>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4" name="Freeform 2067"/>
            <p:cNvSpPr>
              <a:spLocks/>
            </p:cNvSpPr>
            <p:nvPr/>
          </p:nvSpPr>
          <p:spPr bwMode="auto">
            <a:xfrm>
              <a:off x="3748" y="2363"/>
              <a:ext cx="8" cy="10"/>
            </a:xfrm>
            <a:custGeom>
              <a:avLst/>
              <a:gdLst>
                <a:gd name="T0" fmla="*/ 8 w 8"/>
                <a:gd name="T1" fmla="*/ 5 h 10"/>
                <a:gd name="T2" fmla="*/ 0 w 8"/>
                <a:gd name="T3" fmla="*/ 4 h 10"/>
                <a:gd name="T4" fmla="*/ 0 w 8"/>
                <a:gd name="T5" fmla="*/ 8 h 10"/>
                <a:gd name="T6" fmla="*/ 6 w 8"/>
                <a:gd name="T7" fmla="*/ 10 h 10"/>
                <a:gd name="T8" fmla="*/ 8 w 8"/>
                <a:gd name="T9" fmla="*/ 5 h 10"/>
                <a:gd name="T10" fmla="*/ 8 w 8"/>
                <a:gd name="T11" fmla="*/ 5 h 10"/>
                <a:gd name="T12" fmla="*/ 8 w 8"/>
                <a:gd name="T13" fmla="*/ 5 h 10"/>
                <a:gd name="T14" fmla="*/ 6 w 8"/>
                <a:gd name="T15" fmla="*/ 2 h 10"/>
                <a:gd name="T16" fmla="*/ 5 w 8"/>
                <a:gd name="T17" fmla="*/ 0 h 10"/>
                <a:gd name="T18" fmla="*/ 2 w 8"/>
                <a:gd name="T19" fmla="*/ 0 h 10"/>
                <a:gd name="T20" fmla="*/ 0 w 8"/>
                <a:gd name="T21" fmla="*/ 4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4"/>
                  </a:lnTo>
                  <a:lnTo>
                    <a:pt x="0" y="8"/>
                  </a:lnTo>
                  <a:lnTo>
                    <a:pt x="6" y="10"/>
                  </a:lnTo>
                  <a:lnTo>
                    <a:pt x="8" y="5"/>
                  </a:lnTo>
                  <a:lnTo>
                    <a:pt x="6" y="2"/>
                  </a:lnTo>
                  <a:lnTo>
                    <a:pt x="5" y="0"/>
                  </a:lnTo>
                  <a:lnTo>
                    <a:pt x="2" y="0"/>
                  </a:lnTo>
                  <a:lnTo>
                    <a:pt x="0" y="4"/>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5" name="Freeform 2068"/>
            <p:cNvSpPr>
              <a:spLocks/>
            </p:cNvSpPr>
            <p:nvPr/>
          </p:nvSpPr>
          <p:spPr bwMode="auto">
            <a:xfrm>
              <a:off x="3748" y="2359"/>
              <a:ext cx="8" cy="9"/>
            </a:xfrm>
            <a:custGeom>
              <a:avLst/>
              <a:gdLst>
                <a:gd name="T0" fmla="*/ 2 w 8"/>
                <a:gd name="T1" fmla="*/ 3 h 9"/>
                <a:gd name="T2" fmla="*/ 2 w 8"/>
                <a:gd name="T3" fmla="*/ 3 h 9"/>
                <a:gd name="T4" fmla="*/ 0 w 8"/>
                <a:gd name="T5" fmla="*/ 8 h 9"/>
                <a:gd name="T6" fmla="*/ 8 w 8"/>
                <a:gd name="T7" fmla="*/ 9 h 9"/>
                <a:gd name="T8" fmla="*/ 8 w 8"/>
                <a:gd name="T9" fmla="*/ 4 h 9"/>
                <a:gd name="T10" fmla="*/ 2 w 8"/>
                <a:gd name="T11" fmla="*/ 3 h 9"/>
                <a:gd name="T12" fmla="*/ 8 w 8"/>
                <a:gd name="T13" fmla="*/ 4 h 9"/>
                <a:gd name="T14" fmla="*/ 8 w 8"/>
                <a:gd name="T15" fmla="*/ 1 h 9"/>
                <a:gd name="T16" fmla="*/ 6 w 8"/>
                <a:gd name="T17" fmla="*/ 0 h 9"/>
                <a:gd name="T18" fmla="*/ 3 w 8"/>
                <a:gd name="T19" fmla="*/ 0 h 9"/>
                <a:gd name="T20" fmla="*/ 2 w 8"/>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3"/>
                  </a:moveTo>
                  <a:lnTo>
                    <a:pt x="2" y="3"/>
                  </a:lnTo>
                  <a:lnTo>
                    <a:pt x="0" y="8"/>
                  </a:lnTo>
                  <a:lnTo>
                    <a:pt x="8" y="9"/>
                  </a:lnTo>
                  <a:lnTo>
                    <a:pt x="8" y="4"/>
                  </a:lnTo>
                  <a:lnTo>
                    <a:pt x="2" y="3"/>
                  </a:lnTo>
                  <a:lnTo>
                    <a:pt x="8" y="4"/>
                  </a:lnTo>
                  <a:lnTo>
                    <a:pt x="8" y="1"/>
                  </a:lnTo>
                  <a:lnTo>
                    <a:pt x="6"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6" name="Freeform 2069"/>
            <p:cNvSpPr>
              <a:spLocks/>
            </p:cNvSpPr>
            <p:nvPr/>
          </p:nvSpPr>
          <p:spPr bwMode="auto">
            <a:xfrm>
              <a:off x="3750" y="2354"/>
              <a:ext cx="8" cy="9"/>
            </a:xfrm>
            <a:custGeom>
              <a:avLst/>
              <a:gdLst>
                <a:gd name="T0" fmla="*/ 0 w 8"/>
                <a:gd name="T1" fmla="*/ 3 h 9"/>
                <a:gd name="T2" fmla="*/ 0 w 8"/>
                <a:gd name="T3" fmla="*/ 3 h 9"/>
                <a:gd name="T4" fmla="*/ 0 w 8"/>
                <a:gd name="T5" fmla="*/ 8 h 9"/>
                <a:gd name="T6" fmla="*/ 6 w 8"/>
                <a:gd name="T7" fmla="*/ 9 h 9"/>
                <a:gd name="T8" fmla="*/ 8 w 8"/>
                <a:gd name="T9" fmla="*/ 5 h 9"/>
                <a:gd name="T10" fmla="*/ 0 w 8"/>
                <a:gd name="T11" fmla="*/ 3 h 9"/>
                <a:gd name="T12" fmla="*/ 8 w 8"/>
                <a:gd name="T13" fmla="*/ 5 h 9"/>
                <a:gd name="T14" fmla="*/ 8 w 8"/>
                <a:gd name="T15" fmla="*/ 1 h 9"/>
                <a:gd name="T16" fmla="*/ 4 w 8"/>
                <a:gd name="T17" fmla="*/ 0 h 9"/>
                <a:gd name="T18" fmla="*/ 1 w 8"/>
                <a:gd name="T19" fmla="*/ 1 h 9"/>
                <a:gd name="T20" fmla="*/ 0 w 8"/>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0" y="3"/>
                  </a:moveTo>
                  <a:lnTo>
                    <a:pt x="0" y="3"/>
                  </a:lnTo>
                  <a:lnTo>
                    <a:pt x="0" y="8"/>
                  </a:lnTo>
                  <a:lnTo>
                    <a:pt x="6" y="9"/>
                  </a:lnTo>
                  <a:lnTo>
                    <a:pt x="8" y="5"/>
                  </a:lnTo>
                  <a:lnTo>
                    <a:pt x="0" y="3"/>
                  </a:lnTo>
                  <a:lnTo>
                    <a:pt x="8" y="5"/>
                  </a:lnTo>
                  <a:lnTo>
                    <a:pt x="8" y="1"/>
                  </a:lnTo>
                  <a:lnTo>
                    <a:pt x="4" y="0"/>
                  </a:lnTo>
                  <a:lnTo>
                    <a:pt x="1" y="1"/>
                  </a:lnTo>
                  <a:lnTo>
                    <a:pt x="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7" name="Freeform 2070"/>
            <p:cNvSpPr>
              <a:spLocks/>
            </p:cNvSpPr>
            <p:nvPr/>
          </p:nvSpPr>
          <p:spPr bwMode="auto">
            <a:xfrm>
              <a:off x="3750" y="2350"/>
              <a:ext cx="9" cy="9"/>
            </a:xfrm>
            <a:custGeom>
              <a:avLst/>
              <a:gdLst>
                <a:gd name="T0" fmla="*/ 9 w 9"/>
                <a:gd name="T1" fmla="*/ 4 h 9"/>
                <a:gd name="T2" fmla="*/ 1 w 9"/>
                <a:gd name="T3" fmla="*/ 2 h 9"/>
                <a:gd name="T4" fmla="*/ 0 w 9"/>
                <a:gd name="T5" fmla="*/ 7 h 9"/>
                <a:gd name="T6" fmla="*/ 8 w 9"/>
                <a:gd name="T7" fmla="*/ 9 h 9"/>
                <a:gd name="T8" fmla="*/ 9 w 9"/>
                <a:gd name="T9" fmla="*/ 4 h 9"/>
                <a:gd name="T10" fmla="*/ 9 w 9"/>
                <a:gd name="T11" fmla="*/ 4 h 9"/>
                <a:gd name="T12" fmla="*/ 9 w 9"/>
                <a:gd name="T13" fmla="*/ 4 h 9"/>
                <a:gd name="T14" fmla="*/ 8 w 9"/>
                <a:gd name="T15" fmla="*/ 2 h 9"/>
                <a:gd name="T16" fmla="*/ 6 w 9"/>
                <a:gd name="T17" fmla="*/ 0 h 9"/>
                <a:gd name="T18" fmla="*/ 3 w 9"/>
                <a:gd name="T19" fmla="*/ 0 h 9"/>
                <a:gd name="T20" fmla="*/ 1 w 9"/>
                <a:gd name="T21" fmla="*/ 2 h 9"/>
                <a:gd name="T22" fmla="*/ 9 w 9"/>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9">
                  <a:moveTo>
                    <a:pt x="9" y="4"/>
                  </a:moveTo>
                  <a:lnTo>
                    <a:pt x="1" y="2"/>
                  </a:lnTo>
                  <a:lnTo>
                    <a:pt x="0" y="7"/>
                  </a:lnTo>
                  <a:lnTo>
                    <a:pt x="8" y="9"/>
                  </a:lnTo>
                  <a:lnTo>
                    <a:pt x="9" y="4"/>
                  </a:lnTo>
                  <a:lnTo>
                    <a:pt x="8" y="2"/>
                  </a:lnTo>
                  <a:lnTo>
                    <a:pt x="6" y="0"/>
                  </a:lnTo>
                  <a:lnTo>
                    <a:pt x="3" y="0"/>
                  </a:lnTo>
                  <a:lnTo>
                    <a:pt x="1" y="2"/>
                  </a:lnTo>
                  <a:lnTo>
                    <a:pt x="9"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8" name="Freeform 2071"/>
            <p:cNvSpPr>
              <a:spLocks/>
            </p:cNvSpPr>
            <p:nvPr/>
          </p:nvSpPr>
          <p:spPr bwMode="auto">
            <a:xfrm>
              <a:off x="3751" y="2346"/>
              <a:ext cx="8" cy="8"/>
            </a:xfrm>
            <a:custGeom>
              <a:avLst/>
              <a:gdLst>
                <a:gd name="T0" fmla="*/ 2 w 8"/>
                <a:gd name="T1" fmla="*/ 3 h 8"/>
                <a:gd name="T2" fmla="*/ 2 w 8"/>
                <a:gd name="T3" fmla="*/ 3 h 8"/>
                <a:gd name="T4" fmla="*/ 0 w 8"/>
                <a:gd name="T5" fmla="*/ 6 h 8"/>
                <a:gd name="T6" fmla="*/ 8 w 8"/>
                <a:gd name="T7" fmla="*/ 8 h 8"/>
                <a:gd name="T8" fmla="*/ 8 w 8"/>
                <a:gd name="T9" fmla="*/ 4 h 8"/>
                <a:gd name="T10" fmla="*/ 2 w 8"/>
                <a:gd name="T11" fmla="*/ 3 h 8"/>
                <a:gd name="T12" fmla="*/ 8 w 8"/>
                <a:gd name="T13" fmla="*/ 4 h 8"/>
                <a:gd name="T14" fmla="*/ 8 w 8"/>
                <a:gd name="T15" fmla="*/ 1 h 8"/>
                <a:gd name="T16" fmla="*/ 5 w 8"/>
                <a:gd name="T17" fmla="*/ 0 h 8"/>
                <a:gd name="T18" fmla="*/ 3 w 8"/>
                <a:gd name="T19" fmla="*/ 0 h 8"/>
                <a:gd name="T20" fmla="*/ 2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3"/>
                  </a:moveTo>
                  <a:lnTo>
                    <a:pt x="2" y="3"/>
                  </a:lnTo>
                  <a:lnTo>
                    <a:pt x="0" y="6"/>
                  </a:lnTo>
                  <a:lnTo>
                    <a:pt x="8" y="8"/>
                  </a:lnTo>
                  <a:lnTo>
                    <a:pt x="8" y="4"/>
                  </a:lnTo>
                  <a:lnTo>
                    <a:pt x="2" y="3"/>
                  </a:lnTo>
                  <a:lnTo>
                    <a:pt x="8" y="4"/>
                  </a:lnTo>
                  <a:lnTo>
                    <a:pt x="8" y="1"/>
                  </a:lnTo>
                  <a:lnTo>
                    <a:pt x="5" y="0"/>
                  </a:lnTo>
                  <a:lnTo>
                    <a:pt x="3" y="0"/>
                  </a:lnTo>
                  <a:lnTo>
                    <a:pt x="2"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89" name="Freeform 2072"/>
            <p:cNvSpPr>
              <a:spLocks/>
            </p:cNvSpPr>
            <p:nvPr/>
          </p:nvSpPr>
          <p:spPr bwMode="auto">
            <a:xfrm>
              <a:off x="3753" y="2342"/>
              <a:ext cx="8" cy="8"/>
            </a:xfrm>
            <a:custGeom>
              <a:avLst/>
              <a:gdLst>
                <a:gd name="T0" fmla="*/ 0 w 8"/>
                <a:gd name="T1" fmla="*/ 2 h 8"/>
                <a:gd name="T2" fmla="*/ 0 w 8"/>
                <a:gd name="T3" fmla="*/ 4 h 8"/>
                <a:gd name="T4" fmla="*/ 0 w 8"/>
                <a:gd name="T5" fmla="*/ 7 h 8"/>
                <a:gd name="T6" fmla="*/ 6 w 8"/>
                <a:gd name="T7" fmla="*/ 8 h 8"/>
                <a:gd name="T8" fmla="*/ 8 w 8"/>
                <a:gd name="T9" fmla="*/ 5 h 8"/>
                <a:gd name="T10" fmla="*/ 0 w 8"/>
                <a:gd name="T11" fmla="*/ 2 h 8"/>
                <a:gd name="T12" fmla="*/ 8 w 8"/>
                <a:gd name="T13" fmla="*/ 5 h 8"/>
                <a:gd name="T14" fmla="*/ 8 w 8"/>
                <a:gd name="T15" fmla="*/ 2 h 8"/>
                <a:gd name="T16" fmla="*/ 5 w 8"/>
                <a:gd name="T17" fmla="*/ 0 h 8"/>
                <a:gd name="T18" fmla="*/ 1 w 8"/>
                <a:gd name="T19" fmla="*/ 0 h 8"/>
                <a:gd name="T20" fmla="*/ 0 w 8"/>
                <a:gd name="T21" fmla="*/ 4 h 8"/>
                <a:gd name="T22" fmla="*/ 0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2"/>
                  </a:moveTo>
                  <a:lnTo>
                    <a:pt x="0" y="4"/>
                  </a:lnTo>
                  <a:lnTo>
                    <a:pt x="0" y="7"/>
                  </a:lnTo>
                  <a:lnTo>
                    <a:pt x="6" y="8"/>
                  </a:lnTo>
                  <a:lnTo>
                    <a:pt x="8" y="5"/>
                  </a:lnTo>
                  <a:lnTo>
                    <a:pt x="0" y="2"/>
                  </a:lnTo>
                  <a:lnTo>
                    <a:pt x="8" y="5"/>
                  </a:lnTo>
                  <a:lnTo>
                    <a:pt x="8" y="2"/>
                  </a:lnTo>
                  <a:lnTo>
                    <a:pt x="5" y="0"/>
                  </a:lnTo>
                  <a:lnTo>
                    <a:pt x="1" y="0"/>
                  </a:lnTo>
                  <a:lnTo>
                    <a:pt x="0" y="4"/>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0" name="Freeform 2073"/>
            <p:cNvSpPr>
              <a:spLocks/>
            </p:cNvSpPr>
            <p:nvPr/>
          </p:nvSpPr>
          <p:spPr bwMode="auto">
            <a:xfrm>
              <a:off x="3753" y="2339"/>
              <a:ext cx="8" cy="8"/>
            </a:xfrm>
            <a:custGeom>
              <a:avLst/>
              <a:gdLst>
                <a:gd name="T0" fmla="*/ 1 w 8"/>
                <a:gd name="T1" fmla="*/ 2 h 8"/>
                <a:gd name="T2" fmla="*/ 1 w 8"/>
                <a:gd name="T3" fmla="*/ 2 h 8"/>
                <a:gd name="T4" fmla="*/ 0 w 8"/>
                <a:gd name="T5" fmla="*/ 5 h 8"/>
                <a:gd name="T6" fmla="*/ 8 w 8"/>
                <a:gd name="T7" fmla="*/ 8 h 8"/>
                <a:gd name="T8" fmla="*/ 8 w 8"/>
                <a:gd name="T9" fmla="*/ 5 h 8"/>
                <a:gd name="T10" fmla="*/ 1 w 8"/>
                <a:gd name="T11" fmla="*/ 2 h 8"/>
                <a:gd name="T12" fmla="*/ 8 w 8"/>
                <a:gd name="T13" fmla="*/ 5 h 8"/>
                <a:gd name="T14" fmla="*/ 8 w 8"/>
                <a:gd name="T15" fmla="*/ 2 h 8"/>
                <a:gd name="T16" fmla="*/ 6 w 8"/>
                <a:gd name="T17" fmla="*/ 0 h 8"/>
                <a:gd name="T18" fmla="*/ 3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5"/>
                  </a:lnTo>
                  <a:lnTo>
                    <a:pt x="8" y="8"/>
                  </a:lnTo>
                  <a:lnTo>
                    <a:pt x="8" y="5"/>
                  </a:lnTo>
                  <a:lnTo>
                    <a:pt x="1" y="2"/>
                  </a:lnTo>
                  <a:lnTo>
                    <a:pt x="8" y="5"/>
                  </a:lnTo>
                  <a:lnTo>
                    <a:pt x="8" y="2"/>
                  </a:lnTo>
                  <a:lnTo>
                    <a:pt x="6" y="0"/>
                  </a:lnTo>
                  <a:lnTo>
                    <a:pt x="3"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1" name="Freeform 2074"/>
            <p:cNvSpPr>
              <a:spLocks/>
            </p:cNvSpPr>
            <p:nvPr/>
          </p:nvSpPr>
          <p:spPr bwMode="auto">
            <a:xfrm>
              <a:off x="3754" y="2336"/>
              <a:ext cx="9" cy="8"/>
            </a:xfrm>
            <a:custGeom>
              <a:avLst/>
              <a:gdLst>
                <a:gd name="T0" fmla="*/ 2 w 9"/>
                <a:gd name="T1" fmla="*/ 2 h 8"/>
                <a:gd name="T2" fmla="*/ 2 w 9"/>
                <a:gd name="T3" fmla="*/ 2 h 8"/>
                <a:gd name="T4" fmla="*/ 0 w 9"/>
                <a:gd name="T5" fmla="*/ 5 h 8"/>
                <a:gd name="T6" fmla="*/ 7 w 9"/>
                <a:gd name="T7" fmla="*/ 8 h 8"/>
                <a:gd name="T8" fmla="*/ 9 w 9"/>
                <a:gd name="T9" fmla="*/ 5 h 8"/>
                <a:gd name="T10" fmla="*/ 2 w 9"/>
                <a:gd name="T11" fmla="*/ 2 h 8"/>
                <a:gd name="T12" fmla="*/ 9 w 9"/>
                <a:gd name="T13" fmla="*/ 5 h 8"/>
                <a:gd name="T14" fmla="*/ 9 w 9"/>
                <a:gd name="T15" fmla="*/ 2 h 8"/>
                <a:gd name="T16" fmla="*/ 7 w 9"/>
                <a:gd name="T17" fmla="*/ 0 h 8"/>
                <a:gd name="T18" fmla="*/ 4 w 9"/>
                <a:gd name="T19" fmla="*/ 0 h 8"/>
                <a:gd name="T20" fmla="*/ 2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2" y="2"/>
                  </a:moveTo>
                  <a:lnTo>
                    <a:pt x="2" y="2"/>
                  </a:lnTo>
                  <a:lnTo>
                    <a:pt x="0" y="5"/>
                  </a:lnTo>
                  <a:lnTo>
                    <a:pt x="7" y="8"/>
                  </a:lnTo>
                  <a:lnTo>
                    <a:pt x="9" y="5"/>
                  </a:lnTo>
                  <a:lnTo>
                    <a:pt x="2" y="2"/>
                  </a:lnTo>
                  <a:lnTo>
                    <a:pt x="9" y="5"/>
                  </a:lnTo>
                  <a:lnTo>
                    <a:pt x="9" y="2"/>
                  </a:lnTo>
                  <a:lnTo>
                    <a:pt x="7" y="0"/>
                  </a:lnTo>
                  <a:lnTo>
                    <a:pt x="4"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2" name="Freeform 2075"/>
            <p:cNvSpPr>
              <a:spLocks/>
            </p:cNvSpPr>
            <p:nvPr/>
          </p:nvSpPr>
          <p:spPr bwMode="auto">
            <a:xfrm>
              <a:off x="3756" y="2333"/>
              <a:ext cx="8" cy="8"/>
            </a:xfrm>
            <a:custGeom>
              <a:avLst/>
              <a:gdLst>
                <a:gd name="T0" fmla="*/ 0 w 8"/>
                <a:gd name="T1" fmla="*/ 1 h 8"/>
                <a:gd name="T2" fmla="*/ 0 w 8"/>
                <a:gd name="T3" fmla="*/ 3 h 8"/>
                <a:gd name="T4" fmla="*/ 0 w 8"/>
                <a:gd name="T5" fmla="*/ 5 h 8"/>
                <a:gd name="T6" fmla="*/ 7 w 8"/>
                <a:gd name="T7" fmla="*/ 8 h 8"/>
                <a:gd name="T8" fmla="*/ 8 w 8"/>
                <a:gd name="T9" fmla="*/ 5 h 8"/>
                <a:gd name="T10" fmla="*/ 0 w 8"/>
                <a:gd name="T11" fmla="*/ 1 h 8"/>
                <a:gd name="T12" fmla="*/ 8 w 8"/>
                <a:gd name="T13" fmla="*/ 5 h 8"/>
                <a:gd name="T14" fmla="*/ 7 w 8"/>
                <a:gd name="T15" fmla="*/ 1 h 8"/>
                <a:gd name="T16" fmla="*/ 5 w 8"/>
                <a:gd name="T17" fmla="*/ 0 h 8"/>
                <a:gd name="T18" fmla="*/ 2 w 8"/>
                <a:gd name="T19" fmla="*/ 0 h 8"/>
                <a:gd name="T20" fmla="*/ 0 w 8"/>
                <a:gd name="T21" fmla="*/ 3 h 8"/>
                <a:gd name="T22" fmla="*/ 0 w 8"/>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1"/>
                  </a:moveTo>
                  <a:lnTo>
                    <a:pt x="0" y="3"/>
                  </a:lnTo>
                  <a:lnTo>
                    <a:pt x="0" y="5"/>
                  </a:lnTo>
                  <a:lnTo>
                    <a:pt x="7" y="8"/>
                  </a:lnTo>
                  <a:lnTo>
                    <a:pt x="8" y="5"/>
                  </a:lnTo>
                  <a:lnTo>
                    <a:pt x="0" y="1"/>
                  </a:lnTo>
                  <a:lnTo>
                    <a:pt x="8" y="5"/>
                  </a:lnTo>
                  <a:lnTo>
                    <a:pt x="7" y="1"/>
                  </a:lnTo>
                  <a:lnTo>
                    <a:pt x="5" y="0"/>
                  </a:lnTo>
                  <a:lnTo>
                    <a:pt x="2" y="0"/>
                  </a:lnTo>
                  <a:lnTo>
                    <a:pt x="0" y="3"/>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3" name="Freeform 2076"/>
            <p:cNvSpPr>
              <a:spLocks/>
            </p:cNvSpPr>
            <p:nvPr/>
          </p:nvSpPr>
          <p:spPr bwMode="auto">
            <a:xfrm>
              <a:off x="3756" y="2329"/>
              <a:ext cx="8" cy="9"/>
            </a:xfrm>
            <a:custGeom>
              <a:avLst/>
              <a:gdLst>
                <a:gd name="T0" fmla="*/ 2 w 8"/>
                <a:gd name="T1" fmla="*/ 4 h 9"/>
                <a:gd name="T2" fmla="*/ 2 w 8"/>
                <a:gd name="T3" fmla="*/ 4 h 9"/>
                <a:gd name="T4" fmla="*/ 0 w 8"/>
                <a:gd name="T5" fmla="*/ 5 h 9"/>
                <a:gd name="T6" fmla="*/ 8 w 8"/>
                <a:gd name="T7" fmla="*/ 9 h 9"/>
                <a:gd name="T8" fmla="*/ 8 w 8"/>
                <a:gd name="T9" fmla="*/ 7 h 9"/>
                <a:gd name="T10" fmla="*/ 2 w 8"/>
                <a:gd name="T11" fmla="*/ 4 h 9"/>
                <a:gd name="T12" fmla="*/ 8 w 8"/>
                <a:gd name="T13" fmla="*/ 7 h 9"/>
                <a:gd name="T14" fmla="*/ 8 w 8"/>
                <a:gd name="T15" fmla="*/ 4 h 9"/>
                <a:gd name="T16" fmla="*/ 7 w 8"/>
                <a:gd name="T17" fmla="*/ 2 h 9"/>
                <a:gd name="T18" fmla="*/ 3 w 8"/>
                <a:gd name="T19" fmla="*/ 0 h 9"/>
                <a:gd name="T20" fmla="*/ 2 w 8"/>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4"/>
                  </a:moveTo>
                  <a:lnTo>
                    <a:pt x="2" y="4"/>
                  </a:lnTo>
                  <a:lnTo>
                    <a:pt x="0" y="5"/>
                  </a:lnTo>
                  <a:lnTo>
                    <a:pt x="8" y="9"/>
                  </a:lnTo>
                  <a:lnTo>
                    <a:pt x="8" y="7"/>
                  </a:lnTo>
                  <a:lnTo>
                    <a:pt x="2" y="4"/>
                  </a:lnTo>
                  <a:lnTo>
                    <a:pt x="8" y="7"/>
                  </a:lnTo>
                  <a:lnTo>
                    <a:pt x="8" y="4"/>
                  </a:lnTo>
                  <a:lnTo>
                    <a:pt x="7" y="2"/>
                  </a:lnTo>
                  <a:lnTo>
                    <a:pt x="3" y="0"/>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4" name="Freeform 2077"/>
            <p:cNvSpPr>
              <a:spLocks/>
            </p:cNvSpPr>
            <p:nvPr/>
          </p:nvSpPr>
          <p:spPr bwMode="auto">
            <a:xfrm>
              <a:off x="3758" y="2328"/>
              <a:ext cx="8" cy="8"/>
            </a:xfrm>
            <a:custGeom>
              <a:avLst/>
              <a:gdLst>
                <a:gd name="T0" fmla="*/ 0 w 8"/>
                <a:gd name="T1" fmla="*/ 1 h 8"/>
                <a:gd name="T2" fmla="*/ 0 w 8"/>
                <a:gd name="T3" fmla="*/ 1 h 8"/>
                <a:gd name="T4" fmla="*/ 0 w 8"/>
                <a:gd name="T5" fmla="*/ 5 h 8"/>
                <a:gd name="T6" fmla="*/ 6 w 8"/>
                <a:gd name="T7" fmla="*/ 8 h 8"/>
                <a:gd name="T8" fmla="*/ 8 w 8"/>
                <a:gd name="T9" fmla="*/ 5 h 8"/>
                <a:gd name="T10" fmla="*/ 0 w 8"/>
                <a:gd name="T11" fmla="*/ 1 h 8"/>
                <a:gd name="T12" fmla="*/ 8 w 8"/>
                <a:gd name="T13" fmla="*/ 5 h 8"/>
                <a:gd name="T14" fmla="*/ 8 w 8"/>
                <a:gd name="T15" fmla="*/ 1 h 8"/>
                <a:gd name="T16" fmla="*/ 5 w 8"/>
                <a:gd name="T17" fmla="*/ 0 h 8"/>
                <a:gd name="T18" fmla="*/ 3 w 8"/>
                <a:gd name="T19" fmla="*/ 0 h 8"/>
                <a:gd name="T20" fmla="*/ 0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1"/>
                  </a:moveTo>
                  <a:lnTo>
                    <a:pt x="0" y="1"/>
                  </a:lnTo>
                  <a:lnTo>
                    <a:pt x="0" y="5"/>
                  </a:lnTo>
                  <a:lnTo>
                    <a:pt x="6" y="8"/>
                  </a:lnTo>
                  <a:lnTo>
                    <a:pt x="8" y="5"/>
                  </a:lnTo>
                  <a:lnTo>
                    <a:pt x="0" y="1"/>
                  </a:lnTo>
                  <a:lnTo>
                    <a:pt x="8" y="5"/>
                  </a:lnTo>
                  <a:lnTo>
                    <a:pt x="8" y="1"/>
                  </a:lnTo>
                  <a:lnTo>
                    <a:pt x="5" y="0"/>
                  </a:lnTo>
                  <a:lnTo>
                    <a:pt x="3"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5" name="Freeform 2078"/>
            <p:cNvSpPr>
              <a:spLocks/>
            </p:cNvSpPr>
            <p:nvPr/>
          </p:nvSpPr>
          <p:spPr bwMode="auto">
            <a:xfrm>
              <a:off x="3758" y="2326"/>
              <a:ext cx="8" cy="7"/>
            </a:xfrm>
            <a:custGeom>
              <a:avLst/>
              <a:gdLst>
                <a:gd name="T0" fmla="*/ 1 w 8"/>
                <a:gd name="T1" fmla="*/ 2 h 7"/>
                <a:gd name="T2" fmla="*/ 1 w 8"/>
                <a:gd name="T3" fmla="*/ 2 h 7"/>
                <a:gd name="T4" fmla="*/ 0 w 8"/>
                <a:gd name="T5" fmla="*/ 3 h 7"/>
                <a:gd name="T6" fmla="*/ 8 w 8"/>
                <a:gd name="T7" fmla="*/ 7 h 7"/>
                <a:gd name="T8" fmla="*/ 8 w 8"/>
                <a:gd name="T9" fmla="*/ 5 h 7"/>
                <a:gd name="T10" fmla="*/ 1 w 8"/>
                <a:gd name="T11" fmla="*/ 2 h 7"/>
                <a:gd name="T12" fmla="*/ 8 w 8"/>
                <a:gd name="T13" fmla="*/ 5 h 7"/>
                <a:gd name="T14" fmla="*/ 8 w 8"/>
                <a:gd name="T15" fmla="*/ 2 h 7"/>
                <a:gd name="T16" fmla="*/ 6 w 8"/>
                <a:gd name="T17" fmla="*/ 0 h 7"/>
                <a:gd name="T18" fmla="*/ 5 w 8"/>
                <a:gd name="T19" fmla="*/ 0 h 7"/>
                <a:gd name="T20" fmla="*/ 1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1" y="2"/>
                  </a:moveTo>
                  <a:lnTo>
                    <a:pt x="1" y="2"/>
                  </a:lnTo>
                  <a:lnTo>
                    <a:pt x="0" y="3"/>
                  </a:lnTo>
                  <a:lnTo>
                    <a:pt x="8" y="7"/>
                  </a:lnTo>
                  <a:lnTo>
                    <a:pt x="8" y="5"/>
                  </a:lnTo>
                  <a:lnTo>
                    <a:pt x="1" y="2"/>
                  </a:lnTo>
                  <a:lnTo>
                    <a:pt x="8" y="5"/>
                  </a:lnTo>
                  <a:lnTo>
                    <a:pt x="8" y="2"/>
                  </a:lnTo>
                  <a:lnTo>
                    <a:pt x="6" y="0"/>
                  </a:lnTo>
                  <a:lnTo>
                    <a:pt x="5"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6" name="Freeform 2079"/>
            <p:cNvSpPr>
              <a:spLocks/>
            </p:cNvSpPr>
            <p:nvPr/>
          </p:nvSpPr>
          <p:spPr bwMode="auto">
            <a:xfrm>
              <a:off x="3759" y="2325"/>
              <a:ext cx="8" cy="6"/>
            </a:xfrm>
            <a:custGeom>
              <a:avLst/>
              <a:gdLst>
                <a:gd name="T0" fmla="*/ 2 w 8"/>
                <a:gd name="T1" fmla="*/ 1 h 6"/>
                <a:gd name="T2" fmla="*/ 2 w 8"/>
                <a:gd name="T3" fmla="*/ 1 h 6"/>
                <a:gd name="T4" fmla="*/ 0 w 8"/>
                <a:gd name="T5" fmla="*/ 3 h 6"/>
                <a:gd name="T6" fmla="*/ 7 w 8"/>
                <a:gd name="T7" fmla="*/ 6 h 6"/>
                <a:gd name="T8" fmla="*/ 8 w 8"/>
                <a:gd name="T9" fmla="*/ 4 h 6"/>
                <a:gd name="T10" fmla="*/ 2 w 8"/>
                <a:gd name="T11" fmla="*/ 1 h 6"/>
                <a:gd name="T12" fmla="*/ 8 w 8"/>
                <a:gd name="T13" fmla="*/ 4 h 6"/>
                <a:gd name="T14" fmla="*/ 8 w 8"/>
                <a:gd name="T15" fmla="*/ 3 h 6"/>
                <a:gd name="T16" fmla="*/ 7 w 8"/>
                <a:gd name="T17" fmla="*/ 0 h 6"/>
                <a:gd name="T18" fmla="*/ 4 w 8"/>
                <a:gd name="T19" fmla="*/ 0 h 6"/>
                <a:gd name="T20" fmla="*/ 2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2" y="1"/>
                  </a:moveTo>
                  <a:lnTo>
                    <a:pt x="2" y="1"/>
                  </a:lnTo>
                  <a:lnTo>
                    <a:pt x="0" y="3"/>
                  </a:lnTo>
                  <a:lnTo>
                    <a:pt x="7" y="6"/>
                  </a:lnTo>
                  <a:lnTo>
                    <a:pt x="8" y="4"/>
                  </a:lnTo>
                  <a:lnTo>
                    <a:pt x="2" y="1"/>
                  </a:lnTo>
                  <a:lnTo>
                    <a:pt x="8" y="4"/>
                  </a:lnTo>
                  <a:lnTo>
                    <a:pt x="8" y="3"/>
                  </a:lnTo>
                  <a:lnTo>
                    <a:pt x="7" y="0"/>
                  </a:lnTo>
                  <a:lnTo>
                    <a:pt x="4"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7" name="Freeform 2080"/>
            <p:cNvSpPr>
              <a:spLocks/>
            </p:cNvSpPr>
            <p:nvPr/>
          </p:nvSpPr>
          <p:spPr bwMode="auto">
            <a:xfrm>
              <a:off x="3761" y="2323"/>
              <a:ext cx="8" cy="8"/>
            </a:xfrm>
            <a:custGeom>
              <a:avLst/>
              <a:gdLst>
                <a:gd name="T0" fmla="*/ 2 w 8"/>
                <a:gd name="T1" fmla="*/ 2 h 8"/>
                <a:gd name="T2" fmla="*/ 2 w 8"/>
                <a:gd name="T3" fmla="*/ 2 h 8"/>
                <a:gd name="T4" fmla="*/ 0 w 8"/>
                <a:gd name="T5" fmla="*/ 3 h 8"/>
                <a:gd name="T6" fmla="*/ 6 w 8"/>
                <a:gd name="T7" fmla="*/ 8 h 8"/>
                <a:gd name="T8" fmla="*/ 6 w 8"/>
                <a:gd name="T9" fmla="*/ 6 h 8"/>
                <a:gd name="T10" fmla="*/ 2 w 8"/>
                <a:gd name="T11" fmla="*/ 2 h 8"/>
                <a:gd name="T12" fmla="*/ 6 w 8"/>
                <a:gd name="T13" fmla="*/ 6 h 8"/>
                <a:gd name="T14" fmla="*/ 8 w 8"/>
                <a:gd name="T15" fmla="*/ 3 h 8"/>
                <a:gd name="T16" fmla="*/ 6 w 8"/>
                <a:gd name="T17" fmla="*/ 2 h 8"/>
                <a:gd name="T18" fmla="*/ 3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3"/>
                  </a:lnTo>
                  <a:lnTo>
                    <a:pt x="6" y="8"/>
                  </a:lnTo>
                  <a:lnTo>
                    <a:pt x="6" y="6"/>
                  </a:lnTo>
                  <a:lnTo>
                    <a:pt x="2" y="2"/>
                  </a:lnTo>
                  <a:lnTo>
                    <a:pt x="6" y="6"/>
                  </a:lnTo>
                  <a:lnTo>
                    <a:pt x="8" y="3"/>
                  </a:lnTo>
                  <a:lnTo>
                    <a:pt x="6" y="2"/>
                  </a:lnTo>
                  <a:lnTo>
                    <a:pt x="3"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8" name="Freeform 2081"/>
            <p:cNvSpPr>
              <a:spLocks/>
            </p:cNvSpPr>
            <p:nvPr/>
          </p:nvSpPr>
          <p:spPr bwMode="auto">
            <a:xfrm>
              <a:off x="3763" y="2323"/>
              <a:ext cx="6" cy="6"/>
            </a:xfrm>
            <a:custGeom>
              <a:avLst/>
              <a:gdLst>
                <a:gd name="T0" fmla="*/ 1 w 6"/>
                <a:gd name="T1" fmla="*/ 0 h 6"/>
                <a:gd name="T2" fmla="*/ 0 w 6"/>
                <a:gd name="T3" fmla="*/ 0 h 6"/>
                <a:gd name="T4" fmla="*/ 0 w 6"/>
                <a:gd name="T5" fmla="*/ 2 h 6"/>
                <a:gd name="T6" fmla="*/ 4 w 6"/>
                <a:gd name="T7" fmla="*/ 6 h 6"/>
                <a:gd name="T8" fmla="*/ 6 w 6"/>
                <a:gd name="T9" fmla="*/ 6 h 6"/>
                <a:gd name="T10" fmla="*/ 1 w 6"/>
                <a:gd name="T11" fmla="*/ 0 h 6"/>
                <a:gd name="T12" fmla="*/ 6 w 6"/>
                <a:gd name="T13" fmla="*/ 6 h 6"/>
                <a:gd name="T14" fmla="*/ 6 w 6"/>
                <a:gd name="T15" fmla="*/ 3 h 6"/>
                <a:gd name="T16" fmla="*/ 6 w 6"/>
                <a:gd name="T17" fmla="*/ 0 h 6"/>
                <a:gd name="T18" fmla="*/ 3 w 6"/>
                <a:gd name="T19" fmla="*/ 0 h 6"/>
                <a:gd name="T20" fmla="*/ 0 w 6"/>
                <a:gd name="T21" fmla="*/ 0 h 6"/>
                <a:gd name="T22" fmla="*/ 1 w 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0"/>
                  </a:moveTo>
                  <a:lnTo>
                    <a:pt x="0" y="0"/>
                  </a:lnTo>
                  <a:lnTo>
                    <a:pt x="0" y="2"/>
                  </a:lnTo>
                  <a:lnTo>
                    <a:pt x="4" y="6"/>
                  </a:lnTo>
                  <a:lnTo>
                    <a:pt x="6" y="6"/>
                  </a:lnTo>
                  <a:lnTo>
                    <a:pt x="1" y="0"/>
                  </a:lnTo>
                  <a:lnTo>
                    <a:pt x="6" y="6"/>
                  </a:lnTo>
                  <a:lnTo>
                    <a:pt x="6" y="3"/>
                  </a:lnTo>
                  <a:lnTo>
                    <a:pt x="6" y="0"/>
                  </a:lnTo>
                  <a:lnTo>
                    <a:pt x="3" y="0"/>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199" name="Freeform 2082"/>
            <p:cNvSpPr>
              <a:spLocks/>
            </p:cNvSpPr>
            <p:nvPr/>
          </p:nvSpPr>
          <p:spPr bwMode="auto">
            <a:xfrm>
              <a:off x="3764" y="2321"/>
              <a:ext cx="7" cy="8"/>
            </a:xfrm>
            <a:custGeom>
              <a:avLst/>
              <a:gdLst>
                <a:gd name="T0" fmla="*/ 2 w 7"/>
                <a:gd name="T1" fmla="*/ 0 h 8"/>
                <a:gd name="T2" fmla="*/ 0 w 7"/>
                <a:gd name="T3" fmla="*/ 2 h 8"/>
                <a:gd name="T4" fmla="*/ 0 w 7"/>
                <a:gd name="T5" fmla="*/ 2 h 8"/>
                <a:gd name="T6" fmla="*/ 3 w 7"/>
                <a:gd name="T7" fmla="*/ 8 h 8"/>
                <a:gd name="T8" fmla="*/ 5 w 7"/>
                <a:gd name="T9" fmla="*/ 8 h 8"/>
                <a:gd name="T10" fmla="*/ 2 w 7"/>
                <a:gd name="T11" fmla="*/ 0 h 8"/>
                <a:gd name="T12" fmla="*/ 5 w 7"/>
                <a:gd name="T13" fmla="*/ 8 h 8"/>
                <a:gd name="T14" fmla="*/ 7 w 7"/>
                <a:gd name="T15" fmla="*/ 5 h 8"/>
                <a:gd name="T16" fmla="*/ 7 w 7"/>
                <a:gd name="T17" fmla="*/ 4 h 8"/>
                <a:gd name="T18" fmla="*/ 3 w 7"/>
                <a:gd name="T19" fmla="*/ 0 h 8"/>
                <a:gd name="T20" fmla="*/ 0 w 7"/>
                <a:gd name="T21" fmla="*/ 2 h 8"/>
                <a:gd name="T22" fmla="*/ 2 w 7"/>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0"/>
                  </a:moveTo>
                  <a:lnTo>
                    <a:pt x="0" y="2"/>
                  </a:lnTo>
                  <a:lnTo>
                    <a:pt x="3" y="8"/>
                  </a:lnTo>
                  <a:lnTo>
                    <a:pt x="5" y="8"/>
                  </a:lnTo>
                  <a:lnTo>
                    <a:pt x="2" y="0"/>
                  </a:lnTo>
                  <a:lnTo>
                    <a:pt x="5" y="8"/>
                  </a:lnTo>
                  <a:lnTo>
                    <a:pt x="7" y="5"/>
                  </a:lnTo>
                  <a:lnTo>
                    <a:pt x="7" y="4"/>
                  </a:lnTo>
                  <a:lnTo>
                    <a:pt x="3" y="0"/>
                  </a:lnTo>
                  <a:lnTo>
                    <a:pt x="0"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0" name="Freeform 2083"/>
            <p:cNvSpPr>
              <a:spLocks/>
            </p:cNvSpPr>
            <p:nvPr/>
          </p:nvSpPr>
          <p:spPr bwMode="auto">
            <a:xfrm>
              <a:off x="3766" y="2321"/>
              <a:ext cx="6" cy="8"/>
            </a:xfrm>
            <a:custGeom>
              <a:avLst/>
              <a:gdLst>
                <a:gd name="T0" fmla="*/ 3 w 6"/>
                <a:gd name="T1" fmla="*/ 0 h 8"/>
                <a:gd name="T2" fmla="*/ 1 w 6"/>
                <a:gd name="T3" fmla="*/ 0 h 8"/>
                <a:gd name="T4" fmla="*/ 0 w 6"/>
                <a:gd name="T5" fmla="*/ 0 h 8"/>
                <a:gd name="T6" fmla="*/ 1 w 6"/>
                <a:gd name="T7" fmla="*/ 8 h 8"/>
                <a:gd name="T8" fmla="*/ 3 w 6"/>
                <a:gd name="T9" fmla="*/ 8 h 8"/>
                <a:gd name="T10" fmla="*/ 3 w 6"/>
                <a:gd name="T11" fmla="*/ 0 h 8"/>
                <a:gd name="T12" fmla="*/ 3 w 6"/>
                <a:gd name="T13" fmla="*/ 8 h 8"/>
                <a:gd name="T14" fmla="*/ 5 w 6"/>
                <a:gd name="T15" fmla="*/ 7 h 8"/>
                <a:gd name="T16" fmla="*/ 6 w 6"/>
                <a:gd name="T17" fmla="*/ 4 h 8"/>
                <a:gd name="T18" fmla="*/ 5 w 6"/>
                <a:gd name="T19" fmla="*/ 2 h 8"/>
                <a:gd name="T20" fmla="*/ 1 w 6"/>
                <a:gd name="T21" fmla="*/ 0 h 8"/>
                <a:gd name="T22" fmla="*/ 3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0"/>
                  </a:moveTo>
                  <a:lnTo>
                    <a:pt x="1" y="0"/>
                  </a:lnTo>
                  <a:lnTo>
                    <a:pt x="0" y="0"/>
                  </a:lnTo>
                  <a:lnTo>
                    <a:pt x="1" y="8"/>
                  </a:lnTo>
                  <a:lnTo>
                    <a:pt x="3" y="8"/>
                  </a:lnTo>
                  <a:lnTo>
                    <a:pt x="3" y="0"/>
                  </a:lnTo>
                  <a:lnTo>
                    <a:pt x="3" y="8"/>
                  </a:lnTo>
                  <a:lnTo>
                    <a:pt x="5" y="7"/>
                  </a:lnTo>
                  <a:lnTo>
                    <a:pt x="6" y="4"/>
                  </a:lnTo>
                  <a:lnTo>
                    <a:pt x="5" y="2"/>
                  </a:lnTo>
                  <a:lnTo>
                    <a:pt x="1" y="0"/>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1" name="Freeform 2084"/>
            <p:cNvSpPr>
              <a:spLocks/>
            </p:cNvSpPr>
            <p:nvPr/>
          </p:nvSpPr>
          <p:spPr bwMode="auto">
            <a:xfrm>
              <a:off x="3767" y="2321"/>
              <a:ext cx="5" cy="8"/>
            </a:xfrm>
            <a:custGeom>
              <a:avLst/>
              <a:gdLst>
                <a:gd name="T0" fmla="*/ 4 w 5"/>
                <a:gd name="T1" fmla="*/ 0 h 8"/>
                <a:gd name="T2" fmla="*/ 2 w 5"/>
                <a:gd name="T3" fmla="*/ 0 h 8"/>
                <a:gd name="T4" fmla="*/ 2 w 5"/>
                <a:gd name="T5" fmla="*/ 0 h 8"/>
                <a:gd name="T6" fmla="*/ 0 w 5"/>
                <a:gd name="T7" fmla="*/ 8 h 8"/>
                <a:gd name="T8" fmla="*/ 0 w 5"/>
                <a:gd name="T9" fmla="*/ 8 h 8"/>
                <a:gd name="T10" fmla="*/ 4 w 5"/>
                <a:gd name="T11" fmla="*/ 0 h 8"/>
                <a:gd name="T12" fmla="*/ 0 w 5"/>
                <a:gd name="T13" fmla="*/ 8 h 8"/>
                <a:gd name="T14" fmla="*/ 4 w 5"/>
                <a:gd name="T15" fmla="*/ 8 h 8"/>
                <a:gd name="T16" fmla="*/ 5 w 5"/>
                <a:gd name="T17" fmla="*/ 5 h 8"/>
                <a:gd name="T18" fmla="*/ 5 w 5"/>
                <a:gd name="T19" fmla="*/ 2 h 8"/>
                <a:gd name="T20" fmla="*/ 2 w 5"/>
                <a:gd name="T21" fmla="*/ 0 h 8"/>
                <a:gd name="T22" fmla="*/ 4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4" y="0"/>
                  </a:moveTo>
                  <a:lnTo>
                    <a:pt x="2" y="0"/>
                  </a:lnTo>
                  <a:lnTo>
                    <a:pt x="0" y="8"/>
                  </a:lnTo>
                  <a:lnTo>
                    <a:pt x="4" y="0"/>
                  </a:lnTo>
                  <a:lnTo>
                    <a:pt x="0" y="8"/>
                  </a:lnTo>
                  <a:lnTo>
                    <a:pt x="4" y="8"/>
                  </a:lnTo>
                  <a:lnTo>
                    <a:pt x="5" y="5"/>
                  </a:lnTo>
                  <a:lnTo>
                    <a:pt x="5" y="2"/>
                  </a:lnTo>
                  <a:lnTo>
                    <a:pt x="2" y="0"/>
                  </a:lnTo>
                  <a:lnTo>
                    <a:pt x="4"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2" name="Freeform 2085"/>
            <p:cNvSpPr>
              <a:spLocks/>
            </p:cNvSpPr>
            <p:nvPr/>
          </p:nvSpPr>
          <p:spPr bwMode="auto">
            <a:xfrm>
              <a:off x="3767" y="2321"/>
              <a:ext cx="7" cy="8"/>
            </a:xfrm>
            <a:custGeom>
              <a:avLst/>
              <a:gdLst>
                <a:gd name="T0" fmla="*/ 5 w 7"/>
                <a:gd name="T1" fmla="*/ 2 h 8"/>
                <a:gd name="T2" fmla="*/ 4 w 7"/>
                <a:gd name="T3" fmla="*/ 2 h 8"/>
                <a:gd name="T4" fmla="*/ 4 w 7"/>
                <a:gd name="T5" fmla="*/ 0 h 8"/>
                <a:gd name="T6" fmla="*/ 0 w 7"/>
                <a:gd name="T7" fmla="*/ 8 h 8"/>
                <a:gd name="T8" fmla="*/ 0 w 7"/>
                <a:gd name="T9" fmla="*/ 8 h 8"/>
                <a:gd name="T10" fmla="*/ 5 w 7"/>
                <a:gd name="T11" fmla="*/ 2 h 8"/>
                <a:gd name="T12" fmla="*/ 0 w 7"/>
                <a:gd name="T13" fmla="*/ 8 h 8"/>
                <a:gd name="T14" fmla="*/ 4 w 7"/>
                <a:gd name="T15" fmla="*/ 8 h 8"/>
                <a:gd name="T16" fmla="*/ 7 w 7"/>
                <a:gd name="T17" fmla="*/ 7 h 8"/>
                <a:gd name="T18" fmla="*/ 7 w 7"/>
                <a:gd name="T19" fmla="*/ 4 h 8"/>
                <a:gd name="T20" fmla="*/ 4 w 7"/>
                <a:gd name="T21" fmla="*/ 2 h 8"/>
                <a:gd name="T22" fmla="*/ 5 w 7"/>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2"/>
                  </a:moveTo>
                  <a:lnTo>
                    <a:pt x="4" y="2"/>
                  </a:lnTo>
                  <a:lnTo>
                    <a:pt x="4" y="0"/>
                  </a:lnTo>
                  <a:lnTo>
                    <a:pt x="0" y="8"/>
                  </a:lnTo>
                  <a:lnTo>
                    <a:pt x="5" y="2"/>
                  </a:lnTo>
                  <a:lnTo>
                    <a:pt x="0" y="8"/>
                  </a:lnTo>
                  <a:lnTo>
                    <a:pt x="4" y="8"/>
                  </a:lnTo>
                  <a:lnTo>
                    <a:pt x="7" y="7"/>
                  </a:lnTo>
                  <a:lnTo>
                    <a:pt x="7" y="4"/>
                  </a:lnTo>
                  <a:lnTo>
                    <a:pt x="4" y="2"/>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3" name="Freeform 2086"/>
            <p:cNvSpPr>
              <a:spLocks/>
            </p:cNvSpPr>
            <p:nvPr/>
          </p:nvSpPr>
          <p:spPr bwMode="auto">
            <a:xfrm>
              <a:off x="3767" y="2323"/>
              <a:ext cx="7" cy="8"/>
            </a:xfrm>
            <a:custGeom>
              <a:avLst/>
              <a:gdLst>
                <a:gd name="T0" fmla="*/ 7 w 7"/>
                <a:gd name="T1" fmla="*/ 2 h 8"/>
                <a:gd name="T2" fmla="*/ 7 w 7"/>
                <a:gd name="T3" fmla="*/ 2 h 8"/>
                <a:gd name="T4" fmla="*/ 5 w 7"/>
                <a:gd name="T5" fmla="*/ 0 h 8"/>
                <a:gd name="T6" fmla="*/ 0 w 7"/>
                <a:gd name="T7" fmla="*/ 6 h 8"/>
                <a:gd name="T8" fmla="*/ 0 w 7"/>
                <a:gd name="T9" fmla="*/ 6 h 8"/>
                <a:gd name="T10" fmla="*/ 7 w 7"/>
                <a:gd name="T11" fmla="*/ 2 h 8"/>
                <a:gd name="T12" fmla="*/ 0 w 7"/>
                <a:gd name="T13" fmla="*/ 6 h 8"/>
                <a:gd name="T14" fmla="*/ 4 w 7"/>
                <a:gd name="T15" fmla="*/ 8 h 8"/>
                <a:gd name="T16" fmla="*/ 7 w 7"/>
                <a:gd name="T17" fmla="*/ 6 h 8"/>
                <a:gd name="T18" fmla="*/ 7 w 7"/>
                <a:gd name="T19" fmla="*/ 3 h 8"/>
                <a:gd name="T20" fmla="*/ 7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2"/>
                  </a:moveTo>
                  <a:lnTo>
                    <a:pt x="7" y="2"/>
                  </a:lnTo>
                  <a:lnTo>
                    <a:pt x="5" y="0"/>
                  </a:lnTo>
                  <a:lnTo>
                    <a:pt x="0" y="6"/>
                  </a:lnTo>
                  <a:lnTo>
                    <a:pt x="7" y="2"/>
                  </a:lnTo>
                  <a:lnTo>
                    <a:pt x="0" y="6"/>
                  </a:lnTo>
                  <a:lnTo>
                    <a:pt x="4" y="8"/>
                  </a:lnTo>
                  <a:lnTo>
                    <a:pt x="7" y="6"/>
                  </a:lnTo>
                  <a:lnTo>
                    <a:pt x="7" y="3"/>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4" name="Freeform 2087"/>
            <p:cNvSpPr>
              <a:spLocks/>
            </p:cNvSpPr>
            <p:nvPr/>
          </p:nvSpPr>
          <p:spPr bwMode="auto">
            <a:xfrm>
              <a:off x="3767" y="2325"/>
              <a:ext cx="8" cy="8"/>
            </a:xfrm>
            <a:custGeom>
              <a:avLst/>
              <a:gdLst>
                <a:gd name="T0" fmla="*/ 8 w 8"/>
                <a:gd name="T1" fmla="*/ 1 h 8"/>
                <a:gd name="T2" fmla="*/ 7 w 8"/>
                <a:gd name="T3" fmla="*/ 1 h 8"/>
                <a:gd name="T4" fmla="*/ 7 w 8"/>
                <a:gd name="T5" fmla="*/ 0 h 8"/>
                <a:gd name="T6" fmla="*/ 0 w 8"/>
                <a:gd name="T7" fmla="*/ 4 h 8"/>
                <a:gd name="T8" fmla="*/ 2 w 8"/>
                <a:gd name="T9" fmla="*/ 6 h 8"/>
                <a:gd name="T10" fmla="*/ 8 w 8"/>
                <a:gd name="T11" fmla="*/ 1 h 8"/>
                <a:gd name="T12" fmla="*/ 2 w 8"/>
                <a:gd name="T13" fmla="*/ 6 h 8"/>
                <a:gd name="T14" fmla="*/ 4 w 8"/>
                <a:gd name="T15" fmla="*/ 8 h 8"/>
                <a:gd name="T16" fmla="*/ 7 w 8"/>
                <a:gd name="T17" fmla="*/ 6 h 8"/>
                <a:gd name="T18" fmla="*/ 8 w 8"/>
                <a:gd name="T19" fmla="*/ 4 h 8"/>
                <a:gd name="T20" fmla="*/ 7 w 8"/>
                <a:gd name="T21" fmla="*/ 1 h 8"/>
                <a:gd name="T22" fmla="*/ 8 w 8"/>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1"/>
                  </a:moveTo>
                  <a:lnTo>
                    <a:pt x="7" y="1"/>
                  </a:lnTo>
                  <a:lnTo>
                    <a:pt x="7" y="0"/>
                  </a:lnTo>
                  <a:lnTo>
                    <a:pt x="0" y="4"/>
                  </a:lnTo>
                  <a:lnTo>
                    <a:pt x="2" y="6"/>
                  </a:lnTo>
                  <a:lnTo>
                    <a:pt x="8" y="1"/>
                  </a:lnTo>
                  <a:lnTo>
                    <a:pt x="2" y="6"/>
                  </a:lnTo>
                  <a:lnTo>
                    <a:pt x="4" y="8"/>
                  </a:lnTo>
                  <a:lnTo>
                    <a:pt x="7" y="6"/>
                  </a:lnTo>
                  <a:lnTo>
                    <a:pt x="8" y="4"/>
                  </a:lnTo>
                  <a:lnTo>
                    <a:pt x="7" y="1"/>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5" name="Freeform 2088"/>
            <p:cNvSpPr>
              <a:spLocks/>
            </p:cNvSpPr>
            <p:nvPr/>
          </p:nvSpPr>
          <p:spPr bwMode="auto">
            <a:xfrm>
              <a:off x="3769" y="2326"/>
              <a:ext cx="8" cy="8"/>
            </a:xfrm>
            <a:custGeom>
              <a:avLst/>
              <a:gdLst>
                <a:gd name="T0" fmla="*/ 6 w 8"/>
                <a:gd name="T1" fmla="*/ 2 h 8"/>
                <a:gd name="T2" fmla="*/ 6 w 8"/>
                <a:gd name="T3" fmla="*/ 2 h 8"/>
                <a:gd name="T4" fmla="*/ 6 w 8"/>
                <a:gd name="T5" fmla="*/ 0 h 8"/>
                <a:gd name="T6" fmla="*/ 0 w 8"/>
                <a:gd name="T7" fmla="*/ 3 h 8"/>
                <a:gd name="T8" fmla="*/ 0 w 8"/>
                <a:gd name="T9" fmla="*/ 5 h 8"/>
                <a:gd name="T10" fmla="*/ 6 w 8"/>
                <a:gd name="T11" fmla="*/ 2 h 8"/>
                <a:gd name="T12" fmla="*/ 0 w 8"/>
                <a:gd name="T13" fmla="*/ 5 h 8"/>
                <a:gd name="T14" fmla="*/ 3 w 8"/>
                <a:gd name="T15" fmla="*/ 8 h 8"/>
                <a:gd name="T16" fmla="*/ 5 w 8"/>
                <a:gd name="T17" fmla="*/ 7 h 8"/>
                <a:gd name="T18" fmla="*/ 8 w 8"/>
                <a:gd name="T19" fmla="*/ 5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6" y="0"/>
                  </a:lnTo>
                  <a:lnTo>
                    <a:pt x="0" y="3"/>
                  </a:lnTo>
                  <a:lnTo>
                    <a:pt x="0" y="5"/>
                  </a:lnTo>
                  <a:lnTo>
                    <a:pt x="6" y="2"/>
                  </a:lnTo>
                  <a:lnTo>
                    <a:pt x="0" y="5"/>
                  </a:lnTo>
                  <a:lnTo>
                    <a:pt x="3" y="8"/>
                  </a:lnTo>
                  <a:lnTo>
                    <a:pt x="5" y="7"/>
                  </a:lnTo>
                  <a:lnTo>
                    <a:pt x="8" y="5"/>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6" name="Freeform 2089"/>
            <p:cNvSpPr>
              <a:spLocks/>
            </p:cNvSpPr>
            <p:nvPr/>
          </p:nvSpPr>
          <p:spPr bwMode="auto">
            <a:xfrm>
              <a:off x="3769" y="2328"/>
              <a:ext cx="8" cy="8"/>
            </a:xfrm>
            <a:custGeom>
              <a:avLst/>
              <a:gdLst>
                <a:gd name="T0" fmla="*/ 8 w 8"/>
                <a:gd name="T1" fmla="*/ 1 h 8"/>
                <a:gd name="T2" fmla="*/ 8 w 8"/>
                <a:gd name="T3" fmla="*/ 1 h 8"/>
                <a:gd name="T4" fmla="*/ 6 w 8"/>
                <a:gd name="T5" fmla="*/ 0 h 8"/>
                <a:gd name="T6" fmla="*/ 0 w 8"/>
                <a:gd name="T7" fmla="*/ 3 h 8"/>
                <a:gd name="T8" fmla="*/ 2 w 8"/>
                <a:gd name="T9" fmla="*/ 5 h 8"/>
                <a:gd name="T10" fmla="*/ 8 w 8"/>
                <a:gd name="T11" fmla="*/ 1 h 8"/>
                <a:gd name="T12" fmla="*/ 2 w 8"/>
                <a:gd name="T13" fmla="*/ 5 h 8"/>
                <a:gd name="T14" fmla="*/ 3 w 8"/>
                <a:gd name="T15" fmla="*/ 8 h 8"/>
                <a:gd name="T16" fmla="*/ 6 w 8"/>
                <a:gd name="T17" fmla="*/ 6 h 8"/>
                <a:gd name="T18" fmla="*/ 8 w 8"/>
                <a:gd name="T19" fmla="*/ 5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6" y="0"/>
                  </a:lnTo>
                  <a:lnTo>
                    <a:pt x="0" y="3"/>
                  </a:lnTo>
                  <a:lnTo>
                    <a:pt x="2" y="5"/>
                  </a:lnTo>
                  <a:lnTo>
                    <a:pt x="8" y="1"/>
                  </a:lnTo>
                  <a:lnTo>
                    <a:pt x="2" y="5"/>
                  </a:lnTo>
                  <a:lnTo>
                    <a:pt x="3" y="8"/>
                  </a:lnTo>
                  <a:lnTo>
                    <a:pt x="6" y="6"/>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7" name="Freeform 2090"/>
            <p:cNvSpPr>
              <a:spLocks/>
            </p:cNvSpPr>
            <p:nvPr/>
          </p:nvSpPr>
          <p:spPr bwMode="auto">
            <a:xfrm>
              <a:off x="3771" y="2329"/>
              <a:ext cx="8" cy="9"/>
            </a:xfrm>
            <a:custGeom>
              <a:avLst/>
              <a:gdLst>
                <a:gd name="T0" fmla="*/ 8 w 8"/>
                <a:gd name="T1" fmla="*/ 4 h 9"/>
                <a:gd name="T2" fmla="*/ 8 w 8"/>
                <a:gd name="T3" fmla="*/ 4 h 9"/>
                <a:gd name="T4" fmla="*/ 6 w 8"/>
                <a:gd name="T5" fmla="*/ 0 h 9"/>
                <a:gd name="T6" fmla="*/ 0 w 8"/>
                <a:gd name="T7" fmla="*/ 4 h 9"/>
                <a:gd name="T8" fmla="*/ 0 w 8"/>
                <a:gd name="T9" fmla="*/ 7 h 9"/>
                <a:gd name="T10" fmla="*/ 8 w 8"/>
                <a:gd name="T11" fmla="*/ 4 h 9"/>
                <a:gd name="T12" fmla="*/ 0 w 8"/>
                <a:gd name="T13" fmla="*/ 7 h 9"/>
                <a:gd name="T14" fmla="*/ 3 w 8"/>
                <a:gd name="T15" fmla="*/ 9 h 9"/>
                <a:gd name="T16" fmla="*/ 4 w 8"/>
                <a:gd name="T17" fmla="*/ 9 h 9"/>
                <a:gd name="T18" fmla="*/ 8 w 8"/>
                <a:gd name="T19" fmla="*/ 7 h 9"/>
                <a:gd name="T20" fmla="*/ 8 w 8"/>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4"/>
                  </a:moveTo>
                  <a:lnTo>
                    <a:pt x="8" y="4"/>
                  </a:lnTo>
                  <a:lnTo>
                    <a:pt x="6" y="0"/>
                  </a:lnTo>
                  <a:lnTo>
                    <a:pt x="0" y="4"/>
                  </a:lnTo>
                  <a:lnTo>
                    <a:pt x="0" y="7"/>
                  </a:lnTo>
                  <a:lnTo>
                    <a:pt x="8" y="4"/>
                  </a:lnTo>
                  <a:lnTo>
                    <a:pt x="0" y="7"/>
                  </a:lnTo>
                  <a:lnTo>
                    <a:pt x="3" y="9"/>
                  </a:lnTo>
                  <a:lnTo>
                    <a:pt x="4" y="9"/>
                  </a:lnTo>
                  <a:lnTo>
                    <a:pt x="8" y="7"/>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8" name="Freeform 2091"/>
            <p:cNvSpPr>
              <a:spLocks/>
            </p:cNvSpPr>
            <p:nvPr/>
          </p:nvSpPr>
          <p:spPr bwMode="auto">
            <a:xfrm>
              <a:off x="3771" y="2333"/>
              <a:ext cx="8" cy="6"/>
            </a:xfrm>
            <a:custGeom>
              <a:avLst/>
              <a:gdLst>
                <a:gd name="T0" fmla="*/ 8 w 8"/>
                <a:gd name="T1" fmla="*/ 1 h 6"/>
                <a:gd name="T2" fmla="*/ 8 w 8"/>
                <a:gd name="T3" fmla="*/ 1 h 6"/>
                <a:gd name="T4" fmla="*/ 8 w 8"/>
                <a:gd name="T5" fmla="*/ 0 h 6"/>
                <a:gd name="T6" fmla="*/ 0 w 8"/>
                <a:gd name="T7" fmla="*/ 3 h 6"/>
                <a:gd name="T8" fmla="*/ 1 w 8"/>
                <a:gd name="T9" fmla="*/ 5 h 6"/>
                <a:gd name="T10" fmla="*/ 8 w 8"/>
                <a:gd name="T11" fmla="*/ 1 h 6"/>
                <a:gd name="T12" fmla="*/ 1 w 8"/>
                <a:gd name="T13" fmla="*/ 5 h 6"/>
                <a:gd name="T14" fmla="*/ 3 w 8"/>
                <a:gd name="T15" fmla="*/ 6 h 6"/>
                <a:gd name="T16" fmla="*/ 6 w 8"/>
                <a:gd name="T17" fmla="*/ 6 h 6"/>
                <a:gd name="T18" fmla="*/ 8 w 8"/>
                <a:gd name="T19" fmla="*/ 5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8" y="0"/>
                  </a:lnTo>
                  <a:lnTo>
                    <a:pt x="0" y="3"/>
                  </a:lnTo>
                  <a:lnTo>
                    <a:pt x="1" y="5"/>
                  </a:lnTo>
                  <a:lnTo>
                    <a:pt x="8" y="1"/>
                  </a:lnTo>
                  <a:lnTo>
                    <a:pt x="1" y="5"/>
                  </a:lnTo>
                  <a:lnTo>
                    <a:pt x="3" y="6"/>
                  </a:lnTo>
                  <a:lnTo>
                    <a:pt x="6" y="6"/>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09" name="Freeform 2092"/>
            <p:cNvSpPr>
              <a:spLocks/>
            </p:cNvSpPr>
            <p:nvPr/>
          </p:nvSpPr>
          <p:spPr bwMode="auto">
            <a:xfrm>
              <a:off x="3772" y="2334"/>
              <a:ext cx="8" cy="8"/>
            </a:xfrm>
            <a:custGeom>
              <a:avLst/>
              <a:gdLst>
                <a:gd name="T0" fmla="*/ 0 w 8"/>
                <a:gd name="T1" fmla="*/ 7 h 8"/>
                <a:gd name="T2" fmla="*/ 8 w 8"/>
                <a:gd name="T3" fmla="*/ 4 h 8"/>
                <a:gd name="T4" fmla="*/ 7 w 8"/>
                <a:gd name="T5" fmla="*/ 0 h 8"/>
                <a:gd name="T6" fmla="*/ 0 w 8"/>
                <a:gd name="T7" fmla="*/ 4 h 8"/>
                <a:gd name="T8" fmla="*/ 0 w 8"/>
                <a:gd name="T9" fmla="*/ 7 h 8"/>
                <a:gd name="T10" fmla="*/ 0 w 8"/>
                <a:gd name="T11" fmla="*/ 7 h 8"/>
                <a:gd name="T12" fmla="*/ 0 w 8"/>
                <a:gd name="T13" fmla="*/ 7 h 8"/>
                <a:gd name="T14" fmla="*/ 3 w 8"/>
                <a:gd name="T15" fmla="*/ 8 h 8"/>
                <a:gd name="T16" fmla="*/ 5 w 8"/>
                <a:gd name="T17" fmla="*/ 8 h 8"/>
                <a:gd name="T18" fmla="*/ 8 w 8"/>
                <a:gd name="T19" fmla="*/ 7 h 8"/>
                <a:gd name="T20" fmla="*/ 8 w 8"/>
                <a:gd name="T21" fmla="*/ 4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8" y="4"/>
                  </a:lnTo>
                  <a:lnTo>
                    <a:pt x="7" y="0"/>
                  </a:lnTo>
                  <a:lnTo>
                    <a:pt x="0" y="4"/>
                  </a:lnTo>
                  <a:lnTo>
                    <a:pt x="0" y="7"/>
                  </a:lnTo>
                  <a:lnTo>
                    <a:pt x="3" y="8"/>
                  </a:lnTo>
                  <a:lnTo>
                    <a:pt x="5" y="8"/>
                  </a:lnTo>
                  <a:lnTo>
                    <a:pt x="8" y="7"/>
                  </a:lnTo>
                  <a:lnTo>
                    <a:pt x="8" y="4"/>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0" name="Freeform 2093"/>
            <p:cNvSpPr>
              <a:spLocks/>
            </p:cNvSpPr>
            <p:nvPr/>
          </p:nvSpPr>
          <p:spPr bwMode="auto">
            <a:xfrm>
              <a:off x="3772" y="2338"/>
              <a:ext cx="10" cy="8"/>
            </a:xfrm>
            <a:custGeom>
              <a:avLst/>
              <a:gdLst>
                <a:gd name="T0" fmla="*/ 10 w 10"/>
                <a:gd name="T1" fmla="*/ 3 h 8"/>
                <a:gd name="T2" fmla="*/ 10 w 10"/>
                <a:gd name="T3" fmla="*/ 3 h 8"/>
                <a:gd name="T4" fmla="*/ 8 w 10"/>
                <a:gd name="T5" fmla="*/ 0 h 8"/>
                <a:gd name="T6" fmla="*/ 0 w 10"/>
                <a:gd name="T7" fmla="*/ 3 h 8"/>
                <a:gd name="T8" fmla="*/ 2 w 10"/>
                <a:gd name="T9" fmla="*/ 6 h 8"/>
                <a:gd name="T10" fmla="*/ 10 w 10"/>
                <a:gd name="T11" fmla="*/ 3 h 8"/>
                <a:gd name="T12" fmla="*/ 2 w 10"/>
                <a:gd name="T13" fmla="*/ 6 h 8"/>
                <a:gd name="T14" fmla="*/ 3 w 10"/>
                <a:gd name="T15" fmla="*/ 8 h 8"/>
                <a:gd name="T16" fmla="*/ 7 w 10"/>
                <a:gd name="T17" fmla="*/ 8 h 8"/>
                <a:gd name="T18" fmla="*/ 8 w 10"/>
                <a:gd name="T19" fmla="*/ 6 h 8"/>
                <a:gd name="T20" fmla="*/ 10 w 10"/>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8">
                  <a:moveTo>
                    <a:pt x="10" y="3"/>
                  </a:moveTo>
                  <a:lnTo>
                    <a:pt x="10" y="3"/>
                  </a:lnTo>
                  <a:lnTo>
                    <a:pt x="8" y="0"/>
                  </a:lnTo>
                  <a:lnTo>
                    <a:pt x="0" y="3"/>
                  </a:lnTo>
                  <a:lnTo>
                    <a:pt x="2" y="6"/>
                  </a:lnTo>
                  <a:lnTo>
                    <a:pt x="10" y="3"/>
                  </a:lnTo>
                  <a:lnTo>
                    <a:pt x="2" y="6"/>
                  </a:lnTo>
                  <a:lnTo>
                    <a:pt x="3" y="8"/>
                  </a:lnTo>
                  <a:lnTo>
                    <a:pt x="7" y="8"/>
                  </a:lnTo>
                  <a:lnTo>
                    <a:pt x="8" y="6"/>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1" name="Freeform 2094"/>
            <p:cNvSpPr>
              <a:spLocks/>
            </p:cNvSpPr>
            <p:nvPr/>
          </p:nvSpPr>
          <p:spPr bwMode="auto">
            <a:xfrm>
              <a:off x="3774" y="2341"/>
              <a:ext cx="8" cy="8"/>
            </a:xfrm>
            <a:custGeom>
              <a:avLst/>
              <a:gdLst>
                <a:gd name="T0" fmla="*/ 8 w 8"/>
                <a:gd name="T1" fmla="*/ 3 h 8"/>
                <a:gd name="T2" fmla="*/ 8 w 8"/>
                <a:gd name="T3" fmla="*/ 3 h 8"/>
                <a:gd name="T4" fmla="*/ 8 w 8"/>
                <a:gd name="T5" fmla="*/ 0 h 8"/>
                <a:gd name="T6" fmla="*/ 0 w 8"/>
                <a:gd name="T7" fmla="*/ 3 h 8"/>
                <a:gd name="T8" fmla="*/ 1 w 8"/>
                <a:gd name="T9" fmla="*/ 6 h 8"/>
                <a:gd name="T10" fmla="*/ 8 w 8"/>
                <a:gd name="T11" fmla="*/ 3 h 8"/>
                <a:gd name="T12" fmla="*/ 1 w 8"/>
                <a:gd name="T13" fmla="*/ 6 h 8"/>
                <a:gd name="T14" fmla="*/ 3 w 8"/>
                <a:gd name="T15" fmla="*/ 8 h 8"/>
                <a:gd name="T16" fmla="*/ 6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8" y="0"/>
                  </a:lnTo>
                  <a:lnTo>
                    <a:pt x="0" y="3"/>
                  </a:lnTo>
                  <a:lnTo>
                    <a:pt x="1" y="6"/>
                  </a:lnTo>
                  <a:lnTo>
                    <a:pt x="8" y="3"/>
                  </a:lnTo>
                  <a:lnTo>
                    <a:pt x="1" y="6"/>
                  </a:lnTo>
                  <a:lnTo>
                    <a:pt x="3" y="8"/>
                  </a:lnTo>
                  <a:lnTo>
                    <a:pt x="6" y="8"/>
                  </a:lnTo>
                  <a:lnTo>
                    <a:pt x="8" y="6"/>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2" name="Freeform 2095"/>
            <p:cNvSpPr>
              <a:spLocks/>
            </p:cNvSpPr>
            <p:nvPr/>
          </p:nvSpPr>
          <p:spPr bwMode="auto">
            <a:xfrm>
              <a:off x="3775" y="2344"/>
              <a:ext cx="9" cy="10"/>
            </a:xfrm>
            <a:custGeom>
              <a:avLst/>
              <a:gdLst>
                <a:gd name="T0" fmla="*/ 9 w 9"/>
                <a:gd name="T1" fmla="*/ 5 h 10"/>
                <a:gd name="T2" fmla="*/ 9 w 9"/>
                <a:gd name="T3" fmla="*/ 5 h 10"/>
                <a:gd name="T4" fmla="*/ 7 w 9"/>
                <a:gd name="T5" fmla="*/ 0 h 10"/>
                <a:gd name="T6" fmla="*/ 0 w 9"/>
                <a:gd name="T7" fmla="*/ 3 h 10"/>
                <a:gd name="T8" fmla="*/ 0 w 9"/>
                <a:gd name="T9" fmla="*/ 6 h 10"/>
                <a:gd name="T10" fmla="*/ 9 w 9"/>
                <a:gd name="T11" fmla="*/ 5 h 10"/>
                <a:gd name="T12" fmla="*/ 0 w 9"/>
                <a:gd name="T13" fmla="*/ 6 h 10"/>
                <a:gd name="T14" fmla="*/ 2 w 9"/>
                <a:gd name="T15" fmla="*/ 8 h 10"/>
                <a:gd name="T16" fmla="*/ 5 w 9"/>
                <a:gd name="T17" fmla="*/ 10 h 10"/>
                <a:gd name="T18" fmla="*/ 7 w 9"/>
                <a:gd name="T19" fmla="*/ 8 h 10"/>
                <a:gd name="T20" fmla="*/ 9 w 9"/>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0">
                  <a:moveTo>
                    <a:pt x="9" y="5"/>
                  </a:moveTo>
                  <a:lnTo>
                    <a:pt x="9" y="5"/>
                  </a:lnTo>
                  <a:lnTo>
                    <a:pt x="7" y="0"/>
                  </a:lnTo>
                  <a:lnTo>
                    <a:pt x="0" y="3"/>
                  </a:lnTo>
                  <a:lnTo>
                    <a:pt x="0" y="6"/>
                  </a:lnTo>
                  <a:lnTo>
                    <a:pt x="9" y="5"/>
                  </a:lnTo>
                  <a:lnTo>
                    <a:pt x="0" y="6"/>
                  </a:lnTo>
                  <a:lnTo>
                    <a:pt x="2" y="8"/>
                  </a:lnTo>
                  <a:lnTo>
                    <a:pt x="5" y="10"/>
                  </a:lnTo>
                  <a:lnTo>
                    <a:pt x="7" y="8"/>
                  </a:lnTo>
                  <a:lnTo>
                    <a:pt x="9"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3" name="Freeform 2096"/>
            <p:cNvSpPr>
              <a:spLocks/>
            </p:cNvSpPr>
            <p:nvPr/>
          </p:nvSpPr>
          <p:spPr bwMode="auto">
            <a:xfrm>
              <a:off x="3775" y="2349"/>
              <a:ext cx="9" cy="8"/>
            </a:xfrm>
            <a:custGeom>
              <a:avLst/>
              <a:gdLst>
                <a:gd name="T0" fmla="*/ 2 w 9"/>
                <a:gd name="T1" fmla="*/ 5 h 8"/>
                <a:gd name="T2" fmla="*/ 9 w 9"/>
                <a:gd name="T3" fmla="*/ 3 h 8"/>
                <a:gd name="T4" fmla="*/ 9 w 9"/>
                <a:gd name="T5" fmla="*/ 0 h 8"/>
                <a:gd name="T6" fmla="*/ 0 w 9"/>
                <a:gd name="T7" fmla="*/ 1 h 8"/>
                <a:gd name="T8" fmla="*/ 2 w 9"/>
                <a:gd name="T9" fmla="*/ 5 h 8"/>
                <a:gd name="T10" fmla="*/ 2 w 9"/>
                <a:gd name="T11" fmla="*/ 5 h 8"/>
                <a:gd name="T12" fmla="*/ 2 w 9"/>
                <a:gd name="T13" fmla="*/ 5 h 8"/>
                <a:gd name="T14" fmla="*/ 4 w 9"/>
                <a:gd name="T15" fmla="*/ 8 h 8"/>
                <a:gd name="T16" fmla="*/ 7 w 9"/>
                <a:gd name="T17" fmla="*/ 8 h 8"/>
                <a:gd name="T18" fmla="*/ 9 w 9"/>
                <a:gd name="T19" fmla="*/ 6 h 8"/>
                <a:gd name="T20" fmla="*/ 9 w 9"/>
                <a:gd name="T21" fmla="*/ 3 h 8"/>
                <a:gd name="T22" fmla="*/ 2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5"/>
                  </a:moveTo>
                  <a:lnTo>
                    <a:pt x="9" y="3"/>
                  </a:lnTo>
                  <a:lnTo>
                    <a:pt x="9" y="0"/>
                  </a:lnTo>
                  <a:lnTo>
                    <a:pt x="0" y="1"/>
                  </a:lnTo>
                  <a:lnTo>
                    <a:pt x="2" y="5"/>
                  </a:lnTo>
                  <a:lnTo>
                    <a:pt x="4" y="8"/>
                  </a:lnTo>
                  <a:lnTo>
                    <a:pt x="7" y="8"/>
                  </a:lnTo>
                  <a:lnTo>
                    <a:pt x="9" y="6"/>
                  </a:lnTo>
                  <a:lnTo>
                    <a:pt x="9" y="3"/>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4" name="Freeform 2097"/>
            <p:cNvSpPr>
              <a:spLocks/>
            </p:cNvSpPr>
            <p:nvPr/>
          </p:nvSpPr>
          <p:spPr bwMode="auto">
            <a:xfrm>
              <a:off x="3777" y="2352"/>
              <a:ext cx="8" cy="10"/>
            </a:xfrm>
            <a:custGeom>
              <a:avLst/>
              <a:gdLst>
                <a:gd name="T0" fmla="*/ 8 w 8"/>
                <a:gd name="T1" fmla="*/ 5 h 10"/>
                <a:gd name="T2" fmla="*/ 8 w 8"/>
                <a:gd name="T3" fmla="*/ 5 h 10"/>
                <a:gd name="T4" fmla="*/ 7 w 8"/>
                <a:gd name="T5" fmla="*/ 0 h 10"/>
                <a:gd name="T6" fmla="*/ 0 w 8"/>
                <a:gd name="T7" fmla="*/ 2 h 10"/>
                <a:gd name="T8" fmla="*/ 0 w 8"/>
                <a:gd name="T9" fmla="*/ 7 h 10"/>
                <a:gd name="T10" fmla="*/ 8 w 8"/>
                <a:gd name="T11" fmla="*/ 5 h 10"/>
                <a:gd name="T12" fmla="*/ 0 w 8"/>
                <a:gd name="T13" fmla="*/ 7 h 10"/>
                <a:gd name="T14" fmla="*/ 3 w 8"/>
                <a:gd name="T15" fmla="*/ 10 h 10"/>
                <a:gd name="T16" fmla="*/ 5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7" y="0"/>
                  </a:lnTo>
                  <a:lnTo>
                    <a:pt x="0" y="2"/>
                  </a:lnTo>
                  <a:lnTo>
                    <a:pt x="0" y="7"/>
                  </a:lnTo>
                  <a:lnTo>
                    <a:pt x="8" y="5"/>
                  </a:lnTo>
                  <a:lnTo>
                    <a:pt x="0" y="7"/>
                  </a:lnTo>
                  <a:lnTo>
                    <a:pt x="3" y="10"/>
                  </a:lnTo>
                  <a:lnTo>
                    <a:pt x="5" y="10"/>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5" name="Freeform 2098"/>
            <p:cNvSpPr>
              <a:spLocks/>
            </p:cNvSpPr>
            <p:nvPr/>
          </p:nvSpPr>
          <p:spPr bwMode="auto">
            <a:xfrm>
              <a:off x="3777" y="2357"/>
              <a:ext cx="10" cy="10"/>
            </a:xfrm>
            <a:custGeom>
              <a:avLst/>
              <a:gdLst>
                <a:gd name="T0" fmla="*/ 10 w 10"/>
                <a:gd name="T1" fmla="*/ 5 h 10"/>
                <a:gd name="T2" fmla="*/ 10 w 10"/>
                <a:gd name="T3" fmla="*/ 5 h 10"/>
                <a:gd name="T4" fmla="*/ 8 w 10"/>
                <a:gd name="T5" fmla="*/ 0 h 10"/>
                <a:gd name="T6" fmla="*/ 0 w 10"/>
                <a:gd name="T7" fmla="*/ 2 h 10"/>
                <a:gd name="T8" fmla="*/ 2 w 10"/>
                <a:gd name="T9" fmla="*/ 6 h 10"/>
                <a:gd name="T10" fmla="*/ 10 w 10"/>
                <a:gd name="T11" fmla="*/ 5 h 10"/>
                <a:gd name="T12" fmla="*/ 2 w 10"/>
                <a:gd name="T13" fmla="*/ 6 h 10"/>
                <a:gd name="T14" fmla="*/ 3 w 10"/>
                <a:gd name="T15" fmla="*/ 8 h 10"/>
                <a:gd name="T16" fmla="*/ 7 w 10"/>
                <a:gd name="T17" fmla="*/ 10 h 10"/>
                <a:gd name="T18" fmla="*/ 8 w 10"/>
                <a:gd name="T19" fmla="*/ 8 h 10"/>
                <a:gd name="T20" fmla="*/ 10 w 10"/>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0">
                  <a:moveTo>
                    <a:pt x="10" y="5"/>
                  </a:moveTo>
                  <a:lnTo>
                    <a:pt x="10" y="5"/>
                  </a:lnTo>
                  <a:lnTo>
                    <a:pt x="8" y="0"/>
                  </a:lnTo>
                  <a:lnTo>
                    <a:pt x="0" y="2"/>
                  </a:lnTo>
                  <a:lnTo>
                    <a:pt x="2" y="6"/>
                  </a:lnTo>
                  <a:lnTo>
                    <a:pt x="10" y="5"/>
                  </a:lnTo>
                  <a:lnTo>
                    <a:pt x="2" y="6"/>
                  </a:lnTo>
                  <a:lnTo>
                    <a:pt x="3" y="8"/>
                  </a:lnTo>
                  <a:lnTo>
                    <a:pt x="7" y="10"/>
                  </a:lnTo>
                  <a:lnTo>
                    <a:pt x="8" y="8"/>
                  </a:lnTo>
                  <a:lnTo>
                    <a:pt x="1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6" name="Freeform 2099"/>
            <p:cNvSpPr>
              <a:spLocks/>
            </p:cNvSpPr>
            <p:nvPr/>
          </p:nvSpPr>
          <p:spPr bwMode="auto">
            <a:xfrm>
              <a:off x="3779" y="2362"/>
              <a:ext cx="8" cy="9"/>
            </a:xfrm>
            <a:custGeom>
              <a:avLst/>
              <a:gdLst>
                <a:gd name="T0" fmla="*/ 1 w 8"/>
                <a:gd name="T1" fmla="*/ 6 h 9"/>
                <a:gd name="T2" fmla="*/ 8 w 8"/>
                <a:gd name="T3" fmla="*/ 5 h 9"/>
                <a:gd name="T4" fmla="*/ 8 w 8"/>
                <a:gd name="T5" fmla="*/ 0 h 9"/>
                <a:gd name="T6" fmla="*/ 0 w 8"/>
                <a:gd name="T7" fmla="*/ 1 h 9"/>
                <a:gd name="T8" fmla="*/ 1 w 8"/>
                <a:gd name="T9" fmla="*/ 6 h 9"/>
                <a:gd name="T10" fmla="*/ 1 w 8"/>
                <a:gd name="T11" fmla="*/ 6 h 9"/>
                <a:gd name="T12" fmla="*/ 1 w 8"/>
                <a:gd name="T13" fmla="*/ 6 h 9"/>
                <a:gd name="T14" fmla="*/ 3 w 8"/>
                <a:gd name="T15" fmla="*/ 8 h 9"/>
                <a:gd name="T16" fmla="*/ 5 w 8"/>
                <a:gd name="T17" fmla="*/ 9 h 9"/>
                <a:gd name="T18" fmla="*/ 8 w 8"/>
                <a:gd name="T19" fmla="*/ 8 h 9"/>
                <a:gd name="T20" fmla="*/ 8 w 8"/>
                <a:gd name="T21" fmla="*/ 5 h 9"/>
                <a:gd name="T22" fmla="*/ 1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6"/>
                  </a:moveTo>
                  <a:lnTo>
                    <a:pt x="8" y="5"/>
                  </a:lnTo>
                  <a:lnTo>
                    <a:pt x="8" y="0"/>
                  </a:lnTo>
                  <a:lnTo>
                    <a:pt x="0" y="1"/>
                  </a:lnTo>
                  <a:lnTo>
                    <a:pt x="1" y="6"/>
                  </a:lnTo>
                  <a:lnTo>
                    <a:pt x="3" y="8"/>
                  </a:lnTo>
                  <a:lnTo>
                    <a:pt x="5" y="9"/>
                  </a:lnTo>
                  <a:lnTo>
                    <a:pt x="8" y="8"/>
                  </a:lnTo>
                  <a:lnTo>
                    <a:pt x="8" y="5"/>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7" name="Freeform 2100"/>
            <p:cNvSpPr>
              <a:spLocks/>
            </p:cNvSpPr>
            <p:nvPr/>
          </p:nvSpPr>
          <p:spPr bwMode="auto">
            <a:xfrm>
              <a:off x="3780" y="2367"/>
              <a:ext cx="8" cy="9"/>
            </a:xfrm>
            <a:custGeom>
              <a:avLst/>
              <a:gdLst>
                <a:gd name="T0" fmla="*/ 8 w 8"/>
                <a:gd name="T1" fmla="*/ 4 h 9"/>
                <a:gd name="T2" fmla="*/ 8 w 8"/>
                <a:gd name="T3" fmla="*/ 4 h 9"/>
                <a:gd name="T4" fmla="*/ 7 w 8"/>
                <a:gd name="T5" fmla="*/ 0 h 9"/>
                <a:gd name="T6" fmla="*/ 0 w 8"/>
                <a:gd name="T7" fmla="*/ 1 h 9"/>
                <a:gd name="T8" fmla="*/ 0 w 8"/>
                <a:gd name="T9" fmla="*/ 6 h 9"/>
                <a:gd name="T10" fmla="*/ 8 w 8"/>
                <a:gd name="T11" fmla="*/ 4 h 9"/>
                <a:gd name="T12" fmla="*/ 0 w 8"/>
                <a:gd name="T13" fmla="*/ 6 h 9"/>
                <a:gd name="T14" fmla="*/ 2 w 8"/>
                <a:gd name="T15" fmla="*/ 8 h 9"/>
                <a:gd name="T16" fmla="*/ 5 w 8"/>
                <a:gd name="T17" fmla="*/ 9 h 9"/>
                <a:gd name="T18" fmla="*/ 7 w 8"/>
                <a:gd name="T19" fmla="*/ 8 h 9"/>
                <a:gd name="T20" fmla="*/ 8 w 8"/>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4"/>
                  </a:moveTo>
                  <a:lnTo>
                    <a:pt x="8" y="4"/>
                  </a:lnTo>
                  <a:lnTo>
                    <a:pt x="7" y="0"/>
                  </a:lnTo>
                  <a:lnTo>
                    <a:pt x="0" y="1"/>
                  </a:lnTo>
                  <a:lnTo>
                    <a:pt x="0" y="6"/>
                  </a:lnTo>
                  <a:lnTo>
                    <a:pt x="8" y="4"/>
                  </a:lnTo>
                  <a:lnTo>
                    <a:pt x="0" y="6"/>
                  </a:lnTo>
                  <a:lnTo>
                    <a:pt x="2" y="8"/>
                  </a:lnTo>
                  <a:lnTo>
                    <a:pt x="5" y="9"/>
                  </a:lnTo>
                  <a:lnTo>
                    <a:pt x="7" y="8"/>
                  </a:lnTo>
                  <a:lnTo>
                    <a:pt x="8"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8" name="Freeform 2101"/>
            <p:cNvSpPr>
              <a:spLocks/>
            </p:cNvSpPr>
            <p:nvPr/>
          </p:nvSpPr>
          <p:spPr bwMode="auto">
            <a:xfrm>
              <a:off x="3780" y="2371"/>
              <a:ext cx="8" cy="10"/>
            </a:xfrm>
            <a:custGeom>
              <a:avLst/>
              <a:gdLst>
                <a:gd name="T0" fmla="*/ 8 w 8"/>
                <a:gd name="T1" fmla="*/ 5 h 10"/>
                <a:gd name="T2" fmla="*/ 8 w 8"/>
                <a:gd name="T3" fmla="*/ 5 h 10"/>
                <a:gd name="T4" fmla="*/ 8 w 8"/>
                <a:gd name="T5" fmla="*/ 0 h 10"/>
                <a:gd name="T6" fmla="*/ 0 w 8"/>
                <a:gd name="T7" fmla="*/ 2 h 10"/>
                <a:gd name="T8" fmla="*/ 2 w 8"/>
                <a:gd name="T9" fmla="*/ 7 h 10"/>
                <a:gd name="T10" fmla="*/ 8 w 8"/>
                <a:gd name="T11" fmla="*/ 5 h 10"/>
                <a:gd name="T12" fmla="*/ 2 w 8"/>
                <a:gd name="T13" fmla="*/ 7 h 10"/>
                <a:gd name="T14" fmla="*/ 4 w 8"/>
                <a:gd name="T15" fmla="*/ 10 h 10"/>
                <a:gd name="T16" fmla="*/ 7 w 8"/>
                <a:gd name="T17" fmla="*/ 10 h 10"/>
                <a:gd name="T18" fmla="*/ 8 w 8"/>
                <a:gd name="T19" fmla="*/ 9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8" y="0"/>
                  </a:lnTo>
                  <a:lnTo>
                    <a:pt x="0" y="2"/>
                  </a:lnTo>
                  <a:lnTo>
                    <a:pt x="2" y="7"/>
                  </a:lnTo>
                  <a:lnTo>
                    <a:pt x="8" y="5"/>
                  </a:lnTo>
                  <a:lnTo>
                    <a:pt x="2" y="7"/>
                  </a:lnTo>
                  <a:lnTo>
                    <a:pt x="4" y="10"/>
                  </a:lnTo>
                  <a:lnTo>
                    <a:pt x="7" y="10"/>
                  </a:lnTo>
                  <a:lnTo>
                    <a:pt x="8" y="9"/>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19" name="Freeform 2102"/>
            <p:cNvSpPr>
              <a:spLocks/>
            </p:cNvSpPr>
            <p:nvPr/>
          </p:nvSpPr>
          <p:spPr bwMode="auto">
            <a:xfrm>
              <a:off x="3782" y="2376"/>
              <a:ext cx="8" cy="10"/>
            </a:xfrm>
            <a:custGeom>
              <a:avLst/>
              <a:gdLst>
                <a:gd name="T0" fmla="*/ 8 w 8"/>
                <a:gd name="T1" fmla="*/ 7 h 10"/>
                <a:gd name="T2" fmla="*/ 8 w 8"/>
                <a:gd name="T3" fmla="*/ 7 h 10"/>
                <a:gd name="T4" fmla="*/ 6 w 8"/>
                <a:gd name="T5" fmla="*/ 0 h 10"/>
                <a:gd name="T6" fmla="*/ 0 w 8"/>
                <a:gd name="T7" fmla="*/ 2 h 10"/>
                <a:gd name="T8" fmla="*/ 0 w 8"/>
                <a:gd name="T9" fmla="*/ 7 h 10"/>
                <a:gd name="T10" fmla="*/ 8 w 8"/>
                <a:gd name="T11" fmla="*/ 7 h 10"/>
                <a:gd name="T12" fmla="*/ 0 w 8"/>
                <a:gd name="T13" fmla="*/ 7 h 10"/>
                <a:gd name="T14" fmla="*/ 2 w 8"/>
                <a:gd name="T15" fmla="*/ 10 h 10"/>
                <a:gd name="T16" fmla="*/ 5 w 8"/>
                <a:gd name="T17" fmla="*/ 10 h 10"/>
                <a:gd name="T18" fmla="*/ 8 w 8"/>
                <a:gd name="T19" fmla="*/ 10 h 10"/>
                <a:gd name="T20" fmla="*/ 8 w 8"/>
                <a:gd name="T21" fmla="*/ 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7"/>
                  </a:moveTo>
                  <a:lnTo>
                    <a:pt x="8" y="7"/>
                  </a:lnTo>
                  <a:lnTo>
                    <a:pt x="6" y="0"/>
                  </a:lnTo>
                  <a:lnTo>
                    <a:pt x="0" y="2"/>
                  </a:lnTo>
                  <a:lnTo>
                    <a:pt x="0" y="7"/>
                  </a:lnTo>
                  <a:lnTo>
                    <a:pt x="8" y="7"/>
                  </a:lnTo>
                  <a:lnTo>
                    <a:pt x="0" y="7"/>
                  </a:lnTo>
                  <a:lnTo>
                    <a:pt x="2" y="10"/>
                  </a:lnTo>
                  <a:lnTo>
                    <a:pt x="5" y="10"/>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0" name="Freeform 2103"/>
            <p:cNvSpPr>
              <a:spLocks/>
            </p:cNvSpPr>
            <p:nvPr/>
          </p:nvSpPr>
          <p:spPr bwMode="auto">
            <a:xfrm>
              <a:off x="3782" y="2383"/>
              <a:ext cx="10" cy="9"/>
            </a:xfrm>
            <a:custGeom>
              <a:avLst/>
              <a:gdLst>
                <a:gd name="T0" fmla="*/ 2 w 10"/>
                <a:gd name="T1" fmla="*/ 6 h 9"/>
                <a:gd name="T2" fmla="*/ 10 w 10"/>
                <a:gd name="T3" fmla="*/ 5 h 9"/>
                <a:gd name="T4" fmla="*/ 8 w 10"/>
                <a:gd name="T5" fmla="*/ 0 h 9"/>
                <a:gd name="T6" fmla="*/ 0 w 10"/>
                <a:gd name="T7" fmla="*/ 0 h 9"/>
                <a:gd name="T8" fmla="*/ 2 w 10"/>
                <a:gd name="T9" fmla="*/ 6 h 9"/>
                <a:gd name="T10" fmla="*/ 2 w 10"/>
                <a:gd name="T11" fmla="*/ 6 h 9"/>
                <a:gd name="T12" fmla="*/ 2 w 10"/>
                <a:gd name="T13" fmla="*/ 6 h 9"/>
                <a:gd name="T14" fmla="*/ 3 w 10"/>
                <a:gd name="T15" fmla="*/ 9 h 9"/>
                <a:gd name="T16" fmla="*/ 6 w 10"/>
                <a:gd name="T17" fmla="*/ 9 h 9"/>
                <a:gd name="T18" fmla="*/ 8 w 10"/>
                <a:gd name="T19" fmla="*/ 8 h 9"/>
                <a:gd name="T20" fmla="*/ 10 w 10"/>
                <a:gd name="T21" fmla="*/ 5 h 9"/>
                <a:gd name="T22" fmla="*/ 2 w 10"/>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9">
                  <a:moveTo>
                    <a:pt x="2" y="6"/>
                  </a:moveTo>
                  <a:lnTo>
                    <a:pt x="10" y="5"/>
                  </a:lnTo>
                  <a:lnTo>
                    <a:pt x="8" y="0"/>
                  </a:lnTo>
                  <a:lnTo>
                    <a:pt x="0" y="0"/>
                  </a:lnTo>
                  <a:lnTo>
                    <a:pt x="2" y="6"/>
                  </a:lnTo>
                  <a:lnTo>
                    <a:pt x="3" y="9"/>
                  </a:lnTo>
                  <a:lnTo>
                    <a:pt x="6" y="9"/>
                  </a:lnTo>
                  <a:lnTo>
                    <a:pt x="8" y="8"/>
                  </a:lnTo>
                  <a:lnTo>
                    <a:pt x="10" y="5"/>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1" name="Freeform 2104"/>
            <p:cNvSpPr>
              <a:spLocks/>
            </p:cNvSpPr>
            <p:nvPr/>
          </p:nvSpPr>
          <p:spPr bwMode="auto">
            <a:xfrm>
              <a:off x="3784" y="2388"/>
              <a:ext cx="8" cy="11"/>
            </a:xfrm>
            <a:custGeom>
              <a:avLst/>
              <a:gdLst>
                <a:gd name="T0" fmla="*/ 8 w 8"/>
                <a:gd name="T1" fmla="*/ 6 h 11"/>
                <a:gd name="T2" fmla="*/ 8 w 8"/>
                <a:gd name="T3" fmla="*/ 6 h 11"/>
                <a:gd name="T4" fmla="*/ 8 w 8"/>
                <a:gd name="T5" fmla="*/ 0 h 11"/>
                <a:gd name="T6" fmla="*/ 0 w 8"/>
                <a:gd name="T7" fmla="*/ 1 h 11"/>
                <a:gd name="T8" fmla="*/ 1 w 8"/>
                <a:gd name="T9" fmla="*/ 8 h 11"/>
                <a:gd name="T10" fmla="*/ 8 w 8"/>
                <a:gd name="T11" fmla="*/ 6 h 11"/>
                <a:gd name="T12" fmla="*/ 1 w 8"/>
                <a:gd name="T13" fmla="*/ 8 h 11"/>
                <a:gd name="T14" fmla="*/ 3 w 8"/>
                <a:gd name="T15" fmla="*/ 9 h 11"/>
                <a:gd name="T16" fmla="*/ 4 w 8"/>
                <a:gd name="T17" fmla="*/ 11 h 11"/>
                <a:gd name="T18" fmla="*/ 8 w 8"/>
                <a:gd name="T19" fmla="*/ 9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8" y="0"/>
                  </a:lnTo>
                  <a:lnTo>
                    <a:pt x="0" y="1"/>
                  </a:lnTo>
                  <a:lnTo>
                    <a:pt x="1" y="8"/>
                  </a:lnTo>
                  <a:lnTo>
                    <a:pt x="8" y="6"/>
                  </a:lnTo>
                  <a:lnTo>
                    <a:pt x="1" y="8"/>
                  </a:lnTo>
                  <a:lnTo>
                    <a:pt x="3" y="9"/>
                  </a:lnTo>
                  <a:lnTo>
                    <a:pt x="4" y="11"/>
                  </a:lnTo>
                  <a:lnTo>
                    <a:pt x="8" y="9"/>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2" name="Freeform 2105"/>
            <p:cNvSpPr>
              <a:spLocks/>
            </p:cNvSpPr>
            <p:nvPr/>
          </p:nvSpPr>
          <p:spPr bwMode="auto">
            <a:xfrm>
              <a:off x="3785" y="2394"/>
              <a:ext cx="8" cy="10"/>
            </a:xfrm>
            <a:custGeom>
              <a:avLst/>
              <a:gdLst>
                <a:gd name="T0" fmla="*/ 8 w 8"/>
                <a:gd name="T1" fmla="*/ 7 h 10"/>
                <a:gd name="T2" fmla="*/ 8 w 8"/>
                <a:gd name="T3" fmla="*/ 7 h 10"/>
                <a:gd name="T4" fmla="*/ 7 w 8"/>
                <a:gd name="T5" fmla="*/ 0 h 10"/>
                <a:gd name="T6" fmla="*/ 0 w 8"/>
                <a:gd name="T7" fmla="*/ 2 h 10"/>
                <a:gd name="T8" fmla="*/ 0 w 8"/>
                <a:gd name="T9" fmla="*/ 7 h 10"/>
                <a:gd name="T10" fmla="*/ 8 w 8"/>
                <a:gd name="T11" fmla="*/ 7 h 10"/>
                <a:gd name="T12" fmla="*/ 0 w 8"/>
                <a:gd name="T13" fmla="*/ 7 h 10"/>
                <a:gd name="T14" fmla="*/ 2 w 8"/>
                <a:gd name="T15" fmla="*/ 10 h 10"/>
                <a:gd name="T16" fmla="*/ 5 w 8"/>
                <a:gd name="T17" fmla="*/ 10 h 10"/>
                <a:gd name="T18" fmla="*/ 7 w 8"/>
                <a:gd name="T19" fmla="*/ 10 h 10"/>
                <a:gd name="T20" fmla="*/ 8 w 8"/>
                <a:gd name="T21" fmla="*/ 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7"/>
                  </a:moveTo>
                  <a:lnTo>
                    <a:pt x="8" y="7"/>
                  </a:lnTo>
                  <a:lnTo>
                    <a:pt x="7" y="0"/>
                  </a:lnTo>
                  <a:lnTo>
                    <a:pt x="0" y="2"/>
                  </a:lnTo>
                  <a:lnTo>
                    <a:pt x="0" y="7"/>
                  </a:lnTo>
                  <a:lnTo>
                    <a:pt x="8" y="7"/>
                  </a:lnTo>
                  <a:lnTo>
                    <a:pt x="0" y="7"/>
                  </a:lnTo>
                  <a:lnTo>
                    <a:pt x="2" y="10"/>
                  </a:lnTo>
                  <a:lnTo>
                    <a:pt x="5" y="10"/>
                  </a:lnTo>
                  <a:lnTo>
                    <a:pt x="7"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3" name="Freeform 2106"/>
            <p:cNvSpPr>
              <a:spLocks/>
            </p:cNvSpPr>
            <p:nvPr/>
          </p:nvSpPr>
          <p:spPr bwMode="auto">
            <a:xfrm>
              <a:off x="3785" y="2401"/>
              <a:ext cx="8" cy="9"/>
            </a:xfrm>
            <a:custGeom>
              <a:avLst/>
              <a:gdLst>
                <a:gd name="T0" fmla="*/ 8 w 8"/>
                <a:gd name="T1" fmla="*/ 6 h 9"/>
                <a:gd name="T2" fmla="*/ 8 w 8"/>
                <a:gd name="T3" fmla="*/ 6 h 9"/>
                <a:gd name="T4" fmla="*/ 8 w 8"/>
                <a:gd name="T5" fmla="*/ 0 h 9"/>
                <a:gd name="T6" fmla="*/ 0 w 8"/>
                <a:gd name="T7" fmla="*/ 0 h 9"/>
                <a:gd name="T8" fmla="*/ 2 w 8"/>
                <a:gd name="T9" fmla="*/ 6 h 9"/>
                <a:gd name="T10" fmla="*/ 8 w 8"/>
                <a:gd name="T11" fmla="*/ 6 h 9"/>
                <a:gd name="T12" fmla="*/ 2 w 8"/>
                <a:gd name="T13" fmla="*/ 6 h 9"/>
                <a:gd name="T14" fmla="*/ 3 w 8"/>
                <a:gd name="T15" fmla="*/ 9 h 9"/>
                <a:gd name="T16" fmla="*/ 5 w 8"/>
                <a:gd name="T17" fmla="*/ 9 h 9"/>
                <a:gd name="T18" fmla="*/ 8 w 8"/>
                <a:gd name="T19" fmla="*/ 9 h 9"/>
                <a:gd name="T20" fmla="*/ 8 w 8"/>
                <a:gd name="T21" fmla="*/ 6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6"/>
                  </a:moveTo>
                  <a:lnTo>
                    <a:pt x="8" y="6"/>
                  </a:lnTo>
                  <a:lnTo>
                    <a:pt x="8" y="0"/>
                  </a:lnTo>
                  <a:lnTo>
                    <a:pt x="0" y="0"/>
                  </a:lnTo>
                  <a:lnTo>
                    <a:pt x="2" y="6"/>
                  </a:lnTo>
                  <a:lnTo>
                    <a:pt x="8" y="6"/>
                  </a:lnTo>
                  <a:lnTo>
                    <a:pt x="2" y="6"/>
                  </a:lnTo>
                  <a:lnTo>
                    <a:pt x="3" y="9"/>
                  </a:lnTo>
                  <a:lnTo>
                    <a:pt x="5" y="9"/>
                  </a:lnTo>
                  <a:lnTo>
                    <a:pt x="8" y="9"/>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4" name="Freeform 2107"/>
            <p:cNvSpPr>
              <a:spLocks/>
            </p:cNvSpPr>
            <p:nvPr/>
          </p:nvSpPr>
          <p:spPr bwMode="auto">
            <a:xfrm>
              <a:off x="3787" y="2407"/>
              <a:ext cx="8" cy="10"/>
            </a:xfrm>
            <a:custGeom>
              <a:avLst/>
              <a:gdLst>
                <a:gd name="T0" fmla="*/ 0 w 8"/>
                <a:gd name="T1" fmla="*/ 6 h 10"/>
                <a:gd name="T2" fmla="*/ 8 w 8"/>
                <a:gd name="T3" fmla="*/ 6 h 10"/>
                <a:gd name="T4" fmla="*/ 6 w 8"/>
                <a:gd name="T5" fmla="*/ 0 h 10"/>
                <a:gd name="T6" fmla="*/ 0 w 8"/>
                <a:gd name="T7" fmla="*/ 0 h 10"/>
                <a:gd name="T8" fmla="*/ 0 w 8"/>
                <a:gd name="T9" fmla="*/ 6 h 10"/>
                <a:gd name="T10" fmla="*/ 0 w 8"/>
                <a:gd name="T11" fmla="*/ 6 h 10"/>
                <a:gd name="T12" fmla="*/ 0 w 8"/>
                <a:gd name="T13" fmla="*/ 6 h 10"/>
                <a:gd name="T14" fmla="*/ 1 w 8"/>
                <a:gd name="T15" fmla="*/ 10 h 10"/>
                <a:gd name="T16" fmla="*/ 5 w 8"/>
                <a:gd name="T17" fmla="*/ 10 h 10"/>
                <a:gd name="T18" fmla="*/ 8 w 8"/>
                <a:gd name="T19" fmla="*/ 10 h 10"/>
                <a:gd name="T20" fmla="*/ 8 w 8"/>
                <a:gd name="T21" fmla="*/ 6 h 10"/>
                <a:gd name="T22" fmla="*/ 0 w 8"/>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6"/>
                  </a:moveTo>
                  <a:lnTo>
                    <a:pt x="8" y="6"/>
                  </a:lnTo>
                  <a:lnTo>
                    <a:pt x="6" y="0"/>
                  </a:lnTo>
                  <a:lnTo>
                    <a:pt x="0" y="0"/>
                  </a:lnTo>
                  <a:lnTo>
                    <a:pt x="0" y="6"/>
                  </a:lnTo>
                  <a:lnTo>
                    <a:pt x="1" y="10"/>
                  </a:lnTo>
                  <a:lnTo>
                    <a:pt x="5" y="10"/>
                  </a:lnTo>
                  <a:lnTo>
                    <a:pt x="8" y="10"/>
                  </a:lnTo>
                  <a:lnTo>
                    <a:pt x="8" y="6"/>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5" name="Freeform 2108"/>
            <p:cNvSpPr>
              <a:spLocks/>
            </p:cNvSpPr>
            <p:nvPr/>
          </p:nvSpPr>
          <p:spPr bwMode="auto">
            <a:xfrm>
              <a:off x="3787" y="2413"/>
              <a:ext cx="9" cy="10"/>
            </a:xfrm>
            <a:custGeom>
              <a:avLst/>
              <a:gdLst>
                <a:gd name="T0" fmla="*/ 9 w 9"/>
                <a:gd name="T1" fmla="*/ 7 h 10"/>
                <a:gd name="T2" fmla="*/ 9 w 9"/>
                <a:gd name="T3" fmla="*/ 7 h 10"/>
                <a:gd name="T4" fmla="*/ 8 w 9"/>
                <a:gd name="T5" fmla="*/ 0 h 10"/>
                <a:gd name="T6" fmla="*/ 0 w 9"/>
                <a:gd name="T7" fmla="*/ 0 h 10"/>
                <a:gd name="T8" fmla="*/ 1 w 9"/>
                <a:gd name="T9" fmla="*/ 9 h 10"/>
                <a:gd name="T10" fmla="*/ 9 w 9"/>
                <a:gd name="T11" fmla="*/ 7 h 10"/>
                <a:gd name="T12" fmla="*/ 1 w 9"/>
                <a:gd name="T13" fmla="*/ 9 h 10"/>
                <a:gd name="T14" fmla="*/ 3 w 9"/>
                <a:gd name="T15" fmla="*/ 10 h 10"/>
                <a:gd name="T16" fmla="*/ 6 w 9"/>
                <a:gd name="T17" fmla="*/ 10 h 10"/>
                <a:gd name="T18" fmla="*/ 8 w 9"/>
                <a:gd name="T19" fmla="*/ 10 h 10"/>
                <a:gd name="T20" fmla="*/ 9 w 9"/>
                <a:gd name="T21" fmla="*/ 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0">
                  <a:moveTo>
                    <a:pt x="9" y="7"/>
                  </a:moveTo>
                  <a:lnTo>
                    <a:pt x="9" y="7"/>
                  </a:lnTo>
                  <a:lnTo>
                    <a:pt x="8" y="0"/>
                  </a:lnTo>
                  <a:lnTo>
                    <a:pt x="0" y="0"/>
                  </a:lnTo>
                  <a:lnTo>
                    <a:pt x="1" y="9"/>
                  </a:lnTo>
                  <a:lnTo>
                    <a:pt x="9" y="7"/>
                  </a:lnTo>
                  <a:lnTo>
                    <a:pt x="1" y="9"/>
                  </a:lnTo>
                  <a:lnTo>
                    <a:pt x="3" y="10"/>
                  </a:lnTo>
                  <a:lnTo>
                    <a:pt x="6" y="10"/>
                  </a:lnTo>
                  <a:lnTo>
                    <a:pt x="8" y="10"/>
                  </a:lnTo>
                  <a:lnTo>
                    <a:pt x="9"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6" name="Freeform 2109"/>
            <p:cNvSpPr>
              <a:spLocks/>
            </p:cNvSpPr>
            <p:nvPr/>
          </p:nvSpPr>
          <p:spPr bwMode="auto">
            <a:xfrm>
              <a:off x="3788" y="2420"/>
              <a:ext cx="8" cy="11"/>
            </a:xfrm>
            <a:custGeom>
              <a:avLst/>
              <a:gdLst>
                <a:gd name="T0" fmla="*/ 2 w 8"/>
                <a:gd name="T1" fmla="*/ 8 h 11"/>
                <a:gd name="T2" fmla="*/ 8 w 8"/>
                <a:gd name="T3" fmla="*/ 6 h 11"/>
                <a:gd name="T4" fmla="*/ 8 w 8"/>
                <a:gd name="T5" fmla="*/ 0 h 11"/>
                <a:gd name="T6" fmla="*/ 0 w 8"/>
                <a:gd name="T7" fmla="*/ 0 h 11"/>
                <a:gd name="T8" fmla="*/ 2 w 8"/>
                <a:gd name="T9" fmla="*/ 8 h 11"/>
                <a:gd name="T10" fmla="*/ 2 w 8"/>
                <a:gd name="T11" fmla="*/ 8 h 11"/>
                <a:gd name="T12" fmla="*/ 2 w 8"/>
                <a:gd name="T13" fmla="*/ 8 h 11"/>
                <a:gd name="T14" fmla="*/ 4 w 8"/>
                <a:gd name="T15" fmla="*/ 10 h 11"/>
                <a:gd name="T16" fmla="*/ 5 w 8"/>
                <a:gd name="T17" fmla="*/ 11 h 11"/>
                <a:gd name="T18" fmla="*/ 8 w 8"/>
                <a:gd name="T19" fmla="*/ 10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0"/>
                  </a:lnTo>
                  <a:lnTo>
                    <a:pt x="2" y="8"/>
                  </a:lnTo>
                  <a:lnTo>
                    <a:pt x="4" y="10"/>
                  </a:lnTo>
                  <a:lnTo>
                    <a:pt x="5" y="11"/>
                  </a:lnTo>
                  <a:lnTo>
                    <a:pt x="8" y="10"/>
                  </a:lnTo>
                  <a:lnTo>
                    <a:pt x="8"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7" name="Freeform 2110"/>
            <p:cNvSpPr>
              <a:spLocks/>
            </p:cNvSpPr>
            <p:nvPr/>
          </p:nvSpPr>
          <p:spPr bwMode="auto">
            <a:xfrm>
              <a:off x="3790" y="2426"/>
              <a:ext cx="8" cy="12"/>
            </a:xfrm>
            <a:custGeom>
              <a:avLst/>
              <a:gdLst>
                <a:gd name="T0" fmla="*/ 0 w 8"/>
                <a:gd name="T1" fmla="*/ 9 h 12"/>
                <a:gd name="T2" fmla="*/ 8 w 8"/>
                <a:gd name="T3" fmla="*/ 7 h 12"/>
                <a:gd name="T4" fmla="*/ 6 w 8"/>
                <a:gd name="T5" fmla="*/ 0 h 12"/>
                <a:gd name="T6" fmla="*/ 0 w 8"/>
                <a:gd name="T7" fmla="*/ 2 h 12"/>
                <a:gd name="T8" fmla="*/ 0 w 8"/>
                <a:gd name="T9" fmla="*/ 9 h 12"/>
                <a:gd name="T10" fmla="*/ 0 w 8"/>
                <a:gd name="T11" fmla="*/ 9 h 12"/>
                <a:gd name="T12" fmla="*/ 0 w 8"/>
                <a:gd name="T13" fmla="*/ 9 h 12"/>
                <a:gd name="T14" fmla="*/ 2 w 8"/>
                <a:gd name="T15" fmla="*/ 12 h 12"/>
                <a:gd name="T16" fmla="*/ 5 w 8"/>
                <a:gd name="T17" fmla="*/ 12 h 12"/>
                <a:gd name="T18" fmla="*/ 6 w 8"/>
                <a:gd name="T19" fmla="*/ 10 h 12"/>
                <a:gd name="T20" fmla="*/ 8 w 8"/>
                <a:gd name="T21" fmla="*/ 7 h 12"/>
                <a:gd name="T22" fmla="*/ 0 w 8"/>
                <a:gd name="T23" fmla="*/ 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0" y="9"/>
                  </a:moveTo>
                  <a:lnTo>
                    <a:pt x="8" y="7"/>
                  </a:lnTo>
                  <a:lnTo>
                    <a:pt x="6" y="0"/>
                  </a:lnTo>
                  <a:lnTo>
                    <a:pt x="0" y="2"/>
                  </a:lnTo>
                  <a:lnTo>
                    <a:pt x="0" y="9"/>
                  </a:lnTo>
                  <a:lnTo>
                    <a:pt x="2" y="12"/>
                  </a:lnTo>
                  <a:lnTo>
                    <a:pt x="5" y="12"/>
                  </a:lnTo>
                  <a:lnTo>
                    <a:pt x="6" y="10"/>
                  </a:lnTo>
                  <a:lnTo>
                    <a:pt x="8" y="7"/>
                  </a:lnTo>
                  <a:lnTo>
                    <a:pt x="0"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8" name="Freeform 2111"/>
            <p:cNvSpPr>
              <a:spLocks/>
            </p:cNvSpPr>
            <p:nvPr/>
          </p:nvSpPr>
          <p:spPr bwMode="auto">
            <a:xfrm>
              <a:off x="3790" y="2433"/>
              <a:ext cx="10" cy="11"/>
            </a:xfrm>
            <a:custGeom>
              <a:avLst/>
              <a:gdLst>
                <a:gd name="T0" fmla="*/ 10 w 10"/>
                <a:gd name="T1" fmla="*/ 8 h 11"/>
                <a:gd name="T2" fmla="*/ 10 w 10"/>
                <a:gd name="T3" fmla="*/ 8 h 11"/>
                <a:gd name="T4" fmla="*/ 8 w 10"/>
                <a:gd name="T5" fmla="*/ 0 h 11"/>
                <a:gd name="T6" fmla="*/ 0 w 10"/>
                <a:gd name="T7" fmla="*/ 2 h 11"/>
                <a:gd name="T8" fmla="*/ 2 w 10"/>
                <a:gd name="T9" fmla="*/ 8 h 11"/>
                <a:gd name="T10" fmla="*/ 10 w 10"/>
                <a:gd name="T11" fmla="*/ 8 h 11"/>
                <a:gd name="T12" fmla="*/ 2 w 10"/>
                <a:gd name="T13" fmla="*/ 8 h 11"/>
                <a:gd name="T14" fmla="*/ 3 w 10"/>
                <a:gd name="T15" fmla="*/ 11 h 11"/>
                <a:gd name="T16" fmla="*/ 6 w 10"/>
                <a:gd name="T17" fmla="*/ 11 h 11"/>
                <a:gd name="T18" fmla="*/ 8 w 10"/>
                <a:gd name="T19" fmla="*/ 10 h 11"/>
                <a:gd name="T20" fmla="*/ 10 w 10"/>
                <a:gd name="T21" fmla="*/ 8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10" y="8"/>
                  </a:moveTo>
                  <a:lnTo>
                    <a:pt x="10" y="8"/>
                  </a:lnTo>
                  <a:lnTo>
                    <a:pt x="8" y="0"/>
                  </a:lnTo>
                  <a:lnTo>
                    <a:pt x="0" y="2"/>
                  </a:lnTo>
                  <a:lnTo>
                    <a:pt x="2" y="8"/>
                  </a:lnTo>
                  <a:lnTo>
                    <a:pt x="10" y="8"/>
                  </a:lnTo>
                  <a:lnTo>
                    <a:pt x="2" y="8"/>
                  </a:lnTo>
                  <a:lnTo>
                    <a:pt x="3" y="11"/>
                  </a:lnTo>
                  <a:lnTo>
                    <a:pt x="6" y="11"/>
                  </a:lnTo>
                  <a:lnTo>
                    <a:pt x="8" y="10"/>
                  </a:lnTo>
                  <a:lnTo>
                    <a:pt x="1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29" name="Freeform 2112"/>
            <p:cNvSpPr>
              <a:spLocks/>
            </p:cNvSpPr>
            <p:nvPr/>
          </p:nvSpPr>
          <p:spPr bwMode="auto">
            <a:xfrm>
              <a:off x="3792" y="2441"/>
              <a:ext cx="8" cy="11"/>
            </a:xfrm>
            <a:custGeom>
              <a:avLst/>
              <a:gdLst>
                <a:gd name="T0" fmla="*/ 8 w 8"/>
                <a:gd name="T1" fmla="*/ 6 h 11"/>
                <a:gd name="T2" fmla="*/ 8 w 8"/>
                <a:gd name="T3" fmla="*/ 6 h 11"/>
                <a:gd name="T4" fmla="*/ 8 w 8"/>
                <a:gd name="T5" fmla="*/ 0 h 11"/>
                <a:gd name="T6" fmla="*/ 0 w 8"/>
                <a:gd name="T7" fmla="*/ 0 h 11"/>
                <a:gd name="T8" fmla="*/ 0 w 8"/>
                <a:gd name="T9" fmla="*/ 8 h 11"/>
                <a:gd name="T10" fmla="*/ 8 w 8"/>
                <a:gd name="T11" fmla="*/ 6 h 11"/>
                <a:gd name="T12" fmla="*/ 0 w 8"/>
                <a:gd name="T13" fmla="*/ 8 h 11"/>
                <a:gd name="T14" fmla="*/ 1 w 8"/>
                <a:gd name="T15" fmla="*/ 10 h 11"/>
                <a:gd name="T16" fmla="*/ 4 w 8"/>
                <a:gd name="T17" fmla="*/ 11 h 11"/>
                <a:gd name="T18" fmla="*/ 8 w 8"/>
                <a:gd name="T19" fmla="*/ 10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8" y="0"/>
                  </a:lnTo>
                  <a:lnTo>
                    <a:pt x="0" y="0"/>
                  </a:lnTo>
                  <a:lnTo>
                    <a:pt x="0" y="8"/>
                  </a:lnTo>
                  <a:lnTo>
                    <a:pt x="8" y="6"/>
                  </a:lnTo>
                  <a:lnTo>
                    <a:pt x="0" y="8"/>
                  </a:lnTo>
                  <a:lnTo>
                    <a:pt x="1" y="10"/>
                  </a:lnTo>
                  <a:lnTo>
                    <a:pt x="4" y="11"/>
                  </a:lnTo>
                  <a:lnTo>
                    <a:pt x="8" y="10"/>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0" name="Freeform 2113"/>
            <p:cNvSpPr>
              <a:spLocks/>
            </p:cNvSpPr>
            <p:nvPr/>
          </p:nvSpPr>
          <p:spPr bwMode="auto">
            <a:xfrm>
              <a:off x="3792" y="2447"/>
              <a:ext cx="9" cy="12"/>
            </a:xfrm>
            <a:custGeom>
              <a:avLst/>
              <a:gdLst>
                <a:gd name="T0" fmla="*/ 1 w 9"/>
                <a:gd name="T1" fmla="*/ 9 h 12"/>
                <a:gd name="T2" fmla="*/ 9 w 9"/>
                <a:gd name="T3" fmla="*/ 7 h 12"/>
                <a:gd name="T4" fmla="*/ 8 w 9"/>
                <a:gd name="T5" fmla="*/ 0 h 12"/>
                <a:gd name="T6" fmla="*/ 0 w 9"/>
                <a:gd name="T7" fmla="*/ 2 h 12"/>
                <a:gd name="T8" fmla="*/ 1 w 9"/>
                <a:gd name="T9" fmla="*/ 9 h 12"/>
                <a:gd name="T10" fmla="*/ 1 w 9"/>
                <a:gd name="T11" fmla="*/ 9 h 12"/>
                <a:gd name="T12" fmla="*/ 1 w 9"/>
                <a:gd name="T13" fmla="*/ 9 h 12"/>
                <a:gd name="T14" fmla="*/ 3 w 9"/>
                <a:gd name="T15" fmla="*/ 12 h 12"/>
                <a:gd name="T16" fmla="*/ 6 w 9"/>
                <a:gd name="T17" fmla="*/ 12 h 12"/>
                <a:gd name="T18" fmla="*/ 8 w 9"/>
                <a:gd name="T19" fmla="*/ 10 h 12"/>
                <a:gd name="T20" fmla="*/ 9 w 9"/>
                <a:gd name="T21" fmla="*/ 7 h 12"/>
                <a:gd name="T22" fmla="*/ 1 w 9"/>
                <a:gd name="T23" fmla="*/ 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2">
                  <a:moveTo>
                    <a:pt x="1" y="9"/>
                  </a:moveTo>
                  <a:lnTo>
                    <a:pt x="9" y="7"/>
                  </a:lnTo>
                  <a:lnTo>
                    <a:pt x="8" y="0"/>
                  </a:lnTo>
                  <a:lnTo>
                    <a:pt x="0" y="2"/>
                  </a:lnTo>
                  <a:lnTo>
                    <a:pt x="1" y="9"/>
                  </a:lnTo>
                  <a:lnTo>
                    <a:pt x="3" y="12"/>
                  </a:lnTo>
                  <a:lnTo>
                    <a:pt x="6" y="12"/>
                  </a:lnTo>
                  <a:lnTo>
                    <a:pt x="8" y="10"/>
                  </a:lnTo>
                  <a:lnTo>
                    <a:pt x="9" y="7"/>
                  </a:lnTo>
                  <a:lnTo>
                    <a:pt x="1" y="9"/>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1" name="Freeform 2114"/>
            <p:cNvSpPr>
              <a:spLocks/>
            </p:cNvSpPr>
            <p:nvPr/>
          </p:nvSpPr>
          <p:spPr bwMode="auto">
            <a:xfrm>
              <a:off x="3793" y="2454"/>
              <a:ext cx="8" cy="13"/>
            </a:xfrm>
            <a:custGeom>
              <a:avLst/>
              <a:gdLst>
                <a:gd name="T0" fmla="*/ 2 w 8"/>
                <a:gd name="T1" fmla="*/ 10 h 13"/>
                <a:gd name="T2" fmla="*/ 8 w 8"/>
                <a:gd name="T3" fmla="*/ 8 h 13"/>
                <a:gd name="T4" fmla="*/ 8 w 8"/>
                <a:gd name="T5" fmla="*/ 0 h 13"/>
                <a:gd name="T6" fmla="*/ 0 w 8"/>
                <a:gd name="T7" fmla="*/ 2 h 13"/>
                <a:gd name="T8" fmla="*/ 2 w 8"/>
                <a:gd name="T9" fmla="*/ 8 h 13"/>
                <a:gd name="T10" fmla="*/ 2 w 8"/>
                <a:gd name="T11" fmla="*/ 10 h 13"/>
                <a:gd name="T12" fmla="*/ 2 w 8"/>
                <a:gd name="T13" fmla="*/ 8 h 13"/>
                <a:gd name="T14" fmla="*/ 3 w 8"/>
                <a:gd name="T15" fmla="*/ 11 h 13"/>
                <a:gd name="T16" fmla="*/ 5 w 8"/>
                <a:gd name="T17" fmla="*/ 13 h 13"/>
                <a:gd name="T18" fmla="*/ 8 w 8"/>
                <a:gd name="T19" fmla="*/ 11 h 13"/>
                <a:gd name="T20" fmla="*/ 8 w 8"/>
                <a:gd name="T21" fmla="*/ 8 h 13"/>
                <a:gd name="T22" fmla="*/ 2 w 8"/>
                <a:gd name="T23" fmla="*/ 1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3">
                  <a:moveTo>
                    <a:pt x="2" y="10"/>
                  </a:moveTo>
                  <a:lnTo>
                    <a:pt x="8" y="8"/>
                  </a:lnTo>
                  <a:lnTo>
                    <a:pt x="8" y="0"/>
                  </a:lnTo>
                  <a:lnTo>
                    <a:pt x="0" y="2"/>
                  </a:lnTo>
                  <a:lnTo>
                    <a:pt x="2" y="8"/>
                  </a:lnTo>
                  <a:lnTo>
                    <a:pt x="2" y="10"/>
                  </a:lnTo>
                  <a:lnTo>
                    <a:pt x="2" y="8"/>
                  </a:lnTo>
                  <a:lnTo>
                    <a:pt x="3" y="11"/>
                  </a:lnTo>
                  <a:lnTo>
                    <a:pt x="5" y="13"/>
                  </a:lnTo>
                  <a:lnTo>
                    <a:pt x="8" y="11"/>
                  </a:lnTo>
                  <a:lnTo>
                    <a:pt x="8" y="8"/>
                  </a:lnTo>
                  <a:lnTo>
                    <a:pt x="2" y="1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2" name="Freeform 2115"/>
            <p:cNvSpPr>
              <a:spLocks/>
            </p:cNvSpPr>
            <p:nvPr/>
          </p:nvSpPr>
          <p:spPr bwMode="auto">
            <a:xfrm>
              <a:off x="3795" y="2462"/>
              <a:ext cx="8" cy="11"/>
            </a:xfrm>
            <a:custGeom>
              <a:avLst/>
              <a:gdLst>
                <a:gd name="T0" fmla="*/ 8 w 8"/>
                <a:gd name="T1" fmla="*/ 6 h 11"/>
                <a:gd name="T2" fmla="*/ 8 w 8"/>
                <a:gd name="T3" fmla="*/ 6 h 11"/>
                <a:gd name="T4" fmla="*/ 6 w 8"/>
                <a:gd name="T5" fmla="*/ 0 h 11"/>
                <a:gd name="T6" fmla="*/ 0 w 8"/>
                <a:gd name="T7" fmla="*/ 2 h 11"/>
                <a:gd name="T8" fmla="*/ 0 w 8"/>
                <a:gd name="T9" fmla="*/ 8 h 11"/>
                <a:gd name="T10" fmla="*/ 8 w 8"/>
                <a:gd name="T11" fmla="*/ 6 h 11"/>
                <a:gd name="T12" fmla="*/ 0 w 8"/>
                <a:gd name="T13" fmla="*/ 8 h 11"/>
                <a:gd name="T14" fmla="*/ 1 w 8"/>
                <a:gd name="T15" fmla="*/ 11 h 11"/>
                <a:gd name="T16" fmla="*/ 5 w 8"/>
                <a:gd name="T17" fmla="*/ 11 h 11"/>
                <a:gd name="T18" fmla="*/ 6 w 8"/>
                <a:gd name="T19" fmla="*/ 10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6" y="0"/>
                  </a:lnTo>
                  <a:lnTo>
                    <a:pt x="0" y="2"/>
                  </a:lnTo>
                  <a:lnTo>
                    <a:pt x="0" y="8"/>
                  </a:lnTo>
                  <a:lnTo>
                    <a:pt x="8" y="6"/>
                  </a:lnTo>
                  <a:lnTo>
                    <a:pt x="0" y="8"/>
                  </a:lnTo>
                  <a:lnTo>
                    <a:pt x="1" y="11"/>
                  </a:lnTo>
                  <a:lnTo>
                    <a:pt x="5" y="11"/>
                  </a:lnTo>
                  <a:lnTo>
                    <a:pt x="6" y="10"/>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3" name="Freeform 2116"/>
            <p:cNvSpPr>
              <a:spLocks/>
            </p:cNvSpPr>
            <p:nvPr/>
          </p:nvSpPr>
          <p:spPr bwMode="auto">
            <a:xfrm>
              <a:off x="3795" y="2468"/>
              <a:ext cx="10" cy="13"/>
            </a:xfrm>
            <a:custGeom>
              <a:avLst/>
              <a:gdLst>
                <a:gd name="T0" fmla="*/ 1 w 10"/>
                <a:gd name="T1" fmla="*/ 10 h 13"/>
                <a:gd name="T2" fmla="*/ 10 w 10"/>
                <a:gd name="T3" fmla="*/ 9 h 13"/>
                <a:gd name="T4" fmla="*/ 8 w 10"/>
                <a:gd name="T5" fmla="*/ 0 h 13"/>
                <a:gd name="T6" fmla="*/ 0 w 10"/>
                <a:gd name="T7" fmla="*/ 2 h 13"/>
                <a:gd name="T8" fmla="*/ 1 w 10"/>
                <a:gd name="T9" fmla="*/ 10 h 13"/>
                <a:gd name="T10" fmla="*/ 1 w 10"/>
                <a:gd name="T11" fmla="*/ 10 h 13"/>
                <a:gd name="T12" fmla="*/ 1 w 10"/>
                <a:gd name="T13" fmla="*/ 10 h 13"/>
                <a:gd name="T14" fmla="*/ 3 w 10"/>
                <a:gd name="T15" fmla="*/ 12 h 13"/>
                <a:gd name="T16" fmla="*/ 6 w 10"/>
                <a:gd name="T17" fmla="*/ 13 h 13"/>
                <a:gd name="T18" fmla="*/ 8 w 10"/>
                <a:gd name="T19" fmla="*/ 12 h 13"/>
                <a:gd name="T20" fmla="*/ 10 w 10"/>
                <a:gd name="T21" fmla="*/ 9 h 13"/>
                <a:gd name="T22" fmla="*/ 1 w 10"/>
                <a:gd name="T23" fmla="*/ 1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3">
                  <a:moveTo>
                    <a:pt x="1" y="10"/>
                  </a:moveTo>
                  <a:lnTo>
                    <a:pt x="10" y="9"/>
                  </a:lnTo>
                  <a:lnTo>
                    <a:pt x="8" y="0"/>
                  </a:lnTo>
                  <a:lnTo>
                    <a:pt x="0" y="2"/>
                  </a:lnTo>
                  <a:lnTo>
                    <a:pt x="1" y="10"/>
                  </a:lnTo>
                  <a:lnTo>
                    <a:pt x="3" y="12"/>
                  </a:lnTo>
                  <a:lnTo>
                    <a:pt x="6" y="13"/>
                  </a:lnTo>
                  <a:lnTo>
                    <a:pt x="8" y="12"/>
                  </a:lnTo>
                  <a:lnTo>
                    <a:pt x="10" y="9"/>
                  </a:lnTo>
                  <a:lnTo>
                    <a:pt x="1" y="1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4" name="Freeform 2117"/>
            <p:cNvSpPr>
              <a:spLocks/>
            </p:cNvSpPr>
            <p:nvPr/>
          </p:nvSpPr>
          <p:spPr bwMode="auto">
            <a:xfrm>
              <a:off x="3796" y="2477"/>
              <a:ext cx="9" cy="11"/>
            </a:xfrm>
            <a:custGeom>
              <a:avLst/>
              <a:gdLst>
                <a:gd name="T0" fmla="*/ 0 w 9"/>
                <a:gd name="T1" fmla="*/ 8 h 11"/>
                <a:gd name="T2" fmla="*/ 9 w 9"/>
                <a:gd name="T3" fmla="*/ 6 h 11"/>
                <a:gd name="T4" fmla="*/ 9 w 9"/>
                <a:gd name="T5" fmla="*/ 0 h 11"/>
                <a:gd name="T6" fmla="*/ 0 w 9"/>
                <a:gd name="T7" fmla="*/ 1 h 11"/>
                <a:gd name="T8" fmla="*/ 0 w 9"/>
                <a:gd name="T9" fmla="*/ 8 h 11"/>
                <a:gd name="T10" fmla="*/ 0 w 9"/>
                <a:gd name="T11" fmla="*/ 8 h 11"/>
                <a:gd name="T12" fmla="*/ 0 w 9"/>
                <a:gd name="T13" fmla="*/ 8 h 11"/>
                <a:gd name="T14" fmla="*/ 2 w 9"/>
                <a:gd name="T15" fmla="*/ 11 h 11"/>
                <a:gd name="T16" fmla="*/ 5 w 9"/>
                <a:gd name="T17" fmla="*/ 11 h 11"/>
                <a:gd name="T18" fmla="*/ 9 w 9"/>
                <a:gd name="T19" fmla="*/ 9 h 11"/>
                <a:gd name="T20" fmla="*/ 9 w 9"/>
                <a:gd name="T21" fmla="*/ 6 h 11"/>
                <a:gd name="T22" fmla="*/ 0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0" y="8"/>
                  </a:moveTo>
                  <a:lnTo>
                    <a:pt x="9" y="6"/>
                  </a:lnTo>
                  <a:lnTo>
                    <a:pt x="9" y="0"/>
                  </a:lnTo>
                  <a:lnTo>
                    <a:pt x="0" y="1"/>
                  </a:lnTo>
                  <a:lnTo>
                    <a:pt x="0" y="8"/>
                  </a:lnTo>
                  <a:lnTo>
                    <a:pt x="2" y="11"/>
                  </a:lnTo>
                  <a:lnTo>
                    <a:pt x="5" y="11"/>
                  </a:lnTo>
                  <a:lnTo>
                    <a:pt x="9" y="9"/>
                  </a:lnTo>
                  <a:lnTo>
                    <a:pt x="9" y="6"/>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5" name="Freeform 2118"/>
            <p:cNvSpPr>
              <a:spLocks/>
            </p:cNvSpPr>
            <p:nvPr/>
          </p:nvSpPr>
          <p:spPr bwMode="auto">
            <a:xfrm>
              <a:off x="3796" y="2483"/>
              <a:ext cx="10" cy="13"/>
            </a:xfrm>
            <a:custGeom>
              <a:avLst/>
              <a:gdLst>
                <a:gd name="T0" fmla="*/ 2 w 10"/>
                <a:gd name="T1" fmla="*/ 10 h 13"/>
                <a:gd name="T2" fmla="*/ 10 w 10"/>
                <a:gd name="T3" fmla="*/ 8 h 13"/>
                <a:gd name="T4" fmla="*/ 9 w 10"/>
                <a:gd name="T5" fmla="*/ 0 h 13"/>
                <a:gd name="T6" fmla="*/ 0 w 10"/>
                <a:gd name="T7" fmla="*/ 2 h 13"/>
                <a:gd name="T8" fmla="*/ 2 w 10"/>
                <a:gd name="T9" fmla="*/ 10 h 13"/>
                <a:gd name="T10" fmla="*/ 2 w 10"/>
                <a:gd name="T11" fmla="*/ 10 h 13"/>
                <a:gd name="T12" fmla="*/ 2 w 10"/>
                <a:gd name="T13" fmla="*/ 10 h 13"/>
                <a:gd name="T14" fmla="*/ 4 w 10"/>
                <a:gd name="T15" fmla="*/ 11 h 13"/>
                <a:gd name="T16" fmla="*/ 7 w 10"/>
                <a:gd name="T17" fmla="*/ 13 h 13"/>
                <a:gd name="T18" fmla="*/ 9 w 10"/>
                <a:gd name="T19" fmla="*/ 11 h 13"/>
                <a:gd name="T20" fmla="*/ 10 w 10"/>
                <a:gd name="T21" fmla="*/ 8 h 13"/>
                <a:gd name="T22" fmla="*/ 2 w 10"/>
                <a:gd name="T23" fmla="*/ 1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3">
                  <a:moveTo>
                    <a:pt x="2" y="10"/>
                  </a:moveTo>
                  <a:lnTo>
                    <a:pt x="10" y="8"/>
                  </a:lnTo>
                  <a:lnTo>
                    <a:pt x="9" y="0"/>
                  </a:lnTo>
                  <a:lnTo>
                    <a:pt x="0" y="2"/>
                  </a:lnTo>
                  <a:lnTo>
                    <a:pt x="2" y="10"/>
                  </a:lnTo>
                  <a:lnTo>
                    <a:pt x="4" y="11"/>
                  </a:lnTo>
                  <a:lnTo>
                    <a:pt x="7" y="13"/>
                  </a:lnTo>
                  <a:lnTo>
                    <a:pt x="9" y="11"/>
                  </a:lnTo>
                  <a:lnTo>
                    <a:pt x="10" y="8"/>
                  </a:lnTo>
                  <a:lnTo>
                    <a:pt x="2" y="1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6" name="Freeform 2119"/>
            <p:cNvSpPr>
              <a:spLocks/>
            </p:cNvSpPr>
            <p:nvPr/>
          </p:nvSpPr>
          <p:spPr bwMode="auto">
            <a:xfrm>
              <a:off x="3798" y="2491"/>
              <a:ext cx="8" cy="11"/>
            </a:xfrm>
            <a:custGeom>
              <a:avLst/>
              <a:gdLst>
                <a:gd name="T0" fmla="*/ 8 w 8"/>
                <a:gd name="T1" fmla="*/ 8 h 11"/>
                <a:gd name="T2" fmla="*/ 8 w 8"/>
                <a:gd name="T3" fmla="*/ 8 h 11"/>
                <a:gd name="T4" fmla="*/ 8 w 8"/>
                <a:gd name="T5" fmla="*/ 0 h 11"/>
                <a:gd name="T6" fmla="*/ 0 w 8"/>
                <a:gd name="T7" fmla="*/ 2 h 11"/>
                <a:gd name="T8" fmla="*/ 2 w 8"/>
                <a:gd name="T9" fmla="*/ 8 h 11"/>
                <a:gd name="T10" fmla="*/ 8 w 8"/>
                <a:gd name="T11" fmla="*/ 8 h 11"/>
                <a:gd name="T12" fmla="*/ 2 w 8"/>
                <a:gd name="T13" fmla="*/ 8 h 11"/>
                <a:gd name="T14" fmla="*/ 3 w 8"/>
                <a:gd name="T15" fmla="*/ 11 h 11"/>
                <a:gd name="T16" fmla="*/ 5 w 8"/>
                <a:gd name="T17" fmla="*/ 11 h 11"/>
                <a:gd name="T18" fmla="*/ 8 w 8"/>
                <a:gd name="T19" fmla="*/ 10 h 11"/>
                <a:gd name="T20" fmla="*/ 8 w 8"/>
                <a:gd name="T21" fmla="*/ 8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8"/>
                  </a:moveTo>
                  <a:lnTo>
                    <a:pt x="8" y="8"/>
                  </a:lnTo>
                  <a:lnTo>
                    <a:pt x="8" y="0"/>
                  </a:lnTo>
                  <a:lnTo>
                    <a:pt x="0" y="2"/>
                  </a:lnTo>
                  <a:lnTo>
                    <a:pt x="2" y="8"/>
                  </a:lnTo>
                  <a:lnTo>
                    <a:pt x="8" y="8"/>
                  </a:lnTo>
                  <a:lnTo>
                    <a:pt x="2" y="8"/>
                  </a:lnTo>
                  <a:lnTo>
                    <a:pt x="3" y="11"/>
                  </a:lnTo>
                  <a:lnTo>
                    <a:pt x="5" y="11"/>
                  </a:lnTo>
                  <a:lnTo>
                    <a:pt x="8" y="10"/>
                  </a:lnTo>
                  <a:lnTo>
                    <a:pt x="8"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7" name="Freeform 2120"/>
            <p:cNvSpPr>
              <a:spLocks/>
            </p:cNvSpPr>
            <p:nvPr/>
          </p:nvSpPr>
          <p:spPr bwMode="auto">
            <a:xfrm>
              <a:off x="3800" y="2499"/>
              <a:ext cx="8" cy="11"/>
            </a:xfrm>
            <a:custGeom>
              <a:avLst/>
              <a:gdLst>
                <a:gd name="T0" fmla="*/ 0 w 8"/>
                <a:gd name="T1" fmla="*/ 8 h 11"/>
                <a:gd name="T2" fmla="*/ 8 w 8"/>
                <a:gd name="T3" fmla="*/ 7 h 11"/>
                <a:gd name="T4" fmla="*/ 6 w 8"/>
                <a:gd name="T5" fmla="*/ 0 h 11"/>
                <a:gd name="T6" fmla="*/ 0 w 8"/>
                <a:gd name="T7" fmla="*/ 0 h 11"/>
                <a:gd name="T8" fmla="*/ 0 w 8"/>
                <a:gd name="T9" fmla="*/ 8 h 11"/>
                <a:gd name="T10" fmla="*/ 0 w 8"/>
                <a:gd name="T11" fmla="*/ 8 h 11"/>
                <a:gd name="T12" fmla="*/ 0 w 8"/>
                <a:gd name="T13" fmla="*/ 8 h 11"/>
                <a:gd name="T14" fmla="*/ 1 w 8"/>
                <a:gd name="T15" fmla="*/ 10 h 11"/>
                <a:gd name="T16" fmla="*/ 5 w 8"/>
                <a:gd name="T17" fmla="*/ 11 h 11"/>
                <a:gd name="T18" fmla="*/ 6 w 8"/>
                <a:gd name="T19" fmla="*/ 10 h 11"/>
                <a:gd name="T20" fmla="*/ 8 w 8"/>
                <a:gd name="T21" fmla="*/ 7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7"/>
                  </a:lnTo>
                  <a:lnTo>
                    <a:pt x="6" y="0"/>
                  </a:lnTo>
                  <a:lnTo>
                    <a:pt x="0" y="0"/>
                  </a:lnTo>
                  <a:lnTo>
                    <a:pt x="0" y="8"/>
                  </a:lnTo>
                  <a:lnTo>
                    <a:pt x="1" y="10"/>
                  </a:lnTo>
                  <a:lnTo>
                    <a:pt x="5" y="11"/>
                  </a:lnTo>
                  <a:lnTo>
                    <a:pt x="6" y="10"/>
                  </a:lnTo>
                  <a:lnTo>
                    <a:pt x="8" y="7"/>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8" name="Freeform 2121"/>
            <p:cNvSpPr>
              <a:spLocks/>
            </p:cNvSpPr>
            <p:nvPr/>
          </p:nvSpPr>
          <p:spPr bwMode="auto">
            <a:xfrm>
              <a:off x="3800" y="2506"/>
              <a:ext cx="9" cy="11"/>
            </a:xfrm>
            <a:custGeom>
              <a:avLst/>
              <a:gdLst>
                <a:gd name="T0" fmla="*/ 1 w 9"/>
                <a:gd name="T1" fmla="*/ 8 h 11"/>
                <a:gd name="T2" fmla="*/ 9 w 9"/>
                <a:gd name="T3" fmla="*/ 8 h 11"/>
                <a:gd name="T4" fmla="*/ 8 w 9"/>
                <a:gd name="T5" fmla="*/ 0 h 11"/>
                <a:gd name="T6" fmla="*/ 0 w 9"/>
                <a:gd name="T7" fmla="*/ 1 h 11"/>
                <a:gd name="T8" fmla="*/ 1 w 9"/>
                <a:gd name="T9" fmla="*/ 8 h 11"/>
                <a:gd name="T10" fmla="*/ 1 w 9"/>
                <a:gd name="T11" fmla="*/ 8 h 11"/>
                <a:gd name="T12" fmla="*/ 1 w 9"/>
                <a:gd name="T13" fmla="*/ 8 h 11"/>
                <a:gd name="T14" fmla="*/ 3 w 9"/>
                <a:gd name="T15" fmla="*/ 11 h 11"/>
                <a:gd name="T16" fmla="*/ 6 w 9"/>
                <a:gd name="T17" fmla="*/ 11 h 11"/>
                <a:gd name="T18" fmla="*/ 8 w 9"/>
                <a:gd name="T19" fmla="*/ 11 h 11"/>
                <a:gd name="T20" fmla="*/ 9 w 9"/>
                <a:gd name="T21" fmla="*/ 8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8"/>
                  </a:lnTo>
                  <a:lnTo>
                    <a:pt x="8" y="0"/>
                  </a:lnTo>
                  <a:lnTo>
                    <a:pt x="0" y="1"/>
                  </a:lnTo>
                  <a:lnTo>
                    <a:pt x="1" y="8"/>
                  </a:lnTo>
                  <a:lnTo>
                    <a:pt x="3" y="11"/>
                  </a:lnTo>
                  <a:lnTo>
                    <a:pt x="6" y="11"/>
                  </a:lnTo>
                  <a:lnTo>
                    <a:pt x="8" y="11"/>
                  </a:lnTo>
                  <a:lnTo>
                    <a:pt x="9" y="8"/>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39" name="Freeform 2122"/>
            <p:cNvSpPr>
              <a:spLocks/>
            </p:cNvSpPr>
            <p:nvPr/>
          </p:nvSpPr>
          <p:spPr bwMode="auto">
            <a:xfrm>
              <a:off x="3801" y="2514"/>
              <a:ext cx="8" cy="11"/>
            </a:xfrm>
            <a:custGeom>
              <a:avLst/>
              <a:gdLst>
                <a:gd name="T0" fmla="*/ 0 w 8"/>
                <a:gd name="T1" fmla="*/ 8 h 11"/>
                <a:gd name="T2" fmla="*/ 8 w 8"/>
                <a:gd name="T3" fmla="*/ 6 h 11"/>
                <a:gd name="T4" fmla="*/ 8 w 8"/>
                <a:gd name="T5" fmla="*/ 0 h 11"/>
                <a:gd name="T6" fmla="*/ 0 w 8"/>
                <a:gd name="T7" fmla="*/ 0 h 11"/>
                <a:gd name="T8" fmla="*/ 0 w 8"/>
                <a:gd name="T9" fmla="*/ 8 h 11"/>
                <a:gd name="T10" fmla="*/ 0 w 8"/>
                <a:gd name="T11" fmla="*/ 8 h 11"/>
                <a:gd name="T12" fmla="*/ 0 w 8"/>
                <a:gd name="T13" fmla="*/ 8 h 11"/>
                <a:gd name="T14" fmla="*/ 2 w 8"/>
                <a:gd name="T15" fmla="*/ 11 h 11"/>
                <a:gd name="T16" fmla="*/ 5 w 8"/>
                <a:gd name="T17" fmla="*/ 11 h 11"/>
                <a:gd name="T18" fmla="*/ 8 w 8"/>
                <a:gd name="T19" fmla="*/ 9 h 11"/>
                <a:gd name="T20" fmla="*/ 8 w 8"/>
                <a:gd name="T21" fmla="*/ 6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6"/>
                  </a:lnTo>
                  <a:lnTo>
                    <a:pt x="8" y="0"/>
                  </a:lnTo>
                  <a:lnTo>
                    <a:pt x="0" y="0"/>
                  </a:lnTo>
                  <a:lnTo>
                    <a:pt x="0" y="8"/>
                  </a:lnTo>
                  <a:lnTo>
                    <a:pt x="2" y="11"/>
                  </a:lnTo>
                  <a:lnTo>
                    <a:pt x="5" y="11"/>
                  </a:lnTo>
                  <a:lnTo>
                    <a:pt x="8" y="9"/>
                  </a:lnTo>
                  <a:lnTo>
                    <a:pt x="8" y="6"/>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0" name="Freeform 2123"/>
            <p:cNvSpPr>
              <a:spLocks/>
            </p:cNvSpPr>
            <p:nvPr/>
          </p:nvSpPr>
          <p:spPr bwMode="auto">
            <a:xfrm>
              <a:off x="3801" y="2520"/>
              <a:ext cx="10" cy="11"/>
            </a:xfrm>
            <a:custGeom>
              <a:avLst/>
              <a:gdLst>
                <a:gd name="T0" fmla="*/ 10 w 10"/>
                <a:gd name="T1" fmla="*/ 8 h 11"/>
                <a:gd name="T2" fmla="*/ 10 w 10"/>
                <a:gd name="T3" fmla="*/ 8 h 11"/>
                <a:gd name="T4" fmla="*/ 8 w 10"/>
                <a:gd name="T5" fmla="*/ 0 h 11"/>
                <a:gd name="T6" fmla="*/ 0 w 10"/>
                <a:gd name="T7" fmla="*/ 2 h 11"/>
                <a:gd name="T8" fmla="*/ 2 w 10"/>
                <a:gd name="T9" fmla="*/ 8 h 11"/>
                <a:gd name="T10" fmla="*/ 10 w 10"/>
                <a:gd name="T11" fmla="*/ 8 h 11"/>
                <a:gd name="T12" fmla="*/ 2 w 10"/>
                <a:gd name="T13" fmla="*/ 8 h 11"/>
                <a:gd name="T14" fmla="*/ 4 w 10"/>
                <a:gd name="T15" fmla="*/ 11 h 11"/>
                <a:gd name="T16" fmla="*/ 7 w 10"/>
                <a:gd name="T17" fmla="*/ 11 h 11"/>
                <a:gd name="T18" fmla="*/ 8 w 10"/>
                <a:gd name="T19" fmla="*/ 11 h 11"/>
                <a:gd name="T20" fmla="*/ 10 w 10"/>
                <a:gd name="T21" fmla="*/ 8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10" y="8"/>
                  </a:moveTo>
                  <a:lnTo>
                    <a:pt x="10" y="8"/>
                  </a:lnTo>
                  <a:lnTo>
                    <a:pt x="8" y="0"/>
                  </a:lnTo>
                  <a:lnTo>
                    <a:pt x="0" y="2"/>
                  </a:lnTo>
                  <a:lnTo>
                    <a:pt x="2" y="8"/>
                  </a:lnTo>
                  <a:lnTo>
                    <a:pt x="10" y="8"/>
                  </a:lnTo>
                  <a:lnTo>
                    <a:pt x="2" y="8"/>
                  </a:lnTo>
                  <a:lnTo>
                    <a:pt x="4" y="11"/>
                  </a:lnTo>
                  <a:lnTo>
                    <a:pt x="7" y="11"/>
                  </a:lnTo>
                  <a:lnTo>
                    <a:pt x="8" y="11"/>
                  </a:lnTo>
                  <a:lnTo>
                    <a:pt x="1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1" name="Freeform 2124"/>
            <p:cNvSpPr>
              <a:spLocks/>
            </p:cNvSpPr>
            <p:nvPr/>
          </p:nvSpPr>
          <p:spPr bwMode="auto">
            <a:xfrm>
              <a:off x="3803" y="2528"/>
              <a:ext cx="8" cy="12"/>
            </a:xfrm>
            <a:custGeom>
              <a:avLst/>
              <a:gdLst>
                <a:gd name="T0" fmla="*/ 2 w 8"/>
                <a:gd name="T1" fmla="*/ 8 h 12"/>
                <a:gd name="T2" fmla="*/ 8 w 8"/>
                <a:gd name="T3" fmla="*/ 7 h 12"/>
                <a:gd name="T4" fmla="*/ 8 w 8"/>
                <a:gd name="T5" fmla="*/ 0 h 12"/>
                <a:gd name="T6" fmla="*/ 0 w 8"/>
                <a:gd name="T7" fmla="*/ 0 h 12"/>
                <a:gd name="T8" fmla="*/ 2 w 8"/>
                <a:gd name="T9" fmla="*/ 8 h 12"/>
                <a:gd name="T10" fmla="*/ 2 w 8"/>
                <a:gd name="T11" fmla="*/ 8 h 12"/>
                <a:gd name="T12" fmla="*/ 2 w 8"/>
                <a:gd name="T13" fmla="*/ 8 h 12"/>
                <a:gd name="T14" fmla="*/ 3 w 8"/>
                <a:gd name="T15" fmla="*/ 12 h 12"/>
                <a:gd name="T16" fmla="*/ 5 w 8"/>
                <a:gd name="T17" fmla="*/ 12 h 12"/>
                <a:gd name="T18" fmla="*/ 8 w 8"/>
                <a:gd name="T19" fmla="*/ 10 h 12"/>
                <a:gd name="T20" fmla="*/ 8 w 8"/>
                <a:gd name="T21" fmla="*/ 7 h 12"/>
                <a:gd name="T22" fmla="*/ 2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2" y="8"/>
                  </a:moveTo>
                  <a:lnTo>
                    <a:pt x="8" y="7"/>
                  </a:lnTo>
                  <a:lnTo>
                    <a:pt x="8" y="0"/>
                  </a:lnTo>
                  <a:lnTo>
                    <a:pt x="0" y="0"/>
                  </a:lnTo>
                  <a:lnTo>
                    <a:pt x="2" y="8"/>
                  </a:lnTo>
                  <a:lnTo>
                    <a:pt x="3" y="12"/>
                  </a:lnTo>
                  <a:lnTo>
                    <a:pt x="5" y="12"/>
                  </a:lnTo>
                  <a:lnTo>
                    <a:pt x="8" y="10"/>
                  </a:lnTo>
                  <a:lnTo>
                    <a:pt x="8" y="7"/>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2" name="Freeform 2125"/>
            <p:cNvSpPr>
              <a:spLocks/>
            </p:cNvSpPr>
            <p:nvPr/>
          </p:nvSpPr>
          <p:spPr bwMode="auto">
            <a:xfrm>
              <a:off x="3805" y="2535"/>
              <a:ext cx="8" cy="11"/>
            </a:xfrm>
            <a:custGeom>
              <a:avLst/>
              <a:gdLst>
                <a:gd name="T0" fmla="*/ 0 w 8"/>
                <a:gd name="T1" fmla="*/ 8 h 11"/>
                <a:gd name="T2" fmla="*/ 8 w 8"/>
                <a:gd name="T3" fmla="*/ 8 h 11"/>
                <a:gd name="T4" fmla="*/ 6 w 8"/>
                <a:gd name="T5" fmla="*/ 0 h 11"/>
                <a:gd name="T6" fmla="*/ 0 w 8"/>
                <a:gd name="T7" fmla="*/ 1 h 11"/>
                <a:gd name="T8" fmla="*/ 0 w 8"/>
                <a:gd name="T9" fmla="*/ 8 h 11"/>
                <a:gd name="T10" fmla="*/ 0 w 8"/>
                <a:gd name="T11" fmla="*/ 8 h 11"/>
                <a:gd name="T12" fmla="*/ 0 w 8"/>
                <a:gd name="T13" fmla="*/ 8 h 11"/>
                <a:gd name="T14" fmla="*/ 1 w 8"/>
                <a:gd name="T15" fmla="*/ 11 h 11"/>
                <a:gd name="T16" fmla="*/ 4 w 8"/>
                <a:gd name="T17" fmla="*/ 11 h 11"/>
                <a:gd name="T18" fmla="*/ 8 w 8"/>
                <a:gd name="T19" fmla="*/ 11 h 11"/>
                <a:gd name="T20" fmla="*/ 8 w 8"/>
                <a:gd name="T21" fmla="*/ 8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8"/>
                  </a:lnTo>
                  <a:lnTo>
                    <a:pt x="6" y="0"/>
                  </a:lnTo>
                  <a:lnTo>
                    <a:pt x="0" y="1"/>
                  </a:lnTo>
                  <a:lnTo>
                    <a:pt x="0" y="8"/>
                  </a:lnTo>
                  <a:lnTo>
                    <a:pt x="1" y="11"/>
                  </a:lnTo>
                  <a:lnTo>
                    <a:pt x="4" y="11"/>
                  </a:lnTo>
                  <a:lnTo>
                    <a:pt x="8" y="11"/>
                  </a:lnTo>
                  <a:lnTo>
                    <a:pt x="8" y="8"/>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3" name="Freeform 2126"/>
            <p:cNvSpPr>
              <a:spLocks/>
            </p:cNvSpPr>
            <p:nvPr/>
          </p:nvSpPr>
          <p:spPr bwMode="auto">
            <a:xfrm>
              <a:off x="3805" y="2543"/>
              <a:ext cx="9" cy="11"/>
            </a:xfrm>
            <a:custGeom>
              <a:avLst/>
              <a:gdLst>
                <a:gd name="T0" fmla="*/ 9 w 9"/>
                <a:gd name="T1" fmla="*/ 6 h 11"/>
                <a:gd name="T2" fmla="*/ 9 w 9"/>
                <a:gd name="T3" fmla="*/ 6 h 11"/>
                <a:gd name="T4" fmla="*/ 8 w 9"/>
                <a:gd name="T5" fmla="*/ 0 h 11"/>
                <a:gd name="T6" fmla="*/ 0 w 9"/>
                <a:gd name="T7" fmla="*/ 0 h 11"/>
                <a:gd name="T8" fmla="*/ 1 w 9"/>
                <a:gd name="T9" fmla="*/ 8 h 11"/>
                <a:gd name="T10" fmla="*/ 9 w 9"/>
                <a:gd name="T11" fmla="*/ 6 h 11"/>
                <a:gd name="T12" fmla="*/ 1 w 9"/>
                <a:gd name="T13" fmla="*/ 8 h 11"/>
                <a:gd name="T14" fmla="*/ 3 w 9"/>
                <a:gd name="T15" fmla="*/ 10 h 11"/>
                <a:gd name="T16" fmla="*/ 6 w 9"/>
                <a:gd name="T17" fmla="*/ 11 h 11"/>
                <a:gd name="T18" fmla="*/ 8 w 9"/>
                <a:gd name="T19" fmla="*/ 10 h 11"/>
                <a:gd name="T20" fmla="*/ 9 w 9"/>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9" y="6"/>
                  </a:moveTo>
                  <a:lnTo>
                    <a:pt x="9" y="6"/>
                  </a:lnTo>
                  <a:lnTo>
                    <a:pt x="8" y="0"/>
                  </a:lnTo>
                  <a:lnTo>
                    <a:pt x="0" y="0"/>
                  </a:lnTo>
                  <a:lnTo>
                    <a:pt x="1" y="8"/>
                  </a:lnTo>
                  <a:lnTo>
                    <a:pt x="9" y="6"/>
                  </a:lnTo>
                  <a:lnTo>
                    <a:pt x="1" y="8"/>
                  </a:lnTo>
                  <a:lnTo>
                    <a:pt x="3" y="10"/>
                  </a:lnTo>
                  <a:lnTo>
                    <a:pt x="6" y="11"/>
                  </a:lnTo>
                  <a:lnTo>
                    <a:pt x="8" y="10"/>
                  </a:lnTo>
                  <a:lnTo>
                    <a:pt x="9"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4" name="Freeform 2127"/>
            <p:cNvSpPr>
              <a:spLocks/>
            </p:cNvSpPr>
            <p:nvPr/>
          </p:nvSpPr>
          <p:spPr bwMode="auto">
            <a:xfrm>
              <a:off x="3806" y="2549"/>
              <a:ext cx="8" cy="12"/>
            </a:xfrm>
            <a:custGeom>
              <a:avLst/>
              <a:gdLst>
                <a:gd name="T0" fmla="*/ 2 w 8"/>
                <a:gd name="T1" fmla="*/ 8 h 12"/>
                <a:gd name="T2" fmla="*/ 8 w 8"/>
                <a:gd name="T3" fmla="*/ 7 h 12"/>
                <a:gd name="T4" fmla="*/ 8 w 8"/>
                <a:gd name="T5" fmla="*/ 0 h 12"/>
                <a:gd name="T6" fmla="*/ 0 w 8"/>
                <a:gd name="T7" fmla="*/ 2 h 12"/>
                <a:gd name="T8" fmla="*/ 2 w 8"/>
                <a:gd name="T9" fmla="*/ 8 h 12"/>
                <a:gd name="T10" fmla="*/ 2 w 8"/>
                <a:gd name="T11" fmla="*/ 8 h 12"/>
                <a:gd name="T12" fmla="*/ 2 w 8"/>
                <a:gd name="T13" fmla="*/ 8 h 12"/>
                <a:gd name="T14" fmla="*/ 3 w 8"/>
                <a:gd name="T15" fmla="*/ 12 h 12"/>
                <a:gd name="T16" fmla="*/ 5 w 8"/>
                <a:gd name="T17" fmla="*/ 12 h 12"/>
                <a:gd name="T18" fmla="*/ 8 w 8"/>
                <a:gd name="T19" fmla="*/ 10 h 12"/>
                <a:gd name="T20" fmla="*/ 8 w 8"/>
                <a:gd name="T21" fmla="*/ 7 h 12"/>
                <a:gd name="T22" fmla="*/ 2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2" y="8"/>
                  </a:moveTo>
                  <a:lnTo>
                    <a:pt x="8" y="7"/>
                  </a:lnTo>
                  <a:lnTo>
                    <a:pt x="8" y="0"/>
                  </a:lnTo>
                  <a:lnTo>
                    <a:pt x="0" y="2"/>
                  </a:lnTo>
                  <a:lnTo>
                    <a:pt x="2" y="8"/>
                  </a:lnTo>
                  <a:lnTo>
                    <a:pt x="3" y="12"/>
                  </a:lnTo>
                  <a:lnTo>
                    <a:pt x="5" y="12"/>
                  </a:lnTo>
                  <a:lnTo>
                    <a:pt x="8" y="10"/>
                  </a:lnTo>
                  <a:lnTo>
                    <a:pt x="8" y="7"/>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5" name="Freeform 2128"/>
            <p:cNvSpPr>
              <a:spLocks/>
            </p:cNvSpPr>
            <p:nvPr/>
          </p:nvSpPr>
          <p:spPr bwMode="auto">
            <a:xfrm>
              <a:off x="3808" y="2556"/>
              <a:ext cx="8" cy="11"/>
            </a:xfrm>
            <a:custGeom>
              <a:avLst/>
              <a:gdLst>
                <a:gd name="T0" fmla="*/ 0 w 8"/>
                <a:gd name="T1" fmla="*/ 8 h 11"/>
                <a:gd name="T2" fmla="*/ 8 w 8"/>
                <a:gd name="T3" fmla="*/ 8 h 11"/>
                <a:gd name="T4" fmla="*/ 6 w 8"/>
                <a:gd name="T5" fmla="*/ 0 h 11"/>
                <a:gd name="T6" fmla="*/ 0 w 8"/>
                <a:gd name="T7" fmla="*/ 1 h 11"/>
                <a:gd name="T8" fmla="*/ 0 w 8"/>
                <a:gd name="T9" fmla="*/ 8 h 11"/>
                <a:gd name="T10" fmla="*/ 0 w 8"/>
                <a:gd name="T11" fmla="*/ 8 h 11"/>
                <a:gd name="T12" fmla="*/ 0 w 8"/>
                <a:gd name="T13" fmla="*/ 8 h 11"/>
                <a:gd name="T14" fmla="*/ 1 w 8"/>
                <a:gd name="T15" fmla="*/ 11 h 11"/>
                <a:gd name="T16" fmla="*/ 5 w 8"/>
                <a:gd name="T17" fmla="*/ 11 h 11"/>
                <a:gd name="T18" fmla="*/ 6 w 8"/>
                <a:gd name="T19" fmla="*/ 11 h 11"/>
                <a:gd name="T20" fmla="*/ 8 w 8"/>
                <a:gd name="T21" fmla="*/ 8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8"/>
                  </a:lnTo>
                  <a:lnTo>
                    <a:pt x="6" y="0"/>
                  </a:lnTo>
                  <a:lnTo>
                    <a:pt x="0" y="1"/>
                  </a:lnTo>
                  <a:lnTo>
                    <a:pt x="0" y="8"/>
                  </a:lnTo>
                  <a:lnTo>
                    <a:pt x="1" y="11"/>
                  </a:lnTo>
                  <a:lnTo>
                    <a:pt x="5" y="11"/>
                  </a:lnTo>
                  <a:lnTo>
                    <a:pt x="6" y="11"/>
                  </a:lnTo>
                  <a:lnTo>
                    <a:pt x="8" y="8"/>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6" name="Freeform 2129"/>
            <p:cNvSpPr>
              <a:spLocks/>
            </p:cNvSpPr>
            <p:nvPr/>
          </p:nvSpPr>
          <p:spPr bwMode="auto">
            <a:xfrm>
              <a:off x="3808" y="2564"/>
              <a:ext cx="8" cy="11"/>
            </a:xfrm>
            <a:custGeom>
              <a:avLst/>
              <a:gdLst>
                <a:gd name="T0" fmla="*/ 1 w 8"/>
                <a:gd name="T1" fmla="*/ 8 h 11"/>
                <a:gd name="T2" fmla="*/ 8 w 8"/>
                <a:gd name="T3" fmla="*/ 6 h 11"/>
                <a:gd name="T4" fmla="*/ 8 w 8"/>
                <a:gd name="T5" fmla="*/ 0 h 11"/>
                <a:gd name="T6" fmla="*/ 0 w 8"/>
                <a:gd name="T7" fmla="*/ 0 h 11"/>
                <a:gd name="T8" fmla="*/ 1 w 8"/>
                <a:gd name="T9" fmla="*/ 8 h 11"/>
                <a:gd name="T10" fmla="*/ 1 w 8"/>
                <a:gd name="T11" fmla="*/ 8 h 11"/>
                <a:gd name="T12" fmla="*/ 1 w 8"/>
                <a:gd name="T13" fmla="*/ 8 h 11"/>
                <a:gd name="T14" fmla="*/ 3 w 8"/>
                <a:gd name="T15" fmla="*/ 10 h 11"/>
                <a:gd name="T16" fmla="*/ 5 w 8"/>
                <a:gd name="T17" fmla="*/ 11 h 11"/>
                <a:gd name="T18" fmla="*/ 8 w 8"/>
                <a:gd name="T19" fmla="*/ 10 h 11"/>
                <a:gd name="T20" fmla="*/ 8 w 8"/>
                <a:gd name="T21" fmla="*/ 6 h 11"/>
                <a:gd name="T22" fmla="*/ 1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1" y="8"/>
                  </a:moveTo>
                  <a:lnTo>
                    <a:pt x="8" y="6"/>
                  </a:lnTo>
                  <a:lnTo>
                    <a:pt x="8" y="0"/>
                  </a:lnTo>
                  <a:lnTo>
                    <a:pt x="0" y="0"/>
                  </a:lnTo>
                  <a:lnTo>
                    <a:pt x="1" y="8"/>
                  </a:lnTo>
                  <a:lnTo>
                    <a:pt x="3" y="10"/>
                  </a:lnTo>
                  <a:lnTo>
                    <a:pt x="5" y="11"/>
                  </a:lnTo>
                  <a:lnTo>
                    <a:pt x="8" y="10"/>
                  </a:lnTo>
                  <a:lnTo>
                    <a:pt x="8" y="6"/>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7" name="Freeform 2130"/>
            <p:cNvSpPr>
              <a:spLocks/>
            </p:cNvSpPr>
            <p:nvPr/>
          </p:nvSpPr>
          <p:spPr bwMode="auto">
            <a:xfrm>
              <a:off x="3809" y="2570"/>
              <a:ext cx="8" cy="12"/>
            </a:xfrm>
            <a:custGeom>
              <a:avLst/>
              <a:gdLst>
                <a:gd name="T0" fmla="*/ 8 w 8"/>
                <a:gd name="T1" fmla="*/ 7 h 12"/>
                <a:gd name="T2" fmla="*/ 8 w 8"/>
                <a:gd name="T3" fmla="*/ 7 h 12"/>
                <a:gd name="T4" fmla="*/ 7 w 8"/>
                <a:gd name="T5" fmla="*/ 0 h 12"/>
                <a:gd name="T6" fmla="*/ 0 w 8"/>
                <a:gd name="T7" fmla="*/ 2 h 12"/>
                <a:gd name="T8" fmla="*/ 0 w 8"/>
                <a:gd name="T9" fmla="*/ 8 h 12"/>
                <a:gd name="T10" fmla="*/ 8 w 8"/>
                <a:gd name="T11" fmla="*/ 7 h 12"/>
                <a:gd name="T12" fmla="*/ 0 w 8"/>
                <a:gd name="T13" fmla="*/ 8 h 12"/>
                <a:gd name="T14" fmla="*/ 2 w 8"/>
                <a:gd name="T15" fmla="*/ 10 h 12"/>
                <a:gd name="T16" fmla="*/ 5 w 8"/>
                <a:gd name="T17" fmla="*/ 12 h 12"/>
                <a:gd name="T18" fmla="*/ 8 w 8"/>
                <a:gd name="T19" fmla="*/ 10 h 12"/>
                <a:gd name="T20" fmla="*/ 8 w 8"/>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8" y="7"/>
                  </a:moveTo>
                  <a:lnTo>
                    <a:pt x="8" y="7"/>
                  </a:lnTo>
                  <a:lnTo>
                    <a:pt x="7" y="0"/>
                  </a:lnTo>
                  <a:lnTo>
                    <a:pt x="0" y="2"/>
                  </a:lnTo>
                  <a:lnTo>
                    <a:pt x="0" y="8"/>
                  </a:lnTo>
                  <a:lnTo>
                    <a:pt x="8" y="7"/>
                  </a:lnTo>
                  <a:lnTo>
                    <a:pt x="0" y="8"/>
                  </a:lnTo>
                  <a:lnTo>
                    <a:pt x="2" y="10"/>
                  </a:lnTo>
                  <a:lnTo>
                    <a:pt x="5" y="12"/>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8" name="Freeform 2131"/>
            <p:cNvSpPr>
              <a:spLocks/>
            </p:cNvSpPr>
            <p:nvPr/>
          </p:nvSpPr>
          <p:spPr bwMode="auto">
            <a:xfrm>
              <a:off x="3809" y="2577"/>
              <a:ext cx="10" cy="11"/>
            </a:xfrm>
            <a:custGeom>
              <a:avLst/>
              <a:gdLst>
                <a:gd name="T0" fmla="*/ 2 w 10"/>
                <a:gd name="T1" fmla="*/ 8 h 11"/>
                <a:gd name="T2" fmla="*/ 10 w 10"/>
                <a:gd name="T3" fmla="*/ 6 h 11"/>
                <a:gd name="T4" fmla="*/ 8 w 10"/>
                <a:gd name="T5" fmla="*/ 0 h 11"/>
                <a:gd name="T6" fmla="*/ 0 w 10"/>
                <a:gd name="T7" fmla="*/ 1 h 11"/>
                <a:gd name="T8" fmla="*/ 2 w 10"/>
                <a:gd name="T9" fmla="*/ 8 h 11"/>
                <a:gd name="T10" fmla="*/ 2 w 10"/>
                <a:gd name="T11" fmla="*/ 8 h 11"/>
                <a:gd name="T12" fmla="*/ 2 w 10"/>
                <a:gd name="T13" fmla="*/ 8 h 11"/>
                <a:gd name="T14" fmla="*/ 4 w 10"/>
                <a:gd name="T15" fmla="*/ 9 h 11"/>
                <a:gd name="T16" fmla="*/ 7 w 10"/>
                <a:gd name="T17" fmla="*/ 11 h 11"/>
                <a:gd name="T18" fmla="*/ 8 w 10"/>
                <a:gd name="T19" fmla="*/ 9 h 11"/>
                <a:gd name="T20" fmla="*/ 10 w 10"/>
                <a:gd name="T21" fmla="*/ 6 h 11"/>
                <a:gd name="T22" fmla="*/ 2 w 10"/>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2" y="8"/>
                  </a:moveTo>
                  <a:lnTo>
                    <a:pt x="10" y="6"/>
                  </a:lnTo>
                  <a:lnTo>
                    <a:pt x="8" y="0"/>
                  </a:lnTo>
                  <a:lnTo>
                    <a:pt x="0" y="1"/>
                  </a:lnTo>
                  <a:lnTo>
                    <a:pt x="2" y="8"/>
                  </a:lnTo>
                  <a:lnTo>
                    <a:pt x="4" y="9"/>
                  </a:lnTo>
                  <a:lnTo>
                    <a:pt x="7" y="11"/>
                  </a:lnTo>
                  <a:lnTo>
                    <a:pt x="8" y="9"/>
                  </a:lnTo>
                  <a:lnTo>
                    <a:pt x="10" y="6"/>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49" name="Freeform 2132"/>
            <p:cNvSpPr>
              <a:spLocks/>
            </p:cNvSpPr>
            <p:nvPr/>
          </p:nvSpPr>
          <p:spPr bwMode="auto">
            <a:xfrm>
              <a:off x="3811" y="2583"/>
              <a:ext cx="8" cy="12"/>
            </a:xfrm>
            <a:custGeom>
              <a:avLst/>
              <a:gdLst>
                <a:gd name="T0" fmla="*/ 2 w 8"/>
                <a:gd name="T1" fmla="*/ 8 h 12"/>
                <a:gd name="T2" fmla="*/ 8 w 8"/>
                <a:gd name="T3" fmla="*/ 7 h 12"/>
                <a:gd name="T4" fmla="*/ 8 w 8"/>
                <a:gd name="T5" fmla="*/ 0 h 12"/>
                <a:gd name="T6" fmla="*/ 0 w 8"/>
                <a:gd name="T7" fmla="*/ 2 h 12"/>
                <a:gd name="T8" fmla="*/ 2 w 8"/>
                <a:gd name="T9" fmla="*/ 8 h 12"/>
                <a:gd name="T10" fmla="*/ 2 w 8"/>
                <a:gd name="T11" fmla="*/ 8 h 12"/>
                <a:gd name="T12" fmla="*/ 2 w 8"/>
                <a:gd name="T13" fmla="*/ 8 h 12"/>
                <a:gd name="T14" fmla="*/ 3 w 8"/>
                <a:gd name="T15" fmla="*/ 10 h 12"/>
                <a:gd name="T16" fmla="*/ 5 w 8"/>
                <a:gd name="T17" fmla="*/ 12 h 12"/>
                <a:gd name="T18" fmla="*/ 8 w 8"/>
                <a:gd name="T19" fmla="*/ 10 h 12"/>
                <a:gd name="T20" fmla="*/ 8 w 8"/>
                <a:gd name="T21" fmla="*/ 7 h 12"/>
                <a:gd name="T22" fmla="*/ 2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2" y="8"/>
                  </a:moveTo>
                  <a:lnTo>
                    <a:pt x="8" y="7"/>
                  </a:lnTo>
                  <a:lnTo>
                    <a:pt x="8" y="0"/>
                  </a:lnTo>
                  <a:lnTo>
                    <a:pt x="0" y="2"/>
                  </a:lnTo>
                  <a:lnTo>
                    <a:pt x="2" y="8"/>
                  </a:lnTo>
                  <a:lnTo>
                    <a:pt x="3" y="10"/>
                  </a:lnTo>
                  <a:lnTo>
                    <a:pt x="5" y="12"/>
                  </a:lnTo>
                  <a:lnTo>
                    <a:pt x="8" y="10"/>
                  </a:lnTo>
                  <a:lnTo>
                    <a:pt x="8" y="7"/>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0" name="Freeform 2133"/>
            <p:cNvSpPr>
              <a:spLocks/>
            </p:cNvSpPr>
            <p:nvPr/>
          </p:nvSpPr>
          <p:spPr bwMode="auto">
            <a:xfrm>
              <a:off x="3813" y="2590"/>
              <a:ext cx="8" cy="11"/>
            </a:xfrm>
            <a:custGeom>
              <a:avLst/>
              <a:gdLst>
                <a:gd name="T0" fmla="*/ 0 w 8"/>
                <a:gd name="T1" fmla="*/ 8 h 11"/>
                <a:gd name="T2" fmla="*/ 8 w 8"/>
                <a:gd name="T3" fmla="*/ 6 h 11"/>
                <a:gd name="T4" fmla="*/ 6 w 8"/>
                <a:gd name="T5" fmla="*/ 0 h 11"/>
                <a:gd name="T6" fmla="*/ 0 w 8"/>
                <a:gd name="T7" fmla="*/ 1 h 11"/>
                <a:gd name="T8" fmla="*/ 0 w 8"/>
                <a:gd name="T9" fmla="*/ 8 h 11"/>
                <a:gd name="T10" fmla="*/ 0 w 8"/>
                <a:gd name="T11" fmla="*/ 8 h 11"/>
                <a:gd name="T12" fmla="*/ 0 w 8"/>
                <a:gd name="T13" fmla="*/ 8 h 11"/>
                <a:gd name="T14" fmla="*/ 1 w 8"/>
                <a:gd name="T15" fmla="*/ 9 h 11"/>
                <a:gd name="T16" fmla="*/ 4 w 8"/>
                <a:gd name="T17" fmla="*/ 11 h 11"/>
                <a:gd name="T18" fmla="*/ 6 w 8"/>
                <a:gd name="T19" fmla="*/ 9 h 11"/>
                <a:gd name="T20" fmla="*/ 8 w 8"/>
                <a:gd name="T21" fmla="*/ 6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6"/>
                  </a:lnTo>
                  <a:lnTo>
                    <a:pt x="6" y="0"/>
                  </a:lnTo>
                  <a:lnTo>
                    <a:pt x="0" y="1"/>
                  </a:lnTo>
                  <a:lnTo>
                    <a:pt x="0" y="8"/>
                  </a:lnTo>
                  <a:lnTo>
                    <a:pt x="1" y="9"/>
                  </a:lnTo>
                  <a:lnTo>
                    <a:pt x="4" y="11"/>
                  </a:lnTo>
                  <a:lnTo>
                    <a:pt x="6" y="9"/>
                  </a:lnTo>
                  <a:lnTo>
                    <a:pt x="8" y="6"/>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1" name="Freeform 2134"/>
            <p:cNvSpPr>
              <a:spLocks/>
            </p:cNvSpPr>
            <p:nvPr/>
          </p:nvSpPr>
          <p:spPr bwMode="auto">
            <a:xfrm>
              <a:off x="3813" y="2596"/>
              <a:ext cx="8" cy="11"/>
            </a:xfrm>
            <a:custGeom>
              <a:avLst/>
              <a:gdLst>
                <a:gd name="T0" fmla="*/ 8 w 8"/>
                <a:gd name="T1" fmla="*/ 7 h 11"/>
                <a:gd name="T2" fmla="*/ 8 w 8"/>
                <a:gd name="T3" fmla="*/ 7 h 11"/>
                <a:gd name="T4" fmla="*/ 8 w 8"/>
                <a:gd name="T5" fmla="*/ 0 h 11"/>
                <a:gd name="T6" fmla="*/ 0 w 8"/>
                <a:gd name="T7" fmla="*/ 2 h 11"/>
                <a:gd name="T8" fmla="*/ 1 w 8"/>
                <a:gd name="T9" fmla="*/ 8 h 11"/>
                <a:gd name="T10" fmla="*/ 8 w 8"/>
                <a:gd name="T11" fmla="*/ 7 h 11"/>
                <a:gd name="T12" fmla="*/ 1 w 8"/>
                <a:gd name="T13" fmla="*/ 8 h 11"/>
                <a:gd name="T14" fmla="*/ 3 w 8"/>
                <a:gd name="T15" fmla="*/ 10 h 11"/>
                <a:gd name="T16" fmla="*/ 6 w 8"/>
                <a:gd name="T17" fmla="*/ 11 h 11"/>
                <a:gd name="T18" fmla="*/ 8 w 8"/>
                <a:gd name="T19" fmla="*/ 10 h 11"/>
                <a:gd name="T20" fmla="*/ 8 w 8"/>
                <a:gd name="T21" fmla="*/ 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7"/>
                  </a:moveTo>
                  <a:lnTo>
                    <a:pt x="8" y="7"/>
                  </a:lnTo>
                  <a:lnTo>
                    <a:pt x="8" y="0"/>
                  </a:lnTo>
                  <a:lnTo>
                    <a:pt x="0" y="2"/>
                  </a:lnTo>
                  <a:lnTo>
                    <a:pt x="1" y="8"/>
                  </a:lnTo>
                  <a:lnTo>
                    <a:pt x="8" y="7"/>
                  </a:lnTo>
                  <a:lnTo>
                    <a:pt x="1" y="8"/>
                  </a:lnTo>
                  <a:lnTo>
                    <a:pt x="3" y="10"/>
                  </a:lnTo>
                  <a:lnTo>
                    <a:pt x="6" y="11"/>
                  </a:lnTo>
                  <a:lnTo>
                    <a:pt x="8" y="10"/>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2" name="Freeform 2135"/>
            <p:cNvSpPr>
              <a:spLocks/>
            </p:cNvSpPr>
            <p:nvPr/>
          </p:nvSpPr>
          <p:spPr bwMode="auto">
            <a:xfrm>
              <a:off x="3814" y="2603"/>
              <a:ext cx="8" cy="9"/>
            </a:xfrm>
            <a:custGeom>
              <a:avLst/>
              <a:gdLst>
                <a:gd name="T0" fmla="*/ 0 w 8"/>
                <a:gd name="T1" fmla="*/ 6 h 9"/>
                <a:gd name="T2" fmla="*/ 8 w 8"/>
                <a:gd name="T3" fmla="*/ 6 h 9"/>
                <a:gd name="T4" fmla="*/ 7 w 8"/>
                <a:gd name="T5" fmla="*/ 0 h 9"/>
                <a:gd name="T6" fmla="*/ 0 w 8"/>
                <a:gd name="T7" fmla="*/ 1 h 9"/>
                <a:gd name="T8" fmla="*/ 0 w 8"/>
                <a:gd name="T9" fmla="*/ 6 h 9"/>
                <a:gd name="T10" fmla="*/ 0 w 8"/>
                <a:gd name="T11" fmla="*/ 6 h 9"/>
                <a:gd name="T12" fmla="*/ 0 w 8"/>
                <a:gd name="T13" fmla="*/ 6 h 9"/>
                <a:gd name="T14" fmla="*/ 2 w 8"/>
                <a:gd name="T15" fmla="*/ 9 h 9"/>
                <a:gd name="T16" fmla="*/ 5 w 8"/>
                <a:gd name="T17" fmla="*/ 9 h 9"/>
                <a:gd name="T18" fmla="*/ 8 w 8"/>
                <a:gd name="T19" fmla="*/ 9 h 9"/>
                <a:gd name="T20" fmla="*/ 8 w 8"/>
                <a:gd name="T21" fmla="*/ 6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6"/>
                  </a:lnTo>
                  <a:lnTo>
                    <a:pt x="7" y="0"/>
                  </a:lnTo>
                  <a:lnTo>
                    <a:pt x="0" y="1"/>
                  </a:lnTo>
                  <a:lnTo>
                    <a:pt x="0" y="6"/>
                  </a:lnTo>
                  <a:lnTo>
                    <a:pt x="2" y="9"/>
                  </a:lnTo>
                  <a:lnTo>
                    <a:pt x="5" y="9"/>
                  </a:lnTo>
                  <a:lnTo>
                    <a:pt x="8" y="9"/>
                  </a:lnTo>
                  <a:lnTo>
                    <a:pt x="8" y="6"/>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3" name="Freeform 2136"/>
            <p:cNvSpPr>
              <a:spLocks/>
            </p:cNvSpPr>
            <p:nvPr/>
          </p:nvSpPr>
          <p:spPr bwMode="auto">
            <a:xfrm>
              <a:off x="3814" y="2609"/>
              <a:ext cx="10" cy="10"/>
            </a:xfrm>
            <a:custGeom>
              <a:avLst/>
              <a:gdLst>
                <a:gd name="T0" fmla="*/ 2 w 10"/>
                <a:gd name="T1" fmla="*/ 7 h 10"/>
                <a:gd name="T2" fmla="*/ 10 w 10"/>
                <a:gd name="T3" fmla="*/ 5 h 10"/>
                <a:gd name="T4" fmla="*/ 8 w 10"/>
                <a:gd name="T5" fmla="*/ 0 h 10"/>
                <a:gd name="T6" fmla="*/ 0 w 10"/>
                <a:gd name="T7" fmla="*/ 0 h 10"/>
                <a:gd name="T8" fmla="*/ 2 w 10"/>
                <a:gd name="T9" fmla="*/ 7 h 10"/>
                <a:gd name="T10" fmla="*/ 2 w 10"/>
                <a:gd name="T11" fmla="*/ 7 h 10"/>
                <a:gd name="T12" fmla="*/ 2 w 10"/>
                <a:gd name="T13" fmla="*/ 7 h 10"/>
                <a:gd name="T14" fmla="*/ 3 w 10"/>
                <a:gd name="T15" fmla="*/ 10 h 10"/>
                <a:gd name="T16" fmla="*/ 7 w 10"/>
                <a:gd name="T17" fmla="*/ 10 h 10"/>
                <a:gd name="T18" fmla="*/ 8 w 10"/>
                <a:gd name="T19" fmla="*/ 8 h 10"/>
                <a:gd name="T20" fmla="*/ 10 w 10"/>
                <a:gd name="T21" fmla="*/ 5 h 10"/>
                <a:gd name="T22" fmla="*/ 2 w 10"/>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2" y="7"/>
                  </a:moveTo>
                  <a:lnTo>
                    <a:pt x="10" y="5"/>
                  </a:lnTo>
                  <a:lnTo>
                    <a:pt x="8" y="0"/>
                  </a:lnTo>
                  <a:lnTo>
                    <a:pt x="0" y="0"/>
                  </a:lnTo>
                  <a:lnTo>
                    <a:pt x="2" y="7"/>
                  </a:lnTo>
                  <a:lnTo>
                    <a:pt x="3" y="10"/>
                  </a:lnTo>
                  <a:lnTo>
                    <a:pt x="7" y="10"/>
                  </a:lnTo>
                  <a:lnTo>
                    <a:pt x="8" y="8"/>
                  </a:lnTo>
                  <a:lnTo>
                    <a:pt x="10" y="5"/>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4" name="Freeform 2137"/>
            <p:cNvSpPr>
              <a:spLocks/>
            </p:cNvSpPr>
            <p:nvPr/>
          </p:nvSpPr>
          <p:spPr bwMode="auto">
            <a:xfrm>
              <a:off x="3816" y="2614"/>
              <a:ext cx="8" cy="11"/>
            </a:xfrm>
            <a:custGeom>
              <a:avLst/>
              <a:gdLst>
                <a:gd name="T0" fmla="*/ 8 w 8"/>
                <a:gd name="T1" fmla="*/ 6 h 11"/>
                <a:gd name="T2" fmla="*/ 8 w 8"/>
                <a:gd name="T3" fmla="*/ 6 h 11"/>
                <a:gd name="T4" fmla="*/ 8 w 8"/>
                <a:gd name="T5" fmla="*/ 0 h 11"/>
                <a:gd name="T6" fmla="*/ 0 w 8"/>
                <a:gd name="T7" fmla="*/ 2 h 11"/>
                <a:gd name="T8" fmla="*/ 1 w 8"/>
                <a:gd name="T9" fmla="*/ 8 h 11"/>
                <a:gd name="T10" fmla="*/ 8 w 8"/>
                <a:gd name="T11" fmla="*/ 6 h 11"/>
                <a:gd name="T12" fmla="*/ 1 w 8"/>
                <a:gd name="T13" fmla="*/ 8 h 11"/>
                <a:gd name="T14" fmla="*/ 3 w 8"/>
                <a:gd name="T15" fmla="*/ 10 h 11"/>
                <a:gd name="T16" fmla="*/ 5 w 8"/>
                <a:gd name="T17" fmla="*/ 11 h 11"/>
                <a:gd name="T18" fmla="*/ 8 w 8"/>
                <a:gd name="T19" fmla="*/ 10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8" y="0"/>
                  </a:lnTo>
                  <a:lnTo>
                    <a:pt x="0" y="2"/>
                  </a:lnTo>
                  <a:lnTo>
                    <a:pt x="1" y="8"/>
                  </a:lnTo>
                  <a:lnTo>
                    <a:pt x="8" y="6"/>
                  </a:lnTo>
                  <a:lnTo>
                    <a:pt x="1" y="8"/>
                  </a:lnTo>
                  <a:lnTo>
                    <a:pt x="3" y="10"/>
                  </a:lnTo>
                  <a:lnTo>
                    <a:pt x="5" y="11"/>
                  </a:lnTo>
                  <a:lnTo>
                    <a:pt x="8" y="10"/>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5" name="Freeform 2138"/>
            <p:cNvSpPr>
              <a:spLocks/>
            </p:cNvSpPr>
            <p:nvPr/>
          </p:nvSpPr>
          <p:spPr bwMode="auto">
            <a:xfrm>
              <a:off x="3817" y="2620"/>
              <a:ext cx="9" cy="10"/>
            </a:xfrm>
            <a:custGeom>
              <a:avLst/>
              <a:gdLst>
                <a:gd name="T0" fmla="*/ 0 w 9"/>
                <a:gd name="T1" fmla="*/ 7 h 10"/>
                <a:gd name="T2" fmla="*/ 9 w 9"/>
                <a:gd name="T3" fmla="*/ 5 h 10"/>
                <a:gd name="T4" fmla="*/ 7 w 9"/>
                <a:gd name="T5" fmla="*/ 0 h 10"/>
                <a:gd name="T6" fmla="*/ 0 w 9"/>
                <a:gd name="T7" fmla="*/ 2 h 10"/>
                <a:gd name="T8" fmla="*/ 0 w 9"/>
                <a:gd name="T9" fmla="*/ 7 h 10"/>
                <a:gd name="T10" fmla="*/ 0 w 9"/>
                <a:gd name="T11" fmla="*/ 7 h 10"/>
                <a:gd name="T12" fmla="*/ 0 w 9"/>
                <a:gd name="T13" fmla="*/ 7 h 10"/>
                <a:gd name="T14" fmla="*/ 2 w 9"/>
                <a:gd name="T15" fmla="*/ 10 h 10"/>
                <a:gd name="T16" fmla="*/ 5 w 9"/>
                <a:gd name="T17" fmla="*/ 10 h 10"/>
                <a:gd name="T18" fmla="*/ 7 w 9"/>
                <a:gd name="T19" fmla="*/ 8 h 10"/>
                <a:gd name="T20" fmla="*/ 9 w 9"/>
                <a:gd name="T21" fmla="*/ 5 h 10"/>
                <a:gd name="T22" fmla="*/ 0 w 9"/>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0" y="7"/>
                  </a:moveTo>
                  <a:lnTo>
                    <a:pt x="9" y="5"/>
                  </a:lnTo>
                  <a:lnTo>
                    <a:pt x="7" y="0"/>
                  </a:lnTo>
                  <a:lnTo>
                    <a:pt x="0" y="2"/>
                  </a:lnTo>
                  <a:lnTo>
                    <a:pt x="0" y="7"/>
                  </a:lnTo>
                  <a:lnTo>
                    <a:pt x="2" y="10"/>
                  </a:lnTo>
                  <a:lnTo>
                    <a:pt x="5" y="10"/>
                  </a:lnTo>
                  <a:lnTo>
                    <a:pt x="7" y="8"/>
                  </a:lnTo>
                  <a:lnTo>
                    <a:pt x="9" y="5"/>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6" name="Freeform 2139"/>
            <p:cNvSpPr>
              <a:spLocks/>
            </p:cNvSpPr>
            <p:nvPr/>
          </p:nvSpPr>
          <p:spPr bwMode="auto">
            <a:xfrm>
              <a:off x="3817" y="2625"/>
              <a:ext cx="9" cy="10"/>
            </a:xfrm>
            <a:custGeom>
              <a:avLst/>
              <a:gdLst>
                <a:gd name="T0" fmla="*/ 2 w 9"/>
                <a:gd name="T1" fmla="*/ 8 h 10"/>
                <a:gd name="T2" fmla="*/ 9 w 9"/>
                <a:gd name="T3" fmla="*/ 7 h 10"/>
                <a:gd name="T4" fmla="*/ 9 w 9"/>
                <a:gd name="T5" fmla="*/ 0 h 10"/>
                <a:gd name="T6" fmla="*/ 0 w 9"/>
                <a:gd name="T7" fmla="*/ 2 h 10"/>
                <a:gd name="T8" fmla="*/ 2 w 9"/>
                <a:gd name="T9" fmla="*/ 8 h 10"/>
                <a:gd name="T10" fmla="*/ 2 w 9"/>
                <a:gd name="T11" fmla="*/ 8 h 10"/>
                <a:gd name="T12" fmla="*/ 2 w 9"/>
                <a:gd name="T13" fmla="*/ 8 h 10"/>
                <a:gd name="T14" fmla="*/ 4 w 9"/>
                <a:gd name="T15" fmla="*/ 10 h 10"/>
                <a:gd name="T16" fmla="*/ 7 w 9"/>
                <a:gd name="T17" fmla="*/ 10 h 10"/>
                <a:gd name="T18" fmla="*/ 9 w 9"/>
                <a:gd name="T19" fmla="*/ 10 h 10"/>
                <a:gd name="T20" fmla="*/ 9 w 9"/>
                <a:gd name="T21" fmla="*/ 7 h 10"/>
                <a:gd name="T22" fmla="*/ 2 w 9"/>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2" y="8"/>
                  </a:moveTo>
                  <a:lnTo>
                    <a:pt x="9" y="7"/>
                  </a:lnTo>
                  <a:lnTo>
                    <a:pt x="9" y="0"/>
                  </a:lnTo>
                  <a:lnTo>
                    <a:pt x="0" y="2"/>
                  </a:lnTo>
                  <a:lnTo>
                    <a:pt x="2" y="8"/>
                  </a:lnTo>
                  <a:lnTo>
                    <a:pt x="4" y="10"/>
                  </a:lnTo>
                  <a:lnTo>
                    <a:pt x="7" y="10"/>
                  </a:lnTo>
                  <a:lnTo>
                    <a:pt x="9" y="10"/>
                  </a:lnTo>
                  <a:lnTo>
                    <a:pt x="9" y="7"/>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7" name="Freeform 2140"/>
            <p:cNvSpPr>
              <a:spLocks/>
            </p:cNvSpPr>
            <p:nvPr/>
          </p:nvSpPr>
          <p:spPr bwMode="auto">
            <a:xfrm>
              <a:off x="3819" y="2632"/>
              <a:ext cx="8" cy="9"/>
            </a:xfrm>
            <a:custGeom>
              <a:avLst/>
              <a:gdLst>
                <a:gd name="T0" fmla="*/ 0 w 8"/>
                <a:gd name="T1" fmla="*/ 6 h 9"/>
                <a:gd name="T2" fmla="*/ 8 w 8"/>
                <a:gd name="T3" fmla="*/ 5 h 9"/>
                <a:gd name="T4" fmla="*/ 7 w 8"/>
                <a:gd name="T5" fmla="*/ 0 h 9"/>
                <a:gd name="T6" fmla="*/ 0 w 8"/>
                <a:gd name="T7" fmla="*/ 1 h 9"/>
                <a:gd name="T8" fmla="*/ 0 w 8"/>
                <a:gd name="T9" fmla="*/ 6 h 9"/>
                <a:gd name="T10" fmla="*/ 0 w 8"/>
                <a:gd name="T11" fmla="*/ 6 h 9"/>
                <a:gd name="T12" fmla="*/ 0 w 8"/>
                <a:gd name="T13" fmla="*/ 6 h 9"/>
                <a:gd name="T14" fmla="*/ 2 w 8"/>
                <a:gd name="T15" fmla="*/ 8 h 9"/>
                <a:gd name="T16" fmla="*/ 5 w 8"/>
                <a:gd name="T17" fmla="*/ 9 h 9"/>
                <a:gd name="T18" fmla="*/ 8 w 8"/>
                <a:gd name="T19" fmla="*/ 8 h 9"/>
                <a:gd name="T20" fmla="*/ 8 w 8"/>
                <a:gd name="T21" fmla="*/ 5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5"/>
                  </a:lnTo>
                  <a:lnTo>
                    <a:pt x="7" y="0"/>
                  </a:lnTo>
                  <a:lnTo>
                    <a:pt x="0" y="1"/>
                  </a:lnTo>
                  <a:lnTo>
                    <a:pt x="0" y="6"/>
                  </a:lnTo>
                  <a:lnTo>
                    <a:pt x="2" y="8"/>
                  </a:lnTo>
                  <a:lnTo>
                    <a:pt x="5" y="9"/>
                  </a:lnTo>
                  <a:lnTo>
                    <a:pt x="8" y="8"/>
                  </a:lnTo>
                  <a:lnTo>
                    <a:pt x="8" y="5"/>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8" name="Freeform 2141"/>
            <p:cNvSpPr>
              <a:spLocks/>
            </p:cNvSpPr>
            <p:nvPr/>
          </p:nvSpPr>
          <p:spPr bwMode="auto">
            <a:xfrm>
              <a:off x="3819" y="2637"/>
              <a:ext cx="10" cy="9"/>
            </a:xfrm>
            <a:custGeom>
              <a:avLst/>
              <a:gdLst>
                <a:gd name="T0" fmla="*/ 10 w 10"/>
                <a:gd name="T1" fmla="*/ 4 h 9"/>
                <a:gd name="T2" fmla="*/ 10 w 10"/>
                <a:gd name="T3" fmla="*/ 4 h 9"/>
                <a:gd name="T4" fmla="*/ 8 w 10"/>
                <a:gd name="T5" fmla="*/ 0 h 9"/>
                <a:gd name="T6" fmla="*/ 0 w 10"/>
                <a:gd name="T7" fmla="*/ 1 h 9"/>
                <a:gd name="T8" fmla="*/ 2 w 10"/>
                <a:gd name="T9" fmla="*/ 6 h 9"/>
                <a:gd name="T10" fmla="*/ 10 w 10"/>
                <a:gd name="T11" fmla="*/ 4 h 9"/>
                <a:gd name="T12" fmla="*/ 2 w 10"/>
                <a:gd name="T13" fmla="*/ 6 h 9"/>
                <a:gd name="T14" fmla="*/ 3 w 10"/>
                <a:gd name="T15" fmla="*/ 9 h 9"/>
                <a:gd name="T16" fmla="*/ 7 w 10"/>
                <a:gd name="T17" fmla="*/ 9 h 9"/>
                <a:gd name="T18" fmla="*/ 8 w 10"/>
                <a:gd name="T19" fmla="*/ 8 h 9"/>
                <a:gd name="T20" fmla="*/ 10 w 10"/>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9">
                  <a:moveTo>
                    <a:pt x="10" y="4"/>
                  </a:moveTo>
                  <a:lnTo>
                    <a:pt x="10" y="4"/>
                  </a:lnTo>
                  <a:lnTo>
                    <a:pt x="8" y="0"/>
                  </a:lnTo>
                  <a:lnTo>
                    <a:pt x="0" y="1"/>
                  </a:lnTo>
                  <a:lnTo>
                    <a:pt x="2" y="6"/>
                  </a:lnTo>
                  <a:lnTo>
                    <a:pt x="10" y="4"/>
                  </a:lnTo>
                  <a:lnTo>
                    <a:pt x="2" y="6"/>
                  </a:lnTo>
                  <a:lnTo>
                    <a:pt x="3" y="9"/>
                  </a:lnTo>
                  <a:lnTo>
                    <a:pt x="7" y="9"/>
                  </a:lnTo>
                  <a:lnTo>
                    <a:pt x="8" y="8"/>
                  </a:lnTo>
                  <a:lnTo>
                    <a:pt x="10"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59" name="Freeform 2142"/>
            <p:cNvSpPr>
              <a:spLocks/>
            </p:cNvSpPr>
            <p:nvPr/>
          </p:nvSpPr>
          <p:spPr bwMode="auto">
            <a:xfrm>
              <a:off x="3821" y="2641"/>
              <a:ext cx="8" cy="10"/>
            </a:xfrm>
            <a:custGeom>
              <a:avLst/>
              <a:gdLst>
                <a:gd name="T0" fmla="*/ 1 w 8"/>
                <a:gd name="T1" fmla="*/ 7 h 10"/>
                <a:gd name="T2" fmla="*/ 8 w 8"/>
                <a:gd name="T3" fmla="*/ 5 h 10"/>
                <a:gd name="T4" fmla="*/ 8 w 8"/>
                <a:gd name="T5" fmla="*/ 0 h 10"/>
                <a:gd name="T6" fmla="*/ 0 w 8"/>
                <a:gd name="T7" fmla="*/ 2 h 10"/>
                <a:gd name="T8" fmla="*/ 1 w 8"/>
                <a:gd name="T9" fmla="*/ 7 h 10"/>
                <a:gd name="T10" fmla="*/ 1 w 8"/>
                <a:gd name="T11" fmla="*/ 7 h 10"/>
                <a:gd name="T12" fmla="*/ 1 w 8"/>
                <a:gd name="T13" fmla="*/ 7 h 10"/>
                <a:gd name="T14" fmla="*/ 3 w 8"/>
                <a:gd name="T15" fmla="*/ 10 h 10"/>
                <a:gd name="T16" fmla="*/ 5 w 8"/>
                <a:gd name="T17" fmla="*/ 10 h 10"/>
                <a:gd name="T18" fmla="*/ 8 w 8"/>
                <a:gd name="T19" fmla="*/ 8 h 10"/>
                <a:gd name="T20" fmla="*/ 8 w 8"/>
                <a:gd name="T21" fmla="*/ 5 h 10"/>
                <a:gd name="T22" fmla="*/ 1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7"/>
                  </a:moveTo>
                  <a:lnTo>
                    <a:pt x="8" y="5"/>
                  </a:lnTo>
                  <a:lnTo>
                    <a:pt x="8" y="0"/>
                  </a:lnTo>
                  <a:lnTo>
                    <a:pt x="0" y="2"/>
                  </a:lnTo>
                  <a:lnTo>
                    <a:pt x="1" y="7"/>
                  </a:lnTo>
                  <a:lnTo>
                    <a:pt x="3" y="10"/>
                  </a:lnTo>
                  <a:lnTo>
                    <a:pt x="5" y="10"/>
                  </a:lnTo>
                  <a:lnTo>
                    <a:pt x="8" y="8"/>
                  </a:lnTo>
                  <a:lnTo>
                    <a:pt x="8" y="5"/>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0" name="Freeform 2143"/>
            <p:cNvSpPr>
              <a:spLocks/>
            </p:cNvSpPr>
            <p:nvPr/>
          </p:nvSpPr>
          <p:spPr bwMode="auto">
            <a:xfrm>
              <a:off x="3822" y="2646"/>
              <a:ext cx="8" cy="10"/>
            </a:xfrm>
            <a:custGeom>
              <a:avLst/>
              <a:gdLst>
                <a:gd name="T0" fmla="*/ 0 w 8"/>
                <a:gd name="T1" fmla="*/ 7 h 10"/>
                <a:gd name="T2" fmla="*/ 8 w 8"/>
                <a:gd name="T3" fmla="*/ 5 h 10"/>
                <a:gd name="T4" fmla="*/ 7 w 8"/>
                <a:gd name="T5" fmla="*/ 0 h 10"/>
                <a:gd name="T6" fmla="*/ 0 w 8"/>
                <a:gd name="T7" fmla="*/ 2 h 10"/>
                <a:gd name="T8" fmla="*/ 0 w 8"/>
                <a:gd name="T9" fmla="*/ 7 h 10"/>
                <a:gd name="T10" fmla="*/ 0 w 8"/>
                <a:gd name="T11" fmla="*/ 7 h 10"/>
                <a:gd name="T12" fmla="*/ 0 w 8"/>
                <a:gd name="T13" fmla="*/ 7 h 10"/>
                <a:gd name="T14" fmla="*/ 2 w 8"/>
                <a:gd name="T15" fmla="*/ 10 h 10"/>
                <a:gd name="T16" fmla="*/ 5 w 8"/>
                <a:gd name="T17" fmla="*/ 10 h 10"/>
                <a:gd name="T18" fmla="*/ 8 w 8"/>
                <a:gd name="T19" fmla="*/ 8 h 10"/>
                <a:gd name="T20" fmla="*/ 8 w 8"/>
                <a:gd name="T21" fmla="*/ 5 h 10"/>
                <a:gd name="T22" fmla="*/ 0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7"/>
                  </a:moveTo>
                  <a:lnTo>
                    <a:pt x="8" y="5"/>
                  </a:lnTo>
                  <a:lnTo>
                    <a:pt x="7" y="0"/>
                  </a:lnTo>
                  <a:lnTo>
                    <a:pt x="0" y="2"/>
                  </a:lnTo>
                  <a:lnTo>
                    <a:pt x="0" y="7"/>
                  </a:lnTo>
                  <a:lnTo>
                    <a:pt x="2" y="10"/>
                  </a:lnTo>
                  <a:lnTo>
                    <a:pt x="5" y="10"/>
                  </a:lnTo>
                  <a:lnTo>
                    <a:pt x="8" y="8"/>
                  </a:lnTo>
                  <a:lnTo>
                    <a:pt x="8" y="5"/>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1" name="Freeform 2144"/>
            <p:cNvSpPr>
              <a:spLocks/>
            </p:cNvSpPr>
            <p:nvPr/>
          </p:nvSpPr>
          <p:spPr bwMode="auto">
            <a:xfrm>
              <a:off x="3822" y="2651"/>
              <a:ext cx="8" cy="10"/>
            </a:xfrm>
            <a:custGeom>
              <a:avLst/>
              <a:gdLst>
                <a:gd name="T0" fmla="*/ 2 w 8"/>
                <a:gd name="T1" fmla="*/ 7 h 10"/>
                <a:gd name="T2" fmla="*/ 8 w 8"/>
                <a:gd name="T3" fmla="*/ 5 h 10"/>
                <a:gd name="T4" fmla="*/ 8 w 8"/>
                <a:gd name="T5" fmla="*/ 0 h 10"/>
                <a:gd name="T6" fmla="*/ 0 w 8"/>
                <a:gd name="T7" fmla="*/ 2 h 10"/>
                <a:gd name="T8" fmla="*/ 2 w 8"/>
                <a:gd name="T9" fmla="*/ 7 h 10"/>
                <a:gd name="T10" fmla="*/ 2 w 8"/>
                <a:gd name="T11" fmla="*/ 7 h 10"/>
                <a:gd name="T12" fmla="*/ 2 w 8"/>
                <a:gd name="T13" fmla="*/ 7 h 10"/>
                <a:gd name="T14" fmla="*/ 4 w 8"/>
                <a:gd name="T15" fmla="*/ 8 h 10"/>
                <a:gd name="T16" fmla="*/ 7 w 8"/>
                <a:gd name="T17" fmla="*/ 10 h 10"/>
                <a:gd name="T18" fmla="*/ 8 w 8"/>
                <a:gd name="T19" fmla="*/ 8 h 10"/>
                <a:gd name="T20" fmla="*/ 8 w 8"/>
                <a:gd name="T21" fmla="*/ 5 h 10"/>
                <a:gd name="T22" fmla="*/ 2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2" y="7"/>
                  </a:moveTo>
                  <a:lnTo>
                    <a:pt x="8" y="5"/>
                  </a:lnTo>
                  <a:lnTo>
                    <a:pt x="8" y="0"/>
                  </a:lnTo>
                  <a:lnTo>
                    <a:pt x="0" y="2"/>
                  </a:lnTo>
                  <a:lnTo>
                    <a:pt x="2" y="7"/>
                  </a:lnTo>
                  <a:lnTo>
                    <a:pt x="4" y="8"/>
                  </a:lnTo>
                  <a:lnTo>
                    <a:pt x="7" y="10"/>
                  </a:lnTo>
                  <a:lnTo>
                    <a:pt x="8" y="8"/>
                  </a:lnTo>
                  <a:lnTo>
                    <a:pt x="8" y="5"/>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2" name="Freeform 2145"/>
            <p:cNvSpPr>
              <a:spLocks/>
            </p:cNvSpPr>
            <p:nvPr/>
          </p:nvSpPr>
          <p:spPr bwMode="auto">
            <a:xfrm>
              <a:off x="3824" y="2656"/>
              <a:ext cx="8" cy="8"/>
            </a:xfrm>
            <a:custGeom>
              <a:avLst/>
              <a:gdLst>
                <a:gd name="T0" fmla="*/ 8 w 8"/>
                <a:gd name="T1" fmla="*/ 5 h 8"/>
                <a:gd name="T2" fmla="*/ 8 w 8"/>
                <a:gd name="T3" fmla="*/ 5 h 8"/>
                <a:gd name="T4" fmla="*/ 6 w 8"/>
                <a:gd name="T5" fmla="*/ 0 h 8"/>
                <a:gd name="T6" fmla="*/ 0 w 8"/>
                <a:gd name="T7" fmla="*/ 2 h 8"/>
                <a:gd name="T8" fmla="*/ 2 w 8"/>
                <a:gd name="T9" fmla="*/ 6 h 8"/>
                <a:gd name="T10" fmla="*/ 8 w 8"/>
                <a:gd name="T11" fmla="*/ 5 h 8"/>
                <a:gd name="T12" fmla="*/ 2 w 8"/>
                <a:gd name="T13" fmla="*/ 6 h 8"/>
                <a:gd name="T14" fmla="*/ 3 w 8"/>
                <a:gd name="T15" fmla="*/ 8 h 8"/>
                <a:gd name="T16" fmla="*/ 5 w 8"/>
                <a:gd name="T17" fmla="*/ 8 h 8"/>
                <a:gd name="T18" fmla="*/ 8 w 8"/>
                <a:gd name="T19" fmla="*/ 8 h 8"/>
                <a:gd name="T20" fmla="*/ 8 w 8"/>
                <a:gd name="T21" fmla="*/ 5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5"/>
                  </a:moveTo>
                  <a:lnTo>
                    <a:pt x="8" y="5"/>
                  </a:lnTo>
                  <a:lnTo>
                    <a:pt x="6" y="0"/>
                  </a:lnTo>
                  <a:lnTo>
                    <a:pt x="0" y="2"/>
                  </a:lnTo>
                  <a:lnTo>
                    <a:pt x="2" y="6"/>
                  </a:lnTo>
                  <a:lnTo>
                    <a:pt x="8" y="5"/>
                  </a:lnTo>
                  <a:lnTo>
                    <a:pt x="2" y="6"/>
                  </a:lnTo>
                  <a:lnTo>
                    <a:pt x="3" y="8"/>
                  </a:lnTo>
                  <a:lnTo>
                    <a:pt x="5" y="8"/>
                  </a:lnTo>
                  <a:lnTo>
                    <a:pt x="8" y="8"/>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3" name="Freeform 2146"/>
            <p:cNvSpPr>
              <a:spLocks/>
            </p:cNvSpPr>
            <p:nvPr/>
          </p:nvSpPr>
          <p:spPr bwMode="auto">
            <a:xfrm>
              <a:off x="3826" y="2661"/>
              <a:ext cx="8" cy="8"/>
            </a:xfrm>
            <a:custGeom>
              <a:avLst/>
              <a:gdLst>
                <a:gd name="T0" fmla="*/ 0 w 8"/>
                <a:gd name="T1" fmla="*/ 5 h 8"/>
                <a:gd name="T2" fmla="*/ 8 w 8"/>
                <a:gd name="T3" fmla="*/ 3 h 8"/>
                <a:gd name="T4" fmla="*/ 6 w 8"/>
                <a:gd name="T5" fmla="*/ 0 h 8"/>
                <a:gd name="T6" fmla="*/ 0 w 8"/>
                <a:gd name="T7" fmla="*/ 1 h 8"/>
                <a:gd name="T8" fmla="*/ 0 w 8"/>
                <a:gd name="T9" fmla="*/ 5 h 8"/>
                <a:gd name="T10" fmla="*/ 0 w 8"/>
                <a:gd name="T11" fmla="*/ 5 h 8"/>
                <a:gd name="T12" fmla="*/ 0 w 8"/>
                <a:gd name="T13" fmla="*/ 5 h 8"/>
                <a:gd name="T14" fmla="*/ 1 w 8"/>
                <a:gd name="T15" fmla="*/ 8 h 8"/>
                <a:gd name="T16" fmla="*/ 4 w 8"/>
                <a:gd name="T17" fmla="*/ 8 h 8"/>
                <a:gd name="T18" fmla="*/ 6 w 8"/>
                <a:gd name="T19" fmla="*/ 6 h 8"/>
                <a:gd name="T20" fmla="*/ 8 w 8"/>
                <a:gd name="T21" fmla="*/ 3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3"/>
                  </a:lnTo>
                  <a:lnTo>
                    <a:pt x="6" y="0"/>
                  </a:lnTo>
                  <a:lnTo>
                    <a:pt x="0" y="1"/>
                  </a:lnTo>
                  <a:lnTo>
                    <a:pt x="0" y="5"/>
                  </a:lnTo>
                  <a:lnTo>
                    <a:pt x="1" y="8"/>
                  </a:lnTo>
                  <a:lnTo>
                    <a:pt x="4" y="8"/>
                  </a:lnTo>
                  <a:lnTo>
                    <a:pt x="6" y="6"/>
                  </a:lnTo>
                  <a:lnTo>
                    <a:pt x="8" y="3"/>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4" name="Freeform 2147"/>
            <p:cNvSpPr>
              <a:spLocks/>
            </p:cNvSpPr>
            <p:nvPr/>
          </p:nvSpPr>
          <p:spPr bwMode="auto">
            <a:xfrm>
              <a:off x="3826" y="2664"/>
              <a:ext cx="8" cy="10"/>
            </a:xfrm>
            <a:custGeom>
              <a:avLst/>
              <a:gdLst>
                <a:gd name="T0" fmla="*/ 1 w 8"/>
                <a:gd name="T1" fmla="*/ 7 h 10"/>
                <a:gd name="T2" fmla="*/ 8 w 8"/>
                <a:gd name="T3" fmla="*/ 5 h 10"/>
                <a:gd name="T4" fmla="*/ 8 w 8"/>
                <a:gd name="T5" fmla="*/ 0 h 10"/>
                <a:gd name="T6" fmla="*/ 0 w 8"/>
                <a:gd name="T7" fmla="*/ 2 h 10"/>
                <a:gd name="T8" fmla="*/ 1 w 8"/>
                <a:gd name="T9" fmla="*/ 7 h 10"/>
                <a:gd name="T10" fmla="*/ 1 w 8"/>
                <a:gd name="T11" fmla="*/ 7 h 10"/>
                <a:gd name="T12" fmla="*/ 1 w 8"/>
                <a:gd name="T13" fmla="*/ 7 h 10"/>
                <a:gd name="T14" fmla="*/ 3 w 8"/>
                <a:gd name="T15" fmla="*/ 8 h 10"/>
                <a:gd name="T16" fmla="*/ 6 w 8"/>
                <a:gd name="T17" fmla="*/ 10 h 10"/>
                <a:gd name="T18" fmla="*/ 8 w 8"/>
                <a:gd name="T19" fmla="*/ 8 h 10"/>
                <a:gd name="T20" fmla="*/ 8 w 8"/>
                <a:gd name="T21" fmla="*/ 5 h 10"/>
                <a:gd name="T22" fmla="*/ 1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7"/>
                  </a:moveTo>
                  <a:lnTo>
                    <a:pt x="8" y="5"/>
                  </a:lnTo>
                  <a:lnTo>
                    <a:pt x="8" y="0"/>
                  </a:lnTo>
                  <a:lnTo>
                    <a:pt x="0" y="2"/>
                  </a:lnTo>
                  <a:lnTo>
                    <a:pt x="1" y="7"/>
                  </a:lnTo>
                  <a:lnTo>
                    <a:pt x="3" y="8"/>
                  </a:lnTo>
                  <a:lnTo>
                    <a:pt x="6" y="10"/>
                  </a:lnTo>
                  <a:lnTo>
                    <a:pt x="8" y="8"/>
                  </a:lnTo>
                  <a:lnTo>
                    <a:pt x="8" y="5"/>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5" name="Freeform 2148"/>
            <p:cNvSpPr>
              <a:spLocks/>
            </p:cNvSpPr>
            <p:nvPr/>
          </p:nvSpPr>
          <p:spPr bwMode="auto">
            <a:xfrm>
              <a:off x="3827" y="2669"/>
              <a:ext cx="8" cy="8"/>
            </a:xfrm>
            <a:custGeom>
              <a:avLst/>
              <a:gdLst>
                <a:gd name="T0" fmla="*/ 0 w 8"/>
                <a:gd name="T1" fmla="*/ 5 h 8"/>
                <a:gd name="T2" fmla="*/ 8 w 8"/>
                <a:gd name="T3" fmla="*/ 3 h 8"/>
                <a:gd name="T4" fmla="*/ 7 w 8"/>
                <a:gd name="T5" fmla="*/ 0 h 8"/>
                <a:gd name="T6" fmla="*/ 0 w 8"/>
                <a:gd name="T7" fmla="*/ 2 h 8"/>
                <a:gd name="T8" fmla="*/ 0 w 8"/>
                <a:gd name="T9" fmla="*/ 5 h 8"/>
                <a:gd name="T10" fmla="*/ 0 w 8"/>
                <a:gd name="T11" fmla="*/ 5 h 8"/>
                <a:gd name="T12" fmla="*/ 0 w 8"/>
                <a:gd name="T13" fmla="*/ 5 h 8"/>
                <a:gd name="T14" fmla="*/ 2 w 8"/>
                <a:gd name="T15" fmla="*/ 8 h 8"/>
                <a:gd name="T16" fmla="*/ 5 w 8"/>
                <a:gd name="T17" fmla="*/ 8 h 8"/>
                <a:gd name="T18" fmla="*/ 8 w 8"/>
                <a:gd name="T19" fmla="*/ 6 h 8"/>
                <a:gd name="T20" fmla="*/ 8 w 8"/>
                <a:gd name="T21" fmla="*/ 3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3"/>
                  </a:lnTo>
                  <a:lnTo>
                    <a:pt x="7" y="0"/>
                  </a:lnTo>
                  <a:lnTo>
                    <a:pt x="0" y="2"/>
                  </a:lnTo>
                  <a:lnTo>
                    <a:pt x="0" y="5"/>
                  </a:lnTo>
                  <a:lnTo>
                    <a:pt x="2" y="8"/>
                  </a:lnTo>
                  <a:lnTo>
                    <a:pt x="5" y="8"/>
                  </a:lnTo>
                  <a:lnTo>
                    <a:pt x="8" y="6"/>
                  </a:lnTo>
                  <a:lnTo>
                    <a:pt x="8" y="3"/>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6" name="Freeform 2149"/>
            <p:cNvSpPr>
              <a:spLocks/>
            </p:cNvSpPr>
            <p:nvPr/>
          </p:nvSpPr>
          <p:spPr bwMode="auto">
            <a:xfrm>
              <a:off x="3827" y="2672"/>
              <a:ext cx="10" cy="8"/>
            </a:xfrm>
            <a:custGeom>
              <a:avLst/>
              <a:gdLst>
                <a:gd name="T0" fmla="*/ 10 w 10"/>
                <a:gd name="T1" fmla="*/ 3 h 8"/>
                <a:gd name="T2" fmla="*/ 10 w 10"/>
                <a:gd name="T3" fmla="*/ 3 h 8"/>
                <a:gd name="T4" fmla="*/ 8 w 10"/>
                <a:gd name="T5" fmla="*/ 0 h 8"/>
                <a:gd name="T6" fmla="*/ 0 w 10"/>
                <a:gd name="T7" fmla="*/ 2 h 8"/>
                <a:gd name="T8" fmla="*/ 2 w 10"/>
                <a:gd name="T9" fmla="*/ 7 h 8"/>
                <a:gd name="T10" fmla="*/ 10 w 10"/>
                <a:gd name="T11" fmla="*/ 3 h 8"/>
                <a:gd name="T12" fmla="*/ 2 w 10"/>
                <a:gd name="T13" fmla="*/ 7 h 8"/>
                <a:gd name="T14" fmla="*/ 3 w 10"/>
                <a:gd name="T15" fmla="*/ 8 h 8"/>
                <a:gd name="T16" fmla="*/ 7 w 10"/>
                <a:gd name="T17" fmla="*/ 8 h 8"/>
                <a:gd name="T18" fmla="*/ 8 w 10"/>
                <a:gd name="T19" fmla="*/ 7 h 8"/>
                <a:gd name="T20" fmla="*/ 10 w 10"/>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8">
                  <a:moveTo>
                    <a:pt x="10" y="3"/>
                  </a:moveTo>
                  <a:lnTo>
                    <a:pt x="10" y="3"/>
                  </a:lnTo>
                  <a:lnTo>
                    <a:pt x="8" y="0"/>
                  </a:lnTo>
                  <a:lnTo>
                    <a:pt x="0" y="2"/>
                  </a:lnTo>
                  <a:lnTo>
                    <a:pt x="2" y="7"/>
                  </a:lnTo>
                  <a:lnTo>
                    <a:pt x="10" y="3"/>
                  </a:lnTo>
                  <a:lnTo>
                    <a:pt x="2" y="7"/>
                  </a:lnTo>
                  <a:lnTo>
                    <a:pt x="3" y="8"/>
                  </a:lnTo>
                  <a:lnTo>
                    <a:pt x="7" y="8"/>
                  </a:lnTo>
                  <a:lnTo>
                    <a:pt x="8" y="7"/>
                  </a:lnTo>
                  <a:lnTo>
                    <a:pt x="10"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7" name="Freeform 2150"/>
            <p:cNvSpPr>
              <a:spLocks/>
            </p:cNvSpPr>
            <p:nvPr/>
          </p:nvSpPr>
          <p:spPr bwMode="auto">
            <a:xfrm>
              <a:off x="3829" y="2675"/>
              <a:ext cx="8" cy="10"/>
            </a:xfrm>
            <a:custGeom>
              <a:avLst/>
              <a:gdLst>
                <a:gd name="T0" fmla="*/ 1 w 8"/>
                <a:gd name="T1" fmla="*/ 7 h 10"/>
                <a:gd name="T2" fmla="*/ 8 w 8"/>
                <a:gd name="T3" fmla="*/ 5 h 10"/>
                <a:gd name="T4" fmla="*/ 8 w 8"/>
                <a:gd name="T5" fmla="*/ 0 h 10"/>
                <a:gd name="T6" fmla="*/ 0 w 8"/>
                <a:gd name="T7" fmla="*/ 4 h 10"/>
                <a:gd name="T8" fmla="*/ 1 w 8"/>
                <a:gd name="T9" fmla="*/ 7 h 10"/>
                <a:gd name="T10" fmla="*/ 1 w 8"/>
                <a:gd name="T11" fmla="*/ 7 h 10"/>
                <a:gd name="T12" fmla="*/ 1 w 8"/>
                <a:gd name="T13" fmla="*/ 7 h 10"/>
                <a:gd name="T14" fmla="*/ 3 w 8"/>
                <a:gd name="T15" fmla="*/ 8 h 10"/>
                <a:gd name="T16" fmla="*/ 5 w 8"/>
                <a:gd name="T17" fmla="*/ 10 h 10"/>
                <a:gd name="T18" fmla="*/ 8 w 8"/>
                <a:gd name="T19" fmla="*/ 8 h 10"/>
                <a:gd name="T20" fmla="*/ 8 w 8"/>
                <a:gd name="T21" fmla="*/ 5 h 10"/>
                <a:gd name="T22" fmla="*/ 1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7"/>
                  </a:moveTo>
                  <a:lnTo>
                    <a:pt x="8" y="5"/>
                  </a:lnTo>
                  <a:lnTo>
                    <a:pt x="8" y="0"/>
                  </a:lnTo>
                  <a:lnTo>
                    <a:pt x="0" y="4"/>
                  </a:lnTo>
                  <a:lnTo>
                    <a:pt x="1" y="7"/>
                  </a:lnTo>
                  <a:lnTo>
                    <a:pt x="3" y="8"/>
                  </a:lnTo>
                  <a:lnTo>
                    <a:pt x="5" y="10"/>
                  </a:lnTo>
                  <a:lnTo>
                    <a:pt x="8" y="8"/>
                  </a:lnTo>
                  <a:lnTo>
                    <a:pt x="8" y="5"/>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8" name="Freeform 2151"/>
            <p:cNvSpPr>
              <a:spLocks/>
            </p:cNvSpPr>
            <p:nvPr/>
          </p:nvSpPr>
          <p:spPr bwMode="auto">
            <a:xfrm>
              <a:off x="3830" y="2680"/>
              <a:ext cx="9" cy="8"/>
            </a:xfrm>
            <a:custGeom>
              <a:avLst/>
              <a:gdLst>
                <a:gd name="T0" fmla="*/ 0 w 9"/>
                <a:gd name="T1" fmla="*/ 5 h 8"/>
                <a:gd name="T2" fmla="*/ 9 w 9"/>
                <a:gd name="T3" fmla="*/ 3 h 8"/>
                <a:gd name="T4" fmla="*/ 7 w 9"/>
                <a:gd name="T5" fmla="*/ 0 h 8"/>
                <a:gd name="T6" fmla="*/ 0 w 9"/>
                <a:gd name="T7" fmla="*/ 2 h 8"/>
                <a:gd name="T8" fmla="*/ 0 w 9"/>
                <a:gd name="T9" fmla="*/ 5 h 8"/>
                <a:gd name="T10" fmla="*/ 0 w 9"/>
                <a:gd name="T11" fmla="*/ 5 h 8"/>
                <a:gd name="T12" fmla="*/ 0 w 9"/>
                <a:gd name="T13" fmla="*/ 5 h 8"/>
                <a:gd name="T14" fmla="*/ 2 w 9"/>
                <a:gd name="T15" fmla="*/ 7 h 8"/>
                <a:gd name="T16" fmla="*/ 5 w 9"/>
                <a:gd name="T17" fmla="*/ 8 h 8"/>
                <a:gd name="T18" fmla="*/ 7 w 9"/>
                <a:gd name="T19" fmla="*/ 7 h 8"/>
                <a:gd name="T20" fmla="*/ 9 w 9"/>
                <a:gd name="T21" fmla="*/ 3 h 8"/>
                <a:gd name="T22" fmla="*/ 0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0" y="5"/>
                  </a:moveTo>
                  <a:lnTo>
                    <a:pt x="9" y="3"/>
                  </a:lnTo>
                  <a:lnTo>
                    <a:pt x="7" y="0"/>
                  </a:lnTo>
                  <a:lnTo>
                    <a:pt x="0" y="2"/>
                  </a:lnTo>
                  <a:lnTo>
                    <a:pt x="0" y="5"/>
                  </a:lnTo>
                  <a:lnTo>
                    <a:pt x="2" y="7"/>
                  </a:lnTo>
                  <a:lnTo>
                    <a:pt x="5" y="8"/>
                  </a:lnTo>
                  <a:lnTo>
                    <a:pt x="7" y="7"/>
                  </a:lnTo>
                  <a:lnTo>
                    <a:pt x="9" y="3"/>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69" name="Freeform 2152"/>
            <p:cNvSpPr>
              <a:spLocks/>
            </p:cNvSpPr>
            <p:nvPr/>
          </p:nvSpPr>
          <p:spPr bwMode="auto">
            <a:xfrm>
              <a:off x="3830" y="2683"/>
              <a:ext cx="9" cy="9"/>
            </a:xfrm>
            <a:custGeom>
              <a:avLst/>
              <a:gdLst>
                <a:gd name="T0" fmla="*/ 9 w 9"/>
                <a:gd name="T1" fmla="*/ 4 h 9"/>
                <a:gd name="T2" fmla="*/ 9 w 9"/>
                <a:gd name="T3" fmla="*/ 4 h 9"/>
                <a:gd name="T4" fmla="*/ 9 w 9"/>
                <a:gd name="T5" fmla="*/ 0 h 9"/>
                <a:gd name="T6" fmla="*/ 0 w 9"/>
                <a:gd name="T7" fmla="*/ 2 h 9"/>
                <a:gd name="T8" fmla="*/ 2 w 9"/>
                <a:gd name="T9" fmla="*/ 5 h 9"/>
                <a:gd name="T10" fmla="*/ 9 w 9"/>
                <a:gd name="T11" fmla="*/ 4 h 9"/>
                <a:gd name="T12" fmla="*/ 2 w 9"/>
                <a:gd name="T13" fmla="*/ 5 h 9"/>
                <a:gd name="T14" fmla="*/ 4 w 9"/>
                <a:gd name="T15" fmla="*/ 9 h 9"/>
                <a:gd name="T16" fmla="*/ 7 w 9"/>
                <a:gd name="T17" fmla="*/ 9 h 9"/>
                <a:gd name="T18" fmla="*/ 9 w 9"/>
                <a:gd name="T19" fmla="*/ 7 h 9"/>
                <a:gd name="T20" fmla="*/ 9 w 9"/>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9">
                  <a:moveTo>
                    <a:pt x="9" y="4"/>
                  </a:moveTo>
                  <a:lnTo>
                    <a:pt x="9" y="4"/>
                  </a:lnTo>
                  <a:lnTo>
                    <a:pt x="9" y="0"/>
                  </a:lnTo>
                  <a:lnTo>
                    <a:pt x="0" y="2"/>
                  </a:lnTo>
                  <a:lnTo>
                    <a:pt x="2" y="5"/>
                  </a:lnTo>
                  <a:lnTo>
                    <a:pt x="9" y="4"/>
                  </a:lnTo>
                  <a:lnTo>
                    <a:pt x="2" y="5"/>
                  </a:lnTo>
                  <a:lnTo>
                    <a:pt x="4" y="9"/>
                  </a:lnTo>
                  <a:lnTo>
                    <a:pt x="7" y="9"/>
                  </a:lnTo>
                  <a:lnTo>
                    <a:pt x="9" y="7"/>
                  </a:lnTo>
                  <a:lnTo>
                    <a:pt x="9"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0" name="Freeform 2153"/>
            <p:cNvSpPr>
              <a:spLocks/>
            </p:cNvSpPr>
            <p:nvPr/>
          </p:nvSpPr>
          <p:spPr bwMode="auto">
            <a:xfrm>
              <a:off x="3832" y="2687"/>
              <a:ext cx="8" cy="6"/>
            </a:xfrm>
            <a:custGeom>
              <a:avLst/>
              <a:gdLst>
                <a:gd name="T0" fmla="*/ 0 w 8"/>
                <a:gd name="T1" fmla="*/ 5 h 6"/>
                <a:gd name="T2" fmla="*/ 8 w 8"/>
                <a:gd name="T3" fmla="*/ 1 h 6"/>
                <a:gd name="T4" fmla="*/ 7 w 8"/>
                <a:gd name="T5" fmla="*/ 0 h 6"/>
                <a:gd name="T6" fmla="*/ 0 w 8"/>
                <a:gd name="T7" fmla="*/ 1 h 6"/>
                <a:gd name="T8" fmla="*/ 0 w 8"/>
                <a:gd name="T9" fmla="*/ 5 h 6"/>
                <a:gd name="T10" fmla="*/ 0 w 8"/>
                <a:gd name="T11" fmla="*/ 5 h 6"/>
                <a:gd name="T12" fmla="*/ 0 w 8"/>
                <a:gd name="T13" fmla="*/ 5 h 6"/>
                <a:gd name="T14" fmla="*/ 3 w 8"/>
                <a:gd name="T15" fmla="*/ 6 h 6"/>
                <a:gd name="T16" fmla="*/ 5 w 8"/>
                <a:gd name="T17" fmla="*/ 6 h 6"/>
                <a:gd name="T18" fmla="*/ 8 w 8"/>
                <a:gd name="T19" fmla="*/ 5 h 6"/>
                <a:gd name="T20" fmla="*/ 8 w 8"/>
                <a:gd name="T21" fmla="*/ 1 h 6"/>
                <a:gd name="T22" fmla="*/ 0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5"/>
                  </a:moveTo>
                  <a:lnTo>
                    <a:pt x="8" y="1"/>
                  </a:lnTo>
                  <a:lnTo>
                    <a:pt x="7" y="0"/>
                  </a:lnTo>
                  <a:lnTo>
                    <a:pt x="0" y="1"/>
                  </a:lnTo>
                  <a:lnTo>
                    <a:pt x="0" y="5"/>
                  </a:lnTo>
                  <a:lnTo>
                    <a:pt x="3" y="6"/>
                  </a:lnTo>
                  <a:lnTo>
                    <a:pt x="5" y="6"/>
                  </a:lnTo>
                  <a:lnTo>
                    <a:pt x="8" y="5"/>
                  </a:lnTo>
                  <a:lnTo>
                    <a:pt x="8" y="1"/>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1" name="Freeform 2154"/>
            <p:cNvSpPr>
              <a:spLocks/>
            </p:cNvSpPr>
            <p:nvPr/>
          </p:nvSpPr>
          <p:spPr bwMode="auto">
            <a:xfrm>
              <a:off x="3832" y="2688"/>
              <a:ext cx="10" cy="8"/>
            </a:xfrm>
            <a:custGeom>
              <a:avLst/>
              <a:gdLst>
                <a:gd name="T0" fmla="*/ 2 w 10"/>
                <a:gd name="T1" fmla="*/ 7 h 8"/>
                <a:gd name="T2" fmla="*/ 10 w 10"/>
                <a:gd name="T3" fmla="*/ 4 h 8"/>
                <a:gd name="T4" fmla="*/ 8 w 10"/>
                <a:gd name="T5" fmla="*/ 0 h 8"/>
                <a:gd name="T6" fmla="*/ 0 w 10"/>
                <a:gd name="T7" fmla="*/ 4 h 8"/>
                <a:gd name="T8" fmla="*/ 2 w 10"/>
                <a:gd name="T9" fmla="*/ 7 h 8"/>
                <a:gd name="T10" fmla="*/ 2 w 10"/>
                <a:gd name="T11" fmla="*/ 7 h 8"/>
                <a:gd name="T12" fmla="*/ 2 w 10"/>
                <a:gd name="T13" fmla="*/ 7 h 8"/>
                <a:gd name="T14" fmla="*/ 3 w 10"/>
                <a:gd name="T15" fmla="*/ 8 h 8"/>
                <a:gd name="T16" fmla="*/ 7 w 10"/>
                <a:gd name="T17" fmla="*/ 8 h 8"/>
                <a:gd name="T18" fmla="*/ 8 w 10"/>
                <a:gd name="T19" fmla="*/ 7 h 8"/>
                <a:gd name="T20" fmla="*/ 10 w 10"/>
                <a:gd name="T21" fmla="*/ 4 h 8"/>
                <a:gd name="T22" fmla="*/ 2 w 10"/>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
                  <a:moveTo>
                    <a:pt x="2" y="7"/>
                  </a:moveTo>
                  <a:lnTo>
                    <a:pt x="10" y="4"/>
                  </a:lnTo>
                  <a:lnTo>
                    <a:pt x="8" y="0"/>
                  </a:lnTo>
                  <a:lnTo>
                    <a:pt x="0" y="4"/>
                  </a:lnTo>
                  <a:lnTo>
                    <a:pt x="2" y="7"/>
                  </a:lnTo>
                  <a:lnTo>
                    <a:pt x="3" y="8"/>
                  </a:lnTo>
                  <a:lnTo>
                    <a:pt x="7" y="8"/>
                  </a:lnTo>
                  <a:lnTo>
                    <a:pt x="8" y="7"/>
                  </a:lnTo>
                  <a:lnTo>
                    <a:pt x="10" y="4"/>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2" name="Freeform 2155"/>
            <p:cNvSpPr>
              <a:spLocks/>
            </p:cNvSpPr>
            <p:nvPr/>
          </p:nvSpPr>
          <p:spPr bwMode="auto">
            <a:xfrm>
              <a:off x="3834" y="2692"/>
              <a:ext cx="8" cy="8"/>
            </a:xfrm>
            <a:custGeom>
              <a:avLst/>
              <a:gdLst>
                <a:gd name="T0" fmla="*/ 1 w 8"/>
                <a:gd name="T1" fmla="*/ 4 h 8"/>
                <a:gd name="T2" fmla="*/ 8 w 8"/>
                <a:gd name="T3" fmla="*/ 3 h 8"/>
                <a:gd name="T4" fmla="*/ 6 w 8"/>
                <a:gd name="T5" fmla="*/ 0 h 8"/>
                <a:gd name="T6" fmla="*/ 0 w 8"/>
                <a:gd name="T7" fmla="*/ 3 h 8"/>
                <a:gd name="T8" fmla="*/ 1 w 8"/>
                <a:gd name="T9" fmla="*/ 4 h 8"/>
                <a:gd name="T10" fmla="*/ 1 w 8"/>
                <a:gd name="T11" fmla="*/ 4 h 8"/>
                <a:gd name="T12" fmla="*/ 1 w 8"/>
                <a:gd name="T13" fmla="*/ 4 h 8"/>
                <a:gd name="T14" fmla="*/ 3 w 8"/>
                <a:gd name="T15" fmla="*/ 8 h 8"/>
                <a:gd name="T16" fmla="*/ 6 w 8"/>
                <a:gd name="T17" fmla="*/ 8 h 8"/>
                <a:gd name="T18" fmla="*/ 8 w 8"/>
                <a:gd name="T19" fmla="*/ 6 h 8"/>
                <a:gd name="T20" fmla="*/ 8 w 8"/>
                <a:gd name="T21" fmla="*/ 3 h 8"/>
                <a:gd name="T22" fmla="*/ 1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4"/>
                  </a:moveTo>
                  <a:lnTo>
                    <a:pt x="8" y="3"/>
                  </a:lnTo>
                  <a:lnTo>
                    <a:pt x="6" y="0"/>
                  </a:lnTo>
                  <a:lnTo>
                    <a:pt x="0" y="3"/>
                  </a:lnTo>
                  <a:lnTo>
                    <a:pt x="1" y="4"/>
                  </a:lnTo>
                  <a:lnTo>
                    <a:pt x="3" y="8"/>
                  </a:lnTo>
                  <a:lnTo>
                    <a:pt x="6" y="8"/>
                  </a:lnTo>
                  <a:lnTo>
                    <a:pt x="8" y="6"/>
                  </a:lnTo>
                  <a:lnTo>
                    <a:pt x="8" y="3"/>
                  </a:lnTo>
                  <a:lnTo>
                    <a:pt x="1"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3" name="Freeform 2156"/>
            <p:cNvSpPr>
              <a:spLocks/>
            </p:cNvSpPr>
            <p:nvPr/>
          </p:nvSpPr>
          <p:spPr bwMode="auto">
            <a:xfrm>
              <a:off x="3835" y="2695"/>
              <a:ext cx="8" cy="6"/>
            </a:xfrm>
            <a:custGeom>
              <a:avLst/>
              <a:gdLst>
                <a:gd name="T0" fmla="*/ 8 w 8"/>
                <a:gd name="T1" fmla="*/ 1 h 6"/>
                <a:gd name="T2" fmla="*/ 8 w 8"/>
                <a:gd name="T3" fmla="*/ 1 h 6"/>
                <a:gd name="T4" fmla="*/ 7 w 8"/>
                <a:gd name="T5" fmla="*/ 0 h 6"/>
                <a:gd name="T6" fmla="*/ 0 w 8"/>
                <a:gd name="T7" fmla="*/ 1 h 6"/>
                <a:gd name="T8" fmla="*/ 0 w 8"/>
                <a:gd name="T9" fmla="*/ 5 h 6"/>
                <a:gd name="T10" fmla="*/ 8 w 8"/>
                <a:gd name="T11" fmla="*/ 1 h 6"/>
                <a:gd name="T12" fmla="*/ 0 w 8"/>
                <a:gd name="T13" fmla="*/ 5 h 6"/>
                <a:gd name="T14" fmla="*/ 4 w 8"/>
                <a:gd name="T15" fmla="*/ 6 h 6"/>
                <a:gd name="T16" fmla="*/ 5 w 8"/>
                <a:gd name="T17" fmla="*/ 6 h 6"/>
                <a:gd name="T18" fmla="*/ 8 w 8"/>
                <a:gd name="T19" fmla="*/ 5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7" y="0"/>
                  </a:lnTo>
                  <a:lnTo>
                    <a:pt x="0" y="1"/>
                  </a:lnTo>
                  <a:lnTo>
                    <a:pt x="0" y="5"/>
                  </a:lnTo>
                  <a:lnTo>
                    <a:pt x="8" y="1"/>
                  </a:lnTo>
                  <a:lnTo>
                    <a:pt x="0" y="5"/>
                  </a:lnTo>
                  <a:lnTo>
                    <a:pt x="4" y="6"/>
                  </a:lnTo>
                  <a:lnTo>
                    <a:pt x="5" y="6"/>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4" name="Freeform 2157"/>
            <p:cNvSpPr>
              <a:spLocks/>
            </p:cNvSpPr>
            <p:nvPr/>
          </p:nvSpPr>
          <p:spPr bwMode="auto">
            <a:xfrm>
              <a:off x="3835" y="2696"/>
              <a:ext cx="8" cy="8"/>
            </a:xfrm>
            <a:custGeom>
              <a:avLst/>
              <a:gdLst>
                <a:gd name="T0" fmla="*/ 2 w 8"/>
                <a:gd name="T1" fmla="*/ 7 h 8"/>
                <a:gd name="T2" fmla="*/ 8 w 8"/>
                <a:gd name="T3" fmla="*/ 4 h 8"/>
                <a:gd name="T4" fmla="*/ 8 w 8"/>
                <a:gd name="T5" fmla="*/ 0 h 8"/>
                <a:gd name="T6" fmla="*/ 0 w 8"/>
                <a:gd name="T7" fmla="*/ 4 h 8"/>
                <a:gd name="T8" fmla="*/ 2 w 8"/>
                <a:gd name="T9" fmla="*/ 5 h 8"/>
                <a:gd name="T10" fmla="*/ 2 w 8"/>
                <a:gd name="T11" fmla="*/ 7 h 8"/>
                <a:gd name="T12" fmla="*/ 2 w 8"/>
                <a:gd name="T13" fmla="*/ 5 h 8"/>
                <a:gd name="T14" fmla="*/ 4 w 8"/>
                <a:gd name="T15" fmla="*/ 8 h 8"/>
                <a:gd name="T16" fmla="*/ 7 w 8"/>
                <a:gd name="T17" fmla="*/ 8 h 8"/>
                <a:gd name="T18" fmla="*/ 8 w 8"/>
                <a:gd name="T19" fmla="*/ 7 h 8"/>
                <a:gd name="T20" fmla="*/ 8 w 8"/>
                <a:gd name="T21" fmla="*/ 4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4"/>
                  </a:lnTo>
                  <a:lnTo>
                    <a:pt x="8" y="0"/>
                  </a:lnTo>
                  <a:lnTo>
                    <a:pt x="0" y="4"/>
                  </a:lnTo>
                  <a:lnTo>
                    <a:pt x="2" y="5"/>
                  </a:lnTo>
                  <a:lnTo>
                    <a:pt x="2" y="7"/>
                  </a:lnTo>
                  <a:lnTo>
                    <a:pt x="2" y="5"/>
                  </a:lnTo>
                  <a:lnTo>
                    <a:pt x="4" y="8"/>
                  </a:lnTo>
                  <a:lnTo>
                    <a:pt x="7" y="8"/>
                  </a:lnTo>
                  <a:lnTo>
                    <a:pt x="8" y="7"/>
                  </a:lnTo>
                  <a:lnTo>
                    <a:pt x="8" y="4"/>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5" name="Freeform 2158"/>
            <p:cNvSpPr>
              <a:spLocks/>
            </p:cNvSpPr>
            <p:nvPr/>
          </p:nvSpPr>
          <p:spPr bwMode="auto">
            <a:xfrm>
              <a:off x="3837" y="2700"/>
              <a:ext cx="8" cy="6"/>
            </a:xfrm>
            <a:custGeom>
              <a:avLst/>
              <a:gdLst>
                <a:gd name="T0" fmla="*/ 2 w 8"/>
                <a:gd name="T1" fmla="*/ 4 h 6"/>
                <a:gd name="T2" fmla="*/ 8 w 8"/>
                <a:gd name="T3" fmla="*/ 1 h 6"/>
                <a:gd name="T4" fmla="*/ 6 w 8"/>
                <a:gd name="T5" fmla="*/ 0 h 6"/>
                <a:gd name="T6" fmla="*/ 0 w 8"/>
                <a:gd name="T7" fmla="*/ 3 h 6"/>
                <a:gd name="T8" fmla="*/ 2 w 8"/>
                <a:gd name="T9" fmla="*/ 4 h 6"/>
                <a:gd name="T10" fmla="*/ 2 w 8"/>
                <a:gd name="T11" fmla="*/ 4 h 6"/>
                <a:gd name="T12" fmla="*/ 2 w 8"/>
                <a:gd name="T13" fmla="*/ 4 h 6"/>
                <a:gd name="T14" fmla="*/ 3 w 8"/>
                <a:gd name="T15" fmla="*/ 6 h 6"/>
                <a:gd name="T16" fmla="*/ 6 w 8"/>
                <a:gd name="T17" fmla="*/ 6 h 6"/>
                <a:gd name="T18" fmla="*/ 8 w 8"/>
                <a:gd name="T19" fmla="*/ 4 h 6"/>
                <a:gd name="T20" fmla="*/ 8 w 8"/>
                <a:gd name="T21" fmla="*/ 1 h 6"/>
                <a:gd name="T22" fmla="*/ 2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4"/>
                  </a:moveTo>
                  <a:lnTo>
                    <a:pt x="8" y="1"/>
                  </a:lnTo>
                  <a:lnTo>
                    <a:pt x="6" y="0"/>
                  </a:lnTo>
                  <a:lnTo>
                    <a:pt x="0" y="3"/>
                  </a:lnTo>
                  <a:lnTo>
                    <a:pt x="2" y="4"/>
                  </a:lnTo>
                  <a:lnTo>
                    <a:pt x="3" y="6"/>
                  </a:lnTo>
                  <a:lnTo>
                    <a:pt x="6" y="6"/>
                  </a:lnTo>
                  <a:lnTo>
                    <a:pt x="8" y="4"/>
                  </a:lnTo>
                  <a:lnTo>
                    <a:pt x="8" y="1"/>
                  </a:lnTo>
                  <a:lnTo>
                    <a:pt x="2"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6" name="Freeform 2159"/>
            <p:cNvSpPr>
              <a:spLocks/>
            </p:cNvSpPr>
            <p:nvPr/>
          </p:nvSpPr>
          <p:spPr bwMode="auto">
            <a:xfrm>
              <a:off x="3839" y="2701"/>
              <a:ext cx="6" cy="7"/>
            </a:xfrm>
            <a:custGeom>
              <a:avLst/>
              <a:gdLst>
                <a:gd name="T0" fmla="*/ 0 w 6"/>
                <a:gd name="T1" fmla="*/ 5 h 7"/>
                <a:gd name="T2" fmla="*/ 6 w 6"/>
                <a:gd name="T3" fmla="*/ 2 h 7"/>
                <a:gd name="T4" fmla="*/ 6 w 6"/>
                <a:gd name="T5" fmla="*/ 0 h 7"/>
                <a:gd name="T6" fmla="*/ 0 w 6"/>
                <a:gd name="T7" fmla="*/ 3 h 7"/>
                <a:gd name="T8" fmla="*/ 0 w 6"/>
                <a:gd name="T9" fmla="*/ 5 h 7"/>
                <a:gd name="T10" fmla="*/ 0 w 6"/>
                <a:gd name="T11" fmla="*/ 5 h 7"/>
                <a:gd name="T12" fmla="*/ 0 w 6"/>
                <a:gd name="T13" fmla="*/ 5 h 7"/>
                <a:gd name="T14" fmla="*/ 3 w 6"/>
                <a:gd name="T15" fmla="*/ 7 h 7"/>
                <a:gd name="T16" fmla="*/ 4 w 6"/>
                <a:gd name="T17" fmla="*/ 7 h 7"/>
                <a:gd name="T18" fmla="*/ 6 w 6"/>
                <a:gd name="T19" fmla="*/ 5 h 7"/>
                <a:gd name="T20" fmla="*/ 6 w 6"/>
                <a:gd name="T21" fmla="*/ 2 h 7"/>
                <a:gd name="T22" fmla="*/ 0 w 6"/>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0" y="5"/>
                  </a:moveTo>
                  <a:lnTo>
                    <a:pt x="6" y="2"/>
                  </a:lnTo>
                  <a:lnTo>
                    <a:pt x="6" y="0"/>
                  </a:lnTo>
                  <a:lnTo>
                    <a:pt x="0" y="3"/>
                  </a:lnTo>
                  <a:lnTo>
                    <a:pt x="0" y="5"/>
                  </a:lnTo>
                  <a:lnTo>
                    <a:pt x="3" y="7"/>
                  </a:lnTo>
                  <a:lnTo>
                    <a:pt x="4" y="7"/>
                  </a:lnTo>
                  <a:lnTo>
                    <a:pt x="6" y="5"/>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7" name="Freeform 2160"/>
            <p:cNvSpPr>
              <a:spLocks/>
            </p:cNvSpPr>
            <p:nvPr/>
          </p:nvSpPr>
          <p:spPr bwMode="auto">
            <a:xfrm>
              <a:off x="3839" y="2703"/>
              <a:ext cx="8" cy="8"/>
            </a:xfrm>
            <a:custGeom>
              <a:avLst/>
              <a:gdLst>
                <a:gd name="T0" fmla="*/ 8 w 8"/>
                <a:gd name="T1" fmla="*/ 1 h 8"/>
                <a:gd name="T2" fmla="*/ 8 w 8"/>
                <a:gd name="T3" fmla="*/ 1 h 8"/>
                <a:gd name="T4" fmla="*/ 6 w 8"/>
                <a:gd name="T5" fmla="*/ 0 h 8"/>
                <a:gd name="T6" fmla="*/ 0 w 8"/>
                <a:gd name="T7" fmla="*/ 3 h 8"/>
                <a:gd name="T8" fmla="*/ 1 w 8"/>
                <a:gd name="T9" fmla="*/ 5 h 8"/>
                <a:gd name="T10" fmla="*/ 8 w 8"/>
                <a:gd name="T11" fmla="*/ 1 h 8"/>
                <a:gd name="T12" fmla="*/ 1 w 8"/>
                <a:gd name="T13" fmla="*/ 5 h 8"/>
                <a:gd name="T14" fmla="*/ 3 w 8"/>
                <a:gd name="T15" fmla="*/ 8 h 8"/>
                <a:gd name="T16" fmla="*/ 6 w 8"/>
                <a:gd name="T17" fmla="*/ 6 h 8"/>
                <a:gd name="T18" fmla="*/ 8 w 8"/>
                <a:gd name="T19" fmla="*/ 5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6" y="0"/>
                  </a:lnTo>
                  <a:lnTo>
                    <a:pt x="0" y="3"/>
                  </a:lnTo>
                  <a:lnTo>
                    <a:pt x="1" y="5"/>
                  </a:lnTo>
                  <a:lnTo>
                    <a:pt x="8" y="1"/>
                  </a:lnTo>
                  <a:lnTo>
                    <a:pt x="1" y="5"/>
                  </a:lnTo>
                  <a:lnTo>
                    <a:pt x="3" y="8"/>
                  </a:lnTo>
                  <a:lnTo>
                    <a:pt x="6" y="6"/>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8" name="Freeform 2161"/>
            <p:cNvSpPr>
              <a:spLocks/>
            </p:cNvSpPr>
            <p:nvPr/>
          </p:nvSpPr>
          <p:spPr bwMode="auto">
            <a:xfrm>
              <a:off x="3840" y="2704"/>
              <a:ext cx="8" cy="9"/>
            </a:xfrm>
            <a:custGeom>
              <a:avLst/>
              <a:gdLst>
                <a:gd name="T0" fmla="*/ 2 w 8"/>
                <a:gd name="T1" fmla="*/ 7 h 9"/>
                <a:gd name="T2" fmla="*/ 8 w 8"/>
                <a:gd name="T3" fmla="*/ 2 h 9"/>
                <a:gd name="T4" fmla="*/ 7 w 8"/>
                <a:gd name="T5" fmla="*/ 0 h 9"/>
                <a:gd name="T6" fmla="*/ 0 w 8"/>
                <a:gd name="T7" fmla="*/ 4 h 9"/>
                <a:gd name="T8" fmla="*/ 0 w 8"/>
                <a:gd name="T9" fmla="*/ 7 h 9"/>
                <a:gd name="T10" fmla="*/ 2 w 8"/>
                <a:gd name="T11" fmla="*/ 7 h 9"/>
                <a:gd name="T12" fmla="*/ 0 w 8"/>
                <a:gd name="T13" fmla="*/ 7 h 9"/>
                <a:gd name="T14" fmla="*/ 3 w 8"/>
                <a:gd name="T15" fmla="*/ 9 h 9"/>
                <a:gd name="T16" fmla="*/ 7 w 8"/>
                <a:gd name="T17" fmla="*/ 7 h 9"/>
                <a:gd name="T18" fmla="*/ 8 w 8"/>
                <a:gd name="T19" fmla="*/ 5 h 9"/>
                <a:gd name="T20" fmla="*/ 8 w 8"/>
                <a:gd name="T21" fmla="*/ 2 h 9"/>
                <a:gd name="T22" fmla="*/ 2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2" y="7"/>
                  </a:moveTo>
                  <a:lnTo>
                    <a:pt x="8" y="2"/>
                  </a:lnTo>
                  <a:lnTo>
                    <a:pt x="7" y="0"/>
                  </a:lnTo>
                  <a:lnTo>
                    <a:pt x="0" y="4"/>
                  </a:lnTo>
                  <a:lnTo>
                    <a:pt x="0" y="7"/>
                  </a:lnTo>
                  <a:lnTo>
                    <a:pt x="2" y="7"/>
                  </a:lnTo>
                  <a:lnTo>
                    <a:pt x="0" y="7"/>
                  </a:lnTo>
                  <a:lnTo>
                    <a:pt x="3" y="9"/>
                  </a:lnTo>
                  <a:lnTo>
                    <a:pt x="7" y="7"/>
                  </a:lnTo>
                  <a:lnTo>
                    <a:pt x="8" y="5"/>
                  </a:lnTo>
                  <a:lnTo>
                    <a:pt x="8"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79" name="Freeform 2162"/>
            <p:cNvSpPr>
              <a:spLocks/>
            </p:cNvSpPr>
            <p:nvPr/>
          </p:nvSpPr>
          <p:spPr bwMode="auto">
            <a:xfrm>
              <a:off x="3842" y="2706"/>
              <a:ext cx="6" cy="8"/>
            </a:xfrm>
            <a:custGeom>
              <a:avLst/>
              <a:gdLst>
                <a:gd name="T0" fmla="*/ 0 w 6"/>
                <a:gd name="T1" fmla="*/ 7 h 8"/>
                <a:gd name="T2" fmla="*/ 6 w 6"/>
                <a:gd name="T3" fmla="*/ 2 h 8"/>
                <a:gd name="T4" fmla="*/ 6 w 6"/>
                <a:gd name="T5" fmla="*/ 0 h 8"/>
                <a:gd name="T6" fmla="*/ 0 w 6"/>
                <a:gd name="T7" fmla="*/ 5 h 8"/>
                <a:gd name="T8" fmla="*/ 0 w 6"/>
                <a:gd name="T9" fmla="*/ 7 h 8"/>
                <a:gd name="T10" fmla="*/ 0 w 6"/>
                <a:gd name="T11" fmla="*/ 7 h 8"/>
                <a:gd name="T12" fmla="*/ 0 w 6"/>
                <a:gd name="T13" fmla="*/ 7 h 8"/>
                <a:gd name="T14" fmla="*/ 3 w 6"/>
                <a:gd name="T15" fmla="*/ 8 h 8"/>
                <a:gd name="T16" fmla="*/ 5 w 6"/>
                <a:gd name="T17" fmla="*/ 7 h 8"/>
                <a:gd name="T18" fmla="*/ 6 w 6"/>
                <a:gd name="T19" fmla="*/ 5 h 8"/>
                <a:gd name="T20" fmla="*/ 6 w 6"/>
                <a:gd name="T21" fmla="*/ 2 h 8"/>
                <a:gd name="T22" fmla="*/ 0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7"/>
                  </a:moveTo>
                  <a:lnTo>
                    <a:pt x="6" y="2"/>
                  </a:lnTo>
                  <a:lnTo>
                    <a:pt x="6" y="0"/>
                  </a:lnTo>
                  <a:lnTo>
                    <a:pt x="0" y="5"/>
                  </a:lnTo>
                  <a:lnTo>
                    <a:pt x="0" y="7"/>
                  </a:lnTo>
                  <a:lnTo>
                    <a:pt x="3" y="8"/>
                  </a:lnTo>
                  <a:lnTo>
                    <a:pt x="5" y="7"/>
                  </a:lnTo>
                  <a:lnTo>
                    <a:pt x="6" y="5"/>
                  </a:lnTo>
                  <a:lnTo>
                    <a:pt x="6"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0" name="Freeform 2163"/>
            <p:cNvSpPr>
              <a:spLocks/>
            </p:cNvSpPr>
            <p:nvPr/>
          </p:nvSpPr>
          <p:spPr bwMode="auto">
            <a:xfrm>
              <a:off x="3842" y="2708"/>
              <a:ext cx="8" cy="8"/>
            </a:xfrm>
            <a:custGeom>
              <a:avLst/>
              <a:gdLst>
                <a:gd name="T0" fmla="*/ 8 w 8"/>
                <a:gd name="T1" fmla="*/ 1 h 8"/>
                <a:gd name="T2" fmla="*/ 8 w 8"/>
                <a:gd name="T3" fmla="*/ 1 h 8"/>
                <a:gd name="T4" fmla="*/ 6 w 8"/>
                <a:gd name="T5" fmla="*/ 0 h 8"/>
                <a:gd name="T6" fmla="*/ 0 w 8"/>
                <a:gd name="T7" fmla="*/ 5 h 8"/>
                <a:gd name="T8" fmla="*/ 1 w 8"/>
                <a:gd name="T9" fmla="*/ 6 h 8"/>
                <a:gd name="T10" fmla="*/ 8 w 8"/>
                <a:gd name="T11" fmla="*/ 1 h 8"/>
                <a:gd name="T12" fmla="*/ 1 w 8"/>
                <a:gd name="T13" fmla="*/ 6 h 8"/>
                <a:gd name="T14" fmla="*/ 5 w 8"/>
                <a:gd name="T15" fmla="*/ 8 h 8"/>
                <a:gd name="T16" fmla="*/ 6 w 8"/>
                <a:gd name="T17" fmla="*/ 6 h 8"/>
                <a:gd name="T18" fmla="*/ 8 w 8"/>
                <a:gd name="T19" fmla="*/ 5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6" y="0"/>
                  </a:lnTo>
                  <a:lnTo>
                    <a:pt x="0" y="5"/>
                  </a:lnTo>
                  <a:lnTo>
                    <a:pt x="1" y="6"/>
                  </a:lnTo>
                  <a:lnTo>
                    <a:pt x="8" y="1"/>
                  </a:lnTo>
                  <a:lnTo>
                    <a:pt x="1" y="6"/>
                  </a:lnTo>
                  <a:lnTo>
                    <a:pt x="5" y="8"/>
                  </a:lnTo>
                  <a:lnTo>
                    <a:pt x="6" y="6"/>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1" name="Freeform 2164"/>
            <p:cNvSpPr>
              <a:spLocks/>
            </p:cNvSpPr>
            <p:nvPr/>
          </p:nvSpPr>
          <p:spPr bwMode="auto">
            <a:xfrm>
              <a:off x="3843" y="2709"/>
              <a:ext cx="8" cy="7"/>
            </a:xfrm>
            <a:custGeom>
              <a:avLst/>
              <a:gdLst>
                <a:gd name="T0" fmla="*/ 2 w 8"/>
                <a:gd name="T1" fmla="*/ 5 h 7"/>
                <a:gd name="T2" fmla="*/ 7 w 8"/>
                <a:gd name="T3" fmla="*/ 0 h 7"/>
                <a:gd name="T4" fmla="*/ 7 w 8"/>
                <a:gd name="T5" fmla="*/ 0 h 7"/>
                <a:gd name="T6" fmla="*/ 0 w 8"/>
                <a:gd name="T7" fmla="*/ 5 h 7"/>
                <a:gd name="T8" fmla="*/ 0 w 8"/>
                <a:gd name="T9" fmla="*/ 5 h 7"/>
                <a:gd name="T10" fmla="*/ 2 w 8"/>
                <a:gd name="T11" fmla="*/ 5 h 7"/>
                <a:gd name="T12" fmla="*/ 0 w 8"/>
                <a:gd name="T13" fmla="*/ 5 h 7"/>
                <a:gd name="T14" fmla="*/ 4 w 8"/>
                <a:gd name="T15" fmla="*/ 7 h 7"/>
                <a:gd name="T16" fmla="*/ 7 w 8"/>
                <a:gd name="T17" fmla="*/ 7 h 7"/>
                <a:gd name="T18" fmla="*/ 8 w 8"/>
                <a:gd name="T19" fmla="*/ 4 h 7"/>
                <a:gd name="T20" fmla="*/ 7 w 8"/>
                <a:gd name="T21" fmla="*/ 0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7" y="0"/>
                  </a:lnTo>
                  <a:lnTo>
                    <a:pt x="0" y="5"/>
                  </a:lnTo>
                  <a:lnTo>
                    <a:pt x="2" y="5"/>
                  </a:lnTo>
                  <a:lnTo>
                    <a:pt x="0" y="5"/>
                  </a:lnTo>
                  <a:lnTo>
                    <a:pt x="4" y="7"/>
                  </a:lnTo>
                  <a:lnTo>
                    <a:pt x="7" y="7"/>
                  </a:lnTo>
                  <a:lnTo>
                    <a:pt x="8" y="4"/>
                  </a:lnTo>
                  <a:lnTo>
                    <a:pt x="7" y="0"/>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2" name="Freeform 2165"/>
            <p:cNvSpPr>
              <a:spLocks/>
            </p:cNvSpPr>
            <p:nvPr/>
          </p:nvSpPr>
          <p:spPr bwMode="auto">
            <a:xfrm>
              <a:off x="3845" y="2709"/>
              <a:ext cx="6" cy="8"/>
            </a:xfrm>
            <a:custGeom>
              <a:avLst/>
              <a:gdLst>
                <a:gd name="T0" fmla="*/ 0 w 6"/>
                <a:gd name="T1" fmla="*/ 7 h 8"/>
                <a:gd name="T2" fmla="*/ 6 w 6"/>
                <a:gd name="T3" fmla="*/ 2 h 8"/>
                <a:gd name="T4" fmla="*/ 5 w 6"/>
                <a:gd name="T5" fmla="*/ 0 h 8"/>
                <a:gd name="T6" fmla="*/ 0 w 6"/>
                <a:gd name="T7" fmla="*/ 5 h 8"/>
                <a:gd name="T8" fmla="*/ 0 w 6"/>
                <a:gd name="T9" fmla="*/ 7 h 8"/>
                <a:gd name="T10" fmla="*/ 0 w 6"/>
                <a:gd name="T11" fmla="*/ 7 h 8"/>
                <a:gd name="T12" fmla="*/ 0 w 6"/>
                <a:gd name="T13" fmla="*/ 7 h 8"/>
                <a:gd name="T14" fmla="*/ 3 w 6"/>
                <a:gd name="T15" fmla="*/ 8 h 8"/>
                <a:gd name="T16" fmla="*/ 5 w 6"/>
                <a:gd name="T17" fmla="*/ 7 h 8"/>
                <a:gd name="T18" fmla="*/ 6 w 6"/>
                <a:gd name="T19" fmla="*/ 5 h 8"/>
                <a:gd name="T20" fmla="*/ 6 w 6"/>
                <a:gd name="T21" fmla="*/ 2 h 8"/>
                <a:gd name="T22" fmla="*/ 0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7"/>
                  </a:moveTo>
                  <a:lnTo>
                    <a:pt x="6" y="2"/>
                  </a:lnTo>
                  <a:lnTo>
                    <a:pt x="5" y="0"/>
                  </a:lnTo>
                  <a:lnTo>
                    <a:pt x="0" y="5"/>
                  </a:lnTo>
                  <a:lnTo>
                    <a:pt x="0" y="7"/>
                  </a:lnTo>
                  <a:lnTo>
                    <a:pt x="3" y="8"/>
                  </a:lnTo>
                  <a:lnTo>
                    <a:pt x="5" y="7"/>
                  </a:lnTo>
                  <a:lnTo>
                    <a:pt x="6" y="5"/>
                  </a:lnTo>
                  <a:lnTo>
                    <a:pt x="6"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3" name="Freeform 2166"/>
            <p:cNvSpPr>
              <a:spLocks/>
            </p:cNvSpPr>
            <p:nvPr/>
          </p:nvSpPr>
          <p:spPr bwMode="auto">
            <a:xfrm>
              <a:off x="3845" y="2711"/>
              <a:ext cx="8" cy="8"/>
            </a:xfrm>
            <a:custGeom>
              <a:avLst/>
              <a:gdLst>
                <a:gd name="T0" fmla="*/ 2 w 8"/>
                <a:gd name="T1" fmla="*/ 6 h 8"/>
                <a:gd name="T2" fmla="*/ 6 w 8"/>
                <a:gd name="T3" fmla="*/ 2 h 8"/>
                <a:gd name="T4" fmla="*/ 6 w 8"/>
                <a:gd name="T5" fmla="*/ 0 h 8"/>
                <a:gd name="T6" fmla="*/ 0 w 8"/>
                <a:gd name="T7" fmla="*/ 5 h 8"/>
                <a:gd name="T8" fmla="*/ 2 w 8"/>
                <a:gd name="T9" fmla="*/ 6 h 8"/>
                <a:gd name="T10" fmla="*/ 2 w 8"/>
                <a:gd name="T11" fmla="*/ 6 h 8"/>
                <a:gd name="T12" fmla="*/ 2 w 8"/>
                <a:gd name="T13" fmla="*/ 6 h 8"/>
                <a:gd name="T14" fmla="*/ 5 w 8"/>
                <a:gd name="T15" fmla="*/ 8 h 8"/>
                <a:gd name="T16" fmla="*/ 6 w 8"/>
                <a:gd name="T17" fmla="*/ 6 h 8"/>
                <a:gd name="T18" fmla="*/ 8 w 8"/>
                <a:gd name="T19" fmla="*/ 3 h 8"/>
                <a:gd name="T20" fmla="*/ 6 w 8"/>
                <a:gd name="T21" fmla="*/ 2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6" y="2"/>
                  </a:lnTo>
                  <a:lnTo>
                    <a:pt x="6" y="0"/>
                  </a:lnTo>
                  <a:lnTo>
                    <a:pt x="0" y="5"/>
                  </a:lnTo>
                  <a:lnTo>
                    <a:pt x="2" y="6"/>
                  </a:lnTo>
                  <a:lnTo>
                    <a:pt x="5" y="8"/>
                  </a:lnTo>
                  <a:lnTo>
                    <a:pt x="6" y="6"/>
                  </a:lnTo>
                  <a:lnTo>
                    <a:pt x="8" y="3"/>
                  </a:lnTo>
                  <a:lnTo>
                    <a:pt x="6" y="2"/>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4" name="Freeform 2167"/>
            <p:cNvSpPr>
              <a:spLocks/>
            </p:cNvSpPr>
            <p:nvPr/>
          </p:nvSpPr>
          <p:spPr bwMode="auto">
            <a:xfrm>
              <a:off x="3847" y="2711"/>
              <a:ext cx="8" cy="8"/>
            </a:xfrm>
            <a:custGeom>
              <a:avLst/>
              <a:gdLst>
                <a:gd name="T0" fmla="*/ 1 w 8"/>
                <a:gd name="T1" fmla="*/ 8 h 8"/>
                <a:gd name="T2" fmla="*/ 6 w 8"/>
                <a:gd name="T3" fmla="*/ 2 h 8"/>
                <a:gd name="T4" fmla="*/ 4 w 8"/>
                <a:gd name="T5" fmla="*/ 0 h 8"/>
                <a:gd name="T6" fmla="*/ 0 w 8"/>
                <a:gd name="T7" fmla="*/ 6 h 8"/>
                <a:gd name="T8" fmla="*/ 1 w 8"/>
                <a:gd name="T9" fmla="*/ 8 h 8"/>
                <a:gd name="T10" fmla="*/ 1 w 8"/>
                <a:gd name="T11" fmla="*/ 8 h 8"/>
                <a:gd name="T12" fmla="*/ 1 w 8"/>
                <a:gd name="T13" fmla="*/ 8 h 8"/>
                <a:gd name="T14" fmla="*/ 4 w 8"/>
                <a:gd name="T15" fmla="*/ 8 h 8"/>
                <a:gd name="T16" fmla="*/ 6 w 8"/>
                <a:gd name="T17" fmla="*/ 6 h 8"/>
                <a:gd name="T18" fmla="*/ 8 w 8"/>
                <a:gd name="T19" fmla="*/ 3 h 8"/>
                <a:gd name="T20" fmla="*/ 6 w 8"/>
                <a:gd name="T21" fmla="*/ 2 h 8"/>
                <a:gd name="T22" fmla="*/ 1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8"/>
                  </a:moveTo>
                  <a:lnTo>
                    <a:pt x="6" y="2"/>
                  </a:lnTo>
                  <a:lnTo>
                    <a:pt x="4" y="0"/>
                  </a:lnTo>
                  <a:lnTo>
                    <a:pt x="0" y="6"/>
                  </a:lnTo>
                  <a:lnTo>
                    <a:pt x="1" y="8"/>
                  </a:lnTo>
                  <a:lnTo>
                    <a:pt x="4" y="8"/>
                  </a:lnTo>
                  <a:lnTo>
                    <a:pt x="6" y="6"/>
                  </a:lnTo>
                  <a:lnTo>
                    <a:pt x="8" y="3"/>
                  </a:lnTo>
                  <a:lnTo>
                    <a:pt x="6" y="2"/>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5" name="Freeform 2168"/>
            <p:cNvSpPr>
              <a:spLocks/>
            </p:cNvSpPr>
            <p:nvPr/>
          </p:nvSpPr>
          <p:spPr bwMode="auto">
            <a:xfrm>
              <a:off x="3848" y="2713"/>
              <a:ext cx="7" cy="6"/>
            </a:xfrm>
            <a:custGeom>
              <a:avLst/>
              <a:gdLst>
                <a:gd name="T0" fmla="*/ 2 w 7"/>
                <a:gd name="T1" fmla="*/ 6 h 6"/>
                <a:gd name="T2" fmla="*/ 5 w 7"/>
                <a:gd name="T3" fmla="*/ 0 h 6"/>
                <a:gd name="T4" fmla="*/ 5 w 7"/>
                <a:gd name="T5" fmla="*/ 0 h 6"/>
                <a:gd name="T6" fmla="*/ 0 w 7"/>
                <a:gd name="T7" fmla="*/ 6 h 6"/>
                <a:gd name="T8" fmla="*/ 0 w 7"/>
                <a:gd name="T9" fmla="*/ 6 h 6"/>
                <a:gd name="T10" fmla="*/ 2 w 7"/>
                <a:gd name="T11" fmla="*/ 6 h 6"/>
                <a:gd name="T12" fmla="*/ 0 w 7"/>
                <a:gd name="T13" fmla="*/ 6 h 6"/>
                <a:gd name="T14" fmla="*/ 3 w 7"/>
                <a:gd name="T15" fmla="*/ 6 h 6"/>
                <a:gd name="T16" fmla="*/ 7 w 7"/>
                <a:gd name="T17" fmla="*/ 4 h 6"/>
                <a:gd name="T18" fmla="*/ 7 w 7"/>
                <a:gd name="T19" fmla="*/ 3 h 6"/>
                <a:gd name="T20" fmla="*/ 5 w 7"/>
                <a:gd name="T21" fmla="*/ 0 h 6"/>
                <a:gd name="T22" fmla="*/ 2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2" y="6"/>
                  </a:moveTo>
                  <a:lnTo>
                    <a:pt x="5" y="0"/>
                  </a:lnTo>
                  <a:lnTo>
                    <a:pt x="0" y="6"/>
                  </a:lnTo>
                  <a:lnTo>
                    <a:pt x="2" y="6"/>
                  </a:lnTo>
                  <a:lnTo>
                    <a:pt x="0" y="6"/>
                  </a:lnTo>
                  <a:lnTo>
                    <a:pt x="3" y="6"/>
                  </a:lnTo>
                  <a:lnTo>
                    <a:pt x="7" y="4"/>
                  </a:lnTo>
                  <a:lnTo>
                    <a:pt x="7" y="3"/>
                  </a:lnTo>
                  <a:lnTo>
                    <a:pt x="5"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6" name="Freeform 2169"/>
            <p:cNvSpPr>
              <a:spLocks/>
            </p:cNvSpPr>
            <p:nvPr/>
          </p:nvSpPr>
          <p:spPr bwMode="auto">
            <a:xfrm>
              <a:off x="3850" y="2713"/>
              <a:ext cx="6" cy="8"/>
            </a:xfrm>
            <a:custGeom>
              <a:avLst/>
              <a:gdLst>
                <a:gd name="T0" fmla="*/ 0 w 6"/>
                <a:gd name="T1" fmla="*/ 8 h 8"/>
                <a:gd name="T2" fmla="*/ 5 w 6"/>
                <a:gd name="T3" fmla="*/ 0 h 8"/>
                <a:gd name="T4" fmla="*/ 3 w 6"/>
                <a:gd name="T5" fmla="*/ 0 h 8"/>
                <a:gd name="T6" fmla="*/ 0 w 6"/>
                <a:gd name="T7" fmla="*/ 6 h 8"/>
                <a:gd name="T8" fmla="*/ 0 w 6"/>
                <a:gd name="T9" fmla="*/ 6 h 8"/>
                <a:gd name="T10" fmla="*/ 0 w 6"/>
                <a:gd name="T11" fmla="*/ 8 h 8"/>
                <a:gd name="T12" fmla="*/ 0 w 6"/>
                <a:gd name="T13" fmla="*/ 6 h 8"/>
                <a:gd name="T14" fmla="*/ 3 w 6"/>
                <a:gd name="T15" fmla="*/ 8 h 8"/>
                <a:gd name="T16" fmla="*/ 5 w 6"/>
                <a:gd name="T17" fmla="*/ 6 h 8"/>
                <a:gd name="T18" fmla="*/ 6 w 6"/>
                <a:gd name="T19" fmla="*/ 3 h 8"/>
                <a:gd name="T20" fmla="*/ 5 w 6"/>
                <a:gd name="T21" fmla="*/ 0 h 8"/>
                <a:gd name="T22" fmla="*/ 0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8"/>
                  </a:moveTo>
                  <a:lnTo>
                    <a:pt x="5" y="0"/>
                  </a:lnTo>
                  <a:lnTo>
                    <a:pt x="3" y="0"/>
                  </a:lnTo>
                  <a:lnTo>
                    <a:pt x="0" y="6"/>
                  </a:lnTo>
                  <a:lnTo>
                    <a:pt x="0" y="8"/>
                  </a:lnTo>
                  <a:lnTo>
                    <a:pt x="0" y="6"/>
                  </a:lnTo>
                  <a:lnTo>
                    <a:pt x="3" y="8"/>
                  </a:lnTo>
                  <a:lnTo>
                    <a:pt x="5" y="6"/>
                  </a:lnTo>
                  <a:lnTo>
                    <a:pt x="6" y="3"/>
                  </a:lnTo>
                  <a:lnTo>
                    <a:pt x="5"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7" name="Freeform 2170"/>
            <p:cNvSpPr>
              <a:spLocks/>
            </p:cNvSpPr>
            <p:nvPr/>
          </p:nvSpPr>
          <p:spPr bwMode="auto">
            <a:xfrm>
              <a:off x="3850" y="2713"/>
              <a:ext cx="6" cy="8"/>
            </a:xfrm>
            <a:custGeom>
              <a:avLst/>
              <a:gdLst>
                <a:gd name="T0" fmla="*/ 1 w 6"/>
                <a:gd name="T1" fmla="*/ 8 h 8"/>
                <a:gd name="T2" fmla="*/ 5 w 6"/>
                <a:gd name="T3" fmla="*/ 1 h 8"/>
                <a:gd name="T4" fmla="*/ 3 w 6"/>
                <a:gd name="T5" fmla="*/ 0 h 8"/>
                <a:gd name="T6" fmla="*/ 0 w 6"/>
                <a:gd name="T7" fmla="*/ 8 h 8"/>
                <a:gd name="T8" fmla="*/ 1 w 6"/>
                <a:gd name="T9" fmla="*/ 8 h 8"/>
                <a:gd name="T10" fmla="*/ 1 w 6"/>
                <a:gd name="T11" fmla="*/ 8 h 8"/>
                <a:gd name="T12" fmla="*/ 1 w 6"/>
                <a:gd name="T13" fmla="*/ 8 h 8"/>
                <a:gd name="T14" fmla="*/ 5 w 6"/>
                <a:gd name="T15" fmla="*/ 8 h 8"/>
                <a:gd name="T16" fmla="*/ 6 w 6"/>
                <a:gd name="T17" fmla="*/ 6 h 8"/>
                <a:gd name="T18" fmla="*/ 6 w 6"/>
                <a:gd name="T19" fmla="*/ 3 h 8"/>
                <a:gd name="T20" fmla="*/ 5 w 6"/>
                <a:gd name="T21" fmla="*/ 1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5" y="1"/>
                  </a:lnTo>
                  <a:lnTo>
                    <a:pt x="3" y="0"/>
                  </a:lnTo>
                  <a:lnTo>
                    <a:pt x="0" y="8"/>
                  </a:lnTo>
                  <a:lnTo>
                    <a:pt x="1" y="8"/>
                  </a:lnTo>
                  <a:lnTo>
                    <a:pt x="5" y="8"/>
                  </a:lnTo>
                  <a:lnTo>
                    <a:pt x="6" y="6"/>
                  </a:lnTo>
                  <a:lnTo>
                    <a:pt x="6" y="3"/>
                  </a:lnTo>
                  <a:lnTo>
                    <a:pt x="5" y="1"/>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8" name="Freeform 2171"/>
            <p:cNvSpPr>
              <a:spLocks/>
            </p:cNvSpPr>
            <p:nvPr/>
          </p:nvSpPr>
          <p:spPr bwMode="auto">
            <a:xfrm>
              <a:off x="3851" y="2713"/>
              <a:ext cx="7" cy="8"/>
            </a:xfrm>
            <a:custGeom>
              <a:avLst/>
              <a:gdLst>
                <a:gd name="T0" fmla="*/ 2 w 7"/>
                <a:gd name="T1" fmla="*/ 8 h 8"/>
                <a:gd name="T2" fmla="*/ 4 w 7"/>
                <a:gd name="T3" fmla="*/ 1 h 8"/>
                <a:gd name="T4" fmla="*/ 4 w 7"/>
                <a:gd name="T5" fmla="*/ 0 h 8"/>
                <a:gd name="T6" fmla="*/ 0 w 7"/>
                <a:gd name="T7" fmla="*/ 8 h 8"/>
                <a:gd name="T8" fmla="*/ 2 w 7"/>
                <a:gd name="T9" fmla="*/ 8 h 8"/>
                <a:gd name="T10" fmla="*/ 2 w 7"/>
                <a:gd name="T11" fmla="*/ 8 h 8"/>
                <a:gd name="T12" fmla="*/ 2 w 7"/>
                <a:gd name="T13" fmla="*/ 8 h 8"/>
                <a:gd name="T14" fmla="*/ 5 w 7"/>
                <a:gd name="T15" fmla="*/ 8 h 8"/>
                <a:gd name="T16" fmla="*/ 7 w 7"/>
                <a:gd name="T17" fmla="*/ 6 h 8"/>
                <a:gd name="T18" fmla="*/ 7 w 7"/>
                <a:gd name="T19" fmla="*/ 3 h 8"/>
                <a:gd name="T20" fmla="*/ 4 w 7"/>
                <a:gd name="T21" fmla="*/ 1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4" y="1"/>
                  </a:lnTo>
                  <a:lnTo>
                    <a:pt x="4" y="0"/>
                  </a:lnTo>
                  <a:lnTo>
                    <a:pt x="0" y="8"/>
                  </a:lnTo>
                  <a:lnTo>
                    <a:pt x="2" y="8"/>
                  </a:lnTo>
                  <a:lnTo>
                    <a:pt x="5" y="8"/>
                  </a:lnTo>
                  <a:lnTo>
                    <a:pt x="7" y="6"/>
                  </a:lnTo>
                  <a:lnTo>
                    <a:pt x="7" y="3"/>
                  </a:lnTo>
                  <a:lnTo>
                    <a:pt x="4" y="1"/>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89" name="Freeform 2172"/>
            <p:cNvSpPr>
              <a:spLocks/>
            </p:cNvSpPr>
            <p:nvPr/>
          </p:nvSpPr>
          <p:spPr bwMode="auto">
            <a:xfrm>
              <a:off x="3853" y="2714"/>
              <a:ext cx="7" cy="7"/>
            </a:xfrm>
            <a:custGeom>
              <a:avLst/>
              <a:gdLst>
                <a:gd name="T0" fmla="*/ 2 w 7"/>
                <a:gd name="T1" fmla="*/ 7 h 7"/>
                <a:gd name="T2" fmla="*/ 3 w 7"/>
                <a:gd name="T3" fmla="*/ 0 h 7"/>
                <a:gd name="T4" fmla="*/ 2 w 7"/>
                <a:gd name="T5" fmla="*/ 0 h 7"/>
                <a:gd name="T6" fmla="*/ 0 w 7"/>
                <a:gd name="T7" fmla="*/ 7 h 7"/>
                <a:gd name="T8" fmla="*/ 2 w 7"/>
                <a:gd name="T9" fmla="*/ 7 h 7"/>
                <a:gd name="T10" fmla="*/ 2 w 7"/>
                <a:gd name="T11" fmla="*/ 7 h 7"/>
                <a:gd name="T12" fmla="*/ 2 w 7"/>
                <a:gd name="T13" fmla="*/ 7 h 7"/>
                <a:gd name="T14" fmla="*/ 5 w 7"/>
                <a:gd name="T15" fmla="*/ 7 h 7"/>
                <a:gd name="T16" fmla="*/ 7 w 7"/>
                <a:gd name="T17" fmla="*/ 5 h 7"/>
                <a:gd name="T18" fmla="*/ 5 w 7"/>
                <a:gd name="T19" fmla="*/ 2 h 7"/>
                <a:gd name="T20" fmla="*/ 3 w 7"/>
                <a:gd name="T21" fmla="*/ 0 h 7"/>
                <a:gd name="T22" fmla="*/ 2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2" y="7"/>
                  </a:moveTo>
                  <a:lnTo>
                    <a:pt x="3" y="0"/>
                  </a:lnTo>
                  <a:lnTo>
                    <a:pt x="2" y="0"/>
                  </a:lnTo>
                  <a:lnTo>
                    <a:pt x="0" y="7"/>
                  </a:lnTo>
                  <a:lnTo>
                    <a:pt x="2" y="7"/>
                  </a:lnTo>
                  <a:lnTo>
                    <a:pt x="5" y="7"/>
                  </a:lnTo>
                  <a:lnTo>
                    <a:pt x="7" y="5"/>
                  </a:lnTo>
                  <a:lnTo>
                    <a:pt x="5" y="2"/>
                  </a:lnTo>
                  <a:lnTo>
                    <a:pt x="3"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0" name="Freeform 2173"/>
            <p:cNvSpPr>
              <a:spLocks/>
            </p:cNvSpPr>
            <p:nvPr/>
          </p:nvSpPr>
          <p:spPr bwMode="auto">
            <a:xfrm>
              <a:off x="3855" y="2714"/>
              <a:ext cx="5" cy="7"/>
            </a:xfrm>
            <a:custGeom>
              <a:avLst/>
              <a:gdLst>
                <a:gd name="T0" fmla="*/ 1 w 5"/>
                <a:gd name="T1" fmla="*/ 7 h 7"/>
                <a:gd name="T2" fmla="*/ 1 w 5"/>
                <a:gd name="T3" fmla="*/ 0 h 7"/>
                <a:gd name="T4" fmla="*/ 0 w 5"/>
                <a:gd name="T5" fmla="*/ 0 h 7"/>
                <a:gd name="T6" fmla="*/ 0 w 5"/>
                <a:gd name="T7" fmla="*/ 7 h 7"/>
                <a:gd name="T8" fmla="*/ 1 w 5"/>
                <a:gd name="T9" fmla="*/ 7 h 7"/>
                <a:gd name="T10" fmla="*/ 1 w 5"/>
                <a:gd name="T11" fmla="*/ 7 h 7"/>
                <a:gd name="T12" fmla="*/ 1 w 5"/>
                <a:gd name="T13" fmla="*/ 7 h 7"/>
                <a:gd name="T14" fmla="*/ 5 w 5"/>
                <a:gd name="T15" fmla="*/ 7 h 7"/>
                <a:gd name="T16" fmla="*/ 5 w 5"/>
                <a:gd name="T17" fmla="*/ 3 h 7"/>
                <a:gd name="T18" fmla="*/ 5 w 5"/>
                <a:gd name="T19" fmla="*/ 0 h 7"/>
                <a:gd name="T20" fmla="*/ 1 w 5"/>
                <a:gd name="T21" fmla="*/ 0 h 7"/>
                <a:gd name="T22" fmla="*/ 1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1" y="7"/>
                  </a:moveTo>
                  <a:lnTo>
                    <a:pt x="1" y="0"/>
                  </a:lnTo>
                  <a:lnTo>
                    <a:pt x="0" y="0"/>
                  </a:lnTo>
                  <a:lnTo>
                    <a:pt x="0" y="7"/>
                  </a:lnTo>
                  <a:lnTo>
                    <a:pt x="1" y="7"/>
                  </a:lnTo>
                  <a:lnTo>
                    <a:pt x="5" y="7"/>
                  </a:lnTo>
                  <a:lnTo>
                    <a:pt x="5" y="3"/>
                  </a:lnTo>
                  <a:lnTo>
                    <a:pt x="5" y="0"/>
                  </a:lnTo>
                  <a:lnTo>
                    <a:pt x="1"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1" name="Freeform 2174"/>
            <p:cNvSpPr>
              <a:spLocks/>
            </p:cNvSpPr>
            <p:nvPr/>
          </p:nvSpPr>
          <p:spPr bwMode="auto">
            <a:xfrm>
              <a:off x="3856" y="2714"/>
              <a:ext cx="5" cy="7"/>
            </a:xfrm>
            <a:custGeom>
              <a:avLst/>
              <a:gdLst>
                <a:gd name="T0" fmla="*/ 2 w 5"/>
                <a:gd name="T1" fmla="*/ 7 h 7"/>
                <a:gd name="T2" fmla="*/ 0 w 5"/>
                <a:gd name="T3" fmla="*/ 0 h 7"/>
                <a:gd name="T4" fmla="*/ 0 w 5"/>
                <a:gd name="T5" fmla="*/ 0 h 7"/>
                <a:gd name="T6" fmla="*/ 0 w 5"/>
                <a:gd name="T7" fmla="*/ 7 h 7"/>
                <a:gd name="T8" fmla="*/ 0 w 5"/>
                <a:gd name="T9" fmla="*/ 7 h 7"/>
                <a:gd name="T10" fmla="*/ 2 w 5"/>
                <a:gd name="T11" fmla="*/ 7 h 7"/>
                <a:gd name="T12" fmla="*/ 0 w 5"/>
                <a:gd name="T13" fmla="*/ 7 h 7"/>
                <a:gd name="T14" fmla="*/ 4 w 5"/>
                <a:gd name="T15" fmla="*/ 7 h 7"/>
                <a:gd name="T16" fmla="*/ 5 w 5"/>
                <a:gd name="T17" fmla="*/ 3 h 7"/>
                <a:gd name="T18" fmla="*/ 4 w 5"/>
                <a:gd name="T19" fmla="*/ 0 h 7"/>
                <a:gd name="T20" fmla="*/ 0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0" y="0"/>
                  </a:lnTo>
                  <a:lnTo>
                    <a:pt x="0" y="7"/>
                  </a:lnTo>
                  <a:lnTo>
                    <a:pt x="2" y="7"/>
                  </a:lnTo>
                  <a:lnTo>
                    <a:pt x="0" y="7"/>
                  </a:lnTo>
                  <a:lnTo>
                    <a:pt x="4" y="7"/>
                  </a:lnTo>
                  <a:lnTo>
                    <a:pt x="5" y="3"/>
                  </a:lnTo>
                  <a:lnTo>
                    <a:pt x="4" y="0"/>
                  </a:lnTo>
                  <a:lnTo>
                    <a:pt x="0"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2" name="Freeform 2175"/>
            <p:cNvSpPr>
              <a:spLocks/>
            </p:cNvSpPr>
            <p:nvPr/>
          </p:nvSpPr>
          <p:spPr bwMode="auto">
            <a:xfrm>
              <a:off x="3856" y="2714"/>
              <a:ext cx="5" cy="7"/>
            </a:xfrm>
            <a:custGeom>
              <a:avLst/>
              <a:gdLst>
                <a:gd name="T0" fmla="*/ 2 w 5"/>
                <a:gd name="T1" fmla="*/ 7 h 7"/>
                <a:gd name="T2" fmla="*/ 2 w 5"/>
                <a:gd name="T3" fmla="*/ 0 h 7"/>
                <a:gd name="T4" fmla="*/ 0 w 5"/>
                <a:gd name="T5" fmla="*/ 0 h 7"/>
                <a:gd name="T6" fmla="*/ 2 w 5"/>
                <a:gd name="T7" fmla="*/ 7 h 7"/>
                <a:gd name="T8" fmla="*/ 2 w 5"/>
                <a:gd name="T9" fmla="*/ 7 h 7"/>
                <a:gd name="T10" fmla="*/ 2 w 5"/>
                <a:gd name="T11" fmla="*/ 7 h 7"/>
                <a:gd name="T12" fmla="*/ 2 w 5"/>
                <a:gd name="T13" fmla="*/ 7 h 7"/>
                <a:gd name="T14" fmla="*/ 5 w 5"/>
                <a:gd name="T15" fmla="*/ 5 h 7"/>
                <a:gd name="T16" fmla="*/ 5 w 5"/>
                <a:gd name="T17" fmla="*/ 3 h 7"/>
                <a:gd name="T18" fmla="*/ 4 w 5"/>
                <a:gd name="T19" fmla="*/ 0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0"/>
                  </a:lnTo>
                  <a:lnTo>
                    <a:pt x="2" y="7"/>
                  </a:lnTo>
                  <a:lnTo>
                    <a:pt x="5" y="5"/>
                  </a:lnTo>
                  <a:lnTo>
                    <a:pt x="5" y="3"/>
                  </a:lnTo>
                  <a:lnTo>
                    <a:pt x="4" y="0"/>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3" name="Freeform 2176"/>
            <p:cNvSpPr>
              <a:spLocks/>
            </p:cNvSpPr>
            <p:nvPr/>
          </p:nvSpPr>
          <p:spPr bwMode="auto">
            <a:xfrm>
              <a:off x="3858" y="2713"/>
              <a:ext cx="5" cy="8"/>
            </a:xfrm>
            <a:custGeom>
              <a:avLst/>
              <a:gdLst>
                <a:gd name="T0" fmla="*/ 2 w 5"/>
                <a:gd name="T1" fmla="*/ 8 h 8"/>
                <a:gd name="T2" fmla="*/ 0 w 5"/>
                <a:gd name="T3" fmla="*/ 0 h 8"/>
                <a:gd name="T4" fmla="*/ 0 w 5"/>
                <a:gd name="T5" fmla="*/ 1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3 w 5"/>
                <a:gd name="T19" fmla="*/ 1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1"/>
                  </a:lnTo>
                  <a:lnTo>
                    <a:pt x="0" y="8"/>
                  </a:lnTo>
                  <a:lnTo>
                    <a:pt x="2" y="8"/>
                  </a:lnTo>
                  <a:lnTo>
                    <a:pt x="5" y="6"/>
                  </a:lnTo>
                  <a:lnTo>
                    <a:pt x="5" y="3"/>
                  </a:lnTo>
                  <a:lnTo>
                    <a:pt x="3" y="1"/>
                  </a:lnTo>
                  <a:lnTo>
                    <a:pt x="0"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4" name="Freeform 2177"/>
            <p:cNvSpPr>
              <a:spLocks/>
            </p:cNvSpPr>
            <p:nvPr/>
          </p:nvSpPr>
          <p:spPr bwMode="auto">
            <a:xfrm>
              <a:off x="3858" y="2713"/>
              <a:ext cx="5" cy="8"/>
            </a:xfrm>
            <a:custGeom>
              <a:avLst/>
              <a:gdLst>
                <a:gd name="T0" fmla="*/ 0 w 5"/>
                <a:gd name="T1" fmla="*/ 0 h 8"/>
                <a:gd name="T2" fmla="*/ 0 w 5"/>
                <a:gd name="T3" fmla="*/ 0 h 8"/>
                <a:gd name="T4" fmla="*/ 0 w 5"/>
                <a:gd name="T5" fmla="*/ 1 h 8"/>
                <a:gd name="T6" fmla="*/ 2 w 5"/>
                <a:gd name="T7" fmla="*/ 8 h 8"/>
                <a:gd name="T8" fmla="*/ 3 w 5"/>
                <a:gd name="T9" fmla="*/ 8 h 8"/>
                <a:gd name="T10" fmla="*/ 0 w 5"/>
                <a:gd name="T11" fmla="*/ 0 h 8"/>
                <a:gd name="T12" fmla="*/ 3 w 5"/>
                <a:gd name="T13" fmla="*/ 8 h 8"/>
                <a:gd name="T14" fmla="*/ 5 w 5"/>
                <a:gd name="T15" fmla="*/ 4 h 8"/>
                <a:gd name="T16" fmla="*/ 5 w 5"/>
                <a:gd name="T17" fmla="*/ 3 h 8"/>
                <a:gd name="T18" fmla="*/ 3 w 5"/>
                <a:gd name="T19" fmla="*/ 0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1"/>
                  </a:lnTo>
                  <a:lnTo>
                    <a:pt x="2" y="8"/>
                  </a:lnTo>
                  <a:lnTo>
                    <a:pt x="3" y="8"/>
                  </a:lnTo>
                  <a:lnTo>
                    <a:pt x="0" y="0"/>
                  </a:lnTo>
                  <a:lnTo>
                    <a:pt x="3" y="8"/>
                  </a:lnTo>
                  <a:lnTo>
                    <a:pt x="5" y="4"/>
                  </a:lnTo>
                  <a:lnTo>
                    <a:pt x="5" y="3"/>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5" name="Freeform 2178"/>
            <p:cNvSpPr>
              <a:spLocks/>
            </p:cNvSpPr>
            <p:nvPr/>
          </p:nvSpPr>
          <p:spPr bwMode="auto">
            <a:xfrm>
              <a:off x="3858" y="2713"/>
              <a:ext cx="6" cy="8"/>
            </a:xfrm>
            <a:custGeom>
              <a:avLst/>
              <a:gdLst>
                <a:gd name="T0" fmla="*/ 5 w 6"/>
                <a:gd name="T1" fmla="*/ 6 h 8"/>
                <a:gd name="T2" fmla="*/ 2 w 6"/>
                <a:gd name="T3" fmla="*/ 0 h 8"/>
                <a:gd name="T4" fmla="*/ 0 w 6"/>
                <a:gd name="T5" fmla="*/ 0 h 8"/>
                <a:gd name="T6" fmla="*/ 3 w 6"/>
                <a:gd name="T7" fmla="*/ 8 h 8"/>
                <a:gd name="T8" fmla="*/ 5 w 6"/>
                <a:gd name="T9" fmla="*/ 8 h 8"/>
                <a:gd name="T10" fmla="*/ 5 w 6"/>
                <a:gd name="T11" fmla="*/ 6 h 8"/>
                <a:gd name="T12" fmla="*/ 5 w 6"/>
                <a:gd name="T13" fmla="*/ 8 h 8"/>
                <a:gd name="T14" fmla="*/ 6 w 6"/>
                <a:gd name="T15" fmla="*/ 4 h 8"/>
                <a:gd name="T16" fmla="*/ 6 w 6"/>
                <a:gd name="T17" fmla="*/ 3 h 8"/>
                <a:gd name="T18" fmla="*/ 5 w 6"/>
                <a:gd name="T19" fmla="*/ 0 h 8"/>
                <a:gd name="T20" fmla="*/ 2 w 6"/>
                <a:gd name="T21" fmla="*/ 0 h 8"/>
                <a:gd name="T22" fmla="*/ 5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6"/>
                  </a:moveTo>
                  <a:lnTo>
                    <a:pt x="2" y="0"/>
                  </a:lnTo>
                  <a:lnTo>
                    <a:pt x="0" y="0"/>
                  </a:lnTo>
                  <a:lnTo>
                    <a:pt x="3" y="8"/>
                  </a:lnTo>
                  <a:lnTo>
                    <a:pt x="5" y="8"/>
                  </a:lnTo>
                  <a:lnTo>
                    <a:pt x="5" y="6"/>
                  </a:lnTo>
                  <a:lnTo>
                    <a:pt x="5" y="8"/>
                  </a:lnTo>
                  <a:lnTo>
                    <a:pt x="6" y="4"/>
                  </a:lnTo>
                  <a:lnTo>
                    <a:pt x="6" y="3"/>
                  </a:lnTo>
                  <a:lnTo>
                    <a:pt x="5" y="0"/>
                  </a:lnTo>
                  <a:lnTo>
                    <a:pt x="2"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6" name="Freeform 2179"/>
            <p:cNvSpPr>
              <a:spLocks/>
            </p:cNvSpPr>
            <p:nvPr/>
          </p:nvSpPr>
          <p:spPr bwMode="auto">
            <a:xfrm>
              <a:off x="3860" y="2713"/>
              <a:ext cx="6" cy="6"/>
            </a:xfrm>
            <a:custGeom>
              <a:avLst/>
              <a:gdLst>
                <a:gd name="T0" fmla="*/ 4 w 6"/>
                <a:gd name="T1" fmla="*/ 6 h 6"/>
                <a:gd name="T2" fmla="*/ 0 w 6"/>
                <a:gd name="T3" fmla="*/ 0 h 6"/>
                <a:gd name="T4" fmla="*/ 0 w 6"/>
                <a:gd name="T5" fmla="*/ 0 h 6"/>
                <a:gd name="T6" fmla="*/ 3 w 6"/>
                <a:gd name="T7" fmla="*/ 6 h 6"/>
                <a:gd name="T8" fmla="*/ 4 w 6"/>
                <a:gd name="T9" fmla="*/ 6 h 6"/>
                <a:gd name="T10" fmla="*/ 4 w 6"/>
                <a:gd name="T11" fmla="*/ 6 h 6"/>
                <a:gd name="T12" fmla="*/ 4 w 6"/>
                <a:gd name="T13" fmla="*/ 6 h 6"/>
                <a:gd name="T14" fmla="*/ 6 w 6"/>
                <a:gd name="T15" fmla="*/ 3 h 6"/>
                <a:gd name="T16" fmla="*/ 4 w 6"/>
                <a:gd name="T17" fmla="*/ 1 h 6"/>
                <a:gd name="T18" fmla="*/ 3 w 6"/>
                <a:gd name="T19" fmla="*/ 0 h 6"/>
                <a:gd name="T20" fmla="*/ 0 w 6"/>
                <a:gd name="T21" fmla="*/ 0 h 6"/>
                <a:gd name="T22" fmla="*/ 4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4" y="6"/>
                  </a:moveTo>
                  <a:lnTo>
                    <a:pt x="0" y="0"/>
                  </a:lnTo>
                  <a:lnTo>
                    <a:pt x="3" y="6"/>
                  </a:lnTo>
                  <a:lnTo>
                    <a:pt x="4" y="6"/>
                  </a:lnTo>
                  <a:lnTo>
                    <a:pt x="6" y="3"/>
                  </a:lnTo>
                  <a:lnTo>
                    <a:pt x="4" y="1"/>
                  </a:lnTo>
                  <a:lnTo>
                    <a:pt x="3" y="0"/>
                  </a:lnTo>
                  <a:lnTo>
                    <a:pt x="0" y="0"/>
                  </a:lnTo>
                  <a:lnTo>
                    <a:pt x="4"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7" name="Freeform 2180"/>
            <p:cNvSpPr>
              <a:spLocks/>
            </p:cNvSpPr>
            <p:nvPr/>
          </p:nvSpPr>
          <p:spPr bwMode="auto">
            <a:xfrm>
              <a:off x="3860" y="2711"/>
              <a:ext cx="6" cy="8"/>
            </a:xfrm>
            <a:custGeom>
              <a:avLst/>
              <a:gdLst>
                <a:gd name="T0" fmla="*/ 4 w 6"/>
                <a:gd name="T1" fmla="*/ 8 h 8"/>
                <a:gd name="T2" fmla="*/ 1 w 6"/>
                <a:gd name="T3" fmla="*/ 2 h 8"/>
                <a:gd name="T4" fmla="*/ 0 w 6"/>
                <a:gd name="T5" fmla="*/ 2 h 8"/>
                <a:gd name="T6" fmla="*/ 4 w 6"/>
                <a:gd name="T7" fmla="*/ 8 h 8"/>
                <a:gd name="T8" fmla="*/ 4 w 6"/>
                <a:gd name="T9" fmla="*/ 8 h 8"/>
                <a:gd name="T10" fmla="*/ 4 w 6"/>
                <a:gd name="T11" fmla="*/ 8 h 8"/>
                <a:gd name="T12" fmla="*/ 4 w 6"/>
                <a:gd name="T13" fmla="*/ 8 h 8"/>
                <a:gd name="T14" fmla="*/ 6 w 6"/>
                <a:gd name="T15" fmla="*/ 5 h 8"/>
                <a:gd name="T16" fmla="*/ 6 w 6"/>
                <a:gd name="T17" fmla="*/ 2 h 8"/>
                <a:gd name="T18" fmla="*/ 4 w 6"/>
                <a:gd name="T19" fmla="*/ 0 h 8"/>
                <a:gd name="T20" fmla="*/ 1 w 6"/>
                <a:gd name="T21" fmla="*/ 2 h 8"/>
                <a:gd name="T22" fmla="*/ 4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4" y="8"/>
                  </a:moveTo>
                  <a:lnTo>
                    <a:pt x="1" y="2"/>
                  </a:lnTo>
                  <a:lnTo>
                    <a:pt x="0" y="2"/>
                  </a:lnTo>
                  <a:lnTo>
                    <a:pt x="4" y="8"/>
                  </a:lnTo>
                  <a:lnTo>
                    <a:pt x="6" y="5"/>
                  </a:lnTo>
                  <a:lnTo>
                    <a:pt x="6" y="2"/>
                  </a:lnTo>
                  <a:lnTo>
                    <a:pt x="4" y="0"/>
                  </a:lnTo>
                  <a:lnTo>
                    <a:pt x="1" y="2"/>
                  </a:lnTo>
                  <a:lnTo>
                    <a:pt x="4"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8" name="Freeform 2181"/>
            <p:cNvSpPr>
              <a:spLocks/>
            </p:cNvSpPr>
            <p:nvPr/>
          </p:nvSpPr>
          <p:spPr bwMode="auto">
            <a:xfrm>
              <a:off x="3861" y="2711"/>
              <a:ext cx="7" cy="8"/>
            </a:xfrm>
            <a:custGeom>
              <a:avLst/>
              <a:gdLst>
                <a:gd name="T0" fmla="*/ 5 w 7"/>
                <a:gd name="T1" fmla="*/ 6 h 8"/>
                <a:gd name="T2" fmla="*/ 0 w 7"/>
                <a:gd name="T3" fmla="*/ 0 h 8"/>
                <a:gd name="T4" fmla="*/ 0 w 7"/>
                <a:gd name="T5" fmla="*/ 2 h 8"/>
                <a:gd name="T6" fmla="*/ 3 w 7"/>
                <a:gd name="T7" fmla="*/ 8 h 8"/>
                <a:gd name="T8" fmla="*/ 5 w 7"/>
                <a:gd name="T9" fmla="*/ 6 h 8"/>
                <a:gd name="T10" fmla="*/ 5 w 7"/>
                <a:gd name="T11" fmla="*/ 6 h 8"/>
                <a:gd name="T12" fmla="*/ 5 w 7"/>
                <a:gd name="T13" fmla="*/ 6 h 8"/>
                <a:gd name="T14" fmla="*/ 7 w 7"/>
                <a:gd name="T15" fmla="*/ 3 h 8"/>
                <a:gd name="T16" fmla="*/ 7 w 7"/>
                <a:gd name="T17" fmla="*/ 2 h 8"/>
                <a:gd name="T18" fmla="*/ 3 w 7"/>
                <a:gd name="T19" fmla="*/ 0 h 8"/>
                <a:gd name="T20" fmla="*/ 0 w 7"/>
                <a:gd name="T21" fmla="*/ 0 h 8"/>
                <a:gd name="T22" fmla="*/ 5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6"/>
                  </a:moveTo>
                  <a:lnTo>
                    <a:pt x="0" y="0"/>
                  </a:lnTo>
                  <a:lnTo>
                    <a:pt x="0" y="2"/>
                  </a:lnTo>
                  <a:lnTo>
                    <a:pt x="3" y="8"/>
                  </a:lnTo>
                  <a:lnTo>
                    <a:pt x="5" y="6"/>
                  </a:lnTo>
                  <a:lnTo>
                    <a:pt x="7" y="3"/>
                  </a:lnTo>
                  <a:lnTo>
                    <a:pt x="7" y="2"/>
                  </a:lnTo>
                  <a:lnTo>
                    <a:pt x="3" y="0"/>
                  </a:lnTo>
                  <a:lnTo>
                    <a:pt x="0" y="0"/>
                  </a:lnTo>
                  <a:lnTo>
                    <a:pt x="5"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299" name="Freeform 2182"/>
            <p:cNvSpPr>
              <a:spLocks/>
            </p:cNvSpPr>
            <p:nvPr/>
          </p:nvSpPr>
          <p:spPr bwMode="auto">
            <a:xfrm>
              <a:off x="3861" y="2709"/>
              <a:ext cx="8" cy="8"/>
            </a:xfrm>
            <a:custGeom>
              <a:avLst/>
              <a:gdLst>
                <a:gd name="T0" fmla="*/ 7 w 8"/>
                <a:gd name="T1" fmla="*/ 7 h 8"/>
                <a:gd name="T2" fmla="*/ 2 w 8"/>
                <a:gd name="T3" fmla="*/ 2 h 8"/>
                <a:gd name="T4" fmla="*/ 0 w 8"/>
                <a:gd name="T5" fmla="*/ 2 h 8"/>
                <a:gd name="T6" fmla="*/ 5 w 8"/>
                <a:gd name="T7" fmla="*/ 8 h 8"/>
                <a:gd name="T8" fmla="*/ 7 w 8"/>
                <a:gd name="T9" fmla="*/ 8 h 8"/>
                <a:gd name="T10" fmla="*/ 7 w 8"/>
                <a:gd name="T11" fmla="*/ 7 h 8"/>
                <a:gd name="T12" fmla="*/ 7 w 8"/>
                <a:gd name="T13" fmla="*/ 8 h 8"/>
                <a:gd name="T14" fmla="*/ 8 w 8"/>
                <a:gd name="T15" fmla="*/ 5 h 8"/>
                <a:gd name="T16" fmla="*/ 7 w 8"/>
                <a:gd name="T17" fmla="*/ 2 h 8"/>
                <a:gd name="T18" fmla="*/ 5 w 8"/>
                <a:gd name="T19" fmla="*/ 0 h 8"/>
                <a:gd name="T20" fmla="*/ 2 w 8"/>
                <a:gd name="T21" fmla="*/ 2 h 8"/>
                <a:gd name="T22" fmla="*/ 7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7"/>
                  </a:moveTo>
                  <a:lnTo>
                    <a:pt x="2" y="2"/>
                  </a:lnTo>
                  <a:lnTo>
                    <a:pt x="0" y="2"/>
                  </a:lnTo>
                  <a:lnTo>
                    <a:pt x="5" y="8"/>
                  </a:lnTo>
                  <a:lnTo>
                    <a:pt x="7" y="8"/>
                  </a:lnTo>
                  <a:lnTo>
                    <a:pt x="7" y="7"/>
                  </a:lnTo>
                  <a:lnTo>
                    <a:pt x="7" y="8"/>
                  </a:lnTo>
                  <a:lnTo>
                    <a:pt x="8" y="5"/>
                  </a:lnTo>
                  <a:lnTo>
                    <a:pt x="7" y="2"/>
                  </a:lnTo>
                  <a:lnTo>
                    <a:pt x="5" y="0"/>
                  </a:lnTo>
                  <a:lnTo>
                    <a:pt x="2"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0" name="Freeform 2183"/>
            <p:cNvSpPr>
              <a:spLocks/>
            </p:cNvSpPr>
            <p:nvPr/>
          </p:nvSpPr>
          <p:spPr bwMode="auto">
            <a:xfrm>
              <a:off x="3863" y="2709"/>
              <a:ext cx="6" cy="7"/>
            </a:xfrm>
            <a:custGeom>
              <a:avLst/>
              <a:gdLst>
                <a:gd name="T0" fmla="*/ 6 w 6"/>
                <a:gd name="T1" fmla="*/ 7 h 7"/>
                <a:gd name="T2" fmla="*/ 0 w 6"/>
                <a:gd name="T3" fmla="*/ 0 h 7"/>
                <a:gd name="T4" fmla="*/ 0 w 6"/>
                <a:gd name="T5" fmla="*/ 2 h 7"/>
                <a:gd name="T6" fmla="*/ 5 w 6"/>
                <a:gd name="T7" fmla="*/ 7 h 7"/>
                <a:gd name="T8" fmla="*/ 5 w 6"/>
                <a:gd name="T9" fmla="*/ 7 h 7"/>
                <a:gd name="T10" fmla="*/ 6 w 6"/>
                <a:gd name="T11" fmla="*/ 7 h 7"/>
                <a:gd name="T12" fmla="*/ 5 w 6"/>
                <a:gd name="T13" fmla="*/ 7 h 7"/>
                <a:gd name="T14" fmla="*/ 6 w 6"/>
                <a:gd name="T15" fmla="*/ 4 h 7"/>
                <a:gd name="T16" fmla="*/ 6 w 6"/>
                <a:gd name="T17" fmla="*/ 2 h 7"/>
                <a:gd name="T18" fmla="*/ 3 w 6"/>
                <a:gd name="T19" fmla="*/ 0 h 7"/>
                <a:gd name="T20" fmla="*/ 0 w 6"/>
                <a:gd name="T21" fmla="*/ 0 h 7"/>
                <a:gd name="T22" fmla="*/ 6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6" y="7"/>
                  </a:moveTo>
                  <a:lnTo>
                    <a:pt x="0" y="0"/>
                  </a:lnTo>
                  <a:lnTo>
                    <a:pt x="0" y="2"/>
                  </a:lnTo>
                  <a:lnTo>
                    <a:pt x="5" y="7"/>
                  </a:lnTo>
                  <a:lnTo>
                    <a:pt x="6" y="7"/>
                  </a:lnTo>
                  <a:lnTo>
                    <a:pt x="5" y="7"/>
                  </a:lnTo>
                  <a:lnTo>
                    <a:pt x="6" y="4"/>
                  </a:lnTo>
                  <a:lnTo>
                    <a:pt x="6" y="2"/>
                  </a:lnTo>
                  <a:lnTo>
                    <a:pt x="3" y="0"/>
                  </a:lnTo>
                  <a:lnTo>
                    <a:pt x="0" y="0"/>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1" name="Freeform 2184"/>
            <p:cNvSpPr>
              <a:spLocks/>
            </p:cNvSpPr>
            <p:nvPr/>
          </p:nvSpPr>
          <p:spPr bwMode="auto">
            <a:xfrm>
              <a:off x="3863" y="2708"/>
              <a:ext cx="8" cy="8"/>
            </a:xfrm>
            <a:custGeom>
              <a:avLst/>
              <a:gdLst>
                <a:gd name="T0" fmla="*/ 6 w 8"/>
                <a:gd name="T1" fmla="*/ 6 h 8"/>
                <a:gd name="T2" fmla="*/ 1 w 8"/>
                <a:gd name="T3" fmla="*/ 1 h 8"/>
                <a:gd name="T4" fmla="*/ 0 w 8"/>
                <a:gd name="T5" fmla="*/ 1 h 8"/>
                <a:gd name="T6" fmla="*/ 6 w 8"/>
                <a:gd name="T7" fmla="*/ 8 h 8"/>
                <a:gd name="T8" fmla="*/ 6 w 8"/>
                <a:gd name="T9" fmla="*/ 6 h 8"/>
                <a:gd name="T10" fmla="*/ 6 w 8"/>
                <a:gd name="T11" fmla="*/ 6 h 8"/>
                <a:gd name="T12" fmla="*/ 6 w 8"/>
                <a:gd name="T13" fmla="*/ 6 h 8"/>
                <a:gd name="T14" fmla="*/ 8 w 8"/>
                <a:gd name="T15" fmla="*/ 3 h 8"/>
                <a:gd name="T16" fmla="*/ 6 w 8"/>
                <a:gd name="T17" fmla="*/ 1 h 8"/>
                <a:gd name="T18" fmla="*/ 5 w 8"/>
                <a:gd name="T19" fmla="*/ 0 h 8"/>
                <a:gd name="T20" fmla="*/ 1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1" y="1"/>
                  </a:lnTo>
                  <a:lnTo>
                    <a:pt x="0" y="1"/>
                  </a:lnTo>
                  <a:lnTo>
                    <a:pt x="6" y="8"/>
                  </a:lnTo>
                  <a:lnTo>
                    <a:pt x="6" y="6"/>
                  </a:lnTo>
                  <a:lnTo>
                    <a:pt x="8" y="3"/>
                  </a:lnTo>
                  <a:lnTo>
                    <a:pt x="6" y="1"/>
                  </a:lnTo>
                  <a:lnTo>
                    <a:pt x="5" y="0"/>
                  </a:lnTo>
                  <a:lnTo>
                    <a:pt x="1"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2" name="Freeform 2185"/>
            <p:cNvSpPr>
              <a:spLocks/>
            </p:cNvSpPr>
            <p:nvPr/>
          </p:nvSpPr>
          <p:spPr bwMode="auto">
            <a:xfrm>
              <a:off x="3864" y="2708"/>
              <a:ext cx="7" cy="6"/>
            </a:xfrm>
            <a:custGeom>
              <a:avLst/>
              <a:gdLst>
                <a:gd name="T0" fmla="*/ 7 w 7"/>
                <a:gd name="T1" fmla="*/ 6 h 6"/>
                <a:gd name="T2" fmla="*/ 0 w 7"/>
                <a:gd name="T3" fmla="*/ 0 h 6"/>
                <a:gd name="T4" fmla="*/ 0 w 7"/>
                <a:gd name="T5" fmla="*/ 1 h 6"/>
                <a:gd name="T6" fmla="*/ 5 w 7"/>
                <a:gd name="T7" fmla="*/ 6 h 6"/>
                <a:gd name="T8" fmla="*/ 7 w 7"/>
                <a:gd name="T9" fmla="*/ 6 h 6"/>
                <a:gd name="T10" fmla="*/ 7 w 7"/>
                <a:gd name="T11" fmla="*/ 6 h 6"/>
                <a:gd name="T12" fmla="*/ 7 w 7"/>
                <a:gd name="T13" fmla="*/ 6 h 6"/>
                <a:gd name="T14" fmla="*/ 7 w 7"/>
                <a:gd name="T15" fmla="*/ 3 h 6"/>
                <a:gd name="T16" fmla="*/ 7 w 7"/>
                <a:gd name="T17" fmla="*/ 0 h 6"/>
                <a:gd name="T18" fmla="*/ 4 w 7"/>
                <a:gd name="T19" fmla="*/ 0 h 6"/>
                <a:gd name="T20" fmla="*/ 0 w 7"/>
                <a:gd name="T21" fmla="*/ 0 h 6"/>
                <a:gd name="T22" fmla="*/ 7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7" y="6"/>
                  </a:moveTo>
                  <a:lnTo>
                    <a:pt x="0" y="0"/>
                  </a:lnTo>
                  <a:lnTo>
                    <a:pt x="0" y="1"/>
                  </a:lnTo>
                  <a:lnTo>
                    <a:pt x="5" y="6"/>
                  </a:lnTo>
                  <a:lnTo>
                    <a:pt x="7" y="6"/>
                  </a:lnTo>
                  <a:lnTo>
                    <a:pt x="7" y="3"/>
                  </a:lnTo>
                  <a:lnTo>
                    <a:pt x="7" y="0"/>
                  </a:lnTo>
                  <a:lnTo>
                    <a:pt x="4" y="0"/>
                  </a:lnTo>
                  <a:lnTo>
                    <a:pt x="0" y="0"/>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3" name="Freeform 2186"/>
            <p:cNvSpPr>
              <a:spLocks/>
            </p:cNvSpPr>
            <p:nvPr/>
          </p:nvSpPr>
          <p:spPr bwMode="auto">
            <a:xfrm>
              <a:off x="3864" y="2706"/>
              <a:ext cx="8" cy="8"/>
            </a:xfrm>
            <a:custGeom>
              <a:avLst/>
              <a:gdLst>
                <a:gd name="T0" fmla="*/ 8 w 8"/>
                <a:gd name="T1" fmla="*/ 7 h 8"/>
                <a:gd name="T2" fmla="*/ 2 w 8"/>
                <a:gd name="T3" fmla="*/ 2 h 8"/>
                <a:gd name="T4" fmla="*/ 0 w 8"/>
                <a:gd name="T5" fmla="*/ 2 h 8"/>
                <a:gd name="T6" fmla="*/ 7 w 8"/>
                <a:gd name="T7" fmla="*/ 8 h 8"/>
                <a:gd name="T8" fmla="*/ 7 w 8"/>
                <a:gd name="T9" fmla="*/ 7 h 8"/>
                <a:gd name="T10" fmla="*/ 8 w 8"/>
                <a:gd name="T11" fmla="*/ 7 h 8"/>
                <a:gd name="T12" fmla="*/ 7 w 8"/>
                <a:gd name="T13" fmla="*/ 7 h 8"/>
                <a:gd name="T14" fmla="*/ 8 w 8"/>
                <a:gd name="T15" fmla="*/ 3 h 8"/>
                <a:gd name="T16" fmla="*/ 7 w 8"/>
                <a:gd name="T17" fmla="*/ 2 h 8"/>
                <a:gd name="T18" fmla="*/ 5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2"/>
                  </a:lnTo>
                  <a:lnTo>
                    <a:pt x="7" y="8"/>
                  </a:lnTo>
                  <a:lnTo>
                    <a:pt x="7" y="7"/>
                  </a:lnTo>
                  <a:lnTo>
                    <a:pt x="8" y="7"/>
                  </a:lnTo>
                  <a:lnTo>
                    <a:pt x="7" y="7"/>
                  </a:lnTo>
                  <a:lnTo>
                    <a:pt x="8" y="3"/>
                  </a:lnTo>
                  <a:lnTo>
                    <a:pt x="7" y="2"/>
                  </a:lnTo>
                  <a:lnTo>
                    <a:pt x="5"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4" name="Freeform 2187"/>
            <p:cNvSpPr>
              <a:spLocks/>
            </p:cNvSpPr>
            <p:nvPr/>
          </p:nvSpPr>
          <p:spPr bwMode="auto">
            <a:xfrm>
              <a:off x="3866" y="2704"/>
              <a:ext cx="8" cy="9"/>
            </a:xfrm>
            <a:custGeom>
              <a:avLst/>
              <a:gdLst>
                <a:gd name="T0" fmla="*/ 6 w 8"/>
                <a:gd name="T1" fmla="*/ 7 h 9"/>
                <a:gd name="T2" fmla="*/ 0 w 8"/>
                <a:gd name="T3" fmla="*/ 2 h 9"/>
                <a:gd name="T4" fmla="*/ 0 w 8"/>
                <a:gd name="T5" fmla="*/ 4 h 9"/>
                <a:gd name="T6" fmla="*/ 6 w 8"/>
                <a:gd name="T7" fmla="*/ 9 h 9"/>
                <a:gd name="T8" fmla="*/ 6 w 8"/>
                <a:gd name="T9" fmla="*/ 7 h 9"/>
                <a:gd name="T10" fmla="*/ 6 w 8"/>
                <a:gd name="T11" fmla="*/ 7 h 9"/>
                <a:gd name="T12" fmla="*/ 6 w 8"/>
                <a:gd name="T13" fmla="*/ 7 h 9"/>
                <a:gd name="T14" fmla="*/ 8 w 8"/>
                <a:gd name="T15" fmla="*/ 4 h 9"/>
                <a:gd name="T16" fmla="*/ 6 w 8"/>
                <a:gd name="T17" fmla="*/ 2 h 9"/>
                <a:gd name="T18" fmla="*/ 3 w 8"/>
                <a:gd name="T19" fmla="*/ 0 h 9"/>
                <a:gd name="T20" fmla="*/ 0 w 8"/>
                <a:gd name="T21" fmla="*/ 2 h 9"/>
                <a:gd name="T22" fmla="*/ 6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6" y="7"/>
                  </a:moveTo>
                  <a:lnTo>
                    <a:pt x="0" y="2"/>
                  </a:lnTo>
                  <a:lnTo>
                    <a:pt x="0" y="4"/>
                  </a:lnTo>
                  <a:lnTo>
                    <a:pt x="6" y="9"/>
                  </a:lnTo>
                  <a:lnTo>
                    <a:pt x="6" y="7"/>
                  </a:lnTo>
                  <a:lnTo>
                    <a:pt x="8" y="4"/>
                  </a:lnTo>
                  <a:lnTo>
                    <a:pt x="6" y="2"/>
                  </a:lnTo>
                  <a:lnTo>
                    <a:pt x="3" y="0"/>
                  </a:lnTo>
                  <a:lnTo>
                    <a:pt x="0" y="2"/>
                  </a:lnTo>
                  <a:lnTo>
                    <a:pt x="6"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5" name="Freeform 2188"/>
            <p:cNvSpPr>
              <a:spLocks/>
            </p:cNvSpPr>
            <p:nvPr/>
          </p:nvSpPr>
          <p:spPr bwMode="auto">
            <a:xfrm>
              <a:off x="3866" y="2704"/>
              <a:ext cx="8" cy="7"/>
            </a:xfrm>
            <a:custGeom>
              <a:avLst/>
              <a:gdLst>
                <a:gd name="T0" fmla="*/ 8 w 8"/>
                <a:gd name="T1" fmla="*/ 5 h 7"/>
                <a:gd name="T2" fmla="*/ 2 w 8"/>
                <a:gd name="T3" fmla="*/ 0 h 7"/>
                <a:gd name="T4" fmla="*/ 0 w 8"/>
                <a:gd name="T5" fmla="*/ 2 h 7"/>
                <a:gd name="T6" fmla="*/ 6 w 8"/>
                <a:gd name="T7" fmla="*/ 7 h 7"/>
                <a:gd name="T8" fmla="*/ 8 w 8"/>
                <a:gd name="T9" fmla="*/ 5 h 7"/>
                <a:gd name="T10" fmla="*/ 8 w 8"/>
                <a:gd name="T11" fmla="*/ 5 h 7"/>
                <a:gd name="T12" fmla="*/ 8 w 8"/>
                <a:gd name="T13" fmla="*/ 5 h 7"/>
                <a:gd name="T14" fmla="*/ 8 w 8"/>
                <a:gd name="T15" fmla="*/ 4 h 7"/>
                <a:gd name="T16" fmla="*/ 6 w 8"/>
                <a:gd name="T17" fmla="*/ 0 h 7"/>
                <a:gd name="T18" fmla="*/ 5 w 8"/>
                <a:gd name="T19" fmla="*/ 0 h 7"/>
                <a:gd name="T20" fmla="*/ 2 w 8"/>
                <a:gd name="T21" fmla="*/ 0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2" y="0"/>
                  </a:lnTo>
                  <a:lnTo>
                    <a:pt x="0" y="2"/>
                  </a:lnTo>
                  <a:lnTo>
                    <a:pt x="6" y="7"/>
                  </a:lnTo>
                  <a:lnTo>
                    <a:pt x="8" y="5"/>
                  </a:lnTo>
                  <a:lnTo>
                    <a:pt x="8" y="4"/>
                  </a:lnTo>
                  <a:lnTo>
                    <a:pt x="6" y="0"/>
                  </a:lnTo>
                  <a:lnTo>
                    <a:pt x="5" y="0"/>
                  </a:lnTo>
                  <a:lnTo>
                    <a:pt x="2" y="0"/>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6" name="Freeform 2189"/>
            <p:cNvSpPr>
              <a:spLocks/>
            </p:cNvSpPr>
            <p:nvPr/>
          </p:nvSpPr>
          <p:spPr bwMode="auto">
            <a:xfrm>
              <a:off x="3868" y="2703"/>
              <a:ext cx="8" cy="6"/>
            </a:xfrm>
            <a:custGeom>
              <a:avLst/>
              <a:gdLst>
                <a:gd name="T0" fmla="*/ 6 w 8"/>
                <a:gd name="T1" fmla="*/ 6 h 6"/>
                <a:gd name="T2" fmla="*/ 1 w 8"/>
                <a:gd name="T3" fmla="*/ 1 h 6"/>
                <a:gd name="T4" fmla="*/ 0 w 8"/>
                <a:gd name="T5" fmla="*/ 1 h 6"/>
                <a:gd name="T6" fmla="*/ 6 w 8"/>
                <a:gd name="T7" fmla="*/ 6 h 6"/>
                <a:gd name="T8" fmla="*/ 6 w 8"/>
                <a:gd name="T9" fmla="*/ 6 h 6"/>
                <a:gd name="T10" fmla="*/ 6 w 8"/>
                <a:gd name="T11" fmla="*/ 6 h 6"/>
                <a:gd name="T12" fmla="*/ 6 w 8"/>
                <a:gd name="T13" fmla="*/ 6 h 6"/>
                <a:gd name="T14" fmla="*/ 8 w 8"/>
                <a:gd name="T15" fmla="*/ 3 h 6"/>
                <a:gd name="T16" fmla="*/ 6 w 8"/>
                <a:gd name="T17" fmla="*/ 0 h 6"/>
                <a:gd name="T18" fmla="*/ 3 w 8"/>
                <a:gd name="T19" fmla="*/ 0 h 6"/>
                <a:gd name="T20" fmla="*/ 1 w 8"/>
                <a:gd name="T21" fmla="*/ 1 h 6"/>
                <a:gd name="T22" fmla="*/ 6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6" y="6"/>
                  </a:moveTo>
                  <a:lnTo>
                    <a:pt x="1" y="1"/>
                  </a:lnTo>
                  <a:lnTo>
                    <a:pt x="0" y="1"/>
                  </a:lnTo>
                  <a:lnTo>
                    <a:pt x="6" y="6"/>
                  </a:lnTo>
                  <a:lnTo>
                    <a:pt x="8" y="3"/>
                  </a:lnTo>
                  <a:lnTo>
                    <a:pt x="6" y="0"/>
                  </a:lnTo>
                  <a:lnTo>
                    <a:pt x="3" y="0"/>
                  </a:lnTo>
                  <a:lnTo>
                    <a:pt x="1"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7" name="Freeform 2190"/>
            <p:cNvSpPr>
              <a:spLocks/>
            </p:cNvSpPr>
            <p:nvPr/>
          </p:nvSpPr>
          <p:spPr bwMode="auto">
            <a:xfrm>
              <a:off x="3869" y="2701"/>
              <a:ext cx="7" cy="8"/>
            </a:xfrm>
            <a:custGeom>
              <a:avLst/>
              <a:gdLst>
                <a:gd name="T0" fmla="*/ 7 w 7"/>
                <a:gd name="T1" fmla="*/ 7 h 8"/>
                <a:gd name="T2" fmla="*/ 0 w 7"/>
                <a:gd name="T3" fmla="*/ 2 h 8"/>
                <a:gd name="T4" fmla="*/ 0 w 7"/>
                <a:gd name="T5" fmla="*/ 3 h 8"/>
                <a:gd name="T6" fmla="*/ 5 w 7"/>
                <a:gd name="T7" fmla="*/ 8 h 8"/>
                <a:gd name="T8" fmla="*/ 7 w 7"/>
                <a:gd name="T9" fmla="*/ 7 h 8"/>
                <a:gd name="T10" fmla="*/ 7 w 7"/>
                <a:gd name="T11" fmla="*/ 7 h 8"/>
                <a:gd name="T12" fmla="*/ 7 w 7"/>
                <a:gd name="T13" fmla="*/ 7 h 8"/>
                <a:gd name="T14" fmla="*/ 7 w 7"/>
                <a:gd name="T15" fmla="*/ 3 h 8"/>
                <a:gd name="T16" fmla="*/ 7 w 7"/>
                <a:gd name="T17" fmla="*/ 2 h 8"/>
                <a:gd name="T18" fmla="*/ 3 w 7"/>
                <a:gd name="T19" fmla="*/ 0 h 8"/>
                <a:gd name="T20" fmla="*/ 0 w 7"/>
                <a:gd name="T21" fmla="*/ 2 h 8"/>
                <a:gd name="T22" fmla="*/ 7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7"/>
                  </a:moveTo>
                  <a:lnTo>
                    <a:pt x="0" y="2"/>
                  </a:lnTo>
                  <a:lnTo>
                    <a:pt x="0" y="3"/>
                  </a:lnTo>
                  <a:lnTo>
                    <a:pt x="5" y="8"/>
                  </a:lnTo>
                  <a:lnTo>
                    <a:pt x="7" y="7"/>
                  </a:lnTo>
                  <a:lnTo>
                    <a:pt x="7" y="3"/>
                  </a:lnTo>
                  <a:lnTo>
                    <a:pt x="7" y="2"/>
                  </a:lnTo>
                  <a:lnTo>
                    <a:pt x="3"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8" name="Freeform 2191"/>
            <p:cNvSpPr>
              <a:spLocks/>
            </p:cNvSpPr>
            <p:nvPr/>
          </p:nvSpPr>
          <p:spPr bwMode="auto">
            <a:xfrm>
              <a:off x="3869" y="2700"/>
              <a:ext cx="8" cy="8"/>
            </a:xfrm>
            <a:custGeom>
              <a:avLst/>
              <a:gdLst>
                <a:gd name="T0" fmla="*/ 8 w 8"/>
                <a:gd name="T1" fmla="*/ 6 h 8"/>
                <a:gd name="T2" fmla="*/ 2 w 8"/>
                <a:gd name="T3" fmla="*/ 1 h 8"/>
                <a:gd name="T4" fmla="*/ 0 w 8"/>
                <a:gd name="T5" fmla="*/ 3 h 8"/>
                <a:gd name="T6" fmla="*/ 7 w 8"/>
                <a:gd name="T7" fmla="*/ 8 h 8"/>
                <a:gd name="T8" fmla="*/ 8 w 8"/>
                <a:gd name="T9" fmla="*/ 6 h 8"/>
                <a:gd name="T10" fmla="*/ 8 w 8"/>
                <a:gd name="T11" fmla="*/ 6 h 8"/>
                <a:gd name="T12" fmla="*/ 8 w 8"/>
                <a:gd name="T13" fmla="*/ 6 h 8"/>
                <a:gd name="T14" fmla="*/ 8 w 8"/>
                <a:gd name="T15" fmla="*/ 3 h 8"/>
                <a:gd name="T16" fmla="*/ 7 w 8"/>
                <a:gd name="T17" fmla="*/ 1 h 8"/>
                <a:gd name="T18" fmla="*/ 5 w 8"/>
                <a:gd name="T19" fmla="*/ 0 h 8"/>
                <a:gd name="T20" fmla="*/ 2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1"/>
                  </a:lnTo>
                  <a:lnTo>
                    <a:pt x="0" y="3"/>
                  </a:lnTo>
                  <a:lnTo>
                    <a:pt x="7" y="8"/>
                  </a:lnTo>
                  <a:lnTo>
                    <a:pt x="8" y="6"/>
                  </a:lnTo>
                  <a:lnTo>
                    <a:pt x="8" y="3"/>
                  </a:lnTo>
                  <a:lnTo>
                    <a:pt x="7" y="1"/>
                  </a:lnTo>
                  <a:lnTo>
                    <a:pt x="5" y="0"/>
                  </a:lnTo>
                  <a:lnTo>
                    <a:pt x="2"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09" name="Freeform 2192"/>
            <p:cNvSpPr>
              <a:spLocks/>
            </p:cNvSpPr>
            <p:nvPr/>
          </p:nvSpPr>
          <p:spPr bwMode="auto">
            <a:xfrm>
              <a:off x="3871" y="2698"/>
              <a:ext cx="8" cy="8"/>
            </a:xfrm>
            <a:custGeom>
              <a:avLst/>
              <a:gdLst>
                <a:gd name="T0" fmla="*/ 0 w 8"/>
                <a:gd name="T1" fmla="*/ 2 h 8"/>
                <a:gd name="T2" fmla="*/ 0 w 8"/>
                <a:gd name="T3" fmla="*/ 2 h 8"/>
                <a:gd name="T4" fmla="*/ 0 w 8"/>
                <a:gd name="T5" fmla="*/ 3 h 8"/>
                <a:gd name="T6" fmla="*/ 6 w 8"/>
                <a:gd name="T7" fmla="*/ 8 h 8"/>
                <a:gd name="T8" fmla="*/ 6 w 8"/>
                <a:gd name="T9" fmla="*/ 6 h 8"/>
                <a:gd name="T10" fmla="*/ 0 w 8"/>
                <a:gd name="T11" fmla="*/ 2 h 8"/>
                <a:gd name="T12" fmla="*/ 6 w 8"/>
                <a:gd name="T13" fmla="*/ 6 h 8"/>
                <a:gd name="T14" fmla="*/ 8 w 8"/>
                <a:gd name="T15" fmla="*/ 3 h 8"/>
                <a:gd name="T16" fmla="*/ 6 w 8"/>
                <a:gd name="T17" fmla="*/ 2 h 8"/>
                <a:gd name="T18" fmla="*/ 3 w 8"/>
                <a:gd name="T19" fmla="*/ 0 h 8"/>
                <a:gd name="T20" fmla="*/ 0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2"/>
                  </a:moveTo>
                  <a:lnTo>
                    <a:pt x="0" y="2"/>
                  </a:lnTo>
                  <a:lnTo>
                    <a:pt x="0" y="3"/>
                  </a:lnTo>
                  <a:lnTo>
                    <a:pt x="6" y="8"/>
                  </a:lnTo>
                  <a:lnTo>
                    <a:pt x="6" y="6"/>
                  </a:lnTo>
                  <a:lnTo>
                    <a:pt x="0" y="2"/>
                  </a:lnTo>
                  <a:lnTo>
                    <a:pt x="6" y="6"/>
                  </a:lnTo>
                  <a:lnTo>
                    <a:pt x="8" y="3"/>
                  </a:lnTo>
                  <a:lnTo>
                    <a:pt x="6" y="2"/>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0" name="Freeform 2193"/>
            <p:cNvSpPr>
              <a:spLocks/>
            </p:cNvSpPr>
            <p:nvPr/>
          </p:nvSpPr>
          <p:spPr bwMode="auto">
            <a:xfrm>
              <a:off x="3871" y="2698"/>
              <a:ext cx="8" cy="6"/>
            </a:xfrm>
            <a:custGeom>
              <a:avLst/>
              <a:gdLst>
                <a:gd name="T0" fmla="*/ 8 w 8"/>
                <a:gd name="T1" fmla="*/ 5 h 6"/>
                <a:gd name="T2" fmla="*/ 1 w 8"/>
                <a:gd name="T3" fmla="*/ 0 h 6"/>
                <a:gd name="T4" fmla="*/ 0 w 8"/>
                <a:gd name="T5" fmla="*/ 2 h 6"/>
                <a:gd name="T6" fmla="*/ 6 w 8"/>
                <a:gd name="T7" fmla="*/ 6 h 6"/>
                <a:gd name="T8" fmla="*/ 8 w 8"/>
                <a:gd name="T9" fmla="*/ 5 h 6"/>
                <a:gd name="T10" fmla="*/ 8 w 8"/>
                <a:gd name="T11" fmla="*/ 5 h 6"/>
                <a:gd name="T12" fmla="*/ 8 w 8"/>
                <a:gd name="T13" fmla="*/ 5 h 6"/>
                <a:gd name="T14" fmla="*/ 8 w 8"/>
                <a:gd name="T15" fmla="*/ 3 h 6"/>
                <a:gd name="T16" fmla="*/ 6 w 8"/>
                <a:gd name="T17" fmla="*/ 0 h 6"/>
                <a:gd name="T18" fmla="*/ 5 w 8"/>
                <a:gd name="T19" fmla="*/ 0 h 6"/>
                <a:gd name="T20" fmla="*/ 1 w 8"/>
                <a:gd name="T21" fmla="*/ 0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1" y="0"/>
                  </a:lnTo>
                  <a:lnTo>
                    <a:pt x="0" y="2"/>
                  </a:lnTo>
                  <a:lnTo>
                    <a:pt x="6" y="6"/>
                  </a:lnTo>
                  <a:lnTo>
                    <a:pt x="8" y="5"/>
                  </a:lnTo>
                  <a:lnTo>
                    <a:pt x="8" y="3"/>
                  </a:lnTo>
                  <a:lnTo>
                    <a:pt x="6" y="0"/>
                  </a:lnTo>
                  <a:lnTo>
                    <a:pt x="5" y="0"/>
                  </a:lnTo>
                  <a:lnTo>
                    <a:pt x="1" y="0"/>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1" name="Freeform 2194"/>
            <p:cNvSpPr>
              <a:spLocks/>
            </p:cNvSpPr>
            <p:nvPr/>
          </p:nvSpPr>
          <p:spPr bwMode="auto">
            <a:xfrm>
              <a:off x="3872" y="2696"/>
              <a:ext cx="9" cy="7"/>
            </a:xfrm>
            <a:custGeom>
              <a:avLst/>
              <a:gdLst>
                <a:gd name="T0" fmla="*/ 2 w 9"/>
                <a:gd name="T1" fmla="*/ 2 h 7"/>
                <a:gd name="T2" fmla="*/ 2 w 9"/>
                <a:gd name="T3" fmla="*/ 2 h 7"/>
                <a:gd name="T4" fmla="*/ 0 w 9"/>
                <a:gd name="T5" fmla="*/ 4 h 7"/>
                <a:gd name="T6" fmla="*/ 7 w 9"/>
                <a:gd name="T7" fmla="*/ 7 h 7"/>
                <a:gd name="T8" fmla="*/ 9 w 9"/>
                <a:gd name="T9" fmla="*/ 5 h 7"/>
                <a:gd name="T10" fmla="*/ 2 w 9"/>
                <a:gd name="T11" fmla="*/ 2 h 7"/>
                <a:gd name="T12" fmla="*/ 9 w 9"/>
                <a:gd name="T13" fmla="*/ 5 h 7"/>
                <a:gd name="T14" fmla="*/ 9 w 9"/>
                <a:gd name="T15" fmla="*/ 2 h 7"/>
                <a:gd name="T16" fmla="*/ 7 w 9"/>
                <a:gd name="T17" fmla="*/ 0 h 7"/>
                <a:gd name="T18" fmla="*/ 4 w 9"/>
                <a:gd name="T19" fmla="*/ 0 h 7"/>
                <a:gd name="T20" fmla="*/ 2 w 9"/>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2" y="2"/>
                  </a:moveTo>
                  <a:lnTo>
                    <a:pt x="2" y="2"/>
                  </a:lnTo>
                  <a:lnTo>
                    <a:pt x="0" y="4"/>
                  </a:lnTo>
                  <a:lnTo>
                    <a:pt x="7" y="7"/>
                  </a:lnTo>
                  <a:lnTo>
                    <a:pt x="9" y="5"/>
                  </a:lnTo>
                  <a:lnTo>
                    <a:pt x="2" y="2"/>
                  </a:lnTo>
                  <a:lnTo>
                    <a:pt x="9" y="5"/>
                  </a:lnTo>
                  <a:lnTo>
                    <a:pt x="9" y="2"/>
                  </a:lnTo>
                  <a:lnTo>
                    <a:pt x="7" y="0"/>
                  </a:lnTo>
                  <a:lnTo>
                    <a:pt x="4"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2" name="Freeform 2195"/>
            <p:cNvSpPr>
              <a:spLocks/>
            </p:cNvSpPr>
            <p:nvPr/>
          </p:nvSpPr>
          <p:spPr bwMode="auto">
            <a:xfrm>
              <a:off x="3874" y="2695"/>
              <a:ext cx="7" cy="6"/>
            </a:xfrm>
            <a:custGeom>
              <a:avLst/>
              <a:gdLst>
                <a:gd name="T0" fmla="*/ 0 w 7"/>
                <a:gd name="T1" fmla="*/ 1 h 6"/>
                <a:gd name="T2" fmla="*/ 0 w 7"/>
                <a:gd name="T3" fmla="*/ 1 h 6"/>
                <a:gd name="T4" fmla="*/ 0 w 7"/>
                <a:gd name="T5" fmla="*/ 3 h 6"/>
                <a:gd name="T6" fmla="*/ 7 w 7"/>
                <a:gd name="T7" fmla="*/ 6 h 6"/>
                <a:gd name="T8" fmla="*/ 7 w 7"/>
                <a:gd name="T9" fmla="*/ 5 h 6"/>
                <a:gd name="T10" fmla="*/ 0 w 7"/>
                <a:gd name="T11" fmla="*/ 1 h 6"/>
                <a:gd name="T12" fmla="*/ 7 w 7"/>
                <a:gd name="T13" fmla="*/ 5 h 6"/>
                <a:gd name="T14" fmla="*/ 7 w 7"/>
                <a:gd name="T15" fmla="*/ 3 h 6"/>
                <a:gd name="T16" fmla="*/ 5 w 7"/>
                <a:gd name="T17" fmla="*/ 0 h 6"/>
                <a:gd name="T18" fmla="*/ 3 w 7"/>
                <a:gd name="T19" fmla="*/ 0 h 6"/>
                <a:gd name="T20" fmla="*/ 0 w 7"/>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0" y="1"/>
                  </a:moveTo>
                  <a:lnTo>
                    <a:pt x="0" y="1"/>
                  </a:lnTo>
                  <a:lnTo>
                    <a:pt x="0" y="3"/>
                  </a:lnTo>
                  <a:lnTo>
                    <a:pt x="7" y="6"/>
                  </a:lnTo>
                  <a:lnTo>
                    <a:pt x="7" y="5"/>
                  </a:lnTo>
                  <a:lnTo>
                    <a:pt x="0" y="1"/>
                  </a:lnTo>
                  <a:lnTo>
                    <a:pt x="7" y="5"/>
                  </a:lnTo>
                  <a:lnTo>
                    <a:pt x="7" y="3"/>
                  </a:lnTo>
                  <a:lnTo>
                    <a:pt x="5" y="0"/>
                  </a:lnTo>
                  <a:lnTo>
                    <a:pt x="3"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3" name="Freeform 2196"/>
            <p:cNvSpPr>
              <a:spLocks/>
            </p:cNvSpPr>
            <p:nvPr/>
          </p:nvSpPr>
          <p:spPr bwMode="auto">
            <a:xfrm>
              <a:off x="3874" y="2693"/>
              <a:ext cx="8" cy="8"/>
            </a:xfrm>
            <a:custGeom>
              <a:avLst/>
              <a:gdLst>
                <a:gd name="T0" fmla="*/ 8 w 8"/>
                <a:gd name="T1" fmla="*/ 7 h 8"/>
                <a:gd name="T2" fmla="*/ 2 w 8"/>
                <a:gd name="T3" fmla="*/ 2 h 8"/>
                <a:gd name="T4" fmla="*/ 0 w 8"/>
                <a:gd name="T5" fmla="*/ 3 h 8"/>
                <a:gd name="T6" fmla="*/ 7 w 8"/>
                <a:gd name="T7" fmla="*/ 8 h 8"/>
                <a:gd name="T8" fmla="*/ 8 w 8"/>
                <a:gd name="T9" fmla="*/ 7 h 8"/>
                <a:gd name="T10" fmla="*/ 8 w 8"/>
                <a:gd name="T11" fmla="*/ 7 h 8"/>
                <a:gd name="T12" fmla="*/ 8 w 8"/>
                <a:gd name="T13" fmla="*/ 7 h 8"/>
                <a:gd name="T14" fmla="*/ 8 w 8"/>
                <a:gd name="T15" fmla="*/ 3 h 8"/>
                <a:gd name="T16" fmla="*/ 7 w 8"/>
                <a:gd name="T17" fmla="*/ 0 h 8"/>
                <a:gd name="T18" fmla="*/ 3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3"/>
                  </a:lnTo>
                  <a:lnTo>
                    <a:pt x="7" y="8"/>
                  </a:lnTo>
                  <a:lnTo>
                    <a:pt x="8" y="7"/>
                  </a:lnTo>
                  <a:lnTo>
                    <a:pt x="8" y="3"/>
                  </a:lnTo>
                  <a:lnTo>
                    <a:pt x="7" y="0"/>
                  </a:lnTo>
                  <a:lnTo>
                    <a:pt x="3"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4" name="Freeform 2197"/>
            <p:cNvSpPr>
              <a:spLocks/>
            </p:cNvSpPr>
            <p:nvPr/>
          </p:nvSpPr>
          <p:spPr bwMode="auto">
            <a:xfrm>
              <a:off x="3876" y="2692"/>
              <a:ext cx="8" cy="8"/>
            </a:xfrm>
            <a:custGeom>
              <a:avLst/>
              <a:gdLst>
                <a:gd name="T0" fmla="*/ 6 w 8"/>
                <a:gd name="T1" fmla="*/ 6 h 8"/>
                <a:gd name="T2" fmla="*/ 0 w 8"/>
                <a:gd name="T3" fmla="*/ 1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0 h 8"/>
                <a:gd name="T18" fmla="*/ 3 w 8"/>
                <a:gd name="T19" fmla="*/ 0 h 8"/>
                <a:gd name="T20" fmla="*/ 0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1"/>
                  </a:lnTo>
                  <a:lnTo>
                    <a:pt x="0" y="3"/>
                  </a:lnTo>
                  <a:lnTo>
                    <a:pt x="6" y="8"/>
                  </a:lnTo>
                  <a:lnTo>
                    <a:pt x="6" y="6"/>
                  </a:lnTo>
                  <a:lnTo>
                    <a:pt x="8" y="3"/>
                  </a:lnTo>
                  <a:lnTo>
                    <a:pt x="6" y="0"/>
                  </a:lnTo>
                  <a:lnTo>
                    <a:pt x="3" y="0"/>
                  </a:lnTo>
                  <a:lnTo>
                    <a:pt x="0" y="1"/>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5" name="Freeform 2198"/>
            <p:cNvSpPr>
              <a:spLocks/>
            </p:cNvSpPr>
            <p:nvPr/>
          </p:nvSpPr>
          <p:spPr bwMode="auto">
            <a:xfrm>
              <a:off x="3876" y="2690"/>
              <a:ext cx="8" cy="8"/>
            </a:xfrm>
            <a:custGeom>
              <a:avLst/>
              <a:gdLst>
                <a:gd name="T0" fmla="*/ 1 w 8"/>
                <a:gd name="T1" fmla="*/ 2 h 8"/>
                <a:gd name="T2" fmla="*/ 1 w 8"/>
                <a:gd name="T3" fmla="*/ 2 h 8"/>
                <a:gd name="T4" fmla="*/ 0 w 8"/>
                <a:gd name="T5" fmla="*/ 3 h 8"/>
                <a:gd name="T6" fmla="*/ 6 w 8"/>
                <a:gd name="T7" fmla="*/ 8 h 8"/>
                <a:gd name="T8" fmla="*/ 8 w 8"/>
                <a:gd name="T9" fmla="*/ 6 h 8"/>
                <a:gd name="T10" fmla="*/ 1 w 8"/>
                <a:gd name="T11" fmla="*/ 2 h 8"/>
                <a:gd name="T12" fmla="*/ 8 w 8"/>
                <a:gd name="T13" fmla="*/ 6 h 8"/>
                <a:gd name="T14" fmla="*/ 8 w 8"/>
                <a:gd name="T15" fmla="*/ 3 h 8"/>
                <a:gd name="T16" fmla="*/ 6 w 8"/>
                <a:gd name="T17" fmla="*/ 2 h 8"/>
                <a:gd name="T18" fmla="*/ 5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3"/>
                  </a:lnTo>
                  <a:lnTo>
                    <a:pt x="6" y="8"/>
                  </a:lnTo>
                  <a:lnTo>
                    <a:pt x="8" y="6"/>
                  </a:lnTo>
                  <a:lnTo>
                    <a:pt x="1" y="2"/>
                  </a:lnTo>
                  <a:lnTo>
                    <a:pt x="8" y="6"/>
                  </a:lnTo>
                  <a:lnTo>
                    <a:pt x="8" y="3"/>
                  </a:lnTo>
                  <a:lnTo>
                    <a:pt x="6" y="2"/>
                  </a:lnTo>
                  <a:lnTo>
                    <a:pt x="5"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6" name="Freeform 2199"/>
            <p:cNvSpPr>
              <a:spLocks/>
            </p:cNvSpPr>
            <p:nvPr/>
          </p:nvSpPr>
          <p:spPr bwMode="auto">
            <a:xfrm>
              <a:off x="3877" y="2688"/>
              <a:ext cx="8" cy="8"/>
            </a:xfrm>
            <a:custGeom>
              <a:avLst/>
              <a:gdLst>
                <a:gd name="T0" fmla="*/ 8 w 8"/>
                <a:gd name="T1" fmla="*/ 7 h 8"/>
                <a:gd name="T2" fmla="*/ 2 w 8"/>
                <a:gd name="T3" fmla="*/ 2 h 8"/>
                <a:gd name="T4" fmla="*/ 0 w 8"/>
                <a:gd name="T5" fmla="*/ 4 h 8"/>
                <a:gd name="T6" fmla="*/ 7 w 8"/>
                <a:gd name="T7" fmla="*/ 8 h 8"/>
                <a:gd name="T8" fmla="*/ 8 w 8"/>
                <a:gd name="T9" fmla="*/ 7 h 8"/>
                <a:gd name="T10" fmla="*/ 8 w 8"/>
                <a:gd name="T11" fmla="*/ 7 h 8"/>
                <a:gd name="T12" fmla="*/ 8 w 8"/>
                <a:gd name="T13" fmla="*/ 7 h 8"/>
                <a:gd name="T14" fmla="*/ 8 w 8"/>
                <a:gd name="T15" fmla="*/ 4 h 8"/>
                <a:gd name="T16" fmla="*/ 7 w 8"/>
                <a:gd name="T17" fmla="*/ 2 h 8"/>
                <a:gd name="T18" fmla="*/ 4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4"/>
                  </a:lnTo>
                  <a:lnTo>
                    <a:pt x="7" y="8"/>
                  </a:lnTo>
                  <a:lnTo>
                    <a:pt x="8" y="7"/>
                  </a:lnTo>
                  <a:lnTo>
                    <a:pt x="8" y="4"/>
                  </a:lnTo>
                  <a:lnTo>
                    <a:pt x="7" y="2"/>
                  </a:lnTo>
                  <a:lnTo>
                    <a:pt x="4"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7" name="Freeform 2200"/>
            <p:cNvSpPr>
              <a:spLocks/>
            </p:cNvSpPr>
            <p:nvPr/>
          </p:nvSpPr>
          <p:spPr bwMode="auto">
            <a:xfrm>
              <a:off x="3879" y="2687"/>
              <a:ext cx="6" cy="8"/>
            </a:xfrm>
            <a:custGeom>
              <a:avLst/>
              <a:gdLst>
                <a:gd name="T0" fmla="*/ 0 w 6"/>
                <a:gd name="T1" fmla="*/ 1 h 8"/>
                <a:gd name="T2" fmla="*/ 0 w 6"/>
                <a:gd name="T3" fmla="*/ 1 h 8"/>
                <a:gd name="T4" fmla="*/ 0 w 6"/>
                <a:gd name="T5" fmla="*/ 3 h 8"/>
                <a:gd name="T6" fmla="*/ 6 w 6"/>
                <a:gd name="T7" fmla="*/ 8 h 8"/>
                <a:gd name="T8" fmla="*/ 6 w 6"/>
                <a:gd name="T9" fmla="*/ 6 h 8"/>
                <a:gd name="T10" fmla="*/ 0 w 6"/>
                <a:gd name="T11" fmla="*/ 1 h 8"/>
                <a:gd name="T12" fmla="*/ 6 w 6"/>
                <a:gd name="T13" fmla="*/ 6 h 8"/>
                <a:gd name="T14" fmla="*/ 6 w 6"/>
                <a:gd name="T15" fmla="*/ 3 h 8"/>
                <a:gd name="T16" fmla="*/ 5 w 6"/>
                <a:gd name="T17" fmla="*/ 1 h 8"/>
                <a:gd name="T18" fmla="*/ 3 w 6"/>
                <a:gd name="T19" fmla="*/ 0 h 8"/>
                <a:gd name="T20" fmla="*/ 0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1"/>
                  </a:moveTo>
                  <a:lnTo>
                    <a:pt x="0" y="1"/>
                  </a:lnTo>
                  <a:lnTo>
                    <a:pt x="0" y="3"/>
                  </a:lnTo>
                  <a:lnTo>
                    <a:pt x="6" y="8"/>
                  </a:lnTo>
                  <a:lnTo>
                    <a:pt x="6" y="6"/>
                  </a:lnTo>
                  <a:lnTo>
                    <a:pt x="0" y="1"/>
                  </a:lnTo>
                  <a:lnTo>
                    <a:pt x="6" y="6"/>
                  </a:lnTo>
                  <a:lnTo>
                    <a:pt x="6" y="3"/>
                  </a:lnTo>
                  <a:lnTo>
                    <a:pt x="5" y="1"/>
                  </a:lnTo>
                  <a:lnTo>
                    <a:pt x="3"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8" name="Freeform 2201"/>
            <p:cNvSpPr>
              <a:spLocks/>
            </p:cNvSpPr>
            <p:nvPr/>
          </p:nvSpPr>
          <p:spPr bwMode="auto">
            <a:xfrm>
              <a:off x="3879" y="2685"/>
              <a:ext cx="8" cy="8"/>
            </a:xfrm>
            <a:custGeom>
              <a:avLst/>
              <a:gdLst>
                <a:gd name="T0" fmla="*/ 8 w 8"/>
                <a:gd name="T1" fmla="*/ 7 h 8"/>
                <a:gd name="T2" fmla="*/ 2 w 8"/>
                <a:gd name="T3" fmla="*/ 2 h 8"/>
                <a:gd name="T4" fmla="*/ 0 w 8"/>
                <a:gd name="T5" fmla="*/ 3 h 8"/>
                <a:gd name="T6" fmla="*/ 6 w 8"/>
                <a:gd name="T7" fmla="*/ 8 h 8"/>
                <a:gd name="T8" fmla="*/ 8 w 8"/>
                <a:gd name="T9" fmla="*/ 7 h 8"/>
                <a:gd name="T10" fmla="*/ 8 w 8"/>
                <a:gd name="T11" fmla="*/ 7 h 8"/>
                <a:gd name="T12" fmla="*/ 8 w 8"/>
                <a:gd name="T13" fmla="*/ 7 h 8"/>
                <a:gd name="T14" fmla="*/ 8 w 8"/>
                <a:gd name="T15" fmla="*/ 3 h 8"/>
                <a:gd name="T16" fmla="*/ 6 w 8"/>
                <a:gd name="T17" fmla="*/ 2 h 8"/>
                <a:gd name="T18" fmla="*/ 3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3"/>
                  </a:lnTo>
                  <a:lnTo>
                    <a:pt x="6" y="8"/>
                  </a:lnTo>
                  <a:lnTo>
                    <a:pt x="8" y="7"/>
                  </a:lnTo>
                  <a:lnTo>
                    <a:pt x="8" y="3"/>
                  </a:lnTo>
                  <a:lnTo>
                    <a:pt x="6" y="2"/>
                  </a:lnTo>
                  <a:lnTo>
                    <a:pt x="3" y="0"/>
                  </a:lnTo>
                  <a:lnTo>
                    <a:pt x="2" y="2"/>
                  </a:lnTo>
                  <a:lnTo>
                    <a:pt x="8"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19" name="Freeform 2202"/>
            <p:cNvSpPr>
              <a:spLocks/>
            </p:cNvSpPr>
            <p:nvPr/>
          </p:nvSpPr>
          <p:spPr bwMode="auto">
            <a:xfrm>
              <a:off x="3881" y="2685"/>
              <a:ext cx="8" cy="7"/>
            </a:xfrm>
            <a:custGeom>
              <a:avLst/>
              <a:gdLst>
                <a:gd name="T0" fmla="*/ 6 w 8"/>
                <a:gd name="T1" fmla="*/ 5 h 7"/>
                <a:gd name="T2" fmla="*/ 0 w 8"/>
                <a:gd name="T3" fmla="*/ 2 h 7"/>
                <a:gd name="T4" fmla="*/ 0 w 8"/>
                <a:gd name="T5" fmla="*/ 2 h 7"/>
                <a:gd name="T6" fmla="*/ 6 w 8"/>
                <a:gd name="T7" fmla="*/ 7 h 7"/>
                <a:gd name="T8" fmla="*/ 6 w 8"/>
                <a:gd name="T9" fmla="*/ 5 h 7"/>
                <a:gd name="T10" fmla="*/ 6 w 8"/>
                <a:gd name="T11" fmla="*/ 5 h 7"/>
                <a:gd name="T12" fmla="*/ 6 w 8"/>
                <a:gd name="T13" fmla="*/ 5 h 7"/>
                <a:gd name="T14" fmla="*/ 8 w 8"/>
                <a:gd name="T15" fmla="*/ 2 h 7"/>
                <a:gd name="T16" fmla="*/ 6 w 8"/>
                <a:gd name="T17" fmla="*/ 0 h 7"/>
                <a:gd name="T18" fmla="*/ 3 w 8"/>
                <a:gd name="T19" fmla="*/ 0 h 7"/>
                <a:gd name="T20" fmla="*/ 0 w 8"/>
                <a:gd name="T21" fmla="*/ 2 h 7"/>
                <a:gd name="T22" fmla="*/ 6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5"/>
                  </a:moveTo>
                  <a:lnTo>
                    <a:pt x="0" y="2"/>
                  </a:lnTo>
                  <a:lnTo>
                    <a:pt x="6" y="7"/>
                  </a:lnTo>
                  <a:lnTo>
                    <a:pt x="6" y="5"/>
                  </a:lnTo>
                  <a:lnTo>
                    <a:pt x="8" y="2"/>
                  </a:lnTo>
                  <a:lnTo>
                    <a:pt x="6" y="0"/>
                  </a:lnTo>
                  <a:lnTo>
                    <a:pt x="3" y="0"/>
                  </a:lnTo>
                  <a:lnTo>
                    <a:pt x="0" y="2"/>
                  </a:lnTo>
                  <a:lnTo>
                    <a:pt x="6"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0" name="Freeform 2203"/>
            <p:cNvSpPr>
              <a:spLocks/>
            </p:cNvSpPr>
            <p:nvPr/>
          </p:nvSpPr>
          <p:spPr bwMode="auto">
            <a:xfrm>
              <a:off x="3881" y="2683"/>
              <a:ext cx="8" cy="7"/>
            </a:xfrm>
            <a:custGeom>
              <a:avLst/>
              <a:gdLst>
                <a:gd name="T0" fmla="*/ 1 w 8"/>
                <a:gd name="T1" fmla="*/ 2 h 7"/>
                <a:gd name="T2" fmla="*/ 1 w 8"/>
                <a:gd name="T3" fmla="*/ 2 h 7"/>
                <a:gd name="T4" fmla="*/ 0 w 8"/>
                <a:gd name="T5" fmla="*/ 4 h 7"/>
                <a:gd name="T6" fmla="*/ 6 w 8"/>
                <a:gd name="T7" fmla="*/ 7 h 7"/>
                <a:gd name="T8" fmla="*/ 8 w 8"/>
                <a:gd name="T9" fmla="*/ 5 h 7"/>
                <a:gd name="T10" fmla="*/ 1 w 8"/>
                <a:gd name="T11" fmla="*/ 2 h 7"/>
                <a:gd name="T12" fmla="*/ 8 w 8"/>
                <a:gd name="T13" fmla="*/ 5 h 7"/>
                <a:gd name="T14" fmla="*/ 8 w 8"/>
                <a:gd name="T15" fmla="*/ 2 h 7"/>
                <a:gd name="T16" fmla="*/ 6 w 8"/>
                <a:gd name="T17" fmla="*/ 0 h 7"/>
                <a:gd name="T18" fmla="*/ 4 w 8"/>
                <a:gd name="T19" fmla="*/ 0 h 7"/>
                <a:gd name="T20" fmla="*/ 1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1" y="2"/>
                  </a:moveTo>
                  <a:lnTo>
                    <a:pt x="1" y="2"/>
                  </a:lnTo>
                  <a:lnTo>
                    <a:pt x="0" y="4"/>
                  </a:lnTo>
                  <a:lnTo>
                    <a:pt x="6" y="7"/>
                  </a:lnTo>
                  <a:lnTo>
                    <a:pt x="8" y="5"/>
                  </a:lnTo>
                  <a:lnTo>
                    <a:pt x="1" y="2"/>
                  </a:lnTo>
                  <a:lnTo>
                    <a:pt x="8" y="5"/>
                  </a:lnTo>
                  <a:lnTo>
                    <a:pt x="8" y="2"/>
                  </a:lnTo>
                  <a:lnTo>
                    <a:pt x="6" y="0"/>
                  </a:lnTo>
                  <a:lnTo>
                    <a:pt x="4"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1" name="Freeform 2204"/>
            <p:cNvSpPr>
              <a:spLocks/>
            </p:cNvSpPr>
            <p:nvPr/>
          </p:nvSpPr>
          <p:spPr bwMode="auto">
            <a:xfrm>
              <a:off x="3882" y="2682"/>
              <a:ext cx="8" cy="6"/>
            </a:xfrm>
            <a:custGeom>
              <a:avLst/>
              <a:gdLst>
                <a:gd name="T0" fmla="*/ 8 w 8"/>
                <a:gd name="T1" fmla="*/ 5 h 6"/>
                <a:gd name="T2" fmla="*/ 2 w 8"/>
                <a:gd name="T3" fmla="*/ 1 h 6"/>
                <a:gd name="T4" fmla="*/ 0 w 8"/>
                <a:gd name="T5" fmla="*/ 3 h 6"/>
                <a:gd name="T6" fmla="*/ 7 w 8"/>
                <a:gd name="T7" fmla="*/ 6 h 6"/>
                <a:gd name="T8" fmla="*/ 8 w 8"/>
                <a:gd name="T9" fmla="*/ 6 h 6"/>
                <a:gd name="T10" fmla="*/ 8 w 8"/>
                <a:gd name="T11" fmla="*/ 5 h 6"/>
                <a:gd name="T12" fmla="*/ 8 w 8"/>
                <a:gd name="T13" fmla="*/ 6 h 6"/>
                <a:gd name="T14" fmla="*/ 8 w 8"/>
                <a:gd name="T15" fmla="*/ 3 h 6"/>
                <a:gd name="T16" fmla="*/ 7 w 8"/>
                <a:gd name="T17" fmla="*/ 0 h 6"/>
                <a:gd name="T18" fmla="*/ 3 w 8"/>
                <a:gd name="T19" fmla="*/ 0 h 6"/>
                <a:gd name="T20" fmla="*/ 2 w 8"/>
                <a:gd name="T21" fmla="*/ 1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2" y="1"/>
                  </a:lnTo>
                  <a:lnTo>
                    <a:pt x="0" y="3"/>
                  </a:lnTo>
                  <a:lnTo>
                    <a:pt x="7" y="6"/>
                  </a:lnTo>
                  <a:lnTo>
                    <a:pt x="8" y="6"/>
                  </a:lnTo>
                  <a:lnTo>
                    <a:pt x="8" y="5"/>
                  </a:lnTo>
                  <a:lnTo>
                    <a:pt x="8" y="6"/>
                  </a:lnTo>
                  <a:lnTo>
                    <a:pt x="8" y="3"/>
                  </a:lnTo>
                  <a:lnTo>
                    <a:pt x="7" y="0"/>
                  </a:lnTo>
                  <a:lnTo>
                    <a:pt x="3" y="0"/>
                  </a:lnTo>
                  <a:lnTo>
                    <a:pt x="2" y="1"/>
                  </a:lnTo>
                  <a:lnTo>
                    <a:pt x="8"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2" name="Freeform 2205"/>
            <p:cNvSpPr>
              <a:spLocks/>
            </p:cNvSpPr>
            <p:nvPr/>
          </p:nvSpPr>
          <p:spPr bwMode="auto">
            <a:xfrm>
              <a:off x="3884" y="2680"/>
              <a:ext cx="8" cy="7"/>
            </a:xfrm>
            <a:custGeom>
              <a:avLst/>
              <a:gdLst>
                <a:gd name="T0" fmla="*/ 0 w 8"/>
                <a:gd name="T1" fmla="*/ 2 h 7"/>
                <a:gd name="T2" fmla="*/ 0 w 8"/>
                <a:gd name="T3" fmla="*/ 2 h 7"/>
                <a:gd name="T4" fmla="*/ 0 w 8"/>
                <a:gd name="T5" fmla="*/ 3 h 7"/>
                <a:gd name="T6" fmla="*/ 6 w 8"/>
                <a:gd name="T7" fmla="*/ 7 h 7"/>
                <a:gd name="T8" fmla="*/ 6 w 8"/>
                <a:gd name="T9" fmla="*/ 7 h 7"/>
                <a:gd name="T10" fmla="*/ 0 w 8"/>
                <a:gd name="T11" fmla="*/ 2 h 7"/>
                <a:gd name="T12" fmla="*/ 6 w 8"/>
                <a:gd name="T13" fmla="*/ 7 h 7"/>
                <a:gd name="T14" fmla="*/ 8 w 8"/>
                <a:gd name="T15" fmla="*/ 3 h 7"/>
                <a:gd name="T16" fmla="*/ 6 w 8"/>
                <a:gd name="T17" fmla="*/ 0 h 7"/>
                <a:gd name="T18" fmla="*/ 3 w 8"/>
                <a:gd name="T19" fmla="*/ 0 h 7"/>
                <a:gd name="T20" fmla="*/ 0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0" y="2"/>
                  </a:moveTo>
                  <a:lnTo>
                    <a:pt x="0" y="2"/>
                  </a:lnTo>
                  <a:lnTo>
                    <a:pt x="0" y="3"/>
                  </a:lnTo>
                  <a:lnTo>
                    <a:pt x="6" y="7"/>
                  </a:lnTo>
                  <a:lnTo>
                    <a:pt x="0" y="2"/>
                  </a:lnTo>
                  <a:lnTo>
                    <a:pt x="6" y="7"/>
                  </a:lnTo>
                  <a:lnTo>
                    <a:pt x="8" y="3"/>
                  </a:lnTo>
                  <a:lnTo>
                    <a:pt x="6" y="0"/>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3" name="Freeform 2206"/>
            <p:cNvSpPr>
              <a:spLocks/>
            </p:cNvSpPr>
            <p:nvPr/>
          </p:nvSpPr>
          <p:spPr bwMode="auto">
            <a:xfrm>
              <a:off x="3884" y="2679"/>
              <a:ext cx="8" cy="8"/>
            </a:xfrm>
            <a:custGeom>
              <a:avLst/>
              <a:gdLst>
                <a:gd name="T0" fmla="*/ 8 w 8"/>
                <a:gd name="T1" fmla="*/ 6 h 8"/>
                <a:gd name="T2" fmla="*/ 1 w 8"/>
                <a:gd name="T3" fmla="*/ 1 h 8"/>
                <a:gd name="T4" fmla="*/ 0 w 8"/>
                <a:gd name="T5" fmla="*/ 3 h 8"/>
                <a:gd name="T6" fmla="*/ 6 w 8"/>
                <a:gd name="T7" fmla="*/ 8 h 8"/>
                <a:gd name="T8" fmla="*/ 8 w 8"/>
                <a:gd name="T9" fmla="*/ 6 h 8"/>
                <a:gd name="T10" fmla="*/ 8 w 8"/>
                <a:gd name="T11" fmla="*/ 6 h 8"/>
                <a:gd name="T12" fmla="*/ 8 w 8"/>
                <a:gd name="T13" fmla="*/ 6 h 8"/>
                <a:gd name="T14" fmla="*/ 8 w 8"/>
                <a:gd name="T15" fmla="*/ 3 h 8"/>
                <a:gd name="T16" fmla="*/ 6 w 8"/>
                <a:gd name="T17" fmla="*/ 1 h 8"/>
                <a:gd name="T18" fmla="*/ 5 w 8"/>
                <a:gd name="T19" fmla="*/ 0 h 8"/>
                <a:gd name="T20" fmla="*/ 1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1" y="1"/>
                  </a:lnTo>
                  <a:lnTo>
                    <a:pt x="0" y="3"/>
                  </a:lnTo>
                  <a:lnTo>
                    <a:pt x="6" y="8"/>
                  </a:lnTo>
                  <a:lnTo>
                    <a:pt x="8" y="6"/>
                  </a:lnTo>
                  <a:lnTo>
                    <a:pt x="8" y="3"/>
                  </a:lnTo>
                  <a:lnTo>
                    <a:pt x="6" y="1"/>
                  </a:lnTo>
                  <a:lnTo>
                    <a:pt x="5" y="0"/>
                  </a:lnTo>
                  <a:lnTo>
                    <a:pt x="1" y="1"/>
                  </a:lnTo>
                  <a:lnTo>
                    <a:pt x="8"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4" name="Freeform 2207"/>
            <p:cNvSpPr>
              <a:spLocks/>
            </p:cNvSpPr>
            <p:nvPr/>
          </p:nvSpPr>
          <p:spPr bwMode="auto">
            <a:xfrm>
              <a:off x="3885" y="2677"/>
              <a:ext cx="9" cy="8"/>
            </a:xfrm>
            <a:custGeom>
              <a:avLst/>
              <a:gdLst>
                <a:gd name="T0" fmla="*/ 2 w 9"/>
                <a:gd name="T1" fmla="*/ 2 h 8"/>
                <a:gd name="T2" fmla="*/ 0 w 9"/>
                <a:gd name="T3" fmla="*/ 2 h 8"/>
                <a:gd name="T4" fmla="*/ 0 w 9"/>
                <a:gd name="T5" fmla="*/ 3 h 8"/>
                <a:gd name="T6" fmla="*/ 7 w 9"/>
                <a:gd name="T7" fmla="*/ 8 h 8"/>
                <a:gd name="T8" fmla="*/ 7 w 9"/>
                <a:gd name="T9" fmla="*/ 6 h 8"/>
                <a:gd name="T10" fmla="*/ 2 w 9"/>
                <a:gd name="T11" fmla="*/ 2 h 8"/>
                <a:gd name="T12" fmla="*/ 7 w 9"/>
                <a:gd name="T13" fmla="*/ 6 h 8"/>
                <a:gd name="T14" fmla="*/ 9 w 9"/>
                <a:gd name="T15" fmla="*/ 3 h 8"/>
                <a:gd name="T16" fmla="*/ 7 w 9"/>
                <a:gd name="T17" fmla="*/ 2 h 8"/>
                <a:gd name="T18" fmla="*/ 4 w 9"/>
                <a:gd name="T19" fmla="*/ 0 h 8"/>
                <a:gd name="T20" fmla="*/ 0 w 9"/>
                <a:gd name="T21" fmla="*/ 2 h 8"/>
                <a:gd name="T22" fmla="*/ 2 w 9"/>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2"/>
                  </a:moveTo>
                  <a:lnTo>
                    <a:pt x="0" y="2"/>
                  </a:lnTo>
                  <a:lnTo>
                    <a:pt x="0" y="3"/>
                  </a:lnTo>
                  <a:lnTo>
                    <a:pt x="7" y="8"/>
                  </a:lnTo>
                  <a:lnTo>
                    <a:pt x="7" y="6"/>
                  </a:lnTo>
                  <a:lnTo>
                    <a:pt x="2" y="2"/>
                  </a:lnTo>
                  <a:lnTo>
                    <a:pt x="7" y="6"/>
                  </a:lnTo>
                  <a:lnTo>
                    <a:pt x="9" y="3"/>
                  </a:lnTo>
                  <a:lnTo>
                    <a:pt x="7" y="2"/>
                  </a:lnTo>
                  <a:lnTo>
                    <a:pt x="4" y="0"/>
                  </a:lnTo>
                  <a:lnTo>
                    <a:pt x="0" y="2"/>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5" name="Freeform 2208"/>
            <p:cNvSpPr>
              <a:spLocks/>
            </p:cNvSpPr>
            <p:nvPr/>
          </p:nvSpPr>
          <p:spPr bwMode="auto">
            <a:xfrm>
              <a:off x="3887" y="2675"/>
              <a:ext cx="7" cy="8"/>
            </a:xfrm>
            <a:custGeom>
              <a:avLst/>
              <a:gdLst>
                <a:gd name="T0" fmla="*/ 7 w 7"/>
                <a:gd name="T1" fmla="*/ 7 h 8"/>
                <a:gd name="T2" fmla="*/ 0 w 7"/>
                <a:gd name="T3" fmla="*/ 2 h 8"/>
                <a:gd name="T4" fmla="*/ 0 w 7"/>
                <a:gd name="T5" fmla="*/ 4 h 8"/>
                <a:gd name="T6" fmla="*/ 5 w 7"/>
                <a:gd name="T7" fmla="*/ 8 h 8"/>
                <a:gd name="T8" fmla="*/ 7 w 7"/>
                <a:gd name="T9" fmla="*/ 7 h 8"/>
                <a:gd name="T10" fmla="*/ 7 w 7"/>
                <a:gd name="T11" fmla="*/ 7 h 8"/>
                <a:gd name="T12" fmla="*/ 7 w 7"/>
                <a:gd name="T13" fmla="*/ 7 h 8"/>
                <a:gd name="T14" fmla="*/ 7 w 7"/>
                <a:gd name="T15" fmla="*/ 4 h 8"/>
                <a:gd name="T16" fmla="*/ 5 w 7"/>
                <a:gd name="T17" fmla="*/ 2 h 8"/>
                <a:gd name="T18" fmla="*/ 3 w 7"/>
                <a:gd name="T19" fmla="*/ 0 h 8"/>
                <a:gd name="T20" fmla="*/ 0 w 7"/>
                <a:gd name="T21" fmla="*/ 2 h 8"/>
                <a:gd name="T22" fmla="*/ 7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7"/>
                  </a:moveTo>
                  <a:lnTo>
                    <a:pt x="0" y="2"/>
                  </a:lnTo>
                  <a:lnTo>
                    <a:pt x="0" y="4"/>
                  </a:lnTo>
                  <a:lnTo>
                    <a:pt x="5" y="8"/>
                  </a:lnTo>
                  <a:lnTo>
                    <a:pt x="7" y="7"/>
                  </a:lnTo>
                  <a:lnTo>
                    <a:pt x="7" y="4"/>
                  </a:lnTo>
                  <a:lnTo>
                    <a:pt x="5" y="2"/>
                  </a:lnTo>
                  <a:lnTo>
                    <a:pt x="3" y="0"/>
                  </a:lnTo>
                  <a:lnTo>
                    <a:pt x="0" y="2"/>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6" name="Freeform 2209"/>
            <p:cNvSpPr>
              <a:spLocks/>
            </p:cNvSpPr>
            <p:nvPr/>
          </p:nvSpPr>
          <p:spPr bwMode="auto">
            <a:xfrm>
              <a:off x="3887" y="2675"/>
              <a:ext cx="8" cy="7"/>
            </a:xfrm>
            <a:custGeom>
              <a:avLst/>
              <a:gdLst>
                <a:gd name="T0" fmla="*/ 2 w 8"/>
                <a:gd name="T1" fmla="*/ 0 h 7"/>
                <a:gd name="T2" fmla="*/ 2 w 8"/>
                <a:gd name="T3" fmla="*/ 2 h 7"/>
                <a:gd name="T4" fmla="*/ 0 w 8"/>
                <a:gd name="T5" fmla="*/ 2 h 7"/>
                <a:gd name="T6" fmla="*/ 7 w 8"/>
                <a:gd name="T7" fmla="*/ 7 h 7"/>
                <a:gd name="T8" fmla="*/ 8 w 8"/>
                <a:gd name="T9" fmla="*/ 5 h 7"/>
                <a:gd name="T10" fmla="*/ 2 w 8"/>
                <a:gd name="T11" fmla="*/ 0 h 7"/>
                <a:gd name="T12" fmla="*/ 8 w 8"/>
                <a:gd name="T13" fmla="*/ 5 h 7"/>
                <a:gd name="T14" fmla="*/ 8 w 8"/>
                <a:gd name="T15" fmla="*/ 2 h 7"/>
                <a:gd name="T16" fmla="*/ 7 w 8"/>
                <a:gd name="T17" fmla="*/ 0 h 7"/>
                <a:gd name="T18" fmla="*/ 3 w 8"/>
                <a:gd name="T19" fmla="*/ 0 h 7"/>
                <a:gd name="T20" fmla="*/ 2 w 8"/>
                <a:gd name="T21" fmla="*/ 2 h 7"/>
                <a:gd name="T22" fmla="*/ 2 w 8"/>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0"/>
                  </a:moveTo>
                  <a:lnTo>
                    <a:pt x="2" y="2"/>
                  </a:lnTo>
                  <a:lnTo>
                    <a:pt x="0" y="2"/>
                  </a:lnTo>
                  <a:lnTo>
                    <a:pt x="7" y="7"/>
                  </a:lnTo>
                  <a:lnTo>
                    <a:pt x="8" y="5"/>
                  </a:lnTo>
                  <a:lnTo>
                    <a:pt x="2" y="0"/>
                  </a:lnTo>
                  <a:lnTo>
                    <a:pt x="8" y="5"/>
                  </a:lnTo>
                  <a:lnTo>
                    <a:pt x="8" y="2"/>
                  </a:lnTo>
                  <a:lnTo>
                    <a:pt x="7" y="0"/>
                  </a:lnTo>
                  <a:lnTo>
                    <a:pt x="3" y="0"/>
                  </a:lnTo>
                  <a:lnTo>
                    <a:pt x="2"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7" name="Freeform 2210"/>
            <p:cNvSpPr>
              <a:spLocks/>
            </p:cNvSpPr>
            <p:nvPr/>
          </p:nvSpPr>
          <p:spPr bwMode="auto">
            <a:xfrm>
              <a:off x="3889" y="2674"/>
              <a:ext cx="8" cy="6"/>
            </a:xfrm>
            <a:custGeom>
              <a:avLst/>
              <a:gdLst>
                <a:gd name="T0" fmla="*/ 0 w 8"/>
                <a:gd name="T1" fmla="*/ 1 h 6"/>
                <a:gd name="T2" fmla="*/ 0 w 8"/>
                <a:gd name="T3" fmla="*/ 1 h 6"/>
                <a:gd name="T4" fmla="*/ 0 w 8"/>
                <a:gd name="T5" fmla="*/ 1 h 6"/>
                <a:gd name="T6" fmla="*/ 6 w 8"/>
                <a:gd name="T7" fmla="*/ 6 h 6"/>
                <a:gd name="T8" fmla="*/ 6 w 8"/>
                <a:gd name="T9" fmla="*/ 6 h 6"/>
                <a:gd name="T10" fmla="*/ 0 w 8"/>
                <a:gd name="T11" fmla="*/ 1 h 6"/>
                <a:gd name="T12" fmla="*/ 6 w 8"/>
                <a:gd name="T13" fmla="*/ 6 h 6"/>
                <a:gd name="T14" fmla="*/ 8 w 8"/>
                <a:gd name="T15" fmla="*/ 3 h 6"/>
                <a:gd name="T16" fmla="*/ 6 w 8"/>
                <a:gd name="T17" fmla="*/ 0 h 6"/>
                <a:gd name="T18" fmla="*/ 3 w 8"/>
                <a:gd name="T19" fmla="*/ 0 h 6"/>
                <a:gd name="T20" fmla="*/ 0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0" y="1"/>
                  </a:moveTo>
                  <a:lnTo>
                    <a:pt x="0" y="1"/>
                  </a:lnTo>
                  <a:lnTo>
                    <a:pt x="6" y="6"/>
                  </a:lnTo>
                  <a:lnTo>
                    <a:pt x="0" y="1"/>
                  </a:lnTo>
                  <a:lnTo>
                    <a:pt x="6" y="6"/>
                  </a:lnTo>
                  <a:lnTo>
                    <a:pt x="8" y="3"/>
                  </a:lnTo>
                  <a:lnTo>
                    <a:pt x="6" y="0"/>
                  </a:lnTo>
                  <a:lnTo>
                    <a:pt x="3" y="0"/>
                  </a:lnTo>
                  <a:lnTo>
                    <a:pt x="0"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8" name="Freeform 2211"/>
            <p:cNvSpPr>
              <a:spLocks/>
            </p:cNvSpPr>
            <p:nvPr/>
          </p:nvSpPr>
          <p:spPr bwMode="auto">
            <a:xfrm>
              <a:off x="3889" y="2672"/>
              <a:ext cx="8" cy="8"/>
            </a:xfrm>
            <a:custGeom>
              <a:avLst/>
              <a:gdLst>
                <a:gd name="T0" fmla="*/ 1 w 8"/>
                <a:gd name="T1" fmla="*/ 2 h 8"/>
                <a:gd name="T2" fmla="*/ 1 w 8"/>
                <a:gd name="T3" fmla="*/ 2 h 8"/>
                <a:gd name="T4" fmla="*/ 0 w 8"/>
                <a:gd name="T5" fmla="*/ 3 h 8"/>
                <a:gd name="T6" fmla="*/ 6 w 8"/>
                <a:gd name="T7" fmla="*/ 8 h 8"/>
                <a:gd name="T8" fmla="*/ 8 w 8"/>
                <a:gd name="T9" fmla="*/ 7 h 8"/>
                <a:gd name="T10" fmla="*/ 1 w 8"/>
                <a:gd name="T11" fmla="*/ 2 h 8"/>
                <a:gd name="T12" fmla="*/ 8 w 8"/>
                <a:gd name="T13" fmla="*/ 7 h 8"/>
                <a:gd name="T14" fmla="*/ 8 w 8"/>
                <a:gd name="T15" fmla="*/ 3 h 8"/>
                <a:gd name="T16" fmla="*/ 6 w 8"/>
                <a:gd name="T17" fmla="*/ 0 h 8"/>
                <a:gd name="T18" fmla="*/ 5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3"/>
                  </a:lnTo>
                  <a:lnTo>
                    <a:pt x="6" y="8"/>
                  </a:lnTo>
                  <a:lnTo>
                    <a:pt x="8" y="7"/>
                  </a:lnTo>
                  <a:lnTo>
                    <a:pt x="1" y="2"/>
                  </a:lnTo>
                  <a:lnTo>
                    <a:pt x="8" y="7"/>
                  </a:lnTo>
                  <a:lnTo>
                    <a:pt x="8" y="3"/>
                  </a:lnTo>
                  <a:lnTo>
                    <a:pt x="6" y="0"/>
                  </a:lnTo>
                  <a:lnTo>
                    <a:pt x="5"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29" name="Freeform 2212"/>
            <p:cNvSpPr>
              <a:spLocks/>
            </p:cNvSpPr>
            <p:nvPr/>
          </p:nvSpPr>
          <p:spPr bwMode="auto">
            <a:xfrm>
              <a:off x="3890" y="2671"/>
              <a:ext cx="8" cy="8"/>
            </a:xfrm>
            <a:custGeom>
              <a:avLst/>
              <a:gdLst>
                <a:gd name="T0" fmla="*/ 7 w 8"/>
                <a:gd name="T1" fmla="*/ 6 h 8"/>
                <a:gd name="T2" fmla="*/ 2 w 8"/>
                <a:gd name="T3" fmla="*/ 1 h 8"/>
                <a:gd name="T4" fmla="*/ 0 w 8"/>
                <a:gd name="T5" fmla="*/ 3 h 8"/>
                <a:gd name="T6" fmla="*/ 7 w 8"/>
                <a:gd name="T7" fmla="*/ 8 h 8"/>
                <a:gd name="T8" fmla="*/ 7 w 8"/>
                <a:gd name="T9" fmla="*/ 6 h 8"/>
                <a:gd name="T10" fmla="*/ 7 w 8"/>
                <a:gd name="T11" fmla="*/ 6 h 8"/>
                <a:gd name="T12" fmla="*/ 7 w 8"/>
                <a:gd name="T13" fmla="*/ 6 h 8"/>
                <a:gd name="T14" fmla="*/ 8 w 8"/>
                <a:gd name="T15" fmla="*/ 3 h 8"/>
                <a:gd name="T16" fmla="*/ 7 w 8"/>
                <a:gd name="T17" fmla="*/ 1 h 8"/>
                <a:gd name="T18" fmla="*/ 4 w 8"/>
                <a:gd name="T19" fmla="*/ 0 h 8"/>
                <a:gd name="T20" fmla="*/ 2 w 8"/>
                <a:gd name="T21" fmla="*/ 1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1"/>
                  </a:lnTo>
                  <a:lnTo>
                    <a:pt x="0" y="3"/>
                  </a:lnTo>
                  <a:lnTo>
                    <a:pt x="7" y="8"/>
                  </a:lnTo>
                  <a:lnTo>
                    <a:pt x="7" y="6"/>
                  </a:lnTo>
                  <a:lnTo>
                    <a:pt x="8" y="3"/>
                  </a:lnTo>
                  <a:lnTo>
                    <a:pt x="7" y="1"/>
                  </a:lnTo>
                  <a:lnTo>
                    <a:pt x="4" y="0"/>
                  </a:lnTo>
                  <a:lnTo>
                    <a:pt x="2" y="1"/>
                  </a:lnTo>
                  <a:lnTo>
                    <a:pt x="7"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0" name="Freeform 2213"/>
            <p:cNvSpPr>
              <a:spLocks/>
            </p:cNvSpPr>
            <p:nvPr/>
          </p:nvSpPr>
          <p:spPr bwMode="auto">
            <a:xfrm>
              <a:off x="3892" y="2669"/>
              <a:ext cx="6" cy="8"/>
            </a:xfrm>
            <a:custGeom>
              <a:avLst/>
              <a:gdLst>
                <a:gd name="T0" fmla="*/ 0 w 6"/>
                <a:gd name="T1" fmla="*/ 2 h 8"/>
                <a:gd name="T2" fmla="*/ 0 w 6"/>
                <a:gd name="T3" fmla="*/ 2 h 8"/>
                <a:gd name="T4" fmla="*/ 0 w 6"/>
                <a:gd name="T5" fmla="*/ 3 h 8"/>
                <a:gd name="T6" fmla="*/ 5 w 6"/>
                <a:gd name="T7" fmla="*/ 8 h 8"/>
                <a:gd name="T8" fmla="*/ 6 w 6"/>
                <a:gd name="T9" fmla="*/ 6 h 8"/>
                <a:gd name="T10" fmla="*/ 0 w 6"/>
                <a:gd name="T11" fmla="*/ 2 h 8"/>
                <a:gd name="T12" fmla="*/ 6 w 6"/>
                <a:gd name="T13" fmla="*/ 6 h 8"/>
                <a:gd name="T14" fmla="*/ 6 w 6"/>
                <a:gd name="T15" fmla="*/ 3 h 8"/>
                <a:gd name="T16" fmla="*/ 5 w 6"/>
                <a:gd name="T17" fmla="*/ 2 h 8"/>
                <a:gd name="T18" fmla="*/ 3 w 6"/>
                <a:gd name="T19" fmla="*/ 0 h 8"/>
                <a:gd name="T20" fmla="*/ 0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2"/>
                  </a:moveTo>
                  <a:lnTo>
                    <a:pt x="0" y="2"/>
                  </a:lnTo>
                  <a:lnTo>
                    <a:pt x="0" y="3"/>
                  </a:lnTo>
                  <a:lnTo>
                    <a:pt x="5" y="8"/>
                  </a:lnTo>
                  <a:lnTo>
                    <a:pt x="6" y="6"/>
                  </a:lnTo>
                  <a:lnTo>
                    <a:pt x="0" y="2"/>
                  </a:lnTo>
                  <a:lnTo>
                    <a:pt x="6" y="6"/>
                  </a:lnTo>
                  <a:lnTo>
                    <a:pt x="6" y="3"/>
                  </a:lnTo>
                  <a:lnTo>
                    <a:pt x="5" y="2"/>
                  </a:lnTo>
                  <a:lnTo>
                    <a:pt x="3" y="0"/>
                  </a:lnTo>
                  <a:lnTo>
                    <a:pt x="0"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1" name="Freeform 2214"/>
            <p:cNvSpPr>
              <a:spLocks/>
            </p:cNvSpPr>
            <p:nvPr/>
          </p:nvSpPr>
          <p:spPr bwMode="auto">
            <a:xfrm>
              <a:off x="3892" y="2669"/>
              <a:ext cx="8" cy="6"/>
            </a:xfrm>
            <a:custGeom>
              <a:avLst/>
              <a:gdLst>
                <a:gd name="T0" fmla="*/ 6 w 8"/>
                <a:gd name="T1" fmla="*/ 6 h 6"/>
                <a:gd name="T2" fmla="*/ 2 w 8"/>
                <a:gd name="T3" fmla="*/ 2 h 6"/>
                <a:gd name="T4" fmla="*/ 0 w 8"/>
                <a:gd name="T5" fmla="*/ 2 h 6"/>
                <a:gd name="T6" fmla="*/ 6 w 8"/>
                <a:gd name="T7" fmla="*/ 6 h 6"/>
                <a:gd name="T8" fmla="*/ 6 w 8"/>
                <a:gd name="T9" fmla="*/ 6 h 6"/>
                <a:gd name="T10" fmla="*/ 6 w 8"/>
                <a:gd name="T11" fmla="*/ 6 h 6"/>
                <a:gd name="T12" fmla="*/ 6 w 8"/>
                <a:gd name="T13" fmla="*/ 6 h 6"/>
                <a:gd name="T14" fmla="*/ 8 w 8"/>
                <a:gd name="T15" fmla="*/ 3 h 6"/>
                <a:gd name="T16" fmla="*/ 6 w 8"/>
                <a:gd name="T17" fmla="*/ 0 h 6"/>
                <a:gd name="T18" fmla="*/ 5 w 8"/>
                <a:gd name="T19" fmla="*/ 0 h 6"/>
                <a:gd name="T20" fmla="*/ 2 w 8"/>
                <a:gd name="T21" fmla="*/ 2 h 6"/>
                <a:gd name="T22" fmla="*/ 6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6" y="6"/>
                  </a:moveTo>
                  <a:lnTo>
                    <a:pt x="2" y="2"/>
                  </a:lnTo>
                  <a:lnTo>
                    <a:pt x="0" y="2"/>
                  </a:lnTo>
                  <a:lnTo>
                    <a:pt x="6" y="6"/>
                  </a:lnTo>
                  <a:lnTo>
                    <a:pt x="8" y="3"/>
                  </a:lnTo>
                  <a:lnTo>
                    <a:pt x="6" y="0"/>
                  </a:lnTo>
                  <a:lnTo>
                    <a:pt x="5" y="0"/>
                  </a:lnTo>
                  <a:lnTo>
                    <a:pt x="2" y="2"/>
                  </a:lnTo>
                  <a:lnTo>
                    <a:pt x="6"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2" name="Freeform 2215"/>
            <p:cNvSpPr>
              <a:spLocks/>
            </p:cNvSpPr>
            <p:nvPr/>
          </p:nvSpPr>
          <p:spPr bwMode="auto">
            <a:xfrm>
              <a:off x="3894" y="2667"/>
              <a:ext cx="8" cy="8"/>
            </a:xfrm>
            <a:custGeom>
              <a:avLst/>
              <a:gdLst>
                <a:gd name="T0" fmla="*/ 1 w 8"/>
                <a:gd name="T1" fmla="*/ 2 h 8"/>
                <a:gd name="T2" fmla="*/ 1 w 8"/>
                <a:gd name="T3" fmla="*/ 2 h 8"/>
                <a:gd name="T4" fmla="*/ 0 w 8"/>
                <a:gd name="T5" fmla="*/ 4 h 8"/>
                <a:gd name="T6" fmla="*/ 4 w 8"/>
                <a:gd name="T7" fmla="*/ 8 h 8"/>
                <a:gd name="T8" fmla="*/ 6 w 8"/>
                <a:gd name="T9" fmla="*/ 7 h 8"/>
                <a:gd name="T10" fmla="*/ 1 w 8"/>
                <a:gd name="T11" fmla="*/ 2 h 8"/>
                <a:gd name="T12" fmla="*/ 6 w 8"/>
                <a:gd name="T13" fmla="*/ 7 h 8"/>
                <a:gd name="T14" fmla="*/ 8 w 8"/>
                <a:gd name="T15" fmla="*/ 4 h 8"/>
                <a:gd name="T16" fmla="*/ 6 w 8"/>
                <a:gd name="T17" fmla="*/ 2 h 8"/>
                <a:gd name="T18" fmla="*/ 3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4"/>
                  </a:lnTo>
                  <a:lnTo>
                    <a:pt x="4" y="8"/>
                  </a:lnTo>
                  <a:lnTo>
                    <a:pt x="6" y="7"/>
                  </a:lnTo>
                  <a:lnTo>
                    <a:pt x="1" y="2"/>
                  </a:lnTo>
                  <a:lnTo>
                    <a:pt x="6" y="7"/>
                  </a:lnTo>
                  <a:lnTo>
                    <a:pt x="8" y="4"/>
                  </a:lnTo>
                  <a:lnTo>
                    <a:pt x="6" y="2"/>
                  </a:lnTo>
                  <a:lnTo>
                    <a:pt x="3" y="0"/>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3" name="Freeform 2216"/>
            <p:cNvSpPr>
              <a:spLocks/>
            </p:cNvSpPr>
            <p:nvPr/>
          </p:nvSpPr>
          <p:spPr bwMode="auto">
            <a:xfrm>
              <a:off x="3895" y="2667"/>
              <a:ext cx="7" cy="7"/>
            </a:xfrm>
            <a:custGeom>
              <a:avLst/>
              <a:gdLst>
                <a:gd name="T0" fmla="*/ 7 w 7"/>
                <a:gd name="T1" fmla="*/ 7 h 7"/>
                <a:gd name="T2" fmla="*/ 0 w 7"/>
                <a:gd name="T3" fmla="*/ 0 h 7"/>
                <a:gd name="T4" fmla="*/ 0 w 7"/>
                <a:gd name="T5" fmla="*/ 2 h 7"/>
                <a:gd name="T6" fmla="*/ 5 w 7"/>
                <a:gd name="T7" fmla="*/ 7 h 7"/>
                <a:gd name="T8" fmla="*/ 7 w 7"/>
                <a:gd name="T9" fmla="*/ 7 h 7"/>
                <a:gd name="T10" fmla="*/ 7 w 7"/>
                <a:gd name="T11" fmla="*/ 7 h 7"/>
                <a:gd name="T12" fmla="*/ 7 w 7"/>
                <a:gd name="T13" fmla="*/ 7 h 7"/>
                <a:gd name="T14" fmla="*/ 7 w 7"/>
                <a:gd name="T15" fmla="*/ 4 h 7"/>
                <a:gd name="T16" fmla="*/ 7 w 7"/>
                <a:gd name="T17" fmla="*/ 0 h 7"/>
                <a:gd name="T18" fmla="*/ 3 w 7"/>
                <a:gd name="T19" fmla="*/ 0 h 7"/>
                <a:gd name="T20" fmla="*/ 0 w 7"/>
                <a:gd name="T21" fmla="*/ 0 h 7"/>
                <a:gd name="T22" fmla="*/ 7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7" y="7"/>
                  </a:moveTo>
                  <a:lnTo>
                    <a:pt x="0" y="0"/>
                  </a:lnTo>
                  <a:lnTo>
                    <a:pt x="0" y="2"/>
                  </a:lnTo>
                  <a:lnTo>
                    <a:pt x="5" y="7"/>
                  </a:lnTo>
                  <a:lnTo>
                    <a:pt x="7" y="7"/>
                  </a:lnTo>
                  <a:lnTo>
                    <a:pt x="7" y="4"/>
                  </a:lnTo>
                  <a:lnTo>
                    <a:pt x="7" y="0"/>
                  </a:lnTo>
                  <a:lnTo>
                    <a:pt x="3" y="0"/>
                  </a:lnTo>
                  <a:lnTo>
                    <a:pt x="0" y="0"/>
                  </a:lnTo>
                  <a:lnTo>
                    <a:pt x="7"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4" name="Freeform 2217"/>
            <p:cNvSpPr>
              <a:spLocks/>
            </p:cNvSpPr>
            <p:nvPr/>
          </p:nvSpPr>
          <p:spPr bwMode="auto">
            <a:xfrm>
              <a:off x="3895" y="2666"/>
              <a:ext cx="8" cy="8"/>
            </a:xfrm>
            <a:custGeom>
              <a:avLst/>
              <a:gdLst>
                <a:gd name="T0" fmla="*/ 2 w 8"/>
                <a:gd name="T1" fmla="*/ 1 h 8"/>
                <a:gd name="T2" fmla="*/ 2 w 8"/>
                <a:gd name="T3" fmla="*/ 1 h 8"/>
                <a:gd name="T4" fmla="*/ 0 w 8"/>
                <a:gd name="T5" fmla="*/ 1 h 8"/>
                <a:gd name="T6" fmla="*/ 7 w 8"/>
                <a:gd name="T7" fmla="*/ 8 h 8"/>
                <a:gd name="T8" fmla="*/ 7 w 8"/>
                <a:gd name="T9" fmla="*/ 6 h 8"/>
                <a:gd name="T10" fmla="*/ 2 w 8"/>
                <a:gd name="T11" fmla="*/ 1 h 8"/>
                <a:gd name="T12" fmla="*/ 7 w 8"/>
                <a:gd name="T13" fmla="*/ 6 h 8"/>
                <a:gd name="T14" fmla="*/ 8 w 8"/>
                <a:gd name="T15" fmla="*/ 3 h 8"/>
                <a:gd name="T16" fmla="*/ 7 w 8"/>
                <a:gd name="T17" fmla="*/ 1 h 8"/>
                <a:gd name="T18" fmla="*/ 5 w 8"/>
                <a:gd name="T19" fmla="*/ 0 h 8"/>
                <a:gd name="T20" fmla="*/ 2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1"/>
                  </a:moveTo>
                  <a:lnTo>
                    <a:pt x="2" y="1"/>
                  </a:lnTo>
                  <a:lnTo>
                    <a:pt x="0" y="1"/>
                  </a:lnTo>
                  <a:lnTo>
                    <a:pt x="7" y="8"/>
                  </a:lnTo>
                  <a:lnTo>
                    <a:pt x="7" y="6"/>
                  </a:lnTo>
                  <a:lnTo>
                    <a:pt x="2" y="1"/>
                  </a:lnTo>
                  <a:lnTo>
                    <a:pt x="7" y="6"/>
                  </a:lnTo>
                  <a:lnTo>
                    <a:pt x="8" y="3"/>
                  </a:lnTo>
                  <a:lnTo>
                    <a:pt x="7" y="1"/>
                  </a:lnTo>
                  <a:lnTo>
                    <a:pt x="5" y="0"/>
                  </a:lnTo>
                  <a:lnTo>
                    <a:pt x="2"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5" name="Freeform 2218"/>
            <p:cNvSpPr>
              <a:spLocks/>
            </p:cNvSpPr>
            <p:nvPr/>
          </p:nvSpPr>
          <p:spPr bwMode="auto">
            <a:xfrm>
              <a:off x="3897" y="2664"/>
              <a:ext cx="6" cy="8"/>
            </a:xfrm>
            <a:custGeom>
              <a:avLst/>
              <a:gdLst>
                <a:gd name="T0" fmla="*/ 1 w 6"/>
                <a:gd name="T1" fmla="*/ 2 h 8"/>
                <a:gd name="T2" fmla="*/ 0 w 6"/>
                <a:gd name="T3" fmla="*/ 2 h 8"/>
                <a:gd name="T4" fmla="*/ 0 w 6"/>
                <a:gd name="T5" fmla="*/ 3 h 8"/>
                <a:gd name="T6" fmla="*/ 5 w 6"/>
                <a:gd name="T7" fmla="*/ 8 h 8"/>
                <a:gd name="T8" fmla="*/ 6 w 6"/>
                <a:gd name="T9" fmla="*/ 8 h 8"/>
                <a:gd name="T10" fmla="*/ 1 w 6"/>
                <a:gd name="T11" fmla="*/ 2 h 8"/>
                <a:gd name="T12" fmla="*/ 6 w 6"/>
                <a:gd name="T13" fmla="*/ 8 h 8"/>
                <a:gd name="T14" fmla="*/ 6 w 6"/>
                <a:gd name="T15" fmla="*/ 5 h 8"/>
                <a:gd name="T16" fmla="*/ 6 w 6"/>
                <a:gd name="T17" fmla="*/ 2 h 8"/>
                <a:gd name="T18" fmla="*/ 3 w 6"/>
                <a:gd name="T19" fmla="*/ 0 h 8"/>
                <a:gd name="T20" fmla="*/ 0 w 6"/>
                <a:gd name="T21" fmla="*/ 2 h 8"/>
                <a:gd name="T22" fmla="*/ 1 w 6"/>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2"/>
                  </a:moveTo>
                  <a:lnTo>
                    <a:pt x="0" y="2"/>
                  </a:lnTo>
                  <a:lnTo>
                    <a:pt x="0" y="3"/>
                  </a:lnTo>
                  <a:lnTo>
                    <a:pt x="5" y="8"/>
                  </a:lnTo>
                  <a:lnTo>
                    <a:pt x="6" y="8"/>
                  </a:lnTo>
                  <a:lnTo>
                    <a:pt x="1" y="2"/>
                  </a:lnTo>
                  <a:lnTo>
                    <a:pt x="6" y="8"/>
                  </a:lnTo>
                  <a:lnTo>
                    <a:pt x="6" y="5"/>
                  </a:lnTo>
                  <a:lnTo>
                    <a:pt x="6" y="2"/>
                  </a:lnTo>
                  <a:lnTo>
                    <a:pt x="3" y="0"/>
                  </a:lnTo>
                  <a:lnTo>
                    <a:pt x="0" y="2"/>
                  </a:lnTo>
                  <a:lnTo>
                    <a:pt x="1"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6" name="Freeform 2219"/>
            <p:cNvSpPr>
              <a:spLocks/>
            </p:cNvSpPr>
            <p:nvPr/>
          </p:nvSpPr>
          <p:spPr bwMode="auto">
            <a:xfrm>
              <a:off x="3898" y="2664"/>
              <a:ext cx="7" cy="8"/>
            </a:xfrm>
            <a:custGeom>
              <a:avLst/>
              <a:gdLst>
                <a:gd name="T0" fmla="*/ 0 w 7"/>
                <a:gd name="T1" fmla="*/ 0 h 8"/>
                <a:gd name="T2" fmla="*/ 0 w 7"/>
                <a:gd name="T3" fmla="*/ 0 h 8"/>
                <a:gd name="T4" fmla="*/ 0 w 7"/>
                <a:gd name="T5" fmla="*/ 2 h 8"/>
                <a:gd name="T6" fmla="*/ 5 w 7"/>
                <a:gd name="T7" fmla="*/ 8 h 8"/>
                <a:gd name="T8" fmla="*/ 5 w 7"/>
                <a:gd name="T9" fmla="*/ 7 h 8"/>
                <a:gd name="T10" fmla="*/ 0 w 7"/>
                <a:gd name="T11" fmla="*/ 0 h 8"/>
                <a:gd name="T12" fmla="*/ 5 w 7"/>
                <a:gd name="T13" fmla="*/ 7 h 8"/>
                <a:gd name="T14" fmla="*/ 7 w 7"/>
                <a:gd name="T15" fmla="*/ 3 h 8"/>
                <a:gd name="T16" fmla="*/ 7 w 7"/>
                <a:gd name="T17" fmla="*/ 2 h 8"/>
                <a:gd name="T18" fmla="*/ 4 w 7"/>
                <a:gd name="T19" fmla="*/ 0 h 8"/>
                <a:gd name="T20" fmla="*/ 0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0" y="0"/>
                  </a:moveTo>
                  <a:lnTo>
                    <a:pt x="0" y="0"/>
                  </a:lnTo>
                  <a:lnTo>
                    <a:pt x="0" y="2"/>
                  </a:lnTo>
                  <a:lnTo>
                    <a:pt x="5" y="8"/>
                  </a:lnTo>
                  <a:lnTo>
                    <a:pt x="5" y="7"/>
                  </a:lnTo>
                  <a:lnTo>
                    <a:pt x="0" y="0"/>
                  </a:lnTo>
                  <a:lnTo>
                    <a:pt x="5" y="7"/>
                  </a:lnTo>
                  <a:lnTo>
                    <a:pt x="7" y="3"/>
                  </a:lnTo>
                  <a:lnTo>
                    <a:pt x="7" y="2"/>
                  </a:lnTo>
                  <a:lnTo>
                    <a:pt x="4"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7" name="Freeform 2220"/>
            <p:cNvSpPr>
              <a:spLocks/>
            </p:cNvSpPr>
            <p:nvPr/>
          </p:nvSpPr>
          <p:spPr bwMode="auto">
            <a:xfrm>
              <a:off x="3898" y="2662"/>
              <a:ext cx="8" cy="9"/>
            </a:xfrm>
            <a:custGeom>
              <a:avLst/>
              <a:gdLst>
                <a:gd name="T0" fmla="*/ 2 w 8"/>
                <a:gd name="T1" fmla="*/ 2 h 9"/>
                <a:gd name="T2" fmla="*/ 2 w 8"/>
                <a:gd name="T3" fmla="*/ 2 h 9"/>
                <a:gd name="T4" fmla="*/ 0 w 8"/>
                <a:gd name="T5" fmla="*/ 2 h 9"/>
                <a:gd name="T6" fmla="*/ 5 w 8"/>
                <a:gd name="T7" fmla="*/ 9 h 9"/>
                <a:gd name="T8" fmla="*/ 7 w 8"/>
                <a:gd name="T9" fmla="*/ 9 h 9"/>
                <a:gd name="T10" fmla="*/ 2 w 8"/>
                <a:gd name="T11" fmla="*/ 2 h 9"/>
                <a:gd name="T12" fmla="*/ 7 w 8"/>
                <a:gd name="T13" fmla="*/ 9 h 9"/>
                <a:gd name="T14" fmla="*/ 8 w 8"/>
                <a:gd name="T15" fmla="*/ 5 h 9"/>
                <a:gd name="T16" fmla="*/ 7 w 8"/>
                <a:gd name="T17" fmla="*/ 2 h 9"/>
                <a:gd name="T18" fmla="*/ 5 w 8"/>
                <a:gd name="T19" fmla="*/ 0 h 9"/>
                <a:gd name="T20" fmla="*/ 2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2"/>
                  </a:moveTo>
                  <a:lnTo>
                    <a:pt x="2" y="2"/>
                  </a:lnTo>
                  <a:lnTo>
                    <a:pt x="0" y="2"/>
                  </a:lnTo>
                  <a:lnTo>
                    <a:pt x="5" y="9"/>
                  </a:lnTo>
                  <a:lnTo>
                    <a:pt x="7" y="9"/>
                  </a:lnTo>
                  <a:lnTo>
                    <a:pt x="2" y="2"/>
                  </a:lnTo>
                  <a:lnTo>
                    <a:pt x="7" y="9"/>
                  </a:lnTo>
                  <a:lnTo>
                    <a:pt x="8" y="5"/>
                  </a:lnTo>
                  <a:lnTo>
                    <a:pt x="7" y="2"/>
                  </a:lnTo>
                  <a:lnTo>
                    <a:pt x="5" y="0"/>
                  </a:lnTo>
                  <a:lnTo>
                    <a:pt x="2"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8" name="Freeform 2221"/>
            <p:cNvSpPr>
              <a:spLocks/>
            </p:cNvSpPr>
            <p:nvPr/>
          </p:nvSpPr>
          <p:spPr bwMode="auto">
            <a:xfrm>
              <a:off x="3900" y="2662"/>
              <a:ext cx="6" cy="9"/>
            </a:xfrm>
            <a:custGeom>
              <a:avLst/>
              <a:gdLst>
                <a:gd name="T0" fmla="*/ 2 w 6"/>
                <a:gd name="T1" fmla="*/ 0 h 9"/>
                <a:gd name="T2" fmla="*/ 2 w 6"/>
                <a:gd name="T3" fmla="*/ 0 h 9"/>
                <a:gd name="T4" fmla="*/ 0 w 6"/>
                <a:gd name="T5" fmla="*/ 2 h 9"/>
                <a:gd name="T6" fmla="*/ 5 w 6"/>
                <a:gd name="T7" fmla="*/ 9 h 9"/>
                <a:gd name="T8" fmla="*/ 5 w 6"/>
                <a:gd name="T9" fmla="*/ 7 h 9"/>
                <a:gd name="T10" fmla="*/ 2 w 6"/>
                <a:gd name="T11" fmla="*/ 0 h 9"/>
                <a:gd name="T12" fmla="*/ 5 w 6"/>
                <a:gd name="T13" fmla="*/ 7 h 9"/>
                <a:gd name="T14" fmla="*/ 6 w 6"/>
                <a:gd name="T15" fmla="*/ 5 h 9"/>
                <a:gd name="T16" fmla="*/ 6 w 6"/>
                <a:gd name="T17" fmla="*/ 2 h 9"/>
                <a:gd name="T18" fmla="*/ 3 w 6"/>
                <a:gd name="T19" fmla="*/ 0 h 9"/>
                <a:gd name="T20" fmla="*/ 2 w 6"/>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9">
                  <a:moveTo>
                    <a:pt x="2" y="0"/>
                  </a:moveTo>
                  <a:lnTo>
                    <a:pt x="2" y="0"/>
                  </a:lnTo>
                  <a:lnTo>
                    <a:pt x="0" y="2"/>
                  </a:lnTo>
                  <a:lnTo>
                    <a:pt x="5" y="9"/>
                  </a:lnTo>
                  <a:lnTo>
                    <a:pt x="5" y="7"/>
                  </a:lnTo>
                  <a:lnTo>
                    <a:pt x="2" y="0"/>
                  </a:lnTo>
                  <a:lnTo>
                    <a:pt x="5" y="7"/>
                  </a:lnTo>
                  <a:lnTo>
                    <a:pt x="6" y="5"/>
                  </a:lnTo>
                  <a:lnTo>
                    <a:pt x="6" y="2"/>
                  </a:lnTo>
                  <a:lnTo>
                    <a:pt x="3"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39" name="Freeform 2222"/>
            <p:cNvSpPr>
              <a:spLocks/>
            </p:cNvSpPr>
            <p:nvPr/>
          </p:nvSpPr>
          <p:spPr bwMode="auto">
            <a:xfrm>
              <a:off x="3902" y="2662"/>
              <a:ext cx="6" cy="7"/>
            </a:xfrm>
            <a:custGeom>
              <a:avLst/>
              <a:gdLst>
                <a:gd name="T0" fmla="*/ 0 w 6"/>
                <a:gd name="T1" fmla="*/ 0 h 7"/>
                <a:gd name="T2" fmla="*/ 0 w 6"/>
                <a:gd name="T3" fmla="*/ 0 h 7"/>
                <a:gd name="T4" fmla="*/ 0 w 6"/>
                <a:gd name="T5" fmla="*/ 0 h 7"/>
                <a:gd name="T6" fmla="*/ 3 w 6"/>
                <a:gd name="T7" fmla="*/ 7 h 7"/>
                <a:gd name="T8" fmla="*/ 4 w 6"/>
                <a:gd name="T9" fmla="*/ 7 h 7"/>
                <a:gd name="T10" fmla="*/ 0 w 6"/>
                <a:gd name="T11" fmla="*/ 0 h 7"/>
                <a:gd name="T12" fmla="*/ 4 w 6"/>
                <a:gd name="T13" fmla="*/ 7 h 7"/>
                <a:gd name="T14" fmla="*/ 6 w 6"/>
                <a:gd name="T15" fmla="*/ 4 h 7"/>
                <a:gd name="T16" fmla="*/ 4 w 6"/>
                <a:gd name="T17" fmla="*/ 2 h 7"/>
                <a:gd name="T18" fmla="*/ 3 w 6"/>
                <a:gd name="T19" fmla="*/ 0 h 7"/>
                <a:gd name="T20" fmla="*/ 0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0" y="0"/>
                  </a:moveTo>
                  <a:lnTo>
                    <a:pt x="0" y="0"/>
                  </a:lnTo>
                  <a:lnTo>
                    <a:pt x="3" y="7"/>
                  </a:lnTo>
                  <a:lnTo>
                    <a:pt x="4" y="7"/>
                  </a:lnTo>
                  <a:lnTo>
                    <a:pt x="0" y="0"/>
                  </a:lnTo>
                  <a:lnTo>
                    <a:pt x="4" y="7"/>
                  </a:lnTo>
                  <a:lnTo>
                    <a:pt x="6" y="4"/>
                  </a:lnTo>
                  <a:lnTo>
                    <a:pt x="4" y="2"/>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0" name="Freeform 2223"/>
            <p:cNvSpPr>
              <a:spLocks/>
            </p:cNvSpPr>
            <p:nvPr/>
          </p:nvSpPr>
          <p:spPr bwMode="auto">
            <a:xfrm>
              <a:off x="3902" y="2661"/>
              <a:ext cx="6" cy="8"/>
            </a:xfrm>
            <a:custGeom>
              <a:avLst/>
              <a:gdLst>
                <a:gd name="T0" fmla="*/ 1 w 6"/>
                <a:gd name="T1" fmla="*/ 1 h 8"/>
                <a:gd name="T2" fmla="*/ 1 w 6"/>
                <a:gd name="T3" fmla="*/ 1 h 8"/>
                <a:gd name="T4" fmla="*/ 0 w 6"/>
                <a:gd name="T5" fmla="*/ 1 h 8"/>
                <a:gd name="T6" fmla="*/ 4 w 6"/>
                <a:gd name="T7" fmla="*/ 8 h 8"/>
                <a:gd name="T8" fmla="*/ 4 w 6"/>
                <a:gd name="T9" fmla="*/ 8 h 8"/>
                <a:gd name="T10" fmla="*/ 1 w 6"/>
                <a:gd name="T11" fmla="*/ 1 h 8"/>
                <a:gd name="T12" fmla="*/ 4 w 6"/>
                <a:gd name="T13" fmla="*/ 8 h 8"/>
                <a:gd name="T14" fmla="*/ 6 w 6"/>
                <a:gd name="T15" fmla="*/ 5 h 8"/>
                <a:gd name="T16" fmla="*/ 6 w 6"/>
                <a:gd name="T17" fmla="*/ 1 h 8"/>
                <a:gd name="T18" fmla="*/ 4 w 6"/>
                <a:gd name="T19" fmla="*/ 0 h 8"/>
                <a:gd name="T20" fmla="*/ 1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1"/>
                  </a:moveTo>
                  <a:lnTo>
                    <a:pt x="1" y="1"/>
                  </a:lnTo>
                  <a:lnTo>
                    <a:pt x="0" y="1"/>
                  </a:lnTo>
                  <a:lnTo>
                    <a:pt x="4" y="8"/>
                  </a:lnTo>
                  <a:lnTo>
                    <a:pt x="1" y="1"/>
                  </a:lnTo>
                  <a:lnTo>
                    <a:pt x="4" y="8"/>
                  </a:lnTo>
                  <a:lnTo>
                    <a:pt x="6" y="5"/>
                  </a:lnTo>
                  <a:lnTo>
                    <a:pt x="6" y="1"/>
                  </a:lnTo>
                  <a:lnTo>
                    <a:pt x="4" y="0"/>
                  </a:lnTo>
                  <a:lnTo>
                    <a:pt x="1"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1" name="Freeform 2224"/>
            <p:cNvSpPr>
              <a:spLocks/>
            </p:cNvSpPr>
            <p:nvPr/>
          </p:nvSpPr>
          <p:spPr bwMode="auto">
            <a:xfrm>
              <a:off x="3903" y="2661"/>
              <a:ext cx="7" cy="8"/>
            </a:xfrm>
            <a:custGeom>
              <a:avLst/>
              <a:gdLst>
                <a:gd name="T0" fmla="*/ 2 w 7"/>
                <a:gd name="T1" fmla="*/ 0 h 8"/>
                <a:gd name="T2" fmla="*/ 2 w 7"/>
                <a:gd name="T3" fmla="*/ 0 h 8"/>
                <a:gd name="T4" fmla="*/ 0 w 7"/>
                <a:gd name="T5" fmla="*/ 1 h 8"/>
                <a:gd name="T6" fmla="*/ 3 w 7"/>
                <a:gd name="T7" fmla="*/ 8 h 8"/>
                <a:gd name="T8" fmla="*/ 5 w 7"/>
                <a:gd name="T9" fmla="*/ 6 h 8"/>
                <a:gd name="T10" fmla="*/ 2 w 7"/>
                <a:gd name="T11" fmla="*/ 0 h 8"/>
                <a:gd name="T12" fmla="*/ 5 w 7"/>
                <a:gd name="T13" fmla="*/ 6 h 8"/>
                <a:gd name="T14" fmla="*/ 7 w 7"/>
                <a:gd name="T15" fmla="*/ 5 h 8"/>
                <a:gd name="T16" fmla="*/ 7 w 7"/>
                <a:gd name="T17" fmla="*/ 1 h 8"/>
                <a:gd name="T18" fmla="*/ 5 w 7"/>
                <a:gd name="T19" fmla="*/ 0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1"/>
                  </a:lnTo>
                  <a:lnTo>
                    <a:pt x="3" y="8"/>
                  </a:lnTo>
                  <a:lnTo>
                    <a:pt x="5" y="6"/>
                  </a:lnTo>
                  <a:lnTo>
                    <a:pt x="2" y="0"/>
                  </a:lnTo>
                  <a:lnTo>
                    <a:pt x="5" y="6"/>
                  </a:lnTo>
                  <a:lnTo>
                    <a:pt x="7" y="5"/>
                  </a:lnTo>
                  <a:lnTo>
                    <a:pt x="7" y="1"/>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2" name="Freeform 2225"/>
            <p:cNvSpPr>
              <a:spLocks/>
            </p:cNvSpPr>
            <p:nvPr/>
          </p:nvSpPr>
          <p:spPr bwMode="auto">
            <a:xfrm>
              <a:off x="3905" y="2661"/>
              <a:ext cx="6" cy="6"/>
            </a:xfrm>
            <a:custGeom>
              <a:avLst/>
              <a:gdLst>
                <a:gd name="T0" fmla="*/ 0 w 6"/>
                <a:gd name="T1" fmla="*/ 0 h 6"/>
                <a:gd name="T2" fmla="*/ 0 w 6"/>
                <a:gd name="T3" fmla="*/ 0 h 6"/>
                <a:gd name="T4" fmla="*/ 0 w 6"/>
                <a:gd name="T5" fmla="*/ 0 h 6"/>
                <a:gd name="T6" fmla="*/ 3 w 6"/>
                <a:gd name="T7" fmla="*/ 6 h 6"/>
                <a:gd name="T8" fmla="*/ 3 w 6"/>
                <a:gd name="T9" fmla="*/ 6 h 6"/>
                <a:gd name="T10" fmla="*/ 0 w 6"/>
                <a:gd name="T11" fmla="*/ 0 h 6"/>
                <a:gd name="T12" fmla="*/ 3 w 6"/>
                <a:gd name="T13" fmla="*/ 6 h 6"/>
                <a:gd name="T14" fmla="*/ 6 w 6"/>
                <a:gd name="T15" fmla="*/ 5 h 6"/>
                <a:gd name="T16" fmla="*/ 5 w 6"/>
                <a:gd name="T17" fmla="*/ 1 h 6"/>
                <a:gd name="T18" fmla="*/ 3 w 6"/>
                <a:gd name="T19" fmla="*/ 0 h 6"/>
                <a:gd name="T20" fmla="*/ 0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0" y="0"/>
                  </a:moveTo>
                  <a:lnTo>
                    <a:pt x="0" y="0"/>
                  </a:lnTo>
                  <a:lnTo>
                    <a:pt x="3" y="6"/>
                  </a:lnTo>
                  <a:lnTo>
                    <a:pt x="0" y="0"/>
                  </a:lnTo>
                  <a:lnTo>
                    <a:pt x="3" y="6"/>
                  </a:lnTo>
                  <a:lnTo>
                    <a:pt x="6" y="5"/>
                  </a:lnTo>
                  <a:lnTo>
                    <a:pt x="5" y="1"/>
                  </a:lnTo>
                  <a:lnTo>
                    <a:pt x="3" y="0"/>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3" name="Freeform 2226"/>
            <p:cNvSpPr>
              <a:spLocks/>
            </p:cNvSpPr>
            <p:nvPr/>
          </p:nvSpPr>
          <p:spPr bwMode="auto">
            <a:xfrm>
              <a:off x="3905" y="2661"/>
              <a:ext cx="6" cy="6"/>
            </a:xfrm>
            <a:custGeom>
              <a:avLst/>
              <a:gdLst>
                <a:gd name="T0" fmla="*/ 1 w 6"/>
                <a:gd name="T1" fmla="*/ 0 h 6"/>
                <a:gd name="T2" fmla="*/ 1 w 6"/>
                <a:gd name="T3" fmla="*/ 0 h 6"/>
                <a:gd name="T4" fmla="*/ 0 w 6"/>
                <a:gd name="T5" fmla="*/ 0 h 6"/>
                <a:gd name="T6" fmla="*/ 3 w 6"/>
                <a:gd name="T7" fmla="*/ 6 h 6"/>
                <a:gd name="T8" fmla="*/ 5 w 6"/>
                <a:gd name="T9" fmla="*/ 6 h 6"/>
                <a:gd name="T10" fmla="*/ 1 w 6"/>
                <a:gd name="T11" fmla="*/ 0 h 6"/>
                <a:gd name="T12" fmla="*/ 5 w 6"/>
                <a:gd name="T13" fmla="*/ 6 h 6"/>
                <a:gd name="T14" fmla="*/ 6 w 6"/>
                <a:gd name="T15" fmla="*/ 5 h 6"/>
                <a:gd name="T16" fmla="*/ 6 w 6"/>
                <a:gd name="T17" fmla="*/ 1 h 6"/>
                <a:gd name="T18" fmla="*/ 5 w 6"/>
                <a:gd name="T19" fmla="*/ 0 h 6"/>
                <a:gd name="T20" fmla="*/ 1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1" y="0"/>
                  </a:moveTo>
                  <a:lnTo>
                    <a:pt x="1" y="0"/>
                  </a:lnTo>
                  <a:lnTo>
                    <a:pt x="0" y="0"/>
                  </a:lnTo>
                  <a:lnTo>
                    <a:pt x="3" y="6"/>
                  </a:lnTo>
                  <a:lnTo>
                    <a:pt x="5" y="6"/>
                  </a:lnTo>
                  <a:lnTo>
                    <a:pt x="1" y="0"/>
                  </a:lnTo>
                  <a:lnTo>
                    <a:pt x="5" y="6"/>
                  </a:lnTo>
                  <a:lnTo>
                    <a:pt x="6" y="5"/>
                  </a:lnTo>
                  <a:lnTo>
                    <a:pt x="6" y="1"/>
                  </a:lnTo>
                  <a:lnTo>
                    <a:pt x="5"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4" name="Freeform 2227"/>
            <p:cNvSpPr>
              <a:spLocks/>
            </p:cNvSpPr>
            <p:nvPr/>
          </p:nvSpPr>
          <p:spPr bwMode="auto">
            <a:xfrm>
              <a:off x="3906" y="2659"/>
              <a:ext cx="7" cy="8"/>
            </a:xfrm>
            <a:custGeom>
              <a:avLst/>
              <a:gdLst>
                <a:gd name="T0" fmla="*/ 2 w 7"/>
                <a:gd name="T1" fmla="*/ 0 h 8"/>
                <a:gd name="T2" fmla="*/ 2 w 7"/>
                <a:gd name="T3" fmla="*/ 0 h 8"/>
                <a:gd name="T4" fmla="*/ 0 w 7"/>
                <a:gd name="T5" fmla="*/ 2 h 8"/>
                <a:gd name="T6" fmla="*/ 4 w 7"/>
                <a:gd name="T7" fmla="*/ 8 h 8"/>
                <a:gd name="T8" fmla="*/ 4 w 7"/>
                <a:gd name="T9" fmla="*/ 8 h 8"/>
                <a:gd name="T10" fmla="*/ 2 w 7"/>
                <a:gd name="T11" fmla="*/ 0 h 8"/>
                <a:gd name="T12" fmla="*/ 4 w 7"/>
                <a:gd name="T13" fmla="*/ 8 h 8"/>
                <a:gd name="T14" fmla="*/ 7 w 7"/>
                <a:gd name="T15" fmla="*/ 7 h 8"/>
                <a:gd name="T16" fmla="*/ 7 w 7"/>
                <a:gd name="T17" fmla="*/ 3 h 8"/>
                <a:gd name="T18" fmla="*/ 5 w 7"/>
                <a:gd name="T19" fmla="*/ 2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2"/>
                  </a:lnTo>
                  <a:lnTo>
                    <a:pt x="4" y="8"/>
                  </a:lnTo>
                  <a:lnTo>
                    <a:pt x="2" y="0"/>
                  </a:lnTo>
                  <a:lnTo>
                    <a:pt x="4" y="8"/>
                  </a:lnTo>
                  <a:lnTo>
                    <a:pt x="7" y="7"/>
                  </a:lnTo>
                  <a:lnTo>
                    <a:pt x="7" y="3"/>
                  </a:lnTo>
                  <a:lnTo>
                    <a:pt x="5"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5" name="Freeform 2228"/>
            <p:cNvSpPr>
              <a:spLocks/>
            </p:cNvSpPr>
            <p:nvPr/>
          </p:nvSpPr>
          <p:spPr bwMode="auto">
            <a:xfrm>
              <a:off x="3908" y="2659"/>
              <a:ext cx="5" cy="8"/>
            </a:xfrm>
            <a:custGeom>
              <a:avLst/>
              <a:gdLst>
                <a:gd name="T0" fmla="*/ 3 w 5"/>
                <a:gd name="T1" fmla="*/ 8 h 8"/>
                <a:gd name="T2" fmla="*/ 2 w 5"/>
                <a:gd name="T3" fmla="*/ 0 h 8"/>
                <a:gd name="T4" fmla="*/ 0 w 5"/>
                <a:gd name="T5" fmla="*/ 0 h 8"/>
                <a:gd name="T6" fmla="*/ 2 w 5"/>
                <a:gd name="T7" fmla="*/ 8 h 8"/>
                <a:gd name="T8" fmla="*/ 3 w 5"/>
                <a:gd name="T9" fmla="*/ 8 h 8"/>
                <a:gd name="T10" fmla="*/ 3 w 5"/>
                <a:gd name="T11" fmla="*/ 8 h 8"/>
                <a:gd name="T12" fmla="*/ 3 w 5"/>
                <a:gd name="T13" fmla="*/ 8 h 8"/>
                <a:gd name="T14" fmla="*/ 5 w 5"/>
                <a:gd name="T15" fmla="*/ 7 h 8"/>
                <a:gd name="T16" fmla="*/ 5 w 5"/>
                <a:gd name="T17" fmla="*/ 3 h 8"/>
                <a:gd name="T18" fmla="*/ 5 w 5"/>
                <a:gd name="T19" fmla="*/ 2 h 8"/>
                <a:gd name="T20" fmla="*/ 2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2" y="0"/>
                  </a:lnTo>
                  <a:lnTo>
                    <a:pt x="0" y="0"/>
                  </a:lnTo>
                  <a:lnTo>
                    <a:pt x="2" y="8"/>
                  </a:lnTo>
                  <a:lnTo>
                    <a:pt x="3" y="8"/>
                  </a:lnTo>
                  <a:lnTo>
                    <a:pt x="5" y="7"/>
                  </a:lnTo>
                  <a:lnTo>
                    <a:pt x="5" y="3"/>
                  </a:lnTo>
                  <a:lnTo>
                    <a:pt x="5" y="2"/>
                  </a:lnTo>
                  <a:lnTo>
                    <a:pt x="2" y="0"/>
                  </a:lnTo>
                  <a:lnTo>
                    <a:pt x="3"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6" name="Freeform 2230"/>
            <p:cNvSpPr>
              <a:spLocks/>
            </p:cNvSpPr>
            <p:nvPr/>
          </p:nvSpPr>
          <p:spPr bwMode="auto">
            <a:xfrm>
              <a:off x="3910" y="2659"/>
              <a:ext cx="5" cy="8"/>
            </a:xfrm>
            <a:custGeom>
              <a:avLst/>
              <a:gdLst>
                <a:gd name="T0" fmla="*/ 1 w 5"/>
                <a:gd name="T1" fmla="*/ 0 h 8"/>
                <a:gd name="T2" fmla="*/ 0 w 5"/>
                <a:gd name="T3" fmla="*/ 0 h 8"/>
                <a:gd name="T4" fmla="*/ 0 w 5"/>
                <a:gd name="T5" fmla="*/ 0 h 8"/>
                <a:gd name="T6" fmla="*/ 1 w 5"/>
                <a:gd name="T7" fmla="*/ 8 h 8"/>
                <a:gd name="T8" fmla="*/ 1 w 5"/>
                <a:gd name="T9" fmla="*/ 8 h 8"/>
                <a:gd name="T10" fmla="*/ 1 w 5"/>
                <a:gd name="T11" fmla="*/ 0 h 8"/>
                <a:gd name="T12" fmla="*/ 1 w 5"/>
                <a:gd name="T13" fmla="*/ 8 h 8"/>
                <a:gd name="T14" fmla="*/ 5 w 5"/>
                <a:gd name="T15" fmla="*/ 7 h 8"/>
                <a:gd name="T16" fmla="*/ 5 w 5"/>
                <a:gd name="T17" fmla="*/ 3 h 8"/>
                <a:gd name="T18" fmla="*/ 3 w 5"/>
                <a:gd name="T19" fmla="*/ 0 h 8"/>
                <a:gd name="T20" fmla="*/ 0 w 5"/>
                <a:gd name="T21" fmla="*/ 0 h 8"/>
                <a:gd name="T22" fmla="*/ 1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0"/>
                  </a:moveTo>
                  <a:lnTo>
                    <a:pt x="0" y="0"/>
                  </a:lnTo>
                  <a:lnTo>
                    <a:pt x="1" y="8"/>
                  </a:lnTo>
                  <a:lnTo>
                    <a:pt x="1" y="0"/>
                  </a:lnTo>
                  <a:lnTo>
                    <a:pt x="1" y="8"/>
                  </a:lnTo>
                  <a:lnTo>
                    <a:pt x="5" y="7"/>
                  </a:lnTo>
                  <a:lnTo>
                    <a:pt x="5" y="3"/>
                  </a:lnTo>
                  <a:lnTo>
                    <a:pt x="3" y="0"/>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7" name="Freeform 2231"/>
            <p:cNvSpPr>
              <a:spLocks/>
            </p:cNvSpPr>
            <p:nvPr/>
          </p:nvSpPr>
          <p:spPr bwMode="auto">
            <a:xfrm>
              <a:off x="3911" y="2659"/>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7 h 8"/>
                <a:gd name="T16" fmla="*/ 5 w 5"/>
                <a:gd name="T17" fmla="*/ 3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7"/>
                  </a:lnTo>
                  <a:lnTo>
                    <a:pt x="5" y="3"/>
                  </a:lnTo>
                  <a:lnTo>
                    <a:pt x="4" y="2"/>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8" name="Freeform 2232"/>
            <p:cNvSpPr>
              <a:spLocks/>
            </p:cNvSpPr>
            <p:nvPr/>
          </p:nvSpPr>
          <p:spPr bwMode="auto">
            <a:xfrm>
              <a:off x="3911" y="2659"/>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7"/>
                  </a:lnTo>
                  <a:lnTo>
                    <a:pt x="5" y="3"/>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49" name="Freeform 2233"/>
            <p:cNvSpPr>
              <a:spLocks/>
            </p:cNvSpPr>
            <p:nvPr/>
          </p:nvSpPr>
          <p:spPr bwMode="auto">
            <a:xfrm>
              <a:off x="3913" y="2659"/>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3 w 5"/>
                <a:gd name="T15" fmla="*/ 7 h 8"/>
                <a:gd name="T16" fmla="*/ 5 w 5"/>
                <a:gd name="T17" fmla="*/ 3 h 8"/>
                <a:gd name="T18" fmla="*/ 3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3" y="7"/>
                  </a:lnTo>
                  <a:lnTo>
                    <a:pt x="5" y="3"/>
                  </a:lnTo>
                  <a:lnTo>
                    <a:pt x="3"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0" name="Freeform 2234"/>
            <p:cNvSpPr>
              <a:spLocks/>
            </p:cNvSpPr>
            <p:nvPr/>
          </p:nvSpPr>
          <p:spPr bwMode="auto">
            <a:xfrm>
              <a:off x="3913" y="2659"/>
              <a:ext cx="5" cy="8"/>
            </a:xfrm>
            <a:custGeom>
              <a:avLst/>
              <a:gdLst>
                <a:gd name="T0" fmla="*/ 2 w 5"/>
                <a:gd name="T1" fmla="*/ 8 h 8"/>
                <a:gd name="T2" fmla="*/ 3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5 h 8"/>
                <a:gd name="T18" fmla="*/ 5 w 5"/>
                <a:gd name="T19" fmla="*/ 2 h 8"/>
                <a:gd name="T20" fmla="*/ 3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3" y="0"/>
                  </a:lnTo>
                  <a:lnTo>
                    <a:pt x="2" y="0"/>
                  </a:lnTo>
                  <a:lnTo>
                    <a:pt x="0" y="8"/>
                  </a:lnTo>
                  <a:lnTo>
                    <a:pt x="2" y="8"/>
                  </a:lnTo>
                  <a:lnTo>
                    <a:pt x="5" y="7"/>
                  </a:lnTo>
                  <a:lnTo>
                    <a:pt x="5" y="5"/>
                  </a:lnTo>
                  <a:lnTo>
                    <a:pt x="5" y="2"/>
                  </a:lnTo>
                  <a:lnTo>
                    <a:pt x="3"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1" name="Freeform 2235"/>
            <p:cNvSpPr>
              <a:spLocks/>
            </p:cNvSpPr>
            <p:nvPr/>
          </p:nvSpPr>
          <p:spPr bwMode="auto">
            <a:xfrm>
              <a:off x="3915" y="2659"/>
              <a:ext cx="4" cy="8"/>
            </a:xfrm>
            <a:custGeom>
              <a:avLst/>
              <a:gdLst>
                <a:gd name="T0" fmla="*/ 3 w 4"/>
                <a:gd name="T1" fmla="*/ 0 h 8"/>
                <a:gd name="T2" fmla="*/ 1 w 4"/>
                <a:gd name="T3" fmla="*/ 0 h 8"/>
                <a:gd name="T4" fmla="*/ 1 w 4"/>
                <a:gd name="T5" fmla="*/ 0 h 8"/>
                <a:gd name="T6" fmla="*/ 0 w 4"/>
                <a:gd name="T7" fmla="*/ 8 h 8"/>
                <a:gd name="T8" fmla="*/ 0 w 4"/>
                <a:gd name="T9" fmla="*/ 8 h 8"/>
                <a:gd name="T10" fmla="*/ 3 w 4"/>
                <a:gd name="T11" fmla="*/ 0 h 8"/>
                <a:gd name="T12" fmla="*/ 0 w 4"/>
                <a:gd name="T13" fmla="*/ 8 h 8"/>
                <a:gd name="T14" fmla="*/ 3 w 4"/>
                <a:gd name="T15" fmla="*/ 8 h 8"/>
                <a:gd name="T16" fmla="*/ 4 w 4"/>
                <a:gd name="T17" fmla="*/ 5 h 8"/>
                <a:gd name="T18" fmla="*/ 4 w 4"/>
                <a:gd name="T19" fmla="*/ 2 h 8"/>
                <a:gd name="T20" fmla="*/ 1 w 4"/>
                <a:gd name="T21" fmla="*/ 0 h 8"/>
                <a:gd name="T22" fmla="*/ 3 w 4"/>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3" y="0"/>
                  </a:moveTo>
                  <a:lnTo>
                    <a:pt x="1" y="0"/>
                  </a:lnTo>
                  <a:lnTo>
                    <a:pt x="0" y="8"/>
                  </a:lnTo>
                  <a:lnTo>
                    <a:pt x="3" y="0"/>
                  </a:lnTo>
                  <a:lnTo>
                    <a:pt x="0" y="8"/>
                  </a:lnTo>
                  <a:lnTo>
                    <a:pt x="3" y="8"/>
                  </a:lnTo>
                  <a:lnTo>
                    <a:pt x="4" y="5"/>
                  </a:lnTo>
                  <a:lnTo>
                    <a:pt x="4" y="2"/>
                  </a:lnTo>
                  <a:lnTo>
                    <a:pt x="1" y="0"/>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2" name="Freeform 2236"/>
            <p:cNvSpPr>
              <a:spLocks/>
            </p:cNvSpPr>
            <p:nvPr/>
          </p:nvSpPr>
          <p:spPr bwMode="auto">
            <a:xfrm>
              <a:off x="3915" y="2659"/>
              <a:ext cx="6" cy="8"/>
            </a:xfrm>
            <a:custGeom>
              <a:avLst/>
              <a:gdLst>
                <a:gd name="T0" fmla="*/ 1 w 6"/>
                <a:gd name="T1" fmla="*/ 8 h 8"/>
                <a:gd name="T2" fmla="*/ 3 w 6"/>
                <a:gd name="T3" fmla="*/ 2 h 8"/>
                <a:gd name="T4" fmla="*/ 3 w 6"/>
                <a:gd name="T5" fmla="*/ 0 h 8"/>
                <a:gd name="T6" fmla="*/ 0 w 6"/>
                <a:gd name="T7" fmla="*/ 8 h 8"/>
                <a:gd name="T8" fmla="*/ 1 w 6"/>
                <a:gd name="T9" fmla="*/ 8 h 8"/>
                <a:gd name="T10" fmla="*/ 1 w 6"/>
                <a:gd name="T11" fmla="*/ 8 h 8"/>
                <a:gd name="T12" fmla="*/ 1 w 6"/>
                <a:gd name="T13" fmla="*/ 8 h 8"/>
                <a:gd name="T14" fmla="*/ 3 w 6"/>
                <a:gd name="T15" fmla="*/ 8 h 8"/>
                <a:gd name="T16" fmla="*/ 6 w 6"/>
                <a:gd name="T17" fmla="*/ 7 h 8"/>
                <a:gd name="T18" fmla="*/ 6 w 6"/>
                <a:gd name="T19" fmla="*/ 3 h 8"/>
                <a:gd name="T20" fmla="*/ 3 w 6"/>
                <a:gd name="T21" fmla="*/ 2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2"/>
                  </a:lnTo>
                  <a:lnTo>
                    <a:pt x="3" y="0"/>
                  </a:lnTo>
                  <a:lnTo>
                    <a:pt x="0" y="8"/>
                  </a:lnTo>
                  <a:lnTo>
                    <a:pt x="1" y="8"/>
                  </a:lnTo>
                  <a:lnTo>
                    <a:pt x="3" y="8"/>
                  </a:lnTo>
                  <a:lnTo>
                    <a:pt x="6" y="7"/>
                  </a:lnTo>
                  <a:lnTo>
                    <a:pt x="6" y="3"/>
                  </a:lnTo>
                  <a:lnTo>
                    <a:pt x="3" y="2"/>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3" name="Freeform 2237"/>
            <p:cNvSpPr>
              <a:spLocks/>
            </p:cNvSpPr>
            <p:nvPr/>
          </p:nvSpPr>
          <p:spPr bwMode="auto">
            <a:xfrm>
              <a:off x="3916" y="2661"/>
              <a:ext cx="5" cy="6"/>
            </a:xfrm>
            <a:custGeom>
              <a:avLst/>
              <a:gdLst>
                <a:gd name="T0" fmla="*/ 0 w 5"/>
                <a:gd name="T1" fmla="*/ 6 h 6"/>
                <a:gd name="T2" fmla="*/ 3 w 5"/>
                <a:gd name="T3" fmla="*/ 0 h 6"/>
                <a:gd name="T4" fmla="*/ 2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5 h 6"/>
                <a:gd name="T18" fmla="*/ 5 w 5"/>
                <a:gd name="T19" fmla="*/ 1 h 6"/>
                <a:gd name="T20" fmla="*/ 3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3" y="0"/>
                  </a:lnTo>
                  <a:lnTo>
                    <a:pt x="2" y="0"/>
                  </a:lnTo>
                  <a:lnTo>
                    <a:pt x="0" y="6"/>
                  </a:lnTo>
                  <a:lnTo>
                    <a:pt x="3" y="6"/>
                  </a:lnTo>
                  <a:lnTo>
                    <a:pt x="5" y="5"/>
                  </a:lnTo>
                  <a:lnTo>
                    <a:pt x="5" y="1"/>
                  </a:lnTo>
                  <a:lnTo>
                    <a:pt x="3"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4" name="Freeform 2238"/>
            <p:cNvSpPr>
              <a:spLocks/>
            </p:cNvSpPr>
            <p:nvPr/>
          </p:nvSpPr>
          <p:spPr bwMode="auto">
            <a:xfrm>
              <a:off x="3916" y="2661"/>
              <a:ext cx="7" cy="8"/>
            </a:xfrm>
            <a:custGeom>
              <a:avLst/>
              <a:gdLst>
                <a:gd name="T0" fmla="*/ 5 w 7"/>
                <a:gd name="T1" fmla="*/ 0 h 8"/>
                <a:gd name="T2" fmla="*/ 3 w 7"/>
                <a:gd name="T3" fmla="*/ 0 h 8"/>
                <a:gd name="T4" fmla="*/ 3 w 7"/>
                <a:gd name="T5" fmla="*/ 0 h 8"/>
                <a:gd name="T6" fmla="*/ 0 w 7"/>
                <a:gd name="T7" fmla="*/ 6 h 8"/>
                <a:gd name="T8" fmla="*/ 2 w 7"/>
                <a:gd name="T9" fmla="*/ 8 h 8"/>
                <a:gd name="T10" fmla="*/ 5 w 7"/>
                <a:gd name="T11" fmla="*/ 0 h 8"/>
                <a:gd name="T12" fmla="*/ 2 w 7"/>
                <a:gd name="T13" fmla="*/ 8 h 8"/>
                <a:gd name="T14" fmla="*/ 5 w 7"/>
                <a:gd name="T15" fmla="*/ 6 h 8"/>
                <a:gd name="T16" fmla="*/ 7 w 7"/>
                <a:gd name="T17" fmla="*/ 5 h 8"/>
                <a:gd name="T18" fmla="*/ 7 w 7"/>
                <a:gd name="T19" fmla="*/ 1 h 8"/>
                <a:gd name="T20" fmla="*/ 3 w 7"/>
                <a:gd name="T21" fmla="*/ 0 h 8"/>
                <a:gd name="T22" fmla="*/ 5 w 7"/>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0"/>
                  </a:moveTo>
                  <a:lnTo>
                    <a:pt x="3" y="0"/>
                  </a:lnTo>
                  <a:lnTo>
                    <a:pt x="0" y="6"/>
                  </a:lnTo>
                  <a:lnTo>
                    <a:pt x="2" y="8"/>
                  </a:lnTo>
                  <a:lnTo>
                    <a:pt x="5" y="0"/>
                  </a:lnTo>
                  <a:lnTo>
                    <a:pt x="2" y="8"/>
                  </a:lnTo>
                  <a:lnTo>
                    <a:pt x="5" y="6"/>
                  </a:lnTo>
                  <a:lnTo>
                    <a:pt x="7" y="5"/>
                  </a:lnTo>
                  <a:lnTo>
                    <a:pt x="7" y="1"/>
                  </a:lnTo>
                  <a:lnTo>
                    <a:pt x="3" y="0"/>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5" name="Freeform 2239"/>
            <p:cNvSpPr>
              <a:spLocks/>
            </p:cNvSpPr>
            <p:nvPr/>
          </p:nvSpPr>
          <p:spPr bwMode="auto">
            <a:xfrm>
              <a:off x="3916" y="2661"/>
              <a:ext cx="8" cy="8"/>
            </a:xfrm>
            <a:custGeom>
              <a:avLst/>
              <a:gdLst>
                <a:gd name="T0" fmla="*/ 5 w 8"/>
                <a:gd name="T1" fmla="*/ 1 h 8"/>
                <a:gd name="T2" fmla="*/ 5 w 8"/>
                <a:gd name="T3" fmla="*/ 1 h 8"/>
                <a:gd name="T4" fmla="*/ 5 w 8"/>
                <a:gd name="T5" fmla="*/ 0 h 8"/>
                <a:gd name="T6" fmla="*/ 0 w 8"/>
                <a:gd name="T7" fmla="*/ 6 h 8"/>
                <a:gd name="T8" fmla="*/ 2 w 8"/>
                <a:gd name="T9" fmla="*/ 8 h 8"/>
                <a:gd name="T10" fmla="*/ 5 w 8"/>
                <a:gd name="T11" fmla="*/ 1 h 8"/>
                <a:gd name="T12" fmla="*/ 2 w 8"/>
                <a:gd name="T13" fmla="*/ 8 h 8"/>
                <a:gd name="T14" fmla="*/ 5 w 8"/>
                <a:gd name="T15" fmla="*/ 8 h 8"/>
                <a:gd name="T16" fmla="*/ 7 w 8"/>
                <a:gd name="T17" fmla="*/ 6 h 8"/>
                <a:gd name="T18" fmla="*/ 8 w 8"/>
                <a:gd name="T19" fmla="*/ 3 h 8"/>
                <a:gd name="T20" fmla="*/ 5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5" y="1"/>
                  </a:moveTo>
                  <a:lnTo>
                    <a:pt x="5" y="1"/>
                  </a:lnTo>
                  <a:lnTo>
                    <a:pt x="5" y="0"/>
                  </a:lnTo>
                  <a:lnTo>
                    <a:pt x="0" y="6"/>
                  </a:lnTo>
                  <a:lnTo>
                    <a:pt x="2" y="8"/>
                  </a:lnTo>
                  <a:lnTo>
                    <a:pt x="5" y="1"/>
                  </a:lnTo>
                  <a:lnTo>
                    <a:pt x="2" y="8"/>
                  </a:lnTo>
                  <a:lnTo>
                    <a:pt x="5" y="8"/>
                  </a:lnTo>
                  <a:lnTo>
                    <a:pt x="7" y="6"/>
                  </a:lnTo>
                  <a:lnTo>
                    <a:pt x="8" y="3"/>
                  </a:lnTo>
                  <a:lnTo>
                    <a:pt x="5"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6" name="Freeform 2240"/>
            <p:cNvSpPr>
              <a:spLocks/>
            </p:cNvSpPr>
            <p:nvPr/>
          </p:nvSpPr>
          <p:spPr bwMode="auto">
            <a:xfrm>
              <a:off x="3918" y="2662"/>
              <a:ext cx="6" cy="7"/>
            </a:xfrm>
            <a:custGeom>
              <a:avLst/>
              <a:gdLst>
                <a:gd name="T0" fmla="*/ 5 w 6"/>
                <a:gd name="T1" fmla="*/ 0 h 7"/>
                <a:gd name="T2" fmla="*/ 5 w 6"/>
                <a:gd name="T3" fmla="*/ 0 h 7"/>
                <a:gd name="T4" fmla="*/ 3 w 6"/>
                <a:gd name="T5" fmla="*/ 0 h 7"/>
                <a:gd name="T6" fmla="*/ 0 w 6"/>
                <a:gd name="T7" fmla="*/ 7 h 7"/>
                <a:gd name="T8" fmla="*/ 1 w 6"/>
                <a:gd name="T9" fmla="*/ 7 h 7"/>
                <a:gd name="T10" fmla="*/ 5 w 6"/>
                <a:gd name="T11" fmla="*/ 0 h 7"/>
                <a:gd name="T12" fmla="*/ 1 w 6"/>
                <a:gd name="T13" fmla="*/ 7 h 7"/>
                <a:gd name="T14" fmla="*/ 5 w 6"/>
                <a:gd name="T15" fmla="*/ 7 h 7"/>
                <a:gd name="T16" fmla="*/ 6 w 6"/>
                <a:gd name="T17" fmla="*/ 5 h 7"/>
                <a:gd name="T18" fmla="*/ 6 w 6"/>
                <a:gd name="T19" fmla="*/ 4 h 7"/>
                <a:gd name="T20" fmla="*/ 5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5" y="0"/>
                  </a:moveTo>
                  <a:lnTo>
                    <a:pt x="5" y="0"/>
                  </a:lnTo>
                  <a:lnTo>
                    <a:pt x="3" y="0"/>
                  </a:lnTo>
                  <a:lnTo>
                    <a:pt x="0" y="7"/>
                  </a:lnTo>
                  <a:lnTo>
                    <a:pt x="1" y="7"/>
                  </a:lnTo>
                  <a:lnTo>
                    <a:pt x="5" y="0"/>
                  </a:lnTo>
                  <a:lnTo>
                    <a:pt x="1" y="7"/>
                  </a:lnTo>
                  <a:lnTo>
                    <a:pt x="5" y="7"/>
                  </a:lnTo>
                  <a:lnTo>
                    <a:pt x="6" y="5"/>
                  </a:lnTo>
                  <a:lnTo>
                    <a:pt x="6" y="4"/>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7" name="Freeform 2241"/>
            <p:cNvSpPr>
              <a:spLocks/>
            </p:cNvSpPr>
            <p:nvPr/>
          </p:nvSpPr>
          <p:spPr bwMode="auto">
            <a:xfrm>
              <a:off x="3918" y="2662"/>
              <a:ext cx="8" cy="9"/>
            </a:xfrm>
            <a:custGeom>
              <a:avLst/>
              <a:gdLst>
                <a:gd name="T0" fmla="*/ 1 w 8"/>
                <a:gd name="T1" fmla="*/ 7 h 9"/>
                <a:gd name="T2" fmla="*/ 6 w 8"/>
                <a:gd name="T3" fmla="*/ 2 h 9"/>
                <a:gd name="T4" fmla="*/ 5 w 8"/>
                <a:gd name="T5" fmla="*/ 0 h 9"/>
                <a:gd name="T6" fmla="*/ 0 w 8"/>
                <a:gd name="T7" fmla="*/ 7 h 9"/>
                <a:gd name="T8" fmla="*/ 1 w 8"/>
                <a:gd name="T9" fmla="*/ 7 h 9"/>
                <a:gd name="T10" fmla="*/ 1 w 8"/>
                <a:gd name="T11" fmla="*/ 7 h 9"/>
                <a:gd name="T12" fmla="*/ 1 w 8"/>
                <a:gd name="T13" fmla="*/ 7 h 9"/>
                <a:gd name="T14" fmla="*/ 5 w 8"/>
                <a:gd name="T15" fmla="*/ 9 h 9"/>
                <a:gd name="T16" fmla="*/ 6 w 8"/>
                <a:gd name="T17" fmla="*/ 7 h 9"/>
                <a:gd name="T18" fmla="*/ 8 w 8"/>
                <a:gd name="T19" fmla="*/ 4 h 9"/>
                <a:gd name="T20" fmla="*/ 6 w 8"/>
                <a:gd name="T21" fmla="*/ 2 h 9"/>
                <a:gd name="T22" fmla="*/ 1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7"/>
                  </a:moveTo>
                  <a:lnTo>
                    <a:pt x="6" y="2"/>
                  </a:lnTo>
                  <a:lnTo>
                    <a:pt x="5" y="0"/>
                  </a:lnTo>
                  <a:lnTo>
                    <a:pt x="0" y="7"/>
                  </a:lnTo>
                  <a:lnTo>
                    <a:pt x="1" y="7"/>
                  </a:lnTo>
                  <a:lnTo>
                    <a:pt x="5" y="9"/>
                  </a:lnTo>
                  <a:lnTo>
                    <a:pt x="6" y="7"/>
                  </a:lnTo>
                  <a:lnTo>
                    <a:pt x="8" y="4"/>
                  </a:lnTo>
                  <a:lnTo>
                    <a:pt x="6" y="2"/>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8" name="Freeform 2242"/>
            <p:cNvSpPr>
              <a:spLocks/>
            </p:cNvSpPr>
            <p:nvPr/>
          </p:nvSpPr>
          <p:spPr bwMode="auto">
            <a:xfrm>
              <a:off x="3919" y="2664"/>
              <a:ext cx="7" cy="7"/>
            </a:xfrm>
            <a:custGeom>
              <a:avLst/>
              <a:gdLst>
                <a:gd name="T0" fmla="*/ 7 w 7"/>
                <a:gd name="T1" fmla="*/ 0 h 7"/>
                <a:gd name="T2" fmla="*/ 5 w 7"/>
                <a:gd name="T3" fmla="*/ 0 h 7"/>
                <a:gd name="T4" fmla="*/ 5 w 7"/>
                <a:gd name="T5" fmla="*/ 0 h 7"/>
                <a:gd name="T6" fmla="*/ 0 w 7"/>
                <a:gd name="T7" fmla="*/ 5 h 7"/>
                <a:gd name="T8" fmla="*/ 2 w 7"/>
                <a:gd name="T9" fmla="*/ 7 h 7"/>
                <a:gd name="T10" fmla="*/ 7 w 7"/>
                <a:gd name="T11" fmla="*/ 0 h 7"/>
                <a:gd name="T12" fmla="*/ 2 w 7"/>
                <a:gd name="T13" fmla="*/ 7 h 7"/>
                <a:gd name="T14" fmla="*/ 5 w 7"/>
                <a:gd name="T15" fmla="*/ 7 h 7"/>
                <a:gd name="T16" fmla="*/ 7 w 7"/>
                <a:gd name="T17" fmla="*/ 5 h 7"/>
                <a:gd name="T18" fmla="*/ 7 w 7"/>
                <a:gd name="T19" fmla="*/ 3 h 7"/>
                <a:gd name="T20" fmla="*/ 5 w 7"/>
                <a:gd name="T21" fmla="*/ 0 h 7"/>
                <a:gd name="T22" fmla="*/ 7 w 7"/>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7" y="0"/>
                  </a:moveTo>
                  <a:lnTo>
                    <a:pt x="5" y="0"/>
                  </a:lnTo>
                  <a:lnTo>
                    <a:pt x="0" y="5"/>
                  </a:lnTo>
                  <a:lnTo>
                    <a:pt x="2" y="7"/>
                  </a:lnTo>
                  <a:lnTo>
                    <a:pt x="7" y="0"/>
                  </a:lnTo>
                  <a:lnTo>
                    <a:pt x="2" y="7"/>
                  </a:lnTo>
                  <a:lnTo>
                    <a:pt x="5" y="7"/>
                  </a:lnTo>
                  <a:lnTo>
                    <a:pt x="7" y="5"/>
                  </a:lnTo>
                  <a:lnTo>
                    <a:pt x="7" y="3"/>
                  </a:lnTo>
                  <a:lnTo>
                    <a:pt x="5" y="0"/>
                  </a:lnTo>
                  <a:lnTo>
                    <a:pt x="7"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59" name="Freeform 2243"/>
            <p:cNvSpPr>
              <a:spLocks/>
            </p:cNvSpPr>
            <p:nvPr/>
          </p:nvSpPr>
          <p:spPr bwMode="auto">
            <a:xfrm>
              <a:off x="3921" y="2664"/>
              <a:ext cx="6" cy="8"/>
            </a:xfrm>
            <a:custGeom>
              <a:avLst/>
              <a:gdLst>
                <a:gd name="T0" fmla="*/ 5 w 6"/>
                <a:gd name="T1" fmla="*/ 2 h 8"/>
                <a:gd name="T2" fmla="*/ 5 w 6"/>
                <a:gd name="T3" fmla="*/ 2 h 8"/>
                <a:gd name="T4" fmla="*/ 5 w 6"/>
                <a:gd name="T5" fmla="*/ 0 h 8"/>
                <a:gd name="T6" fmla="*/ 0 w 6"/>
                <a:gd name="T7" fmla="*/ 7 h 8"/>
                <a:gd name="T8" fmla="*/ 0 w 6"/>
                <a:gd name="T9" fmla="*/ 7 h 8"/>
                <a:gd name="T10" fmla="*/ 5 w 6"/>
                <a:gd name="T11" fmla="*/ 2 h 8"/>
                <a:gd name="T12" fmla="*/ 0 w 6"/>
                <a:gd name="T13" fmla="*/ 7 h 8"/>
                <a:gd name="T14" fmla="*/ 3 w 6"/>
                <a:gd name="T15" fmla="*/ 8 h 8"/>
                <a:gd name="T16" fmla="*/ 5 w 6"/>
                <a:gd name="T17" fmla="*/ 7 h 8"/>
                <a:gd name="T18" fmla="*/ 6 w 6"/>
                <a:gd name="T19" fmla="*/ 3 h 8"/>
                <a:gd name="T20" fmla="*/ 5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5" y="2"/>
                  </a:moveTo>
                  <a:lnTo>
                    <a:pt x="5" y="2"/>
                  </a:lnTo>
                  <a:lnTo>
                    <a:pt x="5" y="0"/>
                  </a:lnTo>
                  <a:lnTo>
                    <a:pt x="0" y="7"/>
                  </a:lnTo>
                  <a:lnTo>
                    <a:pt x="5" y="2"/>
                  </a:lnTo>
                  <a:lnTo>
                    <a:pt x="0" y="7"/>
                  </a:lnTo>
                  <a:lnTo>
                    <a:pt x="3" y="8"/>
                  </a:lnTo>
                  <a:lnTo>
                    <a:pt x="5" y="7"/>
                  </a:lnTo>
                  <a:lnTo>
                    <a:pt x="6" y="3"/>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0" name="Freeform 2244"/>
            <p:cNvSpPr>
              <a:spLocks/>
            </p:cNvSpPr>
            <p:nvPr/>
          </p:nvSpPr>
          <p:spPr bwMode="auto">
            <a:xfrm>
              <a:off x="3921" y="2666"/>
              <a:ext cx="8" cy="6"/>
            </a:xfrm>
            <a:custGeom>
              <a:avLst/>
              <a:gdLst>
                <a:gd name="T0" fmla="*/ 6 w 8"/>
                <a:gd name="T1" fmla="*/ 0 h 6"/>
                <a:gd name="T2" fmla="*/ 6 w 8"/>
                <a:gd name="T3" fmla="*/ 0 h 6"/>
                <a:gd name="T4" fmla="*/ 5 w 8"/>
                <a:gd name="T5" fmla="*/ 0 h 6"/>
                <a:gd name="T6" fmla="*/ 0 w 8"/>
                <a:gd name="T7" fmla="*/ 5 h 6"/>
                <a:gd name="T8" fmla="*/ 2 w 8"/>
                <a:gd name="T9" fmla="*/ 6 h 6"/>
                <a:gd name="T10" fmla="*/ 6 w 8"/>
                <a:gd name="T11" fmla="*/ 0 h 6"/>
                <a:gd name="T12" fmla="*/ 2 w 8"/>
                <a:gd name="T13" fmla="*/ 6 h 6"/>
                <a:gd name="T14" fmla="*/ 3 w 8"/>
                <a:gd name="T15" fmla="*/ 6 h 6"/>
                <a:gd name="T16" fmla="*/ 6 w 8"/>
                <a:gd name="T17" fmla="*/ 5 h 6"/>
                <a:gd name="T18" fmla="*/ 8 w 8"/>
                <a:gd name="T19" fmla="*/ 3 h 6"/>
                <a:gd name="T20" fmla="*/ 6 w 8"/>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6" y="0"/>
                  </a:moveTo>
                  <a:lnTo>
                    <a:pt x="6" y="0"/>
                  </a:lnTo>
                  <a:lnTo>
                    <a:pt x="5" y="0"/>
                  </a:lnTo>
                  <a:lnTo>
                    <a:pt x="0" y="5"/>
                  </a:lnTo>
                  <a:lnTo>
                    <a:pt x="2" y="6"/>
                  </a:lnTo>
                  <a:lnTo>
                    <a:pt x="6" y="0"/>
                  </a:lnTo>
                  <a:lnTo>
                    <a:pt x="2" y="6"/>
                  </a:lnTo>
                  <a:lnTo>
                    <a:pt x="3" y="6"/>
                  </a:lnTo>
                  <a:lnTo>
                    <a:pt x="6" y="5"/>
                  </a:lnTo>
                  <a:lnTo>
                    <a:pt x="8" y="3"/>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1" name="Freeform 2245"/>
            <p:cNvSpPr>
              <a:spLocks/>
            </p:cNvSpPr>
            <p:nvPr/>
          </p:nvSpPr>
          <p:spPr bwMode="auto">
            <a:xfrm>
              <a:off x="3923" y="2666"/>
              <a:ext cx="6" cy="8"/>
            </a:xfrm>
            <a:custGeom>
              <a:avLst/>
              <a:gdLst>
                <a:gd name="T0" fmla="*/ 0 w 6"/>
                <a:gd name="T1" fmla="*/ 6 h 8"/>
                <a:gd name="T2" fmla="*/ 6 w 6"/>
                <a:gd name="T3" fmla="*/ 1 h 8"/>
                <a:gd name="T4" fmla="*/ 4 w 6"/>
                <a:gd name="T5" fmla="*/ 0 h 8"/>
                <a:gd name="T6" fmla="*/ 0 w 6"/>
                <a:gd name="T7" fmla="*/ 6 h 8"/>
                <a:gd name="T8" fmla="*/ 0 w 6"/>
                <a:gd name="T9" fmla="*/ 6 h 8"/>
                <a:gd name="T10" fmla="*/ 0 w 6"/>
                <a:gd name="T11" fmla="*/ 6 h 8"/>
                <a:gd name="T12" fmla="*/ 0 w 6"/>
                <a:gd name="T13" fmla="*/ 6 h 8"/>
                <a:gd name="T14" fmla="*/ 3 w 6"/>
                <a:gd name="T15" fmla="*/ 8 h 8"/>
                <a:gd name="T16" fmla="*/ 6 w 6"/>
                <a:gd name="T17" fmla="*/ 6 h 8"/>
                <a:gd name="T18" fmla="*/ 6 w 6"/>
                <a:gd name="T19" fmla="*/ 5 h 8"/>
                <a:gd name="T20" fmla="*/ 6 w 6"/>
                <a:gd name="T21" fmla="*/ 1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6" y="1"/>
                  </a:lnTo>
                  <a:lnTo>
                    <a:pt x="4" y="0"/>
                  </a:lnTo>
                  <a:lnTo>
                    <a:pt x="0" y="6"/>
                  </a:lnTo>
                  <a:lnTo>
                    <a:pt x="3" y="8"/>
                  </a:lnTo>
                  <a:lnTo>
                    <a:pt x="6" y="6"/>
                  </a:lnTo>
                  <a:lnTo>
                    <a:pt x="6" y="5"/>
                  </a:lnTo>
                  <a:lnTo>
                    <a:pt x="6" y="1"/>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2" name="Freeform 2246"/>
            <p:cNvSpPr>
              <a:spLocks/>
            </p:cNvSpPr>
            <p:nvPr/>
          </p:nvSpPr>
          <p:spPr bwMode="auto">
            <a:xfrm>
              <a:off x="3923" y="2667"/>
              <a:ext cx="8" cy="7"/>
            </a:xfrm>
            <a:custGeom>
              <a:avLst/>
              <a:gdLst>
                <a:gd name="T0" fmla="*/ 6 w 8"/>
                <a:gd name="T1" fmla="*/ 2 h 7"/>
                <a:gd name="T2" fmla="*/ 6 w 8"/>
                <a:gd name="T3" fmla="*/ 0 h 7"/>
                <a:gd name="T4" fmla="*/ 4 w 8"/>
                <a:gd name="T5" fmla="*/ 0 h 7"/>
                <a:gd name="T6" fmla="*/ 0 w 8"/>
                <a:gd name="T7" fmla="*/ 5 h 7"/>
                <a:gd name="T8" fmla="*/ 1 w 8"/>
                <a:gd name="T9" fmla="*/ 7 h 7"/>
                <a:gd name="T10" fmla="*/ 6 w 8"/>
                <a:gd name="T11" fmla="*/ 2 h 7"/>
                <a:gd name="T12" fmla="*/ 1 w 8"/>
                <a:gd name="T13" fmla="*/ 7 h 7"/>
                <a:gd name="T14" fmla="*/ 4 w 8"/>
                <a:gd name="T15" fmla="*/ 7 h 7"/>
                <a:gd name="T16" fmla="*/ 6 w 8"/>
                <a:gd name="T17" fmla="*/ 7 h 7"/>
                <a:gd name="T18" fmla="*/ 8 w 8"/>
                <a:gd name="T19" fmla="*/ 4 h 7"/>
                <a:gd name="T20" fmla="*/ 6 w 8"/>
                <a:gd name="T21" fmla="*/ 0 h 7"/>
                <a:gd name="T22" fmla="*/ 6 w 8"/>
                <a:gd name="T23" fmla="*/ 2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2"/>
                  </a:moveTo>
                  <a:lnTo>
                    <a:pt x="6" y="0"/>
                  </a:lnTo>
                  <a:lnTo>
                    <a:pt x="4" y="0"/>
                  </a:lnTo>
                  <a:lnTo>
                    <a:pt x="0" y="5"/>
                  </a:lnTo>
                  <a:lnTo>
                    <a:pt x="1" y="7"/>
                  </a:lnTo>
                  <a:lnTo>
                    <a:pt x="6" y="2"/>
                  </a:lnTo>
                  <a:lnTo>
                    <a:pt x="1" y="7"/>
                  </a:lnTo>
                  <a:lnTo>
                    <a:pt x="4" y="7"/>
                  </a:lnTo>
                  <a:lnTo>
                    <a:pt x="6" y="7"/>
                  </a:lnTo>
                  <a:lnTo>
                    <a:pt x="8" y="4"/>
                  </a:lnTo>
                  <a:lnTo>
                    <a:pt x="6" y="0"/>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3" name="Freeform 2247"/>
            <p:cNvSpPr>
              <a:spLocks/>
            </p:cNvSpPr>
            <p:nvPr/>
          </p:nvSpPr>
          <p:spPr bwMode="auto">
            <a:xfrm>
              <a:off x="3924" y="2669"/>
              <a:ext cx="7" cy="6"/>
            </a:xfrm>
            <a:custGeom>
              <a:avLst/>
              <a:gdLst>
                <a:gd name="T0" fmla="*/ 0 w 7"/>
                <a:gd name="T1" fmla="*/ 5 h 6"/>
                <a:gd name="T2" fmla="*/ 7 w 7"/>
                <a:gd name="T3" fmla="*/ 0 h 6"/>
                <a:gd name="T4" fmla="*/ 5 w 7"/>
                <a:gd name="T5" fmla="*/ 0 h 6"/>
                <a:gd name="T6" fmla="*/ 0 w 7"/>
                <a:gd name="T7" fmla="*/ 5 h 6"/>
                <a:gd name="T8" fmla="*/ 0 w 7"/>
                <a:gd name="T9" fmla="*/ 5 h 6"/>
                <a:gd name="T10" fmla="*/ 0 w 7"/>
                <a:gd name="T11" fmla="*/ 5 h 6"/>
                <a:gd name="T12" fmla="*/ 0 w 7"/>
                <a:gd name="T13" fmla="*/ 5 h 6"/>
                <a:gd name="T14" fmla="*/ 3 w 7"/>
                <a:gd name="T15" fmla="*/ 6 h 6"/>
                <a:gd name="T16" fmla="*/ 7 w 7"/>
                <a:gd name="T17" fmla="*/ 5 h 6"/>
                <a:gd name="T18" fmla="*/ 7 w 7"/>
                <a:gd name="T19" fmla="*/ 3 h 6"/>
                <a:gd name="T20" fmla="*/ 7 w 7"/>
                <a:gd name="T21" fmla="*/ 0 h 6"/>
                <a:gd name="T22" fmla="*/ 0 w 7"/>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0" y="5"/>
                  </a:moveTo>
                  <a:lnTo>
                    <a:pt x="7" y="0"/>
                  </a:lnTo>
                  <a:lnTo>
                    <a:pt x="5" y="0"/>
                  </a:lnTo>
                  <a:lnTo>
                    <a:pt x="0" y="5"/>
                  </a:lnTo>
                  <a:lnTo>
                    <a:pt x="3" y="6"/>
                  </a:lnTo>
                  <a:lnTo>
                    <a:pt x="7" y="5"/>
                  </a:lnTo>
                  <a:lnTo>
                    <a:pt x="7" y="3"/>
                  </a:lnTo>
                  <a:lnTo>
                    <a:pt x="7" y="0"/>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4" name="Freeform 2248"/>
            <p:cNvSpPr>
              <a:spLocks/>
            </p:cNvSpPr>
            <p:nvPr/>
          </p:nvSpPr>
          <p:spPr bwMode="auto">
            <a:xfrm>
              <a:off x="3924" y="2669"/>
              <a:ext cx="8" cy="8"/>
            </a:xfrm>
            <a:custGeom>
              <a:avLst/>
              <a:gdLst>
                <a:gd name="T0" fmla="*/ 8 w 8"/>
                <a:gd name="T1" fmla="*/ 2 h 8"/>
                <a:gd name="T2" fmla="*/ 7 w 8"/>
                <a:gd name="T3" fmla="*/ 2 h 8"/>
                <a:gd name="T4" fmla="*/ 7 w 8"/>
                <a:gd name="T5" fmla="*/ 0 h 8"/>
                <a:gd name="T6" fmla="*/ 0 w 8"/>
                <a:gd name="T7" fmla="*/ 5 h 8"/>
                <a:gd name="T8" fmla="*/ 2 w 8"/>
                <a:gd name="T9" fmla="*/ 6 h 8"/>
                <a:gd name="T10" fmla="*/ 8 w 8"/>
                <a:gd name="T11" fmla="*/ 2 h 8"/>
                <a:gd name="T12" fmla="*/ 2 w 8"/>
                <a:gd name="T13" fmla="*/ 6 h 8"/>
                <a:gd name="T14" fmla="*/ 5 w 8"/>
                <a:gd name="T15" fmla="*/ 8 h 8"/>
                <a:gd name="T16" fmla="*/ 7 w 8"/>
                <a:gd name="T17" fmla="*/ 6 h 8"/>
                <a:gd name="T18" fmla="*/ 8 w 8"/>
                <a:gd name="T19" fmla="*/ 5 h 8"/>
                <a:gd name="T20" fmla="*/ 7 w 8"/>
                <a:gd name="T21" fmla="*/ 2 h 8"/>
                <a:gd name="T22" fmla="*/ 8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2"/>
                  </a:moveTo>
                  <a:lnTo>
                    <a:pt x="7" y="2"/>
                  </a:lnTo>
                  <a:lnTo>
                    <a:pt x="7" y="0"/>
                  </a:lnTo>
                  <a:lnTo>
                    <a:pt x="0" y="5"/>
                  </a:lnTo>
                  <a:lnTo>
                    <a:pt x="2" y="6"/>
                  </a:lnTo>
                  <a:lnTo>
                    <a:pt x="8" y="2"/>
                  </a:lnTo>
                  <a:lnTo>
                    <a:pt x="2" y="6"/>
                  </a:lnTo>
                  <a:lnTo>
                    <a:pt x="5" y="8"/>
                  </a:lnTo>
                  <a:lnTo>
                    <a:pt x="7" y="6"/>
                  </a:lnTo>
                  <a:lnTo>
                    <a:pt x="8" y="5"/>
                  </a:lnTo>
                  <a:lnTo>
                    <a:pt x="7" y="2"/>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5" name="Freeform 2249"/>
            <p:cNvSpPr>
              <a:spLocks/>
            </p:cNvSpPr>
            <p:nvPr/>
          </p:nvSpPr>
          <p:spPr bwMode="auto">
            <a:xfrm>
              <a:off x="3926" y="2671"/>
              <a:ext cx="8" cy="8"/>
            </a:xfrm>
            <a:custGeom>
              <a:avLst/>
              <a:gdLst>
                <a:gd name="T0" fmla="*/ 1 w 8"/>
                <a:gd name="T1" fmla="*/ 6 h 8"/>
                <a:gd name="T2" fmla="*/ 6 w 8"/>
                <a:gd name="T3" fmla="*/ 1 h 8"/>
                <a:gd name="T4" fmla="*/ 6 w 8"/>
                <a:gd name="T5" fmla="*/ 0 h 8"/>
                <a:gd name="T6" fmla="*/ 0 w 8"/>
                <a:gd name="T7" fmla="*/ 4 h 8"/>
                <a:gd name="T8" fmla="*/ 0 w 8"/>
                <a:gd name="T9" fmla="*/ 6 h 8"/>
                <a:gd name="T10" fmla="*/ 1 w 8"/>
                <a:gd name="T11" fmla="*/ 6 h 8"/>
                <a:gd name="T12" fmla="*/ 0 w 8"/>
                <a:gd name="T13" fmla="*/ 6 h 8"/>
                <a:gd name="T14" fmla="*/ 3 w 8"/>
                <a:gd name="T15" fmla="*/ 8 h 8"/>
                <a:gd name="T16" fmla="*/ 6 w 8"/>
                <a:gd name="T17" fmla="*/ 6 h 8"/>
                <a:gd name="T18" fmla="*/ 8 w 8"/>
                <a:gd name="T19" fmla="*/ 4 h 8"/>
                <a:gd name="T20" fmla="*/ 6 w 8"/>
                <a:gd name="T21" fmla="*/ 1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6" y="1"/>
                  </a:lnTo>
                  <a:lnTo>
                    <a:pt x="6" y="0"/>
                  </a:lnTo>
                  <a:lnTo>
                    <a:pt x="0" y="4"/>
                  </a:lnTo>
                  <a:lnTo>
                    <a:pt x="0" y="6"/>
                  </a:lnTo>
                  <a:lnTo>
                    <a:pt x="1" y="6"/>
                  </a:lnTo>
                  <a:lnTo>
                    <a:pt x="0" y="6"/>
                  </a:lnTo>
                  <a:lnTo>
                    <a:pt x="3" y="8"/>
                  </a:lnTo>
                  <a:lnTo>
                    <a:pt x="6" y="6"/>
                  </a:lnTo>
                  <a:lnTo>
                    <a:pt x="8" y="4"/>
                  </a:lnTo>
                  <a:lnTo>
                    <a:pt x="6" y="1"/>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6" name="Freeform 2250"/>
            <p:cNvSpPr>
              <a:spLocks/>
            </p:cNvSpPr>
            <p:nvPr/>
          </p:nvSpPr>
          <p:spPr bwMode="auto">
            <a:xfrm>
              <a:off x="3927" y="2672"/>
              <a:ext cx="7" cy="7"/>
            </a:xfrm>
            <a:custGeom>
              <a:avLst/>
              <a:gdLst>
                <a:gd name="T0" fmla="*/ 7 w 7"/>
                <a:gd name="T1" fmla="*/ 2 h 7"/>
                <a:gd name="T2" fmla="*/ 7 w 7"/>
                <a:gd name="T3" fmla="*/ 0 h 7"/>
                <a:gd name="T4" fmla="*/ 5 w 7"/>
                <a:gd name="T5" fmla="*/ 0 h 7"/>
                <a:gd name="T6" fmla="*/ 0 w 7"/>
                <a:gd name="T7" fmla="*/ 5 h 7"/>
                <a:gd name="T8" fmla="*/ 0 w 7"/>
                <a:gd name="T9" fmla="*/ 5 h 7"/>
                <a:gd name="T10" fmla="*/ 7 w 7"/>
                <a:gd name="T11" fmla="*/ 2 h 7"/>
                <a:gd name="T12" fmla="*/ 0 w 7"/>
                <a:gd name="T13" fmla="*/ 5 h 7"/>
                <a:gd name="T14" fmla="*/ 4 w 7"/>
                <a:gd name="T15" fmla="*/ 7 h 7"/>
                <a:gd name="T16" fmla="*/ 7 w 7"/>
                <a:gd name="T17" fmla="*/ 7 h 7"/>
                <a:gd name="T18" fmla="*/ 7 w 7"/>
                <a:gd name="T19" fmla="*/ 3 h 7"/>
                <a:gd name="T20" fmla="*/ 7 w 7"/>
                <a:gd name="T21" fmla="*/ 0 h 7"/>
                <a:gd name="T22" fmla="*/ 7 w 7"/>
                <a:gd name="T23" fmla="*/ 2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7" y="2"/>
                  </a:moveTo>
                  <a:lnTo>
                    <a:pt x="7" y="0"/>
                  </a:lnTo>
                  <a:lnTo>
                    <a:pt x="5" y="0"/>
                  </a:lnTo>
                  <a:lnTo>
                    <a:pt x="0" y="5"/>
                  </a:lnTo>
                  <a:lnTo>
                    <a:pt x="7" y="2"/>
                  </a:lnTo>
                  <a:lnTo>
                    <a:pt x="0" y="5"/>
                  </a:lnTo>
                  <a:lnTo>
                    <a:pt x="4" y="7"/>
                  </a:lnTo>
                  <a:lnTo>
                    <a:pt x="7" y="7"/>
                  </a:lnTo>
                  <a:lnTo>
                    <a:pt x="7" y="3"/>
                  </a:lnTo>
                  <a:lnTo>
                    <a:pt x="7" y="0"/>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7" name="Freeform 2251"/>
            <p:cNvSpPr>
              <a:spLocks/>
            </p:cNvSpPr>
            <p:nvPr/>
          </p:nvSpPr>
          <p:spPr bwMode="auto">
            <a:xfrm>
              <a:off x="3927" y="2674"/>
              <a:ext cx="9" cy="6"/>
            </a:xfrm>
            <a:custGeom>
              <a:avLst/>
              <a:gdLst>
                <a:gd name="T0" fmla="*/ 2 w 9"/>
                <a:gd name="T1" fmla="*/ 5 h 6"/>
                <a:gd name="T2" fmla="*/ 7 w 9"/>
                <a:gd name="T3" fmla="*/ 0 h 6"/>
                <a:gd name="T4" fmla="*/ 7 w 9"/>
                <a:gd name="T5" fmla="*/ 0 h 6"/>
                <a:gd name="T6" fmla="*/ 0 w 9"/>
                <a:gd name="T7" fmla="*/ 3 h 6"/>
                <a:gd name="T8" fmla="*/ 2 w 9"/>
                <a:gd name="T9" fmla="*/ 5 h 6"/>
                <a:gd name="T10" fmla="*/ 2 w 9"/>
                <a:gd name="T11" fmla="*/ 5 h 6"/>
                <a:gd name="T12" fmla="*/ 2 w 9"/>
                <a:gd name="T13" fmla="*/ 5 h 6"/>
                <a:gd name="T14" fmla="*/ 4 w 9"/>
                <a:gd name="T15" fmla="*/ 6 h 6"/>
                <a:gd name="T16" fmla="*/ 7 w 9"/>
                <a:gd name="T17" fmla="*/ 6 h 6"/>
                <a:gd name="T18" fmla="*/ 9 w 9"/>
                <a:gd name="T19" fmla="*/ 3 h 6"/>
                <a:gd name="T20" fmla="*/ 7 w 9"/>
                <a:gd name="T21" fmla="*/ 0 h 6"/>
                <a:gd name="T22" fmla="*/ 2 w 9"/>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6">
                  <a:moveTo>
                    <a:pt x="2" y="5"/>
                  </a:moveTo>
                  <a:lnTo>
                    <a:pt x="7" y="0"/>
                  </a:lnTo>
                  <a:lnTo>
                    <a:pt x="0" y="3"/>
                  </a:lnTo>
                  <a:lnTo>
                    <a:pt x="2" y="5"/>
                  </a:lnTo>
                  <a:lnTo>
                    <a:pt x="4" y="6"/>
                  </a:lnTo>
                  <a:lnTo>
                    <a:pt x="7" y="6"/>
                  </a:lnTo>
                  <a:lnTo>
                    <a:pt x="9" y="3"/>
                  </a:lnTo>
                  <a:lnTo>
                    <a:pt x="7" y="0"/>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8" name="Freeform 2252"/>
            <p:cNvSpPr>
              <a:spLocks/>
            </p:cNvSpPr>
            <p:nvPr/>
          </p:nvSpPr>
          <p:spPr bwMode="auto">
            <a:xfrm>
              <a:off x="3929" y="2674"/>
              <a:ext cx="7" cy="8"/>
            </a:xfrm>
            <a:custGeom>
              <a:avLst/>
              <a:gdLst>
                <a:gd name="T0" fmla="*/ 7 w 7"/>
                <a:gd name="T1" fmla="*/ 1 h 8"/>
                <a:gd name="T2" fmla="*/ 7 w 7"/>
                <a:gd name="T3" fmla="*/ 1 h 8"/>
                <a:gd name="T4" fmla="*/ 5 w 7"/>
                <a:gd name="T5" fmla="*/ 0 h 8"/>
                <a:gd name="T6" fmla="*/ 0 w 7"/>
                <a:gd name="T7" fmla="*/ 5 h 8"/>
                <a:gd name="T8" fmla="*/ 0 w 7"/>
                <a:gd name="T9" fmla="*/ 6 h 8"/>
                <a:gd name="T10" fmla="*/ 7 w 7"/>
                <a:gd name="T11" fmla="*/ 1 h 8"/>
                <a:gd name="T12" fmla="*/ 0 w 7"/>
                <a:gd name="T13" fmla="*/ 6 h 8"/>
                <a:gd name="T14" fmla="*/ 3 w 7"/>
                <a:gd name="T15" fmla="*/ 8 h 8"/>
                <a:gd name="T16" fmla="*/ 7 w 7"/>
                <a:gd name="T17" fmla="*/ 6 h 8"/>
                <a:gd name="T18" fmla="*/ 7 w 7"/>
                <a:gd name="T19" fmla="*/ 5 h 8"/>
                <a:gd name="T20" fmla="*/ 7 w 7"/>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1"/>
                  </a:moveTo>
                  <a:lnTo>
                    <a:pt x="7" y="1"/>
                  </a:lnTo>
                  <a:lnTo>
                    <a:pt x="5" y="0"/>
                  </a:lnTo>
                  <a:lnTo>
                    <a:pt x="0" y="5"/>
                  </a:lnTo>
                  <a:lnTo>
                    <a:pt x="0" y="6"/>
                  </a:lnTo>
                  <a:lnTo>
                    <a:pt x="7" y="1"/>
                  </a:lnTo>
                  <a:lnTo>
                    <a:pt x="0" y="6"/>
                  </a:lnTo>
                  <a:lnTo>
                    <a:pt x="3" y="8"/>
                  </a:lnTo>
                  <a:lnTo>
                    <a:pt x="7" y="6"/>
                  </a:lnTo>
                  <a:lnTo>
                    <a:pt x="7" y="5"/>
                  </a:lnTo>
                  <a:lnTo>
                    <a:pt x="7"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69" name="Freeform 2253"/>
            <p:cNvSpPr>
              <a:spLocks/>
            </p:cNvSpPr>
            <p:nvPr/>
          </p:nvSpPr>
          <p:spPr bwMode="auto">
            <a:xfrm>
              <a:off x="3929" y="2675"/>
              <a:ext cx="8" cy="8"/>
            </a:xfrm>
            <a:custGeom>
              <a:avLst/>
              <a:gdLst>
                <a:gd name="T0" fmla="*/ 2 w 8"/>
                <a:gd name="T1" fmla="*/ 7 h 8"/>
                <a:gd name="T2" fmla="*/ 8 w 8"/>
                <a:gd name="T3" fmla="*/ 2 h 8"/>
                <a:gd name="T4" fmla="*/ 7 w 8"/>
                <a:gd name="T5" fmla="*/ 0 h 8"/>
                <a:gd name="T6" fmla="*/ 0 w 8"/>
                <a:gd name="T7" fmla="*/ 5 h 8"/>
                <a:gd name="T8" fmla="*/ 2 w 8"/>
                <a:gd name="T9" fmla="*/ 7 h 8"/>
                <a:gd name="T10" fmla="*/ 2 w 8"/>
                <a:gd name="T11" fmla="*/ 7 h 8"/>
                <a:gd name="T12" fmla="*/ 2 w 8"/>
                <a:gd name="T13" fmla="*/ 7 h 8"/>
                <a:gd name="T14" fmla="*/ 3 w 8"/>
                <a:gd name="T15" fmla="*/ 8 h 8"/>
                <a:gd name="T16" fmla="*/ 7 w 8"/>
                <a:gd name="T17" fmla="*/ 7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2" y="7"/>
                  </a:lnTo>
                  <a:lnTo>
                    <a:pt x="3" y="8"/>
                  </a:lnTo>
                  <a:lnTo>
                    <a:pt x="7" y="7"/>
                  </a:lnTo>
                  <a:lnTo>
                    <a:pt x="8" y="5"/>
                  </a:lnTo>
                  <a:lnTo>
                    <a:pt x="8" y="2"/>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0" name="Freeform 2254"/>
            <p:cNvSpPr>
              <a:spLocks/>
            </p:cNvSpPr>
            <p:nvPr/>
          </p:nvSpPr>
          <p:spPr bwMode="auto">
            <a:xfrm>
              <a:off x="3931" y="2677"/>
              <a:ext cx="8" cy="8"/>
            </a:xfrm>
            <a:custGeom>
              <a:avLst/>
              <a:gdLst>
                <a:gd name="T0" fmla="*/ 6 w 8"/>
                <a:gd name="T1" fmla="*/ 2 h 8"/>
                <a:gd name="T2" fmla="*/ 6 w 8"/>
                <a:gd name="T3" fmla="*/ 2 h 8"/>
                <a:gd name="T4" fmla="*/ 6 w 8"/>
                <a:gd name="T5" fmla="*/ 0 h 8"/>
                <a:gd name="T6" fmla="*/ 0 w 8"/>
                <a:gd name="T7" fmla="*/ 5 h 8"/>
                <a:gd name="T8" fmla="*/ 0 w 8"/>
                <a:gd name="T9" fmla="*/ 6 h 8"/>
                <a:gd name="T10" fmla="*/ 6 w 8"/>
                <a:gd name="T11" fmla="*/ 2 h 8"/>
                <a:gd name="T12" fmla="*/ 0 w 8"/>
                <a:gd name="T13" fmla="*/ 6 h 8"/>
                <a:gd name="T14" fmla="*/ 3 w 8"/>
                <a:gd name="T15" fmla="*/ 8 h 8"/>
                <a:gd name="T16" fmla="*/ 6 w 8"/>
                <a:gd name="T17" fmla="*/ 6 h 8"/>
                <a:gd name="T18" fmla="*/ 8 w 8"/>
                <a:gd name="T19" fmla="*/ 5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6" y="0"/>
                  </a:lnTo>
                  <a:lnTo>
                    <a:pt x="0" y="5"/>
                  </a:lnTo>
                  <a:lnTo>
                    <a:pt x="0" y="6"/>
                  </a:lnTo>
                  <a:lnTo>
                    <a:pt x="6" y="2"/>
                  </a:lnTo>
                  <a:lnTo>
                    <a:pt x="0" y="6"/>
                  </a:lnTo>
                  <a:lnTo>
                    <a:pt x="3" y="8"/>
                  </a:lnTo>
                  <a:lnTo>
                    <a:pt x="6" y="6"/>
                  </a:lnTo>
                  <a:lnTo>
                    <a:pt x="8" y="5"/>
                  </a:lnTo>
                  <a:lnTo>
                    <a:pt x="6"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1" name="Freeform 2255"/>
            <p:cNvSpPr>
              <a:spLocks/>
            </p:cNvSpPr>
            <p:nvPr/>
          </p:nvSpPr>
          <p:spPr bwMode="auto">
            <a:xfrm>
              <a:off x="3931" y="2679"/>
              <a:ext cx="8" cy="6"/>
            </a:xfrm>
            <a:custGeom>
              <a:avLst/>
              <a:gdLst>
                <a:gd name="T0" fmla="*/ 8 w 8"/>
                <a:gd name="T1" fmla="*/ 1 h 6"/>
                <a:gd name="T2" fmla="*/ 8 w 8"/>
                <a:gd name="T3" fmla="*/ 1 h 6"/>
                <a:gd name="T4" fmla="*/ 6 w 8"/>
                <a:gd name="T5" fmla="*/ 0 h 6"/>
                <a:gd name="T6" fmla="*/ 0 w 8"/>
                <a:gd name="T7" fmla="*/ 3 h 6"/>
                <a:gd name="T8" fmla="*/ 1 w 8"/>
                <a:gd name="T9" fmla="*/ 4 h 6"/>
                <a:gd name="T10" fmla="*/ 8 w 8"/>
                <a:gd name="T11" fmla="*/ 1 h 6"/>
                <a:gd name="T12" fmla="*/ 1 w 8"/>
                <a:gd name="T13" fmla="*/ 4 h 6"/>
                <a:gd name="T14" fmla="*/ 5 w 8"/>
                <a:gd name="T15" fmla="*/ 6 h 6"/>
                <a:gd name="T16" fmla="*/ 6 w 8"/>
                <a:gd name="T17" fmla="*/ 6 h 6"/>
                <a:gd name="T18" fmla="*/ 8 w 8"/>
                <a:gd name="T19" fmla="*/ 4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6" y="0"/>
                  </a:lnTo>
                  <a:lnTo>
                    <a:pt x="0" y="3"/>
                  </a:lnTo>
                  <a:lnTo>
                    <a:pt x="1" y="4"/>
                  </a:lnTo>
                  <a:lnTo>
                    <a:pt x="8" y="1"/>
                  </a:lnTo>
                  <a:lnTo>
                    <a:pt x="1" y="4"/>
                  </a:lnTo>
                  <a:lnTo>
                    <a:pt x="5" y="6"/>
                  </a:lnTo>
                  <a:lnTo>
                    <a:pt x="6" y="6"/>
                  </a:lnTo>
                  <a:lnTo>
                    <a:pt x="8" y="4"/>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2" name="Freeform 2256"/>
            <p:cNvSpPr>
              <a:spLocks/>
            </p:cNvSpPr>
            <p:nvPr/>
          </p:nvSpPr>
          <p:spPr bwMode="auto">
            <a:xfrm>
              <a:off x="3932" y="2680"/>
              <a:ext cx="8" cy="7"/>
            </a:xfrm>
            <a:custGeom>
              <a:avLst/>
              <a:gdLst>
                <a:gd name="T0" fmla="*/ 2 w 8"/>
                <a:gd name="T1" fmla="*/ 5 h 7"/>
                <a:gd name="T2" fmla="*/ 8 w 8"/>
                <a:gd name="T3" fmla="*/ 2 h 7"/>
                <a:gd name="T4" fmla="*/ 7 w 8"/>
                <a:gd name="T5" fmla="*/ 0 h 7"/>
                <a:gd name="T6" fmla="*/ 0 w 8"/>
                <a:gd name="T7" fmla="*/ 3 h 7"/>
                <a:gd name="T8" fmla="*/ 2 w 8"/>
                <a:gd name="T9" fmla="*/ 5 h 7"/>
                <a:gd name="T10" fmla="*/ 2 w 8"/>
                <a:gd name="T11" fmla="*/ 5 h 7"/>
                <a:gd name="T12" fmla="*/ 2 w 8"/>
                <a:gd name="T13" fmla="*/ 5 h 7"/>
                <a:gd name="T14" fmla="*/ 4 w 8"/>
                <a:gd name="T15" fmla="*/ 7 h 7"/>
                <a:gd name="T16" fmla="*/ 7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7" y="0"/>
                  </a:lnTo>
                  <a:lnTo>
                    <a:pt x="0" y="3"/>
                  </a:lnTo>
                  <a:lnTo>
                    <a:pt x="2" y="5"/>
                  </a:lnTo>
                  <a:lnTo>
                    <a:pt x="4" y="7"/>
                  </a:lnTo>
                  <a:lnTo>
                    <a:pt x="7"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3" name="Freeform 2257"/>
            <p:cNvSpPr>
              <a:spLocks/>
            </p:cNvSpPr>
            <p:nvPr/>
          </p:nvSpPr>
          <p:spPr bwMode="auto">
            <a:xfrm>
              <a:off x="3934" y="2682"/>
              <a:ext cx="6" cy="6"/>
            </a:xfrm>
            <a:custGeom>
              <a:avLst/>
              <a:gdLst>
                <a:gd name="T0" fmla="*/ 0 w 6"/>
                <a:gd name="T1" fmla="*/ 5 h 6"/>
                <a:gd name="T2" fmla="*/ 6 w 6"/>
                <a:gd name="T3" fmla="*/ 1 h 6"/>
                <a:gd name="T4" fmla="*/ 6 w 6"/>
                <a:gd name="T5" fmla="*/ 0 h 6"/>
                <a:gd name="T6" fmla="*/ 0 w 6"/>
                <a:gd name="T7" fmla="*/ 3 h 6"/>
                <a:gd name="T8" fmla="*/ 0 w 6"/>
                <a:gd name="T9" fmla="*/ 5 h 6"/>
                <a:gd name="T10" fmla="*/ 0 w 6"/>
                <a:gd name="T11" fmla="*/ 5 h 6"/>
                <a:gd name="T12" fmla="*/ 0 w 6"/>
                <a:gd name="T13" fmla="*/ 5 h 6"/>
                <a:gd name="T14" fmla="*/ 3 w 6"/>
                <a:gd name="T15" fmla="*/ 6 h 6"/>
                <a:gd name="T16" fmla="*/ 5 w 6"/>
                <a:gd name="T17" fmla="*/ 6 h 6"/>
                <a:gd name="T18" fmla="*/ 6 w 6"/>
                <a:gd name="T19" fmla="*/ 5 h 6"/>
                <a:gd name="T20" fmla="*/ 6 w 6"/>
                <a:gd name="T21" fmla="*/ 1 h 6"/>
                <a:gd name="T22" fmla="*/ 0 w 6"/>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0" y="5"/>
                  </a:moveTo>
                  <a:lnTo>
                    <a:pt x="6" y="1"/>
                  </a:lnTo>
                  <a:lnTo>
                    <a:pt x="6" y="0"/>
                  </a:lnTo>
                  <a:lnTo>
                    <a:pt x="0" y="3"/>
                  </a:lnTo>
                  <a:lnTo>
                    <a:pt x="0" y="5"/>
                  </a:lnTo>
                  <a:lnTo>
                    <a:pt x="3" y="6"/>
                  </a:lnTo>
                  <a:lnTo>
                    <a:pt x="5" y="6"/>
                  </a:lnTo>
                  <a:lnTo>
                    <a:pt x="6" y="5"/>
                  </a:lnTo>
                  <a:lnTo>
                    <a:pt x="6" y="1"/>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4" name="Freeform 2258"/>
            <p:cNvSpPr>
              <a:spLocks/>
            </p:cNvSpPr>
            <p:nvPr/>
          </p:nvSpPr>
          <p:spPr bwMode="auto">
            <a:xfrm>
              <a:off x="3934" y="2683"/>
              <a:ext cx="8" cy="7"/>
            </a:xfrm>
            <a:custGeom>
              <a:avLst/>
              <a:gdLst>
                <a:gd name="T0" fmla="*/ 8 w 8"/>
                <a:gd name="T1" fmla="*/ 2 h 7"/>
                <a:gd name="T2" fmla="*/ 8 w 8"/>
                <a:gd name="T3" fmla="*/ 2 h 7"/>
                <a:gd name="T4" fmla="*/ 6 w 8"/>
                <a:gd name="T5" fmla="*/ 0 h 7"/>
                <a:gd name="T6" fmla="*/ 0 w 8"/>
                <a:gd name="T7" fmla="*/ 4 h 7"/>
                <a:gd name="T8" fmla="*/ 2 w 8"/>
                <a:gd name="T9" fmla="*/ 5 h 7"/>
                <a:gd name="T10" fmla="*/ 8 w 8"/>
                <a:gd name="T11" fmla="*/ 2 h 7"/>
                <a:gd name="T12" fmla="*/ 2 w 8"/>
                <a:gd name="T13" fmla="*/ 5 h 7"/>
                <a:gd name="T14" fmla="*/ 3 w 8"/>
                <a:gd name="T15" fmla="*/ 7 h 7"/>
                <a:gd name="T16" fmla="*/ 6 w 8"/>
                <a:gd name="T17" fmla="*/ 7 h 7"/>
                <a:gd name="T18" fmla="*/ 8 w 8"/>
                <a:gd name="T19" fmla="*/ 4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6" y="0"/>
                  </a:lnTo>
                  <a:lnTo>
                    <a:pt x="0" y="4"/>
                  </a:lnTo>
                  <a:lnTo>
                    <a:pt x="2" y="5"/>
                  </a:lnTo>
                  <a:lnTo>
                    <a:pt x="8" y="2"/>
                  </a:lnTo>
                  <a:lnTo>
                    <a:pt x="2" y="5"/>
                  </a:lnTo>
                  <a:lnTo>
                    <a:pt x="3" y="7"/>
                  </a:lnTo>
                  <a:lnTo>
                    <a:pt x="6" y="7"/>
                  </a:lnTo>
                  <a:lnTo>
                    <a:pt x="8" y="4"/>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5" name="Freeform 2259"/>
            <p:cNvSpPr>
              <a:spLocks/>
            </p:cNvSpPr>
            <p:nvPr/>
          </p:nvSpPr>
          <p:spPr bwMode="auto">
            <a:xfrm>
              <a:off x="3936" y="2685"/>
              <a:ext cx="8" cy="7"/>
            </a:xfrm>
            <a:custGeom>
              <a:avLst/>
              <a:gdLst>
                <a:gd name="T0" fmla="*/ 0 w 8"/>
                <a:gd name="T1" fmla="*/ 5 h 7"/>
                <a:gd name="T2" fmla="*/ 6 w 8"/>
                <a:gd name="T3" fmla="*/ 2 h 7"/>
                <a:gd name="T4" fmla="*/ 6 w 8"/>
                <a:gd name="T5" fmla="*/ 0 h 7"/>
                <a:gd name="T6" fmla="*/ 0 w 8"/>
                <a:gd name="T7" fmla="*/ 3 h 7"/>
                <a:gd name="T8" fmla="*/ 0 w 8"/>
                <a:gd name="T9" fmla="*/ 5 h 7"/>
                <a:gd name="T10" fmla="*/ 0 w 8"/>
                <a:gd name="T11" fmla="*/ 5 h 7"/>
                <a:gd name="T12" fmla="*/ 0 w 8"/>
                <a:gd name="T13" fmla="*/ 5 h 7"/>
                <a:gd name="T14" fmla="*/ 3 w 8"/>
                <a:gd name="T15" fmla="*/ 7 h 7"/>
                <a:gd name="T16" fmla="*/ 6 w 8"/>
                <a:gd name="T17" fmla="*/ 7 h 7"/>
                <a:gd name="T18" fmla="*/ 8 w 8"/>
                <a:gd name="T19" fmla="*/ 5 h 7"/>
                <a:gd name="T20" fmla="*/ 6 w 8"/>
                <a:gd name="T21" fmla="*/ 2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6" y="2"/>
                  </a:lnTo>
                  <a:lnTo>
                    <a:pt x="6" y="0"/>
                  </a:lnTo>
                  <a:lnTo>
                    <a:pt x="0" y="3"/>
                  </a:lnTo>
                  <a:lnTo>
                    <a:pt x="0" y="5"/>
                  </a:lnTo>
                  <a:lnTo>
                    <a:pt x="3" y="7"/>
                  </a:lnTo>
                  <a:lnTo>
                    <a:pt x="6" y="7"/>
                  </a:lnTo>
                  <a:lnTo>
                    <a:pt x="8" y="5"/>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6" name="Freeform 2260"/>
            <p:cNvSpPr>
              <a:spLocks/>
            </p:cNvSpPr>
            <p:nvPr/>
          </p:nvSpPr>
          <p:spPr bwMode="auto">
            <a:xfrm>
              <a:off x="3936" y="2687"/>
              <a:ext cx="8" cy="6"/>
            </a:xfrm>
            <a:custGeom>
              <a:avLst/>
              <a:gdLst>
                <a:gd name="T0" fmla="*/ 1 w 8"/>
                <a:gd name="T1" fmla="*/ 5 h 6"/>
                <a:gd name="T2" fmla="*/ 8 w 8"/>
                <a:gd name="T3" fmla="*/ 1 h 6"/>
                <a:gd name="T4" fmla="*/ 6 w 8"/>
                <a:gd name="T5" fmla="*/ 0 h 6"/>
                <a:gd name="T6" fmla="*/ 0 w 8"/>
                <a:gd name="T7" fmla="*/ 3 h 6"/>
                <a:gd name="T8" fmla="*/ 1 w 8"/>
                <a:gd name="T9" fmla="*/ 5 h 6"/>
                <a:gd name="T10" fmla="*/ 1 w 8"/>
                <a:gd name="T11" fmla="*/ 5 h 6"/>
                <a:gd name="T12" fmla="*/ 1 w 8"/>
                <a:gd name="T13" fmla="*/ 5 h 6"/>
                <a:gd name="T14" fmla="*/ 3 w 8"/>
                <a:gd name="T15" fmla="*/ 6 h 6"/>
                <a:gd name="T16" fmla="*/ 6 w 8"/>
                <a:gd name="T17" fmla="*/ 6 h 6"/>
                <a:gd name="T18" fmla="*/ 8 w 8"/>
                <a:gd name="T19" fmla="*/ 5 h 6"/>
                <a:gd name="T20" fmla="*/ 8 w 8"/>
                <a:gd name="T21" fmla="*/ 1 h 6"/>
                <a:gd name="T22" fmla="*/ 1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5"/>
                  </a:moveTo>
                  <a:lnTo>
                    <a:pt x="8" y="1"/>
                  </a:lnTo>
                  <a:lnTo>
                    <a:pt x="6" y="0"/>
                  </a:lnTo>
                  <a:lnTo>
                    <a:pt x="0" y="3"/>
                  </a:lnTo>
                  <a:lnTo>
                    <a:pt x="1" y="5"/>
                  </a:lnTo>
                  <a:lnTo>
                    <a:pt x="3" y="6"/>
                  </a:lnTo>
                  <a:lnTo>
                    <a:pt x="6" y="6"/>
                  </a:lnTo>
                  <a:lnTo>
                    <a:pt x="8" y="5"/>
                  </a:lnTo>
                  <a:lnTo>
                    <a:pt x="8" y="1"/>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7" name="Freeform 2261"/>
            <p:cNvSpPr>
              <a:spLocks/>
            </p:cNvSpPr>
            <p:nvPr/>
          </p:nvSpPr>
          <p:spPr bwMode="auto">
            <a:xfrm>
              <a:off x="3937" y="2688"/>
              <a:ext cx="8" cy="7"/>
            </a:xfrm>
            <a:custGeom>
              <a:avLst/>
              <a:gdLst>
                <a:gd name="T0" fmla="*/ 8 w 8"/>
                <a:gd name="T1" fmla="*/ 2 h 7"/>
                <a:gd name="T2" fmla="*/ 8 w 8"/>
                <a:gd name="T3" fmla="*/ 2 h 7"/>
                <a:gd name="T4" fmla="*/ 7 w 8"/>
                <a:gd name="T5" fmla="*/ 0 h 7"/>
                <a:gd name="T6" fmla="*/ 0 w 8"/>
                <a:gd name="T7" fmla="*/ 4 h 7"/>
                <a:gd name="T8" fmla="*/ 2 w 8"/>
                <a:gd name="T9" fmla="*/ 5 h 7"/>
                <a:gd name="T10" fmla="*/ 8 w 8"/>
                <a:gd name="T11" fmla="*/ 2 h 7"/>
                <a:gd name="T12" fmla="*/ 2 w 8"/>
                <a:gd name="T13" fmla="*/ 5 h 7"/>
                <a:gd name="T14" fmla="*/ 3 w 8"/>
                <a:gd name="T15" fmla="*/ 7 h 7"/>
                <a:gd name="T16" fmla="*/ 7 w 8"/>
                <a:gd name="T17" fmla="*/ 7 h 7"/>
                <a:gd name="T18" fmla="*/ 8 w 8"/>
                <a:gd name="T19" fmla="*/ 4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7" y="0"/>
                  </a:lnTo>
                  <a:lnTo>
                    <a:pt x="0" y="4"/>
                  </a:lnTo>
                  <a:lnTo>
                    <a:pt x="2" y="5"/>
                  </a:lnTo>
                  <a:lnTo>
                    <a:pt x="8" y="2"/>
                  </a:lnTo>
                  <a:lnTo>
                    <a:pt x="2" y="5"/>
                  </a:lnTo>
                  <a:lnTo>
                    <a:pt x="3" y="7"/>
                  </a:lnTo>
                  <a:lnTo>
                    <a:pt x="7" y="7"/>
                  </a:lnTo>
                  <a:lnTo>
                    <a:pt x="8" y="4"/>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8" name="Freeform 2262"/>
            <p:cNvSpPr>
              <a:spLocks/>
            </p:cNvSpPr>
            <p:nvPr/>
          </p:nvSpPr>
          <p:spPr bwMode="auto">
            <a:xfrm>
              <a:off x="3939" y="2690"/>
              <a:ext cx="6" cy="6"/>
            </a:xfrm>
            <a:custGeom>
              <a:avLst/>
              <a:gdLst>
                <a:gd name="T0" fmla="*/ 0 w 6"/>
                <a:gd name="T1" fmla="*/ 5 h 6"/>
                <a:gd name="T2" fmla="*/ 6 w 6"/>
                <a:gd name="T3" fmla="*/ 2 h 6"/>
                <a:gd name="T4" fmla="*/ 6 w 6"/>
                <a:gd name="T5" fmla="*/ 0 h 6"/>
                <a:gd name="T6" fmla="*/ 0 w 6"/>
                <a:gd name="T7" fmla="*/ 3 h 6"/>
                <a:gd name="T8" fmla="*/ 0 w 6"/>
                <a:gd name="T9" fmla="*/ 5 h 6"/>
                <a:gd name="T10" fmla="*/ 0 w 6"/>
                <a:gd name="T11" fmla="*/ 5 h 6"/>
                <a:gd name="T12" fmla="*/ 0 w 6"/>
                <a:gd name="T13" fmla="*/ 5 h 6"/>
                <a:gd name="T14" fmla="*/ 3 w 6"/>
                <a:gd name="T15" fmla="*/ 6 h 6"/>
                <a:gd name="T16" fmla="*/ 5 w 6"/>
                <a:gd name="T17" fmla="*/ 6 h 6"/>
                <a:gd name="T18" fmla="*/ 6 w 6"/>
                <a:gd name="T19" fmla="*/ 5 h 6"/>
                <a:gd name="T20" fmla="*/ 6 w 6"/>
                <a:gd name="T21" fmla="*/ 2 h 6"/>
                <a:gd name="T22" fmla="*/ 0 w 6"/>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0" y="5"/>
                  </a:moveTo>
                  <a:lnTo>
                    <a:pt x="6" y="2"/>
                  </a:lnTo>
                  <a:lnTo>
                    <a:pt x="6" y="0"/>
                  </a:lnTo>
                  <a:lnTo>
                    <a:pt x="0" y="3"/>
                  </a:lnTo>
                  <a:lnTo>
                    <a:pt x="0" y="5"/>
                  </a:lnTo>
                  <a:lnTo>
                    <a:pt x="3" y="6"/>
                  </a:lnTo>
                  <a:lnTo>
                    <a:pt x="5" y="6"/>
                  </a:lnTo>
                  <a:lnTo>
                    <a:pt x="6" y="5"/>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79" name="Freeform 2263"/>
            <p:cNvSpPr>
              <a:spLocks/>
            </p:cNvSpPr>
            <p:nvPr/>
          </p:nvSpPr>
          <p:spPr bwMode="auto">
            <a:xfrm>
              <a:off x="3939" y="2692"/>
              <a:ext cx="8" cy="6"/>
            </a:xfrm>
            <a:custGeom>
              <a:avLst/>
              <a:gdLst>
                <a:gd name="T0" fmla="*/ 8 w 8"/>
                <a:gd name="T1" fmla="*/ 1 h 6"/>
                <a:gd name="T2" fmla="*/ 8 w 8"/>
                <a:gd name="T3" fmla="*/ 1 h 6"/>
                <a:gd name="T4" fmla="*/ 6 w 8"/>
                <a:gd name="T5" fmla="*/ 0 h 6"/>
                <a:gd name="T6" fmla="*/ 0 w 8"/>
                <a:gd name="T7" fmla="*/ 3 h 6"/>
                <a:gd name="T8" fmla="*/ 1 w 8"/>
                <a:gd name="T9" fmla="*/ 4 h 6"/>
                <a:gd name="T10" fmla="*/ 8 w 8"/>
                <a:gd name="T11" fmla="*/ 1 h 6"/>
                <a:gd name="T12" fmla="*/ 1 w 8"/>
                <a:gd name="T13" fmla="*/ 4 h 6"/>
                <a:gd name="T14" fmla="*/ 3 w 8"/>
                <a:gd name="T15" fmla="*/ 6 h 6"/>
                <a:gd name="T16" fmla="*/ 6 w 8"/>
                <a:gd name="T17" fmla="*/ 6 h 6"/>
                <a:gd name="T18" fmla="*/ 8 w 8"/>
                <a:gd name="T19" fmla="*/ 4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6" y="0"/>
                  </a:lnTo>
                  <a:lnTo>
                    <a:pt x="0" y="3"/>
                  </a:lnTo>
                  <a:lnTo>
                    <a:pt x="1" y="4"/>
                  </a:lnTo>
                  <a:lnTo>
                    <a:pt x="8" y="1"/>
                  </a:lnTo>
                  <a:lnTo>
                    <a:pt x="1" y="4"/>
                  </a:lnTo>
                  <a:lnTo>
                    <a:pt x="3" y="6"/>
                  </a:lnTo>
                  <a:lnTo>
                    <a:pt x="6" y="6"/>
                  </a:lnTo>
                  <a:lnTo>
                    <a:pt x="8" y="4"/>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0" name="Freeform 2264"/>
            <p:cNvSpPr>
              <a:spLocks/>
            </p:cNvSpPr>
            <p:nvPr/>
          </p:nvSpPr>
          <p:spPr bwMode="auto">
            <a:xfrm>
              <a:off x="3940" y="2693"/>
              <a:ext cx="8" cy="7"/>
            </a:xfrm>
            <a:custGeom>
              <a:avLst/>
              <a:gdLst>
                <a:gd name="T0" fmla="*/ 0 w 8"/>
                <a:gd name="T1" fmla="*/ 5 h 7"/>
                <a:gd name="T2" fmla="*/ 7 w 8"/>
                <a:gd name="T3" fmla="*/ 2 h 7"/>
                <a:gd name="T4" fmla="*/ 7 w 8"/>
                <a:gd name="T5" fmla="*/ 0 h 7"/>
                <a:gd name="T6" fmla="*/ 0 w 8"/>
                <a:gd name="T7" fmla="*/ 3 h 7"/>
                <a:gd name="T8" fmla="*/ 0 w 8"/>
                <a:gd name="T9" fmla="*/ 5 h 7"/>
                <a:gd name="T10" fmla="*/ 0 w 8"/>
                <a:gd name="T11" fmla="*/ 5 h 7"/>
                <a:gd name="T12" fmla="*/ 0 w 8"/>
                <a:gd name="T13" fmla="*/ 5 h 7"/>
                <a:gd name="T14" fmla="*/ 4 w 8"/>
                <a:gd name="T15" fmla="*/ 7 h 7"/>
                <a:gd name="T16" fmla="*/ 7 w 8"/>
                <a:gd name="T17" fmla="*/ 7 h 7"/>
                <a:gd name="T18" fmla="*/ 8 w 8"/>
                <a:gd name="T19" fmla="*/ 5 h 7"/>
                <a:gd name="T20" fmla="*/ 7 w 8"/>
                <a:gd name="T21" fmla="*/ 2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7" y="2"/>
                  </a:lnTo>
                  <a:lnTo>
                    <a:pt x="7" y="0"/>
                  </a:lnTo>
                  <a:lnTo>
                    <a:pt x="0" y="3"/>
                  </a:lnTo>
                  <a:lnTo>
                    <a:pt x="0" y="5"/>
                  </a:lnTo>
                  <a:lnTo>
                    <a:pt x="4" y="7"/>
                  </a:lnTo>
                  <a:lnTo>
                    <a:pt x="7" y="7"/>
                  </a:lnTo>
                  <a:lnTo>
                    <a:pt x="8" y="5"/>
                  </a:lnTo>
                  <a:lnTo>
                    <a:pt x="7"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1" name="Freeform 2265"/>
            <p:cNvSpPr>
              <a:spLocks/>
            </p:cNvSpPr>
            <p:nvPr/>
          </p:nvSpPr>
          <p:spPr bwMode="auto">
            <a:xfrm>
              <a:off x="3940" y="2695"/>
              <a:ext cx="8" cy="6"/>
            </a:xfrm>
            <a:custGeom>
              <a:avLst/>
              <a:gdLst>
                <a:gd name="T0" fmla="*/ 8 w 8"/>
                <a:gd name="T1" fmla="*/ 1 h 6"/>
                <a:gd name="T2" fmla="*/ 8 w 8"/>
                <a:gd name="T3" fmla="*/ 1 h 6"/>
                <a:gd name="T4" fmla="*/ 7 w 8"/>
                <a:gd name="T5" fmla="*/ 0 h 6"/>
                <a:gd name="T6" fmla="*/ 0 w 8"/>
                <a:gd name="T7" fmla="*/ 3 h 6"/>
                <a:gd name="T8" fmla="*/ 2 w 8"/>
                <a:gd name="T9" fmla="*/ 5 h 6"/>
                <a:gd name="T10" fmla="*/ 8 w 8"/>
                <a:gd name="T11" fmla="*/ 1 h 6"/>
                <a:gd name="T12" fmla="*/ 2 w 8"/>
                <a:gd name="T13" fmla="*/ 5 h 6"/>
                <a:gd name="T14" fmla="*/ 5 w 8"/>
                <a:gd name="T15" fmla="*/ 6 h 6"/>
                <a:gd name="T16" fmla="*/ 7 w 8"/>
                <a:gd name="T17" fmla="*/ 6 h 6"/>
                <a:gd name="T18" fmla="*/ 8 w 8"/>
                <a:gd name="T19" fmla="*/ 5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7" y="0"/>
                  </a:lnTo>
                  <a:lnTo>
                    <a:pt x="0" y="3"/>
                  </a:lnTo>
                  <a:lnTo>
                    <a:pt x="2" y="5"/>
                  </a:lnTo>
                  <a:lnTo>
                    <a:pt x="8" y="1"/>
                  </a:lnTo>
                  <a:lnTo>
                    <a:pt x="2" y="5"/>
                  </a:lnTo>
                  <a:lnTo>
                    <a:pt x="5" y="6"/>
                  </a:lnTo>
                  <a:lnTo>
                    <a:pt x="7" y="6"/>
                  </a:lnTo>
                  <a:lnTo>
                    <a:pt x="8" y="5"/>
                  </a:lnTo>
                  <a:lnTo>
                    <a:pt x="8"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2" name="Freeform 2266"/>
            <p:cNvSpPr>
              <a:spLocks/>
            </p:cNvSpPr>
            <p:nvPr/>
          </p:nvSpPr>
          <p:spPr bwMode="auto">
            <a:xfrm>
              <a:off x="3942" y="2696"/>
              <a:ext cx="8" cy="7"/>
            </a:xfrm>
            <a:custGeom>
              <a:avLst/>
              <a:gdLst>
                <a:gd name="T0" fmla="*/ 2 w 8"/>
                <a:gd name="T1" fmla="*/ 5 h 7"/>
                <a:gd name="T2" fmla="*/ 8 w 8"/>
                <a:gd name="T3" fmla="*/ 2 h 7"/>
                <a:gd name="T4" fmla="*/ 6 w 8"/>
                <a:gd name="T5" fmla="*/ 0 h 7"/>
                <a:gd name="T6" fmla="*/ 0 w 8"/>
                <a:gd name="T7" fmla="*/ 4 h 7"/>
                <a:gd name="T8" fmla="*/ 2 w 8"/>
                <a:gd name="T9" fmla="*/ 5 h 7"/>
                <a:gd name="T10" fmla="*/ 2 w 8"/>
                <a:gd name="T11" fmla="*/ 5 h 7"/>
                <a:gd name="T12" fmla="*/ 2 w 8"/>
                <a:gd name="T13" fmla="*/ 5 h 7"/>
                <a:gd name="T14" fmla="*/ 3 w 8"/>
                <a:gd name="T15" fmla="*/ 7 h 7"/>
                <a:gd name="T16" fmla="*/ 6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6" y="0"/>
                  </a:lnTo>
                  <a:lnTo>
                    <a:pt x="0" y="4"/>
                  </a:lnTo>
                  <a:lnTo>
                    <a:pt x="2" y="5"/>
                  </a:lnTo>
                  <a:lnTo>
                    <a:pt x="3" y="7"/>
                  </a:lnTo>
                  <a:lnTo>
                    <a:pt x="6"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3" name="Freeform 2267"/>
            <p:cNvSpPr>
              <a:spLocks/>
            </p:cNvSpPr>
            <p:nvPr/>
          </p:nvSpPr>
          <p:spPr bwMode="auto">
            <a:xfrm>
              <a:off x="3944" y="2698"/>
              <a:ext cx="6" cy="8"/>
            </a:xfrm>
            <a:custGeom>
              <a:avLst/>
              <a:gdLst>
                <a:gd name="T0" fmla="*/ 0 w 6"/>
                <a:gd name="T1" fmla="*/ 5 h 8"/>
                <a:gd name="T2" fmla="*/ 6 w 6"/>
                <a:gd name="T3" fmla="*/ 2 h 8"/>
                <a:gd name="T4" fmla="*/ 6 w 6"/>
                <a:gd name="T5" fmla="*/ 0 h 8"/>
                <a:gd name="T6" fmla="*/ 0 w 6"/>
                <a:gd name="T7" fmla="*/ 3 h 8"/>
                <a:gd name="T8" fmla="*/ 0 w 6"/>
                <a:gd name="T9" fmla="*/ 5 h 8"/>
                <a:gd name="T10" fmla="*/ 0 w 6"/>
                <a:gd name="T11" fmla="*/ 5 h 8"/>
                <a:gd name="T12" fmla="*/ 0 w 6"/>
                <a:gd name="T13" fmla="*/ 5 h 8"/>
                <a:gd name="T14" fmla="*/ 3 w 6"/>
                <a:gd name="T15" fmla="*/ 8 h 8"/>
                <a:gd name="T16" fmla="*/ 4 w 6"/>
                <a:gd name="T17" fmla="*/ 6 h 8"/>
                <a:gd name="T18" fmla="*/ 6 w 6"/>
                <a:gd name="T19" fmla="*/ 5 h 8"/>
                <a:gd name="T20" fmla="*/ 6 w 6"/>
                <a:gd name="T21" fmla="*/ 2 h 8"/>
                <a:gd name="T22" fmla="*/ 0 w 6"/>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5"/>
                  </a:moveTo>
                  <a:lnTo>
                    <a:pt x="6" y="2"/>
                  </a:lnTo>
                  <a:lnTo>
                    <a:pt x="6" y="0"/>
                  </a:lnTo>
                  <a:lnTo>
                    <a:pt x="0" y="3"/>
                  </a:lnTo>
                  <a:lnTo>
                    <a:pt x="0" y="5"/>
                  </a:lnTo>
                  <a:lnTo>
                    <a:pt x="3" y="8"/>
                  </a:lnTo>
                  <a:lnTo>
                    <a:pt x="4" y="6"/>
                  </a:lnTo>
                  <a:lnTo>
                    <a:pt x="6" y="5"/>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4" name="Freeform 2268"/>
            <p:cNvSpPr>
              <a:spLocks/>
            </p:cNvSpPr>
            <p:nvPr/>
          </p:nvSpPr>
          <p:spPr bwMode="auto">
            <a:xfrm>
              <a:off x="3944" y="2700"/>
              <a:ext cx="8" cy="8"/>
            </a:xfrm>
            <a:custGeom>
              <a:avLst/>
              <a:gdLst>
                <a:gd name="T0" fmla="*/ 1 w 8"/>
                <a:gd name="T1" fmla="*/ 4 h 8"/>
                <a:gd name="T2" fmla="*/ 8 w 8"/>
                <a:gd name="T3" fmla="*/ 1 h 8"/>
                <a:gd name="T4" fmla="*/ 6 w 8"/>
                <a:gd name="T5" fmla="*/ 0 h 8"/>
                <a:gd name="T6" fmla="*/ 0 w 8"/>
                <a:gd name="T7" fmla="*/ 3 h 8"/>
                <a:gd name="T8" fmla="*/ 1 w 8"/>
                <a:gd name="T9" fmla="*/ 4 h 8"/>
                <a:gd name="T10" fmla="*/ 1 w 8"/>
                <a:gd name="T11" fmla="*/ 4 h 8"/>
                <a:gd name="T12" fmla="*/ 1 w 8"/>
                <a:gd name="T13" fmla="*/ 4 h 8"/>
                <a:gd name="T14" fmla="*/ 3 w 8"/>
                <a:gd name="T15" fmla="*/ 8 h 8"/>
                <a:gd name="T16" fmla="*/ 6 w 8"/>
                <a:gd name="T17" fmla="*/ 6 h 8"/>
                <a:gd name="T18" fmla="*/ 8 w 8"/>
                <a:gd name="T19" fmla="*/ 4 h 8"/>
                <a:gd name="T20" fmla="*/ 8 w 8"/>
                <a:gd name="T21" fmla="*/ 1 h 8"/>
                <a:gd name="T22" fmla="*/ 1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4"/>
                  </a:moveTo>
                  <a:lnTo>
                    <a:pt x="8" y="1"/>
                  </a:lnTo>
                  <a:lnTo>
                    <a:pt x="6" y="0"/>
                  </a:lnTo>
                  <a:lnTo>
                    <a:pt x="0" y="3"/>
                  </a:lnTo>
                  <a:lnTo>
                    <a:pt x="1" y="4"/>
                  </a:lnTo>
                  <a:lnTo>
                    <a:pt x="3" y="8"/>
                  </a:lnTo>
                  <a:lnTo>
                    <a:pt x="6" y="6"/>
                  </a:lnTo>
                  <a:lnTo>
                    <a:pt x="8" y="4"/>
                  </a:lnTo>
                  <a:lnTo>
                    <a:pt x="8" y="1"/>
                  </a:lnTo>
                  <a:lnTo>
                    <a:pt x="1"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5" name="Freeform 2269"/>
            <p:cNvSpPr>
              <a:spLocks/>
            </p:cNvSpPr>
            <p:nvPr/>
          </p:nvSpPr>
          <p:spPr bwMode="auto">
            <a:xfrm>
              <a:off x="3945" y="2701"/>
              <a:ext cx="8" cy="8"/>
            </a:xfrm>
            <a:custGeom>
              <a:avLst/>
              <a:gdLst>
                <a:gd name="T0" fmla="*/ 7 w 8"/>
                <a:gd name="T1" fmla="*/ 2 h 8"/>
                <a:gd name="T2" fmla="*/ 7 w 8"/>
                <a:gd name="T3" fmla="*/ 2 h 8"/>
                <a:gd name="T4" fmla="*/ 7 w 8"/>
                <a:gd name="T5" fmla="*/ 0 h 8"/>
                <a:gd name="T6" fmla="*/ 0 w 8"/>
                <a:gd name="T7" fmla="*/ 3 h 8"/>
                <a:gd name="T8" fmla="*/ 0 w 8"/>
                <a:gd name="T9" fmla="*/ 7 h 8"/>
                <a:gd name="T10" fmla="*/ 7 w 8"/>
                <a:gd name="T11" fmla="*/ 2 h 8"/>
                <a:gd name="T12" fmla="*/ 0 w 8"/>
                <a:gd name="T13" fmla="*/ 7 h 8"/>
                <a:gd name="T14" fmla="*/ 3 w 8"/>
                <a:gd name="T15" fmla="*/ 8 h 8"/>
                <a:gd name="T16" fmla="*/ 7 w 8"/>
                <a:gd name="T17" fmla="*/ 7 h 8"/>
                <a:gd name="T18" fmla="*/ 8 w 8"/>
                <a:gd name="T19" fmla="*/ 5 h 8"/>
                <a:gd name="T20" fmla="*/ 7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2"/>
                  </a:moveTo>
                  <a:lnTo>
                    <a:pt x="7" y="2"/>
                  </a:lnTo>
                  <a:lnTo>
                    <a:pt x="7" y="0"/>
                  </a:lnTo>
                  <a:lnTo>
                    <a:pt x="0" y="3"/>
                  </a:lnTo>
                  <a:lnTo>
                    <a:pt x="0" y="7"/>
                  </a:lnTo>
                  <a:lnTo>
                    <a:pt x="7" y="2"/>
                  </a:lnTo>
                  <a:lnTo>
                    <a:pt x="0" y="7"/>
                  </a:lnTo>
                  <a:lnTo>
                    <a:pt x="3" y="8"/>
                  </a:lnTo>
                  <a:lnTo>
                    <a:pt x="7" y="7"/>
                  </a:lnTo>
                  <a:lnTo>
                    <a:pt x="8"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6" name="Freeform 2270"/>
            <p:cNvSpPr>
              <a:spLocks/>
            </p:cNvSpPr>
            <p:nvPr/>
          </p:nvSpPr>
          <p:spPr bwMode="auto">
            <a:xfrm>
              <a:off x="3945" y="2703"/>
              <a:ext cx="8" cy="8"/>
            </a:xfrm>
            <a:custGeom>
              <a:avLst/>
              <a:gdLst>
                <a:gd name="T0" fmla="*/ 2 w 8"/>
                <a:gd name="T1" fmla="*/ 6 h 8"/>
                <a:gd name="T2" fmla="*/ 8 w 8"/>
                <a:gd name="T3" fmla="*/ 1 h 8"/>
                <a:gd name="T4" fmla="*/ 7 w 8"/>
                <a:gd name="T5" fmla="*/ 0 h 8"/>
                <a:gd name="T6" fmla="*/ 0 w 8"/>
                <a:gd name="T7" fmla="*/ 3 h 8"/>
                <a:gd name="T8" fmla="*/ 2 w 8"/>
                <a:gd name="T9" fmla="*/ 6 h 8"/>
                <a:gd name="T10" fmla="*/ 2 w 8"/>
                <a:gd name="T11" fmla="*/ 6 h 8"/>
                <a:gd name="T12" fmla="*/ 2 w 8"/>
                <a:gd name="T13" fmla="*/ 6 h 8"/>
                <a:gd name="T14" fmla="*/ 3 w 8"/>
                <a:gd name="T15" fmla="*/ 8 h 8"/>
                <a:gd name="T16" fmla="*/ 7 w 8"/>
                <a:gd name="T17" fmla="*/ 6 h 8"/>
                <a:gd name="T18" fmla="*/ 8 w 8"/>
                <a:gd name="T19" fmla="*/ 5 h 8"/>
                <a:gd name="T20" fmla="*/ 8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1"/>
                  </a:lnTo>
                  <a:lnTo>
                    <a:pt x="7" y="0"/>
                  </a:lnTo>
                  <a:lnTo>
                    <a:pt x="0" y="3"/>
                  </a:lnTo>
                  <a:lnTo>
                    <a:pt x="2" y="6"/>
                  </a:lnTo>
                  <a:lnTo>
                    <a:pt x="3" y="8"/>
                  </a:lnTo>
                  <a:lnTo>
                    <a:pt x="7" y="6"/>
                  </a:lnTo>
                  <a:lnTo>
                    <a:pt x="8" y="5"/>
                  </a:lnTo>
                  <a:lnTo>
                    <a:pt x="8"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7" name="Freeform 2271"/>
            <p:cNvSpPr>
              <a:spLocks/>
            </p:cNvSpPr>
            <p:nvPr/>
          </p:nvSpPr>
          <p:spPr bwMode="auto">
            <a:xfrm>
              <a:off x="3947" y="2704"/>
              <a:ext cx="8" cy="9"/>
            </a:xfrm>
            <a:custGeom>
              <a:avLst/>
              <a:gdLst>
                <a:gd name="T0" fmla="*/ 1 w 8"/>
                <a:gd name="T1" fmla="*/ 7 h 9"/>
                <a:gd name="T2" fmla="*/ 8 w 8"/>
                <a:gd name="T3" fmla="*/ 2 h 9"/>
                <a:gd name="T4" fmla="*/ 6 w 8"/>
                <a:gd name="T5" fmla="*/ 0 h 9"/>
                <a:gd name="T6" fmla="*/ 0 w 8"/>
                <a:gd name="T7" fmla="*/ 5 h 9"/>
                <a:gd name="T8" fmla="*/ 1 w 8"/>
                <a:gd name="T9" fmla="*/ 7 h 9"/>
                <a:gd name="T10" fmla="*/ 1 w 8"/>
                <a:gd name="T11" fmla="*/ 7 h 9"/>
                <a:gd name="T12" fmla="*/ 1 w 8"/>
                <a:gd name="T13" fmla="*/ 7 h 9"/>
                <a:gd name="T14" fmla="*/ 3 w 8"/>
                <a:gd name="T15" fmla="*/ 9 h 9"/>
                <a:gd name="T16" fmla="*/ 6 w 8"/>
                <a:gd name="T17" fmla="*/ 7 h 9"/>
                <a:gd name="T18" fmla="*/ 8 w 8"/>
                <a:gd name="T19" fmla="*/ 5 h 9"/>
                <a:gd name="T20" fmla="*/ 8 w 8"/>
                <a:gd name="T21" fmla="*/ 2 h 9"/>
                <a:gd name="T22" fmla="*/ 1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7"/>
                  </a:moveTo>
                  <a:lnTo>
                    <a:pt x="8" y="2"/>
                  </a:lnTo>
                  <a:lnTo>
                    <a:pt x="6" y="0"/>
                  </a:lnTo>
                  <a:lnTo>
                    <a:pt x="0" y="5"/>
                  </a:lnTo>
                  <a:lnTo>
                    <a:pt x="1" y="7"/>
                  </a:lnTo>
                  <a:lnTo>
                    <a:pt x="3" y="9"/>
                  </a:lnTo>
                  <a:lnTo>
                    <a:pt x="6" y="7"/>
                  </a:lnTo>
                  <a:lnTo>
                    <a:pt x="8" y="5"/>
                  </a:lnTo>
                  <a:lnTo>
                    <a:pt x="8" y="2"/>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8" name="Freeform 2272"/>
            <p:cNvSpPr>
              <a:spLocks/>
            </p:cNvSpPr>
            <p:nvPr/>
          </p:nvSpPr>
          <p:spPr bwMode="auto">
            <a:xfrm>
              <a:off x="3948" y="2706"/>
              <a:ext cx="9" cy="8"/>
            </a:xfrm>
            <a:custGeom>
              <a:avLst/>
              <a:gdLst>
                <a:gd name="T0" fmla="*/ 7 w 9"/>
                <a:gd name="T1" fmla="*/ 2 h 8"/>
                <a:gd name="T2" fmla="*/ 7 w 9"/>
                <a:gd name="T3" fmla="*/ 2 h 8"/>
                <a:gd name="T4" fmla="*/ 7 w 9"/>
                <a:gd name="T5" fmla="*/ 0 h 8"/>
                <a:gd name="T6" fmla="*/ 0 w 9"/>
                <a:gd name="T7" fmla="*/ 5 h 8"/>
                <a:gd name="T8" fmla="*/ 0 w 9"/>
                <a:gd name="T9" fmla="*/ 7 h 8"/>
                <a:gd name="T10" fmla="*/ 7 w 9"/>
                <a:gd name="T11" fmla="*/ 2 h 8"/>
                <a:gd name="T12" fmla="*/ 0 w 9"/>
                <a:gd name="T13" fmla="*/ 7 h 8"/>
                <a:gd name="T14" fmla="*/ 4 w 9"/>
                <a:gd name="T15" fmla="*/ 8 h 8"/>
                <a:gd name="T16" fmla="*/ 5 w 9"/>
                <a:gd name="T17" fmla="*/ 8 h 8"/>
                <a:gd name="T18" fmla="*/ 9 w 9"/>
                <a:gd name="T19" fmla="*/ 5 h 8"/>
                <a:gd name="T20" fmla="*/ 7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7" y="2"/>
                  </a:moveTo>
                  <a:lnTo>
                    <a:pt x="7" y="2"/>
                  </a:lnTo>
                  <a:lnTo>
                    <a:pt x="7" y="0"/>
                  </a:lnTo>
                  <a:lnTo>
                    <a:pt x="0" y="5"/>
                  </a:lnTo>
                  <a:lnTo>
                    <a:pt x="0" y="7"/>
                  </a:lnTo>
                  <a:lnTo>
                    <a:pt x="7" y="2"/>
                  </a:lnTo>
                  <a:lnTo>
                    <a:pt x="0" y="7"/>
                  </a:lnTo>
                  <a:lnTo>
                    <a:pt x="4" y="8"/>
                  </a:lnTo>
                  <a:lnTo>
                    <a:pt x="5" y="8"/>
                  </a:lnTo>
                  <a:lnTo>
                    <a:pt x="9"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89" name="Freeform 2273"/>
            <p:cNvSpPr>
              <a:spLocks/>
            </p:cNvSpPr>
            <p:nvPr/>
          </p:nvSpPr>
          <p:spPr bwMode="auto">
            <a:xfrm>
              <a:off x="3948" y="2708"/>
              <a:ext cx="9" cy="8"/>
            </a:xfrm>
            <a:custGeom>
              <a:avLst/>
              <a:gdLst>
                <a:gd name="T0" fmla="*/ 2 w 9"/>
                <a:gd name="T1" fmla="*/ 6 h 8"/>
                <a:gd name="T2" fmla="*/ 9 w 9"/>
                <a:gd name="T3" fmla="*/ 1 h 8"/>
                <a:gd name="T4" fmla="*/ 7 w 9"/>
                <a:gd name="T5" fmla="*/ 0 h 8"/>
                <a:gd name="T6" fmla="*/ 0 w 9"/>
                <a:gd name="T7" fmla="*/ 5 h 8"/>
                <a:gd name="T8" fmla="*/ 2 w 9"/>
                <a:gd name="T9" fmla="*/ 6 h 8"/>
                <a:gd name="T10" fmla="*/ 2 w 9"/>
                <a:gd name="T11" fmla="*/ 6 h 8"/>
                <a:gd name="T12" fmla="*/ 2 w 9"/>
                <a:gd name="T13" fmla="*/ 6 h 8"/>
                <a:gd name="T14" fmla="*/ 4 w 9"/>
                <a:gd name="T15" fmla="*/ 8 h 8"/>
                <a:gd name="T16" fmla="*/ 7 w 9"/>
                <a:gd name="T17" fmla="*/ 8 h 8"/>
                <a:gd name="T18" fmla="*/ 9 w 9"/>
                <a:gd name="T19" fmla="*/ 5 h 8"/>
                <a:gd name="T20" fmla="*/ 9 w 9"/>
                <a:gd name="T21" fmla="*/ 1 h 8"/>
                <a:gd name="T22" fmla="*/ 2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6"/>
                  </a:moveTo>
                  <a:lnTo>
                    <a:pt x="9" y="1"/>
                  </a:lnTo>
                  <a:lnTo>
                    <a:pt x="7" y="0"/>
                  </a:lnTo>
                  <a:lnTo>
                    <a:pt x="0" y="5"/>
                  </a:lnTo>
                  <a:lnTo>
                    <a:pt x="2" y="6"/>
                  </a:lnTo>
                  <a:lnTo>
                    <a:pt x="4" y="8"/>
                  </a:lnTo>
                  <a:lnTo>
                    <a:pt x="7" y="8"/>
                  </a:lnTo>
                  <a:lnTo>
                    <a:pt x="9" y="5"/>
                  </a:lnTo>
                  <a:lnTo>
                    <a:pt x="9"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0" name="Freeform 2274"/>
            <p:cNvSpPr>
              <a:spLocks/>
            </p:cNvSpPr>
            <p:nvPr/>
          </p:nvSpPr>
          <p:spPr bwMode="auto">
            <a:xfrm>
              <a:off x="3950" y="2709"/>
              <a:ext cx="8" cy="8"/>
            </a:xfrm>
            <a:custGeom>
              <a:avLst/>
              <a:gdLst>
                <a:gd name="T0" fmla="*/ 0 w 8"/>
                <a:gd name="T1" fmla="*/ 7 h 8"/>
                <a:gd name="T2" fmla="*/ 8 w 8"/>
                <a:gd name="T3" fmla="*/ 2 h 8"/>
                <a:gd name="T4" fmla="*/ 7 w 8"/>
                <a:gd name="T5" fmla="*/ 0 h 8"/>
                <a:gd name="T6" fmla="*/ 0 w 8"/>
                <a:gd name="T7" fmla="*/ 5 h 8"/>
                <a:gd name="T8" fmla="*/ 0 w 8"/>
                <a:gd name="T9" fmla="*/ 7 h 8"/>
                <a:gd name="T10" fmla="*/ 0 w 8"/>
                <a:gd name="T11" fmla="*/ 7 h 8"/>
                <a:gd name="T12" fmla="*/ 0 w 8"/>
                <a:gd name="T13" fmla="*/ 7 h 8"/>
                <a:gd name="T14" fmla="*/ 3 w 8"/>
                <a:gd name="T15" fmla="*/ 8 h 8"/>
                <a:gd name="T16" fmla="*/ 7 w 8"/>
                <a:gd name="T17" fmla="*/ 8 h 8"/>
                <a:gd name="T18" fmla="*/ 8 w 8"/>
                <a:gd name="T19" fmla="*/ 5 h 8"/>
                <a:gd name="T20" fmla="*/ 8 w 8"/>
                <a:gd name="T21" fmla="*/ 2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8" y="2"/>
                  </a:lnTo>
                  <a:lnTo>
                    <a:pt x="7" y="0"/>
                  </a:lnTo>
                  <a:lnTo>
                    <a:pt x="0" y="5"/>
                  </a:lnTo>
                  <a:lnTo>
                    <a:pt x="0" y="7"/>
                  </a:lnTo>
                  <a:lnTo>
                    <a:pt x="3" y="8"/>
                  </a:lnTo>
                  <a:lnTo>
                    <a:pt x="7" y="8"/>
                  </a:lnTo>
                  <a:lnTo>
                    <a:pt x="8" y="5"/>
                  </a:lnTo>
                  <a:lnTo>
                    <a:pt x="8"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1" name="Freeform 2275"/>
            <p:cNvSpPr>
              <a:spLocks/>
            </p:cNvSpPr>
            <p:nvPr/>
          </p:nvSpPr>
          <p:spPr bwMode="auto">
            <a:xfrm>
              <a:off x="3950" y="2711"/>
              <a:ext cx="8" cy="8"/>
            </a:xfrm>
            <a:custGeom>
              <a:avLst/>
              <a:gdLst>
                <a:gd name="T0" fmla="*/ 2 w 8"/>
                <a:gd name="T1" fmla="*/ 6 h 8"/>
                <a:gd name="T2" fmla="*/ 8 w 8"/>
                <a:gd name="T3" fmla="*/ 2 h 8"/>
                <a:gd name="T4" fmla="*/ 7 w 8"/>
                <a:gd name="T5" fmla="*/ 0 h 8"/>
                <a:gd name="T6" fmla="*/ 0 w 8"/>
                <a:gd name="T7" fmla="*/ 5 h 8"/>
                <a:gd name="T8" fmla="*/ 2 w 8"/>
                <a:gd name="T9" fmla="*/ 6 h 8"/>
                <a:gd name="T10" fmla="*/ 2 w 8"/>
                <a:gd name="T11" fmla="*/ 6 h 8"/>
                <a:gd name="T12" fmla="*/ 2 w 8"/>
                <a:gd name="T13" fmla="*/ 6 h 8"/>
                <a:gd name="T14" fmla="*/ 5 w 8"/>
                <a:gd name="T15" fmla="*/ 8 h 8"/>
                <a:gd name="T16" fmla="*/ 7 w 8"/>
                <a:gd name="T17" fmla="*/ 8 h 8"/>
                <a:gd name="T18" fmla="*/ 8 w 8"/>
                <a:gd name="T19" fmla="*/ 5 h 8"/>
                <a:gd name="T20" fmla="*/ 8 w 8"/>
                <a:gd name="T21" fmla="*/ 2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2"/>
                  </a:lnTo>
                  <a:lnTo>
                    <a:pt x="7" y="0"/>
                  </a:lnTo>
                  <a:lnTo>
                    <a:pt x="0" y="5"/>
                  </a:lnTo>
                  <a:lnTo>
                    <a:pt x="2" y="6"/>
                  </a:lnTo>
                  <a:lnTo>
                    <a:pt x="5" y="8"/>
                  </a:lnTo>
                  <a:lnTo>
                    <a:pt x="7" y="8"/>
                  </a:lnTo>
                  <a:lnTo>
                    <a:pt x="8" y="5"/>
                  </a:lnTo>
                  <a:lnTo>
                    <a:pt x="8" y="2"/>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2" name="Freeform 2276"/>
            <p:cNvSpPr>
              <a:spLocks/>
            </p:cNvSpPr>
            <p:nvPr/>
          </p:nvSpPr>
          <p:spPr bwMode="auto">
            <a:xfrm>
              <a:off x="3952" y="2713"/>
              <a:ext cx="8" cy="8"/>
            </a:xfrm>
            <a:custGeom>
              <a:avLst/>
              <a:gdLst>
                <a:gd name="T0" fmla="*/ 8 w 8"/>
                <a:gd name="T1" fmla="*/ 3 h 8"/>
                <a:gd name="T2" fmla="*/ 8 w 8"/>
                <a:gd name="T3" fmla="*/ 1 h 8"/>
                <a:gd name="T4" fmla="*/ 6 w 8"/>
                <a:gd name="T5" fmla="*/ 0 h 8"/>
                <a:gd name="T6" fmla="*/ 0 w 8"/>
                <a:gd name="T7" fmla="*/ 4 h 8"/>
                <a:gd name="T8" fmla="*/ 1 w 8"/>
                <a:gd name="T9" fmla="*/ 6 h 8"/>
                <a:gd name="T10" fmla="*/ 8 w 8"/>
                <a:gd name="T11" fmla="*/ 3 h 8"/>
                <a:gd name="T12" fmla="*/ 1 w 8"/>
                <a:gd name="T13" fmla="*/ 6 h 8"/>
                <a:gd name="T14" fmla="*/ 3 w 8"/>
                <a:gd name="T15" fmla="*/ 8 h 8"/>
                <a:gd name="T16" fmla="*/ 6 w 8"/>
                <a:gd name="T17" fmla="*/ 8 h 8"/>
                <a:gd name="T18" fmla="*/ 8 w 8"/>
                <a:gd name="T19" fmla="*/ 4 h 8"/>
                <a:gd name="T20" fmla="*/ 8 w 8"/>
                <a:gd name="T21" fmla="*/ 1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8" y="1"/>
                  </a:lnTo>
                  <a:lnTo>
                    <a:pt x="6" y="0"/>
                  </a:lnTo>
                  <a:lnTo>
                    <a:pt x="0" y="4"/>
                  </a:lnTo>
                  <a:lnTo>
                    <a:pt x="1" y="6"/>
                  </a:lnTo>
                  <a:lnTo>
                    <a:pt x="8" y="3"/>
                  </a:lnTo>
                  <a:lnTo>
                    <a:pt x="1" y="6"/>
                  </a:lnTo>
                  <a:lnTo>
                    <a:pt x="3" y="8"/>
                  </a:lnTo>
                  <a:lnTo>
                    <a:pt x="6" y="8"/>
                  </a:lnTo>
                  <a:lnTo>
                    <a:pt x="8" y="4"/>
                  </a:lnTo>
                  <a:lnTo>
                    <a:pt x="8" y="1"/>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3" name="Freeform 2277"/>
            <p:cNvSpPr>
              <a:spLocks/>
            </p:cNvSpPr>
            <p:nvPr/>
          </p:nvSpPr>
          <p:spPr bwMode="auto">
            <a:xfrm>
              <a:off x="3953" y="2716"/>
              <a:ext cx="8" cy="6"/>
            </a:xfrm>
            <a:custGeom>
              <a:avLst/>
              <a:gdLst>
                <a:gd name="T0" fmla="*/ 7 w 8"/>
                <a:gd name="T1" fmla="*/ 1 h 6"/>
                <a:gd name="T2" fmla="*/ 7 w 8"/>
                <a:gd name="T3" fmla="*/ 1 h 6"/>
                <a:gd name="T4" fmla="*/ 7 w 8"/>
                <a:gd name="T5" fmla="*/ 0 h 6"/>
                <a:gd name="T6" fmla="*/ 0 w 8"/>
                <a:gd name="T7" fmla="*/ 3 h 6"/>
                <a:gd name="T8" fmla="*/ 0 w 8"/>
                <a:gd name="T9" fmla="*/ 5 h 6"/>
                <a:gd name="T10" fmla="*/ 7 w 8"/>
                <a:gd name="T11" fmla="*/ 1 h 6"/>
                <a:gd name="T12" fmla="*/ 0 w 8"/>
                <a:gd name="T13" fmla="*/ 5 h 6"/>
                <a:gd name="T14" fmla="*/ 4 w 8"/>
                <a:gd name="T15" fmla="*/ 6 h 6"/>
                <a:gd name="T16" fmla="*/ 5 w 8"/>
                <a:gd name="T17" fmla="*/ 6 h 6"/>
                <a:gd name="T18" fmla="*/ 8 w 8"/>
                <a:gd name="T19" fmla="*/ 3 h 6"/>
                <a:gd name="T20" fmla="*/ 7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7" y="1"/>
                  </a:moveTo>
                  <a:lnTo>
                    <a:pt x="7" y="1"/>
                  </a:lnTo>
                  <a:lnTo>
                    <a:pt x="7" y="0"/>
                  </a:lnTo>
                  <a:lnTo>
                    <a:pt x="0" y="3"/>
                  </a:lnTo>
                  <a:lnTo>
                    <a:pt x="0" y="5"/>
                  </a:lnTo>
                  <a:lnTo>
                    <a:pt x="7" y="1"/>
                  </a:lnTo>
                  <a:lnTo>
                    <a:pt x="0" y="5"/>
                  </a:lnTo>
                  <a:lnTo>
                    <a:pt x="4" y="6"/>
                  </a:lnTo>
                  <a:lnTo>
                    <a:pt x="5" y="6"/>
                  </a:lnTo>
                  <a:lnTo>
                    <a:pt x="8" y="3"/>
                  </a:lnTo>
                  <a:lnTo>
                    <a:pt x="7" y="1"/>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4" name="Freeform 2278"/>
            <p:cNvSpPr>
              <a:spLocks/>
            </p:cNvSpPr>
            <p:nvPr/>
          </p:nvSpPr>
          <p:spPr bwMode="auto">
            <a:xfrm>
              <a:off x="3953" y="2717"/>
              <a:ext cx="8" cy="7"/>
            </a:xfrm>
            <a:custGeom>
              <a:avLst/>
              <a:gdLst>
                <a:gd name="T0" fmla="*/ 2 w 8"/>
                <a:gd name="T1" fmla="*/ 5 h 7"/>
                <a:gd name="T2" fmla="*/ 8 w 8"/>
                <a:gd name="T3" fmla="*/ 2 h 7"/>
                <a:gd name="T4" fmla="*/ 7 w 8"/>
                <a:gd name="T5" fmla="*/ 0 h 7"/>
                <a:gd name="T6" fmla="*/ 0 w 8"/>
                <a:gd name="T7" fmla="*/ 4 h 7"/>
                <a:gd name="T8" fmla="*/ 2 w 8"/>
                <a:gd name="T9" fmla="*/ 5 h 7"/>
                <a:gd name="T10" fmla="*/ 2 w 8"/>
                <a:gd name="T11" fmla="*/ 5 h 7"/>
                <a:gd name="T12" fmla="*/ 2 w 8"/>
                <a:gd name="T13" fmla="*/ 5 h 7"/>
                <a:gd name="T14" fmla="*/ 4 w 8"/>
                <a:gd name="T15" fmla="*/ 7 h 7"/>
                <a:gd name="T16" fmla="*/ 7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7" y="0"/>
                  </a:lnTo>
                  <a:lnTo>
                    <a:pt x="0" y="4"/>
                  </a:lnTo>
                  <a:lnTo>
                    <a:pt x="2" y="5"/>
                  </a:lnTo>
                  <a:lnTo>
                    <a:pt x="4" y="7"/>
                  </a:lnTo>
                  <a:lnTo>
                    <a:pt x="7" y="7"/>
                  </a:lnTo>
                  <a:lnTo>
                    <a:pt x="8" y="5"/>
                  </a:lnTo>
                  <a:lnTo>
                    <a:pt x="8" y="2"/>
                  </a:lnTo>
                  <a:lnTo>
                    <a:pt x="2"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5" name="Freeform 2279"/>
            <p:cNvSpPr>
              <a:spLocks/>
            </p:cNvSpPr>
            <p:nvPr/>
          </p:nvSpPr>
          <p:spPr bwMode="auto">
            <a:xfrm>
              <a:off x="3955" y="2719"/>
              <a:ext cx="8" cy="6"/>
            </a:xfrm>
            <a:custGeom>
              <a:avLst/>
              <a:gdLst>
                <a:gd name="T0" fmla="*/ 0 w 8"/>
                <a:gd name="T1" fmla="*/ 5 h 6"/>
                <a:gd name="T2" fmla="*/ 6 w 8"/>
                <a:gd name="T3" fmla="*/ 2 h 6"/>
                <a:gd name="T4" fmla="*/ 6 w 8"/>
                <a:gd name="T5" fmla="*/ 0 h 6"/>
                <a:gd name="T6" fmla="*/ 0 w 8"/>
                <a:gd name="T7" fmla="*/ 3 h 6"/>
                <a:gd name="T8" fmla="*/ 0 w 8"/>
                <a:gd name="T9" fmla="*/ 5 h 6"/>
                <a:gd name="T10" fmla="*/ 0 w 8"/>
                <a:gd name="T11" fmla="*/ 5 h 6"/>
                <a:gd name="T12" fmla="*/ 0 w 8"/>
                <a:gd name="T13" fmla="*/ 5 h 6"/>
                <a:gd name="T14" fmla="*/ 3 w 8"/>
                <a:gd name="T15" fmla="*/ 6 h 6"/>
                <a:gd name="T16" fmla="*/ 6 w 8"/>
                <a:gd name="T17" fmla="*/ 6 h 6"/>
                <a:gd name="T18" fmla="*/ 8 w 8"/>
                <a:gd name="T19" fmla="*/ 3 h 6"/>
                <a:gd name="T20" fmla="*/ 6 w 8"/>
                <a:gd name="T21" fmla="*/ 2 h 6"/>
                <a:gd name="T22" fmla="*/ 0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5"/>
                  </a:moveTo>
                  <a:lnTo>
                    <a:pt x="6" y="2"/>
                  </a:lnTo>
                  <a:lnTo>
                    <a:pt x="6" y="0"/>
                  </a:lnTo>
                  <a:lnTo>
                    <a:pt x="0" y="3"/>
                  </a:lnTo>
                  <a:lnTo>
                    <a:pt x="0" y="5"/>
                  </a:lnTo>
                  <a:lnTo>
                    <a:pt x="3" y="6"/>
                  </a:lnTo>
                  <a:lnTo>
                    <a:pt x="6" y="6"/>
                  </a:lnTo>
                  <a:lnTo>
                    <a:pt x="8" y="3"/>
                  </a:lnTo>
                  <a:lnTo>
                    <a:pt x="6" y="2"/>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6" name="Freeform 2280"/>
            <p:cNvSpPr>
              <a:spLocks/>
            </p:cNvSpPr>
            <p:nvPr/>
          </p:nvSpPr>
          <p:spPr bwMode="auto">
            <a:xfrm>
              <a:off x="3955" y="2719"/>
              <a:ext cx="8" cy="8"/>
            </a:xfrm>
            <a:custGeom>
              <a:avLst/>
              <a:gdLst>
                <a:gd name="T0" fmla="*/ 8 w 8"/>
                <a:gd name="T1" fmla="*/ 3 h 8"/>
                <a:gd name="T2" fmla="*/ 8 w 8"/>
                <a:gd name="T3" fmla="*/ 2 h 8"/>
                <a:gd name="T4" fmla="*/ 6 w 8"/>
                <a:gd name="T5" fmla="*/ 0 h 8"/>
                <a:gd name="T6" fmla="*/ 0 w 8"/>
                <a:gd name="T7" fmla="*/ 5 h 8"/>
                <a:gd name="T8" fmla="*/ 2 w 8"/>
                <a:gd name="T9" fmla="*/ 6 h 8"/>
                <a:gd name="T10" fmla="*/ 8 w 8"/>
                <a:gd name="T11" fmla="*/ 3 h 8"/>
                <a:gd name="T12" fmla="*/ 2 w 8"/>
                <a:gd name="T13" fmla="*/ 6 h 8"/>
                <a:gd name="T14" fmla="*/ 5 w 8"/>
                <a:gd name="T15" fmla="*/ 8 h 8"/>
                <a:gd name="T16" fmla="*/ 6 w 8"/>
                <a:gd name="T17" fmla="*/ 8 h 8"/>
                <a:gd name="T18" fmla="*/ 8 w 8"/>
                <a:gd name="T19" fmla="*/ 5 h 8"/>
                <a:gd name="T20" fmla="*/ 8 w 8"/>
                <a:gd name="T21" fmla="*/ 2 h 8"/>
                <a:gd name="T22" fmla="*/ 8 w 8"/>
                <a:gd name="T23" fmla="*/ 3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3"/>
                  </a:moveTo>
                  <a:lnTo>
                    <a:pt x="8" y="2"/>
                  </a:lnTo>
                  <a:lnTo>
                    <a:pt x="6" y="0"/>
                  </a:lnTo>
                  <a:lnTo>
                    <a:pt x="0" y="5"/>
                  </a:lnTo>
                  <a:lnTo>
                    <a:pt x="2" y="6"/>
                  </a:lnTo>
                  <a:lnTo>
                    <a:pt x="8" y="3"/>
                  </a:lnTo>
                  <a:lnTo>
                    <a:pt x="2" y="6"/>
                  </a:lnTo>
                  <a:lnTo>
                    <a:pt x="5" y="8"/>
                  </a:lnTo>
                  <a:lnTo>
                    <a:pt x="6" y="8"/>
                  </a:lnTo>
                  <a:lnTo>
                    <a:pt x="8" y="5"/>
                  </a:lnTo>
                  <a:lnTo>
                    <a:pt x="8" y="2"/>
                  </a:lnTo>
                  <a:lnTo>
                    <a:pt x="8" y="3"/>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7" name="Freeform 2281"/>
            <p:cNvSpPr>
              <a:spLocks/>
            </p:cNvSpPr>
            <p:nvPr/>
          </p:nvSpPr>
          <p:spPr bwMode="auto">
            <a:xfrm>
              <a:off x="3957" y="2722"/>
              <a:ext cx="8" cy="7"/>
            </a:xfrm>
            <a:custGeom>
              <a:avLst/>
              <a:gdLst>
                <a:gd name="T0" fmla="*/ 8 w 8"/>
                <a:gd name="T1" fmla="*/ 2 h 7"/>
                <a:gd name="T2" fmla="*/ 8 w 8"/>
                <a:gd name="T3" fmla="*/ 0 h 7"/>
                <a:gd name="T4" fmla="*/ 6 w 8"/>
                <a:gd name="T5" fmla="*/ 0 h 7"/>
                <a:gd name="T6" fmla="*/ 0 w 8"/>
                <a:gd name="T7" fmla="*/ 3 h 7"/>
                <a:gd name="T8" fmla="*/ 1 w 8"/>
                <a:gd name="T9" fmla="*/ 5 h 7"/>
                <a:gd name="T10" fmla="*/ 8 w 8"/>
                <a:gd name="T11" fmla="*/ 2 h 7"/>
                <a:gd name="T12" fmla="*/ 1 w 8"/>
                <a:gd name="T13" fmla="*/ 5 h 7"/>
                <a:gd name="T14" fmla="*/ 3 w 8"/>
                <a:gd name="T15" fmla="*/ 7 h 7"/>
                <a:gd name="T16" fmla="*/ 6 w 8"/>
                <a:gd name="T17" fmla="*/ 7 h 7"/>
                <a:gd name="T18" fmla="*/ 8 w 8"/>
                <a:gd name="T19" fmla="*/ 3 h 7"/>
                <a:gd name="T20" fmla="*/ 8 w 8"/>
                <a:gd name="T21" fmla="*/ 0 h 7"/>
                <a:gd name="T22" fmla="*/ 8 w 8"/>
                <a:gd name="T23" fmla="*/ 2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2"/>
                  </a:moveTo>
                  <a:lnTo>
                    <a:pt x="8" y="0"/>
                  </a:lnTo>
                  <a:lnTo>
                    <a:pt x="6" y="0"/>
                  </a:lnTo>
                  <a:lnTo>
                    <a:pt x="0" y="3"/>
                  </a:lnTo>
                  <a:lnTo>
                    <a:pt x="1" y="5"/>
                  </a:lnTo>
                  <a:lnTo>
                    <a:pt x="8" y="2"/>
                  </a:lnTo>
                  <a:lnTo>
                    <a:pt x="1" y="5"/>
                  </a:lnTo>
                  <a:lnTo>
                    <a:pt x="3" y="7"/>
                  </a:lnTo>
                  <a:lnTo>
                    <a:pt x="6" y="7"/>
                  </a:lnTo>
                  <a:lnTo>
                    <a:pt x="8" y="3"/>
                  </a:lnTo>
                  <a:lnTo>
                    <a:pt x="8" y="0"/>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8" name="Freeform 2282"/>
            <p:cNvSpPr>
              <a:spLocks/>
            </p:cNvSpPr>
            <p:nvPr/>
          </p:nvSpPr>
          <p:spPr bwMode="auto">
            <a:xfrm>
              <a:off x="3958" y="2724"/>
              <a:ext cx="8" cy="6"/>
            </a:xfrm>
            <a:custGeom>
              <a:avLst/>
              <a:gdLst>
                <a:gd name="T0" fmla="*/ 0 w 8"/>
                <a:gd name="T1" fmla="*/ 5 h 6"/>
                <a:gd name="T2" fmla="*/ 7 w 8"/>
                <a:gd name="T3" fmla="*/ 1 h 6"/>
                <a:gd name="T4" fmla="*/ 7 w 8"/>
                <a:gd name="T5" fmla="*/ 0 h 6"/>
                <a:gd name="T6" fmla="*/ 0 w 8"/>
                <a:gd name="T7" fmla="*/ 3 h 6"/>
                <a:gd name="T8" fmla="*/ 0 w 8"/>
                <a:gd name="T9" fmla="*/ 5 h 6"/>
                <a:gd name="T10" fmla="*/ 0 w 8"/>
                <a:gd name="T11" fmla="*/ 5 h 6"/>
                <a:gd name="T12" fmla="*/ 0 w 8"/>
                <a:gd name="T13" fmla="*/ 5 h 6"/>
                <a:gd name="T14" fmla="*/ 3 w 8"/>
                <a:gd name="T15" fmla="*/ 6 h 6"/>
                <a:gd name="T16" fmla="*/ 5 w 8"/>
                <a:gd name="T17" fmla="*/ 6 h 6"/>
                <a:gd name="T18" fmla="*/ 8 w 8"/>
                <a:gd name="T19" fmla="*/ 3 h 6"/>
                <a:gd name="T20" fmla="*/ 7 w 8"/>
                <a:gd name="T21" fmla="*/ 1 h 6"/>
                <a:gd name="T22" fmla="*/ 0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5"/>
                  </a:moveTo>
                  <a:lnTo>
                    <a:pt x="7" y="1"/>
                  </a:lnTo>
                  <a:lnTo>
                    <a:pt x="7" y="0"/>
                  </a:lnTo>
                  <a:lnTo>
                    <a:pt x="0" y="3"/>
                  </a:lnTo>
                  <a:lnTo>
                    <a:pt x="0" y="5"/>
                  </a:lnTo>
                  <a:lnTo>
                    <a:pt x="3" y="6"/>
                  </a:lnTo>
                  <a:lnTo>
                    <a:pt x="5" y="6"/>
                  </a:lnTo>
                  <a:lnTo>
                    <a:pt x="8" y="3"/>
                  </a:lnTo>
                  <a:lnTo>
                    <a:pt x="7" y="1"/>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399" name="Freeform 2283"/>
            <p:cNvSpPr>
              <a:spLocks/>
            </p:cNvSpPr>
            <p:nvPr/>
          </p:nvSpPr>
          <p:spPr bwMode="auto">
            <a:xfrm>
              <a:off x="3958" y="2724"/>
              <a:ext cx="8" cy="8"/>
            </a:xfrm>
            <a:custGeom>
              <a:avLst/>
              <a:gdLst>
                <a:gd name="T0" fmla="*/ 2 w 8"/>
                <a:gd name="T1" fmla="*/ 6 h 8"/>
                <a:gd name="T2" fmla="*/ 8 w 8"/>
                <a:gd name="T3" fmla="*/ 1 h 8"/>
                <a:gd name="T4" fmla="*/ 7 w 8"/>
                <a:gd name="T5" fmla="*/ 0 h 8"/>
                <a:gd name="T6" fmla="*/ 0 w 8"/>
                <a:gd name="T7" fmla="*/ 5 h 8"/>
                <a:gd name="T8" fmla="*/ 2 w 8"/>
                <a:gd name="T9" fmla="*/ 6 h 8"/>
                <a:gd name="T10" fmla="*/ 2 w 8"/>
                <a:gd name="T11" fmla="*/ 6 h 8"/>
                <a:gd name="T12" fmla="*/ 2 w 8"/>
                <a:gd name="T13" fmla="*/ 6 h 8"/>
                <a:gd name="T14" fmla="*/ 3 w 8"/>
                <a:gd name="T15" fmla="*/ 8 h 8"/>
                <a:gd name="T16" fmla="*/ 7 w 8"/>
                <a:gd name="T17" fmla="*/ 8 h 8"/>
                <a:gd name="T18" fmla="*/ 8 w 8"/>
                <a:gd name="T19" fmla="*/ 5 h 8"/>
                <a:gd name="T20" fmla="*/ 8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1"/>
                  </a:lnTo>
                  <a:lnTo>
                    <a:pt x="7" y="0"/>
                  </a:lnTo>
                  <a:lnTo>
                    <a:pt x="0" y="5"/>
                  </a:lnTo>
                  <a:lnTo>
                    <a:pt x="2" y="6"/>
                  </a:lnTo>
                  <a:lnTo>
                    <a:pt x="3" y="8"/>
                  </a:lnTo>
                  <a:lnTo>
                    <a:pt x="7" y="8"/>
                  </a:lnTo>
                  <a:lnTo>
                    <a:pt x="8" y="5"/>
                  </a:lnTo>
                  <a:lnTo>
                    <a:pt x="8"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0" name="Freeform 2284"/>
            <p:cNvSpPr>
              <a:spLocks/>
            </p:cNvSpPr>
            <p:nvPr/>
          </p:nvSpPr>
          <p:spPr bwMode="auto">
            <a:xfrm>
              <a:off x="3960" y="2725"/>
              <a:ext cx="8" cy="9"/>
            </a:xfrm>
            <a:custGeom>
              <a:avLst/>
              <a:gdLst>
                <a:gd name="T0" fmla="*/ 8 w 8"/>
                <a:gd name="T1" fmla="*/ 2 h 9"/>
                <a:gd name="T2" fmla="*/ 6 w 8"/>
                <a:gd name="T3" fmla="*/ 2 h 9"/>
                <a:gd name="T4" fmla="*/ 6 w 8"/>
                <a:gd name="T5" fmla="*/ 0 h 9"/>
                <a:gd name="T6" fmla="*/ 0 w 8"/>
                <a:gd name="T7" fmla="*/ 5 h 9"/>
                <a:gd name="T8" fmla="*/ 1 w 8"/>
                <a:gd name="T9" fmla="*/ 7 h 9"/>
                <a:gd name="T10" fmla="*/ 8 w 8"/>
                <a:gd name="T11" fmla="*/ 2 h 9"/>
                <a:gd name="T12" fmla="*/ 1 w 8"/>
                <a:gd name="T13" fmla="*/ 7 h 9"/>
                <a:gd name="T14" fmla="*/ 3 w 8"/>
                <a:gd name="T15" fmla="*/ 9 h 9"/>
                <a:gd name="T16" fmla="*/ 6 w 8"/>
                <a:gd name="T17" fmla="*/ 7 h 9"/>
                <a:gd name="T18" fmla="*/ 8 w 8"/>
                <a:gd name="T19" fmla="*/ 5 h 9"/>
                <a:gd name="T20" fmla="*/ 6 w 8"/>
                <a:gd name="T21" fmla="*/ 2 h 9"/>
                <a:gd name="T22" fmla="*/ 8 w 8"/>
                <a:gd name="T23" fmla="*/ 2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2"/>
                  </a:moveTo>
                  <a:lnTo>
                    <a:pt x="6" y="2"/>
                  </a:lnTo>
                  <a:lnTo>
                    <a:pt x="6" y="0"/>
                  </a:lnTo>
                  <a:lnTo>
                    <a:pt x="0" y="5"/>
                  </a:lnTo>
                  <a:lnTo>
                    <a:pt x="1" y="7"/>
                  </a:lnTo>
                  <a:lnTo>
                    <a:pt x="8" y="2"/>
                  </a:lnTo>
                  <a:lnTo>
                    <a:pt x="1" y="7"/>
                  </a:lnTo>
                  <a:lnTo>
                    <a:pt x="3" y="9"/>
                  </a:lnTo>
                  <a:lnTo>
                    <a:pt x="6" y="7"/>
                  </a:lnTo>
                  <a:lnTo>
                    <a:pt x="8" y="5"/>
                  </a:lnTo>
                  <a:lnTo>
                    <a:pt x="6" y="2"/>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1" name="Freeform 2285"/>
            <p:cNvSpPr>
              <a:spLocks/>
            </p:cNvSpPr>
            <p:nvPr/>
          </p:nvSpPr>
          <p:spPr bwMode="auto">
            <a:xfrm>
              <a:off x="3961" y="2727"/>
              <a:ext cx="7" cy="8"/>
            </a:xfrm>
            <a:custGeom>
              <a:avLst/>
              <a:gdLst>
                <a:gd name="T0" fmla="*/ 0 w 7"/>
                <a:gd name="T1" fmla="*/ 7 h 8"/>
                <a:gd name="T2" fmla="*/ 7 w 7"/>
                <a:gd name="T3" fmla="*/ 2 h 8"/>
                <a:gd name="T4" fmla="*/ 7 w 7"/>
                <a:gd name="T5" fmla="*/ 0 h 8"/>
                <a:gd name="T6" fmla="*/ 0 w 7"/>
                <a:gd name="T7" fmla="*/ 5 h 8"/>
                <a:gd name="T8" fmla="*/ 0 w 7"/>
                <a:gd name="T9" fmla="*/ 7 h 8"/>
                <a:gd name="T10" fmla="*/ 0 w 7"/>
                <a:gd name="T11" fmla="*/ 7 h 8"/>
                <a:gd name="T12" fmla="*/ 0 w 7"/>
                <a:gd name="T13" fmla="*/ 7 h 8"/>
                <a:gd name="T14" fmla="*/ 4 w 7"/>
                <a:gd name="T15" fmla="*/ 8 h 8"/>
                <a:gd name="T16" fmla="*/ 5 w 7"/>
                <a:gd name="T17" fmla="*/ 8 h 8"/>
                <a:gd name="T18" fmla="*/ 7 w 7"/>
                <a:gd name="T19" fmla="*/ 5 h 8"/>
                <a:gd name="T20" fmla="*/ 7 w 7"/>
                <a:gd name="T21" fmla="*/ 2 h 8"/>
                <a:gd name="T22" fmla="*/ 0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7"/>
                  </a:moveTo>
                  <a:lnTo>
                    <a:pt x="7" y="2"/>
                  </a:lnTo>
                  <a:lnTo>
                    <a:pt x="7" y="0"/>
                  </a:lnTo>
                  <a:lnTo>
                    <a:pt x="0" y="5"/>
                  </a:lnTo>
                  <a:lnTo>
                    <a:pt x="0" y="7"/>
                  </a:lnTo>
                  <a:lnTo>
                    <a:pt x="4" y="8"/>
                  </a:lnTo>
                  <a:lnTo>
                    <a:pt x="5" y="8"/>
                  </a:lnTo>
                  <a:lnTo>
                    <a:pt x="7" y="5"/>
                  </a:lnTo>
                  <a:lnTo>
                    <a:pt x="7"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2" name="Freeform 2286"/>
            <p:cNvSpPr>
              <a:spLocks/>
            </p:cNvSpPr>
            <p:nvPr/>
          </p:nvSpPr>
          <p:spPr bwMode="auto">
            <a:xfrm>
              <a:off x="3961" y="2729"/>
              <a:ext cx="9" cy="8"/>
            </a:xfrm>
            <a:custGeom>
              <a:avLst/>
              <a:gdLst>
                <a:gd name="T0" fmla="*/ 2 w 9"/>
                <a:gd name="T1" fmla="*/ 6 h 8"/>
                <a:gd name="T2" fmla="*/ 9 w 9"/>
                <a:gd name="T3" fmla="*/ 1 h 8"/>
                <a:gd name="T4" fmla="*/ 7 w 9"/>
                <a:gd name="T5" fmla="*/ 0 h 8"/>
                <a:gd name="T6" fmla="*/ 0 w 9"/>
                <a:gd name="T7" fmla="*/ 5 h 8"/>
                <a:gd name="T8" fmla="*/ 2 w 9"/>
                <a:gd name="T9" fmla="*/ 6 h 8"/>
                <a:gd name="T10" fmla="*/ 2 w 9"/>
                <a:gd name="T11" fmla="*/ 6 h 8"/>
                <a:gd name="T12" fmla="*/ 2 w 9"/>
                <a:gd name="T13" fmla="*/ 6 h 8"/>
                <a:gd name="T14" fmla="*/ 4 w 9"/>
                <a:gd name="T15" fmla="*/ 8 h 8"/>
                <a:gd name="T16" fmla="*/ 7 w 9"/>
                <a:gd name="T17" fmla="*/ 6 h 8"/>
                <a:gd name="T18" fmla="*/ 9 w 9"/>
                <a:gd name="T19" fmla="*/ 5 h 8"/>
                <a:gd name="T20" fmla="*/ 9 w 9"/>
                <a:gd name="T21" fmla="*/ 1 h 8"/>
                <a:gd name="T22" fmla="*/ 2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6"/>
                  </a:moveTo>
                  <a:lnTo>
                    <a:pt x="9" y="1"/>
                  </a:lnTo>
                  <a:lnTo>
                    <a:pt x="7" y="0"/>
                  </a:lnTo>
                  <a:lnTo>
                    <a:pt x="0" y="5"/>
                  </a:lnTo>
                  <a:lnTo>
                    <a:pt x="2" y="6"/>
                  </a:lnTo>
                  <a:lnTo>
                    <a:pt x="4" y="8"/>
                  </a:lnTo>
                  <a:lnTo>
                    <a:pt x="7" y="6"/>
                  </a:lnTo>
                  <a:lnTo>
                    <a:pt x="9" y="5"/>
                  </a:lnTo>
                  <a:lnTo>
                    <a:pt x="9"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3" name="Freeform 2287"/>
            <p:cNvSpPr>
              <a:spLocks/>
            </p:cNvSpPr>
            <p:nvPr/>
          </p:nvSpPr>
          <p:spPr bwMode="auto">
            <a:xfrm>
              <a:off x="3963" y="2730"/>
              <a:ext cx="8" cy="8"/>
            </a:xfrm>
            <a:custGeom>
              <a:avLst/>
              <a:gdLst>
                <a:gd name="T0" fmla="*/ 7 w 8"/>
                <a:gd name="T1" fmla="*/ 2 h 8"/>
                <a:gd name="T2" fmla="*/ 7 w 8"/>
                <a:gd name="T3" fmla="*/ 2 h 8"/>
                <a:gd name="T4" fmla="*/ 7 w 8"/>
                <a:gd name="T5" fmla="*/ 0 h 8"/>
                <a:gd name="T6" fmla="*/ 0 w 8"/>
                <a:gd name="T7" fmla="*/ 5 h 8"/>
                <a:gd name="T8" fmla="*/ 0 w 8"/>
                <a:gd name="T9" fmla="*/ 7 h 8"/>
                <a:gd name="T10" fmla="*/ 7 w 8"/>
                <a:gd name="T11" fmla="*/ 2 h 8"/>
                <a:gd name="T12" fmla="*/ 0 w 8"/>
                <a:gd name="T13" fmla="*/ 7 h 8"/>
                <a:gd name="T14" fmla="*/ 3 w 8"/>
                <a:gd name="T15" fmla="*/ 8 h 8"/>
                <a:gd name="T16" fmla="*/ 7 w 8"/>
                <a:gd name="T17" fmla="*/ 7 h 8"/>
                <a:gd name="T18" fmla="*/ 8 w 8"/>
                <a:gd name="T19" fmla="*/ 5 h 8"/>
                <a:gd name="T20" fmla="*/ 7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2"/>
                  </a:moveTo>
                  <a:lnTo>
                    <a:pt x="7" y="2"/>
                  </a:lnTo>
                  <a:lnTo>
                    <a:pt x="7" y="0"/>
                  </a:lnTo>
                  <a:lnTo>
                    <a:pt x="0" y="5"/>
                  </a:lnTo>
                  <a:lnTo>
                    <a:pt x="0" y="7"/>
                  </a:lnTo>
                  <a:lnTo>
                    <a:pt x="7" y="2"/>
                  </a:lnTo>
                  <a:lnTo>
                    <a:pt x="0" y="7"/>
                  </a:lnTo>
                  <a:lnTo>
                    <a:pt x="3" y="8"/>
                  </a:lnTo>
                  <a:lnTo>
                    <a:pt x="7" y="7"/>
                  </a:lnTo>
                  <a:lnTo>
                    <a:pt x="8"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4" name="Freeform 2288"/>
            <p:cNvSpPr>
              <a:spLocks/>
            </p:cNvSpPr>
            <p:nvPr/>
          </p:nvSpPr>
          <p:spPr bwMode="auto">
            <a:xfrm>
              <a:off x="3963" y="2732"/>
              <a:ext cx="8" cy="8"/>
            </a:xfrm>
            <a:custGeom>
              <a:avLst/>
              <a:gdLst>
                <a:gd name="T0" fmla="*/ 2 w 8"/>
                <a:gd name="T1" fmla="*/ 6 h 8"/>
                <a:gd name="T2" fmla="*/ 8 w 8"/>
                <a:gd name="T3" fmla="*/ 2 h 8"/>
                <a:gd name="T4" fmla="*/ 7 w 8"/>
                <a:gd name="T5" fmla="*/ 0 h 8"/>
                <a:gd name="T6" fmla="*/ 0 w 8"/>
                <a:gd name="T7" fmla="*/ 5 h 8"/>
                <a:gd name="T8" fmla="*/ 2 w 8"/>
                <a:gd name="T9" fmla="*/ 5 h 8"/>
                <a:gd name="T10" fmla="*/ 2 w 8"/>
                <a:gd name="T11" fmla="*/ 6 h 8"/>
                <a:gd name="T12" fmla="*/ 2 w 8"/>
                <a:gd name="T13" fmla="*/ 5 h 8"/>
                <a:gd name="T14" fmla="*/ 5 w 8"/>
                <a:gd name="T15" fmla="*/ 8 h 8"/>
                <a:gd name="T16" fmla="*/ 7 w 8"/>
                <a:gd name="T17" fmla="*/ 6 h 8"/>
                <a:gd name="T18" fmla="*/ 8 w 8"/>
                <a:gd name="T19" fmla="*/ 5 h 8"/>
                <a:gd name="T20" fmla="*/ 8 w 8"/>
                <a:gd name="T21" fmla="*/ 2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2"/>
                  </a:lnTo>
                  <a:lnTo>
                    <a:pt x="7" y="0"/>
                  </a:lnTo>
                  <a:lnTo>
                    <a:pt x="0" y="5"/>
                  </a:lnTo>
                  <a:lnTo>
                    <a:pt x="2" y="5"/>
                  </a:lnTo>
                  <a:lnTo>
                    <a:pt x="2" y="6"/>
                  </a:lnTo>
                  <a:lnTo>
                    <a:pt x="2" y="5"/>
                  </a:lnTo>
                  <a:lnTo>
                    <a:pt x="5" y="8"/>
                  </a:lnTo>
                  <a:lnTo>
                    <a:pt x="7" y="6"/>
                  </a:lnTo>
                  <a:lnTo>
                    <a:pt x="8" y="5"/>
                  </a:lnTo>
                  <a:lnTo>
                    <a:pt x="8" y="2"/>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5" name="Freeform 2289"/>
            <p:cNvSpPr>
              <a:spLocks/>
            </p:cNvSpPr>
            <p:nvPr/>
          </p:nvSpPr>
          <p:spPr bwMode="auto">
            <a:xfrm>
              <a:off x="3965" y="2734"/>
              <a:ext cx="8" cy="6"/>
            </a:xfrm>
            <a:custGeom>
              <a:avLst/>
              <a:gdLst>
                <a:gd name="T0" fmla="*/ 1 w 8"/>
                <a:gd name="T1" fmla="*/ 4 h 6"/>
                <a:gd name="T2" fmla="*/ 6 w 8"/>
                <a:gd name="T3" fmla="*/ 1 h 6"/>
                <a:gd name="T4" fmla="*/ 6 w 8"/>
                <a:gd name="T5" fmla="*/ 0 h 6"/>
                <a:gd name="T6" fmla="*/ 0 w 8"/>
                <a:gd name="T7" fmla="*/ 4 h 6"/>
                <a:gd name="T8" fmla="*/ 1 w 8"/>
                <a:gd name="T9" fmla="*/ 4 h 6"/>
                <a:gd name="T10" fmla="*/ 1 w 8"/>
                <a:gd name="T11" fmla="*/ 4 h 6"/>
                <a:gd name="T12" fmla="*/ 1 w 8"/>
                <a:gd name="T13" fmla="*/ 4 h 6"/>
                <a:gd name="T14" fmla="*/ 3 w 8"/>
                <a:gd name="T15" fmla="*/ 6 h 6"/>
                <a:gd name="T16" fmla="*/ 6 w 8"/>
                <a:gd name="T17" fmla="*/ 6 h 6"/>
                <a:gd name="T18" fmla="*/ 8 w 8"/>
                <a:gd name="T19" fmla="*/ 3 h 6"/>
                <a:gd name="T20" fmla="*/ 6 w 8"/>
                <a:gd name="T21" fmla="*/ 1 h 6"/>
                <a:gd name="T22" fmla="*/ 1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4"/>
                  </a:moveTo>
                  <a:lnTo>
                    <a:pt x="6" y="1"/>
                  </a:lnTo>
                  <a:lnTo>
                    <a:pt x="6" y="0"/>
                  </a:lnTo>
                  <a:lnTo>
                    <a:pt x="0" y="4"/>
                  </a:lnTo>
                  <a:lnTo>
                    <a:pt x="1" y="4"/>
                  </a:lnTo>
                  <a:lnTo>
                    <a:pt x="3" y="6"/>
                  </a:lnTo>
                  <a:lnTo>
                    <a:pt x="6" y="6"/>
                  </a:lnTo>
                  <a:lnTo>
                    <a:pt x="8" y="3"/>
                  </a:lnTo>
                  <a:lnTo>
                    <a:pt x="6" y="1"/>
                  </a:lnTo>
                  <a:lnTo>
                    <a:pt x="1" y="4"/>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6" name="Freeform 2290"/>
            <p:cNvSpPr>
              <a:spLocks/>
            </p:cNvSpPr>
            <p:nvPr/>
          </p:nvSpPr>
          <p:spPr bwMode="auto">
            <a:xfrm>
              <a:off x="3966" y="2735"/>
              <a:ext cx="7" cy="7"/>
            </a:xfrm>
            <a:custGeom>
              <a:avLst/>
              <a:gdLst>
                <a:gd name="T0" fmla="*/ 0 w 7"/>
                <a:gd name="T1" fmla="*/ 5 h 7"/>
                <a:gd name="T2" fmla="*/ 7 w 7"/>
                <a:gd name="T3" fmla="*/ 0 h 7"/>
                <a:gd name="T4" fmla="*/ 5 w 7"/>
                <a:gd name="T5" fmla="*/ 0 h 7"/>
                <a:gd name="T6" fmla="*/ 0 w 7"/>
                <a:gd name="T7" fmla="*/ 3 h 7"/>
                <a:gd name="T8" fmla="*/ 0 w 7"/>
                <a:gd name="T9" fmla="*/ 5 h 7"/>
                <a:gd name="T10" fmla="*/ 0 w 7"/>
                <a:gd name="T11" fmla="*/ 5 h 7"/>
                <a:gd name="T12" fmla="*/ 0 w 7"/>
                <a:gd name="T13" fmla="*/ 5 h 7"/>
                <a:gd name="T14" fmla="*/ 4 w 7"/>
                <a:gd name="T15" fmla="*/ 7 h 7"/>
                <a:gd name="T16" fmla="*/ 7 w 7"/>
                <a:gd name="T17" fmla="*/ 7 h 7"/>
                <a:gd name="T18" fmla="*/ 7 w 7"/>
                <a:gd name="T19" fmla="*/ 3 h 7"/>
                <a:gd name="T20" fmla="*/ 7 w 7"/>
                <a:gd name="T21" fmla="*/ 0 h 7"/>
                <a:gd name="T22" fmla="*/ 0 w 7"/>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0" y="5"/>
                  </a:moveTo>
                  <a:lnTo>
                    <a:pt x="7" y="0"/>
                  </a:lnTo>
                  <a:lnTo>
                    <a:pt x="5" y="0"/>
                  </a:lnTo>
                  <a:lnTo>
                    <a:pt x="0" y="3"/>
                  </a:lnTo>
                  <a:lnTo>
                    <a:pt x="0" y="5"/>
                  </a:lnTo>
                  <a:lnTo>
                    <a:pt x="4" y="7"/>
                  </a:lnTo>
                  <a:lnTo>
                    <a:pt x="7" y="7"/>
                  </a:lnTo>
                  <a:lnTo>
                    <a:pt x="7" y="3"/>
                  </a:lnTo>
                  <a:lnTo>
                    <a:pt x="7" y="0"/>
                  </a:lnTo>
                  <a:lnTo>
                    <a:pt x="0"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7" name="Freeform 2291"/>
            <p:cNvSpPr>
              <a:spLocks/>
            </p:cNvSpPr>
            <p:nvPr/>
          </p:nvSpPr>
          <p:spPr bwMode="auto">
            <a:xfrm>
              <a:off x="3966" y="2735"/>
              <a:ext cx="8" cy="8"/>
            </a:xfrm>
            <a:custGeom>
              <a:avLst/>
              <a:gdLst>
                <a:gd name="T0" fmla="*/ 8 w 8"/>
                <a:gd name="T1" fmla="*/ 2 h 8"/>
                <a:gd name="T2" fmla="*/ 8 w 8"/>
                <a:gd name="T3" fmla="*/ 2 h 8"/>
                <a:gd name="T4" fmla="*/ 7 w 8"/>
                <a:gd name="T5" fmla="*/ 0 h 8"/>
                <a:gd name="T6" fmla="*/ 0 w 8"/>
                <a:gd name="T7" fmla="*/ 5 h 8"/>
                <a:gd name="T8" fmla="*/ 2 w 8"/>
                <a:gd name="T9" fmla="*/ 7 h 8"/>
                <a:gd name="T10" fmla="*/ 8 w 8"/>
                <a:gd name="T11" fmla="*/ 2 h 8"/>
                <a:gd name="T12" fmla="*/ 2 w 8"/>
                <a:gd name="T13" fmla="*/ 7 h 8"/>
                <a:gd name="T14" fmla="*/ 5 w 8"/>
                <a:gd name="T15" fmla="*/ 8 h 8"/>
                <a:gd name="T16" fmla="*/ 7 w 8"/>
                <a:gd name="T17" fmla="*/ 7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7" y="0"/>
                  </a:lnTo>
                  <a:lnTo>
                    <a:pt x="0" y="5"/>
                  </a:lnTo>
                  <a:lnTo>
                    <a:pt x="2" y="7"/>
                  </a:lnTo>
                  <a:lnTo>
                    <a:pt x="8" y="2"/>
                  </a:lnTo>
                  <a:lnTo>
                    <a:pt x="2" y="7"/>
                  </a:lnTo>
                  <a:lnTo>
                    <a:pt x="5" y="8"/>
                  </a:lnTo>
                  <a:lnTo>
                    <a:pt x="7" y="7"/>
                  </a:lnTo>
                  <a:lnTo>
                    <a:pt x="8" y="5"/>
                  </a:lnTo>
                  <a:lnTo>
                    <a:pt x="8"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8" name="Freeform 2292"/>
            <p:cNvSpPr>
              <a:spLocks/>
            </p:cNvSpPr>
            <p:nvPr/>
          </p:nvSpPr>
          <p:spPr bwMode="auto">
            <a:xfrm>
              <a:off x="3968" y="2737"/>
              <a:ext cx="8" cy="8"/>
            </a:xfrm>
            <a:custGeom>
              <a:avLst/>
              <a:gdLst>
                <a:gd name="T0" fmla="*/ 2 w 8"/>
                <a:gd name="T1" fmla="*/ 6 h 8"/>
                <a:gd name="T2" fmla="*/ 6 w 8"/>
                <a:gd name="T3" fmla="*/ 1 h 8"/>
                <a:gd name="T4" fmla="*/ 6 w 8"/>
                <a:gd name="T5" fmla="*/ 0 h 8"/>
                <a:gd name="T6" fmla="*/ 0 w 8"/>
                <a:gd name="T7" fmla="*/ 5 h 8"/>
                <a:gd name="T8" fmla="*/ 2 w 8"/>
                <a:gd name="T9" fmla="*/ 6 h 8"/>
                <a:gd name="T10" fmla="*/ 2 w 8"/>
                <a:gd name="T11" fmla="*/ 6 h 8"/>
                <a:gd name="T12" fmla="*/ 2 w 8"/>
                <a:gd name="T13" fmla="*/ 6 h 8"/>
                <a:gd name="T14" fmla="*/ 3 w 8"/>
                <a:gd name="T15" fmla="*/ 8 h 8"/>
                <a:gd name="T16" fmla="*/ 6 w 8"/>
                <a:gd name="T17" fmla="*/ 6 h 8"/>
                <a:gd name="T18" fmla="*/ 8 w 8"/>
                <a:gd name="T19" fmla="*/ 5 h 8"/>
                <a:gd name="T20" fmla="*/ 6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6" y="1"/>
                  </a:lnTo>
                  <a:lnTo>
                    <a:pt x="6" y="0"/>
                  </a:lnTo>
                  <a:lnTo>
                    <a:pt x="0" y="5"/>
                  </a:lnTo>
                  <a:lnTo>
                    <a:pt x="2" y="6"/>
                  </a:lnTo>
                  <a:lnTo>
                    <a:pt x="3" y="8"/>
                  </a:lnTo>
                  <a:lnTo>
                    <a:pt x="6" y="6"/>
                  </a:lnTo>
                  <a:lnTo>
                    <a:pt x="8" y="5"/>
                  </a:lnTo>
                  <a:lnTo>
                    <a:pt x="6"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09" name="Freeform 2293"/>
            <p:cNvSpPr>
              <a:spLocks/>
            </p:cNvSpPr>
            <p:nvPr/>
          </p:nvSpPr>
          <p:spPr bwMode="auto">
            <a:xfrm>
              <a:off x="3970" y="2738"/>
              <a:ext cx="6" cy="8"/>
            </a:xfrm>
            <a:custGeom>
              <a:avLst/>
              <a:gdLst>
                <a:gd name="T0" fmla="*/ 0 w 6"/>
                <a:gd name="T1" fmla="*/ 7 h 8"/>
                <a:gd name="T2" fmla="*/ 6 w 6"/>
                <a:gd name="T3" fmla="*/ 2 h 8"/>
                <a:gd name="T4" fmla="*/ 4 w 6"/>
                <a:gd name="T5" fmla="*/ 0 h 8"/>
                <a:gd name="T6" fmla="*/ 0 w 6"/>
                <a:gd name="T7" fmla="*/ 5 h 8"/>
                <a:gd name="T8" fmla="*/ 0 w 6"/>
                <a:gd name="T9" fmla="*/ 7 h 8"/>
                <a:gd name="T10" fmla="*/ 0 w 6"/>
                <a:gd name="T11" fmla="*/ 7 h 8"/>
                <a:gd name="T12" fmla="*/ 0 w 6"/>
                <a:gd name="T13" fmla="*/ 7 h 8"/>
                <a:gd name="T14" fmla="*/ 3 w 6"/>
                <a:gd name="T15" fmla="*/ 8 h 8"/>
                <a:gd name="T16" fmla="*/ 4 w 6"/>
                <a:gd name="T17" fmla="*/ 7 h 8"/>
                <a:gd name="T18" fmla="*/ 6 w 6"/>
                <a:gd name="T19" fmla="*/ 5 h 8"/>
                <a:gd name="T20" fmla="*/ 6 w 6"/>
                <a:gd name="T21" fmla="*/ 2 h 8"/>
                <a:gd name="T22" fmla="*/ 0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7"/>
                  </a:moveTo>
                  <a:lnTo>
                    <a:pt x="6" y="2"/>
                  </a:lnTo>
                  <a:lnTo>
                    <a:pt x="4" y="0"/>
                  </a:lnTo>
                  <a:lnTo>
                    <a:pt x="0" y="5"/>
                  </a:lnTo>
                  <a:lnTo>
                    <a:pt x="0" y="7"/>
                  </a:lnTo>
                  <a:lnTo>
                    <a:pt x="3" y="8"/>
                  </a:lnTo>
                  <a:lnTo>
                    <a:pt x="4" y="7"/>
                  </a:lnTo>
                  <a:lnTo>
                    <a:pt x="6" y="5"/>
                  </a:lnTo>
                  <a:lnTo>
                    <a:pt x="6"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0" name="Freeform 2294"/>
            <p:cNvSpPr>
              <a:spLocks/>
            </p:cNvSpPr>
            <p:nvPr/>
          </p:nvSpPr>
          <p:spPr bwMode="auto">
            <a:xfrm>
              <a:off x="3970" y="2740"/>
              <a:ext cx="8" cy="6"/>
            </a:xfrm>
            <a:custGeom>
              <a:avLst/>
              <a:gdLst>
                <a:gd name="T0" fmla="*/ 1 w 8"/>
                <a:gd name="T1" fmla="*/ 5 h 6"/>
                <a:gd name="T2" fmla="*/ 6 w 8"/>
                <a:gd name="T3" fmla="*/ 0 h 6"/>
                <a:gd name="T4" fmla="*/ 6 w 8"/>
                <a:gd name="T5" fmla="*/ 0 h 6"/>
                <a:gd name="T6" fmla="*/ 0 w 8"/>
                <a:gd name="T7" fmla="*/ 5 h 6"/>
                <a:gd name="T8" fmla="*/ 1 w 8"/>
                <a:gd name="T9" fmla="*/ 5 h 6"/>
                <a:gd name="T10" fmla="*/ 1 w 8"/>
                <a:gd name="T11" fmla="*/ 5 h 6"/>
                <a:gd name="T12" fmla="*/ 1 w 8"/>
                <a:gd name="T13" fmla="*/ 5 h 6"/>
                <a:gd name="T14" fmla="*/ 3 w 8"/>
                <a:gd name="T15" fmla="*/ 6 h 6"/>
                <a:gd name="T16" fmla="*/ 6 w 8"/>
                <a:gd name="T17" fmla="*/ 6 h 6"/>
                <a:gd name="T18" fmla="*/ 8 w 8"/>
                <a:gd name="T19" fmla="*/ 3 h 6"/>
                <a:gd name="T20" fmla="*/ 6 w 8"/>
                <a:gd name="T21" fmla="*/ 0 h 6"/>
                <a:gd name="T22" fmla="*/ 1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5"/>
                  </a:moveTo>
                  <a:lnTo>
                    <a:pt x="6" y="0"/>
                  </a:lnTo>
                  <a:lnTo>
                    <a:pt x="0" y="5"/>
                  </a:lnTo>
                  <a:lnTo>
                    <a:pt x="1" y="5"/>
                  </a:lnTo>
                  <a:lnTo>
                    <a:pt x="3" y="6"/>
                  </a:lnTo>
                  <a:lnTo>
                    <a:pt x="6" y="6"/>
                  </a:lnTo>
                  <a:lnTo>
                    <a:pt x="8" y="3"/>
                  </a:lnTo>
                  <a:lnTo>
                    <a:pt x="6" y="0"/>
                  </a:lnTo>
                  <a:lnTo>
                    <a:pt x="1" y="5"/>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1" name="Freeform 2295"/>
            <p:cNvSpPr>
              <a:spLocks/>
            </p:cNvSpPr>
            <p:nvPr/>
          </p:nvSpPr>
          <p:spPr bwMode="auto">
            <a:xfrm>
              <a:off x="3971" y="2740"/>
              <a:ext cx="8" cy="8"/>
            </a:xfrm>
            <a:custGeom>
              <a:avLst/>
              <a:gdLst>
                <a:gd name="T0" fmla="*/ 7 w 8"/>
                <a:gd name="T1" fmla="*/ 2 h 8"/>
                <a:gd name="T2" fmla="*/ 7 w 8"/>
                <a:gd name="T3" fmla="*/ 2 h 8"/>
                <a:gd name="T4" fmla="*/ 5 w 8"/>
                <a:gd name="T5" fmla="*/ 0 h 8"/>
                <a:gd name="T6" fmla="*/ 0 w 8"/>
                <a:gd name="T7" fmla="*/ 5 h 8"/>
                <a:gd name="T8" fmla="*/ 0 w 8"/>
                <a:gd name="T9" fmla="*/ 6 h 8"/>
                <a:gd name="T10" fmla="*/ 7 w 8"/>
                <a:gd name="T11" fmla="*/ 2 h 8"/>
                <a:gd name="T12" fmla="*/ 0 w 8"/>
                <a:gd name="T13" fmla="*/ 6 h 8"/>
                <a:gd name="T14" fmla="*/ 3 w 8"/>
                <a:gd name="T15" fmla="*/ 8 h 8"/>
                <a:gd name="T16" fmla="*/ 7 w 8"/>
                <a:gd name="T17" fmla="*/ 6 h 8"/>
                <a:gd name="T18" fmla="*/ 8 w 8"/>
                <a:gd name="T19" fmla="*/ 5 h 8"/>
                <a:gd name="T20" fmla="*/ 7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2"/>
                  </a:moveTo>
                  <a:lnTo>
                    <a:pt x="7" y="2"/>
                  </a:lnTo>
                  <a:lnTo>
                    <a:pt x="5" y="0"/>
                  </a:lnTo>
                  <a:lnTo>
                    <a:pt x="0" y="5"/>
                  </a:lnTo>
                  <a:lnTo>
                    <a:pt x="0" y="6"/>
                  </a:lnTo>
                  <a:lnTo>
                    <a:pt x="7" y="2"/>
                  </a:lnTo>
                  <a:lnTo>
                    <a:pt x="0" y="6"/>
                  </a:lnTo>
                  <a:lnTo>
                    <a:pt x="3" y="8"/>
                  </a:lnTo>
                  <a:lnTo>
                    <a:pt x="7" y="6"/>
                  </a:lnTo>
                  <a:lnTo>
                    <a:pt x="8"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2" name="Freeform 2296"/>
            <p:cNvSpPr>
              <a:spLocks/>
            </p:cNvSpPr>
            <p:nvPr/>
          </p:nvSpPr>
          <p:spPr bwMode="auto">
            <a:xfrm>
              <a:off x="3971" y="2742"/>
              <a:ext cx="8" cy="8"/>
            </a:xfrm>
            <a:custGeom>
              <a:avLst/>
              <a:gdLst>
                <a:gd name="T0" fmla="*/ 2 w 8"/>
                <a:gd name="T1" fmla="*/ 6 h 8"/>
                <a:gd name="T2" fmla="*/ 8 w 8"/>
                <a:gd name="T3" fmla="*/ 1 h 8"/>
                <a:gd name="T4" fmla="*/ 7 w 8"/>
                <a:gd name="T5" fmla="*/ 0 h 8"/>
                <a:gd name="T6" fmla="*/ 0 w 8"/>
                <a:gd name="T7" fmla="*/ 4 h 8"/>
                <a:gd name="T8" fmla="*/ 2 w 8"/>
                <a:gd name="T9" fmla="*/ 6 h 8"/>
                <a:gd name="T10" fmla="*/ 2 w 8"/>
                <a:gd name="T11" fmla="*/ 6 h 8"/>
                <a:gd name="T12" fmla="*/ 2 w 8"/>
                <a:gd name="T13" fmla="*/ 6 h 8"/>
                <a:gd name="T14" fmla="*/ 5 w 8"/>
                <a:gd name="T15" fmla="*/ 8 h 8"/>
                <a:gd name="T16" fmla="*/ 7 w 8"/>
                <a:gd name="T17" fmla="*/ 6 h 8"/>
                <a:gd name="T18" fmla="*/ 8 w 8"/>
                <a:gd name="T19" fmla="*/ 4 h 8"/>
                <a:gd name="T20" fmla="*/ 8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1"/>
                  </a:lnTo>
                  <a:lnTo>
                    <a:pt x="7" y="0"/>
                  </a:lnTo>
                  <a:lnTo>
                    <a:pt x="0" y="4"/>
                  </a:lnTo>
                  <a:lnTo>
                    <a:pt x="2" y="6"/>
                  </a:lnTo>
                  <a:lnTo>
                    <a:pt x="5" y="8"/>
                  </a:lnTo>
                  <a:lnTo>
                    <a:pt x="7" y="6"/>
                  </a:lnTo>
                  <a:lnTo>
                    <a:pt x="8" y="4"/>
                  </a:lnTo>
                  <a:lnTo>
                    <a:pt x="8"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3" name="Freeform 2297"/>
            <p:cNvSpPr>
              <a:spLocks/>
            </p:cNvSpPr>
            <p:nvPr/>
          </p:nvSpPr>
          <p:spPr bwMode="auto">
            <a:xfrm>
              <a:off x="3973" y="2743"/>
              <a:ext cx="8" cy="7"/>
            </a:xfrm>
            <a:custGeom>
              <a:avLst/>
              <a:gdLst>
                <a:gd name="T0" fmla="*/ 1 w 8"/>
                <a:gd name="T1" fmla="*/ 7 h 7"/>
                <a:gd name="T2" fmla="*/ 6 w 8"/>
                <a:gd name="T3" fmla="*/ 0 h 7"/>
                <a:gd name="T4" fmla="*/ 6 w 8"/>
                <a:gd name="T5" fmla="*/ 0 h 7"/>
                <a:gd name="T6" fmla="*/ 0 w 8"/>
                <a:gd name="T7" fmla="*/ 5 h 7"/>
                <a:gd name="T8" fmla="*/ 1 w 8"/>
                <a:gd name="T9" fmla="*/ 7 h 7"/>
                <a:gd name="T10" fmla="*/ 1 w 8"/>
                <a:gd name="T11" fmla="*/ 7 h 7"/>
                <a:gd name="T12" fmla="*/ 1 w 8"/>
                <a:gd name="T13" fmla="*/ 7 h 7"/>
                <a:gd name="T14" fmla="*/ 3 w 8"/>
                <a:gd name="T15" fmla="*/ 7 h 7"/>
                <a:gd name="T16" fmla="*/ 6 w 8"/>
                <a:gd name="T17" fmla="*/ 7 h 7"/>
                <a:gd name="T18" fmla="*/ 8 w 8"/>
                <a:gd name="T19" fmla="*/ 3 h 7"/>
                <a:gd name="T20" fmla="*/ 6 w 8"/>
                <a:gd name="T21" fmla="*/ 0 h 7"/>
                <a:gd name="T22" fmla="*/ 1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7"/>
                  </a:moveTo>
                  <a:lnTo>
                    <a:pt x="6" y="0"/>
                  </a:lnTo>
                  <a:lnTo>
                    <a:pt x="0" y="5"/>
                  </a:lnTo>
                  <a:lnTo>
                    <a:pt x="1" y="7"/>
                  </a:lnTo>
                  <a:lnTo>
                    <a:pt x="3" y="7"/>
                  </a:lnTo>
                  <a:lnTo>
                    <a:pt x="6" y="7"/>
                  </a:lnTo>
                  <a:lnTo>
                    <a:pt x="8" y="3"/>
                  </a:lnTo>
                  <a:lnTo>
                    <a:pt x="6"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4" name="Freeform 2298"/>
            <p:cNvSpPr>
              <a:spLocks/>
            </p:cNvSpPr>
            <p:nvPr/>
          </p:nvSpPr>
          <p:spPr bwMode="auto">
            <a:xfrm>
              <a:off x="3974" y="2743"/>
              <a:ext cx="7" cy="8"/>
            </a:xfrm>
            <a:custGeom>
              <a:avLst/>
              <a:gdLst>
                <a:gd name="T0" fmla="*/ 7 w 7"/>
                <a:gd name="T1" fmla="*/ 2 h 8"/>
                <a:gd name="T2" fmla="*/ 7 w 7"/>
                <a:gd name="T3" fmla="*/ 2 h 8"/>
                <a:gd name="T4" fmla="*/ 5 w 7"/>
                <a:gd name="T5" fmla="*/ 0 h 8"/>
                <a:gd name="T6" fmla="*/ 0 w 7"/>
                <a:gd name="T7" fmla="*/ 7 h 8"/>
                <a:gd name="T8" fmla="*/ 0 w 7"/>
                <a:gd name="T9" fmla="*/ 7 h 8"/>
                <a:gd name="T10" fmla="*/ 7 w 7"/>
                <a:gd name="T11" fmla="*/ 2 h 8"/>
                <a:gd name="T12" fmla="*/ 0 w 7"/>
                <a:gd name="T13" fmla="*/ 7 h 8"/>
                <a:gd name="T14" fmla="*/ 4 w 7"/>
                <a:gd name="T15" fmla="*/ 8 h 8"/>
                <a:gd name="T16" fmla="*/ 7 w 7"/>
                <a:gd name="T17" fmla="*/ 7 h 8"/>
                <a:gd name="T18" fmla="*/ 7 w 7"/>
                <a:gd name="T19" fmla="*/ 5 h 8"/>
                <a:gd name="T20" fmla="*/ 7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2"/>
                  </a:moveTo>
                  <a:lnTo>
                    <a:pt x="7" y="2"/>
                  </a:lnTo>
                  <a:lnTo>
                    <a:pt x="5" y="0"/>
                  </a:lnTo>
                  <a:lnTo>
                    <a:pt x="0" y="7"/>
                  </a:lnTo>
                  <a:lnTo>
                    <a:pt x="7" y="2"/>
                  </a:lnTo>
                  <a:lnTo>
                    <a:pt x="0" y="7"/>
                  </a:lnTo>
                  <a:lnTo>
                    <a:pt x="4" y="8"/>
                  </a:lnTo>
                  <a:lnTo>
                    <a:pt x="7" y="7"/>
                  </a:lnTo>
                  <a:lnTo>
                    <a:pt x="7" y="5"/>
                  </a:lnTo>
                  <a:lnTo>
                    <a:pt x="7"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5" name="Freeform 2299"/>
            <p:cNvSpPr>
              <a:spLocks/>
            </p:cNvSpPr>
            <p:nvPr/>
          </p:nvSpPr>
          <p:spPr bwMode="auto">
            <a:xfrm>
              <a:off x="3974" y="2745"/>
              <a:ext cx="8" cy="8"/>
            </a:xfrm>
            <a:custGeom>
              <a:avLst/>
              <a:gdLst>
                <a:gd name="T0" fmla="*/ 2 w 8"/>
                <a:gd name="T1" fmla="*/ 6 h 8"/>
                <a:gd name="T2" fmla="*/ 7 w 8"/>
                <a:gd name="T3" fmla="*/ 1 h 8"/>
                <a:gd name="T4" fmla="*/ 7 w 8"/>
                <a:gd name="T5" fmla="*/ 0 h 8"/>
                <a:gd name="T6" fmla="*/ 0 w 8"/>
                <a:gd name="T7" fmla="*/ 5 h 8"/>
                <a:gd name="T8" fmla="*/ 2 w 8"/>
                <a:gd name="T9" fmla="*/ 6 h 8"/>
                <a:gd name="T10" fmla="*/ 2 w 8"/>
                <a:gd name="T11" fmla="*/ 6 h 8"/>
                <a:gd name="T12" fmla="*/ 2 w 8"/>
                <a:gd name="T13" fmla="*/ 6 h 8"/>
                <a:gd name="T14" fmla="*/ 5 w 8"/>
                <a:gd name="T15" fmla="*/ 8 h 8"/>
                <a:gd name="T16" fmla="*/ 7 w 8"/>
                <a:gd name="T17" fmla="*/ 6 h 8"/>
                <a:gd name="T18" fmla="*/ 8 w 8"/>
                <a:gd name="T19" fmla="*/ 5 h 8"/>
                <a:gd name="T20" fmla="*/ 7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7" y="1"/>
                  </a:lnTo>
                  <a:lnTo>
                    <a:pt x="7" y="0"/>
                  </a:lnTo>
                  <a:lnTo>
                    <a:pt x="0" y="5"/>
                  </a:lnTo>
                  <a:lnTo>
                    <a:pt x="2" y="6"/>
                  </a:lnTo>
                  <a:lnTo>
                    <a:pt x="5" y="8"/>
                  </a:lnTo>
                  <a:lnTo>
                    <a:pt x="7" y="6"/>
                  </a:lnTo>
                  <a:lnTo>
                    <a:pt x="8" y="5"/>
                  </a:lnTo>
                  <a:lnTo>
                    <a:pt x="7" y="1"/>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6" name="Freeform 2300"/>
            <p:cNvSpPr>
              <a:spLocks/>
            </p:cNvSpPr>
            <p:nvPr/>
          </p:nvSpPr>
          <p:spPr bwMode="auto">
            <a:xfrm>
              <a:off x="3976" y="2746"/>
              <a:ext cx="8" cy="7"/>
            </a:xfrm>
            <a:custGeom>
              <a:avLst/>
              <a:gdLst>
                <a:gd name="T0" fmla="*/ 2 w 8"/>
                <a:gd name="T1" fmla="*/ 7 h 7"/>
                <a:gd name="T2" fmla="*/ 6 w 8"/>
                <a:gd name="T3" fmla="*/ 0 h 7"/>
                <a:gd name="T4" fmla="*/ 5 w 8"/>
                <a:gd name="T5" fmla="*/ 0 h 7"/>
                <a:gd name="T6" fmla="*/ 0 w 8"/>
                <a:gd name="T7" fmla="*/ 5 h 7"/>
                <a:gd name="T8" fmla="*/ 0 w 8"/>
                <a:gd name="T9" fmla="*/ 7 h 7"/>
                <a:gd name="T10" fmla="*/ 2 w 8"/>
                <a:gd name="T11" fmla="*/ 7 h 7"/>
                <a:gd name="T12" fmla="*/ 0 w 8"/>
                <a:gd name="T13" fmla="*/ 7 h 7"/>
                <a:gd name="T14" fmla="*/ 3 w 8"/>
                <a:gd name="T15" fmla="*/ 7 h 7"/>
                <a:gd name="T16" fmla="*/ 6 w 8"/>
                <a:gd name="T17" fmla="*/ 7 h 7"/>
                <a:gd name="T18" fmla="*/ 8 w 8"/>
                <a:gd name="T19" fmla="*/ 4 h 7"/>
                <a:gd name="T20" fmla="*/ 6 w 8"/>
                <a:gd name="T21" fmla="*/ 0 h 7"/>
                <a:gd name="T22" fmla="*/ 2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7"/>
                  </a:moveTo>
                  <a:lnTo>
                    <a:pt x="6" y="0"/>
                  </a:lnTo>
                  <a:lnTo>
                    <a:pt x="5" y="0"/>
                  </a:lnTo>
                  <a:lnTo>
                    <a:pt x="0" y="5"/>
                  </a:lnTo>
                  <a:lnTo>
                    <a:pt x="0" y="7"/>
                  </a:lnTo>
                  <a:lnTo>
                    <a:pt x="2" y="7"/>
                  </a:lnTo>
                  <a:lnTo>
                    <a:pt x="0" y="7"/>
                  </a:lnTo>
                  <a:lnTo>
                    <a:pt x="3" y="7"/>
                  </a:lnTo>
                  <a:lnTo>
                    <a:pt x="6" y="7"/>
                  </a:lnTo>
                  <a:lnTo>
                    <a:pt x="8" y="4"/>
                  </a:lnTo>
                  <a:lnTo>
                    <a:pt x="6"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7" name="Freeform 2301"/>
            <p:cNvSpPr>
              <a:spLocks/>
            </p:cNvSpPr>
            <p:nvPr/>
          </p:nvSpPr>
          <p:spPr bwMode="auto">
            <a:xfrm>
              <a:off x="3978" y="2746"/>
              <a:ext cx="6" cy="9"/>
            </a:xfrm>
            <a:custGeom>
              <a:avLst/>
              <a:gdLst>
                <a:gd name="T0" fmla="*/ 0 w 6"/>
                <a:gd name="T1" fmla="*/ 7 h 9"/>
                <a:gd name="T2" fmla="*/ 4 w 6"/>
                <a:gd name="T3" fmla="*/ 2 h 9"/>
                <a:gd name="T4" fmla="*/ 4 w 6"/>
                <a:gd name="T5" fmla="*/ 0 h 9"/>
                <a:gd name="T6" fmla="*/ 0 w 6"/>
                <a:gd name="T7" fmla="*/ 7 h 9"/>
                <a:gd name="T8" fmla="*/ 0 w 6"/>
                <a:gd name="T9" fmla="*/ 7 h 9"/>
                <a:gd name="T10" fmla="*/ 0 w 6"/>
                <a:gd name="T11" fmla="*/ 7 h 9"/>
                <a:gd name="T12" fmla="*/ 0 w 6"/>
                <a:gd name="T13" fmla="*/ 7 h 9"/>
                <a:gd name="T14" fmla="*/ 3 w 6"/>
                <a:gd name="T15" fmla="*/ 9 h 9"/>
                <a:gd name="T16" fmla="*/ 4 w 6"/>
                <a:gd name="T17" fmla="*/ 7 h 9"/>
                <a:gd name="T18" fmla="*/ 6 w 6"/>
                <a:gd name="T19" fmla="*/ 5 h 9"/>
                <a:gd name="T20" fmla="*/ 4 w 6"/>
                <a:gd name="T21" fmla="*/ 2 h 9"/>
                <a:gd name="T22" fmla="*/ 0 w 6"/>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9">
                  <a:moveTo>
                    <a:pt x="0" y="7"/>
                  </a:moveTo>
                  <a:lnTo>
                    <a:pt x="4" y="2"/>
                  </a:lnTo>
                  <a:lnTo>
                    <a:pt x="4" y="0"/>
                  </a:lnTo>
                  <a:lnTo>
                    <a:pt x="0" y="7"/>
                  </a:lnTo>
                  <a:lnTo>
                    <a:pt x="3" y="9"/>
                  </a:lnTo>
                  <a:lnTo>
                    <a:pt x="4" y="7"/>
                  </a:lnTo>
                  <a:lnTo>
                    <a:pt x="6" y="5"/>
                  </a:lnTo>
                  <a:lnTo>
                    <a:pt x="4"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8" name="Freeform 2302"/>
            <p:cNvSpPr>
              <a:spLocks/>
            </p:cNvSpPr>
            <p:nvPr/>
          </p:nvSpPr>
          <p:spPr bwMode="auto">
            <a:xfrm>
              <a:off x="3978" y="2748"/>
              <a:ext cx="8" cy="7"/>
            </a:xfrm>
            <a:custGeom>
              <a:avLst/>
              <a:gdLst>
                <a:gd name="T0" fmla="*/ 6 w 8"/>
                <a:gd name="T1" fmla="*/ 0 h 7"/>
                <a:gd name="T2" fmla="*/ 6 w 8"/>
                <a:gd name="T3" fmla="*/ 0 h 7"/>
                <a:gd name="T4" fmla="*/ 4 w 8"/>
                <a:gd name="T5" fmla="*/ 0 h 7"/>
                <a:gd name="T6" fmla="*/ 0 w 8"/>
                <a:gd name="T7" fmla="*/ 5 h 7"/>
                <a:gd name="T8" fmla="*/ 1 w 8"/>
                <a:gd name="T9" fmla="*/ 7 h 7"/>
                <a:gd name="T10" fmla="*/ 6 w 8"/>
                <a:gd name="T11" fmla="*/ 0 h 7"/>
                <a:gd name="T12" fmla="*/ 1 w 8"/>
                <a:gd name="T13" fmla="*/ 7 h 7"/>
                <a:gd name="T14" fmla="*/ 4 w 8"/>
                <a:gd name="T15" fmla="*/ 7 h 7"/>
                <a:gd name="T16" fmla="*/ 6 w 8"/>
                <a:gd name="T17" fmla="*/ 7 h 7"/>
                <a:gd name="T18" fmla="*/ 8 w 8"/>
                <a:gd name="T19" fmla="*/ 3 h 7"/>
                <a:gd name="T20" fmla="*/ 6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6" y="0"/>
                  </a:moveTo>
                  <a:lnTo>
                    <a:pt x="6" y="0"/>
                  </a:lnTo>
                  <a:lnTo>
                    <a:pt x="4" y="0"/>
                  </a:lnTo>
                  <a:lnTo>
                    <a:pt x="0" y="5"/>
                  </a:lnTo>
                  <a:lnTo>
                    <a:pt x="1" y="7"/>
                  </a:lnTo>
                  <a:lnTo>
                    <a:pt x="6" y="0"/>
                  </a:lnTo>
                  <a:lnTo>
                    <a:pt x="1" y="7"/>
                  </a:lnTo>
                  <a:lnTo>
                    <a:pt x="4" y="7"/>
                  </a:lnTo>
                  <a:lnTo>
                    <a:pt x="6" y="7"/>
                  </a:lnTo>
                  <a:lnTo>
                    <a:pt x="8" y="3"/>
                  </a:lnTo>
                  <a:lnTo>
                    <a:pt x="6"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19" name="Freeform 2303"/>
            <p:cNvSpPr>
              <a:spLocks/>
            </p:cNvSpPr>
            <p:nvPr/>
          </p:nvSpPr>
          <p:spPr bwMode="auto">
            <a:xfrm>
              <a:off x="3979" y="2748"/>
              <a:ext cx="7" cy="8"/>
            </a:xfrm>
            <a:custGeom>
              <a:avLst/>
              <a:gdLst>
                <a:gd name="T0" fmla="*/ 0 w 7"/>
                <a:gd name="T1" fmla="*/ 7 h 8"/>
                <a:gd name="T2" fmla="*/ 7 w 7"/>
                <a:gd name="T3" fmla="*/ 2 h 8"/>
                <a:gd name="T4" fmla="*/ 5 w 7"/>
                <a:gd name="T5" fmla="*/ 0 h 8"/>
                <a:gd name="T6" fmla="*/ 0 w 7"/>
                <a:gd name="T7" fmla="*/ 7 h 8"/>
                <a:gd name="T8" fmla="*/ 0 w 7"/>
                <a:gd name="T9" fmla="*/ 7 h 8"/>
                <a:gd name="T10" fmla="*/ 0 w 7"/>
                <a:gd name="T11" fmla="*/ 7 h 8"/>
                <a:gd name="T12" fmla="*/ 0 w 7"/>
                <a:gd name="T13" fmla="*/ 7 h 8"/>
                <a:gd name="T14" fmla="*/ 3 w 7"/>
                <a:gd name="T15" fmla="*/ 8 h 8"/>
                <a:gd name="T16" fmla="*/ 7 w 7"/>
                <a:gd name="T17" fmla="*/ 7 h 8"/>
                <a:gd name="T18" fmla="*/ 7 w 7"/>
                <a:gd name="T19" fmla="*/ 5 h 8"/>
                <a:gd name="T20" fmla="*/ 7 w 7"/>
                <a:gd name="T21" fmla="*/ 2 h 8"/>
                <a:gd name="T22" fmla="*/ 0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7"/>
                  </a:moveTo>
                  <a:lnTo>
                    <a:pt x="7" y="2"/>
                  </a:lnTo>
                  <a:lnTo>
                    <a:pt x="5" y="0"/>
                  </a:lnTo>
                  <a:lnTo>
                    <a:pt x="0" y="7"/>
                  </a:lnTo>
                  <a:lnTo>
                    <a:pt x="3" y="8"/>
                  </a:lnTo>
                  <a:lnTo>
                    <a:pt x="7" y="7"/>
                  </a:lnTo>
                  <a:lnTo>
                    <a:pt x="7" y="5"/>
                  </a:lnTo>
                  <a:lnTo>
                    <a:pt x="7" y="2"/>
                  </a:lnTo>
                  <a:lnTo>
                    <a:pt x="0"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0" name="Freeform 2304"/>
            <p:cNvSpPr>
              <a:spLocks/>
            </p:cNvSpPr>
            <p:nvPr/>
          </p:nvSpPr>
          <p:spPr bwMode="auto">
            <a:xfrm>
              <a:off x="3979" y="2750"/>
              <a:ext cx="8" cy="8"/>
            </a:xfrm>
            <a:custGeom>
              <a:avLst/>
              <a:gdLst>
                <a:gd name="T0" fmla="*/ 2 w 8"/>
                <a:gd name="T1" fmla="*/ 6 h 8"/>
                <a:gd name="T2" fmla="*/ 7 w 8"/>
                <a:gd name="T3" fmla="*/ 0 h 8"/>
                <a:gd name="T4" fmla="*/ 7 w 8"/>
                <a:gd name="T5" fmla="*/ 0 h 8"/>
                <a:gd name="T6" fmla="*/ 0 w 8"/>
                <a:gd name="T7" fmla="*/ 5 h 8"/>
                <a:gd name="T8" fmla="*/ 2 w 8"/>
                <a:gd name="T9" fmla="*/ 6 h 8"/>
                <a:gd name="T10" fmla="*/ 2 w 8"/>
                <a:gd name="T11" fmla="*/ 6 h 8"/>
                <a:gd name="T12" fmla="*/ 2 w 8"/>
                <a:gd name="T13" fmla="*/ 6 h 8"/>
                <a:gd name="T14" fmla="*/ 5 w 8"/>
                <a:gd name="T15" fmla="*/ 8 h 8"/>
                <a:gd name="T16" fmla="*/ 7 w 8"/>
                <a:gd name="T17" fmla="*/ 6 h 8"/>
                <a:gd name="T18" fmla="*/ 8 w 8"/>
                <a:gd name="T19" fmla="*/ 3 h 8"/>
                <a:gd name="T20" fmla="*/ 7 w 8"/>
                <a:gd name="T21" fmla="*/ 0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7" y="0"/>
                  </a:lnTo>
                  <a:lnTo>
                    <a:pt x="0" y="5"/>
                  </a:lnTo>
                  <a:lnTo>
                    <a:pt x="2" y="6"/>
                  </a:lnTo>
                  <a:lnTo>
                    <a:pt x="5" y="8"/>
                  </a:lnTo>
                  <a:lnTo>
                    <a:pt x="7" y="6"/>
                  </a:lnTo>
                  <a:lnTo>
                    <a:pt x="8" y="3"/>
                  </a:lnTo>
                  <a:lnTo>
                    <a:pt x="7"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1" name="Freeform 2305"/>
            <p:cNvSpPr>
              <a:spLocks/>
            </p:cNvSpPr>
            <p:nvPr/>
          </p:nvSpPr>
          <p:spPr bwMode="auto">
            <a:xfrm>
              <a:off x="3981" y="2750"/>
              <a:ext cx="8" cy="8"/>
            </a:xfrm>
            <a:custGeom>
              <a:avLst/>
              <a:gdLst>
                <a:gd name="T0" fmla="*/ 1 w 8"/>
                <a:gd name="T1" fmla="*/ 8 h 8"/>
                <a:gd name="T2" fmla="*/ 6 w 8"/>
                <a:gd name="T3" fmla="*/ 1 h 8"/>
                <a:gd name="T4" fmla="*/ 5 w 8"/>
                <a:gd name="T5" fmla="*/ 0 h 8"/>
                <a:gd name="T6" fmla="*/ 0 w 8"/>
                <a:gd name="T7" fmla="*/ 6 h 8"/>
                <a:gd name="T8" fmla="*/ 1 w 8"/>
                <a:gd name="T9" fmla="*/ 6 h 8"/>
                <a:gd name="T10" fmla="*/ 1 w 8"/>
                <a:gd name="T11" fmla="*/ 8 h 8"/>
                <a:gd name="T12" fmla="*/ 1 w 8"/>
                <a:gd name="T13" fmla="*/ 6 h 8"/>
                <a:gd name="T14" fmla="*/ 3 w 8"/>
                <a:gd name="T15" fmla="*/ 8 h 8"/>
                <a:gd name="T16" fmla="*/ 6 w 8"/>
                <a:gd name="T17" fmla="*/ 6 h 8"/>
                <a:gd name="T18" fmla="*/ 8 w 8"/>
                <a:gd name="T19" fmla="*/ 5 h 8"/>
                <a:gd name="T20" fmla="*/ 6 w 8"/>
                <a:gd name="T21" fmla="*/ 1 h 8"/>
                <a:gd name="T22" fmla="*/ 1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8"/>
                  </a:moveTo>
                  <a:lnTo>
                    <a:pt x="6" y="1"/>
                  </a:lnTo>
                  <a:lnTo>
                    <a:pt x="5" y="0"/>
                  </a:lnTo>
                  <a:lnTo>
                    <a:pt x="0" y="6"/>
                  </a:lnTo>
                  <a:lnTo>
                    <a:pt x="1" y="6"/>
                  </a:lnTo>
                  <a:lnTo>
                    <a:pt x="1" y="8"/>
                  </a:lnTo>
                  <a:lnTo>
                    <a:pt x="1" y="6"/>
                  </a:lnTo>
                  <a:lnTo>
                    <a:pt x="3" y="8"/>
                  </a:lnTo>
                  <a:lnTo>
                    <a:pt x="6" y="6"/>
                  </a:lnTo>
                  <a:lnTo>
                    <a:pt x="8" y="5"/>
                  </a:lnTo>
                  <a:lnTo>
                    <a:pt x="6" y="1"/>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2" name="Freeform 2306"/>
            <p:cNvSpPr>
              <a:spLocks/>
            </p:cNvSpPr>
            <p:nvPr/>
          </p:nvSpPr>
          <p:spPr bwMode="auto">
            <a:xfrm>
              <a:off x="3982" y="2751"/>
              <a:ext cx="7" cy="8"/>
            </a:xfrm>
            <a:custGeom>
              <a:avLst/>
              <a:gdLst>
                <a:gd name="T0" fmla="*/ 5 w 7"/>
                <a:gd name="T1" fmla="*/ 0 h 8"/>
                <a:gd name="T2" fmla="*/ 5 w 7"/>
                <a:gd name="T3" fmla="*/ 0 h 8"/>
                <a:gd name="T4" fmla="*/ 5 w 7"/>
                <a:gd name="T5" fmla="*/ 0 h 8"/>
                <a:gd name="T6" fmla="*/ 0 w 7"/>
                <a:gd name="T7" fmla="*/ 7 h 8"/>
                <a:gd name="T8" fmla="*/ 0 w 7"/>
                <a:gd name="T9" fmla="*/ 7 h 8"/>
                <a:gd name="T10" fmla="*/ 5 w 7"/>
                <a:gd name="T11" fmla="*/ 0 h 8"/>
                <a:gd name="T12" fmla="*/ 0 w 7"/>
                <a:gd name="T13" fmla="*/ 7 h 8"/>
                <a:gd name="T14" fmla="*/ 4 w 7"/>
                <a:gd name="T15" fmla="*/ 8 h 8"/>
                <a:gd name="T16" fmla="*/ 7 w 7"/>
                <a:gd name="T17" fmla="*/ 7 h 8"/>
                <a:gd name="T18" fmla="*/ 7 w 7"/>
                <a:gd name="T19" fmla="*/ 4 h 8"/>
                <a:gd name="T20" fmla="*/ 5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5" y="0"/>
                  </a:moveTo>
                  <a:lnTo>
                    <a:pt x="5" y="0"/>
                  </a:lnTo>
                  <a:lnTo>
                    <a:pt x="0" y="7"/>
                  </a:lnTo>
                  <a:lnTo>
                    <a:pt x="5" y="0"/>
                  </a:lnTo>
                  <a:lnTo>
                    <a:pt x="0" y="7"/>
                  </a:lnTo>
                  <a:lnTo>
                    <a:pt x="4" y="8"/>
                  </a:lnTo>
                  <a:lnTo>
                    <a:pt x="7" y="7"/>
                  </a:lnTo>
                  <a:lnTo>
                    <a:pt x="7" y="4"/>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3" name="Freeform 2307"/>
            <p:cNvSpPr>
              <a:spLocks/>
            </p:cNvSpPr>
            <p:nvPr/>
          </p:nvSpPr>
          <p:spPr bwMode="auto">
            <a:xfrm>
              <a:off x="3982" y="2751"/>
              <a:ext cx="9" cy="8"/>
            </a:xfrm>
            <a:custGeom>
              <a:avLst/>
              <a:gdLst>
                <a:gd name="T0" fmla="*/ 2 w 9"/>
                <a:gd name="T1" fmla="*/ 8 h 8"/>
                <a:gd name="T2" fmla="*/ 7 w 9"/>
                <a:gd name="T3" fmla="*/ 2 h 8"/>
                <a:gd name="T4" fmla="*/ 5 w 9"/>
                <a:gd name="T5" fmla="*/ 0 h 8"/>
                <a:gd name="T6" fmla="*/ 0 w 9"/>
                <a:gd name="T7" fmla="*/ 7 h 8"/>
                <a:gd name="T8" fmla="*/ 2 w 9"/>
                <a:gd name="T9" fmla="*/ 8 h 8"/>
                <a:gd name="T10" fmla="*/ 2 w 9"/>
                <a:gd name="T11" fmla="*/ 8 h 8"/>
                <a:gd name="T12" fmla="*/ 2 w 9"/>
                <a:gd name="T13" fmla="*/ 8 h 8"/>
                <a:gd name="T14" fmla="*/ 5 w 9"/>
                <a:gd name="T15" fmla="*/ 8 h 8"/>
                <a:gd name="T16" fmla="*/ 7 w 9"/>
                <a:gd name="T17" fmla="*/ 7 h 8"/>
                <a:gd name="T18" fmla="*/ 9 w 9"/>
                <a:gd name="T19" fmla="*/ 5 h 8"/>
                <a:gd name="T20" fmla="*/ 7 w 9"/>
                <a:gd name="T21" fmla="*/ 2 h 8"/>
                <a:gd name="T22" fmla="*/ 2 w 9"/>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8"/>
                  </a:moveTo>
                  <a:lnTo>
                    <a:pt x="7" y="2"/>
                  </a:lnTo>
                  <a:lnTo>
                    <a:pt x="5" y="0"/>
                  </a:lnTo>
                  <a:lnTo>
                    <a:pt x="0" y="7"/>
                  </a:lnTo>
                  <a:lnTo>
                    <a:pt x="2" y="8"/>
                  </a:lnTo>
                  <a:lnTo>
                    <a:pt x="5" y="8"/>
                  </a:lnTo>
                  <a:lnTo>
                    <a:pt x="7" y="7"/>
                  </a:lnTo>
                  <a:lnTo>
                    <a:pt x="9" y="5"/>
                  </a:lnTo>
                  <a:lnTo>
                    <a:pt x="7" y="2"/>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4" name="Freeform 2308"/>
            <p:cNvSpPr>
              <a:spLocks/>
            </p:cNvSpPr>
            <p:nvPr/>
          </p:nvSpPr>
          <p:spPr bwMode="auto">
            <a:xfrm>
              <a:off x="3984" y="2753"/>
              <a:ext cx="7" cy="8"/>
            </a:xfrm>
            <a:custGeom>
              <a:avLst/>
              <a:gdLst>
                <a:gd name="T0" fmla="*/ 2 w 7"/>
                <a:gd name="T1" fmla="*/ 6 h 8"/>
                <a:gd name="T2" fmla="*/ 7 w 7"/>
                <a:gd name="T3" fmla="*/ 0 h 8"/>
                <a:gd name="T4" fmla="*/ 5 w 7"/>
                <a:gd name="T5" fmla="*/ 0 h 8"/>
                <a:gd name="T6" fmla="*/ 0 w 7"/>
                <a:gd name="T7" fmla="*/ 6 h 8"/>
                <a:gd name="T8" fmla="*/ 2 w 7"/>
                <a:gd name="T9" fmla="*/ 6 h 8"/>
                <a:gd name="T10" fmla="*/ 2 w 7"/>
                <a:gd name="T11" fmla="*/ 6 h 8"/>
                <a:gd name="T12" fmla="*/ 2 w 7"/>
                <a:gd name="T13" fmla="*/ 6 h 8"/>
                <a:gd name="T14" fmla="*/ 3 w 7"/>
                <a:gd name="T15" fmla="*/ 8 h 8"/>
                <a:gd name="T16" fmla="*/ 7 w 7"/>
                <a:gd name="T17" fmla="*/ 6 h 8"/>
                <a:gd name="T18" fmla="*/ 7 w 7"/>
                <a:gd name="T19" fmla="*/ 3 h 8"/>
                <a:gd name="T20" fmla="*/ 7 w 7"/>
                <a:gd name="T21" fmla="*/ 0 h 8"/>
                <a:gd name="T22" fmla="*/ 2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6"/>
                  </a:moveTo>
                  <a:lnTo>
                    <a:pt x="7" y="0"/>
                  </a:lnTo>
                  <a:lnTo>
                    <a:pt x="5" y="0"/>
                  </a:lnTo>
                  <a:lnTo>
                    <a:pt x="0" y="6"/>
                  </a:lnTo>
                  <a:lnTo>
                    <a:pt x="2" y="6"/>
                  </a:lnTo>
                  <a:lnTo>
                    <a:pt x="3" y="8"/>
                  </a:lnTo>
                  <a:lnTo>
                    <a:pt x="7" y="6"/>
                  </a:lnTo>
                  <a:lnTo>
                    <a:pt x="7" y="3"/>
                  </a:lnTo>
                  <a:lnTo>
                    <a:pt x="7"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5" name="Freeform 2309"/>
            <p:cNvSpPr>
              <a:spLocks/>
            </p:cNvSpPr>
            <p:nvPr/>
          </p:nvSpPr>
          <p:spPr bwMode="auto">
            <a:xfrm>
              <a:off x="3986" y="2753"/>
              <a:ext cx="6" cy="8"/>
            </a:xfrm>
            <a:custGeom>
              <a:avLst/>
              <a:gdLst>
                <a:gd name="T0" fmla="*/ 5 w 6"/>
                <a:gd name="T1" fmla="*/ 2 h 8"/>
                <a:gd name="T2" fmla="*/ 5 w 6"/>
                <a:gd name="T3" fmla="*/ 2 h 8"/>
                <a:gd name="T4" fmla="*/ 3 w 6"/>
                <a:gd name="T5" fmla="*/ 0 h 8"/>
                <a:gd name="T6" fmla="*/ 0 w 6"/>
                <a:gd name="T7" fmla="*/ 6 h 8"/>
                <a:gd name="T8" fmla="*/ 0 w 6"/>
                <a:gd name="T9" fmla="*/ 6 h 8"/>
                <a:gd name="T10" fmla="*/ 5 w 6"/>
                <a:gd name="T11" fmla="*/ 2 h 8"/>
                <a:gd name="T12" fmla="*/ 0 w 6"/>
                <a:gd name="T13" fmla="*/ 6 h 8"/>
                <a:gd name="T14" fmla="*/ 3 w 6"/>
                <a:gd name="T15" fmla="*/ 8 h 8"/>
                <a:gd name="T16" fmla="*/ 6 w 6"/>
                <a:gd name="T17" fmla="*/ 6 h 8"/>
                <a:gd name="T18" fmla="*/ 6 w 6"/>
                <a:gd name="T19" fmla="*/ 3 h 8"/>
                <a:gd name="T20" fmla="*/ 5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5" y="2"/>
                  </a:moveTo>
                  <a:lnTo>
                    <a:pt x="5" y="2"/>
                  </a:lnTo>
                  <a:lnTo>
                    <a:pt x="3" y="0"/>
                  </a:lnTo>
                  <a:lnTo>
                    <a:pt x="0" y="6"/>
                  </a:lnTo>
                  <a:lnTo>
                    <a:pt x="5" y="2"/>
                  </a:lnTo>
                  <a:lnTo>
                    <a:pt x="0" y="6"/>
                  </a:lnTo>
                  <a:lnTo>
                    <a:pt x="3" y="8"/>
                  </a:lnTo>
                  <a:lnTo>
                    <a:pt x="6" y="6"/>
                  </a:lnTo>
                  <a:lnTo>
                    <a:pt x="6" y="3"/>
                  </a:lnTo>
                  <a:lnTo>
                    <a:pt x="5" y="2"/>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6" name="Freeform 2310"/>
            <p:cNvSpPr>
              <a:spLocks/>
            </p:cNvSpPr>
            <p:nvPr/>
          </p:nvSpPr>
          <p:spPr bwMode="auto">
            <a:xfrm>
              <a:off x="3986" y="2755"/>
              <a:ext cx="8" cy="6"/>
            </a:xfrm>
            <a:custGeom>
              <a:avLst/>
              <a:gdLst>
                <a:gd name="T0" fmla="*/ 1 w 8"/>
                <a:gd name="T1" fmla="*/ 6 h 6"/>
                <a:gd name="T2" fmla="*/ 6 w 8"/>
                <a:gd name="T3" fmla="*/ 0 h 6"/>
                <a:gd name="T4" fmla="*/ 5 w 8"/>
                <a:gd name="T5" fmla="*/ 0 h 6"/>
                <a:gd name="T6" fmla="*/ 0 w 8"/>
                <a:gd name="T7" fmla="*/ 4 h 6"/>
                <a:gd name="T8" fmla="*/ 1 w 8"/>
                <a:gd name="T9" fmla="*/ 6 h 6"/>
                <a:gd name="T10" fmla="*/ 1 w 8"/>
                <a:gd name="T11" fmla="*/ 6 h 6"/>
                <a:gd name="T12" fmla="*/ 1 w 8"/>
                <a:gd name="T13" fmla="*/ 6 h 6"/>
                <a:gd name="T14" fmla="*/ 5 w 8"/>
                <a:gd name="T15" fmla="*/ 6 h 6"/>
                <a:gd name="T16" fmla="*/ 6 w 8"/>
                <a:gd name="T17" fmla="*/ 4 h 6"/>
                <a:gd name="T18" fmla="*/ 8 w 8"/>
                <a:gd name="T19" fmla="*/ 3 h 6"/>
                <a:gd name="T20" fmla="*/ 6 w 8"/>
                <a:gd name="T21" fmla="*/ 0 h 6"/>
                <a:gd name="T22" fmla="*/ 1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6"/>
                  </a:moveTo>
                  <a:lnTo>
                    <a:pt x="6" y="0"/>
                  </a:lnTo>
                  <a:lnTo>
                    <a:pt x="5" y="0"/>
                  </a:lnTo>
                  <a:lnTo>
                    <a:pt x="0" y="4"/>
                  </a:lnTo>
                  <a:lnTo>
                    <a:pt x="1" y="6"/>
                  </a:lnTo>
                  <a:lnTo>
                    <a:pt x="5" y="6"/>
                  </a:lnTo>
                  <a:lnTo>
                    <a:pt x="6" y="4"/>
                  </a:lnTo>
                  <a:lnTo>
                    <a:pt x="8" y="3"/>
                  </a:lnTo>
                  <a:lnTo>
                    <a:pt x="6"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7" name="Freeform 2311"/>
            <p:cNvSpPr>
              <a:spLocks/>
            </p:cNvSpPr>
            <p:nvPr/>
          </p:nvSpPr>
          <p:spPr bwMode="auto">
            <a:xfrm>
              <a:off x="3987" y="2755"/>
              <a:ext cx="7" cy="8"/>
            </a:xfrm>
            <a:custGeom>
              <a:avLst/>
              <a:gdLst>
                <a:gd name="T0" fmla="*/ 5 w 7"/>
                <a:gd name="T1" fmla="*/ 0 h 8"/>
                <a:gd name="T2" fmla="*/ 5 w 7"/>
                <a:gd name="T3" fmla="*/ 0 h 8"/>
                <a:gd name="T4" fmla="*/ 5 w 7"/>
                <a:gd name="T5" fmla="*/ 0 h 8"/>
                <a:gd name="T6" fmla="*/ 0 w 7"/>
                <a:gd name="T7" fmla="*/ 6 h 8"/>
                <a:gd name="T8" fmla="*/ 2 w 7"/>
                <a:gd name="T9" fmla="*/ 6 h 8"/>
                <a:gd name="T10" fmla="*/ 5 w 7"/>
                <a:gd name="T11" fmla="*/ 0 h 8"/>
                <a:gd name="T12" fmla="*/ 2 w 7"/>
                <a:gd name="T13" fmla="*/ 6 h 8"/>
                <a:gd name="T14" fmla="*/ 5 w 7"/>
                <a:gd name="T15" fmla="*/ 8 h 8"/>
                <a:gd name="T16" fmla="*/ 7 w 7"/>
                <a:gd name="T17" fmla="*/ 6 h 8"/>
                <a:gd name="T18" fmla="*/ 7 w 7"/>
                <a:gd name="T19" fmla="*/ 3 h 8"/>
                <a:gd name="T20" fmla="*/ 5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5" y="0"/>
                  </a:moveTo>
                  <a:lnTo>
                    <a:pt x="5" y="0"/>
                  </a:lnTo>
                  <a:lnTo>
                    <a:pt x="0" y="6"/>
                  </a:lnTo>
                  <a:lnTo>
                    <a:pt x="2" y="6"/>
                  </a:lnTo>
                  <a:lnTo>
                    <a:pt x="5" y="0"/>
                  </a:lnTo>
                  <a:lnTo>
                    <a:pt x="2" y="6"/>
                  </a:lnTo>
                  <a:lnTo>
                    <a:pt x="5" y="8"/>
                  </a:lnTo>
                  <a:lnTo>
                    <a:pt x="7" y="6"/>
                  </a:lnTo>
                  <a:lnTo>
                    <a:pt x="7"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8" name="Freeform 2312"/>
            <p:cNvSpPr>
              <a:spLocks/>
            </p:cNvSpPr>
            <p:nvPr/>
          </p:nvSpPr>
          <p:spPr bwMode="auto">
            <a:xfrm>
              <a:off x="3989" y="2755"/>
              <a:ext cx="6" cy="8"/>
            </a:xfrm>
            <a:custGeom>
              <a:avLst/>
              <a:gdLst>
                <a:gd name="T0" fmla="*/ 0 w 6"/>
                <a:gd name="T1" fmla="*/ 8 h 8"/>
                <a:gd name="T2" fmla="*/ 5 w 6"/>
                <a:gd name="T3" fmla="*/ 1 h 8"/>
                <a:gd name="T4" fmla="*/ 3 w 6"/>
                <a:gd name="T5" fmla="*/ 0 h 8"/>
                <a:gd name="T6" fmla="*/ 0 w 6"/>
                <a:gd name="T7" fmla="*/ 6 h 8"/>
                <a:gd name="T8" fmla="*/ 0 w 6"/>
                <a:gd name="T9" fmla="*/ 8 h 8"/>
                <a:gd name="T10" fmla="*/ 0 w 6"/>
                <a:gd name="T11" fmla="*/ 8 h 8"/>
                <a:gd name="T12" fmla="*/ 0 w 6"/>
                <a:gd name="T13" fmla="*/ 8 h 8"/>
                <a:gd name="T14" fmla="*/ 3 w 6"/>
                <a:gd name="T15" fmla="*/ 8 h 8"/>
                <a:gd name="T16" fmla="*/ 5 w 6"/>
                <a:gd name="T17" fmla="*/ 6 h 8"/>
                <a:gd name="T18" fmla="*/ 6 w 6"/>
                <a:gd name="T19" fmla="*/ 3 h 8"/>
                <a:gd name="T20" fmla="*/ 5 w 6"/>
                <a:gd name="T21" fmla="*/ 1 h 8"/>
                <a:gd name="T22" fmla="*/ 0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8"/>
                  </a:moveTo>
                  <a:lnTo>
                    <a:pt x="5" y="1"/>
                  </a:lnTo>
                  <a:lnTo>
                    <a:pt x="3" y="0"/>
                  </a:lnTo>
                  <a:lnTo>
                    <a:pt x="0" y="6"/>
                  </a:lnTo>
                  <a:lnTo>
                    <a:pt x="0" y="8"/>
                  </a:lnTo>
                  <a:lnTo>
                    <a:pt x="3" y="8"/>
                  </a:lnTo>
                  <a:lnTo>
                    <a:pt x="5" y="6"/>
                  </a:lnTo>
                  <a:lnTo>
                    <a:pt x="6" y="3"/>
                  </a:lnTo>
                  <a:lnTo>
                    <a:pt x="5" y="1"/>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29" name="Freeform 2313"/>
            <p:cNvSpPr>
              <a:spLocks/>
            </p:cNvSpPr>
            <p:nvPr/>
          </p:nvSpPr>
          <p:spPr bwMode="auto">
            <a:xfrm>
              <a:off x="3989" y="2756"/>
              <a:ext cx="6" cy="7"/>
            </a:xfrm>
            <a:custGeom>
              <a:avLst/>
              <a:gdLst>
                <a:gd name="T0" fmla="*/ 5 w 6"/>
                <a:gd name="T1" fmla="*/ 0 h 7"/>
                <a:gd name="T2" fmla="*/ 5 w 6"/>
                <a:gd name="T3" fmla="*/ 0 h 7"/>
                <a:gd name="T4" fmla="*/ 5 w 6"/>
                <a:gd name="T5" fmla="*/ 0 h 7"/>
                <a:gd name="T6" fmla="*/ 0 w 6"/>
                <a:gd name="T7" fmla="*/ 7 h 7"/>
                <a:gd name="T8" fmla="*/ 2 w 6"/>
                <a:gd name="T9" fmla="*/ 7 h 7"/>
                <a:gd name="T10" fmla="*/ 5 w 6"/>
                <a:gd name="T11" fmla="*/ 0 h 7"/>
                <a:gd name="T12" fmla="*/ 2 w 6"/>
                <a:gd name="T13" fmla="*/ 7 h 7"/>
                <a:gd name="T14" fmla="*/ 5 w 6"/>
                <a:gd name="T15" fmla="*/ 7 h 7"/>
                <a:gd name="T16" fmla="*/ 6 w 6"/>
                <a:gd name="T17" fmla="*/ 5 h 7"/>
                <a:gd name="T18" fmla="*/ 6 w 6"/>
                <a:gd name="T19" fmla="*/ 3 h 7"/>
                <a:gd name="T20" fmla="*/ 5 w 6"/>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7">
                  <a:moveTo>
                    <a:pt x="5" y="0"/>
                  </a:moveTo>
                  <a:lnTo>
                    <a:pt x="5" y="0"/>
                  </a:lnTo>
                  <a:lnTo>
                    <a:pt x="0" y="7"/>
                  </a:lnTo>
                  <a:lnTo>
                    <a:pt x="2" y="7"/>
                  </a:lnTo>
                  <a:lnTo>
                    <a:pt x="5" y="0"/>
                  </a:lnTo>
                  <a:lnTo>
                    <a:pt x="2" y="7"/>
                  </a:lnTo>
                  <a:lnTo>
                    <a:pt x="5" y="7"/>
                  </a:lnTo>
                  <a:lnTo>
                    <a:pt x="6" y="5"/>
                  </a:lnTo>
                  <a:lnTo>
                    <a:pt x="6"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0" name="Freeform 2314"/>
            <p:cNvSpPr>
              <a:spLocks/>
            </p:cNvSpPr>
            <p:nvPr/>
          </p:nvSpPr>
          <p:spPr bwMode="auto">
            <a:xfrm>
              <a:off x="3991" y="2756"/>
              <a:ext cx="6" cy="8"/>
            </a:xfrm>
            <a:custGeom>
              <a:avLst/>
              <a:gdLst>
                <a:gd name="T0" fmla="*/ 1 w 6"/>
                <a:gd name="T1" fmla="*/ 8 h 8"/>
                <a:gd name="T2" fmla="*/ 4 w 6"/>
                <a:gd name="T3" fmla="*/ 0 h 8"/>
                <a:gd name="T4" fmla="*/ 3 w 6"/>
                <a:gd name="T5" fmla="*/ 0 h 8"/>
                <a:gd name="T6" fmla="*/ 0 w 6"/>
                <a:gd name="T7" fmla="*/ 7 h 8"/>
                <a:gd name="T8" fmla="*/ 1 w 6"/>
                <a:gd name="T9" fmla="*/ 8 h 8"/>
                <a:gd name="T10" fmla="*/ 1 w 6"/>
                <a:gd name="T11" fmla="*/ 8 h 8"/>
                <a:gd name="T12" fmla="*/ 1 w 6"/>
                <a:gd name="T13" fmla="*/ 8 h 8"/>
                <a:gd name="T14" fmla="*/ 3 w 6"/>
                <a:gd name="T15" fmla="*/ 8 h 8"/>
                <a:gd name="T16" fmla="*/ 6 w 6"/>
                <a:gd name="T17" fmla="*/ 7 h 8"/>
                <a:gd name="T18" fmla="*/ 6 w 6"/>
                <a:gd name="T19" fmla="*/ 3 h 8"/>
                <a:gd name="T20" fmla="*/ 4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4" y="0"/>
                  </a:lnTo>
                  <a:lnTo>
                    <a:pt x="3" y="0"/>
                  </a:lnTo>
                  <a:lnTo>
                    <a:pt x="0" y="7"/>
                  </a:lnTo>
                  <a:lnTo>
                    <a:pt x="1" y="8"/>
                  </a:lnTo>
                  <a:lnTo>
                    <a:pt x="3" y="8"/>
                  </a:lnTo>
                  <a:lnTo>
                    <a:pt x="6" y="7"/>
                  </a:lnTo>
                  <a:lnTo>
                    <a:pt x="6" y="3"/>
                  </a:lnTo>
                  <a:lnTo>
                    <a:pt x="4"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1" name="Freeform 2315"/>
            <p:cNvSpPr>
              <a:spLocks/>
            </p:cNvSpPr>
            <p:nvPr/>
          </p:nvSpPr>
          <p:spPr bwMode="auto">
            <a:xfrm>
              <a:off x="3992" y="2756"/>
              <a:ext cx="7" cy="8"/>
            </a:xfrm>
            <a:custGeom>
              <a:avLst/>
              <a:gdLst>
                <a:gd name="T0" fmla="*/ 0 w 7"/>
                <a:gd name="T1" fmla="*/ 8 h 8"/>
                <a:gd name="T2" fmla="*/ 5 w 7"/>
                <a:gd name="T3" fmla="*/ 2 h 8"/>
                <a:gd name="T4" fmla="*/ 3 w 7"/>
                <a:gd name="T5" fmla="*/ 0 h 8"/>
                <a:gd name="T6" fmla="*/ 0 w 7"/>
                <a:gd name="T7" fmla="*/ 8 h 8"/>
                <a:gd name="T8" fmla="*/ 0 w 7"/>
                <a:gd name="T9" fmla="*/ 8 h 8"/>
                <a:gd name="T10" fmla="*/ 0 w 7"/>
                <a:gd name="T11" fmla="*/ 8 h 8"/>
                <a:gd name="T12" fmla="*/ 0 w 7"/>
                <a:gd name="T13" fmla="*/ 8 h 8"/>
                <a:gd name="T14" fmla="*/ 3 w 7"/>
                <a:gd name="T15" fmla="*/ 8 h 8"/>
                <a:gd name="T16" fmla="*/ 5 w 7"/>
                <a:gd name="T17" fmla="*/ 7 h 8"/>
                <a:gd name="T18" fmla="*/ 7 w 7"/>
                <a:gd name="T19" fmla="*/ 3 h 8"/>
                <a:gd name="T20" fmla="*/ 5 w 7"/>
                <a:gd name="T21" fmla="*/ 2 h 8"/>
                <a:gd name="T22" fmla="*/ 0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8"/>
                  </a:moveTo>
                  <a:lnTo>
                    <a:pt x="5" y="2"/>
                  </a:lnTo>
                  <a:lnTo>
                    <a:pt x="3" y="0"/>
                  </a:lnTo>
                  <a:lnTo>
                    <a:pt x="0" y="8"/>
                  </a:lnTo>
                  <a:lnTo>
                    <a:pt x="3" y="8"/>
                  </a:lnTo>
                  <a:lnTo>
                    <a:pt x="5" y="7"/>
                  </a:lnTo>
                  <a:lnTo>
                    <a:pt x="7" y="3"/>
                  </a:lnTo>
                  <a:lnTo>
                    <a:pt x="5" y="2"/>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2" name="Freeform 2316"/>
            <p:cNvSpPr>
              <a:spLocks/>
            </p:cNvSpPr>
            <p:nvPr/>
          </p:nvSpPr>
          <p:spPr bwMode="auto">
            <a:xfrm>
              <a:off x="3992" y="2758"/>
              <a:ext cx="7" cy="6"/>
            </a:xfrm>
            <a:custGeom>
              <a:avLst/>
              <a:gdLst>
                <a:gd name="T0" fmla="*/ 2 w 7"/>
                <a:gd name="T1" fmla="*/ 6 h 6"/>
                <a:gd name="T2" fmla="*/ 5 w 7"/>
                <a:gd name="T3" fmla="*/ 0 h 6"/>
                <a:gd name="T4" fmla="*/ 3 w 7"/>
                <a:gd name="T5" fmla="*/ 0 h 6"/>
                <a:gd name="T6" fmla="*/ 0 w 7"/>
                <a:gd name="T7" fmla="*/ 6 h 6"/>
                <a:gd name="T8" fmla="*/ 2 w 7"/>
                <a:gd name="T9" fmla="*/ 6 h 6"/>
                <a:gd name="T10" fmla="*/ 2 w 7"/>
                <a:gd name="T11" fmla="*/ 6 h 6"/>
                <a:gd name="T12" fmla="*/ 2 w 7"/>
                <a:gd name="T13" fmla="*/ 6 h 6"/>
                <a:gd name="T14" fmla="*/ 5 w 7"/>
                <a:gd name="T15" fmla="*/ 6 h 6"/>
                <a:gd name="T16" fmla="*/ 7 w 7"/>
                <a:gd name="T17" fmla="*/ 5 h 6"/>
                <a:gd name="T18" fmla="*/ 7 w 7"/>
                <a:gd name="T19" fmla="*/ 3 h 6"/>
                <a:gd name="T20" fmla="*/ 5 w 7"/>
                <a:gd name="T21" fmla="*/ 0 h 6"/>
                <a:gd name="T22" fmla="*/ 2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2" y="6"/>
                  </a:moveTo>
                  <a:lnTo>
                    <a:pt x="5" y="0"/>
                  </a:lnTo>
                  <a:lnTo>
                    <a:pt x="3" y="0"/>
                  </a:lnTo>
                  <a:lnTo>
                    <a:pt x="0" y="6"/>
                  </a:lnTo>
                  <a:lnTo>
                    <a:pt x="2" y="6"/>
                  </a:lnTo>
                  <a:lnTo>
                    <a:pt x="5" y="6"/>
                  </a:lnTo>
                  <a:lnTo>
                    <a:pt x="7" y="5"/>
                  </a:lnTo>
                  <a:lnTo>
                    <a:pt x="7" y="3"/>
                  </a:lnTo>
                  <a:lnTo>
                    <a:pt x="5"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3" name="Freeform 2317"/>
            <p:cNvSpPr>
              <a:spLocks/>
            </p:cNvSpPr>
            <p:nvPr/>
          </p:nvSpPr>
          <p:spPr bwMode="auto">
            <a:xfrm>
              <a:off x="3994" y="2758"/>
              <a:ext cx="6" cy="8"/>
            </a:xfrm>
            <a:custGeom>
              <a:avLst/>
              <a:gdLst>
                <a:gd name="T0" fmla="*/ 5 w 6"/>
                <a:gd name="T1" fmla="*/ 0 h 8"/>
                <a:gd name="T2" fmla="*/ 5 w 6"/>
                <a:gd name="T3" fmla="*/ 0 h 8"/>
                <a:gd name="T4" fmla="*/ 3 w 6"/>
                <a:gd name="T5" fmla="*/ 0 h 8"/>
                <a:gd name="T6" fmla="*/ 0 w 6"/>
                <a:gd name="T7" fmla="*/ 6 h 8"/>
                <a:gd name="T8" fmla="*/ 1 w 6"/>
                <a:gd name="T9" fmla="*/ 8 h 8"/>
                <a:gd name="T10" fmla="*/ 5 w 6"/>
                <a:gd name="T11" fmla="*/ 0 h 8"/>
                <a:gd name="T12" fmla="*/ 1 w 6"/>
                <a:gd name="T13" fmla="*/ 8 h 8"/>
                <a:gd name="T14" fmla="*/ 5 w 6"/>
                <a:gd name="T15" fmla="*/ 8 h 8"/>
                <a:gd name="T16" fmla="*/ 6 w 6"/>
                <a:gd name="T17" fmla="*/ 5 h 8"/>
                <a:gd name="T18" fmla="*/ 6 w 6"/>
                <a:gd name="T19" fmla="*/ 3 h 8"/>
                <a:gd name="T20" fmla="*/ 5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5" y="0"/>
                  </a:moveTo>
                  <a:lnTo>
                    <a:pt x="5" y="0"/>
                  </a:lnTo>
                  <a:lnTo>
                    <a:pt x="3" y="0"/>
                  </a:lnTo>
                  <a:lnTo>
                    <a:pt x="0" y="6"/>
                  </a:lnTo>
                  <a:lnTo>
                    <a:pt x="1" y="8"/>
                  </a:lnTo>
                  <a:lnTo>
                    <a:pt x="5" y="0"/>
                  </a:lnTo>
                  <a:lnTo>
                    <a:pt x="1" y="8"/>
                  </a:lnTo>
                  <a:lnTo>
                    <a:pt x="5" y="8"/>
                  </a:lnTo>
                  <a:lnTo>
                    <a:pt x="6" y="5"/>
                  </a:lnTo>
                  <a:lnTo>
                    <a:pt x="6" y="3"/>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4" name="Freeform 2318"/>
            <p:cNvSpPr>
              <a:spLocks/>
            </p:cNvSpPr>
            <p:nvPr/>
          </p:nvSpPr>
          <p:spPr bwMode="auto">
            <a:xfrm>
              <a:off x="3994" y="2758"/>
              <a:ext cx="6" cy="8"/>
            </a:xfrm>
            <a:custGeom>
              <a:avLst/>
              <a:gdLst>
                <a:gd name="T0" fmla="*/ 1 w 6"/>
                <a:gd name="T1" fmla="*/ 8 h 8"/>
                <a:gd name="T2" fmla="*/ 5 w 6"/>
                <a:gd name="T3" fmla="*/ 1 h 8"/>
                <a:gd name="T4" fmla="*/ 5 w 6"/>
                <a:gd name="T5" fmla="*/ 0 h 8"/>
                <a:gd name="T6" fmla="*/ 0 w 6"/>
                <a:gd name="T7" fmla="*/ 8 h 8"/>
                <a:gd name="T8" fmla="*/ 1 w 6"/>
                <a:gd name="T9" fmla="*/ 8 h 8"/>
                <a:gd name="T10" fmla="*/ 1 w 6"/>
                <a:gd name="T11" fmla="*/ 8 h 8"/>
                <a:gd name="T12" fmla="*/ 1 w 6"/>
                <a:gd name="T13" fmla="*/ 8 h 8"/>
                <a:gd name="T14" fmla="*/ 5 w 6"/>
                <a:gd name="T15" fmla="*/ 8 h 8"/>
                <a:gd name="T16" fmla="*/ 6 w 6"/>
                <a:gd name="T17" fmla="*/ 6 h 8"/>
                <a:gd name="T18" fmla="*/ 6 w 6"/>
                <a:gd name="T19" fmla="*/ 3 h 8"/>
                <a:gd name="T20" fmla="*/ 5 w 6"/>
                <a:gd name="T21" fmla="*/ 1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5" y="1"/>
                  </a:lnTo>
                  <a:lnTo>
                    <a:pt x="5" y="0"/>
                  </a:lnTo>
                  <a:lnTo>
                    <a:pt x="0" y="8"/>
                  </a:lnTo>
                  <a:lnTo>
                    <a:pt x="1" y="8"/>
                  </a:lnTo>
                  <a:lnTo>
                    <a:pt x="5" y="8"/>
                  </a:lnTo>
                  <a:lnTo>
                    <a:pt x="6" y="6"/>
                  </a:lnTo>
                  <a:lnTo>
                    <a:pt x="6" y="3"/>
                  </a:lnTo>
                  <a:lnTo>
                    <a:pt x="5" y="1"/>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5" name="Freeform 2319"/>
            <p:cNvSpPr>
              <a:spLocks/>
            </p:cNvSpPr>
            <p:nvPr/>
          </p:nvSpPr>
          <p:spPr bwMode="auto">
            <a:xfrm>
              <a:off x="3995" y="2759"/>
              <a:ext cx="7" cy="7"/>
            </a:xfrm>
            <a:custGeom>
              <a:avLst/>
              <a:gdLst>
                <a:gd name="T0" fmla="*/ 5 w 7"/>
                <a:gd name="T1" fmla="*/ 0 h 7"/>
                <a:gd name="T2" fmla="*/ 5 w 7"/>
                <a:gd name="T3" fmla="*/ 0 h 7"/>
                <a:gd name="T4" fmla="*/ 4 w 7"/>
                <a:gd name="T5" fmla="*/ 0 h 7"/>
                <a:gd name="T6" fmla="*/ 0 w 7"/>
                <a:gd name="T7" fmla="*/ 7 h 7"/>
                <a:gd name="T8" fmla="*/ 2 w 7"/>
                <a:gd name="T9" fmla="*/ 7 h 7"/>
                <a:gd name="T10" fmla="*/ 5 w 7"/>
                <a:gd name="T11" fmla="*/ 0 h 7"/>
                <a:gd name="T12" fmla="*/ 2 w 7"/>
                <a:gd name="T13" fmla="*/ 7 h 7"/>
                <a:gd name="T14" fmla="*/ 5 w 7"/>
                <a:gd name="T15" fmla="*/ 7 h 7"/>
                <a:gd name="T16" fmla="*/ 7 w 7"/>
                <a:gd name="T17" fmla="*/ 5 h 7"/>
                <a:gd name="T18" fmla="*/ 7 w 7"/>
                <a:gd name="T19" fmla="*/ 2 h 7"/>
                <a:gd name="T20" fmla="*/ 5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5" y="0"/>
                  </a:moveTo>
                  <a:lnTo>
                    <a:pt x="5" y="0"/>
                  </a:lnTo>
                  <a:lnTo>
                    <a:pt x="4" y="0"/>
                  </a:lnTo>
                  <a:lnTo>
                    <a:pt x="0" y="7"/>
                  </a:lnTo>
                  <a:lnTo>
                    <a:pt x="2" y="7"/>
                  </a:lnTo>
                  <a:lnTo>
                    <a:pt x="5" y="0"/>
                  </a:lnTo>
                  <a:lnTo>
                    <a:pt x="2" y="7"/>
                  </a:lnTo>
                  <a:lnTo>
                    <a:pt x="5" y="7"/>
                  </a:lnTo>
                  <a:lnTo>
                    <a:pt x="7" y="5"/>
                  </a:lnTo>
                  <a:lnTo>
                    <a:pt x="7" y="2"/>
                  </a:lnTo>
                  <a:lnTo>
                    <a:pt x="5"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6" name="Freeform 2320"/>
            <p:cNvSpPr>
              <a:spLocks/>
            </p:cNvSpPr>
            <p:nvPr/>
          </p:nvSpPr>
          <p:spPr bwMode="auto">
            <a:xfrm>
              <a:off x="3997" y="2759"/>
              <a:ext cx="6" cy="8"/>
            </a:xfrm>
            <a:custGeom>
              <a:avLst/>
              <a:gdLst>
                <a:gd name="T0" fmla="*/ 2 w 6"/>
                <a:gd name="T1" fmla="*/ 8 h 8"/>
                <a:gd name="T2" fmla="*/ 3 w 6"/>
                <a:gd name="T3" fmla="*/ 0 h 8"/>
                <a:gd name="T4" fmla="*/ 3 w 6"/>
                <a:gd name="T5" fmla="*/ 0 h 8"/>
                <a:gd name="T6" fmla="*/ 0 w 6"/>
                <a:gd name="T7" fmla="*/ 7 h 8"/>
                <a:gd name="T8" fmla="*/ 0 w 6"/>
                <a:gd name="T9" fmla="*/ 7 h 8"/>
                <a:gd name="T10" fmla="*/ 2 w 6"/>
                <a:gd name="T11" fmla="*/ 8 h 8"/>
                <a:gd name="T12" fmla="*/ 0 w 6"/>
                <a:gd name="T13" fmla="*/ 7 h 8"/>
                <a:gd name="T14" fmla="*/ 3 w 6"/>
                <a:gd name="T15" fmla="*/ 8 h 8"/>
                <a:gd name="T16" fmla="*/ 5 w 6"/>
                <a:gd name="T17" fmla="*/ 5 h 8"/>
                <a:gd name="T18" fmla="*/ 6 w 6"/>
                <a:gd name="T19" fmla="*/ 4 h 8"/>
                <a:gd name="T20" fmla="*/ 3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3" y="0"/>
                  </a:lnTo>
                  <a:lnTo>
                    <a:pt x="0" y="7"/>
                  </a:lnTo>
                  <a:lnTo>
                    <a:pt x="2" y="8"/>
                  </a:lnTo>
                  <a:lnTo>
                    <a:pt x="0" y="7"/>
                  </a:lnTo>
                  <a:lnTo>
                    <a:pt x="3" y="8"/>
                  </a:lnTo>
                  <a:lnTo>
                    <a:pt x="5" y="5"/>
                  </a:lnTo>
                  <a:lnTo>
                    <a:pt x="6" y="4"/>
                  </a:lnTo>
                  <a:lnTo>
                    <a:pt x="3"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7" name="Freeform 2321"/>
            <p:cNvSpPr>
              <a:spLocks/>
            </p:cNvSpPr>
            <p:nvPr/>
          </p:nvSpPr>
          <p:spPr bwMode="auto">
            <a:xfrm>
              <a:off x="3999" y="2759"/>
              <a:ext cx="4" cy="8"/>
            </a:xfrm>
            <a:custGeom>
              <a:avLst/>
              <a:gdLst>
                <a:gd name="T0" fmla="*/ 3 w 4"/>
                <a:gd name="T1" fmla="*/ 0 h 8"/>
                <a:gd name="T2" fmla="*/ 3 w 4"/>
                <a:gd name="T3" fmla="*/ 0 h 8"/>
                <a:gd name="T4" fmla="*/ 1 w 4"/>
                <a:gd name="T5" fmla="*/ 0 h 8"/>
                <a:gd name="T6" fmla="*/ 0 w 4"/>
                <a:gd name="T7" fmla="*/ 8 h 8"/>
                <a:gd name="T8" fmla="*/ 0 w 4"/>
                <a:gd name="T9" fmla="*/ 8 h 8"/>
                <a:gd name="T10" fmla="*/ 3 w 4"/>
                <a:gd name="T11" fmla="*/ 0 h 8"/>
                <a:gd name="T12" fmla="*/ 0 w 4"/>
                <a:gd name="T13" fmla="*/ 8 h 8"/>
                <a:gd name="T14" fmla="*/ 3 w 4"/>
                <a:gd name="T15" fmla="*/ 8 h 8"/>
                <a:gd name="T16" fmla="*/ 4 w 4"/>
                <a:gd name="T17" fmla="*/ 5 h 8"/>
                <a:gd name="T18" fmla="*/ 4 w 4"/>
                <a:gd name="T19" fmla="*/ 4 h 8"/>
                <a:gd name="T20" fmla="*/ 3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3" y="0"/>
                  </a:moveTo>
                  <a:lnTo>
                    <a:pt x="3" y="0"/>
                  </a:lnTo>
                  <a:lnTo>
                    <a:pt x="1" y="0"/>
                  </a:lnTo>
                  <a:lnTo>
                    <a:pt x="0" y="8"/>
                  </a:lnTo>
                  <a:lnTo>
                    <a:pt x="3" y="0"/>
                  </a:lnTo>
                  <a:lnTo>
                    <a:pt x="0" y="8"/>
                  </a:lnTo>
                  <a:lnTo>
                    <a:pt x="3" y="8"/>
                  </a:lnTo>
                  <a:lnTo>
                    <a:pt x="4" y="5"/>
                  </a:lnTo>
                  <a:lnTo>
                    <a:pt x="4" y="4"/>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8" name="Freeform 2322"/>
            <p:cNvSpPr>
              <a:spLocks/>
            </p:cNvSpPr>
            <p:nvPr/>
          </p:nvSpPr>
          <p:spPr bwMode="auto">
            <a:xfrm>
              <a:off x="3999" y="2759"/>
              <a:ext cx="6" cy="8"/>
            </a:xfrm>
            <a:custGeom>
              <a:avLst/>
              <a:gdLst>
                <a:gd name="T0" fmla="*/ 1 w 6"/>
                <a:gd name="T1" fmla="*/ 8 h 8"/>
                <a:gd name="T2" fmla="*/ 3 w 6"/>
                <a:gd name="T3" fmla="*/ 2 h 8"/>
                <a:gd name="T4" fmla="*/ 3 w 6"/>
                <a:gd name="T5" fmla="*/ 0 h 8"/>
                <a:gd name="T6" fmla="*/ 0 w 6"/>
                <a:gd name="T7" fmla="*/ 8 h 8"/>
                <a:gd name="T8" fmla="*/ 1 w 6"/>
                <a:gd name="T9" fmla="*/ 8 h 8"/>
                <a:gd name="T10" fmla="*/ 1 w 6"/>
                <a:gd name="T11" fmla="*/ 8 h 8"/>
                <a:gd name="T12" fmla="*/ 1 w 6"/>
                <a:gd name="T13" fmla="*/ 8 h 8"/>
                <a:gd name="T14" fmla="*/ 4 w 6"/>
                <a:gd name="T15" fmla="*/ 8 h 8"/>
                <a:gd name="T16" fmla="*/ 6 w 6"/>
                <a:gd name="T17" fmla="*/ 7 h 8"/>
                <a:gd name="T18" fmla="*/ 6 w 6"/>
                <a:gd name="T19" fmla="*/ 4 h 8"/>
                <a:gd name="T20" fmla="*/ 3 w 6"/>
                <a:gd name="T21" fmla="*/ 2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2"/>
                  </a:lnTo>
                  <a:lnTo>
                    <a:pt x="3" y="0"/>
                  </a:lnTo>
                  <a:lnTo>
                    <a:pt x="0" y="8"/>
                  </a:lnTo>
                  <a:lnTo>
                    <a:pt x="1" y="8"/>
                  </a:lnTo>
                  <a:lnTo>
                    <a:pt x="4" y="8"/>
                  </a:lnTo>
                  <a:lnTo>
                    <a:pt x="6" y="7"/>
                  </a:lnTo>
                  <a:lnTo>
                    <a:pt x="6" y="4"/>
                  </a:lnTo>
                  <a:lnTo>
                    <a:pt x="3" y="2"/>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39" name="Freeform 2323"/>
            <p:cNvSpPr>
              <a:spLocks/>
            </p:cNvSpPr>
            <p:nvPr/>
          </p:nvSpPr>
          <p:spPr bwMode="auto">
            <a:xfrm>
              <a:off x="4000" y="2761"/>
              <a:ext cx="5" cy="6"/>
            </a:xfrm>
            <a:custGeom>
              <a:avLst/>
              <a:gdLst>
                <a:gd name="T0" fmla="*/ 2 w 5"/>
                <a:gd name="T1" fmla="*/ 6 h 6"/>
                <a:gd name="T2" fmla="*/ 3 w 5"/>
                <a:gd name="T3" fmla="*/ 0 h 6"/>
                <a:gd name="T4" fmla="*/ 2 w 5"/>
                <a:gd name="T5" fmla="*/ 0 h 6"/>
                <a:gd name="T6" fmla="*/ 0 w 5"/>
                <a:gd name="T7" fmla="*/ 6 h 6"/>
                <a:gd name="T8" fmla="*/ 0 w 5"/>
                <a:gd name="T9" fmla="*/ 6 h 6"/>
                <a:gd name="T10" fmla="*/ 2 w 5"/>
                <a:gd name="T11" fmla="*/ 6 h 6"/>
                <a:gd name="T12" fmla="*/ 0 w 5"/>
                <a:gd name="T13" fmla="*/ 6 h 6"/>
                <a:gd name="T14" fmla="*/ 3 w 5"/>
                <a:gd name="T15" fmla="*/ 6 h 6"/>
                <a:gd name="T16" fmla="*/ 5 w 5"/>
                <a:gd name="T17" fmla="*/ 5 h 6"/>
                <a:gd name="T18" fmla="*/ 5 w 5"/>
                <a:gd name="T19" fmla="*/ 2 h 6"/>
                <a:gd name="T20" fmla="*/ 3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3" y="0"/>
                  </a:lnTo>
                  <a:lnTo>
                    <a:pt x="2" y="0"/>
                  </a:lnTo>
                  <a:lnTo>
                    <a:pt x="0" y="6"/>
                  </a:lnTo>
                  <a:lnTo>
                    <a:pt x="2" y="6"/>
                  </a:lnTo>
                  <a:lnTo>
                    <a:pt x="0" y="6"/>
                  </a:lnTo>
                  <a:lnTo>
                    <a:pt x="3" y="6"/>
                  </a:lnTo>
                  <a:lnTo>
                    <a:pt x="5" y="5"/>
                  </a:lnTo>
                  <a:lnTo>
                    <a:pt x="5" y="2"/>
                  </a:lnTo>
                  <a:lnTo>
                    <a:pt x="3"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0" name="Freeform 2324"/>
            <p:cNvSpPr>
              <a:spLocks/>
            </p:cNvSpPr>
            <p:nvPr/>
          </p:nvSpPr>
          <p:spPr bwMode="auto">
            <a:xfrm>
              <a:off x="4002" y="2761"/>
              <a:ext cx="5" cy="8"/>
            </a:xfrm>
            <a:custGeom>
              <a:avLst/>
              <a:gdLst>
                <a:gd name="T0" fmla="*/ 3 w 5"/>
                <a:gd name="T1" fmla="*/ 0 h 8"/>
                <a:gd name="T2" fmla="*/ 1 w 5"/>
                <a:gd name="T3" fmla="*/ 0 h 8"/>
                <a:gd name="T4" fmla="*/ 1 w 5"/>
                <a:gd name="T5" fmla="*/ 0 h 8"/>
                <a:gd name="T6" fmla="*/ 0 w 5"/>
                <a:gd name="T7" fmla="*/ 6 h 8"/>
                <a:gd name="T8" fmla="*/ 0 w 5"/>
                <a:gd name="T9" fmla="*/ 8 h 8"/>
                <a:gd name="T10" fmla="*/ 3 w 5"/>
                <a:gd name="T11" fmla="*/ 0 h 8"/>
                <a:gd name="T12" fmla="*/ 0 w 5"/>
                <a:gd name="T13" fmla="*/ 8 h 8"/>
                <a:gd name="T14" fmla="*/ 3 w 5"/>
                <a:gd name="T15" fmla="*/ 6 h 8"/>
                <a:gd name="T16" fmla="*/ 5 w 5"/>
                <a:gd name="T17" fmla="*/ 5 h 8"/>
                <a:gd name="T18" fmla="*/ 5 w 5"/>
                <a:gd name="T19" fmla="*/ 2 h 8"/>
                <a:gd name="T20" fmla="*/ 1 w 5"/>
                <a:gd name="T21" fmla="*/ 0 h 8"/>
                <a:gd name="T22" fmla="*/ 3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0"/>
                  </a:moveTo>
                  <a:lnTo>
                    <a:pt x="1" y="0"/>
                  </a:lnTo>
                  <a:lnTo>
                    <a:pt x="0" y="6"/>
                  </a:lnTo>
                  <a:lnTo>
                    <a:pt x="0" y="8"/>
                  </a:lnTo>
                  <a:lnTo>
                    <a:pt x="3" y="0"/>
                  </a:lnTo>
                  <a:lnTo>
                    <a:pt x="0" y="8"/>
                  </a:lnTo>
                  <a:lnTo>
                    <a:pt x="3" y="6"/>
                  </a:lnTo>
                  <a:lnTo>
                    <a:pt x="5" y="5"/>
                  </a:lnTo>
                  <a:lnTo>
                    <a:pt x="5" y="2"/>
                  </a:lnTo>
                  <a:lnTo>
                    <a:pt x="1" y="0"/>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1" name="Freeform 2325"/>
            <p:cNvSpPr>
              <a:spLocks/>
            </p:cNvSpPr>
            <p:nvPr/>
          </p:nvSpPr>
          <p:spPr bwMode="auto">
            <a:xfrm>
              <a:off x="4002" y="2761"/>
              <a:ext cx="6" cy="8"/>
            </a:xfrm>
            <a:custGeom>
              <a:avLst/>
              <a:gdLst>
                <a:gd name="T0" fmla="*/ 1 w 6"/>
                <a:gd name="T1" fmla="*/ 8 h 8"/>
                <a:gd name="T2" fmla="*/ 3 w 6"/>
                <a:gd name="T3" fmla="*/ 0 h 8"/>
                <a:gd name="T4" fmla="*/ 3 w 6"/>
                <a:gd name="T5" fmla="*/ 0 h 8"/>
                <a:gd name="T6" fmla="*/ 0 w 6"/>
                <a:gd name="T7" fmla="*/ 6 h 8"/>
                <a:gd name="T8" fmla="*/ 1 w 6"/>
                <a:gd name="T9" fmla="*/ 8 h 8"/>
                <a:gd name="T10" fmla="*/ 1 w 6"/>
                <a:gd name="T11" fmla="*/ 8 h 8"/>
                <a:gd name="T12" fmla="*/ 1 w 6"/>
                <a:gd name="T13" fmla="*/ 8 h 8"/>
                <a:gd name="T14" fmla="*/ 3 w 6"/>
                <a:gd name="T15" fmla="*/ 8 h 8"/>
                <a:gd name="T16" fmla="*/ 6 w 6"/>
                <a:gd name="T17" fmla="*/ 5 h 8"/>
                <a:gd name="T18" fmla="*/ 6 w 6"/>
                <a:gd name="T19" fmla="*/ 3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0" y="6"/>
                  </a:lnTo>
                  <a:lnTo>
                    <a:pt x="1" y="8"/>
                  </a:lnTo>
                  <a:lnTo>
                    <a:pt x="3" y="8"/>
                  </a:lnTo>
                  <a:lnTo>
                    <a:pt x="6" y="5"/>
                  </a:lnTo>
                  <a:lnTo>
                    <a:pt x="6" y="3"/>
                  </a:lnTo>
                  <a:lnTo>
                    <a:pt x="3"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2" name="Freeform 2326"/>
            <p:cNvSpPr>
              <a:spLocks/>
            </p:cNvSpPr>
            <p:nvPr/>
          </p:nvSpPr>
          <p:spPr bwMode="auto">
            <a:xfrm>
              <a:off x="4003" y="2761"/>
              <a:ext cx="5" cy="8"/>
            </a:xfrm>
            <a:custGeom>
              <a:avLst/>
              <a:gdLst>
                <a:gd name="T0" fmla="*/ 0 w 5"/>
                <a:gd name="T1" fmla="*/ 8 h 8"/>
                <a:gd name="T2" fmla="*/ 4 w 5"/>
                <a:gd name="T3" fmla="*/ 0 h 8"/>
                <a:gd name="T4" fmla="*/ 2 w 5"/>
                <a:gd name="T5" fmla="*/ 0 h 8"/>
                <a:gd name="T6" fmla="*/ 0 w 5"/>
                <a:gd name="T7" fmla="*/ 8 h 8"/>
                <a:gd name="T8" fmla="*/ 0 w 5"/>
                <a:gd name="T9" fmla="*/ 8 h 8"/>
                <a:gd name="T10" fmla="*/ 0 w 5"/>
                <a:gd name="T11" fmla="*/ 8 h 8"/>
                <a:gd name="T12" fmla="*/ 0 w 5"/>
                <a:gd name="T13" fmla="*/ 8 h 8"/>
                <a:gd name="T14" fmla="*/ 4 w 5"/>
                <a:gd name="T15" fmla="*/ 8 h 8"/>
                <a:gd name="T16" fmla="*/ 5 w 5"/>
                <a:gd name="T17" fmla="*/ 5 h 8"/>
                <a:gd name="T18" fmla="*/ 5 w 5"/>
                <a:gd name="T19" fmla="*/ 3 h 8"/>
                <a:gd name="T20" fmla="*/ 4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4" y="0"/>
                  </a:lnTo>
                  <a:lnTo>
                    <a:pt x="2" y="0"/>
                  </a:lnTo>
                  <a:lnTo>
                    <a:pt x="0" y="8"/>
                  </a:lnTo>
                  <a:lnTo>
                    <a:pt x="4" y="8"/>
                  </a:lnTo>
                  <a:lnTo>
                    <a:pt x="5" y="5"/>
                  </a:lnTo>
                  <a:lnTo>
                    <a:pt x="5" y="3"/>
                  </a:lnTo>
                  <a:lnTo>
                    <a:pt x="4"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3" name="Freeform 2327"/>
            <p:cNvSpPr>
              <a:spLocks/>
            </p:cNvSpPr>
            <p:nvPr/>
          </p:nvSpPr>
          <p:spPr bwMode="auto">
            <a:xfrm>
              <a:off x="4003" y="2761"/>
              <a:ext cx="7" cy="8"/>
            </a:xfrm>
            <a:custGeom>
              <a:avLst/>
              <a:gdLst>
                <a:gd name="T0" fmla="*/ 2 w 7"/>
                <a:gd name="T1" fmla="*/ 8 h 8"/>
                <a:gd name="T2" fmla="*/ 4 w 7"/>
                <a:gd name="T3" fmla="*/ 2 h 8"/>
                <a:gd name="T4" fmla="*/ 4 w 7"/>
                <a:gd name="T5" fmla="*/ 0 h 8"/>
                <a:gd name="T6" fmla="*/ 0 w 7"/>
                <a:gd name="T7" fmla="*/ 8 h 8"/>
                <a:gd name="T8" fmla="*/ 2 w 7"/>
                <a:gd name="T9" fmla="*/ 8 h 8"/>
                <a:gd name="T10" fmla="*/ 2 w 7"/>
                <a:gd name="T11" fmla="*/ 8 h 8"/>
                <a:gd name="T12" fmla="*/ 2 w 7"/>
                <a:gd name="T13" fmla="*/ 8 h 8"/>
                <a:gd name="T14" fmla="*/ 5 w 7"/>
                <a:gd name="T15" fmla="*/ 8 h 8"/>
                <a:gd name="T16" fmla="*/ 7 w 7"/>
                <a:gd name="T17" fmla="*/ 5 h 8"/>
                <a:gd name="T18" fmla="*/ 7 w 7"/>
                <a:gd name="T19" fmla="*/ 3 h 8"/>
                <a:gd name="T20" fmla="*/ 4 w 7"/>
                <a:gd name="T21" fmla="*/ 2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4" y="2"/>
                  </a:lnTo>
                  <a:lnTo>
                    <a:pt x="4" y="0"/>
                  </a:lnTo>
                  <a:lnTo>
                    <a:pt x="0" y="8"/>
                  </a:lnTo>
                  <a:lnTo>
                    <a:pt x="2" y="8"/>
                  </a:lnTo>
                  <a:lnTo>
                    <a:pt x="5" y="8"/>
                  </a:lnTo>
                  <a:lnTo>
                    <a:pt x="7" y="5"/>
                  </a:lnTo>
                  <a:lnTo>
                    <a:pt x="7" y="3"/>
                  </a:lnTo>
                  <a:lnTo>
                    <a:pt x="4" y="2"/>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4" name="Freeform 2328"/>
            <p:cNvSpPr>
              <a:spLocks/>
            </p:cNvSpPr>
            <p:nvPr/>
          </p:nvSpPr>
          <p:spPr bwMode="auto">
            <a:xfrm>
              <a:off x="4005" y="2763"/>
              <a:ext cx="5" cy="6"/>
            </a:xfrm>
            <a:custGeom>
              <a:avLst/>
              <a:gdLst>
                <a:gd name="T0" fmla="*/ 3 w 5"/>
                <a:gd name="T1" fmla="*/ 0 h 6"/>
                <a:gd name="T2" fmla="*/ 3 w 5"/>
                <a:gd name="T3" fmla="*/ 0 h 6"/>
                <a:gd name="T4" fmla="*/ 2 w 5"/>
                <a:gd name="T5" fmla="*/ 0 h 6"/>
                <a:gd name="T6" fmla="*/ 0 w 5"/>
                <a:gd name="T7" fmla="*/ 6 h 6"/>
                <a:gd name="T8" fmla="*/ 2 w 5"/>
                <a:gd name="T9" fmla="*/ 6 h 6"/>
                <a:gd name="T10" fmla="*/ 3 w 5"/>
                <a:gd name="T11" fmla="*/ 0 h 6"/>
                <a:gd name="T12" fmla="*/ 2 w 5"/>
                <a:gd name="T13" fmla="*/ 6 h 6"/>
                <a:gd name="T14" fmla="*/ 3 w 5"/>
                <a:gd name="T15" fmla="*/ 6 h 6"/>
                <a:gd name="T16" fmla="*/ 5 w 5"/>
                <a:gd name="T17" fmla="*/ 4 h 6"/>
                <a:gd name="T18" fmla="*/ 5 w 5"/>
                <a:gd name="T19" fmla="*/ 1 h 6"/>
                <a:gd name="T20" fmla="*/ 3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3" y="0"/>
                  </a:moveTo>
                  <a:lnTo>
                    <a:pt x="3" y="0"/>
                  </a:lnTo>
                  <a:lnTo>
                    <a:pt x="2" y="0"/>
                  </a:lnTo>
                  <a:lnTo>
                    <a:pt x="0" y="6"/>
                  </a:lnTo>
                  <a:lnTo>
                    <a:pt x="2" y="6"/>
                  </a:lnTo>
                  <a:lnTo>
                    <a:pt x="3" y="0"/>
                  </a:lnTo>
                  <a:lnTo>
                    <a:pt x="2" y="6"/>
                  </a:lnTo>
                  <a:lnTo>
                    <a:pt x="3" y="6"/>
                  </a:lnTo>
                  <a:lnTo>
                    <a:pt x="5" y="4"/>
                  </a:lnTo>
                  <a:lnTo>
                    <a:pt x="5" y="1"/>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5" name="Freeform 2329"/>
            <p:cNvSpPr>
              <a:spLocks/>
            </p:cNvSpPr>
            <p:nvPr/>
          </p:nvSpPr>
          <p:spPr bwMode="auto">
            <a:xfrm>
              <a:off x="4007" y="2763"/>
              <a:ext cx="5" cy="6"/>
            </a:xfrm>
            <a:custGeom>
              <a:avLst/>
              <a:gdLst>
                <a:gd name="T0" fmla="*/ 0 w 5"/>
                <a:gd name="T1" fmla="*/ 6 h 6"/>
                <a:gd name="T2" fmla="*/ 1 w 5"/>
                <a:gd name="T3" fmla="*/ 0 h 6"/>
                <a:gd name="T4" fmla="*/ 1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4 h 6"/>
                <a:gd name="T18" fmla="*/ 5 w 5"/>
                <a:gd name="T19" fmla="*/ 1 h 6"/>
                <a:gd name="T20" fmla="*/ 1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1" y="0"/>
                  </a:lnTo>
                  <a:lnTo>
                    <a:pt x="0" y="6"/>
                  </a:lnTo>
                  <a:lnTo>
                    <a:pt x="3" y="6"/>
                  </a:lnTo>
                  <a:lnTo>
                    <a:pt x="5" y="4"/>
                  </a:lnTo>
                  <a:lnTo>
                    <a:pt x="5" y="1"/>
                  </a:lnTo>
                  <a:lnTo>
                    <a:pt x="1"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6" name="Freeform 2330"/>
            <p:cNvSpPr>
              <a:spLocks/>
            </p:cNvSpPr>
            <p:nvPr/>
          </p:nvSpPr>
          <p:spPr bwMode="auto">
            <a:xfrm>
              <a:off x="4007" y="2763"/>
              <a:ext cx="6" cy="8"/>
            </a:xfrm>
            <a:custGeom>
              <a:avLst/>
              <a:gdLst>
                <a:gd name="T0" fmla="*/ 3 w 6"/>
                <a:gd name="T1" fmla="*/ 0 h 8"/>
                <a:gd name="T2" fmla="*/ 3 w 6"/>
                <a:gd name="T3" fmla="*/ 0 h 8"/>
                <a:gd name="T4" fmla="*/ 1 w 6"/>
                <a:gd name="T5" fmla="*/ 0 h 8"/>
                <a:gd name="T6" fmla="*/ 0 w 6"/>
                <a:gd name="T7" fmla="*/ 6 h 8"/>
                <a:gd name="T8" fmla="*/ 1 w 6"/>
                <a:gd name="T9" fmla="*/ 8 h 8"/>
                <a:gd name="T10" fmla="*/ 3 w 6"/>
                <a:gd name="T11" fmla="*/ 0 h 8"/>
                <a:gd name="T12" fmla="*/ 1 w 6"/>
                <a:gd name="T13" fmla="*/ 8 h 8"/>
                <a:gd name="T14" fmla="*/ 5 w 6"/>
                <a:gd name="T15" fmla="*/ 6 h 8"/>
                <a:gd name="T16" fmla="*/ 6 w 6"/>
                <a:gd name="T17" fmla="*/ 4 h 8"/>
                <a:gd name="T18" fmla="*/ 5 w 6"/>
                <a:gd name="T19" fmla="*/ 1 h 8"/>
                <a:gd name="T20" fmla="*/ 3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0"/>
                  </a:moveTo>
                  <a:lnTo>
                    <a:pt x="3" y="0"/>
                  </a:lnTo>
                  <a:lnTo>
                    <a:pt x="1" y="0"/>
                  </a:lnTo>
                  <a:lnTo>
                    <a:pt x="0" y="6"/>
                  </a:lnTo>
                  <a:lnTo>
                    <a:pt x="1" y="8"/>
                  </a:lnTo>
                  <a:lnTo>
                    <a:pt x="3" y="0"/>
                  </a:lnTo>
                  <a:lnTo>
                    <a:pt x="1" y="8"/>
                  </a:lnTo>
                  <a:lnTo>
                    <a:pt x="5" y="6"/>
                  </a:lnTo>
                  <a:lnTo>
                    <a:pt x="6" y="4"/>
                  </a:lnTo>
                  <a:lnTo>
                    <a:pt x="5" y="1"/>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7" name="Freeform 2331"/>
            <p:cNvSpPr>
              <a:spLocks/>
            </p:cNvSpPr>
            <p:nvPr/>
          </p:nvSpPr>
          <p:spPr bwMode="auto">
            <a:xfrm>
              <a:off x="4008" y="2763"/>
              <a:ext cx="5" cy="8"/>
            </a:xfrm>
            <a:custGeom>
              <a:avLst/>
              <a:gdLst>
                <a:gd name="T0" fmla="*/ 2 w 5"/>
                <a:gd name="T1" fmla="*/ 8 h 8"/>
                <a:gd name="T2" fmla="*/ 4 w 5"/>
                <a:gd name="T3" fmla="*/ 0 h 8"/>
                <a:gd name="T4" fmla="*/ 2 w 5"/>
                <a:gd name="T5" fmla="*/ 0 h 8"/>
                <a:gd name="T6" fmla="*/ 0 w 5"/>
                <a:gd name="T7" fmla="*/ 8 h 8"/>
                <a:gd name="T8" fmla="*/ 0 w 5"/>
                <a:gd name="T9" fmla="*/ 8 h 8"/>
                <a:gd name="T10" fmla="*/ 2 w 5"/>
                <a:gd name="T11" fmla="*/ 8 h 8"/>
                <a:gd name="T12" fmla="*/ 0 w 5"/>
                <a:gd name="T13" fmla="*/ 8 h 8"/>
                <a:gd name="T14" fmla="*/ 4 w 5"/>
                <a:gd name="T15" fmla="*/ 8 h 8"/>
                <a:gd name="T16" fmla="*/ 5 w 5"/>
                <a:gd name="T17" fmla="*/ 4 h 8"/>
                <a:gd name="T18" fmla="*/ 5 w 5"/>
                <a:gd name="T19" fmla="*/ 1 h 8"/>
                <a:gd name="T20" fmla="*/ 4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4" y="0"/>
                  </a:lnTo>
                  <a:lnTo>
                    <a:pt x="2" y="0"/>
                  </a:lnTo>
                  <a:lnTo>
                    <a:pt x="0" y="8"/>
                  </a:lnTo>
                  <a:lnTo>
                    <a:pt x="2" y="8"/>
                  </a:lnTo>
                  <a:lnTo>
                    <a:pt x="0" y="8"/>
                  </a:lnTo>
                  <a:lnTo>
                    <a:pt x="4" y="8"/>
                  </a:lnTo>
                  <a:lnTo>
                    <a:pt x="5" y="4"/>
                  </a:lnTo>
                  <a:lnTo>
                    <a:pt x="5" y="1"/>
                  </a:lnTo>
                  <a:lnTo>
                    <a:pt x="4"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8" name="Freeform 2332"/>
            <p:cNvSpPr>
              <a:spLocks/>
            </p:cNvSpPr>
            <p:nvPr/>
          </p:nvSpPr>
          <p:spPr bwMode="auto">
            <a:xfrm>
              <a:off x="4010" y="2763"/>
              <a:ext cx="5" cy="8"/>
            </a:xfrm>
            <a:custGeom>
              <a:avLst/>
              <a:gdLst>
                <a:gd name="T0" fmla="*/ 2 w 5"/>
                <a:gd name="T1" fmla="*/ 0 h 8"/>
                <a:gd name="T2" fmla="*/ 2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8 h 8"/>
                <a:gd name="T16" fmla="*/ 5 w 5"/>
                <a:gd name="T17" fmla="*/ 4 h 8"/>
                <a:gd name="T18" fmla="*/ 5 w 5"/>
                <a:gd name="T19" fmla="*/ 1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0"/>
                  </a:lnTo>
                  <a:lnTo>
                    <a:pt x="0" y="8"/>
                  </a:lnTo>
                  <a:lnTo>
                    <a:pt x="3" y="8"/>
                  </a:lnTo>
                  <a:lnTo>
                    <a:pt x="5" y="4"/>
                  </a:lnTo>
                  <a:lnTo>
                    <a:pt x="5" y="1"/>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49" name="Freeform 2333"/>
            <p:cNvSpPr>
              <a:spLocks/>
            </p:cNvSpPr>
            <p:nvPr/>
          </p:nvSpPr>
          <p:spPr bwMode="auto">
            <a:xfrm>
              <a:off x="4010" y="2763"/>
              <a:ext cx="6" cy="8"/>
            </a:xfrm>
            <a:custGeom>
              <a:avLst/>
              <a:gdLst>
                <a:gd name="T0" fmla="*/ 2 w 6"/>
                <a:gd name="T1" fmla="*/ 8 h 8"/>
                <a:gd name="T2" fmla="*/ 3 w 6"/>
                <a:gd name="T3" fmla="*/ 0 h 8"/>
                <a:gd name="T4" fmla="*/ 2 w 6"/>
                <a:gd name="T5" fmla="*/ 0 h 8"/>
                <a:gd name="T6" fmla="*/ 0 w 6"/>
                <a:gd name="T7" fmla="*/ 8 h 8"/>
                <a:gd name="T8" fmla="*/ 2 w 6"/>
                <a:gd name="T9" fmla="*/ 8 h 8"/>
                <a:gd name="T10" fmla="*/ 2 w 6"/>
                <a:gd name="T11" fmla="*/ 8 h 8"/>
                <a:gd name="T12" fmla="*/ 2 w 6"/>
                <a:gd name="T13" fmla="*/ 8 h 8"/>
                <a:gd name="T14" fmla="*/ 5 w 6"/>
                <a:gd name="T15" fmla="*/ 8 h 8"/>
                <a:gd name="T16" fmla="*/ 6 w 6"/>
                <a:gd name="T17" fmla="*/ 4 h 8"/>
                <a:gd name="T18" fmla="*/ 5 w 6"/>
                <a:gd name="T19" fmla="*/ 1 h 8"/>
                <a:gd name="T20" fmla="*/ 3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3" y="0"/>
                  </a:lnTo>
                  <a:lnTo>
                    <a:pt x="2" y="0"/>
                  </a:lnTo>
                  <a:lnTo>
                    <a:pt x="0" y="8"/>
                  </a:lnTo>
                  <a:lnTo>
                    <a:pt x="2" y="8"/>
                  </a:lnTo>
                  <a:lnTo>
                    <a:pt x="5" y="8"/>
                  </a:lnTo>
                  <a:lnTo>
                    <a:pt x="6" y="4"/>
                  </a:lnTo>
                  <a:lnTo>
                    <a:pt x="5" y="1"/>
                  </a:lnTo>
                  <a:lnTo>
                    <a:pt x="3"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0" name="Freeform 2334"/>
            <p:cNvSpPr>
              <a:spLocks/>
            </p:cNvSpPr>
            <p:nvPr/>
          </p:nvSpPr>
          <p:spPr bwMode="auto">
            <a:xfrm>
              <a:off x="4012" y="2763"/>
              <a:ext cx="4" cy="8"/>
            </a:xfrm>
            <a:custGeom>
              <a:avLst/>
              <a:gdLst>
                <a:gd name="T0" fmla="*/ 0 w 4"/>
                <a:gd name="T1" fmla="*/ 8 h 8"/>
                <a:gd name="T2" fmla="*/ 1 w 4"/>
                <a:gd name="T3" fmla="*/ 1 h 8"/>
                <a:gd name="T4" fmla="*/ 1 w 4"/>
                <a:gd name="T5" fmla="*/ 0 h 8"/>
                <a:gd name="T6" fmla="*/ 0 w 4"/>
                <a:gd name="T7" fmla="*/ 8 h 8"/>
                <a:gd name="T8" fmla="*/ 0 w 4"/>
                <a:gd name="T9" fmla="*/ 8 h 8"/>
                <a:gd name="T10" fmla="*/ 0 w 4"/>
                <a:gd name="T11" fmla="*/ 8 h 8"/>
                <a:gd name="T12" fmla="*/ 0 w 4"/>
                <a:gd name="T13" fmla="*/ 8 h 8"/>
                <a:gd name="T14" fmla="*/ 3 w 4"/>
                <a:gd name="T15" fmla="*/ 8 h 8"/>
                <a:gd name="T16" fmla="*/ 4 w 4"/>
                <a:gd name="T17" fmla="*/ 4 h 8"/>
                <a:gd name="T18" fmla="*/ 4 w 4"/>
                <a:gd name="T19" fmla="*/ 3 h 8"/>
                <a:gd name="T20" fmla="*/ 1 w 4"/>
                <a:gd name="T21" fmla="*/ 1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1" y="1"/>
                  </a:lnTo>
                  <a:lnTo>
                    <a:pt x="1" y="0"/>
                  </a:lnTo>
                  <a:lnTo>
                    <a:pt x="0" y="8"/>
                  </a:lnTo>
                  <a:lnTo>
                    <a:pt x="3" y="8"/>
                  </a:lnTo>
                  <a:lnTo>
                    <a:pt x="4" y="4"/>
                  </a:lnTo>
                  <a:lnTo>
                    <a:pt x="4" y="3"/>
                  </a:lnTo>
                  <a:lnTo>
                    <a:pt x="1" y="1"/>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1" name="Freeform 2335"/>
            <p:cNvSpPr>
              <a:spLocks/>
            </p:cNvSpPr>
            <p:nvPr/>
          </p:nvSpPr>
          <p:spPr bwMode="auto">
            <a:xfrm>
              <a:off x="4012" y="2764"/>
              <a:ext cx="6" cy="7"/>
            </a:xfrm>
            <a:custGeom>
              <a:avLst/>
              <a:gdLst>
                <a:gd name="T0" fmla="*/ 1 w 6"/>
                <a:gd name="T1" fmla="*/ 7 h 7"/>
                <a:gd name="T2" fmla="*/ 3 w 6"/>
                <a:gd name="T3" fmla="*/ 0 h 7"/>
                <a:gd name="T4" fmla="*/ 1 w 6"/>
                <a:gd name="T5" fmla="*/ 0 h 7"/>
                <a:gd name="T6" fmla="*/ 0 w 6"/>
                <a:gd name="T7" fmla="*/ 7 h 7"/>
                <a:gd name="T8" fmla="*/ 1 w 6"/>
                <a:gd name="T9" fmla="*/ 7 h 7"/>
                <a:gd name="T10" fmla="*/ 1 w 6"/>
                <a:gd name="T11" fmla="*/ 7 h 7"/>
                <a:gd name="T12" fmla="*/ 1 w 6"/>
                <a:gd name="T13" fmla="*/ 7 h 7"/>
                <a:gd name="T14" fmla="*/ 4 w 6"/>
                <a:gd name="T15" fmla="*/ 7 h 7"/>
                <a:gd name="T16" fmla="*/ 6 w 6"/>
                <a:gd name="T17" fmla="*/ 3 h 7"/>
                <a:gd name="T18" fmla="*/ 4 w 6"/>
                <a:gd name="T19" fmla="*/ 2 h 7"/>
                <a:gd name="T20" fmla="*/ 3 w 6"/>
                <a:gd name="T21" fmla="*/ 0 h 7"/>
                <a:gd name="T22" fmla="*/ 1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1" y="7"/>
                  </a:moveTo>
                  <a:lnTo>
                    <a:pt x="3" y="0"/>
                  </a:lnTo>
                  <a:lnTo>
                    <a:pt x="1" y="0"/>
                  </a:lnTo>
                  <a:lnTo>
                    <a:pt x="0" y="7"/>
                  </a:lnTo>
                  <a:lnTo>
                    <a:pt x="1" y="7"/>
                  </a:lnTo>
                  <a:lnTo>
                    <a:pt x="4" y="7"/>
                  </a:lnTo>
                  <a:lnTo>
                    <a:pt x="6" y="3"/>
                  </a:lnTo>
                  <a:lnTo>
                    <a:pt x="4" y="2"/>
                  </a:lnTo>
                  <a:lnTo>
                    <a:pt x="3" y="0"/>
                  </a:lnTo>
                  <a:lnTo>
                    <a:pt x="1"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2" name="Freeform 2336"/>
            <p:cNvSpPr>
              <a:spLocks/>
            </p:cNvSpPr>
            <p:nvPr/>
          </p:nvSpPr>
          <p:spPr bwMode="auto">
            <a:xfrm>
              <a:off x="4013" y="2764"/>
              <a:ext cx="5" cy="7"/>
            </a:xfrm>
            <a:custGeom>
              <a:avLst/>
              <a:gdLst>
                <a:gd name="T0" fmla="*/ 2 w 5"/>
                <a:gd name="T1" fmla="*/ 7 h 7"/>
                <a:gd name="T2" fmla="*/ 2 w 5"/>
                <a:gd name="T3" fmla="*/ 0 h 7"/>
                <a:gd name="T4" fmla="*/ 2 w 5"/>
                <a:gd name="T5" fmla="*/ 0 h 7"/>
                <a:gd name="T6" fmla="*/ 0 w 5"/>
                <a:gd name="T7" fmla="*/ 7 h 7"/>
                <a:gd name="T8" fmla="*/ 2 w 5"/>
                <a:gd name="T9" fmla="*/ 7 h 7"/>
                <a:gd name="T10" fmla="*/ 2 w 5"/>
                <a:gd name="T11" fmla="*/ 7 h 7"/>
                <a:gd name="T12" fmla="*/ 2 w 5"/>
                <a:gd name="T13" fmla="*/ 7 h 7"/>
                <a:gd name="T14" fmla="*/ 5 w 5"/>
                <a:gd name="T15" fmla="*/ 7 h 7"/>
                <a:gd name="T16" fmla="*/ 5 w 5"/>
                <a:gd name="T17" fmla="*/ 3 h 7"/>
                <a:gd name="T18" fmla="*/ 5 w 5"/>
                <a:gd name="T19" fmla="*/ 2 h 7"/>
                <a:gd name="T20" fmla="*/ 2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2" y="0"/>
                  </a:lnTo>
                  <a:lnTo>
                    <a:pt x="0" y="7"/>
                  </a:lnTo>
                  <a:lnTo>
                    <a:pt x="2" y="7"/>
                  </a:lnTo>
                  <a:lnTo>
                    <a:pt x="5" y="7"/>
                  </a:lnTo>
                  <a:lnTo>
                    <a:pt x="5" y="3"/>
                  </a:lnTo>
                  <a:lnTo>
                    <a:pt x="5" y="2"/>
                  </a:lnTo>
                  <a:lnTo>
                    <a:pt x="2" y="0"/>
                  </a:lnTo>
                  <a:lnTo>
                    <a:pt x="2" y="7"/>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3" name="Freeform 2337"/>
            <p:cNvSpPr>
              <a:spLocks/>
            </p:cNvSpPr>
            <p:nvPr/>
          </p:nvSpPr>
          <p:spPr bwMode="auto">
            <a:xfrm>
              <a:off x="4015" y="2764"/>
              <a:ext cx="5" cy="7"/>
            </a:xfrm>
            <a:custGeom>
              <a:avLst/>
              <a:gdLst>
                <a:gd name="T0" fmla="*/ 1 w 5"/>
                <a:gd name="T1" fmla="*/ 0 h 7"/>
                <a:gd name="T2" fmla="*/ 1 w 5"/>
                <a:gd name="T3" fmla="*/ 0 h 7"/>
                <a:gd name="T4" fmla="*/ 0 w 5"/>
                <a:gd name="T5" fmla="*/ 0 h 7"/>
                <a:gd name="T6" fmla="*/ 0 w 5"/>
                <a:gd name="T7" fmla="*/ 7 h 7"/>
                <a:gd name="T8" fmla="*/ 0 w 5"/>
                <a:gd name="T9" fmla="*/ 7 h 7"/>
                <a:gd name="T10" fmla="*/ 1 w 5"/>
                <a:gd name="T11" fmla="*/ 0 h 7"/>
                <a:gd name="T12" fmla="*/ 0 w 5"/>
                <a:gd name="T13" fmla="*/ 7 h 7"/>
                <a:gd name="T14" fmla="*/ 3 w 5"/>
                <a:gd name="T15" fmla="*/ 7 h 7"/>
                <a:gd name="T16" fmla="*/ 5 w 5"/>
                <a:gd name="T17" fmla="*/ 3 h 7"/>
                <a:gd name="T18" fmla="*/ 5 w 5"/>
                <a:gd name="T19" fmla="*/ 2 h 7"/>
                <a:gd name="T20" fmla="*/ 1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1" y="0"/>
                  </a:moveTo>
                  <a:lnTo>
                    <a:pt x="1" y="0"/>
                  </a:lnTo>
                  <a:lnTo>
                    <a:pt x="0" y="0"/>
                  </a:lnTo>
                  <a:lnTo>
                    <a:pt x="0" y="7"/>
                  </a:lnTo>
                  <a:lnTo>
                    <a:pt x="1" y="0"/>
                  </a:lnTo>
                  <a:lnTo>
                    <a:pt x="0" y="7"/>
                  </a:lnTo>
                  <a:lnTo>
                    <a:pt x="3" y="7"/>
                  </a:lnTo>
                  <a:lnTo>
                    <a:pt x="5" y="3"/>
                  </a:lnTo>
                  <a:lnTo>
                    <a:pt x="5" y="2"/>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4" name="Freeform 2338"/>
            <p:cNvSpPr>
              <a:spLocks/>
            </p:cNvSpPr>
            <p:nvPr/>
          </p:nvSpPr>
          <p:spPr bwMode="auto">
            <a:xfrm>
              <a:off x="4015" y="2764"/>
              <a:ext cx="6" cy="8"/>
            </a:xfrm>
            <a:custGeom>
              <a:avLst/>
              <a:gdLst>
                <a:gd name="T0" fmla="*/ 1 w 6"/>
                <a:gd name="T1" fmla="*/ 8 h 8"/>
                <a:gd name="T2" fmla="*/ 3 w 6"/>
                <a:gd name="T3" fmla="*/ 0 h 8"/>
                <a:gd name="T4" fmla="*/ 1 w 6"/>
                <a:gd name="T5" fmla="*/ 0 h 8"/>
                <a:gd name="T6" fmla="*/ 0 w 6"/>
                <a:gd name="T7" fmla="*/ 7 h 8"/>
                <a:gd name="T8" fmla="*/ 1 w 6"/>
                <a:gd name="T9" fmla="*/ 8 h 8"/>
                <a:gd name="T10" fmla="*/ 1 w 6"/>
                <a:gd name="T11" fmla="*/ 8 h 8"/>
                <a:gd name="T12" fmla="*/ 1 w 6"/>
                <a:gd name="T13" fmla="*/ 8 h 8"/>
                <a:gd name="T14" fmla="*/ 5 w 6"/>
                <a:gd name="T15" fmla="*/ 7 h 8"/>
                <a:gd name="T16" fmla="*/ 6 w 6"/>
                <a:gd name="T17" fmla="*/ 5 h 8"/>
                <a:gd name="T18" fmla="*/ 5 w 6"/>
                <a:gd name="T19" fmla="*/ 2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7"/>
                  </a:lnTo>
                  <a:lnTo>
                    <a:pt x="1" y="8"/>
                  </a:lnTo>
                  <a:lnTo>
                    <a:pt x="5" y="7"/>
                  </a:lnTo>
                  <a:lnTo>
                    <a:pt x="6" y="5"/>
                  </a:lnTo>
                  <a:lnTo>
                    <a:pt x="5" y="2"/>
                  </a:lnTo>
                  <a:lnTo>
                    <a:pt x="3"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5" name="Freeform 2339"/>
            <p:cNvSpPr>
              <a:spLocks/>
            </p:cNvSpPr>
            <p:nvPr/>
          </p:nvSpPr>
          <p:spPr bwMode="auto">
            <a:xfrm>
              <a:off x="4016" y="2764"/>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7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7"/>
                  </a:lnTo>
                  <a:lnTo>
                    <a:pt x="5" y="5"/>
                  </a:lnTo>
                  <a:lnTo>
                    <a:pt x="5"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6" name="Freeform 2340"/>
            <p:cNvSpPr>
              <a:spLocks/>
            </p:cNvSpPr>
            <p:nvPr/>
          </p:nvSpPr>
          <p:spPr bwMode="auto">
            <a:xfrm>
              <a:off x="4016" y="2764"/>
              <a:ext cx="7" cy="8"/>
            </a:xfrm>
            <a:custGeom>
              <a:avLst/>
              <a:gdLst>
                <a:gd name="T0" fmla="*/ 2 w 7"/>
                <a:gd name="T1" fmla="*/ 8 h 8"/>
                <a:gd name="T2" fmla="*/ 4 w 7"/>
                <a:gd name="T3" fmla="*/ 0 h 8"/>
                <a:gd name="T4" fmla="*/ 2 w 7"/>
                <a:gd name="T5" fmla="*/ 0 h 8"/>
                <a:gd name="T6" fmla="*/ 0 w 7"/>
                <a:gd name="T7" fmla="*/ 8 h 8"/>
                <a:gd name="T8" fmla="*/ 2 w 7"/>
                <a:gd name="T9" fmla="*/ 8 h 8"/>
                <a:gd name="T10" fmla="*/ 2 w 7"/>
                <a:gd name="T11" fmla="*/ 8 h 8"/>
                <a:gd name="T12" fmla="*/ 2 w 7"/>
                <a:gd name="T13" fmla="*/ 8 h 8"/>
                <a:gd name="T14" fmla="*/ 5 w 7"/>
                <a:gd name="T15" fmla="*/ 7 h 8"/>
                <a:gd name="T16" fmla="*/ 7 w 7"/>
                <a:gd name="T17" fmla="*/ 5 h 8"/>
                <a:gd name="T18" fmla="*/ 7 w 7"/>
                <a:gd name="T19" fmla="*/ 2 h 8"/>
                <a:gd name="T20" fmla="*/ 4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4" y="0"/>
                  </a:lnTo>
                  <a:lnTo>
                    <a:pt x="2" y="0"/>
                  </a:lnTo>
                  <a:lnTo>
                    <a:pt x="0" y="8"/>
                  </a:lnTo>
                  <a:lnTo>
                    <a:pt x="2" y="8"/>
                  </a:lnTo>
                  <a:lnTo>
                    <a:pt x="5" y="7"/>
                  </a:lnTo>
                  <a:lnTo>
                    <a:pt x="7" y="5"/>
                  </a:lnTo>
                  <a:lnTo>
                    <a:pt x="7" y="2"/>
                  </a:lnTo>
                  <a:lnTo>
                    <a:pt x="4"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7" name="Freeform 2341"/>
            <p:cNvSpPr>
              <a:spLocks/>
            </p:cNvSpPr>
            <p:nvPr/>
          </p:nvSpPr>
          <p:spPr bwMode="auto">
            <a:xfrm>
              <a:off x="4018" y="2764"/>
              <a:ext cx="5" cy="8"/>
            </a:xfrm>
            <a:custGeom>
              <a:avLst/>
              <a:gdLst>
                <a:gd name="T0" fmla="*/ 2 w 5"/>
                <a:gd name="T1" fmla="*/ 0 h 8"/>
                <a:gd name="T2" fmla="*/ 2 w 5"/>
                <a:gd name="T3" fmla="*/ 0 h 8"/>
                <a:gd name="T4" fmla="*/ 2 w 5"/>
                <a:gd name="T5" fmla="*/ 0 h 8"/>
                <a:gd name="T6" fmla="*/ 0 w 5"/>
                <a:gd name="T7" fmla="*/ 8 h 8"/>
                <a:gd name="T8" fmla="*/ 2 w 5"/>
                <a:gd name="T9" fmla="*/ 8 h 8"/>
                <a:gd name="T10" fmla="*/ 2 w 5"/>
                <a:gd name="T11" fmla="*/ 0 h 8"/>
                <a:gd name="T12" fmla="*/ 2 w 5"/>
                <a:gd name="T13" fmla="*/ 8 h 8"/>
                <a:gd name="T14" fmla="*/ 5 w 5"/>
                <a:gd name="T15" fmla="*/ 7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8"/>
                  </a:lnTo>
                  <a:lnTo>
                    <a:pt x="2" y="8"/>
                  </a:lnTo>
                  <a:lnTo>
                    <a:pt x="2" y="0"/>
                  </a:lnTo>
                  <a:lnTo>
                    <a:pt x="2" y="8"/>
                  </a:lnTo>
                  <a:lnTo>
                    <a:pt x="5" y="7"/>
                  </a:lnTo>
                  <a:lnTo>
                    <a:pt x="5" y="5"/>
                  </a:lnTo>
                  <a:lnTo>
                    <a:pt x="5"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8" name="Freeform 2342"/>
            <p:cNvSpPr>
              <a:spLocks/>
            </p:cNvSpPr>
            <p:nvPr/>
          </p:nvSpPr>
          <p:spPr bwMode="auto">
            <a:xfrm>
              <a:off x="4020" y="2764"/>
              <a:ext cx="5" cy="8"/>
            </a:xfrm>
            <a:custGeom>
              <a:avLst/>
              <a:gdLst>
                <a:gd name="T0" fmla="*/ 0 w 5"/>
                <a:gd name="T1" fmla="*/ 8 h 8"/>
                <a:gd name="T2" fmla="*/ 1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5 h 8"/>
                <a:gd name="T18" fmla="*/ 5 w 5"/>
                <a:gd name="T19" fmla="*/ 2 h 8"/>
                <a:gd name="T20" fmla="*/ 1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1" y="0"/>
                  </a:lnTo>
                  <a:lnTo>
                    <a:pt x="0" y="0"/>
                  </a:lnTo>
                  <a:lnTo>
                    <a:pt x="0" y="8"/>
                  </a:lnTo>
                  <a:lnTo>
                    <a:pt x="3" y="7"/>
                  </a:lnTo>
                  <a:lnTo>
                    <a:pt x="5" y="5"/>
                  </a:lnTo>
                  <a:lnTo>
                    <a:pt x="5" y="2"/>
                  </a:lnTo>
                  <a:lnTo>
                    <a:pt x="1"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59" name="Freeform 2343"/>
            <p:cNvSpPr>
              <a:spLocks/>
            </p:cNvSpPr>
            <p:nvPr/>
          </p:nvSpPr>
          <p:spPr bwMode="auto">
            <a:xfrm>
              <a:off x="4020" y="2764"/>
              <a:ext cx="6" cy="8"/>
            </a:xfrm>
            <a:custGeom>
              <a:avLst/>
              <a:gdLst>
                <a:gd name="T0" fmla="*/ 3 w 6"/>
                <a:gd name="T1" fmla="*/ 0 h 8"/>
                <a:gd name="T2" fmla="*/ 3 w 6"/>
                <a:gd name="T3" fmla="*/ 0 h 8"/>
                <a:gd name="T4" fmla="*/ 1 w 6"/>
                <a:gd name="T5" fmla="*/ 0 h 8"/>
                <a:gd name="T6" fmla="*/ 0 w 6"/>
                <a:gd name="T7" fmla="*/ 8 h 8"/>
                <a:gd name="T8" fmla="*/ 1 w 6"/>
                <a:gd name="T9" fmla="*/ 8 h 8"/>
                <a:gd name="T10" fmla="*/ 3 w 6"/>
                <a:gd name="T11" fmla="*/ 0 h 8"/>
                <a:gd name="T12" fmla="*/ 1 w 6"/>
                <a:gd name="T13" fmla="*/ 8 h 8"/>
                <a:gd name="T14" fmla="*/ 5 w 6"/>
                <a:gd name="T15" fmla="*/ 7 h 8"/>
                <a:gd name="T16" fmla="*/ 6 w 6"/>
                <a:gd name="T17" fmla="*/ 5 h 8"/>
                <a:gd name="T18" fmla="*/ 5 w 6"/>
                <a:gd name="T19" fmla="*/ 2 h 8"/>
                <a:gd name="T20" fmla="*/ 3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0"/>
                  </a:moveTo>
                  <a:lnTo>
                    <a:pt x="3" y="0"/>
                  </a:lnTo>
                  <a:lnTo>
                    <a:pt x="1" y="0"/>
                  </a:lnTo>
                  <a:lnTo>
                    <a:pt x="0" y="8"/>
                  </a:lnTo>
                  <a:lnTo>
                    <a:pt x="1" y="8"/>
                  </a:lnTo>
                  <a:lnTo>
                    <a:pt x="3" y="0"/>
                  </a:lnTo>
                  <a:lnTo>
                    <a:pt x="1" y="8"/>
                  </a:lnTo>
                  <a:lnTo>
                    <a:pt x="5" y="7"/>
                  </a:lnTo>
                  <a:lnTo>
                    <a:pt x="6" y="5"/>
                  </a:lnTo>
                  <a:lnTo>
                    <a:pt x="5" y="2"/>
                  </a:lnTo>
                  <a:lnTo>
                    <a:pt x="3"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0" name="Freeform 2344"/>
            <p:cNvSpPr>
              <a:spLocks/>
            </p:cNvSpPr>
            <p:nvPr/>
          </p:nvSpPr>
          <p:spPr bwMode="auto">
            <a:xfrm>
              <a:off x="4021" y="2764"/>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7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7"/>
                  </a:lnTo>
                  <a:lnTo>
                    <a:pt x="5" y="5"/>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1" name="Freeform 2345"/>
            <p:cNvSpPr>
              <a:spLocks/>
            </p:cNvSpPr>
            <p:nvPr/>
          </p:nvSpPr>
          <p:spPr bwMode="auto">
            <a:xfrm>
              <a:off x="4023" y="2764"/>
              <a:ext cx="5" cy="8"/>
            </a:xfrm>
            <a:custGeom>
              <a:avLst/>
              <a:gdLst>
                <a:gd name="T0" fmla="*/ 2 w 5"/>
                <a:gd name="T1" fmla="*/ 0 h 8"/>
                <a:gd name="T2" fmla="*/ 2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7 h 8"/>
                <a:gd name="T16" fmla="*/ 5 w 5"/>
                <a:gd name="T17" fmla="*/ 5 h 8"/>
                <a:gd name="T18" fmla="*/ 3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0"/>
                  </a:lnTo>
                  <a:lnTo>
                    <a:pt x="0" y="8"/>
                  </a:lnTo>
                  <a:lnTo>
                    <a:pt x="3" y="7"/>
                  </a:lnTo>
                  <a:lnTo>
                    <a:pt x="5" y="5"/>
                  </a:lnTo>
                  <a:lnTo>
                    <a:pt x="3" y="2"/>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2" name="Freeform 2346"/>
            <p:cNvSpPr>
              <a:spLocks/>
            </p:cNvSpPr>
            <p:nvPr/>
          </p:nvSpPr>
          <p:spPr bwMode="auto">
            <a:xfrm>
              <a:off x="4023" y="2764"/>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8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8"/>
                  </a:lnTo>
                  <a:lnTo>
                    <a:pt x="5" y="5"/>
                  </a:lnTo>
                  <a:lnTo>
                    <a:pt x="5" y="2"/>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3" name="Freeform 2347"/>
            <p:cNvSpPr>
              <a:spLocks/>
            </p:cNvSpPr>
            <p:nvPr/>
          </p:nvSpPr>
          <p:spPr bwMode="auto">
            <a:xfrm>
              <a:off x="4025" y="2764"/>
              <a:ext cx="4" cy="8"/>
            </a:xfrm>
            <a:custGeom>
              <a:avLst/>
              <a:gdLst>
                <a:gd name="T0" fmla="*/ 1 w 4"/>
                <a:gd name="T1" fmla="*/ 0 h 8"/>
                <a:gd name="T2" fmla="*/ 1 w 4"/>
                <a:gd name="T3" fmla="*/ 0 h 8"/>
                <a:gd name="T4" fmla="*/ 0 w 4"/>
                <a:gd name="T5" fmla="*/ 0 h 8"/>
                <a:gd name="T6" fmla="*/ 0 w 4"/>
                <a:gd name="T7" fmla="*/ 8 h 8"/>
                <a:gd name="T8" fmla="*/ 1 w 4"/>
                <a:gd name="T9" fmla="*/ 8 h 8"/>
                <a:gd name="T10" fmla="*/ 1 w 4"/>
                <a:gd name="T11" fmla="*/ 0 h 8"/>
                <a:gd name="T12" fmla="*/ 1 w 4"/>
                <a:gd name="T13" fmla="*/ 8 h 8"/>
                <a:gd name="T14" fmla="*/ 3 w 4"/>
                <a:gd name="T15" fmla="*/ 8 h 8"/>
                <a:gd name="T16" fmla="*/ 4 w 4"/>
                <a:gd name="T17" fmla="*/ 5 h 8"/>
                <a:gd name="T18" fmla="*/ 4 w 4"/>
                <a:gd name="T19" fmla="*/ 2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8"/>
                  </a:lnTo>
                  <a:lnTo>
                    <a:pt x="1" y="0"/>
                  </a:lnTo>
                  <a:lnTo>
                    <a:pt x="1" y="8"/>
                  </a:lnTo>
                  <a:lnTo>
                    <a:pt x="3" y="8"/>
                  </a:lnTo>
                  <a:lnTo>
                    <a:pt x="4" y="5"/>
                  </a:lnTo>
                  <a:lnTo>
                    <a:pt x="4" y="2"/>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4" name="Freeform 2348"/>
            <p:cNvSpPr>
              <a:spLocks/>
            </p:cNvSpPr>
            <p:nvPr/>
          </p:nvSpPr>
          <p:spPr bwMode="auto">
            <a:xfrm>
              <a:off x="4026" y="2764"/>
              <a:ext cx="5" cy="8"/>
            </a:xfrm>
            <a:custGeom>
              <a:avLst/>
              <a:gdLst>
                <a:gd name="T0" fmla="*/ 0 w 5"/>
                <a:gd name="T1" fmla="*/ 8 h 8"/>
                <a:gd name="T2" fmla="*/ 2 w 5"/>
                <a:gd name="T3" fmla="*/ 2 h 8"/>
                <a:gd name="T4" fmla="*/ 0 w 5"/>
                <a:gd name="T5" fmla="*/ 0 h 8"/>
                <a:gd name="T6" fmla="*/ 0 w 5"/>
                <a:gd name="T7" fmla="*/ 8 h 8"/>
                <a:gd name="T8" fmla="*/ 0 w 5"/>
                <a:gd name="T9" fmla="*/ 8 h 8"/>
                <a:gd name="T10" fmla="*/ 0 w 5"/>
                <a:gd name="T11" fmla="*/ 8 h 8"/>
                <a:gd name="T12" fmla="*/ 0 w 5"/>
                <a:gd name="T13" fmla="*/ 8 h 8"/>
                <a:gd name="T14" fmla="*/ 3 w 5"/>
                <a:gd name="T15" fmla="*/ 8 h 8"/>
                <a:gd name="T16" fmla="*/ 5 w 5"/>
                <a:gd name="T17" fmla="*/ 5 h 8"/>
                <a:gd name="T18" fmla="*/ 3 w 5"/>
                <a:gd name="T19" fmla="*/ 2 h 8"/>
                <a:gd name="T20" fmla="*/ 2 w 5"/>
                <a:gd name="T21" fmla="*/ 2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2"/>
                  </a:lnTo>
                  <a:lnTo>
                    <a:pt x="0" y="0"/>
                  </a:lnTo>
                  <a:lnTo>
                    <a:pt x="0" y="8"/>
                  </a:lnTo>
                  <a:lnTo>
                    <a:pt x="3" y="8"/>
                  </a:lnTo>
                  <a:lnTo>
                    <a:pt x="5" y="5"/>
                  </a:lnTo>
                  <a:lnTo>
                    <a:pt x="3" y="2"/>
                  </a:lnTo>
                  <a:lnTo>
                    <a:pt x="2" y="2"/>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5" name="Freeform 2349"/>
            <p:cNvSpPr>
              <a:spLocks/>
            </p:cNvSpPr>
            <p:nvPr/>
          </p:nvSpPr>
          <p:spPr bwMode="auto">
            <a:xfrm>
              <a:off x="4026" y="2766"/>
              <a:ext cx="5" cy="6"/>
            </a:xfrm>
            <a:custGeom>
              <a:avLst/>
              <a:gdLst>
                <a:gd name="T0" fmla="*/ 2 w 5"/>
                <a:gd name="T1" fmla="*/ 6 h 6"/>
                <a:gd name="T2" fmla="*/ 2 w 5"/>
                <a:gd name="T3" fmla="*/ 0 h 6"/>
                <a:gd name="T4" fmla="*/ 2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1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6"/>
                  </a:lnTo>
                  <a:lnTo>
                    <a:pt x="2" y="6"/>
                  </a:lnTo>
                  <a:lnTo>
                    <a:pt x="5" y="6"/>
                  </a:lnTo>
                  <a:lnTo>
                    <a:pt x="5" y="3"/>
                  </a:lnTo>
                  <a:lnTo>
                    <a:pt x="5" y="1"/>
                  </a:lnTo>
                  <a:lnTo>
                    <a:pt x="2" y="0"/>
                  </a:lnTo>
                  <a:lnTo>
                    <a:pt x="2"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6" name="Freeform 2350"/>
            <p:cNvSpPr>
              <a:spLocks/>
            </p:cNvSpPr>
            <p:nvPr/>
          </p:nvSpPr>
          <p:spPr bwMode="auto">
            <a:xfrm>
              <a:off x="4028" y="2766"/>
              <a:ext cx="5" cy="6"/>
            </a:xfrm>
            <a:custGeom>
              <a:avLst/>
              <a:gdLst>
                <a:gd name="T0" fmla="*/ 1 w 5"/>
                <a:gd name="T1" fmla="*/ 0 h 6"/>
                <a:gd name="T2" fmla="*/ 1 w 5"/>
                <a:gd name="T3" fmla="*/ 0 h 6"/>
                <a:gd name="T4" fmla="*/ 0 w 5"/>
                <a:gd name="T5" fmla="*/ 0 h 6"/>
                <a:gd name="T6" fmla="*/ 0 w 5"/>
                <a:gd name="T7" fmla="*/ 6 h 6"/>
                <a:gd name="T8" fmla="*/ 1 w 5"/>
                <a:gd name="T9" fmla="*/ 6 h 6"/>
                <a:gd name="T10" fmla="*/ 1 w 5"/>
                <a:gd name="T11" fmla="*/ 0 h 6"/>
                <a:gd name="T12" fmla="*/ 1 w 5"/>
                <a:gd name="T13" fmla="*/ 6 h 6"/>
                <a:gd name="T14" fmla="*/ 3 w 5"/>
                <a:gd name="T15" fmla="*/ 6 h 6"/>
                <a:gd name="T16" fmla="*/ 5 w 5"/>
                <a:gd name="T17" fmla="*/ 3 h 6"/>
                <a:gd name="T18" fmla="*/ 3 w 5"/>
                <a:gd name="T19" fmla="*/ 0 h 6"/>
                <a:gd name="T20" fmla="*/ 1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1" y="0"/>
                  </a:moveTo>
                  <a:lnTo>
                    <a:pt x="1" y="0"/>
                  </a:lnTo>
                  <a:lnTo>
                    <a:pt x="0" y="0"/>
                  </a:lnTo>
                  <a:lnTo>
                    <a:pt x="0" y="6"/>
                  </a:lnTo>
                  <a:lnTo>
                    <a:pt x="1" y="6"/>
                  </a:lnTo>
                  <a:lnTo>
                    <a:pt x="1" y="0"/>
                  </a:lnTo>
                  <a:lnTo>
                    <a:pt x="1" y="6"/>
                  </a:lnTo>
                  <a:lnTo>
                    <a:pt x="3" y="6"/>
                  </a:lnTo>
                  <a:lnTo>
                    <a:pt x="5" y="3"/>
                  </a:lnTo>
                  <a:lnTo>
                    <a:pt x="3"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7" name="Freeform 2351"/>
            <p:cNvSpPr>
              <a:spLocks/>
            </p:cNvSpPr>
            <p:nvPr/>
          </p:nvSpPr>
          <p:spPr bwMode="auto">
            <a:xfrm>
              <a:off x="4028" y="2766"/>
              <a:ext cx="6" cy="6"/>
            </a:xfrm>
            <a:custGeom>
              <a:avLst/>
              <a:gdLst>
                <a:gd name="T0" fmla="*/ 1 w 6"/>
                <a:gd name="T1" fmla="*/ 6 h 6"/>
                <a:gd name="T2" fmla="*/ 1 w 6"/>
                <a:gd name="T3" fmla="*/ 0 h 6"/>
                <a:gd name="T4" fmla="*/ 1 w 6"/>
                <a:gd name="T5" fmla="*/ 0 h 6"/>
                <a:gd name="T6" fmla="*/ 0 w 6"/>
                <a:gd name="T7" fmla="*/ 6 h 6"/>
                <a:gd name="T8" fmla="*/ 1 w 6"/>
                <a:gd name="T9" fmla="*/ 6 h 6"/>
                <a:gd name="T10" fmla="*/ 1 w 6"/>
                <a:gd name="T11" fmla="*/ 6 h 6"/>
                <a:gd name="T12" fmla="*/ 1 w 6"/>
                <a:gd name="T13" fmla="*/ 6 h 6"/>
                <a:gd name="T14" fmla="*/ 5 w 6"/>
                <a:gd name="T15" fmla="*/ 6 h 6"/>
                <a:gd name="T16" fmla="*/ 6 w 6"/>
                <a:gd name="T17" fmla="*/ 3 h 6"/>
                <a:gd name="T18" fmla="*/ 5 w 6"/>
                <a:gd name="T19" fmla="*/ 1 h 6"/>
                <a:gd name="T20" fmla="*/ 1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1" y="0"/>
                  </a:lnTo>
                  <a:lnTo>
                    <a:pt x="0" y="6"/>
                  </a:lnTo>
                  <a:lnTo>
                    <a:pt x="1" y="6"/>
                  </a:lnTo>
                  <a:lnTo>
                    <a:pt x="5" y="6"/>
                  </a:lnTo>
                  <a:lnTo>
                    <a:pt x="6" y="3"/>
                  </a:lnTo>
                  <a:lnTo>
                    <a:pt x="5" y="1"/>
                  </a:lnTo>
                  <a:lnTo>
                    <a:pt x="1"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8" name="Freeform 2352"/>
            <p:cNvSpPr>
              <a:spLocks/>
            </p:cNvSpPr>
            <p:nvPr/>
          </p:nvSpPr>
          <p:spPr bwMode="auto">
            <a:xfrm>
              <a:off x="4029" y="2766"/>
              <a:ext cx="5" cy="6"/>
            </a:xfrm>
            <a:custGeom>
              <a:avLst/>
              <a:gdLst>
                <a:gd name="T0" fmla="*/ 2 w 5"/>
                <a:gd name="T1" fmla="*/ 0 h 6"/>
                <a:gd name="T2" fmla="*/ 2 w 5"/>
                <a:gd name="T3" fmla="*/ 0 h 6"/>
                <a:gd name="T4" fmla="*/ 0 w 5"/>
                <a:gd name="T5" fmla="*/ 0 h 6"/>
                <a:gd name="T6" fmla="*/ 0 w 5"/>
                <a:gd name="T7" fmla="*/ 6 h 6"/>
                <a:gd name="T8" fmla="*/ 2 w 5"/>
                <a:gd name="T9" fmla="*/ 6 h 6"/>
                <a:gd name="T10" fmla="*/ 2 w 5"/>
                <a:gd name="T11" fmla="*/ 0 h 6"/>
                <a:gd name="T12" fmla="*/ 2 w 5"/>
                <a:gd name="T13" fmla="*/ 6 h 6"/>
                <a:gd name="T14" fmla="*/ 5 w 5"/>
                <a:gd name="T15" fmla="*/ 6 h 6"/>
                <a:gd name="T16" fmla="*/ 5 w 5"/>
                <a:gd name="T17" fmla="*/ 3 h 6"/>
                <a:gd name="T18" fmla="*/ 5 w 5"/>
                <a:gd name="T19" fmla="*/ 0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0"/>
                  </a:lnTo>
                  <a:lnTo>
                    <a:pt x="0" y="6"/>
                  </a:lnTo>
                  <a:lnTo>
                    <a:pt x="2" y="6"/>
                  </a:lnTo>
                  <a:lnTo>
                    <a:pt x="2" y="0"/>
                  </a:lnTo>
                  <a:lnTo>
                    <a:pt x="2" y="6"/>
                  </a:lnTo>
                  <a:lnTo>
                    <a:pt x="5" y="6"/>
                  </a:lnTo>
                  <a:lnTo>
                    <a:pt x="5"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69" name="Freeform 2353"/>
            <p:cNvSpPr>
              <a:spLocks/>
            </p:cNvSpPr>
            <p:nvPr/>
          </p:nvSpPr>
          <p:spPr bwMode="auto">
            <a:xfrm>
              <a:off x="4031" y="2766"/>
              <a:ext cx="5" cy="6"/>
            </a:xfrm>
            <a:custGeom>
              <a:avLst/>
              <a:gdLst>
                <a:gd name="T0" fmla="*/ 0 w 5"/>
                <a:gd name="T1" fmla="*/ 6 h 6"/>
                <a:gd name="T2" fmla="*/ 2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1 h 6"/>
                <a:gd name="T20" fmla="*/ 2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2" y="0"/>
                  </a:lnTo>
                  <a:lnTo>
                    <a:pt x="0" y="0"/>
                  </a:lnTo>
                  <a:lnTo>
                    <a:pt x="0" y="6"/>
                  </a:lnTo>
                  <a:lnTo>
                    <a:pt x="3" y="6"/>
                  </a:lnTo>
                  <a:lnTo>
                    <a:pt x="5" y="3"/>
                  </a:lnTo>
                  <a:lnTo>
                    <a:pt x="3" y="1"/>
                  </a:lnTo>
                  <a:lnTo>
                    <a:pt x="2" y="0"/>
                  </a:lnTo>
                  <a:lnTo>
                    <a:pt x="0"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0" name="Freeform 2354"/>
            <p:cNvSpPr>
              <a:spLocks/>
            </p:cNvSpPr>
            <p:nvPr/>
          </p:nvSpPr>
          <p:spPr bwMode="auto">
            <a:xfrm>
              <a:off x="4031" y="2766"/>
              <a:ext cx="5" cy="6"/>
            </a:xfrm>
            <a:custGeom>
              <a:avLst/>
              <a:gdLst>
                <a:gd name="T0" fmla="*/ 2 w 5"/>
                <a:gd name="T1" fmla="*/ 0 h 6"/>
                <a:gd name="T2" fmla="*/ 2 w 5"/>
                <a:gd name="T3" fmla="*/ 0 h 6"/>
                <a:gd name="T4" fmla="*/ 0 w 5"/>
                <a:gd name="T5" fmla="*/ 0 h 6"/>
                <a:gd name="T6" fmla="*/ 0 w 5"/>
                <a:gd name="T7" fmla="*/ 6 h 6"/>
                <a:gd name="T8" fmla="*/ 2 w 5"/>
                <a:gd name="T9" fmla="*/ 6 h 6"/>
                <a:gd name="T10" fmla="*/ 2 w 5"/>
                <a:gd name="T11" fmla="*/ 0 h 6"/>
                <a:gd name="T12" fmla="*/ 2 w 5"/>
                <a:gd name="T13" fmla="*/ 6 h 6"/>
                <a:gd name="T14" fmla="*/ 5 w 5"/>
                <a:gd name="T15" fmla="*/ 6 h 6"/>
                <a:gd name="T16" fmla="*/ 5 w 5"/>
                <a:gd name="T17" fmla="*/ 3 h 6"/>
                <a:gd name="T18" fmla="*/ 5 w 5"/>
                <a:gd name="T19" fmla="*/ 0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0"/>
                  </a:lnTo>
                  <a:lnTo>
                    <a:pt x="0" y="6"/>
                  </a:lnTo>
                  <a:lnTo>
                    <a:pt x="2" y="6"/>
                  </a:lnTo>
                  <a:lnTo>
                    <a:pt x="2" y="0"/>
                  </a:lnTo>
                  <a:lnTo>
                    <a:pt x="2" y="6"/>
                  </a:lnTo>
                  <a:lnTo>
                    <a:pt x="5" y="6"/>
                  </a:lnTo>
                  <a:lnTo>
                    <a:pt x="5" y="3"/>
                  </a:lnTo>
                  <a:lnTo>
                    <a:pt x="5" y="0"/>
                  </a:lnTo>
                  <a:lnTo>
                    <a:pt x="2"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1" name="Freeform 2355"/>
            <p:cNvSpPr>
              <a:spLocks/>
            </p:cNvSpPr>
            <p:nvPr/>
          </p:nvSpPr>
          <p:spPr bwMode="auto">
            <a:xfrm>
              <a:off x="4033" y="2766"/>
              <a:ext cx="4" cy="6"/>
            </a:xfrm>
            <a:custGeom>
              <a:avLst/>
              <a:gdLst>
                <a:gd name="T0" fmla="*/ 1 w 4"/>
                <a:gd name="T1" fmla="*/ 6 h 6"/>
                <a:gd name="T2" fmla="*/ 1 w 4"/>
                <a:gd name="T3" fmla="*/ 0 h 6"/>
                <a:gd name="T4" fmla="*/ 0 w 4"/>
                <a:gd name="T5" fmla="*/ 0 h 6"/>
                <a:gd name="T6" fmla="*/ 0 w 4"/>
                <a:gd name="T7" fmla="*/ 6 h 6"/>
                <a:gd name="T8" fmla="*/ 0 w 4"/>
                <a:gd name="T9" fmla="*/ 6 h 6"/>
                <a:gd name="T10" fmla="*/ 1 w 4"/>
                <a:gd name="T11" fmla="*/ 6 h 6"/>
                <a:gd name="T12" fmla="*/ 0 w 4"/>
                <a:gd name="T13" fmla="*/ 6 h 6"/>
                <a:gd name="T14" fmla="*/ 3 w 4"/>
                <a:gd name="T15" fmla="*/ 6 h 6"/>
                <a:gd name="T16" fmla="*/ 4 w 4"/>
                <a:gd name="T17" fmla="*/ 3 h 6"/>
                <a:gd name="T18" fmla="*/ 4 w 4"/>
                <a:gd name="T19" fmla="*/ 1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0" y="6"/>
                  </a:lnTo>
                  <a:lnTo>
                    <a:pt x="3" y="6"/>
                  </a:lnTo>
                  <a:lnTo>
                    <a:pt x="4" y="3"/>
                  </a:lnTo>
                  <a:lnTo>
                    <a:pt x="4" y="1"/>
                  </a:lnTo>
                  <a:lnTo>
                    <a:pt x="1" y="0"/>
                  </a:lnTo>
                  <a:lnTo>
                    <a:pt x="1" y="6"/>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2" name="Freeform 2356"/>
            <p:cNvSpPr>
              <a:spLocks/>
            </p:cNvSpPr>
            <p:nvPr/>
          </p:nvSpPr>
          <p:spPr bwMode="auto">
            <a:xfrm>
              <a:off x="4034" y="2766"/>
              <a:ext cx="5" cy="6"/>
            </a:xfrm>
            <a:custGeom>
              <a:avLst/>
              <a:gdLst>
                <a:gd name="T0" fmla="*/ 0 w 5"/>
                <a:gd name="T1" fmla="*/ 0 h 6"/>
                <a:gd name="T2" fmla="*/ 0 w 5"/>
                <a:gd name="T3" fmla="*/ 0 h 6"/>
                <a:gd name="T4" fmla="*/ 0 w 5"/>
                <a:gd name="T5" fmla="*/ 0 h 6"/>
                <a:gd name="T6" fmla="*/ 0 w 5"/>
                <a:gd name="T7" fmla="*/ 6 h 6"/>
                <a:gd name="T8" fmla="*/ 0 w 5"/>
                <a:gd name="T9" fmla="*/ 6 h 6"/>
                <a:gd name="T10" fmla="*/ 0 w 5"/>
                <a:gd name="T11" fmla="*/ 0 h 6"/>
                <a:gd name="T12" fmla="*/ 0 w 5"/>
                <a:gd name="T13" fmla="*/ 6 h 6"/>
                <a:gd name="T14" fmla="*/ 3 w 5"/>
                <a:gd name="T15" fmla="*/ 6 h 6"/>
                <a:gd name="T16" fmla="*/ 5 w 5"/>
                <a:gd name="T17" fmla="*/ 3 h 6"/>
                <a:gd name="T18" fmla="*/ 3 w 5"/>
                <a:gd name="T19" fmla="*/ 1 h 6"/>
                <a:gd name="T20" fmla="*/ 0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0" y="0"/>
                  </a:moveTo>
                  <a:lnTo>
                    <a:pt x="0" y="0"/>
                  </a:lnTo>
                  <a:lnTo>
                    <a:pt x="0" y="6"/>
                  </a:lnTo>
                  <a:lnTo>
                    <a:pt x="0" y="0"/>
                  </a:lnTo>
                  <a:lnTo>
                    <a:pt x="0" y="6"/>
                  </a:lnTo>
                  <a:lnTo>
                    <a:pt x="3" y="6"/>
                  </a:lnTo>
                  <a:lnTo>
                    <a:pt x="5" y="3"/>
                  </a:lnTo>
                  <a:lnTo>
                    <a:pt x="3" y="1"/>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3" name="Freeform 2357"/>
            <p:cNvSpPr>
              <a:spLocks/>
            </p:cNvSpPr>
            <p:nvPr/>
          </p:nvSpPr>
          <p:spPr bwMode="auto">
            <a:xfrm>
              <a:off x="4034" y="2766"/>
              <a:ext cx="5" cy="8"/>
            </a:xfrm>
            <a:custGeom>
              <a:avLst/>
              <a:gdLst>
                <a:gd name="T0" fmla="*/ 2 w 5"/>
                <a:gd name="T1" fmla="*/ 8 h 8"/>
                <a:gd name="T2" fmla="*/ 2 w 5"/>
                <a:gd name="T3" fmla="*/ 0 h 8"/>
                <a:gd name="T4" fmla="*/ 0 w 5"/>
                <a:gd name="T5" fmla="*/ 0 h 8"/>
                <a:gd name="T6" fmla="*/ 0 w 5"/>
                <a:gd name="T7" fmla="*/ 6 h 8"/>
                <a:gd name="T8" fmla="*/ 2 w 5"/>
                <a:gd name="T9" fmla="*/ 8 h 8"/>
                <a:gd name="T10" fmla="*/ 2 w 5"/>
                <a:gd name="T11" fmla="*/ 8 h 8"/>
                <a:gd name="T12" fmla="*/ 2 w 5"/>
                <a:gd name="T13" fmla="*/ 8 h 8"/>
                <a:gd name="T14" fmla="*/ 3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6"/>
                  </a:lnTo>
                  <a:lnTo>
                    <a:pt x="2" y="8"/>
                  </a:lnTo>
                  <a:lnTo>
                    <a:pt x="3"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4" name="Freeform 2358"/>
            <p:cNvSpPr>
              <a:spLocks/>
            </p:cNvSpPr>
            <p:nvPr/>
          </p:nvSpPr>
          <p:spPr bwMode="auto">
            <a:xfrm>
              <a:off x="403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5" name="Freeform 2359"/>
            <p:cNvSpPr>
              <a:spLocks/>
            </p:cNvSpPr>
            <p:nvPr/>
          </p:nvSpPr>
          <p:spPr bwMode="auto">
            <a:xfrm>
              <a:off x="4036" y="2766"/>
              <a:ext cx="5" cy="8"/>
            </a:xfrm>
            <a:custGeom>
              <a:avLst/>
              <a:gdLst>
                <a:gd name="T0" fmla="*/ 1 w 5"/>
                <a:gd name="T1" fmla="*/ 0 h 8"/>
                <a:gd name="T2" fmla="*/ 1 w 5"/>
                <a:gd name="T3" fmla="*/ 0 h 8"/>
                <a:gd name="T4" fmla="*/ 0 w 5"/>
                <a:gd name="T5" fmla="*/ 0 h 8"/>
                <a:gd name="T6" fmla="*/ 0 w 5"/>
                <a:gd name="T7" fmla="*/ 8 h 8"/>
                <a:gd name="T8" fmla="*/ 1 w 5"/>
                <a:gd name="T9" fmla="*/ 8 h 8"/>
                <a:gd name="T10" fmla="*/ 1 w 5"/>
                <a:gd name="T11" fmla="*/ 0 h 8"/>
                <a:gd name="T12" fmla="*/ 1 w 5"/>
                <a:gd name="T13" fmla="*/ 8 h 8"/>
                <a:gd name="T14" fmla="*/ 5 w 5"/>
                <a:gd name="T15" fmla="*/ 6 h 8"/>
                <a:gd name="T16" fmla="*/ 5 w 5"/>
                <a:gd name="T17" fmla="*/ 3 h 8"/>
                <a:gd name="T18" fmla="*/ 5 w 5"/>
                <a:gd name="T19" fmla="*/ 1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0"/>
                  </a:lnTo>
                  <a:lnTo>
                    <a:pt x="0" y="8"/>
                  </a:lnTo>
                  <a:lnTo>
                    <a:pt x="1" y="8"/>
                  </a:lnTo>
                  <a:lnTo>
                    <a:pt x="1" y="0"/>
                  </a:lnTo>
                  <a:lnTo>
                    <a:pt x="1" y="8"/>
                  </a:lnTo>
                  <a:lnTo>
                    <a:pt x="5" y="6"/>
                  </a:lnTo>
                  <a:lnTo>
                    <a:pt x="5" y="3"/>
                  </a:lnTo>
                  <a:lnTo>
                    <a:pt x="5"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6" name="Freeform 2360"/>
            <p:cNvSpPr>
              <a:spLocks/>
            </p:cNvSpPr>
            <p:nvPr/>
          </p:nvSpPr>
          <p:spPr bwMode="auto">
            <a:xfrm>
              <a:off x="4037" y="2766"/>
              <a:ext cx="5" cy="8"/>
            </a:xfrm>
            <a:custGeom>
              <a:avLst/>
              <a:gdLst>
                <a:gd name="T0" fmla="*/ 2 w 5"/>
                <a:gd name="T1" fmla="*/ 8 h 8"/>
                <a:gd name="T2" fmla="*/ 2 w 5"/>
                <a:gd name="T3" fmla="*/ 0 h 8"/>
                <a:gd name="T4" fmla="*/ 0 w 5"/>
                <a:gd name="T5" fmla="*/ 0 h 8"/>
                <a:gd name="T6" fmla="*/ 0 w 5"/>
                <a:gd name="T7" fmla="*/ 8 h 8"/>
                <a:gd name="T8" fmla="*/ 0 w 5"/>
                <a:gd name="T9" fmla="*/ 8 h 8"/>
                <a:gd name="T10" fmla="*/ 2 w 5"/>
                <a:gd name="T11" fmla="*/ 8 h 8"/>
                <a:gd name="T12" fmla="*/ 0 w 5"/>
                <a:gd name="T13" fmla="*/ 8 h 8"/>
                <a:gd name="T14" fmla="*/ 4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0" y="8"/>
                  </a:lnTo>
                  <a:lnTo>
                    <a:pt x="4"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7" name="Freeform 2361"/>
            <p:cNvSpPr>
              <a:spLocks/>
            </p:cNvSpPr>
            <p:nvPr/>
          </p:nvSpPr>
          <p:spPr bwMode="auto">
            <a:xfrm>
              <a:off x="403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8" name="Freeform 2362"/>
            <p:cNvSpPr>
              <a:spLocks/>
            </p:cNvSpPr>
            <p:nvPr/>
          </p:nvSpPr>
          <p:spPr bwMode="auto">
            <a:xfrm>
              <a:off x="403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79" name="Freeform 2363"/>
            <p:cNvSpPr>
              <a:spLocks/>
            </p:cNvSpPr>
            <p:nvPr/>
          </p:nvSpPr>
          <p:spPr bwMode="auto">
            <a:xfrm>
              <a:off x="4041" y="2766"/>
              <a:ext cx="5" cy="8"/>
            </a:xfrm>
            <a:custGeom>
              <a:avLst/>
              <a:gdLst>
                <a:gd name="T0" fmla="*/ 1 w 5"/>
                <a:gd name="T1" fmla="*/ 0 h 8"/>
                <a:gd name="T2" fmla="*/ 0 w 5"/>
                <a:gd name="T3" fmla="*/ 0 h 8"/>
                <a:gd name="T4" fmla="*/ 0 w 5"/>
                <a:gd name="T5" fmla="*/ 0 h 8"/>
                <a:gd name="T6" fmla="*/ 0 w 5"/>
                <a:gd name="T7" fmla="*/ 8 h 8"/>
                <a:gd name="T8" fmla="*/ 0 w 5"/>
                <a:gd name="T9" fmla="*/ 8 h 8"/>
                <a:gd name="T10" fmla="*/ 1 w 5"/>
                <a:gd name="T11" fmla="*/ 0 h 8"/>
                <a:gd name="T12" fmla="*/ 0 w 5"/>
                <a:gd name="T13" fmla="*/ 8 h 8"/>
                <a:gd name="T14" fmla="*/ 3 w 5"/>
                <a:gd name="T15" fmla="*/ 6 h 8"/>
                <a:gd name="T16" fmla="*/ 5 w 5"/>
                <a:gd name="T17" fmla="*/ 3 h 8"/>
                <a:gd name="T18" fmla="*/ 3 w 5"/>
                <a:gd name="T19" fmla="*/ 1 h 8"/>
                <a:gd name="T20" fmla="*/ 0 w 5"/>
                <a:gd name="T21" fmla="*/ 0 h 8"/>
                <a:gd name="T22" fmla="*/ 1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0"/>
                  </a:moveTo>
                  <a:lnTo>
                    <a:pt x="0" y="0"/>
                  </a:lnTo>
                  <a:lnTo>
                    <a:pt x="0" y="8"/>
                  </a:lnTo>
                  <a:lnTo>
                    <a:pt x="1" y="0"/>
                  </a:lnTo>
                  <a:lnTo>
                    <a:pt x="0" y="8"/>
                  </a:lnTo>
                  <a:lnTo>
                    <a:pt x="3" y="6"/>
                  </a:lnTo>
                  <a:lnTo>
                    <a:pt x="5" y="3"/>
                  </a:lnTo>
                  <a:lnTo>
                    <a:pt x="3" y="1"/>
                  </a:lnTo>
                  <a:lnTo>
                    <a:pt x="0" y="0"/>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0" name="Freeform 2364"/>
            <p:cNvSpPr>
              <a:spLocks/>
            </p:cNvSpPr>
            <p:nvPr/>
          </p:nvSpPr>
          <p:spPr bwMode="auto">
            <a:xfrm>
              <a:off x="4041" y="2766"/>
              <a:ext cx="5" cy="8"/>
            </a:xfrm>
            <a:custGeom>
              <a:avLst/>
              <a:gdLst>
                <a:gd name="T0" fmla="*/ 1 w 5"/>
                <a:gd name="T1" fmla="*/ 8 h 8"/>
                <a:gd name="T2" fmla="*/ 1 w 5"/>
                <a:gd name="T3" fmla="*/ 0 h 8"/>
                <a:gd name="T4" fmla="*/ 1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5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8"/>
                  </a:lnTo>
                  <a:lnTo>
                    <a:pt x="1" y="8"/>
                  </a:lnTo>
                  <a:lnTo>
                    <a:pt x="5" y="6"/>
                  </a:lnTo>
                  <a:lnTo>
                    <a:pt x="5" y="5"/>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1" name="Freeform 2365"/>
            <p:cNvSpPr>
              <a:spLocks/>
            </p:cNvSpPr>
            <p:nvPr/>
          </p:nvSpPr>
          <p:spPr bwMode="auto">
            <a:xfrm>
              <a:off x="404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2" name="Freeform 2366"/>
            <p:cNvSpPr>
              <a:spLocks/>
            </p:cNvSpPr>
            <p:nvPr/>
          </p:nvSpPr>
          <p:spPr bwMode="auto">
            <a:xfrm>
              <a:off x="4044"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3" name="Freeform 2367"/>
            <p:cNvSpPr>
              <a:spLocks/>
            </p:cNvSpPr>
            <p:nvPr/>
          </p:nvSpPr>
          <p:spPr bwMode="auto">
            <a:xfrm>
              <a:off x="404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4" name="Freeform 2368"/>
            <p:cNvSpPr>
              <a:spLocks/>
            </p:cNvSpPr>
            <p:nvPr/>
          </p:nvSpPr>
          <p:spPr bwMode="auto">
            <a:xfrm>
              <a:off x="4046"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5" name="Freeform 2369"/>
            <p:cNvSpPr>
              <a:spLocks/>
            </p:cNvSpPr>
            <p:nvPr/>
          </p:nvSpPr>
          <p:spPr bwMode="auto">
            <a:xfrm>
              <a:off x="4046" y="2766"/>
              <a:ext cx="4" cy="8"/>
            </a:xfrm>
            <a:custGeom>
              <a:avLst/>
              <a:gdLst>
                <a:gd name="T0" fmla="*/ 1 w 4"/>
                <a:gd name="T1" fmla="*/ 0 h 8"/>
                <a:gd name="T2" fmla="*/ 1 w 4"/>
                <a:gd name="T3" fmla="*/ 0 h 8"/>
                <a:gd name="T4" fmla="*/ 0 w 4"/>
                <a:gd name="T5" fmla="*/ 0 h 8"/>
                <a:gd name="T6" fmla="*/ 0 w 4"/>
                <a:gd name="T7" fmla="*/ 8 h 8"/>
                <a:gd name="T8" fmla="*/ 1 w 4"/>
                <a:gd name="T9" fmla="*/ 8 h 8"/>
                <a:gd name="T10" fmla="*/ 1 w 4"/>
                <a:gd name="T11" fmla="*/ 0 h 8"/>
                <a:gd name="T12" fmla="*/ 1 w 4"/>
                <a:gd name="T13" fmla="*/ 8 h 8"/>
                <a:gd name="T14" fmla="*/ 4 w 4"/>
                <a:gd name="T15" fmla="*/ 6 h 8"/>
                <a:gd name="T16" fmla="*/ 4 w 4"/>
                <a:gd name="T17" fmla="*/ 3 h 8"/>
                <a:gd name="T18" fmla="*/ 4 w 4"/>
                <a:gd name="T19" fmla="*/ 1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8"/>
                  </a:lnTo>
                  <a:lnTo>
                    <a:pt x="1" y="0"/>
                  </a:lnTo>
                  <a:lnTo>
                    <a:pt x="1" y="8"/>
                  </a:lnTo>
                  <a:lnTo>
                    <a:pt x="4" y="6"/>
                  </a:lnTo>
                  <a:lnTo>
                    <a:pt x="4" y="3"/>
                  </a:lnTo>
                  <a:lnTo>
                    <a:pt x="4" y="1"/>
                  </a:lnTo>
                  <a:lnTo>
                    <a:pt x="1"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6" name="Freeform 2370"/>
            <p:cNvSpPr>
              <a:spLocks/>
            </p:cNvSpPr>
            <p:nvPr/>
          </p:nvSpPr>
          <p:spPr bwMode="auto">
            <a:xfrm>
              <a:off x="4047" y="2766"/>
              <a:ext cx="5" cy="8"/>
            </a:xfrm>
            <a:custGeom>
              <a:avLst/>
              <a:gdLst>
                <a:gd name="T0" fmla="*/ 2 w 5"/>
                <a:gd name="T1" fmla="*/ 8 h 8"/>
                <a:gd name="T2" fmla="*/ 2 w 5"/>
                <a:gd name="T3" fmla="*/ 0 h 8"/>
                <a:gd name="T4" fmla="*/ 0 w 5"/>
                <a:gd name="T5" fmla="*/ 0 h 8"/>
                <a:gd name="T6" fmla="*/ 0 w 5"/>
                <a:gd name="T7" fmla="*/ 8 h 8"/>
                <a:gd name="T8" fmla="*/ 0 w 5"/>
                <a:gd name="T9" fmla="*/ 8 h 8"/>
                <a:gd name="T10" fmla="*/ 2 w 5"/>
                <a:gd name="T11" fmla="*/ 8 h 8"/>
                <a:gd name="T12" fmla="*/ 0 w 5"/>
                <a:gd name="T13" fmla="*/ 8 h 8"/>
                <a:gd name="T14" fmla="*/ 3 w 5"/>
                <a:gd name="T15" fmla="*/ 6 h 8"/>
                <a:gd name="T16" fmla="*/ 5 w 5"/>
                <a:gd name="T17" fmla="*/ 5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0" y="8"/>
                  </a:lnTo>
                  <a:lnTo>
                    <a:pt x="3" y="6"/>
                  </a:lnTo>
                  <a:lnTo>
                    <a:pt x="5" y="5"/>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7" name="Freeform 2371"/>
            <p:cNvSpPr>
              <a:spLocks/>
            </p:cNvSpPr>
            <p:nvPr/>
          </p:nvSpPr>
          <p:spPr bwMode="auto">
            <a:xfrm>
              <a:off x="404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8" name="Freeform 2372"/>
            <p:cNvSpPr>
              <a:spLocks/>
            </p:cNvSpPr>
            <p:nvPr/>
          </p:nvSpPr>
          <p:spPr bwMode="auto">
            <a:xfrm>
              <a:off x="4049"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89" name="Freeform 2373"/>
            <p:cNvSpPr>
              <a:spLocks/>
            </p:cNvSpPr>
            <p:nvPr/>
          </p:nvSpPr>
          <p:spPr bwMode="auto">
            <a:xfrm>
              <a:off x="405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0" name="Freeform 2374"/>
            <p:cNvSpPr>
              <a:spLocks/>
            </p:cNvSpPr>
            <p:nvPr/>
          </p:nvSpPr>
          <p:spPr bwMode="auto">
            <a:xfrm>
              <a:off x="4052" y="2766"/>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6 h 8"/>
                <a:gd name="T16" fmla="*/ 3 w 3"/>
                <a:gd name="T17" fmla="*/ 3 h 8"/>
                <a:gd name="T18" fmla="*/ 3 w 3"/>
                <a:gd name="T19" fmla="*/ 1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6"/>
                  </a:lnTo>
                  <a:lnTo>
                    <a:pt x="3"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1" name="Freeform 2375"/>
            <p:cNvSpPr>
              <a:spLocks/>
            </p:cNvSpPr>
            <p:nvPr/>
          </p:nvSpPr>
          <p:spPr bwMode="auto">
            <a:xfrm>
              <a:off x="4052"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2" name="Freeform 2376"/>
            <p:cNvSpPr>
              <a:spLocks/>
            </p:cNvSpPr>
            <p:nvPr/>
          </p:nvSpPr>
          <p:spPr bwMode="auto">
            <a:xfrm>
              <a:off x="4054"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3" name="Freeform 2377"/>
            <p:cNvSpPr>
              <a:spLocks/>
            </p:cNvSpPr>
            <p:nvPr/>
          </p:nvSpPr>
          <p:spPr bwMode="auto">
            <a:xfrm>
              <a:off x="4054"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4" name="Freeform 2378"/>
            <p:cNvSpPr>
              <a:spLocks/>
            </p:cNvSpPr>
            <p:nvPr/>
          </p:nvSpPr>
          <p:spPr bwMode="auto">
            <a:xfrm>
              <a:off x="405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5" name="Freeform 2379"/>
            <p:cNvSpPr>
              <a:spLocks/>
            </p:cNvSpPr>
            <p:nvPr/>
          </p:nvSpPr>
          <p:spPr bwMode="auto">
            <a:xfrm>
              <a:off x="4057" y="2766"/>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6 h 8"/>
                <a:gd name="T16" fmla="*/ 3 w 3"/>
                <a:gd name="T17" fmla="*/ 3 h 8"/>
                <a:gd name="T18" fmla="*/ 3 w 3"/>
                <a:gd name="T19" fmla="*/ 1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6"/>
                  </a:lnTo>
                  <a:lnTo>
                    <a:pt x="3"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6" name="Freeform 2380"/>
            <p:cNvSpPr>
              <a:spLocks/>
            </p:cNvSpPr>
            <p:nvPr/>
          </p:nvSpPr>
          <p:spPr bwMode="auto">
            <a:xfrm>
              <a:off x="4057"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7" name="Freeform 2381"/>
            <p:cNvSpPr>
              <a:spLocks/>
            </p:cNvSpPr>
            <p:nvPr/>
          </p:nvSpPr>
          <p:spPr bwMode="auto">
            <a:xfrm>
              <a:off x="405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8" name="Freeform 2382"/>
            <p:cNvSpPr>
              <a:spLocks/>
            </p:cNvSpPr>
            <p:nvPr/>
          </p:nvSpPr>
          <p:spPr bwMode="auto">
            <a:xfrm>
              <a:off x="405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499" name="Freeform 2383"/>
            <p:cNvSpPr>
              <a:spLocks/>
            </p:cNvSpPr>
            <p:nvPr/>
          </p:nvSpPr>
          <p:spPr bwMode="auto">
            <a:xfrm>
              <a:off x="4060"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0" name="Freeform 2384"/>
            <p:cNvSpPr>
              <a:spLocks/>
            </p:cNvSpPr>
            <p:nvPr/>
          </p:nvSpPr>
          <p:spPr bwMode="auto">
            <a:xfrm>
              <a:off x="4062" y="2766"/>
              <a:ext cx="5" cy="8"/>
            </a:xfrm>
            <a:custGeom>
              <a:avLst/>
              <a:gdLst>
                <a:gd name="T0" fmla="*/ 0 w 5"/>
                <a:gd name="T1" fmla="*/ 0 h 8"/>
                <a:gd name="T2" fmla="*/ 0 w 5"/>
                <a:gd name="T3" fmla="*/ 0 h 8"/>
                <a:gd name="T4" fmla="*/ 0 w 5"/>
                <a:gd name="T5" fmla="*/ 0 h 8"/>
                <a:gd name="T6" fmla="*/ 0 w 5"/>
                <a:gd name="T7" fmla="*/ 8 h 8"/>
                <a:gd name="T8" fmla="*/ 0 w 5"/>
                <a:gd name="T9" fmla="*/ 8 h 8"/>
                <a:gd name="T10" fmla="*/ 0 w 5"/>
                <a:gd name="T11" fmla="*/ 0 h 8"/>
                <a:gd name="T12" fmla="*/ 0 w 5"/>
                <a:gd name="T13" fmla="*/ 8 h 8"/>
                <a:gd name="T14" fmla="*/ 3 w 5"/>
                <a:gd name="T15" fmla="*/ 6 h 8"/>
                <a:gd name="T16" fmla="*/ 5 w 5"/>
                <a:gd name="T17" fmla="*/ 3 h 8"/>
                <a:gd name="T18" fmla="*/ 3 w 5"/>
                <a:gd name="T19" fmla="*/ 1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0" y="0"/>
                  </a:lnTo>
                  <a:lnTo>
                    <a:pt x="0" y="8"/>
                  </a:lnTo>
                  <a:lnTo>
                    <a:pt x="3" y="6"/>
                  </a:lnTo>
                  <a:lnTo>
                    <a:pt x="5" y="3"/>
                  </a:lnTo>
                  <a:lnTo>
                    <a:pt x="3" y="1"/>
                  </a:lnTo>
                  <a:lnTo>
                    <a:pt x="0" y="0"/>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1" name="Freeform 2385"/>
            <p:cNvSpPr>
              <a:spLocks/>
            </p:cNvSpPr>
            <p:nvPr/>
          </p:nvSpPr>
          <p:spPr bwMode="auto">
            <a:xfrm>
              <a:off x="4062"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5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5"/>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2" name="Freeform 2386"/>
            <p:cNvSpPr>
              <a:spLocks/>
            </p:cNvSpPr>
            <p:nvPr/>
          </p:nvSpPr>
          <p:spPr bwMode="auto">
            <a:xfrm>
              <a:off x="406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3" name="Freeform 2387"/>
            <p:cNvSpPr>
              <a:spLocks/>
            </p:cNvSpPr>
            <p:nvPr/>
          </p:nvSpPr>
          <p:spPr bwMode="auto">
            <a:xfrm>
              <a:off x="406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4" name="Freeform 2388"/>
            <p:cNvSpPr>
              <a:spLocks/>
            </p:cNvSpPr>
            <p:nvPr/>
          </p:nvSpPr>
          <p:spPr bwMode="auto">
            <a:xfrm>
              <a:off x="4065"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5" name="Freeform 2389"/>
            <p:cNvSpPr>
              <a:spLocks/>
            </p:cNvSpPr>
            <p:nvPr/>
          </p:nvSpPr>
          <p:spPr bwMode="auto">
            <a:xfrm>
              <a:off x="4067"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3 h 8"/>
                <a:gd name="T18" fmla="*/ 3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6" name="Freeform 2390"/>
            <p:cNvSpPr>
              <a:spLocks/>
            </p:cNvSpPr>
            <p:nvPr/>
          </p:nvSpPr>
          <p:spPr bwMode="auto">
            <a:xfrm>
              <a:off x="4067"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3 h 8"/>
                <a:gd name="T18" fmla="*/ 4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3"/>
                  </a:lnTo>
                  <a:lnTo>
                    <a:pt x="4"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7" name="Freeform 2391"/>
            <p:cNvSpPr>
              <a:spLocks/>
            </p:cNvSpPr>
            <p:nvPr/>
          </p:nvSpPr>
          <p:spPr bwMode="auto">
            <a:xfrm>
              <a:off x="406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8" name="Freeform 2392"/>
            <p:cNvSpPr>
              <a:spLocks/>
            </p:cNvSpPr>
            <p:nvPr/>
          </p:nvSpPr>
          <p:spPr bwMode="auto">
            <a:xfrm>
              <a:off x="4068"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09" name="Freeform 2393"/>
            <p:cNvSpPr>
              <a:spLocks/>
            </p:cNvSpPr>
            <p:nvPr/>
          </p:nvSpPr>
          <p:spPr bwMode="auto">
            <a:xfrm>
              <a:off x="4070"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0" name="Freeform 2394"/>
            <p:cNvSpPr>
              <a:spLocks/>
            </p:cNvSpPr>
            <p:nvPr/>
          </p:nvSpPr>
          <p:spPr bwMode="auto">
            <a:xfrm>
              <a:off x="407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3 h 8"/>
                <a:gd name="T18" fmla="*/ 4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1" name="Freeform 2395"/>
            <p:cNvSpPr>
              <a:spLocks/>
            </p:cNvSpPr>
            <p:nvPr/>
          </p:nvSpPr>
          <p:spPr bwMode="auto">
            <a:xfrm>
              <a:off x="4071"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2" name="Freeform 2396"/>
            <p:cNvSpPr>
              <a:spLocks/>
            </p:cNvSpPr>
            <p:nvPr/>
          </p:nvSpPr>
          <p:spPr bwMode="auto">
            <a:xfrm>
              <a:off x="4073"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3" name="Freeform 2397"/>
            <p:cNvSpPr>
              <a:spLocks/>
            </p:cNvSpPr>
            <p:nvPr/>
          </p:nvSpPr>
          <p:spPr bwMode="auto">
            <a:xfrm>
              <a:off x="4073"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4" name="Freeform 2398"/>
            <p:cNvSpPr>
              <a:spLocks/>
            </p:cNvSpPr>
            <p:nvPr/>
          </p:nvSpPr>
          <p:spPr bwMode="auto">
            <a:xfrm>
              <a:off x="4075"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3 h 8"/>
                <a:gd name="T18" fmla="*/ 3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3"/>
                  </a:lnTo>
                  <a:lnTo>
                    <a:pt x="3"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5" name="Freeform 2399"/>
            <p:cNvSpPr>
              <a:spLocks/>
            </p:cNvSpPr>
            <p:nvPr/>
          </p:nvSpPr>
          <p:spPr bwMode="auto">
            <a:xfrm>
              <a:off x="407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6" name="Freeform 2400"/>
            <p:cNvSpPr>
              <a:spLocks/>
            </p:cNvSpPr>
            <p:nvPr/>
          </p:nvSpPr>
          <p:spPr bwMode="auto">
            <a:xfrm>
              <a:off x="4076"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7" name="Freeform 2401"/>
            <p:cNvSpPr>
              <a:spLocks/>
            </p:cNvSpPr>
            <p:nvPr/>
          </p:nvSpPr>
          <p:spPr bwMode="auto">
            <a:xfrm>
              <a:off x="4078"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8" name="Freeform 2402"/>
            <p:cNvSpPr>
              <a:spLocks/>
            </p:cNvSpPr>
            <p:nvPr/>
          </p:nvSpPr>
          <p:spPr bwMode="auto">
            <a:xfrm>
              <a:off x="4078"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19" name="Freeform 2403"/>
            <p:cNvSpPr>
              <a:spLocks/>
            </p:cNvSpPr>
            <p:nvPr/>
          </p:nvSpPr>
          <p:spPr bwMode="auto">
            <a:xfrm>
              <a:off x="407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0" name="Freeform 2404"/>
            <p:cNvSpPr>
              <a:spLocks/>
            </p:cNvSpPr>
            <p:nvPr/>
          </p:nvSpPr>
          <p:spPr bwMode="auto">
            <a:xfrm>
              <a:off x="4081"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1" name="Freeform 2405"/>
            <p:cNvSpPr>
              <a:spLocks/>
            </p:cNvSpPr>
            <p:nvPr/>
          </p:nvSpPr>
          <p:spPr bwMode="auto">
            <a:xfrm>
              <a:off x="4081"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2" name="Freeform 2406"/>
            <p:cNvSpPr>
              <a:spLocks/>
            </p:cNvSpPr>
            <p:nvPr/>
          </p:nvSpPr>
          <p:spPr bwMode="auto">
            <a:xfrm>
              <a:off x="4083" y="2766"/>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3 h 8"/>
                <a:gd name="T18" fmla="*/ 3 w 5"/>
                <a:gd name="T19" fmla="*/ 1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3"/>
                  </a:lnTo>
                  <a:lnTo>
                    <a:pt x="3"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3" name="Freeform 2407"/>
            <p:cNvSpPr>
              <a:spLocks/>
            </p:cNvSpPr>
            <p:nvPr/>
          </p:nvSpPr>
          <p:spPr bwMode="auto">
            <a:xfrm>
              <a:off x="4084" y="2766"/>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4 w 4"/>
                <a:gd name="T15" fmla="*/ 6 h 8"/>
                <a:gd name="T16" fmla="*/ 4 w 4"/>
                <a:gd name="T17" fmla="*/ 3 h 8"/>
                <a:gd name="T18" fmla="*/ 4 w 4"/>
                <a:gd name="T19" fmla="*/ 1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4" y="6"/>
                  </a:lnTo>
                  <a:lnTo>
                    <a:pt x="4" y="3"/>
                  </a:lnTo>
                  <a:lnTo>
                    <a:pt x="4"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4" name="Freeform 2408"/>
            <p:cNvSpPr>
              <a:spLocks/>
            </p:cNvSpPr>
            <p:nvPr/>
          </p:nvSpPr>
          <p:spPr bwMode="auto">
            <a:xfrm>
              <a:off x="4084"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3"/>
                  </a:lnTo>
                  <a:lnTo>
                    <a:pt x="4"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5" name="Freeform 2409"/>
            <p:cNvSpPr>
              <a:spLocks/>
            </p:cNvSpPr>
            <p:nvPr/>
          </p:nvSpPr>
          <p:spPr bwMode="auto">
            <a:xfrm>
              <a:off x="4086"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6" name="Freeform 2410"/>
            <p:cNvSpPr>
              <a:spLocks/>
            </p:cNvSpPr>
            <p:nvPr/>
          </p:nvSpPr>
          <p:spPr bwMode="auto">
            <a:xfrm>
              <a:off x="4086"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7" name="Freeform 2411"/>
            <p:cNvSpPr>
              <a:spLocks/>
            </p:cNvSpPr>
            <p:nvPr/>
          </p:nvSpPr>
          <p:spPr bwMode="auto">
            <a:xfrm>
              <a:off x="4088" y="2766"/>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3 h 8"/>
                <a:gd name="T18" fmla="*/ 3 w 4"/>
                <a:gd name="T19" fmla="*/ 1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3"/>
                  </a:lnTo>
                  <a:lnTo>
                    <a:pt x="3" y="1"/>
                  </a:lnTo>
                  <a:lnTo>
                    <a:pt x="1" y="0"/>
                  </a:lnTo>
                  <a:lnTo>
                    <a:pt x="1"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8" name="Freeform 2412"/>
            <p:cNvSpPr>
              <a:spLocks/>
            </p:cNvSpPr>
            <p:nvPr/>
          </p:nvSpPr>
          <p:spPr bwMode="auto">
            <a:xfrm>
              <a:off x="4089" y="2766"/>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3 h 8"/>
                <a:gd name="T18" fmla="*/ 3 w 5"/>
                <a:gd name="T19" fmla="*/ 1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3"/>
                  </a:lnTo>
                  <a:lnTo>
                    <a:pt x="3" y="1"/>
                  </a:lnTo>
                  <a:lnTo>
                    <a:pt x="0" y="0"/>
                  </a:lnTo>
                  <a:lnTo>
                    <a:pt x="0"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29" name="Freeform 2413"/>
            <p:cNvSpPr>
              <a:spLocks/>
            </p:cNvSpPr>
            <p:nvPr/>
          </p:nvSpPr>
          <p:spPr bwMode="auto">
            <a:xfrm>
              <a:off x="4089" y="2766"/>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1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3"/>
                  </a:lnTo>
                  <a:lnTo>
                    <a:pt x="5" y="1"/>
                  </a:lnTo>
                  <a:lnTo>
                    <a:pt x="2" y="0"/>
                  </a:lnTo>
                  <a:lnTo>
                    <a:pt x="2" y="8"/>
                  </a:lnTo>
                  <a:close/>
                </a:path>
              </a:pathLst>
            </a:custGeom>
            <a:solidFill>
              <a:srgbClr val="13151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9530" name="Rectangle 2414"/>
            <p:cNvSpPr>
              <a:spLocks noChangeArrowheads="1"/>
            </p:cNvSpPr>
            <p:nvPr/>
          </p:nvSpPr>
          <p:spPr bwMode="auto">
            <a:xfrm>
              <a:off x="4091" y="2766"/>
              <a:ext cx="1" cy="8"/>
            </a:xfrm>
            <a:prstGeom prst="rect">
              <a:avLst/>
            </a:prstGeom>
            <a:solidFill>
              <a:srgbClr val="131516"/>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9531" name="Rectangle 2415"/>
            <p:cNvSpPr>
              <a:spLocks noChangeArrowheads="1"/>
            </p:cNvSpPr>
            <p:nvPr/>
          </p:nvSpPr>
          <p:spPr bwMode="auto">
            <a:xfrm>
              <a:off x="3698" y="2231"/>
              <a:ext cx="164"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2.4%</a:t>
              </a:r>
              <a:endParaRPr lang="en-US" altLang="en-US" sz="1800"/>
            </a:p>
          </p:txBody>
        </p:sp>
        <p:sp>
          <p:nvSpPr>
            <p:cNvPr id="39532" name="Rectangle 2416"/>
            <p:cNvSpPr>
              <a:spLocks noChangeArrowheads="1"/>
            </p:cNvSpPr>
            <p:nvPr/>
          </p:nvSpPr>
          <p:spPr bwMode="auto">
            <a:xfrm>
              <a:off x="3903" y="2559"/>
              <a:ext cx="18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-9.7%</a:t>
              </a:r>
              <a:endParaRPr lang="en-US" altLang="en-US" sz="1800"/>
            </a:p>
          </p:txBody>
        </p:sp>
        <p:sp>
          <p:nvSpPr>
            <p:cNvPr id="39533" name="Rectangle 2417"/>
            <p:cNvSpPr>
              <a:spLocks noChangeArrowheads="1"/>
            </p:cNvSpPr>
            <p:nvPr/>
          </p:nvSpPr>
          <p:spPr bwMode="auto">
            <a:xfrm>
              <a:off x="4288" y="2408"/>
              <a:ext cx="1078"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a:solidFill>
                    <a:srgbClr val="1F1A17"/>
                  </a:solidFill>
                </a:rPr>
                <a:t>Exponentially Skimmed</a:t>
              </a:r>
            </a:p>
            <a:p>
              <a:pPr eaLnBrk="1" hangingPunct="1">
                <a:spcBef>
                  <a:spcPct val="0"/>
                </a:spcBef>
                <a:buClrTx/>
                <a:buSzTx/>
                <a:buFontTx/>
                <a:buNone/>
              </a:pPr>
              <a:r>
                <a:rPr lang="en-US" altLang="en-US" sz="1200" b="1">
                  <a:solidFill>
                    <a:srgbClr val="1F1A17"/>
                  </a:solidFill>
                </a:rPr>
                <a:t>Rider</a:t>
              </a:r>
              <a:endParaRPr lang="en-US" altLang="en-US" sz="1800"/>
            </a:p>
          </p:txBody>
        </p:sp>
      </p:grpSp>
      <p:sp>
        <p:nvSpPr>
          <p:cNvPr id="37904" name="Freeform 2418"/>
          <p:cNvSpPr>
            <a:spLocks/>
          </p:cNvSpPr>
          <p:nvPr/>
        </p:nvSpPr>
        <p:spPr bwMode="auto">
          <a:xfrm>
            <a:off x="3924300" y="5437187"/>
            <a:ext cx="14287" cy="9525"/>
          </a:xfrm>
          <a:custGeom>
            <a:avLst/>
            <a:gdLst>
              <a:gd name="T0" fmla="*/ 2147483646 w 9"/>
              <a:gd name="T1" fmla="*/ 2147483646 h 6"/>
              <a:gd name="T2" fmla="*/ 0 w 9"/>
              <a:gd name="T3" fmla="*/ 2147483646 h 6"/>
              <a:gd name="T4" fmla="*/ 0 w 9"/>
              <a:gd name="T5" fmla="*/ 2147483646 h 6"/>
              <a:gd name="T6" fmla="*/ 2147483646 w 9"/>
              <a:gd name="T7" fmla="*/ 2147483646 h 6"/>
              <a:gd name="T8" fmla="*/ 2147483646 w 9"/>
              <a:gd name="T9" fmla="*/ 2147483646 h 6"/>
              <a:gd name="T10" fmla="*/ 2147483646 w 9"/>
              <a:gd name="T11" fmla="*/ 2147483646 h 6"/>
              <a:gd name="T12" fmla="*/ 2147483646 w 9"/>
              <a:gd name="T13" fmla="*/ 2147483646 h 6"/>
              <a:gd name="T14" fmla="*/ 2147483646 w 9"/>
              <a:gd name="T15" fmla="*/ 2147483646 h 6"/>
              <a:gd name="T16" fmla="*/ 2147483646 w 9"/>
              <a:gd name="T17" fmla="*/ 0 h 6"/>
              <a:gd name="T18" fmla="*/ 2147483646 w 9"/>
              <a:gd name="T19" fmla="*/ 0 h 6"/>
              <a:gd name="T20" fmla="*/ 0 w 9"/>
              <a:gd name="T21" fmla="*/ 2147483646 h 6"/>
              <a:gd name="T22" fmla="*/ 2147483646 w 9"/>
              <a:gd name="T23" fmla="*/ 214748364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6">
                <a:moveTo>
                  <a:pt x="7" y="5"/>
                </a:moveTo>
                <a:lnTo>
                  <a:pt x="0" y="2"/>
                </a:lnTo>
                <a:lnTo>
                  <a:pt x="5" y="6"/>
                </a:lnTo>
                <a:lnTo>
                  <a:pt x="7" y="5"/>
                </a:lnTo>
                <a:lnTo>
                  <a:pt x="9" y="2"/>
                </a:lnTo>
                <a:lnTo>
                  <a:pt x="7" y="0"/>
                </a:lnTo>
                <a:lnTo>
                  <a:pt x="4" y="0"/>
                </a:lnTo>
                <a:lnTo>
                  <a:pt x="0" y="2"/>
                </a:lnTo>
                <a:lnTo>
                  <a:pt x="7"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5" name="Freeform 2419"/>
          <p:cNvSpPr>
            <a:spLocks/>
          </p:cNvSpPr>
          <p:nvPr/>
        </p:nvSpPr>
        <p:spPr bwMode="auto">
          <a:xfrm>
            <a:off x="3924300" y="5434012"/>
            <a:ext cx="14287" cy="11113"/>
          </a:xfrm>
          <a:custGeom>
            <a:avLst/>
            <a:gdLst>
              <a:gd name="T0" fmla="*/ 2147483646 w 9"/>
              <a:gd name="T1" fmla="*/ 2147483646 h 7"/>
              <a:gd name="T2" fmla="*/ 2147483646 w 9"/>
              <a:gd name="T3" fmla="*/ 2147483646 h 7"/>
              <a:gd name="T4" fmla="*/ 0 w 9"/>
              <a:gd name="T5" fmla="*/ 2147483646 h 7"/>
              <a:gd name="T6" fmla="*/ 2147483646 w 9"/>
              <a:gd name="T7" fmla="*/ 2147483646 h 7"/>
              <a:gd name="T8" fmla="*/ 2147483646 w 9"/>
              <a:gd name="T9" fmla="*/ 2147483646 h 7"/>
              <a:gd name="T10" fmla="*/ 2147483646 w 9"/>
              <a:gd name="T11" fmla="*/ 2147483646 h 7"/>
              <a:gd name="T12" fmla="*/ 2147483646 w 9"/>
              <a:gd name="T13" fmla="*/ 2147483646 h 7"/>
              <a:gd name="T14" fmla="*/ 2147483646 w 9"/>
              <a:gd name="T15" fmla="*/ 2147483646 h 7"/>
              <a:gd name="T16" fmla="*/ 2147483646 w 9"/>
              <a:gd name="T17" fmla="*/ 0 h 7"/>
              <a:gd name="T18" fmla="*/ 2147483646 w 9"/>
              <a:gd name="T19" fmla="*/ 0 h 7"/>
              <a:gd name="T20" fmla="*/ 2147483646 w 9"/>
              <a:gd name="T21" fmla="*/ 2147483646 h 7"/>
              <a:gd name="T22" fmla="*/ 2147483646 w 9"/>
              <a:gd name="T23" fmla="*/ 2147483646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7">
                <a:moveTo>
                  <a:pt x="9" y="5"/>
                </a:moveTo>
                <a:lnTo>
                  <a:pt x="2" y="2"/>
                </a:lnTo>
                <a:lnTo>
                  <a:pt x="0" y="4"/>
                </a:lnTo>
                <a:lnTo>
                  <a:pt x="7" y="7"/>
                </a:lnTo>
                <a:lnTo>
                  <a:pt x="9" y="5"/>
                </a:lnTo>
                <a:lnTo>
                  <a:pt x="9" y="2"/>
                </a:lnTo>
                <a:lnTo>
                  <a:pt x="7" y="0"/>
                </a:lnTo>
                <a:lnTo>
                  <a:pt x="4" y="0"/>
                </a:lnTo>
                <a:lnTo>
                  <a:pt x="2" y="2"/>
                </a:lnTo>
                <a:lnTo>
                  <a:pt x="9"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6" name="Freeform 2420"/>
          <p:cNvSpPr>
            <a:spLocks/>
          </p:cNvSpPr>
          <p:nvPr/>
        </p:nvSpPr>
        <p:spPr bwMode="auto">
          <a:xfrm>
            <a:off x="3927475" y="5432425"/>
            <a:ext cx="12700" cy="9525"/>
          </a:xfrm>
          <a:custGeom>
            <a:avLst/>
            <a:gdLst>
              <a:gd name="T0" fmla="*/ 2147483646 w 8"/>
              <a:gd name="T1" fmla="*/ 2147483646 h 6"/>
              <a:gd name="T2" fmla="*/ 0 w 8"/>
              <a:gd name="T3" fmla="*/ 2147483646 h 6"/>
              <a:gd name="T4" fmla="*/ 0 w 8"/>
              <a:gd name="T5" fmla="*/ 2147483646 h 6"/>
              <a:gd name="T6" fmla="*/ 2147483646 w 8"/>
              <a:gd name="T7" fmla="*/ 2147483646 h 6"/>
              <a:gd name="T8" fmla="*/ 2147483646 w 8"/>
              <a:gd name="T9" fmla="*/ 2147483646 h 6"/>
              <a:gd name="T10" fmla="*/ 2147483646 w 8"/>
              <a:gd name="T11" fmla="*/ 2147483646 h 6"/>
              <a:gd name="T12" fmla="*/ 2147483646 w 8"/>
              <a:gd name="T13" fmla="*/ 2147483646 h 6"/>
              <a:gd name="T14" fmla="*/ 2147483646 w 8"/>
              <a:gd name="T15" fmla="*/ 2147483646 h 6"/>
              <a:gd name="T16" fmla="*/ 2147483646 w 8"/>
              <a:gd name="T17" fmla="*/ 0 h 6"/>
              <a:gd name="T18" fmla="*/ 2147483646 w 8"/>
              <a:gd name="T19" fmla="*/ 0 h 6"/>
              <a:gd name="T20" fmla="*/ 0 w 8"/>
              <a:gd name="T21" fmla="*/ 2147483646 h 6"/>
              <a:gd name="T22" fmla="*/ 2147483646 w 8"/>
              <a:gd name="T23" fmla="*/ 214748364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1"/>
                </a:moveTo>
                <a:lnTo>
                  <a:pt x="0" y="1"/>
                </a:lnTo>
                <a:lnTo>
                  <a:pt x="0" y="3"/>
                </a:lnTo>
                <a:lnTo>
                  <a:pt x="7" y="6"/>
                </a:lnTo>
                <a:lnTo>
                  <a:pt x="7" y="5"/>
                </a:lnTo>
                <a:lnTo>
                  <a:pt x="2" y="1"/>
                </a:lnTo>
                <a:lnTo>
                  <a:pt x="7" y="5"/>
                </a:lnTo>
                <a:lnTo>
                  <a:pt x="8" y="3"/>
                </a:lnTo>
                <a:lnTo>
                  <a:pt x="7" y="0"/>
                </a:lnTo>
                <a:lnTo>
                  <a:pt x="3" y="0"/>
                </a:lnTo>
                <a:lnTo>
                  <a:pt x="0" y="1"/>
                </a:lnTo>
                <a:lnTo>
                  <a:pt x="2"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7" name="Freeform 2421"/>
          <p:cNvSpPr>
            <a:spLocks/>
          </p:cNvSpPr>
          <p:nvPr/>
        </p:nvSpPr>
        <p:spPr bwMode="auto">
          <a:xfrm>
            <a:off x="3930650" y="5429250"/>
            <a:ext cx="9525" cy="12700"/>
          </a:xfrm>
          <a:custGeom>
            <a:avLst/>
            <a:gdLst>
              <a:gd name="T0" fmla="*/ 2147483646 w 6"/>
              <a:gd name="T1" fmla="*/ 2147483646 h 8"/>
              <a:gd name="T2" fmla="*/ 0 w 6"/>
              <a:gd name="T3" fmla="*/ 2147483646 h 8"/>
              <a:gd name="T4" fmla="*/ 0 w 6"/>
              <a:gd name="T5" fmla="*/ 2147483646 h 8"/>
              <a:gd name="T6" fmla="*/ 2147483646 w 6"/>
              <a:gd name="T7" fmla="*/ 2147483646 h 8"/>
              <a:gd name="T8" fmla="*/ 2147483646 w 6"/>
              <a:gd name="T9" fmla="*/ 2147483646 h 8"/>
              <a:gd name="T10" fmla="*/ 2147483646 w 6"/>
              <a:gd name="T11" fmla="*/ 2147483646 h 8"/>
              <a:gd name="T12" fmla="*/ 2147483646 w 6"/>
              <a:gd name="T13" fmla="*/ 2147483646 h 8"/>
              <a:gd name="T14" fmla="*/ 2147483646 w 6"/>
              <a:gd name="T15" fmla="*/ 2147483646 h 8"/>
              <a:gd name="T16" fmla="*/ 2147483646 w 6"/>
              <a:gd name="T17" fmla="*/ 0 h 8"/>
              <a:gd name="T18" fmla="*/ 2147483646 w 6"/>
              <a:gd name="T19" fmla="*/ 0 h 8"/>
              <a:gd name="T20" fmla="*/ 0 w 6"/>
              <a:gd name="T21" fmla="*/ 2147483646 h 8"/>
              <a:gd name="T22" fmla="*/ 2147483646 w 6"/>
              <a:gd name="T23" fmla="*/ 214748364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6" y="5"/>
                </a:moveTo>
                <a:lnTo>
                  <a:pt x="0" y="2"/>
                </a:lnTo>
                <a:lnTo>
                  <a:pt x="0" y="3"/>
                </a:lnTo>
                <a:lnTo>
                  <a:pt x="5" y="8"/>
                </a:lnTo>
                <a:lnTo>
                  <a:pt x="6" y="7"/>
                </a:lnTo>
                <a:lnTo>
                  <a:pt x="6" y="5"/>
                </a:lnTo>
                <a:lnTo>
                  <a:pt x="6" y="7"/>
                </a:lnTo>
                <a:lnTo>
                  <a:pt x="6" y="3"/>
                </a:lnTo>
                <a:lnTo>
                  <a:pt x="5" y="0"/>
                </a:lnTo>
                <a:lnTo>
                  <a:pt x="3" y="0"/>
                </a:lnTo>
                <a:lnTo>
                  <a:pt x="0" y="2"/>
                </a:lnTo>
                <a:lnTo>
                  <a:pt x="6"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8" name="Freeform 2422"/>
          <p:cNvSpPr>
            <a:spLocks/>
          </p:cNvSpPr>
          <p:nvPr/>
        </p:nvSpPr>
        <p:spPr bwMode="auto">
          <a:xfrm>
            <a:off x="3930650" y="5427662"/>
            <a:ext cx="12700" cy="9525"/>
          </a:xfrm>
          <a:custGeom>
            <a:avLst/>
            <a:gdLst>
              <a:gd name="T0" fmla="*/ 2147483646 w 8"/>
              <a:gd name="T1" fmla="*/ 2147483646 h 6"/>
              <a:gd name="T2" fmla="*/ 2147483646 w 8"/>
              <a:gd name="T3" fmla="*/ 2147483646 h 6"/>
              <a:gd name="T4" fmla="*/ 0 w 8"/>
              <a:gd name="T5" fmla="*/ 2147483646 h 6"/>
              <a:gd name="T6" fmla="*/ 2147483646 w 8"/>
              <a:gd name="T7" fmla="*/ 2147483646 h 6"/>
              <a:gd name="T8" fmla="*/ 2147483646 w 8"/>
              <a:gd name="T9" fmla="*/ 2147483646 h 6"/>
              <a:gd name="T10" fmla="*/ 2147483646 w 8"/>
              <a:gd name="T11" fmla="*/ 2147483646 h 6"/>
              <a:gd name="T12" fmla="*/ 2147483646 w 8"/>
              <a:gd name="T13" fmla="*/ 2147483646 h 6"/>
              <a:gd name="T14" fmla="*/ 2147483646 w 8"/>
              <a:gd name="T15" fmla="*/ 2147483646 h 6"/>
              <a:gd name="T16" fmla="*/ 2147483646 w 8"/>
              <a:gd name="T17" fmla="*/ 0 h 6"/>
              <a:gd name="T18" fmla="*/ 2147483646 w 8"/>
              <a:gd name="T19" fmla="*/ 0 h 6"/>
              <a:gd name="T20" fmla="*/ 2147483646 w 8"/>
              <a:gd name="T21" fmla="*/ 2147483646 h 6"/>
              <a:gd name="T22" fmla="*/ 2147483646 w 8"/>
              <a:gd name="T23" fmla="*/ 214748364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6"/>
                </a:moveTo>
                <a:lnTo>
                  <a:pt x="1" y="1"/>
                </a:lnTo>
                <a:lnTo>
                  <a:pt x="0" y="3"/>
                </a:lnTo>
                <a:lnTo>
                  <a:pt x="6" y="6"/>
                </a:lnTo>
                <a:lnTo>
                  <a:pt x="8" y="6"/>
                </a:lnTo>
                <a:lnTo>
                  <a:pt x="8" y="3"/>
                </a:lnTo>
                <a:lnTo>
                  <a:pt x="6" y="0"/>
                </a:lnTo>
                <a:lnTo>
                  <a:pt x="3" y="0"/>
                </a:lnTo>
                <a:lnTo>
                  <a:pt x="1" y="1"/>
                </a:lnTo>
                <a:lnTo>
                  <a:pt x="8"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9" name="Freeform 2423"/>
          <p:cNvSpPr>
            <a:spLocks/>
          </p:cNvSpPr>
          <p:nvPr/>
        </p:nvSpPr>
        <p:spPr bwMode="auto">
          <a:xfrm>
            <a:off x="3932237" y="5424487"/>
            <a:ext cx="12700" cy="12700"/>
          </a:xfrm>
          <a:custGeom>
            <a:avLst/>
            <a:gdLst>
              <a:gd name="T0" fmla="*/ 2147483646 w 8"/>
              <a:gd name="T1" fmla="*/ 2147483646 h 8"/>
              <a:gd name="T2" fmla="*/ 0 w 8"/>
              <a:gd name="T3" fmla="*/ 2147483646 h 8"/>
              <a:gd name="T4" fmla="*/ 0 w 8"/>
              <a:gd name="T5" fmla="*/ 2147483646 h 8"/>
              <a:gd name="T6" fmla="*/ 2147483646 w 8"/>
              <a:gd name="T7" fmla="*/ 2147483646 h 8"/>
              <a:gd name="T8" fmla="*/ 2147483646 w 8"/>
              <a:gd name="T9" fmla="*/ 2147483646 h 8"/>
              <a:gd name="T10" fmla="*/ 2147483646 w 8"/>
              <a:gd name="T11" fmla="*/ 2147483646 h 8"/>
              <a:gd name="T12" fmla="*/ 2147483646 w 8"/>
              <a:gd name="T13" fmla="*/ 2147483646 h 8"/>
              <a:gd name="T14" fmla="*/ 2147483646 w 8"/>
              <a:gd name="T15" fmla="*/ 2147483646 h 8"/>
              <a:gd name="T16" fmla="*/ 2147483646 w 8"/>
              <a:gd name="T17" fmla="*/ 0 h 8"/>
              <a:gd name="T18" fmla="*/ 2147483646 w 8"/>
              <a:gd name="T19" fmla="*/ 0 h 8"/>
              <a:gd name="T20" fmla="*/ 0 w 8"/>
              <a:gd name="T21" fmla="*/ 2147483646 h 8"/>
              <a:gd name="T22" fmla="*/ 2147483646 w 8"/>
              <a:gd name="T23" fmla="*/ 214748364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0" y="2"/>
                </a:lnTo>
                <a:lnTo>
                  <a:pt x="0" y="3"/>
                </a:lnTo>
                <a:lnTo>
                  <a:pt x="7" y="8"/>
                </a:lnTo>
                <a:lnTo>
                  <a:pt x="7" y="6"/>
                </a:lnTo>
                <a:lnTo>
                  <a:pt x="8" y="3"/>
                </a:lnTo>
                <a:lnTo>
                  <a:pt x="5" y="0"/>
                </a:lnTo>
                <a:lnTo>
                  <a:pt x="4" y="0"/>
                </a:lnTo>
                <a:lnTo>
                  <a:pt x="0" y="2"/>
                </a:lnTo>
                <a:lnTo>
                  <a:pt x="7"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0" name="Freeform 2424"/>
          <p:cNvSpPr>
            <a:spLocks/>
          </p:cNvSpPr>
          <p:nvPr/>
        </p:nvSpPr>
        <p:spPr bwMode="auto">
          <a:xfrm>
            <a:off x="3932237" y="5421312"/>
            <a:ext cx="12700" cy="12700"/>
          </a:xfrm>
          <a:custGeom>
            <a:avLst/>
            <a:gdLst>
              <a:gd name="T0" fmla="*/ 2147483646 w 8"/>
              <a:gd name="T1" fmla="*/ 2147483646 h 8"/>
              <a:gd name="T2" fmla="*/ 2147483646 w 8"/>
              <a:gd name="T3" fmla="*/ 2147483646 h 8"/>
              <a:gd name="T4" fmla="*/ 0 w 8"/>
              <a:gd name="T5" fmla="*/ 2147483646 h 8"/>
              <a:gd name="T6" fmla="*/ 2147483646 w 8"/>
              <a:gd name="T7" fmla="*/ 2147483646 h 8"/>
              <a:gd name="T8" fmla="*/ 2147483646 w 8"/>
              <a:gd name="T9" fmla="*/ 2147483646 h 8"/>
              <a:gd name="T10" fmla="*/ 2147483646 w 8"/>
              <a:gd name="T11" fmla="*/ 2147483646 h 8"/>
              <a:gd name="T12" fmla="*/ 2147483646 w 8"/>
              <a:gd name="T13" fmla="*/ 2147483646 h 8"/>
              <a:gd name="T14" fmla="*/ 2147483646 w 8"/>
              <a:gd name="T15" fmla="*/ 2147483646 h 8"/>
              <a:gd name="T16" fmla="*/ 2147483646 w 8"/>
              <a:gd name="T17" fmla="*/ 0 h 8"/>
              <a:gd name="T18" fmla="*/ 2147483646 w 8"/>
              <a:gd name="T19" fmla="*/ 0 h 8"/>
              <a:gd name="T20" fmla="*/ 2147483646 w 8"/>
              <a:gd name="T21" fmla="*/ 2147483646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4"/>
                </a:lnTo>
                <a:lnTo>
                  <a:pt x="7" y="8"/>
                </a:lnTo>
                <a:lnTo>
                  <a:pt x="8" y="7"/>
                </a:lnTo>
                <a:lnTo>
                  <a:pt x="2" y="2"/>
                </a:lnTo>
                <a:lnTo>
                  <a:pt x="8" y="7"/>
                </a:lnTo>
                <a:lnTo>
                  <a:pt x="8" y="4"/>
                </a:lnTo>
                <a:lnTo>
                  <a:pt x="7" y="0"/>
                </a:lnTo>
                <a:lnTo>
                  <a:pt x="4" y="0"/>
                </a:lnTo>
                <a:lnTo>
                  <a:pt x="2"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1" name="Freeform 2425"/>
          <p:cNvSpPr>
            <a:spLocks/>
          </p:cNvSpPr>
          <p:nvPr/>
        </p:nvSpPr>
        <p:spPr bwMode="auto">
          <a:xfrm>
            <a:off x="3935412" y="5419725"/>
            <a:ext cx="12700" cy="12700"/>
          </a:xfrm>
          <a:custGeom>
            <a:avLst/>
            <a:gdLst>
              <a:gd name="T0" fmla="*/ 2147483646 w 8"/>
              <a:gd name="T1" fmla="*/ 2147483646 h 8"/>
              <a:gd name="T2" fmla="*/ 2147483646 w 8"/>
              <a:gd name="T3" fmla="*/ 2147483646 h 8"/>
              <a:gd name="T4" fmla="*/ 0 w 8"/>
              <a:gd name="T5" fmla="*/ 2147483646 h 8"/>
              <a:gd name="T6" fmla="*/ 2147483646 w 8"/>
              <a:gd name="T7" fmla="*/ 2147483646 h 8"/>
              <a:gd name="T8" fmla="*/ 2147483646 w 8"/>
              <a:gd name="T9" fmla="*/ 2147483646 h 8"/>
              <a:gd name="T10" fmla="*/ 2147483646 w 8"/>
              <a:gd name="T11" fmla="*/ 2147483646 h 8"/>
              <a:gd name="T12" fmla="*/ 2147483646 w 8"/>
              <a:gd name="T13" fmla="*/ 2147483646 h 8"/>
              <a:gd name="T14" fmla="*/ 2147483646 w 8"/>
              <a:gd name="T15" fmla="*/ 2147483646 h 8"/>
              <a:gd name="T16" fmla="*/ 2147483646 w 8"/>
              <a:gd name="T17" fmla="*/ 0 h 8"/>
              <a:gd name="T18" fmla="*/ 2147483646 w 8"/>
              <a:gd name="T19" fmla="*/ 0 h 8"/>
              <a:gd name="T20" fmla="*/ 2147483646 w 8"/>
              <a:gd name="T21" fmla="*/ 2147483646 h 8"/>
              <a:gd name="T22" fmla="*/ 2147483646 w 8"/>
              <a:gd name="T23" fmla="*/ 214748364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1"/>
                </a:lnTo>
                <a:lnTo>
                  <a:pt x="0" y="3"/>
                </a:lnTo>
                <a:lnTo>
                  <a:pt x="6" y="8"/>
                </a:lnTo>
                <a:lnTo>
                  <a:pt x="6" y="6"/>
                </a:lnTo>
                <a:lnTo>
                  <a:pt x="8" y="6"/>
                </a:lnTo>
                <a:lnTo>
                  <a:pt x="6" y="6"/>
                </a:lnTo>
                <a:lnTo>
                  <a:pt x="8" y="3"/>
                </a:lnTo>
                <a:lnTo>
                  <a:pt x="6" y="0"/>
                </a:lnTo>
                <a:lnTo>
                  <a:pt x="3" y="0"/>
                </a:lnTo>
                <a:lnTo>
                  <a:pt x="2" y="1"/>
                </a:lnTo>
                <a:lnTo>
                  <a:pt x="8"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2" name="Freeform 2426"/>
          <p:cNvSpPr>
            <a:spLocks/>
          </p:cNvSpPr>
          <p:nvPr/>
        </p:nvSpPr>
        <p:spPr bwMode="auto">
          <a:xfrm>
            <a:off x="3935412" y="5416550"/>
            <a:ext cx="12700" cy="12700"/>
          </a:xfrm>
          <a:custGeom>
            <a:avLst/>
            <a:gdLst>
              <a:gd name="T0" fmla="*/ 2147483646 w 8"/>
              <a:gd name="T1" fmla="*/ 2147483646 h 8"/>
              <a:gd name="T2" fmla="*/ 2147483646 w 8"/>
              <a:gd name="T3" fmla="*/ 2147483646 h 8"/>
              <a:gd name="T4" fmla="*/ 0 w 8"/>
              <a:gd name="T5" fmla="*/ 2147483646 h 8"/>
              <a:gd name="T6" fmla="*/ 2147483646 w 8"/>
              <a:gd name="T7" fmla="*/ 2147483646 h 8"/>
              <a:gd name="T8" fmla="*/ 2147483646 w 8"/>
              <a:gd name="T9" fmla="*/ 2147483646 h 8"/>
              <a:gd name="T10" fmla="*/ 2147483646 w 8"/>
              <a:gd name="T11" fmla="*/ 2147483646 h 8"/>
              <a:gd name="T12" fmla="*/ 2147483646 w 8"/>
              <a:gd name="T13" fmla="*/ 2147483646 h 8"/>
              <a:gd name="T14" fmla="*/ 2147483646 w 8"/>
              <a:gd name="T15" fmla="*/ 2147483646 h 8"/>
              <a:gd name="T16" fmla="*/ 2147483646 w 8"/>
              <a:gd name="T17" fmla="*/ 0 h 8"/>
              <a:gd name="T18" fmla="*/ 2147483646 w 8"/>
              <a:gd name="T19" fmla="*/ 0 h 8"/>
              <a:gd name="T20" fmla="*/ 2147483646 w 8"/>
              <a:gd name="T21" fmla="*/ 2147483646 h 8"/>
              <a:gd name="T22" fmla="*/ 2147483646 w 8"/>
              <a:gd name="T23" fmla="*/ 214748364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3"/>
                </a:lnTo>
                <a:lnTo>
                  <a:pt x="8" y="8"/>
                </a:lnTo>
                <a:lnTo>
                  <a:pt x="8" y="7"/>
                </a:lnTo>
                <a:lnTo>
                  <a:pt x="8" y="3"/>
                </a:lnTo>
                <a:lnTo>
                  <a:pt x="6" y="0"/>
                </a:lnTo>
                <a:lnTo>
                  <a:pt x="5" y="0"/>
                </a:lnTo>
                <a:lnTo>
                  <a:pt x="2" y="2"/>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3" name="Freeform 2427"/>
          <p:cNvSpPr>
            <a:spLocks/>
          </p:cNvSpPr>
          <p:nvPr/>
        </p:nvSpPr>
        <p:spPr bwMode="auto">
          <a:xfrm>
            <a:off x="3938587" y="5413375"/>
            <a:ext cx="12700" cy="14287"/>
          </a:xfrm>
          <a:custGeom>
            <a:avLst/>
            <a:gdLst>
              <a:gd name="T0" fmla="*/ 2147483646 w 8"/>
              <a:gd name="T1" fmla="*/ 2147483646 h 9"/>
              <a:gd name="T2" fmla="*/ 2147483646 w 8"/>
              <a:gd name="T3" fmla="*/ 2147483646 h 9"/>
              <a:gd name="T4" fmla="*/ 0 w 8"/>
              <a:gd name="T5" fmla="*/ 2147483646 h 9"/>
              <a:gd name="T6" fmla="*/ 2147483646 w 8"/>
              <a:gd name="T7" fmla="*/ 2147483646 h 9"/>
              <a:gd name="T8" fmla="*/ 2147483646 w 8"/>
              <a:gd name="T9" fmla="*/ 2147483646 h 9"/>
              <a:gd name="T10" fmla="*/ 2147483646 w 8"/>
              <a:gd name="T11" fmla="*/ 2147483646 h 9"/>
              <a:gd name="T12" fmla="*/ 2147483646 w 8"/>
              <a:gd name="T13" fmla="*/ 2147483646 h 9"/>
              <a:gd name="T14" fmla="*/ 2147483646 w 8"/>
              <a:gd name="T15" fmla="*/ 2147483646 h 9"/>
              <a:gd name="T16" fmla="*/ 2147483646 w 8"/>
              <a:gd name="T17" fmla="*/ 0 h 9"/>
              <a:gd name="T18" fmla="*/ 2147483646 w 8"/>
              <a:gd name="T19" fmla="*/ 0 h 9"/>
              <a:gd name="T20" fmla="*/ 2147483646 w 8"/>
              <a:gd name="T21" fmla="*/ 2147483646 h 9"/>
              <a:gd name="T22" fmla="*/ 2147483646 w 8"/>
              <a:gd name="T23" fmla="*/ 214748364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7"/>
                </a:moveTo>
                <a:lnTo>
                  <a:pt x="1" y="2"/>
                </a:lnTo>
                <a:lnTo>
                  <a:pt x="0" y="4"/>
                </a:lnTo>
                <a:lnTo>
                  <a:pt x="6" y="9"/>
                </a:lnTo>
                <a:lnTo>
                  <a:pt x="8" y="7"/>
                </a:lnTo>
                <a:lnTo>
                  <a:pt x="8" y="4"/>
                </a:lnTo>
                <a:lnTo>
                  <a:pt x="6" y="0"/>
                </a:lnTo>
                <a:lnTo>
                  <a:pt x="3" y="0"/>
                </a:lnTo>
                <a:lnTo>
                  <a:pt x="1" y="2"/>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4" name="Freeform 2428"/>
          <p:cNvSpPr>
            <a:spLocks/>
          </p:cNvSpPr>
          <p:nvPr/>
        </p:nvSpPr>
        <p:spPr bwMode="auto">
          <a:xfrm>
            <a:off x="3940175" y="5411787"/>
            <a:ext cx="12700" cy="12700"/>
          </a:xfrm>
          <a:custGeom>
            <a:avLst/>
            <a:gdLst>
              <a:gd name="T0" fmla="*/ 0 w 8"/>
              <a:gd name="T1" fmla="*/ 2147483646 h 8"/>
              <a:gd name="T2" fmla="*/ 0 w 8"/>
              <a:gd name="T3" fmla="*/ 2147483646 h 8"/>
              <a:gd name="T4" fmla="*/ 0 w 8"/>
              <a:gd name="T5" fmla="*/ 2147483646 h 8"/>
              <a:gd name="T6" fmla="*/ 2147483646 w 8"/>
              <a:gd name="T7" fmla="*/ 2147483646 h 8"/>
              <a:gd name="T8" fmla="*/ 2147483646 w 8"/>
              <a:gd name="T9" fmla="*/ 2147483646 h 8"/>
              <a:gd name="T10" fmla="*/ 0 w 8"/>
              <a:gd name="T11" fmla="*/ 2147483646 h 8"/>
              <a:gd name="T12" fmla="*/ 2147483646 w 8"/>
              <a:gd name="T13" fmla="*/ 2147483646 h 8"/>
              <a:gd name="T14" fmla="*/ 2147483646 w 8"/>
              <a:gd name="T15" fmla="*/ 2147483646 h 8"/>
              <a:gd name="T16" fmla="*/ 2147483646 w 8"/>
              <a:gd name="T17" fmla="*/ 0 h 8"/>
              <a:gd name="T18" fmla="*/ 2147483646 w 8"/>
              <a:gd name="T19" fmla="*/ 0 h 8"/>
              <a:gd name="T20" fmla="*/ 0 w 8"/>
              <a:gd name="T21" fmla="*/ 2147483646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1"/>
                </a:moveTo>
                <a:lnTo>
                  <a:pt x="0" y="1"/>
                </a:lnTo>
                <a:lnTo>
                  <a:pt x="0" y="3"/>
                </a:lnTo>
                <a:lnTo>
                  <a:pt x="7" y="8"/>
                </a:lnTo>
                <a:lnTo>
                  <a:pt x="7" y="6"/>
                </a:lnTo>
                <a:lnTo>
                  <a:pt x="0" y="1"/>
                </a:lnTo>
                <a:lnTo>
                  <a:pt x="7" y="6"/>
                </a:lnTo>
                <a:lnTo>
                  <a:pt x="8" y="3"/>
                </a:lnTo>
                <a:lnTo>
                  <a:pt x="5" y="0"/>
                </a:lnTo>
                <a:lnTo>
                  <a:pt x="3" y="0"/>
                </a:lnTo>
                <a:lnTo>
                  <a:pt x="0"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5" name="Freeform 2429"/>
          <p:cNvSpPr>
            <a:spLocks/>
          </p:cNvSpPr>
          <p:nvPr/>
        </p:nvSpPr>
        <p:spPr bwMode="auto">
          <a:xfrm>
            <a:off x="3940175" y="5408612"/>
            <a:ext cx="12700" cy="12700"/>
          </a:xfrm>
          <a:custGeom>
            <a:avLst/>
            <a:gdLst>
              <a:gd name="T0" fmla="*/ 2147483646 w 8"/>
              <a:gd name="T1" fmla="*/ 2147483646 h 8"/>
              <a:gd name="T2" fmla="*/ 2147483646 w 8"/>
              <a:gd name="T3" fmla="*/ 2147483646 h 8"/>
              <a:gd name="T4" fmla="*/ 0 w 8"/>
              <a:gd name="T5" fmla="*/ 2147483646 h 8"/>
              <a:gd name="T6" fmla="*/ 2147483646 w 8"/>
              <a:gd name="T7" fmla="*/ 2147483646 h 8"/>
              <a:gd name="T8" fmla="*/ 2147483646 w 8"/>
              <a:gd name="T9" fmla="*/ 2147483646 h 8"/>
              <a:gd name="T10" fmla="*/ 2147483646 w 8"/>
              <a:gd name="T11" fmla="*/ 2147483646 h 8"/>
              <a:gd name="T12" fmla="*/ 2147483646 w 8"/>
              <a:gd name="T13" fmla="*/ 2147483646 h 8"/>
              <a:gd name="T14" fmla="*/ 2147483646 w 8"/>
              <a:gd name="T15" fmla="*/ 2147483646 h 8"/>
              <a:gd name="T16" fmla="*/ 2147483646 w 8"/>
              <a:gd name="T17" fmla="*/ 0 h 8"/>
              <a:gd name="T18" fmla="*/ 2147483646 w 8"/>
              <a:gd name="T19" fmla="*/ 0 h 8"/>
              <a:gd name="T20" fmla="*/ 2147483646 w 8"/>
              <a:gd name="T21" fmla="*/ 2147483646 h 8"/>
              <a:gd name="T22" fmla="*/ 2147483646 w 8"/>
              <a:gd name="T23" fmla="*/ 214748364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3"/>
                </a:lnTo>
                <a:lnTo>
                  <a:pt x="7" y="8"/>
                </a:lnTo>
                <a:lnTo>
                  <a:pt x="8" y="7"/>
                </a:lnTo>
                <a:lnTo>
                  <a:pt x="8" y="3"/>
                </a:lnTo>
                <a:lnTo>
                  <a:pt x="7" y="0"/>
                </a:lnTo>
                <a:lnTo>
                  <a:pt x="3" y="0"/>
                </a:lnTo>
                <a:lnTo>
                  <a:pt x="2" y="2"/>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45557" name="Group 3221"/>
          <p:cNvGrpSpPr>
            <a:grpSpLocks/>
          </p:cNvGrpSpPr>
          <p:nvPr/>
        </p:nvGrpSpPr>
        <p:grpSpPr bwMode="auto">
          <a:xfrm>
            <a:off x="3436937" y="4638675"/>
            <a:ext cx="2638425" cy="865187"/>
            <a:chOff x="3544" y="2945"/>
            <a:chExt cx="1662" cy="545"/>
          </a:xfrm>
        </p:grpSpPr>
        <p:grpSp>
          <p:nvGrpSpPr>
            <p:cNvPr id="37917" name="Group 2631"/>
            <p:cNvGrpSpPr>
              <a:grpSpLocks/>
            </p:cNvGrpSpPr>
            <p:nvPr/>
          </p:nvGrpSpPr>
          <p:grpSpPr bwMode="auto">
            <a:xfrm>
              <a:off x="3863" y="3377"/>
              <a:ext cx="204" cy="113"/>
              <a:chOff x="3863" y="3377"/>
              <a:chExt cx="204" cy="113"/>
            </a:xfrm>
          </p:grpSpPr>
          <p:sp>
            <p:nvSpPr>
              <p:cNvPr id="38507" name="Freeform 2431"/>
              <p:cNvSpPr>
                <a:spLocks/>
              </p:cNvSpPr>
              <p:nvPr/>
            </p:nvSpPr>
            <p:spPr bwMode="auto">
              <a:xfrm>
                <a:off x="3863" y="3429"/>
                <a:ext cx="8" cy="8"/>
              </a:xfrm>
              <a:custGeom>
                <a:avLst/>
                <a:gdLst>
                  <a:gd name="T0" fmla="*/ 8 w 8"/>
                  <a:gd name="T1" fmla="*/ 4 h 8"/>
                  <a:gd name="T2" fmla="*/ 0 w 8"/>
                  <a:gd name="T3" fmla="*/ 1 h 8"/>
                  <a:gd name="T4" fmla="*/ 0 w 8"/>
                  <a:gd name="T5" fmla="*/ 3 h 8"/>
                  <a:gd name="T6" fmla="*/ 6 w 8"/>
                  <a:gd name="T7" fmla="*/ 8 h 8"/>
                  <a:gd name="T8" fmla="*/ 8 w 8"/>
                  <a:gd name="T9" fmla="*/ 4 h 8"/>
                  <a:gd name="T10" fmla="*/ 8 w 8"/>
                  <a:gd name="T11" fmla="*/ 4 h 8"/>
                  <a:gd name="T12" fmla="*/ 8 w 8"/>
                  <a:gd name="T13" fmla="*/ 4 h 8"/>
                  <a:gd name="T14" fmla="*/ 8 w 8"/>
                  <a:gd name="T15" fmla="*/ 3 h 8"/>
                  <a:gd name="T16" fmla="*/ 6 w 8"/>
                  <a:gd name="T17" fmla="*/ 0 h 8"/>
                  <a:gd name="T18" fmla="*/ 3 w 8"/>
                  <a:gd name="T19" fmla="*/ 0 h 8"/>
                  <a:gd name="T20" fmla="*/ 0 w 8"/>
                  <a:gd name="T21" fmla="*/ 1 h 8"/>
                  <a:gd name="T22" fmla="*/ 8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4"/>
                    </a:moveTo>
                    <a:lnTo>
                      <a:pt x="0" y="1"/>
                    </a:lnTo>
                    <a:lnTo>
                      <a:pt x="0" y="3"/>
                    </a:lnTo>
                    <a:lnTo>
                      <a:pt x="6" y="8"/>
                    </a:lnTo>
                    <a:lnTo>
                      <a:pt x="8" y="4"/>
                    </a:lnTo>
                    <a:lnTo>
                      <a:pt x="8" y="3"/>
                    </a:lnTo>
                    <a:lnTo>
                      <a:pt x="6" y="0"/>
                    </a:lnTo>
                    <a:lnTo>
                      <a:pt x="3" y="0"/>
                    </a:lnTo>
                    <a:lnTo>
                      <a:pt x="0" y="1"/>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8" name="Freeform 2432"/>
              <p:cNvSpPr>
                <a:spLocks/>
              </p:cNvSpPr>
              <p:nvPr/>
            </p:nvSpPr>
            <p:spPr bwMode="auto">
              <a:xfrm>
                <a:off x="3863" y="3427"/>
                <a:ext cx="8" cy="6"/>
              </a:xfrm>
              <a:custGeom>
                <a:avLst/>
                <a:gdLst>
                  <a:gd name="T0" fmla="*/ 8 w 8"/>
                  <a:gd name="T1" fmla="*/ 5 h 6"/>
                  <a:gd name="T2" fmla="*/ 1 w 8"/>
                  <a:gd name="T3" fmla="*/ 2 h 6"/>
                  <a:gd name="T4" fmla="*/ 0 w 8"/>
                  <a:gd name="T5" fmla="*/ 3 h 6"/>
                  <a:gd name="T6" fmla="*/ 8 w 8"/>
                  <a:gd name="T7" fmla="*/ 6 h 6"/>
                  <a:gd name="T8" fmla="*/ 8 w 8"/>
                  <a:gd name="T9" fmla="*/ 5 h 6"/>
                  <a:gd name="T10" fmla="*/ 8 w 8"/>
                  <a:gd name="T11" fmla="*/ 5 h 6"/>
                  <a:gd name="T12" fmla="*/ 8 w 8"/>
                  <a:gd name="T13" fmla="*/ 5 h 6"/>
                  <a:gd name="T14" fmla="*/ 8 w 8"/>
                  <a:gd name="T15" fmla="*/ 3 h 6"/>
                  <a:gd name="T16" fmla="*/ 6 w 8"/>
                  <a:gd name="T17" fmla="*/ 0 h 6"/>
                  <a:gd name="T18" fmla="*/ 5 w 8"/>
                  <a:gd name="T19" fmla="*/ 0 h 6"/>
                  <a:gd name="T20" fmla="*/ 1 w 8"/>
                  <a:gd name="T21" fmla="*/ 2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1" y="2"/>
                    </a:lnTo>
                    <a:lnTo>
                      <a:pt x="0" y="3"/>
                    </a:lnTo>
                    <a:lnTo>
                      <a:pt x="8" y="6"/>
                    </a:lnTo>
                    <a:lnTo>
                      <a:pt x="8" y="5"/>
                    </a:lnTo>
                    <a:lnTo>
                      <a:pt x="8" y="3"/>
                    </a:lnTo>
                    <a:lnTo>
                      <a:pt x="6" y="0"/>
                    </a:lnTo>
                    <a:lnTo>
                      <a:pt x="5" y="0"/>
                    </a:lnTo>
                    <a:lnTo>
                      <a:pt x="1" y="2"/>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9" name="Freeform 2433"/>
              <p:cNvSpPr>
                <a:spLocks/>
              </p:cNvSpPr>
              <p:nvPr/>
            </p:nvSpPr>
            <p:spPr bwMode="auto">
              <a:xfrm>
                <a:off x="3864" y="3425"/>
                <a:ext cx="8" cy="7"/>
              </a:xfrm>
              <a:custGeom>
                <a:avLst/>
                <a:gdLst>
                  <a:gd name="T0" fmla="*/ 2 w 8"/>
                  <a:gd name="T1" fmla="*/ 2 h 7"/>
                  <a:gd name="T2" fmla="*/ 2 w 8"/>
                  <a:gd name="T3" fmla="*/ 2 h 7"/>
                  <a:gd name="T4" fmla="*/ 0 w 8"/>
                  <a:gd name="T5" fmla="*/ 4 h 7"/>
                  <a:gd name="T6" fmla="*/ 7 w 8"/>
                  <a:gd name="T7" fmla="*/ 7 h 7"/>
                  <a:gd name="T8" fmla="*/ 8 w 8"/>
                  <a:gd name="T9" fmla="*/ 5 h 7"/>
                  <a:gd name="T10" fmla="*/ 2 w 8"/>
                  <a:gd name="T11" fmla="*/ 2 h 7"/>
                  <a:gd name="T12" fmla="*/ 8 w 8"/>
                  <a:gd name="T13" fmla="*/ 5 h 7"/>
                  <a:gd name="T14" fmla="*/ 8 w 8"/>
                  <a:gd name="T15" fmla="*/ 2 h 7"/>
                  <a:gd name="T16" fmla="*/ 7 w 8"/>
                  <a:gd name="T17" fmla="*/ 0 h 7"/>
                  <a:gd name="T18" fmla="*/ 4 w 8"/>
                  <a:gd name="T19" fmla="*/ 0 h 7"/>
                  <a:gd name="T20" fmla="*/ 2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2" y="2"/>
                    </a:moveTo>
                    <a:lnTo>
                      <a:pt x="2" y="2"/>
                    </a:lnTo>
                    <a:lnTo>
                      <a:pt x="0" y="4"/>
                    </a:lnTo>
                    <a:lnTo>
                      <a:pt x="7" y="7"/>
                    </a:lnTo>
                    <a:lnTo>
                      <a:pt x="8" y="5"/>
                    </a:lnTo>
                    <a:lnTo>
                      <a:pt x="2" y="2"/>
                    </a:lnTo>
                    <a:lnTo>
                      <a:pt x="8" y="5"/>
                    </a:lnTo>
                    <a:lnTo>
                      <a:pt x="8" y="2"/>
                    </a:lnTo>
                    <a:lnTo>
                      <a:pt x="7" y="0"/>
                    </a:lnTo>
                    <a:lnTo>
                      <a:pt x="4" y="0"/>
                    </a:lnTo>
                    <a:lnTo>
                      <a:pt x="2"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0" name="Freeform 2434"/>
              <p:cNvSpPr>
                <a:spLocks/>
              </p:cNvSpPr>
              <p:nvPr/>
            </p:nvSpPr>
            <p:spPr bwMode="auto">
              <a:xfrm>
                <a:off x="3866" y="3424"/>
                <a:ext cx="8" cy="6"/>
              </a:xfrm>
              <a:custGeom>
                <a:avLst/>
                <a:gdLst>
                  <a:gd name="T0" fmla="*/ 6 w 8"/>
                  <a:gd name="T1" fmla="*/ 5 h 6"/>
                  <a:gd name="T2" fmla="*/ 0 w 8"/>
                  <a:gd name="T3" fmla="*/ 1 h 6"/>
                  <a:gd name="T4" fmla="*/ 0 w 8"/>
                  <a:gd name="T5" fmla="*/ 3 h 6"/>
                  <a:gd name="T6" fmla="*/ 6 w 8"/>
                  <a:gd name="T7" fmla="*/ 6 h 6"/>
                  <a:gd name="T8" fmla="*/ 6 w 8"/>
                  <a:gd name="T9" fmla="*/ 5 h 6"/>
                  <a:gd name="T10" fmla="*/ 6 w 8"/>
                  <a:gd name="T11" fmla="*/ 5 h 6"/>
                  <a:gd name="T12" fmla="*/ 6 w 8"/>
                  <a:gd name="T13" fmla="*/ 5 h 6"/>
                  <a:gd name="T14" fmla="*/ 8 w 8"/>
                  <a:gd name="T15" fmla="*/ 3 h 6"/>
                  <a:gd name="T16" fmla="*/ 6 w 8"/>
                  <a:gd name="T17" fmla="*/ 0 h 6"/>
                  <a:gd name="T18" fmla="*/ 3 w 8"/>
                  <a:gd name="T19" fmla="*/ 0 h 6"/>
                  <a:gd name="T20" fmla="*/ 0 w 8"/>
                  <a:gd name="T21" fmla="*/ 1 h 6"/>
                  <a:gd name="T22" fmla="*/ 6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6" y="5"/>
                    </a:moveTo>
                    <a:lnTo>
                      <a:pt x="0" y="1"/>
                    </a:lnTo>
                    <a:lnTo>
                      <a:pt x="0" y="3"/>
                    </a:lnTo>
                    <a:lnTo>
                      <a:pt x="6" y="6"/>
                    </a:lnTo>
                    <a:lnTo>
                      <a:pt x="6" y="5"/>
                    </a:lnTo>
                    <a:lnTo>
                      <a:pt x="8" y="3"/>
                    </a:lnTo>
                    <a:lnTo>
                      <a:pt x="6" y="0"/>
                    </a:lnTo>
                    <a:lnTo>
                      <a:pt x="3" y="0"/>
                    </a:lnTo>
                    <a:lnTo>
                      <a:pt x="0" y="1"/>
                    </a:lnTo>
                    <a:lnTo>
                      <a:pt x="6"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1" name="Freeform 2435"/>
              <p:cNvSpPr>
                <a:spLocks/>
              </p:cNvSpPr>
              <p:nvPr/>
            </p:nvSpPr>
            <p:spPr bwMode="auto">
              <a:xfrm>
                <a:off x="3866" y="3422"/>
                <a:ext cx="8" cy="7"/>
              </a:xfrm>
              <a:custGeom>
                <a:avLst/>
                <a:gdLst>
                  <a:gd name="T0" fmla="*/ 8 w 8"/>
                  <a:gd name="T1" fmla="*/ 5 h 7"/>
                  <a:gd name="T2" fmla="*/ 2 w 8"/>
                  <a:gd name="T3" fmla="*/ 2 h 7"/>
                  <a:gd name="T4" fmla="*/ 0 w 8"/>
                  <a:gd name="T5" fmla="*/ 3 h 7"/>
                  <a:gd name="T6" fmla="*/ 6 w 8"/>
                  <a:gd name="T7" fmla="*/ 7 h 7"/>
                  <a:gd name="T8" fmla="*/ 8 w 8"/>
                  <a:gd name="T9" fmla="*/ 5 h 7"/>
                  <a:gd name="T10" fmla="*/ 8 w 8"/>
                  <a:gd name="T11" fmla="*/ 5 h 7"/>
                  <a:gd name="T12" fmla="*/ 8 w 8"/>
                  <a:gd name="T13" fmla="*/ 5 h 7"/>
                  <a:gd name="T14" fmla="*/ 8 w 8"/>
                  <a:gd name="T15" fmla="*/ 2 h 7"/>
                  <a:gd name="T16" fmla="*/ 6 w 8"/>
                  <a:gd name="T17" fmla="*/ 0 h 7"/>
                  <a:gd name="T18" fmla="*/ 3 w 8"/>
                  <a:gd name="T19" fmla="*/ 0 h 7"/>
                  <a:gd name="T20" fmla="*/ 2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2" y="2"/>
                    </a:lnTo>
                    <a:lnTo>
                      <a:pt x="0" y="3"/>
                    </a:lnTo>
                    <a:lnTo>
                      <a:pt x="6" y="7"/>
                    </a:lnTo>
                    <a:lnTo>
                      <a:pt x="8" y="5"/>
                    </a:lnTo>
                    <a:lnTo>
                      <a:pt x="8" y="2"/>
                    </a:lnTo>
                    <a:lnTo>
                      <a:pt x="6" y="0"/>
                    </a:lnTo>
                    <a:lnTo>
                      <a:pt x="3" y="0"/>
                    </a:lnTo>
                    <a:lnTo>
                      <a:pt x="2" y="2"/>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2" name="Freeform 2436"/>
              <p:cNvSpPr>
                <a:spLocks/>
              </p:cNvSpPr>
              <p:nvPr/>
            </p:nvSpPr>
            <p:spPr bwMode="auto">
              <a:xfrm>
                <a:off x="3868" y="3421"/>
                <a:ext cx="8" cy="6"/>
              </a:xfrm>
              <a:custGeom>
                <a:avLst/>
                <a:gdLst>
                  <a:gd name="T0" fmla="*/ 0 w 8"/>
                  <a:gd name="T1" fmla="*/ 1 h 6"/>
                  <a:gd name="T2" fmla="*/ 0 w 8"/>
                  <a:gd name="T3" fmla="*/ 1 h 6"/>
                  <a:gd name="T4" fmla="*/ 0 w 8"/>
                  <a:gd name="T5" fmla="*/ 3 h 6"/>
                  <a:gd name="T6" fmla="*/ 6 w 8"/>
                  <a:gd name="T7" fmla="*/ 6 h 6"/>
                  <a:gd name="T8" fmla="*/ 8 w 8"/>
                  <a:gd name="T9" fmla="*/ 4 h 6"/>
                  <a:gd name="T10" fmla="*/ 0 w 8"/>
                  <a:gd name="T11" fmla="*/ 1 h 6"/>
                  <a:gd name="T12" fmla="*/ 8 w 8"/>
                  <a:gd name="T13" fmla="*/ 4 h 6"/>
                  <a:gd name="T14" fmla="*/ 8 w 8"/>
                  <a:gd name="T15" fmla="*/ 1 h 6"/>
                  <a:gd name="T16" fmla="*/ 6 w 8"/>
                  <a:gd name="T17" fmla="*/ 0 h 6"/>
                  <a:gd name="T18" fmla="*/ 3 w 8"/>
                  <a:gd name="T19" fmla="*/ 0 h 6"/>
                  <a:gd name="T20" fmla="*/ 0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0" y="1"/>
                    </a:moveTo>
                    <a:lnTo>
                      <a:pt x="0" y="1"/>
                    </a:lnTo>
                    <a:lnTo>
                      <a:pt x="0" y="3"/>
                    </a:lnTo>
                    <a:lnTo>
                      <a:pt x="6" y="6"/>
                    </a:lnTo>
                    <a:lnTo>
                      <a:pt x="8" y="4"/>
                    </a:lnTo>
                    <a:lnTo>
                      <a:pt x="0" y="1"/>
                    </a:lnTo>
                    <a:lnTo>
                      <a:pt x="8" y="4"/>
                    </a:lnTo>
                    <a:lnTo>
                      <a:pt x="8" y="1"/>
                    </a:lnTo>
                    <a:lnTo>
                      <a:pt x="6" y="0"/>
                    </a:lnTo>
                    <a:lnTo>
                      <a:pt x="3" y="0"/>
                    </a:lnTo>
                    <a:lnTo>
                      <a:pt x="0"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3" name="Freeform 2437"/>
              <p:cNvSpPr>
                <a:spLocks/>
              </p:cNvSpPr>
              <p:nvPr/>
            </p:nvSpPr>
            <p:spPr bwMode="auto">
              <a:xfrm>
                <a:off x="3868" y="3419"/>
                <a:ext cx="8" cy="6"/>
              </a:xfrm>
              <a:custGeom>
                <a:avLst/>
                <a:gdLst>
                  <a:gd name="T0" fmla="*/ 8 w 8"/>
                  <a:gd name="T1" fmla="*/ 5 h 6"/>
                  <a:gd name="T2" fmla="*/ 1 w 8"/>
                  <a:gd name="T3" fmla="*/ 2 h 6"/>
                  <a:gd name="T4" fmla="*/ 0 w 8"/>
                  <a:gd name="T5" fmla="*/ 3 h 6"/>
                  <a:gd name="T6" fmla="*/ 8 w 8"/>
                  <a:gd name="T7" fmla="*/ 6 h 6"/>
                  <a:gd name="T8" fmla="*/ 8 w 8"/>
                  <a:gd name="T9" fmla="*/ 5 h 6"/>
                  <a:gd name="T10" fmla="*/ 8 w 8"/>
                  <a:gd name="T11" fmla="*/ 5 h 6"/>
                  <a:gd name="T12" fmla="*/ 8 w 8"/>
                  <a:gd name="T13" fmla="*/ 5 h 6"/>
                  <a:gd name="T14" fmla="*/ 8 w 8"/>
                  <a:gd name="T15" fmla="*/ 2 h 6"/>
                  <a:gd name="T16" fmla="*/ 6 w 8"/>
                  <a:gd name="T17" fmla="*/ 0 h 6"/>
                  <a:gd name="T18" fmla="*/ 4 w 8"/>
                  <a:gd name="T19" fmla="*/ 0 h 6"/>
                  <a:gd name="T20" fmla="*/ 1 w 8"/>
                  <a:gd name="T21" fmla="*/ 2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1" y="2"/>
                    </a:lnTo>
                    <a:lnTo>
                      <a:pt x="0" y="3"/>
                    </a:lnTo>
                    <a:lnTo>
                      <a:pt x="8" y="6"/>
                    </a:lnTo>
                    <a:lnTo>
                      <a:pt x="8" y="5"/>
                    </a:lnTo>
                    <a:lnTo>
                      <a:pt x="8" y="2"/>
                    </a:lnTo>
                    <a:lnTo>
                      <a:pt x="6" y="0"/>
                    </a:lnTo>
                    <a:lnTo>
                      <a:pt x="4" y="0"/>
                    </a:lnTo>
                    <a:lnTo>
                      <a:pt x="1" y="2"/>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4" name="Freeform 2438"/>
              <p:cNvSpPr>
                <a:spLocks/>
              </p:cNvSpPr>
              <p:nvPr/>
            </p:nvSpPr>
            <p:spPr bwMode="auto">
              <a:xfrm>
                <a:off x="3869" y="3417"/>
                <a:ext cx="8" cy="7"/>
              </a:xfrm>
              <a:custGeom>
                <a:avLst/>
                <a:gdLst>
                  <a:gd name="T0" fmla="*/ 8 w 8"/>
                  <a:gd name="T1" fmla="*/ 5 h 7"/>
                  <a:gd name="T2" fmla="*/ 2 w 8"/>
                  <a:gd name="T3" fmla="*/ 2 h 7"/>
                  <a:gd name="T4" fmla="*/ 0 w 8"/>
                  <a:gd name="T5" fmla="*/ 4 h 7"/>
                  <a:gd name="T6" fmla="*/ 7 w 8"/>
                  <a:gd name="T7" fmla="*/ 7 h 7"/>
                  <a:gd name="T8" fmla="*/ 8 w 8"/>
                  <a:gd name="T9" fmla="*/ 5 h 7"/>
                  <a:gd name="T10" fmla="*/ 8 w 8"/>
                  <a:gd name="T11" fmla="*/ 5 h 7"/>
                  <a:gd name="T12" fmla="*/ 8 w 8"/>
                  <a:gd name="T13" fmla="*/ 5 h 7"/>
                  <a:gd name="T14" fmla="*/ 8 w 8"/>
                  <a:gd name="T15" fmla="*/ 2 h 7"/>
                  <a:gd name="T16" fmla="*/ 7 w 8"/>
                  <a:gd name="T17" fmla="*/ 0 h 7"/>
                  <a:gd name="T18" fmla="*/ 3 w 8"/>
                  <a:gd name="T19" fmla="*/ 0 h 7"/>
                  <a:gd name="T20" fmla="*/ 2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2" y="2"/>
                    </a:lnTo>
                    <a:lnTo>
                      <a:pt x="0" y="4"/>
                    </a:lnTo>
                    <a:lnTo>
                      <a:pt x="7" y="7"/>
                    </a:lnTo>
                    <a:lnTo>
                      <a:pt x="8" y="5"/>
                    </a:lnTo>
                    <a:lnTo>
                      <a:pt x="8" y="2"/>
                    </a:lnTo>
                    <a:lnTo>
                      <a:pt x="7" y="0"/>
                    </a:lnTo>
                    <a:lnTo>
                      <a:pt x="3" y="0"/>
                    </a:lnTo>
                    <a:lnTo>
                      <a:pt x="2" y="2"/>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5" name="Freeform 2439"/>
              <p:cNvSpPr>
                <a:spLocks/>
              </p:cNvSpPr>
              <p:nvPr/>
            </p:nvSpPr>
            <p:spPr bwMode="auto">
              <a:xfrm>
                <a:off x="3871" y="3414"/>
                <a:ext cx="8" cy="8"/>
              </a:xfrm>
              <a:custGeom>
                <a:avLst/>
                <a:gdLst>
                  <a:gd name="T0" fmla="*/ 6 w 8"/>
                  <a:gd name="T1" fmla="*/ 7 h 8"/>
                  <a:gd name="T2" fmla="*/ 0 w 8"/>
                  <a:gd name="T3" fmla="*/ 3 h 8"/>
                  <a:gd name="T4" fmla="*/ 0 w 8"/>
                  <a:gd name="T5" fmla="*/ 5 h 8"/>
                  <a:gd name="T6" fmla="*/ 6 w 8"/>
                  <a:gd name="T7" fmla="*/ 8 h 8"/>
                  <a:gd name="T8" fmla="*/ 6 w 8"/>
                  <a:gd name="T9" fmla="*/ 7 h 8"/>
                  <a:gd name="T10" fmla="*/ 6 w 8"/>
                  <a:gd name="T11" fmla="*/ 7 h 8"/>
                  <a:gd name="T12" fmla="*/ 6 w 8"/>
                  <a:gd name="T13" fmla="*/ 7 h 8"/>
                  <a:gd name="T14" fmla="*/ 8 w 8"/>
                  <a:gd name="T15" fmla="*/ 3 h 8"/>
                  <a:gd name="T16" fmla="*/ 5 w 8"/>
                  <a:gd name="T17" fmla="*/ 2 h 8"/>
                  <a:gd name="T18" fmla="*/ 3 w 8"/>
                  <a:gd name="T19" fmla="*/ 0 h 8"/>
                  <a:gd name="T20" fmla="*/ 0 w 8"/>
                  <a:gd name="T21" fmla="*/ 3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0" y="3"/>
                    </a:lnTo>
                    <a:lnTo>
                      <a:pt x="0" y="5"/>
                    </a:lnTo>
                    <a:lnTo>
                      <a:pt x="6" y="8"/>
                    </a:lnTo>
                    <a:lnTo>
                      <a:pt x="6" y="7"/>
                    </a:lnTo>
                    <a:lnTo>
                      <a:pt x="8" y="3"/>
                    </a:lnTo>
                    <a:lnTo>
                      <a:pt x="5" y="2"/>
                    </a:lnTo>
                    <a:lnTo>
                      <a:pt x="3" y="0"/>
                    </a:lnTo>
                    <a:lnTo>
                      <a:pt x="0" y="3"/>
                    </a:lnTo>
                    <a:lnTo>
                      <a:pt x="6"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6" name="Freeform 2440"/>
              <p:cNvSpPr>
                <a:spLocks/>
              </p:cNvSpPr>
              <p:nvPr/>
            </p:nvSpPr>
            <p:spPr bwMode="auto">
              <a:xfrm>
                <a:off x="3871" y="3412"/>
                <a:ext cx="8" cy="9"/>
              </a:xfrm>
              <a:custGeom>
                <a:avLst/>
                <a:gdLst>
                  <a:gd name="T0" fmla="*/ 1 w 8"/>
                  <a:gd name="T1" fmla="*/ 4 h 9"/>
                  <a:gd name="T2" fmla="*/ 1 w 8"/>
                  <a:gd name="T3" fmla="*/ 4 h 9"/>
                  <a:gd name="T4" fmla="*/ 0 w 8"/>
                  <a:gd name="T5" fmla="*/ 5 h 9"/>
                  <a:gd name="T6" fmla="*/ 6 w 8"/>
                  <a:gd name="T7" fmla="*/ 9 h 9"/>
                  <a:gd name="T8" fmla="*/ 8 w 8"/>
                  <a:gd name="T9" fmla="*/ 7 h 9"/>
                  <a:gd name="T10" fmla="*/ 1 w 8"/>
                  <a:gd name="T11" fmla="*/ 4 h 9"/>
                  <a:gd name="T12" fmla="*/ 8 w 8"/>
                  <a:gd name="T13" fmla="*/ 7 h 9"/>
                  <a:gd name="T14" fmla="*/ 8 w 8"/>
                  <a:gd name="T15" fmla="*/ 4 h 9"/>
                  <a:gd name="T16" fmla="*/ 6 w 8"/>
                  <a:gd name="T17" fmla="*/ 2 h 9"/>
                  <a:gd name="T18" fmla="*/ 3 w 8"/>
                  <a:gd name="T19" fmla="*/ 0 h 9"/>
                  <a:gd name="T20" fmla="*/ 1 w 8"/>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1" y="4"/>
                    </a:moveTo>
                    <a:lnTo>
                      <a:pt x="1" y="4"/>
                    </a:lnTo>
                    <a:lnTo>
                      <a:pt x="0" y="5"/>
                    </a:lnTo>
                    <a:lnTo>
                      <a:pt x="6" y="9"/>
                    </a:lnTo>
                    <a:lnTo>
                      <a:pt x="8" y="7"/>
                    </a:lnTo>
                    <a:lnTo>
                      <a:pt x="1" y="4"/>
                    </a:lnTo>
                    <a:lnTo>
                      <a:pt x="8" y="7"/>
                    </a:lnTo>
                    <a:lnTo>
                      <a:pt x="8" y="4"/>
                    </a:lnTo>
                    <a:lnTo>
                      <a:pt x="6" y="2"/>
                    </a:lnTo>
                    <a:lnTo>
                      <a:pt x="3" y="0"/>
                    </a:lnTo>
                    <a:lnTo>
                      <a:pt x="1"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7" name="Freeform 2441"/>
              <p:cNvSpPr>
                <a:spLocks/>
              </p:cNvSpPr>
              <p:nvPr/>
            </p:nvSpPr>
            <p:spPr bwMode="auto">
              <a:xfrm>
                <a:off x="3872" y="3411"/>
                <a:ext cx="9" cy="8"/>
              </a:xfrm>
              <a:custGeom>
                <a:avLst/>
                <a:gdLst>
                  <a:gd name="T0" fmla="*/ 9 w 9"/>
                  <a:gd name="T1" fmla="*/ 6 h 8"/>
                  <a:gd name="T2" fmla="*/ 2 w 9"/>
                  <a:gd name="T3" fmla="*/ 1 h 8"/>
                  <a:gd name="T4" fmla="*/ 0 w 9"/>
                  <a:gd name="T5" fmla="*/ 5 h 8"/>
                  <a:gd name="T6" fmla="*/ 7 w 9"/>
                  <a:gd name="T7" fmla="*/ 8 h 8"/>
                  <a:gd name="T8" fmla="*/ 9 w 9"/>
                  <a:gd name="T9" fmla="*/ 6 h 8"/>
                  <a:gd name="T10" fmla="*/ 9 w 9"/>
                  <a:gd name="T11" fmla="*/ 6 h 8"/>
                  <a:gd name="T12" fmla="*/ 9 w 9"/>
                  <a:gd name="T13" fmla="*/ 6 h 8"/>
                  <a:gd name="T14" fmla="*/ 9 w 9"/>
                  <a:gd name="T15" fmla="*/ 3 h 8"/>
                  <a:gd name="T16" fmla="*/ 7 w 9"/>
                  <a:gd name="T17" fmla="*/ 1 h 8"/>
                  <a:gd name="T18" fmla="*/ 4 w 9"/>
                  <a:gd name="T19" fmla="*/ 0 h 8"/>
                  <a:gd name="T20" fmla="*/ 2 w 9"/>
                  <a:gd name="T21" fmla="*/ 1 h 8"/>
                  <a:gd name="T22" fmla="*/ 9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6"/>
                    </a:moveTo>
                    <a:lnTo>
                      <a:pt x="2" y="1"/>
                    </a:lnTo>
                    <a:lnTo>
                      <a:pt x="0" y="5"/>
                    </a:lnTo>
                    <a:lnTo>
                      <a:pt x="7" y="8"/>
                    </a:lnTo>
                    <a:lnTo>
                      <a:pt x="9" y="6"/>
                    </a:lnTo>
                    <a:lnTo>
                      <a:pt x="9" y="3"/>
                    </a:lnTo>
                    <a:lnTo>
                      <a:pt x="7" y="1"/>
                    </a:lnTo>
                    <a:lnTo>
                      <a:pt x="4" y="0"/>
                    </a:lnTo>
                    <a:lnTo>
                      <a:pt x="2" y="1"/>
                    </a:lnTo>
                    <a:lnTo>
                      <a:pt x="9"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8" name="Freeform 2442"/>
              <p:cNvSpPr>
                <a:spLocks/>
              </p:cNvSpPr>
              <p:nvPr/>
            </p:nvSpPr>
            <p:spPr bwMode="auto">
              <a:xfrm>
                <a:off x="3874" y="3409"/>
                <a:ext cx="7" cy="8"/>
              </a:xfrm>
              <a:custGeom>
                <a:avLst/>
                <a:gdLst>
                  <a:gd name="T0" fmla="*/ 7 w 7"/>
                  <a:gd name="T1" fmla="*/ 7 h 8"/>
                  <a:gd name="T2" fmla="*/ 0 w 7"/>
                  <a:gd name="T3" fmla="*/ 3 h 8"/>
                  <a:gd name="T4" fmla="*/ 0 w 7"/>
                  <a:gd name="T5" fmla="*/ 5 h 8"/>
                  <a:gd name="T6" fmla="*/ 7 w 7"/>
                  <a:gd name="T7" fmla="*/ 8 h 8"/>
                  <a:gd name="T8" fmla="*/ 7 w 7"/>
                  <a:gd name="T9" fmla="*/ 7 h 8"/>
                  <a:gd name="T10" fmla="*/ 7 w 7"/>
                  <a:gd name="T11" fmla="*/ 7 h 8"/>
                  <a:gd name="T12" fmla="*/ 7 w 7"/>
                  <a:gd name="T13" fmla="*/ 7 h 8"/>
                  <a:gd name="T14" fmla="*/ 7 w 7"/>
                  <a:gd name="T15" fmla="*/ 3 h 8"/>
                  <a:gd name="T16" fmla="*/ 5 w 7"/>
                  <a:gd name="T17" fmla="*/ 2 h 8"/>
                  <a:gd name="T18" fmla="*/ 3 w 7"/>
                  <a:gd name="T19" fmla="*/ 0 h 8"/>
                  <a:gd name="T20" fmla="*/ 0 w 7"/>
                  <a:gd name="T21" fmla="*/ 3 h 8"/>
                  <a:gd name="T22" fmla="*/ 7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7"/>
                    </a:moveTo>
                    <a:lnTo>
                      <a:pt x="0" y="3"/>
                    </a:lnTo>
                    <a:lnTo>
                      <a:pt x="0" y="5"/>
                    </a:lnTo>
                    <a:lnTo>
                      <a:pt x="7" y="8"/>
                    </a:lnTo>
                    <a:lnTo>
                      <a:pt x="7" y="7"/>
                    </a:lnTo>
                    <a:lnTo>
                      <a:pt x="7" y="3"/>
                    </a:lnTo>
                    <a:lnTo>
                      <a:pt x="5" y="2"/>
                    </a:lnTo>
                    <a:lnTo>
                      <a:pt x="3" y="0"/>
                    </a:lnTo>
                    <a:lnTo>
                      <a:pt x="0" y="3"/>
                    </a:lnTo>
                    <a:lnTo>
                      <a:pt x="7"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19" name="Freeform 2443"/>
              <p:cNvSpPr>
                <a:spLocks/>
              </p:cNvSpPr>
              <p:nvPr/>
            </p:nvSpPr>
            <p:spPr bwMode="auto">
              <a:xfrm>
                <a:off x="3874" y="3408"/>
                <a:ext cx="8" cy="8"/>
              </a:xfrm>
              <a:custGeom>
                <a:avLst/>
                <a:gdLst>
                  <a:gd name="T0" fmla="*/ 8 w 8"/>
                  <a:gd name="T1" fmla="*/ 6 h 8"/>
                  <a:gd name="T2" fmla="*/ 2 w 8"/>
                  <a:gd name="T3" fmla="*/ 1 h 8"/>
                  <a:gd name="T4" fmla="*/ 0 w 8"/>
                  <a:gd name="T5" fmla="*/ 4 h 8"/>
                  <a:gd name="T6" fmla="*/ 7 w 8"/>
                  <a:gd name="T7" fmla="*/ 8 h 8"/>
                  <a:gd name="T8" fmla="*/ 8 w 8"/>
                  <a:gd name="T9" fmla="*/ 6 h 8"/>
                  <a:gd name="T10" fmla="*/ 8 w 8"/>
                  <a:gd name="T11" fmla="*/ 6 h 8"/>
                  <a:gd name="T12" fmla="*/ 8 w 8"/>
                  <a:gd name="T13" fmla="*/ 6 h 8"/>
                  <a:gd name="T14" fmla="*/ 8 w 8"/>
                  <a:gd name="T15" fmla="*/ 3 h 8"/>
                  <a:gd name="T16" fmla="*/ 7 w 8"/>
                  <a:gd name="T17" fmla="*/ 1 h 8"/>
                  <a:gd name="T18" fmla="*/ 3 w 8"/>
                  <a:gd name="T19" fmla="*/ 0 h 8"/>
                  <a:gd name="T20" fmla="*/ 2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1"/>
                    </a:lnTo>
                    <a:lnTo>
                      <a:pt x="0" y="4"/>
                    </a:lnTo>
                    <a:lnTo>
                      <a:pt x="7" y="8"/>
                    </a:lnTo>
                    <a:lnTo>
                      <a:pt x="8" y="6"/>
                    </a:lnTo>
                    <a:lnTo>
                      <a:pt x="8" y="3"/>
                    </a:lnTo>
                    <a:lnTo>
                      <a:pt x="7" y="1"/>
                    </a:lnTo>
                    <a:lnTo>
                      <a:pt x="3" y="0"/>
                    </a:lnTo>
                    <a:lnTo>
                      <a:pt x="2" y="1"/>
                    </a:lnTo>
                    <a:lnTo>
                      <a:pt x="8"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0" name="Freeform 2444"/>
              <p:cNvSpPr>
                <a:spLocks/>
              </p:cNvSpPr>
              <p:nvPr/>
            </p:nvSpPr>
            <p:spPr bwMode="auto">
              <a:xfrm>
                <a:off x="3876" y="3406"/>
                <a:ext cx="8" cy="8"/>
              </a:xfrm>
              <a:custGeom>
                <a:avLst/>
                <a:gdLst>
                  <a:gd name="T0" fmla="*/ 0 w 8"/>
                  <a:gd name="T1" fmla="*/ 2 h 8"/>
                  <a:gd name="T2" fmla="*/ 0 w 8"/>
                  <a:gd name="T3" fmla="*/ 2 h 8"/>
                  <a:gd name="T4" fmla="*/ 0 w 8"/>
                  <a:gd name="T5" fmla="*/ 3 h 8"/>
                  <a:gd name="T6" fmla="*/ 6 w 8"/>
                  <a:gd name="T7" fmla="*/ 8 h 8"/>
                  <a:gd name="T8" fmla="*/ 6 w 8"/>
                  <a:gd name="T9" fmla="*/ 6 h 8"/>
                  <a:gd name="T10" fmla="*/ 0 w 8"/>
                  <a:gd name="T11" fmla="*/ 2 h 8"/>
                  <a:gd name="T12" fmla="*/ 6 w 8"/>
                  <a:gd name="T13" fmla="*/ 6 h 8"/>
                  <a:gd name="T14" fmla="*/ 8 w 8"/>
                  <a:gd name="T15" fmla="*/ 3 h 8"/>
                  <a:gd name="T16" fmla="*/ 5 w 8"/>
                  <a:gd name="T17" fmla="*/ 2 h 8"/>
                  <a:gd name="T18" fmla="*/ 3 w 8"/>
                  <a:gd name="T19" fmla="*/ 0 h 8"/>
                  <a:gd name="T20" fmla="*/ 0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2"/>
                    </a:moveTo>
                    <a:lnTo>
                      <a:pt x="0" y="2"/>
                    </a:lnTo>
                    <a:lnTo>
                      <a:pt x="0" y="3"/>
                    </a:lnTo>
                    <a:lnTo>
                      <a:pt x="6" y="8"/>
                    </a:lnTo>
                    <a:lnTo>
                      <a:pt x="6" y="6"/>
                    </a:lnTo>
                    <a:lnTo>
                      <a:pt x="0" y="2"/>
                    </a:lnTo>
                    <a:lnTo>
                      <a:pt x="6" y="6"/>
                    </a:lnTo>
                    <a:lnTo>
                      <a:pt x="8" y="3"/>
                    </a:lnTo>
                    <a:lnTo>
                      <a:pt x="5" y="2"/>
                    </a:lnTo>
                    <a:lnTo>
                      <a:pt x="3"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1" name="Freeform 2445"/>
              <p:cNvSpPr>
                <a:spLocks/>
              </p:cNvSpPr>
              <p:nvPr/>
            </p:nvSpPr>
            <p:spPr bwMode="auto">
              <a:xfrm>
                <a:off x="3876" y="3404"/>
                <a:ext cx="8" cy="8"/>
              </a:xfrm>
              <a:custGeom>
                <a:avLst/>
                <a:gdLst>
                  <a:gd name="T0" fmla="*/ 8 w 8"/>
                  <a:gd name="T1" fmla="*/ 7 h 8"/>
                  <a:gd name="T2" fmla="*/ 1 w 8"/>
                  <a:gd name="T3" fmla="*/ 2 h 8"/>
                  <a:gd name="T4" fmla="*/ 0 w 8"/>
                  <a:gd name="T5" fmla="*/ 4 h 8"/>
                  <a:gd name="T6" fmla="*/ 6 w 8"/>
                  <a:gd name="T7" fmla="*/ 8 h 8"/>
                  <a:gd name="T8" fmla="*/ 8 w 8"/>
                  <a:gd name="T9" fmla="*/ 7 h 8"/>
                  <a:gd name="T10" fmla="*/ 8 w 8"/>
                  <a:gd name="T11" fmla="*/ 7 h 8"/>
                  <a:gd name="T12" fmla="*/ 8 w 8"/>
                  <a:gd name="T13" fmla="*/ 7 h 8"/>
                  <a:gd name="T14" fmla="*/ 8 w 8"/>
                  <a:gd name="T15" fmla="*/ 4 h 8"/>
                  <a:gd name="T16" fmla="*/ 6 w 8"/>
                  <a:gd name="T17" fmla="*/ 2 h 8"/>
                  <a:gd name="T18" fmla="*/ 5 w 8"/>
                  <a:gd name="T19" fmla="*/ 0 h 8"/>
                  <a:gd name="T20" fmla="*/ 1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1" y="2"/>
                    </a:lnTo>
                    <a:lnTo>
                      <a:pt x="0" y="4"/>
                    </a:lnTo>
                    <a:lnTo>
                      <a:pt x="6" y="8"/>
                    </a:lnTo>
                    <a:lnTo>
                      <a:pt x="8" y="7"/>
                    </a:lnTo>
                    <a:lnTo>
                      <a:pt x="8" y="4"/>
                    </a:lnTo>
                    <a:lnTo>
                      <a:pt x="6" y="2"/>
                    </a:lnTo>
                    <a:lnTo>
                      <a:pt x="5" y="0"/>
                    </a:lnTo>
                    <a:lnTo>
                      <a:pt x="1" y="2"/>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2" name="Freeform 2446"/>
              <p:cNvSpPr>
                <a:spLocks/>
              </p:cNvSpPr>
              <p:nvPr/>
            </p:nvSpPr>
            <p:spPr bwMode="auto">
              <a:xfrm>
                <a:off x="3877" y="3403"/>
                <a:ext cx="8" cy="8"/>
              </a:xfrm>
              <a:custGeom>
                <a:avLst/>
                <a:gdLst>
                  <a:gd name="T0" fmla="*/ 8 w 8"/>
                  <a:gd name="T1" fmla="*/ 6 h 8"/>
                  <a:gd name="T2" fmla="*/ 2 w 8"/>
                  <a:gd name="T3" fmla="*/ 1 h 8"/>
                  <a:gd name="T4" fmla="*/ 0 w 8"/>
                  <a:gd name="T5" fmla="*/ 3 h 8"/>
                  <a:gd name="T6" fmla="*/ 7 w 8"/>
                  <a:gd name="T7" fmla="*/ 8 h 8"/>
                  <a:gd name="T8" fmla="*/ 8 w 8"/>
                  <a:gd name="T9" fmla="*/ 6 h 8"/>
                  <a:gd name="T10" fmla="*/ 8 w 8"/>
                  <a:gd name="T11" fmla="*/ 6 h 8"/>
                  <a:gd name="T12" fmla="*/ 8 w 8"/>
                  <a:gd name="T13" fmla="*/ 6 h 8"/>
                  <a:gd name="T14" fmla="*/ 8 w 8"/>
                  <a:gd name="T15" fmla="*/ 3 h 8"/>
                  <a:gd name="T16" fmla="*/ 7 w 8"/>
                  <a:gd name="T17" fmla="*/ 1 h 8"/>
                  <a:gd name="T18" fmla="*/ 4 w 8"/>
                  <a:gd name="T19" fmla="*/ 0 h 8"/>
                  <a:gd name="T20" fmla="*/ 2 w 8"/>
                  <a:gd name="T21" fmla="*/ 1 h 8"/>
                  <a:gd name="T22" fmla="*/ 8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6"/>
                    </a:moveTo>
                    <a:lnTo>
                      <a:pt x="2" y="1"/>
                    </a:lnTo>
                    <a:lnTo>
                      <a:pt x="0" y="3"/>
                    </a:lnTo>
                    <a:lnTo>
                      <a:pt x="7" y="8"/>
                    </a:lnTo>
                    <a:lnTo>
                      <a:pt x="8" y="6"/>
                    </a:lnTo>
                    <a:lnTo>
                      <a:pt x="8" y="3"/>
                    </a:lnTo>
                    <a:lnTo>
                      <a:pt x="7" y="1"/>
                    </a:lnTo>
                    <a:lnTo>
                      <a:pt x="4" y="0"/>
                    </a:lnTo>
                    <a:lnTo>
                      <a:pt x="2" y="1"/>
                    </a:lnTo>
                    <a:lnTo>
                      <a:pt x="8"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3" name="Freeform 2447"/>
              <p:cNvSpPr>
                <a:spLocks/>
              </p:cNvSpPr>
              <p:nvPr/>
            </p:nvSpPr>
            <p:spPr bwMode="auto">
              <a:xfrm>
                <a:off x="3879" y="3401"/>
                <a:ext cx="6" cy="8"/>
              </a:xfrm>
              <a:custGeom>
                <a:avLst/>
                <a:gdLst>
                  <a:gd name="T0" fmla="*/ 0 w 6"/>
                  <a:gd name="T1" fmla="*/ 2 h 8"/>
                  <a:gd name="T2" fmla="*/ 0 w 6"/>
                  <a:gd name="T3" fmla="*/ 2 h 8"/>
                  <a:gd name="T4" fmla="*/ 0 w 6"/>
                  <a:gd name="T5" fmla="*/ 3 h 8"/>
                  <a:gd name="T6" fmla="*/ 6 w 6"/>
                  <a:gd name="T7" fmla="*/ 8 h 8"/>
                  <a:gd name="T8" fmla="*/ 6 w 6"/>
                  <a:gd name="T9" fmla="*/ 7 h 8"/>
                  <a:gd name="T10" fmla="*/ 0 w 6"/>
                  <a:gd name="T11" fmla="*/ 2 h 8"/>
                  <a:gd name="T12" fmla="*/ 6 w 6"/>
                  <a:gd name="T13" fmla="*/ 7 h 8"/>
                  <a:gd name="T14" fmla="*/ 6 w 6"/>
                  <a:gd name="T15" fmla="*/ 3 h 8"/>
                  <a:gd name="T16" fmla="*/ 5 w 6"/>
                  <a:gd name="T17" fmla="*/ 2 h 8"/>
                  <a:gd name="T18" fmla="*/ 3 w 6"/>
                  <a:gd name="T19" fmla="*/ 0 h 8"/>
                  <a:gd name="T20" fmla="*/ 0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2"/>
                    </a:moveTo>
                    <a:lnTo>
                      <a:pt x="0" y="2"/>
                    </a:lnTo>
                    <a:lnTo>
                      <a:pt x="0" y="3"/>
                    </a:lnTo>
                    <a:lnTo>
                      <a:pt x="6" y="8"/>
                    </a:lnTo>
                    <a:lnTo>
                      <a:pt x="6" y="7"/>
                    </a:lnTo>
                    <a:lnTo>
                      <a:pt x="0" y="2"/>
                    </a:lnTo>
                    <a:lnTo>
                      <a:pt x="6" y="7"/>
                    </a:lnTo>
                    <a:lnTo>
                      <a:pt x="6" y="3"/>
                    </a:lnTo>
                    <a:lnTo>
                      <a:pt x="5" y="2"/>
                    </a:lnTo>
                    <a:lnTo>
                      <a:pt x="3"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4" name="Freeform 2448"/>
              <p:cNvSpPr>
                <a:spLocks/>
              </p:cNvSpPr>
              <p:nvPr/>
            </p:nvSpPr>
            <p:spPr bwMode="auto">
              <a:xfrm>
                <a:off x="3879" y="3399"/>
                <a:ext cx="8" cy="9"/>
              </a:xfrm>
              <a:custGeom>
                <a:avLst/>
                <a:gdLst>
                  <a:gd name="T0" fmla="*/ 8 w 8"/>
                  <a:gd name="T1" fmla="*/ 7 h 9"/>
                  <a:gd name="T2" fmla="*/ 2 w 8"/>
                  <a:gd name="T3" fmla="*/ 2 h 9"/>
                  <a:gd name="T4" fmla="*/ 0 w 8"/>
                  <a:gd name="T5" fmla="*/ 4 h 9"/>
                  <a:gd name="T6" fmla="*/ 6 w 8"/>
                  <a:gd name="T7" fmla="*/ 9 h 9"/>
                  <a:gd name="T8" fmla="*/ 8 w 8"/>
                  <a:gd name="T9" fmla="*/ 7 h 9"/>
                  <a:gd name="T10" fmla="*/ 8 w 8"/>
                  <a:gd name="T11" fmla="*/ 7 h 9"/>
                  <a:gd name="T12" fmla="*/ 8 w 8"/>
                  <a:gd name="T13" fmla="*/ 7 h 9"/>
                  <a:gd name="T14" fmla="*/ 8 w 8"/>
                  <a:gd name="T15" fmla="*/ 4 h 9"/>
                  <a:gd name="T16" fmla="*/ 6 w 8"/>
                  <a:gd name="T17" fmla="*/ 2 h 9"/>
                  <a:gd name="T18" fmla="*/ 3 w 8"/>
                  <a:gd name="T19" fmla="*/ 0 h 9"/>
                  <a:gd name="T20" fmla="*/ 2 w 8"/>
                  <a:gd name="T21" fmla="*/ 2 h 9"/>
                  <a:gd name="T22" fmla="*/ 8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7"/>
                    </a:moveTo>
                    <a:lnTo>
                      <a:pt x="2" y="2"/>
                    </a:lnTo>
                    <a:lnTo>
                      <a:pt x="0" y="4"/>
                    </a:lnTo>
                    <a:lnTo>
                      <a:pt x="6" y="9"/>
                    </a:lnTo>
                    <a:lnTo>
                      <a:pt x="8" y="7"/>
                    </a:lnTo>
                    <a:lnTo>
                      <a:pt x="8" y="4"/>
                    </a:lnTo>
                    <a:lnTo>
                      <a:pt x="6" y="2"/>
                    </a:lnTo>
                    <a:lnTo>
                      <a:pt x="3" y="0"/>
                    </a:lnTo>
                    <a:lnTo>
                      <a:pt x="2" y="2"/>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5" name="Freeform 2449"/>
              <p:cNvSpPr>
                <a:spLocks/>
              </p:cNvSpPr>
              <p:nvPr/>
            </p:nvSpPr>
            <p:spPr bwMode="auto">
              <a:xfrm>
                <a:off x="3881" y="3398"/>
                <a:ext cx="8" cy="8"/>
              </a:xfrm>
              <a:custGeom>
                <a:avLst/>
                <a:gdLst>
                  <a:gd name="T0" fmla="*/ 6 w 8"/>
                  <a:gd name="T1" fmla="*/ 6 h 8"/>
                  <a:gd name="T2" fmla="*/ 0 w 8"/>
                  <a:gd name="T3" fmla="*/ 1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1 h 8"/>
                  <a:gd name="T18" fmla="*/ 3 w 8"/>
                  <a:gd name="T19" fmla="*/ 0 h 8"/>
                  <a:gd name="T20" fmla="*/ 0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1"/>
                    </a:lnTo>
                    <a:lnTo>
                      <a:pt x="0" y="3"/>
                    </a:lnTo>
                    <a:lnTo>
                      <a:pt x="6" y="8"/>
                    </a:lnTo>
                    <a:lnTo>
                      <a:pt x="6" y="6"/>
                    </a:lnTo>
                    <a:lnTo>
                      <a:pt x="8" y="3"/>
                    </a:lnTo>
                    <a:lnTo>
                      <a:pt x="6" y="1"/>
                    </a:lnTo>
                    <a:lnTo>
                      <a:pt x="3" y="0"/>
                    </a:lnTo>
                    <a:lnTo>
                      <a:pt x="0" y="1"/>
                    </a:lnTo>
                    <a:lnTo>
                      <a:pt x="6"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6" name="Freeform 2450"/>
              <p:cNvSpPr>
                <a:spLocks/>
              </p:cNvSpPr>
              <p:nvPr/>
            </p:nvSpPr>
            <p:spPr bwMode="auto">
              <a:xfrm>
                <a:off x="3881" y="3396"/>
                <a:ext cx="8" cy="8"/>
              </a:xfrm>
              <a:custGeom>
                <a:avLst/>
                <a:gdLst>
                  <a:gd name="T0" fmla="*/ 1 w 8"/>
                  <a:gd name="T1" fmla="*/ 2 h 8"/>
                  <a:gd name="T2" fmla="*/ 1 w 8"/>
                  <a:gd name="T3" fmla="*/ 2 h 8"/>
                  <a:gd name="T4" fmla="*/ 0 w 8"/>
                  <a:gd name="T5" fmla="*/ 3 h 8"/>
                  <a:gd name="T6" fmla="*/ 6 w 8"/>
                  <a:gd name="T7" fmla="*/ 8 h 8"/>
                  <a:gd name="T8" fmla="*/ 8 w 8"/>
                  <a:gd name="T9" fmla="*/ 7 h 8"/>
                  <a:gd name="T10" fmla="*/ 1 w 8"/>
                  <a:gd name="T11" fmla="*/ 2 h 8"/>
                  <a:gd name="T12" fmla="*/ 8 w 8"/>
                  <a:gd name="T13" fmla="*/ 7 h 8"/>
                  <a:gd name="T14" fmla="*/ 8 w 8"/>
                  <a:gd name="T15" fmla="*/ 3 h 8"/>
                  <a:gd name="T16" fmla="*/ 6 w 8"/>
                  <a:gd name="T17" fmla="*/ 2 h 8"/>
                  <a:gd name="T18" fmla="*/ 4 w 8"/>
                  <a:gd name="T19" fmla="*/ 0 h 8"/>
                  <a:gd name="T20" fmla="*/ 1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2"/>
                    </a:moveTo>
                    <a:lnTo>
                      <a:pt x="1" y="2"/>
                    </a:lnTo>
                    <a:lnTo>
                      <a:pt x="0" y="3"/>
                    </a:lnTo>
                    <a:lnTo>
                      <a:pt x="6" y="8"/>
                    </a:lnTo>
                    <a:lnTo>
                      <a:pt x="8" y="7"/>
                    </a:lnTo>
                    <a:lnTo>
                      <a:pt x="1" y="2"/>
                    </a:lnTo>
                    <a:lnTo>
                      <a:pt x="8" y="7"/>
                    </a:lnTo>
                    <a:lnTo>
                      <a:pt x="8" y="3"/>
                    </a:lnTo>
                    <a:lnTo>
                      <a:pt x="6" y="2"/>
                    </a:lnTo>
                    <a:lnTo>
                      <a:pt x="4" y="0"/>
                    </a:lnTo>
                    <a:lnTo>
                      <a:pt x="1"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7" name="Freeform 2451"/>
              <p:cNvSpPr>
                <a:spLocks/>
              </p:cNvSpPr>
              <p:nvPr/>
            </p:nvSpPr>
            <p:spPr bwMode="auto">
              <a:xfrm>
                <a:off x="3882" y="3395"/>
                <a:ext cx="8" cy="8"/>
              </a:xfrm>
              <a:custGeom>
                <a:avLst/>
                <a:gdLst>
                  <a:gd name="T0" fmla="*/ 2 w 8"/>
                  <a:gd name="T1" fmla="*/ 1 h 8"/>
                  <a:gd name="T2" fmla="*/ 2 w 8"/>
                  <a:gd name="T3" fmla="*/ 1 h 8"/>
                  <a:gd name="T4" fmla="*/ 0 w 8"/>
                  <a:gd name="T5" fmla="*/ 3 h 8"/>
                  <a:gd name="T6" fmla="*/ 7 w 8"/>
                  <a:gd name="T7" fmla="*/ 8 h 8"/>
                  <a:gd name="T8" fmla="*/ 8 w 8"/>
                  <a:gd name="T9" fmla="*/ 6 h 8"/>
                  <a:gd name="T10" fmla="*/ 2 w 8"/>
                  <a:gd name="T11" fmla="*/ 1 h 8"/>
                  <a:gd name="T12" fmla="*/ 8 w 8"/>
                  <a:gd name="T13" fmla="*/ 6 h 8"/>
                  <a:gd name="T14" fmla="*/ 8 w 8"/>
                  <a:gd name="T15" fmla="*/ 3 h 8"/>
                  <a:gd name="T16" fmla="*/ 7 w 8"/>
                  <a:gd name="T17" fmla="*/ 1 h 8"/>
                  <a:gd name="T18" fmla="*/ 3 w 8"/>
                  <a:gd name="T19" fmla="*/ 0 h 8"/>
                  <a:gd name="T20" fmla="*/ 2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1"/>
                    </a:moveTo>
                    <a:lnTo>
                      <a:pt x="2" y="1"/>
                    </a:lnTo>
                    <a:lnTo>
                      <a:pt x="0" y="3"/>
                    </a:lnTo>
                    <a:lnTo>
                      <a:pt x="7" y="8"/>
                    </a:lnTo>
                    <a:lnTo>
                      <a:pt x="8" y="6"/>
                    </a:lnTo>
                    <a:lnTo>
                      <a:pt x="2" y="1"/>
                    </a:lnTo>
                    <a:lnTo>
                      <a:pt x="8" y="6"/>
                    </a:lnTo>
                    <a:lnTo>
                      <a:pt x="8" y="3"/>
                    </a:lnTo>
                    <a:lnTo>
                      <a:pt x="7" y="1"/>
                    </a:lnTo>
                    <a:lnTo>
                      <a:pt x="3" y="0"/>
                    </a:lnTo>
                    <a:lnTo>
                      <a:pt x="2"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8" name="Freeform 2452"/>
              <p:cNvSpPr>
                <a:spLocks/>
              </p:cNvSpPr>
              <p:nvPr/>
            </p:nvSpPr>
            <p:spPr bwMode="auto">
              <a:xfrm>
                <a:off x="3884" y="3393"/>
                <a:ext cx="8" cy="8"/>
              </a:xfrm>
              <a:custGeom>
                <a:avLst/>
                <a:gdLst>
                  <a:gd name="T0" fmla="*/ 0 w 8"/>
                  <a:gd name="T1" fmla="*/ 2 h 8"/>
                  <a:gd name="T2" fmla="*/ 0 w 8"/>
                  <a:gd name="T3" fmla="*/ 2 h 8"/>
                  <a:gd name="T4" fmla="*/ 0 w 8"/>
                  <a:gd name="T5" fmla="*/ 3 h 8"/>
                  <a:gd name="T6" fmla="*/ 6 w 8"/>
                  <a:gd name="T7" fmla="*/ 8 h 8"/>
                  <a:gd name="T8" fmla="*/ 6 w 8"/>
                  <a:gd name="T9" fmla="*/ 6 h 8"/>
                  <a:gd name="T10" fmla="*/ 0 w 8"/>
                  <a:gd name="T11" fmla="*/ 2 h 8"/>
                  <a:gd name="T12" fmla="*/ 6 w 8"/>
                  <a:gd name="T13" fmla="*/ 6 h 8"/>
                  <a:gd name="T14" fmla="*/ 8 w 8"/>
                  <a:gd name="T15" fmla="*/ 3 h 8"/>
                  <a:gd name="T16" fmla="*/ 6 w 8"/>
                  <a:gd name="T17" fmla="*/ 2 h 8"/>
                  <a:gd name="T18" fmla="*/ 3 w 8"/>
                  <a:gd name="T19" fmla="*/ 0 h 8"/>
                  <a:gd name="T20" fmla="*/ 0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2"/>
                    </a:moveTo>
                    <a:lnTo>
                      <a:pt x="0" y="2"/>
                    </a:lnTo>
                    <a:lnTo>
                      <a:pt x="0" y="3"/>
                    </a:lnTo>
                    <a:lnTo>
                      <a:pt x="6" y="8"/>
                    </a:lnTo>
                    <a:lnTo>
                      <a:pt x="6" y="6"/>
                    </a:lnTo>
                    <a:lnTo>
                      <a:pt x="0" y="2"/>
                    </a:lnTo>
                    <a:lnTo>
                      <a:pt x="6" y="6"/>
                    </a:lnTo>
                    <a:lnTo>
                      <a:pt x="8" y="3"/>
                    </a:lnTo>
                    <a:lnTo>
                      <a:pt x="6" y="2"/>
                    </a:lnTo>
                    <a:lnTo>
                      <a:pt x="3"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29" name="Freeform 2453"/>
              <p:cNvSpPr>
                <a:spLocks/>
              </p:cNvSpPr>
              <p:nvPr/>
            </p:nvSpPr>
            <p:spPr bwMode="auto">
              <a:xfrm>
                <a:off x="3884" y="3393"/>
                <a:ext cx="8" cy="6"/>
              </a:xfrm>
              <a:custGeom>
                <a:avLst/>
                <a:gdLst>
                  <a:gd name="T0" fmla="*/ 8 w 8"/>
                  <a:gd name="T1" fmla="*/ 5 h 6"/>
                  <a:gd name="T2" fmla="*/ 1 w 8"/>
                  <a:gd name="T3" fmla="*/ 2 h 6"/>
                  <a:gd name="T4" fmla="*/ 0 w 8"/>
                  <a:gd name="T5" fmla="*/ 2 h 6"/>
                  <a:gd name="T6" fmla="*/ 6 w 8"/>
                  <a:gd name="T7" fmla="*/ 6 h 6"/>
                  <a:gd name="T8" fmla="*/ 8 w 8"/>
                  <a:gd name="T9" fmla="*/ 5 h 6"/>
                  <a:gd name="T10" fmla="*/ 8 w 8"/>
                  <a:gd name="T11" fmla="*/ 5 h 6"/>
                  <a:gd name="T12" fmla="*/ 8 w 8"/>
                  <a:gd name="T13" fmla="*/ 5 h 6"/>
                  <a:gd name="T14" fmla="*/ 8 w 8"/>
                  <a:gd name="T15" fmla="*/ 3 h 6"/>
                  <a:gd name="T16" fmla="*/ 6 w 8"/>
                  <a:gd name="T17" fmla="*/ 0 h 6"/>
                  <a:gd name="T18" fmla="*/ 5 w 8"/>
                  <a:gd name="T19" fmla="*/ 0 h 6"/>
                  <a:gd name="T20" fmla="*/ 1 w 8"/>
                  <a:gd name="T21" fmla="*/ 2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1" y="2"/>
                    </a:lnTo>
                    <a:lnTo>
                      <a:pt x="0" y="2"/>
                    </a:lnTo>
                    <a:lnTo>
                      <a:pt x="6" y="6"/>
                    </a:lnTo>
                    <a:lnTo>
                      <a:pt x="8" y="5"/>
                    </a:lnTo>
                    <a:lnTo>
                      <a:pt x="8" y="3"/>
                    </a:lnTo>
                    <a:lnTo>
                      <a:pt x="6" y="0"/>
                    </a:lnTo>
                    <a:lnTo>
                      <a:pt x="5" y="0"/>
                    </a:lnTo>
                    <a:lnTo>
                      <a:pt x="1" y="2"/>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0" name="Freeform 2454"/>
              <p:cNvSpPr>
                <a:spLocks/>
              </p:cNvSpPr>
              <p:nvPr/>
            </p:nvSpPr>
            <p:spPr bwMode="auto">
              <a:xfrm>
                <a:off x="3885" y="3391"/>
                <a:ext cx="9" cy="7"/>
              </a:xfrm>
              <a:custGeom>
                <a:avLst/>
                <a:gdLst>
                  <a:gd name="T0" fmla="*/ 2 w 9"/>
                  <a:gd name="T1" fmla="*/ 2 h 7"/>
                  <a:gd name="T2" fmla="*/ 0 w 9"/>
                  <a:gd name="T3" fmla="*/ 2 h 7"/>
                  <a:gd name="T4" fmla="*/ 0 w 9"/>
                  <a:gd name="T5" fmla="*/ 4 h 7"/>
                  <a:gd name="T6" fmla="*/ 7 w 9"/>
                  <a:gd name="T7" fmla="*/ 7 h 7"/>
                  <a:gd name="T8" fmla="*/ 7 w 9"/>
                  <a:gd name="T9" fmla="*/ 5 h 7"/>
                  <a:gd name="T10" fmla="*/ 2 w 9"/>
                  <a:gd name="T11" fmla="*/ 2 h 7"/>
                  <a:gd name="T12" fmla="*/ 7 w 9"/>
                  <a:gd name="T13" fmla="*/ 5 h 7"/>
                  <a:gd name="T14" fmla="*/ 9 w 9"/>
                  <a:gd name="T15" fmla="*/ 4 h 7"/>
                  <a:gd name="T16" fmla="*/ 7 w 9"/>
                  <a:gd name="T17" fmla="*/ 0 h 7"/>
                  <a:gd name="T18" fmla="*/ 4 w 9"/>
                  <a:gd name="T19" fmla="*/ 0 h 7"/>
                  <a:gd name="T20" fmla="*/ 0 w 9"/>
                  <a:gd name="T21" fmla="*/ 2 h 7"/>
                  <a:gd name="T22" fmla="*/ 2 w 9"/>
                  <a:gd name="T23" fmla="*/ 2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7">
                    <a:moveTo>
                      <a:pt x="2" y="2"/>
                    </a:moveTo>
                    <a:lnTo>
                      <a:pt x="0" y="2"/>
                    </a:lnTo>
                    <a:lnTo>
                      <a:pt x="0" y="4"/>
                    </a:lnTo>
                    <a:lnTo>
                      <a:pt x="7" y="7"/>
                    </a:lnTo>
                    <a:lnTo>
                      <a:pt x="7" y="5"/>
                    </a:lnTo>
                    <a:lnTo>
                      <a:pt x="2" y="2"/>
                    </a:lnTo>
                    <a:lnTo>
                      <a:pt x="7" y="5"/>
                    </a:lnTo>
                    <a:lnTo>
                      <a:pt x="9" y="4"/>
                    </a:lnTo>
                    <a:lnTo>
                      <a:pt x="7" y="0"/>
                    </a:lnTo>
                    <a:lnTo>
                      <a:pt x="4" y="0"/>
                    </a:lnTo>
                    <a:lnTo>
                      <a:pt x="0" y="2"/>
                    </a:lnTo>
                    <a:lnTo>
                      <a:pt x="2"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1" name="Freeform 2455"/>
              <p:cNvSpPr>
                <a:spLocks/>
              </p:cNvSpPr>
              <p:nvPr/>
            </p:nvSpPr>
            <p:spPr bwMode="auto">
              <a:xfrm>
                <a:off x="3887" y="3390"/>
                <a:ext cx="7" cy="6"/>
              </a:xfrm>
              <a:custGeom>
                <a:avLst/>
                <a:gdLst>
                  <a:gd name="T0" fmla="*/ 0 w 7"/>
                  <a:gd name="T1" fmla="*/ 1 h 6"/>
                  <a:gd name="T2" fmla="*/ 0 w 7"/>
                  <a:gd name="T3" fmla="*/ 1 h 6"/>
                  <a:gd name="T4" fmla="*/ 0 w 7"/>
                  <a:gd name="T5" fmla="*/ 3 h 6"/>
                  <a:gd name="T6" fmla="*/ 5 w 7"/>
                  <a:gd name="T7" fmla="*/ 6 h 6"/>
                  <a:gd name="T8" fmla="*/ 7 w 7"/>
                  <a:gd name="T9" fmla="*/ 6 h 6"/>
                  <a:gd name="T10" fmla="*/ 0 w 7"/>
                  <a:gd name="T11" fmla="*/ 1 h 6"/>
                  <a:gd name="T12" fmla="*/ 7 w 7"/>
                  <a:gd name="T13" fmla="*/ 6 h 6"/>
                  <a:gd name="T14" fmla="*/ 7 w 7"/>
                  <a:gd name="T15" fmla="*/ 3 h 6"/>
                  <a:gd name="T16" fmla="*/ 5 w 7"/>
                  <a:gd name="T17" fmla="*/ 0 h 6"/>
                  <a:gd name="T18" fmla="*/ 3 w 7"/>
                  <a:gd name="T19" fmla="*/ 0 h 6"/>
                  <a:gd name="T20" fmla="*/ 0 w 7"/>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0" y="1"/>
                    </a:moveTo>
                    <a:lnTo>
                      <a:pt x="0" y="1"/>
                    </a:lnTo>
                    <a:lnTo>
                      <a:pt x="0" y="3"/>
                    </a:lnTo>
                    <a:lnTo>
                      <a:pt x="5" y="6"/>
                    </a:lnTo>
                    <a:lnTo>
                      <a:pt x="7" y="6"/>
                    </a:lnTo>
                    <a:lnTo>
                      <a:pt x="0" y="1"/>
                    </a:lnTo>
                    <a:lnTo>
                      <a:pt x="7" y="6"/>
                    </a:lnTo>
                    <a:lnTo>
                      <a:pt x="7" y="3"/>
                    </a:lnTo>
                    <a:lnTo>
                      <a:pt x="5" y="0"/>
                    </a:lnTo>
                    <a:lnTo>
                      <a:pt x="3" y="0"/>
                    </a:lnTo>
                    <a:lnTo>
                      <a:pt x="0"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2" name="Freeform 2456"/>
              <p:cNvSpPr>
                <a:spLocks/>
              </p:cNvSpPr>
              <p:nvPr/>
            </p:nvSpPr>
            <p:spPr bwMode="auto">
              <a:xfrm>
                <a:off x="3887" y="3388"/>
                <a:ext cx="8" cy="8"/>
              </a:xfrm>
              <a:custGeom>
                <a:avLst/>
                <a:gdLst>
                  <a:gd name="T0" fmla="*/ 8 w 8"/>
                  <a:gd name="T1" fmla="*/ 7 h 8"/>
                  <a:gd name="T2" fmla="*/ 2 w 8"/>
                  <a:gd name="T3" fmla="*/ 2 h 8"/>
                  <a:gd name="T4" fmla="*/ 0 w 8"/>
                  <a:gd name="T5" fmla="*/ 3 h 8"/>
                  <a:gd name="T6" fmla="*/ 7 w 8"/>
                  <a:gd name="T7" fmla="*/ 8 h 8"/>
                  <a:gd name="T8" fmla="*/ 7 w 8"/>
                  <a:gd name="T9" fmla="*/ 7 h 8"/>
                  <a:gd name="T10" fmla="*/ 8 w 8"/>
                  <a:gd name="T11" fmla="*/ 7 h 8"/>
                  <a:gd name="T12" fmla="*/ 7 w 8"/>
                  <a:gd name="T13" fmla="*/ 7 h 8"/>
                  <a:gd name="T14" fmla="*/ 8 w 8"/>
                  <a:gd name="T15" fmla="*/ 3 h 8"/>
                  <a:gd name="T16" fmla="*/ 7 w 8"/>
                  <a:gd name="T17" fmla="*/ 2 h 8"/>
                  <a:gd name="T18" fmla="*/ 5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3"/>
                    </a:lnTo>
                    <a:lnTo>
                      <a:pt x="7" y="8"/>
                    </a:lnTo>
                    <a:lnTo>
                      <a:pt x="7" y="7"/>
                    </a:lnTo>
                    <a:lnTo>
                      <a:pt x="8" y="7"/>
                    </a:lnTo>
                    <a:lnTo>
                      <a:pt x="7" y="7"/>
                    </a:lnTo>
                    <a:lnTo>
                      <a:pt x="8" y="3"/>
                    </a:lnTo>
                    <a:lnTo>
                      <a:pt x="7" y="2"/>
                    </a:lnTo>
                    <a:lnTo>
                      <a:pt x="5" y="0"/>
                    </a:lnTo>
                    <a:lnTo>
                      <a:pt x="2" y="2"/>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3" name="Freeform 2457"/>
              <p:cNvSpPr>
                <a:spLocks/>
              </p:cNvSpPr>
              <p:nvPr/>
            </p:nvSpPr>
            <p:spPr bwMode="auto">
              <a:xfrm>
                <a:off x="3889" y="3387"/>
                <a:ext cx="8" cy="8"/>
              </a:xfrm>
              <a:custGeom>
                <a:avLst/>
                <a:gdLst>
                  <a:gd name="T0" fmla="*/ 0 w 8"/>
                  <a:gd name="T1" fmla="*/ 1 h 8"/>
                  <a:gd name="T2" fmla="*/ 0 w 8"/>
                  <a:gd name="T3" fmla="*/ 1 h 8"/>
                  <a:gd name="T4" fmla="*/ 0 w 8"/>
                  <a:gd name="T5" fmla="*/ 3 h 8"/>
                  <a:gd name="T6" fmla="*/ 6 w 8"/>
                  <a:gd name="T7" fmla="*/ 8 h 8"/>
                  <a:gd name="T8" fmla="*/ 6 w 8"/>
                  <a:gd name="T9" fmla="*/ 6 h 8"/>
                  <a:gd name="T10" fmla="*/ 0 w 8"/>
                  <a:gd name="T11" fmla="*/ 1 h 8"/>
                  <a:gd name="T12" fmla="*/ 6 w 8"/>
                  <a:gd name="T13" fmla="*/ 6 h 8"/>
                  <a:gd name="T14" fmla="*/ 8 w 8"/>
                  <a:gd name="T15" fmla="*/ 3 h 8"/>
                  <a:gd name="T16" fmla="*/ 6 w 8"/>
                  <a:gd name="T17" fmla="*/ 1 h 8"/>
                  <a:gd name="T18" fmla="*/ 3 w 8"/>
                  <a:gd name="T19" fmla="*/ 0 h 8"/>
                  <a:gd name="T20" fmla="*/ 0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1"/>
                    </a:moveTo>
                    <a:lnTo>
                      <a:pt x="0" y="1"/>
                    </a:lnTo>
                    <a:lnTo>
                      <a:pt x="0" y="3"/>
                    </a:lnTo>
                    <a:lnTo>
                      <a:pt x="6" y="8"/>
                    </a:lnTo>
                    <a:lnTo>
                      <a:pt x="6" y="6"/>
                    </a:lnTo>
                    <a:lnTo>
                      <a:pt x="0" y="1"/>
                    </a:lnTo>
                    <a:lnTo>
                      <a:pt x="6" y="6"/>
                    </a:lnTo>
                    <a:lnTo>
                      <a:pt x="8" y="3"/>
                    </a:lnTo>
                    <a:lnTo>
                      <a:pt x="6" y="1"/>
                    </a:lnTo>
                    <a:lnTo>
                      <a:pt x="3" y="0"/>
                    </a:lnTo>
                    <a:lnTo>
                      <a:pt x="0"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4" name="Freeform 2458"/>
              <p:cNvSpPr>
                <a:spLocks/>
              </p:cNvSpPr>
              <p:nvPr/>
            </p:nvSpPr>
            <p:spPr bwMode="auto">
              <a:xfrm>
                <a:off x="3889" y="3387"/>
                <a:ext cx="8" cy="6"/>
              </a:xfrm>
              <a:custGeom>
                <a:avLst/>
                <a:gdLst>
                  <a:gd name="T0" fmla="*/ 8 w 8"/>
                  <a:gd name="T1" fmla="*/ 6 h 6"/>
                  <a:gd name="T2" fmla="*/ 1 w 8"/>
                  <a:gd name="T3" fmla="*/ 1 h 6"/>
                  <a:gd name="T4" fmla="*/ 0 w 8"/>
                  <a:gd name="T5" fmla="*/ 1 h 6"/>
                  <a:gd name="T6" fmla="*/ 6 w 8"/>
                  <a:gd name="T7" fmla="*/ 6 h 6"/>
                  <a:gd name="T8" fmla="*/ 8 w 8"/>
                  <a:gd name="T9" fmla="*/ 6 h 6"/>
                  <a:gd name="T10" fmla="*/ 8 w 8"/>
                  <a:gd name="T11" fmla="*/ 6 h 6"/>
                  <a:gd name="T12" fmla="*/ 8 w 8"/>
                  <a:gd name="T13" fmla="*/ 6 h 6"/>
                  <a:gd name="T14" fmla="*/ 8 w 8"/>
                  <a:gd name="T15" fmla="*/ 3 h 6"/>
                  <a:gd name="T16" fmla="*/ 6 w 8"/>
                  <a:gd name="T17" fmla="*/ 0 h 6"/>
                  <a:gd name="T18" fmla="*/ 5 w 8"/>
                  <a:gd name="T19" fmla="*/ 0 h 6"/>
                  <a:gd name="T20" fmla="*/ 1 w 8"/>
                  <a:gd name="T21" fmla="*/ 1 h 6"/>
                  <a:gd name="T22" fmla="*/ 8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6"/>
                    </a:moveTo>
                    <a:lnTo>
                      <a:pt x="1" y="1"/>
                    </a:lnTo>
                    <a:lnTo>
                      <a:pt x="0" y="1"/>
                    </a:lnTo>
                    <a:lnTo>
                      <a:pt x="6" y="6"/>
                    </a:lnTo>
                    <a:lnTo>
                      <a:pt x="8" y="6"/>
                    </a:lnTo>
                    <a:lnTo>
                      <a:pt x="8" y="3"/>
                    </a:lnTo>
                    <a:lnTo>
                      <a:pt x="6" y="0"/>
                    </a:lnTo>
                    <a:lnTo>
                      <a:pt x="5" y="0"/>
                    </a:lnTo>
                    <a:lnTo>
                      <a:pt x="1" y="1"/>
                    </a:lnTo>
                    <a:lnTo>
                      <a:pt x="8"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5" name="Freeform 2459"/>
              <p:cNvSpPr>
                <a:spLocks/>
              </p:cNvSpPr>
              <p:nvPr/>
            </p:nvSpPr>
            <p:spPr bwMode="auto">
              <a:xfrm>
                <a:off x="3890" y="3385"/>
                <a:ext cx="8" cy="8"/>
              </a:xfrm>
              <a:custGeom>
                <a:avLst/>
                <a:gdLst>
                  <a:gd name="T0" fmla="*/ 2 w 8"/>
                  <a:gd name="T1" fmla="*/ 2 h 8"/>
                  <a:gd name="T2" fmla="*/ 2 w 8"/>
                  <a:gd name="T3" fmla="*/ 2 h 8"/>
                  <a:gd name="T4" fmla="*/ 0 w 8"/>
                  <a:gd name="T5" fmla="*/ 3 h 8"/>
                  <a:gd name="T6" fmla="*/ 7 w 8"/>
                  <a:gd name="T7" fmla="*/ 8 h 8"/>
                  <a:gd name="T8" fmla="*/ 7 w 8"/>
                  <a:gd name="T9" fmla="*/ 6 h 8"/>
                  <a:gd name="T10" fmla="*/ 2 w 8"/>
                  <a:gd name="T11" fmla="*/ 2 h 8"/>
                  <a:gd name="T12" fmla="*/ 7 w 8"/>
                  <a:gd name="T13" fmla="*/ 6 h 8"/>
                  <a:gd name="T14" fmla="*/ 8 w 8"/>
                  <a:gd name="T15" fmla="*/ 3 h 8"/>
                  <a:gd name="T16" fmla="*/ 7 w 8"/>
                  <a:gd name="T17" fmla="*/ 2 h 8"/>
                  <a:gd name="T18" fmla="*/ 4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3"/>
                    </a:lnTo>
                    <a:lnTo>
                      <a:pt x="7" y="8"/>
                    </a:lnTo>
                    <a:lnTo>
                      <a:pt x="7" y="6"/>
                    </a:lnTo>
                    <a:lnTo>
                      <a:pt x="2" y="2"/>
                    </a:lnTo>
                    <a:lnTo>
                      <a:pt x="7" y="6"/>
                    </a:lnTo>
                    <a:lnTo>
                      <a:pt x="8" y="3"/>
                    </a:lnTo>
                    <a:lnTo>
                      <a:pt x="7" y="2"/>
                    </a:lnTo>
                    <a:lnTo>
                      <a:pt x="4" y="0"/>
                    </a:lnTo>
                    <a:lnTo>
                      <a:pt x="2"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6" name="Freeform 2460"/>
              <p:cNvSpPr>
                <a:spLocks/>
              </p:cNvSpPr>
              <p:nvPr/>
            </p:nvSpPr>
            <p:spPr bwMode="auto">
              <a:xfrm>
                <a:off x="3892" y="3383"/>
                <a:ext cx="6" cy="8"/>
              </a:xfrm>
              <a:custGeom>
                <a:avLst/>
                <a:gdLst>
                  <a:gd name="T0" fmla="*/ 6 w 6"/>
                  <a:gd name="T1" fmla="*/ 7 h 8"/>
                  <a:gd name="T2" fmla="*/ 0 w 6"/>
                  <a:gd name="T3" fmla="*/ 2 h 8"/>
                  <a:gd name="T4" fmla="*/ 0 w 6"/>
                  <a:gd name="T5" fmla="*/ 4 h 8"/>
                  <a:gd name="T6" fmla="*/ 5 w 6"/>
                  <a:gd name="T7" fmla="*/ 8 h 8"/>
                  <a:gd name="T8" fmla="*/ 6 w 6"/>
                  <a:gd name="T9" fmla="*/ 7 h 8"/>
                  <a:gd name="T10" fmla="*/ 6 w 6"/>
                  <a:gd name="T11" fmla="*/ 7 h 8"/>
                  <a:gd name="T12" fmla="*/ 6 w 6"/>
                  <a:gd name="T13" fmla="*/ 7 h 8"/>
                  <a:gd name="T14" fmla="*/ 6 w 6"/>
                  <a:gd name="T15" fmla="*/ 5 h 8"/>
                  <a:gd name="T16" fmla="*/ 6 w 6"/>
                  <a:gd name="T17" fmla="*/ 2 h 8"/>
                  <a:gd name="T18" fmla="*/ 3 w 6"/>
                  <a:gd name="T19" fmla="*/ 0 h 8"/>
                  <a:gd name="T20" fmla="*/ 0 w 6"/>
                  <a:gd name="T21" fmla="*/ 2 h 8"/>
                  <a:gd name="T22" fmla="*/ 6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6" y="7"/>
                    </a:moveTo>
                    <a:lnTo>
                      <a:pt x="0" y="2"/>
                    </a:lnTo>
                    <a:lnTo>
                      <a:pt x="0" y="4"/>
                    </a:lnTo>
                    <a:lnTo>
                      <a:pt x="5" y="8"/>
                    </a:lnTo>
                    <a:lnTo>
                      <a:pt x="6" y="7"/>
                    </a:lnTo>
                    <a:lnTo>
                      <a:pt x="6" y="5"/>
                    </a:lnTo>
                    <a:lnTo>
                      <a:pt x="6" y="2"/>
                    </a:lnTo>
                    <a:lnTo>
                      <a:pt x="3" y="0"/>
                    </a:lnTo>
                    <a:lnTo>
                      <a:pt x="0" y="2"/>
                    </a:lnTo>
                    <a:lnTo>
                      <a:pt x="6"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7" name="Freeform 2461"/>
              <p:cNvSpPr>
                <a:spLocks/>
              </p:cNvSpPr>
              <p:nvPr/>
            </p:nvSpPr>
            <p:spPr bwMode="auto">
              <a:xfrm>
                <a:off x="3892" y="3383"/>
                <a:ext cx="8" cy="7"/>
              </a:xfrm>
              <a:custGeom>
                <a:avLst/>
                <a:gdLst>
                  <a:gd name="T0" fmla="*/ 6 w 8"/>
                  <a:gd name="T1" fmla="*/ 7 h 7"/>
                  <a:gd name="T2" fmla="*/ 2 w 8"/>
                  <a:gd name="T3" fmla="*/ 0 h 7"/>
                  <a:gd name="T4" fmla="*/ 0 w 8"/>
                  <a:gd name="T5" fmla="*/ 2 h 7"/>
                  <a:gd name="T6" fmla="*/ 6 w 8"/>
                  <a:gd name="T7" fmla="*/ 7 h 7"/>
                  <a:gd name="T8" fmla="*/ 6 w 8"/>
                  <a:gd name="T9" fmla="*/ 7 h 7"/>
                  <a:gd name="T10" fmla="*/ 6 w 8"/>
                  <a:gd name="T11" fmla="*/ 7 h 7"/>
                  <a:gd name="T12" fmla="*/ 6 w 8"/>
                  <a:gd name="T13" fmla="*/ 7 h 7"/>
                  <a:gd name="T14" fmla="*/ 8 w 8"/>
                  <a:gd name="T15" fmla="*/ 4 h 7"/>
                  <a:gd name="T16" fmla="*/ 6 w 8"/>
                  <a:gd name="T17" fmla="*/ 0 h 7"/>
                  <a:gd name="T18" fmla="*/ 5 w 8"/>
                  <a:gd name="T19" fmla="*/ 0 h 7"/>
                  <a:gd name="T20" fmla="*/ 2 w 8"/>
                  <a:gd name="T21" fmla="*/ 0 h 7"/>
                  <a:gd name="T22" fmla="*/ 6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7"/>
                    </a:moveTo>
                    <a:lnTo>
                      <a:pt x="2" y="0"/>
                    </a:lnTo>
                    <a:lnTo>
                      <a:pt x="0" y="2"/>
                    </a:lnTo>
                    <a:lnTo>
                      <a:pt x="6" y="7"/>
                    </a:lnTo>
                    <a:lnTo>
                      <a:pt x="8" y="4"/>
                    </a:lnTo>
                    <a:lnTo>
                      <a:pt x="6" y="0"/>
                    </a:lnTo>
                    <a:lnTo>
                      <a:pt x="5" y="0"/>
                    </a:lnTo>
                    <a:lnTo>
                      <a:pt x="2" y="0"/>
                    </a:lnTo>
                    <a:lnTo>
                      <a:pt x="6"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8" name="Freeform 2462"/>
              <p:cNvSpPr>
                <a:spLocks/>
              </p:cNvSpPr>
              <p:nvPr/>
            </p:nvSpPr>
            <p:spPr bwMode="auto">
              <a:xfrm>
                <a:off x="3894" y="3382"/>
                <a:ext cx="8" cy="8"/>
              </a:xfrm>
              <a:custGeom>
                <a:avLst/>
                <a:gdLst>
                  <a:gd name="T0" fmla="*/ 1 w 8"/>
                  <a:gd name="T1" fmla="*/ 1 h 8"/>
                  <a:gd name="T2" fmla="*/ 1 w 8"/>
                  <a:gd name="T3" fmla="*/ 1 h 8"/>
                  <a:gd name="T4" fmla="*/ 0 w 8"/>
                  <a:gd name="T5" fmla="*/ 1 h 8"/>
                  <a:gd name="T6" fmla="*/ 4 w 8"/>
                  <a:gd name="T7" fmla="*/ 8 h 8"/>
                  <a:gd name="T8" fmla="*/ 6 w 8"/>
                  <a:gd name="T9" fmla="*/ 6 h 8"/>
                  <a:gd name="T10" fmla="*/ 1 w 8"/>
                  <a:gd name="T11" fmla="*/ 1 h 8"/>
                  <a:gd name="T12" fmla="*/ 6 w 8"/>
                  <a:gd name="T13" fmla="*/ 6 h 8"/>
                  <a:gd name="T14" fmla="*/ 8 w 8"/>
                  <a:gd name="T15" fmla="*/ 3 h 8"/>
                  <a:gd name="T16" fmla="*/ 6 w 8"/>
                  <a:gd name="T17" fmla="*/ 1 h 8"/>
                  <a:gd name="T18" fmla="*/ 3 w 8"/>
                  <a:gd name="T19" fmla="*/ 0 h 8"/>
                  <a:gd name="T20" fmla="*/ 1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1" y="1"/>
                    </a:moveTo>
                    <a:lnTo>
                      <a:pt x="1" y="1"/>
                    </a:lnTo>
                    <a:lnTo>
                      <a:pt x="0" y="1"/>
                    </a:lnTo>
                    <a:lnTo>
                      <a:pt x="4" y="8"/>
                    </a:lnTo>
                    <a:lnTo>
                      <a:pt x="6" y="6"/>
                    </a:lnTo>
                    <a:lnTo>
                      <a:pt x="1" y="1"/>
                    </a:lnTo>
                    <a:lnTo>
                      <a:pt x="6" y="6"/>
                    </a:lnTo>
                    <a:lnTo>
                      <a:pt x="8" y="3"/>
                    </a:lnTo>
                    <a:lnTo>
                      <a:pt x="6" y="1"/>
                    </a:lnTo>
                    <a:lnTo>
                      <a:pt x="3" y="0"/>
                    </a:lnTo>
                    <a:lnTo>
                      <a:pt x="1"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39" name="Freeform 2463"/>
              <p:cNvSpPr>
                <a:spLocks/>
              </p:cNvSpPr>
              <p:nvPr/>
            </p:nvSpPr>
            <p:spPr bwMode="auto">
              <a:xfrm>
                <a:off x="3895" y="3382"/>
                <a:ext cx="7" cy="6"/>
              </a:xfrm>
              <a:custGeom>
                <a:avLst/>
                <a:gdLst>
                  <a:gd name="T0" fmla="*/ 5 w 7"/>
                  <a:gd name="T1" fmla="*/ 6 h 6"/>
                  <a:gd name="T2" fmla="*/ 0 w 7"/>
                  <a:gd name="T3" fmla="*/ 0 h 6"/>
                  <a:gd name="T4" fmla="*/ 0 w 7"/>
                  <a:gd name="T5" fmla="*/ 1 h 6"/>
                  <a:gd name="T6" fmla="*/ 5 w 7"/>
                  <a:gd name="T7" fmla="*/ 6 h 6"/>
                  <a:gd name="T8" fmla="*/ 5 w 7"/>
                  <a:gd name="T9" fmla="*/ 6 h 6"/>
                  <a:gd name="T10" fmla="*/ 5 w 7"/>
                  <a:gd name="T11" fmla="*/ 6 h 6"/>
                  <a:gd name="T12" fmla="*/ 5 w 7"/>
                  <a:gd name="T13" fmla="*/ 6 h 6"/>
                  <a:gd name="T14" fmla="*/ 7 w 7"/>
                  <a:gd name="T15" fmla="*/ 3 h 6"/>
                  <a:gd name="T16" fmla="*/ 7 w 7"/>
                  <a:gd name="T17" fmla="*/ 0 h 6"/>
                  <a:gd name="T18" fmla="*/ 3 w 7"/>
                  <a:gd name="T19" fmla="*/ 0 h 6"/>
                  <a:gd name="T20" fmla="*/ 0 w 7"/>
                  <a:gd name="T21" fmla="*/ 0 h 6"/>
                  <a:gd name="T22" fmla="*/ 5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5" y="6"/>
                    </a:moveTo>
                    <a:lnTo>
                      <a:pt x="0" y="0"/>
                    </a:lnTo>
                    <a:lnTo>
                      <a:pt x="0" y="1"/>
                    </a:lnTo>
                    <a:lnTo>
                      <a:pt x="5" y="6"/>
                    </a:lnTo>
                    <a:lnTo>
                      <a:pt x="7" y="3"/>
                    </a:lnTo>
                    <a:lnTo>
                      <a:pt x="7" y="0"/>
                    </a:lnTo>
                    <a:lnTo>
                      <a:pt x="3" y="0"/>
                    </a:lnTo>
                    <a:lnTo>
                      <a:pt x="0" y="0"/>
                    </a:lnTo>
                    <a:lnTo>
                      <a:pt x="5"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0" name="Freeform 2464"/>
              <p:cNvSpPr>
                <a:spLocks/>
              </p:cNvSpPr>
              <p:nvPr/>
            </p:nvSpPr>
            <p:spPr bwMode="auto">
              <a:xfrm>
                <a:off x="3895" y="3380"/>
                <a:ext cx="8" cy="8"/>
              </a:xfrm>
              <a:custGeom>
                <a:avLst/>
                <a:gdLst>
                  <a:gd name="T0" fmla="*/ 2 w 8"/>
                  <a:gd name="T1" fmla="*/ 2 h 8"/>
                  <a:gd name="T2" fmla="*/ 2 w 8"/>
                  <a:gd name="T3" fmla="*/ 2 h 8"/>
                  <a:gd name="T4" fmla="*/ 0 w 8"/>
                  <a:gd name="T5" fmla="*/ 2 h 8"/>
                  <a:gd name="T6" fmla="*/ 5 w 8"/>
                  <a:gd name="T7" fmla="*/ 8 h 8"/>
                  <a:gd name="T8" fmla="*/ 7 w 8"/>
                  <a:gd name="T9" fmla="*/ 7 h 8"/>
                  <a:gd name="T10" fmla="*/ 2 w 8"/>
                  <a:gd name="T11" fmla="*/ 2 h 8"/>
                  <a:gd name="T12" fmla="*/ 7 w 8"/>
                  <a:gd name="T13" fmla="*/ 7 h 8"/>
                  <a:gd name="T14" fmla="*/ 8 w 8"/>
                  <a:gd name="T15" fmla="*/ 3 h 8"/>
                  <a:gd name="T16" fmla="*/ 7 w 8"/>
                  <a:gd name="T17" fmla="*/ 2 h 8"/>
                  <a:gd name="T18" fmla="*/ 5 w 8"/>
                  <a:gd name="T19" fmla="*/ 0 h 8"/>
                  <a:gd name="T20" fmla="*/ 2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2"/>
                    </a:moveTo>
                    <a:lnTo>
                      <a:pt x="2" y="2"/>
                    </a:lnTo>
                    <a:lnTo>
                      <a:pt x="0" y="2"/>
                    </a:lnTo>
                    <a:lnTo>
                      <a:pt x="5" y="8"/>
                    </a:lnTo>
                    <a:lnTo>
                      <a:pt x="7" y="7"/>
                    </a:lnTo>
                    <a:lnTo>
                      <a:pt x="2" y="2"/>
                    </a:lnTo>
                    <a:lnTo>
                      <a:pt x="7" y="7"/>
                    </a:lnTo>
                    <a:lnTo>
                      <a:pt x="8" y="3"/>
                    </a:lnTo>
                    <a:lnTo>
                      <a:pt x="7" y="2"/>
                    </a:lnTo>
                    <a:lnTo>
                      <a:pt x="5" y="0"/>
                    </a:lnTo>
                    <a:lnTo>
                      <a:pt x="2"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1" name="Freeform 2465"/>
              <p:cNvSpPr>
                <a:spLocks/>
              </p:cNvSpPr>
              <p:nvPr/>
            </p:nvSpPr>
            <p:spPr bwMode="auto">
              <a:xfrm>
                <a:off x="3897" y="3380"/>
                <a:ext cx="6" cy="7"/>
              </a:xfrm>
              <a:custGeom>
                <a:avLst/>
                <a:gdLst>
                  <a:gd name="T0" fmla="*/ 5 w 6"/>
                  <a:gd name="T1" fmla="*/ 7 h 7"/>
                  <a:gd name="T2" fmla="*/ 1 w 6"/>
                  <a:gd name="T3" fmla="*/ 0 h 7"/>
                  <a:gd name="T4" fmla="*/ 0 w 6"/>
                  <a:gd name="T5" fmla="*/ 2 h 7"/>
                  <a:gd name="T6" fmla="*/ 5 w 6"/>
                  <a:gd name="T7" fmla="*/ 7 h 7"/>
                  <a:gd name="T8" fmla="*/ 5 w 6"/>
                  <a:gd name="T9" fmla="*/ 7 h 7"/>
                  <a:gd name="T10" fmla="*/ 5 w 6"/>
                  <a:gd name="T11" fmla="*/ 7 h 7"/>
                  <a:gd name="T12" fmla="*/ 5 w 6"/>
                  <a:gd name="T13" fmla="*/ 7 h 7"/>
                  <a:gd name="T14" fmla="*/ 6 w 6"/>
                  <a:gd name="T15" fmla="*/ 3 h 7"/>
                  <a:gd name="T16" fmla="*/ 6 w 6"/>
                  <a:gd name="T17" fmla="*/ 2 h 7"/>
                  <a:gd name="T18" fmla="*/ 5 w 6"/>
                  <a:gd name="T19" fmla="*/ 0 h 7"/>
                  <a:gd name="T20" fmla="*/ 1 w 6"/>
                  <a:gd name="T21" fmla="*/ 0 h 7"/>
                  <a:gd name="T22" fmla="*/ 5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5" y="7"/>
                    </a:moveTo>
                    <a:lnTo>
                      <a:pt x="1" y="0"/>
                    </a:lnTo>
                    <a:lnTo>
                      <a:pt x="0" y="2"/>
                    </a:lnTo>
                    <a:lnTo>
                      <a:pt x="5" y="7"/>
                    </a:lnTo>
                    <a:lnTo>
                      <a:pt x="6" y="3"/>
                    </a:lnTo>
                    <a:lnTo>
                      <a:pt x="6" y="2"/>
                    </a:lnTo>
                    <a:lnTo>
                      <a:pt x="5" y="0"/>
                    </a:lnTo>
                    <a:lnTo>
                      <a:pt x="1" y="0"/>
                    </a:lnTo>
                    <a:lnTo>
                      <a:pt x="5"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2" name="Freeform 2466"/>
              <p:cNvSpPr>
                <a:spLocks/>
              </p:cNvSpPr>
              <p:nvPr/>
            </p:nvSpPr>
            <p:spPr bwMode="auto">
              <a:xfrm>
                <a:off x="3898" y="3378"/>
                <a:ext cx="7" cy="9"/>
              </a:xfrm>
              <a:custGeom>
                <a:avLst/>
                <a:gdLst>
                  <a:gd name="T0" fmla="*/ 0 w 7"/>
                  <a:gd name="T1" fmla="*/ 2 h 9"/>
                  <a:gd name="T2" fmla="*/ 0 w 7"/>
                  <a:gd name="T3" fmla="*/ 2 h 9"/>
                  <a:gd name="T4" fmla="*/ 0 w 7"/>
                  <a:gd name="T5" fmla="*/ 2 h 9"/>
                  <a:gd name="T6" fmla="*/ 4 w 7"/>
                  <a:gd name="T7" fmla="*/ 9 h 9"/>
                  <a:gd name="T8" fmla="*/ 5 w 7"/>
                  <a:gd name="T9" fmla="*/ 9 h 9"/>
                  <a:gd name="T10" fmla="*/ 0 w 7"/>
                  <a:gd name="T11" fmla="*/ 2 h 9"/>
                  <a:gd name="T12" fmla="*/ 5 w 7"/>
                  <a:gd name="T13" fmla="*/ 9 h 9"/>
                  <a:gd name="T14" fmla="*/ 7 w 7"/>
                  <a:gd name="T15" fmla="*/ 5 h 9"/>
                  <a:gd name="T16" fmla="*/ 7 w 7"/>
                  <a:gd name="T17" fmla="*/ 2 h 9"/>
                  <a:gd name="T18" fmla="*/ 4 w 7"/>
                  <a:gd name="T19" fmla="*/ 0 h 9"/>
                  <a:gd name="T20" fmla="*/ 0 w 7"/>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0" y="2"/>
                    </a:moveTo>
                    <a:lnTo>
                      <a:pt x="0" y="2"/>
                    </a:lnTo>
                    <a:lnTo>
                      <a:pt x="4" y="9"/>
                    </a:lnTo>
                    <a:lnTo>
                      <a:pt x="5" y="9"/>
                    </a:lnTo>
                    <a:lnTo>
                      <a:pt x="0" y="2"/>
                    </a:lnTo>
                    <a:lnTo>
                      <a:pt x="5" y="9"/>
                    </a:lnTo>
                    <a:lnTo>
                      <a:pt x="7" y="5"/>
                    </a:lnTo>
                    <a:lnTo>
                      <a:pt x="7" y="2"/>
                    </a:lnTo>
                    <a:lnTo>
                      <a:pt x="4"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3" name="Freeform 2467"/>
              <p:cNvSpPr>
                <a:spLocks/>
              </p:cNvSpPr>
              <p:nvPr/>
            </p:nvSpPr>
            <p:spPr bwMode="auto">
              <a:xfrm>
                <a:off x="3898" y="3378"/>
                <a:ext cx="8" cy="9"/>
              </a:xfrm>
              <a:custGeom>
                <a:avLst/>
                <a:gdLst>
                  <a:gd name="T0" fmla="*/ 2 w 8"/>
                  <a:gd name="T1" fmla="*/ 0 h 9"/>
                  <a:gd name="T2" fmla="*/ 2 w 8"/>
                  <a:gd name="T3" fmla="*/ 0 h 9"/>
                  <a:gd name="T4" fmla="*/ 0 w 8"/>
                  <a:gd name="T5" fmla="*/ 2 h 9"/>
                  <a:gd name="T6" fmla="*/ 5 w 8"/>
                  <a:gd name="T7" fmla="*/ 9 h 9"/>
                  <a:gd name="T8" fmla="*/ 7 w 8"/>
                  <a:gd name="T9" fmla="*/ 7 h 9"/>
                  <a:gd name="T10" fmla="*/ 2 w 8"/>
                  <a:gd name="T11" fmla="*/ 0 h 9"/>
                  <a:gd name="T12" fmla="*/ 7 w 8"/>
                  <a:gd name="T13" fmla="*/ 7 h 9"/>
                  <a:gd name="T14" fmla="*/ 8 w 8"/>
                  <a:gd name="T15" fmla="*/ 5 h 9"/>
                  <a:gd name="T16" fmla="*/ 7 w 8"/>
                  <a:gd name="T17" fmla="*/ 2 h 9"/>
                  <a:gd name="T18" fmla="*/ 5 w 8"/>
                  <a:gd name="T19" fmla="*/ 0 h 9"/>
                  <a:gd name="T20" fmla="*/ 2 w 8"/>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0"/>
                    </a:moveTo>
                    <a:lnTo>
                      <a:pt x="2" y="0"/>
                    </a:lnTo>
                    <a:lnTo>
                      <a:pt x="0" y="2"/>
                    </a:lnTo>
                    <a:lnTo>
                      <a:pt x="5" y="9"/>
                    </a:lnTo>
                    <a:lnTo>
                      <a:pt x="7" y="7"/>
                    </a:lnTo>
                    <a:lnTo>
                      <a:pt x="2" y="0"/>
                    </a:lnTo>
                    <a:lnTo>
                      <a:pt x="7" y="7"/>
                    </a:lnTo>
                    <a:lnTo>
                      <a:pt x="8" y="5"/>
                    </a:lnTo>
                    <a:lnTo>
                      <a:pt x="7" y="2"/>
                    </a:lnTo>
                    <a:lnTo>
                      <a:pt x="5"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4" name="Freeform 2468"/>
              <p:cNvSpPr>
                <a:spLocks/>
              </p:cNvSpPr>
              <p:nvPr/>
            </p:nvSpPr>
            <p:spPr bwMode="auto">
              <a:xfrm>
                <a:off x="3900" y="3378"/>
                <a:ext cx="6" cy="7"/>
              </a:xfrm>
              <a:custGeom>
                <a:avLst/>
                <a:gdLst>
                  <a:gd name="T0" fmla="*/ 5 w 6"/>
                  <a:gd name="T1" fmla="*/ 7 h 7"/>
                  <a:gd name="T2" fmla="*/ 2 w 6"/>
                  <a:gd name="T3" fmla="*/ 0 h 7"/>
                  <a:gd name="T4" fmla="*/ 0 w 6"/>
                  <a:gd name="T5" fmla="*/ 0 h 7"/>
                  <a:gd name="T6" fmla="*/ 3 w 6"/>
                  <a:gd name="T7" fmla="*/ 7 h 7"/>
                  <a:gd name="T8" fmla="*/ 5 w 6"/>
                  <a:gd name="T9" fmla="*/ 7 h 7"/>
                  <a:gd name="T10" fmla="*/ 5 w 6"/>
                  <a:gd name="T11" fmla="*/ 7 h 7"/>
                  <a:gd name="T12" fmla="*/ 5 w 6"/>
                  <a:gd name="T13" fmla="*/ 7 h 7"/>
                  <a:gd name="T14" fmla="*/ 6 w 6"/>
                  <a:gd name="T15" fmla="*/ 5 h 7"/>
                  <a:gd name="T16" fmla="*/ 6 w 6"/>
                  <a:gd name="T17" fmla="*/ 2 h 7"/>
                  <a:gd name="T18" fmla="*/ 5 w 6"/>
                  <a:gd name="T19" fmla="*/ 0 h 7"/>
                  <a:gd name="T20" fmla="*/ 2 w 6"/>
                  <a:gd name="T21" fmla="*/ 0 h 7"/>
                  <a:gd name="T22" fmla="*/ 5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5" y="7"/>
                    </a:moveTo>
                    <a:lnTo>
                      <a:pt x="2" y="0"/>
                    </a:lnTo>
                    <a:lnTo>
                      <a:pt x="0" y="0"/>
                    </a:lnTo>
                    <a:lnTo>
                      <a:pt x="3" y="7"/>
                    </a:lnTo>
                    <a:lnTo>
                      <a:pt x="5" y="7"/>
                    </a:lnTo>
                    <a:lnTo>
                      <a:pt x="6" y="5"/>
                    </a:lnTo>
                    <a:lnTo>
                      <a:pt x="6" y="2"/>
                    </a:lnTo>
                    <a:lnTo>
                      <a:pt x="5" y="0"/>
                    </a:lnTo>
                    <a:lnTo>
                      <a:pt x="2" y="0"/>
                    </a:lnTo>
                    <a:lnTo>
                      <a:pt x="5"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5" name="Freeform 2469"/>
              <p:cNvSpPr>
                <a:spLocks/>
              </p:cNvSpPr>
              <p:nvPr/>
            </p:nvSpPr>
            <p:spPr bwMode="auto">
              <a:xfrm>
                <a:off x="3902" y="3377"/>
                <a:ext cx="6" cy="8"/>
              </a:xfrm>
              <a:custGeom>
                <a:avLst/>
                <a:gdLst>
                  <a:gd name="T0" fmla="*/ 1 w 6"/>
                  <a:gd name="T1" fmla="*/ 0 h 8"/>
                  <a:gd name="T2" fmla="*/ 0 w 6"/>
                  <a:gd name="T3" fmla="*/ 1 h 8"/>
                  <a:gd name="T4" fmla="*/ 0 w 6"/>
                  <a:gd name="T5" fmla="*/ 1 h 8"/>
                  <a:gd name="T6" fmla="*/ 3 w 6"/>
                  <a:gd name="T7" fmla="*/ 8 h 8"/>
                  <a:gd name="T8" fmla="*/ 4 w 6"/>
                  <a:gd name="T9" fmla="*/ 8 h 8"/>
                  <a:gd name="T10" fmla="*/ 1 w 6"/>
                  <a:gd name="T11" fmla="*/ 0 h 8"/>
                  <a:gd name="T12" fmla="*/ 4 w 6"/>
                  <a:gd name="T13" fmla="*/ 8 h 8"/>
                  <a:gd name="T14" fmla="*/ 6 w 6"/>
                  <a:gd name="T15" fmla="*/ 5 h 8"/>
                  <a:gd name="T16" fmla="*/ 6 w 6"/>
                  <a:gd name="T17" fmla="*/ 3 h 8"/>
                  <a:gd name="T18" fmla="*/ 3 w 6"/>
                  <a:gd name="T19" fmla="*/ 0 h 8"/>
                  <a:gd name="T20" fmla="*/ 0 w 6"/>
                  <a:gd name="T21" fmla="*/ 1 h 8"/>
                  <a:gd name="T22" fmla="*/ 1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0"/>
                    </a:moveTo>
                    <a:lnTo>
                      <a:pt x="0" y="1"/>
                    </a:lnTo>
                    <a:lnTo>
                      <a:pt x="3" y="8"/>
                    </a:lnTo>
                    <a:lnTo>
                      <a:pt x="4" y="8"/>
                    </a:lnTo>
                    <a:lnTo>
                      <a:pt x="1" y="0"/>
                    </a:lnTo>
                    <a:lnTo>
                      <a:pt x="4" y="8"/>
                    </a:lnTo>
                    <a:lnTo>
                      <a:pt x="6" y="5"/>
                    </a:lnTo>
                    <a:lnTo>
                      <a:pt x="6" y="3"/>
                    </a:lnTo>
                    <a:lnTo>
                      <a:pt x="3" y="0"/>
                    </a:lnTo>
                    <a:lnTo>
                      <a:pt x="0" y="1"/>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6" name="Freeform 2470"/>
              <p:cNvSpPr>
                <a:spLocks/>
              </p:cNvSpPr>
              <p:nvPr/>
            </p:nvSpPr>
            <p:spPr bwMode="auto">
              <a:xfrm>
                <a:off x="3903" y="3377"/>
                <a:ext cx="5" cy="8"/>
              </a:xfrm>
              <a:custGeom>
                <a:avLst/>
                <a:gdLst>
                  <a:gd name="T0" fmla="*/ 0 w 5"/>
                  <a:gd name="T1" fmla="*/ 0 h 8"/>
                  <a:gd name="T2" fmla="*/ 0 w 5"/>
                  <a:gd name="T3" fmla="*/ 0 h 8"/>
                  <a:gd name="T4" fmla="*/ 0 w 5"/>
                  <a:gd name="T5" fmla="*/ 0 h 8"/>
                  <a:gd name="T6" fmla="*/ 2 w 5"/>
                  <a:gd name="T7" fmla="*/ 8 h 8"/>
                  <a:gd name="T8" fmla="*/ 3 w 5"/>
                  <a:gd name="T9" fmla="*/ 8 h 8"/>
                  <a:gd name="T10" fmla="*/ 0 w 5"/>
                  <a:gd name="T11" fmla="*/ 0 h 8"/>
                  <a:gd name="T12" fmla="*/ 3 w 5"/>
                  <a:gd name="T13" fmla="*/ 8 h 8"/>
                  <a:gd name="T14" fmla="*/ 5 w 5"/>
                  <a:gd name="T15" fmla="*/ 5 h 8"/>
                  <a:gd name="T16" fmla="*/ 5 w 5"/>
                  <a:gd name="T17" fmla="*/ 1 h 8"/>
                  <a:gd name="T18" fmla="*/ 3 w 5"/>
                  <a:gd name="T19" fmla="*/ 0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2" y="8"/>
                    </a:lnTo>
                    <a:lnTo>
                      <a:pt x="3" y="8"/>
                    </a:lnTo>
                    <a:lnTo>
                      <a:pt x="0" y="0"/>
                    </a:lnTo>
                    <a:lnTo>
                      <a:pt x="3" y="8"/>
                    </a:lnTo>
                    <a:lnTo>
                      <a:pt x="5" y="5"/>
                    </a:lnTo>
                    <a:lnTo>
                      <a:pt x="5" y="1"/>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7" name="Freeform 2471"/>
              <p:cNvSpPr>
                <a:spLocks/>
              </p:cNvSpPr>
              <p:nvPr/>
            </p:nvSpPr>
            <p:spPr bwMode="auto">
              <a:xfrm>
                <a:off x="3903" y="3377"/>
                <a:ext cx="7" cy="8"/>
              </a:xfrm>
              <a:custGeom>
                <a:avLst/>
                <a:gdLst>
                  <a:gd name="T0" fmla="*/ 3 w 7"/>
                  <a:gd name="T1" fmla="*/ 6 h 8"/>
                  <a:gd name="T2" fmla="*/ 2 w 7"/>
                  <a:gd name="T3" fmla="*/ 0 h 8"/>
                  <a:gd name="T4" fmla="*/ 0 w 7"/>
                  <a:gd name="T5" fmla="*/ 0 h 8"/>
                  <a:gd name="T6" fmla="*/ 3 w 7"/>
                  <a:gd name="T7" fmla="*/ 8 h 8"/>
                  <a:gd name="T8" fmla="*/ 3 w 7"/>
                  <a:gd name="T9" fmla="*/ 6 h 8"/>
                  <a:gd name="T10" fmla="*/ 3 w 7"/>
                  <a:gd name="T11" fmla="*/ 6 h 8"/>
                  <a:gd name="T12" fmla="*/ 3 w 7"/>
                  <a:gd name="T13" fmla="*/ 6 h 8"/>
                  <a:gd name="T14" fmla="*/ 7 w 7"/>
                  <a:gd name="T15" fmla="*/ 5 h 8"/>
                  <a:gd name="T16" fmla="*/ 7 w 7"/>
                  <a:gd name="T17" fmla="*/ 3 h 8"/>
                  <a:gd name="T18" fmla="*/ 5 w 7"/>
                  <a:gd name="T19" fmla="*/ 0 h 8"/>
                  <a:gd name="T20" fmla="*/ 2 w 7"/>
                  <a:gd name="T21" fmla="*/ 0 h 8"/>
                  <a:gd name="T22" fmla="*/ 3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3" y="6"/>
                    </a:moveTo>
                    <a:lnTo>
                      <a:pt x="2" y="0"/>
                    </a:lnTo>
                    <a:lnTo>
                      <a:pt x="0" y="0"/>
                    </a:lnTo>
                    <a:lnTo>
                      <a:pt x="3" y="8"/>
                    </a:lnTo>
                    <a:lnTo>
                      <a:pt x="3" y="6"/>
                    </a:lnTo>
                    <a:lnTo>
                      <a:pt x="7" y="5"/>
                    </a:lnTo>
                    <a:lnTo>
                      <a:pt x="7" y="3"/>
                    </a:lnTo>
                    <a:lnTo>
                      <a:pt x="5" y="0"/>
                    </a:lnTo>
                    <a:lnTo>
                      <a:pt x="2" y="0"/>
                    </a:lnTo>
                    <a:lnTo>
                      <a:pt x="3"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8" name="Freeform 2472"/>
              <p:cNvSpPr>
                <a:spLocks/>
              </p:cNvSpPr>
              <p:nvPr/>
            </p:nvSpPr>
            <p:spPr bwMode="auto">
              <a:xfrm>
                <a:off x="3905" y="3377"/>
                <a:ext cx="6" cy="6"/>
              </a:xfrm>
              <a:custGeom>
                <a:avLst/>
                <a:gdLst>
                  <a:gd name="T0" fmla="*/ 1 w 6"/>
                  <a:gd name="T1" fmla="*/ 0 h 6"/>
                  <a:gd name="T2" fmla="*/ 1 w 6"/>
                  <a:gd name="T3" fmla="*/ 0 h 6"/>
                  <a:gd name="T4" fmla="*/ 0 w 6"/>
                  <a:gd name="T5" fmla="*/ 0 h 6"/>
                  <a:gd name="T6" fmla="*/ 1 w 6"/>
                  <a:gd name="T7" fmla="*/ 6 h 6"/>
                  <a:gd name="T8" fmla="*/ 3 w 6"/>
                  <a:gd name="T9" fmla="*/ 6 h 6"/>
                  <a:gd name="T10" fmla="*/ 1 w 6"/>
                  <a:gd name="T11" fmla="*/ 0 h 6"/>
                  <a:gd name="T12" fmla="*/ 3 w 6"/>
                  <a:gd name="T13" fmla="*/ 6 h 6"/>
                  <a:gd name="T14" fmla="*/ 6 w 6"/>
                  <a:gd name="T15" fmla="*/ 5 h 6"/>
                  <a:gd name="T16" fmla="*/ 6 w 6"/>
                  <a:gd name="T17" fmla="*/ 1 h 6"/>
                  <a:gd name="T18" fmla="*/ 5 w 6"/>
                  <a:gd name="T19" fmla="*/ 0 h 6"/>
                  <a:gd name="T20" fmla="*/ 1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1" y="0"/>
                    </a:moveTo>
                    <a:lnTo>
                      <a:pt x="1" y="0"/>
                    </a:lnTo>
                    <a:lnTo>
                      <a:pt x="0" y="0"/>
                    </a:lnTo>
                    <a:lnTo>
                      <a:pt x="1" y="6"/>
                    </a:lnTo>
                    <a:lnTo>
                      <a:pt x="3" y="6"/>
                    </a:lnTo>
                    <a:lnTo>
                      <a:pt x="1" y="0"/>
                    </a:lnTo>
                    <a:lnTo>
                      <a:pt x="3" y="6"/>
                    </a:lnTo>
                    <a:lnTo>
                      <a:pt x="6" y="5"/>
                    </a:lnTo>
                    <a:lnTo>
                      <a:pt x="6" y="1"/>
                    </a:lnTo>
                    <a:lnTo>
                      <a:pt x="5" y="0"/>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49" name="Freeform 2473"/>
              <p:cNvSpPr>
                <a:spLocks/>
              </p:cNvSpPr>
              <p:nvPr/>
            </p:nvSpPr>
            <p:spPr bwMode="auto">
              <a:xfrm>
                <a:off x="3906" y="3377"/>
                <a:ext cx="5" cy="6"/>
              </a:xfrm>
              <a:custGeom>
                <a:avLst/>
                <a:gdLst>
                  <a:gd name="T0" fmla="*/ 2 w 5"/>
                  <a:gd name="T1" fmla="*/ 0 h 6"/>
                  <a:gd name="T2" fmla="*/ 2 w 5"/>
                  <a:gd name="T3" fmla="*/ 0 h 6"/>
                  <a:gd name="T4" fmla="*/ 0 w 5"/>
                  <a:gd name="T5" fmla="*/ 0 h 6"/>
                  <a:gd name="T6" fmla="*/ 2 w 5"/>
                  <a:gd name="T7" fmla="*/ 6 h 6"/>
                  <a:gd name="T8" fmla="*/ 2 w 5"/>
                  <a:gd name="T9" fmla="*/ 6 h 6"/>
                  <a:gd name="T10" fmla="*/ 2 w 5"/>
                  <a:gd name="T11" fmla="*/ 0 h 6"/>
                  <a:gd name="T12" fmla="*/ 2 w 5"/>
                  <a:gd name="T13" fmla="*/ 6 h 6"/>
                  <a:gd name="T14" fmla="*/ 5 w 5"/>
                  <a:gd name="T15" fmla="*/ 5 h 6"/>
                  <a:gd name="T16" fmla="*/ 5 w 5"/>
                  <a:gd name="T17" fmla="*/ 3 h 6"/>
                  <a:gd name="T18" fmla="*/ 5 w 5"/>
                  <a:gd name="T19" fmla="*/ 0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0"/>
                    </a:lnTo>
                    <a:lnTo>
                      <a:pt x="2" y="6"/>
                    </a:lnTo>
                    <a:lnTo>
                      <a:pt x="2" y="0"/>
                    </a:lnTo>
                    <a:lnTo>
                      <a:pt x="2" y="6"/>
                    </a:lnTo>
                    <a:lnTo>
                      <a:pt x="5" y="5"/>
                    </a:lnTo>
                    <a:lnTo>
                      <a:pt x="5" y="3"/>
                    </a:lnTo>
                    <a:lnTo>
                      <a:pt x="5"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0" name="Freeform 2474"/>
              <p:cNvSpPr>
                <a:spLocks/>
              </p:cNvSpPr>
              <p:nvPr/>
            </p:nvSpPr>
            <p:spPr bwMode="auto">
              <a:xfrm>
                <a:off x="3908" y="3377"/>
                <a:ext cx="5" cy="6"/>
              </a:xfrm>
              <a:custGeom>
                <a:avLst/>
                <a:gdLst>
                  <a:gd name="T0" fmla="*/ 2 w 5"/>
                  <a:gd name="T1" fmla="*/ 0 h 6"/>
                  <a:gd name="T2" fmla="*/ 0 w 5"/>
                  <a:gd name="T3" fmla="*/ 0 h 6"/>
                  <a:gd name="T4" fmla="*/ 0 w 5"/>
                  <a:gd name="T5" fmla="*/ 0 h 6"/>
                  <a:gd name="T6" fmla="*/ 0 w 5"/>
                  <a:gd name="T7" fmla="*/ 6 h 6"/>
                  <a:gd name="T8" fmla="*/ 2 w 5"/>
                  <a:gd name="T9" fmla="*/ 6 h 6"/>
                  <a:gd name="T10" fmla="*/ 2 w 5"/>
                  <a:gd name="T11" fmla="*/ 0 h 6"/>
                  <a:gd name="T12" fmla="*/ 2 w 5"/>
                  <a:gd name="T13" fmla="*/ 6 h 6"/>
                  <a:gd name="T14" fmla="*/ 5 w 5"/>
                  <a:gd name="T15" fmla="*/ 5 h 6"/>
                  <a:gd name="T16" fmla="*/ 5 w 5"/>
                  <a:gd name="T17" fmla="*/ 3 h 6"/>
                  <a:gd name="T18" fmla="*/ 3 w 5"/>
                  <a:gd name="T19" fmla="*/ 0 h 6"/>
                  <a:gd name="T20" fmla="*/ 0 w 5"/>
                  <a:gd name="T21" fmla="*/ 0 h 6"/>
                  <a:gd name="T22" fmla="*/ 2 w 5"/>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0"/>
                    </a:moveTo>
                    <a:lnTo>
                      <a:pt x="0" y="0"/>
                    </a:lnTo>
                    <a:lnTo>
                      <a:pt x="0" y="6"/>
                    </a:lnTo>
                    <a:lnTo>
                      <a:pt x="2" y="6"/>
                    </a:lnTo>
                    <a:lnTo>
                      <a:pt x="2" y="0"/>
                    </a:lnTo>
                    <a:lnTo>
                      <a:pt x="2" y="6"/>
                    </a:lnTo>
                    <a:lnTo>
                      <a:pt x="5" y="5"/>
                    </a:lnTo>
                    <a:lnTo>
                      <a:pt x="5" y="3"/>
                    </a:lnTo>
                    <a:lnTo>
                      <a:pt x="3" y="0"/>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1" name="Freeform 2475"/>
              <p:cNvSpPr>
                <a:spLocks/>
              </p:cNvSpPr>
              <p:nvPr/>
            </p:nvSpPr>
            <p:spPr bwMode="auto">
              <a:xfrm>
                <a:off x="3910" y="3377"/>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2" name="Freeform 2476"/>
              <p:cNvSpPr>
                <a:spLocks/>
              </p:cNvSpPr>
              <p:nvPr/>
            </p:nvSpPr>
            <p:spPr bwMode="auto">
              <a:xfrm>
                <a:off x="3910" y="3377"/>
                <a:ext cx="5" cy="6"/>
              </a:xfrm>
              <a:custGeom>
                <a:avLst/>
                <a:gdLst>
                  <a:gd name="T0" fmla="*/ 1 w 5"/>
                  <a:gd name="T1" fmla="*/ 0 h 6"/>
                  <a:gd name="T2" fmla="*/ 1 w 5"/>
                  <a:gd name="T3" fmla="*/ 0 h 6"/>
                  <a:gd name="T4" fmla="*/ 0 w 5"/>
                  <a:gd name="T5" fmla="*/ 0 h 6"/>
                  <a:gd name="T6" fmla="*/ 0 w 5"/>
                  <a:gd name="T7" fmla="*/ 6 h 6"/>
                  <a:gd name="T8" fmla="*/ 1 w 5"/>
                  <a:gd name="T9" fmla="*/ 6 h 6"/>
                  <a:gd name="T10" fmla="*/ 1 w 5"/>
                  <a:gd name="T11" fmla="*/ 0 h 6"/>
                  <a:gd name="T12" fmla="*/ 1 w 5"/>
                  <a:gd name="T13" fmla="*/ 6 h 6"/>
                  <a:gd name="T14" fmla="*/ 5 w 5"/>
                  <a:gd name="T15" fmla="*/ 6 h 6"/>
                  <a:gd name="T16" fmla="*/ 5 w 5"/>
                  <a:gd name="T17" fmla="*/ 3 h 6"/>
                  <a:gd name="T18" fmla="*/ 5 w 5"/>
                  <a:gd name="T19" fmla="*/ 0 h 6"/>
                  <a:gd name="T20" fmla="*/ 1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1" y="0"/>
                    </a:moveTo>
                    <a:lnTo>
                      <a:pt x="1" y="0"/>
                    </a:lnTo>
                    <a:lnTo>
                      <a:pt x="0" y="0"/>
                    </a:lnTo>
                    <a:lnTo>
                      <a:pt x="0" y="6"/>
                    </a:lnTo>
                    <a:lnTo>
                      <a:pt x="1" y="6"/>
                    </a:lnTo>
                    <a:lnTo>
                      <a:pt x="1" y="0"/>
                    </a:lnTo>
                    <a:lnTo>
                      <a:pt x="1" y="6"/>
                    </a:lnTo>
                    <a:lnTo>
                      <a:pt x="5" y="6"/>
                    </a:lnTo>
                    <a:lnTo>
                      <a:pt x="5" y="3"/>
                    </a:lnTo>
                    <a:lnTo>
                      <a:pt x="5" y="0"/>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3" name="Freeform 2477"/>
              <p:cNvSpPr>
                <a:spLocks/>
              </p:cNvSpPr>
              <p:nvPr/>
            </p:nvSpPr>
            <p:spPr bwMode="auto">
              <a:xfrm>
                <a:off x="3910" y="3377"/>
                <a:ext cx="6" cy="6"/>
              </a:xfrm>
              <a:custGeom>
                <a:avLst/>
                <a:gdLst>
                  <a:gd name="T0" fmla="*/ 1 w 6"/>
                  <a:gd name="T1" fmla="*/ 6 h 6"/>
                  <a:gd name="T2" fmla="*/ 3 w 6"/>
                  <a:gd name="T3" fmla="*/ 0 h 6"/>
                  <a:gd name="T4" fmla="*/ 1 w 6"/>
                  <a:gd name="T5" fmla="*/ 0 h 6"/>
                  <a:gd name="T6" fmla="*/ 0 w 6"/>
                  <a:gd name="T7" fmla="*/ 6 h 6"/>
                  <a:gd name="T8" fmla="*/ 1 w 6"/>
                  <a:gd name="T9" fmla="*/ 6 h 6"/>
                  <a:gd name="T10" fmla="*/ 1 w 6"/>
                  <a:gd name="T11" fmla="*/ 6 h 6"/>
                  <a:gd name="T12" fmla="*/ 1 w 6"/>
                  <a:gd name="T13" fmla="*/ 6 h 6"/>
                  <a:gd name="T14" fmla="*/ 5 w 6"/>
                  <a:gd name="T15" fmla="*/ 6 h 6"/>
                  <a:gd name="T16" fmla="*/ 6 w 6"/>
                  <a:gd name="T17" fmla="*/ 3 h 6"/>
                  <a:gd name="T18" fmla="*/ 5 w 6"/>
                  <a:gd name="T19" fmla="*/ 1 h 6"/>
                  <a:gd name="T20" fmla="*/ 3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3" y="0"/>
                    </a:lnTo>
                    <a:lnTo>
                      <a:pt x="1" y="0"/>
                    </a:lnTo>
                    <a:lnTo>
                      <a:pt x="0" y="6"/>
                    </a:lnTo>
                    <a:lnTo>
                      <a:pt x="1" y="6"/>
                    </a:lnTo>
                    <a:lnTo>
                      <a:pt x="5" y="6"/>
                    </a:lnTo>
                    <a:lnTo>
                      <a:pt x="6" y="3"/>
                    </a:lnTo>
                    <a:lnTo>
                      <a:pt x="5" y="1"/>
                    </a:lnTo>
                    <a:lnTo>
                      <a:pt x="3"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4" name="Freeform 2478"/>
              <p:cNvSpPr>
                <a:spLocks/>
              </p:cNvSpPr>
              <p:nvPr/>
            </p:nvSpPr>
            <p:spPr bwMode="auto">
              <a:xfrm>
                <a:off x="3911" y="3377"/>
                <a:ext cx="5" cy="6"/>
              </a:xfrm>
              <a:custGeom>
                <a:avLst/>
                <a:gdLst>
                  <a:gd name="T0" fmla="*/ 4 w 5"/>
                  <a:gd name="T1" fmla="*/ 0 h 6"/>
                  <a:gd name="T2" fmla="*/ 2 w 5"/>
                  <a:gd name="T3" fmla="*/ 0 h 6"/>
                  <a:gd name="T4" fmla="*/ 2 w 5"/>
                  <a:gd name="T5" fmla="*/ 0 h 6"/>
                  <a:gd name="T6" fmla="*/ 0 w 5"/>
                  <a:gd name="T7" fmla="*/ 6 h 6"/>
                  <a:gd name="T8" fmla="*/ 2 w 5"/>
                  <a:gd name="T9" fmla="*/ 6 h 6"/>
                  <a:gd name="T10" fmla="*/ 4 w 5"/>
                  <a:gd name="T11" fmla="*/ 0 h 6"/>
                  <a:gd name="T12" fmla="*/ 2 w 5"/>
                  <a:gd name="T13" fmla="*/ 6 h 6"/>
                  <a:gd name="T14" fmla="*/ 4 w 5"/>
                  <a:gd name="T15" fmla="*/ 6 h 6"/>
                  <a:gd name="T16" fmla="*/ 5 w 5"/>
                  <a:gd name="T17" fmla="*/ 5 h 6"/>
                  <a:gd name="T18" fmla="*/ 5 w 5"/>
                  <a:gd name="T19" fmla="*/ 1 h 6"/>
                  <a:gd name="T20" fmla="*/ 2 w 5"/>
                  <a:gd name="T21" fmla="*/ 0 h 6"/>
                  <a:gd name="T22" fmla="*/ 4 w 5"/>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4" y="0"/>
                    </a:moveTo>
                    <a:lnTo>
                      <a:pt x="2" y="0"/>
                    </a:lnTo>
                    <a:lnTo>
                      <a:pt x="0" y="6"/>
                    </a:lnTo>
                    <a:lnTo>
                      <a:pt x="2" y="6"/>
                    </a:lnTo>
                    <a:lnTo>
                      <a:pt x="4" y="0"/>
                    </a:lnTo>
                    <a:lnTo>
                      <a:pt x="2" y="6"/>
                    </a:lnTo>
                    <a:lnTo>
                      <a:pt x="4" y="6"/>
                    </a:lnTo>
                    <a:lnTo>
                      <a:pt x="5" y="5"/>
                    </a:lnTo>
                    <a:lnTo>
                      <a:pt x="5" y="1"/>
                    </a:lnTo>
                    <a:lnTo>
                      <a:pt x="2" y="0"/>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5" name="Freeform 2479"/>
              <p:cNvSpPr>
                <a:spLocks/>
              </p:cNvSpPr>
              <p:nvPr/>
            </p:nvSpPr>
            <p:spPr bwMode="auto">
              <a:xfrm>
                <a:off x="3911" y="3377"/>
                <a:ext cx="7" cy="8"/>
              </a:xfrm>
              <a:custGeom>
                <a:avLst/>
                <a:gdLst>
                  <a:gd name="T0" fmla="*/ 4 w 7"/>
                  <a:gd name="T1" fmla="*/ 0 h 8"/>
                  <a:gd name="T2" fmla="*/ 4 w 7"/>
                  <a:gd name="T3" fmla="*/ 0 h 8"/>
                  <a:gd name="T4" fmla="*/ 4 w 7"/>
                  <a:gd name="T5" fmla="*/ 0 h 8"/>
                  <a:gd name="T6" fmla="*/ 0 w 7"/>
                  <a:gd name="T7" fmla="*/ 6 h 8"/>
                  <a:gd name="T8" fmla="*/ 2 w 7"/>
                  <a:gd name="T9" fmla="*/ 8 h 8"/>
                  <a:gd name="T10" fmla="*/ 4 w 7"/>
                  <a:gd name="T11" fmla="*/ 0 h 8"/>
                  <a:gd name="T12" fmla="*/ 2 w 7"/>
                  <a:gd name="T13" fmla="*/ 8 h 8"/>
                  <a:gd name="T14" fmla="*/ 5 w 7"/>
                  <a:gd name="T15" fmla="*/ 6 h 8"/>
                  <a:gd name="T16" fmla="*/ 7 w 7"/>
                  <a:gd name="T17" fmla="*/ 5 h 8"/>
                  <a:gd name="T18" fmla="*/ 7 w 7"/>
                  <a:gd name="T19" fmla="*/ 1 h 8"/>
                  <a:gd name="T20" fmla="*/ 4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4" y="0"/>
                    </a:moveTo>
                    <a:lnTo>
                      <a:pt x="4" y="0"/>
                    </a:lnTo>
                    <a:lnTo>
                      <a:pt x="0" y="6"/>
                    </a:lnTo>
                    <a:lnTo>
                      <a:pt x="2" y="8"/>
                    </a:lnTo>
                    <a:lnTo>
                      <a:pt x="4" y="0"/>
                    </a:lnTo>
                    <a:lnTo>
                      <a:pt x="2" y="8"/>
                    </a:lnTo>
                    <a:lnTo>
                      <a:pt x="5" y="6"/>
                    </a:lnTo>
                    <a:lnTo>
                      <a:pt x="7" y="5"/>
                    </a:lnTo>
                    <a:lnTo>
                      <a:pt x="7" y="1"/>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6" name="Freeform 2480"/>
              <p:cNvSpPr>
                <a:spLocks/>
              </p:cNvSpPr>
              <p:nvPr/>
            </p:nvSpPr>
            <p:spPr bwMode="auto">
              <a:xfrm>
                <a:off x="3913" y="3377"/>
                <a:ext cx="5" cy="8"/>
              </a:xfrm>
              <a:custGeom>
                <a:avLst/>
                <a:gdLst>
                  <a:gd name="T0" fmla="*/ 3 w 5"/>
                  <a:gd name="T1" fmla="*/ 0 h 8"/>
                  <a:gd name="T2" fmla="*/ 3 w 5"/>
                  <a:gd name="T3" fmla="*/ 0 h 8"/>
                  <a:gd name="T4" fmla="*/ 2 w 5"/>
                  <a:gd name="T5" fmla="*/ 0 h 8"/>
                  <a:gd name="T6" fmla="*/ 0 w 5"/>
                  <a:gd name="T7" fmla="*/ 6 h 8"/>
                  <a:gd name="T8" fmla="*/ 0 w 5"/>
                  <a:gd name="T9" fmla="*/ 8 h 8"/>
                  <a:gd name="T10" fmla="*/ 3 w 5"/>
                  <a:gd name="T11" fmla="*/ 0 h 8"/>
                  <a:gd name="T12" fmla="*/ 0 w 5"/>
                  <a:gd name="T13" fmla="*/ 8 h 8"/>
                  <a:gd name="T14" fmla="*/ 3 w 5"/>
                  <a:gd name="T15" fmla="*/ 8 h 8"/>
                  <a:gd name="T16" fmla="*/ 5 w 5"/>
                  <a:gd name="T17" fmla="*/ 5 h 8"/>
                  <a:gd name="T18" fmla="*/ 5 w 5"/>
                  <a:gd name="T19" fmla="*/ 3 h 8"/>
                  <a:gd name="T20" fmla="*/ 3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3" y="0"/>
                    </a:moveTo>
                    <a:lnTo>
                      <a:pt x="3" y="0"/>
                    </a:lnTo>
                    <a:lnTo>
                      <a:pt x="2" y="0"/>
                    </a:lnTo>
                    <a:lnTo>
                      <a:pt x="0" y="6"/>
                    </a:lnTo>
                    <a:lnTo>
                      <a:pt x="0" y="8"/>
                    </a:lnTo>
                    <a:lnTo>
                      <a:pt x="3" y="0"/>
                    </a:lnTo>
                    <a:lnTo>
                      <a:pt x="0" y="8"/>
                    </a:lnTo>
                    <a:lnTo>
                      <a:pt x="3" y="8"/>
                    </a:lnTo>
                    <a:lnTo>
                      <a:pt x="5" y="5"/>
                    </a:lnTo>
                    <a:lnTo>
                      <a:pt x="5" y="3"/>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7" name="Freeform 2481"/>
              <p:cNvSpPr>
                <a:spLocks/>
              </p:cNvSpPr>
              <p:nvPr/>
            </p:nvSpPr>
            <p:spPr bwMode="auto">
              <a:xfrm>
                <a:off x="3913" y="3377"/>
                <a:ext cx="6" cy="8"/>
              </a:xfrm>
              <a:custGeom>
                <a:avLst/>
                <a:gdLst>
                  <a:gd name="T0" fmla="*/ 2 w 6"/>
                  <a:gd name="T1" fmla="*/ 8 h 8"/>
                  <a:gd name="T2" fmla="*/ 5 w 6"/>
                  <a:gd name="T3" fmla="*/ 1 h 8"/>
                  <a:gd name="T4" fmla="*/ 3 w 6"/>
                  <a:gd name="T5" fmla="*/ 0 h 8"/>
                  <a:gd name="T6" fmla="*/ 0 w 6"/>
                  <a:gd name="T7" fmla="*/ 8 h 8"/>
                  <a:gd name="T8" fmla="*/ 2 w 6"/>
                  <a:gd name="T9" fmla="*/ 8 h 8"/>
                  <a:gd name="T10" fmla="*/ 2 w 6"/>
                  <a:gd name="T11" fmla="*/ 8 h 8"/>
                  <a:gd name="T12" fmla="*/ 2 w 6"/>
                  <a:gd name="T13" fmla="*/ 8 h 8"/>
                  <a:gd name="T14" fmla="*/ 5 w 6"/>
                  <a:gd name="T15" fmla="*/ 8 h 8"/>
                  <a:gd name="T16" fmla="*/ 6 w 6"/>
                  <a:gd name="T17" fmla="*/ 6 h 8"/>
                  <a:gd name="T18" fmla="*/ 6 w 6"/>
                  <a:gd name="T19" fmla="*/ 3 h 8"/>
                  <a:gd name="T20" fmla="*/ 5 w 6"/>
                  <a:gd name="T21" fmla="*/ 1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5" y="1"/>
                    </a:lnTo>
                    <a:lnTo>
                      <a:pt x="3" y="0"/>
                    </a:lnTo>
                    <a:lnTo>
                      <a:pt x="0" y="8"/>
                    </a:lnTo>
                    <a:lnTo>
                      <a:pt x="2" y="8"/>
                    </a:lnTo>
                    <a:lnTo>
                      <a:pt x="5" y="8"/>
                    </a:lnTo>
                    <a:lnTo>
                      <a:pt x="6" y="6"/>
                    </a:lnTo>
                    <a:lnTo>
                      <a:pt x="6" y="3"/>
                    </a:lnTo>
                    <a:lnTo>
                      <a:pt x="5" y="1"/>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8" name="Freeform 2482"/>
              <p:cNvSpPr>
                <a:spLocks/>
              </p:cNvSpPr>
              <p:nvPr/>
            </p:nvSpPr>
            <p:spPr bwMode="auto">
              <a:xfrm>
                <a:off x="3915" y="3378"/>
                <a:ext cx="6" cy="7"/>
              </a:xfrm>
              <a:custGeom>
                <a:avLst/>
                <a:gdLst>
                  <a:gd name="T0" fmla="*/ 4 w 6"/>
                  <a:gd name="T1" fmla="*/ 0 h 7"/>
                  <a:gd name="T2" fmla="*/ 3 w 6"/>
                  <a:gd name="T3" fmla="*/ 0 h 7"/>
                  <a:gd name="T4" fmla="*/ 3 w 6"/>
                  <a:gd name="T5" fmla="*/ 0 h 7"/>
                  <a:gd name="T6" fmla="*/ 0 w 6"/>
                  <a:gd name="T7" fmla="*/ 7 h 7"/>
                  <a:gd name="T8" fmla="*/ 0 w 6"/>
                  <a:gd name="T9" fmla="*/ 7 h 7"/>
                  <a:gd name="T10" fmla="*/ 4 w 6"/>
                  <a:gd name="T11" fmla="*/ 0 h 7"/>
                  <a:gd name="T12" fmla="*/ 0 w 6"/>
                  <a:gd name="T13" fmla="*/ 7 h 7"/>
                  <a:gd name="T14" fmla="*/ 3 w 6"/>
                  <a:gd name="T15" fmla="*/ 7 h 7"/>
                  <a:gd name="T16" fmla="*/ 6 w 6"/>
                  <a:gd name="T17" fmla="*/ 5 h 7"/>
                  <a:gd name="T18" fmla="*/ 6 w 6"/>
                  <a:gd name="T19" fmla="*/ 2 h 7"/>
                  <a:gd name="T20" fmla="*/ 3 w 6"/>
                  <a:gd name="T21" fmla="*/ 0 h 7"/>
                  <a:gd name="T22" fmla="*/ 4 w 6"/>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4" y="0"/>
                    </a:moveTo>
                    <a:lnTo>
                      <a:pt x="3" y="0"/>
                    </a:lnTo>
                    <a:lnTo>
                      <a:pt x="0" y="7"/>
                    </a:lnTo>
                    <a:lnTo>
                      <a:pt x="4" y="0"/>
                    </a:lnTo>
                    <a:lnTo>
                      <a:pt x="0" y="7"/>
                    </a:lnTo>
                    <a:lnTo>
                      <a:pt x="3" y="7"/>
                    </a:lnTo>
                    <a:lnTo>
                      <a:pt x="6" y="5"/>
                    </a:lnTo>
                    <a:lnTo>
                      <a:pt x="6" y="2"/>
                    </a:lnTo>
                    <a:lnTo>
                      <a:pt x="3" y="0"/>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59" name="Freeform 2483"/>
              <p:cNvSpPr>
                <a:spLocks/>
              </p:cNvSpPr>
              <p:nvPr/>
            </p:nvSpPr>
            <p:spPr bwMode="auto">
              <a:xfrm>
                <a:off x="3915" y="3378"/>
                <a:ext cx="6" cy="9"/>
              </a:xfrm>
              <a:custGeom>
                <a:avLst/>
                <a:gdLst>
                  <a:gd name="T0" fmla="*/ 4 w 6"/>
                  <a:gd name="T1" fmla="*/ 2 h 9"/>
                  <a:gd name="T2" fmla="*/ 4 w 6"/>
                  <a:gd name="T3" fmla="*/ 0 h 9"/>
                  <a:gd name="T4" fmla="*/ 4 w 6"/>
                  <a:gd name="T5" fmla="*/ 0 h 9"/>
                  <a:gd name="T6" fmla="*/ 0 w 6"/>
                  <a:gd name="T7" fmla="*/ 7 h 9"/>
                  <a:gd name="T8" fmla="*/ 1 w 6"/>
                  <a:gd name="T9" fmla="*/ 9 h 9"/>
                  <a:gd name="T10" fmla="*/ 4 w 6"/>
                  <a:gd name="T11" fmla="*/ 2 h 9"/>
                  <a:gd name="T12" fmla="*/ 1 w 6"/>
                  <a:gd name="T13" fmla="*/ 9 h 9"/>
                  <a:gd name="T14" fmla="*/ 4 w 6"/>
                  <a:gd name="T15" fmla="*/ 9 h 9"/>
                  <a:gd name="T16" fmla="*/ 6 w 6"/>
                  <a:gd name="T17" fmla="*/ 7 h 9"/>
                  <a:gd name="T18" fmla="*/ 6 w 6"/>
                  <a:gd name="T19" fmla="*/ 4 h 9"/>
                  <a:gd name="T20" fmla="*/ 4 w 6"/>
                  <a:gd name="T21" fmla="*/ 0 h 9"/>
                  <a:gd name="T22" fmla="*/ 4 w 6"/>
                  <a:gd name="T23" fmla="*/ 2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9">
                    <a:moveTo>
                      <a:pt x="4" y="2"/>
                    </a:moveTo>
                    <a:lnTo>
                      <a:pt x="4" y="0"/>
                    </a:lnTo>
                    <a:lnTo>
                      <a:pt x="0" y="7"/>
                    </a:lnTo>
                    <a:lnTo>
                      <a:pt x="1" y="9"/>
                    </a:lnTo>
                    <a:lnTo>
                      <a:pt x="4" y="2"/>
                    </a:lnTo>
                    <a:lnTo>
                      <a:pt x="1" y="9"/>
                    </a:lnTo>
                    <a:lnTo>
                      <a:pt x="4" y="9"/>
                    </a:lnTo>
                    <a:lnTo>
                      <a:pt x="6" y="7"/>
                    </a:lnTo>
                    <a:lnTo>
                      <a:pt x="6" y="4"/>
                    </a:lnTo>
                    <a:lnTo>
                      <a:pt x="4" y="0"/>
                    </a:lnTo>
                    <a:lnTo>
                      <a:pt x="4"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0" name="Freeform 2484"/>
              <p:cNvSpPr>
                <a:spLocks/>
              </p:cNvSpPr>
              <p:nvPr/>
            </p:nvSpPr>
            <p:spPr bwMode="auto">
              <a:xfrm>
                <a:off x="3916" y="3380"/>
                <a:ext cx="7" cy="7"/>
              </a:xfrm>
              <a:custGeom>
                <a:avLst/>
                <a:gdLst>
                  <a:gd name="T0" fmla="*/ 5 w 7"/>
                  <a:gd name="T1" fmla="*/ 0 h 7"/>
                  <a:gd name="T2" fmla="*/ 5 w 7"/>
                  <a:gd name="T3" fmla="*/ 0 h 7"/>
                  <a:gd name="T4" fmla="*/ 3 w 7"/>
                  <a:gd name="T5" fmla="*/ 0 h 7"/>
                  <a:gd name="T6" fmla="*/ 0 w 7"/>
                  <a:gd name="T7" fmla="*/ 5 h 7"/>
                  <a:gd name="T8" fmla="*/ 0 w 7"/>
                  <a:gd name="T9" fmla="*/ 7 h 7"/>
                  <a:gd name="T10" fmla="*/ 5 w 7"/>
                  <a:gd name="T11" fmla="*/ 0 h 7"/>
                  <a:gd name="T12" fmla="*/ 0 w 7"/>
                  <a:gd name="T13" fmla="*/ 7 h 7"/>
                  <a:gd name="T14" fmla="*/ 3 w 7"/>
                  <a:gd name="T15" fmla="*/ 7 h 7"/>
                  <a:gd name="T16" fmla="*/ 7 w 7"/>
                  <a:gd name="T17" fmla="*/ 5 h 7"/>
                  <a:gd name="T18" fmla="*/ 7 w 7"/>
                  <a:gd name="T19" fmla="*/ 3 h 7"/>
                  <a:gd name="T20" fmla="*/ 5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5" y="0"/>
                    </a:moveTo>
                    <a:lnTo>
                      <a:pt x="5" y="0"/>
                    </a:lnTo>
                    <a:lnTo>
                      <a:pt x="3" y="0"/>
                    </a:lnTo>
                    <a:lnTo>
                      <a:pt x="0" y="5"/>
                    </a:lnTo>
                    <a:lnTo>
                      <a:pt x="0" y="7"/>
                    </a:lnTo>
                    <a:lnTo>
                      <a:pt x="5" y="0"/>
                    </a:lnTo>
                    <a:lnTo>
                      <a:pt x="0" y="7"/>
                    </a:lnTo>
                    <a:lnTo>
                      <a:pt x="3" y="7"/>
                    </a:lnTo>
                    <a:lnTo>
                      <a:pt x="7" y="5"/>
                    </a:lnTo>
                    <a:lnTo>
                      <a:pt x="7" y="3"/>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1" name="Freeform 2485"/>
              <p:cNvSpPr>
                <a:spLocks/>
              </p:cNvSpPr>
              <p:nvPr/>
            </p:nvSpPr>
            <p:spPr bwMode="auto">
              <a:xfrm>
                <a:off x="3916" y="3380"/>
                <a:ext cx="8" cy="8"/>
              </a:xfrm>
              <a:custGeom>
                <a:avLst/>
                <a:gdLst>
                  <a:gd name="T0" fmla="*/ 2 w 8"/>
                  <a:gd name="T1" fmla="*/ 7 h 8"/>
                  <a:gd name="T2" fmla="*/ 7 w 8"/>
                  <a:gd name="T3" fmla="*/ 2 h 8"/>
                  <a:gd name="T4" fmla="*/ 5 w 8"/>
                  <a:gd name="T5" fmla="*/ 0 h 8"/>
                  <a:gd name="T6" fmla="*/ 0 w 8"/>
                  <a:gd name="T7" fmla="*/ 7 h 8"/>
                  <a:gd name="T8" fmla="*/ 2 w 8"/>
                  <a:gd name="T9" fmla="*/ 7 h 8"/>
                  <a:gd name="T10" fmla="*/ 2 w 8"/>
                  <a:gd name="T11" fmla="*/ 7 h 8"/>
                  <a:gd name="T12" fmla="*/ 2 w 8"/>
                  <a:gd name="T13" fmla="*/ 7 h 8"/>
                  <a:gd name="T14" fmla="*/ 5 w 8"/>
                  <a:gd name="T15" fmla="*/ 8 h 8"/>
                  <a:gd name="T16" fmla="*/ 7 w 8"/>
                  <a:gd name="T17" fmla="*/ 7 h 8"/>
                  <a:gd name="T18" fmla="*/ 8 w 8"/>
                  <a:gd name="T19" fmla="*/ 3 h 8"/>
                  <a:gd name="T20" fmla="*/ 7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7" y="2"/>
                    </a:lnTo>
                    <a:lnTo>
                      <a:pt x="5" y="0"/>
                    </a:lnTo>
                    <a:lnTo>
                      <a:pt x="0" y="7"/>
                    </a:lnTo>
                    <a:lnTo>
                      <a:pt x="2" y="7"/>
                    </a:lnTo>
                    <a:lnTo>
                      <a:pt x="5" y="8"/>
                    </a:lnTo>
                    <a:lnTo>
                      <a:pt x="7" y="7"/>
                    </a:lnTo>
                    <a:lnTo>
                      <a:pt x="8" y="3"/>
                    </a:lnTo>
                    <a:lnTo>
                      <a:pt x="7" y="2"/>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2" name="Freeform 2486"/>
              <p:cNvSpPr>
                <a:spLocks/>
              </p:cNvSpPr>
              <p:nvPr/>
            </p:nvSpPr>
            <p:spPr bwMode="auto">
              <a:xfrm>
                <a:off x="3918" y="3380"/>
                <a:ext cx="6" cy="8"/>
              </a:xfrm>
              <a:custGeom>
                <a:avLst/>
                <a:gdLst>
                  <a:gd name="T0" fmla="*/ 5 w 6"/>
                  <a:gd name="T1" fmla="*/ 2 h 8"/>
                  <a:gd name="T2" fmla="*/ 5 w 6"/>
                  <a:gd name="T3" fmla="*/ 2 h 8"/>
                  <a:gd name="T4" fmla="*/ 5 w 6"/>
                  <a:gd name="T5" fmla="*/ 0 h 8"/>
                  <a:gd name="T6" fmla="*/ 0 w 6"/>
                  <a:gd name="T7" fmla="*/ 7 h 8"/>
                  <a:gd name="T8" fmla="*/ 0 w 6"/>
                  <a:gd name="T9" fmla="*/ 8 h 8"/>
                  <a:gd name="T10" fmla="*/ 5 w 6"/>
                  <a:gd name="T11" fmla="*/ 2 h 8"/>
                  <a:gd name="T12" fmla="*/ 0 w 6"/>
                  <a:gd name="T13" fmla="*/ 8 h 8"/>
                  <a:gd name="T14" fmla="*/ 3 w 6"/>
                  <a:gd name="T15" fmla="*/ 8 h 8"/>
                  <a:gd name="T16" fmla="*/ 6 w 6"/>
                  <a:gd name="T17" fmla="*/ 7 h 8"/>
                  <a:gd name="T18" fmla="*/ 6 w 6"/>
                  <a:gd name="T19" fmla="*/ 5 h 8"/>
                  <a:gd name="T20" fmla="*/ 5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5" y="2"/>
                    </a:moveTo>
                    <a:lnTo>
                      <a:pt x="5" y="2"/>
                    </a:lnTo>
                    <a:lnTo>
                      <a:pt x="5" y="0"/>
                    </a:lnTo>
                    <a:lnTo>
                      <a:pt x="0" y="7"/>
                    </a:lnTo>
                    <a:lnTo>
                      <a:pt x="0" y="8"/>
                    </a:lnTo>
                    <a:lnTo>
                      <a:pt x="5" y="2"/>
                    </a:lnTo>
                    <a:lnTo>
                      <a:pt x="0" y="8"/>
                    </a:lnTo>
                    <a:lnTo>
                      <a:pt x="3" y="8"/>
                    </a:lnTo>
                    <a:lnTo>
                      <a:pt x="6" y="7"/>
                    </a:lnTo>
                    <a:lnTo>
                      <a:pt x="6" y="5"/>
                    </a:lnTo>
                    <a:lnTo>
                      <a:pt x="5"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3" name="Freeform 2487"/>
              <p:cNvSpPr>
                <a:spLocks/>
              </p:cNvSpPr>
              <p:nvPr/>
            </p:nvSpPr>
            <p:spPr bwMode="auto">
              <a:xfrm>
                <a:off x="3918" y="3382"/>
                <a:ext cx="8" cy="8"/>
              </a:xfrm>
              <a:custGeom>
                <a:avLst/>
                <a:gdLst>
                  <a:gd name="T0" fmla="*/ 6 w 8"/>
                  <a:gd name="T1" fmla="*/ 1 h 8"/>
                  <a:gd name="T2" fmla="*/ 6 w 8"/>
                  <a:gd name="T3" fmla="*/ 1 h 8"/>
                  <a:gd name="T4" fmla="*/ 5 w 8"/>
                  <a:gd name="T5" fmla="*/ 0 h 8"/>
                  <a:gd name="T6" fmla="*/ 0 w 8"/>
                  <a:gd name="T7" fmla="*/ 6 h 8"/>
                  <a:gd name="T8" fmla="*/ 1 w 8"/>
                  <a:gd name="T9" fmla="*/ 6 h 8"/>
                  <a:gd name="T10" fmla="*/ 6 w 8"/>
                  <a:gd name="T11" fmla="*/ 1 h 8"/>
                  <a:gd name="T12" fmla="*/ 1 w 8"/>
                  <a:gd name="T13" fmla="*/ 6 h 8"/>
                  <a:gd name="T14" fmla="*/ 5 w 8"/>
                  <a:gd name="T15" fmla="*/ 8 h 8"/>
                  <a:gd name="T16" fmla="*/ 6 w 8"/>
                  <a:gd name="T17" fmla="*/ 6 h 8"/>
                  <a:gd name="T18" fmla="*/ 8 w 8"/>
                  <a:gd name="T19" fmla="*/ 3 h 8"/>
                  <a:gd name="T20" fmla="*/ 6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1"/>
                    </a:moveTo>
                    <a:lnTo>
                      <a:pt x="6" y="1"/>
                    </a:lnTo>
                    <a:lnTo>
                      <a:pt x="5" y="0"/>
                    </a:lnTo>
                    <a:lnTo>
                      <a:pt x="0" y="6"/>
                    </a:lnTo>
                    <a:lnTo>
                      <a:pt x="1" y="6"/>
                    </a:lnTo>
                    <a:lnTo>
                      <a:pt x="6" y="1"/>
                    </a:lnTo>
                    <a:lnTo>
                      <a:pt x="1" y="6"/>
                    </a:lnTo>
                    <a:lnTo>
                      <a:pt x="5" y="8"/>
                    </a:lnTo>
                    <a:lnTo>
                      <a:pt x="6" y="6"/>
                    </a:lnTo>
                    <a:lnTo>
                      <a:pt x="8" y="3"/>
                    </a:lnTo>
                    <a:lnTo>
                      <a:pt x="6"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4" name="Freeform 2488"/>
              <p:cNvSpPr>
                <a:spLocks/>
              </p:cNvSpPr>
              <p:nvPr/>
            </p:nvSpPr>
            <p:spPr bwMode="auto">
              <a:xfrm>
                <a:off x="3919" y="3383"/>
                <a:ext cx="7" cy="7"/>
              </a:xfrm>
              <a:custGeom>
                <a:avLst/>
                <a:gdLst>
                  <a:gd name="T0" fmla="*/ 0 w 7"/>
                  <a:gd name="T1" fmla="*/ 7 h 7"/>
                  <a:gd name="T2" fmla="*/ 7 w 7"/>
                  <a:gd name="T3" fmla="*/ 0 h 7"/>
                  <a:gd name="T4" fmla="*/ 5 w 7"/>
                  <a:gd name="T5" fmla="*/ 0 h 7"/>
                  <a:gd name="T6" fmla="*/ 0 w 7"/>
                  <a:gd name="T7" fmla="*/ 5 h 7"/>
                  <a:gd name="T8" fmla="*/ 0 w 7"/>
                  <a:gd name="T9" fmla="*/ 7 h 7"/>
                  <a:gd name="T10" fmla="*/ 0 w 7"/>
                  <a:gd name="T11" fmla="*/ 7 h 7"/>
                  <a:gd name="T12" fmla="*/ 0 w 7"/>
                  <a:gd name="T13" fmla="*/ 7 h 7"/>
                  <a:gd name="T14" fmla="*/ 4 w 7"/>
                  <a:gd name="T15" fmla="*/ 7 h 7"/>
                  <a:gd name="T16" fmla="*/ 7 w 7"/>
                  <a:gd name="T17" fmla="*/ 7 h 7"/>
                  <a:gd name="T18" fmla="*/ 7 w 7"/>
                  <a:gd name="T19" fmla="*/ 4 h 7"/>
                  <a:gd name="T20" fmla="*/ 7 w 7"/>
                  <a:gd name="T21" fmla="*/ 0 h 7"/>
                  <a:gd name="T22" fmla="*/ 0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0" y="7"/>
                    </a:moveTo>
                    <a:lnTo>
                      <a:pt x="7" y="0"/>
                    </a:lnTo>
                    <a:lnTo>
                      <a:pt x="5" y="0"/>
                    </a:lnTo>
                    <a:lnTo>
                      <a:pt x="0" y="5"/>
                    </a:lnTo>
                    <a:lnTo>
                      <a:pt x="0" y="7"/>
                    </a:lnTo>
                    <a:lnTo>
                      <a:pt x="4" y="7"/>
                    </a:lnTo>
                    <a:lnTo>
                      <a:pt x="7" y="7"/>
                    </a:lnTo>
                    <a:lnTo>
                      <a:pt x="7" y="4"/>
                    </a:lnTo>
                    <a:lnTo>
                      <a:pt x="7" y="0"/>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5" name="Freeform 2489"/>
              <p:cNvSpPr>
                <a:spLocks/>
              </p:cNvSpPr>
              <p:nvPr/>
            </p:nvSpPr>
            <p:spPr bwMode="auto">
              <a:xfrm>
                <a:off x="3919" y="3383"/>
                <a:ext cx="8" cy="8"/>
              </a:xfrm>
              <a:custGeom>
                <a:avLst/>
                <a:gdLst>
                  <a:gd name="T0" fmla="*/ 7 w 8"/>
                  <a:gd name="T1" fmla="*/ 2 h 8"/>
                  <a:gd name="T2" fmla="*/ 7 w 8"/>
                  <a:gd name="T3" fmla="*/ 2 h 8"/>
                  <a:gd name="T4" fmla="*/ 7 w 8"/>
                  <a:gd name="T5" fmla="*/ 0 h 8"/>
                  <a:gd name="T6" fmla="*/ 0 w 8"/>
                  <a:gd name="T7" fmla="*/ 7 h 8"/>
                  <a:gd name="T8" fmla="*/ 2 w 8"/>
                  <a:gd name="T9" fmla="*/ 7 h 8"/>
                  <a:gd name="T10" fmla="*/ 7 w 8"/>
                  <a:gd name="T11" fmla="*/ 2 h 8"/>
                  <a:gd name="T12" fmla="*/ 2 w 8"/>
                  <a:gd name="T13" fmla="*/ 7 h 8"/>
                  <a:gd name="T14" fmla="*/ 5 w 8"/>
                  <a:gd name="T15" fmla="*/ 8 h 8"/>
                  <a:gd name="T16" fmla="*/ 7 w 8"/>
                  <a:gd name="T17" fmla="*/ 7 h 8"/>
                  <a:gd name="T18" fmla="*/ 8 w 8"/>
                  <a:gd name="T19" fmla="*/ 5 h 8"/>
                  <a:gd name="T20" fmla="*/ 7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2"/>
                    </a:moveTo>
                    <a:lnTo>
                      <a:pt x="7" y="2"/>
                    </a:lnTo>
                    <a:lnTo>
                      <a:pt x="7" y="0"/>
                    </a:lnTo>
                    <a:lnTo>
                      <a:pt x="0" y="7"/>
                    </a:lnTo>
                    <a:lnTo>
                      <a:pt x="2" y="7"/>
                    </a:lnTo>
                    <a:lnTo>
                      <a:pt x="7" y="2"/>
                    </a:lnTo>
                    <a:lnTo>
                      <a:pt x="2" y="7"/>
                    </a:lnTo>
                    <a:lnTo>
                      <a:pt x="5" y="8"/>
                    </a:lnTo>
                    <a:lnTo>
                      <a:pt x="7" y="7"/>
                    </a:lnTo>
                    <a:lnTo>
                      <a:pt x="8" y="5"/>
                    </a:lnTo>
                    <a:lnTo>
                      <a:pt x="7"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6" name="Freeform 2490"/>
              <p:cNvSpPr>
                <a:spLocks/>
              </p:cNvSpPr>
              <p:nvPr/>
            </p:nvSpPr>
            <p:spPr bwMode="auto">
              <a:xfrm>
                <a:off x="3921" y="3385"/>
                <a:ext cx="8" cy="8"/>
              </a:xfrm>
              <a:custGeom>
                <a:avLst/>
                <a:gdLst>
                  <a:gd name="T0" fmla="*/ 6 w 8"/>
                  <a:gd name="T1" fmla="*/ 2 h 8"/>
                  <a:gd name="T2" fmla="*/ 6 w 8"/>
                  <a:gd name="T3" fmla="*/ 2 h 8"/>
                  <a:gd name="T4" fmla="*/ 5 w 8"/>
                  <a:gd name="T5" fmla="*/ 0 h 8"/>
                  <a:gd name="T6" fmla="*/ 0 w 8"/>
                  <a:gd name="T7" fmla="*/ 5 h 8"/>
                  <a:gd name="T8" fmla="*/ 2 w 8"/>
                  <a:gd name="T9" fmla="*/ 6 h 8"/>
                  <a:gd name="T10" fmla="*/ 6 w 8"/>
                  <a:gd name="T11" fmla="*/ 2 h 8"/>
                  <a:gd name="T12" fmla="*/ 2 w 8"/>
                  <a:gd name="T13" fmla="*/ 6 h 8"/>
                  <a:gd name="T14" fmla="*/ 3 w 8"/>
                  <a:gd name="T15" fmla="*/ 8 h 8"/>
                  <a:gd name="T16" fmla="*/ 6 w 8"/>
                  <a:gd name="T17" fmla="*/ 6 h 8"/>
                  <a:gd name="T18" fmla="*/ 8 w 8"/>
                  <a:gd name="T19" fmla="*/ 3 h 8"/>
                  <a:gd name="T20" fmla="*/ 6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2"/>
                    </a:moveTo>
                    <a:lnTo>
                      <a:pt x="6" y="2"/>
                    </a:lnTo>
                    <a:lnTo>
                      <a:pt x="5" y="0"/>
                    </a:lnTo>
                    <a:lnTo>
                      <a:pt x="0" y="5"/>
                    </a:lnTo>
                    <a:lnTo>
                      <a:pt x="2" y="6"/>
                    </a:lnTo>
                    <a:lnTo>
                      <a:pt x="6" y="2"/>
                    </a:lnTo>
                    <a:lnTo>
                      <a:pt x="2" y="6"/>
                    </a:lnTo>
                    <a:lnTo>
                      <a:pt x="3" y="8"/>
                    </a:lnTo>
                    <a:lnTo>
                      <a:pt x="6" y="6"/>
                    </a:lnTo>
                    <a:lnTo>
                      <a:pt x="8" y="3"/>
                    </a:lnTo>
                    <a:lnTo>
                      <a:pt x="6"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7" name="Freeform 2491"/>
              <p:cNvSpPr>
                <a:spLocks/>
              </p:cNvSpPr>
              <p:nvPr/>
            </p:nvSpPr>
            <p:spPr bwMode="auto">
              <a:xfrm>
                <a:off x="3921" y="3387"/>
                <a:ext cx="8" cy="6"/>
              </a:xfrm>
              <a:custGeom>
                <a:avLst/>
                <a:gdLst>
                  <a:gd name="T0" fmla="*/ 2 w 8"/>
                  <a:gd name="T1" fmla="*/ 4 h 6"/>
                  <a:gd name="T2" fmla="*/ 8 w 8"/>
                  <a:gd name="T3" fmla="*/ 0 h 6"/>
                  <a:gd name="T4" fmla="*/ 6 w 8"/>
                  <a:gd name="T5" fmla="*/ 0 h 6"/>
                  <a:gd name="T6" fmla="*/ 0 w 8"/>
                  <a:gd name="T7" fmla="*/ 4 h 6"/>
                  <a:gd name="T8" fmla="*/ 2 w 8"/>
                  <a:gd name="T9" fmla="*/ 4 h 6"/>
                  <a:gd name="T10" fmla="*/ 2 w 8"/>
                  <a:gd name="T11" fmla="*/ 4 h 6"/>
                  <a:gd name="T12" fmla="*/ 2 w 8"/>
                  <a:gd name="T13" fmla="*/ 4 h 6"/>
                  <a:gd name="T14" fmla="*/ 5 w 8"/>
                  <a:gd name="T15" fmla="*/ 6 h 6"/>
                  <a:gd name="T16" fmla="*/ 6 w 8"/>
                  <a:gd name="T17" fmla="*/ 6 h 6"/>
                  <a:gd name="T18" fmla="*/ 8 w 8"/>
                  <a:gd name="T19" fmla="*/ 3 h 6"/>
                  <a:gd name="T20" fmla="*/ 8 w 8"/>
                  <a:gd name="T21" fmla="*/ 0 h 6"/>
                  <a:gd name="T22" fmla="*/ 2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4"/>
                    </a:moveTo>
                    <a:lnTo>
                      <a:pt x="8" y="0"/>
                    </a:lnTo>
                    <a:lnTo>
                      <a:pt x="6" y="0"/>
                    </a:lnTo>
                    <a:lnTo>
                      <a:pt x="0" y="4"/>
                    </a:lnTo>
                    <a:lnTo>
                      <a:pt x="2" y="4"/>
                    </a:lnTo>
                    <a:lnTo>
                      <a:pt x="5" y="6"/>
                    </a:lnTo>
                    <a:lnTo>
                      <a:pt x="6" y="6"/>
                    </a:lnTo>
                    <a:lnTo>
                      <a:pt x="8" y="3"/>
                    </a:lnTo>
                    <a:lnTo>
                      <a:pt x="8" y="0"/>
                    </a:lnTo>
                    <a:lnTo>
                      <a:pt x="2"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8" name="Freeform 2492"/>
              <p:cNvSpPr>
                <a:spLocks/>
              </p:cNvSpPr>
              <p:nvPr/>
            </p:nvSpPr>
            <p:spPr bwMode="auto">
              <a:xfrm>
                <a:off x="3923" y="3387"/>
                <a:ext cx="8" cy="8"/>
              </a:xfrm>
              <a:custGeom>
                <a:avLst/>
                <a:gdLst>
                  <a:gd name="T0" fmla="*/ 1 w 8"/>
                  <a:gd name="T1" fmla="*/ 6 h 8"/>
                  <a:gd name="T2" fmla="*/ 6 w 8"/>
                  <a:gd name="T3" fmla="*/ 1 h 8"/>
                  <a:gd name="T4" fmla="*/ 6 w 8"/>
                  <a:gd name="T5" fmla="*/ 0 h 8"/>
                  <a:gd name="T6" fmla="*/ 0 w 8"/>
                  <a:gd name="T7" fmla="*/ 4 h 8"/>
                  <a:gd name="T8" fmla="*/ 1 w 8"/>
                  <a:gd name="T9" fmla="*/ 6 h 8"/>
                  <a:gd name="T10" fmla="*/ 1 w 8"/>
                  <a:gd name="T11" fmla="*/ 6 h 8"/>
                  <a:gd name="T12" fmla="*/ 1 w 8"/>
                  <a:gd name="T13" fmla="*/ 6 h 8"/>
                  <a:gd name="T14" fmla="*/ 3 w 8"/>
                  <a:gd name="T15" fmla="*/ 8 h 8"/>
                  <a:gd name="T16" fmla="*/ 6 w 8"/>
                  <a:gd name="T17" fmla="*/ 6 h 8"/>
                  <a:gd name="T18" fmla="*/ 8 w 8"/>
                  <a:gd name="T19" fmla="*/ 4 h 8"/>
                  <a:gd name="T20" fmla="*/ 6 w 8"/>
                  <a:gd name="T21" fmla="*/ 1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6" y="1"/>
                    </a:lnTo>
                    <a:lnTo>
                      <a:pt x="6" y="0"/>
                    </a:lnTo>
                    <a:lnTo>
                      <a:pt x="0" y="4"/>
                    </a:lnTo>
                    <a:lnTo>
                      <a:pt x="1" y="6"/>
                    </a:lnTo>
                    <a:lnTo>
                      <a:pt x="3" y="8"/>
                    </a:lnTo>
                    <a:lnTo>
                      <a:pt x="6" y="6"/>
                    </a:lnTo>
                    <a:lnTo>
                      <a:pt x="8" y="4"/>
                    </a:lnTo>
                    <a:lnTo>
                      <a:pt x="6" y="1"/>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69" name="Freeform 2493"/>
              <p:cNvSpPr>
                <a:spLocks/>
              </p:cNvSpPr>
              <p:nvPr/>
            </p:nvSpPr>
            <p:spPr bwMode="auto">
              <a:xfrm>
                <a:off x="3924" y="3388"/>
                <a:ext cx="8" cy="8"/>
              </a:xfrm>
              <a:custGeom>
                <a:avLst/>
                <a:gdLst>
                  <a:gd name="T0" fmla="*/ 7 w 8"/>
                  <a:gd name="T1" fmla="*/ 2 h 8"/>
                  <a:gd name="T2" fmla="*/ 7 w 8"/>
                  <a:gd name="T3" fmla="*/ 2 h 8"/>
                  <a:gd name="T4" fmla="*/ 5 w 8"/>
                  <a:gd name="T5" fmla="*/ 0 h 8"/>
                  <a:gd name="T6" fmla="*/ 0 w 8"/>
                  <a:gd name="T7" fmla="*/ 5 h 8"/>
                  <a:gd name="T8" fmla="*/ 0 w 8"/>
                  <a:gd name="T9" fmla="*/ 7 h 8"/>
                  <a:gd name="T10" fmla="*/ 7 w 8"/>
                  <a:gd name="T11" fmla="*/ 2 h 8"/>
                  <a:gd name="T12" fmla="*/ 0 w 8"/>
                  <a:gd name="T13" fmla="*/ 7 h 8"/>
                  <a:gd name="T14" fmla="*/ 3 w 8"/>
                  <a:gd name="T15" fmla="*/ 8 h 8"/>
                  <a:gd name="T16" fmla="*/ 7 w 8"/>
                  <a:gd name="T17" fmla="*/ 7 h 8"/>
                  <a:gd name="T18" fmla="*/ 8 w 8"/>
                  <a:gd name="T19" fmla="*/ 5 h 8"/>
                  <a:gd name="T20" fmla="*/ 7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2"/>
                    </a:moveTo>
                    <a:lnTo>
                      <a:pt x="7" y="2"/>
                    </a:lnTo>
                    <a:lnTo>
                      <a:pt x="5" y="0"/>
                    </a:lnTo>
                    <a:lnTo>
                      <a:pt x="0" y="5"/>
                    </a:lnTo>
                    <a:lnTo>
                      <a:pt x="0" y="7"/>
                    </a:lnTo>
                    <a:lnTo>
                      <a:pt x="7" y="2"/>
                    </a:lnTo>
                    <a:lnTo>
                      <a:pt x="0" y="7"/>
                    </a:lnTo>
                    <a:lnTo>
                      <a:pt x="3" y="8"/>
                    </a:lnTo>
                    <a:lnTo>
                      <a:pt x="7" y="7"/>
                    </a:lnTo>
                    <a:lnTo>
                      <a:pt x="8" y="5"/>
                    </a:lnTo>
                    <a:lnTo>
                      <a:pt x="7"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0" name="Freeform 2494"/>
              <p:cNvSpPr>
                <a:spLocks/>
              </p:cNvSpPr>
              <p:nvPr/>
            </p:nvSpPr>
            <p:spPr bwMode="auto">
              <a:xfrm>
                <a:off x="3924" y="3390"/>
                <a:ext cx="8" cy="8"/>
              </a:xfrm>
              <a:custGeom>
                <a:avLst/>
                <a:gdLst>
                  <a:gd name="T0" fmla="*/ 2 w 8"/>
                  <a:gd name="T1" fmla="*/ 6 h 8"/>
                  <a:gd name="T2" fmla="*/ 8 w 8"/>
                  <a:gd name="T3" fmla="*/ 1 h 8"/>
                  <a:gd name="T4" fmla="*/ 7 w 8"/>
                  <a:gd name="T5" fmla="*/ 0 h 8"/>
                  <a:gd name="T6" fmla="*/ 0 w 8"/>
                  <a:gd name="T7" fmla="*/ 5 h 8"/>
                  <a:gd name="T8" fmla="*/ 2 w 8"/>
                  <a:gd name="T9" fmla="*/ 6 h 8"/>
                  <a:gd name="T10" fmla="*/ 2 w 8"/>
                  <a:gd name="T11" fmla="*/ 6 h 8"/>
                  <a:gd name="T12" fmla="*/ 2 w 8"/>
                  <a:gd name="T13" fmla="*/ 6 h 8"/>
                  <a:gd name="T14" fmla="*/ 3 w 8"/>
                  <a:gd name="T15" fmla="*/ 8 h 8"/>
                  <a:gd name="T16" fmla="*/ 7 w 8"/>
                  <a:gd name="T17" fmla="*/ 6 h 8"/>
                  <a:gd name="T18" fmla="*/ 8 w 8"/>
                  <a:gd name="T19" fmla="*/ 5 h 8"/>
                  <a:gd name="T20" fmla="*/ 8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8" y="1"/>
                    </a:lnTo>
                    <a:lnTo>
                      <a:pt x="7" y="0"/>
                    </a:lnTo>
                    <a:lnTo>
                      <a:pt x="0" y="5"/>
                    </a:lnTo>
                    <a:lnTo>
                      <a:pt x="2" y="6"/>
                    </a:lnTo>
                    <a:lnTo>
                      <a:pt x="3" y="8"/>
                    </a:lnTo>
                    <a:lnTo>
                      <a:pt x="7" y="6"/>
                    </a:lnTo>
                    <a:lnTo>
                      <a:pt x="8" y="5"/>
                    </a:lnTo>
                    <a:lnTo>
                      <a:pt x="8" y="1"/>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1" name="Freeform 2495"/>
              <p:cNvSpPr>
                <a:spLocks/>
              </p:cNvSpPr>
              <p:nvPr/>
            </p:nvSpPr>
            <p:spPr bwMode="auto">
              <a:xfrm>
                <a:off x="3926" y="3391"/>
                <a:ext cx="8" cy="7"/>
              </a:xfrm>
              <a:custGeom>
                <a:avLst/>
                <a:gdLst>
                  <a:gd name="T0" fmla="*/ 6 w 8"/>
                  <a:gd name="T1" fmla="*/ 2 h 7"/>
                  <a:gd name="T2" fmla="*/ 6 w 8"/>
                  <a:gd name="T3" fmla="*/ 0 h 7"/>
                  <a:gd name="T4" fmla="*/ 6 w 8"/>
                  <a:gd name="T5" fmla="*/ 0 h 7"/>
                  <a:gd name="T6" fmla="*/ 0 w 8"/>
                  <a:gd name="T7" fmla="*/ 5 h 7"/>
                  <a:gd name="T8" fmla="*/ 0 w 8"/>
                  <a:gd name="T9" fmla="*/ 5 h 7"/>
                  <a:gd name="T10" fmla="*/ 6 w 8"/>
                  <a:gd name="T11" fmla="*/ 2 h 7"/>
                  <a:gd name="T12" fmla="*/ 0 w 8"/>
                  <a:gd name="T13" fmla="*/ 5 h 7"/>
                  <a:gd name="T14" fmla="*/ 3 w 8"/>
                  <a:gd name="T15" fmla="*/ 7 h 7"/>
                  <a:gd name="T16" fmla="*/ 6 w 8"/>
                  <a:gd name="T17" fmla="*/ 7 h 7"/>
                  <a:gd name="T18" fmla="*/ 8 w 8"/>
                  <a:gd name="T19" fmla="*/ 4 h 7"/>
                  <a:gd name="T20" fmla="*/ 6 w 8"/>
                  <a:gd name="T21" fmla="*/ 0 h 7"/>
                  <a:gd name="T22" fmla="*/ 6 w 8"/>
                  <a:gd name="T23" fmla="*/ 2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2"/>
                    </a:moveTo>
                    <a:lnTo>
                      <a:pt x="6" y="0"/>
                    </a:lnTo>
                    <a:lnTo>
                      <a:pt x="0" y="5"/>
                    </a:lnTo>
                    <a:lnTo>
                      <a:pt x="6" y="2"/>
                    </a:lnTo>
                    <a:lnTo>
                      <a:pt x="0" y="5"/>
                    </a:lnTo>
                    <a:lnTo>
                      <a:pt x="3" y="7"/>
                    </a:lnTo>
                    <a:lnTo>
                      <a:pt x="6" y="7"/>
                    </a:lnTo>
                    <a:lnTo>
                      <a:pt x="8" y="4"/>
                    </a:lnTo>
                    <a:lnTo>
                      <a:pt x="6" y="0"/>
                    </a:lnTo>
                    <a:lnTo>
                      <a:pt x="6"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2" name="Freeform 2496"/>
              <p:cNvSpPr>
                <a:spLocks/>
              </p:cNvSpPr>
              <p:nvPr/>
            </p:nvSpPr>
            <p:spPr bwMode="auto">
              <a:xfrm>
                <a:off x="3926" y="3393"/>
                <a:ext cx="8" cy="6"/>
              </a:xfrm>
              <a:custGeom>
                <a:avLst/>
                <a:gdLst>
                  <a:gd name="T0" fmla="*/ 1 w 8"/>
                  <a:gd name="T1" fmla="*/ 5 h 6"/>
                  <a:gd name="T2" fmla="*/ 8 w 8"/>
                  <a:gd name="T3" fmla="*/ 2 h 6"/>
                  <a:gd name="T4" fmla="*/ 6 w 8"/>
                  <a:gd name="T5" fmla="*/ 0 h 6"/>
                  <a:gd name="T6" fmla="*/ 0 w 8"/>
                  <a:gd name="T7" fmla="*/ 3 h 6"/>
                  <a:gd name="T8" fmla="*/ 1 w 8"/>
                  <a:gd name="T9" fmla="*/ 5 h 6"/>
                  <a:gd name="T10" fmla="*/ 1 w 8"/>
                  <a:gd name="T11" fmla="*/ 5 h 6"/>
                  <a:gd name="T12" fmla="*/ 1 w 8"/>
                  <a:gd name="T13" fmla="*/ 5 h 6"/>
                  <a:gd name="T14" fmla="*/ 5 w 8"/>
                  <a:gd name="T15" fmla="*/ 6 h 6"/>
                  <a:gd name="T16" fmla="*/ 6 w 8"/>
                  <a:gd name="T17" fmla="*/ 6 h 6"/>
                  <a:gd name="T18" fmla="*/ 8 w 8"/>
                  <a:gd name="T19" fmla="*/ 3 h 6"/>
                  <a:gd name="T20" fmla="*/ 8 w 8"/>
                  <a:gd name="T21" fmla="*/ 2 h 6"/>
                  <a:gd name="T22" fmla="*/ 1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5"/>
                    </a:moveTo>
                    <a:lnTo>
                      <a:pt x="8" y="2"/>
                    </a:lnTo>
                    <a:lnTo>
                      <a:pt x="6" y="0"/>
                    </a:lnTo>
                    <a:lnTo>
                      <a:pt x="0" y="3"/>
                    </a:lnTo>
                    <a:lnTo>
                      <a:pt x="1" y="5"/>
                    </a:lnTo>
                    <a:lnTo>
                      <a:pt x="5" y="6"/>
                    </a:lnTo>
                    <a:lnTo>
                      <a:pt x="6" y="6"/>
                    </a:lnTo>
                    <a:lnTo>
                      <a:pt x="8" y="3"/>
                    </a:lnTo>
                    <a:lnTo>
                      <a:pt x="8" y="2"/>
                    </a:lnTo>
                    <a:lnTo>
                      <a:pt x="1"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3" name="Freeform 2497"/>
              <p:cNvSpPr>
                <a:spLocks/>
              </p:cNvSpPr>
              <p:nvPr/>
            </p:nvSpPr>
            <p:spPr bwMode="auto">
              <a:xfrm>
                <a:off x="3927" y="3393"/>
                <a:ext cx="9" cy="8"/>
              </a:xfrm>
              <a:custGeom>
                <a:avLst/>
                <a:gdLst>
                  <a:gd name="T0" fmla="*/ 7 w 9"/>
                  <a:gd name="T1" fmla="*/ 2 h 8"/>
                  <a:gd name="T2" fmla="*/ 7 w 9"/>
                  <a:gd name="T3" fmla="*/ 2 h 8"/>
                  <a:gd name="T4" fmla="*/ 7 w 9"/>
                  <a:gd name="T5" fmla="*/ 0 h 8"/>
                  <a:gd name="T6" fmla="*/ 0 w 9"/>
                  <a:gd name="T7" fmla="*/ 5 h 8"/>
                  <a:gd name="T8" fmla="*/ 2 w 9"/>
                  <a:gd name="T9" fmla="*/ 6 h 8"/>
                  <a:gd name="T10" fmla="*/ 7 w 9"/>
                  <a:gd name="T11" fmla="*/ 2 h 8"/>
                  <a:gd name="T12" fmla="*/ 2 w 9"/>
                  <a:gd name="T13" fmla="*/ 6 h 8"/>
                  <a:gd name="T14" fmla="*/ 4 w 9"/>
                  <a:gd name="T15" fmla="*/ 8 h 8"/>
                  <a:gd name="T16" fmla="*/ 7 w 9"/>
                  <a:gd name="T17" fmla="*/ 8 h 8"/>
                  <a:gd name="T18" fmla="*/ 9 w 9"/>
                  <a:gd name="T19" fmla="*/ 5 h 8"/>
                  <a:gd name="T20" fmla="*/ 7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7" y="2"/>
                    </a:moveTo>
                    <a:lnTo>
                      <a:pt x="7" y="2"/>
                    </a:lnTo>
                    <a:lnTo>
                      <a:pt x="7" y="0"/>
                    </a:lnTo>
                    <a:lnTo>
                      <a:pt x="0" y="5"/>
                    </a:lnTo>
                    <a:lnTo>
                      <a:pt x="2" y="6"/>
                    </a:lnTo>
                    <a:lnTo>
                      <a:pt x="7" y="2"/>
                    </a:lnTo>
                    <a:lnTo>
                      <a:pt x="2" y="6"/>
                    </a:lnTo>
                    <a:lnTo>
                      <a:pt x="4" y="8"/>
                    </a:lnTo>
                    <a:lnTo>
                      <a:pt x="7" y="8"/>
                    </a:lnTo>
                    <a:lnTo>
                      <a:pt x="9" y="5"/>
                    </a:lnTo>
                    <a:lnTo>
                      <a:pt x="7"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4" name="Freeform 2498"/>
              <p:cNvSpPr>
                <a:spLocks/>
              </p:cNvSpPr>
              <p:nvPr/>
            </p:nvSpPr>
            <p:spPr bwMode="auto">
              <a:xfrm>
                <a:off x="3929" y="3395"/>
                <a:ext cx="7" cy="8"/>
              </a:xfrm>
              <a:custGeom>
                <a:avLst/>
                <a:gdLst>
                  <a:gd name="T0" fmla="*/ 7 w 7"/>
                  <a:gd name="T1" fmla="*/ 1 h 8"/>
                  <a:gd name="T2" fmla="*/ 7 w 7"/>
                  <a:gd name="T3" fmla="*/ 1 h 8"/>
                  <a:gd name="T4" fmla="*/ 5 w 7"/>
                  <a:gd name="T5" fmla="*/ 0 h 8"/>
                  <a:gd name="T6" fmla="*/ 0 w 7"/>
                  <a:gd name="T7" fmla="*/ 4 h 8"/>
                  <a:gd name="T8" fmla="*/ 0 w 7"/>
                  <a:gd name="T9" fmla="*/ 6 h 8"/>
                  <a:gd name="T10" fmla="*/ 7 w 7"/>
                  <a:gd name="T11" fmla="*/ 1 h 8"/>
                  <a:gd name="T12" fmla="*/ 0 w 7"/>
                  <a:gd name="T13" fmla="*/ 6 h 8"/>
                  <a:gd name="T14" fmla="*/ 3 w 7"/>
                  <a:gd name="T15" fmla="*/ 8 h 8"/>
                  <a:gd name="T16" fmla="*/ 5 w 7"/>
                  <a:gd name="T17" fmla="*/ 8 h 8"/>
                  <a:gd name="T18" fmla="*/ 7 w 7"/>
                  <a:gd name="T19" fmla="*/ 4 h 8"/>
                  <a:gd name="T20" fmla="*/ 7 w 7"/>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7" y="1"/>
                    </a:moveTo>
                    <a:lnTo>
                      <a:pt x="7" y="1"/>
                    </a:lnTo>
                    <a:lnTo>
                      <a:pt x="5" y="0"/>
                    </a:lnTo>
                    <a:lnTo>
                      <a:pt x="0" y="4"/>
                    </a:lnTo>
                    <a:lnTo>
                      <a:pt x="0" y="6"/>
                    </a:lnTo>
                    <a:lnTo>
                      <a:pt x="7" y="1"/>
                    </a:lnTo>
                    <a:lnTo>
                      <a:pt x="0" y="6"/>
                    </a:lnTo>
                    <a:lnTo>
                      <a:pt x="3" y="8"/>
                    </a:lnTo>
                    <a:lnTo>
                      <a:pt x="5" y="8"/>
                    </a:lnTo>
                    <a:lnTo>
                      <a:pt x="7" y="4"/>
                    </a:lnTo>
                    <a:lnTo>
                      <a:pt x="7"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5" name="Freeform 2499"/>
              <p:cNvSpPr>
                <a:spLocks/>
              </p:cNvSpPr>
              <p:nvPr/>
            </p:nvSpPr>
            <p:spPr bwMode="auto">
              <a:xfrm>
                <a:off x="3929" y="3396"/>
                <a:ext cx="8" cy="8"/>
              </a:xfrm>
              <a:custGeom>
                <a:avLst/>
                <a:gdLst>
                  <a:gd name="T0" fmla="*/ 2 w 8"/>
                  <a:gd name="T1" fmla="*/ 7 h 8"/>
                  <a:gd name="T2" fmla="*/ 8 w 8"/>
                  <a:gd name="T3" fmla="*/ 2 h 8"/>
                  <a:gd name="T4" fmla="*/ 7 w 8"/>
                  <a:gd name="T5" fmla="*/ 0 h 8"/>
                  <a:gd name="T6" fmla="*/ 0 w 8"/>
                  <a:gd name="T7" fmla="*/ 5 h 8"/>
                  <a:gd name="T8" fmla="*/ 2 w 8"/>
                  <a:gd name="T9" fmla="*/ 7 h 8"/>
                  <a:gd name="T10" fmla="*/ 2 w 8"/>
                  <a:gd name="T11" fmla="*/ 7 h 8"/>
                  <a:gd name="T12" fmla="*/ 2 w 8"/>
                  <a:gd name="T13" fmla="*/ 7 h 8"/>
                  <a:gd name="T14" fmla="*/ 3 w 8"/>
                  <a:gd name="T15" fmla="*/ 8 h 8"/>
                  <a:gd name="T16" fmla="*/ 7 w 8"/>
                  <a:gd name="T17" fmla="*/ 7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2" y="7"/>
                    </a:lnTo>
                    <a:lnTo>
                      <a:pt x="3" y="8"/>
                    </a:lnTo>
                    <a:lnTo>
                      <a:pt x="7" y="7"/>
                    </a:lnTo>
                    <a:lnTo>
                      <a:pt x="8" y="5"/>
                    </a:lnTo>
                    <a:lnTo>
                      <a:pt x="8" y="2"/>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6" name="Freeform 2500"/>
              <p:cNvSpPr>
                <a:spLocks/>
              </p:cNvSpPr>
              <p:nvPr/>
            </p:nvSpPr>
            <p:spPr bwMode="auto">
              <a:xfrm>
                <a:off x="3931" y="3398"/>
                <a:ext cx="8" cy="8"/>
              </a:xfrm>
              <a:custGeom>
                <a:avLst/>
                <a:gdLst>
                  <a:gd name="T0" fmla="*/ 0 w 8"/>
                  <a:gd name="T1" fmla="*/ 6 h 8"/>
                  <a:gd name="T2" fmla="*/ 6 w 8"/>
                  <a:gd name="T3" fmla="*/ 1 h 8"/>
                  <a:gd name="T4" fmla="*/ 6 w 8"/>
                  <a:gd name="T5" fmla="*/ 0 h 8"/>
                  <a:gd name="T6" fmla="*/ 0 w 8"/>
                  <a:gd name="T7" fmla="*/ 5 h 8"/>
                  <a:gd name="T8" fmla="*/ 0 w 8"/>
                  <a:gd name="T9" fmla="*/ 6 h 8"/>
                  <a:gd name="T10" fmla="*/ 0 w 8"/>
                  <a:gd name="T11" fmla="*/ 6 h 8"/>
                  <a:gd name="T12" fmla="*/ 0 w 8"/>
                  <a:gd name="T13" fmla="*/ 6 h 8"/>
                  <a:gd name="T14" fmla="*/ 3 w 8"/>
                  <a:gd name="T15" fmla="*/ 8 h 8"/>
                  <a:gd name="T16" fmla="*/ 6 w 8"/>
                  <a:gd name="T17" fmla="*/ 6 h 8"/>
                  <a:gd name="T18" fmla="*/ 8 w 8"/>
                  <a:gd name="T19" fmla="*/ 5 h 8"/>
                  <a:gd name="T20" fmla="*/ 6 w 8"/>
                  <a:gd name="T21" fmla="*/ 1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6" y="1"/>
                    </a:lnTo>
                    <a:lnTo>
                      <a:pt x="6" y="0"/>
                    </a:lnTo>
                    <a:lnTo>
                      <a:pt x="0" y="5"/>
                    </a:lnTo>
                    <a:lnTo>
                      <a:pt x="0" y="6"/>
                    </a:lnTo>
                    <a:lnTo>
                      <a:pt x="3" y="8"/>
                    </a:lnTo>
                    <a:lnTo>
                      <a:pt x="6" y="6"/>
                    </a:lnTo>
                    <a:lnTo>
                      <a:pt x="8" y="5"/>
                    </a:lnTo>
                    <a:lnTo>
                      <a:pt x="6" y="1"/>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7" name="Freeform 2501"/>
              <p:cNvSpPr>
                <a:spLocks/>
              </p:cNvSpPr>
              <p:nvPr/>
            </p:nvSpPr>
            <p:spPr bwMode="auto">
              <a:xfrm>
                <a:off x="3931" y="3399"/>
                <a:ext cx="8" cy="9"/>
              </a:xfrm>
              <a:custGeom>
                <a:avLst/>
                <a:gdLst>
                  <a:gd name="T0" fmla="*/ 8 w 8"/>
                  <a:gd name="T1" fmla="*/ 2 h 9"/>
                  <a:gd name="T2" fmla="*/ 8 w 8"/>
                  <a:gd name="T3" fmla="*/ 2 h 9"/>
                  <a:gd name="T4" fmla="*/ 6 w 8"/>
                  <a:gd name="T5" fmla="*/ 0 h 9"/>
                  <a:gd name="T6" fmla="*/ 0 w 8"/>
                  <a:gd name="T7" fmla="*/ 5 h 9"/>
                  <a:gd name="T8" fmla="*/ 1 w 8"/>
                  <a:gd name="T9" fmla="*/ 7 h 9"/>
                  <a:gd name="T10" fmla="*/ 8 w 8"/>
                  <a:gd name="T11" fmla="*/ 2 h 9"/>
                  <a:gd name="T12" fmla="*/ 1 w 8"/>
                  <a:gd name="T13" fmla="*/ 7 h 9"/>
                  <a:gd name="T14" fmla="*/ 5 w 8"/>
                  <a:gd name="T15" fmla="*/ 9 h 9"/>
                  <a:gd name="T16" fmla="*/ 6 w 8"/>
                  <a:gd name="T17" fmla="*/ 7 h 9"/>
                  <a:gd name="T18" fmla="*/ 8 w 8"/>
                  <a:gd name="T19" fmla="*/ 5 h 9"/>
                  <a:gd name="T20" fmla="*/ 8 w 8"/>
                  <a:gd name="T21" fmla="*/ 2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2"/>
                    </a:moveTo>
                    <a:lnTo>
                      <a:pt x="8" y="2"/>
                    </a:lnTo>
                    <a:lnTo>
                      <a:pt x="6" y="0"/>
                    </a:lnTo>
                    <a:lnTo>
                      <a:pt x="0" y="5"/>
                    </a:lnTo>
                    <a:lnTo>
                      <a:pt x="1" y="7"/>
                    </a:lnTo>
                    <a:lnTo>
                      <a:pt x="8" y="2"/>
                    </a:lnTo>
                    <a:lnTo>
                      <a:pt x="1" y="7"/>
                    </a:lnTo>
                    <a:lnTo>
                      <a:pt x="5" y="9"/>
                    </a:lnTo>
                    <a:lnTo>
                      <a:pt x="6" y="7"/>
                    </a:lnTo>
                    <a:lnTo>
                      <a:pt x="8" y="5"/>
                    </a:lnTo>
                    <a:lnTo>
                      <a:pt x="8"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8" name="Freeform 2502"/>
              <p:cNvSpPr>
                <a:spLocks/>
              </p:cNvSpPr>
              <p:nvPr/>
            </p:nvSpPr>
            <p:spPr bwMode="auto">
              <a:xfrm>
                <a:off x="3932" y="3401"/>
                <a:ext cx="8" cy="8"/>
              </a:xfrm>
              <a:custGeom>
                <a:avLst/>
                <a:gdLst>
                  <a:gd name="T0" fmla="*/ 2 w 8"/>
                  <a:gd name="T1" fmla="*/ 7 h 8"/>
                  <a:gd name="T2" fmla="*/ 8 w 8"/>
                  <a:gd name="T3" fmla="*/ 2 h 8"/>
                  <a:gd name="T4" fmla="*/ 7 w 8"/>
                  <a:gd name="T5" fmla="*/ 0 h 8"/>
                  <a:gd name="T6" fmla="*/ 0 w 8"/>
                  <a:gd name="T7" fmla="*/ 5 h 8"/>
                  <a:gd name="T8" fmla="*/ 2 w 8"/>
                  <a:gd name="T9" fmla="*/ 7 h 8"/>
                  <a:gd name="T10" fmla="*/ 2 w 8"/>
                  <a:gd name="T11" fmla="*/ 7 h 8"/>
                  <a:gd name="T12" fmla="*/ 2 w 8"/>
                  <a:gd name="T13" fmla="*/ 7 h 8"/>
                  <a:gd name="T14" fmla="*/ 4 w 8"/>
                  <a:gd name="T15" fmla="*/ 8 h 8"/>
                  <a:gd name="T16" fmla="*/ 7 w 8"/>
                  <a:gd name="T17" fmla="*/ 7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2" y="7"/>
                    </a:lnTo>
                    <a:lnTo>
                      <a:pt x="4" y="8"/>
                    </a:lnTo>
                    <a:lnTo>
                      <a:pt x="7" y="7"/>
                    </a:lnTo>
                    <a:lnTo>
                      <a:pt x="8" y="5"/>
                    </a:lnTo>
                    <a:lnTo>
                      <a:pt x="8" y="2"/>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79" name="Freeform 2503"/>
              <p:cNvSpPr>
                <a:spLocks/>
              </p:cNvSpPr>
              <p:nvPr/>
            </p:nvSpPr>
            <p:spPr bwMode="auto">
              <a:xfrm>
                <a:off x="3934" y="3403"/>
                <a:ext cx="6" cy="8"/>
              </a:xfrm>
              <a:custGeom>
                <a:avLst/>
                <a:gdLst>
                  <a:gd name="T0" fmla="*/ 0 w 6"/>
                  <a:gd name="T1" fmla="*/ 6 h 8"/>
                  <a:gd name="T2" fmla="*/ 6 w 6"/>
                  <a:gd name="T3" fmla="*/ 1 h 8"/>
                  <a:gd name="T4" fmla="*/ 6 w 6"/>
                  <a:gd name="T5" fmla="*/ 0 h 8"/>
                  <a:gd name="T6" fmla="*/ 0 w 6"/>
                  <a:gd name="T7" fmla="*/ 5 h 8"/>
                  <a:gd name="T8" fmla="*/ 0 w 6"/>
                  <a:gd name="T9" fmla="*/ 6 h 8"/>
                  <a:gd name="T10" fmla="*/ 0 w 6"/>
                  <a:gd name="T11" fmla="*/ 6 h 8"/>
                  <a:gd name="T12" fmla="*/ 0 w 6"/>
                  <a:gd name="T13" fmla="*/ 6 h 8"/>
                  <a:gd name="T14" fmla="*/ 3 w 6"/>
                  <a:gd name="T15" fmla="*/ 8 h 8"/>
                  <a:gd name="T16" fmla="*/ 5 w 6"/>
                  <a:gd name="T17" fmla="*/ 6 h 8"/>
                  <a:gd name="T18" fmla="*/ 6 w 6"/>
                  <a:gd name="T19" fmla="*/ 5 h 8"/>
                  <a:gd name="T20" fmla="*/ 6 w 6"/>
                  <a:gd name="T21" fmla="*/ 1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6" y="1"/>
                    </a:lnTo>
                    <a:lnTo>
                      <a:pt x="6" y="0"/>
                    </a:lnTo>
                    <a:lnTo>
                      <a:pt x="0" y="5"/>
                    </a:lnTo>
                    <a:lnTo>
                      <a:pt x="0" y="6"/>
                    </a:lnTo>
                    <a:lnTo>
                      <a:pt x="3" y="8"/>
                    </a:lnTo>
                    <a:lnTo>
                      <a:pt x="5" y="6"/>
                    </a:lnTo>
                    <a:lnTo>
                      <a:pt x="6" y="5"/>
                    </a:lnTo>
                    <a:lnTo>
                      <a:pt x="6" y="1"/>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0" name="Freeform 2504"/>
              <p:cNvSpPr>
                <a:spLocks/>
              </p:cNvSpPr>
              <p:nvPr/>
            </p:nvSpPr>
            <p:spPr bwMode="auto">
              <a:xfrm>
                <a:off x="3934" y="3404"/>
                <a:ext cx="8" cy="8"/>
              </a:xfrm>
              <a:custGeom>
                <a:avLst/>
                <a:gdLst>
                  <a:gd name="T0" fmla="*/ 8 w 8"/>
                  <a:gd name="T1" fmla="*/ 2 h 8"/>
                  <a:gd name="T2" fmla="*/ 8 w 8"/>
                  <a:gd name="T3" fmla="*/ 2 h 8"/>
                  <a:gd name="T4" fmla="*/ 6 w 8"/>
                  <a:gd name="T5" fmla="*/ 0 h 8"/>
                  <a:gd name="T6" fmla="*/ 0 w 8"/>
                  <a:gd name="T7" fmla="*/ 5 h 8"/>
                  <a:gd name="T8" fmla="*/ 2 w 8"/>
                  <a:gd name="T9" fmla="*/ 7 h 8"/>
                  <a:gd name="T10" fmla="*/ 8 w 8"/>
                  <a:gd name="T11" fmla="*/ 2 h 8"/>
                  <a:gd name="T12" fmla="*/ 2 w 8"/>
                  <a:gd name="T13" fmla="*/ 7 h 8"/>
                  <a:gd name="T14" fmla="*/ 3 w 8"/>
                  <a:gd name="T15" fmla="*/ 8 h 8"/>
                  <a:gd name="T16" fmla="*/ 6 w 8"/>
                  <a:gd name="T17" fmla="*/ 7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6" y="0"/>
                    </a:lnTo>
                    <a:lnTo>
                      <a:pt x="0" y="5"/>
                    </a:lnTo>
                    <a:lnTo>
                      <a:pt x="2" y="7"/>
                    </a:lnTo>
                    <a:lnTo>
                      <a:pt x="8" y="2"/>
                    </a:lnTo>
                    <a:lnTo>
                      <a:pt x="2" y="7"/>
                    </a:lnTo>
                    <a:lnTo>
                      <a:pt x="3" y="8"/>
                    </a:lnTo>
                    <a:lnTo>
                      <a:pt x="6" y="7"/>
                    </a:lnTo>
                    <a:lnTo>
                      <a:pt x="8" y="5"/>
                    </a:lnTo>
                    <a:lnTo>
                      <a:pt x="8"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1" name="Freeform 2505"/>
              <p:cNvSpPr>
                <a:spLocks/>
              </p:cNvSpPr>
              <p:nvPr/>
            </p:nvSpPr>
            <p:spPr bwMode="auto">
              <a:xfrm>
                <a:off x="3936" y="3406"/>
                <a:ext cx="8" cy="8"/>
              </a:xfrm>
              <a:custGeom>
                <a:avLst/>
                <a:gdLst>
                  <a:gd name="T0" fmla="*/ 0 w 8"/>
                  <a:gd name="T1" fmla="*/ 6 h 8"/>
                  <a:gd name="T2" fmla="*/ 6 w 8"/>
                  <a:gd name="T3" fmla="*/ 2 h 8"/>
                  <a:gd name="T4" fmla="*/ 6 w 8"/>
                  <a:gd name="T5" fmla="*/ 0 h 8"/>
                  <a:gd name="T6" fmla="*/ 0 w 8"/>
                  <a:gd name="T7" fmla="*/ 3 h 8"/>
                  <a:gd name="T8" fmla="*/ 0 w 8"/>
                  <a:gd name="T9" fmla="*/ 6 h 8"/>
                  <a:gd name="T10" fmla="*/ 0 w 8"/>
                  <a:gd name="T11" fmla="*/ 6 h 8"/>
                  <a:gd name="T12" fmla="*/ 0 w 8"/>
                  <a:gd name="T13" fmla="*/ 6 h 8"/>
                  <a:gd name="T14" fmla="*/ 3 w 8"/>
                  <a:gd name="T15" fmla="*/ 8 h 8"/>
                  <a:gd name="T16" fmla="*/ 6 w 8"/>
                  <a:gd name="T17" fmla="*/ 6 h 8"/>
                  <a:gd name="T18" fmla="*/ 8 w 8"/>
                  <a:gd name="T19" fmla="*/ 5 h 8"/>
                  <a:gd name="T20" fmla="*/ 6 w 8"/>
                  <a:gd name="T21" fmla="*/ 2 h 8"/>
                  <a:gd name="T22" fmla="*/ 0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6"/>
                    </a:moveTo>
                    <a:lnTo>
                      <a:pt x="6" y="2"/>
                    </a:lnTo>
                    <a:lnTo>
                      <a:pt x="6" y="0"/>
                    </a:lnTo>
                    <a:lnTo>
                      <a:pt x="0" y="3"/>
                    </a:lnTo>
                    <a:lnTo>
                      <a:pt x="0" y="6"/>
                    </a:lnTo>
                    <a:lnTo>
                      <a:pt x="3" y="8"/>
                    </a:lnTo>
                    <a:lnTo>
                      <a:pt x="6" y="6"/>
                    </a:lnTo>
                    <a:lnTo>
                      <a:pt x="8" y="5"/>
                    </a:lnTo>
                    <a:lnTo>
                      <a:pt x="6" y="2"/>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2" name="Freeform 2506"/>
              <p:cNvSpPr>
                <a:spLocks/>
              </p:cNvSpPr>
              <p:nvPr/>
            </p:nvSpPr>
            <p:spPr bwMode="auto">
              <a:xfrm>
                <a:off x="3936" y="3408"/>
                <a:ext cx="8" cy="8"/>
              </a:xfrm>
              <a:custGeom>
                <a:avLst/>
                <a:gdLst>
                  <a:gd name="T0" fmla="*/ 8 w 8"/>
                  <a:gd name="T1" fmla="*/ 1 h 8"/>
                  <a:gd name="T2" fmla="*/ 8 w 8"/>
                  <a:gd name="T3" fmla="*/ 1 h 8"/>
                  <a:gd name="T4" fmla="*/ 6 w 8"/>
                  <a:gd name="T5" fmla="*/ 0 h 8"/>
                  <a:gd name="T6" fmla="*/ 0 w 8"/>
                  <a:gd name="T7" fmla="*/ 4 h 8"/>
                  <a:gd name="T8" fmla="*/ 1 w 8"/>
                  <a:gd name="T9" fmla="*/ 6 h 8"/>
                  <a:gd name="T10" fmla="*/ 8 w 8"/>
                  <a:gd name="T11" fmla="*/ 1 h 8"/>
                  <a:gd name="T12" fmla="*/ 1 w 8"/>
                  <a:gd name="T13" fmla="*/ 6 h 8"/>
                  <a:gd name="T14" fmla="*/ 3 w 8"/>
                  <a:gd name="T15" fmla="*/ 8 h 8"/>
                  <a:gd name="T16" fmla="*/ 6 w 8"/>
                  <a:gd name="T17" fmla="*/ 6 h 8"/>
                  <a:gd name="T18" fmla="*/ 8 w 8"/>
                  <a:gd name="T19" fmla="*/ 4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6" y="0"/>
                    </a:lnTo>
                    <a:lnTo>
                      <a:pt x="0" y="4"/>
                    </a:lnTo>
                    <a:lnTo>
                      <a:pt x="1" y="6"/>
                    </a:lnTo>
                    <a:lnTo>
                      <a:pt x="8" y="1"/>
                    </a:lnTo>
                    <a:lnTo>
                      <a:pt x="1" y="6"/>
                    </a:lnTo>
                    <a:lnTo>
                      <a:pt x="3" y="8"/>
                    </a:lnTo>
                    <a:lnTo>
                      <a:pt x="6" y="6"/>
                    </a:lnTo>
                    <a:lnTo>
                      <a:pt x="8" y="4"/>
                    </a:lnTo>
                    <a:lnTo>
                      <a:pt x="8"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3" name="Freeform 2507"/>
              <p:cNvSpPr>
                <a:spLocks/>
              </p:cNvSpPr>
              <p:nvPr/>
            </p:nvSpPr>
            <p:spPr bwMode="auto">
              <a:xfrm>
                <a:off x="3937" y="3409"/>
                <a:ext cx="8" cy="8"/>
              </a:xfrm>
              <a:custGeom>
                <a:avLst/>
                <a:gdLst>
                  <a:gd name="T0" fmla="*/ 2 w 8"/>
                  <a:gd name="T1" fmla="*/ 7 h 8"/>
                  <a:gd name="T2" fmla="*/ 8 w 8"/>
                  <a:gd name="T3" fmla="*/ 2 h 8"/>
                  <a:gd name="T4" fmla="*/ 7 w 8"/>
                  <a:gd name="T5" fmla="*/ 0 h 8"/>
                  <a:gd name="T6" fmla="*/ 0 w 8"/>
                  <a:gd name="T7" fmla="*/ 5 h 8"/>
                  <a:gd name="T8" fmla="*/ 0 w 8"/>
                  <a:gd name="T9" fmla="*/ 7 h 8"/>
                  <a:gd name="T10" fmla="*/ 2 w 8"/>
                  <a:gd name="T11" fmla="*/ 7 h 8"/>
                  <a:gd name="T12" fmla="*/ 0 w 8"/>
                  <a:gd name="T13" fmla="*/ 7 h 8"/>
                  <a:gd name="T14" fmla="*/ 3 w 8"/>
                  <a:gd name="T15" fmla="*/ 8 h 8"/>
                  <a:gd name="T16" fmla="*/ 7 w 8"/>
                  <a:gd name="T17" fmla="*/ 8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0" y="7"/>
                    </a:lnTo>
                    <a:lnTo>
                      <a:pt x="2" y="7"/>
                    </a:lnTo>
                    <a:lnTo>
                      <a:pt x="0" y="7"/>
                    </a:lnTo>
                    <a:lnTo>
                      <a:pt x="3" y="8"/>
                    </a:lnTo>
                    <a:lnTo>
                      <a:pt x="7" y="8"/>
                    </a:lnTo>
                    <a:lnTo>
                      <a:pt x="8" y="5"/>
                    </a:lnTo>
                    <a:lnTo>
                      <a:pt x="8" y="2"/>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4" name="Freeform 2508"/>
              <p:cNvSpPr>
                <a:spLocks/>
              </p:cNvSpPr>
              <p:nvPr/>
            </p:nvSpPr>
            <p:spPr bwMode="auto">
              <a:xfrm>
                <a:off x="3939" y="3411"/>
                <a:ext cx="8" cy="8"/>
              </a:xfrm>
              <a:custGeom>
                <a:avLst/>
                <a:gdLst>
                  <a:gd name="T0" fmla="*/ 6 w 8"/>
                  <a:gd name="T1" fmla="*/ 1 h 8"/>
                  <a:gd name="T2" fmla="*/ 6 w 8"/>
                  <a:gd name="T3" fmla="*/ 1 h 8"/>
                  <a:gd name="T4" fmla="*/ 6 w 8"/>
                  <a:gd name="T5" fmla="*/ 0 h 8"/>
                  <a:gd name="T6" fmla="*/ 0 w 8"/>
                  <a:gd name="T7" fmla="*/ 5 h 8"/>
                  <a:gd name="T8" fmla="*/ 0 w 8"/>
                  <a:gd name="T9" fmla="*/ 6 h 8"/>
                  <a:gd name="T10" fmla="*/ 6 w 8"/>
                  <a:gd name="T11" fmla="*/ 1 h 8"/>
                  <a:gd name="T12" fmla="*/ 0 w 8"/>
                  <a:gd name="T13" fmla="*/ 6 h 8"/>
                  <a:gd name="T14" fmla="*/ 3 w 8"/>
                  <a:gd name="T15" fmla="*/ 8 h 8"/>
                  <a:gd name="T16" fmla="*/ 5 w 8"/>
                  <a:gd name="T17" fmla="*/ 8 h 8"/>
                  <a:gd name="T18" fmla="*/ 8 w 8"/>
                  <a:gd name="T19" fmla="*/ 5 h 8"/>
                  <a:gd name="T20" fmla="*/ 6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1"/>
                    </a:moveTo>
                    <a:lnTo>
                      <a:pt x="6" y="1"/>
                    </a:lnTo>
                    <a:lnTo>
                      <a:pt x="6" y="0"/>
                    </a:lnTo>
                    <a:lnTo>
                      <a:pt x="0" y="5"/>
                    </a:lnTo>
                    <a:lnTo>
                      <a:pt x="0" y="6"/>
                    </a:lnTo>
                    <a:lnTo>
                      <a:pt x="6" y="1"/>
                    </a:lnTo>
                    <a:lnTo>
                      <a:pt x="0" y="6"/>
                    </a:lnTo>
                    <a:lnTo>
                      <a:pt x="3" y="8"/>
                    </a:lnTo>
                    <a:lnTo>
                      <a:pt x="5" y="8"/>
                    </a:lnTo>
                    <a:lnTo>
                      <a:pt x="8" y="5"/>
                    </a:lnTo>
                    <a:lnTo>
                      <a:pt x="6"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5" name="Freeform 2509"/>
              <p:cNvSpPr>
                <a:spLocks/>
              </p:cNvSpPr>
              <p:nvPr/>
            </p:nvSpPr>
            <p:spPr bwMode="auto">
              <a:xfrm>
                <a:off x="3939" y="3412"/>
                <a:ext cx="8" cy="9"/>
              </a:xfrm>
              <a:custGeom>
                <a:avLst/>
                <a:gdLst>
                  <a:gd name="T0" fmla="*/ 1 w 8"/>
                  <a:gd name="T1" fmla="*/ 7 h 9"/>
                  <a:gd name="T2" fmla="*/ 8 w 8"/>
                  <a:gd name="T3" fmla="*/ 2 h 9"/>
                  <a:gd name="T4" fmla="*/ 6 w 8"/>
                  <a:gd name="T5" fmla="*/ 0 h 9"/>
                  <a:gd name="T6" fmla="*/ 0 w 8"/>
                  <a:gd name="T7" fmla="*/ 5 h 9"/>
                  <a:gd name="T8" fmla="*/ 1 w 8"/>
                  <a:gd name="T9" fmla="*/ 7 h 9"/>
                  <a:gd name="T10" fmla="*/ 1 w 8"/>
                  <a:gd name="T11" fmla="*/ 7 h 9"/>
                  <a:gd name="T12" fmla="*/ 1 w 8"/>
                  <a:gd name="T13" fmla="*/ 7 h 9"/>
                  <a:gd name="T14" fmla="*/ 3 w 8"/>
                  <a:gd name="T15" fmla="*/ 9 h 9"/>
                  <a:gd name="T16" fmla="*/ 6 w 8"/>
                  <a:gd name="T17" fmla="*/ 9 h 9"/>
                  <a:gd name="T18" fmla="*/ 8 w 8"/>
                  <a:gd name="T19" fmla="*/ 5 h 9"/>
                  <a:gd name="T20" fmla="*/ 8 w 8"/>
                  <a:gd name="T21" fmla="*/ 2 h 9"/>
                  <a:gd name="T22" fmla="*/ 1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1" y="7"/>
                    </a:moveTo>
                    <a:lnTo>
                      <a:pt x="8" y="2"/>
                    </a:lnTo>
                    <a:lnTo>
                      <a:pt x="6" y="0"/>
                    </a:lnTo>
                    <a:lnTo>
                      <a:pt x="0" y="5"/>
                    </a:lnTo>
                    <a:lnTo>
                      <a:pt x="1" y="7"/>
                    </a:lnTo>
                    <a:lnTo>
                      <a:pt x="3" y="9"/>
                    </a:lnTo>
                    <a:lnTo>
                      <a:pt x="6" y="9"/>
                    </a:lnTo>
                    <a:lnTo>
                      <a:pt x="8" y="5"/>
                    </a:lnTo>
                    <a:lnTo>
                      <a:pt x="8" y="2"/>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6" name="Freeform 2510"/>
              <p:cNvSpPr>
                <a:spLocks/>
              </p:cNvSpPr>
              <p:nvPr/>
            </p:nvSpPr>
            <p:spPr bwMode="auto">
              <a:xfrm>
                <a:off x="3940" y="3414"/>
                <a:ext cx="8" cy="8"/>
              </a:xfrm>
              <a:custGeom>
                <a:avLst/>
                <a:gdLst>
                  <a:gd name="T0" fmla="*/ 0 w 8"/>
                  <a:gd name="T1" fmla="*/ 7 h 8"/>
                  <a:gd name="T2" fmla="*/ 7 w 8"/>
                  <a:gd name="T3" fmla="*/ 3 h 8"/>
                  <a:gd name="T4" fmla="*/ 7 w 8"/>
                  <a:gd name="T5" fmla="*/ 0 h 8"/>
                  <a:gd name="T6" fmla="*/ 0 w 8"/>
                  <a:gd name="T7" fmla="*/ 5 h 8"/>
                  <a:gd name="T8" fmla="*/ 0 w 8"/>
                  <a:gd name="T9" fmla="*/ 7 h 8"/>
                  <a:gd name="T10" fmla="*/ 0 w 8"/>
                  <a:gd name="T11" fmla="*/ 7 h 8"/>
                  <a:gd name="T12" fmla="*/ 0 w 8"/>
                  <a:gd name="T13" fmla="*/ 7 h 8"/>
                  <a:gd name="T14" fmla="*/ 4 w 8"/>
                  <a:gd name="T15" fmla="*/ 8 h 8"/>
                  <a:gd name="T16" fmla="*/ 7 w 8"/>
                  <a:gd name="T17" fmla="*/ 8 h 8"/>
                  <a:gd name="T18" fmla="*/ 8 w 8"/>
                  <a:gd name="T19" fmla="*/ 5 h 8"/>
                  <a:gd name="T20" fmla="*/ 7 w 8"/>
                  <a:gd name="T21" fmla="*/ 3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7" y="3"/>
                    </a:lnTo>
                    <a:lnTo>
                      <a:pt x="7" y="0"/>
                    </a:lnTo>
                    <a:lnTo>
                      <a:pt x="0" y="5"/>
                    </a:lnTo>
                    <a:lnTo>
                      <a:pt x="0" y="7"/>
                    </a:lnTo>
                    <a:lnTo>
                      <a:pt x="4" y="8"/>
                    </a:lnTo>
                    <a:lnTo>
                      <a:pt x="7" y="8"/>
                    </a:lnTo>
                    <a:lnTo>
                      <a:pt x="8" y="5"/>
                    </a:lnTo>
                    <a:lnTo>
                      <a:pt x="7" y="3"/>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7" name="Freeform 2511"/>
              <p:cNvSpPr>
                <a:spLocks/>
              </p:cNvSpPr>
              <p:nvPr/>
            </p:nvSpPr>
            <p:spPr bwMode="auto">
              <a:xfrm>
                <a:off x="3940" y="3417"/>
                <a:ext cx="8" cy="7"/>
              </a:xfrm>
              <a:custGeom>
                <a:avLst/>
                <a:gdLst>
                  <a:gd name="T0" fmla="*/ 2 w 8"/>
                  <a:gd name="T1" fmla="*/ 5 h 7"/>
                  <a:gd name="T2" fmla="*/ 8 w 8"/>
                  <a:gd name="T3" fmla="*/ 2 h 7"/>
                  <a:gd name="T4" fmla="*/ 7 w 8"/>
                  <a:gd name="T5" fmla="*/ 0 h 7"/>
                  <a:gd name="T6" fmla="*/ 0 w 8"/>
                  <a:gd name="T7" fmla="*/ 4 h 7"/>
                  <a:gd name="T8" fmla="*/ 2 w 8"/>
                  <a:gd name="T9" fmla="*/ 5 h 7"/>
                  <a:gd name="T10" fmla="*/ 2 w 8"/>
                  <a:gd name="T11" fmla="*/ 5 h 7"/>
                  <a:gd name="T12" fmla="*/ 2 w 8"/>
                  <a:gd name="T13" fmla="*/ 5 h 7"/>
                  <a:gd name="T14" fmla="*/ 4 w 8"/>
                  <a:gd name="T15" fmla="*/ 7 h 7"/>
                  <a:gd name="T16" fmla="*/ 7 w 8"/>
                  <a:gd name="T17" fmla="*/ 7 h 7"/>
                  <a:gd name="T18" fmla="*/ 8 w 8"/>
                  <a:gd name="T19" fmla="*/ 4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7" y="0"/>
                    </a:lnTo>
                    <a:lnTo>
                      <a:pt x="0" y="4"/>
                    </a:lnTo>
                    <a:lnTo>
                      <a:pt x="2" y="5"/>
                    </a:lnTo>
                    <a:lnTo>
                      <a:pt x="4" y="7"/>
                    </a:lnTo>
                    <a:lnTo>
                      <a:pt x="7" y="7"/>
                    </a:lnTo>
                    <a:lnTo>
                      <a:pt x="8" y="4"/>
                    </a:lnTo>
                    <a:lnTo>
                      <a:pt x="8" y="2"/>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8" name="Freeform 2512"/>
              <p:cNvSpPr>
                <a:spLocks/>
              </p:cNvSpPr>
              <p:nvPr/>
            </p:nvSpPr>
            <p:spPr bwMode="auto">
              <a:xfrm>
                <a:off x="3942" y="3417"/>
                <a:ext cx="8" cy="8"/>
              </a:xfrm>
              <a:custGeom>
                <a:avLst/>
                <a:gdLst>
                  <a:gd name="T0" fmla="*/ 8 w 8"/>
                  <a:gd name="T1" fmla="*/ 4 h 8"/>
                  <a:gd name="T2" fmla="*/ 8 w 8"/>
                  <a:gd name="T3" fmla="*/ 4 h 8"/>
                  <a:gd name="T4" fmla="*/ 6 w 8"/>
                  <a:gd name="T5" fmla="*/ 0 h 8"/>
                  <a:gd name="T6" fmla="*/ 0 w 8"/>
                  <a:gd name="T7" fmla="*/ 5 h 8"/>
                  <a:gd name="T8" fmla="*/ 2 w 8"/>
                  <a:gd name="T9" fmla="*/ 7 h 8"/>
                  <a:gd name="T10" fmla="*/ 8 w 8"/>
                  <a:gd name="T11" fmla="*/ 4 h 8"/>
                  <a:gd name="T12" fmla="*/ 2 w 8"/>
                  <a:gd name="T13" fmla="*/ 7 h 8"/>
                  <a:gd name="T14" fmla="*/ 3 w 8"/>
                  <a:gd name="T15" fmla="*/ 8 h 8"/>
                  <a:gd name="T16" fmla="*/ 6 w 8"/>
                  <a:gd name="T17" fmla="*/ 8 h 8"/>
                  <a:gd name="T18" fmla="*/ 8 w 8"/>
                  <a:gd name="T19" fmla="*/ 5 h 8"/>
                  <a:gd name="T20" fmla="*/ 8 w 8"/>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4"/>
                    </a:moveTo>
                    <a:lnTo>
                      <a:pt x="8" y="4"/>
                    </a:lnTo>
                    <a:lnTo>
                      <a:pt x="6" y="0"/>
                    </a:lnTo>
                    <a:lnTo>
                      <a:pt x="0" y="5"/>
                    </a:lnTo>
                    <a:lnTo>
                      <a:pt x="2" y="7"/>
                    </a:lnTo>
                    <a:lnTo>
                      <a:pt x="8" y="4"/>
                    </a:lnTo>
                    <a:lnTo>
                      <a:pt x="2" y="7"/>
                    </a:lnTo>
                    <a:lnTo>
                      <a:pt x="3" y="8"/>
                    </a:lnTo>
                    <a:lnTo>
                      <a:pt x="6" y="8"/>
                    </a:lnTo>
                    <a:lnTo>
                      <a:pt x="8" y="5"/>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89" name="Freeform 2513"/>
              <p:cNvSpPr>
                <a:spLocks/>
              </p:cNvSpPr>
              <p:nvPr/>
            </p:nvSpPr>
            <p:spPr bwMode="auto">
              <a:xfrm>
                <a:off x="3944" y="3421"/>
                <a:ext cx="6" cy="6"/>
              </a:xfrm>
              <a:custGeom>
                <a:avLst/>
                <a:gdLst>
                  <a:gd name="T0" fmla="*/ 0 w 6"/>
                  <a:gd name="T1" fmla="*/ 4 h 6"/>
                  <a:gd name="T2" fmla="*/ 6 w 6"/>
                  <a:gd name="T3" fmla="*/ 1 h 6"/>
                  <a:gd name="T4" fmla="*/ 6 w 6"/>
                  <a:gd name="T5" fmla="*/ 0 h 6"/>
                  <a:gd name="T6" fmla="*/ 0 w 6"/>
                  <a:gd name="T7" fmla="*/ 3 h 6"/>
                  <a:gd name="T8" fmla="*/ 0 w 6"/>
                  <a:gd name="T9" fmla="*/ 4 h 6"/>
                  <a:gd name="T10" fmla="*/ 0 w 6"/>
                  <a:gd name="T11" fmla="*/ 4 h 6"/>
                  <a:gd name="T12" fmla="*/ 0 w 6"/>
                  <a:gd name="T13" fmla="*/ 4 h 6"/>
                  <a:gd name="T14" fmla="*/ 3 w 6"/>
                  <a:gd name="T15" fmla="*/ 6 h 6"/>
                  <a:gd name="T16" fmla="*/ 4 w 6"/>
                  <a:gd name="T17" fmla="*/ 6 h 6"/>
                  <a:gd name="T18" fmla="*/ 6 w 6"/>
                  <a:gd name="T19" fmla="*/ 4 h 6"/>
                  <a:gd name="T20" fmla="*/ 6 w 6"/>
                  <a:gd name="T21" fmla="*/ 1 h 6"/>
                  <a:gd name="T22" fmla="*/ 0 w 6"/>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0" y="4"/>
                    </a:moveTo>
                    <a:lnTo>
                      <a:pt x="6" y="1"/>
                    </a:lnTo>
                    <a:lnTo>
                      <a:pt x="6" y="0"/>
                    </a:lnTo>
                    <a:lnTo>
                      <a:pt x="0" y="3"/>
                    </a:lnTo>
                    <a:lnTo>
                      <a:pt x="0" y="4"/>
                    </a:lnTo>
                    <a:lnTo>
                      <a:pt x="3" y="6"/>
                    </a:lnTo>
                    <a:lnTo>
                      <a:pt x="4" y="6"/>
                    </a:lnTo>
                    <a:lnTo>
                      <a:pt x="6" y="4"/>
                    </a:lnTo>
                    <a:lnTo>
                      <a:pt x="6" y="1"/>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0" name="Freeform 2514"/>
              <p:cNvSpPr>
                <a:spLocks/>
              </p:cNvSpPr>
              <p:nvPr/>
            </p:nvSpPr>
            <p:spPr bwMode="auto">
              <a:xfrm>
                <a:off x="3944" y="3422"/>
                <a:ext cx="8" cy="7"/>
              </a:xfrm>
              <a:custGeom>
                <a:avLst/>
                <a:gdLst>
                  <a:gd name="T0" fmla="*/ 1 w 8"/>
                  <a:gd name="T1" fmla="*/ 5 h 7"/>
                  <a:gd name="T2" fmla="*/ 8 w 8"/>
                  <a:gd name="T3" fmla="*/ 2 h 7"/>
                  <a:gd name="T4" fmla="*/ 6 w 8"/>
                  <a:gd name="T5" fmla="*/ 0 h 7"/>
                  <a:gd name="T6" fmla="*/ 0 w 8"/>
                  <a:gd name="T7" fmla="*/ 3 h 7"/>
                  <a:gd name="T8" fmla="*/ 1 w 8"/>
                  <a:gd name="T9" fmla="*/ 5 h 7"/>
                  <a:gd name="T10" fmla="*/ 1 w 8"/>
                  <a:gd name="T11" fmla="*/ 5 h 7"/>
                  <a:gd name="T12" fmla="*/ 1 w 8"/>
                  <a:gd name="T13" fmla="*/ 5 h 7"/>
                  <a:gd name="T14" fmla="*/ 3 w 8"/>
                  <a:gd name="T15" fmla="*/ 7 h 7"/>
                  <a:gd name="T16" fmla="*/ 6 w 8"/>
                  <a:gd name="T17" fmla="*/ 7 h 7"/>
                  <a:gd name="T18" fmla="*/ 8 w 8"/>
                  <a:gd name="T19" fmla="*/ 5 h 7"/>
                  <a:gd name="T20" fmla="*/ 8 w 8"/>
                  <a:gd name="T21" fmla="*/ 2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8" y="2"/>
                    </a:lnTo>
                    <a:lnTo>
                      <a:pt x="6" y="0"/>
                    </a:lnTo>
                    <a:lnTo>
                      <a:pt x="0" y="3"/>
                    </a:lnTo>
                    <a:lnTo>
                      <a:pt x="1" y="5"/>
                    </a:lnTo>
                    <a:lnTo>
                      <a:pt x="3" y="7"/>
                    </a:lnTo>
                    <a:lnTo>
                      <a:pt x="6" y="7"/>
                    </a:lnTo>
                    <a:lnTo>
                      <a:pt x="8" y="5"/>
                    </a:lnTo>
                    <a:lnTo>
                      <a:pt x="8" y="2"/>
                    </a:lnTo>
                    <a:lnTo>
                      <a:pt x="1"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1" name="Freeform 2515"/>
              <p:cNvSpPr>
                <a:spLocks/>
              </p:cNvSpPr>
              <p:nvPr/>
            </p:nvSpPr>
            <p:spPr bwMode="auto">
              <a:xfrm>
                <a:off x="3945" y="3424"/>
                <a:ext cx="8" cy="6"/>
              </a:xfrm>
              <a:custGeom>
                <a:avLst/>
                <a:gdLst>
                  <a:gd name="T0" fmla="*/ 8 w 8"/>
                  <a:gd name="T1" fmla="*/ 1 h 6"/>
                  <a:gd name="T2" fmla="*/ 7 w 8"/>
                  <a:gd name="T3" fmla="*/ 1 h 6"/>
                  <a:gd name="T4" fmla="*/ 7 w 8"/>
                  <a:gd name="T5" fmla="*/ 0 h 6"/>
                  <a:gd name="T6" fmla="*/ 0 w 8"/>
                  <a:gd name="T7" fmla="*/ 3 h 6"/>
                  <a:gd name="T8" fmla="*/ 0 w 8"/>
                  <a:gd name="T9" fmla="*/ 5 h 6"/>
                  <a:gd name="T10" fmla="*/ 8 w 8"/>
                  <a:gd name="T11" fmla="*/ 1 h 6"/>
                  <a:gd name="T12" fmla="*/ 0 w 8"/>
                  <a:gd name="T13" fmla="*/ 5 h 6"/>
                  <a:gd name="T14" fmla="*/ 3 w 8"/>
                  <a:gd name="T15" fmla="*/ 6 h 6"/>
                  <a:gd name="T16" fmla="*/ 7 w 8"/>
                  <a:gd name="T17" fmla="*/ 6 h 6"/>
                  <a:gd name="T18" fmla="*/ 8 w 8"/>
                  <a:gd name="T19" fmla="*/ 5 h 6"/>
                  <a:gd name="T20" fmla="*/ 7 w 8"/>
                  <a:gd name="T21" fmla="*/ 1 h 6"/>
                  <a:gd name="T22" fmla="*/ 8 w 8"/>
                  <a:gd name="T23" fmla="*/ 1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1"/>
                    </a:moveTo>
                    <a:lnTo>
                      <a:pt x="7" y="1"/>
                    </a:lnTo>
                    <a:lnTo>
                      <a:pt x="7" y="0"/>
                    </a:lnTo>
                    <a:lnTo>
                      <a:pt x="0" y="3"/>
                    </a:lnTo>
                    <a:lnTo>
                      <a:pt x="0" y="5"/>
                    </a:lnTo>
                    <a:lnTo>
                      <a:pt x="8" y="1"/>
                    </a:lnTo>
                    <a:lnTo>
                      <a:pt x="0" y="5"/>
                    </a:lnTo>
                    <a:lnTo>
                      <a:pt x="3" y="6"/>
                    </a:lnTo>
                    <a:lnTo>
                      <a:pt x="7" y="6"/>
                    </a:lnTo>
                    <a:lnTo>
                      <a:pt x="8" y="5"/>
                    </a:lnTo>
                    <a:lnTo>
                      <a:pt x="7" y="1"/>
                    </a:lnTo>
                    <a:lnTo>
                      <a:pt x="8"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2" name="Freeform 2516"/>
              <p:cNvSpPr>
                <a:spLocks/>
              </p:cNvSpPr>
              <p:nvPr/>
            </p:nvSpPr>
            <p:spPr bwMode="auto">
              <a:xfrm>
                <a:off x="3945" y="3425"/>
                <a:ext cx="8" cy="7"/>
              </a:xfrm>
              <a:custGeom>
                <a:avLst/>
                <a:gdLst>
                  <a:gd name="T0" fmla="*/ 2 w 8"/>
                  <a:gd name="T1" fmla="*/ 5 h 7"/>
                  <a:gd name="T2" fmla="*/ 8 w 8"/>
                  <a:gd name="T3" fmla="*/ 2 h 7"/>
                  <a:gd name="T4" fmla="*/ 8 w 8"/>
                  <a:gd name="T5" fmla="*/ 0 h 7"/>
                  <a:gd name="T6" fmla="*/ 0 w 8"/>
                  <a:gd name="T7" fmla="*/ 4 h 7"/>
                  <a:gd name="T8" fmla="*/ 2 w 8"/>
                  <a:gd name="T9" fmla="*/ 5 h 7"/>
                  <a:gd name="T10" fmla="*/ 2 w 8"/>
                  <a:gd name="T11" fmla="*/ 5 h 7"/>
                  <a:gd name="T12" fmla="*/ 2 w 8"/>
                  <a:gd name="T13" fmla="*/ 5 h 7"/>
                  <a:gd name="T14" fmla="*/ 3 w 8"/>
                  <a:gd name="T15" fmla="*/ 7 h 7"/>
                  <a:gd name="T16" fmla="*/ 7 w 8"/>
                  <a:gd name="T17" fmla="*/ 7 h 7"/>
                  <a:gd name="T18" fmla="*/ 8 w 8"/>
                  <a:gd name="T19" fmla="*/ 5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8" y="0"/>
                    </a:lnTo>
                    <a:lnTo>
                      <a:pt x="0" y="4"/>
                    </a:lnTo>
                    <a:lnTo>
                      <a:pt x="2" y="5"/>
                    </a:lnTo>
                    <a:lnTo>
                      <a:pt x="3" y="7"/>
                    </a:lnTo>
                    <a:lnTo>
                      <a:pt x="7" y="7"/>
                    </a:lnTo>
                    <a:lnTo>
                      <a:pt x="8" y="5"/>
                    </a:lnTo>
                    <a:lnTo>
                      <a:pt x="8" y="2"/>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3" name="Freeform 2517"/>
              <p:cNvSpPr>
                <a:spLocks/>
              </p:cNvSpPr>
              <p:nvPr/>
            </p:nvSpPr>
            <p:spPr bwMode="auto">
              <a:xfrm>
                <a:off x="3947" y="3427"/>
                <a:ext cx="8" cy="6"/>
              </a:xfrm>
              <a:custGeom>
                <a:avLst/>
                <a:gdLst>
                  <a:gd name="T0" fmla="*/ 1 w 8"/>
                  <a:gd name="T1" fmla="*/ 5 h 6"/>
                  <a:gd name="T2" fmla="*/ 8 w 8"/>
                  <a:gd name="T3" fmla="*/ 2 h 6"/>
                  <a:gd name="T4" fmla="*/ 6 w 8"/>
                  <a:gd name="T5" fmla="*/ 0 h 6"/>
                  <a:gd name="T6" fmla="*/ 0 w 8"/>
                  <a:gd name="T7" fmla="*/ 3 h 6"/>
                  <a:gd name="T8" fmla="*/ 1 w 8"/>
                  <a:gd name="T9" fmla="*/ 5 h 6"/>
                  <a:gd name="T10" fmla="*/ 1 w 8"/>
                  <a:gd name="T11" fmla="*/ 5 h 6"/>
                  <a:gd name="T12" fmla="*/ 1 w 8"/>
                  <a:gd name="T13" fmla="*/ 5 h 6"/>
                  <a:gd name="T14" fmla="*/ 3 w 8"/>
                  <a:gd name="T15" fmla="*/ 6 h 6"/>
                  <a:gd name="T16" fmla="*/ 6 w 8"/>
                  <a:gd name="T17" fmla="*/ 6 h 6"/>
                  <a:gd name="T18" fmla="*/ 8 w 8"/>
                  <a:gd name="T19" fmla="*/ 5 h 6"/>
                  <a:gd name="T20" fmla="*/ 8 w 8"/>
                  <a:gd name="T21" fmla="*/ 2 h 6"/>
                  <a:gd name="T22" fmla="*/ 1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1" y="5"/>
                    </a:moveTo>
                    <a:lnTo>
                      <a:pt x="8" y="2"/>
                    </a:lnTo>
                    <a:lnTo>
                      <a:pt x="6" y="0"/>
                    </a:lnTo>
                    <a:lnTo>
                      <a:pt x="0" y="3"/>
                    </a:lnTo>
                    <a:lnTo>
                      <a:pt x="1" y="5"/>
                    </a:lnTo>
                    <a:lnTo>
                      <a:pt x="3" y="6"/>
                    </a:lnTo>
                    <a:lnTo>
                      <a:pt x="6" y="6"/>
                    </a:lnTo>
                    <a:lnTo>
                      <a:pt x="8" y="5"/>
                    </a:lnTo>
                    <a:lnTo>
                      <a:pt x="8" y="2"/>
                    </a:lnTo>
                    <a:lnTo>
                      <a:pt x="1"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4" name="Freeform 2518"/>
              <p:cNvSpPr>
                <a:spLocks/>
              </p:cNvSpPr>
              <p:nvPr/>
            </p:nvSpPr>
            <p:spPr bwMode="auto">
              <a:xfrm>
                <a:off x="3948" y="3429"/>
                <a:ext cx="9" cy="6"/>
              </a:xfrm>
              <a:custGeom>
                <a:avLst/>
                <a:gdLst>
                  <a:gd name="T0" fmla="*/ 0 w 9"/>
                  <a:gd name="T1" fmla="*/ 4 h 6"/>
                  <a:gd name="T2" fmla="*/ 7 w 9"/>
                  <a:gd name="T3" fmla="*/ 1 h 6"/>
                  <a:gd name="T4" fmla="*/ 7 w 9"/>
                  <a:gd name="T5" fmla="*/ 0 h 6"/>
                  <a:gd name="T6" fmla="*/ 0 w 9"/>
                  <a:gd name="T7" fmla="*/ 3 h 6"/>
                  <a:gd name="T8" fmla="*/ 0 w 9"/>
                  <a:gd name="T9" fmla="*/ 4 h 6"/>
                  <a:gd name="T10" fmla="*/ 0 w 9"/>
                  <a:gd name="T11" fmla="*/ 4 h 6"/>
                  <a:gd name="T12" fmla="*/ 0 w 9"/>
                  <a:gd name="T13" fmla="*/ 4 h 6"/>
                  <a:gd name="T14" fmla="*/ 4 w 9"/>
                  <a:gd name="T15" fmla="*/ 6 h 6"/>
                  <a:gd name="T16" fmla="*/ 5 w 9"/>
                  <a:gd name="T17" fmla="*/ 6 h 6"/>
                  <a:gd name="T18" fmla="*/ 9 w 9"/>
                  <a:gd name="T19" fmla="*/ 4 h 6"/>
                  <a:gd name="T20" fmla="*/ 7 w 9"/>
                  <a:gd name="T21" fmla="*/ 1 h 6"/>
                  <a:gd name="T22" fmla="*/ 0 w 9"/>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6">
                    <a:moveTo>
                      <a:pt x="0" y="4"/>
                    </a:moveTo>
                    <a:lnTo>
                      <a:pt x="7" y="1"/>
                    </a:lnTo>
                    <a:lnTo>
                      <a:pt x="7" y="0"/>
                    </a:lnTo>
                    <a:lnTo>
                      <a:pt x="0" y="3"/>
                    </a:lnTo>
                    <a:lnTo>
                      <a:pt x="0" y="4"/>
                    </a:lnTo>
                    <a:lnTo>
                      <a:pt x="4" y="6"/>
                    </a:lnTo>
                    <a:lnTo>
                      <a:pt x="5" y="6"/>
                    </a:lnTo>
                    <a:lnTo>
                      <a:pt x="9" y="4"/>
                    </a:lnTo>
                    <a:lnTo>
                      <a:pt x="7" y="1"/>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5" name="Freeform 2519"/>
              <p:cNvSpPr>
                <a:spLocks/>
              </p:cNvSpPr>
              <p:nvPr/>
            </p:nvSpPr>
            <p:spPr bwMode="auto">
              <a:xfrm>
                <a:off x="3948" y="3430"/>
                <a:ext cx="9" cy="8"/>
              </a:xfrm>
              <a:custGeom>
                <a:avLst/>
                <a:gdLst>
                  <a:gd name="T0" fmla="*/ 9 w 9"/>
                  <a:gd name="T1" fmla="*/ 2 h 8"/>
                  <a:gd name="T2" fmla="*/ 9 w 9"/>
                  <a:gd name="T3" fmla="*/ 2 h 8"/>
                  <a:gd name="T4" fmla="*/ 7 w 9"/>
                  <a:gd name="T5" fmla="*/ 0 h 8"/>
                  <a:gd name="T6" fmla="*/ 0 w 9"/>
                  <a:gd name="T7" fmla="*/ 3 h 8"/>
                  <a:gd name="T8" fmla="*/ 2 w 9"/>
                  <a:gd name="T9" fmla="*/ 5 h 8"/>
                  <a:gd name="T10" fmla="*/ 9 w 9"/>
                  <a:gd name="T11" fmla="*/ 2 h 8"/>
                  <a:gd name="T12" fmla="*/ 2 w 9"/>
                  <a:gd name="T13" fmla="*/ 5 h 8"/>
                  <a:gd name="T14" fmla="*/ 4 w 9"/>
                  <a:gd name="T15" fmla="*/ 8 h 8"/>
                  <a:gd name="T16" fmla="*/ 7 w 9"/>
                  <a:gd name="T17" fmla="*/ 7 h 8"/>
                  <a:gd name="T18" fmla="*/ 9 w 9"/>
                  <a:gd name="T19" fmla="*/ 5 h 8"/>
                  <a:gd name="T20" fmla="*/ 9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9" y="2"/>
                    </a:moveTo>
                    <a:lnTo>
                      <a:pt x="9" y="2"/>
                    </a:lnTo>
                    <a:lnTo>
                      <a:pt x="7" y="0"/>
                    </a:lnTo>
                    <a:lnTo>
                      <a:pt x="0" y="3"/>
                    </a:lnTo>
                    <a:lnTo>
                      <a:pt x="2" y="5"/>
                    </a:lnTo>
                    <a:lnTo>
                      <a:pt x="9" y="2"/>
                    </a:lnTo>
                    <a:lnTo>
                      <a:pt x="2" y="5"/>
                    </a:lnTo>
                    <a:lnTo>
                      <a:pt x="4" y="8"/>
                    </a:lnTo>
                    <a:lnTo>
                      <a:pt x="7" y="7"/>
                    </a:lnTo>
                    <a:lnTo>
                      <a:pt x="9" y="5"/>
                    </a:lnTo>
                    <a:lnTo>
                      <a:pt x="9"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6" name="Freeform 2520"/>
              <p:cNvSpPr>
                <a:spLocks/>
              </p:cNvSpPr>
              <p:nvPr/>
            </p:nvSpPr>
            <p:spPr bwMode="auto">
              <a:xfrm>
                <a:off x="3950" y="3432"/>
                <a:ext cx="8" cy="8"/>
              </a:xfrm>
              <a:custGeom>
                <a:avLst/>
                <a:gdLst>
                  <a:gd name="T0" fmla="*/ 8 w 8"/>
                  <a:gd name="T1" fmla="*/ 1 h 8"/>
                  <a:gd name="T2" fmla="*/ 8 w 8"/>
                  <a:gd name="T3" fmla="*/ 1 h 8"/>
                  <a:gd name="T4" fmla="*/ 7 w 8"/>
                  <a:gd name="T5" fmla="*/ 0 h 8"/>
                  <a:gd name="T6" fmla="*/ 0 w 8"/>
                  <a:gd name="T7" fmla="*/ 3 h 8"/>
                  <a:gd name="T8" fmla="*/ 0 w 8"/>
                  <a:gd name="T9" fmla="*/ 5 h 8"/>
                  <a:gd name="T10" fmla="*/ 8 w 8"/>
                  <a:gd name="T11" fmla="*/ 1 h 8"/>
                  <a:gd name="T12" fmla="*/ 0 w 8"/>
                  <a:gd name="T13" fmla="*/ 5 h 8"/>
                  <a:gd name="T14" fmla="*/ 3 w 8"/>
                  <a:gd name="T15" fmla="*/ 8 h 8"/>
                  <a:gd name="T16" fmla="*/ 7 w 8"/>
                  <a:gd name="T17" fmla="*/ 6 h 8"/>
                  <a:gd name="T18" fmla="*/ 8 w 8"/>
                  <a:gd name="T19" fmla="*/ 5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7" y="0"/>
                    </a:lnTo>
                    <a:lnTo>
                      <a:pt x="0" y="3"/>
                    </a:lnTo>
                    <a:lnTo>
                      <a:pt x="0" y="5"/>
                    </a:lnTo>
                    <a:lnTo>
                      <a:pt x="8" y="1"/>
                    </a:lnTo>
                    <a:lnTo>
                      <a:pt x="0" y="5"/>
                    </a:lnTo>
                    <a:lnTo>
                      <a:pt x="3" y="8"/>
                    </a:lnTo>
                    <a:lnTo>
                      <a:pt x="7" y="6"/>
                    </a:lnTo>
                    <a:lnTo>
                      <a:pt x="8" y="5"/>
                    </a:lnTo>
                    <a:lnTo>
                      <a:pt x="8"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7" name="Freeform 2521"/>
              <p:cNvSpPr>
                <a:spLocks/>
              </p:cNvSpPr>
              <p:nvPr/>
            </p:nvSpPr>
            <p:spPr bwMode="auto">
              <a:xfrm>
                <a:off x="3950" y="3433"/>
                <a:ext cx="8" cy="9"/>
              </a:xfrm>
              <a:custGeom>
                <a:avLst/>
                <a:gdLst>
                  <a:gd name="T0" fmla="*/ 2 w 8"/>
                  <a:gd name="T1" fmla="*/ 5 h 9"/>
                  <a:gd name="T2" fmla="*/ 8 w 8"/>
                  <a:gd name="T3" fmla="*/ 2 h 9"/>
                  <a:gd name="T4" fmla="*/ 8 w 8"/>
                  <a:gd name="T5" fmla="*/ 0 h 9"/>
                  <a:gd name="T6" fmla="*/ 0 w 8"/>
                  <a:gd name="T7" fmla="*/ 4 h 9"/>
                  <a:gd name="T8" fmla="*/ 2 w 8"/>
                  <a:gd name="T9" fmla="*/ 5 h 9"/>
                  <a:gd name="T10" fmla="*/ 2 w 8"/>
                  <a:gd name="T11" fmla="*/ 5 h 9"/>
                  <a:gd name="T12" fmla="*/ 2 w 8"/>
                  <a:gd name="T13" fmla="*/ 5 h 9"/>
                  <a:gd name="T14" fmla="*/ 5 w 8"/>
                  <a:gd name="T15" fmla="*/ 9 h 9"/>
                  <a:gd name="T16" fmla="*/ 7 w 8"/>
                  <a:gd name="T17" fmla="*/ 7 h 9"/>
                  <a:gd name="T18" fmla="*/ 8 w 8"/>
                  <a:gd name="T19" fmla="*/ 5 h 9"/>
                  <a:gd name="T20" fmla="*/ 8 w 8"/>
                  <a:gd name="T21" fmla="*/ 2 h 9"/>
                  <a:gd name="T22" fmla="*/ 2 w 8"/>
                  <a:gd name="T23" fmla="*/ 5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2" y="5"/>
                    </a:moveTo>
                    <a:lnTo>
                      <a:pt x="8" y="2"/>
                    </a:lnTo>
                    <a:lnTo>
                      <a:pt x="8" y="0"/>
                    </a:lnTo>
                    <a:lnTo>
                      <a:pt x="0" y="4"/>
                    </a:lnTo>
                    <a:lnTo>
                      <a:pt x="2" y="5"/>
                    </a:lnTo>
                    <a:lnTo>
                      <a:pt x="5" y="9"/>
                    </a:lnTo>
                    <a:lnTo>
                      <a:pt x="7" y="7"/>
                    </a:lnTo>
                    <a:lnTo>
                      <a:pt x="8" y="5"/>
                    </a:lnTo>
                    <a:lnTo>
                      <a:pt x="8" y="2"/>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8" name="Freeform 2522"/>
              <p:cNvSpPr>
                <a:spLocks/>
              </p:cNvSpPr>
              <p:nvPr/>
            </p:nvSpPr>
            <p:spPr bwMode="auto">
              <a:xfrm>
                <a:off x="3952" y="3435"/>
                <a:ext cx="8" cy="8"/>
              </a:xfrm>
              <a:custGeom>
                <a:avLst/>
                <a:gdLst>
                  <a:gd name="T0" fmla="*/ 1 w 8"/>
                  <a:gd name="T1" fmla="*/ 7 h 8"/>
                  <a:gd name="T2" fmla="*/ 8 w 8"/>
                  <a:gd name="T3" fmla="*/ 2 h 8"/>
                  <a:gd name="T4" fmla="*/ 6 w 8"/>
                  <a:gd name="T5" fmla="*/ 0 h 8"/>
                  <a:gd name="T6" fmla="*/ 0 w 8"/>
                  <a:gd name="T7" fmla="*/ 3 h 8"/>
                  <a:gd name="T8" fmla="*/ 1 w 8"/>
                  <a:gd name="T9" fmla="*/ 5 h 8"/>
                  <a:gd name="T10" fmla="*/ 1 w 8"/>
                  <a:gd name="T11" fmla="*/ 7 h 8"/>
                  <a:gd name="T12" fmla="*/ 1 w 8"/>
                  <a:gd name="T13" fmla="*/ 5 h 8"/>
                  <a:gd name="T14" fmla="*/ 3 w 8"/>
                  <a:gd name="T15" fmla="*/ 8 h 8"/>
                  <a:gd name="T16" fmla="*/ 6 w 8"/>
                  <a:gd name="T17" fmla="*/ 7 h 8"/>
                  <a:gd name="T18" fmla="*/ 8 w 8"/>
                  <a:gd name="T19" fmla="*/ 5 h 8"/>
                  <a:gd name="T20" fmla="*/ 8 w 8"/>
                  <a:gd name="T21" fmla="*/ 2 h 8"/>
                  <a:gd name="T22" fmla="*/ 1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7"/>
                    </a:moveTo>
                    <a:lnTo>
                      <a:pt x="8" y="2"/>
                    </a:lnTo>
                    <a:lnTo>
                      <a:pt x="6" y="0"/>
                    </a:lnTo>
                    <a:lnTo>
                      <a:pt x="0" y="3"/>
                    </a:lnTo>
                    <a:lnTo>
                      <a:pt x="1" y="5"/>
                    </a:lnTo>
                    <a:lnTo>
                      <a:pt x="1" y="7"/>
                    </a:lnTo>
                    <a:lnTo>
                      <a:pt x="1" y="5"/>
                    </a:lnTo>
                    <a:lnTo>
                      <a:pt x="3" y="8"/>
                    </a:lnTo>
                    <a:lnTo>
                      <a:pt x="6" y="7"/>
                    </a:lnTo>
                    <a:lnTo>
                      <a:pt x="8" y="5"/>
                    </a:lnTo>
                    <a:lnTo>
                      <a:pt x="8" y="2"/>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99" name="Freeform 2523"/>
              <p:cNvSpPr>
                <a:spLocks/>
              </p:cNvSpPr>
              <p:nvPr/>
            </p:nvSpPr>
            <p:spPr bwMode="auto">
              <a:xfrm>
                <a:off x="3953" y="3437"/>
                <a:ext cx="8" cy="8"/>
              </a:xfrm>
              <a:custGeom>
                <a:avLst/>
                <a:gdLst>
                  <a:gd name="T0" fmla="*/ 7 w 8"/>
                  <a:gd name="T1" fmla="*/ 1 h 8"/>
                  <a:gd name="T2" fmla="*/ 7 w 8"/>
                  <a:gd name="T3" fmla="*/ 1 h 8"/>
                  <a:gd name="T4" fmla="*/ 7 w 8"/>
                  <a:gd name="T5" fmla="*/ 0 h 8"/>
                  <a:gd name="T6" fmla="*/ 0 w 8"/>
                  <a:gd name="T7" fmla="*/ 5 h 8"/>
                  <a:gd name="T8" fmla="*/ 0 w 8"/>
                  <a:gd name="T9" fmla="*/ 6 h 8"/>
                  <a:gd name="T10" fmla="*/ 7 w 8"/>
                  <a:gd name="T11" fmla="*/ 1 h 8"/>
                  <a:gd name="T12" fmla="*/ 0 w 8"/>
                  <a:gd name="T13" fmla="*/ 6 h 8"/>
                  <a:gd name="T14" fmla="*/ 4 w 8"/>
                  <a:gd name="T15" fmla="*/ 8 h 8"/>
                  <a:gd name="T16" fmla="*/ 7 w 8"/>
                  <a:gd name="T17" fmla="*/ 6 h 8"/>
                  <a:gd name="T18" fmla="*/ 8 w 8"/>
                  <a:gd name="T19" fmla="*/ 5 h 8"/>
                  <a:gd name="T20" fmla="*/ 7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7" y="1"/>
                    </a:moveTo>
                    <a:lnTo>
                      <a:pt x="7" y="1"/>
                    </a:lnTo>
                    <a:lnTo>
                      <a:pt x="7" y="0"/>
                    </a:lnTo>
                    <a:lnTo>
                      <a:pt x="0" y="5"/>
                    </a:lnTo>
                    <a:lnTo>
                      <a:pt x="0" y="6"/>
                    </a:lnTo>
                    <a:lnTo>
                      <a:pt x="7" y="1"/>
                    </a:lnTo>
                    <a:lnTo>
                      <a:pt x="0" y="6"/>
                    </a:lnTo>
                    <a:lnTo>
                      <a:pt x="4" y="8"/>
                    </a:lnTo>
                    <a:lnTo>
                      <a:pt x="7" y="6"/>
                    </a:lnTo>
                    <a:lnTo>
                      <a:pt x="8" y="5"/>
                    </a:lnTo>
                    <a:lnTo>
                      <a:pt x="7"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0" name="Freeform 2524"/>
              <p:cNvSpPr>
                <a:spLocks/>
              </p:cNvSpPr>
              <p:nvPr/>
            </p:nvSpPr>
            <p:spPr bwMode="auto">
              <a:xfrm>
                <a:off x="3953" y="3438"/>
                <a:ext cx="8" cy="8"/>
              </a:xfrm>
              <a:custGeom>
                <a:avLst/>
                <a:gdLst>
                  <a:gd name="T0" fmla="*/ 8 w 8"/>
                  <a:gd name="T1" fmla="*/ 2 h 8"/>
                  <a:gd name="T2" fmla="*/ 8 w 8"/>
                  <a:gd name="T3" fmla="*/ 2 h 8"/>
                  <a:gd name="T4" fmla="*/ 7 w 8"/>
                  <a:gd name="T5" fmla="*/ 0 h 8"/>
                  <a:gd name="T6" fmla="*/ 0 w 8"/>
                  <a:gd name="T7" fmla="*/ 4 h 8"/>
                  <a:gd name="T8" fmla="*/ 2 w 8"/>
                  <a:gd name="T9" fmla="*/ 5 h 8"/>
                  <a:gd name="T10" fmla="*/ 8 w 8"/>
                  <a:gd name="T11" fmla="*/ 2 h 8"/>
                  <a:gd name="T12" fmla="*/ 2 w 8"/>
                  <a:gd name="T13" fmla="*/ 5 h 8"/>
                  <a:gd name="T14" fmla="*/ 4 w 8"/>
                  <a:gd name="T15" fmla="*/ 8 h 8"/>
                  <a:gd name="T16" fmla="*/ 7 w 8"/>
                  <a:gd name="T17" fmla="*/ 7 h 8"/>
                  <a:gd name="T18" fmla="*/ 8 w 8"/>
                  <a:gd name="T19" fmla="*/ 5 h 8"/>
                  <a:gd name="T20" fmla="*/ 8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2"/>
                    </a:moveTo>
                    <a:lnTo>
                      <a:pt x="8" y="2"/>
                    </a:lnTo>
                    <a:lnTo>
                      <a:pt x="7" y="0"/>
                    </a:lnTo>
                    <a:lnTo>
                      <a:pt x="0" y="4"/>
                    </a:lnTo>
                    <a:lnTo>
                      <a:pt x="2" y="5"/>
                    </a:lnTo>
                    <a:lnTo>
                      <a:pt x="8" y="2"/>
                    </a:lnTo>
                    <a:lnTo>
                      <a:pt x="2" y="5"/>
                    </a:lnTo>
                    <a:lnTo>
                      <a:pt x="4" y="8"/>
                    </a:lnTo>
                    <a:lnTo>
                      <a:pt x="7" y="7"/>
                    </a:lnTo>
                    <a:lnTo>
                      <a:pt x="8" y="5"/>
                    </a:lnTo>
                    <a:lnTo>
                      <a:pt x="8"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1" name="Freeform 2525"/>
              <p:cNvSpPr>
                <a:spLocks/>
              </p:cNvSpPr>
              <p:nvPr/>
            </p:nvSpPr>
            <p:spPr bwMode="auto">
              <a:xfrm>
                <a:off x="3955" y="3440"/>
                <a:ext cx="8" cy="8"/>
              </a:xfrm>
              <a:custGeom>
                <a:avLst/>
                <a:gdLst>
                  <a:gd name="T0" fmla="*/ 0 w 8"/>
                  <a:gd name="T1" fmla="*/ 5 h 8"/>
                  <a:gd name="T2" fmla="*/ 8 w 8"/>
                  <a:gd name="T3" fmla="*/ 2 h 8"/>
                  <a:gd name="T4" fmla="*/ 6 w 8"/>
                  <a:gd name="T5" fmla="*/ 0 h 8"/>
                  <a:gd name="T6" fmla="*/ 0 w 8"/>
                  <a:gd name="T7" fmla="*/ 3 h 8"/>
                  <a:gd name="T8" fmla="*/ 0 w 8"/>
                  <a:gd name="T9" fmla="*/ 5 h 8"/>
                  <a:gd name="T10" fmla="*/ 0 w 8"/>
                  <a:gd name="T11" fmla="*/ 5 h 8"/>
                  <a:gd name="T12" fmla="*/ 0 w 8"/>
                  <a:gd name="T13" fmla="*/ 5 h 8"/>
                  <a:gd name="T14" fmla="*/ 3 w 8"/>
                  <a:gd name="T15" fmla="*/ 8 h 8"/>
                  <a:gd name="T16" fmla="*/ 6 w 8"/>
                  <a:gd name="T17" fmla="*/ 6 h 8"/>
                  <a:gd name="T18" fmla="*/ 8 w 8"/>
                  <a:gd name="T19" fmla="*/ 5 h 8"/>
                  <a:gd name="T20" fmla="*/ 8 w 8"/>
                  <a:gd name="T21" fmla="*/ 2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2"/>
                    </a:lnTo>
                    <a:lnTo>
                      <a:pt x="6" y="0"/>
                    </a:lnTo>
                    <a:lnTo>
                      <a:pt x="0" y="3"/>
                    </a:lnTo>
                    <a:lnTo>
                      <a:pt x="0" y="5"/>
                    </a:lnTo>
                    <a:lnTo>
                      <a:pt x="3" y="8"/>
                    </a:lnTo>
                    <a:lnTo>
                      <a:pt x="6" y="6"/>
                    </a:lnTo>
                    <a:lnTo>
                      <a:pt x="8" y="5"/>
                    </a:lnTo>
                    <a:lnTo>
                      <a:pt x="8" y="2"/>
                    </a:lnTo>
                    <a:lnTo>
                      <a:pt x="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2" name="Freeform 2526"/>
              <p:cNvSpPr>
                <a:spLocks/>
              </p:cNvSpPr>
              <p:nvPr/>
            </p:nvSpPr>
            <p:spPr bwMode="auto">
              <a:xfrm>
                <a:off x="3955" y="3442"/>
                <a:ext cx="8" cy="6"/>
              </a:xfrm>
              <a:custGeom>
                <a:avLst/>
                <a:gdLst>
                  <a:gd name="T0" fmla="*/ 2 w 8"/>
                  <a:gd name="T1" fmla="*/ 6 h 6"/>
                  <a:gd name="T2" fmla="*/ 8 w 8"/>
                  <a:gd name="T3" fmla="*/ 1 h 6"/>
                  <a:gd name="T4" fmla="*/ 6 w 8"/>
                  <a:gd name="T5" fmla="*/ 0 h 6"/>
                  <a:gd name="T6" fmla="*/ 0 w 8"/>
                  <a:gd name="T7" fmla="*/ 3 h 6"/>
                  <a:gd name="T8" fmla="*/ 2 w 8"/>
                  <a:gd name="T9" fmla="*/ 4 h 6"/>
                  <a:gd name="T10" fmla="*/ 2 w 8"/>
                  <a:gd name="T11" fmla="*/ 6 h 6"/>
                  <a:gd name="T12" fmla="*/ 2 w 8"/>
                  <a:gd name="T13" fmla="*/ 4 h 6"/>
                  <a:gd name="T14" fmla="*/ 5 w 8"/>
                  <a:gd name="T15" fmla="*/ 6 h 6"/>
                  <a:gd name="T16" fmla="*/ 6 w 8"/>
                  <a:gd name="T17" fmla="*/ 6 h 6"/>
                  <a:gd name="T18" fmla="*/ 8 w 8"/>
                  <a:gd name="T19" fmla="*/ 4 h 6"/>
                  <a:gd name="T20" fmla="*/ 8 w 8"/>
                  <a:gd name="T21" fmla="*/ 1 h 6"/>
                  <a:gd name="T22" fmla="*/ 2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6"/>
                    </a:moveTo>
                    <a:lnTo>
                      <a:pt x="8" y="1"/>
                    </a:lnTo>
                    <a:lnTo>
                      <a:pt x="6" y="0"/>
                    </a:lnTo>
                    <a:lnTo>
                      <a:pt x="0" y="3"/>
                    </a:lnTo>
                    <a:lnTo>
                      <a:pt x="2" y="4"/>
                    </a:lnTo>
                    <a:lnTo>
                      <a:pt x="2" y="6"/>
                    </a:lnTo>
                    <a:lnTo>
                      <a:pt x="2" y="4"/>
                    </a:lnTo>
                    <a:lnTo>
                      <a:pt x="5" y="6"/>
                    </a:lnTo>
                    <a:lnTo>
                      <a:pt x="6" y="6"/>
                    </a:lnTo>
                    <a:lnTo>
                      <a:pt x="8" y="4"/>
                    </a:lnTo>
                    <a:lnTo>
                      <a:pt x="8" y="1"/>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3" name="Freeform 2527"/>
              <p:cNvSpPr>
                <a:spLocks/>
              </p:cNvSpPr>
              <p:nvPr/>
            </p:nvSpPr>
            <p:spPr bwMode="auto">
              <a:xfrm>
                <a:off x="3957" y="3443"/>
                <a:ext cx="8" cy="7"/>
              </a:xfrm>
              <a:custGeom>
                <a:avLst/>
                <a:gdLst>
                  <a:gd name="T0" fmla="*/ 8 w 8"/>
                  <a:gd name="T1" fmla="*/ 2 h 7"/>
                  <a:gd name="T2" fmla="*/ 8 w 8"/>
                  <a:gd name="T3" fmla="*/ 2 h 7"/>
                  <a:gd name="T4" fmla="*/ 6 w 8"/>
                  <a:gd name="T5" fmla="*/ 0 h 7"/>
                  <a:gd name="T6" fmla="*/ 0 w 8"/>
                  <a:gd name="T7" fmla="*/ 5 h 7"/>
                  <a:gd name="T8" fmla="*/ 1 w 8"/>
                  <a:gd name="T9" fmla="*/ 5 h 7"/>
                  <a:gd name="T10" fmla="*/ 8 w 8"/>
                  <a:gd name="T11" fmla="*/ 2 h 7"/>
                  <a:gd name="T12" fmla="*/ 1 w 8"/>
                  <a:gd name="T13" fmla="*/ 5 h 7"/>
                  <a:gd name="T14" fmla="*/ 3 w 8"/>
                  <a:gd name="T15" fmla="*/ 7 h 7"/>
                  <a:gd name="T16" fmla="*/ 6 w 8"/>
                  <a:gd name="T17" fmla="*/ 7 h 7"/>
                  <a:gd name="T18" fmla="*/ 8 w 8"/>
                  <a:gd name="T19" fmla="*/ 3 h 7"/>
                  <a:gd name="T20" fmla="*/ 8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8" y="2"/>
                    </a:moveTo>
                    <a:lnTo>
                      <a:pt x="8" y="2"/>
                    </a:lnTo>
                    <a:lnTo>
                      <a:pt x="6" y="0"/>
                    </a:lnTo>
                    <a:lnTo>
                      <a:pt x="0" y="5"/>
                    </a:lnTo>
                    <a:lnTo>
                      <a:pt x="1" y="5"/>
                    </a:lnTo>
                    <a:lnTo>
                      <a:pt x="8" y="2"/>
                    </a:lnTo>
                    <a:lnTo>
                      <a:pt x="1" y="5"/>
                    </a:lnTo>
                    <a:lnTo>
                      <a:pt x="3" y="7"/>
                    </a:lnTo>
                    <a:lnTo>
                      <a:pt x="6" y="7"/>
                    </a:lnTo>
                    <a:lnTo>
                      <a:pt x="8" y="3"/>
                    </a:lnTo>
                    <a:lnTo>
                      <a:pt x="8"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4" name="Freeform 2528"/>
              <p:cNvSpPr>
                <a:spLocks/>
              </p:cNvSpPr>
              <p:nvPr/>
            </p:nvSpPr>
            <p:spPr bwMode="auto">
              <a:xfrm>
                <a:off x="3958" y="3445"/>
                <a:ext cx="8" cy="6"/>
              </a:xfrm>
              <a:custGeom>
                <a:avLst/>
                <a:gdLst>
                  <a:gd name="T0" fmla="*/ 0 w 8"/>
                  <a:gd name="T1" fmla="*/ 5 h 6"/>
                  <a:gd name="T2" fmla="*/ 7 w 8"/>
                  <a:gd name="T3" fmla="*/ 1 h 6"/>
                  <a:gd name="T4" fmla="*/ 7 w 8"/>
                  <a:gd name="T5" fmla="*/ 0 h 6"/>
                  <a:gd name="T6" fmla="*/ 0 w 8"/>
                  <a:gd name="T7" fmla="*/ 3 h 6"/>
                  <a:gd name="T8" fmla="*/ 0 w 8"/>
                  <a:gd name="T9" fmla="*/ 5 h 6"/>
                  <a:gd name="T10" fmla="*/ 0 w 8"/>
                  <a:gd name="T11" fmla="*/ 5 h 6"/>
                  <a:gd name="T12" fmla="*/ 0 w 8"/>
                  <a:gd name="T13" fmla="*/ 5 h 6"/>
                  <a:gd name="T14" fmla="*/ 3 w 8"/>
                  <a:gd name="T15" fmla="*/ 6 h 6"/>
                  <a:gd name="T16" fmla="*/ 7 w 8"/>
                  <a:gd name="T17" fmla="*/ 6 h 6"/>
                  <a:gd name="T18" fmla="*/ 8 w 8"/>
                  <a:gd name="T19" fmla="*/ 5 h 6"/>
                  <a:gd name="T20" fmla="*/ 7 w 8"/>
                  <a:gd name="T21" fmla="*/ 1 h 6"/>
                  <a:gd name="T22" fmla="*/ 0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0" y="5"/>
                    </a:moveTo>
                    <a:lnTo>
                      <a:pt x="7" y="1"/>
                    </a:lnTo>
                    <a:lnTo>
                      <a:pt x="7" y="0"/>
                    </a:lnTo>
                    <a:lnTo>
                      <a:pt x="0" y="3"/>
                    </a:lnTo>
                    <a:lnTo>
                      <a:pt x="0" y="5"/>
                    </a:lnTo>
                    <a:lnTo>
                      <a:pt x="3" y="6"/>
                    </a:lnTo>
                    <a:lnTo>
                      <a:pt x="7" y="6"/>
                    </a:lnTo>
                    <a:lnTo>
                      <a:pt x="8" y="5"/>
                    </a:lnTo>
                    <a:lnTo>
                      <a:pt x="7" y="1"/>
                    </a:lnTo>
                    <a:lnTo>
                      <a:pt x="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5" name="Freeform 2529"/>
              <p:cNvSpPr>
                <a:spLocks/>
              </p:cNvSpPr>
              <p:nvPr/>
            </p:nvSpPr>
            <p:spPr bwMode="auto">
              <a:xfrm>
                <a:off x="3958" y="3446"/>
                <a:ext cx="8" cy="7"/>
              </a:xfrm>
              <a:custGeom>
                <a:avLst/>
                <a:gdLst>
                  <a:gd name="T0" fmla="*/ 2 w 8"/>
                  <a:gd name="T1" fmla="*/ 5 h 7"/>
                  <a:gd name="T2" fmla="*/ 8 w 8"/>
                  <a:gd name="T3" fmla="*/ 2 h 7"/>
                  <a:gd name="T4" fmla="*/ 7 w 8"/>
                  <a:gd name="T5" fmla="*/ 0 h 7"/>
                  <a:gd name="T6" fmla="*/ 0 w 8"/>
                  <a:gd name="T7" fmla="*/ 4 h 7"/>
                  <a:gd name="T8" fmla="*/ 2 w 8"/>
                  <a:gd name="T9" fmla="*/ 5 h 7"/>
                  <a:gd name="T10" fmla="*/ 2 w 8"/>
                  <a:gd name="T11" fmla="*/ 5 h 7"/>
                  <a:gd name="T12" fmla="*/ 2 w 8"/>
                  <a:gd name="T13" fmla="*/ 5 h 7"/>
                  <a:gd name="T14" fmla="*/ 5 w 8"/>
                  <a:gd name="T15" fmla="*/ 7 h 7"/>
                  <a:gd name="T16" fmla="*/ 7 w 8"/>
                  <a:gd name="T17" fmla="*/ 7 h 7"/>
                  <a:gd name="T18" fmla="*/ 8 w 8"/>
                  <a:gd name="T19" fmla="*/ 4 h 7"/>
                  <a:gd name="T20" fmla="*/ 8 w 8"/>
                  <a:gd name="T21" fmla="*/ 2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8" y="2"/>
                    </a:lnTo>
                    <a:lnTo>
                      <a:pt x="7" y="0"/>
                    </a:lnTo>
                    <a:lnTo>
                      <a:pt x="0" y="4"/>
                    </a:lnTo>
                    <a:lnTo>
                      <a:pt x="2" y="5"/>
                    </a:lnTo>
                    <a:lnTo>
                      <a:pt x="5" y="7"/>
                    </a:lnTo>
                    <a:lnTo>
                      <a:pt x="7" y="7"/>
                    </a:lnTo>
                    <a:lnTo>
                      <a:pt x="8" y="4"/>
                    </a:lnTo>
                    <a:lnTo>
                      <a:pt x="8" y="2"/>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6" name="Freeform 2530"/>
              <p:cNvSpPr>
                <a:spLocks/>
              </p:cNvSpPr>
              <p:nvPr/>
            </p:nvSpPr>
            <p:spPr bwMode="auto">
              <a:xfrm>
                <a:off x="3960" y="3446"/>
                <a:ext cx="8" cy="8"/>
              </a:xfrm>
              <a:custGeom>
                <a:avLst/>
                <a:gdLst>
                  <a:gd name="T0" fmla="*/ 8 w 8"/>
                  <a:gd name="T1" fmla="*/ 2 h 8"/>
                  <a:gd name="T2" fmla="*/ 6 w 8"/>
                  <a:gd name="T3" fmla="*/ 2 h 8"/>
                  <a:gd name="T4" fmla="*/ 6 w 8"/>
                  <a:gd name="T5" fmla="*/ 0 h 8"/>
                  <a:gd name="T6" fmla="*/ 0 w 8"/>
                  <a:gd name="T7" fmla="*/ 5 h 8"/>
                  <a:gd name="T8" fmla="*/ 1 w 8"/>
                  <a:gd name="T9" fmla="*/ 7 h 8"/>
                  <a:gd name="T10" fmla="*/ 8 w 8"/>
                  <a:gd name="T11" fmla="*/ 2 h 8"/>
                  <a:gd name="T12" fmla="*/ 1 w 8"/>
                  <a:gd name="T13" fmla="*/ 7 h 8"/>
                  <a:gd name="T14" fmla="*/ 3 w 8"/>
                  <a:gd name="T15" fmla="*/ 8 h 8"/>
                  <a:gd name="T16" fmla="*/ 6 w 8"/>
                  <a:gd name="T17" fmla="*/ 8 h 8"/>
                  <a:gd name="T18" fmla="*/ 8 w 8"/>
                  <a:gd name="T19" fmla="*/ 5 h 8"/>
                  <a:gd name="T20" fmla="*/ 6 w 8"/>
                  <a:gd name="T21" fmla="*/ 2 h 8"/>
                  <a:gd name="T22" fmla="*/ 8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2"/>
                    </a:moveTo>
                    <a:lnTo>
                      <a:pt x="6" y="2"/>
                    </a:lnTo>
                    <a:lnTo>
                      <a:pt x="6" y="0"/>
                    </a:lnTo>
                    <a:lnTo>
                      <a:pt x="0" y="5"/>
                    </a:lnTo>
                    <a:lnTo>
                      <a:pt x="1" y="7"/>
                    </a:lnTo>
                    <a:lnTo>
                      <a:pt x="8" y="2"/>
                    </a:lnTo>
                    <a:lnTo>
                      <a:pt x="1" y="7"/>
                    </a:lnTo>
                    <a:lnTo>
                      <a:pt x="3" y="8"/>
                    </a:lnTo>
                    <a:lnTo>
                      <a:pt x="6" y="8"/>
                    </a:lnTo>
                    <a:lnTo>
                      <a:pt x="8" y="5"/>
                    </a:lnTo>
                    <a:lnTo>
                      <a:pt x="6" y="2"/>
                    </a:lnTo>
                    <a:lnTo>
                      <a:pt x="8"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7" name="Freeform 2531"/>
              <p:cNvSpPr>
                <a:spLocks/>
              </p:cNvSpPr>
              <p:nvPr/>
            </p:nvSpPr>
            <p:spPr bwMode="auto">
              <a:xfrm>
                <a:off x="3961" y="3448"/>
                <a:ext cx="7" cy="8"/>
              </a:xfrm>
              <a:custGeom>
                <a:avLst/>
                <a:gdLst>
                  <a:gd name="T0" fmla="*/ 0 w 7"/>
                  <a:gd name="T1" fmla="*/ 6 h 8"/>
                  <a:gd name="T2" fmla="*/ 7 w 7"/>
                  <a:gd name="T3" fmla="*/ 2 h 8"/>
                  <a:gd name="T4" fmla="*/ 7 w 7"/>
                  <a:gd name="T5" fmla="*/ 0 h 8"/>
                  <a:gd name="T6" fmla="*/ 0 w 7"/>
                  <a:gd name="T7" fmla="*/ 5 h 8"/>
                  <a:gd name="T8" fmla="*/ 0 w 7"/>
                  <a:gd name="T9" fmla="*/ 6 h 8"/>
                  <a:gd name="T10" fmla="*/ 0 w 7"/>
                  <a:gd name="T11" fmla="*/ 6 h 8"/>
                  <a:gd name="T12" fmla="*/ 0 w 7"/>
                  <a:gd name="T13" fmla="*/ 6 h 8"/>
                  <a:gd name="T14" fmla="*/ 4 w 7"/>
                  <a:gd name="T15" fmla="*/ 8 h 8"/>
                  <a:gd name="T16" fmla="*/ 5 w 7"/>
                  <a:gd name="T17" fmla="*/ 8 h 8"/>
                  <a:gd name="T18" fmla="*/ 7 w 7"/>
                  <a:gd name="T19" fmla="*/ 5 h 8"/>
                  <a:gd name="T20" fmla="*/ 7 w 7"/>
                  <a:gd name="T21" fmla="*/ 2 h 8"/>
                  <a:gd name="T22" fmla="*/ 0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0" y="6"/>
                    </a:moveTo>
                    <a:lnTo>
                      <a:pt x="7" y="2"/>
                    </a:lnTo>
                    <a:lnTo>
                      <a:pt x="7" y="0"/>
                    </a:lnTo>
                    <a:lnTo>
                      <a:pt x="0" y="5"/>
                    </a:lnTo>
                    <a:lnTo>
                      <a:pt x="0" y="6"/>
                    </a:lnTo>
                    <a:lnTo>
                      <a:pt x="4" y="8"/>
                    </a:lnTo>
                    <a:lnTo>
                      <a:pt x="5" y="8"/>
                    </a:lnTo>
                    <a:lnTo>
                      <a:pt x="7" y="5"/>
                    </a:lnTo>
                    <a:lnTo>
                      <a:pt x="7" y="2"/>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8" name="Freeform 2532"/>
              <p:cNvSpPr>
                <a:spLocks/>
              </p:cNvSpPr>
              <p:nvPr/>
            </p:nvSpPr>
            <p:spPr bwMode="auto">
              <a:xfrm>
                <a:off x="3961" y="3450"/>
                <a:ext cx="9" cy="8"/>
              </a:xfrm>
              <a:custGeom>
                <a:avLst/>
                <a:gdLst>
                  <a:gd name="T0" fmla="*/ 2 w 9"/>
                  <a:gd name="T1" fmla="*/ 6 h 8"/>
                  <a:gd name="T2" fmla="*/ 9 w 9"/>
                  <a:gd name="T3" fmla="*/ 1 h 8"/>
                  <a:gd name="T4" fmla="*/ 7 w 9"/>
                  <a:gd name="T5" fmla="*/ 0 h 8"/>
                  <a:gd name="T6" fmla="*/ 0 w 9"/>
                  <a:gd name="T7" fmla="*/ 4 h 8"/>
                  <a:gd name="T8" fmla="*/ 2 w 9"/>
                  <a:gd name="T9" fmla="*/ 6 h 8"/>
                  <a:gd name="T10" fmla="*/ 2 w 9"/>
                  <a:gd name="T11" fmla="*/ 6 h 8"/>
                  <a:gd name="T12" fmla="*/ 2 w 9"/>
                  <a:gd name="T13" fmla="*/ 6 h 8"/>
                  <a:gd name="T14" fmla="*/ 4 w 9"/>
                  <a:gd name="T15" fmla="*/ 8 h 8"/>
                  <a:gd name="T16" fmla="*/ 7 w 9"/>
                  <a:gd name="T17" fmla="*/ 6 h 8"/>
                  <a:gd name="T18" fmla="*/ 9 w 9"/>
                  <a:gd name="T19" fmla="*/ 4 h 8"/>
                  <a:gd name="T20" fmla="*/ 9 w 9"/>
                  <a:gd name="T21" fmla="*/ 1 h 8"/>
                  <a:gd name="T22" fmla="*/ 2 w 9"/>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6"/>
                    </a:moveTo>
                    <a:lnTo>
                      <a:pt x="9" y="1"/>
                    </a:lnTo>
                    <a:lnTo>
                      <a:pt x="7" y="0"/>
                    </a:lnTo>
                    <a:lnTo>
                      <a:pt x="0" y="4"/>
                    </a:lnTo>
                    <a:lnTo>
                      <a:pt x="2" y="6"/>
                    </a:lnTo>
                    <a:lnTo>
                      <a:pt x="4" y="8"/>
                    </a:lnTo>
                    <a:lnTo>
                      <a:pt x="7" y="6"/>
                    </a:lnTo>
                    <a:lnTo>
                      <a:pt x="9" y="4"/>
                    </a:lnTo>
                    <a:lnTo>
                      <a:pt x="9" y="1"/>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09" name="Freeform 2533"/>
              <p:cNvSpPr>
                <a:spLocks/>
              </p:cNvSpPr>
              <p:nvPr/>
            </p:nvSpPr>
            <p:spPr bwMode="auto">
              <a:xfrm>
                <a:off x="3963" y="3451"/>
                <a:ext cx="8" cy="8"/>
              </a:xfrm>
              <a:custGeom>
                <a:avLst/>
                <a:gdLst>
                  <a:gd name="T0" fmla="*/ 0 w 8"/>
                  <a:gd name="T1" fmla="*/ 7 h 8"/>
                  <a:gd name="T2" fmla="*/ 7 w 8"/>
                  <a:gd name="T3" fmla="*/ 2 h 8"/>
                  <a:gd name="T4" fmla="*/ 7 w 8"/>
                  <a:gd name="T5" fmla="*/ 0 h 8"/>
                  <a:gd name="T6" fmla="*/ 0 w 8"/>
                  <a:gd name="T7" fmla="*/ 5 h 8"/>
                  <a:gd name="T8" fmla="*/ 0 w 8"/>
                  <a:gd name="T9" fmla="*/ 7 h 8"/>
                  <a:gd name="T10" fmla="*/ 0 w 8"/>
                  <a:gd name="T11" fmla="*/ 7 h 8"/>
                  <a:gd name="T12" fmla="*/ 0 w 8"/>
                  <a:gd name="T13" fmla="*/ 7 h 8"/>
                  <a:gd name="T14" fmla="*/ 3 w 8"/>
                  <a:gd name="T15" fmla="*/ 8 h 8"/>
                  <a:gd name="T16" fmla="*/ 7 w 8"/>
                  <a:gd name="T17" fmla="*/ 7 h 8"/>
                  <a:gd name="T18" fmla="*/ 8 w 8"/>
                  <a:gd name="T19" fmla="*/ 5 h 8"/>
                  <a:gd name="T20" fmla="*/ 7 w 8"/>
                  <a:gd name="T21" fmla="*/ 2 h 8"/>
                  <a:gd name="T22" fmla="*/ 0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7"/>
                    </a:moveTo>
                    <a:lnTo>
                      <a:pt x="7" y="2"/>
                    </a:lnTo>
                    <a:lnTo>
                      <a:pt x="7" y="0"/>
                    </a:lnTo>
                    <a:lnTo>
                      <a:pt x="0" y="5"/>
                    </a:lnTo>
                    <a:lnTo>
                      <a:pt x="0" y="7"/>
                    </a:lnTo>
                    <a:lnTo>
                      <a:pt x="3" y="8"/>
                    </a:lnTo>
                    <a:lnTo>
                      <a:pt x="7" y="7"/>
                    </a:lnTo>
                    <a:lnTo>
                      <a:pt x="8" y="5"/>
                    </a:lnTo>
                    <a:lnTo>
                      <a:pt x="7" y="2"/>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0" name="Freeform 2534"/>
              <p:cNvSpPr>
                <a:spLocks/>
              </p:cNvSpPr>
              <p:nvPr/>
            </p:nvSpPr>
            <p:spPr bwMode="auto">
              <a:xfrm>
                <a:off x="3963" y="3453"/>
                <a:ext cx="8" cy="6"/>
              </a:xfrm>
              <a:custGeom>
                <a:avLst/>
                <a:gdLst>
                  <a:gd name="T0" fmla="*/ 8 w 8"/>
                  <a:gd name="T1" fmla="*/ 1 h 6"/>
                  <a:gd name="T2" fmla="*/ 8 w 8"/>
                  <a:gd name="T3" fmla="*/ 1 h 6"/>
                  <a:gd name="T4" fmla="*/ 7 w 8"/>
                  <a:gd name="T5" fmla="*/ 0 h 6"/>
                  <a:gd name="T6" fmla="*/ 0 w 8"/>
                  <a:gd name="T7" fmla="*/ 5 h 6"/>
                  <a:gd name="T8" fmla="*/ 2 w 8"/>
                  <a:gd name="T9" fmla="*/ 6 h 6"/>
                  <a:gd name="T10" fmla="*/ 8 w 8"/>
                  <a:gd name="T11" fmla="*/ 1 h 6"/>
                  <a:gd name="T12" fmla="*/ 2 w 8"/>
                  <a:gd name="T13" fmla="*/ 6 h 6"/>
                  <a:gd name="T14" fmla="*/ 5 w 8"/>
                  <a:gd name="T15" fmla="*/ 6 h 6"/>
                  <a:gd name="T16" fmla="*/ 7 w 8"/>
                  <a:gd name="T17" fmla="*/ 6 h 6"/>
                  <a:gd name="T18" fmla="*/ 8 w 8"/>
                  <a:gd name="T19" fmla="*/ 3 h 6"/>
                  <a:gd name="T20" fmla="*/ 8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8" y="1"/>
                    </a:moveTo>
                    <a:lnTo>
                      <a:pt x="8" y="1"/>
                    </a:lnTo>
                    <a:lnTo>
                      <a:pt x="7" y="0"/>
                    </a:lnTo>
                    <a:lnTo>
                      <a:pt x="0" y="5"/>
                    </a:lnTo>
                    <a:lnTo>
                      <a:pt x="2" y="6"/>
                    </a:lnTo>
                    <a:lnTo>
                      <a:pt x="8" y="1"/>
                    </a:lnTo>
                    <a:lnTo>
                      <a:pt x="2" y="6"/>
                    </a:lnTo>
                    <a:lnTo>
                      <a:pt x="5" y="6"/>
                    </a:lnTo>
                    <a:lnTo>
                      <a:pt x="7" y="6"/>
                    </a:lnTo>
                    <a:lnTo>
                      <a:pt x="8" y="3"/>
                    </a:lnTo>
                    <a:lnTo>
                      <a:pt x="8"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1" name="Freeform 2535"/>
              <p:cNvSpPr>
                <a:spLocks/>
              </p:cNvSpPr>
              <p:nvPr/>
            </p:nvSpPr>
            <p:spPr bwMode="auto">
              <a:xfrm>
                <a:off x="3965" y="3454"/>
                <a:ext cx="8" cy="7"/>
              </a:xfrm>
              <a:custGeom>
                <a:avLst/>
                <a:gdLst>
                  <a:gd name="T0" fmla="*/ 1 w 8"/>
                  <a:gd name="T1" fmla="*/ 5 h 7"/>
                  <a:gd name="T2" fmla="*/ 6 w 8"/>
                  <a:gd name="T3" fmla="*/ 0 h 7"/>
                  <a:gd name="T4" fmla="*/ 6 w 8"/>
                  <a:gd name="T5" fmla="*/ 0 h 7"/>
                  <a:gd name="T6" fmla="*/ 0 w 8"/>
                  <a:gd name="T7" fmla="*/ 5 h 7"/>
                  <a:gd name="T8" fmla="*/ 1 w 8"/>
                  <a:gd name="T9" fmla="*/ 5 h 7"/>
                  <a:gd name="T10" fmla="*/ 1 w 8"/>
                  <a:gd name="T11" fmla="*/ 5 h 7"/>
                  <a:gd name="T12" fmla="*/ 1 w 8"/>
                  <a:gd name="T13" fmla="*/ 5 h 7"/>
                  <a:gd name="T14" fmla="*/ 3 w 8"/>
                  <a:gd name="T15" fmla="*/ 7 h 7"/>
                  <a:gd name="T16" fmla="*/ 6 w 8"/>
                  <a:gd name="T17" fmla="*/ 7 h 7"/>
                  <a:gd name="T18" fmla="*/ 8 w 8"/>
                  <a:gd name="T19" fmla="*/ 4 h 7"/>
                  <a:gd name="T20" fmla="*/ 6 w 8"/>
                  <a:gd name="T21" fmla="*/ 0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6" y="0"/>
                    </a:lnTo>
                    <a:lnTo>
                      <a:pt x="0" y="5"/>
                    </a:lnTo>
                    <a:lnTo>
                      <a:pt x="1" y="5"/>
                    </a:lnTo>
                    <a:lnTo>
                      <a:pt x="3" y="7"/>
                    </a:lnTo>
                    <a:lnTo>
                      <a:pt x="6" y="7"/>
                    </a:lnTo>
                    <a:lnTo>
                      <a:pt x="8" y="4"/>
                    </a:lnTo>
                    <a:lnTo>
                      <a:pt x="6" y="0"/>
                    </a:lnTo>
                    <a:lnTo>
                      <a:pt x="1"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2" name="Freeform 2536"/>
              <p:cNvSpPr>
                <a:spLocks/>
              </p:cNvSpPr>
              <p:nvPr/>
            </p:nvSpPr>
            <p:spPr bwMode="auto">
              <a:xfrm>
                <a:off x="3966" y="3454"/>
                <a:ext cx="8" cy="9"/>
              </a:xfrm>
              <a:custGeom>
                <a:avLst/>
                <a:gdLst>
                  <a:gd name="T0" fmla="*/ 0 w 8"/>
                  <a:gd name="T1" fmla="*/ 7 h 9"/>
                  <a:gd name="T2" fmla="*/ 7 w 8"/>
                  <a:gd name="T3" fmla="*/ 2 h 9"/>
                  <a:gd name="T4" fmla="*/ 5 w 8"/>
                  <a:gd name="T5" fmla="*/ 0 h 9"/>
                  <a:gd name="T6" fmla="*/ 0 w 8"/>
                  <a:gd name="T7" fmla="*/ 5 h 9"/>
                  <a:gd name="T8" fmla="*/ 0 w 8"/>
                  <a:gd name="T9" fmla="*/ 7 h 9"/>
                  <a:gd name="T10" fmla="*/ 0 w 8"/>
                  <a:gd name="T11" fmla="*/ 7 h 9"/>
                  <a:gd name="T12" fmla="*/ 0 w 8"/>
                  <a:gd name="T13" fmla="*/ 7 h 9"/>
                  <a:gd name="T14" fmla="*/ 4 w 8"/>
                  <a:gd name="T15" fmla="*/ 9 h 9"/>
                  <a:gd name="T16" fmla="*/ 7 w 8"/>
                  <a:gd name="T17" fmla="*/ 9 h 9"/>
                  <a:gd name="T18" fmla="*/ 8 w 8"/>
                  <a:gd name="T19" fmla="*/ 5 h 9"/>
                  <a:gd name="T20" fmla="*/ 7 w 8"/>
                  <a:gd name="T21" fmla="*/ 2 h 9"/>
                  <a:gd name="T22" fmla="*/ 0 w 8"/>
                  <a:gd name="T23" fmla="*/ 7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7"/>
                    </a:moveTo>
                    <a:lnTo>
                      <a:pt x="7" y="2"/>
                    </a:lnTo>
                    <a:lnTo>
                      <a:pt x="5" y="0"/>
                    </a:lnTo>
                    <a:lnTo>
                      <a:pt x="0" y="5"/>
                    </a:lnTo>
                    <a:lnTo>
                      <a:pt x="0" y="7"/>
                    </a:lnTo>
                    <a:lnTo>
                      <a:pt x="4" y="9"/>
                    </a:lnTo>
                    <a:lnTo>
                      <a:pt x="7" y="9"/>
                    </a:lnTo>
                    <a:lnTo>
                      <a:pt x="8" y="5"/>
                    </a:lnTo>
                    <a:lnTo>
                      <a:pt x="7" y="2"/>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3" name="Freeform 2537"/>
              <p:cNvSpPr>
                <a:spLocks/>
              </p:cNvSpPr>
              <p:nvPr/>
            </p:nvSpPr>
            <p:spPr bwMode="auto">
              <a:xfrm>
                <a:off x="3966" y="3456"/>
                <a:ext cx="8" cy="8"/>
              </a:xfrm>
              <a:custGeom>
                <a:avLst/>
                <a:gdLst>
                  <a:gd name="T0" fmla="*/ 2 w 8"/>
                  <a:gd name="T1" fmla="*/ 7 h 8"/>
                  <a:gd name="T2" fmla="*/ 8 w 8"/>
                  <a:gd name="T3" fmla="*/ 2 h 8"/>
                  <a:gd name="T4" fmla="*/ 7 w 8"/>
                  <a:gd name="T5" fmla="*/ 0 h 8"/>
                  <a:gd name="T6" fmla="*/ 0 w 8"/>
                  <a:gd name="T7" fmla="*/ 5 h 8"/>
                  <a:gd name="T8" fmla="*/ 2 w 8"/>
                  <a:gd name="T9" fmla="*/ 7 h 8"/>
                  <a:gd name="T10" fmla="*/ 2 w 8"/>
                  <a:gd name="T11" fmla="*/ 7 h 8"/>
                  <a:gd name="T12" fmla="*/ 2 w 8"/>
                  <a:gd name="T13" fmla="*/ 7 h 8"/>
                  <a:gd name="T14" fmla="*/ 5 w 8"/>
                  <a:gd name="T15" fmla="*/ 8 h 8"/>
                  <a:gd name="T16" fmla="*/ 7 w 8"/>
                  <a:gd name="T17" fmla="*/ 7 h 8"/>
                  <a:gd name="T18" fmla="*/ 8 w 8"/>
                  <a:gd name="T19" fmla="*/ 5 h 8"/>
                  <a:gd name="T20" fmla="*/ 8 w 8"/>
                  <a:gd name="T21" fmla="*/ 2 h 8"/>
                  <a:gd name="T22" fmla="*/ 2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7"/>
                    </a:moveTo>
                    <a:lnTo>
                      <a:pt x="8" y="2"/>
                    </a:lnTo>
                    <a:lnTo>
                      <a:pt x="7" y="0"/>
                    </a:lnTo>
                    <a:lnTo>
                      <a:pt x="0" y="5"/>
                    </a:lnTo>
                    <a:lnTo>
                      <a:pt x="2" y="7"/>
                    </a:lnTo>
                    <a:lnTo>
                      <a:pt x="5" y="8"/>
                    </a:lnTo>
                    <a:lnTo>
                      <a:pt x="7" y="7"/>
                    </a:lnTo>
                    <a:lnTo>
                      <a:pt x="8" y="5"/>
                    </a:lnTo>
                    <a:lnTo>
                      <a:pt x="8" y="2"/>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4" name="Freeform 2538"/>
              <p:cNvSpPr>
                <a:spLocks/>
              </p:cNvSpPr>
              <p:nvPr/>
            </p:nvSpPr>
            <p:spPr bwMode="auto">
              <a:xfrm>
                <a:off x="3968" y="3458"/>
                <a:ext cx="8" cy="8"/>
              </a:xfrm>
              <a:custGeom>
                <a:avLst/>
                <a:gdLst>
                  <a:gd name="T0" fmla="*/ 6 w 8"/>
                  <a:gd name="T1" fmla="*/ 1 h 8"/>
                  <a:gd name="T2" fmla="*/ 6 w 8"/>
                  <a:gd name="T3" fmla="*/ 1 h 8"/>
                  <a:gd name="T4" fmla="*/ 6 w 8"/>
                  <a:gd name="T5" fmla="*/ 0 h 8"/>
                  <a:gd name="T6" fmla="*/ 0 w 8"/>
                  <a:gd name="T7" fmla="*/ 5 h 8"/>
                  <a:gd name="T8" fmla="*/ 2 w 8"/>
                  <a:gd name="T9" fmla="*/ 6 h 8"/>
                  <a:gd name="T10" fmla="*/ 6 w 8"/>
                  <a:gd name="T11" fmla="*/ 1 h 8"/>
                  <a:gd name="T12" fmla="*/ 2 w 8"/>
                  <a:gd name="T13" fmla="*/ 6 h 8"/>
                  <a:gd name="T14" fmla="*/ 3 w 8"/>
                  <a:gd name="T15" fmla="*/ 8 h 8"/>
                  <a:gd name="T16" fmla="*/ 6 w 8"/>
                  <a:gd name="T17" fmla="*/ 6 h 8"/>
                  <a:gd name="T18" fmla="*/ 8 w 8"/>
                  <a:gd name="T19" fmla="*/ 3 h 8"/>
                  <a:gd name="T20" fmla="*/ 6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1"/>
                    </a:moveTo>
                    <a:lnTo>
                      <a:pt x="6" y="1"/>
                    </a:lnTo>
                    <a:lnTo>
                      <a:pt x="6" y="0"/>
                    </a:lnTo>
                    <a:lnTo>
                      <a:pt x="0" y="5"/>
                    </a:lnTo>
                    <a:lnTo>
                      <a:pt x="2" y="6"/>
                    </a:lnTo>
                    <a:lnTo>
                      <a:pt x="6" y="1"/>
                    </a:lnTo>
                    <a:lnTo>
                      <a:pt x="2" y="6"/>
                    </a:lnTo>
                    <a:lnTo>
                      <a:pt x="3" y="8"/>
                    </a:lnTo>
                    <a:lnTo>
                      <a:pt x="6" y="6"/>
                    </a:lnTo>
                    <a:lnTo>
                      <a:pt x="8" y="3"/>
                    </a:lnTo>
                    <a:lnTo>
                      <a:pt x="6"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5" name="Freeform 2539"/>
              <p:cNvSpPr>
                <a:spLocks/>
              </p:cNvSpPr>
              <p:nvPr/>
            </p:nvSpPr>
            <p:spPr bwMode="auto">
              <a:xfrm>
                <a:off x="3970" y="3459"/>
                <a:ext cx="6" cy="7"/>
              </a:xfrm>
              <a:custGeom>
                <a:avLst/>
                <a:gdLst>
                  <a:gd name="T0" fmla="*/ 0 w 6"/>
                  <a:gd name="T1" fmla="*/ 5 h 7"/>
                  <a:gd name="T2" fmla="*/ 6 w 6"/>
                  <a:gd name="T3" fmla="*/ 0 h 7"/>
                  <a:gd name="T4" fmla="*/ 4 w 6"/>
                  <a:gd name="T5" fmla="*/ 0 h 7"/>
                  <a:gd name="T6" fmla="*/ 0 w 6"/>
                  <a:gd name="T7" fmla="*/ 5 h 7"/>
                  <a:gd name="T8" fmla="*/ 0 w 6"/>
                  <a:gd name="T9" fmla="*/ 5 h 7"/>
                  <a:gd name="T10" fmla="*/ 0 w 6"/>
                  <a:gd name="T11" fmla="*/ 5 h 7"/>
                  <a:gd name="T12" fmla="*/ 0 w 6"/>
                  <a:gd name="T13" fmla="*/ 5 h 7"/>
                  <a:gd name="T14" fmla="*/ 3 w 6"/>
                  <a:gd name="T15" fmla="*/ 7 h 7"/>
                  <a:gd name="T16" fmla="*/ 4 w 6"/>
                  <a:gd name="T17" fmla="*/ 7 h 7"/>
                  <a:gd name="T18" fmla="*/ 6 w 6"/>
                  <a:gd name="T19" fmla="*/ 4 h 7"/>
                  <a:gd name="T20" fmla="*/ 6 w 6"/>
                  <a:gd name="T21" fmla="*/ 0 h 7"/>
                  <a:gd name="T22" fmla="*/ 0 w 6"/>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0" y="5"/>
                    </a:moveTo>
                    <a:lnTo>
                      <a:pt x="6" y="0"/>
                    </a:lnTo>
                    <a:lnTo>
                      <a:pt x="4" y="0"/>
                    </a:lnTo>
                    <a:lnTo>
                      <a:pt x="0" y="5"/>
                    </a:lnTo>
                    <a:lnTo>
                      <a:pt x="3" y="7"/>
                    </a:lnTo>
                    <a:lnTo>
                      <a:pt x="4" y="7"/>
                    </a:lnTo>
                    <a:lnTo>
                      <a:pt x="6" y="4"/>
                    </a:lnTo>
                    <a:lnTo>
                      <a:pt x="6" y="0"/>
                    </a:lnTo>
                    <a:lnTo>
                      <a:pt x="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6" name="Freeform 2540"/>
              <p:cNvSpPr>
                <a:spLocks/>
              </p:cNvSpPr>
              <p:nvPr/>
            </p:nvSpPr>
            <p:spPr bwMode="auto">
              <a:xfrm>
                <a:off x="3970" y="3459"/>
                <a:ext cx="8" cy="8"/>
              </a:xfrm>
              <a:custGeom>
                <a:avLst/>
                <a:gdLst>
                  <a:gd name="T0" fmla="*/ 1 w 8"/>
                  <a:gd name="T1" fmla="*/ 7 h 8"/>
                  <a:gd name="T2" fmla="*/ 6 w 8"/>
                  <a:gd name="T3" fmla="*/ 2 h 8"/>
                  <a:gd name="T4" fmla="*/ 6 w 8"/>
                  <a:gd name="T5" fmla="*/ 0 h 8"/>
                  <a:gd name="T6" fmla="*/ 0 w 8"/>
                  <a:gd name="T7" fmla="*/ 5 h 8"/>
                  <a:gd name="T8" fmla="*/ 1 w 8"/>
                  <a:gd name="T9" fmla="*/ 7 h 8"/>
                  <a:gd name="T10" fmla="*/ 1 w 8"/>
                  <a:gd name="T11" fmla="*/ 7 h 8"/>
                  <a:gd name="T12" fmla="*/ 1 w 8"/>
                  <a:gd name="T13" fmla="*/ 7 h 8"/>
                  <a:gd name="T14" fmla="*/ 4 w 8"/>
                  <a:gd name="T15" fmla="*/ 8 h 8"/>
                  <a:gd name="T16" fmla="*/ 6 w 8"/>
                  <a:gd name="T17" fmla="*/ 7 h 8"/>
                  <a:gd name="T18" fmla="*/ 8 w 8"/>
                  <a:gd name="T19" fmla="*/ 5 h 8"/>
                  <a:gd name="T20" fmla="*/ 6 w 8"/>
                  <a:gd name="T21" fmla="*/ 2 h 8"/>
                  <a:gd name="T22" fmla="*/ 1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7"/>
                    </a:moveTo>
                    <a:lnTo>
                      <a:pt x="6" y="2"/>
                    </a:lnTo>
                    <a:lnTo>
                      <a:pt x="6" y="0"/>
                    </a:lnTo>
                    <a:lnTo>
                      <a:pt x="0" y="5"/>
                    </a:lnTo>
                    <a:lnTo>
                      <a:pt x="1" y="7"/>
                    </a:lnTo>
                    <a:lnTo>
                      <a:pt x="4" y="8"/>
                    </a:lnTo>
                    <a:lnTo>
                      <a:pt x="6" y="7"/>
                    </a:lnTo>
                    <a:lnTo>
                      <a:pt x="8" y="5"/>
                    </a:lnTo>
                    <a:lnTo>
                      <a:pt x="6" y="2"/>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7" name="Freeform 2541"/>
              <p:cNvSpPr>
                <a:spLocks/>
              </p:cNvSpPr>
              <p:nvPr/>
            </p:nvSpPr>
            <p:spPr bwMode="auto">
              <a:xfrm>
                <a:off x="3971" y="3461"/>
                <a:ext cx="8" cy="8"/>
              </a:xfrm>
              <a:custGeom>
                <a:avLst/>
                <a:gdLst>
                  <a:gd name="T0" fmla="*/ 7 w 8"/>
                  <a:gd name="T1" fmla="*/ 2 h 8"/>
                  <a:gd name="T2" fmla="*/ 7 w 8"/>
                  <a:gd name="T3" fmla="*/ 0 h 8"/>
                  <a:gd name="T4" fmla="*/ 5 w 8"/>
                  <a:gd name="T5" fmla="*/ 0 h 8"/>
                  <a:gd name="T6" fmla="*/ 0 w 8"/>
                  <a:gd name="T7" fmla="*/ 5 h 8"/>
                  <a:gd name="T8" fmla="*/ 2 w 8"/>
                  <a:gd name="T9" fmla="*/ 6 h 8"/>
                  <a:gd name="T10" fmla="*/ 7 w 8"/>
                  <a:gd name="T11" fmla="*/ 2 h 8"/>
                  <a:gd name="T12" fmla="*/ 2 w 8"/>
                  <a:gd name="T13" fmla="*/ 6 h 8"/>
                  <a:gd name="T14" fmla="*/ 3 w 8"/>
                  <a:gd name="T15" fmla="*/ 8 h 8"/>
                  <a:gd name="T16" fmla="*/ 7 w 8"/>
                  <a:gd name="T17" fmla="*/ 6 h 8"/>
                  <a:gd name="T18" fmla="*/ 8 w 8"/>
                  <a:gd name="T19" fmla="*/ 3 h 8"/>
                  <a:gd name="T20" fmla="*/ 7 w 8"/>
                  <a:gd name="T21" fmla="*/ 0 h 8"/>
                  <a:gd name="T22" fmla="*/ 7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2"/>
                    </a:moveTo>
                    <a:lnTo>
                      <a:pt x="7" y="0"/>
                    </a:lnTo>
                    <a:lnTo>
                      <a:pt x="5" y="0"/>
                    </a:lnTo>
                    <a:lnTo>
                      <a:pt x="0" y="5"/>
                    </a:lnTo>
                    <a:lnTo>
                      <a:pt x="2" y="6"/>
                    </a:lnTo>
                    <a:lnTo>
                      <a:pt x="7" y="2"/>
                    </a:lnTo>
                    <a:lnTo>
                      <a:pt x="2" y="6"/>
                    </a:lnTo>
                    <a:lnTo>
                      <a:pt x="3" y="8"/>
                    </a:lnTo>
                    <a:lnTo>
                      <a:pt x="7" y="6"/>
                    </a:lnTo>
                    <a:lnTo>
                      <a:pt x="8" y="3"/>
                    </a:lnTo>
                    <a:lnTo>
                      <a:pt x="7" y="0"/>
                    </a:lnTo>
                    <a:lnTo>
                      <a:pt x="7"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8" name="Freeform 2542"/>
              <p:cNvSpPr>
                <a:spLocks/>
              </p:cNvSpPr>
              <p:nvPr/>
            </p:nvSpPr>
            <p:spPr bwMode="auto">
              <a:xfrm>
                <a:off x="3971" y="3463"/>
                <a:ext cx="8" cy="6"/>
              </a:xfrm>
              <a:custGeom>
                <a:avLst/>
                <a:gdLst>
                  <a:gd name="T0" fmla="*/ 2 w 8"/>
                  <a:gd name="T1" fmla="*/ 4 h 6"/>
                  <a:gd name="T2" fmla="*/ 8 w 8"/>
                  <a:gd name="T3" fmla="*/ 0 h 6"/>
                  <a:gd name="T4" fmla="*/ 7 w 8"/>
                  <a:gd name="T5" fmla="*/ 0 h 6"/>
                  <a:gd name="T6" fmla="*/ 0 w 8"/>
                  <a:gd name="T7" fmla="*/ 4 h 6"/>
                  <a:gd name="T8" fmla="*/ 2 w 8"/>
                  <a:gd name="T9" fmla="*/ 4 h 6"/>
                  <a:gd name="T10" fmla="*/ 2 w 8"/>
                  <a:gd name="T11" fmla="*/ 4 h 6"/>
                  <a:gd name="T12" fmla="*/ 2 w 8"/>
                  <a:gd name="T13" fmla="*/ 4 h 6"/>
                  <a:gd name="T14" fmla="*/ 5 w 8"/>
                  <a:gd name="T15" fmla="*/ 6 h 6"/>
                  <a:gd name="T16" fmla="*/ 7 w 8"/>
                  <a:gd name="T17" fmla="*/ 6 h 6"/>
                  <a:gd name="T18" fmla="*/ 8 w 8"/>
                  <a:gd name="T19" fmla="*/ 3 h 6"/>
                  <a:gd name="T20" fmla="*/ 8 w 8"/>
                  <a:gd name="T21" fmla="*/ 0 h 6"/>
                  <a:gd name="T22" fmla="*/ 2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4"/>
                    </a:moveTo>
                    <a:lnTo>
                      <a:pt x="8" y="0"/>
                    </a:lnTo>
                    <a:lnTo>
                      <a:pt x="7" y="0"/>
                    </a:lnTo>
                    <a:lnTo>
                      <a:pt x="0" y="4"/>
                    </a:lnTo>
                    <a:lnTo>
                      <a:pt x="2" y="4"/>
                    </a:lnTo>
                    <a:lnTo>
                      <a:pt x="5" y="6"/>
                    </a:lnTo>
                    <a:lnTo>
                      <a:pt x="7" y="6"/>
                    </a:lnTo>
                    <a:lnTo>
                      <a:pt x="8" y="3"/>
                    </a:lnTo>
                    <a:lnTo>
                      <a:pt x="8" y="0"/>
                    </a:lnTo>
                    <a:lnTo>
                      <a:pt x="2"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9" name="Freeform 2543"/>
              <p:cNvSpPr>
                <a:spLocks/>
              </p:cNvSpPr>
              <p:nvPr/>
            </p:nvSpPr>
            <p:spPr bwMode="auto">
              <a:xfrm>
                <a:off x="3973" y="3463"/>
                <a:ext cx="8" cy="8"/>
              </a:xfrm>
              <a:custGeom>
                <a:avLst/>
                <a:gdLst>
                  <a:gd name="T0" fmla="*/ 1 w 8"/>
                  <a:gd name="T1" fmla="*/ 6 h 8"/>
                  <a:gd name="T2" fmla="*/ 6 w 8"/>
                  <a:gd name="T3" fmla="*/ 1 h 8"/>
                  <a:gd name="T4" fmla="*/ 6 w 8"/>
                  <a:gd name="T5" fmla="*/ 0 h 8"/>
                  <a:gd name="T6" fmla="*/ 0 w 8"/>
                  <a:gd name="T7" fmla="*/ 4 h 8"/>
                  <a:gd name="T8" fmla="*/ 1 w 8"/>
                  <a:gd name="T9" fmla="*/ 6 h 8"/>
                  <a:gd name="T10" fmla="*/ 1 w 8"/>
                  <a:gd name="T11" fmla="*/ 6 h 8"/>
                  <a:gd name="T12" fmla="*/ 1 w 8"/>
                  <a:gd name="T13" fmla="*/ 6 h 8"/>
                  <a:gd name="T14" fmla="*/ 3 w 8"/>
                  <a:gd name="T15" fmla="*/ 8 h 8"/>
                  <a:gd name="T16" fmla="*/ 6 w 8"/>
                  <a:gd name="T17" fmla="*/ 6 h 8"/>
                  <a:gd name="T18" fmla="*/ 8 w 8"/>
                  <a:gd name="T19" fmla="*/ 4 h 8"/>
                  <a:gd name="T20" fmla="*/ 6 w 8"/>
                  <a:gd name="T21" fmla="*/ 1 h 8"/>
                  <a:gd name="T22" fmla="*/ 1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6"/>
                    </a:moveTo>
                    <a:lnTo>
                      <a:pt x="6" y="1"/>
                    </a:lnTo>
                    <a:lnTo>
                      <a:pt x="6" y="0"/>
                    </a:lnTo>
                    <a:lnTo>
                      <a:pt x="0" y="4"/>
                    </a:lnTo>
                    <a:lnTo>
                      <a:pt x="1" y="6"/>
                    </a:lnTo>
                    <a:lnTo>
                      <a:pt x="3" y="8"/>
                    </a:lnTo>
                    <a:lnTo>
                      <a:pt x="6" y="6"/>
                    </a:lnTo>
                    <a:lnTo>
                      <a:pt x="8" y="4"/>
                    </a:lnTo>
                    <a:lnTo>
                      <a:pt x="6" y="1"/>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0" name="Freeform 2544"/>
              <p:cNvSpPr>
                <a:spLocks/>
              </p:cNvSpPr>
              <p:nvPr/>
            </p:nvSpPr>
            <p:spPr bwMode="auto">
              <a:xfrm>
                <a:off x="3974" y="3464"/>
                <a:ext cx="7" cy="7"/>
              </a:xfrm>
              <a:custGeom>
                <a:avLst/>
                <a:gdLst>
                  <a:gd name="T0" fmla="*/ 2 w 7"/>
                  <a:gd name="T1" fmla="*/ 7 h 7"/>
                  <a:gd name="T2" fmla="*/ 7 w 7"/>
                  <a:gd name="T3" fmla="*/ 0 h 7"/>
                  <a:gd name="T4" fmla="*/ 5 w 7"/>
                  <a:gd name="T5" fmla="*/ 0 h 7"/>
                  <a:gd name="T6" fmla="*/ 0 w 7"/>
                  <a:gd name="T7" fmla="*/ 5 h 7"/>
                  <a:gd name="T8" fmla="*/ 0 w 7"/>
                  <a:gd name="T9" fmla="*/ 7 h 7"/>
                  <a:gd name="T10" fmla="*/ 2 w 7"/>
                  <a:gd name="T11" fmla="*/ 7 h 7"/>
                  <a:gd name="T12" fmla="*/ 0 w 7"/>
                  <a:gd name="T13" fmla="*/ 7 h 7"/>
                  <a:gd name="T14" fmla="*/ 4 w 7"/>
                  <a:gd name="T15" fmla="*/ 7 h 7"/>
                  <a:gd name="T16" fmla="*/ 7 w 7"/>
                  <a:gd name="T17" fmla="*/ 7 h 7"/>
                  <a:gd name="T18" fmla="*/ 7 w 7"/>
                  <a:gd name="T19" fmla="*/ 3 h 7"/>
                  <a:gd name="T20" fmla="*/ 7 w 7"/>
                  <a:gd name="T21" fmla="*/ 0 h 7"/>
                  <a:gd name="T22" fmla="*/ 2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2" y="7"/>
                    </a:moveTo>
                    <a:lnTo>
                      <a:pt x="7" y="0"/>
                    </a:lnTo>
                    <a:lnTo>
                      <a:pt x="5" y="0"/>
                    </a:lnTo>
                    <a:lnTo>
                      <a:pt x="0" y="5"/>
                    </a:lnTo>
                    <a:lnTo>
                      <a:pt x="0" y="7"/>
                    </a:lnTo>
                    <a:lnTo>
                      <a:pt x="2" y="7"/>
                    </a:lnTo>
                    <a:lnTo>
                      <a:pt x="0" y="7"/>
                    </a:lnTo>
                    <a:lnTo>
                      <a:pt x="4" y="7"/>
                    </a:lnTo>
                    <a:lnTo>
                      <a:pt x="7" y="7"/>
                    </a:lnTo>
                    <a:lnTo>
                      <a:pt x="7" y="3"/>
                    </a:lnTo>
                    <a:lnTo>
                      <a:pt x="7" y="0"/>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1" name="Freeform 2545"/>
              <p:cNvSpPr>
                <a:spLocks/>
              </p:cNvSpPr>
              <p:nvPr/>
            </p:nvSpPr>
            <p:spPr bwMode="auto">
              <a:xfrm>
                <a:off x="3976" y="3464"/>
                <a:ext cx="6" cy="8"/>
              </a:xfrm>
              <a:custGeom>
                <a:avLst/>
                <a:gdLst>
                  <a:gd name="T0" fmla="*/ 5 w 6"/>
                  <a:gd name="T1" fmla="*/ 2 h 8"/>
                  <a:gd name="T2" fmla="*/ 5 w 6"/>
                  <a:gd name="T3" fmla="*/ 2 h 8"/>
                  <a:gd name="T4" fmla="*/ 3 w 6"/>
                  <a:gd name="T5" fmla="*/ 0 h 8"/>
                  <a:gd name="T6" fmla="*/ 0 w 6"/>
                  <a:gd name="T7" fmla="*/ 7 h 8"/>
                  <a:gd name="T8" fmla="*/ 0 w 6"/>
                  <a:gd name="T9" fmla="*/ 7 h 8"/>
                  <a:gd name="T10" fmla="*/ 5 w 6"/>
                  <a:gd name="T11" fmla="*/ 2 h 8"/>
                  <a:gd name="T12" fmla="*/ 0 w 6"/>
                  <a:gd name="T13" fmla="*/ 7 h 8"/>
                  <a:gd name="T14" fmla="*/ 3 w 6"/>
                  <a:gd name="T15" fmla="*/ 8 h 8"/>
                  <a:gd name="T16" fmla="*/ 5 w 6"/>
                  <a:gd name="T17" fmla="*/ 7 h 8"/>
                  <a:gd name="T18" fmla="*/ 6 w 6"/>
                  <a:gd name="T19" fmla="*/ 3 h 8"/>
                  <a:gd name="T20" fmla="*/ 5 w 6"/>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5" y="2"/>
                    </a:moveTo>
                    <a:lnTo>
                      <a:pt x="5" y="2"/>
                    </a:lnTo>
                    <a:lnTo>
                      <a:pt x="3" y="0"/>
                    </a:lnTo>
                    <a:lnTo>
                      <a:pt x="0" y="7"/>
                    </a:lnTo>
                    <a:lnTo>
                      <a:pt x="5" y="2"/>
                    </a:lnTo>
                    <a:lnTo>
                      <a:pt x="0" y="7"/>
                    </a:lnTo>
                    <a:lnTo>
                      <a:pt x="3" y="8"/>
                    </a:lnTo>
                    <a:lnTo>
                      <a:pt x="5" y="7"/>
                    </a:lnTo>
                    <a:lnTo>
                      <a:pt x="6" y="3"/>
                    </a:lnTo>
                    <a:lnTo>
                      <a:pt x="5"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2" name="Freeform 2546"/>
              <p:cNvSpPr>
                <a:spLocks/>
              </p:cNvSpPr>
              <p:nvPr/>
            </p:nvSpPr>
            <p:spPr bwMode="auto">
              <a:xfrm>
                <a:off x="3976" y="3466"/>
                <a:ext cx="8" cy="8"/>
              </a:xfrm>
              <a:custGeom>
                <a:avLst/>
                <a:gdLst>
                  <a:gd name="T0" fmla="*/ 2 w 8"/>
                  <a:gd name="T1" fmla="*/ 6 h 8"/>
                  <a:gd name="T2" fmla="*/ 6 w 8"/>
                  <a:gd name="T3" fmla="*/ 0 h 8"/>
                  <a:gd name="T4" fmla="*/ 5 w 8"/>
                  <a:gd name="T5" fmla="*/ 0 h 8"/>
                  <a:gd name="T6" fmla="*/ 0 w 8"/>
                  <a:gd name="T7" fmla="*/ 5 h 8"/>
                  <a:gd name="T8" fmla="*/ 2 w 8"/>
                  <a:gd name="T9" fmla="*/ 6 h 8"/>
                  <a:gd name="T10" fmla="*/ 2 w 8"/>
                  <a:gd name="T11" fmla="*/ 6 h 8"/>
                  <a:gd name="T12" fmla="*/ 2 w 8"/>
                  <a:gd name="T13" fmla="*/ 6 h 8"/>
                  <a:gd name="T14" fmla="*/ 3 w 8"/>
                  <a:gd name="T15" fmla="*/ 8 h 8"/>
                  <a:gd name="T16" fmla="*/ 6 w 8"/>
                  <a:gd name="T17" fmla="*/ 6 h 8"/>
                  <a:gd name="T18" fmla="*/ 8 w 8"/>
                  <a:gd name="T19" fmla="*/ 3 h 8"/>
                  <a:gd name="T20" fmla="*/ 6 w 8"/>
                  <a:gd name="T21" fmla="*/ 0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6" y="0"/>
                    </a:lnTo>
                    <a:lnTo>
                      <a:pt x="5" y="0"/>
                    </a:lnTo>
                    <a:lnTo>
                      <a:pt x="0" y="5"/>
                    </a:lnTo>
                    <a:lnTo>
                      <a:pt x="2" y="6"/>
                    </a:lnTo>
                    <a:lnTo>
                      <a:pt x="3" y="8"/>
                    </a:lnTo>
                    <a:lnTo>
                      <a:pt x="6" y="6"/>
                    </a:lnTo>
                    <a:lnTo>
                      <a:pt x="8" y="3"/>
                    </a:lnTo>
                    <a:lnTo>
                      <a:pt x="6"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3" name="Freeform 2547"/>
              <p:cNvSpPr>
                <a:spLocks/>
              </p:cNvSpPr>
              <p:nvPr/>
            </p:nvSpPr>
            <p:spPr bwMode="auto">
              <a:xfrm>
                <a:off x="3978" y="3466"/>
                <a:ext cx="6" cy="8"/>
              </a:xfrm>
              <a:custGeom>
                <a:avLst/>
                <a:gdLst>
                  <a:gd name="T0" fmla="*/ 0 w 6"/>
                  <a:gd name="T1" fmla="*/ 6 h 8"/>
                  <a:gd name="T2" fmla="*/ 4 w 6"/>
                  <a:gd name="T3" fmla="*/ 1 h 8"/>
                  <a:gd name="T4" fmla="*/ 4 w 6"/>
                  <a:gd name="T5" fmla="*/ 0 h 8"/>
                  <a:gd name="T6" fmla="*/ 0 w 6"/>
                  <a:gd name="T7" fmla="*/ 6 h 8"/>
                  <a:gd name="T8" fmla="*/ 0 w 6"/>
                  <a:gd name="T9" fmla="*/ 6 h 8"/>
                  <a:gd name="T10" fmla="*/ 0 w 6"/>
                  <a:gd name="T11" fmla="*/ 6 h 8"/>
                  <a:gd name="T12" fmla="*/ 0 w 6"/>
                  <a:gd name="T13" fmla="*/ 6 h 8"/>
                  <a:gd name="T14" fmla="*/ 3 w 6"/>
                  <a:gd name="T15" fmla="*/ 8 h 8"/>
                  <a:gd name="T16" fmla="*/ 6 w 6"/>
                  <a:gd name="T17" fmla="*/ 6 h 8"/>
                  <a:gd name="T18" fmla="*/ 6 w 6"/>
                  <a:gd name="T19" fmla="*/ 5 h 8"/>
                  <a:gd name="T20" fmla="*/ 4 w 6"/>
                  <a:gd name="T21" fmla="*/ 1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4" y="1"/>
                    </a:lnTo>
                    <a:lnTo>
                      <a:pt x="4" y="0"/>
                    </a:lnTo>
                    <a:lnTo>
                      <a:pt x="0" y="6"/>
                    </a:lnTo>
                    <a:lnTo>
                      <a:pt x="3" y="8"/>
                    </a:lnTo>
                    <a:lnTo>
                      <a:pt x="6" y="6"/>
                    </a:lnTo>
                    <a:lnTo>
                      <a:pt x="6" y="5"/>
                    </a:lnTo>
                    <a:lnTo>
                      <a:pt x="4" y="1"/>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4" name="Freeform 2548"/>
              <p:cNvSpPr>
                <a:spLocks/>
              </p:cNvSpPr>
              <p:nvPr/>
            </p:nvSpPr>
            <p:spPr bwMode="auto">
              <a:xfrm>
                <a:off x="3978" y="3467"/>
                <a:ext cx="8" cy="8"/>
              </a:xfrm>
              <a:custGeom>
                <a:avLst/>
                <a:gdLst>
                  <a:gd name="T0" fmla="*/ 1 w 8"/>
                  <a:gd name="T1" fmla="*/ 7 h 8"/>
                  <a:gd name="T2" fmla="*/ 6 w 8"/>
                  <a:gd name="T3" fmla="*/ 0 h 8"/>
                  <a:gd name="T4" fmla="*/ 4 w 8"/>
                  <a:gd name="T5" fmla="*/ 0 h 8"/>
                  <a:gd name="T6" fmla="*/ 0 w 8"/>
                  <a:gd name="T7" fmla="*/ 5 h 8"/>
                  <a:gd name="T8" fmla="*/ 1 w 8"/>
                  <a:gd name="T9" fmla="*/ 7 h 8"/>
                  <a:gd name="T10" fmla="*/ 1 w 8"/>
                  <a:gd name="T11" fmla="*/ 7 h 8"/>
                  <a:gd name="T12" fmla="*/ 1 w 8"/>
                  <a:gd name="T13" fmla="*/ 7 h 8"/>
                  <a:gd name="T14" fmla="*/ 4 w 8"/>
                  <a:gd name="T15" fmla="*/ 8 h 8"/>
                  <a:gd name="T16" fmla="*/ 6 w 8"/>
                  <a:gd name="T17" fmla="*/ 7 h 8"/>
                  <a:gd name="T18" fmla="*/ 8 w 8"/>
                  <a:gd name="T19" fmla="*/ 4 h 8"/>
                  <a:gd name="T20" fmla="*/ 6 w 8"/>
                  <a:gd name="T21" fmla="*/ 0 h 8"/>
                  <a:gd name="T22" fmla="*/ 1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7"/>
                    </a:moveTo>
                    <a:lnTo>
                      <a:pt x="6" y="0"/>
                    </a:lnTo>
                    <a:lnTo>
                      <a:pt x="4" y="0"/>
                    </a:lnTo>
                    <a:lnTo>
                      <a:pt x="0" y="5"/>
                    </a:lnTo>
                    <a:lnTo>
                      <a:pt x="1" y="7"/>
                    </a:lnTo>
                    <a:lnTo>
                      <a:pt x="4" y="8"/>
                    </a:lnTo>
                    <a:lnTo>
                      <a:pt x="6" y="7"/>
                    </a:lnTo>
                    <a:lnTo>
                      <a:pt x="8" y="4"/>
                    </a:lnTo>
                    <a:lnTo>
                      <a:pt x="6" y="0"/>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5" name="Freeform 2549"/>
              <p:cNvSpPr>
                <a:spLocks/>
              </p:cNvSpPr>
              <p:nvPr/>
            </p:nvSpPr>
            <p:spPr bwMode="auto">
              <a:xfrm>
                <a:off x="3979" y="3467"/>
                <a:ext cx="7" cy="8"/>
              </a:xfrm>
              <a:custGeom>
                <a:avLst/>
                <a:gdLst>
                  <a:gd name="T0" fmla="*/ 7 w 7"/>
                  <a:gd name="T1" fmla="*/ 2 h 8"/>
                  <a:gd name="T2" fmla="*/ 5 w 7"/>
                  <a:gd name="T3" fmla="*/ 2 h 8"/>
                  <a:gd name="T4" fmla="*/ 5 w 7"/>
                  <a:gd name="T5" fmla="*/ 0 h 8"/>
                  <a:gd name="T6" fmla="*/ 0 w 7"/>
                  <a:gd name="T7" fmla="*/ 7 h 8"/>
                  <a:gd name="T8" fmla="*/ 2 w 7"/>
                  <a:gd name="T9" fmla="*/ 8 h 8"/>
                  <a:gd name="T10" fmla="*/ 7 w 7"/>
                  <a:gd name="T11" fmla="*/ 2 h 8"/>
                  <a:gd name="T12" fmla="*/ 2 w 7"/>
                  <a:gd name="T13" fmla="*/ 8 h 8"/>
                  <a:gd name="T14" fmla="*/ 5 w 7"/>
                  <a:gd name="T15" fmla="*/ 8 h 8"/>
                  <a:gd name="T16" fmla="*/ 7 w 7"/>
                  <a:gd name="T17" fmla="*/ 7 h 8"/>
                  <a:gd name="T18" fmla="*/ 7 w 7"/>
                  <a:gd name="T19" fmla="*/ 4 h 8"/>
                  <a:gd name="T20" fmla="*/ 5 w 7"/>
                  <a:gd name="T21" fmla="*/ 2 h 8"/>
                  <a:gd name="T22" fmla="*/ 7 w 7"/>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2"/>
                    </a:moveTo>
                    <a:lnTo>
                      <a:pt x="5" y="2"/>
                    </a:lnTo>
                    <a:lnTo>
                      <a:pt x="5" y="0"/>
                    </a:lnTo>
                    <a:lnTo>
                      <a:pt x="0" y="7"/>
                    </a:lnTo>
                    <a:lnTo>
                      <a:pt x="2" y="8"/>
                    </a:lnTo>
                    <a:lnTo>
                      <a:pt x="7" y="2"/>
                    </a:lnTo>
                    <a:lnTo>
                      <a:pt x="2" y="8"/>
                    </a:lnTo>
                    <a:lnTo>
                      <a:pt x="5" y="8"/>
                    </a:lnTo>
                    <a:lnTo>
                      <a:pt x="7" y="7"/>
                    </a:lnTo>
                    <a:lnTo>
                      <a:pt x="7" y="4"/>
                    </a:lnTo>
                    <a:lnTo>
                      <a:pt x="5" y="2"/>
                    </a:lnTo>
                    <a:lnTo>
                      <a:pt x="7"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6" name="Freeform 2550"/>
              <p:cNvSpPr>
                <a:spLocks/>
              </p:cNvSpPr>
              <p:nvPr/>
            </p:nvSpPr>
            <p:spPr bwMode="auto">
              <a:xfrm>
                <a:off x="3981" y="3469"/>
                <a:ext cx="6" cy="8"/>
              </a:xfrm>
              <a:custGeom>
                <a:avLst/>
                <a:gdLst>
                  <a:gd name="T0" fmla="*/ 0 w 6"/>
                  <a:gd name="T1" fmla="*/ 6 h 8"/>
                  <a:gd name="T2" fmla="*/ 5 w 6"/>
                  <a:gd name="T3" fmla="*/ 0 h 8"/>
                  <a:gd name="T4" fmla="*/ 5 w 6"/>
                  <a:gd name="T5" fmla="*/ 0 h 8"/>
                  <a:gd name="T6" fmla="*/ 0 w 6"/>
                  <a:gd name="T7" fmla="*/ 6 h 8"/>
                  <a:gd name="T8" fmla="*/ 0 w 6"/>
                  <a:gd name="T9" fmla="*/ 6 h 8"/>
                  <a:gd name="T10" fmla="*/ 0 w 6"/>
                  <a:gd name="T11" fmla="*/ 6 h 8"/>
                  <a:gd name="T12" fmla="*/ 0 w 6"/>
                  <a:gd name="T13" fmla="*/ 6 h 8"/>
                  <a:gd name="T14" fmla="*/ 3 w 6"/>
                  <a:gd name="T15" fmla="*/ 8 h 8"/>
                  <a:gd name="T16" fmla="*/ 6 w 6"/>
                  <a:gd name="T17" fmla="*/ 6 h 8"/>
                  <a:gd name="T18" fmla="*/ 6 w 6"/>
                  <a:gd name="T19" fmla="*/ 3 h 8"/>
                  <a:gd name="T20" fmla="*/ 5 w 6"/>
                  <a:gd name="T21" fmla="*/ 0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5" y="0"/>
                    </a:lnTo>
                    <a:lnTo>
                      <a:pt x="0" y="6"/>
                    </a:lnTo>
                    <a:lnTo>
                      <a:pt x="3" y="8"/>
                    </a:lnTo>
                    <a:lnTo>
                      <a:pt x="6" y="6"/>
                    </a:lnTo>
                    <a:lnTo>
                      <a:pt x="6" y="3"/>
                    </a:lnTo>
                    <a:lnTo>
                      <a:pt x="5"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7" name="Freeform 2551"/>
              <p:cNvSpPr>
                <a:spLocks/>
              </p:cNvSpPr>
              <p:nvPr/>
            </p:nvSpPr>
            <p:spPr bwMode="auto">
              <a:xfrm>
                <a:off x="3981" y="3469"/>
                <a:ext cx="8" cy="8"/>
              </a:xfrm>
              <a:custGeom>
                <a:avLst/>
                <a:gdLst>
                  <a:gd name="T0" fmla="*/ 1 w 8"/>
                  <a:gd name="T1" fmla="*/ 8 h 8"/>
                  <a:gd name="T2" fmla="*/ 6 w 8"/>
                  <a:gd name="T3" fmla="*/ 2 h 8"/>
                  <a:gd name="T4" fmla="*/ 5 w 8"/>
                  <a:gd name="T5" fmla="*/ 0 h 8"/>
                  <a:gd name="T6" fmla="*/ 0 w 8"/>
                  <a:gd name="T7" fmla="*/ 6 h 8"/>
                  <a:gd name="T8" fmla="*/ 1 w 8"/>
                  <a:gd name="T9" fmla="*/ 6 h 8"/>
                  <a:gd name="T10" fmla="*/ 1 w 8"/>
                  <a:gd name="T11" fmla="*/ 8 h 8"/>
                  <a:gd name="T12" fmla="*/ 1 w 8"/>
                  <a:gd name="T13" fmla="*/ 6 h 8"/>
                  <a:gd name="T14" fmla="*/ 5 w 8"/>
                  <a:gd name="T15" fmla="*/ 8 h 8"/>
                  <a:gd name="T16" fmla="*/ 6 w 8"/>
                  <a:gd name="T17" fmla="*/ 6 h 8"/>
                  <a:gd name="T18" fmla="*/ 8 w 8"/>
                  <a:gd name="T19" fmla="*/ 3 h 8"/>
                  <a:gd name="T20" fmla="*/ 6 w 8"/>
                  <a:gd name="T21" fmla="*/ 2 h 8"/>
                  <a:gd name="T22" fmla="*/ 1 w 8"/>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8"/>
                    </a:moveTo>
                    <a:lnTo>
                      <a:pt x="6" y="2"/>
                    </a:lnTo>
                    <a:lnTo>
                      <a:pt x="5" y="0"/>
                    </a:lnTo>
                    <a:lnTo>
                      <a:pt x="0" y="6"/>
                    </a:lnTo>
                    <a:lnTo>
                      <a:pt x="1" y="6"/>
                    </a:lnTo>
                    <a:lnTo>
                      <a:pt x="1" y="8"/>
                    </a:lnTo>
                    <a:lnTo>
                      <a:pt x="1" y="6"/>
                    </a:lnTo>
                    <a:lnTo>
                      <a:pt x="5" y="8"/>
                    </a:lnTo>
                    <a:lnTo>
                      <a:pt x="6" y="6"/>
                    </a:lnTo>
                    <a:lnTo>
                      <a:pt x="8" y="3"/>
                    </a:lnTo>
                    <a:lnTo>
                      <a:pt x="6" y="2"/>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8" name="Freeform 2552"/>
              <p:cNvSpPr>
                <a:spLocks/>
              </p:cNvSpPr>
              <p:nvPr/>
            </p:nvSpPr>
            <p:spPr bwMode="auto">
              <a:xfrm>
                <a:off x="3982" y="3471"/>
                <a:ext cx="7" cy="6"/>
              </a:xfrm>
              <a:custGeom>
                <a:avLst/>
                <a:gdLst>
                  <a:gd name="T0" fmla="*/ 5 w 7"/>
                  <a:gd name="T1" fmla="*/ 0 h 6"/>
                  <a:gd name="T2" fmla="*/ 5 w 7"/>
                  <a:gd name="T3" fmla="*/ 0 h 6"/>
                  <a:gd name="T4" fmla="*/ 5 w 7"/>
                  <a:gd name="T5" fmla="*/ 0 h 6"/>
                  <a:gd name="T6" fmla="*/ 0 w 7"/>
                  <a:gd name="T7" fmla="*/ 6 h 6"/>
                  <a:gd name="T8" fmla="*/ 0 w 7"/>
                  <a:gd name="T9" fmla="*/ 6 h 6"/>
                  <a:gd name="T10" fmla="*/ 5 w 7"/>
                  <a:gd name="T11" fmla="*/ 0 h 6"/>
                  <a:gd name="T12" fmla="*/ 0 w 7"/>
                  <a:gd name="T13" fmla="*/ 6 h 6"/>
                  <a:gd name="T14" fmla="*/ 4 w 7"/>
                  <a:gd name="T15" fmla="*/ 6 h 6"/>
                  <a:gd name="T16" fmla="*/ 7 w 7"/>
                  <a:gd name="T17" fmla="*/ 4 h 6"/>
                  <a:gd name="T18" fmla="*/ 7 w 7"/>
                  <a:gd name="T19" fmla="*/ 3 h 6"/>
                  <a:gd name="T20" fmla="*/ 5 w 7"/>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6">
                    <a:moveTo>
                      <a:pt x="5" y="0"/>
                    </a:moveTo>
                    <a:lnTo>
                      <a:pt x="5" y="0"/>
                    </a:lnTo>
                    <a:lnTo>
                      <a:pt x="0" y="6"/>
                    </a:lnTo>
                    <a:lnTo>
                      <a:pt x="5" y="0"/>
                    </a:lnTo>
                    <a:lnTo>
                      <a:pt x="0" y="6"/>
                    </a:lnTo>
                    <a:lnTo>
                      <a:pt x="4" y="6"/>
                    </a:lnTo>
                    <a:lnTo>
                      <a:pt x="7" y="4"/>
                    </a:lnTo>
                    <a:lnTo>
                      <a:pt x="7" y="3"/>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29" name="Freeform 2553"/>
              <p:cNvSpPr>
                <a:spLocks/>
              </p:cNvSpPr>
              <p:nvPr/>
            </p:nvSpPr>
            <p:spPr bwMode="auto">
              <a:xfrm>
                <a:off x="3982" y="3471"/>
                <a:ext cx="9" cy="8"/>
              </a:xfrm>
              <a:custGeom>
                <a:avLst/>
                <a:gdLst>
                  <a:gd name="T0" fmla="*/ 2 w 9"/>
                  <a:gd name="T1" fmla="*/ 8 h 8"/>
                  <a:gd name="T2" fmla="*/ 7 w 9"/>
                  <a:gd name="T3" fmla="*/ 1 h 8"/>
                  <a:gd name="T4" fmla="*/ 5 w 9"/>
                  <a:gd name="T5" fmla="*/ 0 h 8"/>
                  <a:gd name="T6" fmla="*/ 0 w 9"/>
                  <a:gd name="T7" fmla="*/ 6 h 8"/>
                  <a:gd name="T8" fmla="*/ 2 w 9"/>
                  <a:gd name="T9" fmla="*/ 6 h 8"/>
                  <a:gd name="T10" fmla="*/ 2 w 9"/>
                  <a:gd name="T11" fmla="*/ 8 h 8"/>
                  <a:gd name="T12" fmla="*/ 2 w 9"/>
                  <a:gd name="T13" fmla="*/ 6 h 8"/>
                  <a:gd name="T14" fmla="*/ 5 w 9"/>
                  <a:gd name="T15" fmla="*/ 8 h 8"/>
                  <a:gd name="T16" fmla="*/ 7 w 9"/>
                  <a:gd name="T17" fmla="*/ 6 h 8"/>
                  <a:gd name="T18" fmla="*/ 9 w 9"/>
                  <a:gd name="T19" fmla="*/ 3 h 8"/>
                  <a:gd name="T20" fmla="*/ 7 w 9"/>
                  <a:gd name="T21" fmla="*/ 1 h 8"/>
                  <a:gd name="T22" fmla="*/ 2 w 9"/>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2" y="8"/>
                    </a:moveTo>
                    <a:lnTo>
                      <a:pt x="7" y="1"/>
                    </a:lnTo>
                    <a:lnTo>
                      <a:pt x="5" y="0"/>
                    </a:lnTo>
                    <a:lnTo>
                      <a:pt x="0" y="6"/>
                    </a:lnTo>
                    <a:lnTo>
                      <a:pt x="2" y="6"/>
                    </a:lnTo>
                    <a:lnTo>
                      <a:pt x="2" y="8"/>
                    </a:lnTo>
                    <a:lnTo>
                      <a:pt x="2" y="6"/>
                    </a:lnTo>
                    <a:lnTo>
                      <a:pt x="5" y="8"/>
                    </a:lnTo>
                    <a:lnTo>
                      <a:pt x="7" y="6"/>
                    </a:lnTo>
                    <a:lnTo>
                      <a:pt x="9" y="3"/>
                    </a:lnTo>
                    <a:lnTo>
                      <a:pt x="7" y="1"/>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0" name="Freeform 2554"/>
              <p:cNvSpPr>
                <a:spLocks/>
              </p:cNvSpPr>
              <p:nvPr/>
            </p:nvSpPr>
            <p:spPr bwMode="auto">
              <a:xfrm>
                <a:off x="3984" y="3471"/>
                <a:ext cx="7" cy="8"/>
              </a:xfrm>
              <a:custGeom>
                <a:avLst/>
                <a:gdLst>
                  <a:gd name="T0" fmla="*/ 5 w 7"/>
                  <a:gd name="T1" fmla="*/ 1 h 8"/>
                  <a:gd name="T2" fmla="*/ 5 w 7"/>
                  <a:gd name="T3" fmla="*/ 1 h 8"/>
                  <a:gd name="T4" fmla="*/ 5 w 7"/>
                  <a:gd name="T5" fmla="*/ 0 h 8"/>
                  <a:gd name="T6" fmla="*/ 0 w 7"/>
                  <a:gd name="T7" fmla="*/ 8 h 8"/>
                  <a:gd name="T8" fmla="*/ 2 w 7"/>
                  <a:gd name="T9" fmla="*/ 8 h 8"/>
                  <a:gd name="T10" fmla="*/ 5 w 7"/>
                  <a:gd name="T11" fmla="*/ 1 h 8"/>
                  <a:gd name="T12" fmla="*/ 2 w 7"/>
                  <a:gd name="T13" fmla="*/ 8 h 8"/>
                  <a:gd name="T14" fmla="*/ 5 w 7"/>
                  <a:gd name="T15" fmla="*/ 8 h 8"/>
                  <a:gd name="T16" fmla="*/ 7 w 7"/>
                  <a:gd name="T17" fmla="*/ 6 h 8"/>
                  <a:gd name="T18" fmla="*/ 7 w 7"/>
                  <a:gd name="T19" fmla="*/ 3 h 8"/>
                  <a:gd name="T20" fmla="*/ 5 w 7"/>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5" y="1"/>
                    </a:moveTo>
                    <a:lnTo>
                      <a:pt x="5" y="1"/>
                    </a:lnTo>
                    <a:lnTo>
                      <a:pt x="5" y="0"/>
                    </a:lnTo>
                    <a:lnTo>
                      <a:pt x="0" y="8"/>
                    </a:lnTo>
                    <a:lnTo>
                      <a:pt x="2" y="8"/>
                    </a:lnTo>
                    <a:lnTo>
                      <a:pt x="5" y="1"/>
                    </a:lnTo>
                    <a:lnTo>
                      <a:pt x="2" y="8"/>
                    </a:lnTo>
                    <a:lnTo>
                      <a:pt x="5" y="8"/>
                    </a:lnTo>
                    <a:lnTo>
                      <a:pt x="7" y="6"/>
                    </a:lnTo>
                    <a:lnTo>
                      <a:pt x="7" y="3"/>
                    </a:lnTo>
                    <a:lnTo>
                      <a:pt x="5"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1" name="Freeform 2555"/>
              <p:cNvSpPr>
                <a:spLocks/>
              </p:cNvSpPr>
              <p:nvPr/>
            </p:nvSpPr>
            <p:spPr bwMode="auto">
              <a:xfrm>
                <a:off x="3986" y="3472"/>
                <a:ext cx="6" cy="8"/>
              </a:xfrm>
              <a:custGeom>
                <a:avLst/>
                <a:gdLst>
                  <a:gd name="T0" fmla="*/ 1 w 6"/>
                  <a:gd name="T1" fmla="*/ 7 h 8"/>
                  <a:gd name="T2" fmla="*/ 5 w 6"/>
                  <a:gd name="T3" fmla="*/ 0 h 8"/>
                  <a:gd name="T4" fmla="*/ 3 w 6"/>
                  <a:gd name="T5" fmla="*/ 0 h 8"/>
                  <a:gd name="T6" fmla="*/ 0 w 6"/>
                  <a:gd name="T7" fmla="*/ 7 h 8"/>
                  <a:gd name="T8" fmla="*/ 0 w 6"/>
                  <a:gd name="T9" fmla="*/ 7 h 8"/>
                  <a:gd name="T10" fmla="*/ 1 w 6"/>
                  <a:gd name="T11" fmla="*/ 7 h 8"/>
                  <a:gd name="T12" fmla="*/ 0 w 6"/>
                  <a:gd name="T13" fmla="*/ 7 h 8"/>
                  <a:gd name="T14" fmla="*/ 3 w 6"/>
                  <a:gd name="T15" fmla="*/ 8 h 8"/>
                  <a:gd name="T16" fmla="*/ 6 w 6"/>
                  <a:gd name="T17" fmla="*/ 7 h 8"/>
                  <a:gd name="T18" fmla="*/ 6 w 6"/>
                  <a:gd name="T19" fmla="*/ 3 h 8"/>
                  <a:gd name="T20" fmla="*/ 5 w 6"/>
                  <a:gd name="T21" fmla="*/ 0 h 8"/>
                  <a:gd name="T22" fmla="*/ 1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7"/>
                    </a:moveTo>
                    <a:lnTo>
                      <a:pt x="5" y="0"/>
                    </a:lnTo>
                    <a:lnTo>
                      <a:pt x="3" y="0"/>
                    </a:lnTo>
                    <a:lnTo>
                      <a:pt x="0" y="7"/>
                    </a:lnTo>
                    <a:lnTo>
                      <a:pt x="1" y="7"/>
                    </a:lnTo>
                    <a:lnTo>
                      <a:pt x="0" y="7"/>
                    </a:lnTo>
                    <a:lnTo>
                      <a:pt x="3" y="8"/>
                    </a:lnTo>
                    <a:lnTo>
                      <a:pt x="6" y="7"/>
                    </a:lnTo>
                    <a:lnTo>
                      <a:pt x="6" y="3"/>
                    </a:lnTo>
                    <a:lnTo>
                      <a:pt x="5" y="0"/>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2" name="Freeform 2556"/>
              <p:cNvSpPr>
                <a:spLocks/>
              </p:cNvSpPr>
              <p:nvPr/>
            </p:nvSpPr>
            <p:spPr bwMode="auto">
              <a:xfrm>
                <a:off x="3987" y="3472"/>
                <a:ext cx="7" cy="8"/>
              </a:xfrm>
              <a:custGeom>
                <a:avLst/>
                <a:gdLst>
                  <a:gd name="T0" fmla="*/ 5 w 7"/>
                  <a:gd name="T1" fmla="*/ 2 h 8"/>
                  <a:gd name="T2" fmla="*/ 4 w 7"/>
                  <a:gd name="T3" fmla="*/ 2 h 8"/>
                  <a:gd name="T4" fmla="*/ 4 w 7"/>
                  <a:gd name="T5" fmla="*/ 0 h 8"/>
                  <a:gd name="T6" fmla="*/ 0 w 7"/>
                  <a:gd name="T7" fmla="*/ 7 h 8"/>
                  <a:gd name="T8" fmla="*/ 0 w 7"/>
                  <a:gd name="T9" fmla="*/ 8 h 8"/>
                  <a:gd name="T10" fmla="*/ 5 w 7"/>
                  <a:gd name="T11" fmla="*/ 2 h 8"/>
                  <a:gd name="T12" fmla="*/ 0 w 7"/>
                  <a:gd name="T13" fmla="*/ 8 h 8"/>
                  <a:gd name="T14" fmla="*/ 4 w 7"/>
                  <a:gd name="T15" fmla="*/ 8 h 8"/>
                  <a:gd name="T16" fmla="*/ 5 w 7"/>
                  <a:gd name="T17" fmla="*/ 7 h 8"/>
                  <a:gd name="T18" fmla="*/ 7 w 7"/>
                  <a:gd name="T19" fmla="*/ 3 h 8"/>
                  <a:gd name="T20" fmla="*/ 4 w 7"/>
                  <a:gd name="T21" fmla="*/ 2 h 8"/>
                  <a:gd name="T22" fmla="*/ 5 w 7"/>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2"/>
                    </a:moveTo>
                    <a:lnTo>
                      <a:pt x="4" y="2"/>
                    </a:lnTo>
                    <a:lnTo>
                      <a:pt x="4" y="0"/>
                    </a:lnTo>
                    <a:lnTo>
                      <a:pt x="0" y="7"/>
                    </a:lnTo>
                    <a:lnTo>
                      <a:pt x="0" y="8"/>
                    </a:lnTo>
                    <a:lnTo>
                      <a:pt x="5" y="2"/>
                    </a:lnTo>
                    <a:lnTo>
                      <a:pt x="0" y="8"/>
                    </a:lnTo>
                    <a:lnTo>
                      <a:pt x="4" y="8"/>
                    </a:lnTo>
                    <a:lnTo>
                      <a:pt x="5" y="7"/>
                    </a:lnTo>
                    <a:lnTo>
                      <a:pt x="7" y="3"/>
                    </a:lnTo>
                    <a:lnTo>
                      <a:pt x="4" y="2"/>
                    </a:lnTo>
                    <a:lnTo>
                      <a:pt x="5"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3" name="Freeform 2557"/>
              <p:cNvSpPr>
                <a:spLocks/>
              </p:cNvSpPr>
              <p:nvPr/>
            </p:nvSpPr>
            <p:spPr bwMode="auto">
              <a:xfrm>
                <a:off x="3987" y="3474"/>
                <a:ext cx="7" cy="6"/>
              </a:xfrm>
              <a:custGeom>
                <a:avLst/>
                <a:gdLst>
                  <a:gd name="T0" fmla="*/ 2 w 7"/>
                  <a:gd name="T1" fmla="*/ 6 h 6"/>
                  <a:gd name="T2" fmla="*/ 5 w 7"/>
                  <a:gd name="T3" fmla="*/ 0 h 6"/>
                  <a:gd name="T4" fmla="*/ 5 w 7"/>
                  <a:gd name="T5" fmla="*/ 0 h 6"/>
                  <a:gd name="T6" fmla="*/ 0 w 7"/>
                  <a:gd name="T7" fmla="*/ 6 h 6"/>
                  <a:gd name="T8" fmla="*/ 2 w 7"/>
                  <a:gd name="T9" fmla="*/ 6 h 6"/>
                  <a:gd name="T10" fmla="*/ 2 w 7"/>
                  <a:gd name="T11" fmla="*/ 6 h 6"/>
                  <a:gd name="T12" fmla="*/ 2 w 7"/>
                  <a:gd name="T13" fmla="*/ 6 h 6"/>
                  <a:gd name="T14" fmla="*/ 5 w 7"/>
                  <a:gd name="T15" fmla="*/ 6 h 6"/>
                  <a:gd name="T16" fmla="*/ 7 w 7"/>
                  <a:gd name="T17" fmla="*/ 5 h 6"/>
                  <a:gd name="T18" fmla="*/ 7 w 7"/>
                  <a:gd name="T19" fmla="*/ 1 h 6"/>
                  <a:gd name="T20" fmla="*/ 5 w 7"/>
                  <a:gd name="T21" fmla="*/ 0 h 6"/>
                  <a:gd name="T22" fmla="*/ 2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2" y="6"/>
                    </a:moveTo>
                    <a:lnTo>
                      <a:pt x="5" y="0"/>
                    </a:lnTo>
                    <a:lnTo>
                      <a:pt x="0" y="6"/>
                    </a:lnTo>
                    <a:lnTo>
                      <a:pt x="2" y="6"/>
                    </a:lnTo>
                    <a:lnTo>
                      <a:pt x="5" y="6"/>
                    </a:lnTo>
                    <a:lnTo>
                      <a:pt x="7" y="5"/>
                    </a:lnTo>
                    <a:lnTo>
                      <a:pt x="7" y="1"/>
                    </a:lnTo>
                    <a:lnTo>
                      <a:pt x="5"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4" name="Freeform 2558"/>
              <p:cNvSpPr>
                <a:spLocks/>
              </p:cNvSpPr>
              <p:nvPr/>
            </p:nvSpPr>
            <p:spPr bwMode="auto">
              <a:xfrm>
                <a:off x="3989" y="3474"/>
                <a:ext cx="6" cy="8"/>
              </a:xfrm>
              <a:custGeom>
                <a:avLst/>
                <a:gdLst>
                  <a:gd name="T0" fmla="*/ 0 w 6"/>
                  <a:gd name="T1" fmla="*/ 6 h 8"/>
                  <a:gd name="T2" fmla="*/ 5 w 6"/>
                  <a:gd name="T3" fmla="*/ 0 h 8"/>
                  <a:gd name="T4" fmla="*/ 3 w 6"/>
                  <a:gd name="T5" fmla="*/ 0 h 8"/>
                  <a:gd name="T6" fmla="*/ 0 w 6"/>
                  <a:gd name="T7" fmla="*/ 6 h 8"/>
                  <a:gd name="T8" fmla="*/ 0 w 6"/>
                  <a:gd name="T9" fmla="*/ 6 h 8"/>
                  <a:gd name="T10" fmla="*/ 0 w 6"/>
                  <a:gd name="T11" fmla="*/ 6 h 8"/>
                  <a:gd name="T12" fmla="*/ 0 w 6"/>
                  <a:gd name="T13" fmla="*/ 6 h 8"/>
                  <a:gd name="T14" fmla="*/ 3 w 6"/>
                  <a:gd name="T15" fmla="*/ 8 h 8"/>
                  <a:gd name="T16" fmla="*/ 6 w 6"/>
                  <a:gd name="T17" fmla="*/ 6 h 8"/>
                  <a:gd name="T18" fmla="*/ 6 w 6"/>
                  <a:gd name="T19" fmla="*/ 3 h 8"/>
                  <a:gd name="T20" fmla="*/ 5 w 6"/>
                  <a:gd name="T21" fmla="*/ 0 h 8"/>
                  <a:gd name="T22" fmla="*/ 0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6"/>
                    </a:moveTo>
                    <a:lnTo>
                      <a:pt x="5" y="0"/>
                    </a:lnTo>
                    <a:lnTo>
                      <a:pt x="3" y="0"/>
                    </a:lnTo>
                    <a:lnTo>
                      <a:pt x="0" y="6"/>
                    </a:lnTo>
                    <a:lnTo>
                      <a:pt x="3" y="8"/>
                    </a:lnTo>
                    <a:lnTo>
                      <a:pt x="6" y="6"/>
                    </a:lnTo>
                    <a:lnTo>
                      <a:pt x="6" y="3"/>
                    </a:lnTo>
                    <a:lnTo>
                      <a:pt x="5"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5" name="Freeform 2559"/>
              <p:cNvSpPr>
                <a:spLocks/>
              </p:cNvSpPr>
              <p:nvPr/>
            </p:nvSpPr>
            <p:spPr bwMode="auto">
              <a:xfrm>
                <a:off x="3989" y="3474"/>
                <a:ext cx="6" cy="8"/>
              </a:xfrm>
              <a:custGeom>
                <a:avLst/>
                <a:gdLst>
                  <a:gd name="T0" fmla="*/ 2 w 6"/>
                  <a:gd name="T1" fmla="*/ 8 h 8"/>
                  <a:gd name="T2" fmla="*/ 5 w 6"/>
                  <a:gd name="T3" fmla="*/ 1 h 8"/>
                  <a:gd name="T4" fmla="*/ 5 w 6"/>
                  <a:gd name="T5" fmla="*/ 0 h 8"/>
                  <a:gd name="T6" fmla="*/ 0 w 6"/>
                  <a:gd name="T7" fmla="*/ 6 h 8"/>
                  <a:gd name="T8" fmla="*/ 2 w 6"/>
                  <a:gd name="T9" fmla="*/ 8 h 8"/>
                  <a:gd name="T10" fmla="*/ 2 w 6"/>
                  <a:gd name="T11" fmla="*/ 8 h 8"/>
                  <a:gd name="T12" fmla="*/ 2 w 6"/>
                  <a:gd name="T13" fmla="*/ 8 h 8"/>
                  <a:gd name="T14" fmla="*/ 5 w 6"/>
                  <a:gd name="T15" fmla="*/ 8 h 8"/>
                  <a:gd name="T16" fmla="*/ 6 w 6"/>
                  <a:gd name="T17" fmla="*/ 6 h 8"/>
                  <a:gd name="T18" fmla="*/ 6 w 6"/>
                  <a:gd name="T19" fmla="*/ 3 h 8"/>
                  <a:gd name="T20" fmla="*/ 5 w 6"/>
                  <a:gd name="T21" fmla="*/ 1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5" y="1"/>
                    </a:lnTo>
                    <a:lnTo>
                      <a:pt x="5" y="0"/>
                    </a:lnTo>
                    <a:lnTo>
                      <a:pt x="0" y="6"/>
                    </a:lnTo>
                    <a:lnTo>
                      <a:pt x="2" y="8"/>
                    </a:lnTo>
                    <a:lnTo>
                      <a:pt x="5" y="8"/>
                    </a:lnTo>
                    <a:lnTo>
                      <a:pt x="6" y="6"/>
                    </a:lnTo>
                    <a:lnTo>
                      <a:pt x="6" y="3"/>
                    </a:lnTo>
                    <a:lnTo>
                      <a:pt x="5" y="1"/>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6" name="Freeform 2560"/>
              <p:cNvSpPr>
                <a:spLocks/>
              </p:cNvSpPr>
              <p:nvPr/>
            </p:nvSpPr>
            <p:spPr bwMode="auto">
              <a:xfrm>
                <a:off x="3991" y="3474"/>
                <a:ext cx="6" cy="8"/>
              </a:xfrm>
              <a:custGeom>
                <a:avLst/>
                <a:gdLst>
                  <a:gd name="T0" fmla="*/ 4 w 6"/>
                  <a:gd name="T1" fmla="*/ 1 h 8"/>
                  <a:gd name="T2" fmla="*/ 4 w 6"/>
                  <a:gd name="T3" fmla="*/ 1 h 8"/>
                  <a:gd name="T4" fmla="*/ 3 w 6"/>
                  <a:gd name="T5" fmla="*/ 0 h 8"/>
                  <a:gd name="T6" fmla="*/ 0 w 6"/>
                  <a:gd name="T7" fmla="*/ 8 h 8"/>
                  <a:gd name="T8" fmla="*/ 1 w 6"/>
                  <a:gd name="T9" fmla="*/ 8 h 8"/>
                  <a:gd name="T10" fmla="*/ 4 w 6"/>
                  <a:gd name="T11" fmla="*/ 1 h 8"/>
                  <a:gd name="T12" fmla="*/ 1 w 6"/>
                  <a:gd name="T13" fmla="*/ 8 h 8"/>
                  <a:gd name="T14" fmla="*/ 4 w 6"/>
                  <a:gd name="T15" fmla="*/ 8 h 8"/>
                  <a:gd name="T16" fmla="*/ 6 w 6"/>
                  <a:gd name="T17" fmla="*/ 6 h 8"/>
                  <a:gd name="T18" fmla="*/ 6 w 6"/>
                  <a:gd name="T19" fmla="*/ 3 h 8"/>
                  <a:gd name="T20" fmla="*/ 4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4" y="1"/>
                    </a:moveTo>
                    <a:lnTo>
                      <a:pt x="4" y="1"/>
                    </a:lnTo>
                    <a:lnTo>
                      <a:pt x="3" y="0"/>
                    </a:lnTo>
                    <a:lnTo>
                      <a:pt x="0" y="8"/>
                    </a:lnTo>
                    <a:lnTo>
                      <a:pt x="1" y="8"/>
                    </a:lnTo>
                    <a:lnTo>
                      <a:pt x="4" y="1"/>
                    </a:lnTo>
                    <a:lnTo>
                      <a:pt x="1" y="8"/>
                    </a:lnTo>
                    <a:lnTo>
                      <a:pt x="4" y="8"/>
                    </a:lnTo>
                    <a:lnTo>
                      <a:pt x="6" y="6"/>
                    </a:lnTo>
                    <a:lnTo>
                      <a:pt x="6" y="3"/>
                    </a:lnTo>
                    <a:lnTo>
                      <a:pt x="4"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7" name="Freeform 2561"/>
              <p:cNvSpPr>
                <a:spLocks/>
              </p:cNvSpPr>
              <p:nvPr/>
            </p:nvSpPr>
            <p:spPr bwMode="auto">
              <a:xfrm>
                <a:off x="3992" y="3475"/>
                <a:ext cx="7" cy="7"/>
              </a:xfrm>
              <a:custGeom>
                <a:avLst/>
                <a:gdLst>
                  <a:gd name="T0" fmla="*/ 0 w 7"/>
                  <a:gd name="T1" fmla="*/ 7 h 7"/>
                  <a:gd name="T2" fmla="*/ 3 w 7"/>
                  <a:gd name="T3" fmla="*/ 0 h 7"/>
                  <a:gd name="T4" fmla="*/ 3 w 7"/>
                  <a:gd name="T5" fmla="*/ 0 h 7"/>
                  <a:gd name="T6" fmla="*/ 0 w 7"/>
                  <a:gd name="T7" fmla="*/ 7 h 7"/>
                  <a:gd name="T8" fmla="*/ 0 w 7"/>
                  <a:gd name="T9" fmla="*/ 7 h 7"/>
                  <a:gd name="T10" fmla="*/ 0 w 7"/>
                  <a:gd name="T11" fmla="*/ 7 h 7"/>
                  <a:gd name="T12" fmla="*/ 0 w 7"/>
                  <a:gd name="T13" fmla="*/ 7 h 7"/>
                  <a:gd name="T14" fmla="*/ 3 w 7"/>
                  <a:gd name="T15" fmla="*/ 7 h 7"/>
                  <a:gd name="T16" fmla="*/ 5 w 7"/>
                  <a:gd name="T17" fmla="*/ 5 h 7"/>
                  <a:gd name="T18" fmla="*/ 7 w 7"/>
                  <a:gd name="T19" fmla="*/ 4 h 7"/>
                  <a:gd name="T20" fmla="*/ 3 w 7"/>
                  <a:gd name="T21" fmla="*/ 0 h 7"/>
                  <a:gd name="T22" fmla="*/ 0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0" y="7"/>
                    </a:moveTo>
                    <a:lnTo>
                      <a:pt x="3" y="0"/>
                    </a:lnTo>
                    <a:lnTo>
                      <a:pt x="0" y="7"/>
                    </a:lnTo>
                    <a:lnTo>
                      <a:pt x="3" y="7"/>
                    </a:lnTo>
                    <a:lnTo>
                      <a:pt x="5" y="5"/>
                    </a:lnTo>
                    <a:lnTo>
                      <a:pt x="7" y="4"/>
                    </a:lnTo>
                    <a:lnTo>
                      <a:pt x="3" y="0"/>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8" name="Freeform 2562"/>
              <p:cNvSpPr>
                <a:spLocks/>
              </p:cNvSpPr>
              <p:nvPr/>
            </p:nvSpPr>
            <p:spPr bwMode="auto">
              <a:xfrm>
                <a:off x="3992" y="3475"/>
                <a:ext cx="7" cy="9"/>
              </a:xfrm>
              <a:custGeom>
                <a:avLst/>
                <a:gdLst>
                  <a:gd name="T0" fmla="*/ 2 w 7"/>
                  <a:gd name="T1" fmla="*/ 9 h 9"/>
                  <a:gd name="T2" fmla="*/ 5 w 7"/>
                  <a:gd name="T3" fmla="*/ 0 h 9"/>
                  <a:gd name="T4" fmla="*/ 3 w 7"/>
                  <a:gd name="T5" fmla="*/ 0 h 9"/>
                  <a:gd name="T6" fmla="*/ 0 w 7"/>
                  <a:gd name="T7" fmla="*/ 7 h 9"/>
                  <a:gd name="T8" fmla="*/ 2 w 7"/>
                  <a:gd name="T9" fmla="*/ 9 h 9"/>
                  <a:gd name="T10" fmla="*/ 2 w 7"/>
                  <a:gd name="T11" fmla="*/ 9 h 9"/>
                  <a:gd name="T12" fmla="*/ 2 w 7"/>
                  <a:gd name="T13" fmla="*/ 9 h 9"/>
                  <a:gd name="T14" fmla="*/ 5 w 7"/>
                  <a:gd name="T15" fmla="*/ 9 h 9"/>
                  <a:gd name="T16" fmla="*/ 7 w 7"/>
                  <a:gd name="T17" fmla="*/ 7 h 9"/>
                  <a:gd name="T18" fmla="*/ 7 w 7"/>
                  <a:gd name="T19" fmla="*/ 4 h 9"/>
                  <a:gd name="T20" fmla="*/ 5 w 7"/>
                  <a:gd name="T21" fmla="*/ 0 h 9"/>
                  <a:gd name="T22" fmla="*/ 2 w 7"/>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2" y="9"/>
                    </a:moveTo>
                    <a:lnTo>
                      <a:pt x="5" y="0"/>
                    </a:lnTo>
                    <a:lnTo>
                      <a:pt x="3" y="0"/>
                    </a:lnTo>
                    <a:lnTo>
                      <a:pt x="0" y="7"/>
                    </a:lnTo>
                    <a:lnTo>
                      <a:pt x="2" y="9"/>
                    </a:lnTo>
                    <a:lnTo>
                      <a:pt x="5" y="9"/>
                    </a:lnTo>
                    <a:lnTo>
                      <a:pt x="7" y="7"/>
                    </a:lnTo>
                    <a:lnTo>
                      <a:pt x="7" y="4"/>
                    </a:lnTo>
                    <a:lnTo>
                      <a:pt x="5" y="0"/>
                    </a:lnTo>
                    <a:lnTo>
                      <a:pt x="2" y="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9" name="Freeform 2563"/>
              <p:cNvSpPr>
                <a:spLocks/>
              </p:cNvSpPr>
              <p:nvPr/>
            </p:nvSpPr>
            <p:spPr bwMode="auto">
              <a:xfrm>
                <a:off x="3994" y="3475"/>
                <a:ext cx="6" cy="9"/>
              </a:xfrm>
              <a:custGeom>
                <a:avLst/>
                <a:gdLst>
                  <a:gd name="T0" fmla="*/ 1 w 6"/>
                  <a:gd name="T1" fmla="*/ 9 h 9"/>
                  <a:gd name="T2" fmla="*/ 5 w 6"/>
                  <a:gd name="T3" fmla="*/ 2 h 9"/>
                  <a:gd name="T4" fmla="*/ 3 w 6"/>
                  <a:gd name="T5" fmla="*/ 0 h 9"/>
                  <a:gd name="T6" fmla="*/ 0 w 6"/>
                  <a:gd name="T7" fmla="*/ 9 h 9"/>
                  <a:gd name="T8" fmla="*/ 0 w 6"/>
                  <a:gd name="T9" fmla="*/ 9 h 9"/>
                  <a:gd name="T10" fmla="*/ 1 w 6"/>
                  <a:gd name="T11" fmla="*/ 9 h 9"/>
                  <a:gd name="T12" fmla="*/ 0 w 6"/>
                  <a:gd name="T13" fmla="*/ 9 h 9"/>
                  <a:gd name="T14" fmla="*/ 3 w 6"/>
                  <a:gd name="T15" fmla="*/ 9 h 9"/>
                  <a:gd name="T16" fmla="*/ 6 w 6"/>
                  <a:gd name="T17" fmla="*/ 7 h 9"/>
                  <a:gd name="T18" fmla="*/ 6 w 6"/>
                  <a:gd name="T19" fmla="*/ 4 h 9"/>
                  <a:gd name="T20" fmla="*/ 5 w 6"/>
                  <a:gd name="T21" fmla="*/ 2 h 9"/>
                  <a:gd name="T22" fmla="*/ 1 w 6"/>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9">
                    <a:moveTo>
                      <a:pt x="1" y="9"/>
                    </a:moveTo>
                    <a:lnTo>
                      <a:pt x="5" y="2"/>
                    </a:lnTo>
                    <a:lnTo>
                      <a:pt x="3" y="0"/>
                    </a:lnTo>
                    <a:lnTo>
                      <a:pt x="0" y="9"/>
                    </a:lnTo>
                    <a:lnTo>
                      <a:pt x="1" y="9"/>
                    </a:lnTo>
                    <a:lnTo>
                      <a:pt x="0" y="9"/>
                    </a:lnTo>
                    <a:lnTo>
                      <a:pt x="3" y="9"/>
                    </a:lnTo>
                    <a:lnTo>
                      <a:pt x="6" y="7"/>
                    </a:lnTo>
                    <a:lnTo>
                      <a:pt x="6" y="4"/>
                    </a:lnTo>
                    <a:lnTo>
                      <a:pt x="5" y="2"/>
                    </a:lnTo>
                    <a:lnTo>
                      <a:pt x="1" y="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0" name="Freeform 2564"/>
              <p:cNvSpPr>
                <a:spLocks/>
              </p:cNvSpPr>
              <p:nvPr/>
            </p:nvSpPr>
            <p:spPr bwMode="auto">
              <a:xfrm>
                <a:off x="3995" y="3477"/>
                <a:ext cx="5" cy="7"/>
              </a:xfrm>
              <a:custGeom>
                <a:avLst/>
                <a:gdLst>
                  <a:gd name="T0" fmla="*/ 4 w 5"/>
                  <a:gd name="T1" fmla="*/ 0 h 7"/>
                  <a:gd name="T2" fmla="*/ 4 w 5"/>
                  <a:gd name="T3" fmla="*/ 0 h 7"/>
                  <a:gd name="T4" fmla="*/ 2 w 5"/>
                  <a:gd name="T5" fmla="*/ 0 h 7"/>
                  <a:gd name="T6" fmla="*/ 0 w 5"/>
                  <a:gd name="T7" fmla="*/ 7 h 7"/>
                  <a:gd name="T8" fmla="*/ 0 w 5"/>
                  <a:gd name="T9" fmla="*/ 7 h 7"/>
                  <a:gd name="T10" fmla="*/ 4 w 5"/>
                  <a:gd name="T11" fmla="*/ 0 h 7"/>
                  <a:gd name="T12" fmla="*/ 0 w 5"/>
                  <a:gd name="T13" fmla="*/ 7 h 7"/>
                  <a:gd name="T14" fmla="*/ 4 w 5"/>
                  <a:gd name="T15" fmla="*/ 7 h 7"/>
                  <a:gd name="T16" fmla="*/ 5 w 5"/>
                  <a:gd name="T17" fmla="*/ 5 h 7"/>
                  <a:gd name="T18" fmla="*/ 5 w 5"/>
                  <a:gd name="T19" fmla="*/ 2 h 7"/>
                  <a:gd name="T20" fmla="*/ 4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4" y="0"/>
                    </a:moveTo>
                    <a:lnTo>
                      <a:pt x="4" y="0"/>
                    </a:lnTo>
                    <a:lnTo>
                      <a:pt x="2" y="0"/>
                    </a:lnTo>
                    <a:lnTo>
                      <a:pt x="0" y="7"/>
                    </a:lnTo>
                    <a:lnTo>
                      <a:pt x="4" y="0"/>
                    </a:lnTo>
                    <a:lnTo>
                      <a:pt x="0" y="7"/>
                    </a:lnTo>
                    <a:lnTo>
                      <a:pt x="4" y="7"/>
                    </a:lnTo>
                    <a:lnTo>
                      <a:pt x="5" y="5"/>
                    </a:lnTo>
                    <a:lnTo>
                      <a:pt x="5" y="2"/>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1" name="Freeform 2565"/>
              <p:cNvSpPr>
                <a:spLocks/>
              </p:cNvSpPr>
              <p:nvPr/>
            </p:nvSpPr>
            <p:spPr bwMode="auto">
              <a:xfrm>
                <a:off x="3995" y="3477"/>
                <a:ext cx="7" cy="7"/>
              </a:xfrm>
              <a:custGeom>
                <a:avLst/>
                <a:gdLst>
                  <a:gd name="T0" fmla="*/ 2 w 7"/>
                  <a:gd name="T1" fmla="*/ 7 h 7"/>
                  <a:gd name="T2" fmla="*/ 5 w 7"/>
                  <a:gd name="T3" fmla="*/ 0 h 7"/>
                  <a:gd name="T4" fmla="*/ 4 w 7"/>
                  <a:gd name="T5" fmla="*/ 0 h 7"/>
                  <a:gd name="T6" fmla="*/ 0 w 7"/>
                  <a:gd name="T7" fmla="*/ 7 h 7"/>
                  <a:gd name="T8" fmla="*/ 2 w 7"/>
                  <a:gd name="T9" fmla="*/ 7 h 7"/>
                  <a:gd name="T10" fmla="*/ 2 w 7"/>
                  <a:gd name="T11" fmla="*/ 7 h 7"/>
                  <a:gd name="T12" fmla="*/ 2 w 7"/>
                  <a:gd name="T13" fmla="*/ 7 h 7"/>
                  <a:gd name="T14" fmla="*/ 5 w 7"/>
                  <a:gd name="T15" fmla="*/ 7 h 7"/>
                  <a:gd name="T16" fmla="*/ 7 w 7"/>
                  <a:gd name="T17" fmla="*/ 5 h 7"/>
                  <a:gd name="T18" fmla="*/ 7 w 7"/>
                  <a:gd name="T19" fmla="*/ 2 h 7"/>
                  <a:gd name="T20" fmla="*/ 5 w 7"/>
                  <a:gd name="T21" fmla="*/ 0 h 7"/>
                  <a:gd name="T22" fmla="*/ 2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2" y="7"/>
                    </a:moveTo>
                    <a:lnTo>
                      <a:pt x="5" y="0"/>
                    </a:lnTo>
                    <a:lnTo>
                      <a:pt x="4" y="0"/>
                    </a:lnTo>
                    <a:lnTo>
                      <a:pt x="0" y="7"/>
                    </a:lnTo>
                    <a:lnTo>
                      <a:pt x="2" y="7"/>
                    </a:lnTo>
                    <a:lnTo>
                      <a:pt x="5" y="7"/>
                    </a:lnTo>
                    <a:lnTo>
                      <a:pt x="7" y="5"/>
                    </a:lnTo>
                    <a:lnTo>
                      <a:pt x="7" y="2"/>
                    </a:lnTo>
                    <a:lnTo>
                      <a:pt x="5" y="0"/>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2" name="Freeform 2566"/>
              <p:cNvSpPr>
                <a:spLocks/>
              </p:cNvSpPr>
              <p:nvPr/>
            </p:nvSpPr>
            <p:spPr bwMode="auto">
              <a:xfrm>
                <a:off x="3997" y="3477"/>
                <a:ext cx="6" cy="8"/>
              </a:xfrm>
              <a:custGeom>
                <a:avLst/>
                <a:gdLst>
                  <a:gd name="T0" fmla="*/ 2 w 6"/>
                  <a:gd name="T1" fmla="*/ 8 h 8"/>
                  <a:gd name="T2" fmla="*/ 3 w 6"/>
                  <a:gd name="T3" fmla="*/ 0 h 8"/>
                  <a:gd name="T4" fmla="*/ 3 w 6"/>
                  <a:gd name="T5" fmla="*/ 0 h 8"/>
                  <a:gd name="T6" fmla="*/ 0 w 6"/>
                  <a:gd name="T7" fmla="*/ 7 h 8"/>
                  <a:gd name="T8" fmla="*/ 0 w 6"/>
                  <a:gd name="T9" fmla="*/ 8 h 8"/>
                  <a:gd name="T10" fmla="*/ 2 w 6"/>
                  <a:gd name="T11" fmla="*/ 8 h 8"/>
                  <a:gd name="T12" fmla="*/ 0 w 6"/>
                  <a:gd name="T13" fmla="*/ 8 h 8"/>
                  <a:gd name="T14" fmla="*/ 3 w 6"/>
                  <a:gd name="T15" fmla="*/ 8 h 8"/>
                  <a:gd name="T16" fmla="*/ 6 w 6"/>
                  <a:gd name="T17" fmla="*/ 5 h 8"/>
                  <a:gd name="T18" fmla="*/ 6 w 6"/>
                  <a:gd name="T19" fmla="*/ 3 h 8"/>
                  <a:gd name="T20" fmla="*/ 3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3" y="0"/>
                    </a:lnTo>
                    <a:lnTo>
                      <a:pt x="0" y="7"/>
                    </a:lnTo>
                    <a:lnTo>
                      <a:pt x="0" y="8"/>
                    </a:lnTo>
                    <a:lnTo>
                      <a:pt x="2" y="8"/>
                    </a:lnTo>
                    <a:lnTo>
                      <a:pt x="0" y="8"/>
                    </a:lnTo>
                    <a:lnTo>
                      <a:pt x="3" y="8"/>
                    </a:lnTo>
                    <a:lnTo>
                      <a:pt x="6" y="5"/>
                    </a:lnTo>
                    <a:lnTo>
                      <a:pt x="6" y="3"/>
                    </a:lnTo>
                    <a:lnTo>
                      <a:pt x="3"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3" name="Freeform 2567"/>
              <p:cNvSpPr>
                <a:spLocks/>
              </p:cNvSpPr>
              <p:nvPr/>
            </p:nvSpPr>
            <p:spPr bwMode="auto">
              <a:xfrm>
                <a:off x="3999" y="3477"/>
                <a:ext cx="4" cy="8"/>
              </a:xfrm>
              <a:custGeom>
                <a:avLst/>
                <a:gdLst>
                  <a:gd name="T0" fmla="*/ 3 w 4"/>
                  <a:gd name="T1" fmla="*/ 2 h 8"/>
                  <a:gd name="T2" fmla="*/ 3 w 4"/>
                  <a:gd name="T3" fmla="*/ 0 h 8"/>
                  <a:gd name="T4" fmla="*/ 1 w 4"/>
                  <a:gd name="T5" fmla="*/ 0 h 8"/>
                  <a:gd name="T6" fmla="*/ 0 w 4"/>
                  <a:gd name="T7" fmla="*/ 8 h 8"/>
                  <a:gd name="T8" fmla="*/ 0 w 4"/>
                  <a:gd name="T9" fmla="*/ 8 h 8"/>
                  <a:gd name="T10" fmla="*/ 3 w 4"/>
                  <a:gd name="T11" fmla="*/ 2 h 8"/>
                  <a:gd name="T12" fmla="*/ 0 w 4"/>
                  <a:gd name="T13" fmla="*/ 8 h 8"/>
                  <a:gd name="T14" fmla="*/ 3 w 4"/>
                  <a:gd name="T15" fmla="*/ 8 h 8"/>
                  <a:gd name="T16" fmla="*/ 4 w 4"/>
                  <a:gd name="T17" fmla="*/ 5 h 8"/>
                  <a:gd name="T18" fmla="*/ 4 w 4"/>
                  <a:gd name="T19" fmla="*/ 3 h 8"/>
                  <a:gd name="T20" fmla="*/ 3 w 4"/>
                  <a:gd name="T21" fmla="*/ 0 h 8"/>
                  <a:gd name="T22" fmla="*/ 3 w 4"/>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3" y="2"/>
                    </a:moveTo>
                    <a:lnTo>
                      <a:pt x="3" y="0"/>
                    </a:lnTo>
                    <a:lnTo>
                      <a:pt x="1" y="0"/>
                    </a:lnTo>
                    <a:lnTo>
                      <a:pt x="0" y="8"/>
                    </a:lnTo>
                    <a:lnTo>
                      <a:pt x="3" y="2"/>
                    </a:lnTo>
                    <a:lnTo>
                      <a:pt x="0" y="8"/>
                    </a:lnTo>
                    <a:lnTo>
                      <a:pt x="3" y="8"/>
                    </a:lnTo>
                    <a:lnTo>
                      <a:pt x="4" y="5"/>
                    </a:lnTo>
                    <a:lnTo>
                      <a:pt x="4" y="3"/>
                    </a:lnTo>
                    <a:lnTo>
                      <a:pt x="3" y="0"/>
                    </a:lnTo>
                    <a:lnTo>
                      <a:pt x="3"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4" name="Freeform 2568"/>
              <p:cNvSpPr>
                <a:spLocks/>
              </p:cNvSpPr>
              <p:nvPr/>
            </p:nvSpPr>
            <p:spPr bwMode="auto">
              <a:xfrm>
                <a:off x="3999" y="3479"/>
                <a:ext cx="6" cy="6"/>
              </a:xfrm>
              <a:custGeom>
                <a:avLst/>
                <a:gdLst>
                  <a:gd name="T0" fmla="*/ 1 w 6"/>
                  <a:gd name="T1" fmla="*/ 6 h 6"/>
                  <a:gd name="T2" fmla="*/ 3 w 6"/>
                  <a:gd name="T3" fmla="*/ 0 h 6"/>
                  <a:gd name="T4" fmla="*/ 3 w 6"/>
                  <a:gd name="T5" fmla="*/ 0 h 6"/>
                  <a:gd name="T6" fmla="*/ 0 w 6"/>
                  <a:gd name="T7" fmla="*/ 6 h 6"/>
                  <a:gd name="T8" fmla="*/ 1 w 6"/>
                  <a:gd name="T9" fmla="*/ 6 h 6"/>
                  <a:gd name="T10" fmla="*/ 1 w 6"/>
                  <a:gd name="T11" fmla="*/ 6 h 6"/>
                  <a:gd name="T12" fmla="*/ 1 w 6"/>
                  <a:gd name="T13" fmla="*/ 6 h 6"/>
                  <a:gd name="T14" fmla="*/ 4 w 6"/>
                  <a:gd name="T15" fmla="*/ 6 h 6"/>
                  <a:gd name="T16" fmla="*/ 6 w 6"/>
                  <a:gd name="T17" fmla="*/ 5 h 6"/>
                  <a:gd name="T18" fmla="*/ 6 w 6"/>
                  <a:gd name="T19" fmla="*/ 1 h 6"/>
                  <a:gd name="T20" fmla="*/ 3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3" y="0"/>
                    </a:lnTo>
                    <a:lnTo>
                      <a:pt x="0" y="6"/>
                    </a:lnTo>
                    <a:lnTo>
                      <a:pt x="1" y="6"/>
                    </a:lnTo>
                    <a:lnTo>
                      <a:pt x="4" y="6"/>
                    </a:lnTo>
                    <a:lnTo>
                      <a:pt x="6" y="5"/>
                    </a:lnTo>
                    <a:lnTo>
                      <a:pt x="6" y="1"/>
                    </a:lnTo>
                    <a:lnTo>
                      <a:pt x="3"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5" name="Freeform 2569"/>
              <p:cNvSpPr>
                <a:spLocks/>
              </p:cNvSpPr>
              <p:nvPr/>
            </p:nvSpPr>
            <p:spPr bwMode="auto">
              <a:xfrm>
                <a:off x="4000" y="3479"/>
                <a:ext cx="5" cy="6"/>
              </a:xfrm>
              <a:custGeom>
                <a:avLst/>
                <a:gdLst>
                  <a:gd name="T0" fmla="*/ 2 w 5"/>
                  <a:gd name="T1" fmla="*/ 6 h 6"/>
                  <a:gd name="T2" fmla="*/ 3 w 5"/>
                  <a:gd name="T3" fmla="*/ 0 h 6"/>
                  <a:gd name="T4" fmla="*/ 2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5 h 6"/>
                  <a:gd name="T18" fmla="*/ 5 w 5"/>
                  <a:gd name="T19" fmla="*/ 1 h 6"/>
                  <a:gd name="T20" fmla="*/ 3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3" y="0"/>
                    </a:lnTo>
                    <a:lnTo>
                      <a:pt x="2" y="0"/>
                    </a:lnTo>
                    <a:lnTo>
                      <a:pt x="0" y="6"/>
                    </a:lnTo>
                    <a:lnTo>
                      <a:pt x="2" y="6"/>
                    </a:lnTo>
                    <a:lnTo>
                      <a:pt x="3" y="6"/>
                    </a:lnTo>
                    <a:lnTo>
                      <a:pt x="5" y="5"/>
                    </a:lnTo>
                    <a:lnTo>
                      <a:pt x="5" y="1"/>
                    </a:lnTo>
                    <a:lnTo>
                      <a:pt x="3"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6" name="Freeform 2570"/>
              <p:cNvSpPr>
                <a:spLocks/>
              </p:cNvSpPr>
              <p:nvPr/>
            </p:nvSpPr>
            <p:spPr bwMode="auto">
              <a:xfrm>
                <a:off x="4002" y="3479"/>
                <a:ext cx="5" cy="8"/>
              </a:xfrm>
              <a:custGeom>
                <a:avLst/>
                <a:gdLst>
                  <a:gd name="T0" fmla="*/ 0 w 5"/>
                  <a:gd name="T1" fmla="*/ 8 h 8"/>
                  <a:gd name="T2" fmla="*/ 1 w 5"/>
                  <a:gd name="T3" fmla="*/ 0 h 8"/>
                  <a:gd name="T4" fmla="*/ 1 w 5"/>
                  <a:gd name="T5" fmla="*/ 0 h 8"/>
                  <a:gd name="T6" fmla="*/ 0 w 5"/>
                  <a:gd name="T7" fmla="*/ 6 h 8"/>
                  <a:gd name="T8" fmla="*/ 0 w 5"/>
                  <a:gd name="T9" fmla="*/ 8 h 8"/>
                  <a:gd name="T10" fmla="*/ 0 w 5"/>
                  <a:gd name="T11" fmla="*/ 8 h 8"/>
                  <a:gd name="T12" fmla="*/ 0 w 5"/>
                  <a:gd name="T13" fmla="*/ 8 h 8"/>
                  <a:gd name="T14" fmla="*/ 3 w 5"/>
                  <a:gd name="T15" fmla="*/ 6 h 8"/>
                  <a:gd name="T16" fmla="*/ 5 w 5"/>
                  <a:gd name="T17" fmla="*/ 5 h 8"/>
                  <a:gd name="T18" fmla="*/ 5 w 5"/>
                  <a:gd name="T19" fmla="*/ 1 h 8"/>
                  <a:gd name="T20" fmla="*/ 1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1" y="0"/>
                    </a:lnTo>
                    <a:lnTo>
                      <a:pt x="0" y="6"/>
                    </a:lnTo>
                    <a:lnTo>
                      <a:pt x="0" y="8"/>
                    </a:lnTo>
                    <a:lnTo>
                      <a:pt x="3" y="6"/>
                    </a:lnTo>
                    <a:lnTo>
                      <a:pt x="5" y="5"/>
                    </a:lnTo>
                    <a:lnTo>
                      <a:pt x="5" y="1"/>
                    </a:lnTo>
                    <a:lnTo>
                      <a:pt x="1"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7" name="Freeform 2571"/>
              <p:cNvSpPr>
                <a:spLocks/>
              </p:cNvSpPr>
              <p:nvPr/>
            </p:nvSpPr>
            <p:spPr bwMode="auto">
              <a:xfrm>
                <a:off x="4002" y="3479"/>
                <a:ext cx="6" cy="8"/>
              </a:xfrm>
              <a:custGeom>
                <a:avLst/>
                <a:gdLst>
                  <a:gd name="T0" fmla="*/ 3 w 6"/>
                  <a:gd name="T1" fmla="*/ 0 h 8"/>
                  <a:gd name="T2" fmla="*/ 3 w 6"/>
                  <a:gd name="T3" fmla="*/ 0 h 8"/>
                  <a:gd name="T4" fmla="*/ 1 w 6"/>
                  <a:gd name="T5" fmla="*/ 0 h 8"/>
                  <a:gd name="T6" fmla="*/ 0 w 6"/>
                  <a:gd name="T7" fmla="*/ 8 h 8"/>
                  <a:gd name="T8" fmla="*/ 1 w 6"/>
                  <a:gd name="T9" fmla="*/ 8 h 8"/>
                  <a:gd name="T10" fmla="*/ 3 w 6"/>
                  <a:gd name="T11" fmla="*/ 0 h 8"/>
                  <a:gd name="T12" fmla="*/ 1 w 6"/>
                  <a:gd name="T13" fmla="*/ 8 h 8"/>
                  <a:gd name="T14" fmla="*/ 5 w 6"/>
                  <a:gd name="T15" fmla="*/ 6 h 8"/>
                  <a:gd name="T16" fmla="*/ 6 w 6"/>
                  <a:gd name="T17" fmla="*/ 5 h 8"/>
                  <a:gd name="T18" fmla="*/ 6 w 6"/>
                  <a:gd name="T19" fmla="*/ 1 h 8"/>
                  <a:gd name="T20" fmla="*/ 3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3" y="0"/>
                    </a:moveTo>
                    <a:lnTo>
                      <a:pt x="3" y="0"/>
                    </a:lnTo>
                    <a:lnTo>
                      <a:pt x="1" y="0"/>
                    </a:lnTo>
                    <a:lnTo>
                      <a:pt x="0" y="8"/>
                    </a:lnTo>
                    <a:lnTo>
                      <a:pt x="1" y="8"/>
                    </a:lnTo>
                    <a:lnTo>
                      <a:pt x="3" y="0"/>
                    </a:lnTo>
                    <a:lnTo>
                      <a:pt x="1" y="8"/>
                    </a:lnTo>
                    <a:lnTo>
                      <a:pt x="5" y="6"/>
                    </a:lnTo>
                    <a:lnTo>
                      <a:pt x="6" y="5"/>
                    </a:lnTo>
                    <a:lnTo>
                      <a:pt x="6" y="1"/>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8" name="Freeform 2572"/>
              <p:cNvSpPr>
                <a:spLocks/>
              </p:cNvSpPr>
              <p:nvPr/>
            </p:nvSpPr>
            <p:spPr bwMode="auto">
              <a:xfrm>
                <a:off x="4003" y="3479"/>
                <a:ext cx="5" cy="8"/>
              </a:xfrm>
              <a:custGeom>
                <a:avLst/>
                <a:gdLst>
                  <a:gd name="T0" fmla="*/ 2 w 5"/>
                  <a:gd name="T1" fmla="*/ 8 h 8"/>
                  <a:gd name="T2" fmla="*/ 4 w 5"/>
                  <a:gd name="T3" fmla="*/ 0 h 8"/>
                  <a:gd name="T4" fmla="*/ 2 w 5"/>
                  <a:gd name="T5" fmla="*/ 0 h 8"/>
                  <a:gd name="T6" fmla="*/ 0 w 5"/>
                  <a:gd name="T7" fmla="*/ 8 h 8"/>
                  <a:gd name="T8" fmla="*/ 0 w 5"/>
                  <a:gd name="T9" fmla="*/ 8 h 8"/>
                  <a:gd name="T10" fmla="*/ 2 w 5"/>
                  <a:gd name="T11" fmla="*/ 8 h 8"/>
                  <a:gd name="T12" fmla="*/ 0 w 5"/>
                  <a:gd name="T13" fmla="*/ 8 h 8"/>
                  <a:gd name="T14" fmla="*/ 4 w 5"/>
                  <a:gd name="T15" fmla="*/ 8 h 8"/>
                  <a:gd name="T16" fmla="*/ 5 w 5"/>
                  <a:gd name="T17" fmla="*/ 5 h 8"/>
                  <a:gd name="T18" fmla="*/ 5 w 5"/>
                  <a:gd name="T19" fmla="*/ 3 h 8"/>
                  <a:gd name="T20" fmla="*/ 4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4" y="0"/>
                    </a:lnTo>
                    <a:lnTo>
                      <a:pt x="2" y="0"/>
                    </a:lnTo>
                    <a:lnTo>
                      <a:pt x="0" y="8"/>
                    </a:lnTo>
                    <a:lnTo>
                      <a:pt x="2" y="8"/>
                    </a:lnTo>
                    <a:lnTo>
                      <a:pt x="0" y="8"/>
                    </a:lnTo>
                    <a:lnTo>
                      <a:pt x="4" y="8"/>
                    </a:lnTo>
                    <a:lnTo>
                      <a:pt x="5" y="5"/>
                    </a:lnTo>
                    <a:lnTo>
                      <a:pt x="5" y="3"/>
                    </a:lnTo>
                    <a:lnTo>
                      <a:pt x="4"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9" name="Freeform 2573"/>
              <p:cNvSpPr>
                <a:spLocks/>
              </p:cNvSpPr>
              <p:nvPr/>
            </p:nvSpPr>
            <p:spPr bwMode="auto">
              <a:xfrm>
                <a:off x="4005" y="3479"/>
                <a:ext cx="5" cy="8"/>
              </a:xfrm>
              <a:custGeom>
                <a:avLst/>
                <a:gdLst>
                  <a:gd name="T0" fmla="*/ 2 w 5"/>
                  <a:gd name="T1" fmla="*/ 1 h 8"/>
                  <a:gd name="T2" fmla="*/ 2 w 5"/>
                  <a:gd name="T3" fmla="*/ 0 h 8"/>
                  <a:gd name="T4" fmla="*/ 0 w 5"/>
                  <a:gd name="T5" fmla="*/ 0 h 8"/>
                  <a:gd name="T6" fmla="*/ 0 w 5"/>
                  <a:gd name="T7" fmla="*/ 8 h 8"/>
                  <a:gd name="T8" fmla="*/ 0 w 5"/>
                  <a:gd name="T9" fmla="*/ 8 h 8"/>
                  <a:gd name="T10" fmla="*/ 2 w 5"/>
                  <a:gd name="T11" fmla="*/ 1 h 8"/>
                  <a:gd name="T12" fmla="*/ 0 w 5"/>
                  <a:gd name="T13" fmla="*/ 8 h 8"/>
                  <a:gd name="T14" fmla="*/ 3 w 5"/>
                  <a:gd name="T15" fmla="*/ 8 h 8"/>
                  <a:gd name="T16" fmla="*/ 5 w 5"/>
                  <a:gd name="T17" fmla="*/ 5 h 8"/>
                  <a:gd name="T18" fmla="*/ 5 w 5"/>
                  <a:gd name="T19" fmla="*/ 3 h 8"/>
                  <a:gd name="T20" fmla="*/ 2 w 5"/>
                  <a:gd name="T21" fmla="*/ 0 h 8"/>
                  <a:gd name="T22" fmla="*/ 2 w 5"/>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1"/>
                    </a:moveTo>
                    <a:lnTo>
                      <a:pt x="2" y="0"/>
                    </a:lnTo>
                    <a:lnTo>
                      <a:pt x="0" y="0"/>
                    </a:lnTo>
                    <a:lnTo>
                      <a:pt x="0" y="8"/>
                    </a:lnTo>
                    <a:lnTo>
                      <a:pt x="2" y="1"/>
                    </a:lnTo>
                    <a:lnTo>
                      <a:pt x="0" y="8"/>
                    </a:lnTo>
                    <a:lnTo>
                      <a:pt x="3" y="8"/>
                    </a:lnTo>
                    <a:lnTo>
                      <a:pt x="5" y="5"/>
                    </a:lnTo>
                    <a:lnTo>
                      <a:pt x="5" y="3"/>
                    </a:lnTo>
                    <a:lnTo>
                      <a:pt x="2" y="0"/>
                    </a:lnTo>
                    <a:lnTo>
                      <a:pt x="2"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0" name="Freeform 2574"/>
              <p:cNvSpPr>
                <a:spLocks/>
              </p:cNvSpPr>
              <p:nvPr/>
            </p:nvSpPr>
            <p:spPr bwMode="auto">
              <a:xfrm>
                <a:off x="4005" y="3480"/>
                <a:ext cx="5" cy="7"/>
              </a:xfrm>
              <a:custGeom>
                <a:avLst/>
                <a:gdLst>
                  <a:gd name="T0" fmla="*/ 2 w 5"/>
                  <a:gd name="T1" fmla="*/ 7 h 7"/>
                  <a:gd name="T2" fmla="*/ 3 w 5"/>
                  <a:gd name="T3" fmla="*/ 0 h 7"/>
                  <a:gd name="T4" fmla="*/ 2 w 5"/>
                  <a:gd name="T5" fmla="*/ 0 h 7"/>
                  <a:gd name="T6" fmla="*/ 0 w 5"/>
                  <a:gd name="T7" fmla="*/ 7 h 7"/>
                  <a:gd name="T8" fmla="*/ 2 w 5"/>
                  <a:gd name="T9" fmla="*/ 7 h 7"/>
                  <a:gd name="T10" fmla="*/ 2 w 5"/>
                  <a:gd name="T11" fmla="*/ 7 h 7"/>
                  <a:gd name="T12" fmla="*/ 2 w 5"/>
                  <a:gd name="T13" fmla="*/ 7 h 7"/>
                  <a:gd name="T14" fmla="*/ 3 w 5"/>
                  <a:gd name="T15" fmla="*/ 7 h 7"/>
                  <a:gd name="T16" fmla="*/ 5 w 5"/>
                  <a:gd name="T17" fmla="*/ 5 h 7"/>
                  <a:gd name="T18" fmla="*/ 5 w 5"/>
                  <a:gd name="T19" fmla="*/ 2 h 7"/>
                  <a:gd name="T20" fmla="*/ 3 w 5"/>
                  <a:gd name="T21" fmla="*/ 0 h 7"/>
                  <a:gd name="T22" fmla="*/ 2 w 5"/>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7"/>
                    </a:moveTo>
                    <a:lnTo>
                      <a:pt x="3" y="0"/>
                    </a:lnTo>
                    <a:lnTo>
                      <a:pt x="2" y="0"/>
                    </a:lnTo>
                    <a:lnTo>
                      <a:pt x="0" y="7"/>
                    </a:lnTo>
                    <a:lnTo>
                      <a:pt x="2" y="7"/>
                    </a:lnTo>
                    <a:lnTo>
                      <a:pt x="3" y="7"/>
                    </a:lnTo>
                    <a:lnTo>
                      <a:pt x="5" y="5"/>
                    </a:lnTo>
                    <a:lnTo>
                      <a:pt x="5" y="2"/>
                    </a:lnTo>
                    <a:lnTo>
                      <a:pt x="3" y="0"/>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1" name="Freeform 2575"/>
              <p:cNvSpPr>
                <a:spLocks/>
              </p:cNvSpPr>
              <p:nvPr/>
            </p:nvSpPr>
            <p:spPr bwMode="auto">
              <a:xfrm>
                <a:off x="4007" y="3480"/>
                <a:ext cx="5" cy="7"/>
              </a:xfrm>
              <a:custGeom>
                <a:avLst/>
                <a:gdLst>
                  <a:gd name="T0" fmla="*/ 1 w 5"/>
                  <a:gd name="T1" fmla="*/ 0 h 7"/>
                  <a:gd name="T2" fmla="*/ 1 w 5"/>
                  <a:gd name="T3" fmla="*/ 0 h 7"/>
                  <a:gd name="T4" fmla="*/ 1 w 5"/>
                  <a:gd name="T5" fmla="*/ 0 h 7"/>
                  <a:gd name="T6" fmla="*/ 0 w 5"/>
                  <a:gd name="T7" fmla="*/ 7 h 7"/>
                  <a:gd name="T8" fmla="*/ 0 w 5"/>
                  <a:gd name="T9" fmla="*/ 7 h 7"/>
                  <a:gd name="T10" fmla="*/ 1 w 5"/>
                  <a:gd name="T11" fmla="*/ 0 h 7"/>
                  <a:gd name="T12" fmla="*/ 0 w 5"/>
                  <a:gd name="T13" fmla="*/ 7 h 7"/>
                  <a:gd name="T14" fmla="*/ 3 w 5"/>
                  <a:gd name="T15" fmla="*/ 7 h 7"/>
                  <a:gd name="T16" fmla="*/ 5 w 5"/>
                  <a:gd name="T17" fmla="*/ 4 h 7"/>
                  <a:gd name="T18" fmla="*/ 5 w 5"/>
                  <a:gd name="T19" fmla="*/ 2 h 7"/>
                  <a:gd name="T20" fmla="*/ 1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1" y="0"/>
                    </a:moveTo>
                    <a:lnTo>
                      <a:pt x="1" y="0"/>
                    </a:lnTo>
                    <a:lnTo>
                      <a:pt x="0" y="7"/>
                    </a:lnTo>
                    <a:lnTo>
                      <a:pt x="1" y="0"/>
                    </a:lnTo>
                    <a:lnTo>
                      <a:pt x="0" y="7"/>
                    </a:lnTo>
                    <a:lnTo>
                      <a:pt x="3" y="7"/>
                    </a:lnTo>
                    <a:lnTo>
                      <a:pt x="5" y="4"/>
                    </a:lnTo>
                    <a:lnTo>
                      <a:pt x="5" y="2"/>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2" name="Freeform 2576"/>
              <p:cNvSpPr>
                <a:spLocks/>
              </p:cNvSpPr>
              <p:nvPr/>
            </p:nvSpPr>
            <p:spPr bwMode="auto">
              <a:xfrm>
                <a:off x="4007" y="3480"/>
                <a:ext cx="6" cy="7"/>
              </a:xfrm>
              <a:custGeom>
                <a:avLst/>
                <a:gdLst>
                  <a:gd name="T0" fmla="*/ 1 w 6"/>
                  <a:gd name="T1" fmla="*/ 7 h 7"/>
                  <a:gd name="T2" fmla="*/ 3 w 6"/>
                  <a:gd name="T3" fmla="*/ 0 h 7"/>
                  <a:gd name="T4" fmla="*/ 1 w 6"/>
                  <a:gd name="T5" fmla="*/ 0 h 7"/>
                  <a:gd name="T6" fmla="*/ 0 w 6"/>
                  <a:gd name="T7" fmla="*/ 7 h 7"/>
                  <a:gd name="T8" fmla="*/ 1 w 6"/>
                  <a:gd name="T9" fmla="*/ 7 h 7"/>
                  <a:gd name="T10" fmla="*/ 1 w 6"/>
                  <a:gd name="T11" fmla="*/ 7 h 7"/>
                  <a:gd name="T12" fmla="*/ 1 w 6"/>
                  <a:gd name="T13" fmla="*/ 7 h 7"/>
                  <a:gd name="T14" fmla="*/ 5 w 6"/>
                  <a:gd name="T15" fmla="*/ 7 h 7"/>
                  <a:gd name="T16" fmla="*/ 6 w 6"/>
                  <a:gd name="T17" fmla="*/ 5 h 7"/>
                  <a:gd name="T18" fmla="*/ 5 w 6"/>
                  <a:gd name="T19" fmla="*/ 2 h 7"/>
                  <a:gd name="T20" fmla="*/ 3 w 6"/>
                  <a:gd name="T21" fmla="*/ 0 h 7"/>
                  <a:gd name="T22" fmla="*/ 1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1" y="7"/>
                    </a:moveTo>
                    <a:lnTo>
                      <a:pt x="3" y="0"/>
                    </a:lnTo>
                    <a:lnTo>
                      <a:pt x="1" y="0"/>
                    </a:lnTo>
                    <a:lnTo>
                      <a:pt x="0" y="7"/>
                    </a:lnTo>
                    <a:lnTo>
                      <a:pt x="1" y="7"/>
                    </a:lnTo>
                    <a:lnTo>
                      <a:pt x="5" y="7"/>
                    </a:lnTo>
                    <a:lnTo>
                      <a:pt x="6" y="5"/>
                    </a:lnTo>
                    <a:lnTo>
                      <a:pt x="5" y="2"/>
                    </a:lnTo>
                    <a:lnTo>
                      <a:pt x="3" y="0"/>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3" name="Freeform 2577"/>
              <p:cNvSpPr>
                <a:spLocks/>
              </p:cNvSpPr>
              <p:nvPr/>
            </p:nvSpPr>
            <p:spPr bwMode="auto">
              <a:xfrm>
                <a:off x="4008" y="3480"/>
                <a:ext cx="5" cy="8"/>
              </a:xfrm>
              <a:custGeom>
                <a:avLst/>
                <a:gdLst>
                  <a:gd name="T0" fmla="*/ 2 w 5"/>
                  <a:gd name="T1" fmla="*/ 8 h 8"/>
                  <a:gd name="T2" fmla="*/ 2 w 5"/>
                  <a:gd name="T3" fmla="*/ 0 h 8"/>
                  <a:gd name="T4" fmla="*/ 2 w 5"/>
                  <a:gd name="T5" fmla="*/ 0 h 8"/>
                  <a:gd name="T6" fmla="*/ 0 w 5"/>
                  <a:gd name="T7" fmla="*/ 7 h 8"/>
                  <a:gd name="T8" fmla="*/ 2 w 5"/>
                  <a:gd name="T9" fmla="*/ 8 h 8"/>
                  <a:gd name="T10" fmla="*/ 2 w 5"/>
                  <a:gd name="T11" fmla="*/ 8 h 8"/>
                  <a:gd name="T12" fmla="*/ 2 w 5"/>
                  <a:gd name="T13" fmla="*/ 8 h 8"/>
                  <a:gd name="T14" fmla="*/ 4 w 5"/>
                  <a:gd name="T15" fmla="*/ 7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7"/>
                    </a:lnTo>
                    <a:lnTo>
                      <a:pt x="2" y="8"/>
                    </a:lnTo>
                    <a:lnTo>
                      <a:pt x="4" y="7"/>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4" name="Freeform 2578"/>
              <p:cNvSpPr>
                <a:spLocks/>
              </p:cNvSpPr>
              <p:nvPr/>
            </p:nvSpPr>
            <p:spPr bwMode="auto">
              <a:xfrm>
                <a:off x="4010" y="3480"/>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5 h 8"/>
                  <a:gd name="T18" fmla="*/ 5 w 5"/>
                  <a:gd name="T19" fmla="*/ 2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7"/>
                    </a:lnTo>
                    <a:lnTo>
                      <a:pt x="5" y="5"/>
                    </a:lnTo>
                    <a:lnTo>
                      <a:pt x="5" y="2"/>
                    </a:lnTo>
                    <a:lnTo>
                      <a:pt x="2"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5" name="Freeform 2579"/>
              <p:cNvSpPr>
                <a:spLocks/>
              </p:cNvSpPr>
              <p:nvPr/>
            </p:nvSpPr>
            <p:spPr bwMode="auto">
              <a:xfrm>
                <a:off x="4010" y="3480"/>
                <a:ext cx="6" cy="8"/>
              </a:xfrm>
              <a:custGeom>
                <a:avLst/>
                <a:gdLst>
                  <a:gd name="T0" fmla="*/ 2 w 6"/>
                  <a:gd name="T1" fmla="*/ 8 h 8"/>
                  <a:gd name="T2" fmla="*/ 3 w 6"/>
                  <a:gd name="T3" fmla="*/ 0 h 8"/>
                  <a:gd name="T4" fmla="*/ 2 w 6"/>
                  <a:gd name="T5" fmla="*/ 0 h 8"/>
                  <a:gd name="T6" fmla="*/ 0 w 6"/>
                  <a:gd name="T7" fmla="*/ 8 h 8"/>
                  <a:gd name="T8" fmla="*/ 2 w 6"/>
                  <a:gd name="T9" fmla="*/ 8 h 8"/>
                  <a:gd name="T10" fmla="*/ 2 w 6"/>
                  <a:gd name="T11" fmla="*/ 8 h 8"/>
                  <a:gd name="T12" fmla="*/ 2 w 6"/>
                  <a:gd name="T13" fmla="*/ 8 h 8"/>
                  <a:gd name="T14" fmla="*/ 5 w 6"/>
                  <a:gd name="T15" fmla="*/ 7 h 8"/>
                  <a:gd name="T16" fmla="*/ 6 w 6"/>
                  <a:gd name="T17" fmla="*/ 5 h 8"/>
                  <a:gd name="T18" fmla="*/ 5 w 6"/>
                  <a:gd name="T19" fmla="*/ 2 h 8"/>
                  <a:gd name="T20" fmla="*/ 3 w 6"/>
                  <a:gd name="T21" fmla="*/ 0 h 8"/>
                  <a:gd name="T22" fmla="*/ 2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2" y="8"/>
                    </a:moveTo>
                    <a:lnTo>
                      <a:pt x="3" y="0"/>
                    </a:lnTo>
                    <a:lnTo>
                      <a:pt x="2" y="0"/>
                    </a:lnTo>
                    <a:lnTo>
                      <a:pt x="0" y="8"/>
                    </a:lnTo>
                    <a:lnTo>
                      <a:pt x="2" y="8"/>
                    </a:lnTo>
                    <a:lnTo>
                      <a:pt x="5" y="7"/>
                    </a:lnTo>
                    <a:lnTo>
                      <a:pt x="6" y="5"/>
                    </a:lnTo>
                    <a:lnTo>
                      <a:pt x="5" y="2"/>
                    </a:lnTo>
                    <a:lnTo>
                      <a:pt x="3"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6" name="Freeform 2580"/>
              <p:cNvSpPr>
                <a:spLocks/>
              </p:cNvSpPr>
              <p:nvPr/>
            </p:nvSpPr>
            <p:spPr bwMode="auto">
              <a:xfrm>
                <a:off x="4012" y="3480"/>
                <a:ext cx="4" cy="8"/>
              </a:xfrm>
              <a:custGeom>
                <a:avLst/>
                <a:gdLst>
                  <a:gd name="T0" fmla="*/ 1 w 4"/>
                  <a:gd name="T1" fmla="*/ 0 h 8"/>
                  <a:gd name="T2" fmla="*/ 1 w 4"/>
                  <a:gd name="T3" fmla="*/ 0 h 8"/>
                  <a:gd name="T4" fmla="*/ 0 w 4"/>
                  <a:gd name="T5" fmla="*/ 0 h 8"/>
                  <a:gd name="T6" fmla="*/ 0 w 4"/>
                  <a:gd name="T7" fmla="*/ 8 h 8"/>
                  <a:gd name="T8" fmla="*/ 1 w 4"/>
                  <a:gd name="T9" fmla="*/ 8 h 8"/>
                  <a:gd name="T10" fmla="*/ 1 w 4"/>
                  <a:gd name="T11" fmla="*/ 0 h 8"/>
                  <a:gd name="T12" fmla="*/ 1 w 4"/>
                  <a:gd name="T13" fmla="*/ 8 h 8"/>
                  <a:gd name="T14" fmla="*/ 3 w 4"/>
                  <a:gd name="T15" fmla="*/ 7 h 8"/>
                  <a:gd name="T16" fmla="*/ 4 w 4"/>
                  <a:gd name="T17" fmla="*/ 5 h 8"/>
                  <a:gd name="T18" fmla="*/ 4 w 4"/>
                  <a:gd name="T19" fmla="*/ 2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8"/>
                    </a:lnTo>
                    <a:lnTo>
                      <a:pt x="1" y="0"/>
                    </a:lnTo>
                    <a:lnTo>
                      <a:pt x="1" y="8"/>
                    </a:lnTo>
                    <a:lnTo>
                      <a:pt x="3" y="7"/>
                    </a:lnTo>
                    <a:lnTo>
                      <a:pt x="4" y="5"/>
                    </a:lnTo>
                    <a:lnTo>
                      <a:pt x="4" y="2"/>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7" name="Freeform 2581"/>
              <p:cNvSpPr>
                <a:spLocks/>
              </p:cNvSpPr>
              <p:nvPr/>
            </p:nvSpPr>
            <p:spPr bwMode="auto">
              <a:xfrm>
                <a:off x="4012" y="3480"/>
                <a:ext cx="6" cy="8"/>
              </a:xfrm>
              <a:custGeom>
                <a:avLst/>
                <a:gdLst>
                  <a:gd name="T0" fmla="*/ 1 w 6"/>
                  <a:gd name="T1" fmla="*/ 8 h 8"/>
                  <a:gd name="T2" fmla="*/ 3 w 6"/>
                  <a:gd name="T3" fmla="*/ 0 h 8"/>
                  <a:gd name="T4" fmla="*/ 1 w 6"/>
                  <a:gd name="T5" fmla="*/ 0 h 8"/>
                  <a:gd name="T6" fmla="*/ 0 w 6"/>
                  <a:gd name="T7" fmla="*/ 8 h 8"/>
                  <a:gd name="T8" fmla="*/ 1 w 6"/>
                  <a:gd name="T9" fmla="*/ 8 h 8"/>
                  <a:gd name="T10" fmla="*/ 1 w 6"/>
                  <a:gd name="T11" fmla="*/ 8 h 8"/>
                  <a:gd name="T12" fmla="*/ 1 w 6"/>
                  <a:gd name="T13" fmla="*/ 8 h 8"/>
                  <a:gd name="T14" fmla="*/ 4 w 6"/>
                  <a:gd name="T15" fmla="*/ 8 h 8"/>
                  <a:gd name="T16" fmla="*/ 6 w 6"/>
                  <a:gd name="T17" fmla="*/ 5 h 8"/>
                  <a:gd name="T18" fmla="*/ 6 w 6"/>
                  <a:gd name="T19" fmla="*/ 2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8"/>
                    </a:lnTo>
                    <a:lnTo>
                      <a:pt x="1" y="8"/>
                    </a:lnTo>
                    <a:lnTo>
                      <a:pt x="4" y="8"/>
                    </a:lnTo>
                    <a:lnTo>
                      <a:pt x="6" y="5"/>
                    </a:lnTo>
                    <a:lnTo>
                      <a:pt x="6" y="2"/>
                    </a:lnTo>
                    <a:lnTo>
                      <a:pt x="3"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8" name="Freeform 2582"/>
              <p:cNvSpPr>
                <a:spLocks/>
              </p:cNvSpPr>
              <p:nvPr/>
            </p:nvSpPr>
            <p:spPr bwMode="auto">
              <a:xfrm>
                <a:off x="4013" y="3480"/>
                <a:ext cx="5" cy="8"/>
              </a:xfrm>
              <a:custGeom>
                <a:avLst/>
                <a:gdLst>
                  <a:gd name="T0" fmla="*/ 3 w 5"/>
                  <a:gd name="T1" fmla="*/ 0 h 8"/>
                  <a:gd name="T2" fmla="*/ 2 w 5"/>
                  <a:gd name="T3" fmla="*/ 0 h 8"/>
                  <a:gd name="T4" fmla="*/ 2 w 5"/>
                  <a:gd name="T5" fmla="*/ 0 h 8"/>
                  <a:gd name="T6" fmla="*/ 0 w 5"/>
                  <a:gd name="T7" fmla="*/ 8 h 8"/>
                  <a:gd name="T8" fmla="*/ 2 w 5"/>
                  <a:gd name="T9" fmla="*/ 8 h 8"/>
                  <a:gd name="T10" fmla="*/ 3 w 5"/>
                  <a:gd name="T11" fmla="*/ 0 h 8"/>
                  <a:gd name="T12" fmla="*/ 2 w 5"/>
                  <a:gd name="T13" fmla="*/ 8 h 8"/>
                  <a:gd name="T14" fmla="*/ 5 w 5"/>
                  <a:gd name="T15" fmla="*/ 8 h 8"/>
                  <a:gd name="T16" fmla="*/ 5 w 5"/>
                  <a:gd name="T17" fmla="*/ 5 h 8"/>
                  <a:gd name="T18" fmla="*/ 5 w 5"/>
                  <a:gd name="T19" fmla="*/ 2 h 8"/>
                  <a:gd name="T20" fmla="*/ 2 w 5"/>
                  <a:gd name="T21" fmla="*/ 0 h 8"/>
                  <a:gd name="T22" fmla="*/ 3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0"/>
                    </a:moveTo>
                    <a:lnTo>
                      <a:pt x="2" y="0"/>
                    </a:lnTo>
                    <a:lnTo>
                      <a:pt x="0" y="8"/>
                    </a:lnTo>
                    <a:lnTo>
                      <a:pt x="2" y="8"/>
                    </a:lnTo>
                    <a:lnTo>
                      <a:pt x="3" y="0"/>
                    </a:lnTo>
                    <a:lnTo>
                      <a:pt x="2" y="8"/>
                    </a:lnTo>
                    <a:lnTo>
                      <a:pt x="5" y="8"/>
                    </a:lnTo>
                    <a:lnTo>
                      <a:pt x="5" y="5"/>
                    </a:lnTo>
                    <a:lnTo>
                      <a:pt x="5" y="2"/>
                    </a:lnTo>
                    <a:lnTo>
                      <a:pt x="2" y="0"/>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59" name="Freeform 2583"/>
              <p:cNvSpPr>
                <a:spLocks/>
              </p:cNvSpPr>
              <p:nvPr/>
            </p:nvSpPr>
            <p:spPr bwMode="auto">
              <a:xfrm>
                <a:off x="4015" y="3480"/>
                <a:ext cx="5" cy="8"/>
              </a:xfrm>
              <a:custGeom>
                <a:avLst/>
                <a:gdLst>
                  <a:gd name="T0" fmla="*/ 0 w 5"/>
                  <a:gd name="T1" fmla="*/ 8 h 8"/>
                  <a:gd name="T2" fmla="*/ 1 w 5"/>
                  <a:gd name="T3" fmla="*/ 2 h 8"/>
                  <a:gd name="T4" fmla="*/ 1 w 5"/>
                  <a:gd name="T5" fmla="*/ 0 h 8"/>
                  <a:gd name="T6" fmla="*/ 0 w 5"/>
                  <a:gd name="T7" fmla="*/ 8 h 8"/>
                  <a:gd name="T8" fmla="*/ 0 w 5"/>
                  <a:gd name="T9" fmla="*/ 8 h 8"/>
                  <a:gd name="T10" fmla="*/ 0 w 5"/>
                  <a:gd name="T11" fmla="*/ 8 h 8"/>
                  <a:gd name="T12" fmla="*/ 0 w 5"/>
                  <a:gd name="T13" fmla="*/ 8 h 8"/>
                  <a:gd name="T14" fmla="*/ 3 w 5"/>
                  <a:gd name="T15" fmla="*/ 8 h 8"/>
                  <a:gd name="T16" fmla="*/ 5 w 5"/>
                  <a:gd name="T17" fmla="*/ 5 h 8"/>
                  <a:gd name="T18" fmla="*/ 5 w 5"/>
                  <a:gd name="T19" fmla="*/ 4 h 8"/>
                  <a:gd name="T20" fmla="*/ 1 w 5"/>
                  <a:gd name="T21" fmla="*/ 2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1" y="2"/>
                    </a:lnTo>
                    <a:lnTo>
                      <a:pt x="1" y="0"/>
                    </a:lnTo>
                    <a:lnTo>
                      <a:pt x="0" y="8"/>
                    </a:lnTo>
                    <a:lnTo>
                      <a:pt x="3" y="8"/>
                    </a:lnTo>
                    <a:lnTo>
                      <a:pt x="5" y="5"/>
                    </a:lnTo>
                    <a:lnTo>
                      <a:pt x="5" y="4"/>
                    </a:lnTo>
                    <a:lnTo>
                      <a:pt x="1" y="2"/>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0" name="Freeform 2584"/>
              <p:cNvSpPr>
                <a:spLocks/>
              </p:cNvSpPr>
              <p:nvPr/>
            </p:nvSpPr>
            <p:spPr bwMode="auto">
              <a:xfrm>
                <a:off x="4015" y="3482"/>
                <a:ext cx="6" cy="6"/>
              </a:xfrm>
              <a:custGeom>
                <a:avLst/>
                <a:gdLst>
                  <a:gd name="T0" fmla="*/ 1 w 6"/>
                  <a:gd name="T1" fmla="*/ 6 h 6"/>
                  <a:gd name="T2" fmla="*/ 3 w 6"/>
                  <a:gd name="T3" fmla="*/ 0 h 6"/>
                  <a:gd name="T4" fmla="*/ 1 w 6"/>
                  <a:gd name="T5" fmla="*/ 0 h 6"/>
                  <a:gd name="T6" fmla="*/ 0 w 6"/>
                  <a:gd name="T7" fmla="*/ 6 h 6"/>
                  <a:gd name="T8" fmla="*/ 1 w 6"/>
                  <a:gd name="T9" fmla="*/ 6 h 6"/>
                  <a:gd name="T10" fmla="*/ 1 w 6"/>
                  <a:gd name="T11" fmla="*/ 6 h 6"/>
                  <a:gd name="T12" fmla="*/ 1 w 6"/>
                  <a:gd name="T13" fmla="*/ 6 h 6"/>
                  <a:gd name="T14" fmla="*/ 5 w 6"/>
                  <a:gd name="T15" fmla="*/ 6 h 6"/>
                  <a:gd name="T16" fmla="*/ 6 w 6"/>
                  <a:gd name="T17" fmla="*/ 3 h 6"/>
                  <a:gd name="T18" fmla="*/ 5 w 6"/>
                  <a:gd name="T19" fmla="*/ 2 h 6"/>
                  <a:gd name="T20" fmla="*/ 3 w 6"/>
                  <a:gd name="T21" fmla="*/ 0 h 6"/>
                  <a:gd name="T22" fmla="*/ 1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1" y="6"/>
                    </a:moveTo>
                    <a:lnTo>
                      <a:pt x="3" y="0"/>
                    </a:lnTo>
                    <a:lnTo>
                      <a:pt x="1" y="0"/>
                    </a:lnTo>
                    <a:lnTo>
                      <a:pt x="0" y="6"/>
                    </a:lnTo>
                    <a:lnTo>
                      <a:pt x="1" y="6"/>
                    </a:lnTo>
                    <a:lnTo>
                      <a:pt x="5" y="6"/>
                    </a:lnTo>
                    <a:lnTo>
                      <a:pt x="6" y="3"/>
                    </a:lnTo>
                    <a:lnTo>
                      <a:pt x="5" y="2"/>
                    </a:lnTo>
                    <a:lnTo>
                      <a:pt x="3"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1" name="Freeform 2585"/>
              <p:cNvSpPr>
                <a:spLocks/>
              </p:cNvSpPr>
              <p:nvPr/>
            </p:nvSpPr>
            <p:spPr bwMode="auto">
              <a:xfrm>
                <a:off x="4016" y="3482"/>
                <a:ext cx="5" cy="6"/>
              </a:xfrm>
              <a:custGeom>
                <a:avLst/>
                <a:gdLst>
                  <a:gd name="T0" fmla="*/ 2 w 5"/>
                  <a:gd name="T1" fmla="*/ 6 h 6"/>
                  <a:gd name="T2" fmla="*/ 2 w 5"/>
                  <a:gd name="T3" fmla="*/ 0 h 6"/>
                  <a:gd name="T4" fmla="*/ 2 w 5"/>
                  <a:gd name="T5" fmla="*/ 0 h 6"/>
                  <a:gd name="T6" fmla="*/ 0 w 5"/>
                  <a:gd name="T7" fmla="*/ 6 h 6"/>
                  <a:gd name="T8" fmla="*/ 2 w 5"/>
                  <a:gd name="T9" fmla="*/ 6 h 6"/>
                  <a:gd name="T10" fmla="*/ 2 w 5"/>
                  <a:gd name="T11" fmla="*/ 6 h 6"/>
                  <a:gd name="T12" fmla="*/ 2 w 5"/>
                  <a:gd name="T13" fmla="*/ 6 h 6"/>
                  <a:gd name="T14" fmla="*/ 4 w 5"/>
                  <a:gd name="T15" fmla="*/ 6 h 6"/>
                  <a:gd name="T16" fmla="*/ 5 w 5"/>
                  <a:gd name="T17" fmla="*/ 3 h 6"/>
                  <a:gd name="T18" fmla="*/ 5 w 5"/>
                  <a:gd name="T19" fmla="*/ 2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6"/>
                    </a:lnTo>
                    <a:lnTo>
                      <a:pt x="2" y="6"/>
                    </a:lnTo>
                    <a:lnTo>
                      <a:pt x="4" y="6"/>
                    </a:lnTo>
                    <a:lnTo>
                      <a:pt x="5" y="3"/>
                    </a:lnTo>
                    <a:lnTo>
                      <a:pt x="5" y="2"/>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2" name="Freeform 2586"/>
              <p:cNvSpPr>
                <a:spLocks/>
              </p:cNvSpPr>
              <p:nvPr/>
            </p:nvSpPr>
            <p:spPr bwMode="auto">
              <a:xfrm>
                <a:off x="4018" y="3482"/>
                <a:ext cx="5" cy="6"/>
              </a:xfrm>
              <a:custGeom>
                <a:avLst/>
                <a:gdLst>
                  <a:gd name="T0" fmla="*/ 2 w 5"/>
                  <a:gd name="T1" fmla="*/ 0 h 6"/>
                  <a:gd name="T2" fmla="*/ 2 w 5"/>
                  <a:gd name="T3" fmla="*/ 0 h 6"/>
                  <a:gd name="T4" fmla="*/ 0 w 5"/>
                  <a:gd name="T5" fmla="*/ 0 h 6"/>
                  <a:gd name="T6" fmla="*/ 0 w 5"/>
                  <a:gd name="T7" fmla="*/ 6 h 6"/>
                  <a:gd name="T8" fmla="*/ 0 w 5"/>
                  <a:gd name="T9" fmla="*/ 6 h 6"/>
                  <a:gd name="T10" fmla="*/ 2 w 5"/>
                  <a:gd name="T11" fmla="*/ 0 h 6"/>
                  <a:gd name="T12" fmla="*/ 0 w 5"/>
                  <a:gd name="T13" fmla="*/ 6 h 6"/>
                  <a:gd name="T14" fmla="*/ 3 w 5"/>
                  <a:gd name="T15" fmla="*/ 6 h 6"/>
                  <a:gd name="T16" fmla="*/ 5 w 5"/>
                  <a:gd name="T17" fmla="*/ 3 h 6"/>
                  <a:gd name="T18" fmla="*/ 3 w 5"/>
                  <a:gd name="T19" fmla="*/ 2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0"/>
                    </a:lnTo>
                    <a:lnTo>
                      <a:pt x="0" y="6"/>
                    </a:lnTo>
                    <a:lnTo>
                      <a:pt x="2" y="0"/>
                    </a:lnTo>
                    <a:lnTo>
                      <a:pt x="0" y="6"/>
                    </a:lnTo>
                    <a:lnTo>
                      <a:pt x="3" y="6"/>
                    </a:lnTo>
                    <a:lnTo>
                      <a:pt x="5" y="3"/>
                    </a:lnTo>
                    <a:lnTo>
                      <a:pt x="3"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3" name="Freeform 2587"/>
              <p:cNvSpPr>
                <a:spLocks/>
              </p:cNvSpPr>
              <p:nvPr/>
            </p:nvSpPr>
            <p:spPr bwMode="auto">
              <a:xfrm>
                <a:off x="4018" y="3482"/>
                <a:ext cx="5" cy="6"/>
              </a:xfrm>
              <a:custGeom>
                <a:avLst/>
                <a:gdLst>
                  <a:gd name="T0" fmla="*/ 2 w 5"/>
                  <a:gd name="T1" fmla="*/ 6 h 6"/>
                  <a:gd name="T2" fmla="*/ 2 w 5"/>
                  <a:gd name="T3" fmla="*/ 0 h 6"/>
                  <a:gd name="T4" fmla="*/ 2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2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6"/>
                    </a:lnTo>
                    <a:lnTo>
                      <a:pt x="2" y="6"/>
                    </a:lnTo>
                    <a:lnTo>
                      <a:pt x="5" y="6"/>
                    </a:lnTo>
                    <a:lnTo>
                      <a:pt x="5" y="3"/>
                    </a:lnTo>
                    <a:lnTo>
                      <a:pt x="5" y="2"/>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4" name="Freeform 2588"/>
              <p:cNvSpPr>
                <a:spLocks/>
              </p:cNvSpPr>
              <p:nvPr/>
            </p:nvSpPr>
            <p:spPr bwMode="auto">
              <a:xfrm>
                <a:off x="4020" y="3482"/>
                <a:ext cx="5" cy="8"/>
              </a:xfrm>
              <a:custGeom>
                <a:avLst/>
                <a:gdLst>
                  <a:gd name="T0" fmla="*/ 0 w 5"/>
                  <a:gd name="T1" fmla="*/ 8 h 8"/>
                  <a:gd name="T2" fmla="*/ 1 w 5"/>
                  <a:gd name="T3" fmla="*/ 0 h 8"/>
                  <a:gd name="T4" fmla="*/ 0 w 5"/>
                  <a:gd name="T5" fmla="*/ 0 h 8"/>
                  <a:gd name="T6" fmla="*/ 0 w 5"/>
                  <a:gd name="T7" fmla="*/ 6 h 8"/>
                  <a:gd name="T8" fmla="*/ 0 w 5"/>
                  <a:gd name="T9" fmla="*/ 8 h 8"/>
                  <a:gd name="T10" fmla="*/ 0 w 5"/>
                  <a:gd name="T11" fmla="*/ 8 h 8"/>
                  <a:gd name="T12" fmla="*/ 0 w 5"/>
                  <a:gd name="T13" fmla="*/ 8 h 8"/>
                  <a:gd name="T14" fmla="*/ 3 w 5"/>
                  <a:gd name="T15" fmla="*/ 6 h 8"/>
                  <a:gd name="T16" fmla="*/ 5 w 5"/>
                  <a:gd name="T17" fmla="*/ 3 h 8"/>
                  <a:gd name="T18" fmla="*/ 5 w 5"/>
                  <a:gd name="T19" fmla="*/ 2 h 8"/>
                  <a:gd name="T20" fmla="*/ 1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1" y="0"/>
                    </a:lnTo>
                    <a:lnTo>
                      <a:pt x="0" y="0"/>
                    </a:lnTo>
                    <a:lnTo>
                      <a:pt x="0" y="6"/>
                    </a:lnTo>
                    <a:lnTo>
                      <a:pt x="0" y="8"/>
                    </a:lnTo>
                    <a:lnTo>
                      <a:pt x="3" y="6"/>
                    </a:lnTo>
                    <a:lnTo>
                      <a:pt x="5" y="3"/>
                    </a:lnTo>
                    <a:lnTo>
                      <a:pt x="5" y="2"/>
                    </a:lnTo>
                    <a:lnTo>
                      <a:pt x="1"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5" name="Freeform 2589"/>
              <p:cNvSpPr>
                <a:spLocks/>
              </p:cNvSpPr>
              <p:nvPr/>
            </p:nvSpPr>
            <p:spPr bwMode="auto">
              <a:xfrm>
                <a:off x="4020" y="3482"/>
                <a:ext cx="6" cy="8"/>
              </a:xfrm>
              <a:custGeom>
                <a:avLst/>
                <a:gdLst>
                  <a:gd name="T0" fmla="*/ 1 w 6"/>
                  <a:gd name="T1" fmla="*/ 8 h 8"/>
                  <a:gd name="T2" fmla="*/ 3 w 6"/>
                  <a:gd name="T3" fmla="*/ 0 h 8"/>
                  <a:gd name="T4" fmla="*/ 1 w 6"/>
                  <a:gd name="T5" fmla="*/ 0 h 8"/>
                  <a:gd name="T6" fmla="*/ 0 w 6"/>
                  <a:gd name="T7" fmla="*/ 8 h 8"/>
                  <a:gd name="T8" fmla="*/ 1 w 6"/>
                  <a:gd name="T9" fmla="*/ 8 h 8"/>
                  <a:gd name="T10" fmla="*/ 1 w 6"/>
                  <a:gd name="T11" fmla="*/ 8 h 8"/>
                  <a:gd name="T12" fmla="*/ 1 w 6"/>
                  <a:gd name="T13" fmla="*/ 8 h 8"/>
                  <a:gd name="T14" fmla="*/ 5 w 6"/>
                  <a:gd name="T15" fmla="*/ 6 h 8"/>
                  <a:gd name="T16" fmla="*/ 6 w 6"/>
                  <a:gd name="T17" fmla="*/ 3 h 8"/>
                  <a:gd name="T18" fmla="*/ 5 w 6"/>
                  <a:gd name="T19" fmla="*/ 2 h 8"/>
                  <a:gd name="T20" fmla="*/ 3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3" y="0"/>
                    </a:lnTo>
                    <a:lnTo>
                      <a:pt x="1" y="0"/>
                    </a:lnTo>
                    <a:lnTo>
                      <a:pt x="0" y="8"/>
                    </a:lnTo>
                    <a:lnTo>
                      <a:pt x="1" y="8"/>
                    </a:lnTo>
                    <a:lnTo>
                      <a:pt x="5" y="6"/>
                    </a:lnTo>
                    <a:lnTo>
                      <a:pt x="6" y="3"/>
                    </a:lnTo>
                    <a:lnTo>
                      <a:pt x="5" y="2"/>
                    </a:lnTo>
                    <a:lnTo>
                      <a:pt x="3"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6" name="Freeform 2590"/>
              <p:cNvSpPr>
                <a:spLocks/>
              </p:cNvSpPr>
              <p:nvPr/>
            </p:nvSpPr>
            <p:spPr bwMode="auto">
              <a:xfrm>
                <a:off x="4021" y="3482"/>
                <a:ext cx="5" cy="8"/>
              </a:xfrm>
              <a:custGeom>
                <a:avLst/>
                <a:gdLst>
                  <a:gd name="T0" fmla="*/ 2 w 5"/>
                  <a:gd name="T1" fmla="*/ 0 h 8"/>
                  <a:gd name="T2" fmla="*/ 2 w 5"/>
                  <a:gd name="T3" fmla="*/ 0 h 8"/>
                  <a:gd name="T4" fmla="*/ 2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8"/>
                    </a:lnTo>
                    <a:lnTo>
                      <a:pt x="2" y="8"/>
                    </a:lnTo>
                    <a:lnTo>
                      <a:pt x="2" y="0"/>
                    </a:lnTo>
                    <a:lnTo>
                      <a:pt x="2" y="8"/>
                    </a:lnTo>
                    <a:lnTo>
                      <a:pt x="5" y="6"/>
                    </a:lnTo>
                    <a:lnTo>
                      <a:pt x="5" y="5"/>
                    </a:lnTo>
                    <a:lnTo>
                      <a:pt x="5"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7" name="Freeform 2591"/>
              <p:cNvSpPr>
                <a:spLocks/>
              </p:cNvSpPr>
              <p:nvPr/>
            </p:nvSpPr>
            <p:spPr bwMode="auto">
              <a:xfrm>
                <a:off x="4023" y="3482"/>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6"/>
                    </a:lnTo>
                    <a:lnTo>
                      <a:pt x="5" y="5"/>
                    </a:lnTo>
                    <a:lnTo>
                      <a:pt x="3" y="2"/>
                    </a:lnTo>
                    <a:lnTo>
                      <a:pt x="2"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8" name="Freeform 2592"/>
              <p:cNvSpPr>
                <a:spLocks/>
              </p:cNvSpPr>
              <p:nvPr/>
            </p:nvSpPr>
            <p:spPr bwMode="auto">
              <a:xfrm>
                <a:off x="4023" y="3482"/>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69" name="Freeform 2593"/>
              <p:cNvSpPr>
                <a:spLocks/>
              </p:cNvSpPr>
              <p:nvPr/>
            </p:nvSpPr>
            <p:spPr bwMode="auto">
              <a:xfrm>
                <a:off x="4025" y="3482"/>
                <a:ext cx="4" cy="8"/>
              </a:xfrm>
              <a:custGeom>
                <a:avLst/>
                <a:gdLst>
                  <a:gd name="T0" fmla="*/ 1 w 4"/>
                  <a:gd name="T1" fmla="*/ 0 h 8"/>
                  <a:gd name="T2" fmla="*/ 1 w 4"/>
                  <a:gd name="T3" fmla="*/ 0 h 8"/>
                  <a:gd name="T4" fmla="*/ 0 w 4"/>
                  <a:gd name="T5" fmla="*/ 0 h 8"/>
                  <a:gd name="T6" fmla="*/ 0 w 4"/>
                  <a:gd name="T7" fmla="*/ 8 h 8"/>
                  <a:gd name="T8" fmla="*/ 1 w 4"/>
                  <a:gd name="T9" fmla="*/ 8 h 8"/>
                  <a:gd name="T10" fmla="*/ 1 w 4"/>
                  <a:gd name="T11" fmla="*/ 0 h 8"/>
                  <a:gd name="T12" fmla="*/ 1 w 4"/>
                  <a:gd name="T13" fmla="*/ 8 h 8"/>
                  <a:gd name="T14" fmla="*/ 3 w 4"/>
                  <a:gd name="T15" fmla="*/ 6 h 8"/>
                  <a:gd name="T16" fmla="*/ 4 w 4"/>
                  <a:gd name="T17" fmla="*/ 3 h 8"/>
                  <a:gd name="T18" fmla="*/ 3 w 4"/>
                  <a:gd name="T19" fmla="*/ 2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8"/>
                    </a:lnTo>
                    <a:lnTo>
                      <a:pt x="1" y="0"/>
                    </a:lnTo>
                    <a:lnTo>
                      <a:pt x="1" y="8"/>
                    </a:lnTo>
                    <a:lnTo>
                      <a:pt x="3" y="6"/>
                    </a:lnTo>
                    <a:lnTo>
                      <a:pt x="4" y="3"/>
                    </a:lnTo>
                    <a:lnTo>
                      <a:pt x="3" y="2"/>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0" name="Freeform 2594"/>
              <p:cNvSpPr>
                <a:spLocks/>
              </p:cNvSpPr>
              <p:nvPr/>
            </p:nvSpPr>
            <p:spPr bwMode="auto">
              <a:xfrm>
                <a:off x="4026" y="3482"/>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6"/>
                    </a:lnTo>
                    <a:lnTo>
                      <a:pt x="5" y="5"/>
                    </a:lnTo>
                    <a:lnTo>
                      <a:pt x="3" y="2"/>
                    </a:lnTo>
                    <a:lnTo>
                      <a:pt x="2"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1" name="Freeform 2595"/>
              <p:cNvSpPr>
                <a:spLocks/>
              </p:cNvSpPr>
              <p:nvPr/>
            </p:nvSpPr>
            <p:spPr bwMode="auto">
              <a:xfrm>
                <a:off x="4026" y="3482"/>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3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6"/>
                    </a:lnTo>
                    <a:lnTo>
                      <a:pt x="5" y="3"/>
                    </a:lnTo>
                    <a:lnTo>
                      <a:pt x="5"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2" name="Freeform 2596"/>
              <p:cNvSpPr>
                <a:spLocks/>
              </p:cNvSpPr>
              <p:nvPr/>
            </p:nvSpPr>
            <p:spPr bwMode="auto">
              <a:xfrm>
                <a:off x="4028" y="3482"/>
                <a:ext cx="5" cy="8"/>
              </a:xfrm>
              <a:custGeom>
                <a:avLst/>
                <a:gdLst>
                  <a:gd name="T0" fmla="*/ 1 w 5"/>
                  <a:gd name="T1" fmla="*/ 8 h 8"/>
                  <a:gd name="T2" fmla="*/ 1 w 5"/>
                  <a:gd name="T3" fmla="*/ 0 h 8"/>
                  <a:gd name="T4" fmla="*/ 0 w 5"/>
                  <a:gd name="T5" fmla="*/ 0 h 8"/>
                  <a:gd name="T6" fmla="*/ 0 w 5"/>
                  <a:gd name="T7" fmla="*/ 8 h 8"/>
                  <a:gd name="T8" fmla="*/ 0 w 5"/>
                  <a:gd name="T9" fmla="*/ 8 h 8"/>
                  <a:gd name="T10" fmla="*/ 1 w 5"/>
                  <a:gd name="T11" fmla="*/ 8 h 8"/>
                  <a:gd name="T12" fmla="*/ 0 w 5"/>
                  <a:gd name="T13" fmla="*/ 8 h 8"/>
                  <a:gd name="T14" fmla="*/ 3 w 5"/>
                  <a:gd name="T15" fmla="*/ 6 h 8"/>
                  <a:gd name="T16" fmla="*/ 5 w 5"/>
                  <a:gd name="T17" fmla="*/ 5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0" y="8"/>
                    </a:lnTo>
                    <a:lnTo>
                      <a:pt x="3" y="6"/>
                    </a:lnTo>
                    <a:lnTo>
                      <a:pt x="5" y="5"/>
                    </a:lnTo>
                    <a:lnTo>
                      <a:pt x="3"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3" name="Freeform 2597"/>
              <p:cNvSpPr>
                <a:spLocks/>
              </p:cNvSpPr>
              <p:nvPr/>
            </p:nvSpPr>
            <p:spPr bwMode="auto">
              <a:xfrm>
                <a:off x="4029" y="3482"/>
                <a:ext cx="5" cy="8"/>
              </a:xfrm>
              <a:custGeom>
                <a:avLst/>
                <a:gdLst>
                  <a:gd name="T0" fmla="*/ 0 w 5"/>
                  <a:gd name="T1" fmla="*/ 0 h 8"/>
                  <a:gd name="T2" fmla="*/ 0 w 5"/>
                  <a:gd name="T3" fmla="*/ 0 h 8"/>
                  <a:gd name="T4" fmla="*/ 0 w 5"/>
                  <a:gd name="T5" fmla="*/ 0 h 8"/>
                  <a:gd name="T6" fmla="*/ 0 w 5"/>
                  <a:gd name="T7" fmla="*/ 8 h 8"/>
                  <a:gd name="T8" fmla="*/ 0 w 5"/>
                  <a:gd name="T9" fmla="*/ 8 h 8"/>
                  <a:gd name="T10" fmla="*/ 0 w 5"/>
                  <a:gd name="T11" fmla="*/ 0 h 8"/>
                  <a:gd name="T12" fmla="*/ 0 w 5"/>
                  <a:gd name="T13" fmla="*/ 8 h 8"/>
                  <a:gd name="T14" fmla="*/ 4 w 5"/>
                  <a:gd name="T15" fmla="*/ 6 h 8"/>
                  <a:gd name="T16" fmla="*/ 5 w 5"/>
                  <a:gd name="T17" fmla="*/ 5 h 8"/>
                  <a:gd name="T18" fmla="*/ 4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0" y="0"/>
                    </a:lnTo>
                    <a:lnTo>
                      <a:pt x="0" y="8"/>
                    </a:lnTo>
                    <a:lnTo>
                      <a:pt x="4" y="6"/>
                    </a:lnTo>
                    <a:lnTo>
                      <a:pt x="5" y="5"/>
                    </a:lnTo>
                    <a:lnTo>
                      <a:pt x="4" y="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4" name="Freeform 2598"/>
              <p:cNvSpPr>
                <a:spLocks/>
              </p:cNvSpPr>
              <p:nvPr/>
            </p:nvSpPr>
            <p:spPr bwMode="auto">
              <a:xfrm>
                <a:off x="4029"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5" name="Freeform 2599"/>
              <p:cNvSpPr>
                <a:spLocks/>
              </p:cNvSpPr>
              <p:nvPr/>
            </p:nvSpPr>
            <p:spPr bwMode="auto">
              <a:xfrm>
                <a:off x="4031" y="3482"/>
                <a:ext cx="5" cy="8"/>
              </a:xfrm>
              <a:custGeom>
                <a:avLst/>
                <a:gdLst>
                  <a:gd name="T0" fmla="*/ 2 w 5"/>
                  <a:gd name="T1" fmla="*/ 0 h 8"/>
                  <a:gd name="T2" fmla="*/ 0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6 h 8"/>
                  <a:gd name="T16" fmla="*/ 5 w 5"/>
                  <a:gd name="T17" fmla="*/ 5 h 8"/>
                  <a:gd name="T18" fmla="*/ 3 w 5"/>
                  <a:gd name="T19" fmla="*/ 2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8"/>
                    </a:lnTo>
                    <a:lnTo>
                      <a:pt x="2" y="0"/>
                    </a:lnTo>
                    <a:lnTo>
                      <a:pt x="0" y="8"/>
                    </a:lnTo>
                    <a:lnTo>
                      <a:pt x="3" y="6"/>
                    </a:lnTo>
                    <a:lnTo>
                      <a:pt x="5" y="5"/>
                    </a:lnTo>
                    <a:lnTo>
                      <a:pt x="3" y="2"/>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6" name="Freeform 2600"/>
              <p:cNvSpPr>
                <a:spLocks/>
              </p:cNvSpPr>
              <p:nvPr/>
            </p:nvSpPr>
            <p:spPr bwMode="auto">
              <a:xfrm>
                <a:off x="4031" y="3482"/>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7" name="Freeform 2601"/>
              <p:cNvSpPr>
                <a:spLocks/>
              </p:cNvSpPr>
              <p:nvPr/>
            </p:nvSpPr>
            <p:spPr bwMode="auto">
              <a:xfrm>
                <a:off x="4033" y="3482"/>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5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5"/>
                    </a:lnTo>
                    <a:lnTo>
                      <a:pt x="3"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8" name="Freeform 2602"/>
              <p:cNvSpPr>
                <a:spLocks/>
              </p:cNvSpPr>
              <p:nvPr/>
            </p:nvSpPr>
            <p:spPr bwMode="auto">
              <a:xfrm>
                <a:off x="4034" y="3482"/>
                <a:ext cx="5" cy="8"/>
              </a:xfrm>
              <a:custGeom>
                <a:avLst/>
                <a:gdLst>
                  <a:gd name="T0" fmla="*/ 0 w 5"/>
                  <a:gd name="T1" fmla="*/ 0 h 8"/>
                  <a:gd name="T2" fmla="*/ 0 w 5"/>
                  <a:gd name="T3" fmla="*/ 0 h 8"/>
                  <a:gd name="T4" fmla="*/ 0 w 5"/>
                  <a:gd name="T5" fmla="*/ 0 h 8"/>
                  <a:gd name="T6" fmla="*/ 0 w 5"/>
                  <a:gd name="T7" fmla="*/ 8 h 8"/>
                  <a:gd name="T8" fmla="*/ 0 w 5"/>
                  <a:gd name="T9" fmla="*/ 8 h 8"/>
                  <a:gd name="T10" fmla="*/ 0 w 5"/>
                  <a:gd name="T11" fmla="*/ 0 h 8"/>
                  <a:gd name="T12" fmla="*/ 0 w 5"/>
                  <a:gd name="T13" fmla="*/ 8 h 8"/>
                  <a:gd name="T14" fmla="*/ 3 w 5"/>
                  <a:gd name="T15" fmla="*/ 6 h 8"/>
                  <a:gd name="T16" fmla="*/ 5 w 5"/>
                  <a:gd name="T17" fmla="*/ 5 h 8"/>
                  <a:gd name="T18" fmla="*/ 3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0" y="0"/>
                    </a:lnTo>
                    <a:lnTo>
                      <a:pt x="0" y="8"/>
                    </a:lnTo>
                    <a:lnTo>
                      <a:pt x="3" y="6"/>
                    </a:lnTo>
                    <a:lnTo>
                      <a:pt x="5" y="5"/>
                    </a:lnTo>
                    <a:lnTo>
                      <a:pt x="3" y="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79" name="Freeform 2603"/>
              <p:cNvSpPr>
                <a:spLocks/>
              </p:cNvSpPr>
              <p:nvPr/>
            </p:nvSpPr>
            <p:spPr bwMode="auto">
              <a:xfrm>
                <a:off x="4034"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0" name="Freeform 2604"/>
              <p:cNvSpPr>
                <a:spLocks/>
              </p:cNvSpPr>
              <p:nvPr/>
            </p:nvSpPr>
            <p:spPr bwMode="auto">
              <a:xfrm>
                <a:off x="4036"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1" name="Freeform 2605"/>
              <p:cNvSpPr>
                <a:spLocks/>
              </p:cNvSpPr>
              <p:nvPr/>
            </p:nvSpPr>
            <p:spPr bwMode="auto">
              <a:xfrm>
                <a:off x="4036"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5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5"/>
                    </a:lnTo>
                    <a:lnTo>
                      <a:pt x="5"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2" name="Freeform 2606"/>
              <p:cNvSpPr>
                <a:spLocks/>
              </p:cNvSpPr>
              <p:nvPr/>
            </p:nvSpPr>
            <p:spPr bwMode="auto">
              <a:xfrm>
                <a:off x="4037" y="3482"/>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4 w 5"/>
                  <a:gd name="T15" fmla="*/ 6 h 8"/>
                  <a:gd name="T16" fmla="*/ 5 w 5"/>
                  <a:gd name="T17" fmla="*/ 5 h 8"/>
                  <a:gd name="T18" fmla="*/ 4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4" y="6"/>
                    </a:lnTo>
                    <a:lnTo>
                      <a:pt x="5" y="5"/>
                    </a:lnTo>
                    <a:lnTo>
                      <a:pt x="4"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3" name="Freeform 2607"/>
              <p:cNvSpPr>
                <a:spLocks/>
              </p:cNvSpPr>
              <p:nvPr/>
            </p:nvSpPr>
            <p:spPr bwMode="auto">
              <a:xfrm>
                <a:off x="4037" y="3482"/>
                <a:ext cx="7" cy="8"/>
              </a:xfrm>
              <a:custGeom>
                <a:avLst/>
                <a:gdLst>
                  <a:gd name="T0" fmla="*/ 2 w 7"/>
                  <a:gd name="T1" fmla="*/ 8 h 8"/>
                  <a:gd name="T2" fmla="*/ 2 w 7"/>
                  <a:gd name="T3" fmla="*/ 0 h 8"/>
                  <a:gd name="T4" fmla="*/ 2 w 7"/>
                  <a:gd name="T5" fmla="*/ 0 h 8"/>
                  <a:gd name="T6" fmla="*/ 0 w 7"/>
                  <a:gd name="T7" fmla="*/ 8 h 8"/>
                  <a:gd name="T8" fmla="*/ 2 w 7"/>
                  <a:gd name="T9" fmla="*/ 8 h 8"/>
                  <a:gd name="T10" fmla="*/ 2 w 7"/>
                  <a:gd name="T11" fmla="*/ 8 h 8"/>
                  <a:gd name="T12" fmla="*/ 2 w 7"/>
                  <a:gd name="T13" fmla="*/ 8 h 8"/>
                  <a:gd name="T14" fmla="*/ 5 w 7"/>
                  <a:gd name="T15" fmla="*/ 8 h 8"/>
                  <a:gd name="T16" fmla="*/ 7 w 7"/>
                  <a:gd name="T17" fmla="*/ 5 h 8"/>
                  <a:gd name="T18" fmla="*/ 5 w 7"/>
                  <a:gd name="T19" fmla="*/ 2 h 8"/>
                  <a:gd name="T20" fmla="*/ 2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2" y="0"/>
                    </a:lnTo>
                    <a:lnTo>
                      <a:pt x="0" y="8"/>
                    </a:lnTo>
                    <a:lnTo>
                      <a:pt x="2" y="8"/>
                    </a:lnTo>
                    <a:lnTo>
                      <a:pt x="5" y="8"/>
                    </a:lnTo>
                    <a:lnTo>
                      <a:pt x="7"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4" name="Freeform 2608"/>
              <p:cNvSpPr>
                <a:spLocks/>
              </p:cNvSpPr>
              <p:nvPr/>
            </p:nvSpPr>
            <p:spPr bwMode="auto">
              <a:xfrm>
                <a:off x="4039"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5" name="Freeform 2609"/>
              <p:cNvSpPr>
                <a:spLocks/>
              </p:cNvSpPr>
              <p:nvPr/>
            </p:nvSpPr>
            <p:spPr bwMode="auto">
              <a:xfrm>
                <a:off x="4041"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6" name="Freeform 2610"/>
              <p:cNvSpPr>
                <a:spLocks/>
              </p:cNvSpPr>
              <p:nvPr/>
            </p:nvSpPr>
            <p:spPr bwMode="auto">
              <a:xfrm>
                <a:off x="4041"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5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5"/>
                    </a:lnTo>
                    <a:lnTo>
                      <a:pt x="5"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7" name="Freeform 2611"/>
              <p:cNvSpPr>
                <a:spLocks/>
              </p:cNvSpPr>
              <p:nvPr/>
            </p:nvSpPr>
            <p:spPr bwMode="auto">
              <a:xfrm>
                <a:off x="4042"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5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5"/>
                    </a:lnTo>
                    <a:lnTo>
                      <a:pt x="4"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8" name="Freeform 2612"/>
              <p:cNvSpPr>
                <a:spLocks/>
              </p:cNvSpPr>
              <p:nvPr/>
            </p:nvSpPr>
            <p:spPr bwMode="auto">
              <a:xfrm>
                <a:off x="4044" y="3482"/>
                <a:ext cx="5" cy="8"/>
              </a:xfrm>
              <a:custGeom>
                <a:avLst/>
                <a:gdLst>
                  <a:gd name="T0" fmla="*/ 2 w 5"/>
                  <a:gd name="T1" fmla="*/ 0 h 8"/>
                  <a:gd name="T2" fmla="*/ 0 w 5"/>
                  <a:gd name="T3" fmla="*/ 0 h 8"/>
                  <a:gd name="T4" fmla="*/ 0 w 5"/>
                  <a:gd name="T5" fmla="*/ 0 h 8"/>
                  <a:gd name="T6" fmla="*/ 0 w 5"/>
                  <a:gd name="T7" fmla="*/ 8 h 8"/>
                  <a:gd name="T8" fmla="*/ 0 w 5"/>
                  <a:gd name="T9" fmla="*/ 8 h 8"/>
                  <a:gd name="T10" fmla="*/ 2 w 5"/>
                  <a:gd name="T11" fmla="*/ 0 h 8"/>
                  <a:gd name="T12" fmla="*/ 0 w 5"/>
                  <a:gd name="T13" fmla="*/ 8 h 8"/>
                  <a:gd name="T14" fmla="*/ 3 w 5"/>
                  <a:gd name="T15" fmla="*/ 6 h 8"/>
                  <a:gd name="T16" fmla="*/ 5 w 5"/>
                  <a:gd name="T17" fmla="*/ 5 h 8"/>
                  <a:gd name="T18" fmla="*/ 3 w 5"/>
                  <a:gd name="T19" fmla="*/ 2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8"/>
                    </a:lnTo>
                    <a:lnTo>
                      <a:pt x="2" y="0"/>
                    </a:lnTo>
                    <a:lnTo>
                      <a:pt x="0" y="8"/>
                    </a:lnTo>
                    <a:lnTo>
                      <a:pt x="3" y="6"/>
                    </a:lnTo>
                    <a:lnTo>
                      <a:pt x="5" y="5"/>
                    </a:lnTo>
                    <a:lnTo>
                      <a:pt x="3" y="2"/>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89" name="Freeform 2613"/>
              <p:cNvSpPr>
                <a:spLocks/>
              </p:cNvSpPr>
              <p:nvPr/>
            </p:nvSpPr>
            <p:spPr bwMode="auto">
              <a:xfrm>
                <a:off x="4044" y="3482"/>
                <a:ext cx="5" cy="8"/>
              </a:xfrm>
              <a:custGeom>
                <a:avLst/>
                <a:gdLst>
                  <a:gd name="T0" fmla="*/ 2 w 5"/>
                  <a:gd name="T1" fmla="*/ 8 h 8"/>
                  <a:gd name="T2" fmla="*/ 2 w 5"/>
                  <a:gd name="T3" fmla="*/ 0 h 8"/>
                  <a:gd name="T4" fmla="*/ 2 w 5"/>
                  <a:gd name="T5" fmla="*/ 0 h 8"/>
                  <a:gd name="T6" fmla="*/ 0 w 5"/>
                  <a:gd name="T7" fmla="*/ 8 h 8"/>
                  <a:gd name="T8" fmla="*/ 2 w 5"/>
                  <a:gd name="T9" fmla="*/ 8 h 8"/>
                  <a:gd name="T10" fmla="*/ 2 w 5"/>
                  <a:gd name="T11" fmla="*/ 8 h 8"/>
                  <a:gd name="T12" fmla="*/ 2 w 5"/>
                  <a:gd name="T13" fmla="*/ 8 h 8"/>
                  <a:gd name="T14" fmla="*/ 3 w 5"/>
                  <a:gd name="T15" fmla="*/ 8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8"/>
                    </a:lnTo>
                    <a:lnTo>
                      <a:pt x="2" y="8"/>
                    </a:lnTo>
                    <a:lnTo>
                      <a:pt x="3" y="8"/>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0" name="Freeform 2614"/>
              <p:cNvSpPr>
                <a:spLocks/>
              </p:cNvSpPr>
              <p:nvPr/>
            </p:nvSpPr>
            <p:spPr bwMode="auto">
              <a:xfrm>
                <a:off x="4046" y="3482"/>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5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1" name="Freeform 2615"/>
              <p:cNvSpPr>
                <a:spLocks/>
              </p:cNvSpPr>
              <p:nvPr/>
            </p:nvSpPr>
            <p:spPr bwMode="auto">
              <a:xfrm>
                <a:off x="4046" y="3482"/>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5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5"/>
                    </a:lnTo>
                    <a:lnTo>
                      <a:pt x="4"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2" name="Freeform 2616"/>
              <p:cNvSpPr>
                <a:spLocks/>
              </p:cNvSpPr>
              <p:nvPr/>
            </p:nvSpPr>
            <p:spPr bwMode="auto">
              <a:xfrm>
                <a:off x="4047"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5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5"/>
                    </a:lnTo>
                    <a:lnTo>
                      <a:pt x="3"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3" name="Freeform 2617"/>
              <p:cNvSpPr>
                <a:spLocks/>
              </p:cNvSpPr>
              <p:nvPr/>
            </p:nvSpPr>
            <p:spPr bwMode="auto">
              <a:xfrm>
                <a:off x="4049"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4" name="Freeform 2618"/>
              <p:cNvSpPr>
                <a:spLocks/>
              </p:cNvSpPr>
              <p:nvPr/>
            </p:nvSpPr>
            <p:spPr bwMode="auto">
              <a:xfrm>
                <a:off x="4049"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5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5"/>
                    </a:lnTo>
                    <a:lnTo>
                      <a:pt x="5"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5" name="Freeform 2619"/>
              <p:cNvSpPr>
                <a:spLocks/>
              </p:cNvSpPr>
              <p:nvPr/>
            </p:nvSpPr>
            <p:spPr bwMode="auto">
              <a:xfrm>
                <a:off x="4050"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5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5"/>
                    </a:lnTo>
                    <a:lnTo>
                      <a:pt x="4"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6" name="Freeform 2620"/>
              <p:cNvSpPr>
                <a:spLocks/>
              </p:cNvSpPr>
              <p:nvPr/>
            </p:nvSpPr>
            <p:spPr bwMode="auto">
              <a:xfrm>
                <a:off x="4050"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7" name="Freeform 2621"/>
              <p:cNvSpPr>
                <a:spLocks/>
              </p:cNvSpPr>
              <p:nvPr/>
            </p:nvSpPr>
            <p:spPr bwMode="auto">
              <a:xfrm>
                <a:off x="4052"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5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5"/>
                    </a:lnTo>
                    <a:lnTo>
                      <a:pt x="3"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8" name="Freeform 2622"/>
              <p:cNvSpPr>
                <a:spLocks/>
              </p:cNvSpPr>
              <p:nvPr/>
            </p:nvSpPr>
            <p:spPr bwMode="auto">
              <a:xfrm>
                <a:off x="4054" y="3482"/>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5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9" name="Freeform 2623"/>
              <p:cNvSpPr>
                <a:spLocks/>
              </p:cNvSpPr>
              <p:nvPr/>
            </p:nvSpPr>
            <p:spPr bwMode="auto">
              <a:xfrm>
                <a:off x="4054" y="3482"/>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5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5"/>
                    </a:lnTo>
                    <a:lnTo>
                      <a:pt x="4"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0" name="Freeform 2624"/>
              <p:cNvSpPr>
                <a:spLocks/>
              </p:cNvSpPr>
              <p:nvPr/>
            </p:nvSpPr>
            <p:spPr bwMode="auto">
              <a:xfrm>
                <a:off x="4055"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5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5"/>
                    </a:lnTo>
                    <a:lnTo>
                      <a:pt x="3"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1" name="Freeform 2625"/>
              <p:cNvSpPr>
                <a:spLocks/>
              </p:cNvSpPr>
              <p:nvPr/>
            </p:nvSpPr>
            <p:spPr bwMode="auto">
              <a:xfrm>
                <a:off x="4057"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2" name="Freeform 2626"/>
              <p:cNvSpPr>
                <a:spLocks/>
              </p:cNvSpPr>
              <p:nvPr/>
            </p:nvSpPr>
            <p:spPr bwMode="auto">
              <a:xfrm>
                <a:off x="4057"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5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5"/>
                    </a:lnTo>
                    <a:lnTo>
                      <a:pt x="5"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3" name="Freeform 2627"/>
              <p:cNvSpPr>
                <a:spLocks/>
              </p:cNvSpPr>
              <p:nvPr/>
            </p:nvSpPr>
            <p:spPr bwMode="auto">
              <a:xfrm>
                <a:off x="4058" y="3482"/>
                <a:ext cx="5" cy="8"/>
              </a:xfrm>
              <a:custGeom>
                <a:avLst/>
                <a:gdLst>
                  <a:gd name="T0" fmla="*/ 2 w 5"/>
                  <a:gd name="T1" fmla="*/ 0 h 8"/>
                  <a:gd name="T2" fmla="*/ 0 w 5"/>
                  <a:gd name="T3" fmla="*/ 0 h 8"/>
                  <a:gd name="T4" fmla="*/ 0 w 5"/>
                  <a:gd name="T5" fmla="*/ 0 h 8"/>
                  <a:gd name="T6" fmla="*/ 0 w 5"/>
                  <a:gd name="T7" fmla="*/ 8 h 8"/>
                  <a:gd name="T8" fmla="*/ 0 w 5"/>
                  <a:gd name="T9" fmla="*/ 8 h 8"/>
                  <a:gd name="T10" fmla="*/ 2 w 5"/>
                  <a:gd name="T11" fmla="*/ 0 h 8"/>
                  <a:gd name="T12" fmla="*/ 0 w 5"/>
                  <a:gd name="T13" fmla="*/ 8 h 8"/>
                  <a:gd name="T14" fmla="*/ 4 w 5"/>
                  <a:gd name="T15" fmla="*/ 6 h 8"/>
                  <a:gd name="T16" fmla="*/ 5 w 5"/>
                  <a:gd name="T17" fmla="*/ 5 h 8"/>
                  <a:gd name="T18" fmla="*/ 4 w 5"/>
                  <a:gd name="T19" fmla="*/ 2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8"/>
                    </a:lnTo>
                    <a:lnTo>
                      <a:pt x="2" y="0"/>
                    </a:lnTo>
                    <a:lnTo>
                      <a:pt x="0" y="8"/>
                    </a:lnTo>
                    <a:lnTo>
                      <a:pt x="4" y="6"/>
                    </a:lnTo>
                    <a:lnTo>
                      <a:pt x="5" y="5"/>
                    </a:lnTo>
                    <a:lnTo>
                      <a:pt x="4" y="2"/>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4" name="Freeform 2628"/>
              <p:cNvSpPr>
                <a:spLocks/>
              </p:cNvSpPr>
              <p:nvPr/>
            </p:nvSpPr>
            <p:spPr bwMode="auto">
              <a:xfrm>
                <a:off x="4058" y="3482"/>
                <a:ext cx="5" cy="8"/>
              </a:xfrm>
              <a:custGeom>
                <a:avLst/>
                <a:gdLst>
                  <a:gd name="T0" fmla="*/ 2 w 5"/>
                  <a:gd name="T1" fmla="*/ 8 h 8"/>
                  <a:gd name="T2" fmla="*/ 2 w 5"/>
                  <a:gd name="T3" fmla="*/ 2 h 8"/>
                  <a:gd name="T4" fmla="*/ 2 w 5"/>
                  <a:gd name="T5" fmla="*/ 0 h 8"/>
                  <a:gd name="T6" fmla="*/ 0 w 5"/>
                  <a:gd name="T7" fmla="*/ 8 h 8"/>
                  <a:gd name="T8" fmla="*/ 2 w 5"/>
                  <a:gd name="T9" fmla="*/ 8 h 8"/>
                  <a:gd name="T10" fmla="*/ 2 w 5"/>
                  <a:gd name="T11" fmla="*/ 8 h 8"/>
                  <a:gd name="T12" fmla="*/ 2 w 5"/>
                  <a:gd name="T13" fmla="*/ 8 h 8"/>
                  <a:gd name="T14" fmla="*/ 5 w 5"/>
                  <a:gd name="T15" fmla="*/ 8 h 8"/>
                  <a:gd name="T16" fmla="*/ 5 w 5"/>
                  <a:gd name="T17" fmla="*/ 5 h 8"/>
                  <a:gd name="T18" fmla="*/ 5 w 5"/>
                  <a:gd name="T19" fmla="*/ 2 h 8"/>
                  <a:gd name="T20" fmla="*/ 2 w 5"/>
                  <a:gd name="T21" fmla="*/ 2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2"/>
                    </a:lnTo>
                    <a:lnTo>
                      <a:pt x="2" y="0"/>
                    </a:lnTo>
                    <a:lnTo>
                      <a:pt x="0" y="8"/>
                    </a:lnTo>
                    <a:lnTo>
                      <a:pt x="2" y="8"/>
                    </a:lnTo>
                    <a:lnTo>
                      <a:pt x="5" y="8"/>
                    </a:lnTo>
                    <a:lnTo>
                      <a:pt x="5" y="5"/>
                    </a:lnTo>
                    <a:lnTo>
                      <a:pt x="5" y="2"/>
                    </a:lnTo>
                    <a:lnTo>
                      <a:pt x="2" y="2"/>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5" name="Freeform 2629"/>
              <p:cNvSpPr>
                <a:spLocks/>
              </p:cNvSpPr>
              <p:nvPr/>
            </p:nvSpPr>
            <p:spPr bwMode="auto">
              <a:xfrm>
                <a:off x="4060"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6" name="Freeform 2630"/>
              <p:cNvSpPr>
                <a:spLocks/>
              </p:cNvSpPr>
              <p:nvPr/>
            </p:nvSpPr>
            <p:spPr bwMode="auto">
              <a:xfrm>
                <a:off x="4062"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7918" name="Group 2832"/>
            <p:cNvGrpSpPr>
              <a:grpSpLocks/>
            </p:cNvGrpSpPr>
            <p:nvPr/>
          </p:nvGrpSpPr>
          <p:grpSpPr bwMode="auto">
            <a:xfrm>
              <a:off x="3544" y="3450"/>
              <a:ext cx="547" cy="40"/>
              <a:chOff x="3544" y="3450"/>
              <a:chExt cx="547" cy="40"/>
            </a:xfrm>
          </p:grpSpPr>
          <p:sp>
            <p:nvSpPr>
              <p:cNvPr id="38307" name="Freeform 2632"/>
              <p:cNvSpPr>
                <a:spLocks/>
              </p:cNvSpPr>
              <p:nvPr/>
            </p:nvSpPr>
            <p:spPr bwMode="auto">
              <a:xfrm>
                <a:off x="4062"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08" name="Freeform 2633"/>
              <p:cNvSpPr>
                <a:spLocks/>
              </p:cNvSpPr>
              <p:nvPr/>
            </p:nvSpPr>
            <p:spPr bwMode="auto">
              <a:xfrm>
                <a:off x="4063"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09" name="Freeform 2634"/>
              <p:cNvSpPr>
                <a:spLocks/>
              </p:cNvSpPr>
              <p:nvPr/>
            </p:nvSpPr>
            <p:spPr bwMode="auto">
              <a:xfrm>
                <a:off x="4063"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0" name="Freeform 2635"/>
              <p:cNvSpPr>
                <a:spLocks/>
              </p:cNvSpPr>
              <p:nvPr/>
            </p:nvSpPr>
            <p:spPr bwMode="auto">
              <a:xfrm>
                <a:off x="4065"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1" name="Freeform 2636"/>
              <p:cNvSpPr>
                <a:spLocks/>
              </p:cNvSpPr>
              <p:nvPr/>
            </p:nvSpPr>
            <p:spPr bwMode="auto">
              <a:xfrm>
                <a:off x="4067"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2" name="Freeform 2637"/>
              <p:cNvSpPr>
                <a:spLocks/>
              </p:cNvSpPr>
              <p:nvPr/>
            </p:nvSpPr>
            <p:spPr bwMode="auto">
              <a:xfrm>
                <a:off x="4067"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3" name="Freeform 2638"/>
              <p:cNvSpPr>
                <a:spLocks/>
              </p:cNvSpPr>
              <p:nvPr/>
            </p:nvSpPr>
            <p:spPr bwMode="auto">
              <a:xfrm>
                <a:off x="4068"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4" name="Freeform 2639"/>
              <p:cNvSpPr>
                <a:spLocks/>
              </p:cNvSpPr>
              <p:nvPr/>
            </p:nvSpPr>
            <p:spPr bwMode="auto">
              <a:xfrm>
                <a:off x="4068"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5" name="Freeform 2640"/>
              <p:cNvSpPr>
                <a:spLocks/>
              </p:cNvSpPr>
              <p:nvPr/>
            </p:nvSpPr>
            <p:spPr bwMode="auto">
              <a:xfrm>
                <a:off x="4070"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6" name="Freeform 2641"/>
              <p:cNvSpPr>
                <a:spLocks/>
              </p:cNvSpPr>
              <p:nvPr/>
            </p:nvSpPr>
            <p:spPr bwMode="auto">
              <a:xfrm>
                <a:off x="4071"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7" name="Freeform 2642"/>
              <p:cNvSpPr>
                <a:spLocks/>
              </p:cNvSpPr>
              <p:nvPr/>
            </p:nvSpPr>
            <p:spPr bwMode="auto">
              <a:xfrm>
                <a:off x="4071"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8" name="Freeform 2643"/>
              <p:cNvSpPr>
                <a:spLocks/>
              </p:cNvSpPr>
              <p:nvPr/>
            </p:nvSpPr>
            <p:spPr bwMode="auto">
              <a:xfrm>
                <a:off x="4073"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19" name="Freeform 2644"/>
              <p:cNvSpPr>
                <a:spLocks/>
              </p:cNvSpPr>
              <p:nvPr/>
            </p:nvSpPr>
            <p:spPr bwMode="auto">
              <a:xfrm>
                <a:off x="4073"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0" name="Freeform 2645"/>
              <p:cNvSpPr>
                <a:spLocks/>
              </p:cNvSpPr>
              <p:nvPr/>
            </p:nvSpPr>
            <p:spPr bwMode="auto">
              <a:xfrm>
                <a:off x="4075"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6 h 6"/>
                  <a:gd name="T16" fmla="*/ 4 w 4"/>
                  <a:gd name="T17" fmla="*/ 3 h 6"/>
                  <a:gd name="T18" fmla="*/ 3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3" y="6"/>
                    </a:lnTo>
                    <a:lnTo>
                      <a:pt x="4"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1" name="Freeform 2646"/>
              <p:cNvSpPr>
                <a:spLocks/>
              </p:cNvSpPr>
              <p:nvPr/>
            </p:nvSpPr>
            <p:spPr bwMode="auto">
              <a:xfrm>
                <a:off x="4076"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2" name="Freeform 2647"/>
              <p:cNvSpPr>
                <a:spLocks/>
              </p:cNvSpPr>
              <p:nvPr/>
            </p:nvSpPr>
            <p:spPr bwMode="auto">
              <a:xfrm>
                <a:off x="4076"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3" name="Freeform 2648"/>
              <p:cNvSpPr>
                <a:spLocks/>
              </p:cNvSpPr>
              <p:nvPr/>
            </p:nvSpPr>
            <p:spPr bwMode="auto">
              <a:xfrm>
                <a:off x="4078"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4" name="Freeform 2649"/>
              <p:cNvSpPr>
                <a:spLocks/>
              </p:cNvSpPr>
              <p:nvPr/>
            </p:nvSpPr>
            <p:spPr bwMode="auto">
              <a:xfrm>
                <a:off x="4078"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5" name="Freeform 2650"/>
              <p:cNvSpPr>
                <a:spLocks/>
              </p:cNvSpPr>
              <p:nvPr/>
            </p:nvSpPr>
            <p:spPr bwMode="auto">
              <a:xfrm>
                <a:off x="4079"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6" name="Freeform 2651"/>
              <p:cNvSpPr>
                <a:spLocks/>
              </p:cNvSpPr>
              <p:nvPr/>
            </p:nvSpPr>
            <p:spPr bwMode="auto">
              <a:xfrm>
                <a:off x="4081"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7" name="Freeform 2652"/>
              <p:cNvSpPr>
                <a:spLocks/>
              </p:cNvSpPr>
              <p:nvPr/>
            </p:nvSpPr>
            <p:spPr bwMode="auto">
              <a:xfrm>
                <a:off x="4081"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8" name="Freeform 2653"/>
              <p:cNvSpPr>
                <a:spLocks/>
              </p:cNvSpPr>
              <p:nvPr/>
            </p:nvSpPr>
            <p:spPr bwMode="auto">
              <a:xfrm>
                <a:off x="4083"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9" name="Freeform 2654"/>
              <p:cNvSpPr>
                <a:spLocks/>
              </p:cNvSpPr>
              <p:nvPr/>
            </p:nvSpPr>
            <p:spPr bwMode="auto">
              <a:xfrm>
                <a:off x="4084"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0" name="Freeform 2655"/>
              <p:cNvSpPr>
                <a:spLocks/>
              </p:cNvSpPr>
              <p:nvPr/>
            </p:nvSpPr>
            <p:spPr bwMode="auto">
              <a:xfrm>
                <a:off x="4084"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1" name="Freeform 2656"/>
              <p:cNvSpPr>
                <a:spLocks/>
              </p:cNvSpPr>
              <p:nvPr/>
            </p:nvSpPr>
            <p:spPr bwMode="auto">
              <a:xfrm>
                <a:off x="4086"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2" name="Freeform 2657"/>
              <p:cNvSpPr>
                <a:spLocks/>
              </p:cNvSpPr>
              <p:nvPr/>
            </p:nvSpPr>
            <p:spPr bwMode="auto">
              <a:xfrm>
                <a:off x="4086"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3" name="Rectangle 2658"/>
              <p:cNvSpPr>
                <a:spLocks noChangeArrowheads="1"/>
              </p:cNvSpPr>
              <p:nvPr/>
            </p:nvSpPr>
            <p:spPr bwMode="auto">
              <a:xfrm>
                <a:off x="4088"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334" name="Freeform 2659"/>
              <p:cNvSpPr>
                <a:spLocks/>
              </p:cNvSpPr>
              <p:nvPr/>
            </p:nvSpPr>
            <p:spPr bwMode="auto">
              <a:xfrm>
                <a:off x="3588"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5" name="Freeform 2660"/>
              <p:cNvSpPr>
                <a:spLocks/>
              </p:cNvSpPr>
              <p:nvPr/>
            </p:nvSpPr>
            <p:spPr bwMode="auto">
              <a:xfrm>
                <a:off x="3589"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6" name="Freeform 2661"/>
              <p:cNvSpPr>
                <a:spLocks/>
              </p:cNvSpPr>
              <p:nvPr/>
            </p:nvSpPr>
            <p:spPr bwMode="auto">
              <a:xfrm>
                <a:off x="3589"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7" name="Freeform 2662"/>
              <p:cNvSpPr>
                <a:spLocks/>
              </p:cNvSpPr>
              <p:nvPr/>
            </p:nvSpPr>
            <p:spPr bwMode="auto">
              <a:xfrm>
                <a:off x="3591"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8" name="Freeform 2663"/>
              <p:cNvSpPr>
                <a:spLocks/>
              </p:cNvSpPr>
              <p:nvPr/>
            </p:nvSpPr>
            <p:spPr bwMode="auto">
              <a:xfrm>
                <a:off x="3593"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9" name="Freeform 2664"/>
              <p:cNvSpPr>
                <a:spLocks/>
              </p:cNvSpPr>
              <p:nvPr/>
            </p:nvSpPr>
            <p:spPr bwMode="auto">
              <a:xfrm>
                <a:off x="3593"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0" name="Freeform 2665"/>
              <p:cNvSpPr>
                <a:spLocks/>
              </p:cNvSpPr>
              <p:nvPr/>
            </p:nvSpPr>
            <p:spPr bwMode="auto">
              <a:xfrm>
                <a:off x="3594"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4 w 5"/>
                  <a:gd name="T15" fmla="*/ 6 h 6"/>
                  <a:gd name="T16" fmla="*/ 5 w 5"/>
                  <a:gd name="T17" fmla="*/ 3 h 6"/>
                  <a:gd name="T18" fmla="*/ 4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4" y="6"/>
                    </a:lnTo>
                    <a:lnTo>
                      <a:pt x="5" y="3"/>
                    </a:lnTo>
                    <a:lnTo>
                      <a:pt x="4"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1" name="Rectangle 2666"/>
              <p:cNvSpPr>
                <a:spLocks noChangeArrowheads="1"/>
              </p:cNvSpPr>
              <p:nvPr/>
            </p:nvSpPr>
            <p:spPr bwMode="auto">
              <a:xfrm>
                <a:off x="3596"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342" name="Freeform 2667"/>
              <p:cNvSpPr>
                <a:spLocks/>
              </p:cNvSpPr>
              <p:nvPr/>
            </p:nvSpPr>
            <p:spPr bwMode="auto">
              <a:xfrm>
                <a:off x="3604" y="3484"/>
                <a:ext cx="3" cy="6"/>
              </a:xfrm>
              <a:custGeom>
                <a:avLst/>
                <a:gdLst>
                  <a:gd name="T0" fmla="*/ 0 w 3"/>
                  <a:gd name="T1" fmla="*/ 6 h 6"/>
                  <a:gd name="T2" fmla="*/ 0 w 3"/>
                  <a:gd name="T3" fmla="*/ 0 h 6"/>
                  <a:gd name="T4" fmla="*/ 0 w 3"/>
                  <a:gd name="T5" fmla="*/ 0 h 6"/>
                  <a:gd name="T6" fmla="*/ 0 w 3"/>
                  <a:gd name="T7" fmla="*/ 6 h 6"/>
                  <a:gd name="T8" fmla="*/ 0 w 3"/>
                  <a:gd name="T9" fmla="*/ 6 h 6"/>
                  <a:gd name="T10" fmla="*/ 0 w 3"/>
                  <a:gd name="T11" fmla="*/ 6 h 6"/>
                  <a:gd name="T12" fmla="*/ 0 w 3"/>
                  <a:gd name="T13" fmla="*/ 6 h 6"/>
                  <a:gd name="T14" fmla="*/ 3 w 3"/>
                  <a:gd name="T15" fmla="*/ 6 h 6"/>
                  <a:gd name="T16" fmla="*/ 3 w 3"/>
                  <a:gd name="T17" fmla="*/ 3 h 6"/>
                  <a:gd name="T18" fmla="*/ 3 w 3"/>
                  <a:gd name="T19" fmla="*/ 0 h 6"/>
                  <a:gd name="T20" fmla="*/ 0 w 3"/>
                  <a:gd name="T21" fmla="*/ 0 h 6"/>
                  <a:gd name="T22" fmla="*/ 0 w 3"/>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lnTo>
                      <a:pt x="0" y="0"/>
                    </a:lnTo>
                    <a:lnTo>
                      <a:pt x="0" y="6"/>
                    </a:lnTo>
                    <a:lnTo>
                      <a:pt x="3" y="6"/>
                    </a:lnTo>
                    <a:lnTo>
                      <a:pt x="3"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3" name="Freeform 2668"/>
              <p:cNvSpPr>
                <a:spLocks/>
              </p:cNvSpPr>
              <p:nvPr/>
            </p:nvSpPr>
            <p:spPr bwMode="auto">
              <a:xfrm>
                <a:off x="3604"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4" name="Freeform 2669"/>
              <p:cNvSpPr>
                <a:spLocks/>
              </p:cNvSpPr>
              <p:nvPr/>
            </p:nvSpPr>
            <p:spPr bwMode="auto">
              <a:xfrm>
                <a:off x="3606" y="3484"/>
                <a:ext cx="3" cy="6"/>
              </a:xfrm>
              <a:custGeom>
                <a:avLst/>
                <a:gdLst>
                  <a:gd name="T0" fmla="*/ 0 w 3"/>
                  <a:gd name="T1" fmla="*/ 6 h 6"/>
                  <a:gd name="T2" fmla="*/ 0 w 3"/>
                  <a:gd name="T3" fmla="*/ 0 h 6"/>
                  <a:gd name="T4" fmla="*/ 0 w 3"/>
                  <a:gd name="T5" fmla="*/ 0 h 6"/>
                  <a:gd name="T6" fmla="*/ 0 w 3"/>
                  <a:gd name="T7" fmla="*/ 6 h 6"/>
                  <a:gd name="T8" fmla="*/ 0 w 3"/>
                  <a:gd name="T9" fmla="*/ 6 h 6"/>
                  <a:gd name="T10" fmla="*/ 0 w 3"/>
                  <a:gd name="T11" fmla="*/ 6 h 6"/>
                  <a:gd name="T12" fmla="*/ 0 w 3"/>
                  <a:gd name="T13" fmla="*/ 6 h 6"/>
                  <a:gd name="T14" fmla="*/ 3 w 3"/>
                  <a:gd name="T15" fmla="*/ 6 h 6"/>
                  <a:gd name="T16" fmla="*/ 3 w 3"/>
                  <a:gd name="T17" fmla="*/ 3 h 6"/>
                  <a:gd name="T18" fmla="*/ 3 w 3"/>
                  <a:gd name="T19" fmla="*/ 0 h 6"/>
                  <a:gd name="T20" fmla="*/ 0 w 3"/>
                  <a:gd name="T21" fmla="*/ 0 h 6"/>
                  <a:gd name="T22" fmla="*/ 0 w 3"/>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lnTo>
                      <a:pt x="0" y="0"/>
                    </a:lnTo>
                    <a:lnTo>
                      <a:pt x="0" y="6"/>
                    </a:lnTo>
                    <a:lnTo>
                      <a:pt x="3" y="6"/>
                    </a:lnTo>
                    <a:lnTo>
                      <a:pt x="3"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5" name="Freeform 2670"/>
              <p:cNvSpPr>
                <a:spLocks/>
              </p:cNvSpPr>
              <p:nvPr/>
            </p:nvSpPr>
            <p:spPr bwMode="auto">
              <a:xfrm>
                <a:off x="3606"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6" name="Freeform 2671"/>
              <p:cNvSpPr>
                <a:spLocks/>
              </p:cNvSpPr>
              <p:nvPr/>
            </p:nvSpPr>
            <p:spPr bwMode="auto">
              <a:xfrm>
                <a:off x="3607"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7" name="Freeform 2672"/>
              <p:cNvSpPr>
                <a:spLocks/>
              </p:cNvSpPr>
              <p:nvPr/>
            </p:nvSpPr>
            <p:spPr bwMode="auto">
              <a:xfrm>
                <a:off x="3607"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8" name="Freeform 2673"/>
              <p:cNvSpPr>
                <a:spLocks/>
              </p:cNvSpPr>
              <p:nvPr/>
            </p:nvSpPr>
            <p:spPr bwMode="auto">
              <a:xfrm>
                <a:off x="3609"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9" name="Freeform 2674"/>
              <p:cNvSpPr>
                <a:spLocks/>
              </p:cNvSpPr>
              <p:nvPr/>
            </p:nvSpPr>
            <p:spPr bwMode="auto">
              <a:xfrm>
                <a:off x="3610"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0" name="Rectangle 2675"/>
              <p:cNvSpPr>
                <a:spLocks noChangeArrowheads="1"/>
              </p:cNvSpPr>
              <p:nvPr/>
            </p:nvSpPr>
            <p:spPr bwMode="auto">
              <a:xfrm>
                <a:off x="3610"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351" name="Freeform 2676"/>
              <p:cNvSpPr>
                <a:spLocks/>
              </p:cNvSpPr>
              <p:nvPr/>
            </p:nvSpPr>
            <p:spPr bwMode="auto">
              <a:xfrm>
                <a:off x="3619"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6 h 6"/>
                  <a:gd name="T16" fmla="*/ 4 w 4"/>
                  <a:gd name="T17" fmla="*/ 3 h 6"/>
                  <a:gd name="T18" fmla="*/ 3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3" y="6"/>
                    </a:lnTo>
                    <a:lnTo>
                      <a:pt x="4"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2" name="Freeform 2677"/>
              <p:cNvSpPr>
                <a:spLocks/>
              </p:cNvSpPr>
              <p:nvPr/>
            </p:nvSpPr>
            <p:spPr bwMode="auto">
              <a:xfrm>
                <a:off x="3620"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3" name="Freeform 2678"/>
              <p:cNvSpPr>
                <a:spLocks/>
              </p:cNvSpPr>
              <p:nvPr/>
            </p:nvSpPr>
            <p:spPr bwMode="auto">
              <a:xfrm>
                <a:off x="3620"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4" name="Freeform 2679"/>
              <p:cNvSpPr>
                <a:spLocks/>
              </p:cNvSpPr>
              <p:nvPr/>
            </p:nvSpPr>
            <p:spPr bwMode="auto">
              <a:xfrm>
                <a:off x="3622"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5" name="Freeform 2680"/>
              <p:cNvSpPr>
                <a:spLocks/>
              </p:cNvSpPr>
              <p:nvPr/>
            </p:nvSpPr>
            <p:spPr bwMode="auto">
              <a:xfrm>
                <a:off x="3622"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6" name="Freeform 2681"/>
              <p:cNvSpPr>
                <a:spLocks/>
              </p:cNvSpPr>
              <p:nvPr/>
            </p:nvSpPr>
            <p:spPr bwMode="auto">
              <a:xfrm>
                <a:off x="3623"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4 w 5"/>
                  <a:gd name="T15" fmla="*/ 6 h 6"/>
                  <a:gd name="T16" fmla="*/ 5 w 5"/>
                  <a:gd name="T17" fmla="*/ 3 h 6"/>
                  <a:gd name="T18" fmla="*/ 4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4" y="6"/>
                    </a:lnTo>
                    <a:lnTo>
                      <a:pt x="5" y="3"/>
                    </a:lnTo>
                    <a:lnTo>
                      <a:pt x="4"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7" name="Freeform 2682"/>
              <p:cNvSpPr>
                <a:spLocks/>
              </p:cNvSpPr>
              <p:nvPr/>
            </p:nvSpPr>
            <p:spPr bwMode="auto">
              <a:xfrm>
                <a:off x="3625"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8" name="Rectangle 2683"/>
              <p:cNvSpPr>
                <a:spLocks noChangeArrowheads="1"/>
              </p:cNvSpPr>
              <p:nvPr/>
            </p:nvSpPr>
            <p:spPr bwMode="auto">
              <a:xfrm>
                <a:off x="3625" y="3484"/>
                <a:ext cx="2"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359" name="Freeform 2684"/>
              <p:cNvSpPr>
                <a:spLocks/>
              </p:cNvSpPr>
              <p:nvPr/>
            </p:nvSpPr>
            <p:spPr bwMode="auto">
              <a:xfrm>
                <a:off x="3635" y="3484"/>
                <a:ext cx="3" cy="6"/>
              </a:xfrm>
              <a:custGeom>
                <a:avLst/>
                <a:gdLst>
                  <a:gd name="T0" fmla="*/ 0 w 3"/>
                  <a:gd name="T1" fmla="*/ 6 h 6"/>
                  <a:gd name="T2" fmla="*/ 0 w 3"/>
                  <a:gd name="T3" fmla="*/ 0 h 6"/>
                  <a:gd name="T4" fmla="*/ 0 w 3"/>
                  <a:gd name="T5" fmla="*/ 0 h 6"/>
                  <a:gd name="T6" fmla="*/ 0 w 3"/>
                  <a:gd name="T7" fmla="*/ 6 h 6"/>
                  <a:gd name="T8" fmla="*/ 0 w 3"/>
                  <a:gd name="T9" fmla="*/ 6 h 6"/>
                  <a:gd name="T10" fmla="*/ 0 w 3"/>
                  <a:gd name="T11" fmla="*/ 6 h 6"/>
                  <a:gd name="T12" fmla="*/ 0 w 3"/>
                  <a:gd name="T13" fmla="*/ 6 h 6"/>
                  <a:gd name="T14" fmla="*/ 1 w 3"/>
                  <a:gd name="T15" fmla="*/ 6 h 6"/>
                  <a:gd name="T16" fmla="*/ 3 w 3"/>
                  <a:gd name="T17" fmla="*/ 3 h 6"/>
                  <a:gd name="T18" fmla="*/ 1 w 3"/>
                  <a:gd name="T19" fmla="*/ 0 h 6"/>
                  <a:gd name="T20" fmla="*/ 0 w 3"/>
                  <a:gd name="T21" fmla="*/ 0 h 6"/>
                  <a:gd name="T22" fmla="*/ 0 w 3"/>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lnTo>
                      <a:pt x="0" y="0"/>
                    </a:lnTo>
                    <a:lnTo>
                      <a:pt x="0" y="6"/>
                    </a:lnTo>
                    <a:lnTo>
                      <a:pt x="1" y="6"/>
                    </a:lnTo>
                    <a:lnTo>
                      <a:pt x="3" y="3"/>
                    </a:lnTo>
                    <a:lnTo>
                      <a:pt x="1"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0" name="Freeform 2685"/>
              <p:cNvSpPr>
                <a:spLocks/>
              </p:cNvSpPr>
              <p:nvPr/>
            </p:nvSpPr>
            <p:spPr bwMode="auto">
              <a:xfrm>
                <a:off x="3635"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1" name="Freeform 2686"/>
              <p:cNvSpPr>
                <a:spLocks/>
              </p:cNvSpPr>
              <p:nvPr/>
            </p:nvSpPr>
            <p:spPr bwMode="auto">
              <a:xfrm>
                <a:off x="3635"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2" name="Freeform 2687"/>
              <p:cNvSpPr>
                <a:spLocks/>
              </p:cNvSpPr>
              <p:nvPr/>
            </p:nvSpPr>
            <p:spPr bwMode="auto">
              <a:xfrm>
                <a:off x="3636"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4 w 5"/>
                  <a:gd name="T15" fmla="*/ 6 h 6"/>
                  <a:gd name="T16" fmla="*/ 5 w 5"/>
                  <a:gd name="T17" fmla="*/ 3 h 6"/>
                  <a:gd name="T18" fmla="*/ 4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4" y="6"/>
                    </a:lnTo>
                    <a:lnTo>
                      <a:pt x="5" y="3"/>
                    </a:lnTo>
                    <a:lnTo>
                      <a:pt x="4"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3" name="Freeform 2688"/>
              <p:cNvSpPr>
                <a:spLocks/>
              </p:cNvSpPr>
              <p:nvPr/>
            </p:nvSpPr>
            <p:spPr bwMode="auto">
              <a:xfrm>
                <a:off x="3638"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4" name="Freeform 2689"/>
              <p:cNvSpPr>
                <a:spLocks/>
              </p:cNvSpPr>
              <p:nvPr/>
            </p:nvSpPr>
            <p:spPr bwMode="auto">
              <a:xfrm>
                <a:off x="3638"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5" name="Freeform 2690"/>
              <p:cNvSpPr>
                <a:spLocks/>
              </p:cNvSpPr>
              <p:nvPr/>
            </p:nvSpPr>
            <p:spPr bwMode="auto">
              <a:xfrm>
                <a:off x="3640"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6" name="Freeform 2691"/>
              <p:cNvSpPr>
                <a:spLocks/>
              </p:cNvSpPr>
              <p:nvPr/>
            </p:nvSpPr>
            <p:spPr bwMode="auto">
              <a:xfrm>
                <a:off x="3640"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7" name="Rectangle 2692"/>
              <p:cNvSpPr>
                <a:spLocks noChangeArrowheads="1"/>
              </p:cNvSpPr>
              <p:nvPr/>
            </p:nvSpPr>
            <p:spPr bwMode="auto">
              <a:xfrm>
                <a:off x="3641"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368" name="Freeform 2693"/>
              <p:cNvSpPr>
                <a:spLocks/>
              </p:cNvSpPr>
              <p:nvPr/>
            </p:nvSpPr>
            <p:spPr bwMode="auto">
              <a:xfrm>
                <a:off x="3649"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9" name="Freeform 2694"/>
              <p:cNvSpPr>
                <a:spLocks/>
              </p:cNvSpPr>
              <p:nvPr/>
            </p:nvSpPr>
            <p:spPr bwMode="auto">
              <a:xfrm>
                <a:off x="3649"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0" name="Freeform 2695"/>
              <p:cNvSpPr>
                <a:spLocks/>
              </p:cNvSpPr>
              <p:nvPr/>
            </p:nvSpPr>
            <p:spPr bwMode="auto">
              <a:xfrm>
                <a:off x="3651"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1" name="Freeform 2696"/>
              <p:cNvSpPr>
                <a:spLocks/>
              </p:cNvSpPr>
              <p:nvPr/>
            </p:nvSpPr>
            <p:spPr bwMode="auto">
              <a:xfrm>
                <a:off x="3653"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2" name="Freeform 2697"/>
              <p:cNvSpPr>
                <a:spLocks/>
              </p:cNvSpPr>
              <p:nvPr/>
            </p:nvSpPr>
            <p:spPr bwMode="auto">
              <a:xfrm>
                <a:off x="3653"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3" name="Freeform 2698"/>
              <p:cNvSpPr>
                <a:spLocks/>
              </p:cNvSpPr>
              <p:nvPr/>
            </p:nvSpPr>
            <p:spPr bwMode="auto">
              <a:xfrm>
                <a:off x="3654"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4" name="Freeform 2699"/>
              <p:cNvSpPr>
                <a:spLocks/>
              </p:cNvSpPr>
              <p:nvPr/>
            </p:nvSpPr>
            <p:spPr bwMode="auto">
              <a:xfrm>
                <a:off x="3654"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5" name="Freeform 2700"/>
              <p:cNvSpPr>
                <a:spLocks/>
              </p:cNvSpPr>
              <p:nvPr/>
            </p:nvSpPr>
            <p:spPr bwMode="auto">
              <a:xfrm>
                <a:off x="3656"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6" name="Rectangle 2701"/>
              <p:cNvSpPr>
                <a:spLocks noChangeArrowheads="1"/>
              </p:cNvSpPr>
              <p:nvPr/>
            </p:nvSpPr>
            <p:spPr bwMode="auto">
              <a:xfrm>
                <a:off x="3657"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377" name="Freeform 2702"/>
              <p:cNvSpPr>
                <a:spLocks/>
              </p:cNvSpPr>
              <p:nvPr/>
            </p:nvSpPr>
            <p:spPr bwMode="auto">
              <a:xfrm>
                <a:off x="3665"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2 w 4"/>
                  <a:gd name="T15" fmla="*/ 6 h 6"/>
                  <a:gd name="T16" fmla="*/ 4 w 4"/>
                  <a:gd name="T17" fmla="*/ 3 h 6"/>
                  <a:gd name="T18" fmla="*/ 2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2" y="6"/>
                    </a:lnTo>
                    <a:lnTo>
                      <a:pt x="4" y="3"/>
                    </a:lnTo>
                    <a:lnTo>
                      <a:pt x="2"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8" name="Freeform 2703"/>
              <p:cNvSpPr>
                <a:spLocks/>
              </p:cNvSpPr>
              <p:nvPr/>
            </p:nvSpPr>
            <p:spPr bwMode="auto">
              <a:xfrm>
                <a:off x="3665"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9" name="Freeform 2704"/>
              <p:cNvSpPr>
                <a:spLocks/>
              </p:cNvSpPr>
              <p:nvPr/>
            </p:nvSpPr>
            <p:spPr bwMode="auto">
              <a:xfrm>
                <a:off x="3665"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0" name="Freeform 2705"/>
              <p:cNvSpPr>
                <a:spLocks/>
              </p:cNvSpPr>
              <p:nvPr/>
            </p:nvSpPr>
            <p:spPr bwMode="auto">
              <a:xfrm>
                <a:off x="3667"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1" name="Freeform 2706"/>
              <p:cNvSpPr>
                <a:spLocks/>
              </p:cNvSpPr>
              <p:nvPr/>
            </p:nvSpPr>
            <p:spPr bwMode="auto">
              <a:xfrm>
                <a:off x="3667"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2" name="Freeform 2707"/>
              <p:cNvSpPr>
                <a:spLocks/>
              </p:cNvSpPr>
              <p:nvPr/>
            </p:nvSpPr>
            <p:spPr bwMode="auto">
              <a:xfrm>
                <a:off x="3669"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3" name="Freeform 2708"/>
              <p:cNvSpPr>
                <a:spLocks/>
              </p:cNvSpPr>
              <p:nvPr/>
            </p:nvSpPr>
            <p:spPr bwMode="auto">
              <a:xfrm>
                <a:off x="3670"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4" name="Freeform 2709"/>
              <p:cNvSpPr>
                <a:spLocks/>
              </p:cNvSpPr>
              <p:nvPr/>
            </p:nvSpPr>
            <p:spPr bwMode="auto">
              <a:xfrm>
                <a:off x="3670"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5" name="Rectangle 2710"/>
              <p:cNvSpPr>
                <a:spLocks noChangeArrowheads="1"/>
              </p:cNvSpPr>
              <p:nvPr/>
            </p:nvSpPr>
            <p:spPr bwMode="auto">
              <a:xfrm>
                <a:off x="3672"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386" name="Freeform 2711"/>
              <p:cNvSpPr>
                <a:spLocks/>
              </p:cNvSpPr>
              <p:nvPr/>
            </p:nvSpPr>
            <p:spPr bwMode="auto">
              <a:xfrm>
                <a:off x="3680"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7" name="Freeform 2712"/>
              <p:cNvSpPr>
                <a:spLocks/>
              </p:cNvSpPr>
              <p:nvPr/>
            </p:nvSpPr>
            <p:spPr bwMode="auto">
              <a:xfrm>
                <a:off x="3680"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8" name="Freeform 2713"/>
              <p:cNvSpPr>
                <a:spLocks/>
              </p:cNvSpPr>
              <p:nvPr/>
            </p:nvSpPr>
            <p:spPr bwMode="auto">
              <a:xfrm>
                <a:off x="3682"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9" name="Freeform 2714"/>
              <p:cNvSpPr>
                <a:spLocks/>
              </p:cNvSpPr>
              <p:nvPr/>
            </p:nvSpPr>
            <p:spPr bwMode="auto">
              <a:xfrm>
                <a:off x="3682"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0" name="Freeform 2715"/>
              <p:cNvSpPr>
                <a:spLocks/>
              </p:cNvSpPr>
              <p:nvPr/>
            </p:nvSpPr>
            <p:spPr bwMode="auto">
              <a:xfrm>
                <a:off x="3683"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1" name="Freeform 2716"/>
              <p:cNvSpPr>
                <a:spLocks/>
              </p:cNvSpPr>
              <p:nvPr/>
            </p:nvSpPr>
            <p:spPr bwMode="auto">
              <a:xfrm>
                <a:off x="3685"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2" name="Freeform 2717"/>
              <p:cNvSpPr>
                <a:spLocks/>
              </p:cNvSpPr>
              <p:nvPr/>
            </p:nvSpPr>
            <p:spPr bwMode="auto">
              <a:xfrm>
                <a:off x="3685"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3" name="Freeform 2718"/>
              <p:cNvSpPr>
                <a:spLocks/>
              </p:cNvSpPr>
              <p:nvPr/>
            </p:nvSpPr>
            <p:spPr bwMode="auto">
              <a:xfrm>
                <a:off x="3686"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4" name="Rectangle 2719"/>
              <p:cNvSpPr>
                <a:spLocks noChangeArrowheads="1"/>
              </p:cNvSpPr>
              <p:nvPr/>
            </p:nvSpPr>
            <p:spPr bwMode="auto">
              <a:xfrm>
                <a:off x="3686" y="3484"/>
                <a:ext cx="2"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395" name="Freeform 2720"/>
              <p:cNvSpPr>
                <a:spLocks/>
              </p:cNvSpPr>
              <p:nvPr/>
            </p:nvSpPr>
            <p:spPr bwMode="auto">
              <a:xfrm>
                <a:off x="3695"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6" name="Freeform 2721"/>
              <p:cNvSpPr>
                <a:spLocks/>
              </p:cNvSpPr>
              <p:nvPr/>
            </p:nvSpPr>
            <p:spPr bwMode="auto">
              <a:xfrm>
                <a:off x="3696"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7" name="Freeform 2722"/>
              <p:cNvSpPr>
                <a:spLocks/>
              </p:cNvSpPr>
              <p:nvPr/>
            </p:nvSpPr>
            <p:spPr bwMode="auto">
              <a:xfrm>
                <a:off x="3698"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8" name="Freeform 2723"/>
              <p:cNvSpPr>
                <a:spLocks/>
              </p:cNvSpPr>
              <p:nvPr/>
            </p:nvSpPr>
            <p:spPr bwMode="auto">
              <a:xfrm>
                <a:off x="3698"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9" name="Freeform 2724"/>
              <p:cNvSpPr>
                <a:spLocks/>
              </p:cNvSpPr>
              <p:nvPr/>
            </p:nvSpPr>
            <p:spPr bwMode="auto">
              <a:xfrm>
                <a:off x="3699"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00" name="Freeform 2725"/>
              <p:cNvSpPr>
                <a:spLocks/>
              </p:cNvSpPr>
              <p:nvPr/>
            </p:nvSpPr>
            <p:spPr bwMode="auto">
              <a:xfrm>
                <a:off x="3699"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01" name="Freeform 2726"/>
              <p:cNvSpPr>
                <a:spLocks/>
              </p:cNvSpPr>
              <p:nvPr/>
            </p:nvSpPr>
            <p:spPr bwMode="auto">
              <a:xfrm>
                <a:off x="3701"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02" name="Rectangle 2727"/>
              <p:cNvSpPr>
                <a:spLocks noChangeArrowheads="1"/>
              </p:cNvSpPr>
              <p:nvPr/>
            </p:nvSpPr>
            <p:spPr bwMode="auto">
              <a:xfrm>
                <a:off x="3703"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403" name="Freeform 2728"/>
              <p:cNvSpPr>
                <a:spLocks/>
              </p:cNvSpPr>
              <p:nvPr/>
            </p:nvSpPr>
            <p:spPr bwMode="auto">
              <a:xfrm>
                <a:off x="3711" y="3484"/>
                <a:ext cx="3" cy="6"/>
              </a:xfrm>
              <a:custGeom>
                <a:avLst/>
                <a:gdLst>
                  <a:gd name="T0" fmla="*/ 0 w 3"/>
                  <a:gd name="T1" fmla="*/ 6 h 6"/>
                  <a:gd name="T2" fmla="*/ 0 w 3"/>
                  <a:gd name="T3" fmla="*/ 0 h 6"/>
                  <a:gd name="T4" fmla="*/ 0 w 3"/>
                  <a:gd name="T5" fmla="*/ 0 h 6"/>
                  <a:gd name="T6" fmla="*/ 0 w 3"/>
                  <a:gd name="T7" fmla="*/ 6 h 6"/>
                  <a:gd name="T8" fmla="*/ 0 w 3"/>
                  <a:gd name="T9" fmla="*/ 6 h 6"/>
                  <a:gd name="T10" fmla="*/ 0 w 3"/>
                  <a:gd name="T11" fmla="*/ 6 h 6"/>
                  <a:gd name="T12" fmla="*/ 0 w 3"/>
                  <a:gd name="T13" fmla="*/ 6 h 6"/>
                  <a:gd name="T14" fmla="*/ 3 w 3"/>
                  <a:gd name="T15" fmla="*/ 6 h 6"/>
                  <a:gd name="T16" fmla="*/ 3 w 3"/>
                  <a:gd name="T17" fmla="*/ 3 h 6"/>
                  <a:gd name="T18" fmla="*/ 3 w 3"/>
                  <a:gd name="T19" fmla="*/ 0 h 6"/>
                  <a:gd name="T20" fmla="*/ 0 w 3"/>
                  <a:gd name="T21" fmla="*/ 0 h 6"/>
                  <a:gd name="T22" fmla="*/ 0 w 3"/>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lnTo>
                      <a:pt x="0" y="0"/>
                    </a:lnTo>
                    <a:lnTo>
                      <a:pt x="0" y="6"/>
                    </a:lnTo>
                    <a:lnTo>
                      <a:pt x="3" y="6"/>
                    </a:lnTo>
                    <a:lnTo>
                      <a:pt x="3"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04" name="Freeform 2729"/>
              <p:cNvSpPr>
                <a:spLocks/>
              </p:cNvSpPr>
              <p:nvPr/>
            </p:nvSpPr>
            <p:spPr bwMode="auto">
              <a:xfrm>
                <a:off x="3711"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05" name="Freeform 2730"/>
              <p:cNvSpPr>
                <a:spLocks/>
              </p:cNvSpPr>
              <p:nvPr/>
            </p:nvSpPr>
            <p:spPr bwMode="auto">
              <a:xfrm>
                <a:off x="3712"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06" name="Freeform 2731"/>
              <p:cNvSpPr>
                <a:spLocks/>
              </p:cNvSpPr>
              <p:nvPr/>
            </p:nvSpPr>
            <p:spPr bwMode="auto">
              <a:xfrm>
                <a:off x="3712"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07" name="Freeform 2732"/>
              <p:cNvSpPr>
                <a:spLocks/>
              </p:cNvSpPr>
              <p:nvPr/>
            </p:nvSpPr>
            <p:spPr bwMode="auto">
              <a:xfrm>
                <a:off x="3714"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08" name="Freeform 2733"/>
              <p:cNvSpPr>
                <a:spLocks/>
              </p:cNvSpPr>
              <p:nvPr/>
            </p:nvSpPr>
            <p:spPr bwMode="auto">
              <a:xfrm>
                <a:off x="3714"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09" name="Freeform 2734"/>
              <p:cNvSpPr>
                <a:spLocks/>
              </p:cNvSpPr>
              <p:nvPr/>
            </p:nvSpPr>
            <p:spPr bwMode="auto">
              <a:xfrm>
                <a:off x="3716"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6 h 6"/>
                  <a:gd name="T16" fmla="*/ 4 w 4"/>
                  <a:gd name="T17" fmla="*/ 3 h 6"/>
                  <a:gd name="T18" fmla="*/ 3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3" y="6"/>
                    </a:lnTo>
                    <a:lnTo>
                      <a:pt x="4"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10" name="Freeform 2735"/>
              <p:cNvSpPr>
                <a:spLocks/>
              </p:cNvSpPr>
              <p:nvPr/>
            </p:nvSpPr>
            <p:spPr bwMode="auto">
              <a:xfrm>
                <a:off x="3717"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11" name="Rectangle 2736"/>
              <p:cNvSpPr>
                <a:spLocks noChangeArrowheads="1"/>
              </p:cNvSpPr>
              <p:nvPr/>
            </p:nvSpPr>
            <p:spPr bwMode="auto">
              <a:xfrm>
                <a:off x="3717" y="3484"/>
                <a:ext cx="2"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412" name="Freeform 2737"/>
              <p:cNvSpPr>
                <a:spLocks/>
              </p:cNvSpPr>
              <p:nvPr/>
            </p:nvSpPr>
            <p:spPr bwMode="auto">
              <a:xfrm>
                <a:off x="3725"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13" name="Freeform 2738"/>
              <p:cNvSpPr>
                <a:spLocks/>
              </p:cNvSpPr>
              <p:nvPr/>
            </p:nvSpPr>
            <p:spPr bwMode="auto">
              <a:xfrm>
                <a:off x="3727"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14" name="Freeform 2739"/>
              <p:cNvSpPr>
                <a:spLocks/>
              </p:cNvSpPr>
              <p:nvPr/>
            </p:nvSpPr>
            <p:spPr bwMode="auto">
              <a:xfrm>
                <a:off x="3727"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15" name="Freeform 2740"/>
              <p:cNvSpPr>
                <a:spLocks/>
              </p:cNvSpPr>
              <p:nvPr/>
            </p:nvSpPr>
            <p:spPr bwMode="auto">
              <a:xfrm>
                <a:off x="3729"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6 h 6"/>
                  <a:gd name="T16" fmla="*/ 4 w 4"/>
                  <a:gd name="T17" fmla="*/ 3 h 6"/>
                  <a:gd name="T18" fmla="*/ 3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3" y="6"/>
                    </a:lnTo>
                    <a:lnTo>
                      <a:pt x="4"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16" name="Freeform 2741"/>
              <p:cNvSpPr>
                <a:spLocks/>
              </p:cNvSpPr>
              <p:nvPr/>
            </p:nvSpPr>
            <p:spPr bwMode="auto">
              <a:xfrm>
                <a:off x="3730"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17" name="Freeform 2742"/>
              <p:cNvSpPr>
                <a:spLocks/>
              </p:cNvSpPr>
              <p:nvPr/>
            </p:nvSpPr>
            <p:spPr bwMode="auto">
              <a:xfrm>
                <a:off x="3730"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18" name="Freeform 2743"/>
              <p:cNvSpPr>
                <a:spLocks/>
              </p:cNvSpPr>
              <p:nvPr/>
            </p:nvSpPr>
            <p:spPr bwMode="auto">
              <a:xfrm>
                <a:off x="3732"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19" name="Freeform 2744"/>
              <p:cNvSpPr>
                <a:spLocks/>
              </p:cNvSpPr>
              <p:nvPr/>
            </p:nvSpPr>
            <p:spPr bwMode="auto">
              <a:xfrm>
                <a:off x="3732"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20" name="Rectangle 2745"/>
              <p:cNvSpPr>
                <a:spLocks noChangeArrowheads="1"/>
              </p:cNvSpPr>
              <p:nvPr/>
            </p:nvSpPr>
            <p:spPr bwMode="auto">
              <a:xfrm>
                <a:off x="3733"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421" name="Freeform 2746"/>
              <p:cNvSpPr>
                <a:spLocks/>
              </p:cNvSpPr>
              <p:nvPr/>
            </p:nvSpPr>
            <p:spPr bwMode="auto">
              <a:xfrm>
                <a:off x="3741"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4 w 4"/>
                  <a:gd name="T15" fmla="*/ 6 h 6"/>
                  <a:gd name="T16" fmla="*/ 4 w 4"/>
                  <a:gd name="T17" fmla="*/ 3 h 6"/>
                  <a:gd name="T18" fmla="*/ 4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4" y="6"/>
                    </a:lnTo>
                    <a:lnTo>
                      <a:pt x="4"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22" name="Freeform 2747"/>
              <p:cNvSpPr>
                <a:spLocks/>
              </p:cNvSpPr>
              <p:nvPr/>
            </p:nvSpPr>
            <p:spPr bwMode="auto">
              <a:xfrm>
                <a:off x="3741"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23" name="Freeform 2748"/>
              <p:cNvSpPr>
                <a:spLocks/>
              </p:cNvSpPr>
              <p:nvPr/>
            </p:nvSpPr>
            <p:spPr bwMode="auto">
              <a:xfrm>
                <a:off x="3741"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24" name="Freeform 2749"/>
              <p:cNvSpPr>
                <a:spLocks/>
              </p:cNvSpPr>
              <p:nvPr/>
            </p:nvSpPr>
            <p:spPr bwMode="auto">
              <a:xfrm>
                <a:off x="3743"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25" name="Freeform 2750"/>
              <p:cNvSpPr>
                <a:spLocks/>
              </p:cNvSpPr>
              <p:nvPr/>
            </p:nvSpPr>
            <p:spPr bwMode="auto">
              <a:xfrm>
                <a:off x="3745"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26" name="Freeform 2751"/>
              <p:cNvSpPr>
                <a:spLocks/>
              </p:cNvSpPr>
              <p:nvPr/>
            </p:nvSpPr>
            <p:spPr bwMode="auto">
              <a:xfrm>
                <a:off x="3745"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27" name="Freeform 2752"/>
              <p:cNvSpPr>
                <a:spLocks/>
              </p:cNvSpPr>
              <p:nvPr/>
            </p:nvSpPr>
            <p:spPr bwMode="auto">
              <a:xfrm>
                <a:off x="3746"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28" name="Freeform 2753"/>
              <p:cNvSpPr>
                <a:spLocks/>
              </p:cNvSpPr>
              <p:nvPr/>
            </p:nvSpPr>
            <p:spPr bwMode="auto">
              <a:xfrm>
                <a:off x="3746"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29" name="Rectangle 2754"/>
              <p:cNvSpPr>
                <a:spLocks noChangeArrowheads="1"/>
              </p:cNvSpPr>
              <p:nvPr/>
            </p:nvSpPr>
            <p:spPr bwMode="auto">
              <a:xfrm>
                <a:off x="3748"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430" name="Freeform 2755"/>
              <p:cNvSpPr>
                <a:spLocks/>
              </p:cNvSpPr>
              <p:nvPr/>
            </p:nvSpPr>
            <p:spPr bwMode="auto">
              <a:xfrm>
                <a:off x="3756"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31" name="Freeform 2756"/>
              <p:cNvSpPr>
                <a:spLocks/>
              </p:cNvSpPr>
              <p:nvPr/>
            </p:nvSpPr>
            <p:spPr bwMode="auto">
              <a:xfrm>
                <a:off x="3758"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32" name="Freeform 2757"/>
              <p:cNvSpPr>
                <a:spLocks/>
              </p:cNvSpPr>
              <p:nvPr/>
            </p:nvSpPr>
            <p:spPr bwMode="auto">
              <a:xfrm>
                <a:off x="3758"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33" name="Freeform 2758"/>
              <p:cNvSpPr>
                <a:spLocks/>
              </p:cNvSpPr>
              <p:nvPr/>
            </p:nvSpPr>
            <p:spPr bwMode="auto">
              <a:xfrm>
                <a:off x="3759" y="3482"/>
                <a:ext cx="5" cy="8"/>
              </a:xfrm>
              <a:custGeom>
                <a:avLst/>
                <a:gdLst>
                  <a:gd name="T0" fmla="*/ 0 w 5"/>
                  <a:gd name="T1" fmla="*/ 0 h 8"/>
                  <a:gd name="T2" fmla="*/ 0 w 5"/>
                  <a:gd name="T3" fmla="*/ 0 h 8"/>
                  <a:gd name="T4" fmla="*/ 0 w 5"/>
                  <a:gd name="T5" fmla="*/ 2 h 8"/>
                  <a:gd name="T6" fmla="*/ 0 w 5"/>
                  <a:gd name="T7" fmla="*/ 8 h 8"/>
                  <a:gd name="T8" fmla="*/ 2 w 5"/>
                  <a:gd name="T9" fmla="*/ 8 h 8"/>
                  <a:gd name="T10" fmla="*/ 0 w 5"/>
                  <a:gd name="T11" fmla="*/ 0 h 8"/>
                  <a:gd name="T12" fmla="*/ 2 w 5"/>
                  <a:gd name="T13" fmla="*/ 8 h 8"/>
                  <a:gd name="T14" fmla="*/ 4 w 5"/>
                  <a:gd name="T15" fmla="*/ 6 h 8"/>
                  <a:gd name="T16" fmla="*/ 5 w 5"/>
                  <a:gd name="T17" fmla="*/ 5 h 8"/>
                  <a:gd name="T18" fmla="*/ 4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2"/>
                    </a:lnTo>
                    <a:lnTo>
                      <a:pt x="0" y="8"/>
                    </a:lnTo>
                    <a:lnTo>
                      <a:pt x="2" y="8"/>
                    </a:lnTo>
                    <a:lnTo>
                      <a:pt x="0" y="0"/>
                    </a:lnTo>
                    <a:lnTo>
                      <a:pt x="2" y="8"/>
                    </a:lnTo>
                    <a:lnTo>
                      <a:pt x="4" y="6"/>
                    </a:lnTo>
                    <a:lnTo>
                      <a:pt x="5" y="5"/>
                    </a:lnTo>
                    <a:lnTo>
                      <a:pt x="4" y="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34" name="Freeform 2759"/>
              <p:cNvSpPr>
                <a:spLocks/>
              </p:cNvSpPr>
              <p:nvPr/>
            </p:nvSpPr>
            <p:spPr bwMode="auto">
              <a:xfrm>
                <a:off x="3759"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35" name="Freeform 2760"/>
              <p:cNvSpPr>
                <a:spLocks/>
              </p:cNvSpPr>
              <p:nvPr/>
            </p:nvSpPr>
            <p:spPr bwMode="auto">
              <a:xfrm>
                <a:off x="3761"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5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5"/>
                    </a:lnTo>
                    <a:lnTo>
                      <a:pt x="3"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36" name="Freeform 2761"/>
              <p:cNvSpPr>
                <a:spLocks/>
              </p:cNvSpPr>
              <p:nvPr/>
            </p:nvSpPr>
            <p:spPr bwMode="auto">
              <a:xfrm>
                <a:off x="3763" y="3482"/>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5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37" name="Freeform 2762"/>
              <p:cNvSpPr>
                <a:spLocks/>
              </p:cNvSpPr>
              <p:nvPr/>
            </p:nvSpPr>
            <p:spPr bwMode="auto">
              <a:xfrm>
                <a:off x="3763" y="3482"/>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5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5"/>
                    </a:lnTo>
                    <a:lnTo>
                      <a:pt x="4"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38" name="Rectangle 2763"/>
              <p:cNvSpPr>
                <a:spLocks noChangeArrowheads="1"/>
              </p:cNvSpPr>
              <p:nvPr/>
            </p:nvSpPr>
            <p:spPr bwMode="auto">
              <a:xfrm>
                <a:off x="3764" y="3482"/>
                <a:ext cx="1"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439" name="Freeform 2764"/>
              <p:cNvSpPr>
                <a:spLocks/>
              </p:cNvSpPr>
              <p:nvPr/>
            </p:nvSpPr>
            <p:spPr bwMode="auto">
              <a:xfrm>
                <a:off x="3772" y="3482"/>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2 w 3"/>
                  <a:gd name="T15" fmla="*/ 6 h 8"/>
                  <a:gd name="T16" fmla="*/ 3 w 3"/>
                  <a:gd name="T17" fmla="*/ 5 h 8"/>
                  <a:gd name="T18" fmla="*/ 2 w 3"/>
                  <a:gd name="T19" fmla="*/ 2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2" y="6"/>
                    </a:lnTo>
                    <a:lnTo>
                      <a:pt x="3" y="5"/>
                    </a:lnTo>
                    <a:lnTo>
                      <a:pt x="2"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40" name="Freeform 2765"/>
              <p:cNvSpPr>
                <a:spLocks/>
              </p:cNvSpPr>
              <p:nvPr/>
            </p:nvSpPr>
            <p:spPr bwMode="auto">
              <a:xfrm>
                <a:off x="3772"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41" name="Freeform 2766"/>
              <p:cNvSpPr>
                <a:spLocks/>
              </p:cNvSpPr>
              <p:nvPr/>
            </p:nvSpPr>
            <p:spPr bwMode="auto">
              <a:xfrm>
                <a:off x="3772"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42" name="Freeform 2767"/>
              <p:cNvSpPr>
                <a:spLocks/>
              </p:cNvSpPr>
              <p:nvPr/>
            </p:nvSpPr>
            <p:spPr bwMode="auto">
              <a:xfrm>
                <a:off x="3774" y="3482"/>
                <a:ext cx="5" cy="8"/>
              </a:xfrm>
              <a:custGeom>
                <a:avLst/>
                <a:gdLst>
                  <a:gd name="T0" fmla="*/ 0 w 5"/>
                  <a:gd name="T1" fmla="*/ 0 h 8"/>
                  <a:gd name="T2" fmla="*/ 0 w 5"/>
                  <a:gd name="T3" fmla="*/ 0 h 8"/>
                  <a:gd name="T4" fmla="*/ 0 w 5"/>
                  <a:gd name="T5" fmla="*/ 0 h 8"/>
                  <a:gd name="T6" fmla="*/ 0 w 5"/>
                  <a:gd name="T7" fmla="*/ 8 h 8"/>
                  <a:gd name="T8" fmla="*/ 1 w 5"/>
                  <a:gd name="T9" fmla="*/ 8 h 8"/>
                  <a:gd name="T10" fmla="*/ 0 w 5"/>
                  <a:gd name="T11" fmla="*/ 0 h 8"/>
                  <a:gd name="T12" fmla="*/ 1 w 5"/>
                  <a:gd name="T13" fmla="*/ 8 h 8"/>
                  <a:gd name="T14" fmla="*/ 3 w 5"/>
                  <a:gd name="T15" fmla="*/ 6 h 8"/>
                  <a:gd name="T16" fmla="*/ 5 w 5"/>
                  <a:gd name="T17" fmla="*/ 5 h 8"/>
                  <a:gd name="T18" fmla="*/ 3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1" y="8"/>
                    </a:lnTo>
                    <a:lnTo>
                      <a:pt x="0" y="0"/>
                    </a:lnTo>
                    <a:lnTo>
                      <a:pt x="1" y="8"/>
                    </a:lnTo>
                    <a:lnTo>
                      <a:pt x="3" y="6"/>
                    </a:lnTo>
                    <a:lnTo>
                      <a:pt x="5" y="5"/>
                    </a:lnTo>
                    <a:lnTo>
                      <a:pt x="3" y="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43" name="Freeform 2768"/>
              <p:cNvSpPr>
                <a:spLocks/>
              </p:cNvSpPr>
              <p:nvPr/>
            </p:nvSpPr>
            <p:spPr bwMode="auto">
              <a:xfrm>
                <a:off x="3774"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5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5"/>
                    </a:lnTo>
                    <a:lnTo>
                      <a:pt x="5"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44" name="Freeform 2769"/>
              <p:cNvSpPr>
                <a:spLocks/>
              </p:cNvSpPr>
              <p:nvPr/>
            </p:nvSpPr>
            <p:spPr bwMode="auto">
              <a:xfrm>
                <a:off x="3775"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5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5"/>
                    </a:lnTo>
                    <a:lnTo>
                      <a:pt x="4"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45" name="Freeform 2770"/>
              <p:cNvSpPr>
                <a:spLocks/>
              </p:cNvSpPr>
              <p:nvPr/>
            </p:nvSpPr>
            <p:spPr bwMode="auto">
              <a:xfrm>
                <a:off x="3777"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46" name="Freeform 2771"/>
              <p:cNvSpPr>
                <a:spLocks/>
              </p:cNvSpPr>
              <p:nvPr/>
            </p:nvSpPr>
            <p:spPr bwMode="auto">
              <a:xfrm>
                <a:off x="3777"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47" name="Rectangle 2772"/>
              <p:cNvSpPr>
                <a:spLocks noChangeArrowheads="1"/>
              </p:cNvSpPr>
              <p:nvPr/>
            </p:nvSpPr>
            <p:spPr bwMode="auto">
              <a:xfrm>
                <a:off x="3779" y="3482"/>
                <a:ext cx="1"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448" name="Freeform 2773"/>
              <p:cNvSpPr>
                <a:spLocks/>
              </p:cNvSpPr>
              <p:nvPr/>
            </p:nvSpPr>
            <p:spPr bwMode="auto">
              <a:xfrm>
                <a:off x="3787" y="3482"/>
                <a:ext cx="5" cy="8"/>
              </a:xfrm>
              <a:custGeom>
                <a:avLst/>
                <a:gdLst>
                  <a:gd name="T0" fmla="*/ 0 w 5"/>
                  <a:gd name="T1" fmla="*/ 0 h 8"/>
                  <a:gd name="T2" fmla="*/ 0 w 5"/>
                  <a:gd name="T3" fmla="*/ 0 h 8"/>
                  <a:gd name="T4" fmla="*/ 0 w 5"/>
                  <a:gd name="T5" fmla="*/ 0 h 8"/>
                  <a:gd name="T6" fmla="*/ 0 w 5"/>
                  <a:gd name="T7" fmla="*/ 8 h 8"/>
                  <a:gd name="T8" fmla="*/ 1 w 5"/>
                  <a:gd name="T9" fmla="*/ 8 h 8"/>
                  <a:gd name="T10" fmla="*/ 0 w 5"/>
                  <a:gd name="T11" fmla="*/ 0 h 8"/>
                  <a:gd name="T12" fmla="*/ 1 w 5"/>
                  <a:gd name="T13" fmla="*/ 8 h 8"/>
                  <a:gd name="T14" fmla="*/ 3 w 5"/>
                  <a:gd name="T15" fmla="*/ 6 h 8"/>
                  <a:gd name="T16" fmla="*/ 5 w 5"/>
                  <a:gd name="T17" fmla="*/ 3 h 8"/>
                  <a:gd name="T18" fmla="*/ 3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1" y="8"/>
                    </a:lnTo>
                    <a:lnTo>
                      <a:pt x="0" y="0"/>
                    </a:lnTo>
                    <a:lnTo>
                      <a:pt x="1" y="8"/>
                    </a:lnTo>
                    <a:lnTo>
                      <a:pt x="3" y="6"/>
                    </a:lnTo>
                    <a:lnTo>
                      <a:pt x="5" y="3"/>
                    </a:lnTo>
                    <a:lnTo>
                      <a:pt x="3" y="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49" name="Freeform 2774"/>
              <p:cNvSpPr>
                <a:spLocks/>
              </p:cNvSpPr>
              <p:nvPr/>
            </p:nvSpPr>
            <p:spPr bwMode="auto">
              <a:xfrm>
                <a:off x="3787"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5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5"/>
                    </a:lnTo>
                    <a:lnTo>
                      <a:pt x="5"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0" name="Freeform 2775"/>
              <p:cNvSpPr>
                <a:spLocks/>
              </p:cNvSpPr>
              <p:nvPr/>
            </p:nvSpPr>
            <p:spPr bwMode="auto">
              <a:xfrm>
                <a:off x="3788" y="3482"/>
                <a:ext cx="5" cy="8"/>
              </a:xfrm>
              <a:custGeom>
                <a:avLst/>
                <a:gdLst>
                  <a:gd name="T0" fmla="*/ 2 w 5"/>
                  <a:gd name="T1" fmla="*/ 0 h 8"/>
                  <a:gd name="T2" fmla="*/ 0 w 5"/>
                  <a:gd name="T3" fmla="*/ 0 h 8"/>
                  <a:gd name="T4" fmla="*/ 0 w 5"/>
                  <a:gd name="T5" fmla="*/ 0 h 8"/>
                  <a:gd name="T6" fmla="*/ 0 w 5"/>
                  <a:gd name="T7" fmla="*/ 8 h 8"/>
                  <a:gd name="T8" fmla="*/ 2 w 5"/>
                  <a:gd name="T9" fmla="*/ 8 h 8"/>
                  <a:gd name="T10" fmla="*/ 2 w 5"/>
                  <a:gd name="T11" fmla="*/ 0 h 8"/>
                  <a:gd name="T12" fmla="*/ 2 w 5"/>
                  <a:gd name="T13" fmla="*/ 8 h 8"/>
                  <a:gd name="T14" fmla="*/ 4 w 5"/>
                  <a:gd name="T15" fmla="*/ 6 h 8"/>
                  <a:gd name="T16" fmla="*/ 5 w 5"/>
                  <a:gd name="T17" fmla="*/ 3 h 8"/>
                  <a:gd name="T18" fmla="*/ 4 w 5"/>
                  <a:gd name="T19" fmla="*/ 2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8"/>
                    </a:lnTo>
                    <a:lnTo>
                      <a:pt x="2" y="8"/>
                    </a:lnTo>
                    <a:lnTo>
                      <a:pt x="2" y="0"/>
                    </a:lnTo>
                    <a:lnTo>
                      <a:pt x="2" y="8"/>
                    </a:lnTo>
                    <a:lnTo>
                      <a:pt x="4" y="6"/>
                    </a:lnTo>
                    <a:lnTo>
                      <a:pt x="5" y="3"/>
                    </a:lnTo>
                    <a:lnTo>
                      <a:pt x="4" y="2"/>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1" name="Freeform 2776"/>
              <p:cNvSpPr>
                <a:spLocks/>
              </p:cNvSpPr>
              <p:nvPr/>
            </p:nvSpPr>
            <p:spPr bwMode="auto">
              <a:xfrm>
                <a:off x="3790"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2" name="Freeform 2777"/>
              <p:cNvSpPr>
                <a:spLocks/>
              </p:cNvSpPr>
              <p:nvPr/>
            </p:nvSpPr>
            <p:spPr bwMode="auto">
              <a:xfrm>
                <a:off x="3790" y="3482"/>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3 h 8"/>
                  <a:gd name="T18" fmla="*/ 3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6"/>
                    </a:lnTo>
                    <a:lnTo>
                      <a:pt x="5" y="3"/>
                    </a:lnTo>
                    <a:lnTo>
                      <a:pt x="3"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3" name="Freeform 2778"/>
              <p:cNvSpPr>
                <a:spLocks/>
              </p:cNvSpPr>
              <p:nvPr/>
            </p:nvSpPr>
            <p:spPr bwMode="auto">
              <a:xfrm>
                <a:off x="3792" y="3482"/>
                <a:ext cx="4" cy="8"/>
              </a:xfrm>
              <a:custGeom>
                <a:avLst/>
                <a:gdLst>
                  <a:gd name="T0" fmla="*/ 1 w 4"/>
                  <a:gd name="T1" fmla="*/ 8 h 8"/>
                  <a:gd name="T2" fmla="*/ 0 w 4"/>
                  <a:gd name="T3" fmla="*/ 0 h 8"/>
                  <a:gd name="T4" fmla="*/ 0 w 4"/>
                  <a:gd name="T5" fmla="*/ 0 h 8"/>
                  <a:gd name="T6" fmla="*/ 0 w 4"/>
                  <a:gd name="T7" fmla="*/ 8 h 8"/>
                  <a:gd name="T8" fmla="*/ 0 w 4"/>
                  <a:gd name="T9" fmla="*/ 8 h 8"/>
                  <a:gd name="T10" fmla="*/ 1 w 4"/>
                  <a:gd name="T11" fmla="*/ 8 h 8"/>
                  <a:gd name="T12" fmla="*/ 0 w 4"/>
                  <a:gd name="T13" fmla="*/ 8 h 8"/>
                  <a:gd name="T14" fmla="*/ 3 w 4"/>
                  <a:gd name="T15" fmla="*/ 6 h 8"/>
                  <a:gd name="T16" fmla="*/ 4 w 4"/>
                  <a:gd name="T17" fmla="*/ 3 h 8"/>
                  <a:gd name="T18" fmla="*/ 3 w 4"/>
                  <a:gd name="T19" fmla="*/ 2 h 8"/>
                  <a:gd name="T20" fmla="*/ 0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0" y="0"/>
                    </a:lnTo>
                    <a:lnTo>
                      <a:pt x="0" y="8"/>
                    </a:lnTo>
                    <a:lnTo>
                      <a:pt x="1" y="8"/>
                    </a:lnTo>
                    <a:lnTo>
                      <a:pt x="0" y="8"/>
                    </a:lnTo>
                    <a:lnTo>
                      <a:pt x="3" y="6"/>
                    </a:lnTo>
                    <a:lnTo>
                      <a:pt x="4" y="3"/>
                    </a:lnTo>
                    <a:lnTo>
                      <a:pt x="3" y="2"/>
                    </a:lnTo>
                    <a:lnTo>
                      <a:pt x="0"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4" name="Freeform 2779"/>
              <p:cNvSpPr>
                <a:spLocks/>
              </p:cNvSpPr>
              <p:nvPr/>
            </p:nvSpPr>
            <p:spPr bwMode="auto">
              <a:xfrm>
                <a:off x="3792" y="3482"/>
                <a:ext cx="4" cy="8"/>
              </a:xfrm>
              <a:custGeom>
                <a:avLst/>
                <a:gdLst>
                  <a:gd name="T0" fmla="*/ 1 w 4"/>
                  <a:gd name="T1" fmla="*/ 0 h 8"/>
                  <a:gd name="T2" fmla="*/ 1 w 4"/>
                  <a:gd name="T3" fmla="*/ 0 h 8"/>
                  <a:gd name="T4" fmla="*/ 0 w 4"/>
                  <a:gd name="T5" fmla="*/ 0 h 8"/>
                  <a:gd name="T6" fmla="*/ 1 w 4"/>
                  <a:gd name="T7" fmla="*/ 8 h 8"/>
                  <a:gd name="T8" fmla="*/ 1 w 4"/>
                  <a:gd name="T9" fmla="*/ 8 h 8"/>
                  <a:gd name="T10" fmla="*/ 1 w 4"/>
                  <a:gd name="T11" fmla="*/ 0 h 8"/>
                  <a:gd name="T12" fmla="*/ 1 w 4"/>
                  <a:gd name="T13" fmla="*/ 8 h 8"/>
                  <a:gd name="T14" fmla="*/ 4 w 4"/>
                  <a:gd name="T15" fmla="*/ 6 h 8"/>
                  <a:gd name="T16" fmla="*/ 4 w 4"/>
                  <a:gd name="T17" fmla="*/ 3 h 8"/>
                  <a:gd name="T18" fmla="*/ 4 w 4"/>
                  <a:gd name="T19" fmla="*/ 2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1" y="8"/>
                    </a:lnTo>
                    <a:lnTo>
                      <a:pt x="1" y="0"/>
                    </a:lnTo>
                    <a:lnTo>
                      <a:pt x="1" y="8"/>
                    </a:lnTo>
                    <a:lnTo>
                      <a:pt x="4" y="6"/>
                    </a:lnTo>
                    <a:lnTo>
                      <a:pt x="4" y="3"/>
                    </a:lnTo>
                    <a:lnTo>
                      <a:pt x="4" y="2"/>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5" name="Freeform 2780"/>
              <p:cNvSpPr>
                <a:spLocks/>
              </p:cNvSpPr>
              <p:nvPr/>
            </p:nvSpPr>
            <p:spPr bwMode="auto">
              <a:xfrm>
                <a:off x="3793"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3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3"/>
                    </a:lnTo>
                    <a:lnTo>
                      <a:pt x="3"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6" name="Freeform 2781"/>
              <p:cNvSpPr>
                <a:spLocks/>
              </p:cNvSpPr>
              <p:nvPr/>
            </p:nvSpPr>
            <p:spPr bwMode="auto">
              <a:xfrm>
                <a:off x="3793" y="3482"/>
                <a:ext cx="2" cy="8"/>
              </a:xfrm>
              <a:custGeom>
                <a:avLst/>
                <a:gdLst>
                  <a:gd name="T0" fmla="*/ 2 w 2"/>
                  <a:gd name="T1" fmla="*/ 0 h 8"/>
                  <a:gd name="T2" fmla="*/ 2 w 2"/>
                  <a:gd name="T3" fmla="*/ 8 h 8"/>
                  <a:gd name="T4" fmla="*/ 2 w 2"/>
                  <a:gd name="T5" fmla="*/ 8 h 8"/>
                  <a:gd name="T6" fmla="*/ 0 w 2"/>
                  <a:gd name="T7" fmla="*/ 0 h 8"/>
                  <a:gd name="T8" fmla="*/ 2 w 2"/>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0"/>
                    </a:moveTo>
                    <a:lnTo>
                      <a:pt x="2" y="8"/>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7" name="Freeform 2782"/>
              <p:cNvSpPr>
                <a:spLocks/>
              </p:cNvSpPr>
              <p:nvPr/>
            </p:nvSpPr>
            <p:spPr bwMode="auto">
              <a:xfrm>
                <a:off x="3801" y="3482"/>
                <a:ext cx="5" cy="6"/>
              </a:xfrm>
              <a:custGeom>
                <a:avLst/>
                <a:gdLst>
                  <a:gd name="T0" fmla="*/ 2 w 5"/>
                  <a:gd name="T1" fmla="*/ 0 h 6"/>
                  <a:gd name="T2" fmla="*/ 2 w 5"/>
                  <a:gd name="T3" fmla="*/ 0 h 6"/>
                  <a:gd name="T4" fmla="*/ 0 w 5"/>
                  <a:gd name="T5" fmla="*/ 0 h 6"/>
                  <a:gd name="T6" fmla="*/ 2 w 5"/>
                  <a:gd name="T7" fmla="*/ 6 h 6"/>
                  <a:gd name="T8" fmla="*/ 2 w 5"/>
                  <a:gd name="T9" fmla="*/ 6 h 6"/>
                  <a:gd name="T10" fmla="*/ 2 w 5"/>
                  <a:gd name="T11" fmla="*/ 0 h 6"/>
                  <a:gd name="T12" fmla="*/ 2 w 5"/>
                  <a:gd name="T13" fmla="*/ 6 h 6"/>
                  <a:gd name="T14" fmla="*/ 5 w 5"/>
                  <a:gd name="T15" fmla="*/ 5 h 6"/>
                  <a:gd name="T16" fmla="*/ 5 w 5"/>
                  <a:gd name="T17" fmla="*/ 3 h 6"/>
                  <a:gd name="T18" fmla="*/ 5 w 5"/>
                  <a:gd name="T19" fmla="*/ 0 h 6"/>
                  <a:gd name="T20" fmla="*/ 2 w 5"/>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6">
                    <a:moveTo>
                      <a:pt x="2" y="0"/>
                    </a:moveTo>
                    <a:lnTo>
                      <a:pt x="2" y="0"/>
                    </a:lnTo>
                    <a:lnTo>
                      <a:pt x="0" y="0"/>
                    </a:lnTo>
                    <a:lnTo>
                      <a:pt x="2" y="6"/>
                    </a:lnTo>
                    <a:lnTo>
                      <a:pt x="2" y="0"/>
                    </a:lnTo>
                    <a:lnTo>
                      <a:pt x="2" y="6"/>
                    </a:lnTo>
                    <a:lnTo>
                      <a:pt x="5" y="5"/>
                    </a:lnTo>
                    <a:lnTo>
                      <a:pt x="5" y="3"/>
                    </a:lnTo>
                    <a:lnTo>
                      <a:pt x="5"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8" name="Freeform 2783"/>
              <p:cNvSpPr>
                <a:spLocks/>
              </p:cNvSpPr>
              <p:nvPr/>
            </p:nvSpPr>
            <p:spPr bwMode="auto">
              <a:xfrm>
                <a:off x="3803" y="3480"/>
                <a:ext cx="5" cy="8"/>
              </a:xfrm>
              <a:custGeom>
                <a:avLst/>
                <a:gdLst>
                  <a:gd name="T0" fmla="*/ 2 w 5"/>
                  <a:gd name="T1" fmla="*/ 8 h 8"/>
                  <a:gd name="T2" fmla="*/ 0 w 5"/>
                  <a:gd name="T3" fmla="*/ 0 h 8"/>
                  <a:gd name="T4" fmla="*/ 0 w 5"/>
                  <a:gd name="T5" fmla="*/ 2 h 8"/>
                  <a:gd name="T6" fmla="*/ 0 w 5"/>
                  <a:gd name="T7" fmla="*/ 8 h 8"/>
                  <a:gd name="T8" fmla="*/ 2 w 5"/>
                  <a:gd name="T9" fmla="*/ 8 h 8"/>
                  <a:gd name="T10" fmla="*/ 2 w 5"/>
                  <a:gd name="T11" fmla="*/ 8 h 8"/>
                  <a:gd name="T12" fmla="*/ 2 w 5"/>
                  <a:gd name="T13" fmla="*/ 8 h 8"/>
                  <a:gd name="T14" fmla="*/ 5 w 5"/>
                  <a:gd name="T15" fmla="*/ 7 h 8"/>
                  <a:gd name="T16" fmla="*/ 5 w 5"/>
                  <a:gd name="T17" fmla="*/ 5 h 8"/>
                  <a:gd name="T18" fmla="*/ 3 w 5"/>
                  <a:gd name="T19" fmla="*/ 2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2"/>
                    </a:lnTo>
                    <a:lnTo>
                      <a:pt x="0" y="8"/>
                    </a:lnTo>
                    <a:lnTo>
                      <a:pt x="2" y="8"/>
                    </a:lnTo>
                    <a:lnTo>
                      <a:pt x="5" y="7"/>
                    </a:lnTo>
                    <a:lnTo>
                      <a:pt x="5" y="5"/>
                    </a:lnTo>
                    <a:lnTo>
                      <a:pt x="3" y="2"/>
                    </a:lnTo>
                    <a:lnTo>
                      <a:pt x="0"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59" name="Freeform 2784"/>
              <p:cNvSpPr>
                <a:spLocks/>
              </p:cNvSpPr>
              <p:nvPr/>
            </p:nvSpPr>
            <p:spPr bwMode="auto">
              <a:xfrm>
                <a:off x="3803" y="3480"/>
                <a:ext cx="6" cy="8"/>
              </a:xfrm>
              <a:custGeom>
                <a:avLst/>
                <a:gdLst>
                  <a:gd name="T0" fmla="*/ 2 w 6"/>
                  <a:gd name="T1" fmla="*/ 0 h 8"/>
                  <a:gd name="T2" fmla="*/ 2 w 6"/>
                  <a:gd name="T3" fmla="*/ 0 h 8"/>
                  <a:gd name="T4" fmla="*/ 0 w 6"/>
                  <a:gd name="T5" fmla="*/ 2 h 8"/>
                  <a:gd name="T6" fmla="*/ 2 w 6"/>
                  <a:gd name="T7" fmla="*/ 8 h 8"/>
                  <a:gd name="T8" fmla="*/ 3 w 6"/>
                  <a:gd name="T9" fmla="*/ 8 h 8"/>
                  <a:gd name="T10" fmla="*/ 2 w 6"/>
                  <a:gd name="T11" fmla="*/ 0 h 8"/>
                  <a:gd name="T12" fmla="*/ 3 w 6"/>
                  <a:gd name="T13" fmla="*/ 8 h 8"/>
                  <a:gd name="T14" fmla="*/ 5 w 6"/>
                  <a:gd name="T15" fmla="*/ 7 h 8"/>
                  <a:gd name="T16" fmla="*/ 6 w 6"/>
                  <a:gd name="T17" fmla="*/ 4 h 8"/>
                  <a:gd name="T18" fmla="*/ 5 w 6"/>
                  <a:gd name="T19" fmla="*/ 2 h 8"/>
                  <a:gd name="T20" fmla="*/ 2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2" y="0"/>
                    </a:moveTo>
                    <a:lnTo>
                      <a:pt x="2" y="0"/>
                    </a:lnTo>
                    <a:lnTo>
                      <a:pt x="0" y="2"/>
                    </a:lnTo>
                    <a:lnTo>
                      <a:pt x="2" y="8"/>
                    </a:lnTo>
                    <a:lnTo>
                      <a:pt x="3" y="8"/>
                    </a:lnTo>
                    <a:lnTo>
                      <a:pt x="2" y="0"/>
                    </a:lnTo>
                    <a:lnTo>
                      <a:pt x="3" y="8"/>
                    </a:lnTo>
                    <a:lnTo>
                      <a:pt x="5" y="7"/>
                    </a:lnTo>
                    <a:lnTo>
                      <a:pt x="6" y="4"/>
                    </a:lnTo>
                    <a:lnTo>
                      <a:pt x="5"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0" name="Freeform 2785"/>
              <p:cNvSpPr>
                <a:spLocks/>
              </p:cNvSpPr>
              <p:nvPr/>
            </p:nvSpPr>
            <p:spPr bwMode="auto">
              <a:xfrm>
                <a:off x="3805" y="3480"/>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7 h 8"/>
                  <a:gd name="T16" fmla="*/ 4 w 4"/>
                  <a:gd name="T17" fmla="*/ 4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7"/>
                    </a:lnTo>
                    <a:lnTo>
                      <a:pt x="4" y="4"/>
                    </a:lnTo>
                    <a:lnTo>
                      <a:pt x="3"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1" name="Freeform 2786"/>
              <p:cNvSpPr>
                <a:spLocks/>
              </p:cNvSpPr>
              <p:nvPr/>
            </p:nvSpPr>
            <p:spPr bwMode="auto">
              <a:xfrm>
                <a:off x="3805" y="3480"/>
                <a:ext cx="6" cy="8"/>
              </a:xfrm>
              <a:custGeom>
                <a:avLst/>
                <a:gdLst>
                  <a:gd name="T0" fmla="*/ 3 w 6"/>
                  <a:gd name="T1" fmla="*/ 8 h 8"/>
                  <a:gd name="T2" fmla="*/ 1 w 6"/>
                  <a:gd name="T3" fmla="*/ 0 h 8"/>
                  <a:gd name="T4" fmla="*/ 0 w 6"/>
                  <a:gd name="T5" fmla="*/ 0 h 8"/>
                  <a:gd name="T6" fmla="*/ 1 w 6"/>
                  <a:gd name="T7" fmla="*/ 8 h 8"/>
                  <a:gd name="T8" fmla="*/ 3 w 6"/>
                  <a:gd name="T9" fmla="*/ 8 h 8"/>
                  <a:gd name="T10" fmla="*/ 3 w 6"/>
                  <a:gd name="T11" fmla="*/ 8 h 8"/>
                  <a:gd name="T12" fmla="*/ 3 w 6"/>
                  <a:gd name="T13" fmla="*/ 8 h 8"/>
                  <a:gd name="T14" fmla="*/ 6 w 6"/>
                  <a:gd name="T15" fmla="*/ 7 h 8"/>
                  <a:gd name="T16" fmla="*/ 6 w 6"/>
                  <a:gd name="T17" fmla="*/ 4 h 8"/>
                  <a:gd name="T18" fmla="*/ 4 w 6"/>
                  <a:gd name="T19" fmla="*/ 2 h 8"/>
                  <a:gd name="T20" fmla="*/ 1 w 6"/>
                  <a:gd name="T21" fmla="*/ 0 h 8"/>
                  <a:gd name="T22" fmla="*/ 3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3" y="8"/>
                    </a:moveTo>
                    <a:lnTo>
                      <a:pt x="1" y="0"/>
                    </a:lnTo>
                    <a:lnTo>
                      <a:pt x="0" y="0"/>
                    </a:lnTo>
                    <a:lnTo>
                      <a:pt x="1" y="8"/>
                    </a:lnTo>
                    <a:lnTo>
                      <a:pt x="3" y="8"/>
                    </a:lnTo>
                    <a:lnTo>
                      <a:pt x="6" y="7"/>
                    </a:lnTo>
                    <a:lnTo>
                      <a:pt x="6" y="4"/>
                    </a:lnTo>
                    <a:lnTo>
                      <a:pt x="4" y="2"/>
                    </a:lnTo>
                    <a:lnTo>
                      <a:pt x="1" y="0"/>
                    </a:lnTo>
                    <a:lnTo>
                      <a:pt x="3"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2" name="Freeform 2787"/>
              <p:cNvSpPr>
                <a:spLocks/>
              </p:cNvSpPr>
              <p:nvPr/>
            </p:nvSpPr>
            <p:spPr bwMode="auto">
              <a:xfrm>
                <a:off x="3806" y="3480"/>
                <a:ext cx="5" cy="8"/>
              </a:xfrm>
              <a:custGeom>
                <a:avLst/>
                <a:gdLst>
                  <a:gd name="T0" fmla="*/ 3 w 5"/>
                  <a:gd name="T1" fmla="*/ 8 h 8"/>
                  <a:gd name="T2" fmla="*/ 2 w 5"/>
                  <a:gd name="T3" fmla="*/ 0 h 8"/>
                  <a:gd name="T4" fmla="*/ 0 w 5"/>
                  <a:gd name="T5" fmla="*/ 0 h 8"/>
                  <a:gd name="T6" fmla="*/ 2 w 5"/>
                  <a:gd name="T7" fmla="*/ 8 h 8"/>
                  <a:gd name="T8" fmla="*/ 3 w 5"/>
                  <a:gd name="T9" fmla="*/ 8 h 8"/>
                  <a:gd name="T10" fmla="*/ 3 w 5"/>
                  <a:gd name="T11" fmla="*/ 8 h 8"/>
                  <a:gd name="T12" fmla="*/ 3 w 5"/>
                  <a:gd name="T13" fmla="*/ 8 h 8"/>
                  <a:gd name="T14" fmla="*/ 5 w 5"/>
                  <a:gd name="T15" fmla="*/ 7 h 8"/>
                  <a:gd name="T16" fmla="*/ 5 w 5"/>
                  <a:gd name="T17" fmla="*/ 4 h 8"/>
                  <a:gd name="T18" fmla="*/ 5 w 5"/>
                  <a:gd name="T19" fmla="*/ 0 h 8"/>
                  <a:gd name="T20" fmla="*/ 2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2" y="0"/>
                    </a:lnTo>
                    <a:lnTo>
                      <a:pt x="0" y="0"/>
                    </a:lnTo>
                    <a:lnTo>
                      <a:pt x="2" y="8"/>
                    </a:lnTo>
                    <a:lnTo>
                      <a:pt x="3" y="8"/>
                    </a:lnTo>
                    <a:lnTo>
                      <a:pt x="5" y="7"/>
                    </a:lnTo>
                    <a:lnTo>
                      <a:pt x="5" y="4"/>
                    </a:lnTo>
                    <a:lnTo>
                      <a:pt x="5" y="0"/>
                    </a:lnTo>
                    <a:lnTo>
                      <a:pt x="2" y="0"/>
                    </a:lnTo>
                    <a:lnTo>
                      <a:pt x="3"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3" name="Freeform 2788"/>
              <p:cNvSpPr>
                <a:spLocks/>
              </p:cNvSpPr>
              <p:nvPr/>
            </p:nvSpPr>
            <p:spPr bwMode="auto">
              <a:xfrm>
                <a:off x="3808" y="3480"/>
                <a:ext cx="5" cy="8"/>
              </a:xfrm>
              <a:custGeom>
                <a:avLst/>
                <a:gdLst>
                  <a:gd name="T0" fmla="*/ 1 w 5"/>
                  <a:gd name="T1" fmla="*/ 8 h 8"/>
                  <a:gd name="T2" fmla="*/ 0 w 5"/>
                  <a:gd name="T3" fmla="*/ 0 h 8"/>
                  <a:gd name="T4" fmla="*/ 0 w 5"/>
                  <a:gd name="T5" fmla="*/ 0 h 8"/>
                  <a:gd name="T6" fmla="*/ 1 w 5"/>
                  <a:gd name="T7" fmla="*/ 8 h 8"/>
                  <a:gd name="T8" fmla="*/ 1 w 5"/>
                  <a:gd name="T9" fmla="*/ 8 h 8"/>
                  <a:gd name="T10" fmla="*/ 1 w 5"/>
                  <a:gd name="T11" fmla="*/ 8 h 8"/>
                  <a:gd name="T12" fmla="*/ 1 w 5"/>
                  <a:gd name="T13" fmla="*/ 8 h 8"/>
                  <a:gd name="T14" fmla="*/ 5 w 5"/>
                  <a:gd name="T15" fmla="*/ 7 h 8"/>
                  <a:gd name="T16" fmla="*/ 5 w 5"/>
                  <a:gd name="T17" fmla="*/ 4 h 8"/>
                  <a:gd name="T18" fmla="*/ 3 w 5"/>
                  <a:gd name="T19" fmla="*/ 0 h 8"/>
                  <a:gd name="T20" fmla="*/ 0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0" y="0"/>
                    </a:lnTo>
                    <a:lnTo>
                      <a:pt x="1" y="8"/>
                    </a:lnTo>
                    <a:lnTo>
                      <a:pt x="5" y="7"/>
                    </a:lnTo>
                    <a:lnTo>
                      <a:pt x="5" y="4"/>
                    </a:lnTo>
                    <a:lnTo>
                      <a:pt x="3" y="0"/>
                    </a:lnTo>
                    <a:lnTo>
                      <a:pt x="0"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4" name="Freeform 2789"/>
              <p:cNvSpPr>
                <a:spLocks/>
              </p:cNvSpPr>
              <p:nvPr/>
            </p:nvSpPr>
            <p:spPr bwMode="auto">
              <a:xfrm>
                <a:off x="3808" y="3480"/>
                <a:ext cx="3" cy="8"/>
              </a:xfrm>
              <a:custGeom>
                <a:avLst/>
                <a:gdLst>
                  <a:gd name="T0" fmla="*/ 1 w 3"/>
                  <a:gd name="T1" fmla="*/ 0 h 8"/>
                  <a:gd name="T2" fmla="*/ 3 w 3"/>
                  <a:gd name="T3" fmla="*/ 8 h 8"/>
                  <a:gd name="T4" fmla="*/ 1 w 3"/>
                  <a:gd name="T5" fmla="*/ 8 h 8"/>
                  <a:gd name="T6" fmla="*/ 0 w 3"/>
                  <a:gd name="T7" fmla="*/ 0 h 8"/>
                  <a:gd name="T8" fmla="*/ 1 w 3"/>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8">
                    <a:moveTo>
                      <a:pt x="1" y="0"/>
                    </a:moveTo>
                    <a:lnTo>
                      <a:pt x="3" y="8"/>
                    </a:lnTo>
                    <a:lnTo>
                      <a:pt x="1" y="8"/>
                    </a:lnTo>
                    <a:lnTo>
                      <a:pt x="0" y="0"/>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5" name="Freeform 2790"/>
              <p:cNvSpPr>
                <a:spLocks/>
              </p:cNvSpPr>
              <p:nvPr/>
            </p:nvSpPr>
            <p:spPr bwMode="auto">
              <a:xfrm>
                <a:off x="3816" y="3479"/>
                <a:ext cx="5" cy="6"/>
              </a:xfrm>
              <a:custGeom>
                <a:avLst/>
                <a:gdLst>
                  <a:gd name="T0" fmla="*/ 1 w 5"/>
                  <a:gd name="T1" fmla="*/ 0 h 6"/>
                  <a:gd name="T2" fmla="*/ 0 w 5"/>
                  <a:gd name="T3" fmla="*/ 0 h 6"/>
                  <a:gd name="T4" fmla="*/ 0 w 5"/>
                  <a:gd name="T5" fmla="*/ 0 h 6"/>
                  <a:gd name="T6" fmla="*/ 3 w 5"/>
                  <a:gd name="T7" fmla="*/ 6 h 6"/>
                  <a:gd name="T8" fmla="*/ 3 w 5"/>
                  <a:gd name="T9" fmla="*/ 6 h 6"/>
                  <a:gd name="T10" fmla="*/ 1 w 5"/>
                  <a:gd name="T11" fmla="*/ 0 h 6"/>
                  <a:gd name="T12" fmla="*/ 3 w 5"/>
                  <a:gd name="T13" fmla="*/ 6 h 6"/>
                  <a:gd name="T14" fmla="*/ 5 w 5"/>
                  <a:gd name="T15" fmla="*/ 5 h 6"/>
                  <a:gd name="T16" fmla="*/ 5 w 5"/>
                  <a:gd name="T17" fmla="*/ 1 h 6"/>
                  <a:gd name="T18" fmla="*/ 3 w 5"/>
                  <a:gd name="T19" fmla="*/ 0 h 6"/>
                  <a:gd name="T20" fmla="*/ 0 w 5"/>
                  <a:gd name="T21" fmla="*/ 0 h 6"/>
                  <a:gd name="T22" fmla="*/ 1 w 5"/>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0"/>
                    </a:moveTo>
                    <a:lnTo>
                      <a:pt x="0" y="0"/>
                    </a:lnTo>
                    <a:lnTo>
                      <a:pt x="3" y="6"/>
                    </a:lnTo>
                    <a:lnTo>
                      <a:pt x="1" y="0"/>
                    </a:lnTo>
                    <a:lnTo>
                      <a:pt x="3" y="6"/>
                    </a:lnTo>
                    <a:lnTo>
                      <a:pt x="5" y="5"/>
                    </a:lnTo>
                    <a:lnTo>
                      <a:pt x="5" y="1"/>
                    </a:lnTo>
                    <a:lnTo>
                      <a:pt x="3" y="0"/>
                    </a:lnTo>
                    <a:lnTo>
                      <a:pt x="0" y="0"/>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6" name="Freeform 2791"/>
              <p:cNvSpPr>
                <a:spLocks/>
              </p:cNvSpPr>
              <p:nvPr/>
            </p:nvSpPr>
            <p:spPr bwMode="auto">
              <a:xfrm>
                <a:off x="3817" y="3477"/>
                <a:ext cx="5" cy="8"/>
              </a:xfrm>
              <a:custGeom>
                <a:avLst/>
                <a:gdLst>
                  <a:gd name="T0" fmla="*/ 4 w 5"/>
                  <a:gd name="T1" fmla="*/ 8 h 8"/>
                  <a:gd name="T2" fmla="*/ 0 w 5"/>
                  <a:gd name="T3" fmla="*/ 0 h 8"/>
                  <a:gd name="T4" fmla="*/ 0 w 5"/>
                  <a:gd name="T5" fmla="*/ 2 h 8"/>
                  <a:gd name="T6" fmla="*/ 2 w 5"/>
                  <a:gd name="T7" fmla="*/ 8 h 8"/>
                  <a:gd name="T8" fmla="*/ 2 w 5"/>
                  <a:gd name="T9" fmla="*/ 8 h 8"/>
                  <a:gd name="T10" fmla="*/ 4 w 5"/>
                  <a:gd name="T11" fmla="*/ 8 h 8"/>
                  <a:gd name="T12" fmla="*/ 2 w 5"/>
                  <a:gd name="T13" fmla="*/ 8 h 8"/>
                  <a:gd name="T14" fmla="*/ 5 w 5"/>
                  <a:gd name="T15" fmla="*/ 7 h 8"/>
                  <a:gd name="T16" fmla="*/ 5 w 5"/>
                  <a:gd name="T17" fmla="*/ 3 h 8"/>
                  <a:gd name="T18" fmla="*/ 4 w 5"/>
                  <a:gd name="T19" fmla="*/ 2 h 8"/>
                  <a:gd name="T20" fmla="*/ 0 w 5"/>
                  <a:gd name="T21" fmla="*/ 0 h 8"/>
                  <a:gd name="T22" fmla="*/ 4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4" y="8"/>
                    </a:moveTo>
                    <a:lnTo>
                      <a:pt x="0" y="0"/>
                    </a:lnTo>
                    <a:lnTo>
                      <a:pt x="0" y="2"/>
                    </a:lnTo>
                    <a:lnTo>
                      <a:pt x="2" y="8"/>
                    </a:lnTo>
                    <a:lnTo>
                      <a:pt x="4" y="8"/>
                    </a:lnTo>
                    <a:lnTo>
                      <a:pt x="2" y="8"/>
                    </a:lnTo>
                    <a:lnTo>
                      <a:pt x="5" y="7"/>
                    </a:lnTo>
                    <a:lnTo>
                      <a:pt x="5" y="3"/>
                    </a:lnTo>
                    <a:lnTo>
                      <a:pt x="4" y="2"/>
                    </a:lnTo>
                    <a:lnTo>
                      <a:pt x="0" y="0"/>
                    </a:lnTo>
                    <a:lnTo>
                      <a:pt x="4"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7" name="Freeform 2792"/>
              <p:cNvSpPr>
                <a:spLocks/>
              </p:cNvSpPr>
              <p:nvPr/>
            </p:nvSpPr>
            <p:spPr bwMode="auto">
              <a:xfrm>
                <a:off x="3817" y="3477"/>
                <a:ext cx="7" cy="8"/>
              </a:xfrm>
              <a:custGeom>
                <a:avLst/>
                <a:gdLst>
                  <a:gd name="T0" fmla="*/ 2 w 7"/>
                  <a:gd name="T1" fmla="*/ 0 h 8"/>
                  <a:gd name="T2" fmla="*/ 0 w 7"/>
                  <a:gd name="T3" fmla="*/ 0 h 8"/>
                  <a:gd name="T4" fmla="*/ 0 w 7"/>
                  <a:gd name="T5" fmla="*/ 2 h 8"/>
                  <a:gd name="T6" fmla="*/ 4 w 7"/>
                  <a:gd name="T7" fmla="*/ 8 h 8"/>
                  <a:gd name="T8" fmla="*/ 4 w 7"/>
                  <a:gd name="T9" fmla="*/ 8 h 8"/>
                  <a:gd name="T10" fmla="*/ 2 w 7"/>
                  <a:gd name="T11" fmla="*/ 0 h 8"/>
                  <a:gd name="T12" fmla="*/ 4 w 7"/>
                  <a:gd name="T13" fmla="*/ 8 h 8"/>
                  <a:gd name="T14" fmla="*/ 7 w 7"/>
                  <a:gd name="T15" fmla="*/ 5 h 8"/>
                  <a:gd name="T16" fmla="*/ 7 w 7"/>
                  <a:gd name="T17" fmla="*/ 3 h 8"/>
                  <a:gd name="T18" fmla="*/ 4 w 7"/>
                  <a:gd name="T19" fmla="*/ 0 h 8"/>
                  <a:gd name="T20" fmla="*/ 0 w 7"/>
                  <a:gd name="T21" fmla="*/ 0 h 8"/>
                  <a:gd name="T22" fmla="*/ 2 w 7"/>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0"/>
                    </a:moveTo>
                    <a:lnTo>
                      <a:pt x="0" y="0"/>
                    </a:lnTo>
                    <a:lnTo>
                      <a:pt x="0" y="2"/>
                    </a:lnTo>
                    <a:lnTo>
                      <a:pt x="4" y="8"/>
                    </a:lnTo>
                    <a:lnTo>
                      <a:pt x="2" y="0"/>
                    </a:lnTo>
                    <a:lnTo>
                      <a:pt x="4" y="8"/>
                    </a:lnTo>
                    <a:lnTo>
                      <a:pt x="7" y="5"/>
                    </a:lnTo>
                    <a:lnTo>
                      <a:pt x="7" y="3"/>
                    </a:lnTo>
                    <a:lnTo>
                      <a:pt x="4" y="0"/>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8" name="Freeform 2793"/>
              <p:cNvSpPr>
                <a:spLocks/>
              </p:cNvSpPr>
              <p:nvPr/>
            </p:nvSpPr>
            <p:spPr bwMode="auto">
              <a:xfrm>
                <a:off x="3819" y="3477"/>
                <a:ext cx="5" cy="8"/>
              </a:xfrm>
              <a:custGeom>
                <a:avLst/>
                <a:gdLst>
                  <a:gd name="T0" fmla="*/ 3 w 5"/>
                  <a:gd name="T1" fmla="*/ 8 h 8"/>
                  <a:gd name="T2" fmla="*/ 0 w 5"/>
                  <a:gd name="T3" fmla="*/ 0 h 8"/>
                  <a:gd name="T4" fmla="*/ 0 w 5"/>
                  <a:gd name="T5" fmla="*/ 0 h 8"/>
                  <a:gd name="T6" fmla="*/ 2 w 5"/>
                  <a:gd name="T7" fmla="*/ 8 h 8"/>
                  <a:gd name="T8" fmla="*/ 3 w 5"/>
                  <a:gd name="T9" fmla="*/ 8 h 8"/>
                  <a:gd name="T10" fmla="*/ 3 w 5"/>
                  <a:gd name="T11" fmla="*/ 8 h 8"/>
                  <a:gd name="T12" fmla="*/ 3 w 5"/>
                  <a:gd name="T13" fmla="*/ 8 h 8"/>
                  <a:gd name="T14" fmla="*/ 5 w 5"/>
                  <a:gd name="T15" fmla="*/ 5 h 8"/>
                  <a:gd name="T16" fmla="*/ 5 w 5"/>
                  <a:gd name="T17" fmla="*/ 3 h 8"/>
                  <a:gd name="T18" fmla="*/ 3 w 5"/>
                  <a:gd name="T19" fmla="*/ 0 h 8"/>
                  <a:gd name="T20" fmla="*/ 0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0" y="0"/>
                    </a:lnTo>
                    <a:lnTo>
                      <a:pt x="2" y="8"/>
                    </a:lnTo>
                    <a:lnTo>
                      <a:pt x="3" y="8"/>
                    </a:lnTo>
                    <a:lnTo>
                      <a:pt x="5" y="5"/>
                    </a:lnTo>
                    <a:lnTo>
                      <a:pt x="5" y="3"/>
                    </a:lnTo>
                    <a:lnTo>
                      <a:pt x="3" y="0"/>
                    </a:lnTo>
                    <a:lnTo>
                      <a:pt x="0" y="0"/>
                    </a:lnTo>
                    <a:lnTo>
                      <a:pt x="3"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9" name="Freeform 2794"/>
              <p:cNvSpPr>
                <a:spLocks/>
              </p:cNvSpPr>
              <p:nvPr/>
            </p:nvSpPr>
            <p:spPr bwMode="auto">
              <a:xfrm>
                <a:off x="3819" y="3477"/>
                <a:ext cx="7" cy="8"/>
              </a:xfrm>
              <a:custGeom>
                <a:avLst/>
                <a:gdLst>
                  <a:gd name="T0" fmla="*/ 5 w 7"/>
                  <a:gd name="T1" fmla="*/ 7 h 8"/>
                  <a:gd name="T2" fmla="*/ 2 w 7"/>
                  <a:gd name="T3" fmla="*/ 0 h 8"/>
                  <a:gd name="T4" fmla="*/ 0 w 7"/>
                  <a:gd name="T5" fmla="*/ 0 h 8"/>
                  <a:gd name="T6" fmla="*/ 3 w 7"/>
                  <a:gd name="T7" fmla="*/ 8 h 8"/>
                  <a:gd name="T8" fmla="*/ 3 w 7"/>
                  <a:gd name="T9" fmla="*/ 7 h 8"/>
                  <a:gd name="T10" fmla="*/ 5 w 7"/>
                  <a:gd name="T11" fmla="*/ 7 h 8"/>
                  <a:gd name="T12" fmla="*/ 3 w 7"/>
                  <a:gd name="T13" fmla="*/ 7 h 8"/>
                  <a:gd name="T14" fmla="*/ 7 w 7"/>
                  <a:gd name="T15" fmla="*/ 5 h 8"/>
                  <a:gd name="T16" fmla="*/ 7 w 7"/>
                  <a:gd name="T17" fmla="*/ 2 h 8"/>
                  <a:gd name="T18" fmla="*/ 5 w 7"/>
                  <a:gd name="T19" fmla="*/ 0 h 8"/>
                  <a:gd name="T20" fmla="*/ 2 w 7"/>
                  <a:gd name="T21" fmla="*/ 0 h 8"/>
                  <a:gd name="T22" fmla="*/ 5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7"/>
                    </a:moveTo>
                    <a:lnTo>
                      <a:pt x="2" y="0"/>
                    </a:lnTo>
                    <a:lnTo>
                      <a:pt x="0" y="0"/>
                    </a:lnTo>
                    <a:lnTo>
                      <a:pt x="3" y="8"/>
                    </a:lnTo>
                    <a:lnTo>
                      <a:pt x="3" y="7"/>
                    </a:lnTo>
                    <a:lnTo>
                      <a:pt x="5" y="7"/>
                    </a:lnTo>
                    <a:lnTo>
                      <a:pt x="3" y="7"/>
                    </a:lnTo>
                    <a:lnTo>
                      <a:pt x="7" y="5"/>
                    </a:lnTo>
                    <a:lnTo>
                      <a:pt x="7" y="2"/>
                    </a:lnTo>
                    <a:lnTo>
                      <a:pt x="5" y="0"/>
                    </a:lnTo>
                    <a:lnTo>
                      <a:pt x="2" y="0"/>
                    </a:lnTo>
                    <a:lnTo>
                      <a:pt x="5"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0" name="Freeform 2795"/>
              <p:cNvSpPr>
                <a:spLocks/>
              </p:cNvSpPr>
              <p:nvPr/>
            </p:nvSpPr>
            <p:spPr bwMode="auto">
              <a:xfrm>
                <a:off x="3821" y="3477"/>
                <a:ext cx="5" cy="7"/>
              </a:xfrm>
              <a:custGeom>
                <a:avLst/>
                <a:gdLst>
                  <a:gd name="T0" fmla="*/ 0 w 5"/>
                  <a:gd name="T1" fmla="*/ 0 h 7"/>
                  <a:gd name="T2" fmla="*/ 0 w 5"/>
                  <a:gd name="T3" fmla="*/ 0 h 7"/>
                  <a:gd name="T4" fmla="*/ 0 w 5"/>
                  <a:gd name="T5" fmla="*/ 0 h 7"/>
                  <a:gd name="T6" fmla="*/ 3 w 5"/>
                  <a:gd name="T7" fmla="*/ 7 h 7"/>
                  <a:gd name="T8" fmla="*/ 3 w 5"/>
                  <a:gd name="T9" fmla="*/ 7 h 7"/>
                  <a:gd name="T10" fmla="*/ 0 w 5"/>
                  <a:gd name="T11" fmla="*/ 0 h 7"/>
                  <a:gd name="T12" fmla="*/ 3 w 5"/>
                  <a:gd name="T13" fmla="*/ 7 h 7"/>
                  <a:gd name="T14" fmla="*/ 5 w 5"/>
                  <a:gd name="T15" fmla="*/ 3 h 7"/>
                  <a:gd name="T16" fmla="*/ 5 w 5"/>
                  <a:gd name="T17" fmla="*/ 2 h 7"/>
                  <a:gd name="T18" fmla="*/ 3 w 5"/>
                  <a:gd name="T19" fmla="*/ 0 h 7"/>
                  <a:gd name="T20" fmla="*/ 0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0" y="0"/>
                    </a:moveTo>
                    <a:lnTo>
                      <a:pt x="0" y="0"/>
                    </a:lnTo>
                    <a:lnTo>
                      <a:pt x="3" y="7"/>
                    </a:lnTo>
                    <a:lnTo>
                      <a:pt x="0" y="0"/>
                    </a:lnTo>
                    <a:lnTo>
                      <a:pt x="3" y="7"/>
                    </a:lnTo>
                    <a:lnTo>
                      <a:pt x="5" y="3"/>
                    </a:lnTo>
                    <a:lnTo>
                      <a:pt x="5" y="2"/>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1" name="Freeform 2796"/>
              <p:cNvSpPr>
                <a:spLocks/>
              </p:cNvSpPr>
              <p:nvPr/>
            </p:nvSpPr>
            <p:spPr bwMode="auto">
              <a:xfrm>
                <a:off x="3821" y="3475"/>
                <a:ext cx="6" cy="9"/>
              </a:xfrm>
              <a:custGeom>
                <a:avLst/>
                <a:gdLst>
                  <a:gd name="T0" fmla="*/ 5 w 6"/>
                  <a:gd name="T1" fmla="*/ 9 h 9"/>
                  <a:gd name="T2" fmla="*/ 1 w 6"/>
                  <a:gd name="T3" fmla="*/ 0 h 9"/>
                  <a:gd name="T4" fmla="*/ 0 w 6"/>
                  <a:gd name="T5" fmla="*/ 2 h 9"/>
                  <a:gd name="T6" fmla="*/ 3 w 6"/>
                  <a:gd name="T7" fmla="*/ 9 h 9"/>
                  <a:gd name="T8" fmla="*/ 5 w 6"/>
                  <a:gd name="T9" fmla="*/ 9 h 9"/>
                  <a:gd name="T10" fmla="*/ 5 w 6"/>
                  <a:gd name="T11" fmla="*/ 9 h 9"/>
                  <a:gd name="T12" fmla="*/ 5 w 6"/>
                  <a:gd name="T13" fmla="*/ 9 h 9"/>
                  <a:gd name="T14" fmla="*/ 6 w 6"/>
                  <a:gd name="T15" fmla="*/ 5 h 9"/>
                  <a:gd name="T16" fmla="*/ 6 w 6"/>
                  <a:gd name="T17" fmla="*/ 4 h 9"/>
                  <a:gd name="T18" fmla="*/ 5 w 6"/>
                  <a:gd name="T19" fmla="*/ 0 h 9"/>
                  <a:gd name="T20" fmla="*/ 1 w 6"/>
                  <a:gd name="T21" fmla="*/ 0 h 9"/>
                  <a:gd name="T22" fmla="*/ 5 w 6"/>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9">
                    <a:moveTo>
                      <a:pt x="5" y="9"/>
                    </a:moveTo>
                    <a:lnTo>
                      <a:pt x="1" y="0"/>
                    </a:lnTo>
                    <a:lnTo>
                      <a:pt x="0" y="2"/>
                    </a:lnTo>
                    <a:lnTo>
                      <a:pt x="3" y="9"/>
                    </a:lnTo>
                    <a:lnTo>
                      <a:pt x="5" y="9"/>
                    </a:lnTo>
                    <a:lnTo>
                      <a:pt x="6" y="5"/>
                    </a:lnTo>
                    <a:lnTo>
                      <a:pt x="6" y="4"/>
                    </a:lnTo>
                    <a:lnTo>
                      <a:pt x="5" y="0"/>
                    </a:lnTo>
                    <a:lnTo>
                      <a:pt x="1" y="0"/>
                    </a:lnTo>
                    <a:lnTo>
                      <a:pt x="5" y="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2" name="Freeform 2797"/>
              <p:cNvSpPr>
                <a:spLocks/>
              </p:cNvSpPr>
              <p:nvPr/>
            </p:nvSpPr>
            <p:spPr bwMode="auto">
              <a:xfrm>
                <a:off x="3822" y="3475"/>
                <a:ext cx="4" cy="9"/>
              </a:xfrm>
              <a:custGeom>
                <a:avLst/>
                <a:gdLst>
                  <a:gd name="T0" fmla="*/ 0 w 4"/>
                  <a:gd name="T1" fmla="*/ 0 h 9"/>
                  <a:gd name="T2" fmla="*/ 4 w 4"/>
                  <a:gd name="T3" fmla="*/ 7 h 9"/>
                  <a:gd name="T4" fmla="*/ 4 w 4"/>
                  <a:gd name="T5" fmla="*/ 9 h 9"/>
                  <a:gd name="T6" fmla="*/ 0 w 4"/>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9">
                    <a:moveTo>
                      <a:pt x="0" y="0"/>
                    </a:moveTo>
                    <a:lnTo>
                      <a:pt x="4" y="7"/>
                    </a:lnTo>
                    <a:lnTo>
                      <a:pt x="4" y="9"/>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3" name="Freeform 2798"/>
              <p:cNvSpPr>
                <a:spLocks/>
              </p:cNvSpPr>
              <p:nvPr/>
            </p:nvSpPr>
            <p:spPr bwMode="auto">
              <a:xfrm>
                <a:off x="3829" y="3472"/>
                <a:ext cx="6" cy="7"/>
              </a:xfrm>
              <a:custGeom>
                <a:avLst/>
                <a:gdLst>
                  <a:gd name="T0" fmla="*/ 5 w 6"/>
                  <a:gd name="T1" fmla="*/ 7 h 7"/>
                  <a:gd name="T2" fmla="*/ 0 w 6"/>
                  <a:gd name="T3" fmla="*/ 0 h 7"/>
                  <a:gd name="T4" fmla="*/ 0 w 6"/>
                  <a:gd name="T5" fmla="*/ 0 h 7"/>
                  <a:gd name="T6" fmla="*/ 5 w 6"/>
                  <a:gd name="T7" fmla="*/ 7 h 7"/>
                  <a:gd name="T8" fmla="*/ 5 w 6"/>
                  <a:gd name="T9" fmla="*/ 7 h 7"/>
                  <a:gd name="T10" fmla="*/ 5 w 6"/>
                  <a:gd name="T11" fmla="*/ 7 h 7"/>
                  <a:gd name="T12" fmla="*/ 5 w 6"/>
                  <a:gd name="T13" fmla="*/ 7 h 7"/>
                  <a:gd name="T14" fmla="*/ 6 w 6"/>
                  <a:gd name="T15" fmla="*/ 3 h 7"/>
                  <a:gd name="T16" fmla="*/ 6 w 6"/>
                  <a:gd name="T17" fmla="*/ 2 h 7"/>
                  <a:gd name="T18" fmla="*/ 3 w 6"/>
                  <a:gd name="T19" fmla="*/ 0 h 7"/>
                  <a:gd name="T20" fmla="*/ 0 w 6"/>
                  <a:gd name="T21" fmla="*/ 0 h 7"/>
                  <a:gd name="T22" fmla="*/ 5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5" y="7"/>
                    </a:moveTo>
                    <a:lnTo>
                      <a:pt x="0" y="0"/>
                    </a:lnTo>
                    <a:lnTo>
                      <a:pt x="5" y="7"/>
                    </a:lnTo>
                    <a:lnTo>
                      <a:pt x="6" y="3"/>
                    </a:lnTo>
                    <a:lnTo>
                      <a:pt x="6" y="2"/>
                    </a:lnTo>
                    <a:lnTo>
                      <a:pt x="3" y="0"/>
                    </a:lnTo>
                    <a:lnTo>
                      <a:pt x="0" y="0"/>
                    </a:lnTo>
                    <a:lnTo>
                      <a:pt x="5"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4" name="Freeform 2799"/>
              <p:cNvSpPr>
                <a:spLocks/>
              </p:cNvSpPr>
              <p:nvPr/>
            </p:nvSpPr>
            <p:spPr bwMode="auto">
              <a:xfrm>
                <a:off x="3829" y="3471"/>
                <a:ext cx="8" cy="8"/>
              </a:xfrm>
              <a:custGeom>
                <a:avLst/>
                <a:gdLst>
                  <a:gd name="T0" fmla="*/ 6 w 8"/>
                  <a:gd name="T1" fmla="*/ 6 h 8"/>
                  <a:gd name="T2" fmla="*/ 1 w 8"/>
                  <a:gd name="T3" fmla="*/ 1 h 8"/>
                  <a:gd name="T4" fmla="*/ 0 w 8"/>
                  <a:gd name="T5" fmla="*/ 1 h 8"/>
                  <a:gd name="T6" fmla="*/ 5 w 8"/>
                  <a:gd name="T7" fmla="*/ 8 h 8"/>
                  <a:gd name="T8" fmla="*/ 6 w 8"/>
                  <a:gd name="T9" fmla="*/ 8 h 8"/>
                  <a:gd name="T10" fmla="*/ 6 w 8"/>
                  <a:gd name="T11" fmla="*/ 6 h 8"/>
                  <a:gd name="T12" fmla="*/ 6 w 8"/>
                  <a:gd name="T13" fmla="*/ 8 h 8"/>
                  <a:gd name="T14" fmla="*/ 8 w 8"/>
                  <a:gd name="T15" fmla="*/ 4 h 8"/>
                  <a:gd name="T16" fmla="*/ 6 w 8"/>
                  <a:gd name="T17" fmla="*/ 1 h 8"/>
                  <a:gd name="T18" fmla="*/ 5 w 8"/>
                  <a:gd name="T19" fmla="*/ 0 h 8"/>
                  <a:gd name="T20" fmla="*/ 1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1" y="1"/>
                    </a:lnTo>
                    <a:lnTo>
                      <a:pt x="0" y="1"/>
                    </a:lnTo>
                    <a:lnTo>
                      <a:pt x="5" y="8"/>
                    </a:lnTo>
                    <a:lnTo>
                      <a:pt x="6" y="8"/>
                    </a:lnTo>
                    <a:lnTo>
                      <a:pt x="6" y="6"/>
                    </a:lnTo>
                    <a:lnTo>
                      <a:pt x="6" y="8"/>
                    </a:lnTo>
                    <a:lnTo>
                      <a:pt x="8" y="4"/>
                    </a:lnTo>
                    <a:lnTo>
                      <a:pt x="6" y="1"/>
                    </a:lnTo>
                    <a:lnTo>
                      <a:pt x="5" y="0"/>
                    </a:lnTo>
                    <a:lnTo>
                      <a:pt x="1" y="1"/>
                    </a:lnTo>
                    <a:lnTo>
                      <a:pt x="6"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5" name="Freeform 2800"/>
              <p:cNvSpPr>
                <a:spLocks/>
              </p:cNvSpPr>
              <p:nvPr/>
            </p:nvSpPr>
            <p:spPr bwMode="auto">
              <a:xfrm>
                <a:off x="3830" y="3471"/>
                <a:ext cx="7" cy="6"/>
              </a:xfrm>
              <a:custGeom>
                <a:avLst/>
                <a:gdLst>
                  <a:gd name="T0" fmla="*/ 5 w 7"/>
                  <a:gd name="T1" fmla="*/ 6 h 6"/>
                  <a:gd name="T2" fmla="*/ 2 w 7"/>
                  <a:gd name="T3" fmla="*/ 0 h 6"/>
                  <a:gd name="T4" fmla="*/ 0 w 7"/>
                  <a:gd name="T5" fmla="*/ 1 h 6"/>
                  <a:gd name="T6" fmla="*/ 5 w 7"/>
                  <a:gd name="T7" fmla="*/ 6 h 6"/>
                  <a:gd name="T8" fmla="*/ 5 w 7"/>
                  <a:gd name="T9" fmla="*/ 6 h 6"/>
                  <a:gd name="T10" fmla="*/ 5 w 7"/>
                  <a:gd name="T11" fmla="*/ 6 h 6"/>
                  <a:gd name="T12" fmla="*/ 5 w 7"/>
                  <a:gd name="T13" fmla="*/ 6 h 6"/>
                  <a:gd name="T14" fmla="*/ 7 w 7"/>
                  <a:gd name="T15" fmla="*/ 3 h 6"/>
                  <a:gd name="T16" fmla="*/ 7 w 7"/>
                  <a:gd name="T17" fmla="*/ 1 h 6"/>
                  <a:gd name="T18" fmla="*/ 4 w 7"/>
                  <a:gd name="T19" fmla="*/ 0 h 6"/>
                  <a:gd name="T20" fmla="*/ 2 w 7"/>
                  <a:gd name="T21" fmla="*/ 0 h 6"/>
                  <a:gd name="T22" fmla="*/ 5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5" y="6"/>
                    </a:moveTo>
                    <a:lnTo>
                      <a:pt x="2" y="0"/>
                    </a:lnTo>
                    <a:lnTo>
                      <a:pt x="0" y="1"/>
                    </a:lnTo>
                    <a:lnTo>
                      <a:pt x="5" y="6"/>
                    </a:lnTo>
                    <a:lnTo>
                      <a:pt x="7" y="3"/>
                    </a:lnTo>
                    <a:lnTo>
                      <a:pt x="7" y="1"/>
                    </a:lnTo>
                    <a:lnTo>
                      <a:pt x="4" y="0"/>
                    </a:lnTo>
                    <a:lnTo>
                      <a:pt x="2" y="0"/>
                    </a:lnTo>
                    <a:lnTo>
                      <a:pt x="5"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6" name="Freeform 2801"/>
              <p:cNvSpPr>
                <a:spLocks/>
              </p:cNvSpPr>
              <p:nvPr/>
            </p:nvSpPr>
            <p:spPr bwMode="auto">
              <a:xfrm>
                <a:off x="3830" y="3469"/>
                <a:ext cx="9" cy="8"/>
              </a:xfrm>
              <a:custGeom>
                <a:avLst/>
                <a:gdLst>
                  <a:gd name="T0" fmla="*/ 2 w 9"/>
                  <a:gd name="T1" fmla="*/ 2 h 8"/>
                  <a:gd name="T2" fmla="*/ 2 w 9"/>
                  <a:gd name="T3" fmla="*/ 2 h 8"/>
                  <a:gd name="T4" fmla="*/ 0 w 9"/>
                  <a:gd name="T5" fmla="*/ 2 h 8"/>
                  <a:gd name="T6" fmla="*/ 5 w 9"/>
                  <a:gd name="T7" fmla="*/ 8 h 8"/>
                  <a:gd name="T8" fmla="*/ 7 w 9"/>
                  <a:gd name="T9" fmla="*/ 8 h 8"/>
                  <a:gd name="T10" fmla="*/ 2 w 9"/>
                  <a:gd name="T11" fmla="*/ 2 h 8"/>
                  <a:gd name="T12" fmla="*/ 7 w 9"/>
                  <a:gd name="T13" fmla="*/ 8 h 8"/>
                  <a:gd name="T14" fmla="*/ 9 w 9"/>
                  <a:gd name="T15" fmla="*/ 5 h 8"/>
                  <a:gd name="T16" fmla="*/ 7 w 9"/>
                  <a:gd name="T17" fmla="*/ 2 h 8"/>
                  <a:gd name="T18" fmla="*/ 5 w 9"/>
                  <a:gd name="T19" fmla="*/ 0 h 8"/>
                  <a:gd name="T20" fmla="*/ 2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2" y="2"/>
                    </a:moveTo>
                    <a:lnTo>
                      <a:pt x="2" y="2"/>
                    </a:lnTo>
                    <a:lnTo>
                      <a:pt x="0" y="2"/>
                    </a:lnTo>
                    <a:lnTo>
                      <a:pt x="5" y="8"/>
                    </a:lnTo>
                    <a:lnTo>
                      <a:pt x="7" y="8"/>
                    </a:lnTo>
                    <a:lnTo>
                      <a:pt x="2" y="2"/>
                    </a:lnTo>
                    <a:lnTo>
                      <a:pt x="7" y="8"/>
                    </a:lnTo>
                    <a:lnTo>
                      <a:pt x="9" y="5"/>
                    </a:lnTo>
                    <a:lnTo>
                      <a:pt x="7" y="2"/>
                    </a:lnTo>
                    <a:lnTo>
                      <a:pt x="5" y="0"/>
                    </a:lnTo>
                    <a:lnTo>
                      <a:pt x="2"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7" name="Freeform 2802"/>
              <p:cNvSpPr>
                <a:spLocks/>
              </p:cNvSpPr>
              <p:nvPr/>
            </p:nvSpPr>
            <p:spPr bwMode="auto">
              <a:xfrm>
                <a:off x="3832" y="3469"/>
                <a:ext cx="7" cy="8"/>
              </a:xfrm>
              <a:custGeom>
                <a:avLst/>
                <a:gdLst>
                  <a:gd name="T0" fmla="*/ 5 w 7"/>
                  <a:gd name="T1" fmla="*/ 6 h 8"/>
                  <a:gd name="T2" fmla="*/ 2 w 7"/>
                  <a:gd name="T3" fmla="*/ 0 h 8"/>
                  <a:gd name="T4" fmla="*/ 0 w 7"/>
                  <a:gd name="T5" fmla="*/ 2 h 8"/>
                  <a:gd name="T6" fmla="*/ 5 w 7"/>
                  <a:gd name="T7" fmla="*/ 8 h 8"/>
                  <a:gd name="T8" fmla="*/ 5 w 7"/>
                  <a:gd name="T9" fmla="*/ 6 h 8"/>
                  <a:gd name="T10" fmla="*/ 5 w 7"/>
                  <a:gd name="T11" fmla="*/ 6 h 8"/>
                  <a:gd name="T12" fmla="*/ 5 w 7"/>
                  <a:gd name="T13" fmla="*/ 6 h 8"/>
                  <a:gd name="T14" fmla="*/ 7 w 7"/>
                  <a:gd name="T15" fmla="*/ 5 h 8"/>
                  <a:gd name="T16" fmla="*/ 7 w 7"/>
                  <a:gd name="T17" fmla="*/ 2 h 8"/>
                  <a:gd name="T18" fmla="*/ 5 w 7"/>
                  <a:gd name="T19" fmla="*/ 0 h 8"/>
                  <a:gd name="T20" fmla="*/ 2 w 7"/>
                  <a:gd name="T21" fmla="*/ 0 h 8"/>
                  <a:gd name="T22" fmla="*/ 5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6"/>
                    </a:moveTo>
                    <a:lnTo>
                      <a:pt x="2" y="0"/>
                    </a:lnTo>
                    <a:lnTo>
                      <a:pt x="0" y="2"/>
                    </a:lnTo>
                    <a:lnTo>
                      <a:pt x="5" y="8"/>
                    </a:lnTo>
                    <a:lnTo>
                      <a:pt x="5" y="6"/>
                    </a:lnTo>
                    <a:lnTo>
                      <a:pt x="7" y="5"/>
                    </a:lnTo>
                    <a:lnTo>
                      <a:pt x="7" y="2"/>
                    </a:lnTo>
                    <a:lnTo>
                      <a:pt x="5" y="0"/>
                    </a:lnTo>
                    <a:lnTo>
                      <a:pt x="2" y="0"/>
                    </a:lnTo>
                    <a:lnTo>
                      <a:pt x="5"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8" name="Freeform 2803"/>
              <p:cNvSpPr>
                <a:spLocks/>
              </p:cNvSpPr>
              <p:nvPr/>
            </p:nvSpPr>
            <p:spPr bwMode="auto">
              <a:xfrm>
                <a:off x="3834" y="3467"/>
                <a:ext cx="6" cy="8"/>
              </a:xfrm>
              <a:custGeom>
                <a:avLst/>
                <a:gdLst>
                  <a:gd name="T0" fmla="*/ 5 w 6"/>
                  <a:gd name="T1" fmla="*/ 8 h 8"/>
                  <a:gd name="T2" fmla="*/ 0 w 6"/>
                  <a:gd name="T3" fmla="*/ 2 h 8"/>
                  <a:gd name="T4" fmla="*/ 0 w 6"/>
                  <a:gd name="T5" fmla="*/ 2 h 8"/>
                  <a:gd name="T6" fmla="*/ 3 w 6"/>
                  <a:gd name="T7" fmla="*/ 8 h 8"/>
                  <a:gd name="T8" fmla="*/ 5 w 6"/>
                  <a:gd name="T9" fmla="*/ 8 h 8"/>
                  <a:gd name="T10" fmla="*/ 5 w 6"/>
                  <a:gd name="T11" fmla="*/ 8 h 8"/>
                  <a:gd name="T12" fmla="*/ 5 w 6"/>
                  <a:gd name="T13" fmla="*/ 8 h 8"/>
                  <a:gd name="T14" fmla="*/ 6 w 6"/>
                  <a:gd name="T15" fmla="*/ 5 h 8"/>
                  <a:gd name="T16" fmla="*/ 6 w 6"/>
                  <a:gd name="T17" fmla="*/ 2 h 8"/>
                  <a:gd name="T18" fmla="*/ 3 w 6"/>
                  <a:gd name="T19" fmla="*/ 0 h 8"/>
                  <a:gd name="T20" fmla="*/ 0 w 6"/>
                  <a:gd name="T21" fmla="*/ 2 h 8"/>
                  <a:gd name="T22" fmla="*/ 5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8"/>
                    </a:moveTo>
                    <a:lnTo>
                      <a:pt x="0" y="2"/>
                    </a:lnTo>
                    <a:lnTo>
                      <a:pt x="3" y="8"/>
                    </a:lnTo>
                    <a:lnTo>
                      <a:pt x="5" y="8"/>
                    </a:lnTo>
                    <a:lnTo>
                      <a:pt x="6" y="5"/>
                    </a:lnTo>
                    <a:lnTo>
                      <a:pt x="6" y="2"/>
                    </a:lnTo>
                    <a:lnTo>
                      <a:pt x="3" y="0"/>
                    </a:lnTo>
                    <a:lnTo>
                      <a:pt x="0" y="2"/>
                    </a:lnTo>
                    <a:lnTo>
                      <a:pt x="5"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9" name="Freeform 2804"/>
              <p:cNvSpPr>
                <a:spLocks/>
              </p:cNvSpPr>
              <p:nvPr/>
            </p:nvSpPr>
            <p:spPr bwMode="auto">
              <a:xfrm>
                <a:off x="3834" y="3469"/>
                <a:ext cx="6" cy="6"/>
              </a:xfrm>
              <a:custGeom>
                <a:avLst/>
                <a:gdLst>
                  <a:gd name="T0" fmla="*/ 1 w 6"/>
                  <a:gd name="T1" fmla="*/ 0 h 6"/>
                  <a:gd name="T2" fmla="*/ 6 w 6"/>
                  <a:gd name="T3" fmla="*/ 5 h 6"/>
                  <a:gd name="T4" fmla="*/ 5 w 6"/>
                  <a:gd name="T5" fmla="*/ 6 h 6"/>
                  <a:gd name="T6" fmla="*/ 0 w 6"/>
                  <a:gd name="T7" fmla="*/ 0 h 6"/>
                  <a:gd name="T8" fmla="*/ 1 w 6"/>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1" y="0"/>
                    </a:moveTo>
                    <a:lnTo>
                      <a:pt x="6" y="5"/>
                    </a:lnTo>
                    <a:lnTo>
                      <a:pt x="5" y="6"/>
                    </a:lnTo>
                    <a:lnTo>
                      <a:pt x="0" y="0"/>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0" name="Freeform 2805"/>
              <p:cNvSpPr>
                <a:spLocks/>
              </p:cNvSpPr>
              <p:nvPr/>
            </p:nvSpPr>
            <p:spPr bwMode="auto">
              <a:xfrm>
                <a:off x="3840" y="3461"/>
                <a:ext cx="7" cy="8"/>
              </a:xfrm>
              <a:custGeom>
                <a:avLst/>
                <a:gdLst>
                  <a:gd name="T0" fmla="*/ 7 w 7"/>
                  <a:gd name="T1" fmla="*/ 6 h 8"/>
                  <a:gd name="T2" fmla="*/ 0 w 7"/>
                  <a:gd name="T3" fmla="*/ 2 h 8"/>
                  <a:gd name="T4" fmla="*/ 0 w 7"/>
                  <a:gd name="T5" fmla="*/ 3 h 8"/>
                  <a:gd name="T6" fmla="*/ 5 w 7"/>
                  <a:gd name="T7" fmla="*/ 8 h 8"/>
                  <a:gd name="T8" fmla="*/ 7 w 7"/>
                  <a:gd name="T9" fmla="*/ 8 h 8"/>
                  <a:gd name="T10" fmla="*/ 7 w 7"/>
                  <a:gd name="T11" fmla="*/ 6 h 8"/>
                  <a:gd name="T12" fmla="*/ 7 w 7"/>
                  <a:gd name="T13" fmla="*/ 8 h 8"/>
                  <a:gd name="T14" fmla="*/ 7 w 7"/>
                  <a:gd name="T15" fmla="*/ 5 h 8"/>
                  <a:gd name="T16" fmla="*/ 7 w 7"/>
                  <a:gd name="T17" fmla="*/ 2 h 8"/>
                  <a:gd name="T18" fmla="*/ 3 w 7"/>
                  <a:gd name="T19" fmla="*/ 0 h 8"/>
                  <a:gd name="T20" fmla="*/ 0 w 7"/>
                  <a:gd name="T21" fmla="*/ 2 h 8"/>
                  <a:gd name="T22" fmla="*/ 7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6"/>
                    </a:moveTo>
                    <a:lnTo>
                      <a:pt x="0" y="2"/>
                    </a:lnTo>
                    <a:lnTo>
                      <a:pt x="0" y="3"/>
                    </a:lnTo>
                    <a:lnTo>
                      <a:pt x="5" y="8"/>
                    </a:lnTo>
                    <a:lnTo>
                      <a:pt x="7" y="8"/>
                    </a:lnTo>
                    <a:lnTo>
                      <a:pt x="7" y="6"/>
                    </a:lnTo>
                    <a:lnTo>
                      <a:pt x="7" y="8"/>
                    </a:lnTo>
                    <a:lnTo>
                      <a:pt x="7" y="5"/>
                    </a:lnTo>
                    <a:lnTo>
                      <a:pt x="7" y="2"/>
                    </a:lnTo>
                    <a:lnTo>
                      <a:pt x="3" y="0"/>
                    </a:lnTo>
                    <a:lnTo>
                      <a:pt x="0" y="2"/>
                    </a:lnTo>
                    <a:lnTo>
                      <a:pt x="7"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1" name="Freeform 2806"/>
              <p:cNvSpPr>
                <a:spLocks/>
              </p:cNvSpPr>
              <p:nvPr/>
            </p:nvSpPr>
            <p:spPr bwMode="auto">
              <a:xfrm>
                <a:off x="3840" y="3461"/>
                <a:ext cx="8" cy="6"/>
              </a:xfrm>
              <a:custGeom>
                <a:avLst/>
                <a:gdLst>
                  <a:gd name="T0" fmla="*/ 7 w 8"/>
                  <a:gd name="T1" fmla="*/ 6 h 6"/>
                  <a:gd name="T2" fmla="*/ 2 w 8"/>
                  <a:gd name="T3" fmla="*/ 2 h 6"/>
                  <a:gd name="T4" fmla="*/ 0 w 8"/>
                  <a:gd name="T5" fmla="*/ 2 h 6"/>
                  <a:gd name="T6" fmla="*/ 7 w 8"/>
                  <a:gd name="T7" fmla="*/ 6 h 6"/>
                  <a:gd name="T8" fmla="*/ 7 w 8"/>
                  <a:gd name="T9" fmla="*/ 6 h 6"/>
                  <a:gd name="T10" fmla="*/ 7 w 8"/>
                  <a:gd name="T11" fmla="*/ 6 h 6"/>
                  <a:gd name="T12" fmla="*/ 7 w 8"/>
                  <a:gd name="T13" fmla="*/ 6 h 6"/>
                  <a:gd name="T14" fmla="*/ 8 w 8"/>
                  <a:gd name="T15" fmla="*/ 3 h 6"/>
                  <a:gd name="T16" fmla="*/ 7 w 8"/>
                  <a:gd name="T17" fmla="*/ 0 h 6"/>
                  <a:gd name="T18" fmla="*/ 5 w 8"/>
                  <a:gd name="T19" fmla="*/ 0 h 6"/>
                  <a:gd name="T20" fmla="*/ 2 w 8"/>
                  <a:gd name="T21" fmla="*/ 2 h 6"/>
                  <a:gd name="T22" fmla="*/ 7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7" y="6"/>
                    </a:moveTo>
                    <a:lnTo>
                      <a:pt x="2" y="2"/>
                    </a:lnTo>
                    <a:lnTo>
                      <a:pt x="0" y="2"/>
                    </a:lnTo>
                    <a:lnTo>
                      <a:pt x="7" y="6"/>
                    </a:lnTo>
                    <a:lnTo>
                      <a:pt x="8" y="3"/>
                    </a:lnTo>
                    <a:lnTo>
                      <a:pt x="7" y="0"/>
                    </a:lnTo>
                    <a:lnTo>
                      <a:pt x="5" y="0"/>
                    </a:lnTo>
                    <a:lnTo>
                      <a:pt x="2" y="2"/>
                    </a:lnTo>
                    <a:lnTo>
                      <a:pt x="7"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2" name="Freeform 2807"/>
              <p:cNvSpPr>
                <a:spLocks/>
              </p:cNvSpPr>
              <p:nvPr/>
            </p:nvSpPr>
            <p:spPr bwMode="auto">
              <a:xfrm>
                <a:off x="3842" y="3459"/>
                <a:ext cx="8" cy="8"/>
              </a:xfrm>
              <a:custGeom>
                <a:avLst/>
                <a:gdLst>
                  <a:gd name="T0" fmla="*/ 6 w 8"/>
                  <a:gd name="T1" fmla="*/ 7 h 8"/>
                  <a:gd name="T2" fmla="*/ 0 w 8"/>
                  <a:gd name="T3" fmla="*/ 2 h 8"/>
                  <a:gd name="T4" fmla="*/ 0 w 8"/>
                  <a:gd name="T5" fmla="*/ 4 h 8"/>
                  <a:gd name="T6" fmla="*/ 5 w 8"/>
                  <a:gd name="T7" fmla="*/ 8 h 8"/>
                  <a:gd name="T8" fmla="*/ 6 w 8"/>
                  <a:gd name="T9" fmla="*/ 7 h 8"/>
                  <a:gd name="T10" fmla="*/ 6 w 8"/>
                  <a:gd name="T11" fmla="*/ 7 h 8"/>
                  <a:gd name="T12" fmla="*/ 6 w 8"/>
                  <a:gd name="T13" fmla="*/ 7 h 8"/>
                  <a:gd name="T14" fmla="*/ 8 w 8"/>
                  <a:gd name="T15" fmla="*/ 4 h 8"/>
                  <a:gd name="T16" fmla="*/ 6 w 8"/>
                  <a:gd name="T17" fmla="*/ 2 h 8"/>
                  <a:gd name="T18" fmla="*/ 3 w 8"/>
                  <a:gd name="T19" fmla="*/ 0 h 8"/>
                  <a:gd name="T20" fmla="*/ 0 w 8"/>
                  <a:gd name="T21" fmla="*/ 2 h 8"/>
                  <a:gd name="T22" fmla="*/ 6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7"/>
                    </a:moveTo>
                    <a:lnTo>
                      <a:pt x="0" y="2"/>
                    </a:lnTo>
                    <a:lnTo>
                      <a:pt x="0" y="4"/>
                    </a:lnTo>
                    <a:lnTo>
                      <a:pt x="5" y="8"/>
                    </a:lnTo>
                    <a:lnTo>
                      <a:pt x="6" y="7"/>
                    </a:lnTo>
                    <a:lnTo>
                      <a:pt x="8" y="4"/>
                    </a:lnTo>
                    <a:lnTo>
                      <a:pt x="6" y="2"/>
                    </a:lnTo>
                    <a:lnTo>
                      <a:pt x="3" y="0"/>
                    </a:lnTo>
                    <a:lnTo>
                      <a:pt x="0" y="2"/>
                    </a:lnTo>
                    <a:lnTo>
                      <a:pt x="6"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3" name="Freeform 2808"/>
              <p:cNvSpPr>
                <a:spLocks/>
              </p:cNvSpPr>
              <p:nvPr/>
            </p:nvSpPr>
            <p:spPr bwMode="auto">
              <a:xfrm>
                <a:off x="3842" y="3459"/>
                <a:ext cx="8" cy="7"/>
              </a:xfrm>
              <a:custGeom>
                <a:avLst/>
                <a:gdLst>
                  <a:gd name="T0" fmla="*/ 1 w 8"/>
                  <a:gd name="T1" fmla="*/ 0 h 7"/>
                  <a:gd name="T2" fmla="*/ 1 w 8"/>
                  <a:gd name="T3" fmla="*/ 0 h 7"/>
                  <a:gd name="T4" fmla="*/ 0 w 8"/>
                  <a:gd name="T5" fmla="*/ 2 h 7"/>
                  <a:gd name="T6" fmla="*/ 6 w 8"/>
                  <a:gd name="T7" fmla="*/ 7 h 7"/>
                  <a:gd name="T8" fmla="*/ 6 w 8"/>
                  <a:gd name="T9" fmla="*/ 7 h 7"/>
                  <a:gd name="T10" fmla="*/ 1 w 8"/>
                  <a:gd name="T11" fmla="*/ 0 h 7"/>
                  <a:gd name="T12" fmla="*/ 6 w 8"/>
                  <a:gd name="T13" fmla="*/ 7 h 7"/>
                  <a:gd name="T14" fmla="*/ 8 w 8"/>
                  <a:gd name="T15" fmla="*/ 4 h 7"/>
                  <a:gd name="T16" fmla="*/ 6 w 8"/>
                  <a:gd name="T17" fmla="*/ 0 h 7"/>
                  <a:gd name="T18" fmla="*/ 5 w 8"/>
                  <a:gd name="T19" fmla="*/ 0 h 7"/>
                  <a:gd name="T20" fmla="*/ 1 w 8"/>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1" y="0"/>
                    </a:moveTo>
                    <a:lnTo>
                      <a:pt x="1" y="0"/>
                    </a:lnTo>
                    <a:lnTo>
                      <a:pt x="0" y="2"/>
                    </a:lnTo>
                    <a:lnTo>
                      <a:pt x="6" y="7"/>
                    </a:lnTo>
                    <a:lnTo>
                      <a:pt x="1" y="0"/>
                    </a:lnTo>
                    <a:lnTo>
                      <a:pt x="6" y="7"/>
                    </a:lnTo>
                    <a:lnTo>
                      <a:pt x="8" y="4"/>
                    </a:lnTo>
                    <a:lnTo>
                      <a:pt x="6" y="0"/>
                    </a:lnTo>
                    <a:lnTo>
                      <a:pt x="5" y="0"/>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4" name="Freeform 2809"/>
              <p:cNvSpPr>
                <a:spLocks/>
              </p:cNvSpPr>
              <p:nvPr/>
            </p:nvSpPr>
            <p:spPr bwMode="auto">
              <a:xfrm>
                <a:off x="3843" y="3458"/>
                <a:ext cx="8" cy="8"/>
              </a:xfrm>
              <a:custGeom>
                <a:avLst/>
                <a:gdLst>
                  <a:gd name="T0" fmla="*/ 7 w 8"/>
                  <a:gd name="T1" fmla="*/ 6 h 8"/>
                  <a:gd name="T2" fmla="*/ 2 w 8"/>
                  <a:gd name="T3" fmla="*/ 1 h 8"/>
                  <a:gd name="T4" fmla="*/ 0 w 8"/>
                  <a:gd name="T5" fmla="*/ 1 h 8"/>
                  <a:gd name="T6" fmla="*/ 5 w 8"/>
                  <a:gd name="T7" fmla="*/ 8 h 8"/>
                  <a:gd name="T8" fmla="*/ 7 w 8"/>
                  <a:gd name="T9" fmla="*/ 6 h 8"/>
                  <a:gd name="T10" fmla="*/ 7 w 8"/>
                  <a:gd name="T11" fmla="*/ 6 h 8"/>
                  <a:gd name="T12" fmla="*/ 7 w 8"/>
                  <a:gd name="T13" fmla="*/ 6 h 8"/>
                  <a:gd name="T14" fmla="*/ 8 w 8"/>
                  <a:gd name="T15" fmla="*/ 3 h 8"/>
                  <a:gd name="T16" fmla="*/ 7 w 8"/>
                  <a:gd name="T17" fmla="*/ 0 h 8"/>
                  <a:gd name="T18" fmla="*/ 4 w 8"/>
                  <a:gd name="T19" fmla="*/ 0 h 8"/>
                  <a:gd name="T20" fmla="*/ 2 w 8"/>
                  <a:gd name="T21" fmla="*/ 1 h 8"/>
                  <a:gd name="T22" fmla="*/ 7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7" y="6"/>
                    </a:moveTo>
                    <a:lnTo>
                      <a:pt x="2" y="1"/>
                    </a:lnTo>
                    <a:lnTo>
                      <a:pt x="0" y="1"/>
                    </a:lnTo>
                    <a:lnTo>
                      <a:pt x="5" y="8"/>
                    </a:lnTo>
                    <a:lnTo>
                      <a:pt x="7" y="6"/>
                    </a:lnTo>
                    <a:lnTo>
                      <a:pt x="8" y="3"/>
                    </a:lnTo>
                    <a:lnTo>
                      <a:pt x="7" y="0"/>
                    </a:lnTo>
                    <a:lnTo>
                      <a:pt x="4" y="0"/>
                    </a:lnTo>
                    <a:lnTo>
                      <a:pt x="2" y="1"/>
                    </a:lnTo>
                    <a:lnTo>
                      <a:pt x="7"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5" name="Freeform 2810"/>
              <p:cNvSpPr>
                <a:spLocks/>
              </p:cNvSpPr>
              <p:nvPr/>
            </p:nvSpPr>
            <p:spPr bwMode="auto">
              <a:xfrm>
                <a:off x="3845" y="3458"/>
                <a:ext cx="6" cy="6"/>
              </a:xfrm>
              <a:custGeom>
                <a:avLst/>
                <a:gdLst>
                  <a:gd name="T0" fmla="*/ 0 w 6"/>
                  <a:gd name="T1" fmla="*/ 0 h 6"/>
                  <a:gd name="T2" fmla="*/ 6 w 6"/>
                  <a:gd name="T3" fmla="*/ 5 h 6"/>
                  <a:gd name="T4" fmla="*/ 5 w 6"/>
                  <a:gd name="T5" fmla="*/ 6 h 6"/>
                  <a:gd name="T6" fmla="*/ 0 w 6"/>
                  <a:gd name="T7" fmla="*/ 1 h 6"/>
                  <a:gd name="T8" fmla="*/ 0 w 6"/>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0" y="0"/>
                    </a:moveTo>
                    <a:lnTo>
                      <a:pt x="6" y="5"/>
                    </a:lnTo>
                    <a:lnTo>
                      <a:pt x="5" y="6"/>
                    </a:lnTo>
                    <a:lnTo>
                      <a:pt x="0" y="1"/>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6" name="Freeform 2811"/>
              <p:cNvSpPr>
                <a:spLocks/>
              </p:cNvSpPr>
              <p:nvPr/>
            </p:nvSpPr>
            <p:spPr bwMode="auto">
              <a:xfrm>
                <a:off x="3850" y="3450"/>
                <a:ext cx="6" cy="6"/>
              </a:xfrm>
              <a:custGeom>
                <a:avLst/>
                <a:gdLst>
                  <a:gd name="T0" fmla="*/ 1 w 6"/>
                  <a:gd name="T1" fmla="*/ 0 h 6"/>
                  <a:gd name="T2" fmla="*/ 0 w 6"/>
                  <a:gd name="T3" fmla="*/ 3 h 6"/>
                  <a:gd name="T4" fmla="*/ 6 w 6"/>
                  <a:gd name="T5" fmla="*/ 6 h 6"/>
                  <a:gd name="T6" fmla="*/ 6 w 6"/>
                  <a:gd name="T7" fmla="*/ 4 h 6"/>
                  <a:gd name="T8" fmla="*/ 1 w 6"/>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1" y="0"/>
                    </a:moveTo>
                    <a:lnTo>
                      <a:pt x="0" y="3"/>
                    </a:lnTo>
                    <a:lnTo>
                      <a:pt x="6" y="6"/>
                    </a:lnTo>
                    <a:lnTo>
                      <a:pt x="6" y="4"/>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7" name="Rectangle 2812"/>
              <p:cNvSpPr>
                <a:spLocks noChangeArrowheads="1"/>
              </p:cNvSpPr>
              <p:nvPr/>
            </p:nvSpPr>
            <p:spPr bwMode="auto">
              <a:xfrm>
                <a:off x="3544" y="3487"/>
                <a:ext cx="1" cy="1"/>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488" name="Rectangle 2813"/>
              <p:cNvSpPr>
                <a:spLocks noChangeArrowheads="1"/>
              </p:cNvSpPr>
              <p:nvPr/>
            </p:nvSpPr>
            <p:spPr bwMode="auto">
              <a:xfrm>
                <a:off x="4003" y="3487"/>
                <a:ext cx="1" cy="1"/>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489" name="Freeform 2814"/>
              <p:cNvSpPr>
                <a:spLocks/>
              </p:cNvSpPr>
              <p:nvPr/>
            </p:nvSpPr>
            <p:spPr bwMode="auto">
              <a:xfrm>
                <a:off x="3850" y="3451"/>
                <a:ext cx="8" cy="8"/>
              </a:xfrm>
              <a:custGeom>
                <a:avLst/>
                <a:gdLst>
                  <a:gd name="T0" fmla="*/ 1 w 8"/>
                  <a:gd name="T1" fmla="*/ 7 h 8"/>
                  <a:gd name="T2" fmla="*/ 8 w 8"/>
                  <a:gd name="T3" fmla="*/ 3 h 8"/>
                  <a:gd name="T4" fmla="*/ 8 w 8"/>
                  <a:gd name="T5" fmla="*/ 0 h 8"/>
                  <a:gd name="T6" fmla="*/ 0 w 8"/>
                  <a:gd name="T7" fmla="*/ 3 h 8"/>
                  <a:gd name="T8" fmla="*/ 1 w 8"/>
                  <a:gd name="T9" fmla="*/ 7 h 8"/>
                  <a:gd name="T10" fmla="*/ 1 w 8"/>
                  <a:gd name="T11" fmla="*/ 7 h 8"/>
                  <a:gd name="T12" fmla="*/ 1 w 8"/>
                  <a:gd name="T13" fmla="*/ 7 h 8"/>
                  <a:gd name="T14" fmla="*/ 3 w 8"/>
                  <a:gd name="T15" fmla="*/ 8 h 8"/>
                  <a:gd name="T16" fmla="*/ 6 w 8"/>
                  <a:gd name="T17" fmla="*/ 8 h 8"/>
                  <a:gd name="T18" fmla="*/ 8 w 8"/>
                  <a:gd name="T19" fmla="*/ 7 h 8"/>
                  <a:gd name="T20" fmla="*/ 8 w 8"/>
                  <a:gd name="T21" fmla="*/ 3 h 8"/>
                  <a:gd name="T22" fmla="*/ 1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7"/>
                    </a:moveTo>
                    <a:lnTo>
                      <a:pt x="8" y="3"/>
                    </a:lnTo>
                    <a:lnTo>
                      <a:pt x="8" y="0"/>
                    </a:lnTo>
                    <a:lnTo>
                      <a:pt x="0" y="3"/>
                    </a:lnTo>
                    <a:lnTo>
                      <a:pt x="1" y="7"/>
                    </a:lnTo>
                    <a:lnTo>
                      <a:pt x="3" y="8"/>
                    </a:lnTo>
                    <a:lnTo>
                      <a:pt x="6" y="8"/>
                    </a:lnTo>
                    <a:lnTo>
                      <a:pt x="8" y="7"/>
                    </a:lnTo>
                    <a:lnTo>
                      <a:pt x="8" y="3"/>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0" name="Freeform 2815"/>
              <p:cNvSpPr>
                <a:spLocks/>
              </p:cNvSpPr>
              <p:nvPr/>
            </p:nvSpPr>
            <p:spPr bwMode="auto">
              <a:xfrm>
                <a:off x="3851" y="3453"/>
                <a:ext cx="9" cy="8"/>
              </a:xfrm>
              <a:custGeom>
                <a:avLst/>
                <a:gdLst>
                  <a:gd name="T0" fmla="*/ 9 w 9"/>
                  <a:gd name="T1" fmla="*/ 3 h 8"/>
                  <a:gd name="T2" fmla="*/ 9 w 9"/>
                  <a:gd name="T3" fmla="*/ 3 h 8"/>
                  <a:gd name="T4" fmla="*/ 7 w 9"/>
                  <a:gd name="T5" fmla="*/ 0 h 8"/>
                  <a:gd name="T6" fmla="*/ 0 w 9"/>
                  <a:gd name="T7" fmla="*/ 5 h 8"/>
                  <a:gd name="T8" fmla="*/ 2 w 9"/>
                  <a:gd name="T9" fmla="*/ 6 h 8"/>
                  <a:gd name="T10" fmla="*/ 9 w 9"/>
                  <a:gd name="T11" fmla="*/ 3 h 8"/>
                  <a:gd name="T12" fmla="*/ 2 w 9"/>
                  <a:gd name="T13" fmla="*/ 6 h 8"/>
                  <a:gd name="T14" fmla="*/ 4 w 9"/>
                  <a:gd name="T15" fmla="*/ 8 h 8"/>
                  <a:gd name="T16" fmla="*/ 7 w 9"/>
                  <a:gd name="T17" fmla="*/ 8 h 8"/>
                  <a:gd name="T18" fmla="*/ 9 w 9"/>
                  <a:gd name="T19" fmla="*/ 6 h 8"/>
                  <a:gd name="T20" fmla="*/ 9 w 9"/>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9" y="3"/>
                    </a:moveTo>
                    <a:lnTo>
                      <a:pt x="9" y="3"/>
                    </a:lnTo>
                    <a:lnTo>
                      <a:pt x="7" y="0"/>
                    </a:lnTo>
                    <a:lnTo>
                      <a:pt x="0" y="5"/>
                    </a:lnTo>
                    <a:lnTo>
                      <a:pt x="2" y="6"/>
                    </a:lnTo>
                    <a:lnTo>
                      <a:pt x="9" y="3"/>
                    </a:lnTo>
                    <a:lnTo>
                      <a:pt x="2" y="6"/>
                    </a:lnTo>
                    <a:lnTo>
                      <a:pt x="4" y="8"/>
                    </a:lnTo>
                    <a:lnTo>
                      <a:pt x="7" y="8"/>
                    </a:lnTo>
                    <a:lnTo>
                      <a:pt x="9" y="6"/>
                    </a:lnTo>
                    <a:lnTo>
                      <a:pt x="9"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1" name="Freeform 2816"/>
              <p:cNvSpPr>
                <a:spLocks/>
              </p:cNvSpPr>
              <p:nvPr/>
            </p:nvSpPr>
            <p:spPr bwMode="auto">
              <a:xfrm>
                <a:off x="3853" y="3456"/>
                <a:ext cx="8" cy="7"/>
              </a:xfrm>
              <a:custGeom>
                <a:avLst/>
                <a:gdLst>
                  <a:gd name="T0" fmla="*/ 0 w 8"/>
                  <a:gd name="T1" fmla="*/ 5 h 7"/>
                  <a:gd name="T2" fmla="*/ 8 w 8"/>
                  <a:gd name="T3" fmla="*/ 2 h 7"/>
                  <a:gd name="T4" fmla="*/ 7 w 8"/>
                  <a:gd name="T5" fmla="*/ 0 h 7"/>
                  <a:gd name="T6" fmla="*/ 0 w 8"/>
                  <a:gd name="T7" fmla="*/ 3 h 7"/>
                  <a:gd name="T8" fmla="*/ 0 w 8"/>
                  <a:gd name="T9" fmla="*/ 5 h 7"/>
                  <a:gd name="T10" fmla="*/ 0 w 8"/>
                  <a:gd name="T11" fmla="*/ 5 h 7"/>
                  <a:gd name="T12" fmla="*/ 0 w 8"/>
                  <a:gd name="T13" fmla="*/ 5 h 7"/>
                  <a:gd name="T14" fmla="*/ 3 w 8"/>
                  <a:gd name="T15" fmla="*/ 7 h 7"/>
                  <a:gd name="T16" fmla="*/ 7 w 8"/>
                  <a:gd name="T17" fmla="*/ 7 h 7"/>
                  <a:gd name="T18" fmla="*/ 8 w 8"/>
                  <a:gd name="T19" fmla="*/ 5 h 7"/>
                  <a:gd name="T20" fmla="*/ 8 w 8"/>
                  <a:gd name="T21" fmla="*/ 2 h 7"/>
                  <a:gd name="T22" fmla="*/ 0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5"/>
                    </a:moveTo>
                    <a:lnTo>
                      <a:pt x="8" y="2"/>
                    </a:lnTo>
                    <a:lnTo>
                      <a:pt x="7" y="0"/>
                    </a:lnTo>
                    <a:lnTo>
                      <a:pt x="0" y="3"/>
                    </a:lnTo>
                    <a:lnTo>
                      <a:pt x="0" y="5"/>
                    </a:lnTo>
                    <a:lnTo>
                      <a:pt x="3" y="7"/>
                    </a:lnTo>
                    <a:lnTo>
                      <a:pt x="7" y="7"/>
                    </a:lnTo>
                    <a:lnTo>
                      <a:pt x="8" y="5"/>
                    </a:lnTo>
                    <a:lnTo>
                      <a:pt x="8" y="2"/>
                    </a:lnTo>
                    <a:lnTo>
                      <a:pt x="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2" name="Freeform 2817"/>
              <p:cNvSpPr>
                <a:spLocks/>
              </p:cNvSpPr>
              <p:nvPr/>
            </p:nvSpPr>
            <p:spPr bwMode="auto">
              <a:xfrm>
                <a:off x="3853" y="3458"/>
                <a:ext cx="8" cy="5"/>
              </a:xfrm>
              <a:custGeom>
                <a:avLst/>
                <a:gdLst>
                  <a:gd name="T0" fmla="*/ 8 w 8"/>
                  <a:gd name="T1" fmla="*/ 0 h 5"/>
                  <a:gd name="T2" fmla="*/ 2 w 8"/>
                  <a:gd name="T3" fmla="*/ 5 h 5"/>
                  <a:gd name="T4" fmla="*/ 0 w 8"/>
                  <a:gd name="T5" fmla="*/ 3 h 5"/>
                  <a:gd name="T6" fmla="*/ 8 w 8"/>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5">
                    <a:moveTo>
                      <a:pt x="8" y="0"/>
                    </a:moveTo>
                    <a:lnTo>
                      <a:pt x="2" y="5"/>
                    </a:lnTo>
                    <a:lnTo>
                      <a:pt x="0" y="3"/>
                    </a:lnTo>
                    <a:lnTo>
                      <a:pt x="8"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3" name="Freeform 2818"/>
              <p:cNvSpPr>
                <a:spLocks/>
              </p:cNvSpPr>
              <p:nvPr/>
            </p:nvSpPr>
            <p:spPr bwMode="auto">
              <a:xfrm>
                <a:off x="3858" y="3464"/>
                <a:ext cx="8" cy="7"/>
              </a:xfrm>
              <a:custGeom>
                <a:avLst/>
                <a:gdLst>
                  <a:gd name="T0" fmla="*/ 2 w 8"/>
                  <a:gd name="T1" fmla="*/ 5 h 7"/>
                  <a:gd name="T2" fmla="*/ 6 w 8"/>
                  <a:gd name="T3" fmla="*/ 0 h 7"/>
                  <a:gd name="T4" fmla="*/ 6 w 8"/>
                  <a:gd name="T5" fmla="*/ 0 h 7"/>
                  <a:gd name="T6" fmla="*/ 0 w 8"/>
                  <a:gd name="T7" fmla="*/ 5 h 7"/>
                  <a:gd name="T8" fmla="*/ 2 w 8"/>
                  <a:gd name="T9" fmla="*/ 5 h 7"/>
                  <a:gd name="T10" fmla="*/ 2 w 8"/>
                  <a:gd name="T11" fmla="*/ 5 h 7"/>
                  <a:gd name="T12" fmla="*/ 2 w 8"/>
                  <a:gd name="T13" fmla="*/ 5 h 7"/>
                  <a:gd name="T14" fmla="*/ 3 w 8"/>
                  <a:gd name="T15" fmla="*/ 7 h 7"/>
                  <a:gd name="T16" fmla="*/ 6 w 8"/>
                  <a:gd name="T17" fmla="*/ 7 h 7"/>
                  <a:gd name="T18" fmla="*/ 8 w 8"/>
                  <a:gd name="T19" fmla="*/ 3 h 7"/>
                  <a:gd name="T20" fmla="*/ 6 w 8"/>
                  <a:gd name="T21" fmla="*/ 0 h 7"/>
                  <a:gd name="T22" fmla="*/ 2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2" y="5"/>
                    </a:moveTo>
                    <a:lnTo>
                      <a:pt x="6" y="0"/>
                    </a:lnTo>
                    <a:lnTo>
                      <a:pt x="0" y="5"/>
                    </a:lnTo>
                    <a:lnTo>
                      <a:pt x="2" y="5"/>
                    </a:lnTo>
                    <a:lnTo>
                      <a:pt x="3" y="7"/>
                    </a:lnTo>
                    <a:lnTo>
                      <a:pt x="6" y="7"/>
                    </a:lnTo>
                    <a:lnTo>
                      <a:pt x="8" y="3"/>
                    </a:lnTo>
                    <a:lnTo>
                      <a:pt x="6" y="0"/>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4" name="Freeform 2819"/>
              <p:cNvSpPr>
                <a:spLocks/>
              </p:cNvSpPr>
              <p:nvPr/>
            </p:nvSpPr>
            <p:spPr bwMode="auto">
              <a:xfrm>
                <a:off x="3860" y="3464"/>
                <a:ext cx="6" cy="8"/>
              </a:xfrm>
              <a:custGeom>
                <a:avLst/>
                <a:gdLst>
                  <a:gd name="T0" fmla="*/ 0 w 6"/>
                  <a:gd name="T1" fmla="*/ 7 h 8"/>
                  <a:gd name="T2" fmla="*/ 6 w 6"/>
                  <a:gd name="T3" fmla="*/ 2 h 8"/>
                  <a:gd name="T4" fmla="*/ 4 w 6"/>
                  <a:gd name="T5" fmla="*/ 0 h 8"/>
                  <a:gd name="T6" fmla="*/ 0 w 6"/>
                  <a:gd name="T7" fmla="*/ 5 h 8"/>
                  <a:gd name="T8" fmla="*/ 0 w 6"/>
                  <a:gd name="T9" fmla="*/ 7 h 8"/>
                  <a:gd name="T10" fmla="*/ 0 w 6"/>
                  <a:gd name="T11" fmla="*/ 7 h 8"/>
                  <a:gd name="T12" fmla="*/ 0 w 6"/>
                  <a:gd name="T13" fmla="*/ 7 h 8"/>
                  <a:gd name="T14" fmla="*/ 3 w 6"/>
                  <a:gd name="T15" fmla="*/ 8 h 8"/>
                  <a:gd name="T16" fmla="*/ 4 w 6"/>
                  <a:gd name="T17" fmla="*/ 8 h 8"/>
                  <a:gd name="T18" fmla="*/ 6 w 6"/>
                  <a:gd name="T19" fmla="*/ 5 h 8"/>
                  <a:gd name="T20" fmla="*/ 6 w 6"/>
                  <a:gd name="T21" fmla="*/ 2 h 8"/>
                  <a:gd name="T22" fmla="*/ 0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0" y="7"/>
                    </a:moveTo>
                    <a:lnTo>
                      <a:pt x="6" y="2"/>
                    </a:lnTo>
                    <a:lnTo>
                      <a:pt x="4" y="0"/>
                    </a:lnTo>
                    <a:lnTo>
                      <a:pt x="0" y="5"/>
                    </a:lnTo>
                    <a:lnTo>
                      <a:pt x="0" y="7"/>
                    </a:lnTo>
                    <a:lnTo>
                      <a:pt x="3" y="8"/>
                    </a:lnTo>
                    <a:lnTo>
                      <a:pt x="4" y="8"/>
                    </a:lnTo>
                    <a:lnTo>
                      <a:pt x="6" y="5"/>
                    </a:lnTo>
                    <a:lnTo>
                      <a:pt x="6" y="2"/>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5" name="Freeform 2820"/>
              <p:cNvSpPr>
                <a:spLocks/>
              </p:cNvSpPr>
              <p:nvPr/>
            </p:nvSpPr>
            <p:spPr bwMode="auto">
              <a:xfrm>
                <a:off x="3860" y="3466"/>
                <a:ext cx="8" cy="8"/>
              </a:xfrm>
              <a:custGeom>
                <a:avLst/>
                <a:gdLst>
                  <a:gd name="T0" fmla="*/ 8 w 8"/>
                  <a:gd name="T1" fmla="*/ 1 h 8"/>
                  <a:gd name="T2" fmla="*/ 8 w 8"/>
                  <a:gd name="T3" fmla="*/ 1 h 8"/>
                  <a:gd name="T4" fmla="*/ 6 w 8"/>
                  <a:gd name="T5" fmla="*/ 0 h 8"/>
                  <a:gd name="T6" fmla="*/ 0 w 8"/>
                  <a:gd name="T7" fmla="*/ 5 h 8"/>
                  <a:gd name="T8" fmla="*/ 1 w 8"/>
                  <a:gd name="T9" fmla="*/ 6 h 8"/>
                  <a:gd name="T10" fmla="*/ 8 w 8"/>
                  <a:gd name="T11" fmla="*/ 1 h 8"/>
                  <a:gd name="T12" fmla="*/ 1 w 8"/>
                  <a:gd name="T13" fmla="*/ 6 h 8"/>
                  <a:gd name="T14" fmla="*/ 4 w 8"/>
                  <a:gd name="T15" fmla="*/ 8 h 8"/>
                  <a:gd name="T16" fmla="*/ 6 w 8"/>
                  <a:gd name="T17" fmla="*/ 6 h 8"/>
                  <a:gd name="T18" fmla="*/ 8 w 8"/>
                  <a:gd name="T19" fmla="*/ 5 h 8"/>
                  <a:gd name="T20" fmla="*/ 8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1"/>
                    </a:moveTo>
                    <a:lnTo>
                      <a:pt x="8" y="1"/>
                    </a:lnTo>
                    <a:lnTo>
                      <a:pt x="6" y="0"/>
                    </a:lnTo>
                    <a:lnTo>
                      <a:pt x="0" y="5"/>
                    </a:lnTo>
                    <a:lnTo>
                      <a:pt x="1" y="6"/>
                    </a:lnTo>
                    <a:lnTo>
                      <a:pt x="8" y="1"/>
                    </a:lnTo>
                    <a:lnTo>
                      <a:pt x="1" y="6"/>
                    </a:lnTo>
                    <a:lnTo>
                      <a:pt x="4" y="8"/>
                    </a:lnTo>
                    <a:lnTo>
                      <a:pt x="6" y="6"/>
                    </a:lnTo>
                    <a:lnTo>
                      <a:pt x="8" y="5"/>
                    </a:lnTo>
                    <a:lnTo>
                      <a:pt x="8"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6" name="Freeform 2821"/>
              <p:cNvSpPr>
                <a:spLocks/>
              </p:cNvSpPr>
              <p:nvPr/>
            </p:nvSpPr>
            <p:spPr bwMode="auto">
              <a:xfrm>
                <a:off x="3861" y="3467"/>
                <a:ext cx="8" cy="7"/>
              </a:xfrm>
              <a:custGeom>
                <a:avLst/>
                <a:gdLst>
                  <a:gd name="T0" fmla="*/ 0 w 8"/>
                  <a:gd name="T1" fmla="*/ 7 h 7"/>
                  <a:gd name="T2" fmla="*/ 7 w 8"/>
                  <a:gd name="T3" fmla="*/ 2 h 7"/>
                  <a:gd name="T4" fmla="*/ 7 w 8"/>
                  <a:gd name="T5" fmla="*/ 0 h 7"/>
                  <a:gd name="T6" fmla="*/ 0 w 8"/>
                  <a:gd name="T7" fmla="*/ 5 h 7"/>
                  <a:gd name="T8" fmla="*/ 0 w 8"/>
                  <a:gd name="T9" fmla="*/ 7 h 7"/>
                  <a:gd name="T10" fmla="*/ 0 w 8"/>
                  <a:gd name="T11" fmla="*/ 7 h 7"/>
                  <a:gd name="T12" fmla="*/ 0 w 8"/>
                  <a:gd name="T13" fmla="*/ 7 h 7"/>
                  <a:gd name="T14" fmla="*/ 3 w 8"/>
                  <a:gd name="T15" fmla="*/ 7 h 7"/>
                  <a:gd name="T16" fmla="*/ 7 w 8"/>
                  <a:gd name="T17" fmla="*/ 7 h 7"/>
                  <a:gd name="T18" fmla="*/ 8 w 8"/>
                  <a:gd name="T19" fmla="*/ 4 h 7"/>
                  <a:gd name="T20" fmla="*/ 7 w 8"/>
                  <a:gd name="T21" fmla="*/ 2 h 7"/>
                  <a:gd name="T22" fmla="*/ 0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0" y="7"/>
                    </a:moveTo>
                    <a:lnTo>
                      <a:pt x="7" y="2"/>
                    </a:lnTo>
                    <a:lnTo>
                      <a:pt x="7" y="0"/>
                    </a:lnTo>
                    <a:lnTo>
                      <a:pt x="0" y="5"/>
                    </a:lnTo>
                    <a:lnTo>
                      <a:pt x="0" y="7"/>
                    </a:lnTo>
                    <a:lnTo>
                      <a:pt x="3" y="7"/>
                    </a:lnTo>
                    <a:lnTo>
                      <a:pt x="7" y="7"/>
                    </a:lnTo>
                    <a:lnTo>
                      <a:pt x="8" y="4"/>
                    </a:lnTo>
                    <a:lnTo>
                      <a:pt x="7" y="2"/>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7" name="Freeform 2822"/>
              <p:cNvSpPr>
                <a:spLocks/>
              </p:cNvSpPr>
              <p:nvPr/>
            </p:nvSpPr>
            <p:spPr bwMode="auto">
              <a:xfrm>
                <a:off x="3861" y="3469"/>
                <a:ext cx="8" cy="6"/>
              </a:xfrm>
              <a:custGeom>
                <a:avLst/>
                <a:gdLst>
                  <a:gd name="T0" fmla="*/ 2 w 8"/>
                  <a:gd name="T1" fmla="*/ 5 h 6"/>
                  <a:gd name="T2" fmla="*/ 8 w 8"/>
                  <a:gd name="T3" fmla="*/ 0 h 6"/>
                  <a:gd name="T4" fmla="*/ 7 w 8"/>
                  <a:gd name="T5" fmla="*/ 0 h 6"/>
                  <a:gd name="T6" fmla="*/ 0 w 8"/>
                  <a:gd name="T7" fmla="*/ 5 h 6"/>
                  <a:gd name="T8" fmla="*/ 2 w 8"/>
                  <a:gd name="T9" fmla="*/ 5 h 6"/>
                  <a:gd name="T10" fmla="*/ 2 w 8"/>
                  <a:gd name="T11" fmla="*/ 5 h 6"/>
                  <a:gd name="T12" fmla="*/ 2 w 8"/>
                  <a:gd name="T13" fmla="*/ 5 h 6"/>
                  <a:gd name="T14" fmla="*/ 5 w 8"/>
                  <a:gd name="T15" fmla="*/ 6 h 6"/>
                  <a:gd name="T16" fmla="*/ 7 w 8"/>
                  <a:gd name="T17" fmla="*/ 6 h 6"/>
                  <a:gd name="T18" fmla="*/ 8 w 8"/>
                  <a:gd name="T19" fmla="*/ 3 h 6"/>
                  <a:gd name="T20" fmla="*/ 8 w 8"/>
                  <a:gd name="T21" fmla="*/ 0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0"/>
                    </a:lnTo>
                    <a:lnTo>
                      <a:pt x="7" y="0"/>
                    </a:lnTo>
                    <a:lnTo>
                      <a:pt x="0" y="5"/>
                    </a:lnTo>
                    <a:lnTo>
                      <a:pt x="2" y="5"/>
                    </a:lnTo>
                    <a:lnTo>
                      <a:pt x="5" y="6"/>
                    </a:lnTo>
                    <a:lnTo>
                      <a:pt x="7" y="6"/>
                    </a:lnTo>
                    <a:lnTo>
                      <a:pt x="8" y="3"/>
                    </a:lnTo>
                    <a:lnTo>
                      <a:pt x="8" y="0"/>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8" name="Freeform 2823"/>
              <p:cNvSpPr>
                <a:spLocks/>
              </p:cNvSpPr>
              <p:nvPr/>
            </p:nvSpPr>
            <p:spPr bwMode="auto">
              <a:xfrm>
                <a:off x="3863" y="3469"/>
                <a:ext cx="6" cy="6"/>
              </a:xfrm>
              <a:custGeom>
                <a:avLst/>
                <a:gdLst>
                  <a:gd name="T0" fmla="*/ 6 w 6"/>
                  <a:gd name="T1" fmla="*/ 2 h 6"/>
                  <a:gd name="T2" fmla="*/ 1 w 6"/>
                  <a:gd name="T3" fmla="*/ 6 h 6"/>
                  <a:gd name="T4" fmla="*/ 0 w 6"/>
                  <a:gd name="T5" fmla="*/ 5 h 6"/>
                  <a:gd name="T6" fmla="*/ 6 w 6"/>
                  <a:gd name="T7" fmla="*/ 0 h 6"/>
                  <a:gd name="T8" fmla="*/ 6 w 6"/>
                  <a:gd name="T9" fmla="*/ 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2"/>
                    </a:moveTo>
                    <a:lnTo>
                      <a:pt x="1" y="6"/>
                    </a:lnTo>
                    <a:lnTo>
                      <a:pt x="0" y="5"/>
                    </a:lnTo>
                    <a:lnTo>
                      <a:pt x="6" y="0"/>
                    </a:lnTo>
                    <a:lnTo>
                      <a:pt x="6"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9" name="Freeform 2824"/>
              <p:cNvSpPr>
                <a:spLocks/>
              </p:cNvSpPr>
              <p:nvPr/>
            </p:nvSpPr>
            <p:spPr bwMode="auto">
              <a:xfrm>
                <a:off x="3869" y="3474"/>
                <a:ext cx="8" cy="8"/>
              </a:xfrm>
              <a:custGeom>
                <a:avLst/>
                <a:gdLst>
                  <a:gd name="T0" fmla="*/ 2 w 8"/>
                  <a:gd name="T1" fmla="*/ 6 h 8"/>
                  <a:gd name="T2" fmla="*/ 5 w 8"/>
                  <a:gd name="T3" fmla="*/ 1 h 8"/>
                  <a:gd name="T4" fmla="*/ 5 w 8"/>
                  <a:gd name="T5" fmla="*/ 0 h 8"/>
                  <a:gd name="T6" fmla="*/ 0 w 8"/>
                  <a:gd name="T7" fmla="*/ 6 h 8"/>
                  <a:gd name="T8" fmla="*/ 2 w 8"/>
                  <a:gd name="T9" fmla="*/ 6 h 8"/>
                  <a:gd name="T10" fmla="*/ 2 w 8"/>
                  <a:gd name="T11" fmla="*/ 6 h 8"/>
                  <a:gd name="T12" fmla="*/ 2 w 8"/>
                  <a:gd name="T13" fmla="*/ 6 h 8"/>
                  <a:gd name="T14" fmla="*/ 5 w 8"/>
                  <a:gd name="T15" fmla="*/ 8 h 8"/>
                  <a:gd name="T16" fmla="*/ 7 w 8"/>
                  <a:gd name="T17" fmla="*/ 6 h 8"/>
                  <a:gd name="T18" fmla="*/ 8 w 8"/>
                  <a:gd name="T19" fmla="*/ 3 h 8"/>
                  <a:gd name="T20" fmla="*/ 5 w 8"/>
                  <a:gd name="T21" fmla="*/ 1 h 8"/>
                  <a:gd name="T22" fmla="*/ 2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6"/>
                    </a:moveTo>
                    <a:lnTo>
                      <a:pt x="5" y="1"/>
                    </a:lnTo>
                    <a:lnTo>
                      <a:pt x="5" y="0"/>
                    </a:lnTo>
                    <a:lnTo>
                      <a:pt x="0" y="6"/>
                    </a:lnTo>
                    <a:lnTo>
                      <a:pt x="2" y="6"/>
                    </a:lnTo>
                    <a:lnTo>
                      <a:pt x="5" y="8"/>
                    </a:lnTo>
                    <a:lnTo>
                      <a:pt x="7" y="6"/>
                    </a:lnTo>
                    <a:lnTo>
                      <a:pt x="8" y="3"/>
                    </a:lnTo>
                    <a:lnTo>
                      <a:pt x="5" y="1"/>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0" name="Freeform 2825"/>
              <p:cNvSpPr>
                <a:spLocks/>
              </p:cNvSpPr>
              <p:nvPr/>
            </p:nvSpPr>
            <p:spPr bwMode="auto">
              <a:xfrm>
                <a:off x="3871" y="3475"/>
                <a:ext cx="6" cy="7"/>
              </a:xfrm>
              <a:custGeom>
                <a:avLst/>
                <a:gdLst>
                  <a:gd name="T0" fmla="*/ 1 w 6"/>
                  <a:gd name="T1" fmla="*/ 7 h 7"/>
                  <a:gd name="T2" fmla="*/ 5 w 6"/>
                  <a:gd name="T3" fmla="*/ 0 h 7"/>
                  <a:gd name="T4" fmla="*/ 3 w 6"/>
                  <a:gd name="T5" fmla="*/ 0 h 7"/>
                  <a:gd name="T6" fmla="*/ 0 w 6"/>
                  <a:gd name="T7" fmla="*/ 5 h 7"/>
                  <a:gd name="T8" fmla="*/ 0 w 6"/>
                  <a:gd name="T9" fmla="*/ 7 h 7"/>
                  <a:gd name="T10" fmla="*/ 1 w 6"/>
                  <a:gd name="T11" fmla="*/ 7 h 7"/>
                  <a:gd name="T12" fmla="*/ 0 w 6"/>
                  <a:gd name="T13" fmla="*/ 7 h 7"/>
                  <a:gd name="T14" fmla="*/ 3 w 6"/>
                  <a:gd name="T15" fmla="*/ 7 h 7"/>
                  <a:gd name="T16" fmla="*/ 6 w 6"/>
                  <a:gd name="T17" fmla="*/ 5 h 7"/>
                  <a:gd name="T18" fmla="*/ 6 w 6"/>
                  <a:gd name="T19" fmla="*/ 4 h 7"/>
                  <a:gd name="T20" fmla="*/ 5 w 6"/>
                  <a:gd name="T21" fmla="*/ 0 h 7"/>
                  <a:gd name="T22" fmla="*/ 1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1" y="7"/>
                    </a:moveTo>
                    <a:lnTo>
                      <a:pt x="5" y="0"/>
                    </a:lnTo>
                    <a:lnTo>
                      <a:pt x="3" y="0"/>
                    </a:lnTo>
                    <a:lnTo>
                      <a:pt x="0" y="5"/>
                    </a:lnTo>
                    <a:lnTo>
                      <a:pt x="0" y="7"/>
                    </a:lnTo>
                    <a:lnTo>
                      <a:pt x="1" y="7"/>
                    </a:lnTo>
                    <a:lnTo>
                      <a:pt x="0" y="7"/>
                    </a:lnTo>
                    <a:lnTo>
                      <a:pt x="3" y="7"/>
                    </a:lnTo>
                    <a:lnTo>
                      <a:pt x="6" y="5"/>
                    </a:lnTo>
                    <a:lnTo>
                      <a:pt x="6" y="4"/>
                    </a:lnTo>
                    <a:lnTo>
                      <a:pt x="5" y="0"/>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1" name="Freeform 2826"/>
              <p:cNvSpPr>
                <a:spLocks/>
              </p:cNvSpPr>
              <p:nvPr/>
            </p:nvSpPr>
            <p:spPr bwMode="auto">
              <a:xfrm>
                <a:off x="3872" y="3475"/>
                <a:ext cx="7" cy="9"/>
              </a:xfrm>
              <a:custGeom>
                <a:avLst/>
                <a:gdLst>
                  <a:gd name="T0" fmla="*/ 5 w 7"/>
                  <a:gd name="T1" fmla="*/ 0 h 9"/>
                  <a:gd name="T2" fmla="*/ 5 w 7"/>
                  <a:gd name="T3" fmla="*/ 0 h 9"/>
                  <a:gd name="T4" fmla="*/ 4 w 7"/>
                  <a:gd name="T5" fmla="*/ 0 h 9"/>
                  <a:gd name="T6" fmla="*/ 0 w 7"/>
                  <a:gd name="T7" fmla="*/ 7 h 9"/>
                  <a:gd name="T8" fmla="*/ 0 w 7"/>
                  <a:gd name="T9" fmla="*/ 7 h 9"/>
                  <a:gd name="T10" fmla="*/ 5 w 7"/>
                  <a:gd name="T11" fmla="*/ 0 h 9"/>
                  <a:gd name="T12" fmla="*/ 0 w 7"/>
                  <a:gd name="T13" fmla="*/ 7 h 9"/>
                  <a:gd name="T14" fmla="*/ 4 w 7"/>
                  <a:gd name="T15" fmla="*/ 9 h 9"/>
                  <a:gd name="T16" fmla="*/ 5 w 7"/>
                  <a:gd name="T17" fmla="*/ 5 h 9"/>
                  <a:gd name="T18" fmla="*/ 7 w 7"/>
                  <a:gd name="T19" fmla="*/ 4 h 9"/>
                  <a:gd name="T20" fmla="*/ 5 w 7"/>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5" y="0"/>
                    </a:moveTo>
                    <a:lnTo>
                      <a:pt x="5" y="0"/>
                    </a:lnTo>
                    <a:lnTo>
                      <a:pt x="4" y="0"/>
                    </a:lnTo>
                    <a:lnTo>
                      <a:pt x="0" y="7"/>
                    </a:lnTo>
                    <a:lnTo>
                      <a:pt x="5" y="0"/>
                    </a:lnTo>
                    <a:lnTo>
                      <a:pt x="0" y="7"/>
                    </a:lnTo>
                    <a:lnTo>
                      <a:pt x="4" y="9"/>
                    </a:lnTo>
                    <a:lnTo>
                      <a:pt x="5" y="5"/>
                    </a:lnTo>
                    <a:lnTo>
                      <a:pt x="7" y="4"/>
                    </a:lnTo>
                    <a:lnTo>
                      <a:pt x="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2" name="Freeform 2827"/>
              <p:cNvSpPr>
                <a:spLocks/>
              </p:cNvSpPr>
              <p:nvPr/>
            </p:nvSpPr>
            <p:spPr bwMode="auto">
              <a:xfrm>
                <a:off x="3872" y="3475"/>
                <a:ext cx="7" cy="9"/>
              </a:xfrm>
              <a:custGeom>
                <a:avLst/>
                <a:gdLst>
                  <a:gd name="T0" fmla="*/ 2 w 7"/>
                  <a:gd name="T1" fmla="*/ 9 h 9"/>
                  <a:gd name="T2" fmla="*/ 5 w 7"/>
                  <a:gd name="T3" fmla="*/ 2 h 9"/>
                  <a:gd name="T4" fmla="*/ 5 w 7"/>
                  <a:gd name="T5" fmla="*/ 0 h 9"/>
                  <a:gd name="T6" fmla="*/ 0 w 7"/>
                  <a:gd name="T7" fmla="*/ 7 h 9"/>
                  <a:gd name="T8" fmla="*/ 2 w 7"/>
                  <a:gd name="T9" fmla="*/ 9 h 9"/>
                  <a:gd name="T10" fmla="*/ 2 w 7"/>
                  <a:gd name="T11" fmla="*/ 9 h 9"/>
                  <a:gd name="T12" fmla="*/ 2 w 7"/>
                  <a:gd name="T13" fmla="*/ 9 h 9"/>
                  <a:gd name="T14" fmla="*/ 5 w 7"/>
                  <a:gd name="T15" fmla="*/ 9 h 9"/>
                  <a:gd name="T16" fmla="*/ 7 w 7"/>
                  <a:gd name="T17" fmla="*/ 7 h 9"/>
                  <a:gd name="T18" fmla="*/ 7 w 7"/>
                  <a:gd name="T19" fmla="*/ 4 h 9"/>
                  <a:gd name="T20" fmla="*/ 5 w 7"/>
                  <a:gd name="T21" fmla="*/ 2 h 9"/>
                  <a:gd name="T22" fmla="*/ 2 w 7"/>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2" y="9"/>
                    </a:moveTo>
                    <a:lnTo>
                      <a:pt x="5" y="2"/>
                    </a:lnTo>
                    <a:lnTo>
                      <a:pt x="5" y="0"/>
                    </a:lnTo>
                    <a:lnTo>
                      <a:pt x="0" y="7"/>
                    </a:lnTo>
                    <a:lnTo>
                      <a:pt x="2" y="9"/>
                    </a:lnTo>
                    <a:lnTo>
                      <a:pt x="5" y="9"/>
                    </a:lnTo>
                    <a:lnTo>
                      <a:pt x="7" y="7"/>
                    </a:lnTo>
                    <a:lnTo>
                      <a:pt x="7" y="4"/>
                    </a:lnTo>
                    <a:lnTo>
                      <a:pt x="5" y="2"/>
                    </a:lnTo>
                    <a:lnTo>
                      <a:pt x="2" y="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3" name="Freeform 2828"/>
              <p:cNvSpPr>
                <a:spLocks/>
              </p:cNvSpPr>
              <p:nvPr/>
            </p:nvSpPr>
            <p:spPr bwMode="auto">
              <a:xfrm>
                <a:off x="3874" y="3477"/>
                <a:ext cx="7" cy="7"/>
              </a:xfrm>
              <a:custGeom>
                <a:avLst/>
                <a:gdLst>
                  <a:gd name="T0" fmla="*/ 2 w 7"/>
                  <a:gd name="T1" fmla="*/ 7 h 7"/>
                  <a:gd name="T2" fmla="*/ 5 w 7"/>
                  <a:gd name="T3" fmla="*/ 0 h 7"/>
                  <a:gd name="T4" fmla="*/ 3 w 7"/>
                  <a:gd name="T5" fmla="*/ 0 h 7"/>
                  <a:gd name="T6" fmla="*/ 0 w 7"/>
                  <a:gd name="T7" fmla="*/ 7 h 7"/>
                  <a:gd name="T8" fmla="*/ 0 w 7"/>
                  <a:gd name="T9" fmla="*/ 7 h 7"/>
                  <a:gd name="T10" fmla="*/ 2 w 7"/>
                  <a:gd name="T11" fmla="*/ 7 h 7"/>
                  <a:gd name="T12" fmla="*/ 0 w 7"/>
                  <a:gd name="T13" fmla="*/ 7 h 7"/>
                  <a:gd name="T14" fmla="*/ 3 w 7"/>
                  <a:gd name="T15" fmla="*/ 7 h 7"/>
                  <a:gd name="T16" fmla="*/ 7 w 7"/>
                  <a:gd name="T17" fmla="*/ 5 h 7"/>
                  <a:gd name="T18" fmla="*/ 7 w 7"/>
                  <a:gd name="T19" fmla="*/ 3 h 7"/>
                  <a:gd name="T20" fmla="*/ 5 w 7"/>
                  <a:gd name="T21" fmla="*/ 0 h 7"/>
                  <a:gd name="T22" fmla="*/ 2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2" y="7"/>
                    </a:moveTo>
                    <a:lnTo>
                      <a:pt x="5" y="0"/>
                    </a:lnTo>
                    <a:lnTo>
                      <a:pt x="3" y="0"/>
                    </a:lnTo>
                    <a:lnTo>
                      <a:pt x="0" y="7"/>
                    </a:lnTo>
                    <a:lnTo>
                      <a:pt x="2" y="7"/>
                    </a:lnTo>
                    <a:lnTo>
                      <a:pt x="0" y="7"/>
                    </a:lnTo>
                    <a:lnTo>
                      <a:pt x="3" y="7"/>
                    </a:lnTo>
                    <a:lnTo>
                      <a:pt x="7" y="5"/>
                    </a:lnTo>
                    <a:lnTo>
                      <a:pt x="7" y="3"/>
                    </a:lnTo>
                    <a:lnTo>
                      <a:pt x="5" y="0"/>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4" name="Freeform 2829"/>
              <p:cNvSpPr>
                <a:spLocks/>
              </p:cNvSpPr>
              <p:nvPr/>
            </p:nvSpPr>
            <p:spPr bwMode="auto">
              <a:xfrm>
                <a:off x="3876" y="3477"/>
                <a:ext cx="5" cy="8"/>
              </a:xfrm>
              <a:custGeom>
                <a:avLst/>
                <a:gdLst>
                  <a:gd name="T0" fmla="*/ 0 w 5"/>
                  <a:gd name="T1" fmla="*/ 7 h 8"/>
                  <a:gd name="T2" fmla="*/ 3 w 5"/>
                  <a:gd name="T3" fmla="*/ 0 h 8"/>
                  <a:gd name="T4" fmla="*/ 3 w 5"/>
                  <a:gd name="T5" fmla="*/ 0 h 8"/>
                  <a:gd name="T6" fmla="*/ 0 w 5"/>
                  <a:gd name="T7" fmla="*/ 7 h 8"/>
                  <a:gd name="T8" fmla="*/ 0 w 5"/>
                  <a:gd name="T9" fmla="*/ 7 h 8"/>
                  <a:gd name="T10" fmla="*/ 0 w 5"/>
                  <a:gd name="T11" fmla="*/ 7 h 8"/>
                  <a:gd name="T12" fmla="*/ 0 w 5"/>
                  <a:gd name="T13" fmla="*/ 7 h 8"/>
                  <a:gd name="T14" fmla="*/ 3 w 5"/>
                  <a:gd name="T15" fmla="*/ 8 h 8"/>
                  <a:gd name="T16" fmla="*/ 5 w 5"/>
                  <a:gd name="T17" fmla="*/ 5 h 8"/>
                  <a:gd name="T18" fmla="*/ 5 w 5"/>
                  <a:gd name="T19" fmla="*/ 3 h 8"/>
                  <a:gd name="T20" fmla="*/ 3 w 5"/>
                  <a:gd name="T21" fmla="*/ 0 h 8"/>
                  <a:gd name="T22" fmla="*/ 0 w 5"/>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7"/>
                    </a:moveTo>
                    <a:lnTo>
                      <a:pt x="3" y="0"/>
                    </a:lnTo>
                    <a:lnTo>
                      <a:pt x="0" y="7"/>
                    </a:lnTo>
                    <a:lnTo>
                      <a:pt x="3" y="8"/>
                    </a:lnTo>
                    <a:lnTo>
                      <a:pt x="5" y="5"/>
                    </a:lnTo>
                    <a:lnTo>
                      <a:pt x="5" y="3"/>
                    </a:lnTo>
                    <a:lnTo>
                      <a:pt x="3" y="0"/>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5" name="Freeform 2830"/>
              <p:cNvSpPr>
                <a:spLocks/>
              </p:cNvSpPr>
              <p:nvPr/>
            </p:nvSpPr>
            <p:spPr bwMode="auto">
              <a:xfrm>
                <a:off x="3876" y="3477"/>
                <a:ext cx="6" cy="8"/>
              </a:xfrm>
              <a:custGeom>
                <a:avLst/>
                <a:gdLst>
                  <a:gd name="T0" fmla="*/ 1 w 6"/>
                  <a:gd name="T1" fmla="*/ 8 h 8"/>
                  <a:gd name="T2" fmla="*/ 5 w 6"/>
                  <a:gd name="T3" fmla="*/ 0 h 8"/>
                  <a:gd name="T4" fmla="*/ 3 w 6"/>
                  <a:gd name="T5" fmla="*/ 0 h 8"/>
                  <a:gd name="T6" fmla="*/ 0 w 6"/>
                  <a:gd name="T7" fmla="*/ 7 h 8"/>
                  <a:gd name="T8" fmla="*/ 1 w 6"/>
                  <a:gd name="T9" fmla="*/ 8 h 8"/>
                  <a:gd name="T10" fmla="*/ 1 w 6"/>
                  <a:gd name="T11" fmla="*/ 8 h 8"/>
                  <a:gd name="T12" fmla="*/ 1 w 6"/>
                  <a:gd name="T13" fmla="*/ 8 h 8"/>
                  <a:gd name="T14" fmla="*/ 5 w 6"/>
                  <a:gd name="T15" fmla="*/ 8 h 8"/>
                  <a:gd name="T16" fmla="*/ 6 w 6"/>
                  <a:gd name="T17" fmla="*/ 7 h 8"/>
                  <a:gd name="T18" fmla="*/ 6 w 6"/>
                  <a:gd name="T19" fmla="*/ 3 h 8"/>
                  <a:gd name="T20" fmla="*/ 5 w 6"/>
                  <a:gd name="T21" fmla="*/ 0 h 8"/>
                  <a:gd name="T22" fmla="*/ 1 w 6"/>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8"/>
                    </a:moveTo>
                    <a:lnTo>
                      <a:pt x="5" y="0"/>
                    </a:lnTo>
                    <a:lnTo>
                      <a:pt x="3" y="0"/>
                    </a:lnTo>
                    <a:lnTo>
                      <a:pt x="0" y="7"/>
                    </a:lnTo>
                    <a:lnTo>
                      <a:pt x="1" y="8"/>
                    </a:lnTo>
                    <a:lnTo>
                      <a:pt x="5" y="8"/>
                    </a:lnTo>
                    <a:lnTo>
                      <a:pt x="6" y="7"/>
                    </a:lnTo>
                    <a:lnTo>
                      <a:pt x="6" y="3"/>
                    </a:lnTo>
                    <a:lnTo>
                      <a:pt x="5"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6" name="Freeform 2831"/>
              <p:cNvSpPr>
                <a:spLocks/>
              </p:cNvSpPr>
              <p:nvPr/>
            </p:nvSpPr>
            <p:spPr bwMode="auto">
              <a:xfrm>
                <a:off x="3877" y="3477"/>
                <a:ext cx="4" cy="8"/>
              </a:xfrm>
              <a:custGeom>
                <a:avLst/>
                <a:gdLst>
                  <a:gd name="T0" fmla="*/ 4 w 4"/>
                  <a:gd name="T1" fmla="*/ 0 h 8"/>
                  <a:gd name="T2" fmla="*/ 0 w 4"/>
                  <a:gd name="T3" fmla="*/ 8 h 8"/>
                  <a:gd name="T4" fmla="*/ 0 w 4"/>
                  <a:gd name="T5" fmla="*/ 8 h 8"/>
                  <a:gd name="T6" fmla="*/ 4 w 4"/>
                  <a:gd name="T7" fmla="*/ 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8">
                    <a:moveTo>
                      <a:pt x="4" y="0"/>
                    </a:moveTo>
                    <a:lnTo>
                      <a:pt x="0" y="8"/>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7919" name="Group 3033"/>
            <p:cNvGrpSpPr>
              <a:grpSpLocks/>
            </p:cNvGrpSpPr>
            <p:nvPr/>
          </p:nvGrpSpPr>
          <p:grpSpPr bwMode="auto">
            <a:xfrm>
              <a:off x="3598" y="3475"/>
              <a:ext cx="498" cy="15"/>
              <a:chOff x="3598" y="3475"/>
              <a:chExt cx="498" cy="15"/>
            </a:xfrm>
          </p:grpSpPr>
          <p:sp>
            <p:nvSpPr>
              <p:cNvPr id="38107" name="Freeform 2833"/>
              <p:cNvSpPr>
                <a:spLocks/>
              </p:cNvSpPr>
              <p:nvPr/>
            </p:nvSpPr>
            <p:spPr bwMode="auto">
              <a:xfrm>
                <a:off x="3885" y="3480"/>
                <a:ext cx="5" cy="7"/>
              </a:xfrm>
              <a:custGeom>
                <a:avLst/>
                <a:gdLst>
                  <a:gd name="T0" fmla="*/ 2 w 5"/>
                  <a:gd name="T1" fmla="*/ 0 h 7"/>
                  <a:gd name="T2" fmla="*/ 2 w 5"/>
                  <a:gd name="T3" fmla="*/ 0 h 7"/>
                  <a:gd name="T4" fmla="*/ 2 w 5"/>
                  <a:gd name="T5" fmla="*/ 0 h 7"/>
                  <a:gd name="T6" fmla="*/ 0 w 5"/>
                  <a:gd name="T7" fmla="*/ 7 h 7"/>
                  <a:gd name="T8" fmla="*/ 0 w 5"/>
                  <a:gd name="T9" fmla="*/ 7 h 7"/>
                  <a:gd name="T10" fmla="*/ 2 w 5"/>
                  <a:gd name="T11" fmla="*/ 0 h 7"/>
                  <a:gd name="T12" fmla="*/ 0 w 5"/>
                  <a:gd name="T13" fmla="*/ 7 h 7"/>
                  <a:gd name="T14" fmla="*/ 4 w 5"/>
                  <a:gd name="T15" fmla="*/ 7 h 7"/>
                  <a:gd name="T16" fmla="*/ 5 w 5"/>
                  <a:gd name="T17" fmla="*/ 5 h 7"/>
                  <a:gd name="T18" fmla="*/ 5 w 5"/>
                  <a:gd name="T19" fmla="*/ 2 h 7"/>
                  <a:gd name="T20" fmla="*/ 2 w 5"/>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7">
                    <a:moveTo>
                      <a:pt x="2" y="0"/>
                    </a:moveTo>
                    <a:lnTo>
                      <a:pt x="2" y="0"/>
                    </a:lnTo>
                    <a:lnTo>
                      <a:pt x="0" y="7"/>
                    </a:lnTo>
                    <a:lnTo>
                      <a:pt x="2" y="0"/>
                    </a:lnTo>
                    <a:lnTo>
                      <a:pt x="0" y="7"/>
                    </a:lnTo>
                    <a:lnTo>
                      <a:pt x="4" y="7"/>
                    </a:lnTo>
                    <a:lnTo>
                      <a:pt x="5" y="5"/>
                    </a:lnTo>
                    <a:lnTo>
                      <a:pt x="5"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8" name="Freeform 2834"/>
              <p:cNvSpPr>
                <a:spLocks/>
              </p:cNvSpPr>
              <p:nvPr/>
            </p:nvSpPr>
            <p:spPr bwMode="auto">
              <a:xfrm>
                <a:off x="3885" y="3480"/>
                <a:ext cx="7" cy="8"/>
              </a:xfrm>
              <a:custGeom>
                <a:avLst/>
                <a:gdLst>
                  <a:gd name="T0" fmla="*/ 2 w 7"/>
                  <a:gd name="T1" fmla="*/ 8 h 8"/>
                  <a:gd name="T2" fmla="*/ 4 w 7"/>
                  <a:gd name="T3" fmla="*/ 0 h 8"/>
                  <a:gd name="T4" fmla="*/ 2 w 7"/>
                  <a:gd name="T5" fmla="*/ 0 h 8"/>
                  <a:gd name="T6" fmla="*/ 0 w 7"/>
                  <a:gd name="T7" fmla="*/ 7 h 8"/>
                  <a:gd name="T8" fmla="*/ 2 w 7"/>
                  <a:gd name="T9" fmla="*/ 8 h 8"/>
                  <a:gd name="T10" fmla="*/ 2 w 7"/>
                  <a:gd name="T11" fmla="*/ 8 h 8"/>
                  <a:gd name="T12" fmla="*/ 2 w 7"/>
                  <a:gd name="T13" fmla="*/ 8 h 8"/>
                  <a:gd name="T14" fmla="*/ 4 w 7"/>
                  <a:gd name="T15" fmla="*/ 7 h 8"/>
                  <a:gd name="T16" fmla="*/ 7 w 7"/>
                  <a:gd name="T17" fmla="*/ 5 h 8"/>
                  <a:gd name="T18" fmla="*/ 5 w 7"/>
                  <a:gd name="T19" fmla="*/ 2 h 8"/>
                  <a:gd name="T20" fmla="*/ 4 w 7"/>
                  <a:gd name="T21" fmla="*/ 0 h 8"/>
                  <a:gd name="T22" fmla="*/ 2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2" y="8"/>
                    </a:moveTo>
                    <a:lnTo>
                      <a:pt x="4" y="0"/>
                    </a:lnTo>
                    <a:lnTo>
                      <a:pt x="2" y="0"/>
                    </a:lnTo>
                    <a:lnTo>
                      <a:pt x="0" y="7"/>
                    </a:lnTo>
                    <a:lnTo>
                      <a:pt x="2" y="8"/>
                    </a:lnTo>
                    <a:lnTo>
                      <a:pt x="4" y="7"/>
                    </a:lnTo>
                    <a:lnTo>
                      <a:pt x="7" y="5"/>
                    </a:lnTo>
                    <a:lnTo>
                      <a:pt x="5" y="2"/>
                    </a:lnTo>
                    <a:lnTo>
                      <a:pt x="4"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9" name="Freeform 2835"/>
              <p:cNvSpPr>
                <a:spLocks/>
              </p:cNvSpPr>
              <p:nvPr/>
            </p:nvSpPr>
            <p:spPr bwMode="auto">
              <a:xfrm>
                <a:off x="3887" y="3480"/>
                <a:ext cx="5" cy="8"/>
              </a:xfrm>
              <a:custGeom>
                <a:avLst/>
                <a:gdLst>
                  <a:gd name="T0" fmla="*/ 0 w 5"/>
                  <a:gd name="T1" fmla="*/ 8 h 8"/>
                  <a:gd name="T2" fmla="*/ 2 w 5"/>
                  <a:gd name="T3" fmla="*/ 0 h 8"/>
                  <a:gd name="T4" fmla="*/ 2 w 5"/>
                  <a:gd name="T5" fmla="*/ 0 h 8"/>
                  <a:gd name="T6" fmla="*/ 0 w 5"/>
                  <a:gd name="T7" fmla="*/ 8 h 8"/>
                  <a:gd name="T8" fmla="*/ 0 w 5"/>
                  <a:gd name="T9" fmla="*/ 8 h 8"/>
                  <a:gd name="T10" fmla="*/ 0 w 5"/>
                  <a:gd name="T11" fmla="*/ 8 h 8"/>
                  <a:gd name="T12" fmla="*/ 0 w 5"/>
                  <a:gd name="T13" fmla="*/ 8 h 8"/>
                  <a:gd name="T14" fmla="*/ 3 w 5"/>
                  <a:gd name="T15" fmla="*/ 7 h 8"/>
                  <a:gd name="T16" fmla="*/ 5 w 5"/>
                  <a:gd name="T17" fmla="*/ 5 h 8"/>
                  <a:gd name="T18" fmla="*/ 5 w 5"/>
                  <a:gd name="T19" fmla="*/ 2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8"/>
                    </a:lnTo>
                    <a:lnTo>
                      <a:pt x="3" y="7"/>
                    </a:lnTo>
                    <a:lnTo>
                      <a:pt x="5" y="5"/>
                    </a:lnTo>
                    <a:lnTo>
                      <a:pt x="5" y="2"/>
                    </a:lnTo>
                    <a:lnTo>
                      <a:pt x="2"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0" name="Freeform 2836"/>
              <p:cNvSpPr>
                <a:spLocks/>
              </p:cNvSpPr>
              <p:nvPr/>
            </p:nvSpPr>
            <p:spPr bwMode="auto">
              <a:xfrm>
                <a:off x="3887" y="3480"/>
                <a:ext cx="7" cy="8"/>
              </a:xfrm>
              <a:custGeom>
                <a:avLst/>
                <a:gdLst>
                  <a:gd name="T0" fmla="*/ 3 w 7"/>
                  <a:gd name="T1" fmla="*/ 0 h 8"/>
                  <a:gd name="T2" fmla="*/ 3 w 7"/>
                  <a:gd name="T3" fmla="*/ 0 h 8"/>
                  <a:gd name="T4" fmla="*/ 2 w 7"/>
                  <a:gd name="T5" fmla="*/ 0 h 8"/>
                  <a:gd name="T6" fmla="*/ 0 w 7"/>
                  <a:gd name="T7" fmla="*/ 8 h 8"/>
                  <a:gd name="T8" fmla="*/ 2 w 7"/>
                  <a:gd name="T9" fmla="*/ 8 h 8"/>
                  <a:gd name="T10" fmla="*/ 3 w 7"/>
                  <a:gd name="T11" fmla="*/ 0 h 8"/>
                  <a:gd name="T12" fmla="*/ 2 w 7"/>
                  <a:gd name="T13" fmla="*/ 8 h 8"/>
                  <a:gd name="T14" fmla="*/ 5 w 7"/>
                  <a:gd name="T15" fmla="*/ 7 h 8"/>
                  <a:gd name="T16" fmla="*/ 7 w 7"/>
                  <a:gd name="T17" fmla="*/ 5 h 8"/>
                  <a:gd name="T18" fmla="*/ 7 w 7"/>
                  <a:gd name="T19" fmla="*/ 2 h 8"/>
                  <a:gd name="T20" fmla="*/ 3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3" y="0"/>
                    </a:moveTo>
                    <a:lnTo>
                      <a:pt x="3" y="0"/>
                    </a:lnTo>
                    <a:lnTo>
                      <a:pt x="2" y="0"/>
                    </a:lnTo>
                    <a:lnTo>
                      <a:pt x="0" y="8"/>
                    </a:lnTo>
                    <a:lnTo>
                      <a:pt x="2" y="8"/>
                    </a:lnTo>
                    <a:lnTo>
                      <a:pt x="3" y="0"/>
                    </a:lnTo>
                    <a:lnTo>
                      <a:pt x="2" y="8"/>
                    </a:lnTo>
                    <a:lnTo>
                      <a:pt x="5" y="7"/>
                    </a:lnTo>
                    <a:lnTo>
                      <a:pt x="7" y="5"/>
                    </a:lnTo>
                    <a:lnTo>
                      <a:pt x="7" y="2"/>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1" name="Freeform 2837"/>
              <p:cNvSpPr>
                <a:spLocks/>
              </p:cNvSpPr>
              <p:nvPr/>
            </p:nvSpPr>
            <p:spPr bwMode="auto">
              <a:xfrm>
                <a:off x="3889" y="3480"/>
                <a:ext cx="5" cy="8"/>
              </a:xfrm>
              <a:custGeom>
                <a:avLst/>
                <a:gdLst>
                  <a:gd name="T0" fmla="*/ 1 w 5"/>
                  <a:gd name="T1" fmla="*/ 8 h 8"/>
                  <a:gd name="T2" fmla="*/ 3 w 5"/>
                  <a:gd name="T3" fmla="*/ 0 h 8"/>
                  <a:gd name="T4" fmla="*/ 1 w 5"/>
                  <a:gd name="T5" fmla="*/ 0 h 8"/>
                  <a:gd name="T6" fmla="*/ 0 w 5"/>
                  <a:gd name="T7" fmla="*/ 8 h 8"/>
                  <a:gd name="T8" fmla="*/ 1 w 5"/>
                  <a:gd name="T9" fmla="*/ 8 h 8"/>
                  <a:gd name="T10" fmla="*/ 1 w 5"/>
                  <a:gd name="T11" fmla="*/ 8 h 8"/>
                  <a:gd name="T12" fmla="*/ 1 w 5"/>
                  <a:gd name="T13" fmla="*/ 8 h 8"/>
                  <a:gd name="T14" fmla="*/ 3 w 5"/>
                  <a:gd name="T15" fmla="*/ 8 h 8"/>
                  <a:gd name="T16" fmla="*/ 5 w 5"/>
                  <a:gd name="T17" fmla="*/ 5 h 8"/>
                  <a:gd name="T18" fmla="*/ 5 w 5"/>
                  <a:gd name="T19" fmla="*/ 2 h 8"/>
                  <a:gd name="T20" fmla="*/ 3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3" y="0"/>
                    </a:lnTo>
                    <a:lnTo>
                      <a:pt x="1" y="0"/>
                    </a:lnTo>
                    <a:lnTo>
                      <a:pt x="0" y="8"/>
                    </a:lnTo>
                    <a:lnTo>
                      <a:pt x="1" y="8"/>
                    </a:lnTo>
                    <a:lnTo>
                      <a:pt x="3" y="8"/>
                    </a:lnTo>
                    <a:lnTo>
                      <a:pt x="5" y="5"/>
                    </a:lnTo>
                    <a:lnTo>
                      <a:pt x="5" y="2"/>
                    </a:lnTo>
                    <a:lnTo>
                      <a:pt x="3"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2" name="Freeform 2838"/>
              <p:cNvSpPr>
                <a:spLocks/>
              </p:cNvSpPr>
              <p:nvPr/>
            </p:nvSpPr>
            <p:spPr bwMode="auto">
              <a:xfrm>
                <a:off x="3890" y="3480"/>
                <a:ext cx="5" cy="8"/>
              </a:xfrm>
              <a:custGeom>
                <a:avLst/>
                <a:gdLst>
                  <a:gd name="T0" fmla="*/ 0 w 5"/>
                  <a:gd name="T1" fmla="*/ 8 h 8"/>
                  <a:gd name="T2" fmla="*/ 2 w 5"/>
                  <a:gd name="T3" fmla="*/ 2 h 8"/>
                  <a:gd name="T4" fmla="*/ 2 w 5"/>
                  <a:gd name="T5" fmla="*/ 0 h 8"/>
                  <a:gd name="T6" fmla="*/ 0 w 5"/>
                  <a:gd name="T7" fmla="*/ 8 h 8"/>
                  <a:gd name="T8" fmla="*/ 0 w 5"/>
                  <a:gd name="T9" fmla="*/ 8 h 8"/>
                  <a:gd name="T10" fmla="*/ 0 w 5"/>
                  <a:gd name="T11" fmla="*/ 8 h 8"/>
                  <a:gd name="T12" fmla="*/ 0 w 5"/>
                  <a:gd name="T13" fmla="*/ 8 h 8"/>
                  <a:gd name="T14" fmla="*/ 4 w 5"/>
                  <a:gd name="T15" fmla="*/ 8 h 8"/>
                  <a:gd name="T16" fmla="*/ 5 w 5"/>
                  <a:gd name="T17" fmla="*/ 5 h 8"/>
                  <a:gd name="T18" fmla="*/ 5 w 5"/>
                  <a:gd name="T19" fmla="*/ 4 h 8"/>
                  <a:gd name="T20" fmla="*/ 2 w 5"/>
                  <a:gd name="T21" fmla="*/ 2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2"/>
                    </a:lnTo>
                    <a:lnTo>
                      <a:pt x="2" y="0"/>
                    </a:lnTo>
                    <a:lnTo>
                      <a:pt x="0" y="8"/>
                    </a:lnTo>
                    <a:lnTo>
                      <a:pt x="4" y="8"/>
                    </a:lnTo>
                    <a:lnTo>
                      <a:pt x="5" y="5"/>
                    </a:lnTo>
                    <a:lnTo>
                      <a:pt x="5" y="4"/>
                    </a:lnTo>
                    <a:lnTo>
                      <a:pt x="2" y="2"/>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3" name="Freeform 2839"/>
              <p:cNvSpPr>
                <a:spLocks/>
              </p:cNvSpPr>
              <p:nvPr/>
            </p:nvSpPr>
            <p:spPr bwMode="auto">
              <a:xfrm>
                <a:off x="3890" y="3480"/>
                <a:ext cx="7" cy="8"/>
              </a:xfrm>
              <a:custGeom>
                <a:avLst/>
                <a:gdLst>
                  <a:gd name="T0" fmla="*/ 4 w 7"/>
                  <a:gd name="T1" fmla="*/ 2 h 8"/>
                  <a:gd name="T2" fmla="*/ 4 w 7"/>
                  <a:gd name="T3" fmla="*/ 2 h 8"/>
                  <a:gd name="T4" fmla="*/ 2 w 7"/>
                  <a:gd name="T5" fmla="*/ 0 h 8"/>
                  <a:gd name="T6" fmla="*/ 0 w 7"/>
                  <a:gd name="T7" fmla="*/ 8 h 8"/>
                  <a:gd name="T8" fmla="*/ 2 w 7"/>
                  <a:gd name="T9" fmla="*/ 8 h 8"/>
                  <a:gd name="T10" fmla="*/ 4 w 7"/>
                  <a:gd name="T11" fmla="*/ 2 h 8"/>
                  <a:gd name="T12" fmla="*/ 2 w 7"/>
                  <a:gd name="T13" fmla="*/ 8 h 8"/>
                  <a:gd name="T14" fmla="*/ 5 w 7"/>
                  <a:gd name="T15" fmla="*/ 8 h 8"/>
                  <a:gd name="T16" fmla="*/ 7 w 7"/>
                  <a:gd name="T17" fmla="*/ 5 h 8"/>
                  <a:gd name="T18" fmla="*/ 5 w 7"/>
                  <a:gd name="T19" fmla="*/ 2 h 8"/>
                  <a:gd name="T20" fmla="*/ 4 w 7"/>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4" y="2"/>
                    </a:moveTo>
                    <a:lnTo>
                      <a:pt x="4" y="2"/>
                    </a:lnTo>
                    <a:lnTo>
                      <a:pt x="2" y="0"/>
                    </a:lnTo>
                    <a:lnTo>
                      <a:pt x="0" y="8"/>
                    </a:lnTo>
                    <a:lnTo>
                      <a:pt x="2" y="8"/>
                    </a:lnTo>
                    <a:lnTo>
                      <a:pt x="4" y="2"/>
                    </a:lnTo>
                    <a:lnTo>
                      <a:pt x="2" y="8"/>
                    </a:lnTo>
                    <a:lnTo>
                      <a:pt x="5" y="8"/>
                    </a:lnTo>
                    <a:lnTo>
                      <a:pt x="7" y="5"/>
                    </a:lnTo>
                    <a:lnTo>
                      <a:pt x="5" y="2"/>
                    </a:lnTo>
                    <a:lnTo>
                      <a:pt x="4"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4" name="Freeform 2840"/>
              <p:cNvSpPr>
                <a:spLocks/>
              </p:cNvSpPr>
              <p:nvPr/>
            </p:nvSpPr>
            <p:spPr bwMode="auto">
              <a:xfrm>
                <a:off x="3892" y="3482"/>
                <a:ext cx="5" cy="6"/>
              </a:xfrm>
              <a:custGeom>
                <a:avLst/>
                <a:gdLst>
                  <a:gd name="T0" fmla="*/ 2 w 5"/>
                  <a:gd name="T1" fmla="*/ 6 h 6"/>
                  <a:gd name="T2" fmla="*/ 2 w 5"/>
                  <a:gd name="T3" fmla="*/ 0 h 6"/>
                  <a:gd name="T4" fmla="*/ 2 w 5"/>
                  <a:gd name="T5" fmla="*/ 0 h 6"/>
                  <a:gd name="T6" fmla="*/ 0 w 5"/>
                  <a:gd name="T7" fmla="*/ 6 h 6"/>
                  <a:gd name="T8" fmla="*/ 0 w 5"/>
                  <a:gd name="T9" fmla="*/ 6 h 6"/>
                  <a:gd name="T10" fmla="*/ 2 w 5"/>
                  <a:gd name="T11" fmla="*/ 6 h 6"/>
                  <a:gd name="T12" fmla="*/ 0 w 5"/>
                  <a:gd name="T13" fmla="*/ 6 h 6"/>
                  <a:gd name="T14" fmla="*/ 3 w 5"/>
                  <a:gd name="T15" fmla="*/ 6 h 6"/>
                  <a:gd name="T16" fmla="*/ 5 w 5"/>
                  <a:gd name="T17" fmla="*/ 3 h 6"/>
                  <a:gd name="T18" fmla="*/ 5 w 5"/>
                  <a:gd name="T19" fmla="*/ 2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6"/>
                    </a:lnTo>
                    <a:lnTo>
                      <a:pt x="2" y="6"/>
                    </a:lnTo>
                    <a:lnTo>
                      <a:pt x="0" y="6"/>
                    </a:lnTo>
                    <a:lnTo>
                      <a:pt x="3" y="6"/>
                    </a:lnTo>
                    <a:lnTo>
                      <a:pt x="5" y="3"/>
                    </a:lnTo>
                    <a:lnTo>
                      <a:pt x="5" y="2"/>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5" name="Rectangle 2841"/>
              <p:cNvSpPr>
                <a:spLocks noChangeArrowheads="1"/>
              </p:cNvSpPr>
              <p:nvPr/>
            </p:nvSpPr>
            <p:spPr bwMode="auto">
              <a:xfrm>
                <a:off x="3894" y="3482"/>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116" name="Freeform 2842"/>
              <p:cNvSpPr>
                <a:spLocks/>
              </p:cNvSpPr>
              <p:nvPr/>
            </p:nvSpPr>
            <p:spPr bwMode="auto">
              <a:xfrm>
                <a:off x="3902" y="3482"/>
                <a:ext cx="4" cy="8"/>
              </a:xfrm>
              <a:custGeom>
                <a:avLst/>
                <a:gdLst>
                  <a:gd name="T0" fmla="*/ 0 w 4"/>
                  <a:gd name="T1" fmla="*/ 8 h 8"/>
                  <a:gd name="T2" fmla="*/ 1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5 h 8"/>
                  <a:gd name="T18" fmla="*/ 3 w 4"/>
                  <a:gd name="T19" fmla="*/ 2 h 8"/>
                  <a:gd name="T20" fmla="*/ 1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1" y="0"/>
                    </a:lnTo>
                    <a:lnTo>
                      <a:pt x="0" y="0"/>
                    </a:lnTo>
                    <a:lnTo>
                      <a:pt x="0" y="8"/>
                    </a:lnTo>
                    <a:lnTo>
                      <a:pt x="3" y="6"/>
                    </a:lnTo>
                    <a:lnTo>
                      <a:pt x="4" y="5"/>
                    </a:lnTo>
                    <a:lnTo>
                      <a:pt x="3" y="2"/>
                    </a:lnTo>
                    <a:lnTo>
                      <a:pt x="1"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7" name="Freeform 2843"/>
              <p:cNvSpPr>
                <a:spLocks/>
              </p:cNvSpPr>
              <p:nvPr/>
            </p:nvSpPr>
            <p:spPr bwMode="auto">
              <a:xfrm>
                <a:off x="3902" y="3482"/>
                <a:ext cx="4" cy="8"/>
              </a:xfrm>
              <a:custGeom>
                <a:avLst/>
                <a:gdLst>
                  <a:gd name="T0" fmla="*/ 1 w 4"/>
                  <a:gd name="T1" fmla="*/ 0 h 8"/>
                  <a:gd name="T2" fmla="*/ 1 w 4"/>
                  <a:gd name="T3" fmla="*/ 0 h 8"/>
                  <a:gd name="T4" fmla="*/ 0 w 4"/>
                  <a:gd name="T5" fmla="*/ 0 h 8"/>
                  <a:gd name="T6" fmla="*/ 0 w 4"/>
                  <a:gd name="T7" fmla="*/ 8 h 8"/>
                  <a:gd name="T8" fmla="*/ 1 w 4"/>
                  <a:gd name="T9" fmla="*/ 8 h 8"/>
                  <a:gd name="T10" fmla="*/ 1 w 4"/>
                  <a:gd name="T11" fmla="*/ 0 h 8"/>
                  <a:gd name="T12" fmla="*/ 1 w 4"/>
                  <a:gd name="T13" fmla="*/ 8 h 8"/>
                  <a:gd name="T14" fmla="*/ 4 w 4"/>
                  <a:gd name="T15" fmla="*/ 6 h 8"/>
                  <a:gd name="T16" fmla="*/ 4 w 4"/>
                  <a:gd name="T17" fmla="*/ 5 h 8"/>
                  <a:gd name="T18" fmla="*/ 4 w 4"/>
                  <a:gd name="T19" fmla="*/ 2 h 8"/>
                  <a:gd name="T20" fmla="*/ 1 w 4"/>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8">
                    <a:moveTo>
                      <a:pt x="1" y="0"/>
                    </a:moveTo>
                    <a:lnTo>
                      <a:pt x="1" y="0"/>
                    </a:lnTo>
                    <a:lnTo>
                      <a:pt x="0" y="0"/>
                    </a:lnTo>
                    <a:lnTo>
                      <a:pt x="0" y="8"/>
                    </a:lnTo>
                    <a:lnTo>
                      <a:pt x="1" y="8"/>
                    </a:lnTo>
                    <a:lnTo>
                      <a:pt x="1" y="0"/>
                    </a:lnTo>
                    <a:lnTo>
                      <a:pt x="1" y="8"/>
                    </a:lnTo>
                    <a:lnTo>
                      <a:pt x="4" y="6"/>
                    </a:lnTo>
                    <a:lnTo>
                      <a:pt x="4" y="5"/>
                    </a:lnTo>
                    <a:lnTo>
                      <a:pt x="4" y="2"/>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8" name="Freeform 2844"/>
              <p:cNvSpPr>
                <a:spLocks/>
              </p:cNvSpPr>
              <p:nvPr/>
            </p:nvSpPr>
            <p:spPr bwMode="auto">
              <a:xfrm>
                <a:off x="3903" y="3482"/>
                <a:ext cx="5" cy="8"/>
              </a:xfrm>
              <a:custGeom>
                <a:avLst/>
                <a:gdLst>
                  <a:gd name="T0" fmla="*/ 2 w 5"/>
                  <a:gd name="T1" fmla="*/ 8 h 8"/>
                  <a:gd name="T2" fmla="*/ 2 w 5"/>
                  <a:gd name="T3" fmla="*/ 0 h 8"/>
                  <a:gd name="T4" fmla="*/ 0 w 5"/>
                  <a:gd name="T5" fmla="*/ 0 h 8"/>
                  <a:gd name="T6" fmla="*/ 0 w 5"/>
                  <a:gd name="T7" fmla="*/ 8 h 8"/>
                  <a:gd name="T8" fmla="*/ 0 w 5"/>
                  <a:gd name="T9" fmla="*/ 8 h 8"/>
                  <a:gd name="T10" fmla="*/ 2 w 5"/>
                  <a:gd name="T11" fmla="*/ 8 h 8"/>
                  <a:gd name="T12" fmla="*/ 0 w 5"/>
                  <a:gd name="T13" fmla="*/ 8 h 8"/>
                  <a:gd name="T14" fmla="*/ 3 w 5"/>
                  <a:gd name="T15" fmla="*/ 6 h 8"/>
                  <a:gd name="T16" fmla="*/ 5 w 5"/>
                  <a:gd name="T17" fmla="*/ 5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0" y="8"/>
                    </a:lnTo>
                    <a:lnTo>
                      <a:pt x="3" y="6"/>
                    </a:lnTo>
                    <a:lnTo>
                      <a:pt x="5" y="5"/>
                    </a:lnTo>
                    <a:lnTo>
                      <a:pt x="3"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9" name="Freeform 2845"/>
              <p:cNvSpPr>
                <a:spLocks/>
              </p:cNvSpPr>
              <p:nvPr/>
            </p:nvSpPr>
            <p:spPr bwMode="auto">
              <a:xfrm>
                <a:off x="3905" y="3482"/>
                <a:ext cx="5" cy="8"/>
              </a:xfrm>
              <a:custGeom>
                <a:avLst/>
                <a:gdLst>
                  <a:gd name="T0" fmla="*/ 0 w 5"/>
                  <a:gd name="T1" fmla="*/ 0 h 8"/>
                  <a:gd name="T2" fmla="*/ 0 w 5"/>
                  <a:gd name="T3" fmla="*/ 0 h 8"/>
                  <a:gd name="T4" fmla="*/ 0 w 5"/>
                  <a:gd name="T5" fmla="*/ 0 h 8"/>
                  <a:gd name="T6" fmla="*/ 0 w 5"/>
                  <a:gd name="T7" fmla="*/ 8 h 8"/>
                  <a:gd name="T8" fmla="*/ 0 w 5"/>
                  <a:gd name="T9" fmla="*/ 8 h 8"/>
                  <a:gd name="T10" fmla="*/ 0 w 5"/>
                  <a:gd name="T11" fmla="*/ 0 h 8"/>
                  <a:gd name="T12" fmla="*/ 0 w 5"/>
                  <a:gd name="T13" fmla="*/ 8 h 8"/>
                  <a:gd name="T14" fmla="*/ 3 w 5"/>
                  <a:gd name="T15" fmla="*/ 6 h 8"/>
                  <a:gd name="T16" fmla="*/ 5 w 5"/>
                  <a:gd name="T17" fmla="*/ 5 h 8"/>
                  <a:gd name="T18" fmla="*/ 3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0" y="0"/>
                    </a:lnTo>
                    <a:lnTo>
                      <a:pt x="0" y="8"/>
                    </a:lnTo>
                    <a:lnTo>
                      <a:pt x="3" y="6"/>
                    </a:lnTo>
                    <a:lnTo>
                      <a:pt x="5" y="5"/>
                    </a:lnTo>
                    <a:lnTo>
                      <a:pt x="3" y="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0" name="Freeform 2846"/>
              <p:cNvSpPr>
                <a:spLocks/>
              </p:cNvSpPr>
              <p:nvPr/>
            </p:nvSpPr>
            <p:spPr bwMode="auto">
              <a:xfrm>
                <a:off x="3905"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5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5"/>
                    </a:lnTo>
                    <a:lnTo>
                      <a:pt x="5"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1" name="Freeform 2847"/>
              <p:cNvSpPr>
                <a:spLocks/>
              </p:cNvSpPr>
              <p:nvPr/>
            </p:nvSpPr>
            <p:spPr bwMode="auto">
              <a:xfrm>
                <a:off x="3906"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5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5"/>
                    </a:lnTo>
                    <a:lnTo>
                      <a:pt x="4"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2" name="Freeform 2848"/>
              <p:cNvSpPr>
                <a:spLocks/>
              </p:cNvSpPr>
              <p:nvPr/>
            </p:nvSpPr>
            <p:spPr bwMode="auto">
              <a:xfrm>
                <a:off x="3906" y="3482"/>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6"/>
                    </a:lnTo>
                    <a:lnTo>
                      <a:pt x="5" y="5"/>
                    </a:lnTo>
                    <a:lnTo>
                      <a:pt x="5"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3" name="Freeform 2849"/>
              <p:cNvSpPr>
                <a:spLocks/>
              </p:cNvSpPr>
              <p:nvPr/>
            </p:nvSpPr>
            <p:spPr bwMode="auto">
              <a:xfrm>
                <a:off x="3908" y="3482"/>
                <a:ext cx="2" cy="8"/>
              </a:xfrm>
              <a:custGeom>
                <a:avLst/>
                <a:gdLst>
                  <a:gd name="T0" fmla="*/ 2 w 2"/>
                  <a:gd name="T1" fmla="*/ 0 h 8"/>
                  <a:gd name="T2" fmla="*/ 0 w 2"/>
                  <a:gd name="T3" fmla="*/ 8 h 8"/>
                  <a:gd name="T4" fmla="*/ 0 w 2"/>
                  <a:gd name="T5" fmla="*/ 8 h 8"/>
                  <a:gd name="T6" fmla="*/ 0 w 2"/>
                  <a:gd name="T7" fmla="*/ 0 h 8"/>
                  <a:gd name="T8" fmla="*/ 2 w 2"/>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2" y="0"/>
                    </a:moveTo>
                    <a:lnTo>
                      <a:pt x="0" y="8"/>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4" name="Freeform 2850"/>
              <p:cNvSpPr>
                <a:spLocks/>
              </p:cNvSpPr>
              <p:nvPr/>
            </p:nvSpPr>
            <p:spPr bwMode="auto">
              <a:xfrm>
                <a:off x="3916" y="3482"/>
                <a:ext cx="5" cy="8"/>
              </a:xfrm>
              <a:custGeom>
                <a:avLst/>
                <a:gdLst>
                  <a:gd name="T0" fmla="*/ 0 w 5"/>
                  <a:gd name="T1" fmla="*/ 8 h 8"/>
                  <a:gd name="T2" fmla="*/ 2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8 h 8"/>
                  <a:gd name="T16" fmla="*/ 5 w 5"/>
                  <a:gd name="T17" fmla="*/ 5 h 8"/>
                  <a:gd name="T18" fmla="*/ 3 w 5"/>
                  <a:gd name="T19" fmla="*/ 2 h 8"/>
                  <a:gd name="T20" fmla="*/ 2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2" y="0"/>
                    </a:lnTo>
                    <a:lnTo>
                      <a:pt x="0" y="0"/>
                    </a:lnTo>
                    <a:lnTo>
                      <a:pt x="0" y="8"/>
                    </a:lnTo>
                    <a:lnTo>
                      <a:pt x="3" y="8"/>
                    </a:lnTo>
                    <a:lnTo>
                      <a:pt x="5" y="5"/>
                    </a:lnTo>
                    <a:lnTo>
                      <a:pt x="3" y="2"/>
                    </a:lnTo>
                    <a:lnTo>
                      <a:pt x="2"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5" name="Freeform 2851"/>
              <p:cNvSpPr>
                <a:spLocks/>
              </p:cNvSpPr>
              <p:nvPr/>
            </p:nvSpPr>
            <p:spPr bwMode="auto">
              <a:xfrm>
                <a:off x="3916"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6" name="Freeform 2852"/>
              <p:cNvSpPr>
                <a:spLocks/>
              </p:cNvSpPr>
              <p:nvPr/>
            </p:nvSpPr>
            <p:spPr bwMode="auto">
              <a:xfrm>
                <a:off x="3918"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5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5"/>
                    </a:lnTo>
                    <a:lnTo>
                      <a:pt x="3"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7" name="Freeform 2853"/>
              <p:cNvSpPr>
                <a:spLocks/>
              </p:cNvSpPr>
              <p:nvPr/>
            </p:nvSpPr>
            <p:spPr bwMode="auto">
              <a:xfrm>
                <a:off x="3919"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4 w 5"/>
                  <a:gd name="T15" fmla="*/ 6 h 8"/>
                  <a:gd name="T16" fmla="*/ 5 w 5"/>
                  <a:gd name="T17" fmla="*/ 5 h 8"/>
                  <a:gd name="T18" fmla="*/ 4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4" y="6"/>
                    </a:lnTo>
                    <a:lnTo>
                      <a:pt x="5" y="5"/>
                    </a:lnTo>
                    <a:lnTo>
                      <a:pt x="4"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8" name="Freeform 2854"/>
              <p:cNvSpPr>
                <a:spLocks/>
              </p:cNvSpPr>
              <p:nvPr/>
            </p:nvSpPr>
            <p:spPr bwMode="auto">
              <a:xfrm>
                <a:off x="3919"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9" name="Freeform 2855"/>
              <p:cNvSpPr>
                <a:spLocks/>
              </p:cNvSpPr>
              <p:nvPr/>
            </p:nvSpPr>
            <p:spPr bwMode="auto">
              <a:xfrm>
                <a:off x="3921"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3 w 5"/>
                  <a:gd name="T15" fmla="*/ 6 h 8"/>
                  <a:gd name="T16" fmla="*/ 5 w 5"/>
                  <a:gd name="T17" fmla="*/ 5 h 8"/>
                  <a:gd name="T18" fmla="*/ 3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3" y="6"/>
                    </a:lnTo>
                    <a:lnTo>
                      <a:pt x="5" y="5"/>
                    </a:lnTo>
                    <a:lnTo>
                      <a:pt x="3"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0" name="Freeform 2856"/>
              <p:cNvSpPr>
                <a:spLocks/>
              </p:cNvSpPr>
              <p:nvPr/>
            </p:nvSpPr>
            <p:spPr bwMode="auto">
              <a:xfrm>
                <a:off x="3923" y="3482"/>
                <a:ext cx="3" cy="8"/>
              </a:xfrm>
              <a:custGeom>
                <a:avLst/>
                <a:gdLst>
                  <a:gd name="T0" fmla="*/ 0 w 3"/>
                  <a:gd name="T1" fmla="*/ 8 h 8"/>
                  <a:gd name="T2" fmla="*/ 0 w 3"/>
                  <a:gd name="T3" fmla="*/ 0 h 8"/>
                  <a:gd name="T4" fmla="*/ 0 w 3"/>
                  <a:gd name="T5" fmla="*/ 0 h 8"/>
                  <a:gd name="T6" fmla="*/ 0 w 3"/>
                  <a:gd name="T7" fmla="*/ 8 h 8"/>
                  <a:gd name="T8" fmla="*/ 0 w 3"/>
                  <a:gd name="T9" fmla="*/ 8 h 8"/>
                  <a:gd name="T10" fmla="*/ 0 w 3"/>
                  <a:gd name="T11" fmla="*/ 8 h 8"/>
                  <a:gd name="T12" fmla="*/ 0 w 3"/>
                  <a:gd name="T13" fmla="*/ 8 h 8"/>
                  <a:gd name="T14" fmla="*/ 3 w 3"/>
                  <a:gd name="T15" fmla="*/ 6 h 8"/>
                  <a:gd name="T16" fmla="*/ 3 w 3"/>
                  <a:gd name="T17" fmla="*/ 5 h 8"/>
                  <a:gd name="T18" fmla="*/ 3 w 3"/>
                  <a:gd name="T19" fmla="*/ 2 h 8"/>
                  <a:gd name="T20" fmla="*/ 0 w 3"/>
                  <a:gd name="T21" fmla="*/ 0 h 8"/>
                  <a:gd name="T22" fmla="*/ 0 w 3"/>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8">
                    <a:moveTo>
                      <a:pt x="0" y="8"/>
                    </a:moveTo>
                    <a:lnTo>
                      <a:pt x="0" y="0"/>
                    </a:lnTo>
                    <a:lnTo>
                      <a:pt x="0" y="8"/>
                    </a:lnTo>
                    <a:lnTo>
                      <a:pt x="3" y="6"/>
                    </a:lnTo>
                    <a:lnTo>
                      <a:pt x="3"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1" name="Freeform 2857"/>
              <p:cNvSpPr>
                <a:spLocks/>
              </p:cNvSpPr>
              <p:nvPr/>
            </p:nvSpPr>
            <p:spPr bwMode="auto">
              <a:xfrm>
                <a:off x="3923" y="3482"/>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5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5"/>
                    </a:lnTo>
                    <a:lnTo>
                      <a:pt x="3"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2" name="Rectangle 2858"/>
              <p:cNvSpPr>
                <a:spLocks noChangeArrowheads="1"/>
              </p:cNvSpPr>
              <p:nvPr/>
            </p:nvSpPr>
            <p:spPr bwMode="auto">
              <a:xfrm>
                <a:off x="3924" y="3482"/>
                <a:ext cx="1" cy="8"/>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133" name="Freeform 2859"/>
              <p:cNvSpPr>
                <a:spLocks/>
              </p:cNvSpPr>
              <p:nvPr/>
            </p:nvSpPr>
            <p:spPr bwMode="auto">
              <a:xfrm>
                <a:off x="3932"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4" name="Freeform 2860"/>
              <p:cNvSpPr>
                <a:spLocks/>
              </p:cNvSpPr>
              <p:nvPr/>
            </p:nvSpPr>
            <p:spPr bwMode="auto">
              <a:xfrm>
                <a:off x="3932"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5" name="Freeform 2861"/>
              <p:cNvSpPr>
                <a:spLocks/>
              </p:cNvSpPr>
              <p:nvPr/>
            </p:nvSpPr>
            <p:spPr bwMode="auto">
              <a:xfrm>
                <a:off x="3934"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6" name="Freeform 2862"/>
              <p:cNvSpPr>
                <a:spLocks/>
              </p:cNvSpPr>
              <p:nvPr/>
            </p:nvSpPr>
            <p:spPr bwMode="auto">
              <a:xfrm>
                <a:off x="3934"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7" name="Freeform 2863"/>
              <p:cNvSpPr>
                <a:spLocks/>
              </p:cNvSpPr>
              <p:nvPr/>
            </p:nvSpPr>
            <p:spPr bwMode="auto">
              <a:xfrm>
                <a:off x="3936"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6 h 6"/>
                  <a:gd name="T16" fmla="*/ 4 w 4"/>
                  <a:gd name="T17" fmla="*/ 3 h 6"/>
                  <a:gd name="T18" fmla="*/ 3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3" y="6"/>
                    </a:lnTo>
                    <a:lnTo>
                      <a:pt x="4"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8" name="Freeform 2864"/>
              <p:cNvSpPr>
                <a:spLocks/>
              </p:cNvSpPr>
              <p:nvPr/>
            </p:nvSpPr>
            <p:spPr bwMode="auto">
              <a:xfrm>
                <a:off x="3937"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9" name="Freeform 2865"/>
              <p:cNvSpPr>
                <a:spLocks/>
              </p:cNvSpPr>
              <p:nvPr/>
            </p:nvSpPr>
            <p:spPr bwMode="auto">
              <a:xfrm>
                <a:off x="3937"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0" name="Rectangle 2866"/>
              <p:cNvSpPr>
                <a:spLocks noChangeArrowheads="1"/>
              </p:cNvSpPr>
              <p:nvPr/>
            </p:nvSpPr>
            <p:spPr bwMode="auto">
              <a:xfrm>
                <a:off x="3939"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141" name="Freeform 2867"/>
              <p:cNvSpPr>
                <a:spLocks/>
              </p:cNvSpPr>
              <p:nvPr/>
            </p:nvSpPr>
            <p:spPr bwMode="auto">
              <a:xfrm>
                <a:off x="3947"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2" name="Freeform 2868"/>
              <p:cNvSpPr>
                <a:spLocks/>
              </p:cNvSpPr>
              <p:nvPr/>
            </p:nvSpPr>
            <p:spPr bwMode="auto">
              <a:xfrm>
                <a:off x="3947"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3" name="Freeform 2869"/>
              <p:cNvSpPr>
                <a:spLocks/>
              </p:cNvSpPr>
              <p:nvPr/>
            </p:nvSpPr>
            <p:spPr bwMode="auto">
              <a:xfrm>
                <a:off x="3948"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4" name="Freeform 2870"/>
              <p:cNvSpPr>
                <a:spLocks/>
              </p:cNvSpPr>
              <p:nvPr/>
            </p:nvSpPr>
            <p:spPr bwMode="auto">
              <a:xfrm>
                <a:off x="3948"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5" name="Freeform 2871"/>
              <p:cNvSpPr>
                <a:spLocks/>
              </p:cNvSpPr>
              <p:nvPr/>
            </p:nvSpPr>
            <p:spPr bwMode="auto">
              <a:xfrm>
                <a:off x="3950"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6" name="Freeform 2872"/>
              <p:cNvSpPr>
                <a:spLocks/>
              </p:cNvSpPr>
              <p:nvPr/>
            </p:nvSpPr>
            <p:spPr bwMode="auto">
              <a:xfrm>
                <a:off x="3952"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7" name="Freeform 2873"/>
              <p:cNvSpPr>
                <a:spLocks/>
              </p:cNvSpPr>
              <p:nvPr/>
            </p:nvSpPr>
            <p:spPr bwMode="auto">
              <a:xfrm>
                <a:off x="3952"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8" name="Freeform 2874"/>
              <p:cNvSpPr>
                <a:spLocks/>
              </p:cNvSpPr>
              <p:nvPr/>
            </p:nvSpPr>
            <p:spPr bwMode="auto">
              <a:xfrm>
                <a:off x="3953"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9" name="Rectangle 2875"/>
              <p:cNvSpPr>
                <a:spLocks noChangeArrowheads="1"/>
              </p:cNvSpPr>
              <p:nvPr/>
            </p:nvSpPr>
            <p:spPr bwMode="auto">
              <a:xfrm>
                <a:off x="3953" y="3484"/>
                <a:ext cx="2"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150" name="Freeform 2876"/>
              <p:cNvSpPr>
                <a:spLocks/>
              </p:cNvSpPr>
              <p:nvPr/>
            </p:nvSpPr>
            <p:spPr bwMode="auto">
              <a:xfrm>
                <a:off x="3963" y="3484"/>
                <a:ext cx="3" cy="6"/>
              </a:xfrm>
              <a:custGeom>
                <a:avLst/>
                <a:gdLst>
                  <a:gd name="T0" fmla="*/ 0 w 3"/>
                  <a:gd name="T1" fmla="*/ 6 h 6"/>
                  <a:gd name="T2" fmla="*/ 0 w 3"/>
                  <a:gd name="T3" fmla="*/ 0 h 6"/>
                  <a:gd name="T4" fmla="*/ 0 w 3"/>
                  <a:gd name="T5" fmla="*/ 0 h 6"/>
                  <a:gd name="T6" fmla="*/ 0 w 3"/>
                  <a:gd name="T7" fmla="*/ 6 h 6"/>
                  <a:gd name="T8" fmla="*/ 0 w 3"/>
                  <a:gd name="T9" fmla="*/ 6 h 6"/>
                  <a:gd name="T10" fmla="*/ 0 w 3"/>
                  <a:gd name="T11" fmla="*/ 6 h 6"/>
                  <a:gd name="T12" fmla="*/ 0 w 3"/>
                  <a:gd name="T13" fmla="*/ 6 h 6"/>
                  <a:gd name="T14" fmla="*/ 3 w 3"/>
                  <a:gd name="T15" fmla="*/ 6 h 6"/>
                  <a:gd name="T16" fmla="*/ 3 w 3"/>
                  <a:gd name="T17" fmla="*/ 3 h 6"/>
                  <a:gd name="T18" fmla="*/ 3 w 3"/>
                  <a:gd name="T19" fmla="*/ 0 h 6"/>
                  <a:gd name="T20" fmla="*/ 0 w 3"/>
                  <a:gd name="T21" fmla="*/ 0 h 6"/>
                  <a:gd name="T22" fmla="*/ 0 w 3"/>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lnTo>
                      <a:pt x="0" y="0"/>
                    </a:lnTo>
                    <a:lnTo>
                      <a:pt x="0" y="6"/>
                    </a:lnTo>
                    <a:lnTo>
                      <a:pt x="3" y="6"/>
                    </a:lnTo>
                    <a:lnTo>
                      <a:pt x="3"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1" name="Freeform 2877"/>
              <p:cNvSpPr>
                <a:spLocks/>
              </p:cNvSpPr>
              <p:nvPr/>
            </p:nvSpPr>
            <p:spPr bwMode="auto">
              <a:xfrm>
                <a:off x="3963"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2" name="Freeform 2878"/>
              <p:cNvSpPr>
                <a:spLocks/>
              </p:cNvSpPr>
              <p:nvPr/>
            </p:nvSpPr>
            <p:spPr bwMode="auto">
              <a:xfrm>
                <a:off x="3965"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3" name="Freeform 2879"/>
              <p:cNvSpPr>
                <a:spLocks/>
              </p:cNvSpPr>
              <p:nvPr/>
            </p:nvSpPr>
            <p:spPr bwMode="auto">
              <a:xfrm>
                <a:off x="3965"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4" name="Freeform 2880"/>
              <p:cNvSpPr>
                <a:spLocks/>
              </p:cNvSpPr>
              <p:nvPr/>
            </p:nvSpPr>
            <p:spPr bwMode="auto">
              <a:xfrm>
                <a:off x="3966"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5" name="Freeform 2881"/>
              <p:cNvSpPr>
                <a:spLocks/>
              </p:cNvSpPr>
              <p:nvPr/>
            </p:nvSpPr>
            <p:spPr bwMode="auto">
              <a:xfrm>
                <a:off x="3966"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6" name="Freeform 2882"/>
              <p:cNvSpPr>
                <a:spLocks/>
              </p:cNvSpPr>
              <p:nvPr/>
            </p:nvSpPr>
            <p:spPr bwMode="auto">
              <a:xfrm>
                <a:off x="3968"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7" name="Freeform 2883"/>
              <p:cNvSpPr>
                <a:spLocks/>
              </p:cNvSpPr>
              <p:nvPr/>
            </p:nvSpPr>
            <p:spPr bwMode="auto">
              <a:xfrm>
                <a:off x="3970"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58" name="Rectangle 2884"/>
              <p:cNvSpPr>
                <a:spLocks noChangeArrowheads="1"/>
              </p:cNvSpPr>
              <p:nvPr/>
            </p:nvSpPr>
            <p:spPr bwMode="auto">
              <a:xfrm>
                <a:off x="3970"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159" name="Freeform 2885"/>
              <p:cNvSpPr>
                <a:spLocks/>
              </p:cNvSpPr>
              <p:nvPr/>
            </p:nvSpPr>
            <p:spPr bwMode="auto">
              <a:xfrm>
                <a:off x="3978" y="3484"/>
                <a:ext cx="3" cy="6"/>
              </a:xfrm>
              <a:custGeom>
                <a:avLst/>
                <a:gdLst>
                  <a:gd name="T0" fmla="*/ 0 w 3"/>
                  <a:gd name="T1" fmla="*/ 6 h 6"/>
                  <a:gd name="T2" fmla="*/ 0 w 3"/>
                  <a:gd name="T3" fmla="*/ 0 h 6"/>
                  <a:gd name="T4" fmla="*/ 0 w 3"/>
                  <a:gd name="T5" fmla="*/ 0 h 6"/>
                  <a:gd name="T6" fmla="*/ 0 w 3"/>
                  <a:gd name="T7" fmla="*/ 6 h 6"/>
                  <a:gd name="T8" fmla="*/ 0 w 3"/>
                  <a:gd name="T9" fmla="*/ 6 h 6"/>
                  <a:gd name="T10" fmla="*/ 0 w 3"/>
                  <a:gd name="T11" fmla="*/ 6 h 6"/>
                  <a:gd name="T12" fmla="*/ 0 w 3"/>
                  <a:gd name="T13" fmla="*/ 6 h 6"/>
                  <a:gd name="T14" fmla="*/ 3 w 3"/>
                  <a:gd name="T15" fmla="*/ 6 h 6"/>
                  <a:gd name="T16" fmla="*/ 3 w 3"/>
                  <a:gd name="T17" fmla="*/ 3 h 6"/>
                  <a:gd name="T18" fmla="*/ 3 w 3"/>
                  <a:gd name="T19" fmla="*/ 0 h 6"/>
                  <a:gd name="T20" fmla="*/ 0 w 3"/>
                  <a:gd name="T21" fmla="*/ 0 h 6"/>
                  <a:gd name="T22" fmla="*/ 0 w 3"/>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lnTo>
                      <a:pt x="0" y="0"/>
                    </a:lnTo>
                    <a:lnTo>
                      <a:pt x="0" y="6"/>
                    </a:lnTo>
                    <a:lnTo>
                      <a:pt x="3" y="6"/>
                    </a:lnTo>
                    <a:lnTo>
                      <a:pt x="3"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0" name="Freeform 2886"/>
              <p:cNvSpPr>
                <a:spLocks/>
              </p:cNvSpPr>
              <p:nvPr/>
            </p:nvSpPr>
            <p:spPr bwMode="auto">
              <a:xfrm>
                <a:off x="3978"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6 h 6"/>
                  <a:gd name="T16" fmla="*/ 4 w 4"/>
                  <a:gd name="T17" fmla="*/ 3 h 6"/>
                  <a:gd name="T18" fmla="*/ 3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3" y="6"/>
                    </a:lnTo>
                    <a:lnTo>
                      <a:pt x="4"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1" name="Freeform 2887"/>
              <p:cNvSpPr>
                <a:spLocks/>
              </p:cNvSpPr>
              <p:nvPr/>
            </p:nvSpPr>
            <p:spPr bwMode="auto">
              <a:xfrm>
                <a:off x="3979"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2" name="Freeform 2888"/>
              <p:cNvSpPr>
                <a:spLocks/>
              </p:cNvSpPr>
              <p:nvPr/>
            </p:nvSpPr>
            <p:spPr bwMode="auto">
              <a:xfrm>
                <a:off x="3979"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3" name="Freeform 2889"/>
              <p:cNvSpPr>
                <a:spLocks/>
              </p:cNvSpPr>
              <p:nvPr/>
            </p:nvSpPr>
            <p:spPr bwMode="auto">
              <a:xfrm>
                <a:off x="3981"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4" name="Freeform 2890"/>
              <p:cNvSpPr>
                <a:spLocks/>
              </p:cNvSpPr>
              <p:nvPr/>
            </p:nvSpPr>
            <p:spPr bwMode="auto">
              <a:xfrm>
                <a:off x="3981"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5" name="Freeform 2891"/>
              <p:cNvSpPr>
                <a:spLocks/>
              </p:cNvSpPr>
              <p:nvPr/>
            </p:nvSpPr>
            <p:spPr bwMode="auto">
              <a:xfrm>
                <a:off x="3982"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4 w 5"/>
                  <a:gd name="T15" fmla="*/ 6 h 6"/>
                  <a:gd name="T16" fmla="*/ 5 w 5"/>
                  <a:gd name="T17" fmla="*/ 3 h 6"/>
                  <a:gd name="T18" fmla="*/ 4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4" y="6"/>
                    </a:lnTo>
                    <a:lnTo>
                      <a:pt x="5" y="3"/>
                    </a:lnTo>
                    <a:lnTo>
                      <a:pt x="4"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6" name="Freeform 2892"/>
              <p:cNvSpPr>
                <a:spLocks/>
              </p:cNvSpPr>
              <p:nvPr/>
            </p:nvSpPr>
            <p:spPr bwMode="auto">
              <a:xfrm>
                <a:off x="3984"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7" name="Rectangle 2893"/>
              <p:cNvSpPr>
                <a:spLocks noChangeArrowheads="1"/>
              </p:cNvSpPr>
              <p:nvPr/>
            </p:nvSpPr>
            <p:spPr bwMode="auto">
              <a:xfrm>
                <a:off x="3984" y="3484"/>
                <a:ext cx="2"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168" name="Freeform 2894"/>
              <p:cNvSpPr>
                <a:spLocks/>
              </p:cNvSpPr>
              <p:nvPr/>
            </p:nvSpPr>
            <p:spPr bwMode="auto">
              <a:xfrm>
                <a:off x="3992"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69" name="Freeform 2895"/>
              <p:cNvSpPr>
                <a:spLocks/>
              </p:cNvSpPr>
              <p:nvPr/>
            </p:nvSpPr>
            <p:spPr bwMode="auto">
              <a:xfrm>
                <a:off x="3994"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0" name="Freeform 2896"/>
              <p:cNvSpPr>
                <a:spLocks/>
              </p:cNvSpPr>
              <p:nvPr/>
            </p:nvSpPr>
            <p:spPr bwMode="auto">
              <a:xfrm>
                <a:off x="3994"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1" name="Freeform 2897"/>
              <p:cNvSpPr>
                <a:spLocks/>
              </p:cNvSpPr>
              <p:nvPr/>
            </p:nvSpPr>
            <p:spPr bwMode="auto">
              <a:xfrm>
                <a:off x="3995"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4 w 5"/>
                  <a:gd name="T15" fmla="*/ 6 h 6"/>
                  <a:gd name="T16" fmla="*/ 5 w 5"/>
                  <a:gd name="T17" fmla="*/ 3 h 6"/>
                  <a:gd name="T18" fmla="*/ 4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4" y="6"/>
                    </a:lnTo>
                    <a:lnTo>
                      <a:pt x="5" y="3"/>
                    </a:lnTo>
                    <a:lnTo>
                      <a:pt x="4"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2" name="Freeform 2898"/>
              <p:cNvSpPr>
                <a:spLocks/>
              </p:cNvSpPr>
              <p:nvPr/>
            </p:nvSpPr>
            <p:spPr bwMode="auto">
              <a:xfrm>
                <a:off x="3997"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3" name="Freeform 2899"/>
              <p:cNvSpPr>
                <a:spLocks/>
              </p:cNvSpPr>
              <p:nvPr/>
            </p:nvSpPr>
            <p:spPr bwMode="auto">
              <a:xfrm>
                <a:off x="3997"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4" name="Freeform 2900"/>
              <p:cNvSpPr>
                <a:spLocks/>
              </p:cNvSpPr>
              <p:nvPr/>
            </p:nvSpPr>
            <p:spPr bwMode="auto">
              <a:xfrm>
                <a:off x="3999"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5" name="Freeform 2901"/>
              <p:cNvSpPr>
                <a:spLocks/>
              </p:cNvSpPr>
              <p:nvPr/>
            </p:nvSpPr>
            <p:spPr bwMode="auto">
              <a:xfrm>
                <a:off x="3999"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6" name="Rectangle 2902"/>
              <p:cNvSpPr>
                <a:spLocks noChangeArrowheads="1"/>
              </p:cNvSpPr>
              <p:nvPr/>
            </p:nvSpPr>
            <p:spPr bwMode="auto">
              <a:xfrm>
                <a:off x="4000"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177" name="Freeform 2903"/>
              <p:cNvSpPr>
                <a:spLocks/>
              </p:cNvSpPr>
              <p:nvPr/>
            </p:nvSpPr>
            <p:spPr bwMode="auto">
              <a:xfrm>
                <a:off x="4008"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8" name="Freeform 2904"/>
              <p:cNvSpPr>
                <a:spLocks/>
              </p:cNvSpPr>
              <p:nvPr/>
            </p:nvSpPr>
            <p:spPr bwMode="auto">
              <a:xfrm>
                <a:off x="4008"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79" name="Freeform 2905"/>
              <p:cNvSpPr>
                <a:spLocks/>
              </p:cNvSpPr>
              <p:nvPr/>
            </p:nvSpPr>
            <p:spPr bwMode="auto">
              <a:xfrm>
                <a:off x="4010"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0" name="Freeform 2906"/>
              <p:cNvSpPr>
                <a:spLocks/>
              </p:cNvSpPr>
              <p:nvPr/>
            </p:nvSpPr>
            <p:spPr bwMode="auto">
              <a:xfrm>
                <a:off x="4012"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1" name="Freeform 2907"/>
              <p:cNvSpPr>
                <a:spLocks/>
              </p:cNvSpPr>
              <p:nvPr/>
            </p:nvSpPr>
            <p:spPr bwMode="auto">
              <a:xfrm>
                <a:off x="4012"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2" name="Freeform 2908"/>
              <p:cNvSpPr>
                <a:spLocks/>
              </p:cNvSpPr>
              <p:nvPr/>
            </p:nvSpPr>
            <p:spPr bwMode="auto">
              <a:xfrm>
                <a:off x="4013"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3" name="Freeform 2909"/>
              <p:cNvSpPr>
                <a:spLocks/>
              </p:cNvSpPr>
              <p:nvPr/>
            </p:nvSpPr>
            <p:spPr bwMode="auto">
              <a:xfrm>
                <a:off x="4015" y="3484"/>
                <a:ext cx="3" cy="6"/>
              </a:xfrm>
              <a:custGeom>
                <a:avLst/>
                <a:gdLst>
                  <a:gd name="T0" fmla="*/ 0 w 3"/>
                  <a:gd name="T1" fmla="*/ 6 h 6"/>
                  <a:gd name="T2" fmla="*/ 0 w 3"/>
                  <a:gd name="T3" fmla="*/ 0 h 6"/>
                  <a:gd name="T4" fmla="*/ 0 w 3"/>
                  <a:gd name="T5" fmla="*/ 0 h 6"/>
                  <a:gd name="T6" fmla="*/ 0 w 3"/>
                  <a:gd name="T7" fmla="*/ 6 h 6"/>
                  <a:gd name="T8" fmla="*/ 0 w 3"/>
                  <a:gd name="T9" fmla="*/ 6 h 6"/>
                  <a:gd name="T10" fmla="*/ 0 w 3"/>
                  <a:gd name="T11" fmla="*/ 6 h 6"/>
                  <a:gd name="T12" fmla="*/ 0 w 3"/>
                  <a:gd name="T13" fmla="*/ 6 h 6"/>
                  <a:gd name="T14" fmla="*/ 3 w 3"/>
                  <a:gd name="T15" fmla="*/ 6 h 6"/>
                  <a:gd name="T16" fmla="*/ 3 w 3"/>
                  <a:gd name="T17" fmla="*/ 3 h 6"/>
                  <a:gd name="T18" fmla="*/ 3 w 3"/>
                  <a:gd name="T19" fmla="*/ 0 h 6"/>
                  <a:gd name="T20" fmla="*/ 0 w 3"/>
                  <a:gd name="T21" fmla="*/ 0 h 6"/>
                  <a:gd name="T22" fmla="*/ 0 w 3"/>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lnTo>
                      <a:pt x="0" y="0"/>
                    </a:lnTo>
                    <a:lnTo>
                      <a:pt x="0" y="6"/>
                    </a:lnTo>
                    <a:lnTo>
                      <a:pt x="3" y="6"/>
                    </a:lnTo>
                    <a:lnTo>
                      <a:pt x="3"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4" name="Rectangle 2910"/>
              <p:cNvSpPr>
                <a:spLocks noChangeArrowheads="1"/>
              </p:cNvSpPr>
              <p:nvPr/>
            </p:nvSpPr>
            <p:spPr bwMode="auto">
              <a:xfrm>
                <a:off x="4015"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185" name="Freeform 2911"/>
              <p:cNvSpPr>
                <a:spLocks/>
              </p:cNvSpPr>
              <p:nvPr/>
            </p:nvSpPr>
            <p:spPr bwMode="auto">
              <a:xfrm>
                <a:off x="4023"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6" name="Freeform 2912"/>
              <p:cNvSpPr>
                <a:spLocks/>
              </p:cNvSpPr>
              <p:nvPr/>
            </p:nvSpPr>
            <p:spPr bwMode="auto">
              <a:xfrm>
                <a:off x="4025"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7" name="Freeform 2913"/>
              <p:cNvSpPr>
                <a:spLocks/>
              </p:cNvSpPr>
              <p:nvPr/>
            </p:nvSpPr>
            <p:spPr bwMode="auto">
              <a:xfrm>
                <a:off x="4025"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8" name="Freeform 2914"/>
              <p:cNvSpPr>
                <a:spLocks/>
              </p:cNvSpPr>
              <p:nvPr/>
            </p:nvSpPr>
            <p:spPr bwMode="auto">
              <a:xfrm>
                <a:off x="4026"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89" name="Freeform 2915"/>
              <p:cNvSpPr>
                <a:spLocks/>
              </p:cNvSpPr>
              <p:nvPr/>
            </p:nvSpPr>
            <p:spPr bwMode="auto">
              <a:xfrm>
                <a:off x="4026"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0" name="Freeform 2916"/>
              <p:cNvSpPr>
                <a:spLocks/>
              </p:cNvSpPr>
              <p:nvPr/>
            </p:nvSpPr>
            <p:spPr bwMode="auto">
              <a:xfrm>
                <a:off x="4028"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1" name="Freeform 2917"/>
              <p:cNvSpPr>
                <a:spLocks/>
              </p:cNvSpPr>
              <p:nvPr/>
            </p:nvSpPr>
            <p:spPr bwMode="auto">
              <a:xfrm>
                <a:off x="4029"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2" name="Freeform 2918"/>
              <p:cNvSpPr>
                <a:spLocks/>
              </p:cNvSpPr>
              <p:nvPr/>
            </p:nvSpPr>
            <p:spPr bwMode="auto">
              <a:xfrm>
                <a:off x="4029"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3" name="Rectangle 2919"/>
              <p:cNvSpPr>
                <a:spLocks noChangeArrowheads="1"/>
              </p:cNvSpPr>
              <p:nvPr/>
            </p:nvSpPr>
            <p:spPr bwMode="auto">
              <a:xfrm>
                <a:off x="4031"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194" name="Freeform 2920"/>
              <p:cNvSpPr>
                <a:spLocks/>
              </p:cNvSpPr>
              <p:nvPr/>
            </p:nvSpPr>
            <p:spPr bwMode="auto">
              <a:xfrm>
                <a:off x="4039"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5" name="Freeform 2921"/>
              <p:cNvSpPr>
                <a:spLocks/>
              </p:cNvSpPr>
              <p:nvPr/>
            </p:nvSpPr>
            <p:spPr bwMode="auto">
              <a:xfrm>
                <a:off x="4039"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6" name="Freeform 2922"/>
              <p:cNvSpPr>
                <a:spLocks/>
              </p:cNvSpPr>
              <p:nvPr/>
            </p:nvSpPr>
            <p:spPr bwMode="auto">
              <a:xfrm>
                <a:off x="4041"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7" name="Freeform 2923"/>
              <p:cNvSpPr>
                <a:spLocks/>
              </p:cNvSpPr>
              <p:nvPr/>
            </p:nvSpPr>
            <p:spPr bwMode="auto">
              <a:xfrm>
                <a:off x="4041"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8" name="Freeform 2924"/>
              <p:cNvSpPr>
                <a:spLocks/>
              </p:cNvSpPr>
              <p:nvPr/>
            </p:nvSpPr>
            <p:spPr bwMode="auto">
              <a:xfrm>
                <a:off x="4042"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4 w 5"/>
                  <a:gd name="T15" fmla="*/ 6 h 6"/>
                  <a:gd name="T16" fmla="*/ 5 w 5"/>
                  <a:gd name="T17" fmla="*/ 3 h 6"/>
                  <a:gd name="T18" fmla="*/ 4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4" y="6"/>
                    </a:lnTo>
                    <a:lnTo>
                      <a:pt x="5" y="3"/>
                    </a:lnTo>
                    <a:lnTo>
                      <a:pt x="4"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99" name="Freeform 2925"/>
              <p:cNvSpPr>
                <a:spLocks/>
              </p:cNvSpPr>
              <p:nvPr/>
            </p:nvSpPr>
            <p:spPr bwMode="auto">
              <a:xfrm>
                <a:off x="4044"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0" name="Freeform 2926"/>
              <p:cNvSpPr>
                <a:spLocks/>
              </p:cNvSpPr>
              <p:nvPr/>
            </p:nvSpPr>
            <p:spPr bwMode="auto">
              <a:xfrm>
                <a:off x="4044"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1" name="Rectangle 2927"/>
              <p:cNvSpPr>
                <a:spLocks noChangeArrowheads="1"/>
              </p:cNvSpPr>
              <p:nvPr/>
            </p:nvSpPr>
            <p:spPr bwMode="auto">
              <a:xfrm>
                <a:off x="4046"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202" name="Freeform 2928"/>
              <p:cNvSpPr>
                <a:spLocks/>
              </p:cNvSpPr>
              <p:nvPr/>
            </p:nvSpPr>
            <p:spPr bwMode="auto">
              <a:xfrm>
                <a:off x="4054"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3" name="Freeform 2929"/>
              <p:cNvSpPr>
                <a:spLocks/>
              </p:cNvSpPr>
              <p:nvPr/>
            </p:nvSpPr>
            <p:spPr bwMode="auto">
              <a:xfrm>
                <a:off x="4054"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4" name="Freeform 2930"/>
              <p:cNvSpPr>
                <a:spLocks/>
              </p:cNvSpPr>
              <p:nvPr/>
            </p:nvSpPr>
            <p:spPr bwMode="auto">
              <a:xfrm>
                <a:off x="4055"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5" name="Freeform 2931"/>
              <p:cNvSpPr>
                <a:spLocks/>
              </p:cNvSpPr>
              <p:nvPr/>
            </p:nvSpPr>
            <p:spPr bwMode="auto">
              <a:xfrm>
                <a:off x="4057"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6" name="Freeform 2932"/>
              <p:cNvSpPr>
                <a:spLocks/>
              </p:cNvSpPr>
              <p:nvPr/>
            </p:nvSpPr>
            <p:spPr bwMode="auto">
              <a:xfrm>
                <a:off x="4057"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7" name="Freeform 2933"/>
              <p:cNvSpPr>
                <a:spLocks/>
              </p:cNvSpPr>
              <p:nvPr/>
            </p:nvSpPr>
            <p:spPr bwMode="auto">
              <a:xfrm>
                <a:off x="4058"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8" name="Freeform 2934"/>
              <p:cNvSpPr>
                <a:spLocks/>
              </p:cNvSpPr>
              <p:nvPr/>
            </p:nvSpPr>
            <p:spPr bwMode="auto">
              <a:xfrm>
                <a:off x="4058"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9" name="Freeform 2935"/>
              <p:cNvSpPr>
                <a:spLocks/>
              </p:cNvSpPr>
              <p:nvPr/>
            </p:nvSpPr>
            <p:spPr bwMode="auto">
              <a:xfrm>
                <a:off x="4060"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0" name="Rectangle 2936"/>
              <p:cNvSpPr>
                <a:spLocks noChangeArrowheads="1"/>
              </p:cNvSpPr>
              <p:nvPr/>
            </p:nvSpPr>
            <p:spPr bwMode="auto">
              <a:xfrm>
                <a:off x="4062"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211" name="Freeform 2937"/>
              <p:cNvSpPr>
                <a:spLocks/>
              </p:cNvSpPr>
              <p:nvPr/>
            </p:nvSpPr>
            <p:spPr bwMode="auto">
              <a:xfrm>
                <a:off x="4070" y="3484"/>
                <a:ext cx="3" cy="6"/>
              </a:xfrm>
              <a:custGeom>
                <a:avLst/>
                <a:gdLst>
                  <a:gd name="T0" fmla="*/ 0 w 3"/>
                  <a:gd name="T1" fmla="*/ 6 h 6"/>
                  <a:gd name="T2" fmla="*/ 0 w 3"/>
                  <a:gd name="T3" fmla="*/ 0 h 6"/>
                  <a:gd name="T4" fmla="*/ 0 w 3"/>
                  <a:gd name="T5" fmla="*/ 0 h 6"/>
                  <a:gd name="T6" fmla="*/ 0 w 3"/>
                  <a:gd name="T7" fmla="*/ 6 h 6"/>
                  <a:gd name="T8" fmla="*/ 0 w 3"/>
                  <a:gd name="T9" fmla="*/ 6 h 6"/>
                  <a:gd name="T10" fmla="*/ 0 w 3"/>
                  <a:gd name="T11" fmla="*/ 6 h 6"/>
                  <a:gd name="T12" fmla="*/ 0 w 3"/>
                  <a:gd name="T13" fmla="*/ 6 h 6"/>
                  <a:gd name="T14" fmla="*/ 3 w 3"/>
                  <a:gd name="T15" fmla="*/ 6 h 6"/>
                  <a:gd name="T16" fmla="*/ 3 w 3"/>
                  <a:gd name="T17" fmla="*/ 3 h 6"/>
                  <a:gd name="T18" fmla="*/ 3 w 3"/>
                  <a:gd name="T19" fmla="*/ 0 h 6"/>
                  <a:gd name="T20" fmla="*/ 0 w 3"/>
                  <a:gd name="T21" fmla="*/ 0 h 6"/>
                  <a:gd name="T22" fmla="*/ 0 w 3"/>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 h="6">
                    <a:moveTo>
                      <a:pt x="0" y="6"/>
                    </a:moveTo>
                    <a:lnTo>
                      <a:pt x="0" y="0"/>
                    </a:lnTo>
                    <a:lnTo>
                      <a:pt x="0" y="6"/>
                    </a:lnTo>
                    <a:lnTo>
                      <a:pt x="3" y="6"/>
                    </a:lnTo>
                    <a:lnTo>
                      <a:pt x="3"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2" name="Freeform 2938"/>
              <p:cNvSpPr>
                <a:spLocks/>
              </p:cNvSpPr>
              <p:nvPr/>
            </p:nvSpPr>
            <p:spPr bwMode="auto">
              <a:xfrm>
                <a:off x="4070"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3" name="Freeform 2939"/>
              <p:cNvSpPr>
                <a:spLocks/>
              </p:cNvSpPr>
              <p:nvPr/>
            </p:nvSpPr>
            <p:spPr bwMode="auto">
              <a:xfrm>
                <a:off x="4071"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4" name="Freeform 2940"/>
              <p:cNvSpPr>
                <a:spLocks/>
              </p:cNvSpPr>
              <p:nvPr/>
            </p:nvSpPr>
            <p:spPr bwMode="auto">
              <a:xfrm>
                <a:off x="4071"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5" name="Freeform 2941"/>
              <p:cNvSpPr>
                <a:spLocks/>
              </p:cNvSpPr>
              <p:nvPr/>
            </p:nvSpPr>
            <p:spPr bwMode="auto">
              <a:xfrm>
                <a:off x="4073"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6" name="Freeform 2942"/>
              <p:cNvSpPr>
                <a:spLocks/>
              </p:cNvSpPr>
              <p:nvPr/>
            </p:nvSpPr>
            <p:spPr bwMode="auto">
              <a:xfrm>
                <a:off x="4073"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7" name="Freeform 2943"/>
              <p:cNvSpPr>
                <a:spLocks/>
              </p:cNvSpPr>
              <p:nvPr/>
            </p:nvSpPr>
            <p:spPr bwMode="auto">
              <a:xfrm>
                <a:off x="4075"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6 h 6"/>
                  <a:gd name="T16" fmla="*/ 4 w 4"/>
                  <a:gd name="T17" fmla="*/ 3 h 6"/>
                  <a:gd name="T18" fmla="*/ 3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3" y="6"/>
                    </a:lnTo>
                    <a:lnTo>
                      <a:pt x="4"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8" name="Freeform 2944"/>
              <p:cNvSpPr>
                <a:spLocks/>
              </p:cNvSpPr>
              <p:nvPr/>
            </p:nvSpPr>
            <p:spPr bwMode="auto">
              <a:xfrm>
                <a:off x="4076"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9" name="Rectangle 2945"/>
              <p:cNvSpPr>
                <a:spLocks noChangeArrowheads="1"/>
              </p:cNvSpPr>
              <p:nvPr/>
            </p:nvSpPr>
            <p:spPr bwMode="auto">
              <a:xfrm>
                <a:off x="4076"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220" name="Freeform 2946"/>
              <p:cNvSpPr>
                <a:spLocks/>
              </p:cNvSpPr>
              <p:nvPr/>
            </p:nvSpPr>
            <p:spPr bwMode="auto">
              <a:xfrm>
                <a:off x="4084"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1" name="Freeform 2947"/>
              <p:cNvSpPr>
                <a:spLocks/>
              </p:cNvSpPr>
              <p:nvPr/>
            </p:nvSpPr>
            <p:spPr bwMode="auto">
              <a:xfrm>
                <a:off x="4084"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2" name="Freeform 2948"/>
              <p:cNvSpPr>
                <a:spLocks/>
              </p:cNvSpPr>
              <p:nvPr/>
            </p:nvSpPr>
            <p:spPr bwMode="auto">
              <a:xfrm>
                <a:off x="4086"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3" name="Freeform 2949"/>
              <p:cNvSpPr>
                <a:spLocks/>
              </p:cNvSpPr>
              <p:nvPr/>
            </p:nvSpPr>
            <p:spPr bwMode="auto">
              <a:xfrm>
                <a:off x="4086"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4" name="Freeform 2950"/>
              <p:cNvSpPr>
                <a:spLocks/>
              </p:cNvSpPr>
              <p:nvPr/>
            </p:nvSpPr>
            <p:spPr bwMode="auto">
              <a:xfrm>
                <a:off x="4088"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3 w 4"/>
                  <a:gd name="T15" fmla="*/ 6 h 6"/>
                  <a:gd name="T16" fmla="*/ 4 w 4"/>
                  <a:gd name="T17" fmla="*/ 3 h 6"/>
                  <a:gd name="T18" fmla="*/ 3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3" y="6"/>
                    </a:lnTo>
                    <a:lnTo>
                      <a:pt x="4"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5" name="Freeform 2951"/>
              <p:cNvSpPr>
                <a:spLocks/>
              </p:cNvSpPr>
              <p:nvPr/>
            </p:nvSpPr>
            <p:spPr bwMode="auto">
              <a:xfrm>
                <a:off x="4089"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6" name="Freeform 2952"/>
              <p:cNvSpPr>
                <a:spLocks/>
              </p:cNvSpPr>
              <p:nvPr/>
            </p:nvSpPr>
            <p:spPr bwMode="auto">
              <a:xfrm>
                <a:off x="4089"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7" name="Freeform 2953"/>
              <p:cNvSpPr>
                <a:spLocks/>
              </p:cNvSpPr>
              <p:nvPr/>
            </p:nvSpPr>
            <p:spPr bwMode="auto">
              <a:xfrm>
                <a:off x="4091"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8" name="Rectangle 2954"/>
              <p:cNvSpPr>
                <a:spLocks noChangeArrowheads="1"/>
              </p:cNvSpPr>
              <p:nvPr/>
            </p:nvSpPr>
            <p:spPr bwMode="auto">
              <a:xfrm>
                <a:off x="4091" y="3484"/>
                <a:ext cx="1" cy="6"/>
              </a:xfrm>
              <a:prstGeom prst="rect">
                <a:avLst/>
              </a:prstGeom>
              <a:solidFill>
                <a:srgbClr val="1F1A1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endParaRPr lang="en-US" altLang="en-US" sz="1800"/>
              </a:p>
            </p:txBody>
          </p:sp>
          <p:sp>
            <p:nvSpPr>
              <p:cNvPr id="38229" name="Freeform 2955"/>
              <p:cNvSpPr>
                <a:spLocks/>
              </p:cNvSpPr>
              <p:nvPr/>
            </p:nvSpPr>
            <p:spPr bwMode="auto">
              <a:xfrm>
                <a:off x="3598"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0" name="Freeform 2956"/>
              <p:cNvSpPr>
                <a:spLocks/>
              </p:cNvSpPr>
              <p:nvPr/>
            </p:nvSpPr>
            <p:spPr bwMode="auto">
              <a:xfrm>
                <a:off x="3598"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1" name="Freeform 2957"/>
              <p:cNvSpPr>
                <a:spLocks/>
              </p:cNvSpPr>
              <p:nvPr/>
            </p:nvSpPr>
            <p:spPr bwMode="auto">
              <a:xfrm>
                <a:off x="3599"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2" name="Freeform 2958"/>
              <p:cNvSpPr>
                <a:spLocks/>
              </p:cNvSpPr>
              <p:nvPr/>
            </p:nvSpPr>
            <p:spPr bwMode="auto">
              <a:xfrm>
                <a:off x="3601"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3" name="Freeform 2959"/>
              <p:cNvSpPr>
                <a:spLocks/>
              </p:cNvSpPr>
              <p:nvPr/>
            </p:nvSpPr>
            <p:spPr bwMode="auto">
              <a:xfrm>
                <a:off x="3601"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5 w 5"/>
                  <a:gd name="T15" fmla="*/ 6 h 6"/>
                  <a:gd name="T16" fmla="*/ 5 w 5"/>
                  <a:gd name="T17" fmla="*/ 3 h 6"/>
                  <a:gd name="T18" fmla="*/ 5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5" y="6"/>
                    </a:lnTo>
                    <a:lnTo>
                      <a:pt x="5" y="3"/>
                    </a:lnTo>
                    <a:lnTo>
                      <a:pt x="5"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4" name="Freeform 2960"/>
              <p:cNvSpPr>
                <a:spLocks/>
              </p:cNvSpPr>
              <p:nvPr/>
            </p:nvSpPr>
            <p:spPr bwMode="auto">
              <a:xfrm>
                <a:off x="3602"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5" name="Freeform 2961"/>
              <p:cNvSpPr>
                <a:spLocks/>
              </p:cNvSpPr>
              <p:nvPr/>
            </p:nvSpPr>
            <p:spPr bwMode="auto">
              <a:xfrm>
                <a:off x="3602"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6" name="Freeform 2962"/>
              <p:cNvSpPr>
                <a:spLocks/>
              </p:cNvSpPr>
              <p:nvPr/>
            </p:nvSpPr>
            <p:spPr bwMode="auto">
              <a:xfrm>
                <a:off x="3604"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3 w 5"/>
                  <a:gd name="T15" fmla="*/ 6 h 6"/>
                  <a:gd name="T16" fmla="*/ 5 w 5"/>
                  <a:gd name="T17" fmla="*/ 3 h 6"/>
                  <a:gd name="T18" fmla="*/ 3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3" y="6"/>
                    </a:lnTo>
                    <a:lnTo>
                      <a:pt x="5" y="3"/>
                    </a:lnTo>
                    <a:lnTo>
                      <a:pt x="3"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7" name="Freeform 2963"/>
              <p:cNvSpPr>
                <a:spLocks/>
              </p:cNvSpPr>
              <p:nvPr/>
            </p:nvSpPr>
            <p:spPr bwMode="auto">
              <a:xfrm>
                <a:off x="3606" y="3484"/>
                <a:ext cx="4" cy="6"/>
              </a:xfrm>
              <a:custGeom>
                <a:avLst/>
                <a:gdLst>
                  <a:gd name="T0" fmla="*/ 0 w 4"/>
                  <a:gd name="T1" fmla="*/ 6 h 6"/>
                  <a:gd name="T2" fmla="*/ 0 w 4"/>
                  <a:gd name="T3" fmla="*/ 0 h 6"/>
                  <a:gd name="T4" fmla="*/ 0 w 4"/>
                  <a:gd name="T5" fmla="*/ 0 h 6"/>
                  <a:gd name="T6" fmla="*/ 0 w 4"/>
                  <a:gd name="T7" fmla="*/ 6 h 6"/>
                  <a:gd name="T8" fmla="*/ 0 w 4"/>
                  <a:gd name="T9" fmla="*/ 6 h 6"/>
                  <a:gd name="T10" fmla="*/ 0 w 4"/>
                  <a:gd name="T11" fmla="*/ 6 h 6"/>
                  <a:gd name="T12" fmla="*/ 0 w 4"/>
                  <a:gd name="T13" fmla="*/ 6 h 6"/>
                  <a:gd name="T14" fmla="*/ 3 w 4"/>
                  <a:gd name="T15" fmla="*/ 6 h 6"/>
                  <a:gd name="T16" fmla="*/ 4 w 4"/>
                  <a:gd name="T17" fmla="*/ 3 h 6"/>
                  <a:gd name="T18" fmla="*/ 3 w 4"/>
                  <a:gd name="T19" fmla="*/ 0 h 6"/>
                  <a:gd name="T20" fmla="*/ 0 w 4"/>
                  <a:gd name="T21" fmla="*/ 0 h 6"/>
                  <a:gd name="T22" fmla="*/ 0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0" y="6"/>
                    </a:moveTo>
                    <a:lnTo>
                      <a:pt x="0" y="0"/>
                    </a:lnTo>
                    <a:lnTo>
                      <a:pt x="0" y="6"/>
                    </a:lnTo>
                    <a:lnTo>
                      <a:pt x="3" y="6"/>
                    </a:lnTo>
                    <a:lnTo>
                      <a:pt x="4"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8" name="Freeform 2964"/>
              <p:cNvSpPr>
                <a:spLocks/>
              </p:cNvSpPr>
              <p:nvPr/>
            </p:nvSpPr>
            <p:spPr bwMode="auto">
              <a:xfrm>
                <a:off x="3606" y="3484"/>
                <a:ext cx="4" cy="6"/>
              </a:xfrm>
              <a:custGeom>
                <a:avLst/>
                <a:gdLst>
                  <a:gd name="T0" fmla="*/ 1 w 4"/>
                  <a:gd name="T1" fmla="*/ 6 h 6"/>
                  <a:gd name="T2" fmla="*/ 1 w 4"/>
                  <a:gd name="T3" fmla="*/ 0 h 6"/>
                  <a:gd name="T4" fmla="*/ 0 w 4"/>
                  <a:gd name="T5" fmla="*/ 0 h 6"/>
                  <a:gd name="T6" fmla="*/ 0 w 4"/>
                  <a:gd name="T7" fmla="*/ 6 h 6"/>
                  <a:gd name="T8" fmla="*/ 1 w 4"/>
                  <a:gd name="T9" fmla="*/ 6 h 6"/>
                  <a:gd name="T10" fmla="*/ 1 w 4"/>
                  <a:gd name="T11" fmla="*/ 6 h 6"/>
                  <a:gd name="T12" fmla="*/ 1 w 4"/>
                  <a:gd name="T13" fmla="*/ 6 h 6"/>
                  <a:gd name="T14" fmla="*/ 4 w 4"/>
                  <a:gd name="T15" fmla="*/ 6 h 6"/>
                  <a:gd name="T16" fmla="*/ 4 w 4"/>
                  <a:gd name="T17" fmla="*/ 3 h 6"/>
                  <a:gd name="T18" fmla="*/ 4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0" y="6"/>
                    </a:lnTo>
                    <a:lnTo>
                      <a:pt x="1" y="6"/>
                    </a:lnTo>
                    <a:lnTo>
                      <a:pt x="4" y="6"/>
                    </a:lnTo>
                    <a:lnTo>
                      <a:pt x="4" y="3"/>
                    </a:lnTo>
                    <a:lnTo>
                      <a:pt x="4"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9" name="Freeform 2965"/>
              <p:cNvSpPr>
                <a:spLocks/>
              </p:cNvSpPr>
              <p:nvPr/>
            </p:nvSpPr>
            <p:spPr bwMode="auto">
              <a:xfrm>
                <a:off x="3607"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0" name="Freeform 2966"/>
              <p:cNvSpPr>
                <a:spLocks/>
              </p:cNvSpPr>
              <p:nvPr/>
            </p:nvSpPr>
            <p:spPr bwMode="auto">
              <a:xfrm>
                <a:off x="3607"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1" name="Freeform 2967"/>
              <p:cNvSpPr>
                <a:spLocks/>
              </p:cNvSpPr>
              <p:nvPr/>
            </p:nvSpPr>
            <p:spPr bwMode="auto">
              <a:xfrm>
                <a:off x="3609"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2" name="Freeform 2968"/>
              <p:cNvSpPr>
                <a:spLocks/>
              </p:cNvSpPr>
              <p:nvPr/>
            </p:nvSpPr>
            <p:spPr bwMode="auto">
              <a:xfrm>
                <a:off x="3610"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3" name="Freeform 2969"/>
              <p:cNvSpPr>
                <a:spLocks/>
              </p:cNvSpPr>
              <p:nvPr/>
            </p:nvSpPr>
            <p:spPr bwMode="auto">
              <a:xfrm>
                <a:off x="3610"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4" name="Freeform 2970"/>
              <p:cNvSpPr>
                <a:spLocks/>
              </p:cNvSpPr>
              <p:nvPr/>
            </p:nvSpPr>
            <p:spPr bwMode="auto">
              <a:xfrm>
                <a:off x="3612"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3 w 5"/>
                  <a:gd name="T15" fmla="*/ 6 h 6"/>
                  <a:gd name="T16" fmla="*/ 5 w 5"/>
                  <a:gd name="T17" fmla="*/ 3 h 6"/>
                  <a:gd name="T18" fmla="*/ 3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3" y="6"/>
                    </a:lnTo>
                    <a:lnTo>
                      <a:pt x="5" y="3"/>
                    </a:lnTo>
                    <a:lnTo>
                      <a:pt x="3"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5" name="Freeform 2971"/>
              <p:cNvSpPr>
                <a:spLocks/>
              </p:cNvSpPr>
              <p:nvPr/>
            </p:nvSpPr>
            <p:spPr bwMode="auto">
              <a:xfrm>
                <a:off x="3612"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6" name="Freeform 2972"/>
              <p:cNvSpPr>
                <a:spLocks/>
              </p:cNvSpPr>
              <p:nvPr/>
            </p:nvSpPr>
            <p:spPr bwMode="auto">
              <a:xfrm>
                <a:off x="3614" y="3484"/>
                <a:ext cx="5" cy="6"/>
              </a:xfrm>
              <a:custGeom>
                <a:avLst/>
                <a:gdLst>
                  <a:gd name="T0" fmla="*/ 1 w 5"/>
                  <a:gd name="T1" fmla="*/ 6 h 6"/>
                  <a:gd name="T2" fmla="*/ 1 w 5"/>
                  <a:gd name="T3" fmla="*/ 0 h 6"/>
                  <a:gd name="T4" fmla="*/ 0 w 5"/>
                  <a:gd name="T5" fmla="*/ 0 h 6"/>
                  <a:gd name="T6" fmla="*/ 0 w 5"/>
                  <a:gd name="T7" fmla="*/ 6 h 6"/>
                  <a:gd name="T8" fmla="*/ 1 w 5"/>
                  <a:gd name="T9" fmla="*/ 6 h 6"/>
                  <a:gd name="T10" fmla="*/ 1 w 5"/>
                  <a:gd name="T11" fmla="*/ 6 h 6"/>
                  <a:gd name="T12" fmla="*/ 1 w 5"/>
                  <a:gd name="T13" fmla="*/ 6 h 6"/>
                  <a:gd name="T14" fmla="*/ 3 w 5"/>
                  <a:gd name="T15" fmla="*/ 6 h 6"/>
                  <a:gd name="T16" fmla="*/ 5 w 5"/>
                  <a:gd name="T17" fmla="*/ 3 h 6"/>
                  <a:gd name="T18" fmla="*/ 3 w 5"/>
                  <a:gd name="T19" fmla="*/ 0 h 6"/>
                  <a:gd name="T20" fmla="*/ 1 w 5"/>
                  <a:gd name="T21" fmla="*/ 0 h 6"/>
                  <a:gd name="T22" fmla="*/ 1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1" y="6"/>
                    </a:moveTo>
                    <a:lnTo>
                      <a:pt x="1" y="0"/>
                    </a:lnTo>
                    <a:lnTo>
                      <a:pt x="0" y="0"/>
                    </a:lnTo>
                    <a:lnTo>
                      <a:pt x="0" y="6"/>
                    </a:lnTo>
                    <a:lnTo>
                      <a:pt x="1" y="6"/>
                    </a:lnTo>
                    <a:lnTo>
                      <a:pt x="3" y="6"/>
                    </a:lnTo>
                    <a:lnTo>
                      <a:pt x="5"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7" name="Freeform 2973"/>
              <p:cNvSpPr>
                <a:spLocks/>
              </p:cNvSpPr>
              <p:nvPr/>
            </p:nvSpPr>
            <p:spPr bwMode="auto">
              <a:xfrm>
                <a:off x="3615" y="3484"/>
                <a:ext cx="5" cy="6"/>
              </a:xfrm>
              <a:custGeom>
                <a:avLst/>
                <a:gdLst>
                  <a:gd name="T0" fmla="*/ 0 w 5"/>
                  <a:gd name="T1" fmla="*/ 6 h 6"/>
                  <a:gd name="T2" fmla="*/ 0 w 5"/>
                  <a:gd name="T3" fmla="*/ 0 h 6"/>
                  <a:gd name="T4" fmla="*/ 0 w 5"/>
                  <a:gd name="T5" fmla="*/ 0 h 6"/>
                  <a:gd name="T6" fmla="*/ 0 w 5"/>
                  <a:gd name="T7" fmla="*/ 6 h 6"/>
                  <a:gd name="T8" fmla="*/ 0 w 5"/>
                  <a:gd name="T9" fmla="*/ 6 h 6"/>
                  <a:gd name="T10" fmla="*/ 0 w 5"/>
                  <a:gd name="T11" fmla="*/ 6 h 6"/>
                  <a:gd name="T12" fmla="*/ 0 w 5"/>
                  <a:gd name="T13" fmla="*/ 6 h 6"/>
                  <a:gd name="T14" fmla="*/ 4 w 5"/>
                  <a:gd name="T15" fmla="*/ 6 h 6"/>
                  <a:gd name="T16" fmla="*/ 5 w 5"/>
                  <a:gd name="T17" fmla="*/ 3 h 6"/>
                  <a:gd name="T18" fmla="*/ 4 w 5"/>
                  <a:gd name="T19" fmla="*/ 0 h 6"/>
                  <a:gd name="T20" fmla="*/ 0 w 5"/>
                  <a:gd name="T21" fmla="*/ 0 h 6"/>
                  <a:gd name="T22" fmla="*/ 0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0" y="6"/>
                    </a:moveTo>
                    <a:lnTo>
                      <a:pt x="0" y="0"/>
                    </a:lnTo>
                    <a:lnTo>
                      <a:pt x="0" y="6"/>
                    </a:lnTo>
                    <a:lnTo>
                      <a:pt x="4" y="6"/>
                    </a:lnTo>
                    <a:lnTo>
                      <a:pt x="5" y="3"/>
                    </a:lnTo>
                    <a:lnTo>
                      <a:pt x="4" y="0"/>
                    </a:lnTo>
                    <a:lnTo>
                      <a:pt x="0" y="0"/>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8" name="Freeform 2974"/>
              <p:cNvSpPr>
                <a:spLocks/>
              </p:cNvSpPr>
              <p:nvPr/>
            </p:nvSpPr>
            <p:spPr bwMode="auto">
              <a:xfrm>
                <a:off x="3615" y="3484"/>
                <a:ext cx="5" cy="6"/>
              </a:xfrm>
              <a:custGeom>
                <a:avLst/>
                <a:gdLst>
                  <a:gd name="T0" fmla="*/ 2 w 5"/>
                  <a:gd name="T1" fmla="*/ 6 h 6"/>
                  <a:gd name="T2" fmla="*/ 2 w 5"/>
                  <a:gd name="T3" fmla="*/ 0 h 6"/>
                  <a:gd name="T4" fmla="*/ 0 w 5"/>
                  <a:gd name="T5" fmla="*/ 0 h 6"/>
                  <a:gd name="T6" fmla="*/ 0 w 5"/>
                  <a:gd name="T7" fmla="*/ 6 h 6"/>
                  <a:gd name="T8" fmla="*/ 2 w 5"/>
                  <a:gd name="T9" fmla="*/ 6 h 6"/>
                  <a:gd name="T10" fmla="*/ 2 w 5"/>
                  <a:gd name="T11" fmla="*/ 6 h 6"/>
                  <a:gd name="T12" fmla="*/ 2 w 5"/>
                  <a:gd name="T13" fmla="*/ 6 h 6"/>
                  <a:gd name="T14" fmla="*/ 5 w 5"/>
                  <a:gd name="T15" fmla="*/ 6 h 6"/>
                  <a:gd name="T16" fmla="*/ 5 w 5"/>
                  <a:gd name="T17" fmla="*/ 3 h 6"/>
                  <a:gd name="T18" fmla="*/ 5 w 5"/>
                  <a:gd name="T19" fmla="*/ 0 h 6"/>
                  <a:gd name="T20" fmla="*/ 2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2" y="0"/>
                    </a:lnTo>
                    <a:lnTo>
                      <a:pt x="0" y="0"/>
                    </a:lnTo>
                    <a:lnTo>
                      <a:pt x="0" y="6"/>
                    </a:lnTo>
                    <a:lnTo>
                      <a:pt x="2" y="6"/>
                    </a:lnTo>
                    <a:lnTo>
                      <a:pt x="5" y="6"/>
                    </a:lnTo>
                    <a:lnTo>
                      <a:pt x="5" y="3"/>
                    </a:lnTo>
                    <a:lnTo>
                      <a:pt x="5" y="0"/>
                    </a:lnTo>
                    <a:lnTo>
                      <a:pt x="2"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9" name="Freeform 2975"/>
              <p:cNvSpPr>
                <a:spLocks/>
              </p:cNvSpPr>
              <p:nvPr/>
            </p:nvSpPr>
            <p:spPr bwMode="auto">
              <a:xfrm>
                <a:off x="3617" y="3484"/>
                <a:ext cx="5" cy="6"/>
              </a:xfrm>
              <a:custGeom>
                <a:avLst/>
                <a:gdLst>
                  <a:gd name="T0" fmla="*/ 2 w 5"/>
                  <a:gd name="T1" fmla="*/ 6 h 6"/>
                  <a:gd name="T2" fmla="*/ 0 w 5"/>
                  <a:gd name="T3" fmla="*/ 0 h 6"/>
                  <a:gd name="T4" fmla="*/ 0 w 5"/>
                  <a:gd name="T5" fmla="*/ 0 h 6"/>
                  <a:gd name="T6" fmla="*/ 0 w 5"/>
                  <a:gd name="T7" fmla="*/ 6 h 6"/>
                  <a:gd name="T8" fmla="*/ 0 w 5"/>
                  <a:gd name="T9" fmla="*/ 6 h 6"/>
                  <a:gd name="T10" fmla="*/ 2 w 5"/>
                  <a:gd name="T11" fmla="*/ 6 h 6"/>
                  <a:gd name="T12" fmla="*/ 0 w 5"/>
                  <a:gd name="T13" fmla="*/ 6 h 6"/>
                  <a:gd name="T14" fmla="*/ 3 w 5"/>
                  <a:gd name="T15" fmla="*/ 6 h 6"/>
                  <a:gd name="T16" fmla="*/ 5 w 5"/>
                  <a:gd name="T17" fmla="*/ 3 h 6"/>
                  <a:gd name="T18" fmla="*/ 3 w 5"/>
                  <a:gd name="T19" fmla="*/ 0 h 6"/>
                  <a:gd name="T20" fmla="*/ 0 w 5"/>
                  <a:gd name="T21" fmla="*/ 0 h 6"/>
                  <a:gd name="T22" fmla="*/ 2 w 5"/>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6">
                    <a:moveTo>
                      <a:pt x="2" y="6"/>
                    </a:moveTo>
                    <a:lnTo>
                      <a:pt x="0" y="0"/>
                    </a:lnTo>
                    <a:lnTo>
                      <a:pt x="0" y="6"/>
                    </a:lnTo>
                    <a:lnTo>
                      <a:pt x="2" y="6"/>
                    </a:lnTo>
                    <a:lnTo>
                      <a:pt x="0" y="6"/>
                    </a:lnTo>
                    <a:lnTo>
                      <a:pt x="3" y="6"/>
                    </a:lnTo>
                    <a:lnTo>
                      <a:pt x="5" y="3"/>
                    </a:lnTo>
                    <a:lnTo>
                      <a:pt x="3" y="0"/>
                    </a:lnTo>
                    <a:lnTo>
                      <a:pt x="0" y="0"/>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0" name="Freeform 2976"/>
              <p:cNvSpPr>
                <a:spLocks/>
              </p:cNvSpPr>
              <p:nvPr/>
            </p:nvSpPr>
            <p:spPr bwMode="auto">
              <a:xfrm>
                <a:off x="3617" y="3482"/>
                <a:ext cx="5" cy="8"/>
              </a:xfrm>
              <a:custGeom>
                <a:avLst/>
                <a:gdLst>
                  <a:gd name="T0" fmla="*/ 2 w 5"/>
                  <a:gd name="T1" fmla="*/ 0 h 8"/>
                  <a:gd name="T2" fmla="*/ 2 w 5"/>
                  <a:gd name="T3" fmla="*/ 0 h 8"/>
                  <a:gd name="T4" fmla="*/ 0 w 5"/>
                  <a:gd name="T5" fmla="*/ 2 h 8"/>
                  <a:gd name="T6" fmla="*/ 2 w 5"/>
                  <a:gd name="T7" fmla="*/ 8 h 8"/>
                  <a:gd name="T8" fmla="*/ 2 w 5"/>
                  <a:gd name="T9" fmla="*/ 8 h 8"/>
                  <a:gd name="T10" fmla="*/ 2 w 5"/>
                  <a:gd name="T11" fmla="*/ 0 h 8"/>
                  <a:gd name="T12" fmla="*/ 2 w 5"/>
                  <a:gd name="T13" fmla="*/ 8 h 8"/>
                  <a:gd name="T14" fmla="*/ 5 w 5"/>
                  <a:gd name="T15" fmla="*/ 6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2"/>
                    </a:lnTo>
                    <a:lnTo>
                      <a:pt x="2" y="8"/>
                    </a:lnTo>
                    <a:lnTo>
                      <a:pt x="2" y="0"/>
                    </a:lnTo>
                    <a:lnTo>
                      <a:pt x="2" y="8"/>
                    </a:lnTo>
                    <a:lnTo>
                      <a:pt x="5" y="6"/>
                    </a:lnTo>
                    <a:lnTo>
                      <a:pt x="5" y="5"/>
                    </a:lnTo>
                    <a:lnTo>
                      <a:pt x="5"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1" name="Freeform 2977"/>
              <p:cNvSpPr>
                <a:spLocks/>
              </p:cNvSpPr>
              <p:nvPr/>
            </p:nvSpPr>
            <p:spPr bwMode="auto">
              <a:xfrm>
                <a:off x="3619" y="3482"/>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5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5"/>
                    </a:lnTo>
                    <a:lnTo>
                      <a:pt x="3"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2" name="Freeform 2978"/>
              <p:cNvSpPr>
                <a:spLocks/>
              </p:cNvSpPr>
              <p:nvPr/>
            </p:nvSpPr>
            <p:spPr bwMode="auto">
              <a:xfrm>
                <a:off x="3620"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3" name="Freeform 2979"/>
              <p:cNvSpPr>
                <a:spLocks/>
              </p:cNvSpPr>
              <p:nvPr/>
            </p:nvSpPr>
            <p:spPr bwMode="auto">
              <a:xfrm>
                <a:off x="3620"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4" name="Freeform 2980"/>
              <p:cNvSpPr>
                <a:spLocks/>
              </p:cNvSpPr>
              <p:nvPr/>
            </p:nvSpPr>
            <p:spPr bwMode="auto">
              <a:xfrm>
                <a:off x="3622"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5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5"/>
                    </a:lnTo>
                    <a:lnTo>
                      <a:pt x="3"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5" name="Freeform 2981"/>
              <p:cNvSpPr>
                <a:spLocks/>
              </p:cNvSpPr>
              <p:nvPr/>
            </p:nvSpPr>
            <p:spPr bwMode="auto">
              <a:xfrm>
                <a:off x="3623" y="3482"/>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4 w 4"/>
                  <a:gd name="T15" fmla="*/ 6 h 8"/>
                  <a:gd name="T16" fmla="*/ 4 w 4"/>
                  <a:gd name="T17" fmla="*/ 5 h 8"/>
                  <a:gd name="T18" fmla="*/ 4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4" y="6"/>
                    </a:lnTo>
                    <a:lnTo>
                      <a:pt x="4" y="5"/>
                    </a:lnTo>
                    <a:lnTo>
                      <a:pt x="4"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6" name="Freeform 2982"/>
              <p:cNvSpPr>
                <a:spLocks/>
              </p:cNvSpPr>
              <p:nvPr/>
            </p:nvSpPr>
            <p:spPr bwMode="auto">
              <a:xfrm>
                <a:off x="3623"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5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5"/>
                    </a:lnTo>
                    <a:lnTo>
                      <a:pt x="4"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7" name="Freeform 2983"/>
              <p:cNvSpPr>
                <a:spLocks/>
              </p:cNvSpPr>
              <p:nvPr/>
            </p:nvSpPr>
            <p:spPr bwMode="auto">
              <a:xfrm>
                <a:off x="3625"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8" name="Freeform 2984"/>
              <p:cNvSpPr>
                <a:spLocks/>
              </p:cNvSpPr>
              <p:nvPr/>
            </p:nvSpPr>
            <p:spPr bwMode="auto">
              <a:xfrm>
                <a:off x="3625"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9" name="Freeform 2985"/>
              <p:cNvSpPr>
                <a:spLocks/>
              </p:cNvSpPr>
              <p:nvPr/>
            </p:nvSpPr>
            <p:spPr bwMode="auto">
              <a:xfrm>
                <a:off x="3627"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3 w 5"/>
                  <a:gd name="T15" fmla="*/ 6 h 8"/>
                  <a:gd name="T16" fmla="*/ 5 w 5"/>
                  <a:gd name="T17" fmla="*/ 5 h 8"/>
                  <a:gd name="T18" fmla="*/ 3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3" y="6"/>
                    </a:lnTo>
                    <a:lnTo>
                      <a:pt x="5" y="5"/>
                    </a:lnTo>
                    <a:lnTo>
                      <a:pt x="3"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0" name="Freeform 2986"/>
              <p:cNvSpPr>
                <a:spLocks/>
              </p:cNvSpPr>
              <p:nvPr/>
            </p:nvSpPr>
            <p:spPr bwMode="auto">
              <a:xfrm>
                <a:off x="3628" y="3482"/>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4 w 4"/>
                  <a:gd name="T15" fmla="*/ 6 h 8"/>
                  <a:gd name="T16" fmla="*/ 4 w 4"/>
                  <a:gd name="T17" fmla="*/ 5 h 8"/>
                  <a:gd name="T18" fmla="*/ 4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4" y="6"/>
                    </a:lnTo>
                    <a:lnTo>
                      <a:pt x="4" y="5"/>
                    </a:lnTo>
                    <a:lnTo>
                      <a:pt x="4"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1" name="Freeform 2987"/>
              <p:cNvSpPr>
                <a:spLocks/>
              </p:cNvSpPr>
              <p:nvPr/>
            </p:nvSpPr>
            <p:spPr bwMode="auto">
              <a:xfrm>
                <a:off x="3628"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5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5"/>
                    </a:lnTo>
                    <a:lnTo>
                      <a:pt x="4"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2" name="Freeform 2988"/>
              <p:cNvSpPr>
                <a:spLocks/>
              </p:cNvSpPr>
              <p:nvPr/>
            </p:nvSpPr>
            <p:spPr bwMode="auto">
              <a:xfrm>
                <a:off x="3630" y="3482"/>
                <a:ext cx="5" cy="8"/>
              </a:xfrm>
              <a:custGeom>
                <a:avLst/>
                <a:gdLst>
                  <a:gd name="T0" fmla="*/ 2 w 5"/>
                  <a:gd name="T1" fmla="*/ 8 h 8"/>
                  <a:gd name="T2" fmla="*/ 0 w 5"/>
                  <a:gd name="T3" fmla="*/ 0 h 8"/>
                  <a:gd name="T4" fmla="*/ 0 w 5"/>
                  <a:gd name="T5" fmla="*/ 0 h 8"/>
                  <a:gd name="T6" fmla="*/ 0 w 5"/>
                  <a:gd name="T7" fmla="*/ 8 h 8"/>
                  <a:gd name="T8" fmla="*/ 0 w 5"/>
                  <a:gd name="T9" fmla="*/ 8 h 8"/>
                  <a:gd name="T10" fmla="*/ 2 w 5"/>
                  <a:gd name="T11" fmla="*/ 8 h 8"/>
                  <a:gd name="T12" fmla="*/ 0 w 5"/>
                  <a:gd name="T13" fmla="*/ 8 h 8"/>
                  <a:gd name="T14" fmla="*/ 3 w 5"/>
                  <a:gd name="T15" fmla="*/ 6 h 8"/>
                  <a:gd name="T16" fmla="*/ 5 w 5"/>
                  <a:gd name="T17" fmla="*/ 5 h 8"/>
                  <a:gd name="T18" fmla="*/ 3 w 5"/>
                  <a:gd name="T19" fmla="*/ 2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0" y="8"/>
                    </a:lnTo>
                    <a:lnTo>
                      <a:pt x="3" y="6"/>
                    </a:lnTo>
                    <a:lnTo>
                      <a:pt x="5" y="5"/>
                    </a:lnTo>
                    <a:lnTo>
                      <a:pt x="3" y="2"/>
                    </a:lnTo>
                    <a:lnTo>
                      <a:pt x="0"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3" name="Freeform 2989"/>
              <p:cNvSpPr>
                <a:spLocks/>
              </p:cNvSpPr>
              <p:nvPr/>
            </p:nvSpPr>
            <p:spPr bwMode="auto">
              <a:xfrm>
                <a:off x="3630" y="3482"/>
                <a:ext cx="5" cy="8"/>
              </a:xfrm>
              <a:custGeom>
                <a:avLst/>
                <a:gdLst>
                  <a:gd name="T0" fmla="*/ 2 w 5"/>
                  <a:gd name="T1" fmla="*/ 0 h 8"/>
                  <a:gd name="T2" fmla="*/ 2 w 5"/>
                  <a:gd name="T3" fmla="*/ 0 h 8"/>
                  <a:gd name="T4" fmla="*/ 0 w 5"/>
                  <a:gd name="T5" fmla="*/ 0 h 8"/>
                  <a:gd name="T6" fmla="*/ 2 w 5"/>
                  <a:gd name="T7" fmla="*/ 8 h 8"/>
                  <a:gd name="T8" fmla="*/ 2 w 5"/>
                  <a:gd name="T9" fmla="*/ 8 h 8"/>
                  <a:gd name="T10" fmla="*/ 2 w 5"/>
                  <a:gd name="T11" fmla="*/ 0 h 8"/>
                  <a:gd name="T12" fmla="*/ 2 w 5"/>
                  <a:gd name="T13" fmla="*/ 8 h 8"/>
                  <a:gd name="T14" fmla="*/ 5 w 5"/>
                  <a:gd name="T15" fmla="*/ 6 h 8"/>
                  <a:gd name="T16" fmla="*/ 5 w 5"/>
                  <a:gd name="T17" fmla="*/ 5 h 8"/>
                  <a:gd name="T18" fmla="*/ 5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2" y="8"/>
                    </a:lnTo>
                    <a:lnTo>
                      <a:pt x="2" y="0"/>
                    </a:lnTo>
                    <a:lnTo>
                      <a:pt x="2" y="8"/>
                    </a:lnTo>
                    <a:lnTo>
                      <a:pt x="5" y="6"/>
                    </a:lnTo>
                    <a:lnTo>
                      <a:pt x="5" y="5"/>
                    </a:lnTo>
                    <a:lnTo>
                      <a:pt x="5"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4" name="Freeform 2990"/>
              <p:cNvSpPr>
                <a:spLocks/>
              </p:cNvSpPr>
              <p:nvPr/>
            </p:nvSpPr>
            <p:spPr bwMode="auto">
              <a:xfrm>
                <a:off x="3632" y="3482"/>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3 w 4"/>
                  <a:gd name="T15" fmla="*/ 6 h 8"/>
                  <a:gd name="T16" fmla="*/ 4 w 4"/>
                  <a:gd name="T17" fmla="*/ 5 h 8"/>
                  <a:gd name="T18" fmla="*/ 3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3" y="6"/>
                    </a:lnTo>
                    <a:lnTo>
                      <a:pt x="4" y="5"/>
                    </a:lnTo>
                    <a:lnTo>
                      <a:pt x="3"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5" name="Freeform 2991"/>
              <p:cNvSpPr>
                <a:spLocks/>
              </p:cNvSpPr>
              <p:nvPr/>
            </p:nvSpPr>
            <p:spPr bwMode="auto">
              <a:xfrm>
                <a:off x="3633"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6" name="Freeform 2992"/>
              <p:cNvSpPr>
                <a:spLocks/>
              </p:cNvSpPr>
              <p:nvPr/>
            </p:nvSpPr>
            <p:spPr bwMode="auto">
              <a:xfrm>
                <a:off x="3633"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5 w 5"/>
                  <a:gd name="T15" fmla="*/ 6 h 8"/>
                  <a:gd name="T16" fmla="*/ 5 w 5"/>
                  <a:gd name="T17" fmla="*/ 5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5" y="6"/>
                    </a:lnTo>
                    <a:lnTo>
                      <a:pt x="5" y="5"/>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7" name="Freeform 2993"/>
              <p:cNvSpPr>
                <a:spLocks/>
              </p:cNvSpPr>
              <p:nvPr/>
            </p:nvSpPr>
            <p:spPr bwMode="auto">
              <a:xfrm>
                <a:off x="3635" y="3482"/>
                <a:ext cx="5" cy="8"/>
              </a:xfrm>
              <a:custGeom>
                <a:avLst/>
                <a:gdLst>
                  <a:gd name="T0" fmla="*/ 1 w 5"/>
                  <a:gd name="T1" fmla="*/ 8 h 8"/>
                  <a:gd name="T2" fmla="*/ 0 w 5"/>
                  <a:gd name="T3" fmla="*/ 0 h 8"/>
                  <a:gd name="T4" fmla="*/ 0 w 5"/>
                  <a:gd name="T5" fmla="*/ 0 h 8"/>
                  <a:gd name="T6" fmla="*/ 0 w 5"/>
                  <a:gd name="T7" fmla="*/ 8 h 8"/>
                  <a:gd name="T8" fmla="*/ 0 w 5"/>
                  <a:gd name="T9" fmla="*/ 8 h 8"/>
                  <a:gd name="T10" fmla="*/ 1 w 5"/>
                  <a:gd name="T11" fmla="*/ 8 h 8"/>
                  <a:gd name="T12" fmla="*/ 0 w 5"/>
                  <a:gd name="T13" fmla="*/ 8 h 8"/>
                  <a:gd name="T14" fmla="*/ 3 w 5"/>
                  <a:gd name="T15" fmla="*/ 6 h 8"/>
                  <a:gd name="T16" fmla="*/ 5 w 5"/>
                  <a:gd name="T17" fmla="*/ 5 h 8"/>
                  <a:gd name="T18" fmla="*/ 3 w 5"/>
                  <a:gd name="T19" fmla="*/ 2 h 8"/>
                  <a:gd name="T20" fmla="*/ 0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0" y="0"/>
                    </a:lnTo>
                    <a:lnTo>
                      <a:pt x="0" y="8"/>
                    </a:lnTo>
                    <a:lnTo>
                      <a:pt x="1" y="8"/>
                    </a:lnTo>
                    <a:lnTo>
                      <a:pt x="0" y="8"/>
                    </a:lnTo>
                    <a:lnTo>
                      <a:pt x="3" y="6"/>
                    </a:lnTo>
                    <a:lnTo>
                      <a:pt x="5" y="5"/>
                    </a:lnTo>
                    <a:lnTo>
                      <a:pt x="3" y="2"/>
                    </a:lnTo>
                    <a:lnTo>
                      <a:pt x="0"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8" name="Freeform 2994"/>
              <p:cNvSpPr>
                <a:spLocks/>
              </p:cNvSpPr>
              <p:nvPr/>
            </p:nvSpPr>
            <p:spPr bwMode="auto">
              <a:xfrm>
                <a:off x="3635" y="3482"/>
                <a:ext cx="5" cy="8"/>
              </a:xfrm>
              <a:custGeom>
                <a:avLst/>
                <a:gdLst>
                  <a:gd name="T0" fmla="*/ 1 w 5"/>
                  <a:gd name="T1" fmla="*/ 0 h 8"/>
                  <a:gd name="T2" fmla="*/ 1 w 5"/>
                  <a:gd name="T3" fmla="*/ 0 h 8"/>
                  <a:gd name="T4" fmla="*/ 0 w 5"/>
                  <a:gd name="T5" fmla="*/ 0 h 8"/>
                  <a:gd name="T6" fmla="*/ 1 w 5"/>
                  <a:gd name="T7" fmla="*/ 8 h 8"/>
                  <a:gd name="T8" fmla="*/ 1 w 5"/>
                  <a:gd name="T9" fmla="*/ 8 h 8"/>
                  <a:gd name="T10" fmla="*/ 1 w 5"/>
                  <a:gd name="T11" fmla="*/ 0 h 8"/>
                  <a:gd name="T12" fmla="*/ 1 w 5"/>
                  <a:gd name="T13" fmla="*/ 8 h 8"/>
                  <a:gd name="T14" fmla="*/ 5 w 5"/>
                  <a:gd name="T15" fmla="*/ 6 h 8"/>
                  <a:gd name="T16" fmla="*/ 5 w 5"/>
                  <a:gd name="T17" fmla="*/ 3 h 8"/>
                  <a:gd name="T18" fmla="*/ 5 w 5"/>
                  <a:gd name="T19" fmla="*/ 2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0"/>
                    </a:lnTo>
                    <a:lnTo>
                      <a:pt x="1" y="8"/>
                    </a:lnTo>
                    <a:lnTo>
                      <a:pt x="1" y="0"/>
                    </a:lnTo>
                    <a:lnTo>
                      <a:pt x="1" y="8"/>
                    </a:lnTo>
                    <a:lnTo>
                      <a:pt x="5" y="6"/>
                    </a:lnTo>
                    <a:lnTo>
                      <a:pt x="5" y="3"/>
                    </a:lnTo>
                    <a:lnTo>
                      <a:pt x="5" y="2"/>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9" name="Freeform 2995"/>
              <p:cNvSpPr>
                <a:spLocks/>
              </p:cNvSpPr>
              <p:nvPr/>
            </p:nvSpPr>
            <p:spPr bwMode="auto">
              <a:xfrm>
                <a:off x="3636" y="3482"/>
                <a:ext cx="5" cy="8"/>
              </a:xfrm>
              <a:custGeom>
                <a:avLst/>
                <a:gdLst>
                  <a:gd name="T0" fmla="*/ 2 w 5"/>
                  <a:gd name="T1" fmla="*/ 8 h 8"/>
                  <a:gd name="T2" fmla="*/ 2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5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0" y="8"/>
                    </a:lnTo>
                    <a:lnTo>
                      <a:pt x="2" y="8"/>
                    </a:lnTo>
                    <a:lnTo>
                      <a:pt x="4" y="6"/>
                    </a:lnTo>
                    <a:lnTo>
                      <a:pt x="5" y="5"/>
                    </a:lnTo>
                    <a:lnTo>
                      <a:pt x="4"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0" name="Freeform 2996"/>
              <p:cNvSpPr>
                <a:spLocks/>
              </p:cNvSpPr>
              <p:nvPr/>
            </p:nvSpPr>
            <p:spPr bwMode="auto">
              <a:xfrm>
                <a:off x="3638"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1" name="Freeform 2997"/>
              <p:cNvSpPr>
                <a:spLocks/>
              </p:cNvSpPr>
              <p:nvPr/>
            </p:nvSpPr>
            <p:spPr bwMode="auto">
              <a:xfrm>
                <a:off x="3638" y="3482"/>
                <a:ext cx="5" cy="8"/>
              </a:xfrm>
              <a:custGeom>
                <a:avLst/>
                <a:gdLst>
                  <a:gd name="T0" fmla="*/ 2 w 5"/>
                  <a:gd name="T1" fmla="*/ 0 h 8"/>
                  <a:gd name="T2" fmla="*/ 2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3 h 8"/>
                  <a:gd name="T18" fmla="*/ 3 w 5"/>
                  <a:gd name="T19" fmla="*/ 2 h 8"/>
                  <a:gd name="T20" fmla="*/ 2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2" y="0"/>
                    </a:moveTo>
                    <a:lnTo>
                      <a:pt x="2" y="0"/>
                    </a:lnTo>
                    <a:lnTo>
                      <a:pt x="0" y="0"/>
                    </a:lnTo>
                    <a:lnTo>
                      <a:pt x="0" y="8"/>
                    </a:lnTo>
                    <a:lnTo>
                      <a:pt x="2" y="8"/>
                    </a:lnTo>
                    <a:lnTo>
                      <a:pt x="2" y="0"/>
                    </a:lnTo>
                    <a:lnTo>
                      <a:pt x="2" y="8"/>
                    </a:lnTo>
                    <a:lnTo>
                      <a:pt x="5" y="6"/>
                    </a:lnTo>
                    <a:lnTo>
                      <a:pt x="5" y="3"/>
                    </a:lnTo>
                    <a:lnTo>
                      <a:pt x="3"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2" name="Freeform 2998"/>
              <p:cNvSpPr>
                <a:spLocks/>
              </p:cNvSpPr>
              <p:nvPr/>
            </p:nvSpPr>
            <p:spPr bwMode="auto">
              <a:xfrm>
                <a:off x="3640" y="3482"/>
                <a:ext cx="4" cy="8"/>
              </a:xfrm>
              <a:custGeom>
                <a:avLst/>
                <a:gdLst>
                  <a:gd name="T0" fmla="*/ 0 w 4"/>
                  <a:gd name="T1" fmla="*/ 8 h 8"/>
                  <a:gd name="T2" fmla="*/ 0 w 4"/>
                  <a:gd name="T3" fmla="*/ 0 h 8"/>
                  <a:gd name="T4" fmla="*/ 0 w 4"/>
                  <a:gd name="T5" fmla="*/ 0 h 8"/>
                  <a:gd name="T6" fmla="*/ 0 w 4"/>
                  <a:gd name="T7" fmla="*/ 8 h 8"/>
                  <a:gd name="T8" fmla="*/ 0 w 4"/>
                  <a:gd name="T9" fmla="*/ 8 h 8"/>
                  <a:gd name="T10" fmla="*/ 0 w 4"/>
                  <a:gd name="T11" fmla="*/ 8 h 8"/>
                  <a:gd name="T12" fmla="*/ 0 w 4"/>
                  <a:gd name="T13" fmla="*/ 8 h 8"/>
                  <a:gd name="T14" fmla="*/ 3 w 4"/>
                  <a:gd name="T15" fmla="*/ 6 h 8"/>
                  <a:gd name="T16" fmla="*/ 4 w 4"/>
                  <a:gd name="T17" fmla="*/ 5 h 8"/>
                  <a:gd name="T18" fmla="*/ 3 w 4"/>
                  <a:gd name="T19" fmla="*/ 2 h 8"/>
                  <a:gd name="T20" fmla="*/ 0 w 4"/>
                  <a:gd name="T21" fmla="*/ 0 h 8"/>
                  <a:gd name="T22" fmla="*/ 0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0" y="8"/>
                    </a:moveTo>
                    <a:lnTo>
                      <a:pt x="0" y="0"/>
                    </a:lnTo>
                    <a:lnTo>
                      <a:pt x="0" y="8"/>
                    </a:lnTo>
                    <a:lnTo>
                      <a:pt x="3" y="6"/>
                    </a:lnTo>
                    <a:lnTo>
                      <a:pt x="4"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3" name="Freeform 2999"/>
              <p:cNvSpPr>
                <a:spLocks/>
              </p:cNvSpPr>
              <p:nvPr/>
            </p:nvSpPr>
            <p:spPr bwMode="auto">
              <a:xfrm>
                <a:off x="3640" y="3482"/>
                <a:ext cx="4" cy="8"/>
              </a:xfrm>
              <a:custGeom>
                <a:avLst/>
                <a:gdLst>
                  <a:gd name="T0" fmla="*/ 1 w 4"/>
                  <a:gd name="T1" fmla="*/ 8 h 8"/>
                  <a:gd name="T2" fmla="*/ 1 w 4"/>
                  <a:gd name="T3" fmla="*/ 0 h 8"/>
                  <a:gd name="T4" fmla="*/ 0 w 4"/>
                  <a:gd name="T5" fmla="*/ 0 h 8"/>
                  <a:gd name="T6" fmla="*/ 0 w 4"/>
                  <a:gd name="T7" fmla="*/ 8 h 8"/>
                  <a:gd name="T8" fmla="*/ 1 w 4"/>
                  <a:gd name="T9" fmla="*/ 8 h 8"/>
                  <a:gd name="T10" fmla="*/ 1 w 4"/>
                  <a:gd name="T11" fmla="*/ 8 h 8"/>
                  <a:gd name="T12" fmla="*/ 1 w 4"/>
                  <a:gd name="T13" fmla="*/ 8 h 8"/>
                  <a:gd name="T14" fmla="*/ 4 w 4"/>
                  <a:gd name="T15" fmla="*/ 6 h 8"/>
                  <a:gd name="T16" fmla="*/ 4 w 4"/>
                  <a:gd name="T17" fmla="*/ 5 h 8"/>
                  <a:gd name="T18" fmla="*/ 4 w 4"/>
                  <a:gd name="T19" fmla="*/ 2 h 8"/>
                  <a:gd name="T20" fmla="*/ 1 w 4"/>
                  <a:gd name="T21" fmla="*/ 0 h 8"/>
                  <a:gd name="T22" fmla="*/ 1 w 4"/>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8">
                    <a:moveTo>
                      <a:pt x="1" y="8"/>
                    </a:moveTo>
                    <a:lnTo>
                      <a:pt x="1" y="0"/>
                    </a:lnTo>
                    <a:lnTo>
                      <a:pt x="0" y="0"/>
                    </a:lnTo>
                    <a:lnTo>
                      <a:pt x="0" y="8"/>
                    </a:lnTo>
                    <a:lnTo>
                      <a:pt x="1" y="8"/>
                    </a:lnTo>
                    <a:lnTo>
                      <a:pt x="4" y="6"/>
                    </a:lnTo>
                    <a:lnTo>
                      <a:pt x="4" y="5"/>
                    </a:lnTo>
                    <a:lnTo>
                      <a:pt x="4"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4" name="Freeform 3000"/>
              <p:cNvSpPr>
                <a:spLocks/>
              </p:cNvSpPr>
              <p:nvPr/>
            </p:nvSpPr>
            <p:spPr bwMode="auto">
              <a:xfrm>
                <a:off x="3641" y="3482"/>
                <a:ext cx="5" cy="8"/>
              </a:xfrm>
              <a:custGeom>
                <a:avLst/>
                <a:gdLst>
                  <a:gd name="T0" fmla="*/ 2 w 5"/>
                  <a:gd name="T1" fmla="*/ 0 h 8"/>
                  <a:gd name="T2" fmla="*/ 0 w 5"/>
                  <a:gd name="T3" fmla="*/ 0 h 8"/>
                  <a:gd name="T4" fmla="*/ 0 w 5"/>
                  <a:gd name="T5" fmla="*/ 0 h 8"/>
                  <a:gd name="T6" fmla="*/ 0 w 5"/>
                  <a:gd name="T7" fmla="*/ 8 h 8"/>
                  <a:gd name="T8" fmla="*/ 2 w 5"/>
                  <a:gd name="T9" fmla="*/ 8 h 8"/>
                  <a:gd name="T10" fmla="*/ 2 w 5"/>
                  <a:gd name="T11" fmla="*/ 0 h 8"/>
                  <a:gd name="T12" fmla="*/ 2 w 5"/>
                  <a:gd name="T13" fmla="*/ 8 h 8"/>
                  <a:gd name="T14" fmla="*/ 5 w 5"/>
                  <a:gd name="T15" fmla="*/ 6 h 8"/>
                  <a:gd name="T16" fmla="*/ 5 w 5"/>
                  <a:gd name="T17" fmla="*/ 3 h 8"/>
                  <a:gd name="T18" fmla="*/ 3 w 5"/>
                  <a:gd name="T19" fmla="*/ 2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0" y="8"/>
                    </a:lnTo>
                    <a:lnTo>
                      <a:pt x="2" y="8"/>
                    </a:lnTo>
                    <a:lnTo>
                      <a:pt x="2" y="0"/>
                    </a:lnTo>
                    <a:lnTo>
                      <a:pt x="2" y="8"/>
                    </a:lnTo>
                    <a:lnTo>
                      <a:pt x="5" y="6"/>
                    </a:lnTo>
                    <a:lnTo>
                      <a:pt x="5" y="3"/>
                    </a:lnTo>
                    <a:lnTo>
                      <a:pt x="3" y="2"/>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5" name="Freeform 3001"/>
              <p:cNvSpPr>
                <a:spLocks/>
              </p:cNvSpPr>
              <p:nvPr/>
            </p:nvSpPr>
            <p:spPr bwMode="auto">
              <a:xfrm>
                <a:off x="3643" y="3482"/>
                <a:ext cx="5" cy="8"/>
              </a:xfrm>
              <a:custGeom>
                <a:avLst/>
                <a:gdLst>
                  <a:gd name="T0" fmla="*/ 0 w 5"/>
                  <a:gd name="T1" fmla="*/ 8 h 8"/>
                  <a:gd name="T2" fmla="*/ 0 w 5"/>
                  <a:gd name="T3" fmla="*/ 0 h 8"/>
                  <a:gd name="T4" fmla="*/ 0 w 5"/>
                  <a:gd name="T5" fmla="*/ 0 h 8"/>
                  <a:gd name="T6" fmla="*/ 0 w 5"/>
                  <a:gd name="T7" fmla="*/ 8 h 8"/>
                  <a:gd name="T8" fmla="*/ 0 w 5"/>
                  <a:gd name="T9" fmla="*/ 8 h 8"/>
                  <a:gd name="T10" fmla="*/ 0 w 5"/>
                  <a:gd name="T11" fmla="*/ 8 h 8"/>
                  <a:gd name="T12" fmla="*/ 0 w 5"/>
                  <a:gd name="T13" fmla="*/ 8 h 8"/>
                  <a:gd name="T14" fmla="*/ 3 w 5"/>
                  <a:gd name="T15" fmla="*/ 6 h 8"/>
                  <a:gd name="T16" fmla="*/ 5 w 5"/>
                  <a:gd name="T17" fmla="*/ 5 h 8"/>
                  <a:gd name="T18" fmla="*/ 3 w 5"/>
                  <a:gd name="T19" fmla="*/ 2 h 8"/>
                  <a:gd name="T20" fmla="*/ 0 w 5"/>
                  <a:gd name="T21" fmla="*/ 0 h 8"/>
                  <a:gd name="T22" fmla="*/ 0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0" y="8"/>
                    </a:moveTo>
                    <a:lnTo>
                      <a:pt x="0" y="0"/>
                    </a:lnTo>
                    <a:lnTo>
                      <a:pt x="0" y="8"/>
                    </a:lnTo>
                    <a:lnTo>
                      <a:pt x="3" y="6"/>
                    </a:lnTo>
                    <a:lnTo>
                      <a:pt x="5" y="5"/>
                    </a:lnTo>
                    <a:lnTo>
                      <a:pt x="3" y="2"/>
                    </a:lnTo>
                    <a:lnTo>
                      <a:pt x="0" y="0"/>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6" name="Freeform 3002"/>
              <p:cNvSpPr>
                <a:spLocks/>
              </p:cNvSpPr>
              <p:nvPr/>
            </p:nvSpPr>
            <p:spPr bwMode="auto">
              <a:xfrm>
                <a:off x="3643" y="3482"/>
                <a:ext cx="5" cy="8"/>
              </a:xfrm>
              <a:custGeom>
                <a:avLst/>
                <a:gdLst>
                  <a:gd name="T0" fmla="*/ 1 w 5"/>
                  <a:gd name="T1" fmla="*/ 0 h 8"/>
                  <a:gd name="T2" fmla="*/ 1 w 5"/>
                  <a:gd name="T3" fmla="*/ 0 h 8"/>
                  <a:gd name="T4" fmla="*/ 0 w 5"/>
                  <a:gd name="T5" fmla="*/ 0 h 8"/>
                  <a:gd name="T6" fmla="*/ 0 w 5"/>
                  <a:gd name="T7" fmla="*/ 8 h 8"/>
                  <a:gd name="T8" fmla="*/ 1 w 5"/>
                  <a:gd name="T9" fmla="*/ 8 h 8"/>
                  <a:gd name="T10" fmla="*/ 1 w 5"/>
                  <a:gd name="T11" fmla="*/ 0 h 8"/>
                  <a:gd name="T12" fmla="*/ 1 w 5"/>
                  <a:gd name="T13" fmla="*/ 8 h 8"/>
                  <a:gd name="T14" fmla="*/ 5 w 5"/>
                  <a:gd name="T15" fmla="*/ 6 h 8"/>
                  <a:gd name="T16" fmla="*/ 5 w 5"/>
                  <a:gd name="T17" fmla="*/ 3 h 8"/>
                  <a:gd name="T18" fmla="*/ 3 w 5"/>
                  <a:gd name="T19" fmla="*/ 2 h 8"/>
                  <a:gd name="T20" fmla="*/ 1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1" y="0"/>
                    </a:moveTo>
                    <a:lnTo>
                      <a:pt x="1" y="0"/>
                    </a:lnTo>
                    <a:lnTo>
                      <a:pt x="0" y="0"/>
                    </a:lnTo>
                    <a:lnTo>
                      <a:pt x="0" y="8"/>
                    </a:lnTo>
                    <a:lnTo>
                      <a:pt x="1" y="8"/>
                    </a:lnTo>
                    <a:lnTo>
                      <a:pt x="1" y="0"/>
                    </a:lnTo>
                    <a:lnTo>
                      <a:pt x="1" y="8"/>
                    </a:lnTo>
                    <a:lnTo>
                      <a:pt x="5" y="6"/>
                    </a:lnTo>
                    <a:lnTo>
                      <a:pt x="5" y="3"/>
                    </a:lnTo>
                    <a:lnTo>
                      <a:pt x="3" y="2"/>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7" name="Freeform 3003"/>
              <p:cNvSpPr>
                <a:spLocks/>
              </p:cNvSpPr>
              <p:nvPr/>
            </p:nvSpPr>
            <p:spPr bwMode="auto">
              <a:xfrm>
                <a:off x="3644" y="3482"/>
                <a:ext cx="5" cy="8"/>
              </a:xfrm>
              <a:custGeom>
                <a:avLst/>
                <a:gdLst>
                  <a:gd name="T0" fmla="*/ 2 w 5"/>
                  <a:gd name="T1" fmla="*/ 8 h 8"/>
                  <a:gd name="T2" fmla="*/ 0 w 5"/>
                  <a:gd name="T3" fmla="*/ 0 h 8"/>
                  <a:gd name="T4" fmla="*/ 0 w 5"/>
                  <a:gd name="T5" fmla="*/ 0 h 8"/>
                  <a:gd name="T6" fmla="*/ 0 w 5"/>
                  <a:gd name="T7" fmla="*/ 8 h 8"/>
                  <a:gd name="T8" fmla="*/ 0 w 5"/>
                  <a:gd name="T9" fmla="*/ 8 h 8"/>
                  <a:gd name="T10" fmla="*/ 2 w 5"/>
                  <a:gd name="T11" fmla="*/ 8 h 8"/>
                  <a:gd name="T12" fmla="*/ 0 w 5"/>
                  <a:gd name="T13" fmla="*/ 8 h 8"/>
                  <a:gd name="T14" fmla="*/ 4 w 5"/>
                  <a:gd name="T15" fmla="*/ 6 h 8"/>
                  <a:gd name="T16" fmla="*/ 5 w 5"/>
                  <a:gd name="T17" fmla="*/ 5 h 8"/>
                  <a:gd name="T18" fmla="*/ 4 w 5"/>
                  <a:gd name="T19" fmla="*/ 2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0" y="8"/>
                    </a:lnTo>
                    <a:lnTo>
                      <a:pt x="4" y="6"/>
                    </a:lnTo>
                    <a:lnTo>
                      <a:pt x="5" y="5"/>
                    </a:lnTo>
                    <a:lnTo>
                      <a:pt x="4" y="2"/>
                    </a:lnTo>
                    <a:lnTo>
                      <a:pt x="0"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8" name="Freeform 3004"/>
              <p:cNvSpPr>
                <a:spLocks/>
              </p:cNvSpPr>
              <p:nvPr/>
            </p:nvSpPr>
            <p:spPr bwMode="auto">
              <a:xfrm>
                <a:off x="3644" y="3482"/>
                <a:ext cx="5" cy="8"/>
              </a:xfrm>
              <a:custGeom>
                <a:avLst/>
                <a:gdLst>
                  <a:gd name="T0" fmla="*/ 2 w 5"/>
                  <a:gd name="T1" fmla="*/ 8 h 8"/>
                  <a:gd name="T2" fmla="*/ 2 w 5"/>
                  <a:gd name="T3" fmla="*/ 0 h 8"/>
                  <a:gd name="T4" fmla="*/ 0 w 5"/>
                  <a:gd name="T5" fmla="*/ 0 h 8"/>
                  <a:gd name="T6" fmla="*/ 2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2" y="8"/>
                    </a:lnTo>
                    <a:lnTo>
                      <a:pt x="5" y="6"/>
                    </a:lnTo>
                    <a:lnTo>
                      <a:pt x="5" y="3"/>
                    </a:lnTo>
                    <a:lnTo>
                      <a:pt x="5"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79" name="Freeform 3005"/>
              <p:cNvSpPr>
                <a:spLocks/>
              </p:cNvSpPr>
              <p:nvPr/>
            </p:nvSpPr>
            <p:spPr bwMode="auto">
              <a:xfrm>
                <a:off x="3646" y="3482"/>
                <a:ext cx="5" cy="8"/>
              </a:xfrm>
              <a:custGeom>
                <a:avLst/>
                <a:gdLst>
                  <a:gd name="T0" fmla="*/ 0 w 5"/>
                  <a:gd name="T1" fmla="*/ 0 h 8"/>
                  <a:gd name="T2" fmla="*/ 0 w 5"/>
                  <a:gd name="T3" fmla="*/ 0 h 8"/>
                  <a:gd name="T4" fmla="*/ 0 w 5"/>
                  <a:gd name="T5" fmla="*/ 0 h 8"/>
                  <a:gd name="T6" fmla="*/ 0 w 5"/>
                  <a:gd name="T7" fmla="*/ 8 h 8"/>
                  <a:gd name="T8" fmla="*/ 2 w 5"/>
                  <a:gd name="T9" fmla="*/ 8 h 8"/>
                  <a:gd name="T10" fmla="*/ 0 w 5"/>
                  <a:gd name="T11" fmla="*/ 0 h 8"/>
                  <a:gd name="T12" fmla="*/ 2 w 5"/>
                  <a:gd name="T13" fmla="*/ 8 h 8"/>
                  <a:gd name="T14" fmla="*/ 5 w 5"/>
                  <a:gd name="T15" fmla="*/ 6 h 8"/>
                  <a:gd name="T16" fmla="*/ 5 w 5"/>
                  <a:gd name="T17" fmla="*/ 3 h 8"/>
                  <a:gd name="T18" fmla="*/ 3 w 5"/>
                  <a:gd name="T19" fmla="*/ 2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2" y="8"/>
                    </a:lnTo>
                    <a:lnTo>
                      <a:pt x="0" y="0"/>
                    </a:lnTo>
                    <a:lnTo>
                      <a:pt x="2" y="8"/>
                    </a:lnTo>
                    <a:lnTo>
                      <a:pt x="5" y="6"/>
                    </a:lnTo>
                    <a:lnTo>
                      <a:pt x="5" y="3"/>
                    </a:lnTo>
                    <a:lnTo>
                      <a:pt x="3" y="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0" name="Freeform 3006"/>
              <p:cNvSpPr>
                <a:spLocks/>
              </p:cNvSpPr>
              <p:nvPr/>
            </p:nvSpPr>
            <p:spPr bwMode="auto">
              <a:xfrm>
                <a:off x="3646" y="3482"/>
                <a:ext cx="7" cy="8"/>
              </a:xfrm>
              <a:custGeom>
                <a:avLst/>
                <a:gdLst>
                  <a:gd name="T0" fmla="*/ 2 w 7"/>
                  <a:gd name="T1" fmla="*/ 0 h 8"/>
                  <a:gd name="T2" fmla="*/ 2 w 7"/>
                  <a:gd name="T3" fmla="*/ 0 h 8"/>
                  <a:gd name="T4" fmla="*/ 0 w 7"/>
                  <a:gd name="T5" fmla="*/ 0 h 8"/>
                  <a:gd name="T6" fmla="*/ 2 w 7"/>
                  <a:gd name="T7" fmla="*/ 8 h 8"/>
                  <a:gd name="T8" fmla="*/ 2 w 7"/>
                  <a:gd name="T9" fmla="*/ 8 h 8"/>
                  <a:gd name="T10" fmla="*/ 2 w 7"/>
                  <a:gd name="T11" fmla="*/ 0 h 8"/>
                  <a:gd name="T12" fmla="*/ 2 w 7"/>
                  <a:gd name="T13" fmla="*/ 8 h 8"/>
                  <a:gd name="T14" fmla="*/ 5 w 7"/>
                  <a:gd name="T15" fmla="*/ 6 h 8"/>
                  <a:gd name="T16" fmla="*/ 7 w 7"/>
                  <a:gd name="T17" fmla="*/ 3 h 8"/>
                  <a:gd name="T18" fmla="*/ 5 w 7"/>
                  <a:gd name="T19" fmla="*/ 2 h 8"/>
                  <a:gd name="T20" fmla="*/ 2 w 7"/>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8">
                    <a:moveTo>
                      <a:pt x="2" y="0"/>
                    </a:moveTo>
                    <a:lnTo>
                      <a:pt x="2" y="0"/>
                    </a:lnTo>
                    <a:lnTo>
                      <a:pt x="0" y="0"/>
                    </a:lnTo>
                    <a:lnTo>
                      <a:pt x="2" y="8"/>
                    </a:lnTo>
                    <a:lnTo>
                      <a:pt x="2" y="0"/>
                    </a:lnTo>
                    <a:lnTo>
                      <a:pt x="2" y="8"/>
                    </a:lnTo>
                    <a:lnTo>
                      <a:pt x="5" y="6"/>
                    </a:lnTo>
                    <a:lnTo>
                      <a:pt x="7" y="3"/>
                    </a:lnTo>
                    <a:lnTo>
                      <a:pt x="5" y="2"/>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1" name="Freeform 3007"/>
              <p:cNvSpPr>
                <a:spLocks/>
              </p:cNvSpPr>
              <p:nvPr/>
            </p:nvSpPr>
            <p:spPr bwMode="auto">
              <a:xfrm>
                <a:off x="3648" y="3482"/>
                <a:ext cx="5" cy="8"/>
              </a:xfrm>
              <a:custGeom>
                <a:avLst/>
                <a:gdLst>
                  <a:gd name="T0" fmla="*/ 1 w 5"/>
                  <a:gd name="T1" fmla="*/ 8 h 8"/>
                  <a:gd name="T2" fmla="*/ 1 w 5"/>
                  <a:gd name="T3" fmla="*/ 0 h 8"/>
                  <a:gd name="T4" fmla="*/ 0 w 5"/>
                  <a:gd name="T5" fmla="*/ 0 h 8"/>
                  <a:gd name="T6" fmla="*/ 0 w 5"/>
                  <a:gd name="T7" fmla="*/ 8 h 8"/>
                  <a:gd name="T8" fmla="*/ 1 w 5"/>
                  <a:gd name="T9" fmla="*/ 8 h 8"/>
                  <a:gd name="T10" fmla="*/ 1 w 5"/>
                  <a:gd name="T11" fmla="*/ 8 h 8"/>
                  <a:gd name="T12" fmla="*/ 1 w 5"/>
                  <a:gd name="T13" fmla="*/ 8 h 8"/>
                  <a:gd name="T14" fmla="*/ 5 w 5"/>
                  <a:gd name="T15" fmla="*/ 6 h 8"/>
                  <a:gd name="T16" fmla="*/ 5 w 5"/>
                  <a:gd name="T17" fmla="*/ 3 h 8"/>
                  <a:gd name="T18" fmla="*/ 5 w 5"/>
                  <a:gd name="T19" fmla="*/ 2 h 8"/>
                  <a:gd name="T20" fmla="*/ 1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1" y="0"/>
                    </a:lnTo>
                    <a:lnTo>
                      <a:pt x="0" y="0"/>
                    </a:lnTo>
                    <a:lnTo>
                      <a:pt x="0" y="8"/>
                    </a:lnTo>
                    <a:lnTo>
                      <a:pt x="1" y="8"/>
                    </a:lnTo>
                    <a:lnTo>
                      <a:pt x="5" y="6"/>
                    </a:lnTo>
                    <a:lnTo>
                      <a:pt x="5" y="3"/>
                    </a:lnTo>
                    <a:lnTo>
                      <a:pt x="5" y="2"/>
                    </a:lnTo>
                    <a:lnTo>
                      <a:pt x="1"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2" name="Freeform 3008"/>
              <p:cNvSpPr>
                <a:spLocks/>
              </p:cNvSpPr>
              <p:nvPr/>
            </p:nvSpPr>
            <p:spPr bwMode="auto">
              <a:xfrm>
                <a:off x="3649" y="3482"/>
                <a:ext cx="5" cy="8"/>
              </a:xfrm>
              <a:custGeom>
                <a:avLst/>
                <a:gdLst>
                  <a:gd name="T0" fmla="*/ 2 w 5"/>
                  <a:gd name="T1" fmla="*/ 8 h 8"/>
                  <a:gd name="T2" fmla="*/ 0 w 5"/>
                  <a:gd name="T3" fmla="*/ 0 h 8"/>
                  <a:gd name="T4" fmla="*/ 0 w 5"/>
                  <a:gd name="T5" fmla="*/ 0 h 8"/>
                  <a:gd name="T6" fmla="*/ 0 w 5"/>
                  <a:gd name="T7" fmla="*/ 8 h 8"/>
                  <a:gd name="T8" fmla="*/ 2 w 5"/>
                  <a:gd name="T9" fmla="*/ 8 h 8"/>
                  <a:gd name="T10" fmla="*/ 2 w 5"/>
                  <a:gd name="T11" fmla="*/ 8 h 8"/>
                  <a:gd name="T12" fmla="*/ 2 w 5"/>
                  <a:gd name="T13" fmla="*/ 8 h 8"/>
                  <a:gd name="T14" fmla="*/ 4 w 5"/>
                  <a:gd name="T15" fmla="*/ 6 h 8"/>
                  <a:gd name="T16" fmla="*/ 5 w 5"/>
                  <a:gd name="T17" fmla="*/ 3 h 8"/>
                  <a:gd name="T18" fmla="*/ 4 w 5"/>
                  <a:gd name="T19" fmla="*/ 2 h 8"/>
                  <a:gd name="T20" fmla="*/ 0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0" y="0"/>
                    </a:lnTo>
                    <a:lnTo>
                      <a:pt x="0" y="8"/>
                    </a:lnTo>
                    <a:lnTo>
                      <a:pt x="2" y="8"/>
                    </a:lnTo>
                    <a:lnTo>
                      <a:pt x="4" y="6"/>
                    </a:lnTo>
                    <a:lnTo>
                      <a:pt x="5" y="3"/>
                    </a:lnTo>
                    <a:lnTo>
                      <a:pt x="4" y="2"/>
                    </a:lnTo>
                    <a:lnTo>
                      <a:pt x="0"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3" name="Freeform 3009"/>
              <p:cNvSpPr>
                <a:spLocks/>
              </p:cNvSpPr>
              <p:nvPr/>
            </p:nvSpPr>
            <p:spPr bwMode="auto">
              <a:xfrm>
                <a:off x="3649" y="3482"/>
                <a:ext cx="5" cy="8"/>
              </a:xfrm>
              <a:custGeom>
                <a:avLst/>
                <a:gdLst>
                  <a:gd name="T0" fmla="*/ 2 w 5"/>
                  <a:gd name="T1" fmla="*/ 8 h 8"/>
                  <a:gd name="T2" fmla="*/ 2 w 5"/>
                  <a:gd name="T3" fmla="*/ 0 h 8"/>
                  <a:gd name="T4" fmla="*/ 0 w 5"/>
                  <a:gd name="T5" fmla="*/ 0 h 8"/>
                  <a:gd name="T6" fmla="*/ 2 w 5"/>
                  <a:gd name="T7" fmla="*/ 8 h 8"/>
                  <a:gd name="T8" fmla="*/ 2 w 5"/>
                  <a:gd name="T9" fmla="*/ 8 h 8"/>
                  <a:gd name="T10" fmla="*/ 2 w 5"/>
                  <a:gd name="T11" fmla="*/ 8 h 8"/>
                  <a:gd name="T12" fmla="*/ 2 w 5"/>
                  <a:gd name="T13" fmla="*/ 8 h 8"/>
                  <a:gd name="T14" fmla="*/ 5 w 5"/>
                  <a:gd name="T15" fmla="*/ 6 h 8"/>
                  <a:gd name="T16" fmla="*/ 5 w 5"/>
                  <a:gd name="T17" fmla="*/ 3 h 8"/>
                  <a:gd name="T18" fmla="*/ 5 w 5"/>
                  <a:gd name="T19" fmla="*/ 0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2" y="8"/>
                    </a:lnTo>
                    <a:lnTo>
                      <a:pt x="5" y="6"/>
                    </a:lnTo>
                    <a:lnTo>
                      <a:pt x="5" y="3"/>
                    </a:lnTo>
                    <a:lnTo>
                      <a:pt x="5" y="0"/>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4" name="Freeform 3010"/>
              <p:cNvSpPr>
                <a:spLocks/>
              </p:cNvSpPr>
              <p:nvPr/>
            </p:nvSpPr>
            <p:spPr bwMode="auto">
              <a:xfrm>
                <a:off x="3651" y="3482"/>
                <a:ext cx="5" cy="8"/>
              </a:xfrm>
              <a:custGeom>
                <a:avLst/>
                <a:gdLst>
                  <a:gd name="T0" fmla="*/ 0 w 5"/>
                  <a:gd name="T1" fmla="*/ 0 h 8"/>
                  <a:gd name="T2" fmla="*/ 0 w 5"/>
                  <a:gd name="T3" fmla="*/ 0 h 8"/>
                  <a:gd name="T4" fmla="*/ 0 w 5"/>
                  <a:gd name="T5" fmla="*/ 0 h 8"/>
                  <a:gd name="T6" fmla="*/ 0 w 5"/>
                  <a:gd name="T7" fmla="*/ 8 h 8"/>
                  <a:gd name="T8" fmla="*/ 2 w 5"/>
                  <a:gd name="T9" fmla="*/ 6 h 8"/>
                  <a:gd name="T10" fmla="*/ 0 w 5"/>
                  <a:gd name="T11" fmla="*/ 0 h 8"/>
                  <a:gd name="T12" fmla="*/ 2 w 5"/>
                  <a:gd name="T13" fmla="*/ 6 h 8"/>
                  <a:gd name="T14" fmla="*/ 5 w 5"/>
                  <a:gd name="T15" fmla="*/ 5 h 8"/>
                  <a:gd name="T16" fmla="*/ 5 w 5"/>
                  <a:gd name="T17" fmla="*/ 3 h 8"/>
                  <a:gd name="T18" fmla="*/ 3 w 5"/>
                  <a:gd name="T19" fmla="*/ 0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0" y="8"/>
                    </a:lnTo>
                    <a:lnTo>
                      <a:pt x="2" y="6"/>
                    </a:lnTo>
                    <a:lnTo>
                      <a:pt x="0" y="0"/>
                    </a:lnTo>
                    <a:lnTo>
                      <a:pt x="2" y="6"/>
                    </a:lnTo>
                    <a:lnTo>
                      <a:pt x="5" y="5"/>
                    </a:lnTo>
                    <a:lnTo>
                      <a:pt x="5" y="3"/>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5" name="Freeform 3011"/>
              <p:cNvSpPr>
                <a:spLocks/>
              </p:cNvSpPr>
              <p:nvPr/>
            </p:nvSpPr>
            <p:spPr bwMode="auto">
              <a:xfrm>
                <a:off x="3651" y="3482"/>
                <a:ext cx="6" cy="6"/>
              </a:xfrm>
              <a:custGeom>
                <a:avLst/>
                <a:gdLst>
                  <a:gd name="T0" fmla="*/ 3 w 6"/>
                  <a:gd name="T1" fmla="*/ 6 h 6"/>
                  <a:gd name="T2" fmla="*/ 2 w 6"/>
                  <a:gd name="T3" fmla="*/ 0 h 6"/>
                  <a:gd name="T4" fmla="*/ 0 w 6"/>
                  <a:gd name="T5" fmla="*/ 0 h 6"/>
                  <a:gd name="T6" fmla="*/ 2 w 6"/>
                  <a:gd name="T7" fmla="*/ 6 h 6"/>
                  <a:gd name="T8" fmla="*/ 3 w 6"/>
                  <a:gd name="T9" fmla="*/ 6 h 6"/>
                  <a:gd name="T10" fmla="*/ 3 w 6"/>
                  <a:gd name="T11" fmla="*/ 6 h 6"/>
                  <a:gd name="T12" fmla="*/ 3 w 6"/>
                  <a:gd name="T13" fmla="*/ 6 h 6"/>
                  <a:gd name="T14" fmla="*/ 5 w 6"/>
                  <a:gd name="T15" fmla="*/ 6 h 6"/>
                  <a:gd name="T16" fmla="*/ 6 w 6"/>
                  <a:gd name="T17" fmla="*/ 3 h 6"/>
                  <a:gd name="T18" fmla="*/ 5 w 6"/>
                  <a:gd name="T19" fmla="*/ 0 h 6"/>
                  <a:gd name="T20" fmla="*/ 2 w 6"/>
                  <a:gd name="T21" fmla="*/ 0 h 6"/>
                  <a:gd name="T22" fmla="*/ 3 w 6"/>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3" y="6"/>
                    </a:moveTo>
                    <a:lnTo>
                      <a:pt x="2" y="0"/>
                    </a:lnTo>
                    <a:lnTo>
                      <a:pt x="0" y="0"/>
                    </a:lnTo>
                    <a:lnTo>
                      <a:pt x="2" y="6"/>
                    </a:lnTo>
                    <a:lnTo>
                      <a:pt x="3" y="6"/>
                    </a:lnTo>
                    <a:lnTo>
                      <a:pt x="5" y="6"/>
                    </a:lnTo>
                    <a:lnTo>
                      <a:pt x="6" y="3"/>
                    </a:lnTo>
                    <a:lnTo>
                      <a:pt x="5" y="0"/>
                    </a:lnTo>
                    <a:lnTo>
                      <a:pt x="2" y="0"/>
                    </a:lnTo>
                    <a:lnTo>
                      <a:pt x="3"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6" name="Freeform 3012"/>
              <p:cNvSpPr>
                <a:spLocks/>
              </p:cNvSpPr>
              <p:nvPr/>
            </p:nvSpPr>
            <p:spPr bwMode="auto">
              <a:xfrm>
                <a:off x="3653" y="3482"/>
                <a:ext cx="4" cy="6"/>
              </a:xfrm>
              <a:custGeom>
                <a:avLst/>
                <a:gdLst>
                  <a:gd name="T0" fmla="*/ 1 w 4"/>
                  <a:gd name="T1" fmla="*/ 6 h 6"/>
                  <a:gd name="T2" fmla="*/ 1 w 4"/>
                  <a:gd name="T3" fmla="*/ 0 h 6"/>
                  <a:gd name="T4" fmla="*/ 0 w 4"/>
                  <a:gd name="T5" fmla="*/ 0 h 6"/>
                  <a:gd name="T6" fmla="*/ 1 w 4"/>
                  <a:gd name="T7" fmla="*/ 6 h 6"/>
                  <a:gd name="T8" fmla="*/ 1 w 4"/>
                  <a:gd name="T9" fmla="*/ 6 h 6"/>
                  <a:gd name="T10" fmla="*/ 1 w 4"/>
                  <a:gd name="T11" fmla="*/ 6 h 6"/>
                  <a:gd name="T12" fmla="*/ 1 w 4"/>
                  <a:gd name="T13" fmla="*/ 6 h 6"/>
                  <a:gd name="T14" fmla="*/ 4 w 4"/>
                  <a:gd name="T15" fmla="*/ 5 h 6"/>
                  <a:gd name="T16" fmla="*/ 4 w 4"/>
                  <a:gd name="T17" fmla="*/ 3 h 6"/>
                  <a:gd name="T18" fmla="*/ 3 w 4"/>
                  <a:gd name="T19" fmla="*/ 0 h 6"/>
                  <a:gd name="T20" fmla="*/ 1 w 4"/>
                  <a:gd name="T21" fmla="*/ 0 h 6"/>
                  <a:gd name="T22" fmla="*/ 1 w 4"/>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6">
                    <a:moveTo>
                      <a:pt x="1" y="6"/>
                    </a:moveTo>
                    <a:lnTo>
                      <a:pt x="1" y="0"/>
                    </a:lnTo>
                    <a:lnTo>
                      <a:pt x="0" y="0"/>
                    </a:lnTo>
                    <a:lnTo>
                      <a:pt x="1" y="6"/>
                    </a:lnTo>
                    <a:lnTo>
                      <a:pt x="4" y="5"/>
                    </a:lnTo>
                    <a:lnTo>
                      <a:pt x="4" y="3"/>
                    </a:lnTo>
                    <a:lnTo>
                      <a:pt x="3" y="0"/>
                    </a:lnTo>
                    <a:lnTo>
                      <a:pt x="1" y="0"/>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7" name="Freeform 3013"/>
              <p:cNvSpPr>
                <a:spLocks/>
              </p:cNvSpPr>
              <p:nvPr/>
            </p:nvSpPr>
            <p:spPr bwMode="auto">
              <a:xfrm>
                <a:off x="3653" y="3482"/>
                <a:ext cx="6" cy="6"/>
              </a:xfrm>
              <a:custGeom>
                <a:avLst/>
                <a:gdLst>
                  <a:gd name="T0" fmla="*/ 1 w 6"/>
                  <a:gd name="T1" fmla="*/ 0 h 6"/>
                  <a:gd name="T2" fmla="*/ 1 w 6"/>
                  <a:gd name="T3" fmla="*/ 0 h 6"/>
                  <a:gd name="T4" fmla="*/ 0 w 6"/>
                  <a:gd name="T5" fmla="*/ 0 h 6"/>
                  <a:gd name="T6" fmla="*/ 1 w 6"/>
                  <a:gd name="T7" fmla="*/ 6 h 6"/>
                  <a:gd name="T8" fmla="*/ 3 w 6"/>
                  <a:gd name="T9" fmla="*/ 6 h 6"/>
                  <a:gd name="T10" fmla="*/ 1 w 6"/>
                  <a:gd name="T11" fmla="*/ 0 h 6"/>
                  <a:gd name="T12" fmla="*/ 3 w 6"/>
                  <a:gd name="T13" fmla="*/ 6 h 6"/>
                  <a:gd name="T14" fmla="*/ 6 w 6"/>
                  <a:gd name="T15" fmla="*/ 5 h 6"/>
                  <a:gd name="T16" fmla="*/ 6 w 6"/>
                  <a:gd name="T17" fmla="*/ 2 h 6"/>
                  <a:gd name="T18" fmla="*/ 4 w 6"/>
                  <a:gd name="T19" fmla="*/ 0 h 6"/>
                  <a:gd name="T20" fmla="*/ 1 w 6"/>
                  <a:gd name="T21" fmla="*/ 0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6">
                    <a:moveTo>
                      <a:pt x="1" y="0"/>
                    </a:moveTo>
                    <a:lnTo>
                      <a:pt x="1" y="0"/>
                    </a:lnTo>
                    <a:lnTo>
                      <a:pt x="0" y="0"/>
                    </a:lnTo>
                    <a:lnTo>
                      <a:pt x="1" y="6"/>
                    </a:lnTo>
                    <a:lnTo>
                      <a:pt x="3" y="6"/>
                    </a:lnTo>
                    <a:lnTo>
                      <a:pt x="1" y="0"/>
                    </a:lnTo>
                    <a:lnTo>
                      <a:pt x="3" y="6"/>
                    </a:lnTo>
                    <a:lnTo>
                      <a:pt x="6" y="5"/>
                    </a:lnTo>
                    <a:lnTo>
                      <a:pt x="6" y="2"/>
                    </a:lnTo>
                    <a:lnTo>
                      <a:pt x="4" y="0"/>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8" name="Freeform 3014"/>
              <p:cNvSpPr>
                <a:spLocks/>
              </p:cNvSpPr>
              <p:nvPr/>
            </p:nvSpPr>
            <p:spPr bwMode="auto">
              <a:xfrm>
                <a:off x="3654" y="3480"/>
                <a:ext cx="5" cy="8"/>
              </a:xfrm>
              <a:custGeom>
                <a:avLst/>
                <a:gdLst>
                  <a:gd name="T0" fmla="*/ 3 w 5"/>
                  <a:gd name="T1" fmla="*/ 8 h 8"/>
                  <a:gd name="T2" fmla="*/ 2 w 5"/>
                  <a:gd name="T3" fmla="*/ 0 h 8"/>
                  <a:gd name="T4" fmla="*/ 0 w 5"/>
                  <a:gd name="T5" fmla="*/ 2 h 8"/>
                  <a:gd name="T6" fmla="*/ 2 w 5"/>
                  <a:gd name="T7" fmla="*/ 8 h 8"/>
                  <a:gd name="T8" fmla="*/ 2 w 5"/>
                  <a:gd name="T9" fmla="*/ 8 h 8"/>
                  <a:gd name="T10" fmla="*/ 3 w 5"/>
                  <a:gd name="T11" fmla="*/ 8 h 8"/>
                  <a:gd name="T12" fmla="*/ 2 w 5"/>
                  <a:gd name="T13" fmla="*/ 8 h 8"/>
                  <a:gd name="T14" fmla="*/ 5 w 5"/>
                  <a:gd name="T15" fmla="*/ 7 h 8"/>
                  <a:gd name="T16" fmla="*/ 5 w 5"/>
                  <a:gd name="T17" fmla="*/ 5 h 8"/>
                  <a:gd name="T18" fmla="*/ 5 w 5"/>
                  <a:gd name="T19" fmla="*/ 2 h 8"/>
                  <a:gd name="T20" fmla="*/ 2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2" y="0"/>
                    </a:lnTo>
                    <a:lnTo>
                      <a:pt x="0" y="2"/>
                    </a:lnTo>
                    <a:lnTo>
                      <a:pt x="2" y="8"/>
                    </a:lnTo>
                    <a:lnTo>
                      <a:pt x="3" y="8"/>
                    </a:lnTo>
                    <a:lnTo>
                      <a:pt x="2" y="8"/>
                    </a:lnTo>
                    <a:lnTo>
                      <a:pt x="5" y="7"/>
                    </a:lnTo>
                    <a:lnTo>
                      <a:pt x="5" y="5"/>
                    </a:lnTo>
                    <a:lnTo>
                      <a:pt x="5" y="2"/>
                    </a:lnTo>
                    <a:lnTo>
                      <a:pt x="2" y="0"/>
                    </a:lnTo>
                    <a:lnTo>
                      <a:pt x="3"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89" name="Freeform 3015"/>
              <p:cNvSpPr>
                <a:spLocks/>
              </p:cNvSpPr>
              <p:nvPr/>
            </p:nvSpPr>
            <p:spPr bwMode="auto">
              <a:xfrm>
                <a:off x="3656" y="3480"/>
                <a:ext cx="5" cy="8"/>
              </a:xfrm>
              <a:custGeom>
                <a:avLst/>
                <a:gdLst>
                  <a:gd name="T0" fmla="*/ 1 w 5"/>
                  <a:gd name="T1" fmla="*/ 8 h 8"/>
                  <a:gd name="T2" fmla="*/ 0 w 5"/>
                  <a:gd name="T3" fmla="*/ 0 h 8"/>
                  <a:gd name="T4" fmla="*/ 0 w 5"/>
                  <a:gd name="T5" fmla="*/ 2 h 8"/>
                  <a:gd name="T6" fmla="*/ 1 w 5"/>
                  <a:gd name="T7" fmla="*/ 8 h 8"/>
                  <a:gd name="T8" fmla="*/ 1 w 5"/>
                  <a:gd name="T9" fmla="*/ 8 h 8"/>
                  <a:gd name="T10" fmla="*/ 1 w 5"/>
                  <a:gd name="T11" fmla="*/ 8 h 8"/>
                  <a:gd name="T12" fmla="*/ 1 w 5"/>
                  <a:gd name="T13" fmla="*/ 8 h 8"/>
                  <a:gd name="T14" fmla="*/ 5 w 5"/>
                  <a:gd name="T15" fmla="*/ 7 h 8"/>
                  <a:gd name="T16" fmla="*/ 5 w 5"/>
                  <a:gd name="T17" fmla="*/ 4 h 8"/>
                  <a:gd name="T18" fmla="*/ 3 w 5"/>
                  <a:gd name="T19" fmla="*/ 2 h 8"/>
                  <a:gd name="T20" fmla="*/ 0 w 5"/>
                  <a:gd name="T21" fmla="*/ 0 h 8"/>
                  <a:gd name="T22" fmla="*/ 1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1" y="8"/>
                    </a:moveTo>
                    <a:lnTo>
                      <a:pt x="0" y="0"/>
                    </a:lnTo>
                    <a:lnTo>
                      <a:pt x="0" y="2"/>
                    </a:lnTo>
                    <a:lnTo>
                      <a:pt x="1" y="8"/>
                    </a:lnTo>
                    <a:lnTo>
                      <a:pt x="5" y="7"/>
                    </a:lnTo>
                    <a:lnTo>
                      <a:pt x="5" y="4"/>
                    </a:lnTo>
                    <a:lnTo>
                      <a:pt x="3" y="2"/>
                    </a:lnTo>
                    <a:lnTo>
                      <a:pt x="0" y="0"/>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0" name="Freeform 3016"/>
              <p:cNvSpPr>
                <a:spLocks/>
              </p:cNvSpPr>
              <p:nvPr/>
            </p:nvSpPr>
            <p:spPr bwMode="auto">
              <a:xfrm>
                <a:off x="3656" y="3480"/>
                <a:ext cx="6" cy="8"/>
              </a:xfrm>
              <a:custGeom>
                <a:avLst/>
                <a:gdLst>
                  <a:gd name="T0" fmla="*/ 1 w 6"/>
                  <a:gd name="T1" fmla="*/ 0 h 8"/>
                  <a:gd name="T2" fmla="*/ 1 w 6"/>
                  <a:gd name="T3" fmla="*/ 0 h 8"/>
                  <a:gd name="T4" fmla="*/ 0 w 6"/>
                  <a:gd name="T5" fmla="*/ 0 h 8"/>
                  <a:gd name="T6" fmla="*/ 1 w 6"/>
                  <a:gd name="T7" fmla="*/ 8 h 8"/>
                  <a:gd name="T8" fmla="*/ 3 w 6"/>
                  <a:gd name="T9" fmla="*/ 8 h 8"/>
                  <a:gd name="T10" fmla="*/ 1 w 6"/>
                  <a:gd name="T11" fmla="*/ 0 h 8"/>
                  <a:gd name="T12" fmla="*/ 3 w 6"/>
                  <a:gd name="T13" fmla="*/ 8 h 8"/>
                  <a:gd name="T14" fmla="*/ 5 w 6"/>
                  <a:gd name="T15" fmla="*/ 7 h 8"/>
                  <a:gd name="T16" fmla="*/ 6 w 6"/>
                  <a:gd name="T17" fmla="*/ 4 h 8"/>
                  <a:gd name="T18" fmla="*/ 5 w 6"/>
                  <a:gd name="T19" fmla="*/ 2 h 8"/>
                  <a:gd name="T20" fmla="*/ 1 w 6"/>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1" y="0"/>
                    </a:moveTo>
                    <a:lnTo>
                      <a:pt x="1" y="0"/>
                    </a:lnTo>
                    <a:lnTo>
                      <a:pt x="0" y="0"/>
                    </a:lnTo>
                    <a:lnTo>
                      <a:pt x="1" y="8"/>
                    </a:lnTo>
                    <a:lnTo>
                      <a:pt x="3" y="8"/>
                    </a:lnTo>
                    <a:lnTo>
                      <a:pt x="1" y="0"/>
                    </a:lnTo>
                    <a:lnTo>
                      <a:pt x="3" y="8"/>
                    </a:lnTo>
                    <a:lnTo>
                      <a:pt x="5" y="7"/>
                    </a:lnTo>
                    <a:lnTo>
                      <a:pt x="6" y="4"/>
                    </a:lnTo>
                    <a:lnTo>
                      <a:pt x="5" y="2"/>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1" name="Freeform 3017"/>
              <p:cNvSpPr>
                <a:spLocks/>
              </p:cNvSpPr>
              <p:nvPr/>
            </p:nvSpPr>
            <p:spPr bwMode="auto">
              <a:xfrm>
                <a:off x="3657" y="3480"/>
                <a:ext cx="5" cy="8"/>
              </a:xfrm>
              <a:custGeom>
                <a:avLst/>
                <a:gdLst>
                  <a:gd name="T0" fmla="*/ 2 w 5"/>
                  <a:gd name="T1" fmla="*/ 8 h 8"/>
                  <a:gd name="T2" fmla="*/ 2 w 5"/>
                  <a:gd name="T3" fmla="*/ 0 h 8"/>
                  <a:gd name="T4" fmla="*/ 0 w 5"/>
                  <a:gd name="T5" fmla="*/ 0 h 8"/>
                  <a:gd name="T6" fmla="*/ 2 w 5"/>
                  <a:gd name="T7" fmla="*/ 8 h 8"/>
                  <a:gd name="T8" fmla="*/ 2 w 5"/>
                  <a:gd name="T9" fmla="*/ 8 h 8"/>
                  <a:gd name="T10" fmla="*/ 2 w 5"/>
                  <a:gd name="T11" fmla="*/ 8 h 8"/>
                  <a:gd name="T12" fmla="*/ 2 w 5"/>
                  <a:gd name="T13" fmla="*/ 8 h 8"/>
                  <a:gd name="T14" fmla="*/ 5 w 5"/>
                  <a:gd name="T15" fmla="*/ 7 h 8"/>
                  <a:gd name="T16" fmla="*/ 5 w 5"/>
                  <a:gd name="T17" fmla="*/ 4 h 8"/>
                  <a:gd name="T18" fmla="*/ 4 w 5"/>
                  <a:gd name="T19" fmla="*/ 2 h 8"/>
                  <a:gd name="T20" fmla="*/ 2 w 5"/>
                  <a:gd name="T21" fmla="*/ 0 h 8"/>
                  <a:gd name="T22" fmla="*/ 2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8"/>
                    </a:moveTo>
                    <a:lnTo>
                      <a:pt x="2" y="0"/>
                    </a:lnTo>
                    <a:lnTo>
                      <a:pt x="0" y="0"/>
                    </a:lnTo>
                    <a:lnTo>
                      <a:pt x="2" y="8"/>
                    </a:lnTo>
                    <a:lnTo>
                      <a:pt x="5" y="7"/>
                    </a:lnTo>
                    <a:lnTo>
                      <a:pt x="5" y="4"/>
                    </a:lnTo>
                    <a:lnTo>
                      <a:pt x="4" y="2"/>
                    </a:lnTo>
                    <a:lnTo>
                      <a:pt x="2" y="0"/>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2" name="Freeform 3018"/>
              <p:cNvSpPr>
                <a:spLocks/>
              </p:cNvSpPr>
              <p:nvPr/>
            </p:nvSpPr>
            <p:spPr bwMode="auto">
              <a:xfrm>
                <a:off x="3657" y="3480"/>
                <a:ext cx="7" cy="8"/>
              </a:xfrm>
              <a:custGeom>
                <a:avLst/>
                <a:gdLst>
                  <a:gd name="T0" fmla="*/ 4 w 7"/>
                  <a:gd name="T1" fmla="*/ 8 h 8"/>
                  <a:gd name="T2" fmla="*/ 2 w 7"/>
                  <a:gd name="T3" fmla="*/ 0 h 8"/>
                  <a:gd name="T4" fmla="*/ 0 w 7"/>
                  <a:gd name="T5" fmla="*/ 0 h 8"/>
                  <a:gd name="T6" fmla="*/ 2 w 7"/>
                  <a:gd name="T7" fmla="*/ 8 h 8"/>
                  <a:gd name="T8" fmla="*/ 4 w 7"/>
                  <a:gd name="T9" fmla="*/ 8 h 8"/>
                  <a:gd name="T10" fmla="*/ 4 w 7"/>
                  <a:gd name="T11" fmla="*/ 8 h 8"/>
                  <a:gd name="T12" fmla="*/ 4 w 7"/>
                  <a:gd name="T13" fmla="*/ 8 h 8"/>
                  <a:gd name="T14" fmla="*/ 7 w 7"/>
                  <a:gd name="T15" fmla="*/ 7 h 8"/>
                  <a:gd name="T16" fmla="*/ 7 w 7"/>
                  <a:gd name="T17" fmla="*/ 4 h 8"/>
                  <a:gd name="T18" fmla="*/ 5 w 7"/>
                  <a:gd name="T19" fmla="*/ 0 h 8"/>
                  <a:gd name="T20" fmla="*/ 2 w 7"/>
                  <a:gd name="T21" fmla="*/ 0 h 8"/>
                  <a:gd name="T22" fmla="*/ 4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4" y="8"/>
                    </a:moveTo>
                    <a:lnTo>
                      <a:pt x="2" y="0"/>
                    </a:lnTo>
                    <a:lnTo>
                      <a:pt x="0" y="0"/>
                    </a:lnTo>
                    <a:lnTo>
                      <a:pt x="2" y="8"/>
                    </a:lnTo>
                    <a:lnTo>
                      <a:pt x="4" y="8"/>
                    </a:lnTo>
                    <a:lnTo>
                      <a:pt x="7" y="7"/>
                    </a:lnTo>
                    <a:lnTo>
                      <a:pt x="7" y="4"/>
                    </a:lnTo>
                    <a:lnTo>
                      <a:pt x="5" y="0"/>
                    </a:lnTo>
                    <a:lnTo>
                      <a:pt x="2" y="0"/>
                    </a:lnTo>
                    <a:lnTo>
                      <a:pt x="4"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3" name="Freeform 3019"/>
              <p:cNvSpPr>
                <a:spLocks/>
              </p:cNvSpPr>
              <p:nvPr/>
            </p:nvSpPr>
            <p:spPr bwMode="auto">
              <a:xfrm>
                <a:off x="3659" y="3480"/>
                <a:ext cx="5" cy="8"/>
              </a:xfrm>
              <a:custGeom>
                <a:avLst/>
                <a:gdLst>
                  <a:gd name="T0" fmla="*/ 2 w 5"/>
                  <a:gd name="T1" fmla="*/ 0 h 8"/>
                  <a:gd name="T2" fmla="*/ 0 w 5"/>
                  <a:gd name="T3" fmla="*/ 0 h 8"/>
                  <a:gd name="T4" fmla="*/ 0 w 5"/>
                  <a:gd name="T5" fmla="*/ 0 h 8"/>
                  <a:gd name="T6" fmla="*/ 2 w 5"/>
                  <a:gd name="T7" fmla="*/ 8 h 8"/>
                  <a:gd name="T8" fmla="*/ 3 w 5"/>
                  <a:gd name="T9" fmla="*/ 7 h 8"/>
                  <a:gd name="T10" fmla="*/ 2 w 5"/>
                  <a:gd name="T11" fmla="*/ 0 h 8"/>
                  <a:gd name="T12" fmla="*/ 3 w 5"/>
                  <a:gd name="T13" fmla="*/ 7 h 8"/>
                  <a:gd name="T14" fmla="*/ 5 w 5"/>
                  <a:gd name="T15" fmla="*/ 5 h 8"/>
                  <a:gd name="T16" fmla="*/ 5 w 5"/>
                  <a:gd name="T17" fmla="*/ 4 h 8"/>
                  <a:gd name="T18" fmla="*/ 3 w 5"/>
                  <a:gd name="T19" fmla="*/ 0 h 8"/>
                  <a:gd name="T20" fmla="*/ 0 w 5"/>
                  <a:gd name="T21" fmla="*/ 0 h 8"/>
                  <a:gd name="T22" fmla="*/ 2 w 5"/>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2" y="0"/>
                    </a:moveTo>
                    <a:lnTo>
                      <a:pt x="0" y="0"/>
                    </a:lnTo>
                    <a:lnTo>
                      <a:pt x="2" y="8"/>
                    </a:lnTo>
                    <a:lnTo>
                      <a:pt x="3" y="7"/>
                    </a:lnTo>
                    <a:lnTo>
                      <a:pt x="2" y="0"/>
                    </a:lnTo>
                    <a:lnTo>
                      <a:pt x="3" y="7"/>
                    </a:lnTo>
                    <a:lnTo>
                      <a:pt x="5" y="5"/>
                    </a:lnTo>
                    <a:lnTo>
                      <a:pt x="5" y="4"/>
                    </a:lnTo>
                    <a:lnTo>
                      <a:pt x="3" y="0"/>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4" name="Freeform 3020"/>
              <p:cNvSpPr>
                <a:spLocks/>
              </p:cNvSpPr>
              <p:nvPr/>
            </p:nvSpPr>
            <p:spPr bwMode="auto">
              <a:xfrm>
                <a:off x="3661" y="3480"/>
                <a:ext cx="4" cy="7"/>
              </a:xfrm>
              <a:custGeom>
                <a:avLst/>
                <a:gdLst>
                  <a:gd name="T0" fmla="*/ 1 w 4"/>
                  <a:gd name="T1" fmla="*/ 7 h 7"/>
                  <a:gd name="T2" fmla="*/ 0 w 4"/>
                  <a:gd name="T3" fmla="*/ 0 h 7"/>
                  <a:gd name="T4" fmla="*/ 0 w 4"/>
                  <a:gd name="T5" fmla="*/ 0 h 7"/>
                  <a:gd name="T6" fmla="*/ 1 w 4"/>
                  <a:gd name="T7" fmla="*/ 7 h 7"/>
                  <a:gd name="T8" fmla="*/ 1 w 4"/>
                  <a:gd name="T9" fmla="*/ 7 h 7"/>
                  <a:gd name="T10" fmla="*/ 1 w 4"/>
                  <a:gd name="T11" fmla="*/ 7 h 7"/>
                  <a:gd name="T12" fmla="*/ 1 w 4"/>
                  <a:gd name="T13" fmla="*/ 7 h 7"/>
                  <a:gd name="T14" fmla="*/ 4 w 4"/>
                  <a:gd name="T15" fmla="*/ 5 h 7"/>
                  <a:gd name="T16" fmla="*/ 4 w 4"/>
                  <a:gd name="T17" fmla="*/ 4 h 7"/>
                  <a:gd name="T18" fmla="*/ 3 w 4"/>
                  <a:gd name="T19" fmla="*/ 0 h 7"/>
                  <a:gd name="T20" fmla="*/ 0 w 4"/>
                  <a:gd name="T21" fmla="*/ 0 h 7"/>
                  <a:gd name="T22" fmla="*/ 1 w 4"/>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 h="7">
                    <a:moveTo>
                      <a:pt x="1" y="7"/>
                    </a:moveTo>
                    <a:lnTo>
                      <a:pt x="0" y="0"/>
                    </a:lnTo>
                    <a:lnTo>
                      <a:pt x="1" y="7"/>
                    </a:lnTo>
                    <a:lnTo>
                      <a:pt x="4" y="5"/>
                    </a:lnTo>
                    <a:lnTo>
                      <a:pt x="4" y="4"/>
                    </a:lnTo>
                    <a:lnTo>
                      <a:pt x="3" y="0"/>
                    </a:lnTo>
                    <a:lnTo>
                      <a:pt x="0" y="0"/>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5" name="Freeform 3021"/>
              <p:cNvSpPr>
                <a:spLocks/>
              </p:cNvSpPr>
              <p:nvPr/>
            </p:nvSpPr>
            <p:spPr bwMode="auto">
              <a:xfrm>
                <a:off x="3661" y="3480"/>
                <a:ext cx="6" cy="7"/>
              </a:xfrm>
              <a:custGeom>
                <a:avLst/>
                <a:gdLst>
                  <a:gd name="T0" fmla="*/ 3 w 6"/>
                  <a:gd name="T1" fmla="*/ 7 h 7"/>
                  <a:gd name="T2" fmla="*/ 1 w 6"/>
                  <a:gd name="T3" fmla="*/ 0 h 7"/>
                  <a:gd name="T4" fmla="*/ 0 w 6"/>
                  <a:gd name="T5" fmla="*/ 0 h 7"/>
                  <a:gd name="T6" fmla="*/ 1 w 6"/>
                  <a:gd name="T7" fmla="*/ 7 h 7"/>
                  <a:gd name="T8" fmla="*/ 3 w 6"/>
                  <a:gd name="T9" fmla="*/ 7 h 7"/>
                  <a:gd name="T10" fmla="*/ 3 w 6"/>
                  <a:gd name="T11" fmla="*/ 7 h 7"/>
                  <a:gd name="T12" fmla="*/ 3 w 6"/>
                  <a:gd name="T13" fmla="*/ 7 h 7"/>
                  <a:gd name="T14" fmla="*/ 6 w 6"/>
                  <a:gd name="T15" fmla="*/ 5 h 7"/>
                  <a:gd name="T16" fmla="*/ 6 w 6"/>
                  <a:gd name="T17" fmla="*/ 2 h 7"/>
                  <a:gd name="T18" fmla="*/ 4 w 6"/>
                  <a:gd name="T19" fmla="*/ 0 h 7"/>
                  <a:gd name="T20" fmla="*/ 1 w 6"/>
                  <a:gd name="T21" fmla="*/ 0 h 7"/>
                  <a:gd name="T22" fmla="*/ 3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3" y="7"/>
                    </a:moveTo>
                    <a:lnTo>
                      <a:pt x="1" y="0"/>
                    </a:lnTo>
                    <a:lnTo>
                      <a:pt x="0" y="0"/>
                    </a:lnTo>
                    <a:lnTo>
                      <a:pt x="1" y="7"/>
                    </a:lnTo>
                    <a:lnTo>
                      <a:pt x="3" y="7"/>
                    </a:lnTo>
                    <a:lnTo>
                      <a:pt x="6" y="5"/>
                    </a:lnTo>
                    <a:lnTo>
                      <a:pt x="6" y="2"/>
                    </a:lnTo>
                    <a:lnTo>
                      <a:pt x="4" y="0"/>
                    </a:lnTo>
                    <a:lnTo>
                      <a:pt x="1" y="0"/>
                    </a:lnTo>
                    <a:lnTo>
                      <a:pt x="3"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6" name="Freeform 3022"/>
              <p:cNvSpPr>
                <a:spLocks/>
              </p:cNvSpPr>
              <p:nvPr/>
            </p:nvSpPr>
            <p:spPr bwMode="auto">
              <a:xfrm>
                <a:off x="3662" y="3479"/>
                <a:ext cx="5" cy="8"/>
              </a:xfrm>
              <a:custGeom>
                <a:avLst/>
                <a:gdLst>
                  <a:gd name="T0" fmla="*/ 3 w 5"/>
                  <a:gd name="T1" fmla="*/ 8 h 8"/>
                  <a:gd name="T2" fmla="*/ 0 w 5"/>
                  <a:gd name="T3" fmla="*/ 0 h 8"/>
                  <a:gd name="T4" fmla="*/ 0 w 5"/>
                  <a:gd name="T5" fmla="*/ 1 h 8"/>
                  <a:gd name="T6" fmla="*/ 2 w 5"/>
                  <a:gd name="T7" fmla="*/ 8 h 8"/>
                  <a:gd name="T8" fmla="*/ 3 w 5"/>
                  <a:gd name="T9" fmla="*/ 8 h 8"/>
                  <a:gd name="T10" fmla="*/ 3 w 5"/>
                  <a:gd name="T11" fmla="*/ 8 h 8"/>
                  <a:gd name="T12" fmla="*/ 3 w 5"/>
                  <a:gd name="T13" fmla="*/ 8 h 8"/>
                  <a:gd name="T14" fmla="*/ 5 w 5"/>
                  <a:gd name="T15" fmla="*/ 6 h 8"/>
                  <a:gd name="T16" fmla="*/ 5 w 5"/>
                  <a:gd name="T17" fmla="*/ 3 h 8"/>
                  <a:gd name="T18" fmla="*/ 3 w 5"/>
                  <a:gd name="T19" fmla="*/ 1 h 8"/>
                  <a:gd name="T20" fmla="*/ 0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0" y="0"/>
                    </a:lnTo>
                    <a:lnTo>
                      <a:pt x="0" y="1"/>
                    </a:lnTo>
                    <a:lnTo>
                      <a:pt x="2" y="8"/>
                    </a:lnTo>
                    <a:lnTo>
                      <a:pt x="3" y="8"/>
                    </a:lnTo>
                    <a:lnTo>
                      <a:pt x="5" y="6"/>
                    </a:lnTo>
                    <a:lnTo>
                      <a:pt x="5" y="3"/>
                    </a:lnTo>
                    <a:lnTo>
                      <a:pt x="3" y="1"/>
                    </a:lnTo>
                    <a:lnTo>
                      <a:pt x="0" y="0"/>
                    </a:lnTo>
                    <a:lnTo>
                      <a:pt x="3"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7" name="Freeform 3023"/>
              <p:cNvSpPr>
                <a:spLocks/>
              </p:cNvSpPr>
              <p:nvPr/>
            </p:nvSpPr>
            <p:spPr bwMode="auto">
              <a:xfrm>
                <a:off x="3662" y="3479"/>
                <a:ext cx="7" cy="8"/>
              </a:xfrm>
              <a:custGeom>
                <a:avLst/>
                <a:gdLst>
                  <a:gd name="T0" fmla="*/ 3 w 7"/>
                  <a:gd name="T1" fmla="*/ 8 h 8"/>
                  <a:gd name="T2" fmla="*/ 2 w 7"/>
                  <a:gd name="T3" fmla="*/ 0 h 8"/>
                  <a:gd name="T4" fmla="*/ 0 w 7"/>
                  <a:gd name="T5" fmla="*/ 0 h 8"/>
                  <a:gd name="T6" fmla="*/ 3 w 7"/>
                  <a:gd name="T7" fmla="*/ 8 h 8"/>
                  <a:gd name="T8" fmla="*/ 3 w 7"/>
                  <a:gd name="T9" fmla="*/ 8 h 8"/>
                  <a:gd name="T10" fmla="*/ 3 w 7"/>
                  <a:gd name="T11" fmla="*/ 8 h 8"/>
                  <a:gd name="T12" fmla="*/ 3 w 7"/>
                  <a:gd name="T13" fmla="*/ 8 h 8"/>
                  <a:gd name="T14" fmla="*/ 7 w 7"/>
                  <a:gd name="T15" fmla="*/ 6 h 8"/>
                  <a:gd name="T16" fmla="*/ 7 w 7"/>
                  <a:gd name="T17" fmla="*/ 3 h 8"/>
                  <a:gd name="T18" fmla="*/ 5 w 7"/>
                  <a:gd name="T19" fmla="*/ 0 h 8"/>
                  <a:gd name="T20" fmla="*/ 2 w 7"/>
                  <a:gd name="T21" fmla="*/ 0 h 8"/>
                  <a:gd name="T22" fmla="*/ 3 w 7"/>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3" y="8"/>
                    </a:moveTo>
                    <a:lnTo>
                      <a:pt x="2" y="0"/>
                    </a:lnTo>
                    <a:lnTo>
                      <a:pt x="0" y="0"/>
                    </a:lnTo>
                    <a:lnTo>
                      <a:pt x="3" y="8"/>
                    </a:lnTo>
                    <a:lnTo>
                      <a:pt x="7" y="6"/>
                    </a:lnTo>
                    <a:lnTo>
                      <a:pt x="7" y="3"/>
                    </a:lnTo>
                    <a:lnTo>
                      <a:pt x="5" y="0"/>
                    </a:lnTo>
                    <a:lnTo>
                      <a:pt x="2" y="0"/>
                    </a:lnTo>
                    <a:lnTo>
                      <a:pt x="3"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8" name="Freeform 3024"/>
              <p:cNvSpPr>
                <a:spLocks/>
              </p:cNvSpPr>
              <p:nvPr/>
            </p:nvSpPr>
            <p:spPr bwMode="auto">
              <a:xfrm>
                <a:off x="3664" y="3479"/>
                <a:ext cx="5" cy="8"/>
              </a:xfrm>
              <a:custGeom>
                <a:avLst/>
                <a:gdLst>
                  <a:gd name="T0" fmla="*/ 0 w 5"/>
                  <a:gd name="T1" fmla="*/ 0 h 8"/>
                  <a:gd name="T2" fmla="*/ 0 w 5"/>
                  <a:gd name="T3" fmla="*/ 0 h 8"/>
                  <a:gd name="T4" fmla="*/ 0 w 5"/>
                  <a:gd name="T5" fmla="*/ 0 h 8"/>
                  <a:gd name="T6" fmla="*/ 1 w 5"/>
                  <a:gd name="T7" fmla="*/ 8 h 8"/>
                  <a:gd name="T8" fmla="*/ 3 w 5"/>
                  <a:gd name="T9" fmla="*/ 6 h 8"/>
                  <a:gd name="T10" fmla="*/ 0 w 5"/>
                  <a:gd name="T11" fmla="*/ 0 h 8"/>
                  <a:gd name="T12" fmla="*/ 3 w 5"/>
                  <a:gd name="T13" fmla="*/ 6 h 8"/>
                  <a:gd name="T14" fmla="*/ 5 w 5"/>
                  <a:gd name="T15" fmla="*/ 5 h 8"/>
                  <a:gd name="T16" fmla="*/ 5 w 5"/>
                  <a:gd name="T17" fmla="*/ 1 h 8"/>
                  <a:gd name="T18" fmla="*/ 3 w 5"/>
                  <a:gd name="T19" fmla="*/ 0 h 8"/>
                  <a:gd name="T20" fmla="*/ 0 w 5"/>
                  <a:gd name="T21" fmla="*/ 0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8">
                    <a:moveTo>
                      <a:pt x="0" y="0"/>
                    </a:moveTo>
                    <a:lnTo>
                      <a:pt x="0" y="0"/>
                    </a:lnTo>
                    <a:lnTo>
                      <a:pt x="1" y="8"/>
                    </a:lnTo>
                    <a:lnTo>
                      <a:pt x="3" y="6"/>
                    </a:lnTo>
                    <a:lnTo>
                      <a:pt x="0" y="0"/>
                    </a:lnTo>
                    <a:lnTo>
                      <a:pt x="3" y="6"/>
                    </a:lnTo>
                    <a:lnTo>
                      <a:pt x="5" y="5"/>
                    </a:lnTo>
                    <a:lnTo>
                      <a:pt x="5" y="1"/>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99" name="Freeform 3025"/>
              <p:cNvSpPr>
                <a:spLocks/>
              </p:cNvSpPr>
              <p:nvPr/>
            </p:nvSpPr>
            <p:spPr bwMode="auto">
              <a:xfrm>
                <a:off x="3664" y="3479"/>
                <a:ext cx="6" cy="8"/>
              </a:xfrm>
              <a:custGeom>
                <a:avLst/>
                <a:gdLst>
                  <a:gd name="T0" fmla="*/ 5 w 6"/>
                  <a:gd name="T1" fmla="*/ 6 h 8"/>
                  <a:gd name="T2" fmla="*/ 1 w 6"/>
                  <a:gd name="T3" fmla="*/ 0 h 8"/>
                  <a:gd name="T4" fmla="*/ 0 w 6"/>
                  <a:gd name="T5" fmla="*/ 0 h 8"/>
                  <a:gd name="T6" fmla="*/ 3 w 6"/>
                  <a:gd name="T7" fmla="*/ 8 h 8"/>
                  <a:gd name="T8" fmla="*/ 5 w 6"/>
                  <a:gd name="T9" fmla="*/ 6 h 8"/>
                  <a:gd name="T10" fmla="*/ 5 w 6"/>
                  <a:gd name="T11" fmla="*/ 6 h 8"/>
                  <a:gd name="T12" fmla="*/ 5 w 6"/>
                  <a:gd name="T13" fmla="*/ 6 h 8"/>
                  <a:gd name="T14" fmla="*/ 6 w 6"/>
                  <a:gd name="T15" fmla="*/ 5 h 8"/>
                  <a:gd name="T16" fmla="*/ 6 w 6"/>
                  <a:gd name="T17" fmla="*/ 1 h 8"/>
                  <a:gd name="T18" fmla="*/ 5 w 6"/>
                  <a:gd name="T19" fmla="*/ 0 h 8"/>
                  <a:gd name="T20" fmla="*/ 1 w 6"/>
                  <a:gd name="T21" fmla="*/ 0 h 8"/>
                  <a:gd name="T22" fmla="*/ 5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6"/>
                    </a:moveTo>
                    <a:lnTo>
                      <a:pt x="1" y="0"/>
                    </a:lnTo>
                    <a:lnTo>
                      <a:pt x="0" y="0"/>
                    </a:lnTo>
                    <a:lnTo>
                      <a:pt x="3" y="8"/>
                    </a:lnTo>
                    <a:lnTo>
                      <a:pt x="5" y="6"/>
                    </a:lnTo>
                    <a:lnTo>
                      <a:pt x="6" y="5"/>
                    </a:lnTo>
                    <a:lnTo>
                      <a:pt x="6" y="1"/>
                    </a:lnTo>
                    <a:lnTo>
                      <a:pt x="5" y="0"/>
                    </a:lnTo>
                    <a:lnTo>
                      <a:pt x="1" y="0"/>
                    </a:lnTo>
                    <a:lnTo>
                      <a:pt x="5"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00" name="Freeform 3026"/>
              <p:cNvSpPr>
                <a:spLocks/>
              </p:cNvSpPr>
              <p:nvPr/>
            </p:nvSpPr>
            <p:spPr bwMode="auto">
              <a:xfrm>
                <a:off x="3665" y="3479"/>
                <a:ext cx="7" cy="6"/>
              </a:xfrm>
              <a:custGeom>
                <a:avLst/>
                <a:gdLst>
                  <a:gd name="T0" fmla="*/ 4 w 7"/>
                  <a:gd name="T1" fmla="*/ 6 h 6"/>
                  <a:gd name="T2" fmla="*/ 2 w 7"/>
                  <a:gd name="T3" fmla="*/ 0 h 6"/>
                  <a:gd name="T4" fmla="*/ 0 w 7"/>
                  <a:gd name="T5" fmla="*/ 0 h 6"/>
                  <a:gd name="T6" fmla="*/ 4 w 7"/>
                  <a:gd name="T7" fmla="*/ 6 h 6"/>
                  <a:gd name="T8" fmla="*/ 4 w 7"/>
                  <a:gd name="T9" fmla="*/ 6 h 6"/>
                  <a:gd name="T10" fmla="*/ 4 w 7"/>
                  <a:gd name="T11" fmla="*/ 6 h 6"/>
                  <a:gd name="T12" fmla="*/ 4 w 7"/>
                  <a:gd name="T13" fmla="*/ 6 h 6"/>
                  <a:gd name="T14" fmla="*/ 7 w 7"/>
                  <a:gd name="T15" fmla="*/ 5 h 6"/>
                  <a:gd name="T16" fmla="*/ 7 w 7"/>
                  <a:gd name="T17" fmla="*/ 1 h 6"/>
                  <a:gd name="T18" fmla="*/ 4 w 7"/>
                  <a:gd name="T19" fmla="*/ 0 h 6"/>
                  <a:gd name="T20" fmla="*/ 2 w 7"/>
                  <a:gd name="T21" fmla="*/ 0 h 6"/>
                  <a:gd name="T22" fmla="*/ 4 w 7"/>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4" y="6"/>
                    </a:moveTo>
                    <a:lnTo>
                      <a:pt x="2" y="0"/>
                    </a:lnTo>
                    <a:lnTo>
                      <a:pt x="0" y="0"/>
                    </a:lnTo>
                    <a:lnTo>
                      <a:pt x="4" y="6"/>
                    </a:lnTo>
                    <a:lnTo>
                      <a:pt x="7" y="5"/>
                    </a:lnTo>
                    <a:lnTo>
                      <a:pt x="7" y="1"/>
                    </a:lnTo>
                    <a:lnTo>
                      <a:pt x="4" y="0"/>
                    </a:lnTo>
                    <a:lnTo>
                      <a:pt x="2" y="0"/>
                    </a:lnTo>
                    <a:lnTo>
                      <a:pt x="4"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01" name="Freeform 3027"/>
              <p:cNvSpPr>
                <a:spLocks/>
              </p:cNvSpPr>
              <p:nvPr/>
            </p:nvSpPr>
            <p:spPr bwMode="auto">
              <a:xfrm>
                <a:off x="3667" y="3477"/>
                <a:ext cx="5" cy="8"/>
              </a:xfrm>
              <a:custGeom>
                <a:avLst/>
                <a:gdLst>
                  <a:gd name="T0" fmla="*/ 3 w 5"/>
                  <a:gd name="T1" fmla="*/ 8 h 8"/>
                  <a:gd name="T2" fmla="*/ 0 w 5"/>
                  <a:gd name="T3" fmla="*/ 0 h 8"/>
                  <a:gd name="T4" fmla="*/ 0 w 5"/>
                  <a:gd name="T5" fmla="*/ 2 h 8"/>
                  <a:gd name="T6" fmla="*/ 2 w 5"/>
                  <a:gd name="T7" fmla="*/ 8 h 8"/>
                  <a:gd name="T8" fmla="*/ 3 w 5"/>
                  <a:gd name="T9" fmla="*/ 8 h 8"/>
                  <a:gd name="T10" fmla="*/ 3 w 5"/>
                  <a:gd name="T11" fmla="*/ 8 h 8"/>
                  <a:gd name="T12" fmla="*/ 3 w 5"/>
                  <a:gd name="T13" fmla="*/ 8 h 8"/>
                  <a:gd name="T14" fmla="*/ 5 w 5"/>
                  <a:gd name="T15" fmla="*/ 5 h 8"/>
                  <a:gd name="T16" fmla="*/ 5 w 5"/>
                  <a:gd name="T17" fmla="*/ 3 h 8"/>
                  <a:gd name="T18" fmla="*/ 3 w 5"/>
                  <a:gd name="T19" fmla="*/ 0 h 8"/>
                  <a:gd name="T20" fmla="*/ 0 w 5"/>
                  <a:gd name="T21" fmla="*/ 0 h 8"/>
                  <a:gd name="T22" fmla="*/ 3 w 5"/>
                  <a:gd name="T23" fmla="*/ 8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3" y="8"/>
                    </a:moveTo>
                    <a:lnTo>
                      <a:pt x="0" y="0"/>
                    </a:lnTo>
                    <a:lnTo>
                      <a:pt x="0" y="2"/>
                    </a:lnTo>
                    <a:lnTo>
                      <a:pt x="2" y="8"/>
                    </a:lnTo>
                    <a:lnTo>
                      <a:pt x="3" y="8"/>
                    </a:lnTo>
                    <a:lnTo>
                      <a:pt x="5" y="5"/>
                    </a:lnTo>
                    <a:lnTo>
                      <a:pt x="5" y="3"/>
                    </a:lnTo>
                    <a:lnTo>
                      <a:pt x="3" y="0"/>
                    </a:lnTo>
                    <a:lnTo>
                      <a:pt x="0" y="0"/>
                    </a:lnTo>
                    <a:lnTo>
                      <a:pt x="3"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02" name="Freeform 3028"/>
              <p:cNvSpPr>
                <a:spLocks/>
              </p:cNvSpPr>
              <p:nvPr/>
            </p:nvSpPr>
            <p:spPr bwMode="auto">
              <a:xfrm>
                <a:off x="3667" y="3477"/>
                <a:ext cx="7" cy="8"/>
              </a:xfrm>
              <a:custGeom>
                <a:avLst/>
                <a:gdLst>
                  <a:gd name="T0" fmla="*/ 5 w 7"/>
                  <a:gd name="T1" fmla="*/ 7 h 8"/>
                  <a:gd name="T2" fmla="*/ 2 w 7"/>
                  <a:gd name="T3" fmla="*/ 0 h 8"/>
                  <a:gd name="T4" fmla="*/ 0 w 7"/>
                  <a:gd name="T5" fmla="*/ 0 h 8"/>
                  <a:gd name="T6" fmla="*/ 3 w 7"/>
                  <a:gd name="T7" fmla="*/ 8 h 8"/>
                  <a:gd name="T8" fmla="*/ 5 w 7"/>
                  <a:gd name="T9" fmla="*/ 7 h 8"/>
                  <a:gd name="T10" fmla="*/ 5 w 7"/>
                  <a:gd name="T11" fmla="*/ 7 h 8"/>
                  <a:gd name="T12" fmla="*/ 5 w 7"/>
                  <a:gd name="T13" fmla="*/ 7 h 8"/>
                  <a:gd name="T14" fmla="*/ 7 w 7"/>
                  <a:gd name="T15" fmla="*/ 5 h 8"/>
                  <a:gd name="T16" fmla="*/ 7 w 7"/>
                  <a:gd name="T17" fmla="*/ 2 h 8"/>
                  <a:gd name="T18" fmla="*/ 5 w 7"/>
                  <a:gd name="T19" fmla="*/ 0 h 8"/>
                  <a:gd name="T20" fmla="*/ 2 w 7"/>
                  <a:gd name="T21" fmla="*/ 0 h 8"/>
                  <a:gd name="T22" fmla="*/ 5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5" y="7"/>
                    </a:moveTo>
                    <a:lnTo>
                      <a:pt x="2" y="0"/>
                    </a:lnTo>
                    <a:lnTo>
                      <a:pt x="0" y="0"/>
                    </a:lnTo>
                    <a:lnTo>
                      <a:pt x="3" y="8"/>
                    </a:lnTo>
                    <a:lnTo>
                      <a:pt x="5" y="7"/>
                    </a:lnTo>
                    <a:lnTo>
                      <a:pt x="7" y="5"/>
                    </a:lnTo>
                    <a:lnTo>
                      <a:pt x="7" y="2"/>
                    </a:lnTo>
                    <a:lnTo>
                      <a:pt x="5" y="0"/>
                    </a:lnTo>
                    <a:lnTo>
                      <a:pt x="2" y="0"/>
                    </a:lnTo>
                    <a:lnTo>
                      <a:pt x="5"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03" name="Freeform 3029"/>
              <p:cNvSpPr>
                <a:spLocks/>
              </p:cNvSpPr>
              <p:nvPr/>
            </p:nvSpPr>
            <p:spPr bwMode="auto">
              <a:xfrm>
                <a:off x="3669" y="3477"/>
                <a:ext cx="6" cy="7"/>
              </a:xfrm>
              <a:custGeom>
                <a:avLst/>
                <a:gdLst>
                  <a:gd name="T0" fmla="*/ 3 w 6"/>
                  <a:gd name="T1" fmla="*/ 7 h 7"/>
                  <a:gd name="T2" fmla="*/ 0 w 6"/>
                  <a:gd name="T3" fmla="*/ 0 h 7"/>
                  <a:gd name="T4" fmla="*/ 0 w 6"/>
                  <a:gd name="T5" fmla="*/ 0 h 7"/>
                  <a:gd name="T6" fmla="*/ 3 w 6"/>
                  <a:gd name="T7" fmla="*/ 7 h 7"/>
                  <a:gd name="T8" fmla="*/ 3 w 6"/>
                  <a:gd name="T9" fmla="*/ 7 h 7"/>
                  <a:gd name="T10" fmla="*/ 3 w 6"/>
                  <a:gd name="T11" fmla="*/ 7 h 7"/>
                  <a:gd name="T12" fmla="*/ 3 w 6"/>
                  <a:gd name="T13" fmla="*/ 7 h 7"/>
                  <a:gd name="T14" fmla="*/ 6 w 6"/>
                  <a:gd name="T15" fmla="*/ 5 h 7"/>
                  <a:gd name="T16" fmla="*/ 5 w 6"/>
                  <a:gd name="T17" fmla="*/ 2 h 7"/>
                  <a:gd name="T18" fmla="*/ 3 w 6"/>
                  <a:gd name="T19" fmla="*/ 0 h 7"/>
                  <a:gd name="T20" fmla="*/ 0 w 6"/>
                  <a:gd name="T21" fmla="*/ 0 h 7"/>
                  <a:gd name="T22" fmla="*/ 3 w 6"/>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3" y="7"/>
                    </a:moveTo>
                    <a:lnTo>
                      <a:pt x="0" y="0"/>
                    </a:lnTo>
                    <a:lnTo>
                      <a:pt x="3" y="7"/>
                    </a:lnTo>
                    <a:lnTo>
                      <a:pt x="6" y="5"/>
                    </a:lnTo>
                    <a:lnTo>
                      <a:pt x="5" y="2"/>
                    </a:lnTo>
                    <a:lnTo>
                      <a:pt x="3" y="0"/>
                    </a:lnTo>
                    <a:lnTo>
                      <a:pt x="0" y="0"/>
                    </a:lnTo>
                    <a:lnTo>
                      <a:pt x="3"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04" name="Freeform 3030"/>
              <p:cNvSpPr>
                <a:spLocks/>
              </p:cNvSpPr>
              <p:nvPr/>
            </p:nvSpPr>
            <p:spPr bwMode="auto">
              <a:xfrm>
                <a:off x="3669" y="3475"/>
                <a:ext cx="6" cy="9"/>
              </a:xfrm>
              <a:custGeom>
                <a:avLst/>
                <a:gdLst>
                  <a:gd name="T0" fmla="*/ 5 w 6"/>
                  <a:gd name="T1" fmla="*/ 9 h 9"/>
                  <a:gd name="T2" fmla="*/ 1 w 6"/>
                  <a:gd name="T3" fmla="*/ 2 h 9"/>
                  <a:gd name="T4" fmla="*/ 0 w 6"/>
                  <a:gd name="T5" fmla="*/ 2 h 9"/>
                  <a:gd name="T6" fmla="*/ 3 w 6"/>
                  <a:gd name="T7" fmla="*/ 9 h 9"/>
                  <a:gd name="T8" fmla="*/ 5 w 6"/>
                  <a:gd name="T9" fmla="*/ 9 h 9"/>
                  <a:gd name="T10" fmla="*/ 5 w 6"/>
                  <a:gd name="T11" fmla="*/ 9 h 9"/>
                  <a:gd name="T12" fmla="*/ 5 w 6"/>
                  <a:gd name="T13" fmla="*/ 9 h 9"/>
                  <a:gd name="T14" fmla="*/ 6 w 6"/>
                  <a:gd name="T15" fmla="*/ 5 h 9"/>
                  <a:gd name="T16" fmla="*/ 6 w 6"/>
                  <a:gd name="T17" fmla="*/ 2 h 9"/>
                  <a:gd name="T18" fmla="*/ 3 w 6"/>
                  <a:gd name="T19" fmla="*/ 0 h 9"/>
                  <a:gd name="T20" fmla="*/ 1 w 6"/>
                  <a:gd name="T21" fmla="*/ 2 h 9"/>
                  <a:gd name="T22" fmla="*/ 5 w 6"/>
                  <a:gd name="T23" fmla="*/ 9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9">
                    <a:moveTo>
                      <a:pt x="5" y="9"/>
                    </a:moveTo>
                    <a:lnTo>
                      <a:pt x="1" y="2"/>
                    </a:lnTo>
                    <a:lnTo>
                      <a:pt x="0" y="2"/>
                    </a:lnTo>
                    <a:lnTo>
                      <a:pt x="3" y="9"/>
                    </a:lnTo>
                    <a:lnTo>
                      <a:pt x="5" y="9"/>
                    </a:lnTo>
                    <a:lnTo>
                      <a:pt x="6" y="5"/>
                    </a:lnTo>
                    <a:lnTo>
                      <a:pt x="6" y="2"/>
                    </a:lnTo>
                    <a:lnTo>
                      <a:pt x="3" y="0"/>
                    </a:lnTo>
                    <a:lnTo>
                      <a:pt x="1" y="2"/>
                    </a:lnTo>
                    <a:lnTo>
                      <a:pt x="5" y="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05" name="Freeform 3031"/>
              <p:cNvSpPr>
                <a:spLocks/>
              </p:cNvSpPr>
              <p:nvPr/>
            </p:nvSpPr>
            <p:spPr bwMode="auto">
              <a:xfrm>
                <a:off x="3670" y="3475"/>
                <a:ext cx="7" cy="9"/>
              </a:xfrm>
              <a:custGeom>
                <a:avLst/>
                <a:gdLst>
                  <a:gd name="T0" fmla="*/ 0 w 7"/>
                  <a:gd name="T1" fmla="*/ 0 h 9"/>
                  <a:gd name="T2" fmla="*/ 0 w 7"/>
                  <a:gd name="T3" fmla="*/ 0 h 9"/>
                  <a:gd name="T4" fmla="*/ 0 w 7"/>
                  <a:gd name="T5" fmla="*/ 2 h 9"/>
                  <a:gd name="T6" fmla="*/ 4 w 7"/>
                  <a:gd name="T7" fmla="*/ 9 h 9"/>
                  <a:gd name="T8" fmla="*/ 5 w 7"/>
                  <a:gd name="T9" fmla="*/ 7 h 9"/>
                  <a:gd name="T10" fmla="*/ 0 w 7"/>
                  <a:gd name="T11" fmla="*/ 0 h 9"/>
                  <a:gd name="T12" fmla="*/ 5 w 7"/>
                  <a:gd name="T13" fmla="*/ 7 h 9"/>
                  <a:gd name="T14" fmla="*/ 7 w 7"/>
                  <a:gd name="T15" fmla="*/ 5 h 9"/>
                  <a:gd name="T16" fmla="*/ 5 w 7"/>
                  <a:gd name="T17" fmla="*/ 2 h 9"/>
                  <a:gd name="T18" fmla="*/ 4 w 7"/>
                  <a:gd name="T19" fmla="*/ 0 h 9"/>
                  <a:gd name="T20" fmla="*/ 0 w 7"/>
                  <a:gd name="T21" fmla="*/ 0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9">
                    <a:moveTo>
                      <a:pt x="0" y="0"/>
                    </a:moveTo>
                    <a:lnTo>
                      <a:pt x="0" y="0"/>
                    </a:lnTo>
                    <a:lnTo>
                      <a:pt x="0" y="2"/>
                    </a:lnTo>
                    <a:lnTo>
                      <a:pt x="4" y="9"/>
                    </a:lnTo>
                    <a:lnTo>
                      <a:pt x="5" y="7"/>
                    </a:lnTo>
                    <a:lnTo>
                      <a:pt x="0" y="0"/>
                    </a:lnTo>
                    <a:lnTo>
                      <a:pt x="5" y="7"/>
                    </a:lnTo>
                    <a:lnTo>
                      <a:pt x="7" y="5"/>
                    </a:lnTo>
                    <a:lnTo>
                      <a:pt x="5" y="2"/>
                    </a:lnTo>
                    <a:lnTo>
                      <a:pt x="4"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06" name="Freeform 3032"/>
              <p:cNvSpPr>
                <a:spLocks/>
              </p:cNvSpPr>
              <p:nvPr/>
            </p:nvSpPr>
            <p:spPr bwMode="auto">
              <a:xfrm>
                <a:off x="3670" y="3475"/>
                <a:ext cx="7" cy="7"/>
              </a:xfrm>
              <a:custGeom>
                <a:avLst/>
                <a:gdLst>
                  <a:gd name="T0" fmla="*/ 5 w 7"/>
                  <a:gd name="T1" fmla="*/ 7 h 7"/>
                  <a:gd name="T2" fmla="*/ 2 w 7"/>
                  <a:gd name="T3" fmla="*/ 0 h 7"/>
                  <a:gd name="T4" fmla="*/ 0 w 7"/>
                  <a:gd name="T5" fmla="*/ 0 h 7"/>
                  <a:gd name="T6" fmla="*/ 5 w 7"/>
                  <a:gd name="T7" fmla="*/ 7 h 7"/>
                  <a:gd name="T8" fmla="*/ 5 w 7"/>
                  <a:gd name="T9" fmla="*/ 7 h 7"/>
                  <a:gd name="T10" fmla="*/ 5 w 7"/>
                  <a:gd name="T11" fmla="*/ 7 h 7"/>
                  <a:gd name="T12" fmla="*/ 5 w 7"/>
                  <a:gd name="T13" fmla="*/ 7 h 7"/>
                  <a:gd name="T14" fmla="*/ 7 w 7"/>
                  <a:gd name="T15" fmla="*/ 5 h 7"/>
                  <a:gd name="T16" fmla="*/ 7 w 7"/>
                  <a:gd name="T17" fmla="*/ 2 h 7"/>
                  <a:gd name="T18" fmla="*/ 5 w 7"/>
                  <a:gd name="T19" fmla="*/ 0 h 7"/>
                  <a:gd name="T20" fmla="*/ 2 w 7"/>
                  <a:gd name="T21" fmla="*/ 0 h 7"/>
                  <a:gd name="T22" fmla="*/ 5 w 7"/>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7">
                    <a:moveTo>
                      <a:pt x="5" y="7"/>
                    </a:moveTo>
                    <a:lnTo>
                      <a:pt x="2" y="0"/>
                    </a:lnTo>
                    <a:lnTo>
                      <a:pt x="0" y="0"/>
                    </a:lnTo>
                    <a:lnTo>
                      <a:pt x="5" y="7"/>
                    </a:lnTo>
                    <a:lnTo>
                      <a:pt x="7" y="5"/>
                    </a:lnTo>
                    <a:lnTo>
                      <a:pt x="7" y="2"/>
                    </a:lnTo>
                    <a:lnTo>
                      <a:pt x="5" y="0"/>
                    </a:lnTo>
                    <a:lnTo>
                      <a:pt x="2" y="0"/>
                    </a:lnTo>
                    <a:lnTo>
                      <a:pt x="5"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7920" name="Freeform 3034"/>
            <p:cNvSpPr>
              <a:spLocks/>
            </p:cNvSpPr>
            <p:nvPr/>
          </p:nvSpPr>
          <p:spPr bwMode="auto">
            <a:xfrm>
              <a:off x="3672" y="3474"/>
              <a:ext cx="6" cy="8"/>
            </a:xfrm>
            <a:custGeom>
              <a:avLst/>
              <a:gdLst>
                <a:gd name="T0" fmla="*/ 5 w 6"/>
                <a:gd name="T1" fmla="*/ 6 h 8"/>
                <a:gd name="T2" fmla="*/ 0 w 6"/>
                <a:gd name="T3" fmla="*/ 1 h 8"/>
                <a:gd name="T4" fmla="*/ 0 w 6"/>
                <a:gd name="T5" fmla="*/ 1 h 8"/>
                <a:gd name="T6" fmla="*/ 3 w 6"/>
                <a:gd name="T7" fmla="*/ 8 h 8"/>
                <a:gd name="T8" fmla="*/ 5 w 6"/>
                <a:gd name="T9" fmla="*/ 6 h 8"/>
                <a:gd name="T10" fmla="*/ 5 w 6"/>
                <a:gd name="T11" fmla="*/ 6 h 8"/>
                <a:gd name="T12" fmla="*/ 5 w 6"/>
                <a:gd name="T13" fmla="*/ 6 h 8"/>
                <a:gd name="T14" fmla="*/ 6 w 6"/>
                <a:gd name="T15" fmla="*/ 5 h 8"/>
                <a:gd name="T16" fmla="*/ 6 w 6"/>
                <a:gd name="T17" fmla="*/ 1 h 8"/>
                <a:gd name="T18" fmla="*/ 3 w 6"/>
                <a:gd name="T19" fmla="*/ 0 h 8"/>
                <a:gd name="T20" fmla="*/ 0 w 6"/>
                <a:gd name="T21" fmla="*/ 1 h 8"/>
                <a:gd name="T22" fmla="*/ 5 w 6"/>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5" y="6"/>
                  </a:moveTo>
                  <a:lnTo>
                    <a:pt x="0" y="1"/>
                  </a:lnTo>
                  <a:lnTo>
                    <a:pt x="3" y="8"/>
                  </a:lnTo>
                  <a:lnTo>
                    <a:pt x="5" y="6"/>
                  </a:lnTo>
                  <a:lnTo>
                    <a:pt x="6" y="5"/>
                  </a:lnTo>
                  <a:lnTo>
                    <a:pt x="6" y="1"/>
                  </a:lnTo>
                  <a:lnTo>
                    <a:pt x="3" y="0"/>
                  </a:lnTo>
                  <a:lnTo>
                    <a:pt x="0" y="1"/>
                  </a:lnTo>
                  <a:lnTo>
                    <a:pt x="5"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1" name="Freeform 3035"/>
            <p:cNvSpPr>
              <a:spLocks/>
            </p:cNvSpPr>
            <p:nvPr/>
          </p:nvSpPr>
          <p:spPr bwMode="auto">
            <a:xfrm>
              <a:off x="3672" y="3474"/>
              <a:ext cx="8" cy="6"/>
            </a:xfrm>
            <a:custGeom>
              <a:avLst/>
              <a:gdLst>
                <a:gd name="T0" fmla="*/ 6 w 8"/>
                <a:gd name="T1" fmla="*/ 6 h 6"/>
                <a:gd name="T2" fmla="*/ 2 w 8"/>
                <a:gd name="T3" fmla="*/ 0 h 6"/>
                <a:gd name="T4" fmla="*/ 0 w 8"/>
                <a:gd name="T5" fmla="*/ 1 h 6"/>
                <a:gd name="T6" fmla="*/ 5 w 8"/>
                <a:gd name="T7" fmla="*/ 6 h 6"/>
                <a:gd name="T8" fmla="*/ 6 w 8"/>
                <a:gd name="T9" fmla="*/ 6 h 6"/>
                <a:gd name="T10" fmla="*/ 6 w 8"/>
                <a:gd name="T11" fmla="*/ 6 h 6"/>
                <a:gd name="T12" fmla="*/ 6 w 8"/>
                <a:gd name="T13" fmla="*/ 6 h 6"/>
                <a:gd name="T14" fmla="*/ 8 w 8"/>
                <a:gd name="T15" fmla="*/ 3 h 6"/>
                <a:gd name="T16" fmla="*/ 6 w 8"/>
                <a:gd name="T17" fmla="*/ 1 h 6"/>
                <a:gd name="T18" fmla="*/ 5 w 8"/>
                <a:gd name="T19" fmla="*/ 0 h 6"/>
                <a:gd name="T20" fmla="*/ 2 w 8"/>
                <a:gd name="T21" fmla="*/ 0 h 6"/>
                <a:gd name="T22" fmla="*/ 6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6" y="6"/>
                  </a:moveTo>
                  <a:lnTo>
                    <a:pt x="2" y="0"/>
                  </a:lnTo>
                  <a:lnTo>
                    <a:pt x="0" y="1"/>
                  </a:lnTo>
                  <a:lnTo>
                    <a:pt x="5" y="6"/>
                  </a:lnTo>
                  <a:lnTo>
                    <a:pt x="6" y="6"/>
                  </a:lnTo>
                  <a:lnTo>
                    <a:pt x="8" y="3"/>
                  </a:lnTo>
                  <a:lnTo>
                    <a:pt x="6" y="1"/>
                  </a:lnTo>
                  <a:lnTo>
                    <a:pt x="5" y="0"/>
                  </a:lnTo>
                  <a:lnTo>
                    <a:pt x="2" y="0"/>
                  </a:lnTo>
                  <a:lnTo>
                    <a:pt x="6"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2" name="Freeform 3036"/>
            <p:cNvSpPr>
              <a:spLocks/>
            </p:cNvSpPr>
            <p:nvPr/>
          </p:nvSpPr>
          <p:spPr bwMode="auto">
            <a:xfrm>
              <a:off x="3674" y="3472"/>
              <a:ext cx="6" cy="8"/>
            </a:xfrm>
            <a:custGeom>
              <a:avLst/>
              <a:gdLst>
                <a:gd name="T0" fmla="*/ 4 w 6"/>
                <a:gd name="T1" fmla="*/ 7 h 8"/>
                <a:gd name="T2" fmla="*/ 0 w 6"/>
                <a:gd name="T3" fmla="*/ 2 h 8"/>
                <a:gd name="T4" fmla="*/ 0 w 6"/>
                <a:gd name="T5" fmla="*/ 2 h 8"/>
                <a:gd name="T6" fmla="*/ 4 w 6"/>
                <a:gd name="T7" fmla="*/ 8 h 8"/>
                <a:gd name="T8" fmla="*/ 4 w 6"/>
                <a:gd name="T9" fmla="*/ 7 h 8"/>
                <a:gd name="T10" fmla="*/ 4 w 6"/>
                <a:gd name="T11" fmla="*/ 7 h 8"/>
                <a:gd name="T12" fmla="*/ 4 w 6"/>
                <a:gd name="T13" fmla="*/ 7 h 8"/>
                <a:gd name="T14" fmla="*/ 6 w 6"/>
                <a:gd name="T15" fmla="*/ 5 h 8"/>
                <a:gd name="T16" fmla="*/ 6 w 6"/>
                <a:gd name="T17" fmla="*/ 2 h 8"/>
                <a:gd name="T18" fmla="*/ 3 w 6"/>
                <a:gd name="T19" fmla="*/ 0 h 8"/>
                <a:gd name="T20" fmla="*/ 0 w 6"/>
                <a:gd name="T21" fmla="*/ 2 h 8"/>
                <a:gd name="T22" fmla="*/ 4 w 6"/>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4" y="7"/>
                  </a:moveTo>
                  <a:lnTo>
                    <a:pt x="0" y="2"/>
                  </a:lnTo>
                  <a:lnTo>
                    <a:pt x="4" y="8"/>
                  </a:lnTo>
                  <a:lnTo>
                    <a:pt x="4" y="7"/>
                  </a:lnTo>
                  <a:lnTo>
                    <a:pt x="6" y="5"/>
                  </a:lnTo>
                  <a:lnTo>
                    <a:pt x="6" y="2"/>
                  </a:lnTo>
                  <a:lnTo>
                    <a:pt x="3" y="0"/>
                  </a:lnTo>
                  <a:lnTo>
                    <a:pt x="0" y="2"/>
                  </a:lnTo>
                  <a:lnTo>
                    <a:pt x="4"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3" name="Freeform 3037"/>
            <p:cNvSpPr>
              <a:spLocks/>
            </p:cNvSpPr>
            <p:nvPr/>
          </p:nvSpPr>
          <p:spPr bwMode="auto">
            <a:xfrm>
              <a:off x="3674" y="3472"/>
              <a:ext cx="8" cy="7"/>
            </a:xfrm>
            <a:custGeom>
              <a:avLst/>
              <a:gdLst>
                <a:gd name="T0" fmla="*/ 6 w 8"/>
                <a:gd name="T1" fmla="*/ 7 h 7"/>
                <a:gd name="T2" fmla="*/ 1 w 8"/>
                <a:gd name="T3" fmla="*/ 0 h 7"/>
                <a:gd name="T4" fmla="*/ 0 w 8"/>
                <a:gd name="T5" fmla="*/ 2 h 7"/>
                <a:gd name="T6" fmla="*/ 4 w 8"/>
                <a:gd name="T7" fmla="*/ 7 h 7"/>
                <a:gd name="T8" fmla="*/ 6 w 8"/>
                <a:gd name="T9" fmla="*/ 7 h 7"/>
                <a:gd name="T10" fmla="*/ 6 w 8"/>
                <a:gd name="T11" fmla="*/ 7 h 7"/>
                <a:gd name="T12" fmla="*/ 6 w 8"/>
                <a:gd name="T13" fmla="*/ 7 h 7"/>
                <a:gd name="T14" fmla="*/ 8 w 8"/>
                <a:gd name="T15" fmla="*/ 3 h 7"/>
                <a:gd name="T16" fmla="*/ 6 w 8"/>
                <a:gd name="T17" fmla="*/ 2 h 7"/>
                <a:gd name="T18" fmla="*/ 4 w 8"/>
                <a:gd name="T19" fmla="*/ 0 h 7"/>
                <a:gd name="T20" fmla="*/ 1 w 8"/>
                <a:gd name="T21" fmla="*/ 0 h 7"/>
                <a:gd name="T22" fmla="*/ 6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6" y="7"/>
                  </a:moveTo>
                  <a:lnTo>
                    <a:pt x="1" y="0"/>
                  </a:lnTo>
                  <a:lnTo>
                    <a:pt x="0" y="2"/>
                  </a:lnTo>
                  <a:lnTo>
                    <a:pt x="4" y="7"/>
                  </a:lnTo>
                  <a:lnTo>
                    <a:pt x="6" y="7"/>
                  </a:lnTo>
                  <a:lnTo>
                    <a:pt x="8" y="3"/>
                  </a:lnTo>
                  <a:lnTo>
                    <a:pt x="6" y="2"/>
                  </a:lnTo>
                  <a:lnTo>
                    <a:pt x="4" y="0"/>
                  </a:lnTo>
                  <a:lnTo>
                    <a:pt x="1" y="0"/>
                  </a:lnTo>
                  <a:lnTo>
                    <a:pt x="6"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4" name="Freeform 3038"/>
            <p:cNvSpPr>
              <a:spLocks/>
            </p:cNvSpPr>
            <p:nvPr/>
          </p:nvSpPr>
          <p:spPr bwMode="auto">
            <a:xfrm>
              <a:off x="3675" y="3471"/>
              <a:ext cx="7" cy="8"/>
            </a:xfrm>
            <a:custGeom>
              <a:avLst/>
              <a:gdLst>
                <a:gd name="T0" fmla="*/ 7 w 7"/>
                <a:gd name="T1" fmla="*/ 6 h 8"/>
                <a:gd name="T2" fmla="*/ 0 w 7"/>
                <a:gd name="T3" fmla="*/ 1 h 8"/>
                <a:gd name="T4" fmla="*/ 0 w 7"/>
                <a:gd name="T5" fmla="*/ 1 h 8"/>
                <a:gd name="T6" fmla="*/ 5 w 7"/>
                <a:gd name="T7" fmla="*/ 8 h 8"/>
                <a:gd name="T8" fmla="*/ 7 w 7"/>
                <a:gd name="T9" fmla="*/ 6 h 8"/>
                <a:gd name="T10" fmla="*/ 7 w 7"/>
                <a:gd name="T11" fmla="*/ 6 h 8"/>
                <a:gd name="T12" fmla="*/ 7 w 7"/>
                <a:gd name="T13" fmla="*/ 6 h 8"/>
                <a:gd name="T14" fmla="*/ 7 w 7"/>
                <a:gd name="T15" fmla="*/ 4 h 8"/>
                <a:gd name="T16" fmla="*/ 7 w 7"/>
                <a:gd name="T17" fmla="*/ 1 h 8"/>
                <a:gd name="T18" fmla="*/ 3 w 7"/>
                <a:gd name="T19" fmla="*/ 0 h 8"/>
                <a:gd name="T20" fmla="*/ 0 w 7"/>
                <a:gd name="T21" fmla="*/ 1 h 8"/>
                <a:gd name="T22" fmla="*/ 7 w 7"/>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6"/>
                  </a:moveTo>
                  <a:lnTo>
                    <a:pt x="0" y="1"/>
                  </a:lnTo>
                  <a:lnTo>
                    <a:pt x="5" y="8"/>
                  </a:lnTo>
                  <a:lnTo>
                    <a:pt x="7" y="6"/>
                  </a:lnTo>
                  <a:lnTo>
                    <a:pt x="7" y="4"/>
                  </a:lnTo>
                  <a:lnTo>
                    <a:pt x="7" y="1"/>
                  </a:lnTo>
                  <a:lnTo>
                    <a:pt x="3" y="0"/>
                  </a:lnTo>
                  <a:lnTo>
                    <a:pt x="0" y="1"/>
                  </a:lnTo>
                  <a:lnTo>
                    <a:pt x="7"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5" name="Freeform 3039"/>
            <p:cNvSpPr>
              <a:spLocks/>
            </p:cNvSpPr>
            <p:nvPr/>
          </p:nvSpPr>
          <p:spPr bwMode="auto">
            <a:xfrm>
              <a:off x="3675" y="3471"/>
              <a:ext cx="8" cy="6"/>
            </a:xfrm>
            <a:custGeom>
              <a:avLst/>
              <a:gdLst>
                <a:gd name="T0" fmla="*/ 7 w 8"/>
                <a:gd name="T1" fmla="*/ 6 h 6"/>
                <a:gd name="T2" fmla="*/ 2 w 8"/>
                <a:gd name="T3" fmla="*/ 0 h 6"/>
                <a:gd name="T4" fmla="*/ 0 w 8"/>
                <a:gd name="T5" fmla="*/ 1 h 6"/>
                <a:gd name="T6" fmla="*/ 7 w 8"/>
                <a:gd name="T7" fmla="*/ 6 h 6"/>
                <a:gd name="T8" fmla="*/ 7 w 8"/>
                <a:gd name="T9" fmla="*/ 6 h 6"/>
                <a:gd name="T10" fmla="*/ 7 w 8"/>
                <a:gd name="T11" fmla="*/ 6 h 6"/>
                <a:gd name="T12" fmla="*/ 7 w 8"/>
                <a:gd name="T13" fmla="*/ 6 h 6"/>
                <a:gd name="T14" fmla="*/ 8 w 8"/>
                <a:gd name="T15" fmla="*/ 3 h 6"/>
                <a:gd name="T16" fmla="*/ 7 w 8"/>
                <a:gd name="T17" fmla="*/ 0 h 6"/>
                <a:gd name="T18" fmla="*/ 5 w 8"/>
                <a:gd name="T19" fmla="*/ 0 h 6"/>
                <a:gd name="T20" fmla="*/ 2 w 8"/>
                <a:gd name="T21" fmla="*/ 0 h 6"/>
                <a:gd name="T22" fmla="*/ 7 w 8"/>
                <a:gd name="T23" fmla="*/ 6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7" y="6"/>
                  </a:moveTo>
                  <a:lnTo>
                    <a:pt x="2" y="0"/>
                  </a:lnTo>
                  <a:lnTo>
                    <a:pt x="0" y="1"/>
                  </a:lnTo>
                  <a:lnTo>
                    <a:pt x="7" y="6"/>
                  </a:lnTo>
                  <a:lnTo>
                    <a:pt x="8" y="3"/>
                  </a:lnTo>
                  <a:lnTo>
                    <a:pt x="7" y="0"/>
                  </a:lnTo>
                  <a:lnTo>
                    <a:pt x="5" y="0"/>
                  </a:lnTo>
                  <a:lnTo>
                    <a:pt x="2" y="0"/>
                  </a:lnTo>
                  <a:lnTo>
                    <a:pt x="7"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6" name="Freeform 3040"/>
            <p:cNvSpPr>
              <a:spLocks/>
            </p:cNvSpPr>
            <p:nvPr/>
          </p:nvSpPr>
          <p:spPr bwMode="auto">
            <a:xfrm>
              <a:off x="3677" y="3469"/>
              <a:ext cx="8" cy="8"/>
            </a:xfrm>
            <a:custGeom>
              <a:avLst/>
              <a:gdLst>
                <a:gd name="T0" fmla="*/ 6 w 8"/>
                <a:gd name="T1" fmla="*/ 6 h 8"/>
                <a:gd name="T2" fmla="*/ 1 w 8"/>
                <a:gd name="T3" fmla="*/ 2 h 8"/>
                <a:gd name="T4" fmla="*/ 0 w 8"/>
                <a:gd name="T5" fmla="*/ 2 h 8"/>
                <a:gd name="T6" fmla="*/ 5 w 8"/>
                <a:gd name="T7" fmla="*/ 8 h 8"/>
                <a:gd name="T8" fmla="*/ 6 w 8"/>
                <a:gd name="T9" fmla="*/ 6 h 8"/>
                <a:gd name="T10" fmla="*/ 6 w 8"/>
                <a:gd name="T11" fmla="*/ 6 h 8"/>
                <a:gd name="T12" fmla="*/ 6 w 8"/>
                <a:gd name="T13" fmla="*/ 6 h 8"/>
                <a:gd name="T14" fmla="*/ 8 w 8"/>
                <a:gd name="T15" fmla="*/ 3 h 8"/>
                <a:gd name="T16" fmla="*/ 6 w 8"/>
                <a:gd name="T17" fmla="*/ 2 h 8"/>
                <a:gd name="T18" fmla="*/ 3 w 8"/>
                <a:gd name="T19" fmla="*/ 0 h 8"/>
                <a:gd name="T20" fmla="*/ 1 w 8"/>
                <a:gd name="T21" fmla="*/ 2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1" y="2"/>
                  </a:lnTo>
                  <a:lnTo>
                    <a:pt x="0" y="2"/>
                  </a:lnTo>
                  <a:lnTo>
                    <a:pt x="5" y="8"/>
                  </a:lnTo>
                  <a:lnTo>
                    <a:pt x="6" y="6"/>
                  </a:lnTo>
                  <a:lnTo>
                    <a:pt x="8" y="3"/>
                  </a:lnTo>
                  <a:lnTo>
                    <a:pt x="6" y="2"/>
                  </a:lnTo>
                  <a:lnTo>
                    <a:pt x="3" y="0"/>
                  </a:lnTo>
                  <a:lnTo>
                    <a:pt x="1" y="2"/>
                  </a:lnTo>
                  <a:lnTo>
                    <a:pt x="6"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7" name="Freeform 3041"/>
            <p:cNvSpPr>
              <a:spLocks/>
            </p:cNvSpPr>
            <p:nvPr/>
          </p:nvSpPr>
          <p:spPr bwMode="auto">
            <a:xfrm>
              <a:off x="3678" y="3467"/>
              <a:ext cx="7" cy="8"/>
            </a:xfrm>
            <a:custGeom>
              <a:avLst/>
              <a:gdLst>
                <a:gd name="T0" fmla="*/ 7 w 7"/>
                <a:gd name="T1" fmla="*/ 7 h 8"/>
                <a:gd name="T2" fmla="*/ 0 w 7"/>
                <a:gd name="T3" fmla="*/ 2 h 8"/>
                <a:gd name="T4" fmla="*/ 0 w 7"/>
                <a:gd name="T5" fmla="*/ 4 h 8"/>
                <a:gd name="T6" fmla="*/ 5 w 7"/>
                <a:gd name="T7" fmla="*/ 8 h 8"/>
                <a:gd name="T8" fmla="*/ 7 w 7"/>
                <a:gd name="T9" fmla="*/ 7 h 8"/>
                <a:gd name="T10" fmla="*/ 7 w 7"/>
                <a:gd name="T11" fmla="*/ 7 h 8"/>
                <a:gd name="T12" fmla="*/ 7 w 7"/>
                <a:gd name="T13" fmla="*/ 7 h 8"/>
                <a:gd name="T14" fmla="*/ 7 w 7"/>
                <a:gd name="T15" fmla="*/ 5 h 8"/>
                <a:gd name="T16" fmla="*/ 7 w 7"/>
                <a:gd name="T17" fmla="*/ 2 h 8"/>
                <a:gd name="T18" fmla="*/ 4 w 7"/>
                <a:gd name="T19" fmla="*/ 0 h 8"/>
                <a:gd name="T20" fmla="*/ 0 w 7"/>
                <a:gd name="T21" fmla="*/ 2 h 8"/>
                <a:gd name="T22" fmla="*/ 7 w 7"/>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8">
                  <a:moveTo>
                    <a:pt x="7" y="7"/>
                  </a:moveTo>
                  <a:lnTo>
                    <a:pt x="0" y="2"/>
                  </a:lnTo>
                  <a:lnTo>
                    <a:pt x="0" y="4"/>
                  </a:lnTo>
                  <a:lnTo>
                    <a:pt x="5" y="8"/>
                  </a:lnTo>
                  <a:lnTo>
                    <a:pt x="7" y="7"/>
                  </a:lnTo>
                  <a:lnTo>
                    <a:pt x="7" y="5"/>
                  </a:lnTo>
                  <a:lnTo>
                    <a:pt x="7" y="2"/>
                  </a:lnTo>
                  <a:lnTo>
                    <a:pt x="4" y="0"/>
                  </a:lnTo>
                  <a:lnTo>
                    <a:pt x="0" y="2"/>
                  </a:lnTo>
                  <a:lnTo>
                    <a:pt x="7"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8" name="Freeform 3042"/>
            <p:cNvSpPr>
              <a:spLocks/>
            </p:cNvSpPr>
            <p:nvPr/>
          </p:nvSpPr>
          <p:spPr bwMode="auto">
            <a:xfrm>
              <a:off x="3678" y="3467"/>
              <a:ext cx="8" cy="7"/>
            </a:xfrm>
            <a:custGeom>
              <a:avLst/>
              <a:gdLst>
                <a:gd name="T0" fmla="*/ 7 w 8"/>
                <a:gd name="T1" fmla="*/ 7 h 7"/>
                <a:gd name="T2" fmla="*/ 2 w 8"/>
                <a:gd name="T3" fmla="*/ 2 h 7"/>
                <a:gd name="T4" fmla="*/ 0 w 8"/>
                <a:gd name="T5" fmla="*/ 2 h 7"/>
                <a:gd name="T6" fmla="*/ 7 w 8"/>
                <a:gd name="T7" fmla="*/ 7 h 7"/>
                <a:gd name="T8" fmla="*/ 7 w 8"/>
                <a:gd name="T9" fmla="*/ 7 h 7"/>
                <a:gd name="T10" fmla="*/ 7 w 8"/>
                <a:gd name="T11" fmla="*/ 7 h 7"/>
                <a:gd name="T12" fmla="*/ 7 w 8"/>
                <a:gd name="T13" fmla="*/ 7 h 7"/>
                <a:gd name="T14" fmla="*/ 8 w 8"/>
                <a:gd name="T15" fmla="*/ 4 h 7"/>
                <a:gd name="T16" fmla="*/ 7 w 8"/>
                <a:gd name="T17" fmla="*/ 0 h 7"/>
                <a:gd name="T18" fmla="*/ 4 w 8"/>
                <a:gd name="T19" fmla="*/ 0 h 7"/>
                <a:gd name="T20" fmla="*/ 2 w 8"/>
                <a:gd name="T21" fmla="*/ 2 h 7"/>
                <a:gd name="T22" fmla="*/ 7 w 8"/>
                <a:gd name="T23" fmla="*/ 7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7" y="7"/>
                  </a:moveTo>
                  <a:lnTo>
                    <a:pt x="2" y="2"/>
                  </a:lnTo>
                  <a:lnTo>
                    <a:pt x="0" y="2"/>
                  </a:lnTo>
                  <a:lnTo>
                    <a:pt x="7" y="7"/>
                  </a:lnTo>
                  <a:lnTo>
                    <a:pt x="8" y="4"/>
                  </a:lnTo>
                  <a:lnTo>
                    <a:pt x="7" y="0"/>
                  </a:lnTo>
                  <a:lnTo>
                    <a:pt x="4" y="0"/>
                  </a:lnTo>
                  <a:lnTo>
                    <a:pt x="2" y="2"/>
                  </a:lnTo>
                  <a:lnTo>
                    <a:pt x="7"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9" name="Freeform 3043"/>
            <p:cNvSpPr>
              <a:spLocks/>
            </p:cNvSpPr>
            <p:nvPr/>
          </p:nvSpPr>
          <p:spPr bwMode="auto">
            <a:xfrm>
              <a:off x="3680" y="3466"/>
              <a:ext cx="6" cy="8"/>
            </a:xfrm>
            <a:custGeom>
              <a:avLst/>
              <a:gdLst>
                <a:gd name="T0" fmla="*/ 0 w 6"/>
                <a:gd name="T1" fmla="*/ 1 h 8"/>
                <a:gd name="T2" fmla="*/ 0 w 6"/>
                <a:gd name="T3" fmla="*/ 1 h 8"/>
                <a:gd name="T4" fmla="*/ 0 w 6"/>
                <a:gd name="T5" fmla="*/ 3 h 8"/>
                <a:gd name="T6" fmla="*/ 5 w 6"/>
                <a:gd name="T7" fmla="*/ 8 h 8"/>
                <a:gd name="T8" fmla="*/ 6 w 6"/>
                <a:gd name="T9" fmla="*/ 6 h 8"/>
                <a:gd name="T10" fmla="*/ 0 w 6"/>
                <a:gd name="T11" fmla="*/ 1 h 8"/>
                <a:gd name="T12" fmla="*/ 6 w 6"/>
                <a:gd name="T13" fmla="*/ 6 h 8"/>
                <a:gd name="T14" fmla="*/ 6 w 6"/>
                <a:gd name="T15" fmla="*/ 3 h 8"/>
                <a:gd name="T16" fmla="*/ 6 w 6"/>
                <a:gd name="T17" fmla="*/ 1 h 8"/>
                <a:gd name="T18" fmla="*/ 3 w 6"/>
                <a:gd name="T19" fmla="*/ 0 h 8"/>
                <a:gd name="T20" fmla="*/ 0 w 6"/>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8">
                  <a:moveTo>
                    <a:pt x="0" y="1"/>
                  </a:moveTo>
                  <a:lnTo>
                    <a:pt x="0" y="1"/>
                  </a:lnTo>
                  <a:lnTo>
                    <a:pt x="0" y="3"/>
                  </a:lnTo>
                  <a:lnTo>
                    <a:pt x="5" y="8"/>
                  </a:lnTo>
                  <a:lnTo>
                    <a:pt x="6" y="6"/>
                  </a:lnTo>
                  <a:lnTo>
                    <a:pt x="0" y="1"/>
                  </a:lnTo>
                  <a:lnTo>
                    <a:pt x="6" y="6"/>
                  </a:lnTo>
                  <a:lnTo>
                    <a:pt x="6" y="3"/>
                  </a:lnTo>
                  <a:lnTo>
                    <a:pt x="6" y="1"/>
                  </a:lnTo>
                  <a:lnTo>
                    <a:pt x="3" y="0"/>
                  </a:lnTo>
                  <a:lnTo>
                    <a:pt x="0"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0" name="Freeform 3044"/>
            <p:cNvSpPr>
              <a:spLocks/>
            </p:cNvSpPr>
            <p:nvPr/>
          </p:nvSpPr>
          <p:spPr bwMode="auto">
            <a:xfrm>
              <a:off x="3680" y="3464"/>
              <a:ext cx="8" cy="8"/>
            </a:xfrm>
            <a:custGeom>
              <a:avLst/>
              <a:gdLst>
                <a:gd name="T0" fmla="*/ 8 w 8"/>
                <a:gd name="T1" fmla="*/ 7 h 8"/>
                <a:gd name="T2" fmla="*/ 2 w 8"/>
                <a:gd name="T3" fmla="*/ 2 h 8"/>
                <a:gd name="T4" fmla="*/ 0 w 8"/>
                <a:gd name="T5" fmla="*/ 3 h 8"/>
                <a:gd name="T6" fmla="*/ 6 w 8"/>
                <a:gd name="T7" fmla="*/ 8 h 8"/>
                <a:gd name="T8" fmla="*/ 8 w 8"/>
                <a:gd name="T9" fmla="*/ 7 h 8"/>
                <a:gd name="T10" fmla="*/ 8 w 8"/>
                <a:gd name="T11" fmla="*/ 7 h 8"/>
                <a:gd name="T12" fmla="*/ 8 w 8"/>
                <a:gd name="T13" fmla="*/ 7 h 8"/>
                <a:gd name="T14" fmla="*/ 8 w 8"/>
                <a:gd name="T15" fmla="*/ 3 h 8"/>
                <a:gd name="T16" fmla="*/ 6 w 8"/>
                <a:gd name="T17" fmla="*/ 2 h 8"/>
                <a:gd name="T18" fmla="*/ 5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3"/>
                  </a:lnTo>
                  <a:lnTo>
                    <a:pt x="6" y="8"/>
                  </a:lnTo>
                  <a:lnTo>
                    <a:pt x="8" y="7"/>
                  </a:lnTo>
                  <a:lnTo>
                    <a:pt x="8" y="3"/>
                  </a:lnTo>
                  <a:lnTo>
                    <a:pt x="6" y="2"/>
                  </a:lnTo>
                  <a:lnTo>
                    <a:pt x="5" y="0"/>
                  </a:lnTo>
                  <a:lnTo>
                    <a:pt x="2" y="2"/>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1" name="Freeform 3045"/>
            <p:cNvSpPr>
              <a:spLocks/>
            </p:cNvSpPr>
            <p:nvPr/>
          </p:nvSpPr>
          <p:spPr bwMode="auto">
            <a:xfrm>
              <a:off x="3682" y="3463"/>
              <a:ext cx="8" cy="8"/>
            </a:xfrm>
            <a:custGeom>
              <a:avLst/>
              <a:gdLst>
                <a:gd name="T0" fmla="*/ 6 w 8"/>
                <a:gd name="T1" fmla="*/ 6 h 8"/>
                <a:gd name="T2" fmla="*/ 0 w 8"/>
                <a:gd name="T3" fmla="*/ 1 h 8"/>
                <a:gd name="T4" fmla="*/ 0 w 8"/>
                <a:gd name="T5" fmla="*/ 3 h 8"/>
                <a:gd name="T6" fmla="*/ 6 w 8"/>
                <a:gd name="T7" fmla="*/ 8 h 8"/>
                <a:gd name="T8" fmla="*/ 6 w 8"/>
                <a:gd name="T9" fmla="*/ 6 h 8"/>
                <a:gd name="T10" fmla="*/ 6 w 8"/>
                <a:gd name="T11" fmla="*/ 6 h 8"/>
                <a:gd name="T12" fmla="*/ 6 w 8"/>
                <a:gd name="T13" fmla="*/ 6 h 8"/>
                <a:gd name="T14" fmla="*/ 8 w 8"/>
                <a:gd name="T15" fmla="*/ 3 h 8"/>
                <a:gd name="T16" fmla="*/ 6 w 8"/>
                <a:gd name="T17" fmla="*/ 1 h 8"/>
                <a:gd name="T18" fmla="*/ 3 w 8"/>
                <a:gd name="T19" fmla="*/ 0 h 8"/>
                <a:gd name="T20" fmla="*/ 0 w 8"/>
                <a:gd name="T21" fmla="*/ 1 h 8"/>
                <a:gd name="T22" fmla="*/ 6 w 8"/>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6" y="6"/>
                  </a:moveTo>
                  <a:lnTo>
                    <a:pt x="0" y="1"/>
                  </a:lnTo>
                  <a:lnTo>
                    <a:pt x="0" y="3"/>
                  </a:lnTo>
                  <a:lnTo>
                    <a:pt x="6" y="8"/>
                  </a:lnTo>
                  <a:lnTo>
                    <a:pt x="6" y="6"/>
                  </a:lnTo>
                  <a:lnTo>
                    <a:pt x="8" y="3"/>
                  </a:lnTo>
                  <a:lnTo>
                    <a:pt x="6" y="1"/>
                  </a:lnTo>
                  <a:lnTo>
                    <a:pt x="3" y="0"/>
                  </a:lnTo>
                  <a:lnTo>
                    <a:pt x="0" y="1"/>
                  </a:lnTo>
                  <a:lnTo>
                    <a:pt x="6"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2" name="Freeform 3046"/>
            <p:cNvSpPr>
              <a:spLocks/>
            </p:cNvSpPr>
            <p:nvPr/>
          </p:nvSpPr>
          <p:spPr bwMode="auto">
            <a:xfrm>
              <a:off x="3682" y="3463"/>
              <a:ext cx="8" cy="6"/>
            </a:xfrm>
            <a:custGeom>
              <a:avLst/>
              <a:gdLst>
                <a:gd name="T0" fmla="*/ 8 w 8"/>
                <a:gd name="T1" fmla="*/ 4 h 6"/>
                <a:gd name="T2" fmla="*/ 1 w 8"/>
                <a:gd name="T3" fmla="*/ 1 h 6"/>
                <a:gd name="T4" fmla="*/ 0 w 8"/>
                <a:gd name="T5" fmla="*/ 1 h 6"/>
                <a:gd name="T6" fmla="*/ 6 w 8"/>
                <a:gd name="T7" fmla="*/ 6 h 6"/>
                <a:gd name="T8" fmla="*/ 8 w 8"/>
                <a:gd name="T9" fmla="*/ 4 h 6"/>
                <a:gd name="T10" fmla="*/ 8 w 8"/>
                <a:gd name="T11" fmla="*/ 4 h 6"/>
                <a:gd name="T12" fmla="*/ 8 w 8"/>
                <a:gd name="T13" fmla="*/ 4 h 6"/>
                <a:gd name="T14" fmla="*/ 8 w 8"/>
                <a:gd name="T15" fmla="*/ 1 h 6"/>
                <a:gd name="T16" fmla="*/ 6 w 8"/>
                <a:gd name="T17" fmla="*/ 0 h 6"/>
                <a:gd name="T18" fmla="*/ 4 w 8"/>
                <a:gd name="T19" fmla="*/ 0 h 6"/>
                <a:gd name="T20" fmla="*/ 1 w 8"/>
                <a:gd name="T21" fmla="*/ 1 h 6"/>
                <a:gd name="T22" fmla="*/ 8 w 8"/>
                <a:gd name="T23" fmla="*/ 4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4"/>
                  </a:moveTo>
                  <a:lnTo>
                    <a:pt x="1" y="1"/>
                  </a:lnTo>
                  <a:lnTo>
                    <a:pt x="0" y="1"/>
                  </a:lnTo>
                  <a:lnTo>
                    <a:pt x="6" y="6"/>
                  </a:lnTo>
                  <a:lnTo>
                    <a:pt x="8" y="4"/>
                  </a:lnTo>
                  <a:lnTo>
                    <a:pt x="8" y="1"/>
                  </a:lnTo>
                  <a:lnTo>
                    <a:pt x="6" y="0"/>
                  </a:lnTo>
                  <a:lnTo>
                    <a:pt x="4" y="0"/>
                  </a:lnTo>
                  <a:lnTo>
                    <a:pt x="1" y="1"/>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3" name="Freeform 3047"/>
            <p:cNvSpPr>
              <a:spLocks/>
            </p:cNvSpPr>
            <p:nvPr/>
          </p:nvSpPr>
          <p:spPr bwMode="auto">
            <a:xfrm>
              <a:off x="3683" y="3461"/>
              <a:ext cx="8" cy="6"/>
            </a:xfrm>
            <a:custGeom>
              <a:avLst/>
              <a:gdLst>
                <a:gd name="T0" fmla="*/ 2 w 8"/>
                <a:gd name="T1" fmla="*/ 2 h 6"/>
                <a:gd name="T2" fmla="*/ 0 w 8"/>
                <a:gd name="T3" fmla="*/ 2 h 6"/>
                <a:gd name="T4" fmla="*/ 0 w 8"/>
                <a:gd name="T5" fmla="*/ 3 h 6"/>
                <a:gd name="T6" fmla="*/ 7 w 8"/>
                <a:gd name="T7" fmla="*/ 6 h 6"/>
                <a:gd name="T8" fmla="*/ 8 w 8"/>
                <a:gd name="T9" fmla="*/ 5 h 6"/>
                <a:gd name="T10" fmla="*/ 2 w 8"/>
                <a:gd name="T11" fmla="*/ 2 h 6"/>
                <a:gd name="T12" fmla="*/ 8 w 8"/>
                <a:gd name="T13" fmla="*/ 5 h 6"/>
                <a:gd name="T14" fmla="*/ 8 w 8"/>
                <a:gd name="T15" fmla="*/ 2 h 6"/>
                <a:gd name="T16" fmla="*/ 7 w 8"/>
                <a:gd name="T17" fmla="*/ 0 h 6"/>
                <a:gd name="T18" fmla="*/ 3 w 8"/>
                <a:gd name="T19" fmla="*/ 0 h 6"/>
                <a:gd name="T20" fmla="*/ 0 w 8"/>
                <a:gd name="T21" fmla="*/ 2 h 6"/>
                <a:gd name="T22" fmla="*/ 2 w 8"/>
                <a:gd name="T23" fmla="*/ 2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2"/>
                  </a:moveTo>
                  <a:lnTo>
                    <a:pt x="0" y="2"/>
                  </a:lnTo>
                  <a:lnTo>
                    <a:pt x="0" y="3"/>
                  </a:lnTo>
                  <a:lnTo>
                    <a:pt x="7" y="6"/>
                  </a:lnTo>
                  <a:lnTo>
                    <a:pt x="8" y="5"/>
                  </a:lnTo>
                  <a:lnTo>
                    <a:pt x="2" y="2"/>
                  </a:lnTo>
                  <a:lnTo>
                    <a:pt x="8" y="5"/>
                  </a:lnTo>
                  <a:lnTo>
                    <a:pt x="8" y="2"/>
                  </a:lnTo>
                  <a:lnTo>
                    <a:pt x="7" y="0"/>
                  </a:lnTo>
                  <a:lnTo>
                    <a:pt x="3" y="0"/>
                  </a:lnTo>
                  <a:lnTo>
                    <a:pt x="0" y="2"/>
                  </a:lnTo>
                  <a:lnTo>
                    <a:pt x="2"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4" name="Freeform 3048"/>
            <p:cNvSpPr>
              <a:spLocks/>
            </p:cNvSpPr>
            <p:nvPr/>
          </p:nvSpPr>
          <p:spPr bwMode="auto">
            <a:xfrm>
              <a:off x="3685" y="3459"/>
              <a:ext cx="6" cy="7"/>
            </a:xfrm>
            <a:custGeom>
              <a:avLst/>
              <a:gdLst>
                <a:gd name="T0" fmla="*/ 6 w 6"/>
                <a:gd name="T1" fmla="*/ 5 h 7"/>
                <a:gd name="T2" fmla="*/ 0 w 6"/>
                <a:gd name="T3" fmla="*/ 2 h 7"/>
                <a:gd name="T4" fmla="*/ 0 w 6"/>
                <a:gd name="T5" fmla="*/ 4 h 7"/>
                <a:gd name="T6" fmla="*/ 5 w 6"/>
                <a:gd name="T7" fmla="*/ 7 h 7"/>
                <a:gd name="T8" fmla="*/ 6 w 6"/>
                <a:gd name="T9" fmla="*/ 5 h 7"/>
                <a:gd name="T10" fmla="*/ 6 w 6"/>
                <a:gd name="T11" fmla="*/ 5 h 7"/>
                <a:gd name="T12" fmla="*/ 6 w 6"/>
                <a:gd name="T13" fmla="*/ 5 h 7"/>
                <a:gd name="T14" fmla="*/ 6 w 6"/>
                <a:gd name="T15" fmla="*/ 4 h 7"/>
                <a:gd name="T16" fmla="*/ 5 w 6"/>
                <a:gd name="T17" fmla="*/ 0 h 7"/>
                <a:gd name="T18" fmla="*/ 3 w 6"/>
                <a:gd name="T19" fmla="*/ 0 h 7"/>
                <a:gd name="T20" fmla="*/ 0 w 6"/>
                <a:gd name="T21" fmla="*/ 2 h 7"/>
                <a:gd name="T22" fmla="*/ 6 w 6"/>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7">
                  <a:moveTo>
                    <a:pt x="6" y="5"/>
                  </a:moveTo>
                  <a:lnTo>
                    <a:pt x="0" y="2"/>
                  </a:lnTo>
                  <a:lnTo>
                    <a:pt x="0" y="4"/>
                  </a:lnTo>
                  <a:lnTo>
                    <a:pt x="5" y="7"/>
                  </a:lnTo>
                  <a:lnTo>
                    <a:pt x="6" y="5"/>
                  </a:lnTo>
                  <a:lnTo>
                    <a:pt x="6" y="4"/>
                  </a:lnTo>
                  <a:lnTo>
                    <a:pt x="5" y="0"/>
                  </a:lnTo>
                  <a:lnTo>
                    <a:pt x="3" y="0"/>
                  </a:lnTo>
                  <a:lnTo>
                    <a:pt x="0" y="2"/>
                  </a:lnTo>
                  <a:lnTo>
                    <a:pt x="6"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5" name="Freeform 3049"/>
            <p:cNvSpPr>
              <a:spLocks/>
            </p:cNvSpPr>
            <p:nvPr/>
          </p:nvSpPr>
          <p:spPr bwMode="auto">
            <a:xfrm>
              <a:off x="3685" y="3458"/>
              <a:ext cx="8" cy="6"/>
            </a:xfrm>
            <a:custGeom>
              <a:avLst/>
              <a:gdLst>
                <a:gd name="T0" fmla="*/ 8 w 8"/>
                <a:gd name="T1" fmla="*/ 5 h 6"/>
                <a:gd name="T2" fmla="*/ 1 w 8"/>
                <a:gd name="T3" fmla="*/ 1 h 6"/>
                <a:gd name="T4" fmla="*/ 0 w 8"/>
                <a:gd name="T5" fmla="*/ 3 h 6"/>
                <a:gd name="T6" fmla="*/ 6 w 8"/>
                <a:gd name="T7" fmla="*/ 6 h 6"/>
                <a:gd name="T8" fmla="*/ 8 w 8"/>
                <a:gd name="T9" fmla="*/ 5 h 6"/>
                <a:gd name="T10" fmla="*/ 8 w 8"/>
                <a:gd name="T11" fmla="*/ 5 h 6"/>
                <a:gd name="T12" fmla="*/ 8 w 8"/>
                <a:gd name="T13" fmla="*/ 5 h 6"/>
                <a:gd name="T14" fmla="*/ 8 w 8"/>
                <a:gd name="T15" fmla="*/ 1 h 6"/>
                <a:gd name="T16" fmla="*/ 6 w 8"/>
                <a:gd name="T17" fmla="*/ 0 h 6"/>
                <a:gd name="T18" fmla="*/ 3 w 8"/>
                <a:gd name="T19" fmla="*/ 0 h 6"/>
                <a:gd name="T20" fmla="*/ 1 w 8"/>
                <a:gd name="T21" fmla="*/ 1 h 6"/>
                <a:gd name="T22" fmla="*/ 8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8" y="5"/>
                  </a:moveTo>
                  <a:lnTo>
                    <a:pt x="1" y="1"/>
                  </a:lnTo>
                  <a:lnTo>
                    <a:pt x="0" y="3"/>
                  </a:lnTo>
                  <a:lnTo>
                    <a:pt x="6" y="6"/>
                  </a:lnTo>
                  <a:lnTo>
                    <a:pt x="8" y="5"/>
                  </a:lnTo>
                  <a:lnTo>
                    <a:pt x="8" y="1"/>
                  </a:lnTo>
                  <a:lnTo>
                    <a:pt x="6" y="0"/>
                  </a:lnTo>
                  <a:lnTo>
                    <a:pt x="3" y="0"/>
                  </a:lnTo>
                  <a:lnTo>
                    <a:pt x="1" y="1"/>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6" name="Freeform 3050"/>
            <p:cNvSpPr>
              <a:spLocks/>
            </p:cNvSpPr>
            <p:nvPr/>
          </p:nvSpPr>
          <p:spPr bwMode="auto">
            <a:xfrm>
              <a:off x="3686" y="3456"/>
              <a:ext cx="9" cy="7"/>
            </a:xfrm>
            <a:custGeom>
              <a:avLst/>
              <a:gdLst>
                <a:gd name="T0" fmla="*/ 7 w 9"/>
                <a:gd name="T1" fmla="*/ 5 h 7"/>
                <a:gd name="T2" fmla="*/ 0 w 9"/>
                <a:gd name="T3" fmla="*/ 2 h 7"/>
                <a:gd name="T4" fmla="*/ 0 w 9"/>
                <a:gd name="T5" fmla="*/ 3 h 7"/>
                <a:gd name="T6" fmla="*/ 7 w 9"/>
                <a:gd name="T7" fmla="*/ 7 h 7"/>
                <a:gd name="T8" fmla="*/ 7 w 9"/>
                <a:gd name="T9" fmla="*/ 5 h 7"/>
                <a:gd name="T10" fmla="*/ 7 w 9"/>
                <a:gd name="T11" fmla="*/ 5 h 7"/>
                <a:gd name="T12" fmla="*/ 7 w 9"/>
                <a:gd name="T13" fmla="*/ 5 h 7"/>
                <a:gd name="T14" fmla="*/ 9 w 9"/>
                <a:gd name="T15" fmla="*/ 2 h 7"/>
                <a:gd name="T16" fmla="*/ 5 w 9"/>
                <a:gd name="T17" fmla="*/ 0 h 7"/>
                <a:gd name="T18" fmla="*/ 4 w 9"/>
                <a:gd name="T19" fmla="*/ 0 h 7"/>
                <a:gd name="T20" fmla="*/ 0 w 9"/>
                <a:gd name="T21" fmla="*/ 2 h 7"/>
                <a:gd name="T22" fmla="*/ 7 w 9"/>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7">
                  <a:moveTo>
                    <a:pt x="7" y="5"/>
                  </a:moveTo>
                  <a:lnTo>
                    <a:pt x="0" y="2"/>
                  </a:lnTo>
                  <a:lnTo>
                    <a:pt x="0" y="3"/>
                  </a:lnTo>
                  <a:lnTo>
                    <a:pt x="7" y="7"/>
                  </a:lnTo>
                  <a:lnTo>
                    <a:pt x="7" y="5"/>
                  </a:lnTo>
                  <a:lnTo>
                    <a:pt x="9" y="2"/>
                  </a:lnTo>
                  <a:lnTo>
                    <a:pt x="5" y="0"/>
                  </a:lnTo>
                  <a:lnTo>
                    <a:pt x="4" y="0"/>
                  </a:lnTo>
                  <a:lnTo>
                    <a:pt x="0" y="2"/>
                  </a:lnTo>
                  <a:lnTo>
                    <a:pt x="7"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7" name="Freeform 3051"/>
            <p:cNvSpPr>
              <a:spLocks/>
            </p:cNvSpPr>
            <p:nvPr/>
          </p:nvSpPr>
          <p:spPr bwMode="auto">
            <a:xfrm>
              <a:off x="3686" y="3453"/>
              <a:ext cx="9" cy="8"/>
            </a:xfrm>
            <a:custGeom>
              <a:avLst/>
              <a:gdLst>
                <a:gd name="T0" fmla="*/ 2 w 9"/>
                <a:gd name="T1" fmla="*/ 3 h 8"/>
                <a:gd name="T2" fmla="*/ 2 w 9"/>
                <a:gd name="T3" fmla="*/ 3 h 8"/>
                <a:gd name="T4" fmla="*/ 0 w 9"/>
                <a:gd name="T5" fmla="*/ 5 h 8"/>
                <a:gd name="T6" fmla="*/ 7 w 9"/>
                <a:gd name="T7" fmla="*/ 8 h 8"/>
                <a:gd name="T8" fmla="*/ 9 w 9"/>
                <a:gd name="T9" fmla="*/ 6 h 8"/>
                <a:gd name="T10" fmla="*/ 2 w 9"/>
                <a:gd name="T11" fmla="*/ 3 h 8"/>
                <a:gd name="T12" fmla="*/ 9 w 9"/>
                <a:gd name="T13" fmla="*/ 6 h 8"/>
                <a:gd name="T14" fmla="*/ 9 w 9"/>
                <a:gd name="T15" fmla="*/ 3 h 8"/>
                <a:gd name="T16" fmla="*/ 7 w 9"/>
                <a:gd name="T17" fmla="*/ 1 h 8"/>
                <a:gd name="T18" fmla="*/ 4 w 9"/>
                <a:gd name="T19" fmla="*/ 0 h 8"/>
                <a:gd name="T20" fmla="*/ 2 w 9"/>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2" y="3"/>
                  </a:moveTo>
                  <a:lnTo>
                    <a:pt x="2" y="3"/>
                  </a:lnTo>
                  <a:lnTo>
                    <a:pt x="0" y="5"/>
                  </a:lnTo>
                  <a:lnTo>
                    <a:pt x="7" y="8"/>
                  </a:lnTo>
                  <a:lnTo>
                    <a:pt x="9" y="6"/>
                  </a:lnTo>
                  <a:lnTo>
                    <a:pt x="2" y="3"/>
                  </a:lnTo>
                  <a:lnTo>
                    <a:pt x="9" y="6"/>
                  </a:lnTo>
                  <a:lnTo>
                    <a:pt x="9" y="3"/>
                  </a:lnTo>
                  <a:lnTo>
                    <a:pt x="7" y="1"/>
                  </a:lnTo>
                  <a:lnTo>
                    <a:pt x="4" y="0"/>
                  </a:lnTo>
                  <a:lnTo>
                    <a:pt x="2"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8" name="Freeform 3052"/>
            <p:cNvSpPr>
              <a:spLocks/>
            </p:cNvSpPr>
            <p:nvPr/>
          </p:nvSpPr>
          <p:spPr bwMode="auto">
            <a:xfrm>
              <a:off x="3688" y="3451"/>
              <a:ext cx="8" cy="8"/>
            </a:xfrm>
            <a:custGeom>
              <a:avLst/>
              <a:gdLst>
                <a:gd name="T0" fmla="*/ 8 w 8"/>
                <a:gd name="T1" fmla="*/ 7 h 8"/>
                <a:gd name="T2" fmla="*/ 2 w 8"/>
                <a:gd name="T3" fmla="*/ 2 h 8"/>
                <a:gd name="T4" fmla="*/ 0 w 8"/>
                <a:gd name="T5" fmla="*/ 5 h 8"/>
                <a:gd name="T6" fmla="*/ 7 w 8"/>
                <a:gd name="T7" fmla="*/ 8 h 8"/>
                <a:gd name="T8" fmla="*/ 8 w 8"/>
                <a:gd name="T9" fmla="*/ 7 h 8"/>
                <a:gd name="T10" fmla="*/ 8 w 8"/>
                <a:gd name="T11" fmla="*/ 7 h 8"/>
                <a:gd name="T12" fmla="*/ 8 w 8"/>
                <a:gd name="T13" fmla="*/ 7 h 8"/>
                <a:gd name="T14" fmla="*/ 8 w 8"/>
                <a:gd name="T15" fmla="*/ 3 h 8"/>
                <a:gd name="T16" fmla="*/ 7 w 8"/>
                <a:gd name="T17" fmla="*/ 2 h 8"/>
                <a:gd name="T18" fmla="*/ 3 w 8"/>
                <a:gd name="T19" fmla="*/ 0 h 8"/>
                <a:gd name="T20" fmla="*/ 2 w 8"/>
                <a:gd name="T21" fmla="*/ 2 h 8"/>
                <a:gd name="T22" fmla="*/ 8 w 8"/>
                <a:gd name="T23" fmla="*/ 7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7"/>
                  </a:moveTo>
                  <a:lnTo>
                    <a:pt x="2" y="2"/>
                  </a:lnTo>
                  <a:lnTo>
                    <a:pt x="0" y="5"/>
                  </a:lnTo>
                  <a:lnTo>
                    <a:pt x="7" y="8"/>
                  </a:lnTo>
                  <a:lnTo>
                    <a:pt x="8" y="7"/>
                  </a:lnTo>
                  <a:lnTo>
                    <a:pt x="8" y="3"/>
                  </a:lnTo>
                  <a:lnTo>
                    <a:pt x="7" y="2"/>
                  </a:lnTo>
                  <a:lnTo>
                    <a:pt x="3" y="0"/>
                  </a:lnTo>
                  <a:lnTo>
                    <a:pt x="2" y="2"/>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9" name="Freeform 3053"/>
            <p:cNvSpPr>
              <a:spLocks/>
            </p:cNvSpPr>
            <p:nvPr/>
          </p:nvSpPr>
          <p:spPr bwMode="auto">
            <a:xfrm>
              <a:off x="3688" y="3450"/>
              <a:ext cx="8" cy="8"/>
            </a:xfrm>
            <a:custGeom>
              <a:avLst/>
              <a:gdLst>
                <a:gd name="T0" fmla="*/ 8 w 8"/>
                <a:gd name="T1" fmla="*/ 4 h 8"/>
                <a:gd name="T2" fmla="*/ 2 w 8"/>
                <a:gd name="T3" fmla="*/ 1 h 8"/>
                <a:gd name="T4" fmla="*/ 0 w 8"/>
                <a:gd name="T5" fmla="*/ 4 h 8"/>
                <a:gd name="T6" fmla="*/ 8 w 8"/>
                <a:gd name="T7" fmla="*/ 8 h 8"/>
                <a:gd name="T8" fmla="*/ 8 w 8"/>
                <a:gd name="T9" fmla="*/ 4 h 8"/>
                <a:gd name="T10" fmla="*/ 8 w 8"/>
                <a:gd name="T11" fmla="*/ 4 h 8"/>
                <a:gd name="T12" fmla="*/ 8 w 8"/>
                <a:gd name="T13" fmla="*/ 4 h 8"/>
                <a:gd name="T14" fmla="*/ 8 w 8"/>
                <a:gd name="T15" fmla="*/ 1 h 8"/>
                <a:gd name="T16" fmla="*/ 7 w 8"/>
                <a:gd name="T17" fmla="*/ 0 h 8"/>
                <a:gd name="T18" fmla="*/ 3 w 8"/>
                <a:gd name="T19" fmla="*/ 0 h 8"/>
                <a:gd name="T20" fmla="*/ 2 w 8"/>
                <a:gd name="T21" fmla="*/ 1 h 8"/>
                <a:gd name="T22" fmla="*/ 8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4"/>
                  </a:moveTo>
                  <a:lnTo>
                    <a:pt x="2" y="1"/>
                  </a:lnTo>
                  <a:lnTo>
                    <a:pt x="0" y="4"/>
                  </a:lnTo>
                  <a:lnTo>
                    <a:pt x="8" y="8"/>
                  </a:lnTo>
                  <a:lnTo>
                    <a:pt x="8" y="4"/>
                  </a:lnTo>
                  <a:lnTo>
                    <a:pt x="8" y="1"/>
                  </a:lnTo>
                  <a:lnTo>
                    <a:pt x="7" y="0"/>
                  </a:lnTo>
                  <a:lnTo>
                    <a:pt x="3" y="0"/>
                  </a:lnTo>
                  <a:lnTo>
                    <a:pt x="2" y="1"/>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0" name="Freeform 3054"/>
            <p:cNvSpPr>
              <a:spLocks/>
            </p:cNvSpPr>
            <p:nvPr/>
          </p:nvSpPr>
          <p:spPr bwMode="auto">
            <a:xfrm>
              <a:off x="3690" y="3448"/>
              <a:ext cx="8" cy="6"/>
            </a:xfrm>
            <a:custGeom>
              <a:avLst/>
              <a:gdLst>
                <a:gd name="T0" fmla="*/ 1 w 8"/>
                <a:gd name="T1" fmla="*/ 2 h 6"/>
                <a:gd name="T2" fmla="*/ 1 w 8"/>
                <a:gd name="T3" fmla="*/ 2 h 6"/>
                <a:gd name="T4" fmla="*/ 0 w 8"/>
                <a:gd name="T5" fmla="*/ 3 h 6"/>
                <a:gd name="T6" fmla="*/ 6 w 8"/>
                <a:gd name="T7" fmla="*/ 6 h 6"/>
                <a:gd name="T8" fmla="*/ 8 w 8"/>
                <a:gd name="T9" fmla="*/ 5 h 6"/>
                <a:gd name="T10" fmla="*/ 1 w 8"/>
                <a:gd name="T11" fmla="*/ 2 h 6"/>
                <a:gd name="T12" fmla="*/ 8 w 8"/>
                <a:gd name="T13" fmla="*/ 5 h 6"/>
                <a:gd name="T14" fmla="*/ 8 w 8"/>
                <a:gd name="T15" fmla="*/ 2 h 6"/>
                <a:gd name="T16" fmla="*/ 6 w 8"/>
                <a:gd name="T17" fmla="*/ 0 h 6"/>
                <a:gd name="T18" fmla="*/ 3 w 8"/>
                <a:gd name="T19" fmla="*/ 0 h 6"/>
                <a:gd name="T20" fmla="*/ 1 w 8"/>
                <a:gd name="T21" fmla="*/ 2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1" y="2"/>
                  </a:moveTo>
                  <a:lnTo>
                    <a:pt x="1" y="2"/>
                  </a:lnTo>
                  <a:lnTo>
                    <a:pt x="0" y="3"/>
                  </a:lnTo>
                  <a:lnTo>
                    <a:pt x="6" y="6"/>
                  </a:lnTo>
                  <a:lnTo>
                    <a:pt x="8" y="5"/>
                  </a:lnTo>
                  <a:lnTo>
                    <a:pt x="1" y="2"/>
                  </a:lnTo>
                  <a:lnTo>
                    <a:pt x="8" y="5"/>
                  </a:lnTo>
                  <a:lnTo>
                    <a:pt x="8" y="2"/>
                  </a:lnTo>
                  <a:lnTo>
                    <a:pt x="6" y="0"/>
                  </a:lnTo>
                  <a:lnTo>
                    <a:pt x="3" y="0"/>
                  </a:lnTo>
                  <a:lnTo>
                    <a:pt x="1"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1" name="Freeform 3055"/>
            <p:cNvSpPr>
              <a:spLocks/>
            </p:cNvSpPr>
            <p:nvPr/>
          </p:nvSpPr>
          <p:spPr bwMode="auto">
            <a:xfrm>
              <a:off x="3691" y="3445"/>
              <a:ext cx="8" cy="8"/>
            </a:xfrm>
            <a:custGeom>
              <a:avLst/>
              <a:gdLst>
                <a:gd name="T0" fmla="*/ 8 w 8"/>
                <a:gd name="T1" fmla="*/ 5 h 8"/>
                <a:gd name="T2" fmla="*/ 0 w 8"/>
                <a:gd name="T3" fmla="*/ 3 h 8"/>
                <a:gd name="T4" fmla="*/ 0 w 8"/>
                <a:gd name="T5" fmla="*/ 5 h 8"/>
                <a:gd name="T6" fmla="*/ 7 w 8"/>
                <a:gd name="T7" fmla="*/ 8 h 8"/>
                <a:gd name="T8" fmla="*/ 8 w 8"/>
                <a:gd name="T9" fmla="*/ 6 h 8"/>
                <a:gd name="T10" fmla="*/ 8 w 8"/>
                <a:gd name="T11" fmla="*/ 5 h 8"/>
                <a:gd name="T12" fmla="*/ 8 w 8"/>
                <a:gd name="T13" fmla="*/ 6 h 8"/>
                <a:gd name="T14" fmla="*/ 8 w 8"/>
                <a:gd name="T15" fmla="*/ 3 h 8"/>
                <a:gd name="T16" fmla="*/ 5 w 8"/>
                <a:gd name="T17" fmla="*/ 0 h 8"/>
                <a:gd name="T18" fmla="*/ 4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5"/>
                  </a:lnTo>
                  <a:lnTo>
                    <a:pt x="7" y="8"/>
                  </a:lnTo>
                  <a:lnTo>
                    <a:pt x="8" y="6"/>
                  </a:lnTo>
                  <a:lnTo>
                    <a:pt x="8" y="5"/>
                  </a:lnTo>
                  <a:lnTo>
                    <a:pt x="8" y="6"/>
                  </a:lnTo>
                  <a:lnTo>
                    <a:pt x="8" y="3"/>
                  </a:lnTo>
                  <a:lnTo>
                    <a:pt x="5" y="0"/>
                  </a:lnTo>
                  <a:lnTo>
                    <a:pt x="4" y="0"/>
                  </a:lnTo>
                  <a:lnTo>
                    <a:pt x="0"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2" name="Freeform 3056"/>
            <p:cNvSpPr>
              <a:spLocks/>
            </p:cNvSpPr>
            <p:nvPr/>
          </p:nvSpPr>
          <p:spPr bwMode="auto">
            <a:xfrm>
              <a:off x="3691" y="3443"/>
              <a:ext cx="8" cy="7"/>
            </a:xfrm>
            <a:custGeom>
              <a:avLst/>
              <a:gdLst>
                <a:gd name="T0" fmla="*/ 8 w 8"/>
                <a:gd name="T1" fmla="*/ 5 h 7"/>
                <a:gd name="T2" fmla="*/ 2 w 8"/>
                <a:gd name="T3" fmla="*/ 2 h 7"/>
                <a:gd name="T4" fmla="*/ 0 w 8"/>
                <a:gd name="T5" fmla="*/ 5 h 7"/>
                <a:gd name="T6" fmla="*/ 8 w 8"/>
                <a:gd name="T7" fmla="*/ 7 h 7"/>
                <a:gd name="T8" fmla="*/ 8 w 8"/>
                <a:gd name="T9" fmla="*/ 5 h 7"/>
                <a:gd name="T10" fmla="*/ 8 w 8"/>
                <a:gd name="T11" fmla="*/ 5 h 7"/>
                <a:gd name="T12" fmla="*/ 8 w 8"/>
                <a:gd name="T13" fmla="*/ 5 h 7"/>
                <a:gd name="T14" fmla="*/ 8 w 8"/>
                <a:gd name="T15" fmla="*/ 2 h 7"/>
                <a:gd name="T16" fmla="*/ 7 w 8"/>
                <a:gd name="T17" fmla="*/ 0 h 7"/>
                <a:gd name="T18" fmla="*/ 4 w 8"/>
                <a:gd name="T19" fmla="*/ 0 h 7"/>
                <a:gd name="T20" fmla="*/ 2 w 8"/>
                <a:gd name="T21" fmla="*/ 2 h 7"/>
                <a:gd name="T22" fmla="*/ 8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8" y="5"/>
                  </a:moveTo>
                  <a:lnTo>
                    <a:pt x="2" y="2"/>
                  </a:lnTo>
                  <a:lnTo>
                    <a:pt x="0" y="5"/>
                  </a:lnTo>
                  <a:lnTo>
                    <a:pt x="8" y="7"/>
                  </a:lnTo>
                  <a:lnTo>
                    <a:pt x="8" y="5"/>
                  </a:lnTo>
                  <a:lnTo>
                    <a:pt x="8" y="2"/>
                  </a:lnTo>
                  <a:lnTo>
                    <a:pt x="7" y="0"/>
                  </a:lnTo>
                  <a:lnTo>
                    <a:pt x="4" y="0"/>
                  </a:lnTo>
                  <a:lnTo>
                    <a:pt x="2" y="2"/>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3" name="Freeform 3057"/>
            <p:cNvSpPr>
              <a:spLocks/>
            </p:cNvSpPr>
            <p:nvPr/>
          </p:nvSpPr>
          <p:spPr bwMode="auto">
            <a:xfrm>
              <a:off x="3693" y="3440"/>
              <a:ext cx="8" cy="8"/>
            </a:xfrm>
            <a:custGeom>
              <a:avLst/>
              <a:gdLst>
                <a:gd name="T0" fmla="*/ 8 w 8"/>
                <a:gd name="T1" fmla="*/ 5 h 8"/>
                <a:gd name="T2" fmla="*/ 0 w 8"/>
                <a:gd name="T3" fmla="*/ 3 h 8"/>
                <a:gd name="T4" fmla="*/ 0 w 8"/>
                <a:gd name="T5" fmla="*/ 5 h 8"/>
                <a:gd name="T6" fmla="*/ 6 w 8"/>
                <a:gd name="T7" fmla="*/ 8 h 8"/>
                <a:gd name="T8" fmla="*/ 8 w 8"/>
                <a:gd name="T9" fmla="*/ 5 h 8"/>
                <a:gd name="T10" fmla="*/ 8 w 8"/>
                <a:gd name="T11" fmla="*/ 5 h 8"/>
                <a:gd name="T12" fmla="*/ 8 w 8"/>
                <a:gd name="T13" fmla="*/ 5 h 8"/>
                <a:gd name="T14" fmla="*/ 8 w 8"/>
                <a:gd name="T15" fmla="*/ 3 h 8"/>
                <a:gd name="T16" fmla="*/ 5 w 8"/>
                <a:gd name="T17" fmla="*/ 0 h 8"/>
                <a:gd name="T18" fmla="*/ 3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5"/>
                  </a:lnTo>
                  <a:lnTo>
                    <a:pt x="6" y="8"/>
                  </a:lnTo>
                  <a:lnTo>
                    <a:pt x="8" y="5"/>
                  </a:lnTo>
                  <a:lnTo>
                    <a:pt x="8" y="3"/>
                  </a:lnTo>
                  <a:lnTo>
                    <a:pt x="5" y="0"/>
                  </a:lnTo>
                  <a:lnTo>
                    <a:pt x="3" y="0"/>
                  </a:lnTo>
                  <a:lnTo>
                    <a:pt x="0"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4" name="Freeform 3058"/>
            <p:cNvSpPr>
              <a:spLocks/>
            </p:cNvSpPr>
            <p:nvPr/>
          </p:nvSpPr>
          <p:spPr bwMode="auto">
            <a:xfrm>
              <a:off x="3693" y="3438"/>
              <a:ext cx="8" cy="7"/>
            </a:xfrm>
            <a:custGeom>
              <a:avLst/>
              <a:gdLst>
                <a:gd name="T0" fmla="*/ 2 w 8"/>
                <a:gd name="T1" fmla="*/ 2 h 7"/>
                <a:gd name="T2" fmla="*/ 2 w 8"/>
                <a:gd name="T3" fmla="*/ 2 h 7"/>
                <a:gd name="T4" fmla="*/ 0 w 8"/>
                <a:gd name="T5" fmla="*/ 5 h 7"/>
                <a:gd name="T6" fmla="*/ 8 w 8"/>
                <a:gd name="T7" fmla="*/ 7 h 7"/>
                <a:gd name="T8" fmla="*/ 8 w 8"/>
                <a:gd name="T9" fmla="*/ 5 h 7"/>
                <a:gd name="T10" fmla="*/ 2 w 8"/>
                <a:gd name="T11" fmla="*/ 2 h 7"/>
                <a:gd name="T12" fmla="*/ 8 w 8"/>
                <a:gd name="T13" fmla="*/ 5 h 7"/>
                <a:gd name="T14" fmla="*/ 8 w 8"/>
                <a:gd name="T15" fmla="*/ 2 h 7"/>
                <a:gd name="T16" fmla="*/ 6 w 8"/>
                <a:gd name="T17" fmla="*/ 0 h 7"/>
                <a:gd name="T18" fmla="*/ 3 w 8"/>
                <a:gd name="T19" fmla="*/ 0 h 7"/>
                <a:gd name="T20" fmla="*/ 2 w 8"/>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7">
                  <a:moveTo>
                    <a:pt x="2" y="2"/>
                  </a:moveTo>
                  <a:lnTo>
                    <a:pt x="2" y="2"/>
                  </a:lnTo>
                  <a:lnTo>
                    <a:pt x="0" y="5"/>
                  </a:lnTo>
                  <a:lnTo>
                    <a:pt x="8" y="7"/>
                  </a:lnTo>
                  <a:lnTo>
                    <a:pt x="8" y="5"/>
                  </a:lnTo>
                  <a:lnTo>
                    <a:pt x="2" y="2"/>
                  </a:lnTo>
                  <a:lnTo>
                    <a:pt x="8" y="5"/>
                  </a:lnTo>
                  <a:lnTo>
                    <a:pt x="8" y="2"/>
                  </a:lnTo>
                  <a:lnTo>
                    <a:pt x="6" y="0"/>
                  </a:lnTo>
                  <a:lnTo>
                    <a:pt x="3" y="0"/>
                  </a:lnTo>
                  <a:lnTo>
                    <a:pt x="2"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5" name="Freeform 3059"/>
            <p:cNvSpPr>
              <a:spLocks/>
            </p:cNvSpPr>
            <p:nvPr/>
          </p:nvSpPr>
          <p:spPr bwMode="auto">
            <a:xfrm>
              <a:off x="3695" y="3435"/>
              <a:ext cx="8" cy="8"/>
            </a:xfrm>
            <a:custGeom>
              <a:avLst/>
              <a:gdLst>
                <a:gd name="T0" fmla="*/ 8 w 8"/>
                <a:gd name="T1" fmla="*/ 5 h 8"/>
                <a:gd name="T2" fmla="*/ 1 w 8"/>
                <a:gd name="T3" fmla="*/ 2 h 8"/>
                <a:gd name="T4" fmla="*/ 0 w 8"/>
                <a:gd name="T5" fmla="*/ 5 h 8"/>
                <a:gd name="T6" fmla="*/ 6 w 8"/>
                <a:gd name="T7" fmla="*/ 8 h 8"/>
                <a:gd name="T8" fmla="*/ 8 w 8"/>
                <a:gd name="T9" fmla="*/ 5 h 8"/>
                <a:gd name="T10" fmla="*/ 8 w 8"/>
                <a:gd name="T11" fmla="*/ 5 h 8"/>
                <a:gd name="T12" fmla="*/ 8 w 8"/>
                <a:gd name="T13" fmla="*/ 5 h 8"/>
                <a:gd name="T14" fmla="*/ 8 w 8"/>
                <a:gd name="T15" fmla="*/ 2 h 8"/>
                <a:gd name="T16" fmla="*/ 6 w 8"/>
                <a:gd name="T17" fmla="*/ 0 h 8"/>
                <a:gd name="T18" fmla="*/ 3 w 8"/>
                <a:gd name="T19" fmla="*/ 0 h 8"/>
                <a:gd name="T20" fmla="*/ 1 w 8"/>
                <a:gd name="T21" fmla="*/ 2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1" y="2"/>
                  </a:lnTo>
                  <a:lnTo>
                    <a:pt x="0" y="5"/>
                  </a:lnTo>
                  <a:lnTo>
                    <a:pt x="6" y="8"/>
                  </a:lnTo>
                  <a:lnTo>
                    <a:pt x="8" y="5"/>
                  </a:lnTo>
                  <a:lnTo>
                    <a:pt x="8" y="2"/>
                  </a:lnTo>
                  <a:lnTo>
                    <a:pt x="6" y="0"/>
                  </a:lnTo>
                  <a:lnTo>
                    <a:pt x="3" y="0"/>
                  </a:lnTo>
                  <a:lnTo>
                    <a:pt x="1" y="2"/>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6" name="Freeform 3060"/>
            <p:cNvSpPr>
              <a:spLocks/>
            </p:cNvSpPr>
            <p:nvPr/>
          </p:nvSpPr>
          <p:spPr bwMode="auto">
            <a:xfrm>
              <a:off x="3696" y="3432"/>
              <a:ext cx="8" cy="8"/>
            </a:xfrm>
            <a:custGeom>
              <a:avLst/>
              <a:gdLst>
                <a:gd name="T0" fmla="*/ 8 w 8"/>
                <a:gd name="T1" fmla="*/ 5 h 8"/>
                <a:gd name="T2" fmla="*/ 0 w 8"/>
                <a:gd name="T3" fmla="*/ 3 h 8"/>
                <a:gd name="T4" fmla="*/ 0 w 8"/>
                <a:gd name="T5" fmla="*/ 6 h 8"/>
                <a:gd name="T6" fmla="*/ 7 w 8"/>
                <a:gd name="T7" fmla="*/ 8 h 8"/>
                <a:gd name="T8" fmla="*/ 8 w 8"/>
                <a:gd name="T9" fmla="*/ 5 h 8"/>
                <a:gd name="T10" fmla="*/ 8 w 8"/>
                <a:gd name="T11" fmla="*/ 5 h 8"/>
                <a:gd name="T12" fmla="*/ 8 w 8"/>
                <a:gd name="T13" fmla="*/ 5 h 8"/>
                <a:gd name="T14" fmla="*/ 8 w 8"/>
                <a:gd name="T15" fmla="*/ 1 h 8"/>
                <a:gd name="T16" fmla="*/ 5 w 8"/>
                <a:gd name="T17" fmla="*/ 0 h 8"/>
                <a:gd name="T18" fmla="*/ 2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6"/>
                  </a:lnTo>
                  <a:lnTo>
                    <a:pt x="7" y="8"/>
                  </a:lnTo>
                  <a:lnTo>
                    <a:pt x="8" y="5"/>
                  </a:lnTo>
                  <a:lnTo>
                    <a:pt x="8" y="1"/>
                  </a:lnTo>
                  <a:lnTo>
                    <a:pt x="5" y="0"/>
                  </a:lnTo>
                  <a:lnTo>
                    <a:pt x="2" y="0"/>
                  </a:lnTo>
                  <a:lnTo>
                    <a:pt x="0"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7" name="Freeform 3061"/>
            <p:cNvSpPr>
              <a:spLocks/>
            </p:cNvSpPr>
            <p:nvPr/>
          </p:nvSpPr>
          <p:spPr bwMode="auto">
            <a:xfrm>
              <a:off x="3696" y="3429"/>
              <a:ext cx="8" cy="8"/>
            </a:xfrm>
            <a:custGeom>
              <a:avLst/>
              <a:gdLst>
                <a:gd name="T0" fmla="*/ 8 w 8"/>
                <a:gd name="T1" fmla="*/ 4 h 8"/>
                <a:gd name="T2" fmla="*/ 2 w 8"/>
                <a:gd name="T3" fmla="*/ 3 h 8"/>
                <a:gd name="T4" fmla="*/ 0 w 8"/>
                <a:gd name="T5" fmla="*/ 6 h 8"/>
                <a:gd name="T6" fmla="*/ 8 w 8"/>
                <a:gd name="T7" fmla="*/ 8 h 8"/>
                <a:gd name="T8" fmla="*/ 8 w 8"/>
                <a:gd name="T9" fmla="*/ 4 h 8"/>
                <a:gd name="T10" fmla="*/ 8 w 8"/>
                <a:gd name="T11" fmla="*/ 4 h 8"/>
                <a:gd name="T12" fmla="*/ 8 w 8"/>
                <a:gd name="T13" fmla="*/ 4 h 8"/>
                <a:gd name="T14" fmla="*/ 8 w 8"/>
                <a:gd name="T15" fmla="*/ 1 h 8"/>
                <a:gd name="T16" fmla="*/ 7 w 8"/>
                <a:gd name="T17" fmla="*/ 0 h 8"/>
                <a:gd name="T18" fmla="*/ 3 w 8"/>
                <a:gd name="T19" fmla="*/ 0 h 8"/>
                <a:gd name="T20" fmla="*/ 2 w 8"/>
                <a:gd name="T21" fmla="*/ 3 h 8"/>
                <a:gd name="T22" fmla="*/ 8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4"/>
                  </a:moveTo>
                  <a:lnTo>
                    <a:pt x="2" y="3"/>
                  </a:lnTo>
                  <a:lnTo>
                    <a:pt x="0" y="6"/>
                  </a:lnTo>
                  <a:lnTo>
                    <a:pt x="8" y="8"/>
                  </a:lnTo>
                  <a:lnTo>
                    <a:pt x="8" y="4"/>
                  </a:lnTo>
                  <a:lnTo>
                    <a:pt x="8" y="1"/>
                  </a:lnTo>
                  <a:lnTo>
                    <a:pt x="7" y="0"/>
                  </a:lnTo>
                  <a:lnTo>
                    <a:pt x="3" y="0"/>
                  </a:lnTo>
                  <a:lnTo>
                    <a:pt x="2" y="3"/>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8" name="Freeform 3062"/>
            <p:cNvSpPr>
              <a:spLocks/>
            </p:cNvSpPr>
            <p:nvPr/>
          </p:nvSpPr>
          <p:spPr bwMode="auto">
            <a:xfrm>
              <a:off x="3698" y="3425"/>
              <a:ext cx="8" cy="8"/>
            </a:xfrm>
            <a:custGeom>
              <a:avLst/>
              <a:gdLst>
                <a:gd name="T0" fmla="*/ 0 w 8"/>
                <a:gd name="T1" fmla="*/ 4 h 8"/>
                <a:gd name="T2" fmla="*/ 0 w 8"/>
                <a:gd name="T3" fmla="*/ 4 h 8"/>
                <a:gd name="T4" fmla="*/ 0 w 8"/>
                <a:gd name="T5" fmla="*/ 7 h 8"/>
                <a:gd name="T6" fmla="*/ 6 w 8"/>
                <a:gd name="T7" fmla="*/ 8 h 8"/>
                <a:gd name="T8" fmla="*/ 8 w 8"/>
                <a:gd name="T9" fmla="*/ 5 h 8"/>
                <a:gd name="T10" fmla="*/ 0 w 8"/>
                <a:gd name="T11" fmla="*/ 4 h 8"/>
                <a:gd name="T12" fmla="*/ 8 w 8"/>
                <a:gd name="T13" fmla="*/ 5 h 8"/>
                <a:gd name="T14" fmla="*/ 8 w 8"/>
                <a:gd name="T15" fmla="*/ 2 h 8"/>
                <a:gd name="T16" fmla="*/ 5 w 8"/>
                <a:gd name="T17" fmla="*/ 0 h 8"/>
                <a:gd name="T18" fmla="*/ 3 w 8"/>
                <a:gd name="T19" fmla="*/ 2 h 8"/>
                <a:gd name="T20" fmla="*/ 0 w 8"/>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4"/>
                  </a:moveTo>
                  <a:lnTo>
                    <a:pt x="0" y="4"/>
                  </a:lnTo>
                  <a:lnTo>
                    <a:pt x="0" y="7"/>
                  </a:lnTo>
                  <a:lnTo>
                    <a:pt x="6" y="8"/>
                  </a:lnTo>
                  <a:lnTo>
                    <a:pt x="8" y="5"/>
                  </a:lnTo>
                  <a:lnTo>
                    <a:pt x="0" y="4"/>
                  </a:lnTo>
                  <a:lnTo>
                    <a:pt x="8" y="5"/>
                  </a:lnTo>
                  <a:lnTo>
                    <a:pt x="8" y="2"/>
                  </a:lnTo>
                  <a:lnTo>
                    <a:pt x="5" y="0"/>
                  </a:lnTo>
                  <a:lnTo>
                    <a:pt x="3" y="2"/>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9" name="Freeform 3063"/>
            <p:cNvSpPr>
              <a:spLocks/>
            </p:cNvSpPr>
            <p:nvPr/>
          </p:nvSpPr>
          <p:spPr bwMode="auto">
            <a:xfrm>
              <a:off x="3698" y="3422"/>
              <a:ext cx="10" cy="8"/>
            </a:xfrm>
            <a:custGeom>
              <a:avLst/>
              <a:gdLst>
                <a:gd name="T0" fmla="*/ 10 w 10"/>
                <a:gd name="T1" fmla="*/ 5 h 8"/>
                <a:gd name="T2" fmla="*/ 1 w 10"/>
                <a:gd name="T3" fmla="*/ 3 h 8"/>
                <a:gd name="T4" fmla="*/ 0 w 10"/>
                <a:gd name="T5" fmla="*/ 7 h 8"/>
                <a:gd name="T6" fmla="*/ 8 w 10"/>
                <a:gd name="T7" fmla="*/ 8 h 8"/>
                <a:gd name="T8" fmla="*/ 8 w 10"/>
                <a:gd name="T9" fmla="*/ 5 h 8"/>
                <a:gd name="T10" fmla="*/ 10 w 10"/>
                <a:gd name="T11" fmla="*/ 5 h 8"/>
                <a:gd name="T12" fmla="*/ 8 w 10"/>
                <a:gd name="T13" fmla="*/ 5 h 8"/>
                <a:gd name="T14" fmla="*/ 8 w 10"/>
                <a:gd name="T15" fmla="*/ 2 h 8"/>
                <a:gd name="T16" fmla="*/ 6 w 10"/>
                <a:gd name="T17" fmla="*/ 0 h 8"/>
                <a:gd name="T18" fmla="*/ 3 w 10"/>
                <a:gd name="T19" fmla="*/ 0 h 8"/>
                <a:gd name="T20" fmla="*/ 1 w 10"/>
                <a:gd name="T21" fmla="*/ 3 h 8"/>
                <a:gd name="T22" fmla="*/ 10 w 10"/>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
                  <a:moveTo>
                    <a:pt x="10" y="5"/>
                  </a:moveTo>
                  <a:lnTo>
                    <a:pt x="1" y="3"/>
                  </a:lnTo>
                  <a:lnTo>
                    <a:pt x="0" y="7"/>
                  </a:lnTo>
                  <a:lnTo>
                    <a:pt x="8" y="8"/>
                  </a:lnTo>
                  <a:lnTo>
                    <a:pt x="8" y="5"/>
                  </a:lnTo>
                  <a:lnTo>
                    <a:pt x="10" y="5"/>
                  </a:lnTo>
                  <a:lnTo>
                    <a:pt x="8" y="5"/>
                  </a:lnTo>
                  <a:lnTo>
                    <a:pt x="8" y="2"/>
                  </a:lnTo>
                  <a:lnTo>
                    <a:pt x="6" y="0"/>
                  </a:lnTo>
                  <a:lnTo>
                    <a:pt x="3" y="0"/>
                  </a:lnTo>
                  <a:lnTo>
                    <a:pt x="1" y="3"/>
                  </a:lnTo>
                  <a:lnTo>
                    <a:pt x="1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0" name="Freeform 3064"/>
            <p:cNvSpPr>
              <a:spLocks/>
            </p:cNvSpPr>
            <p:nvPr/>
          </p:nvSpPr>
          <p:spPr bwMode="auto">
            <a:xfrm>
              <a:off x="3699" y="3419"/>
              <a:ext cx="9" cy="8"/>
            </a:xfrm>
            <a:custGeom>
              <a:avLst/>
              <a:gdLst>
                <a:gd name="T0" fmla="*/ 9 w 9"/>
                <a:gd name="T1" fmla="*/ 5 h 8"/>
                <a:gd name="T2" fmla="*/ 2 w 9"/>
                <a:gd name="T3" fmla="*/ 3 h 8"/>
                <a:gd name="T4" fmla="*/ 0 w 9"/>
                <a:gd name="T5" fmla="*/ 6 h 8"/>
                <a:gd name="T6" fmla="*/ 9 w 9"/>
                <a:gd name="T7" fmla="*/ 8 h 8"/>
                <a:gd name="T8" fmla="*/ 9 w 9"/>
                <a:gd name="T9" fmla="*/ 5 h 8"/>
                <a:gd name="T10" fmla="*/ 9 w 9"/>
                <a:gd name="T11" fmla="*/ 5 h 8"/>
                <a:gd name="T12" fmla="*/ 9 w 9"/>
                <a:gd name="T13" fmla="*/ 5 h 8"/>
                <a:gd name="T14" fmla="*/ 9 w 9"/>
                <a:gd name="T15" fmla="*/ 2 h 8"/>
                <a:gd name="T16" fmla="*/ 5 w 9"/>
                <a:gd name="T17" fmla="*/ 0 h 8"/>
                <a:gd name="T18" fmla="*/ 4 w 9"/>
                <a:gd name="T19" fmla="*/ 0 h 8"/>
                <a:gd name="T20" fmla="*/ 2 w 9"/>
                <a:gd name="T21" fmla="*/ 3 h 8"/>
                <a:gd name="T22" fmla="*/ 9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5"/>
                  </a:moveTo>
                  <a:lnTo>
                    <a:pt x="2" y="3"/>
                  </a:lnTo>
                  <a:lnTo>
                    <a:pt x="0" y="6"/>
                  </a:lnTo>
                  <a:lnTo>
                    <a:pt x="9" y="8"/>
                  </a:lnTo>
                  <a:lnTo>
                    <a:pt x="9" y="5"/>
                  </a:lnTo>
                  <a:lnTo>
                    <a:pt x="9" y="2"/>
                  </a:lnTo>
                  <a:lnTo>
                    <a:pt x="5" y="0"/>
                  </a:lnTo>
                  <a:lnTo>
                    <a:pt x="4" y="0"/>
                  </a:lnTo>
                  <a:lnTo>
                    <a:pt x="2" y="3"/>
                  </a:lnTo>
                  <a:lnTo>
                    <a:pt x="9"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1" name="Freeform 3065"/>
            <p:cNvSpPr>
              <a:spLocks/>
            </p:cNvSpPr>
            <p:nvPr/>
          </p:nvSpPr>
          <p:spPr bwMode="auto">
            <a:xfrm>
              <a:off x="3701" y="3416"/>
              <a:ext cx="8" cy="8"/>
            </a:xfrm>
            <a:custGeom>
              <a:avLst/>
              <a:gdLst>
                <a:gd name="T0" fmla="*/ 8 w 8"/>
                <a:gd name="T1" fmla="*/ 5 h 8"/>
                <a:gd name="T2" fmla="*/ 0 w 8"/>
                <a:gd name="T3" fmla="*/ 3 h 8"/>
                <a:gd name="T4" fmla="*/ 0 w 8"/>
                <a:gd name="T5" fmla="*/ 6 h 8"/>
                <a:gd name="T6" fmla="*/ 7 w 8"/>
                <a:gd name="T7" fmla="*/ 8 h 8"/>
                <a:gd name="T8" fmla="*/ 8 w 8"/>
                <a:gd name="T9" fmla="*/ 5 h 8"/>
                <a:gd name="T10" fmla="*/ 8 w 8"/>
                <a:gd name="T11" fmla="*/ 5 h 8"/>
                <a:gd name="T12" fmla="*/ 8 w 8"/>
                <a:gd name="T13" fmla="*/ 5 h 8"/>
                <a:gd name="T14" fmla="*/ 7 w 8"/>
                <a:gd name="T15" fmla="*/ 1 h 8"/>
                <a:gd name="T16" fmla="*/ 5 w 8"/>
                <a:gd name="T17" fmla="*/ 0 h 8"/>
                <a:gd name="T18" fmla="*/ 2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6"/>
                  </a:lnTo>
                  <a:lnTo>
                    <a:pt x="7" y="8"/>
                  </a:lnTo>
                  <a:lnTo>
                    <a:pt x="8" y="5"/>
                  </a:lnTo>
                  <a:lnTo>
                    <a:pt x="7" y="1"/>
                  </a:lnTo>
                  <a:lnTo>
                    <a:pt x="5" y="0"/>
                  </a:lnTo>
                  <a:lnTo>
                    <a:pt x="2" y="0"/>
                  </a:lnTo>
                  <a:lnTo>
                    <a:pt x="0"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2" name="Freeform 3066"/>
            <p:cNvSpPr>
              <a:spLocks/>
            </p:cNvSpPr>
            <p:nvPr/>
          </p:nvSpPr>
          <p:spPr bwMode="auto">
            <a:xfrm>
              <a:off x="3701" y="3412"/>
              <a:ext cx="8" cy="9"/>
            </a:xfrm>
            <a:custGeom>
              <a:avLst/>
              <a:gdLst>
                <a:gd name="T0" fmla="*/ 2 w 8"/>
                <a:gd name="T1" fmla="*/ 4 h 9"/>
                <a:gd name="T2" fmla="*/ 2 w 8"/>
                <a:gd name="T3" fmla="*/ 4 h 9"/>
                <a:gd name="T4" fmla="*/ 0 w 8"/>
                <a:gd name="T5" fmla="*/ 7 h 9"/>
                <a:gd name="T6" fmla="*/ 8 w 8"/>
                <a:gd name="T7" fmla="*/ 9 h 9"/>
                <a:gd name="T8" fmla="*/ 8 w 8"/>
                <a:gd name="T9" fmla="*/ 5 h 9"/>
                <a:gd name="T10" fmla="*/ 2 w 8"/>
                <a:gd name="T11" fmla="*/ 4 h 9"/>
                <a:gd name="T12" fmla="*/ 8 w 8"/>
                <a:gd name="T13" fmla="*/ 5 h 9"/>
                <a:gd name="T14" fmla="*/ 8 w 8"/>
                <a:gd name="T15" fmla="*/ 2 h 9"/>
                <a:gd name="T16" fmla="*/ 7 w 8"/>
                <a:gd name="T17" fmla="*/ 0 h 9"/>
                <a:gd name="T18" fmla="*/ 3 w 8"/>
                <a:gd name="T19" fmla="*/ 0 h 9"/>
                <a:gd name="T20" fmla="*/ 2 w 8"/>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4"/>
                  </a:moveTo>
                  <a:lnTo>
                    <a:pt x="2" y="4"/>
                  </a:lnTo>
                  <a:lnTo>
                    <a:pt x="0" y="7"/>
                  </a:lnTo>
                  <a:lnTo>
                    <a:pt x="8" y="9"/>
                  </a:lnTo>
                  <a:lnTo>
                    <a:pt x="8" y="5"/>
                  </a:lnTo>
                  <a:lnTo>
                    <a:pt x="2" y="4"/>
                  </a:lnTo>
                  <a:lnTo>
                    <a:pt x="8" y="5"/>
                  </a:lnTo>
                  <a:lnTo>
                    <a:pt x="8" y="2"/>
                  </a:lnTo>
                  <a:lnTo>
                    <a:pt x="7" y="0"/>
                  </a:lnTo>
                  <a:lnTo>
                    <a:pt x="3" y="0"/>
                  </a:lnTo>
                  <a:lnTo>
                    <a:pt x="2"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3" name="Freeform 3067"/>
            <p:cNvSpPr>
              <a:spLocks/>
            </p:cNvSpPr>
            <p:nvPr/>
          </p:nvSpPr>
          <p:spPr bwMode="auto">
            <a:xfrm>
              <a:off x="3703" y="3408"/>
              <a:ext cx="8" cy="9"/>
            </a:xfrm>
            <a:custGeom>
              <a:avLst/>
              <a:gdLst>
                <a:gd name="T0" fmla="*/ 8 w 8"/>
                <a:gd name="T1" fmla="*/ 4 h 9"/>
                <a:gd name="T2" fmla="*/ 0 w 8"/>
                <a:gd name="T3" fmla="*/ 3 h 9"/>
                <a:gd name="T4" fmla="*/ 0 w 8"/>
                <a:gd name="T5" fmla="*/ 8 h 9"/>
                <a:gd name="T6" fmla="*/ 6 w 8"/>
                <a:gd name="T7" fmla="*/ 9 h 9"/>
                <a:gd name="T8" fmla="*/ 8 w 8"/>
                <a:gd name="T9" fmla="*/ 4 h 9"/>
                <a:gd name="T10" fmla="*/ 8 w 8"/>
                <a:gd name="T11" fmla="*/ 4 h 9"/>
                <a:gd name="T12" fmla="*/ 8 w 8"/>
                <a:gd name="T13" fmla="*/ 4 h 9"/>
                <a:gd name="T14" fmla="*/ 8 w 8"/>
                <a:gd name="T15" fmla="*/ 1 h 9"/>
                <a:gd name="T16" fmla="*/ 5 w 8"/>
                <a:gd name="T17" fmla="*/ 0 h 9"/>
                <a:gd name="T18" fmla="*/ 3 w 8"/>
                <a:gd name="T19" fmla="*/ 1 h 9"/>
                <a:gd name="T20" fmla="*/ 0 w 8"/>
                <a:gd name="T21" fmla="*/ 3 h 9"/>
                <a:gd name="T22" fmla="*/ 8 w 8"/>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4"/>
                  </a:moveTo>
                  <a:lnTo>
                    <a:pt x="0" y="3"/>
                  </a:lnTo>
                  <a:lnTo>
                    <a:pt x="0" y="8"/>
                  </a:lnTo>
                  <a:lnTo>
                    <a:pt x="6" y="9"/>
                  </a:lnTo>
                  <a:lnTo>
                    <a:pt x="8" y="4"/>
                  </a:lnTo>
                  <a:lnTo>
                    <a:pt x="8" y="1"/>
                  </a:lnTo>
                  <a:lnTo>
                    <a:pt x="5" y="0"/>
                  </a:lnTo>
                  <a:lnTo>
                    <a:pt x="3" y="1"/>
                  </a:lnTo>
                  <a:lnTo>
                    <a:pt x="0" y="3"/>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4" name="Freeform 3068"/>
            <p:cNvSpPr>
              <a:spLocks/>
            </p:cNvSpPr>
            <p:nvPr/>
          </p:nvSpPr>
          <p:spPr bwMode="auto">
            <a:xfrm>
              <a:off x="3703" y="3404"/>
              <a:ext cx="9" cy="8"/>
            </a:xfrm>
            <a:custGeom>
              <a:avLst/>
              <a:gdLst>
                <a:gd name="T0" fmla="*/ 9 w 9"/>
                <a:gd name="T1" fmla="*/ 5 h 8"/>
                <a:gd name="T2" fmla="*/ 1 w 9"/>
                <a:gd name="T3" fmla="*/ 4 h 8"/>
                <a:gd name="T4" fmla="*/ 0 w 9"/>
                <a:gd name="T5" fmla="*/ 7 h 8"/>
                <a:gd name="T6" fmla="*/ 8 w 9"/>
                <a:gd name="T7" fmla="*/ 8 h 8"/>
                <a:gd name="T8" fmla="*/ 9 w 9"/>
                <a:gd name="T9" fmla="*/ 5 h 8"/>
                <a:gd name="T10" fmla="*/ 9 w 9"/>
                <a:gd name="T11" fmla="*/ 5 h 8"/>
                <a:gd name="T12" fmla="*/ 9 w 9"/>
                <a:gd name="T13" fmla="*/ 5 h 8"/>
                <a:gd name="T14" fmla="*/ 8 w 9"/>
                <a:gd name="T15" fmla="*/ 2 h 8"/>
                <a:gd name="T16" fmla="*/ 6 w 9"/>
                <a:gd name="T17" fmla="*/ 0 h 8"/>
                <a:gd name="T18" fmla="*/ 3 w 9"/>
                <a:gd name="T19" fmla="*/ 0 h 8"/>
                <a:gd name="T20" fmla="*/ 1 w 9"/>
                <a:gd name="T21" fmla="*/ 4 h 8"/>
                <a:gd name="T22" fmla="*/ 9 w 9"/>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8">
                  <a:moveTo>
                    <a:pt x="9" y="5"/>
                  </a:moveTo>
                  <a:lnTo>
                    <a:pt x="1" y="4"/>
                  </a:lnTo>
                  <a:lnTo>
                    <a:pt x="0" y="7"/>
                  </a:lnTo>
                  <a:lnTo>
                    <a:pt x="8" y="8"/>
                  </a:lnTo>
                  <a:lnTo>
                    <a:pt x="9" y="5"/>
                  </a:lnTo>
                  <a:lnTo>
                    <a:pt x="8" y="2"/>
                  </a:lnTo>
                  <a:lnTo>
                    <a:pt x="6" y="0"/>
                  </a:lnTo>
                  <a:lnTo>
                    <a:pt x="3" y="0"/>
                  </a:lnTo>
                  <a:lnTo>
                    <a:pt x="1" y="4"/>
                  </a:lnTo>
                  <a:lnTo>
                    <a:pt x="9"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5" name="Freeform 3069"/>
            <p:cNvSpPr>
              <a:spLocks/>
            </p:cNvSpPr>
            <p:nvPr/>
          </p:nvSpPr>
          <p:spPr bwMode="auto">
            <a:xfrm>
              <a:off x="3704" y="3399"/>
              <a:ext cx="8" cy="10"/>
            </a:xfrm>
            <a:custGeom>
              <a:avLst/>
              <a:gdLst>
                <a:gd name="T0" fmla="*/ 2 w 8"/>
                <a:gd name="T1" fmla="*/ 4 h 10"/>
                <a:gd name="T2" fmla="*/ 2 w 8"/>
                <a:gd name="T3" fmla="*/ 4 h 10"/>
                <a:gd name="T4" fmla="*/ 0 w 8"/>
                <a:gd name="T5" fmla="*/ 9 h 10"/>
                <a:gd name="T6" fmla="*/ 8 w 8"/>
                <a:gd name="T7" fmla="*/ 10 h 10"/>
                <a:gd name="T8" fmla="*/ 8 w 8"/>
                <a:gd name="T9" fmla="*/ 5 h 10"/>
                <a:gd name="T10" fmla="*/ 2 w 8"/>
                <a:gd name="T11" fmla="*/ 4 h 10"/>
                <a:gd name="T12" fmla="*/ 8 w 8"/>
                <a:gd name="T13" fmla="*/ 5 h 10"/>
                <a:gd name="T14" fmla="*/ 8 w 8"/>
                <a:gd name="T15" fmla="*/ 2 h 10"/>
                <a:gd name="T16" fmla="*/ 5 w 8"/>
                <a:gd name="T17" fmla="*/ 0 h 10"/>
                <a:gd name="T18" fmla="*/ 4 w 8"/>
                <a:gd name="T19" fmla="*/ 2 h 10"/>
                <a:gd name="T20" fmla="*/ 2 w 8"/>
                <a:gd name="T21" fmla="*/ 4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2" y="4"/>
                  </a:moveTo>
                  <a:lnTo>
                    <a:pt x="2" y="4"/>
                  </a:lnTo>
                  <a:lnTo>
                    <a:pt x="0" y="9"/>
                  </a:lnTo>
                  <a:lnTo>
                    <a:pt x="8" y="10"/>
                  </a:lnTo>
                  <a:lnTo>
                    <a:pt x="8" y="5"/>
                  </a:lnTo>
                  <a:lnTo>
                    <a:pt x="2" y="4"/>
                  </a:lnTo>
                  <a:lnTo>
                    <a:pt x="8" y="5"/>
                  </a:lnTo>
                  <a:lnTo>
                    <a:pt x="8" y="2"/>
                  </a:lnTo>
                  <a:lnTo>
                    <a:pt x="5" y="0"/>
                  </a:lnTo>
                  <a:lnTo>
                    <a:pt x="4" y="2"/>
                  </a:lnTo>
                  <a:lnTo>
                    <a:pt x="2"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6" name="Freeform 3070"/>
            <p:cNvSpPr>
              <a:spLocks/>
            </p:cNvSpPr>
            <p:nvPr/>
          </p:nvSpPr>
          <p:spPr bwMode="auto">
            <a:xfrm>
              <a:off x="3706" y="3396"/>
              <a:ext cx="8" cy="8"/>
            </a:xfrm>
            <a:custGeom>
              <a:avLst/>
              <a:gdLst>
                <a:gd name="T0" fmla="*/ 8 w 8"/>
                <a:gd name="T1" fmla="*/ 5 h 8"/>
                <a:gd name="T2" fmla="*/ 0 w 8"/>
                <a:gd name="T3" fmla="*/ 2 h 8"/>
                <a:gd name="T4" fmla="*/ 0 w 8"/>
                <a:gd name="T5" fmla="*/ 7 h 8"/>
                <a:gd name="T6" fmla="*/ 6 w 8"/>
                <a:gd name="T7" fmla="*/ 8 h 8"/>
                <a:gd name="T8" fmla="*/ 8 w 8"/>
                <a:gd name="T9" fmla="*/ 5 h 8"/>
                <a:gd name="T10" fmla="*/ 8 w 8"/>
                <a:gd name="T11" fmla="*/ 5 h 8"/>
                <a:gd name="T12" fmla="*/ 8 w 8"/>
                <a:gd name="T13" fmla="*/ 5 h 8"/>
                <a:gd name="T14" fmla="*/ 6 w 8"/>
                <a:gd name="T15" fmla="*/ 2 h 8"/>
                <a:gd name="T16" fmla="*/ 5 w 8"/>
                <a:gd name="T17" fmla="*/ 0 h 8"/>
                <a:gd name="T18" fmla="*/ 2 w 8"/>
                <a:gd name="T19" fmla="*/ 0 h 8"/>
                <a:gd name="T20" fmla="*/ 0 w 8"/>
                <a:gd name="T21" fmla="*/ 2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2"/>
                  </a:lnTo>
                  <a:lnTo>
                    <a:pt x="0" y="7"/>
                  </a:lnTo>
                  <a:lnTo>
                    <a:pt x="6" y="8"/>
                  </a:lnTo>
                  <a:lnTo>
                    <a:pt x="8" y="5"/>
                  </a:lnTo>
                  <a:lnTo>
                    <a:pt x="6" y="2"/>
                  </a:lnTo>
                  <a:lnTo>
                    <a:pt x="5" y="0"/>
                  </a:lnTo>
                  <a:lnTo>
                    <a:pt x="2" y="0"/>
                  </a:lnTo>
                  <a:lnTo>
                    <a:pt x="0" y="2"/>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7" name="Freeform 3071"/>
            <p:cNvSpPr>
              <a:spLocks/>
            </p:cNvSpPr>
            <p:nvPr/>
          </p:nvSpPr>
          <p:spPr bwMode="auto">
            <a:xfrm>
              <a:off x="3706" y="3391"/>
              <a:ext cx="8" cy="10"/>
            </a:xfrm>
            <a:custGeom>
              <a:avLst/>
              <a:gdLst>
                <a:gd name="T0" fmla="*/ 8 w 8"/>
                <a:gd name="T1" fmla="*/ 5 h 10"/>
                <a:gd name="T2" fmla="*/ 2 w 8"/>
                <a:gd name="T3" fmla="*/ 4 h 10"/>
                <a:gd name="T4" fmla="*/ 0 w 8"/>
                <a:gd name="T5" fmla="*/ 8 h 10"/>
                <a:gd name="T6" fmla="*/ 8 w 8"/>
                <a:gd name="T7" fmla="*/ 10 h 10"/>
                <a:gd name="T8" fmla="*/ 8 w 8"/>
                <a:gd name="T9" fmla="*/ 5 h 10"/>
                <a:gd name="T10" fmla="*/ 8 w 8"/>
                <a:gd name="T11" fmla="*/ 5 h 10"/>
                <a:gd name="T12" fmla="*/ 8 w 8"/>
                <a:gd name="T13" fmla="*/ 5 h 10"/>
                <a:gd name="T14" fmla="*/ 8 w 8"/>
                <a:gd name="T15" fmla="*/ 2 h 10"/>
                <a:gd name="T16" fmla="*/ 6 w 8"/>
                <a:gd name="T17" fmla="*/ 0 h 10"/>
                <a:gd name="T18" fmla="*/ 3 w 8"/>
                <a:gd name="T19" fmla="*/ 0 h 10"/>
                <a:gd name="T20" fmla="*/ 2 w 8"/>
                <a:gd name="T21" fmla="*/ 4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2" y="4"/>
                  </a:lnTo>
                  <a:lnTo>
                    <a:pt x="0" y="8"/>
                  </a:lnTo>
                  <a:lnTo>
                    <a:pt x="8" y="10"/>
                  </a:lnTo>
                  <a:lnTo>
                    <a:pt x="8" y="5"/>
                  </a:lnTo>
                  <a:lnTo>
                    <a:pt x="8" y="2"/>
                  </a:lnTo>
                  <a:lnTo>
                    <a:pt x="6" y="0"/>
                  </a:lnTo>
                  <a:lnTo>
                    <a:pt x="3" y="0"/>
                  </a:lnTo>
                  <a:lnTo>
                    <a:pt x="2" y="4"/>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8" name="Freeform 3072"/>
            <p:cNvSpPr>
              <a:spLocks/>
            </p:cNvSpPr>
            <p:nvPr/>
          </p:nvSpPr>
          <p:spPr bwMode="auto">
            <a:xfrm>
              <a:off x="3708" y="3387"/>
              <a:ext cx="8" cy="9"/>
            </a:xfrm>
            <a:custGeom>
              <a:avLst/>
              <a:gdLst>
                <a:gd name="T0" fmla="*/ 8 w 8"/>
                <a:gd name="T1" fmla="*/ 4 h 9"/>
                <a:gd name="T2" fmla="*/ 0 w 8"/>
                <a:gd name="T3" fmla="*/ 3 h 9"/>
                <a:gd name="T4" fmla="*/ 0 w 8"/>
                <a:gd name="T5" fmla="*/ 8 h 9"/>
                <a:gd name="T6" fmla="*/ 6 w 8"/>
                <a:gd name="T7" fmla="*/ 9 h 9"/>
                <a:gd name="T8" fmla="*/ 8 w 8"/>
                <a:gd name="T9" fmla="*/ 4 h 9"/>
                <a:gd name="T10" fmla="*/ 8 w 8"/>
                <a:gd name="T11" fmla="*/ 4 h 9"/>
                <a:gd name="T12" fmla="*/ 8 w 8"/>
                <a:gd name="T13" fmla="*/ 4 h 9"/>
                <a:gd name="T14" fmla="*/ 8 w 8"/>
                <a:gd name="T15" fmla="*/ 1 h 9"/>
                <a:gd name="T16" fmla="*/ 4 w 8"/>
                <a:gd name="T17" fmla="*/ 0 h 9"/>
                <a:gd name="T18" fmla="*/ 1 w 8"/>
                <a:gd name="T19" fmla="*/ 0 h 9"/>
                <a:gd name="T20" fmla="*/ 0 w 8"/>
                <a:gd name="T21" fmla="*/ 3 h 9"/>
                <a:gd name="T22" fmla="*/ 8 w 8"/>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4"/>
                  </a:moveTo>
                  <a:lnTo>
                    <a:pt x="0" y="3"/>
                  </a:lnTo>
                  <a:lnTo>
                    <a:pt x="0" y="8"/>
                  </a:lnTo>
                  <a:lnTo>
                    <a:pt x="6" y="9"/>
                  </a:lnTo>
                  <a:lnTo>
                    <a:pt x="8" y="4"/>
                  </a:lnTo>
                  <a:lnTo>
                    <a:pt x="8" y="1"/>
                  </a:lnTo>
                  <a:lnTo>
                    <a:pt x="4" y="0"/>
                  </a:lnTo>
                  <a:lnTo>
                    <a:pt x="1" y="0"/>
                  </a:lnTo>
                  <a:lnTo>
                    <a:pt x="0" y="3"/>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9" name="Freeform 3073"/>
            <p:cNvSpPr>
              <a:spLocks/>
            </p:cNvSpPr>
            <p:nvPr/>
          </p:nvSpPr>
          <p:spPr bwMode="auto">
            <a:xfrm>
              <a:off x="3708" y="3382"/>
              <a:ext cx="9" cy="9"/>
            </a:xfrm>
            <a:custGeom>
              <a:avLst/>
              <a:gdLst>
                <a:gd name="T0" fmla="*/ 1 w 9"/>
                <a:gd name="T1" fmla="*/ 3 h 9"/>
                <a:gd name="T2" fmla="*/ 1 w 9"/>
                <a:gd name="T3" fmla="*/ 3 h 9"/>
                <a:gd name="T4" fmla="*/ 0 w 9"/>
                <a:gd name="T5" fmla="*/ 8 h 9"/>
                <a:gd name="T6" fmla="*/ 8 w 9"/>
                <a:gd name="T7" fmla="*/ 9 h 9"/>
                <a:gd name="T8" fmla="*/ 9 w 9"/>
                <a:gd name="T9" fmla="*/ 5 h 9"/>
                <a:gd name="T10" fmla="*/ 1 w 9"/>
                <a:gd name="T11" fmla="*/ 3 h 9"/>
                <a:gd name="T12" fmla="*/ 9 w 9"/>
                <a:gd name="T13" fmla="*/ 5 h 9"/>
                <a:gd name="T14" fmla="*/ 8 w 9"/>
                <a:gd name="T15" fmla="*/ 1 h 9"/>
                <a:gd name="T16" fmla="*/ 6 w 9"/>
                <a:gd name="T17" fmla="*/ 0 h 9"/>
                <a:gd name="T18" fmla="*/ 3 w 9"/>
                <a:gd name="T19" fmla="*/ 0 h 9"/>
                <a:gd name="T20" fmla="*/ 1 w 9"/>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9">
                  <a:moveTo>
                    <a:pt x="1" y="3"/>
                  </a:moveTo>
                  <a:lnTo>
                    <a:pt x="1" y="3"/>
                  </a:lnTo>
                  <a:lnTo>
                    <a:pt x="0" y="8"/>
                  </a:lnTo>
                  <a:lnTo>
                    <a:pt x="8" y="9"/>
                  </a:lnTo>
                  <a:lnTo>
                    <a:pt x="9" y="5"/>
                  </a:lnTo>
                  <a:lnTo>
                    <a:pt x="1" y="3"/>
                  </a:lnTo>
                  <a:lnTo>
                    <a:pt x="9" y="5"/>
                  </a:lnTo>
                  <a:lnTo>
                    <a:pt x="8" y="1"/>
                  </a:lnTo>
                  <a:lnTo>
                    <a:pt x="6" y="0"/>
                  </a:lnTo>
                  <a:lnTo>
                    <a:pt x="3" y="0"/>
                  </a:lnTo>
                  <a:lnTo>
                    <a:pt x="1"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0" name="Freeform 3074"/>
            <p:cNvSpPr>
              <a:spLocks/>
            </p:cNvSpPr>
            <p:nvPr/>
          </p:nvSpPr>
          <p:spPr bwMode="auto">
            <a:xfrm>
              <a:off x="3709" y="3377"/>
              <a:ext cx="8" cy="10"/>
            </a:xfrm>
            <a:custGeom>
              <a:avLst/>
              <a:gdLst>
                <a:gd name="T0" fmla="*/ 8 w 8"/>
                <a:gd name="T1" fmla="*/ 5 h 10"/>
                <a:gd name="T2" fmla="*/ 2 w 8"/>
                <a:gd name="T3" fmla="*/ 3 h 10"/>
                <a:gd name="T4" fmla="*/ 0 w 8"/>
                <a:gd name="T5" fmla="*/ 8 h 10"/>
                <a:gd name="T6" fmla="*/ 8 w 8"/>
                <a:gd name="T7" fmla="*/ 10 h 10"/>
                <a:gd name="T8" fmla="*/ 8 w 8"/>
                <a:gd name="T9" fmla="*/ 5 h 10"/>
                <a:gd name="T10" fmla="*/ 8 w 8"/>
                <a:gd name="T11" fmla="*/ 5 h 10"/>
                <a:gd name="T12" fmla="*/ 8 w 8"/>
                <a:gd name="T13" fmla="*/ 5 h 10"/>
                <a:gd name="T14" fmla="*/ 8 w 8"/>
                <a:gd name="T15" fmla="*/ 1 h 10"/>
                <a:gd name="T16" fmla="*/ 5 w 8"/>
                <a:gd name="T17" fmla="*/ 0 h 10"/>
                <a:gd name="T18" fmla="*/ 3 w 8"/>
                <a:gd name="T19" fmla="*/ 0 h 10"/>
                <a:gd name="T20" fmla="*/ 2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2" y="3"/>
                  </a:lnTo>
                  <a:lnTo>
                    <a:pt x="0" y="8"/>
                  </a:lnTo>
                  <a:lnTo>
                    <a:pt x="8" y="10"/>
                  </a:lnTo>
                  <a:lnTo>
                    <a:pt x="8" y="5"/>
                  </a:lnTo>
                  <a:lnTo>
                    <a:pt x="8" y="1"/>
                  </a:lnTo>
                  <a:lnTo>
                    <a:pt x="5" y="0"/>
                  </a:lnTo>
                  <a:lnTo>
                    <a:pt x="3" y="0"/>
                  </a:lnTo>
                  <a:lnTo>
                    <a:pt x="2"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1" name="Freeform 3075"/>
            <p:cNvSpPr>
              <a:spLocks/>
            </p:cNvSpPr>
            <p:nvPr/>
          </p:nvSpPr>
          <p:spPr bwMode="auto">
            <a:xfrm>
              <a:off x="3711" y="3372"/>
              <a:ext cx="8" cy="10"/>
            </a:xfrm>
            <a:custGeom>
              <a:avLst/>
              <a:gdLst>
                <a:gd name="T0" fmla="*/ 8 w 8"/>
                <a:gd name="T1" fmla="*/ 5 h 10"/>
                <a:gd name="T2" fmla="*/ 0 w 8"/>
                <a:gd name="T3" fmla="*/ 3 h 10"/>
                <a:gd name="T4" fmla="*/ 0 w 8"/>
                <a:gd name="T5" fmla="*/ 8 h 10"/>
                <a:gd name="T6" fmla="*/ 6 w 8"/>
                <a:gd name="T7" fmla="*/ 10 h 10"/>
                <a:gd name="T8" fmla="*/ 8 w 8"/>
                <a:gd name="T9" fmla="*/ 5 h 10"/>
                <a:gd name="T10" fmla="*/ 8 w 8"/>
                <a:gd name="T11" fmla="*/ 5 h 10"/>
                <a:gd name="T12" fmla="*/ 8 w 8"/>
                <a:gd name="T13" fmla="*/ 5 h 10"/>
                <a:gd name="T14" fmla="*/ 6 w 8"/>
                <a:gd name="T15" fmla="*/ 2 h 10"/>
                <a:gd name="T16" fmla="*/ 5 w 8"/>
                <a:gd name="T17" fmla="*/ 0 h 10"/>
                <a:gd name="T18" fmla="*/ 1 w 8"/>
                <a:gd name="T19" fmla="*/ 0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8"/>
                  </a:lnTo>
                  <a:lnTo>
                    <a:pt x="6" y="10"/>
                  </a:lnTo>
                  <a:lnTo>
                    <a:pt x="8" y="5"/>
                  </a:lnTo>
                  <a:lnTo>
                    <a:pt x="6" y="2"/>
                  </a:lnTo>
                  <a:lnTo>
                    <a:pt x="5" y="0"/>
                  </a:lnTo>
                  <a:lnTo>
                    <a:pt x="1" y="0"/>
                  </a:lnTo>
                  <a:lnTo>
                    <a:pt x="0"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2" name="Freeform 3076"/>
            <p:cNvSpPr>
              <a:spLocks/>
            </p:cNvSpPr>
            <p:nvPr/>
          </p:nvSpPr>
          <p:spPr bwMode="auto">
            <a:xfrm>
              <a:off x="3711" y="3367"/>
              <a:ext cx="8" cy="10"/>
            </a:xfrm>
            <a:custGeom>
              <a:avLst/>
              <a:gdLst>
                <a:gd name="T0" fmla="*/ 8 w 8"/>
                <a:gd name="T1" fmla="*/ 5 h 10"/>
                <a:gd name="T2" fmla="*/ 1 w 8"/>
                <a:gd name="T3" fmla="*/ 3 h 10"/>
                <a:gd name="T4" fmla="*/ 0 w 8"/>
                <a:gd name="T5" fmla="*/ 8 h 10"/>
                <a:gd name="T6" fmla="*/ 8 w 8"/>
                <a:gd name="T7" fmla="*/ 10 h 10"/>
                <a:gd name="T8" fmla="*/ 8 w 8"/>
                <a:gd name="T9" fmla="*/ 5 h 10"/>
                <a:gd name="T10" fmla="*/ 8 w 8"/>
                <a:gd name="T11" fmla="*/ 5 h 10"/>
                <a:gd name="T12" fmla="*/ 8 w 8"/>
                <a:gd name="T13" fmla="*/ 5 h 10"/>
                <a:gd name="T14" fmla="*/ 8 w 8"/>
                <a:gd name="T15" fmla="*/ 2 h 10"/>
                <a:gd name="T16" fmla="*/ 6 w 8"/>
                <a:gd name="T17" fmla="*/ 0 h 10"/>
                <a:gd name="T18" fmla="*/ 3 w 8"/>
                <a:gd name="T19" fmla="*/ 0 h 10"/>
                <a:gd name="T20" fmla="*/ 1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1" y="3"/>
                  </a:lnTo>
                  <a:lnTo>
                    <a:pt x="0" y="8"/>
                  </a:lnTo>
                  <a:lnTo>
                    <a:pt x="8" y="10"/>
                  </a:lnTo>
                  <a:lnTo>
                    <a:pt x="8" y="5"/>
                  </a:lnTo>
                  <a:lnTo>
                    <a:pt x="8" y="2"/>
                  </a:lnTo>
                  <a:lnTo>
                    <a:pt x="6" y="0"/>
                  </a:lnTo>
                  <a:lnTo>
                    <a:pt x="3" y="0"/>
                  </a:lnTo>
                  <a:lnTo>
                    <a:pt x="1"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3" name="Freeform 3077"/>
            <p:cNvSpPr>
              <a:spLocks/>
            </p:cNvSpPr>
            <p:nvPr/>
          </p:nvSpPr>
          <p:spPr bwMode="auto">
            <a:xfrm>
              <a:off x="3712" y="3361"/>
              <a:ext cx="8" cy="11"/>
            </a:xfrm>
            <a:custGeom>
              <a:avLst/>
              <a:gdLst>
                <a:gd name="T0" fmla="*/ 0 w 8"/>
                <a:gd name="T1" fmla="*/ 3 h 11"/>
                <a:gd name="T2" fmla="*/ 0 w 8"/>
                <a:gd name="T3" fmla="*/ 3 h 11"/>
                <a:gd name="T4" fmla="*/ 0 w 8"/>
                <a:gd name="T5" fmla="*/ 9 h 11"/>
                <a:gd name="T6" fmla="*/ 7 w 8"/>
                <a:gd name="T7" fmla="*/ 11 h 11"/>
                <a:gd name="T8" fmla="*/ 8 w 8"/>
                <a:gd name="T9" fmla="*/ 5 h 11"/>
                <a:gd name="T10" fmla="*/ 0 w 8"/>
                <a:gd name="T11" fmla="*/ 3 h 11"/>
                <a:gd name="T12" fmla="*/ 8 w 8"/>
                <a:gd name="T13" fmla="*/ 5 h 11"/>
                <a:gd name="T14" fmla="*/ 8 w 8"/>
                <a:gd name="T15" fmla="*/ 1 h 11"/>
                <a:gd name="T16" fmla="*/ 5 w 8"/>
                <a:gd name="T17" fmla="*/ 0 h 11"/>
                <a:gd name="T18" fmla="*/ 2 w 8"/>
                <a:gd name="T19" fmla="*/ 1 h 11"/>
                <a:gd name="T20" fmla="*/ 0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0" y="3"/>
                  </a:moveTo>
                  <a:lnTo>
                    <a:pt x="0" y="3"/>
                  </a:lnTo>
                  <a:lnTo>
                    <a:pt x="0" y="9"/>
                  </a:lnTo>
                  <a:lnTo>
                    <a:pt x="7" y="11"/>
                  </a:lnTo>
                  <a:lnTo>
                    <a:pt x="8" y="5"/>
                  </a:lnTo>
                  <a:lnTo>
                    <a:pt x="0" y="3"/>
                  </a:lnTo>
                  <a:lnTo>
                    <a:pt x="8" y="5"/>
                  </a:lnTo>
                  <a:lnTo>
                    <a:pt x="8" y="1"/>
                  </a:lnTo>
                  <a:lnTo>
                    <a:pt x="5" y="0"/>
                  </a:lnTo>
                  <a:lnTo>
                    <a:pt x="2" y="1"/>
                  </a:lnTo>
                  <a:lnTo>
                    <a:pt x="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4" name="Freeform 3078"/>
            <p:cNvSpPr>
              <a:spLocks/>
            </p:cNvSpPr>
            <p:nvPr/>
          </p:nvSpPr>
          <p:spPr bwMode="auto">
            <a:xfrm>
              <a:off x="3712" y="3356"/>
              <a:ext cx="10" cy="10"/>
            </a:xfrm>
            <a:custGeom>
              <a:avLst/>
              <a:gdLst>
                <a:gd name="T0" fmla="*/ 10 w 10"/>
                <a:gd name="T1" fmla="*/ 5 h 10"/>
                <a:gd name="T2" fmla="*/ 2 w 10"/>
                <a:gd name="T3" fmla="*/ 3 h 10"/>
                <a:gd name="T4" fmla="*/ 0 w 10"/>
                <a:gd name="T5" fmla="*/ 8 h 10"/>
                <a:gd name="T6" fmla="*/ 8 w 10"/>
                <a:gd name="T7" fmla="*/ 10 h 10"/>
                <a:gd name="T8" fmla="*/ 10 w 10"/>
                <a:gd name="T9" fmla="*/ 5 h 10"/>
                <a:gd name="T10" fmla="*/ 10 w 10"/>
                <a:gd name="T11" fmla="*/ 5 h 10"/>
                <a:gd name="T12" fmla="*/ 10 w 10"/>
                <a:gd name="T13" fmla="*/ 5 h 10"/>
                <a:gd name="T14" fmla="*/ 8 w 10"/>
                <a:gd name="T15" fmla="*/ 1 h 10"/>
                <a:gd name="T16" fmla="*/ 7 w 10"/>
                <a:gd name="T17" fmla="*/ 0 h 10"/>
                <a:gd name="T18" fmla="*/ 4 w 10"/>
                <a:gd name="T19" fmla="*/ 0 h 10"/>
                <a:gd name="T20" fmla="*/ 2 w 10"/>
                <a:gd name="T21" fmla="*/ 3 h 10"/>
                <a:gd name="T22" fmla="*/ 10 w 10"/>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10" y="5"/>
                  </a:moveTo>
                  <a:lnTo>
                    <a:pt x="2" y="3"/>
                  </a:lnTo>
                  <a:lnTo>
                    <a:pt x="0" y="8"/>
                  </a:lnTo>
                  <a:lnTo>
                    <a:pt x="8" y="10"/>
                  </a:lnTo>
                  <a:lnTo>
                    <a:pt x="10" y="5"/>
                  </a:lnTo>
                  <a:lnTo>
                    <a:pt x="8" y="1"/>
                  </a:lnTo>
                  <a:lnTo>
                    <a:pt x="7" y="0"/>
                  </a:lnTo>
                  <a:lnTo>
                    <a:pt x="4" y="0"/>
                  </a:lnTo>
                  <a:lnTo>
                    <a:pt x="2" y="3"/>
                  </a:lnTo>
                  <a:lnTo>
                    <a:pt x="1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5" name="Freeform 3079"/>
            <p:cNvSpPr>
              <a:spLocks/>
            </p:cNvSpPr>
            <p:nvPr/>
          </p:nvSpPr>
          <p:spPr bwMode="auto">
            <a:xfrm>
              <a:off x="3714" y="3351"/>
              <a:ext cx="8" cy="10"/>
            </a:xfrm>
            <a:custGeom>
              <a:avLst/>
              <a:gdLst>
                <a:gd name="T0" fmla="*/ 8 w 8"/>
                <a:gd name="T1" fmla="*/ 3 h 10"/>
                <a:gd name="T2" fmla="*/ 2 w 8"/>
                <a:gd name="T3" fmla="*/ 2 h 10"/>
                <a:gd name="T4" fmla="*/ 0 w 8"/>
                <a:gd name="T5" fmla="*/ 8 h 10"/>
                <a:gd name="T6" fmla="*/ 8 w 8"/>
                <a:gd name="T7" fmla="*/ 10 h 10"/>
                <a:gd name="T8" fmla="*/ 8 w 8"/>
                <a:gd name="T9" fmla="*/ 3 h 10"/>
                <a:gd name="T10" fmla="*/ 8 w 8"/>
                <a:gd name="T11" fmla="*/ 3 h 10"/>
                <a:gd name="T12" fmla="*/ 8 w 8"/>
                <a:gd name="T13" fmla="*/ 3 h 10"/>
                <a:gd name="T14" fmla="*/ 8 w 8"/>
                <a:gd name="T15" fmla="*/ 0 h 10"/>
                <a:gd name="T16" fmla="*/ 5 w 8"/>
                <a:gd name="T17" fmla="*/ 0 h 10"/>
                <a:gd name="T18" fmla="*/ 3 w 8"/>
                <a:gd name="T19" fmla="*/ 0 h 10"/>
                <a:gd name="T20" fmla="*/ 2 w 8"/>
                <a:gd name="T21" fmla="*/ 2 h 10"/>
                <a:gd name="T22" fmla="*/ 8 w 8"/>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3"/>
                  </a:moveTo>
                  <a:lnTo>
                    <a:pt x="2" y="2"/>
                  </a:lnTo>
                  <a:lnTo>
                    <a:pt x="0" y="8"/>
                  </a:lnTo>
                  <a:lnTo>
                    <a:pt x="8" y="10"/>
                  </a:lnTo>
                  <a:lnTo>
                    <a:pt x="8" y="3"/>
                  </a:lnTo>
                  <a:lnTo>
                    <a:pt x="8" y="0"/>
                  </a:lnTo>
                  <a:lnTo>
                    <a:pt x="5" y="0"/>
                  </a:lnTo>
                  <a:lnTo>
                    <a:pt x="3" y="0"/>
                  </a:lnTo>
                  <a:lnTo>
                    <a:pt x="2" y="2"/>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6" name="Freeform 3080"/>
            <p:cNvSpPr>
              <a:spLocks/>
            </p:cNvSpPr>
            <p:nvPr/>
          </p:nvSpPr>
          <p:spPr bwMode="auto">
            <a:xfrm>
              <a:off x="3716" y="3345"/>
              <a:ext cx="8" cy="9"/>
            </a:xfrm>
            <a:custGeom>
              <a:avLst/>
              <a:gdLst>
                <a:gd name="T0" fmla="*/ 8 w 8"/>
                <a:gd name="T1" fmla="*/ 4 h 9"/>
                <a:gd name="T2" fmla="*/ 0 w 8"/>
                <a:gd name="T3" fmla="*/ 3 h 9"/>
                <a:gd name="T4" fmla="*/ 0 w 8"/>
                <a:gd name="T5" fmla="*/ 8 h 9"/>
                <a:gd name="T6" fmla="*/ 6 w 8"/>
                <a:gd name="T7" fmla="*/ 9 h 9"/>
                <a:gd name="T8" fmla="*/ 8 w 8"/>
                <a:gd name="T9" fmla="*/ 4 h 9"/>
                <a:gd name="T10" fmla="*/ 8 w 8"/>
                <a:gd name="T11" fmla="*/ 4 h 9"/>
                <a:gd name="T12" fmla="*/ 8 w 8"/>
                <a:gd name="T13" fmla="*/ 4 h 9"/>
                <a:gd name="T14" fmla="*/ 6 w 8"/>
                <a:gd name="T15" fmla="*/ 1 h 9"/>
                <a:gd name="T16" fmla="*/ 4 w 8"/>
                <a:gd name="T17" fmla="*/ 0 h 9"/>
                <a:gd name="T18" fmla="*/ 1 w 8"/>
                <a:gd name="T19" fmla="*/ 0 h 9"/>
                <a:gd name="T20" fmla="*/ 0 w 8"/>
                <a:gd name="T21" fmla="*/ 3 h 9"/>
                <a:gd name="T22" fmla="*/ 8 w 8"/>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4"/>
                  </a:moveTo>
                  <a:lnTo>
                    <a:pt x="0" y="3"/>
                  </a:lnTo>
                  <a:lnTo>
                    <a:pt x="0" y="8"/>
                  </a:lnTo>
                  <a:lnTo>
                    <a:pt x="6" y="9"/>
                  </a:lnTo>
                  <a:lnTo>
                    <a:pt x="8" y="4"/>
                  </a:lnTo>
                  <a:lnTo>
                    <a:pt x="6" y="1"/>
                  </a:lnTo>
                  <a:lnTo>
                    <a:pt x="4" y="0"/>
                  </a:lnTo>
                  <a:lnTo>
                    <a:pt x="1" y="0"/>
                  </a:lnTo>
                  <a:lnTo>
                    <a:pt x="0" y="3"/>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7" name="Freeform 3081"/>
            <p:cNvSpPr>
              <a:spLocks/>
            </p:cNvSpPr>
            <p:nvPr/>
          </p:nvSpPr>
          <p:spPr bwMode="auto">
            <a:xfrm>
              <a:off x="3716" y="3338"/>
              <a:ext cx="8" cy="11"/>
            </a:xfrm>
            <a:custGeom>
              <a:avLst/>
              <a:gdLst>
                <a:gd name="T0" fmla="*/ 1 w 8"/>
                <a:gd name="T1" fmla="*/ 3 h 11"/>
                <a:gd name="T2" fmla="*/ 1 w 8"/>
                <a:gd name="T3" fmla="*/ 3 h 11"/>
                <a:gd name="T4" fmla="*/ 0 w 8"/>
                <a:gd name="T5" fmla="*/ 10 h 11"/>
                <a:gd name="T6" fmla="*/ 8 w 8"/>
                <a:gd name="T7" fmla="*/ 11 h 11"/>
                <a:gd name="T8" fmla="*/ 8 w 8"/>
                <a:gd name="T9" fmla="*/ 5 h 11"/>
                <a:gd name="T10" fmla="*/ 1 w 8"/>
                <a:gd name="T11" fmla="*/ 3 h 11"/>
                <a:gd name="T12" fmla="*/ 8 w 8"/>
                <a:gd name="T13" fmla="*/ 5 h 11"/>
                <a:gd name="T14" fmla="*/ 8 w 8"/>
                <a:gd name="T15" fmla="*/ 2 h 11"/>
                <a:gd name="T16" fmla="*/ 4 w 8"/>
                <a:gd name="T17" fmla="*/ 0 h 11"/>
                <a:gd name="T18" fmla="*/ 3 w 8"/>
                <a:gd name="T19" fmla="*/ 2 h 11"/>
                <a:gd name="T20" fmla="*/ 1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1" y="3"/>
                  </a:moveTo>
                  <a:lnTo>
                    <a:pt x="1" y="3"/>
                  </a:lnTo>
                  <a:lnTo>
                    <a:pt x="0" y="10"/>
                  </a:lnTo>
                  <a:lnTo>
                    <a:pt x="8" y="11"/>
                  </a:lnTo>
                  <a:lnTo>
                    <a:pt x="8" y="5"/>
                  </a:lnTo>
                  <a:lnTo>
                    <a:pt x="1" y="3"/>
                  </a:lnTo>
                  <a:lnTo>
                    <a:pt x="8" y="5"/>
                  </a:lnTo>
                  <a:lnTo>
                    <a:pt x="8" y="2"/>
                  </a:lnTo>
                  <a:lnTo>
                    <a:pt x="4" y="0"/>
                  </a:lnTo>
                  <a:lnTo>
                    <a:pt x="3" y="2"/>
                  </a:lnTo>
                  <a:lnTo>
                    <a:pt x="1"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8" name="Freeform 3082"/>
            <p:cNvSpPr>
              <a:spLocks/>
            </p:cNvSpPr>
            <p:nvPr/>
          </p:nvSpPr>
          <p:spPr bwMode="auto">
            <a:xfrm>
              <a:off x="3717" y="3333"/>
              <a:ext cx="8" cy="10"/>
            </a:xfrm>
            <a:custGeom>
              <a:avLst/>
              <a:gdLst>
                <a:gd name="T0" fmla="*/ 8 w 8"/>
                <a:gd name="T1" fmla="*/ 3 h 10"/>
                <a:gd name="T2" fmla="*/ 0 w 8"/>
                <a:gd name="T3" fmla="*/ 2 h 10"/>
                <a:gd name="T4" fmla="*/ 0 w 8"/>
                <a:gd name="T5" fmla="*/ 8 h 10"/>
                <a:gd name="T6" fmla="*/ 7 w 8"/>
                <a:gd name="T7" fmla="*/ 10 h 10"/>
                <a:gd name="T8" fmla="*/ 8 w 8"/>
                <a:gd name="T9" fmla="*/ 3 h 10"/>
                <a:gd name="T10" fmla="*/ 8 w 8"/>
                <a:gd name="T11" fmla="*/ 3 h 10"/>
                <a:gd name="T12" fmla="*/ 8 w 8"/>
                <a:gd name="T13" fmla="*/ 3 h 10"/>
                <a:gd name="T14" fmla="*/ 8 w 8"/>
                <a:gd name="T15" fmla="*/ 0 h 10"/>
                <a:gd name="T16" fmla="*/ 5 w 8"/>
                <a:gd name="T17" fmla="*/ 0 h 10"/>
                <a:gd name="T18" fmla="*/ 2 w 8"/>
                <a:gd name="T19" fmla="*/ 0 h 10"/>
                <a:gd name="T20" fmla="*/ 0 w 8"/>
                <a:gd name="T21" fmla="*/ 2 h 10"/>
                <a:gd name="T22" fmla="*/ 8 w 8"/>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3"/>
                  </a:moveTo>
                  <a:lnTo>
                    <a:pt x="0" y="2"/>
                  </a:lnTo>
                  <a:lnTo>
                    <a:pt x="0" y="8"/>
                  </a:lnTo>
                  <a:lnTo>
                    <a:pt x="7" y="10"/>
                  </a:lnTo>
                  <a:lnTo>
                    <a:pt x="8" y="3"/>
                  </a:lnTo>
                  <a:lnTo>
                    <a:pt x="8" y="0"/>
                  </a:lnTo>
                  <a:lnTo>
                    <a:pt x="5" y="0"/>
                  </a:lnTo>
                  <a:lnTo>
                    <a:pt x="2" y="0"/>
                  </a:lnTo>
                  <a:lnTo>
                    <a:pt x="0" y="2"/>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9" name="Freeform 3083"/>
            <p:cNvSpPr>
              <a:spLocks/>
            </p:cNvSpPr>
            <p:nvPr/>
          </p:nvSpPr>
          <p:spPr bwMode="auto">
            <a:xfrm>
              <a:off x="3717" y="3327"/>
              <a:ext cx="10" cy="9"/>
            </a:xfrm>
            <a:custGeom>
              <a:avLst/>
              <a:gdLst>
                <a:gd name="T0" fmla="*/ 10 w 10"/>
                <a:gd name="T1" fmla="*/ 3 h 9"/>
                <a:gd name="T2" fmla="*/ 2 w 10"/>
                <a:gd name="T3" fmla="*/ 3 h 9"/>
                <a:gd name="T4" fmla="*/ 0 w 10"/>
                <a:gd name="T5" fmla="*/ 9 h 9"/>
                <a:gd name="T6" fmla="*/ 8 w 10"/>
                <a:gd name="T7" fmla="*/ 9 h 9"/>
                <a:gd name="T8" fmla="*/ 10 w 10"/>
                <a:gd name="T9" fmla="*/ 3 h 9"/>
                <a:gd name="T10" fmla="*/ 10 w 10"/>
                <a:gd name="T11" fmla="*/ 3 h 9"/>
                <a:gd name="T12" fmla="*/ 10 w 10"/>
                <a:gd name="T13" fmla="*/ 3 h 9"/>
                <a:gd name="T14" fmla="*/ 8 w 10"/>
                <a:gd name="T15" fmla="*/ 1 h 9"/>
                <a:gd name="T16" fmla="*/ 7 w 10"/>
                <a:gd name="T17" fmla="*/ 0 h 9"/>
                <a:gd name="T18" fmla="*/ 3 w 10"/>
                <a:gd name="T19" fmla="*/ 0 h 9"/>
                <a:gd name="T20" fmla="*/ 2 w 10"/>
                <a:gd name="T21" fmla="*/ 3 h 9"/>
                <a:gd name="T22" fmla="*/ 10 w 10"/>
                <a:gd name="T23" fmla="*/ 3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9">
                  <a:moveTo>
                    <a:pt x="10" y="3"/>
                  </a:moveTo>
                  <a:lnTo>
                    <a:pt x="2" y="3"/>
                  </a:lnTo>
                  <a:lnTo>
                    <a:pt x="0" y="9"/>
                  </a:lnTo>
                  <a:lnTo>
                    <a:pt x="8" y="9"/>
                  </a:lnTo>
                  <a:lnTo>
                    <a:pt x="10" y="3"/>
                  </a:lnTo>
                  <a:lnTo>
                    <a:pt x="8" y="1"/>
                  </a:lnTo>
                  <a:lnTo>
                    <a:pt x="7" y="0"/>
                  </a:lnTo>
                  <a:lnTo>
                    <a:pt x="3" y="0"/>
                  </a:lnTo>
                  <a:lnTo>
                    <a:pt x="2" y="3"/>
                  </a:lnTo>
                  <a:lnTo>
                    <a:pt x="1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0" name="Freeform 3084"/>
            <p:cNvSpPr>
              <a:spLocks/>
            </p:cNvSpPr>
            <p:nvPr/>
          </p:nvSpPr>
          <p:spPr bwMode="auto">
            <a:xfrm>
              <a:off x="3719" y="3320"/>
              <a:ext cx="8" cy="10"/>
            </a:xfrm>
            <a:custGeom>
              <a:avLst/>
              <a:gdLst>
                <a:gd name="T0" fmla="*/ 1 w 8"/>
                <a:gd name="T1" fmla="*/ 4 h 10"/>
                <a:gd name="T2" fmla="*/ 1 w 8"/>
                <a:gd name="T3" fmla="*/ 4 h 10"/>
                <a:gd name="T4" fmla="*/ 0 w 8"/>
                <a:gd name="T5" fmla="*/ 10 h 10"/>
                <a:gd name="T6" fmla="*/ 8 w 8"/>
                <a:gd name="T7" fmla="*/ 10 h 10"/>
                <a:gd name="T8" fmla="*/ 8 w 8"/>
                <a:gd name="T9" fmla="*/ 4 h 10"/>
                <a:gd name="T10" fmla="*/ 1 w 8"/>
                <a:gd name="T11" fmla="*/ 4 h 10"/>
                <a:gd name="T12" fmla="*/ 8 w 8"/>
                <a:gd name="T13" fmla="*/ 4 h 10"/>
                <a:gd name="T14" fmla="*/ 8 w 8"/>
                <a:gd name="T15" fmla="*/ 2 h 10"/>
                <a:gd name="T16" fmla="*/ 5 w 8"/>
                <a:gd name="T17" fmla="*/ 0 h 10"/>
                <a:gd name="T18" fmla="*/ 3 w 8"/>
                <a:gd name="T19" fmla="*/ 0 h 10"/>
                <a:gd name="T20" fmla="*/ 1 w 8"/>
                <a:gd name="T21" fmla="*/ 4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1" y="4"/>
                  </a:moveTo>
                  <a:lnTo>
                    <a:pt x="1" y="4"/>
                  </a:lnTo>
                  <a:lnTo>
                    <a:pt x="0" y="10"/>
                  </a:lnTo>
                  <a:lnTo>
                    <a:pt x="8" y="10"/>
                  </a:lnTo>
                  <a:lnTo>
                    <a:pt x="8" y="4"/>
                  </a:lnTo>
                  <a:lnTo>
                    <a:pt x="1" y="4"/>
                  </a:lnTo>
                  <a:lnTo>
                    <a:pt x="8" y="4"/>
                  </a:lnTo>
                  <a:lnTo>
                    <a:pt x="8" y="2"/>
                  </a:lnTo>
                  <a:lnTo>
                    <a:pt x="5" y="0"/>
                  </a:lnTo>
                  <a:lnTo>
                    <a:pt x="3" y="0"/>
                  </a:lnTo>
                  <a:lnTo>
                    <a:pt x="1"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1" name="Freeform 3085"/>
            <p:cNvSpPr>
              <a:spLocks/>
            </p:cNvSpPr>
            <p:nvPr/>
          </p:nvSpPr>
          <p:spPr bwMode="auto">
            <a:xfrm>
              <a:off x="3720" y="3314"/>
              <a:ext cx="9" cy="10"/>
            </a:xfrm>
            <a:custGeom>
              <a:avLst/>
              <a:gdLst>
                <a:gd name="T0" fmla="*/ 9 w 9"/>
                <a:gd name="T1" fmla="*/ 3 h 10"/>
                <a:gd name="T2" fmla="*/ 0 w 9"/>
                <a:gd name="T3" fmla="*/ 3 h 10"/>
                <a:gd name="T4" fmla="*/ 0 w 9"/>
                <a:gd name="T5" fmla="*/ 10 h 10"/>
                <a:gd name="T6" fmla="*/ 7 w 9"/>
                <a:gd name="T7" fmla="*/ 10 h 10"/>
                <a:gd name="T8" fmla="*/ 9 w 9"/>
                <a:gd name="T9" fmla="*/ 5 h 10"/>
                <a:gd name="T10" fmla="*/ 9 w 9"/>
                <a:gd name="T11" fmla="*/ 3 h 10"/>
                <a:gd name="T12" fmla="*/ 9 w 9"/>
                <a:gd name="T13" fmla="*/ 5 h 10"/>
                <a:gd name="T14" fmla="*/ 7 w 9"/>
                <a:gd name="T15" fmla="*/ 1 h 10"/>
                <a:gd name="T16" fmla="*/ 5 w 9"/>
                <a:gd name="T17" fmla="*/ 0 h 10"/>
                <a:gd name="T18" fmla="*/ 2 w 9"/>
                <a:gd name="T19" fmla="*/ 0 h 10"/>
                <a:gd name="T20" fmla="*/ 0 w 9"/>
                <a:gd name="T21" fmla="*/ 3 h 10"/>
                <a:gd name="T22" fmla="*/ 9 w 9"/>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9" y="3"/>
                  </a:moveTo>
                  <a:lnTo>
                    <a:pt x="0" y="3"/>
                  </a:lnTo>
                  <a:lnTo>
                    <a:pt x="0" y="10"/>
                  </a:lnTo>
                  <a:lnTo>
                    <a:pt x="7" y="10"/>
                  </a:lnTo>
                  <a:lnTo>
                    <a:pt x="9" y="5"/>
                  </a:lnTo>
                  <a:lnTo>
                    <a:pt x="9" y="3"/>
                  </a:lnTo>
                  <a:lnTo>
                    <a:pt x="9" y="5"/>
                  </a:lnTo>
                  <a:lnTo>
                    <a:pt x="7" y="1"/>
                  </a:lnTo>
                  <a:lnTo>
                    <a:pt x="5" y="0"/>
                  </a:lnTo>
                  <a:lnTo>
                    <a:pt x="2" y="0"/>
                  </a:lnTo>
                  <a:lnTo>
                    <a:pt x="0" y="3"/>
                  </a:lnTo>
                  <a:lnTo>
                    <a:pt x="9"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2" name="Freeform 3086"/>
            <p:cNvSpPr>
              <a:spLocks/>
            </p:cNvSpPr>
            <p:nvPr/>
          </p:nvSpPr>
          <p:spPr bwMode="auto">
            <a:xfrm>
              <a:off x="3720" y="3307"/>
              <a:ext cx="10" cy="10"/>
            </a:xfrm>
            <a:custGeom>
              <a:avLst/>
              <a:gdLst>
                <a:gd name="T0" fmla="*/ 10 w 10"/>
                <a:gd name="T1" fmla="*/ 4 h 10"/>
                <a:gd name="T2" fmla="*/ 2 w 10"/>
                <a:gd name="T3" fmla="*/ 4 h 10"/>
                <a:gd name="T4" fmla="*/ 0 w 10"/>
                <a:gd name="T5" fmla="*/ 10 h 10"/>
                <a:gd name="T6" fmla="*/ 9 w 10"/>
                <a:gd name="T7" fmla="*/ 10 h 10"/>
                <a:gd name="T8" fmla="*/ 10 w 10"/>
                <a:gd name="T9" fmla="*/ 4 h 10"/>
                <a:gd name="T10" fmla="*/ 10 w 10"/>
                <a:gd name="T11" fmla="*/ 4 h 10"/>
                <a:gd name="T12" fmla="*/ 10 w 10"/>
                <a:gd name="T13" fmla="*/ 4 h 10"/>
                <a:gd name="T14" fmla="*/ 9 w 10"/>
                <a:gd name="T15" fmla="*/ 2 h 10"/>
                <a:gd name="T16" fmla="*/ 7 w 10"/>
                <a:gd name="T17" fmla="*/ 0 h 10"/>
                <a:gd name="T18" fmla="*/ 4 w 10"/>
                <a:gd name="T19" fmla="*/ 0 h 10"/>
                <a:gd name="T20" fmla="*/ 2 w 10"/>
                <a:gd name="T21" fmla="*/ 4 h 10"/>
                <a:gd name="T22" fmla="*/ 10 w 10"/>
                <a:gd name="T23" fmla="*/ 4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10" y="4"/>
                  </a:moveTo>
                  <a:lnTo>
                    <a:pt x="2" y="4"/>
                  </a:lnTo>
                  <a:lnTo>
                    <a:pt x="0" y="10"/>
                  </a:lnTo>
                  <a:lnTo>
                    <a:pt x="9" y="10"/>
                  </a:lnTo>
                  <a:lnTo>
                    <a:pt x="10" y="4"/>
                  </a:lnTo>
                  <a:lnTo>
                    <a:pt x="9" y="2"/>
                  </a:lnTo>
                  <a:lnTo>
                    <a:pt x="7" y="0"/>
                  </a:lnTo>
                  <a:lnTo>
                    <a:pt x="4" y="0"/>
                  </a:lnTo>
                  <a:lnTo>
                    <a:pt x="2" y="4"/>
                  </a:lnTo>
                  <a:lnTo>
                    <a:pt x="1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3" name="Freeform 3087"/>
            <p:cNvSpPr>
              <a:spLocks/>
            </p:cNvSpPr>
            <p:nvPr/>
          </p:nvSpPr>
          <p:spPr bwMode="auto">
            <a:xfrm>
              <a:off x="3722" y="3301"/>
              <a:ext cx="8" cy="10"/>
            </a:xfrm>
            <a:custGeom>
              <a:avLst/>
              <a:gdLst>
                <a:gd name="T0" fmla="*/ 8 w 8"/>
                <a:gd name="T1" fmla="*/ 3 h 10"/>
                <a:gd name="T2" fmla="*/ 0 w 8"/>
                <a:gd name="T3" fmla="*/ 3 h 10"/>
                <a:gd name="T4" fmla="*/ 0 w 8"/>
                <a:gd name="T5" fmla="*/ 10 h 10"/>
                <a:gd name="T6" fmla="*/ 8 w 8"/>
                <a:gd name="T7" fmla="*/ 10 h 10"/>
                <a:gd name="T8" fmla="*/ 8 w 8"/>
                <a:gd name="T9" fmla="*/ 3 h 10"/>
                <a:gd name="T10" fmla="*/ 8 w 8"/>
                <a:gd name="T11" fmla="*/ 3 h 10"/>
                <a:gd name="T12" fmla="*/ 8 w 8"/>
                <a:gd name="T13" fmla="*/ 3 h 10"/>
                <a:gd name="T14" fmla="*/ 8 w 8"/>
                <a:gd name="T15" fmla="*/ 0 h 10"/>
                <a:gd name="T16" fmla="*/ 5 w 8"/>
                <a:gd name="T17" fmla="*/ 0 h 10"/>
                <a:gd name="T18" fmla="*/ 2 w 8"/>
                <a:gd name="T19" fmla="*/ 0 h 10"/>
                <a:gd name="T20" fmla="*/ 0 w 8"/>
                <a:gd name="T21" fmla="*/ 3 h 10"/>
                <a:gd name="T22" fmla="*/ 8 w 8"/>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3"/>
                  </a:moveTo>
                  <a:lnTo>
                    <a:pt x="0" y="3"/>
                  </a:lnTo>
                  <a:lnTo>
                    <a:pt x="0" y="10"/>
                  </a:lnTo>
                  <a:lnTo>
                    <a:pt x="8" y="10"/>
                  </a:lnTo>
                  <a:lnTo>
                    <a:pt x="8" y="3"/>
                  </a:lnTo>
                  <a:lnTo>
                    <a:pt x="8" y="0"/>
                  </a:lnTo>
                  <a:lnTo>
                    <a:pt x="5" y="0"/>
                  </a:lnTo>
                  <a:lnTo>
                    <a:pt x="2" y="0"/>
                  </a:lnTo>
                  <a:lnTo>
                    <a:pt x="0" y="3"/>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4" name="Freeform 3088"/>
            <p:cNvSpPr>
              <a:spLocks/>
            </p:cNvSpPr>
            <p:nvPr/>
          </p:nvSpPr>
          <p:spPr bwMode="auto">
            <a:xfrm>
              <a:off x="3722" y="3293"/>
              <a:ext cx="10" cy="11"/>
            </a:xfrm>
            <a:custGeom>
              <a:avLst/>
              <a:gdLst>
                <a:gd name="T0" fmla="*/ 2 w 10"/>
                <a:gd name="T1" fmla="*/ 3 h 11"/>
                <a:gd name="T2" fmla="*/ 2 w 10"/>
                <a:gd name="T3" fmla="*/ 3 h 11"/>
                <a:gd name="T4" fmla="*/ 0 w 10"/>
                <a:gd name="T5" fmla="*/ 11 h 11"/>
                <a:gd name="T6" fmla="*/ 8 w 10"/>
                <a:gd name="T7" fmla="*/ 11 h 11"/>
                <a:gd name="T8" fmla="*/ 10 w 10"/>
                <a:gd name="T9" fmla="*/ 5 h 11"/>
                <a:gd name="T10" fmla="*/ 2 w 10"/>
                <a:gd name="T11" fmla="*/ 3 h 11"/>
                <a:gd name="T12" fmla="*/ 10 w 10"/>
                <a:gd name="T13" fmla="*/ 5 h 11"/>
                <a:gd name="T14" fmla="*/ 8 w 10"/>
                <a:gd name="T15" fmla="*/ 1 h 11"/>
                <a:gd name="T16" fmla="*/ 7 w 10"/>
                <a:gd name="T17" fmla="*/ 0 h 11"/>
                <a:gd name="T18" fmla="*/ 3 w 10"/>
                <a:gd name="T19" fmla="*/ 1 h 11"/>
                <a:gd name="T20" fmla="*/ 2 w 10"/>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2" y="3"/>
                  </a:moveTo>
                  <a:lnTo>
                    <a:pt x="2" y="3"/>
                  </a:lnTo>
                  <a:lnTo>
                    <a:pt x="0" y="11"/>
                  </a:lnTo>
                  <a:lnTo>
                    <a:pt x="8" y="11"/>
                  </a:lnTo>
                  <a:lnTo>
                    <a:pt x="10" y="5"/>
                  </a:lnTo>
                  <a:lnTo>
                    <a:pt x="2" y="3"/>
                  </a:lnTo>
                  <a:lnTo>
                    <a:pt x="10" y="5"/>
                  </a:lnTo>
                  <a:lnTo>
                    <a:pt x="8" y="1"/>
                  </a:lnTo>
                  <a:lnTo>
                    <a:pt x="7" y="0"/>
                  </a:lnTo>
                  <a:lnTo>
                    <a:pt x="3" y="1"/>
                  </a:lnTo>
                  <a:lnTo>
                    <a:pt x="2"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5" name="Freeform 3089"/>
            <p:cNvSpPr>
              <a:spLocks/>
            </p:cNvSpPr>
            <p:nvPr/>
          </p:nvSpPr>
          <p:spPr bwMode="auto">
            <a:xfrm>
              <a:off x="3724" y="3286"/>
              <a:ext cx="8" cy="12"/>
            </a:xfrm>
            <a:custGeom>
              <a:avLst/>
              <a:gdLst>
                <a:gd name="T0" fmla="*/ 8 w 8"/>
                <a:gd name="T1" fmla="*/ 5 h 12"/>
                <a:gd name="T2" fmla="*/ 1 w 8"/>
                <a:gd name="T3" fmla="*/ 4 h 12"/>
                <a:gd name="T4" fmla="*/ 0 w 8"/>
                <a:gd name="T5" fmla="*/ 10 h 12"/>
                <a:gd name="T6" fmla="*/ 8 w 8"/>
                <a:gd name="T7" fmla="*/ 12 h 12"/>
                <a:gd name="T8" fmla="*/ 8 w 8"/>
                <a:gd name="T9" fmla="*/ 5 h 12"/>
                <a:gd name="T10" fmla="*/ 8 w 8"/>
                <a:gd name="T11" fmla="*/ 5 h 12"/>
                <a:gd name="T12" fmla="*/ 8 w 8"/>
                <a:gd name="T13" fmla="*/ 5 h 12"/>
                <a:gd name="T14" fmla="*/ 8 w 8"/>
                <a:gd name="T15" fmla="*/ 2 h 12"/>
                <a:gd name="T16" fmla="*/ 5 w 8"/>
                <a:gd name="T17" fmla="*/ 0 h 12"/>
                <a:gd name="T18" fmla="*/ 3 w 8"/>
                <a:gd name="T19" fmla="*/ 0 h 12"/>
                <a:gd name="T20" fmla="*/ 1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1" y="4"/>
                  </a:lnTo>
                  <a:lnTo>
                    <a:pt x="0" y="10"/>
                  </a:lnTo>
                  <a:lnTo>
                    <a:pt x="8" y="12"/>
                  </a:lnTo>
                  <a:lnTo>
                    <a:pt x="8" y="5"/>
                  </a:lnTo>
                  <a:lnTo>
                    <a:pt x="8" y="2"/>
                  </a:lnTo>
                  <a:lnTo>
                    <a:pt x="5" y="0"/>
                  </a:lnTo>
                  <a:lnTo>
                    <a:pt x="3" y="0"/>
                  </a:lnTo>
                  <a:lnTo>
                    <a:pt x="1" y="4"/>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6" name="Freeform 3090"/>
            <p:cNvSpPr>
              <a:spLocks/>
            </p:cNvSpPr>
            <p:nvPr/>
          </p:nvSpPr>
          <p:spPr bwMode="auto">
            <a:xfrm>
              <a:off x="3725" y="3280"/>
              <a:ext cx="8" cy="11"/>
            </a:xfrm>
            <a:custGeom>
              <a:avLst/>
              <a:gdLst>
                <a:gd name="T0" fmla="*/ 8 w 8"/>
                <a:gd name="T1" fmla="*/ 3 h 11"/>
                <a:gd name="T2" fmla="*/ 0 w 8"/>
                <a:gd name="T3" fmla="*/ 3 h 11"/>
                <a:gd name="T4" fmla="*/ 0 w 8"/>
                <a:gd name="T5" fmla="*/ 10 h 11"/>
                <a:gd name="T6" fmla="*/ 7 w 8"/>
                <a:gd name="T7" fmla="*/ 11 h 11"/>
                <a:gd name="T8" fmla="*/ 8 w 8"/>
                <a:gd name="T9" fmla="*/ 3 h 11"/>
                <a:gd name="T10" fmla="*/ 8 w 8"/>
                <a:gd name="T11" fmla="*/ 3 h 11"/>
                <a:gd name="T12" fmla="*/ 8 w 8"/>
                <a:gd name="T13" fmla="*/ 3 h 11"/>
                <a:gd name="T14" fmla="*/ 7 w 8"/>
                <a:gd name="T15" fmla="*/ 2 h 11"/>
                <a:gd name="T16" fmla="*/ 5 w 8"/>
                <a:gd name="T17" fmla="*/ 0 h 11"/>
                <a:gd name="T18" fmla="*/ 2 w 8"/>
                <a:gd name="T19" fmla="*/ 0 h 11"/>
                <a:gd name="T20" fmla="*/ 0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0" y="3"/>
                  </a:lnTo>
                  <a:lnTo>
                    <a:pt x="0" y="10"/>
                  </a:lnTo>
                  <a:lnTo>
                    <a:pt x="7" y="11"/>
                  </a:lnTo>
                  <a:lnTo>
                    <a:pt x="8" y="3"/>
                  </a:lnTo>
                  <a:lnTo>
                    <a:pt x="7" y="2"/>
                  </a:lnTo>
                  <a:lnTo>
                    <a:pt x="5" y="0"/>
                  </a:lnTo>
                  <a:lnTo>
                    <a:pt x="2" y="0"/>
                  </a:lnTo>
                  <a:lnTo>
                    <a:pt x="0" y="3"/>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7" name="Freeform 3091"/>
            <p:cNvSpPr>
              <a:spLocks/>
            </p:cNvSpPr>
            <p:nvPr/>
          </p:nvSpPr>
          <p:spPr bwMode="auto">
            <a:xfrm>
              <a:off x="3725" y="3272"/>
              <a:ext cx="10" cy="11"/>
            </a:xfrm>
            <a:custGeom>
              <a:avLst/>
              <a:gdLst>
                <a:gd name="T0" fmla="*/ 10 w 10"/>
                <a:gd name="T1" fmla="*/ 5 h 11"/>
                <a:gd name="T2" fmla="*/ 2 w 10"/>
                <a:gd name="T3" fmla="*/ 3 h 11"/>
                <a:gd name="T4" fmla="*/ 0 w 10"/>
                <a:gd name="T5" fmla="*/ 11 h 11"/>
                <a:gd name="T6" fmla="*/ 8 w 10"/>
                <a:gd name="T7" fmla="*/ 11 h 11"/>
                <a:gd name="T8" fmla="*/ 10 w 10"/>
                <a:gd name="T9" fmla="*/ 5 h 11"/>
                <a:gd name="T10" fmla="*/ 10 w 10"/>
                <a:gd name="T11" fmla="*/ 5 h 11"/>
                <a:gd name="T12" fmla="*/ 10 w 10"/>
                <a:gd name="T13" fmla="*/ 5 h 11"/>
                <a:gd name="T14" fmla="*/ 8 w 10"/>
                <a:gd name="T15" fmla="*/ 1 h 11"/>
                <a:gd name="T16" fmla="*/ 7 w 10"/>
                <a:gd name="T17" fmla="*/ 0 h 11"/>
                <a:gd name="T18" fmla="*/ 4 w 10"/>
                <a:gd name="T19" fmla="*/ 1 h 11"/>
                <a:gd name="T20" fmla="*/ 2 w 10"/>
                <a:gd name="T21" fmla="*/ 3 h 11"/>
                <a:gd name="T22" fmla="*/ 10 w 10"/>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5"/>
                  </a:moveTo>
                  <a:lnTo>
                    <a:pt x="2" y="3"/>
                  </a:lnTo>
                  <a:lnTo>
                    <a:pt x="0" y="11"/>
                  </a:lnTo>
                  <a:lnTo>
                    <a:pt x="8" y="11"/>
                  </a:lnTo>
                  <a:lnTo>
                    <a:pt x="10" y="5"/>
                  </a:lnTo>
                  <a:lnTo>
                    <a:pt x="8" y="1"/>
                  </a:lnTo>
                  <a:lnTo>
                    <a:pt x="7" y="0"/>
                  </a:lnTo>
                  <a:lnTo>
                    <a:pt x="4" y="1"/>
                  </a:lnTo>
                  <a:lnTo>
                    <a:pt x="2" y="3"/>
                  </a:lnTo>
                  <a:lnTo>
                    <a:pt x="1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8" name="Freeform 3092"/>
            <p:cNvSpPr>
              <a:spLocks/>
            </p:cNvSpPr>
            <p:nvPr/>
          </p:nvSpPr>
          <p:spPr bwMode="auto">
            <a:xfrm>
              <a:off x="3727" y="3265"/>
              <a:ext cx="8" cy="12"/>
            </a:xfrm>
            <a:custGeom>
              <a:avLst/>
              <a:gdLst>
                <a:gd name="T0" fmla="*/ 0 w 8"/>
                <a:gd name="T1" fmla="*/ 4 h 12"/>
                <a:gd name="T2" fmla="*/ 0 w 8"/>
                <a:gd name="T3" fmla="*/ 4 h 12"/>
                <a:gd name="T4" fmla="*/ 0 w 8"/>
                <a:gd name="T5" fmla="*/ 10 h 12"/>
                <a:gd name="T6" fmla="*/ 8 w 8"/>
                <a:gd name="T7" fmla="*/ 12 h 12"/>
                <a:gd name="T8" fmla="*/ 8 w 8"/>
                <a:gd name="T9" fmla="*/ 4 h 12"/>
                <a:gd name="T10" fmla="*/ 0 w 8"/>
                <a:gd name="T11" fmla="*/ 4 h 12"/>
                <a:gd name="T12" fmla="*/ 8 w 8"/>
                <a:gd name="T13" fmla="*/ 4 h 12"/>
                <a:gd name="T14" fmla="*/ 8 w 8"/>
                <a:gd name="T15" fmla="*/ 2 h 12"/>
                <a:gd name="T16" fmla="*/ 5 w 8"/>
                <a:gd name="T17" fmla="*/ 0 h 12"/>
                <a:gd name="T18" fmla="*/ 2 w 8"/>
                <a:gd name="T19" fmla="*/ 0 h 12"/>
                <a:gd name="T20" fmla="*/ 0 w 8"/>
                <a:gd name="T21" fmla="*/ 4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2">
                  <a:moveTo>
                    <a:pt x="0" y="4"/>
                  </a:moveTo>
                  <a:lnTo>
                    <a:pt x="0" y="4"/>
                  </a:lnTo>
                  <a:lnTo>
                    <a:pt x="0" y="10"/>
                  </a:lnTo>
                  <a:lnTo>
                    <a:pt x="8" y="12"/>
                  </a:lnTo>
                  <a:lnTo>
                    <a:pt x="8" y="4"/>
                  </a:lnTo>
                  <a:lnTo>
                    <a:pt x="0" y="4"/>
                  </a:lnTo>
                  <a:lnTo>
                    <a:pt x="8" y="4"/>
                  </a:lnTo>
                  <a:lnTo>
                    <a:pt x="8" y="2"/>
                  </a:lnTo>
                  <a:lnTo>
                    <a:pt x="5" y="0"/>
                  </a:lnTo>
                  <a:lnTo>
                    <a:pt x="2" y="0"/>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9" name="Freeform 3093"/>
            <p:cNvSpPr>
              <a:spLocks/>
            </p:cNvSpPr>
            <p:nvPr/>
          </p:nvSpPr>
          <p:spPr bwMode="auto">
            <a:xfrm>
              <a:off x="3727" y="3257"/>
              <a:ext cx="10" cy="13"/>
            </a:xfrm>
            <a:custGeom>
              <a:avLst/>
              <a:gdLst>
                <a:gd name="T0" fmla="*/ 10 w 10"/>
                <a:gd name="T1" fmla="*/ 5 h 13"/>
                <a:gd name="T2" fmla="*/ 2 w 10"/>
                <a:gd name="T3" fmla="*/ 3 h 13"/>
                <a:gd name="T4" fmla="*/ 0 w 10"/>
                <a:gd name="T5" fmla="*/ 12 h 13"/>
                <a:gd name="T6" fmla="*/ 8 w 10"/>
                <a:gd name="T7" fmla="*/ 13 h 13"/>
                <a:gd name="T8" fmla="*/ 10 w 10"/>
                <a:gd name="T9" fmla="*/ 5 h 13"/>
                <a:gd name="T10" fmla="*/ 10 w 10"/>
                <a:gd name="T11" fmla="*/ 5 h 13"/>
                <a:gd name="T12" fmla="*/ 10 w 10"/>
                <a:gd name="T13" fmla="*/ 5 h 13"/>
                <a:gd name="T14" fmla="*/ 8 w 10"/>
                <a:gd name="T15" fmla="*/ 2 h 13"/>
                <a:gd name="T16" fmla="*/ 6 w 10"/>
                <a:gd name="T17" fmla="*/ 0 h 13"/>
                <a:gd name="T18" fmla="*/ 3 w 10"/>
                <a:gd name="T19" fmla="*/ 2 h 13"/>
                <a:gd name="T20" fmla="*/ 2 w 10"/>
                <a:gd name="T21" fmla="*/ 3 h 13"/>
                <a:gd name="T22" fmla="*/ 10 w 10"/>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3">
                  <a:moveTo>
                    <a:pt x="10" y="5"/>
                  </a:moveTo>
                  <a:lnTo>
                    <a:pt x="2" y="3"/>
                  </a:lnTo>
                  <a:lnTo>
                    <a:pt x="0" y="12"/>
                  </a:lnTo>
                  <a:lnTo>
                    <a:pt x="8" y="13"/>
                  </a:lnTo>
                  <a:lnTo>
                    <a:pt x="10" y="5"/>
                  </a:lnTo>
                  <a:lnTo>
                    <a:pt x="8" y="2"/>
                  </a:lnTo>
                  <a:lnTo>
                    <a:pt x="6" y="0"/>
                  </a:lnTo>
                  <a:lnTo>
                    <a:pt x="3" y="2"/>
                  </a:lnTo>
                  <a:lnTo>
                    <a:pt x="2" y="3"/>
                  </a:lnTo>
                  <a:lnTo>
                    <a:pt x="1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0" name="Freeform 3094"/>
            <p:cNvSpPr>
              <a:spLocks/>
            </p:cNvSpPr>
            <p:nvPr/>
          </p:nvSpPr>
          <p:spPr bwMode="auto">
            <a:xfrm>
              <a:off x="3729" y="3251"/>
              <a:ext cx="8" cy="11"/>
            </a:xfrm>
            <a:custGeom>
              <a:avLst/>
              <a:gdLst>
                <a:gd name="T0" fmla="*/ 8 w 8"/>
                <a:gd name="T1" fmla="*/ 5 h 11"/>
                <a:gd name="T2" fmla="*/ 1 w 8"/>
                <a:gd name="T3" fmla="*/ 3 h 11"/>
                <a:gd name="T4" fmla="*/ 0 w 8"/>
                <a:gd name="T5" fmla="*/ 9 h 11"/>
                <a:gd name="T6" fmla="*/ 8 w 8"/>
                <a:gd name="T7" fmla="*/ 11 h 11"/>
                <a:gd name="T8" fmla="*/ 8 w 8"/>
                <a:gd name="T9" fmla="*/ 5 h 11"/>
                <a:gd name="T10" fmla="*/ 8 w 8"/>
                <a:gd name="T11" fmla="*/ 5 h 11"/>
                <a:gd name="T12" fmla="*/ 8 w 8"/>
                <a:gd name="T13" fmla="*/ 5 h 11"/>
                <a:gd name="T14" fmla="*/ 8 w 8"/>
                <a:gd name="T15" fmla="*/ 1 h 11"/>
                <a:gd name="T16" fmla="*/ 4 w 8"/>
                <a:gd name="T17" fmla="*/ 0 h 11"/>
                <a:gd name="T18" fmla="*/ 3 w 8"/>
                <a:gd name="T19" fmla="*/ 0 h 11"/>
                <a:gd name="T20" fmla="*/ 1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1" y="3"/>
                  </a:lnTo>
                  <a:lnTo>
                    <a:pt x="0" y="9"/>
                  </a:lnTo>
                  <a:lnTo>
                    <a:pt x="8" y="11"/>
                  </a:lnTo>
                  <a:lnTo>
                    <a:pt x="8" y="5"/>
                  </a:lnTo>
                  <a:lnTo>
                    <a:pt x="8" y="1"/>
                  </a:lnTo>
                  <a:lnTo>
                    <a:pt x="4" y="0"/>
                  </a:lnTo>
                  <a:lnTo>
                    <a:pt x="3" y="0"/>
                  </a:lnTo>
                  <a:lnTo>
                    <a:pt x="1"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1" name="Freeform 3095"/>
            <p:cNvSpPr>
              <a:spLocks/>
            </p:cNvSpPr>
            <p:nvPr/>
          </p:nvSpPr>
          <p:spPr bwMode="auto">
            <a:xfrm>
              <a:off x="3730" y="3243"/>
              <a:ext cx="8" cy="13"/>
            </a:xfrm>
            <a:custGeom>
              <a:avLst/>
              <a:gdLst>
                <a:gd name="T0" fmla="*/ 0 w 8"/>
                <a:gd name="T1" fmla="*/ 3 h 13"/>
                <a:gd name="T2" fmla="*/ 0 w 8"/>
                <a:gd name="T3" fmla="*/ 3 h 13"/>
                <a:gd name="T4" fmla="*/ 0 w 8"/>
                <a:gd name="T5" fmla="*/ 11 h 13"/>
                <a:gd name="T6" fmla="*/ 7 w 8"/>
                <a:gd name="T7" fmla="*/ 13 h 13"/>
                <a:gd name="T8" fmla="*/ 8 w 8"/>
                <a:gd name="T9" fmla="*/ 5 h 13"/>
                <a:gd name="T10" fmla="*/ 0 w 8"/>
                <a:gd name="T11" fmla="*/ 3 h 13"/>
                <a:gd name="T12" fmla="*/ 8 w 8"/>
                <a:gd name="T13" fmla="*/ 5 h 13"/>
                <a:gd name="T14" fmla="*/ 7 w 8"/>
                <a:gd name="T15" fmla="*/ 1 h 13"/>
                <a:gd name="T16" fmla="*/ 5 w 8"/>
                <a:gd name="T17" fmla="*/ 0 h 13"/>
                <a:gd name="T18" fmla="*/ 2 w 8"/>
                <a:gd name="T19" fmla="*/ 1 h 13"/>
                <a:gd name="T20" fmla="*/ 0 w 8"/>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3">
                  <a:moveTo>
                    <a:pt x="0" y="3"/>
                  </a:moveTo>
                  <a:lnTo>
                    <a:pt x="0" y="3"/>
                  </a:lnTo>
                  <a:lnTo>
                    <a:pt x="0" y="11"/>
                  </a:lnTo>
                  <a:lnTo>
                    <a:pt x="7" y="13"/>
                  </a:lnTo>
                  <a:lnTo>
                    <a:pt x="8" y="5"/>
                  </a:lnTo>
                  <a:lnTo>
                    <a:pt x="0" y="3"/>
                  </a:lnTo>
                  <a:lnTo>
                    <a:pt x="8" y="5"/>
                  </a:lnTo>
                  <a:lnTo>
                    <a:pt x="7" y="1"/>
                  </a:lnTo>
                  <a:lnTo>
                    <a:pt x="5" y="0"/>
                  </a:lnTo>
                  <a:lnTo>
                    <a:pt x="2" y="1"/>
                  </a:lnTo>
                  <a:lnTo>
                    <a:pt x="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2" name="Freeform 3096"/>
            <p:cNvSpPr>
              <a:spLocks/>
            </p:cNvSpPr>
            <p:nvPr/>
          </p:nvSpPr>
          <p:spPr bwMode="auto">
            <a:xfrm>
              <a:off x="3730" y="3236"/>
              <a:ext cx="10" cy="12"/>
            </a:xfrm>
            <a:custGeom>
              <a:avLst/>
              <a:gdLst>
                <a:gd name="T0" fmla="*/ 10 w 10"/>
                <a:gd name="T1" fmla="*/ 3 h 12"/>
                <a:gd name="T2" fmla="*/ 2 w 10"/>
                <a:gd name="T3" fmla="*/ 3 h 12"/>
                <a:gd name="T4" fmla="*/ 0 w 10"/>
                <a:gd name="T5" fmla="*/ 10 h 12"/>
                <a:gd name="T6" fmla="*/ 8 w 10"/>
                <a:gd name="T7" fmla="*/ 12 h 12"/>
                <a:gd name="T8" fmla="*/ 10 w 10"/>
                <a:gd name="T9" fmla="*/ 3 h 12"/>
                <a:gd name="T10" fmla="*/ 10 w 10"/>
                <a:gd name="T11" fmla="*/ 3 h 12"/>
                <a:gd name="T12" fmla="*/ 10 w 10"/>
                <a:gd name="T13" fmla="*/ 3 h 12"/>
                <a:gd name="T14" fmla="*/ 8 w 10"/>
                <a:gd name="T15" fmla="*/ 2 h 12"/>
                <a:gd name="T16" fmla="*/ 7 w 10"/>
                <a:gd name="T17" fmla="*/ 0 h 12"/>
                <a:gd name="T18" fmla="*/ 3 w 10"/>
                <a:gd name="T19" fmla="*/ 0 h 12"/>
                <a:gd name="T20" fmla="*/ 2 w 10"/>
                <a:gd name="T21" fmla="*/ 3 h 12"/>
                <a:gd name="T22" fmla="*/ 10 w 10"/>
                <a:gd name="T23" fmla="*/ 3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2">
                  <a:moveTo>
                    <a:pt x="10" y="3"/>
                  </a:moveTo>
                  <a:lnTo>
                    <a:pt x="2" y="3"/>
                  </a:lnTo>
                  <a:lnTo>
                    <a:pt x="0" y="10"/>
                  </a:lnTo>
                  <a:lnTo>
                    <a:pt x="8" y="12"/>
                  </a:lnTo>
                  <a:lnTo>
                    <a:pt x="10" y="3"/>
                  </a:lnTo>
                  <a:lnTo>
                    <a:pt x="8" y="2"/>
                  </a:lnTo>
                  <a:lnTo>
                    <a:pt x="7" y="0"/>
                  </a:lnTo>
                  <a:lnTo>
                    <a:pt x="3" y="0"/>
                  </a:lnTo>
                  <a:lnTo>
                    <a:pt x="2" y="3"/>
                  </a:lnTo>
                  <a:lnTo>
                    <a:pt x="1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3" name="Freeform 3097"/>
            <p:cNvSpPr>
              <a:spLocks/>
            </p:cNvSpPr>
            <p:nvPr/>
          </p:nvSpPr>
          <p:spPr bwMode="auto">
            <a:xfrm>
              <a:off x="3732" y="3228"/>
              <a:ext cx="8" cy="11"/>
            </a:xfrm>
            <a:custGeom>
              <a:avLst/>
              <a:gdLst>
                <a:gd name="T0" fmla="*/ 8 w 8"/>
                <a:gd name="T1" fmla="*/ 5 h 11"/>
                <a:gd name="T2" fmla="*/ 1 w 8"/>
                <a:gd name="T3" fmla="*/ 3 h 11"/>
                <a:gd name="T4" fmla="*/ 0 w 8"/>
                <a:gd name="T5" fmla="*/ 11 h 11"/>
                <a:gd name="T6" fmla="*/ 8 w 8"/>
                <a:gd name="T7" fmla="*/ 11 h 11"/>
                <a:gd name="T8" fmla="*/ 8 w 8"/>
                <a:gd name="T9" fmla="*/ 5 h 11"/>
                <a:gd name="T10" fmla="*/ 8 w 8"/>
                <a:gd name="T11" fmla="*/ 5 h 11"/>
                <a:gd name="T12" fmla="*/ 8 w 8"/>
                <a:gd name="T13" fmla="*/ 5 h 11"/>
                <a:gd name="T14" fmla="*/ 8 w 8"/>
                <a:gd name="T15" fmla="*/ 2 h 11"/>
                <a:gd name="T16" fmla="*/ 5 w 8"/>
                <a:gd name="T17" fmla="*/ 0 h 11"/>
                <a:gd name="T18" fmla="*/ 1 w 8"/>
                <a:gd name="T19" fmla="*/ 0 h 11"/>
                <a:gd name="T20" fmla="*/ 1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1" y="3"/>
                  </a:lnTo>
                  <a:lnTo>
                    <a:pt x="0" y="11"/>
                  </a:lnTo>
                  <a:lnTo>
                    <a:pt x="8" y="11"/>
                  </a:lnTo>
                  <a:lnTo>
                    <a:pt x="8" y="5"/>
                  </a:lnTo>
                  <a:lnTo>
                    <a:pt x="8" y="2"/>
                  </a:lnTo>
                  <a:lnTo>
                    <a:pt x="5" y="0"/>
                  </a:lnTo>
                  <a:lnTo>
                    <a:pt x="1" y="0"/>
                  </a:lnTo>
                  <a:lnTo>
                    <a:pt x="1"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4" name="Freeform 3098"/>
            <p:cNvSpPr>
              <a:spLocks/>
            </p:cNvSpPr>
            <p:nvPr/>
          </p:nvSpPr>
          <p:spPr bwMode="auto">
            <a:xfrm>
              <a:off x="3733" y="3220"/>
              <a:ext cx="8" cy="13"/>
            </a:xfrm>
            <a:custGeom>
              <a:avLst/>
              <a:gdLst>
                <a:gd name="T0" fmla="*/ 8 w 8"/>
                <a:gd name="T1" fmla="*/ 5 h 13"/>
                <a:gd name="T2" fmla="*/ 0 w 8"/>
                <a:gd name="T3" fmla="*/ 5 h 13"/>
                <a:gd name="T4" fmla="*/ 0 w 8"/>
                <a:gd name="T5" fmla="*/ 11 h 13"/>
                <a:gd name="T6" fmla="*/ 7 w 8"/>
                <a:gd name="T7" fmla="*/ 13 h 13"/>
                <a:gd name="T8" fmla="*/ 8 w 8"/>
                <a:gd name="T9" fmla="*/ 5 h 13"/>
                <a:gd name="T10" fmla="*/ 8 w 8"/>
                <a:gd name="T11" fmla="*/ 5 h 13"/>
                <a:gd name="T12" fmla="*/ 8 w 8"/>
                <a:gd name="T13" fmla="*/ 5 h 13"/>
                <a:gd name="T14" fmla="*/ 7 w 8"/>
                <a:gd name="T15" fmla="*/ 2 h 13"/>
                <a:gd name="T16" fmla="*/ 5 w 8"/>
                <a:gd name="T17" fmla="*/ 0 h 13"/>
                <a:gd name="T18" fmla="*/ 2 w 8"/>
                <a:gd name="T19" fmla="*/ 2 h 13"/>
                <a:gd name="T20" fmla="*/ 0 w 8"/>
                <a:gd name="T21" fmla="*/ 5 h 13"/>
                <a:gd name="T22" fmla="*/ 8 w 8"/>
                <a:gd name="T23" fmla="*/ 5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3">
                  <a:moveTo>
                    <a:pt x="8" y="5"/>
                  </a:moveTo>
                  <a:lnTo>
                    <a:pt x="0" y="5"/>
                  </a:lnTo>
                  <a:lnTo>
                    <a:pt x="0" y="11"/>
                  </a:lnTo>
                  <a:lnTo>
                    <a:pt x="7" y="13"/>
                  </a:lnTo>
                  <a:lnTo>
                    <a:pt x="8" y="5"/>
                  </a:lnTo>
                  <a:lnTo>
                    <a:pt x="7" y="2"/>
                  </a:lnTo>
                  <a:lnTo>
                    <a:pt x="5" y="0"/>
                  </a:lnTo>
                  <a:lnTo>
                    <a:pt x="2" y="2"/>
                  </a:lnTo>
                  <a:lnTo>
                    <a:pt x="0" y="5"/>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5" name="Freeform 3099"/>
            <p:cNvSpPr>
              <a:spLocks/>
            </p:cNvSpPr>
            <p:nvPr/>
          </p:nvSpPr>
          <p:spPr bwMode="auto">
            <a:xfrm>
              <a:off x="3733" y="3214"/>
              <a:ext cx="8" cy="11"/>
            </a:xfrm>
            <a:custGeom>
              <a:avLst/>
              <a:gdLst>
                <a:gd name="T0" fmla="*/ 2 w 8"/>
                <a:gd name="T1" fmla="*/ 3 h 11"/>
                <a:gd name="T2" fmla="*/ 2 w 8"/>
                <a:gd name="T3" fmla="*/ 3 h 11"/>
                <a:gd name="T4" fmla="*/ 0 w 8"/>
                <a:gd name="T5" fmla="*/ 11 h 11"/>
                <a:gd name="T6" fmla="*/ 8 w 8"/>
                <a:gd name="T7" fmla="*/ 11 h 11"/>
                <a:gd name="T8" fmla="*/ 8 w 8"/>
                <a:gd name="T9" fmla="*/ 3 h 11"/>
                <a:gd name="T10" fmla="*/ 2 w 8"/>
                <a:gd name="T11" fmla="*/ 3 h 11"/>
                <a:gd name="T12" fmla="*/ 8 w 8"/>
                <a:gd name="T13" fmla="*/ 3 h 11"/>
                <a:gd name="T14" fmla="*/ 8 w 8"/>
                <a:gd name="T15" fmla="*/ 1 h 11"/>
                <a:gd name="T16" fmla="*/ 5 w 8"/>
                <a:gd name="T17" fmla="*/ 0 h 11"/>
                <a:gd name="T18" fmla="*/ 4 w 8"/>
                <a:gd name="T19" fmla="*/ 0 h 11"/>
                <a:gd name="T20" fmla="*/ 2 w 8"/>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2" y="3"/>
                  </a:moveTo>
                  <a:lnTo>
                    <a:pt x="2" y="3"/>
                  </a:lnTo>
                  <a:lnTo>
                    <a:pt x="0" y="11"/>
                  </a:lnTo>
                  <a:lnTo>
                    <a:pt x="8" y="11"/>
                  </a:lnTo>
                  <a:lnTo>
                    <a:pt x="8" y="3"/>
                  </a:lnTo>
                  <a:lnTo>
                    <a:pt x="2" y="3"/>
                  </a:lnTo>
                  <a:lnTo>
                    <a:pt x="8" y="3"/>
                  </a:lnTo>
                  <a:lnTo>
                    <a:pt x="8" y="1"/>
                  </a:lnTo>
                  <a:lnTo>
                    <a:pt x="5" y="0"/>
                  </a:lnTo>
                  <a:lnTo>
                    <a:pt x="4" y="0"/>
                  </a:lnTo>
                  <a:lnTo>
                    <a:pt x="2"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6" name="Freeform 3100"/>
            <p:cNvSpPr>
              <a:spLocks/>
            </p:cNvSpPr>
            <p:nvPr/>
          </p:nvSpPr>
          <p:spPr bwMode="auto">
            <a:xfrm>
              <a:off x="3735" y="3206"/>
              <a:ext cx="8" cy="11"/>
            </a:xfrm>
            <a:custGeom>
              <a:avLst/>
              <a:gdLst>
                <a:gd name="T0" fmla="*/ 8 w 8"/>
                <a:gd name="T1" fmla="*/ 4 h 11"/>
                <a:gd name="T2" fmla="*/ 0 w 8"/>
                <a:gd name="T3" fmla="*/ 3 h 11"/>
                <a:gd name="T4" fmla="*/ 0 w 8"/>
                <a:gd name="T5" fmla="*/ 11 h 11"/>
                <a:gd name="T6" fmla="*/ 6 w 8"/>
                <a:gd name="T7" fmla="*/ 11 h 11"/>
                <a:gd name="T8" fmla="*/ 8 w 8"/>
                <a:gd name="T9" fmla="*/ 4 h 11"/>
                <a:gd name="T10" fmla="*/ 8 w 8"/>
                <a:gd name="T11" fmla="*/ 4 h 11"/>
                <a:gd name="T12" fmla="*/ 8 w 8"/>
                <a:gd name="T13" fmla="*/ 4 h 11"/>
                <a:gd name="T14" fmla="*/ 8 w 8"/>
                <a:gd name="T15" fmla="*/ 1 h 11"/>
                <a:gd name="T16" fmla="*/ 5 w 8"/>
                <a:gd name="T17" fmla="*/ 0 h 11"/>
                <a:gd name="T18" fmla="*/ 2 w 8"/>
                <a:gd name="T19" fmla="*/ 1 h 11"/>
                <a:gd name="T20" fmla="*/ 0 w 8"/>
                <a:gd name="T21" fmla="*/ 3 h 11"/>
                <a:gd name="T22" fmla="*/ 8 w 8"/>
                <a:gd name="T23" fmla="*/ 4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4"/>
                  </a:moveTo>
                  <a:lnTo>
                    <a:pt x="0" y="3"/>
                  </a:lnTo>
                  <a:lnTo>
                    <a:pt x="0" y="11"/>
                  </a:lnTo>
                  <a:lnTo>
                    <a:pt x="6" y="11"/>
                  </a:lnTo>
                  <a:lnTo>
                    <a:pt x="8" y="4"/>
                  </a:lnTo>
                  <a:lnTo>
                    <a:pt x="8" y="1"/>
                  </a:lnTo>
                  <a:lnTo>
                    <a:pt x="5" y="0"/>
                  </a:lnTo>
                  <a:lnTo>
                    <a:pt x="2" y="1"/>
                  </a:lnTo>
                  <a:lnTo>
                    <a:pt x="0" y="3"/>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7" name="Freeform 3101"/>
            <p:cNvSpPr>
              <a:spLocks/>
            </p:cNvSpPr>
            <p:nvPr/>
          </p:nvSpPr>
          <p:spPr bwMode="auto">
            <a:xfrm>
              <a:off x="3735" y="3199"/>
              <a:ext cx="10" cy="11"/>
            </a:xfrm>
            <a:custGeom>
              <a:avLst/>
              <a:gdLst>
                <a:gd name="T0" fmla="*/ 10 w 10"/>
                <a:gd name="T1" fmla="*/ 3 h 11"/>
                <a:gd name="T2" fmla="*/ 2 w 10"/>
                <a:gd name="T3" fmla="*/ 3 h 11"/>
                <a:gd name="T4" fmla="*/ 0 w 10"/>
                <a:gd name="T5" fmla="*/ 10 h 11"/>
                <a:gd name="T6" fmla="*/ 8 w 10"/>
                <a:gd name="T7" fmla="*/ 11 h 11"/>
                <a:gd name="T8" fmla="*/ 10 w 10"/>
                <a:gd name="T9" fmla="*/ 3 h 11"/>
                <a:gd name="T10" fmla="*/ 10 w 10"/>
                <a:gd name="T11" fmla="*/ 3 h 11"/>
                <a:gd name="T12" fmla="*/ 10 w 10"/>
                <a:gd name="T13" fmla="*/ 3 h 11"/>
                <a:gd name="T14" fmla="*/ 8 w 10"/>
                <a:gd name="T15" fmla="*/ 0 h 11"/>
                <a:gd name="T16" fmla="*/ 6 w 10"/>
                <a:gd name="T17" fmla="*/ 0 h 11"/>
                <a:gd name="T18" fmla="*/ 3 w 10"/>
                <a:gd name="T19" fmla="*/ 0 h 11"/>
                <a:gd name="T20" fmla="*/ 2 w 10"/>
                <a:gd name="T21" fmla="*/ 3 h 11"/>
                <a:gd name="T22" fmla="*/ 10 w 10"/>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3"/>
                  </a:moveTo>
                  <a:lnTo>
                    <a:pt x="2" y="3"/>
                  </a:lnTo>
                  <a:lnTo>
                    <a:pt x="0" y="10"/>
                  </a:lnTo>
                  <a:lnTo>
                    <a:pt x="8" y="11"/>
                  </a:lnTo>
                  <a:lnTo>
                    <a:pt x="10" y="3"/>
                  </a:lnTo>
                  <a:lnTo>
                    <a:pt x="8" y="0"/>
                  </a:lnTo>
                  <a:lnTo>
                    <a:pt x="6" y="0"/>
                  </a:lnTo>
                  <a:lnTo>
                    <a:pt x="3" y="0"/>
                  </a:lnTo>
                  <a:lnTo>
                    <a:pt x="2" y="3"/>
                  </a:lnTo>
                  <a:lnTo>
                    <a:pt x="1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8" name="Freeform 3102"/>
            <p:cNvSpPr>
              <a:spLocks/>
            </p:cNvSpPr>
            <p:nvPr/>
          </p:nvSpPr>
          <p:spPr bwMode="auto">
            <a:xfrm>
              <a:off x="3737" y="3191"/>
              <a:ext cx="8" cy="11"/>
            </a:xfrm>
            <a:custGeom>
              <a:avLst/>
              <a:gdLst>
                <a:gd name="T0" fmla="*/ 8 w 8"/>
                <a:gd name="T1" fmla="*/ 5 h 11"/>
                <a:gd name="T2" fmla="*/ 1 w 8"/>
                <a:gd name="T3" fmla="*/ 3 h 11"/>
                <a:gd name="T4" fmla="*/ 0 w 8"/>
                <a:gd name="T5" fmla="*/ 11 h 11"/>
                <a:gd name="T6" fmla="*/ 8 w 8"/>
                <a:gd name="T7" fmla="*/ 11 h 11"/>
                <a:gd name="T8" fmla="*/ 8 w 8"/>
                <a:gd name="T9" fmla="*/ 5 h 11"/>
                <a:gd name="T10" fmla="*/ 8 w 8"/>
                <a:gd name="T11" fmla="*/ 5 h 11"/>
                <a:gd name="T12" fmla="*/ 8 w 8"/>
                <a:gd name="T13" fmla="*/ 5 h 11"/>
                <a:gd name="T14" fmla="*/ 8 w 8"/>
                <a:gd name="T15" fmla="*/ 2 h 11"/>
                <a:gd name="T16" fmla="*/ 4 w 8"/>
                <a:gd name="T17" fmla="*/ 0 h 11"/>
                <a:gd name="T18" fmla="*/ 1 w 8"/>
                <a:gd name="T19" fmla="*/ 0 h 11"/>
                <a:gd name="T20" fmla="*/ 1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1" y="3"/>
                  </a:lnTo>
                  <a:lnTo>
                    <a:pt x="0" y="11"/>
                  </a:lnTo>
                  <a:lnTo>
                    <a:pt x="8" y="11"/>
                  </a:lnTo>
                  <a:lnTo>
                    <a:pt x="8" y="5"/>
                  </a:lnTo>
                  <a:lnTo>
                    <a:pt x="8" y="2"/>
                  </a:lnTo>
                  <a:lnTo>
                    <a:pt x="4" y="0"/>
                  </a:lnTo>
                  <a:lnTo>
                    <a:pt x="1" y="0"/>
                  </a:lnTo>
                  <a:lnTo>
                    <a:pt x="1"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9" name="Freeform 3103"/>
            <p:cNvSpPr>
              <a:spLocks/>
            </p:cNvSpPr>
            <p:nvPr/>
          </p:nvSpPr>
          <p:spPr bwMode="auto">
            <a:xfrm>
              <a:off x="3738" y="3183"/>
              <a:ext cx="8" cy="13"/>
            </a:xfrm>
            <a:custGeom>
              <a:avLst/>
              <a:gdLst>
                <a:gd name="T0" fmla="*/ 0 w 8"/>
                <a:gd name="T1" fmla="*/ 3 h 13"/>
                <a:gd name="T2" fmla="*/ 0 w 8"/>
                <a:gd name="T3" fmla="*/ 3 h 13"/>
                <a:gd name="T4" fmla="*/ 0 w 8"/>
                <a:gd name="T5" fmla="*/ 11 h 13"/>
                <a:gd name="T6" fmla="*/ 7 w 8"/>
                <a:gd name="T7" fmla="*/ 13 h 13"/>
                <a:gd name="T8" fmla="*/ 8 w 8"/>
                <a:gd name="T9" fmla="*/ 5 h 13"/>
                <a:gd name="T10" fmla="*/ 0 w 8"/>
                <a:gd name="T11" fmla="*/ 3 h 13"/>
                <a:gd name="T12" fmla="*/ 8 w 8"/>
                <a:gd name="T13" fmla="*/ 5 h 13"/>
                <a:gd name="T14" fmla="*/ 7 w 8"/>
                <a:gd name="T15" fmla="*/ 2 h 13"/>
                <a:gd name="T16" fmla="*/ 5 w 8"/>
                <a:gd name="T17" fmla="*/ 0 h 13"/>
                <a:gd name="T18" fmla="*/ 2 w 8"/>
                <a:gd name="T19" fmla="*/ 2 h 13"/>
                <a:gd name="T20" fmla="*/ 0 w 8"/>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3">
                  <a:moveTo>
                    <a:pt x="0" y="3"/>
                  </a:moveTo>
                  <a:lnTo>
                    <a:pt x="0" y="3"/>
                  </a:lnTo>
                  <a:lnTo>
                    <a:pt x="0" y="11"/>
                  </a:lnTo>
                  <a:lnTo>
                    <a:pt x="7" y="13"/>
                  </a:lnTo>
                  <a:lnTo>
                    <a:pt x="8" y="5"/>
                  </a:lnTo>
                  <a:lnTo>
                    <a:pt x="0" y="3"/>
                  </a:lnTo>
                  <a:lnTo>
                    <a:pt x="8" y="5"/>
                  </a:lnTo>
                  <a:lnTo>
                    <a:pt x="7" y="2"/>
                  </a:lnTo>
                  <a:lnTo>
                    <a:pt x="5" y="0"/>
                  </a:lnTo>
                  <a:lnTo>
                    <a:pt x="2" y="2"/>
                  </a:lnTo>
                  <a:lnTo>
                    <a:pt x="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0" name="Freeform 3104"/>
            <p:cNvSpPr>
              <a:spLocks/>
            </p:cNvSpPr>
            <p:nvPr/>
          </p:nvSpPr>
          <p:spPr bwMode="auto">
            <a:xfrm>
              <a:off x="3738" y="3176"/>
              <a:ext cx="8" cy="12"/>
            </a:xfrm>
            <a:custGeom>
              <a:avLst/>
              <a:gdLst>
                <a:gd name="T0" fmla="*/ 8 w 8"/>
                <a:gd name="T1" fmla="*/ 4 h 12"/>
                <a:gd name="T2" fmla="*/ 2 w 8"/>
                <a:gd name="T3" fmla="*/ 4 h 12"/>
                <a:gd name="T4" fmla="*/ 0 w 8"/>
                <a:gd name="T5" fmla="*/ 10 h 12"/>
                <a:gd name="T6" fmla="*/ 8 w 8"/>
                <a:gd name="T7" fmla="*/ 12 h 12"/>
                <a:gd name="T8" fmla="*/ 8 w 8"/>
                <a:gd name="T9" fmla="*/ 5 h 12"/>
                <a:gd name="T10" fmla="*/ 8 w 8"/>
                <a:gd name="T11" fmla="*/ 4 h 12"/>
                <a:gd name="T12" fmla="*/ 8 w 8"/>
                <a:gd name="T13" fmla="*/ 5 h 12"/>
                <a:gd name="T14" fmla="*/ 8 w 8"/>
                <a:gd name="T15" fmla="*/ 2 h 12"/>
                <a:gd name="T16" fmla="*/ 5 w 8"/>
                <a:gd name="T17" fmla="*/ 0 h 12"/>
                <a:gd name="T18" fmla="*/ 3 w 8"/>
                <a:gd name="T19" fmla="*/ 0 h 12"/>
                <a:gd name="T20" fmla="*/ 2 w 8"/>
                <a:gd name="T21" fmla="*/ 4 h 12"/>
                <a:gd name="T22" fmla="*/ 8 w 8"/>
                <a:gd name="T23" fmla="*/ 4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4"/>
                  </a:moveTo>
                  <a:lnTo>
                    <a:pt x="2" y="4"/>
                  </a:lnTo>
                  <a:lnTo>
                    <a:pt x="0" y="10"/>
                  </a:lnTo>
                  <a:lnTo>
                    <a:pt x="8" y="12"/>
                  </a:lnTo>
                  <a:lnTo>
                    <a:pt x="8" y="5"/>
                  </a:lnTo>
                  <a:lnTo>
                    <a:pt x="8" y="4"/>
                  </a:lnTo>
                  <a:lnTo>
                    <a:pt x="8" y="5"/>
                  </a:lnTo>
                  <a:lnTo>
                    <a:pt x="8" y="2"/>
                  </a:lnTo>
                  <a:lnTo>
                    <a:pt x="5" y="0"/>
                  </a:lnTo>
                  <a:lnTo>
                    <a:pt x="3" y="0"/>
                  </a:lnTo>
                  <a:lnTo>
                    <a:pt x="2" y="4"/>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1" name="Freeform 3105"/>
            <p:cNvSpPr>
              <a:spLocks/>
            </p:cNvSpPr>
            <p:nvPr/>
          </p:nvSpPr>
          <p:spPr bwMode="auto">
            <a:xfrm>
              <a:off x="3740" y="3168"/>
              <a:ext cx="8" cy="12"/>
            </a:xfrm>
            <a:custGeom>
              <a:avLst/>
              <a:gdLst>
                <a:gd name="T0" fmla="*/ 8 w 8"/>
                <a:gd name="T1" fmla="*/ 5 h 12"/>
                <a:gd name="T2" fmla="*/ 0 w 8"/>
                <a:gd name="T3" fmla="*/ 4 h 12"/>
                <a:gd name="T4" fmla="*/ 0 w 8"/>
                <a:gd name="T5" fmla="*/ 12 h 12"/>
                <a:gd name="T6" fmla="*/ 6 w 8"/>
                <a:gd name="T7" fmla="*/ 12 h 12"/>
                <a:gd name="T8" fmla="*/ 8 w 8"/>
                <a:gd name="T9" fmla="*/ 5 h 12"/>
                <a:gd name="T10" fmla="*/ 8 w 8"/>
                <a:gd name="T11" fmla="*/ 5 h 12"/>
                <a:gd name="T12" fmla="*/ 8 w 8"/>
                <a:gd name="T13" fmla="*/ 5 h 12"/>
                <a:gd name="T14" fmla="*/ 8 w 8"/>
                <a:gd name="T15" fmla="*/ 2 h 12"/>
                <a:gd name="T16" fmla="*/ 5 w 8"/>
                <a:gd name="T17" fmla="*/ 0 h 12"/>
                <a:gd name="T18" fmla="*/ 1 w 8"/>
                <a:gd name="T19" fmla="*/ 2 h 12"/>
                <a:gd name="T20" fmla="*/ 0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0" y="4"/>
                  </a:lnTo>
                  <a:lnTo>
                    <a:pt x="0" y="12"/>
                  </a:lnTo>
                  <a:lnTo>
                    <a:pt x="6" y="12"/>
                  </a:lnTo>
                  <a:lnTo>
                    <a:pt x="8" y="5"/>
                  </a:lnTo>
                  <a:lnTo>
                    <a:pt x="8" y="2"/>
                  </a:lnTo>
                  <a:lnTo>
                    <a:pt x="5" y="0"/>
                  </a:lnTo>
                  <a:lnTo>
                    <a:pt x="1" y="2"/>
                  </a:lnTo>
                  <a:lnTo>
                    <a:pt x="0" y="4"/>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2" name="Freeform 3106"/>
            <p:cNvSpPr>
              <a:spLocks/>
            </p:cNvSpPr>
            <p:nvPr/>
          </p:nvSpPr>
          <p:spPr bwMode="auto">
            <a:xfrm>
              <a:off x="3740" y="3162"/>
              <a:ext cx="10" cy="11"/>
            </a:xfrm>
            <a:custGeom>
              <a:avLst/>
              <a:gdLst>
                <a:gd name="T0" fmla="*/ 10 w 10"/>
                <a:gd name="T1" fmla="*/ 5 h 11"/>
                <a:gd name="T2" fmla="*/ 1 w 10"/>
                <a:gd name="T3" fmla="*/ 3 h 11"/>
                <a:gd name="T4" fmla="*/ 0 w 10"/>
                <a:gd name="T5" fmla="*/ 10 h 11"/>
                <a:gd name="T6" fmla="*/ 8 w 10"/>
                <a:gd name="T7" fmla="*/ 11 h 11"/>
                <a:gd name="T8" fmla="*/ 10 w 10"/>
                <a:gd name="T9" fmla="*/ 5 h 11"/>
                <a:gd name="T10" fmla="*/ 10 w 10"/>
                <a:gd name="T11" fmla="*/ 5 h 11"/>
                <a:gd name="T12" fmla="*/ 10 w 10"/>
                <a:gd name="T13" fmla="*/ 5 h 11"/>
                <a:gd name="T14" fmla="*/ 8 w 10"/>
                <a:gd name="T15" fmla="*/ 2 h 11"/>
                <a:gd name="T16" fmla="*/ 6 w 10"/>
                <a:gd name="T17" fmla="*/ 0 h 11"/>
                <a:gd name="T18" fmla="*/ 3 w 10"/>
                <a:gd name="T19" fmla="*/ 0 h 11"/>
                <a:gd name="T20" fmla="*/ 1 w 10"/>
                <a:gd name="T21" fmla="*/ 3 h 11"/>
                <a:gd name="T22" fmla="*/ 10 w 10"/>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0" y="5"/>
                  </a:moveTo>
                  <a:lnTo>
                    <a:pt x="1" y="3"/>
                  </a:lnTo>
                  <a:lnTo>
                    <a:pt x="0" y="10"/>
                  </a:lnTo>
                  <a:lnTo>
                    <a:pt x="8" y="11"/>
                  </a:lnTo>
                  <a:lnTo>
                    <a:pt x="10" y="5"/>
                  </a:lnTo>
                  <a:lnTo>
                    <a:pt x="8" y="2"/>
                  </a:lnTo>
                  <a:lnTo>
                    <a:pt x="6" y="0"/>
                  </a:lnTo>
                  <a:lnTo>
                    <a:pt x="3" y="0"/>
                  </a:lnTo>
                  <a:lnTo>
                    <a:pt x="1" y="3"/>
                  </a:lnTo>
                  <a:lnTo>
                    <a:pt x="1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3" name="Freeform 3107"/>
            <p:cNvSpPr>
              <a:spLocks/>
            </p:cNvSpPr>
            <p:nvPr/>
          </p:nvSpPr>
          <p:spPr bwMode="auto">
            <a:xfrm>
              <a:off x="3741" y="3154"/>
              <a:ext cx="9" cy="13"/>
            </a:xfrm>
            <a:custGeom>
              <a:avLst/>
              <a:gdLst>
                <a:gd name="T0" fmla="*/ 2 w 9"/>
                <a:gd name="T1" fmla="*/ 3 h 13"/>
                <a:gd name="T2" fmla="*/ 2 w 9"/>
                <a:gd name="T3" fmla="*/ 3 h 13"/>
                <a:gd name="T4" fmla="*/ 0 w 9"/>
                <a:gd name="T5" fmla="*/ 11 h 13"/>
                <a:gd name="T6" fmla="*/ 9 w 9"/>
                <a:gd name="T7" fmla="*/ 13 h 13"/>
                <a:gd name="T8" fmla="*/ 9 w 9"/>
                <a:gd name="T9" fmla="*/ 5 h 13"/>
                <a:gd name="T10" fmla="*/ 2 w 9"/>
                <a:gd name="T11" fmla="*/ 3 h 13"/>
                <a:gd name="T12" fmla="*/ 9 w 9"/>
                <a:gd name="T13" fmla="*/ 5 h 13"/>
                <a:gd name="T14" fmla="*/ 9 w 9"/>
                <a:gd name="T15" fmla="*/ 1 h 13"/>
                <a:gd name="T16" fmla="*/ 5 w 9"/>
                <a:gd name="T17" fmla="*/ 0 h 13"/>
                <a:gd name="T18" fmla="*/ 4 w 9"/>
                <a:gd name="T19" fmla="*/ 1 h 13"/>
                <a:gd name="T20" fmla="*/ 2 w 9"/>
                <a:gd name="T21" fmla="*/ 3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3">
                  <a:moveTo>
                    <a:pt x="2" y="3"/>
                  </a:moveTo>
                  <a:lnTo>
                    <a:pt x="2" y="3"/>
                  </a:lnTo>
                  <a:lnTo>
                    <a:pt x="0" y="11"/>
                  </a:lnTo>
                  <a:lnTo>
                    <a:pt x="9" y="13"/>
                  </a:lnTo>
                  <a:lnTo>
                    <a:pt x="9" y="5"/>
                  </a:lnTo>
                  <a:lnTo>
                    <a:pt x="2" y="3"/>
                  </a:lnTo>
                  <a:lnTo>
                    <a:pt x="9" y="5"/>
                  </a:lnTo>
                  <a:lnTo>
                    <a:pt x="9" y="1"/>
                  </a:lnTo>
                  <a:lnTo>
                    <a:pt x="5" y="0"/>
                  </a:lnTo>
                  <a:lnTo>
                    <a:pt x="4" y="1"/>
                  </a:lnTo>
                  <a:lnTo>
                    <a:pt x="2"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4" name="Freeform 3108"/>
            <p:cNvSpPr>
              <a:spLocks/>
            </p:cNvSpPr>
            <p:nvPr/>
          </p:nvSpPr>
          <p:spPr bwMode="auto">
            <a:xfrm>
              <a:off x="3743" y="3147"/>
              <a:ext cx="8" cy="12"/>
            </a:xfrm>
            <a:custGeom>
              <a:avLst/>
              <a:gdLst>
                <a:gd name="T0" fmla="*/ 8 w 8"/>
                <a:gd name="T1" fmla="*/ 5 h 12"/>
                <a:gd name="T2" fmla="*/ 0 w 8"/>
                <a:gd name="T3" fmla="*/ 4 h 12"/>
                <a:gd name="T4" fmla="*/ 0 w 8"/>
                <a:gd name="T5" fmla="*/ 10 h 12"/>
                <a:gd name="T6" fmla="*/ 7 w 8"/>
                <a:gd name="T7" fmla="*/ 12 h 12"/>
                <a:gd name="T8" fmla="*/ 8 w 8"/>
                <a:gd name="T9" fmla="*/ 5 h 12"/>
                <a:gd name="T10" fmla="*/ 8 w 8"/>
                <a:gd name="T11" fmla="*/ 5 h 12"/>
                <a:gd name="T12" fmla="*/ 8 w 8"/>
                <a:gd name="T13" fmla="*/ 5 h 12"/>
                <a:gd name="T14" fmla="*/ 7 w 8"/>
                <a:gd name="T15" fmla="*/ 2 h 12"/>
                <a:gd name="T16" fmla="*/ 5 w 8"/>
                <a:gd name="T17" fmla="*/ 0 h 12"/>
                <a:gd name="T18" fmla="*/ 2 w 8"/>
                <a:gd name="T19" fmla="*/ 0 h 12"/>
                <a:gd name="T20" fmla="*/ 0 w 8"/>
                <a:gd name="T21" fmla="*/ 4 h 12"/>
                <a:gd name="T22" fmla="*/ 8 w 8"/>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8" y="5"/>
                  </a:moveTo>
                  <a:lnTo>
                    <a:pt x="0" y="4"/>
                  </a:lnTo>
                  <a:lnTo>
                    <a:pt x="0" y="10"/>
                  </a:lnTo>
                  <a:lnTo>
                    <a:pt x="7" y="12"/>
                  </a:lnTo>
                  <a:lnTo>
                    <a:pt x="8" y="5"/>
                  </a:lnTo>
                  <a:lnTo>
                    <a:pt x="7" y="2"/>
                  </a:lnTo>
                  <a:lnTo>
                    <a:pt x="5" y="0"/>
                  </a:lnTo>
                  <a:lnTo>
                    <a:pt x="2" y="0"/>
                  </a:lnTo>
                  <a:lnTo>
                    <a:pt x="0" y="4"/>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5" name="Freeform 3109"/>
            <p:cNvSpPr>
              <a:spLocks/>
            </p:cNvSpPr>
            <p:nvPr/>
          </p:nvSpPr>
          <p:spPr bwMode="auto">
            <a:xfrm>
              <a:off x="3743" y="3141"/>
              <a:ext cx="8" cy="11"/>
            </a:xfrm>
            <a:custGeom>
              <a:avLst/>
              <a:gdLst>
                <a:gd name="T0" fmla="*/ 8 w 8"/>
                <a:gd name="T1" fmla="*/ 3 h 11"/>
                <a:gd name="T2" fmla="*/ 2 w 8"/>
                <a:gd name="T3" fmla="*/ 3 h 11"/>
                <a:gd name="T4" fmla="*/ 0 w 8"/>
                <a:gd name="T5" fmla="*/ 10 h 11"/>
                <a:gd name="T6" fmla="*/ 8 w 8"/>
                <a:gd name="T7" fmla="*/ 11 h 11"/>
                <a:gd name="T8" fmla="*/ 8 w 8"/>
                <a:gd name="T9" fmla="*/ 3 h 11"/>
                <a:gd name="T10" fmla="*/ 8 w 8"/>
                <a:gd name="T11" fmla="*/ 3 h 11"/>
                <a:gd name="T12" fmla="*/ 8 w 8"/>
                <a:gd name="T13" fmla="*/ 3 h 11"/>
                <a:gd name="T14" fmla="*/ 8 w 8"/>
                <a:gd name="T15" fmla="*/ 1 h 11"/>
                <a:gd name="T16" fmla="*/ 5 w 8"/>
                <a:gd name="T17" fmla="*/ 0 h 11"/>
                <a:gd name="T18" fmla="*/ 3 w 8"/>
                <a:gd name="T19" fmla="*/ 0 h 11"/>
                <a:gd name="T20" fmla="*/ 2 w 8"/>
                <a:gd name="T21" fmla="*/ 3 h 11"/>
                <a:gd name="T22" fmla="*/ 8 w 8"/>
                <a:gd name="T23" fmla="*/ 3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3"/>
                  </a:moveTo>
                  <a:lnTo>
                    <a:pt x="2" y="3"/>
                  </a:lnTo>
                  <a:lnTo>
                    <a:pt x="0" y="10"/>
                  </a:lnTo>
                  <a:lnTo>
                    <a:pt x="8" y="11"/>
                  </a:lnTo>
                  <a:lnTo>
                    <a:pt x="8" y="3"/>
                  </a:lnTo>
                  <a:lnTo>
                    <a:pt x="8" y="1"/>
                  </a:lnTo>
                  <a:lnTo>
                    <a:pt x="5" y="0"/>
                  </a:lnTo>
                  <a:lnTo>
                    <a:pt x="3" y="0"/>
                  </a:lnTo>
                  <a:lnTo>
                    <a:pt x="2" y="3"/>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6" name="Freeform 3110"/>
            <p:cNvSpPr>
              <a:spLocks/>
            </p:cNvSpPr>
            <p:nvPr/>
          </p:nvSpPr>
          <p:spPr bwMode="auto">
            <a:xfrm>
              <a:off x="3745" y="3134"/>
              <a:ext cx="8" cy="10"/>
            </a:xfrm>
            <a:custGeom>
              <a:avLst/>
              <a:gdLst>
                <a:gd name="T0" fmla="*/ 0 w 8"/>
                <a:gd name="T1" fmla="*/ 4 h 10"/>
                <a:gd name="T2" fmla="*/ 0 w 8"/>
                <a:gd name="T3" fmla="*/ 4 h 10"/>
                <a:gd name="T4" fmla="*/ 0 w 8"/>
                <a:gd name="T5" fmla="*/ 10 h 10"/>
                <a:gd name="T6" fmla="*/ 6 w 8"/>
                <a:gd name="T7" fmla="*/ 10 h 10"/>
                <a:gd name="T8" fmla="*/ 8 w 8"/>
                <a:gd name="T9" fmla="*/ 4 h 10"/>
                <a:gd name="T10" fmla="*/ 0 w 8"/>
                <a:gd name="T11" fmla="*/ 4 h 10"/>
                <a:gd name="T12" fmla="*/ 8 w 8"/>
                <a:gd name="T13" fmla="*/ 4 h 10"/>
                <a:gd name="T14" fmla="*/ 8 w 8"/>
                <a:gd name="T15" fmla="*/ 0 h 10"/>
                <a:gd name="T16" fmla="*/ 5 w 8"/>
                <a:gd name="T17" fmla="*/ 0 h 10"/>
                <a:gd name="T18" fmla="*/ 1 w 8"/>
                <a:gd name="T19" fmla="*/ 0 h 10"/>
                <a:gd name="T20" fmla="*/ 0 w 8"/>
                <a:gd name="T21" fmla="*/ 4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4"/>
                  </a:moveTo>
                  <a:lnTo>
                    <a:pt x="0" y="4"/>
                  </a:lnTo>
                  <a:lnTo>
                    <a:pt x="0" y="10"/>
                  </a:lnTo>
                  <a:lnTo>
                    <a:pt x="6" y="10"/>
                  </a:lnTo>
                  <a:lnTo>
                    <a:pt x="8" y="4"/>
                  </a:lnTo>
                  <a:lnTo>
                    <a:pt x="0" y="4"/>
                  </a:lnTo>
                  <a:lnTo>
                    <a:pt x="8" y="4"/>
                  </a:lnTo>
                  <a:lnTo>
                    <a:pt x="8" y="0"/>
                  </a:lnTo>
                  <a:lnTo>
                    <a:pt x="5" y="0"/>
                  </a:lnTo>
                  <a:lnTo>
                    <a:pt x="1" y="0"/>
                  </a:lnTo>
                  <a:lnTo>
                    <a:pt x="0"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7" name="Freeform 3111"/>
            <p:cNvSpPr>
              <a:spLocks/>
            </p:cNvSpPr>
            <p:nvPr/>
          </p:nvSpPr>
          <p:spPr bwMode="auto">
            <a:xfrm>
              <a:off x="3745" y="3126"/>
              <a:ext cx="9" cy="12"/>
            </a:xfrm>
            <a:custGeom>
              <a:avLst/>
              <a:gdLst>
                <a:gd name="T0" fmla="*/ 9 w 9"/>
                <a:gd name="T1" fmla="*/ 5 h 12"/>
                <a:gd name="T2" fmla="*/ 1 w 9"/>
                <a:gd name="T3" fmla="*/ 4 h 12"/>
                <a:gd name="T4" fmla="*/ 0 w 9"/>
                <a:gd name="T5" fmla="*/ 12 h 12"/>
                <a:gd name="T6" fmla="*/ 8 w 9"/>
                <a:gd name="T7" fmla="*/ 12 h 12"/>
                <a:gd name="T8" fmla="*/ 9 w 9"/>
                <a:gd name="T9" fmla="*/ 5 h 12"/>
                <a:gd name="T10" fmla="*/ 9 w 9"/>
                <a:gd name="T11" fmla="*/ 5 h 12"/>
                <a:gd name="T12" fmla="*/ 9 w 9"/>
                <a:gd name="T13" fmla="*/ 5 h 12"/>
                <a:gd name="T14" fmla="*/ 8 w 9"/>
                <a:gd name="T15" fmla="*/ 2 h 12"/>
                <a:gd name="T16" fmla="*/ 6 w 9"/>
                <a:gd name="T17" fmla="*/ 0 h 12"/>
                <a:gd name="T18" fmla="*/ 3 w 9"/>
                <a:gd name="T19" fmla="*/ 2 h 12"/>
                <a:gd name="T20" fmla="*/ 1 w 9"/>
                <a:gd name="T21" fmla="*/ 4 h 12"/>
                <a:gd name="T22" fmla="*/ 9 w 9"/>
                <a:gd name="T23" fmla="*/ 5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2">
                  <a:moveTo>
                    <a:pt x="9" y="5"/>
                  </a:moveTo>
                  <a:lnTo>
                    <a:pt x="1" y="4"/>
                  </a:lnTo>
                  <a:lnTo>
                    <a:pt x="0" y="12"/>
                  </a:lnTo>
                  <a:lnTo>
                    <a:pt x="8" y="12"/>
                  </a:lnTo>
                  <a:lnTo>
                    <a:pt x="9" y="5"/>
                  </a:lnTo>
                  <a:lnTo>
                    <a:pt x="8" y="2"/>
                  </a:lnTo>
                  <a:lnTo>
                    <a:pt x="6" y="0"/>
                  </a:lnTo>
                  <a:lnTo>
                    <a:pt x="3" y="2"/>
                  </a:lnTo>
                  <a:lnTo>
                    <a:pt x="1" y="4"/>
                  </a:lnTo>
                  <a:lnTo>
                    <a:pt x="9"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8" name="Freeform 3112"/>
            <p:cNvSpPr>
              <a:spLocks/>
            </p:cNvSpPr>
            <p:nvPr/>
          </p:nvSpPr>
          <p:spPr bwMode="auto">
            <a:xfrm>
              <a:off x="3746" y="3120"/>
              <a:ext cx="8" cy="11"/>
            </a:xfrm>
            <a:custGeom>
              <a:avLst/>
              <a:gdLst>
                <a:gd name="T0" fmla="*/ 8 w 8"/>
                <a:gd name="T1" fmla="*/ 5 h 11"/>
                <a:gd name="T2" fmla="*/ 2 w 8"/>
                <a:gd name="T3" fmla="*/ 3 h 11"/>
                <a:gd name="T4" fmla="*/ 0 w 8"/>
                <a:gd name="T5" fmla="*/ 10 h 11"/>
                <a:gd name="T6" fmla="*/ 8 w 8"/>
                <a:gd name="T7" fmla="*/ 11 h 11"/>
                <a:gd name="T8" fmla="*/ 8 w 8"/>
                <a:gd name="T9" fmla="*/ 5 h 11"/>
                <a:gd name="T10" fmla="*/ 8 w 8"/>
                <a:gd name="T11" fmla="*/ 5 h 11"/>
                <a:gd name="T12" fmla="*/ 8 w 8"/>
                <a:gd name="T13" fmla="*/ 5 h 11"/>
                <a:gd name="T14" fmla="*/ 8 w 8"/>
                <a:gd name="T15" fmla="*/ 1 h 11"/>
                <a:gd name="T16" fmla="*/ 5 w 8"/>
                <a:gd name="T17" fmla="*/ 0 h 11"/>
                <a:gd name="T18" fmla="*/ 4 w 8"/>
                <a:gd name="T19" fmla="*/ 1 h 11"/>
                <a:gd name="T20" fmla="*/ 2 w 8"/>
                <a:gd name="T21" fmla="*/ 3 h 11"/>
                <a:gd name="T22" fmla="*/ 8 w 8"/>
                <a:gd name="T23" fmla="*/ 5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8" y="5"/>
                  </a:moveTo>
                  <a:lnTo>
                    <a:pt x="2" y="3"/>
                  </a:lnTo>
                  <a:lnTo>
                    <a:pt x="0" y="10"/>
                  </a:lnTo>
                  <a:lnTo>
                    <a:pt x="8" y="11"/>
                  </a:lnTo>
                  <a:lnTo>
                    <a:pt x="8" y="5"/>
                  </a:lnTo>
                  <a:lnTo>
                    <a:pt x="8" y="1"/>
                  </a:lnTo>
                  <a:lnTo>
                    <a:pt x="5" y="0"/>
                  </a:lnTo>
                  <a:lnTo>
                    <a:pt x="4" y="1"/>
                  </a:lnTo>
                  <a:lnTo>
                    <a:pt x="2"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9" name="Freeform 3113"/>
            <p:cNvSpPr>
              <a:spLocks/>
            </p:cNvSpPr>
            <p:nvPr/>
          </p:nvSpPr>
          <p:spPr bwMode="auto">
            <a:xfrm>
              <a:off x="3748" y="3115"/>
              <a:ext cx="8" cy="10"/>
            </a:xfrm>
            <a:custGeom>
              <a:avLst/>
              <a:gdLst>
                <a:gd name="T0" fmla="*/ 0 w 8"/>
                <a:gd name="T1" fmla="*/ 2 h 10"/>
                <a:gd name="T2" fmla="*/ 0 w 8"/>
                <a:gd name="T3" fmla="*/ 2 h 10"/>
                <a:gd name="T4" fmla="*/ 0 w 8"/>
                <a:gd name="T5" fmla="*/ 8 h 10"/>
                <a:gd name="T6" fmla="*/ 6 w 8"/>
                <a:gd name="T7" fmla="*/ 10 h 10"/>
                <a:gd name="T8" fmla="*/ 8 w 8"/>
                <a:gd name="T9" fmla="*/ 3 h 10"/>
                <a:gd name="T10" fmla="*/ 0 w 8"/>
                <a:gd name="T11" fmla="*/ 2 h 10"/>
                <a:gd name="T12" fmla="*/ 8 w 8"/>
                <a:gd name="T13" fmla="*/ 3 h 10"/>
                <a:gd name="T14" fmla="*/ 6 w 8"/>
                <a:gd name="T15" fmla="*/ 0 h 10"/>
                <a:gd name="T16" fmla="*/ 5 w 8"/>
                <a:gd name="T17" fmla="*/ 0 h 10"/>
                <a:gd name="T18" fmla="*/ 2 w 8"/>
                <a:gd name="T19" fmla="*/ 0 h 10"/>
                <a:gd name="T20" fmla="*/ 0 w 8"/>
                <a:gd name="T21" fmla="*/ 2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2"/>
                  </a:moveTo>
                  <a:lnTo>
                    <a:pt x="0" y="2"/>
                  </a:lnTo>
                  <a:lnTo>
                    <a:pt x="0" y="8"/>
                  </a:lnTo>
                  <a:lnTo>
                    <a:pt x="6" y="10"/>
                  </a:lnTo>
                  <a:lnTo>
                    <a:pt x="8" y="3"/>
                  </a:lnTo>
                  <a:lnTo>
                    <a:pt x="0" y="2"/>
                  </a:lnTo>
                  <a:lnTo>
                    <a:pt x="8" y="3"/>
                  </a:lnTo>
                  <a:lnTo>
                    <a:pt x="6" y="0"/>
                  </a:lnTo>
                  <a:lnTo>
                    <a:pt x="5" y="0"/>
                  </a:lnTo>
                  <a:lnTo>
                    <a:pt x="2"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0" name="Freeform 3114"/>
            <p:cNvSpPr>
              <a:spLocks/>
            </p:cNvSpPr>
            <p:nvPr/>
          </p:nvSpPr>
          <p:spPr bwMode="auto">
            <a:xfrm>
              <a:off x="3748" y="3109"/>
              <a:ext cx="8" cy="9"/>
            </a:xfrm>
            <a:custGeom>
              <a:avLst/>
              <a:gdLst>
                <a:gd name="T0" fmla="*/ 2 w 8"/>
                <a:gd name="T1" fmla="*/ 3 h 9"/>
                <a:gd name="T2" fmla="*/ 2 w 8"/>
                <a:gd name="T3" fmla="*/ 3 h 9"/>
                <a:gd name="T4" fmla="*/ 0 w 8"/>
                <a:gd name="T5" fmla="*/ 8 h 9"/>
                <a:gd name="T6" fmla="*/ 8 w 8"/>
                <a:gd name="T7" fmla="*/ 9 h 9"/>
                <a:gd name="T8" fmla="*/ 8 w 8"/>
                <a:gd name="T9" fmla="*/ 3 h 9"/>
                <a:gd name="T10" fmla="*/ 2 w 8"/>
                <a:gd name="T11" fmla="*/ 3 h 9"/>
                <a:gd name="T12" fmla="*/ 8 w 8"/>
                <a:gd name="T13" fmla="*/ 3 h 9"/>
                <a:gd name="T14" fmla="*/ 8 w 8"/>
                <a:gd name="T15" fmla="*/ 1 h 9"/>
                <a:gd name="T16" fmla="*/ 5 w 8"/>
                <a:gd name="T17" fmla="*/ 0 h 9"/>
                <a:gd name="T18" fmla="*/ 3 w 8"/>
                <a:gd name="T19" fmla="*/ 0 h 9"/>
                <a:gd name="T20" fmla="*/ 2 w 8"/>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3"/>
                  </a:moveTo>
                  <a:lnTo>
                    <a:pt x="2" y="3"/>
                  </a:lnTo>
                  <a:lnTo>
                    <a:pt x="0" y="8"/>
                  </a:lnTo>
                  <a:lnTo>
                    <a:pt x="8" y="9"/>
                  </a:lnTo>
                  <a:lnTo>
                    <a:pt x="8" y="3"/>
                  </a:lnTo>
                  <a:lnTo>
                    <a:pt x="2" y="3"/>
                  </a:lnTo>
                  <a:lnTo>
                    <a:pt x="8" y="3"/>
                  </a:lnTo>
                  <a:lnTo>
                    <a:pt x="8" y="1"/>
                  </a:lnTo>
                  <a:lnTo>
                    <a:pt x="5" y="0"/>
                  </a:lnTo>
                  <a:lnTo>
                    <a:pt x="3" y="0"/>
                  </a:lnTo>
                  <a:lnTo>
                    <a:pt x="2"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1" name="Freeform 3115"/>
            <p:cNvSpPr>
              <a:spLocks/>
            </p:cNvSpPr>
            <p:nvPr/>
          </p:nvSpPr>
          <p:spPr bwMode="auto">
            <a:xfrm>
              <a:off x="3750" y="3102"/>
              <a:ext cx="8" cy="10"/>
            </a:xfrm>
            <a:custGeom>
              <a:avLst/>
              <a:gdLst>
                <a:gd name="T0" fmla="*/ 8 w 8"/>
                <a:gd name="T1" fmla="*/ 5 h 10"/>
                <a:gd name="T2" fmla="*/ 0 w 8"/>
                <a:gd name="T3" fmla="*/ 3 h 10"/>
                <a:gd name="T4" fmla="*/ 0 w 8"/>
                <a:gd name="T5" fmla="*/ 10 h 10"/>
                <a:gd name="T6" fmla="*/ 6 w 8"/>
                <a:gd name="T7" fmla="*/ 10 h 10"/>
                <a:gd name="T8" fmla="*/ 8 w 8"/>
                <a:gd name="T9" fmla="*/ 5 h 10"/>
                <a:gd name="T10" fmla="*/ 8 w 8"/>
                <a:gd name="T11" fmla="*/ 5 h 10"/>
                <a:gd name="T12" fmla="*/ 8 w 8"/>
                <a:gd name="T13" fmla="*/ 5 h 10"/>
                <a:gd name="T14" fmla="*/ 8 w 8"/>
                <a:gd name="T15" fmla="*/ 2 h 10"/>
                <a:gd name="T16" fmla="*/ 4 w 8"/>
                <a:gd name="T17" fmla="*/ 0 h 10"/>
                <a:gd name="T18" fmla="*/ 1 w 8"/>
                <a:gd name="T19" fmla="*/ 0 h 10"/>
                <a:gd name="T20" fmla="*/ 0 w 8"/>
                <a:gd name="T21" fmla="*/ 3 h 10"/>
                <a:gd name="T22" fmla="*/ 8 w 8"/>
                <a:gd name="T23" fmla="*/ 5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8" y="5"/>
                  </a:moveTo>
                  <a:lnTo>
                    <a:pt x="0" y="3"/>
                  </a:lnTo>
                  <a:lnTo>
                    <a:pt x="0" y="10"/>
                  </a:lnTo>
                  <a:lnTo>
                    <a:pt x="6" y="10"/>
                  </a:lnTo>
                  <a:lnTo>
                    <a:pt x="8" y="5"/>
                  </a:lnTo>
                  <a:lnTo>
                    <a:pt x="8" y="2"/>
                  </a:lnTo>
                  <a:lnTo>
                    <a:pt x="4" y="0"/>
                  </a:lnTo>
                  <a:lnTo>
                    <a:pt x="1" y="0"/>
                  </a:lnTo>
                  <a:lnTo>
                    <a:pt x="0"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2" name="Freeform 3116"/>
            <p:cNvSpPr>
              <a:spLocks/>
            </p:cNvSpPr>
            <p:nvPr/>
          </p:nvSpPr>
          <p:spPr bwMode="auto">
            <a:xfrm>
              <a:off x="3750" y="3096"/>
              <a:ext cx="9" cy="11"/>
            </a:xfrm>
            <a:custGeom>
              <a:avLst/>
              <a:gdLst>
                <a:gd name="T0" fmla="*/ 1 w 9"/>
                <a:gd name="T1" fmla="*/ 3 h 11"/>
                <a:gd name="T2" fmla="*/ 1 w 9"/>
                <a:gd name="T3" fmla="*/ 3 h 11"/>
                <a:gd name="T4" fmla="*/ 0 w 9"/>
                <a:gd name="T5" fmla="*/ 9 h 11"/>
                <a:gd name="T6" fmla="*/ 8 w 9"/>
                <a:gd name="T7" fmla="*/ 11 h 11"/>
                <a:gd name="T8" fmla="*/ 9 w 9"/>
                <a:gd name="T9" fmla="*/ 4 h 11"/>
                <a:gd name="T10" fmla="*/ 1 w 9"/>
                <a:gd name="T11" fmla="*/ 3 h 11"/>
                <a:gd name="T12" fmla="*/ 9 w 9"/>
                <a:gd name="T13" fmla="*/ 4 h 11"/>
                <a:gd name="T14" fmla="*/ 8 w 9"/>
                <a:gd name="T15" fmla="*/ 1 h 11"/>
                <a:gd name="T16" fmla="*/ 6 w 9"/>
                <a:gd name="T17" fmla="*/ 0 h 11"/>
                <a:gd name="T18" fmla="*/ 3 w 9"/>
                <a:gd name="T19" fmla="*/ 1 h 11"/>
                <a:gd name="T20" fmla="*/ 1 w 9"/>
                <a:gd name="T21" fmla="*/ 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1" y="3"/>
                  </a:moveTo>
                  <a:lnTo>
                    <a:pt x="1" y="3"/>
                  </a:lnTo>
                  <a:lnTo>
                    <a:pt x="0" y="9"/>
                  </a:lnTo>
                  <a:lnTo>
                    <a:pt x="8" y="11"/>
                  </a:lnTo>
                  <a:lnTo>
                    <a:pt x="9" y="4"/>
                  </a:lnTo>
                  <a:lnTo>
                    <a:pt x="1" y="3"/>
                  </a:lnTo>
                  <a:lnTo>
                    <a:pt x="9" y="4"/>
                  </a:lnTo>
                  <a:lnTo>
                    <a:pt x="8" y="1"/>
                  </a:lnTo>
                  <a:lnTo>
                    <a:pt x="6" y="0"/>
                  </a:lnTo>
                  <a:lnTo>
                    <a:pt x="3" y="1"/>
                  </a:lnTo>
                  <a:lnTo>
                    <a:pt x="1"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3" name="Freeform 3117"/>
            <p:cNvSpPr>
              <a:spLocks/>
            </p:cNvSpPr>
            <p:nvPr/>
          </p:nvSpPr>
          <p:spPr bwMode="auto">
            <a:xfrm>
              <a:off x="3751" y="3091"/>
              <a:ext cx="8" cy="9"/>
            </a:xfrm>
            <a:custGeom>
              <a:avLst/>
              <a:gdLst>
                <a:gd name="T0" fmla="*/ 2 w 8"/>
                <a:gd name="T1" fmla="*/ 3 h 9"/>
                <a:gd name="T2" fmla="*/ 2 w 8"/>
                <a:gd name="T3" fmla="*/ 3 h 9"/>
                <a:gd name="T4" fmla="*/ 0 w 8"/>
                <a:gd name="T5" fmla="*/ 8 h 9"/>
                <a:gd name="T6" fmla="*/ 8 w 8"/>
                <a:gd name="T7" fmla="*/ 9 h 9"/>
                <a:gd name="T8" fmla="*/ 8 w 8"/>
                <a:gd name="T9" fmla="*/ 5 h 9"/>
                <a:gd name="T10" fmla="*/ 2 w 8"/>
                <a:gd name="T11" fmla="*/ 3 h 9"/>
                <a:gd name="T12" fmla="*/ 8 w 8"/>
                <a:gd name="T13" fmla="*/ 5 h 9"/>
                <a:gd name="T14" fmla="*/ 8 w 8"/>
                <a:gd name="T15" fmla="*/ 1 h 9"/>
                <a:gd name="T16" fmla="*/ 5 w 8"/>
                <a:gd name="T17" fmla="*/ 0 h 9"/>
                <a:gd name="T18" fmla="*/ 3 w 8"/>
                <a:gd name="T19" fmla="*/ 0 h 9"/>
                <a:gd name="T20" fmla="*/ 2 w 8"/>
                <a:gd name="T21" fmla="*/ 3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2" y="3"/>
                  </a:moveTo>
                  <a:lnTo>
                    <a:pt x="2" y="3"/>
                  </a:lnTo>
                  <a:lnTo>
                    <a:pt x="0" y="8"/>
                  </a:lnTo>
                  <a:lnTo>
                    <a:pt x="8" y="9"/>
                  </a:lnTo>
                  <a:lnTo>
                    <a:pt x="8" y="5"/>
                  </a:lnTo>
                  <a:lnTo>
                    <a:pt x="2" y="3"/>
                  </a:lnTo>
                  <a:lnTo>
                    <a:pt x="8" y="5"/>
                  </a:lnTo>
                  <a:lnTo>
                    <a:pt x="8" y="1"/>
                  </a:lnTo>
                  <a:lnTo>
                    <a:pt x="5" y="0"/>
                  </a:lnTo>
                  <a:lnTo>
                    <a:pt x="3" y="0"/>
                  </a:lnTo>
                  <a:lnTo>
                    <a:pt x="2"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4" name="Freeform 3118"/>
            <p:cNvSpPr>
              <a:spLocks/>
            </p:cNvSpPr>
            <p:nvPr/>
          </p:nvSpPr>
          <p:spPr bwMode="auto">
            <a:xfrm>
              <a:off x="3753" y="3086"/>
              <a:ext cx="8" cy="10"/>
            </a:xfrm>
            <a:custGeom>
              <a:avLst/>
              <a:gdLst>
                <a:gd name="T0" fmla="*/ 0 w 8"/>
                <a:gd name="T1" fmla="*/ 3 h 10"/>
                <a:gd name="T2" fmla="*/ 0 w 8"/>
                <a:gd name="T3" fmla="*/ 3 h 10"/>
                <a:gd name="T4" fmla="*/ 0 w 8"/>
                <a:gd name="T5" fmla="*/ 8 h 10"/>
                <a:gd name="T6" fmla="*/ 6 w 8"/>
                <a:gd name="T7" fmla="*/ 10 h 10"/>
                <a:gd name="T8" fmla="*/ 8 w 8"/>
                <a:gd name="T9" fmla="*/ 3 h 10"/>
                <a:gd name="T10" fmla="*/ 0 w 8"/>
                <a:gd name="T11" fmla="*/ 3 h 10"/>
                <a:gd name="T12" fmla="*/ 8 w 8"/>
                <a:gd name="T13" fmla="*/ 3 h 10"/>
                <a:gd name="T14" fmla="*/ 6 w 8"/>
                <a:gd name="T15" fmla="*/ 2 h 10"/>
                <a:gd name="T16" fmla="*/ 5 w 8"/>
                <a:gd name="T17" fmla="*/ 0 h 10"/>
                <a:gd name="T18" fmla="*/ 1 w 8"/>
                <a:gd name="T19" fmla="*/ 0 h 10"/>
                <a:gd name="T20" fmla="*/ 0 w 8"/>
                <a:gd name="T21" fmla="*/ 3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0" y="3"/>
                  </a:moveTo>
                  <a:lnTo>
                    <a:pt x="0" y="3"/>
                  </a:lnTo>
                  <a:lnTo>
                    <a:pt x="0" y="8"/>
                  </a:lnTo>
                  <a:lnTo>
                    <a:pt x="6" y="10"/>
                  </a:lnTo>
                  <a:lnTo>
                    <a:pt x="8" y="3"/>
                  </a:lnTo>
                  <a:lnTo>
                    <a:pt x="0" y="3"/>
                  </a:lnTo>
                  <a:lnTo>
                    <a:pt x="8" y="3"/>
                  </a:lnTo>
                  <a:lnTo>
                    <a:pt x="6" y="2"/>
                  </a:lnTo>
                  <a:lnTo>
                    <a:pt x="5" y="0"/>
                  </a:lnTo>
                  <a:lnTo>
                    <a:pt x="1" y="0"/>
                  </a:lnTo>
                  <a:lnTo>
                    <a:pt x="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5" name="Freeform 3119"/>
            <p:cNvSpPr>
              <a:spLocks/>
            </p:cNvSpPr>
            <p:nvPr/>
          </p:nvSpPr>
          <p:spPr bwMode="auto">
            <a:xfrm>
              <a:off x="3753" y="3081"/>
              <a:ext cx="10" cy="10"/>
            </a:xfrm>
            <a:custGeom>
              <a:avLst/>
              <a:gdLst>
                <a:gd name="T0" fmla="*/ 10 w 10"/>
                <a:gd name="T1" fmla="*/ 3 h 10"/>
                <a:gd name="T2" fmla="*/ 1 w 10"/>
                <a:gd name="T3" fmla="*/ 2 h 10"/>
                <a:gd name="T4" fmla="*/ 0 w 10"/>
                <a:gd name="T5" fmla="*/ 8 h 10"/>
                <a:gd name="T6" fmla="*/ 8 w 10"/>
                <a:gd name="T7" fmla="*/ 10 h 10"/>
                <a:gd name="T8" fmla="*/ 10 w 10"/>
                <a:gd name="T9" fmla="*/ 3 h 10"/>
                <a:gd name="T10" fmla="*/ 10 w 10"/>
                <a:gd name="T11" fmla="*/ 3 h 10"/>
                <a:gd name="T12" fmla="*/ 10 w 10"/>
                <a:gd name="T13" fmla="*/ 3 h 10"/>
                <a:gd name="T14" fmla="*/ 8 w 10"/>
                <a:gd name="T15" fmla="*/ 0 h 10"/>
                <a:gd name="T16" fmla="*/ 6 w 10"/>
                <a:gd name="T17" fmla="*/ 0 h 10"/>
                <a:gd name="T18" fmla="*/ 3 w 10"/>
                <a:gd name="T19" fmla="*/ 0 h 10"/>
                <a:gd name="T20" fmla="*/ 1 w 10"/>
                <a:gd name="T21" fmla="*/ 2 h 10"/>
                <a:gd name="T22" fmla="*/ 10 w 10"/>
                <a:gd name="T23" fmla="*/ 3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10" y="3"/>
                  </a:moveTo>
                  <a:lnTo>
                    <a:pt x="1" y="2"/>
                  </a:lnTo>
                  <a:lnTo>
                    <a:pt x="0" y="8"/>
                  </a:lnTo>
                  <a:lnTo>
                    <a:pt x="8" y="10"/>
                  </a:lnTo>
                  <a:lnTo>
                    <a:pt x="10" y="3"/>
                  </a:lnTo>
                  <a:lnTo>
                    <a:pt x="8" y="0"/>
                  </a:lnTo>
                  <a:lnTo>
                    <a:pt x="6" y="0"/>
                  </a:lnTo>
                  <a:lnTo>
                    <a:pt x="3" y="0"/>
                  </a:lnTo>
                  <a:lnTo>
                    <a:pt x="1" y="2"/>
                  </a:lnTo>
                  <a:lnTo>
                    <a:pt x="10"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6" name="Freeform 3120"/>
            <p:cNvSpPr>
              <a:spLocks/>
            </p:cNvSpPr>
            <p:nvPr/>
          </p:nvSpPr>
          <p:spPr bwMode="auto">
            <a:xfrm>
              <a:off x="3754" y="3076"/>
              <a:ext cx="9" cy="8"/>
            </a:xfrm>
            <a:custGeom>
              <a:avLst/>
              <a:gdLst>
                <a:gd name="T0" fmla="*/ 0 w 9"/>
                <a:gd name="T1" fmla="*/ 2 h 8"/>
                <a:gd name="T2" fmla="*/ 0 w 9"/>
                <a:gd name="T3" fmla="*/ 2 h 8"/>
                <a:gd name="T4" fmla="*/ 0 w 9"/>
                <a:gd name="T5" fmla="*/ 7 h 8"/>
                <a:gd name="T6" fmla="*/ 9 w 9"/>
                <a:gd name="T7" fmla="*/ 8 h 8"/>
                <a:gd name="T8" fmla="*/ 9 w 9"/>
                <a:gd name="T9" fmla="*/ 3 h 8"/>
                <a:gd name="T10" fmla="*/ 0 w 9"/>
                <a:gd name="T11" fmla="*/ 2 h 8"/>
                <a:gd name="T12" fmla="*/ 9 w 9"/>
                <a:gd name="T13" fmla="*/ 3 h 8"/>
                <a:gd name="T14" fmla="*/ 9 w 9"/>
                <a:gd name="T15" fmla="*/ 0 h 8"/>
                <a:gd name="T16" fmla="*/ 5 w 9"/>
                <a:gd name="T17" fmla="*/ 0 h 8"/>
                <a:gd name="T18" fmla="*/ 4 w 9"/>
                <a:gd name="T19" fmla="*/ 0 h 8"/>
                <a:gd name="T20" fmla="*/ 0 w 9"/>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8">
                  <a:moveTo>
                    <a:pt x="0" y="2"/>
                  </a:moveTo>
                  <a:lnTo>
                    <a:pt x="0" y="2"/>
                  </a:lnTo>
                  <a:lnTo>
                    <a:pt x="0" y="7"/>
                  </a:lnTo>
                  <a:lnTo>
                    <a:pt x="9" y="8"/>
                  </a:lnTo>
                  <a:lnTo>
                    <a:pt x="9" y="3"/>
                  </a:lnTo>
                  <a:lnTo>
                    <a:pt x="0" y="2"/>
                  </a:lnTo>
                  <a:lnTo>
                    <a:pt x="9" y="3"/>
                  </a:lnTo>
                  <a:lnTo>
                    <a:pt x="9" y="0"/>
                  </a:lnTo>
                  <a:lnTo>
                    <a:pt x="5" y="0"/>
                  </a:lnTo>
                  <a:lnTo>
                    <a:pt x="4"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7" name="Freeform 3121"/>
            <p:cNvSpPr>
              <a:spLocks/>
            </p:cNvSpPr>
            <p:nvPr/>
          </p:nvSpPr>
          <p:spPr bwMode="auto">
            <a:xfrm>
              <a:off x="3754" y="3071"/>
              <a:ext cx="10" cy="8"/>
            </a:xfrm>
            <a:custGeom>
              <a:avLst/>
              <a:gdLst>
                <a:gd name="T0" fmla="*/ 2 w 10"/>
                <a:gd name="T1" fmla="*/ 4 h 8"/>
                <a:gd name="T2" fmla="*/ 2 w 10"/>
                <a:gd name="T3" fmla="*/ 4 h 8"/>
                <a:gd name="T4" fmla="*/ 0 w 10"/>
                <a:gd name="T5" fmla="*/ 7 h 8"/>
                <a:gd name="T6" fmla="*/ 9 w 10"/>
                <a:gd name="T7" fmla="*/ 8 h 8"/>
                <a:gd name="T8" fmla="*/ 10 w 10"/>
                <a:gd name="T9" fmla="*/ 5 h 8"/>
                <a:gd name="T10" fmla="*/ 2 w 10"/>
                <a:gd name="T11" fmla="*/ 4 h 8"/>
                <a:gd name="T12" fmla="*/ 10 w 10"/>
                <a:gd name="T13" fmla="*/ 5 h 8"/>
                <a:gd name="T14" fmla="*/ 9 w 10"/>
                <a:gd name="T15" fmla="*/ 2 h 8"/>
                <a:gd name="T16" fmla="*/ 7 w 10"/>
                <a:gd name="T17" fmla="*/ 0 h 8"/>
                <a:gd name="T18" fmla="*/ 4 w 10"/>
                <a:gd name="T19" fmla="*/ 0 h 8"/>
                <a:gd name="T20" fmla="*/ 2 w 10"/>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8">
                  <a:moveTo>
                    <a:pt x="2" y="4"/>
                  </a:moveTo>
                  <a:lnTo>
                    <a:pt x="2" y="4"/>
                  </a:lnTo>
                  <a:lnTo>
                    <a:pt x="0" y="7"/>
                  </a:lnTo>
                  <a:lnTo>
                    <a:pt x="9" y="8"/>
                  </a:lnTo>
                  <a:lnTo>
                    <a:pt x="10" y="5"/>
                  </a:lnTo>
                  <a:lnTo>
                    <a:pt x="2" y="4"/>
                  </a:lnTo>
                  <a:lnTo>
                    <a:pt x="10" y="5"/>
                  </a:lnTo>
                  <a:lnTo>
                    <a:pt x="9" y="2"/>
                  </a:lnTo>
                  <a:lnTo>
                    <a:pt x="7" y="0"/>
                  </a:lnTo>
                  <a:lnTo>
                    <a:pt x="4" y="0"/>
                  </a:lnTo>
                  <a:lnTo>
                    <a:pt x="2"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8" name="Freeform 3122"/>
            <p:cNvSpPr>
              <a:spLocks/>
            </p:cNvSpPr>
            <p:nvPr/>
          </p:nvSpPr>
          <p:spPr bwMode="auto">
            <a:xfrm>
              <a:off x="3756" y="3067"/>
              <a:ext cx="8" cy="9"/>
            </a:xfrm>
            <a:custGeom>
              <a:avLst/>
              <a:gdLst>
                <a:gd name="T0" fmla="*/ 8 w 8"/>
                <a:gd name="T1" fmla="*/ 4 h 9"/>
                <a:gd name="T2" fmla="*/ 2 w 8"/>
                <a:gd name="T3" fmla="*/ 3 h 9"/>
                <a:gd name="T4" fmla="*/ 0 w 8"/>
                <a:gd name="T5" fmla="*/ 8 h 9"/>
                <a:gd name="T6" fmla="*/ 8 w 8"/>
                <a:gd name="T7" fmla="*/ 9 h 9"/>
                <a:gd name="T8" fmla="*/ 8 w 8"/>
                <a:gd name="T9" fmla="*/ 4 h 9"/>
                <a:gd name="T10" fmla="*/ 8 w 8"/>
                <a:gd name="T11" fmla="*/ 4 h 9"/>
                <a:gd name="T12" fmla="*/ 8 w 8"/>
                <a:gd name="T13" fmla="*/ 4 h 9"/>
                <a:gd name="T14" fmla="*/ 8 w 8"/>
                <a:gd name="T15" fmla="*/ 1 h 9"/>
                <a:gd name="T16" fmla="*/ 7 w 8"/>
                <a:gd name="T17" fmla="*/ 0 h 9"/>
                <a:gd name="T18" fmla="*/ 3 w 8"/>
                <a:gd name="T19" fmla="*/ 0 h 9"/>
                <a:gd name="T20" fmla="*/ 2 w 8"/>
                <a:gd name="T21" fmla="*/ 3 h 9"/>
                <a:gd name="T22" fmla="*/ 8 w 8"/>
                <a:gd name="T23" fmla="*/ 4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8" y="4"/>
                  </a:moveTo>
                  <a:lnTo>
                    <a:pt x="2" y="3"/>
                  </a:lnTo>
                  <a:lnTo>
                    <a:pt x="0" y="8"/>
                  </a:lnTo>
                  <a:lnTo>
                    <a:pt x="8" y="9"/>
                  </a:lnTo>
                  <a:lnTo>
                    <a:pt x="8" y="4"/>
                  </a:lnTo>
                  <a:lnTo>
                    <a:pt x="8" y="1"/>
                  </a:lnTo>
                  <a:lnTo>
                    <a:pt x="7" y="0"/>
                  </a:lnTo>
                  <a:lnTo>
                    <a:pt x="3" y="0"/>
                  </a:lnTo>
                  <a:lnTo>
                    <a:pt x="2" y="3"/>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9" name="Freeform 3123"/>
            <p:cNvSpPr>
              <a:spLocks/>
            </p:cNvSpPr>
            <p:nvPr/>
          </p:nvSpPr>
          <p:spPr bwMode="auto">
            <a:xfrm>
              <a:off x="3758" y="3063"/>
              <a:ext cx="8" cy="8"/>
            </a:xfrm>
            <a:custGeom>
              <a:avLst/>
              <a:gdLst>
                <a:gd name="T0" fmla="*/ 0 w 8"/>
                <a:gd name="T1" fmla="*/ 2 h 8"/>
                <a:gd name="T2" fmla="*/ 0 w 8"/>
                <a:gd name="T3" fmla="*/ 2 h 8"/>
                <a:gd name="T4" fmla="*/ 0 w 8"/>
                <a:gd name="T5" fmla="*/ 7 h 8"/>
                <a:gd name="T6" fmla="*/ 6 w 8"/>
                <a:gd name="T7" fmla="*/ 8 h 8"/>
                <a:gd name="T8" fmla="*/ 8 w 8"/>
                <a:gd name="T9" fmla="*/ 4 h 8"/>
                <a:gd name="T10" fmla="*/ 0 w 8"/>
                <a:gd name="T11" fmla="*/ 2 h 8"/>
                <a:gd name="T12" fmla="*/ 8 w 8"/>
                <a:gd name="T13" fmla="*/ 4 h 8"/>
                <a:gd name="T14" fmla="*/ 8 w 8"/>
                <a:gd name="T15" fmla="*/ 2 h 8"/>
                <a:gd name="T16" fmla="*/ 5 w 8"/>
                <a:gd name="T17" fmla="*/ 0 h 8"/>
                <a:gd name="T18" fmla="*/ 1 w 8"/>
                <a:gd name="T19" fmla="*/ 0 h 8"/>
                <a:gd name="T20" fmla="*/ 0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2"/>
                  </a:moveTo>
                  <a:lnTo>
                    <a:pt x="0" y="2"/>
                  </a:lnTo>
                  <a:lnTo>
                    <a:pt x="0" y="7"/>
                  </a:lnTo>
                  <a:lnTo>
                    <a:pt x="6" y="8"/>
                  </a:lnTo>
                  <a:lnTo>
                    <a:pt x="8" y="4"/>
                  </a:lnTo>
                  <a:lnTo>
                    <a:pt x="0" y="2"/>
                  </a:lnTo>
                  <a:lnTo>
                    <a:pt x="8" y="4"/>
                  </a:lnTo>
                  <a:lnTo>
                    <a:pt x="8" y="2"/>
                  </a:lnTo>
                  <a:lnTo>
                    <a:pt x="5" y="0"/>
                  </a:lnTo>
                  <a:lnTo>
                    <a:pt x="1"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0" name="Freeform 3124"/>
            <p:cNvSpPr>
              <a:spLocks/>
            </p:cNvSpPr>
            <p:nvPr/>
          </p:nvSpPr>
          <p:spPr bwMode="auto">
            <a:xfrm>
              <a:off x="3758" y="3058"/>
              <a:ext cx="9" cy="9"/>
            </a:xfrm>
            <a:custGeom>
              <a:avLst/>
              <a:gdLst>
                <a:gd name="T0" fmla="*/ 1 w 9"/>
                <a:gd name="T1" fmla="*/ 4 h 9"/>
                <a:gd name="T2" fmla="*/ 1 w 9"/>
                <a:gd name="T3" fmla="*/ 4 h 9"/>
                <a:gd name="T4" fmla="*/ 0 w 9"/>
                <a:gd name="T5" fmla="*/ 7 h 9"/>
                <a:gd name="T6" fmla="*/ 8 w 9"/>
                <a:gd name="T7" fmla="*/ 9 h 9"/>
                <a:gd name="T8" fmla="*/ 9 w 9"/>
                <a:gd name="T9" fmla="*/ 5 h 9"/>
                <a:gd name="T10" fmla="*/ 1 w 9"/>
                <a:gd name="T11" fmla="*/ 4 h 9"/>
                <a:gd name="T12" fmla="*/ 9 w 9"/>
                <a:gd name="T13" fmla="*/ 5 h 9"/>
                <a:gd name="T14" fmla="*/ 8 w 9"/>
                <a:gd name="T15" fmla="*/ 2 h 9"/>
                <a:gd name="T16" fmla="*/ 6 w 9"/>
                <a:gd name="T17" fmla="*/ 0 h 9"/>
                <a:gd name="T18" fmla="*/ 3 w 9"/>
                <a:gd name="T19" fmla="*/ 0 h 9"/>
                <a:gd name="T20" fmla="*/ 1 w 9"/>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9">
                  <a:moveTo>
                    <a:pt x="1" y="4"/>
                  </a:moveTo>
                  <a:lnTo>
                    <a:pt x="1" y="4"/>
                  </a:lnTo>
                  <a:lnTo>
                    <a:pt x="0" y="7"/>
                  </a:lnTo>
                  <a:lnTo>
                    <a:pt x="8" y="9"/>
                  </a:lnTo>
                  <a:lnTo>
                    <a:pt x="9" y="5"/>
                  </a:lnTo>
                  <a:lnTo>
                    <a:pt x="1" y="4"/>
                  </a:lnTo>
                  <a:lnTo>
                    <a:pt x="9" y="5"/>
                  </a:lnTo>
                  <a:lnTo>
                    <a:pt x="8" y="2"/>
                  </a:lnTo>
                  <a:lnTo>
                    <a:pt x="6" y="0"/>
                  </a:lnTo>
                  <a:lnTo>
                    <a:pt x="3" y="0"/>
                  </a:lnTo>
                  <a:lnTo>
                    <a:pt x="1"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1" name="Freeform 3125"/>
            <p:cNvSpPr>
              <a:spLocks/>
            </p:cNvSpPr>
            <p:nvPr/>
          </p:nvSpPr>
          <p:spPr bwMode="auto">
            <a:xfrm>
              <a:off x="3759" y="3055"/>
              <a:ext cx="8" cy="8"/>
            </a:xfrm>
            <a:custGeom>
              <a:avLst/>
              <a:gdLst>
                <a:gd name="T0" fmla="*/ 2 w 8"/>
                <a:gd name="T1" fmla="*/ 3 h 8"/>
                <a:gd name="T2" fmla="*/ 2 w 8"/>
                <a:gd name="T3" fmla="*/ 3 h 8"/>
                <a:gd name="T4" fmla="*/ 0 w 8"/>
                <a:gd name="T5" fmla="*/ 7 h 8"/>
                <a:gd name="T6" fmla="*/ 7 w 8"/>
                <a:gd name="T7" fmla="*/ 8 h 8"/>
                <a:gd name="T8" fmla="*/ 8 w 8"/>
                <a:gd name="T9" fmla="*/ 5 h 8"/>
                <a:gd name="T10" fmla="*/ 2 w 8"/>
                <a:gd name="T11" fmla="*/ 3 h 8"/>
                <a:gd name="T12" fmla="*/ 8 w 8"/>
                <a:gd name="T13" fmla="*/ 5 h 8"/>
                <a:gd name="T14" fmla="*/ 8 w 8"/>
                <a:gd name="T15" fmla="*/ 2 h 8"/>
                <a:gd name="T16" fmla="*/ 5 w 8"/>
                <a:gd name="T17" fmla="*/ 0 h 8"/>
                <a:gd name="T18" fmla="*/ 4 w 8"/>
                <a:gd name="T19" fmla="*/ 0 h 8"/>
                <a:gd name="T20" fmla="*/ 2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3"/>
                  </a:moveTo>
                  <a:lnTo>
                    <a:pt x="2" y="3"/>
                  </a:lnTo>
                  <a:lnTo>
                    <a:pt x="0" y="7"/>
                  </a:lnTo>
                  <a:lnTo>
                    <a:pt x="7" y="8"/>
                  </a:lnTo>
                  <a:lnTo>
                    <a:pt x="8" y="5"/>
                  </a:lnTo>
                  <a:lnTo>
                    <a:pt x="2" y="3"/>
                  </a:lnTo>
                  <a:lnTo>
                    <a:pt x="8" y="5"/>
                  </a:lnTo>
                  <a:lnTo>
                    <a:pt x="8" y="2"/>
                  </a:lnTo>
                  <a:lnTo>
                    <a:pt x="5" y="0"/>
                  </a:lnTo>
                  <a:lnTo>
                    <a:pt x="4" y="0"/>
                  </a:lnTo>
                  <a:lnTo>
                    <a:pt x="2"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2" name="Freeform 3126"/>
            <p:cNvSpPr>
              <a:spLocks/>
            </p:cNvSpPr>
            <p:nvPr/>
          </p:nvSpPr>
          <p:spPr bwMode="auto">
            <a:xfrm>
              <a:off x="3761" y="3052"/>
              <a:ext cx="8" cy="8"/>
            </a:xfrm>
            <a:custGeom>
              <a:avLst/>
              <a:gdLst>
                <a:gd name="T0" fmla="*/ 8 w 8"/>
                <a:gd name="T1" fmla="*/ 5 h 8"/>
                <a:gd name="T2" fmla="*/ 0 w 8"/>
                <a:gd name="T3" fmla="*/ 3 h 8"/>
                <a:gd name="T4" fmla="*/ 0 w 8"/>
                <a:gd name="T5" fmla="*/ 6 h 8"/>
                <a:gd name="T6" fmla="*/ 6 w 8"/>
                <a:gd name="T7" fmla="*/ 8 h 8"/>
                <a:gd name="T8" fmla="*/ 8 w 8"/>
                <a:gd name="T9" fmla="*/ 5 h 8"/>
                <a:gd name="T10" fmla="*/ 8 w 8"/>
                <a:gd name="T11" fmla="*/ 5 h 8"/>
                <a:gd name="T12" fmla="*/ 8 w 8"/>
                <a:gd name="T13" fmla="*/ 5 h 8"/>
                <a:gd name="T14" fmla="*/ 8 w 8"/>
                <a:gd name="T15" fmla="*/ 2 h 8"/>
                <a:gd name="T16" fmla="*/ 5 w 8"/>
                <a:gd name="T17" fmla="*/ 0 h 8"/>
                <a:gd name="T18" fmla="*/ 2 w 8"/>
                <a:gd name="T19" fmla="*/ 0 h 8"/>
                <a:gd name="T20" fmla="*/ 0 w 8"/>
                <a:gd name="T21" fmla="*/ 3 h 8"/>
                <a:gd name="T22" fmla="*/ 8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5"/>
                  </a:moveTo>
                  <a:lnTo>
                    <a:pt x="0" y="3"/>
                  </a:lnTo>
                  <a:lnTo>
                    <a:pt x="0" y="6"/>
                  </a:lnTo>
                  <a:lnTo>
                    <a:pt x="6" y="8"/>
                  </a:lnTo>
                  <a:lnTo>
                    <a:pt x="8" y="5"/>
                  </a:lnTo>
                  <a:lnTo>
                    <a:pt x="8" y="2"/>
                  </a:lnTo>
                  <a:lnTo>
                    <a:pt x="5" y="0"/>
                  </a:lnTo>
                  <a:lnTo>
                    <a:pt x="2" y="0"/>
                  </a:lnTo>
                  <a:lnTo>
                    <a:pt x="0" y="3"/>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3" name="Freeform 3127"/>
            <p:cNvSpPr>
              <a:spLocks/>
            </p:cNvSpPr>
            <p:nvPr/>
          </p:nvSpPr>
          <p:spPr bwMode="auto">
            <a:xfrm>
              <a:off x="3761" y="3049"/>
              <a:ext cx="8" cy="8"/>
            </a:xfrm>
            <a:custGeom>
              <a:avLst/>
              <a:gdLst>
                <a:gd name="T0" fmla="*/ 2 w 8"/>
                <a:gd name="T1" fmla="*/ 3 h 8"/>
                <a:gd name="T2" fmla="*/ 2 w 8"/>
                <a:gd name="T3" fmla="*/ 3 h 8"/>
                <a:gd name="T4" fmla="*/ 0 w 8"/>
                <a:gd name="T5" fmla="*/ 6 h 8"/>
                <a:gd name="T6" fmla="*/ 8 w 8"/>
                <a:gd name="T7" fmla="*/ 8 h 8"/>
                <a:gd name="T8" fmla="*/ 8 w 8"/>
                <a:gd name="T9" fmla="*/ 5 h 8"/>
                <a:gd name="T10" fmla="*/ 2 w 8"/>
                <a:gd name="T11" fmla="*/ 3 h 8"/>
                <a:gd name="T12" fmla="*/ 8 w 8"/>
                <a:gd name="T13" fmla="*/ 5 h 8"/>
                <a:gd name="T14" fmla="*/ 8 w 8"/>
                <a:gd name="T15" fmla="*/ 3 h 8"/>
                <a:gd name="T16" fmla="*/ 6 w 8"/>
                <a:gd name="T17" fmla="*/ 0 h 8"/>
                <a:gd name="T18" fmla="*/ 3 w 8"/>
                <a:gd name="T19" fmla="*/ 1 h 8"/>
                <a:gd name="T20" fmla="*/ 2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2" y="3"/>
                  </a:moveTo>
                  <a:lnTo>
                    <a:pt x="2" y="3"/>
                  </a:lnTo>
                  <a:lnTo>
                    <a:pt x="0" y="6"/>
                  </a:lnTo>
                  <a:lnTo>
                    <a:pt x="8" y="8"/>
                  </a:lnTo>
                  <a:lnTo>
                    <a:pt x="8" y="5"/>
                  </a:lnTo>
                  <a:lnTo>
                    <a:pt x="2" y="3"/>
                  </a:lnTo>
                  <a:lnTo>
                    <a:pt x="8" y="5"/>
                  </a:lnTo>
                  <a:lnTo>
                    <a:pt x="8" y="3"/>
                  </a:lnTo>
                  <a:lnTo>
                    <a:pt x="6" y="0"/>
                  </a:lnTo>
                  <a:lnTo>
                    <a:pt x="3" y="1"/>
                  </a:lnTo>
                  <a:lnTo>
                    <a:pt x="2"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4" name="Freeform 3128"/>
            <p:cNvSpPr>
              <a:spLocks/>
            </p:cNvSpPr>
            <p:nvPr/>
          </p:nvSpPr>
          <p:spPr bwMode="auto">
            <a:xfrm>
              <a:off x="3763" y="3047"/>
              <a:ext cx="8" cy="8"/>
            </a:xfrm>
            <a:custGeom>
              <a:avLst/>
              <a:gdLst>
                <a:gd name="T0" fmla="*/ 0 w 8"/>
                <a:gd name="T1" fmla="*/ 2 h 8"/>
                <a:gd name="T2" fmla="*/ 0 w 8"/>
                <a:gd name="T3" fmla="*/ 2 h 8"/>
                <a:gd name="T4" fmla="*/ 0 w 8"/>
                <a:gd name="T5" fmla="*/ 5 h 8"/>
                <a:gd name="T6" fmla="*/ 6 w 8"/>
                <a:gd name="T7" fmla="*/ 8 h 8"/>
                <a:gd name="T8" fmla="*/ 8 w 8"/>
                <a:gd name="T9" fmla="*/ 5 h 8"/>
                <a:gd name="T10" fmla="*/ 0 w 8"/>
                <a:gd name="T11" fmla="*/ 2 h 8"/>
                <a:gd name="T12" fmla="*/ 8 w 8"/>
                <a:gd name="T13" fmla="*/ 5 h 8"/>
                <a:gd name="T14" fmla="*/ 8 w 8"/>
                <a:gd name="T15" fmla="*/ 2 h 8"/>
                <a:gd name="T16" fmla="*/ 4 w 8"/>
                <a:gd name="T17" fmla="*/ 0 h 8"/>
                <a:gd name="T18" fmla="*/ 3 w 8"/>
                <a:gd name="T19" fmla="*/ 0 h 8"/>
                <a:gd name="T20" fmla="*/ 0 w 8"/>
                <a:gd name="T21" fmla="*/ 2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0" y="2"/>
                  </a:moveTo>
                  <a:lnTo>
                    <a:pt x="0" y="2"/>
                  </a:lnTo>
                  <a:lnTo>
                    <a:pt x="0" y="5"/>
                  </a:lnTo>
                  <a:lnTo>
                    <a:pt x="6" y="8"/>
                  </a:lnTo>
                  <a:lnTo>
                    <a:pt x="8" y="5"/>
                  </a:lnTo>
                  <a:lnTo>
                    <a:pt x="0" y="2"/>
                  </a:lnTo>
                  <a:lnTo>
                    <a:pt x="8" y="5"/>
                  </a:lnTo>
                  <a:lnTo>
                    <a:pt x="8" y="2"/>
                  </a:lnTo>
                  <a:lnTo>
                    <a:pt x="4" y="0"/>
                  </a:lnTo>
                  <a:lnTo>
                    <a:pt x="3" y="0"/>
                  </a:lnTo>
                  <a:lnTo>
                    <a:pt x="0"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5" name="Freeform 3129"/>
            <p:cNvSpPr>
              <a:spLocks/>
            </p:cNvSpPr>
            <p:nvPr/>
          </p:nvSpPr>
          <p:spPr bwMode="auto">
            <a:xfrm>
              <a:off x="3763" y="3046"/>
              <a:ext cx="8" cy="6"/>
            </a:xfrm>
            <a:custGeom>
              <a:avLst/>
              <a:gdLst>
                <a:gd name="T0" fmla="*/ 1 w 8"/>
                <a:gd name="T1" fmla="*/ 1 h 6"/>
                <a:gd name="T2" fmla="*/ 1 w 8"/>
                <a:gd name="T3" fmla="*/ 1 h 6"/>
                <a:gd name="T4" fmla="*/ 0 w 8"/>
                <a:gd name="T5" fmla="*/ 3 h 6"/>
                <a:gd name="T6" fmla="*/ 8 w 8"/>
                <a:gd name="T7" fmla="*/ 6 h 6"/>
                <a:gd name="T8" fmla="*/ 8 w 8"/>
                <a:gd name="T9" fmla="*/ 4 h 6"/>
                <a:gd name="T10" fmla="*/ 1 w 8"/>
                <a:gd name="T11" fmla="*/ 1 h 6"/>
                <a:gd name="T12" fmla="*/ 8 w 8"/>
                <a:gd name="T13" fmla="*/ 4 h 6"/>
                <a:gd name="T14" fmla="*/ 8 w 8"/>
                <a:gd name="T15" fmla="*/ 1 h 6"/>
                <a:gd name="T16" fmla="*/ 6 w 8"/>
                <a:gd name="T17" fmla="*/ 0 h 6"/>
                <a:gd name="T18" fmla="*/ 3 w 8"/>
                <a:gd name="T19" fmla="*/ 0 h 6"/>
                <a:gd name="T20" fmla="*/ 1 w 8"/>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6">
                  <a:moveTo>
                    <a:pt x="1" y="1"/>
                  </a:moveTo>
                  <a:lnTo>
                    <a:pt x="1" y="1"/>
                  </a:lnTo>
                  <a:lnTo>
                    <a:pt x="0" y="3"/>
                  </a:lnTo>
                  <a:lnTo>
                    <a:pt x="8" y="6"/>
                  </a:lnTo>
                  <a:lnTo>
                    <a:pt x="8" y="4"/>
                  </a:lnTo>
                  <a:lnTo>
                    <a:pt x="1" y="1"/>
                  </a:lnTo>
                  <a:lnTo>
                    <a:pt x="8" y="4"/>
                  </a:lnTo>
                  <a:lnTo>
                    <a:pt x="8" y="1"/>
                  </a:lnTo>
                  <a:lnTo>
                    <a:pt x="6" y="0"/>
                  </a:lnTo>
                  <a:lnTo>
                    <a:pt x="3" y="0"/>
                  </a:lnTo>
                  <a:lnTo>
                    <a:pt x="1"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6" name="Freeform 3130"/>
            <p:cNvSpPr>
              <a:spLocks/>
            </p:cNvSpPr>
            <p:nvPr/>
          </p:nvSpPr>
          <p:spPr bwMode="auto">
            <a:xfrm>
              <a:off x="3764" y="3042"/>
              <a:ext cx="8" cy="8"/>
            </a:xfrm>
            <a:custGeom>
              <a:avLst/>
              <a:gdLst>
                <a:gd name="T0" fmla="*/ 2 w 8"/>
                <a:gd name="T1" fmla="*/ 2 h 8"/>
                <a:gd name="T2" fmla="*/ 2 w 8"/>
                <a:gd name="T3" fmla="*/ 4 h 8"/>
                <a:gd name="T4" fmla="*/ 0 w 8"/>
                <a:gd name="T5" fmla="*/ 5 h 8"/>
                <a:gd name="T6" fmla="*/ 7 w 8"/>
                <a:gd name="T7" fmla="*/ 8 h 8"/>
                <a:gd name="T8" fmla="*/ 8 w 8"/>
                <a:gd name="T9" fmla="*/ 7 h 8"/>
                <a:gd name="T10" fmla="*/ 2 w 8"/>
                <a:gd name="T11" fmla="*/ 2 h 8"/>
                <a:gd name="T12" fmla="*/ 8 w 8"/>
                <a:gd name="T13" fmla="*/ 7 h 8"/>
                <a:gd name="T14" fmla="*/ 8 w 8"/>
                <a:gd name="T15" fmla="*/ 4 h 8"/>
                <a:gd name="T16" fmla="*/ 7 w 8"/>
                <a:gd name="T17" fmla="*/ 2 h 8"/>
                <a:gd name="T18" fmla="*/ 3 w 8"/>
                <a:gd name="T19" fmla="*/ 0 h 8"/>
                <a:gd name="T20" fmla="*/ 2 w 8"/>
                <a:gd name="T21" fmla="*/ 4 h 8"/>
                <a:gd name="T22" fmla="*/ 2 w 8"/>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2"/>
                  </a:moveTo>
                  <a:lnTo>
                    <a:pt x="2" y="4"/>
                  </a:lnTo>
                  <a:lnTo>
                    <a:pt x="0" y="5"/>
                  </a:lnTo>
                  <a:lnTo>
                    <a:pt x="7" y="8"/>
                  </a:lnTo>
                  <a:lnTo>
                    <a:pt x="8" y="7"/>
                  </a:lnTo>
                  <a:lnTo>
                    <a:pt x="2" y="2"/>
                  </a:lnTo>
                  <a:lnTo>
                    <a:pt x="8" y="7"/>
                  </a:lnTo>
                  <a:lnTo>
                    <a:pt x="8" y="4"/>
                  </a:lnTo>
                  <a:lnTo>
                    <a:pt x="7" y="2"/>
                  </a:lnTo>
                  <a:lnTo>
                    <a:pt x="3" y="0"/>
                  </a:lnTo>
                  <a:lnTo>
                    <a:pt x="2" y="4"/>
                  </a:lnTo>
                  <a:lnTo>
                    <a:pt x="2"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7" name="Freeform 3131"/>
            <p:cNvSpPr>
              <a:spLocks/>
            </p:cNvSpPr>
            <p:nvPr/>
          </p:nvSpPr>
          <p:spPr bwMode="auto">
            <a:xfrm>
              <a:off x="3766" y="3041"/>
              <a:ext cx="8" cy="8"/>
            </a:xfrm>
            <a:custGeom>
              <a:avLst/>
              <a:gdLst>
                <a:gd name="T0" fmla="*/ 1 w 8"/>
                <a:gd name="T1" fmla="*/ 1 h 8"/>
                <a:gd name="T2" fmla="*/ 0 w 8"/>
                <a:gd name="T3" fmla="*/ 3 h 8"/>
                <a:gd name="T4" fmla="*/ 0 w 8"/>
                <a:gd name="T5" fmla="*/ 3 h 8"/>
                <a:gd name="T6" fmla="*/ 6 w 8"/>
                <a:gd name="T7" fmla="*/ 8 h 8"/>
                <a:gd name="T8" fmla="*/ 6 w 8"/>
                <a:gd name="T9" fmla="*/ 6 h 8"/>
                <a:gd name="T10" fmla="*/ 1 w 8"/>
                <a:gd name="T11" fmla="*/ 1 h 8"/>
                <a:gd name="T12" fmla="*/ 6 w 8"/>
                <a:gd name="T13" fmla="*/ 6 h 8"/>
                <a:gd name="T14" fmla="*/ 8 w 8"/>
                <a:gd name="T15" fmla="*/ 3 h 8"/>
                <a:gd name="T16" fmla="*/ 6 w 8"/>
                <a:gd name="T17" fmla="*/ 1 h 8"/>
                <a:gd name="T18" fmla="*/ 3 w 8"/>
                <a:gd name="T19" fmla="*/ 0 h 8"/>
                <a:gd name="T20" fmla="*/ 0 w 8"/>
                <a:gd name="T21" fmla="*/ 3 h 8"/>
                <a:gd name="T22" fmla="*/ 1 w 8"/>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1"/>
                  </a:moveTo>
                  <a:lnTo>
                    <a:pt x="0" y="3"/>
                  </a:lnTo>
                  <a:lnTo>
                    <a:pt x="6" y="8"/>
                  </a:lnTo>
                  <a:lnTo>
                    <a:pt x="6" y="6"/>
                  </a:lnTo>
                  <a:lnTo>
                    <a:pt x="1" y="1"/>
                  </a:lnTo>
                  <a:lnTo>
                    <a:pt x="6" y="6"/>
                  </a:lnTo>
                  <a:lnTo>
                    <a:pt x="8" y="3"/>
                  </a:lnTo>
                  <a:lnTo>
                    <a:pt x="6" y="1"/>
                  </a:lnTo>
                  <a:lnTo>
                    <a:pt x="3" y="0"/>
                  </a:lnTo>
                  <a:lnTo>
                    <a:pt x="0" y="3"/>
                  </a:lnTo>
                  <a:lnTo>
                    <a:pt x="1"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8" name="Freeform 3132"/>
            <p:cNvSpPr>
              <a:spLocks/>
            </p:cNvSpPr>
            <p:nvPr/>
          </p:nvSpPr>
          <p:spPr bwMode="auto">
            <a:xfrm>
              <a:off x="3767" y="3041"/>
              <a:ext cx="7" cy="6"/>
            </a:xfrm>
            <a:custGeom>
              <a:avLst/>
              <a:gdLst>
                <a:gd name="T0" fmla="*/ 0 w 7"/>
                <a:gd name="T1" fmla="*/ 0 h 6"/>
                <a:gd name="T2" fmla="*/ 0 w 7"/>
                <a:gd name="T3" fmla="*/ 1 h 6"/>
                <a:gd name="T4" fmla="*/ 0 w 7"/>
                <a:gd name="T5" fmla="*/ 1 h 6"/>
                <a:gd name="T6" fmla="*/ 5 w 7"/>
                <a:gd name="T7" fmla="*/ 6 h 6"/>
                <a:gd name="T8" fmla="*/ 7 w 7"/>
                <a:gd name="T9" fmla="*/ 5 h 6"/>
                <a:gd name="T10" fmla="*/ 0 w 7"/>
                <a:gd name="T11" fmla="*/ 0 h 6"/>
                <a:gd name="T12" fmla="*/ 7 w 7"/>
                <a:gd name="T13" fmla="*/ 5 h 6"/>
                <a:gd name="T14" fmla="*/ 7 w 7"/>
                <a:gd name="T15" fmla="*/ 3 h 6"/>
                <a:gd name="T16" fmla="*/ 7 w 7"/>
                <a:gd name="T17" fmla="*/ 0 h 6"/>
                <a:gd name="T18" fmla="*/ 4 w 7"/>
                <a:gd name="T19" fmla="*/ 0 h 6"/>
                <a:gd name="T20" fmla="*/ 0 w 7"/>
                <a:gd name="T21" fmla="*/ 1 h 6"/>
                <a:gd name="T22" fmla="*/ 0 w 7"/>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6">
                  <a:moveTo>
                    <a:pt x="0" y="0"/>
                  </a:moveTo>
                  <a:lnTo>
                    <a:pt x="0" y="1"/>
                  </a:lnTo>
                  <a:lnTo>
                    <a:pt x="5" y="6"/>
                  </a:lnTo>
                  <a:lnTo>
                    <a:pt x="7" y="5"/>
                  </a:lnTo>
                  <a:lnTo>
                    <a:pt x="0" y="0"/>
                  </a:lnTo>
                  <a:lnTo>
                    <a:pt x="7" y="5"/>
                  </a:lnTo>
                  <a:lnTo>
                    <a:pt x="7" y="3"/>
                  </a:lnTo>
                  <a:lnTo>
                    <a:pt x="7" y="0"/>
                  </a:lnTo>
                  <a:lnTo>
                    <a:pt x="4" y="0"/>
                  </a:lnTo>
                  <a:lnTo>
                    <a:pt x="0" y="1"/>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9" name="Freeform 3133"/>
            <p:cNvSpPr>
              <a:spLocks/>
            </p:cNvSpPr>
            <p:nvPr/>
          </p:nvSpPr>
          <p:spPr bwMode="auto">
            <a:xfrm>
              <a:off x="3767" y="3039"/>
              <a:ext cx="8" cy="8"/>
            </a:xfrm>
            <a:custGeom>
              <a:avLst/>
              <a:gdLst>
                <a:gd name="T0" fmla="*/ 4 w 8"/>
                <a:gd name="T1" fmla="*/ 0 h 8"/>
                <a:gd name="T2" fmla="*/ 2 w 8"/>
                <a:gd name="T3" fmla="*/ 2 h 8"/>
                <a:gd name="T4" fmla="*/ 0 w 8"/>
                <a:gd name="T5" fmla="*/ 2 h 8"/>
                <a:gd name="T6" fmla="*/ 7 w 8"/>
                <a:gd name="T7" fmla="*/ 8 h 8"/>
                <a:gd name="T8" fmla="*/ 7 w 8"/>
                <a:gd name="T9" fmla="*/ 7 h 8"/>
                <a:gd name="T10" fmla="*/ 4 w 8"/>
                <a:gd name="T11" fmla="*/ 0 h 8"/>
                <a:gd name="T12" fmla="*/ 7 w 8"/>
                <a:gd name="T13" fmla="*/ 7 h 8"/>
                <a:gd name="T14" fmla="*/ 8 w 8"/>
                <a:gd name="T15" fmla="*/ 3 h 8"/>
                <a:gd name="T16" fmla="*/ 7 w 8"/>
                <a:gd name="T17" fmla="*/ 2 h 8"/>
                <a:gd name="T18" fmla="*/ 5 w 8"/>
                <a:gd name="T19" fmla="*/ 0 h 8"/>
                <a:gd name="T20" fmla="*/ 2 w 8"/>
                <a:gd name="T21" fmla="*/ 2 h 8"/>
                <a:gd name="T22" fmla="*/ 4 w 8"/>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4" y="0"/>
                  </a:moveTo>
                  <a:lnTo>
                    <a:pt x="2" y="2"/>
                  </a:lnTo>
                  <a:lnTo>
                    <a:pt x="0" y="2"/>
                  </a:lnTo>
                  <a:lnTo>
                    <a:pt x="7" y="8"/>
                  </a:lnTo>
                  <a:lnTo>
                    <a:pt x="7" y="7"/>
                  </a:lnTo>
                  <a:lnTo>
                    <a:pt x="4" y="0"/>
                  </a:lnTo>
                  <a:lnTo>
                    <a:pt x="7" y="7"/>
                  </a:lnTo>
                  <a:lnTo>
                    <a:pt x="8" y="3"/>
                  </a:lnTo>
                  <a:lnTo>
                    <a:pt x="7" y="2"/>
                  </a:lnTo>
                  <a:lnTo>
                    <a:pt x="5" y="0"/>
                  </a:lnTo>
                  <a:lnTo>
                    <a:pt x="2" y="2"/>
                  </a:lnTo>
                  <a:lnTo>
                    <a:pt x="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0" name="Freeform 3134"/>
            <p:cNvSpPr>
              <a:spLocks/>
            </p:cNvSpPr>
            <p:nvPr/>
          </p:nvSpPr>
          <p:spPr bwMode="auto">
            <a:xfrm>
              <a:off x="3771" y="3039"/>
              <a:ext cx="6" cy="8"/>
            </a:xfrm>
            <a:custGeom>
              <a:avLst/>
              <a:gdLst>
                <a:gd name="T0" fmla="*/ 1 w 6"/>
                <a:gd name="T1" fmla="*/ 0 h 8"/>
                <a:gd name="T2" fmla="*/ 0 w 6"/>
                <a:gd name="T3" fmla="*/ 0 h 8"/>
                <a:gd name="T4" fmla="*/ 0 w 6"/>
                <a:gd name="T5" fmla="*/ 0 h 8"/>
                <a:gd name="T6" fmla="*/ 3 w 6"/>
                <a:gd name="T7" fmla="*/ 8 h 8"/>
                <a:gd name="T8" fmla="*/ 3 w 6"/>
                <a:gd name="T9" fmla="*/ 7 h 8"/>
                <a:gd name="T10" fmla="*/ 1 w 6"/>
                <a:gd name="T11" fmla="*/ 0 h 8"/>
                <a:gd name="T12" fmla="*/ 3 w 6"/>
                <a:gd name="T13" fmla="*/ 7 h 8"/>
                <a:gd name="T14" fmla="*/ 6 w 6"/>
                <a:gd name="T15" fmla="*/ 5 h 8"/>
                <a:gd name="T16" fmla="*/ 4 w 6"/>
                <a:gd name="T17" fmla="*/ 2 h 8"/>
                <a:gd name="T18" fmla="*/ 3 w 6"/>
                <a:gd name="T19" fmla="*/ 0 h 8"/>
                <a:gd name="T20" fmla="*/ 0 w 6"/>
                <a:gd name="T21" fmla="*/ 0 h 8"/>
                <a:gd name="T22" fmla="*/ 1 w 6"/>
                <a:gd name="T23" fmla="*/ 0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8">
                  <a:moveTo>
                    <a:pt x="1" y="0"/>
                  </a:moveTo>
                  <a:lnTo>
                    <a:pt x="0" y="0"/>
                  </a:lnTo>
                  <a:lnTo>
                    <a:pt x="3" y="8"/>
                  </a:lnTo>
                  <a:lnTo>
                    <a:pt x="3" y="7"/>
                  </a:lnTo>
                  <a:lnTo>
                    <a:pt x="1" y="0"/>
                  </a:lnTo>
                  <a:lnTo>
                    <a:pt x="3" y="7"/>
                  </a:lnTo>
                  <a:lnTo>
                    <a:pt x="6" y="5"/>
                  </a:lnTo>
                  <a:lnTo>
                    <a:pt x="4" y="2"/>
                  </a:lnTo>
                  <a:lnTo>
                    <a:pt x="3" y="0"/>
                  </a:lnTo>
                  <a:lnTo>
                    <a:pt x="0" y="0"/>
                  </a:lnTo>
                  <a:lnTo>
                    <a:pt x="1"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1" name="Freeform 3135"/>
            <p:cNvSpPr>
              <a:spLocks/>
            </p:cNvSpPr>
            <p:nvPr/>
          </p:nvSpPr>
          <p:spPr bwMode="auto">
            <a:xfrm>
              <a:off x="3772" y="3039"/>
              <a:ext cx="5" cy="7"/>
            </a:xfrm>
            <a:custGeom>
              <a:avLst/>
              <a:gdLst>
                <a:gd name="T0" fmla="*/ 2 w 5"/>
                <a:gd name="T1" fmla="*/ 0 h 7"/>
                <a:gd name="T2" fmla="*/ 0 w 5"/>
                <a:gd name="T3" fmla="*/ 0 h 7"/>
                <a:gd name="T4" fmla="*/ 0 w 5"/>
                <a:gd name="T5" fmla="*/ 0 h 7"/>
                <a:gd name="T6" fmla="*/ 2 w 5"/>
                <a:gd name="T7" fmla="*/ 7 h 7"/>
                <a:gd name="T8" fmla="*/ 2 w 5"/>
                <a:gd name="T9" fmla="*/ 7 h 7"/>
                <a:gd name="T10" fmla="*/ 2 w 5"/>
                <a:gd name="T11" fmla="*/ 0 h 7"/>
                <a:gd name="T12" fmla="*/ 2 w 5"/>
                <a:gd name="T13" fmla="*/ 7 h 7"/>
                <a:gd name="T14" fmla="*/ 5 w 5"/>
                <a:gd name="T15" fmla="*/ 5 h 7"/>
                <a:gd name="T16" fmla="*/ 5 w 5"/>
                <a:gd name="T17" fmla="*/ 3 h 7"/>
                <a:gd name="T18" fmla="*/ 3 w 5"/>
                <a:gd name="T19" fmla="*/ 0 h 7"/>
                <a:gd name="T20" fmla="*/ 0 w 5"/>
                <a:gd name="T21" fmla="*/ 0 h 7"/>
                <a:gd name="T22" fmla="*/ 2 w 5"/>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7">
                  <a:moveTo>
                    <a:pt x="2" y="0"/>
                  </a:moveTo>
                  <a:lnTo>
                    <a:pt x="0" y="0"/>
                  </a:lnTo>
                  <a:lnTo>
                    <a:pt x="2" y="7"/>
                  </a:lnTo>
                  <a:lnTo>
                    <a:pt x="2" y="0"/>
                  </a:lnTo>
                  <a:lnTo>
                    <a:pt x="2" y="7"/>
                  </a:lnTo>
                  <a:lnTo>
                    <a:pt x="5" y="5"/>
                  </a:lnTo>
                  <a:lnTo>
                    <a:pt x="5" y="3"/>
                  </a:lnTo>
                  <a:lnTo>
                    <a:pt x="3" y="0"/>
                  </a:lnTo>
                  <a:lnTo>
                    <a:pt x="0" y="0"/>
                  </a:lnTo>
                  <a:lnTo>
                    <a:pt x="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2" name="Freeform 3136"/>
            <p:cNvSpPr>
              <a:spLocks/>
            </p:cNvSpPr>
            <p:nvPr/>
          </p:nvSpPr>
          <p:spPr bwMode="auto">
            <a:xfrm>
              <a:off x="3772" y="3039"/>
              <a:ext cx="7" cy="7"/>
            </a:xfrm>
            <a:custGeom>
              <a:avLst/>
              <a:gdLst>
                <a:gd name="T0" fmla="*/ 3 w 7"/>
                <a:gd name="T1" fmla="*/ 0 h 7"/>
                <a:gd name="T2" fmla="*/ 3 w 7"/>
                <a:gd name="T3" fmla="*/ 0 h 7"/>
                <a:gd name="T4" fmla="*/ 2 w 7"/>
                <a:gd name="T5" fmla="*/ 0 h 7"/>
                <a:gd name="T6" fmla="*/ 0 w 7"/>
                <a:gd name="T7" fmla="*/ 7 h 7"/>
                <a:gd name="T8" fmla="*/ 2 w 7"/>
                <a:gd name="T9" fmla="*/ 7 h 7"/>
                <a:gd name="T10" fmla="*/ 3 w 7"/>
                <a:gd name="T11" fmla="*/ 0 h 7"/>
                <a:gd name="T12" fmla="*/ 2 w 7"/>
                <a:gd name="T13" fmla="*/ 7 h 7"/>
                <a:gd name="T14" fmla="*/ 5 w 7"/>
                <a:gd name="T15" fmla="*/ 7 h 7"/>
                <a:gd name="T16" fmla="*/ 7 w 7"/>
                <a:gd name="T17" fmla="*/ 5 h 7"/>
                <a:gd name="T18" fmla="*/ 7 w 7"/>
                <a:gd name="T19" fmla="*/ 2 h 7"/>
                <a:gd name="T20" fmla="*/ 3 w 7"/>
                <a:gd name="T21" fmla="*/ 0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7">
                  <a:moveTo>
                    <a:pt x="3" y="0"/>
                  </a:moveTo>
                  <a:lnTo>
                    <a:pt x="3" y="0"/>
                  </a:lnTo>
                  <a:lnTo>
                    <a:pt x="2" y="0"/>
                  </a:lnTo>
                  <a:lnTo>
                    <a:pt x="0" y="7"/>
                  </a:lnTo>
                  <a:lnTo>
                    <a:pt x="2" y="7"/>
                  </a:lnTo>
                  <a:lnTo>
                    <a:pt x="3" y="0"/>
                  </a:lnTo>
                  <a:lnTo>
                    <a:pt x="2" y="7"/>
                  </a:lnTo>
                  <a:lnTo>
                    <a:pt x="5" y="7"/>
                  </a:lnTo>
                  <a:lnTo>
                    <a:pt x="7" y="5"/>
                  </a:lnTo>
                  <a:lnTo>
                    <a:pt x="7" y="2"/>
                  </a:lnTo>
                  <a:lnTo>
                    <a:pt x="3"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3" name="Freeform 3137"/>
            <p:cNvSpPr>
              <a:spLocks/>
            </p:cNvSpPr>
            <p:nvPr/>
          </p:nvSpPr>
          <p:spPr bwMode="auto">
            <a:xfrm>
              <a:off x="3774" y="3039"/>
              <a:ext cx="5" cy="8"/>
            </a:xfrm>
            <a:custGeom>
              <a:avLst/>
              <a:gdLst>
                <a:gd name="T0" fmla="*/ 5 w 5"/>
                <a:gd name="T1" fmla="*/ 2 h 8"/>
                <a:gd name="T2" fmla="*/ 3 w 5"/>
                <a:gd name="T3" fmla="*/ 0 h 8"/>
                <a:gd name="T4" fmla="*/ 1 w 5"/>
                <a:gd name="T5" fmla="*/ 0 h 8"/>
                <a:gd name="T6" fmla="*/ 0 w 5"/>
                <a:gd name="T7" fmla="*/ 7 h 8"/>
                <a:gd name="T8" fmla="*/ 0 w 5"/>
                <a:gd name="T9" fmla="*/ 8 h 8"/>
                <a:gd name="T10" fmla="*/ 5 w 5"/>
                <a:gd name="T11" fmla="*/ 2 h 8"/>
                <a:gd name="T12" fmla="*/ 0 w 5"/>
                <a:gd name="T13" fmla="*/ 8 h 8"/>
                <a:gd name="T14" fmla="*/ 3 w 5"/>
                <a:gd name="T15" fmla="*/ 8 h 8"/>
                <a:gd name="T16" fmla="*/ 5 w 5"/>
                <a:gd name="T17" fmla="*/ 5 h 8"/>
                <a:gd name="T18" fmla="*/ 5 w 5"/>
                <a:gd name="T19" fmla="*/ 3 h 8"/>
                <a:gd name="T20" fmla="*/ 3 w 5"/>
                <a:gd name="T21" fmla="*/ 0 h 8"/>
                <a:gd name="T22" fmla="*/ 5 w 5"/>
                <a:gd name="T23" fmla="*/ 2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8">
                  <a:moveTo>
                    <a:pt x="5" y="2"/>
                  </a:moveTo>
                  <a:lnTo>
                    <a:pt x="3" y="0"/>
                  </a:lnTo>
                  <a:lnTo>
                    <a:pt x="1" y="0"/>
                  </a:lnTo>
                  <a:lnTo>
                    <a:pt x="0" y="7"/>
                  </a:lnTo>
                  <a:lnTo>
                    <a:pt x="0" y="8"/>
                  </a:lnTo>
                  <a:lnTo>
                    <a:pt x="5" y="2"/>
                  </a:lnTo>
                  <a:lnTo>
                    <a:pt x="0" y="8"/>
                  </a:lnTo>
                  <a:lnTo>
                    <a:pt x="3" y="8"/>
                  </a:lnTo>
                  <a:lnTo>
                    <a:pt x="5" y="5"/>
                  </a:lnTo>
                  <a:lnTo>
                    <a:pt x="5" y="3"/>
                  </a:lnTo>
                  <a:lnTo>
                    <a:pt x="3" y="0"/>
                  </a:lnTo>
                  <a:lnTo>
                    <a:pt x="5"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4" name="Freeform 3138"/>
            <p:cNvSpPr>
              <a:spLocks/>
            </p:cNvSpPr>
            <p:nvPr/>
          </p:nvSpPr>
          <p:spPr bwMode="auto">
            <a:xfrm>
              <a:off x="3774" y="3041"/>
              <a:ext cx="6" cy="6"/>
            </a:xfrm>
            <a:custGeom>
              <a:avLst/>
              <a:gdLst>
                <a:gd name="T0" fmla="*/ 6 w 6"/>
                <a:gd name="T1" fmla="*/ 0 h 6"/>
                <a:gd name="T2" fmla="*/ 5 w 6"/>
                <a:gd name="T3" fmla="*/ 0 h 6"/>
                <a:gd name="T4" fmla="*/ 5 w 6"/>
                <a:gd name="T5" fmla="*/ 0 h 6"/>
                <a:gd name="T6" fmla="*/ 0 w 6"/>
                <a:gd name="T7" fmla="*/ 5 h 6"/>
                <a:gd name="T8" fmla="*/ 0 w 6"/>
                <a:gd name="T9" fmla="*/ 6 h 6"/>
                <a:gd name="T10" fmla="*/ 6 w 6"/>
                <a:gd name="T11" fmla="*/ 0 h 6"/>
                <a:gd name="T12" fmla="*/ 0 w 6"/>
                <a:gd name="T13" fmla="*/ 6 h 6"/>
                <a:gd name="T14" fmla="*/ 3 w 6"/>
                <a:gd name="T15" fmla="*/ 6 h 6"/>
                <a:gd name="T16" fmla="*/ 5 w 6"/>
                <a:gd name="T17" fmla="*/ 6 h 6"/>
                <a:gd name="T18" fmla="*/ 6 w 6"/>
                <a:gd name="T19" fmla="*/ 3 h 6"/>
                <a:gd name="T20" fmla="*/ 5 w 6"/>
                <a:gd name="T21" fmla="*/ 0 h 6"/>
                <a:gd name="T22" fmla="*/ 6 w 6"/>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6">
                  <a:moveTo>
                    <a:pt x="6" y="0"/>
                  </a:moveTo>
                  <a:lnTo>
                    <a:pt x="5" y="0"/>
                  </a:lnTo>
                  <a:lnTo>
                    <a:pt x="0" y="5"/>
                  </a:lnTo>
                  <a:lnTo>
                    <a:pt x="0" y="6"/>
                  </a:lnTo>
                  <a:lnTo>
                    <a:pt x="6" y="0"/>
                  </a:lnTo>
                  <a:lnTo>
                    <a:pt x="0" y="6"/>
                  </a:lnTo>
                  <a:lnTo>
                    <a:pt x="3" y="6"/>
                  </a:lnTo>
                  <a:lnTo>
                    <a:pt x="5" y="6"/>
                  </a:lnTo>
                  <a:lnTo>
                    <a:pt x="6" y="3"/>
                  </a:lnTo>
                  <a:lnTo>
                    <a:pt x="5" y="0"/>
                  </a:lnTo>
                  <a:lnTo>
                    <a:pt x="6"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5" name="Freeform 3139"/>
            <p:cNvSpPr>
              <a:spLocks/>
            </p:cNvSpPr>
            <p:nvPr/>
          </p:nvSpPr>
          <p:spPr bwMode="auto">
            <a:xfrm>
              <a:off x="3774" y="3041"/>
              <a:ext cx="8" cy="8"/>
            </a:xfrm>
            <a:custGeom>
              <a:avLst/>
              <a:gdLst>
                <a:gd name="T0" fmla="*/ 6 w 8"/>
                <a:gd name="T1" fmla="*/ 1 h 8"/>
                <a:gd name="T2" fmla="*/ 6 w 8"/>
                <a:gd name="T3" fmla="*/ 1 h 8"/>
                <a:gd name="T4" fmla="*/ 6 w 8"/>
                <a:gd name="T5" fmla="*/ 0 h 8"/>
                <a:gd name="T6" fmla="*/ 0 w 8"/>
                <a:gd name="T7" fmla="*/ 5 h 8"/>
                <a:gd name="T8" fmla="*/ 1 w 8"/>
                <a:gd name="T9" fmla="*/ 6 h 8"/>
                <a:gd name="T10" fmla="*/ 6 w 8"/>
                <a:gd name="T11" fmla="*/ 1 h 8"/>
                <a:gd name="T12" fmla="*/ 1 w 8"/>
                <a:gd name="T13" fmla="*/ 6 h 8"/>
                <a:gd name="T14" fmla="*/ 3 w 8"/>
                <a:gd name="T15" fmla="*/ 8 h 8"/>
                <a:gd name="T16" fmla="*/ 6 w 8"/>
                <a:gd name="T17" fmla="*/ 8 h 8"/>
                <a:gd name="T18" fmla="*/ 8 w 8"/>
                <a:gd name="T19" fmla="*/ 5 h 8"/>
                <a:gd name="T20" fmla="*/ 6 w 8"/>
                <a:gd name="T21" fmla="*/ 1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6" y="1"/>
                  </a:moveTo>
                  <a:lnTo>
                    <a:pt x="6" y="1"/>
                  </a:lnTo>
                  <a:lnTo>
                    <a:pt x="6" y="0"/>
                  </a:lnTo>
                  <a:lnTo>
                    <a:pt x="0" y="5"/>
                  </a:lnTo>
                  <a:lnTo>
                    <a:pt x="1" y="6"/>
                  </a:lnTo>
                  <a:lnTo>
                    <a:pt x="6" y="1"/>
                  </a:lnTo>
                  <a:lnTo>
                    <a:pt x="1" y="6"/>
                  </a:lnTo>
                  <a:lnTo>
                    <a:pt x="3" y="8"/>
                  </a:lnTo>
                  <a:lnTo>
                    <a:pt x="6" y="8"/>
                  </a:lnTo>
                  <a:lnTo>
                    <a:pt x="8" y="5"/>
                  </a:lnTo>
                  <a:lnTo>
                    <a:pt x="6"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6" name="Freeform 3140"/>
            <p:cNvSpPr>
              <a:spLocks/>
            </p:cNvSpPr>
            <p:nvPr/>
          </p:nvSpPr>
          <p:spPr bwMode="auto">
            <a:xfrm>
              <a:off x="3774" y="3042"/>
              <a:ext cx="8" cy="8"/>
            </a:xfrm>
            <a:custGeom>
              <a:avLst/>
              <a:gdLst>
                <a:gd name="T0" fmla="*/ 8 w 8"/>
                <a:gd name="T1" fmla="*/ 4 h 8"/>
                <a:gd name="T2" fmla="*/ 8 w 8"/>
                <a:gd name="T3" fmla="*/ 2 h 8"/>
                <a:gd name="T4" fmla="*/ 6 w 8"/>
                <a:gd name="T5" fmla="*/ 0 h 8"/>
                <a:gd name="T6" fmla="*/ 0 w 8"/>
                <a:gd name="T7" fmla="*/ 5 h 8"/>
                <a:gd name="T8" fmla="*/ 1 w 8"/>
                <a:gd name="T9" fmla="*/ 7 h 8"/>
                <a:gd name="T10" fmla="*/ 8 w 8"/>
                <a:gd name="T11" fmla="*/ 4 h 8"/>
                <a:gd name="T12" fmla="*/ 1 w 8"/>
                <a:gd name="T13" fmla="*/ 7 h 8"/>
                <a:gd name="T14" fmla="*/ 3 w 8"/>
                <a:gd name="T15" fmla="*/ 8 h 8"/>
                <a:gd name="T16" fmla="*/ 6 w 8"/>
                <a:gd name="T17" fmla="*/ 8 h 8"/>
                <a:gd name="T18" fmla="*/ 8 w 8"/>
                <a:gd name="T19" fmla="*/ 5 h 8"/>
                <a:gd name="T20" fmla="*/ 8 w 8"/>
                <a:gd name="T21" fmla="*/ 2 h 8"/>
                <a:gd name="T22" fmla="*/ 8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8" y="4"/>
                  </a:moveTo>
                  <a:lnTo>
                    <a:pt x="8" y="2"/>
                  </a:lnTo>
                  <a:lnTo>
                    <a:pt x="6" y="0"/>
                  </a:lnTo>
                  <a:lnTo>
                    <a:pt x="0" y="5"/>
                  </a:lnTo>
                  <a:lnTo>
                    <a:pt x="1" y="7"/>
                  </a:lnTo>
                  <a:lnTo>
                    <a:pt x="8" y="4"/>
                  </a:lnTo>
                  <a:lnTo>
                    <a:pt x="1" y="7"/>
                  </a:lnTo>
                  <a:lnTo>
                    <a:pt x="3" y="8"/>
                  </a:lnTo>
                  <a:lnTo>
                    <a:pt x="6" y="8"/>
                  </a:lnTo>
                  <a:lnTo>
                    <a:pt x="8" y="5"/>
                  </a:lnTo>
                  <a:lnTo>
                    <a:pt x="8" y="2"/>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7" name="Freeform 3141"/>
            <p:cNvSpPr>
              <a:spLocks/>
            </p:cNvSpPr>
            <p:nvPr/>
          </p:nvSpPr>
          <p:spPr bwMode="auto">
            <a:xfrm>
              <a:off x="3775" y="3046"/>
              <a:ext cx="9" cy="6"/>
            </a:xfrm>
            <a:custGeom>
              <a:avLst/>
              <a:gdLst>
                <a:gd name="T0" fmla="*/ 9 w 9"/>
                <a:gd name="T1" fmla="*/ 1 h 6"/>
                <a:gd name="T2" fmla="*/ 9 w 9"/>
                <a:gd name="T3" fmla="*/ 1 h 6"/>
                <a:gd name="T4" fmla="*/ 7 w 9"/>
                <a:gd name="T5" fmla="*/ 0 h 6"/>
                <a:gd name="T6" fmla="*/ 0 w 9"/>
                <a:gd name="T7" fmla="*/ 3 h 6"/>
                <a:gd name="T8" fmla="*/ 0 w 9"/>
                <a:gd name="T9" fmla="*/ 4 h 6"/>
                <a:gd name="T10" fmla="*/ 9 w 9"/>
                <a:gd name="T11" fmla="*/ 1 h 6"/>
                <a:gd name="T12" fmla="*/ 0 w 9"/>
                <a:gd name="T13" fmla="*/ 4 h 6"/>
                <a:gd name="T14" fmla="*/ 4 w 9"/>
                <a:gd name="T15" fmla="*/ 6 h 6"/>
                <a:gd name="T16" fmla="*/ 7 w 9"/>
                <a:gd name="T17" fmla="*/ 6 h 6"/>
                <a:gd name="T18" fmla="*/ 9 w 9"/>
                <a:gd name="T19" fmla="*/ 4 h 6"/>
                <a:gd name="T20" fmla="*/ 9 w 9"/>
                <a:gd name="T21" fmla="*/ 1 h 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6">
                  <a:moveTo>
                    <a:pt x="9" y="1"/>
                  </a:moveTo>
                  <a:lnTo>
                    <a:pt x="9" y="1"/>
                  </a:lnTo>
                  <a:lnTo>
                    <a:pt x="7" y="0"/>
                  </a:lnTo>
                  <a:lnTo>
                    <a:pt x="0" y="3"/>
                  </a:lnTo>
                  <a:lnTo>
                    <a:pt x="0" y="4"/>
                  </a:lnTo>
                  <a:lnTo>
                    <a:pt x="9" y="1"/>
                  </a:lnTo>
                  <a:lnTo>
                    <a:pt x="0" y="4"/>
                  </a:lnTo>
                  <a:lnTo>
                    <a:pt x="4" y="6"/>
                  </a:lnTo>
                  <a:lnTo>
                    <a:pt x="7" y="6"/>
                  </a:lnTo>
                  <a:lnTo>
                    <a:pt x="9" y="4"/>
                  </a:lnTo>
                  <a:lnTo>
                    <a:pt x="9"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8" name="Freeform 3142"/>
            <p:cNvSpPr>
              <a:spLocks/>
            </p:cNvSpPr>
            <p:nvPr/>
          </p:nvSpPr>
          <p:spPr bwMode="auto">
            <a:xfrm>
              <a:off x="3775" y="3047"/>
              <a:ext cx="9" cy="7"/>
            </a:xfrm>
            <a:custGeom>
              <a:avLst/>
              <a:gdLst>
                <a:gd name="T0" fmla="*/ 9 w 9"/>
                <a:gd name="T1" fmla="*/ 2 h 7"/>
                <a:gd name="T2" fmla="*/ 9 w 9"/>
                <a:gd name="T3" fmla="*/ 2 h 7"/>
                <a:gd name="T4" fmla="*/ 9 w 9"/>
                <a:gd name="T5" fmla="*/ 0 h 7"/>
                <a:gd name="T6" fmla="*/ 0 w 9"/>
                <a:gd name="T7" fmla="*/ 3 h 7"/>
                <a:gd name="T8" fmla="*/ 2 w 9"/>
                <a:gd name="T9" fmla="*/ 5 h 7"/>
                <a:gd name="T10" fmla="*/ 9 w 9"/>
                <a:gd name="T11" fmla="*/ 2 h 7"/>
                <a:gd name="T12" fmla="*/ 2 w 9"/>
                <a:gd name="T13" fmla="*/ 5 h 7"/>
                <a:gd name="T14" fmla="*/ 4 w 9"/>
                <a:gd name="T15" fmla="*/ 7 h 7"/>
                <a:gd name="T16" fmla="*/ 7 w 9"/>
                <a:gd name="T17" fmla="*/ 7 h 7"/>
                <a:gd name="T18" fmla="*/ 9 w 9"/>
                <a:gd name="T19" fmla="*/ 5 h 7"/>
                <a:gd name="T20" fmla="*/ 9 w 9"/>
                <a:gd name="T21" fmla="*/ 2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7">
                  <a:moveTo>
                    <a:pt x="9" y="2"/>
                  </a:moveTo>
                  <a:lnTo>
                    <a:pt x="9" y="2"/>
                  </a:lnTo>
                  <a:lnTo>
                    <a:pt x="9" y="0"/>
                  </a:lnTo>
                  <a:lnTo>
                    <a:pt x="0" y="3"/>
                  </a:lnTo>
                  <a:lnTo>
                    <a:pt x="2" y="5"/>
                  </a:lnTo>
                  <a:lnTo>
                    <a:pt x="9" y="2"/>
                  </a:lnTo>
                  <a:lnTo>
                    <a:pt x="2" y="5"/>
                  </a:lnTo>
                  <a:lnTo>
                    <a:pt x="4" y="7"/>
                  </a:lnTo>
                  <a:lnTo>
                    <a:pt x="7" y="7"/>
                  </a:lnTo>
                  <a:lnTo>
                    <a:pt x="9" y="5"/>
                  </a:lnTo>
                  <a:lnTo>
                    <a:pt x="9"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9" name="Freeform 3143"/>
            <p:cNvSpPr>
              <a:spLocks/>
            </p:cNvSpPr>
            <p:nvPr/>
          </p:nvSpPr>
          <p:spPr bwMode="auto">
            <a:xfrm>
              <a:off x="3777" y="3049"/>
              <a:ext cx="8" cy="8"/>
            </a:xfrm>
            <a:custGeom>
              <a:avLst/>
              <a:gdLst>
                <a:gd name="T0" fmla="*/ 8 w 8"/>
                <a:gd name="T1" fmla="*/ 3 h 8"/>
                <a:gd name="T2" fmla="*/ 8 w 8"/>
                <a:gd name="T3" fmla="*/ 3 h 8"/>
                <a:gd name="T4" fmla="*/ 7 w 8"/>
                <a:gd name="T5" fmla="*/ 0 h 8"/>
                <a:gd name="T6" fmla="*/ 0 w 8"/>
                <a:gd name="T7" fmla="*/ 3 h 8"/>
                <a:gd name="T8" fmla="*/ 2 w 8"/>
                <a:gd name="T9" fmla="*/ 6 h 8"/>
                <a:gd name="T10" fmla="*/ 8 w 8"/>
                <a:gd name="T11" fmla="*/ 3 h 8"/>
                <a:gd name="T12" fmla="*/ 2 w 8"/>
                <a:gd name="T13" fmla="*/ 6 h 8"/>
                <a:gd name="T14" fmla="*/ 3 w 8"/>
                <a:gd name="T15" fmla="*/ 8 h 8"/>
                <a:gd name="T16" fmla="*/ 7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7" y="0"/>
                  </a:lnTo>
                  <a:lnTo>
                    <a:pt x="0" y="3"/>
                  </a:lnTo>
                  <a:lnTo>
                    <a:pt x="2" y="6"/>
                  </a:lnTo>
                  <a:lnTo>
                    <a:pt x="8" y="3"/>
                  </a:lnTo>
                  <a:lnTo>
                    <a:pt x="2" y="6"/>
                  </a:lnTo>
                  <a:lnTo>
                    <a:pt x="3" y="8"/>
                  </a:lnTo>
                  <a:lnTo>
                    <a:pt x="7" y="8"/>
                  </a:lnTo>
                  <a:lnTo>
                    <a:pt x="8" y="6"/>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0" name="Freeform 3144"/>
            <p:cNvSpPr>
              <a:spLocks/>
            </p:cNvSpPr>
            <p:nvPr/>
          </p:nvSpPr>
          <p:spPr bwMode="auto">
            <a:xfrm>
              <a:off x="3779" y="3052"/>
              <a:ext cx="8" cy="8"/>
            </a:xfrm>
            <a:custGeom>
              <a:avLst/>
              <a:gdLst>
                <a:gd name="T0" fmla="*/ 0 w 8"/>
                <a:gd name="T1" fmla="*/ 5 h 8"/>
                <a:gd name="T2" fmla="*/ 8 w 8"/>
                <a:gd name="T3" fmla="*/ 3 h 8"/>
                <a:gd name="T4" fmla="*/ 6 w 8"/>
                <a:gd name="T5" fmla="*/ 0 h 8"/>
                <a:gd name="T6" fmla="*/ 0 w 8"/>
                <a:gd name="T7" fmla="*/ 2 h 8"/>
                <a:gd name="T8" fmla="*/ 0 w 8"/>
                <a:gd name="T9" fmla="*/ 5 h 8"/>
                <a:gd name="T10" fmla="*/ 0 w 8"/>
                <a:gd name="T11" fmla="*/ 5 h 8"/>
                <a:gd name="T12" fmla="*/ 0 w 8"/>
                <a:gd name="T13" fmla="*/ 5 h 8"/>
                <a:gd name="T14" fmla="*/ 1 w 8"/>
                <a:gd name="T15" fmla="*/ 8 h 8"/>
                <a:gd name="T16" fmla="*/ 5 w 8"/>
                <a:gd name="T17" fmla="*/ 8 h 8"/>
                <a:gd name="T18" fmla="*/ 6 w 8"/>
                <a:gd name="T19" fmla="*/ 6 h 8"/>
                <a:gd name="T20" fmla="*/ 8 w 8"/>
                <a:gd name="T21" fmla="*/ 3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3"/>
                  </a:lnTo>
                  <a:lnTo>
                    <a:pt x="6" y="0"/>
                  </a:lnTo>
                  <a:lnTo>
                    <a:pt x="0" y="2"/>
                  </a:lnTo>
                  <a:lnTo>
                    <a:pt x="0" y="5"/>
                  </a:lnTo>
                  <a:lnTo>
                    <a:pt x="1" y="8"/>
                  </a:lnTo>
                  <a:lnTo>
                    <a:pt x="5" y="8"/>
                  </a:lnTo>
                  <a:lnTo>
                    <a:pt x="6" y="6"/>
                  </a:lnTo>
                  <a:lnTo>
                    <a:pt x="8" y="3"/>
                  </a:lnTo>
                  <a:lnTo>
                    <a:pt x="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1" name="Freeform 3145"/>
            <p:cNvSpPr>
              <a:spLocks/>
            </p:cNvSpPr>
            <p:nvPr/>
          </p:nvSpPr>
          <p:spPr bwMode="auto">
            <a:xfrm>
              <a:off x="3779" y="3055"/>
              <a:ext cx="8" cy="8"/>
            </a:xfrm>
            <a:custGeom>
              <a:avLst/>
              <a:gdLst>
                <a:gd name="T0" fmla="*/ 8 w 8"/>
                <a:gd name="T1" fmla="*/ 3 h 8"/>
                <a:gd name="T2" fmla="*/ 8 w 8"/>
                <a:gd name="T3" fmla="*/ 3 h 8"/>
                <a:gd name="T4" fmla="*/ 8 w 8"/>
                <a:gd name="T5" fmla="*/ 0 h 8"/>
                <a:gd name="T6" fmla="*/ 0 w 8"/>
                <a:gd name="T7" fmla="*/ 2 h 8"/>
                <a:gd name="T8" fmla="*/ 1 w 8"/>
                <a:gd name="T9" fmla="*/ 5 h 8"/>
                <a:gd name="T10" fmla="*/ 8 w 8"/>
                <a:gd name="T11" fmla="*/ 3 h 8"/>
                <a:gd name="T12" fmla="*/ 1 w 8"/>
                <a:gd name="T13" fmla="*/ 5 h 8"/>
                <a:gd name="T14" fmla="*/ 3 w 8"/>
                <a:gd name="T15" fmla="*/ 8 h 8"/>
                <a:gd name="T16" fmla="*/ 6 w 8"/>
                <a:gd name="T17" fmla="*/ 8 h 8"/>
                <a:gd name="T18" fmla="*/ 8 w 8"/>
                <a:gd name="T19" fmla="*/ 7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8" y="0"/>
                  </a:lnTo>
                  <a:lnTo>
                    <a:pt x="0" y="2"/>
                  </a:lnTo>
                  <a:lnTo>
                    <a:pt x="1" y="5"/>
                  </a:lnTo>
                  <a:lnTo>
                    <a:pt x="8" y="3"/>
                  </a:lnTo>
                  <a:lnTo>
                    <a:pt x="1" y="5"/>
                  </a:lnTo>
                  <a:lnTo>
                    <a:pt x="3" y="8"/>
                  </a:lnTo>
                  <a:lnTo>
                    <a:pt x="6" y="8"/>
                  </a:lnTo>
                  <a:lnTo>
                    <a:pt x="8" y="7"/>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2" name="Freeform 3146"/>
            <p:cNvSpPr>
              <a:spLocks/>
            </p:cNvSpPr>
            <p:nvPr/>
          </p:nvSpPr>
          <p:spPr bwMode="auto">
            <a:xfrm>
              <a:off x="3780" y="3058"/>
              <a:ext cx="8" cy="9"/>
            </a:xfrm>
            <a:custGeom>
              <a:avLst/>
              <a:gdLst>
                <a:gd name="T0" fmla="*/ 8 w 8"/>
                <a:gd name="T1" fmla="*/ 4 h 9"/>
                <a:gd name="T2" fmla="*/ 8 w 8"/>
                <a:gd name="T3" fmla="*/ 4 h 9"/>
                <a:gd name="T4" fmla="*/ 7 w 8"/>
                <a:gd name="T5" fmla="*/ 0 h 9"/>
                <a:gd name="T6" fmla="*/ 0 w 8"/>
                <a:gd name="T7" fmla="*/ 2 h 9"/>
                <a:gd name="T8" fmla="*/ 0 w 8"/>
                <a:gd name="T9" fmla="*/ 5 h 9"/>
                <a:gd name="T10" fmla="*/ 8 w 8"/>
                <a:gd name="T11" fmla="*/ 4 h 9"/>
                <a:gd name="T12" fmla="*/ 0 w 8"/>
                <a:gd name="T13" fmla="*/ 5 h 9"/>
                <a:gd name="T14" fmla="*/ 2 w 8"/>
                <a:gd name="T15" fmla="*/ 9 h 9"/>
                <a:gd name="T16" fmla="*/ 5 w 8"/>
                <a:gd name="T17" fmla="*/ 9 h 9"/>
                <a:gd name="T18" fmla="*/ 8 w 8"/>
                <a:gd name="T19" fmla="*/ 7 h 9"/>
                <a:gd name="T20" fmla="*/ 8 w 8"/>
                <a:gd name="T21" fmla="*/ 4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9">
                  <a:moveTo>
                    <a:pt x="8" y="4"/>
                  </a:moveTo>
                  <a:lnTo>
                    <a:pt x="8" y="4"/>
                  </a:lnTo>
                  <a:lnTo>
                    <a:pt x="7" y="0"/>
                  </a:lnTo>
                  <a:lnTo>
                    <a:pt x="0" y="2"/>
                  </a:lnTo>
                  <a:lnTo>
                    <a:pt x="0" y="5"/>
                  </a:lnTo>
                  <a:lnTo>
                    <a:pt x="8" y="4"/>
                  </a:lnTo>
                  <a:lnTo>
                    <a:pt x="0" y="5"/>
                  </a:lnTo>
                  <a:lnTo>
                    <a:pt x="2" y="9"/>
                  </a:lnTo>
                  <a:lnTo>
                    <a:pt x="5" y="9"/>
                  </a:lnTo>
                  <a:lnTo>
                    <a:pt x="8" y="7"/>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3" name="Freeform 3147"/>
            <p:cNvSpPr>
              <a:spLocks/>
            </p:cNvSpPr>
            <p:nvPr/>
          </p:nvSpPr>
          <p:spPr bwMode="auto">
            <a:xfrm>
              <a:off x="3780" y="3062"/>
              <a:ext cx="8" cy="8"/>
            </a:xfrm>
            <a:custGeom>
              <a:avLst/>
              <a:gdLst>
                <a:gd name="T0" fmla="*/ 8 w 8"/>
                <a:gd name="T1" fmla="*/ 3 h 8"/>
                <a:gd name="T2" fmla="*/ 8 w 8"/>
                <a:gd name="T3" fmla="*/ 3 h 8"/>
                <a:gd name="T4" fmla="*/ 8 w 8"/>
                <a:gd name="T5" fmla="*/ 0 h 8"/>
                <a:gd name="T6" fmla="*/ 0 w 8"/>
                <a:gd name="T7" fmla="*/ 1 h 8"/>
                <a:gd name="T8" fmla="*/ 2 w 8"/>
                <a:gd name="T9" fmla="*/ 5 h 8"/>
                <a:gd name="T10" fmla="*/ 8 w 8"/>
                <a:gd name="T11" fmla="*/ 3 h 8"/>
                <a:gd name="T12" fmla="*/ 2 w 8"/>
                <a:gd name="T13" fmla="*/ 5 h 8"/>
                <a:gd name="T14" fmla="*/ 4 w 8"/>
                <a:gd name="T15" fmla="*/ 8 h 8"/>
                <a:gd name="T16" fmla="*/ 7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8" y="0"/>
                  </a:lnTo>
                  <a:lnTo>
                    <a:pt x="0" y="1"/>
                  </a:lnTo>
                  <a:lnTo>
                    <a:pt x="2" y="5"/>
                  </a:lnTo>
                  <a:lnTo>
                    <a:pt x="8" y="3"/>
                  </a:lnTo>
                  <a:lnTo>
                    <a:pt x="2" y="5"/>
                  </a:lnTo>
                  <a:lnTo>
                    <a:pt x="4" y="8"/>
                  </a:lnTo>
                  <a:lnTo>
                    <a:pt x="7" y="8"/>
                  </a:lnTo>
                  <a:lnTo>
                    <a:pt x="8" y="6"/>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4" name="Freeform 3148"/>
            <p:cNvSpPr>
              <a:spLocks/>
            </p:cNvSpPr>
            <p:nvPr/>
          </p:nvSpPr>
          <p:spPr bwMode="auto">
            <a:xfrm>
              <a:off x="3782" y="3065"/>
              <a:ext cx="8" cy="10"/>
            </a:xfrm>
            <a:custGeom>
              <a:avLst/>
              <a:gdLst>
                <a:gd name="T0" fmla="*/ 0 w 8"/>
                <a:gd name="T1" fmla="*/ 6 h 10"/>
                <a:gd name="T2" fmla="*/ 8 w 8"/>
                <a:gd name="T3" fmla="*/ 5 h 10"/>
                <a:gd name="T4" fmla="*/ 6 w 8"/>
                <a:gd name="T5" fmla="*/ 0 h 10"/>
                <a:gd name="T6" fmla="*/ 0 w 8"/>
                <a:gd name="T7" fmla="*/ 2 h 10"/>
                <a:gd name="T8" fmla="*/ 0 w 8"/>
                <a:gd name="T9" fmla="*/ 6 h 10"/>
                <a:gd name="T10" fmla="*/ 0 w 8"/>
                <a:gd name="T11" fmla="*/ 6 h 10"/>
                <a:gd name="T12" fmla="*/ 0 w 8"/>
                <a:gd name="T13" fmla="*/ 6 h 10"/>
                <a:gd name="T14" fmla="*/ 3 w 8"/>
                <a:gd name="T15" fmla="*/ 8 h 10"/>
                <a:gd name="T16" fmla="*/ 5 w 8"/>
                <a:gd name="T17" fmla="*/ 10 h 10"/>
                <a:gd name="T18" fmla="*/ 8 w 8"/>
                <a:gd name="T19" fmla="*/ 8 h 10"/>
                <a:gd name="T20" fmla="*/ 8 w 8"/>
                <a:gd name="T21" fmla="*/ 5 h 10"/>
                <a:gd name="T22" fmla="*/ 0 w 8"/>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6"/>
                  </a:moveTo>
                  <a:lnTo>
                    <a:pt x="8" y="5"/>
                  </a:lnTo>
                  <a:lnTo>
                    <a:pt x="6" y="0"/>
                  </a:lnTo>
                  <a:lnTo>
                    <a:pt x="0" y="2"/>
                  </a:lnTo>
                  <a:lnTo>
                    <a:pt x="0" y="6"/>
                  </a:lnTo>
                  <a:lnTo>
                    <a:pt x="3" y="8"/>
                  </a:lnTo>
                  <a:lnTo>
                    <a:pt x="5" y="10"/>
                  </a:lnTo>
                  <a:lnTo>
                    <a:pt x="8" y="8"/>
                  </a:lnTo>
                  <a:lnTo>
                    <a:pt x="8" y="5"/>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5" name="Freeform 3149"/>
            <p:cNvSpPr>
              <a:spLocks/>
            </p:cNvSpPr>
            <p:nvPr/>
          </p:nvSpPr>
          <p:spPr bwMode="auto">
            <a:xfrm>
              <a:off x="3782" y="3070"/>
              <a:ext cx="10" cy="8"/>
            </a:xfrm>
            <a:custGeom>
              <a:avLst/>
              <a:gdLst>
                <a:gd name="T0" fmla="*/ 10 w 10"/>
                <a:gd name="T1" fmla="*/ 5 h 8"/>
                <a:gd name="T2" fmla="*/ 10 w 10"/>
                <a:gd name="T3" fmla="*/ 5 h 8"/>
                <a:gd name="T4" fmla="*/ 8 w 10"/>
                <a:gd name="T5" fmla="*/ 0 h 8"/>
                <a:gd name="T6" fmla="*/ 0 w 10"/>
                <a:gd name="T7" fmla="*/ 1 h 8"/>
                <a:gd name="T8" fmla="*/ 2 w 10"/>
                <a:gd name="T9" fmla="*/ 6 h 8"/>
                <a:gd name="T10" fmla="*/ 10 w 10"/>
                <a:gd name="T11" fmla="*/ 5 h 8"/>
                <a:gd name="T12" fmla="*/ 2 w 10"/>
                <a:gd name="T13" fmla="*/ 6 h 8"/>
                <a:gd name="T14" fmla="*/ 3 w 10"/>
                <a:gd name="T15" fmla="*/ 8 h 8"/>
                <a:gd name="T16" fmla="*/ 6 w 10"/>
                <a:gd name="T17" fmla="*/ 8 h 8"/>
                <a:gd name="T18" fmla="*/ 8 w 10"/>
                <a:gd name="T19" fmla="*/ 6 h 8"/>
                <a:gd name="T20" fmla="*/ 10 w 10"/>
                <a:gd name="T21" fmla="*/ 5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8">
                  <a:moveTo>
                    <a:pt x="10" y="5"/>
                  </a:moveTo>
                  <a:lnTo>
                    <a:pt x="10" y="5"/>
                  </a:lnTo>
                  <a:lnTo>
                    <a:pt x="8" y="0"/>
                  </a:lnTo>
                  <a:lnTo>
                    <a:pt x="0" y="1"/>
                  </a:lnTo>
                  <a:lnTo>
                    <a:pt x="2" y="6"/>
                  </a:lnTo>
                  <a:lnTo>
                    <a:pt x="10" y="5"/>
                  </a:lnTo>
                  <a:lnTo>
                    <a:pt x="2" y="6"/>
                  </a:lnTo>
                  <a:lnTo>
                    <a:pt x="3" y="8"/>
                  </a:lnTo>
                  <a:lnTo>
                    <a:pt x="6" y="8"/>
                  </a:lnTo>
                  <a:lnTo>
                    <a:pt x="8" y="6"/>
                  </a:lnTo>
                  <a:lnTo>
                    <a:pt x="1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6" name="Freeform 3150"/>
            <p:cNvSpPr>
              <a:spLocks/>
            </p:cNvSpPr>
            <p:nvPr/>
          </p:nvSpPr>
          <p:spPr bwMode="auto">
            <a:xfrm>
              <a:off x="3784" y="3075"/>
              <a:ext cx="8" cy="8"/>
            </a:xfrm>
            <a:custGeom>
              <a:avLst/>
              <a:gdLst>
                <a:gd name="T0" fmla="*/ 8 w 8"/>
                <a:gd name="T1" fmla="*/ 3 h 8"/>
                <a:gd name="T2" fmla="*/ 8 w 8"/>
                <a:gd name="T3" fmla="*/ 3 h 8"/>
                <a:gd name="T4" fmla="*/ 8 w 8"/>
                <a:gd name="T5" fmla="*/ 0 h 8"/>
                <a:gd name="T6" fmla="*/ 0 w 8"/>
                <a:gd name="T7" fmla="*/ 1 h 8"/>
                <a:gd name="T8" fmla="*/ 1 w 8"/>
                <a:gd name="T9" fmla="*/ 4 h 8"/>
                <a:gd name="T10" fmla="*/ 8 w 8"/>
                <a:gd name="T11" fmla="*/ 3 h 8"/>
                <a:gd name="T12" fmla="*/ 1 w 8"/>
                <a:gd name="T13" fmla="*/ 4 h 8"/>
                <a:gd name="T14" fmla="*/ 3 w 8"/>
                <a:gd name="T15" fmla="*/ 8 h 8"/>
                <a:gd name="T16" fmla="*/ 4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8" y="0"/>
                  </a:lnTo>
                  <a:lnTo>
                    <a:pt x="0" y="1"/>
                  </a:lnTo>
                  <a:lnTo>
                    <a:pt x="1" y="4"/>
                  </a:lnTo>
                  <a:lnTo>
                    <a:pt x="8" y="3"/>
                  </a:lnTo>
                  <a:lnTo>
                    <a:pt x="1" y="4"/>
                  </a:lnTo>
                  <a:lnTo>
                    <a:pt x="3" y="8"/>
                  </a:lnTo>
                  <a:lnTo>
                    <a:pt x="4" y="8"/>
                  </a:lnTo>
                  <a:lnTo>
                    <a:pt x="8" y="6"/>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7" name="Freeform 3151"/>
            <p:cNvSpPr>
              <a:spLocks/>
            </p:cNvSpPr>
            <p:nvPr/>
          </p:nvSpPr>
          <p:spPr bwMode="auto">
            <a:xfrm>
              <a:off x="3785" y="3078"/>
              <a:ext cx="8" cy="10"/>
            </a:xfrm>
            <a:custGeom>
              <a:avLst/>
              <a:gdLst>
                <a:gd name="T0" fmla="*/ 0 w 8"/>
                <a:gd name="T1" fmla="*/ 6 h 10"/>
                <a:gd name="T2" fmla="*/ 8 w 8"/>
                <a:gd name="T3" fmla="*/ 5 h 10"/>
                <a:gd name="T4" fmla="*/ 7 w 8"/>
                <a:gd name="T5" fmla="*/ 0 h 10"/>
                <a:gd name="T6" fmla="*/ 0 w 8"/>
                <a:gd name="T7" fmla="*/ 1 h 10"/>
                <a:gd name="T8" fmla="*/ 0 w 8"/>
                <a:gd name="T9" fmla="*/ 6 h 10"/>
                <a:gd name="T10" fmla="*/ 0 w 8"/>
                <a:gd name="T11" fmla="*/ 6 h 10"/>
                <a:gd name="T12" fmla="*/ 0 w 8"/>
                <a:gd name="T13" fmla="*/ 6 h 10"/>
                <a:gd name="T14" fmla="*/ 2 w 8"/>
                <a:gd name="T15" fmla="*/ 10 h 10"/>
                <a:gd name="T16" fmla="*/ 5 w 8"/>
                <a:gd name="T17" fmla="*/ 10 h 10"/>
                <a:gd name="T18" fmla="*/ 8 w 8"/>
                <a:gd name="T19" fmla="*/ 8 h 10"/>
                <a:gd name="T20" fmla="*/ 8 w 8"/>
                <a:gd name="T21" fmla="*/ 5 h 10"/>
                <a:gd name="T22" fmla="*/ 0 w 8"/>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6"/>
                  </a:moveTo>
                  <a:lnTo>
                    <a:pt x="8" y="5"/>
                  </a:lnTo>
                  <a:lnTo>
                    <a:pt x="7" y="0"/>
                  </a:lnTo>
                  <a:lnTo>
                    <a:pt x="0" y="1"/>
                  </a:lnTo>
                  <a:lnTo>
                    <a:pt x="0" y="6"/>
                  </a:lnTo>
                  <a:lnTo>
                    <a:pt x="2" y="10"/>
                  </a:lnTo>
                  <a:lnTo>
                    <a:pt x="5" y="10"/>
                  </a:lnTo>
                  <a:lnTo>
                    <a:pt x="8" y="8"/>
                  </a:lnTo>
                  <a:lnTo>
                    <a:pt x="8" y="5"/>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8" name="Freeform 3152"/>
            <p:cNvSpPr>
              <a:spLocks/>
            </p:cNvSpPr>
            <p:nvPr/>
          </p:nvSpPr>
          <p:spPr bwMode="auto">
            <a:xfrm>
              <a:off x="3785" y="3083"/>
              <a:ext cx="10" cy="9"/>
            </a:xfrm>
            <a:custGeom>
              <a:avLst/>
              <a:gdLst>
                <a:gd name="T0" fmla="*/ 10 w 10"/>
                <a:gd name="T1" fmla="*/ 6 h 9"/>
                <a:gd name="T2" fmla="*/ 10 w 10"/>
                <a:gd name="T3" fmla="*/ 6 h 9"/>
                <a:gd name="T4" fmla="*/ 8 w 10"/>
                <a:gd name="T5" fmla="*/ 0 h 9"/>
                <a:gd name="T6" fmla="*/ 0 w 10"/>
                <a:gd name="T7" fmla="*/ 1 h 9"/>
                <a:gd name="T8" fmla="*/ 2 w 10"/>
                <a:gd name="T9" fmla="*/ 8 h 9"/>
                <a:gd name="T10" fmla="*/ 10 w 10"/>
                <a:gd name="T11" fmla="*/ 6 h 9"/>
                <a:gd name="T12" fmla="*/ 2 w 10"/>
                <a:gd name="T13" fmla="*/ 8 h 9"/>
                <a:gd name="T14" fmla="*/ 3 w 10"/>
                <a:gd name="T15" fmla="*/ 9 h 9"/>
                <a:gd name="T16" fmla="*/ 7 w 10"/>
                <a:gd name="T17" fmla="*/ 9 h 9"/>
                <a:gd name="T18" fmla="*/ 8 w 10"/>
                <a:gd name="T19" fmla="*/ 8 h 9"/>
                <a:gd name="T20" fmla="*/ 10 w 10"/>
                <a:gd name="T21" fmla="*/ 6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9">
                  <a:moveTo>
                    <a:pt x="10" y="6"/>
                  </a:moveTo>
                  <a:lnTo>
                    <a:pt x="10" y="6"/>
                  </a:lnTo>
                  <a:lnTo>
                    <a:pt x="8" y="0"/>
                  </a:lnTo>
                  <a:lnTo>
                    <a:pt x="0" y="1"/>
                  </a:lnTo>
                  <a:lnTo>
                    <a:pt x="2" y="8"/>
                  </a:lnTo>
                  <a:lnTo>
                    <a:pt x="10" y="6"/>
                  </a:lnTo>
                  <a:lnTo>
                    <a:pt x="2" y="8"/>
                  </a:lnTo>
                  <a:lnTo>
                    <a:pt x="3" y="9"/>
                  </a:lnTo>
                  <a:lnTo>
                    <a:pt x="7" y="9"/>
                  </a:lnTo>
                  <a:lnTo>
                    <a:pt x="8" y="8"/>
                  </a:lnTo>
                  <a:lnTo>
                    <a:pt x="1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9" name="Freeform 3153"/>
            <p:cNvSpPr>
              <a:spLocks/>
            </p:cNvSpPr>
            <p:nvPr/>
          </p:nvSpPr>
          <p:spPr bwMode="auto">
            <a:xfrm>
              <a:off x="3787" y="3089"/>
              <a:ext cx="8" cy="10"/>
            </a:xfrm>
            <a:custGeom>
              <a:avLst/>
              <a:gdLst>
                <a:gd name="T0" fmla="*/ 8 w 8"/>
                <a:gd name="T1" fmla="*/ 5 h 10"/>
                <a:gd name="T2" fmla="*/ 8 w 8"/>
                <a:gd name="T3" fmla="*/ 5 h 10"/>
                <a:gd name="T4" fmla="*/ 8 w 8"/>
                <a:gd name="T5" fmla="*/ 0 h 10"/>
                <a:gd name="T6" fmla="*/ 0 w 8"/>
                <a:gd name="T7" fmla="*/ 0 h 10"/>
                <a:gd name="T8" fmla="*/ 1 w 8"/>
                <a:gd name="T9" fmla="*/ 7 h 10"/>
                <a:gd name="T10" fmla="*/ 8 w 8"/>
                <a:gd name="T11" fmla="*/ 5 h 10"/>
                <a:gd name="T12" fmla="*/ 1 w 8"/>
                <a:gd name="T13" fmla="*/ 7 h 10"/>
                <a:gd name="T14" fmla="*/ 3 w 8"/>
                <a:gd name="T15" fmla="*/ 8 h 10"/>
                <a:gd name="T16" fmla="*/ 5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8" y="0"/>
                  </a:lnTo>
                  <a:lnTo>
                    <a:pt x="0" y="0"/>
                  </a:lnTo>
                  <a:lnTo>
                    <a:pt x="1" y="7"/>
                  </a:lnTo>
                  <a:lnTo>
                    <a:pt x="8" y="5"/>
                  </a:lnTo>
                  <a:lnTo>
                    <a:pt x="1" y="7"/>
                  </a:lnTo>
                  <a:lnTo>
                    <a:pt x="3" y="8"/>
                  </a:lnTo>
                  <a:lnTo>
                    <a:pt x="5" y="10"/>
                  </a:lnTo>
                  <a:lnTo>
                    <a:pt x="8" y="8"/>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0" name="Freeform 3154"/>
            <p:cNvSpPr>
              <a:spLocks/>
            </p:cNvSpPr>
            <p:nvPr/>
          </p:nvSpPr>
          <p:spPr bwMode="auto">
            <a:xfrm>
              <a:off x="3787" y="3094"/>
              <a:ext cx="9" cy="10"/>
            </a:xfrm>
            <a:custGeom>
              <a:avLst/>
              <a:gdLst>
                <a:gd name="T0" fmla="*/ 1 w 9"/>
                <a:gd name="T1" fmla="*/ 6 h 10"/>
                <a:gd name="T2" fmla="*/ 9 w 9"/>
                <a:gd name="T3" fmla="*/ 5 h 10"/>
                <a:gd name="T4" fmla="*/ 8 w 9"/>
                <a:gd name="T5" fmla="*/ 0 h 10"/>
                <a:gd name="T6" fmla="*/ 0 w 9"/>
                <a:gd name="T7" fmla="*/ 2 h 10"/>
                <a:gd name="T8" fmla="*/ 1 w 9"/>
                <a:gd name="T9" fmla="*/ 6 h 10"/>
                <a:gd name="T10" fmla="*/ 1 w 9"/>
                <a:gd name="T11" fmla="*/ 6 h 10"/>
                <a:gd name="T12" fmla="*/ 1 w 9"/>
                <a:gd name="T13" fmla="*/ 6 h 10"/>
                <a:gd name="T14" fmla="*/ 3 w 9"/>
                <a:gd name="T15" fmla="*/ 10 h 10"/>
                <a:gd name="T16" fmla="*/ 6 w 9"/>
                <a:gd name="T17" fmla="*/ 10 h 10"/>
                <a:gd name="T18" fmla="*/ 8 w 9"/>
                <a:gd name="T19" fmla="*/ 8 h 10"/>
                <a:gd name="T20" fmla="*/ 9 w 9"/>
                <a:gd name="T21" fmla="*/ 5 h 10"/>
                <a:gd name="T22" fmla="*/ 1 w 9"/>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1" y="6"/>
                  </a:moveTo>
                  <a:lnTo>
                    <a:pt x="9" y="5"/>
                  </a:lnTo>
                  <a:lnTo>
                    <a:pt x="8" y="0"/>
                  </a:lnTo>
                  <a:lnTo>
                    <a:pt x="0" y="2"/>
                  </a:lnTo>
                  <a:lnTo>
                    <a:pt x="1" y="6"/>
                  </a:lnTo>
                  <a:lnTo>
                    <a:pt x="3" y="10"/>
                  </a:lnTo>
                  <a:lnTo>
                    <a:pt x="6" y="10"/>
                  </a:lnTo>
                  <a:lnTo>
                    <a:pt x="8" y="8"/>
                  </a:lnTo>
                  <a:lnTo>
                    <a:pt x="9" y="5"/>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1" name="Freeform 3155"/>
            <p:cNvSpPr>
              <a:spLocks/>
            </p:cNvSpPr>
            <p:nvPr/>
          </p:nvSpPr>
          <p:spPr bwMode="auto">
            <a:xfrm>
              <a:off x="3788" y="3099"/>
              <a:ext cx="8" cy="11"/>
            </a:xfrm>
            <a:custGeom>
              <a:avLst/>
              <a:gdLst>
                <a:gd name="T0" fmla="*/ 2 w 8"/>
                <a:gd name="T1" fmla="*/ 8 h 11"/>
                <a:gd name="T2" fmla="*/ 8 w 8"/>
                <a:gd name="T3" fmla="*/ 6 h 11"/>
                <a:gd name="T4" fmla="*/ 8 w 8"/>
                <a:gd name="T5" fmla="*/ 0 h 11"/>
                <a:gd name="T6" fmla="*/ 0 w 8"/>
                <a:gd name="T7" fmla="*/ 1 h 11"/>
                <a:gd name="T8" fmla="*/ 2 w 8"/>
                <a:gd name="T9" fmla="*/ 8 h 11"/>
                <a:gd name="T10" fmla="*/ 2 w 8"/>
                <a:gd name="T11" fmla="*/ 8 h 11"/>
                <a:gd name="T12" fmla="*/ 2 w 8"/>
                <a:gd name="T13" fmla="*/ 8 h 11"/>
                <a:gd name="T14" fmla="*/ 4 w 8"/>
                <a:gd name="T15" fmla="*/ 10 h 11"/>
                <a:gd name="T16" fmla="*/ 5 w 8"/>
                <a:gd name="T17" fmla="*/ 11 h 11"/>
                <a:gd name="T18" fmla="*/ 8 w 8"/>
                <a:gd name="T19" fmla="*/ 10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1"/>
                  </a:lnTo>
                  <a:lnTo>
                    <a:pt x="2" y="8"/>
                  </a:lnTo>
                  <a:lnTo>
                    <a:pt x="4" y="10"/>
                  </a:lnTo>
                  <a:lnTo>
                    <a:pt x="5" y="11"/>
                  </a:lnTo>
                  <a:lnTo>
                    <a:pt x="8" y="10"/>
                  </a:lnTo>
                  <a:lnTo>
                    <a:pt x="8" y="6"/>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2" name="Freeform 3156"/>
            <p:cNvSpPr>
              <a:spLocks/>
            </p:cNvSpPr>
            <p:nvPr/>
          </p:nvSpPr>
          <p:spPr bwMode="auto">
            <a:xfrm>
              <a:off x="3790" y="3105"/>
              <a:ext cx="8" cy="10"/>
            </a:xfrm>
            <a:custGeom>
              <a:avLst/>
              <a:gdLst>
                <a:gd name="T0" fmla="*/ 8 w 8"/>
                <a:gd name="T1" fmla="*/ 7 h 10"/>
                <a:gd name="T2" fmla="*/ 8 w 8"/>
                <a:gd name="T3" fmla="*/ 7 h 10"/>
                <a:gd name="T4" fmla="*/ 6 w 8"/>
                <a:gd name="T5" fmla="*/ 0 h 10"/>
                <a:gd name="T6" fmla="*/ 0 w 8"/>
                <a:gd name="T7" fmla="*/ 2 h 10"/>
                <a:gd name="T8" fmla="*/ 0 w 8"/>
                <a:gd name="T9" fmla="*/ 7 h 10"/>
                <a:gd name="T10" fmla="*/ 8 w 8"/>
                <a:gd name="T11" fmla="*/ 7 h 10"/>
                <a:gd name="T12" fmla="*/ 0 w 8"/>
                <a:gd name="T13" fmla="*/ 7 h 10"/>
                <a:gd name="T14" fmla="*/ 2 w 8"/>
                <a:gd name="T15" fmla="*/ 10 h 10"/>
                <a:gd name="T16" fmla="*/ 5 w 8"/>
                <a:gd name="T17" fmla="*/ 10 h 10"/>
                <a:gd name="T18" fmla="*/ 8 w 8"/>
                <a:gd name="T19" fmla="*/ 10 h 10"/>
                <a:gd name="T20" fmla="*/ 8 w 8"/>
                <a:gd name="T21" fmla="*/ 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7"/>
                  </a:moveTo>
                  <a:lnTo>
                    <a:pt x="8" y="7"/>
                  </a:lnTo>
                  <a:lnTo>
                    <a:pt x="6" y="0"/>
                  </a:lnTo>
                  <a:lnTo>
                    <a:pt x="0" y="2"/>
                  </a:lnTo>
                  <a:lnTo>
                    <a:pt x="0" y="7"/>
                  </a:lnTo>
                  <a:lnTo>
                    <a:pt x="8" y="7"/>
                  </a:lnTo>
                  <a:lnTo>
                    <a:pt x="0" y="7"/>
                  </a:lnTo>
                  <a:lnTo>
                    <a:pt x="2" y="10"/>
                  </a:lnTo>
                  <a:lnTo>
                    <a:pt x="5" y="10"/>
                  </a:lnTo>
                  <a:lnTo>
                    <a:pt x="8" y="10"/>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3" name="Freeform 3157"/>
            <p:cNvSpPr>
              <a:spLocks/>
            </p:cNvSpPr>
            <p:nvPr/>
          </p:nvSpPr>
          <p:spPr bwMode="auto">
            <a:xfrm>
              <a:off x="3790" y="3112"/>
              <a:ext cx="10" cy="9"/>
            </a:xfrm>
            <a:custGeom>
              <a:avLst/>
              <a:gdLst>
                <a:gd name="T0" fmla="*/ 10 w 10"/>
                <a:gd name="T1" fmla="*/ 5 h 9"/>
                <a:gd name="T2" fmla="*/ 10 w 10"/>
                <a:gd name="T3" fmla="*/ 5 h 9"/>
                <a:gd name="T4" fmla="*/ 8 w 10"/>
                <a:gd name="T5" fmla="*/ 0 h 9"/>
                <a:gd name="T6" fmla="*/ 0 w 10"/>
                <a:gd name="T7" fmla="*/ 0 h 9"/>
                <a:gd name="T8" fmla="*/ 2 w 10"/>
                <a:gd name="T9" fmla="*/ 6 h 9"/>
                <a:gd name="T10" fmla="*/ 10 w 10"/>
                <a:gd name="T11" fmla="*/ 5 h 9"/>
                <a:gd name="T12" fmla="*/ 2 w 10"/>
                <a:gd name="T13" fmla="*/ 6 h 9"/>
                <a:gd name="T14" fmla="*/ 3 w 10"/>
                <a:gd name="T15" fmla="*/ 9 h 9"/>
                <a:gd name="T16" fmla="*/ 6 w 10"/>
                <a:gd name="T17" fmla="*/ 9 h 9"/>
                <a:gd name="T18" fmla="*/ 8 w 10"/>
                <a:gd name="T19" fmla="*/ 8 h 9"/>
                <a:gd name="T20" fmla="*/ 10 w 10"/>
                <a:gd name="T21" fmla="*/ 5 h 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9">
                  <a:moveTo>
                    <a:pt x="10" y="5"/>
                  </a:moveTo>
                  <a:lnTo>
                    <a:pt x="10" y="5"/>
                  </a:lnTo>
                  <a:lnTo>
                    <a:pt x="8" y="0"/>
                  </a:lnTo>
                  <a:lnTo>
                    <a:pt x="0" y="0"/>
                  </a:lnTo>
                  <a:lnTo>
                    <a:pt x="2" y="6"/>
                  </a:lnTo>
                  <a:lnTo>
                    <a:pt x="10" y="5"/>
                  </a:lnTo>
                  <a:lnTo>
                    <a:pt x="2" y="6"/>
                  </a:lnTo>
                  <a:lnTo>
                    <a:pt x="3" y="9"/>
                  </a:lnTo>
                  <a:lnTo>
                    <a:pt x="6" y="9"/>
                  </a:lnTo>
                  <a:lnTo>
                    <a:pt x="8" y="8"/>
                  </a:lnTo>
                  <a:lnTo>
                    <a:pt x="1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4" name="Freeform 3158"/>
            <p:cNvSpPr>
              <a:spLocks/>
            </p:cNvSpPr>
            <p:nvPr/>
          </p:nvSpPr>
          <p:spPr bwMode="auto">
            <a:xfrm>
              <a:off x="3792" y="3117"/>
              <a:ext cx="8" cy="11"/>
            </a:xfrm>
            <a:custGeom>
              <a:avLst/>
              <a:gdLst>
                <a:gd name="T0" fmla="*/ 0 w 8"/>
                <a:gd name="T1" fmla="*/ 8 h 11"/>
                <a:gd name="T2" fmla="*/ 8 w 8"/>
                <a:gd name="T3" fmla="*/ 6 h 11"/>
                <a:gd name="T4" fmla="*/ 8 w 8"/>
                <a:gd name="T5" fmla="*/ 0 h 11"/>
                <a:gd name="T6" fmla="*/ 0 w 8"/>
                <a:gd name="T7" fmla="*/ 1 h 11"/>
                <a:gd name="T8" fmla="*/ 0 w 8"/>
                <a:gd name="T9" fmla="*/ 8 h 11"/>
                <a:gd name="T10" fmla="*/ 0 w 8"/>
                <a:gd name="T11" fmla="*/ 8 h 11"/>
                <a:gd name="T12" fmla="*/ 0 w 8"/>
                <a:gd name="T13" fmla="*/ 8 h 11"/>
                <a:gd name="T14" fmla="*/ 1 w 8"/>
                <a:gd name="T15" fmla="*/ 11 h 11"/>
                <a:gd name="T16" fmla="*/ 4 w 8"/>
                <a:gd name="T17" fmla="*/ 11 h 11"/>
                <a:gd name="T18" fmla="*/ 8 w 8"/>
                <a:gd name="T19" fmla="*/ 9 h 11"/>
                <a:gd name="T20" fmla="*/ 8 w 8"/>
                <a:gd name="T21" fmla="*/ 6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6"/>
                  </a:lnTo>
                  <a:lnTo>
                    <a:pt x="8" y="0"/>
                  </a:lnTo>
                  <a:lnTo>
                    <a:pt x="0" y="1"/>
                  </a:lnTo>
                  <a:lnTo>
                    <a:pt x="0" y="8"/>
                  </a:lnTo>
                  <a:lnTo>
                    <a:pt x="1" y="11"/>
                  </a:lnTo>
                  <a:lnTo>
                    <a:pt x="4" y="11"/>
                  </a:lnTo>
                  <a:lnTo>
                    <a:pt x="8" y="9"/>
                  </a:lnTo>
                  <a:lnTo>
                    <a:pt x="8" y="6"/>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5" name="Freeform 3159"/>
            <p:cNvSpPr>
              <a:spLocks/>
            </p:cNvSpPr>
            <p:nvPr/>
          </p:nvSpPr>
          <p:spPr bwMode="auto">
            <a:xfrm>
              <a:off x="3792" y="3123"/>
              <a:ext cx="9" cy="11"/>
            </a:xfrm>
            <a:custGeom>
              <a:avLst/>
              <a:gdLst>
                <a:gd name="T0" fmla="*/ 1 w 9"/>
                <a:gd name="T1" fmla="*/ 8 h 11"/>
                <a:gd name="T2" fmla="*/ 9 w 9"/>
                <a:gd name="T3" fmla="*/ 7 h 11"/>
                <a:gd name="T4" fmla="*/ 8 w 9"/>
                <a:gd name="T5" fmla="*/ 0 h 11"/>
                <a:gd name="T6" fmla="*/ 0 w 9"/>
                <a:gd name="T7" fmla="*/ 2 h 11"/>
                <a:gd name="T8" fmla="*/ 1 w 9"/>
                <a:gd name="T9" fmla="*/ 8 h 11"/>
                <a:gd name="T10" fmla="*/ 1 w 9"/>
                <a:gd name="T11" fmla="*/ 8 h 11"/>
                <a:gd name="T12" fmla="*/ 1 w 9"/>
                <a:gd name="T13" fmla="*/ 8 h 11"/>
                <a:gd name="T14" fmla="*/ 3 w 9"/>
                <a:gd name="T15" fmla="*/ 11 h 11"/>
                <a:gd name="T16" fmla="*/ 6 w 9"/>
                <a:gd name="T17" fmla="*/ 11 h 11"/>
                <a:gd name="T18" fmla="*/ 8 w 9"/>
                <a:gd name="T19" fmla="*/ 10 h 11"/>
                <a:gd name="T20" fmla="*/ 9 w 9"/>
                <a:gd name="T21" fmla="*/ 7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7"/>
                  </a:lnTo>
                  <a:lnTo>
                    <a:pt x="8" y="0"/>
                  </a:lnTo>
                  <a:lnTo>
                    <a:pt x="0" y="2"/>
                  </a:lnTo>
                  <a:lnTo>
                    <a:pt x="1" y="8"/>
                  </a:lnTo>
                  <a:lnTo>
                    <a:pt x="3" y="11"/>
                  </a:lnTo>
                  <a:lnTo>
                    <a:pt x="6" y="11"/>
                  </a:lnTo>
                  <a:lnTo>
                    <a:pt x="8" y="10"/>
                  </a:lnTo>
                  <a:lnTo>
                    <a:pt x="9" y="7"/>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6" name="Freeform 3160"/>
            <p:cNvSpPr>
              <a:spLocks/>
            </p:cNvSpPr>
            <p:nvPr/>
          </p:nvSpPr>
          <p:spPr bwMode="auto">
            <a:xfrm>
              <a:off x="3793" y="3130"/>
              <a:ext cx="8" cy="11"/>
            </a:xfrm>
            <a:custGeom>
              <a:avLst/>
              <a:gdLst>
                <a:gd name="T0" fmla="*/ 8 w 8"/>
                <a:gd name="T1" fmla="*/ 8 h 11"/>
                <a:gd name="T2" fmla="*/ 8 w 8"/>
                <a:gd name="T3" fmla="*/ 8 h 11"/>
                <a:gd name="T4" fmla="*/ 8 w 8"/>
                <a:gd name="T5" fmla="*/ 0 h 11"/>
                <a:gd name="T6" fmla="*/ 0 w 8"/>
                <a:gd name="T7" fmla="*/ 1 h 11"/>
                <a:gd name="T8" fmla="*/ 2 w 8"/>
                <a:gd name="T9" fmla="*/ 8 h 11"/>
                <a:gd name="T10" fmla="*/ 8 w 8"/>
                <a:gd name="T11" fmla="*/ 8 h 11"/>
                <a:gd name="T12" fmla="*/ 2 w 8"/>
                <a:gd name="T13" fmla="*/ 8 h 11"/>
                <a:gd name="T14" fmla="*/ 3 w 8"/>
                <a:gd name="T15" fmla="*/ 11 h 11"/>
                <a:gd name="T16" fmla="*/ 5 w 8"/>
                <a:gd name="T17" fmla="*/ 11 h 11"/>
                <a:gd name="T18" fmla="*/ 8 w 8"/>
                <a:gd name="T19" fmla="*/ 9 h 11"/>
                <a:gd name="T20" fmla="*/ 8 w 8"/>
                <a:gd name="T21" fmla="*/ 8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8"/>
                  </a:moveTo>
                  <a:lnTo>
                    <a:pt x="8" y="8"/>
                  </a:lnTo>
                  <a:lnTo>
                    <a:pt x="8" y="0"/>
                  </a:lnTo>
                  <a:lnTo>
                    <a:pt x="0" y="1"/>
                  </a:lnTo>
                  <a:lnTo>
                    <a:pt x="2" y="8"/>
                  </a:lnTo>
                  <a:lnTo>
                    <a:pt x="8" y="8"/>
                  </a:lnTo>
                  <a:lnTo>
                    <a:pt x="2" y="8"/>
                  </a:lnTo>
                  <a:lnTo>
                    <a:pt x="3" y="11"/>
                  </a:lnTo>
                  <a:lnTo>
                    <a:pt x="5" y="11"/>
                  </a:lnTo>
                  <a:lnTo>
                    <a:pt x="8" y="9"/>
                  </a:lnTo>
                  <a:lnTo>
                    <a:pt x="8"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7" name="Freeform 3161"/>
            <p:cNvSpPr>
              <a:spLocks/>
            </p:cNvSpPr>
            <p:nvPr/>
          </p:nvSpPr>
          <p:spPr bwMode="auto">
            <a:xfrm>
              <a:off x="3795" y="3138"/>
              <a:ext cx="8" cy="9"/>
            </a:xfrm>
            <a:custGeom>
              <a:avLst/>
              <a:gdLst>
                <a:gd name="T0" fmla="*/ 0 w 8"/>
                <a:gd name="T1" fmla="*/ 6 h 9"/>
                <a:gd name="T2" fmla="*/ 8 w 8"/>
                <a:gd name="T3" fmla="*/ 6 h 9"/>
                <a:gd name="T4" fmla="*/ 6 w 8"/>
                <a:gd name="T5" fmla="*/ 0 h 9"/>
                <a:gd name="T6" fmla="*/ 0 w 8"/>
                <a:gd name="T7" fmla="*/ 0 h 9"/>
                <a:gd name="T8" fmla="*/ 0 w 8"/>
                <a:gd name="T9" fmla="*/ 6 h 9"/>
                <a:gd name="T10" fmla="*/ 0 w 8"/>
                <a:gd name="T11" fmla="*/ 6 h 9"/>
                <a:gd name="T12" fmla="*/ 0 w 8"/>
                <a:gd name="T13" fmla="*/ 6 h 9"/>
                <a:gd name="T14" fmla="*/ 1 w 8"/>
                <a:gd name="T15" fmla="*/ 9 h 9"/>
                <a:gd name="T16" fmla="*/ 5 w 8"/>
                <a:gd name="T17" fmla="*/ 9 h 9"/>
                <a:gd name="T18" fmla="*/ 8 w 8"/>
                <a:gd name="T19" fmla="*/ 9 h 9"/>
                <a:gd name="T20" fmla="*/ 8 w 8"/>
                <a:gd name="T21" fmla="*/ 6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6"/>
                  </a:lnTo>
                  <a:lnTo>
                    <a:pt x="6" y="0"/>
                  </a:lnTo>
                  <a:lnTo>
                    <a:pt x="0" y="0"/>
                  </a:lnTo>
                  <a:lnTo>
                    <a:pt x="0" y="6"/>
                  </a:lnTo>
                  <a:lnTo>
                    <a:pt x="1" y="9"/>
                  </a:lnTo>
                  <a:lnTo>
                    <a:pt x="5" y="9"/>
                  </a:lnTo>
                  <a:lnTo>
                    <a:pt x="8" y="9"/>
                  </a:lnTo>
                  <a:lnTo>
                    <a:pt x="8" y="6"/>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8" name="Freeform 3162"/>
            <p:cNvSpPr>
              <a:spLocks/>
            </p:cNvSpPr>
            <p:nvPr/>
          </p:nvSpPr>
          <p:spPr bwMode="auto">
            <a:xfrm>
              <a:off x="3795" y="3144"/>
              <a:ext cx="10" cy="11"/>
            </a:xfrm>
            <a:custGeom>
              <a:avLst/>
              <a:gdLst>
                <a:gd name="T0" fmla="*/ 1 w 10"/>
                <a:gd name="T1" fmla="*/ 8 h 11"/>
                <a:gd name="T2" fmla="*/ 10 w 10"/>
                <a:gd name="T3" fmla="*/ 7 h 11"/>
                <a:gd name="T4" fmla="*/ 8 w 10"/>
                <a:gd name="T5" fmla="*/ 0 h 11"/>
                <a:gd name="T6" fmla="*/ 0 w 10"/>
                <a:gd name="T7" fmla="*/ 0 h 11"/>
                <a:gd name="T8" fmla="*/ 1 w 10"/>
                <a:gd name="T9" fmla="*/ 8 h 11"/>
                <a:gd name="T10" fmla="*/ 1 w 10"/>
                <a:gd name="T11" fmla="*/ 8 h 11"/>
                <a:gd name="T12" fmla="*/ 1 w 10"/>
                <a:gd name="T13" fmla="*/ 8 h 11"/>
                <a:gd name="T14" fmla="*/ 3 w 10"/>
                <a:gd name="T15" fmla="*/ 10 h 11"/>
                <a:gd name="T16" fmla="*/ 6 w 10"/>
                <a:gd name="T17" fmla="*/ 11 h 11"/>
                <a:gd name="T18" fmla="*/ 8 w 10"/>
                <a:gd name="T19" fmla="*/ 10 h 11"/>
                <a:gd name="T20" fmla="*/ 10 w 10"/>
                <a:gd name="T21" fmla="*/ 7 h 11"/>
                <a:gd name="T22" fmla="*/ 1 w 10"/>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1" y="8"/>
                  </a:moveTo>
                  <a:lnTo>
                    <a:pt x="10" y="7"/>
                  </a:lnTo>
                  <a:lnTo>
                    <a:pt x="8" y="0"/>
                  </a:lnTo>
                  <a:lnTo>
                    <a:pt x="0" y="0"/>
                  </a:lnTo>
                  <a:lnTo>
                    <a:pt x="1" y="8"/>
                  </a:lnTo>
                  <a:lnTo>
                    <a:pt x="3" y="10"/>
                  </a:lnTo>
                  <a:lnTo>
                    <a:pt x="6" y="11"/>
                  </a:lnTo>
                  <a:lnTo>
                    <a:pt x="8" y="10"/>
                  </a:lnTo>
                  <a:lnTo>
                    <a:pt x="10" y="7"/>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9" name="Freeform 3163"/>
            <p:cNvSpPr>
              <a:spLocks/>
            </p:cNvSpPr>
            <p:nvPr/>
          </p:nvSpPr>
          <p:spPr bwMode="auto">
            <a:xfrm>
              <a:off x="3796" y="3151"/>
              <a:ext cx="9" cy="11"/>
            </a:xfrm>
            <a:custGeom>
              <a:avLst/>
              <a:gdLst>
                <a:gd name="T0" fmla="*/ 9 w 9"/>
                <a:gd name="T1" fmla="*/ 6 h 11"/>
                <a:gd name="T2" fmla="*/ 9 w 9"/>
                <a:gd name="T3" fmla="*/ 6 h 11"/>
                <a:gd name="T4" fmla="*/ 9 w 9"/>
                <a:gd name="T5" fmla="*/ 0 h 11"/>
                <a:gd name="T6" fmla="*/ 0 w 9"/>
                <a:gd name="T7" fmla="*/ 1 h 11"/>
                <a:gd name="T8" fmla="*/ 2 w 9"/>
                <a:gd name="T9" fmla="*/ 8 h 11"/>
                <a:gd name="T10" fmla="*/ 9 w 9"/>
                <a:gd name="T11" fmla="*/ 6 h 11"/>
                <a:gd name="T12" fmla="*/ 2 w 9"/>
                <a:gd name="T13" fmla="*/ 8 h 11"/>
                <a:gd name="T14" fmla="*/ 4 w 9"/>
                <a:gd name="T15" fmla="*/ 11 h 11"/>
                <a:gd name="T16" fmla="*/ 5 w 9"/>
                <a:gd name="T17" fmla="*/ 11 h 11"/>
                <a:gd name="T18" fmla="*/ 9 w 9"/>
                <a:gd name="T19" fmla="*/ 9 h 11"/>
                <a:gd name="T20" fmla="*/ 9 w 9"/>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9" y="6"/>
                  </a:moveTo>
                  <a:lnTo>
                    <a:pt x="9" y="6"/>
                  </a:lnTo>
                  <a:lnTo>
                    <a:pt x="9" y="0"/>
                  </a:lnTo>
                  <a:lnTo>
                    <a:pt x="0" y="1"/>
                  </a:lnTo>
                  <a:lnTo>
                    <a:pt x="2" y="8"/>
                  </a:lnTo>
                  <a:lnTo>
                    <a:pt x="9" y="6"/>
                  </a:lnTo>
                  <a:lnTo>
                    <a:pt x="2" y="8"/>
                  </a:lnTo>
                  <a:lnTo>
                    <a:pt x="4" y="11"/>
                  </a:lnTo>
                  <a:lnTo>
                    <a:pt x="5" y="11"/>
                  </a:lnTo>
                  <a:lnTo>
                    <a:pt x="9" y="9"/>
                  </a:lnTo>
                  <a:lnTo>
                    <a:pt x="9"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0" name="Freeform 3164"/>
            <p:cNvSpPr>
              <a:spLocks/>
            </p:cNvSpPr>
            <p:nvPr/>
          </p:nvSpPr>
          <p:spPr bwMode="auto">
            <a:xfrm>
              <a:off x="3798" y="3157"/>
              <a:ext cx="8" cy="13"/>
            </a:xfrm>
            <a:custGeom>
              <a:avLst/>
              <a:gdLst>
                <a:gd name="T0" fmla="*/ 0 w 8"/>
                <a:gd name="T1" fmla="*/ 10 h 13"/>
                <a:gd name="T2" fmla="*/ 8 w 8"/>
                <a:gd name="T3" fmla="*/ 8 h 13"/>
                <a:gd name="T4" fmla="*/ 7 w 8"/>
                <a:gd name="T5" fmla="*/ 0 h 13"/>
                <a:gd name="T6" fmla="*/ 0 w 8"/>
                <a:gd name="T7" fmla="*/ 2 h 13"/>
                <a:gd name="T8" fmla="*/ 0 w 8"/>
                <a:gd name="T9" fmla="*/ 10 h 13"/>
                <a:gd name="T10" fmla="*/ 0 w 8"/>
                <a:gd name="T11" fmla="*/ 10 h 13"/>
                <a:gd name="T12" fmla="*/ 0 w 8"/>
                <a:gd name="T13" fmla="*/ 10 h 13"/>
                <a:gd name="T14" fmla="*/ 2 w 8"/>
                <a:gd name="T15" fmla="*/ 11 h 13"/>
                <a:gd name="T16" fmla="*/ 5 w 8"/>
                <a:gd name="T17" fmla="*/ 13 h 13"/>
                <a:gd name="T18" fmla="*/ 7 w 8"/>
                <a:gd name="T19" fmla="*/ 11 h 13"/>
                <a:gd name="T20" fmla="*/ 8 w 8"/>
                <a:gd name="T21" fmla="*/ 8 h 13"/>
                <a:gd name="T22" fmla="*/ 0 w 8"/>
                <a:gd name="T23" fmla="*/ 1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3">
                  <a:moveTo>
                    <a:pt x="0" y="10"/>
                  </a:moveTo>
                  <a:lnTo>
                    <a:pt x="8" y="8"/>
                  </a:lnTo>
                  <a:lnTo>
                    <a:pt x="7" y="0"/>
                  </a:lnTo>
                  <a:lnTo>
                    <a:pt x="0" y="2"/>
                  </a:lnTo>
                  <a:lnTo>
                    <a:pt x="0" y="10"/>
                  </a:lnTo>
                  <a:lnTo>
                    <a:pt x="2" y="11"/>
                  </a:lnTo>
                  <a:lnTo>
                    <a:pt x="5" y="13"/>
                  </a:lnTo>
                  <a:lnTo>
                    <a:pt x="7" y="11"/>
                  </a:lnTo>
                  <a:lnTo>
                    <a:pt x="8" y="8"/>
                  </a:lnTo>
                  <a:lnTo>
                    <a:pt x="0"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1" name="Freeform 3165"/>
            <p:cNvSpPr>
              <a:spLocks/>
            </p:cNvSpPr>
            <p:nvPr/>
          </p:nvSpPr>
          <p:spPr bwMode="auto">
            <a:xfrm>
              <a:off x="3798" y="3165"/>
              <a:ext cx="8" cy="11"/>
            </a:xfrm>
            <a:custGeom>
              <a:avLst/>
              <a:gdLst>
                <a:gd name="T0" fmla="*/ 8 w 8"/>
                <a:gd name="T1" fmla="*/ 7 h 11"/>
                <a:gd name="T2" fmla="*/ 8 w 8"/>
                <a:gd name="T3" fmla="*/ 7 h 11"/>
                <a:gd name="T4" fmla="*/ 8 w 8"/>
                <a:gd name="T5" fmla="*/ 0 h 11"/>
                <a:gd name="T6" fmla="*/ 0 w 8"/>
                <a:gd name="T7" fmla="*/ 2 h 11"/>
                <a:gd name="T8" fmla="*/ 2 w 8"/>
                <a:gd name="T9" fmla="*/ 8 h 11"/>
                <a:gd name="T10" fmla="*/ 8 w 8"/>
                <a:gd name="T11" fmla="*/ 7 h 11"/>
                <a:gd name="T12" fmla="*/ 2 w 8"/>
                <a:gd name="T13" fmla="*/ 8 h 11"/>
                <a:gd name="T14" fmla="*/ 3 w 8"/>
                <a:gd name="T15" fmla="*/ 11 h 11"/>
                <a:gd name="T16" fmla="*/ 5 w 8"/>
                <a:gd name="T17" fmla="*/ 11 h 11"/>
                <a:gd name="T18" fmla="*/ 8 w 8"/>
                <a:gd name="T19" fmla="*/ 10 h 11"/>
                <a:gd name="T20" fmla="*/ 8 w 8"/>
                <a:gd name="T21" fmla="*/ 7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7"/>
                  </a:moveTo>
                  <a:lnTo>
                    <a:pt x="8" y="7"/>
                  </a:lnTo>
                  <a:lnTo>
                    <a:pt x="8" y="0"/>
                  </a:lnTo>
                  <a:lnTo>
                    <a:pt x="0" y="2"/>
                  </a:lnTo>
                  <a:lnTo>
                    <a:pt x="2" y="8"/>
                  </a:lnTo>
                  <a:lnTo>
                    <a:pt x="8" y="7"/>
                  </a:lnTo>
                  <a:lnTo>
                    <a:pt x="2" y="8"/>
                  </a:lnTo>
                  <a:lnTo>
                    <a:pt x="3" y="11"/>
                  </a:lnTo>
                  <a:lnTo>
                    <a:pt x="5" y="11"/>
                  </a:lnTo>
                  <a:lnTo>
                    <a:pt x="8" y="10"/>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2" name="Freeform 3166"/>
            <p:cNvSpPr>
              <a:spLocks/>
            </p:cNvSpPr>
            <p:nvPr/>
          </p:nvSpPr>
          <p:spPr bwMode="auto">
            <a:xfrm>
              <a:off x="3800" y="3172"/>
              <a:ext cx="8" cy="13"/>
            </a:xfrm>
            <a:custGeom>
              <a:avLst/>
              <a:gdLst>
                <a:gd name="T0" fmla="*/ 0 w 8"/>
                <a:gd name="T1" fmla="*/ 9 h 13"/>
                <a:gd name="T2" fmla="*/ 8 w 8"/>
                <a:gd name="T3" fmla="*/ 8 h 13"/>
                <a:gd name="T4" fmla="*/ 6 w 8"/>
                <a:gd name="T5" fmla="*/ 0 h 13"/>
                <a:gd name="T6" fmla="*/ 0 w 8"/>
                <a:gd name="T7" fmla="*/ 1 h 13"/>
                <a:gd name="T8" fmla="*/ 0 w 8"/>
                <a:gd name="T9" fmla="*/ 8 h 13"/>
                <a:gd name="T10" fmla="*/ 0 w 8"/>
                <a:gd name="T11" fmla="*/ 9 h 13"/>
                <a:gd name="T12" fmla="*/ 0 w 8"/>
                <a:gd name="T13" fmla="*/ 8 h 13"/>
                <a:gd name="T14" fmla="*/ 1 w 8"/>
                <a:gd name="T15" fmla="*/ 11 h 13"/>
                <a:gd name="T16" fmla="*/ 5 w 8"/>
                <a:gd name="T17" fmla="*/ 13 h 13"/>
                <a:gd name="T18" fmla="*/ 8 w 8"/>
                <a:gd name="T19" fmla="*/ 11 h 13"/>
                <a:gd name="T20" fmla="*/ 8 w 8"/>
                <a:gd name="T21" fmla="*/ 8 h 13"/>
                <a:gd name="T22" fmla="*/ 0 w 8"/>
                <a:gd name="T23" fmla="*/ 9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3">
                  <a:moveTo>
                    <a:pt x="0" y="9"/>
                  </a:moveTo>
                  <a:lnTo>
                    <a:pt x="8" y="8"/>
                  </a:lnTo>
                  <a:lnTo>
                    <a:pt x="6" y="0"/>
                  </a:lnTo>
                  <a:lnTo>
                    <a:pt x="0" y="1"/>
                  </a:lnTo>
                  <a:lnTo>
                    <a:pt x="0" y="8"/>
                  </a:lnTo>
                  <a:lnTo>
                    <a:pt x="0" y="9"/>
                  </a:lnTo>
                  <a:lnTo>
                    <a:pt x="0" y="8"/>
                  </a:lnTo>
                  <a:lnTo>
                    <a:pt x="1" y="11"/>
                  </a:lnTo>
                  <a:lnTo>
                    <a:pt x="5" y="13"/>
                  </a:lnTo>
                  <a:lnTo>
                    <a:pt x="8" y="11"/>
                  </a:lnTo>
                  <a:lnTo>
                    <a:pt x="8" y="8"/>
                  </a:lnTo>
                  <a:lnTo>
                    <a:pt x="0" y="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3" name="Freeform 3167"/>
            <p:cNvSpPr>
              <a:spLocks/>
            </p:cNvSpPr>
            <p:nvPr/>
          </p:nvSpPr>
          <p:spPr bwMode="auto">
            <a:xfrm>
              <a:off x="3800" y="3180"/>
              <a:ext cx="9" cy="11"/>
            </a:xfrm>
            <a:custGeom>
              <a:avLst/>
              <a:gdLst>
                <a:gd name="T0" fmla="*/ 9 w 9"/>
                <a:gd name="T1" fmla="*/ 6 h 11"/>
                <a:gd name="T2" fmla="*/ 9 w 9"/>
                <a:gd name="T3" fmla="*/ 6 h 11"/>
                <a:gd name="T4" fmla="*/ 8 w 9"/>
                <a:gd name="T5" fmla="*/ 0 h 11"/>
                <a:gd name="T6" fmla="*/ 0 w 9"/>
                <a:gd name="T7" fmla="*/ 1 h 11"/>
                <a:gd name="T8" fmla="*/ 1 w 9"/>
                <a:gd name="T9" fmla="*/ 8 h 11"/>
                <a:gd name="T10" fmla="*/ 9 w 9"/>
                <a:gd name="T11" fmla="*/ 6 h 11"/>
                <a:gd name="T12" fmla="*/ 1 w 9"/>
                <a:gd name="T13" fmla="*/ 8 h 11"/>
                <a:gd name="T14" fmla="*/ 3 w 9"/>
                <a:gd name="T15" fmla="*/ 11 h 11"/>
                <a:gd name="T16" fmla="*/ 6 w 9"/>
                <a:gd name="T17" fmla="*/ 11 h 11"/>
                <a:gd name="T18" fmla="*/ 8 w 9"/>
                <a:gd name="T19" fmla="*/ 9 h 11"/>
                <a:gd name="T20" fmla="*/ 9 w 9"/>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1">
                  <a:moveTo>
                    <a:pt x="9" y="6"/>
                  </a:moveTo>
                  <a:lnTo>
                    <a:pt x="9" y="6"/>
                  </a:lnTo>
                  <a:lnTo>
                    <a:pt x="8" y="0"/>
                  </a:lnTo>
                  <a:lnTo>
                    <a:pt x="0" y="1"/>
                  </a:lnTo>
                  <a:lnTo>
                    <a:pt x="1" y="8"/>
                  </a:lnTo>
                  <a:lnTo>
                    <a:pt x="9" y="6"/>
                  </a:lnTo>
                  <a:lnTo>
                    <a:pt x="1" y="8"/>
                  </a:lnTo>
                  <a:lnTo>
                    <a:pt x="3" y="11"/>
                  </a:lnTo>
                  <a:lnTo>
                    <a:pt x="6" y="11"/>
                  </a:lnTo>
                  <a:lnTo>
                    <a:pt x="8" y="9"/>
                  </a:lnTo>
                  <a:lnTo>
                    <a:pt x="9"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4" name="Freeform 3168"/>
            <p:cNvSpPr>
              <a:spLocks/>
            </p:cNvSpPr>
            <p:nvPr/>
          </p:nvSpPr>
          <p:spPr bwMode="auto">
            <a:xfrm>
              <a:off x="3801" y="3186"/>
              <a:ext cx="8" cy="13"/>
            </a:xfrm>
            <a:custGeom>
              <a:avLst/>
              <a:gdLst>
                <a:gd name="T0" fmla="*/ 2 w 8"/>
                <a:gd name="T1" fmla="*/ 10 h 13"/>
                <a:gd name="T2" fmla="*/ 8 w 8"/>
                <a:gd name="T3" fmla="*/ 8 h 13"/>
                <a:gd name="T4" fmla="*/ 8 w 8"/>
                <a:gd name="T5" fmla="*/ 0 h 13"/>
                <a:gd name="T6" fmla="*/ 0 w 8"/>
                <a:gd name="T7" fmla="*/ 2 h 13"/>
                <a:gd name="T8" fmla="*/ 2 w 8"/>
                <a:gd name="T9" fmla="*/ 10 h 13"/>
                <a:gd name="T10" fmla="*/ 2 w 8"/>
                <a:gd name="T11" fmla="*/ 10 h 13"/>
                <a:gd name="T12" fmla="*/ 2 w 8"/>
                <a:gd name="T13" fmla="*/ 10 h 13"/>
                <a:gd name="T14" fmla="*/ 4 w 8"/>
                <a:gd name="T15" fmla="*/ 11 h 13"/>
                <a:gd name="T16" fmla="*/ 5 w 8"/>
                <a:gd name="T17" fmla="*/ 13 h 13"/>
                <a:gd name="T18" fmla="*/ 8 w 8"/>
                <a:gd name="T19" fmla="*/ 11 h 13"/>
                <a:gd name="T20" fmla="*/ 8 w 8"/>
                <a:gd name="T21" fmla="*/ 8 h 13"/>
                <a:gd name="T22" fmla="*/ 2 w 8"/>
                <a:gd name="T23" fmla="*/ 1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3">
                  <a:moveTo>
                    <a:pt x="2" y="10"/>
                  </a:moveTo>
                  <a:lnTo>
                    <a:pt x="8" y="8"/>
                  </a:lnTo>
                  <a:lnTo>
                    <a:pt x="8" y="0"/>
                  </a:lnTo>
                  <a:lnTo>
                    <a:pt x="0" y="2"/>
                  </a:lnTo>
                  <a:lnTo>
                    <a:pt x="2" y="10"/>
                  </a:lnTo>
                  <a:lnTo>
                    <a:pt x="4" y="11"/>
                  </a:lnTo>
                  <a:lnTo>
                    <a:pt x="5" y="13"/>
                  </a:lnTo>
                  <a:lnTo>
                    <a:pt x="8" y="11"/>
                  </a:lnTo>
                  <a:lnTo>
                    <a:pt x="8" y="8"/>
                  </a:lnTo>
                  <a:lnTo>
                    <a:pt x="2"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5" name="Freeform 3169"/>
            <p:cNvSpPr>
              <a:spLocks/>
            </p:cNvSpPr>
            <p:nvPr/>
          </p:nvSpPr>
          <p:spPr bwMode="auto">
            <a:xfrm>
              <a:off x="3803" y="3194"/>
              <a:ext cx="8" cy="12"/>
            </a:xfrm>
            <a:custGeom>
              <a:avLst/>
              <a:gdLst>
                <a:gd name="T0" fmla="*/ 0 w 8"/>
                <a:gd name="T1" fmla="*/ 8 h 12"/>
                <a:gd name="T2" fmla="*/ 8 w 8"/>
                <a:gd name="T3" fmla="*/ 8 h 12"/>
                <a:gd name="T4" fmla="*/ 6 w 8"/>
                <a:gd name="T5" fmla="*/ 0 h 12"/>
                <a:gd name="T6" fmla="*/ 0 w 8"/>
                <a:gd name="T7" fmla="*/ 2 h 12"/>
                <a:gd name="T8" fmla="*/ 0 w 8"/>
                <a:gd name="T9" fmla="*/ 8 h 12"/>
                <a:gd name="T10" fmla="*/ 0 w 8"/>
                <a:gd name="T11" fmla="*/ 8 h 12"/>
                <a:gd name="T12" fmla="*/ 0 w 8"/>
                <a:gd name="T13" fmla="*/ 8 h 12"/>
                <a:gd name="T14" fmla="*/ 2 w 8"/>
                <a:gd name="T15" fmla="*/ 12 h 12"/>
                <a:gd name="T16" fmla="*/ 5 w 8"/>
                <a:gd name="T17" fmla="*/ 12 h 12"/>
                <a:gd name="T18" fmla="*/ 6 w 8"/>
                <a:gd name="T19" fmla="*/ 10 h 12"/>
                <a:gd name="T20" fmla="*/ 8 w 8"/>
                <a:gd name="T21" fmla="*/ 8 h 12"/>
                <a:gd name="T22" fmla="*/ 0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0" y="8"/>
                  </a:moveTo>
                  <a:lnTo>
                    <a:pt x="8" y="8"/>
                  </a:lnTo>
                  <a:lnTo>
                    <a:pt x="6" y="0"/>
                  </a:lnTo>
                  <a:lnTo>
                    <a:pt x="0" y="2"/>
                  </a:lnTo>
                  <a:lnTo>
                    <a:pt x="0" y="8"/>
                  </a:lnTo>
                  <a:lnTo>
                    <a:pt x="2" y="12"/>
                  </a:lnTo>
                  <a:lnTo>
                    <a:pt x="5" y="12"/>
                  </a:lnTo>
                  <a:lnTo>
                    <a:pt x="6" y="10"/>
                  </a:lnTo>
                  <a:lnTo>
                    <a:pt x="8" y="8"/>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6" name="Freeform 3170"/>
            <p:cNvSpPr>
              <a:spLocks/>
            </p:cNvSpPr>
            <p:nvPr/>
          </p:nvSpPr>
          <p:spPr bwMode="auto">
            <a:xfrm>
              <a:off x="3803" y="3202"/>
              <a:ext cx="8" cy="12"/>
            </a:xfrm>
            <a:custGeom>
              <a:avLst/>
              <a:gdLst>
                <a:gd name="T0" fmla="*/ 2 w 8"/>
                <a:gd name="T1" fmla="*/ 8 h 12"/>
                <a:gd name="T2" fmla="*/ 8 w 8"/>
                <a:gd name="T3" fmla="*/ 7 h 12"/>
                <a:gd name="T4" fmla="*/ 8 w 8"/>
                <a:gd name="T5" fmla="*/ 0 h 12"/>
                <a:gd name="T6" fmla="*/ 0 w 8"/>
                <a:gd name="T7" fmla="*/ 0 h 12"/>
                <a:gd name="T8" fmla="*/ 2 w 8"/>
                <a:gd name="T9" fmla="*/ 8 h 12"/>
                <a:gd name="T10" fmla="*/ 2 w 8"/>
                <a:gd name="T11" fmla="*/ 8 h 12"/>
                <a:gd name="T12" fmla="*/ 2 w 8"/>
                <a:gd name="T13" fmla="*/ 8 h 12"/>
                <a:gd name="T14" fmla="*/ 3 w 8"/>
                <a:gd name="T15" fmla="*/ 12 h 12"/>
                <a:gd name="T16" fmla="*/ 5 w 8"/>
                <a:gd name="T17" fmla="*/ 12 h 12"/>
                <a:gd name="T18" fmla="*/ 8 w 8"/>
                <a:gd name="T19" fmla="*/ 10 h 12"/>
                <a:gd name="T20" fmla="*/ 8 w 8"/>
                <a:gd name="T21" fmla="*/ 7 h 12"/>
                <a:gd name="T22" fmla="*/ 2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2" y="8"/>
                  </a:moveTo>
                  <a:lnTo>
                    <a:pt x="8" y="7"/>
                  </a:lnTo>
                  <a:lnTo>
                    <a:pt x="8" y="0"/>
                  </a:lnTo>
                  <a:lnTo>
                    <a:pt x="0" y="0"/>
                  </a:lnTo>
                  <a:lnTo>
                    <a:pt x="2" y="8"/>
                  </a:lnTo>
                  <a:lnTo>
                    <a:pt x="3" y="12"/>
                  </a:lnTo>
                  <a:lnTo>
                    <a:pt x="5" y="12"/>
                  </a:lnTo>
                  <a:lnTo>
                    <a:pt x="8" y="10"/>
                  </a:lnTo>
                  <a:lnTo>
                    <a:pt x="8" y="7"/>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7" name="Freeform 3171"/>
            <p:cNvSpPr>
              <a:spLocks/>
            </p:cNvSpPr>
            <p:nvPr/>
          </p:nvSpPr>
          <p:spPr bwMode="auto">
            <a:xfrm>
              <a:off x="3805" y="3209"/>
              <a:ext cx="8" cy="13"/>
            </a:xfrm>
            <a:custGeom>
              <a:avLst/>
              <a:gdLst>
                <a:gd name="T0" fmla="*/ 8 w 8"/>
                <a:gd name="T1" fmla="*/ 8 h 13"/>
                <a:gd name="T2" fmla="*/ 8 w 8"/>
                <a:gd name="T3" fmla="*/ 8 h 13"/>
                <a:gd name="T4" fmla="*/ 6 w 8"/>
                <a:gd name="T5" fmla="*/ 0 h 13"/>
                <a:gd name="T6" fmla="*/ 0 w 8"/>
                <a:gd name="T7" fmla="*/ 1 h 13"/>
                <a:gd name="T8" fmla="*/ 0 w 8"/>
                <a:gd name="T9" fmla="*/ 8 h 13"/>
                <a:gd name="T10" fmla="*/ 8 w 8"/>
                <a:gd name="T11" fmla="*/ 8 h 13"/>
                <a:gd name="T12" fmla="*/ 0 w 8"/>
                <a:gd name="T13" fmla="*/ 8 h 13"/>
                <a:gd name="T14" fmla="*/ 1 w 8"/>
                <a:gd name="T15" fmla="*/ 11 h 13"/>
                <a:gd name="T16" fmla="*/ 4 w 8"/>
                <a:gd name="T17" fmla="*/ 13 h 13"/>
                <a:gd name="T18" fmla="*/ 8 w 8"/>
                <a:gd name="T19" fmla="*/ 11 h 13"/>
                <a:gd name="T20" fmla="*/ 8 w 8"/>
                <a:gd name="T21" fmla="*/ 8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3">
                  <a:moveTo>
                    <a:pt x="8" y="8"/>
                  </a:moveTo>
                  <a:lnTo>
                    <a:pt x="8" y="8"/>
                  </a:lnTo>
                  <a:lnTo>
                    <a:pt x="6" y="0"/>
                  </a:lnTo>
                  <a:lnTo>
                    <a:pt x="0" y="1"/>
                  </a:lnTo>
                  <a:lnTo>
                    <a:pt x="0" y="8"/>
                  </a:lnTo>
                  <a:lnTo>
                    <a:pt x="8" y="8"/>
                  </a:lnTo>
                  <a:lnTo>
                    <a:pt x="0" y="8"/>
                  </a:lnTo>
                  <a:lnTo>
                    <a:pt x="1" y="11"/>
                  </a:lnTo>
                  <a:lnTo>
                    <a:pt x="4" y="13"/>
                  </a:lnTo>
                  <a:lnTo>
                    <a:pt x="8" y="11"/>
                  </a:lnTo>
                  <a:lnTo>
                    <a:pt x="8"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8" name="Freeform 3172"/>
            <p:cNvSpPr>
              <a:spLocks/>
            </p:cNvSpPr>
            <p:nvPr/>
          </p:nvSpPr>
          <p:spPr bwMode="auto">
            <a:xfrm>
              <a:off x="3805" y="3217"/>
              <a:ext cx="9" cy="11"/>
            </a:xfrm>
            <a:custGeom>
              <a:avLst/>
              <a:gdLst>
                <a:gd name="T0" fmla="*/ 1 w 9"/>
                <a:gd name="T1" fmla="*/ 8 h 11"/>
                <a:gd name="T2" fmla="*/ 9 w 9"/>
                <a:gd name="T3" fmla="*/ 8 h 11"/>
                <a:gd name="T4" fmla="*/ 8 w 9"/>
                <a:gd name="T5" fmla="*/ 0 h 11"/>
                <a:gd name="T6" fmla="*/ 0 w 9"/>
                <a:gd name="T7" fmla="*/ 0 h 11"/>
                <a:gd name="T8" fmla="*/ 1 w 9"/>
                <a:gd name="T9" fmla="*/ 8 h 11"/>
                <a:gd name="T10" fmla="*/ 1 w 9"/>
                <a:gd name="T11" fmla="*/ 8 h 11"/>
                <a:gd name="T12" fmla="*/ 1 w 9"/>
                <a:gd name="T13" fmla="*/ 8 h 11"/>
                <a:gd name="T14" fmla="*/ 3 w 9"/>
                <a:gd name="T15" fmla="*/ 11 h 11"/>
                <a:gd name="T16" fmla="*/ 6 w 9"/>
                <a:gd name="T17" fmla="*/ 11 h 11"/>
                <a:gd name="T18" fmla="*/ 8 w 9"/>
                <a:gd name="T19" fmla="*/ 10 h 11"/>
                <a:gd name="T20" fmla="*/ 9 w 9"/>
                <a:gd name="T21" fmla="*/ 8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8"/>
                  </a:lnTo>
                  <a:lnTo>
                    <a:pt x="8" y="0"/>
                  </a:lnTo>
                  <a:lnTo>
                    <a:pt x="0" y="0"/>
                  </a:lnTo>
                  <a:lnTo>
                    <a:pt x="1" y="8"/>
                  </a:lnTo>
                  <a:lnTo>
                    <a:pt x="3" y="11"/>
                  </a:lnTo>
                  <a:lnTo>
                    <a:pt x="6" y="11"/>
                  </a:lnTo>
                  <a:lnTo>
                    <a:pt x="8" y="10"/>
                  </a:lnTo>
                  <a:lnTo>
                    <a:pt x="9" y="8"/>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9" name="Freeform 3173"/>
            <p:cNvSpPr>
              <a:spLocks/>
            </p:cNvSpPr>
            <p:nvPr/>
          </p:nvSpPr>
          <p:spPr bwMode="auto">
            <a:xfrm>
              <a:off x="3806" y="3225"/>
              <a:ext cx="8" cy="11"/>
            </a:xfrm>
            <a:custGeom>
              <a:avLst/>
              <a:gdLst>
                <a:gd name="T0" fmla="*/ 2 w 8"/>
                <a:gd name="T1" fmla="*/ 8 h 11"/>
                <a:gd name="T2" fmla="*/ 8 w 8"/>
                <a:gd name="T3" fmla="*/ 6 h 11"/>
                <a:gd name="T4" fmla="*/ 8 w 8"/>
                <a:gd name="T5" fmla="*/ 0 h 11"/>
                <a:gd name="T6" fmla="*/ 0 w 8"/>
                <a:gd name="T7" fmla="*/ 0 h 11"/>
                <a:gd name="T8" fmla="*/ 2 w 8"/>
                <a:gd name="T9" fmla="*/ 8 h 11"/>
                <a:gd name="T10" fmla="*/ 2 w 8"/>
                <a:gd name="T11" fmla="*/ 8 h 11"/>
                <a:gd name="T12" fmla="*/ 2 w 8"/>
                <a:gd name="T13" fmla="*/ 8 h 11"/>
                <a:gd name="T14" fmla="*/ 3 w 8"/>
                <a:gd name="T15" fmla="*/ 10 h 11"/>
                <a:gd name="T16" fmla="*/ 5 w 8"/>
                <a:gd name="T17" fmla="*/ 11 h 11"/>
                <a:gd name="T18" fmla="*/ 8 w 8"/>
                <a:gd name="T19" fmla="*/ 10 h 11"/>
                <a:gd name="T20" fmla="*/ 8 w 8"/>
                <a:gd name="T21" fmla="*/ 6 h 11"/>
                <a:gd name="T22" fmla="*/ 2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2" y="8"/>
                  </a:moveTo>
                  <a:lnTo>
                    <a:pt x="8" y="6"/>
                  </a:lnTo>
                  <a:lnTo>
                    <a:pt x="8" y="0"/>
                  </a:lnTo>
                  <a:lnTo>
                    <a:pt x="0" y="0"/>
                  </a:lnTo>
                  <a:lnTo>
                    <a:pt x="2" y="8"/>
                  </a:lnTo>
                  <a:lnTo>
                    <a:pt x="3" y="10"/>
                  </a:lnTo>
                  <a:lnTo>
                    <a:pt x="5" y="11"/>
                  </a:lnTo>
                  <a:lnTo>
                    <a:pt x="8" y="10"/>
                  </a:lnTo>
                  <a:lnTo>
                    <a:pt x="8" y="6"/>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0" name="Freeform 3174"/>
            <p:cNvSpPr>
              <a:spLocks/>
            </p:cNvSpPr>
            <p:nvPr/>
          </p:nvSpPr>
          <p:spPr bwMode="auto">
            <a:xfrm>
              <a:off x="3808" y="3231"/>
              <a:ext cx="8" cy="12"/>
            </a:xfrm>
            <a:custGeom>
              <a:avLst/>
              <a:gdLst>
                <a:gd name="T0" fmla="*/ 0 w 8"/>
                <a:gd name="T1" fmla="*/ 8 h 12"/>
                <a:gd name="T2" fmla="*/ 8 w 8"/>
                <a:gd name="T3" fmla="*/ 8 h 12"/>
                <a:gd name="T4" fmla="*/ 6 w 8"/>
                <a:gd name="T5" fmla="*/ 0 h 12"/>
                <a:gd name="T6" fmla="*/ 0 w 8"/>
                <a:gd name="T7" fmla="*/ 2 h 12"/>
                <a:gd name="T8" fmla="*/ 0 w 8"/>
                <a:gd name="T9" fmla="*/ 8 h 12"/>
                <a:gd name="T10" fmla="*/ 0 w 8"/>
                <a:gd name="T11" fmla="*/ 8 h 12"/>
                <a:gd name="T12" fmla="*/ 0 w 8"/>
                <a:gd name="T13" fmla="*/ 8 h 12"/>
                <a:gd name="T14" fmla="*/ 1 w 8"/>
                <a:gd name="T15" fmla="*/ 12 h 12"/>
                <a:gd name="T16" fmla="*/ 5 w 8"/>
                <a:gd name="T17" fmla="*/ 12 h 12"/>
                <a:gd name="T18" fmla="*/ 6 w 8"/>
                <a:gd name="T19" fmla="*/ 12 h 12"/>
                <a:gd name="T20" fmla="*/ 8 w 8"/>
                <a:gd name="T21" fmla="*/ 8 h 12"/>
                <a:gd name="T22" fmla="*/ 0 w 8"/>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2">
                  <a:moveTo>
                    <a:pt x="0" y="8"/>
                  </a:moveTo>
                  <a:lnTo>
                    <a:pt x="8" y="8"/>
                  </a:lnTo>
                  <a:lnTo>
                    <a:pt x="6" y="0"/>
                  </a:lnTo>
                  <a:lnTo>
                    <a:pt x="0" y="2"/>
                  </a:lnTo>
                  <a:lnTo>
                    <a:pt x="0" y="8"/>
                  </a:lnTo>
                  <a:lnTo>
                    <a:pt x="1" y="12"/>
                  </a:lnTo>
                  <a:lnTo>
                    <a:pt x="5" y="12"/>
                  </a:lnTo>
                  <a:lnTo>
                    <a:pt x="6" y="12"/>
                  </a:lnTo>
                  <a:lnTo>
                    <a:pt x="8" y="8"/>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1" name="Freeform 3175"/>
            <p:cNvSpPr>
              <a:spLocks/>
            </p:cNvSpPr>
            <p:nvPr/>
          </p:nvSpPr>
          <p:spPr bwMode="auto">
            <a:xfrm>
              <a:off x="3808" y="3239"/>
              <a:ext cx="9" cy="12"/>
            </a:xfrm>
            <a:custGeom>
              <a:avLst/>
              <a:gdLst>
                <a:gd name="T0" fmla="*/ 9 w 9"/>
                <a:gd name="T1" fmla="*/ 7 h 12"/>
                <a:gd name="T2" fmla="*/ 9 w 9"/>
                <a:gd name="T3" fmla="*/ 7 h 12"/>
                <a:gd name="T4" fmla="*/ 8 w 9"/>
                <a:gd name="T5" fmla="*/ 0 h 12"/>
                <a:gd name="T6" fmla="*/ 0 w 9"/>
                <a:gd name="T7" fmla="*/ 0 h 12"/>
                <a:gd name="T8" fmla="*/ 1 w 9"/>
                <a:gd name="T9" fmla="*/ 9 h 12"/>
                <a:gd name="T10" fmla="*/ 9 w 9"/>
                <a:gd name="T11" fmla="*/ 7 h 12"/>
                <a:gd name="T12" fmla="*/ 1 w 9"/>
                <a:gd name="T13" fmla="*/ 9 h 12"/>
                <a:gd name="T14" fmla="*/ 3 w 9"/>
                <a:gd name="T15" fmla="*/ 12 h 12"/>
                <a:gd name="T16" fmla="*/ 6 w 9"/>
                <a:gd name="T17" fmla="*/ 12 h 12"/>
                <a:gd name="T18" fmla="*/ 8 w 9"/>
                <a:gd name="T19" fmla="*/ 10 h 12"/>
                <a:gd name="T20" fmla="*/ 9 w 9"/>
                <a:gd name="T21" fmla="*/ 7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2">
                  <a:moveTo>
                    <a:pt x="9" y="7"/>
                  </a:moveTo>
                  <a:lnTo>
                    <a:pt x="9" y="7"/>
                  </a:lnTo>
                  <a:lnTo>
                    <a:pt x="8" y="0"/>
                  </a:lnTo>
                  <a:lnTo>
                    <a:pt x="0" y="0"/>
                  </a:lnTo>
                  <a:lnTo>
                    <a:pt x="1" y="9"/>
                  </a:lnTo>
                  <a:lnTo>
                    <a:pt x="9" y="7"/>
                  </a:lnTo>
                  <a:lnTo>
                    <a:pt x="1" y="9"/>
                  </a:lnTo>
                  <a:lnTo>
                    <a:pt x="3" y="12"/>
                  </a:lnTo>
                  <a:lnTo>
                    <a:pt x="6" y="12"/>
                  </a:lnTo>
                  <a:lnTo>
                    <a:pt x="8" y="10"/>
                  </a:lnTo>
                  <a:lnTo>
                    <a:pt x="9"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2" name="Freeform 3176"/>
            <p:cNvSpPr>
              <a:spLocks/>
            </p:cNvSpPr>
            <p:nvPr/>
          </p:nvSpPr>
          <p:spPr bwMode="auto">
            <a:xfrm>
              <a:off x="3809" y="3246"/>
              <a:ext cx="8" cy="13"/>
            </a:xfrm>
            <a:custGeom>
              <a:avLst/>
              <a:gdLst>
                <a:gd name="T0" fmla="*/ 0 w 8"/>
                <a:gd name="T1" fmla="*/ 10 h 13"/>
                <a:gd name="T2" fmla="*/ 8 w 8"/>
                <a:gd name="T3" fmla="*/ 8 h 13"/>
                <a:gd name="T4" fmla="*/ 8 w 8"/>
                <a:gd name="T5" fmla="*/ 0 h 13"/>
                <a:gd name="T6" fmla="*/ 0 w 8"/>
                <a:gd name="T7" fmla="*/ 2 h 13"/>
                <a:gd name="T8" fmla="*/ 0 w 8"/>
                <a:gd name="T9" fmla="*/ 10 h 13"/>
                <a:gd name="T10" fmla="*/ 0 w 8"/>
                <a:gd name="T11" fmla="*/ 10 h 13"/>
                <a:gd name="T12" fmla="*/ 0 w 8"/>
                <a:gd name="T13" fmla="*/ 10 h 13"/>
                <a:gd name="T14" fmla="*/ 2 w 8"/>
                <a:gd name="T15" fmla="*/ 11 h 13"/>
                <a:gd name="T16" fmla="*/ 5 w 8"/>
                <a:gd name="T17" fmla="*/ 13 h 13"/>
                <a:gd name="T18" fmla="*/ 8 w 8"/>
                <a:gd name="T19" fmla="*/ 11 h 13"/>
                <a:gd name="T20" fmla="*/ 8 w 8"/>
                <a:gd name="T21" fmla="*/ 8 h 13"/>
                <a:gd name="T22" fmla="*/ 0 w 8"/>
                <a:gd name="T23" fmla="*/ 1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3">
                  <a:moveTo>
                    <a:pt x="0" y="10"/>
                  </a:moveTo>
                  <a:lnTo>
                    <a:pt x="8" y="8"/>
                  </a:lnTo>
                  <a:lnTo>
                    <a:pt x="8" y="0"/>
                  </a:lnTo>
                  <a:lnTo>
                    <a:pt x="0" y="2"/>
                  </a:lnTo>
                  <a:lnTo>
                    <a:pt x="0" y="10"/>
                  </a:lnTo>
                  <a:lnTo>
                    <a:pt x="2" y="11"/>
                  </a:lnTo>
                  <a:lnTo>
                    <a:pt x="5" y="13"/>
                  </a:lnTo>
                  <a:lnTo>
                    <a:pt x="8" y="11"/>
                  </a:lnTo>
                  <a:lnTo>
                    <a:pt x="8" y="8"/>
                  </a:lnTo>
                  <a:lnTo>
                    <a:pt x="0" y="1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3" name="Freeform 3177"/>
            <p:cNvSpPr>
              <a:spLocks/>
            </p:cNvSpPr>
            <p:nvPr/>
          </p:nvSpPr>
          <p:spPr bwMode="auto">
            <a:xfrm>
              <a:off x="3809" y="3254"/>
              <a:ext cx="10" cy="11"/>
            </a:xfrm>
            <a:custGeom>
              <a:avLst/>
              <a:gdLst>
                <a:gd name="T0" fmla="*/ 2 w 10"/>
                <a:gd name="T1" fmla="*/ 8 h 11"/>
                <a:gd name="T2" fmla="*/ 10 w 10"/>
                <a:gd name="T3" fmla="*/ 6 h 11"/>
                <a:gd name="T4" fmla="*/ 8 w 10"/>
                <a:gd name="T5" fmla="*/ 0 h 11"/>
                <a:gd name="T6" fmla="*/ 0 w 10"/>
                <a:gd name="T7" fmla="*/ 2 h 11"/>
                <a:gd name="T8" fmla="*/ 2 w 10"/>
                <a:gd name="T9" fmla="*/ 8 h 11"/>
                <a:gd name="T10" fmla="*/ 2 w 10"/>
                <a:gd name="T11" fmla="*/ 8 h 11"/>
                <a:gd name="T12" fmla="*/ 2 w 10"/>
                <a:gd name="T13" fmla="*/ 8 h 11"/>
                <a:gd name="T14" fmla="*/ 4 w 10"/>
                <a:gd name="T15" fmla="*/ 11 h 11"/>
                <a:gd name="T16" fmla="*/ 7 w 10"/>
                <a:gd name="T17" fmla="*/ 11 h 11"/>
                <a:gd name="T18" fmla="*/ 8 w 10"/>
                <a:gd name="T19" fmla="*/ 10 h 11"/>
                <a:gd name="T20" fmla="*/ 10 w 10"/>
                <a:gd name="T21" fmla="*/ 6 h 11"/>
                <a:gd name="T22" fmla="*/ 2 w 10"/>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1">
                  <a:moveTo>
                    <a:pt x="2" y="8"/>
                  </a:moveTo>
                  <a:lnTo>
                    <a:pt x="10" y="6"/>
                  </a:lnTo>
                  <a:lnTo>
                    <a:pt x="8" y="0"/>
                  </a:lnTo>
                  <a:lnTo>
                    <a:pt x="0" y="2"/>
                  </a:lnTo>
                  <a:lnTo>
                    <a:pt x="2" y="8"/>
                  </a:lnTo>
                  <a:lnTo>
                    <a:pt x="4" y="11"/>
                  </a:lnTo>
                  <a:lnTo>
                    <a:pt x="7" y="11"/>
                  </a:lnTo>
                  <a:lnTo>
                    <a:pt x="8" y="10"/>
                  </a:lnTo>
                  <a:lnTo>
                    <a:pt x="10" y="6"/>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4" name="Freeform 3178"/>
            <p:cNvSpPr>
              <a:spLocks/>
            </p:cNvSpPr>
            <p:nvPr/>
          </p:nvSpPr>
          <p:spPr bwMode="auto">
            <a:xfrm>
              <a:off x="3811" y="3260"/>
              <a:ext cx="8" cy="13"/>
            </a:xfrm>
            <a:custGeom>
              <a:avLst/>
              <a:gdLst>
                <a:gd name="T0" fmla="*/ 8 w 8"/>
                <a:gd name="T1" fmla="*/ 9 h 13"/>
                <a:gd name="T2" fmla="*/ 8 w 8"/>
                <a:gd name="T3" fmla="*/ 9 h 13"/>
                <a:gd name="T4" fmla="*/ 8 w 8"/>
                <a:gd name="T5" fmla="*/ 0 h 13"/>
                <a:gd name="T6" fmla="*/ 0 w 8"/>
                <a:gd name="T7" fmla="*/ 2 h 13"/>
                <a:gd name="T8" fmla="*/ 2 w 8"/>
                <a:gd name="T9" fmla="*/ 10 h 13"/>
                <a:gd name="T10" fmla="*/ 8 w 8"/>
                <a:gd name="T11" fmla="*/ 9 h 13"/>
                <a:gd name="T12" fmla="*/ 2 w 8"/>
                <a:gd name="T13" fmla="*/ 10 h 13"/>
                <a:gd name="T14" fmla="*/ 3 w 8"/>
                <a:gd name="T15" fmla="*/ 12 h 13"/>
                <a:gd name="T16" fmla="*/ 5 w 8"/>
                <a:gd name="T17" fmla="*/ 13 h 13"/>
                <a:gd name="T18" fmla="*/ 8 w 8"/>
                <a:gd name="T19" fmla="*/ 12 h 13"/>
                <a:gd name="T20" fmla="*/ 8 w 8"/>
                <a:gd name="T21" fmla="*/ 9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3">
                  <a:moveTo>
                    <a:pt x="8" y="9"/>
                  </a:moveTo>
                  <a:lnTo>
                    <a:pt x="8" y="9"/>
                  </a:lnTo>
                  <a:lnTo>
                    <a:pt x="8" y="0"/>
                  </a:lnTo>
                  <a:lnTo>
                    <a:pt x="0" y="2"/>
                  </a:lnTo>
                  <a:lnTo>
                    <a:pt x="2" y="10"/>
                  </a:lnTo>
                  <a:lnTo>
                    <a:pt x="8" y="9"/>
                  </a:lnTo>
                  <a:lnTo>
                    <a:pt x="2" y="10"/>
                  </a:lnTo>
                  <a:lnTo>
                    <a:pt x="3" y="12"/>
                  </a:lnTo>
                  <a:lnTo>
                    <a:pt x="5" y="13"/>
                  </a:lnTo>
                  <a:lnTo>
                    <a:pt x="8" y="12"/>
                  </a:lnTo>
                  <a:lnTo>
                    <a:pt x="8" y="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5" name="Freeform 3179"/>
            <p:cNvSpPr>
              <a:spLocks/>
            </p:cNvSpPr>
            <p:nvPr/>
          </p:nvSpPr>
          <p:spPr bwMode="auto">
            <a:xfrm>
              <a:off x="3813" y="3269"/>
              <a:ext cx="8" cy="11"/>
            </a:xfrm>
            <a:custGeom>
              <a:avLst/>
              <a:gdLst>
                <a:gd name="T0" fmla="*/ 0 w 8"/>
                <a:gd name="T1" fmla="*/ 8 h 11"/>
                <a:gd name="T2" fmla="*/ 8 w 8"/>
                <a:gd name="T3" fmla="*/ 6 h 11"/>
                <a:gd name="T4" fmla="*/ 6 w 8"/>
                <a:gd name="T5" fmla="*/ 0 h 11"/>
                <a:gd name="T6" fmla="*/ 0 w 8"/>
                <a:gd name="T7" fmla="*/ 0 h 11"/>
                <a:gd name="T8" fmla="*/ 0 w 8"/>
                <a:gd name="T9" fmla="*/ 8 h 11"/>
                <a:gd name="T10" fmla="*/ 0 w 8"/>
                <a:gd name="T11" fmla="*/ 8 h 11"/>
                <a:gd name="T12" fmla="*/ 0 w 8"/>
                <a:gd name="T13" fmla="*/ 8 h 11"/>
                <a:gd name="T14" fmla="*/ 1 w 8"/>
                <a:gd name="T15" fmla="*/ 11 h 11"/>
                <a:gd name="T16" fmla="*/ 4 w 8"/>
                <a:gd name="T17" fmla="*/ 11 h 11"/>
                <a:gd name="T18" fmla="*/ 6 w 8"/>
                <a:gd name="T19" fmla="*/ 9 h 11"/>
                <a:gd name="T20" fmla="*/ 8 w 8"/>
                <a:gd name="T21" fmla="*/ 6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6"/>
                  </a:lnTo>
                  <a:lnTo>
                    <a:pt x="6" y="0"/>
                  </a:lnTo>
                  <a:lnTo>
                    <a:pt x="0" y="0"/>
                  </a:lnTo>
                  <a:lnTo>
                    <a:pt x="0" y="8"/>
                  </a:lnTo>
                  <a:lnTo>
                    <a:pt x="1" y="11"/>
                  </a:lnTo>
                  <a:lnTo>
                    <a:pt x="4" y="11"/>
                  </a:lnTo>
                  <a:lnTo>
                    <a:pt x="6" y="9"/>
                  </a:lnTo>
                  <a:lnTo>
                    <a:pt x="8" y="6"/>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6" name="Freeform 3180"/>
            <p:cNvSpPr>
              <a:spLocks/>
            </p:cNvSpPr>
            <p:nvPr/>
          </p:nvSpPr>
          <p:spPr bwMode="auto">
            <a:xfrm>
              <a:off x="3813" y="3275"/>
              <a:ext cx="9" cy="11"/>
            </a:xfrm>
            <a:custGeom>
              <a:avLst/>
              <a:gdLst>
                <a:gd name="T0" fmla="*/ 1 w 9"/>
                <a:gd name="T1" fmla="*/ 8 h 11"/>
                <a:gd name="T2" fmla="*/ 9 w 9"/>
                <a:gd name="T3" fmla="*/ 8 h 11"/>
                <a:gd name="T4" fmla="*/ 8 w 9"/>
                <a:gd name="T5" fmla="*/ 0 h 11"/>
                <a:gd name="T6" fmla="*/ 0 w 9"/>
                <a:gd name="T7" fmla="*/ 2 h 11"/>
                <a:gd name="T8" fmla="*/ 1 w 9"/>
                <a:gd name="T9" fmla="*/ 8 h 11"/>
                <a:gd name="T10" fmla="*/ 1 w 9"/>
                <a:gd name="T11" fmla="*/ 8 h 11"/>
                <a:gd name="T12" fmla="*/ 1 w 9"/>
                <a:gd name="T13" fmla="*/ 8 h 11"/>
                <a:gd name="T14" fmla="*/ 3 w 9"/>
                <a:gd name="T15" fmla="*/ 11 h 11"/>
                <a:gd name="T16" fmla="*/ 4 w 9"/>
                <a:gd name="T17" fmla="*/ 11 h 11"/>
                <a:gd name="T18" fmla="*/ 8 w 9"/>
                <a:gd name="T19" fmla="*/ 11 h 11"/>
                <a:gd name="T20" fmla="*/ 9 w 9"/>
                <a:gd name="T21" fmla="*/ 8 h 11"/>
                <a:gd name="T22" fmla="*/ 1 w 9"/>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1">
                  <a:moveTo>
                    <a:pt x="1" y="8"/>
                  </a:moveTo>
                  <a:lnTo>
                    <a:pt x="9" y="8"/>
                  </a:lnTo>
                  <a:lnTo>
                    <a:pt x="8" y="0"/>
                  </a:lnTo>
                  <a:lnTo>
                    <a:pt x="0" y="2"/>
                  </a:lnTo>
                  <a:lnTo>
                    <a:pt x="1" y="8"/>
                  </a:lnTo>
                  <a:lnTo>
                    <a:pt x="3" y="11"/>
                  </a:lnTo>
                  <a:lnTo>
                    <a:pt x="4" y="11"/>
                  </a:lnTo>
                  <a:lnTo>
                    <a:pt x="8" y="11"/>
                  </a:lnTo>
                  <a:lnTo>
                    <a:pt x="9" y="8"/>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7" name="Freeform 3181"/>
            <p:cNvSpPr>
              <a:spLocks/>
            </p:cNvSpPr>
            <p:nvPr/>
          </p:nvSpPr>
          <p:spPr bwMode="auto">
            <a:xfrm>
              <a:off x="3814" y="3283"/>
              <a:ext cx="8" cy="11"/>
            </a:xfrm>
            <a:custGeom>
              <a:avLst/>
              <a:gdLst>
                <a:gd name="T0" fmla="*/ 0 w 8"/>
                <a:gd name="T1" fmla="*/ 8 h 11"/>
                <a:gd name="T2" fmla="*/ 8 w 8"/>
                <a:gd name="T3" fmla="*/ 7 h 11"/>
                <a:gd name="T4" fmla="*/ 8 w 8"/>
                <a:gd name="T5" fmla="*/ 0 h 11"/>
                <a:gd name="T6" fmla="*/ 0 w 8"/>
                <a:gd name="T7" fmla="*/ 0 h 11"/>
                <a:gd name="T8" fmla="*/ 0 w 8"/>
                <a:gd name="T9" fmla="*/ 8 h 11"/>
                <a:gd name="T10" fmla="*/ 0 w 8"/>
                <a:gd name="T11" fmla="*/ 8 h 11"/>
                <a:gd name="T12" fmla="*/ 0 w 8"/>
                <a:gd name="T13" fmla="*/ 8 h 11"/>
                <a:gd name="T14" fmla="*/ 2 w 8"/>
                <a:gd name="T15" fmla="*/ 10 h 11"/>
                <a:gd name="T16" fmla="*/ 5 w 8"/>
                <a:gd name="T17" fmla="*/ 11 h 11"/>
                <a:gd name="T18" fmla="*/ 8 w 8"/>
                <a:gd name="T19" fmla="*/ 10 h 11"/>
                <a:gd name="T20" fmla="*/ 8 w 8"/>
                <a:gd name="T21" fmla="*/ 7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7"/>
                  </a:lnTo>
                  <a:lnTo>
                    <a:pt x="8" y="0"/>
                  </a:lnTo>
                  <a:lnTo>
                    <a:pt x="0" y="0"/>
                  </a:lnTo>
                  <a:lnTo>
                    <a:pt x="0" y="8"/>
                  </a:lnTo>
                  <a:lnTo>
                    <a:pt x="2" y="10"/>
                  </a:lnTo>
                  <a:lnTo>
                    <a:pt x="5" y="11"/>
                  </a:lnTo>
                  <a:lnTo>
                    <a:pt x="8" y="10"/>
                  </a:lnTo>
                  <a:lnTo>
                    <a:pt x="8" y="7"/>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8" name="Freeform 3182"/>
            <p:cNvSpPr>
              <a:spLocks/>
            </p:cNvSpPr>
            <p:nvPr/>
          </p:nvSpPr>
          <p:spPr bwMode="auto">
            <a:xfrm>
              <a:off x="3814" y="3290"/>
              <a:ext cx="10" cy="11"/>
            </a:xfrm>
            <a:custGeom>
              <a:avLst/>
              <a:gdLst>
                <a:gd name="T0" fmla="*/ 10 w 10"/>
                <a:gd name="T1" fmla="*/ 6 h 11"/>
                <a:gd name="T2" fmla="*/ 10 w 10"/>
                <a:gd name="T3" fmla="*/ 6 h 11"/>
                <a:gd name="T4" fmla="*/ 8 w 10"/>
                <a:gd name="T5" fmla="*/ 0 h 11"/>
                <a:gd name="T6" fmla="*/ 0 w 10"/>
                <a:gd name="T7" fmla="*/ 1 h 11"/>
                <a:gd name="T8" fmla="*/ 2 w 10"/>
                <a:gd name="T9" fmla="*/ 8 h 11"/>
                <a:gd name="T10" fmla="*/ 10 w 10"/>
                <a:gd name="T11" fmla="*/ 6 h 11"/>
                <a:gd name="T12" fmla="*/ 2 w 10"/>
                <a:gd name="T13" fmla="*/ 8 h 11"/>
                <a:gd name="T14" fmla="*/ 3 w 10"/>
                <a:gd name="T15" fmla="*/ 11 h 11"/>
                <a:gd name="T16" fmla="*/ 7 w 10"/>
                <a:gd name="T17" fmla="*/ 11 h 11"/>
                <a:gd name="T18" fmla="*/ 8 w 10"/>
                <a:gd name="T19" fmla="*/ 9 h 11"/>
                <a:gd name="T20" fmla="*/ 10 w 10"/>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1">
                  <a:moveTo>
                    <a:pt x="10" y="6"/>
                  </a:moveTo>
                  <a:lnTo>
                    <a:pt x="10" y="6"/>
                  </a:lnTo>
                  <a:lnTo>
                    <a:pt x="8" y="0"/>
                  </a:lnTo>
                  <a:lnTo>
                    <a:pt x="0" y="1"/>
                  </a:lnTo>
                  <a:lnTo>
                    <a:pt x="2" y="8"/>
                  </a:lnTo>
                  <a:lnTo>
                    <a:pt x="10" y="6"/>
                  </a:lnTo>
                  <a:lnTo>
                    <a:pt x="2" y="8"/>
                  </a:lnTo>
                  <a:lnTo>
                    <a:pt x="3" y="11"/>
                  </a:lnTo>
                  <a:lnTo>
                    <a:pt x="7" y="11"/>
                  </a:lnTo>
                  <a:lnTo>
                    <a:pt x="8" y="9"/>
                  </a:lnTo>
                  <a:lnTo>
                    <a:pt x="1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9" name="Freeform 3183"/>
            <p:cNvSpPr>
              <a:spLocks/>
            </p:cNvSpPr>
            <p:nvPr/>
          </p:nvSpPr>
          <p:spPr bwMode="auto">
            <a:xfrm>
              <a:off x="3816" y="3296"/>
              <a:ext cx="8" cy="11"/>
            </a:xfrm>
            <a:custGeom>
              <a:avLst/>
              <a:gdLst>
                <a:gd name="T0" fmla="*/ 1 w 8"/>
                <a:gd name="T1" fmla="*/ 8 h 11"/>
                <a:gd name="T2" fmla="*/ 8 w 8"/>
                <a:gd name="T3" fmla="*/ 8 h 11"/>
                <a:gd name="T4" fmla="*/ 8 w 8"/>
                <a:gd name="T5" fmla="*/ 0 h 11"/>
                <a:gd name="T6" fmla="*/ 0 w 8"/>
                <a:gd name="T7" fmla="*/ 2 h 11"/>
                <a:gd name="T8" fmla="*/ 1 w 8"/>
                <a:gd name="T9" fmla="*/ 8 h 11"/>
                <a:gd name="T10" fmla="*/ 1 w 8"/>
                <a:gd name="T11" fmla="*/ 8 h 11"/>
                <a:gd name="T12" fmla="*/ 1 w 8"/>
                <a:gd name="T13" fmla="*/ 8 h 11"/>
                <a:gd name="T14" fmla="*/ 3 w 8"/>
                <a:gd name="T15" fmla="*/ 11 h 11"/>
                <a:gd name="T16" fmla="*/ 5 w 8"/>
                <a:gd name="T17" fmla="*/ 11 h 11"/>
                <a:gd name="T18" fmla="*/ 8 w 8"/>
                <a:gd name="T19" fmla="*/ 10 h 11"/>
                <a:gd name="T20" fmla="*/ 8 w 8"/>
                <a:gd name="T21" fmla="*/ 8 h 11"/>
                <a:gd name="T22" fmla="*/ 1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1" y="8"/>
                  </a:moveTo>
                  <a:lnTo>
                    <a:pt x="8" y="8"/>
                  </a:lnTo>
                  <a:lnTo>
                    <a:pt x="8" y="0"/>
                  </a:lnTo>
                  <a:lnTo>
                    <a:pt x="0" y="2"/>
                  </a:lnTo>
                  <a:lnTo>
                    <a:pt x="1" y="8"/>
                  </a:lnTo>
                  <a:lnTo>
                    <a:pt x="3" y="11"/>
                  </a:lnTo>
                  <a:lnTo>
                    <a:pt x="5" y="11"/>
                  </a:lnTo>
                  <a:lnTo>
                    <a:pt x="8" y="10"/>
                  </a:lnTo>
                  <a:lnTo>
                    <a:pt x="8" y="8"/>
                  </a:lnTo>
                  <a:lnTo>
                    <a:pt x="1"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0" name="Freeform 3184"/>
            <p:cNvSpPr>
              <a:spLocks/>
            </p:cNvSpPr>
            <p:nvPr/>
          </p:nvSpPr>
          <p:spPr bwMode="auto">
            <a:xfrm>
              <a:off x="3817" y="3304"/>
              <a:ext cx="9" cy="10"/>
            </a:xfrm>
            <a:custGeom>
              <a:avLst/>
              <a:gdLst>
                <a:gd name="T0" fmla="*/ 0 w 9"/>
                <a:gd name="T1" fmla="*/ 7 h 10"/>
                <a:gd name="T2" fmla="*/ 9 w 9"/>
                <a:gd name="T3" fmla="*/ 7 h 10"/>
                <a:gd name="T4" fmla="*/ 7 w 9"/>
                <a:gd name="T5" fmla="*/ 0 h 10"/>
                <a:gd name="T6" fmla="*/ 0 w 9"/>
                <a:gd name="T7" fmla="*/ 0 h 10"/>
                <a:gd name="T8" fmla="*/ 0 w 9"/>
                <a:gd name="T9" fmla="*/ 7 h 10"/>
                <a:gd name="T10" fmla="*/ 0 w 9"/>
                <a:gd name="T11" fmla="*/ 7 h 10"/>
                <a:gd name="T12" fmla="*/ 0 w 9"/>
                <a:gd name="T13" fmla="*/ 7 h 10"/>
                <a:gd name="T14" fmla="*/ 2 w 9"/>
                <a:gd name="T15" fmla="*/ 10 h 10"/>
                <a:gd name="T16" fmla="*/ 5 w 9"/>
                <a:gd name="T17" fmla="*/ 10 h 10"/>
                <a:gd name="T18" fmla="*/ 7 w 9"/>
                <a:gd name="T19" fmla="*/ 10 h 10"/>
                <a:gd name="T20" fmla="*/ 9 w 9"/>
                <a:gd name="T21" fmla="*/ 7 h 10"/>
                <a:gd name="T22" fmla="*/ 0 w 9"/>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0" y="7"/>
                  </a:moveTo>
                  <a:lnTo>
                    <a:pt x="9" y="7"/>
                  </a:lnTo>
                  <a:lnTo>
                    <a:pt x="7" y="0"/>
                  </a:lnTo>
                  <a:lnTo>
                    <a:pt x="0" y="0"/>
                  </a:lnTo>
                  <a:lnTo>
                    <a:pt x="0" y="7"/>
                  </a:lnTo>
                  <a:lnTo>
                    <a:pt x="2" y="10"/>
                  </a:lnTo>
                  <a:lnTo>
                    <a:pt x="5" y="10"/>
                  </a:lnTo>
                  <a:lnTo>
                    <a:pt x="7" y="10"/>
                  </a:lnTo>
                  <a:lnTo>
                    <a:pt x="9" y="7"/>
                  </a:lnTo>
                  <a:lnTo>
                    <a:pt x="0"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1" name="Freeform 3185"/>
            <p:cNvSpPr>
              <a:spLocks/>
            </p:cNvSpPr>
            <p:nvPr/>
          </p:nvSpPr>
          <p:spPr bwMode="auto">
            <a:xfrm>
              <a:off x="3817" y="3311"/>
              <a:ext cx="10" cy="9"/>
            </a:xfrm>
            <a:custGeom>
              <a:avLst/>
              <a:gdLst>
                <a:gd name="T0" fmla="*/ 2 w 10"/>
                <a:gd name="T1" fmla="*/ 8 h 9"/>
                <a:gd name="T2" fmla="*/ 10 w 10"/>
                <a:gd name="T3" fmla="*/ 6 h 9"/>
                <a:gd name="T4" fmla="*/ 9 w 10"/>
                <a:gd name="T5" fmla="*/ 0 h 9"/>
                <a:gd name="T6" fmla="*/ 0 w 10"/>
                <a:gd name="T7" fmla="*/ 0 h 9"/>
                <a:gd name="T8" fmla="*/ 2 w 10"/>
                <a:gd name="T9" fmla="*/ 6 h 9"/>
                <a:gd name="T10" fmla="*/ 2 w 10"/>
                <a:gd name="T11" fmla="*/ 8 h 9"/>
                <a:gd name="T12" fmla="*/ 2 w 10"/>
                <a:gd name="T13" fmla="*/ 6 h 9"/>
                <a:gd name="T14" fmla="*/ 4 w 10"/>
                <a:gd name="T15" fmla="*/ 9 h 9"/>
                <a:gd name="T16" fmla="*/ 7 w 10"/>
                <a:gd name="T17" fmla="*/ 9 h 9"/>
                <a:gd name="T18" fmla="*/ 9 w 10"/>
                <a:gd name="T19" fmla="*/ 9 h 9"/>
                <a:gd name="T20" fmla="*/ 10 w 10"/>
                <a:gd name="T21" fmla="*/ 6 h 9"/>
                <a:gd name="T22" fmla="*/ 2 w 10"/>
                <a:gd name="T23" fmla="*/ 8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9">
                  <a:moveTo>
                    <a:pt x="2" y="8"/>
                  </a:moveTo>
                  <a:lnTo>
                    <a:pt x="10" y="6"/>
                  </a:lnTo>
                  <a:lnTo>
                    <a:pt x="9" y="0"/>
                  </a:lnTo>
                  <a:lnTo>
                    <a:pt x="0" y="0"/>
                  </a:lnTo>
                  <a:lnTo>
                    <a:pt x="2" y="6"/>
                  </a:lnTo>
                  <a:lnTo>
                    <a:pt x="2" y="8"/>
                  </a:lnTo>
                  <a:lnTo>
                    <a:pt x="2" y="6"/>
                  </a:lnTo>
                  <a:lnTo>
                    <a:pt x="4" y="9"/>
                  </a:lnTo>
                  <a:lnTo>
                    <a:pt x="7" y="9"/>
                  </a:lnTo>
                  <a:lnTo>
                    <a:pt x="9" y="9"/>
                  </a:lnTo>
                  <a:lnTo>
                    <a:pt x="10" y="6"/>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2" name="Freeform 3186"/>
            <p:cNvSpPr>
              <a:spLocks/>
            </p:cNvSpPr>
            <p:nvPr/>
          </p:nvSpPr>
          <p:spPr bwMode="auto">
            <a:xfrm>
              <a:off x="3819" y="3317"/>
              <a:ext cx="8" cy="10"/>
            </a:xfrm>
            <a:custGeom>
              <a:avLst/>
              <a:gdLst>
                <a:gd name="T0" fmla="*/ 8 w 8"/>
                <a:gd name="T1" fmla="*/ 7 h 10"/>
                <a:gd name="T2" fmla="*/ 8 w 8"/>
                <a:gd name="T3" fmla="*/ 7 h 10"/>
                <a:gd name="T4" fmla="*/ 8 w 8"/>
                <a:gd name="T5" fmla="*/ 0 h 10"/>
                <a:gd name="T6" fmla="*/ 0 w 8"/>
                <a:gd name="T7" fmla="*/ 2 h 10"/>
                <a:gd name="T8" fmla="*/ 2 w 8"/>
                <a:gd name="T9" fmla="*/ 7 h 10"/>
                <a:gd name="T10" fmla="*/ 8 w 8"/>
                <a:gd name="T11" fmla="*/ 7 h 10"/>
                <a:gd name="T12" fmla="*/ 2 w 8"/>
                <a:gd name="T13" fmla="*/ 7 h 10"/>
                <a:gd name="T14" fmla="*/ 3 w 8"/>
                <a:gd name="T15" fmla="*/ 10 h 10"/>
                <a:gd name="T16" fmla="*/ 5 w 8"/>
                <a:gd name="T17" fmla="*/ 10 h 10"/>
                <a:gd name="T18" fmla="*/ 8 w 8"/>
                <a:gd name="T19" fmla="*/ 10 h 10"/>
                <a:gd name="T20" fmla="*/ 8 w 8"/>
                <a:gd name="T21" fmla="*/ 7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7"/>
                  </a:moveTo>
                  <a:lnTo>
                    <a:pt x="8" y="7"/>
                  </a:lnTo>
                  <a:lnTo>
                    <a:pt x="8" y="0"/>
                  </a:lnTo>
                  <a:lnTo>
                    <a:pt x="0" y="2"/>
                  </a:lnTo>
                  <a:lnTo>
                    <a:pt x="2" y="7"/>
                  </a:lnTo>
                  <a:lnTo>
                    <a:pt x="8" y="7"/>
                  </a:lnTo>
                  <a:lnTo>
                    <a:pt x="2" y="7"/>
                  </a:lnTo>
                  <a:lnTo>
                    <a:pt x="3" y="10"/>
                  </a:lnTo>
                  <a:lnTo>
                    <a:pt x="5" y="10"/>
                  </a:lnTo>
                  <a:lnTo>
                    <a:pt x="8" y="10"/>
                  </a:lnTo>
                  <a:lnTo>
                    <a:pt x="8"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3" name="Freeform 3187"/>
            <p:cNvSpPr>
              <a:spLocks/>
            </p:cNvSpPr>
            <p:nvPr/>
          </p:nvSpPr>
          <p:spPr bwMode="auto">
            <a:xfrm>
              <a:off x="3821" y="3324"/>
              <a:ext cx="8" cy="9"/>
            </a:xfrm>
            <a:custGeom>
              <a:avLst/>
              <a:gdLst>
                <a:gd name="T0" fmla="*/ 0 w 8"/>
                <a:gd name="T1" fmla="*/ 6 h 9"/>
                <a:gd name="T2" fmla="*/ 8 w 8"/>
                <a:gd name="T3" fmla="*/ 6 h 9"/>
                <a:gd name="T4" fmla="*/ 6 w 8"/>
                <a:gd name="T5" fmla="*/ 0 h 9"/>
                <a:gd name="T6" fmla="*/ 0 w 8"/>
                <a:gd name="T7" fmla="*/ 0 h 9"/>
                <a:gd name="T8" fmla="*/ 0 w 8"/>
                <a:gd name="T9" fmla="*/ 6 h 9"/>
                <a:gd name="T10" fmla="*/ 0 w 8"/>
                <a:gd name="T11" fmla="*/ 6 h 9"/>
                <a:gd name="T12" fmla="*/ 0 w 8"/>
                <a:gd name="T13" fmla="*/ 6 h 9"/>
                <a:gd name="T14" fmla="*/ 1 w 8"/>
                <a:gd name="T15" fmla="*/ 9 h 9"/>
                <a:gd name="T16" fmla="*/ 5 w 8"/>
                <a:gd name="T17" fmla="*/ 9 h 9"/>
                <a:gd name="T18" fmla="*/ 6 w 8"/>
                <a:gd name="T19" fmla="*/ 9 h 9"/>
                <a:gd name="T20" fmla="*/ 8 w 8"/>
                <a:gd name="T21" fmla="*/ 6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6"/>
                  </a:lnTo>
                  <a:lnTo>
                    <a:pt x="6" y="0"/>
                  </a:lnTo>
                  <a:lnTo>
                    <a:pt x="0" y="0"/>
                  </a:lnTo>
                  <a:lnTo>
                    <a:pt x="0" y="6"/>
                  </a:lnTo>
                  <a:lnTo>
                    <a:pt x="1" y="9"/>
                  </a:lnTo>
                  <a:lnTo>
                    <a:pt x="5" y="9"/>
                  </a:lnTo>
                  <a:lnTo>
                    <a:pt x="6" y="9"/>
                  </a:lnTo>
                  <a:lnTo>
                    <a:pt x="8" y="6"/>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4" name="Freeform 3188"/>
            <p:cNvSpPr>
              <a:spLocks/>
            </p:cNvSpPr>
            <p:nvPr/>
          </p:nvSpPr>
          <p:spPr bwMode="auto">
            <a:xfrm>
              <a:off x="3821" y="3330"/>
              <a:ext cx="8" cy="10"/>
            </a:xfrm>
            <a:custGeom>
              <a:avLst/>
              <a:gdLst>
                <a:gd name="T0" fmla="*/ 1 w 8"/>
                <a:gd name="T1" fmla="*/ 6 h 10"/>
                <a:gd name="T2" fmla="*/ 8 w 8"/>
                <a:gd name="T3" fmla="*/ 6 h 10"/>
                <a:gd name="T4" fmla="*/ 8 w 8"/>
                <a:gd name="T5" fmla="*/ 0 h 10"/>
                <a:gd name="T6" fmla="*/ 0 w 8"/>
                <a:gd name="T7" fmla="*/ 0 h 10"/>
                <a:gd name="T8" fmla="*/ 1 w 8"/>
                <a:gd name="T9" fmla="*/ 6 h 10"/>
                <a:gd name="T10" fmla="*/ 1 w 8"/>
                <a:gd name="T11" fmla="*/ 6 h 10"/>
                <a:gd name="T12" fmla="*/ 1 w 8"/>
                <a:gd name="T13" fmla="*/ 6 h 10"/>
                <a:gd name="T14" fmla="*/ 3 w 8"/>
                <a:gd name="T15" fmla="*/ 10 h 10"/>
                <a:gd name="T16" fmla="*/ 5 w 8"/>
                <a:gd name="T17" fmla="*/ 10 h 10"/>
                <a:gd name="T18" fmla="*/ 8 w 8"/>
                <a:gd name="T19" fmla="*/ 8 h 10"/>
                <a:gd name="T20" fmla="*/ 8 w 8"/>
                <a:gd name="T21" fmla="*/ 6 h 10"/>
                <a:gd name="T22" fmla="*/ 1 w 8"/>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6"/>
                  </a:moveTo>
                  <a:lnTo>
                    <a:pt x="8" y="6"/>
                  </a:lnTo>
                  <a:lnTo>
                    <a:pt x="8" y="0"/>
                  </a:lnTo>
                  <a:lnTo>
                    <a:pt x="0" y="0"/>
                  </a:lnTo>
                  <a:lnTo>
                    <a:pt x="1" y="6"/>
                  </a:lnTo>
                  <a:lnTo>
                    <a:pt x="3" y="10"/>
                  </a:lnTo>
                  <a:lnTo>
                    <a:pt x="5" y="10"/>
                  </a:lnTo>
                  <a:lnTo>
                    <a:pt x="8" y="8"/>
                  </a:lnTo>
                  <a:lnTo>
                    <a:pt x="8" y="6"/>
                  </a:lnTo>
                  <a:lnTo>
                    <a:pt x="1"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5" name="Freeform 3189"/>
            <p:cNvSpPr>
              <a:spLocks/>
            </p:cNvSpPr>
            <p:nvPr/>
          </p:nvSpPr>
          <p:spPr bwMode="auto">
            <a:xfrm>
              <a:off x="3822" y="3335"/>
              <a:ext cx="8" cy="11"/>
            </a:xfrm>
            <a:custGeom>
              <a:avLst/>
              <a:gdLst>
                <a:gd name="T0" fmla="*/ 8 w 8"/>
                <a:gd name="T1" fmla="*/ 6 h 11"/>
                <a:gd name="T2" fmla="*/ 8 w 8"/>
                <a:gd name="T3" fmla="*/ 6 h 11"/>
                <a:gd name="T4" fmla="*/ 7 w 8"/>
                <a:gd name="T5" fmla="*/ 0 h 11"/>
                <a:gd name="T6" fmla="*/ 0 w 8"/>
                <a:gd name="T7" fmla="*/ 1 h 11"/>
                <a:gd name="T8" fmla="*/ 0 w 8"/>
                <a:gd name="T9" fmla="*/ 8 h 11"/>
                <a:gd name="T10" fmla="*/ 8 w 8"/>
                <a:gd name="T11" fmla="*/ 6 h 11"/>
                <a:gd name="T12" fmla="*/ 0 w 8"/>
                <a:gd name="T13" fmla="*/ 8 h 11"/>
                <a:gd name="T14" fmla="*/ 2 w 8"/>
                <a:gd name="T15" fmla="*/ 11 h 11"/>
                <a:gd name="T16" fmla="*/ 5 w 8"/>
                <a:gd name="T17" fmla="*/ 11 h 11"/>
                <a:gd name="T18" fmla="*/ 8 w 8"/>
                <a:gd name="T19" fmla="*/ 10 h 11"/>
                <a:gd name="T20" fmla="*/ 8 w 8"/>
                <a:gd name="T21" fmla="*/ 6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1">
                  <a:moveTo>
                    <a:pt x="8" y="6"/>
                  </a:moveTo>
                  <a:lnTo>
                    <a:pt x="8" y="6"/>
                  </a:lnTo>
                  <a:lnTo>
                    <a:pt x="7" y="0"/>
                  </a:lnTo>
                  <a:lnTo>
                    <a:pt x="0" y="1"/>
                  </a:lnTo>
                  <a:lnTo>
                    <a:pt x="0" y="8"/>
                  </a:lnTo>
                  <a:lnTo>
                    <a:pt x="8" y="6"/>
                  </a:lnTo>
                  <a:lnTo>
                    <a:pt x="0" y="8"/>
                  </a:lnTo>
                  <a:lnTo>
                    <a:pt x="2" y="11"/>
                  </a:lnTo>
                  <a:lnTo>
                    <a:pt x="5" y="11"/>
                  </a:lnTo>
                  <a:lnTo>
                    <a:pt x="8" y="10"/>
                  </a:lnTo>
                  <a:lnTo>
                    <a:pt x="8"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6" name="Freeform 3190"/>
            <p:cNvSpPr>
              <a:spLocks/>
            </p:cNvSpPr>
            <p:nvPr/>
          </p:nvSpPr>
          <p:spPr bwMode="auto">
            <a:xfrm>
              <a:off x="3822" y="3341"/>
              <a:ext cx="10" cy="12"/>
            </a:xfrm>
            <a:custGeom>
              <a:avLst/>
              <a:gdLst>
                <a:gd name="T0" fmla="*/ 2 w 10"/>
                <a:gd name="T1" fmla="*/ 8 h 12"/>
                <a:gd name="T2" fmla="*/ 10 w 10"/>
                <a:gd name="T3" fmla="*/ 7 h 12"/>
                <a:gd name="T4" fmla="*/ 8 w 10"/>
                <a:gd name="T5" fmla="*/ 0 h 12"/>
                <a:gd name="T6" fmla="*/ 0 w 10"/>
                <a:gd name="T7" fmla="*/ 2 h 12"/>
                <a:gd name="T8" fmla="*/ 2 w 10"/>
                <a:gd name="T9" fmla="*/ 8 h 12"/>
                <a:gd name="T10" fmla="*/ 2 w 10"/>
                <a:gd name="T11" fmla="*/ 8 h 12"/>
                <a:gd name="T12" fmla="*/ 2 w 10"/>
                <a:gd name="T13" fmla="*/ 8 h 12"/>
                <a:gd name="T14" fmla="*/ 4 w 10"/>
                <a:gd name="T15" fmla="*/ 10 h 12"/>
                <a:gd name="T16" fmla="*/ 7 w 10"/>
                <a:gd name="T17" fmla="*/ 12 h 12"/>
                <a:gd name="T18" fmla="*/ 8 w 10"/>
                <a:gd name="T19" fmla="*/ 10 h 12"/>
                <a:gd name="T20" fmla="*/ 10 w 10"/>
                <a:gd name="T21" fmla="*/ 7 h 12"/>
                <a:gd name="T22" fmla="*/ 2 w 10"/>
                <a:gd name="T23" fmla="*/ 8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2">
                  <a:moveTo>
                    <a:pt x="2" y="8"/>
                  </a:moveTo>
                  <a:lnTo>
                    <a:pt x="10" y="7"/>
                  </a:lnTo>
                  <a:lnTo>
                    <a:pt x="8" y="0"/>
                  </a:lnTo>
                  <a:lnTo>
                    <a:pt x="0" y="2"/>
                  </a:lnTo>
                  <a:lnTo>
                    <a:pt x="2" y="8"/>
                  </a:lnTo>
                  <a:lnTo>
                    <a:pt x="4" y="10"/>
                  </a:lnTo>
                  <a:lnTo>
                    <a:pt x="7" y="12"/>
                  </a:lnTo>
                  <a:lnTo>
                    <a:pt x="8" y="10"/>
                  </a:lnTo>
                  <a:lnTo>
                    <a:pt x="10" y="7"/>
                  </a:lnTo>
                  <a:lnTo>
                    <a:pt x="2"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7" name="Freeform 3191"/>
            <p:cNvSpPr>
              <a:spLocks/>
            </p:cNvSpPr>
            <p:nvPr/>
          </p:nvSpPr>
          <p:spPr bwMode="auto">
            <a:xfrm>
              <a:off x="3824" y="3348"/>
              <a:ext cx="8" cy="9"/>
            </a:xfrm>
            <a:custGeom>
              <a:avLst/>
              <a:gdLst>
                <a:gd name="T0" fmla="*/ 2 w 8"/>
                <a:gd name="T1" fmla="*/ 6 h 9"/>
                <a:gd name="T2" fmla="*/ 8 w 8"/>
                <a:gd name="T3" fmla="*/ 5 h 9"/>
                <a:gd name="T4" fmla="*/ 8 w 8"/>
                <a:gd name="T5" fmla="*/ 0 h 9"/>
                <a:gd name="T6" fmla="*/ 0 w 8"/>
                <a:gd name="T7" fmla="*/ 1 h 9"/>
                <a:gd name="T8" fmla="*/ 2 w 8"/>
                <a:gd name="T9" fmla="*/ 6 h 9"/>
                <a:gd name="T10" fmla="*/ 2 w 8"/>
                <a:gd name="T11" fmla="*/ 6 h 9"/>
                <a:gd name="T12" fmla="*/ 2 w 8"/>
                <a:gd name="T13" fmla="*/ 6 h 9"/>
                <a:gd name="T14" fmla="*/ 3 w 8"/>
                <a:gd name="T15" fmla="*/ 9 h 9"/>
                <a:gd name="T16" fmla="*/ 5 w 8"/>
                <a:gd name="T17" fmla="*/ 9 h 9"/>
                <a:gd name="T18" fmla="*/ 8 w 8"/>
                <a:gd name="T19" fmla="*/ 8 h 9"/>
                <a:gd name="T20" fmla="*/ 8 w 8"/>
                <a:gd name="T21" fmla="*/ 5 h 9"/>
                <a:gd name="T22" fmla="*/ 2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2" y="6"/>
                  </a:moveTo>
                  <a:lnTo>
                    <a:pt x="8" y="5"/>
                  </a:lnTo>
                  <a:lnTo>
                    <a:pt x="8" y="0"/>
                  </a:lnTo>
                  <a:lnTo>
                    <a:pt x="0" y="1"/>
                  </a:lnTo>
                  <a:lnTo>
                    <a:pt x="2" y="6"/>
                  </a:lnTo>
                  <a:lnTo>
                    <a:pt x="3" y="9"/>
                  </a:lnTo>
                  <a:lnTo>
                    <a:pt x="5" y="9"/>
                  </a:lnTo>
                  <a:lnTo>
                    <a:pt x="8" y="8"/>
                  </a:lnTo>
                  <a:lnTo>
                    <a:pt x="8" y="5"/>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8" name="Freeform 3192"/>
            <p:cNvSpPr>
              <a:spLocks/>
            </p:cNvSpPr>
            <p:nvPr/>
          </p:nvSpPr>
          <p:spPr bwMode="auto">
            <a:xfrm>
              <a:off x="3826" y="3353"/>
              <a:ext cx="8" cy="11"/>
            </a:xfrm>
            <a:custGeom>
              <a:avLst/>
              <a:gdLst>
                <a:gd name="T0" fmla="*/ 0 w 8"/>
                <a:gd name="T1" fmla="*/ 8 h 11"/>
                <a:gd name="T2" fmla="*/ 8 w 8"/>
                <a:gd name="T3" fmla="*/ 6 h 11"/>
                <a:gd name="T4" fmla="*/ 6 w 8"/>
                <a:gd name="T5" fmla="*/ 0 h 11"/>
                <a:gd name="T6" fmla="*/ 0 w 8"/>
                <a:gd name="T7" fmla="*/ 1 h 11"/>
                <a:gd name="T8" fmla="*/ 0 w 8"/>
                <a:gd name="T9" fmla="*/ 8 h 11"/>
                <a:gd name="T10" fmla="*/ 0 w 8"/>
                <a:gd name="T11" fmla="*/ 8 h 11"/>
                <a:gd name="T12" fmla="*/ 0 w 8"/>
                <a:gd name="T13" fmla="*/ 8 h 11"/>
                <a:gd name="T14" fmla="*/ 1 w 8"/>
                <a:gd name="T15" fmla="*/ 9 h 11"/>
                <a:gd name="T16" fmla="*/ 4 w 8"/>
                <a:gd name="T17" fmla="*/ 11 h 11"/>
                <a:gd name="T18" fmla="*/ 6 w 8"/>
                <a:gd name="T19" fmla="*/ 9 h 11"/>
                <a:gd name="T20" fmla="*/ 8 w 8"/>
                <a:gd name="T21" fmla="*/ 6 h 11"/>
                <a:gd name="T22" fmla="*/ 0 w 8"/>
                <a:gd name="T23" fmla="*/ 8 h 1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1">
                  <a:moveTo>
                    <a:pt x="0" y="8"/>
                  </a:moveTo>
                  <a:lnTo>
                    <a:pt x="8" y="6"/>
                  </a:lnTo>
                  <a:lnTo>
                    <a:pt x="6" y="0"/>
                  </a:lnTo>
                  <a:lnTo>
                    <a:pt x="0" y="1"/>
                  </a:lnTo>
                  <a:lnTo>
                    <a:pt x="0" y="8"/>
                  </a:lnTo>
                  <a:lnTo>
                    <a:pt x="1" y="9"/>
                  </a:lnTo>
                  <a:lnTo>
                    <a:pt x="4" y="11"/>
                  </a:lnTo>
                  <a:lnTo>
                    <a:pt x="6" y="9"/>
                  </a:lnTo>
                  <a:lnTo>
                    <a:pt x="8" y="6"/>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9" name="Freeform 3193"/>
            <p:cNvSpPr>
              <a:spLocks/>
            </p:cNvSpPr>
            <p:nvPr/>
          </p:nvSpPr>
          <p:spPr bwMode="auto">
            <a:xfrm>
              <a:off x="3826" y="3359"/>
              <a:ext cx="8" cy="10"/>
            </a:xfrm>
            <a:custGeom>
              <a:avLst/>
              <a:gdLst>
                <a:gd name="T0" fmla="*/ 8 w 8"/>
                <a:gd name="T1" fmla="*/ 5 h 10"/>
                <a:gd name="T2" fmla="*/ 8 w 8"/>
                <a:gd name="T3" fmla="*/ 5 h 10"/>
                <a:gd name="T4" fmla="*/ 8 w 8"/>
                <a:gd name="T5" fmla="*/ 0 h 10"/>
                <a:gd name="T6" fmla="*/ 0 w 8"/>
                <a:gd name="T7" fmla="*/ 2 h 10"/>
                <a:gd name="T8" fmla="*/ 1 w 8"/>
                <a:gd name="T9" fmla="*/ 7 h 10"/>
                <a:gd name="T10" fmla="*/ 8 w 8"/>
                <a:gd name="T11" fmla="*/ 5 h 10"/>
                <a:gd name="T12" fmla="*/ 1 w 8"/>
                <a:gd name="T13" fmla="*/ 7 h 10"/>
                <a:gd name="T14" fmla="*/ 3 w 8"/>
                <a:gd name="T15" fmla="*/ 10 h 10"/>
                <a:gd name="T16" fmla="*/ 6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8" y="0"/>
                  </a:lnTo>
                  <a:lnTo>
                    <a:pt x="0" y="2"/>
                  </a:lnTo>
                  <a:lnTo>
                    <a:pt x="1" y="7"/>
                  </a:lnTo>
                  <a:lnTo>
                    <a:pt x="8" y="5"/>
                  </a:lnTo>
                  <a:lnTo>
                    <a:pt x="1" y="7"/>
                  </a:lnTo>
                  <a:lnTo>
                    <a:pt x="3" y="10"/>
                  </a:lnTo>
                  <a:lnTo>
                    <a:pt x="6" y="10"/>
                  </a:lnTo>
                  <a:lnTo>
                    <a:pt x="8" y="8"/>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0" name="Freeform 3194"/>
            <p:cNvSpPr>
              <a:spLocks/>
            </p:cNvSpPr>
            <p:nvPr/>
          </p:nvSpPr>
          <p:spPr bwMode="auto">
            <a:xfrm>
              <a:off x="3827" y="3364"/>
              <a:ext cx="8" cy="10"/>
            </a:xfrm>
            <a:custGeom>
              <a:avLst/>
              <a:gdLst>
                <a:gd name="T0" fmla="*/ 0 w 8"/>
                <a:gd name="T1" fmla="*/ 8 h 10"/>
                <a:gd name="T2" fmla="*/ 8 w 8"/>
                <a:gd name="T3" fmla="*/ 6 h 10"/>
                <a:gd name="T4" fmla="*/ 7 w 8"/>
                <a:gd name="T5" fmla="*/ 0 h 10"/>
                <a:gd name="T6" fmla="*/ 0 w 8"/>
                <a:gd name="T7" fmla="*/ 2 h 10"/>
                <a:gd name="T8" fmla="*/ 0 w 8"/>
                <a:gd name="T9" fmla="*/ 8 h 10"/>
                <a:gd name="T10" fmla="*/ 0 w 8"/>
                <a:gd name="T11" fmla="*/ 8 h 10"/>
                <a:gd name="T12" fmla="*/ 0 w 8"/>
                <a:gd name="T13" fmla="*/ 8 h 10"/>
                <a:gd name="T14" fmla="*/ 2 w 8"/>
                <a:gd name="T15" fmla="*/ 10 h 10"/>
                <a:gd name="T16" fmla="*/ 5 w 8"/>
                <a:gd name="T17" fmla="*/ 10 h 10"/>
                <a:gd name="T18" fmla="*/ 8 w 8"/>
                <a:gd name="T19" fmla="*/ 10 h 10"/>
                <a:gd name="T20" fmla="*/ 8 w 8"/>
                <a:gd name="T21" fmla="*/ 6 h 10"/>
                <a:gd name="T22" fmla="*/ 0 w 8"/>
                <a:gd name="T23" fmla="*/ 8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0" y="8"/>
                  </a:moveTo>
                  <a:lnTo>
                    <a:pt x="8" y="6"/>
                  </a:lnTo>
                  <a:lnTo>
                    <a:pt x="7" y="0"/>
                  </a:lnTo>
                  <a:lnTo>
                    <a:pt x="0" y="2"/>
                  </a:lnTo>
                  <a:lnTo>
                    <a:pt x="0" y="8"/>
                  </a:lnTo>
                  <a:lnTo>
                    <a:pt x="2" y="10"/>
                  </a:lnTo>
                  <a:lnTo>
                    <a:pt x="5" y="10"/>
                  </a:lnTo>
                  <a:lnTo>
                    <a:pt x="8" y="10"/>
                  </a:lnTo>
                  <a:lnTo>
                    <a:pt x="8" y="6"/>
                  </a:lnTo>
                  <a:lnTo>
                    <a:pt x="0" y="8"/>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1" name="Freeform 3195"/>
            <p:cNvSpPr>
              <a:spLocks/>
            </p:cNvSpPr>
            <p:nvPr/>
          </p:nvSpPr>
          <p:spPr bwMode="auto">
            <a:xfrm>
              <a:off x="3827" y="3370"/>
              <a:ext cx="10" cy="10"/>
            </a:xfrm>
            <a:custGeom>
              <a:avLst/>
              <a:gdLst>
                <a:gd name="T0" fmla="*/ 2 w 10"/>
                <a:gd name="T1" fmla="*/ 7 h 10"/>
                <a:gd name="T2" fmla="*/ 10 w 10"/>
                <a:gd name="T3" fmla="*/ 5 h 10"/>
                <a:gd name="T4" fmla="*/ 8 w 10"/>
                <a:gd name="T5" fmla="*/ 0 h 10"/>
                <a:gd name="T6" fmla="*/ 0 w 10"/>
                <a:gd name="T7" fmla="*/ 2 h 10"/>
                <a:gd name="T8" fmla="*/ 2 w 10"/>
                <a:gd name="T9" fmla="*/ 7 h 10"/>
                <a:gd name="T10" fmla="*/ 2 w 10"/>
                <a:gd name="T11" fmla="*/ 7 h 10"/>
                <a:gd name="T12" fmla="*/ 2 w 10"/>
                <a:gd name="T13" fmla="*/ 7 h 10"/>
                <a:gd name="T14" fmla="*/ 3 w 10"/>
                <a:gd name="T15" fmla="*/ 8 h 10"/>
                <a:gd name="T16" fmla="*/ 7 w 10"/>
                <a:gd name="T17" fmla="*/ 10 h 10"/>
                <a:gd name="T18" fmla="*/ 8 w 10"/>
                <a:gd name="T19" fmla="*/ 8 h 10"/>
                <a:gd name="T20" fmla="*/ 10 w 10"/>
                <a:gd name="T21" fmla="*/ 5 h 10"/>
                <a:gd name="T22" fmla="*/ 2 w 10"/>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10">
                  <a:moveTo>
                    <a:pt x="2" y="7"/>
                  </a:moveTo>
                  <a:lnTo>
                    <a:pt x="10" y="5"/>
                  </a:lnTo>
                  <a:lnTo>
                    <a:pt x="8" y="0"/>
                  </a:lnTo>
                  <a:lnTo>
                    <a:pt x="0" y="2"/>
                  </a:lnTo>
                  <a:lnTo>
                    <a:pt x="2" y="7"/>
                  </a:lnTo>
                  <a:lnTo>
                    <a:pt x="3" y="8"/>
                  </a:lnTo>
                  <a:lnTo>
                    <a:pt x="7" y="10"/>
                  </a:lnTo>
                  <a:lnTo>
                    <a:pt x="8" y="8"/>
                  </a:lnTo>
                  <a:lnTo>
                    <a:pt x="10" y="5"/>
                  </a:lnTo>
                  <a:lnTo>
                    <a:pt x="2"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2" name="Freeform 3196"/>
            <p:cNvSpPr>
              <a:spLocks/>
            </p:cNvSpPr>
            <p:nvPr/>
          </p:nvSpPr>
          <p:spPr bwMode="auto">
            <a:xfrm>
              <a:off x="3829" y="3375"/>
              <a:ext cx="8" cy="10"/>
            </a:xfrm>
            <a:custGeom>
              <a:avLst/>
              <a:gdLst>
                <a:gd name="T0" fmla="*/ 1 w 8"/>
                <a:gd name="T1" fmla="*/ 7 h 10"/>
                <a:gd name="T2" fmla="*/ 8 w 8"/>
                <a:gd name="T3" fmla="*/ 5 h 10"/>
                <a:gd name="T4" fmla="*/ 8 w 8"/>
                <a:gd name="T5" fmla="*/ 0 h 10"/>
                <a:gd name="T6" fmla="*/ 0 w 8"/>
                <a:gd name="T7" fmla="*/ 2 h 10"/>
                <a:gd name="T8" fmla="*/ 1 w 8"/>
                <a:gd name="T9" fmla="*/ 7 h 10"/>
                <a:gd name="T10" fmla="*/ 1 w 8"/>
                <a:gd name="T11" fmla="*/ 7 h 10"/>
                <a:gd name="T12" fmla="*/ 1 w 8"/>
                <a:gd name="T13" fmla="*/ 7 h 10"/>
                <a:gd name="T14" fmla="*/ 3 w 8"/>
                <a:gd name="T15" fmla="*/ 10 h 10"/>
                <a:gd name="T16" fmla="*/ 5 w 8"/>
                <a:gd name="T17" fmla="*/ 10 h 10"/>
                <a:gd name="T18" fmla="*/ 8 w 8"/>
                <a:gd name="T19" fmla="*/ 8 h 10"/>
                <a:gd name="T20" fmla="*/ 8 w 8"/>
                <a:gd name="T21" fmla="*/ 5 h 10"/>
                <a:gd name="T22" fmla="*/ 1 w 8"/>
                <a:gd name="T23" fmla="*/ 7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10">
                  <a:moveTo>
                    <a:pt x="1" y="7"/>
                  </a:moveTo>
                  <a:lnTo>
                    <a:pt x="8" y="5"/>
                  </a:lnTo>
                  <a:lnTo>
                    <a:pt x="8" y="0"/>
                  </a:lnTo>
                  <a:lnTo>
                    <a:pt x="0" y="2"/>
                  </a:lnTo>
                  <a:lnTo>
                    <a:pt x="1" y="7"/>
                  </a:lnTo>
                  <a:lnTo>
                    <a:pt x="3" y="10"/>
                  </a:lnTo>
                  <a:lnTo>
                    <a:pt x="5" y="10"/>
                  </a:lnTo>
                  <a:lnTo>
                    <a:pt x="8" y="8"/>
                  </a:lnTo>
                  <a:lnTo>
                    <a:pt x="8" y="5"/>
                  </a:lnTo>
                  <a:lnTo>
                    <a:pt x="1" y="7"/>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3" name="Freeform 3197"/>
            <p:cNvSpPr>
              <a:spLocks/>
            </p:cNvSpPr>
            <p:nvPr/>
          </p:nvSpPr>
          <p:spPr bwMode="auto">
            <a:xfrm>
              <a:off x="3830" y="3380"/>
              <a:ext cx="9" cy="10"/>
            </a:xfrm>
            <a:custGeom>
              <a:avLst/>
              <a:gdLst>
                <a:gd name="T0" fmla="*/ 9 w 9"/>
                <a:gd name="T1" fmla="*/ 5 h 10"/>
                <a:gd name="T2" fmla="*/ 9 w 9"/>
                <a:gd name="T3" fmla="*/ 5 h 10"/>
                <a:gd name="T4" fmla="*/ 7 w 9"/>
                <a:gd name="T5" fmla="*/ 0 h 10"/>
                <a:gd name="T6" fmla="*/ 0 w 9"/>
                <a:gd name="T7" fmla="*/ 2 h 10"/>
                <a:gd name="T8" fmla="*/ 0 w 9"/>
                <a:gd name="T9" fmla="*/ 7 h 10"/>
                <a:gd name="T10" fmla="*/ 9 w 9"/>
                <a:gd name="T11" fmla="*/ 5 h 10"/>
                <a:gd name="T12" fmla="*/ 0 w 9"/>
                <a:gd name="T13" fmla="*/ 7 h 10"/>
                <a:gd name="T14" fmla="*/ 2 w 9"/>
                <a:gd name="T15" fmla="*/ 10 h 10"/>
                <a:gd name="T16" fmla="*/ 5 w 9"/>
                <a:gd name="T17" fmla="*/ 10 h 10"/>
                <a:gd name="T18" fmla="*/ 7 w 9"/>
                <a:gd name="T19" fmla="*/ 8 h 10"/>
                <a:gd name="T20" fmla="*/ 9 w 9"/>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0">
                  <a:moveTo>
                    <a:pt x="9" y="5"/>
                  </a:moveTo>
                  <a:lnTo>
                    <a:pt x="9" y="5"/>
                  </a:lnTo>
                  <a:lnTo>
                    <a:pt x="7" y="0"/>
                  </a:lnTo>
                  <a:lnTo>
                    <a:pt x="0" y="2"/>
                  </a:lnTo>
                  <a:lnTo>
                    <a:pt x="0" y="7"/>
                  </a:lnTo>
                  <a:lnTo>
                    <a:pt x="9" y="5"/>
                  </a:lnTo>
                  <a:lnTo>
                    <a:pt x="0" y="7"/>
                  </a:lnTo>
                  <a:lnTo>
                    <a:pt x="2" y="10"/>
                  </a:lnTo>
                  <a:lnTo>
                    <a:pt x="5" y="10"/>
                  </a:lnTo>
                  <a:lnTo>
                    <a:pt x="7" y="8"/>
                  </a:lnTo>
                  <a:lnTo>
                    <a:pt x="9"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4" name="Freeform 3198"/>
            <p:cNvSpPr>
              <a:spLocks/>
            </p:cNvSpPr>
            <p:nvPr/>
          </p:nvSpPr>
          <p:spPr bwMode="auto">
            <a:xfrm>
              <a:off x="3830" y="3385"/>
              <a:ext cx="9" cy="10"/>
            </a:xfrm>
            <a:custGeom>
              <a:avLst/>
              <a:gdLst>
                <a:gd name="T0" fmla="*/ 2 w 9"/>
                <a:gd name="T1" fmla="*/ 6 h 10"/>
                <a:gd name="T2" fmla="*/ 9 w 9"/>
                <a:gd name="T3" fmla="*/ 5 h 10"/>
                <a:gd name="T4" fmla="*/ 9 w 9"/>
                <a:gd name="T5" fmla="*/ 0 h 10"/>
                <a:gd name="T6" fmla="*/ 0 w 9"/>
                <a:gd name="T7" fmla="*/ 2 h 10"/>
                <a:gd name="T8" fmla="*/ 2 w 9"/>
                <a:gd name="T9" fmla="*/ 6 h 10"/>
                <a:gd name="T10" fmla="*/ 2 w 9"/>
                <a:gd name="T11" fmla="*/ 6 h 10"/>
                <a:gd name="T12" fmla="*/ 2 w 9"/>
                <a:gd name="T13" fmla="*/ 6 h 10"/>
                <a:gd name="T14" fmla="*/ 4 w 9"/>
                <a:gd name="T15" fmla="*/ 10 h 10"/>
                <a:gd name="T16" fmla="*/ 7 w 9"/>
                <a:gd name="T17" fmla="*/ 10 h 10"/>
                <a:gd name="T18" fmla="*/ 9 w 9"/>
                <a:gd name="T19" fmla="*/ 8 h 10"/>
                <a:gd name="T20" fmla="*/ 9 w 9"/>
                <a:gd name="T21" fmla="*/ 5 h 10"/>
                <a:gd name="T22" fmla="*/ 2 w 9"/>
                <a:gd name="T23" fmla="*/ 6 h 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10">
                  <a:moveTo>
                    <a:pt x="2" y="6"/>
                  </a:moveTo>
                  <a:lnTo>
                    <a:pt x="9" y="5"/>
                  </a:lnTo>
                  <a:lnTo>
                    <a:pt x="9" y="0"/>
                  </a:lnTo>
                  <a:lnTo>
                    <a:pt x="0" y="2"/>
                  </a:lnTo>
                  <a:lnTo>
                    <a:pt x="2" y="6"/>
                  </a:lnTo>
                  <a:lnTo>
                    <a:pt x="4" y="10"/>
                  </a:lnTo>
                  <a:lnTo>
                    <a:pt x="7" y="10"/>
                  </a:lnTo>
                  <a:lnTo>
                    <a:pt x="9" y="8"/>
                  </a:lnTo>
                  <a:lnTo>
                    <a:pt x="9" y="5"/>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5" name="Freeform 3199"/>
            <p:cNvSpPr>
              <a:spLocks/>
            </p:cNvSpPr>
            <p:nvPr/>
          </p:nvSpPr>
          <p:spPr bwMode="auto">
            <a:xfrm>
              <a:off x="3832" y="3390"/>
              <a:ext cx="8" cy="9"/>
            </a:xfrm>
            <a:custGeom>
              <a:avLst/>
              <a:gdLst>
                <a:gd name="T0" fmla="*/ 0 w 8"/>
                <a:gd name="T1" fmla="*/ 6 h 9"/>
                <a:gd name="T2" fmla="*/ 8 w 8"/>
                <a:gd name="T3" fmla="*/ 5 h 9"/>
                <a:gd name="T4" fmla="*/ 7 w 8"/>
                <a:gd name="T5" fmla="*/ 0 h 9"/>
                <a:gd name="T6" fmla="*/ 0 w 8"/>
                <a:gd name="T7" fmla="*/ 1 h 9"/>
                <a:gd name="T8" fmla="*/ 0 w 8"/>
                <a:gd name="T9" fmla="*/ 6 h 9"/>
                <a:gd name="T10" fmla="*/ 0 w 8"/>
                <a:gd name="T11" fmla="*/ 6 h 9"/>
                <a:gd name="T12" fmla="*/ 0 w 8"/>
                <a:gd name="T13" fmla="*/ 6 h 9"/>
                <a:gd name="T14" fmla="*/ 2 w 8"/>
                <a:gd name="T15" fmla="*/ 8 h 9"/>
                <a:gd name="T16" fmla="*/ 5 w 8"/>
                <a:gd name="T17" fmla="*/ 9 h 9"/>
                <a:gd name="T18" fmla="*/ 8 w 8"/>
                <a:gd name="T19" fmla="*/ 8 h 9"/>
                <a:gd name="T20" fmla="*/ 8 w 8"/>
                <a:gd name="T21" fmla="*/ 5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5"/>
                  </a:lnTo>
                  <a:lnTo>
                    <a:pt x="7" y="0"/>
                  </a:lnTo>
                  <a:lnTo>
                    <a:pt x="0" y="1"/>
                  </a:lnTo>
                  <a:lnTo>
                    <a:pt x="0" y="6"/>
                  </a:lnTo>
                  <a:lnTo>
                    <a:pt x="2" y="8"/>
                  </a:lnTo>
                  <a:lnTo>
                    <a:pt x="5" y="9"/>
                  </a:lnTo>
                  <a:lnTo>
                    <a:pt x="8" y="8"/>
                  </a:lnTo>
                  <a:lnTo>
                    <a:pt x="8" y="5"/>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6" name="Freeform 3200"/>
            <p:cNvSpPr>
              <a:spLocks/>
            </p:cNvSpPr>
            <p:nvPr/>
          </p:nvSpPr>
          <p:spPr bwMode="auto">
            <a:xfrm>
              <a:off x="3832" y="3395"/>
              <a:ext cx="10" cy="8"/>
            </a:xfrm>
            <a:custGeom>
              <a:avLst/>
              <a:gdLst>
                <a:gd name="T0" fmla="*/ 2 w 10"/>
                <a:gd name="T1" fmla="*/ 6 h 8"/>
                <a:gd name="T2" fmla="*/ 10 w 10"/>
                <a:gd name="T3" fmla="*/ 4 h 8"/>
                <a:gd name="T4" fmla="*/ 8 w 10"/>
                <a:gd name="T5" fmla="*/ 0 h 8"/>
                <a:gd name="T6" fmla="*/ 0 w 10"/>
                <a:gd name="T7" fmla="*/ 1 h 8"/>
                <a:gd name="T8" fmla="*/ 2 w 10"/>
                <a:gd name="T9" fmla="*/ 6 h 8"/>
                <a:gd name="T10" fmla="*/ 2 w 10"/>
                <a:gd name="T11" fmla="*/ 6 h 8"/>
                <a:gd name="T12" fmla="*/ 2 w 10"/>
                <a:gd name="T13" fmla="*/ 6 h 8"/>
                <a:gd name="T14" fmla="*/ 3 w 10"/>
                <a:gd name="T15" fmla="*/ 8 h 8"/>
                <a:gd name="T16" fmla="*/ 7 w 10"/>
                <a:gd name="T17" fmla="*/ 8 h 8"/>
                <a:gd name="T18" fmla="*/ 8 w 10"/>
                <a:gd name="T19" fmla="*/ 6 h 8"/>
                <a:gd name="T20" fmla="*/ 10 w 10"/>
                <a:gd name="T21" fmla="*/ 4 h 8"/>
                <a:gd name="T22" fmla="*/ 2 w 10"/>
                <a:gd name="T23" fmla="*/ 6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
                  <a:moveTo>
                    <a:pt x="2" y="6"/>
                  </a:moveTo>
                  <a:lnTo>
                    <a:pt x="10" y="4"/>
                  </a:lnTo>
                  <a:lnTo>
                    <a:pt x="8" y="0"/>
                  </a:lnTo>
                  <a:lnTo>
                    <a:pt x="0" y="1"/>
                  </a:lnTo>
                  <a:lnTo>
                    <a:pt x="2" y="6"/>
                  </a:lnTo>
                  <a:lnTo>
                    <a:pt x="3" y="8"/>
                  </a:lnTo>
                  <a:lnTo>
                    <a:pt x="7" y="8"/>
                  </a:lnTo>
                  <a:lnTo>
                    <a:pt x="8" y="6"/>
                  </a:lnTo>
                  <a:lnTo>
                    <a:pt x="10" y="4"/>
                  </a:lnTo>
                  <a:lnTo>
                    <a:pt x="2"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7" name="Freeform 3201"/>
            <p:cNvSpPr>
              <a:spLocks/>
            </p:cNvSpPr>
            <p:nvPr/>
          </p:nvSpPr>
          <p:spPr bwMode="auto">
            <a:xfrm>
              <a:off x="3834" y="3398"/>
              <a:ext cx="8" cy="10"/>
            </a:xfrm>
            <a:custGeom>
              <a:avLst/>
              <a:gdLst>
                <a:gd name="T0" fmla="*/ 8 w 8"/>
                <a:gd name="T1" fmla="*/ 5 h 10"/>
                <a:gd name="T2" fmla="*/ 8 w 8"/>
                <a:gd name="T3" fmla="*/ 5 h 10"/>
                <a:gd name="T4" fmla="*/ 8 w 8"/>
                <a:gd name="T5" fmla="*/ 0 h 10"/>
                <a:gd name="T6" fmla="*/ 0 w 8"/>
                <a:gd name="T7" fmla="*/ 3 h 10"/>
                <a:gd name="T8" fmla="*/ 1 w 8"/>
                <a:gd name="T9" fmla="*/ 6 h 10"/>
                <a:gd name="T10" fmla="*/ 8 w 8"/>
                <a:gd name="T11" fmla="*/ 5 h 10"/>
                <a:gd name="T12" fmla="*/ 1 w 8"/>
                <a:gd name="T13" fmla="*/ 6 h 10"/>
                <a:gd name="T14" fmla="*/ 3 w 8"/>
                <a:gd name="T15" fmla="*/ 10 h 10"/>
                <a:gd name="T16" fmla="*/ 5 w 8"/>
                <a:gd name="T17" fmla="*/ 10 h 10"/>
                <a:gd name="T18" fmla="*/ 8 w 8"/>
                <a:gd name="T19" fmla="*/ 8 h 10"/>
                <a:gd name="T20" fmla="*/ 8 w 8"/>
                <a:gd name="T21" fmla="*/ 5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0">
                  <a:moveTo>
                    <a:pt x="8" y="5"/>
                  </a:moveTo>
                  <a:lnTo>
                    <a:pt x="8" y="5"/>
                  </a:lnTo>
                  <a:lnTo>
                    <a:pt x="8" y="0"/>
                  </a:lnTo>
                  <a:lnTo>
                    <a:pt x="0" y="3"/>
                  </a:lnTo>
                  <a:lnTo>
                    <a:pt x="1" y="6"/>
                  </a:lnTo>
                  <a:lnTo>
                    <a:pt x="8" y="5"/>
                  </a:lnTo>
                  <a:lnTo>
                    <a:pt x="1" y="6"/>
                  </a:lnTo>
                  <a:lnTo>
                    <a:pt x="3" y="10"/>
                  </a:lnTo>
                  <a:lnTo>
                    <a:pt x="5" y="10"/>
                  </a:lnTo>
                  <a:lnTo>
                    <a:pt x="8" y="8"/>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8" name="Freeform 3202"/>
            <p:cNvSpPr>
              <a:spLocks/>
            </p:cNvSpPr>
            <p:nvPr/>
          </p:nvSpPr>
          <p:spPr bwMode="auto">
            <a:xfrm>
              <a:off x="3835" y="3403"/>
              <a:ext cx="8" cy="9"/>
            </a:xfrm>
            <a:custGeom>
              <a:avLst/>
              <a:gdLst>
                <a:gd name="T0" fmla="*/ 0 w 8"/>
                <a:gd name="T1" fmla="*/ 6 h 9"/>
                <a:gd name="T2" fmla="*/ 8 w 8"/>
                <a:gd name="T3" fmla="*/ 5 h 9"/>
                <a:gd name="T4" fmla="*/ 7 w 8"/>
                <a:gd name="T5" fmla="*/ 0 h 9"/>
                <a:gd name="T6" fmla="*/ 0 w 8"/>
                <a:gd name="T7" fmla="*/ 1 h 9"/>
                <a:gd name="T8" fmla="*/ 0 w 8"/>
                <a:gd name="T9" fmla="*/ 6 h 9"/>
                <a:gd name="T10" fmla="*/ 0 w 8"/>
                <a:gd name="T11" fmla="*/ 6 h 9"/>
                <a:gd name="T12" fmla="*/ 0 w 8"/>
                <a:gd name="T13" fmla="*/ 6 h 9"/>
                <a:gd name="T14" fmla="*/ 2 w 8"/>
                <a:gd name="T15" fmla="*/ 8 h 9"/>
                <a:gd name="T16" fmla="*/ 5 w 8"/>
                <a:gd name="T17" fmla="*/ 9 h 9"/>
                <a:gd name="T18" fmla="*/ 8 w 8"/>
                <a:gd name="T19" fmla="*/ 8 h 9"/>
                <a:gd name="T20" fmla="*/ 8 w 8"/>
                <a:gd name="T21" fmla="*/ 5 h 9"/>
                <a:gd name="T22" fmla="*/ 0 w 8"/>
                <a:gd name="T23" fmla="*/ 6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0" y="6"/>
                  </a:moveTo>
                  <a:lnTo>
                    <a:pt x="8" y="5"/>
                  </a:lnTo>
                  <a:lnTo>
                    <a:pt x="7" y="0"/>
                  </a:lnTo>
                  <a:lnTo>
                    <a:pt x="0" y="1"/>
                  </a:lnTo>
                  <a:lnTo>
                    <a:pt x="0" y="6"/>
                  </a:lnTo>
                  <a:lnTo>
                    <a:pt x="2" y="8"/>
                  </a:lnTo>
                  <a:lnTo>
                    <a:pt x="5" y="9"/>
                  </a:lnTo>
                  <a:lnTo>
                    <a:pt x="8" y="8"/>
                  </a:lnTo>
                  <a:lnTo>
                    <a:pt x="8" y="5"/>
                  </a:lnTo>
                  <a:lnTo>
                    <a:pt x="0" y="6"/>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9" name="Freeform 3203"/>
            <p:cNvSpPr>
              <a:spLocks/>
            </p:cNvSpPr>
            <p:nvPr/>
          </p:nvSpPr>
          <p:spPr bwMode="auto">
            <a:xfrm>
              <a:off x="3835" y="3408"/>
              <a:ext cx="8" cy="8"/>
            </a:xfrm>
            <a:custGeom>
              <a:avLst/>
              <a:gdLst>
                <a:gd name="T0" fmla="*/ 2 w 8"/>
                <a:gd name="T1" fmla="*/ 4 h 8"/>
                <a:gd name="T2" fmla="*/ 8 w 8"/>
                <a:gd name="T3" fmla="*/ 3 h 8"/>
                <a:gd name="T4" fmla="*/ 8 w 8"/>
                <a:gd name="T5" fmla="*/ 0 h 8"/>
                <a:gd name="T6" fmla="*/ 0 w 8"/>
                <a:gd name="T7" fmla="*/ 1 h 8"/>
                <a:gd name="T8" fmla="*/ 2 w 8"/>
                <a:gd name="T9" fmla="*/ 4 h 8"/>
                <a:gd name="T10" fmla="*/ 2 w 8"/>
                <a:gd name="T11" fmla="*/ 4 h 8"/>
                <a:gd name="T12" fmla="*/ 2 w 8"/>
                <a:gd name="T13" fmla="*/ 4 h 8"/>
                <a:gd name="T14" fmla="*/ 4 w 8"/>
                <a:gd name="T15" fmla="*/ 8 h 8"/>
                <a:gd name="T16" fmla="*/ 7 w 8"/>
                <a:gd name="T17" fmla="*/ 8 h 8"/>
                <a:gd name="T18" fmla="*/ 8 w 8"/>
                <a:gd name="T19" fmla="*/ 6 h 8"/>
                <a:gd name="T20" fmla="*/ 8 w 8"/>
                <a:gd name="T21" fmla="*/ 3 h 8"/>
                <a:gd name="T22" fmla="*/ 2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4"/>
                  </a:moveTo>
                  <a:lnTo>
                    <a:pt x="8" y="3"/>
                  </a:lnTo>
                  <a:lnTo>
                    <a:pt x="8" y="0"/>
                  </a:lnTo>
                  <a:lnTo>
                    <a:pt x="0" y="1"/>
                  </a:lnTo>
                  <a:lnTo>
                    <a:pt x="2" y="4"/>
                  </a:lnTo>
                  <a:lnTo>
                    <a:pt x="4" y="8"/>
                  </a:lnTo>
                  <a:lnTo>
                    <a:pt x="7" y="8"/>
                  </a:lnTo>
                  <a:lnTo>
                    <a:pt x="8" y="6"/>
                  </a:lnTo>
                  <a:lnTo>
                    <a:pt x="8" y="3"/>
                  </a:lnTo>
                  <a:lnTo>
                    <a:pt x="2"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0" name="Freeform 3204"/>
            <p:cNvSpPr>
              <a:spLocks/>
            </p:cNvSpPr>
            <p:nvPr/>
          </p:nvSpPr>
          <p:spPr bwMode="auto">
            <a:xfrm>
              <a:off x="3837" y="3411"/>
              <a:ext cx="8" cy="8"/>
            </a:xfrm>
            <a:custGeom>
              <a:avLst/>
              <a:gdLst>
                <a:gd name="T0" fmla="*/ 8 w 8"/>
                <a:gd name="T1" fmla="*/ 5 h 8"/>
                <a:gd name="T2" fmla="*/ 8 w 8"/>
                <a:gd name="T3" fmla="*/ 5 h 8"/>
                <a:gd name="T4" fmla="*/ 6 w 8"/>
                <a:gd name="T5" fmla="*/ 0 h 8"/>
                <a:gd name="T6" fmla="*/ 0 w 8"/>
                <a:gd name="T7" fmla="*/ 1 h 8"/>
                <a:gd name="T8" fmla="*/ 0 w 8"/>
                <a:gd name="T9" fmla="*/ 6 h 8"/>
                <a:gd name="T10" fmla="*/ 8 w 8"/>
                <a:gd name="T11" fmla="*/ 5 h 8"/>
                <a:gd name="T12" fmla="*/ 0 w 8"/>
                <a:gd name="T13" fmla="*/ 6 h 8"/>
                <a:gd name="T14" fmla="*/ 3 w 8"/>
                <a:gd name="T15" fmla="*/ 8 h 8"/>
                <a:gd name="T16" fmla="*/ 5 w 8"/>
                <a:gd name="T17" fmla="*/ 8 h 8"/>
                <a:gd name="T18" fmla="*/ 8 w 8"/>
                <a:gd name="T19" fmla="*/ 6 h 8"/>
                <a:gd name="T20" fmla="*/ 8 w 8"/>
                <a:gd name="T21" fmla="*/ 5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5"/>
                  </a:moveTo>
                  <a:lnTo>
                    <a:pt x="8" y="5"/>
                  </a:lnTo>
                  <a:lnTo>
                    <a:pt x="6" y="0"/>
                  </a:lnTo>
                  <a:lnTo>
                    <a:pt x="0" y="1"/>
                  </a:lnTo>
                  <a:lnTo>
                    <a:pt x="0" y="6"/>
                  </a:lnTo>
                  <a:lnTo>
                    <a:pt x="8" y="5"/>
                  </a:lnTo>
                  <a:lnTo>
                    <a:pt x="0" y="6"/>
                  </a:lnTo>
                  <a:lnTo>
                    <a:pt x="3" y="8"/>
                  </a:lnTo>
                  <a:lnTo>
                    <a:pt x="5" y="8"/>
                  </a:lnTo>
                  <a:lnTo>
                    <a:pt x="8" y="6"/>
                  </a:lnTo>
                  <a:lnTo>
                    <a:pt x="8"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1" name="Freeform 3205"/>
            <p:cNvSpPr>
              <a:spLocks/>
            </p:cNvSpPr>
            <p:nvPr/>
          </p:nvSpPr>
          <p:spPr bwMode="auto">
            <a:xfrm>
              <a:off x="3837" y="3416"/>
              <a:ext cx="10" cy="8"/>
            </a:xfrm>
            <a:custGeom>
              <a:avLst/>
              <a:gdLst>
                <a:gd name="T0" fmla="*/ 2 w 10"/>
                <a:gd name="T1" fmla="*/ 5 h 8"/>
                <a:gd name="T2" fmla="*/ 10 w 10"/>
                <a:gd name="T3" fmla="*/ 3 h 8"/>
                <a:gd name="T4" fmla="*/ 8 w 10"/>
                <a:gd name="T5" fmla="*/ 0 h 8"/>
                <a:gd name="T6" fmla="*/ 0 w 10"/>
                <a:gd name="T7" fmla="*/ 1 h 8"/>
                <a:gd name="T8" fmla="*/ 2 w 10"/>
                <a:gd name="T9" fmla="*/ 5 h 8"/>
                <a:gd name="T10" fmla="*/ 2 w 10"/>
                <a:gd name="T11" fmla="*/ 5 h 8"/>
                <a:gd name="T12" fmla="*/ 2 w 10"/>
                <a:gd name="T13" fmla="*/ 5 h 8"/>
                <a:gd name="T14" fmla="*/ 3 w 10"/>
                <a:gd name="T15" fmla="*/ 6 h 8"/>
                <a:gd name="T16" fmla="*/ 6 w 10"/>
                <a:gd name="T17" fmla="*/ 8 h 8"/>
                <a:gd name="T18" fmla="*/ 8 w 10"/>
                <a:gd name="T19" fmla="*/ 6 h 8"/>
                <a:gd name="T20" fmla="*/ 10 w 10"/>
                <a:gd name="T21" fmla="*/ 3 h 8"/>
                <a:gd name="T22" fmla="*/ 2 w 10"/>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0" h="8">
                  <a:moveTo>
                    <a:pt x="2" y="5"/>
                  </a:moveTo>
                  <a:lnTo>
                    <a:pt x="10" y="3"/>
                  </a:lnTo>
                  <a:lnTo>
                    <a:pt x="8" y="0"/>
                  </a:lnTo>
                  <a:lnTo>
                    <a:pt x="0" y="1"/>
                  </a:lnTo>
                  <a:lnTo>
                    <a:pt x="2" y="5"/>
                  </a:lnTo>
                  <a:lnTo>
                    <a:pt x="3" y="6"/>
                  </a:lnTo>
                  <a:lnTo>
                    <a:pt x="6" y="8"/>
                  </a:lnTo>
                  <a:lnTo>
                    <a:pt x="8" y="6"/>
                  </a:lnTo>
                  <a:lnTo>
                    <a:pt x="10" y="3"/>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2" name="Freeform 3206"/>
            <p:cNvSpPr>
              <a:spLocks/>
            </p:cNvSpPr>
            <p:nvPr/>
          </p:nvSpPr>
          <p:spPr bwMode="auto">
            <a:xfrm>
              <a:off x="3839" y="3419"/>
              <a:ext cx="8" cy="8"/>
            </a:xfrm>
            <a:custGeom>
              <a:avLst/>
              <a:gdLst>
                <a:gd name="T0" fmla="*/ 1 w 8"/>
                <a:gd name="T1" fmla="*/ 5 h 8"/>
                <a:gd name="T2" fmla="*/ 8 w 8"/>
                <a:gd name="T3" fmla="*/ 3 h 8"/>
                <a:gd name="T4" fmla="*/ 8 w 8"/>
                <a:gd name="T5" fmla="*/ 0 h 8"/>
                <a:gd name="T6" fmla="*/ 0 w 8"/>
                <a:gd name="T7" fmla="*/ 2 h 8"/>
                <a:gd name="T8" fmla="*/ 1 w 8"/>
                <a:gd name="T9" fmla="*/ 5 h 8"/>
                <a:gd name="T10" fmla="*/ 1 w 8"/>
                <a:gd name="T11" fmla="*/ 5 h 8"/>
                <a:gd name="T12" fmla="*/ 1 w 8"/>
                <a:gd name="T13" fmla="*/ 5 h 8"/>
                <a:gd name="T14" fmla="*/ 3 w 8"/>
                <a:gd name="T15" fmla="*/ 8 h 8"/>
                <a:gd name="T16" fmla="*/ 6 w 8"/>
                <a:gd name="T17" fmla="*/ 8 h 8"/>
                <a:gd name="T18" fmla="*/ 8 w 8"/>
                <a:gd name="T19" fmla="*/ 6 h 8"/>
                <a:gd name="T20" fmla="*/ 8 w 8"/>
                <a:gd name="T21" fmla="*/ 3 h 8"/>
                <a:gd name="T22" fmla="*/ 1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5"/>
                  </a:moveTo>
                  <a:lnTo>
                    <a:pt x="8" y="3"/>
                  </a:lnTo>
                  <a:lnTo>
                    <a:pt x="8" y="0"/>
                  </a:lnTo>
                  <a:lnTo>
                    <a:pt x="0" y="2"/>
                  </a:lnTo>
                  <a:lnTo>
                    <a:pt x="1" y="5"/>
                  </a:lnTo>
                  <a:lnTo>
                    <a:pt x="3" y="8"/>
                  </a:lnTo>
                  <a:lnTo>
                    <a:pt x="6" y="8"/>
                  </a:lnTo>
                  <a:lnTo>
                    <a:pt x="8" y="6"/>
                  </a:lnTo>
                  <a:lnTo>
                    <a:pt x="8" y="3"/>
                  </a:lnTo>
                  <a:lnTo>
                    <a:pt x="1"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3" name="Freeform 3207"/>
            <p:cNvSpPr>
              <a:spLocks/>
            </p:cNvSpPr>
            <p:nvPr/>
          </p:nvSpPr>
          <p:spPr bwMode="auto">
            <a:xfrm>
              <a:off x="3840" y="3422"/>
              <a:ext cx="8" cy="8"/>
            </a:xfrm>
            <a:custGeom>
              <a:avLst/>
              <a:gdLst>
                <a:gd name="T0" fmla="*/ 0 w 8"/>
                <a:gd name="T1" fmla="*/ 5 h 8"/>
                <a:gd name="T2" fmla="*/ 8 w 8"/>
                <a:gd name="T3" fmla="*/ 3 h 8"/>
                <a:gd name="T4" fmla="*/ 7 w 8"/>
                <a:gd name="T5" fmla="*/ 0 h 8"/>
                <a:gd name="T6" fmla="*/ 0 w 8"/>
                <a:gd name="T7" fmla="*/ 2 h 8"/>
                <a:gd name="T8" fmla="*/ 0 w 8"/>
                <a:gd name="T9" fmla="*/ 5 h 8"/>
                <a:gd name="T10" fmla="*/ 0 w 8"/>
                <a:gd name="T11" fmla="*/ 5 h 8"/>
                <a:gd name="T12" fmla="*/ 0 w 8"/>
                <a:gd name="T13" fmla="*/ 5 h 8"/>
                <a:gd name="T14" fmla="*/ 2 w 8"/>
                <a:gd name="T15" fmla="*/ 8 h 8"/>
                <a:gd name="T16" fmla="*/ 5 w 8"/>
                <a:gd name="T17" fmla="*/ 8 h 8"/>
                <a:gd name="T18" fmla="*/ 8 w 8"/>
                <a:gd name="T19" fmla="*/ 7 h 8"/>
                <a:gd name="T20" fmla="*/ 8 w 8"/>
                <a:gd name="T21" fmla="*/ 3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3"/>
                  </a:lnTo>
                  <a:lnTo>
                    <a:pt x="7" y="0"/>
                  </a:lnTo>
                  <a:lnTo>
                    <a:pt x="0" y="2"/>
                  </a:lnTo>
                  <a:lnTo>
                    <a:pt x="0" y="5"/>
                  </a:lnTo>
                  <a:lnTo>
                    <a:pt x="2" y="8"/>
                  </a:lnTo>
                  <a:lnTo>
                    <a:pt x="5" y="8"/>
                  </a:lnTo>
                  <a:lnTo>
                    <a:pt x="8" y="7"/>
                  </a:lnTo>
                  <a:lnTo>
                    <a:pt x="8" y="3"/>
                  </a:lnTo>
                  <a:lnTo>
                    <a:pt x="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4" name="Freeform 3208"/>
            <p:cNvSpPr>
              <a:spLocks/>
            </p:cNvSpPr>
            <p:nvPr/>
          </p:nvSpPr>
          <p:spPr bwMode="auto">
            <a:xfrm>
              <a:off x="3840" y="3425"/>
              <a:ext cx="8" cy="8"/>
            </a:xfrm>
            <a:custGeom>
              <a:avLst/>
              <a:gdLst>
                <a:gd name="T0" fmla="*/ 8 w 8"/>
                <a:gd name="T1" fmla="*/ 4 h 8"/>
                <a:gd name="T2" fmla="*/ 8 w 8"/>
                <a:gd name="T3" fmla="*/ 4 h 8"/>
                <a:gd name="T4" fmla="*/ 8 w 8"/>
                <a:gd name="T5" fmla="*/ 0 h 8"/>
                <a:gd name="T6" fmla="*/ 0 w 8"/>
                <a:gd name="T7" fmla="*/ 2 h 8"/>
                <a:gd name="T8" fmla="*/ 2 w 8"/>
                <a:gd name="T9" fmla="*/ 5 h 8"/>
                <a:gd name="T10" fmla="*/ 8 w 8"/>
                <a:gd name="T11" fmla="*/ 4 h 8"/>
                <a:gd name="T12" fmla="*/ 2 w 8"/>
                <a:gd name="T13" fmla="*/ 5 h 8"/>
                <a:gd name="T14" fmla="*/ 3 w 8"/>
                <a:gd name="T15" fmla="*/ 8 h 8"/>
                <a:gd name="T16" fmla="*/ 7 w 8"/>
                <a:gd name="T17" fmla="*/ 8 h 8"/>
                <a:gd name="T18" fmla="*/ 8 w 8"/>
                <a:gd name="T19" fmla="*/ 7 h 8"/>
                <a:gd name="T20" fmla="*/ 8 w 8"/>
                <a:gd name="T21" fmla="*/ 4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4"/>
                  </a:moveTo>
                  <a:lnTo>
                    <a:pt x="8" y="4"/>
                  </a:lnTo>
                  <a:lnTo>
                    <a:pt x="8" y="0"/>
                  </a:lnTo>
                  <a:lnTo>
                    <a:pt x="0" y="2"/>
                  </a:lnTo>
                  <a:lnTo>
                    <a:pt x="2" y="5"/>
                  </a:lnTo>
                  <a:lnTo>
                    <a:pt x="8" y="4"/>
                  </a:lnTo>
                  <a:lnTo>
                    <a:pt x="2" y="5"/>
                  </a:lnTo>
                  <a:lnTo>
                    <a:pt x="3" y="8"/>
                  </a:lnTo>
                  <a:lnTo>
                    <a:pt x="7" y="8"/>
                  </a:lnTo>
                  <a:lnTo>
                    <a:pt x="8" y="7"/>
                  </a:lnTo>
                  <a:lnTo>
                    <a:pt x="8"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5" name="Freeform 3209"/>
            <p:cNvSpPr>
              <a:spLocks/>
            </p:cNvSpPr>
            <p:nvPr/>
          </p:nvSpPr>
          <p:spPr bwMode="auto">
            <a:xfrm>
              <a:off x="3842" y="3429"/>
              <a:ext cx="8" cy="8"/>
            </a:xfrm>
            <a:custGeom>
              <a:avLst/>
              <a:gdLst>
                <a:gd name="T0" fmla="*/ 1 w 8"/>
                <a:gd name="T1" fmla="*/ 4 h 8"/>
                <a:gd name="T2" fmla="*/ 8 w 8"/>
                <a:gd name="T3" fmla="*/ 3 h 8"/>
                <a:gd name="T4" fmla="*/ 6 w 8"/>
                <a:gd name="T5" fmla="*/ 0 h 8"/>
                <a:gd name="T6" fmla="*/ 0 w 8"/>
                <a:gd name="T7" fmla="*/ 1 h 8"/>
                <a:gd name="T8" fmla="*/ 1 w 8"/>
                <a:gd name="T9" fmla="*/ 4 h 8"/>
                <a:gd name="T10" fmla="*/ 1 w 8"/>
                <a:gd name="T11" fmla="*/ 4 h 8"/>
                <a:gd name="T12" fmla="*/ 1 w 8"/>
                <a:gd name="T13" fmla="*/ 4 h 8"/>
                <a:gd name="T14" fmla="*/ 3 w 8"/>
                <a:gd name="T15" fmla="*/ 8 h 8"/>
                <a:gd name="T16" fmla="*/ 5 w 8"/>
                <a:gd name="T17" fmla="*/ 8 h 8"/>
                <a:gd name="T18" fmla="*/ 8 w 8"/>
                <a:gd name="T19" fmla="*/ 6 h 8"/>
                <a:gd name="T20" fmla="*/ 8 w 8"/>
                <a:gd name="T21" fmla="*/ 3 h 8"/>
                <a:gd name="T22" fmla="*/ 1 w 8"/>
                <a:gd name="T23" fmla="*/ 4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1" y="4"/>
                  </a:moveTo>
                  <a:lnTo>
                    <a:pt x="8" y="3"/>
                  </a:lnTo>
                  <a:lnTo>
                    <a:pt x="6" y="0"/>
                  </a:lnTo>
                  <a:lnTo>
                    <a:pt x="0" y="1"/>
                  </a:lnTo>
                  <a:lnTo>
                    <a:pt x="1" y="4"/>
                  </a:lnTo>
                  <a:lnTo>
                    <a:pt x="3" y="8"/>
                  </a:lnTo>
                  <a:lnTo>
                    <a:pt x="5" y="8"/>
                  </a:lnTo>
                  <a:lnTo>
                    <a:pt x="8" y="6"/>
                  </a:lnTo>
                  <a:lnTo>
                    <a:pt x="8" y="3"/>
                  </a:lnTo>
                  <a:lnTo>
                    <a:pt x="1" y="4"/>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6" name="Freeform 3210"/>
            <p:cNvSpPr>
              <a:spLocks/>
            </p:cNvSpPr>
            <p:nvPr/>
          </p:nvSpPr>
          <p:spPr bwMode="auto">
            <a:xfrm>
              <a:off x="3843" y="3432"/>
              <a:ext cx="8" cy="8"/>
            </a:xfrm>
            <a:custGeom>
              <a:avLst/>
              <a:gdLst>
                <a:gd name="T0" fmla="*/ 0 w 8"/>
                <a:gd name="T1" fmla="*/ 5 h 8"/>
                <a:gd name="T2" fmla="*/ 8 w 8"/>
                <a:gd name="T3" fmla="*/ 3 h 8"/>
                <a:gd name="T4" fmla="*/ 7 w 8"/>
                <a:gd name="T5" fmla="*/ 0 h 8"/>
                <a:gd name="T6" fmla="*/ 0 w 8"/>
                <a:gd name="T7" fmla="*/ 1 h 8"/>
                <a:gd name="T8" fmla="*/ 0 w 8"/>
                <a:gd name="T9" fmla="*/ 5 h 8"/>
                <a:gd name="T10" fmla="*/ 0 w 8"/>
                <a:gd name="T11" fmla="*/ 5 h 8"/>
                <a:gd name="T12" fmla="*/ 0 w 8"/>
                <a:gd name="T13" fmla="*/ 5 h 8"/>
                <a:gd name="T14" fmla="*/ 2 w 8"/>
                <a:gd name="T15" fmla="*/ 8 h 8"/>
                <a:gd name="T16" fmla="*/ 5 w 8"/>
                <a:gd name="T17" fmla="*/ 8 h 8"/>
                <a:gd name="T18" fmla="*/ 7 w 8"/>
                <a:gd name="T19" fmla="*/ 6 h 8"/>
                <a:gd name="T20" fmla="*/ 8 w 8"/>
                <a:gd name="T21" fmla="*/ 3 h 8"/>
                <a:gd name="T22" fmla="*/ 0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0" y="5"/>
                  </a:moveTo>
                  <a:lnTo>
                    <a:pt x="8" y="3"/>
                  </a:lnTo>
                  <a:lnTo>
                    <a:pt x="7" y="0"/>
                  </a:lnTo>
                  <a:lnTo>
                    <a:pt x="0" y="1"/>
                  </a:lnTo>
                  <a:lnTo>
                    <a:pt x="0" y="5"/>
                  </a:lnTo>
                  <a:lnTo>
                    <a:pt x="2" y="8"/>
                  </a:lnTo>
                  <a:lnTo>
                    <a:pt x="5" y="8"/>
                  </a:lnTo>
                  <a:lnTo>
                    <a:pt x="7" y="6"/>
                  </a:lnTo>
                  <a:lnTo>
                    <a:pt x="8" y="3"/>
                  </a:lnTo>
                  <a:lnTo>
                    <a:pt x="0"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7" name="Freeform 3211"/>
            <p:cNvSpPr>
              <a:spLocks/>
            </p:cNvSpPr>
            <p:nvPr/>
          </p:nvSpPr>
          <p:spPr bwMode="auto">
            <a:xfrm>
              <a:off x="3843" y="3435"/>
              <a:ext cx="8" cy="8"/>
            </a:xfrm>
            <a:custGeom>
              <a:avLst/>
              <a:gdLst>
                <a:gd name="T0" fmla="*/ 2 w 8"/>
                <a:gd name="T1" fmla="*/ 5 h 8"/>
                <a:gd name="T2" fmla="*/ 8 w 8"/>
                <a:gd name="T3" fmla="*/ 3 h 8"/>
                <a:gd name="T4" fmla="*/ 8 w 8"/>
                <a:gd name="T5" fmla="*/ 0 h 8"/>
                <a:gd name="T6" fmla="*/ 0 w 8"/>
                <a:gd name="T7" fmla="*/ 2 h 8"/>
                <a:gd name="T8" fmla="*/ 2 w 8"/>
                <a:gd name="T9" fmla="*/ 5 h 8"/>
                <a:gd name="T10" fmla="*/ 2 w 8"/>
                <a:gd name="T11" fmla="*/ 5 h 8"/>
                <a:gd name="T12" fmla="*/ 2 w 8"/>
                <a:gd name="T13" fmla="*/ 5 h 8"/>
                <a:gd name="T14" fmla="*/ 4 w 8"/>
                <a:gd name="T15" fmla="*/ 7 h 8"/>
                <a:gd name="T16" fmla="*/ 7 w 8"/>
                <a:gd name="T17" fmla="*/ 8 h 8"/>
                <a:gd name="T18" fmla="*/ 8 w 8"/>
                <a:gd name="T19" fmla="*/ 5 h 8"/>
                <a:gd name="T20" fmla="*/ 8 w 8"/>
                <a:gd name="T21" fmla="*/ 3 h 8"/>
                <a:gd name="T22" fmla="*/ 2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5"/>
                  </a:moveTo>
                  <a:lnTo>
                    <a:pt x="8" y="3"/>
                  </a:lnTo>
                  <a:lnTo>
                    <a:pt x="8" y="0"/>
                  </a:lnTo>
                  <a:lnTo>
                    <a:pt x="0" y="2"/>
                  </a:lnTo>
                  <a:lnTo>
                    <a:pt x="2" y="5"/>
                  </a:lnTo>
                  <a:lnTo>
                    <a:pt x="4" y="7"/>
                  </a:lnTo>
                  <a:lnTo>
                    <a:pt x="7" y="8"/>
                  </a:lnTo>
                  <a:lnTo>
                    <a:pt x="8" y="5"/>
                  </a:lnTo>
                  <a:lnTo>
                    <a:pt x="8" y="3"/>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8" name="Freeform 3212"/>
            <p:cNvSpPr>
              <a:spLocks/>
            </p:cNvSpPr>
            <p:nvPr/>
          </p:nvSpPr>
          <p:spPr bwMode="auto">
            <a:xfrm>
              <a:off x="3845" y="3437"/>
              <a:ext cx="8" cy="8"/>
            </a:xfrm>
            <a:custGeom>
              <a:avLst/>
              <a:gdLst>
                <a:gd name="T0" fmla="*/ 8 w 8"/>
                <a:gd name="T1" fmla="*/ 3 h 8"/>
                <a:gd name="T2" fmla="*/ 8 w 8"/>
                <a:gd name="T3" fmla="*/ 3 h 8"/>
                <a:gd name="T4" fmla="*/ 6 w 8"/>
                <a:gd name="T5" fmla="*/ 0 h 8"/>
                <a:gd name="T6" fmla="*/ 0 w 8"/>
                <a:gd name="T7" fmla="*/ 3 h 8"/>
                <a:gd name="T8" fmla="*/ 0 w 8"/>
                <a:gd name="T9" fmla="*/ 6 h 8"/>
                <a:gd name="T10" fmla="*/ 8 w 8"/>
                <a:gd name="T11" fmla="*/ 3 h 8"/>
                <a:gd name="T12" fmla="*/ 0 w 8"/>
                <a:gd name="T13" fmla="*/ 6 h 8"/>
                <a:gd name="T14" fmla="*/ 3 w 8"/>
                <a:gd name="T15" fmla="*/ 8 h 8"/>
                <a:gd name="T16" fmla="*/ 5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6" y="0"/>
                  </a:lnTo>
                  <a:lnTo>
                    <a:pt x="0" y="3"/>
                  </a:lnTo>
                  <a:lnTo>
                    <a:pt x="0" y="6"/>
                  </a:lnTo>
                  <a:lnTo>
                    <a:pt x="8" y="3"/>
                  </a:lnTo>
                  <a:lnTo>
                    <a:pt x="0" y="6"/>
                  </a:lnTo>
                  <a:lnTo>
                    <a:pt x="3" y="8"/>
                  </a:lnTo>
                  <a:lnTo>
                    <a:pt x="5" y="8"/>
                  </a:lnTo>
                  <a:lnTo>
                    <a:pt x="8" y="6"/>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9" name="Freeform 3213"/>
            <p:cNvSpPr>
              <a:spLocks/>
            </p:cNvSpPr>
            <p:nvPr/>
          </p:nvSpPr>
          <p:spPr bwMode="auto">
            <a:xfrm>
              <a:off x="3845" y="3440"/>
              <a:ext cx="8" cy="8"/>
            </a:xfrm>
            <a:custGeom>
              <a:avLst/>
              <a:gdLst>
                <a:gd name="T0" fmla="*/ 2 w 8"/>
                <a:gd name="T1" fmla="*/ 5 h 8"/>
                <a:gd name="T2" fmla="*/ 8 w 8"/>
                <a:gd name="T3" fmla="*/ 3 h 8"/>
                <a:gd name="T4" fmla="*/ 8 w 8"/>
                <a:gd name="T5" fmla="*/ 0 h 8"/>
                <a:gd name="T6" fmla="*/ 0 w 8"/>
                <a:gd name="T7" fmla="*/ 3 h 8"/>
                <a:gd name="T8" fmla="*/ 2 w 8"/>
                <a:gd name="T9" fmla="*/ 5 h 8"/>
                <a:gd name="T10" fmla="*/ 2 w 8"/>
                <a:gd name="T11" fmla="*/ 5 h 8"/>
                <a:gd name="T12" fmla="*/ 2 w 8"/>
                <a:gd name="T13" fmla="*/ 5 h 8"/>
                <a:gd name="T14" fmla="*/ 3 w 8"/>
                <a:gd name="T15" fmla="*/ 8 h 8"/>
                <a:gd name="T16" fmla="*/ 6 w 8"/>
                <a:gd name="T17" fmla="*/ 8 h 8"/>
                <a:gd name="T18" fmla="*/ 8 w 8"/>
                <a:gd name="T19" fmla="*/ 6 h 8"/>
                <a:gd name="T20" fmla="*/ 8 w 8"/>
                <a:gd name="T21" fmla="*/ 3 h 8"/>
                <a:gd name="T22" fmla="*/ 2 w 8"/>
                <a:gd name="T23" fmla="*/ 5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8">
                  <a:moveTo>
                    <a:pt x="2" y="5"/>
                  </a:moveTo>
                  <a:lnTo>
                    <a:pt x="8" y="3"/>
                  </a:lnTo>
                  <a:lnTo>
                    <a:pt x="8" y="0"/>
                  </a:lnTo>
                  <a:lnTo>
                    <a:pt x="0" y="3"/>
                  </a:lnTo>
                  <a:lnTo>
                    <a:pt x="2" y="5"/>
                  </a:lnTo>
                  <a:lnTo>
                    <a:pt x="3" y="8"/>
                  </a:lnTo>
                  <a:lnTo>
                    <a:pt x="6" y="8"/>
                  </a:lnTo>
                  <a:lnTo>
                    <a:pt x="8" y="6"/>
                  </a:lnTo>
                  <a:lnTo>
                    <a:pt x="8" y="3"/>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0" name="Freeform 3214"/>
            <p:cNvSpPr>
              <a:spLocks/>
            </p:cNvSpPr>
            <p:nvPr/>
          </p:nvSpPr>
          <p:spPr bwMode="auto">
            <a:xfrm>
              <a:off x="3847" y="3443"/>
              <a:ext cx="8" cy="7"/>
            </a:xfrm>
            <a:custGeom>
              <a:avLst/>
              <a:gdLst>
                <a:gd name="T0" fmla="*/ 1 w 8"/>
                <a:gd name="T1" fmla="*/ 5 h 7"/>
                <a:gd name="T2" fmla="*/ 8 w 8"/>
                <a:gd name="T3" fmla="*/ 2 h 7"/>
                <a:gd name="T4" fmla="*/ 6 w 8"/>
                <a:gd name="T5" fmla="*/ 0 h 7"/>
                <a:gd name="T6" fmla="*/ 0 w 8"/>
                <a:gd name="T7" fmla="*/ 2 h 7"/>
                <a:gd name="T8" fmla="*/ 1 w 8"/>
                <a:gd name="T9" fmla="*/ 5 h 7"/>
                <a:gd name="T10" fmla="*/ 1 w 8"/>
                <a:gd name="T11" fmla="*/ 5 h 7"/>
                <a:gd name="T12" fmla="*/ 1 w 8"/>
                <a:gd name="T13" fmla="*/ 5 h 7"/>
                <a:gd name="T14" fmla="*/ 3 w 8"/>
                <a:gd name="T15" fmla="*/ 7 h 7"/>
                <a:gd name="T16" fmla="*/ 6 w 8"/>
                <a:gd name="T17" fmla="*/ 7 h 7"/>
                <a:gd name="T18" fmla="*/ 8 w 8"/>
                <a:gd name="T19" fmla="*/ 5 h 7"/>
                <a:gd name="T20" fmla="*/ 8 w 8"/>
                <a:gd name="T21" fmla="*/ 2 h 7"/>
                <a:gd name="T22" fmla="*/ 1 w 8"/>
                <a:gd name="T23" fmla="*/ 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7">
                  <a:moveTo>
                    <a:pt x="1" y="5"/>
                  </a:moveTo>
                  <a:lnTo>
                    <a:pt x="8" y="2"/>
                  </a:lnTo>
                  <a:lnTo>
                    <a:pt x="6" y="0"/>
                  </a:lnTo>
                  <a:lnTo>
                    <a:pt x="0" y="2"/>
                  </a:lnTo>
                  <a:lnTo>
                    <a:pt x="1" y="5"/>
                  </a:lnTo>
                  <a:lnTo>
                    <a:pt x="3" y="7"/>
                  </a:lnTo>
                  <a:lnTo>
                    <a:pt x="6" y="7"/>
                  </a:lnTo>
                  <a:lnTo>
                    <a:pt x="8" y="5"/>
                  </a:lnTo>
                  <a:lnTo>
                    <a:pt x="8" y="2"/>
                  </a:lnTo>
                  <a:lnTo>
                    <a:pt x="1"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1" name="Freeform 3215"/>
            <p:cNvSpPr>
              <a:spLocks/>
            </p:cNvSpPr>
            <p:nvPr/>
          </p:nvSpPr>
          <p:spPr bwMode="auto">
            <a:xfrm>
              <a:off x="3848" y="3445"/>
              <a:ext cx="8" cy="8"/>
            </a:xfrm>
            <a:custGeom>
              <a:avLst/>
              <a:gdLst>
                <a:gd name="T0" fmla="*/ 8 w 8"/>
                <a:gd name="T1" fmla="*/ 3 h 8"/>
                <a:gd name="T2" fmla="*/ 8 w 8"/>
                <a:gd name="T3" fmla="*/ 3 h 8"/>
                <a:gd name="T4" fmla="*/ 7 w 8"/>
                <a:gd name="T5" fmla="*/ 0 h 8"/>
                <a:gd name="T6" fmla="*/ 0 w 8"/>
                <a:gd name="T7" fmla="*/ 3 h 8"/>
                <a:gd name="T8" fmla="*/ 0 w 8"/>
                <a:gd name="T9" fmla="*/ 6 h 8"/>
                <a:gd name="T10" fmla="*/ 8 w 8"/>
                <a:gd name="T11" fmla="*/ 3 h 8"/>
                <a:gd name="T12" fmla="*/ 0 w 8"/>
                <a:gd name="T13" fmla="*/ 6 h 8"/>
                <a:gd name="T14" fmla="*/ 3 w 8"/>
                <a:gd name="T15" fmla="*/ 8 h 8"/>
                <a:gd name="T16" fmla="*/ 5 w 8"/>
                <a:gd name="T17" fmla="*/ 8 h 8"/>
                <a:gd name="T18" fmla="*/ 8 w 8"/>
                <a:gd name="T19" fmla="*/ 6 h 8"/>
                <a:gd name="T20" fmla="*/ 8 w 8"/>
                <a:gd name="T21" fmla="*/ 3 h 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8">
                  <a:moveTo>
                    <a:pt x="8" y="3"/>
                  </a:moveTo>
                  <a:lnTo>
                    <a:pt x="8" y="3"/>
                  </a:lnTo>
                  <a:lnTo>
                    <a:pt x="7" y="0"/>
                  </a:lnTo>
                  <a:lnTo>
                    <a:pt x="0" y="3"/>
                  </a:lnTo>
                  <a:lnTo>
                    <a:pt x="0" y="6"/>
                  </a:lnTo>
                  <a:lnTo>
                    <a:pt x="8" y="3"/>
                  </a:lnTo>
                  <a:lnTo>
                    <a:pt x="0" y="6"/>
                  </a:lnTo>
                  <a:lnTo>
                    <a:pt x="3" y="8"/>
                  </a:lnTo>
                  <a:lnTo>
                    <a:pt x="5" y="8"/>
                  </a:lnTo>
                  <a:lnTo>
                    <a:pt x="8" y="6"/>
                  </a:lnTo>
                  <a:lnTo>
                    <a:pt x="8" y="3"/>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2" name="Freeform 3216"/>
            <p:cNvSpPr>
              <a:spLocks/>
            </p:cNvSpPr>
            <p:nvPr/>
          </p:nvSpPr>
          <p:spPr bwMode="auto">
            <a:xfrm>
              <a:off x="3848" y="3448"/>
              <a:ext cx="8" cy="6"/>
            </a:xfrm>
            <a:custGeom>
              <a:avLst/>
              <a:gdLst>
                <a:gd name="T0" fmla="*/ 2 w 8"/>
                <a:gd name="T1" fmla="*/ 5 h 6"/>
                <a:gd name="T2" fmla="*/ 8 w 8"/>
                <a:gd name="T3" fmla="*/ 2 h 6"/>
                <a:gd name="T4" fmla="*/ 8 w 8"/>
                <a:gd name="T5" fmla="*/ 0 h 6"/>
                <a:gd name="T6" fmla="*/ 0 w 8"/>
                <a:gd name="T7" fmla="*/ 3 h 6"/>
                <a:gd name="T8" fmla="*/ 2 w 8"/>
                <a:gd name="T9" fmla="*/ 5 h 6"/>
                <a:gd name="T10" fmla="*/ 2 w 8"/>
                <a:gd name="T11" fmla="*/ 5 h 6"/>
                <a:gd name="T12" fmla="*/ 2 w 8"/>
                <a:gd name="T13" fmla="*/ 5 h 6"/>
                <a:gd name="T14" fmla="*/ 3 w 8"/>
                <a:gd name="T15" fmla="*/ 6 h 6"/>
                <a:gd name="T16" fmla="*/ 7 w 8"/>
                <a:gd name="T17" fmla="*/ 6 h 6"/>
                <a:gd name="T18" fmla="*/ 8 w 8"/>
                <a:gd name="T19" fmla="*/ 5 h 6"/>
                <a:gd name="T20" fmla="*/ 8 w 8"/>
                <a:gd name="T21" fmla="*/ 2 h 6"/>
                <a:gd name="T22" fmla="*/ 2 w 8"/>
                <a:gd name="T23" fmla="*/ 5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6">
                  <a:moveTo>
                    <a:pt x="2" y="5"/>
                  </a:moveTo>
                  <a:lnTo>
                    <a:pt x="8" y="2"/>
                  </a:lnTo>
                  <a:lnTo>
                    <a:pt x="8" y="0"/>
                  </a:lnTo>
                  <a:lnTo>
                    <a:pt x="0" y="3"/>
                  </a:lnTo>
                  <a:lnTo>
                    <a:pt x="2" y="5"/>
                  </a:lnTo>
                  <a:lnTo>
                    <a:pt x="3" y="6"/>
                  </a:lnTo>
                  <a:lnTo>
                    <a:pt x="7" y="6"/>
                  </a:lnTo>
                  <a:lnTo>
                    <a:pt x="8" y="5"/>
                  </a:lnTo>
                  <a:lnTo>
                    <a:pt x="8" y="2"/>
                  </a:lnTo>
                  <a:lnTo>
                    <a:pt x="2" y="5"/>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3" name="Freeform 3217"/>
            <p:cNvSpPr>
              <a:spLocks/>
            </p:cNvSpPr>
            <p:nvPr/>
          </p:nvSpPr>
          <p:spPr bwMode="auto">
            <a:xfrm>
              <a:off x="3850" y="3450"/>
              <a:ext cx="8" cy="4"/>
            </a:xfrm>
            <a:custGeom>
              <a:avLst/>
              <a:gdLst>
                <a:gd name="T0" fmla="*/ 8 w 8"/>
                <a:gd name="T1" fmla="*/ 1 h 4"/>
                <a:gd name="T2" fmla="*/ 6 w 8"/>
                <a:gd name="T3" fmla="*/ 0 h 4"/>
                <a:gd name="T4" fmla="*/ 0 w 8"/>
                <a:gd name="T5" fmla="*/ 3 h 4"/>
                <a:gd name="T6" fmla="*/ 0 w 8"/>
                <a:gd name="T7" fmla="*/ 4 h 4"/>
                <a:gd name="T8" fmla="*/ 8 w 8"/>
                <a:gd name="T9" fmla="*/ 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4">
                  <a:moveTo>
                    <a:pt x="8" y="1"/>
                  </a:moveTo>
                  <a:lnTo>
                    <a:pt x="6" y="0"/>
                  </a:lnTo>
                  <a:lnTo>
                    <a:pt x="0" y="3"/>
                  </a:lnTo>
                  <a:lnTo>
                    <a:pt x="0" y="4"/>
                  </a:lnTo>
                  <a:lnTo>
                    <a:pt x="8" y="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4" name="Rectangle 3218"/>
            <p:cNvSpPr>
              <a:spLocks noChangeArrowheads="1"/>
            </p:cNvSpPr>
            <p:nvPr/>
          </p:nvSpPr>
          <p:spPr bwMode="auto">
            <a:xfrm>
              <a:off x="4288" y="3215"/>
              <a:ext cx="91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200" b="1">
                  <a:solidFill>
                    <a:srgbClr val="1F1A17"/>
                  </a:solidFill>
                </a:rPr>
                <a:t>Peak Deconvolution</a:t>
              </a:r>
              <a:endParaRPr lang="en-US" altLang="en-US" sz="1800"/>
            </a:p>
          </p:txBody>
        </p:sp>
        <p:sp>
          <p:nvSpPr>
            <p:cNvPr id="38105" name="Rectangle 3219"/>
            <p:cNvSpPr>
              <a:spLocks noChangeArrowheads="1"/>
            </p:cNvSpPr>
            <p:nvPr/>
          </p:nvSpPr>
          <p:spPr bwMode="auto">
            <a:xfrm>
              <a:off x="3698" y="2945"/>
              <a:ext cx="20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-0.6 %</a:t>
              </a:r>
              <a:endParaRPr lang="en-US" altLang="en-US" sz="1800"/>
            </a:p>
          </p:txBody>
        </p:sp>
        <p:sp>
          <p:nvSpPr>
            <p:cNvPr id="38106" name="Rectangle 3220"/>
            <p:cNvSpPr>
              <a:spLocks noChangeArrowheads="1"/>
            </p:cNvSpPr>
            <p:nvPr/>
          </p:nvSpPr>
          <p:spPr bwMode="auto">
            <a:xfrm>
              <a:off x="3903" y="3275"/>
              <a:ext cx="208"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900" b="1">
                  <a:solidFill>
                    <a:srgbClr val="1F1A17"/>
                  </a:solidFill>
                </a:rPr>
                <a:t>-2.1 %</a:t>
              </a:r>
              <a:endParaRPr lang="en-US" altLang="en-US" sz="1800"/>
            </a:p>
          </p:txBody>
        </p:sp>
      </p:grpSp>
      <p:sp>
        <p:nvSpPr>
          <p:cNvPr id="3" name="TextBox 2"/>
          <p:cNvSpPr txBox="1"/>
          <p:nvPr/>
        </p:nvSpPr>
        <p:spPr>
          <a:xfrm>
            <a:off x="457200" y="1186586"/>
            <a:ext cx="2819400" cy="877163"/>
          </a:xfrm>
          <a:prstGeom prst="rect">
            <a:avLst/>
          </a:prstGeom>
          <a:noFill/>
        </p:spPr>
        <p:txBody>
          <a:bodyPr wrap="square" rtlCol="0">
            <a:spAutoFit/>
          </a:bodyPr>
          <a:lstStyle/>
          <a:p>
            <a:pPr algn="ctr">
              <a:spcAft>
                <a:spcPts val="1800"/>
              </a:spcAft>
            </a:pPr>
            <a:r>
              <a:rPr lang="en-US" dirty="0"/>
              <a:t>Known area ratio:  4:1</a:t>
            </a:r>
          </a:p>
          <a:p>
            <a:pPr algn="ctr">
              <a:spcAft>
                <a:spcPts val="1800"/>
              </a:spcAft>
            </a:pPr>
            <a:r>
              <a:rPr lang="en-US" dirty="0"/>
              <a:t>Resolution: 1.0</a:t>
            </a:r>
          </a:p>
        </p:txBody>
      </p:sp>
      <p:pic>
        <p:nvPicPr>
          <p:cNvPr id="2" name="25">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229850" y="6078538"/>
            <a:ext cx="609600" cy="609600"/>
          </a:xfrm>
          <a:prstGeom prst="rect">
            <a:avLst/>
          </a:prstGeom>
        </p:spPr>
      </p:pic>
    </p:spTree>
    <p:custDataLst>
      <p:tags r:id="rId1"/>
    </p:custDataLst>
    <p:extLst>
      <p:ext uri="{BB962C8B-B14F-4D97-AF65-F5344CB8AC3E}">
        <p14:creationId xmlns:p14="http://schemas.microsoft.com/office/powerpoint/2010/main" val="2345153712"/>
      </p:ext>
    </p:extLst>
  </p:cSld>
  <p:clrMapOvr>
    <a:masterClrMapping/>
  </p:clrMapOvr>
  <mc:AlternateContent xmlns:mc="http://schemas.openxmlformats.org/markup-compatibility/2006" xmlns:p14="http://schemas.microsoft.com/office/powerpoint/2010/main">
    <mc:Choice Requires="p14">
      <p:transition spd="med" p14:dur="700" advTm="219055">
        <p:fade/>
      </p:transition>
    </mc:Choice>
    <mc:Fallback xmlns="">
      <p:transition spd="med" advTm="219055">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18174"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556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499"/>
                                          </p:stCondLst>
                                        </p:cTn>
                                        <p:tgtEl>
                                          <p:spTgt spid="14556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499"/>
                                          </p:stCondLst>
                                        </p:cTn>
                                        <p:tgtEl>
                                          <p:spTgt spid="14556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499"/>
                                          </p:stCondLst>
                                        </p:cTn>
                                        <p:tgtEl>
                                          <p:spTgt spid="14555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499"/>
                                          </p:stCondLst>
                                        </p:cTn>
                                        <p:tgtEl>
                                          <p:spTgt spid="1455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9" fill="hold" display="0">
                  <p:stCondLst>
                    <p:cond delay="indefinite"/>
                  </p:stCondLst>
                  <p:endCondLst>
                    <p:cond evt="onStopAudio" delay="0">
                      <p:tgtEl>
                        <p:sldTgt/>
                      </p:tgtEl>
                    </p:cond>
                  </p:endCondLst>
                </p:cTn>
                <p:tgtEl>
                  <p:spTgt spid="2"/>
                </p:tgtEl>
              </p:cMediaNode>
            </p:audio>
          </p:childTnLst>
        </p:cTn>
      </p:par>
    </p:tnLst>
    <p:bldLst>
      <p:bldP spid="3" grpId="0"/>
    </p:bldLst>
  </p:timing>
  <p:extLst mod="1">
    <p:ext uri="{E180D4A7-C9FB-4DFB-919C-405C955672EB}">
      <p14:showEvtLst xmlns:p14="http://schemas.microsoft.com/office/powerpoint/2010/main">
        <p14:playEvt time="192" objId="2"/>
        <p14:stopEvt time="218466" objId="2"/>
      </p14:showEvtLst>
    </p:ext>
  </p:extLs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sz="quarter"/>
          </p:nvPr>
        </p:nvSpPr>
        <p:spPr/>
        <p:txBody>
          <a:bodyPr/>
          <a:lstStyle/>
          <a:p>
            <a:pPr eaLnBrk="1" hangingPunct="1"/>
            <a:r>
              <a:rPr lang="en-US" altLang="en-US"/>
              <a:t>Peak Resolution and Bias</a:t>
            </a:r>
          </a:p>
        </p:txBody>
      </p:sp>
      <p:pic>
        <p:nvPicPr>
          <p:cNvPr id="41987" name="Picture 7"/>
          <p:cNvPicPr>
            <a:picLocks noGrp="1" noChangeAspect="1" noChangeArrowheads="1"/>
          </p:cNvPicPr>
          <p:nvPr>
            <p:ph sz="quarter" idx="1"/>
          </p:nvPr>
        </p:nvPicPr>
        <p:blipFill>
          <a:blip r:embed="rId6" cstate="print">
            <a:extLst>
              <a:ext uri="{28A0092B-C50C-407E-A947-70E740481C1C}">
                <a14:useLocalDpi xmlns:a14="http://schemas.microsoft.com/office/drawing/2010/main" val="0"/>
              </a:ext>
            </a:extLst>
          </a:blip>
          <a:srcRect/>
          <a:stretch>
            <a:fillRect/>
          </a:stretch>
        </p:blipFill>
        <p:spPr>
          <a:xfrm>
            <a:off x="871538" y="1600200"/>
            <a:ext cx="2500312" cy="4953000"/>
          </a:xfrm>
          <a:noFill/>
        </p:spPr>
      </p:pic>
      <p:pic>
        <p:nvPicPr>
          <p:cNvPr id="46088" name="Picture 8"/>
          <p:cNvPicPr>
            <a:picLocks noGrp="1" noChangeAspect="1" noChangeArrowheads="1"/>
          </p:cNvPicPr>
          <p:nvPr>
            <p:ph sz="quarter" idx="2"/>
          </p:nvPr>
        </p:nvPicPr>
        <p:blipFill>
          <a:blip r:embed="rId7">
            <a:extLst>
              <a:ext uri="{28A0092B-C50C-407E-A947-70E740481C1C}">
                <a14:useLocalDpi xmlns:a14="http://schemas.microsoft.com/office/drawing/2010/main" val="0"/>
              </a:ext>
            </a:extLst>
          </a:blip>
          <a:srcRect/>
          <a:stretch>
            <a:fillRect/>
          </a:stretch>
        </p:blipFill>
        <p:spPr>
          <a:xfrm>
            <a:off x="4953000" y="2971800"/>
            <a:ext cx="3048000" cy="2105025"/>
          </a:xfrm>
          <a:noFill/>
        </p:spPr>
      </p:pic>
      <p:sp>
        <p:nvSpPr>
          <p:cNvPr id="46090" name="Text Box 10"/>
          <p:cNvSpPr txBox="1">
            <a:spLocks noChangeArrowheads="1"/>
          </p:cNvSpPr>
          <p:nvPr/>
        </p:nvSpPr>
        <p:spPr bwMode="auto">
          <a:xfrm>
            <a:off x="4572000" y="5181600"/>
            <a:ext cx="4572000" cy="1465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66FF"/>
                </a:solidFill>
              </a:rPr>
              <a:t>Take home message:</a:t>
            </a:r>
          </a:p>
          <a:p>
            <a:pPr eaLnBrk="1" hangingPunct="1">
              <a:spcBef>
                <a:spcPct val="0"/>
              </a:spcBef>
              <a:buClrTx/>
              <a:buSzTx/>
              <a:buFontTx/>
              <a:buNone/>
            </a:pPr>
            <a:r>
              <a:rPr lang="en-US" altLang="en-US" sz="1800">
                <a:solidFill>
                  <a:srgbClr val="0066FF"/>
                </a:solidFill>
              </a:rPr>
              <a:t>  </a:t>
            </a:r>
          </a:p>
          <a:p>
            <a:pPr eaLnBrk="1" hangingPunct="1">
              <a:spcBef>
                <a:spcPct val="0"/>
              </a:spcBef>
              <a:buClrTx/>
              <a:buSzTx/>
              <a:buFontTx/>
              <a:buNone/>
            </a:pPr>
            <a:r>
              <a:rPr lang="en-US" altLang="en-US" sz="1800">
                <a:solidFill>
                  <a:srgbClr val="0066FF"/>
                </a:solidFill>
              </a:rPr>
              <a:t>If possible, fully separate the constituents in either the chromatographic or detection domains</a:t>
            </a:r>
          </a:p>
        </p:txBody>
      </p:sp>
      <p:sp>
        <p:nvSpPr>
          <p:cNvPr id="46095" name="Text Box 15"/>
          <p:cNvSpPr txBox="1">
            <a:spLocks noChangeArrowheads="1"/>
          </p:cNvSpPr>
          <p:nvPr/>
        </p:nvSpPr>
        <p:spPr bwMode="auto">
          <a:xfrm>
            <a:off x="4572000" y="1195388"/>
            <a:ext cx="1327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800">
                <a:solidFill>
                  <a:srgbClr val="0066FF"/>
                </a:solidFill>
              </a:rPr>
              <a:t>Resolution:</a:t>
            </a:r>
          </a:p>
        </p:txBody>
      </p:sp>
      <p:pic>
        <p:nvPicPr>
          <p:cNvPr id="46103" name="Picture 23"/>
          <p:cNvPicPr>
            <a:picLocks noGrp="1" noChangeAspect="1" noChangeArrowheads="1"/>
          </p:cNvPicPr>
          <p:nvPr>
            <p:ph sz="quarter" idx="4"/>
          </p:nvPr>
        </p:nvPicPr>
        <p:blipFill>
          <a:blip r:embed="rId8" cstate="print">
            <a:extLst>
              <a:ext uri="{28A0092B-C50C-407E-A947-70E740481C1C}">
                <a14:useLocalDpi xmlns:a14="http://schemas.microsoft.com/office/drawing/2010/main" val="0"/>
              </a:ext>
            </a:extLst>
          </a:blip>
          <a:srcRect/>
          <a:stretch>
            <a:fillRect/>
          </a:stretch>
        </p:blipFill>
        <p:spPr>
          <a:xfrm>
            <a:off x="4648200" y="2133600"/>
            <a:ext cx="3130550" cy="590550"/>
          </a:xfrm>
          <a:noFill/>
        </p:spPr>
      </p:pic>
      <p:pic>
        <p:nvPicPr>
          <p:cNvPr id="46110" name="Picture 3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648200" y="1752600"/>
            <a:ext cx="1909763" cy="1936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1993" name="Text Box 32"/>
          <p:cNvSpPr txBox="1">
            <a:spLocks noChangeArrowheads="1"/>
          </p:cNvSpPr>
          <p:nvPr/>
        </p:nvSpPr>
        <p:spPr bwMode="auto">
          <a:xfrm>
            <a:off x="1676400" y="1295400"/>
            <a:ext cx="2825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t>1</a:t>
            </a:r>
          </a:p>
        </p:txBody>
      </p:sp>
      <p:sp>
        <p:nvSpPr>
          <p:cNvPr id="41994" name="Text Box 33"/>
          <p:cNvSpPr txBox="1">
            <a:spLocks noChangeArrowheads="1"/>
          </p:cNvSpPr>
          <p:nvPr/>
        </p:nvSpPr>
        <p:spPr bwMode="auto">
          <a:xfrm>
            <a:off x="1981200" y="1295400"/>
            <a:ext cx="28257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FF00FF"/>
                </a:solidFill>
              </a:rPr>
              <a:t>2</a:t>
            </a:r>
          </a:p>
        </p:txBody>
      </p:sp>
      <p:sp>
        <p:nvSpPr>
          <p:cNvPr id="46114" name="Text Box 34"/>
          <p:cNvSpPr txBox="1">
            <a:spLocks noChangeArrowheads="1"/>
          </p:cNvSpPr>
          <p:nvPr/>
        </p:nvSpPr>
        <p:spPr bwMode="auto">
          <a:xfrm>
            <a:off x="5943600" y="3124200"/>
            <a:ext cx="1346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t>% error peak 1</a:t>
            </a:r>
          </a:p>
        </p:txBody>
      </p:sp>
      <p:sp>
        <p:nvSpPr>
          <p:cNvPr id="46115" name="Text Box 35"/>
          <p:cNvSpPr txBox="1">
            <a:spLocks noChangeArrowheads="1"/>
          </p:cNvSpPr>
          <p:nvPr/>
        </p:nvSpPr>
        <p:spPr bwMode="auto">
          <a:xfrm>
            <a:off x="5943600" y="4495800"/>
            <a:ext cx="1346200"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400">
                <a:solidFill>
                  <a:srgbClr val="FF00FF"/>
                </a:solidFill>
              </a:rPr>
              <a:t>% error peak 2</a:t>
            </a:r>
          </a:p>
        </p:txBody>
      </p:sp>
      <p:pic>
        <p:nvPicPr>
          <p:cNvPr id="3" name="26">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0"/>
          <a:stretch>
            <a:fillRect/>
          </a:stretch>
        </p:blipFill>
        <p:spPr>
          <a:xfrm>
            <a:off x="10431463" y="6134100"/>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124387">
        <p:fade/>
      </p:transition>
    </mc:Choice>
    <mc:Fallback xmlns="">
      <p:transition spd="med" advTm="124387">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23831"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609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610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6110"/>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4608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611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6115"/>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609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7" fill="hold" display="0">
                  <p:stCondLst>
                    <p:cond delay="indefinite"/>
                  </p:stCondLst>
                  <p:endCondLst>
                    <p:cond evt="onStopAudio" delay="0">
                      <p:tgtEl>
                        <p:sldTgt/>
                      </p:tgtEl>
                    </p:cond>
                  </p:endCondLst>
                </p:cTn>
                <p:tgtEl>
                  <p:spTgt spid="3"/>
                </p:tgtEl>
              </p:cMediaNode>
            </p:audio>
          </p:childTnLst>
        </p:cTn>
      </p:par>
    </p:tnLst>
    <p:bldLst>
      <p:bldP spid="46090" grpId="0"/>
      <p:bldP spid="46095" grpId="0"/>
      <p:bldP spid="46114" grpId="0"/>
      <p:bldP spid="46115" grpId="0"/>
    </p:bldLst>
  </p:timing>
  <p:extLst mod="1">
    <p:ext uri="{E180D4A7-C9FB-4DFB-919C-405C955672EB}">
      <p14:showEvtLst xmlns:p14="http://schemas.microsoft.com/office/powerpoint/2010/main">
        <p14:playEvt time="20" objId="3"/>
        <p14:stopEvt time="123907" objId="3"/>
      </p14:showEvtLst>
    </p:ext>
  </p:extLs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p:txBody>
          <a:bodyPr/>
          <a:lstStyle/>
          <a:p>
            <a:pPr eaLnBrk="1" hangingPunct="1"/>
            <a:r>
              <a:rPr lang="en-US" altLang="en-US" dirty="0"/>
              <a:t>Sources of Bias</a:t>
            </a:r>
          </a:p>
        </p:txBody>
      </p:sp>
      <p:sp>
        <p:nvSpPr>
          <p:cNvPr id="27651" name="Rectangle 3"/>
          <p:cNvSpPr>
            <a:spLocks noGrp="1" noChangeArrowheads="1"/>
          </p:cNvSpPr>
          <p:nvPr>
            <p:ph type="body" idx="1"/>
          </p:nvPr>
        </p:nvSpPr>
        <p:spPr/>
        <p:txBody>
          <a:bodyPr/>
          <a:lstStyle/>
          <a:p>
            <a:pPr eaLnBrk="1" hangingPunct="1">
              <a:spcAft>
                <a:spcPts val="1800"/>
              </a:spcAft>
            </a:pPr>
            <a:r>
              <a:rPr lang="en-US" altLang="en-US" sz="2400" dirty="0"/>
              <a:t>Identification of the sources of bias is requisite to unbiased metrology</a:t>
            </a:r>
          </a:p>
          <a:p>
            <a:pPr eaLnBrk="1" hangingPunct="1">
              <a:spcAft>
                <a:spcPts val="1800"/>
              </a:spcAft>
            </a:pPr>
            <a:r>
              <a:rPr lang="en-US" altLang="en-US" sz="2400" dirty="0"/>
              <a:t>Quantitation can be biased by problems originating with calibration or sample analysis</a:t>
            </a:r>
          </a:p>
          <a:p>
            <a:pPr eaLnBrk="1" hangingPunct="1">
              <a:spcAft>
                <a:spcPts val="1800"/>
              </a:spcAft>
            </a:pPr>
            <a:r>
              <a:rPr lang="en-US" altLang="en-US" sz="2400" dirty="0"/>
              <a:t>Controls provide indication of the “direction” of the bias (i.e., positive vs negative biases)</a:t>
            </a:r>
          </a:p>
          <a:p>
            <a:pPr eaLnBrk="1" hangingPunct="1">
              <a:spcAft>
                <a:spcPts val="0"/>
              </a:spcAft>
            </a:pPr>
            <a:r>
              <a:rPr lang="en-US" altLang="en-US" sz="2400" dirty="0"/>
              <a:t>Clues to biases</a:t>
            </a:r>
          </a:p>
          <a:p>
            <a:pPr lvl="1" eaLnBrk="1" hangingPunct="1">
              <a:spcAft>
                <a:spcPts val="0"/>
              </a:spcAft>
            </a:pPr>
            <a:r>
              <a:rPr lang="en-US" altLang="en-US" sz="2200" dirty="0"/>
              <a:t>Consistent bias across measurement</a:t>
            </a:r>
          </a:p>
          <a:p>
            <a:pPr lvl="1" eaLnBrk="1" hangingPunct="1">
              <a:spcAft>
                <a:spcPts val="0"/>
              </a:spcAft>
            </a:pPr>
            <a:r>
              <a:rPr lang="en-US" altLang="en-US" sz="2200" dirty="0"/>
              <a:t>Consistent bias among sample matrix type</a:t>
            </a:r>
          </a:p>
          <a:p>
            <a:pPr marL="0" indent="0" eaLnBrk="1" hangingPunct="1">
              <a:spcAft>
                <a:spcPts val="1800"/>
              </a:spcAft>
              <a:buNone/>
            </a:pPr>
            <a:endParaRPr lang="en-US" altLang="en-US" sz="2400" dirty="0"/>
          </a:p>
        </p:txBody>
      </p:sp>
      <p:pic>
        <p:nvPicPr>
          <p:cNvPr id="2" name="27">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742613" y="6078538"/>
            <a:ext cx="609600" cy="609600"/>
          </a:xfrm>
          <a:prstGeom prst="rect">
            <a:avLst/>
          </a:prstGeom>
        </p:spPr>
      </p:pic>
    </p:spTree>
    <p:custDataLst>
      <p:tags r:id="rId1"/>
    </p:custDataLst>
    <p:extLst>
      <p:ext uri="{BB962C8B-B14F-4D97-AF65-F5344CB8AC3E}">
        <p14:creationId xmlns:p14="http://schemas.microsoft.com/office/powerpoint/2010/main" val="271645352"/>
      </p:ext>
    </p:extLst>
  </p:cSld>
  <p:clrMapOvr>
    <a:masterClrMapping/>
  </p:clrMapOvr>
  <mc:AlternateContent xmlns:mc="http://schemas.openxmlformats.org/markup-compatibility/2006" xmlns:p14="http://schemas.microsoft.com/office/powerpoint/2010/main">
    <mc:Choice Requires="p14">
      <p:transition spd="med" p14:dur="700" advTm="94731">
        <p:fade/>
      </p:transition>
    </mc:Choice>
    <mc:Fallback xmlns="">
      <p:transition spd="med" advTm="9473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5666"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7651">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7651">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7651">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7651">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7651">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7651">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31"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2" objId="2"/>
        <p14:stopEvt time="94731" objId="2"/>
      </p14:showEvtLst>
    </p:ext>
  </p:extLs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Sources of Bias:  Calibration</a:t>
            </a:r>
          </a:p>
        </p:txBody>
      </p:sp>
      <p:sp>
        <p:nvSpPr>
          <p:cNvPr id="6" name="TextBox 5"/>
          <p:cNvSpPr txBox="1"/>
          <p:nvPr/>
        </p:nvSpPr>
        <p:spPr>
          <a:xfrm>
            <a:off x="1828800" y="1209645"/>
            <a:ext cx="5943600" cy="400110"/>
          </a:xfrm>
          <a:prstGeom prst="rect">
            <a:avLst/>
          </a:prstGeom>
          <a:noFill/>
        </p:spPr>
        <p:txBody>
          <a:bodyPr wrap="square" rtlCol="0">
            <a:spAutoFit/>
          </a:bodyPr>
          <a:lstStyle/>
          <a:p>
            <a:pPr algn="ctr"/>
            <a:r>
              <a:rPr lang="en-US" sz="2000" b="1" dirty="0">
                <a:solidFill>
                  <a:srgbClr val="FF0000"/>
                </a:solidFill>
              </a:rPr>
              <a:t>Case 1:  Unbiased</a:t>
            </a:r>
          </a:p>
        </p:txBody>
      </p:sp>
      <p:sp>
        <p:nvSpPr>
          <p:cNvPr id="8" name="TextBox 7"/>
          <p:cNvSpPr txBox="1"/>
          <p:nvPr/>
        </p:nvSpPr>
        <p:spPr>
          <a:xfrm>
            <a:off x="838200" y="5184335"/>
            <a:ext cx="3048000" cy="923330"/>
          </a:xfrm>
          <a:prstGeom prst="rect">
            <a:avLst/>
          </a:prstGeom>
          <a:noFill/>
        </p:spPr>
        <p:txBody>
          <a:bodyPr wrap="square" rtlCol="0">
            <a:spAutoFit/>
          </a:bodyPr>
          <a:lstStyle/>
          <a:p>
            <a:r>
              <a:rPr lang="en-US" dirty="0"/>
              <a:t>Assume 1 mass unit analyte </a:t>
            </a:r>
          </a:p>
          <a:p>
            <a:r>
              <a:rPr lang="en-US" dirty="0"/>
              <a:t>gives a response of 1 area unit </a:t>
            </a:r>
          </a:p>
        </p:txBody>
      </p:sp>
      <p:sp>
        <p:nvSpPr>
          <p:cNvPr id="9" name="TextBox 8"/>
          <p:cNvSpPr txBox="1"/>
          <p:nvPr/>
        </p:nvSpPr>
        <p:spPr>
          <a:xfrm>
            <a:off x="5867400" y="5186793"/>
            <a:ext cx="2971800" cy="646331"/>
          </a:xfrm>
          <a:prstGeom prst="rect">
            <a:avLst/>
          </a:prstGeom>
          <a:noFill/>
        </p:spPr>
        <p:txBody>
          <a:bodyPr wrap="square" rtlCol="0">
            <a:spAutoFit/>
          </a:bodyPr>
          <a:lstStyle/>
          <a:p>
            <a:r>
              <a:rPr lang="en-US" dirty="0"/>
              <a:t>A response of 1 area unit</a:t>
            </a:r>
          </a:p>
          <a:p>
            <a:r>
              <a:rPr lang="en-US" dirty="0"/>
              <a:t>corresponds to 1 mass unit </a:t>
            </a:r>
          </a:p>
        </p:txBody>
      </p:sp>
      <p:sp>
        <p:nvSpPr>
          <p:cNvPr id="11" name="TextBox 10"/>
          <p:cNvSpPr txBox="1"/>
          <p:nvPr/>
        </p:nvSpPr>
        <p:spPr>
          <a:xfrm>
            <a:off x="1676400" y="1518462"/>
            <a:ext cx="1371600" cy="369332"/>
          </a:xfrm>
          <a:prstGeom prst="rect">
            <a:avLst/>
          </a:prstGeom>
          <a:noFill/>
        </p:spPr>
        <p:txBody>
          <a:bodyPr wrap="square" rtlCol="0">
            <a:spAutoFit/>
          </a:bodyPr>
          <a:lstStyle/>
          <a:p>
            <a:r>
              <a:rPr lang="en-US" b="1" dirty="0">
                <a:solidFill>
                  <a:srgbClr val="0000FF"/>
                </a:solidFill>
              </a:rPr>
              <a:t>Calibrant</a:t>
            </a:r>
          </a:p>
        </p:txBody>
      </p:sp>
      <p:sp>
        <p:nvSpPr>
          <p:cNvPr id="12" name="TextBox 11"/>
          <p:cNvSpPr txBox="1"/>
          <p:nvPr/>
        </p:nvSpPr>
        <p:spPr>
          <a:xfrm>
            <a:off x="6781800" y="1510810"/>
            <a:ext cx="1371600" cy="369332"/>
          </a:xfrm>
          <a:prstGeom prst="rect">
            <a:avLst/>
          </a:prstGeom>
          <a:noFill/>
        </p:spPr>
        <p:txBody>
          <a:bodyPr wrap="square" rtlCol="0">
            <a:spAutoFit/>
          </a:bodyPr>
          <a:lstStyle/>
          <a:p>
            <a:r>
              <a:rPr lang="en-US" b="1" dirty="0">
                <a:solidFill>
                  <a:srgbClr val="0000FF"/>
                </a:solidFill>
              </a:rPr>
              <a:t>Sample</a:t>
            </a:r>
          </a:p>
        </p:txBody>
      </p:sp>
      <p:pic>
        <p:nvPicPr>
          <p:cNvPr id="166" name="Picture 165"/>
          <p:cNvPicPr>
            <a:picLocks noChangeAspect="1"/>
          </p:cNvPicPr>
          <p:nvPr/>
        </p:nvPicPr>
        <p:blipFill>
          <a:blip r:embed="rId6"/>
          <a:stretch>
            <a:fillRect/>
          </a:stretch>
        </p:blipFill>
        <p:spPr>
          <a:xfrm>
            <a:off x="914400" y="1938428"/>
            <a:ext cx="7764065" cy="2981143"/>
          </a:xfrm>
          <a:prstGeom prst="rect">
            <a:avLst/>
          </a:prstGeom>
        </p:spPr>
      </p:pic>
      <p:pic>
        <p:nvPicPr>
          <p:cNvPr id="167" name="Picture 166"/>
          <p:cNvPicPr>
            <a:picLocks noChangeAspect="1"/>
          </p:cNvPicPr>
          <p:nvPr/>
        </p:nvPicPr>
        <p:blipFill>
          <a:blip r:embed="rId7"/>
          <a:stretch>
            <a:fillRect/>
          </a:stretch>
        </p:blipFill>
        <p:spPr>
          <a:xfrm>
            <a:off x="6286178" y="3312440"/>
            <a:ext cx="1143643" cy="215657"/>
          </a:xfrm>
          <a:prstGeom prst="rect">
            <a:avLst/>
          </a:prstGeom>
        </p:spPr>
      </p:pic>
      <p:pic>
        <p:nvPicPr>
          <p:cNvPr id="168" name="Picture 167"/>
          <p:cNvPicPr>
            <a:picLocks noChangeAspect="1"/>
          </p:cNvPicPr>
          <p:nvPr/>
        </p:nvPicPr>
        <p:blipFill>
          <a:blip r:embed="rId8"/>
          <a:stretch>
            <a:fillRect/>
          </a:stretch>
        </p:blipFill>
        <p:spPr>
          <a:xfrm>
            <a:off x="7321810" y="3426541"/>
            <a:ext cx="216021" cy="1167086"/>
          </a:xfrm>
          <a:prstGeom prst="rect">
            <a:avLst/>
          </a:prstGeom>
        </p:spPr>
      </p:pic>
      <p:pic>
        <p:nvPicPr>
          <p:cNvPr id="3" name="28">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9"/>
          <a:stretch>
            <a:fillRect/>
          </a:stretch>
        </p:blipFill>
        <p:spPr>
          <a:xfrm>
            <a:off x="10796588" y="6426200"/>
            <a:ext cx="609600" cy="609600"/>
          </a:xfrm>
          <a:prstGeom prst="rect">
            <a:avLst/>
          </a:prstGeom>
        </p:spPr>
      </p:pic>
    </p:spTree>
    <p:custDataLst>
      <p:tags r:id="rId1"/>
    </p:custDataLst>
    <p:extLst>
      <p:ext uri="{BB962C8B-B14F-4D97-AF65-F5344CB8AC3E}">
        <p14:creationId xmlns:p14="http://schemas.microsoft.com/office/powerpoint/2010/main" val="3544516975"/>
      </p:ext>
    </p:extLst>
  </p:cSld>
  <p:clrMapOvr>
    <a:masterClrMapping/>
  </p:clrMapOvr>
  <mc:AlternateContent xmlns:mc="http://schemas.openxmlformats.org/markup-compatibility/2006" xmlns:p14="http://schemas.microsoft.com/office/powerpoint/2010/main">
    <mc:Choice Requires="p14">
      <p:transition spd="med" p14:dur="700" advTm="32128">
        <p:fade/>
      </p:transition>
    </mc:Choice>
    <mc:Fallback xmlns="">
      <p:transition spd="med" advTm="32128">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31137"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167"/>
                                        </p:tgtEl>
                                        <p:attrNameLst>
                                          <p:attrName>style.visibility</p:attrName>
                                        </p:attrNameLst>
                                      </p:cBhvr>
                                      <p:to>
                                        <p:strVal val="visible"/>
                                      </p:to>
                                    </p:set>
                                    <p:animEffect transition="in" filter="fade">
                                      <p:cBhvr>
                                        <p:cTn id="11" dur="500"/>
                                        <p:tgtEl>
                                          <p:spTgt spid="16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68"/>
                                        </p:tgtEl>
                                        <p:attrNameLst>
                                          <p:attrName>style.visibility</p:attrName>
                                        </p:attrNameLst>
                                      </p:cBhvr>
                                      <p:to>
                                        <p:strVal val="visible"/>
                                      </p:to>
                                    </p:set>
                                    <p:animEffect transition="in" filter="fade">
                                      <p:cBhvr>
                                        <p:cTn id="16" dur="500"/>
                                        <p:tgtEl>
                                          <p:spTgt spid="168"/>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7" fill="hold" display="0">
                  <p:stCondLst>
                    <p:cond delay="indefinite"/>
                  </p:stCondLst>
                  <p:endCondLst>
                    <p:cond evt="onStopAudio" delay="0">
                      <p:tgtEl>
                        <p:sldTgt/>
                      </p:tgtEl>
                    </p:cond>
                  </p:endCondLst>
                </p:cTn>
                <p:tgtEl>
                  <p:spTgt spid="3"/>
                </p:tgtEl>
              </p:cMediaNode>
            </p:audio>
          </p:childTnLst>
        </p:cTn>
      </p:par>
    </p:tnLst>
  </p:timing>
  <p:extLst mod="1">
    <p:ext uri="{E180D4A7-C9FB-4DFB-919C-405C955672EB}">
      <p14:showEvtLst xmlns:p14="http://schemas.microsoft.com/office/powerpoint/2010/main">
        <p14:playEvt time="0" objId="3"/>
        <p14:stopEvt time="31166" objId="3"/>
      </p14:showEvtLst>
    </p:ext>
  </p:extLs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6"/>
          <a:stretch>
            <a:fillRect/>
          </a:stretch>
        </p:blipFill>
        <p:spPr>
          <a:xfrm>
            <a:off x="914400" y="1951114"/>
            <a:ext cx="7764065" cy="2955772"/>
          </a:xfrm>
          <a:prstGeom prst="rect">
            <a:avLst/>
          </a:prstGeom>
        </p:spPr>
      </p:pic>
      <p:sp>
        <p:nvSpPr>
          <p:cNvPr id="2" name="Title 1"/>
          <p:cNvSpPr>
            <a:spLocks noGrp="1"/>
          </p:cNvSpPr>
          <p:nvPr>
            <p:ph type="title"/>
          </p:nvPr>
        </p:nvSpPr>
        <p:spPr/>
        <p:txBody>
          <a:bodyPr/>
          <a:lstStyle/>
          <a:p>
            <a:r>
              <a:rPr lang="en-US" dirty="0"/>
              <a:t>Sources of Bias:  Calibration</a:t>
            </a:r>
          </a:p>
        </p:txBody>
      </p:sp>
      <p:sp>
        <p:nvSpPr>
          <p:cNvPr id="9" name="TextBox 8"/>
          <p:cNvSpPr txBox="1"/>
          <p:nvPr/>
        </p:nvSpPr>
        <p:spPr>
          <a:xfrm>
            <a:off x="1828800" y="1209645"/>
            <a:ext cx="5943600" cy="400110"/>
          </a:xfrm>
          <a:prstGeom prst="rect">
            <a:avLst/>
          </a:prstGeom>
          <a:noFill/>
        </p:spPr>
        <p:txBody>
          <a:bodyPr wrap="square" rtlCol="0">
            <a:spAutoFit/>
          </a:bodyPr>
          <a:lstStyle/>
          <a:p>
            <a:pPr algn="ctr"/>
            <a:r>
              <a:rPr lang="en-US" sz="2000" b="1" dirty="0">
                <a:solidFill>
                  <a:srgbClr val="FF0000"/>
                </a:solidFill>
              </a:rPr>
              <a:t>Case 2:  Positive Bias</a:t>
            </a:r>
          </a:p>
        </p:txBody>
      </p:sp>
      <p:sp>
        <p:nvSpPr>
          <p:cNvPr id="10" name="TextBox 9"/>
          <p:cNvSpPr txBox="1"/>
          <p:nvPr/>
        </p:nvSpPr>
        <p:spPr>
          <a:xfrm>
            <a:off x="1676400" y="1518462"/>
            <a:ext cx="1371600" cy="369332"/>
          </a:xfrm>
          <a:prstGeom prst="rect">
            <a:avLst/>
          </a:prstGeom>
          <a:noFill/>
        </p:spPr>
        <p:txBody>
          <a:bodyPr wrap="square" rtlCol="0">
            <a:spAutoFit/>
          </a:bodyPr>
          <a:lstStyle/>
          <a:p>
            <a:r>
              <a:rPr lang="en-US" b="1" dirty="0">
                <a:solidFill>
                  <a:srgbClr val="0000FF"/>
                </a:solidFill>
              </a:rPr>
              <a:t>Calibrant</a:t>
            </a:r>
          </a:p>
        </p:txBody>
      </p:sp>
      <p:sp>
        <p:nvSpPr>
          <p:cNvPr id="11" name="TextBox 10"/>
          <p:cNvSpPr txBox="1"/>
          <p:nvPr/>
        </p:nvSpPr>
        <p:spPr>
          <a:xfrm>
            <a:off x="6781800" y="1510810"/>
            <a:ext cx="1371600" cy="369332"/>
          </a:xfrm>
          <a:prstGeom prst="rect">
            <a:avLst/>
          </a:prstGeom>
          <a:noFill/>
        </p:spPr>
        <p:txBody>
          <a:bodyPr wrap="square" rtlCol="0">
            <a:spAutoFit/>
          </a:bodyPr>
          <a:lstStyle/>
          <a:p>
            <a:r>
              <a:rPr lang="en-US" b="1" dirty="0">
                <a:solidFill>
                  <a:srgbClr val="0000FF"/>
                </a:solidFill>
              </a:rPr>
              <a:t>Sample</a:t>
            </a:r>
          </a:p>
        </p:txBody>
      </p:sp>
      <p:sp>
        <p:nvSpPr>
          <p:cNvPr id="12" name="TextBox 11"/>
          <p:cNvSpPr txBox="1"/>
          <p:nvPr/>
        </p:nvSpPr>
        <p:spPr>
          <a:xfrm>
            <a:off x="304800" y="5029200"/>
            <a:ext cx="5410200" cy="1477328"/>
          </a:xfrm>
          <a:prstGeom prst="rect">
            <a:avLst/>
          </a:prstGeom>
          <a:noFill/>
        </p:spPr>
        <p:txBody>
          <a:bodyPr wrap="square" rtlCol="0">
            <a:spAutoFit/>
          </a:bodyPr>
          <a:lstStyle/>
          <a:p>
            <a:r>
              <a:rPr lang="en-US" dirty="0"/>
              <a:t>response &lt; truth for a mass of 1 unit </a:t>
            </a:r>
          </a:p>
          <a:p>
            <a:pPr marL="285750" indent="-285750">
              <a:buFont typeface="Arial" panose="020B0604020202020204" pitchFamily="34" charset="0"/>
              <a:buChar char="•"/>
            </a:pPr>
            <a:r>
              <a:rPr lang="en-US" dirty="0"/>
              <a:t>loss of analyte in calibrant due to liquid transfers</a:t>
            </a:r>
          </a:p>
          <a:p>
            <a:pPr marL="285750" indent="-285750">
              <a:buFont typeface="Arial" panose="020B0604020202020204" pitchFamily="34" charset="0"/>
              <a:buChar char="•"/>
            </a:pPr>
            <a:r>
              <a:rPr lang="en-US" dirty="0"/>
              <a:t>analyte volatilizes in calibrant</a:t>
            </a:r>
          </a:p>
          <a:p>
            <a:pPr marL="285750" indent="-285750">
              <a:buFont typeface="Arial" panose="020B0604020202020204" pitchFamily="34" charset="0"/>
              <a:buChar char="•"/>
            </a:pPr>
            <a:r>
              <a:rPr lang="en-US" dirty="0"/>
              <a:t>true reference standard purity &lt; estimate</a:t>
            </a:r>
          </a:p>
          <a:p>
            <a:pPr marL="285750" indent="-285750">
              <a:buFont typeface="Arial" panose="020B0604020202020204" pitchFamily="34" charset="0"/>
              <a:buChar char="•"/>
            </a:pPr>
            <a:r>
              <a:rPr lang="en-US" dirty="0"/>
              <a:t>injection volume &lt; specified volume</a:t>
            </a:r>
          </a:p>
        </p:txBody>
      </p:sp>
      <p:sp>
        <p:nvSpPr>
          <p:cNvPr id="13" name="TextBox 12"/>
          <p:cNvSpPr txBox="1"/>
          <p:nvPr/>
        </p:nvSpPr>
        <p:spPr>
          <a:xfrm>
            <a:off x="5981700" y="5029200"/>
            <a:ext cx="2971800" cy="369332"/>
          </a:xfrm>
          <a:prstGeom prst="rect">
            <a:avLst/>
          </a:prstGeom>
          <a:noFill/>
        </p:spPr>
        <p:txBody>
          <a:bodyPr wrap="square" rtlCol="0">
            <a:spAutoFit/>
          </a:bodyPr>
          <a:lstStyle/>
          <a:p>
            <a:r>
              <a:rPr lang="en-US" dirty="0"/>
              <a:t>answer greater than truth</a:t>
            </a:r>
          </a:p>
        </p:txBody>
      </p:sp>
      <p:grpSp>
        <p:nvGrpSpPr>
          <p:cNvPr id="25" name="Group 24"/>
          <p:cNvGrpSpPr/>
          <p:nvPr/>
        </p:nvGrpSpPr>
        <p:grpSpPr>
          <a:xfrm>
            <a:off x="6286178" y="3312440"/>
            <a:ext cx="1251653" cy="1281187"/>
            <a:chOff x="6286178" y="3312440"/>
            <a:chExt cx="1251653" cy="1281187"/>
          </a:xfrm>
        </p:grpSpPr>
        <p:pic>
          <p:nvPicPr>
            <p:cNvPr id="23" name="Picture 22"/>
            <p:cNvPicPr>
              <a:picLocks noChangeAspect="1"/>
            </p:cNvPicPr>
            <p:nvPr/>
          </p:nvPicPr>
          <p:blipFill>
            <a:blip r:embed="rId7"/>
            <a:stretch>
              <a:fillRect/>
            </a:stretch>
          </p:blipFill>
          <p:spPr>
            <a:xfrm>
              <a:off x="6286178" y="3312440"/>
              <a:ext cx="1143643" cy="215657"/>
            </a:xfrm>
            <a:prstGeom prst="rect">
              <a:avLst/>
            </a:prstGeom>
          </p:spPr>
        </p:pic>
        <p:pic>
          <p:nvPicPr>
            <p:cNvPr id="24" name="Picture 23"/>
            <p:cNvPicPr>
              <a:picLocks noChangeAspect="1"/>
            </p:cNvPicPr>
            <p:nvPr/>
          </p:nvPicPr>
          <p:blipFill>
            <a:blip r:embed="rId8"/>
            <a:stretch>
              <a:fillRect/>
            </a:stretch>
          </p:blipFill>
          <p:spPr>
            <a:xfrm>
              <a:off x="7321810" y="3426541"/>
              <a:ext cx="216021" cy="1167086"/>
            </a:xfrm>
            <a:prstGeom prst="rect">
              <a:avLst/>
            </a:prstGeom>
          </p:spPr>
        </p:pic>
      </p:grpSp>
      <p:pic>
        <p:nvPicPr>
          <p:cNvPr id="3" name="29">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9"/>
          <a:stretch>
            <a:fillRect/>
          </a:stretch>
        </p:blipFill>
        <p:spPr>
          <a:xfrm>
            <a:off x="10594975" y="6078538"/>
            <a:ext cx="609600" cy="609600"/>
          </a:xfrm>
          <a:prstGeom prst="rect">
            <a:avLst/>
          </a:prstGeom>
        </p:spPr>
      </p:pic>
    </p:spTree>
    <p:custDataLst>
      <p:tags r:id="rId1"/>
    </p:custDataLst>
    <p:extLst>
      <p:ext uri="{BB962C8B-B14F-4D97-AF65-F5344CB8AC3E}">
        <p14:creationId xmlns:p14="http://schemas.microsoft.com/office/powerpoint/2010/main" val="3740065775"/>
      </p:ext>
    </p:extLst>
  </p:cSld>
  <p:clrMapOvr>
    <a:masterClrMapping/>
  </p:clrMapOvr>
  <mc:AlternateContent xmlns:mc="http://schemas.openxmlformats.org/markup-compatibility/2006" xmlns:p14="http://schemas.microsoft.com/office/powerpoint/2010/main">
    <mc:Choice Requires="p14">
      <p:transition spd="med" p14:dur="700" advTm="98924">
        <p:fade/>
      </p:transition>
    </mc:Choice>
    <mc:Fallback xmlns="">
      <p:transition spd="med" advTm="98924">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8452"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63" presetClass="path" presetSubtype="0" accel="50000" decel="50000" fill="hold" nodeType="clickEffect">
                                  <p:stCondLst>
                                    <p:cond delay="0"/>
                                  </p:stCondLst>
                                  <p:childTnLst>
                                    <p:animMotion origin="layout" path="M -2.77778E-6 1.11111E-6 L 0.12101 1.11111E-6 " pathEditMode="relative" rAng="0" ptsTypes="AA">
                                      <p:cBhvr>
                                        <p:cTn id="10" dur="2000" fill="hold"/>
                                        <p:tgtEl>
                                          <p:spTgt spid="25"/>
                                        </p:tgtEl>
                                        <p:attrNameLst>
                                          <p:attrName>ppt_x</p:attrName>
                                          <p:attrName>ppt_y</p:attrName>
                                        </p:attrNameLst>
                                      </p:cBhvr>
                                      <p:rCtr x="6042" y="0"/>
                                    </p:animMotion>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1" fill="hold" display="0">
                  <p:stCondLst>
                    <p:cond delay="indefinite"/>
                  </p:stCondLst>
                  <p:endCondLst>
                    <p:cond evt="onStopAudio" delay="0">
                      <p:tgtEl>
                        <p:sldTgt/>
                      </p:tgtEl>
                    </p:cond>
                  </p:endCondLst>
                </p:cTn>
                <p:tgtEl>
                  <p:spTgt spid="3"/>
                </p:tgtEl>
              </p:cMediaNode>
            </p:audio>
          </p:childTnLst>
        </p:cTn>
      </p:par>
    </p:tnLst>
  </p:timing>
  <p:extLst mod="1">
    <p:ext uri="{E180D4A7-C9FB-4DFB-919C-405C955672EB}">
      <p14:showEvtLst xmlns:p14="http://schemas.microsoft.com/office/powerpoint/2010/main">
        <p14:playEvt time="12" objId="3"/>
        <p14:stopEvt time="98515" objId="3"/>
      </p14:showEvtLst>
    </p:ext>
  </p:extLst>
</p:sld>
</file>

<file path=ppt/slides/slide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p:txBody>
          <a:bodyPr/>
          <a:lstStyle/>
          <a:p>
            <a:pPr eaLnBrk="1" hangingPunct="1"/>
            <a:r>
              <a:rPr lang="en-US" altLang="en-US"/>
              <a:t>Approaches to Quantitation</a:t>
            </a:r>
          </a:p>
        </p:txBody>
      </p:sp>
      <p:sp>
        <p:nvSpPr>
          <p:cNvPr id="5123" name="Rectangle 3"/>
          <p:cNvSpPr>
            <a:spLocks noGrp="1" noChangeArrowheads="1"/>
          </p:cNvSpPr>
          <p:nvPr>
            <p:ph type="body" idx="1"/>
          </p:nvPr>
        </p:nvSpPr>
        <p:spPr>
          <a:xfrm>
            <a:off x="914400" y="1371600"/>
            <a:ext cx="7772400" cy="5105400"/>
          </a:xfrm>
        </p:spPr>
        <p:txBody>
          <a:bodyPr/>
          <a:lstStyle/>
          <a:p>
            <a:pPr eaLnBrk="1" hangingPunct="1">
              <a:lnSpc>
                <a:spcPct val="80000"/>
              </a:lnSpc>
              <a:defRPr/>
            </a:pPr>
            <a:r>
              <a:rPr lang="en-US" altLang="en-US" sz="2400" b="1" dirty="0">
                <a:solidFill>
                  <a:srgbClr val="0066FF"/>
                </a:solidFill>
              </a:rPr>
              <a:t>External Standard Calibration Approach</a:t>
            </a:r>
          </a:p>
          <a:p>
            <a:pPr lvl="1" eaLnBrk="1" hangingPunct="1">
              <a:lnSpc>
                <a:spcPct val="80000"/>
              </a:lnSpc>
              <a:defRPr/>
            </a:pPr>
            <a:endParaRPr lang="en-US" altLang="en-US" sz="2400" b="1" dirty="0"/>
          </a:p>
          <a:p>
            <a:pPr eaLnBrk="1" hangingPunct="1">
              <a:lnSpc>
                <a:spcPct val="80000"/>
              </a:lnSpc>
              <a:defRPr/>
            </a:pPr>
            <a:r>
              <a:rPr lang="en-US" altLang="en-US" sz="2400" b="1" dirty="0">
                <a:solidFill>
                  <a:srgbClr val="0066FF"/>
                </a:solidFill>
              </a:rPr>
              <a:t>Internal Standard Calibration Approach</a:t>
            </a:r>
          </a:p>
          <a:p>
            <a:pPr lvl="1" eaLnBrk="1" hangingPunct="1">
              <a:lnSpc>
                <a:spcPct val="80000"/>
              </a:lnSpc>
              <a:defRPr/>
            </a:pPr>
            <a:endParaRPr lang="en-US" altLang="en-US" sz="2400" dirty="0"/>
          </a:p>
          <a:p>
            <a:pPr eaLnBrk="1" hangingPunct="1">
              <a:lnSpc>
                <a:spcPct val="80000"/>
              </a:lnSpc>
              <a:defRPr/>
            </a:pPr>
            <a:r>
              <a:rPr lang="en-US" altLang="en-US" sz="2400" b="1" dirty="0">
                <a:solidFill>
                  <a:srgbClr val="0066FF"/>
                </a:solidFill>
              </a:rPr>
              <a:t>Standard Additions Approach</a:t>
            </a:r>
          </a:p>
          <a:p>
            <a:pPr marL="0" indent="0" eaLnBrk="1" hangingPunct="1">
              <a:lnSpc>
                <a:spcPct val="80000"/>
              </a:lnSpc>
              <a:buFont typeface="Wingdings" panose="05000000000000000000" pitchFamily="2" charset="2"/>
              <a:buNone/>
              <a:defRPr/>
            </a:pPr>
            <a:endParaRPr lang="en-US" altLang="en-US" sz="2400" b="1" dirty="0">
              <a:solidFill>
                <a:srgbClr val="0066FF"/>
              </a:solidFill>
            </a:endParaRPr>
          </a:p>
        </p:txBody>
      </p:sp>
      <p:pic>
        <p:nvPicPr>
          <p:cNvPr id="2" name="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906000" y="6172200"/>
            <a:ext cx="609600" cy="6096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9000">
        <p:fade/>
      </p:transition>
    </mc:Choice>
    <mc:Fallback xmlns="">
      <p:transition spd="med" advTm="9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6052"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Sources of Bias:  Calibration</a:t>
            </a:r>
          </a:p>
        </p:txBody>
      </p:sp>
      <p:sp>
        <p:nvSpPr>
          <p:cNvPr id="9" name="TextBox 8"/>
          <p:cNvSpPr txBox="1"/>
          <p:nvPr/>
        </p:nvSpPr>
        <p:spPr>
          <a:xfrm>
            <a:off x="1828800" y="1209645"/>
            <a:ext cx="5943600" cy="400110"/>
          </a:xfrm>
          <a:prstGeom prst="rect">
            <a:avLst/>
          </a:prstGeom>
          <a:noFill/>
        </p:spPr>
        <p:txBody>
          <a:bodyPr wrap="square" rtlCol="0">
            <a:spAutoFit/>
          </a:bodyPr>
          <a:lstStyle/>
          <a:p>
            <a:pPr algn="ctr"/>
            <a:r>
              <a:rPr lang="en-US" sz="2000" b="1" dirty="0">
                <a:solidFill>
                  <a:srgbClr val="FF0000"/>
                </a:solidFill>
              </a:rPr>
              <a:t>Case 3:  Negative Bias</a:t>
            </a:r>
          </a:p>
        </p:txBody>
      </p:sp>
      <p:sp>
        <p:nvSpPr>
          <p:cNvPr id="10" name="TextBox 9"/>
          <p:cNvSpPr txBox="1"/>
          <p:nvPr/>
        </p:nvSpPr>
        <p:spPr>
          <a:xfrm>
            <a:off x="1676400" y="1518462"/>
            <a:ext cx="1371600" cy="369332"/>
          </a:xfrm>
          <a:prstGeom prst="rect">
            <a:avLst/>
          </a:prstGeom>
          <a:noFill/>
        </p:spPr>
        <p:txBody>
          <a:bodyPr wrap="square" rtlCol="0">
            <a:spAutoFit/>
          </a:bodyPr>
          <a:lstStyle/>
          <a:p>
            <a:r>
              <a:rPr lang="en-US" b="1" dirty="0">
                <a:solidFill>
                  <a:srgbClr val="0000FF"/>
                </a:solidFill>
              </a:rPr>
              <a:t>Calibrant</a:t>
            </a:r>
          </a:p>
        </p:txBody>
      </p:sp>
      <p:sp>
        <p:nvSpPr>
          <p:cNvPr id="11" name="TextBox 10"/>
          <p:cNvSpPr txBox="1"/>
          <p:nvPr/>
        </p:nvSpPr>
        <p:spPr>
          <a:xfrm>
            <a:off x="6781800" y="1510810"/>
            <a:ext cx="1371600" cy="369332"/>
          </a:xfrm>
          <a:prstGeom prst="rect">
            <a:avLst/>
          </a:prstGeom>
          <a:noFill/>
        </p:spPr>
        <p:txBody>
          <a:bodyPr wrap="square" rtlCol="0">
            <a:spAutoFit/>
          </a:bodyPr>
          <a:lstStyle/>
          <a:p>
            <a:r>
              <a:rPr lang="en-US" b="1" dirty="0">
                <a:solidFill>
                  <a:srgbClr val="0000FF"/>
                </a:solidFill>
              </a:rPr>
              <a:t>Sample</a:t>
            </a:r>
          </a:p>
        </p:txBody>
      </p:sp>
      <p:sp>
        <p:nvSpPr>
          <p:cNvPr id="12" name="TextBox 11"/>
          <p:cNvSpPr txBox="1"/>
          <p:nvPr/>
        </p:nvSpPr>
        <p:spPr>
          <a:xfrm>
            <a:off x="304800" y="5029200"/>
            <a:ext cx="4953000" cy="1754326"/>
          </a:xfrm>
          <a:prstGeom prst="rect">
            <a:avLst/>
          </a:prstGeom>
          <a:noFill/>
        </p:spPr>
        <p:txBody>
          <a:bodyPr wrap="square" rtlCol="0">
            <a:spAutoFit/>
          </a:bodyPr>
          <a:lstStyle/>
          <a:p>
            <a:r>
              <a:rPr lang="en-US" dirty="0"/>
              <a:t>response &gt; truth for a mass of 1 unit </a:t>
            </a:r>
          </a:p>
          <a:p>
            <a:pPr marL="285750" indent="-285750">
              <a:buFont typeface="Arial" panose="020B0604020202020204" pitchFamily="34" charset="0"/>
              <a:buChar char="•"/>
            </a:pPr>
            <a:r>
              <a:rPr lang="en-US" dirty="0"/>
              <a:t>concentration of analyte in calibrant</a:t>
            </a:r>
          </a:p>
          <a:p>
            <a:pPr marL="285750" indent="-285750">
              <a:buFont typeface="Arial" panose="020B0604020202020204" pitchFamily="34" charset="0"/>
              <a:buChar char="•"/>
            </a:pPr>
            <a:r>
              <a:rPr lang="en-US" dirty="0"/>
              <a:t>evaporation of calibrant solvent</a:t>
            </a:r>
          </a:p>
          <a:p>
            <a:pPr marL="285750" indent="-285750">
              <a:buFont typeface="Arial" panose="020B0604020202020204" pitchFamily="34" charset="0"/>
              <a:buChar char="•"/>
            </a:pPr>
            <a:r>
              <a:rPr lang="en-US" dirty="0"/>
              <a:t>true reference standard purity &gt; estimate</a:t>
            </a:r>
          </a:p>
          <a:p>
            <a:pPr marL="285750" indent="-285750">
              <a:buFont typeface="Arial" panose="020B0604020202020204" pitchFamily="34" charset="0"/>
              <a:buChar char="•"/>
            </a:pPr>
            <a:r>
              <a:rPr lang="en-US" dirty="0"/>
              <a:t>coeluting interferences in calibrant</a:t>
            </a:r>
          </a:p>
          <a:p>
            <a:pPr marL="285750" indent="-285750">
              <a:buFont typeface="Arial" panose="020B0604020202020204" pitchFamily="34" charset="0"/>
              <a:buChar char="•"/>
            </a:pPr>
            <a:r>
              <a:rPr lang="en-US" dirty="0"/>
              <a:t>injection volume &gt; specified volume</a:t>
            </a:r>
          </a:p>
        </p:txBody>
      </p:sp>
      <p:sp>
        <p:nvSpPr>
          <p:cNvPr id="13" name="TextBox 12"/>
          <p:cNvSpPr txBox="1"/>
          <p:nvPr/>
        </p:nvSpPr>
        <p:spPr>
          <a:xfrm>
            <a:off x="5981700" y="5029200"/>
            <a:ext cx="2971800" cy="369332"/>
          </a:xfrm>
          <a:prstGeom prst="rect">
            <a:avLst/>
          </a:prstGeom>
          <a:noFill/>
        </p:spPr>
        <p:txBody>
          <a:bodyPr wrap="square" rtlCol="0">
            <a:spAutoFit/>
          </a:bodyPr>
          <a:lstStyle/>
          <a:p>
            <a:r>
              <a:rPr lang="en-US" dirty="0"/>
              <a:t>answer less than truth</a:t>
            </a:r>
          </a:p>
        </p:txBody>
      </p:sp>
      <p:pic>
        <p:nvPicPr>
          <p:cNvPr id="18" name="Picture 17"/>
          <p:cNvPicPr>
            <a:picLocks noChangeAspect="1"/>
          </p:cNvPicPr>
          <p:nvPr/>
        </p:nvPicPr>
        <p:blipFill>
          <a:blip r:embed="rId6"/>
          <a:stretch>
            <a:fillRect/>
          </a:stretch>
        </p:blipFill>
        <p:spPr>
          <a:xfrm>
            <a:off x="910028" y="1951114"/>
            <a:ext cx="7776772" cy="2955772"/>
          </a:xfrm>
          <a:prstGeom prst="rect">
            <a:avLst/>
          </a:prstGeom>
        </p:spPr>
      </p:pic>
      <p:grpSp>
        <p:nvGrpSpPr>
          <p:cNvPr id="20" name="Group 19"/>
          <p:cNvGrpSpPr/>
          <p:nvPr/>
        </p:nvGrpSpPr>
        <p:grpSpPr>
          <a:xfrm>
            <a:off x="6885039" y="3321171"/>
            <a:ext cx="660857" cy="1232706"/>
            <a:chOff x="6324600" y="3321171"/>
            <a:chExt cx="660857" cy="1232706"/>
          </a:xfrm>
        </p:grpSpPr>
        <p:pic>
          <p:nvPicPr>
            <p:cNvPr id="17" name="Picture 16"/>
            <p:cNvPicPr>
              <a:picLocks noChangeAspect="1"/>
            </p:cNvPicPr>
            <p:nvPr/>
          </p:nvPicPr>
          <p:blipFill>
            <a:blip r:embed="rId7"/>
            <a:stretch>
              <a:fillRect/>
            </a:stretch>
          </p:blipFill>
          <p:spPr>
            <a:xfrm>
              <a:off x="6324600" y="3321171"/>
              <a:ext cx="597236" cy="215657"/>
            </a:xfrm>
            <a:prstGeom prst="rect">
              <a:avLst/>
            </a:prstGeom>
          </p:spPr>
        </p:pic>
        <p:pic>
          <p:nvPicPr>
            <p:cNvPr id="19" name="Picture 18"/>
            <p:cNvPicPr>
              <a:picLocks noChangeAspect="1"/>
            </p:cNvPicPr>
            <p:nvPr/>
          </p:nvPicPr>
          <p:blipFill>
            <a:blip r:embed="rId8"/>
            <a:stretch>
              <a:fillRect/>
            </a:stretch>
          </p:blipFill>
          <p:spPr>
            <a:xfrm>
              <a:off x="6769436" y="3386791"/>
              <a:ext cx="216021" cy="1167086"/>
            </a:xfrm>
            <a:prstGeom prst="rect">
              <a:avLst/>
            </a:prstGeom>
          </p:spPr>
        </p:pic>
      </p:grpSp>
      <p:pic>
        <p:nvPicPr>
          <p:cNvPr id="3" name="30">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9"/>
          <a:stretch>
            <a:fillRect/>
          </a:stretch>
        </p:blipFill>
        <p:spPr>
          <a:xfrm>
            <a:off x="10925175" y="6134100"/>
            <a:ext cx="609600" cy="609600"/>
          </a:xfrm>
          <a:prstGeom prst="rect">
            <a:avLst/>
          </a:prstGeom>
        </p:spPr>
      </p:pic>
    </p:spTree>
    <p:custDataLst>
      <p:tags r:id="rId1"/>
    </p:custDataLst>
    <p:extLst>
      <p:ext uri="{BB962C8B-B14F-4D97-AF65-F5344CB8AC3E}">
        <p14:creationId xmlns:p14="http://schemas.microsoft.com/office/powerpoint/2010/main" val="1627025614"/>
      </p:ext>
    </p:extLst>
  </p:cSld>
  <p:clrMapOvr>
    <a:masterClrMapping/>
  </p:clrMapOvr>
  <mc:AlternateContent xmlns:mc="http://schemas.openxmlformats.org/markup-compatibility/2006" xmlns:p14="http://schemas.microsoft.com/office/powerpoint/2010/main">
    <mc:Choice Requires="p14">
      <p:transition spd="med" p14:dur="700" advTm="80999">
        <p:fade/>
      </p:transition>
    </mc:Choice>
    <mc:Fallback xmlns="">
      <p:transition spd="med" advTm="80999">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0178"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35" presetClass="path" presetSubtype="0" accel="50000" decel="50000" fill="hold" nodeType="clickEffect">
                                  <p:stCondLst>
                                    <p:cond delay="0"/>
                                  </p:stCondLst>
                                  <p:childTnLst>
                                    <p:animMotion origin="layout" path="M -4.44444E-6 -4.07407E-6 L -0.06284 -4.07407E-6 " pathEditMode="relative" rAng="0" ptsTypes="AA">
                                      <p:cBhvr>
                                        <p:cTn id="10" dur="2000" fill="hold"/>
                                        <p:tgtEl>
                                          <p:spTgt spid="20"/>
                                        </p:tgtEl>
                                        <p:attrNameLst>
                                          <p:attrName>ppt_x</p:attrName>
                                          <p:attrName>ppt_y</p:attrName>
                                        </p:attrNameLst>
                                      </p:cBhvr>
                                      <p:rCtr x="-3108" y="0"/>
                                    </p:animMotion>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2">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3" fill="hold" display="0">
                  <p:stCondLst>
                    <p:cond delay="indefinite"/>
                  </p:stCondLst>
                  <p:endCondLst>
                    <p:cond evt="onStopAudio" delay="0">
                      <p:tgtEl>
                        <p:sldTgt/>
                      </p:tgtEl>
                    </p:cond>
                  </p:endCondLst>
                </p:cTn>
                <p:tgtEl>
                  <p:spTgt spid="3"/>
                </p:tgtEl>
              </p:cMediaNode>
            </p:audio>
          </p:childTnLst>
        </p:cTn>
      </p:par>
    </p:tnLst>
  </p:timing>
  <p:extLst mod="1">
    <p:ext uri="{E180D4A7-C9FB-4DFB-919C-405C955672EB}">
      <p14:showEvtLst xmlns:p14="http://schemas.microsoft.com/office/powerpoint/2010/main">
        <p14:playEvt time="9" objId="3"/>
        <p14:stopEvt time="80205" objId="3"/>
      </p14:showEvtLst>
    </p:ext>
  </p:extLs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Sources of Bias:  Sample</a:t>
            </a:r>
          </a:p>
        </p:txBody>
      </p:sp>
      <p:sp>
        <p:nvSpPr>
          <p:cNvPr id="6" name="TextBox 5"/>
          <p:cNvSpPr txBox="1"/>
          <p:nvPr/>
        </p:nvSpPr>
        <p:spPr>
          <a:xfrm>
            <a:off x="1828800" y="1209645"/>
            <a:ext cx="5943600" cy="400110"/>
          </a:xfrm>
          <a:prstGeom prst="rect">
            <a:avLst/>
          </a:prstGeom>
          <a:noFill/>
        </p:spPr>
        <p:txBody>
          <a:bodyPr wrap="square" rtlCol="0">
            <a:spAutoFit/>
          </a:bodyPr>
          <a:lstStyle/>
          <a:p>
            <a:pPr algn="ctr"/>
            <a:r>
              <a:rPr lang="en-US" sz="2000" b="1" dirty="0">
                <a:solidFill>
                  <a:srgbClr val="FF0000"/>
                </a:solidFill>
              </a:rPr>
              <a:t>Case 1:  Unbiased</a:t>
            </a:r>
          </a:p>
        </p:txBody>
      </p:sp>
      <p:sp>
        <p:nvSpPr>
          <p:cNvPr id="8" name="TextBox 7"/>
          <p:cNvSpPr txBox="1"/>
          <p:nvPr/>
        </p:nvSpPr>
        <p:spPr>
          <a:xfrm>
            <a:off x="838200" y="5184335"/>
            <a:ext cx="3048000" cy="923330"/>
          </a:xfrm>
          <a:prstGeom prst="rect">
            <a:avLst/>
          </a:prstGeom>
          <a:noFill/>
        </p:spPr>
        <p:txBody>
          <a:bodyPr wrap="square" rtlCol="0">
            <a:spAutoFit/>
          </a:bodyPr>
          <a:lstStyle/>
          <a:p>
            <a:r>
              <a:rPr lang="en-US" dirty="0"/>
              <a:t>Assume 1 mass unit analyte </a:t>
            </a:r>
          </a:p>
          <a:p>
            <a:r>
              <a:rPr lang="en-US" dirty="0"/>
              <a:t>gives a response of 1 area unit </a:t>
            </a:r>
          </a:p>
        </p:txBody>
      </p:sp>
      <p:sp>
        <p:nvSpPr>
          <p:cNvPr id="9" name="TextBox 8"/>
          <p:cNvSpPr txBox="1"/>
          <p:nvPr/>
        </p:nvSpPr>
        <p:spPr>
          <a:xfrm>
            <a:off x="5867400" y="5186793"/>
            <a:ext cx="4191000" cy="646331"/>
          </a:xfrm>
          <a:prstGeom prst="rect">
            <a:avLst/>
          </a:prstGeom>
          <a:noFill/>
        </p:spPr>
        <p:txBody>
          <a:bodyPr wrap="square" rtlCol="0">
            <a:spAutoFit/>
          </a:bodyPr>
          <a:lstStyle/>
          <a:p>
            <a:r>
              <a:rPr lang="en-US" dirty="0"/>
              <a:t>A response of 1 area unit</a:t>
            </a:r>
          </a:p>
          <a:p>
            <a:r>
              <a:rPr lang="en-US" dirty="0"/>
              <a:t>corresponds to 1 mass unit </a:t>
            </a:r>
          </a:p>
        </p:txBody>
      </p:sp>
      <p:sp>
        <p:nvSpPr>
          <p:cNvPr id="11" name="TextBox 10"/>
          <p:cNvSpPr txBox="1"/>
          <p:nvPr/>
        </p:nvSpPr>
        <p:spPr>
          <a:xfrm>
            <a:off x="1676400" y="1518462"/>
            <a:ext cx="1371600" cy="369332"/>
          </a:xfrm>
          <a:prstGeom prst="rect">
            <a:avLst/>
          </a:prstGeom>
          <a:noFill/>
        </p:spPr>
        <p:txBody>
          <a:bodyPr wrap="square" rtlCol="0">
            <a:spAutoFit/>
          </a:bodyPr>
          <a:lstStyle/>
          <a:p>
            <a:r>
              <a:rPr lang="en-US" b="1" dirty="0">
                <a:solidFill>
                  <a:srgbClr val="0000FF"/>
                </a:solidFill>
              </a:rPr>
              <a:t>Calibrant</a:t>
            </a:r>
          </a:p>
        </p:txBody>
      </p:sp>
      <p:sp>
        <p:nvSpPr>
          <p:cNvPr id="12" name="TextBox 11"/>
          <p:cNvSpPr txBox="1"/>
          <p:nvPr/>
        </p:nvSpPr>
        <p:spPr>
          <a:xfrm>
            <a:off x="6781800" y="1510810"/>
            <a:ext cx="1371600" cy="369332"/>
          </a:xfrm>
          <a:prstGeom prst="rect">
            <a:avLst/>
          </a:prstGeom>
          <a:noFill/>
        </p:spPr>
        <p:txBody>
          <a:bodyPr wrap="square" rtlCol="0">
            <a:spAutoFit/>
          </a:bodyPr>
          <a:lstStyle/>
          <a:p>
            <a:r>
              <a:rPr lang="en-US" b="1" dirty="0">
                <a:solidFill>
                  <a:srgbClr val="0000FF"/>
                </a:solidFill>
              </a:rPr>
              <a:t>Sample</a:t>
            </a:r>
          </a:p>
        </p:txBody>
      </p:sp>
      <p:pic>
        <p:nvPicPr>
          <p:cNvPr id="5" name="Picture 4"/>
          <p:cNvPicPr>
            <a:picLocks noChangeAspect="1"/>
          </p:cNvPicPr>
          <p:nvPr/>
        </p:nvPicPr>
        <p:blipFill>
          <a:blip r:embed="rId6"/>
          <a:stretch>
            <a:fillRect/>
          </a:stretch>
        </p:blipFill>
        <p:spPr>
          <a:xfrm>
            <a:off x="914400" y="1947948"/>
            <a:ext cx="7764065" cy="2968458"/>
          </a:xfrm>
          <a:prstGeom prst="rect">
            <a:avLst/>
          </a:prstGeom>
        </p:spPr>
      </p:pic>
      <p:pic>
        <p:nvPicPr>
          <p:cNvPr id="15" name="Picture 14"/>
          <p:cNvPicPr>
            <a:picLocks noChangeAspect="1"/>
          </p:cNvPicPr>
          <p:nvPr/>
        </p:nvPicPr>
        <p:blipFill>
          <a:blip r:embed="rId7"/>
          <a:stretch>
            <a:fillRect/>
          </a:stretch>
        </p:blipFill>
        <p:spPr>
          <a:xfrm>
            <a:off x="6294460" y="3314516"/>
            <a:ext cx="1143643" cy="215657"/>
          </a:xfrm>
          <a:prstGeom prst="rect">
            <a:avLst/>
          </a:prstGeom>
        </p:spPr>
      </p:pic>
      <p:pic>
        <p:nvPicPr>
          <p:cNvPr id="16" name="Picture 15"/>
          <p:cNvPicPr>
            <a:picLocks noChangeAspect="1"/>
          </p:cNvPicPr>
          <p:nvPr/>
        </p:nvPicPr>
        <p:blipFill>
          <a:blip r:embed="rId8"/>
          <a:stretch>
            <a:fillRect/>
          </a:stretch>
        </p:blipFill>
        <p:spPr>
          <a:xfrm>
            <a:off x="7330093" y="3428985"/>
            <a:ext cx="216021" cy="1154400"/>
          </a:xfrm>
          <a:prstGeom prst="rect">
            <a:avLst/>
          </a:prstGeom>
        </p:spPr>
      </p:pic>
      <p:pic>
        <p:nvPicPr>
          <p:cNvPr id="3" name="31">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9"/>
          <a:stretch>
            <a:fillRect/>
          </a:stretch>
        </p:blipFill>
        <p:spPr>
          <a:xfrm>
            <a:off x="10375900" y="6005513"/>
            <a:ext cx="609600" cy="609600"/>
          </a:xfrm>
          <a:prstGeom prst="rect">
            <a:avLst/>
          </a:prstGeom>
        </p:spPr>
      </p:pic>
    </p:spTree>
    <p:custDataLst>
      <p:tags r:id="rId1"/>
    </p:custDataLst>
    <p:extLst>
      <p:ext uri="{BB962C8B-B14F-4D97-AF65-F5344CB8AC3E}">
        <p14:creationId xmlns:p14="http://schemas.microsoft.com/office/powerpoint/2010/main" val="3328440126"/>
      </p:ext>
    </p:extLst>
  </p:cSld>
  <p:clrMapOvr>
    <a:masterClrMapping/>
  </p:clrMapOvr>
  <mc:AlternateContent xmlns:mc="http://schemas.openxmlformats.org/markup-compatibility/2006" xmlns:p14="http://schemas.microsoft.com/office/powerpoint/2010/main">
    <mc:Choice Requires="p14">
      <p:transition spd="med" p14:dur="700" advTm="25034">
        <p:fade/>
      </p:transition>
    </mc:Choice>
    <mc:Fallback xmlns="">
      <p:transition spd="med" advTm="25034">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2848"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nodeType="click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fade">
                                      <p:cBhvr>
                                        <p:cTn id="1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7" fill="hold" display="0">
                  <p:stCondLst>
                    <p:cond delay="indefinite"/>
                  </p:stCondLst>
                  <p:endCondLst>
                    <p:cond evt="onStopAudio" delay="0">
                      <p:tgtEl>
                        <p:sldTgt/>
                      </p:tgtEl>
                    </p:cond>
                  </p:endCondLst>
                </p:cTn>
                <p:tgtEl>
                  <p:spTgt spid="3"/>
                </p:tgtEl>
              </p:cMediaNode>
            </p:audio>
          </p:childTnLst>
        </p:cTn>
      </p:par>
    </p:tnLst>
  </p:timing>
  <p:extLst mod="1">
    <p:ext uri="{E180D4A7-C9FB-4DFB-919C-405C955672EB}">
      <p14:showEvtLst xmlns:p14="http://schemas.microsoft.com/office/powerpoint/2010/main">
        <p14:playEvt time="14" objId="3"/>
        <p14:stopEvt time="22873" objId="3"/>
      </p14:showEvtLst>
    </p:ext>
  </p:extLs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Sources of Bias:  Sample</a:t>
            </a:r>
          </a:p>
        </p:txBody>
      </p:sp>
      <p:sp>
        <p:nvSpPr>
          <p:cNvPr id="6" name="TextBox 5"/>
          <p:cNvSpPr txBox="1"/>
          <p:nvPr/>
        </p:nvSpPr>
        <p:spPr>
          <a:xfrm>
            <a:off x="1828800" y="1209645"/>
            <a:ext cx="5943600" cy="400110"/>
          </a:xfrm>
          <a:prstGeom prst="rect">
            <a:avLst/>
          </a:prstGeom>
          <a:noFill/>
        </p:spPr>
        <p:txBody>
          <a:bodyPr wrap="square" rtlCol="0">
            <a:spAutoFit/>
          </a:bodyPr>
          <a:lstStyle/>
          <a:p>
            <a:pPr algn="ctr"/>
            <a:r>
              <a:rPr lang="en-US" sz="2000" b="1" dirty="0">
                <a:solidFill>
                  <a:srgbClr val="FF0000"/>
                </a:solidFill>
              </a:rPr>
              <a:t>Case 2:  Positive Bias</a:t>
            </a:r>
          </a:p>
        </p:txBody>
      </p:sp>
      <p:sp>
        <p:nvSpPr>
          <p:cNvPr id="9" name="TextBox 8"/>
          <p:cNvSpPr txBox="1"/>
          <p:nvPr/>
        </p:nvSpPr>
        <p:spPr>
          <a:xfrm>
            <a:off x="4648200" y="5186793"/>
            <a:ext cx="4267200" cy="1200329"/>
          </a:xfrm>
          <a:prstGeom prst="rect">
            <a:avLst/>
          </a:prstGeom>
          <a:noFill/>
        </p:spPr>
        <p:txBody>
          <a:bodyPr wrap="square" rtlCol="0">
            <a:spAutoFit/>
          </a:bodyPr>
          <a:lstStyle/>
          <a:p>
            <a:r>
              <a:rPr lang="en-US" dirty="0"/>
              <a:t>response of sample &gt; truth </a:t>
            </a:r>
          </a:p>
          <a:p>
            <a:pPr marL="285750" indent="-285750">
              <a:buFont typeface="Arial" panose="020B0604020202020204" pitchFamily="34" charset="0"/>
              <a:buChar char="•"/>
            </a:pPr>
            <a:r>
              <a:rPr lang="en-US" dirty="0"/>
              <a:t>coeluting interferences in the sample</a:t>
            </a:r>
          </a:p>
          <a:p>
            <a:pPr marL="285750" indent="-285750">
              <a:buFont typeface="Arial" panose="020B0604020202020204" pitchFamily="34" charset="0"/>
              <a:buChar char="•"/>
            </a:pPr>
            <a:r>
              <a:rPr lang="en-US" dirty="0"/>
              <a:t>evaporation of sample solvent</a:t>
            </a:r>
          </a:p>
          <a:p>
            <a:pPr marL="285750" indent="-285750">
              <a:buFont typeface="Arial" panose="020B0604020202020204" pitchFamily="34" charset="0"/>
              <a:buChar char="•"/>
            </a:pPr>
            <a:r>
              <a:rPr lang="en-US" dirty="0"/>
              <a:t>injection volume &gt; specified volume</a:t>
            </a:r>
          </a:p>
        </p:txBody>
      </p:sp>
      <p:sp>
        <p:nvSpPr>
          <p:cNvPr id="11" name="TextBox 10"/>
          <p:cNvSpPr txBox="1"/>
          <p:nvPr/>
        </p:nvSpPr>
        <p:spPr>
          <a:xfrm>
            <a:off x="1676400" y="1518462"/>
            <a:ext cx="1371600" cy="369332"/>
          </a:xfrm>
          <a:prstGeom prst="rect">
            <a:avLst/>
          </a:prstGeom>
          <a:noFill/>
        </p:spPr>
        <p:txBody>
          <a:bodyPr wrap="square" rtlCol="0">
            <a:spAutoFit/>
          </a:bodyPr>
          <a:lstStyle/>
          <a:p>
            <a:r>
              <a:rPr lang="en-US" b="1" dirty="0">
                <a:solidFill>
                  <a:srgbClr val="0000FF"/>
                </a:solidFill>
              </a:rPr>
              <a:t>Calibrant</a:t>
            </a:r>
          </a:p>
        </p:txBody>
      </p:sp>
      <p:sp>
        <p:nvSpPr>
          <p:cNvPr id="12" name="TextBox 11"/>
          <p:cNvSpPr txBox="1"/>
          <p:nvPr/>
        </p:nvSpPr>
        <p:spPr>
          <a:xfrm>
            <a:off x="6781800" y="1510810"/>
            <a:ext cx="1371600" cy="369332"/>
          </a:xfrm>
          <a:prstGeom prst="rect">
            <a:avLst/>
          </a:prstGeom>
          <a:noFill/>
        </p:spPr>
        <p:txBody>
          <a:bodyPr wrap="square" rtlCol="0">
            <a:spAutoFit/>
          </a:bodyPr>
          <a:lstStyle/>
          <a:p>
            <a:r>
              <a:rPr lang="en-US" b="1" dirty="0">
                <a:solidFill>
                  <a:srgbClr val="0000FF"/>
                </a:solidFill>
              </a:rPr>
              <a:t>Sample</a:t>
            </a:r>
          </a:p>
        </p:txBody>
      </p:sp>
      <p:sp>
        <p:nvSpPr>
          <p:cNvPr id="7" name="TextBox 6"/>
          <p:cNvSpPr txBox="1"/>
          <p:nvPr/>
        </p:nvSpPr>
        <p:spPr>
          <a:xfrm>
            <a:off x="4648200" y="6401870"/>
            <a:ext cx="4267200" cy="369332"/>
          </a:xfrm>
          <a:prstGeom prst="rect">
            <a:avLst/>
          </a:prstGeom>
          <a:noFill/>
        </p:spPr>
        <p:txBody>
          <a:bodyPr wrap="square" rtlCol="0">
            <a:spAutoFit/>
          </a:bodyPr>
          <a:lstStyle/>
          <a:p>
            <a:r>
              <a:rPr lang="en-US" dirty="0">
                <a:solidFill>
                  <a:srgbClr val="FF0000"/>
                </a:solidFill>
              </a:rPr>
              <a:t>answer is greater than truth</a:t>
            </a:r>
          </a:p>
        </p:txBody>
      </p:sp>
      <p:pic>
        <p:nvPicPr>
          <p:cNvPr id="17" name="Picture 16"/>
          <p:cNvPicPr>
            <a:picLocks noChangeAspect="1"/>
          </p:cNvPicPr>
          <p:nvPr/>
        </p:nvPicPr>
        <p:blipFill>
          <a:blip r:embed="rId6"/>
          <a:stretch>
            <a:fillRect/>
          </a:stretch>
        </p:blipFill>
        <p:spPr>
          <a:xfrm>
            <a:off x="914400" y="1941809"/>
            <a:ext cx="7776772" cy="2968458"/>
          </a:xfrm>
          <a:prstGeom prst="rect">
            <a:avLst/>
          </a:prstGeom>
        </p:spPr>
      </p:pic>
      <p:pic>
        <p:nvPicPr>
          <p:cNvPr id="19" name="Picture 18"/>
          <p:cNvPicPr>
            <a:picLocks noChangeAspect="1"/>
          </p:cNvPicPr>
          <p:nvPr/>
        </p:nvPicPr>
        <p:blipFill>
          <a:blip r:embed="rId7"/>
          <a:stretch>
            <a:fillRect/>
          </a:stretch>
        </p:blipFill>
        <p:spPr>
          <a:xfrm>
            <a:off x="8446053" y="2248592"/>
            <a:ext cx="216021" cy="2321486"/>
          </a:xfrm>
          <a:prstGeom prst="rect">
            <a:avLst/>
          </a:prstGeom>
        </p:spPr>
      </p:pic>
      <p:pic>
        <p:nvPicPr>
          <p:cNvPr id="23" name="Picture 22"/>
          <p:cNvPicPr>
            <a:picLocks noChangeAspect="1"/>
          </p:cNvPicPr>
          <p:nvPr/>
        </p:nvPicPr>
        <p:blipFill>
          <a:blip r:embed="rId8"/>
          <a:stretch>
            <a:fillRect/>
          </a:stretch>
        </p:blipFill>
        <p:spPr>
          <a:xfrm>
            <a:off x="6287229" y="3300697"/>
            <a:ext cx="1143643" cy="215657"/>
          </a:xfrm>
          <a:prstGeom prst="rect">
            <a:avLst/>
          </a:prstGeom>
        </p:spPr>
      </p:pic>
      <p:pic>
        <p:nvPicPr>
          <p:cNvPr id="3" name="3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9"/>
          <a:stretch>
            <a:fillRect/>
          </a:stretch>
        </p:blipFill>
        <p:spPr>
          <a:xfrm>
            <a:off x="10485438" y="5986463"/>
            <a:ext cx="609600" cy="609600"/>
          </a:xfrm>
          <a:prstGeom prst="rect">
            <a:avLst/>
          </a:prstGeom>
        </p:spPr>
      </p:pic>
    </p:spTree>
    <p:custDataLst>
      <p:tags r:id="rId1"/>
    </p:custDataLst>
    <p:extLst>
      <p:ext uri="{BB962C8B-B14F-4D97-AF65-F5344CB8AC3E}">
        <p14:creationId xmlns:p14="http://schemas.microsoft.com/office/powerpoint/2010/main" val="2987474016"/>
      </p:ext>
    </p:extLst>
  </p:cSld>
  <p:clrMapOvr>
    <a:masterClrMapping/>
  </p:clrMapOvr>
  <mc:AlternateContent xmlns:mc="http://schemas.openxmlformats.org/markup-compatibility/2006" xmlns:p14="http://schemas.microsoft.com/office/powerpoint/2010/main">
    <mc:Choice Requires="p14">
      <p:transition spd="med" p14:dur="700" advTm="29991">
        <p:fade/>
      </p:transition>
    </mc:Choice>
    <mc:Fallback xmlns="">
      <p:transition spd="med" advTm="2999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9373"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0.00052 -0.00093 L 0.12413 -0.16574 " pathEditMode="relative" rAng="0" ptsTypes="AA">
                                      <p:cBhvr>
                                        <p:cTn id="10" dur="2000" fill="hold"/>
                                        <p:tgtEl>
                                          <p:spTgt spid="23"/>
                                        </p:tgtEl>
                                        <p:attrNameLst>
                                          <p:attrName>ppt_x</p:attrName>
                                          <p:attrName>ppt_y</p:attrName>
                                        </p:attrNameLst>
                                      </p:cBhvr>
                                      <p:rCtr x="6233" y="-8241"/>
                                    </p:animMotion>
                                  </p:childTnLst>
                                </p:cTn>
                              </p:par>
                            </p:childTnLst>
                          </p:cTn>
                        </p:par>
                        <p:par>
                          <p:cTn id="11" fill="hold">
                            <p:stCondLst>
                              <p:cond delay="2000"/>
                            </p:stCondLst>
                            <p:childTnLst>
                              <p:par>
                                <p:cTn id="12" presetID="10" presetClass="entr" presetSubtype="0" fill="hold" nodeType="after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fade">
                                      <p:cBhvr>
                                        <p:cTn id="14" dur="500"/>
                                        <p:tgtEl>
                                          <p:spTgt spid="19"/>
                                        </p:tgtEl>
                                      </p:cBhvr>
                                    </p:animEffect>
                                  </p:childTnLst>
                                </p:cTn>
                              </p:par>
                              <p:par>
                                <p:cTn id="15" presetID="1" presetClass="entr" presetSubtype="0" fill="hold" nodeType="withEffect">
                                  <p:stCondLst>
                                    <p:cond delay="0"/>
                                  </p:stCondLst>
                                  <p:childTnLst>
                                    <p:set>
                                      <p:cBhvr>
                                        <p:cTn id="16" dur="1" fill="hold">
                                          <p:stCondLst>
                                            <p:cond delay="0"/>
                                          </p:stCondLst>
                                        </p:cTn>
                                        <p:tgtEl>
                                          <p:spTgt spid="9">
                                            <p:txEl>
                                              <p:pRg st="1" end="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3" fill="hold" display="0">
                  <p:stCondLst>
                    <p:cond delay="indefinite"/>
                  </p:stCondLst>
                  <p:endCondLst>
                    <p:cond evt="onStopAudio" delay="0">
                      <p:tgtEl>
                        <p:sldTgt/>
                      </p:tgtEl>
                    </p:cond>
                  </p:endCondLst>
                </p:cTn>
                <p:tgtEl>
                  <p:spTgt spid="3"/>
                </p:tgtEl>
              </p:cMediaNode>
            </p:audio>
          </p:childTnLst>
        </p:cTn>
      </p:par>
    </p:tnLst>
  </p:timing>
  <p:extLst mod="1">
    <p:ext uri="{E180D4A7-C9FB-4DFB-919C-405C955672EB}">
      <p14:showEvtLst xmlns:p14="http://schemas.microsoft.com/office/powerpoint/2010/main">
        <p14:playEvt time="12" objId="3"/>
        <p14:stopEvt time="29401" objId="3"/>
      </p14:showEvtLst>
    </p:ext>
  </p:extLs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16"/>
          <p:cNvPicPr>
            <a:picLocks noChangeAspect="1"/>
          </p:cNvPicPr>
          <p:nvPr/>
        </p:nvPicPr>
        <p:blipFill>
          <a:blip r:embed="rId6"/>
          <a:stretch>
            <a:fillRect/>
          </a:stretch>
        </p:blipFill>
        <p:spPr>
          <a:xfrm>
            <a:off x="910028" y="1947948"/>
            <a:ext cx="7776772" cy="2968458"/>
          </a:xfrm>
          <a:prstGeom prst="rect">
            <a:avLst/>
          </a:prstGeom>
        </p:spPr>
      </p:pic>
      <p:sp>
        <p:nvSpPr>
          <p:cNvPr id="2" name="Title 1"/>
          <p:cNvSpPr>
            <a:spLocks noGrp="1"/>
          </p:cNvSpPr>
          <p:nvPr>
            <p:ph type="title"/>
          </p:nvPr>
        </p:nvSpPr>
        <p:spPr/>
        <p:txBody>
          <a:bodyPr/>
          <a:lstStyle/>
          <a:p>
            <a:r>
              <a:rPr lang="en-US" dirty="0"/>
              <a:t>Sources of Bias:  Sample</a:t>
            </a:r>
          </a:p>
        </p:txBody>
      </p:sp>
      <p:sp>
        <p:nvSpPr>
          <p:cNvPr id="6" name="TextBox 5"/>
          <p:cNvSpPr txBox="1"/>
          <p:nvPr/>
        </p:nvSpPr>
        <p:spPr>
          <a:xfrm>
            <a:off x="1828800" y="1209645"/>
            <a:ext cx="5943600" cy="400110"/>
          </a:xfrm>
          <a:prstGeom prst="rect">
            <a:avLst/>
          </a:prstGeom>
          <a:noFill/>
        </p:spPr>
        <p:txBody>
          <a:bodyPr wrap="square" rtlCol="0">
            <a:spAutoFit/>
          </a:bodyPr>
          <a:lstStyle/>
          <a:p>
            <a:pPr algn="ctr"/>
            <a:r>
              <a:rPr lang="en-US" sz="2000" b="1" dirty="0">
                <a:solidFill>
                  <a:srgbClr val="FF0000"/>
                </a:solidFill>
              </a:rPr>
              <a:t>Case 3:  Negative bias</a:t>
            </a:r>
          </a:p>
        </p:txBody>
      </p:sp>
      <p:sp>
        <p:nvSpPr>
          <p:cNvPr id="9" name="TextBox 8"/>
          <p:cNvSpPr txBox="1"/>
          <p:nvPr/>
        </p:nvSpPr>
        <p:spPr>
          <a:xfrm>
            <a:off x="4876800" y="5186793"/>
            <a:ext cx="4191000" cy="923330"/>
          </a:xfrm>
          <a:prstGeom prst="rect">
            <a:avLst/>
          </a:prstGeom>
          <a:noFill/>
        </p:spPr>
        <p:txBody>
          <a:bodyPr wrap="square" rtlCol="0">
            <a:spAutoFit/>
          </a:bodyPr>
          <a:lstStyle/>
          <a:p>
            <a:r>
              <a:rPr lang="en-US" dirty="0"/>
              <a:t>response of sample &lt; truth </a:t>
            </a:r>
          </a:p>
          <a:p>
            <a:pPr marL="285750" indent="-285750">
              <a:buFont typeface="Arial" panose="020B0604020202020204" pitchFamily="34" charset="0"/>
              <a:buChar char="•"/>
            </a:pPr>
            <a:r>
              <a:rPr lang="en-US" dirty="0"/>
              <a:t>volatile analyte in sample</a:t>
            </a:r>
          </a:p>
          <a:p>
            <a:pPr marL="285750" indent="-285750">
              <a:buFont typeface="Arial" panose="020B0604020202020204" pitchFamily="34" charset="0"/>
              <a:buChar char="•"/>
            </a:pPr>
            <a:r>
              <a:rPr lang="en-US" dirty="0"/>
              <a:t>injection volume &lt; specified volume</a:t>
            </a:r>
          </a:p>
        </p:txBody>
      </p:sp>
      <p:sp>
        <p:nvSpPr>
          <p:cNvPr id="11" name="TextBox 10"/>
          <p:cNvSpPr txBox="1"/>
          <p:nvPr/>
        </p:nvSpPr>
        <p:spPr>
          <a:xfrm>
            <a:off x="1676400" y="1518462"/>
            <a:ext cx="1371600" cy="369332"/>
          </a:xfrm>
          <a:prstGeom prst="rect">
            <a:avLst/>
          </a:prstGeom>
          <a:noFill/>
        </p:spPr>
        <p:txBody>
          <a:bodyPr wrap="square" rtlCol="0">
            <a:spAutoFit/>
          </a:bodyPr>
          <a:lstStyle/>
          <a:p>
            <a:r>
              <a:rPr lang="en-US" b="1" dirty="0">
                <a:solidFill>
                  <a:srgbClr val="0000FF"/>
                </a:solidFill>
              </a:rPr>
              <a:t>Calibrant</a:t>
            </a:r>
          </a:p>
        </p:txBody>
      </p:sp>
      <p:sp>
        <p:nvSpPr>
          <p:cNvPr id="12" name="TextBox 11"/>
          <p:cNvSpPr txBox="1"/>
          <p:nvPr/>
        </p:nvSpPr>
        <p:spPr>
          <a:xfrm>
            <a:off x="6781800" y="1510810"/>
            <a:ext cx="1371600" cy="369332"/>
          </a:xfrm>
          <a:prstGeom prst="rect">
            <a:avLst/>
          </a:prstGeom>
          <a:noFill/>
        </p:spPr>
        <p:txBody>
          <a:bodyPr wrap="square" rtlCol="0">
            <a:spAutoFit/>
          </a:bodyPr>
          <a:lstStyle/>
          <a:p>
            <a:r>
              <a:rPr lang="en-US" b="1" dirty="0">
                <a:solidFill>
                  <a:srgbClr val="0000FF"/>
                </a:solidFill>
              </a:rPr>
              <a:t>Sample</a:t>
            </a:r>
          </a:p>
        </p:txBody>
      </p:sp>
      <p:sp>
        <p:nvSpPr>
          <p:cNvPr id="15" name="TextBox 14"/>
          <p:cNvSpPr txBox="1"/>
          <p:nvPr/>
        </p:nvSpPr>
        <p:spPr>
          <a:xfrm>
            <a:off x="4876800" y="6110123"/>
            <a:ext cx="4267200" cy="369332"/>
          </a:xfrm>
          <a:prstGeom prst="rect">
            <a:avLst/>
          </a:prstGeom>
          <a:noFill/>
        </p:spPr>
        <p:txBody>
          <a:bodyPr wrap="square" rtlCol="0">
            <a:spAutoFit/>
          </a:bodyPr>
          <a:lstStyle/>
          <a:p>
            <a:r>
              <a:rPr lang="en-US" dirty="0">
                <a:solidFill>
                  <a:srgbClr val="FF0000"/>
                </a:solidFill>
              </a:rPr>
              <a:t>answer is less than truth</a:t>
            </a:r>
          </a:p>
        </p:txBody>
      </p:sp>
      <p:pic>
        <p:nvPicPr>
          <p:cNvPr id="7" name="Picture 6"/>
          <p:cNvPicPr>
            <a:picLocks noChangeAspect="1"/>
          </p:cNvPicPr>
          <p:nvPr/>
        </p:nvPicPr>
        <p:blipFill>
          <a:blip r:embed="rId7"/>
          <a:stretch>
            <a:fillRect/>
          </a:stretch>
        </p:blipFill>
        <p:spPr>
          <a:xfrm>
            <a:off x="6848241" y="3324348"/>
            <a:ext cx="597236" cy="215657"/>
          </a:xfrm>
          <a:prstGeom prst="rect">
            <a:avLst/>
          </a:prstGeom>
        </p:spPr>
      </p:pic>
      <p:pic>
        <p:nvPicPr>
          <p:cNvPr id="10" name="Picture 9"/>
          <p:cNvPicPr>
            <a:picLocks noChangeAspect="1"/>
          </p:cNvPicPr>
          <p:nvPr/>
        </p:nvPicPr>
        <p:blipFill>
          <a:blip r:embed="rId8"/>
          <a:stretch>
            <a:fillRect/>
          </a:stretch>
        </p:blipFill>
        <p:spPr>
          <a:xfrm>
            <a:off x="6767195" y="3964626"/>
            <a:ext cx="216021" cy="596229"/>
          </a:xfrm>
          <a:prstGeom prst="rect">
            <a:avLst/>
          </a:prstGeom>
        </p:spPr>
      </p:pic>
      <p:pic>
        <p:nvPicPr>
          <p:cNvPr id="3" name="3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9"/>
          <a:stretch>
            <a:fillRect/>
          </a:stretch>
        </p:blipFill>
        <p:spPr>
          <a:xfrm>
            <a:off x="10687050" y="5986463"/>
            <a:ext cx="609600" cy="609600"/>
          </a:xfrm>
          <a:prstGeom prst="rect">
            <a:avLst/>
          </a:prstGeom>
        </p:spPr>
      </p:pic>
    </p:spTree>
    <p:custDataLst>
      <p:tags r:id="rId1"/>
    </p:custDataLst>
    <p:extLst>
      <p:ext uri="{BB962C8B-B14F-4D97-AF65-F5344CB8AC3E}">
        <p14:creationId xmlns:p14="http://schemas.microsoft.com/office/powerpoint/2010/main" val="768803295"/>
      </p:ext>
    </p:extLst>
  </p:cSld>
  <p:clrMapOvr>
    <a:masterClrMapping/>
  </p:clrMapOvr>
  <mc:AlternateContent xmlns:mc="http://schemas.openxmlformats.org/markup-compatibility/2006" xmlns:p14="http://schemas.microsoft.com/office/powerpoint/2010/main">
    <mc:Choice Requires="p14">
      <p:transition spd="med" p14:dur="700" advTm="21944">
        <p:fade/>
      </p:transition>
    </mc:Choice>
    <mc:Fallback xmlns="">
      <p:transition spd="med" advTm="21944">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9458"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0" presetClass="path" presetSubtype="0" accel="50000" decel="50000" fill="hold" nodeType="clickEffect">
                                  <p:stCondLst>
                                    <p:cond delay="0"/>
                                  </p:stCondLst>
                                  <p:childTnLst>
                                    <p:animMotion origin="layout" path="M -1.38889E-6 4.07407E-6 L -0.05798 0.08032 " pathEditMode="relative" rAng="0" ptsTypes="AA">
                                      <p:cBhvr>
                                        <p:cTn id="10" dur="2000" fill="hold"/>
                                        <p:tgtEl>
                                          <p:spTgt spid="7"/>
                                        </p:tgtEl>
                                        <p:attrNameLst>
                                          <p:attrName>ppt_x</p:attrName>
                                          <p:attrName>ppt_y</p:attrName>
                                        </p:attrNameLst>
                                      </p:cBhvr>
                                      <p:rCtr x="-2899" y="4005"/>
                                    </p:animMotion>
                                  </p:childTnLst>
                                </p:cTn>
                              </p:par>
                            </p:childTnLst>
                          </p:cTn>
                        </p:par>
                        <p:par>
                          <p:cTn id="11" fill="hold">
                            <p:stCondLst>
                              <p:cond delay="2000"/>
                            </p:stCondLst>
                            <p:childTnLst>
                              <p:par>
                                <p:cTn id="12" presetID="10" presetClass="entr" presetSubtype="0"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
                                            <p:txEl>
                                              <p:pRg st="1" end="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1" fill="hold" display="0">
                  <p:stCondLst>
                    <p:cond delay="indefinite"/>
                  </p:stCondLst>
                  <p:endCondLst>
                    <p:cond evt="onStopAudio" delay="0">
                      <p:tgtEl>
                        <p:sldTgt/>
                      </p:tgtEl>
                    </p:cond>
                  </p:endCondLst>
                </p:cTn>
                <p:tgtEl>
                  <p:spTgt spid="3"/>
                </p:tgtEl>
              </p:cMediaNode>
            </p:audio>
          </p:childTnLst>
        </p:cTn>
      </p:par>
    </p:tnLst>
  </p:timing>
  <p:extLst mod="1">
    <p:ext uri="{E180D4A7-C9FB-4DFB-919C-405C955672EB}">
      <p14:showEvtLst xmlns:p14="http://schemas.microsoft.com/office/powerpoint/2010/main">
        <p14:playEvt time="12" objId="3"/>
        <p14:stopEvt time="19482" objId="3"/>
      </p14:showEvtLst>
    </p:ext>
  </p:extLs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pPr eaLnBrk="1" hangingPunct="1"/>
            <a:r>
              <a:rPr lang="en-US" altLang="en-US"/>
              <a:t>Use of Controls</a:t>
            </a:r>
          </a:p>
        </p:txBody>
      </p:sp>
      <p:sp>
        <p:nvSpPr>
          <p:cNvPr id="33795" name="Rectangle 3"/>
          <p:cNvSpPr>
            <a:spLocks noGrp="1" noChangeArrowheads="1"/>
          </p:cNvSpPr>
          <p:nvPr>
            <p:ph type="body" idx="1"/>
          </p:nvPr>
        </p:nvSpPr>
        <p:spPr/>
        <p:txBody>
          <a:bodyPr/>
          <a:lstStyle/>
          <a:p>
            <a:pPr eaLnBrk="1" hangingPunct="1">
              <a:lnSpc>
                <a:spcPct val="80000"/>
              </a:lnSpc>
              <a:spcAft>
                <a:spcPts val="2400"/>
              </a:spcAft>
            </a:pPr>
            <a:r>
              <a:rPr lang="en-US" altLang="en-US" sz="2400" dirty="0"/>
              <a:t>Ideally, a measurement control should offer the same analytical challenges as the sample</a:t>
            </a:r>
          </a:p>
          <a:p>
            <a:pPr lvl="1" eaLnBrk="1" hangingPunct="1">
              <a:lnSpc>
                <a:spcPct val="80000"/>
              </a:lnSpc>
            </a:pPr>
            <a:r>
              <a:rPr lang="en-US" altLang="en-US" sz="2200" dirty="0"/>
              <a:t>Matched matrix</a:t>
            </a:r>
          </a:p>
          <a:p>
            <a:pPr lvl="1" eaLnBrk="1" hangingPunct="1">
              <a:lnSpc>
                <a:spcPct val="80000"/>
              </a:lnSpc>
            </a:pPr>
            <a:r>
              <a:rPr lang="en-US" altLang="en-US" sz="2200" dirty="0"/>
              <a:t>Matched analyte levels</a:t>
            </a:r>
          </a:p>
          <a:p>
            <a:pPr lvl="1" eaLnBrk="1" hangingPunct="1">
              <a:lnSpc>
                <a:spcPct val="80000"/>
              </a:lnSpc>
            </a:pPr>
            <a:r>
              <a:rPr lang="en-US" altLang="en-US" sz="2200" dirty="0"/>
              <a:t>Interferences</a:t>
            </a:r>
          </a:p>
          <a:p>
            <a:pPr lvl="1" eaLnBrk="1" hangingPunct="1">
              <a:lnSpc>
                <a:spcPct val="80000"/>
              </a:lnSpc>
            </a:pPr>
            <a:r>
              <a:rPr lang="en-US" altLang="en-US" sz="2200" dirty="0"/>
              <a:t>Bulk properties</a:t>
            </a:r>
          </a:p>
          <a:p>
            <a:pPr lvl="1" eaLnBrk="1" hangingPunct="1">
              <a:lnSpc>
                <a:spcPct val="80000"/>
              </a:lnSpc>
            </a:pPr>
            <a:r>
              <a:rPr lang="en-US" altLang="en-US" sz="2200" dirty="0"/>
              <a:t>Commutability</a:t>
            </a:r>
          </a:p>
          <a:p>
            <a:pPr lvl="1" eaLnBrk="1" hangingPunct="1">
              <a:lnSpc>
                <a:spcPct val="80000"/>
              </a:lnSpc>
            </a:pPr>
            <a:endParaRPr lang="en-US" altLang="en-US" sz="2200" dirty="0"/>
          </a:p>
          <a:p>
            <a:pPr eaLnBrk="1" hangingPunct="1">
              <a:lnSpc>
                <a:spcPct val="80000"/>
              </a:lnSpc>
            </a:pPr>
            <a:r>
              <a:rPr lang="en-US" altLang="en-US" sz="2400" dirty="0"/>
              <a:t>Analyte levels determined should overlap the certified or reference levels (within measurement uncertainty)</a:t>
            </a:r>
          </a:p>
          <a:p>
            <a:pPr eaLnBrk="1" hangingPunct="1">
              <a:lnSpc>
                <a:spcPct val="80000"/>
              </a:lnSpc>
            </a:pPr>
            <a:endParaRPr lang="en-US" altLang="en-US" sz="2400" dirty="0"/>
          </a:p>
          <a:p>
            <a:pPr eaLnBrk="1" hangingPunct="1">
              <a:lnSpc>
                <a:spcPct val="80000"/>
              </a:lnSpc>
            </a:pPr>
            <a:r>
              <a:rPr lang="en-US" altLang="en-US" sz="2400" dirty="0"/>
              <a:t>If suitable SRMs are not available, use other commercial or in-house controls (e.g., previously characterized samples, or spiked blanks)</a:t>
            </a:r>
          </a:p>
        </p:txBody>
      </p:sp>
      <p:pic>
        <p:nvPicPr>
          <p:cNvPr id="2" name="34">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285413" y="6353175"/>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74081">
        <p:fade/>
      </p:transition>
    </mc:Choice>
    <mc:Fallback xmlns="">
      <p:transition spd="med" advTm="74081">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74443"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3795">
                                            <p:txEl>
                                              <p:pRg st="0" end="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795">
                                            <p:txEl>
                                              <p:pRg st="1" end="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3795">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3795">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3795">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3795">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3795">
                                            <p:txEl>
                                              <p:pRg st="7" end="7"/>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nodeType="clickEffect">
                                  <p:stCondLst>
                                    <p:cond delay="0"/>
                                  </p:stCondLst>
                                  <p:childTnLst>
                                    <p:set>
                                      <p:cBhvr>
                                        <p:cTn id="28" dur="1" fill="hold">
                                          <p:stCondLst>
                                            <p:cond delay="0"/>
                                          </p:stCondLst>
                                        </p:cTn>
                                        <p:tgtEl>
                                          <p:spTgt spid="33795">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9"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 objId="2"/>
        <p14:stopEvt time="74081" objId="2"/>
      </p14:showEvtLst>
    </p:ext>
  </p:extLs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2"/>
          <p:cNvSpPr>
            <a:spLocks noGrp="1" noChangeArrowheads="1"/>
          </p:cNvSpPr>
          <p:nvPr>
            <p:ph type="title"/>
          </p:nvPr>
        </p:nvSpPr>
        <p:spPr/>
        <p:txBody>
          <a:bodyPr/>
          <a:lstStyle/>
          <a:p>
            <a:pPr eaLnBrk="1" hangingPunct="1"/>
            <a:r>
              <a:rPr lang="en-US" altLang="en-US" dirty="0"/>
              <a:t>Traceability</a:t>
            </a:r>
          </a:p>
        </p:txBody>
      </p:sp>
      <p:sp>
        <p:nvSpPr>
          <p:cNvPr id="44035" name="Rectangle 3"/>
          <p:cNvSpPr>
            <a:spLocks noGrp="1" noChangeArrowheads="1"/>
          </p:cNvSpPr>
          <p:nvPr>
            <p:ph type="body" sz="half" idx="1"/>
          </p:nvPr>
        </p:nvSpPr>
        <p:spPr>
          <a:xfrm>
            <a:off x="533400" y="1295400"/>
            <a:ext cx="8229600" cy="914400"/>
          </a:xfrm>
        </p:spPr>
        <p:txBody>
          <a:bodyPr/>
          <a:lstStyle/>
          <a:p>
            <a:pPr eaLnBrk="1" hangingPunct="1">
              <a:lnSpc>
                <a:spcPct val="90000"/>
              </a:lnSpc>
            </a:pPr>
            <a:r>
              <a:rPr lang="en-US" altLang="en-US" sz="1400" dirty="0"/>
              <a:t>Traceability has been defined as:</a:t>
            </a:r>
          </a:p>
          <a:p>
            <a:pPr eaLnBrk="1" hangingPunct="1">
              <a:lnSpc>
                <a:spcPct val="90000"/>
              </a:lnSpc>
              <a:buFont typeface="Wingdings" panose="05000000000000000000" pitchFamily="2" charset="2"/>
              <a:buNone/>
            </a:pPr>
            <a:r>
              <a:rPr lang="en-US" altLang="en-US" sz="1400" dirty="0"/>
              <a:t>	</a:t>
            </a:r>
            <a:r>
              <a:rPr lang="en-US" altLang="en-US" sz="1400" dirty="0">
                <a:solidFill>
                  <a:srgbClr val="0066FF"/>
                </a:solidFill>
              </a:rPr>
              <a:t>a “property of a measurement result whereby the result can be related to a reference through a documented unbroken chain of calibrations, each contributing to the measurement uncertainty”</a:t>
            </a:r>
          </a:p>
        </p:txBody>
      </p:sp>
      <p:pic>
        <p:nvPicPr>
          <p:cNvPr id="36872" name="Picture 8"/>
          <p:cNvPicPr>
            <a:picLocks noGrp="1" noChangeAspect="1" noChangeArrowheads="1"/>
          </p:cNvPicPr>
          <p:nvPr>
            <p:ph sz="quarter" idx="2"/>
          </p:nvPr>
        </p:nvPicPr>
        <p:blipFill>
          <a:blip r:embed="rId6" cstate="print">
            <a:extLst>
              <a:ext uri="{28A0092B-C50C-407E-A947-70E740481C1C}">
                <a14:useLocalDpi xmlns:a14="http://schemas.microsoft.com/office/drawing/2010/main" val="0"/>
              </a:ext>
            </a:extLst>
          </a:blip>
          <a:srcRect/>
          <a:stretch>
            <a:fillRect/>
          </a:stretch>
        </p:blipFill>
        <p:spPr>
          <a:xfrm>
            <a:off x="1204913" y="2667000"/>
            <a:ext cx="7481887" cy="989013"/>
          </a:xfrm>
          <a:noFill/>
        </p:spPr>
      </p:pic>
      <p:sp>
        <p:nvSpPr>
          <p:cNvPr id="36870" name="Rectangle 6"/>
          <p:cNvSpPr>
            <a:spLocks noChangeArrowheads="1"/>
          </p:cNvSpPr>
          <p:nvPr/>
        </p:nvSpPr>
        <p:spPr bwMode="auto">
          <a:xfrm>
            <a:off x="533400" y="3810000"/>
            <a:ext cx="8382000"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r>
              <a:rPr lang="en-US" altLang="en-US" sz="1400" dirty="0"/>
              <a:t>Measurements of unknown “C” are traceable to the SI </a:t>
            </a:r>
            <a:r>
              <a:rPr lang="en-US" altLang="en-US" sz="1400"/>
              <a:t>through the CRM</a:t>
            </a:r>
            <a:endParaRPr lang="en-US" altLang="en-US" sz="1400" dirty="0"/>
          </a:p>
          <a:p>
            <a:pPr eaLnBrk="1" hangingPunct="1"/>
            <a:r>
              <a:rPr lang="en-US" altLang="en-US" sz="1400" dirty="0"/>
              <a:t>Measurement uncertainty increases with each comparison</a:t>
            </a:r>
          </a:p>
          <a:p>
            <a:pPr eaLnBrk="1" hangingPunct="1"/>
            <a:endParaRPr lang="en-US" altLang="en-US" sz="1400" dirty="0"/>
          </a:p>
        </p:txBody>
      </p:sp>
      <p:pic>
        <p:nvPicPr>
          <p:cNvPr id="36876" name="Picture 12"/>
          <p:cNvPicPr>
            <a:picLocks noGrp="1" noChangeAspect="1" noChangeArrowheads="1"/>
          </p:cNvPicPr>
          <p:nvPr>
            <p:ph sz="quarter" idx="3"/>
          </p:nvPr>
        </p:nvPicPr>
        <p:blipFill>
          <a:blip r:embed="rId7" cstate="print">
            <a:extLst>
              <a:ext uri="{28A0092B-C50C-407E-A947-70E740481C1C}">
                <a14:useLocalDpi xmlns:a14="http://schemas.microsoft.com/office/drawing/2010/main" val="0"/>
              </a:ext>
            </a:extLst>
          </a:blip>
          <a:srcRect/>
          <a:stretch>
            <a:fillRect/>
          </a:stretch>
        </p:blipFill>
        <p:spPr>
          <a:xfrm>
            <a:off x="1219200" y="5029200"/>
            <a:ext cx="7481888" cy="987425"/>
          </a:xfrm>
          <a:noFill/>
        </p:spPr>
      </p:pic>
      <p:sp>
        <p:nvSpPr>
          <p:cNvPr id="36878" name="Rectangle 14"/>
          <p:cNvSpPr>
            <a:spLocks noChangeArrowheads="1"/>
          </p:cNvSpPr>
          <p:nvPr/>
        </p:nvSpPr>
        <p:spPr bwMode="auto">
          <a:xfrm>
            <a:off x="533400" y="6172200"/>
            <a:ext cx="838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r>
              <a:rPr lang="en-US" altLang="en-US" sz="1400"/>
              <a:t>Traceability depends on an “unbroken chain of calibrations”</a:t>
            </a:r>
          </a:p>
          <a:p>
            <a:pPr eaLnBrk="1" hangingPunct="1"/>
            <a:endParaRPr lang="en-US" altLang="en-US" sz="1400"/>
          </a:p>
        </p:txBody>
      </p:sp>
      <p:sp>
        <p:nvSpPr>
          <p:cNvPr id="36879" name="Line 15"/>
          <p:cNvSpPr>
            <a:spLocks noChangeShapeType="1"/>
          </p:cNvSpPr>
          <p:nvPr/>
        </p:nvSpPr>
        <p:spPr bwMode="auto">
          <a:xfrm>
            <a:off x="838200" y="2362200"/>
            <a:ext cx="7696200" cy="0"/>
          </a:xfrm>
          <a:prstGeom prst="line">
            <a:avLst/>
          </a:prstGeom>
          <a:noFill/>
          <a:ln w="28575">
            <a:solidFill>
              <a:srgbClr val="00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0" name="Line 16"/>
          <p:cNvSpPr>
            <a:spLocks noChangeShapeType="1"/>
          </p:cNvSpPr>
          <p:nvPr/>
        </p:nvSpPr>
        <p:spPr bwMode="auto">
          <a:xfrm>
            <a:off x="838200" y="4648200"/>
            <a:ext cx="7696200" cy="0"/>
          </a:xfrm>
          <a:prstGeom prst="line">
            <a:avLst/>
          </a:prstGeom>
          <a:noFill/>
          <a:ln w="28575">
            <a:solidFill>
              <a:srgbClr val="0066FF"/>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36881" name="Text Box 17"/>
          <p:cNvSpPr txBox="1">
            <a:spLocks noChangeArrowheads="1"/>
          </p:cNvSpPr>
          <p:nvPr/>
        </p:nvSpPr>
        <p:spPr bwMode="auto">
          <a:xfrm>
            <a:off x="5334000" y="4953000"/>
            <a:ext cx="1774825" cy="2444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eaLnBrk="1" hangingPunct="1">
              <a:spcBef>
                <a:spcPct val="0"/>
              </a:spcBef>
              <a:buClrTx/>
              <a:buSzTx/>
              <a:buFontTx/>
              <a:buNone/>
            </a:pPr>
            <a:r>
              <a:rPr lang="en-US" altLang="en-US" sz="1000" b="1">
                <a:solidFill>
                  <a:schemeClr val="accent2"/>
                </a:solidFill>
              </a:rPr>
              <a:t>(suppose B is “damaged”)</a:t>
            </a:r>
          </a:p>
        </p:txBody>
      </p:sp>
      <p:pic>
        <p:nvPicPr>
          <p:cNvPr id="3" name="35">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0448925" y="6115050"/>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132452">
        <p:fade/>
      </p:transition>
    </mc:Choice>
    <mc:Fallback xmlns="">
      <p:transition spd="med" advTm="132452">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31099"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687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687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87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687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87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88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68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25" fill="hold" display="0">
                  <p:stCondLst>
                    <p:cond delay="indefinite"/>
                  </p:stCondLst>
                  <p:endCondLst>
                    <p:cond evt="onStopAudio" delay="0">
                      <p:tgtEl>
                        <p:sldTgt/>
                      </p:tgtEl>
                    </p:cond>
                  </p:endCondLst>
                </p:cTn>
                <p:tgtEl>
                  <p:spTgt spid="3"/>
                </p:tgtEl>
              </p:cMediaNode>
            </p:audio>
          </p:childTnLst>
        </p:cTn>
      </p:par>
    </p:tnLst>
    <p:bldLst>
      <p:bldP spid="36870" grpId="0"/>
      <p:bldP spid="36878" grpId="0"/>
      <p:bldP spid="36879" grpId="0" animBg="1"/>
      <p:bldP spid="36880" grpId="0" animBg="1"/>
      <p:bldP spid="36881" grpId="0"/>
    </p:bldLst>
  </p:timing>
  <p:extLst mod="1">
    <p:ext uri="{E180D4A7-C9FB-4DFB-919C-405C955672EB}">
      <p14:showEvtLst xmlns:p14="http://schemas.microsoft.com/office/powerpoint/2010/main">
        <p14:playEvt time="1" objId="3"/>
        <p14:stopEvt time="131157" objId="3"/>
      </p14:showEvtLst>
    </p:ext>
  </p:extLst>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p:txBody>
          <a:bodyPr/>
          <a:lstStyle/>
          <a:p>
            <a:pPr eaLnBrk="1" hangingPunct="1"/>
            <a:r>
              <a:rPr lang="en-US" altLang="en-US"/>
              <a:t>Traceability</a:t>
            </a:r>
          </a:p>
        </p:txBody>
      </p:sp>
      <p:sp>
        <p:nvSpPr>
          <p:cNvPr id="35843" name="Rectangle 3"/>
          <p:cNvSpPr>
            <a:spLocks noGrp="1" noChangeArrowheads="1"/>
          </p:cNvSpPr>
          <p:nvPr>
            <p:ph type="body" idx="1"/>
          </p:nvPr>
        </p:nvSpPr>
        <p:spPr>
          <a:xfrm>
            <a:off x="457200" y="1600200"/>
            <a:ext cx="8458200" cy="4530725"/>
          </a:xfrm>
        </p:spPr>
        <p:txBody>
          <a:bodyPr/>
          <a:lstStyle/>
          <a:p>
            <a:pPr eaLnBrk="1" hangingPunct="1">
              <a:lnSpc>
                <a:spcPct val="80000"/>
              </a:lnSpc>
            </a:pPr>
            <a:r>
              <a:rPr lang="en-US" altLang="en-US" sz="2000" dirty="0"/>
              <a:t>In principle, measurements that are </a:t>
            </a:r>
            <a:r>
              <a:rPr lang="en-US" altLang="en-US" sz="2000" dirty="0">
                <a:solidFill>
                  <a:srgbClr val="0066FF"/>
                </a:solidFill>
              </a:rPr>
              <a:t>traceable</a:t>
            </a:r>
            <a:r>
              <a:rPr lang="en-US" altLang="en-US" sz="2000" dirty="0"/>
              <a:t> are also </a:t>
            </a:r>
            <a:r>
              <a:rPr lang="en-US" altLang="en-US" sz="2000" dirty="0">
                <a:solidFill>
                  <a:srgbClr val="0066FF"/>
                </a:solidFill>
              </a:rPr>
              <a:t>comparable</a:t>
            </a:r>
          </a:p>
          <a:p>
            <a:pPr eaLnBrk="1" hangingPunct="1">
              <a:lnSpc>
                <a:spcPct val="80000"/>
              </a:lnSpc>
            </a:pPr>
            <a:endParaRPr lang="en-US" altLang="en-US" sz="2000" dirty="0"/>
          </a:p>
          <a:p>
            <a:pPr eaLnBrk="1" hangingPunct="1">
              <a:lnSpc>
                <a:spcPct val="80000"/>
              </a:lnSpc>
            </a:pPr>
            <a:r>
              <a:rPr lang="en-US" altLang="en-US" sz="2000" dirty="0"/>
              <a:t>To assess potential breaks in the traceability chain, ask the question: </a:t>
            </a:r>
          </a:p>
          <a:p>
            <a:pPr eaLnBrk="1" hangingPunct="1">
              <a:lnSpc>
                <a:spcPct val="80000"/>
              </a:lnSpc>
              <a:buFont typeface="Wingdings" panose="05000000000000000000" pitchFamily="2" charset="2"/>
              <a:buNone/>
            </a:pPr>
            <a:endParaRPr lang="en-US" altLang="en-US" sz="2000" dirty="0"/>
          </a:p>
          <a:p>
            <a:pPr algn="ctr" eaLnBrk="1" hangingPunct="1">
              <a:lnSpc>
                <a:spcPct val="80000"/>
              </a:lnSpc>
              <a:buFont typeface="Wingdings" panose="05000000000000000000" pitchFamily="2" charset="2"/>
              <a:buNone/>
            </a:pPr>
            <a:r>
              <a:rPr lang="en-US" altLang="en-US" sz="2000" i="1" dirty="0">
                <a:solidFill>
                  <a:srgbClr val="0066FF"/>
                </a:solidFill>
              </a:rPr>
              <a:t>“What </a:t>
            </a:r>
            <a:r>
              <a:rPr lang="en-US" altLang="en-US" sz="2000" i="1" u="sng" dirty="0">
                <a:solidFill>
                  <a:srgbClr val="0066FF"/>
                </a:solidFill>
              </a:rPr>
              <a:t>could</a:t>
            </a:r>
            <a:r>
              <a:rPr lang="en-US" altLang="en-US" sz="2000" i="1" dirty="0">
                <a:solidFill>
                  <a:srgbClr val="0066FF"/>
                </a:solidFill>
              </a:rPr>
              <a:t> go wrong with this measurement?”</a:t>
            </a:r>
          </a:p>
          <a:p>
            <a:pPr algn="ctr" eaLnBrk="1" hangingPunct="1">
              <a:lnSpc>
                <a:spcPct val="80000"/>
              </a:lnSpc>
              <a:buFont typeface="Wingdings" panose="05000000000000000000" pitchFamily="2" charset="2"/>
              <a:buNone/>
            </a:pPr>
            <a:endParaRPr lang="en-US" altLang="en-US" sz="2000" dirty="0">
              <a:solidFill>
                <a:srgbClr val="0066FF"/>
              </a:solidFill>
            </a:endParaRPr>
          </a:p>
          <a:p>
            <a:pPr lvl="1" eaLnBrk="1" hangingPunct="1">
              <a:lnSpc>
                <a:spcPct val="80000"/>
              </a:lnSpc>
            </a:pPr>
            <a:r>
              <a:rPr lang="en-US" altLang="en-US" sz="1900" dirty="0"/>
              <a:t>Method suitability?</a:t>
            </a:r>
          </a:p>
          <a:p>
            <a:pPr marL="1085850" lvl="2" eaLnBrk="1" hangingPunct="1">
              <a:lnSpc>
                <a:spcPct val="80000"/>
              </a:lnSpc>
            </a:pPr>
            <a:r>
              <a:rPr lang="en-US" altLang="en-US" sz="1800" dirty="0"/>
              <a:t>Specificity, sensitivity, repeatability, dynamic range, sources of bias</a:t>
            </a:r>
          </a:p>
          <a:p>
            <a:pPr lvl="1" eaLnBrk="1" hangingPunct="1">
              <a:lnSpc>
                <a:spcPct val="80000"/>
              </a:lnSpc>
            </a:pPr>
            <a:r>
              <a:rPr lang="en-US" altLang="en-US" sz="1900" dirty="0"/>
              <a:t>Instrumentation?</a:t>
            </a:r>
          </a:p>
          <a:p>
            <a:pPr lvl="1" eaLnBrk="1" hangingPunct="1">
              <a:lnSpc>
                <a:spcPct val="80000"/>
              </a:lnSpc>
            </a:pPr>
            <a:r>
              <a:rPr lang="en-US" altLang="en-US" sz="1900" dirty="0"/>
              <a:t>CRM commutability? </a:t>
            </a:r>
          </a:p>
          <a:p>
            <a:pPr lvl="1" eaLnBrk="1" hangingPunct="1">
              <a:lnSpc>
                <a:spcPct val="80000"/>
              </a:lnSpc>
            </a:pPr>
            <a:r>
              <a:rPr lang="en-US" altLang="en-US" sz="1900" dirty="0"/>
              <a:t>Extraction efficiency</a:t>
            </a:r>
          </a:p>
          <a:p>
            <a:pPr lvl="1" eaLnBrk="1" hangingPunct="1">
              <a:lnSpc>
                <a:spcPct val="80000"/>
              </a:lnSpc>
            </a:pPr>
            <a:r>
              <a:rPr lang="en-US" altLang="en-US" sz="1900" dirty="0"/>
              <a:t>Matrix interferences</a:t>
            </a:r>
          </a:p>
          <a:p>
            <a:pPr lvl="1" eaLnBrk="1" hangingPunct="1">
              <a:lnSpc>
                <a:spcPct val="80000"/>
              </a:lnSpc>
            </a:pPr>
            <a:r>
              <a:rPr lang="en-US" altLang="en-US" sz="1900" dirty="0"/>
              <a:t>Analyte stability</a:t>
            </a:r>
          </a:p>
          <a:p>
            <a:pPr lvl="1" eaLnBrk="1" hangingPunct="1">
              <a:lnSpc>
                <a:spcPct val="80000"/>
              </a:lnSpc>
            </a:pPr>
            <a:r>
              <a:rPr lang="en-US" altLang="en-US" sz="1900" dirty="0"/>
              <a:t>Calibration</a:t>
            </a:r>
          </a:p>
          <a:p>
            <a:pPr lvl="1" eaLnBrk="1" hangingPunct="1">
              <a:lnSpc>
                <a:spcPct val="80000"/>
              </a:lnSpc>
            </a:pPr>
            <a:endParaRPr lang="en-US" altLang="en-US" sz="1900" dirty="0"/>
          </a:p>
        </p:txBody>
      </p:sp>
      <p:pic>
        <p:nvPicPr>
          <p:cNvPr id="2" name="36">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594975" y="6261100"/>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111133">
        <p:fade/>
      </p:transition>
    </mc:Choice>
    <mc:Fallback xmlns="">
      <p:transition spd="med" advTm="111133">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111223"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84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584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584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5843">
                                            <p:txEl>
                                              <p:pRg st="7" end="7"/>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5843">
                                            <p:txEl>
                                              <p:pRg st="8" end="8"/>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5843">
                                            <p:txEl>
                                              <p:pRg st="9" end="9"/>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5843">
                                            <p:txEl>
                                              <p:pRg st="10" end="10"/>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5843">
                                            <p:txEl>
                                              <p:pRg st="11" end="11"/>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35843">
                                            <p:txEl>
                                              <p:pRg st="12" end="12"/>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nodeType="clickEffect">
                                  <p:stCondLst>
                                    <p:cond delay="0"/>
                                  </p:stCondLst>
                                  <p:childTnLst>
                                    <p:set>
                                      <p:cBhvr>
                                        <p:cTn id="42" dur="1" fill="hold">
                                          <p:stCondLst>
                                            <p:cond delay="0"/>
                                          </p:stCondLst>
                                        </p:cTn>
                                        <p:tgtEl>
                                          <p:spTgt spid="3584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43"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0" objId="2"/>
        <p14:stopEvt time="111133" objId="2"/>
      </p14:showEvtLst>
    </p:ext>
  </p:extLs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Concluding Thoughts…</a:t>
            </a:r>
          </a:p>
        </p:txBody>
      </p:sp>
      <p:sp>
        <p:nvSpPr>
          <p:cNvPr id="3" name="Content Placeholder 2"/>
          <p:cNvSpPr>
            <a:spLocks noGrp="1"/>
          </p:cNvSpPr>
          <p:nvPr>
            <p:ph idx="1"/>
          </p:nvPr>
        </p:nvSpPr>
        <p:spPr/>
        <p:txBody>
          <a:bodyPr/>
          <a:lstStyle/>
          <a:p>
            <a:r>
              <a:rPr lang="en-US" dirty="0"/>
              <a:t>The practice of higher order chemical metrology requires a significant commitment by the analyst:</a:t>
            </a:r>
          </a:p>
          <a:p>
            <a:pPr marL="0" indent="0">
              <a:buNone/>
            </a:pPr>
            <a:endParaRPr lang="en-US" dirty="0"/>
          </a:p>
          <a:p>
            <a:pPr lvl="1"/>
            <a:r>
              <a:rPr lang="en-US" dirty="0"/>
              <a:t>Knowledge of measurement principles</a:t>
            </a:r>
          </a:p>
          <a:p>
            <a:pPr lvl="1"/>
            <a:r>
              <a:rPr lang="en-US" dirty="0"/>
              <a:t>Laboratory skills</a:t>
            </a:r>
          </a:p>
          <a:p>
            <a:pPr lvl="1"/>
            <a:r>
              <a:rPr lang="en-US" dirty="0"/>
              <a:t>Implementation of technology</a:t>
            </a:r>
          </a:p>
          <a:p>
            <a:pPr lvl="1"/>
            <a:r>
              <a:rPr lang="en-US" dirty="0"/>
              <a:t>Attention to detail</a:t>
            </a:r>
          </a:p>
        </p:txBody>
      </p:sp>
      <p:pic>
        <p:nvPicPr>
          <p:cNvPr id="4" name="37">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10467975" y="6188075"/>
            <a:ext cx="609600" cy="609600"/>
          </a:xfrm>
          <a:prstGeom prst="rect">
            <a:avLst/>
          </a:prstGeom>
        </p:spPr>
      </p:pic>
    </p:spTree>
    <p:extLst>
      <p:ext uri="{BB962C8B-B14F-4D97-AF65-F5344CB8AC3E}">
        <p14:creationId xmlns:p14="http://schemas.microsoft.com/office/powerpoint/2010/main" val="3564636413"/>
      </p:ext>
    </p:extLst>
  </p:cSld>
  <p:clrMapOvr>
    <a:masterClrMapping/>
  </p:clrMapOvr>
  <mc:AlternateContent xmlns:mc="http://schemas.openxmlformats.org/markup-compatibility/2006" xmlns:p14="http://schemas.microsoft.com/office/powerpoint/2010/main">
    <mc:Choice Requires="p14">
      <p:transition spd="med" p14:dur="700" advTm="26000">
        <p:fade/>
      </p:transition>
    </mc:Choice>
    <mc:Fallback xmlns="">
      <p:transition spd="med" advTm="26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517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4"/>
                </p:tgtEl>
              </p:cMediaNode>
            </p:audio>
          </p:childTnLst>
        </p:cTn>
      </p:par>
    </p:tnLst>
  </p:timing>
  <p:extLst mod="1">
    <p:ext uri="{E180D4A7-C9FB-4DFB-919C-405C955672EB}">
      <p14:showEvtLst xmlns:p14="http://schemas.microsoft.com/office/powerpoint/2010/main">
        <p14:playEvt time="6" objId="4"/>
        <p14:stopEvt time="23511" objId="4"/>
      </p14:showEvtLst>
    </p:ext>
  </p:extLs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nist sign.jpg"/>
          <p:cNvPicPr>
            <a:picLocks noChangeAspect="1"/>
          </p:cNvPicPr>
          <p:nvPr/>
        </p:nvPicPr>
        <p:blipFill>
          <a:blip r:embed="rId5" cstate="print"/>
          <a:stretch>
            <a:fillRect/>
          </a:stretch>
        </p:blipFill>
        <p:spPr>
          <a:xfrm>
            <a:off x="1693333" y="1803824"/>
            <a:ext cx="5748866" cy="4058482"/>
          </a:xfrm>
          <a:prstGeom prst="rect">
            <a:avLst/>
          </a:prstGeom>
        </p:spPr>
      </p:pic>
      <p:sp>
        <p:nvSpPr>
          <p:cNvPr id="8" name="Title 1"/>
          <p:cNvSpPr>
            <a:spLocks noGrp="1"/>
          </p:cNvSpPr>
          <p:nvPr>
            <p:ph type="title"/>
          </p:nvPr>
        </p:nvSpPr>
        <p:spPr>
          <a:xfrm>
            <a:off x="914401" y="1065611"/>
            <a:ext cx="6502400" cy="477440"/>
          </a:xfrm>
        </p:spPr>
        <p:txBody>
          <a:bodyPr/>
          <a:lstStyle/>
          <a:p>
            <a:pPr algn="ctr"/>
            <a:r>
              <a:rPr lang="en-US" dirty="0"/>
              <a:t>www.nist.gov</a:t>
            </a:r>
          </a:p>
        </p:txBody>
      </p:sp>
      <p:pic>
        <p:nvPicPr>
          <p:cNvPr id="2" name="38">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10942638" y="6353175"/>
            <a:ext cx="609600" cy="609600"/>
          </a:xfrm>
          <a:prstGeom prst="rect">
            <a:avLst/>
          </a:prstGeom>
        </p:spPr>
      </p:pic>
    </p:spTree>
    <p:extLst>
      <p:ext uri="{BB962C8B-B14F-4D97-AF65-F5344CB8AC3E}">
        <p14:creationId xmlns:p14="http://schemas.microsoft.com/office/powerpoint/2010/main" val="2326453481"/>
      </p:ext>
    </p:extLst>
  </p:cSld>
  <p:clrMapOvr>
    <a:masterClrMapping/>
  </p:clrMapOvr>
  <mc:AlternateContent xmlns:mc="http://schemas.openxmlformats.org/markup-compatibility/2006" xmlns:p14="http://schemas.microsoft.com/office/powerpoint/2010/main">
    <mc:Choice Requires="p14">
      <p:transition spd="med" p14:dur="700" advTm="13152">
        <p:fade/>
      </p:transition>
    </mc:Choice>
    <mc:Fallback xmlns="">
      <p:transition spd="med" advTm="13152">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0797"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2" objId="2"/>
        <p14:stopEvt time="10837" objId="2"/>
      </p14:showEvtLst>
    </p:ext>
  </p:extLst>
</p:sld>
</file>

<file path=ppt/slides/slide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p:txBody>
          <a:bodyPr/>
          <a:lstStyle/>
          <a:p>
            <a:pPr eaLnBrk="1" hangingPunct="1"/>
            <a:r>
              <a:rPr lang="en-US" altLang="en-US"/>
              <a:t>Approaches to Quantitation</a:t>
            </a:r>
          </a:p>
        </p:txBody>
      </p:sp>
      <p:sp>
        <p:nvSpPr>
          <p:cNvPr id="5123" name="Rectangle 3"/>
          <p:cNvSpPr>
            <a:spLocks noGrp="1" noChangeArrowheads="1"/>
          </p:cNvSpPr>
          <p:nvPr>
            <p:ph type="body" idx="1"/>
          </p:nvPr>
        </p:nvSpPr>
        <p:spPr>
          <a:xfrm>
            <a:off x="914400" y="1371600"/>
            <a:ext cx="7772400" cy="457200"/>
          </a:xfrm>
        </p:spPr>
        <p:txBody>
          <a:bodyPr/>
          <a:lstStyle/>
          <a:p>
            <a:pPr eaLnBrk="1" hangingPunct="1">
              <a:lnSpc>
                <a:spcPct val="80000"/>
              </a:lnSpc>
              <a:defRPr/>
            </a:pPr>
            <a:r>
              <a:rPr lang="en-US" altLang="en-US" sz="2400" b="1" dirty="0">
                <a:solidFill>
                  <a:srgbClr val="0066FF"/>
                </a:solidFill>
              </a:rPr>
              <a:t>External Standard Calibration Approach</a:t>
            </a:r>
          </a:p>
          <a:p>
            <a:pPr marL="0" indent="0" eaLnBrk="1" hangingPunct="1">
              <a:lnSpc>
                <a:spcPct val="80000"/>
              </a:lnSpc>
              <a:buFont typeface="Wingdings" panose="05000000000000000000" pitchFamily="2" charset="2"/>
              <a:buNone/>
              <a:defRPr/>
            </a:pPr>
            <a:endParaRPr lang="en-US" altLang="en-US" sz="2400" b="1" dirty="0">
              <a:solidFill>
                <a:srgbClr val="0066FF"/>
              </a:solidFill>
            </a:endParaRPr>
          </a:p>
        </p:txBody>
      </p:sp>
      <p:sp>
        <p:nvSpPr>
          <p:cNvPr id="5" name="Rectangle 3"/>
          <p:cNvSpPr txBox="1">
            <a:spLocks noChangeArrowheads="1"/>
          </p:cNvSpPr>
          <p:nvPr/>
        </p:nvSpPr>
        <p:spPr bwMode="auto">
          <a:xfrm>
            <a:off x="896938" y="1752600"/>
            <a:ext cx="7027862" cy="510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l" rtl="0" eaLnBrk="0" fontAlgn="base" hangingPunct="0">
              <a:spcBef>
                <a:spcPct val="20000"/>
              </a:spcBef>
              <a:spcAft>
                <a:spcPct val="0"/>
              </a:spcAft>
              <a:buClr>
                <a:schemeClr val="folHlink"/>
              </a:buClr>
              <a:buSzPct val="90000"/>
              <a:buFont typeface="Wingdings" panose="05000000000000000000"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75000"/>
              <a:buFont typeface="Wingdings" panose="05000000000000000000" pitchFamily="2" charset="2"/>
              <a:buChar char="n"/>
              <a:defRPr sz="2600">
                <a:solidFill>
                  <a:schemeClr val="tx1"/>
                </a:solidFill>
                <a:latin typeface="+mn-lt"/>
              </a:defRPr>
            </a:lvl2pPr>
            <a:lvl3pPr marL="1143000" indent="-228600" algn="l" rtl="0" eaLnBrk="0" fontAlgn="base" hangingPunct="0">
              <a:spcBef>
                <a:spcPct val="20000"/>
              </a:spcBef>
              <a:spcAft>
                <a:spcPct val="0"/>
              </a:spcAft>
              <a:buClr>
                <a:schemeClr val="folHlink"/>
              </a:buClr>
              <a:buSzPct val="55000"/>
              <a:buFont typeface="Wingdings" panose="05000000000000000000" pitchFamily="2" charset="2"/>
              <a:buChar char="n"/>
              <a:defRPr sz="2300">
                <a:solidFill>
                  <a:schemeClr val="tx1"/>
                </a:solidFill>
                <a:latin typeface="+mn-lt"/>
              </a:defRPr>
            </a:lvl3pPr>
            <a:lvl4pPr marL="16002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5pPr>
            <a:lvl6pPr marL="25146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9pPr>
          </a:lstStyle>
          <a:p>
            <a:pPr marL="0" indent="0" eaLnBrk="1" hangingPunct="1">
              <a:lnSpc>
                <a:spcPct val="80000"/>
              </a:lnSpc>
              <a:buFont typeface="Wingdings" panose="05000000000000000000" pitchFamily="2" charset="2"/>
              <a:buNone/>
              <a:defRPr/>
            </a:pPr>
            <a:endParaRPr lang="en-US" altLang="en-US" sz="1800" b="1" kern="0" dirty="0">
              <a:solidFill>
                <a:srgbClr val="0066FF"/>
              </a:solidFill>
            </a:endParaRPr>
          </a:p>
          <a:p>
            <a:pPr lvl="1" eaLnBrk="1" hangingPunct="1">
              <a:lnSpc>
                <a:spcPct val="80000"/>
              </a:lnSpc>
              <a:spcAft>
                <a:spcPct val="50000"/>
              </a:spcAft>
              <a:defRPr/>
            </a:pPr>
            <a:r>
              <a:rPr lang="en-US" altLang="en-US" sz="1800" kern="0" dirty="0"/>
              <a:t>Calibration is based on direct comparison with instrumental response (via calibration curves or response factors)</a:t>
            </a:r>
          </a:p>
          <a:p>
            <a:pPr lvl="1" eaLnBrk="1" hangingPunct="1">
              <a:lnSpc>
                <a:spcPct val="80000"/>
              </a:lnSpc>
              <a:spcAft>
                <a:spcPct val="50000"/>
              </a:spcAft>
              <a:defRPr/>
            </a:pPr>
            <a:endParaRPr lang="en-US" altLang="en-US" sz="1800" kern="0" dirty="0"/>
          </a:p>
          <a:p>
            <a:pPr lvl="1" eaLnBrk="1" hangingPunct="1">
              <a:lnSpc>
                <a:spcPct val="80000"/>
              </a:lnSpc>
              <a:spcAft>
                <a:spcPct val="50000"/>
              </a:spcAft>
              <a:defRPr/>
            </a:pPr>
            <a:r>
              <a:rPr lang="en-US" altLang="en-US" sz="1800" b="1" kern="0" dirty="0">
                <a:solidFill>
                  <a:srgbClr val="0066FF"/>
                </a:solidFill>
              </a:rPr>
              <a:t>Advantage:</a:t>
            </a:r>
            <a:r>
              <a:rPr lang="en-US" altLang="en-US" sz="1800" kern="0" dirty="0"/>
              <a:t>  simple</a:t>
            </a:r>
          </a:p>
          <a:p>
            <a:pPr lvl="1" eaLnBrk="1" hangingPunct="1">
              <a:lnSpc>
                <a:spcPct val="80000"/>
              </a:lnSpc>
              <a:spcAft>
                <a:spcPct val="50000"/>
              </a:spcAft>
              <a:defRPr/>
            </a:pPr>
            <a:r>
              <a:rPr lang="en-US" altLang="en-US" sz="1800" b="1" kern="0" dirty="0">
                <a:solidFill>
                  <a:srgbClr val="0066FF"/>
                </a:solidFill>
              </a:rPr>
              <a:t>Disadvantages:</a:t>
            </a:r>
            <a:r>
              <a:rPr lang="en-US" altLang="en-US" sz="1800" kern="0" dirty="0"/>
              <a:t>  </a:t>
            </a:r>
          </a:p>
          <a:p>
            <a:pPr lvl="2" eaLnBrk="1" hangingPunct="1">
              <a:lnSpc>
                <a:spcPct val="80000"/>
              </a:lnSpc>
              <a:spcAft>
                <a:spcPct val="50000"/>
              </a:spcAft>
              <a:defRPr/>
            </a:pPr>
            <a:r>
              <a:rPr lang="en-US" altLang="en-US" sz="1800" kern="0" dirty="0"/>
              <a:t>Skill required to minimize biases from sample processing; </a:t>
            </a:r>
          </a:p>
          <a:p>
            <a:pPr lvl="2" eaLnBrk="1" hangingPunct="1">
              <a:lnSpc>
                <a:spcPct val="80000"/>
              </a:lnSpc>
              <a:spcAft>
                <a:spcPct val="50000"/>
              </a:spcAft>
              <a:defRPr/>
            </a:pPr>
            <a:r>
              <a:rPr lang="en-US" altLang="en-US" sz="1800" kern="0" dirty="0"/>
              <a:t>Not well suited to complex matrix samples</a:t>
            </a:r>
          </a:p>
          <a:p>
            <a:pPr lvl="2" eaLnBrk="1" hangingPunct="1">
              <a:lnSpc>
                <a:spcPct val="80000"/>
              </a:lnSpc>
              <a:spcAft>
                <a:spcPct val="50000"/>
              </a:spcAft>
              <a:defRPr/>
            </a:pPr>
            <a:r>
              <a:rPr lang="en-US" altLang="en-US" sz="1800" kern="0" dirty="0"/>
              <a:t>Need to know exact extract volumes (or masses)</a:t>
            </a:r>
          </a:p>
          <a:p>
            <a:pPr lvl="2" eaLnBrk="1" hangingPunct="1">
              <a:lnSpc>
                <a:spcPct val="80000"/>
              </a:lnSpc>
              <a:spcAft>
                <a:spcPct val="50000"/>
              </a:spcAft>
              <a:defRPr/>
            </a:pPr>
            <a:r>
              <a:rPr lang="en-US" altLang="en-US" sz="1800" kern="0" dirty="0"/>
              <a:t>Quantitative transfers are required for all processing steps</a:t>
            </a:r>
          </a:p>
          <a:p>
            <a:pPr lvl="1" eaLnBrk="1" hangingPunct="1">
              <a:lnSpc>
                <a:spcPct val="80000"/>
              </a:lnSpc>
              <a:defRPr/>
            </a:pPr>
            <a:endParaRPr lang="en-US" altLang="en-US" sz="1800" b="1" kern="0" dirty="0"/>
          </a:p>
        </p:txBody>
      </p:sp>
      <p:pic>
        <p:nvPicPr>
          <p:cNvPr id="3" name="4">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302875" y="6243638"/>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56620">
        <p:fade/>
      </p:transition>
    </mc:Choice>
    <mc:Fallback xmlns="">
      <p:transition spd="med" advTm="5662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6354"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31" fill="hold" display="0">
                  <p:stCondLst>
                    <p:cond delay="indefinite"/>
                  </p:stCondLst>
                  <p:endCondLst>
                    <p:cond evt="onStopAudio" delay="0">
                      <p:tgtEl>
                        <p:sldTgt/>
                      </p:tgtEl>
                    </p:cond>
                  </p:endCondLst>
                </p:cTn>
                <p:tgtEl>
                  <p:spTgt spid="3"/>
                </p:tgtEl>
              </p:cMediaNode>
            </p:audio>
          </p:childTnLst>
        </p:cTn>
      </p:par>
    </p:tnLst>
  </p:timing>
  <p:extLst mod="1">
    <p:ext uri="{E180D4A7-C9FB-4DFB-919C-405C955672EB}">
      <p14:showEvtLst xmlns:p14="http://schemas.microsoft.com/office/powerpoint/2010/main">
        <p14:playEvt time="0" objId="3"/>
        <p14:stopEvt time="56384" objId="3"/>
      </p14:showEvtLst>
    </p:ext>
  </p:extLst>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pPr eaLnBrk="1" hangingPunct="1"/>
            <a:r>
              <a:rPr lang="en-US" altLang="en-US"/>
              <a:t>Approaches to Quantitation</a:t>
            </a:r>
          </a:p>
        </p:txBody>
      </p:sp>
      <p:sp>
        <p:nvSpPr>
          <p:cNvPr id="5123" name="Rectangle 3"/>
          <p:cNvSpPr>
            <a:spLocks noGrp="1" noChangeArrowheads="1"/>
          </p:cNvSpPr>
          <p:nvPr>
            <p:ph type="body" idx="1"/>
          </p:nvPr>
        </p:nvSpPr>
        <p:spPr>
          <a:xfrm>
            <a:off x="914400" y="1371600"/>
            <a:ext cx="7772400" cy="457200"/>
          </a:xfrm>
        </p:spPr>
        <p:txBody>
          <a:bodyPr/>
          <a:lstStyle/>
          <a:p>
            <a:pPr eaLnBrk="1" hangingPunct="1">
              <a:lnSpc>
                <a:spcPct val="80000"/>
              </a:lnSpc>
              <a:defRPr/>
            </a:pPr>
            <a:r>
              <a:rPr lang="en-US" altLang="en-US" sz="2400" b="1" dirty="0">
                <a:solidFill>
                  <a:srgbClr val="0066FF"/>
                </a:solidFill>
              </a:rPr>
              <a:t>External Standard Calibration Approach</a:t>
            </a:r>
          </a:p>
          <a:p>
            <a:pPr marL="0" indent="0" eaLnBrk="1" hangingPunct="1">
              <a:lnSpc>
                <a:spcPct val="80000"/>
              </a:lnSpc>
              <a:buFont typeface="Wingdings" panose="05000000000000000000" pitchFamily="2" charset="2"/>
              <a:buNone/>
              <a:defRPr/>
            </a:pPr>
            <a:endParaRPr lang="en-US" altLang="en-US" sz="2400" b="1" dirty="0">
              <a:solidFill>
                <a:srgbClr val="0066FF"/>
              </a:solidFill>
            </a:endParaRPr>
          </a:p>
        </p:txBody>
      </p:sp>
      <p:pic>
        <p:nvPicPr>
          <p:cNvPr id="11268" name="Picture 3"/>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62600" y="2303463"/>
            <a:ext cx="3302000"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9" name="TextBox 5120"/>
          <p:cNvSpPr txBox="1">
            <a:spLocks noChangeArrowheads="1"/>
          </p:cNvSpPr>
          <p:nvPr/>
        </p:nvSpPr>
        <p:spPr bwMode="auto">
          <a:xfrm>
            <a:off x="1266825" y="1881188"/>
            <a:ext cx="1222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800"/>
              <a:t>Calibrants</a:t>
            </a:r>
          </a:p>
        </p:txBody>
      </p:sp>
      <p:sp>
        <p:nvSpPr>
          <p:cNvPr id="11270" name="TextBox 66"/>
          <p:cNvSpPr txBox="1">
            <a:spLocks noChangeArrowheads="1"/>
          </p:cNvSpPr>
          <p:nvPr/>
        </p:nvSpPr>
        <p:spPr bwMode="auto">
          <a:xfrm>
            <a:off x="3581400" y="1884363"/>
            <a:ext cx="11461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800"/>
              <a:t>Unknown</a:t>
            </a:r>
          </a:p>
        </p:txBody>
      </p:sp>
      <p:pic>
        <p:nvPicPr>
          <p:cNvPr id="11271" name="Picture 6238"/>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838200" y="2286000"/>
            <a:ext cx="4419600" cy="438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72" name="TextBox 191"/>
          <p:cNvSpPr txBox="1">
            <a:spLocks noChangeArrowheads="1"/>
          </p:cNvSpPr>
          <p:nvPr/>
        </p:nvSpPr>
        <p:spPr bwMode="auto">
          <a:xfrm>
            <a:off x="6229350" y="1881188"/>
            <a:ext cx="1968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Tx/>
              <a:buNone/>
            </a:pPr>
            <a:r>
              <a:rPr lang="en-US" altLang="en-US" sz="1800"/>
              <a:t>Calibration Curve</a:t>
            </a:r>
          </a:p>
        </p:txBody>
      </p:sp>
      <p:pic>
        <p:nvPicPr>
          <p:cNvPr id="2" name="5">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0156825" y="6426200"/>
            <a:ext cx="609600" cy="6096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62820">
        <p:fade/>
      </p:transition>
    </mc:Choice>
    <mc:Fallback xmlns="">
      <p:transition spd="med" advTm="6282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613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2" objId="2"/>
        <p14:stopEvt time="61348" objId="2"/>
      </p14:showEvtLst>
    </p:ext>
  </p:extLst>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eaLnBrk="1" hangingPunct="1"/>
            <a:r>
              <a:rPr lang="en-US" altLang="en-US"/>
              <a:t>Approaches to Quantitation</a:t>
            </a:r>
          </a:p>
        </p:txBody>
      </p:sp>
      <p:sp>
        <p:nvSpPr>
          <p:cNvPr id="12291" name="Rectangle 3"/>
          <p:cNvSpPr>
            <a:spLocks noGrp="1" noChangeArrowheads="1"/>
          </p:cNvSpPr>
          <p:nvPr>
            <p:ph type="body" idx="1"/>
          </p:nvPr>
        </p:nvSpPr>
        <p:spPr>
          <a:xfrm>
            <a:off x="914400" y="1371600"/>
            <a:ext cx="7772400" cy="5105400"/>
          </a:xfrm>
        </p:spPr>
        <p:txBody>
          <a:bodyPr/>
          <a:lstStyle/>
          <a:p>
            <a:pPr eaLnBrk="1" hangingPunct="1">
              <a:lnSpc>
                <a:spcPct val="80000"/>
              </a:lnSpc>
            </a:pPr>
            <a:r>
              <a:rPr lang="en-US" altLang="en-US" sz="2400" b="1">
                <a:solidFill>
                  <a:srgbClr val="0066FF"/>
                </a:solidFill>
              </a:rPr>
              <a:t>Internal Standard Calibration Approach</a:t>
            </a:r>
          </a:p>
          <a:p>
            <a:pPr eaLnBrk="1" hangingPunct="1">
              <a:lnSpc>
                <a:spcPct val="80000"/>
              </a:lnSpc>
            </a:pPr>
            <a:endParaRPr lang="en-US" altLang="en-US" sz="2400" b="1">
              <a:solidFill>
                <a:srgbClr val="0066FF"/>
              </a:solidFill>
            </a:endParaRPr>
          </a:p>
        </p:txBody>
      </p:sp>
      <p:sp>
        <p:nvSpPr>
          <p:cNvPr id="7" name="Rectangle 3"/>
          <p:cNvSpPr txBox="1">
            <a:spLocks noChangeArrowheads="1"/>
          </p:cNvSpPr>
          <p:nvPr/>
        </p:nvSpPr>
        <p:spPr bwMode="auto">
          <a:xfrm>
            <a:off x="914400" y="1676400"/>
            <a:ext cx="7772400" cy="5105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lgn="l" rtl="0" eaLnBrk="0" fontAlgn="base" hangingPunct="0">
              <a:spcBef>
                <a:spcPct val="20000"/>
              </a:spcBef>
              <a:spcAft>
                <a:spcPct val="0"/>
              </a:spcAft>
              <a:buClr>
                <a:schemeClr val="folHlink"/>
              </a:buClr>
              <a:buSzPct val="90000"/>
              <a:buFont typeface="Wingdings" panose="05000000000000000000" pitchFamily="2" charset="2"/>
              <a:buChar char="n"/>
              <a:defRPr sz="2800">
                <a:solidFill>
                  <a:schemeClr val="tx1"/>
                </a:solidFill>
                <a:latin typeface="+mn-lt"/>
                <a:ea typeface="+mn-ea"/>
                <a:cs typeface="+mn-cs"/>
              </a:defRPr>
            </a:lvl1pPr>
            <a:lvl2pPr marL="742950" indent="-285750" algn="l" rtl="0" eaLnBrk="0" fontAlgn="base" hangingPunct="0">
              <a:spcBef>
                <a:spcPct val="20000"/>
              </a:spcBef>
              <a:spcAft>
                <a:spcPct val="0"/>
              </a:spcAft>
              <a:buClr>
                <a:schemeClr val="accent1"/>
              </a:buClr>
              <a:buSzPct val="75000"/>
              <a:buFont typeface="Wingdings" panose="05000000000000000000" pitchFamily="2" charset="2"/>
              <a:buChar char="n"/>
              <a:defRPr sz="2600">
                <a:solidFill>
                  <a:schemeClr val="tx1"/>
                </a:solidFill>
                <a:latin typeface="+mn-lt"/>
              </a:defRPr>
            </a:lvl2pPr>
            <a:lvl3pPr marL="1143000" indent="-228600" algn="l" rtl="0" eaLnBrk="0" fontAlgn="base" hangingPunct="0">
              <a:spcBef>
                <a:spcPct val="20000"/>
              </a:spcBef>
              <a:spcAft>
                <a:spcPct val="0"/>
              </a:spcAft>
              <a:buClr>
                <a:schemeClr val="folHlink"/>
              </a:buClr>
              <a:buSzPct val="55000"/>
              <a:buFont typeface="Wingdings" panose="05000000000000000000" pitchFamily="2" charset="2"/>
              <a:buChar char="n"/>
              <a:defRPr sz="2300">
                <a:solidFill>
                  <a:schemeClr val="tx1"/>
                </a:solidFill>
                <a:latin typeface="+mn-lt"/>
              </a:defRPr>
            </a:lvl3pPr>
            <a:lvl4pPr marL="16002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4pPr>
            <a:lvl5pPr marL="2057400" indent="-228600" algn="l" rtl="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mn-lt"/>
              </a:defRPr>
            </a:lvl5pPr>
            <a:lvl6pPr marL="25146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6pPr>
            <a:lvl7pPr marL="29718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7pPr>
            <a:lvl8pPr marL="34290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8pPr>
            <a:lvl9pPr marL="3886200" indent="-228600" algn="l" rtl="0" fontAlgn="base">
              <a:spcBef>
                <a:spcPct val="20000"/>
              </a:spcBef>
              <a:spcAft>
                <a:spcPct val="0"/>
              </a:spcAft>
              <a:buClr>
                <a:schemeClr val="accent1"/>
              </a:buClr>
              <a:buFont typeface="Wingdings" pitchFamily="2" charset="2"/>
              <a:buChar char="§"/>
              <a:defRPr sz="2000">
                <a:solidFill>
                  <a:schemeClr val="tx1"/>
                </a:solidFill>
                <a:latin typeface="+mn-lt"/>
              </a:defRPr>
            </a:lvl9pPr>
          </a:lstStyle>
          <a:p>
            <a:pPr marL="0" indent="0" eaLnBrk="1" hangingPunct="1">
              <a:lnSpc>
                <a:spcPct val="80000"/>
              </a:lnSpc>
              <a:buFont typeface="Wingdings" panose="05000000000000000000" pitchFamily="2" charset="2"/>
              <a:buNone/>
              <a:defRPr/>
            </a:pPr>
            <a:endParaRPr lang="en-US" altLang="en-US" sz="2400" b="1" kern="0" dirty="0">
              <a:solidFill>
                <a:srgbClr val="0066FF"/>
              </a:solidFill>
            </a:endParaRPr>
          </a:p>
          <a:p>
            <a:pPr lvl="1" eaLnBrk="1" hangingPunct="1">
              <a:lnSpc>
                <a:spcPct val="80000"/>
              </a:lnSpc>
              <a:spcAft>
                <a:spcPct val="50000"/>
              </a:spcAft>
              <a:defRPr/>
            </a:pPr>
            <a:r>
              <a:rPr lang="en-US" altLang="en-US" sz="1800" kern="0" dirty="0"/>
              <a:t>One or more compounds are added to both calibrants and unknowns as the internal standard(s)</a:t>
            </a:r>
          </a:p>
          <a:p>
            <a:pPr lvl="1" eaLnBrk="1" hangingPunct="1">
              <a:lnSpc>
                <a:spcPct val="80000"/>
              </a:lnSpc>
              <a:spcAft>
                <a:spcPct val="50000"/>
              </a:spcAft>
              <a:defRPr/>
            </a:pPr>
            <a:r>
              <a:rPr lang="en-US" altLang="en-US" sz="1800" kern="0" dirty="0"/>
              <a:t>Calibration is based on the ratio of responses for analytes and internal standards</a:t>
            </a:r>
          </a:p>
          <a:p>
            <a:pPr lvl="1" eaLnBrk="1" hangingPunct="1">
              <a:lnSpc>
                <a:spcPct val="80000"/>
              </a:lnSpc>
              <a:spcAft>
                <a:spcPct val="50000"/>
              </a:spcAft>
              <a:defRPr/>
            </a:pPr>
            <a:r>
              <a:rPr lang="en-US" altLang="en-US" sz="1800" b="1" kern="0" dirty="0">
                <a:solidFill>
                  <a:srgbClr val="0066FF"/>
                </a:solidFill>
              </a:rPr>
              <a:t>Advantage:</a:t>
            </a:r>
            <a:r>
              <a:rPr lang="en-US" altLang="en-US" sz="1800" kern="0" dirty="0"/>
              <a:t>  losses from transfers, dilutions, etc. are compensated; may compensate changes in instrumental response; less skill is required</a:t>
            </a:r>
          </a:p>
          <a:p>
            <a:pPr lvl="1" eaLnBrk="1" hangingPunct="1">
              <a:lnSpc>
                <a:spcPct val="80000"/>
              </a:lnSpc>
              <a:spcAft>
                <a:spcPct val="50000"/>
              </a:spcAft>
              <a:defRPr/>
            </a:pPr>
            <a:r>
              <a:rPr lang="en-US" altLang="en-US" sz="1800" b="1" kern="0" dirty="0">
                <a:solidFill>
                  <a:srgbClr val="0066FF"/>
                </a:solidFill>
              </a:rPr>
              <a:t>Disadvantage:</a:t>
            </a:r>
            <a:r>
              <a:rPr lang="en-US" altLang="en-US" sz="1800" kern="0" dirty="0"/>
              <a:t>  calculations more complex; internal standards must be identified and used</a:t>
            </a:r>
          </a:p>
          <a:p>
            <a:pPr lvl="1" eaLnBrk="1" hangingPunct="1">
              <a:lnSpc>
                <a:spcPct val="80000"/>
              </a:lnSpc>
              <a:spcAft>
                <a:spcPct val="50000"/>
              </a:spcAft>
              <a:defRPr/>
            </a:pPr>
            <a:r>
              <a:rPr lang="en-US" altLang="en-US" sz="1800" kern="0" dirty="0"/>
              <a:t>Internal standards are added at the earliest opportunity</a:t>
            </a:r>
          </a:p>
          <a:p>
            <a:pPr lvl="1" eaLnBrk="1" hangingPunct="1">
              <a:lnSpc>
                <a:spcPct val="80000"/>
              </a:lnSpc>
              <a:spcAft>
                <a:spcPct val="50000"/>
              </a:spcAft>
              <a:defRPr/>
            </a:pPr>
            <a:r>
              <a:rPr lang="en-US" altLang="en-US" sz="1800" kern="0" dirty="0"/>
              <a:t>Knowledge of volumes is not required</a:t>
            </a:r>
          </a:p>
          <a:p>
            <a:pPr lvl="1" eaLnBrk="1" hangingPunct="1">
              <a:lnSpc>
                <a:spcPct val="80000"/>
              </a:lnSpc>
              <a:spcAft>
                <a:spcPct val="50000"/>
              </a:spcAft>
              <a:defRPr/>
            </a:pPr>
            <a:r>
              <a:rPr lang="en-US" altLang="en-US" sz="1800" kern="0" dirty="0"/>
              <a:t>Quantitative transfers are not required</a:t>
            </a:r>
          </a:p>
          <a:p>
            <a:pPr lvl="1" eaLnBrk="1" hangingPunct="1">
              <a:lnSpc>
                <a:spcPct val="80000"/>
              </a:lnSpc>
              <a:spcAft>
                <a:spcPct val="50000"/>
              </a:spcAft>
              <a:defRPr/>
            </a:pPr>
            <a:endParaRPr lang="en-US" altLang="en-US" sz="1800" kern="0" dirty="0"/>
          </a:p>
          <a:p>
            <a:pPr lvl="1" eaLnBrk="1" hangingPunct="1">
              <a:lnSpc>
                <a:spcPct val="80000"/>
              </a:lnSpc>
              <a:spcAft>
                <a:spcPct val="50000"/>
              </a:spcAft>
              <a:defRPr/>
            </a:pPr>
            <a:endParaRPr lang="en-US" altLang="en-US" sz="1800" kern="0" dirty="0"/>
          </a:p>
        </p:txBody>
      </p:sp>
      <p:pic>
        <p:nvPicPr>
          <p:cNvPr id="2" name="6">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9974263" y="6407150"/>
            <a:ext cx="609600" cy="609600"/>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med" p14:dur="700" advTm="88701">
        <p:fade/>
      </p:transition>
    </mc:Choice>
    <mc:Fallback xmlns="">
      <p:transition spd="med" advTm="8870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6796"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7">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7">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7">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7">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35"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 objId="2"/>
        <p14:stopEvt time="86840" objId="2"/>
      </p14:showEvtLst>
    </p:ext>
  </p:extLst>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13314" name="Picture 1"/>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675313" y="2251075"/>
            <a:ext cx="3011487" cy="284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5" name="Rectangle 2"/>
          <p:cNvSpPr>
            <a:spLocks noGrp="1" noChangeArrowheads="1"/>
          </p:cNvSpPr>
          <p:nvPr>
            <p:ph type="title"/>
          </p:nvPr>
        </p:nvSpPr>
        <p:spPr/>
        <p:txBody>
          <a:bodyPr/>
          <a:lstStyle/>
          <a:p>
            <a:pPr eaLnBrk="1" hangingPunct="1"/>
            <a:r>
              <a:rPr lang="en-US" altLang="en-US"/>
              <a:t>Approaches to Quantitation</a:t>
            </a:r>
          </a:p>
        </p:txBody>
      </p:sp>
      <p:sp>
        <p:nvSpPr>
          <p:cNvPr id="13316" name="Rectangle 3"/>
          <p:cNvSpPr>
            <a:spLocks noGrp="1" noChangeArrowheads="1"/>
          </p:cNvSpPr>
          <p:nvPr>
            <p:ph type="body" idx="1"/>
          </p:nvPr>
        </p:nvSpPr>
        <p:spPr>
          <a:xfrm>
            <a:off x="914400" y="1371600"/>
            <a:ext cx="7772400" cy="5105400"/>
          </a:xfrm>
        </p:spPr>
        <p:txBody>
          <a:bodyPr/>
          <a:lstStyle/>
          <a:p>
            <a:pPr eaLnBrk="1" hangingPunct="1">
              <a:lnSpc>
                <a:spcPct val="80000"/>
              </a:lnSpc>
            </a:pPr>
            <a:r>
              <a:rPr lang="en-US" altLang="en-US" sz="2400" b="1">
                <a:solidFill>
                  <a:srgbClr val="0066FF"/>
                </a:solidFill>
              </a:rPr>
              <a:t>Internal Standard Calibration Approach</a:t>
            </a:r>
          </a:p>
          <a:p>
            <a:pPr eaLnBrk="1" hangingPunct="1">
              <a:lnSpc>
                <a:spcPct val="80000"/>
              </a:lnSpc>
            </a:pPr>
            <a:endParaRPr lang="en-US" altLang="en-US" sz="2400" b="1">
              <a:solidFill>
                <a:srgbClr val="0066FF"/>
              </a:solidFill>
            </a:endParaRPr>
          </a:p>
        </p:txBody>
      </p:sp>
      <p:sp>
        <p:nvSpPr>
          <p:cNvPr id="13317" name="TextBox 5"/>
          <p:cNvSpPr txBox="1">
            <a:spLocks noChangeArrowheads="1"/>
          </p:cNvSpPr>
          <p:nvPr/>
        </p:nvSpPr>
        <p:spPr bwMode="auto">
          <a:xfrm>
            <a:off x="1266825" y="1881188"/>
            <a:ext cx="12223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800"/>
              <a:t>Calibrants</a:t>
            </a:r>
          </a:p>
        </p:txBody>
      </p:sp>
      <p:sp>
        <p:nvSpPr>
          <p:cNvPr id="13318" name="TextBox 7"/>
          <p:cNvSpPr txBox="1">
            <a:spLocks noChangeArrowheads="1"/>
          </p:cNvSpPr>
          <p:nvPr/>
        </p:nvSpPr>
        <p:spPr bwMode="auto">
          <a:xfrm>
            <a:off x="3581400" y="1884363"/>
            <a:ext cx="11461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800"/>
              <a:t>Unknown</a:t>
            </a:r>
          </a:p>
        </p:txBody>
      </p:sp>
      <p:sp>
        <p:nvSpPr>
          <p:cNvPr id="13319" name="TextBox 8"/>
          <p:cNvSpPr txBox="1">
            <a:spLocks noChangeArrowheads="1"/>
          </p:cNvSpPr>
          <p:nvPr/>
        </p:nvSpPr>
        <p:spPr bwMode="auto">
          <a:xfrm>
            <a:off x="6229350" y="1881188"/>
            <a:ext cx="19685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lgn="ctr">
              <a:spcBef>
                <a:spcPct val="0"/>
              </a:spcBef>
              <a:buClrTx/>
              <a:buSzTx/>
              <a:buFontTx/>
              <a:buNone/>
            </a:pPr>
            <a:r>
              <a:rPr lang="en-US" altLang="en-US" sz="1800"/>
              <a:t>Calibration Curve</a:t>
            </a:r>
          </a:p>
        </p:txBody>
      </p:sp>
      <p:pic>
        <p:nvPicPr>
          <p:cNvPr id="13320" name="Picture 2"/>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066800" y="2251075"/>
            <a:ext cx="4021138" cy="449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 name="7">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9974263" y="6061075"/>
            <a:ext cx="609600" cy="6096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66436">
        <p:fade/>
      </p:transition>
    </mc:Choice>
    <mc:Fallback xmlns="">
      <p:transition spd="med" advTm="66436">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6448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2" objId="2"/>
        <p14:stopEvt time="64527" objId="2"/>
      </p14:showEvtLst>
    </p:ext>
  </p:extLst>
</p:sld>
</file>

<file path=ppt/slides/slide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p:txBody>
          <a:bodyPr/>
          <a:lstStyle/>
          <a:p>
            <a:pPr eaLnBrk="1" hangingPunct="1"/>
            <a:r>
              <a:rPr lang="en-US" altLang="en-US"/>
              <a:t>Approaches to Quantitation</a:t>
            </a:r>
          </a:p>
        </p:txBody>
      </p:sp>
      <p:sp>
        <p:nvSpPr>
          <p:cNvPr id="5123" name="Rectangle 3"/>
          <p:cNvSpPr>
            <a:spLocks noGrp="1" noChangeArrowheads="1"/>
          </p:cNvSpPr>
          <p:nvPr>
            <p:ph type="body" idx="1"/>
          </p:nvPr>
        </p:nvSpPr>
        <p:spPr>
          <a:xfrm>
            <a:off x="914400" y="1371600"/>
            <a:ext cx="7162800" cy="5105400"/>
          </a:xfrm>
        </p:spPr>
        <p:txBody>
          <a:bodyPr/>
          <a:lstStyle/>
          <a:p>
            <a:pPr eaLnBrk="1" hangingPunct="1">
              <a:lnSpc>
                <a:spcPct val="80000"/>
              </a:lnSpc>
            </a:pPr>
            <a:r>
              <a:rPr lang="en-US" altLang="en-US" sz="2400" b="1" dirty="0">
                <a:solidFill>
                  <a:srgbClr val="0066FF"/>
                </a:solidFill>
              </a:rPr>
              <a:t>Standard Additions Approach</a:t>
            </a:r>
          </a:p>
          <a:p>
            <a:pPr eaLnBrk="1" hangingPunct="1">
              <a:lnSpc>
                <a:spcPct val="80000"/>
              </a:lnSpc>
            </a:pPr>
            <a:endParaRPr lang="en-US" altLang="en-US" sz="2400" b="1" dirty="0">
              <a:solidFill>
                <a:srgbClr val="0066FF"/>
              </a:solidFill>
            </a:endParaRPr>
          </a:p>
          <a:p>
            <a:pPr lvl="1" eaLnBrk="1" hangingPunct="1">
              <a:lnSpc>
                <a:spcPct val="80000"/>
              </a:lnSpc>
              <a:spcAft>
                <a:spcPct val="50000"/>
              </a:spcAft>
            </a:pPr>
            <a:r>
              <a:rPr lang="en-US" altLang="en-US" sz="1800" dirty="0"/>
              <a:t>A known quantity of the analyte is added to the unknown sample; the response is compared with the unspiked sample</a:t>
            </a:r>
          </a:p>
          <a:p>
            <a:pPr lvl="1" eaLnBrk="1" hangingPunct="1">
              <a:lnSpc>
                <a:spcPct val="80000"/>
              </a:lnSpc>
              <a:spcAft>
                <a:spcPct val="50000"/>
              </a:spcAft>
            </a:pPr>
            <a:r>
              <a:rPr lang="en-US" altLang="en-US" sz="1800" b="1" dirty="0">
                <a:solidFill>
                  <a:srgbClr val="0066FF"/>
                </a:solidFill>
              </a:rPr>
              <a:t>Advantages:</a:t>
            </a:r>
            <a:r>
              <a:rPr lang="en-US" altLang="en-US" sz="1800" dirty="0"/>
              <a:t>  quantitation is based on the sample matrix; similar advantages to using calibrants prepared in a “blank” sample matrix</a:t>
            </a:r>
          </a:p>
          <a:p>
            <a:pPr lvl="1" eaLnBrk="1" hangingPunct="1">
              <a:lnSpc>
                <a:spcPct val="80000"/>
              </a:lnSpc>
              <a:spcAft>
                <a:spcPct val="50000"/>
              </a:spcAft>
            </a:pPr>
            <a:r>
              <a:rPr lang="en-US" altLang="en-US" sz="1800" b="1" dirty="0">
                <a:solidFill>
                  <a:srgbClr val="0066FF"/>
                </a:solidFill>
              </a:rPr>
              <a:t>Disadvantages:</a:t>
            </a:r>
            <a:r>
              <a:rPr lang="en-US" altLang="en-US" sz="1800" dirty="0"/>
              <a:t>  calculations are complex, sample processing is labor intensive; separate calibrations needed for each sample; “N” for calibration is small compared with other approaches; linear response is a requirement.</a:t>
            </a:r>
          </a:p>
        </p:txBody>
      </p:sp>
      <p:pic>
        <p:nvPicPr>
          <p:cNvPr id="2" name="8">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0010775" y="6280150"/>
            <a:ext cx="609600" cy="609600"/>
          </a:xfrm>
          <a:prstGeom prst="rect">
            <a:avLst/>
          </a:prstGeom>
        </p:spPr>
      </p:pic>
    </p:spTree>
    <p:custDataLst>
      <p:tags r:id="rId1"/>
    </p:custDataLst>
    <p:extLst>
      <p:ext uri="{BB962C8B-B14F-4D97-AF65-F5344CB8AC3E}">
        <p14:creationId xmlns:p14="http://schemas.microsoft.com/office/powerpoint/2010/main" val="1790878760"/>
      </p:ext>
    </p:extLst>
  </p:cSld>
  <p:clrMapOvr>
    <a:masterClrMapping/>
  </p:clrMapOvr>
  <mc:AlternateContent xmlns:mc="http://schemas.openxmlformats.org/markup-compatibility/2006" xmlns:p14="http://schemas.microsoft.com/office/powerpoint/2010/main">
    <mc:Choice Requires="p14">
      <p:transition spd="med" p14:dur="700" advTm="73941">
        <p:fade/>
      </p:transition>
    </mc:Choice>
    <mc:Fallback xmlns="">
      <p:transition spd="med" advTm="73941">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0.0)">
                                      <p:cBhvr>
                                        <p:cTn id="6" dur="72840"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123">
                                            <p:txEl>
                                              <p:pRg st="3" end="3"/>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51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15"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12" objId="2"/>
        <p14:stopEvt time="72882" objId="2"/>
      </p14:showEvtLst>
    </p:ext>
  </p:extLst>
</p:sld>
</file>

<file path=ppt/slides/slide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p:txBody>
          <a:bodyPr/>
          <a:lstStyle/>
          <a:p>
            <a:pPr eaLnBrk="1" hangingPunct="1"/>
            <a:r>
              <a:rPr lang="en-US" altLang="en-US"/>
              <a:t>Approaches to Quantitation</a:t>
            </a:r>
          </a:p>
        </p:txBody>
      </p:sp>
      <p:sp>
        <p:nvSpPr>
          <p:cNvPr id="16387" name="Rectangle 3"/>
          <p:cNvSpPr>
            <a:spLocks noGrp="1" noChangeArrowheads="1"/>
          </p:cNvSpPr>
          <p:nvPr>
            <p:ph type="body" idx="1"/>
          </p:nvPr>
        </p:nvSpPr>
        <p:spPr>
          <a:xfrm>
            <a:off x="914400" y="1371600"/>
            <a:ext cx="7162800" cy="762000"/>
          </a:xfrm>
        </p:spPr>
        <p:txBody>
          <a:bodyPr/>
          <a:lstStyle/>
          <a:p>
            <a:pPr eaLnBrk="1" hangingPunct="1">
              <a:lnSpc>
                <a:spcPct val="80000"/>
              </a:lnSpc>
            </a:pPr>
            <a:r>
              <a:rPr lang="en-US" altLang="en-US" sz="2400" b="1" dirty="0">
                <a:solidFill>
                  <a:srgbClr val="0066FF"/>
                </a:solidFill>
              </a:rPr>
              <a:t>Standard Additions Approach</a:t>
            </a:r>
          </a:p>
        </p:txBody>
      </p:sp>
      <p:pic>
        <p:nvPicPr>
          <p:cNvPr id="16388" name="Picture 1"/>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048000" y="2251075"/>
            <a:ext cx="5770563" cy="3082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89" name="Picture 2"/>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14400" y="2251075"/>
            <a:ext cx="1851025" cy="437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90" name="TextBox 5"/>
          <p:cNvSpPr txBox="1">
            <a:spLocks noChangeArrowheads="1"/>
          </p:cNvSpPr>
          <p:nvPr/>
        </p:nvSpPr>
        <p:spPr bwMode="auto">
          <a:xfrm>
            <a:off x="1266825" y="1881188"/>
            <a:ext cx="1081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lr>
                <a:schemeClr val="folHlink"/>
              </a:buClr>
              <a:buSzPct val="90000"/>
              <a:buFont typeface="Wingdings" panose="05000000000000000000" pitchFamily="2" charset="2"/>
              <a:buChar char="n"/>
              <a:defRPr sz="2800">
                <a:solidFill>
                  <a:schemeClr val="tx1"/>
                </a:solidFill>
                <a:latin typeface="Arial" panose="020B0604020202020204" pitchFamily="34" charset="0"/>
              </a:defRPr>
            </a:lvl1pPr>
            <a:lvl2pPr marL="742950" indent="-285750">
              <a:spcBef>
                <a:spcPct val="20000"/>
              </a:spcBef>
              <a:buClr>
                <a:schemeClr val="accent1"/>
              </a:buClr>
              <a:buSzPct val="75000"/>
              <a:buFont typeface="Wingdings" panose="05000000000000000000" pitchFamily="2" charset="2"/>
              <a:buChar char="n"/>
              <a:defRPr sz="2600">
                <a:solidFill>
                  <a:schemeClr val="tx1"/>
                </a:solidFill>
                <a:latin typeface="Arial" panose="020B0604020202020204" pitchFamily="34" charset="0"/>
              </a:defRPr>
            </a:lvl2pPr>
            <a:lvl3pPr marL="1143000" indent="-228600">
              <a:spcBef>
                <a:spcPct val="20000"/>
              </a:spcBef>
              <a:buClr>
                <a:schemeClr val="folHlink"/>
              </a:buClr>
              <a:buSzPct val="55000"/>
              <a:buFont typeface="Wingdings" panose="05000000000000000000" pitchFamily="2" charset="2"/>
              <a:buChar char="n"/>
              <a:defRPr sz="2300">
                <a:solidFill>
                  <a:schemeClr val="tx1"/>
                </a:solidFill>
                <a:latin typeface="Arial" panose="020B0604020202020204" pitchFamily="34" charset="0"/>
              </a:defRPr>
            </a:lvl3pPr>
            <a:lvl4pPr marL="16002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4pPr>
            <a:lvl5pPr marL="2057400" indent="-228600">
              <a:spcBef>
                <a:spcPct val="20000"/>
              </a:spcBef>
              <a:buClr>
                <a:schemeClr val="accent1"/>
              </a:buClr>
              <a:buFont typeface="Wingdings" panose="05000000000000000000" pitchFamily="2" charset="2"/>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accent1"/>
              </a:buClr>
              <a:buFont typeface="Wingdings" panose="05000000000000000000" pitchFamily="2" charset="2"/>
              <a:buChar char="§"/>
              <a:defRPr sz="2000">
                <a:solidFill>
                  <a:schemeClr val="tx1"/>
                </a:solidFill>
                <a:latin typeface="Arial" panose="020B0604020202020204" pitchFamily="34" charset="0"/>
              </a:defRPr>
            </a:lvl9pPr>
          </a:lstStyle>
          <a:p>
            <a:pPr>
              <a:spcBef>
                <a:spcPct val="0"/>
              </a:spcBef>
              <a:buClrTx/>
              <a:buSzTx/>
              <a:buFontTx/>
              <a:buNone/>
            </a:pPr>
            <a:r>
              <a:rPr lang="en-US" altLang="en-US" sz="1800"/>
              <a:t>Samples</a:t>
            </a:r>
          </a:p>
        </p:txBody>
      </p:sp>
      <p:pic>
        <p:nvPicPr>
          <p:cNvPr id="2" name="9">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10285413" y="6115050"/>
            <a:ext cx="609600" cy="6096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advTm="53055">
        <p:fade/>
      </p:transition>
    </mc:Choice>
    <mc:Fallback xmlns="">
      <p:transition spd="med" advTm="53055">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0735"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fill="hold" display="0">
                  <p:stCondLst>
                    <p:cond delay="indefinite"/>
                  </p:stCondLst>
                  <p:endCondLst>
                    <p:cond evt="onStopAudio" delay="0">
                      <p:tgtEl>
                        <p:sldTgt/>
                      </p:tgtEl>
                    </p:cond>
                  </p:endCondLst>
                </p:cTn>
                <p:tgtEl>
                  <p:spTgt spid="2"/>
                </p:tgtEl>
              </p:cMediaNode>
            </p:audio>
          </p:childTnLst>
        </p:cTn>
      </p:par>
    </p:tnLst>
  </p:timing>
  <p:extLst mod="1">
    <p:ext uri="{E180D4A7-C9FB-4DFB-919C-405C955672EB}">
      <p14:showEvtLst xmlns:p14="http://schemas.microsoft.com/office/powerpoint/2010/main">
        <p14:playEvt time="7" objId="2"/>
        <p14:stopEvt time="50764" objId="2"/>
      </p14:showEvtLst>
    </p:ext>
  </p:extLst>
</p:sld>
</file>

<file path=ppt/tags/tag1.xml><?xml version="1.0" encoding="utf-8"?>
<p:tagLst xmlns:a="http://schemas.openxmlformats.org/drawingml/2006/main" xmlns:r="http://schemas.openxmlformats.org/officeDocument/2006/relationships" xmlns:p="http://schemas.openxmlformats.org/presentationml/2006/main">
  <p:tag name="TIMING" val="|30.6|5.1|5.1|5.2"/>
</p:tagLst>
</file>

<file path=ppt/tags/tag10.xml><?xml version="1.0" encoding="utf-8"?>
<p:tagLst xmlns:a="http://schemas.openxmlformats.org/drawingml/2006/main" xmlns:r="http://schemas.openxmlformats.org/officeDocument/2006/relationships" xmlns:p="http://schemas.openxmlformats.org/presentationml/2006/main">
  <p:tag name="TIMING" val="|17.6|31.2|48.9"/>
</p:tagLst>
</file>

<file path=ppt/tags/tag11.xml><?xml version="1.0" encoding="utf-8"?>
<p:tagLst xmlns:a="http://schemas.openxmlformats.org/drawingml/2006/main" xmlns:r="http://schemas.openxmlformats.org/officeDocument/2006/relationships" xmlns:p="http://schemas.openxmlformats.org/presentationml/2006/main">
  <p:tag name="TIMING" val="|32.2|11.4|9.8|8.6"/>
</p:tagLst>
</file>

<file path=ppt/tags/tag12.xml><?xml version="1.0" encoding="utf-8"?>
<p:tagLst xmlns:a="http://schemas.openxmlformats.org/drawingml/2006/main" xmlns:r="http://schemas.openxmlformats.org/officeDocument/2006/relationships" xmlns:p="http://schemas.openxmlformats.org/presentationml/2006/main">
  <p:tag name="TIMING" val="|8.6|17.3|30|9.8"/>
</p:tagLst>
</file>

<file path=ppt/tags/tag13.xml><?xml version="1.0" encoding="utf-8"?>
<p:tagLst xmlns:a="http://schemas.openxmlformats.org/drawingml/2006/main" xmlns:r="http://schemas.openxmlformats.org/officeDocument/2006/relationships" xmlns:p="http://schemas.openxmlformats.org/presentationml/2006/main">
  <p:tag name="TIMING" val="|4|2.2|18.3|24.7"/>
</p:tagLst>
</file>

<file path=ppt/tags/tag14.xml><?xml version="1.0" encoding="utf-8"?>
<p:tagLst xmlns:a="http://schemas.openxmlformats.org/drawingml/2006/main" xmlns:r="http://schemas.openxmlformats.org/officeDocument/2006/relationships" xmlns:p="http://schemas.openxmlformats.org/presentationml/2006/main">
  <p:tag name="TIMING" val="|6.8|18.6|12.4|24.9"/>
</p:tagLst>
</file>

<file path=ppt/tags/tag15.xml><?xml version="1.0" encoding="utf-8"?>
<p:tagLst xmlns:a="http://schemas.openxmlformats.org/drawingml/2006/main" xmlns:r="http://schemas.openxmlformats.org/officeDocument/2006/relationships" xmlns:p="http://schemas.openxmlformats.org/presentationml/2006/main">
  <p:tag name="TIMING" val="|26.9|12.6|16.5|6.3|12.3"/>
</p:tagLst>
</file>

<file path=ppt/tags/tag16.xml><?xml version="1.0" encoding="utf-8"?>
<p:tagLst xmlns:a="http://schemas.openxmlformats.org/drawingml/2006/main" xmlns:r="http://schemas.openxmlformats.org/officeDocument/2006/relationships" xmlns:p="http://schemas.openxmlformats.org/presentationml/2006/main">
  <p:tag name="TIMING" val="|25.4|13.4|14.2"/>
</p:tagLst>
</file>

<file path=ppt/tags/tag17.xml><?xml version="1.0" encoding="utf-8"?>
<p:tagLst xmlns:a="http://schemas.openxmlformats.org/drawingml/2006/main" xmlns:r="http://schemas.openxmlformats.org/officeDocument/2006/relationships" xmlns:p="http://schemas.openxmlformats.org/presentationml/2006/main">
  <p:tag name="TIMING" val="|5.4|18|22.1|20.1"/>
</p:tagLst>
</file>

<file path=ppt/tags/tag18.xml><?xml version="1.0" encoding="utf-8"?>
<p:tagLst xmlns:a="http://schemas.openxmlformats.org/drawingml/2006/main" xmlns:r="http://schemas.openxmlformats.org/officeDocument/2006/relationships" xmlns:p="http://schemas.openxmlformats.org/presentationml/2006/main">
  <p:tag name="TIMING" val="|23.5|22.1|36.2|36.9|46"/>
</p:tagLst>
</file>

<file path=ppt/tags/tag19.xml><?xml version="1.0" encoding="utf-8"?>
<p:tagLst xmlns:a="http://schemas.openxmlformats.org/drawingml/2006/main" xmlns:r="http://schemas.openxmlformats.org/officeDocument/2006/relationships" xmlns:p="http://schemas.openxmlformats.org/presentationml/2006/main">
  <p:tag name="TIMING" val="|28.8|30.3|54"/>
</p:tagLst>
</file>

<file path=ppt/tags/tag2.xml><?xml version="1.0" encoding="utf-8"?>
<p:tagLst xmlns:a="http://schemas.openxmlformats.org/drawingml/2006/main" xmlns:r="http://schemas.openxmlformats.org/officeDocument/2006/relationships" xmlns:p="http://schemas.openxmlformats.org/presentationml/2006/main">
  <p:tag name="TIMING" val="|19.8|7.1|5.4|4|4.9|8"/>
</p:tagLst>
</file>

<file path=ppt/tags/tag20.xml><?xml version="1.0" encoding="utf-8"?>
<p:tagLst xmlns:a="http://schemas.openxmlformats.org/drawingml/2006/main" xmlns:r="http://schemas.openxmlformats.org/officeDocument/2006/relationships" xmlns:p="http://schemas.openxmlformats.org/presentationml/2006/main">
  <p:tag name="TIMING" val="|6.2|8.2|21|17.9|6.5|9.3"/>
</p:tagLst>
</file>

<file path=ppt/tags/tag21.xml><?xml version="1.0" encoding="utf-8"?>
<p:tagLst xmlns:a="http://schemas.openxmlformats.org/drawingml/2006/main" xmlns:r="http://schemas.openxmlformats.org/officeDocument/2006/relationships" xmlns:p="http://schemas.openxmlformats.org/presentationml/2006/main">
  <p:tag name="TIMING" val="|19.2|6.4"/>
</p:tagLst>
</file>

<file path=ppt/tags/tag22.xml><?xml version="1.0" encoding="utf-8"?>
<p:tagLst xmlns:a="http://schemas.openxmlformats.org/drawingml/2006/main" xmlns:r="http://schemas.openxmlformats.org/officeDocument/2006/relationships" xmlns:p="http://schemas.openxmlformats.org/presentationml/2006/main">
  <p:tag name="TIMING" val="|37.7|10.6"/>
</p:tagLst>
</file>

<file path=ppt/tags/tag23.xml><?xml version="1.0" encoding="utf-8"?>
<p:tagLst xmlns:a="http://schemas.openxmlformats.org/drawingml/2006/main" xmlns:r="http://schemas.openxmlformats.org/officeDocument/2006/relationships" xmlns:p="http://schemas.openxmlformats.org/presentationml/2006/main">
  <p:tag name="TIMING" val="|30.8|6.4"/>
</p:tagLst>
</file>

<file path=ppt/tags/tag24.xml><?xml version="1.0" encoding="utf-8"?>
<p:tagLst xmlns:a="http://schemas.openxmlformats.org/drawingml/2006/main" xmlns:r="http://schemas.openxmlformats.org/officeDocument/2006/relationships" xmlns:p="http://schemas.openxmlformats.org/presentationml/2006/main">
  <p:tag name="TIMING" val="|19.3|2.5"/>
</p:tagLst>
</file>

<file path=ppt/tags/tag25.xml><?xml version="1.0" encoding="utf-8"?>
<p:tagLst xmlns:a="http://schemas.openxmlformats.org/drawingml/2006/main" xmlns:r="http://schemas.openxmlformats.org/officeDocument/2006/relationships" xmlns:p="http://schemas.openxmlformats.org/presentationml/2006/main">
  <p:tag name="TIMING" val="|14.4|5.8"/>
</p:tagLst>
</file>

<file path=ppt/tags/tag26.xml><?xml version="1.0" encoding="utf-8"?>
<p:tagLst xmlns:a="http://schemas.openxmlformats.org/drawingml/2006/main" xmlns:r="http://schemas.openxmlformats.org/officeDocument/2006/relationships" xmlns:p="http://schemas.openxmlformats.org/presentationml/2006/main">
  <p:tag name="TIMING" val="|7.8|5.4"/>
</p:tagLst>
</file>

<file path=ppt/tags/tag27.xml><?xml version="1.0" encoding="utf-8"?>
<p:tagLst xmlns:a="http://schemas.openxmlformats.org/drawingml/2006/main" xmlns:r="http://schemas.openxmlformats.org/officeDocument/2006/relationships" xmlns:p="http://schemas.openxmlformats.org/presentationml/2006/main">
  <p:tag name="TIMING" val="|13.9|23.7|20.4"/>
</p:tagLst>
</file>

<file path=ppt/tags/tag28.xml><?xml version="1.0" encoding="utf-8"?>
<p:tagLst xmlns:a="http://schemas.openxmlformats.org/drawingml/2006/main" xmlns:r="http://schemas.openxmlformats.org/officeDocument/2006/relationships" xmlns:p="http://schemas.openxmlformats.org/presentationml/2006/main">
  <p:tag name="TIMING" val="|24.3|76.2"/>
</p:tagLst>
</file>

<file path=ppt/tags/tag29.xml><?xml version="1.0" encoding="utf-8"?>
<p:tagLst xmlns:a="http://schemas.openxmlformats.org/drawingml/2006/main" xmlns:r="http://schemas.openxmlformats.org/officeDocument/2006/relationships" xmlns:p="http://schemas.openxmlformats.org/presentationml/2006/main">
  <p:tag name="TIMING" val="|8.4|9.7|26.8|4.4|26.4|14.1|5.8|5.2"/>
</p:tagLst>
</file>

<file path=ppt/tags/tag3.xml><?xml version="1.0" encoding="utf-8"?>
<p:tagLst xmlns:a="http://schemas.openxmlformats.org/drawingml/2006/main" xmlns:r="http://schemas.openxmlformats.org/officeDocument/2006/relationships" xmlns:p="http://schemas.openxmlformats.org/presentationml/2006/main">
  <p:tag name="TIMING" val="|1.3|15.1|12.5|18.9|16.2|11.3|6.8"/>
</p:tagLst>
</file>

<file path=ppt/tags/tag4.xml><?xml version="1.0" encoding="utf-8"?>
<p:tagLst xmlns:a="http://schemas.openxmlformats.org/drawingml/2006/main" xmlns:r="http://schemas.openxmlformats.org/officeDocument/2006/relationships" xmlns:p="http://schemas.openxmlformats.org/presentationml/2006/main">
  <p:tag name="TIMING" val="|35.5|12.4"/>
</p:tagLst>
</file>

<file path=ppt/tags/tag5.xml><?xml version="1.0" encoding="utf-8"?>
<p:tagLst xmlns:a="http://schemas.openxmlformats.org/drawingml/2006/main" xmlns:r="http://schemas.openxmlformats.org/officeDocument/2006/relationships" xmlns:p="http://schemas.openxmlformats.org/presentationml/2006/main">
  <p:tag name="TIMING" val="|12|43.6|9.1|20.4|8.7|15"/>
</p:tagLst>
</file>

<file path=ppt/tags/tag6.xml><?xml version="1.0" encoding="utf-8"?>
<p:tagLst xmlns:a="http://schemas.openxmlformats.org/drawingml/2006/main" xmlns:r="http://schemas.openxmlformats.org/officeDocument/2006/relationships" xmlns:p="http://schemas.openxmlformats.org/presentationml/2006/main">
  <p:tag name="TIMING" val="|1.6|12.5|13.2"/>
</p:tagLst>
</file>

<file path=ppt/tags/tag7.xml><?xml version="1.0" encoding="utf-8"?>
<p:tagLst xmlns:a="http://schemas.openxmlformats.org/drawingml/2006/main" xmlns:r="http://schemas.openxmlformats.org/officeDocument/2006/relationships" xmlns:p="http://schemas.openxmlformats.org/presentationml/2006/main">
  <p:tag name="TIMING" val="|10.9|9.1|10.6|9.6|10.8|15.5"/>
</p:tagLst>
</file>

<file path=ppt/tags/tag8.xml><?xml version="1.0" encoding="utf-8"?>
<p:tagLst xmlns:a="http://schemas.openxmlformats.org/drawingml/2006/main" xmlns:r="http://schemas.openxmlformats.org/officeDocument/2006/relationships" xmlns:p="http://schemas.openxmlformats.org/presentationml/2006/main">
  <p:tag name="TIMING" val="|18.7|41.5|17.9|18.9"/>
</p:tagLst>
</file>

<file path=ppt/tags/tag9.xml><?xml version="1.0" encoding="utf-8"?>
<p:tagLst xmlns:a="http://schemas.openxmlformats.org/drawingml/2006/main" xmlns:r="http://schemas.openxmlformats.org/officeDocument/2006/relationships" xmlns:p="http://schemas.openxmlformats.org/presentationml/2006/main">
  <p:tag name="TIMING" val="|12.8|21.8|10"/>
</p:tagLst>
</file>

<file path=ppt/theme/theme1.xml><?xml version="1.0" encoding="utf-8"?>
<a:theme xmlns:a="http://schemas.openxmlformats.org/drawingml/2006/main" name="Layers">
  <a:themeElements>
    <a:clrScheme name="Layers 6">
      <a:dk1>
        <a:srgbClr val="000000"/>
      </a:dk1>
      <a:lt1>
        <a:srgbClr val="FFFFE1"/>
      </a:lt1>
      <a:dk2>
        <a:srgbClr val="330033"/>
      </a:dk2>
      <a:lt2>
        <a:srgbClr val="330033"/>
      </a:lt2>
      <a:accent1>
        <a:srgbClr val="CCCC99"/>
      </a:accent1>
      <a:accent2>
        <a:srgbClr val="FF0000"/>
      </a:accent2>
      <a:accent3>
        <a:srgbClr val="FFFFEE"/>
      </a:accent3>
      <a:accent4>
        <a:srgbClr val="000000"/>
      </a:accent4>
      <a:accent5>
        <a:srgbClr val="E2E2CA"/>
      </a:accent5>
      <a:accent6>
        <a:srgbClr val="E70000"/>
      </a:accent6>
      <a:hlink>
        <a:srgbClr val="990033"/>
      </a:hlink>
      <a:folHlink>
        <a:srgbClr val="B2B2B2"/>
      </a:folHlink>
    </a:clrScheme>
    <a:fontScheme name="Layers">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Layers 1">
        <a:dk1>
          <a:srgbClr val="993300"/>
        </a:dk1>
        <a:lt1>
          <a:srgbClr val="CCCCCC"/>
        </a:lt1>
        <a:dk2>
          <a:srgbClr val="000000"/>
        </a:dk2>
        <a:lt2>
          <a:srgbClr val="FFFFFF"/>
        </a:lt2>
        <a:accent1>
          <a:srgbClr val="576F2B"/>
        </a:accent1>
        <a:accent2>
          <a:srgbClr val="666699"/>
        </a:accent2>
        <a:accent3>
          <a:srgbClr val="AAAAAA"/>
        </a:accent3>
        <a:accent4>
          <a:srgbClr val="AEAEAE"/>
        </a:accent4>
        <a:accent5>
          <a:srgbClr val="B4BBAC"/>
        </a:accent5>
        <a:accent6>
          <a:srgbClr val="5C5C8A"/>
        </a:accent6>
        <a:hlink>
          <a:srgbClr val="993300"/>
        </a:hlink>
        <a:folHlink>
          <a:srgbClr val="CC9900"/>
        </a:folHlink>
      </a:clrScheme>
      <a:clrMap bg1="dk2" tx1="lt1" bg2="dk1" tx2="lt2" accent1="accent1" accent2="accent2" accent3="accent3" accent4="accent4" accent5="accent5" accent6="accent6" hlink="hlink" folHlink="folHlink"/>
    </a:extraClrScheme>
    <a:extraClrScheme>
      <a:clrScheme name="Layers 2">
        <a:dk1>
          <a:srgbClr val="993300"/>
        </a:dk1>
        <a:lt1>
          <a:srgbClr val="CCCCCC"/>
        </a:lt1>
        <a:dk2>
          <a:srgbClr val="330000"/>
        </a:dk2>
        <a:lt2>
          <a:srgbClr val="FFFFFF"/>
        </a:lt2>
        <a:accent1>
          <a:srgbClr val="996633"/>
        </a:accent1>
        <a:accent2>
          <a:srgbClr val="FF0000"/>
        </a:accent2>
        <a:accent3>
          <a:srgbClr val="ADAAAA"/>
        </a:accent3>
        <a:accent4>
          <a:srgbClr val="AEAEAE"/>
        </a:accent4>
        <a:accent5>
          <a:srgbClr val="CAB8AD"/>
        </a:accent5>
        <a:accent6>
          <a:srgbClr val="E70000"/>
        </a:accent6>
        <a:hlink>
          <a:srgbClr val="FF3300"/>
        </a:hlink>
        <a:folHlink>
          <a:srgbClr val="CC9933"/>
        </a:folHlink>
      </a:clrScheme>
      <a:clrMap bg1="dk2" tx1="lt1" bg2="dk1" tx2="lt2" accent1="accent1" accent2="accent2" accent3="accent3" accent4="accent4" accent5="accent5" accent6="accent6" hlink="hlink" folHlink="folHlink"/>
    </a:extraClrScheme>
    <a:extraClrScheme>
      <a:clrScheme name="Layers 3">
        <a:dk1>
          <a:srgbClr val="79788A"/>
        </a:dk1>
        <a:lt1>
          <a:srgbClr val="FFFFFF"/>
        </a:lt1>
        <a:dk2>
          <a:srgbClr val="21203C"/>
        </a:dk2>
        <a:lt2>
          <a:srgbClr val="FFFFCC"/>
        </a:lt2>
        <a:accent1>
          <a:srgbClr val="476077"/>
        </a:accent1>
        <a:accent2>
          <a:srgbClr val="676C5A"/>
        </a:accent2>
        <a:accent3>
          <a:srgbClr val="ABABAF"/>
        </a:accent3>
        <a:accent4>
          <a:srgbClr val="DADADA"/>
        </a:accent4>
        <a:accent5>
          <a:srgbClr val="B1B6BD"/>
        </a:accent5>
        <a:accent6>
          <a:srgbClr val="5D6151"/>
        </a:accent6>
        <a:hlink>
          <a:srgbClr val="666699"/>
        </a:hlink>
        <a:folHlink>
          <a:srgbClr val="8CB0A2"/>
        </a:folHlink>
      </a:clrScheme>
      <a:clrMap bg1="dk2" tx1="lt1" bg2="dk1" tx2="lt2" accent1="accent1" accent2="accent2" accent3="accent3" accent4="accent4" accent5="accent5" accent6="accent6" hlink="hlink" folHlink="folHlink"/>
    </a:extraClrScheme>
    <a:extraClrScheme>
      <a:clrScheme name="Layers 4">
        <a:dk1>
          <a:srgbClr val="455B41"/>
        </a:dk1>
        <a:lt1>
          <a:srgbClr val="FFFFCC"/>
        </a:lt1>
        <a:dk2>
          <a:srgbClr val="79A994"/>
        </a:dk2>
        <a:lt2>
          <a:srgbClr val="FFFFCC"/>
        </a:lt2>
        <a:accent1>
          <a:srgbClr val="517087"/>
        </a:accent1>
        <a:accent2>
          <a:srgbClr val="666699"/>
        </a:accent2>
        <a:accent3>
          <a:srgbClr val="BED1C8"/>
        </a:accent3>
        <a:accent4>
          <a:srgbClr val="DADAAE"/>
        </a:accent4>
        <a:accent5>
          <a:srgbClr val="B3BBC3"/>
        </a:accent5>
        <a:accent6>
          <a:srgbClr val="5C5C8A"/>
        </a:accent6>
        <a:hlink>
          <a:srgbClr val="993300"/>
        </a:hlink>
        <a:folHlink>
          <a:srgbClr val="A4AF6B"/>
        </a:folHlink>
      </a:clrScheme>
      <a:clrMap bg1="dk2" tx1="lt1" bg2="dk1" tx2="lt2" accent1="accent1" accent2="accent2" accent3="accent3" accent4="accent4" accent5="accent5" accent6="accent6" hlink="hlink" folHlink="folHlink"/>
    </a:extraClrScheme>
    <a:extraClrScheme>
      <a:clrScheme name="Layers 5">
        <a:dk1>
          <a:srgbClr val="330000"/>
        </a:dk1>
        <a:lt1>
          <a:srgbClr val="FF9900"/>
        </a:lt1>
        <a:dk2>
          <a:srgbClr val="FFFFFF"/>
        </a:dk2>
        <a:lt2>
          <a:srgbClr val="8B3111"/>
        </a:lt2>
        <a:accent1>
          <a:srgbClr val="DD6D07"/>
        </a:accent1>
        <a:accent2>
          <a:srgbClr val="CC9900"/>
        </a:accent2>
        <a:accent3>
          <a:srgbClr val="FFCAAA"/>
        </a:accent3>
        <a:accent4>
          <a:srgbClr val="2A0000"/>
        </a:accent4>
        <a:accent5>
          <a:srgbClr val="EBBAAA"/>
        </a:accent5>
        <a:accent6>
          <a:srgbClr val="B98A00"/>
        </a:accent6>
        <a:hlink>
          <a:srgbClr val="CC3300"/>
        </a:hlink>
        <a:folHlink>
          <a:srgbClr val="CCCC66"/>
        </a:folHlink>
      </a:clrScheme>
      <a:clrMap bg1="lt1" tx1="dk1" bg2="lt2" tx2="dk2" accent1="accent1" accent2="accent2" accent3="accent3" accent4="accent4" accent5="accent5" accent6="accent6" hlink="hlink" folHlink="folHlink"/>
    </a:extraClrScheme>
    <a:extraClrScheme>
      <a:clrScheme name="Layers 6">
        <a:dk1>
          <a:srgbClr val="000000"/>
        </a:dk1>
        <a:lt1>
          <a:srgbClr val="FFFFE1"/>
        </a:lt1>
        <a:dk2>
          <a:srgbClr val="330033"/>
        </a:dk2>
        <a:lt2>
          <a:srgbClr val="330033"/>
        </a:lt2>
        <a:accent1>
          <a:srgbClr val="CCCC99"/>
        </a:accent1>
        <a:accent2>
          <a:srgbClr val="FF0000"/>
        </a:accent2>
        <a:accent3>
          <a:srgbClr val="FFFFEE"/>
        </a:accent3>
        <a:accent4>
          <a:srgbClr val="000000"/>
        </a:accent4>
        <a:accent5>
          <a:srgbClr val="E2E2CA"/>
        </a:accent5>
        <a:accent6>
          <a:srgbClr val="E70000"/>
        </a:accent6>
        <a:hlink>
          <a:srgbClr val="990033"/>
        </a:hlink>
        <a:folHlink>
          <a:srgbClr val="B2B2B2"/>
        </a:folHlink>
      </a:clrScheme>
      <a:clrMap bg1="lt1" tx1="dk1" bg2="lt2" tx2="dk2" accent1="accent1" accent2="accent2" accent3="accent3" accent4="accent4" accent5="accent5" accent6="accent6" hlink="hlink" folHlink="folHlink"/>
    </a:extraClrScheme>
    <a:extraClrScheme>
      <a:clrScheme name="Layers 7">
        <a:dk1>
          <a:srgbClr val="000000"/>
        </a:dk1>
        <a:lt1>
          <a:srgbClr val="FFFFFF"/>
        </a:lt1>
        <a:dk2>
          <a:srgbClr val="000000"/>
        </a:dk2>
        <a:lt2>
          <a:srgbClr val="891411"/>
        </a:lt2>
        <a:accent1>
          <a:srgbClr val="4F917E"/>
        </a:accent1>
        <a:accent2>
          <a:srgbClr val="CC9900"/>
        </a:accent2>
        <a:accent3>
          <a:srgbClr val="FFFFFF"/>
        </a:accent3>
        <a:accent4>
          <a:srgbClr val="000000"/>
        </a:accent4>
        <a:accent5>
          <a:srgbClr val="B2C7C0"/>
        </a:accent5>
        <a:accent6>
          <a:srgbClr val="B98A00"/>
        </a:accent6>
        <a:hlink>
          <a:srgbClr val="5A84D8"/>
        </a:hlink>
        <a:folHlink>
          <a:srgbClr val="A0C6BA"/>
        </a:folHlink>
      </a:clrScheme>
      <a:clrMap bg1="lt1" tx1="dk1" bg2="lt2" tx2="dk2" accent1="accent1" accent2="accent2" accent3="accent3" accent4="accent4" accent5="accent5" accent6="accent6" hlink="hlink" folHlink="folHlink"/>
    </a:extraClrScheme>
    <a:extraClrScheme>
      <a:clrScheme name="Layers 8">
        <a:dk1>
          <a:srgbClr val="000000"/>
        </a:dk1>
        <a:lt1>
          <a:srgbClr val="FFFFFF"/>
        </a:lt1>
        <a:dk2>
          <a:srgbClr val="CC0000"/>
        </a:dk2>
        <a:lt2>
          <a:srgbClr val="999966"/>
        </a:lt2>
        <a:accent1>
          <a:srgbClr val="CCCCCC"/>
        </a:accent1>
        <a:accent2>
          <a:srgbClr val="CCCC66"/>
        </a:accent2>
        <a:accent3>
          <a:srgbClr val="FFFFFF"/>
        </a:accent3>
        <a:accent4>
          <a:srgbClr val="000000"/>
        </a:accent4>
        <a:accent5>
          <a:srgbClr val="E2E2E2"/>
        </a:accent5>
        <a:accent6>
          <a:srgbClr val="B9B95C"/>
        </a:accent6>
        <a:hlink>
          <a:srgbClr val="666699"/>
        </a:hlink>
        <a:folHlink>
          <a:srgbClr val="CCCC99"/>
        </a:folHlink>
      </a:clrScheme>
      <a:clrMap bg1="lt1" tx1="dk1" bg2="lt2" tx2="dk2" accent1="accent1" accent2="accent2" accent3="accent3" accent4="accent4" accent5="accent5" accent6="accent6" hlink="hlink" folHlink="folHlink"/>
    </a:extraClrScheme>
    <a:extraClrScheme>
      <a:clrScheme name="Layers 9">
        <a:dk1>
          <a:srgbClr val="000000"/>
        </a:dk1>
        <a:lt1>
          <a:srgbClr val="FFFFFF"/>
        </a:lt1>
        <a:dk2>
          <a:srgbClr val="FF0000"/>
        </a:dk2>
        <a:lt2>
          <a:srgbClr val="009999"/>
        </a:lt2>
        <a:accent1>
          <a:srgbClr val="C7B505"/>
        </a:accent1>
        <a:accent2>
          <a:srgbClr val="FFFF66"/>
        </a:accent2>
        <a:accent3>
          <a:srgbClr val="FFFFFF"/>
        </a:accent3>
        <a:accent4>
          <a:srgbClr val="000000"/>
        </a:accent4>
        <a:accent5>
          <a:srgbClr val="E0D7AA"/>
        </a:accent5>
        <a:accent6>
          <a:srgbClr val="E7E75C"/>
        </a:accent6>
        <a:hlink>
          <a:srgbClr val="5A84D8"/>
        </a:hlink>
        <a:folHlink>
          <a:srgbClr val="A0C6BA"/>
        </a:folHlink>
      </a:clrScheme>
      <a:clrMap bg1="lt1" tx1="dk1" bg2="lt2" tx2="dk2" accent1="accent1" accent2="accent2" accent3="accent3" accent4="accent4" accent5="accent5" accent6="accent6" hlink="hlink" folHlink="folHlink"/>
    </a:extraClrScheme>
    <a:extraClrScheme>
      <a:clrScheme name="Layers 10">
        <a:dk1>
          <a:srgbClr val="000000"/>
        </a:dk1>
        <a:lt1>
          <a:srgbClr val="FFFFFF"/>
        </a:lt1>
        <a:dk2>
          <a:srgbClr val="660033"/>
        </a:dk2>
        <a:lt2>
          <a:srgbClr val="666699"/>
        </a:lt2>
        <a:accent1>
          <a:srgbClr val="95A3D1"/>
        </a:accent1>
        <a:accent2>
          <a:srgbClr val="FFFF66"/>
        </a:accent2>
        <a:accent3>
          <a:srgbClr val="FFFFFF"/>
        </a:accent3>
        <a:accent4>
          <a:srgbClr val="000000"/>
        </a:accent4>
        <a:accent5>
          <a:srgbClr val="C8CEE5"/>
        </a:accent5>
        <a:accent6>
          <a:srgbClr val="E7E75C"/>
        </a:accent6>
        <a:hlink>
          <a:srgbClr val="5A84D8"/>
        </a:hlink>
        <a:folHlink>
          <a:srgbClr val="CCCC99"/>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Layers</Template>
  <TotalTime>49155</TotalTime>
  <Words>8618</Words>
  <Application>Microsoft Office PowerPoint</Application>
  <PresentationFormat>On-screen Show (4:3)</PresentationFormat>
  <Paragraphs>770</Paragraphs>
  <Slides>38</Slides>
  <Notes>38</Notes>
  <HiddenSlides>0</HiddenSlides>
  <MMClips>39</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1</vt:i4>
      </vt:variant>
      <vt:variant>
        <vt:lpstr>Slide Titles</vt:lpstr>
      </vt:variant>
      <vt:variant>
        <vt:i4>38</vt:i4>
      </vt:variant>
    </vt:vector>
  </HeadingPairs>
  <TitlesOfParts>
    <vt:vector size="45" baseType="lpstr">
      <vt:lpstr>Arial</vt:lpstr>
      <vt:lpstr>Calibri</vt:lpstr>
      <vt:lpstr>Symbol</vt:lpstr>
      <vt:lpstr>Times New Roman</vt:lpstr>
      <vt:lpstr>Wingdings</vt:lpstr>
      <vt:lpstr>Layers</vt:lpstr>
      <vt:lpstr>Worksheet</vt:lpstr>
      <vt:lpstr>PowerPoint Presentation</vt:lpstr>
      <vt:lpstr>Accuracy</vt:lpstr>
      <vt:lpstr>Approaches to Quantitation</vt:lpstr>
      <vt:lpstr>Approaches to Quantitation</vt:lpstr>
      <vt:lpstr>Approaches to Quantitation</vt:lpstr>
      <vt:lpstr>Approaches to Quantitation</vt:lpstr>
      <vt:lpstr>Approaches to Quantitation</vt:lpstr>
      <vt:lpstr>Approaches to Quantitation</vt:lpstr>
      <vt:lpstr>Approaches to Quantitation</vt:lpstr>
      <vt:lpstr>Internal Standards:  Choice &amp; Number</vt:lpstr>
      <vt:lpstr>Internal Standards:  Choice &amp; Number</vt:lpstr>
      <vt:lpstr>Internal Standards</vt:lpstr>
      <vt:lpstr>Internal Standards</vt:lpstr>
      <vt:lpstr>Calibration</vt:lpstr>
      <vt:lpstr>Calibration Models</vt:lpstr>
      <vt:lpstr>Outliers</vt:lpstr>
      <vt:lpstr>Miscellaneous Considerations</vt:lpstr>
      <vt:lpstr>Miscellaneous Considerations</vt:lpstr>
      <vt:lpstr>Miscellaneous Considerations</vt:lpstr>
      <vt:lpstr>Sample Queue Design</vt:lpstr>
      <vt:lpstr>Drift and Inhomogeneity</vt:lpstr>
      <vt:lpstr>Integration</vt:lpstr>
      <vt:lpstr>Integration and Baselines</vt:lpstr>
      <vt:lpstr>PowerPoint Presentation</vt:lpstr>
      <vt:lpstr>Integration and Baselines</vt:lpstr>
      <vt:lpstr>Peak Resolution and Bias</vt:lpstr>
      <vt:lpstr>Sources of Bias</vt:lpstr>
      <vt:lpstr>Sources of Bias:  Calibration</vt:lpstr>
      <vt:lpstr>Sources of Bias:  Calibration</vt:lpstr>
      <vt:lpstr>Sources of Bias:  Calibration</vt:lpstr>
      <vt:lpstr>Sources of Bias:  Sample</vt:lpstr>
      <vt:lpstr>Sources of Bias:  Sample</vt:lpstr>
      <vt:lpstr>Sources of Bias:  Sample</vt:lpstr>
      <vt:lpstr>Use of Controls</vt:lpstr>
      <vt:lpstr>Traceability</vt:lpstr>
      <vt:lpstr>Traceability</vt:lpstr>
      <vt:lpstr>Concluding Thoughts…</vt:lpstr>
      <vt:lpstr>www.nist.gov</vt:lpstr>
    </vt:vector>
  </TitlesOfParts>
  <Company>NIST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Quantitation</dc:title>
  <dc:creator>Lane Sander</dc:creator>
  <cp:lastModifiedBy>Sander, Lane C. Dr. (Fed)</cp:lastModifiedBy>
  <cp:revision>410</cp:revision>
  <cp:lastPrinted>2015-06-29T14:24:30Z</cp:lastPrinted>
  <dcterms:created xsi:type="dcterms:W3CDTF">2003-06-25T13:09:07Z</dcterms:created>
  <dcterms:modified xsi:type="dcterms:W3CDTF">2017-09-21T21:34:49Z</dcterms:modified>
</cp:coreProperties>
</file>